
<file path=[Content_Types].xml><?xml version="1.0" encoding="utf-8"?>
<Types xmlns="http://schemas.openxmlformats.org/package/2006/content-types">
  <Override PartName="/ppt/slides/slide6.xml" ContentType="application/vnd.openxmlformats-officedocument.presentationml.slide+xml"/>
  <Override PartName="/ppt/slideLayouts/slideLayout8.xml" ContentType="application/vnd.openxmlformats-officedocument.presentationml.slideLayout+xml"/>
  <Override PartName="/ppt/slideMasters/slideMaster1.xml" ContentType="application/vnd.openxmlformats-officedocument.presentationml.slideMaster+xml"/>
  <Override PartName="/ppt/slides/slide3.xml" ContentType="application/vnd.openxmlformats-officedocument.presentationml.slide+xml"/>
  <Override PartName="/ppt/slides/slide4.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presProps.xml" ContentType="application/vnd.openxmlformats-officedocument.presentationml.presProps+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theme/theme2.xml" ContentType="application/vnd.openxmlformats-officedocument.theme+xml"/>
  <Override PartName="/ppt/slides/slide1.xml" ContentType="application/vnd.openxmlformats-officedocument.presentationml.slide+xml"/>
  <Override PartName="/ppt/slides/slide2.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24.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Override PartName="/ppt/slideLayouts/slideLayout3.xml" ContentType="application/vnd.openxmlformats-officedocument.presentationml.slideLayout+xml"/>
  <Default Extension="emf" ContentType="image/x-emf"/>
  <Default Extension="jpeg" ContentType="image/jpeg"/>
  <Default Extension="wmf" ContentType="image/x-wmf"/>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s/slide13.xml" ContentType="application/vnd.openxmlformats-officedocument.presentationml.slide+xml"/>
  <Override PartName="/ppt/slides/slide14.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notesMasters/notesMaster1.xml" ContentType="application/vnd.openxmlformats-officedocument.presentationml.notesMaster+xml"/>
  <Override PartName="/ppt/slideLayouts/slideLayout1.xml" ContentType="application/vnd.openxmlformats-officedocument.presentationml.slideLayout+xml"/>
  <Override PartName="/docProps/app.xml" ContentType="application/vnd.openxmlformats-officedocument.extended-properties+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tableStyles.xml" ContentType="application/vnd.openxmlformats-officedocument.presentationml.tableStyles+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0.xml" ContentType="application/vnd.openxmlformats-officedocument.presentationml.slideLayout+xml"/>
  <Default Extension="gif" ContentType="image/gif"/>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viewProps.xml" ContentType="application/vnd.openxmlformats-officedocument.presentationml.viewProps+xml"/>
  <Override PartName="/ppt/slideLayouts/slideLayout9.xml" ContentType="application/vnd.openxmlformats-officedocument.presentationml.slideLayout+xml"/>
  <Override PartName="/docProps/core.xml" ContentType="application/vnd.openxmlformats-package.core-properties+xml"/>
  <Override PartName="/ppt/slides/slide5.xml" ContentType="application/vnd.openxmlformats-officedocument.presentationml.slide+xml"/>
  <Override PartName="/ppt/slides/slide19.xml" ContentType="application/vnd.openxmlformats-officedocument.presentationml.slide+xml"/>
  <Override PartName="/ppt/slideLayouts/slideLayout7.xml" ContentType="application/vnd.openxmlformats-officedocument.presentationml.slideLayout+xml"/>
  <Default Extension="png" ContentType="image/png"/>
  <Override PartName="/ppt/notesSlides/notesSlide1.xml" ContentType="application/vnd.openxmlformats-officedocument.presentationml.notesSlide+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6"/>
  </p:notesMasterIdLst>
  <p:sldIdLst>
    <p:sldId id="304" r:id="rId2"/>
    <p:sldId id="299" r:id="rId3"/>
    <p:sldId id="335" r:id="rId4"/>
    <p:sldId id="301" r:id="rId5"/>
    <p:sldId id="319" r:id="rId6"/>
    <p:sldId id="320" r:id="rId7"/>
    <p:sldId id="318" r:id="rId8"/>
    <p:sldId id="336" r:id="rId9"/>
    <p:sldId id="285" r:id="rId10"/>
    <p:sldId id="323" r:id="rId11"/>
    <p:sldId id="305" r:id="rId12"/>
    <p:sldId id="307" r:id="rId13"/>
    <p:sldId id="308" r:id="rId14"/>
    <p:sldId id="309" r:id="rId15"/>
    <p:sldId id="310" r:id="rId16"/>
    <p:sldId id="311" r:id="rId17"/>
    <p:sldId id="289" r:id="rId18"/>
    <p:sldId id="295" r:id="rId19"/>
    <p:sldId id="321" r:id="rId20"/>
    <p:sldId id="326" r:id="rId21"/>
    <p:sldId id="337" r:id="rId22"/>
    <p:sldId id="333" r:id="rId23"/>
    <p:sldId id="339" r:id="rId24"/>
    <p:sldId id="313" r:id="rId25"/>
  </p:sldIdLst>
  <p:sldSz cx="9144000" cy="6858000" type="screen4x3"/>
  <p:notesSz cx="6858000" cy="9144000"/>
  <p:defaultTextStyle>
    <a:defPPr>
      <a:defRPr lang="en-US"/>
    </a:defPPr>
    <a:lvl1pPr algn="l" rtl="0" eaLnBrk="0" fontAlgn="base" hangingPunct="0">
      <a:spcBef>
        <a:spcPct val="0"/>
      </a:spcBef>
      <a:spcAft>
        <a:spcPct val="0"/>
      </a:spcAft>
      <a:defRPr sz="3600" kern="1200">
        <a:solidFill>
          <a:schemeClr val="tx1"/>
        </a:solidFill>
        <a:latin typeface="Times New Roman" panose="02020603050405020304" pitchFamily="18" charset="0"/>
        <a:ea typeface="+mn-ea"/>
        <a:cs typeface="+mn-cs"/>
      </a:defRPr>
    </a:lvl1pPr>
    <a:lvl2pPr marL="457200" algn="l" rtl="0" eaLnBrk="0" fontAlgn="base" hangingPunct="0">
      <a:spcBef>
        <a:spcPct val="0"/>
      </a:spcBef>
      <a:spcAft>
        <a:spcPct val="0"/>
      </a:spcAft>
      <a:defRPr sz="3600" kern="1200">
        <a:solidFill>
          <a:schemeClr val="tx1"/>
        </a:solidFill>
        <a:latin typeface="Times New Roman" panose="02020603050405020304" pitchFamily="18" charset="0"/>
        <a:ea typeface="+mn-ea"/>
        <a:cs typeface="+mn-cs"/>
      </a:defRPr>
    </a:lvl2pPr>
    <a:lvl3pPr marL="914400" algn="l" rtl="0" eaLnBrk="0" fontAlgn="base" hangingPunct="0">
      <a:spcBef>
        <a:spcPct val="0"/>
      </a:spcBef>
      <a:spcAft>
        <a:spcPct val="0"/>
      </a:spcAft>
      <a:defRPr sz="3600" kern="1200">
        <a:solidFill>
          <a:schemeClr val="tx1"/>
        </a:solidFill>
        <a:latin typeface="Times New Roman" panose="02020603050405020304" pitchFamily="18" charset="0"/>
        <a:ea typeface="+mn-ea"/>
        <a:cs typeface="+mn-cs"/>
      </a:defRPr>
    </a:lvl3pPr>
    <a:lvl4pPr marL="1371600" algn="l" rtl="0" eaLnBrk="0" fontAlgn="base" hangingPunct="0">
      <a:spcBef>
        <a:spcPct val="0"/>
      </a:spcBef>
      <a:spcAft>
        <a:spcPct val="0"/>
      </a:spcAft>
      <a:defRPr sz="3600" kern="1200">
        <a:solidFill>
          <a:schemeClr val="tx1"/>
        </a:solidFill>
        <a:latin typeface="Times New Roman" panose="02020603050405020304" pitchFamily="18" charset="0"/>
        <a:ea typeface="+mn-ea"/>
        <a:cs typeface="+mn-cs"/>
      </a:defRPr>
    </a:lvl4pPr>
    <a:lvl5pPr marL="1828800" algn="l" rtl="0" eaLnBrk="0" fontAlgn="base" hangingPunct="0">
      <a:spcBef>
        <a:spcPct val="0"/>
      </a:spcBef>
      <a:spcAft>
        <a:spcPct val="0"/>
      </a:spcAft>
      <a:defRPr sz="3600" kern="1200">
        <a:solidFill>
          <a:schemeClr val="tx1"/>
        </a:solidFill>
        <a:latin typeface="Times New Roman" panose="02020603050405020304" pitchFamily="18" charset="0"/>
        <a:ea typeface="+mn-ea"/>
        <a:cs typeface="+mn-cs"/>
      </a:defRPr>
    </a:lvl5pPr>
    <a:lvl6pPr marL="2286000" algn="l" defTabSz="914400" rtl="0" eaLnBrk="1" latinLnBrk="0" hangingPunct="1">
      <a:defRPr sz="3600" kern="1200">
        <a:solidFill>
          <a:schemeClr val="tx1"/>
        </a:solidFill>
        <a:latin typeface="Times New Roman" panose="02020603050405020304" pitchFamily="18" charset="0"/>
        <a:ea typeface="+mn-ea"/>
        <a:cs typeface="+mn-cs"/>
      </a:defRPr>
    </a:lvl6pPr>
    <a:lvl7pPr marL="2743200" algn="l" defTabSz="914400" rtl="0" eaLnBrk="1" latinLnBrk="0" hangingPunct="1">
      <a:defRPr sz="3600" kern="1200">
        <a:solidFill>
          <a:schemeClr val="tx1"/>
        </a:solidFill>
        <a:latin typeface="Times New Roman" panose="02020603050405020304" pitchFamily="18" charset="0"/>
        <a:ea typeface="+mn-ea"/>
        <a:cs typeface="+mn-cs"/>
      </a:defRPr>
    </a:lvl7pPr>
    <a:lvl8pPr marL="3200400" algn="l" defTabSz="914400" rtl="0" eaLnBrk="1" latinLnBrk="0" hangingPunct="1">
      <a:defRPr sz="3600" kern="1200">
        <a:solidFill>
          <a:schemeClr val="tx1"/>
        </a:solidFill>
        <a:latin typeface="Times New Roman" panose="02020603050405020304" pitchFamily="18" charset="0"/>
        <a:ea typeface="+mn-ea"/>
        <a:cs typeface="+mn-cs"/>
      </a:defRPr>
    </a:lvl8pPr>
    <a:lvl9pPr marL="3657600" algn="l" defTabSz="914400" rtl="0" eaLnBrk="1" latinLnBrk="0" hangingPunct="1">
      <a:defRPr sz="3600" kern="1200">
        <a:solidFill>
          <a:schemeClr val="tx1"/>
        </a:solidFill>
        <a:latin typeface="Times New Roman" panose="02020603050405020304" pitchFamily="18" charset="0"/>
        <a:ea typeface="+mn-ea"/>
        <a:cs typeface="+mn-cs"/>
      </a:defRPr>
    </a:lvl9pPr>
  </p:defaultTextStyle>
  <p:extLst>
    <p:ext uri="{EFAFB233-063F-42B5-8137-9DF3F51BA10A}">
      <p15:sldGuideLst xmlns:p15="http://schemas.microsoft.com/office/powerpoint/2012/main" xmlns="">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xmlns="">
          <a:srgbClr val="FF0000"/>
        </p14:laserClr>
      </p:ext>
      <p:ext uri="{2FDB2607-1784-4EEB-B798-7EB5836EED8A}">
        <p14:showMediaCtrls xmlns:p14="http://schemas.microsoft.com/office/powerpoint/2010/main" xmlns="" val="1"/>
      </p:ext>
    </p:extLst>
  </p:showPr>
  <p:clrMru>
    <a:srgbClr val="0000FF"/>
    <a:srgbClr val="990000"/>
    <a:srgbClr val="FF0000"/>
    <a:srgbClr val="339933"/>
    <a:srgbClr val="33CC33"/>
    <a:srgbClr val="009900"/>
    <a:srgbClr val="FF6699"/>
    <a:srgbClr val="CC3300"/>
  </p:clrMru>
  <p:extLst>
    <p:ext uri="{E76CE94A-603C-4142-B9EB-6D1370010A27}">
      <p14:discardImageEditData xmlns:p14="http://schemas.microsoft.com/office/powerpoint/2010/main" xmlns="" val="0"/>
    </p:ext>
    <p:ext uri="{D31A062A-798A-4329-ABDD-BBA856620510}">
      <p14:defaultImageDpi xmlns:p14="http://schemas.microsoft.com/office/powerpoint/2010/main" xmlns="" val="32767"/>
    </p:ext>
    <p:ext uri="{FD5EFAAD-0ECE-453E-9831-46B23BE46B34}">
      <p15:chartTrackingRefBased xmlns:p15="http://schemas.microsoft.com/office/powerpoint/2012/main" xmlns=""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515" autoAdjust="0"/>
    <p:restoredTop sz="94660"/>
  </p:normalViewPr>
  <p:slideViewPr>
    <p:cSldViewPr>
      <p:cViewPr varScale="1">
        <p:scale>
          <a:sx n="34" d="100"/>
          <a:sy n="34" d="100"/>
        </p:scale>
        <p:origin x="-1416" y="-90"/>
      </p:cViewPr>
      <p:guideLst>
        <p:guide orient="horz" pos="2160"/>
        <p:guide pos="2880"/>
      </p:guideLst>
    </p:cSldViewPr>
  </p:slideViewPr>
  <p:notesTextViewPr>
    <p:cViewPr>
      <p:scale>
        <a:sx n="100" d="100"/>
        <a:sy n="100" d="100"/>
      </p:scale>
      <p:origin x="0" y="0"/>
    </p:cViewPr>
  </p:notesTextViewPr>
  <p:sorterViewPr>
    <p:cViewPr>
      <p:scale>
        <a:sx n="75" d="100"/>
        <a:sy n="75" d="100"/>
      </p:scale>
      <p:origin x="0" y="4932"/>
    </p:cViewPr>
  </p:sorterViewPr>
  <p:gridSpacing cx="78028800" cy="780288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notesMaster" Target="notesMasters/notesMaster1.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presProps" Target="presProps.xml"/><Relationship Id="rId30"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4274" name="Rectangle 2">
            <a:extLst>
              <a:ext uri="{FF2B5EF4-FFF2-40B4-BE49-F238E27FC236}">
                <a16:creationId xmlns:a16="http://schemas.microsoft.com/office/drawing/2014/main" xmlns="" id="{996409DA-B9C4-428D-8E62-BC4A3A1F01B4}"/>
              </a:ext>
            </a:extLst>
          </p:cNvPr>
          <p:cNvSpPr>
            <a:spLocks noGrp="1" noChangeArrowheads="1"/>
          </p:cNvSpPr>
          <p:nvPr>
            <p:ph type="hdr" sz="quarter"/>
          </p:nvPr>
        </p:nvSpPr>
        <p:spPr bwMode="auto">
          <a:xfrm>
            <a:off x="0" y="0"/>
            <a:ext cx="2971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l" eaLnBrk="0" hangingPunct="0">
              <a:defRPr sz="1200">
                <a:latin typeface=".VnTime" pitchFamily="34" charset="0"/>
              </a:defRPr>
            </a:lvl1pPr>
          </a:lstStyle>
          <a:p>
            <a:pPr>
              <a:defRPr/>
            </a:pPr>
            <a:endParaRPr lang="en-US"/>
          </a:p>
        </p:txBody>
      </p:sp>
      <p:sp>
        <p:nvSpPr>
          <p:cNvPr id="54275" name="Rectangle 3">
            <a:extLst>
              <a:ext uri="{FF2B5EF4-FFF2-40B4-BE49-F238E27FC236}">
                <a16:creationId xmlns:a16="http://schemas.microsoft.com/office/drawing/2014/main" xmlns="" id="{C3E34D77-AE83-4264-B2C8-8510E408DDE8}"/>
              </a:ext>
            </a:extLst>
          </p:cNvPr>
          <p:cNvSpPr>
            <a:spLocks noGrp="1" noChangeArrowheads="1"/>
          </p:cNvSpPr>
          <p:nvPr>
            <p:ph type="dt" idx="1"/>
          </p:nvPr>
        </p:nvSpPr>
        <p:spPr bwMode="auto">
          <a:xfrm>
            <a:off x="3884613" y="0"/>
            <a:ext cx="2971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0" hangingPunct="0">
              <a:defRPr sz="1200">
                <a:latin typeface=".VnTime" pitchFamily="34" charset="0"/>
              </a:defRPr>
            </a:lvl1pPr>
          </a:lstStyle>
          <a:p>
            <a:pPr>
              <a:defRPr/>
            </a:pPr>
            <a:fld id="{0A122C72-6408-4E41-9DA6-D277D07B57C1}" type="datetimeFigureOut">
              <a:rPr lang="en-US"/>
              <a:pPr>
                <a:defRPr/>
              </a:pPr>
              <a:t>5/3/2020</a:t>
            </a:fld>
            <a:endParaRPr lang="en-US"/>
          </a:p>
        </p:txBody>
      </p:sp>
      <p:sp>
        <p:nvSpPr>
          <p:cNvPr id="38916" name="Rectangle 4">
            <a:extLst>
              <a:ext uri="{FF2B5EF4-FFF2-40B4-BE49-F238E27FC236}">
                <a16:creationId xmlns:a16="http://schemas.microsoft.com/office/drawing/2014/main" xmlns="" id="{C9FE194E-77A4-41F1-8084-86D609AF93C3}"/>
              </a:ext>
            </a:extLst>
          </p:cNvPr>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dist="35921" dir="2700000" algn="ctr" rotWithShape="0">
                    <a:srgbClr val="808080"/>
                  </a:outerShdw>
                </a:effectLst>
              </a14:hiddenEffects>
            </a:ext>
            <a:ext uri="{53640926-AAD7-44D8-BBD7-CCE9431645EC}">
              <a14:shadowObscured xmlns:a14="http://schemas.microsoft.com/office/drawing/2010/main" xmlns="" val="1"/>
            </a:ext>
          </a:extLst>
        </p:spPr>
      </p:sp>
      <p:sp>
        <p:nvSpPr>
          <p:cNvPr id="54277" name="Rectangle 5">
            <a:extLst>
              <a:ext uri="{FF2B5EF4-FFF2-40B4-BE49-F238E27FC236}">
                <a16:creationId xmlns:a16="http://schemas.microsoft.com/office/drawing/2014/main" xmlns="" id="{DDAB2116-758F-4423-BEC1-B4AD700BFA99}"/>
              </a:ext>
            </a:extLst>
          </p:cNvPr>
          <p:cNvSpPr>
            <a:spLocks noGrp="1" noChangeArrowheads="1"/>
          </p:cNvSpPr>
          <p:nvPr>
            <p:ph type="body" sz="quarter" idx="3"/>
          </p:nvPr>
        </p:nvSpPr>
        <p:spPr bwMode="auto">
          <a:xfrm>
            <a:off x="685800" y="4343400"/>
            <a:ext cx="5486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4278" name="Rectangle 6">
            <a:extLst>
              <a:ext uri="{FF2B5EF4-FFF2-40B4-BE49-F238E27FC236}">
                <a16:creationId xmlns:a16="http://schemas.microsoft.com/office/drawing/2014/main" xmlns="" id="{DD6748B3-7449-4722-A3FA-8D02074F9087}"/>
              </a:ext>
            </a:extLst>
          </p:cNvPr>
          <p:cNvSpPr>
            <a:spLocks noGrp="1" noChangeArrowheads="1"/>
          </p:cNvSpPr>
          <p:nvPr>
            <p:ph type="ftr" sz="quarter" idx="4"/>
          </p:nvPr>
        </p:nvSpPr>
        <p:spPr bwMode="auto">
          <a:xfrm>
            <a:off x="0" y="8685213"/>
            <a:ext cx="2971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l" eaLnBrk="0" hangingPunct="0">
              <a:defRPr sz="1200">
                <a:latin typeface=".VnTime" pitchFamily="34" charset="0"/>
              </a:defRPr>
            </a:lvl1pPr>
          </a:lstStyle>
          <a:p>
            <a:pPr>
              <a:defRPr/>
            </a:pPr>
            <a:endParaRPr lang="en-US"/>
          </a:p>
        </p:txBody>
      </p:sp>
      <p:sp>
        <p:nvSpPr>
          <p:cNvPr id="54279" name="Rectangle 7">
            <a:extLst>
              <a:ext uri="{FF2B5EF4-FFF2-40B4-BE49-F238E27FC236}">
                <a16:creationId xmlns:a16="http://schemas.microsoft.com/office/drawing/2014/main" xmlns="" id="{ABC0AEE0-BE89-42BE-A016-519B092F8000}"/>
              </a:ext>
            </a:extLst>
          </p:cNvPr>
          <p:cNvSpPr>
            <a:spLocks noGrp="1" noChangeArrowheads="1"/>
          </p:cNvSpPr>
          <p:nvPr>
            <p:ph type="sldNum" sz="quarter" idx="5"/>
          </p:nvPr>
        </p:nvSpPr>
        <p:spPr bwMode="auto">
          <a:xfrm>
            <a:off x="3884613" y="8685213"/>
            <a:ext cx="2971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a:defRPr sz="1200">
                <a:latin typeface=".VnTime" panose="020B7200000000000000" pitchFamily="34" charset="0"/>
              </a:defRPr>
            </a:lvl1pPr>
          </a:lstStyle>
          <a:p>
            <a:fld id="{9C5E1C0C-4924-420D-852E-6554630F5DC9}" type="slidenum">
              <a:rPr lang="en-US" altLang="en-US"/>
              <a:pPr/>
              <a:t>‹#›</a:t>
            </a:fld>
            <a:endParaRPr lang="en-US" altLang="en-US"/>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Calibri" pitchFamily="34" charset="0"/>
        <a:ea typeface="+mn-ea"/>
        <a:cs typeface="+mn-cs"/>
      </a:defRPr>
    </a:lvl1pPr>
    <a:lvl2pPr marL="457200" algn="l" rtl="0" eaLnBrk="0" fontAlgn="base" hangingPunct="0">
      <a:spcBef>
        <a:spcPct val="30000"/>
      </a:spcBef>
      <a:spcAft>
        <a:spcPct val="0"/>
      </a:spcAft>
      <a:defRPr sz="1200" kern="1200">
        <a:solidFill>
          <a:schemeClr val="tx1"/>
        </a:solidFill>
        <a:latin typeface="Calibri" pitchFamily="34" charset="0"/>
        <a:ea typeface="+mn-ea"/>
        <a:cs typeface="+mn-cs"/>
      </a:defRPr>
    </a:lvl2pPr>
    <a:lvl3pPr marL="914400" algn="l" rtl="0" eaLnBrk="0" fontAlgn="base" hangingPunct="0">
      <a:spcBef>
        <a:spcPct val="30000"/>
      </a:spcBef>
      <a:spcAft>
        <a:spcPct val="0"/>
      </a:spcAft>
      <a:defRPr sz="1200" kern="1200">
        <a:solidFill>
          <a:schemeClr val="tx1"/>
        </a:solidFill>
        <a:latin typeface="Calibri" pitchFamily="34" charset="0"/>
        <a:ea typeface="+mn-ea"/>
        <a:cs typeface="+mn-cs"/>
      </a:defRPr>
    </a:lvl3pPr>
    <a:lvl4pPr marL="1371600" algn="l" rtl="0" eaLnBrk="0" fontAlgn="base" hangingPunct="0">
      <a:spcBef>
        <a:spcPct val="30000"/>
      </a:spcBef>
      <a:spcAft>
        <a:spcPct val="0"/>
      </a:spcAft>
      <a:defRPr sz="1200" kern="1200">
        <a:solidFill>
          <a:schemeClr val="tx1"/>
        </a:solidFill>
        <a:latin typeface="Calibri" pitchFamily="34" charset="0"/>
        <a:ea typeface="+mn-ea"/>
        <a:cs typeface="+mn-cs"/>
      </a:defRPr>
    </a:lvl4pPr>
    <a:lvl5pPr marL="1828800" algn="l" rtl="0" eaLnBrk="0" fontAlgn="base" hangingPunct="0">
      <a:spcBef>
        <a:spcPct val="30000"/>
      </a:spcBef>
      <a:spcAft>
        <a:spcPct val="0"/>
      </a:spcAft>
      <a:defRPr sz="1200" kern="1200">
        <a:solidFill>
          <a:schemeClr val="tx1"/>
        </a:solidFill>
        <a:latin typeface="Calibri" pitchFamily="34"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2">
            <a:extLst>
              <a:ext uri="{FF2B5EF4-FFF2-40B4-BE49-F238E27FC236}">
                <a16:creationId xmlns:a16="http://schemas.microsoft.com/office/drawing/2014/main" xmlns="" id="{F4468070-2583-451A-B96E-E61C3C9F9E9B}"/>
              </a:ext>
            </a:extLst>
          </p:cNvPr>
          <p:cNvSpPr>
            <a:spLocks noGrp="1" noRot="1" noChangeAspect="1" noChangeArrowheads="1" noTextEdit="1"/>
          </p:cNvSpPr>
          <p:nvPr>
            <p:ph type="sldImg"/>
          </p:nvPr>
        </p:nvSpPr>
        <p:spPr>
          <a:xfrm>
            <a:off x="1146175" y="687388"/>
            <a:ext cx="4565650" cy="3425825"/>
          </a:xfrm>
          <a:ln w="12700" cap="flat"/>
        </p:spPr>
      </p:sp>
      <p:sp>
        <p:nvSpPr>
          <p:cNvPr id="39939" name="Rectangle 3">
            <a:extLst>
              <a:ext uri="{FF2B5EF4-FFF2-40B4-BE49-F238E27FC236}">
                <a16:creationId xmlns:a16="http://schemas.microsoft.com/office/drawing/2014/main" xmlns="" id="{23A70206-018B-4F98-95CC-DA117290CEC9}"/>
              </a:ext>
            </a:extLst>
          </p:cNvPr>
          <p:cNvSpPr>
            <a:spLocks noGrp="1" noChangeArrowheads="1"/>
          </p:cNvSpPr>
          <p:nvPr>
            <p:ph type="body" idx="1"/>
          </p:nvPr>
        </p:nvSpPr>
        <p:spPr>
          <a:noFill/>
        </p:spPr>
        <p:txBody>
          <a:bodyPr lIns="92075" tIns="46038" rIns="92075" bIns="46038"/>
          <a:lstStyle/>
          <a:p>
            <a:pPr eaLnBrk="1" hangingPunct="1"/>
            <a:endParaRPr lang="en-US"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xmlns="" id="{4CEAC86E-A631-421C-B3FE-7C1B0C6681CF}"/>
              </a:ext>
            </a:extLst>
          </p:cNvPr>
          <p:cNvSpPr>
            <a:spLocks noGrp="1" noChangeArrowheads="1"/>
          </p:cNvSpPr>
          <p:nvPr>
            <p:ph type="dt" sz="half" idx="10"/>
          </p:nvPr>
        </p:nvSpPr>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xmlns="" id="{EB253092-A2D7-42E3-A796-862685AC52DD}"/>
              </a:ext>
            </a:extLst>
          </p:cNvPr>
          <p:cNvSpPr>
            <a:spLocks noGrp="1" noChangeArrowheads="1"/>
          </p:cNvSpPr>
          <p:nvPr>
            <p:ph type="ftr" sz="quarter" idx="11"/>
          </p:nvPr>
        </p:nvSpPr>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xmlns="" id="{DCEE7B83-1FE4-41E8-8E3A-16CD64896745}"/>
              </a:ext>
            </a:extLst>
          </p:cNvPr>
          <p:cNvSpPr>
            <a:spLocks noGrp="1" noChangeArrowheads="1"/>
          </p:cNvSpPr>
          <p:nvPr>
            <p:ph type="sldNum" sz="quarter" idx="12"/>
          </p:nvPr>
        </p:nvSpPr>
        <p:spPr/>
        <p:txBody>
          <a:bodyPr/>
          <a:lstStyle>
            <a:lvl1pPr>
              <a:defRPr/>
            </a:lvl1pPr>
          </a:lstStyle>
          <a:p>
            <a:fld id="{2FEADF1B-92D9-4C22-8CE4-A2BB2ED33B07}" type="slidenum">
              <a:rPr lang="en-US" altLang="en-US"/>
              <a:pPr/>
              <a:t>‹#›</a:t>
            </a:fld>
            <a:endParaRPr lang="en-US" altLang="en-US"/>
          </a:p>
        </p:txBody>
      </p:sp>
    </p:spTree>
    <p:extLst>
      <p:ext uri="{BB962C8B-B14F-4D97-AF65-F5344CB8AC3E}">
        <p14:creationId xmlns:p14="http://schemas.microsoft.com/office/powerpoint/2010/main" xmlns="" val="3251866912"/>
      </p:ext>
    </p:extLst>
  </p:cSld>
  <p:clrMapOvr>
    <a:masterClrMapping/>
  </p:clrMapOvr>
  <p:transition>
    <p:wheel spokes="8"/>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xmlns="" id="{EAFB1D7D-4646-448A-9383-ADAF6BE14339}"/>
              </a:ext>
            </a:extLst>
          </p:cNvPr>
          <p:cNvSpPr>
            <a:spLocks noGrp="1" noChangeArrowheads="1"/>
          </p:cNvSpPr>
          <p:nvPr>
            <p:ph type="dt" sz="half" idx="10"/>
          </p:nvPr>
        </p:nvSpPr>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xmlns="" id="{F7F0B2D0-C104-4127-BAF7-0994CCDF042E}"/>
              </a:ext>
            </a:extLst>
          </p:cNvPr>
          <p:cNvSpPr>
            <a:spLocks noGrp="1" noChangeArrowheads="1"/>
          </p:cNvSpPr>
          <p:nvPr>
            <p:ph type="ftr" sz="quarter" idx="11"/>
          </p:nvPr>
        </p:nvSpPr>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xmlns="" id="{864E3727-54EA-4795-B0CE-8967F83ED05F}"/>
              </a:ext>
            </a:extLst>
          </p:cNvPr>
          <p:cNvSpPr>
            <a:spLocks noGrp="1" noChangeArrowheads="1"/>
          </p:cNvSpPr>
          <p:nvPr>
            <p:ph type="sldNum" sz="quarter" idx="12"/>
          </p:nvPr>
        </p:nvSpPr>
        <p:spPr/>
        <p:txBody>
          <a:bodyPr/>
          <a:lstStyle>
            <a:lvl1pPr>
              <a:defRPr/>
            </a:lvl1pPr>
          </a:lstStyle>
          <a:p>
            <a:fld id="{1156C332-6673-4033-8BAE-FD8BC41867E8}" type="slidenum">
              <a:rPr lang="en-US" altLang="en-US"/>
              <a:pPr/>
              <a:t>‹#›</a:t>
            </a:fld>
            <a:endParaRPr lang="en-US" altLang="en-US"/>
          </a:p>
        </p:txBody>
      </p:sp>
    </p:spTree>
    <p:extLst>
      <p:ext uri="{BB962C8B-B14F-4D97-AF65-F5344CB8AC3E}">
        <p14:creationId xmlns:p14="http://schemas.microsoft.com/office/powerpoint/2010/main" xmlns="" val="3000983460"/>
      </p:ext>
    </p:extLst>
  </p:cSld>
  <p:clrMapOvr>
    <a:masterClrMapping/>
  </p:clrMapOvr>
  <p:transition>
    <p:wheel spokes="8"/>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xmlns="" id="{96D10FDC-0D26-4EA7-8809-2E45B676AA04}"/>
              </a:ext>
            </a:extLst>
          </p:cNvPr>
          <p:cNvSpPr>
            <a:spLocks noGrp="1" noChangeArrowheads="1"/>
          </p:cNvSpPr>
          <p:nvPr>
            <p:ph type="dt" sz="half" idx="10"/>
          </p:nvPr>
        </p:nvSpPr>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xmlns="" id="{B231FB92-D03F-4F0B-9A0B-663EDC3B48DC}"/>
              </a:ext>
            </a:extLst>
          </p:cNvPr>
          <p:cNvSpPr>
            <a:spLocks noGrp="1" noChangeArrowheads="1"/>
          </p:cNvSpPr>
          <p:nvPr>
            <p:ph type="ftr" sz="quarter" idx="11"/>
          </p:nvPr>
        </p:nvSpPr>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xmlns="" id="{59C10D2F-4B39-4FE9-9244-4D68EF5B4F14}"/>
              </a:ext>
            </a:extLst>
          </p:cNvPr>
          <p:cNvSpPr>
            <a:spLocks noGrp="1" noChangeArrowheads="1"/>
          </p:cNvSpPr>
          <p:nvPr>
            <p:ph type="sldNum" sz="quarter" idx="12"/>
          </p:nvPr>
        </p:nvSpPr>
        <p:spPr/>
        <p:txBody>
          <a:bodyPr/>
          <a:lstStyle>
            <a:lvl1pPr>
              <a:defRPr/>
            </a:lvl1pPr>
          </a:lstStyle>
          <a:p>
            <a:fld id="{04AC74FB-15FE-4A99-ADBF-9F17460E3BB5}" type="slidenum">
              <a:rPr lang="en-US" altLang="en-US"/>
              <a:pPr/>
              <a:t>‹#›</a:t>
            </a:fld>
            <a:endParaRPr lang="en-US" altLang="en-US"/>
          </a:p>
        </p:txBody>
      </p:sp>
    </p:spTree>
    <p:extLst>
      <p:ext uri="{BB962C8B-B14F-4D97-AF65-F5344CB8AC3E}">
        <p14:creationId xmlns:p14="http://schemas.microsoft.com/office/powerpoint/2010/main" xmlns="" val="4005711082"/>
      </p:ext>
    </p:extLst>
  </p:cSld>
  <p:clrMapOvr>
    <a:masterClrMapping/>
  </p:clrMapOvr>
  <p:transition>
    <p:wheel spokes="8"/>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38"/>
            <a:ext cx="8229600" cy="585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a:extLst>
              <a:ext uri="{FF2B5EF4-FFF2-40B4-BE49-F238E27FC236}">
                <a16:creationId xmlns:a16="http://schemas.microsoft.com/office/drawing/2014/main" xmlns="" id="{6DC86212-DA2B-4005-B21E-3D134B6BB6DE}"/>
              </a:ext>
            </a:extLst>
          </p:cNvPr>
          <p:cNvSpPr>
            <a:spLocks noGrp="1" noChangeArrowheads="1"/>
          </p:cNvSpPr>
          <p:nvPr>
            <p:ph type="dt" sz="half" idx="10"/>
          </p:nvPr>
        </p:nvSpPr>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xmlns="" id="{7D776052-10E5-4787-A88F-86F4BB895398}"/>
              </a:ext>
            </a:extLst>
          </p:cNvPr>
          <p:cNvSpPr>
            <a:spLocks noGrp="1" noChangeArrowheads="1"/>
          </p:cNvSpPr>
          <p:nvPr>
            <p:ph type="ftr" sz="quarter" idx="11"/>
          </p:nvPr>
        </p:nvSpPr>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xmlns="" id="{5AB277B1-1639-4F8E-8FDD-85E0E5717439}"/>
              </a:ext>
            </a:extLst>
          </p:cNvPr>
          <p:cNvSpPr>
            <a:spLocks noGrp="1" noChangeArrowheads="1"/>
          </p:cNvSpPr>
          <p:nvPr>
            <p:ph type="sldNum" sz="quarter" idx="12"/>
          </p:nvPr>
        </p:nvSpPr>
        <p:spPr/>
        <p:txBody>
          <a:bodyPr/>
          <a:lstStyle>
            <a:lvl1pPr>
              <a:defRPr/>
            </a:lvl1pPr>
          </a:lstStyle>
          <a:p>
            <a:fld id="{037703A4-8818-41AE-A92A-77F7145648FB}" type="slidenum">
              <a:rPr lang="en-US" altLang="en-US"/>
              <a:pPr/>
              <a:t>‹#›</a:t>
            </a:fld>
            <a:endParaRPr lang="en-US" altLang="en-US"/>
          </a:p>
        </p:txBody>
      </p:sp>
    </p:spTree>
    <p:extLst>
      <p:ext uri="{BB962C8B-B14F-4D97-AF65-F5344CB8AC3E}">
        <p14:creationId xmlns:p14="http://schemas.microsoft.com/office/powerpoint/2010/main" xmlns="" val="1739495743"/>
      </p:ext>
    </p:extLst>
  </p:cSld>
  <p:clrMapOvr>
    <a:masterClrMapping/>
  </p:clrMapOvr>
  <p:transition>
    <p:wheel spokes="8"/>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xmlns="" id="{4F20544E-D500-42DC-9608-2F4631327D4D}"/>
              </a:ext>
            </a:extLst>
          </p:cNvPr>
          <p:cNvSpPr>
            <a:spLocks noGrp="1" noChangeArrowheads="1"/>
          </p:cNvSpPr>
          <p:nvPr>
            <p:ph type="dt" sz="half" idx="10"/>
          </p:nvPr>
        </p:nvSpPr>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xmlns="" id="{EE471ACB-8C82-476A-84DD-6C781D92BE9F}"/>
              </a:ext>
            </a:extLst>
          </p:cNvPr>
          <p:cNvSpPr>
            <a:spLocks noGrp="1" noChangeArrowheads="1"/>
          </p:cNvSpPr>
          <p:nvPr>
            <p:ph type="ftr" sz="quarter" idx="11"/>
          </p:nvPr>
        </p:nvSpPr>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xmlns="" id="{759E5BCC-CB44-40F0-97C7-218BD529F37E}"/>
              </a:ext>
            </a:extLst>
          </p:cNvPr>
          <p:cNvSpPr>
            <a:spLocks noGrp="1" noChangeArrowheads="1"/>
          </p:cNvSpPr>
          <p:nvPr>
            <p:ph type="sldNum" sz="quarter" idx="12"/>
          </p:nvPr>
        </p:nvSpPr>
        <p:spPr/>
        <p:txBody>
          <a:bodyPr/>
          <a:lstStyle>
            <a:lvl1pPr>
              <a:defRPr/>
            </a:lvl1pPr>
          </a:lstStyle>
          <a:p>
            <a:fld id="{C0DB4140-8F27-4BEA-A8BF-6CCC4D968A29}" type="slidenum">
              <a:rPr lang="en-US" altLang="en-US"/>
              <a:pPr/>
              <a:t>‹#›</a:t>
            </a:fld>
            <a:endParaRPr lang="en-US" altLang="en-US"/>
          </a:p>
        </p:txBody>
      </p:sp>
    </p:spTree>
    <p:extLst>
      <p:ext uri="{BB962C8B-B14F-4D97-AF65-F5344CB8AC3E}">
        <p14:creationId xmlns:p14="http://schemas.microsoft.com/office/powerpoint/2010/main" xmlns="" val="344268361"/>
      </p:ext>
    </p:extLst>
  </p:cSld>
  <p:clrMapOvr>
    <a:masterClrMapping/>
  </p:clrMapOvr>
  <p:transition>
    <p:wheel spokes="8"/>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xmlns="" id="{F34BDEE5-EF2D-4CCF-B9FA-E48E81749224}"/>
              </a:ext>
            </a:extLst>
          </p:cNvPr>
          <p:cNvSpPr>
            <a:spLocks noGrp="1" noChangeArrowheads="1"/>
          </p:cNvSpPr>
          <p:nvPr>
            <p:ph type="dt" sz="half" idx="10"/>
          </p:nvPr>
        </p:nvSpPr>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xmlns="" id="{9B0CECF8-1CA6-486C-81A5-CDBD9F223F98}"/>
              </a:ext>
            </a:extLst>
          </p:cNvPr>
          <p:cNvSpPr>
            <a:spLocks noGrp="1" noChangeArrowheads="1"/>
          </p:cNvSpPr>
          <p:nvPr>
            <p:ph type="ftr" sz="quarter" idx="11"/>
          </p:nvPr>
        </p:nvSpPr>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xmlns="" id="{B9CF6BB1-23C2-4D61-A66A-FDC1F079D65A}"/>
              </a:ext>
            </a:extLst>
          </p:cNvPr>
          <p:cNvSpPr>
            <a:spLocks noGrp="1" noChangeArrowheads="1"/>
          </p:cNvSpPr>
          <p:nvPr>
            <p:ph type="sldNum" sz="quarter" idx="12"/>
          </p:nvPr>
        </p:nvSpPr>
        <p:spPr/>
        <p:txBody>
          <a:bodyPr/>
          <a:lstStyle>
            <a:lvl1pPr>
              <a:defRPr/>
            </a:lvl1pPr>
          </a:lstStyle>
          <a:p>
            <a:fld id="{01B5A075-A664-4190-A527-E4F5EFB9C9EA}" type="slidenum">
              <a:rPr lang="en-US" altLang="en-US"/>
              <a:pPr/>
              <a:t>‹#›</a:t>
            </a:fld>
            <a:endParaRPr lang="en-US" altLang="en-US"/>
          </a:p>
        </p:txBody>
      </p:sp>
    </p:spTree>
    <p:extLst>
      <p:ext uri="{BB962C8B-B14F-4D97-AF65-F5344CB8AC3E}">
        <p14:creationId xmlns:p14="http://schemas.microsoft.com/office/powerpoint/2010/main" xmlns="" val="3982797289"/>
      </p:ext>
    </p:extLst>
  </p:cSld>
  <p:clrMapOvr>
    <a:masterClrMapping/>
  </p:clrMapOvr>
  <p:transition>
    <p:wheel spokes="8"/>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xmlns="" id="{F59511AD-01F0-4BCD-ADA5-4C1DAC2DB57D}"/>
              </a:ext>
            </a:extLst>
          </p:cNvPr>
          <p:cNvSpPr>
            <a:spLocks noGrp="1" noChangeArrowheads="1"/>
          </p:cNvSpPr>
          <p:nvPr>
            <p:ph type="dt" sz="half" idx="10"/>
          </p:nvPr>
        </p:nvSpPr>
        <p:spPr/>
        <p:txBody>
          <a:bodyPr/>
          <a:lstStyle>
            <a:lvl1pPr>
              <a:defRPr/>
            </a:lvl1pPr>
          </a:lstStyle>
          <a:p>
            <a:pPr>
              <a:defRPr/>
            </a:pPr>
            <a:endParaRPr lang="en-US"/>
          </a:p>
        </p:txBody>
      </p:sp>
      <p:sp>
        <p:nvSpPr>
          <p:cNvPr id="6" name="Footer Placeholder 5">
            <a:extLst>
              <a:ext uri="{FF2B5EF4-FFF2-40B4-BE49-F238E27FC236}">
                <a16:creationId xmlns:a16="http://schemas.microsoft.com/office/drawing/2014/main" xmlns="" id="{B43251C0-479B-4E87-A8BB-70C9D9E11C28}"/>
              </a:ext>
            </a:extLst>
          </p:cNvPr>
          <p:cNvSpPr>
            <a:spLocks noGrp="1" noChangeArrowheads="1"/>
          </p:cNvSpPr>
          <p:nvPr>
            <p:ph type="ftr" sz="quarter" idx="11"/>
          </p:nvPr>
        </p:nvSpPr>
        <p:spPr/>
        <p:txBody>
          <a:bodyPr/>
          <a:lstStyle>
            <a:lvl1pPr>
              <a:defRPr/>
            </a:lvl1pPr>
          </a:lstStyle>
          <a:p>
            <a:pPr>
              <a:defRPr/>
            </a:pPr>
            <a:endParaRPr lang="en-US"/>
          </a:p>
        </p:txBody>
      </p:sp>
      <p:sp>
        <p:nvSpPr>
          <p:cNvPr id="7" name="Slide Number Placeholder 6">
            <a:extLst>
              <a:ext uri="{FF2B5EF4-FFF2-40B4-BE49-F238E27FC236}">
                <a16:creationId xmlns:a16="http://schemas.microsoft.com/office/drawing/2014/main" xmlns="" id="{C9102BA0-47E0-41D4-811A-1D6CC75BCABB}"/>
              </a:ext>
            </a:extLst>
          </p:cNvPr>
          <p:cNvSpPr>
            <a:spLocks noGrp="1" noChangeArrowheads="1"/>
          </p:cNvSpPr>
          <p:nvPr>
            <p:ph type="sldNum" sz="quarter" idx="12"/>
          </p:nvPr>
        </p:nvSpPr>
        <p:spPr/>
        <p:txBody>
          <a:bodyPr/>
          <a:lstStyle>
            <a:lvl1pPr>
              <a:defRPr/>
            </a:lvl1pPr>
          </a:lstStyle>
          <a:p>
            <a:fld id="{C4FA3AEE-5611-41D2-97E9-687D25903E53}" type="slidenum">
              <a:rPr lang="en-US" altLang="en-US"/>
              <a:pPr/>
              <a:t>‹#›</a:t>
            </a:fld>
            <a:endParaRPr lang="en-US" altLang="en-US"/>
          </a:p>
        </p:txBody>
      </p:sp>
    </p:spTree>
    <p:extLst>
      <p:ext uri="{BB962C8B-B14F-4D97-AF65-F5344CB8AC3E}">
        <p14:creationId xmlns:p14="http://schemas.microsoft.com/office/powerpoint/2010/main" xmlns="" val="1375829503"/>
      </p:ext>
    </p:extLst>
  </p:cSld>
  <p:clrMapOvr>
    <a:masterClrMapping/>
  </p:clrMapOvr>
  <p:transition>
    <p:wheel spokes="8"/>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xmlns="" id="{6FE16B2A-9F2E-41A9-AEF1-65988AE104FB}"/>
              </a:ext>
            </a:extLst>
          </p:cNvPr>
          <p:cNvSpPr>
            <a:spLocks noGrp="1" noChangeArrowheads="1"/>
          </p:cNvSpPr>
          <p:nvPr>
            <p:ph type="dt" sz="half" idx="10"/>
          </p:nvPr>
        </p:nvSpPr>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xmlns="" id="{9FD62BFC-A294-4E02-8B1C-2E6281C31004}"/>
              </a:ext>
            </a:extLst>
          </p:cNvPr>
          <p:cNvSpPr>
            <a:spLocks noGrp="1" noChangeArrowheads="1"/>
          </p:cNvSpPr>
          <p:nvPr>
            <p:ph type="ftr" sz="quarter" idx="11"/>
          </p:nvPr>
        </p:nvSpPr>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xmlns="" id="{CC1FA7EB-F7F5-4C47-B9A5-46BDB7480E94}"/>
              </a:ext>
            </a:extLst>
          </p:cNvPr>
          <p:cNvSpPr>
            <a:spLocks noGrp="1" noChangeArrowheads="1"/>
          </p:cNvSpPr>
          <p:nvPr>
            <p:ph type="sldNum" sz="quarter" idx="12"/>
          </p:nvPr>
        </p:nvSpPr>
        <p:spPr/>
        <p:txBody>
          <a:bodyPr/>
          <a:lstStyle>
            <a:lvl1pPr>
              <a:defRPr/>
            </a:lvl1pPr>
          </a:lstStyle>
          <a:p>
            <a:fld id="{F15B9CA9-822E-4676-9B0A-54AA430E1A21}" type="slidenum">
              <a:rPr lang="en-US" altLang="en-US"/>
              <a:pPr/>
              <a:t>‹#›</a:t>
            </a:fld>
            <a:endParaRPr lang="en-US" altLang="en-US"/>
          </a:p>
        </p:txBody>
      </p:sp>
    </p:spTree>
    <p:extLst>
      <p:ext uri="{BB962C8B-B14F-4D97-AF65-F5344CB8AC3E}">
        <p14:creationId xmlns:p14="http://schemas.microsoft.com/office/powerpoint/2010/main" xmlns="" val="584184881"/>
      </p:ext>
    </p:extLst>
  </p:cSld>
  <p:clrMapOvr>
    <a:masterClrMapping/>
  </p:clrMapOvr>
  <p:transition>
    <p:wheel spokes="8"/>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xmlns="" id="{DE574094-1834-4F80-88E8-8D3712BEDCC7}"/>
              </a:ext>
            </a:extLst>
          </p:cNvPr>
          <p:cNvSpPr>
            <a:spLocks noGrp="1" noChangeArrowheads="1"/>
          </p:cNvSpPr>
          <p:nvPr>
            <p:ph type="dt" sz="half" idx="10"/>
          </p:nvPr>
        </p:nvSpPr>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xmlns="" id="{6BE9F086-4C5A-403B-A2D6-584F11D09AD1}"/>
              </a:ext>
            </a:extLst>
          </p:cNvPr>
          <p:cNvSpPr>
            <a:spLocks noGrp="1" noChangeArrowheads="1"/>
          </p:cNvSpPr>
          <p:nvPr>
            <p:ph type="ftr" sz="quarter" idx="11"/>
          </p:nvPr>
        </p:nvSpPr>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xmlns="" id="{FC489953-33A5-4A85-95B7-215DECD83266}"/>
              </a:ext>
            </a:extLst>
          </p:cNvPr>
          <p:cNvSpPr>
            <a:spLocks noGrp="1" noChangeArrowheads="1"/>
          </p:cNvSpPr>
          <p:nvPr>
            <p:ph type="sldNum" sz="quarter" idx="12"/>
          </p:nvPr>
        </p:nvSpPr>
        <p:spPr/>
        <p:txBody>
          <a:bodyPr/>
          <a:lstStyle>
            <a:lvl1pPr>
              <a:defRPr/>
            </a:lvl1pPr>
          </a:lstStyle>
          <a:p>
            <a:fld id="{43DA1583-2CBC-499E-8F32-0F8E30E3FD39}" type="slidenum">
              <a:rPr lang="en-US" altLang="en-US"/>
              <a:pPr/>
              <a:t>‹#›</a:t>
            </a:fld>
            <a:endParaRPr lang="en-US" altLang="en-US"/>
          </a:p>
        </p:txBody>
      </p:sp>
    </p:spTree>
    <p:extLst>
      <p:ext uri="{BB962C8B-B14F-4D97-AF65-F5344CB8AC3E}">
        <p14:creationId xmlns:p14="http://schemas.microsoft.com/office/powerpoint/2010/main" xmlns="" val="2009428308"/>
      </p:ext>
    </p:extLst>
  </p:cSld>
  <p:clrMapOvr>
    <a:masterClrMapping/>
  </p:clrMapOvr>
  <p:transition>
    <p:wheel spokes="8"/>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xmlns="" id="{BF80B761-D1E0-41EA-B09C-C6262C8E7A24}"/>
              </a:ext>
            </a:extLst>
          </p:cNvPr>
          <p:cNvSpPr>
            <a:spLocks noGrp="1" noChangeArrowheads="1"/>
          </p:cNvSpPr>
          <p:nvPr>
            <p:ph type="dt" sz="half" idx="10"/>
          </p:nvPr>
        </p:nvSpPr>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xmlns="" id="{A8097423-E2BD-4A62-8BEB-AE507B76082F}"/>
              </a:ext>
            </a:extLst>
          </p:cNvPr>
          <p:cNvSpPr>
            <a:spLocks noGrp="1" noChangeArrowheads="1"/>
          </p:cNvSpPr>
          <p:nvPr>
            <p:ph type="ftr" sz="quarter" idx="11"/>
          </p:nvPr>
        </p:nvSpPr>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xmlns="" id="{3CD3B5D9-D953-4863-BBCA-D8A60424E420}"/>
              </a:ext>
            </a:extLst>
          </p:cNvPr>
          <p:cNvSpPr>
            <a:spLocks noGrp="1" noChangeArrowheads="1"/>
          </p:cNvSpPr>
          <p:nvPr>
            <p:ph type="sldNum" sz="quarter" idx="12"/>
          </p:nvPr>
        </p:nvSpPr>
        <p:spPr/>
        <p:txBody>
          <a:bodyPr/>
          <a:lstStyle>
            <a:lvl1pPr>
              <a:defRPr/>
            </a:lvl1pPr>
          </a:lstStyle>
          <a:p>
            <a:fld id="{E698AC20-921B-455C-936A-1E4746FD8B19}" type="slidenum">
              <a:rPr lang="en-US" altLang="en-US"/>
              <a:pPr/>
              <a:t>‹#›</a:t>
            </a:fld>
            <a:endParaRPr lang="en-US" altLang="en-US"/>
          </a:p>
        </p:txBody>
      </p:sp>
    </p:spTree>
    <p:extLst>
      <p:ext uri="{BB962C8B-B14F-4D97-AF65-F5344CB8AC3E}">
        <p14:creationId xmlns:p14="http://schemas.microsoft.com/office/powerpoint/2010/main" xmlns="" val="610804152"/>
      </p:ext>
    </p:extLst>
  </p:cSld>
  <p:clrMapOvr>
    <a:masterClrMapping/>
  </p:clrMapOvr>
  <p:transition>
    <p:wheel spokes="8"/>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a:extLst>
              <a:ext uri="{FF2B5EF4-FFF2-40B4-BE49-F238E27FC236}">
                <a16:creationId xmlns:a16="http://schemas.microsoft.com/office/drawing/2014/main" xmlns="" id="{C07785D6-49C5-4029-9FCF-1FAB6D16CA96}"/>
              </a:ext>
            </a:extLst>
          </p:cNvPr>
          <p:cNvSpPr>
            <a:spLocks noGrp="1" noChangeArrowheads="1"/>
          </p:cNvSpPr>
          <p:nvPr>
            <p:ph type="dt" sz="half" idx="10"/>
          </p:nvPr>
        </p:nvSpPr>
        <p:spPr/>
        <p:txBody>
          <a:bodyPr/>
          <a:lstStyle>
            <a:lvl1pPr>
              <a:defRPr/>
            </a:lvl1pPr>
          </a:lstStyle>
          <a:p>
            <a:pPr>
              <a:defRPr/>
            </a:pPr>
            <a:endParaRPr lang="en-US"/>
          </a:p>
        </p:txBody>
      </p:sp>
      <p:sp>
        <p:nvSpPr>
          <p:cNvPr id="6" name="Footer Placeholder 5">
            <a:extLst>
              <a:ext uri="{FF2B5EF4-FFF2-40B4-BE49-F238E27FC236}">
                <a16:creationId xmlns:a16="http://schemas.microsoft.com/office/drawing/2014/main" xmlns="" id="{FAE275F1-6BB3-419F-9612-8284E2FFEC1D}"/>
              </a:ext>
            </a:extLst>
          </p:cNvPr>
          <p:cNvSpPr>
            <a:spLocks noGrp="1" noChangeArrowheads="1"/>
          </p:cNvSpPr>
          <p:nvPr>
            <p:ph type="ftr" sz="quarter" idx="11"/>
          </p:nvPr>
        </p:nvSpPr>
        <p:spPr/>
        <p:txBody>
          <a:bodyPr/>
          <a:lstStyle>
            <a:lvl1pPr>
              <a:defRPr/>
            </a:lvl1pPr>
          </a:lstStyle>
          <a:p>
            <a:pPr>
              <a:defRPr/>
            </a:pPr>
            <a:endParaRPr lang="en-US"/>
          </a:p>
        </p:txBody>
      </p:sp>
      <p:sp>
        <p:nvSpPr>
          <p:cNvPr id="7" name="Slide Number Placeholder 6">
            <a:extLst>
              <a:ext uri="{FF2B5EF4-FFF2-40B4-BE49-F238E27FC236}">
                <a16:creationId xmlns:a16="http://schemas.microsoft.com/office/drawing/2014/main" xmlns="" id="{89BAFB7F-956B-4156-BC55-4C02A20896DE}"/>
              </a:ext>
            </a:extLst>
          </p:cNvPr>
          <p:cNvSpPr>
            <a:spLocks noGrp="1" noChangeArrowheads="1"/>
          </p:cNvSpPr>
          <p:nvPr>
            <p:ph type="sldNum" sz="quarter" idx="12"/>
          </p:nvPr>
        </p:nvSpPr>
        <p:spPr/>
        <p:txBody>
          <a:bodyPr/>
          <a:lstStyle>
            <a:lvl1pPr>
              <a:defRPr/>
            </a:lvl1pPr>
          </a:lstStyle>
          <a:p>
            <a:fld id="{1E42B8E3-C61A-4E3F-8A06-29A63D83E217}" type="slidenum">
              <a:rPr lang="en-US" altLang="en-US"/>
              <a:pPr/>
              <a:t>‹#›</a:t>
            </a:fld>
            <a:endParaRPr lang="en-US" altLang="en-US"/>
          </a:p>
        </p:txBody>
      </p:sp>
    </p:spTree>
    <p:extLst>
      <p:ext uri="{BB962C8B-B14F-4D97-AF65-F5344CB8AC3E}">
        <p14:creationId xmlns:p14="http://schemas.microsoft.com/office/powerpoint/2010/main" xmlns="" val="3133373617"/>
      </p:ext>
    </p:extLst>
  </p:cSld>
  <p:clrMapOvr>
    <a:masterClrMapping/>
  </p:clrMapOvr>
  <p:transition>
    <p:wheel spokes="8"/>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a:extLst>
              <a:ext uri="{FF2B5EF4-FFF2-40B4-BE49-F238E27FC236}">
                <a16:creationId xmlns:a16="http://schemas.microsoft.com/office/drawing/2014/main" xmlns="" id="{B997AAAC-AF51-498A-8706-B82D0D9559B9}"/>
              </a:ext>
            </a:extLst>
          </p:cNvPr>
          <p:cNvSpPr>
            <a:spLocks noGrp="1" noChangeArrowheads="1"/>
          </p:cNvSpPr>
          <p:nvPr>
            <p:ph type="dt" sz="half" idx="10"/>
          </p:nvPr>
        </p:nvSpPr>
        <p:spPr/>
        <p:txBody>
          <a:bodyPr/>
          <a:lstStyle>
            <a:lvl1pPr>
              <a:defRPr/>
            </a:lvl1pPr>
          </a:lstStyle>
          <a:p>
            <a:pPr>
              <a:defRPr/>
            </a:pPr>
            <a:endParaRPr lang="en-US"/>
          </a:p>
        </p:txBody>
      </p:sp>
      <p:sp>
        <p:nvSpPr>
          <p:cNvPr id="6" name="Footer Placeholder 5">
            <a:extLst>
              <a:ext uri="{FF2B5EF4-FFF2-40B4-BE49-F238E27FC236}">
                <a16:creationId xmlns:a16="http://schemas.microsoft.com/office/drawing/2014/main" xmlns="" id="{5754EE87-CF73-4FE3-8956-956B85124304}"/>
              </a:ext>
            </a:extLst>
          </p:cNvPr>
          <p:cNvSpPr>
            <a:spLocks noGrp="1" noChangeArrowheads="1"/>
          </p:cNvSpPr>
          <p:nvPr>
            <p:ph type="ftr" sz="quarter" idx="11"/>
          </p:nvPr>
        </p:nvSpPr>
        <p:spPr/>
        <p:txBody>
          <a:bodyPr/>
          <a:lstStyle>
            <a:lvl1pPr>
              <a:defRPr/>
            </a:lvl1pPr>
          </a:lstStyle>
          <a:p>
            <a:pPr>
              <a:defRPr/>
            </a:pPr>
            <a:endParaRPr lang="en-US"/>
          </a:p>
        </p:txBody>
      </p:sp>
      <p:sp>
        <p:nvSpPr>
          <p:cNvPr id="7" name="Slide Number Placeholder 6">
            <a:extLst>
              <a:ext uri="{FF2B5EF4-FFF2-40B4-BE49-F238E27FC236}">
                <a16:creationId xmlns:a16="http://schemas.microsoft.com/office/drawing/2014/main" xmlns="" id="{527036B6-6FF6-46CC-97DE-5CF6122C5681}"/>
              </a:ext>
            </a:extLst>
          </p:cNvPr>
          <p:cNvSpPr>
            <a:spLocks noGrp="1" noChangeArrowheads="1"/>
          </p:cNvSpPr>
          <p:nvPr>
            <p:ph type="sldNum" sz="quarter" idx="12"/>
          </p:nvPr>
        </p:nvSpPr>
        <p:spPr/>
        <p:txBody>
          <a:bodyPr/>
          <a:lstStyle>
            <a:lvl1pPr>
              <a:defRPr/>
            </a:lvl1pPr>
          </a:lstStyle>
          <a:p>
            <a:fld id="{84AF8DF1-E45F-43A2-AC4B-78BF36FF677E}" type="slidenum">
              <a:rPr lang="en-US" altLang="en-US"/>
              <a:pPr/>
              <a:t>‹#›</a:t>
            </a:fld>
            <a:endParaRPr lang="en-US" altLang="en-US"/>
          </a:p>
        </p:txBody>
      </p:sp>
    </p:spTree>
    <p:extLst>
      <p:ext uri="{BB962C8B-B14F-4D97-AF65-F5344CB8AC3E}">
        <p14:creationId xmlns:p14="http://schemas.microsoft.com/office/powerpoint/2010/main" xmlns="" val="4214494707"/>
      </p:ext>
    </p:extLst>
  </p:cSld>
  <p:clrMapOvr>
    <a:masterClrMapping/>
  </p:clrMapOvr>
  <p:transition>
    <p:wheel spokes="8"/>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xmlns="" id="{38E4217D-78B6-48EE-9D90-17D0E6A1D7E9}"/>
              </a:ext>
            </a:extLst>
          </p:cNvPr>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xmlns="" id="{74A72510-42C9-4B17-9AFE-F6F1AEA091A9}"/>
              </a:ext>
            </a:extLst>
          </p:cNvPr>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xmlns="" id="{95F7C674-9525-4F04-9A20-89425015F83E}"/>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latin typeface="+mn-lt"/>
              </a:defRPr>
            </a:lvl1pPr>
          </a:lstStyle>
          <a:p>
            <a:pPr>
              <a:defRPr/>
            </a:pPr>
            <a:endParaRPr lang="en-US"/>
          </a:p>
        </p:txBody>
      </p:sp>
      <p:sp>
        <p:nvSpPr>
          <p:cNvPr id="1029" name="Rectangle 5">
            <a:extLst>
              <a:ext uri="{FF2B5EF4-FFF2-40B4-BE49-F238E27FC236}">
                <a16:creationId xmlns:a16="http://schemas.microsoft.com/office/drawing/2014/main" xmlns="" id="{56516CBF-28D8-4630-BE7C-F1DA72A1B42B}"/>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mn-lt"/>
              </a:defRPr>
            </a:lvl1pPr>
          </a:lstStyle>
          <a:p>
            <a:pPr>
              <a:defRPr/>
            </a:pPr>
            <a:endParaRPr lang="en-US"/>
          </a:p>
        </p:txBody>
      </p:sp>
      <p:sp>
        <p:nvSpPr>
          <p:cNvPr id="1030" name="Rectangle 6">
            <a:extLst>
              <a:ext uri="{FF2B5EF4-FFF2-40B4-BE49-F238E27FC236}">
                <a16:creationId xmlns:a16="http://schemas.microsoft.com/office/drawing/2014/main" xmlns="" id="{7A36F3D4-27C0-40D9-A0AF-70598B6C9B3C}"/>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Arial" panose="020B0604020202020204" pitchFamily="34" charset="0"/>
              </a:defRPr>
            </a:lvl1pPr>
          </a:lstStyle>
          <a:p>
            <a:fld id="{F0DB839E-9E60-4414-9FBB-237836E779A1}" type="slidenum">
              <a:rPr lang="en-US" altLang="en-US"/>
              <a:pPr/>
              <a:t>‹#›</a:t>
            </a:fld>
            <a:endParaRPr lang="en-US" altLang="en-US"/>
          </a:p>
        </p:txBody>
      </p:sp>
    </p:spTree>
  </p:cSld>
  <p:clrMap bg1="lt1" tx1="dk1" bg2="lt2" tx2="dk2" accent1="accent1" accent2="accent2" accent3="accent3" accent4="accent4" accent5="accent5" accent6="accent6" hlink="hlink" folHlink="folHlink"/>
  <p:sldLayoutIdLst>
    <p:sldLayoutId id="2147483769" r:id="rId1"/>
    <p:sldLayoutId id="2147483770" r:id="rId2"/>
    <p:sldLayoutId id="2147483771" r:id="rId3"/>
    <p:sldLayoutId id="2147483772" r:id="rId4"/>
    <p:sldLayoutId id="2147483773" r:id="rId5"/>
    <p:sldLayoutId id="2147483774" r:id="rId6"/>
    <p:sldLayoutId id="2147483775" r:id="rId7"/>
    <p:sldLayoutId id="2147483776" r:id="rId8"/>
    <p:sldLayoutId id="2147483777" r:id="rId9"/>
    <p:sldLayoutId id="2147483778" r:id="rId10"/>
    <p:sldLayoutId id="2147483779" r:id="rId11"/>
    <p:sldLayoutId id="2147483780" r:id="rId12"/>
  </p:sldLayoutIdLst>
  <p:transition spd="med">
    <p:wheel spokes="8"/>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gif"/><Relationship Id="rId2" Type="http://schemas.openxmlformats.org/officeDocument/2006/relationships/image" Target="../media/image1.gif"/><Relationship Id="rId1" Type="http://schemas.openxmlformats.org/officeDocument/2006/relationships/slideLayout" Target="../slideLayouts/slideLayout1.xml"/><Relationship Id="rId6" Type="http://schemas.openxmlformats.org/officeDocument/2006/relationships/image" Target="../media/image5.emf"/><Relationship Id="rId5" Type="http://schemas.openxmlformats.org/officeDocument/2006/relationships/image" Target="../media/image4.gif"/><Relationship Id="rId4" Type="http://schemas.openxmlformats.org/officeDocument/2006/relationships/image" Target="../media/image3.gif"/></Relationships>
</file>

<file path=ppt/slides/_rels/slide10.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14.gif"/><Relationship Id="rId1" Type="http://schemas.openxmlformats.org/officeDocument/2006/relationships/slideLayout" Target="../slideLayouts/slideLayout7.xml"/><Relationship Id="rId5" Type="http://schemas.openxmlformats.org/officeDocument/2006/relationships/image" Target="../media/image11.wmf"/><Relationship Id="rId4" Type="http://schemas.openxmlformats.org/officeDocument/2006/relationships/image" Target="../media/image23.jpeg"/></Relationships>
</file>

<file path=ppt/slides/_rels/slide11.xml.rels><?xml version="1.0" encoding="UTF-8" standalone="yes"?>
<Relationships xmlns="http://schemas.openxmlformats.org/package/2006/relationships"><Relationship Id="rId8" Type="http://schemas.openxmlformats.org/officeDocument/2006/relationships/image" Target="../media/image11.wmf"/><Relationship Id="rId3" Type="http://schemas.openxmlformats.org/officeDocument/2006/relationships/image" Target="../media/image25.jpeg"/><Relationship Id="rId7" Type="http://schemas.openxmlformats.org/officeDocument/2006/relationships/image" Target="../media/image15.png"/><Relationship Id="rId2" Type="http://schemas.openxmlformats.org/officeDocument/2006/relationships/image" Target="../media/image24.jpeg"/><Relationship Id="rId1" Type="http://schemas.openxmlformats.org/officeDocument/2006/relationships/slideLayout" Target="../slideLayouts/slideLayout7.xml"/><Relationship Id="rId6" Type="http://schemas.openxmlformats.org/officeDocument/2006/relationships/image" Target="../media/image28.jpeg"/><Relationship Id="rId5" Type="http://schemas.openxmlformats.org/officeDocument/2006/relationships/image" Target="../media/image27.jpeg"/><Relationship Id="rId4" Type="http://schemas.openxmlformats.org/officeDocument/2006/relationships/image" Target="../media/image26.jpeg"/></Relationships>
</file>

<file path=ppt/slides/_rels/slide12.xml.rels><?xml version="1.0" encoding="UTF-8" standalone="yes"?>
<Relationships xmlns="http://schemas.openxmlformats.org/package/2006/relationships"><Relationship Id="rId2" Type="http://schemas.openxmlformats.org/officeDocument/2006/relationships/image" Target="../media/image11.wmf"/><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29.png"/><Relationship Id="rId1" Type="http://schemas.openxmlformats.org/officeDocument/2006/relationships/slideLayout" Target="../slideLayouts/slideLayout2.xml"/><Relationship Id="rId4" Type="http://schemas.openxmlformats.org/officeDocument/2006/relationships/image" Target="../media/image13.png"/></Relationships>
</file>

<file path=ppt/slides/_rels/slide18.xml.rels><?xml version="1.0" encoding="UTF-8" standalone="yes"?>
<Relationships xmlns="http://schemas.openxmlformats.org/package/2006/relationships"><Relationship Id="rId2" Type="http://schemas.openxmlformats.org/officeDocument/2006/relationships/image" Target="../media/image11.wmf"/><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image" Target="../media/image13.png"/><Relationship Id="rId7" Type="http://schemas.openxmlformats.org/officeDocument/2006/relationships/image" Target="../media/image17.jpeg"/><Relationship Id="rId2" Type="http://schemas.openxmlformats.org/officeDocument/2006/relationships/image" Target="../media/image12.png"/><Relationship Id="rId1" Type="http://schemas.openxmlformats.org/officeDocument/2006/relationships/slideLayout" Target="../slideLayouts/slideLayout2.xml"/><Relationship Id="rId6" Type="http://schemas.openxmlformats.org/officeDocument/2006/relationships/image" Target="../media/image19.png"/><Relationship Id="rId5" Type="http://schemas.openxmlformats.org/officeDocument/2006/relationships/image" Target="../media/image21.jpeg"/><Relationship Id="rId4" Type="http://schemas.openxmlformats.org/officeDocument/2006/relationships/image" Target="../media/image15.png"/></Relationships>
</file>

<file path=ppt/slides/_rels/slide2.xml.rels><?xml version="1.0" encoding="UTF-8" standalone="yes"?>
<Relationships xmlns="http://schemas.openxmlformats.org/package/2006/relationships"><Relationship Id="rId3" Type="http://schemas.openxmlformats.org/officeDocument/2006/relationships/image" Target="../media/image7.jpeg"/><Relationship Id="rId7" Type="http://schemas.openxmlformats.org/officeDocument/2006/relationships/image" Target="../media/image11.wmf"/><Relationship Id="rId2" Type="http://schemas.openxmlformats.org/officeDocument/2006/relationships/image" Target="../media/image6.jpeg"/><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9.jpeg"/><Relationship Id="rId4" Type="http://schemas.openxmlformats.org/officeDocument/2006/relationships/image" Target="../media/image8.jpeg"/></Relationships>
</file>

<file path=ppt/slides/_rels/slide2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image" Target="../media/image11.wmf"/><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2" Type="http://schemas.openxmlformats.org/officeDocument/2006/relationships/image" Target="../media/image11.wmf"/><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30.gif"/><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31.jpeg"/></Relationships>
</file>

<file path=ppt/slides/_rels/slide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Layout" Target="../slideLayouts/slideLayout2.xml"/><Relationship Id="rId4" Type="http://schemas.openxmlformats.org/officeDocument/2006/relationships/image" Target="../media/image14.gif"/></Relationships>
</file>

<file path=ppt/slides/_rels/slide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Layout" Target="../slideLayouts/slideLayout2.xml"/><Relationship Id="rId4" Type="http://schemas.openxmlformats.org/officeDocument/2006/relationships/image" Target="../media/image15.png"/></Relationships>
</file>

<file path=ppt/slides/_rels/slide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Layout" Target="../slideLayouts/slideLayout2.xml"/><Relationship Id="rId4" Type="http://schemas.openxmlformats.org/officeDocument/2006/relationships/image" Target="../media/image16.png"/></Relationships>
</file>

<file path=ppt/slides/_rels/slide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Layout" Target="../slideLayouts/slideLayout2.xml"/><Relationship Id="rId4" Type="http://schemas.openxmlformats.org/officeDocument/2006/relationships/image" Target="../media/image17.jpeg"/></Relationships>
</file>

<file path=ppt/slides/_rels/slide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Layout" Target="../slideLayouts/slideLayout2.xml"/><Relationship Id="rId4" Type="http://schemas.openxmlformats.org/officeDocument/2006/relationships/image" Target="../media/image11.wmf"/></Relationships>
</file>

<file path=ppt/slides/_rels/slide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20.jpeg"/><Relationship Id="rId1" Type="http://schemas.openxmlformats.org/officeDocument/2006/relationships/slideLayout" Target="../slideLayouts/slideLayout2.xml"/><Relationship Id="rId5" Type="http://schemas.openxmlformats.org/officeDocument/2006/relationships/image" Target="../media/image21.jpeg"/><Relationship Id="rId4" Type="http://schemas.openxmlformats.org/officeDocument/2006/relationships/image" Target="../media/image13.png"/></Relationships>
</file>

<file path=ppt/slides/_rels/slide9.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image" Target="../media/image22.jpeg"/><Relationship Id="rId1" Type="http://schemas.openxmlformats.org/officeDocument/2006/relationships/slideLayout" Target="../slideLayouts/slideLayout2.xml"/><Relationship Id="rId4" Type="http://schemas.openxmlformats.org/officeDocument/2006/relationships/image" Target="../media/image11.wmf"/></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a:extLst>
              <a:ext uri="{FF2B5EF4-FFF2-40B4-BE49-F238E27FC236}">
                <a16:creationId xmlns:a16="http://schemas.microsoft.com/office/drawing/2014/main" xmlns="" id="{11EC0405-7CCA-4D80-86D4-86D1A5219288}"/>
              </a:ext>
            </a:extLst>
          </p:cNvPr>
          <p:cNvSpPr>
            <a:spLocks noGrp="1" noChangeArrowheads="1"/>
          </p:cNvSpPr>
          <p:nvPr>
            <p:ph type="ctrTitle"/>
          </p:nvPr>
        </p:nvSpPr>
        <p:spPr>
          <a:xfrm>
            <a:off x="684213" y="2130425"/>
            <a:ext cx="7775575" cy="1470025"/>
          </a:xfrm>
        </p:spPr>
        <p:txBody>
          <a:bodyPr/>
          <a:lstStyle/>
          <a:p>
            <a:endParaRPr lang="en-US" altLang="en-US"/>
          </a:p>
        </p:txBody>
      </p:sp>
      <p:sp>
        <p:nvSpPr>
          <p:cNvPr id="14339" name="Text Box 3">
            <a:extLst>
              <a:ext uri="{FF2B5EF4-FFF2-40B4-BE49-F238E27FC236}">
                <a16:creationId xmlns:a16="http://schemas.microsoft.com/office/drawing/2014/main" xmlns="" id="{163F7B67-CE16-4D51-8D62-5612A018188F}"/>
              </a:ext>
            </a:extLst>
          </p:cNvPr>
          <p:cNvSpPr txBox="1">
            <a:spLocks noChangeArrowheads="1"/>
          </p:cNvSpPr>
          <p:nvPr/>
        </p:nvSpPr>
        <p:spPr bwMode="auto">
          <a:xfrm>
            <a:off x="0" y="0"/>
            <a:ext cx="9144000" cy="5191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eaLnBrk="1" hangingPunct="1"/>
            <a:r>
              <a:rPr lang="en-US" altLang="en-US" sz="2800"/>
              <a:t>              </a:t>
            </a:r>
            <a:endParaRPr lang="en-US" altLang="en-US" sz="1800">
              <a:latin typeface="Arial" panose="020B0604020202020204" pitchFamily="34" charset="0"/>
            </a:endParaRPr>
          </a:p>
        </p:txBody>
      </p:sp>
      <p:pic>
        <p:nvPicPr>
          <p:cNvPr id="45060" name="Picture 4" descr="1262515">
            <a:extLst>
              <a:ext uri="{FF2B5EF4-FFF2-40B4-BE49-F238E27FC236}">
                <a16:creationId xmlns:a16="http://schemas.microsoft.com/office/drawing/2014/main" xmlns="" id="{604D7765-5D84-4B64-B5F4-339AC7182EFC}"/>
              </a:ext>
            </a:extLst>
          </p:cNvPr>
          <p:cNvPicPr>
            <a:picLocks noChangeAspect="1" noChangeArrowheads="1" noCrop="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0" y="28575"/>
            <a:ext cx="9220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5061" name="Picture 5" descr="image042">
            <a:extLst>
              <a:ext uri="{FF2B5EF4-FFF2-40B4-BE49-F238E27FC236}">
                <a16:creationId xmlns:a16="http://schemas.microsoft.com/office/drawing/2014/main" xmlns="" id="{DA13D572-8E7D-43FE-AE79-EB9CE829F90F}"/>
              </a:ext>
            </a:extLst>
          </p:cNvPr>
          <p:cNvPicPr>
            <a:picLocks noChangeAspect="1" noChangeArrowheads="1" noCrop="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6400800" y="1981200"/>
            <a:ext cx="2133600" cy="403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5062" name="Picture 6" descr="image042">
            <a:extLst>
              <a:ext uri="{FF2B5EF4-FFF2-40B4-BE49-F238E27FC236}">
                <a16:creationId xmlns:a16="http://schemas.microsoft.com/office/drawing/2014/main" xmlns="" id="{BA42CCAC-C4CA-42CD-B308-B193DB87C0AE}"/>
              </a:ext>
            </a:extLst>
          </p:cNvPr>
          <p:cNvPicPr>
            <a:picLocks noChangeAspect="1" noChangeArrowheads="1" noCrop="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533400" y="1905000"/>
            <a:ext cx="2133600"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5063" name="Picture 7" descr="Picture15">
            <a:extLst>
              <a:ext uri="{FF2B5EF4-FFF2-40B4-BE49-F238E27FC236}">
                <a16:creationId xmlns:a16="http://schemas.microsoft.com/office/drawing/2014/main" xmlns="" id="{093CA4E9-5BB0-4E26-A76F-F3E3FDAF8321}"/>
              </a:ext>
            </a:extLst>
          </p:cNvPr>
          <p:cNvPicPr>
            <a:picLocks noChangeAspect="1" noChangeArrowheads="1" noCrop="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2971800" y="3733800"/>
            <a:ext cx="3351213" cy="2362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5064" name="Picture 8" descr="XMASCA~1">
            <a:extLst>
              <a:ext uri="{FF2B5EF4-FFF2-40B4-BE49-F238E27FC236}">
                <a16:creationId xmlns:a16="http://schemas.microsoft.com/office/drawing/2014/main" xmlns="" id="{2E7E9F87-BE35-4CB4-86AB-BFACE0C21541}"/>
              </a:ext>
            </a:extLst>
          </p:cNvPr>
          <p:cNvPicPr>
            <a:picLocks noChangeAspect="1" noChangeArrowheads="1" noCrop="1"/>
          </p:cNvPicPr>
          <p:nvPr/>
        </p:nvPicPr>
        <p:blipFill>
          <a:blip r:embed="rId5" cstate="print">
            <a:extLst>
              <a:ext uri="{28A0092B-C50C-407E-A947-70E740481C1C}">
                <a14:useLocalDpi xmlns:a14="http://schemas.microsoft.com/office/drawing/2010/main" xmlns="" val="0"/>
              </a:ext>
            </a:extLst>
          </a:blip>
          <a:srcRect/>
          <a:stretch>
            <a:fillRect/>
          </a:stretch>
        </p:blipFill>
        <p:spPr bwMode="auto">
          <a:xfrm>
            <a:off x="3657600" y="2971800"/>
            <a:ext cx="1981200" cy="1152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5065" name="Picture 9" descr="Picture7">
            <a:extLst>
              <a:ext uri="{FF2B5EF4-FFF2-40B4-BE49-F238E27FC236}">
                <a16:creationId xmlns:a16="http://schemas.microsoft.com/office/drawing/2014/main" xmlns="" id="{90F4FA09-02D7-4EB4-967B-F6864EBA2846}"/>
              </a:ext>
            </a:extLst>
          </p:cNvPr>
          <p:cNvPicPr>
            <a:picLocks noChangeAspect="1" noChangeArrowheads="1"/>
          </p:cNvPicPr>
          <p:nvPr/>
        </p:nvPicPr>
        <p:blipFill>
          <a:blip r:embed="rId6" cstate="print">
            <a:extLst>
              <a:ext uri="{28A0092B-C50C-407E-A947-70E740481C1C}">
                <a14:useLocalDpi xmlns:a14="http://schemas.microsoft.com/office/drawing/2010/main" xmlns="" val="0"/>
              </a:ext>
            </a:extLst>
          </a:blip>
          <a:srcRect/>
          <a:stretch>
            <a:fillRect/>
          </a:stretch>
        </p:blipFill>
        <p:spPr bwMode="auto">
          <a:xfrm>
            <a:off x="352425" y="3581400"/>
            <a:ext cx="2743200" cy="2438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5066" name="Picture 10" descr="Picture7">
            <a:extLst>
              <a:ext uri="{FF2B5EF4-FFF2-40B4-BE49-F238E27FC236}">
                <a16:creationId xmlns:a16="http://schemas.microsoft.com/office/drawing/2014/main" xmlns="" id="{B27C217A-592C-4971-84DC-1CD107216952}"/>
              </a:ext>
            </a:extLst>
          </p:cNvPr>
          <p:cNvPicPr>
            <a:picLocks noChangeAspect="1" noChangeArrowheads="1"/>
          </p:cNvPicPr>
          <p:nvPr/>
        </p:nvPicPr>
        <p:blipFill>
          <a:blip r:embed="rId6" cstate="print">
            <a:extLst>
              <a:ext uri="{28A0092B-C50C-407E-A947-70E740481C1C}">
                <a14:useLocalDpi xmlns:a14="http://schemas.microsoft.com/office/drawing/2010/main" xmlns="" val="0"/>
              </a:ext>
            </a:extLst>
          </a:blip>
          <a:srcRect/>
          <a:stretch>
            <a:fillRect/>
          </a:stretch>
        </p:blipFill>
        <p:spPr bwMode="auto">
          <a:xfrm>
            <a:off x="6019800" y="3505200"/>
            <a:ext cx="2819400" cy="2506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067" name="WordArt 11" descr="Narrow vertical">
            <a:extLst>
              <a:ext uri="{FF2B5EF4-FFF2-40B4-BE49-F238E27FC236}">
                <a16:creationId xmlns:a16="http://schemas.microsoft.com/office/drawing/2014/main" xmlns="" id="{382D094C-50BC-4BE7-AEEA-221B2F46894D}"/>
              </a:ext>
            </a:extLst>
          </p:cNvPr>
          <p:cNvSpPr>
            <a:spLocks noChangeArrowheads="1" noChangeShapeType="1" noTextEdit="1"/>
          </p:cNvSpPr>
          <p:nvPr/>
        </p:nvSpPr>
        <p:spPr bwMode="auto">
          <a:xfrm>
            <a:off x="2878138" y="2133600"/>
            <a:ext cx="3444875" cy="838200"/>
          </a:xfrm>
          <a:prstGeom prst="rect">
            <a:avLst/>
          </a:prstGeom>
        </p:spPr>
        <p:txBody>
          <a:bodyPr wrap="none" fromWordArt="1">
            <a:prstTxWarp prst="textPlain">
              <a:avLst>
                <a:gd name="adj" fmla="val 50000"/>
              </a:avLst>
            </a:prstTxWarp>
          </a:bodyPr>
          <a:lstStyle/>
          <a:p>
            <a:pPr algn="ctr"/>
            <a:r>
              <a:rPr lang="en-US" sz="2800" kern="10">
                <a:ln w="12700">
                  <a:solidFill>
                    <a:srgbClr val="000000"/>
                  </a:solidFill>
                  <a:round/>
                  <a:headEnd/>
                  <a:tailEnd/>
                </a:ln>
                <a:pattFill prst="dashHorz">
                  <a:fgClr>
                    <a:srgbClr val="808080"/>
                  </a:fgClr>
                  <a:bgClr>
                    <a:srgbClr val="FFFF00"/>
                  </a:bgClr>
                </a:pattFill>
                <a:effectLst>
                  <a:outerShdw dist="45791" dir="2021404" algn="ctr" rotWithShape="0">
                    <a:srgbClr val="808080">
                      <a:alpha val="79999"/>
                    </a:srgbClr>
                  </a:outerShdw>
                </a:effectLst>
                <a:cs typeface="Times New Roman" panose="02020603050405020304" pitchFamily="18" charset="0"/>
              </a:rPr>
              <a:t>Môn: Tập đọc - Lớp 5</a:t>
            </a:r>
          </a:p>
        </p:txBody>
      </p:sp>
    </p:spTree>
  </p:cSld>
  <p:clrMapOvr>
    <a:masterClrMapping/>
  </p:clrMapOvr>
  <p:transition>
    <p:wheel spokes="8"/>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nodeType="withEffect">
                                  <p:stCondLst>
                                    <p:cond delay="0"/>
                                  </p:stCondLst>
                                  <p:childTnLst>
                                    <p:set>
                                      <p:cBhvr>
                                        <p:cTn id="6" dur="1" fill="hold">
                                          <p:stCondLst>
                                            <p:cond delay="0"/>
                                          </p:stCondLst>
                                        </p:cTn>
                                        <p:tgtEl>
                                          <p:spTgt spid="45067"/>
                                        </p:tgtEl>
                                        <p:attrNameLst>
                                          <p:attrName>style.visibility</p:attrName>
                                        </p:attrNameLst>
                                      </p:cBhvr>
                                      <p:to>
                                        <p:strVal val="visible"/>
                                      </p:to>
                                    </p:set>
                                    <p:animEffect transition="in" filter="checkerboard(across)">
                                      <p:cBhvr>
                                        <p:cTn id="7" dur="500"/>
                                        <p:tgtEl>
                                          <p:spTgt spid="45067"/>
                                        </p:tgtEl>
                                      </p:cBhvr>
                                    </p:animEffect>
                                  </p:childTnLst>
                                </p:cTn>
                              </p:par>
                            </p:childTnLst>
                          </p:cTn>
                        </p:par>
                        <p:par>
                          <p:cTn id="8" fill="hold" nodeType="afterGroup">
                            <p:stCondLst>
                              <p:cond delay="500"/>
                            </p:stCondLst>
                            <p:childTnLst>
                              <p:par>
                                <p:cTn id="9" presetID="29" presetClass="entr" presetSubtype="0" fill="hold" nodeType="afterEffect">
                                  <p:stCondLst>
                                    <p:cond delay="0"/>
                                  </p:stCondLst>
                                  <p:childTnLst>
                                    <p:set>
                                      <p:cBhvr>
                                        <p:cTn id="10" dur="1" fill="hold">
                                          <p:stCondLst>
                                            <p:cond delay="0"/>
                                          </p:stCondLst>
                                        </p:cTn>
                                        <p:tgtEl>
                                          <p:spTgt spid="45065"/>
                                        </p:tgtEl>
                                        <p:attrNameLst>
                                          <p:attrName>style.visibility</p:attrName>
                                        </p:attrNameLst>
                                      </p:cBhvr>
                                      <p:to>
                                        <p:strVal val="visible"/>
                                      </p:to>
                                    </p:set>
                                    <p:anim calcmode="lin" valueType="num">
                                      <p:cBhvr>
                                        <p:cTn id="11" dur="1000" fill="hold"/>
                                        <p:tgtEl>
                                          <p:spTgt spid="45065"/>
                                        </p:tgtEl>
                                        <p:attrNameLst>
                                          <p:attrName>ppt_x</p:attrName>
                                        </p:attrNameLst>
                                      </p:cBhvr>
                                      <p:tavLst>
                                        <p:tav tm="0">
                                          <p:val>
                                            <p:strVal val="#ppt_x-.2"/>
                                          </p:val>
                                        </p:tav>
                                        <p:tav tm="100000">
                                          <p:val>
                                            <p:strVal val="#ppt_x"/>
                                          </p:val>
                                        </p:tav>
                                      </p:tavLst>
                                    </p:anim>
                                    <p:anim calcmode="lin" valueType="num">
                                      <p:cBhvr>
                                        <p:cTn id="12" dur="1000" fill="hold"/>
                                        <p:tgtEl>
                                          <p:spTgt spid="45065"/>
                                        </p:tgtEl>
                                        <p:attrNameLst>
                                          <p:attrName>ppt_y</p:attrName>
                                        </p:attrNameLst>
                                      </p:cBhvr>
                                      <p:tavLst>
                                        <p:tav tm="0">
                                          <p:val>
                                            <p:strVal val="#ppt_y"/>
                                          </p:val>
                                        </p:tav>
                                        <p:tav tm="100000">
                                          <p:val>
                                            <p:strVal val="#ppt_y"/>
                                          </p:val>
                                        </p:tav>
                                      </p:tavLst>
                                    </p:anim>
                                    <p:animEffect transition="in" filter="wipe(right)" prLst="gradientSize: 0.1">
                                      <p:cBhvr>
                                        <p:cTn id="13" dur="1000"/>
                                        <p:tgtEl>
                                          <p:spTgt spid="45065"/>
                                        </p:tgtEl>
                                      </p:cBhvr>
                                    </p:animEffect>
                                  </p:childTnLst>
                                </p:cTn>
                              </p:par>
                            </p:childTnLst>
                          </p:cTn>
                        </p:par>
                        <p:par>
                          <p:cTn id="14" fill="hold" nodeType="afterGroup">
                            <p:stCondLst>
                              <p:cond delay="1500"/>
                            </p:stCondLst>
                            <p:childTnLst>
                              <p:par>
                                <p:cTn id="15" presetID="29" presetClass="entr" presetSubtype="0" fill="hold" nodeType="afterEffect">
                                  <p:stCondLst>
                                    <p:cond delay="0"/>
                                  </p:stCondLst>
                                  <p:childTnLst>
                                    <p:set>
                                      <p:cBhvr>
                                        <p:cTn id="16" dur="1" fill="hold">
                                          <p:stCondLst>
                                            <p:cond delay="0"/>
                                          </p:stCondLst>
                                        </p:cTn>
                                        <p:tgtEl>
                                          <p:spTgt spid="45062"/>
                                        </p:tgtEl>
                                        <p:attrNameLst>
                                          <p:attrName>style.visibility</p:attrName>
                                        </p:attrNameLst>
                                      </p:cBhvr>
                                      <p:to>
                                        <p:strVal val="visible"/>
                                      </p:to>
                                    </p:set>
                                    <p:anim calcmode="lin" valueType="num">
                                      <p:cBhvr>
                                        <p:cTn id="17" dur="1000" fill="hold"/>
                                        <p:tgtEl>
                                          <p:spTgt spid="45062"/>
                                        </p:tgtEl>
                                        <p:attrNameLst>
                                          <p:attrName>ppt_x</p:attrName>
                                        </p:attrNameLst>
                                      </p:cBhvr>
                                      <p:tavLst>
                                        <p:tav tm="0">
                                          <p:val>
                                            <p:strVal val="#ppt_x-.2"/>
                                          </p:val>
                                        </p:tav>
                                        <p:tav tm="100000">
                                          <p:val>
                                            <p:strVal val="#ppt_x"/>
                                          </p:val>
                                        </p:tav>
                                      </p:tavLst>
                                    </p:anim>
                                    <p:anim calcmode="lin" valueType="num">
                                      <p:cBhvr>
                                        <p:cTn id="18" dur="1000" fill="hold"/>
                                        <p:tgtEl>
                                          <p:spTgt spid="45062"/>
                                        </p:tgtEl>
                                        <p:attrNameLst>
                                          <p:attrName>ppt_y</p:attrName>
                                        </p:attrNameLst>
                                      </p:cBhvr>
                                      <p:tavLst>
                                        <p:tav tm="0">
                                          <p:val>
                                            <p:strVal val="#ppt_y"/>
                                          </p:val>
                                        </p:tav>
                                        <p:tav tm="100000">
                                          <p:val>
                                            <p:strVal val="#ppt_y"/>
                                          </p:val>
                                        </p:tav>
                                      </p:tavLst>
                                    </p:anim>
                                    <p:animEffect transition="in" filter="wipe(right)" prLst="gradientSize: 0.1">
                                      <p:cBhvr>
                                        <p:cTn id="19" dur="1000"/>
                                        <p:tgtEl>
                                          <p:spTgt spid="45062"/>
                                        </p:tgtEl>
                                      </p:cBhvr>
                                    </p:animEffect>
                                  </p:childTnLst>
                                </p:cTn>
                              </p:par>
                            </p:childTnLst>
                          </p:cTn>
                        </p:par>
                        <p:par>
                          <p:cTn id="20" fill="hold" nodeType="afterGroup">
                            <p:stCondLst>
                              <p:cond delay="2500"/>
                            </p:stCondLst>
                            <p:childTnLst>
                              <p:par>
                                <p:cTn id="21" presetID="29" presetClass="entr" presetSubtype="0" fill="hold" nodeType="afterEffect">
                                  <p:stCondLst>
                                    <p:cond delay="0"/>
                                  </p:stCondLst>
                                  <p:childTnLst>
                                    <p:set>
                                      <p:cBhvr>
                                        <p:cTn id="22" dur="1" fill="hold">
                                          <p:stCondLst>
                                            <p:cond delay="0"/>
                                          </p:stCondLst>
                                        </p:cTn>
                                        <p:tgtEl>
                                          <p:spTgt spid="45064"/>
                                        </p:tgtEl>
                                        <p:attrNameLst>
                                          <p:attrName>style.visibility</p:attrName>
                                        </p:attrNameLst>
                                      </p:cBhvr>
                                      <p:to>
                                        <p:strVal val="visible"/>
                                      </p:to>
                                    </p:set>
                                    <p:anim calcmode="lin" valueType="num">
                                      <p:cBhvr>
                                        <p:cTn id="23" dur="1000" fill="hold"/>
                                        <p:tgtEl>
                                          <p:spTgt spid="45064"/>
                                        </p:tgtEl>
                                        <p:attrNameLst>
                                          <p:attrName>ppt_x</p:attrName>
                                        </p:attrNameLst>
                                      </p:cBhvr>
                                      <p:tavLst>
                                        <p:tav tm="0">
                                          <p:val>
                                            <p:strVal val="#ppt_x-.2"/>
                                          </p:val>
                                        </p:tav>
                                        <p:tav tm="100000">
                                          <p:val>
                                            <p:strVal val="#ppt_x"/>
                                          </p:val>
                                        </p:tav>
                                      </p:tavLst>
                                    </p:anim>
                                    <p:anim calcmode="lin" valueType="num">
                                      <p:cBhvr>
                                        <p:cTn id="24" dur="1000" fill="hold"/>
                                        <p:tgtEl>
                                          <p:spTgt spid="45064"/>
                                        </p:tgtEl>
                                        <p:attrNameLst>
                                          <p:attrName>ppt_y</p:attrName>
                                        </p:attrNameLst>
                                      </p:cBhvr>
                                      <p:tavLst>
                                        <p:tav tm="0">
                                          <p:val>
                                            <p:strVal val="#ppt_y"/>
                                          </p:val>
                                        </p:tav>
                                        <p:tav tm="100000">
                                          <p:val>
                                            <p:strVal val="#ppt_y"/>
                                          </p:val>
                                        </p:tav>
                                      </p:tavLst>
                                    </p:anim>
                                    <p:animEffect transition="in" filter="wipe(right)" prLst="gradientSize: 0.1">
                                      <p:cBhvr>
                                        <p:cTn id="25" dur="1000"/>
                                        <p:tgtEl>
                                          <p:spTgt spid="45064"/>
                                        </p:tgtEl>
                                      </p:cBhvr>
                                    </p:animEffect>
                                  </p:childTnLst>
                                </p:cTn>
                              </p:par>
                            </p:childTnLst>
                          </p:cTn>
                        </p:par>
                        <p:par>
                          <p:cTn id="26" fill="hold" nodeType="afterGroup">
                            <p:stCondLst>
                              <p:cond delay="3500"/>
                            </p:stCondLst>
                            <p:childTnLst>
                              <p:par>
                                <p:cTn id="27" presetID="29" presetClass="entr" presetSubtype="0" fill="hold" nodeType="afterEffect">
                                  <p:stCondLst>
                                    <p:cond delay="0"/>
                                  </p:stCondLst>
                                  <p:childTnLst>
                                    <p:set>
                                      <p:cBhvr>
                                        <p:cTn id="28" dur="1" fill="hold">
                                          <p:stCondLst>
                                            <p:cond delay="0"/>
                                          </p:stCondLst>
                                        </p:cTn>
                                        <p:tgtEl>
                                          <p:spTgt spid="45063"/>
                                        </p:tgtEl>
                                        <p:attrNameLst>
                                          <p:attrName>style.visibility</p:attrName>
                                        </p:attrNameLst>
                                      </p:cBhvr>
                                      <p:to>
                                        <p:strVal val="visible"/>
                                      </p:to>
                                    </p:set>
                                    <p:anim calcmode="lin" valueType="num">
                                      <p:cBhvr>
                                        <p:cTn id="29" dur="1000" fill="hold"/>
                                        <p:tgtEl>
                                          <p:spTgt spid="45063"/>
                                        </p:tgtEl>
                                        <p:attrNameLst>
                                          <p:attrName>ppt_x</p:attrName>
                                        </p:attrNameLst>
                                      </p:cBhvr>
                                      <p:tavLst>
                                        <p:tav tm="0">
                                          <p:val>
                                            <p:strVal val="#ppt_x-.2"/>
                                          </p:val>
                                        </p:tav>
                                        <p:tav tm="100000">
                                          <p:val>
                                            <p:strVal val="#ppt_x"/>
                                          </p:val>
                                        </p:tav>
                                      </p:tavLst>
                                    </p:anim>
                                    <p:anim calcmode="lin" valueType="num">
                                      <p:cBhvr>
                                        <p:cTn id="30" dur="1000" fill="hold"/>
                                        <p:tgtEl>
                                          <p:spTgt spid="45063"/>
                                        </p:tgtEl>
                                        <p:attrNameLst>
                                          <p:attrName>ppt_y</p:attrName>
                                        </p:attrNameLst>
                                      </p:cBhvr>
                                      <p:tavLst>
                                        <p:tav tm="0">
                                          <p:val>
                                            <p:strVal val="#ppt_y"/>
                                          </p:val>
                                        </p:tav>
                                        <p:tav tm="100000">
                                          <p:val>
                                            <p:strVal val="#ppt_y"/>
                                          </p:val>
                                        </p:tav>
                                      </p:tavLst>
                                    </p:anim>
                                    <p:animEffect transition="in" filter="wipe(right)" prLst="gradientSize: 0.1">
                                      <p:cBhvr>
                                        <p:cTn id="31" dur="1000"/>
                                        <p:tgtEl>
                                          <p:spTgt spid="45063"/>
                                        </p:tgtEl>
                                      </p:cBhvr>
                                    </p:animEffect>
                                  </p:childTnLst>
                                </p:cTn>
                              </p:par>
                            </p:childTnLst>
                          </p:cTn>
                        </p:par>
                        <p:par>
                          <p:cTn id="32" fill="hold" nodeType="afterGroup">
                            <p:stCondLst>
                              <p:cond delay="4500"/>
                            </p:stCondLst>
                            <p:childTnLst>
                              <p:par>
                                <p:cTn id="33" presetID="29" presetClass="entr" presetSubtype="0" fill="hold" nodeType="afterEffect">
                                  <p:stCondLst>
                                    <p:cond delay="0"/>
                                  </p:stCondLst>
                                  <p:childTnLst>
                                    <p:set>
                                      <p:cBhvr>
                                        <p:cTn id="34" dur="1" fill="hold">
                                          <p:stCondLst>
                                            <p:cond delay="0"/>
                                          </p:stCondLst>
                                        </p:cTn>
                                        <p:tgtEl>
                                          <p:spTgt spid="45066"/>
                                        </p:tgtEl>
                                        <p:attrNameLst>
                                          <p:attrName>style.visibility</p:attrName>
                                        </p:attrNameLst>
                                      </p:cBhvr>
                                      <p:to>
                                        <p:strVal val="visible"/>
                                      </p:to>
                                    </p:set>
                                    <p:anim calcmode="lin" valueType="num">
                                      <p:cBhvr>
                                        <p:cTn id="35" dur="1000" fill="hold"/>
                                        <p:tgtEl>
                                          <p:spTgt spid="45066"/>
                                        </p:tgtEl>
                                        <p:attrNameLst>
                                          <p:attrName>ppt_x</p:attrName>
                                        </p:attrNameLst>
                                      </p:cBhvr>
                                      <p:tavLst>
                                        <p:tav tm="0">
                                          <p:val>
                                            <p:strVal val="#ppt_x-.2"/>
                                          </p:val>
                                        </p:tav>
                                        <p:tav tm="100000">
                                          <p:val>
                                            <p:strVal val="#ppt_x"/>
                                          </p:val>
                                        </p:tav>
                                      </p:tavLst>
                                    </p:anim>
                                    <p:anim calcmode="lin" valueType="num">
                                      <p:cBhvr>
                                        <p:cTn id="36" dur="1000" fill="hold"/>
                                        <p:tgtEl>
                                          <p:spTgt spid="45066"/>
                                        </p:tgtEl>
                                        <p:attrNameLst>
                                          <p:attrName>ppt_y</p:attrName>
                                        </p:attrNameLst>
                                      </p:cBhvr>
                                      <p:tavLst>
                                        <p:tav tm="0">
                                          <p:val>
                                            <p:strVal val="#ppt_y"/>
                                          </p:val>
                                        </p:tav>
                                        <p:tav tm="100000">
                                          <p:val>
                                            <p:strVal val="#ppt_y"/>
                                          </p:val>
                                        </p:tav>
                                      </p:tavLst>
                                    </p:anim>
                                    <p:animEffect transition="in" filter="wipe(right)" prLst="gradientSize: 0.1">
                                      <p:cBhvr>
                                        <p:cTn id="37" dur="1000"/>
                                        <p:tgtEl>
                                          <p:spTgt spid="45066"/>
                                        </p:tgtEl>
                                      </p:cBhvr>
                                    </p:animEffect>
                                  </p:childTnLst>
                                </p:cTn>
                              </p:par>
                            </p:childTnLst>
                          </p:cTn>
                        </p:par>
                        <p:par>
                          <p:cTn id="38" fill="hold" nodeType="afterGroup">
                            <p:stCondLst>
                              <p:cond delay="5500"/>
                            </p:stCondLst>
                            <p:childTnLst>
                              <p:par>
                                <p:cTn id="39" presetID="29" presetClass="entr" presetSubtype="0" fill="hold" nodeType="afterEffect">
                                  <p:stCondLst>
                                    <p:cond delay="0"/>
                                  </p:stCondLst>
                                  <p:childTnLst>
                                    <p:set>
                                      <p:cBhvr>
                                        <p:cTn id="40" dur="1" fill="hold">
                                          <p:stCondLst>
                                            <p:cond delay="0"/>
                                          </p:stCondLst>
                                        </p:cTn>
                                        <p:tgtEl>
                                          <p:spTgt spid="45061"/>
                                        </p:tgtEl>
                                        <p:attrNameLst>
                                          <p:attrName>style.visibility</p:attrName>
                                        </p:attrNameLst>
                                      </p:cBhvr>
                                      <p:to>
                                        <p:strVal val="visible"/>
                                      </p:to>
                                    </p:set>
                                    <p:anim calcmode="lin" valueType="num">
                                      <p:cBhvr>
                                        <p:cTn id="41" dur="1000" fill="hold"/>
                                        <p:tgtEl>
                                          <p:spTgt spid="45061"/>
                                        </p:tgtEl>
                                        <p:attrNameLst>
                                          <p:attrName>ppt_x</p:attrName>
                                        </p:attrNameLst>
                                      </p:cBhvr>
                                      <p:tavLst>
                                        <p:tav tm="0">
                                          <p:val>
                                            <p:strVal val="#ppt_x-.2"/>
                                          </p:val>
                                        </p:tav>
                                        <p:tav tm="100000">
                                          <p:val>
                                            <p:strVal val="#ppt_x"/>
                                          </p:val>
                                        </p:tav>
                                      </p:tavLst>
                                    </p:anim>
                                    <p:anim calcmode="lin" valueType="num">
                                      <p:cBhvr>
                                        <p:cTn id="42" dur="1000" fill="hold"/>
                                        <p:tgtEl>
                                          <p:spTgt spid="45061"/>
                                        </p:tgtEl>
                                        <p:attrNameLst>
                                          <p:attrName>ppt_y</p:attrName>
                                        </p:attrNameLst>
                                      </p:cBhvr>
                                      <p:tavLst>
                                        <p:tav tm="0">
                                          <p:val>
                                            <p:strVal val="#ppt_y"/>
                                          </p:val>
                                        </p:tav>
                                        <p:tav tm="100000">
                                          <p:val>
                                            <p:strVal val="#ppt_y"/>
                                          </p:val>
                                        </p:tav>
                                      </p:tavLst>
                                    </p:anim>
                                    <p:animEffect transition="in" filter="wipe(right)" prLst="gradientSize: 0.1">
                                      <p:cBhvr>
                                        <p:cTn id="43" dur="1000"/>
                                        <p:tgtEl>
                                          <p:spTgt spid="45061"/>
                                        </p:tgtEl>
                                      </p:cBhvr>
                                    </p:animEffect>
                                  </p:childTnLst>
                                </p:cTn>
                              </p:par>
                            </p:childTnLst>
                          </p:cTn>
                        </p:par>
                        <p:par>
                          <p:cTn id="44" fill="hold" nodeType="afterGroup">
                            <p:stCondLst>
                              <p:cond delay="6500"/>
                            </p:stCondLst>
                            <p:childTnLst>
                              <p:par>
                                <p:cTn id="45" presetID="6" presetClass="entr" presetSubtype="16" fill="hold" nodeType="afterEffect">
                                  <p:stCondLst>
                                    <p:cond delay="0"/>
                                  </p:stCondLst>
                                  <p:childTnLst>
                                    <p:set>
                                      <p:cBhvr>
                                        <p:cTn id="46" dur="1" fill="hold">
                                          <p:stCondLst>
                                            <p:cond delay="0"/>
                                          </p:stCondLst>
                                        </p:cTn>
                                        <p:tgtEl>
                                          <p:spTgt spid="45060"/>
                                        </p:tgtEl>
                                        <p:attrNameLst>
                                          <p:attrName>style.visibility</p:attrName>
                                        </p:attrNameLst>
                                      </p:cBhvr>
                                      <p:to>
                                        <p:strVal val="visible"/>
                                      </p:to>
                                    </p:set>
                                    <p:animEffect transition="in" filter="circle(in)">
                                      <p:cBhvr>
                                        <p:cTn id="47" dur="2000"/>
                                        <p:tgtEl>
                                          <p:spTgt spid="450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3554" name="Rectangle 2">
            <a:extLst>
              <a:ext uri="{FF2B5EF4-FFF2-40B4-BE49-F238E27FC236}">
                <a16:creationId xmlns:a16="http://schemas.microsoft.com/office/drawing/2014/main" xmlns="" id="{9EB669C7-9ECC-4622-B4B5-C3EF380D4DB9}"/>
              </a:ext>
            </a:extLst>
          </p:cNvPr>
          <p:cNvSpPr>
            <a:spLocks noChangeArrowheads="1"/>
          </p:cNvSpPr>
          <p:nvPr/>
        </p:nvSpPr>
        <p:spPr bwMode="auto">
          <a:xfrm>
            <a:off x="228600" y="1371600"/>
            <a:ext cx="2362200" cy="533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rgbClr val="FF0000"/>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lIns="0" tIns="0" rIns="0" bIns="0" anchor="ct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r>
              <a:rPr lang="en-US" altLang="en-US" sz="2400" b="1"/>
              <a:t> TÌM HIỂU BÀI:</a:t>
            </a:r>
            <a:endParaRPr lang="en-US" altLang="en-US" sz="2400"/>
          </a:p>
        </p:txBody>
      </p:sp>
      <p:sp>
        <p:nvSpPr>
          <p:cNvPr id="87386" name="AutoShape 346">
            <a:extLst>
              <a:ext uri="{FF2B5EF4-FFF2-40B4-BE49-F238E27FC236}">
                <a16:creationId xmlns:a16="http://schemas.microsoft.com/office/drawing/2014/main" xmlns="" id="{704EAB3B-DA80-4D94-BB45-90B71DE74DEC}"/>
              </a:ext>
            </a:extLst>
          </p:cNvPr>
          <p:cNvSpPr>
            <a:spLocks noChangeArrowheads="1"/>
          </p:cNvSpPr>
          <p:nvPr/>
        </p:nvSpPr>
        <p:spPr bwMode="auto">
          <a:xfrm>
            <a:off x="2514600" y="2362200"/>
            <a:ext cx="4038600" cy="762000"/>
          </a:xfrm>
          <a:prstGeom prst="wedgeRoundRectCallout">
            <a:avLst>
              <a:gd name="adj1" fmla="val 19065"/>
              <a:gd name="adj2" fmla="val 48958"/>
              <a:gd name="adj3" fmla="val 16667"/>
            </a:avLst>
          </a:prstGeom>
          <a:solidFill>
            <a:schemeClr val="accent1"/>
          </a:solidFill>
          <a:ln w="9525" algn="ctr">
            <a:solidFill>
              <a:schemeClr val="tx1"/>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r>
              <a:rPr lang="en-US" altLang="en-US"/>
              <a:t>Đọc thầm đoạn 1</a:t>
            </a:r>
          </a:p>
        </p:txBody>
      </p:sp>
      <p:pic>
        <p:nvPicPr>
          <p:cNvPr id="87387" name="Picture 347" descr="MM900354774[1]">
            <a:extLst>
              <a:ext uri="{FF2B5EF4-FFF2-40B4-BE49-F238E27FC236}">
                <a16:creationId xmlns:a16="http://schemas.microsoft.com/office/drawing/2014/main" xmlns="" id="{818EED5A-5881-4E08-8A71-DA45433171F1}"/>
              </a:ext>
            </a:extLst>
          </p:cNvPr>
          <p:cNvPicPr>
            <a:picLocks noChangeAspect="1" noChangeArrowheads="1" noCrop="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3429000" y="3581400"/>
            <a:ext cx="3048000" cy="1876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7388" name="Text Box 348">
            <a:extLst>
              <a:ext uri="{FF2B5EF4-FFF2-40B4-BE49-F238E27FC236}">
                <a16:creationId xmlns:a16="http://schemas.microsoft.com/office/drawing/2014/main" xmlns="" id="{32BEDD94-4746-43BA-B76D-7D886F379D86}"/>
              </a:ext>
            </a:extLst>
          </p:cNvPr>
          <p:cNvSpPr txBox="1">
            <a:spLocks noChangeArrowheads="1"/>
          </p:cNvSpPr>
          <p:nvPr/>
        </p:nvSpPr>
        <p:spPr bwMode="auto">
          <a:xfrm>
            <a:off x="5181600" y="4230688"/>
            <a:ext cx="838200" cy="5794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eaLnBrk="1" hangingPunct="1">
              <a:spcBef>
                <a:spcPct val="50000"/>
              </a:spcBef>
            </a:pPr>
            <a:r>
              <a:rPr lang="en-US" altLang="en-US" sz="3200" b="1" i="1">
                <a:solidFill>
                  <a:srgbClr val="0000FF"/>
                </a:solidFill>
                <a:latin typeface="Arial" panose="020B0604020202020204" pitchFamily="34" charset="0"/>
              </a:rPr>
              <a:t>88</a:t>
            </a:r>
          </a:p>
        </p:txBody>
      </p:sp>
      <p:pic>
        <p:nvPicPr>
          <p:cNvPr id="23558" name="Picture 2" descr="A021020">
            <a:extLst>
              <a:ext uri="{FF2B5EF4-FFF2-40B4-BE49-F238E27FC236}">
                <a16:creationId xmlns:a16="http://schemas.microsoft.com/office/drawing/2014/main" xmlns="" id="{27E36730-7DDB-48E8-ADA4-BB719B9A5F87}"/>
              </a:ext>
            </a:extLst>
          </p:cNvPr>
          <p:cNvPicPr>
            <a:picLocks noChangeAspect="1" noChangeArrowheads="1"/>
          </p:cNvPicPr>
          <p:nvPr/>
        </p:nvPicPr>
        <p:blipFill>
          <a:blip r:embed="rId3" cstate="print">
            <a:clrChange>
              <a:clrFrom>
                <a:srgbClr val="FAFAFD"/>
              </a:clrFrom>
              <a:clrTo>
                <a:srgbClr val="FAFAFD">
                  <a:alpha val="0"/>
                </a:srgbClr>
              </a:clrTo>
            </a:clrChange>
            <a:lum contrast="48000"/>
            <a:extLst>
              <a:ext uri="{28A0092B-C50C-407E-A947-70E740481C1C}">
                <a14:useLocalDpi xmlns:a14="http://schemas.microsoft.com/office/drawing/2010/main" xmlns="" val="0"/>
              </a:ext>
            </a:extLst>
          </a:blip>
          <a:srcRect/>
          <a:stretch>
            <a:fillRect/>
          </a:stretch>
        </p:blipFill>
        <p:spPr bwMode="auto">
          <a:xfrm>
            <a:off x="8305800" y="4267200"/>
            <a:ext cx="838200" cy="2590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3559" name="Picture 3" descr="A021020">
            <a:extLst>
              <a:ext uri="{FF2B5EF4-FFF2-40B4-BE49-F238E27FC236}">
                <a16:creationId xmlns:a16="http://schemas.microsoft.com/office/drawing/2014/main" xmlns="" id="{C680FD97-2AD4-451F-A2EB-492A97147EBF}"/>
              </a:ext>
            </a:extLst>
          </p:cNvPr>
          <p:cNvPicPr>
            <a:picLocks noChangeAspect="1" noChangeArrowheads="1"/>
          </p:cNvPicPr>
          <p:nvPr/>
        </p:nvPicPr>
        <p:blipFill>
          <a:blip r:embed="rId4" cstate="print">
            <a:clrChange>
              <a:clrFrom>
                <a:srgbClr val="FAFAFD"/>
              </a:clrFrom>
              <a:clrTo>
                <a:srgbClr val="FAFAFD">
                  <a:alpha val="0"/>
                </a:srgbClr>
              </a:clrTo>
            </a:clrChange>
            <a:lum contrast="48000"/>
            <a:extLst>
              <a:ext uri="{28A0092B-C50C-407E-A947-70E740481C1C}">
                <a14:useLocalDpi xmlns:a14="http://schemas.microsoft.com/office/drawing/2010/main" xmlns="" val="0"/>
              </a:ext>
            </a:extLst>
          </a:blip>
          <a:srcRect/>
          <a:stretch>
            <a:fillRect/>
          </a:stretch>
        </p:blipFill>
        <p:spPr bwMode="auto">
          <a:xfrm>
            <a:off x="76200" y="4495800"/>
            <a:ext cx="914400" cy="2362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560" name="Text Box 351">
            <a:extLst>
              <a:ext uri="{FF2B5EF4-FFF2-40B4-BE49-F238E27FC236}">
                <a16:creationId xmlns:a16="http://schemas.microsoft.com/office/drawing/2014/main" xmlns="" id="{68FAE11E-B7DC-43F1-9AB0-D4C13C3CF594}"/>
              </a:ext>
            </a:extLst>
          </p:cNvPr>
          <p:cNvSpPr txBox="1">
            <a:spLocks noChangeArrowheads="1"/>
          </p:cNvSpPr>
          <p:nvPr/>
        </p:nvSpPr>
        <p:spPr bwMode="auto">
          <a:xfrm>
            <a:off x="4495800" y="1325563"/>
            <a:ext cx="3276600" cy="4270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spcBef>
                <a:spcPct val="50000"/>
              </a:spcBef>
            </a:pPr>
            <a:r>
              <a:rPr lang="en-US" altLang="en-US" sz="2200" i="1"/>
              <a:t>Theo Nguyễn Tuân</a:t>
            </a:r>
          </a:p>
        </p:txBody>
      </p:sp>
      <p:sp>
        <p:nvSpPr>
          <p:cNvPr id="23561" name="Line 352">
            <a:extLst>
              <a:ext uri="{FF2B5EF4-FFF2-40B4-BE49-F238E27FC236}">
                <a16:creationId xmlns:a16="http://schemas.microsoft.com/office/drawing/2014/main" xmlns="" id="{BEB30C08-F578-4677-AD64-8E505F0678D2}"/>
              </a:ext>
            </a:extLst>
          </p:cNvPr>
          <p:cNvSpPr>
            <a:spLocks noChangeShapeType="1"/>
          </p:cNvSpPr>
          <p:nvPr/>
        </p:nvSpPr>
        <p:spPr bwMode="auto">
          <a:xfrm flipV="1">
            <a:off x="228600" y="1295400"/>
            <a:ext cx="8610600" cy="0"/>
          </a:xfrm>
          <a:prstGeom prst="line">
            <a:avLst/>
          </a:prstGeom>
          <a:noFill/>
          <a:ln w="28575">
            <a:solidFill>
              <a:schemeClr val="accent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sp>
        <p:nvSpPr>
          <p:cNvPr id="23562" name="Line 353">
            <a:extLst>
              <a:ext uri="{FF2B5EF4-FFF2-40B4-BE49-F238E27FC236}">
                <a16:creationId xmlns:a16="http://schemas.microsoft.com/office/drawing/2014/main" xmlns="" id="{76132BA9-E908-4E87-BBF5-A5A04347A057}"/>
              </a:ext>
            </a:extLst>
          </p:cNvPr>
          <p:cNvSpPr>
            <a:spLocks noChangeShapeType="1"/>
          </p:cNvSpPr>
          <p:nvPr/>
        </p:nvSpPr>
        <p:spPr bwMode="auto">
          <a:xfrm flipV="1">
            <a:off x="461963" y="1371600"/>
            <a:ext cx="8610600" cy="0"/>
          </a:xfrm>
          <a:prstGeom prst="line">
            <a:avLst/>
          </a:prstGeom>
          <a:noFill/>
          <a:ln w="28575">
            <a:solidFill>
              <a:srgbClr val="99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sp>
        <p:nvSpPr>
          <p:cNvPr id="23563" name="WordArt 356">
            <a:extLst>
              <a:ext uri="{FF2B5EF4-FFF2-40B4-BE49-F238E27FC236}">
                <a16:creationId xmlns:a16="http://schemas.microsoft.com/office/drawing/2014/main" xmlns="" id="{3EA870A0-BDE3-42E1-B9A7-D895169B0333}"/>
              </a:ext>
            </a:extLst>
          </p:cNvPr>
          <p:cNvSpPr>
            <a:spLocks noChangeArrowheads="1" noChangeShapeType="1" noTextEdit="1"/>
          </p:cNvSpPr>
          <p:nvPr/>
        </p:nvSpPr>
        <p:spPr bwMode="auto">
          <a:xfrm>
            <a:off x="3119438" y="938213"/>
            <a:ext cx="2452687" cy="338137"/>
          </a:xfrm>
          <a:prstGeom prst="rect">
            <a:avLst/>
          </a:prstGeom>
        </p:spPr>
        <p:txBody>
          <a:bodyPr wrap="none" fromWordArt="1">
            <a:prstTxWarp prst="textPlain">
              <a:avLst>
                <a:gd name="adj" fmla="val 50000"/>
              </a:avLst>
            </a:prstTxWarp>
          </a:bodyPr>
          <a:lstStyle/>
          <a:p>
            <a:pPr algn="ctr"/>
            <a:r>
              <a:rPr lang="en-US" sz="2800" kern="10">
                <a:ln w="9525">
                  <a:solidFill>
                    <a:srgbClr val="D60093"/>
                  </a:solidFill>
                  <a:round/>
                  <a:headEnd/>
                  <a:tailEnd/>
                </a:ln>
                <a:solidFill>
                  <a:srgbClr val="FF0000"/>
                </a:solidFill>
                <a:cs typeface="Times New Roman" panose="02020603050405020304" pitchFamily="18" charset="0"/>
              </a:rPr>
              <a:t>Tranh làng Hồ</a:t>
            </a:r>
          </a:p>
        </p:txBody>
      </p:sp>
      <p:sp>
        <p:nvSpPr>
          <p:cNvPr id="23564" name="Text Box 6">
            <a:extLst>
              <a:ext uri="{FF2B5EF4-FFF2-40B4-BE49-F238E27FC236}">
                <a16:creationId xmlns:a16="http://schemas.microsoft.com/office/drawing/2014/main" xmlns="" id="{891EBDF0-C020-47DF-BE2D-8D5D328897EA}"/>
              </a:ext>
            </a:extLst>
          </p:cNvPr>
          <p:cNvSpPr txBox="1">
            <a:spLocks noChangeArrowheads="1"/>
          </p:cNvSpPr>
          <p:nvPr/>
        </p:nvSpPr>
        <p:spPr bwMode="auto">
          <a:xfrm>
            <a:off x="3341688" y="219075"/>
            <a:ext cx="1441450" cy="522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spcBef>
                <a:spcPct val="50000"/>
              </a:spcBef>
            </a:pPr>
            <a:r>
              <a:rPr lang="en-US" altLang="en-US" sz="2800" b="1"/>
              <a:t>Tập đọc</a:t>
            </a:r>
          </a:p>
        </p:txBody>
      </p:sp>
      <p:pic>
        <p:nvPicPr>
          <p:cNvPr id="23565" name="Picture 5" descr="POINSET2">
            <a:extLst>
              <a:ext uri="{FF2B5EF4-FFF2-40B4-BE49-F238E27FC236}">
                <a16:creationId xmlns:a16="http://schemas.microsoft.com/office/drawing/2014/main" xmlns="" id="{66299AB3-7D7E-4082-AF8C-929B8C8A9034}"/>
              </a:ext>
            </a:extLst>
          </p:cNvPr>
          <p:cNvPicPr>
            <a:picLocks noChangeAspect="1" noChangeArrowheads="1"/>
          </p:cNvPicPr>
          <p:nvPr/>
        </p:nvPicPr>
        <p:blipFill>
          <a:blip r:embed="rId5" cstate="print">
            <a:extLst>
              <a:ext uri="{28A0092B-C50C-407E-A947-70E740481C1C}">
                <a14:useLocalDpi xmlns:a14="http://schemas.microsoft.com/office/drawing/2010/main" xmlns="" val="0"/>
              </a:ext>
            </a:extLst>
          </a:blip>
          <a:srcRect/>
          <a:stretch>
            <a:fillRect/>
          </a:stretch>
        </p:blipFill>
        <p:spPr bwMode="auto">
          <a:xfrm>
            <a:off x="0" y="0"/>
            <a:ext cx="1277938" cy="1273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3566" name="Group 30">
            <a:extLst>
              <a:ext uri="{FF2B5EF4-FFF2-40B4-BE49-F238E27FC236}">
                <a16:creationId xmlns:a16="http://schemas.microsoft.com/office/drawing/2014/main" xmlns="" id="{0810DB76-EAEA-4871-BE00-7B13C1BC5D03}"/>
              </a:ext>
            </a:extLst>
          </p:cNvPr>
          <p:cNvGrpSpPr>
            <a:grpSpLocks noChangeAspect="1"/>
          </p:cNvGrpSpPr>
          <p:nvPr/>
        </p:nvGrpSpPr>
        <p:grpSpPr bwMode="auto">
          <a:xfrm>
            <a:off x="7926388" y="76200"/>
            <a:ext cx="1196975" cy="1066800"/>
            <a:chOff x="1728" y="192"/>
            <a:chExt cx="1259" cy="1154"/>
          </a:xfrm>
        </p:grpSpPr>
        <p:sp>
          <p:nvSpPr>
            <p:cNvPr id="23567" name="AutoShape 31">
              <a:extLst>
                <a:ext uri="{FF2B5EF4-FFF2-40B4-BE49-F238E27FC236}">
                  <a16:creationId xmlns:a16="http://schemas.microsoft.com/office/drawing/2014/main" xmlns="" id="{FA37B757-A42C-436A-B4CA-797DFF46548B}"/>
                </a:ext>
              </a:extLst>
            </p:cNvPr>
            <p:cNvSpPr>
              <a:spLocks noChangeAspect="1" noChangeArrowheads="1" noTextEdit="1"/>
            </p:cNvSpPr>
            <p:nvPr/>
          </p:nvSpPr>
          <p:spPr bwMode="auto">
            <a:xfrm>
              <a:off x="1728" y="192"/>
              <a:ext cx="1259" cy="11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p>
          </p:txBody>
        </p:sp>
        <p:grpSp>
          <p:nvGrpSpPr>
            <p:cNvPr id="23568" name="Group 32">
              <a:extLst>
                <a:ext uri="{FF2B5EF4-FFF2-40B4-BE49-F238E27FC236}">
                  <a16:creationId xmlns:a16="http://schemas.microsoft.com/office/drawing/2014/main" xmlns="" id="{7D34FB38-F4CF-4135-93EB-685027FD2204}"/>
                </a:ext>
              </a:extLst>
            </p:cNvPr>
            <p:cNvGrpSpPr>
              <a:grpSpLocks/>
            </p:cNvGrpSpPr>
            <p:nvPr/>
          </p:nvGrpSpPr>
          <p:grpSpPr bwMode="auto">
            <a:xfrm>
              <a:off x="1905" y="192"/>
              <a:ext cx="1017" cy="1111"/>
              <a:chOff x="1905" y="192"/>
              <a:chExt cx="1017" cy="1111"/>
            </a:xfrm>
          </p:grpSpPr>
          <p:sp>
            <p:nvSpPr>
              <p:cNvPr id="23702" name="Freeform 33">
                <a:extLst>
                  <a:ext uri="{FF2B5EF4-FFF2-40B4-BE49-F238E27FC236}">
                    <a16:creationId xmlns:a16="http://schemas.microsoft.com/office/drawing/2014/main" xmlns="" id="{2651E040-C8BB-4CC4-AC65-06B720E9BACF}"/>
                  </a:ext>
                </a:extLst>
              </p:cNvPr>
              <p:cNvSpPr>
                <a:spLocks/>
              </p:cNvSpPr>
              <p:nvPr/>
            </p:nvSpPr>
            <p:spPr bwMode="auto">
              <a:xfrm>
                <a:off x="2178" y="336"/>
                <a:ext cx="444" cy="445"/>
              </a:xfrm>
              <a:custGeom>
                <a:avLst/>
                <a:gdLst>
                  <a:gd name="T0" fmla="*/ 15 w 889"/>
                  <a:gd name="T1" fmla="*/ 28 h 890"/>
                  <a:gd name="T2" fmla="*/ 18 w 889"/>
                  <a:gd name="T3" fmla="*/ 28 h 890"/>
                  <a:gd name="T4" fmla="*/ 20 w 889"/>
                  <a:gd name="T5" fmla="*/ 27 h 890"/>
                  <a:gd name="T6" fmla="*/ 22 w 889"/>
                  <a:gd name="T7" fmla="*/ 25 h 890"/>
                  <a:gd name="T8" fmla="*/ 24 w 889"/>
                  <a:gd name="T9" fmla="*/ 23 h 890"/>
                  <a:gd name="T10" fmla="*/ 26 w 889"/>
                  <a:gd name="T11" fmla="*/ 21 h 890"/>
                  <a:gd name="T12" fmla="*/ 27 w 889"/>
                  <a:gd name="T13" fmla="*/ 19 h 890"/>
                  <a:gd name="T14" fmla="*/ 27 w 889"/>
                  <a:gd name="T15" fmla="*/ 16 h 890"/>
                  <a:gd name="T16" fmla="*/ 27 w 889"/>
                  <a:gd name="T17" fmla="*/ 13 h 890"/>
                  <a:gd name="T18" fmla="*/ 27 w 889"/>
                  <a:gd name="T19" fmla="*/ 10 h 890"/>
                  <a:gd name="T20" fmla="*/ 26 w 889"/>
                  <a:gd name="T21" fmla="*/ 8 h 890"/>
                  <a:gd name="T22" fmla="*/ 24 w 889"/>
                  <a:gd name="T23" fmla="*/ 6 h 890"/>
                  <a:gd name="T24" fmla="*/ 22 w 889"/>
                  <a:gd name="T25" fmla="*/ 4 h 890"/>
                  <a:gd name="T26" fmla="*/ 20 w 889"/>
                  <a:gd name="T27" fmla="*/ 2 h 890"/>
                  <a:gd name="T28" fmla="*/ 18 w 889"/>
                  <a:gd name="T29" fmla="*/ 1 h 890"/>
                  <a:gd name="T30" fmla="*/ 15 w 889"/>
                  <a:gd name="T31" fmla="*/ 1 h 890"/>
                  <a:gd name="T32" fmla="*/ 12 w 889"/>
                  <a:gd name="T33" fmla="*/ 1 h 890"/>
                  <a:gd name="T34" fmla="*/ 9 w 889"/>
                  <a:gd name="T35" fmla="*/ 1 h 890"/>
                  <a:gd name="T36" fmla="*/ 7 w 889"/>
                  <a:gd name="T37" fmla="*/ 2 h 890"/>
                  <a:gd name="T38" fmla="*/ 5 w 889"/>
                  <a:gd name="T39" fmla="*/ 4 h 890"/>
                  <a:gd name="T40" fmla="*/ 3 w 889"/>
                  <a:gd name="T41" fmla="*/ 6 h 890"/>
                  <a:gd name="T42" fmla="*/ 1 w 889"/>
                  <a:gd name="T43" fmla="*/ 8 h 890"/>
                  <a:gd name="T44" fmla="*/ 0 w 889"/>
                  <a:gd name="T45" fmla="*/ 10 h 890"/>
                  <a:gd name="T46" fmla="*/ 0 w 889"/>
                  <a:gd name="T47" fmla="*/ 13 h 890"/>
                  <a:gd name="T48" fmla="*/ 0 w 889"/>
                  <a:gd name="T49" fmla="*/ 16 h 890"/>
                  <a:gd name="T50" fmla="*/ 0 w 889"/>
                  <a:gd name="T51" fmla="*/ 19 h 890"/>
                  <a:gd name="T52" fmla="*/ 1 w 889"/>
                  <a:gd name="T53" fmla="*/ 21 h 890"/>
                  <a:gd name="T54" fmla="*/ 3 w 889"/>
                  <a:gd name="T55" fmla="*/ 23 h 890"/>
                  <a:gd name="T56" fmla="*/ 5 w 889"/>
                  <a:gd name="T57" fmla="*/ 25 h 890"/>
                  <a:gd name="T58" fmla="*/ 7 w 889"/>
                  <a:gd name="T59" fmla="*/ 27 h 890"/>
                  <a:gd name="T60" fmla="*/ 9 w 889"/>
                  <a:gd name="T61" fmla="*/ 28 h 890"/>
                  <a:gd name="T62" fmla="*/ 12 w 889"/>
                  <a:gd name="T63" fmla="*/ 28 h 89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89" h="890">
                    <a:moveTo>
                      <a:pt x="445" y="890"/>
                    </a:moveTo>
                    <a:lnTo>
                      <a:pt x="490" y="887"/>
                    </a:lnTo>
                    <a:lnTo>
                      <a:pt x="534" y="880"/>
                    </a:lnTo>
                    <a:lnTo>
                      <a:pt x="577" y="870"/>
                    </a:lnTo>
                    <a:lnTo>
                      <a:pt x="617" y="855"/>
                    </a:lnTo>
                    <a:lnTo>
                      <a:pt x="656" y="835"/>
                    </a:lnTo>
                    <a:lnTo>
                      <a:pt x="693" y="814"/>
                    </a:lnTo>
                    <a:lnTo>
                      <a:pt x="727" y="788"/>
                    </a:lnTo>
                    <a:lnTo>
                      <a:pt x="759" y="759"/>
                    </a:lnTo>
                    <a:lnTo>
                      <a:pt x="788" y="727"/>
                    </a:lnTo>
                    <a:lnTo>
                      <a:pt x="813" y="694"/>
                    </a:lnTo>
                    <a:lnTo>
                      <a:pt x="835" y="657"/>
                    </a:lnTo>
                    <a:lnTo>
                      <a:pt x="855" y="618"/>
                    </a:lnTo>
                    <a:lnTo>
                      <a:pt x="869" y="577"/>
                    </a:lnTo>
                    <a:lnTo>
                      <a:pt x="880" y="535"/>
                    </a:lnTo>
                    <a:lnTo>
                      <a:pt x="887" y="490"/>
                    </a:lnTo>
                    <a:lnTo>
                      <a:pt x="889" y="445"/>
                    </a:lnTo>
                    <a:lnTo>
                      <a:pt x="887" y="400"/>
                    </a:lnTo>
                    <a:lnTo>
                      <a:pt x="880" y="355"/>
                    </a:lnTo>
                    <a:lnTo>
                      <a:pt x="869" y="312"/>
                    </a:lnTo>
                    <a:lnTo>
                      <a:pt x="855" y="272"/>
                    </a:lnTo>
                    <a:lnTo>
                      <a:pt x="835" y="233"/>
                    </a:lnTo>
                    <a:lnTo>
                      <a:pt x="813" y="196"/>
                    </a:lnTo>
                    <a:lnTo>
                      <a:pt x="788" y="163"/>
                    </a:lnTo>
                    <a:lnTo>
                      <a:pt x="759" y="130"/>
                    </a:lnTo>
                    <a:lnTo>
                      <a:pt x="727" y="101"/>
                    </a:lnTo>
                    <a:lnTo>
                      <a:pt x="693" y="76"/>
                    </a:lnTo>
                    <a:lnTo>
                      <a:pt x="656" y="54"/>
                    </a:lnTo>
                    <a:lnTo>
                      <a:pt x="617" y="35"/>
                    </a:lnTo>
                    <a:lnTo>
                      <a:pt x="577" y="20"/>
                    </a:lnTo>
                    <a:lnTo>
                      <a:pt x="534" y="9"/>
                    </a:lnTo>
                    <a:lnTo>
                      <a:pt x="490" y="2"/>
                    </a:lnTo>
                    <a:lnTo>
                      <a:pt x="445" y="0"/>
                    </a:lnTo>
                    <a:lnTo>
                      <a:pt x="400" y="2"/>
                    </a:lnTo>
                    <a:lnTo>
                      <a:pt x="355" y="9"/>
                    </a:lnTo>
                    <a:lnTo>
                      <a:pt x="312" y="20"/>
                    </a:lnTo>
                    <a:lnTo>
                      <a:pt x="272" y="35"/>
                    </a:lnTo>
                    <a:lnTo>
                      <a:pt x="233" y="54"/>
                    </a:lnTo>
                    <a:lnTo>
                      <a:pt x="196" y="76"/>
                    </a:lnTo>
                    <a:lnTo>
                      <a:pt x="163" y="101"/>
                    </a:lnTo>
                    <a:lnTo>
                      <a:pt x="130" y="130"/>
                    </a:lnTo>
                    <a:lnTo>
                      <a:pt x="102" y="163"/>
                    </a:lnTo>
                    <a:lnTo>
                      <a:pt x="76" y="196"/>
                    </a:lnTo>
                    <a:lnTo>
                      <a:pt x="54" y="233"/>
                    </a:lnTo>
                    <a:lnTo>
                      <a:pt x="35" y="272"/>
                    </a:lnTo>
                    <a:lnTo>
                      <a:pt x="20" y="312"/>
                    </a:lnTo>
                    <a:lnTo>
                      <a:pt x="9" y="355"/>
                    </a:lnTo>
                    <a:lnTo>
                      <a:pt x="3" y="400"/>
                    </a:lnTo>
                    <a:lnTo>
                      <a:pt x="0" y="445"/>
                    </a:lnTo>
                    <a:lnTo>
                      <a:pt x="3" y="490"/>
                    </a:lnTo>
                    <a:lnTo>
                      <a:pt x="9" y="535"/>
                    </a:lnTo>
                    <a:lnTo>
                      <a:pt x="20" y="577"/>
                    </a:lnTo>
                    <a:lnTo>
                      <a:pt x="35" y="618"/>
                    </a:lnTo>
                    <a:lnTo>
                      <a:pt x="54" y="657"/>
                    </a:lnTo>
                    <a:lnTo>
                      <a:pt x="76" y="694"/>
                    </a:lnTo>
                    <a:lnTo>
                      <a:pt x="102" y="727"/>
                    </a:lnTo>
                    <a:lnTo>
                      <a:pt x="130" y="759"/>
                    </a:lnTo>
                    <a:lnTo>
                      <a:pt x="163" y="788"/>
                    </a:lnTo>
                    <a:lnTo>
                      <a:pt x="196" y="814"/>
                    </a:lnTo>
                    <a:lnTo>
                      <a:pt x="233" y="835"/>
                    </a:lnTo>
                    <a:lnTo>
                      <a:pt x="272" y="855"/>
                    </a:lnTo>
                    <a:lnTo>
                      <a:pt x="312" y="870"/>
                    </a:lnTo>
                    <a:lnTo>
                      <a:pt x="355" y="880"/>
                    </a:lnTo>
                    <a:lnTo>
                      <a:pt x="400" y="887"/>
                    </a:lnTo>
                    <a:lnTo>
                      <a:pt x="445" y="890"/>
                    </a:lnTo>
                    <a:close/>
                  </a:path>
                </a:pathLst>
              </a:custGeom>
              <a:solidFill>
                <a:srgbClr val="FFFF6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03" name="Freeform 34">
                <a:extLst>
                  <a:ext uri="{FF2B5EF4-FFF2-40B4-BE49-F238E27FC236}">
                    <a16:creationId xmlns:a16="http://schemas.microsoft.com/office/drawing/2014/main" xmlns="" id="{8B060988-201A-4676-B635-9848A05E68FC}"/>
                  </a:ext>
                </a:extLst>
              </p:cNvPr>
              <p:cNvSpPr>
                <a:spLocks/>
              </p:cNvSpPr>
              <p:nvPr/>
            </p:nvSpPr>
            <p:spPr bwMode="auto">
              <a:xfrm>
                <a:off x="2308" y="467"/>
                <a:ext cx="183" cy="184"/>
              </a:xfrm>
              <a:custGeom>
                <a:avLst/>
                <a:gdLst>
                  <a:gd name="T0" fmla="*/ 6 w 366"/>
                  <a:gd name="T1" fmla="*/ 12 h 367"/>
                  <a:gd name="T2" fmla="*/ 7 w 366"/>
                  <a:gd name="T3" fmla="*/ 12 h 367"/>
                  <a:gd name="T4" fmla="*/ 8 w 366"/>
                  <a:gd name="T5" fmla="*/ 11 h 367"/>
                  <a:gd name="T6" fmla="*/ 9 w 366"/>
                  <a:gd name="T7" fmla="*/ 11 h 367"/>
                  <a:gd name="T8" fmla="*/ 10 w 366"/>
                  <a:gd name="T9" fmla="*/ 10 h 367"/>
                  <a:gd name="T10" fmla="*/ 11 w 366"/>
                  <a:gd name="T11" fmla="*/ 9 h 367"/>
                  <a:gd name="T12" fmla="*/ 11 w 366"/>
                  <a:gd name="T13" fmla="*/ 8 h 367"/>
                  <a:gd name="T14" fmla="*/ 12 w 366"/>
                  <a:gd name="T15" fmla="*/ 7 h 367"/>
                  <a:gd name="T16" fmla="*/ 12 w 366"/>
                  <a:gd name="T17" fmla="*/ 6 h 367"/>
                  <a:gd name="T18" fmla="*/ 12 w 366"/>
                  <a:gd name="T19" fmla="*/ 5 h 367"/>
                  <a:gd name="T20" fmla="*/ 11 w 366"/>
                  <a:gd name="T21" fmla="*/ 4 h 367"/>
                  <a:gd name="T22" fmla="*/ 11 w 366"/>
                  <a:gd name="T23" fmla="*/ 3 h 367"/>
                  <a:gd name="T24" fmla="*/ 10 w 366"/>
                  <a:gd name="T25" fmla="*/ 2 h 367"/>
                  <a:gd name="T26" fmla="*/ 9 w 366"/>
                  <a:gd name="T27" fmla="*/ 1 h 367"/>
                  <a:gd name="T28" fmla="*/ 8 w 366"/>
                  <a:gd name="T29" fmla="*/ 1 h 367"/>
                  <a:gd name="T30" fmla="*/ 7 w 366"/>
                  <a:gd name="T31" fmla="*/ 1 h 367"/>
                  <a:gd name="T32" fmla="*/ 6 w 366"/>
                  <a:gd name="T33" fmla="*/ 0 h 367"/>
                  <a:gd name="T34" fmla="*/ 5 w 366"/>
                  <a:gd name="T35" fmla="*/ 1 h 367"/>
                  <a:gd name="T36" fmla="*/ 4 w 366"/>
                  <a:gd name="T37" fmla="*/ 1 h 367"/>
                  <a:gd name="T38" fmla="*/ 3 w 366"/>
                  <a:gd name="T39" fmla="*/ 1 h 367"/>
                  <a:gd name="T40" fmla="*/ 2 w 366"/>
                  <a:gd name="T41" fmla="*/ 2 h 367"/>
                  <a:gd name="T42" fmla="*/ 1 w 366"/>
                  <a:gd name="T43" fmla="*/ 3 h 367"/>
                  <a:gd name="T44" fmla="*/ 1 w 366"/>
                  <a:gd name="T45" fmla="*/ 4 h 367"/>
                  <a:gd name="T46" fmla="*/ 1 w 366"/>
                  <a:gd name="T47" fmla="*/ 5 h 367"/>
                  <a:gd name="T48" fmla="*/ 0 w 366"/>
                  <a:gd name="T49" fmla="*/ 6 h 367"/>
                  <a:gd name="T50" fmla="*/ 1 w 366"/>
                  <a:gd name="T51" fmla="*/ 7 h 367"/>
                  <a:gd name="T52" fmla="*/ 1 w 366"/>
                  <a:gd name="T53" fmla="*/ 8 h 367"/>
                  <a:gd name="T54" fmla="*/ 1 w 366"/>
                  <a:gd name="T55" fmla="*/ 9 h 367"/>
                  <a:gd name="T56" fmla="*/ 2 w 366"/>
                  <a:gd name="T57" fmla="*/ 10 h 367"/>
                  <a:gd name="T58" fmla="*/ 3 w 366"/>
                  <a:gd name="T59" fmla="*/ 11 h 367"/>
                  <a:gd name="T60" fmla="*/ 4 w 366"/>
                  <a:gd name="T61" fmla="*/ 11 h 367"/>
                  <a:gd name="T62" fmla="*/ 5 w 366"/>
                  <a:gd name="T63" fmla="*/ 12 h 367"/>
                  <a:gd name="T64" fmla="*/ 6 w 366"/>
                  <a:gd name="T65" fmla="*/ 12 h 3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6" h="367">
                    <a:moveTo>
                      <a:pt x="183" y="367"/>
                    </a:moveTo>
                    <a:lnTo>
                      <a:pt x="219" y="364"/>
                    </a:lnTo>
                    <a:lnTo>
                      <a:pt x="254" y="352"/>
                    </a:lnTo>
                    <a:lnTo>
                      <a:pt x="285" y="336"/>
                    </a:lnTo>
                    <a:lnTo>
                      <a:pt x="313" y="313"/>
                    </a:lnTo>
                    <a:lnTo>
                      <a:pt x="335" y="285"/>
                    </a:lnTo>
                    <a:lnTo>
                      <a:pt x="352" y="254"/>
                    </a:lnTo>
                    <a:lnTo>
                      <a:pt x="362" y="220"/>
                    </a:lnTo>
                    <a:lnTo>
                      <a:pt x="366" y="183"/>
                    </a:lnTo>
                    <a:lnTo>
                      <a:pt x="362" y="146"/>
                    </a:lnTo>
                    <a:lnTo>
                      <a:pt x="352" y="111"/>
                    </a:lnTo>
                    <a:lnTo>
                      <a:pt x="335" y="80"/>
                    </a:lnTo>
                    <a:lnTo>
                      <a:pt x="313" y="53"/>
                    </a:lnTo>
                    <a:lnTo>
                      <a:pt x="285" y="31"/>
                    </a:lnTo>
                    <a:lnTo>
                      <a:pt x="254" y="13"/>
                    </a:lnTo>
                    <a:lnTo>
                      <a:pt x="219" y="3"/>
                    </a:lnTo>
                    <a:lnTo>
                      <a:pt x="183" y="0"/>
                    </a:lnTo>
                    <a:lnTo>
                      <a:pt x="146" y="3"/>
                    </a:lnTo>
                    <a:lnTo>
                      <a:pt x="111" y="13"/>
                    </a:lnTo>
                    <a:lnTo>
                      <a:pt x="80" y="31"/>
                    </a:lnTo>
                    <a:lnTo>
                      <a:pt x="54" y="53"/>
                    </a:lnTo>
                    <a:lnTo>
                      <a:pt x="31" y="80"/>
                    </a:lnTo>
                    <a:lnTo>
                      <a:pt x="15" y="111"/>
                    </a:lnTo>
                    <a:lnTo>
                      <a:pt x="3" y="146"/>
                    </a:lnTo>
                    <a:lnTo>
                      <a:pt x="0" y="183"/>
                    </a:lnTo>
                    <a:lnTo>
                      <a:pt x="3" y="220"/>
                    </a:lnTo>
                    <a:lnTo>
                      <a:pt x="15" y="254"/>
                    </a:lnTo>
                    <a:lnTo>
                      <a:pt x="31" y="285"/>
                    </a:lnTo>
                    <a:lnTo>
                      <a:pt x="54" y="313"/>
                    </a:lnTo>
                    <a:lnTo>
                      <a:pt x="80" y="336"/>
                    </a:lnTo>
                    <a:lnTo>
                      <a:pt x="111" y="352"/>
                    </a:lnTo>
                    <a:lnTo>
                      <a:pt x="146" y="364"/>
                    </a:lnTo>
                    <a:lnTo>
                      <a:pt x="183" y="367"/>
                    </a:lnTo>
                    <a:close/>
                  </a:path>
                </a:pathLst>
              </a:custGeom>
              <a:solidFill>
                <a:srgbClr val="FFE5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04" name="Freeform 35">
                <a:extLst>
                  <a:ext uri="{FF2B5EF4-FFF2-40B4-BE49-F238E27FC236}">
                    <a16:creationId xmlns:a16="http://schemas.microsoft.com/office/drawing/2014/main" xmlns="" id="{4862036A-7C5B-43E9-9925-478D907FDDD8}"/>
                  </a:ext>
                </a:extLst>
              </p:cNvPr>
              <p:cNvSpPr>
                <a:spLocks/>
              </p:cNvSpPr>
              <p:nvPr/>
            </p:nvSpPr>
            <p:spPr bwMode="auto">
              <a:xfrm>
                <a:off x="2308" y="467"/>
                <a:ext cx="183" cy="184"/>
              </a:xfrm>
              <a:custGeom>
                <a:avLst/>
                <a:gdLst>
                  <a:gd name="T0" fmla="*/ 6 w 366"/>
                  <a:gd name="T1" fmla="*/ 12 h 367"/>
                  <a:gd name="T2" fmla="*/ 7 w 366"/>
                  <a:gd name="T3" fmla="*/ 12 h 367"/>
                  <a:gd name="T4" fmla="*/ 8 w 366"/>
                  <a:gd name="T5" fmla="*/ 11 h 367"/>
                  <a:gd name="T6" fmla="*/ 9 w 366"/>
                  <a:gd name="T7" fmla="*/ 11 h 367"/>
                  <a:gd name="T8" fmla="*/ 10 w 366"/>
                  <a:gd name="T9" fmla="*/ 10 h 367"/>
                  <a:gd name="T10" fmla="*/ 11 w 366"/>
                  <a:gd name="T11" fmla="*/ 9 h 367"/>
                  <a:gd name="T12" fmla="*/ 11 w 366"/>
                  <a:gd name="T13" fmla="*/ 8 h 367"/>
                  <a:gd name="T14" fmla="*/ 12 w 366"/>
                  <a:gd name="T15" fmla="*/ 7 h 367"/>
                  <a:gd name="T16" fmla="*/ 12 w 366"/>
                  <a:gd name="T17" fmla="*/ 6 h 367"/>
                  <a:gd name="T18" fmla="*/ 12 w 366"/>
                  <a:gd name="T19" fmla="*/ 5 h 367"/>
                  <a:gd name="T20" fmla="*/ 11 w 366"/>
                  <a:gd name="T21" fmla="*/ 4 h 367"/>
                  <a:gd name="T22" fmla="*/ 11 w 366"/>
                  <a:gd name="T23" fmla="*/ 3 h 367"/>
                  <a:gd name="T24" fmla="*/ 10 w 366"/>
                  <a:gd name="T25" fmla="*/ 2 h 367"/>
                  <a:gd name="T26" fmla="*/ 9 w 366"/>
                  <a:gd name="T27" fmla="*/ 1 h 367"/>
                  <a:gd name="T28" fmla="*/ 8 w 366"/>
                  <a:gd name="T29" fmla="*/ 1 h 367"/>
                  <a:gd name="T30" fmla="*/ 7 w 366"/>
                  <a:gd name="T31" fmla="*/ 1 h 367"/>
                  <a:gd name="T32" fmla="*/ 6 w 366"/>
                  <a:gd name="T33" fmla="*/ 0 h 367"/>
                  <a:gd name="T34" fmla="*/ 5 w 366"/>
                  <a:gd name="T35" fmla="*/ 1 h 367"/>
                  <a:gd name="T36" fmla="*/ 4 w 366"/>
                  <a:gd name="T37" fmla="*/ 1 h 367"/>
                  <a:gd name="T38" fmla="*/ 3 w 366"/>
                  <a:gd name="T39" fmla="*/ 1 h 367"/>
                  <a:gd name="T40" fmla="*/ 2 w 366"/>
                  <a:gd name="T41" fmla="*/ 2 h 367"/>
                  <a:gd name="T42" fmla="*/ 1 w 366"/>
                  <a:gd name="T43" fmla="*/ 3 h 367"/>
                  <a:gd name="T44" fmla="*/ 1 w 366"/>
                  <a:gd name="T45" fmla="*/ 4 h 367"/>
                  <a:gd name="T46" fmla="*/ 1 w 366"/>
                  <a:gd name="T47" fmla="*/ 5 h 367"/>
                  <a:gd name="T48" fmla="*/ 0 w 366"/>
                  <a:gd name="T49" fmla="*/ 6 h 367"/>
                  <a:gd name="T50" fmla="*/ 1 w 366"/>
                  <a:gd name="T51" fmla="*/ 7 h 367"/>
                  <a:gd name="T52" fmla="*/ 1 w 366"/>
                  <a:gd name="T53" fmla="*/ 8 h 367"/>
                  <a:gd name="T54" fmla="*/ 1 w 366"/>
                  <a:gd name="T55" fmla="*/ 9 h 367"/>
                  <a:gd name="T56" fmla="*/ 2 w 366"/>
                  <a:gd name="T57" fmla="*/ 10 h 367"/>
                  <a:gd name="T58" fmla="*/ 3 w 366"/>
                  <a:gd name="T59" fmla="*/ 11 h 367"/>
                  <a:gd name="T60" fmla="*/ 4 w 366"/>
                  <a:gd name="T61" fmla="*/ 11 h 367"/>
                  <a:gd name="T62" fmla="*/ 5 w 366"/>
                  <a:gd name="T63" fmla="*/ 12 h 367"/>
                  <a:gd name="T64" fmla="*/ 6 w 366"/>
                  <a:gd name="T65" fmla="*/ 12 h 3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6" h="367">
                    <a:moveTo>
                      <a:pt x="183" y="367"/>
                    </a:moveTo>
                    <a:lnTo>
                      <a:pt x="219" y="364"/>
                    </a:lnTo>
                    <a:lnTo>
                      <a:pt x="254" y="352"/>
                    </a:lnTo>
                    <a:lnTo>
                      <a:pt x="285" y="336"/>
                    </a:lnTo>
                    <a:lnTo>
                      <a:pt x="313" y="313"/>
                    </a:lnTo>
                    <a:lnTo>
                      <a:pt x="335" y="285"/>
                    </a:lnTo>
                    <a:lnTo>
                      <a:pt x="352" y="254"/>
                    </a:lnTo>
                    <a:lnTo>
                      <a:pt x="362" y="220"/>
                    </a:lnTo>
                    <a:lnTo>
                      <a:pt x="366" y="183"/>
                    </a:lnTo>
                    <a:lnTo>
                      <a:pt x="362" y="146"/>
                    </a:lnTo>
                    <a:lnTo>
                      <a:pt x="352" y="111"/>
                    </a:lnTo>
                    <a:lnTo>
                      <a:pt x="335" y="80"/>
                    </a:lnTo>
                    <a:lnTo>
                      <a:pt x="313" y="53"/>
                    </a:lnTo>
                    <a:lnTo>
                      <a:pt x="285" y="31"/>
                    </a:lnTo>
                    <a:lnTo>
                      <a:pt x="254" y="13"/>
                    </a:lnTo>
                    <a:lnTo>
                      <a:pt x="219" y="3"/>
                    </a:lnTo>
                    <a:lnTo>
                      <a:pt x="183" y="0"/>
                    </a:lnTo>
                    <a:lnTo>
                      <a:pt x="146" y="3"/>
                    </a:lnTo>
                    <a:lnTo>
                      <a:pt x="111" y="13"/>
                    </a:lnTo>
                    <a:lnTo>
                      <a:pt x="80" y="31"/>
                    </a:lnTo>
                    <a:lnTo>
                      <a:pt x="54" y="53"/>
                    </a:lnTo>
                    <a:lnTo>
                      <a:pt x="31" y="80"/>
                    </a:lnTo>
                    <a:lnTo>
                      <a:pt x="15" y="111"/>
                    </a:lnTo>
                    <a:lnTo>
                      <a:pt x="3" y="146"/>
                    </a:lnTo>
                    <a:lnTo>
                      <a:pt x="0" y="183"/>
                    </a:lnTo>
                    <a:lnTo>
                      <a:pt x="3" y="220"/>
                    </a:lnTo>
                    <a:lnTo>
                      <a:pt x="15" y="254"/>
                    </a:lnTo>
                    <a:lnTo>
                      <a:pt x="31" y="285"/>
                    </a:lnTo>
                    <a:lnTo>
                      <a:pt x="54" y="313"/>
                    </a:lnTo>
                    <a:lnTo>
                      <a:pt x="80" y="336"/>
                    </a:lnTo>
                    <a:lnTo>
                      <a:pt x="111" y="352"/>
                    </a:lnTo>
                    <a:lnTo>
                      <a:pt x="146" y="364"/>
                    </a:lnTo>
                    <a:lnTo>
                      <a:pt x="183" y="367"/>
                    </a:lnTo>
                    <a:close/>
                  </a:path>
                </a:pathLst>
              </a:custGeom>
              <a:solidFill>
                <a:srgbClr val="FFFF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05" name="Freeform 36">
                <a:extLst>
                  <a:ext uri="{FF2B5EF4-FFF2-40B4-BE49-F238E27FC236}">
                    <a16:creationId xmlns:a16="http://schemas.microsoft.com/office/drawing/2014/main" xmlns="" id="{1A044925-A04C-4096-8E36-692C85DBDDAC}"/>
                  </a:ext>
                </a:extLst>
              </p:cNvPr>
              <p:cNvSpPr>
                <a:spLocks/>
              </p:cNvSpPr>
              <p:nvPr/>
            </p:nvSpPr>
            <p:spPr bwMode="auto">
              <a:xfrm>
                <a:off x="2371" y="945"/>
                <a:ext cx="59" cy="126"/>
              </a:xfrm>
              <a:custGeom>
                <a:avLst/>
                <a:gdLst>
                  <a:gd name="T0" fmla="*/ 3 w 119"/>
                  <a:gd name="T1" fmla="*/ 8 h 251"/>
                  <a:gd name="T2" fmla="*/ 2 w 119"/>
                  <a:gd name="T3" fmla="*/ 0 h 251"/>
                  <a:gd name="T4" fmla="*/ 0 w 119"/>
                  <a:gd name="T5" fmla="*/ 0 h 251"/>
                  <a:gd name="T6" fmla="*/ 0 w 119"/>
                  <a:gd name="T7" fmla="*/ 8 h 251"/>
                  <a:gd name="T8" fmla="*/ 3 w 119"/>
                  <a:gd name="T9" fmla="*/ 8 h 25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9" h="251">
                    <a:moveTo>
                      <a:pt x="119" y="251"/>
                    </a:moveTo>
                    <a:lnTo>
                      <a:pt x="86" y="0"/>
                    </a:lnTo>
                    <a:lnTo>
                      <a:pt x="31" y="0"/>
                    </a:lnTo>
                    <a:lnTo>
                      <a:pt x="0" y="251"/>
                    </a:lnTo>
                    <a:lnTo>
                      <a:pt x="119" y="251"/>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06" name="Freeform 37">
                <a:extLst>
                  <a:ext uri="{FF2B5EF4-FFF2-40B4-BE49-F238E27FC236}">
                    <a16:creationId xmlns:a16="http://schemas.microsoft.com/office/drawing/2014/main" xmlns="" id="{200667FC-6F50-43A4-8593-B3C1B85969D5}"/>
                  </a:ext>
                </a:extLst>
              </p:cNvPr>
              <p:cNvSpPr>
                <a:spLocks/>
              </p:cNvSpPr>
              <p:nvPr/>
            </p:nvSpPr>
            <p:spPr bwMode="auto">
              <a:xfrm>
                <a:off x="2323" y="1137"/>
                <a:ext cx="155" cy="62"/>
              </a:xfrm>
              <a:custGeom>
                <a:avLst/>
                <a:gdLst>
                  <a:gd name="T0" fmla="*/ 0 w 310"/>
                  <a:gd name="T1" fmla="*/ 4 h 123"/>
                  <a:gd name="T2" fmla="*/ 1 w 310"/>
                  <a:gd name="T3" fmla="*/ 4 h 123"/>
                  <a:gd name="T4" fmla="*/ 1 w 310"/>
                  <a:gd name="T5" fmla="*/ 4 h 123"/>
                  <a:gd name="T6" fmla="*/ 1 w 310"/>
                  <a:gd name="T7" fmla="*/ 4 h 123"/>
                  <a:gd name="T8" fmla="*/ 2 w 310"/>
                  <a:gd name="T9" fmla="*/ 4 h 123"/>
                  <a:gd name="T10" fmla="*/ 3 w 310"/>
                  <a:gd name="T11" fmla="*/ 4 h 123"/>
                  <a:gd name="T12" fmla="*/ 3 w 310"/>
                  <a:gd name="T13" fmla="*/ 4 h 123"/>
                  <a:gd name="T14" fmla="*/ 4 w 310"/>
                  <a:gd name="T15" fmla="*/ 4 h 123"/>
                  <a:gd name="T16" fmla="*/ 5 w 310"/>
                  <a:gd name="T17" fmla="*/ 4 h 123"/>
                  <a:gd name="T18" fmla="*/ 6 w 310"/>
                  <a:gd name="T19" fmla="*/ 4 h 123"/>
                  <a:gd name="T20" fmla="*/ 7 w 310"/>
                  <a:gd name="T21" fmla="*/ 4 h 123"/>
                  <a:gd name="T22" fmla="*/ 8 w 310"/>
                  <a:gd name="T23" fmla="*/ 4 h 123"/>
                  <a:gd name="T24" fmla="*/ 9 w 310"/>
                  <a:gd name="T25" fmla="*/ 4 h 123"/>
                  <a:gd name="T26" fmla="*/ 9 w 310"/>
                  <a:gd name="T27" fmla="*/ 4 h 123"/>
                  <a:gd name="T28" fmla="*/ 10 w 310"/>
                  <a:gd name="T29" fmla="*/ 4 h 123"/>
                  <a:gd name="T30" fmla="*/ 10 w 310"/>
                  <a:gd name="T31" fmla="*/ 4 h 123"/>
                  <a:gd name="T32" fmla="*/ 10 w 310"/>
                  <a:gd name="T33" fmla="*/ 4 h 123"/>
                  <a:gd name="T34" fmla="*/ 9 w 310"/>
                  <a:gd name="T35" fmla="*/ 4 h 123"/>
                  <a:gd name="T36" fmla="*/ 9 w 310"/>
                  <a:gd name="T37" fmla="*/ 4 h 123"/>
                  <a:gd name="T38" fmla="*/ 8 w 310"/>
                  <a:gd name="T39" fmla="*/ 3 h 123"/>
                  <a:gd name="T40" fmla="*/ 7 w 310"/>
                  <a:gd name="T41" fmla="*/ 2 h 123"/>
                  <a:gd name="T42" fmla="*/ 7 w 310"/>
                  <a:gd name="T43" fmla="*/ 2 h 123"/>
                  <a:gd name="T44" fmla="*/ 7 w 310"/>
                  <a:gd name="T45" fmla="*/ 1 h 123"/>
                  <a:gd name="T46" fmla="*/ 6 w 310"/>
                  <a:gd name="T47" fmla="*/ 1 h 123"/>
                  <a:gd name="T48" fmla="*/ 6 w 310"/>
                  <a:gd name="T49" fmla="*/ 0 h 123"/>
                  <a:gd name="T50" fmla="*/ 4 w 310"/>
                  <a:gd name="T51" fmla="*/ 0 h 123"/>
                  <a:gd name="T52" fmla="*/ 4 w 310"/>
                  <a:gd name="T53" fmla="*/ 1 h 123"/>
                  <a:gd name="T54" fmla="*/ 4 w 310"/>
                  <a:gd name="T55" fmla="*/ 1 h 123"/>
                  <a:gd name="T56" fmla="*/ 4 w 310"/>
                  <a:gd name="T57" fmla="*/ 2 h 123"/>
                  <a:gd name="T58" fmla="*/ 3 w 310"/>
                  <a:gd name="T59" fmla="*/ 2 h 123"/>
                  <a:gd name="T60" fmla="*/ 3 w 310"/>
                  <a:gd name="T61" fmla="*/ 3 h 123"/>
                  <a:gd name="T62" fmla="*/ 2 w 310"/>
                  <a:gd name="T63" fmla="*/ 4 h 123"/>
                  <a:gd name="T64" fmla="*/ 1 w 310"/>
                  <a:gd name="T65" fmla="*/ 4 h 123"/>
                  <a:gd name="T66" fmla="*/ 0 w 310"/>
                  <a:gd name="T67" fmla="*/ 4 h 1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10" h="123">
                    <a:moveTo>
                      <a:pt x="0" y="110"/>
                    </a:moveTo>
                    <a:lnTo>
                      <a:pt x="4" y="113"/>
                    </a:lnTo>
                    <a:lnTo>
                      <a:pt x="13" y="116"/>
                    </a:lnTo>
                    <a:lnTo>
                      <a:pt x="27" y="119"/>
                    </a:lnTo>
                    <a:lnTo>
                      <a:pt x="45" y="120"/>
                    </a:lnTo>
                    <a:lnTo>
                      <a:pt x="68" y="121"/>
                    </a:lnTo>
                    <a:lnTo>
                      <a:pt x="95" y="122"/>
                    </a:lnTo>
                    <a:lnTo>
                      <a:pt x="124" y="123"/>
                    </a:lnTo>
                    <a:lnTo>
                      <a:pt x="155" y="123"/>
                    </a:lnTo>
                    <a:lnTo>
                      <a:pt x="186" y="123"/>
                    </a:lnTo>
                    <a:lnTo>
                      <a:pt x="216" y="122"/>
                    </a:lnTo>
                    <a:lnTo>
                      <a:pt x="242" y="121"/>
                    </a:lnTo>
                    <a:lnTo>
                      <a:pt x="265" y="120"/>
                    </a:lnTo>
                    <a:lnTo>
                      <a:pt x="284" y="119"/>
                    </a:lnTo>
                    <a:lnTo>
                      <a:pt x="298" y="116"/>
                    </a:lnTo>
                    <a:lnTo>
                      <a:pt x="307" y="113"/>
                    </a:lnTo>
                    <a:lnTo>
                      <a:pt x="310" y="110"/>
                    </a:lnTo>
                    <a:lnTo>
                      <a:pt x="283" y="107"/>
                    </a:lnTo>
                    <a:lnTo>
                      <a:pt x="258" y="97"/>
                    </a:lnTo>
                    <a:lnTo>
                      <a:pt x="238" y="82"/>
                    </a:lnTo>
                    <a:lnTo>
                      <a:pt x="222" y="63"/>
                    </a:lnTo>
                    <a:lnTo>
                      <a:pt x="208" y="45"/>
                    </a:lnTo>
                    <a:lnTo>
                      <a:pt x="196" y="26"/>
                    </a:lnTo>
                    <a:lnTo>
                      <a:pt x="189" y="11"/>
                    </a:lnTo>
                    <a:lnTo>
                      <a:pt x="185" y="0"/>
                    </a:lnTo>
                    <a:lnTo>
                      <a:pt x="125" y="0"/>
                    </a:lnTo>
                    <a:lnTo>
                      <a:pt x="120" y="11"/>
                    </a:lnTo>
                    <a:lnTo>
                      <a:pt x="113" y="26"/>
                    </a:lnTo>
                    <a:lnTo>
                      <a:pt x="103" y="45"/>
                    </a:lnTo>
                    <a:lnTo>
                      <a:pt x="89" y="63"/>
                    </a:lnTo>
                    <a:lnTo>
                      <a:pt x="72" y="82"/>
                    </a:lnTo>
                    <a:lnTo>
                      <a:pt x="52" y="97"/>
                    </a:lnTo>
                    <a:lnTo>
                      <a:pt x="28" y="107"/>
                    </a:lnTo>
                    <a:lnTo>
                      <a:pt x="0" y="110"/>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07" name="Rectangle 38">
                <a:extLst>
                  <a:ext uri="{FF2B5EF4-FFF2-40B4-BE49-F238E27FC236}">
                    <a16:creationId xmlns:a16="http://schemas.microsoft.com/office/drawing/2014/main" xmlns="" id="{6624EAB6-6331-4B1F-9287-28468E8B1D9F}"/>
                  </a:ext>
                </a:extLst>
              </p:cNvPr>
              <p:cNvSpPr>
                <a:spLocks noChangeArrowheads="1"/>
              </p:cNvSpPr>
              <p:nvPr/>
            </p:nvSpPr>
            <p:spPr bwMode="auto">
              <a:xfrm>
                <a:off x="2348" y="879"/>
                <a:ext cx="104" cy="29"/>
              </a:xfrm>
              <a:prstGeom prst="rect">
                <a:avLst/>
              </a:prstGeom>
              <a:solidFill>
                <a:srgbClr val="BF72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endParaRPr lang="en-US" altLang="en-US"/>
              </a:p>
            </p:txBody>
          </p:sp>
          <p:sp>
            <p:nvSpPr>
              <p:cNvPr id="23708" name="Freeform 39">
                <a:extLst>
                  <a:ext uri="{FF2B5EF4-FFF2-40B4-BE49-F238E27FC236}">
                    <a16:creationId xmlns:a16="http://schemas.microsoft.com/office/drawing/2014/main" xmlns="" id="{CCBA1B11-8752-480B-8B78-603ED7D3DB88}"/>
                  </a:ext>
                </a:extLst>
              </p:cNvPr>
              <p:cNvSpPr>
                <a:spLocks/>
              </p:cNvSpPr>
              <p:nvPr/>
            </p:nvSpPr>
            <p:spPr bwMode="auto">
              <a:xfrm>
                <a:off x="2371" y="1071"/>
                <a:ext cx="59" cy="27"/>
              </a:xfrm>
              <a:custGeom>
                <a:avLst/>
                <a:gdLst>
                  <a:gd name="T0" fmla="*/ 0 w 119"/>
                  <a:gd name="T1" fmla="*/ 2 h 54"/>
                  <a:gd name="T2" fmla="*/ 0 w 119"/>
                  <a:gd name="T3" fmla="*/ 0 h 54"/>
                  <a:gd name="T4" fmla="*/ 3 w 119"/>
                  <a:gd name="T5" fmla="*/ 0 h 54"/>
                  <a:gd name="T6" fmla="*/ 2 w 119"/>
                  <a:gd name="T7" fmla="*/ 2 h 54"/>
                  <a:gd name="T8" fmla="*/ 0 w 119"/>
                  <a:gd name="T9" fmla="*/ 2 h 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9" h="54">
                    <a:moveTo>
                      <a:pt x="29" y="54"/>
                    </a:moveTo>
                    <a:lnTo>
                      <a:pt x="0" y="0"/>
                    </a:lnTo>
                    <a:lnTo>
                      <a:pt x="119" y="0"/>
                    </a:lnTo>
                    <a:lnTo>
                      <a:pt x="89" y="54"/>
                    </a:lnTo>
                    <a:lnTo>
                      <a:pt x="29" y="54"/>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09" name="Freeform 40">
                <a:extLst>
                  <a:ext uri="{FF2B5EF4-FFF2-40B4-BE49-F238E27FC236}">
                    <a16:creationId xmlns:a16="http://schemas.microsoft.com/office/drawing/2014/main" xmlns="" id="{68DE9CF1-E19E-4E74-ADC4-A5E553593511}"/>
                  </a:ext>
                </a:extLst>
              </p:cNvPr>
              <p:cNvSpPr>
                <a:spLocks/>
              </p:cNvSpPr>
              <p:nvPr/>
            </p:nvSpPr>
            <p:spPr bwMode="auto">
              <a:xfrm>
                <a:off x="2362" y="908"/>
                <a:ext cx="76" cy="40"/>
              </a:xfrm>
              <a:custGeom>
                <a:avLst/>
                <a:gdLst>
                  <a:gd name="T0" fmla="*/ 0 w 152"/>
                  <a:gd name="T1" fmla="*/ 0 h 81"/>
                  <a:gd name="T2" fmla="*/ 1 w 152"/>
                  <a:gd name="T3" fmla="*/ 0 h 81"/>
                  <a:gd name="T4" fmla="*/ 1 w 152"/>
                  <a:gd name="T5" fmla="*/ 0 h 81"/>
                  <a:gd name="T6" fmla="*/ 1 w 152"/>
                  <a:gd name="T7" fmla="*/ 1 h 81"/>
                  <a:gd name="T8" fmla="*/ 1 w 152"/>
                  <a:gd name="T9" fmla="*/ 1 h 81"/>
                  <a:gd name="T10" fmla="*/ 2 w 152"/>
                  <a:gd name="T11" fmla="*/ 2 h 81"/>
                  <a:gd name="T12" fmla="*/ 2 w 152"/>
                  <a:gd name="T13" fmla="*/ 2 h 81"/>
                  <a:gd name="T14" fmla="*/ 2 w 152"/>
                  <a:gd name="T15" fmla="*/ 2 h 81"/>
                  <a:gd name="T16" fmla="*/ 3 w 152"/>
                  <a:gd name="T17" fmla="*/ 2 h 81"/>
                  <a:gd name="T18" fmla="*/ 3 w 152"/>
                  <a:gd name="T19" fmla="*/ 2 h 81"/>
                  <a:gd name="T20" fmla="*/ 4 w 152"/>
                  <a:gd name="T21" fmla="*/ 2 h 81"/>
                  <a:gd name="T22" fmla="*/ 4 w 152"/>
                  <a:gd name="T23" fmla="*/ 2 h 81"/>
                  <a:gd name="T24" fmla="*/ 5 w 152"/>
                  <a:gd name="T25" fmla="*/ 1 h 81"/>
                  <a:gd name="T26" fmla="*/ 5 w 152"/>
                  <a:gd name="T27" fmla="*/ 1 h 81"/>
                  <a:gd name="T28" fmla="*/ 5 w 152"/>
                  <a:gd name="T29" fmla="*/ 0 h 81"/>
                  <a:gd name="T30" fmla="*/ 5 w 152"/>
                  <a:gd name="T31" fmla="*/ 0 h 81"/>
                  <a:gd name="T32" fmla="*/ 5 w 152"/>
                  <a:gd name="T33" fmla="*/ 0 h 81"/>
                  <a:gd name="T34" fmla="*/ 0 w 152"/>
                  <a:gd name="T35" fmla="*/ 0 h 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52" h="81">
                    <a:moveTo>
                      <a:pt x="0" y="0"/>
                    </a:moveTo>
                    <a:lnTo>
                      <a:pt x="1" y="16"/>
                    </a:lnTo>
                    <a:lnTo>
                      <a:pt x="6" y="31"/>
                    </a:lnTo>
                    <a:lnTo>
                      <a:pt x="12" y="45"/>
                    </a:lnTo>
                    <a:lnTo>
                      <a:pt x="22" y="58"/>
                    </a:lnTo>
                    <a:lnTo>
                      <a:pt x="33" y="67"/>
                    </a:lnTo>
                    <a:lnTo>
                      <a:pt x="46" y="75"/>
                    </a:lnTo>
                    <a:lnTo>
                      <a:pt x="61" y="80"/>
                    </a:lnTo>
                    <a:lnTo>
                      <a:pt x="76" y="81"/>
                    </a:lnTo>
                    <a:lnTo>
                      <a:pt x="91" y="80"/>
                    </a:lnTo>
                    <a:lnTo>
                      <a:pt x="106" y="75"/>
                    </a:lnTo>
                    <a:lnTo>
                      <a:pt x="118" y="67"/>
                    </a:lnTo>
                    <a:lnTo>
                      <a:pt x="130" y="58"/>
                    </a:lnTo>
                    <a:lnTo>
                      <a:pt x="139" y="45"/>
                    </a:lnTo>
                    <a:lnTo>
                      <a:pt x="146" y="31"/>
                    </a:lnTo>
                    <a:lnTo>
                      <a:pt x="151" y="16"/>
                    </a:lnTo>
                    <a:lnTo>
                      <a:pt x="152" y="0"/>
                    </a:lnTo>
                    <a:lnTo>
                      <a:pt x="0" y="0"/>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10" name="Freeform 41">
                <a:extLst>
                  <a:ext uri="{FF2B5EF4-FFF2-40B4-BE49-F238E27FC236}">
                    <a16:creationId xmlns:a16="http://schemas.microsoft.com/office/drawing/2014/main" xmlns="" id="{170E9961-E8AF-4A30-88AA-DB3E467BE59B}"/>
                  </a:ext>
                </a:extLst>
              </p:cNvPr>
              <p:cNvSpPr>
                <a:spLocks/>
              </p:cNvSpPr>
              <p:nvPr/>
            </p:nvSpPr>
            <p:spPr bwMode="auto">
              <a:xfrm>
                <a:off x="2369" y="1098"/>
                <a:ext cx="64" cy="39"/>
              </a:xfrm>
              <a:custGeom>
                <a:avLst/>
                <a:gdLst>
                  <a:gd name="T0" fmla="*/ 2 w 128"/>
                  <a:gd name="T1" fmla="*/ 2 h 80"/>
                  <a:gd name="T2" fmla="*/ 1 w 128"/>
                  <a:gd name="T3" fmla="*/ 2 h 80"/>
                  <a:gd name="T4" fmla="*/ 1 w 128"/>
                  <a:gd name="T5" fmla="*/ 2 h 80"/>
                  <a:gd name="T6" fmla="*/ 1 w 128"/>
                  <a:gd name="T7" fmla="*/ 1 h 80"/>
                  <a:gd name="T8" fmla="*/ 0 w 128"/>
                  <a:gd name="T9" fmla="*/ 1 h 80"/>
                  <a:gd name="T10" fmla="*/ 1 w 128"/>
                  <a:gd name="T11" fmla="*/ 0 h 80"/>
                  <a:gd name="T12" fmla="*/ 1 w 128"/>
                  <a:gd name="T13" fmla="*/ 0 h 80"/>
                  <a:gd name="T14" fmla="*/ 1 w 128"/>
                  <a:gd name="T15" fmla="*/ 0 h 80"/>
                  <a:gd name="T16" fmla="*/ 2 w 128"/>
                  <a:gd name="T17" fmla="*/ 0 h 80"/>
                  <a:gd name="T18" fmla="*/ 3 w 128"/>
                  <a:gd name="T19" fmla="*/ 0 h 80"/>
                  <a:gd name="T20" fmla="*/ 4 w 128"/>
                  <a:gd name="T21" fmla="*/ 0 h 80"/>
                  <a:gd name="T22" fmla="*/ 4 w 128"/>
                  <a:gd name="T23" fmla="*/ 0 h 80"/>
                  <a:gd name="T24" fmla="*/ 4 w 128"/>
                  <a:gd name="T25" fmla="*/ 0 h 80"/>
                  <a:gd name="T26" fmla="*/ 4 w 128"/>
                  <a:gd name="T27" fmla="*/ 1 h 80"/>
                  <a:gd name="T28" fmla="*/ 4 w 128"/>
                  <a:gd name="T29" fmla="*/ 1 h 80"/>
                  <a:gd name="T30" fmla="*/ 4 w 128"/>
                  <a:gd name="T31" fmla="*/ 2 h 80"/>
                  <a:gd name="T32" fmla="*/ 4 w 128"/>
                  <a:gd name="T33" fmla="*/ 2 h 80"/>
                  <a:gd name="T34" fmla="*/ 3 w 128"/>
                  <a:gd name="T35" fmla="*/ 2 h 80"/>
                  <a:gd name="T36" fmla="*/ 2 w 128"/>
                  <a:gd name="T37" fmla="*/ 2 h 8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8" h="80">
                    <a:moveTo>
                      <a:pt x="34" y="80"/>
                    </a:moveTo>
                    <a:lnTo>
                      <a:pt x="20" y="76"/>
                    </a:lnTo>
                    <a:lnTo>
                      <a:pt x="10" y="67"/>
                    </a:lnTo>
                    <a:lnTo>
                      <a:pt x="3" y="55"/>
                    </a:lnTo>
                    <a:lnTo>
                      <a:pt x="0" y="40"/>
                    </a:lnTo>
                    <a:lnTo>
                      <a:pt x="3" y="26"/>
                    </a:lnTo>
                    <a:lnTo>
                      <a:pt x="9" y="13"/>
                    </a:lnTo>
                    <a:lnTo>
                      <a:pt x="19" y="4"/>
                    </a:lnTo>
                    <a:lnTo>
                      <a:pt x="34" y="0"/>
                    </a:lnTo>
                    <a:lnTo>
                      <a:pt x="94" y="0"/>
                    </a:lnTo>
                    <a:lnTo>
                      <a:pt x="109" y="4"/>
                    </a:lnTo>
                    <a:lnTo>
                      <a:pt x="120" y="13"/>
                    </a:lnTo>
                    <a:lnTo>
                      <a:pt x="126" y="26"/>
                    </a:lnTo>
                    <a:lnTo>
                      <a:pt x="128" y="40"/>
                    </a:lnTo>
                    <a:lnTo>
                      <a:pt x="126" y="55"/>
                    </a:lnTo>
                    <a:lnTo>
                      <a:pt x="119" y="67"/>
                    </a:lnTo>
                    <a:lnTo>
                      <a:pt x="109" y="76"/>
                    </a:lnTo>
                    <a:lnTo>
                      <a:pt x="94" y="80"/>
                    </a:lnTo>
                    <a:lnTo>
                      <a:pt x="34" y="80"/>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11" name="Freeform 42">
                <a:extLst>
                  <a:ext uri="{FF2B5EF4-FFF2-40B4-BE49-F238E27FC236}">
                    <a16:creationId xmlns:a16="http://schemas.microsoft.com/office/drawing/2014/main" xmlns="" id="{C1040AF9-9A50-41FC-8DF7-866AA77F5FD1}"/>
                  </a:ext>
                </a:extLst>
              </p:cNvPr>
              <p:cNvSpPr>
                <a:spLocks/>
              </p:cNvSpPr>
              <p:nvPr/>
            </p:nvSpPr>
            <p:spPr bwMode="auto">
              <a:xfrm>
                <a:off x="2308" y="1193"/>
                <a:ext cx="185" cy="26"/>
              </a:xfrm>
              <a:custGeom>
                <a:avLst/>
                <a:gdLst>
                  <a:gd name="T0" fmla="*/ 0 w 369"/>
                  <a:gd name="T1" fmla="*/ 0 h 54"/>
                  <a:gd name="T2" fmla="*/ 1 w 369"/>
                  <a:gd name="T3" fmla="*/ 0 h 54"/>
                  <a:gd name="T4" fmla="*/ 1 w 369"/>
                  <a:gd name="T5" fmla="*/ 0 h 54"/>
                  <a:gd name="T6" fmla="*/ 1 w 369"/>
                  <a:gd name="T7" fmla="*/ 0 h 54"/>
                  <a:gd name="T8" fmla="*/ 1 w 369"/>
                  <a:gd name="T9" fmla="*/ 1 h 54"/>
                  <a:gd name="T10" fmla="*/ 1 w 369"/>
                  <a:gd name="T11" fmla="*/ 1 h 54"/>
                  <a:gd name="T12" fmla="*/ 1 w 369"/>
                  <a:gd name="T13" fmla="*/ 1 h 54"/>
                  <a:gd name="T14" fmla="*/ 2 w 369"/>
                  <a:gd name="T15" fmla="*/ 1 h 54"/>
                  <a:gd name="T16" fmla="*/ 2 w 369"/>
                  <a:gd name="T17" fmla="*/ 1 h 54"/>
                  <a:gd name="T18" fmla="*/ 3 w 369"/>
                  <a:gd name="T19" fmla="*/ 1 h 54"/>
                  <a:gd name="T20" fmla="*/ 3 w 369"/>
                  <a:gd name="T21" fmla="*/ 1 h 54"/>
                  <a:gd name="T22" fmla="*/ 3 w 369"/>
                  <a:gd name="T23" fmla="*/ 1 h 54"/>
                  <a:gd name="T24" fmla="*/ 4 w 369"/>
                  <a:gd name="T25" fmla="*/ 1 h 54"/>
                  <a:gd name="T26" fmla="*/ 5 w 369"/>
                  <a:gd name="T27" fmla="*/ 1 h 54"/>
                  <a:gd name="T28" fmla="*/ 5 w 369"/>
                  <a:gd name="T29" fmla="*/ 1 h 54"/>
                  <a:gd name="T30" fmla="*/ 6 w 369"/>
                  <a:gd name="T31" fmla="*/ 1 h 54"/>
                  <a:gd name="T32" fmla="*/ 6 w 369"/>
                  <a:gd name="T33" fmla="*/ 1 h 54"/>
                  <a:gd name="T34" fmla="*/ 7 w 369"/>
                  <a:gd name="T35" fmla="*/ 1 h 54"/>
                  <a:gd name="T36" fmla="*/ 7 w 369"/>
                  <a:gd name="T37" fmla="*/ 1 h 54"/>
                  <a:gd name="T38" fmla="*/ 8 w 369"/>
                  <a:gd name="T39" fmla="*/ 1 h 54"/>
                  <a:gd name="T40" fmla="*/ 8 w 369"/>
                  <a:gd name="T41" fmla="*/ 1 h 54"/>
                  <a:gd name="T42" fmla="*/ 9 w 369"/>
                  <a:gd name="T43" fmla="*/ 1 h 54"/>
                  <a:gd name="T44" fmla="*/ 9 w 369"/>
                  <a:gd name="T45" fmla="*/ 1 h 54"/>
                  <a:gd name="T46" fmla="*/ 10 w 369"/>
                  <a:gd name="T47" fmla="*/ 1 h 54"/>
                  <a:gd name="T48" fmla="*/ 10 w 369"/>
                  <a:gd name="T49" fmla="*/ 1 h 54"/>
                  <a:gd name="T50" fmla="*/ 11 w 369"/>
                  <a:gd name="T51" fmla="*/ 1 h 54"/>
                  <a:gd name="T52" fmla="*/ 11 w 369"/>
                  <a:gd name="T53" fmla="*/ 1 h 54"/>
                  <a:gd name="T54" fmla="*/ 11 w 369"/>
                  <a:gd name="T55" fmla="*/ 1 h 54"/>
                  <a:gd name="T56" fmla="*/ 12 w 369"/>
                  <a:gd name="T57" fmla="*/ 1 h 54"/>
                  <a:gd name="T58" fmla="*/ 12 w 369"/>
                  <a:gd name="T59" fmla="*/ 0 h 54"/>
                  <a:gd name="T60" fmla="*/ 12 w 369"/>
                  <a:gd name="T61" fmla="*/ 0 h 54"/>
                  <a:gd name="T62" fmla="*/ 12 w 369"/>
                  <a:gd name="T63" fmla="*/ 0 h 54"/>
                  <a:gd name="T64" fmla="*/ 12 w 369"/>
                  <a:gd name="T65" fmla="*/ 0 h 54"/>
                  <a:gd name="T66" fmla="*/ 11 w 369"/>
                  <a:gd name="T67" fmla="*/ 0 h 54"/>
                  <a:gd name="T68" fmla="*/ 11 w 369"/>
                  <a:gd name="T69" fmla="*/ 0 h 54"/>
                  <a:gd name="T70" fmla="*/ 11 w 369"/>
                  <a:gd name="T71" fmla="*/ 0 h 54"/>
                  <a:gd name="T72" fmla="*/ 10 w 369"/>
                  <a:gd name="T73" fmla="*/ 0 h 54"/>
                  <a:gd name="T74" fmla="*/ 10 w 369"/>
                  <a:gd name="T75" fmla="*/ 0 h 54"/>
                  <a:gd name="T76" fmla="*/ 9 w 369"/>
                  <a:gd name="T77" fmla="*/ 0 h 54"/>
                  <a:gd name="T78" fmla="*/ 8 w 369"/>
                  <a:gd name="T79" fmla="*/ 0 h 54"/>
                  <a:gd name="T80" fmla="*/ 7 w 369"/>
                  <a:gd name="T81" fmla="*/ 0 h 54"/>
                  <a:gd name="T82" fmla="*/ 6 w 369"/>
                  <a:gd name="T83" fmla="*/ 0 h 54"/>
                  <a:gd name="T84" fmla="*/ 5 w 369"/>
                  <a:gd name="T85" fmla="*/ 0 h 54"/>
                  <a:gd name="T86" fmla="*/ 4 w 369"/>
                  <a:gd name="T87" fmla="*/ 0 h 54"/>
                  <a:gd name="T88" fmla="*/ 4 w 369"/>
                  <a:gd name="T89" fmla="*/ 0 h 54"/>
                  <a:gd name="T90" fmla="*/ 3 w 369"/>
                  <a:gd name="T91" fmla="*/ 0 h 54"/>
                  <a:gd name="T92" fmla="*/ 2 w 369"/>
                  <a:gd name="T93" fmla="*/ 0 h 54"/>
                  <a:gd name="T94" fmla="*/ 2 w 369"/>
                  <a:gd name="T95" fmla="*/ 0 h 54"/>
                  <a:gd name="T96" fmla="*/ 2 w 369"/>
                  <a:gd name="T97" fmla="*/ 0 h 54"/>
                  <a:gd name="T98" fmla="*/ 1 w 369"/>
                  <a:gd name="T99" fmla="*/ 0 h 54"/>
                  <a:gd name="T100" fmla="*/ 0 w 369"/>
                  <a:gd name="T101" fmla="*/ 0 h 5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69" h="54">
                    <a:moveTo>
                      <a:pt x="0" y="22"/>
                    </a:moveTo>
                    <a:lnTo>
                      <a:pt x="1" y="26"/>
                    </a:lnTo>
                    <a:lnTo>
                      <a:pt x="3" y="28"/>
                    </a:lnTo>
                    <a:lnTo>
                      <a:pt x="8" y="32"/>
                    </a:lnTo>
                    <a:lnTo>
                      <a:pt x="15" y="35"/>
                    </a:lnTo>
                    <a:lnTo>
                      <a:pt x="21" y="37"/>
                    </a:lnTo>
                    <a:lnTo>
                      <a:pt x="31" y="40"/>
                    </a:lnTo>
                    <a:lnTo>
                      <a:pt x="42" y="42"/>
                    </a:lnTo>
                    <a:lnTo>
                      <a:pt x="54" y="44"/>
                    </a:lnTo>
                    <a:lnTo>
                      <a:pt x="66" y="47"/>
                    </a:lnTo>
                    <a:lnTo>
                      <a:pt x="81" y="48"/>
                    </a:lnTo>
                    <a:lnTo>
                      <a:pt x="96" y="50"/>
                    </a:lnTo>
                    <a:lnTo>
                      <a:pt x="112" y="51"/>
                    </a:lnTo>
                    <a:lnTo>
                      <a:pt x="130" y="52"/>
                    </a:lnTo>
                    <a:lnTo>
                      <a:pt x="147" y="52"/>
                    </a:lnTo>
                    <a:lnTo>
                      <a:pt x="165" y="54"/>
                    </a:lnTo>
                    <a:lnTo>
                      <a:pt x="184" y="54"/>
                    </a:lnTo>
                    <a:lnTo>
                      <a:pt x="202" y="54"/>
                    </a:lnTo>
                    <a:lnTo>
                      <a:pt x="221" y="52"/>
                    </a:lnTo>
                    <a:lnTo>
                      <a:pt x="239" y="52"/>
                    </a:lnTo>
                    <a:lnTo>
                      <a:pt x="256" y="51"/>
                    </a:lnTo>
                    <a:lnTo>
                      <a:pt x="272" y="50"/>
                    </a:lnTo>
                    <a:lnTo>
                      <a:pt x="287" y="48"/>
                    </a:lnTo>
                    <a:lnTo>
                      <a:pt x="301" y="47"/>
                    </a:lnTo>
                    <a:lnTo>
                      <a:pt x="315" y="44"/>
                    </a:lnTo>
                    <a:lnTo>
                      <a:pt x="327" y="42"/>
                    </a:lnTo>
                    <a:lnTo>
                      <a:pt x="338" y="40"/>
                    </a:lnTo>
                    <a:lnTo>
                      <a:pt x="347" y="37"/>
                    </a:lnTo>
                    <a:lnTo>
                      <a:pt x="354" y="35"/>
                    </a:lnTo>
                    <a:lnTo>
                      <a:pt x="361" y="32"/>
                    </a:lnTo>
                    <a:lnTo>
                      <a:pt x="366" y="28"/>
                    </a:lnTo>
                    <a:lnTo>
                      <a:pt x="368" y="26"/>
                    </a:lnTo>
                    <a:lnTo>
                      <a:pt x="369" y="22"/>
                    </a:lnTo>
                    <a:lnTo>
                      <a:pt x="339" y="0"/>
                    </a:lnTo>
                    <a:lnTo>
                      <a:pt x="336" y="3"/>
                    </a:lnTo>
                    <a:lnTo>
                      <a:pt x="327" y="6"/>
                    </a:lnTo>
                    <a:lnTo>
                      <a:pt x="313" y="9"/>
                    </a:lnTo>
                    <a:lnTo>
                      <a:pt x="294" y="10"/>
                    </a:lnTo>
                    <a:lnTo>
                      <a:pt x="271" y="11"/>
                    </a:lnTo>
                    <a:lnTo>
                      <a:pt x="245" y="12"/>
                    </a:lnTo>
                    <a:lnTo>
                      <a:pt x="215" y="13"/>
                    </a:lnTo>
                    <a:lnTo>
                      <a:pt x="184" y="13"/>
                    </a:lnTo>
                    <a:lnTo>
                      <a:pt x="153" y="13"/>
                    </a:lnTo>
                    <a:lnTo>
                      <a:pt x="124" y="12"/>
                    </a:lnTo>
                    <a:lnTo>
                      <a:pt x="97" y="11"/>
                    </a:lnTo>
                    <a:lnTo>
                      <a:pt x="74" y="10"/>
                    </a:lnTo>
                    <a:lnTo>
                      <a:pt x="56" y="9"/>
                    </a:lnTo>
                    <a:lnTo>
                      <a:pt x="42" y="6"/>
                    </a:lnTo>
                    <a:lnTo>
                      <a:pt x="33" y="3"/>
                    </a:lnTo>
                    <a:lnTo>
                      <a:pt x="29" y="0"/>
                    </a:lnTo>
                    <a:lnTo>
                      <a:pt x="0" y="22"/>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12" name="Freeform 43">
                <a:extLst>
                  <a:ext uri="{FF2B5EF4-FFF2-40B4-BE49-F238E27FC236}">
                    <a16:creationId xmlns:a16="http://schemas.microsoft.com/office/drawing/2014/main" xmlns="" id="{429F5C43-A654-4E51-95A4-1E9404770143}"/>
                  </a:ext>
                </a:extLst>
              </p:cNvPr>
              <p:cNvSpPr>
                <a:spLocks/>
              </p:cNvSpPr>
              <p:nvPr/>
            </p:nvSpPr>
            <p:spPr bwMode="auto">
              <a:xfrm>
                <a:off x="2382" y="592"/>
                <a:ext cx="36" cy="287"/>
              </a:xfrm>
              <a:custGeom>
                <a:avLst/>
                <a:gdLst>
                  <a:gd name="T0" fmla="*/ 3 w 72"/>
                  <a:gd name="T1" fmla="*/ 18 h 573"/>
                  <a:gd name="T2" fmla="*/ 3 w 72"/>
                  <a:gd name="T3" fmla="*/ 15 h 573"/>
                  <a:gd name="T4" fmla="*/ 3 w 72"/>
                  <a:gd name="T5" fmla="*/ 12 h 573"/>
                  <a:gd name="T6" fmla="*/ 3 w 72"/>
                  <a:gd name="T7" fmla="*/ 9 h 573"/>
                  <a:gd name="T8" fmla="*/ 3 w 72"/>
                  <a:gd name="T9" fmla="*/ 7 h 573"/>
                  <a:gd name="T10" fmla="*/ 3 w 72"/>
                  <a:gd name="T11" fmla="*/ 5 h 573"/>
                  <a:gd name="T12" fmla="*/ 2 w 72"/>
                  <a:gd name="T13" fmla="*/ 3 h 573"/>
                  <a:gd name="T14" fmla="*/ 2 w 72"/>
                  <a:gd name="T15" fmla="*/ 2 h 573"/>
                  <a:gd name="T16" fmla="*/ 2 w 72"/>
                  <a:gd name="T17" fmla="*/ 0 h 573"/>
                  <a:gd name="T18" fmla="*/ 2 w 72"/>
                  <a:gd name="T19" fmla="*/ 0 h 573"/>
                  <a:gd name="T20" fmla="*/ 1 w 72"/>
                  <a:gd name="T21" fmla="*/ 2 h 573"/>
                  <a:gd name="T22" fmla="*/ 1 w 72"/>
                  <a:gd name="T23" fmla="*/ 3 h 573"/>
                  <a:gd name="T24" fmla="*/ 1 w 72"/>
                  <a:gd name="T25" fmla="*/ 5 h 573"/>
                  <a:gd name="T26" fmla="*/ 1 w 72"/>
                  <a:gd name="T27" fmla="*/ 7 h 573"/>
                  <a:gd name="T28" fmla="*/ 0 w 72"/>
                  <a:gd name="T29" fmla="*/ 9 h 573"/>
                  <a:gd name="T30" fmla="*/ 0 w 72"/>
                  <a:gd name="T31" fmla="*/ 12 h 573"/>
                  <a:gd name="T32" fmla="*/ 0 w 72"/>
                  <a:gd name="T33" fmla="*/ 15 h 573"/>
                  <a:gd name="T34" fmla="*/ 0 w 72"/>
                  <a:gd name="T35" fmla="*/ 18 h 573"/>
                  <a:gd name="T36" fmla="*/ 3 w 72"/>
                  <a:gd name="T37" fmla="*/ 18 h 57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72" h="573">
                    <a:moveTo>
                      <a:pt x="71" y="573"/>
                    </a:moveTo>
                    <a:lnTo>
                      <a:pt x="71" y="463"/>
                    </a:lnTo>
                    <a:lnTo>
                      <a:pt x="72" y="367"/>
                    </a:lnTo>
                    <a:lnTo>
                      <a:pt x="71" y="283"/>
                    </a:lnTo>
                    <a:lnTo>
                      <a:pt x="70" y="210"/>
                    </a:lnTo>
                    <a:lnTo>
                      <a:pt x="67" y="145"/>
                    </a:lnTo>
                    <a:lnTo>
                      <a:pt x="60" y="90"/>
                    </a:lnTo>
                    <a:lnTo>
                      <a:pt x="49" y="41"/>
                    </a:lnTo>
                    <a:lnTo>
                      <a:pt x="36" y="0"/>
                    </a:lnTo>
                    <a:lnTo>
                      <a:pt x="22" y="41"/>
                    </a:lnTo>
                    <a:lnTo>
                      <a:pt x="13" y="90"/>
                    </a:lnTo>
                    <a:lnTo>
                      <a:pt x="6" y="145"/>
                    </a:lnTo>
                    <a:lnTo>
                      <a:pt x="2" y="210"/>
                    </a:lnTo>
                    <a:lnTo>
                      <a:pt x="0" y="283"/>
                    </a:lnTo>
                    <a:lnTo>
                      <a:pt x="0" y="367"/>
                    </a:lnTo>
                    <a:lnTo>
                      <a:pt x="0" y="463"/>
                    </a:lnTo>
                    <a:lnTo>
                      <a:pt x="0" y="573"/>
                    </a:lnTo>
                    <a:lnTo>
                      <a:pt x="71" y="573"/>
                    </a:lnTo>
                    <a:close/>
                  </a:path>
                </a:pathLst>
              </a:custGeom>
              <a:solidFill>
                <a:srgbClr val="008C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13" name="Freeform 44">
                <a:extLst>
                  <a:ext uri="{FF2B5EF4-FFF2-40B4-BE49-F238E27FC236}">
                    <a16:creationId xmlns:a16="http://schemas.microsoft.com/office/drawing/2014/main" xmlns="" id="{02325699-B0E6-4EEB-BFA5-389EB6E43A3C}"/>
                  </a:ext>
                </a:extLst>
              </p:cNvPr>
              <p:cNvSpPr>
                <a:spLocks/>
              </p:cNvSpPr>
              <p:nvPr/>
            </p:nvSpPr>
            <p:spPr bwMode="auto">
              <a:xfrm>
                <a:off x="2380" y="489"/>
                <a:ext cx="40" cy="103"/>
              </a:xfrm>
              <a:custGeom>
                <a:avLst/>
                <a:gdLst>
                  <a:gd name="T0" fmla="*/ 2 w 80"/>
                  <a:gd name="T1" fmla="*/ 7 h 206"/>
                  <a:gd name="T2" fmla="*/ 3 w 80"/>
                  <a:gd name="T3" fmla="*/ 6 h 206"/>
                  <a:gd name="T4" fmla="*/ 3 w 80"/>
                  <a:gd name="T5" fmla="*/ 5 h 206"/>
                  <a:gd name="T6" fmla="*/ 3 w 80"/>
                  <a:gd name="T7" fmla="*/ 5 h 206"/>
                  <a:gd name="T8" fmla="*/ 3 w 80"/>
                  <a:gd name="T9" fmla="*/ 4 h 206"/>
                  <a:gd name="T10" fmla="*/ 2 w 80"/>
                  <a:gd name="T11" fmla="*/ 3 h 206"/>
                  <a:gd name="T12" fmla="*/ 2 w 80"/>
                  <a:gd name="T13" fmla="*/ 2 h 206"/>
                  <a:gd name="T14" fmla="*/ 2 w 80"/>
                  <a:gd name="T15" fmla="*/ 1 h 206"/>
                  <a:gd name="T16" fmla="*/ 2 w 80"/>
                  <a:gd name="T17" fmla="*/ 0 h 206"/>
                  <a:gd name="T18" fmla="*/ 2 w 80"/>
                  <a:gd name="T19" fmla="*/ 1 h 206"/>
                  <a:gd name="T20" fmla="*/ 1 w 80"/>
                  <a:gd name="T21" fmla="*/ 2 h 206"/>
                  <a:gd name="T22" fmla="*/ 1 w 80"/>
                  <a:gd name="T23" fmla="*/ 3 h 206"/>
                  <a:gd name="T24" fmla="*/ 1 w 80"/>
                  <a:gd name="T25" fmla="*/ 4 h 206"/>
                  <a:gd name="T26" fmla="*/ 0 w 80"/>
                  <a:gd name="T27" fmla="*/ 5 h 206"/>
                  <a:gd name="T28" fmla="*/ 1 w 80"/>
                  <a:gd name="T29" fmla="*/ 5 h 206"/>
                  <a:gd name="T30" fmla="*/ 1 w 80"/>
                  <a:gd name="T31" fmla="*/ 6 h 206"/>
                  <a:gd name="T32" fmla="*/ 2 w 80"/>
                  <a:gd name="T33" fmla="*/ 7 h 2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0" h="206">
                    <a:moveTo>
                      <a:pt x="40" y="206"/>
                    </a:moveTo>
                    <a:lnTo>
                      <a:pt x="66" y="185"/>
                    </a:lnTo>
                    <a:lnTo>
                      <a:pt x="79" y="160"/>
                    </a:lnTo>
                    <a:lnTo>
                      <a:pt x="80" y="132"/>
                    </a:lnTo>
                    <a:lnTo>
                      <a:pt x="74" y="102"/>
                    </a:lnTo>
                    <a:lnTo>
                      <a:pt x="64" y="73"/>
                    </a:lnTo>
                    <a:lnTo>
                      <a:pt x="52" y="45"/>
                    </a:lnTo>
                    <a:lnTo>
                      <a:pt x="43" y="20"/>
                    </a:lnTo>
                    <a:lnTo>
                      <a:pt x="40" y="0"/>
                    </a:lnTo>
                    <a:lnTo>
                      <a:pt x="36" y="20"/>
                    </a:lnTo>
                    <a:lnTo>
                      <a:pt x="27" y="45"/>
                    </a:lnTo>
                    <a:lnTo>
                      <a:pt x="15" y="73"/>
                    </a:lnTo>
                    <a:lnTo>
                      <a:pt x="6" y="102"/>
                    </a:lnTo>
                    <a:lnTo>
                      <a:pt x="0" y="132"/>
                    </a:lnTo>
                    <a:lnTo>
                      <a:pt x="2" y="160"/>
                    </a:lnTo>
                    <a:lnTo>
                      <a:pt x="14" y="185"/>
                    </a:lnTo>
                    <a:lnTo>
                      <a:pt x="40" y="206"/>
                    </a:lnTo>
                    <a:close/>
                  </a:path>
                </a:pathLst>
              </a:custGeom>
              <a:solidFill>
                <a:srgbClr val="FFB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14" name="Freeform 45">
                <a:extLst>
                  <a:ext uri="{FF2B5EF4-FFF2-40B4-BE49-F238E27FC236}">
                    <a16:creationId xmlns:a16="http://schemas.microsoft.com/office/drawing/2014/main" xmlns="" id="{1A6E02F9-4EFC-4A61-8456-F706A7C32D7D}"/>
                  </a:ext>
                </a:extLst>
              </p:cNvPr>
              <p:cNvSpPr>
                <a:spLocks/>
              </p:cNvSpPr>
              <p:nvPr/>
            </p:nvSpPr>
            <p:spPr bwMode="auto">
              <a:xfrm>
                <a:off x="2705" y="526"/>
                <a:ext cx="56" cy="151"/>
              </a:xfrm>
              <a:custGeom>
                <a:avLst/>
                <a:gdLst>
                  <a:gd name="T0" fmla="*/ 3 w 112"/>
                  <a:gd name="T1" fmla="*/ 10 h 302"/>
                  <a:gd name="T2" fmla="*/ 3 w 112"/>
                  <a:gd name="T3" fmla="*/ 10 h 302"/>
                  <a:gd name="T4" fmla="*/ 3 w 112"/>
                  <a:gd name="T5" fmla="*/ 10 h 302"/>
                  <a:gd name="T6" fmla="*/ 3 w 112"/>
                  <a:gd name="T7" fmla="*/ 10 h 302"/>
                  <a:gd name="T8" fmla="*/ 3 w 112"/>
                  <a:gd name="T9" fmla="*/ 10 h 302"/>
                  <a:gd name="T10" fmla="*/ 4 w 112"/>
                  <a:gd name="T11" fmla="*/ 8 h 302"/>
                  <a:gd name="T12" fmla="*/ 4 w 112"/>
                  <a:gd name="T13" fmla="*/ 7 h 302"/>
                  <a:gd name="T14" fmla="*/ 3 w 112"/>
                  <a:gd name="T15" fmla="*/ 5 h 302"/>
                  <a:gd name="T16" fmla="*/ 3 w 112"/>
                  <a:gd name="T17" fmla="*/ 4 h 302"/>
                  <a:gd name="T18" fmla="*/ 2 w 112"/>
                  <a:gd name="T19" fmla="*/ 3 h 302"/>
                  <a:gd name="T20" fmla="*/ 2 w 112"/>
                  <a:gd name="T21" fmla="*/ 2 h 302"/>
                  <a:gd name="T22" fmla="*/ 1 w 112"/>
                  <a:gd name="T23" fmla="*/ 1 h 302"/>
                  <a:gd name="T24" fmla="*/ 0 w 112"/>
                  <a:gd name="T25" fmla="*/ 0 h 302"/>
                  <a:gd name="T26" fmla="*/ 1 w 112"/>
                  <a:gd name="T27" fmla="*/ 1 h 302"/>
                  <a:gd name="T28" fmla="*/ 2 w 112"/>
                  <a:gd name="T29" fmla="*/ 2 h 302"/>
                  <a:gd name="T30" fmla="*/ 3 w 112"/>
                  <a:gd name="T31" fmla="*/ 3 h 302"/>
                  <a:gd name="T32" fmla="*/ 3 w 112"/>
                  <a:gd name="T33" fmla="*/ 4 h 302"/>
                  <a:gd name="T34" fmla="*/ 4 w 112"/>
                  <a:gd name="T35" fmla="*/ 6 h 302"/>
                  <a:gd name="T36" fmla="*/ 4 w 112"/>
                  <a:gd name="T37" fmla="*/ 7 h 302"/>
                  <a:gd name="T38" fmla="*/ 4 w 112"/>
                  <a:gd name="T39" fmla="*/ 9 h 302"/>
                  <a:gd name="T40" fmla="*/ 3 w 112"/>
                  <a:gd name="T41" fmla="*/ 10 h 30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2" h="302">
                    <a:moveTo>
                      <a:pt x="88" y="302"/>
                    </a:moveTo>
                    <a:lnTo>
                      <a:pt x="87" y="302"/>
                    </a:lnTo>
                    <a:lnTo>
                      <a:pt x="86" y="299"/>
                    </a:lnTo>
                    <a:lnTo>
                      <a:pt x="84" y="296"/>
                    </a:lnTo>
                    <a:lnTo>
                      <a:pt x="83" y="295"/>
                    </a:lnTo>
                    <a:lnTo>
                      <a:pt x="97" y="248"/>
                    </a:lnTo>
                    <a:lnTo>
                      <a:pt x="99" y="203"/>
                    </a:lnTo>
                    <a:lnTo>
                      <a:pt x="91" y="160"/>
                    </a:lnTo>
                    <a:lnTo>
                      <a:pt x="78" y="120"/>
                    </a:lnTo>
                    <a:lnTo>
                      <a:pt x="60" y="84"/>
                    </a:lnTo>
                    <a:lnTo>
                      <a:pt x="39" y="52"/>
                    </a:lnTo>
                    <a:lnTo>
                      <a:pt x="18" y="23"/>
                    </a:lnTo>
                    <a:lnTo>
                      <a:pt x="0" y="0"/>
                    </a:lnTo>
                    <a:lnTo>
                      <a:pt x="23" y="13"/>
                    </a:lnTo>
                    <a:lnTo>
                      <a:pt x="47" y="39"/>
                    </a:lnTo>
                    <a:lnTo>
                      <a:pt x="71" y="78"/>
                    </a:lnTo>
                    <a:lnTo>
                      <a:pt x="91" y="122"/>
                    </a:lnTo>
                    <a:lnTo>
                      <a:pt x="106" y="171"/>
                    </a:lnTo>
                    <a:lnTo>
                      <a:pt x="112" y="219"/>
                    </a:lnTo>
                    <a:lnTo>
                      <a:pt x="107" y="264"/>
                    </a:lnTo>
                    <a:lnTo>
                      <a:pt x="88" y="30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15" name="Freeform 46">
                <a:extLst>
                  <a:ext uri="{FF2B5EF4-FFF2-40B4-BE49-F238E27FC236}">
                    <a16:creationId xmlns:a16="http://schemas.microsoft.com/office/drawing/2014/main" xmlns="" id="{98D91890-B5AA-45F6-9A67-8B04F86526DA}"/>
                  </a:ext>
                </a:extLst>
              </p:cNvPr>
              <p:cNvSpPr>
                <a:spLocks/>
              </p:cNvSpPr>
              <p:nvPr/>
            </p:nvSpPr>
            <p:spPr bwMode="auto">
              <a:xfrm>
                <a:off x="2684" y="549"/>
                <a:ext cx="50" cy="11"/>
              </a:xfrm>
              <a:custGeom>
                <a:avLst/>
                <a:gdLst>
                  <a:gd name="T0" fmla="*/ 0 w 101"/>
                  <a:gd name="T1" fmla="*/ 0 h 23"/>
                  <a:gd name="T2" fmla="*/ 0 w 101"/>
                  <a:gd name="T3" fmla="*/ 0 h 23"/>
                  <a:gd name="T4" fmla="*/ 0 w 101"/>
                  <a:gd name="T5" fmla="*/ 0 h 23"/>
                  <a:gd name="T6" fmla="*/ 0 w 101"/>
                  <a:gd name="T7" fmla="*/ 0 h 23"/>
                  <a:gd name="T8" fmla="*/ 1 w 101"/>
                  <a:gd name="T9" fmla="*/ 0 h 23"/>
                  <a:gd name="T10" fmla="*/ 1 w 101"/>
                  <a:gd name="T11" fmla="*/ 0 h 23"/>
                  <a:gd name="T12" fmla="*/ 2 w 101"/>
                  <a:gd name="T13" fmla="*/ 0 h 23"/>
                  <a:gd name="T14" fmla="*/ 2 w 101"/>
                  <a:gd name="T15" fmla="*/ 0 h 23"/>
                  <a:gd name="T16" fmla="*/ 3 w 101"/>
                  <a:gd name="T17" fmla="*/ 0 h 23"/>
                  <a:gd name="T18" fmla="*/ 2 w 101"/>
                  <a:gd name="T19" fmla="*/ 0 h 23"/>
                  <a:gd name="T20" fmla="*/ 2 w 101"/>
                  <a:gd name="T21" fmla="*/ 0 h 23"/>
                  <a:gd name="T22" fmla="*/ 1 w 101"/>
                  <a:gd name="T23" fmla="*/ 0 h 23"/>
                  <a:gd name="T24" fmla="*/ 1 w 101"/>
                  <a:gd name="T25" fmla="*/ 0 h 23"/>
                  <a:gd name="T26" fmla="*/ 0 w 101"/>
                  <a:gd name="T27" fmla="*/ 0 h 23"/>
                  <a:gd name="T28" fmla="*/ 0 w 101"/>
                  <a:gd name="T29" fmla="*/ 0 h 23"/>
                  <a:gd name="T30" fmla="*/ 0 w 101"/>
                  <a:gd name="T31" fmla="*/ 0 h 23"/>
                  <a:gd name="T32" fmla="*/ 0 w 101"/>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1" h="23">
                    <a:moveTo>
                      <a:pt x="0" y="3"/>
                    </a:moveTo>
                    <a:lnTo>
                      <a:pt x="4" y="0"/>
                    </a:lnTo>
                    <a:lnTo>
                      <a:pt x="13" y="0"/>
                    </a:lnTo>
                    <a:lnTo>
                      <a:pt x="26" y="0"/>
                    </a:lnTo>
                    <a:lnTo>
                      <a:pt x="42" y="1"/>
                    </a:lnTo>
                    <a:lnTo>
                      <a:pt x="58" y="4"/>
                    </a:lnTo>
                    <a:lnTo>
                      <a:pt x="74" y="8"/>
                    </a:lnTo>
                    <a:lnTo>
                      <a:pt x="89" y="15"/>
                    </a:lnTo>
                    <a:lnTo>
                      <a:pt x="101" y="23"/>
                    </a:lnTo>
                    <a:lnTo>
                      <a:pt x="89" y="21"/>
                    </a:lnTo>
                    <a:lnTo>
                      <a:pt x="75" y="18"/>
                    </a:lnTo>
                    <a:lnTo>
                      <a:pt x="58" y="15"/>
                    </a:lnTo>
                    <a:lnTo>
                      <a:pt x="42" y="13"/>
                    </a:lnTo>
                    <a:lnTo>
                      <a:pt x="26" y="11"/>
                    </a:lnTo>
                    <a:lnTo>
                      <a:pt x="13" y="7"/>
                    </a:lnTo>
                    <a:lnTo>
                      <a:pt x="4" y="5"/>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16" name="Freeform 47">
                <a:extLst>
                  <a:ext uri="{FF2B5EF4-FFF2-40B4-BE49-F238E27FC236}">
                    <a16:creationId xmlns:a16="http://schemas.microsoft.com/office/drawing/2014/main" xmlns="" id="{C4907B1F-20E9-4F84-BC03-6AD208A075CA}"/>
                  </a:ext>
                </a:extLst>
              </p:cNvPr>
              <p:cNvSpPr>
                <a:spLocks/>
              </p:cNvSpPr>
              <p:nvPr/>
            </p:nvSpPr>
            <p:spPr bwMode="auto">
              <a:xfrm>
                <a:off x="2682" y="558"/>
                <a:ext cx="60" cy="15"/>
              </a:xfrm>
              <a:custGeom>
                <a:avLst/>
                <a:gdLst>
                  <a:gd name="T0" fmla="*/ 0 w 120"/>
                  <a:gd name="T1" fmla="*/ 0 h 31"/>
                  <a:gd name="T2" fmla="*/ 1 w 120"/>
                  <a:gd name="T3" fmla="*/ 0 h 31"/>
                  <a:gd name="T4" fmla="*/ 1 w 120"/>
                  <a:gd name="T5" fmla="*/ 0 h 31"/>
                  <a:gd name="T6" fmla="*/ 1 w 120"/>
                  <a:gd name="T7" fmla="*/ 0 h 31"/>
                  <a:gd name="T8" fmla="*/ 2 w 120"/>
                  <a:gd name="T9" fmla="*/ 0 h 31"/>
                  <a:gd name="T10" fmla="*/ 3 w 120"/>
                  <a:gd name="T11" fmla="*/ 0 h 31"/>
                  <a:gd name="T12" fmla="*/ 3 w 120"/>
                  <a:gd name="T13" fmla="*/ 0 h 31"/>
                  <a:gd name="T14" fmla="*/ 4 w 120"/>
                  <a:gd name="T15" fmla="*/ 0 h 31"/>
                  <a:gd name="T16" fmla="*/ 4 w 120"/>
                  <a:gd name="T17" fmla="*/ 0 h 31"/>
                  <a:gd name="T18" fmla="*/ 4 w 120"/>
                  <a:gd name="T19" fmla="*/ 0 h 31"/>
                  <a:gd name="T20" fmla="*/ 3 w 120"/>
                  <a:gd name="T21" fmla="*/ 0 h 31"/>
                  <a:gd name="T22" fmla="*/ 3 w 120"/>
                  <a:gd name="T23" fmla="*/ 0 h 31"/>
                  <a:gd name="T24" fmla="*/ 2 w 120"/>
                  <a:gd name="T25" fmla="*/ 0 h 31"/>
                  <a:gd name="T26" fmla="*/ 2 w 120"/>
                  <a:gd name="T27" fmla="*/ 0 h 31"/>
                  <a:gd name="T28" fmla="*/ 1 w 120"/>
                  <a:gd name="T29" fmla="*/ 0 h 31"/>
                  <a:gd name="T30" fmla="*/ 1 w 120"/>
                  <a:gd name="T31" fmla="*/ 0 h 31"/>
                  <a:gd name="T32" fmla="*/ 0 w 120"/>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0" h="31">
                    <a:moveTo>
                      <a:pt x="0" y="3"/>
                    </a:moveTo>
                    <a:lnTo>
                      <a:pt x="5" y="1"/>
                    </a:lnTo>
                    <a:lnTo>
                      <a:pt x="15" y="0"/>
                    </a:lnTo>
                    <a:lnTo>
                      <a:pt x="31" y="1"/>
                    </a:lnTo>
                    <a:lnTo>
                      <a:pt x="51" y="4"/>
                    </a:lnTo>
                    <a:lnTo>
                      <a:pt x="70" y="9"/>
                    </a:lnTo>
                    <a:lnTo>
                      <a:pt x="90" y="16"/>
                    </a:lnTo>
                    <a:lnTo>
                      <a:pt x="107" y="23"/>
                    </a:lnTo>
                    <a:lnTo>
                      <a:pt x="120" y="31"/>
                    </a:lnTo>
                    <a:lnTo>
                      <a:pt x="110" y="28"/>
                    </a:lnTo>
                    <a:lnTo>
                      <a:pt x="94" y="25"/>
                    </a:lnTo>
                    <a:lnTo>
                      <a:pt x="75" y="23"/>
                    </a:lnTo>
                    <a:lnTo>
                      <a:pt x="54" y="18"/>
                    </a:lnTo>
                    <a:lnTo>
                      <a:pt x="33" y="15"/>
                    </a:lnTo>
                    <a:lnTo>
                      <a:pt x="16" y="11"/>
                    </a:lnTo>
                    <a:lnTo>
                      <a:pt x="5" y="7"/>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17" name="Freeform 48">
                <a:extLst>
                  <a:ext uri="{FF2B5EF4-FFF2-40B4-BE49-F238E27FC236}">
                    <a16:creationId xmlns:a16="http://schemas.microsoft.com/office/drawing/2014/main" xmlns="" id="{65275EC6-6B21-47A0-A2C7-28E101B6C8C2}"/>
                  </a:ext>
                </a:extLst>
              </p:cNvPr>
              <p:cNvSpPr>
                <a:spLocks/>
              </p:cNvSpPr>
              <p:nvPr/>
            </p:nvSpPr>
            <p:spPr bwMode="auto">
              <a:xfrm>
                <a:off x="2690" y="583"/>
                <a:ext cx="62" cy="12"/>
              </a:xfrm>
              <a:custGeom>
                <a:avLst/>
                <a:gdLst>
                  <a:gd name="T0" fmla="*/ 0 w 124"/>
                  <a:gd name="T1" fmla="*/ 0 h 25"/>
                  <a:gd name="T2" fmla="*/ 1 w 124"/>
                  <a:gd name="T3" fmla="*/ 0 h 25"/>
                  <a:gd name="T4" fmla="*/ 1 w 124"/>
                  <a:gd name="T5" fmla="*/ 0 h 25"/>
                  <a:gd name="T6" fmla="*/ 2 w 124"/>
                  <a:gd name="T7" fmla="*/ 0 h 25"/>
                  <a:gd name="T8" fmla="*/ 2 w 124"/>
                  <a:gd name="T9" fmla="*/ 0 h 25"/>
                  <a:gd name="T10" fmla="*/ 3 w 124"/>
                  <a:gd name="T11" fmla="*/ 0 h 25"/>
                  <a:gd name="T12" fmla="*/ 4 w 124"/>
                  <a:gd name="T13" fmla="*/ 0 h 25"/>
                  <a:gd name="T14" fmla="*/ 4 w 124"/>
                  <a:gd name="T15" fmla="*/ 0 h 25"/>
                  <a:gd name="T16" fmla="*/ 4 w 124"/>
                  <a:gd name="T17" fmla="*/ 0 h 25"/>
                  <a:gd name="T18" fmla="*/ 4 w 124"/>
                  <a:gd name="T19" fmla="*/ 0 h 25"/>
                  <a:gd name="T20" fmla="*/ 4 w 124"/>
                  <a:gd name="T21" fmla="*/ 0 h 25"/>
                  <a:gd name="T22" fmla="*/ 3 w 124"/>
                  <a:gd name="T23" fmla="*/ 0 h 25"/>
                  <a:gd name="T24" fmla="*/ 2 w 124"/>
                  <a:gd name="T25" fmla="*/ 0 h 25"/>
                  <a:gd name="T26" fmla="*/ 2 w 124"/>
                  <a:gd name="T27" fmla="*/ 0 h 25"/>
                  <a:gd name="T28" fmla="*/ 1 w 124"/>
                  <a:gd name="T29" fmla="*/ 0 h 25"/>
                  <a:gd name="T30" fmla="*/ 1 w 124"/>
                  <a:gd name="T31" fmla="*/ 0 h 25"/>
                  <a:gd name="T32" fmla="*/ 0 w 124"/>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4" h="25">
                    <a:moveTo>
                      <a:pt x="0" y="5"/>
                    </a:moveTo>
                    <a:lnTo>
                      <a:pt x="5" y="2"/>
                    </a:lnTo>
                    <a:lnTo>
                      <a:pt x="17" y="0"/>
                    </a:lnTo>
                    <a:lnTo>
                      <a:pt x="34" y="0"/>
                    </a:lnTo>
                    <a:lnTo>
                      <a:pt x="55" y="3"/>
                    </a:lnTo>
                    <a:lnTo>
                      <a:pt x="76" y="6"/>
                    </a:lnTo>
                    <a:lnTo>
                      <a:pt x="97" y="11"/>
                    </a:lnTo>
                    <a:lnTo>
                      <a:pt x="113" y="17"/>
                    </a:lnTo>
                    <a:lnTo>
                      <a:pt x="124" y="25"/>
                    </a:lnTo>
                    <a:lnTo>
                      <a:pt x="115" y="23"/>
                    </a:lnTo>
                    <a:lnTo>
                      <a:pt x="99" y="22"/>
                    </a:lnTo>
                    <a:lnTo>
                      <a:pt x="78" y="20"/>
                    </a:lnTo>
                    <a:lnTo>
                      <a:pt x="56" y="18"/>
                    </a:lnTo>
                    <a:lnTo>
                      <a:pt x="36" y="14"/>
                    </a:lnTo>
                    <a:lnTo>
                      <a:pt x="17" y="11"/>
                    </a:lnTo>
                    <a:lnTo>
                      <a:pt x="5" y="8"/>
                    </a:lnTo>
                    <a:lnTo>
                      <a:pt x="0" y="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18" name="Freeform 49">
                <a:extLst>
                  <a:ext uri="{FF2B5EF4-FFF2-40B4-BE49-F238E27FC236}">
                    <a16:creationId xmlns:a16="http://schemas.microsoft.com/office/drawing/2014/main" xmlns="" id="{B4C0F2E2-0DF6-498C-8608-0EA2273B8E59}"/>
                  </a:ext>
                </a:extLst>
              </p:cNvPr>
              <p:cNvSpPr>
                <a:spLocks/>
              </p:cNvSpPr>
              <p:nvPr/>
            </p:nvSpPr>
            <p:spPr bwMode="auto">
              <a:xfrm>
                <a:off x="2700" y="599"/>
                <a:ext cx="56" cy="10"/>
              </a:xfrm>
              <a:custGeom>
                <a:avLst/>
                <a:gdLst>
                  <a:gd name="T0" fmla="*/ 0 w 112"/>
                  <a:gd name="T1" fmla="*/ 1 h 19"/>
                  <a:gd name="T2" fmla="*/ 1 w 112"/>
                  <a:gd name="T3" fmla="*/ 1 h 19"/>
                  <a:gd name="T4" fmla="*/ 1 w 112"/>
                  <a:gd name="T5" fmla="*/ 0 h 19"/>
                  <a:gd name="T6" fmla="*/ 1 w 112"/>
                  <a:gd name="T7" fmla="*/ 0 h 19"/>
                  <a:gd name="T8" fmla="*/ 2 w 112"/>
                  <a:gd name="T9" fmla="*/ 1 h 19"/>
                  <a:gd name="T10" fmla="*/ 3 w 112"/>
                  <a:gd name="T11" fmla="*/ 1 h 19"/>
                  <a:gd name="T12" fmla="*/ 3 w 112"/>
                  <a:gd name="T13" fmla="*/ 1 h 19"/>
                  <a:gd name="T14" fmla="*/ 4 w 112"/>
                  <a:gd name="T15" fmla="*/ 1 h 19"/>
                  <a:gd name="T16" fmla="*/ 4 w 112"/>
                  <a:gd name="T17" fmla="*/ 1 h 19"/>
                  <a:gd name="T18" fmla="*/ 4 w 112"/>
                  <a:gd name="T19" fmla="*/ 1 h 19"/>
                  <a:gd name="T20" fmla="*/ 3 w 112"/>
                  <a:gd name="T21" fmla="*/ 1 h 19"/>
                  <a:gd name="T22" fmla="*/ 3 w 112"/>
                  <a:gd name="T23" fmla="*/ 1 h 19"/>
                  <a:gd name="T24" fmla="*/ 2 w 112"/>
                  <a:gd name="T25" fmla="*/ 1 h 19"/>
                  <a:gd name="T26" fmla="*/ 1 w 112"/>
                  <a:gd name="T27" fmla="*/ 1 h 19"/>
                  <a:gd name="T28" fmla="*/ 1 w 112"/>
                  <a:gd name="T29" fmla="*/ 1 h 19"/>
                  <a:gd name="T30" fmla="*/ 1 w 112"/>
                  <a:gd name="T31" fmla="*/ 1 h 19"/>
                  <a:gd name="T32" fmla="*/ 0 w 112"/>
                  <a:gd name="T33" fmla="*/ 1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2" h="19">
                    <a:moveTo>
                      <a:pt x="0" y="3"/>
                    </a:moveTo>
                    <a:lnTo>
                      <a:pt x="4" y="1"/>
                    </a:lnTo>
                    <a:lnTo>
                      <a:pt x="15" y="0"/>
                    </a:lnTo>
                    <a:lnTo>
                      <a:pt x="32" y="0"/>
                    </a:lnTo>
                    <a:lnTo>
                      <a:pt x="51" y="2"/>
                    </a:lnTo>
                    <a:lnTo>
                      <a:pt x="71" y="4"/>
                    </a:lnTo>
                    <a:lnTo>
                      <a:pt x="89" y="8"/>
                    </a:lnTo>
                    <a:lnTo>
                      <a:pt x="103" y="13"/>
                    </a:lnTo>
                    <a:lnTo>
                      <a:pt x="112" y="19"/>
                    </a:lnTo>
                    <a:lnTo>
                      <a:pt x="102" y="18"/>
                    </a:lnTo>
                    <a:lnTo>
                      <a:pt x="87" y="17"/>
                    </a:lnTo>
                    <a:lnTo>
                      <a:pt x="68" y="16"/>
                    </a:lnTo>
                    <a:lnTo>
                      <a:pt x="49" y="15"/>
                    </a:lnTo>
                    <a:lnTo>
                      <a:pt x="30" y="12"/>
                    </a:lnTo>
                    <a:lnTo>
                      <a:pt x="14" y="10"/>
                    </a:lnTo>
                    <a:lnTo>
                      <a:pt x="4" y="8"/>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19" name="Freeform 50">
                <a:extLst>
                  <a:ext uri="{FF2B5EF4-FFF2-40B4-BE49-F238E27FC236}">
                    <a16:creationId xmlns:a16="http://schemas.microsoft.com/office/drawing/2014/main" xmlns="" id="{B66FBA84-97A2-4DAB-BFEF-1271E2E1D52E}"/>
                  </a:ext>
                </a:extLst>
              </p:cNvPr>
              <p:cNvSpPr>
                <a:spLocks/>
              </p:cNvSpPr>
              <p:nvPr/>
            </p:nvSpPr>
            <p:spPr bwMode="auto">
              <a:xfrm>
                <a:off x="2712" y="626"/>
                <a:ext cx="47" cy="7"/>
              </a:xfrm>
              <a:custGeom>
                <a:avLst/>
                <a:gdLst>
                  <a:gd name="T0" fmla="*/ 0 w 94"/>
                  <a:gd name="T1" fmla="*/ 0 h 15"/>
                  <a:gd name="T2" fmla="*/ 1 w 94"/>
                  <a:gd name="T3" fmla="*/ 0 h 15"/>
                  <a:gd name="T4" fmla="*/ 1 w 94"/>
                  <a:gd name="T5" fmla="*/ 0 h 15"/>
                  <a:gd name="T6" fmla="*/ 1 w 94"/>
                  <a:gd name="T7" fmla="*/ 0 h 15"/>
                  <a:gd name="T8" fmla="*/ 2 w 94"/>
                  <a:gd name="T9" fmla="*/ 0 h 15"/>
                  <a:gd name="T10" fmla="*/ 2 w 94"/>
                  <a:gd name="T11" fmla="*/ 0 h 15"/>
                  <a:gd name="T12" fmla="*/ 3 w 94"/>
                  <a:gd name="T13" fmla="*/ 0 h 15"/>
                  <a:gd name="T14" fmla="*/ 3 w 94"/>
                  <a:gd name="T15" fmla="*/ 0 h 15"/>
                  <a:gd name="T16" fmla="*/ 3 w 94"/>
                  <a:gd name="T17" fmla="*/ 0 h 15"/>
                  <a:gd name="T18" fmla="*/ 3 w 94"/>
                  <a:gd name="T19" fmla="*/ 0 h 15"/>
                  <a:gd name="T20" fmla="*/ 3 w 94"/>
                  <a:gd name="T21" fmla="*/ 0 h 15"/>
                  <a:gd name="T22" fmla="*/ 2 w 94"/>
                  <a:gd name="T23" fmla="*/ 0 h 15"/>
                  <a:gd name="T24" fmla="*/ 2 w 94"/>
                  <a:gd name="T25" fmla="*/ 0 h 15"/>
                  <a:gd name="T26" fmla="*/ 1 w 94"/>
                  <a:gd name="T27" fmla="*/ 0 h 15"/>
                  <a:gd name="T28" fmla="*/ 1 w 94"/>
                  <a:gd name="T29" fmla="*/ 0 h 15"/>
                  <a:gd name="T30" fmla="*/ 1 w 94"/>
                  <a:gd name="T31" fmla="*/ 0 h 15"/>
                  <a:gd name="T32" fmla="*/ 0 w 94"/>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4" h="15">
                    <a:moveTo>
                      <a:pt x="0" y="9"/>
                    </a:moveTo>
                    <a:lnTo>
                      <a:pt x="3" y="5"/>
                    </a:lnTo>
                    <a:lnTo>
                      <a:pt x="11" y="3"/>
                    </a:lnTo>
                    <a:lnTo>
                      <a:pt x="24" y="1"/>
                    </a:lnTo>
                    <a:lnTo>
                      <a:pt x="38" y="0"/>
                    </a:lnTo>
                    <a:lnTo>
                      <a:pt x="54" y="1"/>
                    </a:lnTo>
                    <a:lnTo>
                      <a:pt x="69" y="3"/>
                    </a:lnTo>
                    <a:lnTo>
                      <a:pt x="83" y="8"/>
                    </a:lnTo>
                    <a:lnTo>
                      <a:pt x="94" y="15"/>
                    </a:lnTo>
                    <a:lnTo>
                      <a:pt x="85" y="13"/>
                    </a:lnTo>
                    <a:lnTo>
                      <a:pt x="71" y="13"/>
                    </a:lnTo>
                    <a:lnTo>
                      <a:pt x="55" y="13"/>
                    </a:lnTo>
                    <a:lnTo>
                      <a:pt x="39" y="13"/>
                    </a:lnTo>
                    <a:lnTo>
                      <a:pt x="24" y="13"/>
                    </a:lnTo>
                    <a:lnTo>
                      <a:pt x="11" y="13"/>
                    </a:lnTo>
                    <a:lnTo>
                      <a:pt x="3" y="11"/>
                    </a:lnTo>
                    <a:lnTo>
                      <a:pt x="0" y="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20" name="Freeform 51">
                <a:extLst>
                  <a:ext uri="{FF2B5EF4-FFF2-40B4-BE49-F238E27FC236}">
                    <a16:creationId xmlns:a16="http://schemas.microsoft.com/office/drawing/2014/main" xmlns="" id="{2ED8B912-74E8-4C93-9698-AD0640E4F09A}"/>
                  </a:ext>
                </a:extLst>
              </p:cNvPr>
              <p:cNvSpPr>
                <a:spLocks/>
              </p:cNvSpPr>
              <p:nvPr/>
            </p:nvSpPr>
            <p:spPr bwMode="auto">
              <a:xfrm>
                <a:off x="2730" y="664"/>
                <a:ext cx="23" cy="9"/>
              </a:xfrm>
              <a:custGeom>
                <a:avLst/>
                <a:gdLst>
                  <a:gd name="T0" fmla="*/ 0 w 46"/>
                  <a:gd name="T1" fmla="*/ 1 h 18"/>
                  <a:gd name="T2" fmla="*/ 1 w 46"/>
                  <a:gd name="T3" fmla="*/ 1 h 18"/>
                  <a:gd name="T4" fmla="*/ 1 w 46"/>
                  <a:gd name="T5" fmla="*/ 1 h 18"/>
                  <a:gd name="T6" fmla="*/ 1 w 46"/>
                  <a:gd name="T7" fmla="*/ 1 h 18"/>
                  <a:gd name="T8" fmla="*/ 1 w 46"/>
                  <a:gd name="T9" fmla="*/ 1 h 18"/>
                  <a:gd name="T10" fmla="*/ 1 w 46"/>
                  <a:gd name="T11" fmla="*/ 1 h 18"/>
                  <a:gd name="T12" fmla="*/ 2 w 46"/>
                  <a:gd name="T13" fmla="*/ 0 h 18"/>
                  <a:gd name="T14" fmla="*/ 2 w 46"/>
                  <a:gd name="T15" fmla="*/ 1 h 18"/>
                  <a:gd name="T16" fmla="*/ 2 w 46"/>
                  <a:gd name="T17" fmla="*/ 1 h 18"/>
                  <a:gd name="T18" fmla="*/ 2 w 46"/>
                  <a:gd name="T19" fmla="*/ 1 h 18"/>
                  <a:gd name="T20" fmla="*/ 2 w 46"/>
                  <a:gd name="T21" fmla="*/ 1 h 18"/>
                  <a:gd name="T22" fmla="*/ 1 w 46"/>
                  <a:gd name="T23" fmla="*/ 1 h 18"/>
                  <a:gd name="T24" fmla="*/ 1 w 46"/>
                  <a:gd name="T25" fmla="*/ 1 h 18"/>
                  <a:gd name="T26" fmla="*/ 1 w 46"/>
                  <a:gd name="T27" fmla="*/ 1 h 18"/>
                  <a:gd name="T28" fmla="*/ 1 w 46"/>
                  <a:gd name="T29" fmla="*/ 1 h 18"/>
                  <a:gd name="T30" fmla="*/ 1 w 46"/>
                  <a:gd name="T31" fmla="*/ 1 h 18"/>
                  <a:gd name="T32" fmla="*/ 0 w 4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18">
                    <a:moveTo>
                      <a:pt x="0" y="16"/>
                    </a:moveTo>
                    <a:lnTo>
                      <a:pt x="1" y="12"/>
                    </a:lnTo>
                    <a:lnTo>
                      <a:pt x="6" y="9"/>
                    </a:lnTo>
                    <a:lnTo>
                      <a:pt x="12" y="5"/>
                    </a:lnTo>
                    <a:lnTo>
                      <a:pt x="20" y="3"/>
                    </a:lnTo>
                    <a:lnTo>
                      <a:pt x="28" y="1"/>
                    </a:lnTo>
                    <a:lnTo>
                      <a:pt x="36" y="0"/>
                    </a:lnTo>
                    <a:lnTo>
                      <a:pt x="42" y="2"/>
                    </a:lnTo>
                    <a:lnTo>
                      <a:pt x="46" y="5"/>
                    </a:lnTo>
                    <a:lnTo>
                      <a:pt x="39" y="4"/>
                    </a:lnTo>
                    <a:lnTo>
                      <a:pt x="33" y="5"/>
                    </a:lnTo>
                    <a:lnTo>
                      <a:pt x="25" y="9"/>
                    </a:lnTo>
                    <a:lnTo>
                      <a:pt x="16" y="12"/>
                    </a:lnTo>
                    <a:lnTo>
                      <a:pt x="11" y="16"/>
                    </a:lnTo>
                    <a:lnTo>
                      <a:pt x="5" y="18"/>
                    </a:lnTo>
                    <a:lnTo>
                      <a:pt x="1" y="18"/>
                    </a:lnTo>
                    <a:lnTo>
                      <a:pt x="0" y="1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21" name="Freeform 52">
                <a:extLst>
                  <a:ext uri="{FF2B5EF4-FFF2-40B4-BE49-F238E27FC236}">
                    <a16:creationId xmlns:a16="http://schemas.microsoft.com/office/drawing/2014/main" xmlns="" id="{4C5989A1-A944-49F0-AFD2-2DD5A2B034AB}"/>
                  </a:ext>
                </a:extLst>
              </p:cNvPr>
              <p:cNvSpPr>
                <a:spLocks/>
              </p:cNvSpPr>
              <p:nvPr/>
            </p:nvSpPr>
            <p:spPr bwMode="auto">
              <a:xfrm>
                <a:off x="2681" y="534"/>
                <a:ext cx="42" cy="11"/>
              </a:xfrm>
              <a:custGeom>
                <a:avLst/>
                <a:gdLst>
                  <a:gd name="T0" fmla="*/ 0 w 86"/>
                  <a:gd name="T1" fmla="*/ 0 h 23"/>
                  <a:gd name="T2" fmla="*/ 0 w 86"/>
                  <a:gd name="T3" fmla="*/ 0 h 23"/>
                  <a:gd name="T4" fmla="*/ 0 w 86"/>
                  <a:gd name="T5" fmla="*/ 0 h 23"/>
                  <a:gd name="T6" fmla="*/ 0 w 86"/>
                  <a:gd name="T7" fmla="*/ 0 h 23"/>
                  <a:gd name="T8" fmla="*/ 1 w 86"/>
                  <a:gd name="T9" fmla="*/ 0 h 23"/>
                  <a:gd name="T10" fmla="*/ 1 w 86"/>
                  <a:gd name="T11" fmla="*/ 0 h 23"/>
                  <a:gd name="T12" fmla="*/ 1 w 86"/>
                  <a:gd name="T13" fmla="*/ 0 h 23"/>
                  <a:gd name="T14" fmla="*/ 2 w 86"/>
                  <a:gd name="T15" fmla="*/ 0 h 23"/>
                  <a:gd name="T16" fmla="*/ 2 w 86"/>
                  <a:gd name="T17" fmla="*/ 0 h 23"/>
                  <a:gd name="T18" fmla="*/ 2 w 86"/>
                  <a:gd name="T19" fmla="*/ 0 h 23"/>
                  <a:gd name="T20" fmla="*/ 1 w 86"/>
                  <a:gd name="T21" fmla="*/ 0 h 23"/>
                  <a:gd name="T22" fmla="*/ 1 w 86"/>
                  <a:gd name="T23" fmla="*/ 0 h 23"/>
                  <a:gd name="T24" fmla="*/ 1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6" h="23">
                    <a:moveTo>
                      <a:pt x="0" y="4"/>
                    </a:moveTo>
                    <a:lnTo>
                      <a:pt x="4" y="1"/>
                    </a:lnTo>
                    <a:lnTo>
                      <a:pt x="11" y="0"/>
                    </a:lnTo>
                    <a:lnTo>
                      <a:pt x="21" y="0"/>
                    </a:lnTo>
                    <a:lnTo>
                      <a:pt x="35" y="1"/>
                    </a:lnTo>
                    <a:lnTo>
                      <a:pt x="49" y="4"/>
                    </a:lnTo>
                    <a:lnTo>
                      <a:pt x="63" y="8"/>
                    </a:lnTo>
                    <a:lnTo>
                      <a:pt x="75" y="15"/>
                    </a:lnTo>
                    <a:lnTo>
                      <a:pt x="86" y="23"/>
                    </a:lnTo>
                    <a:lnTo>
                      <a:pt x="75" y="21"/>
                    </a:lnTo>
                    <a:lnTo>
                      <a:pt x="63" y="19"/>
                    </a:lnTo>
                    <a:lnTo>
                      <a:pt x="49" y="16"/>
                    </a:lnTo>
                    <a:lnTo>
                      <a:pt x="35" y="13"/>
                    </a:lnTo>
                    <a:lnTo>
                      <a:pt x="21" y="11"/>
                    </a:lnTo>
                    <a:lnTo>
                      <a:pt x="11" y="8"/>
                    </a:lnTo>
                    <a:lnTo>
                      <a:pt x="3" y="6"/>
                    </a:lnTo>
                    <a:lnTo>
                      <a:pt x="0"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22" name="Freeform 53">
                <a:extLst>
                  <a:ext uri="{FF2B5EF4-FFF2-40B4-BE49-F238E27FC236}">
                    <a16:creationId xmlns:a16="http://schemas.microsoft.com/office/drawing/2014/main" xmlns="" id="{187D069C-42DF-465D-915C-D8AAD798FDB6}"/>
                  </a:ext>
                </a:extLst>
              </p:cNvPr>
              <p:cNvSpPr>
                <a:spLocks/>
              </p:cNvSpPr>
              <p:nvPr/>
            </p:nvSpPr>
            <p:spPr bwMode="auto">
              <a:xfrm>
                <a:off x="2686" y="571"/>
                <a:ext cx="61" cy="12"/>
              </a:xfrm>
              <a:custGeom>
                <a:avLst/>
                <a:gdLst>
                  <a:gd name="T0" fmla="*/ 0 w 121"/>
                  <a:gd name="T1" fmla="*/ 1 h 24"/>
                  <a:gd name="T2" fmla="*/ 1 w 121"/>
                  <a:gd name="T3" fmla="*/ 1 h 24"/>
                  <a:gd name="T4" fmla="*/ 1 w 121"/>
                  <a:gd name="T5" fmla="*/ 0 h 24"/>
                  <a:gd name="T6" fmla="*/ 2 w 121"/>
                  <a:gd name="T7" fmla="*/ 0 h 24"/>
                  <a:gd name="T8" fmla="*/ 2 w 121"/>
                  <a:gd name="T9" fmla="*/ 1 h 24"/>
                  <a:gd name="T10" fmla="*/ 3 w 121"/>
                  <a:gd name="T11" fmla="*/ 1 h 24"/>
                  <a:gd name="T12" fmla="*/ 3 w 121"/>
                  <a:gd name="T13" fmla="*/ 1 h 24"/>
                  <a:gd name="T14" fmla="*/ 4 w 121"/>
                  <a:gd name="T15" fmla="*/ 1 h 24"/>
                  <a:gd name="T16" fmla="*/ 4 w 121"/>
                  <a:gd name="T17" fmla="*/ 1 h 24"/>
                  <a:gd name="T18" fmla="*/ 4 w 121"/>
                  <a:gd name="T19" fmla="*/ 1 h 24"/>
                  <a:gd name="T20" fmla="*/ 3 w 121"/>
                  <a:gd name="T21" fmla="*/ 1 h 24"/>
                  <a:gd name="T22" fmla="*/ 3 w 121"/>
                  <a:gd name="T23" fmla="*/ 1 h 24"/>
                  <a:gd name="T24" fmla="*/ 2 w 121"/>
                  <a:gd name="T25" fmla="*/ 1 h 24"/>
                  <a:gd name="T26" fmla="*/ 2 w 121"/>
                  <a:gd name="T27" fmla="*/ 1 h 24"/>
                  <a:gd name="T28" fmla="*/ 1 w 121"/>
                  <a:gd name="T29" fmla="*/ 1 h 24"/>
                  <a:gd name="T30" fmla="*/ 1 w 121"/>
                  <a:gd name="T31" fmla="*/ 1 h 24"/>
                  <a:gd name="T32" fmla="*/ 0 w 121"/>
                  <a:gd name="T33" fmla="*/ 1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1" h="24">
                    <a:moveTo>
                      <a:pt x="0" y="5"/>
                    </a:moveTo>
                    <a:lnTo>
                      <a:pt x="5" y="1"/>
                    </a:lnTo>
                    <a:lnTo>
                      <a:pt x="17" y="0"/>
                    </a:lnTo>
                    <a:lnTo>
                      <a:pt x="33" y="0"/>
                    </a:lnTo>
                    <a:lnTo>
                      <a:pt x="54" y="2"/>
                    </a:lnTo>
                    <a:lnTo>
                      <a:pt x="74" y="6"/>
                    </a:lnTo>
                    <a:lnTo>
                      <a:pt x="93" y="11"/>
                    </a:lnTo>
                    <a:lnTo>
                      <a:pt x="109" y="16"/>
                    </a:lnTo>
                    <a:lnTo>
                      <a:pt x="121" y="24"/>
                    </a:lnTo>
                    <a:lnTo>
                      <a:pt x="112" y="23"/>
                    </a:lnTo>
                    <a:lnTo>
                      <a:pt x="96" y="22"/>
                    </a:lnTo>
                    <a:lnTo>
                      <a:pt x="76" y="20"/>
                    </a:lnTo>
                    <a:lnTo>
                      <a:pt x="55" y="17"/>
                    </a:lnTo>
                    <a:lnTo>
                      <a:pt x="35" y="14"/>
                    </a:lnTo>
                    <a:lnTo>
                      <a:pt x="16" y="11"/>
                    </a:lnTo>
                    <a:lnTo>
                      <a:pt x="5" y="8"/>
                    </a:lnTo>
                    <a:lnTo>
                      <a:pt x="0" y="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23" name="Freeform 54">
                <a:extLst>
                  <a:ext uri="{FF2B5EF4-FFF2-40B4-BE49-F238E27FC236}">
                    <a16:creationId xmlns:a16="http://schemas.microsoft.com/office/drawing/2014/main" xmlns="" id="{E6598FBB-FA9A-4C6C-BC90-4DEE1A98451E}"/>
                  </a:ext>
                </a:extLst>
              </p:cNvPr>
              <p:cNvSpPr>
                <a:spLocks/>
              </p:cNvSpPr>
              <p:nvPr/>
            </p:nvSpPr>
            <p:spPr bwMode="auto">
              <a:xfrm>
                <a:off x="2703" y="615"/>
                <a:ext cx="55" cy="7"/>
              </a:xfrm>
              <a:custGeom>
                <a:avLst/>
                <a:gdLst>
                  <a:gd name="T0" fmla="*/ 0 w 110"/>
                  <a:gd name="T1" fmla="*/ 1 h 14"/>
                  <a:gd name="T2" fmla="*/ 1 w 110"/>
                  <a:gd name="T3" fmla="*/ 1 h 14"/>
                  <a:gd name="T4" fmla="*/ 1 w 110"/>
                  <a:gd name="T5" fmla="*/ 1 h 14"/>
                  <a:gd name="T6" fmla="*/ 1 w 110"/>
                  <a:gd name="T7" fmla="*/ 1 h 14"/>
                  <a:gd name="T8" fmla="*/ 2 w 110"/>
                  <a:gd name="T9" fmla="*/ 0 h 14"/>
                  <a:gd name="T10" fmla="*/ 3 w 110"/>
                  <a:gd name="T11" fmla="*/ 0 h 14"/>
                  <a:gd name="T12" fmla="*/ 3 w 110"/>
                  <a:gd name="T13" fmla="*/ 1 h 14"/>
                  <a:gd name="T14" fmla="*/ 4 w 110"/>
                  <a:gd name="T15" fmla="*/ 1 h 14"/>
                  <a:gd name="T16" fmla="*/ 4 w 110"/>
                  <a:gd name="T17" fmla="*/ 1 h 14"/>
                  <a:gd name="T18" fmla="*/ 4 w 110"/>
                  <a:gd name="T19" fmla="*/ 1 h 14"/>
                  <a:gd name="T20" fmla="*/ 3 w 110"/>
                  <a:gd name="T21" fmla="*/ 1 h 14"/>
                  <a:gd name="T22" fmla="*/ 3 w 110"/>
                  <a:gd name="T23" fmla="*/ 1 h 14"/>
                  <a:gd name="T24" fmla="*/ 2 w 110"/>
                  <a:gd name="T25" fmla="*/ 1 h 14"/>
                  <a:gd name="T26" fmla="*/ 1 w 110"/>
                  <a:gd name="T27" fmla="*/ 1 h 14"/>
                  <a:gd name="T28" fmla="*/ 1 w 110"/>
                  <a:gd name="T29" fmla="*/ 1 h 14"/>
                  <a:gd name="T30" fmla="*/ 1 w 110"/>
                  <a:gd name="T31" fmla="*/ 1 h 14"/>
                  <a:gd name="T32" fmla="*/ 0 w 110"/>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0" h="14">
                    <a:moveTo>
                      <a:pt x="0" y="9"/>
                    </a:moveTo>
                    <a:lnTo>
                      <a:pt x="5" y="6"/>
                    </a:lnTo>
                    <a:lnTo>
                      <a:pt x="14" y="3"/>
                    </a:lnTo>
                    <a:lnTo>
                      <a:pt x="29" y="1"/>
                    </a:lnTo>
                    <a:lnTo>
                      <a:pt x="46" y="0"/>
                    </a:lnTo>
                    <a:lnTo>
                      <a:pt x="65" y="0"/>
                    </a:lnTo>
                    <a:lnTo>
                      <a:pt x="82" y="2"/>
                    </a:lnTo>
                    <a:lnTo>
                      <a:pt x="98" y="7"/>
                    </a:lnTo>
                    <a:lnTo>
                      <a:pt x="110" y="14"/>
                    </a:lnTo>
                    <a:lnTo>
                      <a:pt x="99" y="12"/>
                    </a:lnTo>
                    <a:lnTo>
                      <a:pt x="84" y="12"/>
                    </a:lnTo>
                    <a:lnTo>
                      <a:pt x="66" y="14"/>
                    </a:lnTo>
                    <a:lnTo>
                      <a:pt x="48" y="14"/>
                    </a:lnTo>
                    <a:lnTo>
                      <a:pt x="30" y="14"/>
                    </a:lnTo>
                    <a:lnTo>
                      <a:pt x="14" y="14"/>
                    </a:lnTo>
                    <a:lnTo>
                      <a:pt x="4" y="11"/>
                    </a:lnTo>
                    <a:lnTo>
                      <a:pt x="0" y="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24" name="Freeform 55">
                <a:extLst>
                  <a:ext uri="{FF2B5EF4-FFF2-40B4-BE49-F238E27FC236}">
                    <a16:creationId xmlns:a16="http://schemas.microsoft.com/office/drawing/2014/main" xmlns="" id="{9051688C-7F09-4033-874F-DBB6C62E5EEC}"/>
                  </a:ext>
                </a:extLst>
              </p:cNvPr>
              <p:cNvSpPr>
                <a:spLocks/>
              </p:cNvSpPr>
              <p:nvPr/>
            </p:nvSpPr>
            <p:spPr bwMode="auto">
              <a:xfrm>
                <a:off x="2714" y="638"/>
                <a:ext cx="44" cy="7"/>
              </a:xfrm>
              <a:custGeom>
                <a:avLst/>
                <a:gdLst>
                  <a:gd name="T0" fmla="*/ 0 w 89"/>
                  <a:gd name="T1" fmla="*/ 1 h 14"/>
                  <a:gd name="T2" fmla="*/ 0 w 89"/>
                  <a:gd name="T3" fmla="*/ 1 h 14"/>
                  <a:gd name="T4" fmla="*/ 0 w 89"/>
                  <a:gd name="T5" fmla="*/ 0 h 14"/>
                  <a:gd name="T6" fmla="*/ 0 w 89"/>
                  <a:gd name="T7" fmla="*/ 0 h 14"/>
                  <a:gd name="T8" fmla="*/ 1 w 89"/>
                  <a:gd name="T9" fmla="*/ 1 h 14"/>
                  <a:gd name="T10" fmla="*/ 1 w 89"/>
                  <a:gd name="T11" fmla="*/ 1 h 14"/>
                  <a:gd name="T12" fmla="*/ 2 w 89"/>
                  <a:gd name="T13" fmla="*/ 1 h 14"/>
                  <a:gd name="T14" fmla="*/ 2 w 89"/>
                  <a:gd name="T15" fmla="*/ 1 h 14"/>
                  <a:gd name="T16" fmla="*/ 2 w 89"/>
                  <a:gd name="T17" fmla="*/ 1 h 14"/>
                  <a:gd name="T18" fmla="*/ 2 w 89"/>
                  <a:gd name="T19" fmla="*/ 1 h 14"/>
                  <a:gd name="T20" fmla="*/ 2 w 89"/>
                  <a:gd name="T21" fmla="*/ 1 h 14"/>
                  <a:gd name="T22" fmla="*/ 1 w 89"/>
                  <a:gd name="T23" fmla="*/ 1 h 14"/>
                  <a:gd name="T24" fmla="*/ 1 w 89"/>
                  <a:gd name="T25" fmla="*/ 1 h 14"/>
                  <a:gd name="T26" fmla="*/ 0 w 89"/>
                  <a:gd name="T27" fmla="*/ 1 h 14"/>
                  <a:gd name="T28" fmla="*/ 0 w 89"/>
                  <a:gd name="T29" fmla="*/ 1 h 14"/>
                  <a:gd name="T30" fmla="*/ 0 w 89"/>
                  <a:gd name="T31" fmla="*/ 1 h 14"/>
                  <a:gd name="T32" fmla="*/ 0 w 89"/>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9" h="14">
                    <a:moveTo>
                      <a:pt x="0" y="4"/>
                    </a:moveTo>
                    <a:lnTo>
                      <a:pt x="4" y="2"/>
                    </a:lnTo>
                    <a:lnTo>
                      <a:pt x="13" y="0"/>
                    </a:lnTo>
                    <a:lnTo>
                      <a:pt x="27" y="0"/>
                    </a:lnTo>
                    <a:lnTo>
                      <a:pt x="43" y="1"/>
                    </a:lnTo>
                    <a:lnTo>
                      <a:pt x="58" y="3"/>
                    </a:lnTo>
                    <a:lnTo>
                      <a:pt x="73" y="6"/>
                    </a:lnTo>
                    <a:lnTo>
                      <a:pt x="83" y="9"/>
                    </a:lnTo>
                    <a:lnTo>
                      <a:pt x="89" y="14"/>
                    </a:lnTo>
                    <a:lnTo>
                      <a:pt x="81" y="13"/>
                    </a:lnTo>
                    <a:lnTo>
                      <a:pt x="69" y="13"/>
                    </a:lnTo>
                    <a:lnTo>
                      <a:pt x="55" y="11"/>
                    </a:lnTo>
                    <a:lnTo>
                      <a:pt x="40" y="10"/>
                    </a:lnTo>
                    <a:lnTo>
                      <a:pt x="27" y="10"/>
                    </a:lnTo>
                    <a:lnTo>
                      <a:pt x="14" y="8"/>
                    </a:lnTo>
                    <a:lnTo>
                      <a:pt x="5" y="7"/>
                    </a:lnTo>
                    <a:lnTo>
                      <a:pt x="0"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25" name="Freeform 56">
                <a:extLst>
                  <a:ext uri="{FF2B5EF4-FFF2-40B4-BE49-F238E27FC236}">
                    <a16:creationId xmlns:a16="http://schemas.microsoft.com/office/drawing/2014/main" xmlns="" id="{2887A5CE-FE69-425D-B5B4-7002AB14A9C3}"/>
                  </a:ext>
                </a:extLst>
              </p:cNvPr>
              <p:cNvSpPr>
                <a:spLocks/>
              </p:cNvSpPr>
              <p:nvPr/>
            </p:nvSpPr>
            <p:spPr bwMode="auto">
              <a:xfrm>
                <a:off x="2729" y="652"/>
                <a:ext cx="27" cy="7"/>
              </a:xfrm>
              <a:custGeom>
                <a:avLst/>
                <a:gdLst>
                  <a:gd name="T0" fmla="*/ 0 w 55"/>
                  <a:gd name="T1" fmla="*/ 1 h 14"/>
                  <a:gd name="T2" fmla="*/ 0 w 55"/>
                  <a:gd name="T3" fmla="*/ 1 h 14"/>
                  <a:gd name="T4" fmla="*/ 0 w 55"/>
                  <a:gd name="T5" fmla="*/ 1 h 14"/>
                  <a:gd name="T6" fmla="*/ 0 w 55"/>
                  <a:gd name="T7" fmla="*/ 1 h 14"/>
                  <a:gd name="T8" fmla="*/ 0 w 55"/>
                  <a:gd name="T9" fmla="*/ 1 h 14"/>
                  <a:gd name="T10" fmla="*/ 1 w 55"/>
                  <a:gd name="T11" fmla="*/ 0 h 14"/>
                  <a:gd name="T12" fmla="*/ 1 w 55"/>
                  <a:gd name="T13" fmla="*/ 1 h 14"/>
                  <a:gd name="T14" fmla="*/ 1 w 55"/>
                  <a:gd name="T15" fmla="*/ 1 h 14"/>
                  <a:gd name="T16" fmla="*/ 1 w 55"/>
                  <a:gd name="T17" fmla="*/ 1 h 14"/>
                  <a:gd name="T18" fmla="*/ 1 w 55"/>
                  <a:gd name="T19" fmla="*/ 1 h 14"/>
                  <a:gd name="T20" fmla="*/ 1 w 55"/>
                  <a:gd name="T21" fmla="*/ 1 h 14"/>
                  <a:gd name="T22" fmla="*/ 0 w 55"/>
                  <a:gd name="T23" fmla="*/ 1 h 14"/>
                  <a:gd name="T24" fmla="*/ 0 w 55"/>
                  <a:gd name="T25" fmla="*/ 1 h 14"/>
                  <a:gd name="T26" fmla="*/ 0 w 55"/>
                  <a:gd name="T27" fmla="*/ 1 h 14"/>
                  <a:gd name="T28" fmla="*/ 0 w 55"/>
                  <a:gd name="T29" fmla="*/ 1 h 14"/>
                  <a:gd name="T30" fmla="*/ 0 w 55"/>
                  <a:gd name="T31" fmla="*/ 1 h 14"/>
                  <a:gd name="T32" fmla="*/ 0 w 55"/>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5" h="14">
                    <a:moveTo>
                      <a:pt x="0" y="11"/>
                    </a:moveTo>
                    <a:lnTo>
                      <a:pt x="2" y="9"/>
                    </a:lnTo>
                    <a:lnTo>
                      <a:pt x="8" y="5"/>
                    </a:lnTo>
                    <a:lnTo>
                      <a:pt x="15" y="3"/>
                    </a:lnTo>
                    <a:lnTo>
                      <a:pt x="24" y="1"/>
                    </a:lnTo>
                    <a:lnTo>
                      <a:pt x="35" y="0"/>
                    </a:lnTo>
                    <a:lnTo>
                      <a:pt x="44" y="1"/>
                    </a:lnTo>
                    <a:lnTo>
                      <a:pt x="51" y="2"/>
                    </a:lnTo>
                    <a:lnTo>
                      <a:pt x="55" y="6"/>
                    </a:lnTo>
                    <a:lnTo>
                      <a:pt x="48" y="5"/>
                    </a:lnTo>
                    <a:lnTo>
                      <a:pt x="39" y="5"/>
                    </a:lnTo>
                    <a:lnTo>
                      <a:pt x="30" y="8"/>
                    </a:lnTo>
                    <a:lnTo>
                      <a:pt x="21" y="10"/>
                    </a:lnTo>
                    <a:lnTo>
                      <a:pt x="13" y="13"/>
                    </a:lnTo>
                    <a:lnTo>
                      <a:pt x="6" y="14"/>
                    </a:lnTo>
                    <a:lnTo>
                      <a:pt x="1" y="14"/>
                    </a:lnTo>
                    <a:lnTo>
                      <a:pt x="0" y="1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26" name="Freeform 57">
                <a:extLst>
                  <a:ext uri="{FF2B5EF4-FFF2-40B4-BE49-F238E27FC236}">
                    <a16:creationId xmlns:a16="http://schemas.microsoft.com/office/drawing/2014/main" xmlns="" id="{200DDB6A-917E-47C0-B84A-1051137B45BD}"/>
                  </a:ext>
                </a:extLst>
              </p:cNvPr>
              <p:cNvSpPr>
                <a:spLocks/>
              </p:cNvSpPr>
              <p:nvPr/>
            </p:nvSpPr>
            <p:spPr bwMode="auto">
              <a:xfrm>
                <a:off x="2688" y="522"/>
                <a:ext cx="27" cy="11"/>
              </a:xfrm>
              <a:custGeom>
                <a:avLst/>
                <a:gdLst>
                  <a:gd name="T0" fmla="*/ 2 w 54"/>
                  <a:gd name="T1" fmla="*/ 0 h 23"/>
                  <a:gd name="T2" fmla="*/ 2 w 54"/>
                  <a:gd name="T3" fmla="*/ 0 h 23"/>
                  <a:gd name="T4" fmla="*/ 2 w 54"/>
                  <a:gd name="T5" fmla="*/ 0 h 23"/>
                  <a:gd name="T6" fmla="*/ 2 w 54"/>
                  <a:gd name="T7" fmla="*/ 0 h 23"/>
                  <a:gd name="T8" fmla="*/ 1 w 54"/>
                  <a:gd name="T9" fmla="*/ 0 h 23"/>
                  <a:gd name="T10" fmla="*/ 1 w 54"/>
                  <a:gd name="T11" fmla="*/ 0 h 23"/>
                  <a:gd name="T12" fmla="*/ 1 w 54"/>
                  <a:gd name="T13" fmla="*/ 0 h 23"/>
                  <a:gd name="T14" fmla="*/ 0 w 54"/>
                  <a:gd name="T15" fmla="*/ 0 h 23"/>
                  <a:gd name="T16" fmla="*/ 0 w 54"/>
                  <a:gd name="T17" fmla="*/ 0 h 23"/>
                  <a:gd name="T18" fmla="*/ 1 w 54"/>
                  <a:gd name="T19" fmla="*/ 0 h 23"/>
                  <a:gd name="T20" fmla="*/ 1 w 54"/>
                  <a:gd name="T21" fmla="*/ 0 h 23"/>
                  <a:gd name="T22" fmla="*/ 1 w 54"/>
                  <a:gd name="T23" fmla="*/ 0 h 23"/>
                  <a:gd name="T24" fmla="*/ 1 w 54"/>
                  <a:gd name="T25" fmla="*/ 0 h 23"/>
                  <a:gd name="T26" fmla="*/ 2 w 54"/>
                  <a:gd name="T27" fmla="*/ 0 h 23"/>
                  <a:gd name="T28" fmla="*/ 2 w 54"/>
                  <a:gd name="T29" fmla="*/ 0 h 23"/>
                  <a:gd name="T30" fmla="*/ 2 w 54"/>
                  <a:gd name="T31" fmla="*/ 0 h 23"/>
                  <a:gd name="T32" fmla="*/ 2 w 54"/>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23">
                    <a:moveTo>
                      <a:pt x="54" y="23"/>
                    </a:moveTo>
                    <a:lnTo>
                      <a:pt x="50" y="22"/>
                    </a:lnTo>
                    <a:lnTo>
                      <a:pt x="42" y="21"/>
                    </a:lnTo>
                    <a:lnTo>
                      <a:pt x="33" y="20"/>
                    </a:lnTo>
                    <a:lnTo>
                      <a:pt x="22" y="17"/>
                    </a:lnTo>
                    <a:lnTo>
                      <a:pt x="13" y="15"/>
                    </a:lnTo>
                    <a:lnTo>
                      <a:pt x="5" y="12"/>
                    </a:lnTo>
                    <a:lnTo>
                      <a:pt x="0" y="8"/>
                    </a:lnTo>
                    <a:lnTo>
                      <a:pt x="0" y="4"/>
                    </a:lnTo>
                    <a:lnTo>
                      <a:pt x="4" y="0"/>
                    </a:lnTo>
                    <a:lnTo>
                      <a:pt x="10" y="0"/>
                    </a:lnTo>
                    <a:lnTo>
                      <a:pt x="16" y="2"/>
                    </a:lnTo>
                    <a:lnTo>
                      <a:pt x="26" y="7"/>
                    </a:lnTo>
                    <a:lnTo>
                      <a:pt x="34" y="12"/>
                    </a:lnTo>
                    <a:lnTo>
                      <a:pt x="42" y="16"/>
                    </a:lnTo>
                    <a:lnTo>
                      <a:pt x="50" y="21"/>
                    </a:lnTo>
                    <a:lnTo>
                      <a:pt x="54" y="2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27" name="Freeform 58">
                <a:extLst>
                  <a:ext uri="{FF2B5EF4-FFF2-40B4-BE49-F238E27FC236}">
                    <a16:creationId xmlns:a16="http://schemas.microsoft.com/office/drawing/2014/main" xmlns="" id="{68A82130-A5B0-48DF-992C-2953AECF2DA3}"/>
                  </a:ext>
                </a:extLst>
              </p:cNvPr>
              <p:cNvSpPr>
                <a:spLocks/>
              </p:cNvSpPr>
              <p:nvPr/>
            </p:nvSpPr>
            <p:spPr bwMode="auto">
              <a:xfrm>
                <a:off x="2712" y="509"/>
                <a:ext cx="5" cy="26"/>
              </a:xfrm>
              <a:custGeom>
                <a:avLst/>
                <a:gdLst>
                  <a:gd name="T0" fmla="*/ 1 w 10"/>
                  <a:gd name="T1" fmla="*/ 2 h 52"/>
                  <a:gd name="T2" fmla="*/ 1 w 10"/>
                  <a:gd name="T3" fmla="*/ 2 h 52"/>
                  <a:gd name="T4" fmla="*/ 1 w 10"/>
                  <a:gd name="T5" fmla="*/ 1 h 52"/>
                  <a:gd name="T6" fmla="*/ 1 w 10"/>
                  <a:gd name="T7" fmla="*/ 1 h 52"/>
                  <a:gd name="T8" fmla="*/ 1 w 10"/>
                  <a:gd name="T9" fmla="*/ 0 h 52"/>
                  <a:gd name="T10" fmla="*/ 0 w 10"/>
                  <a:gd name="T11" fmla="*/ 1 h 52"/>
                  <a:gd name="T12" fmla="*/ 1 w 10"/>
                  <a:gd name="T13" fmla="*/ 1 h 52"/>
                  <a:gd name="T14" fmla="*/ 1 w 10"/>
                  <a:gd name="T15" fmla="*/ 2 h 52"/>
                  <a:gd name="T16" fmla="*/ 1 w 10"/>
                  <a:gd name="T17" fmla="*/ 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52">
                    <a:moveTo>
                      <a:pt x="7" y="52"/>
                    </a:moveTo>
                    <a:lnTo>
                      <a:pt x="8" y="41"/>
                    </a:lnTo>
                    <a:lnTo>
                      <a:pt x="10" y="24"/>
                    </a:lnTo>
                    <a:lnTo>
                      <a:pt x="10" y="8"/>
                    </a:lnTo>
                    <a:lnTo>
                      <a:pt x="4" y="0"/>
                    </a:lnTo>
                    <a:lnTo>
                      <a:pt x="0" y="6"/>
                    </a:lnTo>
                    <a:lnTo>
                      <a:pt x="1" y="20"/>
                    </a:lnTo>
                    <a:lnTo>
                      <a:pt x="4" y="38"/>
                    </a:lnTo>
                    <a:lnTo>
                      <a:pt x="7"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28" name="Freeform 59">
                <a:extLst>
                  <a:ext uri="{FF2B5EF4-FFF2-40B4-BE49-F238E27FC236}">
                    <a16:creationId xmlns:a16="http://schemas.microsoft.com/office/drawing/2014/main" xmlns="" id="{57CD679A-5B06-4B2D-8E4A-D196071C5746}"/>
                  </a:ext>
                </a:extLst>
              </p:cNvPr>
              <p:cNvSpPr>
                <a:spLocks/>
              </p:cNvSpPr>
              <p:nvPr/>
            </p:nvSpPr>
            <p:spPr bwMode="auto">
              <a:xfrm>
                <a:off x="2691" y="504"/>
                <a:ext cx="16" cy="23"/>
              </a:xfrm>
              <a:custGeom>
                <a:avLst/>
                <a:gdLst>
                  <a:gd name="T0" fmla="*/ 1 w 31"/>
                  <a:gd name="T1" fmla="*/ 2 h 44"/>
                  <a:gd name="T2" fmla="*/ 1 w 31"/>
                  <a:gd name="T3" fmla="*/ 2 h 44"/>
                  <a:gd name="T4" fmla="*/ 1 w 31"/>
                  <a:gd name="T5" fmla="*/ 1 h 44"/>
                  <a:gd name="T6" fmla="*/ 1 w 31"/>
                  <a:gd name="T7" fmla="*/ 1 h 44"/>
                  <a:gd name="T8" fmla="*/ 1 w 31"/>
                  <a:gd name="T9" fmla="*/ 0 h 44"/>
                  <a:gd name="T10" fmla="*/ 0 w 31"/>
                  <a:gd name="T11" fmla="*/ 1 h 44"/>
                  <a:gd name="T12" fmla="*/ 1 w 31"/>
                  <a:gd name="T13" fmla="*/ 1 h 44"/>
                  <a:gd name="T14" fmla="*/ 1 w 31"/>
                  <a:gd name="T15" fmla="*/ 1 h 44"/>
                  <a:gd name="T16" fmla="*/ 1 w 31"/>
                  <a:gd name="T17" fmla="*/ 1 h 44"/>
                  <a:gd name="T18" fmla="*/ 1 w 31"/>
                  <a:gd name="T19" fmla="*/ 1 h 44"/>
                  <a:gd name="T20" fmla="*/ 1 w 31"/>
                  <a:gd name="T21" fmla="*/ 2 h 44"/>
                  <a:gd name="T22" fmla="*/ 1 w 31"/>
                  <a:gd name="T23" fmla="*/ 2 h 44"/>
                  <a:gd name="T24" fmla="*/ 1 w 31"/>
                  <a:gd name="T25" fmla="*/ 2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44">
                    <a:moveTo>
                      <a:pt x="31" y="44"/>
                    </a:moveTo>
                    <a:lnTo>
                      <a:pt x="27" y="35"/>
                    </a:lnTo>
                    <a:lnTo>
                      <a:pt x="20" y="18"/>
                    </a:lnTo>
                    <a:lnTo>
                      <a:pt x="11" y="4"/>
                    </a:lnTo>
                    <a:lnTo>
                      <a:pt x="3" y="0"/>
                    </a:lnTo>
                    <a:lnTo>
                      <a:pt x="0" y="3"/>
                    </a:lnTo>
                    <a:lnTo>
                      <a:pt x="1" y="8"/>
                    </a:lnTo>
                    <a:lnTo>
                      <a:pt x="5" y="13"/>
                    </a:lnTo>
                    <a:lnTo>
                      <a:pt x="9" y="20"/>
                    </a:lnTo>
                    <a:lnTo>
                      <a:pt x="15" y="28"/>
                    </a:lnTo>
                    <a:lnTo>
                      <a:pt x="22" y="35"/>
                    </a:lnTo>
                    <a:lnTo>
                      <a:pt x="28" y="40"/>
                    </a:lnTo>
                    <a:lnTo>
                      <a:pt x="31" y="4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29" name="Freeform 60">
                <a:extLst>
                  <a:ext uri="{FF2B5EF4-FFF2-40B4-BE49-F238E27FC236}">
                    <a16:creationId xmlns:a16="http://schemas.microsoft.com/office/drawing/2014/main" xmlns="" id="{65EC10B1-367F-41C7-B0E3-411B8859F27C}"/>
                  </a:ext>
                </a:extLst>
              </p:cNvPr>
              <p:cNvSpPr>
                <a:spLocks/>
              </p:cNvSpPr>
              <p:nvPr/>
            </p:nvSpPr>
            <p:spPr bwMode="auto">
              <a:xfrm>
                <a:off x="2753" y="650"/>
                <a:ext cx="35" cy="8"/>
              </a:xfrm>
              <a:custGeom>
                <a:avLst/>
                <a:gdLst>
                  <a:gd name="T0" fmla="*/ 0 w 69"/>
                  <a:gd name="T1" fmla="*/ 1 h 15"/>
                  <a:gd name="T2" fmla="*/ 1 w 69"/>
                  <a:gd name="T3" fmla="*/ 1 h 15"/>
                  <a:gd name="T4" fmla="*/ 1 w 69"/>
                  <a:gd name="T5" fmla="*/ 1 h 15"/>
                  <a:gd name="T6" fmla="*/ 1 w 69"/>
                  <a:gd name="T7" fmla="*/ 1 h 15"/>
                  <a:gd name="T8" fmla="*/ 2 w 69"/>
                  <a:gd name="T9" fmla="*/ 0 h 15"/>
                  <a:gd name="T10" fmla="*/ 2 w 69"/>
                  <a:gd name="T11" fmla="*/ 0 h 15"/>
                  <a:gd name="T12" fmla="*/ 2 w 69"/>
                  <a:gd name="T13" fmla="*/ 1 h 15"/>
                  <a:gd name="T14" fmla="*/ 3 w 69"/>
                  <a:gd name="T15" fmla="*/ 1 h 15"/>
                  <a:gd name="T16" fmla="*/ 3 w 69"/>
                  <a:gd name="T17" fmla="*/ 1 h 15"/>
                  <a:gd name="T18" fmla="*/ 3 w 69"/>
                  <a:gd name="T19" fmla="*/ 1 h 15"/>
                  <a:gd name="T20" fmla="*/ 2 w 69"/>
                  <a:gd name="T21" fmla="*/ 1 h 15"/>
                  <a:gd name="T22" fmla="*/ 2 w 69"/>
                  <a:gd name="T23" fmla="*/ 1 h 15"/>
                  <a:gd name="T24" fmla="*/ 2 w 69"/>
                  <a:gd name="T25" fmla="*/ 1 h 15"/>
                  <a:gd name="T26" fmla="*/ 1 w 69"/>
                  <a:gd name="T27" fmla="*/ 1 h 15"/>
                  <a:gd name="T28" fmla="*/ 1 w 69"/>
                  <a:gd name="T29" fmla="*/ 1 h 15"/>
                  <a:gd name="T30" fmla="*/ 1 w 69"/>
                  <a:gd name="T31" fmla="*/ 1 h 15"/>
                  <a:gd name="T32" fmla="*/ 0 w 69"/>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15">
                    <a:moveTo>
                      <a:pt x="0" y="10"/>
                    </a:moveTo>
                    <a:lnTo>
                      <a:pt x="6" y="6"/>
                    </a:lnTo>
                    <a:lnTo>
                      <a:pt x="17" y="4"/>
                    </a:lnTo>
                    <a:lnTo>
                      <a:pt x="27" y="1"/>
                    </a:lnTo>
                    <a:lnTo>
                      <a:pt x="39" y="0"/>
                    </a:lnTo>
                    <a:lnTo>
                      <a:pt x="49" y="0"/>
                    </a:lnTo>
                    <a:lnTo>
                      <a:pt x="58" y="2"/>
                    </a:lnTo>
                    <a:lnTo>
                      <a:pt x="65" y="5"/>
                    </a:lnTo>
                    <a:lnTo>
                      <a:pt x="69" y="9"/>
                    </a:lnTo>
                    <a:lnTo>
                      <a:pt x="67" y="13"/>
                    </a:lnTo>
                    <a:lnTo>
                      <a:pt x="62" y="15"/>
                    </a:lnTo>
                    <a:lnTo>
                      <a:pt x="53" y="15"/>
                    </a:lnTo>
                    <a:lnTo>
                      <a:pt x="41" y="15"/>
                    </a:lnTo>
                    <a:lnTo>
                      <a:pt x="29" y="13"/>
                    </a:lnTo>
                    <a:lnTo>
                      <a:pt x="18" y="12"/>
                    </a:lnTo>
                    <a:lnTo>
                      <a:pt x="8" y="10"/>
                    </a:lnTo>
                    <a:lnTo>
                      <a:pt x="0" y="1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30" name="Freeform 61">
                <a:extLst>
                  <a:ext uri="{FF2B5EF4-FFF2-40B4-BE49-F238E27FC236}">
                    <a16:creationId xmlns:a16="http://schemas.microsoft.com/office/drawing/2014/main" xmlns="" id="{106B467A-099F-4EC0-9D9F-1A8CA11297E2}"/>
                  </a:ext>
                </a:extLst>
              </p:cNvPr>
              <p:cNvSpPr>
                <a:spLocks/>
              </p:cNvSpPr>
              <p:nvPr/>
            </p:nvSpPr>
            <p:spPr bwMode="auto">
              <a:xfrm>
                <a:off x="2748" y="669"/>
                <a:ext cx="31" cy="14"/>
              </a:xfrm>
              <a:custGeom>
                <a:avLst/>
                <a:gdLst>
                  <a:gd name="T0" fmla="*/ 0 w 63"/>
                  <a:gd name="T1" fmla="*/ 0 h 28"/>
                  <a:gd name="T2" fmla="*/ 0 w 63"/>
                  <a:gd name="T3" fmla="*/ 1 h 28"/>
                  <a:gd name="T4" fmla="*/ 0 w 63"/>
                  <a:gd name="T5" fmla="*/ 1 h 28"/>
                  <a:gd name="T6" fmla="*/ 0 w 63"/>
                  <a:gd name="T7" fmla="*/ 1 h 28"/>
                  <a:gd name="T8" fmla="*/ 1 w 63"/>
                  <a:gd name="T9" fmla="*/ 1 h 28"/>
                  <a:gd name="T10" fmla="*/ 1 w 63"/>
                  <a:gd name="T11" fmla="*/ 1 h 28"/>
                  <a:gd name="T12" fmla="*/ 1 w 63"/>
                  <a:gd name="T13" fmla="*/ 1 h 28"/>
                  <a:gd name="T14" fmla="*/ 1 w 63"/>
                  <a:gd name="T15" fmla="*/ 1 h 28"/>
                  <a:gd name="T16" fmla="*/ 1 w 63"/>
                  <a:gd name="T17" fmla="*/ 1 h 28"/>
                  <a:gd name="T18" fmla="*/ 1 w 63"/>
                  <a:gd name="T19" fmla="*/ 1 h 28"/>
                  <a:gd name="T20" fmla="*/ 1 w 63"/>
                  <a:gd name="T21" fmla="*/ 1 h 28"/>
                  <a:gd name="T22" fmla="*/ 1 w 63"/>
                  <a:gd name="T23" fmla="*/ 1 h 28"/>
                  <a:gd name="T24" fmla="*/ 1 w 63"/>
                  <a:gd name="T25" fmla="*/ 1 h 28"/>
                  <a:gd name="T26" fmla="*/ 0 w 63"/>
                  <a:gd name="T27" fmla="*/ 1 h 28"/>
                  <a:gd name="T28" fmla="*/ 0 w 63"/>
                  <a:gd name="T29" fmla="*/ 1 h 28"/>
                  <a:gd name="T30" fmla="*/ 0 w 63"/>
                  <a:gd name="T31" fmla="*/ 1 h 28"/>
                  <a:gd name="T32" fmla="*/ 0 w 63"/>
                  <a:gd name="T33" fmla="*/ 0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28">
                    <a:moveTo>
                      <a:pt x="0" y="0"/>
                    </a:moveTo>
                    <a:lnTo>
                      <a:pt x="7" y="1"/>
                    </a:lnTo>
                    <a:lnTo>
                      <a:pt x="15" y="2"/>
                    </a:lnTo>
                    <a:lnTo>
                      <a:pt x="25" y="5"/>
                    </a:lnTo>
                    <a:lnTo>
                      <a:pt x="37" y="8"/>
                    </a:lnTo>
                    <a:lnTo>
                      <a:pt x="46" y="12"/>
                    </a:lnTo>
                    <a:lnTo>
                      <a:pt x="55" y="16"/>
                    </a:lnTo>
                    <a:lnTo>
                      <a:pt x="61" y="21"/>
                    </a:lnTo>
                    <a:lnTo>
                      <a:pt x="63" y="25"/>
                    </a:lnTo>
                    <a:lnTo>
                      <a:pt x="61" y="28"/>
                    </a:lnTo>
                    <a:lnTo>
                      <a:pt x="55" y="28"/>
                    </a:lnTo>
                    <a:lnTo>
                      <a:pt x="46" y="24"/>
                    </a:lnTo>
                    <a:lnTo>
                      <a:pt x="35" y="20"/>
                    </a:lnTo>
                    <a:lnTo>
                      <a:pt x="23" y="14"/>
                    </a:lnTo>
                    <a:lnTo>
                      <a:pt x="13" y="8"/>
                    </a:lnTo>
                    <a:lnTo>
                      <a:pt x="5"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31" name="Freeform 62">
                <a:extLst>
                  <a:ext uri="{FF2B5EF4-FFF2-40B4-BE49-F238E27FC236}">
                    <a16:creationId xmlns:a16="http://schemas.microsoft.com/office/drawing/2014/main" xmlns="" id="{D2E5D954-CE6F-4704-A2DC-437C9FBED9FA}"/>
                  </a:ext>
                </a:extLst>
              </p:cNvPr>
              <p:cNvSpPr>
                <a:spLocks/>
              </p:cNvSpPr>
              <p:nvPr/>
            </p:nvSpPr>
            <p:spPr bwMode="auto">
              <a:xfrm>
                <a:off x="2757" y="637"/>
                <a:ext cx="31" cy="8"/>
              </a:xfrm>
              <a:custGeom>
                <a:avLst/>
                <a:gdLst>
                  <a:gd name="T0" fmla="*/ 0 w 64"/>
                  <a:gd name="T1" fmla="*/ 1 h 15"/>
                  <a:gd name="T2" fmla="*/ 0 w 64"/>
                  <a:gd name="T3" fmla="*/ 1 h 15"/>
                  <a:gd name="T4" fmla="*/ 0 w 64"/>
                  <a:gd name="T5" fmla="*/ 1 h 15"/>
                  <a:gd name="T6" fmla="*/ 0 w 64"/>
                  <a:gd name="T7" fmla="*/ 1 h 15"/>
                  <a:gd name="T8" fmla="*/ 0 w 64"/>
                  <a:gd name="T9" fmla="*/ 0 h 15"/>
                  <a:gd name="T10" fmla="*/ 1 w 64"/>
                  <a:gd name="T11" fmla="*/ 0 h 15"/>
                  <a:gd name="T12" fmla="*/ 1 w 64"/>
                  <a:gd name="T13" fmla="*/ 1 h 15"/>
                  <a:gd name="T14" fmla="*/ 1 w 64"/>
                  <a:gd name="T15" fmla="*/ 1 h 15"/>
                  <a:gd name="T16" fmla="*/ 1 w 64"/>
                  <a:gd name="T17" fmla="*/ 1 h 15"/>
                  <a:gd name="T18" fmla="*/ 1 w 64"/>
                  <a:gd name="T19" fmla="*/ 1 h 15"/>
                  <a:gd name="T20" fmla="*/ 1 w 64"/>
                  <a:gd name="T21" fmla="*/ 1 h 15"/>
                  <a:gd name="T22" fmla="*/ 1 w 64"/>
                  <a:gd name="T23" fmla="*/ 1 h 15"/>
                  <a:gd name="T24" fmla="*/ 1 w 64"/>
                  <a:gd name="T25" fmla="*/ 1 h 15"/>
                  <a:gd name="T26" fmla="*/ 0 w 64"/>
                  <a:gd name="T27" fmla="*/ 1 h 15"/>
                  <a:gd name="T28" fmla="*/ 0 w 64"/>
                  <a:gd name="T29" fmla="*/ 1 h 15"/>
                  <a:gd name="T30" fmla="*/ 0 w 64"/>
                  <a:gd name="T31" fmla="*/ 1 h 15"/>
                  <a:gd name="T32" fmla="*/ 0 w 64"/>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15">
                    <a:moveTo>
                      <a:pt x="0" y="15"/>
                    </a:moveTo>
                    <a:lnTo>
                      <a:pt x="3" y="10"/>
                    </a:lnTo>
                    <a:lnTo>
                      <a:pt x="10" y="5"/>
                    </a:lnTo>
                    <a:lnTo>
                      <a:pt x="19" y="2"/>
                    </a:lnTo>
                    <a:lnTo>
                      <a:pt x="29" y="0"/>
                    </a:lnTo>
                    <a:lnTo>
                      <a:pt x="41" y="0"/>
                    </a:lnTo>
                    <a:lnTo>
                      <a:pt x="51" y="1"/>
                    </a:lnTo>
                    <a:lnTo>
                      <a:pt x="59" y="3"/>
                    </a:lnTo>
                    <a:lnTo>
                      <a:pt x="64" y="7"/>
                    </a:lnTo>
                    <a:lnTo>
                      <a:pt x="64" y="10"/>
                    </a:lnTo>
                    <a:lnTo>
                      <a:pt x="59" y="12"/>
                    </a:lnTo>
                    <a:lnTo>
                      <a:pt x="52" y="14"/>
                    </a:lnTo>
                    <a:lnTo>
                      <a:pt x="42" y="14"/>
                    </a:lnTo>
                    <a:lnTo>
                      <a:pt x="30" y="14"/>
                    </a:lnTo>
                    <a:lnTo>
                      <a:pt x="19" y="14"/>
                    </a:lnTo>
                    <a:lnTo>
                      <a:pt x="9" y="14"/>
                    </a:lnTo>
                    <a:lnTo>
                      <a:pt x="0" y="1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32" name="Freeform 63">
                <a:extLst>
                  <a:ext uri="{FF2B5EF4-FFF2-40B4-BE49-F238E27FC236}">
                    <a16:creationId xmlns:a16="http://schemas.microsoft.com/office/drawing/2014/main" xmlns="" id="{4D3012B3-5EEB-4EC4-9391-A7C83EA2C66D}"/>
                  </a:ext>
                </a:extLst>
              </p:cNvPr>
              <p:cNvSpPr>
                <a:spLocks/>
              </p:cNvSpPr>
              <p:nvPr/>
            </p:nvSpPr>
            <p:spPr bwMode="auto">
              <a:xfrm>
                <a:off x="2757" y="624"/>
                <a:ext cx="34" cy="9"/>
              </a:xfrm>
              <a:custGeom>
                <a:avLst/>
                <a:gdLst>
                  <a:gd name="T0" fmla="*/ 0 w 66"/>
                  <a:gd name="T1" fmla="*/ 0 h 20"/>
                  <a:gd name="T2" fmla="*/ 1 w 66"/>
                  <a:gd name="T3" fmla="*/ 0 h 20"/>
                  <a:gd name="T4" fmla="*/ 1 w 66"/>
                  <a:gd name="T5" fmla="*/ 0 h 20"/>
                  <a:gd name="T6" fmla="*/ 1 w 66"/>
                  <a:gd name="T7" fmla="*/ 0 h 20"/>
                  <a:gd name="T8" fmla="*/ 2 w 66"/>
                  <a:gd name="T9" fmla="*/ 0 h 20"/>
                  <a:gd name="T10" fmla="*/ 2 w 66"/>
                  <a:gd name="T11" fmla="*/ 0 h 20"/>
                  <a:gd name="T12" fmla="*/ 2 w 66"/>
                  <a:gd name="T13" fmla="*/ 0 h 20"/>
                  <a:gd name="T14" fmla="*/ 2 w 66"/>
                  <a:gd name="T15" fmla="*/ 0 h 20"/>
                  <a:gd name="T16" fmla="*/ 3 w 66"/>
                  <a:gd name="T17" fmla="*/ 0 h 20"/>
                  <a:gd name="T18" fmla="*/ 3 w 66"/>
                  <a:gd name="T19" fmla="*/ 0 h 20"/>
                  <a:gd name="T20" fmla="*/ 2 w 66"/>
                  <a:gd name="T21" fmla="*/ 0 h 20"/>
                  <a:gd name="T22" fmla="*/ 2 w 66"/>
                  <a:gd name="T23" fmla="*/ 0 h 20"/>
                  <a:gd name="T24" fmla="*/ 2 w 66"/>
                  <a:gd name="T25" fmla="*/ 0 h 20"/>
                  <a:gd name="T26" fmla="*/ 2 w 66"/>
                  <a:gd name="T27" fmla="*/ 0 h 20"/>
                  <a:gd name="T28" fmla="*/ 1 w 66"/>
                  <a:gd name="T29" fmla="*/ 0 h 20"/>
                  <a:gd name="T30" fmla="*/ 1 w 66"/>
                  <a:gd name="T31" fmla="*/ 0 h 20"/>
                  <a:gd name="T32" fmla="*/ 0 w 66"/>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6" h="20">
                    <a:moveTo>
                      <a:pt x="0" y="20"/>
                    </a:moveTo>
                    <a:lnTo>
                      <a:pt x="4" y="14"/>
                    </a:lnTo>
                    <a:lnTo>
                      <a:pt x="11" y="9"/>
                    </a:lnTo>
                    <a:lnTo>
                      <a:pt x="21" y="5"/>
                    </a:lnTo>
                    <a:lnTo>
                      <a:pt x="33" y="2"/>
                    </a:lnTo>
                    <a:lnTo>
                      <a:pt x="43" y="0"/>
                    </a:lnTo>
                    <a:lnTo>
                      <a:pt x="54" y="0"/>
                    </a:lnTo>
                    <a:lnTo>
                      <a:pt x="62" y="1"/>
                    </a:lnTo>
                    <a:lnTo>
                      <a:pt x="66" y="5"/>
                    </a:lnTo>
                    <a:lnTo>
                      <a:pt x="66" y="8"/>
                    </a:lnTo>
                    <a:lnTo>
                      <a:pt x="62" y="9"/>
                    </a:lnTo>
                    <a:lnTo>
                      <a:pt x="55" y="12"/>
                    </a:lnTo>
                    <a:lnTo>
                      <a:pt x="45" y="13"/>
                    </a:lnTo>
                    <a:lnTo>
                      <a:pt x="33" y="14"/>
                    </a:lnTo>
                    <a:lnTo>
                      <a:pt x="20" y="15"/>
                    </a:lnTo>
                    <a:lnTo>
                      <a:pt x="9" y="17"/>
                    </a:lnTo>
                    <a:lnTo>
                      <a:pt x="0" y="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33" name="Freeform 64">
                <a:extLst>
                  <a:ext uri="{FF2B5EF4-FFF2-40B4-BE49-F238E27FC236}">
                    <a16:creationId xmlns:a16="http://schemas.microsoft.com/office/drawing/2014/main" xmlns="" id="{BB743A24-F0AA-44A2-80AE-36263BFFC15E}"/>
                  </a:ext>
                </a:extLst>
              </p:cNvPr>
              <p:cNvSpPr>
                <a:spLocks/>
              </p:cNvSpPr>
              <p:nvPr/>
            </p:nvSpPr>
            <p:spPr bwMode="auto">
              <a:xfrm>
                <a:off x="2756" y="610"/>
                <a:ext cx="32" cy="14"/>
              </a:xfrm>
              <a:custGeom>
                <a:avLst/>
                <a:gdLst>
                  <a:gd name="T0" fmla="*/ 0 w 65"/>
                  <a:gd name="T1" fmla="*/ 1 h 26"/>
                  <a:gd name="T2" fmla="*/ 0 w 65"/>
                  <a:gd name="T3" fmla="*/ 1 h 26"/>
                  <a:gd name="T4" fmla="*/ 0 w 65"/>
                  <a:gd name="T5" fmla="*/ 1 h 26"/>
                  <a:gd name="T6" fmla="*/ 0 w 65"/>
                  <a:gd name="T7" fmla="*/ 1 h 26"/>
                  <a:gd name="T8" fmla="*/ 1 w 65"/>
                  <a:gd name="T9" fmla="*/ 1 h 26"/>
                  <a:gd name="T10" fmla="*/ 1 w 65"/>
                  <a:gd name="T11" fmla="*/ 1 h 26"/>
                  <a:gd name="T12" fmla="*/ 1 w 65"/>
                  <a:gd name="T13" fmla="*/ 0 h 26"/>
                  <a:gd name="T14" fmla="*/ 1 w 65"/>
                  <a:gd name="T15" fmla="*/ 1 h 26"/>
                  <a:gd name="T16" fmla="*/ 2 w 65"/>
                  <a:gd name="T17" fmla="*/ 1 h 26"/>
                  <a:gd name="T18" fmla="*/ 2 w 65"/>
                  <a:gd name="T19" fmla="*/ 1 h 26"/>
                  <a:gd name="T20" fmla="*/ 1 w 65"/>
                  <a:gd name="T21" fmla="*/ 1 h 26"/>
                  <a:gd name="T22" fmla="*/ 1 w 65"/>
                  <a:gd name="T23" fmla="*/ 1 h 26"/>
                  <a:gd name="T24" fmla="*/ 1 w 65"/>
                  <a:gd name="T25" fmla="*/ 1 h 26"/>
                  <a:gd name="T26" fmla="*/ 0 w 65"/>
                  <a:gd name="T27" fmla="*/ 1 h 26"/>
                  <a:gd name="T28" fmla="*/ 0 w 65"/>
                  <a:gd name="T29" fmla="*/ 1 h 26"/>
                  <a:gd name="T30" fmla="*/ 0 w 65"/>
                  <a:gd name="T31" fmla="*/ 1 h 26"/>
                  <a:gd name="T32" fmla="*/ 0 w 65"/>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26">
                    <a:moveTo>
                      <a:pt x="0" y="26"/>
                    </a:moveTo>
                    <a:lnTo>
                      <a:pt x="6" y="19"/>
                    </a:lnTo>
                    <a:lnTo>
                      <a:pt x="14" y="13"/>
                    </a:lnTo>
                    <a:lnTo>
                      <a:pt x="24" y="8"/>
                    </a:lnTo>
                    <a:lnTo>
                      <a:pt x="35" y="4"/>
                    </a:lnTo>
                    <a:lnTo>
                      <a:pt x="45" y="1"/>
                    </a:lnTo>
                    <a:lnTo>
                      <a:pt x="54" y="0"/>
                    </a:lnTo>
                    <a:lnTo>
                      <a:pt x="61" y="1"/>
                    </a:lnTo>
                    <a:lnTo>
                      <a:pt x="65" y="3"/>
                    </a:lnTo>
                    <a:lnTo>
                      <a:pt x="64" y="6"/>
                    </a:lnTo>
                    <a:lnTo>
                      <a:pt x="59" y="10"/>
                    </a:lnTo>
                    <a:lnTo>
                      <a:pt x="51" y="13"/>
                    </a:lnTo>
                    <a:lnTo>
                      <a:pt x="41" y="16"/>
                    </a:lnTo>
                    <a:lnTo>
                      <a:pt x="30" y="18"/>
                    </a:lnTo>
                    <a:lnTo>
                      <a:pt x="19" y="20"/>
                    </a:lnTo>
                    <a:lnTo>
                      <a:pt x="8" y="23"/>
                    </a:lnTo>
                    <a:lnTo>
                      <a:pt x="0" y="2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34" name="Freeform 65">
                <a:extLst>
                  <a:ext uri="{FF2B5EF4-FFF2-40B4-BE49-F238E27FC236}">
                    <a16:creationId xmlns:a16="http://schemas.microsoft.com/office/drawing/2014/main" xmlns="" id="{A49A15E4-FBEB-4575-BA5D-C380EE327690}"/>
                  </a:ext>
                </a:extLst>
              </p:cNvPr>
              <p:cNvSpPr>
                <a:spLocks/>
              </p:cNvSpPr>
              <p:nvPr/>
            </p:nvSpPr>
            <p:spPr bwMode="auto">
              <a:xfrm>
                <a:off x="2754" y="591"/>
                <a:ext cx="33" cy="20"/>
              </a:xfrm>
              <a:custGeom>
                <a:avLst/>
                <a:gdLst>
                  <a:gd name="T0" fmla="*/ 0 w 66"/>
                  <a:gd name="T1" fmla="*/ 2 h 40"/>
                  <a:gd name="T2" fmla="*/ 1 w 66"/>
                  <a:gd name="T3" fmla="*/ 2 h 40"/>
                  <a:gd name="T4" fmla="*/ 1 w 66"/>
                  <a:gd name="T5" fmla="*/ 1 h 40"/>
                  <a:gd name="T6" fmla="*/ 1 w 66"/>
                  <a:gd name="T7" fmla="*/ 1 h 40"/>
                  <a:gd name="T8" fmla="*/ 2 w 66"/>
                  <a:gd name="T9" fmla="*/ 1 h 40"/>
                  <a:gd name="T10" fmla="*/ 2 w 66"/>
                  <a:gd name="T11" fmla="*/ 1 h 40"/>
                  <a:gd name="T12" fmla="*/ 2 w 66"/>
                  <a:gd name="T13" fmla="*/ 1 h 40"/>
                  <a:gd name="T14" fmla="*/ 2 w 66"/>
                  <a:gd name="T15" fmla="*/ 0 h 40"/>
                  <a:gd name="T16" fmla="*/ 3 w 66"/>
                  <a:gd name="T17" fmla="*/ 1 h 40"/>
                  <a:gd name="T18" fmla="*/ 3 w 66"/>
                  <a:gd name="T19" fmla="*/ 1 h 40"/>
                  <a:gd name="T20" fmla="*/ 2 w 66"/>
                  <a:gd name="T21" fmla="*/ 1 h 40"/>
                  <a:gd name="T22" fmla="*/ 2 w 66"/>
                  <a:gd name="T23" fmla="*/ 1 h 40"/>
                  <a:gd name="T24" fmla="*/ 2 w 66"/>
                  <a:gd name="T25" fmla="*/ 1 h 40"/>
                  <a:gd name="T26" fmla="*/ 1 w 66"/>
                  <a:gd name="T27" fmla="*/ 1 h 40"/>
                  <a:gd name="T28" fmla="*/ 1 w 66"/>
                  <a:gd name="T29" fmla="*/ 1 h 40"/>
                  <a:gd name="T30" fmla="*/ 1 w 66"/>
                  <a:gd name="T31" fmla="*/ 2 h 40"/>
                  <a:gd name="T32" fmla="*/ 0 w 66"/>
                  <a:gd name="T33" fmla="*/ 2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6" h="40">
                    <a:moveTo>
                      <a:pt x="0" y="40"/>
                    </a:moveTo>
                    <a:lnTo>
                      <a:pt x="7" y="33"/>
                    </a:lnTo>
                    <a:lnTo>
                      <a:pt x="16" y="26"/>
                    </a:lnTo>
                    <a:lnTo>
                      <a:pt x="25" y="18"/>
                    </a:lnTo>
                    <a:lnTo>
                      <a:pt x="37" y="11"/>
                    </a:lnTo>
                    <a:lnTo>
                      <a:pt x="46" y="4"/>
                    </a:lnTo>
                    <a:lnTo>
                      <a:pt x="55" y="1"/>
                    </a:lnTo>
                    <a:lnTo>
                      <a:pt x="62" y="0"/>
                    </a:lnTo>
                    <a:lnTo>
                      <a:pt x="66" y="3"/>
                    </a:lnTo>
                    <a:lnTo>
                      <a:pt x="66" y="9"/>
                    </a:lnTo>
                    <a:lnTo>
                      <a:pt x="61" y="13"/>
                    </a:lnTo>
                    <a:lnTo>
                      <a:pt x="52" y="18"/>
                    </a:lnTo>
                    <a:lnTo>
                      <a:pt x="40" y="23"/>
                    </a:lnTo>
                    <a:lnTo>
                      <a:pt x="28" y="27"/>
                    </a:lnTo>
                    <a:lnTo>
                      <a:pt x="17" y="32"/>
                    </a:lnTo>
                    <a:lnTo>
                      <a:pt x="7" y="36"/>
                    </a:lnTo>
                    <a:lnTo>
                      <a:pt x="0" y="4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35" name="Freeform 66">
                <a:extLst>
                  <a:ext uri="{FF2B5EF4-FFF2-40B4-BE49-F238E27FC236}">
                    <a16:creationId xmlns:a16="http://schemas.microsoft.com/office/drawing/2014/main" xmlns="" id="{C051A15A-0433-4534-9B73-43672791AEF8}"/>
                  </a:ext>
                </a:extLst>
              </p:cNvPr>
              <p:cNvSpPr>
                <a:spLocks/>
              </p:cNvSpPr>
              <p:nvPr/>
            </p:nvSpPr>
            <p:spPr bwMode="auto">
              <a:xfrm>
                <a:off x="2749" y="571"/>
                <a:ext cx="33" cy="27"/>
              </a:xfrm>
              <a:custGeom>
                <a:avLst/>
                <a:gdLst>
                  <a:gd name="T0" fmla="*/ 0 w 67"/>
                  <a:gd name="T1" fmla="*/ 2 h 54"/>
                  <a:gd name="T2" fmla="*/ 0 w 67"/>
                  <a:gd name="T3" fmla="*/ 2 h 54"/>
                  <a:gd name="T4" fmla="*/ 0 w 67"/>
                  <a:gd name="T5" fmla="*/ 2 h 54"/>
                  <a:gd name="T6" fmla="*/ 0 w 67"/>
                  <a:gd name="T7" fmla="*/ 1 h 54"/>
                  <a:gd name="T8" fmla="*/ 1 w 67"/>
                  <a:gd name="T9" fmla="*/ 1 h 54"/>
                  <a:gd name="T10" fmla="*/ 1 w 67"/>
                  <a:gd name="T11" fmla="*/ 1 h 54"/>
                  <a:gd name="T12" fmla="*/ 1 w 67"/>
                  <a:gd name="T13" fmla="*/ 1 h 54"/>
                  <a:gd name="T14" fmla="*/ 2 w 67"/>
                  <a:gd name="T15" fmla="*/ 0 h 54"/>
                  <a:gd name="T16" fmla="*/ 2 w 67"/>
                  <a:gd name="T17" fmla="*/ 1 h 54"/>
                  <a:gd name="T18" fmla="*/ 2 w 67"/>
                  <a:gd name="T19" fmla="*/ 1 h 54"/>
                  <a:gd name="T20" fmla="*/ 1 w 67"/>
                  <a:gd name="T21" fmla="*/ 1 h 54"/>
                  <a:gd name="T22" fmla="*/ 1 w 67"/>
                  <a:gd name="T23" fmla="*/ 1 h 54"/>
                  <a:gd name="T24" fmla="*/ 1 w 67"/>
                  <a:gd name="T25" fmla="*/ 1 h 54"/>
                  <a:gd name="T26" fmla="*/ 0 w 67"/>
                  <a:gd name="T27" fmla="*/ 2 h 54"/>
                  <a:gd name="T28" fmla="*/ 0 w 67"/>
                  <a:gd name="T29" fmla="*/ 2 h 54"/>
                  <a:gd name="T30" fmla="*/ 0 w 67"/>
                  <a:gd name="T31" fmla="*/ 2 h 54"/>
                  <a:gd name="T32" fmla="*/ 0 w 67"/>
                  <a:gd name="T33" fmla="*/ 2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54">
                    <a:moveTo>
                      <a:pt x="0" y="54"/>
                    </a:moveTo>
                    <a:lnTo>
                      <a:pt x="6" y="47"/>
                    </a:lnTo>
                    <a:lnTo>
                      <a:pt x="14" y="38"/>
                    </a:lnTo>
                    <a:lnTo>
                      <a:pt x="25" y="28"/>
                    </a:lnTo>
                    <a:lnTo>
                      <a:pt x="36" y="17"/>
                    </a:lnTo>
                    <a:lnTo>
                      <a:pt x="46" y="9"/>
                    </a:lnTo>
                    <a:lnTo>
                      <a:pt x="57" y="2"/>
                    </a:lnTo>
                    <a:lnTo>
                      <a:pt x="64" y="0"/>
                    </a:lnTo>
                    <a:lnTo>
                      <a:pt x="67" y="2"/>
                    </a:lnTo>
                    <a:lnTo>
                      <a:pt x="66" y="8"/>
                    </a:lnTo>
                    <a:lnTo>
                      <a:pt x="59" y="16"/>
                    </a:lnTo>
                    <a:lnTo>
                      <a:pt x="50" y="23"/>
                    </a:lnTo>
                    <a:lnTo>
                      <a:pt x="38" y="31"/>
                    </a:lnTo>
                    <a:lnTo>
                      <a:pt x="26" y="38"/>
                    </a:lnTo>
                    <a:lnTo>
                      <a:pt x="14" y="45"/>
                    </a:lnTo>
                    <a:lnTo>
                      <a:pt x="6" y="51"/>
                    </a:lnTo>
                    <a:lnTo>
                      <a:pt x="0"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36" name="Freeform 67">
                <a:extLst>
                  <a:ext uri="{FF2B5EF4-FFF2-40B4-BE49-F238E27FC236}">
                    <a16:creationId xmlns:a16="http://schemas.microsoft.com/office/drawing/2014/main" xmlns="" id="{DC2A0FC9-0828-4DDE-B531-FDDFA1E92383}"/>
                  </a:ext>
                </a:extLst>
              </p:cNvPr>
              <p:cNvSpPr>
                <a:spLocks/>
              </p:cNvSpPr>
              <p:nvPr/>
            </p:nvSpPr>
            <p:spPr bwMode="auto">
              <a:xfrm>
                <a:off x="2743" y="550"/>
                <a:ext cx="35" cy="31"/>
              </a:xfrm>
              <a:custGeom>
                <a:avLst/>
                <a:gdLst>
                  <a:gd name="T0" fmla="*/ 0 w 69"/>
                  <a:gd name="T1" fmla="*/ 2 h 61"/>
                  <a:gd name="T2" fmla="*/ 1 w 69"/>
                  <a:gd name="T3" fmla="*/ 2 h 61"/>
                  <a:gd name="T4" fmla="*/ 1 w 69"/>
                  <a:gd name="T5" fmla="*/ 2 h 61"/>
                  <a:gd name="T6" fmla="*/ 1 w 69"/>
                  <a:gd name="T7" fmla="*/ 1 h 61"/>
                  <a:gd name="T8" fmla="*/ 2 w 69"/>
                  <a:gd name="T9" fmla="*/ 1 h 61"/>
                  <a:gd name="T10" fmla="*/ 2 w 69"/>
                  <a:gd name="T11" fmla="*/ 1 h 61"/>
                  <a:gd name="T12" fmla="*/ 2 w 69"/>
                  <a:gd name="T13" fmla="*/ 1 h 61"/>
                  <a:gd name="T14" fmla="*/ 2 w 69"/>
                  <a:gd name="T15" fmla="*/ 0 h 61"/>
                  <a:gd name="T16" fmla="*/ 3 w 69"/>
                  <a:gd name="T17" fmla="*/ 1 h 61"/>
                  <a:gd name="T18" fmla="*/ 3 w 69"/>
                  <a:gd name="T19" fmla="*/ 1 h 61"/>
                  <a:gd name="T20" fmla="*/ 2 w 69"/>
                  <a:gd name="T21" fmla="*/ 1 h 61"/>
                  <a:gd name="T22" fmla="*/ 2 w 69"/>
                  <a:gd name="T23" fmla="*/ 1 h 61"/>
                  <a:gd name="T24" fmla="*/ 2 w 69"/>
                  <a:gd name="T25" fmla="*/ 1 h 61"/>
                  <a:gd name="T26" fmla="*/ 1 w 69"/>
                  <a:gd name="T27" fmla="*/ 2 h 61"/>
                  <a:gd name="T28" fmla="*/ 1 w 69"/>
                  <a:gd name="T29" fmla="*/ 2 h 61"/>
                  <a:gd name="T30" fmla="*/ 1 w 69"/>
                  <a:gd name="T31" fmla="*/ 2 h 61"/>
                  <a:gd name="T32" fmla="*/ 0 w 69"/>
                  <a:gd name="T33" fmla="*/ 2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61">
                    <a:moveTo>
                      <a:pt x="0" y="61"/>
                    </a:moveTo>
                    <a:lnTo>
                      <a:pt x="5" y="54"/>
                    </a:lnTo>
                    <a:lnTo>
                      <a:pt x="13" y="43"/>
                    </a:lnTo>
                    <a:lnTo>
                      <a:pt x="23" y="32"/>
                    </a:lnTo>
                    <a:lnTo>
                      <a:pt x="33" y="20"/>
                    </a:lnTo>
                    <a:lnTo>
                      <a:pt x="45" y="10"/>
                    </a:lnTo>
                    <a:lnTo>
                      <a:pt x="55" y="3"/>
                    </a:lnTo>
                    <a:lnTo>
                      <a:pt x="63" y="0"/>
                    </a:lnTo>
                    <a:lnTo>
                      <a:pt x="69" y="2"/>
                    </a:lnTo>
                    <a:lnTo>
                      <a:pt x="69" y="8"/>
                    </a:lnTo>
                    <a:lnTo>
                      <a:pt x="63" y="15"/>
                    </a:lnTo>
                    <a:lnTo>
                      <a:pt x="54" y="23"/>
                    </a:lnTo>
                    <a:lnTo>
                      <a:pt x="41" y="31"/>
                    </a:lnTo>
                    <a:lnTo>
                      <a:pt x="29" y="40"/>
                    </a:lnTo>
                    <a:lnTo>
                      <a:pt x="16" y="48"/>
                    </a:lnTo>
                    <a:lnTo>
                      <a:pt x="6" y="55"/>
                    </a:lnTo>
                    <a:lnTo>
                      <a:pt x="0" y="6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37" name="Freeform 68">
                <a:extLst>
                  <a:ext uri="{FF2B5EF4-FFF2-40B4-BE49-F238E27FC236}">
                    <a16:creationId xmlns:a16="http://schemas.microsoft.com/office/drawing/2014/main" xmlns="" id="{89392DEE-2573-42FF-9F8F-B1095C8E7A22}"/>
                  </a:ext>
                </a:extLst>
              </p:cNvPr>
              <p:cNvSpPr>
                <a:spLocks/>
              </p:cNvSpPr>
              <p:nvPr/>
            </p:nvSpPr>
            <p:spPr bwMode="auto">
              <a:xfrm>
                <a:off x="2737" y="533"/>
                <a:ext cx="32" cy="36"/>
              </a:xfrm>
              <a:custGeom>
                <a:avLst/>
                <a:gdLst>
                  <a:gd name="T0" fmla="*/ 0 w 65"/>
                  <a:gd name="T1" fmla="*/ 2 h 73"/>
                  <a:gd name="T2" fmla="*/ 0 w 65"/>
                  <a:gd name="T3" fmla="*/ 2 h 73"/>
                  <a:gd name="T4" fmla="*/ 0 w 65"/>
                  <a:gd name="T5" fmla="*/ 1 h 73"/>
                  <a:gd name="T6" fmla="*/ 0 w 65"/>
                  <a:gd name="T7" fmla="*/ 1 h 73"/>
                  <a:gd name="T8" fmla="*/ 0 w 65"/>
                  <a:gd name="T9" fmla="*/ 0 h 73"/>
                  <a:gd name="T10" fmla="*/ 1 w 65"/>
                  <a:gd name="T11" fmla="*/ 0 h 73"/>
                  <a:gd name="T12" fmla="*/ 1 w 65"/>
                  <a:gd name="T13" fmla="*/ 0 h 73"/>
                  <a:gd name="T14" fmla="*/ 1 w 65"/>
                  <a:gd name="T15" fmla="*/ 0 h 73"/>
                  <a:gd name="T16" fmla="*/ 1 w 65"/>
                  <a:gd name="T17" fmla="*/ 0 h 73"/>
                  <a:gd name="T18" fmla="*/ 2 w 65"/>
                  <a:gd name="T19" fmla="*/ 0 h 73"/>
                  <a:gd name="T20" fmla="*/ 1 w 65"/>
                  <a:gd name="T21" fmla="*/ 0 h 73"/>
                  <a:gd name="T22" fmla="*/ 1 w 65"/>
                  <a:gd name="T23" fmla="*/ 0 h 73"/>
                  <a:gd name="T24" fmla="*/ 1 w 65"/>
                  <a:gd name="T25" fmla="*/ 1 h 73"/>
                  <a:gd name="T26" fmla="*/ 0 w 65"/>
                  <a:gd name="T27" fmla="*/ 1 h 73"/>
                  <a:gd name="T28" fmla="*/ 0 w 65"/>
                  <a:gd name="T29" fmla="*/ 1 h 73"/>
                  <a:gd name="T30" fmla="*/ 0 w 65"/>
                  <a:gd name="T31" fmla="*/ 2 h 73"/>
                  <a:gd name="T32" fmla="*/ 0 w 65"/>
                  <a:gd name="T33" fmla="*/ 2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73">
                    <a:moveTo>
                      <a:pt x="0" y="73"/>
                    </a:moveTo>
                    <a:lnTo>
                      <a:pt x="4" y="64"/>
                    </a:lnTo>
                    <a:lnTo>
                      <a:pt x="9" y="52"/>
                    </a:lnTo>
                    <a:lnTo>
                      <a:pt x="16" y="39"/>
                    </a:lnTo>
                    <a:lnTo>
                      <a:pt x="24" y="28"/>
                    </a:lnTo>
                    <a:lnTo>
                      <a:pt x="34" y="17"/>
                    </a:lnTo>
                    <a:lnTo>
                      <a:pt x="44" y="8"/>
                    </a:lnTo>
                    <a:lnTo>
                      <a:pt x="53" y="2"/>
                    </a:lnTo>
                    <a:lnTo>
                      <a:pt x="63" y="0"/>
                    </a:lnTo>
                    <a:lnTo>
                      <a:pt x="65" y="4"/>
                    </a:lnTo>
                    <a:lnTo>
                      <a:pt x="61" y="11"/>
                    </a:lnTo>
                    <a:lnTo>
                      <a:pt x="52" y="21"/>
                    </a:lnTo>
                    <a:lnTo>
                      <a:pt x="42" y="32"/>
                    </a:lnTo>
                    <a:lnTo>
                      <a:pt x="29" y="45"/>
                    </a:lnTo>
                    <a:lnTo>
                      <a:pt x="17" y="57"/>
                    </a:lnTo>
                    <a:lnTo>
                      <a:pt x="7" y="67"/>
                    </a:lnTo>
                    <a:lnTo>
                      <a:pt x="0" y="7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38" name="Freeform 69">
                <a:extLst>
                  <a:ext uri="{FF2B5EF4-FFF2-40B4-BE49-F238E27FC236}">
                    <a16:creationId xmlns:a16="http://schemas.microsoft.com/office/drawing/2014/main" xmlns="" id="{16E75DE2-BEA6-49FF-9ACE-F18A73A5BA15}"/>
                  </a:ext>
                </a:extLst>
              </p:cNvPr>
              <p:cNvSpPr>
                <a:spLocks/>
              </p:cNvSpPr>
              <p:nvPr/>
            </p:nvSpPr>
            <p:spPr bwMode="auto">
              <a:xfrm>
                <a:off x="2733" y="520"/>
                <a:ext cx="16" cy="40"/>
              </a:xfrm>
              <a:custGeom>
                <a:avLst/>
                <a:gdLst>
                  <a:gd name="T0" fmla="*/ 1 w 32"/>
                  <a:gd name="T1" fmla="*/ 1 h 79"/>
                  <a:gd name="T2" fmla="*/ 1 w 32"/>
                  <a:gd name="T3" fmla="*/ 1 h 79"/>
                  <a:gd name="T4" fmla="*/ 1 w 32"/>
                  <a:gd name="T5" fmla="*/ 1 h 79"/>
                  <a:gd name="T6" fmla="*/ 1 w 32"/>
                  <a:gd name="T7" fmla="*/ 1 h 79"/>
                  <a:gd name="T8" fmla="*/ 1 w 32"/>
                  <a:gd name="T9" fmla="*/ 2 h 79"/>
                  <a:gd name="T10" fmla="*/ 1 w 32"/>
                  <a:gd name="T11" fmla="*/ 2 h 79"/>
                  <a:gd name="T12" fmla="*/ 1 w 32"/>
                  <a:gd name="T13" fmla="*/ 2 h 79"/>
                  <a:gd name="T14" fmla="*/ 1 w 32"/>
                  <a:gd name="T15" fmla="*/ 3 h 79"/>
                  <a:gd name="T16" fmla="*/ 1 w 32"/>
                  <a:gd name="T17" fmla="*/ 3 h 79"/>
                  <a:gd name="T18" fmla="*/ 0 w 32"/>
                  <a:gd name="T19" fmla="*/ 3 h 79"/>
                  <a:gd name="T20" fmla="*/ 1 w 32"/>
                  <a:gd name="T21" fmla="*/ 2 h 79"/>
                  <a:gd name="T22" fmla="*/ 1 w 32"/>
                  <a:gd name="T23" fmla="*/ 2 h 79"/>
                  <a:gd name="T24" fmla="*/ 1 w 32"/>
                  <a:gd name="T25" fmla="*/ 1 h 79"/>
                  <a:gd name="T26" fmla="*/ 1 w 32"/>
                  <a:gd name="T27" fmla="*/ 1 h 79"/>
                  <a:gd name="T28" fmla="*/ 1 w 32"/>
                  <a:gd name="T29" fmla="*/ 1 h 79"/>
                  <a:gd name="T30" fmla="*/ 1 w 32"/>
                  <a:gd name="T31" fmla="*/ 0 h 79"/>
                  <a:gd name="T32" fmla="*/ 1 w 32"/>
                  <a:gd name="T33" fmla="*/ 1 h 7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79">
                    <a:moveTo>
                      <a:pt x="32" y="1"/>
                    </a:moveTo>
                    <a:lnTo>
                      <a:pt x="32" y="4"/>
                    </a:lnTo>
                    <a:lnTo>
                      <a:pt x="30" y="12"/>
                    </a:lnTo>
                    <a:lnTo>
                      <a:pt x="27" y="24"/>
                    </a:lnTo>
                    <a:lnTo>
                      <a:pt x="21" y="35"/>
                    </a:lnTo>
                    <a:lnTo>
                      <a:pt x="15" y="48"/>
                    </a:lnTo>
                    <a:lnTo>
                      <a:pt x="9" y="61"/>
                    </a:lnTo>
                    <a:lnTo>
                      <a:pt x="5" y="71"/>
                    </a:lnTo>
                    <a:lnTo>
                      <a:pt x="3" y="79"/>
                    </a:lnTo>
                    <a:lnTo>
                      <a:pt x="0" y="69"/>
                    </a:lnTo>
                    <a:lnTo>
                      <a:pt x="1" y="55"/>
                    </a:lnTo>
                    <a:lnTo>
                      <a:pt x="4" y="41"/>
                    </a:lnTo>
                    <a:lnTo>
                      <a:pt x="7" y="27"/>
                    </a:lnTo>
                    <a:lnTo>
                      <a:pt x="13" y="15"/>
                    </a:lnTo>
                    <a:lnTo>
                      <a:pt x="19" y="5"/>
                    </a:lnTo>
                    <a:lnTo>
                      <a:pt x="26" y="0"/>
                    </a:lnTo>
                    <a:lnTo>
                      <a:pt x="32"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39" name="Freeform 70">
                <a:extLst>
                  <a:ext uri="{FF2B5EF4-FFF2-40B4-BE49-F238E27FC236}">
                    <a16:creationId xmlns:a16="http://schemas.microsoft.com/office/drawing/2014/main" xmlns="" id="{A8D3B0A5-ADAB-430D-8130-C731145AA0EB}"/>
                  </a:ext>
                </a:extLst>
              </p:cNvPr>
              <p:cNvSpPr>
                <a:spLocks/>
              </p:cNvSpPr>
              <p:nvPr/>
            </p:nvSpPr>
            <p:spPr bwMode="auto">
              <a:xfrm>
                <a:off x="2722" y="507"/>
                <a:ext cx="16" cy="39"/>
              </a:xfrm>
              <a:custGeom>
                <a:avLst/>
                <a:gdLst>
                  <a:gd name="T0" fmla="*/ 1 w 31"/>
                  <a:gd name="T1" fmla="*/ 0 h 79"/>
                  <a:gd name="T2" fmla="*/ 1 w 31"/>
                  <a:gd name="T3" fmla="*/ 0 h 79"/>
                  <a:gd name="T4" fmla="*/ 1 w 31"/>
                  <a:gd name="T5" fmla="*/ 0 h 79"/>
                  <a:gd name="T6" fmla="*/ 1 w 31"/>
                  <a:gd name="T7" fmla="*/ 0 h 79"/>
                  <a:gd name="T8" fmla="*/ 1 w 31"/>
                  <a:gd name="T9" fmla="*/ 1 h 79"/>
                  <a:gd name="T10" fmla="*/ 1 w 31"/>
                  <a:gd name="T11" fmla="*/ 1 h 79"/>
                  <a:gd name="T12" fmla="*/ 1 w 31"/>
                  <a:gd name="T13" fmla="*/ 1 h 79"/>
                  <a:gd name="T14" fmla="*/ 1 w 31"/>
                  <a:gd name="T15" fmla="*/ 2 h 79"/>
                  <a:gd name="T16" fmla="*/ 1 w 31"/>
                  <a:gd name="T17" fmla="*/ 2 h 79"/>
                  <a:gd name="T18" fmla="*/ 0 w 31"/>
                  <a:gd name="T19" fmla="*/ 2 h 79"/>
                  <a:gd name="T20" fmla="*/ 0 w 31"/>
                  <a:gd name="T21" fmla="*/ 1 h 79"/>
                  <a:gd name="T22" fmla="*/ 1 w 31"/>
                  <a:gd name="T23" fmla="*/ 1 h 79"/>
                  <a:gd name="T24" fmla="*/ 1 w 31"/>
                  <a:gd name="T25" fmla="*/ 0 h 79"/>
                  <a:gd name="T26" fmla="*/ 1 w 31"/>
                  <a:gd name="T27" fmla="*/ 0 h 79"/>
                  <a:gd name="T28" fmla="*/ 1 w 31"/>
                  <a:gd name="T29" fmla="*/ 0 h 79"/>
                  <a:gd name="T30" fmla="*/ 1 w 31"/>
                  <a:gd name="T31" fmla="*/ 0 h 79"/>
                  <a:gd name="T32" fmla="*/ 1 w 31"/>
                  <a:gd name="T33" fmla="*/ 0 h 7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79">
                    <a:moveTo>
                      <a:pt x="31" y="0"/>
                    </a:moveTo>
                    <a:lnTo>
                      <a:pt x="31" y="5"/>
                    </a:lnTo>
                    <a:lnTo>
                      <a:pt x="29" y="13"/>
                    </a:lnTo>
                    <a:lnTo>
                      <a:pt x="26" y="23"/>
                    </a:lnTo>
                    <a:lnTo>
                      <a:pt x="20" y="36"/>
                    </a:lnTo>
                    <a:lnTo>
                      <a:pt x="14" y="50"/>
                    </a:lnTo>
                    <a:lnTo>
                      <a:pt x="10" y="61"/>
                    </a:lnTo>
                    <a:lnTo>
                      <a:pt x="5" y="72"/>
                    </a:lnTo>
                    <a:lnTo>
                      <a:pt x="2" y="79"/>
                    </a:lnTo>
                    <a:lnTo>
                      <a:pt x="0" y="67"/>
                    </a:lnTo>
                    <a:lnTo>
                      <a:pt x="0" y="54"/>
                    </a:lnTo>
                    <a:lnTo>
                      <a:pt x="3" y="41"/>
                    </a:lnTo>
                    <a:lnTo>
                      <a:pt x="7" y="27"/>
                    </a:lnTo>
                    <a:lnTo>
                      <a:pt x="12" y="14"/>
                    </a:lnTo>
                    <a:lnTo>
                      <a:pt x="18" y="5"/>
                    </a:lnTo>
                    <a:lnTo>
                      <a:pt x="25" y="0"/>
                    </a:lnTo>
                    <a:lnTo>
                      <a:pt x="3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40" name="Freeform 71">
                <a:extLst>
                  <a:ext uri="{FF2B5EF4-FFF2-40B4-BE49-F238E27FC236}">
                    <a16:creationId xmlns:a16="http://schemas.microsoft.com/office/drawing/2014/main" xmlns="" id="{22D9D968-2107-4074-939F-FB9145FDD798}"/>
                  </a:ext>
                </a:extLst>
              </p:cNvPr>
              <p:cNvSpPr>
                <a:spLocks/>
              </p:cNvSpPr>
              <p:nvPr/>
            </p:nvSpPr>
            <p:spPr bwMode="auto">
              <a:xfrm>
                <a:off x="2756" y="390"/>
                <a:ext cx="40" cy="197"/>
              </a:xfrm>
              <a:custGeom>
                <a:avLst/>
                <a:gdLst>
                  <a:gd name="T0" fmla="*/ 2 w 81"/>
                  <a:gd name="T1" fmla="*/ 12 h 395"/>
                  <a:gd name="T2" fmla="*/ 2 w 81"/>
                  <a:gd name="T3" fmla="*/ 12 h 395"/>
                  <a:gd name="T4" fmla="*/ 2 w 81"/>
                  <a:gd name="T5" fmla="*/ 12 h 395"/>
                  <a:gd name="T6" fmla="*/ 2 w 81"/>
                  <a:gd name="T7" fmla="*/ 12 h 395"/>
                  <a:gd name="T8" fmla="*/ 2 w 81"/>
                  <a:gd name="T9" fmla="*/ 12 h 395"/>
                  <a:gd name="T10" fmla="*/ 1 w 81"/>
                  <a:gd name="T11" fmla="*/ 10 h 395"/>
                  <a:gd name="T12" fmla="*/ 1 w 81"/>
                  <a:gd name="T13" fmla="*/ 8 h 395"/>
                  <a:gd name="T14" fmla="*/ 0 w 81"/>
                  <a:gd name="T15" fmla="*/ 7 h 395"/>
                  <a:gd name="T16" fmla="*/ 0 w 81"/>
                  <a:gd name="T17" fmla="*/ 5 h 395"/>
                  <a:gd name="T18" fmla="*/ 0 w 81"/>
                  <a:gd name="T19" fmla="*/ 3 h 395"/>
                  <a:gd name="T20" fmla="*/ 0 w 81"/>
                  <a:gd name="T21" fmla="*/ 2 h 395"/>
                  <a:gd name="T22" fmla="*/ 0 w 81"/>
                  <a:gd name="T23" fmla="*/ 1 h 395"/>
                  <a:gd name="T24" fmla="*/ 0 w 81"/>
                  <a:gd name="T25" fmla="*/ 0 h 395"/>
                  <a:gd name="T26" fmla="*/ 0 w 81"/>
                  <a:gd name="T27" fmla="*/ 0 h 395"/>
                  <a:gd name="T28" fmla="*/ 0 w 81"/>
                  <a:gd name="T29" fmla="*/ 2 h 395"/>
                  <a:gd name="T30" fmla="*/ 0 w 81"/>
                  <a:gd name="T31" fmla="*/ 3 h 395"/>
                  <a:gd name="T32" fmla="*/ 0 w 81"/>
                  <a:gd name="T33" fmla="*/ 5 h 395"/>
                  <a:gd name="T34" fmla="*/ 0 w 81"/>
                  <a:gd name="T35" fmla="*/ 7 h 395"/>
                  <a:gd name="T36" fmla="*/ 0 w 81"/>
                  <a:gd name="T37" fmla="*/ 9 h 395"/>
                  <a:gd name="T38" fmla="*/ 1 w 81"/>
                  <a:gd name="T39" fmla="*/ 10 h 395"/>
                  <a:gd name="T40" fmla="*/ 2 w 81"/>
                  <a:gd name="T41" fmla="*/ 12 h 39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1" h="395">
                    <a:moveTo>
                      <a:pt x="68" y="390"/>
                    </a:moveTo>
                    <a:lnTo>
                      <a:pt x="72" y="392"/>
                    </a:lnTo>
                    <a:lnTo>
                      <a:pt x="75" y="393"/>
                    </a:lnTo>
                    <a:lnTo>
                      <a:pt x="77" y="394"/>
                    </a:lnTo>
                    <a:lnTo>
                      <a:pt x="81" y="395"/>
                    </a:lnTo>
                    <a:lnTo>
                      <a:pt x="53" y="337"/>
                    </a:lnTo>
                    <a:lnTo>
                      <a:pt x="34" y="280"/>
                    </a:lnTo>
                    <a:lnTo>
                      <a:pt x="21" y="225"/>
                    </a:lnTo>
                    <a:lnTo>
                      <a:pt x="14" y="173"/>
                    </a:lnTo>
                    <a:lnTo>
                      <a:pt x="11" y="125"/>
                    </a:lnTo>
                    <a:lnTo>
                      <a:pt x="11" y="79"/>
                    </a:lnTo>
                    <a:lnTo>
                      <a:pt x="13" y="37"/>
                    </a:lnTo>
                    <a:lnTo>
                      <a:pt x="14" y="0"/>
                    </a:lnTo>
                    <a:lnTo>
                      <a:pt x="7" y="28"/>
                    </a:lnTo>
                    <a:lnTo>
                      <a:pt x="2" y="71"/>
                    </a:lnTo>
                    <a:lnTo>
                      <a:pt x="0" y="122"/>
                    </a:lnTo>
                    <a:lnTo>
                      <a:pt x="4" y="180"/>
                    </a:lnTo>
                    <a:lnTo>
                      <a:pt x="11" y="240"/>
                    </a:lnTo>
                    <a:lnTo>
                      <a:pt x="23" y="298"/>
                    </a:lnTo>
                    <a:lnTo>
                      <a:pt x="42" y="348"/>
                    </a:lnTo>
                    <a:lnTo>
                      <a:pt x="68" y="39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41" name="Freeform 72">
                <a:extLst>
                  <a:ext uri="{FF2B5EF4-FFF2-40B4-BE49-F238E27FC236}">
                    <a16:creationId xmlns:a16="http://schemas.microsoft.com/office/drawing/2014/main" xmlns="" id="{F3EEE047-1330-4490-A019-583E9728E2AD}"/>
                  </a:ext>
                </a:extLst>
              </p:cNvPr>
              <p:cNvSpPr>
                <a:spLocks/>
              </p:cNvSpPr>
              <p:nvPr/>
            </p:nvSpPr>
            <p:spPr bwMode="auto">
              <a:xfrm>
                <a:off x="2759" y="403"/>
                <a:ext cx="30" cy="27"/>
              </a:xfrm>
              <a:custGeom>
                <a:avLst/>
                <a:gdLst>
                  <a:gd name="T0" fmla="*/ 2 w 60"/>
                  <a:gd name="T1" fmla="*/ 1 h 54"/>
                  <a:gd name="T2" fmla="*/ 2 w 60"/>
                  <a:gd name="T3" fmla="*/ 0 h 54"/>
                  <a:gd name="T4" fmla="*/ 2 w 60"/>
                  <a:gd name="T5" fmla="*/ 1 h 54"/>
                  <a:gd name="T6" fmla="*/ 2 w 60"/>
                  <a:gd name="T7" fmla="*/ 1 h 54"/>
                  <a:gd name="T8" fmla="*/ 1 w 60"/>
                  <a:gd name="T9" fmla="*/ 1 h 54"/>
                  <a:gd name="T10" fmla="*/ 1 w 60"/>
                  <a:gd name="T11" fmla="*/ 1 h 54"/>
                  <a:gd name="T12" fmla="*/ 1 w 60"/>
                  <a:gd name="T13" fmla="*/ 1 h 54"/>
                  <a:gd name="T14" fmla="*/ 1 w 60"/>
                  <a:gd name="T15" fmla="*/ 2 h 54"/>
                  <a:gd name="T16" fmla="*/ 0 w 60"/>
                  <a:gd name="T17" fmla="*/ 2 h 54"/>
                  <a:gd name="T18" fmla="*/ 1 w 60"/>
                  <a:gd name="T19" fmla="*/ 2 h 54"/>
                  <a:gd name="T20" fmla="*/ 1 w 60"/>
                  <a:gd name="T21" fmla="*/ 2 h 54"/>
                  <a:gd name="T22" fmla="*/ 1 w 60"/>
                  <a:gd name="T23" fmla="*/ 2 h 54"/>
                  <a:gd name="T24" fmla="*/ 2 w 60"/>
                  <a:gd name="T25" fmla="*/ 1 h 54"/>
                  <a:gd name="T26" fmla="*/ 2 w 60"/>
                  <a:gd name="T27" fmla="*/ 1 h 54"/>
                  <a:gd name="T28" fmla="*/ 2 w 60"/>
                  <a:gd name="T29" fmla="*/ 1 h 54"/>
                  <a:gd name="T30" fmla="*/ 2 w 60"/>
                  <a:gd name="T31" fmla="*/ 1 h 54"/>
                  <a:gd name="T32" fmla="*/ 2 w 60"/>
                  <a:gd name="T33" fmla="*/ 1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0" h="54">
                    <a:moveTo>
                      <a:pt x="60" y="1"/>
                    </a:moveTo>
                    <a:lnTo>
                      <a:pt x="56" y="0"/>
                    </a:lnTo>
                    <a:lnTo>
                      <a:pt x="50" y="1"/>
                    </a:lnTo>
                    <a:lnTo>
                      <a:pt x="42" y="4"/>
                    </a:lnTo>
                    <a:lnTo>
                      <a:pt x="31" y="10"/>
                    </a:lnTo>
                    <a:lnTo>
                      <a:pt x="21" y="19"/>
                    </a:lnTo>
                    <a:lnTo>
                      <a:pt x="12" y="29"/>
                    </a:lnTo>
                    <a:lnTo>
                      <a:pt x="5" y="41"/>
                    </a:lnTo>
                    <a:lnTo>
                      <a:pt x="0" y="54"/>
                    </a:lnTo>
                    <a:lnTo>
                      <a:pt x="7" y="48"/>
                    </a:lnTo>
                    <a:lnTo>
                      <a:pt x="15" y="40"/>
                    </a:lnTo>
                    <a:lnTo>
                      <a:pt x="25" y="33"/>
                    </a:lnTo>
                    <a:lnTo>
                      <a:pt x="36" y="25"/>
                    </a:lnTo>
                    <a:lnTo>
                      <a:pt x="46" y="17"/>
                    </a:lnTo>
                    <a:lnTo>
                      <a:pt x="54" y="10"/>
                    </a:lnTo>
                    <a:lnTo>
                      <a:pt x="59" y="4"/>
                    </a:lnTo>
                    <a:lnTo>
                      <a:pt x="6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42" name="Freeform 73">
                <a:extLst>
                  <a:ext uri="{FF2B5EF4-FFF2-40B4-BE49-F238E27FC236}">
                    <a16:creationId xmlns:a16="http://schemas.microsoft.com/office/drawing/2014/main" xmlns="" id="{1808C36B-B4D1-4F43-85D6-0B8C5392167E}"/>
                  </a:ext>
                </a:extLst>
              </p:cNvPr>
              <p:cNvSpPr>
                <a:spLocks/>
              </p:cNvSpPr>
              <p:nvPr/>
            </p:nvSpPr>
            <p:spPr bwMode="auto">
              <a:xfrm>
                <a:off x="2757" y="429"/>
                <a:ext cx="34" cy="36"/>
              </a:xfrm>
              <a:custGeom>
                <a:avLst/>
                <a:gdLst>
                  <a:gd name="T0" fmla="*/ 2 w 70"/>
                  <a:gd name="T1" fmla="*/ 1 h 71"/>
                  <a:gd name="T2" fmla="*/ 2 w 70"/>
                  <a:gd name="T3" fmla="*/ 0 h 71"/>
                  <a:gd name="T4" fmla="*/ 1 w 70"/>
                  <a:gd name="T5" fmla="*/ 1 h 71"/>
                  <a:gd name="T6" fmla="*/ 1 w 70"/>
                  <a:gd name="T7" fmla="*/ 1 h 71"/>
                  <a:gd name="T8" fmla="*/ 1 w 70"/>
                  <a:gd name="T9" fmla="*/ 1 h 71"/>
                  <a:gd name="T10" fmla="*/ 0 w 70"/>
                  <a:gd name="T11" fmla="*/ 1 h 71"/>
                  <a:gd name="T12" fmla="*/ 0 w 70"/>
                  <a:gd name="T13" fmla="*/ 2 h 71"/>
                  <a:gd name="T14" fmla="*/ 0 w 70"/>
                  <a:gd name="T15" fmla="*/ 2 h 71"/>
                  <a:gd name="T16" fmla="*/ 0 w 70"/>
                  <a:gd name="T17" fmla="*/ 3 h 71"/>
                  <a:gd name="T18" fmla="*/ 0 w 70"/>
                  <a:gd name="T19" fmla="*/ 3 h 71"/>
                  <a:gd name="T20" fmla="*/ 0 w 70"/>
                  <a:gd name="T21" fmla="*/ 2 h 71"/>
                  <a:gd name="T22" fmla="*/ 0 w 70"/>
                  <a:gd name="T23" fmla="*/ 2 h 71"/>
                  <a:gd name="T24" fmla="*/ 1 w 70"/>
                  <a:gd name="T25" fmla="*/ 2 h 71"/>
                  <a:gd name="T26" fmla="*/ 1 w 70"/>
                  <a:gd name="T27" fmla="*/ 1 h 71"/>
                  <a:gd name="T28" fmla="*/ 1 w 70"/>
                  <a:gd name="T29" fmla="*/ 1 h 71"/>
                  <a:gd name="T30" fmla="*/ 2 w 70"/>
                  <a:gd name="T31" fmla="*/ 1 h 71"/>
                  <a:gd name="T32" fmla="*/ 2 w 70"/>
                  <a:gd name="T33" fmla="*/ 1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0" h="71">
                    <a:moveTo>
                      <a:pt x="70" y="2"/>
                    </a:moveTo>
                    <a:lnTo>
                      <a:pt x="66" y="0"/>
                    </a:lnTo>
                    <a:lnTo>
                      <a:pt x="58" y="2"/>
                    </a:lnTo>
                    <a:lnTo>
                      <a:pt x="48" y="9"/>
                    </a:lnTo>
                    <a:lnTo>
                      <a:pt x="37" y="18"/>
                    </a:lnTo>
                    <a:lnTo>
                      <a:pt x="25" y="30"/>
                    </a:lnTo>
                    <a:lnTo>
                      <a:pt x="14" y="44"/>
                    </a:lnTo>
                    <a:lnTo>
                      <a:pt x="6" y="57"/>
                    </a:lnTo>
                    <a:lnTo>
                      <a:pt x="0" y="71"/>
                    </a:lnTo>
                    <a:lnTo>
                      <a:pt x="6" y="65"/>
                    </a:lnTo>
                    <a:lnTo>
                      <a:pt x="15" y="57"/>
                    </a:lnTo>
                    <a:lnTo>
                      <a:pt x="27" y="48"/>
                    </a:lnTo>
                    <a:lnTo>
                      <a:pt x="41" y="38"/>
                    </a:lnTo>
                    <a:lnTo>
                      <a:pt x="52" y="26"/>
                    </a:lnTo>
                    <a:lnTo>
                      <a:pt x="63" y="17"/>
                    </a:lnTo>
                    <a:lnTo>
                      <a:pt x="68" y="8"/>
                    </a:lnTo>
                    <a:lnTo>
                      <a:pt x="7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43" name="Freeform 74">
                <a:extLst>
                  <a:ext uri="{FF2B5EF4-FFF2-40B4-BE49-F238E27FC236}">
                    <a16:creationId xmlns:a16="http://schemas.microsoft.com/office/drawing/2014/main" xmlns="" id="{D52324D6-6E1C-4D15-B1E1-E4832B05B1C1}"/>
                  </a:ext>
                </a:extLst>
              </p:cNvPr>
              <p:cNvSpPr>
                <a:spLocks/>
              </p:cNvSpPr>
              <p:nvPr/>
            </p:nvSpPr>
            <p:spPr bwMode="auto">
              <a:xfrm>
                <a:off x="2759" y="452"/>
                <a:ext cx="39" cy="31"/>
              </a:xfrm>
              <a:custGeom>
                <a:avLst/>
                <a:gdLst>
                  <a:gd name="T0" fmla="*/ 3 w 77"/>
                  <a:gd name="T1" fmla="*/ 1 h 62"/>
                  <a:gd name="T2" fmla="*/ 3 w 77"/>
                  <a:gd name="T3" fmla="*/ 0 h 62"/>
                  <a:gd name="T4" fmla="*/ 2 w 77"/>
                  <a:gd name="T5" fmla="*/ 1 h 62"/>
                  <a:gd name="T6" fmla="*/ 2 w 77"/>
                  <a:gd name="T7" fmla="*/ 1 h 62"/>
                  <a:gd name="T8" fmla="*/ 2 w 77"/>
                  <a:gd name="T9" fmla="*/ 1 h 62"/>
                  <a:gd name="T10" fmla="*/ 1 w 77"/>
                  <a:gd name="T11" fmla="*/ 1 h 62"/>
                  <a:gd name="T12" fmla="*/ 1 w 77"/>
                  <a:gd name="T13" fmla="*/ 2 h 62"/>
                  <a:gd name="T14" fmla="*/ 1 w 77"/>
                  <a:gd name="T15" fmla="*/ 2 h 62"/>
                  <a:gd name="T16" fmla="*/ 0 w 77"/>
                  <a:gd name="T17" fmla="*/ 2 h 62"/>
                  <a:gd name="T18" fmla="*/ 1 w 77"/>
                  <a:gd name="T19" fmla="*/ 2 h 62"/>
                  <a:gd name="T20" fmla="*/ 1 w 77"/>
                  <a:gd name="T21" fmla="*/ 2 h 62"/>
                  <a:gd name="T22" fmla="*/ 1 w 77"/>
                  <a:gd name="T23" fmla="*/ 2 h 62"/>
                  <a:gd name="T24" fmla="*/ 2 w 77"/>
                  <a:gd name="T25" fmla="*/ 2 h 62"/>
                  <a:gd name="T26" fmla="*/ 2 w 77"/>
                  <a:gd name="T27" fmla="*/ 1 h 62"/>
                  <a:gd name="T28" fmla="*/ 3 w 77"/>
                  <a:gd name="T29" fmla="*/ 1 h 62"/>
                  <a:gd name="T30" fmla="*/ 3 w 77"/>
                  <a:gd name="T31" fmla="*/ 1 h 62"/>
                  <a:gd name="T32" fmla="*/ 3 w 77"/>
                  <a:gd name="T33" fmla="*/ 1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7" h="62">
                    <a:moveTo>
                      <a:pt x="77" y="2"/>
                    </a:moveTo>
                    <a:lnTo>
                      <a:pt x="73" y="0"/>
                    </a:lnTo>
                    <a:lnTo>
                      <a:pt x="63" y="1"/>
                    </a:lnTo>
                    <a:lnTo>
                      <a:pt x="52" y="7"/>
                    </a:lnTo>
                    <a:lnTo>
                      <a:pt x="39" y="15"/>
                    </a:lnTo>
                    <a:lnTo>
                      <a:pt x="25" y="25"/>
                    </a:lnTo>
                    <a:lnTo>
                      <a:pt x="14" y="37"/>
                    </a:lnTo>
                    <a:lnTo>
                      <a:pt x="5" y="49"/>
                    </a:lnTo>
                    <a:lnTo>
                      <a:pt x="0" y="62"/>
                    </a:lnTo>
                    <a:lnTo>
                      <a:pt x="6" y="58"/>
                    </a:lnTo>
                    <a:lnTo>
                      <a:pt x="16" y="52"/>
                    </a:lnTo>
                    <a:lnTo>
                      <a:pt x="30" y="42"/>
                    </a:lnTo>
                    <a:lnTo>
                      <a:pt x="44" y="33"/>
                    </a:lnTo>
                    <a:lnTo>
                      <a:pt x="56" y="24"/>
                    </a:lnTo>
                    <a:lnTo>
                      <a:pt x="68" y="15"/>
                    </a:lnTo>
                    <a:lnTo>
                      <a:pt x="75" y="7"/>
                    </a:lnTo>
                    <a:lnTo>
                      <a:pt x="77"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44" name="Freeform 75">
                <a:extLst>
                  <a:ext uri="{FF2B5EF4-FFF2-40B4-BE49-F238E27FC236}">
                    <a16:creationId xmlns:a16="http://schemas.microsoft.com/office/drawing/2014/main" xmlns="" id="{8E243762-3099-4A91-9CAB-7C96121AD34F}"/>
                  </a:ext>
                </a:extLst>
              </p:cNvPr>
              <p:cNvSpPr>
                <a:spLocks/>
              </p:cNvSpPr>
              <p:nvPr/>
            </p:nvSpPr>
            <p:spPr bwMode="auto">
              <a:xfrm>
                <a:off x="2762" y="489"/>
                <a:ext cx="36" cy="27"/>
              </a:xfrm>
              <a:custGeom>
                <a:avLst/>
                <a:gdLst>
                  <a:gd name="T0" fmla="*/ 3 w 71"/>
                  <a:gd name="T1" fmla="*/ 1 h 54"/>
                  <a:gd name="T2" fmla="*/ 3 w 71"/>
                  <a:gd name="T3" fmla="*/ 0 h 54"/>
                  <a:gd name="T4" fmla="*/ 2 w 71"/>
                  <a:gd name="T5" fmla="*/ 1 h 54"/>
                  <a:gd name="T6" fmla="*/ 2 w 71"/>
                  <a:gd name="T7" fmla="*/ 1 h 54"/>
                  <a:gd name="T8" fmla="*/ 2 w 71"/>
                  <a:gd name="T9" fmla="*/ 1 h 54"/>
                  <a:gd name="T10" fmla="*/ 1 w 71"/>
                  <a:gd name="T11" fmla="*/ 1 h 54"/>
                  <a:gd name="T12" fmla="*/ 1 w 71"/>
                  <a:gd name="T13" fmla="*/ 2 h 54"/>
                  <a:gd name="T14" fmla="*/ 1 w 71"/>
                  <a:gd name="T15" fmla="*/ 2 h 54"/>
                  <a:gd name="T16" fmla="*/ 0 w 71"/>
                  <a:gd name="T17" fmla="*/ 2 h 54"/>
                  <a:gd name="T18" fmla="*/ 1 w 71"/>
                  <a:gd name="T19" fmla="*/ 2 h 54"/>
                  <a:gd name="T20" fmla="*/ 1 w 71"/>
                  <a:gd name="T21" fmla="*/ 2 h 54"/>
                  <a:gd name="T22" fmla="*/ 1 w 71"/>
                  <a:gd name="T23" fmla="*/ 2 h 54"/>
                  <a:gd name="T24" fmla="*/ 2 w 71"/>
                  <a:gd name="T25" fmla="*/ 1 h 54"/>
                  <a:gd name="T26" fmla="*/ 2 w 71"/>
                  <a:gd name="T27" fmla="*/ 1 h 54"/>
                  <a:gd name="T28" fmla="*/ 2 w 71"/>
                  <a:gd name="T29" fmla="*/ 1 h 54"/>
                  <a:gd name="T30" fmla="*/ 3 w 71"/>
                  <a:gd name="T31" fmla="*/ 1 h 54"/>
                  <a:gd name="T32" fmla="*/ 3 w 71"/>
                  <a:gd name="T33" fmla="*/ 1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54">
                    <a:moveTo>
                      <a:pt x="71" y="2"/>
                    </a:moveTo>
                    <a:lnTo>
                      <a:pt x="68" y="0"/>
                    </a:lnTo>
                    <a:lnTo>
                      <a:pt x="59" y="2"/>
                    </a:lnTo>
                    <a:lnTo>
                      <a:pt x="48" y="6"/>
                    </a:lnTo>
                    <a:lnTo>
                      <a:pt x="36" y="15"/>
                    </a:lnTo>
                    <a:lnTo>
                      <a:pt x="23" y="24"/>
                    </a:lnTo>
                    <a:lnTo>
                      <a:pt x="13" y="33"/>
                    </a:lnTo>
                    <a:lnTo>
                      <a:pt x="3" y="43"/>
                    </a:lnTo>
                    <a:lnTo>
                      <a:pt x="0" y="54"/>
                    </a:lnTo>
                    <a:lnTo>
                      <a:pt x="7" y="49"/>
                    </a:lnTo>
                    <a:lnTo>
                      <a:pt x="17" y="45"/>
                    </a:lnTo>
                    <a:lnTo>
                      <a:pt x="30" y="38"/>
                    </a:lnTo>
                    <a:lnTo>
                      <a:pt x="43" y="31"/>
                    </a:lnTo>
                    <a:lnTo>
                      <a:pt x="54" y="23"/>
                    </a:lnTo>
                    <a:lnTo>
                      <a:pt x="64" y="16"/>
                    </a:lnTo>
                    <a:lnTo>
                      <a:pt x="70" y="9"/>
                    </a:lnTo>
                    <a:lnTo>
                      <a:pt x="71"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45" name="Freeform 76">
                <a:extLst>
                  <a:ext uri="{FF2B5EF4-FFF2-40B4-BE49-F238E27FC236}">
                    <a16:creationId xmlns:a16="http://schemas.microsoft.com/office/drawing/2014/main" xmlns="" id="{9451C4F3-4CF5-431A-9374-734D6AE0FB7C}"/>
                  </a:ext>
                </a:extLst>
              </p:cNvPr>
              <p:cNvSpPr>
                <a:spLocks/>
              </p:cNvSpPr>
              <p:nvPr/>
            </p:nvSpPr>
            <p:spPr bwMode="auto">
              <a:xfrm>
                <a:off x="2767" y="511"/>
                <a:ext cx="32" cy="19"/>
              </a:xfrm>
              <a:custGeom>
                <a:avLst/>
                <a:gdLst>
                  <a:gd name="T0" fmla="*/ 2 w 64"/>
                  <a:gd name="T1" fmla="*/ 1 h 38"/>
                  <a:gd name="T2" fmla="*/ 2 w 64"/>
                  <a:gd name="T3" fmla="*/ 0 h 38"/>
                  <a:gd name="T4" fmla="*/ 2 w 64"/>
                  <a:gd name="T5" fmla="*/ 0 h 38"/>
                  <a:gd name="T6" fmla="*/ 2 w 64"/>
                  <a:gd name="T7" fmla="*/ 1 h 38"/>
                  <a:gd name="T8" fmla="*/ 2 w 64"/>
                  <a:gd name="T9" fmla="*/ 1 h 38"/>
                  <a:gd name="T10" fmla="*/ 1 w 64"/>
                  <a:gd name="T11" fmla="*/ 1 h 38"/>
                  <a:gd name="T12" fmla="*/ 1 w 64"/>
                  <a:gd name="T13" fmla="*/ 1 h 38"/>
                  <a:gd name="T14" fmla="*/ 1 w 64"/>
                  <a:gd name="T15" fmla="*/ 1 h 38"/>
                  <a:gd name="T16" fmla="*/ 0 w 64"/>
                  <a:gd name="T17" fmla="*/ 2 h 38"/>
                  <a:gd name="T18" fmla="*/ 1 w 64"/>
                  <a:gd name="T19" fmla="*/ 2 h 38"/>
                  <a:gd name="T20" fmla="*/ 1 w 64"/>
                  <a:gd name="T21" fmla="*/ 1 h 38"/>
                  <a:gd name="T22" fmla="*/ 1 w 64"/>
                  <a:gd name="T23" fmla="*/ 1 h 38"/>
                  <a:gd name="T24" fmla="*/ 2 w 64"/>
                  <a:gd name="T25" fmla="*/ 1 h 38"/>
                  <a:gd name="T26" fmla="*/ 2 w 64"/>
                  <a:gd name="T27" fmla="*/ 1 h 38"/>
                  <a:gd name="T28" fmla="*/ 2 w 64"/>
                  <a:gd name="T29" fmla="*/ 1 h 38"/>
                  <a:gd name="T30" fmla="*/ 2 w 64"/>
                  <a:gd name="T31" fmla="*/ 1 h 38"/>
                  <a:gd name="T32" fmla="*/ 2 w 64"/>
                  <a:gd name="T33" fmla="*/ 1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38">
                    <a:moveTo>
                      <a:pt x="64" y="4"/>
                    </a:moveTo>
                    <a:lnTo>
                      <a:pt x="60" y="0"/>
                    </a:lnTo>
                    <a:lnTo>
                      <a:pt x="53" y="0"/>
                    </a:lnTo>
                    <a:lnTo>
                      <a:pt x="44" y="2"/>
                    </a:lnTo>
                    <a:lnTo>
                      <a:pt x="34" y="4"/>
                    </a:lnTo>
                    <a:lnTo>
                      <a:pt x="22" y="10"/>
                    </a:lnTo>
                    <a:lnTo>
                      <a:pt x="13" y="16"/>
                    </a:lnTo>
                    <a:lnTo>
                      <a:pt x="5" y="27"/>
                    </a:lnTo>
                    <a:lnTo>
                      <a:pt x="0" y="38"/>
                    </a:lnTo>
                    <a:lnTo>
                      <a:pt x="7" y="35"/>
                    </a:lnTo>
                    <a:lnTo>
                      <a:pt x="16" y="30"/>
                    </a:lnTo>
                    <a:lnTo>
                      <a:pt x="27" y="27"/>
                    </a:lnTo>
                    <a:lnTo>
                      <a:pt x="38" y="22"/>
                    </a:lnTo>
                    <a:lnTo>
                      <a:pt x="49" y="18"/>
                    </a:lnTo>
                    <a:lnTo>
                      <a:pt x="58" y="13"/>
                    </a:lnTo>
                    <a:lnTo>
                      <a:pt x="62" y="8"/>
                    </a:lnTo>
                    <a:lnTo>
                      <a:pt x="64"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46" name="Freeform 77">
                <a:extLst>
                  <a:ext uri="{FF2B5EF4-FFF2-40B4-BE49-F238E27FC236}">
                    <a16:creationId xmlns:a16="http://schemas.microsoft.com/office/drawing/2014/main" xmlns="" id="{07C7D81B-7768-4173-85AA-B6905F7F5A7B}"/>
                  </a:ext>
                </a:extLst>
              </p:cNvPr>
              <p:cNvSpPr>
                <a:spLocks/>
              </p:cNvSpPr>
              <p:nvPr/>
            </p:nvSpPr>
            <p:spPr bwMode="auto">
              <a:xfrm>
                <a:off x="2779" y="546"/>
                <a:ext cx="24" cy="15"/>
              </a:xfrm>
              <a:custGeom>
                <a:avLst/>
                <a:gdLst>
                  <a:gd name="T0" fmla="*/ 1 w 49"/>
                  <a:gd name="T1" fmla="*/ 1 h 28"/>
                  <a:gd name="T2" fmla="*/ 1 w 49"/>
                  <a:gd name="T3" fmla="*/ 0 h 28"/>
                  <a:gd name="T4" fmla="*/ 1 w 49"/>
                  <a:gd name="T5" fmla="*/ 0 h 28"/>
                  <a:gd name="T6" fmla="*/ 0 w 49"/>
                  <a:gd name="T7" fmla="*/ 1 h 28"/>
                  <a:gd name="T8" fmla="*/ 0 w 49"/>
                  <a:gd name="T9" fmla="*/ 1 h 28"/>
                  <a:gd name="T10" fmla="*/ 0 w 49"/>
                  <a:gd name="T11" fmla="*/ 1 h 28"/>
                  <a:gd name="T12" fmla="*/ 0 w 49"/>
                  <a:gd name="T13" fmla="*/ 1 h 28"/>
                  <a:gd name="T14" fmla="*/ 0 w 49"/>
                  <a:gd name="T15" fmla="*/ 1 h 28"/>
                  <a:gd name="T16" fmla="*/ 0 w 49"/>
                  <a:gd name="T17" fmla="*/ 1 h 28"/>
                  <a:gd name="T18" fmla="*/ 0 w 49"/>
                  <a:gd name="T19" fmla="*/ 1 h 28"/>
                  <a:gd name="T20" fmla="*/ 0 w 49"/>
                  <a:gd name="T21" fmla="*/ 1 h 28"/>
                  <a:gd name="T22" fmla="*/ 0 w 49"/>
                  <a:gd name="T23" fmla="*/ 1 h 28"/>
                  <a:gd name="T24" fmla="*/ 0 w 49"/>
                  <a:gd name="T25" fmla="*/ 1 h 28"/>
                  <a:gd name="T26" fmla="*/ 1 w 49"/>
                  <a:gd name="T27" fmla="*/ 1 h 28"/>
                  <a:gd name="T28" fmla="*/ 1 w 49"/>
                  <a:gd name="T29" fmla="*/ 1 h 28"/>
                  <a:gd name="T30" fmla="*/ 1 w 49"/>
                  <a:gd name="T31" fmla="*/ 1 h 28"/>
                  <a:gd name="T32" fmla="*/ 1 w 49"/>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28">
                    <a:moveTo>
                      <a:pt x="49" y="2"/>
                    </a:moveTo>
                    <a:lnTo>
                      <a:pt x="45" y="0"/>
                    </a:lnTo>
                    <a:lnTo>
                      <a:pt x="39" y="0"/>
                    </a:lnTo>
                    <a:lnTo>
                      <a:pt x="31" y="1"/>
                    </a:lnTo>
                    <a:lnTo>
                      <a:pt x="23" y="5"/>
                    </a:lnTo>
                    <a:lnTo>
                      <a:pt x="14" y="10"/>
                    </a:lnTo>
                    <a:lnTo>
                      <a:pt x="7" y="17"/>
                    </a:lnTo>
                    <a:lnTo>
                      <a:pt x="1" y="23"/>
                    </a:lnTo>
                    <a:lnTo>
                      <a:pt x="0" y="28"/>
                    </a:lnTo>
                    <a:lnTo>
                      <a:pt x="5" y="26"/>
                    </a:lnTo>
                    <a:lnTo>
                      <a:pt x="12" y="24"/>
                    </a:lnTo>
                    <a:lnTo>
                      <a:pt x="20" y="20"/>
                    </a:lnTo>
                    <a:lnTo>
                      <a:pt x="28" y="17"/>
                    </a:lnTo>
                    <a:lnTo>
                      <a:pt x="36" y="13"/>
                    </a:lnTo>
                    <a:lnTo>
                      <a:pt x="42" y="10"/>
                    </a:lnTo>
                    <a:lnTo>
                      <a:pt x="46" y="5"/>
                    </a:lnTo>
                    <a:lnTo>
                      <a:pt x="49"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47" name="Freeform 78">
                <a:extLst>
                  <a:ext uri="{FF2B5EF4-FFF2-40B4-BE49-F238E27FC236}">
                    <a16:creationId xmlns:a16="http://schemas.microsoft.com/office/drawing/2014/main" xmlns="" id="{C28E02B9-553C-4F41-84BA-C296EC000AF7}"/>
                  </a:ext>
                </a:extLst>
              </p:cNvPr>
              <p:cNvSpPr>
                <a:spLocks/>
              </p:cNvSpPr>
              <p:nvPr/>
            </p:nvSpPr>
            <p:spPr bwMode="auto">
              <a:xfrm>
                <a:off x="2784" y="564"/>
                <a:ext cx="16" cy="11"/>
              </a:xfrm>
              <a:custGeom>
                <a:avLst/>
                <a:gdLst>
                  <a:gd name="T0" fmla="*/ 0 w 33"/>
                  <a:gd name="T1" fmla="*/ 1 h 22"/>
                  <a:gd name="T2" fmla="*/ 0 w 33"/>
                  <a:gd name="T3" fmla="*/ 0 h 22"/>
                  <a:gd name="T4" fmla="*/ 0 w 33"/>
                  <a:gd name="T5" fmla="*/ 0 h 22"/>
                  <a:gd name="T6" fmla="*/ 0 w 33"/>
                  <a:gd name="T7" fmla="*/ 1 h 22"/>
                  <a:gd name="T8" fmla="*/ 0 w 33"/>
                  <a:gd name="T9" fmla="*/ 1 h 22"/>
                  <a:gd name="T10" fmla="*/ 0 w 33"/>
                  <a:gd name="T11" fmla="*/ 1 h 22"/>
                  <a:gd name="T12" fmla="*/ 0 w 33"/>
                  <a:gd name="T13" fmla="*/ 1 h 22"/>
                  <a:gd name="T14" fmla="*/ 0 w 33"/>
                  <a:gd name="T15" fmla="*/ 1 h 22"/>
                  <a:gd name="T16" fmla="*/ 0 w 33"/>
                  <a:gd name="T17" fmla="*/ 1 h 22"/>
                  <a:gd name="T18" fmla="*/ 0 w 33"/>
                  <a:gd name="T19" fmla="*/ 1 h 22"/>
                  <a:gd name="T20" fmla="*/ 0 w 33"/>
                  <a:gd name="T21" fmla="*/ 1 h 22"/>
                  <a:gd name="T22" fmla="*/ 0 w 33"/>
                  <a:gd name="T23" fmla="*/ 1 h 22"/>
                  <a:gd name="T24" fmla="*/ 0 w 33"/>
                  <a:gd name="T25" fmla="*/ 1 h 22"/>
                  <a:gd name="T26" fmla="*/ 0 w 33"/>
                  <a:gd name="T27" fmla="*/ 1 h 22"/>
                  <a:gd name="T28" fmla="*/ 1 w 33"/>
                  <a:gd name="T29" fmla="*/ 1 h 22"/>
                  <a:gd name="T30" fmla="*/ 1 w 33"/>
                  <a:gd name="T31" fmla="*/ 1 h 22"/>
                  <a:gd name="T32" fmla="*/ 0 w 33"/>
                  <a:gd name="T33" fmla="*/ 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22">
                    <a:moveTo>
                      <a:pt x="31" y="1"/>
                    </a:moveTo>
                    <a:lnTo>
                      <a:pt x="27" y="0"/>
                    </a:lnTo>
                    <a:lnTo>
                      <a:pt x="23" y="0"/>
                    </a:lnTo>
                    <a:lnTo>
                      <a:pt x="17" y="1"/>
                    </a:lnTo>
                    <a:lnTo>
                      <a:pt x="10" y="3"/>
                    </a:lnTo>
                    <a:lnTo>
                      <a:pt x="5" y="6"/>
                    </a:lnTo>
                    <a:lnTo>
                      <a:pt x="1" y="11"/>
                    </a:lnTo>
                    <a:lnTo>
                      <a:pt x="0" y="16"/>
                    </a:lnTo>
                    <a:lnTo>
                      <a:pt x="2" y="22"/>
                    </a:lnTo>
                    <a:lnTo>
                      <a:pt x="3" y="16"/>
                    </a:lnTo>
                    <a:lnTo>
                      <a:pt x="8" y="13"/>
                    </a:lnTo>
                    <a:lnTo>
                      <a:pt x="15" y="11"/>
                    </a:lnTo>
                    <a:lnTo>
                      <a:pt x="21" y="9"/>
                    </a:lnTo>
                    <a:lnTo>
                      <a:pt x="27" y="8"/>
                    </a:lnTo>
                    <a:lnTo>
                      <a:pt x="32" y="6"/>
                    </a:lnTo>
                    <a:lnTo>
                      <a:pt x="33" y="5"/>
                    </a:lnTo>
                    <a:lnTo>
                      <a:pt x="31"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48" name="Freeform 79">
                <a:extLst>
                  <a:ext uri="{FF2B5EF4-FFF2-40B4-BE49-F238E27FC236}">
                    <a16:creationId xmlns:a16="http://schemas.microsoft.com/office/drawing/2014/main" xmlns="" id="{3F892315-5A45-4534-AA7F-3BF88B06F63D}"/>
                  </a:ext>
                </a:extLst>
              </p:cNvPr>
              <p:cNvSpPr>
                <a:spLocks/>
              </p:cNvSpPr>
              <p:nvPr/>
            </p:nvSpPr>
            <p:spPr bwMode="auto">
              <a:xfrm>
                <a:off x="2757" y="417"/>
                <a:ext cx="33" cy="31"/>
              </a:xfrm>
              <a:custGeom>
                <a:avLst/>
                <a:gdLst>
                  <a:gd name="T0" fmla="*/ 3 w 65"/>
                  <a:gd name="T1" fmla="*/ 0 h 64"/>
                  <a:gd name="T2" fmla="*/ 2 w 65"/>
                  <a:gd name="T3" fmla="*/ 0 h 64"/>
                  <a:gd name="T4" fmla="*/ 2 w 65"/>
                  <a:gd name="T5" fmla="*/ 0 h 64"/>
                  <a:gd name="T6" fmla="*/ 2 w 65"/>
                  <a:gd name="T7" fmla="*/ 0 h 64"/>
                  <a:gd name="T8" fmla="*/ 2 w 65"/>
                  <a:gd name="T9" fmla="*/ 0 h 64"/>
                  <a:gd name="T10" fmla="*/ 1 w 65"/>
                  <a:gd name="T11" fmla="*/ 0 h 64"/>
                  <a:gd name="T12" fmla="*/ 1 w 65"/>
                  <a:gd name="T13" fmla="*/ 1 h 64"/>
                  <a:gd name="T14" fmla="*/ 1 w 65"/>
                  <a:gd name="T15" fmla="*/ 1 h 64"/>
                  <a:gd name="T16" fmla="*/ 0 w 65"/>
                  <a:gd name="T17" fmla="*/ 1 h 64"/>
                  <a:gd name="T18" fmla="*/ 1 w 65"/>
                  <a:gd name="T19" fmla="*/ 1 h 64"/>
                  <a:gd name="T20" fmla="*/ 1 w 65"/>
                  <a:gd name="T21" fmla="*/ 1 h 64"/>
                  <a:gd name="T22" fmla="*/ 1 w 65"/>
                  <a:gd name="T23" fmla="*/ 1 h 64"/>
                  <a:gd name="T24" fmla="*/ 2 w 65"/>
                  <a:gd name="T25" fmla="*/ 1 h 64"/>
                  <a:gd name="T26" fmla="*/ 2 w 65"/>
                  <a:gd name="T27" fmla="*/ 0 h 64"/>
                  <a:gd name="T28" fmla="*/ 2 w 65"/>
                  <a:gd name="T29" fmla="*/ 0 h 64"/>
                  <a:gd name="T30" fmla="*/ 2 w 65"/>
                  <a:gd name="T31" fmla="*/ 0 h 64"/>
                  <a:gd name="T32" fmla="*/ 3 w 65"/>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64">
                    <a:moveTo>
                      <a:pt x="65" y="3"/>
                    </a:moveTo>
                    <a:lnTo>
                      <a:pt x="62" y="0"/>
                    </a:lnTo>
                    <a:lnTo>
                      <a:pt x="55" y="2"/>
                    </a:lnTo>
                    <a:lnTo>
                      <a:pt x="45" y="6"/>
                    </a:lnTo>
                    <a:lnTo>
                      <a:pt x="34" y="14"/>
                    </a:lnTo>
                    <a:lnTo>
                      <a:pt x="23" y="25"/>
                    </a:lnTo>
                    <a:lnTo>
                      <a:pt x="13" y="37"/>
                    </a:lnTo>
                    <a:lnTo>
                      <a:pt x="5" y="50"/>
                    </a:lnTo>
                    <a:lnTo>
                      <a:pt x="0" y="64"/>
                    </a:lnTo>
                    <a:lnTo>
                      <a:pt x="5" y="59"/>
                    </a:lnTo>
                    <a:lnTo>
                      <a:pt x="13" y="51"/>
                    </a:lnTo>
                    <a:lnTo>
                      <a:pt x="25" y="43"/>
                    </a:lnTo>
                    <a:lnTo>
                      <a:pt x="38" y="34"/>
                    </a:lnTo>
                    <a:lnTo>
                      <a:pt x="49" y="25"/>
                    </a:lnTo>
                    <a:lnTo>
                      <a:pt x="58" y="17"/>
                    </a:lnTo>
                    <a:lnTo>
                      <a:pt x="64" y="8"/>
                    </a:lnTo>
                    <a:lnTo>
                      <a:pt x="65"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49" name="Freeform 80">
                <a:extLst>
                  <a:ext uri="{FF2B5EF4-FFF2-40B4-BE49-F238E27FC236}">
                    <a16:creationId xmlns:a16="http://schemas.microsoft.com/office/drawing/2014/main" xmlns="" id="{4BE6AA69-D0A6-48B0-BB4D-B2431D0B6636}"/>
                  </a:ext>
                </a:extLst>
              </p:cNvPr>
              <p:cNvSpPr>
                <a:spLocks/>
              </p:cNvSpPr>
              <p:nvPr/>
            </p:nvSpPr>
            <p:spPr bwMode="auto">
              <a:xfrm>
                <a:off x="2759" y="388"/>
                <a:ext cx="26" cy="25"/>
              </a:xfrm>
              <a:custGeom>
                <a:avLst/>
                <a:gdLst>
                  <a:gd name="T0" fmla="*/ 2 w 52"/>
                  <a:gd name="T1" fmla="*/ 1 h 50"/>
                  <a:gd name="T2" fmla="*/ 2 w 52"/>
                  <a:gd name="T3" fmla="*/ 0 h 50"/>
                  <a:gd name="T4" fmla="*/ 2 w 52"/>
                  <a:gd name="T5" fmla="*/ 1 h 50"/>
                  <a:gd name="T6" fmla="*/ 2 w 52"/>
                  <a:gd name="T7" fmla="*/ 1 h 50"/>
                  <a:gd name="T8" fmla="*/ 1 w 52"/>
                  <a:gd name="T9" fmla="*/ 1 h 50"/>
                  <a:gd name="T10" fmla="*/ 1 w 52"/>
                  <a:gd name="T11" fmla="*/ 1 h 50"/>
                  <a:gd name="T12" fmla="*/ 1 w 52"/>
                  <a:gd name="T13" fmla="*/ 1 h 50"/>
                  <a:gd name="T14" fmla="*/ 1 w 52"/>
                  <a:gd name="T15" fmla="*/ 2 h 50"/>
                  <a:gd name="T16" fmla="*/ 0 w 52"/>
                  <a:gd name="T17" fmla="*/ 2 h 50"/>
                  <a:gd name="T18" fmla="*/ 1 w 52"/>
                  <a:gd name="T19" fmla="*/ 2 h 50"/>
                  <a:gd name="T20" fmla="*/ 1 w 52"/>
                  <a:gd name="T21" fmla="*/ 2 h 50"/>
                  <a:gd name="T22" fmla="*/ 1 w 52"/>
                  <a:gd name="T23" fmla="*/ 1 h 50"/>
                  <a:gd name="T24" fmla="*/ 1 w 52"/>
                  <a:gd name="T25" fmla="*/ 1 h 50"/>
                  <a:gd name="T26" fmla="*/ 2 w 52"/>
                  <a:gd name="T27" fmla="*/ 1 h 50"/>
                  <a:gd name="T28" fmla="*/ 2 w 52"/>
                  <a:gd name="T29" fmla="*/ 1 h 50"/>
                  <a:gd name="T30" fmla="*/ 2 w 52"/>
                  <a:gd name="T31" fmla="*/ 1 h 50"/>
                  <a:gd name="T32" fmla="*/ 2 w 52"/>
                  <a:gd name="T33" fmla="*/ 1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0">
                    <a:moveTo>
                      <a:pt x="52" y="2"/>
                    </a:moveTo>
                    <a:lnTo>
                      <a:pt x="50" y="0"/>
                    </a:lnTo>
                    <a:lnTo>
                      <a:pt x="44" y="1"/>
                    </a:lnTo>
                    <a:lnTo>
                      <a:pt x="37" y="4"/>
                    </a:lnTo>
                    <a:lnTo>
                      <a:pt x="28" y="9"/>
                    </a:lnTo>
                    <a:lnTo>
                      <a:pt x="20" y="16"/>
                    </a:lnTo>
                    <a:lnTo>
                      <a:pt x="12" y="26"/>
                    </a:lnTo>
                    <a:lnTo>
                      <a:pt x="5" y="37"/>
                    </a:lnTo>
                    <a:lnTo>
                      <a:pt x="0" y="50"/>
                    </a:lnTo>
                    <a:lnTo>
                      <a:pt x="7" y="44"/>
                    </a:lnTo>
                    <a:lnTo>
                      <a:pt x="15" y="38"/>
                    </a:lnTo>
                    <a:lnTo>
                      <a:pt x="23" y="30"/>
                    </a:lnTo>
                    <a:lnTo>
                      <a:pt x="32" y="23"/>
                    </a:lnTo>
                    <a:lnTo>
                      <a:pt x="40" y="17"/>
                    </a:lnTo>
                    <a:lnTo>
                      <a:pt x="47" y="11"/>
                    </a:lnTo>
                    <a:lnTo>
                      <a:pt x="51" y="6"/>
                    </a:lnTo>
                    <a:lnTo>
                      <a:pt x="52"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50" name="Freeform 81">
                <a:extLst>
                  <a:ext uri="{FF2B5EF4-FFF2-40B4-BE49-F238E27FC236}">
                    <a16:creationId xmlns:a16="http://schemas.microsoft.com/office/drawing/2014/main" xmlns="" id="{5F2A184D-6DDB-4FA2-9CBD-ECCA2E10C705}"/>
                  </a:ext>
                </a:extLst>
              </p:cNvPr>
              <p:cNvSpPr>
                <a:spLocks/>
              </p:cNvSpPr>
              <p:nvPr/>
            </p:nvSpPr>
            <p:spPr bwMode="auto">
              <a:xfrm>
                <a:off x="2759" y="475"/>
                <a:ext cx="36" cy="27"/>
              </a:xfrm>
              <a:custGeom>
                <a:avLst/>
                <a:gdLst>
                  <a:gd name="T0" fmla="*/ 3 w 71"/>
                  <a:gd name="T1" fmla="*/ 1 h 53"/>
                  <a:gd name="T2" fmla="*/ 3 w 71"/>
                  <a:gd name="T3" fmla="*/ 0 h 53"/>
                  <a:gd name="T4" fmla="*/ 2 w 71"/>
                  <a:gd name="T5" fmla="*/ 1 h 53"/>
                  <a:gd name="T6" fmla="*/ 2 w 71"/>
                  <a:gd name="T7" fmla="*/ 1 h 53"/>
                  <a:gd name="T8" fmla="*/ 2 w 71"/>
                  <a:gd name="T9" fmla="*/ 1 h 53"/>
                  <a:gd name="T10" fmla="*/ 1 w 71"/>
                  <a:gd name="T11" fmla="*/ 1 h 53"/>
                  <a:gd name="T12" fmla="*/ 1 w 71"/>
                  <a:gd name="T13" fmla="*/ 2 h 53"/>
                  <a:gd name="T14" fmla="*/ 1 w 71"/>
                  <a:gd name="T15" fmla="*/ 2 h 53"/>
                  <a:gd name="T16" fmla="*/ 0 w 71"/>
                  <a:gd name="T17" fmla="*/ 2 h 53"/>
                  <a:gd name="T18" fmla="*/ 1 w 71"/>
                  <a:gd name="T19" fmla="*/ 2 h 53"/>
                  <a:gd name="T20" fmla="*/ 1 w 71"/>
                  <a:gd name="T21" fmla="*/ 2 h 53"/>
                  <a:gd name="T22" fmla="*/ 1 w 71"/>
                  <a:gd name="T23" fmla="*/ 2 h 53"/>
                  <a:gd name="T24" fmla="*/ 2 w 71"/>
                  <a:gd name="T25" fmla="*/ 1 h 53"/>
                  <a:gd name="T26" fmla="*/ 2 w 71"/>
                  <a:gd name="T27" fmla="*/ 1 h 53"/>
                  <a:gd name="T28" fmla="*/ 3 w 71"/>
                  <a:gd name="T29" fmla="*/ 1 h 53"/>
                  <a:gd name="T30" fmla="*/ 3 w 71"/>
                  <a:gd name="T31" fmla="*/ 1 h 53"/>
                  <a:gd name="T32" fmla="*/ 3 w 71"/>
                  <a:gd name="T33" fmla="*/ 1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53">
                    <a:moveTo>
                      <a:pt x="71" y="1"/>
                    </a:moveTo>
                    <a:lnTo>
                      <a:pt x="68" y="0"/>
                    </a:lnTo>
                    <a:lnTo>
                      <a:pt x="59" y="2"/>
                    </a:lnTo>
                    <a:lnTo>
                      <a:pt x="48" y="7"/>
                    </a:lnTo>
                    <a:lnTo>
                      <a:pt x="36" y="15"/>
                    </a:lnTo>
                    <a:lnTo>
                      <a:pt x="23" y="23"/>
                    </a:lnTo>
                    <a:lnTo>
                      <a:pt x="13" y="33"/>
                    </a:lnTo>
                    <a:lnTo>
                      <a:pt x="4" y="44"/>
                    </a:lnTo>
                    <a:lnTo>
                      <a:pt x="0" y="53"/>
                    </a:lnTo>
                    <a:lnTo>
                      <a:pt x="7" y="49"/>
                    </a:lnTo>
                    <a:lnTo>
                      <a:pt x="17" y="44"/>
                    </a:lnTo>
                    <a:lnTo>
                      <a:pt x="30" y="37"/>
                    </a:lnTo>
                    <a:lnTo>
                      <a:pt x="43" y="30"/>
                    </a:lnTo>
                    <a:lnTo>
                      <a:pt x="54" y="23"/>
                    </a:lnTo>
                    <a:lnTo>
                      <a:pt x="65" y="15"/>
                    </a:lnTo>
                    <a:lnTo>
                      <a:pt x="70" y="8"/>
                    </a:lnTo>
                    <a:lnTo>
                      <a:pt x="71"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51" name="Freeform 82">
                <a:extLst>
                  <a:ext uri="{FF2B5EF4-FFF2-40B4-BE49-F238E27FC236}">
                    <a16:creationId xmlns:a16="http://schemas.microsoft.com/office/drawing/2014/main" xmlns="" id="{BC680CAE-B0C5-464D-A672-8CC696D89DE5}"/>
                  </a:ext>
                </a:extLst>
              </p:cNvPr>
              <p:cNvSpPr>
                <a:spLocks/>
              </p:cNvSpPr>
              <p:nvPr/>
            </p:nvSpPr>
            <p:spPr bwMode="auto">
              <a:xfrm>
                <a:off x="2771" y="526"/>
                <a:ext cx="30" cy="20"/>
              </a:xfrm>
              <a:custGeom>
                <a:avLst/>
                <a:gdLst>
                  <a:gd name="T0" fmla="*/ 2 w 60"/>
                  <a:gd name="T1" fmla="*/ 0 h 41"/>
                  <a:gd name="T2" fmla="*/ 2 w 60"/>
                  <a:gd name="T3" fmla="*/ 0 h 41"/>
                  <a:gd name="T4" fmla="*/ 2 w 60"/>
                  <a:gd name="T5" fmla="*/ 0 h 41"/>
                  <a:gd name="T6" fmla="*/ 2 w 60"/>
                  <a:gd name="T7" fmla="*/ 0 h 41"/>
                  <a:gd name="T8" fmla="*/ 1 w 60"/>
                  <a:gd name="T9" fmla="*/ 0 h 41"/>
                  <a:gd name="T10" fmla="*/ 1 w 60"/>
                  <a:gd name="T11" fmla="*/ 0 h 41"/>
                  <a:gd name="T12" fmla="*/ 1 w 60"/>
                  <a:gd name="T13" fmla="*/ 0 h 41"/>
                  <a:gd name="T14" fmla="*/ 1 w 60"/>
                  <a:gd name="T15" fmla="*/ 1 h 41"/>
                  <a:gd name="T16" fmla="*/ 0 w 60"/>
                  <a:gd name="T17" fmla="*/ 1 h 41"/>
                  <a:gd name="T18" fmla="*/ 1 w 60"/>
                  <a:gd name="T19" fmla="*/ 1 h 41"/>
                  <a:gd name="T20" fmla="*/ 1 w 60"/>
                  <a:gd name="T21" fmla="*/ 1 h 41"/>
                  <a:gd name="T22" fmla="*/ 1 w 60"/>
                  <a:gd name="T23" fmla="*/ 0 h 41"/>
                  <a:gd name="T24" fmla="*/ 2 w 60"/>
                  <a:gd name="T25" fmla="*/ 0 h 41"/>
                  <a:gd name="T26" fmla="*/ 2 w 60"/>
                  <a:gd name="T27" fmla="*/ 0 h 41"/>
                  <a:gd name="T28" fmla="*/ 2 w 60"/>
                  <a:gd name="T29" fmla="*/ 0 h 41"/>
                  <a:gd name="T30" fmla="*/ 2 w 60"/>
                  <a:gd name="T31" fmla="*/ 0 h 41"/>
                  <a:gd name="T32" fmla="*/ 2 w 60"/>
                  <a:gd name="T33" fmla="*/ 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0" h="41">
                    <a:moveTo>
                      <a:pt x="60" y="3"/>
                    </a:moveTo>
                    <a:lnTo>
                      <a:pt x="57" y="0"/>
                    </a:lnTo>
                    <a:lnTo>
                      <a:pt x="50" y="1"/>
                    </a:lnTo>
                    <a:lnTo>
                      <a:pt x="39" y="5"/>
                    </a:lnTo>
                    <a:lnTo>
                      <a:pt x="29" y="11"/>
                    </a:lnTo>
                    <a:lnTo>
                      <a:pt x="19" y="19"/>
                    </a:lnTo>
                    <a:lnTo>
                      <a:pt x="9" y="27"/>
                    </a:lnTo>
                    <a:lnTo>
                      <a:pt x="3" y="34"/>
                    </a:lnTo>
                    <a:lnTo>
                      <a:pt x="0" y="41"/>
                    </a:lnTo>
                    <a:lnTo>
                      <a:pt x="6" y="37"/>
                    </a:lnTo>
                    <a:lnTo>
                      <a:pt x="14" y="34"/>
                    </a:lnTo>
                    <a:lnTo>
                      <a:pt x="23" y="29"/>
                    </a:lnTo>
                    <a:lnTo>
                      <a:pt x="34" y="23"/>
                    </a:lnTo>
                    <a:lnTo>
                      <a:pt x="43" y="18"/>
                    </a:lnTo>
                    <a:lnTo>
                      <a:pt x="51" y="13"/>
                    </a:lnTo>
                    <a:lnTo>
                      <a:pt x="58" y="7"/>
                    </a:lnTo>
                    <a:lnTo>
                      <a:pt x="6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52" name="Freeform 83">
                <a:extLst>
                  <a:ext uri="{FF2B5EF4-FFF2-40B4-BE49-F238E27FC236}">
                    <a16:creationId xmlns:a16="http://schemas.microsoft.com/office/drawing/2014/main" xmlns="" id="{0F61CBFD-593A-4F22-B28D-9891370C3A7A}"/>
                  </a:ext>
                </a:extLst>
              </p:cNvPr>
              <p:cNvSpPr>
                <a:spLocks/>
              </p:cNvSpPr>
              <p:nvPr/>
            </p:nvSpPr>
            <p:spPr bwMode="auto">
              <a:xfrm>
                <a:off x="2760" y="370"/>
                <a:ext cx="4" cy="31"/>
              </a:xfrm>
              <a:custGeom>
                <a:avLst/>
                <a:gdLst>
                  <a:gd name="T0" fmla="*/ 1 w 8"/>
                  <a:gd name="T1" fmla="*/ 2 h 61"/>
                  <a:gd name="T2" fmla="*/ 1 w 8"/>
                  <a:gd name="T3" fmla="*/ 2 h 61"/>
                  <a:gd name="T4" fmla="*/ 0 w 8"/>
                  <a:gd name="T5" fmla="*/ 1 h 61"/>
                  <a:gd name="T6" fmla="*/ 0 w 8"/>
                  <a:gd name="T7" fmla="*/ 1 h 61"/>
                  <a:gd name="T8" fmla="*/ 1 w 8"/>
                  <a:gd name="T9" fmla="*/ 0 h 61"/>
                  <a:gd name="T10" fmla="*/ 1 w 8"/>
                  <a:gd name="T11" fmla="*/ 1 h 61"/>
                  <a:gd name="T12" fmla="*/ 1 w 8"/>
                  <a:gd name="T13" fmla="*/ 1 h 61"/>
                  <a:gd name="T14" fmla="*/ 1 w 8"/>
                  <a:gd name="T15" fmla="*/ 2 h 61"/>
                  <a:gd name="T16" fmla="*/ 1 w 8"/>
                  <a:gd name="T17" fmla="*/ 2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61">
                    <a:moveTo>
                      <a:pt x="4" y="61"/>
                    </a:moveTo>
                    <a:lnTo>
                      <a:pt x="3" y="48"/>
                    </a:lnTo>
                    <a:lnTo>
                      <a:pt x="0" y="27"/>
                    </a:lnTo>
                    <a:lnTo>
                      <a:pt x="0" y="8"/>
                    </a:lnTo>
                    <a:lnTo>
                      <a:pt x="4" y="0"/>
                    </a:lnTo>
                    <a:lnTo>
                      <a:pt x="8" y="9"/>
                    </a:lnTo>
                    <a:lnTo>
                      <a:pt x="8" y="27"/>
                    </a:lnTo>
                    <a:lnTo>
                      <a:pt x="6" y="46"/>
                    </a:lnTo>
                    <a:lnTo>
                      <a:pt x="4" y="6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53" name="Freeform 84">
                <a:extLst>
                  <a:ext uri="{FF2B5EF4-FFF2-40B4-BE49-F238E27FC236}">
                    <a16:creationId xmlns:a16="http://schemas.microsoft.com/office/drawing/2014/main" xmlns="" id="{892606B1-0FA9-41E2-9590-507B2142B25C}"/>
                  </a:ext>
                </a:extLst>
              </p:cNvPr>
              <p:cNvSpPr>
                <a:spLocks/>
              </p:cNvSpPr>
              <p:nvPr/>
            </p:nvSpPr>
            <p:spPr bwMode="auto">
              <a:xfrm>
                <a:off x="2726" y="392"/>
                <a:ext cx="32" cy="43"/>
              </a:xfrm>
              <a:custGeom>
                <a:avLst/>
                <a:gdLst>
                  <a:gd name="T0" fmla="*/ 2 w 65"/>
                  <a:gd name="T1" fmla="*/ 3 h 85"/>
                  <a:gd name="T2" fmla="*/ 1 w 65"/>
                  <a:gd name="T3" fmla="*/ 3 h 85"/>
                  <a:gd name="T4" fmla="*/ 1 w 65"/>
                  <a:gd name="T5" fmla="*/ 2 h 85"/>
                  <a:gd name="T6" fmla="*/ 1 w 65"/>
                  <a:gd name="T7" fmla="*/ 2 h 85"/>
                  <a:gd name="T8" fmla="*/ 1 w 65"/>
                  <a:gd name="T9" fmla="*/ 1 h 85"/>
                  <a:gd name="T10" fmla="*/ 0 w 65"/>
                  <a:gd name="T11" fmla="*/ 1 h 85"/>
                  <a:gd name="T12" fmla="*/ 0 w 65"/>
                  <a:gd name="T13" fmla="*/ 1 h 85"/>
                  <a:gd name="T14" fmla="*/ 0 w 65"/>
                  <a:gd name="T15" fmla="*/ 0 h 85"/>
                  <a:gd name="T16" fmla="*/ 0 w 65"/>
                  <a:gd name="T17" fmla="*/ 1 h 85"/>
                  <a:gd name="T18" fmla="*/ 0 w 65"/>
                  <a:gd name="T19" fmla="*/ 1 h 85"/>
                  <a:gd name="T20" fmla="*/ 0 w 65"/>
                  <a:gd name="T21" fmla="*/ 1 h 85"/>
                  <a:gd name="T22" fmla="*/ 0 w 65"/>
                  <a:gd name="T23" fmla="*/ 1 h 85"/>
                  <a:gd name="T24" fmla="*/ 0 w 65"/>
                  <a:gd name="T25" fmla="*/ 2 h 85"/>
                  <a:gd name="T26" fmla="*/ 1 w 65"/>
                  <a:gd name="T27" fmla="*/ 2 h 85"/>
                  <a:gd name="T28" fmla="*/ 1 w 65"/>
                  <a:gd name="T29" fmla="*/ 3 h 85"/>
                  <a:gd name="T30" fmla="*/ 1 w 65"/>
                  <a:gd name="T31" fmla="*/ 3 h 85"/>
                  <a:gd name="T32" fmla="*/ 2 w 65"/>
                  <a:gd name="T33" fmla="*/ 3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85">
                    <a:moveTo>
                      <a:pt x="65" y="85"/>
                    </a:moveTo>
                    <a:lnTo>
                      <a:pt x="60" y="75"/>
                    </a:lnTo>
                    <a:lnTo>
                      <a:pt x="53" y="62"/>
                    </a:lnTo>
                    <a:lnTo>
                      <a:pt x="44" y="46"/>
                    </a:lnTo>
                    <a:lnTo>
                      <a:pt x="34" y="31"/>
                    </a:lnTo>
                    <a:lnTo>
                      <a:pt x="23" y="16"/>
                    </a:lnTo>
                    <a:lnTo>
                      <a:pt x="14" y="6"/>
                    </a:lnTo>
                    <a:lnTo>
                      <a:pt x="6" y="0"/>
                    </a:lnTo>
                    <a:lnTo>
                      <a:pt x="1" y="1"/>
                    </a:lnTo>
                    <a:lnTo>
                      <a:pt x="0" y="8"/>
                    </a:lnTo>
                    <a:lnTo>
                      <a:pt x="6" y="17"/>
                    </a:lnTo>
                    <a:lnTo>
                      <a:pt x="15" y="29"/>
                    </a:lnTo>
                    <a:lnTo>
                      <a:pt x="27" y="41"/>
                    </a:lnTo>
                    <a:lnTo>
                      <a:pt x="38" y="54"/>
                    </a:lnTo>
                    <a:lnTo>
                      <a:pt x="50" y="66"/>
                    </a:lnTo>
                    <a:lnTo>
                      <a:pt x="59" y="76"/>
                    </a:lnTo>
                    <a:lnTo>
                      <a:pt x="65" y="8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54" name="Freeform 85">
                <a:extLst>
                  <a:ext uri="{FF2B5EF4-FFF2-40B4-BE49-F238E27FC236}">
                    <a16:creationId xmlns:a16="http://schemas.microsoft.com/office/drawing/2014/main" xmlns="" id="{00A2F022-C009-4EC0-A8E5-1C273DE3ACD7}"/>
                  </a:ext>
                </a:extLst>
              </p:cNvPr>
              <p:cNvSpPr>
                <a:spLocks/>
              </p:cNvSpPr>
              <p:nvPr/>
            </p:nvSpPr>
            <p:spPr bwMode="auto">
              <a:xfrm>
                <a:off x="2724" y="410"/>
                <a:ext cx="34" cy="38"/>
              </a:xfrm>
              <a:custGeom>
                <a:avLst/>
                <a:gdLst>
                  <a:gd name="T0" fmla="*/ 3 w 68"/>
                  <a:gd name="T1" fmla="*/ 2 h 77"/>
                  <a:gd name="T2" fmla="*/ 2 w 68"/>
                  <a:gd name="T3" fmla="*/ 2 h 77"/>
                  <a:gd name="T4" fmla="*/ 2 w 68"/>
                  <a:gd name="T5" fmla="*/ 1 h 77"/>
                  <a:gd name="T6" fmla="*/ 2 w 68"/>
                  <a:gd name="T7" fmla="*/ 1 h 77"/>
                  <a:gd name="T8" fmla="*/ 1 w 68"/>
                  <a:gd name="T9" fmla="*/ 0 h 77"/>
                  <a:gd name="T10" fmla="*/ 1 w 68"/>
                  <a:gd name="T11" fmla="*/ 0 h 77"/>
                  <a:gd name="T12" fmla="*/ 1 w 68"/>
                  <a:gd name="T13" fmla="*/ 0 h 77"/>
                  <a:gd name="T14" fmla="*/ 1 w 68"/>
                  <a:gd name="T15" fmla="*/ 0 h 77"/>
                  <a:gd name="T16" fmla="*/ 0 w 68"/>
                  <a:gd name="T17" fmla="*/ 0 h 77"/>
                  <a:gd name="T18" fmla="*/ 1 w 68"/>
                  <a:gd name="T19" fmla="*/ 0 h 77"/>
                  <a:gd name="T20" fmla="*/ 1 w 68"/>
                  <a:gd name="T21" fmla="*/ 0 h 77"/>
                  <a:gd name="T22" fmla="*/ 1 w 68"/>
                  <a:gd name="T23" fmla="*/ 0 h 77"/>
                  <a:gd name="T24" fmla="*/ 1 w 68"/>
                  <a:gd name="T25" fmla="*/ 1 h 77"/>
                  <a:gd name="T26" fmla="*/ 2 w 68"/>
                  <a:gd name="T27" fmla="*/ 1 h 77"/>
                  <a:gd name="T28" fmla="*/ 2 w 68"/>
                  <a:gd name="T29" fmla="*/ 1 h 77"/>
                  <a:gd name="T30" fmla="*/ 2 w 68"/>
                  <a:gd name="T31" fmla="*/ 2 h 77"/>
                  <a:gd name="T32" fmla="*/ 3 w 68"/>
                  <a:gd name="T33" fmla="*/ 2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77">
                    <a:moveTo>
                      <a:pt x="68" y="77"/>
                    </a:moveTo>
                    <a:lnTo>
                      <a:pt x="62" y="68"/>
                    </a:lnTo>
                    <a:lnTo>
                      <a:pt x="53" y="55"/>
                    </a:lnTo>
                    <a:lnTo>
                      <a:pt x="43" y="41"/>
                    </a:lnTo>
                    <a:lnTo>
                      <a:pt x="31" y="26"/>
                    </a:lnTo>
                    <a:lnTo>
                      <a:pt x="21" y="13"/>
                    </a:lnTo>
                    <a:lnTo>
                      <a:pt x="10" y="4"/>
                    </a:lnTo>
                    <a:lnTo>
                      <a:pt x="3" y="0"/>
                    </a:lnTo>
                    <a:lnTo>
                      <a:pt x="0" y="2"/>
                    </a:lnTo>
                    <a:lnTo>
                      <a:pt x="1" y="9"/>
                    </a:lnTo>
                    <a:lnTo>
                      <a:pt x="8" y="19"/>
                    </a:lnTo>
                    <a:lnTo>
                      <a:pt x="18" y="30"/>
                    </a:lnTo>
                    <a:lnTo>
                      <a:pt x="31" y="41"/>
                    </a:lnTo>
                    <a:lnTo>
                      <a:pt x="43" y="53"/>
                    </a:lnTo>
                    <a:lnTo>
                      <a:pt x="54" y="63"/>
                    </a:lnTo>
                    <a:lnTo>
                      <a:pt x="63" y="71"/>
                    </a:lnTo>
                    <a:lnTo>
                      <a:pt x="68" y="7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55" name="Freeform 86">
                <a:extLst>
                  <a:ext uri="{FF2B5EF4-FFF2-40B4-BE49-F238E27FC236}">
                    <a16:creationId xmlns:a16="http://schemas.microsoft.com/office/drawing/2014/main" xmlns="" id="{55AF396C-2AD6-4B7E-A068-7281067F5358}"/>
                  </a:ext>
                </a:extLst>
              </p:cNvPr>
              <p:cNvSpPr>
                <a:spLocks/>
              </p:cNvSpPr>
              <p:nvPr/>
            </p:nvSpPr>
            <p:spPr bwMode="auto">
              <a:xfrm>
                <a:off x="2722" y="431"/>
                <a:ext cx="36" cy="35"/>
              </a:xfrm>
              <a:custGeom>
                <a:avLst/>
                <a:gdLst>
                  <a:gd name="T0" fmla="*/ 2 w 73"/>
                  <a:gd name="T1" fmla="*/ 3 h 70"/>
                  <a:gd name="T2" fmla="*/ 2 w 73"/>
                  <a:gd name="T3" fmla="*/ 2 h 70"/>
                  <a:gd name="T4" fmla="*/ 1 w 73"/>
                  <a:gd name="T5" fmla="*/ 2 h 70"/>
                  <a:gd name="T6" fmla="*/ 1 w 73"/>
                  <a:gd name="T7" fmla="*/ 2 h 70"/>
                  <a:gd name="T8" fmla="*/ 1 w 73"/>
                  <a:gd name="T9" fmla="*/ 1 h 70"/>
                  <a:gd name="T10" fmla="*/ 0 w 73"/>
                  <a:gd name="T11" fmla="*/ 1 h 70"/>
                  <a:gd name="T12" fmla="*/ 0 w 73"/>
                  <a:gd name="T13" fmla="*/ 1 h 70"/>
                  <a:gd name="T14" fmla="*/ 0 w 73"/>
                  <a:gd name="T15" fmla="*/ 0 h 70"/>
                  <a:gd name="T16" fmla="*/ 0 w 73"/>
                  <a:gd name="T17" fmla="*/ 1 h 70"/>
                  <a:gd name="T18" fmla="*/ 0 w 73"/>
                  <a:gd name="T19" fmla="*/ 1 h 70"/>
                  <a:gd name="T20" fmla="*/ 0 w 73"/>
                  <a:gd name="T21" fmla="*/ 1 h 70"/>
                  <a:gd name="T22" fmla="*/ 0 w 73"/>
                  <a:gd name="T23" fmla="*/ 1 h 70"/>
                  <a:gd name="T24" fmla="*/ 1 w 73"/>
                  <a:gd name="T25" fmla="*/ 2 h 70"/>
                  <a:gd name="T26" fmla="*/ 1 w 73"/>
                  <a:gd name="T27" fmla="*/ 2 h 70"/>
                  <a:gd name="T28" fmla="*/ 1 w 73"/>
                  <a:gd name="T29" fmla="*/ 2 h 70"/>
                  <a:gd name="T30" fmla="*/ 2 w 73"/>
                  <a:gd name="T31" fmla="*/ 2 h 70"/>
                  <a:gd name="T32" fmla="*/ 2 w 73"/>
                  <a:gd name="T33" fmla="*/ 3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3" h="70">
                    <a:moveTo>
                      <a:pt x="73" y="70"/>
                    </a:moveTo>
                    <a:lnTo>
                      <a:pt x="66" y="60"/>
                    </a:lnTo>
                    <a:lnTo>
                      <a:pt x="57" y="47"/>
                    </a:lnTo>
                    <a:lnTo>
                      <a:pt x="45" y="33"/>
                    </a:lnTo>
                    <a:lnTo>
                      <a:pt x="33" y="22"/>
                    </a:lnTo>
                    <a:lnTo>
                      <a:pt x="21" y="12"/>
                    </a:lnTo>
                    <a:lnTo>
                      <a:pt x="11" y="3"/>
                    </a:lnTo>
                    <a:lnTo>
                      <a:pt x="4" y="0"/>
                    </a:lnTo>
                    <a:lnTo>
                      <a:pt x="0" y="2"/>
                    </a:lnTo>
                    <a:lnTo>
                      <a:pt x="3" y="8"/>
                    </a:lnTo>
                    <a:lnTo>
                      <a:pt x="10" y="16"/>
                    </a:lnTo>
                    <a:lnTo>
                      <a:pt x="20" y="25"/>
                    </a:lnTo>
                    <a:lnTo>
                      <a:pt x="33" y="35"/>
                    </a:lnTo>
                    <a:lnTo>
                      <a:pt x="45" y="45"/>
                    </a:lnTo>
                    <a:lnTo>
                      <a:pt x="58" y="54"/>
                    </a:lnTo>
                    <a:lnTo>
                      <a:pt x="67" y="63"/>
                    </a:lnTo>
                    <a:lnTo>
                      <a:pt x="73"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56" name="Freeform 87">
                <a:extLst>
                  <a:ext uri="{FF2B5EF4-FFF2-40B4-BE49-F238E27FC236}">
                    <a16:creationId xmlns:a16="http://schemas.microsoft.com/office/drawing/2014/main" xmlns="" id="{F08665CE-DC1B-46F2-88E1-7874FDB2055B}"/>
                  </a:ext>
                </a:extLst>
              </p:cNvPr>
              <p:cNvSpPr>
                <a:spLocks/>
              </p:cNvSpPr>
              <p:nvPr/>
            </p:nvSpPr>
            <p:spPr bwMode="auto">
              <a:xfrm>
                <a:off x="2727" y="456"/>
                <a:ext cx="34" cy="26"/>
              </a:xfrm>
              <a:custGeom>
                <a:avLst/>
                <a:gdLst>
                  <a:gd name="T0" fmla="*/ 2 w 69"/>
                  <a:gd name="T1" fmla="*/ 1 h 53"/>
                  <a:gd name="T2" fmla="*/ 1 w 69"/>
                  <a:gd name="T3" fmla="*/ 1 h 53"/>
                  <a:gd name="T4" fmla="*/ 1 w 69"/>
                  <a:gd name="T5" fmla="*/ 1 h 53"/>
                  <a:gd name="T6" fmla="*/ 1 w 69"/>
                  <a:gd name="T7" fmla="*/ 0 h 53"/>
                  <a:gd name="T8" fmla="*/ 0 w 69"/>
                  <a:gd name="T9" fmla="*/ 0 h 53"/>
                  <a:gd name="T10" fmla="*/ 0 w 69"/>
                  <a:gd name="T11" fmla="*/ 0 h 53"/>
                  <a:gd name="T12" fmla="*/ 0 w 69"/>
                  <a:gd name="T13" fmla="*/ 0 h 53"/>
                  <a:gd name="T14" fmla="*/ 0 w 69"/>
                  <a:gd name="T15" fmla="*/ 0 h 53"/>
                  <a:gd name="T16" fmla="*/ 0 w 69"/>
                  <a:gd name="T17" fmla="*/ 0 h 53"/>
                  <a:gd name="T18" fmla="*/ 0 w 69"/>
                  <a:gd name="T19" fmla="*/ 0 h 53"/>
                  <a:gd name="T20" fmla="*/ 0 w 69"/>
                  <a:gd name="T21" fmla="*/ 0 h 53"/>
                  <a:gd name="T22" fmla="*/ 0 w 69"/>
                  <a:gd name="T23" fmla="*/ 0 h 53"/>
                  <a:gd name="T24" fmla="*/ 0 w 69"/>
                  <a:gd name="T25" fmla="*/ 0 h 53"/>
                  <a:gd name="T26" fmla="*/ 1 w 69"/>
                  <a:gd name="T27" fmla="*/ 1 h 53"/>
                  <a:gd name="T28" fmla="*/ 1 w 69"/>
                  <a:gd name="T29" fmla="*/ 1 h 53"/>
                  <a:gd name="T30" fmla="*/ 1 w 69"/>
                  <a:gd name="T31" fmla="*/ 1 h 53"/>
                  <a:gd name="T32" fmla="*/ 2 w 69"/>
                  <a:gd name="T33" fmla="*/ 1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53">
                    <a:moveTo>
                      <a:pt x="69" y="53"/>
                    </a:moveTo>
                    <a:lnTo>
                      <a:pt x="62" y="45"/>
                    </a:lnTo>
                    <a:lnTo>
                      <a:pt x="53" y="35"/>
                    </a:lnTo>
                    <a:lnTo>
                      <a:pt x="41" y="24"/>
                    </a:lnTo>
                    <a:lnTo>
                      <a:pt x="30" y="15"/>
                    </a:lnTo>
                    <a:lnTo>
                      <a:pt x="19" y="6"/>
                    </a:lnTo>
                    <a:lnTo>
                      <a:pt x="9" y="1"/>
                    </a:lnTo>
                    <a:lnTo>
                      <a:pt x="2" y="0"/>
                    </a:lnTo>
                    <a:lnTo>
                      <a:pt x="0" y="4"/>
                    </a:lnTo>
                    <a:lnTo>
                      <a:pt x="2" y="11"/>
                    </a:lnTo>
                    <a:lnTo>
                      <a:pt x="8" y="18"/>
                    </a:lnTo>
                    <a:lnTo>
                      <a:pt x="18" y="24"/>
                    </a:lnTo>
                    <a:lnTo>
                      <a:pt x="30" y="30"/>
                    </a:lnTo>
                    <a:lnTo>
                      <a:pt x="41" y="35"/>
                    </a:lnTo>
                    <a:lnTo>
                      <a:pt x="53" y="41"/>
                    </a:lnTo>
                    <a:lnTo>
                      <a:pt x="62" y="47"/>
                    </a:lnTo>
                    <a:lnTo>
                      <a:pt x="69" y="5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57" name="Freeform 88">
                <a:extLst>
                  <a:ext uri="{FF2B5EF4-FFF2-40B4-BE49-F238E27FC236}">
                    <a16:creationId xmlns:a16="http://schemas.microsoft.com/office/drawing/2014/main" xmlns="" id="{392572FF-4179-4D66-8E76-A9531BCC4D9F}"/>
                  </a:ext>
                </a:extLst>
              </p:cNvPr>
              <p:cNvSpPr>
                <a:spLocks/>
              </p:cNvSpPr>
              <p:nvPr/>
            </p:nvSpPr>
            <p:spPr bwMode="auto">
              <a:xfrm>
                <a:off x="2729" y="477"/>
                <a:ext cx="33" cy="24"/>
              </a:xfrm>
              <a:custGeom>
                <a:avLst/>
                <a:gdLst>
                  <a:gd name="T0" fmla="*/ 2 w 67"/>
                  <a:gd name="T1" fmla="*/ 1 h 49"/>
                  <a:gd name="T2" fmla="*/ 1 w 67"/>
                  <a:gd name="T3" fmla="*/ 1 h 49"/>
                  <a:gd name="T4" fmla="*/ 1 w 67"/>
                  <a:gd name="T5" fmla="*/ 1 h 49"/>
                  <a:gd name="T6" fmla="*/ 1 w 67"/>
                  <a:gd name="T7" fmla="*/ 0 h 49"/>
                  <a:gd name="T8" fmla="*/ 0 w 67"/>
                  <a:gd name="T9" fmla="*/ 0 h 49"/>
                  <a:gd name="T10" fmla="*/ 0 w 67"/>
                  <a:gd name="T11" fmla="*/ 0 h 49"/>
                  <a:gd name="T12" fmla="*/ 0 w 67"/>
                  <a:gd name="T13" fmla="*/ 0 h 49"/>
                  <a:gd name="T14" fmla="*/ 0 w 67"/>
                  <a:gd name="T15" fmla="*/ 0 h 49"/>
                  <a:gd name="T16" fmla="*/ 0 w 67"/>
                  <a:gd name="T17" fmla="*/ 0 h 49"/>
                  <a:gd name="T18" fmla="*/ 0 w 67"/>
                  <a:gd name="T19" fmla="*/ 0 h 49"/>
                  <a:gd name="T20" fmla="*/ 0 w 67"/>
                  <a:gd name="T21" fmla="*/ 0 h 49"/>
                  <a:gd name="T22" fmla="*/ 0 w 67"/>
                  <a:gd name="T23" fmla="*/ 0 h 49"/>
                  <a:gd name="T24" fmla="*/ 0 w 67"/>
                  <a:gd name="T25" fmla="*/ 0 h 49"/>
                  <a:gd name="T26" fmla="*/ 1 w 67"/>
                  <a:gd name="T27" fmla="*/ 1 h 49"/>
                  <a:gd name="T28" fmla="*/ 1 w 67"/>
                  <a:gd name="T29" fmla="*/ 1 h 49"/>
                  <a:gd name="T30" fmla="*/ 1 w 67"/>
                  <a:gd name="T31" fmla="*/ 1 h 49"/>
                  <a:gd name="T32" fmla="*/ 2 w 67"/>
                  <a:gd name="T33" fmla="*/ 1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49">
                    <a:moveTo>
                      <a:pt x="67" y="49"/>
                    </a:moveTo>
                    <a:lnTo>
                      <a:pt x="61" y="43"/>
                    </a:lnTo>
                    <a:lnTo>
                      <a:pt x="51" y="34"/>
                    </a:lnTo>
                    <a:lnTo>
                      <a:pt x="39" y="25"/>
                    </a:lnTo>
                    <a:lnTo>
                      <a:pt x="28" y="14"/>
                    </a:lnTo>
                    <a:lnTo>
                      <a:pt x="16" y="7"/>
                    </a:lnTo>
                    <a:lnTo>
                      <a:pt x="7" y="2"/>
                    </a:lnTo>
                    <a:lnTo>
                      <a:pt x="1" y="0"/>
                    </a:lnTo>
                    <a:lnTo>
                      <a:pt x="0" y="5"/>
                    </a:lnTo>
                    <a:lnTo>
                      <a:pt x="4" y="12"/>
                    </a:lnTo>
                    <a:lnTo>
                      <a:pt x="11" y="19"/>
                    </a:lnTo>
                    <a:lnTo>
                      <a:pt x="20" y="26"/>
                    </a:lnTo>
                    <a:lnTo>
                      <a:pt x="31" y="31"/>
                    </a:lnTo>
                    <a:lnTo>
                      <a:pt x="43" y="37"/>
                    </a:lnTo>
                    <a:lnTo>
                      <a:pt x="53" y="42"/>
                    </a:lnTo>
                    <a:lnTo>
                      <a:pt x="62" y="45"/>
                    </a:lnTo>
                    <a:lnTo>
                      <a:pt x="67" y="4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58" name="Freeform 89">
                <a:extLst>
                  <a:ext uri="{FF2B5EF4-FFF2-40B4-BE49-F238E27FC236}">
                    <a16:creationId xmlns:a16="http://schemas.microsoft.com/office/drawing/2014/main" xmlns="" id="{13CBE3B3-94EE-49AE-BBB2-38DA78EEC3C9}"/>
                  </a:ext>
                </a:extLst>
              </p:cNvPr>
              <p:cNvSpPr>
                <a:spLocks/>
              </p:cNvSpPr>
              <p:nvPr/>
            </p:nvSpPr>
            <p:spPr bwMode="auto">
              <a:xfrm>
                <a:off x="2736" y="506"/>
                <a:ext cx="29" cy="13"/>
              </a:xfrm>
              <a:custGeom>
                <a:avLst/>
                <a:gdLst>
                  <a:gd name="T0" fmla="*/ 1 w 59"/>
                  <a:gd name="T1" fmla="*/ 1 h 25"/>
                  <a:gd name="T2" fmla="*/ 1 w 59"/>
                  <a:gd name="T3" fmla="*/ 1 h 25"/>
                  <a:gd name="T4" fmla="*/ 1 w 59"/>
                  <a:gd name="T5" fmla="*/ 1 h 25"/>
                  <a:gd name="T6" fmla="*/ 1 w 59"/>
                  <a:gd name="T7" fmla="*/ 1 h 25"/>
                  <a:gd name="T8" fmla="*/ 0 w 59"/>
                  <a:gd name="T9" fmla="*/ 1 h 25"/>
                  <a:gd name="T10" fmla="*/ 0 w 59"/>
                  <a:gd name="T11" fmla="*/ 0 h 25"/>
                  <a:gd name="T12" fmla="*/ 0 w 59"/>
                  <a:gd name="T13" fmla="*/ 0 h 25"/>
                  <a:gd name="T14" fmla="*/ 0 w 59"/>
                  <a:gd name="T15" fmla="*/ 1 h 25"/>
                  <a:gd name="T16" fmla="*/ 0 w 59"/>
                  <a:gd name="T17" fmla="*/ 1 h 25"/>
                  <a:gd name="T18" fmla="*/ 0 w 59"/>
                  <a:gd name="T19" fmla="*/ 1 h 25"/>
                  <a:gd name="T20" fmla="*/ 0 w 59"/>
                  <a:gd name="T21" fmla="*/ 1 h 25"/>
                  <a:gd name="T22" fmla="*/ 0 w 59"/>
                  <a:gd name="T23" fmla="*/ 1 h 25"/>
                  <a:gd name="T24" fmla="*/ 0 w 59"/>
                  <a:gd name="T25" fmla="*/ 1 h 25"/>
                  <a:gd name="T26" fmla="*/ 1 w 59"/>
                  <a:gd name="T27" fmla="*/ 1 h 25"/>
                  <a:gd name="T28" fmla="*/ 1 w 59"/>
                  <a:gd name="T29" fmla="*/ 1 h 25"/>
                  <a:gd name="T30" fmla="*/ 1 w 59"/>
                  <a:gd name="T31" fmla="*/ 1 h 25"/>
                  <a:gd name="T32" fmla="*/ 1 w 59"/>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25">
                    <a:moveTo>
                      <a:pt x="59" y="25"/>
                    </a:moveTo>
                    <a:lnTo>
                      <a:pt x="52" y="20"/>
                    </a:lnTo>
                    <a:lnTo>
                      <a:pt x="43" y="14"/>
                    </a:lnTo>
                    <a:lnTo>
                      <a:pt x="32" y="8"/>
                    </a:lnTo>
                    <a:lnTo>
                      <a:pt x="23" y="3"/>
                    </a:lnTo>
                    <a:lnTo>
                      <a:pt x="14" y="0"/>
                    </a:lnTo>
                    <a:lnTo>
                      <a:pt x="7" y="0"/>
                    </a:lnTo>
                    <a:lnTo>
                      <a:pt x="1" y="1"/>
                    </a:lnTo>
                    <a:lnTo>
                      <a:pt x="0" y="7"/>
                    </a:lnTo>
                    <a:lnTo>
                      <a:pt x="2" y="13"/>
                    </a:lnTo>
                    <a:lnTo>
                      <a:pt x="8" y="17"/>
                    </a:lnTo>
                    <a:lnTo>
                      <a:pt x="16" y="20"/>
                    </a:lnTo>
                    <a:lnTo>
                      <a:pt x="25" y="21"/>
                    </a:lnTo>
                    <a:lnTo>
                      <a:pt x="35" y="21"/>
                    </a:lnTo>
                    <a:lnTo>
                      <a:pt x="45" y="22"/>
                    </a:lnTo>
                    <a:lnTo>
                      <a:pt x="53" y="23"/>
                    </a:lnTo>
                    <a:lnTo>
                      <a:pt x="59" y="2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59" name="Freeform 90">
                <a:extLst>
                  <a:ext uri="{FF2B5EF4-FFF2-40B4-BE49-F238E27FC236}">
                    <a16:creationId xmlns:a16="http://schemas.microsoft.com/office/drawing/2014/main" xmlns="" id="{84EAF2FF-0EAE-41DD-B857-1E8A5F462CED}"/>
                  </a:ext>
                </a:extLst>
              </p:cNvPr>
              <p:cNvSpPr>
                <a:spLocks/>
              </p:cNvSpPr>
              <p:nvPr/>
            </p:nvSpPr>
            <p:spPr bwMode="auto">
              <a:xfrm>
                <a:off x="2743" y="526"/>
                <a:ext cx="26" cy="6"/>
              </a:xfrm>
              <a:custGeom>
                <a:avLst/>
                <a:gdLst>
                  <a:gd name="T0" fmla="*/ 2 w 52"/>
                  <a:gd name="T1" fmla="*/ 0 h 13"/>
                  <a:gd name="T2" fmla="*/ 2 w 52"/>
                  <a:gd name="T3" fmla="*/ 0 h 13"/>
                  <a:gd name="T4" fmla="*/ 2 w 52"/>
                  <a:gd name="T5" fmla="*/ 0 h 13"/>
                  <a:gd name="T6" fmla="*/ 1 w 52"/>
                  <a:gd name="T7" fmla="*/ 0 h 13"/>
                  <a:gd name="T8" fmla="*/ 1 w 52"/>
                  <a:gd name="T9" fmla="*/ 0 h 13"/>
                  <a:gd name="T10" fmla="*/ 1 w 52"/>
                  <a:gd name="T11" fmla="*/ 0 h 13"/>
                  <a:gd name="T12" fmla="*/ 1 w 52"/>
                  <a:gd name="T13" fmla="*/ 0 h 13"/>
                  <a:gd name="T14" fmla="*/ 1 w 52"/>
                  <a:gd name="T15" fmla="*/ 0 h 13"/>
                  <a:gd name="T16" fmla="*/ 0 w 52"/>
                  <a:gd name="T17" fmla="*/ 0 h 13"/>
                  <a:gd name="T18" fmla="*/ 1 w 52"/>
                  <a:gd name="T19" fmla="*/ 0 h 13"/>
                  <a:gd name="T20" fmla="*/ 1 w 52"/>
                  <a:gd name="T21" fmla="*/ 0 h 13"/>
                  <a:gd name="T22" fmla="*/ 1 w 52"/>
                  <a:gd name="T23" fmla="*/ 0 h 13"/>
                  <a:gd name="T24" fmla="*/ 1 w 52"/>
                  <a:gd name="T25" fmla="*/ 0 h 13"/>
                  <a:gd name="T26" fmla="*/ 1 w 52"/>
                  <a:gd name="T27" fmla="*/ 0 h 13"/>
                  <a:gd name="T28" fmla="*/ 2 w 52"/>
                  <a:gd name="T29" fmla="*/ 0 h 13"/>
                  <a:gd name="T30" fmla="*/ 2 w 52"/>
                  <a:gd name="T31" fmla="*/ 0 h 13"/>
                  <a:gd name="T32" fmla="*/ 2 w 52"/>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3">
                    <a:moveTo>
                      <a:pt x="52" y="13"/>
                    </a:moveTo>
                    <a:lnTo>
                      <a:pt x="46" y="11"/>
                    </a:lnTo>
                    <a:lnTo>
                      <a:pt x="38" y="7"/>
                    </a:lnTo>
                    <a:lnTo>
                      <a:pt x="30" y="4"/>
                    </a:lnTo>
                    <a:lnTo>
                      <a:pt x="21" y="1"/>
                    </a:lnTo>
                    <a:lnTo>
                      <a:pt x="12" y="0"/>
                    </a:lnTo>
                    <a:lnTo>
                      <a:pt x="6" y="0"/>
                    </a:lnTo>
                    <a:lnTo>
                      <a:pt x="1" y="1"/>
                    </a:lnTo>
                    <a:lnTo>
                      <a:pt x="0" y="6"/>
                    </a:lnTo>
                    <a:lnTo>
                      <a:pt x="2" y="10"/>
                    </a:lnTo>
                    <a:lnTo>
                      <a:pt x="7" y="12"/>
                    </a:lnTo>
                    <a:lnTo>
                      <a:pt x="12" y="13"/>
                    </a:lnTo>
                    <a:lnTo>
                      <a:pt x="21" y="13"/>
                    </a:lnTo>
                    <a:lnTo>
                      <a:pt x="29" y="12"/>
                    </a:lnTo>
                    <a:lnTo>
                      <a:pt x="37" y="12"/>
                    </a:lnTo>
                    <a:lnTo>
                      <a:pt x="45" y="12"/>
                    </a:lnTo>
                    <a:lnTo>
                      <a:pt x="52"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60" name="Freeform 91">
                <a:extLst>
                  <a:ext uri="{FF2B5EF4-FFF2-40B4-BE49-F238E27FC236}">
                    <a16:creationId xmlns:a16="http://schemas.microsoft.com/office/drawing/2014/main" xmlns="" id="{98EF6C06-D3F2-4B01-920E-B68B61049E9D}"/>
                  </a:ext>
                </a:extLst>
              </p:cNvPr>
              <p:cNvSpPr>
                <a:spLocks/>
              </p:cNvSpPr>
              <p:nvPr/>
            </p:nvSpPr>
            <p:spPr bwMode="auto">
              <a:xfrm>
                <a:off x="2747" y="542"/>
                <a:ext cx="25" cy="7"/>
              </a:xfrm>
              <a:custGeom>
                <a:avLst/>
                <a:gdLst>
                  <a:gd name="T0" fmla="*/ 1 w 51"/>
                  <a:gd name="T1" fmla="*/ 1 h 14"/>
                  <a:gd name="T2" fmla="*/ 1 w 51"/>
                  <a:gd name="T3" fmla="*/ 1 h 14"/>
                  <a:gd name="T4" fmla="*/ 1 w 51"/>
                  <a:gd name="T5" fmla="*/ 1 h 14"/>
                  <a:gd name="T6" fmla="*/ 0 w 51"/>
                  <a:gd name="T7" fmla="*/ 1 h 14"/>
                  <a:gd name="T8" fmla="*/ 0 w 51"/>
                  <a:gd name="T9" fmla="*/ 0 h 14"/>
                  <a:gd name="T10" fmla="*/ 0 w 51"/>
                  <a:gd name="T11" fmla="*/ 0 h 14"/>
                  <a:gd name="T12" fmla="*/ 0 w 51"/>
                  <a:gd name="T13" fmla="*/ 1 h 14"/>
                  <a:gd name="T14" fmla="*/ 0 w 51"/>
                  <a:gd name="T15" fmla="*/ 1 h 14"/>
                  <a:gd name="T16" fmla="*/ 0 w 51"/>
                  <a:gd name="T17" fmla="*/ 1 h 14"/>
                  <a:gd name="T18" fmla="*/ 0 w 51"/>
                  <a:gd name="T19" fmla="*/ 1 h 14"/>
                  <a:gd name="T20" fmla="*/ 0 w 51"/>
                  <a:gd name="T21" fmla="*/ 1 h 14"/>
                  <a:gd name="T22" fmla="*/ 0 w 51"/>
                  <a:gd name="T23" fmla="*/ 1 h 14"/>
                  <a:gd name="T24" fmla="*/ 0 w 51"/>
                  <a:gd name="T25" fmla="*/ 1 h 14"/>
                  <a:gd name="T26" fmla="*/ 0 w 51"/>
                  <a:gd name="T27" fmla="*/ 1 h 14"/>
                  <a:gd name="T28" fmla="*/ 1 w 51"/>
                  <a:gd name="T29" fmla="*/ 1 h 14"/>
                  <a:gd name="T30" fmla="*/ 1 w 51"/>
                  <a:gd name="T31" fmla="*/ 1 h 14"/>
                  <a:gd name="T32" fmla="*/ 1 w 51"/>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14">
                    <a:moveTo>
                      <a:pt x="51" y="7"/>
                    </a:moveTo>
                    <a:lnTo>
                      <a:pt x="46" y="5"/>
                    </a:lnTo>
                    <a:lnTo>
                      <a:pt x="39" y="3"/>
                    </a:lnTo>
                    <a:lnTo>
                      <a:pt x="31" y="2"/>
                    </a:lnTo>
                    <a:lnTo>
                      <a:pt x="22" y="0"/>
                    </a:lnTo>
                    <a:lnTo>
                      <a:pt x="14" y="0"/>
                    </a:lnTo>
                    <a:lnTo>
                      <a:pt x="7" y="2"/>
                    </a:lnTo>
                    <a:lnTo>
                      <a:pt x="2" y="5"/>
                    </a:lnTo>
                    <a:lnTo>
                      <a:pt x="0" y="10"/>
                    </a:lnTo>
                    <a:lnTo>
                      <a:pt x="1" y="13"/>
                    </a:lnTo>
                    <a:lnTo>
                      <a:pt x="4" y="14"/>
                    </a:lnTo>
                    <a:lnTo>
                      <a:pt x="10" y="14"/>
                    </a:lnTo>
                    <a:lnTo>
                      <a:pt x="17" y="13"/>
                    </a:lnTo>
                    <a:lnTo>
                      <a:pt x="25" y="11"/>
                    </a:lnTo>
                    <a:lnTo>
                      <a:pt x="34" y="8"/>
                    </a:lnTo>
                    <a:lnTo>
                      <a:pt x="42" y="7"/>
                    </a:lnTo>
                    <a:lnTo>
                      <a:pt x="51" y="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61" name="Freeform 92">
                <a:extLst>
                  <a:ext uri="{FF2B5EF4-FFF2-40B4-BE49-F238E27FC236}">
                    <a16:creationId xmlns:a16="http://schemas.microsoft.com/office/drawing/2014/main" xmlns="" id="{D82758EE-1AFA-4E2A-BD5F-42C6ADD62B69}"/>
                  </a:ext>
                </a:extLst>
              </p:cNvPr>
              <p:cNvSpPr>
                <a:spLocks/>
              </p:cNvSpPr>
              <p:nvPr/>
            </p:nvSpPr>
            <p:spPr bwMode="auto">
              <a:xfrm>
                <a:off x="2755" y="554"/>
                <a:ext cx="25" cy="8"/>
              </a:xfrm>
              <a:custGeom>
                <a:avLst/>
                <a:gdLst>
                  <a:gd name="T0" fmla="*/ 2 w 50"/>
                  <a:gd name="T1" fmla="*/ 1 h 16"/>
                  <a:gd name="T2" fmla="*/ 2 w 50"/>
                  <a:gd name="T3" fmla="*/ 1 h 16"/>
                  <a:gd name="T4" fmla="*/ 2 w 50"/>
                  <a:gd name="T5" fmla="*/ 1 h 16"/>
                  <a:gd name="T6" fmla="*/ 2 w 50"/>
                  <a:gd name="T7" fmla="*/ 1 h 16"/>
                  <a:gd name="T8" fmla="*/ 1 w 50"/>
                  <a:gd name="T9" fmla="*/ 1 h 16"/>
                  <a:gd name="T10" fmla="*/ 1 w 50"/>
                  <a:gd name="T11" fmla="*/ 0 h 16"/>
                  <a:gd name="T12" fmla="*/ 1 w 50"/>
                  <a:gd name="T13" fmla="*/ 0 h 16"/>
                  <a:gd name="T14" fmla="*/ 1 w 50"/>
                  <a:gd name="T15" fmla="*/ 1 h 16"/>
                  <a:gd name="T16" fmla="*/ 0 w 50"/>
                  <a:gd name="T17" fmla="*/ 1 h 16"/>
                  <a:gd name="T18" fmla="*/ 0 w 50"/>
                  <a:gd name="T19" fmla="*/ 1 h 16"/>
                  <a:gd name="T20" fmla="*/ 1 w 50"/>
                  <a:gd name="T21" fmla="*/ 1 h 16"/>
                  <a:gd name="T22" fmla="*/ 1 w 50"/>
                  <a:gd name="T23" fmla="*/ 1 h 16"/>
                  <a:gd name="T24" fmla="*/ 1 w 50"/>
                  <a:gd name="T25" fmla="*/ 1 h 16"/>
                  <a:gd name="T26" fmla="*/ 1 w 50"/>
                  <a:gd name="T27" fmla="*/ 1 h 16"/>
                  <a:gd name="T28" fmla="*/ 2 w 50"/>
                  <a:gd name="T29" fmla="*/ 1 h 16"/>
                  <a:gd name="T30" fmla="*/ 2 w 50"/>
                  <a:gd name="T31" fmla="*/ 1 h 16"/>
                  <a:gd name="T32" fmla="*/ 2 w 50"/>
                  <a:gd name="T33" fmla="*/ 1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16">
                    <a:moveTo>
                      <a:pt x="50" y="16"/>
                    </a:moveTo>
                    <a:lnTo>
                      <a:pt x="47" y="11"/>
                    </a:lnTo>
                    <a:lnTo>
                      <a:pt x="43" y="8"/>
                    </a:lnTo>
                    <a:lnTo>
                      <a:pt x="36" y="4"/>
                    </a:lnTo>
                    <a:lnTo>
                      <a:pt x="28" y="1"/>
                    </a:lnTo>
                    <a:lnTo>
                      <a:pt x="18" y="0"/>
                    </a:lnTo>
                    <a:lnTo>
                      <a:pt x="10" y="0"/>
                    </a:lnTo>
                    <a:lnTo>
                      <a:pt x="5" y="2"/>
                    </a:lnTo>
                    <a:lnTo>
                      <a:pt x="0" y="7"/>
                    </a:lnTo>
                    <a:lnTo>
                      <a:pt x="0" y="11"/>
                    </a:lnTo>
                    <a:lnTo>
                      <a:pt x="3" y="15"/>
                    </a:lnTo>
                    <a:lnTo>
                      <a:pt x="9" y="16"/>
                    </a:lnTo>
                    <a:lnTo>
                      <a:pt x="17" y="16"/>
                    </a:lnTo>
                    <a:lnTo>
                      <a:pt x="26" y="15"/>
                    </a:lnTo>
                    <a:lnTo>
                      <a:pt x="35" y="15"/>
                    </a:lnTo>
                    <a:lnTo>
                      <a:pt x="43" y="15"/>
                    </a:lnTo>
                    <a:lnTo>
                      <a:pt x="50" y="1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62" name="Freeform 93">
                <a:extLst>
                  <a:ext uri="{FF2B5EF4-FFF2-40B4-BE49-F238E27FC236}">
                    <a16:creationId xmlns:a16="http://schemas.microsoft.com/office/drawing/2014/main" xmlns="" id="{CF75B8C6-A2F4-46C3-8C96-359D7EFF3DA9}"/>
                  </a:ext>
                </a:extLst>
              </p:cNvPr>
              <p:cNvSpPr>
                <a:spLocks/>
              </p:cNvSpPr>
              <p:nvPr/>
            </p:nvSpPr>
            <p:spPr bwMode="auto">
              <a:xfrm>
                <a:off x="2757" y="564"/>
                <a:ext cx="27" cy="8"/>
              </a:xfrm>
              <a:custGeom>
                <a:avLst/>
                <a:gdLst>
                  <a:gd name="T0" fmla="*/ 1 w 56"/>
                  <a:gd name="T1" fmla="*/ 1 h 15"/>
                  <a:gd name="T2" fmla="*/ 1 w 56"/>
                  <a:gd name="T3" fmla="*/ 1 h 15"/>
                  <a:gd name="T4" fmla="*/ 1 w 56"/>
                  <a:gd name="T5" fmla="*/ 1 h 15"/>
                  <a:gd name="T6" fmla="*/ 1 w 56"/>
                  <a:gd name="T7" fmla="*/ 1 h 15"/>
                  <a:gd name="T8" fmla="*/ 0 w 56"/>
                  <a:gd name="T9" fmla="*/ 1 h 15"/>
                  <a:gd name="T10" fmla="*/ 0 w 56"/>
                  <a:gd name="T11" fmla="*/ 0 h 15"/>
                  <a:gd name="T12" fmla="*/ 0 w 56"/>
                  <a:gd name="T13" fmla="*/ 0 h 15"/>
                  <a:gd name="T14" fmla="*/ 0 w 56"/>
                  <a:gd name="T15" fmla="*/ 1 h 15"/>
                  <a:gd name="T16" fmla="*/ 0 w 56"/>
                  <a:gd name="T17" fmla="*/ 1 h 15"/>
                  <a:gd name="T18" fmla="*/ 0 w 56"/>
                  <a:gd name="T19" fmla="*/ 1 h 15"/>
                  <a:gd name="T20" fmla="*/ 0 w 56"/>
                  <a:gd name="T21" fmla="*/ 1 h 15"/>
                  <a:gd name="T22" fmla="*/ 0 w 56"/>
                  <a:gd name="T23" fmla="*/ 1 h 15"/>
                  <a:gd name="T24" fmla="*/ 0 w 56"/>
                  <a:gd name="T25" fmla="*/ 1 h 15"/>
                  <a:gd name="T26" fmla="*/ 1 w 56"/>
                  <a:gd name="T27" fmla="*/ 1 h 15"/>
                  <a:gd name="T28" fmla="*/ 1 w 56"/>
                  <a:gd name="T29" fmla="*/ 1 h 15"/>
                  <a:gd name="T30" fmla="*/ 1 w 56"/>
                  <a:gd name="T31" fmla="*/ 1 h 15"/>
                  <a:gd name="T32" fmla="*/ 1 w 56"/>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15">
                    <a:moveTo>
                      <a:pt x="56" y="13"/>
                    </a:moveTo>
                    <a:lnTo>
                      <a:pt x="51" y="11"/>
                    </a:lnTo>
                    <a:lnTo>
                      <a:pt x="44" y="8"/>
                    </a:lnTo>
                    <a:lnTo>
                      <a:pt x="37" y="5"/>
                    </a:lnTo>
                    <a:lnTo>
                      <a:pt x="29" y="3"/>
                    </a:lnTo>
                    <a:lnTo>
                      <a:pt x="20" y="0"/>
                    </a:lnTo>
                    <a:lnTo>
                      <a:pt x="13" y="0"/>
                    </a:lnTo>
                    <a:lnTo>
                      <a:pt x="6" y="2"/>
                    </a:lnTo>
                    <a:lnTo>
                      <a:pt x="2" y="6"/>
                    </a:lnTo>
                    <a:lnTo>
                      <a:pt x="0" y="11"/>
                    </a:lnTo>
                    <a:lnTo>
                      <a:pt x="5" y="13"/>
                    </a:lnTo>
                    <a:lnTo>
                      <a:pt x="12" y="15"/>
                    </a:lnTo>
                    <a:lnTo>
                      <a:pt x="22" y="15"/>
                    </a:lnTo>
                    <a:lnTo>
                      <a:pt x="33" y="15"/>
                    </a:lnTo>
                    <a:lnTo>
                      <a:pt x="42" y="15"/>
                    </a:lnTo>
                    <a:lnTo>
                      <a:pt x="51" y="14"/>
                    </a:lnTo>
                    <a:lnTo>
                      <a:pt x="56"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63" name="Freeform 94">
                <a:extLst>
                  <a:ext uri="{FF2B5EF4-FFF2-40B4-BE49-F238E27FC236}">
                    <a16:creationId xmlns:a16="http://schemas.microsoft.com/office/drawing/2014/main" xmlns="" id="{BF9C5AB9-6AA4-4F4C-B2BE-D92B18FCD26B}"/>
                  </a:ext>
                </a:extLst>
              </p:cNvPr>
              <p:cNvSpPr>
                <a:spLocks/>
              </p:cNvSpPr>
              <p:nvPr/>
            </p:nvSpPr>
            <p:spPr bwMode="auto">
              <a:xfrm>
                <a:off x="2733" y="375"/>
                <a:ext cx="26" cy="43"/>
              </a:xfrm>
              <a:custGeom>
                <a:avLst/>
                <a:gdLst>
                  <a:gd name="T0" fmla="*/ 0 w 52"/>
                  <a:gd name="T1" fmla="*/ 1 h 86"/>
                  <a:gd name="T2" fmla="*/ 1 w 52"/>
                  <a:gd name="T3" fmla="*/ 1 h 86"/>
                  <a:gd name="T4" fmla="*/ 1 w 52"/>
                  <a:gd name="T5" fmla="*/ 1 h 86"/>
                  <a:gd name="T6" fmla="*/ 1 w 52"/>
                  <a:gd name="T7" fmla="*/ 1 h 86"/>
                  <a:gd name="T8" fmla="*/ 1 w 52"/>
                  <a:gd name="T9" fmla="*/ 2 h 86"/>
                  <a:gd name="T10" fmla="*/ 2 w 52"/>
                  <a:gd name="T11" fmla="*/ 2 h 86"/>
                  <a:gd name="T12" fmla="*/ 2 w 52"/>
                  <a:gd name="T13" fmla="*/ 2 h 86"/>
                  <a:gd name="T14" fmla="*/ 2 w 52"/>
                  <a:gd name="T15" fmla="*/ 3 h 86"/>
                  <a:gd name="T16" fmla="*/ 2 w 52"/>
                  <a:gd name="T17" fmla="*/ 3 h 86"/>
                  <a:gd name="T18" fmla="*/ 2 w 52"/>
                  <a:gd name="T19" fmla="*/ 3 h 86"/>
                  <a:gd name="T20" fmla="*/ 2 w 52"/>
                  <a:gd name="T21" fmla="*/ 2 h 86"/>
                  <a:gd name="T22" fmla="*/ 2 w 52"/>
                  <a:gd name="T23" fmla="*/ 2 h 86"/>
                  <a:gd name="T24" fmla="*/ 1 w 52"/>
                  <a:gd name="T25" fmla="*/ 1 h 86"/>
                  <a:gd name="T26" fmla="*/ 1 w 52"/>
                  <a:gd name="T27" fmla="*/ 1 h 86"/>
                  <a:gd name="T28" fmla="*/ 1 w 52"/>
                  <a:gd name="T29" fmla="*/ 1 h 86"/>
                  <a:gd name="T30" fmla="*/ 1 w 52"/>
                  <a:gd name="T31" fmla="*/ 0 h 86"/>
                  <a:gd name="T32" fmla="*/ 0 w 52"/>
                  <a:gd name="T33" fmla="*/ 1 h 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86">
                    <a:moveTo>
                      <a:pt x="0" y="3"/>
                    </a:moveTo>
                    <a:lnTo>
                      <a:pt x="3" y="7"/>
                    </a:lnTo>
                    <a:lnTo>
                      <a:pt x="7" y="15"/>
                    </a:lnTo>
                    <a:lnTo>
                      <a:pt x="15" y="26"/>
                    </a:lnTo>
                    <a:lnTo>
                      <a:pt x="24" y="37"/>
                    </a:lnTo>
                    <a:lnTo>
                      <a:pt x="35" y="50"/>
                    </a:lnTo>
                    <a:lnTo>
                      <a:pt x="43" y="63"/>
                    </a:lnTo>
                    <a:lnTo>
                      <a:pt x="49" y="75"/>
                    </a:lnTo>
                    <a:lnTo>
                      <a:pt x="52" y="86"/>
                    </a:lnTo>
                    <a:lnTo>
                      <a:pt x="49" y="72"/>
                    </a:lnTo>
                    <a:lnTo>
                      <a:pt x="43" y="57"/>
                    </a:lnTo>
                    <a:lnTo>
                      <a:pt x="36" y="41"/>
                    </a:lnTo>
                    <a:lnTo>
                      <a:pt x="28" y="26"/>
                    </a:lnTo>
                    <a:lnTo>
                      <a:pt x="20" y="13"/>
                    </a:lnTo>
                    <a:lnTo>
                      <a:pt x="12" y="4"/>
                    </a:lnTo>
                    <a:lnTo>
                      <a:pt x="5" y="0"/>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64" name="Freeform 95">
                <a:extLst>
                  <a:ext uri="{FF2B5EF4-FFF2-40B4-BE49-F238E27FC236}">
                    <a16:creationId xmlns:a16="http://schemas.microsoft.com/office/drawing/2014/main" xmlns="" id="{9F907442-F836-4082-BE73-9B33C350BD0F}"/>
                  </a:ext>
                </a:extLst>
              </p:cNvPr>
              <p:cNvSpPr>
                <a:spLocks/>
              </p:cNvSpPr>
              <p:nvPr/>
            </p:nvSpPr>
            <p:spPr bwMode="auto">
              <a:xfrm>
                <a:off x="2745" y="369"/>
                <a:ext cx="17" cy="31"/>
              </a:xfrm>
              <a:custGeom>
                <a:avLst/>
                <a:gdLst>
                  <a:gd name="T0" fmla="*/ 2 w 34"/>
                  <a:gd name="T1" fmla="*/ 2 h 62"/>
                  <a:gd name="T2" fmla="*/ 1 w 34"/>
                  <a:gd name="T3" fmla="*/ 2 h 62"/>
                  <a:gd name="T4" fmla="*/ 1 w 34"/>
                  <a:gd name="T5" fmla="*/ 1 h 62"/>
                  <a:gd name="T6" fmla="*/ 1 w 34"/>
                  <a:gd name="T7" fmla="*/ 1 h 62"/>
                  <a:gd name="T8" fmla="*/ 0 w 34"/>
                  <a:gd name="T9" fmla="*/ 0 h 62"/>
                  <a:gd name="T10" fmla="*/ 0 w 34"/>
                  <a:gd name="T11" fmla="*/ 1 h 62"/>
                  <a:gd name="T12" fmla="*/ 1 w 34"/>
                  <a:gd name="T13" fmla="*/ 1 h 62"/>
                  <a:gd name="T14" fmla="*/ 1 w 34"/>
                  <a:gd name="T15" fmla="*/ 1 h 62"/>
                  <a:gd name="T16" fmla="*/ 1 w 34"/>
                  <a:gd name="T17" fmla="*/ 1 h 62"/>
                  <a:gd name="T18" fmla="*/ 1 w 34"/>
                  <a:gd name="T19" fmla="*/ 2 h 62"/>
                  <a:gd name="T20" fmla="*/ 1 w 34"/>
                  <a:gd name="T21" fmla="*/ 2 h 62"/>
                  <a:gd name="T22" fmla="*/ 1 w 34"/>
                  <a:gd name="T23" fmla="*/ 2 h 62"/>
                  <a:gd name="T24" fmla="*/ 2 w 34"/>
                  <a:gd name="T25" fmla="*/ 2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4" h="62">
                    <a:moveTo>
                      <a:pt x="34" y="62"/>
                    </a:moveTo>
                    <a:lnTo>
                      <a:pt x="27" y="42"/>
                    </a:lnTo>
                    <a:lnTo>
                      <a:pt x="17" y="20"/>
                    </a:lnTo>
                    <a:lnTo>
                      <a:pt x="6" y="3"/>
                    </a:lnTo>
                    <a:lnTo>
                      <a:pt x="0" y="0"/>
                    </a:lnTo>
                    <a:lnTo>
                      <a:pt x="0" y="4"/>
                    </a:lnTo>
                    <a:lnTo>
                      <a:pt x="4" y="11"/>
                    </a:lnTo>
                    <a:lnTo>
                      <a:pt x="8" y="20"/>
                    </a:lnTo>
                    <a:lnTo>
                      <a:pt x="14" y="30"/>
                    </a:lnTo>
                    <a:lnTo>
                      <a:pt x="20" y="40"/>
                    </a:lnTo>
                    <a:lnTo>
                      <a:pt x="26" y="49"/>
                    </a:lnTo>
                    <a:lnTo>
                      <a:pt x="30" y="56"/>
                    </a:lnTo>
                    <a:lnTo>
                      <a:pt x="34" y="6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65" name="Freeform 96">
                <a:extLst>
                  <a:ext uri="{FF2B5EF4-FFF2-40B4-BE49-F238E27FC236}">
                    <a16:creationId xmlns:a16="http://schemas.microsoft.com/office/drawing/2014/main" xmlns="" id="{EC5D445F-456E-4A1C-9A92-3A8984D0106A}"/>
                  </a:ext>
                </a:extLst>
              </p:cNvPr>
              <p:cNvSpPr>
                <a:spLocks/>
              </p:cNvSpPr>
              <p:nvPr/>
            </p:nvSpPr>
            <p:spPr bwMode="auto">
              <a:xfrm>
                <a:off x="2834" y="486"/>
                <a:ext cx="48" cy="165"/>
              </a:xfrm>
              <a:custGeom>
                <a:avLst/>
                <a:gdLst>
                  <a:gd name="T0" fmla="*/ 1 w 95"/>
                  <a:gd name="T1" fmla="*/ 11 h 330"/>
                  <a:gd name="T2" fmla="*/ 1 w 95"/>
                  <a:gd name="T3" fmla="*/ 11 h 330"/>
                  <a:gd name="T4" fmla="*/ 1 w 95"/>
                  <a:gd name="T5" fmla="*/ 11 h 330"/>
                  <a:gd name="T6" fmla="*/ 1 w 95"/>
                  <a:gd name="T7" fmla="*/ 11 h 330"/>
                  <a:gd name="T8" fmla="*/ 0 w 95"/>
                  <a:gd name="T9" fmla="*/ 11 h 330"/>
                  <a:gd name="T10" fmla="*/ 2 w 95"/>
                  <a:gd name="T11" fmla="*/ 9 h 330"/>
                  <a:gd name="T12" fmla="*/ 2 w 95"/>
                  <a:gd name="T13" fmla="*/ 8 h 330"/>
                  <a:gd name="T14" fmla="*/ 3 w 95"/>
                  <a:gd name="T15" fmla="*/ 7 h 330"/>
                  <a:gd name="T16" fmla="*/ 3 w 95"/>
                  <a:gd name="T17" fmla="*/ 5 h 330"/>
                  <a:gd name="T18" fmla="*/ 3 w 95"/>
                  <a:gd name="T19" fmla="*/ 4 h 330"/>
                  <a:gd name="T20" fmla="*/ 3 w 95"/>
                  <a:gd name="T21" fmla="*/ 3 h 330"/>
                  <a:gd name="T22" fmla="*/ 3 w 95"/>
                  <a:gd name="T23" fmla="*/ 1 h 330"/>
                  <a:gd name="T24" fmla="*/ 3 w 95"/>
                  <a:gd name="T25" fmla="*/ 0 h 330"/>
                  <a:gd name="T26" fmla="*/ 3 w 95"/>
                  <a:gd name="T27" fmla="*/ 1 h 330"/>
                  <a:gd name="T28" fmla="*/ 3 w 95"/>
                  <a:gd name="T29" fmla="*/ 2 h 330"/>
                  <a:gd name="T30" fmla="*/ 3 w 95"/>
                  <a:gd name="T31" fmla="*/ 4 h 330"/>
                  <a:gd name="T32" fmla="*/ 3 w 95"/>
                  <a:gd name="T33" fmla="*/ 6 h 330"/>
                  <a:gd name="T34" fmla="*/ 3 w 95"/>
                  <a:gd name="T35" fmla="*/ 7 h 330"/>
                  <a:gd name="T36" fmla="*/ 3 w 95"/>
                  <a:gd name="T37" fmla="*/ 9 h 330"/>
                  <a:gd name="T38" fmla="*/ 2 w 95"/>
                  <a:gd name="T39" fmla="*/ 10 h 330"/>
                  <a:gd name="T40" fmla="*/ 1 w 95"/>
                  <a:gd name="T41" fmla="*/ 11 h 3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5" h="330">
                    <a:moveTo>
                      <a:pt x="14" y="329"/>
                    </a:moveTo>
                    <a:lnTo>
                      <a:pt x="10" y="330"/>
                    </a:lnTo>
                    <a:lnTo>
                      <a:pt x="7" y="329"/>
                    </a:lnTo>
                    <a:lnTo>
                      <a:pt x="3" y="328"/>
                    </a:lnTo>
                    <a:lnTo>
                      <a:pt x="0" y="328"/>
                    </a:lnTo>
                    <a:lnTo>
                      <a:pt x="35" y="288"/>
                    </a:lnTo>
                    <a:lnTo>
                      <a:pt x="60" y="245"/>
                    </a:lnTo>
                    <a:lnTo>
                      <a:pt x="76" y="200"/>
                    </a:lnTo>
                    <a:lnTo>
                      <a:pt x="83" y="154"/>
                    </a:lnTo>
                    <a:lnTo>
                      <a:pt x="85" y="110"/>
                    </a:lnTo>
                    <a:lnTo>
                      <a:pt x="83" y="69"/>
                    </a:lnTo>
                    <a:lnTo>
                      <a:pt x="79" y="32"/>
                    </a:lnTo>
                    <a:lnTo>
                      <a:pt x="75" y="0"/>
                    </a:lnTo>
                    <a:lnTo>
                      <a:pt x="86" y="25"/>
                    </a:lnTo>
                    <a:lnTo>
                      <a:pt x="94" y="64"/>
                    </a:lnTo>
                    <a:lnTo>
                      <a:pt x="95" y="111"/>
                    </a:lnTo>
                    <a:lnTo>
                      <a:pt x="92" y="162"/>
                    </a:lnTo>
                    <a:lnTo>
                      <a:pt x="83" y="214"/>
                    </a:lnTo>
                    <a:lnTo>
                      <a:pt x="67" y="262"/>
                    </a:lnTo>
                    <a:lnTo>
                      <a:pt x="43" y="302"/>
                    </a:lnTo>
                    <a:lnTo>
                      <a:pt x="14" y="32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66" name="Freeform 97">
                <a:extLst>
                  <a:ext uri="{FF2B5EF4-FFF2-40B4-BE49-F238E27FC236}">
                    <a16:creationId xmlns:a16="http://schemas.microsoft.com/office/drawing/2014/main" xmlns="" id="{0AA35C99-D82D-49AC-981B-7AB75DF0C7CC}"/>
                  </a:ext>
                </a:extLst>
              </p:cNvPr>
              <p:cNvSpPr>
                <a:spLocks/>
              </p:cNvSpPr>
              <p:nvPr/>
            </p:nvSpPr>
            <p:spPr bwMode="auto">
              <a:xfrm>
                <a:off x="2845" y="490"/>
                <a:ext cx="33" cy="23"/>
              </a:xfrm>
              <a:custGeom>
                <a:avLst/>
                <a:gdLst>
                  <a:gd name="T0" fmla="*/ 3 w 64"/>
                  <a:gd name="T1" fmla="*/ 2 h 46"/>
                  <a:gd name="T2" fmla="*/ 2 w 64"/>
                  <a:gd name="T3" fmla="*/ 2 h 46"/>
                  <a:gd name="T4" fmla="*/ 2 w 64"/>
                  <a:gd name="T5" fmla="*/ 1 h 46"/>
                  <a:gd name="T6" fmla="*/ 2 w 64"/>
                  <a:gd name="T7" fmla="*/ 1 h 46"/>
                  <a:gd name="T8" fmla="*/ 1 w 64"/>
                  <a:gd name="T9" fmla="*/ 1 h 46"/>
                  <a:gd name="T10" fmla="*/ 1 w 64"/>
                  <a:gd name="T11" fmla="*/ 1 h 46"/>
                  <a:gd name="T12" fmla="*/ 1 w 64"/>
                  <a:gd name="T13" fmla="*/ 1 h 46"/>
                  <a:gd name="T14" fmla="*/ 1 w 64"/>
                  <a:gd name="T15" fmla="*/ 0 h 46"/>
                  <a:gd name="T16" fmla="*/ 0 w 64"/>
                  <a:gd name="T17" fmla="*/ 1 h 46"/>
                  <a:gd name="T18" fmla="*/ 0 w 64"/>
                  <a:gd name="T19" fmla="*/ 1 h 46"/>
                  <a:gd name="T20" fmla="*/ 1 w 64"/>
                  <a:gd name="T21" fmla="*/ 1 h 46"/>
                  <a:gd name="T22" fmla="*/ 1 w 64"/>
                  <a:gd name="T23" fmla="*/ 1 h 46"/>
                  <a:gd name="T24" fmla="*/ 1 w 64"/>
                  <a:gd name="T25" fmla="*/ 1 h 46"/>
                  <a:gd name="T26" fmla="*/ 2 w 64"/>
                  <a:gd name="T27" fmla="*/ 1 h 46"/>
                  <a:gd name="T28" fmla="*/ 2 w 64"/>
                  <a:gd name="T29" fmla="*/ 1 h 46"/>
                  <a:gd name="T30" fmla="*/ 2 w 64"/>
                  <a:gd name="T31" fmla="*/ 2 h 46"/>
                  <a:gd name="T32" fmla="*/ 3 w 64"/>
                  <a:gd name="T33" fmla="*/ 2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46">
                    <a:moveTo>
                      <a:pt x="64" y="46"/>
                    </a:moveTo>
                    <a:lnTo>
                      <a:pt x="58" y="37"/>
                    </a:lnTo>
                    <a:lnTo>
                      <a:pt x="49" y="27"/>
                    </a:lnTo>
                    <a:lnTo>
                      <a:pt x="40" y="19"/>
                    </a:lnTo>
                    <a:lnTo>
                      <a:pt x="29" y="11"/>
                    </a:lnTo>
                    <a:lnTo>
                      <a:pt x="19" y="5"/>
                    </a:lnTo>
                    <a:lnTo>
                      <a:pt x="10" y="1"/>
                    </a:lnTo>
                    <a:lnTo>
                      <a:pt x="3" y="0"/>
                    </a:lnTo>
                    <a:lnTo>
                      <a:pt x="0" y="1"/>
                    </a:lnTo>
                    <a:lnTo>
                      <a:pt x="0" y="4"/>
                    </a:lnTo>
                    <a:lnTo>
                      <a:pt x="4" y="9"/>
                    </a:lnTo>
                    <a:lnTo>
                      <a:pt x="12" y="14"/>
                    </a:lnTo>
                    <a:lnTo>
                      <a:pt x="22" y="19"/>
                    </a:lnTo>
                    <a:lnTo>
                      <a:pt x="33" y="25"/>
                    </a:lnTo>
                    <a:lnTo>
                      <a:pt x="45" y="31"/>
                    </a:lnTo>
                    <a:lnTo>
                      <a:pt x="55" y="38"/>
                    </a:lnTo>
                    <a:lnTo>
                      <a:pt x="64"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67" name="Freeform 98">
                <a:extLst>
                  <a:ext uri="{FF2B5EF4-FFF2-40B4-BE49-F238E27FC236}">
                    <a16:creationId xmlns:a16="http://schemas.microsoft.com/office/drawing/2014/main" xmlns="" id="{330EE8CE-208E-4F30-9ADC-E447FC453389}"/>
                  </a:ext>
                </a:extLst>
              </p:cNvPr>
              <p:cNvSpPr>
                <a:spLocks/>
              </p:cNvSpPr>
              <p:nvPr/>
            </p:nvSpPr>
            <p:spPr bwMode="auto">
              <a:xfrm>
                <a:off x="2840" y="495"/>
                <a:ext cx="39" cy="34"/>
              </a:xfrm>
              <a:custGeom>
                <a:avLst/>
                <a:gdLst>
                  <a:gd name="T0" fmla="*/ 0 w 78"/>
                  <a:gd name="T1" fmla="*/ 1 h 68"/>
                  <a:gd name="T2" fmla="*/ 1 w 78"/>
                  <a:gd name="T3" fmla="*/ 0 h 68"/>
                  <a:gd name="T4" fmla="*/ 1 w 78"/>
                  <a:gd name="T5" fmla="*/ 1 h 68"/>
                  <a:gd name="T6" fmla="*/ 1 w 78"/>
                  <a:gd name="T7" fmla="*/ 1 h 68"/>
                  <a:gd name="T8" fmla="*/ 2 w 78"/>
                  <a:gd name="T9" fmla="*/ 1 h 68"/>
                  <a:gd name="T10" fmla="*/ 2 w 78"/>
                  <a:gd name="T11" fmla="*/ 1 h 68"/>
                  <a:gd name="T12" fmla="*/ 2 w 78"/>
                  <a:gd name="T13" fmla="*/ 2 h 68"/>
                  <a:gd name="T14" fmla="*/ 3 w 78"/>
                  <a:gd name="T15" fmla="*/ 2 h 68"/>
                  <a:gd name="T16" fmla="*/ 3 w 78"/>
                  <a:gd name="T17" fmla="*/ 3 h 68"/>
                  <a:gd name="T18" fmla="*/ 3 w 78"/>
                  <a:gd name="T19" fmla="*/ 2 h 68"/>
                  <a:gd name="T20" fmla="*/ 2 w 78"/>
                  <a:gd name="T21" fmla="*/ 2 h 68"/>
                  <a:gd name="T22" fmla="*/ 2 w 78"/>
                  <a:gd name="T23" fmla="*/ 2 h 68"/>
                  <a:gd name="T24" fmla="*/ 1 w 78"/>
                  <a:gd name="T25" fmla="*/ 1 h 68"/>
                  <a:gd name="T26" fmla="*/ 1 w 78"/>
                  <a:gd name="T27" fmla="*/ 1 h 68"/>
                  <a:gd name="T28" fmla="*/ 1 w 78"/>
                  <a:gd name="T29" fmla="*/ 1 h 68"/>
                  <a:gd name="T30" fmla="*/ 1 w 78"/>
                  <a:gd name="T31" fmla="*/ 1 h 68"/>
                  <a:gd name="T32" fmla="*/ 0 w 78"/>
                  <a:gd name="T33" fmla="*/ 1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8" h="68">
                    <a:moveTo>
                      <a:pt x="0" y="1"/>
                    </a:moveTo>
                    <a:lnTo>
                      <a:pt x="4" y="0"/>
                    </a:lnTo>
                    <a:lnTo>
                      <a:pt x="13" y="4"/>
                    </a:lnTo>
                    <a:lnTo>
                      <a:pt x="23" y="9"/>
                    </a:lnTo>
                    <a:lnTo>
                      <a:pt x="37" y="19"/>
                    </a:lnTo>
                    <a:lnTo>
                      <a:pt x="50" y="29"/>
                    </a:lnTo>
                    <a:lnTo>
                      <a:pt x="63" y="42"/>
                    </a:lnTo>
                    <a:lnTo>
                      <a:pt x="72" y="54"/>
                    </a:lnTo>
                    <a:lnTo>
                      <a:pt x="78" y="68"/>
                    </a:lnTo>
                    <a:lnTo>
                      <a:pt x="69" y="60"/>
                    </a:lnTo>
                    <a:lnTo>
                      <a:pt x="58" y="51"/>
                    </a:lnTo>
                    <a:lnTo>
                      <a:pt x="44" y="40"/>
                    </a:lnTo>
                    <a:lnTo>
                      <a:pt x="30" y="30"/>
                    </a:lnTo>
                    <a:lnTo>
                      <a:pt x="18" y="20"/>
                    </a:lnTo>
                    <a:lnTo>
                      <a:pt x="8" y="12"/>
                    </a:lnTo>
                    <a:lnTo>
                      <a:pt x="2" y="5"/>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68" name="Freeform 99">
                <a:extLst>
                  <a:ext uri="{FF2B5EF4-FFF2-40B4-BE49-F238E27FC236}">
                    <a16:creationId xmlns:a16="http://schemas.microsoft.com/office/drawing/2014/main" xmlns="" id="{A46F2949-8696-4533-B74A-53E36A3D2218}"/>
                  </a:ext>
                </a:extLst>
              </p:cNvPr>
              <p:cNvSpPr>
                <a:spLocks/>
              </p:cNvSpPr>
              <p:nvPr/>
            </p:nvSpPr>
            <p:spPr bwMode="auto">
              <a:xfrm>
                <a:off x="2834" y="517"/>
                <a:ext cx="45" cy="43"/>
              </a:xfrm>
              <a:custGeom>
                <a:avLst/>
                <a:gdLst>
                  <a:gd name="T0" fmla="*/ 0 w 91"/>
                  <a:gd name="T1" fmla="*/ 0 h 85"/>
                  <a:gd name="T2" fmla="*/ 0 w 91"/>
                  <a:gd name="T3" fmla="*/ 0 h 85"/>
                  <a:gd name="T4" fmla="*/ 0 w 91"/>
                  <a:gd name="T5" fmla="*/ 1 h 85"/>
                  <a:gd name="T6" fmla="*/ 0 w 91"/>
                  <a:gd name="T7" fmla="*/ 1 h 85"/>
                  <a:gd name="T8" fmla="*/ 1 w 91"/>
                  <a:gd name="T9" fmla="*/ 1 h 85"/>
                  <a:gd name="T10" fmla="*/ 1 w 91"/>
                  <a:gd name="T11" fmla="*/ 2 h 85"/>
                  <a:gd name="T12" fmla="*/ 2 w 91"/>
                  <a:gd name="T13" fmla="*/ 2 h 85"/>
                  <a:gd name="T14" fmla="*/ 2 w 91"/>
                  <a:gd name="T15" fmla="*/ 3 h 85"/>
                  <a:gd name="T16" fmla="*/ 2 w 91"/>
                  <a:gd name="T17" fmla="*/ 3 h 85"/>
                  <a:gd name="T18" fmla="*/ 2 w 91"/>
                  <a:gd name="T19" fmla="*/ 3 h 85"/>
                  <a:gd name="T20" fmla="*/ 2 w 91"/>
                  <a:gd name="T21" fmla="*/ 3 h 85"/>
                  <a:gd name="T22" fmla="*/ 1 w 91"/>
                  <a:gd name="T23" fmla="*/ 2 h 85"/>
                  <a:gd name="T24" fmla="*/ 1 w 91"/>
                  <a:gd name="T25" fmla="*/ 2 h 85"/>
                  <a:gd name="T26" fmla="*/ 0 w 91"/>
                  <a:gd name="T27" fmla="*/ 1 h 85"/>
                  <a:gd name="T28" fmla="*/ 0 w 91"/>
                  <a:gd name="T29" fmla="*/ 1 h 85"/>
                  <a:gd name="T30" fmla="*/ 0 w 91"/>
                  <a:gd name="T31" fmla="*/ 1 h 85"/>
                  <a:gd name="T32" fmla="*/ 0 w 91"/>
                  <a:gd name="T33" fmla="*/ 0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1" h="85">
                    <a:moveTo>
                      <a:pt x="0" y="0"/>
                    </a:moveTo>
                    <a:lnTo>
                      <a:pt x="4" y="0"/>
                    </a:lnTo>
                    <a:lnTo>
                      <a:pt x="15" y="4"/>
                    </a:lnTo>
                    <a:lnTo>
                      <a:pt x="29" y="14"/>
                    </a:lnTo>
                    <a:lnTo>
                      <a:pt x="43" y="26"/>
                    </a:lnTo>
                    <a:lnTo>
                      <a:pt x="58" y="40"/>
                    </a:lnTo>
                    <a:lnTo>
                      <a:pt x="72" y="56"/>
                    </a:lnTo>
                    <a:lnTo>
                      <a:pt x="84" y="71"/>
                    </a:lnTo>
                    <a:lnTo>
                      <a:pt x="91" y="85"/>
                    </a:lnTo>
                    <a:lnTo>
                      <a:pt x="84" y="78"/>
                    </a:lnTo>
                    <a:lnTo>
                      <a:pt x="71" y="68"/>
                    </a:lnTo>
                    <a:lnTo>
                      <a:pt x="56" y="56"/>
                    </a:lnTo>
                    <a:lnTo>
                      <a:pt x="39" y="43"/>
                    </a:lnTo>
                    <a:lnTo>
                      <a:pt x="23" y="29"/>
                    </a:lnTo>
                    <a:lnTo>
                      <a:pt x="10" y="16"/>
                    </a:lnTo>
                    <a:lnTo>
                      <a:pt x="2"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69" name="Freeform 100">
                <a:extLst>
                  <a:ext uri="{FF2B5EF4-FFF2-40B4-BE49-F238E27FC236}">
                    <a16:creationId xmlns:a16="http://schemas.microsoft.com/office/drawing/2014/main" xmlns="" id="{8732C353-0856-483C-8471-B5991AA61079}"/>
                  </a:ext>
                </a:extLst>
              </p:cNvPr>
              <p:cNvSpPr>
                <a:spLocks/>
              </p:cNvSpPr>
              <p:nvPr/>
            </p:nvSpPr>
            <p:spPr bwMode="auto">
              <a:xfrm>
                <a:off x="2825" y="550"/>
                <a:ext cx="50" cy="40"/>
              </a:xfrm>
              <a:custGeom>
                <a:avLst/>
                <a:gdLst>
                  <a:gd name="T0" fmla="*/ 0 w 101"/>
                  <a:gd name="T1" fmla="*/ 1 h 78"/>
                  <a:gd name="T2" fmla="*/ 0 w 101"/>
                  <a:gd name="T3" fmla="*/ 0 h 78"/>
                  <a:gd name="T4" fmla="*/ 0 w 101"/>
                  <a:gd name="T5" fmla="*/ 1 h 78"/>
                  <a:gd name="T6" fmla="*/ 1 w 101"/>
                  <a:gd name="T7" fmla="*/ 1 h 78"/>
                  <a:gd name="T8" fmla="*/ 1 w 101"/>
                  <a:gd name="T9" fmla="*/ 1 h 78"/>
                  <a:gd name="T10" fmla="*/ 2 w 101"/>
                  <a:gd name="T11" fmla="*/ 2 h 78"/>
                  <a:gd name="T12" fmla="*/ 2 w 101"/>
                  <a:gd name="T13" fmla="*/ 2 h 78"/>
                  <a:gd name="T14" fmla="*/ 2 w 101"/>
                  <a:gd name="T15" fmla="*/ 3 h 78"/>
                  <a:gd name="T16" fmla="*/ 3 w 101"/>
                  <a:gd name="T17" fmla="*/ 3 h 78"/>
                  <a:gd name="T18" fmla="*/ 2 w 101"/>
                  <a:gd name="T19" fmla="*/ 3 h 78"/>
                  <a:gd name="T20" fmla="*/ 2 w 101"/>
                  <a:gd name="T21" fmla="*/ 3 h 78"/>
                  <a:gd name="T22" fmla="*/ 1 w 101"/>
                  <a:gd name="T23" fmla="*/ 2 h 78"/>
                  <a:gd name="T24" fmla="*/ 1 w 101"/>
                  <a:gd name="T25" fmla="*/ 2 h 78"/>
                  <a:gd name="T26" fmla="*/ 0 w 101"/>
                  <a:gd name="T27" fmla="*/ 1 h 78"/>
                  <a:gd name="T28" fmla="*/ 0 w 101"/>
                  <a:gd name="T29" fmla="*/ 1 h 78"/>
                  <a:gd name="T30" fmla="*/ 0 w 101"/>
                  <a:gd name="T31" fmla="*/ 1 h 78"/>
                  <a:gd name="T32" fmla="*/ 0 w 101"/>
                  <a:gd name="T33" fmla="*/ 1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1" h="78">
                    <a:moveTo>
                      <a:pt x="0" y="1"/>
                    </a:moveTo>
                    <a:lnTo>
                      <a:pt x="6" y="0"/>
                    </a:lnTo>
                    <a:lnTo>
                      <a:pt x="19" y="4"/>
                    </a:lnTo>
                    <a:lnTo>
                      <a:pt x="34" y="12"/>
                    </a:lnTo>
                    <a:lnTo>
                      <a:pt x="51" y="24"/>
                    </a:lnTo>
                    <a:lnTo>
                      <a:pt x="67" y="38"/>
                    </a:lnTo>
                    <a:lnTo>
                      <a:pt x="82" y="52"/>
                    </a:lnTo>
                    <a:lnTo>
                      <a:pt x="95" y="65"/>
                    </a:lnTo>
                    <a:lnTo>
                      <a:pt x="101" y="78"/>
                    </a:lnTo>
                    <a:lnTo>
                      <a:pt x="93" y="73"/>
                    </a:lnTo>
                    <a:lnTo>
                      <a:pt x="80" y="64"/>
                    </a:lnTo>
                    <a:lnTo>
                      <a:pt x="63" y="53"/>
                    </a:lnTo>
                    <a:lnTo>
                      <a:pt x="44" y="39"/>
                    </a:lnTo>
                    <a:lnTo>
                      <a:pt x="27" y="26"/>
                    </a:lnTo>
                    <a:lnTo>
                      <a:pt x="13" y="15"/>
                    </a:lnTo>
                    <a:lnTo>
                      <a:pt x="3" y="5"/>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70" name="Freeform 101">
                <a:extLst>
                  <a:ext uri="{FF2B5EF4-FFF2-40B4-BE49-F238E27FC236}">
                    <a16:creationId xmlns:a16="http://schemas.microsoft.com/office/drawing/2014/main" xmlns="" id="{5D5D4E22-889A-4605-94AB-F6F2BCF6E0C0}"/>
                  </a:ext>
                </a:extLst>
              </p:cNvPr>
              <p:cNvSpPr>
                <a:spLocks/>
              </p:cNvSpPr>
              <p:nvPr/>
            </p:nvSpPr>
            <p:spPr bwMode="auto">
              <a:xfrm>
                <a:off x="2824" y="567"/>
                <a:ext cx="45" cy="35"/>
              </a:xfrm>
              <a:custGeom>
                <a:avLst/>
                <a:gdLst>
                  <a:gd name="T0" fmla="*/ 0 w 91"/>
                  <a:gd name="T1" fmla="*/ 1 h 69"/>
                  <a:gd name="T2" fmla="*/ 0 w 91"/>
                  <a:gd name="T3" fmla="*/ 0 h 69"/>
                  <a:gd name="T4" fmla="*/ 0 w 91"/>
                  <a:gd name="T5" fmla="*/ 1 h 69"/>
                  <a:gd name="T6" fmla="*/ 0 w 91"/>
                  <a:gd name="T7" fmla="*/ 1 h 69"/>
                  <a:gd name="T8" fmla="*/ 1 w 91"/>
                  <a:gd name="T9" fmla="*/ 1 h 69"/>
                  <a:gd name="T10" fmla="*/ 1 w 91"/>
                  <a:gd name="T11" fmla="*/ 2 h 69"/>
                  <a:gd name="T12" fmla="*/ 2 w 91"/>
                  <a:gd name="T13" fmla="*/ 2 h 69"/>
                  <a:gd name="T14" fmla="*/ 2 w 91"/>
                  <a:gd name="T15" fmla="*/ 2 h 69"/>
                  <a:gd name="T16" fmla="*/ 2 w 91"/>
                  <a:gd name="T17" fmla="*/ 3 h 69"/>
                  <a:gd name="T18" fmla="*/ 2 w 91"/>
                  <a:gd name="T19" fmla="*/ 2 h 69"/>
                  <a:gd name="T20" fmla="*/ 2 w 91"/>
                  <a:gd name="T21" fmla="*/ 2 h 69"/>
                  <a:gd name="T22" fmla="*/ 1 w 91"/>
                  <a:gd name="T23" fmla="*/ 2 h 69"/>
                  <a:gd name="T24" fmla="*/ 1 w 91"/>
                  <a:gd name="T25" fmla="*/ 2 h 69"/>
                  <a:gd name="T26" fmla="*/ 0 w 91"/>
                  <a:gd name="T27" fmla="*/ 1 h 69"/>
                  <a:gd name="T28" fmla="*/ 0 w 91"/>
                  <a:gd name="T29" fmla="*/ 1 h 69"/>
                  <a:gd name="T30" fmla="*/ 0 w 91"/>
                  <a:gd name="T31" fmla="*/ 1 h 69"/>
                  <a:gd name="T32" fmla="*/ 0 w 91"/>
                  <a:gd name="T33" fmla="*/ 1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1" h="69">
                    <a:moveTo>
                      <a:pt x="0" y="1"/>
                    </a:moveTo>
                    <a:lnTo>
                      <a:pt x="5" y="0"/>
                    </a:lnTo>
                    <a:lnTo>
                      <a:pt x="15" y="5"/>
                    </a:lnTo>
                    <a:lnTo>
                      <a:pt x="30" y="13"/>
                    </a:lnTo>
                    <a:lnTo>
                      <a:pt x="46" y="23"/>
                    </a:lnTo>
                    <a:lnTo>
                      <a:pt x="61" y="35"/>
                    </a:lnTo>
                    <a:lnTo>
                      <a:pt x="76" y="47"/>
                    </a:lnTo>
                    <a:lnTo>
                      <a:pt x="86" y="59"/>
                    </a:lnTo>
                    <a:lnTo>
                      <a:pt x="91" y="69"/>
                    </a:lnTo>
                    <a:lnTo>
                      <a:pt x="83" y="64"/>
                    </a:lnTo>
                    <a:lnTo>
                      <a:pt x="69" y="55"/>
                    </a:lnTo>
                    <a:lnTo>
                      <a:pt x="53" y="46"/>
                    </a:lnTo>
                    <a:lnTo>
                      <a:pt x="37" y="35"/>
                    </a:lnTo>
                    <a:lnTo>
                      <a:pt x="21" y="24"/>
                    </a:lnTo>
                    <a:lnTo>
                      <a:pt x="9" y="15"/>
                    </a:lnTo>
                    <a:lnTo>
                      <a:pt x="1" y="7"/>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71" name="Freeform 102">
                <a:extLst>
                  <a:ext uri="{FF2B5EF4-FFF2-40B4-BE49-F238E27FC236}">
                    <a16:creationId xmlns:a16="http://schemas.microsoft.com/office/drawing/2014/main" xmlns="" id="{430E5CE1-17E2-4766-853C-A0D785455362}"/>
                  </a:ext>
                </a:extLst>
              </p:cNvPr>
              <p:cNvSpPr>
                <a:spLocks/>
              </p:cNvSpPr>
              <p:nvPr/>
            </p:nvSpPr>
            <p:spPr bwMode="auto">
              <a:xfrm>
                <a:off x="2824" y="596"/>
                <a:ext cx="38" cy="29"/>
              </a:xfrm>
              <a:custGeom>
                <a:avLst/>
                <a:gdLst>
                  <a:gd name="T0" fmla="*/ 0 w 75"/>
                  <a:gd name="T1" fmla="*/ 1 h 58"/>
                  <a:gd name="T2" fmla="*/ 1 w 75"/>
                  <a:gd name="T3" fmla="*/ 0 h 58"/>
                  <a:gd name="T4" fmla="*/ 1 w 75"/>
                  <a:gd name="T5" fmla="*/ 1 h 58"/>
                  <a:gd name="T6" fmla="*/ 1 w 75"/>
                  <a:gd name="T7" fmla="*/ 1 h 58"/>
                  <a:gd name="T8" fmla="*/ 2 w 75"/>
                  <a:gd name="T9" fmla="*/ 1 h 58"/>
                  <a:gd name="T10" fmla="*/ 2 w 75"/>
                  <a:gd name="T11" fmla="*/ 1 h 58"/>
                  <a:gd name="T12" fmla="*/ 2 w 75"/>
                  <a:gd name="T13" fmla="*/ 2 h 58"/>
                  <a:gd name="T14" fmla="*/ 3 w 75"/>
                  <a:gd name="T15" fmla="*/ 2 h 58"/>
                  <a:gd name="T16" fmla="*/ 3 w 75"/>
                  <a:gd name="T17" fmla="*/ 2 h 58"/>
                  <a:gd name="T18" fmla="*/ 3 w 75"/>
                  <a:gd name="T19" fmla="*/ 2 h 58"/>
                  <a:gd name="T20" fmla="*/ 2 w 75"/>
                  <a:gd name="T21" fmla="*/ 2 h 58"/>
                  <a:gd name="T22" fmla="*/ 2 w 75"/>
                  <a:gd name="T23" fmla="*/ 2 h 58"/>
                  <a:gd name="T24" fmla="*/ 1 w 75"/>
                  <a:gd name="T25" fmla="*/ 1 h 58"/>
                  <a:gd name="T26" fmla="*/ 1 w 75"/>
                  <a:gd name="T27" fmla="*/ 1 h 58"/>
                  <a:gd name="T28" fmla="*/ 1 w 75"/>
                  <a:gd name="T29" fmla="*/ 1 h 58"/>
                  <a:gd name="T30" fmla="*/ 1 w 75"/>
                  <a:gd name="T31" fmla="*/ 1 h 58"/>
                  <a:gd name="T32" fmla="*/ 0 w 75"/>
                  <a:gd name="T33" fmla="*/ 1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5" h="58">
                    <a:moveTo>
                      <a:pt x="0" y="1"/>
                    </a:moveTo>
                    <a:lnTo>
                      <a:pt x="5" y="0"/>
                    </a:lnTo>
                    <a:lnTo>
                      <a:pt x="13" y="1"/>
                    </a:lnTo>
                    <a:lnTo>
                      <a:pt x="24" y="6"/>
                    </a:lnTo>
                    <a:lnTo>
                      <a:pt x="37" y="13"/>
                    </a:lnTo>
                    <a:lnTo>
                      <a:pt x="50" y="22"/>
                    </a:lnTo>
                    <a:lnTo>
                      <a:pt x="61" y="33"/>
                    </a:lnTo>
                    <a:lnTo>
                      <a:pt x="70" y="45"/>
                    </a:lnTo>
                    <a:lnTo>
                      <a:pt x="75" y="58"/>
                    </a:lnTo>
                    <a:lnTo>
                      <a:pt x="67" y="52"/>
                    </a:lnTo>
                    <a:lnTo>
                      <a:pt x="57" y="44"/>
                    </a:lnTo>
                    <a:lnTo>
                      <a:pt x="43" y="36"/>
                    </a:lnTo>
                    <a:lnTo>
                      <a:pt x="29" y="28"/>
                    </a:lnTo>
                    <a:lnTo>
                      <a:pt x="17" y="18"/>
                    </a:lnTo>
                    <a:lnTo>
                      <a:pt x="7" y="11"/>
                    </a:lnTo>
                    <a:lnTo>
                      <a:pt x="1" y="6"/>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72" name="Freeform 103">
                <a:extLst>
                  <a:ext uri="{FF2B5EF4-FFF2-40B4-BE49-F238E27FC236}">
                    <a16:creationId xmlns:a16="http://schemas.microsoft.com/office/drawing/2014/main" xmlns="" id="{86AF31B9-7B6D-406A-9FE3-8E04777EA49C}"/>
                  </a:ext>
                </a:extLst>
              </p:cNvPr>
              <p:cNvSpPr>
                <a:spLocks/>
              </p:cNvSpPr>
              <p:nvPr/>
            </p:nvSpPr>
            <p:spPr bwMode="auto">
              <a:xfrm>
                <a:off x="2815" y="637"/>
                <a:ext cx="23" cy="8"/>
              </a:xfrm>
              <a:custGeom>
                <a:avLst/>
                <a:gdLst>
                  <a:gd name="T0" fmla="*/ 0 w 46"/>
                  <a:gd name="T1" fmla="*/ 1 h 15"/>
                  <a:gd name="T2" fmla="*/ 1 w 46"/>
                  <a:gd name="T3" fmla="*/ 1 h 15"/>
                  <a:gd name="T4" fmla="*/ 1 w 46"/>
                  <a:gd name="T5" fmla="*/ 0 h 15"/>
                  <a:gd name="T6" fmla="*/ 1 w 46"/>
                  <a:gd name="T7" fmla="*/ 0 h 15"/>
                  <a:gd name="T8" fmla="*/ 1 w 46"/>
                  <a:gd name="T9" fmla="*/ 0 h 15"/>
                  <a:gd name="T10" fmla="*/ 1 w 46"/>
                  <a:gd name="T11" fmla="*/ 1 h 15"/>
                  <a:gd name="T12" fmla="*/ 2 w 46"/>
                  <a:gd name="T13" fmla="*/ 1 h 15"/>
                  <a:gd name="T14" fmla="*/ 2 w 46"/>
                  <a:gd name="T15" fmla="*/ 1 h 15"/>
                  <a:gd name="T16" fmla="*/ 2 w 46"/>
                  <a:gd name="T17" fmla="*/ 1 h 15"/>
                  <a:gd name="T18" fmla="*/ 2 w 46"/>
                  <a:gd name="T19" fmla="*/ 1 h 15"/>
                  <a:gd name="T20" fmla="*/ 2 w 46"/>
                  <a:gd name="T21" fmla="*/ 1 h 15"/>
                  <a:gd name="T22" fmla="*/ 1 w 46"/>
                  <a:gd name="T23" fmla="*/ 1 h 15"/>
                  <a:gd name="T24" fmla="*/ 1 w 46"/>
                  <a:gd name="T25" fmla="*/ 1 h 15"/>
                  <a:gd name="T26" fmla="*/ 1 w 46"/>
                  <a:gd name="T27" fmla="*/ 1 h 15"/>
                  <a:gd name="T28" fmla="*/ 1 w 46"/>
                  <a:gd name="T29" fmla="*/ 1 h 15"/>
                  <a:gd name="T30" fmla="*/ 0 w 46"/>
                  <a:gd name="T31" fmla="*/ 1 h 15"/>
                  <a:gd name="T32" fmla="*/ 0 w 46"/>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15">
                    <a:moveTo>
                      <a:pt x="0" y="3"/>
                    </a:moveTo>
                    <a:lnTo>
                      <a:pt x="3" y="1"/>
                    </a:lnTo>
                    <a:lnTo>
                      <a:pt x="9" y="0"/>
                    </a:lnTo>
                    <a:lnTo>
                      <a:pt x="16" y="0"/>
                    </a:lnTo>
                    <a:lnTo>
                      <a:pt x="24" y="0"/>
                    </a:lnTo>
                    <a:lnTo>
                      <a:pt x="32" y="2"/>
                    </a:lnTo>
                    <a:lnTo>
                      <a:pt x="39" y="4"/>
                    </a:lnTo>
                    <a:lnTo>
                      <a:pt x="44" y="9"/>
                    </a:lnTo>
                    <a:lnTo>
                      <a:pt x="46" y="15"/>
                    </a:lnTo>
                    <a:lnTo>
                      <a:pt x="40" y="10"/>
                    </a:lnTo>
                    <a:lnTo>
                      <a:pt x="33" y="8"/>
                    </a:lnTo>
                    <a:lnTo>
                      <a:pt x="24" y="8"/>
                    </a:lnTo>
                    <a:lnTo>
                      <a:pt x="16" y="8"/>
                    </a:lnTo>
                    <a:lnTo>
                      <a:pt x="8" y="8"/>
                    </a:lnTo>
                    <a:lnTo>
                      <a:pt x="2" y="8"/>
                    </a:lnTo>
                    <a:lnTo>
                      <a:pt x="0" y="7"/>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73" name="Freeform 104">
                <a:extLst>
                  <a:ext uri="{FF2B5EF4-FFF2-40B4-BE49-F238E27FC236}">
                    <a16:creationId xmlns:a16="http://schemas.microsoft.com/office/drawing/2014/main" xmlns="" id="{478FA9D6-7990-409C-96F7-FAA8C090576C}"/>
                  </a:ext>
                </a:extLst>
              </p:cNvPr>
              <p:cNvSpPr>
                <a:spLocks/>
              </p:cNvSpPr>
              <p:nvPr/>
            </p:nvSpPr>
            <p:spPr bwMode="auto">
              <a:xfrm>
                <a:off x="2838" y="508"/>
                <a:ext cx="42" cy="38"/>
              </a:xfrm>
              <a:custGeom>
                <a:avLst/>
                <a:gdLst>
                  <a:gd name="T0" fmla="*/ 0 w 84"/>
                  <a:gd name="T1" fmla="*/ 1 h 76"/>
                  <a:gd name="T2" fmla="*/ 1 w 84"/>
                  <a:gd name="T3" fmla="*/ 0 h 76"/>
                  <a:gd name="T4" fmla="*/ 1 w 84"/>
                  <a:gd name="T5" fmla="*/ 1 h 76"/>
                  <a:gd name="T6" fmla="*/ 1 w 84"/>
                  <a:gd name="T7" fmla="*/ 1 h 76"/>
                  <a:gd name="T8" fmla="*/ 2 w 84"/>
                  <a:gd name="T9" fmla="*/ 1 h 76"/>
                  <a:gd name="T10" fmla="*/ 2 w 84"/>
                  <a:gd name="T11" fmla="*/ 2 h 76"/>
                  <a:gd name="T12" fmla="*/ 3 w 84"/>
                  <a:gd name="T13" fmla="*/ 2 h 76"/>
                  <a:gd name="T14" fmla="*/ 3 w 84"/>
                  <a:gd name="T15" fmla="*/ 2 h 76"/>
                  <a:gd name="T16" fmla="*/ 3 w 84"/>
                  <a:gd name="T17" fmla="*/ 3 h 76"/>
                  <a:gd name="T18" fmla="*/ 3 w 84"/>
                  <a:gd name="T19" fmla="*/ 3 h 76"/>
                  <a:gd name="T20" fmla="*/ 3 w 84"/>
                  <a:gd name="T21" fmla="*/ 2 h 76"/>
                  <a:gd name="T22" fmla="*/ 2 w 84"/>
                  <a:gd name="T23" fmla="*/ 2 h 76"/>
                  <a:gd name="T24" fmla="*/ 2 w 84"/>
                  <a:gd name="T25" fmla="*/ 2 h 76"/>
                  <a:gd name="T26" fmla="*/ 1 w 84"/>
                  <a:gd name="T27" fmla="*/ 1 h 76"/>
                  <a:gd name="T28" fmla="*/ 1 w 84"/>
                  <a:gd name="T29" fmla="*/ 1 h 76"/>
                  <a:gd name="T30" fmla="*/ 1 w 84"/>
                  <a:gd name="T31" fmla="*/ 1 h 76"/>
                  <a:gd name="T32" fmla="*/ 0 w 84"/>
                  <a:gd name="T33" fmla="*/ 1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4" h="76">
                    <a:moveTo>
                      <a:pt x="0" y="2"/>
                    </a:moveTo>
                    <a:lnTo>
                      <a:pt x="4" y="0"/>
                    </a:lnTo>
                    <a:lnTo>
                      <a:pt x="15" y="4"/>
                    </a:lnTo>
                    <a:lnTo>
                      <a:pt x="26" y="12"/>
                    </a:lnTo>
                    <a:lnTo>
                      <a:pt x="40" y="22"/>
                    </a:lnTo>
                    <a:lnTo>
                      <a:pt x="54" y="35"/>
                    </a:lnTo>
                    <a:lnTo>
                      <a:pt x="67" y="49"/>
                    </a:lnTo>
                    <a:lnTo>
                      <a:pt x="77" y="63"/>
                    </a:lnTo>
                    <a:lnTo>
                      <a:pt x="84" y="76"/>
                    </a:lnTo>
                    <a:lnTo>
                      <a:pt x="77" y="71"/>
                    </a:lnTo>
                    <a:lnTo>
                      <a:pt x="67" y="62"/>
                    </a:lnTo>
                    <a:lnTo>
                      <a:pt x="52" y="50"/>
                    </a:lnTo>
                    <a:lnTo>
                      <a:pt x="37" y="38"/>
                    </a:lnTo>
                    <a:lnTo>
                      <a:pt x="22" y="27"/>
                    </a:lnTo>
                    <a:lnTo>
                      <a:pt x="9" y="17"/>
                    </a:lnTo>
                    <a:lnTo>
                      <a:pt x="1" y="7"/>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74" name="Freeform 105">
                <a:extLst>
                  <a:ext uri="{FF2B5EF4-FFF2-40B4-BE49-F238E27FC236}">
                    <a16:creationId xmlns:a16="http://schemas.microsoft.com/office/drawing/2014/main" xmlns="" id="{94A5A25B-9AA8-4C79-A5FE-A6C4FC86007B}"/>
                  </a:ext>
                </a:extLst>
              </p:cNvPr>
              <p:cNvSpPr>
                <a:spLocks/>
              </p:cNvSpPr>
              <p:nvPr/>
            </p:nvSpPr>
            <p:spPr bwMode="auto">
              <a:xfrm>
                <a:off x="2830" y="535"/>
                <a:ext cx="48" cy="39"/>
              </a:xfrm>
              <a:custGeom>
                <a:avLst/>
                <a:gdLst>
                  <a:gd name="T0" fmla="*/ 0 w 96"/>
                  <a:gd name="T1" fmla="*/ 1 h 77"/>
                  <a:gd name="T2" fmla="*/ 1 w 96"/>
                  <a:gd name="T3" fmla="*/ 0 h 77"/>
                  <a:gd name="T4" fmla="*/ 1 w 96"/>
                  <a:gd name="T5" fmla="*/ 1 h 77"/>
                  <a:gd name="T6" fmla="*/ 1 w 96"/>
                  <a:gd name="T7" fmla="*/ 1 h 77"/>
                  <a:gd name="T8" fmla="*/ 2 w 96"/>
                  <a:gd name="T9" fmla="*/ 1 h 77"/>
                  <a:gd name="T10" fmla="*/ 2 w 96"/>
                  <a:gd name="T11" fmla="*/ 2 h 77"/>
                  <a:gd name="T12" fmla="*/ 3 w 96"/>
                  <a:gd name="T13" fmla="*/ 2 h 77"/>
                  <a:gd name="T14" fmla="*/ 3 w 96"/>
                  <a:gd name="T15" fmla="*/ 2 h 77"/>
                  <a:gd name="T16" fmla="*/ 3 w 96"/>
                  <a:gd name="T17" fmla="*/ 3 h 77"/>
                  <a:gd name="T18" fmla="*/ 3 w 96"/>
                  <a:gd name="T19" fmla="*/ 3 h 77"/>
                  <a:gd name="T20" fmla="*/ 3 w 96"/>
                  <a:gd name="T21" fmla="*/ 2 h 77"/>
                  <a:gd name="T22" fmla="*/ 2 w 96"/>
                  <a:gd name="T23" fmla="*/ 2 h 77"/>
                  <a:gd name="T24" fmla="*/ 2 w 96"/>
                  <a:gd name="T25" fmla="*/ 2 h 77"/>
                  <a:gd name="T26" fmla="*/ 1 w 96"/>
                  <a:gd name="T27" fmla="*/ 1 h 77"/>
                  <a:gd name="T28" fmla="*/ 1 w 96"/>
                  <a:gd name="T29" fmla="*/ 1 h 77"/>
                  <a:gd name="T30" fmla="*/ 1 w 96"/>
                  <a:gd name="T31" fmla="*/ 1 h 77"/>
                  <a:gd name="T32" fmla="*/ 0 w 96"/>
                  <a:gd name="T33" fmla="*/ 1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6" h="77">
                    <a:moveTo>
                      <a:pt x="0" y="1"/>
                    </a:moveTo>
                    <a:lnTo>
                      <a:pt x="5" y="0"/>
                    </a:lnTo>
                    <a:lnTo>
                      <a:pt x="17" y="4"/>
                    </a:lnTo>
                    <a:lnTo>
                      <a:pt x="32" y="12"/>
                    </a:lnTo>
                    <a:lnTo>
                      <a:pt x="48" y="23"/>
                    </a:lnTo>
                    <a:lnTo>
                      <a:pt x="64" y="37"/>
                    </a:lnTo>
                    <a:lnTo>
                      <a:pt x="79" y="50"/>
                    </a:lnTo>
                    <a:lnTo>
                      <a:pt x="91" y="64"/>
                    </a:lnTo>
                    <a:lnTo>
                      <a:pt x="96" y="77"/>
                    </a:lnTo>
                    <a:lnTo>
                      <a:pt x="89" y="72"/>
                    </a:lnTo>
                    <a:lnTo>
                      <a:pt x="77" y="63"/>
                    </a:lnTo>
                    <a:lnTo>
                      <a:pt x="60" y="52"/>
                    </a:lnTo>
                    <a:lnTo>
                      <a:pt x="42" y="39"/>
                    </a:lnTo>
                    <a:lnTo>
                      <a:pt x="25" y="26"/>
                    </a:lnTo>
                    <a:lnTo>
                      <a:pt x="11" y="15"/>
                    </a:lnTo>
                    <a:lnTo>
                      <a:pt x="2" y="7"/>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75" name="Freeform 106">
                <a:extLst>
                  <a:ext uri="{FF2B5EF4-FFF2-40B4-BE49-F238E27FC236}">
                    <a16:creationId xmlns:a16="http://schemas.microsoft.com/office/drawing/2014/main" xmlns="" id="{F755DF62-FFB1-4A13-A7A9-31B99CA786FB}"/>
                  </a:ext>
                </a:extLst>
              </p:cNvPr>
              <p:cNvSpPr>
                <a:spLocks/>
              </p:cNvSpPr>
              <p:nvPr/>
            </p:nvSpPr>
            <p:spPr bwMode="auto">
              <a:xfrm>
                <a:off x="2822" y="585"/>
                <a:ext cx="46" cy="29"/>
              </a:xfrm>
              <a:custGeom>
                <a:avLst/>
                <a:gdLst>
                  <a:gd name="T0" fmla="*/ 0 w 93"/>
                  <a:gd name="T1" fmla="*/ 1 h 57"/>
                  <a:gd name="T2" fmla="*/ 0 w 93"/>
                  <a:gd name="T3" fmla="*/ 0 h 57"/>
                  <a:gd name="T4" fmla="*/ 0 w 93"/>
                  <a:gd name="T5" fmla="*/ 1 h 57"/>
                  <a:gd name="T6" fmla="*/ 0 w 93"/>
                  <a:gd name="T7" fmla="*/ 1 h 57"/>
                  <a:gd name="T8" fmla="*/ 1 w 93"/>
                  <a:gd name="T9" fmla="*/ 1 h 57"/>
                  <a:gd name="T10" fmla="*/ 1 w 93"/>
                  <a:gd name="T11" fmla="*/ 1 h 57"/>
                  <a:gd name="T12" fmla="*/ 2 w 93"/>
                  <a:gd name="T13" fmla="*/ 2 h 57"/>
                  <a:gd name="T14" fmla="*/ 2 w 93"/>
                  <a:gd name="T15" fmla="*/ 2 h 57"/>
                  <a:gd name="T16" fmla="*/ 2 w 93"/>
                  <a:gd name="T17" fmla="*/ 2 h 57"/>
                  <a:gd name="T18" fmla="*/ 2 w 93"/>
                  <a:gd name="T19" fmla="*/ 2 h 57"/>
                  <a:gd name="T20" fmla="*/ 2 w 93"/>
                  <a:gd name="T21" fmla="*/ 2 h 57"/>
                  <a:gd name="T22" fmla="*/ 1 w 93"/>
                  <a:gd name="T23" fmla="*/ 2 h 57"/>
                  <a:gd name="T24" fmla="*/ 1 w 93"/>
                  <a:gd name="T25" fmla="*/ 1 h 57"/>
                  <a:gd name="T26" fmla="*/ 0 w 93"/>
                  <a:gd name="T27" fmla="*/ 1 h 57"/>
                  <a:gd name="T28" fmla="*/ 0 w 93"/>
                  <a:gd name="T29" fmla="*/ 1 h 57"/>
                  <a:gd name="T30" fmla="*/ 0 w 93"/>
                  <a:gd name="T31" fmla="*/ 1 h 57"/>
                  <a:gd name="T32" fmla="*/ 0 w 93"/>
                  <a:gd name="T33" fmla="*/ 1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3" h="57">
                    <a:moveTo>
                      <a:pt x="0" y="1"/>
                    </a:moveTo>
                    <a:lnTo>
                      <a:pt x="4" y="0"/>
                    </a:lnTo>
                    <a:lnTo>
                      <a:pt x="15" y="2"/>
                    </a:lnTo>
                    <a:lnTo>
                      <a:pt x="28" y="7"/>
                    </a:lnTo>
                    <a:lnTo>
                      <a:pt x="44" y="14"/>
                    </a:lnTo>
                    <a:lnTo>
                      <a:pt x="59" y="23"/>
                    </a:lnTo>
                    <a:lnTo>
                      <a:pt x="74" y="33"/>
                    </a:lnTo>
                    <a:lnTo>
                      <a:pt x="86" y="45"/>
                    </a:lnTo>
                    <a:lnTo>
                      <a:pt x="93" y="57"/>
                    </a:lnTo>
                    <a:lnTo>
                      <a:pt x="84" y="52"/>
                    </a:lnTo>
                    <a:lnTo>
                      <a:pt x="71" y="45"/>
                    </a:lnTo>
                    <a:lnTo>
                      <a:pt x="55" y="37"/>
                    </a:lnTo>
                    <a:lnTo>
                      <a:pt x="38" y="28"/>
                    </a:lnTo>
                    <a:lnTo>
                      <a:pt x="23" y="19"/>
                    </a:lnTo>
                    <a:lnTo>
                      <a:pt x="10" y="11"/>
                    </a:lnTo>
                    <a:lnTo>
                      <a:pt x="1" y="6"/>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76" name="Freeform 107">
                <a:extLst>
                  <a:ext uri="{FF2B5EF4-FFF2-40B4-BE49-F238E27FC236}">
                    <a16:creationId xmlns:a16="http://schemas.microsoft.com/office/drawing/2014/main" xmlns="" id="{3139D297-E59E-48FD-81F2-320F267C5AE1}"/>
                  </a:ext>
                </a:extLst>
              </p:cNvPr>
              <p:cNvSpPr>
                <a:spLocks/>
              </p:cNvSpPr>
              <p:nvPr/>
            </p:nvSpPr>
            <p:spPr bwMode="auto">
              <a:xfrm>
                <a:off x="2821" y="605"/>
                <a:ext cx="34" cy="29"/>
              </a:xfrm>
              <a:custGeom>
                <a:avLst/>
                <a:gdLst>
                  <a:gd name="T0" fmla="*/ 0 w 68"/>
                  <a:gd name="T1" fmla="*/ 0 h 58"/>
                  <a:gd name="T2" fmla="*/ 1 w 68"/>
                  <a:gd name="T3" fmla="*/ 0 h 58"/>
                  <a:gd name="T4" fmla="*/ 1 w 68"/>
                  <a:gd name="T5" fmla="*/ 1 h 58"/>
                  <a:gd name="T6" fmla="*/ 1 w 68"/>
                  <a:gd name="T7" fmla="*/ 1 h 58"/>
                  <a:gd name="T8" fmla="*/ 2 w 68"/>
                  <a:gd name="T9" fmla="*/ 1 h 58"/>
                  <a:gd name="T10" fmla="*/ 2 w 68"/>
                  <a:gd name="T11" fmla="*/ 1 h 58"/>
                  <a:gd name="T12" fmla="*/ 2 w 68"/>
                  <a:gd name="T13" fmla="*/ 2 h 58"/>
                  <a:gd name="T14" fmla="*/ 3 w 68"/>
                  <a:gd name="T15" fmla="*/ 2 h 58"/>
                  <a:gd name="T16" fmla="*/ 3 w 68"/>
                  <a:gd name="T17" fmla="*/ 2 h 58"/>
                  <a:gd name="T18" fmla="*/ 2 w 68"/>
                  <a:gd name="T19" fmla="*/ 2 h 58"/>
                  <a:gd name="T20" fmla="*/ 2 w 68"/>
                  <a:gd name="T21" fmla="*/ 2 h 58"/>
                  <a:gd name="T22" fmla="*/ 2 w 68"/>
                  <a:gd name="T23" fmla="*/ 2 h 58"/>
                  <a:gd name="T24" fmla="*/ 1 w 68"/>
                  <a:gd name="T25" fmla="*/ 1 h 58"/>
                  <a:gd name="T26" fmla="*/ 1 w 68"/>
                  <a:gd name="T27" fmla="*/ 1 h 58"/>
                  <a:gd name="T28" fmla="*/ 1 w 68"/>
                  <a:gd name="T29" fmla="*/ 1 h 58"/>
                  <a:gd name="T30" fmla="*/ 1 w 68"/>
                  <a:gd name="T31" fmla="*/ 1 h 58"/>
                  <a:gd name="T32" fmla="*/ 0 w 68"/>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58">
                    <a:moveTo>
                      <a:pt x="0" y="0"/>
                    </a:moveTo>
                    <a:lnTo>
                      <a:pt x="5" y="0"/>
                    </a:lnTo>
                    <a:lnTo>
                      <a:pt x="14" y="4"/>
                    </a:lnTo>
                    <a:lnTo>
                      <a:pt x="25" y="12"/>
                    </a:lnTo>
                    <a:lnTo>
                      <a:pt x="37" y="21"/>
                    </a:lnTo>
                    <a:lnTo>
                      <a:pt x="50" y="31"/>
                    </a:lnTo>
                    <a:lnTo>
                      <a:pt x="59" y="43"/>
                    </a:lnTo>
                    <a:lnTo>
                      <a:pt x="66" y="51"/>
                    </a:lnTo>
                    <a:lnTo>
                      <a:pt x="68" y="58"/>
                    </a:lnTo>
                    <a:lnTo>
                      <a:pt x="63" y="53"/>
                    </a:lnTo>
                    <a:lnTo>
                      <a:pt x="53" y="46"/>
                    </a:lnTo>
                    <a:lnTo>
                      <a:pt x="42" y="38"/>
                    </a:lnTo>
                    <a:lnTo>
                      <a:pt x="30" y="29"/>
                    </a:lnTo>
                    <a:lnTo>
                      <a:pt x="19" y="21"/>
                    </a:lnTo>
                    <a:lnTo>
                      <a:pt x="10" y="12"/>
                    </a:lnTo>
                    <a:lnTo>
                      <a:pt x="3" y="5"/>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77" name="Freeform 108">
                <a:extLst>
                  <a:ext uri="{FF2B5EF4-FFF2-40B4-BE49-F238E27FC236}">
                    <a16:creationId xmlns:a16="http://schemas.microsoft.com/office/drawing/2014/main" xmlns="" id="{20C4D521-497E-4E1B-8AE1-CAA38E7796EC}"/>
                  </a:ext>
                </a:extLst>
              </p:cNvPr>
              <p:cNvSpPr>
                <a:spLocks/>
              </p:cNvSpPr>
              <p:nvPr/>
            </p:nvSpPr>
            <p:spPr bwMode="auto">
              <a:xfrm>
                <a:off x="2825" y="627"/>
                <a:ext cx="26" cy="12"/>
              </a:xfrm>
              <a:custGeom>
                <a:avLst/>
                <a:gdLst>
                  <a:gd name="T0" fmla="*/ 0 w 51"/>
                  <a:gd name="T1" fmla="*/ 1 h 23"/>
                  <a:gd name="T2" fmla="*/ 1 w 51"/>
                  <a:gd name="T3" fmla="*/ 0 h 23"/>
                  <a:gd name="T4" fmla="*/ 1 w 51"/>
                  <a:gd name="T5" fmla="*/ 0 h 23"/>
                  <a:gd name="T6" fmla="*/ 1 w 51"/>
                  <a:gd name="T7" fmla="*/ 1 h 23"/>
                  <a:gd name="T8" fmla="*/ 1 w 51"/>
                  <a:gd name="T9" fmla="*/ 1 h 23"/>
                  <a:gd name="T10" fmla="*/ 2 w 51"/>
                  <a:gd name="T11" fmla="*/ 1 h 23"/>
                  <a:gd name="T12" fmla="*/ 2 w 51"/>
                  <a:gd name="T13" fmla="*/ 1 h 23"/>
                  <a:gd name="T14" fmla="*/ 2 w 51"/>
                  <a:gd name="T15" fmla="*/ 1 h 23"/>
                  <a:gd name="T16" fmla="*/ 2 w 51"/>
                  <a:gd name="T17" fmla="*/ 1 h 23"/>
                  <a:gd name="T18" fmla="*/ 2 w 51"/>
                  <a:gd name="T19" fmla="*/ 1 h 23"/>
                  <a:gd name="T20" fmla="*/ 2 w 51"/>
                  <a:gd name="T21" fmla="*/ 1 h 23"/>
                  <a:gd name="T22" fmla="*/ 1 w 51"/>
                  <a:gd name="T23" fmla="*/ 1 h 23"/>
                  <a:gd name="T24" fmla="*/ 1 w 51"/>
                  <a:gd name="T25" fmla="*/ 1 h 23"/>
                  <a:gd name="T26" fmla="*/ 1 w 51"/>
                  <a:gd name="T27" fmla="*/ 1 h 23"/>
                  <a:gd name="T28" fmla="*/ 1 w 51"/>
                  <a:gd name="T29" fmla="*/ 1 h 23"/>
                  <a:gd name="T30" fmla="*/ 0 w 51"/>
                  <a:gd name="T31" fmla="*/ 1 h 23"/>
                  <a:gd name="T32" fmla="*/ 0 w 51"/>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23">
                    <a:moveTo>
                      <a:pt x="0" y="2"/>
                    </a:moveTo>
                    <a:lnTo>
                      <a:pt x="3" y="0"/>
                    </a:lnTo>
                    <a:lnTo>
                      <a:pt x="10" y="0"/>
                    </a:lnTo>
                    <a:lnTo>
                      <a:pt x="18" y="1"/>
                    </a:lnTo>
                    <a:lnTo>
                      <a:pt x="27" y="3"/>
                    </a:lnTo>
                    <a:lnTo>
                      <a:pt x="36" y="7"/>
                    </a:lnTo>
                    <a:lnTo>
                      <a:pt x="43" y="11"/>
                    </a:lnTo>
                    <a:lnTo>
                      <a:pt x="49" y="17"/>
                    </a:lnTo>
                    <a:lnTo>
                      <a:pt x="51" y="23"/>
                    </a:lnTo>
                    <a:lnTo>
                      <a:pt x="45" y="18"/>
                    </a:lnTo>
                    <a:lnTo>
                      <a:pt x="37" y="15"/>
                    </a:lnTo>
                    <a:lnTo>
                      <a:pt x="28" y="13"/>
                    </a:lnTo>
                    <a:lnTo>
                      <a:pt x="19" y="10"/>
                    </a:lnTo>
                    <a:lnTo>
                      <a:pt x="10" y="9"/>
                    </a:lnTo>
                    <a:lnTo>
                      <a:pt x="4" y="8"/>
                    </a:lnTo>
                    <a:lnTo>
                      <a:pt x="0" y="6"/>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78" name="Freeform 109">
                <a:extLst>
                  <a:ext uri="{FF2B5EF4-FFF2-40B4-BE49-F238E27FC236}">
                    <a16:creationId xmlns:a16="http://schemas.microsoft.com/office/drawing/2014/main" xmlns="" id="{3FA547A0-F19B-4CF5-B5D5-7D621CDBD1FF}"/>
                  </a:ext>
                </a:extLst>
              </p:cNvPr>
              <p:cNvSpPr>
                <a:spLocks/>
              </p:cNvSpPr>
              <p:nvPr/>
            </p:nvSpPr>
            <p:spPr bwMode="auto">
              <a:xfrm>
                <a:off x="2854" y="477"/>
                <a:ext cx="20" cy="23"/>
              </a:xfrm>
              <a:custGeom>
                <a:avLst/>
                <a:gdLst>
                  <a:gd name="T0" fmla="*/ 2 w 40"/>
                  <a:gd name="T1" fmla="*/ 2 h 46"/>
                  <a:gd name="T2" fmla="*/ 2 w 40"/>
                  <a:gd name="T3" fmla="*/ 2 h 46"/>
                  <a:gd name="T4" fmla="*/ 1 w 40"/>
                  <a:gd name="T5" fmla="*/ 2 h 46"/>
                  <a:gd name="T6" fmla="*/ 1 w 40"/>
                  <a:gd name="T7" fmla="*/ 1 h 46"/>
                  <a:gd name="T8" fmla="*/ 1 w 40"/>
                  <a:gd name="T9" fmla="*/ 1 h 46"/>
                  <a:gd name="T10" fmla="*/ 1 w 40"/>
                  <a:gd name="T11" fmla="*/ 1 h 46"/>
                  <a:gd name="T12" fmla="*/ 1 w 40"/>
                  <a:gd name="T13" fmla="*/ 1 h 46"/>
                  <a:gd name="T14" fmla="*/ 0 w 40"/>
                  <a:gd name="T15" fmla="*/ 1 h 46"/>
                  <a:gd name="T16" fmla="*/ 1 w 40"/>
                  <a:gd name="T17" fmla="*/ 1 h 46"/>
                  <a:gd name="T18" fmla="*/ 1 w 40"/>
                  <a:gd name="T19" fmla="*/ 0 h 46"/>
                  <a:gd name="T20" fmla="*/ 1 w 40"/>
                  <a:gd name="T21" fmla="*/ 1 h 46"/>
                  <a:gd name="T22" fmla="*/ 1 w 40"/>
                  <a:gd name="T23" fmla="*/ 1 h 46"/>
                  <a:gd name="T24" fmla="*/ 1 w 40"/>
                  <a:gd name="T25" fmla="*/ 1 h 46"/>
                  <a:gd name="T26" fmla="*/ 1 w 40"/>
                  <a:gd name="T27" fmla="*/ 1 h 46"/>
                  <a:gd name="T28" fmla="*/ 2 w 40"/>
                  <a:gd name="T29" fmla="*/ 2 h 46"/>
                  <a:gd name="T30" fmla="*/ 2 w 40"/>
                  <a:gd name="T31" fmla="*/ 2 h 46"/>
                  <a:gd name="T32" fmla="*/ 2 w 40"/>
                  <a:gd name="T33" fmla="*/ 2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46">
                    <a:moveTo>
                      <a:pt x="40" y="46"/>
                    </a:moveTo>
                    <a:lnTo>
                      <a:pt x="37" y="44"/>
                    </a:lnTo>
                    <a:lnTo>
                      <a:pt x="31" y="38"/>
                    </a:lnTo>
                    <a:lnTo>
                      <a:pt x="23" y="32"/>
                    </a:lnTo>
                    <a:lnTo>
                      <a:pt x="15" y="26"/>
                    </a:lnTo>
                    <a:lnTo>
                      <a:pt x="8" y="19"/>
                    </a:lnTo>
                    <a:lnTo>
                      <a:pt x="2" y="12"/>
                    </a:lnTo>
                    <a:lnTo>
                      <a:pt x="0" y="6"/>
                    </a:lnTo>
                    <a:lnTo>
                      <a:pt x="2" y="1"/>
                    </a:lnTo>
                    <a:lnTo>
                      <a:pt x="7" y="0"/>
                    </a:lnTo>
                    <a:lnTo>
                      <a:pt x="12" y="4"/>
                    </a:lnTo>
                    <a:lnTo>
                      <a:pt x="17" y="9"/>
                    </a:lnTo>
                    <a:lnTo>
                      <a:pt x="23" y="16"/>
                    </a:lnTo>
                    <a:lnTo>
                      <a:pt x="28" y="26"/>
                    </a:lnTo>
                    <a:lnTo>
                      <a:pt x="33" y="34"/>
                    </a:lnTo>
                    <a:lnTo>
                      <a:pt x="37" y="42"/>
                    </a:lnTo>
                    <a:lnTo>
                      <a:pt x="40"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79" name="Freeform 110">
                <a:extLst>
                  <a:ext uri="{FF2B5EF4-FFF2-40B4-BE49-F238E27FC236}">
                    <a16:creationId xmlns:a16="http://schemas.microsoft.com/office/drawing/2014/main" xmlns="" id="{C87704BD-EB26-4FAF-A2DE-5DD951E0D6D0}"/>
                  </a:ext>
                </a:extLst>
              </p:cNvPr>
              <p:cNvSpPr>
                <a:spLocks/>
              </p:cNvSpPr>
              <p:nvPr/>
            </p:nvSpPr>
            <p:spPr bwMode="auto">
              <a:xfrm>
                <a:off x="2870" y="468"/>
                <a:ext cx="5" cy="27"/>
              </a:xfrm>
              <a:custGeom>
                <a:avLst/>
                <a:gdLst>
                  <a:gd name="T0" fmla="*/ 0 w 11"/>
                  <a:gd name="T1" fmla="*/ 2 h 54"/>
                  <a:gd name="T2" fmla="*/ 0 w 11"/>
                  <a:gd name="T3" fmla="*/ 2 h 54"/>
                  <a:gd name="T4" fmla="*/ 0 w 11"/>
                  <a:gd name="T5" fmla="*/ 1 h 54"/>
                  <a:gd name="T6" fmla="*/ 0 w 11"/>
                  <a:gd name="T7" fmla="*/ 1 h 54"/>
                  <a:gd name="T8" fmla="*/ 0 w 11"/>
                  <a:gd name="T9" fmla="*/ 0 h 54"/>
                  <a:gd name="T10" fmla="*/ 0 w 11"/>
                  <a:gd name="T11" fmla="*/ 1 h 54"/>
                  <a:gd name="T12" fmla="*/ 0 w 11"/>
                  <a:gd name="T13" fmla="*/ 1 h 54"/>
                  <a:gd name="T14" fmla="*/ 0 w 11"/>
                  <a:gd name="T15" fmla="*/ 2 h 54"/>
                  <a:gd name="T16" fmla="*/ 0 w 11"/>
                  <a:gd name="T17" fmla="*/ 2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54">
                    <a:moveTo>
                      <a:pt x="7" y="54"/>
                    </a:moveTo>
                    <a:lnTo>
                      <a:pt x="8" y="44"/>
                    </a:lnTo>
                    <a:lnTo>
                      <a:pt x="11" y="25"/>
                    </a:lnTo>
                    <a:lnTo>
                      <a:pt x="11" y="8"/>
                    </a:lnTo>
                    <a:lnTo>
                      <a:pt x="6" y="0"/>
                    </a:lnTo>
                    <a:lnTo>
                      <a:pt x="0" y="7"/>
                    </a:lnTo>
                    <a:lnTo>
                      <a:pt x="1" y="22"/>
                    </a:lnTo>
                    <a:lnTo>
                      <a:pt x="4" y="40"/>
                    </a:lnTo>
                    <a:lnTo>
                      <a:pt x="7"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80" name="Freeform 111">
                <a:extLst>
                  <a:ext uri="{FF2B5EF4-FFF2-40B4-BE49-F238E27FC236}">
                    <a16:creationId xmlns:a16="http://schemas.microsoft.com/office/drawing/2014/main" xmlns="" id="{D0564397-6AE4-4C49-A725-1194F67777FD}"/>
                  </a:ext>
                </a:extLst>
              </p:cNvPr>
              <p:cNvSpPr>
                <a:spLocks/>
              </p:cNvSpPr>
              <p:nvPr/>
            </p:nvSpPr>
            <p:spPr bwMode="auto">
              <a:xfrm>
                <a:off x="2874" y="475"/>
                <a:ext cx="23" cy="25"/>
              </a:xfrm>
              <a:custGeom>
                <a:avLst/>
                <a:gdLst>
                  <a:gd name="T0" fmla="*/ 0 w 46"/>
                  <a:gd name="T1" fmla="*/ 2 h 50"/>
                  <a:gd name="T2" fmla="*/ 1 w 46"/>
                  <a:gd name="T3" fmla="*/ 2 h 50"/>
                  <a:gd name="T4" fmla="*/ 1 w 46"/>
                  <a:gd name="T5" fmla="*/ 2 h 50"/>
                  <a:gd name="T6" fmla="*/ 1 w 46"/>
                  <a:gd name="T7" fmla="*/ 1 h 50"/>
                  <a:gd name="T8" fmla="*/ 1 w 46"/>
                  <a:gd name="T9" fmla="*/ 1 h 50"/>
                  <a:gd name="T10" fmla="*/ 1 w 46"/>
                  <a:gd name="T11" fmla="*/ 1 h 50"/>
                  <a:gd name="T12" fmla="*/ 2 w 46"/>
                  <a:gd name="T13" fmla="*/ 1 h 50"/>
                  <a:gd name="T14" fmla="*/ 2 w 46"/>
                  <a:gd name="T15" fmla="*/ 0 h 50"/>
                  <a:gd name="T16" fmla="*/ 2 w 46"/>
                  <a:gd name="T17" fmla="*/ 1 h 50"/>
                  <a:gd name="T18" fmla="*/ 2 w 46"/>
                  <a:gd name="T19" fmla="*/ 1 h 50"/>
                  <a:gd name="T20" fmla="*/ 2 w 46"/>
                  <a:gd name="T21" fmla="*/ 1 h 50"/>
                  <a:gd name="T22" fmla="*/ 2 w 46"/>
                  <a:gd name="T23" fmla="*/ 1 h 50"/>
                  <a:gd name="T24" fmla="*/ 1 w 46"/>
                  <a:gd name="T25" fmla="*/ 1 h 50"/>
                  <a:gd name="T26" fmla="*/ 1 w 46"/>
                  <a:gd name="T27" fmla="*/ 2 h 50"/>
                  <a:gd name="T28" fmla="*/ 1 w 46"/>
                  <a:gd name="T29" fmla="*/ 2 h 50"/>
                  <a:gd name="T30" fmla="*/ 1 w 46"/>
                  <a:gd name="T31" fmla="*/ 2 h 50"/>
                  <a:gd name="T32" fmla="*/ 0 w 46"/>
                  <a:gd name="T33" fmla="*/ 2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50">
                    <a:moveTo>
                      <a:pt x="0" y="50"/>
                    </a:moveTo>
                    <a:lnTo>
                      <a:pt x="5" y="44"/>
                    </a:lnTo>
                    <a:lnTo>
                      <a:pt x="11" y="35"/>
                    </a:lnTo>
                    <a:lnTo>
                      <a:pt x="17" y="26"/>
                    </a:lnTo>
                    <a:lnTo>
                      <a:pt x="24" y="17"/>
                    </a:lnTo>
                    <a:lnTo>
                      <a:pt x="31" y="9"/>
                    </a:lnTo>
                    <a:lnTo>
                      <a:pt x="38" y="3"/>
                    </a:lnTo>
                    <a:lnTo>
                      <a:pt x="43" y="0"/>
                    </a:lnTo>
                    <a:lnTo>
                      <a:pt x="46" y="1"/>
                    </a:lnTo>
                    <a:lnTo>
                      <a:pt x="46" y="6"/>
                    </a:lnTo>
                    <a:lnTo>
                      <a:pt x="43" y="11"/>
                    </a:lnTo>
                    <a:lnTo>
                      <a:pt x="36" y="18"/>
                    </a:lnTo>
                    <a:lnTo>
                      <a:pt x="29" y="26"/>
                    </a:lnTo>
                    <a:lnTo>
                      <a:pt x="20" y="33"/>
                    </a:lnTo>
                    <a:lnTo>
                      <a:pt x="12" y="40"/>
                    </a:lnTo>
                    <a:lnTo>
                      <a:pt x="5" y="46"/>
                    </a:lnTo>
                    <a:lnTo>
                      <a:pt x="0" y="5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81" name="Freeform 112">
                <a:extLst>
                  <a:ext uri="{FF2B5EF4-FFF2-40B4-BE49-F238E27FC236}">
                    <a16:creationId xmlns:a16="http://schemas.microsoft.com/office/drawing/2014/main" xmlns="" id="{BD1AC543-E899-43A8-9D3D-CA68668F80ED}"/>
                  </a:ext>
                </a:extLst>
              </p:cNvPr>
              <p:cNvSpPr>
                <a:spLocks/>
              </p:cNvSpPr>
              <p:nvPr/>
            </p:nvSpPr>
            <p:spPr bwMode="auto">
              <a:xfrm>
                <a:off x="2855" y="632"/>
                <a:ext cx="33" cy="8"/>
              </a:xfrm>
              <a:custGeom>
                <a:avLst/>
                <a:gdLst>
                  <a:gd name="T0" fmla="*/ 0 w 67"/>
                  <a:gd name="T1" fmla="*/ 1 h 16"/>
                  <a:gd name="T2" fmla="*/ 0 w 67"/>
                  <a:gd name="T3" fmla="*/ 1 h 16"/>
                  <a:gd name="T4" fmla="*/ 0 w 67"/>
                  <a:gd name="T5" fmla="*/ 1 h 16"/>
                  <a:gd name="T6" fmla="*/ 0 w 67"/>
                  <a:gd name="T7" fmla="*/ 0 h 16"/>
                  <a:gd name="T8" fmla="*/ 1 w 67"/>
                  <a:gd name="T9" fmla="*/ 0 h 16"/>
                  <a:gd name="T10" fmla="*/ 1 w 67"/>
                  <a:gd name="T11" fmla="*/ 0 h 16"/>
                  <a:gd name="T12" fmla="*/ 1 w 67"/>
                  <a:gd name="T13" fmla="*/ 1 h 16"/>
                  <a:gd name="T14" fmla="*/ 2 w 67"/>
                  <a:gd name="T15" fmla="*/ 1 h 16"/>
                  <a:gd name="T16" fmla="*/ 2 w 67"/>
                  <a:gd name="T17" fmla="*/ 1 h 16"/>
                  <a:gd name="T18" fmla="*/ 2 w 67"/>
                  <a:gd name="T19" fmla="*/ 1 h 16"/>
                  <a:gd name="T20" fmla="*/ 1 w 67"/>
                  <a:gd name="T21" fmla="*/ 1 h 16"/>
                  <a:gd name="T22" fmla="*/ 1 w 67"/>
                  <a:gd name="T23" fmla="*/ 1 h 16"/>
                  <a:gd name="T24" fmla="*/ 1 w 67"/>
                  <a:gd name="T25" fmla="*/ 1 h 16"/>
                  <a:gd name="T26" fmla="*/ 0 w 67"/>
                  <a:gd name="T27" fmla="*/ 1 h 16"/>
                  <a:gd name="T28" fmla="*/ 0 w 67"/>
                  <a:gd name="T29" fmla="*/ 1 h 16"/>
                  <a:gd name="T30" fmla="*/ 0 w 67"/>
                  <a:gd name="T31" fmla="*/ 1 h 16"/>
                  <a:gd name="T32" fmla="*/ 0 w 67"/>
                  <a:gd name="T33" fmla="*/ 1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16">
                    <a:moveTo>
                      <a:pt x="0" y="2"/>
                    </a:moveTo>
                    <a:lnTo>
                      <a:pt x="8" y="1"/>
                    </a:lnTo>
                    <a:lnTo>
                      <a:pt x="17" y="1"/>
                    </a:lnTo>
                    <a:lnTo>
                      <a:pt x="29" y="0"/>
                    </a:lnTo>
                    <a:lnTo>
                      <a:pt x="39" y="0"/>
                    </a:lnTo>
                    <a:lnTo>
                      <a:pt x="50" y="0"/>
                    </a:lnTo>
                    <a:lnTo>
                      <a:pt x="59" y="2"/>
                    </a:lnTo>
                    <a:lnTo>
                      <a:pt x="65" y="6"/>
                    </a:lnTo>
                    <a:lnTo>
                      <a:pt x="67" y="11"/>
                    </a:lnTo>
                    <a:lnTo>
                      <a:pt x="65" y="15"/>
                    </a:lnTo>
                    <a:lnTo>
                      <a:pt x="59" y="16"/>
                    </a:lnTo>
                    <a:lnTo>
                      <a:pt x="51" y="15"/>
                    </a:lnTo>
                    <a:lnTo>
                      <a:pt x="40" y="13"/>
                    </a:lnTo>
                    <a:lnTo>
                      <a:pt x="29" y="11"/>
                    </a:lnTo>
                    <a:lnTo>
                      <a:pt x="19" y="7"/>
                    </a:lnTo>
                    <a:lnTo>
                      <a:pt x="8" y="4"/>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82" name="Freeform 113">
                <a:extLst>
                  <a:ext uri="{FF2B5EF4-FFF2-40B4-BE49-F238E27FC236}">
                    <a16:creationId xmlns:a16="http://schemas.microsoft.com/office/drawing/2014/main" xmlns="" id="{677D4B0D-FD3B-4478-92E4-CE558F62A8D6}"/>
                  </a:ext>
                </a:extLst>
              </p:cNvPr>
              <p:cNvSpPr>
                <a:spLocks/>
              </p:cNvSpPr>
              <p:nvPr/>
            </p:nvSpPr>
            <p:spPr bwMode="auto">
              <a:xfrm>
                <a:off x="2848" y="639"/>
                <a:ext cx="33" cy="16"/>
              </a:xfrm>
              <a:custGeom>
                <a:avLst/>
                <a:gdLst>
                  <a:gd name="T0" fmla="*/ 0 w 64"/>
                  <a:gd name="T1" fmla="*/ 0 h 32"/>
                  <a:gd name="T2" fmla="*/ 1 w 64"/>
                  <a:gd name="T3" fmla="*/ 1 h 32"/>
                  <a:gd name="T4" fmla="*/ 1 w 64"/>
                  <a:gd name="T5" fmla="*/ 1 h 32"/>
                  <a:gd name="T6" fmla="*/ 1 w 64"/>
                  <a:gd name="T7" fmla="*/ 1 h 32"/>
                  <a:gd name="T8" fmla="*/ 2 w 64"/>
                  <a:gd name="T9" fmla="*/ 1 h 32"/>
                  <a:gd name="T10" fmla="*/ 2 w 64"/>
                  <a:gd name="T11" fmla="*/ 1 h 32"/>
                  <a:gd name="T12" fmla="*/ 2 w 64"/>
                  <a:gd name="T13" fmla="*/ 1 h 32"/>
                  <a:gd name="T14" fmla="*/ 3 w 64"/>
                  <a:gd name="T15" fmla="*/ 1 h 32"/>
                  <a:gd name="T16" fmla="*/ 3 w 64"/>
                  <a:gd name="T17" fmla="*/ 1 h 32"/>
                  <a:gd name="T18" fmla="*/ 3 w 64"/>
                  <a:gd name="T19" fmla="*/ 1 h 32"/>
                  <a:gd name="T20" fmla="*/ 2 w 64"/>
                  <a:gd name="T21" fmla="*/ 1 h 32"/>
                  <a:gd name="T22" fmla="*/ 2 w 64"/>
                  <a:gd name="T23" fmla="*/ 1 h 32"/>
                  <a:gd name="T24" fmla="*/ 2 w 64"/>
                  <a:gd name="T25" fmla="*/ 1 h 32"/>
                  <a:gd name="T26" fmla="*/ 1 w 64"/>
                  <a:gd name="T27" fmla="*/ 1 h 32"/>
                  <a:gd name="T28" fmla="*/ 1 w 64"/>
                  <a:gd name="T29" fmla="*/ 1 h 32"/>
                  <a:gd name="T30" fmla="*/ 1 w 64"/>
                  <a:gd name="T31" fmla="*/ 1 h 32"/>
                  <a:gd name="T32" fmla="*/ 0 w 64"/>
                  <a:gd name="T33" fmla="*/ 0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32">
                    <a:moveTo>
                      <a:pt x="0" y="0"/>
                    </a:moveTo>
                    <a:lnTo>
                      <a:pt x="6" y="1"/>
                    </a:lnTo>
                    <a:lnTo>
                      <a:pt x="16" y="2"/>
                    </a:lnTo>
                    <a:lnTo>
                      <a:pt x="26" y="6"/>
                    </a:lnTo>
                    <a:lnTo>
                      <a:pt x="36" y="9"/>
                    </a:lnTo>
                    <a:lnTo>
                      <a:pt x="47" y="14"/>
                    </a:lnTo>
                    <a:lnTo>
                      <a:pt x="56" y="18"/>
                    </a:lnTo>
                    <a:lnTo>
                      <a:pt x="62" y="23"/>
                    </a:lnTo>
                    <a:lnTo>
                      <a:pt x="64" y="29"/>
                    </a:lnTo>
                    <a:lnTo>
                      <a:pt x="62" y="32"/>
                    </a:lnTo>
                    <a:lnTo>
                      <a:pt x="55" y="31"/>
                    </a:lnTo>
                    <a:lnTo>
                      <a:pt x="46" y="28"/>
                    </a:lnTo>
                    <a:lnTo>
                      <a:pt x="35" y="22"/>
                    </a:lnTo>
                    <a:lnTo>
                      <a:pt x="24" y="16"/>
                    </a:lnTo>
                    <a:lnTo>
                      <a:pt x="13" y="9"/>
                    </a:lnTo>
                    <a:lnTo>
                      <a:pt x="4"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83" name="Freeform 114">
                <a:extLst>
                  <a:ext uri="{FF2B5EF4-FFF2-40B4-BE49-F238E27FC236}">
                    <a16:creationId xmlns:a16="http://schemas.microsoft.com/office/drawing/2014/main" xmlns="" id="{8F23446D-643C-4995-8A71-B8F3F5DC5C19}"/>
                  </a:ext>
                </a:extLst>
              </p:cNvPr>
              <p:cNvSpPr>
                <a:spLocks/>
              </p:cNvSpPr>
              <p:nvPr/>
            </p:nvSpPr>
            <p:spPr bwMode="auto">
              <a:xfrm>
                <a:off x="2856" y="618"/>
                <a:ext cx="33" cy="8"/>
              </a:xfrm>
              <a:custGeom>
                <a:avLst/>
                <a:gdLst>
                  <a:gd name="T0" fmla="*/ 0 w 64"/>
                  <a:gd name="T1" fmla="*/ 1 h 16"/>
                  <a:gd name="T2" fmla="*/ 1 w 64"/>
                  <a:gd name="T3" fmla="*/ 1 h 16"/>
                  <a:gd name="T4" fmla="*/ 1 w 64"/>
                  <a:gd name="T5" fmla="*/ 1 h 16"/>
                  <a:gd name="T6" fmla="*/ 1 w 64"/>
                  <a:gd name="T7" fmla="*/ 1 h 16"/>
                  <a:gd name="T8" fmla="*/ 1 w 64"/>
                  <a:gd name="T9" fmla="*/ 0 h 16"/>
                  <a:gd name="T10" fmla="*/ 2 w 64"/>
                  <a:gd name="T11" fmla="*/ 0 h 16"/>
                  <a:gd name="T12" fmla="*/ 2 w 64"/>
                  <a:gd name="T13" fmla="*/ 1 h 16"/>
                  <a:gd name="T14" fmla="*/ 2 w 64"/>
                  <a:gd name="T15" fmla="*/ 1 h 16"/>
                  <a:gd name="T16" fmla="*/ 3 w 64"/>
                  <a:gd name="T17" fmla="*/ 1 h 16"/>
                  <a:gd name="T18" fmla="*/ 3 w 64"/>
                  <a:gd name="T19" fmla="*/ 1 h 16"/>
                  <a:gd name="T20" fmla="*/ 2 w 64"/>
                  <a:gd name="T21" fmla="*/ 1 h 16"/>
                  <a:gd name="T22" fmla="*/ 2 w 64"/>
                  <a:gd name="T23" fmla="*/ 1 h 16"/>
                  <a:gd name="T24" fmla="*/ 2 w 64"/>
                  <a:gd name="T25" fmla="*/ 1 h 16"/>
                  <a:gd name="T26" fmla="*/ 1 w 64"/>
                  <a:gd name="T27" fmla="*/ 1 h 16"/>
                  <a:gd name="T28" fmla="*/ 1 w 64"/>
                  <a:gd name="T29" fmla="*/ 1 h 16"/>
                  <a:gd name="T30" fmla="*/ 1 w 64"/>
                  <a:gd name="T31" fmla="*/ 1 h 16"/>
                  <a:gd name="T32" fmla="*/ 0 w 64"/>
                  <a:gd name="T33" fmla="*/ 1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16">
                    <a:moveTo>
                      <a:pt x="0" y="8"/>
                    </a:moveTo>
                    <a:lnTo>
                      <a:pt x="3" y="5"/>
                    </a:lnTo>
                    <a:lnTo>
                      <a:pt x="10" y="2"/>
                    </a:lnTo>
                    <a:lnTo>
                      <a:pt x="19" y="1"/>
                    </a:lnTo>
                    <a:lnTo>
                      <a:pt x="31" y="0"/>
                    </a:lnTo>
                    <a:lnTo>
                      <a:pt x="42" y="0"/>
                    </a:lnTo>
                    <a:lnTo>
                      <a:pt x="51" y="2"/>
                    </a:lnTo>
                    <a:lnTo>
                      <a:pt x="60" y="5"/>
                    </a:lnTo>
                    <a:lnTo>
                      <a:pt x="64" y="10"/>
                    </a:lnTo>
                    <a:lnTo>
                      <a:pt x="64" y="15"/>
                    </a:lnTo>
                    <a:lnTo>
                      <a:pt x="60" y="16"/>
                    </a:lnTo>
                    <a:lnTo>
                      <a:pt x="51" y="16"/>
                    </a:lnTo>
                    <a:lnTo>
                      <a:pt x="41" y="13"/>
                    </a:lnTo>
                    <a:lnTo>
                      <a:pt x="30" y="12"/>
                    </a:lnTo>
                    <a:lnTo>
                      <a:pt x="18" y="10"/>
                    </a:lnTo>
                    <a:lnTo>
                      <a:pt x="8" y="8"/>
                    </a:lnTo>
                    <a:lnTo>
                      <a:pt x="0" y="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84" name="Freeform 115">
                <a:extLst>
                  <a:ext uri="{FF2B5EF4-FFF2-40B4-BE49-F238E27FC236}">
                    <a16:creationId xmlns:a16="http://schemas.microsoft.com/office/drawing/2014/main" xmlns="" id="{37145060-796B-4574-9F3C-C19A780B0D04}"/>
                  </a:ext>
                </a:extLst>
              </p:cNvPr>
              <p:cNvSpPr>
                <a:spLocks/>
              </p:cNvSpPr>
              <p:nvPr/>
            </p:nvSpPr>
            <p:spPr bwMode="auto">
              <a:xfrm>
                <a:off x="2863" y="606"/>
                <a:ext cx="34" cy="6"/>
              </a:xfrm>
              <a:custGeom>
                <a:avLst/>
                <a:gdLst>
                  <a:gd name="T0" fmla="*/ 0 w 68"/>
                  <a:gd name="T1" fmla="*/ 1 h 12"/>
                  <a:gd name="T2" fmla="*/ 1 w 68"/>
                  <a:gd name="T3" fmla="*/ 1 h 12"/>
                  <a:gd name="T4" fmla="*/ 1 w 68"/>
                  <a:gd name="T5" fmla="*/ 1 h 12"/>
                  <a:gd name="T6" fmla="*/ 1 w 68"/>
                  <a:gd name="T7" fmla="*/ 1 h 12"/>
                  <a:gd name="T8" fmla="*/ 2 w 68"/>
                  <a:gd name="T9" fmla="*/ 1 h 12"/>
                  <a:gd name="T10" fmla="*/ 2 w 68"/>
                  <a:gd name="T11" fmla="*/ 0 h 12"/>
                  <a:gd name="T12" fmla="*/ 2 w 68"/>
                  <a:gd name="T13" fmla="*/ 0 h 12"/>
                  <a:gd name="T14" fmla="*/ 3 w 68"/>
                  <a:gd name="T15" fmla="*/ 1 h 12"/>
                  <a:gd name="T16" fmla="*/ 3 w 68"/>
                  <a:gd name="T17" fmla="*/ 1 h 12"/>
                  <a:gd name="T18" fmla="*/ 3 w 68"/>
                  <a:gd name="T19" fmla="*/ 1 h 12"/>
                  <a:gd name="T20" fmla="*/ 2 w 68"/>
                  <a:gd name="T21" fmla="*/ 1 h 12"/>
                  <a:gd name="T22" fmla="*/ 2 w 68"/>
                  <a:gd name="T23" fmla="*/ 1 h 12"/>
                  <a:gd name="T24" fmla="*/ 2 w 68"/>
                  <a:gd name="T25" fmla="*/ 1 h 12"/>
                  <a:gd name="T26" fmla="*/ 2 w 68"/>
                  <a:gd name="T27" fmla="*/ 1 h 12"/>
                  <a:gd name="T28" fmla="*/ 1 w 68"/>
                  <a:gd name="T29" fmla="*/ 1 h 12"/>
                  <a:gd name="T30" fmla="*/ 1 w 68"/>
                  <a:gd name="T31" fmla="*/ 1 h 12"/>
                  <a:gd name="T32" fmla="*/ 0 w 68"/>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12">
                    <a:moveTo>
                      <a:pt x="0" y="11"/>
                    </a:moveTo>
                    <a:lnTo>
                      <a:pt x="5" y="9"/>
                    </a:lnTo>
                    <a:lnTo>
                      <a:pt x="14" y="5"/>
                    </a:lnTo>
                    <a:lnTo>
                      <a:pt x="25" y="3"/>
                    </a:lnTo>
                    <a:lnTo>
                      <a:pt x="36" y="2"/>
                    </a:lnTo>
                    <a:lnTo>
                      <a:pt x="47" y="0"/>
                    </a:lnTo>
                    <a:lnTo>
                      <a:pt x="57" y="0"/>
                    </a:lnTo>
                    <a:lnTo>
                      <a:pt x="65" y="3"/>
                    </a:lnTo>
                    <a:lnTo>
                      <a:pt x="68" y="6"/>
                    </a:lnTo>
                    <a:lnTo>
                      <a:pt x="68" y="10"/>
                    </a:lnTo>
                    <a:lnTo>
                      <a:pt x="64" y="11"/>
                    </a:lnTo>
                    <a:lnTo>
                      <a:pt x="56" y="12"/>
                    </a:lnTo>
                    <a:lnTo>
                      <a:pt x="45" y="12"/>
                    </a:lnTo>
                    <a:lnTo>
                      <a:pt x="34" y="11"/>
                    </a:lnTo>
                    <a:lnTo>
                      <a:pt x="22" y="11"/>
                    </a:lnTo>
                    <a:lnTo>
                      <a:pt x="11" y="10"/>
                    </a:lnTo>
                    <a:lnTo>
                      <a:pt x="0" y="1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85" name="Freeform 116">
                <a:extLst>
                  <a:ext uri="{FF2B5EF4-FFF2-40B4-BE49-F238E27FC236}">
                    <a16:creationId xmlns:a16="http://schemas.microsoft.com/office/drawing/2014/main" xmlns="" id="{9B2E4C79-C51B-414F-AD8A-752AA8601C87}"/>
                  </a:ext>
                </a:extLst>
              </p:cNvPr>
              <p:cNvSpPr>
                <a:spLocks/>
              </p:cNvSpPr>
              <p:nvPr/>
            </p:nvSpPr>
            <p:spPr bwMode="auto">
              <a:xfrm>
                <a:off x="2870" y="594"/>
                <a:ext cx="34" cy="6"/>
              </a:xfrm>
              <a:custGeom>
                <a:avLst/>
                <a:gdLst>
                  <a:gd name="T0" fmla="*/ 0 w 68"/>
                  <a:gd name="T1" fmla="*/ 0 h 13"/>
                  <a:gd name="T2" fmla="*/ 1 w 68"/>
                  <a:gd name="T3" fmla="*/ 0 h 13"/>
                  <a:gd name="T4" fmla="*/ 1 w 68"/>
                  <a:gd name="T5" fmla="*/ 0 h 13"/>
                  <a:gd name="T6" fmla="*/ 1 w 68"/>
                  <a:gd name="T7" fmla="*/ 0 h 13"/>
                  <a:gd name="T8" fmla="*/ 2 w 68"/>
                  <a:gd name="T9" fmla="*/ 0 h 13"/>
                  <a:gd name="T10" fmla="*/ 2 w 68"/>
                  <a:gd name="T11" fmla="*/ 0 h 13"/>
                  <a:gd name="T12" fmla="*/ 2 w 68"/>
                  <a:gd name="T13" fmla="*/ 0 h 13"/>
                  <a:gd name="T14" fmla="*/ 3 w 68"/>
                  <a:gd name="T15" fmla="*/ 0 h 13"/>
                  <a:gd name="T16" fmla="*/ 3 w 68"/>
                  <a:gd name="T17" fmla="*/ 0 h 13"/>
                  <a:gd name="T18" fmla="*/ 3 w 68"/>
                  <a:gd name="T19" fmla="*/ 0 h 13"/>
                  <a:gd name="T20" fmla="*/ 2 w 68"/>
                  <a:gd name="T21" fmla="*/ 0 h 13"/>
                  <a:gd name="T22" fmla="*/ 2 w 68"/>
                  <a:gd name="T23" fmla="*/ 0 h 13"/>
                  <a:gd name="T24" fmla="*/ 2 w 68"/>
                  <a:gd name="T25" fmla="*/ 0 h 13"/>
                  <a:gd name="T26" fmla="*/ 1 w 68"/>
                  <a:gd name="T27" fmla="*/ 0 h 13"/>
                  <a:gd name="T28" fmla="*/ 1 w 68"/>
                  <a:gd name="T29" fmla="*/ 0 h 13"/>
                  <a:gd name="T30" fmla="*/ 1 w 68"/>
                  <a:gd name="T31" fmla="*/ 0 h 13"/>
                  <a:gd name="T32" fmla="*/ 0 w 68"/>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13">
                    <a:moveTo>
                      <a:pt x="0" y="13"/>
                    </a:moveTo>
                    <a:lnTo>
                      <a:pt x="7" y="11"/>
                    </a:lnTo>
                    <a:lnTo>
                      <a:pt x="16" y="8"/>
                    </a:lnTo>
                    <a:lnTo>
                      <a:pt x="28" y="5"/>
                    </a:lnTo>
                    <a:lnTo>
                      <a:pt x="39" y="2"/>
                    </a:lnTo>
                    <a:lnTo>
                      <a:pt x="50" y="0"/>
                    </a:lnTo>
                    <a:lnTo>
                      <a:pt x="59" y="0"/>
                    </a:lnTo>
                    <a:lnTo>
                      <a:pt x="66" y="1"/>
                    </a:lnTo>
                    <a:lnTo>
                      <a:pt x="68" y="5"/>
                    </a:lnTo>
                    <a:lnTo>
                      <a:pt x="66" y="8"/>
                    </a:lnTo>
                    <a:lnTo>
                      <a:pt x="60" y="11"/>
                    </a:lnTo>
                    <a:lnTo>
                      <a:pt x="52" y="12"/>
                    </a:lnTo>
                    <a:lnTo>
                      <a:pt x="42" y="12"/>
                    </a:lnTo>
                    <a:lnTo>
                      <a:pt x="30" y="12"/>
                    </a:lnTo>
                    <a:lnTo>
                      <a:pt x="19" y="12"/>
                    </a:lnTo>
                    <a:lnTo>
                      <a:pt x="8" y="12"/>
                    </a:lnTo>
                    <a:lnTo>
                      <a:pt x="0"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86" name="Freeform 117">
                <a:extLst>
                  <a:ext uri="{FF2B5EF4-FFF2-40B4-BE49-F238E27FC236}">
                    <a16:creationId xmlns:a16="http://schemas.microsoft.com/office/drawing/2014/main" xmlns="" id="{F2CD22A1-1465-489D-8545-89FA08171F06}"/>
                  </a:ext>
                </a:extLst>
              </p:cNvPr>
              <p:cNvSpPr>
                <a:spLocks/>
              </p:cNvSpPr>
              <p:nvPr/>
            </p:nvSpPr>
            <p:spPr bwMode="auto">
              <a:xfrm>
                <a:off x="2872" y="580"/>
                <a:ext cx="39" cy="8"/>
              </a:xfrm>
              <a:custGeom>
                <a:avLst/>
                <a:gdLst>
                  <a:gd name="T0" fmla="*/ 0 w 77"/>
                  <a:gd name="T1" fmla="*/ 0 h 17"/>
                  <a:gd name="T2" fmla="*/ 1 w 77"/>
                  <a:gd name="T3" fmla="*/ 0 h 17"/>
                  <a:gd name="T4" fmla="*/ 1 w 77"/>
                  <a:gd name="T5" fmla="*/ 0 h 17"/>
                  <a:gd name="T6" fmla="*/ 1 w 77"/>
                  <a:gd name="T7" fmla="*/ 0 h 17"/>
                  <a:gd name="T8" fmla="*/ 2 w 77"/>
                  <a:gd name="T9" fmla="*/ 0 h 17"/>
                  <a:gd name="T10" fmla="*/ 2 w 77"/>
                  <a:gd name="T11" fmla="*/ 0 h 17"/>
                  <a:gd name="T12" fmla="*/ 3 w 77"/>
                  <a:gd name="T13" fmla="*/ 0 h 17"/>
                  <a:gd name="T14" fmla="*/ 3 w 77"/>
                  <a:gd name="T15" fmla="*/ 0 h 17"/>
                  <a:gd name="T16" fmla="*/ 3 w 77"/>
                  <a:gd name="T17" fmla="*/ 0 h 17"/>
                  <a:gd name="T18" fmla="*/ 3 w 77"/>
                  <a:gd name="T19" fmla="*/ 0 h 17"/>
                  <a:gd name="T20" fmla="*/ 3 w 77"/>
                  <a:gd name="T21" fmla="*/ 0 h 17"/>
                  <a:gd name="T22" fmla="*/ 2 w 77"/>
                  <a:gd name="T23" fmla="*/ 0 h 17"/>
                  <a:gd name="T24" fmla="*/ 2 w 77"/>
                  <a:gd name="T25" fmla="*/ 0 h 17"/>
                  <a:gd name="T26" fmla="*/ 1 w 77"/>
                  <a:gd name="T27" fmla="*/ 0 h 17"/>
                  <a:gd name="T28" fmla="*/ 1 w 77"/>
                  <a:gd name="T29" fmla="*/ 0 h 17"/>
                  <a:gd name="T30" fmla="*/ 1 w 77"/>
                  <a:gd name="T31" fmla="*/ 0 h 17"/>
                  <a:gd name="T32" fmla="*/ 0 w 7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7" h="17">
                    <a:moveTo>
                      <a:pt x="0" y="17"/>
                    </a:moveTo>
                    <a:lnTo>
                      <a:pt x="9" y="13"/>
                    </a:lnTo>
                    <a:lnTo>
                      <a:pt x="21" y="9"/>
                    </a:lnTo>
                    <a:lnTo>
                      <a:pt x="32" y="5"/>
                    </a:lnTo>
                    <a:lnTo>
                      <a:pt x="46" y="2"/>
                    </a:lnTo>
                    <a:lnTo>
                      <a:pt x="57" y="0"/>
                    </a:lnTo>
                    <a:lnTo>
                      <a:pt x="68" y="0"/>
                    </a:lnTo>
                    <a:lnTo>
                      <a:pt x="75" y="3"/>
                    </a:lnTo>
                    <a:lnTo>
                      <a:pt x="77" y="7"/>
                    </a:lnTo>
                    <a:lnTo>
                      <a:pt x="75" y="12"/>
                    </a:lnTo>
                    <a:lnTo>
                      <a:pt x="68" y="15"/>
                    </a:lnTo>
                    <a:lnTo>
                      <a:pt x="57" y="17"/>
                    </a:lnTo>
                    <a:lnTo>
                      <a:pt x="45" y="17"/>
                    </a:lnTo>
                    <a:lnTo>
                      <a:pt x="32" y="15"/>
                    </a:lnTo>
                    <a:lnTo>
                      <a:pt x="19" y="15"/>
                    </a:lnTo>
                    <a:lnTo>
                      <a:pt x="8" y="15"/>
                    </a:lnTo>
                    <a:lnTo>
                      <a:pt x="0" y="1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87" name="Freeform 118">
                <a:extLst>
                  <a:ext uri="{FF2B5EF4-FFF2-40B4-BE49-F238E27FC236}">
                    <a16:creationId xmlns:a16="http://schemas.microsoft.com/office/drawing/2014/main" xmlns="" id="{FAF5A361-FA95-45CA-B0DB-503C88E69007}"/>
                  </a:ext>
                </a:extLst>
              </p:cNvPr>
              <p:cNvSpPr>
                <a:spLocks/>
              </p:cNvSpPr>
              <p:nvPr/>
            </p:nvSpPr>
            <p:spPr bwMode="auto">
              <a:xfrm>
                <a:off x="2875" y="562"/>
                <a:ext cx="42" cy="12"/>
              </a:xfrm>
              <a:custGeom>
                <a:avLst/>
                <a:gdLst>
                  <a:gd name="T0" fmla="*/ 0 w 84"/>
                  <a:gd name="T1" fmla="*/ 1 h 24"/>
                  <a:gd name="T2" fmla="*/ 1 w 84"/>
                  <a:gd name="T3" fmla="*/ 1 h 24"/>
                  <a:gd name="T4" fmla="*/ 1 w 84"/>
                  <a:gd name="T5" fmla="*/ 1 h 24"/>
                  <a:gd name="T6" fmla="*/ 2 w 84"/>
                  <a:gd name="T7" fmla="*/ 1 h 24"/>
                  <a:gd name="T8" fmla="*/ 2 w 84"/>
                  <a:gd name="T9" fmla="*/ 1 h 24"/>
                  <a:gd name="T10" fmla="*/ 2 w 84"/>
                  <a:gd name="T11" fmla="*/ 1 h 24"/>
                  <a:gd name="T12" fmla="*/ 3 w 84"/>
                  <a:gd name="T13" fmla="*/ 0 h 24"/>
                  <a:gd name="T14" fmla="*/ 3 w 84"/>
                  <a:gd name="T15" fmla="*/ 0 h 24"/>
                  <a:gd name="T16" fmla="*/ 3 w 84"/>
                  <a:gd name="T17" fmla="*/ 1 h 24"/>
                  <a:gd name="T18" fmla="*/ 3 w 84"/>
                  <a:gd name="T19" fmla="*/ 1 h 24"/>
                  <a:gd name="T20" fmla="*/ 3 w 84"/>
                  <a:gd name="T21" fmla="*/ 1 h 24"/>
                  <a:gd name="T22" fmla="*/ 2 w 84"/>
                  <a:gd name="T23" fmla="*/ 1 h 24"/>
                  <a:gd name="T24" fmla="*/ 2 w 84"/>
                  <a:gd name="T25" fmla="*/ 1 h 24"/>
                  <a:gd name="T26" fmla="*/ 1 w 84"/>
                  <a:gd name="T27" fmla="*/ 1 h 24"/>
                  <a:gd name="T28" fmla="*/ 1 w 84"/>
                  <a:gd name="T29" fmla="*/ 1 h 24"/>
                  <a:gd name="T30" fmla="*/ 1 w 84"/>
                  <a:gd name="T31" fmla="*/ 1 h 24"/>
                  <a:gd name="T32" fmla="*/ 0 w 84"/>
                  <a:gd name="T33" fmla="*/ 1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4" h="24">
                    <a:moveTo>
                      <a:pt x="0" y="24"/>
                    </a:moveTo>
                    <a:lnTo>
                      <a:pt x="8" y="20"/>
                    </a:lnTo>
                    <a:lnTo>
                      <a:pt x="20" y="16"/>
                    </a:lnTo>
                    <a:lnTo>
                      <a:pt x="34" y="10"/>
                    </a:lnTo>
                    <a:lnTo>
                      <a:pt x="49" y="6"/>
                    </a:lnTo>
                    <a:lnTo>
                      <a:pt x="63" y="2"/>
                    </a:lnTo>
                    <a:lnTo>
                      <a:pt x="74" y="0"/>
                    </a:lnTo>
                    <a:lnTo>
                      <a:pt x="83" y="0"/>
                    </a:lnTo>
                    <a:lnTo>
                      <a:pt x="84" y="4"/>
                    </a:lnTo>
                    <a:lnTo>
                      <a:pt x="79" y="10"/>
                    </a:lnTo>
                    <a:lnTo>
                      <a:pt x="71" y="15"/>
                    </a:lnTo>
                    <a:lnTo>
                      <a:pt x="58" y="17"/>
                    </a:lnTo>
                    <a:lnTo>
                      <a:pt x="45" y="19"/>
                    </a:lnTo>
                    <a:lnTo>
                      <a:pt x="30" y="20"/>
                    </a:lnTo>
                    <a:lnTo>
                      <a:pt x="17" y="22"/>
                    </a:lnTo>
                    <a:lnTo>
                      <a:pt x="7" y="23"/>
                    </a:lnTo>
                    <a:lnTo>
                      <a:pt x="0" y="2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88" name="Freeform 119">
                <a:extLst>
                  <a:ext uri="{FF2B5EF4-FFF2-40B4-BE49-F238E27FC236}">
                    <a16:creationId xmlns:a16="http://schemas.microsoft.com/office/drawing/2014/main" xmlns="" id="{ED940874-19D2-4952-972E-516D0367E956}"/>
                  </a:ext>
                </a:extLst>
              </p:cNvPr>
              <p:cNvSpPr>
                <a:spLocks/>
              </p:cNvSpPr>
              <p:nvPr/>
            </p:nvSpPr>
            <p:spPr bwMode="auto">
              <a:xfrm>
                <a:off x="2876" y="547"/>
                <a:ext cx="46" cy="17"/>
              </a:xfrm>
              <a:custGeom>
                <a:avLst/>
                <a:gdLst>
                  <a:gd name="T0" fmla="*/ 0 w 92"/>
                  <a:gd name="T1" fmla="*/ 2 h 33"/>
                  <a:gd name="T2" fmla="*/ 1 w 92"/>
                  <a:gd name="T3" fmla="*/ 1 h 33"/>
                  <a:gd name="T4" fmla="*/ 1 w 92"/>
                  <a:gd name="T5" fmla="*/ 1 h 33"/>
                  <a:gd name="T6" fmla="*/ 2 w 92"/>
                  <a:gd name="T7" fmla="*/ 1 h 33"/>
                  <a:gd name="T8" fmla="*/ 2 w 92"/>
                  <a:gd name="T9" fmla="*/ 1 h 33"/>
                  <a:gd name="T10" fmla="*/ 3 w 92"/>
                  <a:gd name="T11" fmla="*/ 1 h 33"/>
                  <a:gd name="T12" fmla="*/ 3 w 92"/>
                  <a:gd name="T13" fmla="*/ 0 h 33"/>
                  <a:gd name="T14" fmla="*/ 3 w 92"/>
                  <a:gd name="T15" fmla="*/ 1 h 33"/>
                  <a:gd name="T16" fmla="*/ 3 w 92"/>
                  <a:gd name="T17" fmla="*/ 1 h 33"/>
                  <a:gd name="T18" fmla="*/ 3 w 92"/>
                  <a:gd name="T19" fmla="*/ 1 h 33"/>
                  <a:gd name="T20" fmla="*/ 3 w 92"/>
                  <a:gd name="T21" fmla="*/ 1 h 33"/>
                  <a:gd name="T22" fmla="*/ 3 w 92"/>
                  <a:gd name="T23" fmla="*/ 1 h 33"/>
                  <a:gd name="T24" fmla="*/ 2 w 92"/>
                  <a:gd name="T25" fmla="*/ 1 h 33"/>
                  <a:gd name="T26" fmla="*/ 2 w 92"/>
                  <a:gd name="T27" fmla="*/ 1 h 33"/>
                  <a:gd name="T28" fmla="*/ 1 w 92"/>
                  <a:gd name="T29" fmla="*/ 1 h 33"/>
                  <a:gd name="T30" fmla="*/ 1 w 92"/>
                  <a:gd name="T31" fmla="*/ 1 h 33"/>
                  <a:gd name="T32" fmla="*/ 0 w 92"/>
                  <a:gd name="T33" fmla="*/ 2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2" h="33">
                    <a:moveTo>
                      <a:pt x="0" y="33"/>
                    </a:moveTo>
                    <a:lnTo>
                      <a:pt x="8" y="25"/>
                    </a:lnTo>
                    <a:lnTo>
                      <a:pt x="21" y="18"/>
                    </a:lnTo>
                    <a:lnTo>
                      <a:pt x="35" y="11"/>
                    </a:lnTo>
                    <a:lnTo>
                      <a:pt x="52" y="6"/>
                    </a:lnTo>
                    <a:lnTo>
                      <a:pt x="67" y="1"/>
                    </a:lnTo>
                    <a:lnTo>
                      <a:pt x="79" y="0"/>
                    </a:lnTo>
                    <a:lnTo>
                      <a:pt x="88" y="2"/>
                    </a:lnTo>
                    <a:lnTo>
                      <a:pt x="92" y="7"/>
                    </a:lnTo>
                    <a:lnTo>
                      <a:pt x="90" y="12"/>
                    </a:lnTo>
                    <a:lnTo>
                      <a:pt x="80" y="18"/>
                    </a:lnTo>
                    <a:lnTo>
                      <a:pt x="69" y="22"/>
                    </a:lnTo>
                    <a:lnTo>
                      <a:pt x="54" y="25"/>
                    </a:lnTo>
                    <a:lnTo>
                      <a:pt x="38" y="29"/>
                    </a:lnTo>
                    <a:lnTo>
                      <a:pt x="23" y="31"/>
                    </a:lnTo>
                    <a:lnTo>
                      <a:pt x="10" y="32"/>
                    </a:lnTo>
                    <a:lnTo>
                      <a:pt x="0" y="3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89" name="Freeform 120">
                <a:extLst>
                  <a:ext uri="{FF2B5EF4-FFF2-40B4-BE49-F238E27FC236}">
                    <a16:creationId xmlns:a16="http://schemas.microsoft.com/office/drawing/2014/main" xmlns="" id="{BDDF430D-23F7-488E-834E-A290B7E87D48}"/>
                  </a:ext>
                </a:extLst>
              </p:cNvPr>
              <p:cNvSpPr>
                <a:spLocks/>
              </p:cNvSpPr>
              <p:nvPr/>
            </p:nvSpPr>
            <p:spPr bwMode="auto">
              <a:xfrm>
                <a:off x="2876" y="519"/>
                <a:ext cx="42" cy="27"/>
              </a:xfrm>
              <a:custGeom>
                <a:avLst/>
                <a:gdLst>
                  <a:gd name="T0" fmla="*/ 0 w 85"/>
                  <a:gd name="T1" fmla="*/ 1 h 55"/>
                  <a:gd name="T2" fmla="*/ 0 w 85"/>
                  <a:gd name="T3" fmla="*/ 1 h 55"/>
                  <a:gd name="T4" fmla="*/ 0 w 85"/>
                  <a:gd name="T5" fmla="*/ 1 h 55"/>
                  <a:gd name="T6" fmla="*/ 1 w 85"/>
                  <a:gd name="T7" fmla="*/ 0 h 55"/>
                  <a:gd name="T8" fmla="*/ 1 w 85"/>
                  <a:gd name="T9" fmla="*/ 0 h 55"/>
                  <a:gd name="T10" fmla="*/ 1 w 85"/>
                  <a:gd name="T11" fmla="*/ 0 h 55"/>
                  <a:gd name="T12" fmla="*/ 2 w 85"/>
                  <a:gd name="T13" fmla="*/ 0 h 55"/>
                  <a:gd name="T14" fmla="*/ 2 w 85"/>
                  <a:gd name="T15" fmla="*/ 0 h 55"/>
                  <a:gd name="T16" fmla="*/ 2 w 85"/>
                  <a:gd name="T17" fmla="*/ 0 h 55"/>
                  <a:gd name="T18" fmla="*/ 2 w 85"/>
                  <a:gd name="T19" fmla="*/ 0 h 55"/>
                  <a:gd name="T20" fmla="*/ 2 w 85"/>
                  <a:gd name="T21" fmla="*/ 0 h 55"/>
                  <a:gd name="T22" fmla="*/ 2 w 85"/>
                  <a:gd name="T23" fmla="*/ 0 h 55"/>
                  <a:gd name="T24" fmla="*/ 1 w 85"/>
                  <a:gd name="T25" fmla="*/ 1 h 55"/>
                  <a:gd name="T26" fmla="*/ 1 w 85"/>
                  <a:gd name="T27" fmla="*/ 1 h 55"/>
                  <a:gd name="T28" fmla="*/ 0 w 85"/>
                  <a:gd name="T29" fmla="*/ 1 h 55"/>
                  <a:gd name="T30" fmla="*/ 0 w 85"/>
                  <a:gd name="T31" fmla="*/ 1 h 55"/>
                  <a:gd name="T32" fmla="*/ 0 w 85"/>
                  <a:gd name="T33" fmla="*/ 1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5" h="55">
                    <a:moveTo>
                      <a:pt x="0" y="55"/>
                    </a:moveTo>
                    <a:lnTo>
                      <a:pt x="8" y="47"/>
                    </a:lnTo>
                    <a:lnTo>
                      <a:pt x="18" y="36"/>
                    </a:lnTo>
                    <a:lnTo>
                      <a:pt x="32" y="26"/>
                    </a:lnTo>
                    <a:lnTo>
                      <a:pt x="46" y="17"/>
                    </a:lnTo>
                    <a:lnTo>
                      <a:pt x="60" y="9"/>
                    </a:lnTo>
                    <a:lnTo>
                      <a:pt x="71" y="3"/>
                    </a:lnTo>
                    <a:lnTo>
                      <a:pt x="80" y="0"/>
                    </a:lnTo>
                    <a:lnTo>
                      <a:pt x="85" y="3"/>
                    </a:lnTo>
                    <a:lnTo>
                      <a:pt x="85" y="9"/>
                    </a:lnTo>
                    <a:lnTo>
                      <a:pt x="78" y="15"/>
                    </a:lnTo>
                    <a:lnTo>
                      <a:pt x="69" y="24"/>
                    </a:lnTo>
                    <a:lnTo>
                      <a:pt x="55" y="32"/>
                    </a:lnTo>
                    <a:lnTo>
                      <a:pt x="41" y="40"/>
                    </a:lnTo>
                    <a:lnTo>
                      <a:pt x="26" y="47"/>
                    </a:lnTo>
                    <a:lnTo>
                      <a:pt x="11" y="52"/>
                    </a:lnTo>
                    <a:lnTo>
                      <a:pt x="0"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90" name="Freeform 121">
                <a:extLst>
                  <a:ext uri="{FF2B5EF4-FFF2-40B4-BE49-F238E27FC236}">
                    <a16:creationId xmlns:a16="http://schemas.microsoft.com/office/drawing/2014/main" xmlns="" id="{58C744BD-8FD3-4C26-8E2E-E85AEEFB70B7}"/>
                  </a:ext>
                </a:extLst>
              </p:cNvPr>
              <p:cNvSpPr>
                <a:spLocks/>
              </p:cNvSpPr>
              <p:nvPr/>
            </p:nvSpPr>
            <p:spPr bwMode="auto">
              <a:xfrm>
                <a:off x="2876" y="496"/>
                <a:ext cx="36" cy="34"/>
              </a:xfrm>
              <a:custGeom>
                <a:avLst/>
                <a:gdLst>
                  <a:gd name="T0" fmla="*/ 0 w 72"/>
                  <a:gd name="T1" fmla="*/ 2 h 69"/>
                  <a:gd name="T2" fmla="*/ 1 w 72"/>
                  <a:gd name="T3" fmla="*/ 1 h 69"/>
                  <a:gd name="T4" fmla="*/ 1 w 72"/>
                  <a:gd name="T5" fmla="*/ 1 h 69"/>
                  <a:gd name="T6" fmla="*/ 1 w 72"/>
                  <a:gd name="T7" fmla="*/ 1 h 69"/>
                  <a:gd name="T8" fmla="*/ 2 w 72"/>
                  <a:gd name="T9" fmla="*/ 0 h 69"/>
                  <a:gd name="T10" fmla="*/ 2 w 72"/>
                  <a:gd name="T11" fmla="*/ 0 h 69"/>
                  <a:gd name="T12" fmla="*/ 2 w 72"/>
                  <a:gd name="T13" fmla="*/ 0 h 69"/>
                  <a:gd name="T14" fmla="*/ 3 w 72"/>
                  <a:gd name="T15" fmla="*/ 0 h 69"/>
                  <a:gd name="T16" fmla="*/ 3 w 72"/>
                  <a:gd name="T17" fmla="*/ 0 h 69"/>
                  <a:gd name="T18" fmla="*/ 3 w 72"/>
                  <a:gd name="T19" fmla="*/ 0 h 69"/>
                  <a:gd name="T20" fmla="*/ 3 w 72"/>
                  <a:gd name="T21" fmla="*/ 0 h 69"/>
                  <a:gd name="T22" fmla="*/ 2 w 72"/>
                  <a:gd name="T23" fmla="*/ 0 h 69"/>
                  <a:gd name="T24" fmla="*/ 2 w 72"/>
                  <a:gd name="T25" fmla="*/ 1 h 69"/>
                  <a:gd name="T26" fmla="*/ 1 w 72"/>
                  <a:gd name="T27" fmla="*/ 1 h 69"/>
                  <a:gd name="T28" fmla="*/ 1 w 72"/>
                  <a:gd name="T29" fmla="*/ 1 h 69"/>
                  <a:gd name="T30" fmla="*/ 1 w 72"/>
                  <a:gd name="T31" fmla="*/ 2 h 69"/>
                  <a:gd name="T32" fmla="*/ 0 w 72"/>
                  <a:gd name="T33" fmla="*/ 2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2" h="69">
                    <a:moveTo>
                      <a:pt x="0" y="69"/>
                    </a:moveTo>
                    <a:lnTo>
                      <a:pt x="6" y="61"/>
                    </a:lnTo>
                    <a:lnTo>
                      <a:pt x="15" y="50"/>
                    </a:lnTo>
                    <a:lnTo>
                      <a:pt x="25" y="37"/>
                    </a:lnTo>
                    <a:lnTo>
                      <a:pt x="37" y="24"/>
                    </a:lnTo>
                    <a:lnTo>
                      <a:pt x="48" y="13"/>
                    </a:lnTo>
                    <a:lnTo>
                      <a:pt x="59" y="4"/>
                    </a:lnTo>
                    <a:lnTo>
                      <a:pt x="68" y="0"/>
                    </a:lnTo>
                    <a:lnTo>
                      <a:pt x="72" y="1"/>
                    </a:lnTo>
                    <a:lnTo>
                      <a:pt x="72" y="8"/>
                    </a:lnTo>
                    <a:lnTo>
                      <a:pt x="67" y="18"/>
                    </a:lnTo>
                    <a:lnTo>
                      <a:pt x="56" y="29"/>
                    </a:lnTo>
                    <a:lnTo>
                      <a:pt x="45" y="41"/>
                    </a:lnTo>
                    <a:lnTo>
                      <a:pt x="31" y="52"/>
                    </a:lnTo>
                    <a:lnTo>
                      <a:pt x="18" y="61"/>
                    </a:lnTo>
                    <a:lnTo>
                      <a:pt x="7" y="67"/>
                    </a:lnTo>
                    <a:lnTo>
                      <a:pt x="0" y="6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91" name="Freeform 122">
                <a:extLst>
                  <a:ext uri="{FF2B5EF4-FFF2-40B4-BE49-F238E27FC236}">
                    <a16:creationId xmlns:a16="http://schemas.microsoft.com/office/drawing/2014/main" xmlns="" id="{3A973E0F-AF45-447F-B212-EE3EA538B0B6}"/>
                  </a:ext>
                </a:extLst>
              </p:cNvPr>
              <p:cNvSpPr>
                <a:spLocks/>
              </p:cNvSpPr>
              <p:nvPr/>
            </p:nvSpPr>
            <p:spPr bwMode="auto">
              <a:xfrm>
                <a:off x="2875" y="484"/>
                <a:ext cx="33" cy="31"/>
              </a:xfrm>
              <a:custGeom>
                <a:avLst/>
                <a:gdLst>
                  <a:gd name="T0" fmla="*/ 2 w 67"/>
                  <a:gd name="T1" fmla="*/ 1 h 62"/>
                  <a:gd name="T2" fmla="*/ 2 w 67"/>
                  <a:gd name="T3" fmla="*/ 1 h 62"/>
                  <a:gd name="T4" fmla="*/ 1 w 67"/>
                  <a:gd name="T5" fmla="*/ 1 h 62"/>
                  <a:gd name="T6" fmla="*/ 1 w 67"/>
                  <a:gd name="T7" fmla="*/ 1 h 62"/>
                  <a:gd name="T8" fmla="*/ 1 w 67"/>
                  <a:gd name="T9" fmla="*/ 1 h 62"/>
                  <a:gd name="T10" fmla="*/ 0 w 67"/>
                  <a:gd name="T11" fmla="*/ 2 h 62"/>
                  <a:gd name="T12" fmla="*/ 0 w 67"/>
                  <a:gd name="T13" fmla="*/ 2 h 62"/>
                  <a:gd name="T14" fmla="*/ 0 w 67"/>
                  <a:gd name="T15" fmla="*/ 2 h 62"/>
                  <a:gd name="T16" fmla="*/ 0 w 67"/>
                  <a:gd name="T17" fmla="*/ 2 h 62"/>
                  <a:gd name="T18" fmla="*/ 0 w 67"/>
                  <a:gd name="T19" fmla="*/ 2 h 62"/>
                  <a:gd name="T20" fmla="*/ 0 w 67"/>
                  <a:gd name="T21" fmla="*/ 2 h 62"/>
                  <a:gd name="T22" fmla="*/ 0 w 67"/>
                  <a:gd name="T23" fmla="*/ 1 h 62"/>
                  <a:gd name="T24" fmla="*/ 1 w 67"/>
                  <a:gd name="T25" fmla="*/ 1 h 62"/>
                  <a:gd name="T26" fmla="*/ 1 w 67"/>
                  <a:gd name="T27" fmla="*/ 1 h 62"/>
                  <a:gd name="T28" fmla="*/ 1 w 67"/>
                  <a:gd name="T29" fmla="*/ 1 h 62"/>
                  <a:gd name="T30" fmla="*/ 1 w 67"/>
                  <a:gd name="T31" fmla="*/ 0 h 62"/>
                  <a:gd name="T32" fmla="*/ 2 w 67"/>
                  <a:gd name="T33" fmla="*/ 1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62">
                    <a:moveTo>
                      <a:pt x="67" y="4"/>
                    </a:moveTo>
                    <a:lnTo>
                      <a:pt x="66" y="7"/>
                    </a:lnTo>
                    <a:lnTo>
                      <a:pt x="59" y="13"/>
                    </a:lnTo>
                    <a:lnTo>
                      <a:pt x="50" y="20"/>
                    </a:lnTo>
                    <a:lnTo>
                      <a:pt x="40" y="28"/>
                    </a:lnTo>
                    <a:lnTo>
                      <a:pt x="28" y="37"/>
                    </a:lnTo>
                    <a:lnTo>
                      <a:pt x="17" y="46"/>
                    </a:lnTo>
                    <a:lnTo>
                      <a:pt x="7" y="54"/>
                    </a:lnTo>
                    <a:lnTo>
                      <a:pt x="0" y="62"/>
                    </a:lnTo>
                    <a:lnTo>
                      <a:pt x="5" y="51"/>
                    </a:lnTo>
                    <a:lnTo>
                      <a:pt x="12" y="39"/>
                    </a:lnTo>
                    <a:lnTo>
                      <a:pt x="21" y="27"/>
                    </a:lnTo>
                    <a:lnTo>
                      <a:pt x="32" y="15"/>
                    </a:lnTo>
                    <a:lnTo>
                      <a:pt x="43" y="7"/>
                    </a:lnTo>
                    <a:lnTo>
                      <a:pt x="52" y="1"/>
                    </a:lnTo>
                    <a:lnTo>
                      <a:pt x="62" y="0"/>
                    </a:lnTo>
                    <a:lnTo>
                      <a:pt x="67"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92" name="Freeform 123">
                <a:extLst>
                  <a:ext uri="{FF2B5EF4-FFF2-40B4-BE49-F238E27FC236}">
                    <a16:creationId xmlns:a16="http://schemas.microsoft.com/office/drawing/2014/main" xmlns="" id="{F3217D75-2D2A-4435-9D76-8EC9933824D7}"/>
                  </a:ext>
                </a:extLst>
              </p:cNvPr>
              <p:cNvSpPr>
                <a:spLocks/>
              </p:cNvSpPr>
              <p:nvPr/>
            </p:nvSpPr>
            <p:spPr bwMode="auto">
              <a:xfrm>
                <a:off x="2807" y="325"/>
                <a:ext cx="40" cy="155"/>
              </a:xfrm>
              <a:custGeom>
                <a:avLst/>
                <a:gdLst>
                  <a:gd name="T0" fmla="*/ 1 w 79"/>
                  <a:gd name="T1" fmla="*/ 9 h 311"/>
                  <a:gd name="T2" fmla="*/ 1 w 79"/>
                  <a:gd name="T3" fmla="*/ 9 h 311"/>
                  <a:gd name="T4" fmla="*/ 1 w 79"/>
                  <a:gd name="T5" fmla="*/ 9 h 311"/>
                  <a:gd name="T6" fmla="*/ 1 w 79"/>
                  <a:gd name="T7" fmla="*/ 9 h 311"/>
                  <a:gd name="T8" fmla="*/ 0 w 79"/>
                  <a:gd name="T9" fmla="*/ 9 h 311"/>
                  <a:gd name="T10" fmla="*/ 1 w 79"/>
                  <a:gd name="T11" fmla="*/ 8 h 311"/>
                  <a:gd name="T12" fmla="*/ 2 w 79"/>
                  <a:gd name="T13" fmla="*/ 7 h 311"/>
                  <a:gd name="T14" fmla="*/ 2 w 79"/>
                  <a:gd name="T15" fmla="*/ 5 h 311"/>
                  <a:gd name="T16" fmla="*/ 3 w 79"/>
                  <a:gd name="T17" fmla="*/ 4 h 311"/>
                  <a:gd name="T18" fmla="*/ 2 w 79"/>
                  <a:gd name="T19" fmla="*/ 3 h 311"/>
                  <a:gd name="T20" fmla="*/ 2 w 79"/>
                  <a:gd name="T21" fmla="*/ 1 h 311"/>
                  <a:gd name="T22" fmla="*/ 2 w 79"/>
                  <a:gd name="T23" fmla="*/ 0 h 311"/>
                  <a:gd name="T24" fmla="*/ 2 w 79"/>
                  <a:gd name="T25" fmla="*/ 0 h 311"/>
                  <a:gd name="T26" fmla="*/ 2 w 79"/>
                  <a:gd name="T27" fmla="*/ 0 h 311"/>
                  <a:gd name="T28" fmla="*/ 3 w 79"/>
                  <a:gd name="T29" fmla="*/ 1 h 311"/>
                  <a:gd name="T30" fmla="*/ 3 w 79"/>
                  <a:gd name="T31" fmla="*/ 3 h 311"/>
                  <a:gd name="T32" fmla="*/ 3 w 79"/>
                  <a:gd name="T33" fmla="*/ 4 h 311"/>
                  <a:gd name="T34" fmla="*/ 3 w 79"/>
                  <a:gd name="T35" fmla="*/ 6 h 311"/>
                  <a:gd name="T36" fmla="*/ 2 w 79"/>
                  <a:gd name="T37" fmla="*/ 7 h 311"/>
                  <a:gd name="T38" fmla="*/ 2 w 79"/>
                  <a:gd name="T39" fmla="*/ 8 h 311"/>
                  <a:gd name="T40" fmla="*/ 1 w 79"/>
                  <a:gd name="T41" fmla="*/ 9 h 3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9" h="311">
                    <a:moveTo>
                      <a:pt x="8" y="311"/>
                    </a:moveTo>
                    <a:lnTo>
                      <a:pt x="4" y="311"/>
                    </a:lnTo>
                    <a:lnTo>
                      <a:pt x="2" y="309"/>
                    </a:lnTo>
                    <a:lnTo>
                      <a:pt x="1" y="307"/>
                    </a:lnTo>
                    <a:lnTo>
                      <a:pt x="0" y="303"/>
                    </a:lnTo>
                    <a:lnTo>
                      <a:pt x="32" y="265"/>
                    </a:lnTo>
                    <a:lnTo>
                      <a:pt x="51" y="225"/>
                    </a:lnTo>
                    <a:lnTo>
                      <a:pt x="63" y="183"/>
                    </a:lnTo>
                    <a:lnTo>
                      <a:pt x="66" y="142"/>
                    </a:lnTo>
                    <a:lnTo>
                      <a:pt x="64" y="101"/>
                    </a:lnTo>
                    <a:lnTo>
                      <a:pt x="58" y="63"/>
                    </a:lnTo>
                    <a:lnTo>
                      <a:pt x="51" y="29"/>
                    </a:lnTo>
                    <a:lnTo>
                      <a:pt x="45" y="0"/>
                    </a:lnTo>
                    <a:lnTo>
                      <a:pt x="61" y="20"/>
                    </a:lnTo>
                    <a:lnTo>
                      <a:pt x="72" y="53"/>
                    </a:lnTo>
                    <a:lnTo>
                      <a:pt x="79" y="97"/>
                    </a:lnTo>
                    <a:lnTo>
                      <a:pt x="79" y="146"/>
                    </a:lnTo>
                    <a:lnTo>
                      <a:pt x="73" y="196"/>
                    </a:lnTo>
                    <a:lnTo>
                      <a:pt x="59" y="243"/>
                    </a:lnTo>
                    <a:lnTo>
                      <a:pt x="38" y="283"/>
                    </a:lnTo>
                    <a:lnTo>
                      <a:pt x="8" y="31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93" name="Freeform 124">
                <a:extLst>
                  <a:ext uri="{FF2B5EF4-FFF2-40B4-BE49-F238E27FC236}">
                    <a16:creationId xmlns:a16="http://schemas.microsoft.com/office/drawing/2014/main" xmlns="" id="{C5437F3F-7AD5-44A9-9C3F-1AAA170C1DC7}"/>
                  </a:ext>
                </a:extLst>
              </p:cNvPr>
              <p:cNvSpPr>
                <a:spLocks/>
              </p:cNvSpPr>
              <p:nvPr/>
            </p:nvSpPr>
            <p:spPr bwMode="auto">
              <a:xfrm>
                <a:off x="2806" y="326"/>
                <a:ext cx="33" cy="20"/>
              </a:xfrm>
              <a:custGeom>
                <a:avLst/>
                <a:gdLst>
                  <a:gd name="T0" fmla="*/ 2 w 67"/>
                  <a:gd name="T1" fmla="*/ 1 h 41"/>
                  <a:gd name="T2" fmla="*/ 1 w 67"/>
                  <a:gd name="T3" fmla="*/ 1 h 41"/>
                  <a:gd name="T4" fmla="*/ 1 w 67"/>
                  <a:gd name="T5" fmla="*/ 0 h 41"/>
                  <a:gd name="T6" fmla="*/ 1 w 67"/>
                  <a:gd name="T7" fmla="*/ 0 h 41"/>
                  <a:gd name="T8" fmla="*/ 0 w 67"/>
                  <a:gd name="T9" fmla="*/ 0 h 41"/>
                  <a:gd name="T10" fmla="*/ 0 w 67"/>
                  <a:gd name="T11" fmla="*/ 0 h 41"/>
                  <a:gd name="T12" fmla="*/ 0 w 67"/>
                  <a:gd name="T13" fmla="*/ 0 h 41"/>
                  <a:gd name="T14" fmla="*/ 0 w 67"/>
                  <a:gd name="T15" fmla="*/ 0 h 41"/>
                  <a:gd name="T16" fmla="*/ 0 w 67"/>
                  <a:gd name="T17" fmla="*/ 0 h 41"/>
                  <a:gd name="T18" fmla="*/ 0 w 67"/>
                  <a:gd name="T19" fmla="*/ 0 h 41"/>
                  <a:gd name="T20" fmla="*/ 0 w 67"/>
                  <a:gd name="T21" fmla="*/ 0 h 41"/>
                  <a:gd name="T22" fmla="*/ 0 w 67"/>
                  <a:gd name="T23" fmla="*/ 0 h 41"/>
                  <a:gd name="T24" fmla="*/ 0 w 67"/>
                  <a:gd name="T25" fmla="*/ 0 h 41"/>
                  <a:gd name="T26" fmla="*/ 1 w 67"/>
                  <a:gd name="T27" fmla="*/ 0 h 41"/>
                  <a:gd name="T28" fmla="*/ 1 w 67"/>
                  <a:gd name="T29" fmla="*/ 0 h 41"/>
                  <a:gd name="T30" fmla="*/ 1 w 67"/>
                  <a:gd name="T31" fmla="*/ 1 h 41"/>
                  <a:gd name="T32" fmla="*/ 2 w 67"/>
                  <a:gd name="T33" fmla="*/ 1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41">
                    <a:moveTo>
                      <a:pt x="67" y="41"/>
                    </a:moveTo>
                    <a:lnTo>
                      <a:pt x="60" y="33"/>
                    </a:lnTo>
                    <a:lnTo>
                      <a:pt x="51" y="25"/>
                    </a:lnTo>
                    <a:lnTo>
                      <a:pt x="41" y="18"/>
                    </a:lnTo>
                    <a:lnTo>
                      <a:pt x="30" y="11"/>
                    </a:lnTo>
                    <a:lnTo>
                      <a:pt x="20" y="5"/>
                    </a:lnTo>
                    <a:lnTo>
                      <a:pt x="11" y="2"/>
                    </a:lnTo>
                    <a:lnTo>
                      <a:pt x="4" y="0"/>
                    </a:lnTo>
                    <a:lnTo>
                      <a:pt x="0" y="3"/>
                    </a:lnTo>
                    <a:lnTo>
                      <a:pt x="1" y="6"/>
                    </a:lnTo>
                    <a:lnTo>
                      <a:pt x="6" y="10"/>
                    </a:lnTo>
                    <a:lnTo>
                      <a:pt x="14" y="13"/>
                    </a:lnTo>
                    <a:lnTo>
                      <a:pt x="23" y="18"/>
                    </a:lnTo>
                    <a:lnTo>
                      <a:pt x="35" y="22"/>
                    </a:lnTo>
                    <a:lnTo>
                      <a:pt x="46" y="28"/>
                    </a:lnTo>
                    <a:lnTo>
                      <a:pt x="58" y="34"/>
                    </a:lnTo>
                    <a:lnTo>
                      <a:pt x="67" y="4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94" name="Freeform 125">
                <a:extLst>
                  <a:ext uri="{FF2B5EF4-FFF2-40B4-BE49-F238E27FC236}">
                    <a16:creationId xmlns:a16="http://schemas.microsoft.com/office/drawing/2014/main" xmlns="" id="{BC30D364-EFD5-490E-8C98-9807708B6338}"/>
                  </a:ext>
                </a:extLst>
              </p:cNvPr>
              <p:cNvSpPr>
                <a:spLocks/>
              </p:cNvSpPr>
              <p:nvPr/>
            </p:nvSpPr>
            <p:spPr bwMode="auto">
              <a:xfrm>
                <a:off x="2805" y="337"/>
                <a:ext cx="37" cy="23"/>
              </a:xfrm>
              <a:custGeom>
                <a:avLst/>
                <a:gdLst>
                  <a:gd name="T0" fmla="*/ 0 w 74"/>
                  <a:gd name="T1" fmla="*/ 1 h 46"/>
                  <a:gd name="T2" fmla="*/ 1 w 74"/>
                  <a:gd name="T3" fmla="*/ 0 h 46"/>
                  <a:gd name="T4" fmla="*/ 1 w 74"/>
                  <a:gd name="T5" fmla="*/ 1 h 46"/>
                  <a:gd name="T6" fmla="*/ 1 w 74"/>
                  <a:gd name="T7" fmla="*/ 1 h 46"/>
                  <a:gd name="T8" fmla="*/ 1 w 74"/>
                  <a:gd name="T9" fmla="*/ 1 h 46"/>
                  <a:gd name="T10" fmla="*/ 2 w 74"/>
                  <a:gd name="T11" fmla="*/ 1 h 46"/>
                  <a:gd name="T12" fmla="*/ 2 w 74"/>
                  <a:gd name="T13" fmla="*/ 1 h 46"/>
                  <a:gd name="T14" fmla="*/ 3 w 74"/>
                  <a:gd name="T15" fmla="*/ 2 h 46"/>
                  <a:gd name="T16" fmla="*/ 3 w 74"/>
                  <a:gd name="T17" fmla="*/ 2 h 46"/>
                  <a:gd name="T18" fmla="*/ 3 w 74"/>
                  <a:gd name="T19" fmla="*/ 2 h 46"/>
                  <a:gd name="T20" fmla="*/ 2 w 74"/>
                  <a:gd name="T21" fmla="*/ 2 h 46"/>
                  <a:gd name="T22" fmla="*/ 2 w 74"/>
                  <a:gd name="T23" fmla="*/ 1 h 46"/>
                  <a:gd name="T24" fmla="*/ 1 w 74"/>
                  <a:gd name="T25" fmla="*/ 1 h 46"/>
                  <a:gd name="T26" fmla="*/ 1 w 74"/>
                  <a:gd name="T27" fmla="*/ 1 h 46"/>
                  <a:gd name="T28" fmla="*/ 1 w 74"/>
                  <a:gd name="T29" fmla="*/ 1 h 46"/>
                  <a:gd name="T30" fmla="*/ 1 w 74"/>
                  <a:gd name="T31" fmla="*/ 1 h 46"/>
                  <a:gd name="T32" fmla="*/ 0 w 74"/>
                  <a:gd name="T33" fmla="*/ 1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4" h="46">
                    <a:moveTo>
                      <a:pt x="0" y="1"/>
                    </a:moveTo>
                    <a:lnTo>
                      <a:pt x="4" y="0"/>
                    </a:lnTo>
                    <a:lnTo>
                      <a:pt x="11" y="1"/>
                    </a:lnTo>
                    <a:lnTo>
                      <a:pt x="20" y="5"/>
                    </a:lnTo>
                    <a:lnTo>
                      <a:pt x="31" y="11"/>
                    </a:lnTo>
                    <a:lnTo>
                      <a:pt x="44" y="18"/>
                    </a:lnTo>
                    <a:lnTo>
                      <a:pt x="55" y="26"/>
                    </a:lnTo>
                    <a:lnTo>
                      <a:pt x="66" y="36"/>
                    </a:lnTo>
                    <a:lnTo>
                      <a:pt x="74" y="46"/>
                    </a:lnTo>
                    <a:lnTo>
                      <a:pt x="65" y="41"/>
                    </a:lnTo>
                    <a:lnTo>
                      <a:pt x="53" y="35"/>
                    </a:lnTo>
                    <a:lnTo>
                      <a:pt x="40" y="28"/>
                    </a:lnTo>
                    <a:lnTo>
                      <a:pt x="29" y="22"/>
                    </a:lnTo>
                    <a:lnTo>
                      <a:pt x="17" y="15"/>
                    </a:lnTo>
                    <a:lnTo>
                      <a:pt x="8" y="9"/>
                    </a:lnTo>
                    <a:lnTo>
                      <a:pt x="1" y="5"/>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95" name="Freeform 126">
                <a:extLst>
                  <a:ext uri="{FF2B5EF4-FFF2-40B4-BE49-F238E27FC236}">
                    <a16:creationId xmlns:a16="http://schemas.microsoft.com/office/drawing/2014/main" xmlns="" id="{F034332C-5A42-49AD-B548-304F8228704C}"/>
                  </a:ext>
                </a:extLst>
              </p:cNvPr>
              <p:cNvSpPr>
                <a:spLocks/>
              </p:cNvSpPr>
              <p:nvPr/>
            </p:nvSpPr>
            <p:spPr bwMode="auto">
              <a:xfrm>
                <a:off x="2797" y="360"/>
                <a:ext cx="48" cy="31"/>
              </a:xfrm>
              <a:custGeom>
                <a:avLst/>
                <a:gdLst>
                  <a:gd name="T0" fmla="*/ 0 w 96"/>
                  <a:gd name="T1" fmla="*/ 0 h 64"/>
                  <a:gd name="T2" fmla="*/ 1 w 96"/>
                  <a:gd name="T3" fmla="*/ 0 h 64"/>
                  <a:gd name="T4" fmla="*/ 1 w 96"/>
                  <a:gd name="T5" fmla="*/ 0 h 64"/>
                  <a:gd name="T6" fmla="*/ 1 w 96"/>
                  <a:gd name="T7" fmla="*/ 0 h 64"/>
                  <a:gd name="T8" fmla="*/ 2 w 96"/>
                  <a:gd name="T9" fmla="*/ 0 h 64"/>
                  <a:gd name="T10" fmla="*/ 2 w 96"/>
                  <a:gd name="T11" fmla="*/ 0 h 64"/>
                  <a:gd name="T12" fmla="*/ 3 w 96"/>
                  <a:gd name="T13" fmla="*/ 1 h 64"/>
                  <a:gd name="T14" fmla="*/ 3 w 96"/>
                  <a:gd name="T15" fmla="*/ 1 h 64"/>
                  <a:gd name="T16" fmla="*/ 3 w 96"/>
                  <a:gd name="T17" fmla="*/ 1 h 64"/>
                  <a:gd name="T18" fmla="*/ 3 w 96"/>
                  <a:gd name="T19" fmla="*/ 1 h 64"/>
                  <a:gd name="T20" fmla="*/ 3 w 96"/>
                  <a:gd name="T21" fmla="*/ 1 h 64"/>
                  <a:gd name="T22" fmla="*/ 2 w 96"/>
                  <a:gd name="T23" fmla="*/ 1 h 64"/>
                  <a:gd name="T24" fmla="*/ 2 w 96"/>
                  <a:gd name="T25" fmla="*/ 1 h 64"/>
                  <a:gd name="T26" fmla="*/ 1 w 96"/>
                  <a:gd name="T27" fmla="*/ 0 h 64"/>
                  <a:gd name="T28" fmla="*/ 1 w 96"/>
                  <a:gd name="T29" fmla="*/ 0 h 64"/>
                  <a:gd name="T30" fmla="*/ 1 w 96"/>
                  <a:gd name="T31" fmla="*/ 0 h 64"/>
                  <a:gd name="T32" fmla="*/ 0 w 96"/>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6" h="64">
                    <a:moveTo>
                      <a:pt x="0" y="1"/>
                    </a:moveTo>
                    <a:lnTo>
                      <a:pt x="5" y="0"/>
                    </a:lnTo>
                    <a:lnTo>
                      <a:pt x="15" y="3"/>
                    </a:lnTo>
                    <a:lnTo>
                      <a:pt x="29" y="8"/>
                    </a:lnTo>
                    <a:lnTo>
                      <a:pt x="44" y="16"/>
                    </a:lnTo>
                    <a:lnTo>
                      <a:pt x="60" y="27"/>
                    </a:lnTo>
                    <a:lnTo>
                      <a:pt x="75" y="39"/>
                    </a:lnTo>
                    <a:lnTo>
                      <a:pt x="88" y="51"/>
                    </a:lnTo>
                    <a:lnTo>
                      <a:pt x="96" y="64"/>
                    </a:lnTo>
                    <a:lnTo>
                      <a:pt x="88" y="58"/>
                    </a:lnTo>
                    <a:lnTo>
                      <a:pt x="75" y="51"/>
                    </a:lnTo>
                    <a:lnTo>
                      <a:pt x="59" y="42"/>
                    </a:lnTo>
                    <a:lnTo>
                      <a:pt x="42" y="33"/>
                    </a:lnTo>
                    <a:lnTo>
                      <a:pt x="24" y="22"/>
                    </a:lnTo>
                    <a:lnTo>
                      <a:pt x="10" y="14"/>
                    </a:lnTo>
                    <a:lnTo>
                      <a:pt x="2" y="6"/>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96" name="Freeform 127">
                <a:extLst>
                  <a:ext uri="{FF2B5EF4-FFF2-40B4-BE49-F238E27FC236}">
                    <a16:creationId xmlns:a16="http://schemas.microsoft.com/office/drawing/2014/main" xmlns="" id="{EA046A80-F633-4C3E-95BC-A23B4FABBDB3}"/>
                  </a:ext>
                </a:extLst>
              </p:cNvPr>
              <p:cNvSpPr>
                <a:spLocks/>
              </p:cNvSpPr>
              <p:nvPr/>
            </p:nvSpPr>
            <p:spPr bwMode="auto">
              <a:xfrm>
                <a:off x="2790" y="386"/>
                <a:ext cx="52" cy="34"/>
              </a:xfrm>
              <a:custGeom>
                <a:avLst/>
                <a:gdLst>
                  <a:gd name="T0" fmla="*/ 0 w 105"/>
                  <a:gd name="T1" fmla="*/ 1 h 68"/>
                  <a:gd name="T2" fmla="*/ 0 w 105"/>
                  <a:gd name="T3" fmla="*/ 0 h 68"/>
                  <a:gd name="T4" fmla="*/ 0 w 105"/>
                  <a:gd name="T5" fmla="*/ 1 h 68"/>
                  <a:gd name="T6" fmla="*/ 1 w 105"/>
                  <a:gd name="T7" fmla="*/ 1 h 68"/>
                  <a:gd name="T8" fmla="*/ 1 w 105"/>
                  <a:gd name="T9" fmla="*/ 1 h 68"/>
                  <a:gd name="T10" fmla="*/ 2 w 105"/>
                  <a:gd name="T11" fmla="*/ 1 h 68"/>
                  <a:gd name="T12" fmla="*/ 2 w 105"/>
                  <a:gd name="T13" fmla="*/ 2 h 68"/>
                  <a:gd name="T14" fmla="*/ 3 w 105"/>
                  <a:gd name="T15" fmla="*/ 2 h 68"/>
                  <a:gd name="T16" fmla="*/ 3 w 105"/>
                  <a:gd name="T17" fmla="*/ 3 h 68"/>
                  <a:gd name="T18" fmla="*/ 3 w 105"/>
                  <a:gd name="T19" fmla="*/ 2 h 68"/>
                  <a:gd name="T20" fmla="*/ 2 w 105"/>
                  <a:gd name="T21" fmla="*/ 2 h 68"/>
                  <a:gd name="T22" fmla="*/ 2 w 105"/>
                  <a:gd name="T23" fmla="*/ 2 h 68"/>
                  <a:gd name="T24" fmla="*/ 1 w 105"/>
                  <a:gd name="T25" fmla="*/ 2 h 68"/>
                  <a:gd name="T26" fmla="*/ 0 w 105"/>
                  <a:gd name="T27" fmla="*/ 1 h 68"/>
                  <a:gd name="T28" fmla="*/ 0 w 105"/>
                  <a:gd name="T29" fmla="*/ 1 h 68"/>
                  <a:gd name="T30" fmla="*/ 0 w 105"/>
                  <a:gd name="T31" fmla="*/ 1 h 68"/>
                  <a:gd name="T32" fmla="*/ 0 w 105"/>
                  <a:gd name="T33" fmla="*/ 1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5" h="68">
                    <a:moveTo>
                      <a:pt x="0" y="1"/>
                    </a:moveTo>
                    <a:lnTo>
                      <a:pt x="6" y="0"/>
                    </a:lnTo>
                    <a:lnTo>
                      <a:pt x="17" y="4"/>
                    </a:lnTo>
                    <a:lnTo>
                      <a:pt x="33" y="11"/>
                    </a:lnTo>
                    <a:lnTo>
                      <a:pt x="51" y="21"/>
                    </a:lnTo>
                    <a:lnTo>
                      <a:pt x="69" y="32"/>
                    </a:lnTo>
                    <a:lnTo>
                      <a:pt x="85" y="45"/>
                    </a:lnTo>
                    <a:lnTo>
                      <a:pt x="98" y="57"/>
                    </a:lnTo>
                    <a:lnTo>
                      <a:pt x="105" y="68"/>
                    </a:lnTo>
                    <a:lnTo>
                      <a:pt x="97" y="64"/>
                    </a:lnTo>
                    <a:lnTo>
                      <a:pt x="83" y="57"/>
                    </a:lnTo>
                    <a:lnTo>
                      <a:pt x="66" y="46"/>
                    </a:lnTo>
                    <a:lnTo>
                      <a:pt x="46" y="35"/>
                    </a:lnTo>
                    <a:lnTo>
                      <a:pt x="29" y="24"/>
                    </a:lnTo>
                    <a:lnTo>
                      <a:pt x="13" y="14"/>
                    </a:lnTo>
                    <a:lnTo>
                      <a:pt x="4" y="6"/>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97" name="Freeform 128">
                <a:extLst>
                  <a:ext uri="{FF2B5EF4-FFF2-40B4-BE49-F238E27FC236}">
                    <a16:creationId xmlns:a16="http://schemas.microsoft.com/office/drawing/2014/main" xmlns="" id="{39D92272-3C28-4525-9576-08698EB57844}"/>
                  </a:ext>
                </a:extLst>
              </p:cNvPr>
              <p:cNvSpPr>
                <a:spLocks/>
              </p:cNvSpPr>
              <p:nvPr/>
            </p:nvSpPr>
            <p:spPr bwMode="auto">
              <a:xfrm>
                <a:off x="2794" y="402"/>
                <a:ext cx="43" cy="37"/>
              </a:xfrm>
              <a:custGeom>
                <a:avLst/>
                <a:gdLst>
                  <a:gd name="T0" fmla="*/ 0 w 85"/>
                  <a:gd name="T1" fmla="*/ 0 h 72"/>
                  <a:gd name="T2" fmla="*/ 1 w 85"/>
                  <a:gd name="T3" fmla="*/ 0 h 72"/>
                  <a:gd name="T4" fmla="*/ 1 w 85"/>
                  <a:gd name="T5" fmla="*/ 1 h 72"/>
                  <a:gd name="T6" fmla="*/ 1 w 85"/>
                  <a:gd name="T7" fmla="*/ 1 h 72"/>
                  <a:gd name="T8" fmla="*/ 2 w 85"/>
                  <a:gd name="T9" fmla="*/ 1 h 72"/>
                  <a:gd name="T10" fmla="*/ 2 w 85"/>
                  <a:gd name="T11" fmla="*/ 2 h 72"/>
                  <a:gd name="T12" fmla="*/ 3 w 85"/>
                  <a:gd name="T13" fmla="*/ 2 h 72"/>
                  <a:gd name="T14" fmla="*/ 3 w 85"/>
                  <a:gd name="T15" fmla="*/ 2 h 72"/>
                  <a:gd name="T16" fmla="*/ 3 w 85"/>
                  <a:gd name="T17" fmla="*/ 3 h 72"/>
                  <a:gd name="T18" fmla="*/ 3 w 85"/>
                  <a:gd name="T19" fmla="*/ 3 h 72"/>
                  <a:gd name="T20" fmla="*/ 3 w 85"/>
                  <a:gd name="T21" fmla="*/ 2 h 72"/>
                  <a:gd name="T22" fmla="*/ 2 w 85"/>
                  <a:gd name="T23" fmla="*/ 2 h 72"/>
                  <a:gd name="T24" fmla="*/ 2 w 85"/>
                  <a:gd name="T25" fmla="*/ 2 h 72"/>
                  <a:gd name="T26" fmla="*/ 1 w 85"/>
                  <a:gd name="T27" fmla="*/ 1 h 72"/>
                  <a:gd name="T28" fmla="*/ 1 w 85"/>
                  <a:gd name="T29" fmla="*/ 1 h 72"/>
                  <a:gd name="T30" fmla="*/ 1 w 85"/>
                  <a:gd name="T31" fmla="*/ 1 h 72"/>
                  <a:gd name="T32" fmla="*/ 0 w 85"/>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5" h="72">
                    <a:moveTo>
                      <a:pt x="0" y="0"/>
                    </a:moveTo>
                    <a:lnTo>
                      <a:pt x="5" y="0"/>
                    </a:lnTo>
                    <a:lnTo>
                      <a:pt x="15" y="5"/>
                    </a:lnTo>
                    <a:lnTo>
                      <a:pt x="28" y="15"/>
                    </a:lnTo>
                    <a:lnTo>
                      <a:pt x="43" y="25"/>
                    </a:lnTo>
                    <a:lnTo>
                      <a:pt x="58" y="39"/>
                    </a:lnTo>
                    <a:lnTo>
                      <a:pt x="72" y="51"/>
                    </a:lnTo>
                    <a:lnTo>
                      <a:pt x="81" y="63"/>
                    </a:lnTo>
                    <a:lnTo>
                      <a:pt x="85" y="72"/>
                    </a:lnTo>
                    <a:lnTo>
                      <a:pt x="77" y="66"/>
                    </a:lnTo>
                    <a:lnTo>
                      <a:pt x="65" y="57"/>
                    </a:lnTo>
                    <a:lnTo>
                      <a:pt x="50" y="47"/>
                    </a:lnTo>
                    <a:lnTo>
                      <a:pt x="35" y="35"/>
                    </a:lnTo>
                    <a:lnTo>
                      <a:pt x="20" y="24"/>
                    </a:lnTo>
                    <a:lnTo>
                      <a:pt x="8" y="13"/>
                    </a:lnTo>
                    <a:lnTo>
                      <a:pt x="1" y="5"/>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98" name="Freeform 129">
                <a:extLst>
                  <a:ext uri="{FF2B5EF4-FFF2-40B4-BE49-F238E27FC236}">
                    <a16:creationId xmlns:a16="http://schemas.microsoft.com/office/drawing/2014/main" xmlns="" id="{61075DB3-11B5-433D-80F2-5B2CA89C23DC}"/>
                  </a:ext>
                </a:extLst>
              </p:cNvPr>
              <p:cNvSpPr>
                <a:spLocks/>
              </p:cNvSpPr>
              <p:nvPr/>
            </p:nvSpPr>
            <p:spPr bwMode="auto">
              <a:xfrm>
                <a:off x="2795" y="422"/>
                <a:ext cx="35" cy="31"/>
              </a:xfrm>
              <a:custGeom>
                <a:avLst/>
                <a:gdLst>
                  <a:gd name="T0" fmla="*/ 0 w 70"/>
                  <a:gd name="T1" fmla="*/ 0 h 62"/>
                  <a:gd name="T2" fmla="*/ 1 w 70"/>
                  <a:gd name="T3" fmla="*/ 0 h 62"/>
                  <a:gd name="T4" fmla="*/ 1 w 70"/>
                  <a:gd name="T5" fmla="*/ 1 h 62"/>
                  <a:gd name="T6" fmla="*/ 1 w 70"/>
                  <a:gd name="T7" fmla="*/ 1 h 62"/>
                  <a:gd name="T8" fmla="*/ 2 w 70"/>
                  <a:gd name="T9" fmla="*/ 1 h 62"/>
                  <a:gd name="T10" fmla="*/ 2 w 70"/>
                  <a:gd name="T11" fmla="*/ 1 h 62"/>
                  <a:gd name="T12" fmla="*/ 2 w 70"/>
                  <a:gd name="T13" fmla="*/ 2 h 62"/>
                  <a:gd name="T14" fmla="*/ 3 w 70"/>
                  <a:gd name="T15" fmla="*/ 2 h 62"/>
                  <a:gd name="T16" fmla="*/ 3 w 70"/>
                  <a:gd name="T17" fmla="*/ 2 h 62"/>
                  <a:gd name="T18" fmla="*/ 2 w 70"/>
                  <a:gd name="T19" fmla="*/ 2 h 62"/>
                  <a:gd name="T20" fmla="*/ 2 w 70"/>
                  <a:gd name="T21" fmla="*/ 2 h 62"/>
                  <a:gd name="T22" fmla="*/ 2 w 70"/>
                  <a:gd name="T23" fmla="*/ 2 h 62"/>
                  <a:gd name="T24" fmla="*/ 1 w 70"/>
                  <a:gd name="T25" fmla="*/ 1 h 62"/>
                  <a:gd name="T26" fmla="*/ 1 w 70"/>
                  <a:gd name="T27" fmla="*/ 1 h 62"/>
                  <a:gd name="T28" fmla="*/ 1 w 70"/>
                  <a:gd name="T29" fmla="*/ 1 h 62"/>
                  <a:gd name="T30" fmla="*/ 1 w 70"/>
                  <a:gd name="T31" fmla="*/ 1 h 62"/>
                  <a:gd name="T32" fmla="*/ 0 w 70"/>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0" h="62">
                    <a:moveTo>
                      <a:pt x="0" y="0"/>
                    </a:moveTo>
                    <a:lnTo>
                      <a:pt x="4" y="0"/>
                    </a:lnTo>
                    <a:lnTo>
                      <a:pt x="12" y="2"/>
                    </a:lnTo>
                    <a:lnTo>
                      <a:pt x="24" y="9"/>
                    </a:lnTo>
                    <a:lnTo>
                      <a:pt x="35" y="17"/>
                    </a:lnTo>
                    <a:lnTo>
                      <a:pt x="47" y="26"/>
                    </a:lnTo>
                    <a:lnTo>
                      <a:pt x="57" y="38"/>
                    </a:lnTo>
                    <a:lnTo>
                      <a:pt x="65" y="49"/>
                    </a:lnTo>
                    <a:lnTo>
                      <a:pt x="70" y="62"/>
                    </a:lnTo>
                    <a:lnTo>
                      <a:pt x="63" y="55"/>
                    </a:lnTo>
                    <a:lnTo>
                      <a:pt x="53" y="47"/>
                    </a:lnTo>
                    <a:lnTo>
                      <a:pt x="40" y="38"/>
                    </a:lnTo>
                    <a:lnTo>
                      <a:pt x="27" y="27"/>
                    </a:lnTo>
                    <a:lnTo>
                      <a:pt x="16" y="18"/>
                    </a:lnTo>
                    <a:lnTo>
                      <a:pt x="7" y="10"/>
                    </a:lnTo>
                    <a:lnTo>
                      <a:pt x="1"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99" name="Freeform 130">
                <a:extLst>
                  <a:ext uri="{FF2B5EF4-FFF2-40B4-BE49-F238E27FC236}">
                    <a16:creationId xmlns:a16="http://schemas.microsoft.com/office/drawing/2014/main" xmlns="" id="{D55E468C-CAB2-460F-B4ED-0A2D97C982D0}"/>
                  </a:ext>
                </a:extLst>
              </p:cNvPr>
              <p:cNvSpPr>
                <a:spLocks/>
              </p:cNvSpPr>
              <p:nvPr/>
            </p:nvSpPr>
            <p:spPr bwMode="auto">
              <a:xfrm>
                <a:off x="2795" y="441"/>
                <a:ext cx="25" cy="26"/>
              </a:xfrm>
              <a:custGeom>
                <a:avLst/>
                <a:gdLst>
                  <a:gd name="T0" fmla="*/ 0 w 49"/>
                  <a:gd name="T1" fmla="*/ 0 h 53"/>
                  <a:gd name="T2" fmla="*/ 1 w 49"/>
                  <a:gd name="T3" fmla="*/ 0 h 53"/>
                  <a:gd name="T4" fmla="*/ 1 w 49"/>
                  <a:gd name="T5" fmla="*/ 0 h 53"/>
                  <a:gd name="T6" fmla="*/ 1 w 49"/>
                  <a:gd name="T7" fmla="*/ 0 h 53"/>
                  <a:gd name="T8" fmla="*/ 1 w 49"/>
                  <a:gd name="T9" fmla="*/ 0 h 53"/>
                  <a:gd name="T10" fmla="*/ 2 w 49"/>
                  <a:gd name="T11" fmla="*/ 0 h 53"/>
                  <a:gd name="T12" fmla="*/ 2 w 49"/>
                  <a:gd name="T13" fmla="*/ 1 h 53"/>
                  <a:gd name="T14" fmla="*/ 2 w 49"/>
                  <a:gd name="T15" fmla="*/ 1 h 53"/>
                  <a:gd name="T16" fmla="*/ 2 w 49"/>
                  <a:gd name="T17" fmla="*/ 1 h 53"/>
                  <a:gd name="T18" fmla="*/ 2 w 49"/>
                  <a:gd name="T19" fmla="*/ 1 h 53"/>
                  <a:gd name="T20" fmla="*/ 2 w 49"/>
                  <a:gd name="T21" fmla="*/ 1 h 53"/>
                  <a:gd name="T22" fmla="*/ 1 w 49"/>
                  <a:gd name="T23" fmla="*/ 1 h 53"/>
                  <a:gd name="T24" fmla="*/ 1 w 49"/>
                  <a:gd name="T25" fmla="*/ 0 h 53"/>
                  <a:gd name="T26" fmla="*/ 1 w 49"/>
                  <a:gd name="T27" fmla="*/ 0 h 53"/>
                  <a:gd name="T28" fmla="*/ 1 w 49"/>
                  <a:gd name="T29" fmla="*/ 0 h 53"/>
                  <a:gd name="T30" fmla="*/ 1 w 49"/>
                  <a:gd name="T31" fmla="*/ 0 h 53"/>
                  <a:gd name="T32" fmla="*/ 0 w 49"/>
                  <a:gd name="T33" fmla="*/ 0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53">
                    <a:moveTo>
                      <a:pt x="0" y="0"/>
                    </a:moveTo>
                    <a:lnTo>
                      <a:pt x="3" y="0"/>
                    </a:lnTo>
                    <a:lnTo>
                      <a:pt x="10" y="3"/>
                    </a:lnTo>
                    <a:lnTo>
                      <a:pt x="19" y="10"/>
                    </a:lnTo>
                    <a:lnTo>
                      <a:pt x="28" y="18"/>
                    </a:lnTo>
                    <a:lnTo>
                      <a:pt x="36" y="29"/>
                    </a:lnTo>
                    <a:lnTo>
                      <a:pt x="43" y="38"/>
                    </a:lnTo>
                    <a:lnTo>
                      <a:pt x="48" y="47"/>
                    </a:lnTo>
                    <a:lnTo>
                      <a:pt x="49" y="53"/>
                    </a:lnTo>
                    <a:lnTo>
                      <a:pt x="45" y="47"/>
                    </a:lnTo>
                    <a:lnTo>
                      <a:pt x="36" y="40"/>
                    </a:lnTo>
                    <a:lnTo>
                      <a:pt x="28" y="33"/>
                    </a:lnTo>
                    <a:lnTo>
                      <a:pt x="20" y="25"/>
                    </a:lnTo>
                    <a:lnTo>
                      <a:pt x="12" y="17"/>
                    </a:lnTo>
                    <a:lnTo>
                      <a:pt x="5" y="10"/>
                    </a:lnTo>
                    <a:lnTo>
                      <a:pt x="1"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00" name="Freeform 131">
                <a:extLst>
                  <a:ext uri="{FF2B5EF4-FFF2-40B4-BE49-F238E27FC236}">
                    <a16:creationId xmlns:a16="http://schemas.microsoft.com/office/drawing/2014/main" xmlns="" id="{CB83851F-0632-49BF-8556-4AB41C5CC64A}"/>
                  </a:ext>
                </a:extLst>
              </p:cNvPr>
              <p:cNvSpPr>
                <a:spLocks/>
              </p:cNvSpPr>
              <p:nvPr/>
            </p:nvSpPr>
            <p:spPr bwMode="auto">
              <a:xfrm>
                <a:off x="2797" y="458"/>
                <a:ext cx="17" cy="18"/>
              </a:xfrm>
              <a:custGeom>
                <a:avLst/>
                <a:gdLst>
                  <a:gd name="T0" fmla="*/ 0 w 35"/>
                  <a:gd name="T1" fmla="*/ 0 h 36"/>
                  <a:gd name="T2" fmla="*/ 0 w 35"/>
                  <a:gd name="T3" fmla="*/ 0 h 36"/>
                  <a:gd name="T4" fmla="*/ 0 w 35"/>
                  <a:gd name="T5" fmla="*/ 1 h 36"/>
                  <a:gd name="T6" fmla="*/ 0 w 35"/>
                  <a:gd name="T7" fmla="*/ 1 h 36"/>
                  <a:gd name="T8" fmla="*/ 0 w 35"/>
                  <a:gd name="T9" fmla="*/ 1 h 36"/>
                  <a:gd name="T10" fmla="*/ 0 w 35"/>
                  <a:gd name="T11" fmla="*/ 1 h 36"/>
                  <a:gd name="T12" fmla="*/ 1 w 35"/>
                  <a:gd name="T13" fmla="*/ 1 h 36"/>
                  <a:gd name="T14" fmla="*/ 1 w 35"/>
                  <a:gd name="T15" fmla="*/ 1 h 36"/>
                  <a:gd name="T16" fmla="*/ 1 w 35"/>
                  <a:gd name="T17" fmla="*/ 2 h 36"/>
                  <a:gd name="T18" fmla="*/ 0 w 35"/>
                  <a:gd name="T19" fmla="*/ 1 h 36"/>
                  <a:gd name="T20" fmla="*/ 0 w 35"/>
                  <a:gd name="T21" fmla="*/ 1 h 36"/>
                  <a:gd name="T22" fmla="*/ 0 w 35"/>
                  <a:gd name="T23" fmla="*/ 1 h 36"/>
                  <a:gd name="T24" fmla="*/ 0 w 35"/>
                  <a:gd name="T25" fmla="*/ 1 h 36"/>
                  <a:gd name="T26" fmla="*/ 0 w 35"/>
                  <a:gd name="T27" fmla="*/ 1 h 36"/>
                  <a:gd name="T28" fmla="*/ 0 w 35"/>
                  <a:gd name="T29" fmla="*/ 1 h 36"/>
                  <a:gd name="T30" fmla="*/ 0 w 35"/>
                  <a:gd name="T31" fmla="*/ 1 h 36"/>
                  <a:gd name="T32" fmla="*/ 0 w 35"/>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5" h="36">
                    <a:moveTo>
                      <a:pt x="2" y="0"/>
                    </a:moveTo>
                    <a:lnTo>
                      <a:pt x="6" y="0"/>
                    </a:lnTo>
                    <a:lnTo>
                      <a:pt x="10" y="3"/>
                    </a:lnTo>
                    <a:lnTo>
                      <a:pt x="17" y="6"/>
                    </a:lnTo>
                    <a:lnTo>
                      <a:pt x="23" y="12"/>
                    </a:lnTo>
                    <a:lnTo>
                      <a:pt x="29" y="18"/>
                    </a:lnTo>
                    <a:lnTo>
                      <a:pt x="32" y="25"/>
                    </a:lnTo>
                    <a:lnTo>
                      <a:pt x="35" y="30"/>
                    </a:lnTo>
                    <a:lnTo>
                      <a:pt x="33" y="36"/>
                    </a:lnTo>
                    <a:lnTo>
                      <a:pt x="31" y="29"/>
                    </a:lnTo>
                    <a:lnTo>
                      <a:pt x="27" y="23"/>
                    </a:lnTo>
                    <a:lnTo>
                      <a:pt x="20" y="18"/>
                    </a:lnTo>
                    <a:lnTo>
                      <a:pt x="13" y="13"/>
                    </a:lnTo>
                    <a:lnTo>
                      <a:pt x="7" y="10"/>
                    </a:lnTo>
                    <a:lnTo>
                      <a:pt x="2" y="6"/>
                    </a:lnTo>
                    <a:lnTo>
                      <a:pt x="0" y="3"/>
                    </a:lnTo>
                    <a:lnTo>
                      <a:pt x="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01" name="Freeform 132">
                <a:extLst>
                  <a:ext uri="{FF2B5EF4-FFF2-40B4-BE49-F238E27FC236}">
                    <a16:creationId xmlns:a16="http://schemas.microsoft.com/office/drawing/2014/main" xmlns="" id="{C206B187-C2DD-48E9-8FD2-D43E7F35D1FF}"/>
                  </a:ext>
                </a:extLst>
              </p:cNvPr>
              <p:cNvSpPr>
                <a:spLocks/>
              </p:cNvSpPr>
              <p:nvPr/>
            </p:nvSpPr>
            <p:spPr bwMode="auto">
              <a:xfrm>
                <a:off x="2812" y="314"/>
                <a:ext cx="21" cy="20"/>
              </a:xfrm>
              <a:custGeom>
                <a:avLst/>
                <a:gdLst>
                  <a:gd name="T0" fmla="*/ 1 w 43"/>
                  <a:gd name="T1" fmla="*/ 2 h 40"/>
                  <a:gd name="T2" fmla="*/ 1 w 43"/>
                  <a:gd name="T3" fmla="*/ 2 h 40"/>
                  <a:gd name="T4" fmla="*/ 1 w 43"/>
                  <a:gd name="T5" fmla="*/ 2 h 40"/>
                  <a:gd name="T6" fmla="*/ 0 w 43"/>
                  <a:gd name="T7" fmla="*/ 1 h 40"/>
                  <a:gd name="T8" fmla="*/ 0 w 43"/>
                  <a:gd name="T9" fmla="*/ 1 h 40"/>
                  <a:gd name="T10" fmla="*/ 0 w 43"/>
                  <a:gd name="T11" fmla="*/ 1 h 40"/>
                  <a:gd name="T12" fmla="*/ 0 w 43"/>
                  <a:gd name="T13" fmla="*/ 1 h 40"/>
                  <a:gd name="T14" fmla="*/ 0 w 43"/>
                  <a:gd name="T15" fmla="*/ 1 h 40"/>
                  <a:gd name="T16" fmla="*/ 0 w 43"/>
                  <a:gd name="T17" fmla="*/ 1 h 40"/>
                  <a:gd name="T18" fmla="*/ 0 w 43"/>
                  <a:gd name="T19" fmla="*/ 0 h 40"/>
                  <a:gd name="T20" fmla="*/ 0 w 43"/>
                  <a:gd name="T21" fmla="*/ 1 h 40"/>
                  <a:gd name="T22" fmla="*/ 0 w 43"/>
                  <a:gd name="T23" fmla="*/ 1 h 40"/>
                  <a:gd name="T24" fmla="*/ 0 w 43"/>
                  <a:gd name="T25" fmla="*/ 1 h 40"/>
                  <a:gd name="T26" fmla="*/ 0 w 43"/>
                  <a:gd name="T27" fmla="*/ 1 h 40"/>
                  <a:gd name="T28" fmla="*/ 1 w 43"/>
                  <a:gd name="T29" fmla="*/ 1 h 40"/>
                  <a:gd name="T30" fmla="*/ 1 w 43"/>
                  <a:gd name="T31" fmla="*/ 2 h 40"/>
                  <a:gd name="T32" fmla="*/ 1 w 43"/>
                  <a:gd name="T33" fmla="*/ 2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40">
                    <a:moveTo>
                      <a:pt x="43" y="40"/>
                    </a:moveTo>
                    <a:lnTo>
                      <a:pt x="39" y="38"/>
                    </a:lnTo>
                    <a:lnTo>
                      <a:pt x="32" y="35"/>
                    </a:lnTo>
                    <a:lnTo>
                      <a:pt x="24" y="29"/>
                    </a:lnTo>
                    <a:lnTo>
                      <a:pt x="16" y="23"/>
                    </a:lnTo>
                    <a:lnTo>
                      <a:pt x="8" y="16"/>
                    </a:lnTo>
                    <a:lnTo>
                      <a:pt x="2" y="10"/>
                    </a:lnTo>
                    <a:lnTo>
                      <a:pt x="0" y="6"/>
                    </a:lnTo>
                    <a:lnTo>
                      <a:pt x="1" y="1"/>
                    </a:lnTo>
                    <a:lnTo>
                      <a:pt x="6" y="0"/>
                    </a:lnTo>
                    <a:lnTo>
                      <a:pt x="10" y="2"/>
                    </a:lnTo>
                    <a:lnTo>
                      <a:pt x="16" y="7"/>
                    </a:lnTo>
                    <a:lnTo>
                      <a:pt x="23" y="14"/>
                    </a:lnTo>
                    <a:lnTo>
                      <a:pt x="29" y="22"/>
                    </a:lnTo>
                    <a:lnTo>
                      <a:pt x="35" y="30"/>
                    </a:lnTo>
                    <a:lnTo>
                      <a:pt x="39" y="36"/>
                    </a:lnTo>
                    <a:lnTo>
                      <a:pt x="43" y="4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02" name="Freeform 133">
                <a:extLst>
                  <a:ext uri="{FF2B5EF4-FFF2-40B4-BE49-F238E27FC236}">
                    <a16:creationId xmlns:a16="http://schemas.microsoft.com/office/drawing/2014/main" xmlns="" id="{8866E693-386B-44D3-8171-587B48058F86}"/>
                  </a:ext>
                </a:extLst>
              </p:cNvPr>
              <p:cNvSpPr>
                <a:spLocks/>
              </p:cNvSpPr>
              <p:nvPr/>
            </p:nvSpPr>
            <p:spPr bwMode="auto">
              <a:xfrm>
                <a:off x="2834" y="312"/>
                <a:ext cx="11" cy="23"/>
              </a:xfrm>
              <a:custGeom>
                <a:avLst/>
                <a:gdLst>
                  <a:gd name="T0" fmla="*/ 0 w 22"/>
                  <a:gd name="T1" fmla="*/ 2 h 46"/>
                  <a:gd name="T2" fmla="*/ 1 w 22"/>
                  <a:gd name="T3" fmla="*/ 2 h 46"/>
                  <a:gd name="T4" fmla="*/ 1 w 22"/>
                  <a:gd name="T5" fmla="*/ 1 h 46"/>
                  <a:gd name="T6" fmla="*/ 1 w 22"/>
                  <a:gd name="T7" fmla="*/ 1 h 46"/>
                  <a:gd name="T8" fmla="*/ 1 w 22"/>
                  <a:gd name="T9" fmla="*/ 0 h 46"/>
                  <a:gd name="T10" fmla="*/ 1 w 22"/>
                  <a:gd name="T11" fmla="*/ 1 h 46"/>
                  <a:gd name="T12" fmla="*/ 1 w 22"/>
                  <a:gd name="T13" fmla="*/ 1 h 46"/>
                  <a:gd name="T14" fmla="*/ 1 w 22"/>
                  <a:gd name="T15" fmla="*/ 2 h 46"/>
                  <a:gd name="T16" fmla="*/ 0 w 22"/>
                  <a:gd name="T17" fmla="*/ 2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46">
                    <a:moveTo>
                      <a:pt x="0" y="46"/>
                    </a:moveTo>
                    <a:lnTo>
                      <a:pt x="5" y="37"/>
                    </a:lnTo>
                    <a:lnTo>
                      <a:pt x="15" y="23"/>
                    </a:lnTo>
                    <a:lnTo>
                      <a:pt x="22" y="9"/>
                    </a:lnTo>
                    <a:lnTo>
                      <a:pt x="20" y="0"/>
                    </a:lnTo>
                    <a:lnTo>
                      <a:pt x="14" y="2"/>
                    </a:lnTo>
                    <a:lnTo>
                      <a:pt x="8" y="16"/>
                    </a:lnTo>
                    <a:lnTo>
                      <a:pt x="3" y="33"/>
                    </a:lnTo>
                    <a:lnTo>
                      <a:pt x="0"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03" name="Freeform 134">
                <a:extLst>
                  <a:ext uri="{FF2B5EF4-FFF2-40B4-BE49-F238E27FC236}">
                    <a16:creationId xmlns:a16="http://schemas.microsoft.com/office/drawing/2014/main" xmlns="" id="{A10D9AFD-17BA-4B69-B560-FAB20873817E}"/>
                  </a:ext>
                </a:extLst>
              </p:cNvPr>
              <p:cNvSpPr>
                <a:spLocks/>
              </p:cNvSpPr>
              <p:nvPr/>
            </p:nvSpPr>
            <p:spPr bwMode="auto">
              <a:xfrm>
                <a:off x="2826" y="303"/>
                <a:ext cx="6" cy="27"/>
              </a:xfrm>
              <a:custGeom>
                <a:avLst/>
                <a:gdLst>
                  <a:gd name="T0" fmla="*/ 1 w 12"/>
                  <a:gd name="T1" fmla="*/ 2 h 53"/>
                  <a:gd name="T2" fmla="*/ 1 w 12"/>
                  <a:gd name="T3" fmla="*/ 2 h 53"/>
                  <a:gd name="T4" fmla="*/ 1 w 12"/>
                  <a:gd name="T5" fmla="*/ 1 h 53"/>
                  <a:gd name="T6" fmla="*/ 1 w 12"/>
                  <a:gd name="T7" fmla="*/ 1 h 53"/>
                  <a:gd name="T8" fmla="*/ 1 w 12"/>
                  <a:gd name="T9" fmla="*/ 0 h 53"/>
                  <a:gd name="T10" fmla="*/ 0 w 12"/>
                  <a:gd name="T11" fmla="*/ 1 h 53"/>
                  <a:gd name="T12" fmla="*/ 1 w 12"/>
                  <a:gd name="T13" fmla="*/ 1 h 53"/>
                  <a:gd name="T14" fmla="*/ 1 w 12"/>
                  <a:gd name="T15" fmla="*/ 2 h 53"/>
                  <a:gd name="T16" fmla="*/ 1 w 12"/>
                  <a:gd name="T17" fmla="*/ 2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53">
                    <a:moveTo>
                      <a:pt x="12" y="53"/>
                    </a:moveTo>
                    <a:lnTo>
                      <a:pt x="12" y="43"/>
                    </a:lnTo>
                    <a:lnTo>
                      <a:pt x="12" y="26"/>
                    </a:lnTo>
                    <a:lnTo>
                      <a:pt x="10" y="8"/>
                    </a:lnTo>
                    <a:lnTo>
                      <a:pt x="4" y="0"/>
                    </a:lnTo>
                    <a:lnTo>
                      <a:pt x="0" y="7"/>
                    </a:lnTo>
                    <a:lnTo>
                      <a:pt x="3" y="23"/>
                    </a:lnTo>
                    <a:lnTo>
                      <a:pt x="8" y="41"/>
                    </a:lnTo>
                    <a:lnTo>
                      <a:pt x="12" y="5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04" name="Freeform 135">
                <a:extLst>
                  <a:ext uri="{FF2B5EF4-FFF2-40B4-BE49-F238E27FC236}">
                    <a16:creationId xmlns:a16="http://schemas.microsoft.com/office/drawing/2014/main" xmlns="" id="{71A3FD43-D86A-4A90-A797-2DCF115910E3}"/>
                  </a:ext>
                </a:extLst>
              </p:cNvPr>
              <p:cNvSpPr>
                <a:spLocks/>
              </p:cNvSpPr>
              <p:nvPr/>
            </p:nvSpPr>
            <p:spPr bwMode="auto">
              <a:xfrm>
                <a:off x="2837" y="319"/>
                <a:ext cx="21" cy="24"/>
              </a:xfrm>
              <a:custGeom>
                <a:avLst/>
                <a:gdLst>
                  <a:gd name="T0" fmla="*/ 0 w 41"/>
                  <a:gd name="T1" fmla="*/ 2 h 47"/>
                  <a:gd name="T2" fmla="*/ 1 w 41"/>
                  <a:gd name="T3" fmla="*/ 2 h 47"/>
                  <a:gd name="T4" fmla="*/ 1 w 41"/>
                  <a:gd name="T5" fmla="*/ 2 h 47"/>
                  <a:gd name="T6" fmla="*/ 1 w 41"/>
                  <a:gd name="T7" fmla="*/ 1 h 47"/>
                  <a:gd name="T8" fmla="*/ 1 w 41"/>
                  <a:gd name="T9" fmla="*/ 1 h 47"/>
                  <a:gd name="T10" fmla="*/ 1 w 41"/>
                  <a:gd name="T11" fmla="*/ 1 h 47"/>
                  <a:gd name="T12" fmla="*/ 2 w 41"/>
                  <a:gd name="T13" fmla="*/ 1 h 47"/>
                  <a:gd name="T14" fmla="*/ 2 w 41"/>
                  <a:gd name="T15" fmla="*/ 0 h 47"/>
                  <a:gd name="T16" fmla="*/ 2 w 41"/>
                  <a:gd name="T17" fmla="*/ 1 h 47"/>
                  <a:gd name="T18" fmla="*/ 2 w 41"/>
                  <a:gd name="T19" fmla="*/ 1 h 47"/>
                  <a:gd name="T20" fmla="*/ 2 w 41"/>
                  <a:gd name="T21" fmla="*/ 1 h 47"/>
                  <a:gd name="T22" fmla="*/ 1 w 41"/>
                  <a:gd name="T23" fmla="*/ 1 h 47"/>
                  <a:gd name="T24" fmla="*/ 1 w 41"/>
                  <a:gd name="T25" fmla="*/ 1 h 47"/>
                  <a:gd name="T26" fmla="*/ 1 w 41"/>
                  <a:gd name="T27" fmla="*/ 1 h 47"/>
                  <a:gd name="T28" fmla="*/ 1 w 41"/>
                  <a:gd name="T29" fmla="*/ 2 h 47"/>
                  <a:gd name="T30" fmla="*/ 1 w 41"/>
                  <a:gd name="T31" fmla="*/ 2 h 47"/>
                  <a:gd name="T32" fmla="*/ 0 w 41"/>
                  <a:gd name="T33" fmla="*/ 2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47">
                    <a:moveTo>
                      <a:pt x="0" y="47"/>
                    </a:moveTo>
                    <a:lnTo>
                      <a:pt x="3" y="41"/>
                    </a:lnTo>
                    <a:lnTo>
                      <a:pt x="9" y="33"/>
                    </a:lnTo>
                    <a:lnTo>
                      <a:pt x="15" y="24"/>
                    </a:lnTo>
                    <a:lnTo>
                      <a:pt x="20" y="16"/>
                    </a:lnTo>
                    <a:lnTo>
                      <a:pt x="27" y="8"/>
                    </a:lnTo>
                    <a:lnTo>
                      <a:pt x="33" y="3"/>
                    </a:lnTo>
                    <a:lnTo>
                      <a:pt x="38" y="0"/>
                    </a:lnTo>
                    <a:lnTo>
                      <a:pt x="41" y="1"/>
                    </a:lnTo>
                    <a:lnTo>
                      <a:pt x="41" y="4"/>
                    </a:lnTo>
                    <a:lnTo>
                      <a:pt x="38" y="10"/>
                    </a:lnTo>
                    <a:lnTo>
                      <a:pt x="32" y="17"/>
                    </a:lnTo>
                    <a:lnTo>
                      <a:pt x="25" y="24"/>
                    </a:lnTo>
                    <a:lnTo>
                      <a:pt x="17" y="32"/>
                    </a:lnTo>
                    <a:lnTo>
                      <a:pt x="10" y="38"/>
                    </a:lnTo>
                    <a:lnTo>
                      <a:pt x="3" y="43"/>
                    </a:lnTo>
                    <a:lnTo>
                      <a:pt x="0" y="4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05" name="Freeform 136">
                <a:extLst>
                  <a:ext uri="{FF2B5EF4-FFF2-40B4-BE49-F238E27FC236}">
                    <a16:creationId xmlns:a16="http://schemas.microsoft.com/office/drawing/2014/main" xmlns="" id="{6C660E06-AEAD-4EB0-81FD-3C91932C4924}"/>
                  </a:ext>
                </a:extLst>
              </p:cNvPr>
              <p:cNvSpPr>
                <a:spLocks/>
              </p:cNvSpPr>
              <p:nvPr/>
            </p:nvSpPr>
            <p:spPr bwMode="auto">
              <a:xfrm>
                <a:off x="2818" y="465"/>
                <a:ext cx="34" cy="7"/>
              </a:xfrm>
              <a:custGeom>
                <a:avLst/>
                <a:gdLst>
                  <a:gd name="T0" fmla="*/ 0 w 68"/>
                  <a:gd name="T1" fmla="*/ 0 h 15"/>
                  <a:gd name="T2" fmla="*/ 1 w 68"/>
                  <a:gd name="T3" fmla="*/ 0 h 15"/>
                  <a:gd name="T4" fmla="*/ 1 w 68"/>
                  <a:gd name="T5" fmla="*/ 0 h 15"/>
                  <a:gd name="T6" fmla="*/ 1 w 68"/>
                  <a:gd name="T7" fmla="*/ 0 h 15"/>
                  <a:gd name="T8" fmla="*/ 2 w 68"/>
                  <a:gd name="T9" fmla="*/ 0 h 15"/>
                  <a:gd name="T10" fmla="*/ 2 w 68"/>
                  <a:gd name="T11" fmla="*/ 0 h 15"/>
                  <a:gd name="T12" fmla="*/ 2 w 68"/>
                  <a:gd name="T13" fmla="*/ 0 h 15"/>
                  <a:gd name="T14" fmla="*/ 3 w 68"/>
                  <a:gd name="T15" fmla="*/ 0 h 15"/>
                  <a:gd name="T16" fmla="*/ 3 w 68"/>
                  <a:gd name="T17" fmla="*/ 0 h 15"/>
                  <a:gd name="T18" fmla="*/ 3 w 68"/>
                  <a:gd name="T19" fmla="*/ 0 h 15"/>
                  <a:gd name="T20" fmla="*/ 2 w 68"/>
                  <a:gd name="T21" fmla="*/ 0 h 15"/>
                  <a:gd name="T22" fmla="*/ 2 w 68"/>
                  <a:gd name="T23" fmla="*/ 0 h 15"/>
                  <a:gd name="T24" fmla="*/ 2 w 68"/>
                  <a:gd name="T25" fmla="*/ 0 h 15"/>
                  <a:gd name="T26" fmla="*/ 1 w 68"/>
                  <a:gd name="T27" fmla="*/ 0 h 15"/>
                  <a:gd name="T28" fmla="*/ 1 w 68"/>
                  <a:gd name="T29" fmla="*/ 0 h 15"/>
                  <a:gd name="T30" fmla="*/ 1 w 68"/>
                  <a:gd name="T31" fmla="*/ 0 h 15"/>
                  <a:gd name="T32" fmla="*/ 0 w 68"/>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15">
                    <a:moveTo>
                      <a:pt x="0" y="2"/>
                    </a:moveTo>
                    <a:lnTo>
                      <a:pt x="8" y="1"/>
                    </a:lnTo>
                    <a:lnTo>
                      <a:pt x="17" y="1"/>
                    </a:lnTo>
                    <a:lnTo>
                      <a:pt x="28" y="0"/>
                    </a:lnTo>
                    <a:lnTo>
                      <a:pt x="40" y="0"/>
                    </a:lnTo>
                    <a:lnTo>
                      <a:pt x="50" y="1"/>
                    </a:lnTo>
                    <a:lnTo>
                      <a:pt x="58" y="3"/>
                    </a:lnTo>
                    <a:lnTo>
                      <a:pt x="65" y="6"/>
                    </a:lnTo>
                    <a:lnTo>
                      <a:pt x="68" y="10"/>
                    </a:lnTo>
                    <a:lnTo>
                      <a:pt x="65" y="14"/>
                    </a:lnTo>
                    <a:lnTo>
                      <a:pt x="60" y="15"/>
                    </a:lnTo>
                    <a:lnTo>
                      <a:pt x="51" y="14"/>
                    </a:lnTo>
                    <a:lnTo>
                      <a:pt x="41" y="12"/>
                    </a:lnTo>
                    <a:lnTo>
                      <a:pt x="30" y="8"/>
                    </a:lnTo>
                    <a:lnTo>
                      <a:pt x="18" y="6"/>
                    </a:lnTo>
                    <a:lnTo>
                      <a:pt x="8" y="3"/>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06" name="Freeform 137">
                <a:extLst>
                  <a:ext uri="{FF2B5EF4-FFF2-40B4-BE49-F238E27FC236}">
                    <a16:creationId xmlns:a16="http://schemas.microsoft.com/office/drawing/2014/main" xmlns="" id="{2D3B0BA4-B0EE-4D33-912D-359A193639E4}"/>
                  </a:ext>
                </a:extLst>
              </p:cNvPr>
              <p:cNvSpPr>
                <a:spLocks/>
              </p:cNvSpPr>
              <p:nvPr/>
            </p:nvSpPr>
            <p:spPr bwMode="auto">
              <a:xfrm>
                <a:off x="2814" y="473"/>
                <a:ext cx="32" cy="12"/>
              </a:xfrm>
              <a:custGeom>
                <a:avLst/>
                <a:gdLst>
                  <a:gd name="T0" fmla="*/ 0 w 65"/>
                  <a:gd name="T1" fmla="*/ 0 h 25"/>
                  <a:gd name="T2" fmla="*/ 0 w 65"/>
                  <a:gd name="T3" fmla="*/ 0 h 25"/>
                  <a:gd name="T4" fmla="*/ 0 w 65"/>
                  <a:gd name="T5" fmla="*/ 0 h 25"/>
                  <a:gd name="T6" fmla="*/ 0 w 65"/>
                  <a:gd name="T7" fmla="*/ 0 h 25"/>
                  <a:gd name="T8" fmla="*/ 1 w 65"/>
                  <a:gd name="T9" fmla="*/ 0 h 25"/>
                  <a:gd name="T10" fmla="*/ 1 w 65"/>
                  <a:gd name="T11" fmla="*/ 0 h 25"/>
                  <a:gd name="T12" fmla="*/ 1 w 65"/>
                  <a:gd name="T13" fmla="*/ 0 h 25"/>
                  <a:gd name="T14" fmla="*/ 1 w 65"/>
                  <a:gd name="T15" fmla="*/ 0 h 25"/>
                  <a:gd name="T16" fmla="*/ 2 w 65"/>
                  <a:gd name="T17" fmla="*/ 0 h 25"/>
                  <a:gd name="T18" fmla="*/ 1 w 65"/>
                  <a:gd name="T19" fmla="*/ 0 h 25"/>
                  <a:gd name="T20" fmla="*/ 1 w 65"/>
                  <a:gd name="T21" fmla="*/ 0 h 25"/>
                  <a:gd name="T22" fmla="*/ 1 w 65"/>
                  <a:gd name="T23" fmla="*/ 0 h 25"/>
                  <a:gd name="T24" fmla="*/ 1 w 65"/>
                  <a:gd name="T25" fmla="*/ 0 h 25"/>
                  <a:gd name="T26" fmla="*/ 0 w 65"/>
                  <a:gd name="T27" fmla="*/ 0 h 25"/>
                  <a:gd name="T28" fmla="*/ 0 w 65"/>
                  <a:gd name="T29" fmla="*/ 0 h 25"/>
                  <a:gd name="T30" fmla="*/ 0 w 65"/>
                  <a:gd name="T31" fmla="*/ 0 h 25"/>
                  <a:gd name="T32" fmla="*/ 0 w 65"/>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25">
                    <a:moveTo>
                      <a:pt x="0" y="0"/>
                    </a:moveTo>
                    <a:lnTo>
                      <a:pt x="7" y="0"/>
                    </a:lnTo>
                    <a:lnTo>
                      <a:pt x="15" y="1"/>
                    </a:lnTo>
                    <a:lnTo>
                      <a:pt x="26" y="4"/>
                    </a:lnTo>
                    <a:lnTo>
                      <a:pt x="37" y="6"/>
                    </a:lnTo>
                    <a:lnTo>
                      <a:pt x="48" y="8"/>
                    </a:lnTo>
                    <a:lnTo>
                      <a:pt x="56" y="13"/>
                    </a:lnTo>
                    <a:lnTo>
                      <a:pt x="63" y="16"/>
                    </a:lnTo>
                    <a:lnTo>
                      <a:pt x="65" y="21"/>
                    </a:lnTo>
                    <a:lnTo>
                      <a:pt x="63" y="25"/>
                    </a:lnTo>
                    <a:lnTo>
                      <a:pt x="57" y="25"/>
                    </a:lnTo>
                    <a:lnTo>
                      <a:pt x="48" y="22"/>
                    </a:lnTo>
                    <a:lnTo>
                      <a:pt x="36" y="18"/>
                    </a:lnTo>
                    <a:lnTo>
                      <a:pt x="25" y="13"/>
                    </a:lnTo>
                    <a:lnTo>
                      <a:pt x="14" y="7"/>
                    </a:lnTo>
                    <a:lnTo>
                      <a:pt x="5"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07" name="Freeform 138">
                <a:extLst>
                  <a:ext uri="{FF2B5EF4-FFF2-40B4-BE49-F238E27FC236}">
                    <a16:creationId xmlns:a16="http://schemas.microsoft.com/office/drawing/2014/main" xmlns="" id="{5497B11E-7152-4DDE-BCFB-25C8C30108C3}"/>
                  </a:ext>
                </a:extLst>
              </p:cNvPr>
              <p:cNvSpPr>
                <a:spLocks/>
              </p:cNvSpPr>
              <p:nvPr/>
            </p:nvSpPr>
            <p:spPr bwMode="auto">
              <a:xfrm>
                <a:off x="2830" y="448"/>
                <a:ext cx="32" cy="7"/>
              </a:xfrm>
              <a:custGeom>
                <a:avLst/>
                <a:gdLst>
                  <a:gd name="T0" fmla="*/ 0 w 63"/>
                  <a:gd name="T1" fmla="*/ 0 h 15"/>
                  <a:gd name="T2" fmla="*/ 1 w 63"/>
                  <a:gd name="T3" fmla="*/ 0 h 15"/>
                  <a:gd name="T4" fmla="*/ 1 w 63"/>
                  <a:gd name="T5" fmla="*/ 0 h 15"/>
                  <a:gd name="T6" fmla="*/ 1 w 63"/>
                  <a:gd name="T7" fmla="*/ 0 h 15"/>
                  <a:gd name="T8" fmla="*/ 1 w 63"/>
                  <a:gd name="T9" fmla="*/ 0 h 15"/>
                  <a:gd name="T10" fmla="*/ 2 w 63"/>
                  <a:gd name="T11" fmla="*/ 0 h 15"/>
                  <a:gd name="T12" fmla="*/ 2 w 63"/>
                  <a:gd name="T13" fmla="*/ 0 h 15"/>
                  <a:gd name="T14" fmla="*/ 2 w 63"/>
                  <a:gd name="T15" fmla="*/ 0 h 15"/>
                  <a:gd name="T16" fmla="*/ 2 w 63"/>
                  <a:gd name="T17" fmla="*/ 0 h 15"/>
                  <a:gd name="T18" fmla="*/ 2 w 63"/>
                  <a:gd name="T19" fmla="*/ 0 h 15"/>
                  <a:gd name="T20" fmla="*/ 2 w 63"/>
                  <a:gd name="T21" fmla="*/ 0 h 15"/>
                  <a:gd name="T22" fmla="*/ 2 w 63"/>
                  <a:gd name="T23" fmla="*/ 0 h 15"/>
                  <a:gd name="T24" fmla="*/ 2 w 63"/>
                  <a:gd name="T25" fmla="*/ 0 h 15"/>
                  <a:gd name="T26" fmla="*/ 1 w 63"/>
                  <a:gd name="T27" fmla="*/ 0 h 15"/>
                  <a:gd name="T28" fmla="*/ 1 w 63"/>
                  <a:gd name="T29" fmla="*/ 0 h 15"/>
                  <a:gd name="T30" fmla="*/ 1 w 63"/>
                  <a:gd name="T31" fmla="*/ 0 h 15"/>
                  <a:gd name="T32" fmla="*/ 0 w 63"/>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5">
                    <a:moveTo>
                      <a:pt x="0" y="7"/>
                    </a:moveTo>
                    <a:lnTo>
                      <a:pt x="2" y="4"/>
                    </a:lnTo>
                    <a:lnTo>
                      <a:pt x="9" y="2"/>
                    </a:lnTo>
                    <a:lnTo>
                      <a:pt x="18" y="1"/>
                    </a:lnTo>
                    <a:lnTo>
                      <a:pt x="30" y="0"/>
                    </a:lnTo>
                    <a:lnTo>
                      <a:pt x="40" y="1"/>
                    </a:lnTo>
                    <a:lnTo>
                      <a:pt x="50" y="2"/>
                    </a:lnTo>
                    <a:lnTo>
                      <a:pt x="58" y="4"/>
                    </a:lnTo>
                    <a:lnTo>
                      <a:pt x="63" y="9"/>
                    </a:lnTo>
                    <a:lnTo>
                      <a:pt x="63" y="12"/>
                    </a:lnTo>
                    <a:lnTo>
                      <a:pt x="58" y="15"/>
                    </a:lnTo>
                    <a:lnTo>
                      <a:pt x="50" y="13"/>
                    </a:lnTo>
                    <a:lnTo>
                      <a:pt x="40" y="12"/>
                    </a:lnTo>
                    <a:lnTo>
                      <a:pt x="30" y="10"/>
                    </a:lnTo>
                    <a:lnTo>
                      <a:pt x="18" y="9"/>
                    </a:lnTo>
                    <a:lnTo>
                      <a:pt x="8" y="7"/>
                    </a:lnTo>
                    <a:lnTo>
                      <a:pt x="0" y="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08" name="Freeform 139">
                <a:extLst>
                  <a:ext uri="{FF2B5EF4-FFF2-40B4-BE49-F238E27FC236}">
                    <a16:creationId xmlns:a16="http://schemas.microsoft.com/office/drawing/2014/main" xmlns="" id="{60B09A3C-7D70-419E-92A2-DFCE978CC9B9}"/>
                  </a:ext>
                </a:extLst>
              </p:cNvPr>
              <p:cNvSpPr>
                <a:spLocks/>
              </p:cNvSpPr>
              <p:nvPr/>
            </p:nvSpPr>
            <p:spPr bwMode="auto">
              <a:xfrm>
                <a:off x="2834" y="429"/>
                <a:ext cx="37" cy="10"/>
              </a:xfrm>
              <a:custGeom>
                <a:avLst/>
                <a:gdLst>
                  <a:gd name="T0" fmla="*/ 0 w 75"/>
                  <a:gd name="T1" fmla="*/ 1 h 20"/>
                  <a:gd name="T2" fmla="*/ 0 w 75"/>
                  <a:gd name="T3" fmla="*/ 1 h 20"/>
                  <a:gd name="T4" fmla="*/ 0 w 75"/>
                  <a:gd name="T5" fmla="*/ 1 h 20"/>
                  <a:gd name="T6" fmla="*/ 0 w 75"/>
                  <a:gd name="T7" fmla="*/ 1 h 20"/>
                  <a:gd name="T8" fmla="*/ 1 w 75"/>
                  <a:gd name="T9" fmla="*/ 1 h 20"/>
                  <a:gd name="T10" fmla="*/ 1 w 75"/>
                  <a:gd name="T11" fmla="*/ 1 h 20"/>
                  <a:gd name="T12" fmla="*/ 2 w 75"/>
                  <a:gd name="T13" fmla="*/ 0 h 20"/>
                  <a:gd name="T14" fmla="*/ 2 w 75"/>
                  <a:gd name="T15" fmla="*/ 1 h 20"/>
                  <a:gd name="T16" fmla="*/ 2 w 75"/>
                  <a:gd name="T17" fmla="*/ 1 h 20"/>
                  <a:gd name="T18" fmla="*/ 2 w 75"/>
                  <a:gd name="T19" fmla="*/ 1 h 20"/>
                  <a:gd name="T20" fmla="*/ 2 w 75"/>
                  <a:gd name="T21" fmla="*/ 1 h 20"/>
                  <a:gd name="T22" fmla="*/ 1 w 75"/>
                  <a:gd name="T23" fmla="*/ 1 h 20"/>
                  <a:gd name="T24" fmla="*/ 1 w 75"/>
                  <a:gd name="T25" fmla="*/ 1 h 20"/>
                  <a:gd name="T26" fmla="*/ 0 w 75"/>
                  <a:gd name="T27" fmla="*/ 1 h 20"/>
                  <a:gd name="T28" fmla="*/ 0 w 75"/>
                  <a:gd name="T29" fmla="*/ 1 h 20"/>
                  <a:gd name="T30" fmla="*/ 0 w 75"/>
                  <a:gd name="T31" fmla="*/ 1 h 20"/>
                  <a:gd name="T32" fmla="*/ 0 w 75"/>
                  <a:gd name="T33" fmla="*/ 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5" h="20">
                    <a:moveTo>
                      <a:pt x="0" y="20"/>
                    </a:moveTo>
                    <a:lnTo>
                      <a:pt x="8" y="16"/>
                    </a:lnTo>
                    <a:lnTo>
                      <a:pt x="18" y="11"/>
                    </a:lnTo>
                    <a:lnTo>
                      <a:pt x="30" y="6"/>
                    </a:lnTo>
                    <a:lnTo>
                      <a:pt x="42" y="3"/>
                    </a:lnTo>
                    <a:lnTo>
                      <a:pt x="54" y="1"/>
                    </a:lnTo>
                    <a:lnTo>
                      <a:pt x="64" y="0"/>
                    </a:lnTo>
                    <a:lnTo>
                      <a:pt x="71" y="1"/>
                    </a:lnTo>
                    <a:lnTo>
                      <a:pt x="75" y="5"/>
                    </a:lnTo>
                    <a:lnTo>
                      <a:pt x="72" y="10"/>
                    </a:lnTo>
                    <a:lnTo>
                      <a:pt x="67" y="13"/>
                    </a:lnTo>
                    <a:lnTo>
                      <a:pt x="56" y="16"/>
                    </a:lnTo>
                    <a:lnTo>
                      <a:pt x="43" y="16"/>
                    </a:lnTo>
                    <a:lnTo>
                      <a:pt x="31" y="17"/>
                    </a:lnTo>
                    <a:lnTo>
                      <a:pt x="18" y="18"/>
                    </a:lnTo>
                    <a:lnTo>
                      <a:pt x="8" y="19"/>
                    </a:lnTo>
                    <a:lnTo>
                      <a:pt x="0" y="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09" name="Freeform 140">
                <a:extLst>
                  <a:ext uri="{FF2B5EF4-FFF2-40B4-BE49-F238E27FC236}">
                    <a16:creationId xmlns:a16="http://schemas.microsoft.com/office/drawing/2014/main" xmlns="" id="{01E7282B-44C5-4A40-BC89-E6781484C852}"/>
                  </a:ext>
                </a:extLst>
              </p:cNvPr>
              <p:cNvSpPr>
                <a:spLocks/>
              </p:cNvSpPr>
              <p:nvPr/>
            </p:nvSpPr>
            <p:spPr bwMode="auto">
              <a:xfrm>
                <a:off x="2840" y="410"/>
                <a:ext cx="41" cy="12"/>
              </a:xfrm>
              <a:custGeom>
                <a:avLst/>
                <a:gdLst>
                  <a:gd name="T0" fmla="*/ 0 w 82"/>
                  <a:gd name="T1" fmla="*/ 1 h 24"/>
                  <a:gd name="T2" fmla="*/ 1 w 82"/>
                  <a:gd name="T3" fmla="*/ 1 h 24"/>
                  <a:gd name="T4" fmla="*/ 1 w 82"/>
                  <a:gd name="T5" fmla="*/ 1 h 24"/>
                  <a:gd name="T6" fmla="*/ 2 w 82"/>
                  <a:gd name="T7" fmla="*/ 1 h 24"/>
                  <a:gd name="T8" fmla="*/ 2 w 82"/>
                  <a:gd name="T9" fmla="*/ 1 h 24"/>
                  <a:gd name="T10" fmla="*/ 2 w 82"/>
                  <a:gd name="T11" fmla="*/ 1 h 24"/>
                  <a:gd name="T12" fmla="*/ 3 w 82"/>
                  <a:gd name="T13" fmla="*/ 0 h 24"/>
                  <a:gd name="T14" fmla="*/ 3 w 82"/>
                  <a:gd name="T15" fmla="*/ 1 h 24"/>
                  <a:gd name="T16" fmla="*/ 3 w 82"/>
                  <a:gd name="T17" fmla="*/ 1 h 24"/>
                  <a:gd name="T18" fmla="*/ 3 w 82"/>
                  <a:gd name="T19" fmla="*/ 1 h 24"/>
                  <a:gd name="T20" fmla="*/ 3 w 82"/>
                  <a:gd name="T21" fmla="*/ 1 h 24"/>
                  <a:gd name="T22" fmla="*/ 2 w 82"/>
                  <a:gd name="T23" fmla="*/ 1 h 24"/>
                  <a:gd name="T24" fmla="*/ 2 w 82"/>
                  <a:gd name="T25" fmla="*/ 1 h 24"/>
                  <a:gd name="T26" fmla="*/ 1 w 82"/>
                  <a:gd name="T27" fmla="*/ 1 h 24"/>
                  <a:gd name="T28" fmla="*/ 1 w 82"/>
                  <a:gd name="T29" fmla="*/ 1 h 24"/>
                  <a:gd name="T30" fmla="*/ 1 w 82"/>
                  <a:gd name="T31" fmla="*/ 1 h 24"/>
                  <a:gd name="T32" fmla="*/ 0 w 82"/>
                  <a:gd name="T33" fmla="*/ 1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2" h="24">
                    <a:moveTo>
                      <a:pt x="0" y="24"/>
                    </a:moveTo>
                    <a:lnTo>
                      <a:pt x="8" y="20"/>
                    </a:lnTo>
                    <a:lnTo>
                      <a:pt x="20" y="16"/>
                    </a:lnTo>
                    <a:lnTo>
                      <a:pt x="34" y="10"/>
                    </a:lnTo>
                    <a:lnTo>
                      <a:pt x="48" y="5"/>
                    </a:lnTo>
                    <a:lnTo>
                      <a:pt x="61" y="2"/>
                    </a:lnTo>
                    <a:lnTo>
                      <a:pt x="73" y="0"/>
                    </a:lnTo>
                    <a:lnTo>
                      <a:pt x="80" y="1"/>
                    </a:lnTo>
                    <a:lnTo>
                      <a:pt x="82" y="4"/>
                    </a:lnTo>
                    <a:lnTo>
                      <a:pt x="79" y="10"/>
                    </a:lnTo>
                    <a:lnTo>
                      <a:pt x="69" y="14"/>
                    </a:lnTo>
                    <a:lnTo>
                      <a:pt x="58" y="16"/>
                    </a:lnTo>
                    <a:lnTo>
                      <a:pt x="44" y="18"/>
                    </a:lnTo>
                    <a:lnTo>
                      <a:pt x="29" y="20"/>
                    </a:lnTo>
                    <a:lnTo>
                      <a:pt x="17" y="22"/>
                    </a:lnTo>
                    <a:lnTo>
                      <a:pt x="6" y="23"/>
                    </a:lnTo>
                    <a:lnTo>
                      <a:pt x="0" y="2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10" name="Freeform 141">
                <a:extLst>
                  <a:ext uri="{FF2B5EF4-FFF2-40B4-BE49-F238E27FC236}">
                    <a16:creationId xmlns:a16="http://schemas.microsoft.com/office/drawing/2014/main" xmlns="" id="{B3C57CF3-C785-4FB6-A8C8-E3BD3336B985}"/>
                  </a:ext>
                </a:extLst>
              </p:cNvPr>
              <p:cNvSpPr>
                <a:spLocks/>
              </p:cNvSpPr>
              <p:nvPr/>
            </p:nvSpPr>
            <p:spPr bwMode="auto">
              <a:xfrm>
                <a:off x="2841" y="371"/>
                <a:ext cx="44" cy="20"/>
              </a:xfrm>
              <a:custGeom>
                <a:avLst/>
                <a:gdLst>
                  <a:gd name="T0" fmla="*/ 0 w 86"/>
                  <a:gd name="T1" fmla="*/ 1 h 42"/>
                  <a:gd name="T2" fmla="*/ 1 w 86"/>
                  <a:gd name="T3" fmla="*/ 1 h 42"/>
                  <a:gd name="T4" fmla="*/ 1 w 86"/>
                  <a:gd name="T5" fmla="*/ 0 h 42"/>
                  <a:gd name="T6" fmla="*/ 1 w 86"/>
                  <a:gd name="T7" fmla="*/ 0 h 42"/>
                  <a:gd name="T8" fmla="*/ 2 w 86"/>
                  <a:gd name="T9" fmla="*/ 0 h 42"/>
                  <a:gd name="T10" fmla="*/ 2 w 86"/>
                  <a:gd name="T11" fmla="*/ 0 h 42"/>
                  <a:gd name="T12" fmla="*/ 3 w 86"/>
                  <a:gd name="T13" fmla="*/ 0 h 42"/>
                  <a:gd name="T14" fmla="*/ 3 w 86"/>
                  <a:gd name="T15" fmla="*/ 0 h 42"/>
                  <a:gd name="T16" fmla="*/ 3 w 86"/>
                  <a:gd name="T17" fmla="*/ 0 h 42"/>
                  <a:gd name="T18" fmla="*/ 3 w 86"/>
                  <a:gd name="T19" fmla="*/ 0 h 42"/>
                  <a:gd name="T20" fmla="*/ 3 w 86"/>
                  <a:gd name="T21" fmla="*/ 0 h 42"/>
                  <a:gd name="T22" fmla="*/ 2 w 86"/>
                  <a:gd name="T23" fmla="*/ 0 h 42"/>
                  <a:gd name="T24" fmla="*/ 2 w 86"/>
                  <a:gd name="T25" fmla="*/ 0 h 42"/>
                  <a:gd name="T26" fmla="*/ 1 w 86"/>
                  <a:gd name="T27" fmla="*/ 0 h 42"/>
                  <a:gd name="T28" fmla="*/ 1 w 86"/>
                  <a:gd name="T29" fmla="*/ 0 h 42"/>
                  <a:gd name="T30" fmla="*/ 1 w 86"/>
                  <a:gd name="T31" fmla="*/ 1 h 42"/>
                  <a:gd name="T32" fmla="*/ 0 w 86"/>
                  <a:gd name="T33" fmla="*/ 1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6" h="42">
                    <a:moveTo>
                      <a:pt x="0" y="42"/>
                    </a:moveTo>
                    <a:lnTo>
                      <a:pt x="8" y="35"/>
                    </a:lnTo>
                    <a:lnTo>
                      <a:pt x="19" y="27"/>
                    </a:lnTo>
                    <a:lnTo>
                      <a:pt x="32" y="19"/>
                    </a:lnTo>
                    <a:lnTo>
                      <a:pt x="47" y="11"/>
                    </a:lnTo>
                    <a:lnTo>
                      <a:pt x="61" y="5"/>
                    </a:lnTo>
                    <a:lnTo>
                      <a:pt x="72" y="1"/>
                    </a:lnTo>
                    <a:lnTo>
                      <a:pt x="81" y="0"/>
                    </a:lnTo>
                    <a:lnTo>
                      <a:pt x="86" y="3"/>
                    </a:lnTo>
                    <a:lnTo>
                      <a:pt x="85" y="7"/>
                    </a:lnTo>
                    <a:lnTo>
                      <a:pt x="76" y="12"/>
                    </a:lnTo>
                    <a:lnTo>
                      <a:pt x="63" y="17"/>
                    </a:lnTo>
                    <a:lnTo>
                      <a:pt x="48" y="22"/>
                    </a:lnTo>
                    <a:lnTo>
                      <a:pt x="32" y="27"/>
                    </a:lnTo>
                    <a:lnTo>
                      <a:pt x="17" y="32"/>
                    </a:lnTo>
                    <a:lnTo>
                      <a:pt x="5" y="37"/>
                    </a:lnTo>
                    <a:lnTo>
                      <a:pt x="0" y="4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11" name="Freeform 142">
                <a:extLst>
                  <a:ext uri="{FF2B5EF4-FFF2-40B4-BE49-F238E27FC236}">
                    <a16:creationId xmlns:a16="http://schemas.microsoft.com/office/drawing/2014/main" xmlns="" id="{09C0EFC9-E5EF-4B52-896D-AF35296E97B1}"/>
                  </a:ext>
                </a:extLst>
              </p:cNvPr>
              <p:cNvSpPr>
                <a:spLocks/>
              </p:cNvSpPr>
              <p:nvPr/>
            </p:nvSpPr>
            <p:spPr bwMode="auto">
              <a:xfrm>
                <a:off x="2838" y="333"/>
                <a:ext cx="40" cy="24"/>
              </a:xfrm>
              <a:custGeom>
                <a:avLst/>
                <a:gdLst>
                  <a:gd name="T0" fmla="*/ 0 w 80"/>
                  <a:gd name="T1" fmla="*/ 1 h 50"/>
                  <a:gd name="T2" fmla="*/ 1 w 80"/>
                  <a:gd name="T3" fmla="*/ 1 h 50"/>
                  <a:gd name="T4" fmla="*/ 1 w 80"/>
                  <a:gd name="T5" fmla="*/ 1 h 50"/>
                  <a:gd name="T6" fmla="*/ 1 w 80"/>
                  <a:gd name="T7" fmla="*/ 0 h 50"/>
                  <a:gd name="T8" fmla="*/ 2 w 80"/>
                  <a:gd name="T9" fmla="*/ 0 h 50"/>
                  <a:gd name="T10" fmla="*/ 2 w 80"/>
                  <a:gd name="T11" fmla="*/ 0 h 50"/>
                  <a:gd name="T12" fmla="*/ 3 w 80"/>
                  <a:gd name="T13" fmla="*/ 0 h 50"/>
                  <a:gd name="T14" fmla="*/ 3 w 80"/>
                  <a:gd name="T15" fmla="*/ 0 h 50"/>
                  <a:gd name="T16" fmla="*/ 3 w 80"/>
                  <a:gd name="T17" fmla="*/ 0 h 50"/>
                  <a:gd name="T18" fmla="*/ 3 w 80"/>
                  <a:gd name="T19" fmla="*/ 0 h 50"/>
                  <a:gd name="T20" fmla="*/ 3 w 80"/>
                  <a:gd name="T21" fmla="*/ 0 h 50"/>
                  <a:gd name="T22" fmla="*/ 2 w 80"/>
                  <a:gd name="T23" fmla="*/ 0 h 50"/>
                  <a:gd name="T24" fmla="*/ 2 w 80"/>
                  <a:gd name="T25" fmla="*/ 0 h 50"/>
                  <a:gd name="T26" fmla="*/ 1 w 80"/>
                  <a:gd name="T27" fmla="*/ 1 h 50"/>
                  <a:gd name="T28" fmla="*/ 1 w 80"/>
                  <a:gd name="T29" fmla="*/ 1 h 50"/>
                  <a:gd name="T30" fmla="*/ 1 w 80"/>
                  <a:gd name="T31" fmla="*/ 1 h 50"/>
                  <a:gd name="T32" fmla="*/ 0 w 80"/>
                  <a:gd name="T33" fmla="*/ 1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0" h="50">
                    <a:moveTo>
                      <a:pt x="0" y="50"/>
                    </a:moveTo>
                    <a:lnTo>
                      <a:pt x="7" y="43"/>
                    </a:lnTo>
                    <a:lnTo>
                      <a:pt x="17" y="35"/>
                    </a:lnTo>
                    <a:lnTo>
                      <a:pt x="30" y="26"/>
                    </a:lnTo>
                    <a:lnTo>
                      <a:pt x="42" y="15"/>
                    </a:lnTo>
                    <a:lnTo>
                      <a:pt x="56" y="8"/>
                    </a:lnTo>
                    <a:lnTo>
                      <a:pt x="68" y="2"/>
                    </a:lnTo>
                    <a:lnTo>
                      <a:pt x="76" y="0"/>
                    </a:lnTo>
                    <a:lnTo>
                      <a:pt x="80" y="2"/>
                    </a:lnTo>
                    <a:lnTo>
                      <a:pt x="79" y="8"/>
                    </a:lnTo>
                    <a:lnTo>
                      <a:pt x="71" y="14"/>
                    </a:lnTo>
                    <a:lnTo>
                      <a:pt x="60" y="21"/>
                    </a:lnTo>
                    <a:lnTo>
                      <a:pt x="46" y="28"/>
                    </a:lnTo>
                    <a:lnTo>
                      <a:pt x="30" y="35"/>
                    </a:lnTo>
                    <a:lnTo>
                      <a:pt x="16" y="40"/>
                    </a:lnTo>
                    <a:lnTo>
                      <a:pt x="6" y="45"/>
                    </a:lnTo>
                    <a:lnTo>
                      <a:pt x="0" y="5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12" name="Freeform 143">
                <a:extLst>
                  <a:ext uri="{FF2B5EF4-FFF2-40B4-BE49-F238E27FC236}">
                    <a16:creationId xmlns:a16="http://schemas.microsoft.com/office/drawing/2014/main" xmlns="" id="{59AC866A-CFDF-4AB8-BEC1-8F0FBE05E869}"/>
                  </a:ext>
                </a:extLst>
              </p:cNvPr>
              <p:cNvSpPr>
                <a:spLocks/>
              </p:cNvSpPr>
              <p:nvPr/>
            </p:nvSpPr>
            <p:spPr bwMode="auto">
              <a:xfrm>
                <a:off x="2843" y="386"/>
                <a:ext cx="36" cy="21"/>
              </a:xfrm>
              <a:custGeom>
                <a:avLst/>
                <a:gdLst>
                  <a:gd name="T0" fmla="*/ 0 w 74"/>
                  <a:gd name="T1" fmla="*/ 1 h 43"/>
                  <a:gd name="T2" fmla="*/ 0 w 74"/>
                  <a:gd name="T3" fmla="*/ 1 h 43"/>
                  <a:gd name="T4" fmla="*/ 0 w 74"/>
                  <a:gd name="T5" fmla="*/ 0 h 43"/>
                  <a:gd name="T6" fmla="*/ 0 w 74"/>
                  <a:gd name="T7" fmla="*/ 0 h 43"/>
                  <a:gd name="T8" fmla="*/ 1 w 74"/>
                  <a:gd name="T9" fmla="*/ 0 h 43"/>
                  <a:gd name="T10" fmla="*/ 1 w 74"/>
                  <a:gd name="T11" fmla="*/ 0 h 43"/>
                  <a:gd name="T12" fmla="*/ 1 w 74"/>
                  <a:gd name="T13" fmla="*/ 0 h 43"/>
                  <a:gd name="T14" fmla="*/ 2 w 74"/>
                  <a:gd name="T15" fmla="*/ 0 h 43"/>
                  <a:gd name="T16" fmla="*/ 2 w 74"/>
                  <a:gd name="T17" fmla="*/ 0 h 43"/>
                  <a:gd name="T18" fmla="*/ 2 w 74"/>
                  <a:gd name="T19" fmla="*/ 0 h 43"/>
                  <a:gd name="T20" fmla="*/ 1 w 74"/>
                  <a:gd name="T21" fmla="*/ 0 h 43"/>
                  <a:gd name="T22" fmla="*/ 1 w 74"/>
                  <a:gd name="T23" fmla="*/ 0 h 43"/>
                  <a:gd name="T24" fmla="*/ 1 w 74"/>
                  <a:gd name="T25" fmla="*/ 0 h 43"/>
                  <a:gd name="T26" fmla="*/ 0 w 74"/>
                  <a:gd name="T27" fmla="*/ 0 h 43"/>
                  <a:gd name="T28" fmla="*/ 0 w 74"/>
                  <a:gd name="T29" fmla="*/ 1 h 43"/>
                  <a:gd name="T30" fmla="*/ 0 w 74"/>
                  <a:gd name="T31" fmla="*/ 1 h 43"/>
                  <a:gd name="T32" fmla="*/ 0 w 74"/>
                  <a:gd name="T33" fmla="*/ 1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4" h="43">
                    <a:moveTo>
                      <a:pt x="0" y="43"/>
                    </a:moveTo>
                    <a:lnTo>
                      <a:pt x="7" y="37"/>
                    </a:lnTo>
                    <a:lnTo>
                      <a:pt x="16" y="29"/>
                    </a:lnTo>
                    <a:lnTo>
                      <a:pt x="28" y="21"/>
                    </a:lnTo>
                    <a:lnTo>
                      <a:pt x="40" y="13"/>
                    </a:lnTo>
                    <a:lnTo>
                      <a:pt x="53" y="6"/>
                    </a:lnTo>
                    <a:lnTo>
                      <a:pt x="63" y="1"/>
                    </a:lnTo>
                    <a:lnTo>
                      <a:pt x="70" y="0"/>
                    </a:lnTo>
                    <a:lnTo>
                      <a:pt x="74" y="4"/>
                    </a:lnTo>
                    <a:lnTo>
                      <a:pt x="71" y="10"/>
                    </a:lnTo>
                    <a:lnTo>
                      <a:pt x="63" y="15"/>
                    </a:lnTo>
                    <a:lnTo>
                      <a:pt x="53" y="21"/>
                    </a:lnTo>
                    <a:lnTo>
                      <a:pt x="40" y="27"/>
                    </a:lnTo>
                    <a:lnTo>
                      <a:pt x="28" y="31"/>
                    </a:lnTo>
                    <a:lnTo>
                      <a:pt x="15" y="36"/>
                    </a:lnTo>
                    <a:lnTo>
                      <a:pt x="6" y="39"/>
                    </a:lnTo>
                    <a:lnTo>
                      <a:pt x="0" y="4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13" name="Freeform 144">
                <a:extLst>
                  <a:ext uri="{FF2B5EF4-FFF2-40B4-BE49-F238E27FC236}">
                    <a16:creationId xmlns:a16="http://schemas.microsoft.com/office/drawing/2014/main" xmlns="" id="{49706E9C-B822-4E77-A458-293B5FCEE5C2}"/>
                  </a:ext>
                </a:extLst>
              </p:cNvPr>
              <p:cNvSpPr>
                <a:spLocks/>
              </p:cNvSpPr>
              <p:nvPr/>
            </p:nvSpPr>
            <p:spPr bwMode="auto">
              <a:xfrm>
                <a:off x="2793" y="371"/>
                <a:ext cx="52" cy="34"/>
              </a:xfrm>
              <a:custGeom>
                <a:avLst/>
                <a:gdLst>
                  <a:gd name="T0" fmla="*/ 0 w 104"/>
                  <a:gd name="T1" fmla="*/ 1 h 68"/>
                  <a:gd name="T2" fmla="*/ 1 w 104"/>
                  <a:gd name="T3" fmla="*/ 0 h 68"/>
                  <a:gd name="T4" fmla="*/ 1 w 104"/>
                  <a:gd name="T5" fmla="*/ 1 h 68"/>
                  <a:gd name="T6" fmla="*/ 2 w 104"/>
                  <a:gd name="T7" fmla="*/ 1 h 68"/>
                  <a:gd name="T8" fmla="*/ 2 w 104"/>
                  <a:gd name="T9" fmla="*/ 1 h 68"/>
                  <a:gd name="T10" fmla="*/ 3 w 104"/>
                  <a:gd name="T11" fmla="*/ 2 h 68"/>
                  <a:gd name="T12" fmla="*/ 3 w 104"/>
                  <a:gd name="T13" fmla="*/ 2 h 68"/>
                  <a:gd name="T14" fmla="*/ 4 w 104"/>
                  <a:gd name="T15" fmla="*/ 2 h 68"/>
                  <a:gd name="T16" fmla="*/ 4 w 104"/>
                  <a:gd name="T17" fmla="*/ 3 h 68"/>
                  <a:gd name="T18" fmla="*/ 3 w 104"/>
                  <a:gd name="T19" fmla="*/ 2 h 68"/>
                  <a:gd name="T20" fmla="*/ 3 w 104"/>
                  <a:gd name="T21" fmla="*/ 2 h 68"/>
                  <a:gd name="T22" fmla="*/ 2 w 104"/>
                  <a:gd name="T23" fmla="*/ 2 h 68"/>
                  <a:gd name="T24" fmla="*/ 2 w 104"/>
                  <a:gd name="T25" fmla="*/ 2 h 68"/>
                  <a:gd name="T26" fmla="*/ 1 w 104"/>
                  <a:gd name="T27" fmla="*/ 1 h 68"/>
                  <a:gd name="T28" fmla="*/ 1 w 104"/>
                  <a:gd name="T29" fmla="*/ 1 h 68"/>
                  <a:gd name="T30" fmla="*/ 1 w 104"/>
                  <a:gd name="T31" fmla="*/ 1 h 68"/>
                  <a:gd name="T32" fmla="*/ 0 w 104"/>
                  <a:gd name="T33" fmla="*/ 1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4" h="68">
                    <a:moveTo>
                      <a:pt x="0" y="2"/>
                    </a:moveTo>
                    <a:lnTo>
                      <a:pt x="6" y="0"/>
                    </a:lnTo>
                    <a:lnTo>
                      <a:pt x="17" y="4"/>
                    </a:lnTo>
                    <a:lnTo>
                      <a:pt x="33" y="11"/>
                    </a:lnTo>
                    <a:lnTo>
                      <a:pt x="51" y="21"/>
                    </a:lnTo>
                    <a:lnTo>
                      <a:pt x="69" y="33"/>
                    </a:lnTo>
                    <a:lnTo>
                      <a:pt x="84" y="45"/>
                    </a:lnTo>
                    <a:lnTo>
                      <a:pt x="97" y="57"/>
                    </a:lnTo>
                    <a:lnTo>
                      <a:pt x="104" y="68"/>
                    </a:lnTo>
                    <a:lnTo>
                      <a:pt x="96" y="64"/>
                    </a:lnTo>
                    <a:lnTo>
                      <a:pt x="82" y="57"/>
                    </a:lnTo>
                    <a:lnTo>
                      <a:pt x="64" y="46"/>
                    </a:lnTo>
                    <a:lnTo>
                      <a:pt x="46" y="35"/>
                    </a:lnTo>
                    <a:lnTo>
                      <a:pt x="29" y="25"/>
                    </a:lnTo>
                    <a:lnTo>
                      <a:pt x="13" y="14"/>
                    </a:lnTo>
                    <a:lnTo>
                      <a:pt x="3" y="6"/>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14" name="Freeform 145">
                <a:extLst>
                  <a:ext uri="{FF2B5EF4-FFF2-40B4-BE49-F238E27FC236}">
                    <a16:creationId xmlns:a16="http://schemas.microsoft.com/office/drawing/2014/main" xmlns="" id="{7758BCD0-F27E-48B9-A36F-052A997D2393}"/>
                  </a:ext>
                </a:extLst>
              </p:cNvPr>
              <p:cNvSpPr>
                <a:spLocks/>
              </p:cNvSpPr>
              <p:nvPr/>
            </p:nvSpPr>
            <p:spPr bwMode="auto">
              <a:xfrm>
                <a:off x="2803" y="349"/>
                <a:ext cx="41" cy="29"/>
              </a:xfrm>
              <a:custGeom>
                <a:avLst/>
                <a:gdLst>
                  <a:gd name="T0" fmla="*/ 0 w 81"/>
                  <a:gd name="T1" fmla="*/ 0 h 59"/>
                  <a:gd name="T2" fmla="*/ 1 w 81"/>
                  <a:gd name="T3" fmla="*/ 0 h 59"/>
                  <a:gd name="T4" fmla="*/ 1 w 81"/>
                  <a:gd name="T5" fmla="*/ 0 h 59"/>
                  <a:gd name="T6" fmla="*/ 1 w 81"/>
                  <a:gd name="T7" fmla="*/ 0 h 59"/>
                  <a:gd name="T8" fmla="*/ 2 w 81"/>
                  <a:gd name="T9" fmla="*/ 0 h 59"/>
                  <a:gd name="T10" fmla="*/ 2 w 81"/>
                  <a:gd name="T11" fmla="*/ 0 h 59"/>
                  <a:gd name="T12" fmla="*/ 2 w 81"/>
                  <a:gd name="T13" fmla="*/ 1 h 59"/>
                  <a:gd name="T14" fmla="*/ 3 w 81"/>
                  <a:gd name="T15" fmla="*/ 1 h 59"/>
                  <a:gd name="T16" fmla="*/ 3 w 81"/>
                  <a:gd name="T17" fmla="*/ 1 h 59"/>
                  <a:gd name="T18" fmla="*/ 3 w 81"/>
                  <a:gd name="T19" fmla="*/ 1 h 59"/>
                  <a:gd name="T20" fmla="*/ 2 w 81"/>
                  <a:gd name="T21" fmla="*/ 1 h 59"/>
                  <a:gd name="T22" fmla="*/ 2 w 81"/>
                  <a:gd name="T23" fmla="*/ 1 h 59"/>
                  <a:gd name="T24" fmla="*/ 1 w 81"/>
                  <a:gd name="T25" fmla="*/ 0 h 59"/>
                  <a:gd name="T26" fmla="*/ 1 w 81"/>
                  <a:gd name="T27" fmla="*/ 0 h 59"/>
                  <a:gd name="T28" fmla="*/ 1 w 81"/>
                  <a:gd name="T29" fmla="*/ 0 h 59"/>
                  <a:gd name="T30" fmla="*/ 1 w 81"/>
                  <a:gd name="T31" fmla="*/ 0 h 59"/>
                  <a:gd name="T32" fmla="*/ 0 w 81"/>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1" h="59">
                    <a:moveTo>
                      <a:pt x="0" y="0"/>
                    </a:moveTo>
                    <a:lnTo>
                      <a:pt x="3" y="0"/>
                    </a:lnTo>
                    <a:lnTo>
                      <a:pt x="11" y="3"/>
                    </a:lnTo>
                    <a:lnTo>
                      <a:pt x="23" y="7"/>
                    </a:lnTo>
                    <a:lnTo>
                      <a:pt x="36" y="15"/>
                    </a:lnTo>
                    <a:lnTo>
                      <a:pt x="50" y="25"/>
                    </a:lnTo>
                    <a:lnTo>
                      <a:pt x="64" y="35"/>
                    </a:lnTo>
                    <a:lnTo>
                      <a:pt x="74" y="47"/>
                    </a:lnTo>
                    <a:lnTo>
                      <a:pt x="81" y="59"/>
                    </a:lnTo>
                    <a:lnTo>
                      <a:pt x="72" y="52"/>
                    </a:lnTo>
                    <a:lnTo>
                      <a:pt x="61" y="44"/>
                    </a:lnTo>
                    <a:lnTo>
                      <a:pt x="47" y="35"/>
                    </a:lnTo>
                    <a:lnTo>
                      <a:pt x="32" y="26"/>
                    </a:lnTo>
                    <a:lnTo>
                      <a:pt x="19" y="18"/>
                    </a:lnTo>
                    <a:lnTo>
                      <a:pt x="9" y="10"/>
                    </a:lnTo>
                    <a:lnTo>
                      <a:pt x="2"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15" name="Freeform 146">
                <a:extLst>
                  <a:ext uri="{FF2B5EF4-FFF2-40B4-BE49-F238E27FC236}">
                    <a16:creationId xmlns:a16="http://schemas.microsoft.com/office/drawing/2014/main" xmlns="" id="{77684BEA-E982-4A68-B607-83F7294AE367}"/>
                  </a:ext>
                </a:extLst>
              </p:cNvPr>
              <p:cNvSpPr>
                <a:spLocks/>
              </p:cNvSpPr>
              <p:nvPr/>
            </p:nvSpPr>
            <p:spPr bwMode="auto">
              <a:xfrm>
                <a:off x="2841" y="349"/>
                <a:ext cx="40" cy="25"/>
              </a:xfrm>
              <a:custGeom>
                <a:avLst/>
                <a:gdLst>
                  <a:gd name="T0" fmla="*/ 0 w 80"/>
                  <a:gd name="T1" fmla="*/ 2 h 49"/>
                  <a:gd name="T2" fmla="*/ 1 w 80"/>
                  <a:gd name="T3" fmla="*/ 2 h 49"/>
                  <a:gd name="T4" fmla="*/ 1 w 80"/>
                  <a:gd name="T5" fmla="*/ 2 h 49"/>
                  <a:gd name="T6" fmla="*/ 1 w 80"/>
                  <a:gd name="T7" fmla="*/ 1 h 49"/>
                  <a:gd name="T8" fmla="*/ 2 w 80"/>
                  <a:gd name="T9" fmla="*/ 1 h 49"/>
                  <a:gd name="T10" fmla="*/ 2 w 80"/>
                  <a:gd name="T11" fmla="*/ 1 h 49"/>
                  <a:gd name="T12" fmla="*/ 3 w 80"/>
                  <a:gd name="T13" fmla="*/ 1 h 49"/>
                  <a:gd name="T14" fmla="*/ 3 w 80"/>
                  <a:gd name="T15" fmla="*/ 0 h 49"/>
                  <a:gd name="T16" fmla="*/ 3 w 80"/>
                  <a:gd name="T17" fmla="*/ 1 h 49"/>
                  <a:gd name="T18" fmla="*/ 3 w 80"/>
                  <a:gd name="T19" fmla="*/ 1 h 49"/>
                  <a:gd name="T20" fmla="*/ 3 w 80"/>
                  <a:gd name="T21" fmla="*/ 1 h 49"/>
                  <a:gd name="T22" fmla="*/ 2 w 80"/>
                  <a:gd name="T23" fmla="*/ 1 h 49"/>
                  <a:gd name="T24" fmla="*/ 2 w 80"/>
                  <a:gd name="T25" fmla="*/ 1 h 49"/>
                  <a:gd name="T26" fmla="*/ 1 w 80"/>
                  <a:gd name="T27" fmla="*/ 2 h 49"/>
                  <a:gd name="T28" fmla="*/ 1 w 80"/>
                  <a:gd name="T29" fmla="*/ 2 h 49"/>
                  <a:gd name="T30" fmla="*/ 1 w 80"/>
                  <a:gd name="T31" fmla="*/ 2 h 49"/>
                  <a:gd name="T32" fmla="*/ 0 w 80"/>
                  <a:gd name="T33" fmla="*/ 2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0" h="49">
                    <a:moveTo>
                      <a:pt x="0" y="49"/>
                    </a:moveTo>
                    <a:lnTo>
                      <a:pt x="6" y="43"/>
                    </a:lnTo>
                    <a:lnTo>
                      <a:pt x="16" y="34"/>
                    </a:lnTo>
                    <a:lnTo>
                      <a:pt x="28" y="25"/>
                    </a:lnTo>
                    <a:lnTo>
                      <a:pt x="42" y="16"/>
                    </a:lnTo>
                    <a:lnTo>
                      <a:pt x="55" y="8"/>
                    </a:lnTo>
                    <a:lnTo>
                      <a:pt x="66" y="2"/>
                    </a:lnTo>
                    <a:lnTo>
                      <a:pt x="76" y="0"/>
                    </a:lnTo>
                    <a:lnTo>
                      <a:pt x="80" y="2"/>
                    </a:lnTo>
                    <a:lnTo>
                      <a:pt x="79" y="8"/>
                    </a:lnTo>
                    <a:lnTo>
                      <a:pt x="71" y="15"/>
                    </a:lnTo>
                    <a:lnTo>
                      <a:pt x="58" y="21"/>
                    </a:lnTo>
                    <a:lnTo>
                      <a:pt x="44" y="28"/>
                    </a:lnTo>
                    <a:lnTo>
                      <a:pt x="29" y="34"/>
                    </a:lnTo>
                    <a:lnTo>
                      <a:pt x="16" y="40"/>
                    </a:lnTo>
                    <a:lnTo>
                      <a:pt x="5" y="46"/>
                    </a:lnTo>
                    <a:lnTo>
                      <a:pt x="0" y="4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16" name="Freeform 147">
                <a:extLst>
                  <a:ext uri="{FF2B5EF4-FFF2-40B4-BE49-F238E27FC236}">
                    <a16:creationId xmlns:a16="http://schemas.microsoft.com/office/drawing/2014/main" xmlns="" id="{7C3EE20A-7285-4EB4-9BB8-2DBA02DA029B}"/>
                  </a:ext>
                </a:extLst>
              </p:cNvPr>
              <p:cNvSpPr>
                <a:spLocks/>
              </p:cNvSpPr>
              <p:nvPr/>
            </p:nvSpPr>
            <p:spPr bwMode="auto">
              <a:xfrm>
                <a:off x="2757" y="210"/>
                <a:ext cx="34" cy="132"/>
              </a:xfrm>
              <a:custGeom>
                <a:avLst/>
                <a:gdLst>
                  <a:gd name="T0" fmla="*/ 1 w 68"/>
                  <a:gd name="T1" fmla="*/ 8 h 265"/>
                  <a:gd name="T2" fmla="*/ 1 w 68"/>
                  <a:gd name="T3" fmla="*/ 8 h 265"/>
                  <a:gd name="T4" fmla="*/ 1 w 68"/>
                  <a:gd name="T5" fmla="*/ 8 h 265"/>
                  <a:gd name="T6" fmla="*/ 1 w 68"/>
                  <a:gd name="T7" fmla="*/ 8 h 265"/>
                  <a:gd name="T8" fmla="*/ 0 w 68"/>
                  <a:gd name="T9" fmla="*/ 8 h 265"/>
                  <a:gd name="T10" fmla="*/ 1 w 68"/>
                  <a:gd name="T11" fmla="*/ 7 h 265"/>
                  <a:gd name="T12" fmla="*/ 2 w 68"/>
                  <a:gd name="T13" fmla="*/ 5 h 265"/>
                  <a:gd name="T14" fmla="*/ 2 w 68"/>
                  <a:gd name="T15" fmla="*/ 4 h 265"/>
                  <a:gd name="T16" fmla="*/ 2 w 68"/>
                  <a:gd name="T17" fmla="*/ 3 h 265"/>
                  <a:gd name="T18" fmla="*/ 2 w 68"/>
                  <a:gd name="T19" fmla="*/ 2 h 265"/>
                  <a:gd name="T20" fmla="*/ 2 w 68"/>
                  <a:gd name="T21" fmla="*/ 1 h 265"/>
                  <a:gd name="T22" fmla="*/ 2 w 68"/>
                  <a:gd name="T23" fmla="*/ 0 h 265"/>
                  <a:gd name="T24" fmla="*/ 2 w 68"/>
                  <a:gd name="T25" fmla="*/ 0 h 265"/>
                  <a:gd name="T26" fmla="*/ 2 w 68"/>
                  <a:gd name="T27" fmla="*/ 0 h 265"/>
                  <a:gd name="T28" fmla="*/ 2 w 68"/>
                  <a:gd name="T29" fmla="*/ 1 h 265"/>
                  <a:gd name="T30" fmla="*/ 3 w 68"/>
                  <a:gd name="T31" fmla="*/ 2 h 265"/>
                  <a:gd name="T32" fmla="*/ 3 w 68"/>
                  <a:gd name="T33" fmla="*/ 3 h 265"/>
                  <a:gd name="T34" fmla="*/ 2 w 68"/>
                  <a:gd name="T35" fmla="*/ 5 h 265"/>
                  <a:gd name="T36" fmla="*/ 2 w 68"/>
                  <a:gd name="T37" fmla="*/ 6 h 265"/>
                  <a:gd name="T38" fmla="*/ 2 w 68"/>
                  <a:gd name="T39" fmla="*/ 7 h 265"/>
                  <a:gd name="T40" fmla="*/ 1 w 68"/>
                  <a:gd name="T41" fmla="*/ 8 h 26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8" h="265">
                    <a:moveTo>
                      <a:pt x="7" y="265"/>
                    </a:moveTo>
                    <a:lnTo>
                      <a:pt x="4" y="265"/>
                    </a:lnTo>
                    <a:lnTo>
                      <a:pt x="2" y="262"/>
                    </a:lnTo>
                    <a:lnTo>
                      <a:pt x="1" y="260"/>
                    </a:lnTo>
                    <a:lnTo>
                      <a:pt x="0" y="258"/>
                    </a:lnTo>
                    <a:lnTo>
                      <a:pt x="26" y="226"/>
                    </a:lnTo>
                    <a:lnTo>
                      <a:pt x="43" y="191"/>
                    </a:lnTo>
                    <a:lnTo>
                      <a:pt x="54" y="156"/>
                    </a:lnTo>
                    <a:lnTo>
                      <a:pt x="56" y="121"/>
                    </a:lnTo>
                    <a:lnTo>
                      <a:pt x="55" y="86"/>
                    </a:lnTo>
                    <a:lnTo>
                      <a:pt x="49" y="54"/>
                    </a:lnTo>
                    <a:lnTo>
                      <a:pt x="43" y="25"/>
                    </a:lnTo>
                    <a:lnTo>
                      <a:pt x="38" y="0"/>
                    </a:lnTo>
                    <a:lnTo>
                      <a:pt x="51" y="17"/>
                    </a:lnTo>
                    <a:lnTo>
                      <a:pt x="62" y="45"/>
                    </a:lnTo>
                    <a:lnTo>
                      <a:pt x="68" y="83"/>
                    </a:lnTo>
                    <a:lnTo>
                      <a:pt x="68" y="124"/>
                    </a:lnTo>
                    <a:lnTo>
                      <a:pt x="63" y="167"/>
                    </a:lnTo>
                    <a:lnTo>
                      <a:pt x="51" y="207"/>
                    </a:lnTo>
                    <a:lnTo>
                      <a:pt x="33" y="241"/>
                    </a:lnTo>
                    <a:lnTo>
                      <a:pt x="7" y="2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17" name="Freeform 148">
                <a:extLst>
                  <a:ext uri="{FF2B5EF4-FFF2-40B4-BE49-F238E27FC236}">
                    <a16:creationId xmlns:a16="http://schemas.microsoft.com/office/drawing/2014/main" xmlns="" id="{74E4944E-7C39-4B21-A2E5-94CAFF6208C4}"/>
                  </a:ext>
                </a:extLst>
              </p:cNvPr>
              <p:cNvSpPr>
                <a:spLocks/>
              </p:cNvSpPr>
              <p:nvPr/>
            </p:nvSpPr>
            <p:spPr bwMode="auto">
              <a:xfrm>
                <a:off x="2757" y="212"/>
                <a:ext cx="28" cy="16"/>
              </a:xfrm>
              <a:custGeom>
                <a:avLst/>
                <a:gdLst>
                  <a:gd name="T0" fmla="*/ 1 w 57"/>
                  <a:gd name="T1" fmla="*/ 1 h 34"/>
                  <a:gd name="T2" fmla="*/ 1 w 57"/>
                  <a:gd name="T3" fmla="*/ 0 h 34"/>
                  <a:gd name="T4" fmla="*/ 1 w 57"/>
                  <a:gd name="T5" fmla="*/ 0 h 34"/>
                  <a:gd name="T6" fmla="*/ 1 w 57"/>
                  <a:gd name="T7" fmla="*/ 0 h 34"/>
                  <a:gd name="T8" fmla="*/ 0 w 57"/>
                  <a:gd name="T9" fmla="*/ 0 h 34"/>
                  <a:gd name="T10" fmla="*/ 0 w 57"/>
                  <a:gd name="T11" fmla="*/ 0 h 34"/>
                  <a:gd name="T12" fmla="*/ 0 w 57"/>
                  <a:gd name="T13" fmla="*/ 0 h 34"/>
                  <a:gd name="T14" fmla="*/ 0 w 57"/>
                  <a:gd name="T15" fmla="*/ 0 h 34"/>
                  <a:gd name="T16" fmla="*/ 0 w 57"/>
                  <a:gd name="T17" fmla="*/ 0 h 34"/>
                  <a:gd name="T18" fmla="*/ 0 w 57"/>
                  <a:gd name="T19" fmla="*/ 0 h 34"/>
                  <a:gd name="T20" fmla="*/ 0 w 57"/>
                  <a:gd name="T21" fmla="*/ 0 h 34"/>
                  <a:gd name="T22" fmla="*/ 0 w 57"/>
                  <a:gd name="T23" fmla="*/ 0 h 34"/>
                  <a:gd name="T24" fmla="*/ 0 w 57"/>
                  <a:gd name="T25" fmla="*/ 0 h 34"/>
                  <a:gd name="T26" fmla="*/ 0 w 57"/>
                  <a:gd name="T27" fmla="*/ 0 h 34"/>
                  <a:gd name="T28" fmla="*/ 1 w 57"/>
                  <a:gd name="T29" fmla="*/ 0 h 34"/>
                  <a:gd name="T30" fmla="*/ 1 w 57"/>
                  <a:gd name="T31" fmla="*/ 0 h 34"/>
                  <a:gd name="T32" fmla="*/ 1 w 57"/>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34">
                    <a:moveTo>
                      <a:pt x="57" y="34"/>
                    </a:moveTo>
                    <a:lnTo>
                      <a:pt x="51" y="27"/>
                    </a:lnTo>
                    <a:lnTo>
                      <a:pt x="43" y="20"/>
                    </a:lnTo>
                    <a:lnTo>
                      <a:pt x="34" y="14"/>
                    </a:lnTo>
                    <a:lnTo>
                      <a:pt x="26" y="8"/>
                    </a:lnTo>
                    <a:lnTo>
                      <a:pt x="17" y="4"/>
                    </a:lnTo>
                    <a:lnTo>
                      <a:pt x="9" y="1"/>
                    </a:lnTo>
                    <a:lnTo>
                      <a:pt x="4" y="0"/>
                    </a:lnTo>
                    <a:lnTo>
                      <a:pt x="0" y="1"/>
                    </a:lnTo>
                    <a:lnTo>
                      <a:pt x="0" y="4"/>
                    </a:lnTo>
                    <a:lnTo>
                      <a:pt x="5" y="7"/>
                    </a:lnTo>
                    <a:lnTo>
                      <a:pt x="12" y="11"/>
                    </a:lnTo>
                    <a:lnTo>
                      <a:pt x="20" y="14"/>
                    </a:lnTo>
                    <a:lnTo>
                      <a:pt x="29" y="19"/>
                    </a:lnTo>
                    <a:lnTo>
                      <a:pt x="40" y="23"/>
                    </a:lnTo>
                    <a:lnTo>
                      <a:pt x="49" y="28"/>
                    </a:lnTo>
                    <a:lnTo>
                      <a:pt x="57" y="3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18" name="Freeform 149">
                <a:extLst>
                  <a:ext uri="{FF2B5EF4-FFF2-40B4-BE49-F238E27FC236}">
                    <a16:creationId xmlns:a16="http://schemas.microsoft.com/office/drawing/2014/main" xmlns="" id="{A3612D9A-0D73-44B8-B343-BCEC26AA0622}"/>
                  </a:ext>
                </a:extLst>
              </p:cNvPr>
              <p:cNvSpPr>
                <a:spLocks/>
              </p:cNvSpPr>
              <p:nvPr/>
            </p:nvSpPr>
            <p:spPr bwMode="auto">
              <a:xfrm>
                <a:off x="2756" y="220"/>
                <a:ext cx="31" cy="20"/>
              </a:xfrm>
              <a:custGeom>
                <a:avLst/>
                <a:gdLst>
                  <a:gd name="T0" fmla="*/ 0 w 62"/>
                  <a:gd name="T1" fmla="*/ 1 h 40"/>
                  <a:gd name="T2" fmla="*/ 1 w 62"/>
                  <a:gd name="T3" fmla="*/ 0 h 40"/>
                  <a:gd name="T4" fmla="*/ 1 w 62"/>
                  <a:gd name="T5" fmla="*/ 1 h 40"/>
                  <a:gd name="T6" fmla="*/ 1 w 62"/>
                  <a:gd name="T7" fmla="*/ 1 h 40"/>
                  <a:gd name="T8" fmla="*/ 1 w 62"/>
                  <a:gd name="T9" fmla="*/ 1 h 40"/>
                  <a:gd name="T10" fmla="*/ 2 w 62"/>
                  <a:gd name="T11" fmla="*/ 1 h 40"/>
                  <a:gd name="T12" fmla="*/ 2 w 62"/>
                  <a:gd name="T13" fmla="*/ 1 h 40"/>
                  <a:gd name="T14" fmla="*/ 2 w 62"/>
                  <a:gd name="T15" fmla="*/ 1 h 40"/>
                  <a:gd name="T16" fmla="*/ 2 w 62"/>
                  <a:gd name="T17" fmla="*/ 2 h 40"/>
                  <a:gd name="T18" fmla="*/ 2 w 62"/>
                  <a:gd name="T19" fmla="*/ 2 h 40"/>
                  <a:gd name="T20" fmla="*/ 2 w 62"/>
                  <a:gd name="T21" fmla="*/ 1 h 40"/>
                  <a:gd name="T22" fmla="*/ 2 w 62"/>
                  <a:gd name="T23" fmla="*/ 1 h 40"/>
                  <a:gd name="T24" fmla="*/ 1 w 62"/>
                  <a:gd name="T25" fmla="*/ 1 h 40"/>
                  <a:gd name="T26" fmla="*/ 1 w 62"/>
                  <a:gd name="T27" fmla="*/ 1 h 40"/>
                  <a:gd name="T28" fmla="*/ 1 w 62"/>
                  <a:gd name="T29" fmla="*/ 1 h 40"/>
                  <a:gd name="T30" fmla="*/ 1 w 62"/>
                  <a:gd name="T31" fmla="*/ 1 h 40"/>
                  <a:gd name="T32" fmla="*/ 0 w 62"/>
                  <a:gd name="T33" fmla="*/ 1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2" h="40">
                    <a:moveTo>
                      <a:pt x="0" y="2"/>
                    </a:moveTo>
                    <a:lnTo>
                      <a:pt x="3" y="0"/>
                    </a:lnTo>
                    <a:lnTo>
                      <a:pt x="8" y="2"/>
                    </a:lnTo>
                    <a:lnTo>
                      <a:pt x="18" y="5"/>
                    </a:lnTo>
                    <a:lnTo>
                      <a:pt x="27" y="10"/>
                    </a:lnTo>
                    <a:lnTo>
                      <a:pt x="37" y="15"/>
                    </a:lnTo>
                    <a:lnTo>
                      <a:pt x="46" y="22"/>
                    </a:lnTo>
                    <a:lnTo>
                      <a:pt x="56" y="30"/>
                    </a:lnTo>
                    <a:lnTo>
                      <a:pt x="62" y="40"/>
                    </a:lnTo>
                    <a:lnTo>
                      <a:pt x="54" y="35"/>
                    </a:lnTo>
                    <a:lnTo>
                      <a:pt x="45" y="30"/>
                    </a:lnTo>
                    <a:lnTo>
                      <a:pt x="35" y="25"/>
                    </a:lnTo>
                    <a:lnTo>
                      <a:pt x="24" y="19"/>
                    </a:lnTo>
                    <a:lnTo>
                      <a:pt x="14" y="13"/>
                    </a:lnTo>
                    <a:lnTo>
                      <a:pt x="6" y="9"/>
                    </a:lnTo>
                    <a:lnTo>
                      <a:pt x="1" y="4"/>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19" name="Freeform 150">
                <a:extLst>
                  <a:ext uri="{FF2B5EF4-FFF2-40B4-BE49-F238E27FC236}">
                    <a16:creationId xmlns:a16="http://schemas.microsoft.com/office/drawing/2014/main" xmlns="" id="{C76425AC-FBA8-4363-BE3D-C2E37ADCF9DD}"/>
                  </a:ext>
                </a:extLst>
              </p:cNvPr>
              <p:cNvSpPr>
                <a:spLocks/>
              </p:cNvSpPr>
              <p:nvPr/>
            </p:nvSpPr>
            <p:spPr bwMode="auto">
              <a:xfrm>
                <a:off x="2749" y="240"/>
                <a:ext cx="41" cy="26"/>
              </a:xfrm>
              <a:custGeom>
                <a:avLst/>
                <a:gdLst>
                  <a:gd name="T0" fmla="*/ 0 w 81"/>
                  <a:gd name="T1" fmla="*/ 0 h 53"/>
                  <a:gd name="T2" fmla="*/ 1 w 81"/>
                  <a:gd name="T3" fmla="*/ 0 h 53"/>
                  <a:gd name="T4" fmla="*/ 1 w 81"/>
                  <a:gd name="T5" fmla="*/ 0 h 53"/>
                  <a:gd name="T6" fmla="*/ 1 w 81"/>
                  <a:gd name="T7" fmla="*/ 0 h 53"/>
                  <a:gd name="T8" fmla="*/ 2 w 81"/>
                  <a:gd name="T9" fmla="*/ 0 h 53"/>
                  <a:gd name="T10" fmla="*/ 2 w 81"/>
                  <a:gd name="T11" fmla="*/ 0 h 53"/>
                  <a:gd name="T12" fmla="*/ 2 w 81"/>
                  <a:gd name="T13" fmla="*/ 1 h 53"/>
                  <a:gd name="T14" fmla="*/ 3 w 81"/>
                  <a:gd name="T15" fmla="*/ 1 h 53"/>
                  <a:gd name="T16" fmla="*/ 3 w 81"/>
                  <a:gd name="T17" fmla="*/ 1 h 53"/>
                  <a:gd name="T18" fmla="*/ 3 w 81"/>
                  <a:gd name="T19" fmla="*/ 1 h 53"/>
                  <a:gd name="T20" fmla="*/ 2 w 81"/>
                  <a:gd name="T21" fmla="*/ 1 h 53"/>
                  <a:gd name="T22" fmla="*/ 2 w 81"/>
                  <a:gd name="T23" fmla="*/ 1 h 53"/>
                  <a:gd name="T24" fmla="*/ 2 w 81"/>
                  <a:gd name="T25" fmla="*/ 0 h 53"/>
                  <a:gd name="T26" fmla="*/ 1 w 81"/>
                  <a:gd name="T27" fmla="*/ 0 h 53"/>
                  <a:gd name="T28" fmla="*/ 1 w 81"/>
                  <a:gd name="T29" fmla="*/ 0 h 53"/>
                  <a:gd name="T30" fmla="*/ 1 w 81"/>
                  <a:gd name="T31" fmla="*/ 0 h 53"/>
                  <a:gd name="T32" fmla="*/ 0 w 81"/>
                  <a:gd name="T33" fmla="*/ 0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1" h="53">
                    <a:moveTo>
                      <a:pt x="0" y="1"/>
                    </a:moveTo>
                    <a:lnTo>
                      <a:pt x="4" y="0"/>
                    </a:lnTo>
                    <a:lnTo>
                      <a:pt x="13" y="2"/>
                    </a:lnTo>
                    <a:lnTo>
                      <a:pt x="25" y="7"/>
                    </a:lnTo>
                    <a:lnTo>
                      <a:pt x="37" y="13"/>
                    </a:lnTo>
                    <a:lnTo>
                      <a:pt x="51" y="23"/>
                    </a:lnTo>
                    <a:lnTo>
                      <a:pt x="64" y="32"/>
                    </a:lnTo>
                    <a:lnTo>
                      <a:pt x="74" y="42"/>
                    </a:lnTo>
                    <a:lnTo>
                      <a:pt x="81" y="53"/>
                    </a:lnTo>
                    <a:lnTo>
                      <a:pt x="75" y="48"/>
                    </a:lnTo>
                    <a:lnTo>
                      <a:pt x="64" y="42"/>
                    </a:lnTo>
                    <a:lnTo>
                      <a:pt x="50" y="35"/>
                    </a:lnTo>
                    <a:lnTo>
                      <a:pt x="36" y="26"/>
                    </a:lnTo>
                    <a:lnTo>
                      <a:pt x="21" y="18"/>
                    </a:lnTo>
                    <a:lnTo>
                      <a:pt x="10" y="11"/>
                    </a:lnTo>
                    <a:lnTo>
                      <a:pt x="3" y="5"/>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20" name="Freeform 151">
                <a:extLst>
                  <a:ext uri="{FF2B5EF4-FFF2-40B4-BE49-F238E27FC236}">
                    <a16:creationId xmlns:a16="http://schemas.microsoft.com/office/drawing/2014/main" xmlns="" id="{F4A100E2-CFCE-4043-BDAC-FCCF53E9A58B}"/>
                  </a:ext>
                </a:extLst>
              </p:cNvPr>
              <p:cNvSpPr>
                <a:spLocks/>
              </p:cNvSpPr>
              <p:nvPr/>
            </p:nvSpPr>
            <p:spPr bwMode="auto">
              <a:xfrm>
                <a:off x="2743" y="262"/>
                <a:ext cx="44" cy="29"/>
              </a:xfrm>
              <a:custGeom>
                <a:avLst/>
                <a:gdLst>
                  <a:gd name="T0" fmla="*/ 0 w 88"/>
                  <a:gd name="T1" fmla="*/ 0 h 59"/>
                  <a:gd name="T2" fmla="*/ 1 w 88"/>
                  <a:gd name="T3" fmla="*/ 0 h 59"/>
                  <a:gd name="T4" fmla="*/ 1 w 88"/>
                  <a:gd name="T5" fmla="*/ 0 h 59"/>
                  <a:gd name="T6" fmla="*/ 1 w 88"/>
                  <a:gd name="T7" fmla="*/ 0 h 59"/>
                  <a:gd name="T8" fmla="*/ 2 w 88"/>
                  <a:gd name="T9" fmla="*/ 0 h 59"/>
                  <a:gd name="T10" fmla="*/ 2 w 88"/>
                  <a:gd name="T11" fmla="*/ 0 h 59"/>
                  <a:gd name="T12" fmla="*/ 3 w 88"/>
                  <a:gd name="T13" fmla="*/ 1 h 59"/>
                  <a:gd name="T14" fmla="*/ 3 w 88"/>
                  <a:gd name="T15" fmla="*/ 1 h 59"/>
                  <a:gd name="T16" fmla="*/ 3 w 88"/>
                  <a:gd name="T17" fmla="*/ 1 h 59"/>
                  <a:gd name="T18" fmla="*/ 3 w 88"/>
                  <a:gd name="T19" fmla="*/ 1 h 59"/>
                  <a:gd name="T20" fmla="*/ 3 w 88"/>
                  <a:gd name="T21" fmla="*/ 1 h 59"/>
                  <a:gd name="T22" fmla="*/ 2 w 88"/>
                  <a:gd name="T23" fmla="*/ 1 h 59"/>
                  <a:gd name="T24" fmla="*/ 2 w 88"/>
                  <a:gd name="T25" fmla="*/ 0 h 59"/>
                  <a:gd name="T26" fmla="*/ 1 w 88"/>
                  <a:gd name="T27" fmla="*/ 0 h 59"/>
                  <a:gd name="T28" fmla="*/ 1 w 88"/>
                  <a:gd name="T29" fmla="*/ 0 h 59"/>
                  <a:gd name="T30" fmla="*/ 1 w 88"/>
                  <a:gd name="T31" fmla="*/ 0 h 59"/>
                  <a:gd name="T32" fmla="*/ 0 w 88"/>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8" h="59">
                    <a:moveTo>
                      <a:pt x="0" y="2"/>
                    </a:moveTo>
                    <a:lnTo>
                      <a:pt x="4" y="0"/>
                    </a:lnTo>
                    <a:lnTo>
                      <a:pt x="15" y="3"/>
                    </a:lnTo>
                    <a:lnTo>
                      <a:pt x="27" y="10"/>
                    </a:lnTo>
                    <a:lnTo>
                      <a:pt x="42" y="18"/>
                    </a:lnTo>
                    <a:lnTo>
                      <a:pt x="57" y="28"/>
                    </a:lnTo>
                    <a:lnTo>
                      <a:pt x="71" y="38"/>
                    </a:lnTo>
                    <a:lnTo>
                      <a:pt x="83" y="49"/>
                    </a:lnTo>
                    <a:lnTo>
                      <a:pt x="88" y="59"/>
                    </a:lnTo>
                    <a:lnTo>
                      <a:pt x="82" y="56"/>
                    </a:lnTo>
                    <a:lnTo>
                      <a:pt x="70" y="49"/>
                    </a:lnTo>
                    <a:lnTo>
                      <a:pt x="55" y="40"/>
                    </a:lnTo>
                    <a:lnTo>
                      <a:pt x="39" y="30"/>
                    </a:lnTo>
                    <a:lnTo>
                      <a:pt x="24" y="21"/>
                    </a:lnTo>
                    <a:lnTo>
                      <a:pt x="11" y="12"/>
                    </a:lnTo>
                    <a:lnTo>
                      <a:pt x="2" y="5"/>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21" name="Freeform 152">
                <a:extLst>
                  <a:ext uri="{FF2B5EF4-FFF2-40B4-BE49-F238E27FC236}">
                    <a16:creationId xmlns:a16="http://schemas.microsoft.com/office/drawing/2014/main" xmlns="" id="{AD0D773A-548D-4D72-A4A4-0CC0BD261557}"/>
                  </a:ext>
                </a:extLst>
              </p:cNvPr>
              <p:cNvSpPr>
                <a:spLocks/>
              </p:cNvSpPr>
              <p:nvPr/>
            </p:nvSpPr>
            <p:spPr bwMode="auto">
              <a:xfrm>
                <a:off x="2747" y="276"/>
                <a:ext cx="36" cy="31"/>
              </a:xfrm>
              <a:custGeom>
                <a:avLst/>
                <a:gdLst>
                  <a:gd name="T0" fmla="*/ 0 w 71"/>
                  <a:gd name="T1" fmla="*/ 0 h 62"/>
                  <a:gd name="T2" fmla="*/ 1 w 71"/>
                  <a:gd name="T3" fmla="*/ 0 h 62"/>
                  <a:gd name="T4" fmla="*/ 1 w 71"/>
                  <a:gd name="T5" fmla="*/ 1 h 62"/>
                  <a:gd name="T6" fmla="*/ 1 w 71"/>
                  <a:gd name="T7" fmla="*/ 1 h 62"/>
                  <a:gd name="T8" fmla="*/ 2 w 71"/>
                  <a:gd name="T9" fmla="*/ 1 h 62"/>
                  <a:gd name="T10" fmla="*/ 2 w 71"/>
                  <a:gd name="T11" fmla="*/ 2 h 62"/>
                  <a:gd name="T12" fmla="*/ 2 w 71"/>
                  <a:gd name="T13" fmla="*/ 2 h 62"/>
                  <a:gd name="T14" fmla="*/ 3 w 71"/>
                  <a:gd name="T15" fmla="*/ 2 h 62"/>
                  <a:gd name="T16" fmla="*/ 3 w 71"/>
                  <a:gd name="T17" fmla="*/ 2 h 62"/>
                  <a:gd name="T18" fmla="*/ 2 w 71"/>
                  <a:gd name="T19" fmla="*/ 2 h 62"/>
                  <a:gd name="T20" fmla="*/ 2 w 71"/>
                  <a:gd name="T21" fmla="*/ 2 h 62"/>
                  <a:gd name="T22" fmla="*/ 2 w 71"/>
                  <a:gd name="T23" fmla="*/ 2 h 62"/>
                  <a:gd name="T24" fmla="*/ 1 w 71"/>
                  <a:gd name="T25" fmla="*/ 1 h 62"/>
                  <a:gd name="T26" fmla="*/ 1 w 71"/>
                  <a:gd name="T27" fmla="*/ 1 h 62"/>
                  <a:gd name="T28" fmla="*/ 1 w 71"/>
                  <a:gd name="T29" fmla="*/ 1 h 62"/>
                  <a:gd name="T30" fmla="*/ 1 w 71"/>
                  <a:gd name="T31" fmla="*/ 1 h 62"/>
                  <a:gd name="T32" fmla="*/ 0 w 71"/>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62">
                    <a:moveTo>
                      <a:pt x="0" y="0"/>
                    </a:moveTo>
                    <a:lnTo>
                      <a:pt x="3" y="0"/>
                    </a:lnTo>
                    <a:lnTo>
                      <a:pt x="11" y="5"/>
                    </a:lnTo>
                    <a:lnTo>
                      <a:pt x="23" y="13"/>
                    </a:lnTo>
                    <a:lnTo>
                      <a:pt x="36" y="22"/>
                    </a:lnTo>
                    <a:lnTo>
                      <a:pt x="48" y="34"/>
                    </a:lnTo>
                    <a:lnTo>
                      <a:pt x="60" y="44"/>
                    </a:lnTo>
                    <a:lnTo>
                      <a:pt x="68" y="54"/>
                    </a:lnTo>
                    <a:lnTo>
                      <a:pt x="71" y="62"/>
                    </a:lnTo>
                    <a:lnTo>
                      <a:pt x="64" y="57"/>
                    </a:lnTo>
                    <a:lnTo>
                      <a:pt x="54" y="50"/>
                    </a:lnTo>
                    <a:lnTo>
                      <a:pt x="41" y="41"/>
                    </a:lnTo>
                    <a:lnTo>
                      <a:pt x="29" y="31"/>
                    </a:lnTo>
                    <a:lnTo>
                      <a:pt x="16" y="21"/>
                    </a:lnTo>
                    <a:lnTo>
                      <a:pt x="7" y="13"/>
                    </a:lnTo>
                    <a:lnTo>
                      <a:pt x="1" y="5"/>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22" name="Freeform 153">
                <a:extLst>
                  <a:ext uri="{FF2B5EF4-FFF2-40B4-BE49-F238E27FC236}">
                    <a16:creationId xmlns:a16="http://schemas.microsoft.com/office/drawing/2014/main" xmlns="" id="{7AFE67CE-1424-4EA9-AA9E-05597CDC53EF}"/>
                  </a:ext>
                </a:extLst>
              </p:cNvPr>
              <p:cNvSpPr>
                <a:spLocks/>
              </p:cNvSpPr>
              <p:nvPr/>
            </p:nvSpPr>
            <p:spPr bwMode="auto">
              <a:xfrm>
                <a:off x="2748" y="293"/>
                <a:ext cx="29" cy="26"/>
              </a:xfrm>
              <a:custGeom>
                <a:avLst/>
                <a:gdLst>
                  <a:gd name="T0" fmla="*/ 0 w 59"/>
                  <a:gd name="T1" fmla="*/ 0 h 53"/>
                  <a:gd name="T2" fmla="*/ 0 w 59"/>
                  <a:gd name="T3" fmla="*/ 0 h 53"/>
                  <a:gd name="T4" fmla="*/ 0 w 59"/>
                  <a:gd name="T5" fmla="*/ 0 h 53"/>
                  <a:gd name="T6" fmla="*/ 0 w 59"/>
                  <a:gd name="T7" fmla="*/ 0 h 53"/>
                  <a:gd name="T8" fmla="*/ 0 w 59"/>
                  <a:gd name="T9" fmla="*/ 0 h 53"/>
                  <a:gd name="T10" fmla="*/ 1 w 59"/>
                  <a:gd name="T11" fmla="*/ 0 h 53"/>
                  <a:gd name="T12" fmla="*/ 1 w 59"/>
                  <a:gd name="T13" fmla="*/ 1 h 53"/>
                  <a:gd name="T14" fmla="*/ 1 w 59"/>
                  <a:gd name="T15" fmla="*/ 1 h 53"/>
                  <a:gd name="T16" fmla="*/ 1 w 59"/>
                  <a:gd name="T17" fmla="*/ 1 h 53"/>
                  <a:gd name="T18" fmla="*/ 1 w 59"/>
                  <a:gd name="T19" fmla="*/ 1 h 53"/>
                  <a:gd name="T20" fmla="*/ 1 w 59"/>
                  <a:gd name="T21" fmla="*/ 1 h 53"/>
                  <a:gd name="T22" fmla="*/ 1 w 59"/>
                  <a:gd name="T23" fmla="*/ 1 h 53"/>
                  <a:gd name="T24" fmla="*/ 0 w 59"/>
                  <a:gd name="T25" fmla="*/ 0 h 53"/>
                  <a:gd name="T26" fmla="*/ 0 w 59"/>
                  <a:gd name="T27" fmla="*/ 0 h 53"/>
                  <a:gd name="T28" fmla="*/ 0 w 59"/>
                  <a:gd name="T29" fmla="*/ 0 h 53"/>
                  <a:gd name="T30" fmla="*/ 0 w 59"/>
                  <a:gd name="T31" fmla="*/ 0 h 53"/>
                  <a:gd name="T32" fmla="*/ 0 w 59"/>
                  <a:gd name="T33" fmla="*/ 0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53">
                    <a:moveTo>
                      <a:pt x="0" y="0"/>
                    </a:moveTo>
                    <a:lnTo>
                      <a:pt x="4" y="0"/>
                    </a:lnTo>
                    <a:lnTo>
                      <a:pt x="11" y="2"/>
                    </a:lnTo>
                    <a:lnTo>
                      <a:pt x="20" y="7"/>
                    </a:lnTo>
                    <a:lnTo>
                      <a:pt x="30" y="13"/>
                    </a:lnTo>
                    <a:lnTo>
                      <a:pt x="39" y="23"/>
                    </a:lnTo>
                    <a:lnTo>
                      <a:pt x="49" y="32"/>
                    </a:lnTo>
                    <a:lnTo>
                      <a:pt x="55" y="42"/>
                    </a:lnTo>
                    <a:lnTo>
                      <a:pt x="59" y="53"/>
                    </a:lnTo>
                    <a:lnTo>
                      <a:pt x="53" y="47"/>
                    </a:lnTo>
                    <a:lnTo>
                      <a:pt x="44" y="40"/>
                    </a:lnTo>
                    <a:lnTo>
                      <a:pt x="34" y="32"/>
                    </a:lnTo>
                    <a:lnTo>
                      <a:pt x="23" y="24"/>
                    </a:lnTo>
                    <a:lnTo>
                      <a:pt x="13" y="16"/>
                    </a:lnTo>
                    <a:lnTo>
                      <a:pt x="5" y="9"/>
                    </a:lnTo>
                    <a:lnTo>
                      <a:pt x="0"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23" name="Freeform 154">
                <a:extLst>
                  <a:ext uri="{FF2B5EF4-FFF2-40B4-BE49-F238E27FC236}">
                    <a16:creationId xmlns:a16="http://schemas.microsoft.com/office/drawing/2014/main" xmlns="" id="{76B0E09F-D7B0-4288-AD23-71B3D8386FBC}"/>
                  </a:ext>
                </a:extLst>
              </p:cNvPr>
              <p:cNvSpPr>
                <a:spLocks/>
              </p:cNvSpPr>
              <p:nvPr/>
            </p:nvSpPr>
            <p:spPr bwMode="auto">
              <a:xfrm>
                <a:off x="2748" y="309"/>
                <a:ext cx="21" cy="22"/>
              </a:xfrm>
              <a:custGeom>
                <a:avLst/>
                <a:gdLst>
                  <a:gd name="T0" fmla="*/ 0 w 43"/>
                  <a:gd name="T1" fmla="*/ 0 h 45"/>
                  <a:gd name="T2" fmla="*/ 0 w 43"/>
                  <a:gd name="T3" fmla="*/ 0 h 45"/>
                  <a:gd name="T4" fmla="*/ 0 w 43"/>
                  <a:gd name="T5" fmla="*/ 0 h 45"/>
                  <a:gd name="T6" fmla="*/ 0 w 43"/>
                  <a:gd name="T7" fmla="*/ 0 h 45"/>
                  <a:gd name="T8" fmla="*/ 0 w 43"/>
                  <a:gd name="T9" fmla="*/ 0 h 45"/>
                  <a:gd name="T10" fmla="*/ 0 w 43"/>
                  <a:gd name="T11" fmla="*/ 0 h 45"/>
                  <a:gd name="T12" fmla="*/ 1 w 43"/>
                  <a:gd name="T13" fmla="*/ 1 h 45"/>
                  <a:gd name="T14" fmla="*/ 1 w 43"/>
                  <a:gd name="T15" fmla="*/ 1 h 45"/>
                  <a:gd name="T16" fmla="*/ 1 w 43"/>
                  <a:gd name="T17" fmla="*/ 1 h 45"/>
                  <a:gd name="T18" fmla="*/ 1 w 43"/>
                  <a:gd name="T19" fmla="*/ 1 h 45"/>
                  <a:gd name="T20" fmla="*/ 1 w 43"/>
                  <a:gd name="T21" fmla="*/ 1 h 45"/>
                  <a:gd name="T22" fmla="*/ 0 w 43"/>
                  <a:gd name="T23" fmla="*/ 0 h 45"/>
                  <a:gd name="T24" fmla="*/ 0 w 43"/>
                  <a:gd name="T25" fmla="*/ 0 h 45"/>
                  <a:gd name="T26" fmla="*/ 0 w 43"/>
                  <a:gd name="T27" fmla="*/ 0 h 45"/>
                  <a:gd name="T28" fmla="*/ 0 w 43"/>
                  <a:gd name="T29" fmla="*/ 0 h 45"/>
                  <a:gd name="T30" fmla="*/ 0 w 43"/>
                  <a:gd name="T31" fmla="*/ 0 h 45"/>
                  <a:gd name="T32" fmla="*/ 0 w 43"/>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45">
                    <a:moveTo>
                      <a:pt x="0" y="0"/>
                    </a:moveTo>
                    <a:lnTo>
                      <a:pt x="3" y="0"/>
                    </a:lnTo>
                    <a:lnTo>
                      <a:pt x="9" y="2"/>
                    </a:lnTo>
                    <a:lnTo>
                      <a:pt x="16" y="8"/>
                    </a:lnTo>
                    <a:lnTo>
                      <a:pt x="24" y="16"/>
                    </a:lnTo>
                    <a:lnTo>
                      <a:pt x="31" y="24"/>
                    </a:lnTo>
                    <a:lnTo>
                      <a:pt x="38" y="32"/>
                    </a:lnTo>
                    <a:lnTo>
                      <a:pt x="41" y="39"/>
                    </a:lnTo>
                    <a:lnTo>
                      <a:pt x="43" y="45"/>
                    </a:lnTo>
                    <a:lnTo>
                      <a:pt x="38" y="40"/>
                    </a:lnTo>
                    <a:lnTo>
                      <a:pt x="32" y="34"/>
                    </a:lnTo>
                    <a:lnTo>
                      <a:pt x="25" y="29"/>
                    </a:lnTo>
                    <a:lnTo>
                      <a:pt x="18" y="22"/>
                    </a:lnTo>
                    <a:lnTo>
                      <a:pt x="12" y="15"/>
                    </a:lnTo>
                    <a:lnTo>
                      <a:pt x="6" y="9"/>
                    </a:lnTo>
                    <a:lnTo>
                      <a:pt x="1"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24" name="Freeform 155">
                <a:extLst>
                  <a:ext uri="{FF2B5EF4-FFF2-40B4-BE49-F238E27FC236}">
                    <a16:creationId xmlns:a16="http://schemas.microsoft.com/office/drawing/2014/main" xmlns="" id="{14A5FCA6-A753-4086-8928-6F7547550451}"/>
                  </a:ext>
                </a:extLst>
              </p:cNvPr>
              <p:cNvSpPr>
                <a:spLocks/>
              </p:cNvSpPr>
              <p:nvPr/>
            </p:nvSpPr>
            <p:spPr bwMode="auto">
              <a:xfrm>
                <a:off x="2749" y="323"/>
                <a:ext cx="15" cy="16"/>
              </a:xfrm>
              <a:custGeom>
                <a:avLst/>
                <a:gdLst>
                  <a:gd name="T0" fmla="*/ 1 w 29"/>
                  <a:gd name="T1" fmla="*/ 0 h 31"/>
                  <a:gd name="T2" fmla="*/ 1 w 29"/>
                  <a:gd name="T3" fmla="*/ 1 h 31"/>
                  <a:gd name="T4" fmla="*/ 1 w 29"/>
                  <a:gd name="T5" fmla="*/ 1 h 31"/>
                  <a:gd name="T6" fmla="*/ 1 w 29"/>
                  <a:gd name="T7" fmla="*/ 1 h 31"/>
                  <a:gd name="T8" fmla="*/ 1 w 29"/>
                  <a:gd name="T9" fmla="*/ 1 h 31"/>
                  <a:gd name="T10" fmla="*/ 1 w 29"/>
                  <a:gd name="T11" fmla="*/ 1 h 31"/>
                  <a:gd name="T12" fmla="*/ 1 w 29"/>
                  <a:gd name="T13" fmla="*/ 1 h 31"/>
                  <a:gd name="T14" fmla="*/ 1 w 29"/>
                  <a:gd name="T15" fmla="*/ 1 h 31"/>
                  <a:gd name="T16" fmla="*/ 1 w 29"/>
                  <a:gd name="T17" fmla="*/ 1 h 31"/>
                  <a:gd name="T18" fmla="*/ 1 w 29"/>
                  <a:gd name="T19" fmla="*/ 1 h 31"/>
                  <a:gd name="T20" fmla="*/ 1 w 29"/>
                  <a:gd name="T21" fmla="*/ 1 h 31"/>
                  <a:gd name="T22" fmla="*/ 0 w 29"/>
                  <a:gd name="T23" fmla="*/ 1 h 31"/>
                  <a:gd name="T24" fmla="*/ 1 w 29"/>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31">
                    <a:moveTo>
                      <a:pt x="3" y="0"/>
                    </a:moveTo>
                    <a:lnTo>
                      <a:pt x="10" y="1"/>
                    </a:lnTo>
                    <a:lnTo>
                      <a:pt x="20" y="9"/>
                    </a:lnTo>
                    <a:lnTo>
                      <a:pt x="29" y="20"/>
                    </a:lnTo>
                    <a:lnTo>
                      <a:pt x="29" y="31"/>
                    </a:lnTo>
                    <a:lnTo>
                      <a:pt x="27" y="25"/>
                    </a:lnTo>
                    <a:lnTo>
                      <a:pt x="24" y="20"/>
                    </a:lnTo>
                    <a:lnTo>
                      <a:pt x="18" y="16"/>
                    </a:lnTo>
                    <a:lnTo>
                      <a:pt x="12" y="11"/>
                    </a:lnTo>
                    <a:lnTo>
                      <a:pt x="6" y="8"/>
                    </a:lnTo>
                    <a:lnTo>
                      <a:pt x="3" y="4"/>
                    </a:lnTo>
                    <a:lnTo>
                      <a:pt x="0" y="2"/>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25" name="Freeform 156">
                <a:extLst>
                  <a:ext uri="{FF2B5EF4-FFF2-40B4-BE49-F238E27FC236}">
                    <a16:creationId xmlns:a16="http://schemas.microsoft.com/office/drawing/2014/main" xmlns="" id="{D7952CB8-E544-4A04-98DF-02ED96568962}"/>
                  </a:ext>
                </a:extLst>
              </p:cNvPr>
              <p:cNvSpPr>
                <a:spLocks/>
              </p:cNvSpPr>
              <p:nvPr/>
            </p:nvSpPr>
            <p:spPr bwMode="auto">
              <a:xfrm>
                <a:off x="2761" y="201"/>
                <a:ext cx="19" cy="17"/>
              </a:xfrm>
              <a:custGeom>
                <a:avLst/>
                <a:gdLst>
                  <a:gd name="T0" fmla="*/ 2 w 37"/>
                  <a:gd name="T1" fmla="*/ 1 h 35"/>
                  <a:gd name="T2" fmla="*/ 2 w 37"/>
                  <a:gd name="T3" fmla="*/ 1 h 35"/>
                  <a:gd name="T4" fmla="*/ 1 w 37"/>
                  <a:gd name="T5" fmla="*/ 0 h 35"/>
                  <a:gd name="T6" fmla="*/ 1 w 37"/>
                  <a:gd name="T7" fmla="*/ 0 h 35"/>
                  <a:gd name="T8" fmla="*/ 1 w 37"/>
                  <a:gd name="T9" fmla="*/ 0 h 35"/>
                  <a:gd name="T10" fmla="*/ 1 w 37"/>
                  <a:gd name="T11" fmla="*/ 0 h 35"/>
                  <a:gd name="T12" fmla="*/ 1 w 37"/>
                  <a:gd name="T13" fmla="*/ 0 h 35"/>
                  <a:gd name="T14" fmla="*/ 0 w 37"/>
                  <a:gd name="T15" fmla="*/ 0 h 35"/>
                  <a:gd name="T16" fmla="*/ 1 w 37"/>
                  <a:gd name="T17" fmla="*/ 0 h 35"/>
                  <a:gd name="T18" fmla="*/ 1 w 37"/>
                  <a:gd name="T19" fmla="*/ 0 h 35"/>
                  <a:gd name="T20" fmla="*/ 1 w 37"/>
                  <a:gd name="T21" fmla="*/ 0 h 35"/>
                  <a:gd name="T22" fmla="*/ 1 w 37"/>
                  <a:gd name="T23" fmla="*/ 0 h 35"/>
                  <a:gd name="T24" fmla="*/ 1 w 37"/>
                  <a:gd name="T25" fmla="*/ 0 h 35"/>
                  <a:gd name="T26" fmla="*/ 1 w 37"/>
                  <a:gd name="T27" fmla="*/ 0 h 35"/>
                  <a:gd name="T28" fmla="*/ 1 w 37"/>
                  <a:gd name="T29" fmla="*/ 0 h 35"/>
                  <a:gd name="T30" fmla="*/ 2 w 37"/>
                  <a:gd name="T31" fmla="*/ 0 h 35"/>
                  <a:gd name="T32" fmla="*/ 2 w 37"/>
                  <a:gd name="T33" fmla="*/ 1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35">
                    <a:moveTo>
                      <a:pt x="37" y="35"/>
                    </a:moveTo>
                    <a:lnTo>
                      <a:pt x="34" y="33"/>
                    </a:lnTo>
                    <a:lnTo>
                      <a:pt x="28" y="29"/>
                    </a:lnTo>
                    <a:lnTo>
                      <a:pt x="22" y="24"/>
                    </a:lnTo>
                    <a:lnTo>
                      <a:pt x="15" y="20"/>
                    </a:lnTo>
                    <a:lnTo>
                      <a:pt x="8" y="14"/>
                    </a:lnTo>
                    <a:lnTo>
                      <a:pt x="2" y="10"/>
                    </a:lnTo>
                    <a:lnTo>
                      <a:pt x="0" y="5"/>
                    </a:lnTo>
                    <a:lnTo>
                      <a:pt x="1" y="1"/>
                    </a:lnTo>
                    <a:lnTo>
                      <a:pt x="4" y="0"/>
                    </a:lnTo>
                    <a:lnTo>
                      <a:pt x="10" y="3"/>
                    </a:lnTo>
                    <a:lnTo>
                      <a:pt x="15" y="7"/>
                    </a:lnTo>
                    <a:lnTo>
                      <a:pt x="20" y="13"/>
                    </a:lnTo>
                    <a:lnTo>
                      <a:pt x="25" y="19"/>
                    </a:lnTo>
                    <a:lnTo>
                      <a:pt x="30" y="26"/>
                    </a:lnTo>
                    <a:lnTo>
                      <a:pt x="34" y="31"/>
                    </a:lnTo>
                    <a:lnTo>
                      <a:pt x="37" y="3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26" name="Freeform 157">
                <a:extLst>
                  <a:ext uri="{FF2B5EF4-FFF2-40B4-BE49-F238E27FC236}">
                    <a16:creationId xmlns:a16="http://schemas.microsoft.com/office/drawing/2014/main" xmlns="" id="{47FB1C80-A02F-4405-AC3E-B29C1FC2FF6F}"/>
                  </a:ext>
                </a:extLst>
              </p:cNvPr>
              <p:cNvSpPr>
                <a:spLocks/>
              </p:cNvSpPr>
              <p:nvPr/>
            </p:nvSpPr>
            <p:spPr bwMode="auto">
              <a:xfrm>
                <a:off x="2781" y="199"/>
                <a:ext cx="9" cy="20"/>
              </a:xfrm>
              <a:custGeom>
                <a:avLst/>
                <a:gdLst>
                  <a:gd name="T0" fmla="*/ 0 w 18"/>
                  <a:gd name="T1" fmla="*/ 2 h 40"/>
                  <a:gd name="T2" fmla="*/ 1 w 18"/>
                  <a:gd name="T3" fmla="*/ 2 h 40"/>
                  <a:gd name="T4" fmla="*/ 1 w 18"/>
                  <a:gd name="T5" fmla="*/ 1 h 40"/>
                  <a:gd name="T6" fmla="*/ 1 w 18"/>
                  <a:gd name="T7" fmla="*/ 1 h 40"/>
                  <a:gd name="T8" fmla="*/ 1 w 18"/>
                  <a:gd name="T9" fmla="*/ 0 h 40"/>
                  <a:gd name="T10" fmla="*/ 1 w 18"/>
                  <a:gd name="T11" fmla="*/ 1 h 40"/>
                  <a:gd name="T12" fmla="*/ 1 w 18"/>
                  <a:gd name="T13" fmla="*/ 1 h 40"/>
                  <a:gd name="T14" fmla="*/ 1 w 18"/>
                  <a:gd name="T15" fmla="*/ 1 h 40"/>
                  <a:gd name="T16" fmla="*/ 0 w 18"/>
                  <a:gd name="T17" fmla="*/ 2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40">
                    <a:moveTo>
                      <a:pt x="0" y="40"/>
                    </a:moveTo>
                    <a:lnTo>
                      <a:pt x="4" y="33"/>
                    </a:lnTo>
                    <a:lnTo>
                      <a:pt x="12" y="21"/>
                    </a:lnTo>
                    <a:lnTo>
                      <a:pt x="18" y="8"/>
                    </a:lnTo>
                    <a:lnTo>
                      <a:pt x="17" y="0"/>
                    </a:lnTo>
                    <a:lnTo>
                      <a:pt x="11" y="2"/>
                    </a:lnTo>
                    <a:lnTo>
                      <a:pt x="7" y="15"/>
                    </a:lnTo>
                    <a:lnTo>
                      <a:pt x="2" y="29"/>
                    </a:lnTo>
                    <a:lnTo>
                      <a:pt x="0" y="4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27" name="Freeform 158">
                <a:extLst>
                  <a:ext uri="{FF2B5EF4-FFF2-40B4-BE49-F238E27FC236}">
                    <a16:creationId xmlns:a16="http://schemas.microsoft.com/office/drawing/2014/main" xmlns="" id="{A011A0B9-C6D3-4EBA-A479-5EDEC386B154}"/>
                  </a:ext>
                </a:extLst>
              </p:cNvPr>
              <p:cNvSpPr>
                <a:spLocks/>
              </p:cNvSpPr>
              <p:nvPr/>
            </p:nvSpPr>
            <p:spPr bwMode="auto">
              <a:xfrm>
                <a:off x="2774" y="192"/>
                <a:ext cx="5" cy="22"/>
              </a:xfrm>
              <a:custGeom>
                <a:avLst/>
                <a:gdLst>
                  <a:gd name="T0" fmla="*/ 1 w 10"/>
                  <a:gd name="T1" fmla="*/ 1 h 45"/>
                  <a:gd name="T2" fmla="*/ 1 w 10"/>
                  <a:gd name="T3" fmla="*/ 1 h 45"/>
                  <a:gd name="T4" fmla="*/ 1 w 10"/>
                  <a:gd name="T5" fmla="*/ 0 h 45"/>
                  <a:gd name="T6" fmla="*/ 1 w 10"/>
                  <a:gd name="T7" fmla="*/ 0 h 45"/>
                  <a:gd name="T8" fmla="*/ 1 w 10"/>
                  <a:gd name="T9" fmla="*/ 0 h 45"/>
                  <a:gd name="T10" fmla="*/ 0 w 10"/>
                  <a:gd name="T11" fmla="*/ 0 h 45"/>
                  <a:gd name="T12" fmla="*/ 1 w 10"/>
                  <a:gd name="T13" fmla="*/ 0 h 45"/>
                  <a:gd name="T14" fmla="*/ 1 w 10"/>
                  <a:gd name="T15" fmla="*/ 1 h 45"/>
                  <a:gd name="T16" fmla="*/ 1 w 10"/>
                  <a:gd name="T17" fmla="*/ 1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45">
                    <a:moveTo>
                      <a:pt x="10" y="45"/>
                    </a:moveTo>
                    <a:lnTo>
                      <a:pt x="9" y="36"/>
                    </a:lnTo>
                    <a:lnTo>
                      <a:pt x="10" y="21"/>
                    </a:lnTo>
                    <a:lnTo>
                      <a:pt x="8" y="7"/>
                    </a:lnTo>
                    <a:lnTo>
                      <a:pt x="3" y="0"/>
                    </a:lnTo>
                    <a:lnTo>
                      <a:pt x="0" y="6"/>
                    </a:lnTo>
                    <a:lnTo>
                      <a:pt x="2" y="18"/>
                    </a:lnTo>
                    <a:lnTo>
                      <a:pt x="7" y="35"/>
                    </a:lnTo>
                    <a:lnTo>
                      <a:pt x="10" y="4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28" name="Freeform 159">
                <a:extLst>
                  <a:ext uri="{FF2B5EF4-FFF2-40B4-BE49-F238E27FC236}">
                    <a16:creationId xmlns:a16="http://schemas.microsoft.com/office/drawing/2014/main" xmlns="" id="{11BE70B3-A26E-4D6B-AEBD-2822A655DF18}"/>
                  </a:ext>
                </a:extLst>
              </p:cNvPr>
              <p:cNvSpPr>
                <a:spLocks/>
              </p:cNvSpPr>
              <p:nvPr/>
            </p:nvSpPr>
            <p:spPr bwMode="auto">
              <a:xfrm>
                <a:off x="2784" y="205"/>
                <a:ext cx="17" cy="20"/>
              </a:xfrm>
              <a:custGeom>
                <a:avLst/>
                <a:gdLst>
                  <a:gd name="T0" fmla="*/ 0 w 34"/>
                  <a:gd name="T1" fmla="*/ 2 h 40"/>
                  <a:gd name="T2" fmla="*/ 1 w 34"/>
                  <a:gd name="T3" fmla="*/ 2 h 40"/>
                  <a:gd name="T4" fmla="*/ 1 w 34"/>
                  <a:gd name="T5" fmla="*/ 1 h 40"/>
                  <a:gd name="T6" fmla="*/ 1 w 34"/>
                  <a:gd name="T7" fmla="*/ 1 h 40"/>
                  <a:gd name="T8" fmla="*/ 1 w 34"/>
                  <a:gd name="T9" fmla="*/ 1 h 40"/>
                  <a:gd name="T10" fmla="*/ 1 w 34"/>
                  <a:gd name="T11" fmla="*/ 1 h 40"/>
                  <a:gd name="T12" fmla="*/ 1 w 34"/>
                  <a:gd name="T13" fmla="*/ 1 h 40"/>
                  <a:gd name="T14" fmla="*/ 1 w 34"/>
                  <a:gd name="T15" fmla="*/ 0 h 40"/>
                  <a:gd name="T16" fmla="*/ 2 w 34"/>
                  <a:gd name="T17" fmla="*/ 1 h 40"/>
                  <a:gd name="T18" fmla="*/ 2 w 34"/>
                  <a:gd name="T19" fmla="*/ 1 h 40"/>
                  <a:gd name="T20" fmla="*/ 1 w 34"/>
                  <a:gd name="T21" fmla="*/ 1 h 40"/>
                  <a:gd name="T22" fmla="*/ 1 w 34"/>
                  <a:gd name="T23" fmla="*/ 1 h 40"/>
                  <a:gd name="T24" fmla="*/ 1 w 34"/>
                  <a:gd name="T25" fmla="*/ 1 h 40"/>
                  <a:gd name="T26" fmla="*/ 1 w 34"/>
                  <a:gd name="T27" fmla="*/ 1 h 40"/>
                  <a:gd name="T28" fmla="*/ 1 w 34"/>
                  <a:gd name="T29" fmla="*/ 1 h 40"/>
                  <a:gd name="T30" fmla="*/ 1 w 34"/>
                  <a:gd name="T31" fmla="*/ 2 h 40"/>
                  <a:gd name="T32" fmla="*/ 0 w 34"/>
                  <a:gd name="T33" fmla="*/ 2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40">
                    <a:moveTo>
                      <a:pt x="0" y="40"/>
                    </a:moveTo>
                    <a:lnTo>
                      <a:pt x="3" y="34"/>
                    </a:lnTo>
                    <a:lnTo>
                      <a:pt x="6" y="28"/>
                    </a:lnTo>
                    <a:lnTo>
                      <a:pt x="11" y="20"/>
                    </a:lnTo>
                    <a:lnTo>
                      <a:pt x="17" y="13"/>
                    </a:lnTo>
                    <a:lnTo>
                      <a:pt x="23" y="6"/>
                    </a:lnTo>
                    <a:lnTo>
                      <a:pt x="27" y="2"/>
                    </a:lnTo>
                    <a:lnTo>
                      <a:pt x="31" y="0"/>
                    </a:lnTo>
                    <a:lnTo>
                      <a:pt x="34" y="1"/>
                    </a:lnTo>
                    <a:lnTo>
                      <a:pt x="34" y="4"/>
                    </a:lnTo>
                    <a:lnTo>
                      <a:pt x="32" y="9"/>
                    </a:lnTo>
                    <a:lnTo>
                      <a:pt x="27" y="14"/>
                    </a:lnTo>
                    <a:lnTo>
                      <a:pt x="20" y="20"/>
                    </a:lnTo>
                    <a:lnTo>
                      <a:pt x="15" y="27"/>
                    </a:lnTo>
                    <a:lnTo>
                      <a:pt x="8" y="32"/>
                    </a:lnTo>
                    <a:lnTo>
                      <a:pt x="3" y="36"/>
                    </a:lnTo>
                    <a:lnTo>
                      <a:pt x="0" y="4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29" name="Freeform 160">
                <a:extLst>
                  <a:ext uri="{FF2B5EF4-FFF2-40B4-BE49-F238E27FC236}">
                    <a16:creationId xmlns:a16="http://schemas.microsoft.com/office/drawing/2014/main" xmlns="" id="{523A92A1-B586-429C-B0B2-9D95C77F1831}"/>
                  </a:ext>
                </a:extLst>
              </p:cNvPr>
              <p:cNvSpPr>
                <a:spLocks/>
              </p:cNvSpPr>
              <p:nvPr/>
            </p:nvSpPr>
            <p:spPr bwMode="auto">
              <a:xfrm>
                <a:off x="2768" y="329"/>
                <a:ext cx="28" cy="6"/>
              </a:xfrm>
              <a:custGeom>
                <a:avLst/>
                <a:gdLst>
                  <a:gd name="T0" fmla="*/ 0 w 57"/>
                  <a:gd name="T1" fmla="*/ 0 h 13"/>
                  <a:gd name="T2" fmla="*/ 0 w 57"/>
                  <a:gd name="T3" fmla="*/ 0 h 13"/>
                  <a:gd name="T4" fmla="*/ 0 w 57"/>
                  <a:gd name="T5" fmla="*/ 0 h 13"/>
                  <a:gd name="T6" fmla="*/ 0 w 57"/>
                  <a:gd name="T7" fmla="*/ 0 h 13"/>
                  <a:gd name="T8" fmla="*/ 1 w 57"/>
                  <a:gd name="T9" fmla="*/ 0 h 13"/>
                  <a:gd name="T10" fmla="*/ 1 w 57"/>
                  <a:gd name="T11" fmla="*/ 0 h 13"/>
                  <a:gd name="T12" fmla="*/ 1 w 57"/>
                  <a:gd name="T13" fmla="*/ 0 h 13"/>
                  <a:gd name="T14" fmla="*/ 1 w 57"/>
                  <a:gd name="T15" fmla="*/ 0 h 13"/>
                  <a:gd name="T16" fmla="*/ 1 w 57"/>
                  <a:gd name="T17" fmla="*/ 0 h 13"/>
                  <a:gd name="T18" fmla="*/ 1 w 57"/>
                  <a:gd name="T19" fmla="*/ 0 h 13"/>
                  <a:gd name="T20" fmla="*/ 1 w 57"/>
                  <a:gd name="T21" fmla="*/ 0 h 13"/>
                  <a:gd name="T22" fmla="*/ 1 w 57"/>
                  <a:gd name="T23" fmla="*/ 0 h 13"/>
                  <a:gd name="T24" fmla="*/ 1 w 57"/>
                  <a:gd name="T25" fmla="*/ 0 h 13"/>
                  <a:gd name="T26" fmla="*/ 0 w 57"/>
                  <a:gd name="T27" fmla="*/ 0 h 13"/>
                  <a:gd name="T28" fmla="*/ 0 w 57"/>
                  <a:gd name="T29" fmla="*/ 0 h 13"/>
                  <a:gd name="T30" fmla="*/ 0 w 57"/>
                  <a:gd name="T31" fmla="*/ 0 h 13"/>
                  <a:gd name="T32" fmla="*/ 0 w 57"/>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13">
                    <a:moveTo>
                      <a:pt x="0" y="1"/>
                    </a:moveTo>
                    <a:lnTo>
                      <a:pt x="7" y="1"/>
                    </a:lnTo>
                    <a:lnTo>
                      <a:pt x="15" y="0"/>
                    </a:lnTo>
                    <a:lnTo>
                      <a:pt x="25" y="0"/>
                    </a:lnTo>
                    <a:lnTo>
                      <a:pt x="34" y="0"/>
                    </a:lnTo>
                    <a:lnTo>
                      <a:pt x="42" y="0"/>
                    </a:lnTo>
                    <a:lnTo>
                      <a:pt x="50" y="3"/>
                    </a:lnTo>
                    <a:lnTo>
                      <a:pt x="54" y="5"/>
                    </a:lnTo>
                    <a:lnTo>
                      <a:pt x="57" y="8"/>
                    </a:lnTo>
                    <a:lnTo>
                      <a:pt x="56" y="12"/>
                    </a:lnTo>
                    <a:lnTo>
                      <a:pt x="50" y="13"/>
                    </a:lnTo>
                    <a:lnTo>
                      <a:pt x="43" y="12"/>
                    </a:lnTo>
                    <a:lnTo>
                      <a:pt x="34" y="9"/>
                    </a:lnTo>
                    <a:lnTo>
                      <a:pt x="25" y="7"/>
                    </a:lnTo>
                    <a:lnTo>
                      <a:pt x="15" y="5"/>
                    </a:lnTo>
                    <a:lnTo>
                      <a:pt x="7" y="3"/>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30" name="Freeform 161">
                <a:extLst>
                  <a:ext uri="{FF2B5EF4-FFF2-40B4-BE49-F238E27FC236}">
                    <a16:creationId xmlns:a16="http://schemas.microsoft.com/office/drawing/2014/main" xmlns="" id="{61B6F646-3122-448E-A7DF-0027C75B5051}"/>
                  </a:ext>
                </a:extLst>
              </p:cNvPr>
              <p:cNvSpPr>
                <a:spLocks/>
              </p:cNvSpPr>
              <p:nvPr/>
            </p:nvSpPr>
            <p:spPr bwMode="auto">
              <a:xfrm>
                <a:off x="2763" y="337"/>
                <a:ext cx="28" cy="9"/>
              </a:xfrm>
              <a:custGeom>
                <a:avLst/>
                <a:gdLst>
                  <a:gd name="T0" fmla="*/ 0 w 55"/>
                  <a:gd name="T1" fmla="*/ 0 h 20"/>
                  <a:gd name="T2" fmla="*/ 1 w 55"/>
                  <a:gd name="T3" fmla="*/ 0 h 20"/>
                  <a:gd name="T4" fmla="*/ 1 w 55"/>
                  <a:gd name="T5" fmla="*/ 0 h 20"/>
                  <a:gd name="T6" fmla="*/ 1 w 55"/>
                  <a:gd name="T7" fmla="*/ 0 h 20"/>
                  <a:gd name="T8" fmla="*/ 1 w 55"/>
                  <a:gd name="T9" fmla="*/ 0 h 20"/>
                  <a:gd name="T10" fmla="*/ 2 w 55"/>
                  <a:gd name="T11" fmla="*/ 0 h 20"/>
                  <a:gd name="T12" fmla="*/ 2 w 55"/>
                  <a:gd name="T13" fmla="*/ 0 h 20"/>
                  <a:gd name="T14" fmla="*/ 2 w 55"/>
                  <a:gd name="T15" fmla="*/ 0 h 20"/>
                  <a:gd name="T16" fmla="*/ 2 w 55"/>
                  <a:gd name="T17" fmla="*/ 0 h 20"/>
                  <a:gd name="T18" fmla="*/ 2 w 55"/>
                  <a:gd name="T19" fmla="*/ 0 h 20"/>
                  <a:gd name="T20" fmla="*/ 2 w 55"/>
                  <a:gd name="T21" fmla="*/ 0 h 20"/>
                  <a:gd name="T22" fmla="*/ 2 w 55"/>
                  <a:gd name="T23" fmla="*/ 0 h 20"/>
                  <a:gd name="T24" fmla="*/ 1 w 55"/>
                  <a:gd name="T25" fmla="*/ 0 h 20"/>
                  <a:gd name="T26" fmla="*/ 1 w 55"/>
                  <a:gd name="T27" fmla="*/ 0 h 20"/>
                  <a:gd name="T28" fmla="*/ 1 w 55"/>
                  <a:gd name="T29" fmla="*/ 0 h 20"/>
                  <a:gd name="T30" fmla="*/ 1 w 55"/>
                  <a:gd name="T31" fmla="*/ 0 h 20"/>
                  <a:gd name="T32" fmla="*/ 0 w 55"/>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5" h="20">
                    <a:moveTo>
                      <a:pt x="0" y="0"/>
                    </a:moveTo>
                    <a:lnTo>
                      <a:pt x="6" y="0"/>
                    </a:lnTo>
                    <a:lnTo>
                      <a:pt x="14" y="1"/>
                    </a:lnTo>
                    <a:lnTo>
                      <a:pt x="22" y="3"/>
                    </a:lnTo>
                    <a:lnTo>
                      <a:pt x="31" y="5"/>
                    </a:lnTo>
                    <a:lnTo>
                      <a:pt x="40" y="7"/>
                    </a:lnTo>
                    <a:lnTo>
                      <a:pt x="47" y="9"/>
                    </a:lnTo>
                    <a:lnTo>
                      <a:pt x="53" y="13"/>
                    </a:lnTo>
                    <a:lnTo>
                      <a:pt x="55" y="18"/>
                    </a:lnTo>
                    <a:lnTo>
                      <a:pt x="53" y="20"/>
                    </a:lnTo>
                    <a:lnTo>
                      <a:pt x="48" y="20"/>
                    </a:lnTo>
                    <a:lnTo>
                      <a:pt x="40" y="18"/>
                    </a:lnTo>
                    <a:lnTo>
                      <a:pt x="31" y="14"/>
                    </a:lnTo>
                    <a:lnTo>
                      <a:pt x="21" y="11"/>
                    </a:lnTo>
                    <a:lnTo>
                      <a:pt x="12" y="6"/>
                    </a:lnTo>
                    <a:lnTo>
                      <a:pt x="5"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31" name="Freeform 162">
                <a:extLst>
                  <a:ext uri="{FF2B5EF4-FFF2-40B4-BE49-F238E27FC236}">
                    <a16:creationId xmlns:a16="http://schemas.microsoft.com/office/drawing/2014/main" xmlns="" id="{83F31229-2613-4170-870B-31146312FD6A}"/>
                  </a:ext>
                </a:extLst>
              </p:cNvPr>
              <p:cNvSpPr>
                <a:spLocks/>
              </p:cNvSpPr>
              <p:nvPr/>
            </p:nvSpPr>
            <p:spPr bwMode="auto">
              <a:xfrm>
                <a:off x="2777" y="315"/>
                <a:ext cx="27" cy="6"/>
              </a:xfrm>
              <a:custGeom>
                <a:avLst/>
                <a:gdLst>
                  <a:gd name="T0" fmla="*/ 0 w 54"/>
                  <a:gd name="T1" fmla="*/ 0 h 13"/>
                  <a:gd name="T2" fmla="*/ 1 w 54"/>
                  <a:gd name="T3" fmla="*/ 0 h 13"/>
                  <a:gd name="T4" fmla="*/ 1 w 54"/>
                  <a:gd name="T5" fmla="*/ 0 h 13"/>
                  <a:gd name="T6" fmla="*/ 1 w 54"/>
                  <a:gd name="T7" fmla="*/ 0 h 13"/>
                  <a:gd name="T8" fmla="*/ 1 w 54"/>
                  <a:gd name="T9" fmla="*/ 0 h 13"/>
                  <a:gd name="T10" fmla="*/ 2 w 54"/>
                  <a:gd name="T11" fmla="*/ 0 h 13"/>
                  <a:gd name="T12" fmla="*/ 2 w 54"/>
                  <a:gd name="T13" fmla="*/ 0 h 13"/>
                  <a:gd name="T14" fmla="*/ 2 w 54"/>
                  <a:gd name="T15" fmla="*/ 0 h 13"/>
                  <a:gd name="T16" fmla="*/ 2 w 54"/>
                  <a:gd name="T17" fmla="*/ 0 h 13"/>
                  <a:gd name="T18" fmla="*/ 2 w 54"/>
                  <a:gd name="T19" fmla="*/ 0 h 13"/>
                  <a:gd name="T20" fmla="*/ 2 w 54"/>
                  <a:gd name="T21" fmla="*/ 0 h 13"/>
                  <a:gd name="T22" fmla="*/ 2 w 54"/>
                  <a:gd name="T23" fmla="*/ 0 h 13"/>
                  <a:gd name="T24" fmla="*/ 2 w 54"/>
                  <a:gd name="T25" fmla="*/ 0 h 13"/>
                  <a:gd name="T26" fmla="*/ 1 w 54"/>
                  <a:gd name="T27" fmla="*/ 0 h 13"/>
                  <a:gd name="T28" fmla="*/ 1 w 54"/>
                  <a:gd name="T29" fmla="*/ 0 h 13"/>
                  <a:gd name="T30" fmla="*/ 1 w 54"/>
                  <a:gd name="T31" fmla="*/ 0 h 13"/>
                  <a:gd name="T32" fmla="*/ 0 w 54"/>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13">
                    <a:moveTo>
                      <a:pt x="0" y="7"/>
                    </a:moveTo>
                    <a:lnTo>
                      <a:pt x="2" y="5"/>
                    </a:lnTo>
                    <a:lnTo>
                      <a:pt x="8" y="3"/>
                    </a:lnTo>
                    <a:lnTo>
                      <a:pt x="16" y="2"/>
                    </a:lnTo>
                    <a:lnTo>
                      <a:pt x="25" y="0"/>
                    </a:lnTo>
                    <a:lnTo>
                      <a:pt x="34" y="2"/>
                    </a:lnTo>
                    <a:lnTo>
                      <a:pt x="44" y="3"/>
                    </a:lnTo>
                    <a:lnTo>
                      <a:pt x="50" y="5"/>
                    </a:lnTo>
                    <a:lnTo>
                      <a:pt x="54" y="8"/>
                    </a:lnTo>
                    <a:lnTo>
                      <a:pt x="54" y="12"/>
                    </a:lnTo>
                    <a:lnTo>
                      <a:pt x="50" y="13"/>
                    </a:lnTo>
                    <a:lnTo>
                      <a:pt x="44" y="13"/>
                    </a:lnTo>
                    <a:lnTo>
                      <a:pt x="34" y="11"/>
                    </a:lnTo>
                    <a:lnTo>
                      <a:pt x="25" y="10"/>
                    </a:lnTo>
                    <a:lnTo>
                      <a:pt x="16" y="8"/>
                    </a:lnTo>
                    <a:lnTo>
                      <a:pt x="7" y="7"/>
                    </a:lnTo>
                    <a:lnTo>
                      <a:pt x="0" y="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32" name="Freeform 163">
                <a:extLst>
                  <a:ext uri="{FF2B5EF4-FFF2-40B4-BE49-F238E27FC236}">
                    <a16:creationId xmlns:a16="http://schemas.microsoft.com/office/drawing/2014/main" xmlns="" id="{C2B9E919-45F4-43B7-AE34-14801816CE07}"/>
                  </a:ext>
                </a:extLst>
              </p:cNvPr>
              <p:cNvSpPr>
                <a:spLocks/>
              </p:cNvSpPr>
              <p:nvPr/>
            </p:nvSpPr>
            <p:spPr bwMode="auto">
              <a:xfrm>
                <a:off x="2780" y="299"/>
                <a:ext cx="32" cy="8"/>
              </a:xfrm>
              <a:custGeom>
                <a:avLst/>
                <a:gdLst>
                  <a:gd name="T0" fmla="*/ 0 w 63"/>
                  <a:gd name="T1" fmla="*/ 0 h 17"/>
                  <a:gd name="T2" fmla="*/ 1 w 63"/>
                  <a:gd name="T3" fmla="*/ 0 h 17"/>
                  <a:gd name="T4" fmla="*/ 1 w 63"/>
                  <a:gd name="T5" fmla="*/ 0 h 17"/>
                  <a:gd name="T6" fmla="*/ 1 w 63"/>
                  <a:gd name="T7" fmla="*/ 0 h 17"/>
                  <a:gd name="T8" fmla="*/ 2 w 63"/>
                  <a:gd name="T9" fmla="*/ 0 h 17"/>
                  <a:gd name="T10" fmla="*/ 2 w 63"/>
                  <a:gd name="T11" fmla="*/ 0 h 17"/>
                  <a:gd name="T12" fmla="*/ 2 w 63"/>
                  <a:gd name="T13" fmla="*/ 0 h 17"/>
                  <a:gd name="T14" fmla="*/ 2 w 63"/>
                  <a:gd name="T15" fmla="*/ 0 h 17"/>
                  <a:gd name="T16" fmla="*/ 2 w 63"/>
                  <a:gd name="T17" fmla="*/ 0 h 17"/>
                  <a:gd name="T18" fmla="*/ 2 w 63"/>
                  <a:gd name="T19" fmla="*/ 0 h 17"/>
                  <a:gd name="T20" fmla="*/ 2 w 63"/>
                  <a:gd name="T21" fmla="*/ 0 h 17"/>
                  <a:gd name="T22" fmla="*/ 2 w 63"/>
                  <a:gd name="T23" fmla="*/ 0 h 17"/>
                  <a:gd name="T24" fmla="*/ 2 w 63"/>
                  <a:gd name="T25" fmla="*/ 0 h 17"/>
                  <a:gd name="T26" fmla="*/ 1 w 63"/>
                  <a:gd name="T27" fmla="*/ 0 h 17"/>
                  <a:gd name="T28" fmla="*/ 1 w 63"/>
                  <a:gd name="T29" fmla="*/ 0 h 17"/>
                  <a:gd name="T30" fmla="*/ 1 w 63"/>
                  <a:gd name="T31" fmla="*/ 0 h 17"/>
                  <a:gd name="T32" fmla="*/ 0 w 63"/>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7">
                    <a:moveTo>
                      <a:pt x="0" y="17"/>
                    </a:moveTo>
                    <a:lnTo>
                      <a:pt x="7" y="14"/>
                    </a:lnTo>
                    <a:lnTo>
                      <a:pt x="16" y="9"/>
                    </a:lnTo>
                    <a:lnTo>
                      <a:pt x="26" y="6"/>
                    </a:lnTo>
                    <a:lnTo>
                      <a:pt x="37" y="2"/>
                    </a:lnTo>
                    <a:lnTo>
                      <a:pt x="46" y="1"/>
                    </a:lnTo>
                    <a:lnTo>
                      <a:pt x="54" y="0"/>
                    </a:lnTo>
                    <a:lnTo>
                      <a:pt x="61" y="1"/>
                    </a:lnTo>
                    <a:lnTo>
                      <a:pt x="63" y="5"/>
                    </a:lnTo>
                    <a:lnTo>
                      <a:pt x="62" y="8"/>
                    </a:lnTo>
                    <a:lnTo>
                      <a:pt x="56" y="12"/>
                    </a:lnTo>
                    <a:lnTo>
                      <a:pt x="48" y="13"/>
                    </a:lnTo>
                    <a:lnTo>
                      <a:pt x="38" y="14"/>
                    </a:lnTo>
                    <a:lnTo>
                      <a:pt x="26" y="15"/>
                    </a:lnTo>
                    <a:lnTo>
                      <a:pt x="16" y="15"/>
                    </a:lnTo>
                    <a:lnTo>
                      <a:pt x="7" y="16"/>
                    </a:lnTo>
                    <a:lnTo>
                      <a:pt x="0" y="1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33" name="Freeform 164">
                <a:extLst>
                  <a:ext uri="{FF2B5EF4-FFF2-40B4-BE49-F238E27FC236}">
                    <a16:creationId xmlns:a16="http://schemas.microsoft.com/office/drawing/2014/main" xmlns="" id="{80B3C9E6-1F30-453D-8736-521B325CDA59}"/>
                  </a:ext>
                </a:extLst>
              </p:cNvPr>
              <p:cNvSpPr>
                <a:spLocks/>
              </p:cNvSpPr>
              <p:nvPr/>
            </p:nvSpPr>
            <p:spPr bwMode="auto">
              <a:xfrm>
                <a:off x="2786" y="283"/>
                <a:ext cx="35" cy="10"/>
              </a:xfrm>
              <a:custGeom>
                <a:avLst/>
                <a:gdLst>
                  <a:gd name="T0" fmla="*/ 0 w 69"/>
                  <a:gd name="T1" fmla="*/ 1 h 20"/>
                  <a:gd name="T2" fmla="*/ 1 w 69"/>
                  <a:gd name="T3" fmla="*/ 1 h 20"/>
                  <a:gd name="T4" fmla="*/ 1 w 69"/>
                  <a:gd name="T5" fmla="*/ 1 h 20"/>
                  <a:gd name="T6" fmla="*/ 1 w 69"/>
                  <a:gd name="T7" fmla="*/ 1 h 20"/>
                  <a:gd name="T8" fmla="*/ 2 w 69"/>
                  <a:gd name="T9" fmla="*/ 1 h 20"/>
                  <a:gd name="T10" fmla="*/ 2 w 69"/>
                  <a:gd name="T11" fmla="*/ 1 h 20"/>
                  <a:gd name="T12" fmla="*/ 2 w 69"/>
                  <a:gd name="T13" fmla="*/ 0 h 20"/>
                  <a:gd name="T14" fmla="*/ 3 w 69"/>
                  <a:gd name="T15" fmla="*/ 0 h 20"/>
                  <a:gd name="T16" fmla="*/ 3 w 69"/>
                  <a:gd name="T17" fmla="*/ 1 h 20"/>
                  <a:gd name="T18" fmla="*/ 3 w 69"/>
                  <a:gd name="T19" fmla="*/ 1 h 20"/>
                  <a:gd name="T20" fmla="*/ 2 w 69"/>
                  <a:gd name="T21" fmla="*/ 1 h 20"/>
                  <a:gd name="T22" fmla="*/ 2 w 69"/>
                  <a:gd name="T23" fmla="*/ 1 h 20"/>
                  <a:gd name="T24" fmla="*/ 2 w 69"/>
                  <a:gd name="T25" fmla="*/ 1 h 20"/>
                  <a:gd name="T26" fmla="*/ 1 w 69"/>
                  <a:gd name="T27" fmla="*/ 1 h 20"/>
                  <a:gd name="T28" fmla="*/ 1 w 69"/>
                  <a:gd name="T29" fmla="*/ 1 h 20"/>
                  <a:gd name="T30" fmla="*/ 1 w 69"/>
                  <a:gd name="T31" fmla="*/ 1 h 20"/>
                  <a:gd name="T32" fmla="*/ 0 w 69"/>
                  <a:gd name="T33" fmla="*/ 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20">
                    <a:moveTo>
                      <a:pt x="0" y="20"/>
                    </a:moveTo>
                    <a:lnTo>
                      <a:pt x="6" y="17"/>
                    </a:lnTo>
                    <a:lnTo>
                      <a:pt x="16" y="13"/>
                    </a:lnTo>
                    <a:lnTo>
                      <a:pt x="28" y="8"/>
                    </a:lnTo>
                    <a:lnTo>
                      <a:pt x="39" y="5"/>
                    </a:lnTo>
                    <a:lnTo>
                      <a:pt x="51" y="1"/>
                    </a:lnTo>
                    <a:lnTo>
                      <a:pt x="60" y="0"/>
                    </a:lnTo>
                    <a:lnTo>
                      <a:pt x="67" y="0"/>
                    </a:lnTo>
                    <a:lnTo>
                      <a:pt x="69" y="4"/>
                    </a:lnTo>
                    <a:lnTo>
                      <a:pt x="66" y="8"/>
                    </a:lnTo>
                    <a:lnTo>
                      <a:pt x="59" y="12"/>
                    </a:lnTo>
                    <a:lnTo>
                      <a:pt x="49" y="14"/>
                    </a:lnTo>
                    <a:lnTo>
                      <a:pt x="37" y="16"/>
                    </a:lnTo>
                    <a:lnTo>
                      <a:pt x="26" y="17"/>
                    </a:lnTo>
                    <a:lnTo>
                      <a:pt x="14" y="18"/>
                    </a:lnTo>
                    <a:lnTo>
                      <a:pt x="6" y="18"/>
                    </a:lnTo>
                    <a:lnTo>
                      <a:pt x="0" y="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34" name="Freeform 165">
                <a:extLst>
                  <a:ext uri="{FF2B5EF4-FFF2-40B4-BE49-F238E27FC236}">
                    <a16:creationId xmlns:a16="http://schemas.microsoft.com/office/drawing/2014/main" xmlns="" id="{6312471B-AAB0-4EBE-9F8D-CCF9CA1EC573}"/>
                  </a:ext>
                </a:extLst>
              </p:cNvPr>
              <p:cNvSpPr>
                <a:spLocks/>
              </p:cNvSpPr>
              <p:nvPr/>
            </p:nvSpPr>
            <p:spPr bwMode="auto">
              <a:xfrm>
                <a:off x="2787" y="249"/>
                <a:ext cx="37" cy="18"/>
              </a:xfrm>
              <a:custGeom>
                <a:avLst/>
                <a:gdLst>
                  <a:gd name="T0" fmla="*/ 0 w 74"/>
                  <a:gd name="T1" fmla="*/ 2 h 36"/>
                  <a:gd name="T2" fmla="*/ 1 w 74"/>
                  <a:gd name="T3" fmla="*/ 1 h 36"/>
                  <a:gd name="T4" fmla="*/ 1 w 74"/>
                  <a:gd name="T5" fmla="*/ 1 h 36"/>
                  <a:gd name="T6" fmla="*/ 1 w 74"/>
                  <a:gd name="T7" fmla="*/ 1 h 36"/>
                  <a:gd name="T8" fmla="*/ 2 w 74"/>
                  <a:gd name="T9" fmla="*/ 1 h 36"/>
                  <a:gd name="T10" fmla="*/ 2 w 74"/>
                  <a:gd name="T11" fmla="*/ 1 h 36"/>
                  <a:gd name="T12" fmla="*/ 2 w 74"/>
                  <a:gd name="T13" fmla="*/ 1 h 36"/>
                  <a:gd name="T14" fmla="*/ 3 w 74"/>
                  <a:gd name="T15" fmla="*/ 0 h 36"/>
                  <a:gd name="T16" fmla="*/ 3 w 74"/>
                  <a:gd name="T17" fmla="*/ 1 h 36"/>
                  <a:gd name="T18" fmla="*/ 3 w 74"/>
                  <a:gd name="T19" fmla="*/ 1 h 36"/>
                  <a:gd name="T20" fmla="*/ 3 w 74"/>
                  <a:gd name="T21" fmla="*/ 1 h 36"/>
                  <a:gd name="T22" fmla="*/ 2 w 74"/>
                  <a:gd name="T23" fmla="*/ 1 h 36"/>
                  <a:gd name="T24" fmla="*/ 2 w 74"/>
                  <a:gd name="T25" fmla="*/ 1 h 36"/>
                  <a:gd name="T26" fmla="*/ 1 w 74"/>
                  <a:gd name="T27" fmla="*/ 1 h 36"/>
                  <a:gd name="T28" fmla="*/ 1 w 74"/>
                  <a:gd name="T29" fmla="*/ 1 h 36"/>
                  <a:gd name="T30" fmla="*/ 1 w 74"/>
                  <a:gd name="T31" fmla="*/ 1 h 36"/>
                  <a:gd name="T32" fmla="*/ 0 w 74"/>
                  <a:gd name="T33" fmla="*/ 2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4" h="36">
                    <a:moveTo>
                      <a:pt x="0" y="36"/>
                    </a:moveTo>
                    <a:lnTo>
                      <a:pt x="7" y="30"/>
                    </a:lnTo>
                    <a:lnTo>
                      <a:pt x="18" y="23"/>
                    </a:lnTo>
                    <a:lnTo>
                      <a:pt x="28" y="16"/>
                    </a:lnTo>
                    <a:lnTo>
                      <a:pt x="41" y="9"/>
                    </a:lnTo>
                    <a:lnTo>
                      <a:pt x="52" y="5"/>
                    </a:lnTo>
                    <a:lnTo>
                      <a:pt x="63" y="1"/>
                    </a:lnTo>
                    <a:lnTo>
                      <a:pt x="71" y="0"/>
                    </a:lnTo>
                    <a:lnTo>
                      <a:pt x="74" y="2"/>
                    </a:lnTo>
                    <a:lnTo>
                      <a:pt x="73" y="6"/>
                    </a:lnTo>
                    <a:lnTo>
                      <a:pt x="66" y="10"/>
                    </a:lnTo>
                    <a:lnTo>
                      <a:pt x="54" y="15"/>
                    </a:lnTo>
                    <a:lnTo>
                      <a:pt x="42" y="19"/>
                    </a:lnTo>
                    <a:lnTo>
                      <a:pt x="28" y="23"/>
                    </a:lnTo>
                    <a:lnTo>
                      <a:pt x="15" y="28"/>
                    </a:lnTo>
                    <a:lnTo>
                      <a:pt x="6" y="32"/>
                    </a:lnTo>
                    <a:lnTo>
                      <a:pt x="0" y="3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35" name="Freeform 166">
                <a:extLst>
                  <a:ext uri="{FF2B5EF4-FFF2-40B4-BE49-F238E27FC236}">
                    <a16:creationId xmlns:a16="http://schemas.microsoft.com/office/drawing/2014/main" xmlns="" id="{8AFF3A78-0DD2-4DFD-BF6B-E0A3E0B21A80}"/>
                  </a:ext>
                </a:extLst>
              </p:cNvPr>
              <p:cNvSpPr>
                <a:spLocks/>
              </p:cNvSpPr>
              <p:nvPr/>
            </p:nvSpPr>
            <p:spPr bwMode="auto">
              <a:xfrm>
                <a:off x="2784" y="216"/>
                <a:ext cx="34" cy="22"/>
              </a:xfrm>
              <a:custGeom>
                <a:avLst/>
                <a:gdLst>
                  <a:gd name="T0" fmla="*/ 0 w 68"/>
                  <a:gd name="T1" fmla="*/ 2 h 43"/>
                  <a:gd name="T2" fmla="*/ 1 w 68"/>
                  <a:gd name="T3" fmla="*/ 2 h 43"/>
                  <a:gd name="T4" fmla="*/ 1 w 68"/>
                  <a:gd name="T5" fmla="*/ 1 h 43"/>
                  <a:gd name="T6" fmla="*/ 1 w 68"/>
                  <a:gd name="T7" fmla="*/ 1 h 43"/>
                  <a:gd name="T8" fmla="*/ 2 w 68"/>
                  <a:gd name="T9" fmla="*/ 1 h 43"/>
                  <a:gd name="T10" fmla="*/ 2 w 68"/>
                  <a:gd name="T11" fmla="*/ 1 h 43"/>
                  <a:gd name="T12" fmla="*/ 2 w 68"/>
                  <a:gd name="T13" fmla="*/ 1 h 43"/>
                  <a:gd name="T14" fmla="*/ 2 w 68"/>
                  <a:gd name="T15" fmla="*/ 0 h 43"/>
                  <a:gd name="T16" fmla="*/ 3 w 68"/>
                  <a:gd name="T17" fmla="*/ 1 h 43"/>
                  <a:gd name="T18" fmla="*/ 3 w 68"/>
                  <a:gd name="T19" fmla="*/ 1 h 43"/>
                  <a:gd name="T20" fmla="*/ 2 w 68"/>
                  <a:gd name="T21" fmla="*/ 1 h 43"/>
                  <a:gd name="T22" fmla="*/ 2 w 68"/>
                  <a:gd name="T23" fmla="*/ 1 h 43"/>
                  <a:gd name="T24" fmla="*/ 2 w 68"/>
                  <a:gd name="T25" fmla="*/ 1 h 43"/>
                  <a:gd name="T26" fmla="*/ 1 w 68"/>
                  <a:gd name="T27" fmla="*/ 1 h 43"/>
                  <a:gd name="T28" fmla="*/ 1 w 68"/>
                  <a:gd name="T29" fmla="*/ 2 h 43"/>
                  <a:gd name="T30" fmla="*/ 1 w 68"/>
                  <a:gd name="T31" fmla="*/ 2 h 43"/>
                  <a:gd name="T32" fmla="*/ 0 w 68"/>
                  <a:gd name="T33" fmla="*/ 2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43">
                    <a:moveTo>
                      <a:pt x="0" y="43"/>
                    </a:moveTo>
                    <a:lnTo>
                      <a:pt x="5" y="38"/>
                    </a:lnTo>
                    <a:lnTo>
                      <a:pt x="14" y="30"/>
                    </a:lnTo>
                    <a:lnTo>
                      <a:pt x="24" y="22"/>
                    </a:lnTo>
                    <a:lnTo>
                      <a:pt x="35" y="14"/>
                    </a:lnTo>
                    <a:lnTo>
                      <a:pt x="47" y="7"/>
                    </a:lnTo>
                    <a:lnTo>
                      <a:pt x="56" y="3"/>
                    </a:lnTo>
                    <a:lnTo>
                      <a:pt x="64" y="0"/>
                    </a:lnTo>
                    <a:lnTo>
                      <a:pt x="68" y="3"/>
                    </a:lnTo>
                    <a:lnTo>
                      <a:pt x="67" y="7"/>
                    </a:lnTo>
                    <a:lnTo>
                      <a:pt x="60" y="13"/>
                    </a:lnTo>
                    <a:lnTo>
                      <a:pt x="50" y="19"/>
                    </a:lnTo>
                    <a:lnTo>
                      <a:pt x="38" y="25"/>
                    </a:lnTo>
                    <a:lnTo>
                      <a:pt x="25" y="30"/>
                    </a:lnTo>
                    <a:lnTo>
                      <a:pt x="14" y="36"/>
                    </a:lnTo>
                    <a:lnTo>
                      <a:pt x="4" y="40"/>
                    </a:lnTo>
                    <a:lnTo>
                      <a:pt x="0" y="4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36" name="Freeform 167">
                <a:extLst>
                  <a:ext uri="{FF2B5EF4-FFF2-40B4-BE49-F238E27FC236}">
                    <a16:creationId xmlns:a16="http://schemas.microsoft.com/office/drawing/2014/main" xmlns="" id="{72762B9D-34B1-4010-A42A-B0698036C0FE}"/>
                  </a:ext>
                </a:extLst>
              </p:cNvPr>
              <p:cNvSpPr>
                <a:spLocks/>
              </p:cNvSpPr>
              <p:nvPr/>
            </p:nvSpPr>
            <p:spPr bwMode="auto">
              <a:xfrm>
                <a:off x="2788" y="262"/>
                <a:ext cx="31" cy="18"/>
              </a:xfrm>
              <a:custGeom>
                <a:avLst/>
                <a:gdLst>
                  <a:gd name="T0" fmla="*/ 0 w 62"/>
                  <a:gd name="T1" fmla="*/ 2 h 35"/>
                  <a:gd name="T2" fmla="*/ 1 w 62"/>
                  <a:gd name="T3" fmla="*/ 1 h 35"/>
                  <a:gd name="T4" fmla="*/ 1 w 62"/>
                  <a:gd name="T5" fmla="*/ 1 h 35"/>
                  <a:gd name="T6" fmla="*/ 1 w 62"/>
                  <a:gd name="T7" fmla="*/ 1 h 35"/>
                  <a:gd name="T8" fmla="*/ 2 w 62"/>
                  <a:gd name="T9" fmla="*/ 1 h 35"/>
                  <a:gd name="T10" fmla="*/ 2 w 62"/>
                  <a:gd name="T11" fmla="*/ 1 h 35"/>
                  <a:gd name="T12" fmla="*/ 2 w 62"/>
                  <a:gd name="T13" fmla="*/ 1 h 35"/>
                  <a:gd name="T14" fmla="*/ 2 w 62"/>
                  <a:gd name="T15" fmla="*/ 0 h 35"/>
                  <a:gd name="T16" fmla="*/ 2 w 62"/>
                  <a:gd name="T17" fmla="*/ 1 h 35"/>
                  <a:gd name="T18" fmla="*/ 2 w 62"/>
                  <a:gd name="T19" fmla="*/ 1 h 35"/>
                  <a:gd name="T20" fmla="*/ 2 w 62"/>
                  <a:gd name="T21" fmla="*/ 1 h 35"/>
                  <a:gd name="T22" fmla="*/ 2 w 62"/>
                  <a:gd name="T23" fmla="*/ 1 h 35"/>
                  <a:gd name="T24" fmla="*/ 2 w 62"/>
                  <a:gd name="T25" fmla="*/ 1 h 35"/>
                  <a:gd name="T26" fmla="*/ 1 w 62"/>
                  <a:gd name="T27" fmla="*/ 1 h 35"/>
                  <a:gd name="T28" fmla="*/ 1 w 62"/>
                  <a:gd name="T29" fmla="*/ 1 h 35"/>
                  <a:gd name="T30" fmla="*/ 1 w 62"/>
                  <a:gd name="T31" fmla="*/ 2 h 35"/>
                  <a:gd name="T32" fmla="*/ 0 w 62"/>
                  <a:gd name="T33" fmla="*/ 2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2" h="35">
                    <a:moveTo>
                      <a:pt x="0" y="35"/>
                    </a:moveTo>
                    <a:lnTo>
                      <a:pt x="5" y="31"/>
                    </a:lnTo>
                    <a:lnTo>
                      <a:pt x="13" y="25"/>
                    </a:lnTo>
                    <a:lnTo>
                      <a:pt x="24" y="17"/>
                    </a:lnTo>
                    <a:lnTo>
                      <a:pt x="34" y="10"/>
                    </a:lnTo>
                    <a:lnTo>
                      <a:pt x="45" y="4"/>
                    </a:lnTo>
                    <a:lnTo>
                      <a:pt x="53" y="1"/>
                    </a:lnTo>
                    <a:lnTo>
                      <a:pt x="60" y="0"/>
                    </a:lnTo>
                    <a:lnTo>
                      <a:pt x="62" y="2"/>
                    </a:lnTo>
                    <a:lnTo>
                      <a:pt x="60" y="8"/>
                    </a:lnTo>
                    <a:lnTo>
                      <a:pt x="54" y="12"/>
                    </a:lnTo>
                    <a:lnTo>
                      <a:pt x="45" y="17"/>
                    </a:lnTo>
                    <a:lnTo>
                      <a:pt x="34" y="21"/>
                    </a:lnTo>
                    <a:lnTo>
                      <a:pt x="23" y="26"/>
                    </a:lnTo>
                    <a:lnTo>
                      <a:pt x="12" y="30"/>
                    </a:lnTo>
                    <a:lnTo>
                      <a:pt x="4" y="33"/>
                    </a:lnTo>
                    <a:lnTo>
                      <a:pt x="0" y="3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37" name="Freeform 168">
                <a:extLst>
                  <a:ext uri="{FF2B5EF4-FFF2-40B4-BE49-F238E27FC236}">
                    <a16:creationId xmlns:a16="http://schemas.microsoft.com/office/drawing/2014/main" xmlns="" id="{04516AB3-4F76-4306-A46B-0881792E2038}"/>
                  </a:ext>
                </a:extLst>
              </p:cNvPr>
              <p:cNvSpPr>
                <a:spLocks/>
              </p:cNvSpPr>
              <p:nvPr/>
            </p:nvSpPr>
            <p:spPr bwMode="auto">
              <a:xfrm>
                <a:off x="2746" y="250"/>
                <a:ext cx="44" cy="28"/>
              </a:xfrm>
              <a:custGeom>
                <a:avLst/>
                <a:gdLst>
                  <a:gd name="T0" fmla="*/ 0 w 88"/>
                  <a:gd name="T1" fmla="*/ 0 h 58"/>
                  <a:gd name="T2" fmla="*/ 1 w 88"/>
                  <a:gd name="T3" fmla="*/ 0 h 58"/>
                  <a:gd name="T4" fmla="*/ 1 w 88"/>
                  <a:gd name="T5" fmla="*/ 0 h 58"/>
                  <a:gd name="T6" fmla="*/ 1 w 88"/>
                  <a:gd name="T7" fmla="*/ 0 h 58"/>
                  <a:gd name="T8" fmla="*/ 2 w 88"/>
                  <a:gd name="T9" fmla="*/ 0 h 58"/>
                  <a:gd name="T10" fmla="*/ 2 w 88"/>
                  <a:gd name="T11" fmla="*/ 0 h 58"/>
                  <a:gd name="T12" fmla="*/ 3 w 88"/>
                  <a:gd name="T13" fmla="*/ 1 h 58"/>
                  <a:gd name="T14" fmla="*/ 3 w 88"/>
                  <a:gd name="T15" fmla="*/ 1 h 58"/>
                  <a:gd name="T16" fmla="*/ 3 w 88"/>
                  <a:gd name="T17" fmla="*/ 1 h 58"/>
                  <a:gd name="T18" fmla="*/ 3 w 88"/>
                  <a:gd name="T19" fmla="*/ 1 h 58"/>
                  <a:gd name="T20" fmla="*/ 3 w 88"/>
                  <a:gd name="T21" fmla="*/ 1 h 58"/>
                  <a:gd name="T22" fmla="*/ 2 w 88"/>
                  <a:gd name="T23" fmla="*/ 1 h 58"/>
                  <a:gd name="T24" fmla="*/ 2 w 88"/>
                  <a:gd name="T25" fmla="*/ 0 h 58"/>
                  <a:gd name="T26" fmla="*/ 1 w 88"/>
                  <a:gd name="T27" fmla="*/ 0 h 58"/>
                  <a:gd name="T28" fmla="*/ 1 w 88"/>
                  <a:gd name="T29" fmla="*/ 0 h 58"/>
                  <a:gd name="T30" fmla="*/ 1 w 88"/>
                  <a:gd name="T31" fmla="*/ 0 h 58"/>
                  <a:gd name="T32" fmla="*/ 0 w 88"/>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8" h="58">
                    <a:moveTo>
                      <a:pt x="0" y="1"/>
                    </a:moveTo>
                    <a:lnTo>
                      <a:pt x="4" y="0"/>
                    </a:lnTo>
                    <a:lnTo>
                      <a:pt x="15" y="3"/>
                    </a:lnTo>
                    <a:lnTo>
                      <a:pt x="27" y="8"/>
                    </a:lnTo>
                    <a:lnTo>
                      <a:pt x="42" y="18"/>
                    </a:lnTo>
                    <a:lnTo>
                      <a:pt x="57" y="27"/>
                    </a:lnTo>
                    <a:lnTo>
                      <a:pt x="71" y="37"/>
                    </a:lnTo>
                    <a:lnTo>
                      <a:pt x="82" y="49"/>
                    </a:lnTo>
                    <a:lnTo>
                      <a:pt x="88" y="58"/>
                    </a:lnTo>
                    <a:lnTo>
                      <a:pt x="81" y="54"/>
                    </a:lnTo>
                    <a:lnTo>
                      <a:pt x="70" y="47"/>
                    </a:lnTo>
                    <a:lnTo>
                      <a:pt x="55" y="39"/>
                    </a:lnTo>
                    <a:lnTo>
                      <a:pt x="39" y="30"/>
                    </a:lnTo>
                    <a:lnTo>
                      <a:pt x="24" y="21"/>
                    </a:lnTo>
                    <a:lnTo>
                      <a:pt x="11" y="12"/>
                    </a:lnTo>
                    <a:lnTo>
                      <a:pt x="2" y="5"/>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38" name="Freeform 169">
                <a:extLst>
                  <a:ext uri="{FF2B5EF4-FFF2-40B4-BE49-F238E27FC236}">
                    <a16:creationId xmlns:a16="http://schemas.microsoft.com/office/drawing/2014/main" xmlns="" id="{B27D5833-B2B4-43EA-94C4-C3B971B1C387}"/>
                  </a:ext>
                </a:extLst>
              </p:cNvPr>
              <p:cNvSpPr>
                <a:spLocks/>
              </p:cNvSpPr>
              <p:nvPr/>
            </p:nvSpPr>
            <p:spPr bwMode="auto">
              <a:xfrm>
                <a:off x="2754" y="231"/>
                <a:ext cx="34" cy="24"/>
              </a:xfrm>
              <a:custGeom>
                <a:avLst/>
                <a:gdLst>
                  <a:gd name="T0" fmla="*/ 0 w 69"/>
                  <a:gd name="T1" fmla="*/ 0 h 50"/>
                  <a:gd name="T2" fmla="*/ 0 w 69"/>
                  <a:gd name="T3" fmla="*/ 0 h 50"/>
                  <a:gd name="T4" fmla="*/ 0 w 69"/>
                  <a:gd name="T5" fmla="*/ 0 h 50"/>
                  <a:gd name="T6" fmla="*/ 0 w 69"/>
                  <a:gd name="T7" fmla="*/ 0 h 50"/>
                  <a:gd name="T8" fmla="*/ 1 w 69"/>
                  <a:gd name="T9" fmla="*/ 0 h 50"/>
                  <a:gd name="T10" fmla="*/ 1 w 69"/>
                  <a:gd name="T11" fmla="*/ 0 h 50"/>
                  <a:gd name="T12" fmla="*/ 1 w 69"/>
                  <a:gd name="T13" fmla="*/ 0 h 50"/>
                  <a:gd name="T14" fmla="*/ 1 w 69"/>
                  <a:gd name="T15" fmla="*/ 1 h 50"/>
                  <a:gd name="T16" fmla="*/ 2 w 69"/>
                  <a:gd name="T17" fmla="*/ 1 h 50"/>
                  <a:gd name="T18" fmla="*/ 1 w 69"/>
                  <a:gd name="T19" fmla="*/ 1 h 50"/>
                  <a:gd name="T20" fmla="*/ 1 w 69"/>
                  <a:gd name="T21" fmla="*/ 1 h 50"/>
                  <a:gd name="T22" fmla="*/ 1 w 69"/>
                  <a:gd name="T23" fmla="*/ 0 h 50"/>
                  <a:gd name="T24" fmla="*/ 0 w 69"/>
                  <a:gd name="T25" fmla="*/ 0 h 50"/>
                  <a:gd name="T26" fmla="*/ 0 w 69"/>
                  <a:gd name="T27" fmla="*/ 0 h 50"/>
                  <a:gd name="T28" fmla="*/ 0 w 69"/>
                  <a:gd name="T29" fmla="*/ 0 h 50"/>
                  <a:gd name="T30" fmla="*/ 0 w 69"/>
                  <a:gd name="T31" fmla="*/ 0 h 50"/>
                  <a:gd name="T32" fmla="*/ 0 w 69"/>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50">
                    <a:moveTo>
                      <a:pt x="0" y="0"/>
                    </a:moveTo>
                    <a:lnTo>
                      <a:pt x="3" y="0"/>
                    </a:lnTo>
                    <a:lnTo>
                      <a:pt x="10" y="3"/>
                    </a:lnTo>
                    <a:lnTo>
                      <a:pt x="20" y="7"/>
                    </a:lnTo>
                    <a:lnTo>
                      <a:pt x="32" y="13"/>
                    </a:lnTo>
                    <a:lnTo>
                      <a:pt x="43" y="21"/>
                    </a:lnTo>
                    <a:lnTo>
                      <a:pt x="54" y="30"/>
                    </a:lnTo>
                    <a:lnTo>
                      <a:pt x="63" y="39"/>
                    </a:lnTo>
                    <a:lnTo>
                      <a:pt x="69" y="50"/>
                    </a:lnTo>
                    <a:lnTo>
                      <a:pt x="62" y="44"/>
                    </a:lnTo>
                    <a:lnTo>
                      <a:pt x="52" y="37"/>
                    </a:lnTo>
                    <a:lnTo>
                      <a:pt x="40" y="29"/>
                    </a:lnTo>
                    <a:lnTo>
                      <a:pt x="27" y="21"/>
                    </a:lnTo>
                    <a:lnTo>
                      <a:pt x="17" y="14"/>
                    </a:lnTo>
                    <a:lnTo>
                      <a:pt x="8" y="8"/>
                    </a:lnTo>
                    <a:lnTo>
                      <a:pt x="1"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39" name="Freeform 170">
                <a:extLst>
                  <a:ext uri="{FF2B5EF4-FFF2-40B4-BE49-F238E27FC236}">
                    <a16:creationId xmlns:a16="http://schemas.microsoft.com/office/drawing/2014/main" xmlns="" id="{2FC8AE1A-7017-48C7-AE1D-8F9E3F718577}"/>
                  </a:ext>
                </a:extLst>
              </p:cNvPr>
              <p:cNvSpPr>
                <a:spLocks/>
              </p:cNvSpPr>
              <p:nvPr/>
            </p:nvSpPr>
            <p:spPr bwMode="auto">
              <a:xfrm>
                <a:off x="2786" y="231"/>
                <a:ext cx="35" cy="21"/>
              </a:xfrm>
              <a:custGeom>
                <a:avLst/>
                <a:gdLst>
                  <a:gd name="T0" fmla="*/ 0 w 69"/>
                  <a:gd name="T1" fmla="*/ 1 h 43"/>
                  <a:gd name="T2" fmla="*/ 1 w 69"/>
                  <a:gd name="T3" fmla="*/ 1 h 43"/>
                  <a:gd name="T4" fmla="*/ 1 w 69"/>
                  <a:gd name="T5" fmla="*/ 0 h 43"/>
                  <a:gd name="T6" fmla="*/ 1 w 69"/>
                  <a:gd name="T7" fmla="*/ 0 h 43"/>
                  <a:gd name="T8" fmla="*/ 2 w 69"/>
                  <a:gd name="T9" fmla="*/ 0 h 43"/>
                  <a:gd name="T10" fmla="*/ 2 w 69"/>
                  <a:gd name="T11" fmla="*/ 0 h 43"/>
                  <a:gd name="T12" fmla="*/ 2 w 69"/>
                  <a:gd name="T13" fmla="*/ 0 h 43"/>
                  <a:gd name="T14" fmla="*/ 3 w 69"/>
                  <a:gd name="T15" fmla="*/ 0 h 43"/>
                  <a:gd name="T16" fmla="*/ 3 w 69"/>
                  <a:gd name="T17" fmla="*/ 0 h 43"/>
                  <a:gd name="T18" fmla="*/ 3 w 69"/>
                  <a:gd name="T19" fmla="*/ 0 h 43"/>
                  <a:gd name="T20" fmla="*/ 2 w 69"/>
                  <a:gd name="T21" fmla="*/ 0 h 43"/>
                  <a:gd name="T22" fmla="*/ 2 w 69"/>
                  <a:gd name="T23" fmla="*/ 0 h 43"/>
                  <a:gd name="T24" fmla="*/ 2 w 69"/>
                  <a:gd name="T25" fmla="*/ 0 h 43"/>
                  <a:gd name="T26" fmla="*/ 1 w 69"/>
                  <a:gd name="T27" fmla="*/ 0 h 43"/>
                  <a:gd name="T28" fmla="*/ 1 w 69"/>
                  <a:gd name="T29" fmla="*/ 1 h 43"/>
                  <a:gd name="T30" fmla="*/ 1 w 69"/>
                  <a:gd name="T31" fmla="*/ 1 h 43"/>
                  <a:gd name="T32" fmla="*/ 0 w 69"/>
                  <a:gd name="T33" fmla="*/ 1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43">
                    <a:moveTo>
                      <a:pt x="0" y="43"/>
                    </a:moveTo>
                    <a:lnTo>
                      <a:pt x="6" y="37"/>
                    </a:lnTo>
                    <a:lnTo>
                      <a:pt x="14" y="30"/>
                    </a:lnTo>
                    <a:lnTo>
                      <a:pt x="26" y="22"/>
                    </a:lnTo>
                    <a:lnTo>
                      <a:pt x="37" y="14"/>
                    </a:lnTo>
                    <a:lnTo>
                      <a:pt x="47" y="7"/>
                    </a:lnTo>
                    <a:lnTo>
                      <a:pt x="58" y="3"/>
                    </a:lnTo>
                    <a:lnTo>
                      <a:pt x="65" y="0"/>
                    </a:lnTo>
                    <a:lnTo>
                      <a:pt x="69" y="3"/>
                    </a:lnTo>
                    <a:lnTo>
                      <a:pt x="68" y="7"/>
                    </a:lnTo>
                    <a:lnTo>
                      <a:pt x="61" y="13"/>
                    </a:lnTo>
                    <a:lnTo>
                      <a:pt x="51" y="19"/>
                    </a:lnTo>
                    <a:lnTo>
                      <a:pt x="38" y="25"/>
                    </a:lnTo>
                    <a:lnTo>
                      <a:pt x="26" y="29"/>
                    </a:lnTo>
                    <a:lnTo>
                      <a:pt x="14" y="35"/>
                    </a:lnTo>
                    <a:lnTo>
                      <a:pt x="5" y="40"/>
                    </a:lnTo>
                    <a:lnTo>
                      <a:pt x="0" y="4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40" name="Freeform 171">
                <a:extLst>
                  <a:ext uri="{FF2B5EF4-FFF2-40B4-BE49-F238E27FC236}">
                    <a16:creationId xmlns:a16="http://schemas.microsoft.com/office/drawing/2014/main" xmlns="" id="{C198FF22-4B06-417E-9492-B3E313769A2F}"/>
                  </a:ext>
                </a:extLst>
              </p:cNvPr>
              <p:cNvSpPr>
                <a:spLocks/>
              </p:cNvSpPr>
              <p:nvPr/>
            </p:nvSpPr>
            <p:spPr bwMode="auto">
              <a:xfrm>
                <a:off x="2063" y="1221"/>
                <a:ext cx="150" cy="58"/>
              </a:xfrm>
              <a:custGeom>
                <a:avLst/>
                <a:gdLst>
                  <a:gd name="T0" fmla="*/ 9 w 301"/>
                  <a:gd name="T1" fmla="*/ 1 h 116"/>
                  <a:gd name="T2" fmla="*/ 9 w 301"/>
                  <a:gd name="T3" fmla="*/ 1 h 116"/>
                  <a:gd name="T4" fmla="*/ 9 w 301"/>
                  <a:gd name="T5" fmla="*/ 1 h 116"/>
                  <a:gd name="T6" fmla="*/ 9 w 301"/>
                  <a:gd name="T7" fmla="*/ 1 h 116"/>
                  <a:gd name="T8" fmla="*/ 9 w 301"/>
                  <a:gd name="T9" fmla="*/ 1 h 116"/>
                  <a:gd name="T10" fmla="*/ 8 w 301"/>
                  <a:gd name="T11" fmla="*/ 1 h 116"/>
                  <a:gd name="T12" fmla="*/ 7 w 301"/>
                  <a:gd name="T13" fmla="*/ 1 h 116"/>
                  <a:gd name="T14" fmla="*/ 6 w 301"/>
                  <a:gd name="T15" fmla="*/ 1 h 116"/>
                  <a:gd name="T16" fmla="*/ 6 w 301"/>
                  <a:gd name="T17" fmla="*/ 1 h 116"/>
                  <a:gd name="T18" fmla="*/ 5 w 301"/>
                  <a:gd name="T19" fmla="*/ 1 h 116"/>
                  <a:gd name="T20" fmla="*/ 4 w 301"/>
                  <a:gd name="T21" fmla="*/ 1 h 116"/>
                  <a:gd name="T22" fmla="*/ 4 w 301"/>
                  <a:gd name="T23" fmla="*/ 1 h 116"/>
                  <a:gd name="T24" fmla="*/ 3 w 301"/>
                  <a:gd name="T25" fmla="*/ 2 h 116"/>
                  <a:gd name="T26" fmla="*/ 3 w 301"/>
                  <a:gd name="T27" fmla="*/ 2 h 116"/>
                  <a:gd name="T28" fmla="*/ 2 w 301"/>
                  <a:gd name="T29" fmla="*/ 2 h 116"/>
                  <a:gd name="T30" fmla="*/ 2 w 301"/>
                  <a:gd name="T31" fmla="*/ 3 h 116"/>
                  <a:gd name="T32" fmla="*/ 1 w 301"/>
                  <a:gd name="T33" fmla="*/ 3 h 116"/>
                  <a:gd name="T34" fmla="*/ 1 w 301"/>
                  <a:gd name="T35" fmla="*/ 3 h 116"/>
                  <a:gd name="T36" fmla="*/ 0 w 301"/>
                  <a:gd name="T37" fmla="*/ 4 h 116"/>
                  <a:gd name="T38" fmla="*/ 0 w 301"/>
                  <a:gd name="T39" fmla="*/ 4 h 116"/>
                  <a:gd name="T40" fmla="*/ 0 w 301"/>
                  <a:gd name="T41" fmla="*/ 4 h 116"/>
                  <a:gd name="T42" fmla="*/ 0 w 301"/>
                  <a:gd name="T43" fmla="*/ 4 h 116"/>
                  <a:gd name="T44" fmla="*/ 0 w 301"/>
                  <a:gd name="T45" fmla="*/ 3 h 116"/>
                  <a:gd name="T46" fmla="*/ 0 w 301"/>
                  <a:gd name="T47" fmla="*/ 3 h 116"/>
                  <a:gd name="T48" fmla="*/ 1 w 301"/>
                  <a:gd name="T49" fmla="*/ 3 h 116"/>
                  <a:gd name="T50" fmla="*/ 1 w 301"/>
                  <a:gd name="T51" fmla="*/ 2 h 116"/>
                  <a:gd name="T52" fmla="*/ 2 w 301"/>
                  <a:gd name="T53" fmla="*/ 2 h 116"/>
                  <a:gd name="T54" fmla="*/ 3 w 301"/>
                  <a:gd name="T55" fmla="*/ 1 h 116"/>
                  <a:gd name="T56" fmla="*/ 3 w 301"/>
                  <a:gd name="T57" fmla="*/ 1 h 116"/>
                  <a:gd name="T58" fmla="*/ 4 w 301"/>
                  <a:gd name="T59" fmla="*/ 1 h 116"/>
                  <a:gd name="T60" fmla="*/ 5 w 301"/>
                  <a:gd name="T61" fmla="*/ 1 h 116"/>
                  <a:gd name="T62" fmla="*/ 6 w 301"/>
                  <a:gd name="T63" fmla="*/ 1 h 116"/>
                  <a:gd name="T64" fmla="*/ 6 w 301"/>
                  <a:gd name="T65" fmla="*/ 0 h 116"/>
                  <a:gd name="T66" fmla="*/ 7 w 301"/>
                  <a:gd name="T67" fmla="*/ 0 h 116"/>
                  <a:gd name="T68" fmla="*/ 8 w 301"/>
                  <a:gd name="T69" fmla="*/ 1 h 116"/>
                  <a:gd name="T70" fmla="*/ 8 w 301"/>
                  <a:gd name="T71" fmla="*/ 1 h 116"/>
                  <a:gd name="T72" fmla="*/ 9 w 301"/>
                  <a:gd name="T73" fmla="*/ 1 h 11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01" h="116">
                    <a:moveTo>
                      <a:pt x="301" y="21"/>
                    </a:moveTo>
                    <a:lnTo>
                      <a:pt x="301" y="22"/>
                    </a:lnTo>
                    <a:lnTo>
                      <a:pt x="297" y="24"/>
                    </a:lnTo>
                    <a:lnTo>
                      <a:pt x="294" y="25"/>
                    </a:lnTo>
                    <a:lnTo>
                      <a:pt x="294" y="28"/>
                    </a:lnTo>
                    <a:lnTo>
                      <a:pt x="270" y="20"/>
                    </a:lnTo>
                    <a:lnTo>
                      <a:pt x="246" y="15"/>
                    </a:lnTo>
                    <a:lnTo>
                      <a:pt x="223" y="14"/>
                    </a:lnTo>
                    <a:lnTo>
                      <a:pt x="200" y="14"/>
                    </a:lnTo>
                    <a:lnTo>
                      <a:pt x="180" y="17"/>
                    </a:lnTo>
                    <a:lnTo>
                      <a:pt x="159" y="22"/>
                    </a:lnTo>
                    <a:lnTo>
                      <a:pt x="138" y="29"/>
                    </a:lnTo>
                    <a:lnTo>
                      <a:pt x="120" y="37"/>
                    </a:lnTo>
                    <a:lnTo>
                      <a:pt x="101" y="46"/>
                    </a:lnTo>
                    <a:lnTo>
                      <a:pt x="83" y="55"/>
                    </a:lnTo>
                    <a:lnTo>
                      <a:pt x="67" y="66"/>
                    </a:lnTo>
                    <a:lnTo>
                      <a:pt x="52" y="77"/>
                    </a:lnTo>
                    <a:lnTo>
                      <a:pt x="37" y="88"/>
                    </a:lnTo>
                    <a:lnTo>
                      <a:pt x="23" y="98"/>
                    </a:lnTo>
                    <a:lnTo>
                      <a:pt x="12" y="107"/>
                    </a:lnTo>
                    <a:lnTo>
                      <a:pt x="0" y="116"/>
                    </a:lnTo>
                    <a:lnTo>
                      <a:pt x="5" y="105"/>
                    </a:lnTo>
                    <a:lnTo>
                      <a:pt x="13" y="93"/>
                    </a:lnTo>
                    <a:lnTo>
                      <a:pt x="24" y="81"/>
                    </a:lnTo>
                    <a:lnTo>
                      <a:pt x="39" y="68"/>
                    </a:lnTo>
                    <a:lnTo>
                      <a:pt x="57" y="56"/>
                    </a:lnTo>
                    <a:lnTo>
                      <a:pt x="76" y="44"/>
                    </a:lnTo>
                    <a:lnTo>
                      <a:pt x="98" y="32"/>
                    </a:lnTo>
                    <a:lnTo>
                      <a:pt x="121" y="23"/>
                    </a:lnTo>
                    <a:lnTo>
                      <a:pt x="145" y="14"/>
                    </a:lnTo>
                    <a:lnTo>
                      <a:pt x="169" y="7"/>
                    </a:lnTo>
                    <a:lnTo>
                      <a:pt x="194" y="2"/>
                    </a:lnTo>
                    <a:lnTo>
                      <a:pt x="218" y="0"/>
                    </a:lnTo>
                    <a:lnTo>
                      <a:pt x="241" y="0"/>
                    </a:lnTo>
                    <a:lnTo>
                      <a:pt x="263" y="3"/>
                    </a:lnTo>
                    <a:lnTo>
                      <a:pt x="282" y="10"/>
                    </a:lnTo>
                    <a:lnTo>
                      <a:pt x="301" y="2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41" name="Freeform 172">
                <a:extLst>
                  <a:ext uri="{FF2B5EF4-FFF2-40B4-BE49-F238E27FC236}">
                    <a16:creationId xmlns:a16="http://schemas.microsoft.com/office/drawing/2014/main" xmlns="" id="{92C38E33-0ADB-4242-9D73-162D3F643F96}"/>
                  </a:ext>
                </a:extLst>
              </p:cNvPr>
              <p:cNvSpPr>
                <a:spLocks/>
              </p:cNvSpPr>
              <p:nvPr/>
            </p:nvSpPr>
            <p:spPr bwMode="auto">
              <a:xfrm>
                <a:off x="2086" y="1250"/>
                <a:ext cx="10" cy="50"/>
              </a:xfrm>
              <a:custGeom>
                <a:avLst/>
                <a:gdLst>
                  <a:gd name="T0" fmla="*/ 0 w 21"/>
                  <a:gd name="T1" fmla="*/ 4 h 100"/>
                  <a:gd name="T2" fmla="*/ 0 w 21"/>
                  <a:gd name="T3" fmla="*/ 3 h 100"/>
                  <a:gd name="T4" fmla="*/ 0 w 21"/>
                  <a:gd name="T5" fmla="*/ 2 h 100"/>
                  <a:gd name="T6" fmla="*/ 0 w 21"/>
                  <a:gd name="T7" fmla="*/ 1 h 100"/>
                  <a:gd name="T8" fmla="*/ 0 w 21"/>
                  <a:gd name="T9" fmla="*/ 0 h 100"/>
                  <a:gd name="T10" fmla="*/ 0 w 21"/>
                  <a:gd name="T11" fmla="*/ 1 h 100"/>
                  <a:gd name="T12" fmla="*/ 0 w 21"/>
                  <a:gd name="T13" fmla="*/ 2 h 100"/>
                  <a:gd name="T14" fmla="*/ 0 w 21"/>
                  <a:gd name="T15" fmla="*/ 3 h 100"/>
                  <a:gd name="T16" fmla="*/ 0 w 21"/>
                  <a:gd name="T17" fmla="*/ 4 h 1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100">
                    <a:moveTo>
                      <a:pt x="4" y="100"/>
                    </a:moveTo>
                    <a:lnTo>
                      <a:pt x="0" y="87"/>
                    </a:lnTo>
                    <a:lnTo>
                      <a:pt x="0" y="58"/>
                    </a:lnTo>
                    <a:lnTo>
                      <a:pt x="7" y="26"/>
                    </a:lnTo>
                    <a:lnTo>
                      <a:pt x="21" y="0"/>
                    </a:lnTo>
                    <a:lnTo>
                      <a:pt x="16" y="25"/>
                    </a:lnTo>
                    <a:lnTo>
                      <a:pt x="12" y="58"/>
                    </a:lnTo>
                    <a:lnTo>
                      <a:pt x="8" y="87"/>
                    </a:lnTo>
                    <a:lnTo>
                      <a:pt x="4" y="10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42" name="Freeform 173">
                <a:extLst>
                  <a:ext uri="{FF2B5EF4-FFF2-40B4-BE49-F238E27FC236}">
                    <a16:creationId xmlns:a16="http://schemas.microsoft.com/office/drawing/2014/main" xmlns="" id="{709E9718-259E-4B67-864E-6A2B0A9B4A5D}"/>
                  </a:ext>
                </a:extLst>
              </p:cNvPr>
              <p:cNvSpPr>
                <a:spLocks/>
              </p:cNvSpPr>
              <p:nvPr/>
            </p:nvSpPr>
            <p:spPr bwMode="auto">
              <a:xfrm>
                <a:off x="2095" y="1241"/>
                <a:ext cx="15" cy="60"/>
              </a:xfrm>
              <a:custGeom>
                <a:avLst/>
                <a:gdLst>
                  <a:gd name="T0" fmla="*/ 1 w 28"/>
                  <a:gd name="T1" fmla="*/ 4 h 120"/>
                  <a:gd name="T2" fmla="*/ 1 w 28"/>
                  <a:gd name="T3" fmla="*/ 4 h 120"/>
                  <a:gd name="T4" fmla="*/ 0 w 28"/>
                  <a:gd name="T5" fmla="*/ 4 h 120"/>
                  <a:gd name="T6" fmla="*/ 1 w 28"/>
                  <a:gd name="T7" fmla="*/ 3 h 120"/>
                  <a:gd name="T8" fmla="*/ 1 w 28"/>
                  <a:gd name="T9" fmla="*/ 3 h 120"/>
                  <a:gd name="T10" fmla="*/ 1 w 28"/>
                  <a:gd name="T11" fmla="*/ 2 h 120"/>
                  <a:gd name="T12" fmla="*/ 1 w 28"/>
                  <a:gd name="T13" fmla="*/ 1 h 120"/>
                  <a:gd name="T14" fmla="*/ 1 w 28"/>
                  <a:gd name="T15" fmla="*/ 1 h 120"/>
                  <a:gd name="T16" fmla="*/ 1 w 28"/>
                  <a:gd name="T17" fmla="*/ 0 h 120"/>
                  <a:gd name="T18" fmla="*/ 1 w 28"/>
                  <a:gd name="T19" fmla="*/ 1 h 120"/>
                  <a:gd name="T20" fmla="*/ 1 w 28"/>
                  <a:gd name="T21" fmla="*/ 3 h 120"/>
                  <a:gd name="T22" fmla="*/ 1 w 28"/>
                  <a:gd name="T23" fmla="*/ 4 h 120"/>
                  <a:gd name="T24" fmla="*/ 1 w 28"/>
                  <a:gd name="T25" fmla="*/ 4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8" h="120">
                    <a:moveTo>
                      <a:pt x="4" y="120"/>
                    </a:moveTo>
                    <a:lnTo>
                      <a:pt x="1" y="116"/>
                    </a:lnTo>
                    <a:lnTo>
                      <a:pt x="0" y="105"/>
                    </a:lnTo>
                    <a:lnTo>
                      <a:pt x="1" y="89"/>
                    </a:lnTo>
                    <a:lnTo>
                      <a:pt x="3" y="69"/>
                    </a:lnTo>
                    <a:lnTo>
                      <a:pt x="8" y="50"/>
                    </a:lnTo>
                    <a:lnTo>
                      <a:pt x="13" y="30"/>
                    </a:lnTo>
                    <a:lnTo>
                      <a:pt x="20" y="13"/>
                    </a:lnTo>
                    <a:lnTo>
                      <a:pt x="28" y="0"/>
                    </a:lnTo>
                    <a:lnTo>
                      <a:pt x="24" y="26"/>
                    </a:lnTo>
                    <a:lnTo>
                      <a:pt x="18" y="66"/>
                    </a:lnTo>
                    <a:lnTo>
                      <a:pt x="12" y="104"/>
                    </a:lnTo>
                    <a:lnTo>
                      <a:pt x="4" y="1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43" name="Freeform 174">
                <a:extLst>
                  <a:ext uri="{FF2B5EF4-FFF2-40B4-BE49-F238E27FC236}">
                    <a16:creationId xmlns:a16="http://schemas.microsoft.com/office/drawing/2014/main" xmlns="" id="{4E61AC61-E0C9-4F32-BE4A-7D74CA5BA83B}"/>
                  </a:ext>
                </a:extLst>
              </p:cNvPr>
              <p:cNvSpPr>
                <a:spLocks/>
              </p:cNvSpPr>
              <p:nvPr/>
            </p:nvSpPr>
            <p:spPr bwMode="auto">
              <a:xfrm>
                <a:off x="2120" y="1231"/>
                <a:ext cx="11" cy="63"/>
              </a:xfrm>
              <a:custGeom>
                <a:avLst/>
                <a:gdLst>
                  <a:gd name="T0" fmla="*/ 1 w 22"/>
                  <a:gd name="T1" fmla="*/ 4 h 125"/>
                  <a:gd name="T2" fmla="*/ 0 w 22"/>
                  <a:gd name="T3" fmla="*/ 4 h 125"/>
                  <a:gd name="T4" fmla="*/ 1 w 22"/>
                  <a:gd name="T5" fmla="*/ 3 h 125"/>
                  <a:gd name="T6" fmla="*/ 1 w 22"/>
                  <a:gd name="T7" fmla="*/ 1 h 125"/>
                  <a:gd name="T8" fmla="*/ 1 w 22"/>
                  <a:gd name="T9" fmla="*/ 0 h 125"/>
                  <a:gd name="T10" fmla="*/ 1 w 22"/>
                  <a:gd name="T11" fmla="*/ 1 h 125"/>
                  <a:gd name="T12" fmla="*/ 1 w 22"/>
                  <a:gd name="T13" fmla="*/ 3 h 125"/>
                  <a:gd name="T14" fmla="*/ 1 w 22"/>
                  <a:gd name="T15" fmla="*/ 4 h 125"/>
                  <a:gd name="T16" fmla="*/ 1 w 22"/>
                  <a:gd name="T17" fmla="*/ 4 h 1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125">
                    <a:moveTo>
                      <a:pt x="6" y="125"/>
                    </a:moveTo>
                    <a:lnTo>
                      <a:pt x="0" y="108"/>
                    </a:lnTo>
                    <a:lnTo>
                      <a:pt x="2" y="70"/>
                    </a:lnTo>
                    <a:lnTo>
                      <a:pt x="9" y="28"/>
                    </a:lnTo>
                    <a:lnTo>
                      <a:pt x="22" y="0"/>
                    </a:lnTo>
                    <a:lnTo>
                      <a:pt x="20" y="25"/>
                    </a:lnTo>
                    <a:lnTo>
                      <a:pt x="16" y="68"/>
                    </a:lnTo>
                    <a:lnTo>
                      <a:pt x="12" y="108"/>
                    </a:lnTo>
                    <a:lnTo>
                      <a:pt x="6" y="12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44" name="Freeform 175">
                <a:extLst>
                  <a:ext uri="{FF2B5EF4-FFF2-40B4-BE49-F238E27FC236}">
                    <a16:creationId xmlns:a16="http://schemas.microsoft.com/office/drawing/2014/main" xmlns="" id="{AB3107E8-E492-4640-A4C0-1FB920A58C5C}"/>
                  </a:ext>
                </a:extLst>
              </p:cNvPr>
              <p:cNvSpPr>
                <a:spLocks/>
              </p:cNvSpPr>
              <p:nvPr/>
            </p:nvSpPr>
            <p:spPr bwMode="auto">
              <a:xfrm>
                <a:off x="2136" y="1227"/>
                <a:ext cx="9" cy="56"/>
              </a:xfrm>
              <a:custGeom>
                <a:avLst/>
                <a:gdLst>
                  <a:gd name="T0" fmla="*/ 1 w 18"/>
                  <a:gd name="T1" fmla="*/ 4 h 111"/>
                  <a:gd name="T2" fmla="*/ 0 w 18"/>
                  <a:gd name="T3" fmla="*/ 3 h 111"/>
                  <a:gd name="T4" fmla="*/ 1 w 18"/>
                  <a:gd name="T5" fmla="*/ 2 h 111"/>
                  <a:gd name="T6" fmla="*/ 1 w 18"/>
                  <a:gd name="T7" fmla="*/ 1 h 111"/>
                  <a:gd name="T8" fmla="*/ 1 w 18"/>
                  <a:gd name="T9" fmla="*/ 0 h 111"/>
                  <a:gd name="T10" fmla="*/ 1 w 18"/>
                  <a:gd name="T11" fmla="*/ 1 h 111"/>
                  <a:gd name="T12" fmla="*/ 1 w 18"/>
                  <a:gd name="T13" fmla="*/ 2 h 111"/>
                  <a:gd name="T14" fmla="*/ 1 w 18"/>
                  <a:gd name="T15" fmla="*/ 4 h 111"/>
                  <a:gd name="T16" fmla="*/ 1 w 18"/>
                  <a:gd name="T17" fmla="*/ 4 h 1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111">
                    <a:moveTo>
                      <a:pt x="4" y="111"/>
                    </a:moveTo>
                    <a:lnTo>
                      <a:pt x="0" y="96"/>
                    </a:lnTo>
                    <a:lnTo>
                      <a:pt x="1" y="61"/>
                    </a:lnTo>
                    <a:lnTo>
                      <a:pt x="7" y="23"/>
                    </a:lnTo>
                    <a:lnTo>
                      <a:pt x="18" y="0"/>
                    </a:lnTo>
                    <a:lnTo>
                      <a:pt x="16" y="25"/>
                    </a:lnTo>
                    <a:lnTo>
                      <a:pt x="15" y="63"/>
                    </a:lnTo>
                    <a:lnTo>
                      <a:pt x="12" y="98"/>
                    </a:lnTo>
                    <a:lnTo>
                      <a:pt x="4" y="11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45" name="Freeform 176">
                <a:extLst>
                  <a:ext uri="{FF2B5EF4-FFF2-40B4-BE49-F238E27FC236}">
                    <a16:creationId xmlns:a16="http://schemas.microsoft.com/office/drawing/2014/main" xmlns="" id="{6E24A56B-8631-40AE-81F5-008910021D66}"/>
                  </a:ext>
                </a:extLst>
              </p:cNvPr>
              <p:cNvSpPr>
                <a:spLocks/>
              </p:cNvSpPr>
              <p:nvPr/>
            </p:nvSpPr>
            <p:spPr bwMode="auto">
              <a:xfrm>
                <a:off x="2162" y="1223"/>
                <a:ext cx="8" cy="48"/>
              </a:xfrm>
              <a:custGeom>
                <a:avLst/>
                <a:gdLst>
                  <a:gd name="T0" fmla="*/ 1 w 15"/>
                  <a:gd name="T1" fmla="*/ 4 h 94"/>
                  <a:gd name="T2" fmla="*/ 1 w 15"/>
                  <a:gd name="T3" fmla="*/ 3 h 94"/>
                  <a:gd name="T4" fmla="*/ 0 w 15"/>
                  <a:gd name="T5" fmla="*/ 2 h 94"/>
                  <a:gd name="T6" fmla="*/ 1 w 15"/>
                  <a:gd name="T7" fmla="*/ 1 h 94"/>
                  <a:gd name="T8" fmla="*/ 1 w 15"/>
                  <a:gd name="T9" fmla="*/ 0 h 94"/>
                  <a:gd name="T10" fmla="*/ 1 w 15"/>
                  <a:gd name="T11" fmla="*/ 1 h 94"/>
                  <a:gd name="T12" fmla="*/ 1 w 15"/>
                  <a:gd name="T13" fmla="*/ 2 h 94"/>
                  <a:gd name="T14" fmla="*/ 1 w 15"/>
                  <a:gd name="T15" fmla="*/ 3 h 94"/>
                  <a:gd name="T16" fmla="*/ 1 w 15"/>
                  <a:gd name="T17" fmla="*/ 4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94">
                    <a:moveTo>
                      <a:pt x="10" y="94"/>
                    </a:moveTo>
                    <a:lnTo>
                      <a:pt x="4" y="83"/>
                    </a:lnTo>
                    <a:lnTo>
                      <a:pt x="0" y="56"/>
                    </a:lnTo>
                    <a:lnTo>
                      <a:pt x="2" y="25"/>
                    </a:lnTo>
                    <a:lnTo>
                      <a:pt x="14" y="0"/>
                    </a:lnTo>
                    <a:lnTo>
                      <a:pt x="14" y="23"/>
                    </a:lnTo>
                    <a:lnTo>
                      <a:pt x="15" y="54"/>
                    </a:lnTo>
                    <a:lnTo>
                      <a:pt x="15" y="83"/>
                    </a:lnTo>
                    <a:lnTo>
                      <a:pt x="10" y="9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46" name="Freeform 177">
                <a:extLst>
                  <a:ext uri="{FF2B5EF4-FFF2-40B4-BE49-F238E27FC236}">
                    <a16:creationId xmlns:a16="http://schemas.microsoft.com/office/drawing/2014/main" xmlns="" id="{6CB5F51B-0E0B-4569-8381-BC21CB2F6857}"/>
                  </a:ext>
                </a:extLst>
              </p:cNvPr>
              <p:cNvSpPr>
                <a:spLocks/>
              </p:cNvSpPr>
              <p:nvPr/>
            </p:nvSpPr>
            <p:spPr bwMode="auto">
              <a:xfrm>
                <a:off x="2201" y="1228"/>
                <a:ext cx="8" cy="24"/>
              </a:xfrm>
              <a:custGeom>
                <a:avLst/>
                <a:gdLst>
                  <a:gd name="T0" fmla="*/ 0 w 18"/>
                  <a:gd name="T1" fmla="*/ 2 h 46"/>
                  <a:gd name="T2" fmla="*/ 0 w 18"/>
                  <a:gd name="T3" fmla="*/ 2 h 46"/>
                  <a:gd name="T4" fmla="*/ 0 w 18"/>
                  <a:gd name="T5" fmla="*/ 1 h 46"/>
                  <a:gd name="T6" fmla="*/ 0 w 18"/>
                  <a:gd name="T7" fmla="*/ 1 h 46"/>
                  <a:gd name="T8" fmla="*/ 0 w 18"/>
                  <a:gd name="T9" fmla="*/ 0 h 46"/>
                  <a:gd name="T10" fmla="*/ 0 w 18"/>
                  <a:gd name="T11" fmla="*/ 1 h 46"/>
                  <a:gd name="T12" fmla="*/ 0 w 18"/>
                  <a:gd name="T13" fmla="*/ 1 h 46"/>
                  <a:gd name="T14" fmla="*/ 0 w 18"/>
                  <a:gd name="T15" fmla="*/ 2 h 46"/>
                  <a:gd name="T16" fmla="*/ 0 w 18"/>
                  <a:gd name="T17" fmla="*/ 2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46">
                    <a:moveTo>
                      <a:pt x="15" y="46"/>
                    </a:moveTo>
                    <a:lnTo>
                      <a:pt x="8" y="40"/>
                    </a:lnTo>
                    <a:lnTo>
                      <a:pt x="3" y="26"/>
                    </a:lnTo>
                    <a:lnTo>
                      <a:pt x="0" y="10"/>
                    </a:lnTo>
                    <a:lnTo>
                      <a:pt x="5" y="0"/>
                    </a:lnTo>
                    <a:lnTo>
                      <a:pt x="5" y="15"/>
                    </a:lnTo>
                    <a:lnTo>
                      <a:pt x="12" y="30"/>
                    </a:lnTo>
                    <a:lnTo>
                      <a:pt x="18" y="41"/>
                    </a:lnTo>
                    <a:lnTo>
                      <a:pt x="15"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47" name="Freeform 178">
                <a:extLst>
                  <a:ext uri="{FF2B5EF4-FFF2-40B4-BE49-F238E27FC236}">
                    <a16:creationId xmlns:a16="http://schemas.microsoft.com/office/drawing/2014/main" xmlns="" id="{A7FD0562-E8F1-4875-B84A-D3863CCCD7FA}"/>
                  </a:ext>
                </a:extLst>
              </p:cNvPr>
              <p:cNvSpPr>
                <a:spLocks/>
              </p:cNvSpPr>
              <p:nvPr/>
            </p:nvSpPr>
            <p:spPr bwMode="auto">
              <a:xfrm>
                <a:off x="2072" y="1261"/>
                <a:ext cx="10" cy="42"/>
              </a:xfrm>
              <a:custGeom>
                <a:avLst/>
                <a:gdLst>
                  <a:gd name="T0" fmla="*/ 0 w 21"/>
                  <a:gd name="T1" fmla="*/ 2 h 86"/>
                  <a:gd name="T2" fmla="*/ 0 w 21"/>
                  <a:gd name="T3" fmla="*/ 2 h 86"/>
                  <a:gd name="T4" fmla="*/ 0 w 21"/>
                  <a:gd name="T5" fmla="*/ 1 h 86"/>
                  <a:gd name="T6" fmla="*/ 0 w 21"/>
                  <a:gd name="T7" fmla="*/ 0 h 86"/>
                  <a:gd name="T8" fmla="*/ 0 w 21"/>
                  <a:gd name="T9" fmla="*/ 0 h 86"/>
                  <a:gd name="T10" fmla="*/ 0 w 21"/>
                  <a:gd name="T11" fmla="*/ 0 h 86"/>
                  <a:gd name="T12" fmla="*/ 0 w 21"/>
                  <a:gd name="T13" fmla="*/ 1 h 86"/>
                  <a:gd name="T14" fmla="*/ 0 w 21"/>
                  <a:gd name="T15" fmla="*/ 2 h 86"/>
                  <a:gd name="T16" fmla="*/ 0 w 21"/>
                  <a:gd name="T17" fmla="*/ 2 h 8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86">
                    <a:moveTo>
                      <a:pt x="4" y="86"/>
                    </a:moveTo>
                    <a:lnTo>
                      <a:pt x="0" y="77"/>
                    </a:lnTo>
                    <a:lnTo>
                      <a:pt x="0" y="52"/>
                    </a:lnTo>
                    <a:lnTo>
                      <a:pt x="7" y="25"/>
                    </a:lnTo>
                    <a:lnTo>
                      <a:pt x="21" y="0"/>
                    </a:lnTo>
                    <a:lnTo>
                      <a:pt x="16" y="25"/>
                    </a:lnTo>
                    <a:lnTo>
                      <a:pt x="12" y="52"/>
                    </a:lnTo>
                    <a:lnTo>
                      <a:pt x="8" y="77"/>
                    </a:lnTo>
                    <a:lnTo>
                      <a:pt x="4" y="8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48" name="Freeform 179">
                <a:extLst>
                  <a:ext uri="{FF2B5EF4-FFF2-40B4-BE49-F238E27FC236}">
                    <a16:creationId xmlns:a16="http://schemas.microsoft.com/office/drawing/2014/main" xmlns="" id="{34484743-83C0-41AB-84DC-67E0F4324DA8}"/>
                  </a:ext>
                </a:extLst>
              </p:cNvPr>
              <p:cNvSpPr>
                <a:spLocks/>
              </p:cNvSpPr>
              <p:nvPr/>
            </p:nvSpPr>
            <p:spPr bwMode="auto">
              <a:xfrm>
                <a:off x="2108" y="1237"/>
                <a:ext cx="11" cy="60"/>
              </a:xfrm>
              <a:custGeom>
                <a:avLst/>
                <a:gdLst>
                  <a:gd name="T0" fmla="*/ 0 w 23"/>
                  <a:gd name="T1" fmla="*/ 3 h 121"/>
                  <a:gd name="T2" fmla="*/ 0 w 23"/>
                  <a:gd name="T3" fmla="*/ 3 h 121"/>
                  <a:gd name="T4" fmla="*/ 0 w 23"/>
                  <a:gd name="T5" fmla="*/ 2 h 121"/>
                  <a:gd name="T6" fmla="*/ 0 w 23"/>
                  <a:gd name="T7" fmla="*/ 0 h 121"/>
                  <a:gd name="T8" fmla="*/ 0 w 23"/>
                  <a:gd name="T9" fmla="*/ 0 h 121"/>
                  <a:gd name="T10" fmla="*/ 0 w 23"/>
                  <a:gd name="T11" fmla="*/ 0 h 121"/>
                  <a:gd name="T12" fmla="*/ 0 w 23"/>
                  <a:gd name="T13" fmla="*/ 2 h 121"/>
                  <a:gd name="T14" fmla="*/ 0 w 23"/>
                  <a:gd name="T15" fmla="*/ 3 h 121"/>
                  <a:gd name="T16" fmla="*/ 0 w 23"/>
                  <a:gd name="T17" fmla="*/ 3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121">
                    <a:moveTo>
                      <a:pt x="6" y="121"/>
                    </a:moveTo>
                    <a:lnTo>
                      <a:pt x="0" y="105"/>
                    </a:lnTo>
                    <a:lnTo>
                      <a:pt x="2" y="68"/>
                    </a:lnTo>
                    <a:lnTo>
                      <a:pt x="9" y="28"/>
                    </a:lnTo>
                    <a:lnTo>
                      <a:pt x="23" y="0"/>
                    </a:lnTo>
                    <a:lnTo>
                      <a:pt x="21" y="24"/>
                    </a:lnTo>
                    <a:lnTo>
                      <a:pt x="17" y="66"/>
                    </a:lnTo>
                    <a:lnTo>
                      <a:pt x="11" y="105"/>
                    </a:lnTo>
                    <a:lnTo>
                      <a:pt x="6" y="12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49" name="Freeform 180">
                <a:extLst>
                  <a:ext uri="{FF2B5EF4-FFF2-40B4-BE49-F238E27FC236}">
                    <a16:creationId xmlns:a16="http://schemas.microsoft.com/office/drawing/2014/main" xmlns="" id="{067F853A-BF05-496E-8AA9-5F840400C4B9}"/>
                  </a:ext>
                </a:extLst>
              </p:cNvPr>
              <p:cNvSpPr>
                <a:spLocks/>
              </p:cNvSpPr>
              <p:nvPr/>
            </p:nvSpPr>
            <p:spPr bwMode="auto">
              <a:xfrm>
                <a:off x="2151" y="1224"/>
                <a:ext cx="7" cy="55"/>
              </a:xfrm>
              <a:custGeom>
                <a:avLst/>
                <a:gdLst>
                  <a:gd name="T0" fmla="*/ 1 w 14"/>
                  <a:gd name="T1" fmla="*/ 4 h 109"/>
                  <a:gd name="T2" fmla="*/ 1 w 14"/>
                  <a:gd name="T3" fmla="*/ 3 h 109"/>
                  <a:gd name="T4" fmla="*/ 0 w 14"/>
                  <a:gd name="T5" fmla="*/ 2 h 109"/>
                  <a:gd name="T6" fmla="*/ 1 w 14"/>
                  <a:gd name="T7" fmla="*/ 1 h 109"/>
                  <a:gd name="T8" fmla="*/ 1 w 14"/>
                  <a:gd name="T9" fmla="*/ 0 h 109"/>
                  <a:gd name="T10" fmla="*/ 1 w 14"/>
                  <a:gd name="T11" fmla="*/ 1 h 109"/>
                  <a:gd name="T12" fmla="*/ 1 w 14"/>
                  <a:gd name="T13" fmla="*/ 2 h 109"/>
                  <a:gd name="T14" fmla="*/ 1 w 14"/>
                  <a:gd name="T15" fmla="*/ 3 h 109"/>
                  <a:gd name="T16" fmla="*/ 1 w 14"/>
                  <a:gd name="T17" fmla="*/ 4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109">
                    <a:moveTo>
                      <a:pt x="11" y="109"/>
                    </a:moveTo>
                    <a:lnTo>
                      <a:pt x="4" y="96"/>
                    </a:lnTo>
                    <a:lnTo>
                      <a:pt x="0" y="63"/>
                    </a:lnTo>
                    <a:lnTo>
                      <a:pt x="3" y="28"/>
                    </a:lnTo>
                    <a:lnTo>
                      <a:pt x="13" y="0"/>
                    </a:lnTo>
                    <a:lnTo>
                      <a:pt x="13" y="25"/>
                    </a:lnTo>
                    <a:lnTo>
                      <a:pt x="14" y="62"/>
                    </a:lnTo>
                    <a:lnTo>
                      <a:pt x="14" y="96"/>
                    </a:lnTo>
                    <a:lnTo>
                      <a:pt x="11" y="10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50" name="Freeform 181">
                <a:extLst>
                  <a:ext uri="{FF2B5EF4-FFF2-40B4-BE49-F238E27FC236}">
                    <a16:creationId xmlns:a16="http://schemas.microsoft.com/office/drawing/2014/main" xmlns="" id="{05BE5768-9351-42CD-A822-9372A4E6D756}"/>
                  </a:ext>
                </a:extLst>
              </p:cNvPr>
              <p:cNvSpPr>
                <a:spLocks/>
              </p:cNvSpPr>
              <p:nvPr/>
            </p:nvSpPr>
            <p:spPr bwMode="auto">
              <a:xfrm>
                <a:off x="2175" y="1224"/>
                <a:ext cx="5" cy="44"/>
              </a:xfrm>
              <a:custGeom>
                <a:avLst/>
                <a:gdLst>
                  <a:gd name="T0" fmla="*/ 0 w 12"/>
                  <a:gd name="T1" fmla="*/ 3 h 88"/>
                  <a:gd name="T2" fmla="*/ 0 w 12"/>
                  <a:gd name="T3" fmla="*/ 3 h 88"/>
                  <a:gd name="T4" fmla="*/ 0 w 12"/>
                  <a:gd name="T5" fmla="*/ 2 h 88"/>
                  <a:gd name="T6" fmla="*/ 0 w 12"/>
                  <a:gd name="T7" fmla="*/ 1 h 88"/>
                  <a:gd name="T8" fmla="*/ 0 w 12"/>
                  <a:gd name="T9" fmla="*/ 0 h 88"/>
                  <a:gd name="T10" fmla="*/ 0 w 12"/>
                  <a:gd name="T11" fmla="*/ 1 h 88"/>
                  <a:gd name="T12" fmla="*/ 0 w 12"/>
                  <a:gd name="T13" fmla="*/ 2 h 88"/>
                  <a:gd name="T14" fmla="*/ 0 w 12"/>
                  <a:gd name="T15" fmla="*/ 3 h 88"/>
                  <a:gd name="T16" fmla="*/ 0 w 12"/>
                  <a:gd name="T17" fmla="*/ 3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88">
                    <a:moveTo>
                      <a:pt x="5" y="88"/>
                    </a:moveTo>
                    <a:lnTo>
                      <a:pt x="0" y="76"/>
                    </a:lnTo>
                    <a:lnTo>
                      <a:pt x="0" y="47"/>
                    </a:lnTo>
                    <a:lnTo>
                      <a:pt x="5" y="16"/>
                    </a:lnTo>
                    <a:lnTo>
                      <a:pt x="12" y="0"/>
                    </a:lnTo>
                    <a:lnTo>
                      <a:pt x="11" y="19"/>
                    </a:lnTo>
                    <a:lnTo>
                      <a:pt x="11" y="48"/>
                    </a:lnTo>
                    <a:lnTo>
                      <a:pt x="9" y="75"/>
                    </a:lnTo>
                    <a:lnTo>
                      <a:pt x="5" y="8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51" name="Freeform 182">
                <a:extLst>
                  <a:ext uri="{FF2B5EF4-FFF2-40B4-BE49-F238E27FC236}">
                    <a16:creationId xmlns:a16="http://schemas.microsoft.com/office/drawing/2014/main" xmlns="" id="{DE39B5F8-2A4F-46E3-A23A-61E6053F2F4A}"/>
                  </a:ext>
                </a:extLst>
              </p:cNvPr>
              <p:cNvSpPr>
                <a:spLocks/>
              </p:cNvSpPr>
              <p:nvPr/>
            </p:nvSpPr>
            <p:spPr bwMode="auto">
              <a:xfrm>
                <a:off x="2188" y="1226"/>
                <a:ext cx="7" cy="27"/>
              </a:xfrm>
              <a:custGeom>
                <a:avLst/>
                <a:gdLst>
                  <a:gd name="T0" fmla="*/ 0 w 15"/>
                  <a:gd name="T1" fmla="*/ 2 h 54"/>
                  <a:gd name="T2" fmla="*/ 0 w 15"/>
                  <a:gd name="T3" fmla="*/ 2 h 54"/>
                  <a:gd name="T4" fmla="*/ 0 w 15"/>
                  <a:gd name="T5" fmla="*/ 1 h 54"/>
                  <a:gd name="T6" fmla="*/ 0 w 15"/>
                  <a:gd name="T7" fmla="*/ 1 h 54"/>
                  <a:gd name="T8" fmla="*/ 0 w 15"/>
                  <a:gd name="T9" fmla="*/ 0 h 54"/>
                  <a:gd name="T10" fmla="*/ 0 w 15"/>
                  <a:gd name="T11" fmla="*/ 1 h 54"/>
                  <a:gd name="T12" fmla="*/ 0 w 15"/>
                  <a:gd name="T13" fmla="*/ 2 h 54"/>
                  <a:gd name="T14" fmla="*/ 0 w 15"/>
                  <a:gd name="T15" fmla="*/ 2 h 54"/>
                  <a:gd name="T16" fmla="*/ 0 w 15"/>
                  <a:gd name="T17" fmla="*/ 2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54">
                    <a:moveTo>
                      <a:pt x="11" y="54"/>
                    </a:moveTo>
                    <a:lnTo>
                      <a:pt x="6" y="47"/>
                    </a:lnTo>
                    <a:lnTo>
                      <a:pt x="1" y="30"/>
                    </a:lnTo>
                    <a:lnTo>
                      <a:pt x="0" y="12"/>
                    </a:lnTo>
                    <a:lnTo>
                      <a:pt x="6" y="0"/>
                    </a:lnTo>
                    <a:lnTo>
                      <a:pt x="6" y="15"/>
                    </a:lnTo>
                    <a:lnTo>
                      <a:pt x="10" y="34"/>
                    </a:lnTo>
                    <a:lnTo>
                      <a:pt x="15" y="49"/>
                    </a:lnTo>
                    <a:lnTo>
                      <a:pt x="11"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52" name="Freeform 183">
                <a:extLst>
                  <a:ext uri="{FF2B5EF4-FFF2-40B4-BE49-F238E27FC236}">
                    <a16:creationId xmlns:a16="http://schemas.microsoft.com/office/drawing/2014/main" xmlns="" id="{FF9A3F38-2462-4362-B874-E1F51C9B5B7D}"/>
                  </a:ext>
                </a:extLst>
              </p:cNvPr>
              <p:cNvSpPr>
                <a:spLocks/>
              </p:cNvSpPr>
              <p:nvPr/>
            </p:nvSpPr>
            <p:spPr bwMode="auto">
              <a:xfrm>
                <a:off x="2059" y="1270"/>
                <a:ext cx="11" cy="27"/>
              </a:xfrm>
              <a:custGeom>
                <a:avLst/>
                <a:gdLst>
                  <a:gd name="T0" fmla="*/ 1 w 22"/>
                  <a:gd name="T1" fmla="*/ 0 h 54"/>
                  <a:gd name="T2" fmla="*/ 1 w 22"/>
                  <a:gd name="T3" fmla="*/ 1 h 54"/>
                  <a:gd name="T4" fmla="*/ 1 w 22"/>
                  <a:gd name="T5" fmla="*/ 1 h 54"/>
                  <a:gd name="T6" fmla="*/ 1 w 22"/>
                  <a:gd name="T7" fmla="*/ 2 h 54"/>
                  <a:gd name="T8" fmla="*/ 1 w 22"/>
                  <a:gd name="T9" fmla="*/ 2 h 54"/>
                  <a:gd name="T10" fmla="*/ 0 w 22"/>
                  <a:gd name="T11" fmla="*/ 2 h 54"/>
                  <a:gd name="T12" fmla="*/ 1 w 22"/>
                  <a:gd name="T13" fmla="*/ 1 h 54"/>
                  <a:gd name="T14" fmla="*/ 1 w 22"/>
                  <a:gd name="T15" fmla="*/ 1 h 54"/>
                  <a:gd name="T16" fmla="*/ 1 w 22"/>
                  <a:gd name="T17" fmla="*/ 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54">
                    <a:moveTo>
                      <a:pt x="22" y="0"/>
                    </a:moveTo>
                    <a:lnTo>
                      <a:pt x="21" y="11"/>
                    </a:lnTo>
                    <a:lnTo>
                      <a:pt x="17" y="31"/>
                    </a:lnTo>
                    <a:lnTo>
                      <a:pt x="12" y="48"/>
                    </a:lnTo>
                    <a:lnTo>
                      <a:pt x="3" y="54"/>
                    </a:lnTo>
                    <a:lnTo>
                      <a:pt x="0" y="45"/>
                    </a:lnTo>
                    <a:lnTo>
                      <a:pt x="6" y="29"/>
                    </a:lnTo>
                    <a:lnTo>
                      <a:pt x="15" y="13"/>
                    </a:lnTo>
                    <a:lnTo>
                      <a:pt x="2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53" name="Freeform 184">
                <a:extLst>
                  <a:ext uri="{FF2B5EF4-FFF2-40B4-BE49-F238E27FC236}">
                    <a16:creationId xmlns:a16="http://schemas.microsoft.com/office/drawing/2014/main" xmlns="" id="{D9D38C7E-7538-4F1D-B280-A39B1220AFB0}"/>
                  </a:ext>
                </a:extLst>
              </p:cNvPr>
              <p:cNvSpPr>
                <a:spLocks/>
              </p:cNvSpPr>
              <p:nvPr/>
            </p:nvSpPr>
            <p:spPr bwMode="auto">
              <a:xfrm>
                <a:off x="2046" y="1268"/>
                <a:ext cx="26" cy="5"/>
              </a:xfrm>
              <a:custGeom>
                <a:avLst/>
                <a:gdLst>
                  <a:gd name="T0" fmla="*/ 2 w 51"/>
                  <a:gd name="T1" fmla="*/ 0 h 11"/>
                  <a:gd name="T2" fmla="*/ 2 w 51"/>
                  <a:gd name="T3" fmla="*/ 0 h 11"/>
                  <a:gd name="T4" fmla="*/ 2 w 51"/>
                  <a:gd name="T5" fmla="*/ 0 h 11"/>
                  <a:gd name="T6" fmla="*/ 2 w 51"/>
                  <a:gd name="T7" fmla="*/ 0 h 11"/>
                  <a:gd name="T8" fmla="*/ 1 w 51"/>
                  <a:gd name="T9" fmla="*/ 0 h 11"/>
                  <a:gd name="T10" fmla="*/ 1 w 51"/>
                  <a:gd name="T11" fmla="*/ 0 h 11"/>
                  <a:gd name="T12" fmla="*/ 1 w 51"/>
                  <a:gd name="T13" fmla="*/ 0 h 11"/>
                  <a:gd name="T14" fmla="*/ 1 w 51"/>
                  <a:gd name="T15" fmla="*/ 0 h 11"/>
                  <a:gd name="T16" fmla="*/ 0 w 51"/>
                  <a:gd name="T17" fmla="*/ 0 h 11"/>
                  <a:gd name="T18" fmla="*/ 1 w 51"/>
                  <a:gd name="T19" fmla="*/ 0 h 11"/>
                  <a:gd name="T20" fmla="*/ 1 w 51"/>
                  <a:gd name="T21" fmla="*/ 0 h 11"/>
                  <a:gd name="T22" fmla="*/ 1 w 51"/>
                  <a:gd name="T23" fmla="*/ 0 h 11"/>
                  <a:gd name="T24" fmla="*/ 1 w 51"/>
                  <a:gd name="T25" fmla="*/ 0 h 11"/>
                  <a:gd name="T26" fmla="*/ 1 w 51"/>
                  <a:gd name="T27" fmla="*/ 0 h 11"/>
                  <a:gd name="T28" fmla="*/ 2 w 51"/>
                  <a:gd name="T29" fmla="*/ 0 h 11"/>
                  <a:gd name="T30" fmla="*/ 2 w 51"/>
                  <a:gd name="T31" fmla="*/ 0 h 11"/>
                  <a:gd name="T32" fmla="*/ 2 w 51"/>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11">
                    <a:moveTo>
                      <a:pt x="51" y="3"/>
                    </a:moveTo>
                    <a:lnTo>
                      <a:pt x="48" y="3"/>
                    </a:lnTo>
                    <a:lnTo>
                      <a:pt x="41" y="1"/>
                    </a:lnTo>
                    <a:lnTo>
                      <a:pt x="33" y="1"/>
                    </a:lnTo>
                    <a:lnTo>
                      <a:pt x="24" y="0"/>
                    </a:lnTo>
                    <a:lnTo>
                      <a:pt x="15" y="0"/>
                    </a:lnTo>
                    <a:lnTo>
                      <a:pt x="8" y="0"/>
                    </a:lnTo>
                    <a:lnTo>
                      <a:pt x="2" y="3"/>
                    </a:lnTo>
                    <a:lnTo>
                      <a:pt x="0" y="6"/>
                    </a:lnTo>
                    <a:lnTo>
                      <a:pt x="1" y="10"/>
                    </a:lnTo>
                    <a:lnTo>
                      <a:pt x="5" y="11"/>
                    </a:lnTo>
                    <a:lnTo>
                      <a:pt x="12" y="11"/>
                    </a:lnTo>
                    <a:lnTo>
                      <a:pt x="20" y="10"/>
                    </a:lnTo>
                    <a:lnTo>
                      <a:pt x="29" y="8"/>
                    </a:lnTo>
                    <a:lnTo>
                      <a:pt x="39" y="6"/>
                    </a:lnTo>
                    <a:lnTo>
                      <a:pt x="46" y="4"/>
                    </a:lnTo>
                    <a:lnTo>
                      <a:pt x="51"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54" name="Freeform 185">
                <a:extLst>
                  <a:ext uri="{FF2B5EF4-FFF2-40B4-BE49-F238E27FC236}">
                    <a16:creationId xmlns:a16="http://schemas.microsoft.com/office/drawing/2014/main" xmlns="" id="{1771C84A-DB18-494F-91DF-D6ED7F7DFF0C}"/>
                  </a:ext>
                </a:extLst>
              </p:cNvPr>
              <p:cNvSpPr>
                <a:spLocks/>
              </p:cNvSpPr>
              <p:nvPr/>
            </p:nvSpPr>
            <p:spPr bwMode="auto">
              <a:xfrm>
                <a:off x="2042" y="1278"/>
                <a:ext cx="22" cy="16"/>
              </a:xfrm>
              <a:custGeom>
                <a:avLst/>
                <a:gdLst>
                  <a:gd name="T0" fmla="*/ 2 w 44"/>
                  <a:gd name="T1" fmla="*/ 0 h 32"/>
                  <a:gd name="T2" fmla="*/ 2 w 44"/>
                  <a:gd name="T3" fmla="*/ 1 h 32"/>
                  <a:gd name="T4" fmla="*/ 2 w 44"/>
                  <a:gd name="T5" fmla="*/ 1 h 32"/>
                  <a:gd name="T6" fmla="*/ 1 w 44"/>
                  <a:gd name="T7" fmla="*/ 1 h 32"/>
                  <a:gd name="T8" fmla="*/ 1 w 44"/>
                  <a:gd name="T9" fmla="*/ 1 h 32"/>
                  <a:gd name="T10" fmla="*/ 1 w 44"/>
                  <a:gd name="T11" fmla="*/ 1 h 32"/>
                  <a:gd name="T12" fmla="*/ 1 w 44"/>
                  <a:gd name="T13" fmla="*/ 1 h 32"/>
                  <a:gd name="T14" fmla="*/ 0 w 44"/>
                  <a:gd name="T15" fmla="*/ 1 h 32"/>
                  <a:gd name="T16" fmla="*/ 0 w 44"/>
                  <a:gd name="T17" fmla="*/ 1 h 32"/>
                  <a:gd name="T18" fmla="*/ 1 w 44"/>
                  <a:gd name="T19" fmla="*/ 1 h 32"/>
                  <a:gd name="T20" fmla="*/ 1 w 44"/>
                  <a:gd name="T21" fmla="*/ 1 h 32"/>
                  <a:gd name="T22" fmla="*/ 1 w 44"/>
                  <a:gd name="T23" fmla="*/ 1 h 32"/>
                  <a:gd name="T24" fmla="*/ 1 w 44"/>
                  <a:gd name="T25" fmla="*/ 1 h 32"/>
                  <a:gd name="T26" fmla="*/ 1 w 44"/>
                  <a:gd name="T27" fmla="*/ 1 h 32"/>
                  <a:gd name="T28" fmla="*/ 2 w 44"/>
                  <a:gd name="T29" fmla="*/ 1 h 32"/>
                  <a:gd name="T30" fmla="*/ 2 w 44"/>
                  <a:gd name="T31" fmla="*/ 1 h 32"/>
                  <a:gd name="T32" fmla="*/ 2 w 44"/>
                  <a:gd name="T33" fmla="*/ 0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32">
                    <a:moveTo>
                      <a:pt x="44" y="0"/>
                    </a:moveTo>
                    <a:lnTo>
                      <a:pt x="41" y="2"/>
                    </a:lnTo>
                    <a:lnTo>
                      <a:pt x="35" y="5"/>
                    </a:lnTo>
                    <a:lnTo>
                      <a:pt x="28" y="8"/>
                    </a:lnTo>
                    <a:lnTo>
                      <a:pt x="19" y="12"/>
                    </a:lnTo>
                    <a:lnTo>
                      <a:pt x="11" y="16"/>
                    </a:lnTo>
                    <a:lnTo>
                      <a:pt x="5" y="21"/>
                    </a:lnTo>
                    <a:lnTo>
                      <a:pt x="0" y="25"/>
                    </a:lnTo>
                    <a:lnTo>
                      <a:pt x="0" y="30"/>
                    </a:lnTo>
                    <a:lnTo>
                      <a:pt x="3" y="32"/>
                    </a:lnTo>
                    <a:lnTo>
                      <a:pt x="9" y="31"/>
                    </a:lnTo>
                    <a:lnTo>
                      <a:pt x="14" y="28"/>
                    </a:lnTo>
                    <a:lnTo>
                      <a:pt x="21" y="22"/>
                    </a:lnTo>
                    <a:lnTo>
                      <a:pt x="28" y="16"/>
                    </a:lnTo>
                    <a:lnTo>
                      <a:pt x="35" y="9"/>
                    </a:lnTo>
                    <a:lnTo>
                      <a:pt x="41" y="5"/>
                    </a:lnTo>
                    <a:lnTo>
                      <a:pt x="4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55" name="Freeform 186">
                <a:extLst>
                  <a:ext uri="{FF2B5EF4-FFF2-40B4-BE49-F238E27FC236}">
                    <a16:creationId xmlns:a16="http://schemas.microsoft.com/office/drawing/2014/main" xmlns="" id="{B11D7528-5E39-4B44-AE79-CA45365C0554}"/>
                  </a:ext>
                </a:extLst>
              </p:cNvPr>
              <p:cNvSpPr>
                <a:spLocks/>
              </p:cNvSpPr>
              <p:nvPr/>
            </p:nvSpPr>
            <p:spPr bwMode="auto">
              <a:xfrm>
                <a:off x="2186" y="1194"/>
                <a:ext cx="7" cy="34"/>
              </a:xfrm>
              <a:custGeom>
                <a:avLst/>
                <a:gdLst>
                  <a:gd name="T0" fmla="*/ 1 w 14"/>
                  <a:gd name="T1" fmla="*/ 3 h 68"/>
                  <a:gd name="T2" fmla="*/ 1 w 14"/>
                  <a:gd name="T3" fmla="*/ 2 h 68"/>
                  <a:gd name="T4" fmla="*/ 0 w 14"/>
                  <a:gd name="T5" fmla="*/ 1 h 68"/>
                  <a:gd name="T6" fmla="*/ 1 w 14"/>
                  <a:gd name="T7" fmla="*/ 1 h 68"/>
                  <a:gd name="T8" fmla="*/ 1 w 14"/>
                  <a:gd name="T9" fmla="*/ 0 h 68"/>
                  <a:gd name="T10" fmla="*/ 1 w 14"/>
                  <a:gd name="T11" fmla="*/ 1 h 68"/>
                  <a:gd name="T12" fmla="*/ 1 w 14"/>
                  <a:gd name="T13" fmla="*/ 1 h 68"/>
                  <a:gd name="T14" fmla="*/ 1 w 14"/>
                  <a:gd name="T15" fmla="*/ 2 h 68"/>
                  <a:gd name="T16" fmla="*/ 1 w 14"/>
                  <a:gd name="T17" fmla="*/ 3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68">
                    <a:moveTo>
                      <a:pt x="12" y="68"/>
                    </a:moveTo>
                    <a:lnTo>
                      <a:pt x="4" y="52"/>
                    </a:lnTo>
                    <a:lnTo>
                      <a:pt x="0" y="30"/>
                    </a:lnTo>
                    <a:lnTo>
                      <a:pt x="1" y="10"/>
                    </a:lnTo>
                    <a:lnTo>
                      <a:pt x="8" y="0"/>
                    </a:lnTo>
                    <a:lnTo>
                      <a:pt x="14" y="7"/>
                    </a:lnTo>
                    <a:lnTo>
                      <a:pt x="14" y="26"/>
                    </a:lnTo>
                    <a:lnTo>
                      <a:pt x="12" y="49"/>
                    </a:lnTo>
                    <a:lnTo>
                      <a:pt x="12"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56" name="Freeform 187">
                <a:extLst>
                  <a:ext uri="{FF2B5EF4-FFF2-40B4-BE49-F238E27FC236}">
                    <a16:creationId xmlns:a16="http://schemas.microsoft.com/office/drawing/2014/main" xmlns="" id="{72933357-6093-496D-BDE6-8AEA4F815D62}"/>
                  </a:ext>
                </a:extLst>
              </p:cNvPr>
              <p:cNvSpPr>
                <a:spLocks/>
              </p:cNvSpPr>
              <p:nvPr/>
            </p:nvSpPr>
            <p:spPr bwMode="auto">
              <a:xfrm>
                <a:off x="2205" y="1201"/>
                <a:ext cx="13" cy="33"/>
              </a:xfrm>
              <a:custGeom>
                <a:avLst/>
                <a:gdLst>
                  <a:gd name="T0" fmla="*/ 0 w 28"/>
                  <a:gd name="T1" fmla="*/ 3 h 64"/>
                  <a:gd name="T2" fmla="*/ 0 w 28"/>
                  <a:gd name="T3" fmla="*/ 2 h 64"/>
                  <a:gd name="T4" fmla="*/ 0 w 28"/>
                  <a:gd name="T5" fmla="*/ 1 h 64"/>
                  <a:gd name="T6" fmla="*/ 0 w 28"/>
                  <a:gd name="T7" fmla="*/ 1 h 64"/>
                  <a:gd name="T8" fmla="*/ 0 w 28"/>
                  <a:gd name="T9" fmla="*/ 0 h 64"/>
                  <a:gd name="T10" fmla="*/ 0 w 28"/>
                  <a:gd name="T11" fmla="*/ 1 h 64"/>
                  <a:gd name="T12" fmla="*/ 0 w 28"/>
                  <a:gd name="T13" fmla="*/ 1 h 64"/>
                  <a:gd name="T14" fmla="*/ 0 w 28"/>
                  <a:gd name="T15" fmla="*/ 1 h 64"/>
                  <a:gd name="T16" fmla="*/ 0 w 28"/>
                  <a:gd name="T17" fmla="*/ 1 h 64"/>
                  <a:gd name="T18" fmla="*/ 0 w 28"/>
                  <a:gd name="T19" fmla="*/ 2 h 64"/>
                  <a:gd name="T20" fmla="*/ 0 w 28"/>
                  <a:gd name="T21" fmla="*/ 2 h 64"/>
                  <a:gd name="T22" fmla="*/ 0 w 28"/>
                  <a:gd name="T23" fmla="*/ 2 h 64"/>
                  <a:gd name="T24" fmla="*/ 0 w 28"/>
                  <a:gd name="T25" fmla="*/ 3 h 6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8" h="64">
                    <a:moveTo>
                      <a:pt x="0" y="64"/>
                    </a:moveTo>
                    <a:lnTo>
                      <a:pt x="3" y="49"/>
                    </a:lnTo>
                    <a:lnTo>
                      <a:pt x="8" y="27"/>
                    </a:lnTo>
                    <a:lnTo>
                      <a:pt x="15" y="9"/>
                    </a:lnTo>
                    <a:lnTo>
                      <a:pt x="24" y="0"/>
                    </a:lnTo>
                    <a:lnTo>
                      <a:pt x="28" y="2"/>
                    </a:lnTo>
                    <a:lnTo>
                      <a:pt x="27" y="9"/>
                    </a:lnTo>
                    <a:lnTo>
                      <a:pt x="24" y="18"/>
                    </a:lnTo>
                    <a:lnTo>
                      <a:pt x="20" y="30"/>
                    </a:lnTo>
                    <a:lnTo>
                      <a:pt x="14" y="41"/>
                    </a:lnTo>
                    <a:lnTo>
                      <a:pt x="8" y="52"/>
                    </a:lnTo>
                    <a:lnTo>
                      <a:pt x="4" y="60"/>
                    </a:lnTo>
                    <a:lnTo>
                      <a:pt x="0" y="6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57" name="Freeform 188">
                <a:extLst>
                  <a:ext uri="{FF2B5EF4-FFF2-40B4-BE49-F238E27FC236}">
                    <a16:creationId xmlns:a16="http://schemas.microsoft.com/office/drawing/2014/main" xmlns="" id="{1B8D368B-F6B1-4B4F-8A12-2A09E0C5AB41}"/>
                  </a:ext>
                </a:extLst>
              </p:cNvPr>
              <p:cNvSpPr>
                <a:spLocks/>
              </p:cNvSpPr>
              <p:nvPr/>
            </p:nvSpPr>
            <p:spPr bwMode="auto">
              <a:xfrm>
                <a:off x="2173" y="1194"/>
                <a:ext cx="7" cy="31"/>
              </a:xfrm>
              <a:custGeom>
                <a:avLst/>
                <a:gdLst>
                  <a:gd name="T0" fmla="*/ 0 w 15"/>
                  <a:gd name="T1" fmla="*/ 2 h 62"/>
                  <a:gd name="T2" fmla="*/ 0 w 15"/>
                  <a:gd name="T3" fmla="*/ 2 h 62"/>
                  <a:gd name="T4" fmla="*/ 0 w 15"/>
                  <a:gd name="T5" fmla="*/ 2 h 62"/>
                  <a:gd name="T6" fmla="*/ 0 w 15"/>
                  <a:gd name="T7" fmla="*/ 1 h 62"/>
                  <a:gd name="T8" fmla="*/ 0 w 15"/>
                  <a:gd name="T9" fmla="*/ 0 h 62"/>
                  <a:gd name="T10" fmla="*/ 0 w 15"/>
                  <a:gd name="T11" fmla="*/ 1 h 62"/>
                  <a:gd name="T12" fmla="*/ 0 w 15"/>
                  <a:gd name="T13" fmla="*/ 1 h 62"/>
                  <a:gd name="T14" fmla="*/ 0 w 15"/>
                  <a:gd name="T15" fmla="*/ 2 h 62"/>
                  <a:gd name="T16" fmla="*/ 0 w 15"/>
                  <a:gd name="T17" fmla="*/ 2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62">
                    <a:moveTo>
                      <a:pt x="15" y="62"/>
                    </a:moveTo>
                    <a:lnTo>
                      <a:pt x="6" y="54"/>
                    </a:lnTo>
                    <a:lnTo>
                      <a:pt x="0" y="34"/>
                    </a:lnTo>
                    <a:lnTo>
                      <a:pt x="0" y="12"/>
                    </a:lnTo>
                    <a:lnTo>
                      <a:pt x="6" y="0"/>
                    </a:lnTo>
                    <a:lnTo>
                      <a:pt x="12" y="3"/>
                    </a:lnTo>
                    <a:lnTo>
                      <a:pt x="14" y="21"/>
                    </a:lnTo>
                    <a:lnTo>
                      <a:pt x="14" y="44"/>
                    </a:lnTo>
                    <a:lnTo>
                      <a:pt x="15" y="6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58" name="Freeform 189">
                <a:extLst>
                  <a:ext uri="{FF2B5EF4-FFF2-40B4-BE49-F238E27FC236}">
                    <a16:creationId xmlns:a16="http://schemas.microsoft.com/office/drawing/2014/main" xmlns="" id="{98FEA6B9-3266-44F8-B45B-CCA36D3B3533}"/>
                  </a:ext>
                </a:extLst>
              </p:cNvPr>
              <p:cNvSpPr>
                <a:spLocks/>
              </p:cNvSpPr>
              <p:nvPr/>
            </p:nvSpPr>
            <p:spPr bwMode="auto">
              <a:xfrm>
                <a:off x="2159" y="1192"/>
                <a:ext cx="10" cy="33"/>
              </a:xfrm>
              <a:custGeom>
                <a:avLst/>
                <a:gdLst>
                  <a:gd name="T0" fmla="*/ 1 w 20"/>
                  <a:gd name="T1" fmla="*/ 2 h 67"/>
                  <a:gd name="T2" fmla="*/ 1 w 20"/>
                  <a:gd name="T3" fmla="*/ 1 h 67"/>
                  <a:gd name="T4" fmla="*/ 1 w 20"/>
                  <a:gd name="T5" fmla="*/ 1 h 67"/>
                  <a:gd name="T6" fmla="*/ 0 w 20"/>
                  <a:gd name="T7" fmla="*/ 0 h 67"/>
                  <a:gd name="T8" fmla="*/ 1 w 20"/>
                  <a:gd name="T9" fmla="*/ 0 h 67"/>
                  <a:gd name="T10" fmla="*/ 1 w 20"/>
                  <a:gd name="T11" fmla="*/ 0 h 67"/>
                  <a:gd name="T12" fmla="*/ 1 w 20"/>
                  <a:gd name="T13" fmla="*/ 0 h 67"/>
                  <a:gd name="T14" fmla="*/ 1 w 20"/>
                  <a:gd name="T15" fmla="*/ 1 h 67"/>
                  <a:gd name="T16" fmla="*/ 1 w 20"/>
                  <a:gd name="T17" fmla="*/ 2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67">
                    <a:moveTo>
                      <a:pt x="20" y="67"/>
                    </a:moveTo>
                    <a:lnTo>
                      <a:pt x="10" y="54"/>
                    </a:lnTo>
                    <a:lnTo>
                      <a:pt x="3" y="34"/>
                    </a:lnTo>
                    <a:lnTo>
                      <a:pt x="0" y="13"/>
                    </a:lnTo>
                    <a:lnTo>
                      <a:pt x="4" y="0"/>
                    </a:lnTo>
                    <a:lnTo>
                      <a:pt x="10" y="5"/>
                    </a:lnTo>
                    <a:lnTo>
                      <a:pt x="12" y="22"/>
                    </a:lnTo>
                    <a:lnTo>
                      <a:pt x="15" y="45"/>
                    </a:lnTo>
                    <a:lnTo>
                      <a:pt x="20" y="6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59" name="Freeform 190">
                <a:extLst>
                  <a:ext uri="{FF2B5EF4-FFF2-40B4-BE49-F238E27FC236}">
                    <a16:creationId xmlns:a16="http://schemas.microsoft.com/office/drawing/2014/main" xmlns="" id="{C0DC388D-9368-4E2C-B57B-3CA1C6E89872}"/>
                  </a:ext>
                </a:extLst>
              </p:cNvPr>
              <p:cNvSpPr>
                <a:spLocks/>
              </p:cNvSpPr>
              <p:nvPr/>
            </p:nvSpPr>
            <p:spPr bwMode="auto">
              <a:xfrm>
                <a:off x="2145" y="1194"/>
                <a:ext cx="14" cy="32"/>
              </a:xfrm>
              <a:custGeom>
                <a:avLst/>
                <a:gdLst>
                  <a:gd name="T0" fmla="*/ 1 w 27"/>
                  <a:gd name="T1" fmla="*/ 2 h 64"/>
                  <a:gd name="T2" fmla="*/ 1 w 27"/>
                  <a:gd name="T3" fmla="*/ 2 h 64"/>
                  <a:gd name="T4" fmla="*/ 1 w 27"/>
                  <a:gd name="T5" fmla="*/ 2 h 64"/>
                  <a:gd name="T6" fmla="*/ 1 w 27"/>
                  <a:gd name="T7" fmla="*/ 2 h 64"/>
                  <a:gd name="T8" fmla="*/ 1 w 27"/>
                  <a:gd name="T9" fmla="*/ 1 h 64"/>
                  <a:gd name="T10" fmla="*/ 1 w 27"/>
                  <a:gd name="T11" fmla="*/ 1 h 64"/>
                  <a:gd name="T12" fmla="*/ 0 w 27"/>
                  <a:gd name="T13" fmla="*/ 1 h 64"/>
                  <a:gd name="T14" fmla="*/ 1 w 27"/>
                  <a:gd name="T15" fmla="*/ 1 h 64"/>
                  <a:gd name="T16" fmla="*/ 1 w 27"/>
                  <a:gd name="T17" fmla="*/ 0 h 64"/>
                  <a:gd name="T18" fmla="*/ 1 w 27"/>
                  <a:gd name="T19" fmla="*/ 1 h 64"/>
                  <a:gd name="T20" fmla="*/ 1 w 27"/>
                  <a:gd name="T21" fmla="*/ 1 h 64"/>
                  <a:gd name="T22" fmla="*/ 1 w 27"/>
                  <a:gd name="T23" fmla="*/ 2 h 64"/>
                  <a:gd name="T24" fmla="*/ 1 w 27"/>
                  <a:gd name="T25" fmla="*/ 2 h 6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64">
                    <a:moveTo>
                      <a:pt x="27" y="64"/>
                    </a:moveTo>
                    <a:lnTo>
                      <a:pt x="20" y="59"/>
                    </a:lnTo>
                    <a:lnTo>
                      <a:pt x="15" y="51"/>
                    </a:lnTo>
                    <a:lnTo>
                      <a:pt x="9" y="40"/>
                    </a:lnTo>
                    <a:lnTo>
                      <a:pt x="5" y="30"/>
                    </a:lnTo>
                    <a:lnTo>
                      <a:pt x="2" y="19"/>
                    </a:lnTo>
                    <a:lnTo>
                      <a:pt x="0" y="10"/>
                    </a:lnTo>
                    <a:lnTo>
                      <a:pt x="1" y="3"/>
                    </a:lnTo>
                    <a:lnTo>
                      <a:pt x="3" y="0"/>
                    </a:lnTo>
                    <a:lnTo>
                      <a:pt x="10" y="6"/>
                    </a:lnTo>
                    <a:lnTo>
                      <a:pt x="16" y="24"/>
                    </a:lnTo>
                    <a:lnTo>
                      <a:pt x="22" y="46"/>
                    </a:lnTo>
                    <a:lnTo>
                      <a:pt x="27" y="6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60" name="Freeform 191">
                <a:extLst>
                  <a:ext uri="{FF2B5EF4-FFF2-40B4-BE49-F238E27FC236}">
                    <a16:creationId xmlns:a16="http://schemas.microsoft.com/office/drawing/2014/main" xmlns="" id="{23C857EA-4124-4F9B-B04E-26E150E97D1B}"/>
                  </a:ext>
                </a:extLst>
              </p:cNvPr>
              <p:cNvSpPr>
                <a:spLocks/>
              </p:cNvSpPr>
              <p:nvPr/>
            </p:nvSpPr>
            <p:spPr bwMode="auto">
              <a:xfrm>
                <a:off x="2127" y="1196"/>
                <a:ext cx="20" cy="32"/>
              </a:xfrm>
              <a:custGeom>
                <a:avLst/>
                <a:gdLst>
                  <a:gd name="T0" fmla="*/ 2 w 40"/>
                  <a:gd name="T1" fmla="*/ 2 h 66"/>
                  <a:gd name="T2" fmla="*/ 2 w 40"/>
                  <a:gd name="T3" fmla="*/ 1 h 66"/>
                  <a:gd name="T4" fmla="*/ 1 w 40"/>
                  <a:gd name="T5" fmla="*/ 1 h 66"/>
                  <a:gd name="T6" fmla="*/ 1 w 40"/>
                  <a:gd name="T7" fmla="*/ 1 h 66"/>
                  <a:gd name="T8" fmla="*/ 1 w 40"/>
                  <a:gd name="T9" fmla="*/ 0 h 66"/>
                  <a:gd name="T10" fmla="*/ 1 w 40"/>
                  <a:gd name="T11" fmla="*/ 0 h 66"/>
                  <a:gd name="T12" fmla="*/ 1 w 40"/>
                  <a:gd name="T13" fmla="*/ 0 h 66"/>
                  <a:gd name="T14" fmla="*/ 0 w 40"/>
                  <a:gd name="T15" fmla="*/ 0 h 66"/>
                  <a:gd name="T16" fmla="*/ 1 w 40"/>
                  <a:gd name="T17" fmla="*/ 0 h 66"/>
                  <a:gd name="T18" fmla="*/ 1 w 40"/>
                  <a:gd name="T19" fmla="*/ 0 h 66"/>
                  <a:gd name="T20" fmla="*/ 1 w 40"/>
                  <a:gd name="T21" fmla="*/ 0 h 66"/>
                  <a:gd name="T22" fmla="*/ 1 w 40"/>
                  <a:gd name="T23" fmla="*/ 0 h 66"/>
                  <a:gd name="T24" fmla="*/ 1 w 40"/>
                  <a:gd name="T25" fmla="*/ 0 h 66"/>
                  <a:gd name="T26" fmla="*/ 1 w 40"/>
                  <a:gd name="T27" fmla="*/ 1 h 66"/>
                  <a:gd name="T28" fmla="*/ 1 w 40"/>
                  <a:gd name="T29" fmla="*/ 1 h 66"/>
                  <a:gd name="T30" fmla="*/ 2 w 40"/>
                  <a:gd name="T31" fmla="*/ 1 h 66"/>
                  <a:gd name="T32" fmla="*/ 2 w 40"/>
                  <a:gd name="T33" fmla="*/ 2 h 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66">
                    <a:moveTo>
                      <a:pt x="40" y="66"/>
                    </a:moveTo>
                    <a:lnTo>
                      <a:pt x="33" y="59"/>
                    </a:lnTo>
                    <a:lnTo>
                      <a:pt x="26" y="51"/>
                    </a:lnTo>
                    <a:lnTo>
                      <a:pt x="18" y="41"/>
                    </a:lnTo>
                    <a:lnTo>
                      <a:pt x="11" y="30"/>
                    </a:lnTo>
                    <a:lnTo>
                      <a:pt x="4" y="21"/>
                    </a:lnTo>
                    <a:lnTo>
                      <a:pt x="1" y="12"/>
                    </a:lnTo>
                    <a:lnTo>
                      <a:pt x="0" y="5"/>
                    </a:lnTo>
                    <a:lnTo>
                      <a:pt x="3" y="0"/>
                    </a:lnTo>
                    <a:lnTo>
                      <a:pt x="8" y="0"/>
                    </a:lnTo>
                    <a:lnTo>
                      <a:pt x="14" y="6"/>
                    </a:lnTo>
                    <a:lnTo>
                      <a:pt x="18" y="15"/>
                    </a:lnTo>
                    <a:lnTo>
                      <a:pt x="24" y="26"/>
                    </a:lnTo>
                    <a:lnTo>
                      <a:pt x="29" y="38"/>
                    </a:lnTo>
                    <a:lnTo>
                      <a:pt x="32" y="50"/>
                    </a:lnTo>
                    <a:lnTo>
                      <a:pt x="37" y="59"/>
                    </a:lnTo>
                    <a:lnTo>
                      <a:pt x="40" y="6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61" name="Freeform 192">
                <a:extLst>
                  <a:ext uri="{FF2B5EF4-FFF2-40B4-BE49-F238E27FC236}">
                    <a16:creationId xmlns:a16="http://schemas.microsoft.com/office/drawing/2014/main" xmlns="" id="{A954A850-FA48-4447-B1FA-E98F33A3740A}"/>
                  </a:ext>
                </a:extLst>
              </p:cNvPr>
              <p:cNvSpPr>
                <a:spLocks/>
              </p:cNvSpPr>
              <p:nvPr/>
            </p:nvSpPr>
            <p:spPr bwMode="auto">
              <a:xfrm>
                <a:off x="2106" y="1201"/>
                <a:ext cx="27" cy="33"/>
              </a:xfrm>
              <a:custGeom>
                <a:avLst/>
                <a:gdLst>
                  <a:gd name="T0" fmla="*/ 1 w 56"/>
                  <a:gd name="T1" fmla="*/ 3 h 65"/>
                  <a:gd name="T2" fmla="*/ 1 w 56"/>
                  <a:gd name="T3" fmla="*/ 2 h 65"/>
                  <a:gd name="T4" fmla="*/ 1 w 56"/>
                  <a:gd name="T5" fmla="*/ 2 h 65"/>
                  <a:gd name="T6" fmla="*/ 0 w 56"/>
                  <a:gd name="T7" fmla="*/ 2 h 65"/>
                  <a:gd name="T8" fmla="*/ 0 w 56"/>
                  <a:gd name="T9" fmla="*/ 1 h 65"/>
                  <a:gd name="T10" fmla="*/ 0 w 56"/>
                  <a:gd name="T11" fmla="*/ 1 h 65"/>
                  <a:gd name="T12" fmla="*/ 0 w 56"/>
                  <a:gd name="T13" fmla="*/ 1 h 65"/>
                  <a:gd name="T14" fmla="*/ 0 w 56"/>
                  <a:gd name="T15" fmla="*/ 1 h 65"/>
                  <a:gd name="T16" fmla="*/ 0 w 56"/>
                  <a:gd name="T17" fmla="*/ 0 h 65"/>
                  <a:gd name="T18" fmla="*/ 0 w 56"/>
                  <a:gd name="T19" fmla="*/ 1 h 65"/>
                  <a:gd name="T20" fmla="*/ 0 w 56"/>
                  <a:gd name="T21" fmla="*/ 1 h 65"/>
                  <a:gd name="T22" fmla="*/ 0 w 56"/>
                  <a:gd name="T23" fmla="*/ 1 h 65"/>
                  <a:gd name="T24" fmla="*/ 1 w 56"/>
                  <a:gd name="T25" fmla="*/ 1 h 65"/>
                  <a:gd name="T26" fmla="*/ 1 w 56"/>
                  <a:gd name="T27" fmla="*/ 2 h 65"/>
                  <a:gd name="T28" fmla="*/ 1 w 56"/>
                  <a:gd name="T29" fmla="*/ 2 h 65"/>
                  <a:gd name="T30" fmla="*/ 1 w 56"/>
                  <a:gd name="T31" fmla="*/ 2 h 65"/>
                  <a:gd name="T32" fmla="*/ 1 w 56"/>
                  <a:gd name="T33" fmla="*/ 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65">
                    <a:moveTo>
                      <a:pt x="56" y="65"/>
                    </a:moveTo>
                    <a:lnTo>
                      <a:pt x="49" y="60"/>
                    </a:lnTo>
                    <a:lnTo>
                      <a:pt x="39" y="52"/>
                    </a:lnTo>
                    <a:lnTo>
                      <a:pt x="29" y="41"/>
                    </a:lnTo>
                    <a:lnTo>
                      <a:pt x="19" y="31"/>
                    </a:lnTo>
                    <a:lnTo>
                      <a:pt x="9" y="19"/>
                    </a:lnTo>
                    <a:lnTo>
                      <a:pt x="3" y="10"/>
                    </a:lnTo>
                    <a:lnTo>
                      <a:pt x="0" y="3"/>
                    </a:lnTo>
                    <a:lnTo>
                      <a:pt x="3" y="0"/>
                    </a:lnTo>
                    <a:lnTo>
                      <a:pt x="8" y="1"/>
                    </a:lnTo>
                    <a:lnTo>
                      <a:pt x="16" y="8"/>
                    </a:lnTo>
                    <a:lnTo>
                      <a:pt x="24" y="17"/>
                    </a:lnTo>
                    <a:lnTo>
                      <a:pt x="33" y="29"/>
                    </a:lnTo>
                    <a:lnTo>
                      <a:pt x="39" y="41"/>
                    </a:lnTo>
                    <a:lnTo>
                      <a:pt x="46" y="52"/>
                    </a:lnTo>
                    <a:lnTo>
                      <a:pt x="52" y="61"/>
                    </a:lnTo>
                    <a:lnTo>
                      <a:pt x="56" y="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62" name="Freeform 193">
                <a:extLst>
                  <a:ext uri="{FF2B5EF4-FFF2-40B4-BE49-F238E27FC236}">
                    <a16:creationId xmlns:a16="http://schemas.microsoft.com/office/drawing/2014/main" xmlns="" id="{F4EC91DA-17AB-4163-8006-DE4D863D2C0C}"/>
                  </a:ext>
                </a:extLst>
              </p:cNvPr>
              <p:cNvSpPr>
                <a:spLocks/>
              </p:cNvSpPr>
              <p:nvPr/>
            </p:nvSpPr>
            <p:spPr bwMode="auto">
              <a:xfrm>
                <a:off x="2085" y="1206"/>
                <a:ext cx="32" cy="34"/>
              </a:xfrm>
              <a:custGeom>
                <a:avLst/>
                <a:gdLst>
                  <a:gd name="T0" fmla="*/ 2 w 63"/>
                  <a:gd name="T1" fmla="*/ 3 h 68"/>
                  <a:gd name="T2" fmla="*/ 2 w 63"/>
                  <a:gd name="T3" fmla="*/ 2 h 68"/>
                  <a:gd name="T4" fmla="*/ 2 w 63"/>
                  <a:gd name="T5" fmla="*/ 2 h 68"/>
                  <a:gd name="T6" fmla="*/ 2 w 63"/>
                  <a:gd name="T7" fmla="*/ 2 h 68"/>
                  <a:gd name="T8" fmla="*/ 1 w 63"/>
                  <a:gd name="T9" fmla="*/ 2 h 68"/>
                  <a:gd name="T10" fmla="*/ 1 w 63"/>
                  <a:gd name="T11" fmla="*/ 1 h 68"/>
                  <a:gd name="T12" fmla="*/ 1 w 63"/>
                  <a:gd name="T13" fmla="*/ 1 h 68"/>
                  <a:gd name="T14" fmla="*/ 0 w 63"/>
                  <a:gd name="T15" fmla="*/ 1 h 68"/>
                  <a:gd name="T16" fmla="*/ 1 w 63"/>
                  <a:gd name="T17" fmla="*/ 0 h 68"/>
                  <a:gd name="T18" fmla="*/ 1 w 63"/>
                  <a:gd name="T19" fmla="*/ 0 h 68"/>
                  <a:gd name="T20" fmla="*/ 1 w 63"/>
                  <a:gd name="T21" fmla="*/ 1 h 68"/>
                  <a:gd name="T22" fmla="*/ 1 w 63"/>
                  <a:gd name="T23" fmla="*/ 1 h 68"/>
                  <a:gd name="T24" fmla="*/ 2 w 63"/>
                  <a:gd name="T25" fmla="*/ 1 h 68"/>
                  <a:gd name="T26" fmla="*/ 2 w 63"/>
                  <a:gd name="T27" fmla="*/ 2 h 68"/>
                  <a:gd name="T28" fmla="*/ 2 w 63"/>
                  <a:gd name="T29" fmla="*/ 2 h 68"/>
                  <a:gd name="T30" fmla="*/ 2 w 63"/>
                  <a:gd name="T31" fmla="*/ 2 h 68"/>
                  <a:gd name="T32" fmla="*/ 2 w 63"/>
                  <a:gd name="T33" fmla="*/ 3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68">
                    <a:moveTo>
                      <a:pt x="63" y="68"/>
                    </a:moveTo>
                    <a:lnTo>
                      <a:pt x="55" y="63"/>
                    </a:lnTo>
                    <a:lnTo>
                      <a:pt x="46" y="55"/>
                    </a:lnTo>
                    <a:lnTo>
                      <a:pt x="33" y="46"/>
                    </a:lnTo>
                    <a:lnTo>
                      <a:pt x="22" y="35"/>
                    </a:lnTo>
                    <a:lnTo>
                      <a:pt x="12" y="24"/>
                    </a:lnTo>
                    <a:lnTo>
                      <a:pt x="3" y="14"/>
                    </a:lnTo>
                    <a:lnTo>
                      <a:pt x="0" y="6"/>
                    </a:lnTo>
                    <a:lnTo>
                      <a:pt x="2" y="0"/>
                    </a:lnTo>
                    <a:lnTo>
                      <a:pt x="8" y="0"/>
                    </a:lnTo>
                    <a:lnTo>
                      <a:pt x="16" y="6"/>
                    </a:lnTo>
                    <a:lnTo>
                      <a:pt x="24" y="15"/>
                    </a:lnTo>
                    <a:lnTo>
                      <a:pt x="33" y="27"/>
                    </a:lnTo>
                    <a:lnTo>
                      <a:pt x="41" y="40"/>
                    </a:lnTo>
                    <a:lnTo>
                      <a:pt x="49" y="52"/>
                    </a:lnTo>
                    <a:lnTo>
                      <a:pt x="58" y="62"/>
                    </a:lnTo>
                    <a:lnTo>
                      <a:pt x="63"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63" name="Freeform 194">
                <a:extLst>
                  <a:ext uri="{FF2B5EF4-FFF2-40B4-BE49-F238E27FC236}">
                    <a16:creationId xmlns:a16="http://schemas.microsoft.com/office/drawing/2014/main" xmlns="" id="{B1D2F086-00F5-45E0-9F40-6FCB95FDD0F3}"/>
                  </a:ext>
                </a:extLst>
              </p:cNvPr>
              <p:cNvSpPr>
                <a:spLocks/>
              </p:cNvSpPr>
              <p:nvPr/>
            </p:nvSpPr>
            <p:spPr bwMode="auto">
              <a:xfrm>
                <a:off x="2069" y="1215"/>
                <a:ext cx="37" cy="32"/>
              </a:xfrm>
              <a:custGeom>
                <a:avLst/>
                <a:gdLst>
                  <a:gd name="T0" fmla="*/ 3 w 73"/>
                  <a:gd name="T1" fmla="*/ 2 h 64"/>
                  <a:gd name="T2" fmla="*/ 2 w 73"/>
                  <a:gd name="T3" fmla="*/ 2 h 64"/>
                  <a:gd name="T4" fmla="*/ 2 w 73"/>
                  <a:gd name="T5" fmla="*/ 2 h 64"/>
                  <a:gd name="T6" fmla="*/ 2 w 73"/>
                  <a:gd name="T7" fmla="*/ 2 h 64"/>
                  <a:gd name="T8" fmla="*/ 1 w 73"/>
                  <a:gd name="T9" fmla="*/ 2 h 64"/>
                  <a:gd name="T10" fmla="*/ 1 w 73"/>
                  <a:gd name="T11" fmla="*/ 1 h 64"/>
                  <a:gd name="T12" fmla="*/ 1 w 73"/>
                  <a:gd name="T13" fmla="*/ 1 h 64"/>
                  <a:gd name="T14" fmla="*/ 1 w 73"/>
                  <a:gd name="T15" fmla="*/ 1 h 64"/>
                  <a:gd name="T16" fmla="*/ 0 w 73"/>
                  <a:gd name="T17" fmla="*/ 1 h 64"/>
                  <a:gd name="T18" fmla="*/ 1 w 73"/>
                  <a:gd name="T19" fmla="*/ 0 h 64"/>
                  <a:gd name="T20" fmla="*/ 1 w 73"/>
                  <a:gd name="T21" fmla="*/ 1 h 64"/>
                  <a:gd name="T22" fmla="*/ 1 w 73"/>
                  <a:gd name="T23" fmla="*/ 1 h 64"/>
                  <a:gd name="T24" fmla="*/ 2 w 73"/>
                  <a:gd name="T25" fmla="*/ 1 h 64"/>
                  <a:gd name="T26" fmla="*/ 2 w 73"/>
                  <a:gd name="T27" fmla="*/ 2 h 64"/>
                  <a:gd name="T28" fmla="*/ 2 w 73"/>
                  <a:gd name="T29" fmla="*/ 2 h 64"/>
                  <a:gd name="T30" fmla="*/ 3 w 73"/>
                  <a:gd name="T31" fmla="*/ 2 h 64"/>
                  <a:gd name="T32" fmla="*/ 3 w 73"/>
                  <a:gd name="T33" fmla="*/ 2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3" h="64">
                    <a:moveTo>
                      <a:pt x="73" y="64"/>
                    </a:moveTo>
                    <a:lnTo>
                      <a:pt x="64" y="60"/>
                    </a:lnTo>
                    <a:lnTo>
                      <a:pt x="53" y="55"/>
                    </a:lnTo>
                    <a:lnTo>
                      <a:pt x="40" y="49"/>
                    </a:lnTo>
                    <a:lnTo>
                      <a:pt x="28" y="41"/>
                    </a:lnTo>
                    <a:lnTo>
                      <a:pt x="17" y="32"/>
                    </a:lnTo>
                    <a:lnTo>
                      <a:pt x="8" y="22"/>
                    </a:lnTo>
                    <a:lnTo>
                      <a:pt x="2" y="13"/>
                    </a:lnTo>
                    <a:lnTo>
                      <a:pt x="0" y="3"/>
                    </a:lnTo>
                    <a:lnTo>
                      <a:pt x="2" y="0"/>
                    </a:lnTo>
                    <a:lnTo>
                      <a:pt x="10" y="5"/>
                    </a:lnTo>
                    <a:lnTo>
                      <a:pt x="20" y="13"/>
                    </a:lnTo>
                    <a:lnTo>
                      <a:pt x="33" y="23"/>
                    </a:lnTo>
                    <a:lnTo>
                      <a:pt x="46" y="36"/>
                    </a:lnTo>
                    <a:lnTo>
                      <a:pt x="57" y="48"/>
                    </a:lnTo>
                    <a:lnTo>
                      <a:pt x="68" y="57"/>
                    </a:lnTo>
                    <a:lnTo>
                      <a:pt x="73" y="6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64" name="Freeform 195">
                <a:extLst>
                  <a:ext uri="{FF2B5EF4-FFF2-40B4-BE49-F238E27FC236}">
                    <a16:creationId xmlns:a16="http://schemas.microsoft.com/office/drawing/2014/main" xmlns="" id="{5BF06714-144F-4E50-BC9A-ADC35D7DF9B0}"/>
                  </a:ext>
                </a:extLst>
              </p:cNvPr>
              <p:cNvSpPr>
                <a:spLocks/>
              </p:cNvSpPr>
              <p:nvPr/>
            </p:nvSpPr>
            <p:spPr bwMode="auto">
              <a:xfrm>
                <a:off x="2056" y="1235"/>
                <a:ext cx="40" cy="16"/>
              </a:xfrm>
              <a:custGeom>
                <a:avLst/>
                <a:gdLst>
                  <a:gd name="T0" fmla="*/ 0 w 81"/>
                  <a:gd name="T1" fmla="*/ 1 h 31"/>
                  <a:gd name="T2" fmla="*/ 0 w 81"/>
                  <a:gd name="T3" fmla="*/ 0 h 31"/>
                  <a:gd name="T4" fmla="*/ 0 w 81"/>
                  <a:gd name="T5" fmla="*/ 1 h 31"/>
                  <a:gd name="T6" fmla="*/ 0 w 81"/>
                  <a:gd name="T7" fmla="*/ 1 h 31"/>
                  <a:gd name="T8" fmla="*/ 1 w 81"/>
                  <a:gd name="T9" fmla="*/ 1 h 31"/>
                  <a:gd name="T10" fmla="*/ 1 w 81"/>
                  <a:gd name="T11" fmla="*/ 1 h 31"/>
                  <a:gd name="T12" fmla="*/ 1 w 81"/>
                  <a:gd name="T13" fmla="*/ 1 h 31"/>
                  <a:gd name="T14" fmla="*/ 2 w 81"/>
                  <a:gd name="T15" fmla="*/ 1 h 31"/>
                  <a:gd name="T16" fmla="*/ 2 w 81"/>
                  <a:gd name="T17" fmla="*/ 1 h 31"/>
                  <a:gd name="T18" fmla="*/ 2 w 81"/>
                  <a:gd name="T19" fmla="*/ 1 h 31"/>
                  <a:gd name="T20" fmla="*/ 1 w 81"/>
                  <a:gd name="T21" fmla="*/ 1 h 31"/>
                  <a:gd name="T22" fmla="*/ 1 w 81"/>
                  <a:gd name="T23" fmla="*/ 1 h 31"/>
                  <a:gd name="T24" fmla="*/ 0 w 81"/>
                  <a:gd name="T25" fmla="*/ 1 h 31"/>
                  <a:gd name="T26" fmla="*/ 0 w 81"/>
                  <a:gd name="T27" fmla="*/ 1 h 31"/>
                  <a:gd name="T28" fmla="*/ 0 w 81"/>
                  <a:gd name="T29" fmla="*/ 1 h 31"/>
                  <a:gd name="T30" fmla="*/ 0 w 81"/>
                  <a:gd name="T31" fmla="*/ 1 h 31"/>
                  <a:gd name="T32" fmla="*/ 0 w 81"/>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1" h="31">
                    <a:moveTo>
                      <a:pt x="0" y="1"/>
                    </a:moveTo>
                    <a:lnTo>
                      <a:pt x="5" y="0"/>
                    </a:lnTo>
                    <a:lnTo>
                      <a:pt x="13" y="2"/>
                    </a:lnTo>
                    <a:lnTo>
                      <a:pt x="23" y="6"/>
                    </a:lnTo>
                    <a:lnTo>
                      <a:pt x="36" y="11"/>
                    </a:lnTo>
                    <a:lnTo>
                      <a:pt x="49" y="16"/>
                    </a:lnTo>
                    <a:lnTo>
                      <a:pt x="61" y="22"/>
                    </a:lnTo>
                    <a:lnTo>
                      <a:pt x="73" y="26"/>
                    </a:lnTo>
                    <a:lnTo>
                      <a:pt x="81" y="29"/>
                    </a:lnTo>
                    <a:lnTo>
                      <a:pt x="69" y="31"/>
                    </a:lnTo>
                    <a:lnTo>
                      <a:pt x="57" y="30"/>
                    </a:lnTo>
                    <a:lnTo>
                      <a:pt x="42" y="27"/>
                    </a:lnTo>
                    <a:lnTo>
                      <a:pt x="28" y="24"/>
                    </a:lnTo>
                    <a:lnTo>
                      <a:pt x="15" y="19"/>
                    </a:lnTo>
                    <a:lnTo>
                      <a:pt x="5" y="14"/>
                    </a:lnTo>
                    <a:lnTo>
                      <a:pt x="0" y="8"/>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65" name="Freeform 196">
                <a:extLst>
                  <a:ext uri="{FF2B5EF4-FFF2-40B4-BE49-F238E27FC236}">
                    <a16:creationId xmlns:a16="http://schemas.microsoft.com/office/drawing/2014/main" xmlns="" id="{B8CDEB7D-13B3-4731-B7FF-872B3BA4C5AB}"/>
                  </a:ext>
                </a:extLst>
              </p:cNvPr>
              <p:cNvSpPr>
                <a:spLocks/>
              </p:cNvSpPr>
              <p:nvPr/>
            </p:nvSpPr>
            <p:spPr bwMode="auto">
              <a:xfrm>
                <a:off x="2043" y="1247"/>
                <a:ext cx="40" cy="15"/>
              </a:xfrm>
              <a:custGeom>
                <a:avLst/>
                <a:gdLst>
                  <a:gd name="T0" fmla="*/ 0 w 78"/>
                  <a:gd name="T1" fmla="*/ 0 h 30"/>
                  <a:gd name="T2" fmla="*/ 1 w 78"/>
                  <a:gd name="T3" fmla="*/ 0 h 30"/>
                  <a:gd name="T4" fmla="*/ 1 w 78"/>
                  <a:gd name="T5" fmla="*/ 1 h 30"/>
                  <a:gd name="T6" fmla="*/ 1 w 78"/>
                  <a:gd name="T7" fmla="*/ 1 h 30"/>
                  <a:gd name="T8" fmla="*/ 2 w 78"/>
                  <a:gd name="T9" fmla="*/ 1 h 30"/>
                  <a:gd name="T10" fmla="*/ 2 w 78"/>
                  <a:gd name="T11" fmla="*/ 1 h 30"/>
                  <a:gd name="T12" fmla="*/ 2 w 78"/>
                  <a:gd name="T13" fmla="*/ 1 h 30"/>
                  <a:gd name="T14" fmla="*/ 3 w 78"/>
                  <a:gd name="T15" fmla="*/ 1 h 30"/>
                  <a:gd name="T16" fmla="*/ 3 w 78"/>
                  <a:gd name="T17" fmla="*/ 1 h 30"/>
                  <a:gd name="T18" fmla="*/ 3 w 78"/>
                  <a:gd name="T19" fmla="*/ 1 h 30"/>
                  <a:gd name="T20" fmla="*/ 2 w 78"/>
                  <a:gd name="T21" fmla="*/ 1 h 30"/>
                  <a:gd name="T22" fmla="*/ 2 w 78"/>
                  <a:gd name="T23" fmla="*/ 1 h 30"/>
                  <a:gd name="T24" fmla="*/ 1 w 78"/>
                  <a:gd name="T25" fmla="*/ 1 h 30"/>
                  <a:gd name="T26" fmla="*/ 1 w 78"/>
                  <a:gd name="T27" fmla="*/ 1 h 30"/>
                  <a:gd name="T28" fmla="*/ 1 w 78"/>
                  <a:gd name="T29" fmla="*/ 1 h 30"/>
                  <a:gd name="T30" fmla="*/ 0 w 78"/>
                  <a:gd name="T31" fmla="*/ 1 h 30"/>
                  <a:gd name="T32" fmla="*/ 0 w 7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8" h="30">
                    <a:moveTo>
                      <a:pt x="0" y="0"/>
                    </a:moveTo>
                    <a:lnTo>
                      <a:pt x="5" y="0"/>
                    </a:lnTo>
                    <a:lnTo>
                      <a:pt x="13" y="1"/>
                    </a:lnTo>
                    <a:lnTo>
                      <a:pt x="23" y="6"/>
                    </a:lnTo>
                    <a:lnTo>
                      <a:pt x="36" y="10"/>
                    </a:lnTo>
                    <a:lnTo>
                      <a:pt x="49" y="16"/>
                    </a:lnTo>
                    <a:lnTo>
                      <a:pt x="61" y="21"/>
                    </a:lnTo>
                    <a:lnTo>
                      <a:pt x="71" y="25"/>
                    </a:lnTo>
                    <a:lnTo>
                      <a:pt x="78" y="28"/>
                    </a:lnTo>
                    <a:lnTo>
                      <a:pt x="68" y="30"/>
                    </a:lnTo>
                    <a:lnTo>
                      <a:pt x="55" y="29"/>
                    </a:lnTo>
                    <a:lnTo>
                      <a:pt x="40" y="28"/>
                    </a:lnTo>
                    <a:lnTo>
                      <a:pt x="28" y="24"/>
                    </a:lnTo>
                    <a:lnTo>
                      <a:pt x="15" y="18"/>
                    </a:lnTo>
                    <a:lnTo>
                      <a:pt x="6" y="13"/>
                    </a:lnTo>
                    <a:lnTo>
                      <a:pt x="0" y="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66" name="Freeform 197">
                <a:extLst>
                  <a:ext uri="{FF2B5EF4-FFF2-40B4-BE49-F238E27FC236}">
                    <a16:creationId xmlns:a16="http://schemas.microsoft.com/office/drawing/2014/main" xmlns="" id="{76A00C4C-59CA-4C50-8925-E08EE99D6986}"/>
                  </a:ext>
                </a:extLst>
              </p:cNvPr>
              <p:cNvSpPr>
                <a:spLocks/>
              </p:cNvSpPr>
              <p:nvPr/>
            </p:nvSpPr>
            <p:spPr bwMode="auto">
              <a:xfrm>
                <a:off x="1925" y="1187"/>
                <a:ext cx="197" cy="44"/>
              </a:xfrm>
              <a:custGeom>
                <a:avLst/>
                <a:gdLst>
                  <a:gd name="T0" fmla="*/ 13 w 394"/>
                  <a:gd name="T1" fmla="*/ 1 h 88"/>
                  <a:gd name="T2" fmla="*/ 13 w 394"/>
                  <a:gd name="T3" fmla="*/ 1 h 88"/>
                  <a:gd name="T4" fmla="*/ 13 w 394"/>
                  <a:gd name="T5" fmla="*/ 1 h 88"/>
                  <a:gd name="T6" fmla="*/ 13 w 394"/>
                  <a:gd name="T7" fmla="*/ 1 h 88"/>
                  <a:gd name="T8" fmla="*/ 13 w 394"/>
                  <a:gd name="T9" fmla="*/ 0 h 88"/>
                  <a:gd name="T10" fmla="*/ 12 w 394"/>
                  <a:gd name="T11" fmla="*/ 1 h 88"/>
                  <a:gd name="T12" fmla="*/ 11 w 394"/>
                  <a:gd name="T13" fmla="*/ 1 h 88"/>
                  <a:gd name="T14" fmla="*/ 10 w 394"/>
                  <a:gd name="T15" fmla="*/ 2 h 88"/>
                  <a:gd name="T16" fmla="*/ 9 w 394"/>
                  <a:gd name="T17" fmla="*/ 2 h 88"/>
                  <a:gd name="T18" fmla="*/ 8 w 394"/>
                  <a:gd name="T19" fmla="*/ 2 h 88"/>
                  <a:gd name="T20" fmla="*/ 7 w 394"/>
                  <a:gd name="T21" fmla="*/ 3 h 88"/>
                  <a:gd name="T22" fmla="*/ 7 w 394"/>
                  <a:gd name="T23" fmla="*/ 3 h 88"/>
                  <a:gd name="T24" fmla="*/ 6 w 394"/>
                  <a:gd name="T25" fmla="*/ 3 h 88"/>
                  <a:gd name="T26" fmla="*/ 5 w 394"/>
                  <a:gd name="T27" fmla="*/ 3 h 88"/>
                  <a:gd name="T28" fmla="*/ 4 w 394"/>
                  <a:gd name="T29" fmla="*/ 3 h 88"/>
                  <a:gd name="T30" fmla="*/ 4 w 394"/>
                  <a:gd name="T31" fmla="*/ 3 h 88"/>
                  <a:gd name="T32" fmla="*/ 3 w 394"/>
                  <a:gd name="T33" fmla="*/ 3 h 88"/>
                  <a:gd name="T34" fmla="*/ 2 w 394"/>
                  <a:gd name="T35" fmla="*/ 3 h 88"/>
                  <a:gd name="T36" fmla="*/ 2 w 394"/>
                  <a:gd name="T37" fmla="*/ 3 h 88"/>
                  <a:gd name="T38" fmla="*/ 1 w 394"/>
                  <a:gd name="T39" fmla="*/ 3 h 88"/>
                  <a:gd name="T40" fmla="*/ 0 w 394"/>
                  <a:gd name="T41" fmla="*/ 3 h 88"/>
                  <a:gd name="T42" fmla="*/ 1 w 394"/>
                  <a:gd name="T43" fmla="*/ 3 h 88"/>
                  <a:gd name="T44" fmla="*/ 1 w 394"/>
                  <a:gd name="T45" fmla="*/ 3 h 88"/>
                  <a:gd name="T46" fmla="*/ 2 w 394"/>
                  <a:gd name="T47" fmla="*/ 3 h 88"/>
                  <a:gd name="T48" fmla="*/ 3 w 394"/>
                  <a:gd name="T49" fmla="*/ 3 h 88"/>
                  <a:gd name="T50" fmla="*/ 3 w 394"/>
                  <a:gd name="T51" fmla="*/ 3 h 88"/>
                  <a:gd name="T52" fmla="*/ 4 w 394"/>
                  <a:gd name="T53" fmla="*/ 3 h 88"/>
                  <a:gd name="T54" fmla="*/ 5 w 394"/>
                  <a:gd name="T55" fmla="*/ 3 h 88"/>
                  <a:gd name="T56" fmla="*/ 6 w 394"/>
                  <a:gd name="T57" fmla="*/ 3 h 88"/>
                  <a:gd name="T58" fmla="*/ 7 w 394"/>
                  <a:gd name="T59" fmla="*/ 3 h 88"/>
                  <a:gd name="T60" fmla="*/ 8 w 394"/>
                  <a:gd name="T61" fmla="*/ 3 h 88"/>
                  <a:gd name="T62" fmla="*/ 9 w 394"/>
                  <a:gd name="T63" fmla="*/ 3 h 88"/>
                  <a:gd name="T64" fmla="*/ 10 w 394"/>
                  <a:gd name="T65" fmla="*/ 2 h 88"/>
                  <a:gd name="T66" fmla="*/ 11 w 394"/>
                  <a:gd name="T67" fmla="*/ 2 h 88"/>
                  <a:gd name="T68" fmla="*/ 11 w 394"/>
                  <a:gd name="T69" fmla="*/ 2 h 88"/>
                  <a:gd name="T70" fmla="*/ 12 w 394"/>
                  <a:gd name="T71" fmla="*/ 1 h 88"/>
                  <a:gd name="T72" fmla="*/ 13 w 394"/>
                  <a:gd name="T73" fmla="*/ 1 h 8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94" h="88">
                    <a:moveTo>
                      <a:pt x="388" y="13"/>
                    </a:moveTo>
                    <a:lnTo>
                      <a:pt x="390" y="10"/>
                    </a:lnTo>
                    <a:lnTo>
                      <a:pt x="391" y="7"/>
                    </a:lnTo>
                    <a:lnTo>
                      <a:pt x="393" y="3"/>
                    </a:lnTo>
                    <a:lnTo>
                      <a:pt x="394" y="0"/>
                    </a:lnTo>
                    <a:lnTo>
                      <a:pt x="364" y="16"/>
                    </a:lnTo>
                    <a:lnTo>
                      <a:pt x="335" y="30"/>
                    </a:lnTo>
                    <a:lnTo>
                      <a:pt x="307" y="41"/>
                    </a:lnTo>
                    <a:lnTo>
                      <a:pt x="279" y="51"/>
                    </a:lnTo>
                    <a:lnTo>
                      <a:pt x="251" y="59"/>
                    </a:lnTo>
                    <a:lnTo>
                      <a:pt x="224" y="65"/>
                    </a:lnTo>
                    <a:lnTo>
                      <a:pt x="198" y="69"/>
                    </a:lnTo>
                    <a:lnTo>
                      <a:pt x="173" y="73"/>
                    </a:lnTo>
                    <a:lnTo>
                      <a:pt x="148" y="75"/>
                    </a:lnTo>
                    <a:lnTo>
                      <a:pt x="124" y="76"/>
                    </a:lnTo>
                    <a:lnTo>
                      <a:pt x="101" y="77"/>
                    </a:lnTo>
                    <a:lnTo>
                      <a:pt x="79" y="77"/>
                    </a:lnTo>
                    <a:lnTo>
                      <a:pt x="57" y="77"/>
                    </a:lnTo>
                    <a:lnTo>
                      <a:pt x="38" y="77"/>
                    </a:lnTo>
                    <a:lnTo>
                      <a:pt x="18" y="76"/>
                    </a:lnTo>
                    <a:lnTo>
                      <a:pt x="0" y="76"/>
                    </a:lnTo>
                    <a:lnTo>
                      <a:pt x="13" y="79"/>
                    </a:lnTo>
                    <a:lnTo>
                      <a:pt x="28" y="83"/>
                    </a:lnTo>
                    <a:lnTo>
                      <a:pt x="47" y="85"/>
                    </a:lnTo>
                    <a:lnTo>
                      <a:pt x="70" y="86"/>
                    </a:lnTo>
                    <a:lnTo>
                      <a:pt x="95" y="88"/>
                    </a:lnTo>
                    <a:lnTo>
                      <a:pt x="122" y="88"/>
                    </a:lnTo>
                    <a:lnTo>
                      <a:pt x="151" y="85"/>
                    </a:lnTo>
                    <a:lnTo>
                      <a:pt x="181" y="83"/>
                    </a:lnTo>
                    <a:lnTo>
                      <a:pt x="209" y="79"/>
                    </a:lnTo>
                    <a:lnTo>
                      <a:pt x="239" y="75"/>
                    </a:lnTo>
                    <a:lnTo>
                      <a:pt x="269" y="68"/>
                    </a:lnTo>
                    <a:lnTo>
                      <a:pt x="297" y="60"/>
                    </a:lnTo>
                    <a:lnTo>
                      <a:pt x="323" y="51"/>
                    </a:lnTo>
                    <a:lnTo>
                      <a:pt x="348" y="40"/>
                    </a:lnTo>
                    <a:lnTo>
                      <a:pt x="369" y="28"/>
                    </a:lnTo>
                    <a:lnTo>
                      <a:pt x="388"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67" name="Freeform 198">
                <a:extLst>
                  <a:ext uri="{FF2B5EF4-FFF2-40B4-BE49-F238E27FC236}">
                    <a16:creationId xmlns:a16="http://schemas.microsoft.com/office/drawing/2014/main" xmlns="" id="{38C169D9-B6D8-44E0-B978-07EA9160547A}"/>
                  </a:ext>
                </a:extLst>
              </p:cNvPr>
              <p:cNvSpPr>
                <a:spLocks/>
              </p:cNvSpPr>
              <p:nvPr/>
            </p:nvSpPr>
            <p:spPr bwMode="auto">
              <a:xfrm>
                <a:off x="1938" y="1199"/>
                <a:ext cx="28" cy="29"/>
              </a:xfrm>
              <a:custGeom>
                <a:avLst/>
                <a:gdLst>
                  <a:gd name="T0" fmla="*/ 0 w 57"/>
                  <a:gd name="T1" fmla="*/ 0 h 59"/>
                  <a:gd name="T2" fmla="*/ 0 w 57"/>
                  <a:gd name="T3" fmla="*/ 0 h 59"/>
                  <a:gd name="T4" fmla="*/ 0 w 57"/>
                  <a:gd name="T5" fmla="*/ 0 h 59"/>
                  <a:gd name="T6" fmla="*/ 0 w 57"/>
                  <a:gd name="T7" fmla="*/ 0 h 59"/>
                  <a:gd name="T8" fmla="*/ 0 w 57"/>
                  <a:gd name="T9" fmla="*/ 0 h 59"/>
                  <a:gd name="T10" fmla="*/ 0 w 57"/>
                  <a:gd name="T11" fmla="*/ 1 h 59"/>
                  <a:gd name="T12" fmla="*/ 0 w 57"/>
                  <a:gd name="T13" fmla="*/ 1 h 59"/>
                  <a:gd name="T14" fmla="*/ 1 w 57"/>
                  <a:gd name="T15" fmla="*/ 1 h 59"/>
                  <a:gd name="T16" fmla="*/ 1 w 57"/>
                  <a:gd name="T17" fmla="*/ 1 h 59"/>
                  <a:gd name="T18" fmla="*/ 1 w 57"/>
                  <a:gd name="T19" fmla="*/ 1 h 59"/>
                  <a:gd name="T20" fmla="*/ 1 w 57"/>
                  <a:gd name="T21" fmla="*/ 1 h 59"/>
                  <a:gd name="T22" fmla="*/ 1 w 57"/>
                  <a:gd name="T23" fmla="*/ 1 h 59"/>
                  <a:gd name="T24" fmla="*/ 0 w 57"/>
                  <a:gd name="T25" fmla="*/ 0 h 59"/>
                  <a:gd name="T26" fmla="*/ 0 w 57"/>
                  <a:gd name="T27" fmla="*/ 0 h 59"/>
                  <a:gd name="T28" fmla="*/ 0 w 57"/>
                  <a:gd name="T29" fmla="*/ 0 h 59"/>
                  <a:gd name="T30" fmla="*/ 0 w 57"/>
                  <a:gd name="T31" fmla="*/ 0 h 59"/>
                  <a:gd name="T32" fmla="*/ 0 w 57"/>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59">
                    <a:moveTo>
                      <a:pt x="1" y="0"/>
                    </a:moveTo>
                    <a:lnTo>
                      <a:pt x="0" y="3"/>
                    </a:lnTo>
                    <a:lnTo>
                      <a:pt x="1" y="9"/>
                    </a:lnTo>
                    <a:lnTo>
                      <a:pt x="5" y="17"/>
                    </a:lnTo>
                    <a:lnTo>
                      <a:pt x="12" y="28"/>
                    </a:lnTo>
                    <a:lnTo>
                      <a:pt x="20" y="38"/>
                    </a:lnTo>
                    <a:lnTo>
                      <a:pt x="31" y="47"/>
                    </a:lnTo>
                    <a:lnTo>
                      <a:pt x="43" y="54"/>
                    </a:lnTo>
                    <a:lnTo>
                      <a:pt x="57" y="59"/>
                    </a:lnTo>
                    <a:lnTo>
                      <a:pt x="50" y="53"/>
                    </a:lnTo>
                    <a:lnTo>
                      <a:pt x="43" y="44"/>
                    </a:lnTo>
                    <a:lnTo>
                      <a:pt x="35" y="33"/>
                    </a:lnTo>
                    <a:lnTo>
                      <a:pt x="26" y="23"/>
                    </a:lnTo>
                    <a:lnTo>
                      <a:pt x="19" y="14"/>
                    </a:lnTo>
                    <a:lnTo>
                      <a:pt x="11" y="6"/>
                    </a:lnTo>
                    <a:lnTo>
                      <a:pt x="5" y="1"/>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68" name="Freeform 199">
                <a:extLst>
                  <a:ext uri="{FF2B5EF4-FFF2-40B4-BE49-F238E27FC236}">
                    <a16:creationId xmlns:a16="http://schemas.microsoft.com/office/drawing/2014/main" xmlns="" id="{C787A3E7-71BD-488E-9F2C-AD0DEE37B1C6}"/>
                  </a:ext>
                </a:extLst>
              </p:cNvPr>
              <p:cNvSpPr>
                <a:spLocks/>
              </p:cNvSpPr>
              <p:nvPr/>
            </p:nvSpPr>
            <p:spPr bwMode="auto">
              <a:xfrm>
                <a:off x="1965" y="1195"/>
                <a:ext cx="36" cy="34"/>
              </a:xfrm>
              <a:custGeom>
                <a:avLst/>
                <a:gdLst>
                  <a:gd name="T0" fmla="*/ 0 w 73"/>
                  <a:gd name="T1" fmla="*/ 0 h 68"/>
                  <a:gd name="T2" fmla="*/ 0 w 73"/>
                  <a:gd name="T3" fmla="*/ 1 h 68"/>
                  <a:gd name="T4" fmla="*/ 0 w 73"/>
                  <a:gd name="T5" fmla="*/ 1 h 68"/>
                  <a:gd name="T6" fmla="*/ 0 w 73"/>
                  <a:gd name="T7" fmla="*/ 1 h 68"/>
                  <a:gd name="T8" fmla="*/ 0 w 73"/>
                  <a:gd name="T9" fmla="*/ 2 h 68"/>
                  <a:gd name="T10" fmla="*/ 0 w 73"/>
                  <a:gd name="T11" fmla="*/ 2 h 68"/>
                  <a:gd name="T12" fmla="*/ 1 w 73"/>
                  <a:gd name="T13" fmla="*/ 2 h 68"/>
                  <a:gd name="T14" fmla="*/ 1 w 73"/>
                  <a:gd name="T15" fmla="*/ 2 h 68"/>
                  <a:gd name="T16" fmla="*/ 2 w 73"/>
                  <a:gd name="T17" fmla="*/ 3 h 68"/>
                  <a:gd name="T18" fmla="*/ 2 w 73"/>
                  <a:gd name="T19" fmla="*/ 2 h 68"/>
                  <a:gd name="T20" fmla="*/ 1 w 73"/>
                  <a:gd name="T21" fmla="*/ 2 h 68"/>
                  <a:gd name="T22" fmla="*/ 1 w 73"/>
                  <a:gd name="T23" fmla="*/ 2 h 68"/>
                  <a:gd name="T24" fmla="*/ 1 w 73"/>
                  <a:gd name="T25" fmla="*/ 1 h 68"/>
                  <a:gd name="T26" fmla="*/ 0 w 73"/>
                  <a:gd name="T27" fmla="*/ 1 h 68"/>
                  <a:gd name="T28" fmla="*/ 0 w 73"/>
                  <a:gd name="T29" fmla="*/ 1 h 68"/>
                  <a:gd name="T30" fmla="*/ 0 w 73"/>
                  <a:gd name="T31" fmla="*/ 1 h 68"/>
                  <a:gd name="T32" fmla="*/ 0 w 73"/>
                  <a:gd name="T33" fmla="*/ 0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3" h="68">
                    <a:moveTo>
                      <a:pt x="3" y="0"/>
                    </a:moveTo>
                    <a:lnTo>
                      <a:pt x="0" y="5"/>
                    </a:lnTo>
                    <a:lnTo>
                      <a:pt x="3" y="12"/>
                    </a:lnTo>
                    <a:lnTo>
                      <a:pt x="9" y="22"/>
                    </a:lnTo>
                    <a:lnTo>
                      <a:pt x="19" y="34"/>
                    </a:lnTo>
                    <a:lnTo>
                      <a:pt x="31" y="45"/>
                    </a:lnTo>
                    <a:lnTo>
                      <a:pt x="44" y="55"/>
                    </a:lnTo>
                    <a:lnTo>
                      <a:pt x="59" y="63"/>
                    </a:lnTo>
                    <a:lnTo>
                      <a:pt x="73" y="68"/>
                    </a:lnTo>
                    <a:lnTo>
                      <a:pt x="67" y="63"/>
                    </a:lnTo>
                    <a:lnTo>
                      <a:pt x="59" y="54"/>
                    </a:lnTo>
                    <a:lnTo>
                      <a:pt x="50" y="43"/>
                    </a:lnTo>
                    <a:lnTo>
                      <a:pt x="38" y="30"/>
                    </a:lnTo>
                    <a:lnTo>
                      <a:pt x="28" y="17"/>
                    </a:lnTo>
                    <a:lnTo>
                      <a:pt x="17" y="8"/>
                    </a:lnTo>
                    <a:lnTo>
                      <a:pt x="8" y="1"/>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69" name="Freeform 200">
                <a:extLst>
                  <a:ext uri="{FF2B5EF4-FFF2-40B4-BE49-F238E27FC236}">
                    <a16:creationId xmlns:a16="http://schemas.microsoft.com/office/drawing/2014/main" xmlns="" id="{E29B9EA0-A36E-48DB-90B9-57BFC52D1A45}"/>
                  </a:ext>
                </a:extLst>
              </p:cNvPr>
              <p:cNvSpPr>
                <a:spLocks/>
              </p:cNvSpPr>
              <p:nvPr/>
            </p:nvSpPr>
            <p:spPr bwMode="auto">
              <a:xfrm>
                <a:off x="1987" y="1189"/>
                <a:ext cx="32" cy="38"/>
              </a:xfrm>
              <a:custGeom>
                <a:avLst/>
                <a:gdLst>
                  <a:gd name="T0" fmla="*/ 1 w 63"/>
                  <a:gd name="T1" fmla="*/ 0 h 76"/>
                  <a:gd name="T2" fmla="*/ 0 w 63"/>
                  <a:gd name="T3" fmla="*/ 1 h 76"/>
                  <a:gd name="T4" fmla="*/ 1 w 63"/>
                  <a:gd name="T5" fmla="*/ 1 h 76"/>
                  <a:gd name="T6" fmla="*/ 1 w 63"/>
                  <a:gd name="T7" fmla="*/ 1 h 76"/>
                  <a:gd name="T8" fmla="*/ 1 w 63"/>
                  <a:gd name="T9" fmla="*/ 2 h 76"/>
                  <a:gd name="T10" fmla="*/ 1 w 63"/>
                  <a:gd name="T11" fmla="*/ 2 h 76"/>
                  <a:gd name="T12" fmla="*/ 2 w 63"/>
                  <a:gd name="T13" fmla="*/ 2 h 76"/>
                  <a:gd name="T14" fmla="*/ 2 w 63"/>
                  <a:gd name="T15" fmla="*/ 3 h 76"/>
                  <a:gd name="T16" fmla="*/ 2 w 63"/>
                  <a:gd name="T17" fmla="*/ 3 h 76"/>
                  <a:gd name="T18" fmla="*/ 2 w 63"/>
                  <a:gd name="T19" fmla="*/ 3 h 76"/>
                  <a:gd name="T20" fmla="*/ 2 w 63"/>
                  <a:gd name="T21" fmla="*/ 2 h 76"/>
                  <a:gd name="T22" fmla="*/ 2 w 63"/>
                  <a:gd name="T23" fmla="*/ 2 h 76"/>
                  <a:gd name="T24" fmla="*/ 2 w 63"/>
                  <a:gd name="T25" fmla="*/ 2 h 76"/>
                  <a:gd name="T26" fmla="*/ 1 w 63"/>
                  <a:gd name="T27" fmla="*/ 1 h 76"/>
                  <a:gd name="T28" fmla="*/ 1 w 63"/>
                  <a:gd name="T29" fmla="*/ 1 h 76"/>
                  <a:gd name="T30" fmla="*/ 1 w 63"/>
                  <a:gd name="T31" fmla="*/ 1 h 76"/>
                  <a:gd name="T32" fmla="*/ 1 w 63"/>
                  <a:gd name="T33" fmla="*/ 0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76">
                    <a:moveTo>
                      <a:pt x="2" y="0"/>
                    </a:moveTo>
                    <a:lnTo>
                      <a:pt x="0" y="5"/>
                    </a:lnTo>
                    <a:lnTo>
                      <a:pt x="1" y="14"/>
                    </a:lnTo>
                    <a:lnTo>
                      <a:pt x="7" y="26"/>
                    </a:lnTo>
                    <a:lnTo>
                      <a:pt x="16" y="38"/>
                    </a:lnTo>
                    <a:lnTo>
                      <a:pt x="27" y="51"/>
                    </a:lnTo>
                    <a:lnTo>
                      <a:pt x="38" y="63"/>
                    </a:lnTo>
                    <a:lnTo>
                      <a:pt x="51" y="72"/>
                    </a:lnTo>
                    <a:lnTo>
                      <a:pt x="63" y="76"/>
                    </a:lnTo>
                    <a:lnTo>
                      <a:pt x="60" y="71"/>
                    </a:lnTo>
                    <a:lnTo>
                      <a:pt x="53" y="60"/>
                    </a:lnTo>
                    <a:lnTo>
                      <a:pt x="45" y="48"/>
                    </a:lnTo>
                    <a:lnTo>
                      <a:pt x="35" y="33"/>
                    </a:lnTo>
                    <a:lnTo>
                      <a:pt x="24" y="20"/>
                    </a:lnTo>
                    <a:lnTo>
                      <a:pt x="15" y="8"/>
                    </a:lnTo>
                    <a:lnTo>
                      <a:pt x="7" y="2"/>
                    </a:lnTo>
                    <a:lnTo>
                      <a:pt x="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70" name="Freeform 201">
                <a:extLst>
                  <a:ext uri="{FF2B5EF4-FFF2-40B4-BE49-F238E27FC236}">
                    <a16:creationId xmlns:a16="http://schemas.microsoft.com/office/drawing/2014/main" xmlns="" id="{676C0CD2-6707-4A8F-89E2-BA15417CC2E0}"/>
                  </a:ext>
                </a:extLst>
              </p:cNvPr>
              <p:cNvSpPr>
                <a:spLocks/>
              </p:cNvSpPr>
              <p:nvPr/>
            </p:nvSpPr>
            <p:spPr bwMode="auto">
              <a:xfrm>
                <a:off x="2024" y="1187"/>
                <a:ext cx="28" cy="35"/>
              </a:xfrm>
              <a:custGeom>
                <a:avLst/>
                <a:gdLst>
                  <a:gd name="T0" fmla="*/ 1 w 55"/>
                  <a:gd name="T1" fmla="*/ 0 h 70"/>
                  <a:gd name="T2" fmla="*/ 0 w 55"/>
                  <a:gd name="T3" fmla="*/ 1 h 70"/>
                  <a:gd name="T4" fmla="*/ 1 w 55"/>
                  <a:gd name="T5" fmla="*/ 1 h 70"/>
                  <a:gd name="T6" fmla="*/ 1 w 55"/>
                  <a:gd name="T7" fmla="*/ 1 h 70"/>
                  <a:gd name="T8" fmla="*/ 1 w 55"/>
                  <a:gd name="T9" fmla="*/ 2 h 70"/>
                  <a:gd name="T10" fmla="*/ 1 w 55"/>
                  <a:gd name="T11" fmla="*/ 2 h 70"/>
                  <a:gd name="T12" fmla="*/ 2 w 55"/>
                  <a:gd name="T13" fmla="*/ 2 h 70"/>
                  <a:gd name="T14" fmla="*/ 2 w 55"/>
                  <a:gd name="T15" fmla="*/ 3 h 70"/>
                  <a:gd name="T16" fmla="*/ 2 w 55"/>
                  <a:gd name="T17" fmla="*/ 3 h 70"/>
                  <a:gd name="T18" fmla="*/ 2 w 55"/>
                  <a:gd name="T19" fmla="*/ 2 h 70"/>
                  <a:gd name="T20" fmla="*/ 2 w 55"/>
                  <a:gd name="T21" fmla="*/ 2 h 70"/>
                  <a:gd name="T22" fmla="*/ 2 w 55"/>
                  <a:gd name="T23" fmla="*/ 2 h 70"/>
                  <a:gd name="T24" fmla="*/ 1 w 55"/>
                  <a:gd name="T25" fmla="*/ 1 h 70"/>
                  <a:gd name="T26" fmla="*/ 1 w 55"/>
                  <a:gd name="T27" fmla="*/ 1 h 70"/>
                  <a:gd name="T28" fmla="*/ 1 w 55"/>
                  <a:gd name="T29" fmla="*/ 1 h 70"/>
                  <a:gd name="T30" fmla="*/ 1 w 55"/>
                  <a:gd name="T31" fmla="*/ 1 h 70"/>
                  <a:gd name="T32" fmla="*/ 1 w 55"/>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5" h="70">
                    <a:moveTo>
                      <a:pt x="1" y="0"/>
                    </a:moveTo>
                    <a:lnTo>
                      <a:pt x="0" y="3"/>
                    </a:lnTo>
                    <a:lnTo>
                      <a:pt x="2" y="13"/>
                    </a:lnTo>
                    <a:lnTo>
                      <a:pt x="8" y="23"/>
                    </a:lnTo>
                    <a:lnTo>
                      <a:pt x="15" y="36"/>
                    </a:lnTo>
                    <a:lnTo>
                      <a:pt x="24" y="48"/>
                    </a:lnTo>
                    <a:lnTo>
                      <a:pt x="34" y="59"/>
                    </a:lnTo>
                    <a:lnTo>
                      <a:pt x="45" y="67"/>
                    </a:lnTo>
                    <a:lnTo>
                      <a:pt x="55" y="70"/>
                    </a:lnTo>
                    <a:lnTo>
                      <a:pt x="51" y="63"/>
                    </a:lnTo>
                    <a:lnTo>
                      <a:pt x="45" y="54"/>
                    </a:lnTo>
                    <a:lnTo>
                      <a:pt x="38" y="41"/>
                    </a:lnTo>
                    <a:lnTo>
                      <a:pt x="31" y="29"/>
                    </a:lnTo>
                    <a:lnTo>
                      <a:pt x="23" y="16"/>
                    </a:lnTo>
                    <a:lnTo>
                      <a:pt x="15" y="7"/>
                    </a:lnTo>
                    <a:lnTo>
                      <a:pt x="8" y="1"/>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71" name="Freeform 202">
                <a:extLst>
                  <a:ext uri="{FF2B5EF4-FFF2-40B4-BE49-F238E27FC236}">
                    <a16:creationId xmlns:a16="http://schemas.microsoft.com/office/drawing/2014/main" xmlns="" id="{2BCF5C8E-3608-43D7-8902-DAEB72287C30}"/>
                  </a:ext>
                </a:extLst>
              </p:cNvPr>
              <p:cNvSpPr>
                <a:spLocks/>
              </p:cNvSpPr>
              <p:nvPr/>
            </p:nvSpPr>
            <p:spPr bwMode="auto">
              <a:xfrm>
                <a:off x="2046" y="1186"/>
                <a:ext cx="20" cy="32"/>
              </a:xfrm>
              <a:custGeom>
                <a:avLst/>
                <a:gdLst>
                  <a:gd name="T0" fmla="*/ 1 w 39"/>
                  <a:gd name="T1" fmla="*/ 0 h 63"/>
                  <a:gd name="T2" fmla="*/ 1 w 39"/>
                  <a:gd name="T3" fmla="*/ 1 h 63"/>
                  <a:gd name="T4" fmla="*/ 0 w 39"/>
                  <a:gd name="T5" fmla="*/ 1 h 63"/>
                  <a:gd name="T6" fmla="*/ 1 w 39"/>
                  <a:gd name="T7" fmla="*/ 1 h 63"/>
                  <a:gd name="T8" fmla="*/ 1 w 39"/>
                  <a:gd name="T9" fmla="*/ 1 h 63"/>
                  <a:gd name="T10" fmla="*/ 1 w 39"/>
                  <a:gd name="T11" fmla="*/ 2 h 63"/>
                  <a:gd name="T12" fmla="*/ 1 w 39"/>
                  <a:gd name="T13" fmla="*/ 2 h 63"/>
                  <a:gd name="T14" fmla="*/ 1 w 39"/>
                  <a:gd name="T15" fmla="*/ 2 h 63"/>
                  <a:gd name="T16" fmla="*/ 2 w 39"/>
                  <a:gd name="T17" fmla="*/ 2 h 63"/>
                  <a:gd name="T18" fmla="*/ 2 w 39"/>
                  <a:gd name="T19" fmla="*/ 2 h 63"/>
                  <a:gd name="T20" fmla="*/ 1 w 39"/>
                  <a:gd name="T21" fmla="*/ 2 h 63"/>
                  <a:gd name="T22" fmla="*/ 1 w 39"/>
                  <a:gd name="T23" fmla="*/ 2 h 63"/>
                  <a:gd name="T24" fmla="*/ 1 w 39"/>
                  <a:gd name="T25" fmla="*/ 1 h 63"/>
                  <a:gd name="T26" fmla="*/ 1 w 39"/>
                  <a:gd name="T27" fmla="*/ 1 h 63"/>
                  <a:gd name="T28" fmla="*/ 1 w 39"/>
                  <a:gd name="T29" fmla="*/ 1 h 63"/>
                  <a:gd name="T30" fmla="*/ 1 w 39"/>
                  <a:gd name="T31" fmla="*/ 1 h 63"/>
                  <a:gd name="T32" fmla="*/ 1 w 39"/>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63">
                    <a:moveTo>
                      <a:pt x="3" y="0"/>
                    </a:moveTo>
                    <a:lnTo>
                      <a:pt x="1" y="3"/>
                    </a:lnTo>
                    <a:lnTo>
                      <a:pt x="0" y="10"/>
                    </a:lnTo>
                    <a:lnTo>
                      <a:pt x="1" y="19"/>
                    </a:lnTo>
                    <a:lnTo>
                      <a:pt x="4" y="30"/>
                    </a:lnTo>
                    <a:lnTo>
                      <a:pt x="10" y="41"/>
                    </a:lnTo>
                    <a:lnTo>
                      <a:pt x="17" y="50"/>
                    </a:lnTo>
                    <a:lnTo>
                      <a:pt x="27" y="58"/>
                    </a:lnTo>
                    <a:lnTo>
                      <a:pt x="39" y="63"/>
                    </a:lnTo>
                    <a:lnTo>
                      <a:pt x="35" y="56"/>
                    </a:lnTo>
                    <a:lnTo>
                      <a:pt x="31" y="47"/>
                    </a:lnTo>
                    <a:lnTo>
                      <a:pt x="26" y="37"/>
                    </a:lnTo>
                    <a:lnTo>
                      <a:pt x="22" y="25"/>
                    </a:lnTo>
                    <a:lnTo>
                      <a:pt x="17" y="15"/>
                    </a:lnTo>
                    <a:lnTo>
                      <a:pt x="12" y="5"/>
                    </a:lnTo>
                    <a:lnTo>
                      <a:pt x="8" y="1"/>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72" name="Freeform 203">
                <a:extLst>
                  <a:ext uri="{FF2B5EF4-FFF2-40B4-BE49-F238E27FC236}">
                    <a16:creationId xmlns:a16="http://schemas.microsoft.com/office/drawing/2014/main" xmlns="" id="{238F52AE-8F0F-4052-AC32-2709DFC76234}"/>
                  </a:ext>
                </a:extLst>
              </p:cNvPr>
              <p:cNvSpPr>
                <a:spLocks/>
              </p:cNvSpPr>
              <p:nvPr/>
            </p:nvSpPr>
            <p:spPr bwMode="auto">
              <a:xfrm>
                <a:off x="2081" y="1181"/>
                <a:ext cx="15" cy="24"/>
              </a:xfrm>
              <a:custGeom>
                <a:avLst/>
                <a:gdLst>
                  <a:gd name="T0" fmla="*/ 1 w 30"/>
                  <a:gd name="T1" fmla="*/ 0 h 49"/>
                  <a:gd name="T2" fmla="*/ 0 w 30"/>
                  <a:gd name="T3" fmla="*/ 0 h 49"/>
                  <a:gd name="T4" fmla="*/ 0 w 30"/>
                  <a:gd name="T5" fmla="*/ 0 h 49"/>
                  <a:gd name="T6" fmla="*/ 1 w 30"/>
                  <a:gd name="T7" fmla="*/ 0 h 49"/>
                  <a:gd name="T8" fmla="*/ 1 w 30"/>
                  <a:gd name="T9" fmla="*/ 0 h 49"/>
                  <a:gd name="T10" fmla="*/ 1 w 30"/>
                  <a:gd name="T11" fmla="*/ 1 h 49"/>
                  <a:gd name="T12" fmla="*/ 1 w 30"/>
                  <a:gd name="T13" fmla="*/ 1 h 49"/>
                  <a:gd name="T14" fmla="*/ 1 w 30"/>
                  <a:gd name="T15" fmla="*/ 1 h 49"/>
                  <a:gd name="T16" fmla="*/ 1 w 30"/>
                  <a:gd name="T17" fmla="*/ 1 h 49"/>
                  <a:gd name="T18" fmla="*/ 1 w 30"/>
                  <a:gd name="T19" fmla="*/ 1 h 49"/>
                  <a:gd name="T20" fmla="*/ 1 w 30"/>
                  <a:gd name="T21" fmla="*/ 0 h 49"/>
                  <a:gd name="T22" fmla="*/ 1 w 30"/>
                  <a:gd name="T23" fmla="*/ 0 h 49"/>
                  <a:gd name="T24" fmla="*/ 1 w 30"/>
                  <a:gd name="T25" fmla="*/ 0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49">
                    <a:moveTo>
                      <a:pt x="2" y="0"/>
                    </a:moveTo>
                    <a:lnTo>
                      <a:pt x="0" y="4"/>
                    </a:lnTo>
                    <a:lnTo>
                      <a:pt x="0" y="10"/>
                    </a:lnTo>
                    <a:lnTo>
                      <a:pt x="2" y="18"/>
                    </a:lnTo>
                    <a:lnTo>
                      <a:pt x="6" y="26"/>
                    </a:lnTo>
                    <a:lnTo>
                      <a:pt x="11" y="35"/>
                    </a:lnTo>
                    <a:lnTo>
                      <a:pt x="17" y="42"/>
                    </a:lnTo>
                    <a:lnTo>
                      <a:pt x="24" y="47"/>
                    </a:lnTo>
                    <a:lnTo>
                      <a:pt x="30" y="49"/>
                    </a:lnTo>
                    <a:lnTo>
                      <a:pt x="24" y="37"/>
                    </a:lnTo>
                    <a:lnTo>
                      <a:pt x="17" y="21"/>
                    </a:lnTo>
                    <a:lnTo>
                      <a:pt x="10" y="7"/>
                    </a:lnTo>
                    <a:lnTo>
                      <a:pt x="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73" name="Freeform 204">
                <a:extLst>
                  <a:ext uri="{FF2B5EF4-FFF2-40B4-BE49-F238E27FC236}">
                    <a16:creationId xmlns:a16="http://schemas.microsoft.com/office/drawing/2014/main" xmlns="" id="{4F321E85-A79F-41F9-A5DA-E7AE297D1897}"/>
                  </a:ext>
                </a:extLst>
              </p:cNvPr>
              <p:cNvSpPr>
                <a:spLocks/>
              </p:cNvSpPr>
              <p:nvPr/>
            </p:nvSpPr>
            <p:spPr bwMode="auto">
              <a:xfrm>
                <a:off x="2099" y="1184"/>
                <a:ext cx="11" cy="15"/>
              </a:xfrm>
              <a:custGeom>
                <a:avLst/>
                <a:gdLst>
                  <a:gd name="T0" fmla="*/ 1 w 22"/>
                  <a:gd name="T1" fmla="*/ 0 h 31"/>
                  <a:gd name="T2" fmla="*/ 0 w 22"/>
                  <a:gd name="T3" fmla="*/ 0 h 31"/>
                  <a:gd name="T4" fmla="*/ 1 w 22"/>
                  <a:gd name="T5" fmla="*/ 0 h 31"/>
                  <a:gd name="T6" fmla="*/ 1 w 22"/>
                  <a:gd name="T7" fmla="*/ 0 h 31"/>
                  <a:gd name="T8" fmla="*/ 1 w 22"/>
                  <a:gd name="T9" fmla="*/ 0 h 31"/>
                  <a:gd name="T10" fmla="*/ 1 w 22"/>
                  <a:gd name="T11" fmla="*/ 0 h 31"/>
                  <a:gd name="T12" fmla="*/ 1 w 22"/>
                  <a:gd name="T13" fmla="*/ 0 h 31"/>
                  <a:gd name="T14" fmla="*/ 1 w 22"/>
                  <a:gd name="T15" fmla="*/ 0 h 31"/>
                  <a:gd name="T16" fmla="*/ 1 w 22"/>
                  <a:gd name="T17" fmla="*/ 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31">
                    <a:moveTo>
                      <a:pt x="2" y="1"/>
                    </a:moveTo>
                    <a:lnTo>
                      <a:pt x="0" y="10"/>
                    </a:lnTo>
                    <a:lnTo>
                      <a:pt x="4" y="22"/>
                    </a:lnTo>
                    <a:lnTo>
                      <a:pt x="12" y="31"/>
                    </a:lnTo>
                    <a:lnTo>
                      <a:pt x="22" y="30"/>
                    </a:lnTo>
                    <a:lnTo>
                      <a:pt x="13" y="24"/>
                    </a:lnTo>
                    <a:lnTo>
                      <a:pt x="10" y="10"/>
                    </a:lnTo>
                    <a:lnTo>
                      <a:pt x="7" y="0"/>
                    </a:lnTo>
                    <a:lnTo>
                      <a:pt x="2"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74" name="Freeform 205">
                <a:extLst>
                  <a:ext uri="{FF2B5EF4-FFF2-40B4-BE49-F238E27FC236}">
                    <a16:creationId xmlns:a16="http://schemas.microsoft.com/office/drawing/2014/main" xmlns="" id="{0CBEF681-D09E-4571-B864-9D5DFB6D9D0F}"/>
                  </a:ext>
                </a:extLst>
              </p:cNvPr>
              <p:cNvSpPr>
                <a:spLocks/>
              </p:cNvSpPr>
              <p:nvPr/>
            </p:nvSpPr>
            <p:spPr bwMode="auto">
              <a:xfrm>
                <a:off x="1952" y="1197"/>
                <a:ext cx="32" cy="32"/>
              </a:xfrm>
              <a:custGeom>
                <a:avLst/>
                <a:gdLst>
                  <a:gd name="T0" fmla="*/ 1 w 64"/>
                  <a:gd name="T1" fmla="*/ 0 h 64"/>
                  <a:gd name="T2" fmla="*/ 0 w 64"/>
                  <a:gd name="T3" fmla="*/ 1 h 64"/>
                  <a:gd name="T4" fmla="*/ 1 w 64"/>
                  <a:gd name="T5" fmla="*/ 1 h 64"/>
                  <a:gd name="T6" fmla="*/ 1 w 64"/>
                  <a:gd name="T7" fmla="*/ 1 h 64"/>
                  <a:gd name="T8" fmla="*/ 1 w 64"/>
                  <a:gd name="T9" fmla="*/ 1 h 64"/>
                  <a:gd name="T10" fmla="*/ 1 w 64"/>
                  <a:gd name="T11" fmla="*/ 2 h 64"/>
                  <a:gd name="T12" fmla="*/ 2 w 64"/>
                  <a:gd name="T13" fmla="*/ 2 h 64"/>
                  <a:gd name="T14" fmla="*/ 2 w 64"/>
                  <a:gd name="T15" fmla="*/ 2 h 64"/>
                  <a:gd name="T16" fmla="*/ 2 w 64"/>
                  <a:gd name="T17" fmla="*/ 2 h 64"/>
                  <a:gd name="T18" fmla="*/ 2 w 64"/>
                  <a:gd name="T19" fmla="*/ 2 h 64"/>
                  <a:gd name="T20" fmla="*/ 2 w 64"/>
                  <a:gd name="T21" fmla="*/ 2 h 64"/>
                  <a:gd name="T22" fmla="*/ 2 w 64"/>
                  <a:gd name="T23" fmla="*/ 2 h 64"/>
                  <a:gd name="T24" fmla="*/ 2 w 64"/>
                  <a:gd name="T25" fmla="*/ 1 h 64"/>
                  <a:gd name="T26" fmla="*/ 1 w 64"/>
                  <a:gd name="T27" fmla="*/ 1 h 64"/>
                  <a:gd name="T28" fmla="*/ 1 w 64"/>
                  <a:gd name="T29" fmla="*/ 1 h 64"/>
                  <a:gd name="T30" fmla="*/ 1 w 64"/>
                  <a:gd name="T31" fmla="*/ 1 h 64"/>
                  <a:gd name="T32" fmla="*/ 1 w 64"/>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64">
                    <a:moveTo>
                      <a:pt x="2" y="0"/>
                    </a:moveTo>
                    <a:lnTo>
                      <a:pt x="0" y="4"/>
                    </a:lnTo>
                    <a:lnTo>
                      <a:pt x="1" y="11"/>
                    </a:lnTo>
                    <a:lnTo>
                      <a:pt x="7" y="20"/>
                    </a:lnTo>
                    <a:lnTo>
                      <a:pt x="15" y="31"/>
                    </a:lnTo>
                    <a:lnTo>
                      <a:pt x="25" y="42"/>
                    </a:lnTo>
                    <a:lnTo>
                      <a:pt x="38" y="51"/>
                    </a:lnTo>
                    <a:lnTo>
                      <a:pt x="51" y="59"/>
                    </a:lnTo>
                    <a:lnTo>
                      <a:pt x="64" y="64"/>
                    </a:lnTo>
                    <a:lnTo>
                      <a:pt x="60" y="58"/>
                    </a:lnTo>
                    <a:lnTo>
                      <a:pt x="52" y="50"/>
                    </a:lnTo>
                    <a:lnTo>
                      <a:pt x="44" y="39"/>
                    </a:lnTo>
                    <a:lnTo>
                      <a:pt x="34" y="27"/>
                    </a:lnTo>
                    <a:lnTo>
                      <a:pt x="25" y="16"/>
                    </a:lnTo>
                    <a:lnTo>
                      <a:pt x="16" y="6"/>
                    </a:lnTo>
                    <a:lnTo>
                      <a:pt x="8" y="1"/>
                    </a:lnTo>
                    <a:lnTo>
                      <a:pt x="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75" name="Freeform 206">
                <a:extLst>
                  <a:ext uri="{FF2B5EF4-FFF2-40B4-BE49-F238E27FC236}">
                    <a16:creationId xmlns:a16="http://schemas.microsoft.com/office/drawing/2014/main" xmlns="" id="{12156363-944E-49C8-93F9-AB35B447C842}"/>
                  </a:ext>
                </a:extLst>
              </p:cNvPr>
              <p:cNvSpPr>
                <a:spLocks/>
              </p:cNvSpPr>
              <p:nvPr/>
            </p:nvSpPr>
            <p:spPr bwMode="auto">
              <a:xfrm>
                <a:off x="1923" y="1203"/>
                <a:ext cx="26" cy="25"/>
              </a:xfrm>
              <a:custGeom>
                <a:avLst/>
                <a:gdLst>
                  <a:gd name="T0" fmla="*/ 1 w 52"/>
                  <a:gd name="T1" fmla="*/ 0 h 51"/>
                  <a:gd name="T2" fmla="*/ 0 w 52"/>
                  <a:gd name="T3" fmla="*/ 0 h 51"/>
                  <a:gd name="T4" fmla="*/ 1 w 52"/>
                  <a:gd name="T5" fmla="*/ 0 h 51"/>
                  <a:gd name="T6" fmla="*/ 1 w 52"/>
                  <a:gd name="T7" fmla="*/ 0 h 51"/>
                  <a:gd name="T8" fmla="*/ 1 w 52"/>
                  <a:gd name="T9" fmla="*/ 0 h 51"/>
                  <a:gd name="T10" fmla="*/ 1 w 52"/>
                  <a:gd name="T11" fmla="*/ 1 h 51"/>
                  <a:gd name="T12" fmla="*/ 1 w 52"/>
                  <a:gd name="T13" fmla="*/ 1 h 51"/>
                  <a:gd name="T14" fmla="*/ 2 w 52"/>
                  <a:gd name="T15" fmla="*/ 1 h 51"/>
                  <a:gd name="T16" fmla="*/ 2 w 52"/>
                  <a:gd name="T17" fmla="*/ 1 h 51"/>
                  <a:gd name="T18" fmla="*/ 2 w 52"/>
                  <a:gd name="T19" fmla="*/ 1 h 51"/>
                  <a:gd name="T20" fmla="*/ 2 w 52"/>
                  <a:gd name="T21" fmla="*/ 1 h 51"/>
                  <a:gd name="T22" fmla="*/ 1 w 52"/>
                  <a:gd name="T23" fmla="*/ 0 h 51"/>
                  <a:gd name="T24" fmla="*/ 1 w 52"/>
                  <a:gd name="T25" fmla="*/ 0 h 51"/>
                  <a:gd name="T26" fmla="*/ 1 w 52"/>
                  <a:gd name="T27" fmla="*/ 0 h 51"/>
                  <a:gd name="T28" fmla="*/ 1 w 52"/>
                  <a:gd name="T29" fmla="*/ 0 h 51"/>
                  <a:gd name="T30" fmla="*/ 1 w 52"/>
                  <a:gd name="T31" fmla="*/ 0 h 51"/>
                  <a:gd name="T32" fmla="*/ 1 w 52"/>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1">
                    <a:moveTo>
                      <a:pt x="3" y="0"/>
                    </a:moveTo>
                    <a:lnTo>
                      <a:pt x="0" y="4"/>
                    </a:lnTo>
                    <a:lnTo>
                      <a:pt x="1" y="8"/>
                    </a:lnTo>
                    <a:lnTo>
                      <a:pt x="5" y="16"/>
                    </a:lnTo>
                    <a:lnTo>
                      <a:pt x="11" y="24"/>
                    </a:lnTo>
                    <a:lnTo>
                      <a:pt x="18" y="32"/>
                    </a:lnTo>
                    <a:lnTo>
                      <a:pt x="27" y="40"/>
                    </a:lnTo>
                    <a:lnTo>
                      <a:pt x="38" y="47"/>
                    </a:lnTo>
                    <a:lnTo>
                      <a:pt x="52" y="51"/>
                    </a:lnTo>
                    <a:lnTo>
                      <a:pt x="45" y="45"/>
                    </a:lnTo>
                    <a:lnTo>
                      <a:pt x="38" y="37"/>
                    </a:lnTo>
                    <a:lnTo>
                      <a:pt x="31" y="28"/>
                    </a:lnTo>
                    <a:lnTo>
                      <a:pt x="24" y="20"/>
                    </a:lnTo>
                    <a:lnTo>
                      <a:pt x="18" y="12"/>
                    </a:lnTo>
                    <a:lnTo>
                      <a:pt x="12" y="5"/>
                    </a:lnTo>
                    <a:lnTo>
                      <a:pt x="6" y="1"/>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76" name="Freeform 207">
                <a:extLst>
                  <a:ext uri="{FF2B5EF4-FFF2-40B4-BE49-F238E27FC236}">
                    <a16:creationId xmlns:a16="http://schemas.microsoft.com/office/drawing/2014/main" xmlns="" id="{54890B6D-3508-46A4-B81C-171F4B3D1052}"/>
                  </a:ext>
                </a:extLst>
              </p:cNvPr>
              <p:cNvSpPr>
                <a:spLocks/>
              </p:cNvSpPr>
              <p:nvPr/>
            </p:nvSpPr>
            <p:spPr bwMode="auto">
              <a:xfrm>
                <a:off x="2011" y="1191"/>
                <a:ext cx="27" cy="35"/>
              </a:xfrm>
              <a:custGeom>
                <a:avLst/>
                <a:gdLst>
                  <a:gd name="T0" fmla="*/ 0 w 56"/>
                  <a:gd name="T1" fmla="*/ 0 h 69"/>
                  <a:gd name="T2" fmla="*/ 0 w 56"/>
                  <a:gd name="T3" fmla="*/ 1 h 69"/>
                  <a:gd name="T4" fmla="*/ 0 w 56"/>
                  <a:gd name="T5" fmla="*/ 1 h 69"/>
                  <a:gd name="T6" fmla="*/ 0 w 56"/>
                  <a:gd name="T7" fmla="*/ 1 h 69"/>
                  <a:gd name="T8" fmla="*/ 0 w 56"/>
                  <a:gd name="T9" fmla="*/ 2 h 69"/>
                  <a:gd name="T10" fmla="*/ 0 w 56"/>
                  <a:gd name="T11" fmla="*/ 2 h 69"/>
                  <a:gd name="T12" fmla="*/ 1 w 56"/>
                  <a:gd name="T13" fmla="*/ 2 h 69"/>
                  <a:gd name="T14" fmla="*/ 1 w 56"/>
                  <a:gd name="T15" fmla="*/ 3 h 69"/>
                  <a:gd name="T16" fmla="*/ 1 w 56"/>
                  <a:gd name="T17" fmla="*/ 3 h 69"/>
                  <a:gd name="T18" fmla="*/ 1 w 56"/>
                  <a:gd name="T19" fmla="*/ 2 h 69"/>
                  <a:gd name="T20" fmla="*/ 1 w 56"/>
                  <a:gd name="T21" fmla="*/ 2 h 69"/>
                  <a:gd name="T22" fmla="*/ 1 w 56"/>
                  <a:gd name="T23" fmla="*/ 2 h 69"/>
                  <a:gd name="T24" fmla="*/ 0 w 56"/>
                  <a:gd name="T25" fmla="*/ 1 h 69"/>
                  <a:gd name="T26" fmla="*/ 0 w 56"/>
                  <a:gd name="T27" fmla="*/ 1 h 69"/>
                  <a:gd name="T28" fmla="*/ 0 w 56"/>
                  <a:gd name="T29" fmla="*/ 1 h 69"/>
                  <a:gd name="T30" fmla="*/ 0 w 56"/>
                  <a:gd name="T31" fmla="*/ 0 h 69"/>
                  <a:gd name="T32" fmla="*/ 0 w 56"/>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69">
                    <a:moveTo>
                      <a:pt x="1" y="0"/>
                    </a:moveTo>
                    <a:lnTo>
                      <a:pt x="0" y="3"/>
                    </a:lnTo>
                    <a:lnTo>
                      <a:pt x="1" y="12"/>
                    </a:lnTo>
                    <a:lnTo>
                      <a:pt x="7" y="23"/>
                    </a:lnTo>
                    <a:lnTo>
                      <a:pt x="15" y="36"/>
                    </a:lnTo>
                    <a:lnTo>
                      <a:pt x="24" y="47"/>
                    </a:lnTo>
                    <a:lnTo>
                      <a:pt x="35" y="59"/>
                    </a:lnTo>
                    <a:lnTo>
                      <a:pt x="45" y="66"/>
                    </a:lnTo>
                    <a:lnTo>
                      <a:pt x="56" y="69"/>
                    </a:lnTo>
                    <a:lnTo>
                      <a:pt x="51" y="62"/>
                    </a:lnTo>
                    <a:lnTo>
                      <a:pt x="45" y="53"/>
                    </a:lnTo>
                    <a:lnTo>
                      <a:pt x="38" y="40"/>
                    </a:lnTo>
                    <a:lnTo>
                      <a:pt x="31" y="28"/>
                    </a:lnTo>
                    <a:lnTo>
                      <a:pt x="23" y="16"/>
                    </a:lnTo>
                    <a:lnTo>
                      <a:pt x="15" y="6"/>
                    </a:lnTo>
                    <a:lnTo>
                      <a:pt x="8" y="0"/>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77" name="Freeform 208">
                <a:extLst>
                  <a:ext uri="{FF2B5EF4-FFF2-40B4-BE49-F238E27FC236}">
                    <a16:creationId xmlns:a16="http://schemas.microsoft.com/office/drawing/2014/main" xmlns="" id="{E050E46A-284D-4199-A0B0-E94A03677633}"/>
                  </a:ext>
                </a:extLst>
              </p:cNvPr>
              <p:cNvSpPr>
                <a:spLocks/>
              </p:cNvSpPr>
              <p:nvPr/>
            </p:nvSpPr>
            <p:spPr bwMode="auto">
              <a:xfrm>
                <a:off x="2061" y="1184"/>
                <a:ext cx="20" cy="29"/>
              </a:xfrm>
              <a:custGeom>
                <a:avLst/>
                <a:gdLst>
                  <a:gd name="T0" fmla="*/ 1 w 40"/>
                  <a:gd name="T1" fmla="*/ 0 h 59"/>
                  <a:gd name="T2" fmla="*/ 0 w 40"/>
                  <a:gd name="T3" fmla="*/ 0 h 59"/>
                  <a:gd name="T4" fmla="*/ 1 w 40"/>
                  <a:gd name="T5" fmla="*/ 0 h 59"/>
                  <a:gd name="T6" fmla="*/ 1 w 40"/>
                  <a:gd name="T7" fmla="*/ 0 h 59"/>
                  <a:gd name="T8" fmla="*/ 1 w 40"/>
                  <a:gd name="T9" fmla="*/ 0 h 59"/>
                  <a:gd name="T10" fmla="*/ 1 w 40"/>
                  <a:gd name="T11" fmla="*/ 1 h 59"/>
                  <a:gd name="T12" fmla="*/ 1 w 40"/>
                  <a:gd name="T13" fmla="*/ 1 h 59"/>
                  <a:gd name="T14" fmla="*/ 2 w 40"/>
                  <a:gd name="T15" fmla="*/ 1 h 59"/>
                  <a:gd name="T16" fmla="*/ 2 w 40"/>
                  <a:gd name="T17" fmla="*/ 1 h 59"/>
                  <a:gd name="T18" fmla="*/ 2 w 40"/>
                  <a:gd name="T19" fmla="*/ 1 h 59"/>
                  <a:gd name="T20" fmla="*/ 2 w 40"/>
                  <a:gd name="T21" fmla="*/ 1 h 59"/>
                  <a:gd name="T22" fmla="*/ 1 w 40"/>
                  <a:gd name="T23" fmla="*/ 1 h 59"/>
                  <a:gd name="T24" fmla="*/ 1 w 40"/>
                  <a:gd name="T25" fmla="*/ 0 h 59"/>
                  <a:gd name="T26" fmla="*/ 1 w 40"/>
                  <a:gd name="T27" fmla="*/ 0 h 59"/>
                  <a:gd name="T28" fmla="*/ 1 w 40"/>
                  <a:gd name="T29" fmla="*/ 0 h 59"/>
                  <a:gd name="T30" fmla="*/ 1 w 40"/>
                  <a:gd name="T31" fmla="*/ 0 h 59"/>
                  <a:gd name="T32" fmla="*/ 1 w 40"/>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59">
                    <a:moveTo>
                      <a:pt x="2" y="0"/>
                    </a:moveTo>
                    <a:lnTo>
                      <a:pt x="0" y="4"/>
                    </a:lnTo>
                    <a:lnTo>
                      <a:pt x="1" y="10"/>
                    </a:lnTo>
                    <a:lnTo>
                      <a:pt x="5" y="20"/>
                    </a:lnTo>
                    <a:lnTo>
                      <a:pt x="11" y="31"/>
                    </a:lnTo>
                    <a:lnTo>
                      <a:pt x="18" y="42"/>
                    </a:lnTo>
                    <a:lnTo>
                      <a:pt x="26" y="50"/>
                    </a:lnTo>
                    <a:lnTo>
                      <a:pt x="33" y="57"/>
                    </a:lnTo>
                    <a:lnTo>
                      <a:pt x="40" y="59"/>
                    </a:lnTo>
                    <a:lnTo>
                      <a:pt x="38" y="53"/>
                    </a:lnTo>
                    <a:lnTo>
                      <a:pt x="33" y="45"/>
                    </a:lnTo>
                    <a:lnTo>
                      <a:pt x="28" y="36"/>
                    </a:lnTo>
                    <a:lnTo>
                      <a:pt x="23" y="25"/>
                    </a:lnTo>
                    <a:lnTo>
                      <a:pt x="17" y="16"/>
                    </a:lnTo>
                    <a:lnTo>
                      <a:pt x="11" y="8"/>
                    </a:lnTo>
                    <a:lnTo>
                      <a:pt x="7" y="2"/>
                    </a:lnTo>
                    <a:lnTo>
                      <a:pt x="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78" name="Freeform 209">
                <a:extLst>
                  <a:ext uri="{FF2B5EF4-FFF2-40B4-BE49-F238E27FC236}">
                    <a16:creationId xmlns:a16="http://schemas.microsoft.com/office/drawing/2014/main" xmlns="" id="{0154AF6F-9A6F-4B63-B5C4-5A00CEFFE3F0}"/>
                  </a:ext>
                </a:extLst>
              </p:cNvPr>
              <p:cNvSpPr>
                <a:spLocks/>
              </p:cNvSpPr>
              <p:nvPr/>
            </p:nvSpPr>
            <p:spPr bwMode="auto">
              <a:xfrm>
                <a:off x="1906" y="1223"/>
                <a:ext cx="30" cy="5"/>
              </a:xfrm>
              <a:custGeom>
                <a:avLst/>
                <a:gdLst>
                  <a:gd name="T0" fmla="*/ 1 w 61"/>
                  <a:gd name="T1" fmla="*/ 1 h 9"/>
                  <a:gd name="T2" fmla="*/ 1 w 61"/>
                  <a:gd name="T3" fmla="*/ 1 h 9"/>
                  <a:gd name="T4" fmla="*/ 1 w 61"/>
                  <a:gd name="T5" fmla="*/ 1 h 9"/>
                  <a:gd name="T6" fmla="*/ 1 w 61"/>
                  <a:gd name="T7" fmla="*/ 1 h 9"/>
                  <a:gd name="T8" fmla="*/ 0 w 61"/>
                  <a:gd name="T9" fmla="*/ 1 h 9"/>
                  <a:gd name="T10" fmla="*/ 0 w 61"/>
                  <a:gd name="T11" fmla="*/ 1 h 9"/>
                  <a:gd name="T12" fmla="*/ 0 w 61"/>
                  <a:gd name="T13" fmla="*/ 1 h 9"/>
                  <a:gd name="T14" fmla="*/ 0 w 61"/>
                  <a:gd name="T15" fmla="*/ 1 h 9"/>
                  <a:gd name="T16" fmla="*/ 0 w 61"/>
                  <a:gd name="T17" fmla="*/ 1 h 9"/>
                  <a:gd name="T18" fmla="*/ 0 w 61"/>
                  <a:gd name="T19" fmla="*/ 1 h 9"/>
                  <a:gd name="T20" fmla="*/ 0 w 61"/>
                  <a:gd name="T21" fmla="*/ 1 h 9"/>
                  <a:gd name="T22" fmla="*/ 0 w 61"/>
                  <a:gd name="T23" fmla="*/ 0 h 9"/>
                  <a:gd name="T24" fmla="*/ 0 w 61"/>
                  <a:gd name="T25" fmla="*/ 0 h 9"/>
                  <a:gd name="T26" fmla="*/ 1 w 61"/>
                  <a:gd name="T27" fmla="*/ 1 h 9"/>
                  <a:gd name="T28" fmla="*/ 1 w 61"/>
                  <a:gd name="T29" fmla="*/ 1 h 9"/>
                  <a:gd name="T30" fmla="*/ 1 w 61"/>
                  <a:gd name="T31" fmla="*/ 1 h 9"/>
                  <a:gd name="T32" fmla="*/ 1 w 61"/>
                  <a:gd name="T33" fmla="*/ 1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9">
                    <a:moveTo>
                      <a:pt x="61" y="4"/>
                    </a:moveTo>
                    <a:lnTo>
                      <a:pt x="56" y="4"/>
                    </a:lnTo>
                    <a:lnTo>
                      <a:pt x="48" y="5"/>
                    </a:lnTo>
                    <a:lnTo>
                      <a:pt x="38" y="6"/>
                    </a:lnTo>
                    <a:lnTo>
                      <a:pt x="27" y="8"/>
                    </a:lnTo>
                    <a:lnTo>
                      <a:pt x="17" y="9"/>
                    </a:lnTo>
                    <a:lnTo>
                      <a:pt x="8" y="9"/>
                    </a:lnTo>
                    <a:lnTo>
                      <a:pt x="2" y="8"/>
                    </a:lnTo>
                    <a:lnTo>
                      <a:pt x="0" y="5"/>
                    </a:lnTo>
                    <a:lnTo>
                      <a:pt x="2" y="2"/>
                    </a:lnTo>
                    <a:lnTo>
                      <a:pt x="9" y="1"/>
                    </a:lnTo>
                    <a:lnTo>
                      <a:pt x="17" y="0"/>
                    </a:lnTo>
                    <a:lnTo>
                      <a:pt x="26" y="0"/>
                    </a:lnTo>
                    <a:lnTo>
                      <a:pt x="37" y="1"/>
                    </a:lnTo>
                    <a:lnTo>
                      <a:pt x="46" y="2"/>
                    </a:lnTo>
                    <a:lnTo>
                      <a:pt x="55" y="3"/>
                    </a:lnTo>
                    <a:lnTo>
                      <a:pt x="61"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79" name="Freeform 210">
                <a:extLst>
                  <a:ext uri="{FF2B5EF4-FFF2-40B4-BE49-F238E27FC236}">
                    <a16:creationId xmlns:a16="http://schemas.microsoft.com/office/drawing/2014/main" xmlns="" id="{66B38739-85DC-4A4D-96FD-64C27B88C563}"/>
                  </a:ext>
                </a:extLst>
              </p:cNvPr>
              <p:cNvSpPr>
                <a:spLocks/>
              </p:cNvSpPr>
              <p:nvPr/>
            </p:nvSpPr>
            <p:spPr bwMode="auto">
              <a:xfrm>
                <a:off x="1928" y="1229"/>
                <a:ext cx="42" cy="33"/>
              </a:xfrm>
              <a:custGeom>
                <a:avLst/>
                <a:gdLst>
                  <a:gd name="T0" fmla="*/ 3 w 84"/>
                  <a:gd name="T1" fmla="*/ 0 h 66"/>
                  <a:gd name="T2" fmla="*/ 3 w 84"/>
                  <a:gd name="T3" fmla="*/ 1 h 66"/>
                  <a:gd name="T4" fmla="*/ 2 w 84"/>
                  <a:gd name="T5" fmla="*/ 1 h 66"/>
                  <a:gd name="T6" fmla="*/ 2 w 84"/>
                  <a:gd name="T7" fmla="*/ 1 h 66"/>
                  <a:gd name="T8" fmla="*/ 1 w 84"/>
                  <a:gd name="T9" fmla="*/ 1 h 66"/>
                  <a:gd name="T10" fmla="*/ 1 w 84"/>
                  <a:gd name="T11" fmla="*/ 2 h 66"/>
                  <a:gd name="T12" fmla="*/ 1 w 84"/>
                  <a:gd name="T13" fmla="*/ 2 h 66"/>
                  <a:gd name="T14" fmla="*/ 0 w 84"/>
                  <a:gd name="T15" fmla="*/ 2 h 66"/>
                  <a:gd name="T16" fmla="*/ 1 w 84"/>
                  <a:gd name="T17" fmla="*/ 3 h 66"/>
                  <a:gd name="T18" fmla="*/ 1 w 84"/>
                  <a:gd name="T19" fmla="*/ 3 h 66"/>
                  <a:gd name="T20" fmla="*/ 1 w 84"/>
                  <a:gd name="T21" fmla="*/ 2 h 66"/>
                  <a:gd name="T22" fmla="*/ 1 w 84"/>
                  <a:gd name="T23" fmla="*/ 2 h 66"/>
                  <a:gd name="T24" fmla="*/ 2 w 84"/>
                  <a:gd name="T25" fmla="*/ 2 h 66"/>
                  <a:gd name="T26" fmla="*/ 2 w 84"/>
                  <a:gd name="T27" fmla="*/ 1 h 66"/>
                  <a:gd name="T28" fmla="*/ 3 w 84"/>
                  <a:gd name="T29" fmla="*/ 1 h 66"/>
                  <a:gd name="T30" fmla="*/ 3 w 84"/>
                  <a:gd name="T31" fmla="*/ 1 h 66"/>
                  <a:gd name="T32" fmla="*/ 3 w 84"/>
                  <a:gd name="T33" fmla="*/ 0 h 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4" h="66">
                    <a:moveTo>
                      <a:pt x="84" y="0"/>
                    </a:moveTo>
                    <a:lnTo>
                      <a:pt x="75" y="5"/>
                    </a:lnTo>
                    <a:lnTo>
                      <a:pt x="61" y="12"/>
                    </a:lnTo>
                    <a:lnTo>
                      <a:pt x="46" y="21"/>
                    </a:lnTo>
                    <a:lnTo>
                      <a:pt x="30" y="31"/>
                    </a:lnTo>
                    <a:lnTo>
                      <a:pt x="16" y="43"/>
                    </a:lnTo>
                    <a:lnTo>
                      <a:pt x="5" y="52"/>
                    </a:lnTo>
                    <a:lnTo>
                      <a:pt x="0" y="60"/>
                    </a:lnTo>
                    <a:lnTo>
                      <a:pt x="1" y="66"/>
                    </a:lnTo>
                    <a:lnTo>
                      <a:pt x="8" y="66"/>
                    </a:lnTo>
                    <a:lnTo>
                      <a:pt x="17" y="60"/>
                    </a:lnTo>
                    <a:lnTo>
                      <a:pt x="28" y="51"/>
                    </a:lnTo>
                    <a:lnTo>
                      <a:pt x="41" y="39"/>
                    </a:lnTo>
                    <a:lnTo>
                      <a:pt x="53" y="27"/>
                    </a:lnTo>
                    <a:lnTo>
                      <a:pt x="65" y="15"/>
                    </a:lnTo>
                    <a:lnTo>
                      <a:pt x="76" y="6"/>
                    </a:lnTo>
                    <a:lnTo>
                      <a:pt x="8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80" name="Freeform 211">
                <a:extLst>
                  <a:ext uri="{FF2B5EF4-FFF2-40B4-BE49-F238E27FC236}">
                    <a16:creationId xmlns:a16="http://schemas.microsoft.com/office/drawing/2014/main" xmlns="" id="{EC17D50C-A4BD-4239-B26B-8D98B7A0E176}"/>
                  </a:ext>
                </a:extLst>
              </p:cNvPr>
              <p:cNvSpPr>
                <a:spLocks/>
              </p:cNvSpPr>
              <p:nvPr/>
            </p:nvSpPr>
            <p:spPr bwMode="auto">
              <a:xfrm>
                <a:off x="1947" y="1228"/>
                <a:ext cx="38" cy="35"/>
              </a:xfrm>
              <a:custGeom>
                <a:avLst/>
                <a:gdLst>
                  <a:gd name="T0" fmla="*/ 3 w 76"/>
                  <a:gd name="T1" fmla="*/ 0 h 70"/>
                  <a:gd name="T2" fmla="*/ 3 w 76"/>
                  <a:gd name="T3" fmla="*/ 1 h 70"/>
                  <a:gd name="T4" fmla="*/ 2 w 76"/>
                  <a:gd name="T5" fmla="*/ 1 h 70"/>
                  <a:gd name="T6" fmla="*/ 2 w 76"/>
                  <a:gd name="T7" fmla="*/ 1 h 70"/>
                  <a:gd name="T8" fmla="*/ 1 w 76"/>
                  <a:gd name="T9" fmla="*/ 2 h 70"/>
                  <a:gd name="T10" fmla="*/ 1 w 76"/>
                  <a:gd name="T11" fmla="*/ 2 h 70"/>
                  <a:gd name="T12" fmla="*/ 1 w 76"/>
                  <a:gd name="T13" fmla="*/ 2 h 70"/>
                  <a:gd name="T14" fmla="*/ 0 w 76"/>
                  <a:gd name="T15" fmla="*/ 3 h 70"/>
                  <a:gd name="T16" fmla="*/ 1 w 76"/>
                  <a:gd name="T17" fmla="*/ 3 h 70"/>
                  <a:gd name="T18" fmla="*/ 1 w 76"/>
                  <a:gd name="T19" fmla="*/ 3 h 70"/>
                  <a:gd name="T20" fmla="*/ 1 w 76"/>
                  <a:gd name="T21" fmla="*/ 2 h 70"/>
                  <a:gd name="T22" fmla="*/ 1 w 76"/>
                  <a:gd name="T23" fmla="*/ 2 h 70"/>
                  <a:gd name="T24" fmla="*/ 2 w 76"/>
                  <a:gd name="T25" fmla="*/ 2 h 70"/>
                  <a:gd name="T26" fmla="*/ 2 w 76"/>
                  <a:gd name="T27" fmla="*/ 1 h 70"/>
                  <a:gd name="T28" fmla="*/ 2 w 76"/>
                  <a:gd name="T29" fmla="*/ 1 h 70"/>
                  <a:gd name="T30" fmla="*/ 3 w 76"/>
                  <a:gd name="T31" fmla="*/ 1 h 70"/>
                  <a:gd name="T32" fmla="*/ 3 w 76"/>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6" h="70">
                    <a:moveTo>
                      <a:pt x="76" y="0"/>
                    </a:moveTo>
                    <a:lnTo>
                      <a:pt x="66" y="6"/>
                    </a:lnTo>
                    <a:lnTo>
                      <a:pt x="54" y="15"/>
                    </a:lnTo>
                    <a:lnTo>
                      <a:pt x="40" y="25"/>
                    </a:lnTo>
                    <a:lnTo>
                      <a:pt x="25" y="38"/>
                    </a:lnTo>
                    <a:lnTo>
                      <a:pt x="13" y="49"/>
                    </a:lnTo>
                    <a:lnTo>
                      <a:pt x="4" y="59"/>
                    </a:lnTo>
                    <a:lnTo>
                      <a:pt x="0" y="67"/>
                    </a:lnTo>
                    <a:lnTo>
                      <a:pt x="2" y="70"/>
                    </a:lnTo>
                    <a:lnTo>
                      <a:pt x="9" y="68"/>
                    </a:lnTo>
                    <a:lnTo>
                      <a:pt x="18" y="61"/>
                    </a:lnTo>
                    <a:lnTo>
                      <a:pt x="29" y="50"/>
                    </a:lnTo>
                    <a:lnTo>
                      <a:pt x="40" y="38"/>
                    </a:lnTo>
                    <a:lnTo>
                      <a:pt x="51" y="25"/>
                    </a:lnTo>
                    <a:lnTo>
                      <a:pt x="61" y="14"/>
                    </a:lnTo>
                    <a:lnTo>
                      <a:pt x="70" y="4"/>
                    </a:lnTo>
                    <a:lnTo>
                      <a:pt x="7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81" name="Freeform 212">
                <a:extLst>
                  <a:ext uri="{FF2B5EF4-FFF2-40B4-BE49-F238E27FC236}">
                    <a16:creationId xmlns:a16="http://schemas.microsoft.com/office/drawing/2014/main" xmlns="" id="{E05BA711-A56B-41C1-8D49-AA6E7A2BCAFF}"/>
                  </a:ext>
                </a:extLst>
              </p:cNvPr>
              <p:cNvSpPr>
                <a:spLocks/>
              </p:cNvSpPr>
              <p:nvPr/>
            </p:nvSpPr>
            <p:spPr bwMode="auto">
              <a:xfrm>
                <a:off x="1967" y="1227"/>
                <a:ext cx="34" cy="38"/>
              </a:xfrm>
              <a:custGeom>
                <a:avLst/>
                <a:gdLst>
                  <a:gd name="T0" fmla="*/ 3 w 68"/>
                  <a:gd name="T1" fmla="*/ 0 h 75"/>
                  <a:gd name="T2" fmla="*/ 2 w 68"/>
                  <a:gd name="T3" fmla="*/ 1 h 75"/>
                  <a:gd name="T4" fmla="*/ 2 w 68"/>
                  <a:gd name="T5" fmla="*/ 1 h 75"/>
                  <a:gd name="T6" fmla="*/ 2 w 68"/>
                  <a:gd name="T7" fmla="*/ 1 h 75"/>
                  <a:gd name="T8" fmla="*/ 1 w 68"/>
                  <a:gd name="T9" fmla="*/ 2 h 75"/>
                  <a:gd name="T10" fmla="*/ 1 w 68"/>
                  <a:gd name="T11" fmla="*/ 2 h 75"/>
                  <a:gd name="T12" fmla="*/ 1 w 68"/>
                  <a:gd name="T13" fmla="*/ 2 h 75"/>
                  <a:gd name="T14" fmla="*/ 0 w 68"/>
                  <a:gd name="T15" fmla="*/ 3 h 75"/>
                  <a:gd name="T16" fmla="*/ 1 w 68"/>
                  <a:gd name="T17" fmla="*/ 3 h 75"/>
                  <a:gd name="T18" fmla="*/ 1 w 68"/>
                  <a:gd name="T19" fmla="*/ 3 h 75"/>
                  <a:gd name="T20" fmla="*/ 1 w 68"/>
                  <a:gd name="T21" fmla="*/ 3 h 75"/>
                  <a:gd name="T22" fmla="*/ 1 w 68"/>
                  <a:gd name="T23" fmla="*/ 2 h 75"/>
                  <a:gd name="T24" fmla="*/ 2 w 68"/>
                  <a:gd name="T25" fmla="*/ 2 h 75"/>
                  <a:gd name="T26" fmla="*/ 2 w 68"/>
                  <a:gd name="T27" fmla="*/ 1 h 75"/>
                  <a:gd name="T28" fmla="*/ 2 w 68"/>
                  <a:gd name="T29" fmla="*/ 1 h 75"/>
                  <a:gd name="T30" fmla="*/ 2 w 68"/>
                  <a:gd name="T31" fmla="*/ 1 h 75"/>
                  <a:gd name="T32" fmla="*/ 3 w 68"/>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75">
                    <a:moveTo>
                      <a:pt x="68" y="0"/>
                    </a:moveTo>
                    <a:lnTo>
                      <a:pt x="58" y="7"/>
                    </a:lnTo>
                    <a:lnTo>
                      <a:pt x="46" y="17"/>
                    </a:lnTo>
                    <a:lnTo>
                      <a:pt x="33" y="28"/>
                    </a:lnTo>
                    <a:lnTo>
                      <a:pt x="21" y="41"/>
                    </a:lnTo>
                    <a:lnTo>
                      <a:pt x="10" y="54"/>
                    </a:lnTo>
                    <a:lnTo>
                      <a:pt x="3" y="63"/>
                    </a:lnTo>
                    <a:lnTo>
                      <a:pt x="0" y="71"/>
                    </a:lnTo>
                    <a:lnTo>
                      <a:pt x="2" y="75"/>
                    </a:lnTo>
                    <a:lnTo>
                      <a:pt x="8" y="72"/>
                    </a:lnTo>
                    <a:lnTo>
                      <a:pt x="16" y="65"/>
                    </a:lnTo>
                    <a:lnTo>
                      <a:pt x="25" y="54"/>
                    </a:lnTo>
                    <a:lnTo>
                      <a:pt x="35" y="41"/>
                    </a:lnTo>
                    <a:lnTo>
                      <a:pt x="44" y="27"/>
                    </a:lnTo>
                    <a:lnTo>
                      <a:pt x="53" y="15"/>
                    </a:lnTo>
                    <a:lnTo>
                      <a:pt x="61" y="5"/>
                    </a:lnTo>
                    <a:lnTo>
                      <a:pt x="6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82" name="Freeform 213">
                <a:extLst>
                  <a:ext uri="{FF2B5EF4-FFF2-40B4-BE49-F238E27FC236}">
                    <a16:creationId xmlns:a16="http://schemas.microsoft.com/office/drawing/2014/main" xmlns="" id="{A500A6B8-1455-4253-AD4C-9D6AED7E193F}"/>
                  </a:ext>
                </a:extLst>
              </p:cNvPr>
              <p:cNvSpPr>
                <a:spLocks/>
              </p:cNvSpPr>
              <p:nvPr/>
            </p:nvSpPr>
            <p:spPr bwMode="auto">
              <a:xfrm>
                <a:off x="1992" y="1224"/>
                <a:ext cx="26" cy="36"/>
              </a:xfrm>
              <a:custGeom>
                <a:avLst/>
                <a:gdLst>
                  <a:gd name="T0" fmla="*/ 2 w 52"/>
                  <a:gd name="T1" fmla="*/ 0 h 70"/>
                  <a:gd name="T2" fmla="*/ 2 w 52"/>
                  <a:gd name="T3" fmla="*/ 1 h 70"/>
                  <a:gd name="T4" fmla="*/ 2 w 52"/>
                  <a:gd name="T5" fmla="*/ 1 h 70"/>
                  <a:gd name="T6" fmla="*/ 1 w 52"/>
                  <a:gd name="T7" fmla="*/ 1 h 70"/>
                  <a:gd name="T8" fmla="*/ 1 w 52"/>
                  <a:gd name="T9" fmla="*/ 2 h 70"/>
                  <a:gd name="T10" fmla="*/ 1 w 52"/>
                  <a:gd name="T11" fmla="*/ 2 h 70"/>
                  <a:gd name="T12" fmla="*/ 1 w 52"/>
                  <a:gd name="T13" fmla="*/ 2 h 70"/>
                  <a:gd name="T14" fmla="*/ 0 w 52"/>
                  <a:gd name="T15" fmla="*/ 3 h 70"/>
                  <a:gd name="T16" fmla="*/ 1 w 52"/>
                  <a:gd name="T17" fmla="*/ 3 h 70"/>
                  <a:gd name="T18" fmla="*/ 1 w 52"/>
                  <a:gd name="T19" fmla="*/ 3 h 70"/>
                  <a:gd name="T20" fmla="*/ 1 w 52"/>
                  <a:gd name="T21" fmla="*/ 2 h 70"/>
                  <a:gd name="T22" fmla="*/ 1 w 52"/>
                  <a:gd name="T23" fmla="*/ 2 h 70"/>
                  <a:gd name="T24" fmla="*/ 1 w 52"/>
                  <a:gd name="T25" fmla="*/ 2 h 70"/>
                  <a:gd name="T26" fmla="*/ 2 w 52"/>
                  <a:gd name="T27" fmla="*/ 1 h 70"/>
                  <a:gd name="T28" fmla="*/ 2 w 52"/>
                  <a:gd name="T29" fmla="*/ 1 h 70"/>
                  <a:gd name="T30" fmla="*/ 2 w 52"/>
                  <a:gd name="T31" fmla="*/ 1 h 70"/>
                  <a:gd name="T32" fmla="*/ 2 w 52"/>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70">
                    <a:moveTo>
                      <a:pt x="52" y="0"/>
                    </a:moveTo>
                    <a:lnTo>
                      <a:pt x="45" y="7"/>
                    </a:lnTo>
                    <a:lnTo>
                      <a:pt x="35" y="16"/>
                    </a:lnTo>
                    <a:lnTo>
                      <a:pt x="25" y="28"/>
                    </a:lnTo>
                    <a:lnTo>
                      <a:pt x="15" y="39"/>
                    </a:lnTo>
                    <a:lnTo>
                      <a:pt x="7" y="51"/>
                    </a:lnTo>
                    <a:lnTo>
                      <a:pt x="2" y="61"/>
                    </a:lnTo>
                    <a:lnTo>
                      <a:pt x="0" y="68"/>
                    </a:lnTo>
                    <a:lnTo>
                      <a:pt x="5" y="70"/>
                    </a:lnTo>
                    <a:lnTo>
                      <a:pt x="12" y="68"/>
                    </a:lnTo>
                    <a:lnTo>
                      <a:pt x="19" y="61"/>
                    </a:lnTo>
                    <a:lnTo>
                      <a:pt x="26" y="52"/>
                    </a:lnTo>
                    <a:lnTo>
                      <a:pt x="32" y="40"/>
                    </a:lnTo>
                    <a:lnTo>
                      <a:pt x="37" y="28"/>
                    </a:lnTo>
                    <a:lnTo>
                      <a:pt x="42" y="16"/>
                    </a:lnTo>
                    <a:lnTo>
                      <a:pt x="48" y="7"/>
                    </a:lnTo>
                    <a:lnTo>
                      <a:pt x="5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83" name="Freeform 214">
                <a:extLst>
                  <a:ext uri="{FF2B5EF4-FFF2-40B4-BE49-F238E27FC236}">
                    <a16:creationId xmlns:a16="http://schemas.microsoft.com/office/drawing/2014/main" xmlns="" id="{FF8CC6AE-5887-45C1-8955-A7C6FADBCE75}"/>
                  </a:ext>
                </a:extLst>
              </p:cNvPr>
              <p:cNvSpPr>
                <a:spLocks/>
              </p:cNvSpPr>
              <p:nvPr/>
            </p:nvSpPr>
            <p:spPr bwMode="auto">
              <a:xfrm>
                <a:off x="2014" y="1222"/>
                <a:ext cx="23" cy="35"/>
              </a:xfrm>
              <a:custGeom>
                <a:avLst/>
                <a:gdLst>
                  <a:gd name="T0" fmla="*/ 1 w 47"/>
                  <a:gd name="T1" fmla="*/ 0 h 69"/>
                  <a:gd name="T2" fmla="*/ 1 w 47"/>
                  <a:gd name="T3" fmla="*/ 1 h 69"/>
                  <a:gd name="T4" fmla="*/ 1 w 47"/>
                  <a:gd name="T5" fmla="*/ 1 h 69"/>
                  <a:gd name="T6" fmla="*/ 0 w 47"/>
                  <a:gd name="T7" fmla="*/ 1 h 69"/>
                  <a:gd name="T8" fmla="*/ 0 w 47"/>
                  <a:gd name="T9" fmla="*/ 2 h 69"/>
                  <a:gd name="T10" fmla="*/ 0 w 47"/>
                  <a:gd name="T11" fmla="*/ 2 h 69"/>
                  <a:gd name="T12" fmla="*/ 0 w 47"/>
                  <a:gd name="T13" fmla="*/ 2 h 69"/>
                  <a:gd name="T14" fmla="*/ 0 w 47"/>
                  <a:gd name="T15" fmla="*/ 3 h 69"/>
                  <a:gd name="T16" fmla="*/ 0 w 47"/>
                  <a:gd name="T17" fmla="*/ 3 h 69"/>
                  <a:gd name="T18" fmla="*/ 0 w 47"/>
                  <a:gd name="T19" fmla="*/ 3 h 69"/>
                  <a:gd name="T20" fmla="*/ 0 w 47"/>
                  <a:gd name="T21" fmla="*/ 2 h 69"/>
                  <a:gd name="T22" fmla="*/ 0 w 47"/>
                  <a:gd name="T23" fmla="*/ 2 h 69"/>
                  <a:gd name="T24" fmla="*/ 0 w 47"/>
                  <a:gd name="T25" fmla="*/ 2 h 69"/>
                  <a:gd name="T26" fmla="*/ 1 w 47"/>
                  <a:gd name="T27" fmla="*/ 1 h 69"/>
                  <a:gd name="T28" fmla="*/ 1 w 47"/>
                  <a:gd name="T29" fmla="*/ 1 h 69"/>
                  <a:gd name="T30" fmla="*/ 1 w 47"/>
                  <a:gd name="T31" fmla="*/ 1 h 69"/>
                  <a:gd name="T32" fmla="*/ 1 w 47"/>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69">
                    <a:moveTo>
                      <a:pt x="47" y="0"/>
                    </a:moveTo>
                    <a:lnTo>
                      <a:pt x="42" y="7"/>
                    </a:lnTo>
                    <a:lnTo>
                      <a:pt x="32" y="16"/>
                    </a:lnTo>
                    <a:lnTo>
                      <a:pt x="23" y="29"/>
                    </a:lnTo>
                    <a:lnTo>
                      <a:pt x="14" y="41"/>
                    </a:lnTo>
                    <a:lnTo>
                      <a:pt x="6" y="52"/>
                    </a:lnTo>
                    <a:lnTo>
                      <a:pt x="1" y="61"/>
                    </a:lnTo>
                    <a:lnTo>
                      <a:pt x="0" y="68"/>
                    </a:lnTo>
                    <a:lnTo>
                      <a:pt x="5" y="69"/>
                    </a:lnTo>
                    <a:lnTo>
                      <a:pt x="12" y="66"/>
                    </a:lnTo>
                    <a:lnTo>
                      <a:pt x="18" y="58"/>
                    </a:lnTo>
                    <a:lnTo>
                      <a:pt x="25" y="49"/>
                    </a:lnTo>
                    <a:lnTo>
                      <a:pt x="31" y="36"/>
                    </a:lnTo>
                    <a:lnTo>
                      <a:pt x="36" y="24"/>
                    </a:lnTo>
                    <a:lnTo>
                      <a:pt x="40" y="14"/>
                    </a:lnTo>
                    <a:lnTo>
                      <a:pt x="44" y="5"/>
                    </a:lnTo>
                    <a:lnTo>
                      <a:pt x="4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84" name="Freeform 215">
                <a:extLst>
                  <a:ext uri="{FF2B5EF4-FFF2-40B4-BE49-F238E27FC236}">
                    <a16:creationId xmlns:a16="http://schemas.microsoft.com/office/drawing/2014/main" xmlns="" id="{86ADC61A-733C-4D63-9E37-8890EBAD5C97}"/>
                  </a:ext>
                </a:extLst>
              </p:cNvPr>
              <p:cNvSpPr>
                <a:spLocks/>
              </p:cNvSpPr>
              <p:nvPr/>
            </p:nvSpPr>
            <p:spPr bwMode="auto">
              <a:xfrm>
                <a:off x="2042" y="1219"/>
                <a:ext cx="12" cy="30"/>
              </a:xfrm>
              <a:custGeom>
                <a:avLst/>
                <a:gdLst>
                  <a:gd name="T0" fmla="*/ 0 w 26"/>
                  <a:gd name="T1" fmla="*/ 0 h 59"/>
                  <a:gd name="T2" fmla="*/ 0 w 26"/>
                  <a:gd name="T3" fmla="*/ 1 h 59"/>
                  <a:gd name="T4" fmla="*/ 0 w 26"/>
                  <a:gd name="T5" fmla="*/ 1 h 59"/>
                  <a:gd name="T6" fmla="*/ 0 w 26"/>
                  <a:gd name="T7" fmla="*/ 1 h 59"/>
                  <a:gd name="T8" fmla="*/ 0 w 26"/>
                  <a:gd name="T9" fmla="*/ 2 h 59"/>
                  <a:gd name="T10" fmla="*/ 0 w 26"/>
                  <a:gd name="T11" fmla="*/ 2 h 59"/>
                  <a:gd name="T12" fmla="*/ 0 w 26"/>
                  <a:gd name="T13" fmla="*/ 2 h 59"/>
                  <a:gd name="T14" fmla="*/ 0 w 26"/>
                  <a:gd name="T15" fmla="*/ 2 h 59"/>
                  <a:gd name="T16" fmla="*/ 0 w 26"/>
                  <a:gd name="T17" fmla="*/ 2 h 59"/>
                  <a:gd name="T18" fmla="*/ 0 w 26"/>
                  <a:gd name="T19" fmla="*/ 2 h 59"/>
                  <a:gd name="T20" fmla="*/ 0 w 26"/>
                  <a:gd name="T21" fmla="*/ 2 h 59"/>
                  <a:gd name="T22" fmla="*/ 0 w 26"/>
                  <a:gd name="T23" fmla="*/ 1 h 59"/>
                  <a:gd name="T24" fmla="*/ 0 w 26"/>
                  <a:gd name="T25" fmla="*/ 0 h 5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 h="59">
                    <a:moveTo>
                      <a:pt x="26" y="0"/>
                    </a:moveTo>
                    <a:lnTo>
                      <a:pt x="20" y="6"/>
                    </a:lnTo>
                    <a:lnTo>
                      <a:pt x="14" y="16"/>
                    </a:lnTo>
                    <a:lnTo>
                      <a:pt x="9" y="26"/>
                    </a:lnTo>
                    <a:lnTo>
                      <a:pt x="5" y="36"/>
                    </a:lnTo>
                    <a:lnTo>
                      <a:pt x="2" y="46"/>
                    </a:lnTo>
                    <a:lnTo>
                      <a:pt x="0" y="53"/>
                    </a:lnTo>
                    <a:lnTo>
                      <a:pt x="3" y="58"/>
                    </a:lnTo>
                    <a:lnTo>
                      <a:pt x="9" y="59"/>
                    </a:lnTo>
                    <a:lnTo>
                      <a:pt x="19" y="51"/>
                    </a:lnTo>
                    <a:lnTo>
                      <a:pt x="21" y="33"/>
                    </a:lnTo>
                    <a:lnTo>
                      <a:pt x="22" y="13"/>
                    </a:lnTo>
                    <a:lnTo>
                      <a:pt x="2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85" name="Freeform 216">
                <a:extLst>
                  <a:ext uri="{FF2B5EF4-FFF2-40B4-BE49-F238E27FC236}">
                    <a16:creationId xmlns:a16="http://schemas.microsoft.com/office/drawing/2014/main" xmlns="" id="{6CE9B6B9-91B5-43C6-BE75-FF8BC18CB690}"/>
                  </a:ext>
                </a:extLst>
              </p:cNvPr>
              <p:cNvSpPr>
                <a:spLocks/>
              </p:cNvSpPr>
              <p:nvPr/>
            </p:nvSpPr>
            <p:spPr bwMode="auto">
              <a:xfrm>
                <a:off x="2062" y="1216"/>
                <a:ext cx="6" cy="26"/>
              </a:xfrm>
              <a:custGeom>
                <a:avLst/>
                <a:gdLst>
                  <a:gd name="T0" fmla="*/ 1 w 11"/>
                  <a:gd name="T1" fmla="*/ 0 h 51"/>
                  <a:gd name="T2" fmla="*/ 1 w 11"/>
                  <a:gd name="T3" fmla="*/ 1 h 51"/>
                  <a:gd name="T4" fmla="*/ 1 w 11"/>
                  <a:gd name="T5" fmla="*/ 1 h 51"/>
                  <a:gd name="T6" fmla="*/ 0 w 11"/>
                  <a:gd name="T7" fmla="*/ 2 h 51"/>
                  <a:gd name="T8" fmla="*/ 1 w 11"/>
                  <a:gd name="T9" fmla="*/ 2 h 51"/>
                  <a:gd name="T10" fmla="*/ 1 w 11"/>
                  <a:gd name="T11" fmla="*/ 2 h 51"/>
                  <a:gd name="T12" fmla="*/ 1 w 11"/>
                  <a:gd name="T13" fmla="*/ 1 h 51"/>
                  <a:gd name="T14" fmla="*/ 1 w 11"/>
                  <a:gd name="T15" fmla="*/ 1 h 51"/>
                  <a:gd name="T16" fmla="*/ 1 w 11"/>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51">
                    <a:moveTo>
                      <a:pt x="11" y="0"/>
                    </a:moveTo>
                    <a:lnTo>
                      <a:pt x="6" y="12"/>
                    </a:lnTo>
                    <a:lnTo>
                      <a:pt x="1" y="31"/>
                    </a:lnTo>
                    <a:lnTo>
                      <a:pt x="0" y="46"/>
                    </a:lnTo>
                    <a:lnTo>
                      <a:pt x="6" y="51"/>
                    </a:lnTo>
                    <a:lnTo>
                      <a:pt x="11" y="45"/>
                    </a:lnTo>
                    <a:lnTo>
                      <a:pt x="11" y="31"/>
                    </a:lnTo>
                    <a:lnTo>
                      <a:pt x="10" y="15"/>
                    </a:lnTo>
                    <a:lnTo>
                      <a:pt x="1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86" name="Freeform 217">
                <a:extLst>
                  <a:ext uri="{FF2B5EF4-FFF2-40B4-BE49-F238E27FC236}">
                    <a16:creationId xmlns:a16="http://schemas.microsoft.com/office/drawing/2014/main" xmlns="" id="{16DC5BAE-6E18-4780-99B4-ECE8CE6C4FF5}"/>
                  </a:ext>
                </a:extLst>
              </p:cNvPr>
              <p:cNvSpPr>
                <a:spLocks/>
              </p:cNvSpPr>
              <p:nvPr/>
            </p:nvSpPr>
            <p:spPr bwMode="auto">
              <a:xfrm>
                <a:off x="2077" y="1212"/>
                <a:ext cx="8" cy="25"/>
              </a:xfrm>
              <a:custGeom>
                <a:avLst/>
                <a:gdLst>
                  <a:gd name="T0" fmla="*/ 1 w 15"/>
                  <a:gd name="T1" fmla="*/ 0 h 50"/>
                  <a:gd name="T2" fmla="*/ 1 w 15"/>
                  <a:gd name="T3" fmla="*/ 1 h 50"/>
                  <a:gd name="T4" fmla="*/ 0 w 15"/>
                  <a:gd name="T5" fmla="*/ 1 h 50"/>
                  <a:gd name="T6" fmla="*/ 1 w 15"/>
                  <a:gd name="T7" fmla="*/ 2 h 50"/>
                  <a:gd name="T8" fmla="*/ 1 w 15"/>
                  <a:gd name="T9" fmla="*/ 2 h 50"/>
                  <a:gd name="T10" fmla="*/ 1 w 15"/>
                  <a:gd name="T11" fmla="*/ 2 h 50"/>
                  <a:gd name="T12" fmla="*/ 1 w 15"/>
                  <a:gd name="T13" fmla="*/ 2 h 50"/>
                  <a:gd name="T14" fmla="*/ 1 w 15"/>
                  <a:gd name="T15" fmla="*/ 1 h 50"/>
                  <a:gd name="T16" fmla="*/ 1 w 15"/>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50">
                    <a:moveTo>
                      <a:pt x="7" y="0"/>
                    </a:moveTo>
                    <a:lnTo>
                      <a:pt x="2" y="11"/>
                    </a:lnTo>
                    <a:lnTo>
                      <a:pt x="0" y="28"/>
                    </a:lnTo>
                    <a:lnTo>
                      <a:pt x="2" y="43"/>
                    </a:lnTo>
                    <a:lnTo>
                      <a:pt x="9" y="50"/>
                    </a:lnTo>
                    <a:lnTo>
                      <a:pt x="15" y="46"/>
                    </a:lnTo>
                    <a:lnTo>
                      <a:pt x="13" y="33"/>
                    </a:lnTo>
                    <a:lnTo>
                      <a:pt x="8" y="16"/>
                    </a:lnTo>
                    <a:lnTo>
                      <a:pt x="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87" name="Freeform 218">
                <a:extLst>
                  <a:ext uri="{FF2B5EF4-FFF2-40B4-BE49-F238E27FC236}">
                    <a16:creationId xmlns:a16="http://schemas.microsoft.com/office/drawing/2014/main" xmlns="" id="{AFFF3B3C-A92B-4CB9-976F-5819AE207F56}"/>
                  </a:ext>
                </a:extLst>
              </p:cNvPr>
              <p:cNvSpPr>
                <a:spLocks/>
              </p:cNvSpPr>
              <p:nvPr/>
            </p:nvSpPr>
            <p:spPr bwMode="auto">
              <a:xfrm>
                <a:off x="2090" y="1204"/>
                <a:ext cx="8" cy="25"/>
              </a:xfrm>
              <a:custGeom>
                <a:avLst/>
                <a:gdLst>
                  <a:gd name="T0" fmla="*/ 1 w 16"/>
                  <a:gd name="T1" fmla="*/ 0 h 49"/>
                  <a:gd name="T2" fmla="*/ 1 w 16"/>
                  <a:gd name="T3" fmla="*/ 1 h 49"/>
                  <a:gd name="T4" fmla="*/ 1 w 16"/>
                  <a:gd name="T5" fmla="*/ 1 h 49"/>
                  <a:gd name="T6" fmla="*/ 0 w 16"/>
                  <a:gd name="T7" fmla="*/ 2 h 49"/>
                  <a:gd name="T8" fmla="*/ 1 w 16"/>
                  <a:gd name="T9" fmla="*/ 2 h 49"/>
                  <a:gd name="T10" fmla="*/ 1 w 16"/>
                  <a:gd name="T11" fmla="*/ 2 h 49"/>
                  <a:gd name="T12" fmla="*/ 1 w 16"/>
                  <a:gd name="T13" fmla="*/ 1 h 49"/>
                  <a:gd name="T14" fmla="*/ 1 w 16"/>
                  <a:gd name="T15" fmla="*/ 1 h 49"/>
                  <a:gd name="T16" fmla="*/ 1 w 16"/>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49">
                    <a:moveTo>
                      <a:pt x="15" y="0"/>
                    </a:moveTo>
                    <a:lnTo>
                      <a:pt x="8" y="6"/>
                    </a:lnTo>
                    <a:lnTo>
                      <a:pt x="1" y="21"/>
                    </a:lnTo>
                    <a:lnTo>
                      <a:pt x="0" y="39"/>
                    </a:lnTo>
                    <a:lnTo>
                      <a:pt x="7" y="49"/>
                    </a:lnTo>
                    <a:lnTo>
                      <a:pt x="15" y="46"/>
                    </a:lnTo>
                    <a:lnTo>
                      <a:pt x="16" y="32"/>
                    </a:lnTo>
                    <a:lnTo>
                      <a:pt x="15" y="13"/>
                    </a:lnTo>
                    <a:lnTo>
                      <a:pt x="1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88" name="Freeform 219">
                <a:extLst>
                  <a:ext uri="{FF2B5EF4-FFF2-40B4-BE49-F238E27FC236}">
                    <a16:creationId xmlns:a16="http://schemas.microsoft.com/office/drawing/2014/main" xmlns="" id="{B0CA73BD-67BD-444A-90DF-CB4DB5EA019A}"/>
                  </a:ext>
                </a:extLst>
              </p:cNvPr>
              <p:cNvSpPr>
                <a:spLocks/>
              </p:cNvSpPr>
              <p:nvPr/>
            </p:nvSpPr>
            <p:spPr bwMode="auto">
              <a:xfrm>
                <a:off x="2100" y="1199"/>
                <a:ext cx="7" cy="27"/>
              </a:xfrm>
              <a:custGeom>
                <a:avLst/>
                <a:gdLst>
                  <a:gd name="T0" fmla="*/ 0 w 15"/>
                  <a:gd name="T1" fmla="*/ 0 h 54"/>
                  <a:gd name="T2" fmla="*/ 0 w 15"/>
                  <a:gd name="T3" fmla="*/ 1 h 54"/>
                  <a:gd name="T4" fmla="*/ 0 w 15"/>
                  <a:gd name="T5" fmla="*/ 1 h 54"/>
                  <a:gd name="T6" fmla="*/ 0 w 15"/>
                  <a:gd name="T7" fmla="*/ 2 h 54"/>
                  <a:gd name="T8" fmla="*/ 0 w 15"/>
                  <a:gd name="T9" fmla="*/ 2 h 54"/>
                  <a:gd name="T10" fmla="*/ 0 w 15"/>
                  <a:gd name="T11" fmla="*/ 2 h 54"/>
                  <a:gd name="T12" fmla="*/ 0 w 15"/>
                  <a:gd name="T13" fmla="*/ 2 h 54"/>
                  <a:gd name="T14" fmla="*/ 0 w 15"/>
                  <a:gd name="T15" fmla="*/ 1 h 54"/>
                  <a:gd name="T16" fmla="*/ 0 w 15"/>
                  <a:gd name="T17" fmla="*/ 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54">
                    <a:moveTo>
                      <a:pt x="11" y="0"/>
                    </a:moveTo>
                    <a:lnTo>
                      <a:pt x="7" y="12"/>
                    </a:lnTo>
                    <a:lnTo>
                      <a:pt x="2" y="27"/>
                    </a:lnTo>
                    <a:lnTo>
                      <a:pt x="0" y="43"/>
                    </a:lnTo>
                    <a:lnTo>
                      <a:pt x="6" y="54"/>
                    </a:lnTo>
                    <a:lnTo>
                      <a:pt x="12" y="51"/>
                    </a:lnTo>
                    <a:lnTo>
                      <a:pt x="15" y="34"/>
                    </a:lnTo>
                    <a:lnTo>
                      <a:pt x="14" y="14"/>
                    </a:lnTo>
                    <a:lnTo>
                      <a:pt x="1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89" name="Freeform 220">
                <a:extLst>
                  <a:ext uri="{FF2B5EF4-FFF2-40B4-BE49-F238E27FC236}">
                    <a16:creationId xmlns:a16="http://schemas.microsoft.com/office/drawing/2014/main" xmlns="" id="{F7F6993D-5363-40F6-9F93-5D8C9AC42A21}"/>
                  </a:ext>
                </a:extLst>
              </p:cNvPr>
              <p:cNvSpPr>
                <a:spLocks/>
              </p:cNvSpPr>
              <p:nvPr/>
            </p:nvSpPr>
            <p:spPr bwMode="auto">
              <a:xfrm>
                <a:off x="1912" y="1228"/>
                <a:ext cx="42" cy="27"/>
              </a:xfrm>
              <a:custGeom>
                <a:avLst/>
                <a:gdLst>
                  <a:gd name="T0" fmla="*/ 0 w 85"/>
                  <a:gd name="T1" fmla="*/ 2 h 54"/>
                  <a:gd name="T2" fmla="*/ 0 w 85"/>
                  <a:gd name="T3" fmla="*/ 2 h 54"/>
                  <a:gd name="T4" fmla="*/ 0 w 85"/>
                  <a:gd name="T5" fmla="*/ 2 h 54"/>
                  <a:gd name="T6" fmla="*/ 0 w 85"/>
                  <a:gd name="T7" fmla="*/ 2 h 54"/>
                  <a:gd name="T8" fmla="*/ 1 w 85"/>
                  <a:gd name="T9" fmla="*/ 1 h 54"/>
                  <a:gd name="T10" fmla="*/ 1 w 85"/>
                  <a:gd name="T11" fmla="*/ 1 h 54"/>
                  <a:gd name="T12" fmla="*/ 1 w 85"/>
                  <a:gd name="T13" fmla="*/ 1 h 54"/>
                  <a:gd name="T14" fmla="*/ 2 w 85"/>
                  <a:gd name="T15" fmla="*/ 1 h 54"/>
                  <a:gd name="T16" fmla="*/ 2 w 85"/>
                  <a:gd name="T17" fmla="*/ 0 h 54"/>
                  <a:gd name="T18" fmla="*/ 2 w 85"/>
                  <a:gd name="T19" fmla="*/ 1 h 54"/>
                  <a:gd name="T20" fmla="*/ 1 w 85"/>
                  <a:gd name="T21" fmla="*/ 1 h 54"/>
                  <a:gd name="T22" fmla="*/ 1 w 85"/>
                  <a:gd name="T23" fmla="*/ 1 h 54"/>
                  <a:gd name="T24" fmla="*/ 0 w 85"/>
                  <a:gd name="T25" fmla="*/ 1 h 54"/>
                  <a:gd name="T26" fmla="*/ 0 w 85"/>
                  <a:gd name="T27" fmla="*/ 2 h 54"/>
                  <a:gd name="T28" fmla="*/ 0 w 85"/>
                  <a:gd name="T29" fmla="*/ 2 h 54"/>
                  <a:gd name="T30" fmla="*/ 0 w 85"/>
                  <a:gd name="T31" fmla="*/ 2 h 54"/>
                  <a:gd name="T32" fmla="*/ 0 w 85"/>
                  <a:gd name="T33" fmla="*/ 2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5" h="54">
                    <a:moveTo>
                      <a:pt x="3" y="54"/>
                    </a:moveTo>
                    <a:lnTo>
                      <a:pt x="7" y="52"/>
                    </a:lnTo>
                    <a:lnTo>
                      <a:pt x="15" y="46"/>
                    </a:lnTo>
                    <a:lnTo>
                      <a:pt x="24" y="38"/>
                    </a:lnTo>
                    <a:lnTo>
                      <a:pt x="37" y="29"/>
                    </a:lnTo>
                    <a:lnTo>
                      <a:pt x="50" y="18"/>
                    </a:lnTo>
                    <a:lnTo>
                      <a:pt x="62" y="9"/>
                    </a:lnTo>
                    <a:lnTo>
                      <a:pt x="75" y="3"/>
                    </a:lnTo>
                    <a:lnTo>
                      <a:pt x="85" y="0"/>
                    </a:lnTo>
                    <a:lnTo>
                      <a:pt x="72" y="3"/>
                    </a:lnTo>
                    <a:lnTo>
                      <a:pt x="57" y="9"/>
                    </a:lnTo>
                    <a:lnTo>
                      <a:pt x="41" y="17"/>
                    </a:lnTo>
                    <a:lnTo>
                      <a:pt x="26" y="25"/>
                    </a:lnTo>
                    <a:lnTo>
                      <a:pt x="13" y="34"/>
                    </a:lnTo>
                    <a:lnTo>
                      <a:pt x="4" y="42"/>
                    </a:lnTo>
                    <a:lnTo>
                      <a:pt x="0" y="49"/>
                    </a:lnTo>
                    <a:lnTo>
                      <a:pt x="3"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90" name="Freeform 221">
                <a:extLst>
                  <a:ext uri="{FF2B5EF4-FFF2-40B4-BE49-F238E27FC236}">
                    <a16:creationId xmlns:a16="http://schemas.microsoft.com/office/drawing/2014/main" xmlns="" id="{DA6BA6DE-CEDE-4CA7-906A-E8FFA1E33EC4}"/>
                  </a:ext>
                </a:extLst>
              </p:cNvPr>
              <p:cNvSpPr>
                <a:spLocks/>
              </p:cNvSpPr>
              <p:nvPr/>
            </p:nvSpPr>
            <p:spPr bwMode="auto">
              <a:xfrm>
                <a:off x="1905" y="1226"/>
                <a:ext cx="31" cy="17"/>
              </a:xfrm>
              <a:custGeom>
                <a:avLst/>
                <a:gdLst>
                  <a:gd name="T0" fmla="*/ 1 w 63"/>
                  <a:gd name="T1" fmla="*/ 0 h 35"/>
                  <a:gd name="T2" fmla="*/ 1 w 63"/>
                  <a:gd name="T3" fmla="*/ 0 h 35"/>
                  <a:gd name="T4" fmla="*/ 1 w 63"/>
                  <a:gd name="T5" fmla="*/ 0 h 35"/>
                  <a:gd name="T6" fmla="*/ 1 w 63"/>
                  <a:gd name="T7" fmla="*/ 0 h 35"/>
                  <a:gd name="T8" fmla="*/ 0 w 63"/>
                  <a:gd name="T9" fmla="*/ 0 h 35"/>
                  <a:gd name="T10" fmla="*/ 0 w 63"/>
                  <a:gd name="T11" fmla="*/ 0 h 35"/>
                  <a:gd name="T12" fmla="*/ 0 w 63"/>
                  <a:gd name="T13" fmla="*/ 0 h 35"/>
                  <a:gd name="T14" fmla="*/ 0 w 63"/>
                  <a:gd name="T15" fmla="*/ 1 h 35"/>
                  <a:gd name="T16" fmla="*/ 0 w 63"/>
                  <a:gd name="T17" fmla="*/ 1 h 35"/>
                  <a:gd name="T18" fmla="*/ 0 w 63"/>
                  <a:gd name="T19" fmla="*/ 1 h 35"/>
                  <a:gd name="T20" fmla="*/ 0 w 63"/>
                  <a:gd name="T21" fmla="*/ 0 h 35"/>
                  <a:gd name="T22" fmla="*/ 0 w 63"/>
                  <a:gd name="T23" fmla="*/ 0 h 35"/>
                  <a:gd name="T24" fmla="*/ 1 w 63"/>
                  <a:gd name="T25" fmla="*/ 0 h 35"/>
                  <a:gd name="T26" fmla="*/ 1 w 63"/>
                  <a:gd name="T27" fmla="*/ 0 h 35"/>
                  <a:gd name="T28" fmla="*/ 1 w 63"/>
                  <a:gd name="T29" fmla="*/ 0 h 35"/>
                  <a:gd name="T30" fmla="*/ 1 w 63"/>
                  <a:gd name="T31" fmla="*/ 0 h 35"/>
                  <a:gd name="T32" fmla="*/ 1 w 63"/>
                  <a:gd name="T33" fmla="*/ 0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35">
                    <a:moveTo>
                      <a:pt x="63" y="0"/>
                    </a:moveTo>
                    <a:lnTo>
                      <a:pt x="55" y="4"/>
                    </a:lnTo>
                    <a:lnTo>
                      <a:pt x="44" y="8"/>
                    </a:lnTo>
                    <a:lnTo>
                      <a:pt x="33" y="14"/>
                    </a:lnTo>
                    <a:lnTo>
                      <a:pt x="22" y="19"/>
                    </a:lnTo>
                    <a:lnTo>
                      <a:pt x="12" y="24"/>
                    </a:lnTo>
                    <a:lnTo>
                      <a:pt x="5" y="29"/>
                    </a:lnTo>
                    <a:lnTo>
                      <a:pt x="0" y="32"/>
                    </a:lnTo>
                    <a:lnTo>
                      <a:pt x="2" y="35"/>
                    </a:lnTo>
                    <a:lnTo>
                      <a:pt x="6" y="35"/>
                    </a:lnTo>
                    <a:lnTo>
                      <a:pt x="13" y="31"/>
                    </a:lnTo>
                    <a:lnTo>
                      <a:pt x="22" y="27"/>
                    </a:lnTo>
                    <a:lnTo>
                      <a:pt x="32" y="21"/>
                    </a:lnTo>
                    <a:lnTo>
                      <a:pt x="42" y="14"/>
                    </a:lnTo>
                    <a:lnTo>
                      <a:pt x="50" y="8"/>
                    </a:lnTo>
                    <a:lnTo>
                      <a:pt x="58" y="4"/>
                    </a:lnTo>
                    <a:lnTo>
                      <a:pt x="6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91" name="Freeform 222">
                <a:extLst>
                  <a:ext uri="{FF2B5EF4-FFF2-40B4-BE49-F238E27FC236}">
                    <a16:creationId xmlns:a16="http://schemas.microsoft.com/office/drawing/2014/main" xmlns="" id="{22C9C373-30DA-4280-86EB-2C78481E0D60}"/>
                  </a:ext>
                </a:extLst>
              </p:cNvPr>
              <p:cNvSpPr>
                <a:spLocks/>
              </p:cNvSpPr>
              <p:nvPr/>
            </p:nvSpPr>
            <p:spPr bwMode="auto">
              <a:xfrm>
                <a:off x="2019" y="1102"/>
                <a:ext cx="166" cy="46"/>
              </a:xfrm>
              <a:custGeom>
                <a:avLst/>
                <a:gdLst>
                  <a:gd name="T0" fmla="*/ 11 w 331"/>
                  <a:gd name="T1" fmla="*/ 3 h 91"/>
                  <a:gd name="T2" fmla="*/ 11 w 331"/>
                  <a:gd name="T3" fmla="*/ 3 h 91"/>
                  <a:gd name="T4" fmla="*/ 11 w 331"/>
                  <a:gd name="T5" fmla="*/ 3 h 91"/>
                  <a:gd name="T6" fmla="*/ 11 w 331"/>
                  <a:gd name="T7" fmla="*/ 3 h 91"/>
                  <a:gd name="T8" fmla="*/ 11 w 331"/>
                  <a:gd name="T9" fmla="*/ 3 h 91"/>
                  <a:gd name="T10" fmla="*/ 10 w 331"/>
                  <a:gd name="T11" fmla="*/ 3 h 91"/>
                  <a:gd name="T12" fmla="*/ 10 w 331"/>
                  <a:gd name="T13" fmla="*/ 2 h 91"/>
                  <a:gd name="T14" fmla="*/ 9 w 331"/>
                  <a:gd name="T15" fmla="*/ 2 h 91"/>
                  <a:gd name="T16" fmla="*/ 8 w 331"/>
                  <a:gd name="T17" fmla="*/ 1 h 91"/>
                  <a:gd name="T18" fmla="*/ 7 w 331"/>
                  <a:gd name="T19" fmla="*/ 1 h 91"/>
                  <a:gd name="T20" fmla="*/ 7 w 331"/>
                  <a:gd name="T21" fmla="*/ 1 h 91"/>
                  <a:gd name="T22" fmla="*/ 6 w 331"/>
                  <a:gd name="T23" fmla="*/ 1 h 91"/>
                  <a:gd name="T24" fmla="*/ 5 w 331"/>
                  <a:gd name="T25" fmla="*/ 1 h 91"/>
                  <a:gd name="T26" fmla="*/ 5 w 331"/>
                  <a:gd name="T27" fmla="*/ 1 h 91"/>
                  <a:gd name="T28" fmla="*/ 4 w 331"/>
                  <a:gd name="T29" fmla="*/ 1 h 91"/>
                  <a:gd name="T30" fmla="*/ 3 w 331"/>
                  <a:gd name="T31" fmla="*/ 1 h 91"/>
                  <a:gd name="T32" fmla="*/ 3 w 331"/>
                  <a:gd name="T33" fmla="*/ 1 h 91"/>
                  <a:gd name="T34" fmla="*/ 2 w 331"/>
                  <a:gd name="T35" fmla="*/ 1 h 91"/>
                  <a:gd name="T36" fmla="*/ 1 w 331"/>
                  <a:gd name="T37" fmla="*/ 1 h 91"/>
                  <a:gd name="T38" fmla="*/ 1 w 331"/>
                  <a:gd name="T39" fmla="*/ 1 h 91"/>
                  <a:gd name="T40" fmla="*/ 0 w 331"/>
                  <a:gd name="T41" fmla="*/ 1 h 91"/>
                  <a:gd name="T42" fmla="*/ 1 w 331"/>
                  <a:gd name="T43" fmla="*/ 1 h 91"/>
                  <a:gd name="T44" fmla="*/ 1 w 331"/>
                  <a:gd name="T45" fmla="*/ 1 h 91"/>
                  <a:gd name="T46" fmla="*/ 2 w 331"/>
                  <a:gd name="T47" fmla="*/ 1 h 91"/>
                  <a:gd name="T48" fmla="*/ 2 w 331"/>
                  <a:gd name="T49" fmla="*/ 1 h 91"/>
                  <a:gd name="T50" fmla="*/ 3 w 331"/>
                  <a:gd name="T51" fmla="*/ 1 h 91"/>
                  <a:gd name="T52" fmla="*/ 4 w 331"/>
                  <a:gd name="T53" fmla="*/ 0 h 91"/>
                  <a:gd name="T54" fmla="*/ 5 w 331"/>
                  <a:gd name="T55" fmla="*/ 1 h 91"/>
                  <a:gd name="T56" fmla="*/ 6 w 331"/>
                  <a:gd name="T57" fmla="*/ 1 h 91"/>
                  <a:gd name="T58" fmla="*/ 6 w 331"/>
                  <a:gd name="T59" fmla="*/ 1 h 91"/>
                  <a:gd name="T60" fmla="*/ 7 w 331"/>
                  <a:gd name="T61" fmla="*/ 1 h 91"/>
                  <a:gd name="T62" fmla="*/ 8 w 331"/>
                  <a:gd name="T63" fmla="*/ 1 h 91"/>
                  <a:gd name="T64" fmla="*/ 9 w 331"/>
                  <a:gd name="T65" fmla="*/ 1 h 91"/>
                  <a:gd name="T66" fmla="*/ 9 w 331"/>
                  <a:gd name="T67" fmla="*/ 2 h 91"/>
                  <a:gd name="T68" fmla="*/ 10 w 331"/>
                  <a:gd name="T69" fmla="*/ 2 h 91"/>
                  <a:gd name="T70" fmla="*/ 10 w 331"/>
                  <a:gd name="T71" fmla="*/ 2 h 91"/>
                  <a:gd name="T72" fmla="*/ 11 w 331"/>
                  <a:gd name="T73" fmla="*/ 3 h 9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31" h="91">
                    <a:moveTo>
                      <a:pt x="330" y="77"/>
                    </a:moveTo>
                    <a:lnTo>
                      <a:pt x="331" y="80"/>
                    </a:lnTo>
                    <a:lnTo>
                      <a:pt x="330" y="84"/>
                    </a:lnTo>
                    <a:lnTo>
                      <a:pt x="329" y="87"/>
                    </a:lnTo>
                    <a:lnTo>
                      <a:pt x="329" y="91"/>
                    </a:lnTo>
                    <a:lnTo>
                      <a:pt x="309" y="72"/>
                    </a:lnTo>
                    <a:lnTo>
                      <a:pt x="289" y="56"/>
                    </a:lnTo>
                    <a:lnTo>
                      <a:pt x="267" y="42"/>
                    </a:lnTo>
                    <a:lnTo>
                      <a:pt x="245" y="32"/>
                    </a:lnTo>
                    <a:lnTo>
                      <a:pt x="222" y="24"/>
                    </a:lnTo>
                    <a:lnTo>
                      <a:pt x="199" y="18"/>
                    </a:lnTo>
                    <a:lnTo>
                      <a:pt x="177" y="13"/>
                    </a:lnTo>
                    <a:lnTo>
                      <a:pt x="154" y="11"/>
                    </a:lnTo>
                    <a:lnTo>
                      <a:pt x="132" y="10"/>
                    </a:lnTo>
                    <a:lnTo>
                      <a:pt x="110" y="10"/>
                    </a:lnTo>
                    <a:lnTo>
                      <a:pt x="88" y="11"/>
                    </a:lnTo>
                    <a:lnTo>
                      <a:pt x="69" y="13"/>
                    </a:lnTo>
                    <a:lnTo>
                      <a:pt x="49" y="16"/>
                    </a:lnTo>
                    <a:lnTo>
                      <a:pt x="32" y="18"/>
                    </a:lnTo>
                    <a:lnTo>
                      <a:pt x="15" y="20"/>
                    </a:lnTo>
                    <a:lnTo>
                      <a:pt x="0" y="23"/>
                    </a:lnTo>
                    <a:lnTo>
                      <a:pt x="10" y="16"/>
                    </a:lnTo>
                    <a:lnTo>
                      <a:pt x="25" y="10"/>
                    </a:lnTo>
                    <a:lnTo>
                      <a:pt x="43" y="5"/>
                    </a:lnTo>
                    <a:lnTo>
                      <a:pt x="63" y="3"/>
                    </a:lnTo>
                    <a:lnTo>
                      <a:pt x="86" y="1"/>
                    </a:lnTo>
                    <a:lnTo>
                      <a:pt x="110" y="0"/>
                    </a:lnTo>
                    <a:lnTo>
                      <a:pt x="135" y="1"/>
                    </a:lnTo>
                    <a:lnTo>
                      <a:pt x="162" y="2"/>
                    </a:lnTo>
                    <a:lnTo>
                      <a:pt x="188" y="5"/>
                    </a:lnTo>
                    <a:lnTo>
                      <a:pt x="214" y="11"/>
                    </a:lnTo>
                    <a:lnTo>
                      <a:pt x="238" y="17"/>
                    </a:lnTo>
                    <a:lnTo>
                      <a:pt x="262" y="26"/>
                    </a:lnTo>
                    <a:lnTo>
                      <a:pt x="283" y="35"/>
                    </a:lnTo>
                    <a:lnTo>
                      <a:pt x="302" y="48"/>
                    </a:lnTo>
                    <a:lnTo>
                      <a:pt x="317" y="61"/>
                    </a:lnTo>
                    <a:lnTo>
                      <a:pt x="330" y="7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92" name="Freeform 223">
                <a:extLst>
                  <a:ext uri="{FF2B5EF4-FFF2-40B4-BE49-F238E27FC236}">
                    <a16:creationId xmlns:a16="http://schemas.microsoft.com/office/drawing/2014/main" xmlns="" id="{6CF8F4B5-9D82-43CD-979A-67B0B483E84C}"/>
                  </a:ext>
                </a:extLst>
              </p:cNvPr>
              <p:cNvSpPr>
                <a:spLocks/>
              </p:cNvSpPr>
              <p:nvPr/>
            </p:nvSpPr>
            <p:spPr bwMode="auto">
              <a:xfrm>
                <a:off x="2024" y="1107"/>
                <a:ext cx="22" cy="33"/>
              </a:xfrm>
              <a:custGeom>
                <a:avLst/>
                <a:gdLst>
                  <a:gd name="T0" fmla="*/ 2 w 44"/>
                  <a:gd name="T1" fmla="*/ 0 h 67"/>
                  <a:gd name="T2" fmla="*/ 2 w 44"/>
                  <a:gd name="T3" fmla="*/ 0 h 67"/>
                  <a:gd name="T4" fmla="*/ 1 w 44"/>
                  <a:gd name="T5" fmla="*/ 0 h 67"/>
                  <a:gd name="T6" fmla="*/ 1 w 44"/>
                  <a:gd name="T7" fmla="*/ 0 h 67"/>
                  <a:gd name="T8" fmla="*/ 1 w 44"/>
                  <a:gd name="T9" fmla="*/ 1 h 67"/>
                  <a:gd name="T10" fmla="*/ 1 w 44"/>
                  <a:gd name="T11" fmla="*/ 1 h 67"/>
                  <a:gd name="T12" fmla="*/ 1 w 44"/>
                  <a:gd name="T13" fmla="*/ 1 h 67"/>
                  <a:gd name="T14" fmla="*/ 0 w 44"/>
                  <a:gd name="T15" fmla="*/ 1 h 67"/>
                  <a:gd name="T16" fmla="*/ 1 w 44"/>
                  <a:gd name="T17" fmla="*/ 2 h 67"/>
                  <a:gd name="T18" fmla="*/ 1 w 44"/>
                  <a:gd name="T19" fmla="*/ 2 h 67"/>
                  <a:gd name="T20" fmla="*/ 1 w 44"/>
                  <a:gd name="T21" fmla="*/ 1 h 67"/>
                  <a:gd name="T22" fmla="*/ 1 w 44"/>
                  <a:gd name="T23" fmla="*/ 1 h 67"/>
                  <a:gd name="T24" fmla="*/ 1 w 44"/>
                  <a:gd name="T25" fmla="*/ 1 h 67"/>
                  <a:gd name="T26" fmla="*/ 1 w 44"/>
                  <a:gd name="T27" fmla="*/ 1 h 67"/>
                  <a:gd name="T28" fmla="*/ 1 w 44"/>
                  <a:gd name="T29" fmla="*/ 0 h 67"/>
                  <a:gd name="T30" fmla="*/ 2 w 44"/>
                  <a:gd name="T31" fmla="*/ 0 h 67"/>
                  <a:gd name="T32" fmla="*/ 2 w 44"/>
                  <a:gd name="T33" fmla="*/ 0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67">
                    <a:moveTo>
                      <a:pt x="44" y="0"/>
                    </a:moveTo>
                    <a:lnTo>
                      <a:pt x="35" y="7"/>
                    </a:lnTo>
                    <a:lnTo>
                      <a:pt x="26" y="15"/>
                    </a:lnTo>
                    <a:lnTo>
                      <a:pt x="18" y="25"/>
                    </a:lnTo>
                    <a:lnTo>
                      <a:pt x="10" y="37"/>
                    </a:lnTo>
                    <a:lnTo>
                      <a:pt x="4" y="47"/>
                    </a:lnTo>
                    <a:lnTo>
                      <a:pt x="1" y="56"/>
                    </a:lnTo>
                    <a:lnTo>
                      <a:pt x="0" y="63"/>
                    </a:lnTo>
                    <a:lnTo>
                      <a:pt x="1" y="67"/>
                    </a:lnTo>
                    <a:lnTo>
                      <a:pt x="4" y="65"/>
                    </a:lnTo>
                    <a:lnTo>
                      <a:pt x="9" y="61"/>
                    </a:lnTo>
                    <a:lnTo>
                      <a:pt x="14" y="53"/>
                    </a:lnTo>
                    <a:lnTo>
                      <a:pt x="18" y="44"/>
                    </a:lnTo>
                    <a:lnTo>
                      <a:pt x="24" y="32"/>
                    </a:lnTo>
                    <a:lnTo>
                      <a:pt x="30" y="21"/>
                    </a:lnTo>
                    <a:lnTo>
                      <a:pt x="37" y="9"/>
                    </a:lnTo>
                    <a:lnTo>
                      <a:pt x="4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93" name="Freeform 224">
                <a:extLst>
                  <a:ext uri="{FF2B5EF4-FFF2-40B4-BE49-F238E27FC236}">
                    <a16:creationId xmlns:a16="http://schemas.microsoft.com/office/drawing/2014/main" xmlns="" id="{3A1CAAAE-E54D-42BF-8CFC-232D1E95B304}"/>
                  </a:ext>
                </a:extLst>
              </p:cNvPr>
              <p:cNvSpPr>
                <a:spLocks/>
              </p:cNvSpPr>
              <p:nvPr/>
            </p:nvSpPr>
            <p:spPr bwMode="auto">
              <a:xfrm>
                <a:off x="2029" y="1106"/>
                <a:ext cx="33" cy="39"/>
              </a:xfrm>
              <a:custGeom>
                <a:avLst/>
                <a:gdLst>
                  <a:gd name="T0" fmla="*/ 1 w 66"/>
                  <a:gd name="T1" fmla="*/ 3 h 78"/>
                  <a:gd name="T2" fmla="*/ 0 w 66"/>
                  <a:gd name="T3" fmla="*/ 3 h 78"/>
                  <a:gd name="T4" fmla="*/ 1 w 66"/>
                  <a:gd name="T5" fmla="*/ 3 h 78"/>
                  <a:gd name="T6" fmla="*/ 1 w 66"/>
                  <a:gd name="T7" fmla="*/ 2 h 78"/>
                  <a:gd name="T8" fmla="*/ 1 w 66"/>
                  <a:gd name="T9" fmla="*/ 2 h 78"/>
                  <a:gd name="T10" fmla="*/ 1 w 66"/>
                  <a:gd name="T11" fmla="*/ 1 h 78"/>
                  <a:gd name="T12" fmla="*/ 2 w 66"/>
                  <a:gd name="T13" fmla="*/ 1 h 78"/>
                  <a:gd name="T14" fmla="*/ 2 w 66"/>
                  <a:gd name="T15" fmla="*/ 1 h 78"/>
                  <a:gd name="T16" fmla="*/ 3 w 66"/>
                  <a:gd name="T17" fmla="*/ 0 h 78"/>
                  <a:gd name="T18" fmla="*/ 2 w 66"/>
                  <a:gd name="T19" fmla="*/ 1 h 78"/>
                  <a:gd name="T20" fmla="*/ 2 w 66"/>
                  <a:gd name="T21" fmla="*/ 1 h 78"/>
                  <a:gd name="T22" fmla="*/ 2 w 66"/>
                  <a:gd name="T23" fmla="*/ 2 h 78"/>
                  <a:gd name="T24" fmla="*/ 1 w 66"/>
                  <a:gd name="T25" fmla="*/ 2 h 78"/>
                  <a:gd name="T26" fmla="*/ 1 w 66"/>
                  <a:gd name="T27" fmla="*/ 2 h 78"/>
                  <a:gd name="T28" fmla="*/ 1 w 66"/>
                  <a:gd name="T29" fmla="*/ 3 h 78"/>
                  <a:gd name="T30" fmla="*/ 1 w 66"/>
                  <a:gd name="T31" fmla="*/ 3 h 78"/>
                  <a:gd name="T32" fmla="*/ 1 w 66"/>
                  <a:gd name="T33" fmla="*/ 3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6" h="78">
                    <a:moveTo>
                      <a:pt x="1" y="78"/>
                    </a:moveTo>
                    <a:lnTo>
                      <a:pt x="0" y="74"/>
                    </a:lnTo>
                    <a:lnTo>
                      <a:pt x="4" y="65"/>
                    </a:lnTo>
                    <a:lnTo>
                      <a:pt x="9" y="55"/>
                    </a:lnTo>
                    <a:lnTo>
                      <a:pt x="17" y="41"/>
                    </a:lnTo>
                    <a:lnTo>
                      <a:pt x="28" y="28"/>
                    </a:lnTo>
                    <a:lnTo>
                      <a:pt x="39" y="16"/>
                    </a:lnTo>
                    <a:lnTo>
                      <a:pt x="52" y="5"/>
                    </a:lnTo>
                    <a:lnTo>
                      <a:pt x="66" y="0"/>
                    </a:lnTo>
                    <a:lnTo>
                      <a:pt x="58" y="8"/>
                    </a:lnTo>
                    <a:lnTo>
                      <a:pt x="50" y="20"/>
                    </a:lnTo>
                    <a:lnTo>
                      <a:pt x="39" y="33"/>
                    </a:lnTo>
                    <a:lnTo>
                      <a:pt x="29" y="47"/>
                    </a:lnTo>
                    <a:lnTo>
                      <a:pt x="20" y="59"/>
                    </a:lnTo>
                    <a:lnTo>
                      <a:pt x="12" y="70"/>
                    </a:lnTo>
                    <a:lnTo>
                      <a:pt x="5" y="77"/>
                    </a:lnTo>
                    <a:lnTo>
                      <a:pt x="1" y="7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94" name="Freeform 225">
                <a:extLst>
                  <a:ext uri="{FF2B5EF4-FFF2-40B4-BE49-F238E27FC236}">
                    <a16:creationId xmlns:a16="http://schemas.microsoft.com/office/drawing/2014/main" xmlns="" id="{0E2BD616-F7D2-4016-9D0A-FEAC6F812B60}"/>
                  </a:ext>
                </a:extLst>
              </p:cNvPr>
              <p:cNvSpPr>
                <a:spLocks/>
              </p:cNvSpPr>
              <p:nvPr/>
            </p:nvSpPr>
            <p:spPr bwMode="auto">
              <a:xfrm>
                <a:off x="2051" y="1105"/>
                <a:ext cx="42" cy="46"/>
              </a:xfrm>
              <a:custGeom>
                <a:avLst/>
                <a:gdLst>
                  <a:gd name="T0" fmla="*/ 1 w 84"/>
                  <a:gd name="T1" fmla="*/ 3 h 92"/>
                  <a:gd name="T2" fmla="*/ 0 w 84"/>
                  <a:gd name="T3" fmla="*/ 3 h 92"/>
                  <a:gd name="T4" fmla="*/ 1 w 84"/>
                  <a:gd name="T5" fmla="*/ 3 h 92"/>
                  <a:gd name="T6" fmla="*/ 1 w 84"/>
                  <a:gd name="T7" fmla="*/ 2 h 92"/>
                  <a:gd name="T8" fmla="*/ 1 w 84"/>
                  <a:gd name="T9" fmla="*/ 2 h 92"/>
                  <a:gd name="T10" fmla="*/ 2 w 84"/>
                  <a:gd name="T11" fmla="*/ 1 h 92"/>
                  <a:gd name="T12" fmla="*/ 2 w 84"/>
                  <a:gd name="T13" fmla="*/ 1 h 92"/>
                  <a:gd name="T14" fmla="*/ 3 w 84"/>
                  <a:gd name="T15" fmla="*/ 1 h 92"/>
                  <a:gd name="T16" fmla="*/ 3 w 84"/>
                  <a:gd name="T17" fmla="*/ 0 h 92"/>
                  <a:gd name="T18" fmla="*/ 3 w 84"/>
                  <a:gd name="T19" fmla="*/ 1 h 92"/>
                  <a:gd name="T20" fmla="*/ 3 w 84"/>
                  <a:gd name="T21" fmla="*/ 1 h 92"/>
                  <a:gd name="T22" fmla="*/ 2 w 84"/>
                  <a:gd name="T23" fmla="*/ 2 h 92"/>
                  <a:gd name="T24" fmla="*/ 2 w 84"/>
                  <a:gd name="T25" fmla="*/ 2 h 92"/>
                  <a:gd name="T26" fmla="*/ 1 w 84"/>
                  <a:gd name="T27" fmla="*/ 3 h 92"/>
                  <a:gd name="T28" fmla="*/ 1 w 84"/>
                  <a:gd name="T29" fmla="*/ 3 h 92"/>
                  <a:gd name="T30" fmla="*/ 1 w 84"/>
                  <a:gd name="T31" fmla="*/ 3 h 92"/>
                  <a:gd name="T32" fmla="*/ 1 w 84"/>
                  <a:gd name="T33" fmla="*/ 3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4" h="92">
                    <a:moveTo>
                      <a:pt x="1" y="92"/>
                    </a:moveTo>
                    <a:lnTo>
                      <a:pt x="0" y="88"/>
                    </a:lnTo>
                    <a:lnTo>
                      <a:pt x="5" y="77"/>
                    </a:lnTo>
                    <a:lnTo>
                      <a:pt x="14" y="64"/>
                    </a:lnTo>
                    <a:lnTo>
                      <a:pt x="25" y="49"/>
                    </a:lnTo>
                    <a:lnTo>
                      <a:pt x="39" y="32"/>
                    </a:lnTo>
                    <a:lnTo>
                      <a:pt x="54" y="19"/>
                    </a:lnTo>
                    <a:lnTo>
                      <a:pt x="70" y="7"/>
                    </a:lnTo>
                    <a:lnTo>
                      <a:pt x="84" y="0"/>
                    </a:lnTo>
                    <a:lnTo>
                      <a:pt x="77" y="7"/>
                    </a:lnTo>
                    <a:lnTo>
                      <a:pt x="68" y="20"/>
                    </a:lnTo>
                    <a:lnTo>
                      <a:pt x="55" y="35"/>
                    </a:lnTo>
                    <a:lnTo>
                      <a:pt x="41" y="52"/>
                    </a:lnTo>
                    <a:lnTo>
                      <a:pt x="29" y="68"/>
                    </a:lnTo>
                    <a:lnTo>
                      <a:pt x="16" y="82"/>
                    </a:lnTo>
                    <a:lnTo>
                      <a:pt x="7" y="90"/>
                    </a:lnTo>
                    <a:lnTo>
                      <a:pt x="1" y="9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95" name="Freeform 226">
                <a:extLst>
                  <a:ext uri="{FF2B5EF4-FFF2-40B4-BE49-F238E27FC236}">
                    <a16:creationId xmlns:a16="http://schemas.microsoft.com/office/drawing/2014/main" xmlns="" id="{DFEDD130-B7A6-4A72-A513-18A680B5B7D2}"/>
                  </a:ext>
                </a:extLst>
              </p:cNvPr>
              <p:cNvSpPr>
                <a:spLocks/>
              </p:cNvSpPr>
              <p:nvPr/>
            </p:nvSpPr>
            <p:spPr bwMode="auto">
              <a:xfrm>
                <a:off x="2084" y="1108"/>
                <a:ext cx="39" cy="51"/>
              </a:xfrm>
              <a:custGeom>
                <a:avLst/>
                <a:gdLst>
                  <a:gd name="T0" fmla="*/ 1 w 77"/>
                  <a:gd name="T1" fmla="*/ 4 h 102"/>
                  <a:gd name="T2" fmla="*/ 0 w 77"/>
                  <a:gd name="T3" fmla="*/ 3 h 102"/>
                  <a:gd name="T4" fmla="*/ 1 w 77"/>
                  <a:gd name="T5" fmla="*/ 3 h 102"/>
                  <a:gd name="T6" fmla="*/ 1 w 77"/>
                  <a:gd name="T7" fmla="*/ 3 h 102"/>
                  <a:gd name="T8" fmla="*/ 1 w 77"/>
                  <a:gd name="T9" fmla="*/ 2 h 102"/>
                  <a:gd name="T10" fmla="*/ 2 w 77"/>
                  <a:gd name="T11" fmla="*/ 2 h 102"/>
                  <a:gd name="T12" fmla="*/ 2 w 77"/>
                  <a:gd name="T13" fmla="*/ 1 h 102"/>
                  <a:gd name="T14" fmla="*/ 2 w 77"/>
                  <a:gd name="T15" fmla="*/ 1 h 102"/>
                  <a:gd name="T16" fmla="*/ 3 w 77"/>
                  <a:gd name="T17" fmla="*/ 0 h 102"/>
                  <a:gd name="T18" fmla="*/ 3 w 77"/>
                  <a:gd name="T19" fmla="*/ 1 h 102"/>
                  <a:gd name="T20" fmla="*/ 2 w 77"/>
                  <a:gd name="T21" fmla="*/ 1 h 102"/>
                  <a:gd name="T22" fmla="*/ 2 w 77"/>
                  <a:gd name="T23" fmla="*/ 2 h 102"/>
                  <a:gd name="T24" fmla="*/ 2 w 77"/>
                  <a:gd name="T25" fmla="*/ 2 h 102"/>
                  <a:gd name="T26" fmla="*/ 1 w 77"/>
                  <a:gd name="T27" fmla="*/ 3 h 102"/>
                  <a:gd name="T28" fmla="*/ 1 w 77"/>
                  <a:gd name="T29" fmla="*/ 3 h 102"/>
                  <a:gd name="T30" fmla="*/ 1 w 77"/>
                  <a:gd name="T31" fmla="*/ 4 h 102"/>
                  <a:gd name="T32" fmla="*/ 1 w 77"/>
                  <a:gd name="T33" fmla="*/ 4 h 10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7" h="102">
                    <a:moveTo>
                      <a:pt x="1" y="102"/>
                    </a:moveTo>
                    <a:lnTo>
                      <a:pt x="0" y="95"/>
                    </a:lnTo>
                    <a:lnTo>
                      <a:pt x="4" y="83"/>
                    </a:lnTo>
                    <a:lnTo>
                      <a:pt x="12" y="68"/>
                    </a:lnTo>
                    <a:lnTo>
                      <a:pt x="24" y="51"/>
                    </a:lnTo>
                    <a:lnTo>
                      <a:pt x="37" y="34"/>
                    </a:lnTo>
                    <a:lnTo>
                      <a:pt x="50" y="19"/>
                    </a:lnTo>
                    <a:lnTo>
                      <a:pt x="64" y="7"/>
                    </a:lnTo>
                    <a:lnTo>
                      <a:pt x="77" y="0"/>
                    </a:lnTo>
                    <a:lnTo>
                      <a:pt x="72" y="8"/>
                    </a:lnTo>
                    <a:lnTo>
                      <a:pt x="63" y="21"/>
                    </a:lnTo>
                    <a:lnTo>
                      <a:pt x="51" y="38"/>
                    </a:lnTo>
                    <a:lnTo>
                      <a:pt x="39" y="57"/>
                    </a:lnTo>
                    <a:lnTo>
                      <a:pt x="26" y="74"/>
                    </a:lnTo>
                    <a:lnTo>
                      <a:pt x="15" y="89"/>
                    </a:lnTo>
                    <a:lnTo>
                      <a:pt x="7" y="99"/>
                    </a:lnTo>
                    <a:lnTo>
                      <a:pt x="1" y="10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96" name="Freeform 227">
                <a:extLst>
                  <a:ext uri="{FF2B5EF4-FFF2-40B4-BE49-F238E27FC236}">
                    <a16:creationId xmlns:a16="http://schemas.microsoft.com/office/drawing/2014/main" xmlns="" id="{FA9C0C80-1C00-436E-BF63-8BC042CDC1AE}"/>
                  </a:ext>
                </a:extLst>
              </p:cNvPr>
              <p:cNvSpPr>
                <a:spLocks/>
              </p:cNvSpPr>
              <p:nvPr/>
            </p:nvSpPr>
            <p:spPr bwMode="auto">
              <a:xfrm>
                <a:off x="2102" y="1114"/>
                <a:ext cx="33" cy="46"/>
              </a:xfrm>
              <a:custGeom>
                <a:avLst/>
                <a:gdLst>
                  <a:gd name="T0" fmla="*/ 0 w 67"/>
                  <a:gd name="T1" fmla="*/ 3 h 92"/>
                  <a:gd name="T2" fmla="*/ 0 w 67"/>
                  <a:gd name="T3" fmla="*/ 3 h 92"/>
                  <a:gd name="T4" fmla="*/ 0 w 67"/>
                  <a:gd name="T5" fmla="*/ 3 h 92"/>
                  <a:gd name="T6" fmla="*/ 0 w 67"/>
                  <a:gd name="T7" fmla="*/ 2 h 92"/>
                  <a:gd name="T8" fmla="*/ 0 w 67"/>
                  <a:gd name="T9" fmla="*/ 2 h 92"/>
                  <a:gd name="T10" fmla="*/ 1 w 67"/>
                  <a:gd name="T11" fmla="*/ 1 h 92"/>
                  <a:gd name="T12" fmla="*/ 1 w 67"/>
                  <a:gd name="T13" fmla="*/ 1 h 92"/>
                  <a:gd name="T14" fmla="*/ 1 w 67"/>
                  <a:gd name="T15" fmla="*/ 1 h 92"/>
                  <a:gd name="T16" fmla="*/ 2 w 67"/>
                  <a:gd name="T17" fmla="*/ 0 h 92"/>
                  <a:gd name="T18" fmla="*/ 1 w 67"/>
                  <a:gd name="T19" fmla="*/ 1 h 92"/>
                  <a:gd name="T20" fmla="*/ 1 w 67"/>
                  <a:gd name="T21" fmla="*/ 1 h 92"/>
                  <a:gd name="T22" fmla="*/ 1 w 67"/>
                  <a:gd name="T23" fmla="*/ 2 h 92"/>
                  <a:gd name="T24" fmla="*/ 1 w 67"/>
                  <a:gd name="T25" fmla="*/ 2 h 92"/>
                  <a:gd name="T26" fmla="*/ 0 w 67"/>
                  <a:gd name="T27" fmla="*/ 3 h 92"/>
                  <a:gd name="T28" fmla="*/ 0 w 67"/>
                  <a:gd name="T29" fmla="*/ 3 h 92"/>
                  <a:gd name="T30" fmla="*/ 0 w 67"/>
                  <a:gd name="T31" fmla="*/ 3 h 92"/>
                  <a:gd name="T32" fmla="*/ 0 w 67"/>
                  <a:gd name="T33" fmla="*/ 3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92">
                    <a:moveTo>
                      <a:pt x="0" y="92"/>
                    </a:moveTo>
                    <a:lnTo>
                      <a:pt x="0" y="87"/>
                    </a:lnTo>
                    <a:lnTo>
                      <a:pt x="4" y="77"/>
                    </a:lnTo>
                    <a:lnTo>
                      <a:pt x="12" y="62"/>
                    </a:lnTo>
                    <a:lnTo>
                      <a:pt x="22" y="46"/>
                    </a:lnTo>
                    <a:lnTo>
                      <a:pt x="34" y="30"/>
                    </a:lnTo>
                    <a:lnTo>
                      <a:pt x="46" y="15"/>
                    </a:lnTo>
                    <a:lnTo>
                      <a:pt x="57" y="4"/>
                    </a:lnTo>
                    <a:lnTo>
                      <a:pt x="67" y="0"/>
                    </a:lnTo>
                    <a:lnTo>
                      <a:pt x="61" y="8"/>
                    </a:lnTo>
                    <a:lnTo>
                      <a:pt x="53" y="22"/>
                    </a:lnTo>
                    <a:lnTo>
                      <a:pt x="44" y="38"/>
                    </a:lnTo>
                    <a:lnTo>
                      <a:pt x="34" y="54"/>
                    </a:lnTo>
                    <a:lnTo>
                      <a:pt x="24" y="70"/>
                    </a:lnTo>
                    <a:lnTo>
                      <a:pt x="14" y="83"/>
                    </a:lnTo>
                    <a:lnTo>
                      <a:pt x="6" y="91"/>
                    </a:lnTo>
                    <a:lnTo>
                      <a:pt x="0" y="9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97" name="Freeform 228">
                <a:extLst>
                  <a:ext uri="{FF2B5EF4-FFF2-40B4-BE49-F238E27FC236}">
                    <a16:creationId xmlns:a16="http://schemas.microsoft.com/office/drawing/2014/main" xmlns="" id="{C65969AE-E58F-4A94-8DBD-BDB2D80846B7}"/>
                  </a:ext>
                </a:extLst>
              </p:cNvPr>
              <p:cNvSpPr>
                <a:spLocks/>
              </p:cNvSpPr>
              <p:nvPr/>
            </p:nvSpPr>
            <p:spPr bwMode="auto">
              <a:xfrm>
                <a:off x="2130" y="1121"/>
                <a:ext cx="29" cy="38"/>
              </a:xfrm>
              <a:custGeom>
                <a:avLst/>
                <a:gdLst>
                  <a:gd name="T0" fmla="*/ 1 w 56"/>
                  <a:gd name="T1" fmla="*/ 2 h 77"/>
                  <a:gd name="T2" fmla="*/ 0 w 56"/>
                  <a:gd name="T3" fmla="*/ 2 h 77"/>
                  <a:gd name="T4" fmla="*/ 1 w 56"/>
                  <a:gd name="T5" fmla="*/ 2 h 77"/>
                  <a:gd name="T6" fmla="*/ 1 w 56"/>
                  <a:gd name="T7" fmla="*/ 1 h 77"/>
                  <a:gd name="T8" fmla="*/ 1 w 56"/>
                  <a:gd name="T9" fmla="*/ 1 h 77"/>
                  <a:gd name="T10" fmla="*/ 1 w 56"/>
                  <a:gd name="T11" fmla="*/ 0 h 77"/>
                  <a:gd name="T12" fmla="*/ 2 w 56"/>
                  <a:gd name="T13" fmla="*/ 0 h 77"/>
                  <a:gd name="T14" fmla="*/ 2 w 56"/>
                  <a:gd name="T15" fmla="*/ 0 h 77"/>
                  <a:gd name="T16" fmla="*/ 2 w 56"/>
                  <a:gd name="T17" fmla="*/ 0 h 77"/>
                  <a:gd name="T18" fmla="*/ 2 w 56"/>
                  <a:gd name="T19" fmla="*/ 0 h 77"/>
                  <a:gd name="T20" fmla="*/ 2 w 56"/>
                  <a:gd name="T21" fmla="*/ 0 h 77"/>
                  <a:gd name="T22" fmla="*/ 2 w 56"/>
                  <a:gd name="T23" fmla="*/ 1 h 77"/>
                  <a:gd name="T24" fmla="*/ 1 w 56"/>
                  <a:gd name="T25" fmla="*/ 1 h 77"/>
                  <a:gd name="T26" fmla="*/ 1 w 56"/>
                  <a:gd name="T27" fmla="*/ 1 h 77"/>
                  <a:gd name="T28" fmla="*/ 1 w 56"/>
                  <a:gd name="T29" fmla="*/ 2 h 77"/>
                  <a:gd name="T30" fmla="*/ 1 w 56"/>
                  <a:gd name="T31" fmla="*/ 2 h 77"/>
                  <a:gd name="T32" fmla="*/ 1 w 56"/>
                  <a:gd name="T33" fmla="*/ 2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77">
                    <a:moveTo>
                      <a:pt x="1" y="77"/>
                    </a:moveTo>
                    <a:lnTo>
                      <a:pt x="0" y="72"/>
                    </a:lnTo>
                    <a:lnTo>
                      <a:pt x="1" y="64"/>
                    </a:lnTo>
                    <a:lnTo>
                      <a:pt x="6" y="52"/>
                    </a:lnTo>
                    <a:lnTo>
                      <a:pt x="14" y="40"/>
                    </a:lnTo>
                    <a:lnTo>
                      <a:pt x="22" y="27"/>
                    </a:lnTo>
                    <a:lnTo>
                      <a:pt x="32" y="15"/>
                    </a:lnTo>
                    <a:lnTo>
                      <a:pt x="44" y="6"/>
                    </a:lnTo>
                    <a:lnTo>
                      <a:pt x="56" y="0"/>
                    </a:lnTo>
                    <a:lnTo>
                      <a:pt x="50" y="9"/>
                    </a:lnTo>
                    <a:lnTo>
                      <a:pt x="44" y="20"/>
                    </a:lnTo>
                    <a:lnTo>
                      <a:pt x="35" y="33"/>
                    </a:lnTo>
                    <a:lnTo>
                      <a:pt x="27" y="47"/>
                    </a:lnTo>
                    <a:lnTo>
                      <a:pt x="18" y="59"/>
                    </a:lnTo>
                    <a:lnTo>
                      <a:pt x="11" y="70"/>
                    </a:lnTo>
                    <a:lnTo>
                      <a:pt x="6" y="75"/>
                    </a:lnTo>
                    <a:lnTo>
                      <a:pt x="1" y="7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98" name="Freeform 229">
                <a:extLst>
                  <a:ext uri="{FF2B5EF4-FFF2-40B4-BE49-F238E27FC236}">
                    <a16:creationId xmlns:a16="http://schemas.microsoft.com/office/drawing/2014/main" xmlns="" id="{662B98B7-61B0-40B0-AE9B-6CAC15F7541B}"/>
                  </a:ext>
                </a:extLst>
              </p:cNvPr>
              <p:cNvSpPr>
                <a:spLocks/>
              </p:cNvSpPr>
              <p:nvPr/>
            </p:nvSpPr>
            <p:spPr bwMode="auto">
              <a:xfrm>
                <a:off x="2171" y="1143"/>
                <a:ext cx="8" cy="23"/>
              </a:xfrm>
              <a:custGeom>
                <a:avLst/>
                <a:gdLst>
                  <a:gd name="T0" fmla="*/ 1 w 15"/>
                  <a:gd name="T1" fmla="*/ 2 h 46"/>
                  <a:gd name="T2" fmla="*/ 0 w 15"/>
                  <a:gd name="T3" fmla="*/ 2 h 46"/>
                  <a:gd name="T4" fmla="*/ 0 w 15"/>
                  <a:gd name="T5" fmla="*/ 1 h 46"/>
                  <a:gd name="T6" fmla="*/ 1 w 15"/>
                  <a:gd name="T7" fmla="*/ 1 h 46"/>
                  <a:gd name="T8" fmla="*/ 1 w 15"/>
                  <a:gd name="T9" fmla="*/ 0 h 46"/>
                  <a:gd name="T10" fmla="*/ 1 w 15"/>
                  <a:gd name="T11" fmla="*/ 1 h 46"/>
                  <a:gd name="T12" fmla="*/ 1 w 15"/>
                  <a:gd name="T13" fmla="*/ 1 h 46"/>
                  <a:gd name="T14" fmla="*/ 1 w 15"/>
                  <a:gd name="T15" fmla="*/ 2 h 46"/>
                  <a:gd name="T16" fmla="*/ 1 w 15"/>
                  <a:gd name="T17" fmla="*/ 2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46">
                    <a:moveTo>
                      <a:pt x="4" y="46"/>
                    </a:moveTo>
                    <a:lnTo>
                      <a:pt x="0" y="38"/>
                    </a:lnTo>
                    <a:lnTo>
                      <a:pt x="0" y="23"/>
                    </a:lnTo>
                    <a:lnTo>
                      <a:pt x="4" y="7"/>
                    </a:lnTo>
                    <a:lnTo>
                      <a:pt x="15" y="0"/>
                    </a:lnTo>
                    <a:lnTo>
                      <a:pt x="9" y="13"/>
                    </a:lnTo>
                    <a:lnTo>
                      <a:pt x="9" y="30"/>
                    </a:lnTo>
                    <a:lnTo>
                      <a:pt x="9" y="44"/>
                    </a:lnTo>
                    <a:lnTo>
                      <a:pt x="4"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899" name="Freeform 230">
                <a:extLst>
                  <a:ext uri="{FF2B5EF4-FFF2-40B4-BE49-F238E27FC236}">
                    <a16:creationId xmlns:a16="http://schemas.microsoft.com/office/drawing/2014/main" xmlns="" id="{80BCA2CD-6C1E-4153-ADF4-1E8E62954B70}"/>
                  </a:ext>
                </a:extLst>
              </p:cNvPr>
              <p:cNvSpPr>
                <a:spLocks/>
              </p:cNvSpPr>
              <p:nvPr/>
            </p:nvSpPr>
            <p:spPr bwMode="auto">
              <a:xfrm>
                <a:off x="2042" y="1104"/>
                <a:ext cx="37" cy="43"/>
              </a:xfrm>
              <a:custGeom>
                <a:avLst/>
                <a:gdLst>
                  <a:gd name="T0" fmla="*/ 0 w 75"/>
                  <a:gd name="T1" fmla="*/ 3 h 85"/>
                  <a:gd name="T2" fmla="*/ 0 w 75"/>
                  <a:gd name="T3" fmla="*/ 3 h 85"/>
                  <a:gd name="T4" fmla="*/ 0 w 75"/>
                  <a:gd name="T5" fmla="*/ 3 h 85"/>
                  <a:gd name="T6" fmla="*/ 0 w 75"/>
                  <a:gd name="T7" fmla="*/ 2 h 85"/>
                  <a:gd name="T8" fmla="*/ 0 w 75"/>
                  <a:gd name="T9" fmla="*/ 2 h 85"/>
                  <a:gd name="T10" fmla="*/ 1 w 75"/>
                  <a:gd name="T11" fmla="*/ 1 h 85"/>
                  <a:gd name="T12" fmla="*/ 1 w 75"/>
                  <a:gd name="T13" fmla="*/ 1 h 85"/>
                  <a:gd name="T14" fmla="*/ 1 w 75"/>
                  <a:gd name="T15" fmla="*/ 1 h 85"/>
                  <a:gd name="T16" fmla="*/ 2 w 75"/>
                  <a:gd name="T17" fmla="*/ 0 h 85"/>
                  <a:gd name="T18" fmla="*/ 2 w 75"/>
                  <a:gd name="T19" fmla="*/ 1 h 85"/>
                  <a:gd name="T20" fmla="*/ 1 w 75"/>
                  <a:gd name="T21" fmla="*/ 1 h 85"/>
                  <a:gd name="T22" fmla="*/ 1 w 75"/>
                  <a:gd name="T23" fmla="*/ 2 h 85"/>
                  <a:gd name="T24" fmla="*/ 1 w 75"/>
                  <a:gd name="T25" fmla="*/ 2 h 85"/>
                  <a:gd name="T26" fmla="*/ 0 w 75"/>
                  <a:gd name="T27" fmla="*/ 2 h 85"/>
                  <a:gd name="T28" fmla="*/ 0 w 75"/>
                  <a:gd name="T29" fmla="*/ 3 h 85"/>
                  <a:gd name="T30" fmla="*/ 0 w 75"/>
                  <a:gd name="T31" fmla="*/ 3 h 85"/>
                  <a:gd name="T32" fmla="*/ 0 w 75"/>
                  <a:gd name="T33" fmla="*/ 3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5" h="85">
                    <a:moveTo>
                      <a:pt x="2" y="85"/>
                    </a:moveTo>
                    <a:lnTo>
                      <a:pt x="0" y="81"/>
                    </a:lnTo>
                    <a:lnTo>
                      <a:pt x="4" y="71"/>
                    </a:lnTo>
                    <a:lnTo>
                      <a:pt x="11" y="59"/>
                    </a:lnTo>
                    <a:lnTo>
                      <a:pt x="21" y="45"/>
                    </a:lnTo>
                    <a:lnTo>
                      <a:pt x="34" y="30"/>
                    </a:lnTo>
                    <a:lnTo>
                      <a:pt x="48" y="17"/>
                    </a:lnTo>
                    <a:lnTo>
                      <a:pt x="62" y="7"/>
                    </a:lnTo>
                    <a:lnTo>
                      <a:pt x="75" y="0"/>
                    </a:lnTo>
                    <a:lnTo>
                      <a:pt x="70" y="7"/>
                    </a:lnTo>
                    <a:lnTo>
                      <a:pt x="60" y="18"/>
                    </a:lnTo>
                    <a:lnTo>
                      <a:pt x="50" y="33"/>
                    </a:lnTo>
                    <a:lnTo>
                      <a:pt x="38" y="48"/>
                    </a:lnTo>
                    <a:lnTo>
                      <a:pt x="27" y="63"/>
                    </a:lnTo>
                    <a:lnTo>
                      <a:pt x="15" y="76"/>
                    </a:lnTo>
                    <a:lnTo>
                      <a:pt x="7" y="84"/>
                    </a:lnTo>
                    <a:lnTo>
                      <a:pt x="2" y="8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900" name="Freeform 231">
                <a:extLst>
                  <a:ext uri="{FF2B5EF4-FFF2-40B4-BE49-F238E27FC236}">
                    <a16:creationId xmlns:a16="http://schemas.microsoft.com/office/drawing/2014/main" xmlns="" id="{E7E76247-A1E4-40B6-965E-9BAB5D7B9266}"/>
                  </a:ext>
                </a:extLst>
              </p:cNvPr>
              <p:cNvSpPr>
                <a:spLocks/>
              </p:cNvSpPr>
              <p:nvPr/>
            </p:nvSpPr>
            <p:spPr bwMode="auto">
              <a:xfrm>
                <a:off x="2070" y="1105"/>
                <a:ext cx="37" cy="50"/>
              </a:xfrm>
              <a:custGeom>
                <a:avLst/>
                <a:gdLst>
                  <a:gd name="T0" fmla="*/ 1 w 74"/>
                  <a:gd name="T1" fmla="*/ 4 h 99"/>
                  <a:gd name="T2" fmla="*/ 0 w 74"/>
                  <a:gd name="T3" fmla="*/ 3 h 99"/>
                  <a:gd name="T4" fmla="*/ 1 w 74"/>
                  <a:gd name="T5" fmla="*/ 3 h 99"/>
                  <a:gd name="T6" fmla="*/ 1 w 74"/>
                  <a:gd name="T7" fmla="*/ 3 h 99"/>
                  <a:gd name="T8" fmla="*/ 1 w 74"/>
                  <a:gd name="T9" fmla="*/ 2 h 99"/>
                  <a:gd name="T10" fmla="*/ 2 w 74"/>
                  <a:gd name="T11" fmla="*/ 2 h 99"/>
                  <a:gd name="T12" fmla="*/ 2 w 74"/>
                  <a:gd name="T13" fmla="*/ 1 h 99"/>
                  <a:gd name="T14" fmla="*/ 2 w 74"/>
                  <a:gd name="T15" fmla="*/ 1 h 99"/>
                  <a:gd name="T16" fmla="*/ 3 w 74"/>
                  <a:gd name="T17" fmla="*/ 0 h 99"/>
                  <a:gd name="T18" fmla="*/ 3 w 74"/>
                  <a:gd name="T19" fmla="*/ 1 h 99"/>
                  <a:gd name="T20" fmla="*/ 2 w 74"/>
                  <a:gd name="T21" fmla="*/ 1 h 99"/>
                  <a:gd name="T22" fmla="*/ 2 w 74"/>
                  <a:gd name="T23" fmla="*/ 2 h 99"/>
                  <a:gd name="T24" fmla="*/ 2 w 74"/>
                  <a:gd name="T25" fmla="*/ 2 h 99"/>
                  <a:gd name="T26" fmla="*/ 1 w 74"/>
                  <a:gd name="T27" fmla="*/ 3 h 99"/>
                  <a:gd name="T28" fmla="*/ 1 w 74"/>
                  <a:gd name="T29" fmla="*/ 3 h 99"/>
                  <a:gd name="T30" fmla="*/ 1 w 74"/>
                  <a:gd name="T31" fmla="*/ 4 h 99"/>
                  <a:gd name="T32" fmla="*/ 1 w 74"/>
                  <a:gd name="T33" fmla="*/ 4 h 9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4" h="99">
                    <a:moveTo>
                      <a:pt x="1" y="99"/>
                    </a:moveTo>
                    <a:lnTo>
                      <a:pt x="0" y="94"/>
                    </a:lnTo>
                    <a:lnTo>
                      <a:pt x="3" y="82"/>
                    </a:lnTo>
                    <a:lnTo>
                      <a:pt x="11" y="67"/>
                    </a:lnTo>
                    <a:lnTo>
                      <a:pt x="22" y="50"/>
                    </a:lnTo>
                    <a:lnTo>
                      <a:pt x="34" y="33"/>
                    </a:lnTo>
                    <a:lnTo>
                      <a:pt x="48" y="18"/>
                    </a:lnTo>
                    <a:lnTo>
                      <a:pt x="61" y="6"/>
                    </a:lnTo>
                    <a:lnTo>
                      <a:pt x="74" y="0"/>
                    </a:lnTo>
                    <a:lnTo>
                      <a:pt x="69" y="8"/>
                    </a:lnTo>
                    <a:lnTo>
                      <a:pt x="60" y="21"/>
                    </a:lnTo>
                    <a:lnTo>
                      <a:pt x="49" y="38"/>
                    </a:lnTo>
                    <a:lnTo>
                      <a:pt x="38" y="56"/>
                    </a:lnTo>
                    <a:lnTo>
                      <a:pt x="25" y="73"/>
                    </a:lnTo>
                    <a:lnTo>
                      <a:pt x="15" y="88"/>
                    </a:lnTo>
                    <a:lnTo>
                      <a:pt x="6" y="97"/>
                    </a:lnTo>
                    <a:lnTo>
                      <a:pt x="1" y="9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901" name="Freeform 232">
                <a:extLst>
                  <a:ext uri="{FF2B5EF4-FFF2-40B4-BE49-F238E27FC236}">
                    <a16:creationId xmlns:a16="http://schemas.microsoft.com/office/drawing/2014/main" xmlns="" id="{7FCA4665-6547-44C3-A5B3-7EC61F045594}"/>
                  </a:ext>
                </a:extLst>
              </p:cNvPr>
              <p:cNvSpPr>
                <a:spLocks/>
              </p:cNvSpPr>
              <p:nvPr/>
            </p:nvSpPr>
            <p:spPr bwMode="auto">
              <a:xfrm>
                <a:off x="2119" y="1114"/>
                <a:ext cx="28" cy="48"/>
              </a:xfrm>
              <a:custGeom>
                <a:avLst/>
                <a:gdLst>
                  <a:gd name="T0" fmla="*/ 1 w 55"/>
                  <a:gd name="T1" fmla="*/ 3 h 95"/>
                  <a:gd name="T2" fmla="*/ 0 w 55"/>
                  <a:gd name="T3" fmla="*/ 3 h 95"/>
                  <a:gd name="T4" fmla="*/ 1 w 55"/>
                  <a:gd name="T5" fmla="*/ 3 h 95"/>
                  <a:gd name="T6" fmla="*/ 1 w 55"/>
                  <a:gd name="T7" fmla="*/ 3 h 95"/>
                  <a:gd name="T8" fmla="*/ 1 w 55"/>
                  <a:gd name="T9" fmla="*/ 2 h 95"/>
                  <a:gd name="T10" fmla="*/ 1 w 55"/>
                  <a:gd name="T11" fmla="*/ 2 h 95"/>
                  <a:gd name="T12" fmla="*/ 1 w 55"/>
                  <a:gd name="T13" fmla="*/ 1 h 95"/>
                  <a:gd name="T14" fmla="*/ 2 w 55"/>
                  <a:gd name="T15" fmla="*/ 1 h 95"/>
                  <a:gd name="T16" fmla="*/ 2 w 55"/>
                  <a:gd name="T17" fmla="*/ 0 h 95"/>
                  <a:gd name="T18" fmla="*/ 2 w 55"/>
                  <a:gd name="T19" fmla="*/ 1 h 95"/>
                  <a:gd name="T20" fmla="*/ 2 w 55"/>
                  <a:gd name="T21" fmla="*/ 1 h 95"/>
                  <a:gd name="T22" fmla="*/ 2 w 55"/>
                  <a:gd name="T23" fmla="*/ 2 h 95"/>
                  <a:gd name="T24" fmla="*/ 1 w 55"/>
                  <a:gd name="T25" fmla="*/ 2 h 95"/>
                  <a:gd name="T26" fmla="*/ 1 w 55"/>
                  <a:gd name="T27" fmla="*/ 3 h 95"/>
                  <a:gd name="T28" fmla="*/ 1 w 55"/>
                  <a:gd name="T29" fmla="*/ 3 h 95"/>
                  <a:gd name="T30" fmla="*/ 1 w 55"/>
                  <a:gd name="T31" fmla="*/ 3 h 95"/>
                  <a:gd name="T32" fmla="*/ 1 w 55"/>
                  <a:gd name="T33" fmla="*/ 3 h 9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5" h="95">
                    <a:moveTo>
                      <a:pt x="1" y="95"/>
                    </a:moveTo>
                    <a:lnTo>
                      <a:pt x="0" y="90"/>
                    </a:lnTo>
                    <a:lnTo>
                      <a:pt x="1" y="79"/>
                    </a:lnTo>
                    <a:lnTo>
                      <a:pt x="6" y="65"/>
                    </a:lnTo>
                    <a:lnTo>
                      <a:pt x="13" y="49"/>
                    </a:lnTo>
                    <a:lnTo>
                      <a:pt x="21" y="33"/>
                    </a:lnTo>
                    <a:lnTo>
                      <a:pt x="31" y="18"/>
                    </a:lnTo>
                    <a:lnTo>
                      <a:pt x="43" y="7"/>
                    </a:lnTo>
                    <a:lnTo>
                      <a:pt x="55" y="0"/>
                    </a:lnTo>
                    <a:lnTo>
                      <a:pt x="49" y="9"/>
                    </a:lnTo>
                    <a:lnTo>
                      <a:pt x="43" y="22"/>
                    </a:lnTo>
                    <a:lnTo>
                      <a:pt x="34" y="38"/>
                    </a:lnTo>
                    <a:lnTo>
                      <a:pt x="26" y="55"/>
                    </a:lnTo>
                    <a:lnTo>
                      <a:pt x="18" y="71"/>
                    </a:lnTo>
                    <a:lnTo>
                      <a:pt x="11" y="85"/>
                    </a:lnTo>
                    <a:lnTo>
                      <a:pt x="6" y="93"/>
                    </a:lnTo>
                    <a:lnTo>
                      <a:pt x="1" y="9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23569" name="Freeform 233">
              <a:extLst>
                <a:ext uri="{FF2B5EF4-FFF2-40B4-BE49-F238E27FC236}">
                  <a16:creationId xmlns:a16="http://schemas.microsoft.com/office/drawing/2014/main" xmlns="" id="{CFC70947-E14D-4E90-8BB5-4216532C29C1}"/>
                </a:ext>
              </a:extLst>
            </p:cNvPr>
            <p:cNvSpPr>
              <a:spLocks/>
            </p:cNvSpPr>
            <p:nvPr/>
          </p:nvSpPr>
          <p:spPr bwMode="auto">
            <a:xfrm>
              <a:off x="2139" y="1126"/>
              <a:ext cx="29" cy="36"/>
            </a:xfrm>
            <a:custGeom>
              <a:avLst/>
              <a:gdLst>
                <a:gd name="T0" fmla="*/ 1 w 58"/>
                <a:gd name="T1" fmla="*/ 3 h 70"/>
                <a:gd name="T2" fmla="*/ 0 w 58"/>
                <a:gd name="T3" fmla="*/ 3 h 70"/>
                <a:gd name="T4" fmla="*/ 1 w 58"/>
                <a:gd name="T5" fmla="*/ 2 h 70"/>
                <a:gd name="T6" fmla="*/ 1 w 58"/>
                <a:gd name="T7" fmla="*/ 2 h 70"/>
                <a:gd name="T8" fmla="*/ 1 w 58"/>
                <a:gd name="T9" fmla="*/ 1 h 70"/>
                <a:gd name="T10" fmla="*/ 1 w 58"/>
                <a:gd name="T11" fmla="*/ 1 h 70"/>
                <a:gd name="T12" fmla="*/ 2 w 58"/>
                <a:gd name="T13" fmla="*/ 1 h 70"/>
                <a:gd name="T14" fmla="*/ 2 w 58"/>
                <a:gd name="T15" fmla="*/ 1 h 70"/>
                <a:gd name="T16" fmla="*/ 2 w 58"/>
                <a:gd name="T17" fmla="*/ 0 h 70"/>
                <a:gd name="T18" fmla="*/ 2 w 58"/>
                <a:gd name="T19" fmla="*/ 1 h 70"/>
                <a:gd name="T20" fmla="*/ 2 w 58"/>
                <a:gd name="T21" fmla="*/ 1 h 70"/>
                <a:gd name="T22" fmla="*/ 2 w 58"/>
                <a:gd name="T23" fmla="*/ 1 h 70"/>
                <a:gd name="T24" fmla="*/ 1 w 58"/>
                <a:gd name="T25" fmla="*/ 2 h 70"/>
                <a:gd name="T26" fmla="*/ 1 w 58"/>
                <a:gd name="T27" fmla="*/ 2 h 70"/>
                <a:gd name="T28" fmla="*/ 1 w 58"/>
                <a:gd name="T29" fmla="*/ 2 h 70"/>
                <a:gd name="T30" fmla="*/ 1 w 58"/>
                <a:gd name="T31" fmla="*/ 3 h 70"/>
                <a:gd name="T32" fmla="*/ 1 w 58"/>
                <a:gd name="T33" fmla="*/ 3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70">
                  <a:moveTo>
                    <a:pt x="1" y="70"/>
                  </a:moveTo>
                  <a:lnTo>
                    <a:pt x="0" y="66"/>
                  </a:lnTo>
                  <a:lnTo>
                    <a:pt x="5" y="56"/>
                  </a:lnTo>
                  <a:lnTo>
                    <a:pt x="12" y="45"/>
                  </a:lnTo>
                  <a:lnTo>
                    <a:pt x="21" y="32"/>
                  </a:lnTo>
                  <a:lnTo>
                    <a:pt x="31" y="21"/>
                  </a:lnTo>
                  <a:lnTo>
                    <a:pt x="42" y="9"/>
                  </a:lnTo>
                  <a:lnTo>
                    <a:pt x="51" y="2"/>
                  </a:lnTo>
                  <a:lnTo>
                    <a:pt x="58" y="0"/>
                  </a:lnTo>
                  <a:lnTo>
                    <a:pt x="53" y="7"/>
                  </a:lnTo>
                  <a:lnTo>
                    <a:pt x="46" y="16"/>
                  </a:lnTo>
                  <a:lnTo>
                    <a:pt x="38" y="28"/>
                  </a:lnTo>
                  <a:lnTo>
                    <a:pt x="30" y="39"/>
                  </a:lnTo>
                  <a:lnTo>
                    <a:pt x="21" y="51"/>
                  </a:lnTo>
                  <a:lnTo>
                    <a:pt x="13" y="61"/>
                  </a:lnTo>
                  <a:lnTo>
                    <a:pt x="6" y="68"/>
                  </a:lnTo>
                  <a:lnTo>
                    <a:pt x="1"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570" name="Freeform 234">
              <a:extLst>
                <a:ext uri="{FF2B5EF4-FFF2-40B4-BE49-F238E27FC236}">
                  <a16:creationId xmlns:a16="http://schemas.microsoft.com/office/drawing/2014/main" xmlns="" id="{CD3FB0C0-A00B-4FA1-8E19-DD2A3D56C8E0}"/>
                </a:ext>
              </a:extLst>
            </p:cNvPr>
            <p:cNvSpPr>
              <a:spLocks/>
            </p:cNvSpPr>
            <p:nvPr/>
          </p:nvSpPr>
          <p:spPr bwMode="auto">
            <a:xfrm>
              <a:off x="2161" y="1131"/>
              <a:ext cx="11" cy="26"/>
            </a:xfrm>
            <a:custGeom>
              <a:avLst/>
              <a:gdLst>
                <a:gd name="T0" fmla="*/ 1 w 22"/>
                <a:gd name="T1" fmla="*/ 2 h 52"/>
                <a:gd name="T2" fmla="*/ 0 w 22"/>
                <a:gd name="T3" fmla="*/ 2 h 52"/>
                <a:gd name="T4" fmla="*/ 1 w 22"/>
                <a:gd name="T5" fmla="*/ 1 h 52"/>
                <a:gd name="T6" fmla="*/ 1 w 22"/>
                <a:gd name="T7" fmla="*/ 1 h 52"/>
                <a:gd name="T8" fmla="*/ 1 w 22"/>
                <a:gd name="T9" fmla="*/ 0 h 52"/>
                <a:gd name="T10" fmla="*/ 1 w 22"/>
                <a:gd name="T11" fmla="*/ 1 h 52"/>
                <a:gd name="T12" fmla="*/ 1 w 22"/>
                <a:gd name="T13" fmla="*/ 1 h 52"/>
                <a:gd name="T14" fmla="*/ 1 w 22"/>
                <a:gd name="T15" fmla="*/ 2 h 52"/>
                <a:gd name="T16" fmla="*/ 1 w 22"/>
                <a:gd name="T17" fmla="*/ 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52">
                  <a:moveTo>
                    <a:pt x="2" y="52"/>
                  </a:moveTo>
                  <a:lnTo>
                    <a:pt x="0" y="43"/>
                  </a:lnTo>
                  <a:lnTo>
                    <a:pt x="3" y="26"/>
                  </a:lnTo>
                  <a:lnTo>
                    <a:pt x="10" y="8"/>
                  </a:lnTo>
                  <a:lnTo>
                    <a:pt x="22" y="0"/>
                  </a:lnTo>
                  <a:lnTo>
                    <a:pt x="14" y="14"/>
                  </a:lnTo>
                  <a:lnTo>
                    <a:pt x="11" y="32"/>
                  </a:lnTo>
                  <a:lnTo>
                    <a:pt x="8" y="49"/>
                  </a:lnTo>
                  <a:lnTo>
                    <a:pt x="2"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571" name="Freeform 235">
              <a:extLst>
                <a:ext uri="{FF2B5EF4-FFF2-40B4-BE49-F238E27FC236}">
                  <a16:creationId xmlns:a16="http://schemas.microsoft.com/office/drawing/2014/main" xmlns="" id="{42783E21-CD27-4BC2-B99E-FA90E84104BA}"/>
                </a:ext>
              </a:extLst>
            </p:cNvPr>
            <p:cNvSpPr>
              <a:spLocks/>
            </p:cNvSpPr>
            <p:nvPr/>
          </p:nvSpPr>
          <p:spPr bwMode="auto">
            <a:xfrm>
              <a:off x="2011" y="1111"/>
              <a:ext cx="22" cy="20"/>
            </a:xfrm>
            <a:custGeom>
              <a:avLst/>
              <a:gdLst>
                <a:gd name="T0" fmla="*/ 1 w 45"/>
                <a:gd name="T1" fmla="*/ 0 h 40"/>
                <a:gd name="T2" fmla="*/ 1 w 45"/>
                <a:gd name="T3" fmla="*/ 1 h 40"/>
                <a:gd name="T4" fmla="*/ 1 w 45"/>
                <a:gd name="T5" fmla="*/ 1 h 40"/>
                <a:gd name="T6" fmla="*/ 0 w 45"/>
                <a:gd name="T7" fmla="*/ 1 h 40"/>
                <a:gd name="T8" fmla="*/ 0 w 45"/>
                <a:gd name="T9" fmla="*/ 1 h 40"/>
                <a:gd name="T10" fmla="*/ 0 w 45"/>
                <a:gd name="T11" fmla="*/ 1 h 40"/>
                <a:gd name="T12" fmla="*/ 0 w 45"/>
                <a:gd name="T13" fmla="*/ 2 h 40"/>
                <a:gd name="T14" fmla="*/ 0 w 45"/>
                <a:gd name="T15" fmla="*/ 2 h 40"/>
                <a:gd name="T16" fmla="*/ 0 w 45"/>
                <a:gd name="T17" fmla="*/ 2 h 40"/>
                <a:gd name="T18" fmla="*/ 0 w 45"/>
                <a:gd name="T19" fmla="*/ 2 h 40"/>
                <a:gd name="T20" fmla="*/ 0 w 45"/>
                <a:gd name="T21" fmla="*/ 1 h 40"/>
                <a:gd name="T22" fmla="*/ 0 w 45"/>
                <a:gd name="T23" fmla="*/ 1 h 40"/>
                <a:gd name="T24" fmla="*/ 0 w 45"/>
                <a:gd name="T25" fmla="*/ 1 h 40"/>
                <a:gd name="T26" fmla="*/ 0 w 45"/>
                <a:gd name="T27" fmla="*/ 1 h 40"/>
                <a:gd name="T28" fmla="*/ 1 w 45"/>
                <a:gd name="T29" fmla="*/ 1 h 40"/>
                <a:gd name="T30" fmla="*/ 1 w 45"/>
                <a:gd name="T31" fmla="*/ 1 h 40"/>
                <a:gd name="T32" fmla="*/ 1 w 45"/>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40">
                  <a:moveTo>
                    <a:pt x="45" y="0"/>
                  </a:moveTo>
                  <a:lnTo>
                    <a:pt x="42" y="3"/>
                  </a:lnTo>
                  <a:lnTo>
                    <a:pt x="37" y="9"/>
                  </a:lnTo>
                  <a:lnTo>
                    <a:pt x="31" y="17"/>
                  </a:lnTo>
                  <a:lnTo>
                    <a:pt x="26" y="25"/>
                  </a:lnTo>
                  <a:lnTo>
                    <a:pt x="19" y="32"/>
                  </a:lnTo>
                  <a:lnTo>
                    <a:pt x="12" y="38"/>
                  </a:lnTo>
                  <a:lnTo>
                    <a:pt x="6" y="40"/>
                  </a:lnTo>
                  <a:lnTo>
                    <a:pt x="1" y="39"/>
                  </a:lnTo>
                  <a:lnTo>
                    <a:pt x="0" y="34"/>
                  </a:lnTo>
                  <a:lnTo>
                    <a:pt x="3" y="30"/>
                  </a:lnTo>
                  <a:lnTo>
                    <a:pt x="8" y="24"/>
                  </a:lnTo>
                  <a:lnTo>
                    <a:pt x="15" y="18"/>
                  </a:lnTo>
                  <a:lnTo>
                    <a:pt x="24" y="13"/>
                  </a:lnTo>
                  <a:lnTo>
                    <a:pt x="33" y="8"/>
                  </a:lnTo>
                  <a:lnTo>
                    <a:pt x="39" y="3"/>
                  </a:lnTo>
                  <a:lnTo>
                    <a:pt x="4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572" name="Freeform 236">
              <a:extLst>
                <a:ext uri="{FF2B5EF4-FFF2-40B4-BE49-F238E27FC236}">
                  <a16:creationId xmlns:a16="http://schemas.microsoft.com/office/drawing/2014/main" xmlns="" id="{C84EF289-5384-4900-A95A-8AB02BB9CBC1}"/>
                </a:ext>
              </a:extLst>
            </p:cNvPr>
            <p:cNvSpPr>
              <a:spLocks/>
            </p:cNvSpPr>
            <p:nvPr/>
          </p:nvSpPr>
          <p:spPr bwMode="auto">
            <a:xfrm>
              <a:off x="2001" y="1110"/>
              <a:ext cx="28" cy="6"/>
            </a:xfrm>
            <a:custGeom>
              <a:avLst/>
              <a:gdLst>
                <a:gd name="T0" fmla="*/ 2 w 54"/>
                <a:gd name="T1" fmla="*/ 1 h 11"/>
                <a:gd name="T2" fmla="*/ 2 w 54"/>
                <a:gd name="T3" fmla="*/ 1 h 11"/>
                <a:gd name="T4" fmla="*/ 2 w 54"/>
                <a:gd name="T5" fmla="*/ 1 h 11"/>
                <a:gd name="T6" fmla="*/ 2 w 54"/>
                <a:gd name="T7" fmla="*/ 1 h 11"/>
                <a:gd name="T8" fmla="*/ 1 w 54"/>
                <a:gd name="T9" fmla="*/ 1 h 11"/>
                <a:gd name="T10" fmla="*/ 1 w 54"/>
                <a:gd name="T11" fmla="*/ 0 h 11"/>
                <a:gd name="T12" fmla="*/ 1 w 54"/>
                <a:gd name="T13" fmla="*/ 1 h 11"/>
                <a:gd name="T14" fmla="*/ 1 w 54"/>
                <a:gd name="T15" fmla="*/ 1 h 11"/>
                <a:gd name="T16" fmla="*/ 0 w 54"/>
                <a:gd name="T17" fmla="*/ 1 h 11"/>
                <a:gd name="T18" fmla="*/ 1 w 54"/>
                <a:gd name="T19" fmla="*/ 1 h 11"/>
                <a:gd name="T20" fmla="*/ 1 w 54"/>
                <a:gd name="T21" fmla="*/ 1 h 11"/>
                <a:gd name="T22" fmla="*/ 1 w 54"/>
                <a:gd name="T23" fmla="*/ 1 h 11"/>
                <a:gd name="T24" fmla="*/ 1 w 54"/>
                <a:gd name="T25" fmla="*/ 1 h 11"/>
                <a:gd name="T26" fmla="*/ 1 w 54"/>
                <a:gd name="T27" fmla="*/ 1 h 11"/>
                <a:gd name="T28" fmla="*/ 2 w 54"/>
                <a:gd name="T29" fmla="*/ 1 h 11"/>
                <a:gd name="T30" fmla="*/ 2 w 54"/>
                <a:gd name="T31" fmla="*/ 1 h 11"/>
                <a:gd name="T32" fmla="*/ 2 w 54"/>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11">
                  <a:moveTo>
                    <a:pt x="54" y="3"/>
                  </a:moveTo>
                  <a:lnTo>
                    <a:pt x="51" y="3"/>
                  </a:lnTo>
                  <a:lnTo>
                    <a:pt x="44" y="2"/>
                  </a:lnTo>
                  <a:lnTo>
                    <a:pt x="34" y="1"/>
                  </a:lnTo>
                  <a:lnTo>
                    <a:pt x="25" y="1"/>
                  </a:lnTo>
                  <a:lnTo>
                    <a:pt x="16" y="0"/>
                  </a:lnTo>
                  <a:lnTo>
                    <a:pt x="8" y="1"/>
                  </a:lnTo>
                  <a:lnTo>
                    <a:pt x="2" y="3"/>
                  </a:lnTo>
                  <a:lnTo>
                    <a:pt x="0" y="6"/>
                  </a:lnTo>
                  <a:lnTo>
                    <a:pt x="1" y="10"/>
                  </a:lnTo>
                  <a:lnTo>
                    <a:pt x="7" y="11"/>
                  </a:lnTo>
                  <a:lnTo>
                    <a:pt x="14" y="11"/>
                  </a:lnTo>
                  <a:lnTo>
                    <a:pt x="22" y="10"/>
                  </a:lnTo>
                  <a:lnTo>
                    <a:pt x="31" y="9"/>
                  </a:lnTo>
                  <a:lnTo>
                    <a:pt x="40" y="6"/>
                  </a:lnTo>
                  <a:lnTo>
                    <a:pt x="48" y="4"/>
                  </a:lnTo>
                  <a:lnTo>
                    <a:pt x="54"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573" name="Freeform 237">
              <a:extLst>
                <a:ext uri="{FF2B5EF4-FFF2-40B4-BE49-F238E27FC236}">
                  <a16:creationId xmlns:a16="http://schemas.microsoft.com/office/drawing/2014/main" xmlns="" id="{24203FB8-BA76-49FE-AE92-9C1AF3E5DBF2}"/>
                </a:ext>
              </a:extLst>
            </p:cNvPr>
            <p:cNvSpPr>
              <a:spLocks/>
            </p:cNvSpPr>
            <p:nvPr/>
          </p:nvSpPr>
          <p:spPr bwMode="auto">
            <a:xfrm>
              <a:off x="2008" y="1089"/>
              <a:ext cx="26" cy="23"/>
            </a:xfrm>
            <a:custGeom>
              <a:avLst/>
              <a:gdLst>
                <a:gd name="T0" fmla="*/ 2 w 51"/>
                <a:gd name="T1" fmla="*/ 2 h 45"/>
                <a:gd name="T2" fmla="*/ 2 w 51"/>
                <a:gd name="T3" fmla="*/ 2 h 45"/>
                <a:gd name="T4" fmla="*/ 2 w 51"/>
                <a:gd name="T5" fmla="*/ 2 h 45"/>
                <a:gd name="T6" fmla="*/ 1 w 51"/>
                <a:gd name="T7" fmla="*/ 1 h 45"/>
                <a:gd name="T8" fmla="*/ 1 w 51"/>
                <a:gd name="T9" fmla="*/ 1 h 45"/>
                <a:gd name="T10" fmla="*/ 1 w 51"/>
                <a:gd name="T11" fmla="*/ 1 h 45"/>
                <a:gd name="T12" fmla="*/ 1 w 51"/>
                <a:gd name="T13" fmla="*/ 1 h 45"/>
                <a:gd name="T14" fmla="*/ 0 w 51"/>
                <a:gd name="T15" fmla="*/ 1 h 45"/>
                <a:gd name="T16" fmla="*/ 1 w 51"/>
                <a:gd name="T17" fmla="*/ 0 h 45"/>
                <a:gd name="T18" fmla="*/ 1 w 51"/>
                <a:gd name="T19" fmla="*/ 0 h 45"/>
                <a:gd name="T20" fmla="*/ 1 w 51"/>
                <a:gd name="T21" fmla="*/ 1 h 45"/>
                <a:gd name="T22" fmla="*/ 1 w 51"/>
                <a:gd name="T23" fmla="*/ 1 h 45"/>
                <a:gd name="T24" fmla="*/ 1 w 51"/>
                <a:gd name="T25" fmla="*/ 1 h 45"/>
                <a:gd name="T26" fmla="*/ 2 w 51"/>
                <a:gd name="T27" fmla="*/ 1 h 45"/>
                <a:gd name="T28" fmla="*/ 2 w 51"/>
                <a:gd name="T29" fmla="*/ 2 h 45"/>
                <a:gd name="T30" fmla="*/ 2 w 51"/>
                <a:gd name="T31" fmla="*/ 2 h 45"/>
                <a:gd name="T32" fmla="*/ 2 w 51"/>
                <a:gd name="T33" fmla="*/ 2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5">
                  <a:moveTo>
                    <a:pt x="51" y="45"/>
                  </a:moveTo>
                  <a:lnTo>
                    <a:pt x="44" y="40"/>
                  </a:lnTo>
                  <a:lnTo>
                    <a:pt x="35" y="35"/>
                  </a:lnTo>
                  <a:lnTo>
                    <a:pt x="26" y="28"/>
                  </a:lnTo>
                  <a:lnTo>
                    <a:pt x="17" y="21"/>
                  </a:lnTo>
                  <a:lnTo>
                    <a:pt x="9" y="14"/>
                  </a:lnTo>
                  <a:lnTo>
                    <a:pt x="3" y="8"/>
                  </a:lnTo>
                  <a:lnTo>
                    <a:pt x="0" y="4"/>
                  </a:lnTo>
                  <a:lnTo>
                    <a:pt x="1" y="0"/>
                  </a:lnTo>
                  <a:lnTo>
                    <a:pt x="5" y="0"/>
                  </a:lnTo>
                  <a:lnTo>
                    <a:pt x="11" y="4"/>
                  </a:lnTo>
                  <a:lnTo>
                    <a:pt x="18" y="9"/>
                  </a:lnTo>
                  <a:lnTo>
                    <a:pt x="26" y="17"/>
                  </a:lnTo>
                  <a:lnTo>
                    <a:pt x="34" y="25"/>
                  </a:lnTo>
                  <a:lnTo>
                    <a:pt x="41" y="34"/>
                  </a:lnTo>
                  <a:lnTo>
                    <a:pt x="47" y="40"/>
                  </a:lnTo>
                  <a:lnTo>
                    <a:pt x="51" y="4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574" name="Freeform 238">
              <a:extLst>
                <a:ext uri="{FF2B5EF4-FFF2-40B4-BE49-F238E27FC236}">
                  <a16:creationId xmlns:a16="http://schemas.microsoft.com/office/drawing/2014/main" xmlns="" id="{46D62A25-B589-4163-B45E-B4200116C55F}"/>
                </a:ext>
              </a:extLst>
            </p:cNvPr>
            <p:cNvSpPr>
              <a:spLocks/>
            </p:cNvSpPr>
            <p:nvPr/>
          </p:nvSpPr>
          <p:spPr bwMode="auto">
            <a:xfrm>
              <a:off x="2165" y="1094"/>
              <a:ext cx="7" cy="34"/>
            </a:xfrm>
            <a:custGeom>
              <a:avLst/>
              <a:gdLst>
                <a:gd name="T0" fmla="*/ 0 w 15"/>
                <a:gd name="T1" fmla="*/ 3 h 68"/>
                <a:gd name="T2" fmla="*/ 0 w 15"/>
                <a:gd name="T3" fmla="*/ 2 h 68"/>
                <a:gd name="T4" fmla="*/ 0 w 15"/>
                <a:gd name="T5" fmla="*/ 1 h 68"/>
                <a:gd name="T6" fmla="*/ 0 w 15"/>
                <a:gd name="T7" fmla="*/ 1 h 68"/>
                <a:gd name="T8" fmla="*/ 0 w 15"/>
                <a:gd name="T9" fmla="*/ 0 h 68"/>
                <a:gd name="T10" fmla="*/ 0 w 15"/>
                <a:gd name="T11" fmla="*/ 1 h 68"/>
                <a:gd name="T12" fmla="*/ 0 w 15"/>
                <a:gd name="T13" fmla="*/ 1 h 68"/>
                <a:gd name="T14" fmla="*/ 0 w 15"/>
                <a:gd name="T15" fmla="*/ 2 h 68"/>
                <a:gd name="T16" fmla="*/ 0 w 15"/>
                <a:gd name="T17" fmla="*/ 3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68">
                  <a:moveTo>
                    <a:pt x="3" y="68"/>
                  </a:moveTo>
                  <a:lnTo>
                    <a:pt x="1" y="51"/>
                  </a:lnTo>
                  <a:lnTo>
                    <a:pt x="0" y="28"/>
                  </a:lnTo>
                  <a:lnTo>
                    <a:pt x="1" y="10"/>
                  </a:lnTo>
                  <a:lnTo>
                    <a:pt x="9" y="0"/>
                  </a:lnTo>
                  <a:lnTo>
                    <a:pt x="15" y="8"/>
                  </a:lnTo>
                  <a:lnTo>
                    <a:pt x="13" y="27"/>
                  </a:lnTo>
                  <a:lnTo>
                    <a:pt x="7" y="50"/>
                  </a:lnTo>
                  <a:lnTo>
                    <a:pt x="3"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575" name="Freeform 239">
              <a:extLst>
                <a:ext uri="{FF2B5EF4-FFF2-40B4-BE49-F238E27FC236}">
                  <a16:creationId xmlns:a16="http://schemas.microsoft.com/office/drawing/2014/main" xmlns="" id="{4A1DFF9F-66FF-4C9B-B47E-13AF2AD14335}"/>
                </a:ext>
              </a:extLst>
            </p:cNvPr>
            <p:cNvSpPr>
              <a:spLocks/>
            </p:cNvSpPr>
            <p:nvPr/>
          </p:nvSpPr>
          <p:spPr bwMode="auto">
            <a:xfrm>
              <a:off x="2172" y="1101"/>
              <a:ext cx="15" cy="32"/>
            </a:xfrm>
            <a:custGeom>
              <a:avLst/>
              <a:gdLst>
                <a:gd name="T0" fmla="*/ 0 w 30"/>
                <a:gd name="T1" fmla="*/ 2 h 65"/>
                <a:gd name="T2" fmla="*/ 1 w 30"/>
                <a:gd name="T3" fmla="*/ 1 h 65"/>
                <a:gd name="T4" fmla="*/ 1 w 30"/>
                <a:gd name="T5" fmla="*/ 0 h 65"/>
                <a:gd name="T6" fmla="*/ 1 w 30"/>
                <a:gd name="T7" fmla="*/ 0 h 65"/>
                <a:gd name="T8" fmla="*/ 1 w 30"/>
                <a:gd name="T9" fmla="*/ 0 h 65"/>
                <a:gd name="T10" fmla="*/ 1 w 30"/>
                <a:gd name="T11" fmla="*/ 0 h 65"/>
                <a:gd name="T12" fmla="*/ 1 w 30"/>
                <a:gd name="T13" fmla="*/ 0 h 65"/>
                <a:gd name="T14" fmla="*/ 1 w 30"/>
                <a:gd name="T15" fmla="*/ 0 h 65"/>
                <a:gd name="T16" fmla="*/ 1 w 30"/>
                <a:gd name="T17" fmla="*/ 0 h 65"/>
                <a:gd name="T18" fmla="*/ 1 w 30"/>
                <a:gd name="T19" fmla="*/ 1 h 65"/>
                <a:gd name="T20" fmla="*/ 1 w 30"/>
                <a:gd name="T21" fmla="*/ 1 h 65"/>
                <a:gd name="T22" fmla="*/ 1 w 30"/>
                <a:gd name="T23" fmla="*/ 1 h 65"/>
                <a:gd name="T24" fmla="*/ 0 w 30"/>
                <a:gd name="T25" fmla="*/ 2 h 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65">
                  <a:moveTo>
                    <a:pt x="0" y="65"/>
                  </a:moveTo>
                  <a:lnTo>
                    <a:pt x="2" y="49"/>
                  </a:lnTo>
                  <a:lnTo>
                    <a:pt x="8" y="28"/>
                  </a:lnTo>
                  <a:lnTo>
                    <a:pt x="16" y="8"/>
                  </a:lnTo>
                  <a:lnTo>
                    <a:pt x="26" y="0"/>
                  </a:lnTo>
                  <a:lnTo>
                    <a:pt x="30" y="3"/>
                  </a:lnTo>
                  <a:lnTo>
                    <a:pt x="29" y="8"/>
                  </a:lnTo>
                  <a:lnTo>
                    <a:pt x="25" y="18"/>
                  </a:lnTo>
                  <a:lnTo>
                    <a:pt x="21" y="29"/>
                  </a:lnTo>
                  <a:lnTo>
                    <a:pt x="14" y="41"/>
                  </a:lnTo>
                  <a:lnTo>
                    <a:pt x="8" y="51"/>
                  </a:lnTo>
                  <a:lnTo>
                    <a:pt x="3" y="60"/>
                  </a:lnTo>
                  <a:lnTo>
                    <a:pt x="0" y="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576" name="Freeform 240">
              <a:extLst>
                <a:ext uri="{FF2B5EF4-FFF2-40B4-BE49-F238E27FC236}">
                  <a16:creationId xmlns:a16="http://schemas.microsoft.com/office/drawing/2014/main" xmlns="" id="{1723037E-C329-4FFD-9FDA-967672C8F829}"/>
                </a:ext>
              </a:extLst>
            </p:cNvPr>
            <p:cNvSpPr>
              <a:spLocks/>
            </p:cNvSpPr>
            <p:nvPr/>
          </p:nvSpPr>
          <p:spPr bwMode="auto">
            <a:xfrm>
              <a:off x="2151" y="1094"/>
              <a:ext cx="8" cy="32"/>
            </a:xfrm>
            <a:custGeom>
              <a:avLst/>
              <a:gdLst>
                <a:gd name="T0" fmla="*/ 1 w 15"/>
                <a:gd name="T1" fmla="*/ 2 h 65"/>
                <a:gd name="T2" fmla="*/ 1 w 15"/>
                <a:gd name="T3" fmla="*/ 1 h 65"/>
                <a:gd name="T4" fmla="*/ 0 w 15"/>
                <a:gd name="T5" fmla="*/ 1 h 65"/>
                <a:gd name="T6" fmla="*/ 1 w 15"/>
                <a:gd name="T7" fmla="*/ 0 h 65"/>
                <a:gd name="T8" fmla="*/ 1 w 15"/>
                <a:gd name="T9" fmla="*/ 0 h 65"/>
                <a:gd name="T10" fmla="*/ 1 w 15"/>
                <a:gd name="T11" fmla="*/ 0 h 65"/>
                <a:gd name="T12" fmla="*/ 1 w 15"/>
                <a:gd name="T13" fmla="*/ 0 h 65"/>
                <a:gd name="T14" fmla="*/ 1 w 15"/>
                <a:gd name="T15" fmla="*/ 1 h 65"/>
                <a:gd name="T16" fmla="*/ 1 w 15"/>
                <a:gd name="T17" fmla="*/ 2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65">
                  <a:moveTo>
                    <a:pt x="8" y="65"/>
                  </a:moveTo>
                  <a:lnTo>
                    <a:pt x="3" y="54"/>
                  </a:lnTo>
                  <a:lnTo>
                    <a:pt x="0" y="34"/>
                  </a:lnTo>
                  <a:lnTo>
                    <a:pt x="1" y="13"/>
                  </a:lnTo>
                  <a:lnTo>
                    <a:pt x="9" y="0"/>
                  </a:lnTo>
                  <a:lnTo>
                    <a:pt x="15" y="5"/>
                  </a:lnTo>
                  <a:lnTo>
                    <a:pt x="14" y="23"/>
                  </a:lnTo>
                  <a:lnTo>
                    <a:pt x="11" y="46"/>
                  </a:lnTo>
                  <a:lnTo>
                    <a:pt x="8" y="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577" name="Freeform 241">
              <a:extLst>
                <a:ext uri="{FF2B5EF4-FFF2-40B4-BE49-F238E27FC236}">
                  <a16:creationId xmlns:a16="http://schemas.microsoft.com/office/drawing/2014/main" xmlns="" id="{70E8258F-4325-49A6-ACD8-15EE70FBBF94}"/>
                </a:ext>
              </a:extLst>
            </p:cNvPr>
            <p:cNvSpPr>
              <a:spLocks/>
            </p:cNvSpPr>
            <p:nvPr/>
          </p:nvSpPr>
          <p:spPr bwMode="auto">
            <a:xfrm>
              <a:off x="2139" y="1085"/>
              <a:ext cx="6" cy="35"/>
            </a:xfrm>
            <a:custGeom>
              <a:avLst/>
              <a:gdLst>
                <a:gd name="T0" fmla="*/ 1 w 12"/>
                <a:gd name="T1" fmla="*/ 3 h 69"/>
                <a:gd name="T2" fmla="*/ 1 w 12"/>
                <a:gd name="T3" fmla="*/ 2 h 69"/>
                <a:gd name="T4" fmla="*/ 1 w 12"/>
                <a:gd name="T5" fmla="*/ 2 h 69"/>
                <a:gd name="T6" fmla="*/ 0 w 12"/>
                <a:gd name="T7" fmla="*/ 1 h 69"/>
                <a:gd name="T8" fmla="*/ 1 w 12"/>
                <a:gd name="T9" fmla="*/ 0 h 69"/>
                <a:gd name="T10" fmla="*/ 1 w 12"/>
                <a:gd name="T11" fmla="*/ 1 h 69"/>
                <a:gd name="T12" fmla="*/ 1 w 12"/>
                <a:gd name="T13" fmla="*/ 1 h 69"/>
                <a:gd name="T14" fmla="*/ 1 w 12"/>
                <a:gd name="T15" fmla="*/ 2 h 69"/>
                <a:gd name="T16" fmla="*/ 1 w 12"/>
                <a:gd name="T17" fmla="*/ 3 h 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69">
                  <a:moveTo>
                    <a:pt x="12" y="69"/>
                  </a:moveTo>
                  <a:lnTo>
                    <a:pt x="6" y="55"/>
                  </a:lnTo>
                  <a:lnTo>
                    <a:pt x="1" y="33"/>
                  </a:lnTo>
                  <a:lnTo>
                    <a:pt x="0" y="12"/>
                  </a:lnTo>
                  <a:lnTo>
                    <a:pt x="6" y="0"/>
                  </a:lnTo>
                  <a:lnTo>
                    <a:pt x="10" y="5"/>
                  </a:lnTo>
                  <a:lnTo>
                    <a:pt x="12" y="23"/>
                  </a:lnTo>
                  <a:lnTo>
                    <a:pt x="10" y="47"/>
                  </a:lnTo>
                  <a:lnTo>
                    <a:pt x="12" y="6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578" name="Freeform 242">
              <a:extLst>
                <a:ext uri="{FF2B5EF4-FFF2-40B4-BE49-F238E27FC236}">
                  <a16:creationId xmlns:a16="http://schemas.microsoft.com/office/drawing/2014/main" xmlns="" id="{A37EFB4F-1768-4D1B-891C-45FFEF60993F}"/>
                </a:ext>
              </a:extLst>
            </p:cNvPr>
            <p:cNvSpPr>
              <a:spLocks/>
            </p:cNvSpPr>
            <p:nvPr/>
          </p:nvSpPr>
          <p:spPr bwMode="auto">
            <a:xfrm>
              <a:off x="2126" y="1079"/>
              <a:ext cx="7" cy="34"/>
            </a:xfrm>
            <a:custGeom>
              <a:avLst/>
              <a:gdLst>
                <a:gd name="T0" fmla="*/ 0 w 15"/>
                <a:gd name="T1" fmla="*/ 3 h 68"/>
                <a:gd name="T2" fmla="*/ 0 w 15"/>
                <a:gd name="T3" fmla="*/ 2 h 68"/>
                <a:gd name="T4" fmla="*/ 0 w 15"/>
                <a:gd name="T5" fmla="*/ 1 h 68"/>
                <a:gd name="T6" fmla="*/ 0 w 15"/>
                <a:gd name="T7" fmla="*/ 1 h 68"/>
                <a:gd name="T8" fmla="*/ 0 w 15"/>
                <a:gd name="T9" fmla="*/ 0 h 68"/>
                <a:gd name="T10" fmla="*/ 0 w 15"/>
                <a:gd name="T11" fmla="*/ 1 h 68"/>
                <a:gd name="T12" fmla="*/ 0 w 15"/>
                <a:gd name="T13" fmla="*/ 1 h 68"/>
                <a:gd name="T14" fmla="*/ 0 w 15"/>
                <a:gd name="T15" fmla="*/ 2 h 68"/>
                <a:gd name="T16" fmla="*/ 0 w 15"/>
                <a:gd name="T17" fmla="*/ 3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68">
                  <a:moveTo>
                    <a:pt x="15" y="68"/>
                  </a:moveTo>
                  <a:lnTo>
                    <a:pt x="9" y="52"/>
                  </a:lnTo>
                  <a:lnTo>
                    <a:pt x="3" y="29"/>
                  </a:lnTo>
                  <a:lnTo>
                    <a:pt x="0" y="10"/>
                  </a:lnTo>
                  <a:lnTo>
                    <a:pt x="4" y="0"/>
                  </a:lnTo>
                  <a:lnTo>
                    <a:pt x="10" y="9"/>
                  </a:lnTo>
                  <a:lnTo>
                    <a:pt x="12" y="27"/>
                  </a:lnTo>
                  <a:lnTo>
                    <a:pt x="12" y="50"/>
                  </a:lnTo>
                  <a:lnTo>
                    <a:pt x="15"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579" name="Freeform 243">
              <a:extLst>
                <a:ext uri="{FF2B5EF4-FFF2-40B4-BE49-F238E27FC236}">
                  <a16:creationId xmlns:a16="http://schemas.microsoft.com/office/drawing/2014/main" xmlns="" id="{D33035A6-5A50-400F-9F82-AED52CF0FB96}"/>
                </a:ext>
              </a:extLst>
            </p:cNvPr>
            <p:cNvSpPr>
              <a:spLocks/>
            </p:cNvSpPr>
            <p:nvPr/>
          </p:nvSpPr>
          <p:spPr bwMode="auto">
            <a:xfrm>
              <a:off x="2112" y="1072"/>
              <a:ext cx="9" cy="38"/>
            </a:xfrm>
            <a:custGeom>
              <a:avLst/>
              <a:gdLst>
                <a:gd name="T0" fmla="*/ 1 w 18"/>
                <a:gd name="T1" fmla="*/ 3 h 76"/>
                <a:gd name="T2" fmla="*/ 1 w 18"/>
                <a:gd name="T3" fmla="*/ 2 h 76"/>
                <a:gd name="T4" fmla="*/ 1 w 18"/>
                <a:gd name="T5" fmla="*/ 1 h 76"/>
                <a:gd name="T6" fmla="*/ 0 w 18"/>
                <a:gd name="T7" fmla="*/ 1 h 76"/>
                <a:gd name="T8" fmla="*/ 1 w 18"/>
                <a:gd name="T9" fmla="*/ 0 h 76"/>
                <a:gd name="T10" fmla="*/ 1 w 18"/>
                <a:gd name="T11" fmla="*/ 1 h 76"/>
                <a:gd name="T12" fmla="*/ 1 w 18"/>
                <a:gd name="T13" fmla="*/ 1 h 76"/>
                <a:gd name="T14" fmla="*/ 1 w 18"/>
                <a:gd name="T15" fmla="*/ 2 h 76"/>
                <a:gd name="T16" fmla="*/ 1 w 18"/>
                <a:gd name="T17" fmla="*/ 3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76">
                  <a:moveTo>
                    <a:pt x="18" y="76"/>
                  </a:moveTo>
                  <a:lnTo>
                    <a:pt x="10" y="56"/>
                  </a:lnTo>
                  <a:lnTo>
                    <a:pt x="2" y="31"/>
                  </a:lnTo>
                  <a:lnTo>
                    <a:pt x="0" y="9"/>
                  </a:lnTo>
                  <a:lnTo>
                    <a:pt x="7" y="0"/>
                  </a:lnTo>
                  <a:lnTo>
                    <a:pt x="15" y="9"/>
                  </a:lnTo>
                  <a:lnTo>
                    <a:pt x="17" y="31"/>
                  </a:lnTo>
                  <a:lnTo>
                    <a:pt x="16" y="57"/>
                  </a:lnTo>
                  <a:lnTo>
                    <a:pt x="18" y="7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580" name="Freeform 244">
              <a:extLst>
                <a:ext uri="{FF2B5EF4-FFF2-40B4-BE49-F238E27FC236}">
                  <a16:creationId xmlns:a16="http://schemas.microsoft.com/office/drawing/2014/main" xmlns="" id="{85653421-9BE8-464D-8EA5-72008ECE5085}"/>
                </a:ext>
              </a:extLst>
            </p:cNvPr>
            <p:cNvSpPr>
              <a:spLocks/>
            </p:cNvSpPr>
            <p:nvPr/>
          </p:nvSpPr>
          <p:spPr bwMode="auto">
            <a:xfrm>
              <a:off x="2094" y="1066"/>
              <a:ext cx="13" cy="42"/>
            </a:xfrm>
            <a:custGeom>
              <a:avLst/>
              <a:gdLst>
                <a:gd name="T0" fmla="*/ 0 w 27"/>
                <a:gd name="T1" fmla="*/ 3 h 84"/>
                <a:gd name="T2" fmla="*/ 0 w 27"/>
                <a:gd name="T3" fmla="*/ 3 h 84"/>
                <a:gd name="T4" fmla="*/ 0 w 27"/>
                <a:gd name="T5" fmla="*/ 2 h 84"/>
                <a:gd name="T6" fmla="*/ 0 w 27"/>
                <a:gd name="T7" fmla="*/ 2 h 84"/>
                <a:gd name="T8" fmla="*/ 0 w 27"/>
                <a:gd name="T9" fmla="*/ 2 h 84"/>
                <a:gd name="T10" fmla="*/ 0 w 27"/>
                <a:gd name="T11" fmla="*/ 1 h 84"/>
                <a:gd name="T12" fmla="*/ 0 w 27"/>
                <a:gd name="T13" fmla="*/ 1 h 84"/>
                <a:gd name="T14" fmla="*/ 0 w 27"/>
                <a:gd name="T15" fmla="*/ 1 h 84"/>
                <a:gd name="T16" fmla="*/ 0 w 27"/>
                <a:gd name="T17" fmla="*/ 0 h 84"/>
                <a:gd name="T18" fmla="*/ 0 w 27"/>
                <a:gd name="T19" fmla="*/ 1 h 84"/>
                <a:gd name="T20" fmla="*/ 0 w 27"/>
                <a:gd name="T21" fmla="*/ 2 h 84"/>
                <a:gd name="T22" fmla="*/ 0 w 27"/>
                <a:gd name="T23" fmla="*/ 3 h 84"/>
                <a:gd name="T24" fmla="*/ 0 w 27"/>
                <a:gd name="T25" fmla="*/ 3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84">
                  <a:moveTo>
                    <a:pt x="27" y="84"/>
                  </a:moveTo>
                  <a:lnTo>
                    <a:pt x="23" y="76"/>
                  </a:lnTo>
                  <a:lnTo>
                    <a:pt x="18" y="63"/>
                  </a:lnTo>
                  <a:lnTo>
                    <a:pt x="12" y="50"/>
                  </a:lnTo>
                  <a:lnTo>
                    <a:pt x="7" y="35"/>
                  </a:lnTo>
                  <a:lnTo>
                    <a:pt x="3" y="21"/>
                  </a:lnTo>
                  <a:lnTo>
                    <a:pt x="0" y="9"/>
                  </a:lnTo>
                  <a:lnTo>
                    <a:pt x="1" y="2"/>
                  </a:lnTo>
                  <a:lnTo>
                    <a:pt x="5" y="0"/>
                  </a:lnTo>
                  <a:lnTo>
                    <a:pt x="15" y="13"/>
                  </a:lnTo>
                  <a:lnTo>
                    <a:pt x="21" y="39"/>
                  </a:lnTo>
                  <a:lnTo>
                    <a:pt x="23" y="67"/>
                  </a:lnTo>
                  <a:lnTo>
                    <a:pt x="27" y="8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581" name="Freeform 245">
              <a:extLst>
                <a:ext uri="{FF2B5EF4-FFF2-40B4-BE49-F238E27FC236}">
                  <a16:creationId xmlns:a16="http://schemas.microsoft.com/office/drawing/2014/main" xmlns="" id="{145C1D5F-73A7-4758-A3BE-627B520101F2}"/>
                </a:ext>
              </a:extLst>
            </p:cNvPr>
            <p:cNvSpPr>
              <a:spLocks/>
            </p:cNvSpPr>
            <p:nvPr/>
          </p:nvSpPr>
          <p:spPr bwMode="auto">
            <a:xfrm>
              <a:off x="2079" y="1062"/>
              <a:ext cx="17" cy="45"/>
            </a:xfrm>
            <a:custGeom>
              <a:avLst/>
              <a:gdLst>
                <a:gd name="T0" fmla="*/ 1 w 35"/>
                <a:gd name="T1" fmla="*/ 2 h 91"/>
                <a:gd name="T2" fmla="*/ 0 w 35"/>
                <a:gd name="T3" fmla="*/ 2 h 91"/>
                <a:gd name="T4" fmla="*/ 0 w 35"/>
                <a:gd name="T5" fmla="*/ 2 h 91"/>
                <a:gd name="T6" fmla="*/ 0 w 35"/>
                <a:gd name="T7" fmla="*/ 1 h 91"/>
                <a:gd name="T8" fmla="*/ 0 w 35"/>
                <a:gd name="T9" fmla="*/ 1 h 91"/>
                <a:gd name="T10" fmla="*/ 0 w 35"/>
                <a:gd name="T11" fmla="*/ 0 h 91"/>
                <a:gd name="T12" fmla="*/ 0 w 35"/>
                <a:gd name="T13" fmla="*/ 0 h 91"/>
                <a:gd name="T14" fmla="*/ 0 w 35"/>
                <a:gd name="T15" fmla="*/ 0 h 91"/>
                <a:gd name="T16" fmla="*/ 0 w 35"/>
                <a:gd name="T17" fmla="*/ 0 h 91"/>
                <a:gd name="T18" fmla="*/ 0 w 35"/>
                <a:gd name="T19" fmla="*/ 0 h 91"/>
                <a:gd name="T20" fmla="*/ 0 w 35"/>
                <a:gd name="T21" fmla="*/ 1 h 91"/>
                <a:gd name="T22" fmla="*/ 1 w 35"/>
                <a:gd name="T23" fmla="*/ 2 h 91"/>
                <a:gd name="T24" fmla="*/ 1 w 35"/>
                <a:gd name="T25" fmla="*/ 2 h 9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5" h="91">
                  <a:moveTo>
                    <a:pt x="35" y="91"/>
                  </a:moveTo>
                  <a:lnTo>
                    <a:pt x="27" y="83"/>
                  </a:lnTo>
                  <a:lnTo>
                    <a:pt x="19" y="70"/>
                  </a:lnTo>
                  <a:lnTo>
                    <a:pt x="12" y="56"/>
                  </a:lnTo>
                  <a:lnTo>
                    <a:pt x="6" y="40"/>
                  </a:lnTo>
                  <a:lnTo>
                    <a:pt x="1" y="25"/>
                  </a:lnTo>
                  <a:lnTo>
                    <a:pt x="0" y="13"/>
                  </a:lnTo>
                  <a:lnTo>
                    <a:pt x="1" y="3"/>
                  </a:lnTo>
                  <a:lnTo>
                    <a:pt x="6" y="0"/>
                  </a:lnTo>
                  <a:lnTo>
                    <a:pt x="18" y="10"/>
                  </a:lnTo>
                  <a:lnTo>
                    <a:pt x="27" y="37"/>
                  </a:lnTo>
                  <a:lnTo>
                    <a:pt x="33" y="68"/>
                  </a:lnTo>
                  <a:lnTo>
                    <a:pt x="35" y="9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582" name="Freeform 246">
              <a:extLst>
                <a:ext uri="{FF2B5EF4-FFF2-40B4-BE49-F238E27FC236}">
                  <a16:creationId xmlns:a16="http://schemas.microsoft.com/office/drawing/2014/main" xmlns="" id="{FBC60710-32F9-44DF-A58E-C3F5F528EF63}"/>
                </a:ext>
              </a:extLst>
            </p:cNvPr>
            <p:cNvSpPr>
              <a:spLocks/>
            </p:cNvSpPr>
            <p:nvPr/>
          </p:nvSpPr>
          <p:spPr bwMode="auto">
            <a:xfrm>
              <a:off x="2052" y="1066"/>
              <a:ext cx="28" cy="43"/>
            </a:xfrm>
            <a:custGeom>
              <a:avLst/>
              <a:gdLst>
                <a:gd name="T0" fmla="*/ 2 w 56"/>
                <a:gd name="T1" fmla="*/ 3 h 85"/>
                <a:gd name="T2" fmla="*/ 2 w 56"/>
                <a:gd name="T3" fmla="*/ 3 h 85"/>
                <a:gd name="T4" fmla="*/ 2 w 56"/>
                <a:gd name="T5" fmla="*/ 3 h 85"/>
                <a:gd name="T6" fmla="*/ 1 w 56"/>
                <a:gd name="T7" fmla="*/ 2 h 85"/>
                <a:gd name="T8" fmla="*/ 1 w 56"/>
                <a:gd name="T9" fmla="*/ 2 h 85"/>
                <a:gd name="T10" fmla="*/ 1 w 56"/>
                <a:gd name="T11" fmla="*/ 1 h 85"/>
                <a:gd name="T12" fmla="*/ 1 w 56"/>
                <a:gd name="T13" fmla="*/ 1 h 85"/>
                <a:gd name="T14" fmla="*/ 0 w 56"/>
                <a:gd name="T15" fmla="*/ 1 h 85"/>
                <a:gd name="T16" fmla="*/ 1 w 56"/>
                <a:gd name="T17" fmla="*/ 0 h 85"/>
                <a:gd name="T18" fmla="*/ 1 w 56"/>
                <a:gd name="T19" fmla="*/ 0 h 85"/>
                <a:gd name="T20" fmla="*/ 1 w 56"/>
                <a:gd name="T21" fmla="*/ 1 h 85"/>
                <a:gd name="T22" fmla="*/ 1 w 56"/>
                <a:gd name="T23" fmla="*/ 1 h 85"/>
                <a:gd name="T24" fmla="*/ 1 w 56"/>
                <a:gd name="T25" fmla="*/ 1 h 85"/>
                <a:gd name="T26" fmla="*/ 2 w 56"/>
                <a:gd name="T27" fmla="*/ 2 h 85"/>
                <a:gd name="T28" fmla="*/ 2 w 56"/>
                <a:gd name="T29" fmla="*/ 2 h 85"/>
                <a:gd name="T30" fmla="*/ 2 w 56"/>
                <a:gd name="T31" fmla="*/ 3 h 85"/>
                <a:gd name="T32" fmla="*/ 2 w 56"/>
                <a:gd name="T33" fmla="*/ 3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85">
                  <a:moveTo>
                    <a:pt x="56" y="85"/>
                  </a:moveTo>
                  <a:lnTo>
                    <a:pt x="47" y="77"/>
                  </a:lnTo>
                  <a:lnTo>
                    <a:pt x="38" y="67"/>
                  </a:lnTo>
                  <a:lnTo>
                    <a:pt x="27" y="53"/>
                  </a:lnTo>
                  <a:lnTo>
                    <a:pt x="17" y="39"/>
                  </a:lnTo>
                  <a:lnTo>
                    <a:pt x="8" y="25"/>
                  </a:lnTo>
                  <a:lnTo>
                    <a:pt x="2" y="14"/>
                  </a:lnTo>
                  <a:lnTo>
                    <a:pt x="0" y="5"/>
                  </a:lnTo>
                  <a:lnTo>
                    <a:pt x="2" y="0"/>
                  </a:lnTo>
                  <a:lnTo>
                    <a:pt x="8" y="0"/>
                  </a:lnTo>
                  <a:lnTo>
                    <a:pt x="15" y="7"/>
                  </a:lnTo>
                  <a:lnTo>
                    <a:pt x="23" y="16"/>
                  </a:lnTo>
                  <a:lnTo>
                    <a:pt x="32" y="29"/>
                  </a:lnTo>
                  <a:lnTo>
                    <a:pt x="40" y="44"/>
                  </a:lnTo>
                  <a:lnTo>
                    <a:pt x="47" y="59"/>
                  </a:lnTo>
                  <a:lnTo>
                    <a:pt x="53" y="73"/>
                  </a:lnTo>
                  <a:lnTo>
                    <a:pt x="56" y="8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583" name="Freeform 247">
              <a:extLst>
                <a:ext uri="{FF2B5EF4-FFF2-40B4-BE49-F238E27FC236}">
                  <a16:creationId xmlns:a16="http://schemas.microsoft.com/office/drawing/2014/main" xmlns="" id="{CA09D77B-73C6-42EF-B08B-4C537C9EF1C2}"/>
                </a:ext>
              </a:extLst>
            </p:cNvPr>
            <p:cNvSpPr>
              <a:spLocks/>
            </p:cNvSpPr>
            <p:nvPr/>
          </p:nvSpPr>
          <p:spPr bwMode="auto">
            <a:xfrm>
              <a:off x="2028" y="1073"/>
              <a:ext cx="36" cy="35"/>
            </a:xfrm>
            <a:custGeom>
              <a:avLst/>
              <a:gdLst>
                <a:gd name="T0" fmla="*/ 3 w 71"/>
                <a:gd name="T1" fmla="*/ 3 h 70"/>
                <a:gd name="T2" fmla="*/ 2 w 71"/>
                <a:gd name="T3" fmla="*/ 2 h 70"/>
                <a:gd name="T4" fmla="*/ 2 w 71"/>
                <a:gd name="T5" fmla="*/ 2 h 70"/>
                <a:gd name="T6" fmla="*/ 2 w 71"/>
                <a:gd name="T7" fmla="*/ 2 h 70"/>
                <a:gd name="T8" fmla="*/ 1 w 71"/>
                <a:gd name="T9" fmla="*/ 2 h 70"/>
                <a:gd name="T10" fmla="*/ 1 w 71"/>
                <a:gd name="T11" fmla="*/ 1 h 70"/>
                <a:gd name="T12" fmla="*/ 1 w 71"/>
                <a:gd name="T13" fmla="*/ 1 h 70"/>
                <a:gd name="T14" fmla="*/ 0 w 71"/>
                <a:gd name="T15" fmla="*/ 1 h 70"/>
                <a:gd name="T16" fmla="*/ 1 w 71"/>
                <a:gd name="T17" fmla="*/ 0 h 70"/>
                <a:gd name="T18" fmla="*/ 1 w 71"/>
                <a:gd name="T19" fmla="*/ 0 h 70"/>
                <a:gd name="T20" fmla="*/ 1 w 71"/>
                <a:gd name="T21" fmla="*/ 1 h 70"/>
                <a:gd name="T22" fmla="*/ 1 w 71"/>
                <a:gd name="T23" fmla="*/ 1 h 70"/>
                <a:gd name="T24" fmla="*/ 2 w 71"/>
                <a:gd name="T25" fmla="*/ 1 h 70"/>
                <a:gd name="T26" fmla="*/ 2 w 71"/>
                <a:gd name="T27" fmla="*/ 2 h 70"/>
                <a:gd name="T28" fmla="*/ 2 w 71"/>
                <a:gd name="T29" fmla="*/ 2 h 70"/>
                <a:gd name="T30" fmla="*/ 3 w 71"/>
                <a:gd name="T31" fmla="*/ 2 h 70"/>
                <a:gd name="T32" fmla="*/ 3 w 71"/>
                <a:gd name="T33" fmla="*/ 3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70">
                  <a:moveTo>
                    <a:pt x="71" y="70"/>
                  </a:moveTo>
                  <a:lnTo>
                    <a:pt x="63" y="64"/>
                  </a:lnTo>
                  <a:lnTo>
                    <a:pt x="51" y="56"/>
                  </a:lnTo>
                  <a:lnTo>
                    <a:pt x="38" y="46"/>
                  </a:lnTo>
                  <a:lnTo>
                    <a:pt x="24" y="34"/>
                  </a:lnTo>
                  <a:lnTo>
                    <a:pt x="13" y="23"/>
                  </a:lnTo>
                  <a:lnTo>
                    <a:pt x="3" y="12"/>
                  </a:lnTo>
                  <a:lnTo>
                    <a:pt x="0" y="4"/>
                  </a:lnTo>
                  <a:lnTo>
                    <a:pt x="1" y="0"/>
                  </a:lnTo>
                  <a:lnTo>
                    <a:pt x="8" y="0"/>
                  </a:lnTo>
                  <a:lnTo>
                    <a:pt x="18" y="6"/>
                  </a:lnTo>
                  <a:lnTo>
                    <a:pt x="30" y="15"/>
                  </a:lnTo>
                  <a:lnTo>
                    <a:pt x="41" y="26"/>
                  </a:lnTo>
                  <a:lnTo>
                    <a:pt x="53" y="40"/>
                  </a:lnTo>
                  <a:lnTo>
                    <a:pt x="62" y="52"/>
                  </a:lnTo>
                  <a:lnTo>
                    <a:pt x="69" y="63"/>
                  </a:lnTo>
                  <a:lnTo>
                    <a:pt x="71"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584" name="Freeform 248">
              <a:extLst>
                <a:ext uri="{FF2B5EF4-FFF2-40B4-BE49-F238E27FC236}">
                  <a16:creationId xmlns:a16="http://schemas.microsoft.com/office/drawing/2014/main" xmlns="" id="{95BD2DB1-D68B-491B-867F-1D19F23521D9}"/>
                </a:ext>
              </a:extLst>
            </p:cNvPr>
            <p:cNvSpPr>
              <a:spLocks/>
            </p:cNvSpPr>
            <p:nvPr/>
          </p:nvSpPr>
          <p:spPr bwMode="auto">
            <a:xfrm>
              <a:off x="2016" y="1078"/>
              <a:ext cx="33" cy="32"/>
            </a:xfrm>
            <a:custGeom>
              <a:avLst/>
              <a:gdLst>
                <a:gd name="T0" fmla="*/ 1 w 64"/>
                <a:gd name="T1" fmla="*/ 0 h 65"/>
                <a:gd name="T2" fmla="*/ 1 w 64"/>
                <a:gd name="T3" fmla="*/ 0 h 65"/>
                <a:gd name="T4" fmla="*/ 1 w 64"/>
                <a:gd name="T5" fmla="*/ 0 h 65"/>
                <a:gd name="T6" fmla="*/ 1 w 64"/>
                <a:gd name="T7" fmla="*/ 0 h 65"/>
                <a:gd name="T8" fmla="*/ 1 w 64"/>
                <a:gd name="T9" fmla="*/ 0 h 65"/>
                <a:gd name="T10" fmla="*/ 2 w 64"/>
                <a:gd name="T11" fmla="*/ 1 h 65"/>
                <a:gd name="T12" fmla="*/ 2 w 64"/>
                <a:gd name="T13" fmla="*/ 1 h 65"/>
                <a:gd name="T14" fmla="*/ 2 w 64"/>
                <a:gd name="T15" fmla="*/ 1 h 65"/>
                <a:gd name="T16" fmla="*/ 3 w 64"/>
                <a:gd name="T17" fmla="*/ 2 h 65"/>
                <a:gd name="T18" fmla="*/ 2 w 64"/>
                <a:gd name="T19" fmla="*/ 1 h 65"/>
                <a:gd name="T20" fmla="*/ 2 w 64"/>
                <a:gd name="T21" fmla="*/ 1 h 65"/>
                <a:gd name="T22" fmla="*/ 1 w 64"/>
                <a:gd name="T23" fmla="*/ 1 h 65"/>
                <a:gd name="T24" fmla="*/ 1 w 64"/>
                <a:gd name="T25" fmla="*/ 1 h 65"/>
                <a:gd name="T26" fmla="*/ 1 w 64"/>
                <a:gd name="T27" fmla="*/ 0 h 65"/>
                <a:gd name="T28" fmla="*/ 1 w 64"/>
                <a:gd name="T29" fmla="*/ 0 h 65"/>
                <a:gd name="T30" fmla="*/ 0 w 64"/>
                <a:gd name="T31" fmla="*/ 0 h 65"/>
                <a:gd name="T32" fmla="*/ 1 w 64"/>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65">
                  <a:moveTo>
                    <a:pt x="3" y="0"/>
                  </a:moveTo>
                  <a:lnTo>
                    <a:pt x="7" y="1"/>
                  </a:lnTo>
                  <a:lnTo>
                    <a:pt x="12" y="7"/>
                  </a:lnTo>
                  <a:lnTo>
                    <a:pt x="21" y="16"/>
                  </a:lnTo>
                  <a:lnTo>
                    <a:pt x="29" y="27"/>
                  </a:lnTo>
                  <a:lnTo>
                    <a:pt x="38" y="38"/>
                  </a:lnTo>
                  <a:lnTo>
                    <a:pt x="47" y="48"/>
                  </a:lnTo>
                  <a:lnTo>
                    <a:pt x="56" y="58"/>
                  </a:lnTo>
                  <a:lnTo>
                    <a:pt x="64" y="65"/>
                  </a:lnTo>
                  <a:lnTo>
                    <a:pt x="53" y="61"/>
                  </a:lnTo>
                  <a:lnTo>
                    <a:pt x="40" y="53"/>
                  </a:lnTo>
                  <a:lnTo>
                    <a:pt x="29" y="44"/>
                  </a:lnTo>
                  <a:lnTo>
                    <a:pt x="17" y="33"/>
                  </a:lnTo>
                  <a:lnTo>
                    <a:pt x="8" y="23"/>
                  </a:lnTo>
                  <a:lnTo>
                    <a:pt x="2" y="14"/>
                  </a:lnTo>
                  <a:lnTo>
                    <a:pt x="0" y="6"/>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585" name="Freeform 249">
              <a:extLst>
                <a:ext uri="{FF2B5EF4-FFF2-40B4-BE49-F238E27FC236}">
                  <a16:creationId xmlns:a16="http://schemas.microsoft.com/office/drawing/2014/main" xmlns="" id="{2888A11E-A4D1-48A6-8ED1-5C3FAD8650C9}"/>
                </a:ext>
              </a:extLst>
            </p:cNvPr>
            <p:cNvSpPr>
              <a:spLocks/>
            </p:cNvSpPr>
            <p:nvPr/>
          </p:nvSpPr>
          <p:spPr bwMode="auto">
            <a:xfrm>
              <a:off x="1859" y="1141"/>
              <a:ext cx="156" cy="38"/>
            </a:xfrm>
            <a:custGeom>
              <a:avLst/>
              <a:gdLst>
                <a:gd name="T0" fmla="*/ 10 w 312"/>
                <a:gd name="T1" fmla="*/ 3 h 76"/>
                <a:gd name="T2" fmla="*/ 10 w 312"/>
                <a:gd name="T3" fmla="*/ 3 h 76"/>
                <a:gd name="T4" fmla="*/ 10 w 312"/>
                <a:gd name="T5" fmla="*/ 3 h 76"/>
                <a:gd name="T6" fmla="*/ 10 w 312"/>
                <a:gd name="T7" fmla="*/ 3 h 76"/>
                <a:gd name="T8" fmla="*/ 10 w 312"/>
                <a:gd name="T9" fmla="*/ 3 h 76"/>
                <a:gd name="T10" fmla="*/ 9 w 312"/>
                <a:gd name="T11" fmla="*/ 2 h 76"/>
                <a:gd name="T12" fmla="*/ 9 w 312"/>
                <a:gd name="T13" fmla="*/ 2 h 76"/>
                <a:gd name="T14" fmla="*/ 8 w 312"/>
                <a:gd name="T15" fmla="*/ 2 h 76"/>
                <a:gd name="T16" fmla="*/ 7 w 312"/>
                <a:gd name="T17" fmla="*/ 1 h 76"/>
                <a:gd name="T18" fmla="*/ 7 w 312"/>
                <a:gd name="T19" fmla="*/ 1 h 76"/>
                <a:gd name="T20" fmla="*/ 6 w 312"/>
                <a:gd name="T21" fmla="*/ 1 h 76"/>
                <a:gd name="T22" fmla="*/ 6 w 312"/>
                <a:gd name="T23" fmla="*/ 1 h 76"/>
                <a:gd name="T24" fmla="*/ 5 w 312"/>
                <a:gd name="T25" fmla="*/ 1 h 76"/>
                <a:gd name="T26" fmla="*/ 4 w 312"/>
                <a:gd name="T27" fmla="*/ 1 h 76"/>
                <a:gd name="T28" fmla="*/ 4 w 312"/>
                <a:gd name="T29" fmla="*/ 1 h 76"/>
                <a:gd name="T30" fmla="*/ 3 w 312"/>
                <a:gd name="T31" fmla="*/ 1 h 76"/>
                <a:gd name="T32" fmla="*/ 2 w 312"/>
                <a:gd name="T33" fmla="*/ 1 h 76"/>
                <a:gd name="T34" fmla="*/ 2 w 312"/>
                <a:gd name="T35" fmla="*/ 1 h 76"/>
                <a:gd name="T36" fmla="*/ 1 w 312"/>
                <a:gd name="T37" fmla="*/ 1 h 76"/>
                <a:gd name="T38" fmla="*/ 1 w 312"/>
                <a:gd name="T39" fmla="*/ 2 h 76"/>
                <a:gd name="T40" fmla="*/ 0 w 312"/>
                <a:gd name="T41" fmla="*/ 2 h 76"/>
                <a:gd name="T42" fmla="*/ 1 w 312"/>
                <a:gd name="T43" fmla="*/ 1 h 76"/>
                <a:gd name="T44" fmla="*/ 1 w 312"/>
                <a:gd name="T45" fmla="*/ 1 h 76"/>
                <a:gd name="T46" fmla="*/ 2 w 312"/>
                <a:gd name="T47" fmla="*/ 1 h 76"/>
                <a:gd name="T48" fmla="*/ 2 w 312"/>
                <a:gd name="T49" fmla="*/ 1 h 76"/>
                <a:gd name="T50" fmla="*/ 3 w 312"/>
                <a:gd name="T51" fmla="*/ 1 h 76"/>
                <a:gd name="T52" fmla="*/ 3 w 312"/>
                <a:gd name="T53" fmla="*/ 1 h 76"/>
                <a:gd name="T54" fmla="*/ 4 w 312"/>
                <a:gd name="T55" fmla="*/ 0 h 76"/>
                <a:gd name="T56" fmla="*/ 5 w 312"/>
                <a:gd name="T57" fmla="*/ 0 h 76"/>
                <a:gd name="T58" fmla="*/ 6 w 312"/>
                <a:gd name="T59" fmla="*/ 1 h 76"/>
                <a:gd name="T60" fmla="*/ 7 w 312"/>
                <a:gd name="T61" fmla="*/ 1 h 76"/>
                <a:gd name="T62" fmla="*/ 7 w 312"/>
                <a:gd name="T63" fmla="*/ 1 h 76"/>
                <a:gd name="T64" fmla="*/ 8 w 312"/>
                <a:gd name="T65" fmla="*/ 1 h 76"/>
                <a:gd name="T66" fmla="*/ 9 w 312"/>
                <a:gd name="T67" fmla="*/ 1 h 76"/>
                <a:gd name="T68" fmla="*/ 9 w 312"/>
                <a:gd name="T69" fmla="*/ 2 h 76"/>
                <a:gd name="T70" fmla="*/ 10 w 312"/>
                <a:gd name="T71" fmla="*/ 2 h 76"/>
                <a:gd name="T72" fmla="*/ 10 w 312"/>
                <a:gd name="T73" fmla="*/ 3 h 7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12" h="76">
                  <a:moveTo>
                    <a:pt x="310" y="68"/>
                  </a:moveTo>
                  <a:lnTo>
                    <a:pt x="312" y="70"/>
                  </a:lnTo>
                  <a:lnTo>
                    <a:pt x="309" y="72"/>
                  </a:lnTo>
                  <a:lnTo>
                    <a:pt x="306" y="75"/>
                  </a:lnTo>
                  <a:lnTo>
                    <a:pt x="303" y="76"/>
                  </a:lnTo>
                  <a:lnTo>
                    <a:pt x="285" y="59"/>
                  </a:lnTo>
                  <a:lnTo>
                    <a:pt x="264" y="45"/>
                  </a:lnTo>
                  <a:lnTo>
                    <a:pt x="245" y="34"/>
                  </a:lnTo>
                  <a:lnTo>
                    <a:pt x="224" y="25"/>
                  </a:lnTo>
                  <a:lnTo>
                    <a:pt x="203" y="19"/>
                  </a:lnTo>
                  <a:lnTo>
                    <a:pt x="181" y="16"/>
                  </a:lnTo>
                  <a:lnTo>
                    <a:pt x="161" y="14"/>
                  </a:lnTo>
                  <a:lnTo>
                    <a:pt x="140" y="12"/>
                  </a:lnTo>
                  <a:lnTo>
                    <a:pt x="120" y="14"/>
                  </a:lnTo>
                  <a:lnTo>
                    <a:pt x="100" y="16"/>
                  </a:lnTo>
                  <a:lnTo>
                    <a:pt x="80" y="18"/>
                  </a:lnTo>
                  <a:lnTo>
                    <a:pt x="62" y="22"/>
                  </a:lnTo>
                  <a:lnTo>
                    <a:pt x="44" y="26"/>
                  </a:lnTo>
                  <a:lnTo>
                    <a:pt x="28" y="30"/>
                  </a:lnTo>
                  <a:lnTo>
                    <a:pt x="13" y="34"/>
                  </a:lnTo>
                  <a:lnTo>
                    <a:pt x="0" y="38"/>
                  </a:lnTo>
                  <a:lnTo>
                    <a:pt x="6" y="29"/>
                  </a:lnTo>
                  <a:lnTo>
                    <a:pt x="18" y="22"/>
                  </a:lnTo>
                  <a:lnTo>
                    <a:pt x="34" y="15"/>
                  </a:lnTo>
                  <a:lnTo>
                    <a:pt x="51" y="9"/>
                  </a:lnTo>
                  <a:lnTo>
                    <a:pt x="72" y="4"/>
                  </a:lnTo>
                  <a:lnTo>
                    <a:pt x="95" y="1"/>
                  </a:lnTo>
                  <a:lnTo>
                    <a:pt x="119" y="0"/>
                  </a:lnTo>
                  <a:lnTo>
                    <a:pt x="145" y="0"/>
                  </a:lnTo>
                  <a:lnTo>
                    <a:pt x="170" y="1"/>
                  </a:lnTo>
                  <a:lnTo>
                    <a:pt x="194" y="4"/>
                  </a:lnTo>
                  <a:lnTo>
                    <a:pt x="218" y="10"/>
                  </a:lnTo>
                  <a:lnTo>
                    <a:pt x="242" y="17"/>
                  </a:lnTo>
                  <a:lnTo>
                    <a:pt x="263" y="26"/>
                  </a:lnTo>
                  <a:lnTo>
                    <a:pt x="282" y="38"/>
                  </a:lnTo>
                  <a:lnTo>
                    <a:pt x="298" y="52"/>
                  </a:lnTo>
                  <a:lnTo>
                    <a:pt x="310"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586" name="Freeform 250">
              <a:extLst>
                <a:ext uri="{FF2B5EF4-FFF2-40B4-BE49-F238E27FC236}">
                  <a16:creationId xmlns:a16="http://schemas.microsoft.com/office/drawing/2014/main" xmlns="" id="{FD6611FB-7DE6-4712-9334-7A23453A3AA1}"/>
                </a:ext>
              </a:extLst>
            </p:cNvPr>
            <p:cNvSpPr>
              <a:spLocks/>
            </p:cNvSpPr>
            <p:nvPr/>
          </p:nvSpPr>
          <p:spPr bwMode="auto">
            <a:xfrm>
              <a:off x="1862" y="1150"/>
              <a:ext cx="19" cy="34"/>
            </a:xfrm>
            <a:custGeom>
              <a:avLst/>
              <a:gdLst>
                <a:gd name="T0" fmla="*/ 2 w 38"/>
                <a:gd name="T1" fmla="*/ 0 h 68"/>
                <a:gd name="T2" fmla="*/ 1 w 38"/>
                <a:gd name="T3" fmla="*/ 1 h 68"/>
                <a:gd name="T4" fmla="*/ 1 w 38"/>
                <a:gd name="T5" fmla="*/ 1 h 68"/>
                <a:gd name="T6" fmla="*/ 1 w 38"/>
                <a:gd name="T7" fmla="*/ 1 h 68"/>
                <a:gd name="T8" fmla="*/ 1 w 38"/>
                <a:gd name="T9" fmla="*/ 2 h 68"/>
                <a:gd name="T10" fmla="*/ 1 w 38"/>
                <a:gd name="T11" fmla="*/ 2 h 68"/>
                <a:gd name="T12" fmla="*/ 1 w 38"/>
                <a:gd name="T13" fmla="*/ 2 h 68"/>
                <a:gd name="T14" fmla="*/ 0 w 38"/>
                <a:gd name="T15" fmla="*/ 3 h 68"/>
                <a:gd name="T16" fmla="*/ 1 w 38"/>
                <a:gd name="T17" fmla="*/ 3 h 68"/>
                <a:gd name="T18" fmla="*/ 1 w 38"/>
                <a:gd name="T19" fmla="*/ 3 h 68"/>
                <a:gd name="T20" fmla="*/ 1 w 38"/>
                <a:gd name="T21" fmla="*/ 2 h 68"/>
                <a:gd name="T22" fmla="*/ 1 w 38"/>
                <a:gd name="T23" fmla="*/ 2 h 68"/>
                <a:gd name="T24" fmla="*/ 1 w 38"/>
                <a:gd name="T25" fmla="*/ 2 h 68"/>
                <a:gd name="T26" fmla="*/ 1 w 38"/>
                <a:gd name="T27" fmla="*/ 1 h 68"/>
                <a:gd name="T28" fmla="*/ 1 w 38"/>
                <a:gd name="T29" fmla="*/ 1 h 68"/>
                <a:gd name="T30" fmla="*/ 1 w 38"/>
                <a:gd name="T31" fmla="*/ 1 h 68"/>
                <a:gd name="T32" fmla="*/ 2 w 38"/>
                <a:gd name="T33" fmla="*/ 0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68">
                  <a:moveTo>
                    <a:pt x="38" y="0"/>
                  </a:moveTo>
                  <a:lnTo>
                    <a:pt x="30" y="7"/>
                  </a:lnTo>
                  <a:lnTo>
                    <a:pt x="23" y="16"/>
                  </a:lnTo>
                  <a:lnTo>
                    <a:pt x="16" y="27"/>
                  </a:lnTo>
                  <a:lnTo>
                    <a:pt x="9" y="38"/>
                  </a:lnTo>
                  <a:lnTo>
                    <a:pt x="5" y="48"/>
                  </a:lnTo>
                  <a:lnTo>
                    <a:pt x="1" y="58"/>
                  </a:lnTo>
                  <a:lnTo>
                    <a:pt x="0" y="65"/>
                  </a:lnTo>
                  <a:lnTo>
                    <a:pt x="1" y="68"/>
                  </a:lnTo>
                  <a:lnTo>
                    <a:pt x="5" y="67"/>
                  </a:lnTo>
                  <a:lnTo>
                    <a:pt x="8" y="62"/>
                  </a:lnTo>
                  <a:lnTo>
                    <a:pt x="12" y="54"/>
                  </a:lnTo>
                  <a:lnTo>
                    <a:pt x="16" y="44"/>
                  </a:lnTo>
                  <a:lnTo>
                    <a:pt x="21" y="32"/>
                  </a:lnTo>
                  <a:lnTo>
                    <a:pt x="27" y="21"/>
                  </a:lnTo>
                  <a:lnTo>
                    <a:pt x="32" y="9"/>
                  </a:lnTo>
                  <a:lnTo>
                    <a:pt x="3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587" name="Freeform 251">
              <a:extLst>
                <a:ext uri="{FF2B5EF4-FFF2-40B4-BE49-F238E27FC236}">
                  <a16:creationId xmlns:a16="http://schemas.microsoft.com/office/drawing/2014/main" xmlns="" id="{695EFE73-C4F0-44CF-8EA1-7F2D61C96C52}"/>
                </a:ext>
              </a:extLst>
            </p:cNvPr>
            <p:cNvSpPr>
              <a:spLocks/>
            </p:cNvSpPr>
            <p:nvPr/>
          </p:nvSpPr>
          <p:spPr bwMode="auto">
            <a:xfrm>
              <a:off x="1872" y="1146"/>
              <a:ext cx="22" cy="38"/>
            </a:xfrm>
            <a:custGeom>
              <a:avLst/>
              <a:gdLst>
                <a:gd name="T0" fmla="*/ 0 w 45"/>
                <a:gd name="T1" fmla="*/ 3 h 75"/>
                <a:gd name="T2" fmla="*/ 0 w 45"/>
                <a:gd name="T3" fmla="*/ 3 h 75"/>
                <a:gd name="T4" fmla="*/ 0 w 45"/>
                <a:gd name="T5" fmla="*/ 3 h 75"/>
                <a:gd name="T6" fmla="*/ 0 w 45"/>
                <a:gd name="T7" fmla="*/ 2 h 75"/>
                <a:gd name="T8" fmla="*/ 0 w 45"/>
                <a:gd name="T9" fmla="*/ 2 h 75"/>
                <a:gd name="T10" fmla="*/ 0 w 45"/>
                <a:gd name="T11" fmla="*/ 1 h 75"/>
                <a:gd name="T12" fmla="*/ 0 w 45"/>
                <a:gd name="T13" fmla="*/ 1 h 75"/>
                <a:gd name="T14" fmla="*/ 1 w 45"/>
                <a:gd name="T15" fmla="*/ 1 h 75"/>
                <a:gd name="T16" fmla="*/ 1 w 45"/>
                <a:gd name="T17" fmla="*/ 0 h 75"/>
                <a:gd name="T18" fmla="*/ 1 w 45"/>
                <a:gd name="T19" fmla="*/ 1 h 75"/>
                <a:gd name="T20" fmla="*/ 1 w 45"/>
                <a:gd name="T21" fmla="*/ 1 h 75"/>
                <a:gd name="T22" fmla="*/ 0 w 45"/>
                <a:gd name="T23" fmla="*/ 2 h 75"/>
                <a:gd name="T24" fmla="*/ 0 w 45"/>
                <a:gd name="T25" fmla="*/ 2 h 75"/>
                <a:gd name="T26" fmla="*/ 0 w 45"/>
                <a:gd name="T27" fmla="*/ 2 h 75"/>
                <a:gd name="T28" fmla="*/ 0 w 45"/>
                <a:gd name="T29" fmla="*/ 3 h 75"/>
                <a:gd name="T30" fmla="*/ 0 w 45"/>
                <a:gd name="T31" fmla="*/ 3 h 75"/>
                <a:gd name="T32" fmla="*/ 0 w 45"/>
                <a:gd name="T33" fmla="*/ 3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75">
                  <a:moveTo>
                    <a:pt x="1" y="75"/>
                  </a:moveTo>
                  <a:lnTo>
                    <a:pt x="0" y="72"/>
                  </a:lnTo>
                  <a:lnTo>
                    <a:pt x="1" y="65"/>
                  </a:lnTo>
                  <a:lnTo>
                    <a:pt x="4" y="55"/>
                  </a:lnTo>
                  <a:lnTo>
                    <a:pt x="9" y="44"/>
                  </a:lnTo>
                  <a:lnTo>
                    <a:pt x="16" y="31"/>
                  </a:lnTo>
                  <a:lnTo>
                    <a:pt x="24" y="20"/>
                  </a:lnTo>
                  <a:lnTo>
                    <a:pt x="34" y="8"/>
                  </a:lnTo>
                  <a:lnTo>
                    <a:pt x="45" y="0"/>
                  </a:lnTo>
                  <a:lnTo>
                    <a:pt x="39" y="9"/>
                  </a:lnTo>
                  <a:lnTo>
                    <a:pt x="33" y="21"/>
                  </a:lnTo>
                  <a:lnTo>
                    <a:pt x="26" y="34"/>
                  </a:lnTo>
                  <a:lnTo>
                    <a:pt x="21" y="46"/>
                  </a:lnTo>
                  <a:lnTo>
                    <a:pt x="14" y="58"/>
                  </a:lnTo>
                  <a:lnTo>
                    <a:pt x="9" y="67"/>
                  </a:lnTo>
                  <a:lnTo>
                    <a:pt x="4" y="74"/>
                  </a:lnTo>
                  <a:lnTo>
                    <a:pt x="1" y="7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588" name="Freeform 252">
              <a:extLst>
                <a:ext uri="{FF2B5EF4-FFF2-40B4-BE49-F238E27FC236}">
                  <a16:creationId xmlns:a16="http://schemas.microsoft.com/office/drawing/2014/main" xmlns="" id="{3982552D-73D8-459B-9F2D-3A3952DD02EA}"/>
                </a:ext>
              </a:extLst>
            </p:cNvPr>
            <p:cNvSpPr>
              <a:spLocks/>
            </p:cNvSpPr>
            <p:nvPr/>
          </p:nvSpPr>
          <p:spPr bwMode="auto">
            <a:xfrm>
              <a:off x="1895" y="1143"/>
              <a:ext cx="30" cy="49"/>
            </a:xfrm>
            <a:custGeom>
              <a:avLst/>
              <a:gdLst>
                <a:gd name="T0" fmla="*/ 1 w 60"/>
                <a:gd name="T1" fmla="*/ 4 h 98"/>
                <a:gd name="T2" fmla="*/ 0 w 60"/>
                <a:gd name="T3" fmla="*/ 3 h 98"/>
                <a:gd name="T4" fmla="*/ 1 w 60"/>
                <a:gd name="T5" fmla="*/ 3 h 98"/>
                <a:gd name="T6" fmla="*/ 1 w 60"/>
                <a:gd name="T7" fmla="*/ 3 h 98"/>
                <a:gd name="T8" fmla="*/ 1 w 60"/>
                <a:gd name="T9" fmla="*/ 2 h 98"/>
                <a:gd name="T10" fmla="*/ 1 w 60"/>
                <a:gd name="T11" fmla="*/ 2 h 98"/>
                <a:gd name="T12" fmla="*/ 2 w 60"/>
                <a:gd name="T13" fmla="*/ 1 h 98"/>
                <a:gd name="T14" fmla="*/ 2 w 60"/>
                <a:gd name="T15" fmla="*/ 1 h 98"/>
                <a:gd name="T16" fmla="*/ 2 w 60"/>
                <a:gd name="T17" fmla="*/ 0 h 98"/>
                <a:gd name="T18" fmla="*/ 2 w 60"/>
                <a:gd name="T19" fmla="*/ 1 h 98"/>
                <a:gd name="T20" fmla="*/ 2 w 60"/>
                <a:gd name="T21" fmla="*/ 1 h 98"/>
                <a:gd name="T22" fmla="*/ 2 w 60"/>
                <a:gd name="T23" fmla="*/ 2 h 98"/>
                <a:gd name="T24" fmla="*/ 1 w 60"/>
                <a:gd name="T25" fmla="*/ 2 h 98"/>
                <a:gd name="T26" fmla="*/ 1 w 60"/>
                <a:gd name="T27" fmla="*/ 3 h 98"/>
                <a:gd name="T28" fmla="*/ 1 w 60"/>
                <a:gd name="T29" fmla="*/ 3 h 98"/>
                <a:gd name="T30" fmla="*/ 1 w 60"/>
                <a:gd name="T31" fmla="*/ 3 h 98"/>
                <a:gd name="T32" fmla="*/ 1 w 60"/>
                <a:gd name="T33" fmla="*/ 4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0" h="98">
                  <a:moveTo>
                    <a:pt x="1" y="98"/>
                  </a:moveTo>
                  <a:lnTo>
                    <a:pt x="0" y="92"/>
                  </a:lnTo>
                  <a:lnTo>
                    <a:pt x="2" y="82"/>
                  </a:lnTo>
                  <a:lnTo>
                    <a:pt x="8" y="68"/>
                  </a:lnTo>
                  <a:lnTo>
                    <a:pt x="15" y="52"/>
                  </a:lnTo>
                  <a:lnTo>
                    <a:pt x="25" y="36"/>
                  </a:lnTo>
                  <a:lnTo>
                    <a:pt x="37" y="21"/>
                  </a:lnTo>
                  <a:lnTo>
                    <a:pt x="48" y="8"/>
                  </a:lnTo>
                  <a:lnTo>
                    <a:pt x="60" y="0"/>
                  </a:lnTo>
                  <a:lnTo>
                    <a:pt x="55" y="8"/>
                  </a:lnTo>
                  <a:lnTo>
                    <a:pt x="48" y="21"/>
                  </a:lnTo>
                  <a:lnTo>
                    <a:pt x="40" y="37"/>
                  </a:lnTo>
                  <a:lnTo>
                    <a:pt x="31" y="56"/>
                  </a:lnTo>
                  <a:lnTo>
                    <a:pt x="22" y="72"/>
                  </a:lnTo>
                  <a:lnTo>
                    <a:pt x="14" y="87"/>
                  </a:lnTo>
                  <a:lnTo>
                    <a:pt x="6" y="96"/>
                  </a:lnTo>
                  <a:lnTo>
                    <a:pt x="1" y="9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589" name="Freeform 253">
              <a:extLst>
                <a:ext uri="{FF2B5EF4-FFF2-40B4-BE49-F238E27FC236}">
                  <a16:creationId xmlns:a16="http://schemas.microsoft.com/office/drawing/2014/main" xmlns="" id="{0C70E88A-B47B-48C2-8957-666B3CE74733}"/>
                </a:ext>
              </a:extLst>
            </p:cNvPr>
            <p:cNvSpPr>
              <a:spLocks/>
            </p:cNvSpPr>
            <p:nvPr/>
          </p:nvSpPr>
          <p:spPr bwMode="auto">
            <a:xfrm>
              <a:off x="1921" y="1146"/>
              <a:ext cx="33" cy="52"/>
            </a:xfrm>
            <a:custGeom>
              <a:avLst/>
              <a:gdLst>
                <a:gd name="T0" fmla="*/ 1 w 65"/>
                <a:gd name="T1" fmla="*/ 3 h 105"/>
                <a:gd name="T2" fmla="*/ 0 w 65"/>
                <a:gd name="T3" fmla="*/ 3 h 105"/>
                <a:gd name="T4" fmla="*/ 1 w 65"/>
                <a:gd name="T5" fmla="*/ 2 h 105"/>
                <a:gd name="T6" fmla="*/ 1 w 65"/>
                <a:gd name="T7" fmla="*/ 2 h 105"/>
                <a:gd name="T8" fmla="*/ 1 w 65"/>
                <a:gd name="T9" fmla="*/ 1 h 105"/>
                <a:gd name="T10" fmla="*/ 1 w 65"/>
                <a:gd name="T11" fmla="*/ 1 h 105"/>
                <a:gd name="T12" fmla="*/ 2 w 65"/>
                <a:gd name="T13" fmla="*/ 0 h 105"/>
                <a:gd name="T14" fmla="*/ 2 w 65"/>
                <a:gd name="T15" fmla="*/ 0 h 105"/>
                <a:gd name="T16" fmla="*/ 3 w 65"/>
                <a:gd name="T17" fmla="*/ 0 h 105"/>
                <a:gd name="T18" fmla="*/ 2 w 65"/>
                <a:gd name="T19" fmla="*/ 0 h 105"/>
                <a:gd name="T20" fmla="*/ 2 w 65"/>
                <a:gd name="T21" fmla="*/ 0 h 105"/>
                <a:gd name="T22" fmla="*/ 2 w 65"/>
                <a:gd name="T23" fmla="*/ 1 h 105"/>
                <a:gd name="T24" fmla="*/ 2 w 65"/>
                <a:gd name="T25" fmla="*/ 1 h 105"/>
                <a:gd name="T26" fmla="*/ 1 w 65"/>
                <a:gd name="T27" fmla="*/ 2 h 105"/>
                <a:gd name="T28" fmla="*/ 1 w 65"/>
                <a:gd name="T29" fmla="*/ 2 h 105"/>
                <a:gd name="T30" fmla="*/ 1 w 65"/>
                <a:gd name="T31" fmla="*/ 3 h 105"/>
                <a:gd name="T32" fmla="*/ 1 w 65"/>
                <a:gd name="T33" fmla="*/ 3 h 10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105">
                  <a:moveTo>
                    <a:pt x="1" y="105"/>
                  </a:moveTo>
                  <a:lnTo>
                    <a:pt x="0" y="99"/>
                  </a:lnTo>
                  <a:lnTo>
                    <a:pt x="3" y="88"/>
                  </a:lnTo>
                  <a:lnTo>
                    <a:pt x="9" y="71"/>
                  </a:lnTo>
                  <a:lnTo>
                    <a:pt x="19" y="54"/>
                  </a:lnTo>
                  <a:lnTo>
                    <a:pt x="30" y="36"/>
                  </a:lnTo>
                  <a:lnTo>
                    <a:pt x="42" y="20"/>
                  </a:lnTo>
                  <a:lnTo>
                    <a:pt x="54" y="7"/>
                  </a:lnTo>
                  <a:lnTo>
                    <a:pt x="65" y="0"/>
                  </a:lnTo>
                  <a:lnTo>
                    <a:pt x="61" y="8"/>
                  </a:lnTo>
                  <a:lnTo>
                    <a:pt x="54" y="22"/>
                  </a:lnTo>
                  <a:lnTo>
                    <a:pt x="45" y="39"/>
                  </a:lnTo>
                  <a:lnTo>
                    <a:pt x="33" y="58"/>
                  </a:lnTo>
                  <a:lnTo>
                    <a:pt x="23" y="76"/>
                  </a:lnTo>
                  <a:lnTo>
                    <a:pt x="14" y="91"/>
                  </a:lnTo>
                  <a:lnTo>
                    <a:pt x="5" y="101"/>
                  </a:lnTo>
                  <a:lnTo>
                    <a:pt x="1" y="10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590" name="Freeform 254">
              <a:extLst>
                <a:ext uri="{FF2B5EF4-FFF2-40B4-BE49-F238E27FC236}">
                  <a16:creationId xmlns:a16="http://schemas.microsoft.com/office/drawing/2014/main" xmlns="" id="{F879D91A-5AC5-4F2F-92F5-1450DC12EFD9}"/>
                </a:ext>
              </a:extLst>
            </p:cNvPr>
            <p:cNvSpPr>
              <a:spLocks/>
            </p:cNvSpPr>
            <p:nvPr/>
          </p:nvSpPr>
          <p:spPr bwMode="auto">
            <a:xfrm>
              <a:off x="1938" y="1150"/>
              <a:ext cx="35" cy="43"/>
            </a:xfrm>
            <a:custGeom>
              <a:avLst/>
              <a:gdLst>
                <a:gd name="T0" fmla="*/ 0 w 71"/>
                <a:gd name="T1" fmla="*/ 2 h 87"/>
                <a:gd name="T2" fmla="*/ 0 w 71"/>
                <a:gd name="T3" fmla="*/ 2 h 87"/>
                <a:gd name="T4" fmla="*/ 0 w 71"/>
                <a:gd name="T5" fmla="*/ 2 h 87"/>
                <a:gd name="T6" fmla="*/ 0 w 71"/>
                <a:gd name="T7" fmla="*/ 1 h 87"/>
                <a:gd name="T8" fmla="*/ 0 w 71"/>
                <a:gd name="T9" fmla="*/ 1 h 87"/>
                <a:gd name="T10" fmla="*/ 1 w 71"/>
                <a:gd name="T11" fmla="*/ 0 h 87"/>
                <a:gd name="T12" fmla="*/ 1 w 71"/>
                <a:gd name="T13" fmla="*/ 0 h 87"/>
                <a:gd name="T14" fmla="*/ 1 w 71"/>
                <a:gd name="T15" fmla="*/ 0 h 87"/>
                <a:gd name="T16" fmla="*/ 2 w 71"/>
                <a:gd name="T17" fmla="*/ 0 h 87"/>
                <a:gd name="T18" fmla="*/ 2 w 71"/>
                <a:gd name="T19" fmla="*/ 0 h 87"/>
                <a:gd name="T20" fmla="*/ 1 w 71"/>
                <a:gd name="T21" fmla="*/ 0 h 87"/>
                <a:gd name="T22" fmla="*/ 1 w 71"/>
                <a:gd name="T23" fmla="*/ 1 h 87"/>
                <a:gd name="T24" fmla="*/ 1 w 71"/>
                <a:gd name="T25" fmla="*/ 1 h 87"/>
                <a:gd name="T26" fmla="*/ 0 w 71"/>
                <a:gd name="T27" fmla="*/ 2 h 87"/>
                <a:gd name="T28" fmla="*/ 0 w 71"/>
                <a:gd name="T29" fmla="*/ 2 h 87"/>
                <a:gd name="T30" fmla="*/ 0 w 71"/>
                <a:gd name="T31" fmla="*/ 2 h 87"/>
                <a:gd name="T32" fmla="*/ 0 w 71"/>
                <a:gd name="T33" fmla="*/ 2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87">
                  <a:moveTo>
                    <a:pt x="0" y="87"/>
                  </a:moveTo>
                  <a:lnTo>
                    <a:pt x="0" y="82"/>
                  </a:lnTo>
                  <a:lnTo>
                    <a:pt x="5" y="72"/>
                  </a:lnTo>
                  <a:lnTo>
                    <a:pt x="14" y="58"/>
                  </a:lnTo>
                  <a:lnTo>
                    <a:pt x="25" y="43"/>
                  </a:lnTo>
                  <a:lnTo>
                    <a:pt x="37" y="28"/>
                  </a:lnTo>
                  <a:lnTo>
                    <a:pt x="50" y="14"/>
                  </a:lnTo>
                  <a:lnTo>
                    <a:pt x="62" y="5"/>
                  </a:lnTo>
                  <a:lnTo>
                    <a:pt x="71" y="0"/>
                  </a:lnTo>
                  <a:lnTo>
                    <a:pt x="66" y="8"/>
                  </a:lnTo>
                  <a:lnTo>
                    <a:pt x="57" y="21"/>
                  </a:lnTo>
                  <a:lnTo>
                    <a:pt x="46" y="36"/>
                  </a:lnTo>
                  <a:lnTo>
                    <a:pt x="35" y="52"/>
                  </a:lnTo>
                  <a:lnTo>
                    <a:pt x="24" y="67"/>
                  </a:lnTo>
                  <a:lnTo>
                    <a:pt x="14" y="79"/>
                  </a:lnTo>
                  <a:lnTo>
                    <a:pt x="6" y="85"/>
                  </a:lnTo>
                  <a:lnTo>
                    <a:pt x="0" y="8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591" name="Freeform 255">
              <a:extLst>
                <a:ext uri="{FF2B5EF4-FFF2-40B4-BE49-F238E27FC236}">
                  <a16:creationId xmlns:a16="http://schemas.microsoft.com/office/drawing/2014/main" xmlns="" id="{29E9BD43-AD0D-46A8-A5A0-23BFDD3632CC}"/>
                </a:ext>
              </a:extLst>
            </p:cNvPr>
            <p:cNvSpPr>
              <a:spLocks/>
            </p:cNvSpPr>
            <p:nvPr/>
          </p:nvSpPr>
          <p:spPr bwMode="auto">
            <a:xfrm>
              <a:off x="1957" y="1156"/>
              <a:ext cx="30" cy="36"/>
            </a:xfrm>
            <a:custGeom>
              <a:avLst/>
              <a:gdLst>
                <a:gd name="T0" fmla="*/ 0 w 61"/>
                <a:gd name="T1" fmla="*/ 3 h 71"/>
                <a:gd name="T2" fmla="*/ 0 w 61"/>
                <a:gd name="T3" fmla="*/ 3 h 71"/>
                <a:gd name="T4" fmla="*/ 0 w 61"/>
                <a:gd name="T5" fmla="*/ 2 h 71"/>
                <a:gd name="T6" fmla="*/ 0 w 61"/>
                <a:gd name="T7" fmla="*/ 2 h 71"/>
                <a:gd name="T8" fmla="*/ 0 w 61"/>
                <a:gd name="T9" fmla="*/ 2 h 71"/>
                <a:gd name="T10" fmla="*/ 0 w 61"/>
                <a:gd name="T11" fmla="*/ 1 h 71"/>
                <a:gd name="T12" fmla="*/ 1 w 61"/>
                <a:gd name="T13" fmla="*/ 1 h 71"/>
                <a:gd name="T14" fmla="*/ 1 w 61"/>
                <a:gd name="T15" fmla="*/ 1 h 71"/>
                <a:gd name="T16" fmla="*/ 1 w 61"/>
                <a:gd name="T17" fmla="*/ 0 h 71"/>
                <a:gd name="T18" fmla="*/ 1 w 61"/>
                <a:gd name="T19" fmla="*/ 1 h 71"/>
                <a:gd name="T20" fmla="*/ 1 w 61"/>
                <a:gd name="T21" fmla="*/ 1 h 71"/>
                <a:gd name="T22" fmla="*/ 1 w 61"/>
                <a:gd name="T23" fmla="*/ 1 h 71"/>
                <a:gd name="T24" fmla="*/ 0 w 61"/>
                <a:gd name="T25" fmla="*/ 2 h 71"/>
                <a:gd name="T26" fmla="*/ 0 w 61"/>
                <a:gd name="T27" fmla="*/ 2 h 71"/>
                <a:gd name="T28" fmla="*/ 0 w 61"/>
                <a:gd name="T29" fmla="*/ 2 h 71"/>
                <a:gd name="T30" fmla="*/ 0 w 61"/>
                <a:gd name="T31" fmla="*/ 3 h 71"/>
                <a:gd name="T32" fmla="*/ 0 w 61"/>
                <a:gd name="T33" fmla="*/ 3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71">
                  <a:moveTo>
                    <a:pt x="1" y="71"/>
                  </a:moveTo>
                  <a:lnTo>
                    <a:pt x="0" y="67"/>
                  </a:lnTo>
                  <a:lnTo>
                    <a:pt x="4" y="59"/>
                  </a:lnTo>
                  <a:lnTo>
                    <a:pt x="8" y="47"/>
                  </a:lnTo>
                  <a:lnTo>
                    <a:pt x="16" y="35"/>
                  </a:lnTo>
                  <a:lnTo>
                    <a:pt x="27" y="24"/>
                  </a:lnTo>
                  <a:lnTo>
                    <a:pt x="37" y="12"/>
                  </a:lnTo>
                  <a:lnTo>
                    <a:pt x="48" y="4"/>
                  </a:lnTo>
                  <a:lnTo>
                    <a:pt x="61" y="0"/>
                  </a:lnTo>
                  <a:lnTo>
                    <a:pt x="55" y="7"/>
                  </a:lnTo>
                  <a:lnTo>
                    <a:pt x="47" y="17"/>
                  </a:lnTo>
                  <a:lnTo>
                    <a:pt x="38" y="30"/>
                  </a:lnTo>
                  <a:lnTo>
                    <a:pt x="29" y="42"/>
                  </a:lnTo>
                  <a:lnTo>
                    <a:pt x="20" y="55"/>
                  </a:lnTo>
                  <a:lnTo>
                    <a:pt x="12" y="64"/>
                  </a:lnTo>
                  <a:lnTo>
                    <a:pt x="5" y="70"/>
                  </a:lnTo>
                  <a:lnTo>
                    <a:pt x="1" y="7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592" name="Freeform 256">
              <a:extLst>
                <a:ext uri="{FF2B5EF4-FFF2-40B4-BE49-F238E27FC236}">
                  <a16:creationId xmlns:a16="http://schemas.microsoft.com/office/drawing/2014/main" xmlns="" id="{51C1E7DD-EB5E-41BE-8168-148E89A0D1E2}"/>
                </a:ext>
              </a:extLst>
            </p:cNvPr>
            <p:cNvSpPr>
              <a:spLocks/>
            </p:cNvSpPr>
            <p:nvPr/>
          </p:nvSpPr>
          <p:spPr bwMode="auto">
            <a:xfrm>
              <a:off x="1976" y="1166"/>
              <a:ext cx="26" cy="25"/>
            </a:xfrm>
            <a:custGeom>
              <a:avLst/>
              <a:gdLst>
                <a:gd name="T0" fmla="*/ 0 w 53"/>
                <a:gd name="T1" fmla="*/ 1 h 51"/>
                <a:gd name="T2" fmla="*/ 0 w 53"/>
                <a:gd name="T3" fmla="*/ 1 h 51"/>
                <a:gd name="T4" fmla="*/ 0 w 53"/>
                <a:gd name="T5" fmla="*/ 1 h 51"/>
                <a:gd name="T6" fmla="*/ 0 w 53"/>
                <a:gd name="T7" fmla="*/ 0 h 51"/>
                <a:gd name="T8" fmla="*/ 0 w 53"/>
                <a:gd name="T9" fmla="*/ 0 h 51"/>
                <a:gd name="T10" fmla="*/ 0 w 53"/>
                <a:gd name="T11" fmla="*/ 0 h 51"/>
                <a:gd name="T12" fmla="*/ 1 w 53"/>
                <a:gd name="T13" fmla="*/ 0 h 51"/>
                <a:gd name="T14" fmla="*/ 1 w 53"/>
                <a:gd name="T15" fmla="*/ 0 h 51"/>
                <a:gd name="T16" fmla="*/ 1 w 53"/>
                <a:gd name="T17" fmla="*/ 0 h 51"/>
                <a:gd name="T18" fmla="*/ 1 w 53"/>
                <a:gd name="T19" fmla="*/ 0 h 51"/>
                <a:gd name="T20" fmla="*/ 1 w 53"/>
                <a:gd name="T21" fmla="*/ 0 h 51"/>
                <a:gd name="T22" fmla="*/ 1 w 53"/>
                <a:gd name="T23" fmla="*/ 0 h 51"/>
                <a:gd name="T24" fmla="*/ 0 w 53"/>
                <a:gd name="T25" fmla="*/ 0 h 51"/>
                <a:gd name="T26" fmla="*/ 0 w 53"/>
                <a:gd name="T27" fmla="*/ 1 h 51"/>
                <a:gd name="T28" fmla="*/ 0 w 53"/>
                <a:gd name="T29" fmla="*/ 1 h 51"/>
                <a:gd name="T30" fmla="*/ 0 w 53"/>
                <a:gd name="T31" fmla="*/ 1 h 51"/>
                <a:gd name="T32" fmla="*/ 0 w 53"/>
                <a:gd name="T33" fmla="*/ 1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51">
                  <a:moveTo>
                    <a:pt x="0" y="51"/>
                  </a:moveTo>
                  <a:lnTo>
                    <a:pt x="0" y="48"/>
                  </a:lnTo>
                  <a:lnTo>
                    <a:pt x="4" y="41"/>
                  </a:lnTo>
                  <a:lnTo>
                    <a:pt x="10" y="31"/>
                  </a:lnTo>
                  <a:lnTo>
                    <a:pt x="20" y="22"/>
                  </a:lnTo>
                  <a:lnTo>
                    <a:pt x="29" y="14"/>
                  </a:lnTo>
                  <a:lnTo>
                    <a:pt x="38" y="6"/>
                  </a:lnTo>
                  <a:lnTo>
                    <a:pt x="47" y="1"/>
                  </a:lnTo>
                  <a:lnTo>
                    <a:pt x="53" y="0"/>
                  </a:lnTo>
                  <a:lnTo>
                    <a:pt x="47" y="6"/>
                  </a:lnTo>
                  <a:lnTo>
                    <a:pt x="40" y="13"/>
                  </a:lnTo>
                  <a:lnTo>
                    <a:pt x="33" y="21"/>
                  </a:lnTo>
                  <a:lnTo>
                    <a:pt x="25" y="30"/>
                  </a:lnTo>
                  <a:lnTo>
                    <a:pt x="19" y="38"/>
                  </a:lnTo>
                  <a:lnTo>
                    <a:pt x="10" y="45"/>
                  </a:lnTo>
                  <a:lnTo>
                    <a:pt x="5" y="50"/>
                  </a:lnTo>
                  <a:lnTo>
                    <a:pt x="0" y="5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593" name="Freeform 257">
              <a:extLst>
                <a:ext uri="{FF2B5EF4-FFF2-40B4-BE49-F238E27FC236}">
                  <a16:creationId xmlns:a16="http://schemas.microsoft.com/office/drawing/2014/main" xmlns="" id="{72929EA7-ECDE-49EC-B8B6-B85407054E2C}"/>
                </a:ext>
              </a:extLst>
            </p:cNvPr>
            <p:cNvSpPr>
              <a:spLocks/>
            </p:cNvSpPr>
            <p:nvPr/>
          </p:nvSpPr>
          <p:spPr bwMode="auto">
            <a:xfrm>
              <a:off x="1993" y="1171"/>
              <a:ext cx="18" cy="18"/>
            </a:xfrm>
            <a:custGeom>
              <a:avLst/>
              <a:gdLst>
                <a:gd name="T0" fmla="*/ 0 w 34"/>
                <a:gd name="T1" fmla="*/ 2 h 34"/>
                <a:gd name="T2" fmla="*/ 0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0 h 34"/>
                <a:gd name="T16" fmla="*/ 2 w 34"/>
                <a:gd name="T17" fmla="*/ 1 h 34"/>
                <a:gd name="T18" fmla="*/ 1 w 34"/>
                <a:gd name="T19" fmla="*/ 1 h 34"/>
                <a:gd name="T20" fmla="*/ 1 w 34"/>
                <a:gd name="T21" fmla="*/ 1 h 34"/>
                <a:gd name="T22" fmla="*/ 1 w 34"/>
                <a:gd name="T23" fmla="*/ 1 h 34"/>
                <a:gd name="T24" fmla="*/ 1 w 34"/>
                <a:gd name="T25" fmla="*/ 1 h 34"/>
                <a:gd name="T26" fmla="*/ 1 w 34"/>
                <a:gd name="T27" fmla="*/ 1 h 34"/>
                <a:gd name="T28" fmla="*/ 1 w 34"/>
                <a:gd name="T29" fmla="*/ 2 h 34"/>
                <a:gd name="T30" fmla="*/ 1 w 34"/>
                <a:gd name="T31" fmla="*/ 2 h 34"/>
                <a:gd name="T32" fmla="*/ 0 w 34"/>
                <a:gd name="T33" fmla="*/ 2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0" y="32"/>
                  </a:moveTo>
                  <a:lnTo>
                    <a:pt x="0" y="29"/>
                  </a:lnTo>
                  <a:lnTo>
                    <a:pt x="1" y="24"/>
                  </a:lnTo>
                  <a:lnTo>
                    <a:pt x="6" y="18"/>
                  </a:lnTo>
                  <a:lnTo>
                    <a:pt x="10" y="11"/>
                  </a:lnTo>
                  <a:lnTo>
                    <a:pt x="16" y="6"/>
                  </a:lnTo>
                  <a:lnTo>
                    <a:pt x="23" y="2"/>
                  </a:lnTo>
                  <a:lnTo>
                    <a:pt x="29" y="0"/>
                  </a:lnTo>
                  <a:lnTo>
                    <a:pt x="34" y="1"/>
                  </a:lnTo>
                  <a:lnTo>
                    <a:pt x="27" y="3"/>
                  </a:lnTo>
                  <a:lnTo>
                    <a:pt x="22" y="8"/>
                  </a:lnTo>
                  <a:lnTo>
                    <a:pt x="17" y="15"/>
                  </a:lnTo>
                  <a:lnTo>
                    <a:pt x="12" y="22"/>
                  </a:lnTo>
                  <a:lnTo>
                    <a:pt x="8" y="29"/>
                  </a:lnTo>
                  <a:lnTo>
                    <a:pt x="6" y="33"/>
                  </a:lnTo>
                  <a:lnTo>
                    <a:pt x="2" y="34"/>
                  </a:lnTo>
                  <a:lnTo>
                    <a:pt x="0" y="3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594" name="Freeform 258">
              <a:extLst>
                <a:ext uri="{FF2B5EF4-FFF2-40B4-BE49-F238E27FC236}">
                  <a16:creationId xmlns:a16="http://schemas.microsoft.com/office/drawing/2014/main" xmlns="" id="{BF2BF4FC-4199-4901-B440-EB1AB28B775F}"/>
                </a:ext>
              </a:extLst>
            </p:cNvPr>
            <p:cNvSpPr>
              <a:spLocks/>
            </p:cNvSpPr>
            <p:nvPr/>
          </p:nvSpPr>
          <p:spPr bwMode="auto">
            <a:xfrm>
              <a:off x="1848" y="1156"/>
              <a:ext cx="20" cy="22"/>
            </a:xfrm>
            <a:custGeom>
              <a:avLst/>
              <a:gdLst>
                <a:gd name="T0" fmla="*/ 2 w 40"/>
                <a:gd name="T1" fmla="*/ 0 h 44"/>
                <a:gd name="T2" fmla="*/ 2 w 40"/>
                <a:gd name="T3" fmla="*/ 1 h 44"/>
                <a:gd name="T4" fmla="*/ 2 w 40"/>
                <a:gd name="T5" fmla="*/ 1 h 44"/>
                <a:gd name="T6" fmla="*/ 1 w 40"/>
                <a:gd name="T7" fmla="*/ 1 h 44"/>
                <a:gd name="T8" fmla="*/ 1 w 40"/>
                <a:gd name="T9" fmla="*/ 1 h 44"/>
                <a:gd name="T10" fmla="*/ 1 w 40"/>
                <a:gd name="T11" fmla="*/ 2 h 44"/>
                <a:gd name="T12" fmla="*/ 1 w 40"/>
                <a:gd name="T13" fmla="*/ 2 h 44"/>
                <a:gd name="T14" fmla="*/ 1 w 40"/>
                <a:gd name="T15" fmla="*/ 2 h 44"/>
                <a:gd name="T16" fmla="*/ 1 w 40"/>
                <a:gd name="T17" fmla="*/ 2 h 44"/>
                <a:gd name="T18" fmla="*/ 0 w 40"/>
                <a:gd name="T19" fmla="*/ 2 h 44"/>
                <a:gd name="T20" fmla="*/ 1 w 40"/>
                <a:gd name="T21" fmla="*/ 1 h 44"/>
                <a:gd name="T22" fmla="*/ 1 w 40"/>
                <a:gd name="T23" fmla="*/ 1 h 44"/>
                <a:gd name="T24" fmla="*/ 1 w 40"/>
                <a:gd name="T25" fmla="*/ 1 h 44"/>
                <a:gd name="T26" fmla="*/ 1 w 40"/>
                <a:gd name="T27" fmla="*/ 1 h 44"/>
                <a:gd name="T28" fmla="*/ 1 w 40"/>
                <a:gd name="T29" fmla="*/ 1 h 44"/>
                <a:gd name="T30" fmla="*/ 2 w 40"/>
                <a:gd name="T31" fmla="*/ 1 h 44"/>
                <a:gd name="T32" fmla="*/ 2 w 40"/>
                <a:gd name="T33" fmla="*/ 0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44">
                  <a:moveTo>
                    <a:pt x="40" y="0"/>
                  </a:moveTo>
                  <a:lnTo>
                    <a:pt x="38" y="3"/>
                  </a:lnTo>
                  <a:lnTo>
                    <a:pt x="33" y="10"/>
                  </a:lnTo>
                  <a:lnTo>
                    <a:pt x="28" y="18"/>
                  </a:lnTo>
                  <a:lnTo>
                    <a:pt x="23" y="26"/>
                  </a:lnTo>
                  <a:lnTo>
                    <a:pt x="17" y="34"/>
                  </a:lnTo>
                  <a:lnTo>
                    <a:pt x="11" y="40"/>
                  </a:lnTo>
                  <a:lnTo>
                    <a:pt x="5" y="44"/>
                  </a:lnTo>
                  <a:lnTo>
                    <a:pt x="1" y="42"/>
                  </a:lnTo>
                  <a:lnTo>
                    <a:pt x="0" y="38"/>
                  </a:lnTo>
                  <a:lnTo>
                    <a:pt x="2" y="32"/>
                  </a:lnTo>
                  <a:lnTo>
                    <a:pt x="7" y="26"/>
                  </a:lnTo>
                  <a:lnTo>
                    <a:pt x="13" y="19"/>
                  </a:lnTo>
                  <a:lnTo>
                    <a:pt x="22" y="14"/>
                  </a:lnTo>
                  <a:lnTo>
                    <a:pt x="30" y="8"/>
                  </a:lnTo>
                  <a:lnTo>
                    <a:pt x="35" y="3"/>
                  </a:lnTo>
                  <a:lnTo>
                    <a:pt x="4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595" name="Freeform 259">
              <a:extLst>
                <a:ext uri="{FF2B5EF4-FFF2-40B4-BE49-F238E27FC236}">
                  <a16:creationId xmlns:a16="http://schemas.microsoft.com/office/drawing/2014/main" xmlns="" id="{7A5F78AA-F57D-4987-9562-CCAE09317939}"/>
                </a:ext>
              </a:extLst>
            </p:cNvPr>
            <p:cNvSpPr>
              <a:spLocks/>
            </p:cNvSpPr>
            <p:nvPr/>
          </p:nvSpPr>
          <p:spPr bwMode="auto">
            <a:xfrm>
              <a:off x="1845" y="1144"/>
              <a:ext cx="24" cy="11"/>
            </a:xfrm>
            <a:custGeom>
              <a:avLst/>
              <a:gdLst>
                <a:gd name="T0" fmla="*/ 2 w 47"/>
                <a:gd name="T1" fmla="*/ 1 h 21"/>
                <a:gd name="T2" fmla="*/ 2 w 47"/>
                <a:gd name="T3" fmla="*/ 1 h 21"/>
                <a:gd name="T4" fmla="*/ 2 w 47"/>
                <a:gd name="T5" fmla="*/ 1 h 21"/>
                <a:gd name="T6" fmla="*/ 1 w 47"/>
                <a:gd name="T7" fmla="*/ 1 h 21"/>
                <a:gd name="T8" fmla="*/ 1 w 47"/>
                <a:gd name="T9" fmla="*/ 1 h 21"/>
                <a:gd name="T10" fmla="*/ 1 w 47"/>
                <a:gd name="T11" fmla="*/ 1 h 21"/>
                <a:gd name="T12" fmla="*/ 1 w 47"/>
                <a:gd name="T13" fmla="*/ 1 h 21"/>
                <a:gd name="T14" fmla="*/ 1 w 47"/>
                <a:gd name="T15" fmla="*/ 0 h 21"/>
                <a:gd name="T16" fmla="*/ 0 w 47"/>
                <a:gd name="T17" fmla="*/ 1 h 21"/>
                <a:gd name="T18" fmla="*/ 0 w 47"/>
                <a:gd name="T19" fmla="*/ 1 h 21"/>
                <a:gd name="T20" fmla="*/ 1 w 47"/>
                <a:gd name="T21" fmla="*/ 1 h 21"/>
                <a:gd name="T22" fmla="*/ 1 w 47"/>
                <a:gd name="T23" fmla="*/ 1 h 21"/>
                <a:gd name="T24" fmla="*/ 1 w 47"/>
                <a:gd name="T25" fmla="*/ 1 h 21"/>
                <a:gd name="T26" fmla="*/ 1 w 47"/>
                <a:gd name="T27" fmla="*/ 1 h 21"/>
                <a:gd name="T28" fmla="*/ 2 w 47"/>
                <a:gd name="T29" fmla="*/ 1 h 21"/>
                <a:gd name="T30" fmla="*/ 2 w 47"/>
                <a:gd name="T31" fmla="*/ 1 h 21"/>
                <a:gd name="T32" fmla="*/ 2 w 47"/>
                <a:gd name="T33" fmla="*/ 1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21">
                  <a:moveTo>
                    <a:pt x="47" y="21"/>
                  </a:moveTo>
                  <a:lnTo>
                    <a:pt x="44" y="20"/>
                  </a:lnTo>
                  <a:lnTo>
                    <a:pt x="39" y="17"/>
                  </a:lnTo>
                  <a:lnTo>
                    <a:pt x="32" y="12"/>
                  </a:lnTo>
                  <a:lnTo>
                    <a:pt x="24" y="8"/>
                  </a:lnTo>
                  <a:lnTo>
                    <a:pt x="17" y="4"/>
                  </a:lnTo>
                  <a:lnTo>
                    <a:pt x="9" y="1"/>
                  </a:lnTo>
                  <a:lnTo>
                    <a:pt x="3" y="0"/>
                  </a:lnTo>
                  <a:lnTo>
                    <a:pt x="0" y="2"/>
                  </a:lnTo>
                  <a:lnTo>
                    <a:pt x="0" y="5"/>
                  </a:lnTo>
                  <a:lnTo>
                    <a:pt x="3" y="9"/>
                  </a:lnTo>
                  <a:lnTo>
                    <a:pt x="9" y="12"/>
                  </a:lnTo>
                  <a:lnTo>
                    <a:pt x="17" y="15"/>
                  </a:lnTo>
                  <a:lnTo>
                    <a:pt x="26" y="17"/>
                  </a:lnTo>
                  <a:lnTo>
                    <a:pt x="34" y="19"/>
                  </a:lnTo>
                  <a:lnTo>
                    <a:pt x="41" y="20"/>
                  </a:lnTo>
                  <a:lnTo>
                    <a:pt x="47" y="2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596" name="Freeform 260">
              <a:extLst>
                <a:ext uri="{FF2B5EF4-FFF2-40B4-BE49-F238E27FC236}">
                  <a16:creationId xmlns:a16="http://schemas.microsoft.com/office/drawing/2014/main" xmlns="" id="{FE4AC712-A5A8-4FAB-8688-DD68C325AC59}"/>
                </a:ext>
              </a:extLst>
            </p:cNvPr>
            <p:cNvSpPr>
              <a:spLocks/>
            </p:cNvSpPr>
            <p:nvPr/>
          </p:nvSpPr>
          <p:spPr bwMode="auto">
            <a:xfrm>
              <a:off x="1838" y="1157"/>
              <a:ext cx="26" cy="6"/>
            </a:xfrm>
            <a:custGeom>
              <a:avLst/>
              <a:gdLst>
                <a:gd name="T0" fmla="*/ 1 w 53"/>
                <a:gd name="T1" fmla="*/ 0 h 13"/>
                <a:gd name="T2" fmla="*/ 1 w 53"/>
                <a:gd name="T3" fmla="*/ 0 h 13"/>
                <a:gd name="T4" fmla="*/ 1 w 53"/>
                <a:gd name="T5" fmla="*/ 0 h 13"/>
                <a:gd name="T6" fmla="*/ 1 w 53"/>
                <a:gd name="T7" fmla="*/ 0 h 13"/>
                <a:gd name="T8" fmla="*/ 0 w 53"/>
                <a:gd name="T9" fmla="*/ 0 h 13"/>
                <a:gd name="T10" fmla="*/ 0 w 53"/>
                <a:gd name="T11" fmla="*/ 0 h 13"/>
                <a:gd name="T12" fmla="*/ 0 w 53"/>
                <a:gd name="T13" fmla="*/ 0 h 13"/>
                <a:gd name="T14" fmla="*/ 0 w 53"/>
                <a:gd name="T15" fmla="*/ 0 h 13"/>
                <a:gd name="T16" fmla="*/ 0 w 53"/>
                <a:gd name="T17" fmla="*/ 0 h 13"/>
                <a:gd name="T18" fmla="*/ 0 w 53"/>
                <a:gd name="T19" fmla="*/ 0 h 13"/>
                <a:gd name="T20" fmla="*/ 0 w 53"/>
                <a:gd name="T21" fmla="*/ 0 h 13"/>
                <a:gd name="T22" fmla="*/ 0 w 53"/>
                <a:gd name="T23" fmla="*/ 0 h 13"/>
                <a:gd name="T24" fmla="*/ 0 w 53"/>
                <a:gd name="T25" fmla="*/ 0 h 13"/>
                <a:gd name="T26" fmla="*/ 0 w 53"/>
                <a:gd name="T27" fmla="*/ 0 h 13"/>
                <a:gd name="T28" fmla="*/ 1 w 53"/>
                <a:gd name="T29" fmla="*/ 0 h 13"/>
                <a:gd name="T30" fmla="*/ 1 w 53"/>
                <a:gd name="T31" fmla="*/ 0 h 13"/>
                <a:gd name="T32" fmla="*/ 1 w 53"/>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13">
                  <a:moveTo>
                    <a:pt x="53" y="0"/>
                  </a:moveTo>
                  <a:lnTo>
                    <a:pt x="49" y="0"/>
                  </a:lnTo>
                  <a:lnTo>
                    <a:pt x="43" y="0"/>
                  </a:lnTo>
                  <a:lnTo>
                    <a:pt x="33" y="0"/>
                  </a:lnTo>
                  <a:lnTo>
                    <a:pt x="24" y="0"/>
                  </a:lnTo>
                  <a:lnTo>
                    <a:pt x="15" y="1"/>
                  </a:lnTo>
                  <a:lnTo>
                    <a:pt x="7" y="2"/>
                  </a:lnTo>
                  <a:lnTo>
                    <a:pt x="2" y="5"/>
                  </a:lnTo>
                  <a:lnTo>
                    <a:pt x="0" y="8"/>
                  </a:lnTo>
                  <a:lnTo>
                    <a:pt x="2" y="12"/>
                  </a:lnTo>
                  <a:lnTo>
                    <a:pt x="7" y="13"/>
                  </a:lnTo>
                  <a:lnTo>
                    <a:pt x="14" y="12"/>
                  </a:lnTo>
                  <a:lnTo>
                    <a:pt x="23" y="10"/>
                  </a:lnTo>
                  <a:lnTo>
                    <a:pt x="31" y="7"/>
                  </a:lnTo>
                  <a:lnTo>
                    <a:pt x="40" y="5"/>
                  </a:lnTo>
                  <a:lnTo>
                    <a:pt x="47" y="2"/>
                  </a:lnTo>
                  <a:lnTo>
                    <a:pt x="5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597" name="Freeform 261">
              <a:extLst>
                <a:ext uri="{FF2B5EF4-FFF2-40B4-BE49-F238E27FC236}">
                  <a16:creationId xmlns:a16="http://schemas.microsoft.com/office/drawing/2014/main" xmlns="" id="{6C1BB24C-900D-49C7-B001-783A27DD489E}"/>
                </a:ext>
              </a:extLst>
            </p:cNvPr>
            <p:cNvSpPr>
              <a:spLocks/>
            </p:cNvSpPr>
            <p:nvPr/>
          </p:nvSpPr>
          <p:spPr bwMode="auto">
            <a:xfrm>
              <a:off x="1853" y="1131"/>
              <a:ext cx="24" cy="20"/>
            </a:xfrm>
            <a:custGeom>
              <a:avLst/>
              <a:gdLst>
                <a:gd name="T0" fmla="*/ 2 w 48"/>
                <a:gd name="T1" fmla="*/ 1 h 41"/>
                <a:gd name="T2" fmla="*/ 2 w 48"/>
                <a:gd name="T3" fmla="*/ 1 h 41"/>
                <a:gd name="T4" fmla="*/ 2 w 48"/>
                <a:gd name="T5" fmla="*/ 0 h 41"/>
                <a:gd name="T6" fmla="*/ 1 w 48"/>
                <a:gd name="T7" fmla="*/ 0 h 41"/>
                <a:gd name="T8" fmla="*/ 1 w 48"/>
                <a:gd name="T9" fmla="*/ 0 h 41"/>
                <a:gd name="T10" fmla="*/ 1 w 48"/>
                <a:gd name="T11" fmla="*/ 0 h 41"/>
                <a:gd name="T12" fmla="*/ 1 w 48"/>
                <a:gd name="T13" fmla="*/ 0 h 41"/>
                <a:gd name="T14" fmla="*/ 0 w 48"/>
                <a:gd name="T15" fmla="*/ 0 h 41"/>
                <a:gd name="T16" fmla="*/ 1 w 48"/>
                <a:gd name="T17" fmla="*/ 0 h 41"/>
                <a:gd name="T18" fmla="*/ 1 w 48"/>
                <a:gd name="T19" fmla="*/ 0 h 41"/>
                <a:gd name="T20" fmla="*/ 1 w 48"/>
                <a:gd name="T21" fmla="*/ 0 h 41"/>
                <a:gd name="T22" fmla="*/ 1 w 48"/>
                <a:gd name="T23" fmla="*/ 0 h 41"/>
                <a:gd name="T24" fmla="*/ 1 w 48"/>
                <a:gd name="T25" fmla="*/ 0 h 41"/>
                <a:gd name="T26" fmla="*/ 1 w 48"/>
                <a:gd name="T27" fmla="*/ 0 h 41"/>
                <a:gd name="T28" fmla="*/ 2 w 48"/>
                <a:gd name="T29" fmla="*/ 0 h 41"/>
                <a:gd name="T30" fmla="*/ 2 w 48"/>
                <a:gd name="T31" fmla="*/ 1 h 41"/>
                <a:gd name="T32" fmla="*/ 2 w 48"/>
                <a:gd name="T33" fmla="*/ 1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41">
                  <a:moveTo>
                    <a:pt x="48" y="41"/>
                  </a:moveTo>
                  <a:lnTo>
                    <a:pt x="42" y="37"/>
                  </a:lnTo>
                  <a:lnTo>
                    <a:pt x="34" y="31"/>
                  </a:lnTo>
                  <a:lnTo>
                    <a:pt x="25" y="26"/>
                  </a:lnTo>
                  <a:lnTo>
                    <a:pt x="16" y="20"/>
                  </a:lnTo>
                  <a:lnTo>
                    <a:pt x="9" y="14"/>
                  </a:lnTo>
                  <a:lnTo>
                    <a:pt x="3" y="8"/>
                  </a:lnTo>
                  <a:lnTo>
                    <a:pt x="0" y="5"/>
                  </a:lnTo>
                  <a:lnTo>
                    <a:pt x="1" y="1"/>
                  </a:lnTo>
                  <a:lnTo>
                    <a:pt x="6" y="0"/>
                  </a:lnTo>
                  <a:lnTo>
                    <a:pt x="11" y="4"/>
                  </a:lnTo>
                  <a:lnTo>
                    <a:pt x="17" y="9"/>
                  </a:lnTo>
                  <a:lnTo>
                    <a:pt x="25" y="15"/>
                  </a:lnTo>
                  <a:lnTo>
                    <a:pt x="32" y="23"/>
                  </a:lnTo>
                  <a:lnTo>
                    <a:pt x="39" y="30"/>
                  </a:lnTo>
                  <a:lnTo>
                    <a:pt x="45" y="37"/>
                  </a:lnTo>
                  <a:lnTo>
                    <a:pt x="48" y="4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598" name="Freeform 262">
              <a:extLst>
                <a:ext uri="{FF2B5EF4-FFF2-40B4-BE49-F238E27FC236}">
                  <a16:creationId xmlns:a16="http://schemas.microsoft.com/office/drawing/2014/main" xmlns="" id="{BF15C80B-35EF-47FE-8D0A-0E5241466A6B}"/>
                </a:ext>
              </a:extLst>
            </p:cNvPr>
            <p:cNvSpPr>
              <a:spLocks/>
            </p:cNvSpPr>
            <p:nvPr/>
          </p:nvSpPr>
          <p:spPr bwMode="auto">
            <a:xfrm>
              <a:off x="1999" y="1133"/>
              <a:ext cx="7" cy="34"/>
            </a:xfrm>
            <a:custGeom>
              <a:avLst/>
              <a:gdLst>
                <a:gd name="T0" fmla="*/ 1 w 14"/>
                <a:gd name="T1" fmla="*/ 3 h 68"/>
                <a:gd name="T2" fmla="*/ 0 w 14"/>
                <a:gd name="T3" fmla="*/ 2 h 68"/>
                <a:gd name="T4" fmla="*/ 0 w 14"/>
                <a:gd name="T5" fmla="*/ 1 h 68"/>
                <a:gd name="T6" fmla="*/ 1 w 14"/>
                <a:gd name="T7" fmla="*/ 1 h 68"/>
                <a:gd name="T8" fmla="*/ 1 w 14"/>
                <a:gd name="T9" fmla="*/ 0 h 68"/>
                <a:gd name="T10" fmla="*/ 1 w 14"/>
                <a:gd name="T11" fmla="*/ 1 h 68"/>
                <a:gd name="T12" fmla="*/ 1 w 14"/>
                <a:gd name="T13" fmla="*/ 1 h 68"/>
                <a:gd name="T14" fmla="*/ 1 w 14"/>
                <a:gd name="T15" fmla="*/ 2 h 68"/>
                <a:gd name="T16" fmla="*/ 1 w 14"/>
                <a:gd name="T17" fmla="*/ 3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68">
                  <a:moveTo>
                    <a:pt x="3" y="68"/>
                  </a:moveTo>
                  <a:lnTo>
                    <a:pt x="0" y="51"/>
                  </a:lnTo>
                  <a:lnTo>
                    <a:pt x="0" y="29"/>
                  </a:lnTo>
                  <a:lnTo>
                    <a:pt x="3" y="9"/>
                  </a:lnTo>
                  <a:lnTo>
                    <a:pt x="9" y="0"/>
                  </a:lnTo>
                  <a:lnTo>
                    <a:pt x="14" y="8"/>
                  </a:lnTo>
                  <a:lnTo>
                    <a:pt x="12" y="26"/>
                  </a:lnTo>
                  <a:lnTo>
                    <a:pt x="6" y="49"/>
                  </a:lnTo>
                  <a:lnTo>
                    <a:pt x="3"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599" name="Freeform 263">
              <a:extLst>
                <a:ext uri="{FF2B5EF4-FFF2-40B4-BE49-F238E27FC236}">
                  <a16:creationId xmlns:a16="http://schemas.microsoft.com/office/drawing/2014/main" xmlns="" id="{5040B32F-966F-4248-A742-B5B957E0933D}"/>
                </a:ext>
              </a:extLst>
            </p:cNvPr>
            <p:cNvSpPr>
              <a:spLocks/>
            </p:cNvSpPr>
            <p:nvPr/>
          </p:nvSpPr>
          <p:spPr bwMode="auto">
            <a:xfrm>
              <a:off x="2008" y="1139"/>
              <a:ext cx="11" cy="33"/>
            </a:xfrm>
            <a:custGeom>
              <a:avLst/>
              <a:gdLst>
                <a:gd name="T0" fmla="*/ 0 w 23"/>
                <a:gd name="T1" fmla="*/ 3 h 66"/>
                <a:gd name="T2" fmla="*/ 0 w 23"/>
                <a:gd name="T3" fmla="*/ 2 h 66"/>
                <a:gd name="T4" fmla="*/ 0 w 23"/>
                <a:gd name="T5" fmla="*/ 1 h 66"/>
                <a:gd name="T6" fmla="*/ 0 w 23"/>
                <a:gd name="T7" fmla="*/ 1 h 66"/>
                <a:gd name="T8" fmla="*/ 0 w 23"/>
                <a:gd name="T9" fmla="*/ 0 h 66"/>
                <a:gd name="T10" fmla="*/ 0 w 23"/>
                <a:gd name="T11" fmla="*/ 1 h 66"/>
                <a:gd name="T12" fmla="*/ 0 w 23"/>
                <a:gd name="T13" fmla="*/ 1 h 66"/>
                <a:gd name="T14" fmla="*/ 0 w 23"/>
                <a:gd name="T15" fmla="*/ 2 h 66"/>
                <a:gd name="T16" fmla="*/ 0 w 23"/>
                <a:gd name="T17" fmla="*/ 3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66">
                  <a:moveTo>
                    <a:pt x="0" y="66"/>
                  </a:moveTo>
                  <a:lnTo>
                    <a:pt x="1" y="51"/>
                  </a:lnTo>
                  <a:lnTo>
                    <a:pt x="4" y="29"/>
                  </a:lnTo>
                  <a:lnTo>
                    <a:pt x="11" y="10"/>
                  </a:lnTo>
                  <a:lnTo>
                    <a:pt x="19" y="0"/>
                  </a:lnTo>
                  <a:lnTo>
                    <a:pt x="23" y="8"/>
                  </a:lnTo>
                  <a:lnTo>
                    <a:pt x="17" y="29"/>
                  </a:lnTo>
                  <a:lnTo>
                    <a:pt x="6" y="52"/>
                  </a:lnTo>
                  <a:lnTo>
                    <a:pt x="0" y="6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00" name="Freeform 264">
              <a:extLst>
                <a:ext uri="{FF2B5EF4-FFF2-40B4-BE49-F238E27FC236}">
                  <a16:creationId xmlns:a16="http://schemas.microsoft.com/office/drawing/2014/main" xmlns="" id="{B3BAE186-9C50-4C9E-93FE-D3B943DF49F6}"/>
                </a:ext>
              </a:extLst>
            </p:cNvPr>
            <p:cNvSpPr>
              <a:spLocks/>
            </p:cNvSpPr>
            <p:nvPr/>
          </p:nvSpPr>
          <p:spPr bwMode="auto">
            <a:xfrm>
              <a:off x="1982" y="1125"/>
              <a:ext cx="7" cy="31"/>
            </a:xfrm>
            <a:custGeom>
              <a:avLst/>
              <a:gdLst>
                <a:gd name="T0" fmla="*/ 1 w 14"/>
                <a:gd name="T1" fmla="*/ 1 h 63"/>
                <a:gd name="T2" fmla="*/ 1 w 14"/>
                <a:gd name="T3" fmla="*/ 1 h 63"/>
                <a:gd name="T4" fmla="*/ 0 w 14"/>
                <a:gd name="T5" fmla="*/ 1 h 63"/>
                <a:gd name="T6" fmla="*/ 1 w 14"/>
                <a:gd name="T7" fmla="*/ 0 h 63"/>
                <a:gd name="T8" fmla="*/ 1 w 14"/>
                <a:gd name="T9" fmla="*/ 0 h 63"/>
                <a:gd name="T10" fmla="*/ 1 w 14"/>
                <a:gd name="T11" fmla="*/ 0 h 63"/>
                <a:gd name="T12" fmla="*/ 1 w 14"/>
                <a:gd name="T13" fmla="*/ 0 h 63"/>
                <a:gd name="T14" fmla="*/ 1 w 14"/>
                <a:gd name="T15" fmla="*/ 1 h 63"/>
                <a:gd name="T16" fmla="*/ 1 w 14"/>
                <a:gd name="T17" fmla="*/ 1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63">
                  <a:moveTo>
                    <a:pt x="8" y="63"/>
                  </a:moveTo>
                  <a:lnTo>
                    <a:pt x="2" y="54"/>
                  </a:lnTo>
                  <a:lnTo>
                    <a:pt x="0" y="33"/>
                  </a:lnTo>
                  <a:lnTo>
                    <a:pt x="1" y="12"/>
                  </a:lnTo>
                  <a:lnTo>
                    <a:pt x="8" y="0"/>
                  </a:lnTo>
                  <a:lnTo>
                    <a:pt x="14" y="4"/>
                  </a:lnTo>
                  <a:lnTo>
                    <a:pt x="12" y="23"/>
                  </a:lnTo>
                  <a:lnTo>
                    <a:pt x="9" y="44"/>
                  </a:lnTo>
                  <a:lnTo>
                    <a:pt x="8" y="6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01" name="Freeform 265">
              <a:extLst>
                <a:ext uri="{FF2B5EF4-FFF2-40B4-BE49-F238E27FC236}">
                  <a16:creationId xmlns:a16="http://schemas.microsoft.com/office/drawing/2014/main" xmlns="" id="{4EE88A5E-10C4-4C04-B17A-22864A788C3B}"/>
                </a:ext>
              </a:extLst>
            </p:cNvPr>
            <p:cNvSpPr>
              <a:spLocks/>
            </p:cNvSpPr>
            <p:nvPr/>
          </p:nvSpPr>
          <p:spPr bwMode="auto">
            <a:xfrm>
              <a:off x="1962" y="1116"/>
              <a:ext cx="11" cy="37"/>
            </a:xfrm>
            <a:custGeom>
              <a:avLst/>
              <a:gdLst>
                <a:gd name="T0" fmla="*/ 1 w 21"/>
                <a:gd name="T1" fmla="*/ 2 h 75"/>
                <a:gd name="T2" fmla="*/ 1 w 21"/>
                <a:gd name="T3" fmla="*/ 1 h 75"/>
                <a:gd name="T4" fmla="*/ 1 w 21"/>
                <a:gd name="T5" fmla="*/ 1 h 75"/>
                <a:gd name="T6" fmla="*/ 0 w 21"/>
                <a:gd name="T7" fmla="*/ 0 h 75"/>
                <a:gd name="T8" fmla="*/ 1 w 21"/>
                <a:gd name="T9" fmla="*/ 0 h 75"/>
                <a:gd name="T10" fmla="*/ 1 w 21"/>
                <a:gd name="T11" fmla="*/ 0 h 75"/>
                <a:gd name="T12" fmla="*/ 1 w 21"/>
                <a:gd name="T13" fmla="*/ 0 h 75"/>
                <a:gd name="T14" fmla="*/ 1 w 21"/>
                <a:gd name="T15" fmla="*/ 1 h 75"/>
                <a:gd name="T16" fmla="*/ 1 w 21"/>
                <a:gd name="T17" fmla="*/ 2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75">
                  <a:moveTo>
                    <a:pt x="21" y="75"/>
                  </a:moveTo>
                  <a:lnTo>
                    <a:pt x="12" y="57"/>
                  </a:lnTo>
                  <a:lnTo>
                    <a:pt x="3" y="32"/>
                  </a:lnTo>
                  <a:lnTo>
                    <a:pt x="0" y="10"/>
                  </a:lnTo>
                  <a:lnTo>
                    <a:pt x="4" y="0"/>
                  </a:lnTo>
                  <a:lnTo>
                    <a:pt x="13" y="8"/>
                  </a:lnTo>
                  <a:lnTo>
                    <a:pt x="17" y="30"/>
                  </a:lnTo>
                  <a:lnTo>
                    <a:pt x="19" y="57"/>
                  </a:lnTo>
                  <a:lnTo>
                    <a:pt x="21" y="7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02" name="Freeform 266">
              <a:extLst>
                <a:ext uri="{FF2B5EF4-FFF2-40B4-BE49-F238E27FC236}">
                  <a16:creationId xmlns:a16="http://schemas.microsoft.com/office/drawing/2014/main" xmlns="" id="{3942CC11-14BA-4581-BEAA-E3101BF1AF38}"/>
                </a:ext>
              </a:extLst>
            </p:cNvPr>
            <p:cNvSpPr>
              <a:spLocks/>
            </p:cNvSpPr>
            <p:nvPr/>
          </p:nvSpPr>
          <p:spPr bwMode="auto">
            <a:xfrm>
              <a:off x="1944" y="1106"/>
              <a:ext cx="13" cy="41"/>
            </a:xfrm>
            <a:custGeom>
              <a:avLst/>
              <a:gdLst>
                <a:gd name="T0" fmla="*/ 1 w 25"/>
                <a:gd name="T1" fmla="*/ 3 h 80"/>
                <a:gd name="T2" fmla="*/ 1 w 25"/>
                <a:gd name="T3" fmla="*/ 3 h 80"/>
                <a:gd name="T4" fmla="*/ 1 w 25"/>
                <a:gd name="T5" fmla="*/ 2 h 80"/>
                <a:gd name="T6" fmla="*/ 1 w 25"/>
                <a:gd name="T7" fmla="*/ 2 h 80"/>
                <a:gd name="T8" fmla="*/ 1 w 25"/>
                <a:gd name="T9" fmla="*/ 2 h 80"/>
                <a:gd name="T10" fmla="*/ 1 w 25"/>
                <a:gd name="T11" fmla="*/ 1 h 80"/>
                <a:gd name="T12" fmla="*/ 0 w 25"/>
                <a:gd name="T13" fmla="*/ 1 h 80"/>
                <a:gd name="T14" fmla="*/ 0 w 25"/>
                <a:gd name="T15" fmla="*/ 1 h 80"/>
                <a:gd name="T16" fmla="*/ 1 w 25"/>
                <a:gd name="T17" fmla="*/ 0 h 80"/>
                <a:gd name="T18" fmla="*/ 1 w 25"/>
                <a:gd name="T19" fmla="*/ 1 h 80"/>
                <a:gd name="T20" fmla="*/ 1 w 25"/>
                <a:gd name="T21" fmla="*/ 2 h 80"/>
                <a:gd name="T22" fmla="*/ 1 w 25"/>
                <a:gd name="T23" fmla="*/ 3 h 80"/>
                <a:gd name="T24" fmla="*/ 1 w 25"/>
                <a:gd name="T25" fmla="*/ 3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 h="80">
                  <a:moveTo>
                    <a:pt x="25" y="80"/>
                  </a:moveTo>
                  <a:lnTo>
                    <a:pt x="22" y="72"/>
                  </a:lnTo>
                  <a:lnTo>
                    <a:pt x="16" y="62"/>
                  </a:lnTo>
                  <a:lnTo>
                    <a:pt x="11" y="48"/>
                  </a:lnTo>
                  <a:lnTo>
                    <a:pt x="6" y="34"/>
                  </a:lnTo>
                  <a:lnTo>
                    <a:pt x="2" y="20"/>
                  </a:lnTo>
                  <a:lnTo>
                    <a:pt x="0" y="9"/>
                  </a:lnTo>
                  <a:lnTo>
                    <a:pt x="0" y="2"/>
                  </a:lnTo>
                  <a:lnTo>
                    <a:pt x="4" y="0"/>
                  </a:lnTo>
                  <a:lnTo>
                    <a:pt x="14" y="12"/>
                  </a:lnTo>
                  <a:lnTo>
                    <a:pt x="18" y="38"/>
                  </a:lnTo>
                  <a:lnTo>
                    <a:pt x="22" y="64"/>
                  </a:lnTo>
                  <a:lnTo>
                    <a:pt x="25" y="8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03" name="Freeform 267">
              <a:extLst>
                <a:ext uri="{FF2B5EF4-FFF2-40B4-BE49-F238E27FC236}">
                  <a16:creationId xmlns:a16="http://schemas.microsoft.com/office/drawing/2014/main" xmlns="" id="{81E4A831-F51A-451C-A82D-2BB02D948E0D}"/>
                </a:ext>
              </a:extLst>
            </p:cNvPr>
            <p:cNvSpPr>
              <a:spLocks/>
            </p:cNvSpPr>
            <p:nvPr/>
          </p:nvSpPr>
          <p:spPr bwMode="auto">
            <a:xfrm>
              <a:off x="1904" y="1103"/>
              <a:ext cx="21" cy="44"/>
            </a:xfrm>
            <a:custGeom>
              <a:avLst/>
              <a:gdLst>
                <a:gd name="T0" fmla="*/ 1 w 44"/>
                <a:gd name="T1" fmla="*/ 3 h 86"/>
                <a:gd name="T2" fmla="*/ 1 w 44"/>
                <a:gd name="T3" fmla="*/ 3 h 86"/>
                <a:gd name="T4" fmla="*/ 0 w 44"/>
                <a:gd name="T5" fmla="*/ 3 h 86"/>
                <a:gd name="T6" fmla="*/ 0 w 44"/>
                <a:gd name="T7" fmla="*/ 2 h 86"/>
                <a:gd name="T8" fmla="*/ 0 w 44"/>
                <a:gd name="T9" fmla="*/ 2 h 86"/>
                <a:gd name="T10" fmla="*/ 0 w 44"/>
                <a:gd name="T11" fmla="*/ 1 h 86"/>
                <a:gd name="T12" fmla="*/ 0 w 44"/>
                <a:gd name="T13" fmla="*/ 1 h 86"/>
                <a:gd name="T14" fmla="*/ 0 w 44"/>
                <a:gd name="T15" fmla="*/ 1 h 86"/>
                <a:gd name="T16" fmla="*/ 0 w 44"/>
                <a:gd name="T17" fmla="*/ 0 h 86"/>
                <a:gd name="T18" fmla="*/ 0 w 44"/>
                <a:gd name="T19" fmla="*/ 1 h 86"/>
                <a:gd name="T20" fmla="*/ 0 w 44"/>
                <a:gd name="T21" fmla="*/ 1 h 86"/>
                <a:gd name="T22" fmla="*/ 0 w 44"/>
                <a:gd name="T23" fmla="*/ 1 h 86"/>
                <a:gd name="T24" fmla="*/ 0 w 44"/>
                <a:gd name="T25" fmla="*/ 2 h 86"/>
                <a:gd name="T26" fmla="*/ 0 w 44"/>
                <a:gd name="T27" fmla="*/ 2 h 86"/>
                <a:gd name="T28" fmla="*/ 1 w 44"/>
                <a:gd name="T29" fmla="*/ 3 h 86"/>
                <a:gd name="T30" fmla="*/ 1 w 44"/>
                <a:gd name="T31" fmla="*/ 3 h 86"/>
                <a:gd name="T32" fmla="*/ 1 w 44"/>
                <a:gd name="T33" fmla="*/ 3 h 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86">
                  <a:moveTo>
                    <a:pt x="44" y="86"/>
                  </a:moveTo>
                  <a:lnTo>
                    <a:pt x="37" y="78"/>
                  </a:lnTo>
                  <a:lnTo>
                    <a:pt x="29" y="67"/>
                  </a:lnTo>
                  <a:lnTo>
                    <a:pt x="20" y="53"/>
                  </a:lnTo>
                  <a:lnTo>
                    <a:pt x="13" y="39"/>
                  </a:lnTo>
                  <a:lnTo>
                    <a:pt x="6" y="25"/>
                  </a:lnTo>
                  <a:lnTo>
                    <a:pt x="1" y="14"/>
                  </a:lnTo>
                  <a:lnTo>
                    <a:pt x="0" y="5"/>
                  </a:lnTo>
                  <a:lnTo>
                    <a:pt x="2" y="0"/>
                  </a:lnTo>
                  <a:lnTo>
                    <a:pt x="7" y="1"/>
                  </a:lnTo>
                  <a:lnTo>
                    <a:pt x="13" y="10"/>
                  </a:lnTo>
                  <a:lnTo>
                    <a:pt x="19" y="23"/>
                  </a:lnTo>
                  <a:lnTo>
                    <a:pt x="23" y="38"/>
                  </a:lnTo>
                  <a:lnTo>
                    <a:pt x="29" y="54"/>
                  </a:lnTo>
                  <a:lnTo>
                    <a:pt x="35" y="69"/>
                  </a:lnTo>
                  <a:lnTo>
                    <a:pt x="39" y="81"/>
                  </a:lnTo>
                  <a:lnTo>
                    <a:pt x="44" y="8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04" name="Freeform 268">
              <a:extLst>
                <a:ext uri="{FF2B5EF4-FFF2-40B4-BE49-F238E27FC236}">
                  <a16:creationId xmlns:a16="http://schemas.microsoft.com/office/drawing/2014/main" xmlns="" id="{9E2A15E4-1C1A-44DC-9DAE-96607BB8ECBC}"/>
                </a:ext>
              </a:extLst>
            </p:cNvPr>
            <p:cNvSpPr>
              <a:spLocks/>
            </p:cNvSpPr>
            <p:nvPr/>
          </p:nvSpPr>
          <p:spPr bwMode="auto">
            <a:xfrm>
              <a:off x="1866" y="1110"/>
              <a:ext cx="25" cy="40"/>
            </a:xfrm>
            <a:custGeom>
              <a:avLst/>
              <a:gdLst>
                <a:gd name="T0" fmla="*/ 1 w 52"/>
                <a:gd name="T1" fmla="*/ 3 h 79"/>
                <a:gd name="T2" fmla="*/ 1 w 52"/>
                <a:gd name="T3" fmla="*/ 3 h 79"/>
                <a:gd name="T4" fmla="*/ 1 w 52"/>
                <a:gd name="T5" fmla="*/ 2 h 79"/>
                <a:gd name="T6" fmla="*/ 0 w 52"/>
                <a:gd name="T7" fmla="*/ 2 h 79"/>
                <a:gd name="T8" fmla="*/ 0 w 52"/>
                <a:gd name="T9" fmla="*/ 2 h 79"/>
                <a:gd name="T10" fmla="*/ 0 w 52"/>
                <a:gd name="T11" fmla="*/ 1 h 79"/>
                <a:gd name="T12" fmla="*/ 0 w 52"/>
                <a:gd name="T13" fmla="*/ 1 h 79"/>
                <a:gd name="T14" fmla="*/ 0 w 52"/>
                <a:gd name="T15" fmla="*/ 1 h 79"/>
                <a:gd name="T16" fmla="*/ 0 w 52"/>
                <a:gd name="T17" fmla="*/ 0 h 79"/>
                <a:gd name="T18" fmla="*/ 0 w 52"/>
                <a:gd name="T19" fmla="*/ 1 h 79"/>
                <a:gd name="T20" fmla="*/ 0 w 52"/>
                <a:gd name="T21" fmla="*/ 1 h 79"/>
                <a:gd name="T22" fmla="*/ 0 w 52"/>
                <a:gd name="T23" fmla="*/ 1 h 79"/>
                <a:gd name="T24" fmla="*/ 0 w 52"/>
                <a:gd name="T25" fmla="*/ 2 h 79"/>
                <a:gd name="T26" fmla="*/ 1 w 52"/>
                <a:gd name="T27" fmla="*/ 2 h 79"/>
                <a:gd name="T28" fmla="*/ 1 w 52"/>
                <a:gd name="T29" fmla="*/ 2 h 79"/>
                <a:gd name="T30" fmla="*/ 1 w 52"/>
                <a:gd name="T31" fmla="*/ 3 h 79"/>
                <a:gd name="T32" fmla="*/ 1 w 52"/>
                <a:gd name="T33" fmla="*/ 3 h 7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79">
                  <a:moveTo>
                    <a:pt x="52" y="79"/>
                  </a:moveTo>
                  <a:lnTo>
                    <a:pt x="45" y="72"/>
                  </a:lnTo>
                  <a:lnTo>
                    <a:pt x="37" y="63"/>
                  </a:lnTo>
                  <a:lnTo>
                    <a:pt x="27" y="50"/>
                  </a:lnTo>
                  <a:lnTo>
                    <a:pt x="17" y="38"/>
                  </a:lnTo>
                  <a:lnTo>
                    <a:pt x="8" y="25"/>
                  </a:lnTo>
                  <a:lnTo>
                    <a:pt x="2" y="14"/>
                  </a:lnTo>
                  <a:lnTo>
                    <a:pt x="0" y="4"/>
                  </a:lnTo>
                  <a:lnTo>
                    <a:pt x="2" y="0"/>
                  </a:lnTo>
                  <a:lnTo>
                    <a:pt x="8" y="1"/>
                  </a:lnTo>
                  <a:lnTo>
                    <a:pt x="15" y="9"/>
                  </a:lnTo>
                  <a:lnTo>
                    <a:pt x="22" y="20"/>
                  </a:lnTo>
                  <a:lnTo>
                    <a:pt x="29" y="35"/>
                  </a:lnTo>
                  <a:lnTo>
                    <a:pt x="36" y="50"/>
                  </a:lnTo>
                  <a:lnTo>
                    <a:pt x="43" y="63"/>
                  </a:lnTo>
                  <a:lnTo>
                    <a:pt x="47" y="73"/>
                  </a:lnTo>
                  <a:lnTo>
                    <a:pt x="52" y="7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05" name="Freeform 269">
              <a:extLst>
                <a:ext uri="{FF2B5EF4-FFF2-40B4-BE49-F238E27FC236}">
                  <a16:creationId xmlns:a16="http://schemas.microsoft.com/office/drawing/2014/main" xmlns="" id="{56A8555E-BBBD-4AA4-A97D-EB77B4B4E294}"/>
                </a:ext>
              </a:extLst>
            </p:cNvPr>
            <p:cNvSpPr>
              <a:spLocks/>
            </p:cNvSpPr>
            <p:nvPr/>
          </p:nvSpPr>
          <p:spPr bwMode="auto">
            <a:xfrm>
              <a:off x="1919" y="1109"/>
              <a:ext cx="23" cy="36"/>
            </a:xfrm>
            <a:custGeom>
              <a:avLst/>
              <a:gdLst>
                <a:gd name="T0" fmla="*/ 2 w 45"/>
                <a:gd name="T1" fmla="*/ 2 h 73"/>
                <a:gd name="T2" fmla="*/ 2 w 45"/>
                <a:gd name="T3" fmla="*/ 2 h 73"/>
                <a:gd name="T4" fmla="*/ 1 w 45"/>
                <a:gd name="T5" fmla="*/ 1 h 73"/>
                <a:gd name="T6" fmla="*/ 1 w 45"/>
                <a:gd name="T7" fmla="*/ 1 h 73"/>
                <a:gd name="T8" fmla="*/ 1 w 45"/>
                <a:gd name="T9" fmla="*/ 1 h 73"/>
                <a:gd name="T10" fmla="*/ 1 w 45"/>
                <a:gd name="T11" fmla="*/ 0 h 73"/>
                <a:gd name="T12" fmla="*/ 1 w 45"/>
                <a:gd name="T13" fmla="*/ 0 h 73"/>
                <a:gd name="T14" fmla="*/ 0 w 45"/>
                <a:gd name="T15" fmla="*/ 0 h 73"/>
                <a:gd name="T16" fmla="*/ 1 w 45"/>
                <a:gd name="T17" fmla="*/ 0 h 73"/>
                <a:gd name="T18" fmla="*/ 1 w 45"/>
                <a:gd name="T19" fmla="*/ 0 h 73"/>
                <a:gd name="T20" fmla="*/ 1 w 45"/>
                <a:gd name="T21" fmla="*/ 0 h 73"/>
                <a:gd name="T22" fmla="*/ 1 w 45"/>
                <a:gd name="T23" fmla="*/ 0 h 73"/>
                <a:gd name="T24" fmla="*/ 1 w 45"/>
                <a:gd name="T25" fmla="*/ 1 h 73"/>
                <a:gd name="T26" fmla="*/ 1 w 45"/>
                <a:gd name="T27" fmla="*/ 1 h 73"/>
                <a:gd name="T28" fmla="*/ 2 w 45"/>
                <a:gd name="T29" fmla="*/ 1 h 73"/>
                <a:gd name="T30" fmla="*/ 2 w 45"/>
                <a:gd name="T31" fmla="*/ 2 h 73"/>
                <a:gd name="T32" fmla="*/ 2 w 45"/>
                <a:gd name="T33" fmla="*/ 2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73">
                  <a:moveTo>
                    <a:pt x="45" y="73"/>
                  </a:moveTo>
                  <a:lnTo>
                    <a:pt x="39" y="66"/>
                  </a:lnTo>
                  <a:lnTo>
                    <a:pt x="31" y="57"/>
                  </a:lnTo>
                  <a:lnTo>
                    <a:pt x="23" y="45"/>
                  </a:lnTo>
                  <a:lnTo>
                    <a:pt x="14" y="33"/>
                  </a:lnTo>
                  <a:lnTo>
                    <a:pt x="7" y="21"/>
                  </a:lnTo>
                  <a:lnTo>
                    <a:pt x="3" y="11"/>
                  </a:lnTo>
                  <a:lnTo>
                    <a:pt x="0" y="4"/>
                  </a:lnTo>
                  <a:lnTo>
                    <a:pt x="4" y="0"/>
                  </a:lnTo>
                  <a:lnTo>
                    <a:pt x="9" y="3"/>
                  </a:lnTo>
                  <a:lnTo>
                    <a:pt x="15" y="9"/>
                  </a:lnTo>
                  <a:lnTo>
                    <a:pt x="22" y="20"/>
                  </a:lnTo>
                  <a:lnTo>
                    <a:pt x="28" y="33"/>
                  </a:lnTo>
                  <a:lnTo>
                    <a:pt x="32" y="45"/>
                  </a:lnTo>
                  <a:lnTo>
                    <a:pt x="38" y="58"/>
                  </a:lnTo>
                  <a:lnTo>
                    <a:pt x="42" y="67"/>
                  </a:lnTo>
                  <a:lnTo>
                    <a:pt x="45" y="7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06" name="Freeform 270">
              <a:extLst>
                <a:ext uri="{FF2B5EF4-FFF2-40B4-BE49-F238E27FC236}">
                  <a16:creationId xmlns:a16="http://schemas.microsoft.com/office/drawing/2014/main" xmlns="" id="{A9FAE31C-E45C-43D9-9B2C-22ADFEACDE61}"/>
                </a:ext>
              </a:extLst>
            </p:cNvPr>
            <p:cNvSpPr>
              <a:spLocks/>
            </p:cNvSpPr>
            <p:nvPr/>
          </p:nvSpPr>
          <p:spPr bwMode="auto">
            <a:xfrm>
              <a:off x="1906" y="1142"/>
              <a:ext cx="33" cy="53"/>
            </a:xfrm>
            <a:custGeom>
              <a:avLst/>
              <a:gdLst>
                <a:gd name="T0" fmla="*/ 0 w 67"/>
                <a:gd name="T1" fmla="*/ 4 h 106"/>
                <a:gd name="T2" fmla="*/ 0 w 67"/>
                <a:gd name="T3" fmla="*/ 4 h 106"/>
                <a:gd name="T4" fmla="*/ 0 w 67"/>
                <a:gd name="T5" fmla="*/ 3 h 106"/>
                <a:gd name="T6" fmla="*/ 0 w 67"/>
                <a:gd name="T7" fmla="*/ 3 h 106"/>
                <a:gd name="T8" fmla="*/ 0 w 67"/>
                <a:gd name="T9" fmla="*/ 2 h 106"/>
                <a:gd name="T10" fmla="*/ 0 w 67"/>
                <a:gd name="T11" fmla="*/ 2 h 106"/>
                <a:gd name="T12" fmla="*/ 1 w 67"/>
                <a:gd name="T13" fmla="*/ 1 h 106"/>
                <a:gd name="T14" fmla="*/ 1 w 67"/>
                <a:gd name="T15" fmla="*/ 1 h 106"/>
                <a:gd name="T16" fmla="*/ 2 w 67"/>
                <a:gd name="T17" fmla="*/ 0 h 106"/>
                <a:gd name="T18" fmla="*/ 1 w 67"/>
                <a:gd name="T19" fmla="*/ 1 h 106"/>
                <a:gd name="T20" fmla="*/ 1 w 67"/>
                <a:gd name="T21" fmla="*/ 1 h 106"/>
                <a:gd name="T22" fmla="*/ 1 w 67"/>
                <a:gd name="T23" fmla="*/ 2 h 106"/>
                <a:gd name="T24" fmla="*/ 1 w 67"/>
                <a:gd name="T25" fmla="*/ 2 h 106"/>
                <a:gd name="T26" fmla="*/ 0 w 67"/>
                <a:gd name="T27" fmla="*/ 3 h 106"/>
                <a:gd name="T28" fmla="*/ 0 w 67"/>
                <a:gd name="T29" fmla="*/ 3 h 106"/>
                <a:gd name="T30" fmla="*/ 0 w 67"/>
                <a:gd name="T31" fmla="*/ 4 h 106"/>
                <a:gd name="T32" fmla="*/ 0 w 67"/>
                <a:gd name="T33" fmla="*/ 4 h 1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106">
                  <a:moveTo>
                    <a:pt x="1" y="106"/>
                  </a:moveTo>
                  <a:lnTo>
                    <a:pt x="0" y="100"/>
                  </a:lnTo>
                  <a:lnTo>
                    <a:pt x="3" y="88"/>
                  </a:lnTo>
                  <a:lnTo>
                    <a:pt x="10" y="73"/>
                  </a:lnTo>
                  <a:lnTo>
                    <a:pt x="20" y="54"/>
                  </a:lnTo>
                  <a:lnTo>
                    <a:pt x="31" y="37"/>
                  </a:lnTo>
                  <a:lnTo>
                    <a:pt x="44" y="21"/>
                  </a:lnTo>
                  <a:lnTo>
                    <a:pt x="55" y="8"/>
                  </a:lnTo>
                  <a:lnTo>
                    <a:pt x="67" y="0"/>
                  </a:lnTo>
                  <a:lnTo>
                    <a:pt x="62" y="8"/>
                  </a:lnTo>
                  <a:lnTo>
                    <a:pt x="55" y="22"/>
                  </a:lnTo>
                  <a:lnTo>
                    <a:pt x="46" y="40"/>
                  </a:lnTo>
                  <a:lnTo>
                    <a:pt x="34" y="59"/>
                  </a:lnTo>
                  <a:lnTo>
                    <a:pt x="24" y="77"/>
                  </a:lnTo>
                  <a:lnTo>
                    <a:pt x="14" y="92"/>
                  </a:lnTo>
                  <a:lnTo>
                    <a:pt x="6" y="103"/>
                  </a:lnTo>
                  <a:lnTo>
                    <a:pt x="1" y="10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07" name="Freeform 271">
              <a:extLst>
                <a:ext uri="{FF2B5EF4-FFF2-40B4-BE49-F238E27FC236}">
                  <a16:creationId xmlns:a16="http://schemas.microsoft.com/office/drawing/2014/main" xmlns="" id="{A765A2CF-071C-4571-BB28-060347134307}"/>
                </a:ext>
              </a:extLst>
            </p:cNvPr>
            <p:cNvSpPr>
              <a:spLocks/>
            </p:cNvSpPr>
            <p:nvPr/>
          </p:nvSpPr>
          <p:spPr bwMode="auto">
            <a:xfrm>
              <a:off x="1883" y="1144"/>
              <a:ext cx="29" cy="42"/>
            </a:xfrm>
            <a:custGeom>
              <a:avLst/>
              <a:gdLst>
                <a:gd name="T0" fmla="*/ 0 w 57"/>
                <a:gd name="T1" fmla="*/ 3 h 83"/>
                <a:gd name="T2" fmla="*/ 0 w 57"/>
                <a:gd name="T3" fmla="*/ 3 h 83"/>
                <a:gd name="T4" fmla="*/ 1 w 57"/>
                <a:gd name="T5" fmla="*/ 3 h 83"/>
                <a:gd name="T6" fmla="*/ 1 w 57"/>
                <a:gd name="T7" fmla="*/ 2 h 83"/>
                <a:gd name="T8" fmla="*/ 1 w 57"/>
                <a:gd name="T9" fmla="*/ 2 h 83"/>
                <a:gd name="T10" fmla="*/ 1 w 57"/>
                <a:gd name="T11" fmla="*/ 1 h 83"/>
                <a:gd name="T12" fmla="*/ 2 w 57"/>
                <a:gd name="T13" fmla="*/ 1 h 83"/>
                <a:gd name="T14" fmla="*/ 2 w 57"/>
                <a:gd name="T15" fmla="*/ 1 h 83"/>
                <a:gd name="T16" fmla="*/ 2 w 57"/>
                <a:gd name="T17" fmla="*/ 0 h 83"/>
                <a:gd name="T18" fmla="*/ 2 w 57"/>
                <a:gd name="T19" fmla="*/ 1 h 83"/>
                <a:gd name="T20" fmla="*/ 2 w 57"/>
                <a:gd name="T21" fmla="*/ 1 h 83"/>
                <a:gd name="T22" fmla="*/ 2 w 57"/>
                <a:gd name="T23" fmla="*/ 2 h 83"/>
                <a:gd name="T24" fmla="*/ 1 w 57"/>
                <a:gd name="T25" fmla="*/ 2 h 83"/>
                <a:gd name="T26" fmla="*/ 1 w 57"/>
                <a:gd name="T27" fmla="*/ 2 h 83"/>
                <a:gd name="T28" fmla="*/ 1 w 57"/>
                <a:gd name="T29" fmla="*/ 3 h 83"/>
                <a:gd name="T30" fmla="*/ 1 w 57"/>
                <a:gd name="T31" fmla="*/ 3 h 83"/>
                <a:gd name="T32" fmla="*/ 0 w 57"/>
                <a:gd name="T33" fmla="*/ 3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83">
                  <a:moveTo>
                    <a:pt x="0" y="83"/>
                  </a:moveTo>
                  <a:lnTo>
                    <a:pt x="0" y="79"/>
                  </a:lnTo>
                  <a:lnTo>
                    <a:pt x="2" y="71"/>
                  </a:lnTo>
                  <a:lnTo>
                    <a:pt x="7" y="60"/>
                  </a:lnTo>
                  <a:lnTo>
                    <a:pt x="15" y="46"/>
                  </a:lnTo>
                  <a:lnTo>
                    <a:pt x="24" y="32"/>
                  </a:lnTo>
                  <a:lnTo>
                    <a:pt x="34" y="18"/>
                  </a:lnTo>
                  <a:lnTo>
                    <a:pt x="46" y="7"/>
                  </a:lnTo>
                  <a:lnTo>
                    <a:pt x="57" y="0"/>
                  </a:lnTo>
                  <a:lnTo>
                    <a:pt x="51" y="9"/>
                  </a:lnTo>
                  <a:lnTo>
                    <a:pt x="42" y="20"/>
                  </a:lnTo>
                  <a:lnTo>
                    <a:pt x="34" y="35"/>
                  </a:lnTo>
                  <a:lnTo>
                    <a:pt x="25" y="49"/>
                  </a:lnTo>
                  <a:lnTo>
                    <a:pt x="17" y="63"/>
                  </a:lnTo>
                  <a:lnTo>
                    <a:pt x="9" y="73"/>
                  </a:lnTo>
                  <a:lnTo>
                    <a:pt x="3" y="80"/>
                  </a:lnTo>
                  <a:lnTo>
                    <a:pt x="0" y="8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08" name="Freeform 272">
              <a:extLst>
                <a:ext uri="{FF2B5EF4-FFF2-40B4-BE49-F238E27FC236}">
                  <a16:creationId xmlns:a16="http://schemas.microsoft.com/office/drawing/2014/main" xmlns="" id="{A36B8FAD-4C28-42DF-9BE5-1A446486D1BB}"/>
                </a:ext>
              </a:extLst>
            </p:cNvPr>
            <p:cNvSpPr>
              <a:spLocks/>
            </p:cNvSpPr>
            <p:nvPr/>
          </p:nvSpPr>
          <p:spPr bwMode="auto">
            <a:xfrm>
              <a:off x="1883" y="1107"/>
              <a:ext cx="26" cy="40"/>
            </a:xfrm>
            <a:custGeom>
              <a:avLst/>
              <a:gdLst>
                <a:gd name="T0" fmla="*/ 2 w 52"/>
                <a:gd name="T1" fmla="*/ 3 h 79"/>
                <a:gd name="T2" fmla="*/ 2 w 52"/>
                <a:gd name="T3" fmla="*/ 3 h 79"/>
                <a:gd name="T4" fmla="*/ 2 w 52"/>
                <a:gd name="T5" fmla="*/ 2 h 79"/>
                <a:gd name="T6" fmla="*/ 1 w 52"/>
                <a:gd name="T7" fmla="*/ 2 h 79"/>
                <a:gd name="T8" fmla="*/ 1 w 52"/>
                <a:gd name="T9" fmla="*/ 2 h 79"/>
                <a:gd name="T10" fmla="*/ 1 w 52"/>
                <a:gd name="T11" fmla="*/ 1 h 79"/>
                <a:gd name="T12" fmla="*/ 1 w 52"/>
                <a:gd name="T13" fmla="*/ 1 h 79"/>
                <a:gd name="T14" fmla="*/ 0 w 52"/>
                <a:gd name="T15" fmla="*/ 1 h 79"/>
                <a:gd name="T16" fmla="*/ 1 w 52"/>
                <a:gd name="T17" fmla="*/ 0 h 79"/>
                <a:gd name="T18" fmla="*/ 1 w 52"/>
                <a:gd name="T19" fmla="*/ 1 h 79"/>
                <a:gd name="T20" fmla="*/ 1 w 52"/>
                <a:gd name="T21" fmla="*/ 1 h 79"/>
                <a:gd name="T22" fmla="*/ 1 w 52"/>
                <a:gd name="T23" fmla="*/ 1 h 79"/>
                <a:gd name="T24" fmla="*/ 1 w 52"/>
                <a:gd name="T25" fmla="*/ 2 h 79"/>
                <a:gd name="T26" fmla="*/ 2 w 52"/>
                <a:gd name="T27" fmla="*/ 2 h 79"/>
                <a:gd name="T28" fmla="*/ 2 w 52"/>
                <a:gd name="T29" fmla="*/ 2 h 79"/>
                <a:gd name="T30" fmla="*/ 2 w 52"/>
                <a:gd name="T31" fmla="*/ 3 h 79"/>
                <a:gd name="T32" fmla="*/ 2 w 52"/>
                <a:gd name="T33" fmla="*/ 3 h 7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79">
                  <a:moveTo>
                    <a:pt x="52" y="79"/>
                  </a:moveTo>
                  <a:lnTo>
                    <a:pt x="45" y="73"/>
                  </a:lnTo>
                  <a:lnTo>
                    <a:pt x="37" y="63"/>
                  </a:lnTo>
                  <a:lnTo>
                    <a:pt x="26" y="51"/>
                  </a:lnTo>
                  <a:lnTo>
                    <a:pt x="17" y="38"/>
                  </a:lnTo>
                  <a:lnTo>
                    <a:pt x="8" y="25"/>
                  </a:lnTo>
                  <a:lnTo>
                    <a:pt x="2" y="14"/>
                  </a:lnTo>
                  <a:lnTo>
                    <a:pt x="0" y="5"/>
                  </a:lnTo>
                  <a:lnTo>
                    <a:pt x="2" y="0"/>
                  </a:lnTo>
                  <a:lnTo>
                    <a:pt x="8" y="1"/>
                  </a:lnTo>
                  <a:lnTo>
                    <a:pt x="15" y="9"/>
                  </a:lnTo>
                  <a:lnTo>
                    <a:pt x="22" y="21"/>
                  </a:lnTo>
                  <a:lnTo>
                    <a:pt x="28" y="36"/>
                  </a:lnTo>
                  <a:lnTo>
                    <a:pt x="35" y="51"/>
                  </a:lnTo>
                  <a:lnTo>
                    <a:pt x="42" y="63"/>
                  </a:lnTo>
                  <a:lnTo>
                    <a:pt x="47" y="74"/>
                  </a:lnTo>
                  <a:lnTo>
                    <a:pt x="52" y="7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09" name="Freeform 273">
              <a:extLst>
                <a:ext uri="{FF2B5EF4-FFF2-40B4-BE49-F238E27FC236}">
                  <a16:creationId xmlns:a16="http://schemas.microsoft.com/office/drawing/2014/main" xmlns="" id="{0AA4365E-0731-49D2-8907-5519B906B33F}"/>
                </a:ext>
              </a:extLst>
            </p:cNvPr>
            <p:cNvSpPr>
              <a:spLocks/>
            </p:cNvSpPr>
            <p:nvPr/>
          </p:nvSpPr>
          <p:spPr bwMode="auto">
            <a:xfrm>
              <a:off x="1746" y="1199"/>
              <a:ext cx="132" cy="32"/>
            </a:xfrm>
            <a:custGeom>
              <a:avLst/>
              <a:gdLst>
                <a:gd name="T0" fmla="*/ 8 w 265"/>
                <a:gd name="T1" fmla="*/ 1 h 65"/>
                <a:gd name="T2" fmla="*/ 8 w 265"/>
                <a:gd name="T3" fmla="*/ 1 h 65"/>
                <a:gd name="T4" fmla="*/ 8 w 265"/>
                <a:gd name="T5" fmla="*/ 1 h 65"/>
                <a:gd name="T6" fmla="*/ 8 w 265"/>
                <a:gd name="T7" fmla="*/ 2 h 65"/>
                <a:gd name="T8" fmla="*/ 8 w 265"/>
                <a:gd name="T9" fmla="*/ 2 h 65"/>
                <a:gd name="T10" fmla="*/ 7 w 265"/>
                <a:gd name="T11" fmla="*/ 1 h 65"/>
                <a:gd name="T12" fmla="*/ 7 w 265"/>
                <a:gd name="T13" fmla="*/ 1 h 65"/>
                <a:gd name="T14" fmla="*/ 6 w 265"/>
                <a:gd name="T15" fmla="*/ 0 h 65"/>
                <a:gd name="T16" fmla="*/ 5 w 265"/>
                <a:gd name="T17" fmla="*/ 0 h 65"/>
                <a:gd name="T18" fmla="*/ 5 w 265"/>
                <a:gd name="T19" fmla="*/ 0 h 65"/>
                <a:gd name="T20" fmla="*/ 4 w 265"/>
                <a:gd name="T21" fmla="*/ 0 h 65"/>
                <a:gd name="T22" fmla="*/ 4 w 265"/>
                <a:gd name="T23" fmla="*/ 0 h 65"/>
                <a:gd name="T24" fmla="*/ 3 w 265"/>
                <a:gd name="T25" fmla="*/ 0 h 65"/>
                <a:gd name="T26" fmla="*/ 3 w 265"/>
                <a:gd name="T27" fmla="*/ 0 h 65"/>
                <a:gd name="T28" fmla="*/ 2 w 265"/>
                <a:gd name="T29" fmla="*/ 0 h 65"/>
                <a:gd name="T30" fmla="*/ 2 w 265"/>
                <a:gd name="T31" fmla="*/ 0 h 65"/>
                <a:gd name="T32" fmla="*/ 1 w 265"/>
                <a:gd name="T33" fmla="*/ 0 h 65"/>
                <a:gd name="T34" fmla="*/ 1 w 265"/>
                <a:gd name="T35" fmla="*/ 0 h 65"/>
                <a:gd name="T36" fmla="*/ 0 w 265"/>
                <a:gd name="T37" fmla="*/ 0 h 65"/>
                <a:gd name="T38" fmla="*/ 0 w 265"/>
                <a:gd name="T39" fmla="*/ 0 h 65"/>
                <a:gd name="T40" fmla="*/ 0 w 265"/>
                <a:gd name="T41" fmla="*/ 1 h 65"/>
                <a:gd name="T42" fmla="*/ 0 w 265"/>
                <a:gd name="T43" fmla="*/ 0 h 65"/>
                <a:gd name="T44" fmla="*/ 0 w 265"/>
                <a:gd name="T45" fmla="*/ 0 h 65"/>
                <a:gd name="T46" fmla="*/ 0 w 265"/>
                <a:gd name="T47" fmla="*/ 0 h 65"/>
                <a:gd name="T48" fmla="*/ 1 w 265"/>
                <a:gd name="T49" fmla="*/ 0 h 65"/>
                <a:gd name="T50" fmla="*/ 1 w 265"/>
                <a:gd name="T51" fmla="*/ 0 h 65"/>
                <a:gd name="T52" fmla="*/ 2 w 265"/>
                <a:gd name="T53" fmla="*/ 0 h 65"/>
                <a:gd name="T54" fmla="*/ 3 w 265"/>
                <a:gd name="T55" fmla="*/ 0 h 65"/>
                <a:gd name="T56" fmla="*/ 3 w 265"/>
                <a:gd name="T57" fmla="*/ 0 h 65"/>
                <a:gd name="T58" fmla="*/ 4 w 265"/>
                <a:gd name="T59" fmla="*/ 0 h 65"/>
                <a:gd name="T60" fmla="*/ 5 w 265"/>
                <a:gd name="T61" fmla="*/ 0 h 65"/>
                <a:gd name="T62" fmla="*/ 5 w 265"/>
                <a:gd name="T63" fmla="*/ 0 h 65"/>
                <a:gd name="T64" fmla="*/ 6 w 265"/>
                <a:gd name="T65" fmla="*/ 0 h 65"/>
                <a:gd name="T66" fmla="*/ 7 w 265"/>
                <a:gd name="T67" fmla="*/ 0 h 65"/>
                <a:gd name="T68" fmla="*/ 7 w 265"/>
                <a:gd name="T69" fmla="*/ 1 h 65"/>
                <a:gd name="T70" fmla="*/ 7 w 265"/>
                <a:gd name="T71" fmla="*/ 1 h 65"/>
                <a:gd name="T72" fmla="*/ 8 w 265"/>
                <a:gd name="T73" fmla="*/ 1 h 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65" h="65">
                  <a:moveTo>
                    <a:pt x="265" y="58"/>
                  </a:moveTo>
                  <a:lnTo>
                    <a:pt x="265" y="60"/>
                  </a:lnTo>
                  <a:lnTo>
                    <a:pt x="263" y="62"/>
                  </a:lnTo>
                  <a:lnTo>
                    <a:pt x="260" y="64"/>
                  </a:lnTo>
                  <a:lnTo>
                    <a:pt x="258" y="65"/>
                  </a:lnTo>
                  <a:lnTo>
                    <a:pt x="241" y="51"/>
                  </a:lnTo>
                  <a:lnTo>
                    <a:pt x="225" y="38"/>
                  </a:lnTo>
                  <a:lnTo>
                    <a:pt x="208" y="29"/>
                  </a:lnTo>
                  <a:lnTo>
                    <a:pt x="191" y="22"/>
                  </a:lnTo>
                  <a:lnTo>
                    <a:pt x="172" y="17"/>
                  </a:lnTo>
                  <a:lnTo>
                    <a:pt x="155" y="14"/>
                  </a:lnTo>
                  <a:lnTo>
                    <a:pt x="137" y="12"/>
                  </a:lnTo>
                  <a:lnTo>
                    <a:pt x="119" y="12"/>
                  </a:lnTo>
                  <a:lnTo>
                    <a:pt x="102" y="12"/>
                  </a:lnTo>
                  <a:lnTo>
                    <a:pt x="85" y="14"/>
                  </a:lnTo>
                  <a:lnTo>
                    <a:pt x="69" y="16"/>
                  </a:lnTo>
                  <a:lnTo>
                    <a:pt x="53" y="20"/>
                  </a:lnTo>
                  <a:lnTo>
                    <a:pt x="38" y="23"/>
                  </a:lnTo>
                  <a:lnTo>
                    <a:pt x="24" y="26"/>
                  </a:lnTo>
                  <a:lnTo>
                    <a:pt x="11" y="29"/>
                  </a:lnTo>
                  <a:lnTo>
                    <a:pt x="0" y="32"/>
                  </a:lnTo>
                  <a:lnTo>
                    <a:pt x="7" y="26"/>
                  </a:lnTo>
                  <a:lnTo>
                    <a:pt x="16" y="19"/>
                  </a:lnTo>
                  <a:lnTo>
                    <a:pt x="28" y="13"/>
                  </a:lnTo>
                  <a:lnTo>
                    <a:pt x="45" y="8"/>
                  </a:lnTo>
                  <a:lnTo>
                    <a:pt x="62" y="4"/>
                  </a:lnTo>
                  <a:lnTo>
                    <a:pt x="81" y="1"/>
                  </a:lnTo>
                  <a:lnTo>
                    <a:pt x="102" y="0"/>
                  </a:lnTo>
                  <a:lnTo>
                    <a:pt x="123" y="0"/>
                  </a:lnTo>
                  <a:lnTo>
                    <a:pt x="145" y="1"/>
                  </a:lnTo>
                  <a:lnTo>
                    <a:pt x="165" y="5"/>
                  </a:lnTo>
                  <a:lnTo>
                    <a:pt x="186" y="9"/>
                  </a:lnTo>
                  <a:lnTo>
                    <a:pt x="206" y="15"/>
                  </a:lnTo>
                  <a:lnTo>
                    <a:pt x="224" y="23"/>
                  </a:lnTo>
                  <a:lnTo>
                    <a:pt x="240" y="32"/>
                  </a:lnTo>
                  <a:lnTo>
                    <a:pt x="254" y="44"/>
                  </a:lnTo>
                  <a:lnTo>
                    <a:pt x="265" y="5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10" name="Freeform 274">
              <a:extLst>
                <a:ext uri="{FF2B5EF4-FFF2-40B4-BE49-F238E27FC236}">
                  <a16:creationId xmlns:a16="http://schemas.microsoft.com/office/drawing/2014/main" xmlns="" id="{41DC6315-1AB7-43AA-ADCC-63565EDB39C0}"/>
                </a:ext>
              </a:extLst>
            </p:cNvPr>
            <p:cNvSpPr>
              <a:spLocks/>
            </p:cNvSpPr>
            <p:nvPr/>
          </p:nvSpPr>
          <p:spPr bwMode="auto">
            <a:xfrm>
              <a:off x="1748" y="1207"/>
              <a:ext cx="16" cy="28"/>
            </a:xfrm>
            <a:custGeom>
              <a:avLst/>
              <a:gdLst>
                <a:gd name="T0" fmla="*/ 1 w 33"/>
                <a:gd name="T1" fmla="*/ 0 h 58"/>
                <a:gd name="T2" fmla="*/ 0 w 33"/>
                <a:gd name="T3" fmla="*/ 0 h 58"/>
                <a:gd name="T4" fmla="*/ 0 w 33"/>
                <a:gd name="T5" fmla="*/ 0 h 58"/>
                <a:gd name="T6" fmla="*/ 0 w 33"/>
                <a:gd name="T7" fmla="*/ 0 h 58"/>
                <a:gd name="T8" fmla="*/ 0 w 33"/>
                <a:gd name="T9" fmla="*/ 0 h 58"/>
                <a:gd name="T10" fmla="*/ 0 w 33"/>
                <a:gd name="T11" fmla="*/ 1 h 58"/>
                <a:gd name="T12" fmla="*/ 0 w 33"/>
                <a:gd name="T13" fmla="*/ 1 h 58"/>
                <a:gd name="T14" fmla="*/ 0 w 33"/>
                <a:gd name="T15" fmla="*/ 1 h 58"/>
                <a:gd name="T16" fmla="*/ 0 w 33"/>
                <a:gd name="T17" fmla="*/ 1 h 58"/>
                <a:gd name="T18" fmla="*/ 0 w 33"/>
                <a:gd name="T19" fmla="*/ 1 h 58"/>
                <a:gd name="T20" fmla="*/ 0 w 33"/>
                <a:gd name="T21" fmla="*/ 1 h 58"/>
                <a:gd name="T22" fmla="*/ 0 w 33"/>
                <a:gd name="T23" fmla="*/ 0 h 58"/>
                <a:gd name="T24" fmla="*/ 1 w 33"/>
                <a:gd name="T25" fmla="*/ 0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58">
                  <a:moveTo>
                    <a:pt x="33" y="0"/>
                  </a:moveTo>
                  <a:lnTo>
                    <a:pt x="26" y="6"/>
                  </a:lnTo>
                  <a:lnTo>
                    <a:pt x="20" y="14"/>
                  </a:lnTo>
                  <a:lnTo>
                    <a:pt x="13" y="23"/>
                  </a:lnTo>
                  <a:lnTo>
                    <a:pt x="8" y="32"/>
                  </a:lnTo>
                  <a:lnTo>
                    <a:pt x="4" y="42"/>
                  </a:lnTo>
                  <a:lnTo>
                    <a:pt x="1" y="49"/>
                  </a:lnTo>
                  <a:lnTo>
                    <a:pt x="0" y="54"/>
                  </a:lnTo>
                  <a:lnTo>
                    <a:pt x="1" y="58"/>
                  </a:lnTo>
                  <a:lnTo>
                    <a:pt x="7" y="53"/>
                  </a:lnTo>
                  <a:lnTo>
                    <a:pt x="14" y="37"/>
                  </a:lnTo>
                  <a:lnTo>
                    <a:pt x="22" y="17"/>
                  </a:lnTo>
                  <a:lnTo>
                    <a:pt x="3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11" name="Freeform 275">
              <a:extLst>
                <a:ext uri="{FF2B5EF4-FFF2-40B4-BE49-F238E27FC236}">
                  <a16:creationId xmlns:a16="http://schemas.microsoft.com/office/drawing/2014/main" xmlns="" id="{915C8CF5-E7D6-4CF1-B04B-7183968D5071}"/>
                </a:ext>
              </a:extLst>
            </p:cNvPr>
            <p:cNvSpPr>
              <a:spLocks/>
            </p:cNvSpPr>
            <p:nvPr/>
          </p:nvSpPr>
          <p:spPr bwMode="auto">
            <a:xfrm>
              <a:off x="1757" y="1204"/>
              <a:ext cx="19" cy="31"/>
            </a:xfrm>
            <a:custGeom>
              <a:avLst/>
              <a:gdLst>
                <a:gd name="T0" fmla="*/ 1 w 38"/>
                <a:gd name="T1" fmla="*/ 1 h 64"/>
                <a:gd name="T2" fmla="*/ 0 w 38"/>
                <a:gd name="T3" fmla="*/ 1 h 64"/>
                <a:gd name="T4" fmla="*/ 1 w 38"/>
                <a:gd name="T5" fmla="*/ 1 h 64"/>
                <a:gd name="T6" fmla="*/ 1 w 38"/>
                <a:gd name="T7" fmla="*/ 1 h 64"/>
                <a:gd name="T8" fmla="*/ 1 w 38"/>
                <a:gd name="T9" fmla="*/ 1 h 64"/>
                <a:gd name="T10" fmla="*/ 1 w 38"/>
                <a:gd name="T11" fmla="*/ 0 h 64"/>
                <a:gd name="T12" fmla="*/ 1 w 38"/>
                <a:gd name="T13" fmla="*/ 0 h 64"/>
                <a:gd name="T14" fmla="*/ 1 w 38"/>
                <a:gd name="T15" fmla="*/ 0 h 64"/>
                <a:gd name="T16" fmla="*/ 2 w 38"/>
                <a:gd name="T17" fmla="*/ 0 h 64"/>
                <a:gd name="T18" fmla="*/ 2 w 38"/>
                <a:gd name="T19" fmla="*/ 0 h 64"/>
                <a:gd name="T20" fmla="*/ 1 w 38"/>
                <a:gd name="T21" fmla="*/ 0 h 64"/>
                <a:gd name="T22" fmla="*/ 1 w 38"/>
                <a:gd name="T23" fmla="*/ 0 h 64"/>
                <a:gd name="T24" fmla="*/ 1 w 38"/>
                <a:gd name="T25" fmla="*/ 1 h 64"/>
                <a:gd name="T26" fmla="*/ 1 w 38"/>
                <a:gd name="T27" fmla="*/ 1 h 64"/>
                <a:gd name="T28" fmla="*/ 1 w 38"/>
                <a:gd name="T29" fmla="*/ 1 h 64"/>
                <a:gd name="T30" fmla="*/ 1 w 38"/>
                <a:gd name="T31" fmla="*/ 1 h 64"/>
                <a:gd name="T32" fmla="*/ 1 w 38"/>
                <a:gd name="T33" fmla="*/ 1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64">
                  <a:moveTo>
                    <a:pt x="1" y="64"/>
                  </a:moveTo>
                  <a:lnTo>
                    <a:pt x="0" y="61"/>
                  </a:lnTo>
                  <a:lnTo>
                    <a:pt x="1" y="55"/>
                  </a:lnTo>
                  <a:lnTo>
                    <a:pt x="3" y="46"/>
                  </a:lnTo>
                  <a:lnTo>
                    <a:pt x="8" y="37"/>
                  </a:lnTo>
                  <a:lnTo>
                    <a:pt x="13" y="27"/>
                  </a:lnTo>
                  <a:lnTo>
                    <a:pt x="20" y="17"/>
                  </a:lnTo>
                  <a:lnTo>
                    <a:pt x="28" y="7"/>
                  </a:lnTo>
                  <a:lnTo>
                    <a:pt x="38" y="0"/>
                  </a:lnTo>
                  <a:lnTo>
                    <a:pt x="33" y="8"/>
                  </a:lnTo>
                  <a:lnTo>
                    <a:pt x="28" y="18"/>
                  </a:lnTo>
                  <a:lnTo>
                    <a:pt x="23" y="28"/>
                  </a:lnTo>
                  <a:lnTo>
                    <a:pt x="17" y="38"/>
                  </a:lnTo>
                  <a:lnTo>
                    <a:pt x="12" y="49"/>
                  </a:lnTo>
                  <a:lnTo>
                    <a:pt x="6" y="57"/>
                  </a:lnTo>
                  <a:lnTo>
                    <a:pt x="3" y="63"/>
                  </a:lnTo>
                  <a:lnTo>
                    <a:pt x="1" y="6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12" name="Freeform 276">
              <a:extLst>
                <a:ext uri="{FF2B5EF4-FFF2-40B4-BE49-F238E27FC236}">
                  <a16:creationId xmlns:a16="http://schemas.microsoft.com/office/drawing/2014/main" xmlns="" id="{DABCB75A-87F2-4B9D-8CAF-B3C2DB5BCBFE}"/>
                </a:ext>
              </a:extLst>
            </p:cNvPr>
            <p:cNvSpPr>
              <a:spLocks/>
            </p:cNvSpPr>
            <p:nvPr/>
          </p:nvSpPr>
          <p:spPr bwMode="auto">
            <a:xfrm>
              <a:off x="1776" y="1201"/>
              <a:ext cx="26" cy="41"/>
            </a:xfrm>
            <a:custGeom>
              <a:avLst/>
              <a:gdLst>
                <a:gd name="T0" fmla="*/ 1 w 52"/>
                <a:gd name="T1" fmla="*/ 2 h 83"/>
                <a:gd name="T2" fmla="*/ 0 w 52"/>
                <a:gd name="T3" fmla="*/ 2 h 83"/>
                <a:gd name="T4" fmla="*/ 1 w 52"/>
                <a:gd name="T5" fmla="*/ 2 h 83"/>
                <a:gd name="T6" fmla="*/ 1 w 52"/>
                <a:gd name="T7" fmla="*/ 1 h 83"/>
                <a:gd name="T8" fmla="*/ 1 w 52"/>
                <a:gd name="T9" fmla="*/ 1 h 83"/>
                <a:gd name="T10" fmla="*/ 1 w 52"/>
                <a:gd name="T11" fmla="*/ 0 h 83"/>
                <a:gd name="T12" fmla="*/ 1 w 52"/>
                <a:gd name="T13" fmla="*/ 0 h 83"/>
                <a:gd name="T14" fmla="*/ 2 w 52"/>
                <a:gd name="T15" fmla="*/ 0 h 83"/>
                <a:gd name="T16" fmla="*/ 2 w 52"/>
                <a:gd name="T17" fmla="*/ 0 h 83"/>
                <a:gd name="T18" fmla="*/ 2 w 52"/>
                <a:gd name="T19" fmla="*/ 0 h 83"/>
                <a:gd name="T20" fmla="*/ 2 w 52"/>
                <a:gd name="T21" fmla="*/ 0 h 83"/>
                <a:gd name="T22" fmla="*/ 2 w 52"/>
                <a:gd name="T23" fmla="*/ 0 h 83"/>
                <a:gd name="T24" fmla="*/ 1 w 52"/>
                <a:gd name="T25" fmla="*/ 1 h 83"/>
                <a:gd name="T26" fmla="*/ 1 w 52"/>
                <a:gd name="T27" fmla="*/ 1 h 83"/>
                <a:gd name="T28" fmla="*/ 1 w 52"/>
                <a:gd name="T29" fmla="*/ 2 h 83"/>
                <a:gd name="T30" fmla="*/ 1 w 52"/>
                <a:gd name="T31" fmla="*/ 2 h 83"/>
                <a:gd name="T32" fmla="*/ 1 w 52"/>
                <a:gd name="T33" fmla="*/ 2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83">
                  <a:moveTo>
                    <a:pt x="1" y="83"/>
                  </a:moveTo>
                  <a:lnTo>
                    <a:pt x="0" y="78"/>
                  </a:lnTo>
                  <a:lnTo>
                    <a:pt x="2" y="70"/>
                  </a:lnTo>
                  <a:lnTo>
                    <a:pt x="7" y="57"/>
                  </a:lnTo>
                  <a:lnTo>
                    <a:pt x="12" y="45"/>
                  </a:lnTo>
                  <a:lnTo>
                    <a:pt x="22" y="31"/>
                  </a:lnTo>
                  <a:lnTo>
                    <a:pt x="31" y="17"/>
                  </a:lnTo>
                  <a:lnTo>
                    <a:pt x="41" y="7"/>
                  </a:lnTo>
                  <a:lnTo>
                    <a:pt x="52" y="0"/>
                  </a:lnTo>
                  <a:lnTo>
                    <a:pt x="47" y="7"/>
                  </a:lnTo>
                  <a:lnTo>
                    <a:pt x="41" y="17"/>
                  </a:lnTo>
                  <a:lnTo>
                    <a:pt x="33" y="31"/>
                  </a:lnTo>
                  <a:lnTo>
                    <a:pt x="26" y="46"/>
                  </a:lnTo>
                  <a:lnTo>
                    <a:pt x="18" y="61"/>
                  </a:lnTo>
                  <a:lnTo>
                    <a:pt x="11" y="72"/>
                  </a:lnTo>
                  <a:lnTo>
                    <a:pt x="5" y="80"/>
                  </a:lnTo>
                  <a:lnTo>
                    <a:pt x="1" y="8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13" name="Freeform 277">
              <a:extLst>
                <a:ext uri="{FF2B5EF4-FFF2-40B4-BE49-F238E27FC236}">
                  <a16:creationId xmlns:a16="http://schemas.microsoft.com/office/drawing/2014/main" xmlns="" id="{ED9C77B4-20D9-460E-A698-6E1014F821C0}"/>
                </a:ext>
              </a:extLst>
            </p:cNvPr>
            <p:cNvSpPr>
              <a:spLocks/>
            </p:cNvSpPr>
            <p:nvPr/>
          </p:nvSpPr>
          <p:spPr bwMode="auto">
            <a:xfrm>
              <a:off x="1798" y="1203"/>
              <a:ext cx="28" cy="44"/>
            </a:xfrm>
            <a:custGeom>
              <a:avLst/>
              <a:gdLst>
                <a:gd name="T0" fmla="*/ 0 w 57"/>
                <a:gd name="T1" fmla="*/ 2 h 90"/>
                <a:gd name="T2" fmla="*/ 0 w 57"/>
                <a:gd name="T3" fmla="*/ 2 h 90"/>
                <a:gd name="T4" fmla="*/ 0 w 57"/>
                <a:gd name="T5" fmla="*/ 2 h 90"/>
                <a:gd name="T6" fmla="*/ 0 w 57"/>
                <a:gd name="T7" fmla="*/ 1 h 90"/>
                <a:gd name="T8" fmla="*/ 0 w 57"/>
                <a:gd name="T9" fmla="*/ 1 h 90"/>
                <a:gd name="T10" fmla="*/ 0 w 57"/>
                <a:gd name="T11" fmla="*/ 0 h 90"/>
                <a:gd name="T12" fmla="*/ 1 w 57"/>
                <a:gd name="T13" fmla="*/ 0 h 90"/>
                <a:gd name="T14" fmla="*/ 1 w 57"/>
                <a:gd name="T15" fmla="*/ 0 h 90"/>
                <a:gd name="T16" fmla="*/ 1 w 57"/>
                <a:gd name="T17" fmla="*/ 0 h 90"/>
                <a:gd name="T18" fmla="*/ 1 w 57"/>
                <a:gd name="T19" fmla="*/ 0 h 90"/>
                <a:gd name="T20" fmla="*/ 1 w 57"/>
                <a:gd name="T21" fmla="*/ 0 h 90"/>
                <a:gd name="T22" fmla="*/ 1 w 57"/>
                <a:gd name="T23" fmla="*/ 1 h 90"/>
                <a:gd name="T24" fmla="*/ 0 w 57"/>
                <a:gd name="T25" fmla="*/ 1 h 90"/>
                <a:gd name="T26" fmla="*/ 0 w 57"/>
                <a:gd name="T27" fmla="*/ 2 h 90"/>
                <a:gd name="T28" fmla="*/ 0 w 57"/>
                <a:gd name="T29" fmla="*/ 2 h 90"/>
                <a:gd name="T30" fmla="*/ 0 w 57"/>
                <a:gd name="T31" fmla="*/ 2 h 90"/>
                <a:gd name="T32" fmla="*/ 0 w 57"/>
                <a:gd name="T33" fmla="*/ 2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90">
                  <a:moveTo>
                    <a:pt x="2" y="90"/>
                  </a:moveTo>
                  <a:lnTo>
                    <a:pt x="0" y="85"/>
                  </a:lnTo>
                  <a:lnTo>
                    <a:pt x="3" y="75"/>
                  </a:lnTo>
                  <a:lnTo>
                    <a:pt x="9" y="61"/>
                  </a:lnTo>
                  <a:lnTo>
                    <a:pt x="17" y="46"/>
                  </a:lnTo>
                  <a:lnTo>
                    <a:pt x="26" y="31"/>
                  </a:lnTo>
                  <a:lnTo>
                    <a:pt x="37" y="17"/>
                  </a:lnTo>
                  <a:lnTo>
                    <a:pt x="48" y="6"/>
                  </a:lnTo>
                  <a:lnTo>
                    <a:pt x="57" y="0"/>
                  </a:lnTo>
                  <a:lnTo>
                    <a:pt x="53" y="7"/>
                  </a:lnTo>
                  <a:lnTo>
                    <a:pt x="47" y="19"/>
                  </a:lnTo>
                  <a:lnTo>
                    <a:pt x="38" y="34"/>
                  </a:lnTo>
                  <a:lnTo>
                    <a:pt x="29" y="50"/>
                  </a:lnTo>
                  <a:lnTo>
                    <a:pt x="20" y="66"/>
                  </a:lnTo>
                  <a:lnTo>
                    <a:pt x="12" y="78"/>
                  </a:lnTo>
                  <a:lnTo>
                    <a:pt x="5" y="88"/>
                  </a:lnTo>
                  <a:lnTo>
                    <a:pt x="2" y="9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14" name="Freeform 278">
              <a:extLst>
                <a:ext uri="{FF2B5EF4-FFF2-40B4-BE49-F238E27FC236}">
                  <a16:creationId xmlns:a16="http://schemas.microsoft.com/office/drawing/2014/main" xmlns="" id="{D9F24EBB-CFFC-4A56-B0E0-317A4D8643E6}"/>
                </a:ext>
              </a:extLst>
            </p:cNvPr>
            <p:cNvSpPr>
              <a:spLocks/>
            </p:cNvSpPr>
            <p:nvPr/>
          </p:nvSpPr>
          <p:spPr bwMode="auto">
            <a:xfrm>
              <a:off x="1813" y="1207"/>
              <a:ext cx="30" cy="36"/>
            </a:xfrm>
            <a:custGeom>
              <a:avLst/>
              <a:gdLst>
                <a:gd name="T0" fmla="*/ 0 w 60"/>
                <a:gd name="T1" fmla="*/ 2 h 74"/>
                <a:gd name="T2" fmla="*/ 0 w 60"/>
                <a:gd name="T3" fmla="*/ 2 h 74"/>
                <a:gd name="T4" fmla="*/ 1 w 60"/>
                <a:gd name="T5" fmla="*/ 1 h 74"/>
                <a:gd name="T6" fmla="*/ 1 w 60"/>
                <a:gd name="T7" fmla="*/ 1 h 74"/>
                <a:gd name="T8" fmla="*/ 1 w 60"/>
                <a:gd name="T9" fmla="*/ 1 h 74"/>
                <a:gd name="T10" fmla="*/ 1 w 60"/>
                <a:gd name="T11" fmla="*/ 0 h 74"/>
                <a:gd name="T12" fmla="*/ 2 w 60"/>
                <a:gd name="T13" fmla="*/ 0 h 74"/>
                <a:gd name="T14" fmla="*/ 2 w 60"/>
                <a:gd name="T15" fmla="*/ 0 h 74"/>
                <a:gd name="T16" fmla="*/ 2 w 60"/>
                <a:gd name="T17" fmla="*/ 0 h 74"/>
                <a:gd name="T18" fmla="*/ 2 w 60"/>
                <a:gd name="T19" fmla="*/ 0 h 74"/>
                <a:gd name="T20" fmla="*/ 2 w 60"/>
                <a:gd name="T21" fmla="*/ 0 h 74"/>
                <a:gd name="T22" fmla="*/ 2 w 60"/>
                <a:gd name="T23" fmla="*/ 0 h 74"/>
                <a:gd name="T24" fmla="*/ 1 w 60"/>
                <a:gd name="T25" fmla="*/ 1 h 74"/>
                <a:gd name="T26" fmla="*/ 1 w 60"/>
                <a:gd name="T27" fmla="*/ 1 h 74"/>
                <a:gd name="T28" fmla="*/ 1 w 60"/>
                <a:gd name="T29" fmla="*/ 2 h 74"/>
                <a:gd name="T30" fmla="*/ 1 w 60"/>
                <a:gd name="T31" fmla="*/ 2 h 74"/>
                <a:gd name="T32" fmla="*/ 0 w 60"/>
                <a:gd name="T33" fmla="*/ 2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0" h="74">
                  <a:moveTo>
                    <a:pt x="0" y="74"/>
                  </a:moveTo>
                  <a:lnTo>
                    <a:pt x="0" y="70"/>
                  </a:lnTo>
                  <a:lnTo>
                    <a:pt x="5" y="61"/>
                  </a:lnTo>
                  <a:lnTo>
                    <a:pt x="12" y="50"/>
                  </a:lnTo>
                  <a:lnTo>
                    <a:pt x="21" y="37"/>
                  </a:lnTo>
                  <a:lnTo>
                    <a:pt x="31" y="24"/>
                  </a:lnTo>
                  <a:lnTo>
                    <a:pt x="42" y="13"/>
                  </a:lnTo>
                  <a:lnTo>
                    <a:pt x="52" y="4"/>
                  </a:lnTo>
                  <a:lnTo>
                    <a:pt x="60" y="0"/>
                  </a:lnTo>
                  <a:lnTo>
                    <a:pt x="56" y="7"/>
                  </a:lnTo>
                  <a:lnTo>
                    <a:pt x="47" y="17"/>
                  </a:lnTo>
                  <a:lnTo>
                    <a:pt x="39" y="31"/>
                  </a:lnTo>
                  <a:lnTo>
                    <a:pt x="30" y="44"/>
                  </a:lnTo>
                  <a:lnTo>
                    <a:pt x="21" y="57"/>
                  </a:lnTo>
                  <a:lnTo>
                    <a:pt x="12" y="67"/>
                  </a:lnTo>
                  <a:lnTo>
                    <a:pt x="5" y="73"/>
                  </a:lnTo>
                  <a:lnTo>
                    <a:pt x="0" y="7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15" name="Freeform 279">
              <a:extLst>
                <a:ext uri="{FF2B5EF4-FFF2-40B4-BE49-F238E27FC236}">
                  <a16:creationId xmlns:a16="http://schemas.microsoft.com/office/drawing/2014/main" xmlns="" id="{3334EE5D-D1BC-4602-A5D8-22D0BD4B4FAF}"/>
                </a:ext>
              </a:extLst>
            </p:cNvPr>
            <p:cNvSpPr>
              <a:spLocks/>
            </p:cNvSpPr>
            <p:nvPr/>
          </p:nvSpPr>
          <p:spPr bwMode="auto">
            <a:xfrm>
              <a:off x="1829" y="1212"/>
              <a:ext cx="26" cy="30"/>
            </a:xfrm>
            <a:custGeom>
              <a:avLst/>
              <a:gdLst>
                <a:gd name="T0" fmla="*/ 1 w 52"/>
                <a:gd name="T1" fmla="*/ 1 h 61"/>
                <a:gd name="T2" fmla="*/ 0 w 52"/>
                <a:gd name="T3" fmla="*/ 1 h 61"/>
                <a:gd name="T4" fmla="*/ 1 w 52"/>
                <a:gd name="T5" fmla="*/ 1 h 61"/>
                <a:gd name="T6" fmla="*/ 1 w 52"/>
                <a:gd name="T7" fmla="*/ 1 h 61"/>
                <a:gd name="T8" fmla="*/ 1 w 52"/>
                <a:gd name="T9" fmla="*/ 0 h 61"/>
                <a:gd name="T10" fmla="*/ 1 w 52"/>
                <a:gd name="T11" fmla="*/ 0 h 61"/>
                <a:gd name="T12" fmla="*/ 1 w 52"/>
                <a:gd name="T13" fmla="*/ 0 h 61"/>
                <a:gd name="T14" fmla="*/ 2 w 52"/>
                <a:gd name="T15" fmla="*/ 0 h 61"/>
                <a:gd name="T16" fmla="*/ 2 w 52"/>
                <a:gd name="T17" fmla="*/ 0 h 61"/>
                <a:gd name="T18" fmla="*/ 2 w 52"/>
                <a:gd name="T19" fmla="*/ 0 h 61"/>
                <a:gd name="T20" fmla="*/ 2 w 52"/>
                <a:gd name="T21" fmla="*/ 0 h 61"/>
                <a:gd name="T22" fmla="*/ 2 w 52"/>
                <a:gd name="T23" fmla="*/ 0 h 61"/>
                <a:gd name="T24" fmla="*/ 1 w 52"/>
                <a:gd name="T25" fmla="*/ 1 h 61"/>
                <a:gd name="T26" fmla="*/ 1 w 52"/>
                <a:gd name="T27" fmla="*/ 1 h 61"/>
                <a:gd name="T28" fmla="*/ 1 w 52"/>
                <a:gd name="T29" fmla="*/ 1 h 61"/>
                <a:gd name="T30" fmla="*/ 1 w 52"/>
                <a:gd name="T31" fmla="*/ 1 h 61"/>
                <a:gd name="T32" fmla="*/ 1 w 52"/>
                <a:gd name="T33" fmla="*/ 1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61">
                  <a:moveTo>
                    <a:pt x="2" y="61"/>
                  </a:moveTo>
                  <a:lnTo>
                    <a:pt x="0" y="56"/>
                  </a:lnTo>
                  <a:lnTo>
                    <a:pt x="3" y="49"/>
                  </a:lnTo>
                  <a:lnTo>
                    <a:pt x="7" y="40"/>
                  </a:lnTo>
                  <a:lnTo>
                    <a:pt x="14" y="29"/>
                  </a:lnTo>
                  <a:lnTo>
                    <a:pt x="22" y="20"/>
                  </a:lnTo>
                  <a:lnTo>
                    <a:pt x="32" y="11"/>
                  </a:lnTo>
                  <a:lnTo>
                    <a:pt x="42" y="4"/>
                  </a:lnTo>
                  <a:lnTo>
                    <a:pt x="52" y="0"/>
                  </a:lnTo>
                  <a:lnTo>
                    <a:pt x="47" y="5"/>
                  </a:lnTo>
                  <a:lnTo>
                    <a:pt x="41" y="15"/>
                  </a:lnTo>
                  <a:lnTo>
                    <a:pt x="33" y="25"/>
                  </a:lnTo>
                  <a:lnTo>
                    <a:pt x="25" y="36"/>
                  </a:lnTo>
                  <a:lnTo>
                    <a:pt x="17" y="47"/>
                  </a:lnTo>
                  <a:lnTo>
                    <a:pt x="11" y="55"/>
                  </a:lnTo>
                  <a:lnTo>
                    <a:pt x="5" y="59"/>
                  </a:lnTo>
                  <a:lnTo>
                    <a:pt x="2" y="6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16" name="Freeform 280">
              <a:extLst>
                <a:ext uri="{FF2B5EF4-FFF2-40B4-BE49-F238E27FC236}">
                  <a16:creationId xmlns:a16="http://schemas.microsoft.com/office/drawing/2014/main" xmlns="" id="{4ADC47B3-7257-4B3D-9B28-4D89E5AD35EF}"/>
                </a:ext>
              </a:extLst>
            </p:cNvPr>
            <p:cNvSpPr>
              <a:spLocks/>
            </p:cNvSpPr>
            <p:nvPr/>
          </p:nvSpPr>
          <p:spPr bwMode="auto">
            <a:xfrm>
              <a:off x="1845" y="1220"/>
              <a:ext cx="22" cy="22"/>
            </a:xfrm>
            <a:custGeom>
              <a:avLst/>
              <a:gdLst>
                <a:gd name="T0" fmla="*/ 0 w 45"/>
                <a:gd name="T1" fmla="*/ 2 h 42"/>
                <a:gd name="T2" fmla="*/ 0 w 45"/>
                <a:gd name="T3" fmla="*/ 2 h 42"/>
                <a:gd name="T4" fmla="*/ 0 w 45"/>
                <a:gd name="T5" fmla="*/ 2 h 42"/>
                <a:gd name="T6" fmla="*/ 0 w 45"/>
                <a:gd name="T7" fmla="*/ 1 h 42"/>
                <a:gd name="T8" fmla="*/ 0 w 45"/>
                <a:gd name="T9" fmla="*/ 1 h 42"/>
                <a:gd name="T10" fmla="*/ 0 w 45"/>
                <a:gd name="T11" fmla="*/ 1 h 42"/>
                <a:gd name="T12" fmla="*/ 1 w 45"/>
                <a:gd name="T13" fmla="*/ 1 h 42"/>
                <a:gd name="T14" fmla="*/ 1 w 45"/>
                <a:gd name="T15" fmla="*/ 1 h 42"/>
                <a:gd name="T16" fmla="*/ 1 w 45"/>
                <a:gd name="T17" fmla="*/ 0 h 42"/>
                <a:gd name="T18" fmla="*/ 1 w 45"/>
                <a:gd name="T19" fmla="*/ 1 h 42"/>
                <a:gd name="T20" fmla="*/ 1 w 45"/>
                <a:gd name="T21" fmla="*/ 1 h 42"/>
                <a:gd name="T22" fmla="*/ 0 w 45"/>
                <a:gd name="T23" fmla="*/ 1 h 42"/>
                <a:gd name="T24" fmla="*/ 0 w 45"/>
                <a:gd name="T25" fmla="*/ 1 h 42"/>
                <a:gd name="T26" fmla="*/ 0 w 45"/>
                <a:gd name="T27" fmla="*/ 1 h 42"/>
                <a:gd name="T28" fmla="*/ 0 w 45"/>
                <a:gd name="T29" fmla="*/ 2 h 42"/>
                <a:gd name="T30" fmla="*/ 0 w 45"/>
                <a:gd name="T31" fmla="*/ 2 h 42"/>
                <a:gd name="T32" fmla="*/ 0 w 45"/>
                <a:gd name="T33" fmla="*/ 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42">
                  <a:moveTo>
                    <a:pt x="0" y="42"/>
                  </a:moveTo>
                  <a:lnTo>
                    <a:pt x="0" y="39"/>
                  </a:lnTo>
                  <a:lnTo>
                    <a:pt x="3" y="33"/>
                  </a:lnTo>
                  <a:lnTo>
                    <a:pt x="9" y="26"/>
                  </a:lnTo>
                  <a:lnTo>
                    <a:pt x="16" y="18"/>
                  </a:lnTo>
                  <a:lnTo>
                    <a:pt x="24" y="10"/>
                  </a:lnTo>
                  <a:lnTo>
                    <a:pt x="32" y="4"/>
                  </a:lnTo>
                  <a:lnTo>
                    <a:pt x="40" y="1"/>
                  </a:lnTo>
                  <a:lnTo>
                    <a:pt x="45" y="0"/>
                  </a:lnTo>
                  <a:lnTo>
                    <a:pt x="40" y="4"/>
                  </a:lnTo>
                  <a:lnTo>
                    <a:pt x="34" y="10"/>
                  </a:lnTo>
                  <a:lnTo>
                    <a:pt x="29" y="17"/>
                  </a:lnTo>
                  <a:lnTo>
                    <a:pt x="22" y="24"/>
                  </a:lnTo>
                  <a:lnTo>
                    <a:pt x="15" y="31"/>
                  </a:lnTo>
                  <a:lnTo>
                    <a:pt x="9" y="37"/>
                  </a:lnTo>
                  <a:lnTo>
                    <a:pt x="3" y="41"/>
                  </a:lnTo>
                  <a:lnTo>
                    <a:pt x="0" y="4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17" name="Freeform 281">
              <a:extLst>
                <a:ext uri="{FF2B5EF4-FFF2-40B4-BE49-F238E27FC236}">
                  <a16:creationId xmlns:a16="http://schemas.microsoft.com/office/drawing/2014/main" xmlns="" id="{862D34EC-9332-4324-AFBC-1D9738174E38}"/>
                </a:ext>
              </a:extLst>
            </p:cNvPr>
            <p:cNvSpPr>
              <a:spLocks/>
            </p:cNvSpPr>
            <p:nvPr/>
          </p:nvSpPr>
          <p:spPr bwMode="auto">
            <a:xfrm>
              <a:off x="1860" y="1226"/>
              <a:ext cx="15" cy="13"/>
            </a:xfrm>
            <a:custGeom>
              <a:avLst/>
              <a:gdLst>
                <a:gd name="T0" fmla="*/ 0 w 30"/>
                <a:gd name="T1" fmla="*/ 0 h 27"/>
                <a:gd name="T2" fmla="*/ 1 w 30"/>
                <a:gd name="T3" fmla="*/ 0 h 27"/>
                <a:gd name="T4" fmla="*/ 1 w 30"/>
                <a:gd name="T5" fmla="*/ 0 h 27"/>
                <a:gd name="T6" fmla="*/ 1 w 30"/>
                <a:gd name="T7" fmla="*/ 0 h 27"/>
                <a:gd name="T8" fmla="*/ 1 w 30"/>
                <a:gd name="T9" fmla="*/ 0 h 27"/>
                <a:gd name="T10" fmla="*/ 1 w 30"/>
                <a:gd name="T11" fmla="*/ 0 h 27"/>
                <a:gd name="T12" fmla="*/ 1 w 30"/>
                <a:gd name="T13" fmla="*/ 0 h 27"/>
                <a:gd name="T14" fmla="*/ 1 w 30"/>
                <a:gd name="T15" fmla="*/ 0 h 27"/>
                <a:gd name="T16" fmla="*/ 0 w 30"/>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0" h="27">
                  <a:moveTo>
                    <a:pt x="0" y="27"/>
                  </a:moveTo>
                  <a:lnTo>
                    <a:pt x="1" y="20"/>
                  </a:lnTo>
                  <a:lnTo>
                    <a:pt x="9" y="9"/>
                  </a:lnTo>
                  <a:lnTo>
                    <a:pt x="19" y="0"/>
                  </a:lnTo>
                  <a:lnTo>
                    <a:pt x="30" y="0"/>
                  </a:lnTo>
                  <a:lnTo>
                    <a:pt x="19" y="6"/>
                  </a:lnTo>
                  <a:lnTo>
                    <a:pt x="10" y="17"/>
                  </a:lnTo>
                  <a:lnTo>
                    <a:pt x="4" y="27"/>
                  </a:lnTo>
                  <a:lnTo>
                    <a:pt x="0" y="2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18" name="Freeform 282">
              <a:extLst>
                <a:ext uri="{FF2B5EF4-FFF2-40B4-BE49-F238E27FC236}">
                  <a16:creationId xmlns:a16="http://schemas.microsoft.com/office/drawing/2014/main" xmlns="" id="{9A380D2D-5BC7-432A-B102-625CBC24A5E7}"/>
                </a:ext>
              </a:extLst>
            </p:cNvPr>
            <p:cNvSpPr>
              <a:spLocks/>
            </p:cNvSpPr>
            <p:nvPr/>
          </p:nvSpPr>
          <p:spPr bwMode="auto">
            <a:xfrm>
              <a:off x="1737" y="1212"/>
              <a:ext cx="17" cy="18"/>
            </a:xfrm>
            <a:custGeom>
              <a:avLst/>
              <a:gdLst>
                <a:gd name="T0" fmla="*/ 1 w 35"/>
                <a:gd name="T1" fmla="*/ 0 h 35"/>
                <a:gd name="T2" fmla="*/ 0 w 35"/>
                <a:gd name="T3" fmla="*/ 1 h 35"/>
                <a:gd name="T4" fmla="*/ 0 w 35"/>
                <a:gd name="T5" fmla="*/ 1 h 35"/>
                <a:gd name="T6" fmla="*/ 0 w 35"/>
                <a:gd name="T7" fmla="*/ 2 h 35"/>
                <a:gd name="T8" fmla="*/ 0 w 35"/>
                <a:gd name="T9" fmla="*/ 2 h 35"/>
                <a:gd name="T10" fmla="*/ 0 w 35"/>
                <a:gd name="T11" fmla="*/ 1 h 35"/>
                <a:gd name="T12" fmla="*/ 0 w 35"/>
                <a:gd name="T13" fmla="*/ 1 h 35"/>
                <a:gd name="T14" fmla="*/ 0 w 35"/>
                <a:gd name="T15" fmla="*/ 1 h 35"/>
                <a:gd name="T16" fmla="*/ 0 w 35"/>
                <a:gd name="T17" fmla="*/ 1 h 35"/>
                <a:gd name="T18" fmla="*/ 0 w 35"/>
                <a:gd name="T19" fmla="*/ 1 h 35"/>
                <a:gd name="T20" fmla="*/ 0 w 35"/>
                <a:gd name="T21" fmla="*/ 1 h 35"/>
                <a:gd name="T22" fmla="*/ 0 w 35"/>
                <a:gd name="T23" fmla="*/ 1 h 35"/>
                <a:gd name="T24" fmla="*/ 1 w 35"/>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5" h="35">
                  <a:moveTo>
                    <a:pt x="35" y="0"/>
                  </a:moveTo>
                  <a:lnTo>
                    <a:pt x="29" y="9"/>
                  </a:lnTo>
                  <a:lnTo>
                    <a:pt x="20" y="23"/>
                  </a:lnTo>
                  <a:lnTo>
                    <a:pt x="9" y="34"/>
                  </a:lnTo>
                  <a:lnTo>
                    <a:pt x="1" y="35"/>
                  </a:lnTo>
                  <a:lnTo>
                    <a:pt x="0" y="32"/>
                  </a:lnTo>
                  <a:lnTo>
                    <a:pt x="3" y="27"/>
                  </a:lnTo>
                  <a:lnTo>
                    <a:pt x="7" y="21"/>
                  </a:lnTo>
                  <a:lnTo>
                    <a:pt x="13" y="17"/>
                  </a:lnTo>
                  <a:lnTo>
                    <a:pt x="19" y="11"/>
                  </a:lnTo>
                  <a:lnTo>
                    <a:pt x="26" y="6"/>
                  </a:lnTo>
                  <a:lnTo>
                    <a:pt x="31" y="2"/>
                  </a:lnTo>
                  <a:lnTo>
                    <a:pt x="3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19" name="Freeform 283">
              <a:extLst>
                <a:ext uri="{FF2B5EF4-FFF2-40B4-BE49-F238E27FC236}">
                  <a16:creationId xmlns:a16="http://schemas.microsoft.com/office/drawing/2014/main" xmlns="" id="{11830AB3-2292-42FB-99B6-50E228F72208}"/>
                </a:ext>
              </a:extLst>
            </p:cNvPr>
            <p:cNvSpPr>
              <a:spLocks/>
            </p:cNvSpPr>
            <p:nvPr/>
          </p:nvSpPr>
          <p:spPr bwMode="auto">
            <a:xfrm>
              <a:off x="1734" y="1202"/>
              <a:ext cx="20" cy="9"/>
            </a:xfrm>
            <a:custGeom>
              <a:avLst/>
              <a:gdLst>
                <a:gd name="T0" fmla="*/ 2 w 40"/>
                <a:gd name="T1" fmla="*/ 1 h 17"/>
                <a:gd name="T2" fmla="*/ 2 w 40"/>
                <a:gd name="T3" fmla="*/ 1 h 17"/>
                <a:gd name="T4" fmla="*/ 2 w 40"/>
                <a:gd name="T5" fmla="*/ 1 h 17"/>
                <a:gd name="T6" fmla="*/ 1 w 40"/>
                <a:gd name="T7" fmla="*/ 1 h 17"/>
                <a:gd name="T8" fmla="*/ 1 w 40"/>
                <a:gd name="T9" fmla="*/ 1 h 17"/>
                <a:gd name="T10" fmla="*/ 1 w 40"/>
                <a:gd name="T11" fmla="*/ 1 h 17"/>
                <a:gd name="T12" fmla="*/ 1 w 40"/>
                <a:gd name="T13" fmla="*/ 0 h 17"/>
                <a:gd name="T14" fmla="*/ 1 w 40"/>
                <a:gd name="T15" fmla="*/ 0 h 17"/>
                <a:gd name="T16" fmla="*/ 0 w 40"/>
                <a:gd name="T17" fmla="*/ 1 h 17"/>
                <a:gd name="T18" fmla="*/ 0 w 40"/>
                <a:gd name="T19" fmla="*/ 1 h 17"/>
                <a:gd name="T20" fmla="*/ 1 w 40"/>
                <a:gd name="T21" fmla="*/ 1 h 17"/>
                <a:gd name="T22" fmla="*/ 1 w 40"/>
                <a:gd name="T23" fmla="*/ 1 h 17"/>
                <a:gd name="T24" fmla="*/ 1 w 40"/>
                <a:gd name="T25" fmla="*/ 1 h 17"/>
                <a:gd name="T26" fmla="*/ 1 w 40"/>
                <a:gd name="T27" fmla="*/ 1 h 17"/>
                <a:gd name="T28" fmla="*/ 1 w 40"/>
                <a:gd name="T29" fmla="*/ 1 h 17"/>
                <a:gd name="T30" fmla="*/ 2 w 40"/>
                <a:gd name="T31" fmla="*/ 1 h 17"/>
                <a:gd name="T32" fmla="*/ 2 w 40"/>
                <a:gd name="T33" fmla="*/ 1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17">
                  <a:moveTo>
                    <a:pt x="40" y="17"/>
                  </a:moveTo>
                  <a:lnTo>
                    <a:pt x="38" y="16"/>
                  </a:lnTo>
                  <a:lnTo>
                    <a:pt x="33" y="13"/>
                  </a:lnTo>
                  <a:lnTo>
                    <a:pt x="26" y="9"/>
                  </a:lnTo>
                  <a:lnTo>
                    <a:pt x="20" y="6"/>
                  </a:lnTo>
                  <a:lnTo>
                    <a:pt x="13" y="2"/>
                  </a:lnTo>
                  <a:lnTo>
                    <a:pt x="8" y="0"/>
                  </a:lnTo>
                  <a:lnTo>
                    <a:pt x="3" y="0"/>
                  </a:lnTo>
                  <a:lnTo>
                    <a:pt x="0" y="1"/>
                  </a:lnTo>
                  <a:lnTo>
                    <a:pt x="0" y="5"/>
                  </a:lnTo>
                  <a:lnTo>
                    <a:pt x="2" y="7"/>
                  </a:lnTo>
                  <a:lnTo>
                    <a:pt x="8" y="9"/>
                  </a:lnTo>
                  <a:lnTo>
                    <a:pt x="15" y="11"/>
                  </a:lnTo>
                  <a:lnTo>
                    <a:pt x="22" y="14"/>
                  </a:lnTo>
                  <a:lnTo>
                    <a:pt x="28" y="15"/>
                  </a:lnTo>
                  <a:lnTo>
                    <a:pt x="35" y="16"/>
                  </a:lnTo>
                  <a:lnTo>
                    <a:pt x="40" y="1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20" name="Freeform 284">
              <a:extLst>
                <a:ext uri="{FF2B5EF4-FFF2-40B4-BE49-F238E27FC236}">
                  <a16:creationId xmlns:a16="http://schemas.microsoft.com/office/drawing/2014/main" xmlns="" id="{CE99E62E-6ABD-4C89-9F6F-0F830AEED7EB}"/>
                </a:ext>
              </a:extLst>
            </p:cNvPr>
            <p:cNvSpPr>
              <a:spLocks/>
            </p:cNvSpPr>
            <p:nvPr/>
          </p:nvSpPr>
          <p:spPr bwMode="auto">
            <a:xfrm>
              <a:off x="1728" y="1213"/>
              <a:ext cx="22" cy="5"/>
            </a:xfrm>
            <a:custGeom>
              <a:avLst/>
              <a:gdLst>
                <a:gd name="T0" fmla="*/ 1 w 45"/>
                <a:gd name="T1" fmla="*/ 0 h 10"/>
                <a:gd name="T2" fmla="*/ 1 w 45"/>
                <a:gd name="T3" fmla="*/ 0 h 10"/>
                <a:gd name="T4" fmla="*/ 1 w 45"/>
                <a:gd name="T5" fmla="*/ 0 h 10"/>
                <a:gd name="T6" fmla="*/ 0 w 45"/>
                <a:gd name="T7" fmla="*/ 0 h 10"/>
                <a:gd name="T8" fmla="*/ 0 w 45"/>
                <a:gd name="T9" fmla="*/ 0 h 10"/>
                <a:gd name="T10" fmla="*/ 0 w 45"/>
                <a:gd name="T11" fmla="*/ 0 h 10"/>
                <a:gd name="T12" fmla="*/ 0 w 45"/>
                <a:gd name="T13" fmla="*/ 1 h 10"/>
                <a:gd name="T14" fmla="*/ 0 w 45"/>
                <a:gd name="T15" fmla="*/ 1 h 10"/>
                <a:gd name="T16" fmla="*/ 0 w 45"/>
                <a:gd name="T17" fmla="*/ 1 h 10"/>
                <a:gd name="T18" fmla="*/ 0 w 45"/>
                <a:gd name="T19" fmla="*/ 1 h 10"/>
                <a:gd name="T20" fmla="*/ 0 w 45"/>
                <a:gd name="T21" fmla="*/ 1 h 10"/>
                <a:gd name="T22" fmla="*/ 0 w 45"/>
                <a:gd name="T23" fmla="*/ 1 h 10"/>
                <a:gd name="T24" fmla="*/ 0 w 45"/>
                <a:gd name="T25" fmla="*/ 1 h 10"/>
                <a:gd name="T26" fmla="*/ 0 w 45"/>
                <a:gd name="T27" fmla="*/ 1 h 10"/>
                <a:gd name="T28" fmla="*/ 1 w 45"/>
                <a:gd name="T29" fmla="*/ 1 h 10"/>
                <a:gd name="T30" fmla="*/ 1 w 45"/>
                <a:gd name="T31" fmla="*/ 1 h 10"/>
                <a:gd name="T32" fmla="*/ 1 w 45"/>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10">
                  <a:moveTo>
                    <a:pt x="45" y="0"/>
                  </a:moveTo>
                  <a:lnTo>
                    <a:pt x="41" y="0"/>
                  </a:lnTo>
                  <a:lnTo>
                    <a:pt x="36" y="0"/>
                  </a:lnTo>
                  <a:lnTo>
                    <a:pt x="29" y="0"/>
                  </a:lnTo>
                  <a:lnTo>
                    <a:pt x="21" y="0"/>
                  </a:lnTo>
                  <a:lnTo>
                    <a:pt x="13" y="0"/>
                  </a:lnTo>
                  <a:lnTo>
                    <a:pt x="7" y="1"/>
                  </a:lnTo>
                  <a:lnTo>
                    <a:pt x="2" y="3"/>
                  </a:lnTo>
                  <a:lnTo>
                    <a:pt x="0" y="7"/>
                  </a:lnTo>
                  <a:lnTo>
                    <a:pt x="1" y="9"/>
                  </a:lnTo>
                  <a:lnTo>
                    <a:pt x="6" y="10"/>
                  </a:lnTo>
                  <a:lnTo>
                    <a:pt x="12" y="10"/>
                  </a:lnTo>
                  <a:lnTo>
                    <a:pt x="20" y="8"/>
                  </a:lnTo>
                  <a:lnTo>
                    <a:pt x="26" y="6"/>
                  </a:lnTo>
                  <a:lnTo>
                    <a:pt x="35" y="3"/>
                  </a:lnTo>
                  <a:lnTo>
                    <a:pt x="40" y="1"/>
                  </a:lnTo>
                  <a:lnTo>
                    <a:pt x="4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21" name="Freeform 285">
              <a:extLst>
                <a:ext uri="{FF2B5EF4-FFF2-40B4-BE49-F238E27FC236}">
                  <a16:creationId xmlns:a16="http://schemas.microsoft.com/office/drawing/2014/main" xmlns="" id="{A674E79A-A15B-4669-B37B-E54912401EA5}"/>
                </a:ext>
              </a:extLst>
            </p:cNvPr>
            <p:cNvSpPr>
              <a:spLocks/>
            </p:cNvSpPr>
            <p:nvPr/>
          </p:nvSpPr>
          <p:spPr bwMode="auto">
            <a:xfrm>
              <a:off x="1741" y="1191"/>
              <a:ext cx="20" cy="17"/>
            </a:xfrm>
            <a:custGeom>
              <a:avLst/>
              <a:gdLst>
                <a:gd name="T0" fmla="*/ 1 w 42"/>
                <a:gd name="T1" fmla="*/ 2 h 33"/>
                <a:gd name="T2" fmla="*/ 1 w 42"/>
                <a:gd name="T3" fmla="*/ 1 h 33"/>
                <a:gd name="T4" fmla="*/ 0 w 42"/>
                <a:gd name="T5" fmla="*/ 1 h 33"/>
                <a:gd name="T6" fmla="*/ 0 w 42"/>
                <a:gd name="T7" fmla="*/ 1 h 33"/>
                <a:gd name="T8" fmla="*/ 0 w 42"/>
                <a:gd name="T9" fmla="*/ 1 h 33"/>
                <a:gd name="T10" fmla="*/ 0 w 42"/>
                <a:gd name="T11" fmla="*/ 1 h 33"/>
                <a:gd name="T12" fmla="*/ 0 w 42"/>
                <a:gd name="T13" fmla="*/ 1 h 33"/>
                <a:gd name="T14" fmla="*/ 0 w 42"/>
                <a:gd name="T15" fmla="*/ 1 h 33"/>
                <a:gd name="T16" fmla="*/ 0 w 42"/>
                <a:gd name="T17" fmla="*/ 0 h 33"/>
                <a:gd name="T18" fmla="*/ 0 w 42"/>
                <a:gd name="T19" fmla="*/ 0 h 33"/>
                <a:gd name="T20" fmla="*/ 0 w 42"/>
                <a:gd name="T21" fmla="*/ 1 h 33"/>
                <a:gd name="T22" fmla="*/ 0 w 42"/>
                <a:gd name="T23" fmla="*/ 1 h 33"/>
                <a:gd name="T24" fmla="*/ 0 w 42"/>
                <a:gd name="T25" fmla="*/ 1 h 33"/>
                <a:gd name="T26" fmla="*/ 0 w 42"/>
                <a:gd name="T27" fmla="*/ 1 h 33"/>
                <a:gd name="T28" fmla="*/ 1 w 42"/>
                <a:gd name="T29" fmla="*/ 1 h 33"/>
                <a:gd name="T30" fmla="*/ 1 w 42"/>
                <a:gd name="T31" fmla="*/ 1 h 33"/>
                <a:gd name="T32" fmla="*/ 1 w 42"/>
                <a:gd name="T33" fmla="*/ 2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33">
                  <a:moveTo>
                    <a:pt x="42" y="33"/>
                  </a:moveTo>
                  <a:lnTo>
                    <a:pt x="36" y="31"/>
                  </a:lnTo>
                  <a:lnTo>
                    <a:pt x="29" y="27"/>
                  </a:lnTo>
                  <a:lnTo>
                    <a:pt x="22" y="22"/>
                  </a:lnTo>
                  <a:lnTo>
                    <a:pt x="14" y="16"/>
                  </a:lnTo>
                  <a:lnTo>
                    <a:pt x="8" y="12"/>
                  </a:lnTo>
                  <a:lnTo>
                    <a:pt x="3" y="7"/>
                  </a:lnTo>
                  <a:lnTo>
                    <a:pt x="0" y="2"/>
                  </a:lnTo>
                  <a:lnTo>
                    <a:pt x="1" y="0"/>
                  </a:lnTo>
                  <a:lnTo>
                    <a:pt x="5" y="0"/>
                  </a:lnTo>
                  <a:lnTo>
                    <a:pt x="10" y="2"/>
                  </a:lnTo>
                  <a:lnTo>
                    <a:pt x="15" y="7"/>
                  </a:lnTo>
                  <a:lnTo>
                    <a:pt x="22" y="13"/>
                  </a:lnTo>
                  <a:lnTo>
                    <a:pt x="28" y="18"/>
                  </a:lnTo>
                  <a:lnTo>
                    <a:pt x="34" y="25"/>
                  </a:lnTo>
                  <a:lnTo>
                    <a:pt x="38" y="30"/>
                  </a:lnTo>
                  <a:lnTo>
                    <a:pt x="42" y="3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22" name="Freeform 286">
              <a:extLst>
                <a:ext uri="{FF2B5EF4-FFF2-40B4-BE49-F238E27FC236}">
                  <a16:creationId xmlns:a16="http://schemas.microsoft.com/office/drawing/2014/main" xmlns="" id="{55BB36AC-C27F-4BAE-B637-F7C5BD1F62D2}"/>
                </a:ext>
              </a:extLst>
            </p:cNvPr>
            <p:cNvSpPr>
              <a:spLocks/>
            </p:cNvSpPr>
            <p:nvPr/>
          </p:nvSpPr>
          <p:spPr bwMode="auto">
            <a:xfrm>
              <a:off x="1864" y="1193"/>
              <a:ext cx="7" cy="29"/>
            </a:xfrm>
            <a:custGeom>
              <a:avLst/>
              <a:gdLst>
                <a:gd name="T0" fmla="*/ 1 w 13"/>
                <a:gd name="T1" fmla="*/ 2 h 58"/>
                <a:gd name="T2" fmla="*/ 1 w 13"/>
                <a:gd name="T3" fmla="*/ 2 h 58"/>
                <a:gd name="T4" fmla="*/ 0 w 13"/>
                <a:gd name="T5" fmla="*/ 1 h 58"/>
                <a:gd name="T6" fmla="*/ 1 w 13"/>
                <a:gd name="T7" fmla="*/ 1 h 58"/>
                <a:gd name="T8" fmla="*/ 1 w 13"/>
                <a:gd name="T9" fmla="*/ 0 h 58"/>
                <a:gd name="T10" fmla="*/ 1 w 13"/>
                <a:gd name="T11" fmla="*/ 1 h 58"/>
                <a:gd name="T12" fmla="*/ 1 w 13"/>
                <a:gd name="T13" fmla="*/ 1 h 58"/>
                <a:gd name="T14" fmla="*/ 1 w 13"/>
                <a:gd name="T15" fmla="*/ 2 h 58"/>
                <a:gd name="T16" fmla="*/ 1 w 13"/>
                <a:gd name="T17" fmla="*/ 2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58">
                  <a:moveTo>
                    <a:pt x="2" y="58"/>
                  </a:moveTo>
                  <a:lnTo>
                    <a:pt x="1" y="43"/>
                  </a:lnTo>
                  <a:lnTo>
                    <a:pt x="0" y="25"/>
                  </a:lnTo>
                  <a:lnTo>
                    <a:pt x="2" y="9"/>
                  </a:lnTo>
                  <a:lnTo>
                    <a:pt x="8" y="0"/>
                  </a:lnTo>
                  <a:lnTo>
                    <a:pt x="13" y="7"/>
                  </a:lnTo>
                  <a:lnTo>
                    <a:pt x="10" y="24"/>
                  </a:lnTo>
                  <a:lnTo>
                    <a:pt x="6" y="43"/>
                  </a:lnTo>
                  <a:lnTo>
                    <a:pt x="2" y="5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23" name="Freeform 287">
              <a:extLst>
                <a:ext uri="{FF2B5EF4-FFF2-40B4-BE49-F238E27FC236}">
                  <a16:creationId xmlns:a16="http://schemas.microsoft.com/office/drawing/2014/main" xmlns="" id="{7F5A4568-45EA-4AF0-A1D1-76BEA7F6F07C}"/>
                </a:ext>
              </a:extLst>
            </p:cNvPr>
            <p:cNvSpPr>
              <a:spLocks/>
            </p:cNvSpPr>
            <p:nvPr/>
          </p:nvSpPr>
          <p:spPr bwMode="auto">
            <a:xfrm>
              <a:off x="1872" y="1198"/>
              <a:ext cx="10" cy="28"/>
            </a:xfrm>
            <a:custGeom>
              <a:avLst/>
              <a:gdLst>
                <a:gd name="T0" fmla="*/ 0 w 18"/>
                <a:gd name="T1" fmla="*/ 2 h 55"/>
                <a:gd name="T2" fmla="*/ 1 w 18"/>
                <a:gd name="T3" fmla="*/ 2 h 55"/>
                <a:gd name="T4" fmla="*/ 1 w 18"/>
                <a:gd name="T5" fmla="*/ 1 h 55"/>
                <a:gd name="T6" fmla="*/ 1 w 18"/>
                <a:gd name="T7" fmla="*/ 1 h 55"/>
                <a:gd name="T8" fmla="*/ 1 w 18"/>
                <a:gd name="T9" fmla="*/ 0 h 55"/>
                <a:gd name="T10" fmla="*/ 1 w 18"/>
                <a:gd name="T11" fmla="*/ 1 h 55"/>
                <a:gd name="T12" fmla="*/ 1 w 18"/>
                <a:gd name="T13" fmla="*/ 1 h 55"/>
                <a:gd name="T14" fmla="*/ 1 w 18"/>
                <a:gd name="T15" fmla="*/ 2 h 55"/>
                <a:gd name="T16" fmla="*/ 0 w 18"/>
                <a:gd name="T17" fmla="*/ 2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55">
                  <a:moveTo>
                    <a:pt x="0" y="55"/>
                  </a:moveTo>
                  <a:lnTo>
                    <a:pt x="1" y="41"/>
                  </a:lnTo>
                  <a:lnTo>
                    <a:pt x="3" y="24"/>
                  </a:lnTo>
                  <a:lnTo>
                    <a:pt x="9" y="8"/>
                  </a:lnTo>
                  <a:lnTo>
                    <a:pt x="16" y="0"/>
                  </a:lnTo>
                  <a:lnTo>
                    <a:pt x="18" y="7"/>
                  </a:lnTo>
                  <a:lnTo>
                    <a:pt x="14" y="24"/>
                  </a:lnTo>
                  <a:lnTo>
                    <a:pt x="6" y="44"/>
                  </a:lnTo>
                  <a:lnTo>
                    <a:pt x="0"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24" name="Freeform 288">
              <a:extLst>
                <a:ext uri="{FF2B5EF4-FFF2-40B4-BE49-F238E27FC236}">
                  <a16:creationId xmlns:a16="http://schemas.microsoft.com/office/drawing/2014/main" xmlns="" id="{6569D13A-81C1-4097-A1AF-A17684A03357}"/>
                </a:ext>
              </a:extLst>
            </p:cNvPr>
            <p:cNvSpPr>
              <a:spLocks/>
            </p:cNvSpPr>
            <p:nvPr/>
          </p:nvSpPr>
          <p:spPr bwMode="auto">
            <a:xfrm>
              <a:off x="1850" y="1185"/>
              <a:ext cx="6" cy="27"/>
            </a:xfrm>
            <a:custGeom>
              <a:avLst/>
              <a:gdLst>
                <a:gd name="T0" fmla="*/ 1 w 12"/>
                <a:gd name="T1" fmla="*/ 2 h 54"/>
                <a:gd name="T2" fmla="*/ 1 w 12"/>
                <a:gd name="T3" fmla="*/ 2 h 54"/>
                <a:gd name="T4" fmla="*/ 0 w 12"/>
                <a:gd name="T5" fmla="*/ 1 h 54"/>
                <a:gd name="T6" fmla="*/ 1 w 12"/>
                <a:gd name="T7" fmla="*/ 1 h 54"/>
                <a:gd name="T8" fmla="*/ 1 w 12"/>
                <a:gd name="T9" fmla="*/ 0 h 54"/>
                <a:gd name="T10" fmla="*/ 1 w 12"/>
                <a:gd name="T11" fmla="*/ 1 h 54"/>
                <a:gd name="T12" fmla="*/ 1 w 12"/>
                <a:gd name="T13" fmla="*/ 1 h 54"/>
                <a:gd name="T14" fmla="*/ 1 w 12"/>
                <a:gd name="T15" fmla="*/ 2 h 54"/>
                <a:gd name="T16" fmla="*/ 1 w 12"/>
                <a:gd name="T17" fmla="*/ 2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54">
                  <a:moveTo>
                    <a:pt x="7" y="54"/>
                  </a:moveTo>
                  <a:lnTo>
                    <a:pt x="2" y="46"/>
                  </a:lnTo>
                  <a:lnTo>
                    <a:pt x="0" y="28"/>
                  </a:lnTo>
                  <a:lnTo>
                    <a:pt x="1" y="10"/>
                  </a:lnTo>
                  <a:lnTo>
                    <a:pt x="7" y="0"/>
                  </a:lnTo>
                  <a:lnTo>
                    <a:pt x="12" y="3"/>
                  </a:lnTo>
                  <a:lnTo>
                    <a:pt x="10" y="19"/>
                  </a:lnTo>
                  <a:lnTo>
                    <a:pt x="8" y="38"/>
                  </a:lnTo>
                  <a:lnTo>
                    <a:pt x="7"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25" name="Freeform 289">
              <a:extLst>
                <a:ext uri="{FF2B5EF4-FFF2-40B4-BE49-F238E27FC236}">
                  <a16:creationId xmlns:a16="http://schemas.microsoft.com/office/drawing/2014/main" xmlns="" id="{572DFAD2-56C2-488B-8EA3-896477C4136F}"/>
                </a:ext>
              </a:extLst>
            </p:cNvPr>
            <p:cNvSpPr>
              <a:spLocks/>
            </p:cNvSpPr>
            <p:nvPr/>
          </p:nvSpPr>
          <p:spPr bwMode="auto">
            <a:xfrm>
              <a:off x="1833" y="1178"/>
              <a:ext cx="10" cy="31"/>
            </a:xfrm>
            <a:custGeom>
              <a:avLst/>
              <a:gdLst>
                <a:gd name="T0" fmla="*/ 1 w 19"/>
                <a:gd name="T1" fmla="*/ 2 h 62"/>
                <a:gd name="T2" fmla="*/ 1 w 19"/>
                <a:gd name="T3" fmla="*/ 2 h 62"/>
                <a:gd name="T4" fmla="*/ 1 w 19"/>
                <a:gd name="T5" fmla="*/ 1 h 62"/>
                <a:gd name="T6" fmla="*/ 0 w 19"/>
                <a:gd name="T7" fmla="*/ 1 h 62"/>
                <a:gd name="T8" fmla="*/ 1 w 19"/>
                <a:gd name="T9" fmla="*/ 0 h 62"/>
                <a:gd name="T10" fmla="*/ 1 w 19"/>
                <a:gd name="T11" fmla="*/ 1 h 62"/>
                <a:gd name="T12" fmla="*/ 1 w 19"/>
                <a:gd name="T13" fmla="*/ 1 h 62"/>
                <a:gd name="T14" fmla="*/ 1 w 19"/>
                <a:gd name="T15" fmla="*/ 2 h 62"/>
                <a:gd name="T16" fmla="*/ 1 w 19"/>
                <a:gd name="T17" fmla="*/ 2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 h="62">
                  <a:moveTo>
                    <a:pt x="19" y="62"/>
                  </a:moveTo>
                  <a:lnTo>
                    <a:pt x="11" y="46"/>
                  </a:lnTo>
                  <a:lnTo>
                    <a:pt x="3" y="26"/>
                  </a:lnTo>
                  <a:lnTo>
                    <a:pt x="0" y="8"/>
                  </a:lnTo>
                  <a:lnTo>
                    <a:pt x="4" y="0"/>
                  </a:lnTo>
                  <a:lnTo>
                    <a:pt x="11" y="6"/>
                  </a:lnTo>
                  <a:lnTo>
                    <a:pt x="15" y="25"/>
                  </a:lnTo>
                  <a:lnTo>
                    <a:pt x="16" y="47"/>
                  </a:lnTo>
                  <a:lnTo>
                    <a:pt x="19" y="6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26" name="Freeform 290">
              <a:extLst>
                <a:ext uri="{FF2B5EF4-FFF2-40B4-BE49-F238E27FC236}">
                  <a16:creationId xmlns:a16="http://schemas.microsoft.com/office/drawing/2014/main" xmlns="" id="{0F24C994-845A-4DC9-9C20-322A1CD4C21B}"/>
                </a:ext>
              </a:extLst>
            </p:cNvPr>
            <p:cNvSpPr>
              <a:spLocks/>
            </p:cNvSpPr>
            <p:nvPr/>
          </p:nvSpPr>
          <p:spPr bwMode="auto">
            <a:xfrm>
              <a:off x="1818" y="1170"/>
              <a:ext cx="11" cy="34"/>
            </a:xfrm>
            <a:custGeom>
              <a:avLst/>
              <a:gdLst>
                <a:gd name="T0" fmla="*/ 1 w 21"/>
                <a:gd name="T1" fmla="*/ 2 h 70"/>
                <a:gd name="T2" fmla="*/ 1 w 21"/>
                <a:gd name="T3" fmla="*/ 1 h 70"/>
                <a:gd name="T4" fmla="*/ 1 w 21"/>
                <a:gd name="T5" fmla="*/ 0 h 70"/>
                <a:gd name="T6" fmla="*/ 0 w 21"/>
                <a:gd name="T7" fmla="*/ 0 h 70"/>
                <a:gd name="T8" fmla="*/ 1 w 21"/>
                <a:gd name="T9" fmla="*/ 0 h 70"/>
                <a:gd name="T10" fmla="*/ 1 w 21"/>
                <a:gd name="T11" fmla="*/ 0 h 70"/>
                <a:gd name="T12" fmla="*/ 1 w 21"/>
                <a:gd name="T13" fmla="*/ 1 h 70"/>
                <a:gd name="T14" fmla="*/ 1 w 21"/>
                <a:gd name="T15" fmla="*/ 1 h 70"/>
                <a:gd name="T16" fmla="*/ 1 w 21"/>
                <a:gd name="T17" fmla="*/ 2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70">
                  <a:moveTo>
                    <a:pt x="21" y="70"/>
                  </a:moveTo>
                  <a:lnTo>
                    <a:pt x="13" y="53"/>
                  </a:lnTo>
                  <a:lnTo>
                    <a:pt x="5" y="29"/>
                  </a:lnTo>
                  <a:lnTo>
                    <a:pt x="0" y="8"/>
                  </a:lnTo>
                  <a:lnTo>
                    <a:pt x="3" y="0"/>
                  </a:lnTo>
                  <a:lnTo>
                    <a:pt x="11" y="11"/>
                  </a:lnTo>
                  <a:lnTo>
                    <a:pt x="16" y="32"/>
                  </a:lnTo>
                  <a:lnTo>
                    <a:pt x="19" y="55"/>
                  </a:lnTo>
                  <a:lnTo>
                    <a:pt x="21"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27" name="Freeform 291">
              <a:extLst>
                <a:ext uri="{FF2B5EF4-FFF2-40B4-BE49-F238E27FC236}">
                  <a16:creationId xmlns:a16="http://schemas.microsoft.com/office/drawing/2014/main" xmlns="" id="{8992CF60-090F-4D5E-BBA7-A660E12FB148}"/>
                </a:ext>
              </a:extLst>
            </p:cNvPr>
            <p:cNvSpPr>
              <a:spLocks/>
            </p:cNvSpPr>
            <p:nvPr/>
          </p:nvSpPr>
          <p:spPr bwMode="auto">
            <a:xfrm>
              <a:off x="1784" y="1167"/>
              <a:ext cx="18" cy="37"/>
            </a:xfrm>
            <a:custGeom>
              <a:avLst/>
              <a:gdLst>
                <a:gd name="T0" fmla="*/ 1 w 37"/>
                <a:gd name="T1" fmla="*/ 3 h 72"/>
                <a:gd name="T2" fmla="*/ 0 w 37"/>
                <a:gd name="T3" fmla="*/ 3 h 72"/>
                <a:gd name="T4" fmla="*/ 0 w 37"/>
                <a:gd name="T5" fmla="*/ 2 h 72"/>
                <a:gd name="T6" fmla="*/ 0 w 37"/>
                <a:gd name="T7" fmla="*/ 2 h 72"/>
                <a:gd name="T8" fmla="*/ 0 w 37"/>
                <a:gd name="T9" fmla="*/ 2 h 72"/>
                <a:gd name="T10" fmla="*/ 0 w 37"/>
                <a:gd name="T11" fmla="*/ 1 h 72"/>
                <a:gd name="T12" fmla="*/ 0 w 37"/>
                <a:gd name="T13" fmla="*/ 1 h 72"/>
                <a:gd name="T14" fmla="*/ 0 w 37"/>
                <a:gd name="T15" fmla="*/ 1 h 72"/>
                <a:gd name="T16" fmla="*/ 0 w 37"/>
                <a:gd name="T17" fmla="*/ 0 h 72"/>
                <a:gd name="T18" fmla="*/ 0 w 37"/>
                <a:gd name="T19" fmla="*/ 1 h 72"/>
                <a:gd name="T20" fmla="*/ 0 w 37"/>
                <a:gd name="T21" fmla="*/ 1 h 72"/>
                <a:gd name="T22" fmla="*/ 0 w 37"/>
                <a:gd name="T23" fmla="*/ 1 h 72"/>
                <a:gd name="T24" fmla="*/ 0 w 37"/>
                <a:gd name="T25" fmla="*/ 1 h 72"/>
                <a:gd name="T26" fmla="*/ 0 w 37"/>
                <a:gd name="T27" fmla="*/ 2 h 72"/>
                <a:gd name="T28" fmla="*/ 0 w 37"/>
                <a:gd name="T29" fmla="*/ 2 h 72"/>
                <a:gd name="T30" fmla="*/ 1 w 37"/>
                <a:gd name="T31" fmla="*/ 3 h 72"/>
                <a:gd name="T32" fmla="*/ 1 w 37"/>
                <a:gd name="T33" fmla="*/ 3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72">
                  <a:moveTo>
                    <a:pt x="37" y="72"/>
                  </a:moveTo>
                  <a:lnTo>
                    <a:pt x="31" y="65"/>
                  </a:lnTo>
                  <a:lnTo>
                    <a:pt x="24" y="56"/>
                  </a:lnTo>
                  <a:lnTo>
                    <a:pt x="16" y="45"/>
                  </a:lnTo>
                  <a:lnTo>
                    <a:pt x="10" y="33"/>
                  </a:lnTo>
                  <a:lnTo>
                    <a:pt x="4" y="22"/>
                  </a:lnTo>
                  <a:lnTo>
                    <a:pt x="1" y="11"/>
                  </a:lnTo>
                  <a:lnTo>
                    <a:pt x="0" y="3"/>
                  </a:lnTo>
                  <a:lnTo>
                    <a:pt x="2" y="0"/>
                  </a:lnTo>
                  <a:lnTo>
                    <a:pt x="7" y="1"/>
                  </a:lnTo>
                  <a:lnTo>
                    <a:pt x="10" y="8"/>
                  </a:lnTo>
                  <a:lnTo>
                    <a:pt x="15" y="18"/>
                  </a:lnTo>
                  <a:lnTo>
                    <a:pt x="19" y="31"/>
                  </a:lnTo>
                  <a:lnTo>
                    <a:pt x="24" y="45"/>
                  </a:lnTo>
                  <a:lnTo>
                    <a:pt x="28" y="57"/>
                  </a:lnTo>
                  <a:lnTo>
                    <a:pt x="32" y="67"/>
                  </a:lnTo>
                  <a:lnTo>
                    <a:pt x="37" y="7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28" name="Freeform 292">
              <a:extLst>
                <a:ext uri="{FF2B5EF4-FFF2-40B4-BE49-F238E27FC236}">
                  <a16:creationId xmlns:a16="http://schemas.microsoft.com/office/drawing/2014/main" xmlns="" id="{71257D94-CEEA-44F8-A32E-946266DF2901}"/>
                </a:ext>
              </a:extLst>
            </p:cNvPr>
            <p:cNvSpPr>
              <a:spLocks/>
            </p:cNvSpPr>
            <p:nvPr/>
          </p:nvSpPr>
          <p:spPr bwMode="auto">
            <a:xfrm>
              <a:off x="1752" y="1173"/>
              <a:ext cx="21" cy="34"/>
            </a:xfrm>
            <a:custGeom>
              <a:avLst/>
              <a:gdLst>
                <a:gd name="T0" fmla="*/ 1 w 44"/>
                <a:gd name="T1" fmla="*/ 3 h 68"/>
                <a:gd name="T2" fmla="*/ 1 w 44"/>
                <a:gd name="T3" fmla="*/ 2 h 68"/>
                <a:gd name="T4" fmla="*/ 0 w 44"/>
                <a:gd name="T5" fmla="*/ 2 h 68"/>
                <a:gd name="T6" fmla="*/ 0 w 44"/>
                <a:gd name="T7" fmla="*/ 2 h 68"/>
                <a:gd name="T8" fmla="*/ 0 w 44"/>
                <a:gd name="T9" fmla="*/ 2 h 68"/>
                <a:gd name="T10" fmla="*/ 0 w 44"/>
                <a:gd name="T11" fmla="*/ 1 h 68"/>
                <a:gd name="T12" fmla="*/ 0 w 44"/>
                <a:gd name="T13" fmla="*/ 1 h 68"/>
                <a:gd name="T14" fmla="*/ 0 w 44"/>
                <a:gd name="T15" fmla="*/ 1 h 68"/>
                <a:gd name="T16" fmla="*/ 0 w 44"/>
                <a:gd name="T17" fmla="*/ 0 h 68"/>
                <a:gd name="T18" fmla="*/ 0 w 44"/>
                <a:gd name="T19" fmla="*/ 1 h 68"/>
                <a:gd name="T20" fmla="*/ 0 w 44"/>
                <a:gd name="T21" fmla="*/ 1 h 68"/>
                <a:gd name="T22" fmla="*/ 0 w 44"/>
                <a:gd name="T23" fmla="*/ 1 h 68"/>
                <a:gd name="T24" fmla="*/ 0 w 44"/>
                <a:gd name="T25" fmla="*/ 1 h 68"/>
                <a:gd name="T26" fmla="*/ 0 w 44"/>
                <a:gd name="T27" fmla="*/ 2 h 68"/>
                <a:gd name="T28" fmla="*/ 1 w 44"/>
                <a:gd name="T29" fmla="*/ 2 h 68"/>
                <a:gd name="T30" fmla="*/ 1 w 44"/>
                <a:gd name="T31" fmla="*/ 2 h 68"/>
                <a:gd name="T32" fmla="*/ 1 w 44"/>
                <a:gd name="T33" fmla="*/ 3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68">
                  <a:moveTo>
                    <a:pt x="44" y="68"/>
                  </a:moveTo>
                  <a:lnTo>
                    <a:pt x="38" y="63"/>
                  </a:lnTo>
                  <a:lnTo>
                    <a:pt x="31" y="54"/>
                  </a:lnTo>
                  <a:lnTo>
                    <a:pt x="22" y="44"/>
                  </a:lnTo>
                  <a:lnTo>
                    <a:pt x="14" y="33"/>
                  </a:lnTo>
                  <a:lnTo>
                    <a:pt x="7" y="21"/>
                  </a:lnTo>
                  <a:lnTo>
                    <a:pt x="3" y="12"/>
                  </a:lnTo>
                  <a:lnTo>
                    <a:pt x="0" y="5"/>
                  </a:lnTo>
                  <a:lnTo>
                    <a:pt x="3" y="0"/>
                  </a:lnTo>
                  <a:lnTo>
                    <a:pt x="7" y="1"/>
                  </a:lnTo>
                  <a:lnTo>
                    <a:pt x="13" y="7"/>
                  </a:lnTo>
                  <a:lnTo>
                    <a:pt x="19" y="18"/>
                  </a:lnTo>
                  <a:lnTo>
                    <a:pt x="24" y="30"/>
                  </a:lnTo>
                  <a:lnTo>
                    <a:pt x="30" y="43"/>
                  </a:lnTo>
                  <a:lnTo>
                    <a:pt x="36" y="54"/>
                  </a:lnTo>
                  <a:lnTo>
                    <a:pt x="41" y="64"/>
                  </a:lnTo>
                  <a:lnTo>
                    <a:pt x="44"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29" name="Freeform 293">
              <a:extLst>
                <a:ext uri="{FF2B5EF4-FFF2-40B4-BE49-F238E27FC236}">
                  <a16:creationId xmlns:a16="http://schemas.microsoft.com/office/drawing/2014/main" xmlns="" id="{B25B33CB-1FAC-4A4E-9E12-17E49D7D0175}"/>
                </a:ext>
              </a:extLst>
            </p:cNvPr>
            <p:cNvSpPr>
              <a:spLocks/>
            </p:cNvSpPr>
            <p:nvPr/>
          </p:nvSpPr>
          <p:spPr bwMode="auto">
            <a:xfrm>
              <a:off x="1797" y="1171"/>
              <a:ext cx="19" cy="32"/>
            </a:xfrm>
            <a:custGeom>
              <a:avLst/>
              <a:gdLst>
                <a:gd name="T0" fmla="*/ 2 w 37"/>
                <a:gd name="T1" fmla="*/ 3 h 62"/>
                <a:gd name="T2" fmla="*/ 1 w 37"/>
                <a:gd name="T3" fmla="*/ 2 h 62"/>
                <a:gd name="T4" fmla="*/ 1 w 37"/>
                <a:gd name="T5" fmla="*/ 2 h 62"/>
                <a:gd name="T6" fmla="*/ 1 w 37"/>
                <a:gd name="T7" fmla="*/ 2 h 62"/>
                <a:gd name="T8" fmla="*/ 1 w 37"/>
                <a:gd name="T9" fmla="*/ 1 h 62"/>
                <a:gd name="T10" fmla="*/ 1 w 37"/>
                <a:gd name="T11" fmla="*/ 1 h 62"/>
                <a:gd name="T12" fmla="*/ 1 w 37"/>
                <a:gd name="T13" fmla="*/ 1 h 62"/>
                <a:gd name="T14" fmla="*/ 0 w 37"/>
                <a:gd name="T15" fmla="*/ 1 h 62"/>
                <a:gd name="T16" fmla="*/ 1 w 37"/>
                <a:gd name="T17" fmla="*/ 0 h 62"/>
                <a:gd name="T18" fmla="*/ 1 w 37"/>
                <a:gd name="T19" fmla="*/ 1 h 62"/>
                <a:gd name="T20" fmla="*/ 1 w 37"/>
                <a:gd name="T21" fmla="*/ 1 h 62"/>
                <a:gd name="T22" fmla="*/ 1 w 37"/>
                <a:gd name="T23" fmla="*/ 1 h 62"/>
                <a:gd name="T24" fmla="*/ 1 w 37"/>
                <a:gd name="T25" fmla="*/ 1 h 62"/>
                <a:gd name="T26" fmla="*/ 1 w 37"/>
                <a:gd name="T27" fmla="*/ 2 h 62"/>
                <a:gd name="T28" fmla="*/ 1 w 37"/>
                <a:gd name="T29" fmla="*/ 2 h 62"/>
                <a:gd name="T30" fmla="*/ 2 w 37"/>
                <a:gd name="T31" fmla="*/ 2 h 62"/>
                <a:gd name="T32" fmla="*/ 2 w 37"/>
                <a:gd name="T33" fmla="*/ 3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62">
                  <a:moveTo>
                    <a:pt x="37" y="62"/>
                  </a:moveTo>
                  <a:lnTo>
                    <a:pt x="32" y="56"/>
                  </a:lnTo>
                  <a:lnTo>
                    <a:pt x="25" y="48"/>
                  </a:lnTo>
                  <a:lnTo>
                    <a:pt x="19" y="38"/>
                  </a:lnTo>
                  <a:lnTo>
                    <a:pt x="12" y="28"/>
                  </a:lnTo>
                  <a:lnTo>
                    <a:pt x="6" y="18"/>
                  </a:lnTo>
                  <a:lnTo>
                    <a:pt x="1" y="9"/>
                  </a:lnTo>
                  <a:lnTo>
                    <a:pt x="0" y="3"/>
                  </a:lnTo>
                  <a:lnTo>
                    <a:pt x="2" y="0"/>
                  </a:lnTo>
                  <a:lnTo>
                    <a:pt x="8" y="2"/>
                  </a:lnTo>
                  <a:lnTo>
                    <a:pt x="13" y="8"/>
                  </a:lnTo>
                  <a:lnTo>
                    <a:pt x="19" y="17"/>
                  </a:lnTo>
                  <a:lnTo>
                    <a:pt x="23" y="28"/>
                  </a:lnTo>
                  <a:lnTo>
                    <a:pt x="28" y="39"/>
                  </a:lnTo>
                  <a:lnTo>
                    <a:pt x="31" y="49"/>
                  </a:lnTo>
                  <a:lnTo>
                    <a:pt x="35" y="57"/>
                  </a:lnTo>
                  <a:lnTo>
                    <a:pt x="37" y="6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30" name="Freeform 294">
              <a:extLst>
                <a:ext uri="{FF2B5EF4-FFF2-40B4-BE49-F238E27FC236}">
                  <a16:creationId xmlns:a16="http://schemas.microsoft.com/office/drawing/2014/main" xmlns="" id="{68B03833-1890-45F2-8109-44C9FD1AFB2F}"/>
                </a:ext>
              </a:extLst>
            </p:cNvPr>
            <p:cNvSpPr>
              <a:spLocks/>
            </p:cNvSpPr>
            <p:nvPr/>
          </p:nvSpPr>
          <p:spPr bwMode="auto">
            <a:xfrm>
              <a:off x="1786" y="1200"/>
              <a:ext cx="28" cy="45"/>
            </a:xfrm>
            <a:custGeom>
              <a:avLst/>
              <a:gdLst>
                <a:gd name="T0" fmla="*/ 0 w 58"/>
                <a:gd name="T1" fmla="*/ 3 h 90"/>
                <a:gd name="T2" fmla="*/ 0 w 58"/>
                <a:gd name="T3" fmla="*/ 3 h 90"/>
                <a:gd name="T4" fmla="*/ 0 w 58"/>
                <a:gd name="T5" fmla="*/ 3 h 90"/>
                <a:gd name="T6" fmla="*/ 0 w 58"/>
                <a:gd name="T7" fmla="*/ 2 h 90"/>
                <a:gd name="T8" fmla="*/ 0 w 58"/>
                <a:gd name="T9" fmla="*/ 2 h 90"/>
                <a:gd name="T10" fmla="*/ 0 w 58"/>
                <a:gd name="T11" fmla="*/ 1 h 90"/>
                <a:gd name="T12" fmla="*/ 1 w 58"/>
                <a:gd name="T13" fmla="*/ 1 h 90"/>
                <a:gd name="T14" fmla="*/ 1 w 58"/>
                <a:gd name="T15" fmla="*/ 1 h 90"/>
                <a:gd name="T16" fmla="*/ 1 w 58"/>
                <a:gd name="T17" fmla="*/ 0 h 90"/>
                <a:gd name="T18" fmla="*/ 1 w 58"/>
                <a:gd name="T19" fmla="*/ 1 h 90"/>
                <a:gd name="T20" fmla="*/ 1 w 58"/>
                <a:gd name="T21" fmla="*/ 1 h 90"/>
                <a:gd name="T22" fmla="*/ 1 w 58"/>
                <a:gd name="T23" fmla="*/ 2 h 90"/>
                <a:gd name="T24" fmla="*/ 0 w 58"/>
                <a:gd name="T25" fmla="*/ 2 h 90"/>
                <a:gd name="T26" fmla="*/ 0 w 58"/>
                <a:gd name="T27" fmla="*/ 3 h 90"/>
                <a:gd name="T28" fmla="*/ 0 w 58"/>
                <a:gd name="T29" fmla="*/ 3 h 90"/>
                <a:gd name="T30" fmla="*/ 0 w 58"/>
                <a:gd name="T31" fmla="*/ 3 h 90"/>
                <a:gd name="T32" fmla="*/ 0 w 58"/>
                <a:gd name="T33" fmla="*/ 3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90">
                  <a:moveTo>
                    <a:pt x="1" y="90"/>
                  </a:moveTo>
                  <a:lnTo>
                    <a:pt x="0" y="86"/>
                  </a:lnTo>
                  <a:lnTo>
                    <a:pt x="4" y="75"/>
                  </a:lnTo>
                  <a:lnTo>
                    <a:pt x="9" y="62"/>
                  </a:lnTo>
                  <a:lnTo>
                    <a:pt x="17" y="47"/>
                  </a:lnTo>
                  <a:lnTo>
                    <a:pt x="27" y="32"/>
                  </a:lnTo>
                  <a:lnTo>
                    <a:pt x="38" y="18"/>
                  </a:lnTo>
                  <a:lnTo>
                    <a:pt x="48" y="6"/>
                  </a:lnTo>
                  <a:lnTo>
                    <a:pt x="58" y="0"/>
                  </a:lnTo>
                  <a:lnTo>
                    <a:pt x="54" y="7"/>
                  </a:lnTo>
                  <a:lnTo>
                    <a:pt x="47" y="19"/>
                  </a:lnTo>
                  <a:lnTo>
                    <a:pt x="39" y="34"/>
                  </a:lnTo>
                  <a:lnTo>
                    <a:pt x="30" y="50"/>
                  </a:lnTo>
                  <a:lnTo>
                    <a:pt x="21" y="66"/>
                  </a:lnTo>
                  <a:lnTo>
                    <a:pt x="12" y="79"/>
                  </a:lnTo>
                  <a:lnTo>
                    <a:pt x="6" y="88"/>
                  </a:lnTo>
                  <a:lnTo>
                    <a:pt x="1" y="9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31" name="Freeform 295">
              <a:extLst>
                <a:ext uri="{FF2B5EF4-FFF2-40B4-BE49-F238E27FC236}">
                  <a16:creationId xmlns:a16="http://schemas.microsoft.com/office/drawing/2014/main" xmlns="" id="{B26F7778-6689-4988-800C-0F39357B3455}"/>
                </a:ext>
              </a:extLst>
            </p:cNvPr>
            <p:cNvSpPr>
              <a:spLocks/>
            </p:cNvSpPr>
            <p:nvPr/>
          </p:nvSpPr>
          <p:spPr bwMode="auto">
            <a:xfrm>
              <a:off x="1767" y="1202"/>
              <a:ext cx="24" cy="35"/>
            </a:xfrm>
            <a:custGeom>
              <a:avLst/>
              <a:gdLst>
                <a:gd name="T0" fmla="*/ 0 w 48"/>
                <a:gd name="T1" fmla="*/ 3 h 70"/>
                <a:gd name="T2" fmla="*/ 0 w 48"/>
                <a:gd name="T3" fmla="*/ 3 h 70"/>
                <a:gd name="T4" fmla="*/ 1 w 48"/>
                <a:gd name="T5" fmla="*/ 2 h 70"/>
                <a:gd name="T6" fmla="*/ 1 w 48"/>
                <a:gd name="T7" fmla="*/ 2 h 70"/>
                <a:gd name="T8" fmla="*/ 1 w 48"/>
                <a:gd name="T9" fmla="*/ 2 h 70"/>
                <a:gd name="T10" fmla="*/ 1 w 48"/>
                <a:gd name="T11" fmla="*/ 1 h 70"/>
                <a:gd name="T12" fmla="*/ 1 w 48"/>
                <a:gd name="T13" fmla="*/ 1 h 70"/>
                <a:gd name="T14" fmla="*/ 2 w 48"/>
                <a:gd name="T15" fmla="*/ 1 h 70"/>
                <a:gd name="T16" fmla="*/ 2 w 48"/>
                <a:gd name="T17" fmla="*/ 0 h 70"/>
                <a:gd name="T18" fmla="*/ 2 w 48"/>
                <a:gd name="T19" fmla="*/ 1 h 70"/>
                <a:gd name="T20" fmla="*/ 2 w 48"/>
                <a:gd name="T21" fmla="*/ 1 h 70"/>
                <a:gd name="T22" fmla="*/ 1 w 48"/>
                <a:gd name="T23" fmla="*/ 1 h 70"/>
                <a:gd name="T24" fmla="*/ 1 w 48"/>
                <a:gd name="T25" fmla="*/ 2 h 70"/>
                <a:gd name="T26" fmla="*/ 1 w 48"/>
                <a:gd name="T27" fmla="*/ 2 h 70"/>
                <a:gd name="T28" fmla="*/ 1 w 48"/>
                <a:gd name="T29" fmla="*/ 2 h 70"/>
                <a:gd name="T30" fmla="*/ 1 w 48"/>
                <a:gd name="T31" fmla="*/ 3 h 70"/>
                <a:gd name="T32" fmla="*/ 0 w 48"/>
                <a:gd name="T33" fmla="*/ 3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70">
                  <a:moveTo>
                    <a:pt x="0" y="70"/>
                  </a:moveTo>
                  <a:lnTo>
                    <a:pt x="0" y="67"/>
                  </a:lnTo>
                  <a:lnTo>
                    <a:pt x="2" y="60"/>
                  </a:lnTo>
                  <a:lnTo>
                    <a:pt x="6" y="49"/>
                  </a:lnTo>
                  <a:lnTo>
                    <a:pt x="13" y="38"/>
                  </a:lnTo>
                  <a:lnTo>
                    <a:pt x="20" y="26"/>
                  </a:lnTo>
                  <a:lnTo>
                    <a:pt x="29" y="15"/>
                  </a:lnTo>
                  <a:lnTo>
                    <a:pt x="38" y="6"/>
                  </a:lnTo>
                  <a:lnTo>
                    <a:pt x="48" y="0"/>
                  </a:lnTo>
                  <a:lnTo>
                    <a:pt x="43" y="8"/>
                  </a:lnTo>
                  <a:lnTo>
                    <a:pt x="37" y="18"/>
                  </a:lnTo>
                  <a:lnTo>
                    <a:pt x="29" y="30"/>
                  </a:lnTo>
                  <a:lnTo>
                    <a:pt x="22" y="43"/>
                  </a:lnTo>
                  <a:lnTo>
                    <a:pt x="15" y="54"/>
                  </a:lnTo>
                  <a:lnTo>
                    <a:pt x="8" y="63"/>
                  </a:lnTo>
                  <a:lnTo>
                    <a:pt x="4" y="69"/>
                  </a:lnTo>
                  <a:lnTo>
                    <a:pt x="0"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32" name="Freeform 296">
              <a:extLst>
                <a:ext uri="{FF2B5EF4-FFF2-40B4-BE49-F238E27FC236}">
                  <a16:creationId xmlns:a16="http://schemas.microsoft.com/office/drawing/2014/main" xmlns="" id="{268FD135-FCF2-4C93-9911-09456903D98A}"/>
                </a:ext>
              </a:extLst>
            </p:cNvPr>
            <p:cNvSpPr>
              <a:spLocks/>
            </p:cNvSpPr>
            <p:nvPr/>
          </p:nvSpPr>
          <p:spPr bwMode="auto">
            <a:xfrm>
              <a:off x="1766" y="1171"/>
              <a:ext cx="22" cy="34"/>
            </a:xfrm>
            <a:custGeom>
              <a:avLst/>
              <a:gdLst>
                <a:gd name="T0" fmla="*/ 2 w 44"/>
                <a:gd name="T1" fmla="*/ 3 h 68"/>
                <a:gd name="T2" fmla="*/ 2 w 44"/>
                <a:gd name="T3" fmla="*/ 2 h 68"/>
                <a:gd name="T4" fmla="*/ 1 w 44"/>
                <a:gd name="T5" fmla="*/ 2 h 68"/>
                <a:gd name="T6" fmla="*/ 1 w 44"/>
                <a:gd name="T7" fmla="*/ 2 h 68"/>
                <a:gd name="T8" fmla="*/ 1 w 44"/>
                <a:gd name="T9" fmla="*/ 1 h 68"/>
                <a:gd name="T10" fmla="*/ 1 w 44"/>
                <a:gd name="T11" fmla="*/ 1 h 68"/>
                <a:gd name="T12" fmla="*/ 1 w 44"/>
                <a:gd name="T13" fmla="*/ 1 h 68"/>
                <a:gd name="T14" fmla="*/ 0 w 44"/>
                <a:gd name="T15" fmla="*/ 1 h 68"/>
                <a:gd name="T16" fmla="*/ 1 w 44"/>
                <a:gd name="T17" fmla="*/ 0 h 68"/>
                <a:gd name="T18" fmla="*/ 1 w 44"/>
                <a:gd name="T19" fmla="*/ 1 h 68"/>
                <a:gd name="T20" fmla="*/ 1 w 44"/>
                <a:gd name="T21" fmla="*/ 1 h 68"/>
                <a:gd name="T22" fmla="*/ 1 w 44"/>
                <a:gd name="T23" fmla="*/ 1 h 68"/>
                <a:gd name="T24" fmla="*/ 1 w 44"/>
                <a:gd name="T25" fmla="*/ 1 h 68"/>
                <a:gd name="T26" fmla="*/ 1 w 44"/>
                <a:gd name="T27" fmla="*/ 2 h 68"/>
                <a:gd name="T28" fmla="*/ 2 w 44"/>
                <a:gd name="T29" fmla="*/ 2 h 68"/>
                <a:gd name="T30" fmla="*/ 2 w 44"/>
                <a:gd name="T31" fmla="*/ 2 h 68"/>
                <a:gd name="T32" fmla="*/ 2 w 44"/>
                <a:gd name="T33" fmla="*/ 3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68">
                  <a:moveTo>
                    <a:pt x="44" y="68"/>
                  </a:moveTo>
                  <a:lnTo>
                    <a:pt x="38" y="62"/>
                  </a:lnTo>
                  <a:lnTo>
                    <a:pt x="31" y="54"/>
                  </a:lnTo>
                  <a:lnTo>
                    <a:pt x="23" y="42"/>
                  </a:lnTo>
                  <a:lnTo>
                    <a:pt x="15" y="32"/>
                  </a:lnTo>
                  <a:lnTo>
                    <a:pt x="7" y="20"/>
                  </a:lnTo>
                  <a:lnTo>
                    <a:pt x="2" y="11"/>
                  </a:lnTo>
                  <a:lnTo>
                    <a:pt x="0" y="3"/>
                  </a:lnTo>
                  <a:lnTo>
                    <a:pt x="2" y="0"/>
                  </a:lnTo>
                  <a:lnTo>
                    <a:pt x="7" y="1"/>
                  </a:lnTo>
                  <a:lnTo>
                    <a:pt x="13" y="7"/>
                  </a:lnTo>
                  <a:lnTo>
                    <a:pt x="18" y="17"/>
                  </a:lnTo>
                  <a:lnTo>
                    <a:pt x="25" y="30"/>
                  </a:lnTo>
                  <a:lnTo>
                    <a:pt x="31" y="42"/>
                  </a:lnTo>
                  <a:lnTo>
                    <a:pt x="36" y="54"/>
                  </a:lnTo>
                  <a:lnTo>
                    <a:pt x="40" y="63"/>
                  </a:lnTo>
                  <a:lnTo>
                    <a:pt x="44"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33" name="Freeform 297">
              <a:extLst>
                <a:ext uri="{FF2B5EF4-FFF2-40B4-BE49-F238E27FC236}">
                  <a16:creationId xmlns:a16="http://schemas.microsoft.com/office/drawing/2014/main" xmlns="" id="{F2EDF93D-A244-46BC-ACA1-2D7F4C644A4B}"/>
                </a:ext>
              </a:extLst>
            </p:cNvPr>
            <p:cNvSpPr>
              <a:spLocks/>
            </p:cNvSpPr>
            <p:nvPr/>
          </p:nvSpPr>
          <p:spPr bwMode="auto">
            <a:xfrm>
              <a:off x="2654" y="677"/>
              <a:ext cx="86" cy="89"/>
            </a:xfrm>
            <a:custGeom>
              <a:avLst/>
              <a:gdLst>
                <a:gd name="T0" fmla="*/ 0 w 173"/>
                <a:gd name="T1" fmla="*/ 2 h 178"/>
                <a:gd name="T2" fmla="*/ 0 w 173"/>
                <a:gd name="T3" fmla="*/ 2 h 178"/>
                <a:gd name="T4" fmla="*/ 0 w 173"/>
                <a:gd name="T5" fmla="*/ 3 h 178"/>
                <a:gd name="T6" fmla="*/ 1 w 173"/>
                <a:gd name="T7" fmla="*/ 3 h 178"/>
                <a:gd name="T8" fmla="*/ 1 w 173"/>
                <a:gd name="T9" fmla="*/ 3 h 178"/>
                <a:gd name="T10" fmla="*/ 1 w 173"/>
                <a:gd name="T11" fmla="*/ 4 h 178"/>
                <a:gd name="T12" fmla="*/ 1 w 173"/>
                <a:gd name="T13" fmla="*/ 4 h 178"/>
                <a:gd name="T14" fmla="*/ 1 w 173"/>
                <a:gd name="T15" fmla="*/ 4 h 178"/>
                <a:gd name="T16" fmla="*/ 0 w 173"/>
                <a:gd name="T17" fmla="*/ 3 h 178"/>
                <a:gd name="T18" fmla="*/ 0 w 173"/>
                <a:gd name="T19" fmla="*/ 3 h 178"/>
                <a:gd name="T20" fmla="*/ 0 w 173"/>
                <a:gd name="T21" fmla="*/ 4 h 178"/>
                <a:gd name="T22" fmla="*/ 0 w 173"/>
                <a:gd name="T23" fmla="*/ 5 h 178"/>
                <a:gd name="T24" fmla="*/ 0 w 173"/>
                <a:gd name="T25" fmla="*/ 5 h 178"/>
                <a:gd name="T26" fmla="*/ 0 w 173"/>
                <a:gd name="T27" fmla="*/ 5 h 178"/>
                <a:gd name="T28" fmla="*/ 1 w 173"/>
                <a:gd name="T29" fmla="*/ 5 h 178"/>
                <a:gd name="T30" fmla="*/ 1 w 173"/>
                <a:gd name="T31" fmla="*/ 5 h 178"/>
                <a:gd name="T32" fmla="*/ 1 w 173"/>
                <a:gd name="T33" fmla="*/ 5 h 178"/>
                <a:gd name="T34" fmla="*/ 1 w 173"/>
                <a:gd name="T35" fmla="*/ 6 h 178"/>
                <a:gd name="T36" fmla="*/ 1 w 173"/>
                <a:gd name="T37" fmla="*/ 6 h 178"/>
                <a:gd name="T38" fmla="*/ 2 w 173"/>
                <a:gd name="T39" fmla="*/ 6 h 178"/>
                <a:gd name="T40" fmla="*/ 2 w 173"/>
                <a:gd name="T41" fmla="*/ 5 h 178"/>
                <a:gd name="T42" fmla="*/ 2 w 173"/>
                <a:gd name="T43" fmla="*/ 5 h 178"/>
                <a:gd name="T44" fmla="*/ 2 w 173"/>
                <a:gd name="T45" fmla="*/ 4 h 178"/>
                <a:gd name="T46" fmla="*/ 2 w 173"/>
                <a:gd name="T47" fmla="*/ 5 h 178"/>
                <a:gd name="T48" fmla="*/ 2 w 173"/>
                <a:gd name="T49" fmla="*/ 5 h 178"/>
                <a:gd name="T50" fmla="*/ 3 w 173"/>
                <a:gd name="T51" fmla="*/ 5 h 178"/>
                <a:gd name="T52" fmla="*/ 4 w 173"/>
                <a:gd name="T53" fmla="*/ 5 h 178"/>
                <a:gd name="T54" fmla="*/ 4 w 173"/>
                <a:gd name="T55" fmla="*/ 5 h 178"/>
                <a:gd name="T56" fmla="*/ 5 w 173"/>
                <a:gd name="T57" fmla="*/ 5 h 178"/>
                <a:gd name="T58" fmla="*/ 4 w 173"/>
                <a:gd name="T59" fmla="*/ 4 h 178"/>
                <a:gd name="T60" fmla="*/ 4 w 173"/>
                <a:gd name="T61" fmla="*/ 4 h 178"/>
                <a:gd name="T62" fmla="*/ 3 w 173"/>
                <a:gd name="T63" fmla="*/ 4 h 178"/>
                <a:gd name="T64" fmla="*/ 3 w 173"/>
                <a:gd name="T65" fmla="*/ 3 h 178"/>
                <a:gd name="T66" fmla="*/ 4 w 173"/>
                <a:gd name="T67" fmla="*/ 3 h 178"/>
                <a:gd name="T68" fmla="*/ 5 w 173"/>
                <a:gd name="T69" fmla="*/ 3 h 178"/>
                <a:gd name="T70" fmla="*/ 5 w 173"/>
                <a:gd name="T71" fmla="*/ 2 h 178"/>
                <a:gd name="T72" fmla="*/ 4 w 173"/>
                <a:gd name="T73" fmla="*/ 2 h 178"/>
                <a:gd name="T74" fmla="*/ 4 w 173"/>
                <a:gd name="T75" fmla="*/ 2 h 178"/>
                <a:gd name="T76" fmla="*/ 4 w 173"/>
                <a:gd name="T77" fmla="*/ 2 h 178"/>
                <a:gd name="T78" fmla="*/ 3 w 173"/>
                <a:gd name="T79" fmla="*/ 3 h 178"/>
                <a:gd name="T80" fmla="*/ 3 w 173"/>
                <a:gd name="T81" fmla="*/ 3 h 178"/>
                <a:gd name="T82" fmla="*/ 3 w 173"/>
                <a:gd name="T83" fmla="*/ 3 h 178"/>
                <a:gd name="T84" fmla="*/ 3 w 173"/>
                <a:gd name="T85" fmla="*/ 2 h 178"/>
                <a:gd name="T86" fmla="*/ 3 w 173"/>
                <a:gd name="T87" fmla="*/ 1 h 178"/>
                <a:gd name="T88" fmla="*/ 3 w 173"/>
                <a:gd name="T89" fmla="*/ 1 h 178"/>
                <a:gd name="T90" fmla="*/ 2 w 173"/>
                <a:gd name="T91" fmla="*/ 1 h 178"/>
                <a:gd name="T92" fmla="*/ 2 w 173"/>
                <a:gd name="T93" fmla="*/ 1 h 178"/>
                <a:gd name="T94" fmla="*/ 2 w 173"/>
                <a:gd name="T95" fmla="*/ 1 h 178"/>
                <a:gd name="T96" fmla="*/ 2 w 173"/>
                <a:gd name="T97" fmla="*/ 2 h 178"/>
                <a:gd name="T98" fmla="*/ 2 w 173"/>
                <a:gd name="T99" fmla="*/ 2 h 178"/>
                <a:gd name="T100" fmla="*/ 2 w 173"/>
                <a:gd name="T101" fmla="*/ 3 h 178"/>
                <a:gd name="T102" fmla="*/ 2 w 173"/>
                <a:gd name="T103" fmla="*/ 3 h 178"/>
                <a:gd name="T104" fmla="*/ 1 w 173"/>
                <a:gd name="T105" fmla="*/ 2 h 17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73" h="178">
                  <a:moveTo>
                    <a:pt x="43" y="39"/>
                  </a:moveTo>
                  <a:lnTo>
                    <a:pt x="37" y="41"/>
                  </a:lnTo>
                  <a:lnTo>
                    <a:pt x="31" y="43"/>
                  </a:lnTo>
                  <a:lnTo>
                    <a:pt x="25" y="46"/>
                  </a:lnTo>
                  <a:lnTo>
                    <a:pt x="20" y="52"/>
                  </a:lnTo>
                  <a:lnTo>
                    <a:pt x="16" y="58"/>
                  </a:lnTo>
                  <a:lnTo>
                    <a:pt x="15" y="65"/>
                  </a:lnTo>
                  <a:lnTo>
                    <a:pt x="16" y="74"/>
                  </a:lnTo>
                  <a:lnTo>
                    <a:pt x="22" y="83"/>
                  </a:lnTo>
                  <a:lnTo>
                    <a:pt x="28" y="87"/>
                  </a:lnTo>
                  <a:lnTo>
                    <a:pt x="34" y="87"/>
                  </a:lnTo>
                  <a:lnTo>
                    <a:pt x="40" y="85"/>
                  </a:lnTo>
                  <a:lnTo>
                    <a:pt x="43" y="83"/>
                  </a:lnTo>
                  <a:lnTo>
                    <a:pt x="48" y="88"/>
                  </a:lnTo>
                  <a:lnTo>
                    <a:pt x="52" y="91"/>
                  </a:lnTo>
                  <a:lnTo>
                    <a:pt x="56" y="95"/>
                  </a:lnTo>
                  <a:lnTo>
                    <a:pt x="59" y="99"/>
                  </a:lnTo>
                  <a:lnTo>
                    <a:pt x="61" y="103"/>
                  </a:lnTo>
                  <a:lnTo>
                    <a:pt x="61" y="104"/>
                  </a:lnTo>
                  <a:lnTo>
                    <a:pt x="58" y="104"/>
                  </a:lnTo>
                  <a:lnTo>
                    <a:pt x="52" y="103"/>
                  </a:lnTo>
                  <a:lnTo>
                    <a:pt x="46" y="102"/>
                  </a:lnTo>
                  <a:lnTo>
                    <a:pt x="42" y="102"/>
                  </a:lnTo>
                  <a:lnTo>
                    <a:pt x="38" y="100"/>
                  </a:lnTo>
                  <a:lnTo>
                    <a:pt x="37" y="98"/>
                  </a:lnTo>
                  <a:lnTo>
                    <a:pt x="35" y="95"/>
                  </a:lnTo>
                  <a:lnTo>
                    <a:pt x="30" y="91"/>
                  </a:lnTo>
                  <a:lnTo>
                    <a:pt x="25" y="90"/>
                  </a:lnTo>
                  <a:lnTo>
                    <a:pt x="16" y="91"/>
                  </a:lnTo>
                  <a:lnTo>
                    <a:pt x="8" y="95"/>
                  </a:lnTo>
                  <a:lnTo>
                    <a:pt x="4" y="100"/>
                  </a:lnTo>
                  <a:lnTo>
                    <a:pt x="0" y="109"/>
                  </a:lnTo>
                  <a:lnTo>
                    <a:pt x="0" y="118"/>
                  </a:lnTo>
                  <a:lnTo>
                    <a:pt x="2" y="124"/>
                  </a:lnTo>
                  <a:lnTo>
                    <a:pt x="3" y="127"/>
                  </a:lnTo>
                  <a:lnTo>
                    <a:pt x="5" y="130"/>
                  </a:lnTo>
                  <a:lnTo>
                    <a:pt x="6" y="133"/>
                  </a:lnTo>
                  <a:lnTo>
                    <a:pt x="10" y="135"/>
                  </a:lnTo>
                  <a:lnTo>
                    <a:pt x="15" y="137"/>
                  </a:lnTo>
                  <a:lnTo>
                    <a:pt x="20" y="138"/>
                  </a:lnTo>
                  <a:lnTo>
                    <a:pt x="26" y="138"/>
                  </a:lnTo>
                  <a:lnTo>
                    <a:pt x="31" y="137"/>
                  </a:lnTo>
                  <a:lnTo>
                    <a:pt x="36" y="136"/>
                  </a:lnTo>
                  <a:lnTo>
                    <a:pt x="40" y="134"/>
                  </a:lnTo>
                  <a:lnTo>
                    <a:pt x="42" y="132"/>
                  </a:lnTo>
                  <a:lnTo>
                    <a:pt x="45" y="128"/>
                  </a:lnTo>
                  <a:lnTo>
                    <a:pt x="51" y="127"/>
                  </a:lnTo>
                  <a:lnTo>
                    <a:pt x="56" y="129"/>
                  </a:lnTo>
                  <a:lnTo>
                    <a:pt x="59" y="130"/>
                  </a:lnTo>
                  <a:lnTo>
                    <a:pt x="50" y="138"/>
                  </a:lnTo>
                  <a:lnTo>
                    <a:pt x="42" y="150"/>
                  </a:lnTo>
                  <a:lnTo>
                    <a:pt x="38" y="163"/>
                  </a:lnTo>
                  <a:lnTo>
                    <a:pt x="42" y="172"/>
                  </a:lnTo>
                  <a:lnTo>
                    <a:pt x="45" y="174"/>
                  </a:lnTo>
                  <a:lnTo>
                    <a:pt x="50" y="177"/>
                  </a:lnTo>
                  <a:lnTo>
                    <a:pt x="56" y="178"/>
                  </a:lnTo>
                  <a:lnTo>
                    <a:pt x="60" y="177"/>
                  </a:lnTo>
                  <a:lnTo>
                    <a:pt x="66" y="175"/>
                  </a:lnTo>
                  <a:lnTo>
                    <a:pt x="71" y="174"/>
                  </a:lnTo>
                  <a:lnTo>
                    <a:pt x="74" y="171"/>
                  </a:lnTo>
                  <a:lnTo>
                    <a:pt x="78" y="167"/>
                  </a:lnTo>
                  <a:lnTo>
                    <a:pt x="81" y="159"/>
                  </a:lnTo>
                  <a:lnTo>
                    <a:pt x="81" y="150"/>
                  </a:lnTo>
                  <a:lnTo>
                    <a:pt x="80" y="142"/>
                  </a:lnTo>
                  <a:lnTo>
                    <a:pt x="76" y="135"/>
                  </a:lnTo>
                  <a:lnTo>
                    <a:pt x="74" y="132"/>
                  </a:lnTo>
                  <a:lnTo>
                    <a:pt x="74" y="128"/>
                  </a:lnTo>
                  <a:lnTo>
                    <a:pt x="76" y="126"/>
                  </a:lnTo>
                  <a:lnTo>
                    <a:pt x="79" y="125"/>
                  </a:lnTo>
                  <a:lnTo>
                    <a:pt x="81" y="126"/>
                  </a:lnTo>
                  <a:lnTo>
                    <a:pt x="83" y="128"/>
                  </a:lnTo>
                  <a:lnTo>
                    <a:pt x="84" y="134"/>
                  </a:lnTo>
                  <a:lnTo>
                    <a:pt x="86" y="140"/>
                  </a:lnTo>
                  <a:lnTo>
                    <a:pt x="88" y="145"/>
                  </a:lnTo>
                  <a:lnTo>
                    <a:pt x="92" y="151"/>
                  </a:lnTo>
                  <a:lnTo>
                    <a:pt x="102" y="152"/>
                  </a:lnTo>
                  <a:lnTo>
                    <a:pt x="113" y="145"/>
                  </a:lnTo>
                  <a:lnTo>
                    <a:pt x="118" y="150"/>
                  </a:lnTo>
                  <a:lnTo>
                    <a:pt x="124" y="153"/>
                  </a:lnTo>
                  <a:lnTo>
                    <a:pt x="130" y="156"/>
                  </a:lnTo>
                  <a:lnTo>
                    <a:pt x="139" y="157"/>
                  </a:lnTo>
                  <a:lnTo>
                    <a:pt x="145" y="155"/>
                  </a:lnTo>
                  <a:lnTo>
                    <a:pt x="152" y="151"/>
                  </a:lnTo>
                  <a:lnTo>
                    <a:pt x="158" y="144"/>
                  </a:lnTo>
                  <a:lnTo>
                    <a:pt x="163" y="134"/>
                  </a:lnTo>
                  <a:lnTo>
                    <a:pt x="163" y="133"/>
                  </a:lnTo>
                  <a:lnTo>
                    <a:pt x="163" y="132"/>
                  </a:lnTo>
                  <a:lnTo>
                    <a:pt x="162" y="130"/>
                  </a:lnTo>
                  <a:lnTo>
                    <a:pt x="162" y="129"/>
                  </a:lnTo>
                  <a:lnTo>
                    <a:pt x="159" y="125"/>
                  </a:lnTo>
                  <a:lnTo>
                    <a:pt x="155" y="118"/>
                  </a:lnTo>
                  <a:lnTo>
                    <a:pt x="148" y="113"/>
                  </a:lnTo>
                  <a:lnTo>
                    <a:pt x="136" y="113"/>
                  </a:lnTo>
                  <a:lnTo>
                    <a:pt x="129" y="114"/>
                  </a:lnTo>
                  <a:lnTo>
                    <a:pt x="125" y="112"/>
                  </a:lnTo>
                  <a:lnTo>
                    <a:pt x="120" y="109"/>
                  </a:lnTo>
                  <a:lnTo>
                    <a:pt x="117" y="105"/>
                  </a:lnTo>
                  <a:lnTo>
                    <a:pt x="122" y="99"/>
                  </a:lnTo>
                  <a:lnTo>
                    <a:pt x="127" y="94"/>
                  </a:lnTo>
                  <a:lnTo>
                    <a:pt x="133" y="89"/>
                  </a:lnTo>
                  <a:lnTo>
                    <a:pt x="137" y="84"/>
                  </a:lnTo>
                  <a:lnTo>
                    <a:pt x="149" y="85"/>
                  </a:lnTo>
                  <a:lnTo>
                    <a:pt x="157" y="83"/>
                  </a:lnTo>
                  <a:lnTo>
                    <a:pt x="164" y="80"/>
                  </a:lnTo>
                  <a:lnTo>
                    <a:pt x="170" y="73"/>
                  </a:lnTo>
                  <a:lnTo>
                    <a:pt x="172" y="66"/>
                  </a:lnTo>
                  <a:lnTo>
                    <a:pt x="173" y="59"/>
                  </a:lnTo>
                  <a:lnTo>
                    <a:pt x="171" y="52"/>
                  </a:lnTo>
                  <a:lnTo>
                    <a:pt x="166" y="45"/>
                  </a:lnTo>
                  <a:lnTo>
                    <a:pt x="160" y="41"/>
                  </a:lnTo>
                  <a:lnTo>
                    <a:pt x="151" y="39"/>
                  </a:lnTo>
                  <a:lnTo>
                    <a:pt x="142" y="41"/>
                  </a:lnTo>
                  <a:lnTo>
                    <a:pt x="134" y="44"/>
                  </a:lnTo>
                  <a:lnTo>
                    <a:pt x="129" y="50"/>
                  </a:lnTo>
                  <a:lnTo>
                    <a:pt x="128" y="54"/>
                  </a:lnTo>
                  <a:lnTo>
                    <a:pt x="128" y="59"/>
                  </a:lnTo>
                  <a:lnTo>
                    <a:pt x="129" y="64"/>
                  </a:lnTo>
                  <a:lnTo>
                    <a:pt x="124" y="71"/>
                  </a:lnTo>
                  <a:lnTo>
                    <a:pt x="117" y="76"/>
                  </a:lnTo>
                  <a:lnTo>
                    <a:pt x="111" y="81"/>
                  </a:lnTo>
                  <a:lnTo>
                    <a:pt x="107" y="83"/>
                  </a:lnTo>
                  <a:lnTo>
                    <a:pt x="105" y="81"/>
                  </a:lnTo>
                  <a:lnTo>
                    <a:pt x="103" y="79"/>
                  </a:lnTo>
                  <a:lnTo>
                    <a:pt x="101" y="76"/>
                  </a:lnTo>
                  <a:lnTo>
                    <a:pt x="97" y="75"/>
                  </a:lnTo>
                  <a:lnTo>
                    <a:pt x="101" y="68"/>
                  </a:lnTo>
                  <a:lnTo>
                    <a:pt x="103" y="60"/>
                  </a:lnTo>
                  <a:lnTo>
                    <a:pt x="104" y="53"/>
                  </a:lnTo>
                  <a:lnTo>
                    <a:pt x="105" y="49"/>
                  </a:lnTo>
                  <a:lnTo>
                    <a:pt x="113" y="43"/>
                  </a:lnTo>
                  <a:lnTo>
                    <a:pt x="119" y="35"/>
                  </a:lnTo>
                  <a:lnTo>
                    <a:pt x="122" y="27"/>
                  </a:lnTo>
                  <a:lnTo>
                    <a:pt x="121" y="19"/>
                  </a:lnTo>
                  <a:lnTo>
                    <a:pt x="117" y="11"/>
                  </a:lnTo>
                  <a:lnTo>
                    <a:pt x="111" y="5"/>
                  </a:lnTo>
                  <a:lnTo>
                    <a:pt x="103" y="1"/>
                  </a:lnTo>
                  <a:lnTo>
                    <a:pt x="94" y="0"/>
                  </a:lnTo>
                  <a:lnTo>
                    <a:pt x="89" y="1"/>
                  </a:lnTo>
                  <a:lnTo>
                    <a:pt x="83" y="5"/>
                  </a:lnTo>
                  <a:lnTo>
                    <a:pt x="79" y="8"/>
                  </a:lnTo>
                  <a:lnTo>
                    <a:pt x="74" y="12"/>
                  </a:lnTo>
                  <a:lnTo>
                    <a:pt x="71" y="15"/>
                  </a:lnTo>
                  <a:lnTo>
                    <a:pt x="69" y="19"/>
                  </a:lnTo>
                  <a:lnTo>
                    <a:pt x="68" y="22"/>
                  </a:lnTo>
                  <a:lnTo>
                    <a:pt x="68" y="27"/>
                  </a:lnTo>
                  <a:lnTo>
                    <a:pt x="71" y="34"/>
                  </a:lnTo>
                  <a:lnTo>
                    <a:pt x="74" y="39"/>
                  </a:lnTo>
                  <a:lnTo>
                    <a:pt x="79" y="44"/>
                  </a:lnTo>
                  <a:lnTo>
                    <a:pt x="83" y="46"/>
                  </a:lnTo>
                  <a:lnTo>
                    <a:pt x="84" y="54"/>
                  </a:lnTo>
                  <a:lnTo>
                    <a:pt x="83" y="61"/>
                  </a:lnTo>
                  <a:lnTo>
                    <a:pt x="83" y="67"/>
                  </a:lnTo>
                  <a:lnTo>
                    <a:pt x="83" y="71"/>
                  </a:lnTo>
                  <a:lnTo>
                    <a:pt x="79" y="71"/>
                  </a:lnTo>
                  <a:lnTo>
                    <a:pt x="75" y="72"/>
                  </a:lnTo>
                  <a:lnTo>
                    <a:pt x="73" y="74"/>
                  </a:lnTo>
                  <a:lnTo>
                    <a:pt x="72" y="74"/>
                  </a:lnTo>
                  <a:lnTo>
                    <a:pt x="66" y="67"/>
                  </a:lnTo>
                  <a:lnTo>
                    <a:pt x="63" y="54"/>
                  </a:lnTo>
                  <a:lnTo>
                    <a:pt x="56" y="44"/>
                  </a:lnTo>
                  <a:lnTo>
                    <a:pt x="43" y="39"/>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34" name="Freeform 298">
              <a:extLst>
                <a:ext uri="{FF2B5EF4-FFF2-40B4-BE49-F238E27FC236}">
                  <a16:creationId xmlns:a16="http://schemas.microsoft.com/office/drawing/2014/main" xmlns="" id="{D9EC1B66-CF56-4A68-9D6C-339431C0D318}"/>
                </a:ext>
              </a:extLst>
            </p:cNvPr>
            <p:cNvSpPr>
              <a:spLocks/>
            </p:cNvSpPr>
            <p:nvPr/>
          </p:nvSpPr>
          <p:spPr bwMode="auto">
            <a:xfrm>
              <a:off x="2593" y="794"/>
              <a:ext cx="89" cy="154"/>
            </a:xfrm>
            <a:custGeom>
              <a:avLst/>
              <a:gdLst>
                <a:gd name="T0" fmla="*/ 5 w 179"/>
                <a:gd name="T1" fmla="*/ 0 h 309"/>
                <a:gd name="T2" fmla="*/ 5 w 179"/>
                <a:gd name="T3" fmla="*/ 0 h 309"/>
                <a:gd name="T4" fmla="*/ 4 w 179"/>
                <a:gd name="T5" fmla="*/ 1 h 309"/>
                <a:gd name="T6" fmla="*/ 3 w 179"/>
                <a:gd name="T7" fmla="*/ 1 h 309"/>
                <a:gd name="T8" fmla="*/ 3 w 179"/>
                <a:gd name="T9" fmla="*/ 1 h 309"/>
                <a:gd name="T10" fmla="*/ 2 w 179"/>
                <a:gd name="T11" fmla="*/ 2 h 309"/>
                <a:gd name="T12" fmla="*/ 2 w 179"/>
                <a:gd name="T13" fmla="*/ 2 h 309"/>
                <a:gd name="T14" fmla="*/ 1 w 179"/>
                <a:gd name="T15" fmla="*/ 2 h 309"/>
                <a:gd name="T16" fmla="*/ 1 w 179"/>
                <a:gd name="T17" fmla="*/ 2 h 309"/>
                <a:gd name="T18" fmla="*/ 1 w 179"/>
                <a:gd name="T19" fmla="*/ 2 h 309"/>
                <a:gd name="T20" fmla="*/ 1 w 179"/>
                <a:gd name="T21" fmla="*/ 2 h 309"/>
                <a:gd name="T22" fmla="*/ 1 w 179"/>
                <a:gd name="T23" fmla="*/ 3 h 309"/>
                <a:gd name="T24" fmla="*/ 0 w 179"/>
                <a:gd name="T25" fmla="*/ 3 h 309"/>
                <a:gd name="T26" fmla="*/ 0 w 179"/>
                <a:gd name="T27" fmla="*/ 3 h 309"/>
                <a:gd name="T28" fmla="*/ 0 w 179"/>
                <a:gd name="T29" fmla="*/ 4 h 309"/>
                <a:gd name="T30" fmla="*/ 0 w 179"/>
                <a:gd name="T31" fmla="*/ 4 h 309"/>
                <a:gd name="T32" fmla="*/ 0 w 179"/>
                <a:gd name="T33" fmla="*/ 4 h 309"/>
                <a:gd name="T34" fmla="*/ 0 w 179"/>
                <a:gd name="T35" fmla="*/ 5 h 309"/>
                <a:gd name="T36" fmla="*/ 0 w 179"/>
                <a:gd name="T37" fmla="*/ 5 h 309"/>
                <a:gd name="T38" fmla="*/ 0 w 179"/>
                <a:gd name="T39" fmla="*/ 6 h 309"/>
                <a:gd name="T40" fmla="*/ 0 w 179"/>
                <a:gd name="T41" fmla="*/ 7 h 309"/>
                <a:gd name="T42" fmla="*/ 0 w 179"/>
                <a:gd name="T43" fmla="*/ 7 h 309"/>
                <a:gd name="T44" fmla="*/ 0 w 179"/>
                <a:gd name="T45" fmla="*/ 7 h 309"/>
                <a:gd name="T46" fmla="*/ 1 w 179"/>
                <a:gd name="T47" fmla="*/ 7 h 309"/>
                <a:gd name="T48" fmla="*/ 1 w 179"/>
                <a:gd name="T49" fmla="*/ 7 h 309"/>
                <a:gd name="T50" fmla="*/ 1 w 179"/>
                <a:gd name="T51" fmla="*/ 8 h 309"/>
                <a:gd name="T52" fmla="*/ 2 w 179"/>
                <a:gd name="T53" fmla="*/ 8 h 309"/>
                <a:gd name="T54" fmla="*/ 2 w 179"/>
                <a:gd name="T55" fmla="*/ 9 h 309"/>
                <a:gd name="T56" fmla="*/ 2 w 179"/>
                <a:gd name="T57" fmla="*/ 9 h 309"/>
                <a:gd name="T58" fmla="*/ 2 w 179"/>
                <a:gd name="T59" fmla="*/ 9 h 309"/>
                <a:gd name="T60" fmla="*/ 3 w 179"/>
                <a:gd name="T61" fmla="*/ 8 h 309"/>
                <a:gd name="T62" fmla="*/ 3 w 179"/>
                <a:gd name="T63" fmla="*/ 8 h 309"/>
                <a:gd name="T64" fmla="*/ 3 w 179"/>
                <a:gd name="T65" fmla="*/ 8 h 309"/>
                <a:gd name="T66" fmla="*/ 3 w 179"/>
                <a:gd name="T67" fmla="*/ 7 h 309"/>
                <a:gd name="T68" fmla="*/ 4 w 179"/>
                <a:gd name="T69" fmla="*/ 7 h 309"/>
                <a:gd name="T70" fmla="*/ 4 w 179"/>
                <a:gd name="T71" fmla="*/ 7 h 309"/>
                <a:gd name="T72" fmla="*/ 5 w 179"/>
                <a:gd name="T73" fmla="*/ 7 h 309"/>
                <a:gd name="T74" fmla="*/ 4 w 179"/>
                <a:gd name="T75" fmla="*/ 7 h 309"/>
                <a:gd name="T76" fmla="*/ 4 w 179"/>
                <a:gd name="T77" fmla="*/ 6 h 309"/>
                <a:gd name="T78" fmla="*/ 4 w 179"/>
                <a:gd name="T79" fmla="*/ 5 h 309"/>
                <a:gd name="T80" fmla="*/ 5 w 179"/>
                <a:gd name="T81" fmla="*/ 5 h 309"/>
                <a:gd name="T82" fmla="*/ 4 w 179"/>
                <a:gd name="T83" fmla="*/ 4 h 309"/>
                <a:gd name="T84" fmla="*/ 4 w 179"/>
                <a:gd name="T85" fmla="*/ 3 h 309"/>
                <a:gd name="T86" fmla="*/ 4 w 179"/>
                <a:gd name="T87" fmla="*/ 2 h 309"/>
                <a:gd name="T88" fmla="*/ 4 w 179"/>
                <a:gd name="T89" fmla="*/ 1 h 309"/>
                <a:gd name="T90" fmla="*/ 5 w 179"/>
                <a:gd name="T91" fmla="*/ 1 h 309"/>
                <a:gd name="T92" fmla="*/ 5 w 179"/>
                <a:gd name="T93" fmla="*/ 0 h 309"/>
                <a:gd name="T94" fmla="*/ 5 w 179"/>
                <a:gd name="T95" fmla="*/ 0 h 309"/>
                <a:gd name="T96" fmla="*/ 5 w 179"/>
                <a:gd name="T97" fmla="*/ 0 h 309"/>
                <a:gd name="T98" fmla="*/ 5 w 179"/>
                <a:gd name="T99" fmla="*/ 0 h 309"/>
                <a:gd name="T100" fmla="*/ 5 w 179"/>
                <a:gd name="T101" fmla="*/ 0 h 309"/>
                <a:gd name="T102" fmla="*/ 5 w 179"/>
                <a:gd name="T103" fmla="*/ 0 h 309"/>
                <a:gd name="T104" fmla="*/ 5 w 179"/>
                <a:gd name="T105" fmla="*/ 0 h 309"/>
                <a:gd name="T106" fmla="*/ 5 w 179"/>
                <a:gd name="T107" fmla="*/ 0 h 30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79" h="309">
                  <a:moveTo>
                    <a:pt x="177" y="0"/>
                  </a:moveTo>
                  <a:lnTo>
                    <a:pt x="162" y="20"/>
                  </a:lnTo>
                  <a:lnTo>
                    <a:pt x="146" y="37"/>
                  </a:lnTo>
                  <a:lnTo>
                    <a:pt x="127" y="51"/>
                  </a:lnTo>
                  <a:lnTo>
                    <a:pt x="109" y="61"/>
                  </a:lnTo>
                  <a:lnTo>
                    <a:pt x="89" y="69"/>
                  </a:lnTo>
                  <a:lnTo>
                    <a:pt x="70" y="75"/>
                  </a:lnTo>
                  <a:lnTo>
                    <a:pt x="51" y="77"/>
                  </a:lnTo>
                  <a:lnTo>
                    <a:pt x="33" y="77"/>
                  </a:lnTo>
                  <a:lnTo>
                    <a:pt x="34" y="84"/>
                  </a:lnTo>
                  <a:lnTo>
                    <a:pt x="34" y="92"/>
                  </a:lnTo>
                  <a:lnTo>
                    <a:pt x="33" y="100"/>
                  </a:lnTo>
                  <a:lnTo>
                    <a:pt x="30" y="110"/>
                  </a:lnTo>
                  <a:lnTo>
                    <a:pt x="26" y="119"/>
                  </a:lnTo>
                  <a:lnTo>
                    <a:pt x="19" y="128"/>
                  </a:lnTo>
                  <a:lnTo>
                    <a:pt x="11" y="135"/>
                  </a:lnTo>
                  <a:lnTo>
                    <a:pt x="0" y="142"/>
                  </a:lnTo>
                  <a:lnTo>
                    <a:pt x="12" y="161"/>
                  </a:lnTo>
                  <a:lnTo>
                    <a:pt x="20" y="187"/>
                  </a:lnTo>
                  <a:lnTo>
                    <a:pt x="21" y="211"/>
                  </a:lnTo>
                  <a:lnTo>
                    <a:pt x="12" y="232"/>
                  </a:lnTo>
                  <a:lnTo>
                    <a:pt x="20" y="235"/>
                  </a:lnTo>
                  <a:lnTo>
                    <a:pt x="29" y="240"/>
                  </a:lnTo>
                  <a:lnTo>
                    <a:pt x="40" y="246"/>
                  </a:lnTo>
                  <a:lnTo>
                    <a:pt x="51" y="252"/>
                  </a:lnTo>
                  <a:lnTo>
                    <a:pt x="61" y="263"/>
                  </a:lnTo>
                  <a:lnTo>
                    <a:pt x="72" y="276"/>
                  </a:lnTo>
                  <a:lnTo>
                    <a:pt x="80" y="290"/>
                  </a:lnTo>
                  <a:lnTo>
                    <a:pt x="86" y="309"/>
                  </a:lnTo>
                  <a:lnTo>
                    <a:pt x="90" y="299"/>
                  </a:lnTo>
                  <a:lnTo>
                    <a:pt x="96" y="286"/>
                  </a:lnTo>
                  <a:lnTo>
                    <a:pt x="104" y="274"/>
                  </a:lnTo>
                  <a:lnTo>
                    <a:pt x="113" y="264"/>
                  </a:lnTo>
                  <a:lnTo>
                    <a:pt x="123" y="254"/>
                  </a:lnTo>
                  <a:lnTo>
                    <a:pt x="134" y="247"/>
                  </a:lnTo>
                  <a:lnTo>
                    <a:pt x="147" y="241"/>
                  </a:lnTo>
                  <a:lnTo>
                    <a:pt x="161" y="239"/>
                  </a:lnTo>
                  <a:lnTo>
                    <a:pt x="154" y="225"/>
                  </a:lnTo>
                  <a:lnTo>
                    <a:pt x="150" y="208"/>
                  </a:lnTo>
                  <a:lnTo>
                    <a:pt x="152" y="188"/>
                  </a:lnTo>
                  <a:lnTo>
                    <a:pt x="165" y="168"/>
                  </a:lnTo>
                  <a:lnTo>
                    <a:pt x="154" y="135"/>
                  </a:lnTo>
                  <a:lnTo>
                    <a:pt x="150" y="103"/>
                  </a:lnTo>
                  <a:lnTo>
                    <a:pt x="151" y="74"/>
                  </a:lnTo>
                  <a:lnTo>
                    <a:pt x="156" y="52"/>
                  </a:lnTo>
                  <a:lnTo>
                    <a:pt x="161" y="39"/>
                  </a:lnTo>
                  <a:lnTo>
                    <a:pt x="166" y="27"/>
                  </a:lnTo>
                  <a:lnTo>
                    <a:pt x="172" y="15"/>
                  </a:lnTo>
                  <a:lnTo>
                    <a:pt x="177" y="9"/>
                  </a:lnTo>
                  <a:lnTo>
                    <a:pt x="179" y="7"/>
                  </a:lnTo>
                  <a:lnTo>
                    <a:pt x="179" y="5"/>
                  </a:lnTo>
                  <a:lnTo>
                    <a:pt x="178" y="4"/>
                  </a:lnTo>
                  <a:lnTo>
                    <a:pt x="177" y="2"/>
                  </a:lnTo>
                  <a:lnTo>
                    <a:pt x="177"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35" name="Freeform 299">
              <a:extLst>
                <a:ext uri="{FF2B5EF4-FFF2-40B4-BE49-F238E27FC236}">
                  <a16:creationId xmlns:a16="http://schemas.microsoft.com/office/drawing/2014/main" xmlns="" id="{0028D3E2-0F59-4285-9708-913040EDEC4B}"/>
                </a:ext>
              </a:extLst>
            </p:cNvPr>
            <p:cNvSpPr>
              <a:spLocks/>
            </p:cNvSpPr>
            <p:nvPr/>
          </p:nvSpPr>
          <p:spPr bwMode="auto">
            <a:xfrm>
              <a:off x="2820" y="755"/>
              <a:ext cx="167" cy="128"/>
            </a:xfrm>
            <a:custGeom>
              <a:avLst/>
              <a:gdLst>
                <a:gd name="T0" fmla="*/ 5 w 334"/>
                <a:gd name="T1" fmla="*/ 0 h 256"/>
                <a:gd name="T2" fmla="*/ 5 w 334"/>
                <a:gd name="T3" fmla="*/ 1 h 256"/>
                <a:gd name="T4" fmla="*/ 4 w 334"/>
                <a:gd name="T5" fmla="*/ 1 h 256"/>
                <a:gd name="T6" fmla="*/ 4 w 334"/>
                <a:gd name="T7" fmla="*/ 1 h 256"/>
                <a:gd name="T8" fmla="*/ 3 w 334"/>
                <a:gd name="T9" fmla="*/ 1 h 256"/>
                <a:gd name="T10" fmla="*/ 3 w 334"/>
                <a:gd name="T11" fmla="*/ 1 h 256"/>
                <a:gd name="T12" fmla="*/ 2 w 334"/>
                <a:gd name="T13" fmla="*/ 1 h 256"/>
                <a:gd name="T14" fmla="*/ 2 w 334"/>
                <a:gd name="T15" fmla="*/ 2 h 256"/>
                <a:gd name="T16" fmla="*/ 1 w 334"/>
                <a:gd name="T17" fmla="*/ 2 h 256"/>
                <a:gd name="T18" fmla="*/ 1 w 334"/>
                <a:gd name="T19" fmla="*/ 2 h 256"/>
                <a:gd name="T20" fmla="*/ 1 w 334"/>
                <a:gd name="T21" fmla="*/ 2 h 256"/>
                <a:gd name="T22" fmla="*/ 1 w 334"/>
                <a:gd name="T23" fmla="*/ 1 h 256"/>
                <a:gd name="T24" fmla="*/ 0 w 334"/>
                <a:gd name="T25" fmla="*/ 1 h 256"/>
                <a:gd name="T26" fmla="*/ 1 w 334"/>
                <a:gd name="T27" fmla="*/ 2 h 256"/>
                <a:gd name="T28" fmla="*/ 2 w 334"/>
                <a:gd name="T29" fmla="*/ 2 h 256"/>
                <a:gd name="T30" fmla="*/ 2 w 334"/>
                <a:gd name="T31" fmla="*/ 3 h 256"/>
                <a:gd name="T32" fmla="*/ 2 w 334"/>
                <a:gd name="T33" fmla="*/ 4 h 256"/>
                <a:gd name="T34" fmla="*/ 3 w 334"/>
                <a:gd name="T35" fmla="*/ 4 h 256"/>
                <a:gd name="T36" fmla="*/ 3 w 334"/>
                <a:gd name="T37" fmla="*/ 5 h 256"/>
                <a:gd name="T38" fmla="*/ 3 w 334"/>
                <a:gd name="T39" fmla="*/ 6 h 256"/>
                <a:gd name="T40" fmla="*/ 3 w 334"/>
                <a:gd name="T41" fmla="*/ 6 h 256"/>
                <a:gd name="T42" fmla="*/ 4 w 334"/>
                <a:gd name="T43" fmla="*/ 6 h 256"/>
                <a:gd name="T44" fmla="*/ 4 w 334"/>
                <a:gd name="T45" fmla="*/ 7 h 256"/>
                <a:gd name="T46" fmla="*/ 4 w 334"/>
                <a:gd name="T47" fmla="*/ 7 h 256"/>
                <a:gd name="T48" fmla="*/ 5 w 334"/>
                <a:gd name="T49" fmla="*/ 7 h 256"/>
                <a:gd name="T50" fmla="*/ 5 w 334"/>
                <a:gd name="T51" fmla="*/ 7 h 256"/>
                <a:gd name="T52" fmla="*/ 6 w 334"/>
                <a:gd name="T53" fmla="*/ 8 h 256"/>
                <a:gd name="T54" fmla="*/ 6 w 334"/>
                <a:gd name="T55" fmla="*/ 8 h 256"/>
                <a:gd name="T56" fmla="*/ 6 w 334"/>
                <a:gd name="T57" fmla="*/ 8 h 256"/>
                <a:gd name="T58" fmla="*/ 6 w 334"/>
                <a:gd name="T59" fmla="*/ 8 h 256"/>
                <a:gd name="T60" fmla="*/ 7 w 334"/>
                <a:gd name="T61" fmla="*/ 8 h 256"/>
                <a:gd name="T62" fmla="*/ 7 w 334"/>
                <a:gd name="T63" fmla="*/ 8 h 256"/>
                <a:gd name="T64" fmla="*/ 8 w 334"/>
                <a:gd name="T65" fmla="*/ 8 h 256"/>
                <a:gd name="T66" fmla="*/ 9 w 334"/>
                <a:gd name="T67" fmla="*/ 8 h 256"/>
                <a:gd name="T68" fmla="*/ 9 w 334"/>
                <a:gd name="T69" fmla="*/ 8 h 256"/>
                <a:gd name="T70" fmla="*/ 10 w 334"/>
                <a:gd name="T71" fmla="*/ 8 h 256"/>
                <a:gd name="T72" fmla="*/ 11 w 334"/>
                <a:gd name="T73" fmla="*/ 8 h 256"/>
                <a:gd name="T74" fmla="*/ 11 w 334"/>
                <a:gd name="T75" fmla="*/ 8 h 256"/>
                <a:gd name="T76" fmla="*/ 10 w 334"/>
                <a:gd name="T77" fmla="*/ 8 h 256"/>
                <a:gd name="T78" fmla="*/ 10 w 334"/>
                <a:gd name="T79" fmla="*/ 7 h 256"/>
                <a:gd name="T80" fmla="*/ 10 w 334"/>
                <a:gd name="T81" fmla="*/ 7 h 256"/>
                <a:gd name="T82" fmla="*/ 10 w 334"/>
                <a:gd name="T83" fmla="*/ 6 h 256"/>
                <a:gd name="T84" fmla="*/ 10 w 334"/>
                <a:gd name="T85" fmla="*/ 5 h 256"/>
                <a:gd name="T86" fmla="*/ 10 w 334"/>
                <a:gd name="T87" fmla="*/ 5 h 256"/>
                <a:gd name="T88" fmla="*/ 10 w 334"/>
                <a:gd name="T89" fmla="*/ 4 h 256"/>
                <a:gd name="T90" fmla="*/ 10 w 334"/>
                <a:gd name="T91" fmla="*/ 4 h 256"/>
                <a:gd name="T92" fmla="*/ 10 w 334"/>
                <a:gd name="T93" fmla="*/ 4 h 256"/>
                <a:gd name="T94" fmla="*/ 9 w 334"/>
                <a:gd name="T95" fmla="*/ 3 h 256"/>
                <a:gd name="T96" fmla="*/ 9 w 334"/>
                <a:gd name="T97" fmla="*/ 3 h 256"/>
                <a:gd name="T98" fmla="*/ 8 w 334"/>
                <a:gd name="T99" fmla="*/ 3 h 256"/>
                <a:gd name="T100" fmla="*/ 8 w 334"/>
                <a:gd name="T101" fmla="*/ 2 h 256"/>
                <a:gd name="T102" fmla="*/ 8 w 334"/>
                <a:gd name="T103" fmla="*/ 2 h 256"/>
                <a:gd name="T104" fmla="*/ 8 w 334"/>
                <a:gd name="T105" fmla="*/ 1 h 256"/>
                <a:gd name="T106" fmla="*/ 7 w 334"/>
                <a:gd name="T107" fmla="*/ 1 h 256"/>
                <a:gd name="T108" fmla="*/ 7 w 334"/>
                <a:gd name="T109" fmla="*/ 1 h 256"/>
                <a:gd name="T110" fmla="*/ 7 w 334"/>
                <a:gd name="T111" fmla="*/ 1 h 256"/>
                <a:gd name="T112" fmla="*/ 7 w 334"/>
                <a:gd name="T113" fmla="*/ 1 h 256"/>
                <a:gd name="T114" fmla="*/ 6 w 334"/>
                <a:gd name="T115" fmla="*/ 1 h 256"/>
                <a:gd name="T116" fmla="*/ 6 w 334"/>
                <a:gd name="T117" fmla="*/ 1 h 256"/>
                <a:gd name="T118" fmla="*/ 6 w 334"/>
                <a:gd name="T119" fmla="*/ 1 h 256"/>
                <a:gd name="T120" fmla="*/ 5 w 334"/>
                <a:gd name="T121" fmla="*/ 0 h 25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34" h="256">
                  <a:moveTo>
                    <a:pt x="152" y="0"/>
                  </a:moveTo>
                  <a:lnTo>
                    <a:pt x="141" y="3"/>
                  </a:lnTo>
                  <a:lnTo>
                    <a:pt x="126" y="9"/>
                  </a:lnTo>
                  <a:lnTo>
                    <a:pt x="108" y="15"/>
                  </a:lnTo>
                  <a:lnTo>
                    <a:pt x="91" y="21"/>
                  </a:lnTo>
                  <a:lnTo>
                    <a:pt x="71" y="26"/>
                  </a:lnTo>
                  <a:lnTo>
                    <a:pt x="54" y="31"/>
                  </a:lnTo>
                  <a:lnTo>
                    <a:pt x="37" y="34"/>
                  </a:lnTo>
                  <a:lnTo>
                    <a:pt x="22" y="35"/>
                  </a:lnTo>
                  <a:lnTo>
                    <a:pt x="15" y="34"/>
                  </a:lnTo>
                  <a:lnTo>
                    <a:pt x="9" y="33"/>
                  </a:lnTo>
                  <a:lnTo>
                    <a:pt x="4" y="32"/>
                  </a:lnTo>
                  <a:lnTo>
                    <a:pt x="0" y="32"/>
                  </a:lnTo>
                  <a:lnTo>
                    <a:pt x="17" y="44"/>
                  </a:lnTo>
                  <a:lnTo>
                    <a:pt x="35" y="59"/>
                  </a:lnTo>
                  <a:lnTo>
                    <a:pt x="48" y="76"/>
                  </a:lnTo>
                  <a:lnTo>
                    <a:pt x="62" y="97"/>
                  </a:lnTo>
                  <a:lnTo>
                    <a:pt x="73" y="118"/>
                  </a:lnTo>
                  <a:lnTo>
                    <a:pt x="82" y="141"/>
                  </a:lnTo>
                  <a:lnTo>
                    <a:pt x="89" y="167"/>
                  </a:lnTo>
                  <a:lnTo>
                    <a:pt x="93" y="191"/>
                  </a:lnTo>
                  <a:lnTo>
                    <a:pt x="101" y="191"/>
                  </a:lnTo>
                  <a:lnTo>
                    <a:pt x="113" y="195"/>
                  </a:lnTo>
                  <a:lnTo>
                    <a:pt x="124" y="199"/>
                  </a:lnTo>
                  <a:lnTo>
                    <a:pt x="138" y="207"/>
                  </a:lnTo>
                  <a:lnTo>
                    <a:pt x="151" y="216"/>
                  </a:lnTo>
                  <a:lnTo>
                    <a:pt x="162" y="228"/>
                  </a:lnTo>
                  <a:lnTo>
                    <a:pt x="173" y="241"/>
                  </a:lnTo>
                  <a:lnTo>
                    <a:pt x="181" y="256"/>
                  </a:lnTo>
                  <a:lnTo>
                    <a:pt x="191" y="248"/>
                  </a:lnTo>
                  <a:lnTo>
                    <a:pt x="204" y="241"/>
                  </a:lnTo>
                  <a:lnTo>
                    <a:pt x="220" y="234"/>
                  </a:lnTo>
                  <a:lnTo>
                    <a:pt x="238" y="229"/>
                  </a:lnTo>
                  <a:lnTo>
                    <a:pt x="259" y="228"/>
                  </a:lnTo>
                  <a:lnTo>
                    <a:pt x="282" y="229"/>
                  </a:lnTo>
                  <a:lnTo>
                    <a:pt x="308" y="235"/>
                  </a:lnTo>
                  <a:lnTo>
                    <a:pt x="334" y="246"/>
                  </a:lnTo>
                  <a:lnTo>
                    <a:pt x="326" y="237"/>
                  </a:lnTo>
                  <a:lnTo>
                    <a:pt x="318" y="226"/>
                  </a:lnTo>
                  <a:lnTo>
                    <a:pt x="311" y="212"/>
                  </a:lnTo>
                  <a:lnTo>
                    <a:pt x="306" y="196"/>
                  </a:lnTo>
                  <a:lnTo>
                    <a:pt x="303" y="177"/>
                  </a:lnTo>
                  <a:lnTo>
                    <a:pt x="304" y="158"/>
                  </a:lnTo>
                  <a:lnTo>
                    <a:pt x="310" y="135"/>
                  </a:lnTo>
                  <a:lnTo>
                    <a:pt x="320" y="109"/>
                  </a:lnTo>
                  <a:lnTo>
                    <a:pt x="305" y="106"/>
                  </a:lnTo>
                  <a:lnTo>
                    <a:pt x="289" y="101"/>
                  </a:lnTo>
                  <a:lnTo>
                    <a:pt x="274" y="95"/>
                  </a:lnTo>
                  <a:lnTo>
                    <a:pt x="259" y="86"/>
                  </a:lnTo>
                  <a:lnTo>
                    <a:pt x="248" y="74"/>
                  </a:lnTo>
                  <a:lnTo>
                    <a:pt x="238" y="59"/>
                  </a:lnTo>
                  <a:lnTo>
                    <a:pt x="234" y="39"/>
                  </a:lnTo>
                  <a:lnTo>
                    <a:pt x="233" y="16"/>
                  </a:lnTo>
                  <a:lnTo>
                    <a:pt x="223" y="18"/>
                  </a:lnTo>
                  <a:lnTo>
                    <a:pt x="215" y="19"/>
                  </a:lnTo>
                  <a:lnTo>
                    <a:pt x="205" y="21"/>
                  </a:lnTo>
                  <a:lnTo>
                    <a:pt x="196" y="19"/>
                  </a:lnTo>
                  <a:lnTo>
                    <a:pt x="185" y="17"/>
                  </a:lnTo>
                  <a:lnTo>
                    <a:pt x="175" y="14"/>
                  </a:lnTo>
                  <a:lnTo>
                    <a:pt x="164" y="8"/>
                  </a:lnTo>
                  <a:lnTo>
                    <a:pt x="152"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36" name="Freeform 300">
              <a:extLst>
                <a:ext uri="{FF2B5EF4-FFF2-40B4-BE49-F238E27FC236}">
                  <a16:creationId xmlns:a16="http://schemas.microsoft.com/office/drawing/2014/main" xmlns="" id="{7F9FE47E-D4D2-4805-85D1-8961F45A0805}"/>
                </a:ext>
              </a:extLst>
            </p:cNvPr>
            <p:cNvSpPr>
              <a:spLocks/>
            </p:cNvSpPr>
            <p:nvPr/>
          </p:nvSpPr>
          <p:spPr bwMode="auto">
            <a:xfrm>
              <a:off x="2734" y="564"/>
              <a:ext cx="147" cy="180"/>
            </a:xfrm>
            <a:custGeom>
              <a:avLst/>
              <a:gdLst>
                <a:gd name="T0" fmla="*/ 8 w 293"/>
                <a:gd name="T1" fmla="*/ 5 h 361"/>
                <a:gd name="T2" fmla="*/ 7 w 293"/>
                <a:gd name="T3" fmla="*/ 5 h 361"/>
                <a:gd name="T4" fmla="*/ 5 w 293"/>
                <a:gd name="T5" fmla="*/ 6 h 361"/>
                <a:gd name="T6" fmla="*/ 4 w 293"/>
                <a:gd name="T7" fmla="*/ 7 h 361"/>
                <a:gd name="T8" fmla="*/ 3 w 293"/>
                <a:gd name="T9" fmla="*/ 8 h 361"/>
                <a:gd name="T10" fmla="*/ 3 w 293"/>
                <a:gd name="T11" fmla="*/ 9 h 361"/>
                <a:gd name="T12" fmla="*/ 3 w 293"/>
                <a:gd name="T13" fmla="*/ 10 h 361"/>
                <a:gd name="T14" fmla="*/ 2 w 293"/>
                <a:gd name="T15" fmla="*/ 10 h 361"/>
                <a:gd name="T16" fmla="*/ 2 w 293"/>
                <a:gd name="T17" fmla="*/ 10 h 361"/>
                <a:gd name="T18" fmla="*/ 1 w 293"/>
                <a:gd name="T19" fmla="*/ 11 h 361"/>
                <a:gd name="T20" fmla="*/ 1 w 293"/>
                <a:gd name="T21" fmla="*/ 11 h 361"/>
                <a:gd name="T22" fmla="*/ 1 w 293"/>
                <a:gd name="T23" fmla="*/ 11 h 361"/>
                <a:gd name="T24" fmla="*/ 1 w 293"/>
                <a:gd name="T25" fmla="*/ 11 h 361"/>
                <a:gd name="T26" fmla="*/ 0 w 293"/>
                <a:gd name="T27" fmla="*/ 11 h 361"/>
                <a:gd name="T28" fmla="*/ 1 w 293"/>
                <a:gd name="T29" fmla="*/ 10 h 361"/>
                <a:gd name="T30" fmla="*/ 2 w 293"/>
                <a:gd name="T31" fmla="*/ 9 h 361"/>
                <a:gd name="T32" fmla="*/ 3 w 293"/>
                <a:gd name="T33" fmla="*/ 8 h 361"/>
                <a:gd name="T34" fmla="*/ 3 w 293"/>
                <a:gd name="T35" fmla="*/ 7 h 361"/>
                <a:gd name="T36" fmla="*/ 3 w 293"/>
                <a:gd name="T37" fmla="*/ 6 h 361"/>
                <a:gd name="T38" fmla="*/ 3 w 293"/>
                <a:gd name="T39" fmla="*/ 5 h 361"/>
                <a:gd name="T40" fmla="*/ 3 w 293"/>
                <a:gd name="T41" fmla="*/ 4 h 361"/>
                <a:gd name="T42" fmla="*/ 3 w 293"/>
                <a:gd name="T43" fmla="*/ 4 h 361"/>
                <a:gd name="T44" fmla="*/ 4 w 293"/>
                <a:gd name="T45" fmla="*/ 3 h 361"/>
                <a:gd name="T46" fmla="*/ 4 w 293"/>
                <a:gd name="T47" fmla="*/ 2 h 361"/>
                <a:gd name="T48" fmla="*/ 5 w 293"/>
                <a:gd name="T49" fmla="*/ 1 h 361"/>
                <a:gd name="T50" fmla="*/ 6 w 293"/>
                <a:gd name="T51" fmla="*/ 1 h 361"/>
                <a:gd name="T52" fmla="*/ 7 w 293"/>
                <a:gd name="T53" fmla="*/ 1 h 361"/>
                <a:gd name="T54" fmla="*/ 8 w 293"/>
                <a:gd name="T55" fmla="*/ 0 h 361"/>
                <a:gd name="T56" fmla="*/ 8 w 293"/>
                <a:gd name="T57" fmla="*/ 0 h 361"/>
                <a:gd name="T58" fmla="*/ 8 w 293"/>
                <a:gd name="T59" fmla="*/ 1 h 361"/>
                <a:gd name="T60" fmla="*/ 8 w 293"/>
                <a:gd name="T61" fmla="*/ 2 h 361"/>
                <a:gd name="T62" fmla="*/ 9 w 293"/>
                <a:gd name="T63" fmla="*/ 3 h 361"/>
                <a:gd name="T64" fmla="*/ 9 w 293"/>
                <a:gd name="T65" fmla="*/ 3 h 361"/>
                <a:gd name="T66" fmla="*/ 9 w 293"/>
                <a:gd name="T67" fmla="*/ 4 h 361"/>
                <a:gd name="T68" fmla="*/ 8 w 293"/>
                <a:gd name="T69" fmla="*/ 4 h 361"/>
                <a:gd name="T70" fmla="*/ 8 w 293"/>
                <a:gd name="T71" fmla="*/ 5 h 36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93" h="361">
                  <a:moveTo>
                    <a:pt x="256" y="175"/>
                  </a:moveTo>
                  <a:lnTo>
                    <a:pt x="247" y="175"/>
                  </a:lnTo>
                  <a:lnTo>
                    <a:pt x="230" y="175"/>
                  </a:lnTo>
                  <a:lnTo>
                    <a:pt x="209" y="178"/>
                  </a:lnTo>
                  <a:lnTo>
                    <a:pt x="185" y="183"/>
                  </a:lnTo>
                  <a:lnTo>
                    <a:pt x="160" y="194"/>
                  </a:lnTo>
                  <a:lnTo>
                    <a:pt x="134" y="211"/>
                  </a:lnTo>
                  <a:lnTo>
                    <a:pt x="112" y="235"/>
                  </a:lnTo>
                  <a:lnTo>
                    <a:pt x="95" y="270"/>
                  </a:lnTo>
                  <a:lnTo>
                    <a:pt x="89" y="286"/>
                  </a:lnTo>
                  <a:lnTo>
                    <a:pt x="85" y="301"/>
                  </a:lnTo>
                  <a:lnTo>
                    <a:pt x="80" y="314"/>
                  </a:lnTo>
                  <a:lnTo>
                    <a:pt x="76" y="324"/>
                  </a:lnTo>
                  <a:lnTo>
                    <a:pt x="71" y="333"/>
                  </a:lnTo>
                  <a:lnTo>
                    <a:pt x="65" y="341"/>
                  </a:lnTo>
                  <a:lnTo>
                    <a:pt x="61" y="346"/>
                  </a:lnTo>
                  <a:lnTo>
                    <a:pt x="54" y="348"/>
                  </a:lnTo>
                  <a:lnTo>
                    <a:pt x="47" y="349"/>
                  </a:lnTo>
                  <a:lnTo>
                    <a:pt x="39" y="351"/>
                  </a:lnTo>
                  <a:lnTo>
                    <a:pt x="31" y="352"/>
                  </a:lnTo>
                  <a:lnTo>
                    <a:pt x="24" y="354"/>
                  </a:lnTo>
                  <a:lnTo>
                    <a:pt x="17" y="355"/>
                  </a:lnTo>
                  <a:lnTo>
                    <a:pt x="11" y="357"/>
                  </a:lnTo>
                  <a:lnTo>
                    <a:pt x="5" y="359"/>
                  </a:lnTo>
                  <a:lnTo>
                    <a:pt x="1" y="361"/>
                  </a:lnTo>
                  <a:lnTo>
                    <a:pt x="1" y="360"/>
                  </a:lnTo>
                  <a:lnTo>
                    <a:pt x="1" y="359"/>
                  </a:lnTo>
                  <a:lnTo>
                    <a:pt x="0" y="357"/>
                  </a:lnTo>
                  <a:lnTo>
                    <a:pt x="0" y="356"/>
                  </a:lnTo>
                  <a:lnTo>
                    <a:pt x="24" y="345"/>
                  </a:lnTo>
                  <a:lnTo>
                    <a:pt x="42" y="329"/>
                  </a:lnTo>
                  <a:lnTo>
                    <a:pt x="55" y="309"/>
                  </a:lnTo>
                  <a:lnTo>
                    <a:pt x="64" y="287"/>
                  </a:lnTo>
                  <a:lnTo>
                    <a:pt x="69" y="265"/>
                  </a:lnTo>
                  <a:lnTo>
                    <a:pt x="71" y="244"/>
                  </a:lnTo>
                  <a:lnTo>
                    <a:pt x="72" y="226"/>
                  </a:lnTo>
                  <a:lnTo>
                    <a:pt x="72" y="213"/>
                  </a:lnTo>
                  <a:lnTo>
                    <a:pt x="72" y="202"/>
                  </a:lnTo>
                  <a:lnTo>
                    <a:pt x="69" y="187"/>
                  </a:lnTo>
                  <a:lnTo>
                    <a:pt x="65" y="172"/>
                  </a:lnTo>
                  <a:lnTo>
                    <a:pt x="61" y="155"/>
                  </a:lnTo>
                  <a:lnTo>
                    <a:pt x="70" y="152"/>
                  </a:lnTo>
                  <a:lnTo>
                    <a:pt x="81" y="147"/>
                  </a:lnTo>
                  <a:lnTo>
                    <a:pt x="93" y="137"/>
                  </a:lnTo>
                  <a:lnTo>
                    <a:pt x="104" y="126"/>
                  </a:lnTo>
                  <a:lnTo>
                    <a:pt x="114" y="112"/>
                  </a:lnTo>
                  <a:lnTo>
                    <a:pt x="119" y="96"/>
                  </a:lnTo>
                  <a:lnTo>
                    <a:pt x="120" y="80"/>
                  </a:lnTo>
                  <a:lnTo>
                    <a:pt x="117" y="64"/>
                  </a:lnTo>
                  <a:lnTo>
                    <a:pt x="130" y="62"/>
                  </a:lnTo>
                  <a:lnTo>
                    <a:pt x="145" y="58"/>
                  </a:lnTo>
                  <a:lnTo>
                    <a:pt x="163" y="52"/>
                  </a:lnTo>
                  <a:lnTo>
                    <a:pt x="181" y="43"/>
                  </a:lnTo>
                  <a:lnTo>
                    <a:pt x="200" y="34"/>
                  </a:lnTo>
                  <a:lnTo>
                    <a:pt x="216" y="22"/>
                  </a:lnTo>
                  <a:lnTo>
                    <a:pt x="229" y="12"/>
                  </a:lnTo>
                  <a:lnTo>
                    <a:pt x="238" y="0"/>
                  </a:lnTo>
                  <a:lnTo>
                    <a:pt x="237" y="14"/>
                  </a:lnTo>
                  <a:lnTo>
                    <a:pt x="239" y="30"/>
                  </a:lnTo>
                  <a:lnTo>
                    <a:pt x="242" y="47"/>
                  </a:lnTo>
                  <a:lnTo>
                    <a:pt x="248" y="65"/>
                  </a:lnTo>
                  <a:lnTo>
                    <a:pt x="256" y="82"/>
                  </a:lnTo>
                  <a:lnTo>
                    <a:pt x="267" y="97"/>
                  </a:lnTo>
                  <a:lnTo>
                    <a:pt x="279" y="110"/>
                  </a:lnTo>
                  <a:lnTo>
                    <a:pt x="293" y="119"/>
                  </a:lnTo>
                  <a:lnTo>
                    <a:pt x="284" y="120"/>
                  </a:lnTo>
                  <a:lnTo>
                    <a:pt x="274" y="124"/>
                  </a:lnTo>
                  <a:lnTo>
                    <a:pt x="266" y="128"/>
                  </a:lnTo>
                  <a:lnTo>
                    <a:pt x="257" y="135"/>
                  </a:lnTo>
                  <a:lnTo>
                    <a:pt x="252" y="142"/>
                  </a:lnTo>
                  <a:lnTo>
                    <a:pt x="249" y="152"/>
                  </a:lnTo>
                  <a:lnTo>
                    <a:pt x="251" y="163"/>
                  </a:lnTo>
                  <a:lnTo>
                    <a:pt x="256" y="175"/>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37" name="Freeform 301">
              <a:extLst>
                <a:ext uri="{FF2B5EF4-FFF2-40B4-BE49-F238E27FC236}">
                  <a16:creationId xmlns:a16="http://schemas.microsoft.com/office/drawing/2014/main" xmlns="" id="{7F2D8213-EF2F-4005-9D32-F700E1C23F68}"/>
                </a:ext>
              </a:extLst>
            </p:cNvPr>
            <p:cNvSpPr>
              <a:spLocks/>
            </p:cNvSpPr>
            <p:nvPr/>
          </p:nvSpPr>
          <p:spPr bwMode="auto">
            <a:xfrm>
              <a:off x="2686" y="566"/>
              <a:ext cx="86" cy="176"/>
            </a:xfrm>
            <a:custGeom>
              <a:avLst/>
              <a:gdLst>
                <a:gd name="T0" fmla="*/ 2 w 173"/>
                <a:gd name="T1" fmla="*/ 11 h 351"/>
                <a:gd name="T2" fmla="*/ 2 w 173"/>
                <a:gd name="T3" fmla="*/ 11 h 351"/>
                <a:gd name="T4" fmla="*/ 2 w 173"/>
                <a:gd name="T5" fmla="*/ 11 h 351"/>
                <a:gd name="T6" fmla="*/ 1 w 173"/>
                <a:gd name="T7" fmla="*/ 11 h 351"/>
                <a:gd name="T8" fmla="*/ 1 w 173"/>
                <a:gd name="T9" fmla="*/ 11 h 351"/>
                <a:gd name="T10" fmla="*/ 2 w 173"/>
                <a:gd name="T11" fmla="*/ 10 h 351"/>
                <a:gd name="T12" fmla="*/ 2 w 173"/>
                <a:gd name="T13" fmla="*/ 10 h 351"/>
                <a:gd name="T14" fmla="*/ 3 w 173"/>
                <a:gd name="T15" fmla="*/ 10 h 351"/>
                <a:gd name="T16" fmla="*/ 3 w 173"/>
                <a:gd name="T17" fmla="*/ 10 h 351"/>
                <a:gd name="T18" fmla="*/ 3 w 173"/>
                <a:gd name="T19" fmla="*/ 9 h 351"/>
                <a:gd name="T20" fmla="*/ 3 w 173"/>
                <a:gd name="T21" fmla="*/ 9 h 351"/>
                <a:gd name="T22" fmla="*/ 3 w 173"/>
                <a:gd name="T23" fmla="*/ 9 h 351"/>
                <a:gd name="T24" fmla="*/ 2 w 173"/>
                <a:gd name="T25" fmla="*/ 9 h 351"/>
                <a:gd name="T26" fmla="*/ 2 w 173"/>
                <a:gd name="T27" fmla="*/ 9 h 351"/>
                <a:gd name="T28" fmla="*/ 2 w 173"/>
                <a:gd name="T29" fmla="*/ 9 h 351"/>
                <a:gd name="T30" fmla="*/ 1 w 173"/>
                <a:gd name="T31" fmla="*/ 9 h 351"/>
                <a:gd name="T32" fmla="*/ 1 w 173"/>
                <a:gd name="T33" fmla="*/ 10 h 351"/>
                <a:gd name="T34" fmla="*/ 1 w 173"/>
                <a:gd name="T35" fmla="*/ 10 h 351"/>
                <a:gd name="T36" fmla="*/ 1 w 173"/>
                <a:gd name="T37" fmla="*/ 10 h 351"/>
                <a:gd name="T38" fmla="*/ 1 w 173"/>
                <a:gd name="T39" fmla="*/ 10 h 351"/>
                <a:gd name="T40" fmla="*/ 1 w 173"/>
                <a:gd name="T41" fmla="*/ 10 h 351"/>
                <a:gd name="T42" fmla="*/ 1 w 173"/>
                <a:gd name="T43" fmla="*/ 9 h 351"/>
                <a:gd name="T44" fmla="*/ 1 w 173"/>
                <a:gd name="T45" fmla="*/ 9 h 351"/>
                <a:gd name="T46" fmla="*/ 1 w 173"/>
                <a:gd name="T47" fmla="*/ 8 h 351"/>
                <a:gd name="T48" fmla="*/ 1 w 173"/>
                <a:gd name="T49" fmla="*/ 8 h 351"/>
                <a:gd name="T50" fmla="*/ 1 w 173"/>
                <a:gd name="T51" fmla="*/ 8 h 351"/>
                <a:gd name="T52" fmla="*/ 1 w 173"/>
                <a:gd name="T53" fmla="*/ 8 h 351"/>
                <a:gd name="T54" fmla="*/ 1 w 173"/>
                <a:gd name="T55" fmla="*/ 8 h 351"/>
                <a:gd name="T56" fmla="*/ 1 w 173"/>
                <a:gd name="T57" fmla="*/ 7 h 351"/>
                <a:gd name="T58" fmla="*/ 0 w 173"/>
                <a:gd name="T59" fmla="*/ 8 h 351"/>
                <a:gd name="T60" fmla="*/ 0 w 173"/>
                <a:gd name="T61" fmla="*/ 8 h 351"/>
                <a:gd name="T62" fmla="*/ 0 w 173"/>
                <a:gd name="T63" fmla="*/ 8 h 351"/>
                <a:gd name="T64" fmla="*/ 0 w 173"/>
                <a:gd name="T65" fmla="*/ 7 h 351"/>
                <a:gd name="T66" fmla="*/ 0 w 173"/>
                <a:gd name="T67" fmla="*/ 5 h 351"/>
                <a:gd name="T68" fmla="*/ 1 w 173"/>
                <a:gd name="T69" fmla="*/ 3 h 351"/>
                <a:gd name="T70" fmla="*/ 3 w 173"/>
                <a:gd name="T71" fmla="*/ 1 h 351"/>
                <a:gd name="T72" fmla="*/ 4 w 173"/>
                <a:gd name="T73" fmla="*/ 1 h 351"/>
                <a:gd name="T74" fmla="*/ 5 w 173"/>
                <a:gd name="T75" fmla="*/ 1 h 351"/>
                <a:gd name="T76" fmla="*/ 5 w 173"/>
                <a:gd name="T77" fmla="*/ 0 h 351"/>
                <a:gd name="T78" fmla="*/ 5 w 173"/>
                <a:gd name="T79" fmla="*/ 1 h 351"/>
                <a:gd name="T80" fmla="*/ 4 w 173"/>
                <a:gd name="T81" fmla="*/ 1 h 351"/>
                <a:gd name="T82" fmla="*/ 4 w 173"/>
                <a:gd name="T83" fmla="*/ 2 h 351"/>
                <a:gd name="T84" fmla="*/ 4 w 173"/>
                <a:gd name="T85" fmla="*/ 4 h 351"/>
                <a:gd name="T86" fmla="*/ 4 w 173"/>
                <a:gd name="T87" fmla="*/ 5 h 351"/>
                <a:gd name="T88" fmla="*/ 5 w 173"/>
                <a:gd name="T89" fmla="*/ 6 h 351"/>
                <a:gd name="T90" fmla="*/ 5 w 173"/>
                <a:gd name="T91" fmla="*/ 7 h 351"/>
                <a:gd name="T92" fmla="*/ 5 w 173"/>
                <a:gd name="T93" fmla="*/ 7 h 351"/>
                <a:gd name="T94" fmla="*/ 5 w 173"/>
                <a:gd name="T95" fmla="*/ 9 h 351"/>
                <a:gd name="T96" fmla="*/ 4 w 173"/>
                <a:gd name="T97" fmla="*/ 10 h 351"/>
                <a:gd name="T98" fmla="*/ 3 w 173"/>
                <a:gd name="T99" fmla="*/ 11 h 3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73" h="351">
                  <a:moveTo>
                    <a:pt x="97" y="351"/>
                  </a:moveTo>
                  <a:lnTo>
                    <a:pt x="94" y="347"/>
                  </a:lnTo>
                  <a:lnTo>
                    <a:pt x="90" y="340"/>
                  </a:lnTo>
                  <a:lnTo>
                    <a:pt x="83" y="335"/>
                  </a:lnTo>
                  <a:lnTo>
                    <a:pt x="71" y="335"/>
                  </a:lnTo>
                  <a:lnTo>
                    <a:pt x="64" y="336"/>
                  </a:lnTo>
                  <a:lnTo>
                    <a:pt x="60" y="334"/>
                  </a:lnTo>
                  <a:lnTo>
                    <a:pt x="55" y="331"/>
                  </a:lnTo>
                  <a:lnTo>
                    <a:pt x="52" y="327"/>
                  </a:lnTo>
                  <a:lnTo>
                    <a:pt x="57" y="321"/>
                  </a:lnTo>
                  <a:lnTo>
                    <a:pt x="62" y="316"/>
                  </a:lnTo>
                  <a:lnTo>
                    <a:pt x="68" y="311"/>
                  </a:lnTo>
                  <a:lnTo>
                    <a:pt x="72" y="306"/>
                  </a:lnTo>
                  <a:lnTo>
                    <a:pt x="84" y="307"/>
                  </a:lnTo>
                  <a:lnTo>
                    <a:pt x="92" y="305"/>
                  </a:lnTo>
                  <a:lnTo>
                    <a:pt x="99" y="302"/>
                  </a:lnTo>
                  <a:lnTo>
                    <a:pt x="105" y="295"/>
                  </a:lnTo>
                  <a:lnTo>
                    <a:pt x="107" y="291"/>
                  </a:lnTo>
                  <a:lnTo>
                    <a:pt x="108" y="288"/>
                  </a:lnTo>
                  <a:lnTo>
                    <a:pt x="108" y="284"/>
                  </a:lnTo>
                  <a:lnTo>
                    <a:pt x="108" y="281"/>
                  </a:lnTo>
                  <a:lnTo>
                    <a:pt x="107" y="278"/>
                  </a:lnTo>
                  <a:lnTo>
                    <a:pt x="106" y="274"/>
                  </a:lnTo>
                  <a:lnTo>
                    <a:pt x="103" y="271"/>
                  </a:lnTo>
                  <a:lnTo>
                    <a:pt x="101" y="267"/>
                  </a:lnTo>
                  <a:lnTo>
                    <a:pt x="95" y="263"/>
                  </a:lnTo>
                  <a:lnTo>
                    <a:pt x="86" y="261"/>
                  </a:lnTo>
                  <a:lnTo>
                    <a:pt x="77" y="263"/>
                  </a:lnTo>
                  <a:lnTo>
                    <a:pt x="69" y="266"/>
                  </a:lnTo>
                  <a:lnTo>
                    <a:pt x="64" y="272"/>
                  </a:lnTo>
                  <a:lnTo>
                    <a:pt x="63" y="276"/>
                  </a:lnTo>
                  <a:lnTo>
                    <a:pt x="63" y="281"/>
                  </a:lnTo>
                  <a:lnTo>
                    <a:pt x="64" y="286"/>
                  </a:lnTo>
                  <a:lnTo>
                    <a:pt x="59" y="293"/>
                  </a:lnTo>
                  <a:lnTo>
                    <a:pt x="52" y="298"/>
                  </a:lnTo>
                  <a:lnTo>
                    <a:pt x="46" y="303"/>
                  </a:lnTo>
                  <a:lnTo>
                    <a:pt x="42" y="305"/>
                  </a:lnTo>
                  <a:lnTo>
                    <a:pt x="40" y="303"/>
                  </a:lnTo>
                  <a:lnTo>
                    <a:pt x="38" y="301"/>
                  </a:lnTo>
                  <a:lnTo>
                    <a:pt x="36" y="298"/>
                  </a:lnTo>
                  <a:lnTo>
                    <a:pt x="32" y="297"/>
                  </a:lnTo>
                  <a:lnTo>
                    <a:pt x="36" y="290"/>
                  </a:lnTo>
                  <a:lnTo>
                    <a:pt x="38" y="282"/>
                  </a:lnTo>
                  <a:lnTo>
                    <a:pt x="39" y="275"/>
                  </a:lnTo>
                  <a:lnTo>
                    <a:pt x="40" y="271"/>
                  </a:lnTo>
                  <a:lnTo>
                    <a:pt x="47" y="266"/>
                  </a:lnTo>
                  <a:lnTo>
                    <a:pt x="52" y="261"/>
                  </a:lnTo>
                  <a:lnTo>
                    <a:pt x="55" y="254"/>
                  </a:lnTo>
                  <a:lnTo>
                    <a:pt x="57" y="249"/>
                  </a:lnTo>
                  <a:lnTo>
                    <a:pt x="57" y="246"/>
                  </a:lnTo>
                  <a:lnTo>
                    <a:pt x="57" y="244"/>
                  </a:lnTo>
                  <a:lnTo>
                    <a:pt x="57" y="243"/>
                  </a:lnTo>
                  <a:lnTo>
                    <a:pt x="56" y="241"/>
                  </a:lnTo>
                  <a:lnTo>
                    <a:pt x="54" y="235"/>
                  </a:lnTo>
                  <a:lnTo>
                    <a:pt x="51" y="230"/>
                  </a:lnTo>
                  <a:lnTo>
                    <a:pt x="45" y="227"/>
                  </a:lnTo>
                  <a:lnTo>
                    <a:pt x="37" y="223"/>
                  </a:lnTo>
                  <a:lnTo>
                    <a:pt x="32" y="222"/>
                  </a:lnTo>
                  <a:lnTo>
                    <a:pt x="27" y="222"/>
                  </a:lnTo>
                  <a:lnTo>
                    <a:pt x="24" y="225"/>
                  </a:lnTo>
                  <a:lnTo>
                    <a:pt x="21" y="226"/>
                  </a:lnTo>
                  <a:lnTo>
                    <a:pt x="17" y="228"/>
                  </a:lnTo>
                  <a:lnTo>
                    <a:pt x="15" y="229"/>
                  </a:lnTo>
                  <a:lnTo>
                    <a:pt x="11" y="231"/>
                  </a:lnTo>
                  <a:lnTo>
                    <a:pt x="9" y="234"/>
                  </a:lnTo>
                  <a:lnTo>
                    <a:pt x="0" y="201"/>
                  </a:lnTo>
                  <a:lnTo>
                    <a:pt x="2" y="167"/>
                  </a:lnTo>
                  <a:lnTo>
                    <a:pt x="16" y="133"/>
                  </a:lnTo>
                  <a:lnTo>
                    <a:pt x="37" y="100"/>
                  </a:lnTo>
                  <a:lnTo>
                    <a:pt x="63" y="70"/>
                  </a:lnTo>
                  <a:lnTo>
                    <a:pt x="92" y="45"/>
                  </a:lnTo>
                  <a:lnTo>
                    <a:pt x="121" y="25"/>
                  </a:lnTo>
                  <a:lnTo>
                    <a:pt x="147" y="11"/>
                  </a:lnTo>
                  <a:lnTo>
                    <a:pt x="151" y="10"/>
                  </a:lnTo>
                  <a:lnTo>
                    <a:pt x="155" y="7"/>
                  </a:lnTo>
                  <a:lnTo>
                    <a:pt x="161" y="4"/>
                  </a:lnTo>
                  <a:lnTo>
                    <a:pt x="167" y="2"/>
                  </a:lnTo>
                  <a:lnTo>
                    <a:pt x="170" y="0"/>
                  </a:lnTo>
                  <a:lnTo>
                    <a:pt x="173" y="0"/>
                  </a:lnTo>
                  <a:lnTo>
                    <a:pt x="173" y="2"/>
                  </a:lnTo>
                  <a:lnTo>
                    <a:pt x="169" y="8"/>
                  </a:lnTo>
                  <a:lnTo>
                    <a:pt x="159" y="23"/>
                  </a:lnTo>
                  <a:lnTo>
                    <a:pt x="150" y="42"/>
                  </a:lnTo>
                  <a:lnTo>
                    <a:pt x="143" y="63"/>
                  </a:lnTo>
                  <a:lnTo>
                    <a:pt x="140" y="84"/>
                  </a:lnTo>
                  <a:lnTo>
                    <a:pt x="143" y="97"/>
                  </a:lnTo>
                  <a:lnTo>
                    <a:pt x="146" y="113"/>
                  </a:lnTo>
                  <a:lnTo>
                    <a:pt x="152" y="130"/>
                  </a:lnTo>
                  <a:lnTo>
                    <a:pt x="158" y="150"/>
                  </a:lnTo>
                  <a:lnTo>
                    <a:pt x="162" y="167"/>
                  </a:lnTo>
                  <a:lnTo>
                    <a:pt x="166" y="182"/>
                  </a:lnTo>
                  <a:lnTo>
                    <a:pt x="169" y="197"/>
                  </a:lnTo>
                  <a:lnTo>
                    <a:pt x="169" y="208"/>
                  </a:lnTo>
                  <a:lnTo>
                    <a:pt x="169" y="221"/>
                  </a:lnTo>
                  <a:lnTo>
                    <a:pt x="168" y="239"/>
                  </a:lnTo>
                  <a:lnTo>
                    <a:pt x="166" y="260"/>
                  </a:lnTo>
                  <a:lnTo>
                    <a:pt x="161" y="282"/>
                  </a:lnTo>
                  <a:lnTo>
                    <a:pt x="152" y="304"/>
                  </a:lnTo>
                  <a:lnTo>
                    <a:pt x="139" y="324"/>
                  </a:lnTo>
                  <a:lnTo>
                    <a:pt x="121" y="340"/>
                  </a:lnTo>
                  <a:lnTo>
                    <a:pt x="97" y="351"/>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38" name="Freeform 302">
              <a:extLst>
                <a:ext uri="{FF2B5EF4-FFF2-40B4-BE49-F238E27FC236}">
                  <a16:creationId xmlns:a16="http://schemas.microsoft.com/office/drawing/2014/main" xmlns="" id="{0C5FE5FA-5387-47CC-A25D-F09BE99FE43F}"/>
                </a:ext>
              </a:extLst>
            </p:cNvPr>
            <p:cNvSpPr>
              <a:spLocks/>
            </p:cNvSpPr>
            <p:nvPr/>
          </p:nvSpPr>
          <p:spPr bwMode="auto">
            <a:xfrm>
              <a:off x="2551" y="651"/>
              <a:ext cx="422" cy="296"/>
            </a:xfrm>
            <a:custGeom>
              <a:avLst/>
              <a:gdLst>
                <a:gd name="T0" fmla="*/ 13 w 844"/>
                <a:gd name="T1" fmla="*/ 15 h 593"/>
                <a:gd name="T2" fmla="*/ 12 w 844"/>
                <a:gd name="T3" fmla="*/ 17 h 593"/>
                <a:gd name="T4" fmla="*/ 11 w 844"/>
                <a:gd name="T5" fmla="*/ 17 h 593"/>
                <a:gd name="T6" fmla="*/ 10 w 844"/>
                <a:gd name="T7" fmla="*/ 15 h 593"/>
                <a:gd name="T8" fmla="*/ 9 w 844"/>
                <a:gd name="T9" fmla="*/ 14 h 593"/>
                <a:gd name="T10" fmla="*/ 8 w 844"/>
                <a:gd name="T11" fmla="*/ 13 h 593"/>
                <a:gd name="T12" fmla="*/ 8 w 844"/>
                <a:gd name="T13" fmla="*/ 9 h 593"/>
                <a:gd name="T14" fmla="*/ 10 w 844"/>
                <a:gd name="T15" fmla="*/ 7 h 593"/>
                <a:gd name="T16" fmla="*/ 10 w 844"/>
                <a:gd name="T17" fmla="*/ 6 h 593"/>
                <a:gd name="T18" fmla="*/ 9 w 844"/>
                <a:gd name="T19" fmla="*/ 7 h 593"/>
                <a:gd name="T20" fmla="*/ 8 w 844"/>
                <a:gd name="T21" fmla="*/ 10 h 593"/>
                <a:gd name="T22" fmla="*/ 5 w 844"/>
                <a:gd name="T23" fmla="*/ 11 h 593"/>
                <a:gd name="T24" fmla="*/ 3 w 844"/>
                <a:gd name="T25" fmla="*/ 11 h 593"/>
                <a:gd name="T26" fmla="*/ 2 w 844"/>
                <a:gd name="T27" fmla="*/ 10 h 593"/>
                <a:gd name="T28" fmla="*/ 1 w 844"/>
                <a:gd name="T29" fmla="*/ 9 h 593"/>
                <a:gd name="T30" fmla="*/ 3 w 844"/>
                <a:gd name="T31" fmla="*/ 8 h 593"/>
                <a:gd name="T32" fmla="*/ 5 w 844"/>
                <a:gd name="T33" fmla="*/ 6 h 593"/>
                <a:gd name="T34" fmla="*/ 7 w 844"/>
                <a:gd name="T35" fmla="*/ 5 h 593"/>
                <a:gd name="T36" fmla="*/ 8 w 844"/>
                <a:gd name="T37" fmla="*/ 5 h 593"/>
                <a:gd name="T38" fmla="*/ 9 w 844"/>
                <a:gd name="T39" fmla="*/ 5 h 593"/>
                <a:gd name="T40" fmla="*/ 8 w 844"/>
                <a:gd name="T41" fmla="*/ 6 h 593"/>
                <a:gd name="T42" fmla="*/ 8 w 844"/>
                <a:gd name="T43" fmla="*/ 7 h 593"/>
                <a:gd name="T44" fmla="*/ 9 w 844"/>
                <a:gd name="T45" fmla="*/ 7 h 593"/>
                <a:gd name="T46" fmla="*/ 9 w 844"/>
                <a:gd name="T47" fmla="*/ 6 h 593"/>
                <a:gd name="T48" fmla="*/ 9 w 844"/>
                <a:gd name="T49" fmla="*/ 5 h 593"/>
                <a:gd name="T50" fmla="*/ 10 w 844"/>
                <a:gd name="T51" fmla="*/ 6 h 593"/>
                <a:gd name="T52" fmla="*/ 11 w 844"/>
                <a:gd name="T53" fmla="*/ 6 h 593"/>
                <a:gd name="T54" fmla="*/ 12 w 844"/>
                <a:gd name="T55" fmla="*/ 6 h 593"/>
                <a:gd name="T56" fmla="*/ 13 w 844"/>
                <a:gd name="T57" fmla="*/ 5 h 593"/>
                <a:gd name="T58" fmla="*/ 14 w 844"/>
                <a:gd name="T59" fmla="*/ 5 h 593"/>
                <a:gd name="T60" fmla="*/ 15 w 844"/>
                <a:gd name="T61" fmla="*/ 3 h 593"/>
                <a:gd name="T62" fmla="*/ 17 w 844"/>
                <a:gd name="T63" fmla="*/ 0 h 593"/>
                <a:gd name="T64" fmla="*/ 20 w 844"/>
                <a:gd name="T65" fmla="*/ 0 h 593"/>
                <a:gd name="T66" fmla="*/ 22 w 844"/>
                <a:gd name="T67" fmla="*/ 0 h 593"/>
                <a:gd name="T68" fmla="*/ 24 w 844"/>
                <a:gd name="T69" fmla="*/ 1 h 593"/>
                <a:gd name="T70" fmla="*/ 26 w 844"/>
                <a:gd name="T71" fmla="*/ 1 h 593"/>
                <a:gd name="T72" fmla="*/ 27 w 844"/>
                <a:gd name="T73" fmla="*/ 1 h 593"/>
                <a:gd name="T74" fmla="*/ 24 w 844"/>
                <a:gd name="T75" fmla="*/ 5 h 593"/>
                <a:gd name="T76" fmla="*/ 21 w 844"/>
                <a:gd name="T77" fmla="*/ 6 h 593"/>
                <a:gd name="T78" fmla="*/ 18 w 844"/>
                <a:gd name="T79" fmla="*/ 7 h 593"/>
                <a:gd name="T80" fmla="*/ 16 w 844"/>
                <a:gd name="T81" fmla="*/ 7 h 593"/>
                <a:gd name="T82" fmla="*/ 14 w 844"/>
                <a:gd name="T83" fmla="*/ 6 h 593"/>
                <a:gd name="T84" fmla="*/ 13 w 844"/>
                <a:gd name="T85" fmla="*/ 5 h 593"/>
                <a:gd name="T86" fmla="*/ 12 w 844"/>
                <a:gd name="T87" fmla="*/ 6 h 593"/>
                <a:gd name="T88" fmla="*/ 12 w 844"/>
                <a:gd name="T89" fmla="*/ 6 h 593"/>
                <a:gd name="T90" fmla="*/ 13 w 844"/>
                <a:gd name="T91" fmla="*/ 6 h 593"/>
                <a:gd name="T92" fmla="*/ 14 w 844"/>
                <a:gd name="T93" fmla="*/ 6 h 593"/>
                <a:gd name="T94" fmla="*/ 17 w 844"/>
                <a:gd name="T95" fmla="*/ 7 h 593"/>
                <a:gd name="T96" fmla="*/ 19 w 844"/>
                <a:gd name="T97" fmla="*/ 9 h 593"/>
                <a:gd name="T98" fmla="*/ 20 w 844"/>
                <a:gd name="T99" fmla="*/ 12 h 593"/>
                <a:gd name="T100" fmla="*/ 19 w 844"/>
                <a:gd name="T101" fmla="*/ 13 h 593"/>
                <a:gd name="T102" fmla="*/ 16 w 844"/>
                <a:gd name="T103" fmla="*/ 12 h 593"/>
                <a:gd name="T104" fmla="*/ 14 w 844"/>
                <a:gd name="T105" fmla="*/ 12 h 593"/>
                <a:gd name="T106" fmla="*/ 13 w 844"/>
                <a:gd name="T107" fmla="*/ 10 h 593"/>
                <a:gd name="T108" fmla="*/ 12 w 844"/>
                <a:gd name="T109" fmla="*/ 7 h 593"/>
                <a:gd name="T110" fmla="*/ 11 w 844"/>
                <a:gd name="T111" fmla="*/ 6 h 593"/>
                <a:gd name="T112" fmla="*/ 10 w 844"/>
                <a:gd name="T113" fmla="*/ 6 h 593"/>
                <a:gd name="T114" fmla="*/ 11 w 844"/>
                <a:gd name="T115" fmla="*/ 7 h 593"/>
                <a:gd name="T116" fmla="*/ 12 w 844"/>
                <a:gd name="T117" fmla="*/ 9 h 59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44" h="593">
                  <a:moveTo>
                    <a:pt x="402" y="349"/>
                  </a:moveTo>
                  <a:lnTo>
                    <a:pt x="410" y="391"/>
                  </a:lnTo>
                  <a:lnTo>
                    <a:pt x="410" y="435"/>
                  </a:lnTo>
                  <a:lnTo>
                    <a:pt x="404" y="474"/>
                  </a:lnTo>
                  <a:lnTo>
                    <a:pt x="391" y="505"/>
                  </a:lnTo>
                  <a:lnTo>
                    <a:pt x="383" y="517"/>
                  </a:lnTo>
                  <a:lnTo>
                    <a:pt x="376" y="528"/>
                  </a:lnTo>
                  <a:lnTo>
                    <a:pt x="369" y="538"/>
                  </a:lnTo>
                  <a:lnTo>
                    <a:pt x="363" y="549"/>
                  </a:lnTo>
                  <a:lnTo>
                    <a:pt x="357" y="558"/>
                  </a:lnTo>
                  <a:lnTo>
                    <a:pt x="353" y="570"/>
                  </a:lnTo>
                  <a:lnTo>
                    <a:pt x="349" y="580"/>
                  </a:lnTo>
                  <a:lnTo>
                    <a:pt x="346" y="593"/>
                  </a:lnTo>
                  <a:lnTo>
                    <a:pt x="343" y="585"/>
                  </a:lnTo>
                  <a:lnTo>
                    <a:pt x="340" y="573"/>
                  </a:lnTo>
                  <a:lnTo>
                    <a:pt x="333" y="560"/>
                  </a:lnTo>
                  <a:lnTo>
                    <a:pt x="326" y="545"/>
                  </a:lnTo>
                  <a:lnTo>
                    <a:pt x="316" y="530"/>
                  </a:lnTo>
                  <a:lnTo>
                    <a:pt x="307" y="515"/>
                  </a:lnTo>
                  <a:lnTo>
                    <a:pt x="295" y="504"/>
                  </a:lnTo>
                  <a:lnTo>
                    <a:pt x="285" y="494"/>
                  </a:lnTo>
                  <a:lnTo>
                    <a:pt x="279" y="489"/>
                  </a:lnTo>
                  <a:lnTo>
                    <a:pt x="273" y="484"/>
                  </a:lnTo>
                  <a:lnTo>
                    <a:pt x="269" y="480"/>
                  </a:lnTo>
                  <a:lnTo>
                    <a:pt x="264" y="475"/>
                  </a:lnTo>
                  <a:lnTo>
                    <a:pt x="260" y="469"/>
                  </a:lnTo>
                  <a:lnTo>
                    <a:pt x="257" y="465"/>
                  </a:lnTo>
                  <a:lnTo>
                    <a:pt x="254" y="459"/>
                  </a:lnTo>
                  <a:lnTo>
                    <a:pt x="250" y="454"/>
                  </a:lnTo>
                  <a:lnTo>
                    <a:pt x="239" y="421"/>
                  </a:lnTo>
                  <a:lnTo>
                    <a:pt x="235" y="389"/>
                  </a:lnTo>
                  <a:lnTo>
                    <a:pt x="236" y="360"/>
                  </a:lnTo>
                  <a:lnTo>
                    <a:pt x="241" y="338"/>
                  </a:lnTo>
                  <a:lnTo>
                    <a:pt x="244" y="326"/>
                  </a:lnTo>
                  <a:lnTo>
                    <a:pt x="250" y="316"/>
                  </a:lnTo>
                  <a:lnTo>
                    <a:pt x="257" y="305"/>
                  </a:lnTo>
                  <a:lnTo>
                    <a:pt x="265" y="292"/>
                  </a:lnTo>
                  <a:lnTo>
                    <a:pt x="274" y="280"/>
                  </a:lnTo>
                  <a:lnTo>
                    <a:pt x="284" y="268"/>
                  </a:lnTo>
                  <a:lnTo>
                    <a:pt x="292" y="254"/>
                  </a:lnTo>
                  <a:lnTo>
                    <a:pt x="300" y="240"/>
                  </a:lnTo>
                  <a:lnTo>
                    <a:pt x="302" y="231"/>
                  </a:lnTo>
                  <a:lnTo>
                    <a:pt x="303" y="220"/>
                  </a:lnTo>
                  <a:lnTo>
                    <a:pt x="301" y="214"/>
                  </a:lnTo>
                  <a:lnTo>
                    <a:pt x="298" y="211"/>
                  </a:lnTo>
                  <a:lnTo>
                    <a:pt x="292" y="216"/>
                  </a:lnTo>
                  <a:lnTo>
                    <a:pt x="287" y="224"/>
                  </a:lnTo>
                  <a:lnTo>
                    <a:pt x="284" y="232"/>
                  </a:lnTo>
                  <a:lnTo>
                    <a:pt x="281" y="240"/>
                  </a:lnTo>
                  <a:lnTo>
                    <a:pt x="278" y="253"/>
                  </a:lnTo>
                  <a:lnTo>
                    <a:pt x="273" y="264"/>
                  </a:lnTo>
                  <a:lnTo>
                    <a:pt x="267" y="276"/>
                  </a:lnTo>
                  <a:lnTo>
                    <a:pt x="262" y="286"/>
                  </a:lnTo>
                  <a:lnTo>
                    <a:pt x="247" y="306"/>
                  </a:lnTo>
                  <a:lnTo>
                    <a:pt x="231" y="323"/>
                  </a:lnTo>
                  <a:lnTo>
                    <a:pt x="212" y="337"/>
                  </a:lnTo>
                  <a:lnTo>
                    <a:pt x="194" y="347"/>
                  </a:lnTo>
                  <a:lnTo>
                    <a:pt x="174" y="355"/>
                  </a:lnTo>
                  <a:lnTo>
                    <a:pt x="155" y="361"/>
                  </a:lnTo>
                  <a:lnTo>
                    <a:pt x="136" y="363"/>
                  </a:lnTo>
                  <a:lnTo>
                    <a:pt x="118" y="363"/>
                  </a:lnTo>
                  <a:lnTo>
                    <a:pt x="112" y="362"/>
                  </a:lnTo>
                  <a:lnTo>
                    <a:pt x="106" y="361"/>
                  </a:lnTo>
                  <a:lnTo>
                    <a:pt x="100" y="360"/>
                  </a:lnTo>
                  <a:lnTo>
                    <a:pt x="95" y="359"/>
                  </a:lnTo>
                  <a:lnTo>
                    <a:pt x="84" y="354"/>
                  </a:lnTo>
                  <a:lnTo>
                    <a:pt x="74" y="351"/>
                  </a:lnTo>
                  <a:lnTo>
                    <a:pt x="64" y="345"/>
                  </a:lnTo>
                  <a:lnTo>
                    <a:pt x="53" y="340"/>
                  </a:lnTo>
                  <a:lnTo>
                    <a:pt x="42" y="335"/>
                  </a:lnTo>
                  <a:lnTo>
                    <a:pt x="29" y="329"/>
                  </a:lnTo>
                  <a:lnTo>
                    <a:pt x="15" y="323"/>
                  </a:lnTo>
                  <a:lnTo>
                    <a:pt x="0" y="316"/>
                  </a:lnTo>
                  <a:lnTo>
                    <a:pt x="8" y="314"/>
                  </a:lnTo>
                  <a:lnTo>
                    <a:pt x="19" y="311"/>
                  </a:lnTo>
                  <a:lnTo>
                    <a:pt x="30" y="308"/>
                  </a:lnTo>
                  <a:lnTo>
                    <a:pt x="42" y="303"/>
                  </a:lnTo>
                  <a:lnTo>
                    <a:pt x="53" y="298"/>
                  </a:lnTo>
                  <a:lnTo>
                    <a:pt x="64" y="291"/>
                  </a:lnTo>
                  <a:lnTo>
                    <a:pt x="72" y="283"/>
                  </a:lnTo>
                  <a:lnTo>
                    <a:pt x="79" y="272"/>
                  </a:lnTo>
                  <a:lnTo>
                    <a:pt x="87" y="257"/>
                  </a:lnTo>
                  <a:lnTo>
                    <a:pt x="99" y="240"/>
                  </a:lnTo>
                  <a:lnTo>
                    <a:pt x="113" y="223"/>
                  </a:lnTo>
                  <a:lnTo>
                    <a:pt x="130" y="208"/>
                  </a:lnTo>
                  <a:lnTo>
                    <a:pt x="149" y="195"/>
                  </a:lnTo>
                  <a:lnTo>
                    <a:pt x="170" y="186"/>
                  </a:lnTo>
                  <a:lnTo>
                    <a:pt x="190" y="182"/>
                  </a:lnTo>
                  <a:lnTo>
                    <a:pt x="212" y="185"/>
                  </a:lnTo>
                  <a:lnTo>
                    <a:pt x="216" y="187"/>
                  </a:lnTo>
                  <a:lnTo>
                    <a:pt x="221" y="189"/>
                  </a:lnTo>
                  <a:lnTo>
                    <a:pt x="226" y="190"/>
                  </a:lnTo>
                  <a:lnTo>
                    <a:pt x="232" y="190"/>
                  </a:lnTo>
                  <a:lnTo>
                    <a:pt x="237" y="189"/>
                  </a:lnTo>
                  <a:lnTo>
                    <a:pt x="242" y="188"/>
                  </a:lnTo>
                  <a:lnTo>
                    <a:pt x="246" y="186"/>
                  </a:lnTo>
                  <a:lnTo>
                    <a:pt x="248" y="184"/>
                  </a:lnTo>
                  <a:lnTo>
                    <a:pt x="251" y="180"/>
                  </a:lnTo>
                  <a:lnTo>
                    <a:pt x="257" y="179"/>
                  </a:lnTo>
                  <a:lnTo>
                    <a:pt x="262" y="181"/>
                  </a:lnTo>
                  <a:lnTo>
                    <a:pt x="265" y="182"/>
                  </a:lnTo>
                  <a:lnTo>
                    <a:pt x="258" y="189"/>
                  </a:lnTo>
                  <a:lnTo>
                    <a:pt x="251" y="197"/>
                  </a:lnTo>
                  <a:lnTo>
                    <a:pt x="247" y="208"/>
                  </a:lnTo>
                  <a:lnTo>
                    <a:pt x="244" y="216"/>
                  </a:lnTo>
                  <a:lnTo>
                    <a:pt x="244" y="218"/>
                  </a:lnTo>
                  <a:lnTo>
                    <a:pt x="246" y="220"/>
                  </a:lnTo>
                  <a:lnTo>
                    <a:pt x="247" y="222"/>
                  </a:lnTo>
                  <a:lnTo>
                    <a:pt x="248" y="224"/>
                  </a:lnTo>
                  <a:lnTo>
                    <a:pt x="250" y="225"/>
                  </a:lnTo>
                  <a:lnTo>
                    <a:pt x="251" y="226"/>
                  </a:lnTo>
                  <a:lnTo>
                    <a:pt x="254" y="227"/>
                  </a:lnTo>
                  <a:lnTo>
                    <a:pt x="255" y="227"/>
                  </a:lnTo>
                  <a:lnTo>
                    <a:pt x="263" y="229"/>
                  </a:lnTo>
                  <a:lnTo>
                    <a:pt x="271" y="227"/>
                  </a:lnTo>
                  <a:lnTo>
                    <a:pt x="278" y="224"/>
                  </a:lnTo>
                  <a:lnTo>
                    <a:pt x="284" y="219"/>
                  </a:lnTo>
                  <a:lnTo>
                    <a:pt x="287" y="211"/>
                  </a:lnTo>
                  <a:lnTo>
                    <a:pt x="287" y="202"/>
                  </a:lnTo>
                  <a:lnTo>
                    <a:pt x="286" y="194"/>
                  </a:lnTo>
                  <a:lnTo>
                    <a:pt x="282" y="187"/>
                  </a:lnTo>
                  <a:lnTo>
                    <a:pt x="280" y="184"/>
                  </a:lnTo>
                  <a:lnTo>
                    <a:pt x="280" y="180"/>
                  </a:lnTo>
                  <a:lnTo>
                    <a:pt x="282" y="178"/>
                  </a:lnTo>
                  <a:lnTo>
                    <a:pt x="285" y="177"/>
                  </a:lnTo>
                  <a:lnTo>
                    <a:pt x="287" y="178"/>
                  </a:lnTo>
                  <a:lnTo>
                    <a:pt x="289" y="180"/>
                  </a:lnTo>
                  <a:lnTo>
                    <a:pt x="290" y="186"/>
                  </a:lnTo>
                  <a:lnTo>
                    <a:pt x="292" y="192"/>
                  </a:lnTo>
                  <a:lnTo>
                    <a:pt x="294" y="197"/>
                  </a:lnTo>
                  <a:lnTo>
                    <a:pt x="298" y="203"/>
                  </a:lnTo>
                  <a:lnTo>
                    <a:pt x="308" y="204"/>
                  </a:lnTo>
                  <a:lnTo>
                    <a:pt x="319" y="197"/>
                  </a:lnTo>
                  <a:lnTo>
                    <a:pt x="324" y="202"/>
                  </a:lnTo>
                  <a:lnTo>
                    <a:pt x="330" y="205"/>
                  </a:lnTo>
                  <a:lnTo>
                    <a:pt x="336" y="208"/>
                  </a:lnTo>
                  <a:lnTo>
                    <a:pt x="345" y="209"/>
                  </a:lnTo>
                  <a:lnTo>
                    <a:pt x="351" y="207"/>
                  </a:lnTo>
                  <a:lnTo>
                    <a:pt x="358" y="203"/>
                  </a:lnTo>
                  <a:lnTo>
                    <a:pt x="364" y="196"/>
                  </a:lnTo>
                  <a:lnTo>
                    <a:pt x="369" y="186"/>
                  </a:lnTo>
                  <a:lnTo>
                    <a:pt x="373" y="184"/>
                  </a:lnTo>
                  <a:lnTo>
                    <a:pt x="379" y="182"/>
                  </a:lnTo>
                  <a:lnTo>
                    <a:pt x="385" y="180"/>
                  </a:lnTo>
                  <a:lnTo>
                    <a:pt x="392" y="179"/>
                  </a:lnTo>
                  <a:lnTo>
                    <a:pt x="399" y="177"/>
                  </a:lnTo>
                  <a:lnTo>
                    <a:pt x="407" y="176"/>
                  </a:lnTo>
                  <a:lnTo>
                    <a:pt x="415" y="174"/>
                  </a:lnTo>
                  <a:lnTo>
                    <a:pt x="422" y="173"/>
                  </a:lnTo>
                  <a:lnTo>
                    <a:pt x="429" y="171"/>
                  </a:lnTo>
                  <a:lnTo>
                    <a:pt x="433" y="166"/>
                  </a:lnTo>
                  <a:lnTo>
                    <a:pt x="439" y="158"/>
                  </a:lnTo>
                  <a:lnTo>
                    <a:pt x="444" y="149"/>
                  </a:lnTo>
                  <a:lnTo>
                    <a:pt x="448" y="139"/>
                  </a:lnTo>
                  <a:lnTo>
                    <a:pt x="453" y="126"/>
                  </a:lnTo>
                  <a:lnTo>
                    <a:pt x="457" y="111"/>
                  </a:lnTo>
                  <a:lnTo>
                    <a:pt x="463" y="95"/>
                  </a:lnTo>
                  <a:lnTo>
                    <a:pt x="480" y="60"/>
                  </a:lnTo>
                  <a:lnTo>
                    <a:pt x="502" y="36"/>
                  </a:lnTo>
                  <a:lnTo>
                    <a:pt x="528" y="19"/>
                  </a:lnTo>
                  <a:lnTo>
                    <a:pt x="553" y="8"/>
                  </a:lnTo>
                  <a:lnTo>
                    <a:pt x="577" y="3"/>
                  </a:lnTo>
                  <a:lnTo>
                    <a:pt x="598" y="0"/>
                  </a:lnTo>
                  <a:lnTo>
                    <a:pt x="615" y="0"/>
                  </a:lnTo>
                  <a:lnTo>
                    <a:pt x="624" y="0"/>
                  </a:lnTo>
                  <a:lnTo>
                    <a:pt x="631" y="0"/>
                  </a:lnTo>
                  <a:lnTo>
                    <a:pt x="642" y="2"/>
                  </a:lnTo>
                  <a:lnTo>
                    <a:pt x="654" y="3"/>
                  </a:lnTo>
                  <a:lnTo>
                    <a:pt x="667" y="5"/>
                  </a:lnTo>
                  <a:lnTo>
                    <a:pt x="682" y="8"/>
                  </a:lnTo>
                  <a:lnTo>
                    <a:pt x="697" y="13"/>
                  </a:lnTo>
                  <a:lnTo>
                    <a:pt x="711" y="19"/>
                  </a:lnTo>
                  <a:lnTo>
                    <a:pt x="723" y="25"/>
                  </a:lnTo>
                  <a:lnTo>
                    <a:pt x="736" y="30"/>
                  </a:lnTo>
                  <a:lnTo>
                    <a:pt x="750" y="35"/>
                  </a:lnTo>
                  <a:lnTo>
                    <a:pt x="764" y="38"/>
                  </a:lnTo>
                  <a:lnTo>
                    <a:pt x="779" y="40"/>
                  </a:lnTo>
                  <a:lnTo>
                    <a:pt x="792" y="41"/>
                  </a:lnTo>
                  <a:lnTo>
                    <a:pt x="806" y="42"/>
                  </a:lnTo>
                  <a:lnTo>
                    <a:pt x="819" y="42"/>
                  </a:lnTo>
                  <a:lnTo>
                    <a:pt x="830" y="41"/>
                  </a:lnTo>
                  <a:lnTo>
                    <a:pt x="844" y="41"/>
                  </a:lnTo>
                  <a:lnTo>
                    <a:pt x="844" y="45"/>
                  </a:lnTo>
                  <a:lnTo>
                    <a:pt x="838" y="52"/>
                  </a:lnTo>
                  <a:lnTo>
                    <a:pt x="833" y="58"/>
                  </a:lnTo>
                  <a:lnTo>
                    <a:pt x="820" y="75"/>
                  </a:lnTo>
                  <a:lnTo>
                    <a:pt x="805" y="96"/>
                  </a:lnTo>
                  <a:lnTo>
                    <a:pt x="788" y="119"/>
                  </a:lnTo>
                  <a:lnTo>
                    <a:pt x="768" y="143"/>
                  </a:lnTo>
                  <a:lnTo>
                    <a:pt x="749" y="165"/>
                  </a:lnTo>
                  <a:lnTo>
                    <a:pt x="729" y="185"/>
                  </a:lnTo>
                  <a:lnTo>
                    <a:pt x="710" y="200"/>
                  </a:lnTo>
                  <a:lnTo>
                    <a:pt x="691" y="208"/>
                  </a:lnTo>
                  <a:lnTo>
                    <a:pt x="680" y="211"/>
                  </a:lnTo>
                  <a:lnTo>
                    <a:pt x="665" y="217"/>
                  </a:lnTo>
                  <a:lnTo>
                    <a:pt x="647" y="223"/>
                  </a:lnTo>
                  <a:lnTo>
                    <a:pt x="630" y="229"/>
                  </a:lnTo>
                  <a:lnTo>
                    <a:pt x="610" y="234"/>
                  </a:lnTo>
                  <a:lnTo>
                    <a:pt x="593" y="239"/>
                  </a:lnTo>
                  <a:lnTo>
                    <a:pt x="576" y="242"/>
                  </a:lnTo>
                  <a:lnTo>
                    <a:pt x="561" y="243"/>
                  </a:lnTo>
                  <a:lnTo>
                    <a:pt x="546" y="242"/>
                  </a:lnTo>
                  <a:lnTo>
                    <a:pt x="530" y="239"/>
                  </a:lnTo>
                  <a:lnTo>
                    <a:pt x="513" y="234"/>
                  </a:lnTo>
                  <a:lnTo>
                    <a:pt x="495" y="229"/>
                  </a:lnTo>
                  <a:lnTo>
                    <a:pt x="479" y="223"/>
                  </a:lnTo>
                  <a:lnTo>
                    <a:pt x="465" y="217"/>
                  </a:lnTo>
                  <a:lnTo>
                    <a:pt x="455" y="212"/>
                  </a:lnTo>
                  <a:lnTo>
                    <a:pt x="449" y="209"/>
                  </a:lnTo>
                  <a:lnTo>
                    <a:pt x="442" y="204"/>
                  </a:lnTo>
                  <a:lnTo>
                    <a:pt x="437" y="200"/>
                  </a:lnTo>
                  <a:lnTo>
                    <a:pt x="431" y="196"/>
                  </a:lnTo>
                  <a:lnTo>
                    <a:pt x="424" y="192"/>
                  </a:lnTo>
                  <a:lnTo>
                    <a:pt x="419" y="190"/>
                  </a:lnTo>
                  <a:lnTo>
                    <a:pt x="414" y="190"/>
                  </a:lnTo>
                  <a:lnTo>
                    <a:pt x="406" y="190"/>
                  </a:lnTo>
                  <a:lnTo>
                    <a:pt x="399" y="192"/>
                  </a:lnTo>
                  <a:lnTo>
                    <a:pt x="392" y="194"/>
                  </a:lnTo>
                  <a:lnTo>
                    <a:pt x="384" y="195"/>
                  </a:lnTo>
                  <a:lnTo>
                    <a:pt x="378" y="197"/>
                  </a:lnTo>
                  <a:lnTo>
                    <a:pt x="373" y="200"/>
                  </a:lnTo>
                  <a:lnTo>
                    <a:pt x="368" y="204"/>
                  </a:lnTo>
                  <a:lnTo>
                    <a:pt x="366" y="209"/>
                  </a:lnTo>
                  <a:lnTo>
                    <a:pt x="368" y="212"/>
                  </a:lnTo>
                  <a:lnTo>
                    <a:pt x="372" y="215"/>
                  </a:lnTo>
                  <a:lnTo>
                    <a:pt x="377" y="216"/>
                  </a:lnTo>
                  <a:lnTo>
                    <a:pt x="383" y="216"/>
                  </a:lnTo>
                  <a:lnTo>
                    <a:pt x="389" y="216"/>
                  </a:lnTo>
                  <a:lnTo>
                    <a:pt x="396" y="216"/>
                  </a:lnTo>
                  <a:lnTo>
                    <a:pt x="406" y="215"/>
                  </a:lnTo>
                  <a:lnTo>
                    <a:pt x="414" y="214"/>
                  </a:lnTo>
                  <a:lnTo>
                    <a:pt x="423" y="212"/>
                  </a:lnTo>
                  <a:lnTo>
                    <a:pt x="431" y="211"/>
                  </a:lnTo>
                  <a:lnTo>
                    <a:pt x="439" y="210"/>
                  </a:lnTo>
                  <a:lnTo>
                    <a:pt x="448" y="210"/>
                  </a:lnTo>
                  <a:lnTo>
                    <a:pt x="457" y="210"/>
                  </a:lnTo>
                  <a:lnTo>
                    <a:pt x="468" y="212"/>
                  </a:lnTo>
                  <a:lnTo>
                    <a:pt x="482" y="216"/>
                  </a:lnTo>
                  <a:lnTo>
                    <a:pt x="498" y="222"/>
                  </a:lnTo>
                  <a:lnTo>
                    <a:pt x="516" y="230"/>
                  </a:lnTo>
                  <a:lnTo>
                    <a:pt x="539" y="240"/>
                  </a:lnTo>
                  <a:lnTo>
                    <a:pt x="556" y="252"/>
                  </a:lnTo>
                  <a:lnTo>
                    <a:pt x="574" y="267"/>
                  </a:lnTo>
                  <a:lnTo>
                    <a:pt x="587" y="284"/>
                  </a:lnTo>
                  <a:lnTo>
                    <a:pt x="601" y="305"/>
                  </a:lnTo>
                  <a:lnTo>
                    <a:pt x="612" y="326"/>
                  </a:lnTo>
                  <a:lnTo>
                    <a:pt x="621" y="349"/>
                  </a:lnTo>
                  <a:lnTo>
                    <a:pt x="628" y="375"/>
                  </a:lnTo>
                  <a:lnTo>
                    <a:pt x="632" y="399"/>
                  </a:lnTo>
                  <a:lnTo>
                    <a:pt x="635" y="415"/>
                  </a:lnTo>
                  <a:lnTo>
                    <a:pt x="635" y="431"/>
                  </a:lnTo>
                  <a:lnTo>
                    <a:pt x="635" y="447"/>
                  </a:lnTo>
                  <a:lnTo>
                    <a:pt x="632" y="462"/>
                  </a:lnTo>
                  <a:lnTo>
                    <a:pt x="622" y="451"/>
                  </a:lnTo>
                  <a:lnTo>
                    <a:pt x="608" y="441"/>
                  </a:lnTo>
                  <a:lnTo>
                    <a:pt x="590" y="431"/>
                  </a:lnTo>
                  <a:lnTo>
                    <a:pt x="570" y="423"/>
                  </a:lnTo>
                  <a:lnTo>
                    <a:pt x="549" y="416"/>
                  </a:lnTo>
                  <a:lnTo>
                    <a:pt x="528" y="409"/>
                  </a:lnTo>
                  <a:lnTo>
                    <a:pt x="508" y="406"/>
                  </a:lnTo>
                  <a:lnTo>
                    <a:pt x="491" y="403"/>
                  </a:lnTo>
                  <a:lnTo>
                    <a:pt x="480" y="400"/>
                  </a:lnTo>
                  <a:lnTo>
                    <a:pt x="468" y="398"/>
                  </a:lnTo>
                  <a:lnTo>
                    <a:pt x="455" y="396"/>
                  </a:lnTo>
                  <a:lnTo>
                    <a:pt x="441" y="390"/>
                  </a:lnTo>
                  <a:lnTo>
                    <a:pt x="429" y="384"/>
                  </a:lnTo>
                  <a:lnTo>
                    <a:pt x="417" y="375"/>
                  </a:lnTo>
                  <a:lnTo>
                    <a:pt x="408" y="362"/>
                  </a:lnTo>
                  <a:lnTo>
                    <a:pt x="401" y="347"/>
                  </a:lnTo>
                  <a:lnTo>
                    <a:pt x="392" y="326"/>
                  </a:lnTo>
                  <a:lnTo>
                    <a:pt x="381" y="308"/>
                  </a:lnTo>
                  <a:lnTo>
                    <a:pt x="376" y="290"/>
                  </a:lnTo>
                  <a:lnTo>
                    <a:pt x="376" y="262"/>
                  </a:lnTo>
                  <a:lnTo>
                    <a:pt x="374" y="254"/>
                  </a:lnTo>
                  <a:lnTo>
                    <a:pt x="371" y="246"/>
                  </a:lnTo>
                  <a:lnTo>
                    <a:pt x="365" y="239"/>
                  </a:lnTo>
                  <a:lnTo>
                    <a:pt x="359" y="232"/>
                  </a:lnTo>
                  <a:lnTo>
                    <a:pt x="351" y="226"/>
                  </a:lnTo>
                  <a:lnTo>
                    <a:pt x="343" y="222"/>
                  </a:lnTo>
                  <a:lnTo>
                    <a:pt x="338" y="217"/>
                  </a:lnTo>
                  <a:lnTo>
                    <a:pt x="332" y="215"/>
                  </a:lnTo>
                  <a:lnTo>
                    <a:pt x="324" y="211"/>
                  </a:lnTo>
                  <a:lnTo>
                    <a:pt x="317" y="209"/>
                  </a:lnTo>
                  <a:lnTo>
                    <a:pt x="312" y="210"/>
                  </a:lnTo>
                  <a:lnTo>
                    <a:pt x="311" y="214"/>
                  </a:lnTo>
                  <a:lnTo>
                    <a:pt x="312" y="220"/>
                  </a:lnTo>
                  <a:lnTo>
                    <a:pt x="313" y="226"/>
                  </a:lnTo>
                  <a:lnTo>
                    <a:pt x="315" y="233"/>
                  </a:lnTo>
                  <a:lnTo>
                    <a:pt x="318" y="240"/>
                  </a:lnTo>
                  <a:lnTo>
                    <a:pt x="323" y="245"/>
                  </a:lnTo>
                  <a:lnTo>
                    <a:pt x="331" y="253"/>
                  </a:lnTo>
                  <a:lnTo>
                    <a:pt x="342" y="263"/>
                  </a:lnTo>
                  <a:lnTo>
                    <a:pt x="355" y="276"/>
                  </a:lnTo>
                  <a:lnTo>
                    <a:pt x="369" y="291"/>
                  </a:lnTo>
                  <a:lnTo>
                    <a:pt x="383" y="308"/>
                  </a:lnTo>
                  <a:lnTo>
                    <a:pt x="393" y="328"/>
                  </a:lnTo>
                  <a:lnTo>
                    <a:pt x="402" y="349"/>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39" name="Freeform 303">
              <a:extLst>
                <a:ext uri="{FF2B5EF4-FFF2-40B4-BE49-F238E27FC236}">
                  <a16:creationId xmlns:a16="http://schemas.microsoft.com/office/drawing/2014/main" xmlns="" id="{D0557907-52A1-4F79-8D78-F8CD7337A9FA}"/>
                </a:ext>
              </a:extLst>
            </p:cNvPr>
            <p:cNvSpPr>
              <a:spLocks/>
            </p:cNvSpPr>
            <p:nvPr/>
          </p:nvSpPr>
          <p:spPr bwMode="auto">
            <a:xfrm>
              <a:off x="2558" y="607"/>
              <a:ext cx="126" cy="129"/>
            </a:xfrm>
            <a:custGeom>
              <a:avLst/>
              <a:gdLst>
                <a:gd name="T0" fmla="*/ 6 w 253"/>
                <a:gd name="T1" fmla="*/ 8 h 258"/>
                <a:gd name="T2" fmla="*/ 6 w 253"/>
                <a:gd name="T3" fmla="*/ 8 h 258"/>
                <a:gd name="T4" fmla="*/ 6 w 253"/>
                <a:gd name="T5" fmla="*/ 8 h 258"/>
                <a:gd name="T6" fmla="*/ 7 w 253"/>
                <a:gd name="T7" fmla="*/ 8 h 258"/>
                <a:gd name="T8" fmla="*/ 7 w 253"/>
                <a:gd name="T9" fmla="*/ 8 h 258"/>
                <a:gd name="T10" fmla="*/ 7 w 253"/>
                <a:gd name="T11" fmla="*/ 8 h 258"/>
                <a:gd name="T12" fmla="*/ 7 w 253"/>
                <a:gd name="T13" fmla="*/ 8 h 258"/>
                <a:gd name="T14" fmla="*/ 7 w 253"/>
                <a:gd name="T15" fmla="*/ 8 h 258"/>
                <a:gd name="T16" fmla="*/ 7 w 253"/>
                <a:gd name="T17" fmla="*/ 8 h 258"/>
                <a:gd name="T18" fmla="*/ 7 w 253"/>
                <a:gd name="T19" fmla="*/ 8 h 258"/>
                <a:gd name="T20" fmla="*/ 7 w 253"/>
                <a:gd name="T21" fmla="*/ 8 h 258"/>
                <a:gd name="T22" fmla="*/ 6 w 253"/>
                <a:gd name="T23" fmla="*/ 8 h 258"/>
                <a:gd name="T24" fmla="*/ 6 w 253"/>
                <a:gd name="T25" fmla="*/ 7 h 258"/>
                <a:gd name="T26" fmla="*/ 6 w 253"/>
                <a:gd name="T27" fmla="*/ 7 h 258"/>
                <a:gd name="T28" fmla="*/ 6 w 253"/>
                <a:gd name="T29" fmla="*/ 7 h 258"/>
                <a:gd name="T30" fmla="*/ 6 w 253"/>
                <a:gd name="T31" fmla="*/ 6 h 258"/>
                <a:gd name="T32" fmla="*/ 6 w 253"/>
                <a:gd name="T33" fmla="*/ 6 h 258"/>
                <a:gd name="T34" fmla="*/ 7 w 253"/>
                <a:gd name="T35" fmla="*/ 6 h 258"/>
                <a:gd name="T36" fmla="*/ 7 w 253"/>
                <a:gd name="T37" fmla="*/ 5 h 258"/>
                <a:gd name="T38" fmla="*/ 7 w 253"/>
                <a:gd name="T39" fmla="*/ 4 h 258"/>
                <a:gd name="T40" fmla="*/ 6 w 253"/>
                <a:gd name="T41" fmla="*/ 2 h 258"/>
                <a:gd name="T42" fmla="*/ 4 w 253"/>
                <a:gd name="T43" fmla="*/ 2 h 258"/>
                <a:gd name="T44" fmla="*/ 2 w 253"/>
                <a:gd name="T45" fmla="*/ 1 h 258"/>
                <a:gd name="T46" fmla="*/ 1 w 253"/>
                <a:gd name="T47" fmla="*/ 1 h 258"/>
                <a:gd name="T48" fmla="*/ 0 w 253"/>
                <a:gd name="T49" fmla="*/ 1 h 258"/>
                <a:gd name="T50" fmla="*/ 0 w 253"/>
                <a:gd name="T51" fmla="*/ 1 h 258"/>
                <a:gd name="T52" fmla="*/ 0 w 253"/>
                <a:gd name="T53" fmla="*/ 1 h 258"/>
                <a:gd name="T54" fmla="*/ 0 w 253"/>
                <a:gd name="T55" fmla="*/ 2 h 258"/>
                <a:gd name="T56" fmla="*/ 1 w 253"/>
                <a:gd name="T57" fmla="*/ 3 h 258"/>
                <a:gd name="T58" fmla="*/ 1 w 253"/>
                <a:gd name="T59" fmla="*/ 4 h 258"/>
                <a:gd name="T60" fmla="*/ 1 w 253"/>
                <a:gd name="T61" fmla="*/ 5 h 258"/>
                <a:gd name="T62" fmla="*/ 2 w 253"/>
                <a:gd name="T63" fmla="*/ 6 h 258"/>
                <a:gd name="T64" fmla="*/ 3 w 253"/>
                <a:gd name="T65" fmla="*/ 8 h 258"/>
                <a:gd name="T66" fmla="*/ 4 w 253"/>
                <a:gd name="T67" fmla="*/ 8 h 2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53" h="258">
                  <a:moveTo>
                    <a:pt x="192" y="258"/>
                  </a:moveTo>
                  <a:lnTo>
                    <a:pt x="192" y="249"/>
                  </a:lnTo>
                  <a:lnTo>
                    <a:pt x="196" y="240"/>
                  </a:lnTo>
                  <a:lnTo>
                    <a:pt x="200" y="235"/>
                  </a:lnTo>
                  <a:lnTo>
                    <a:pt x="208" y="231"/>
                  </a:lnTo>
                  <a:lnTo>
                    <a:pt x="217" y="230"/>
                  </a:lnTo>
                  <a:lnTo>
                    <a:pt x="222" y="231"/>
                  </a:lnTo>
                  <a:lnTo>
                    <a:pt x="227" y="235"/>
                  </a:lnTo>
                  <a:lnTo>
                    <a:pt x="229" y="238"/>
                  </a:lnTo>
                  <a:lnTo>
                    <a:pt x="230" y="240"/>
                  </a:lnTo>
                  <a:lnTo>
                    <a:pt x="234" y="242"/>
                  </a:lnTo>
                  <a:lnTo>
                    <a:pt x="238" y="242"/>
                  </a:lnTo>
                  <a:lnTo>
                    <a:pt x="244" y="243"/>
                  </a:lnTo>
                  <a:lnTo>
                    <a:pt x="250" y="244"/>
                  </a:lnTo>
                  <a:lnTo>
                    <a:pt x="253" y="244"/>
                  </a:lnTo>
                  <a:lnTo>
                    <a:pt x="253" y="243"/>
                  </a:lnTo>
                  <a:lnTo>
                    <a:pt x="251" y="239"/>
                  </a:lnTo>
                  <a:lnTo>
                    <a:pt x="248" y="235"/>
                  </a:lnTo>
                  <a:lnTo>
                    <a:pt x="244" y="231"/>
                  </a:lnTo>
                  <a:lnTo>
                    <a:pt x="240" y="228"/>
                  </a:lnTo>
                  <a:lnTo>
                    <a:pt x="235" y="223"/>
                  </a:lnTo>
                  <a:lnTo>
                    <a:pt x="232" y="225"/>
                  </a:lnTo>
                  <a:lnTo>
                    <a:pt x="226" y="227"/>
                  </a:lnTo>
                  <a:lnTo>
                    <a:pt x="220" y="227"/>
                  </a:lnTo>
                  <a:lnTo>
                    <a:pt x="214" y="223"/>
                  </a:lnTo>
                  <a:lnTo>
                    <a:pt x="210" y="216"/>
                  </a:lnTo>
                  <a:lnTo>
                    <a:pt x="207" y="211"/>
                  </a:lnTo>
                  <a:lnTo>
                    <a:pt x="206" y="205"/>
                  </a:lnTo>
                  <a:lnTo>
                    <a:pt x="207" y="200"/>
                  </a:lnTo>
                  <a:lnTo>
                    <a:pt x="208" y="197"/>
                  </a:lnTo>
                  <a:lnTo>
                    <a:pt x="210" y="194"/>
                  </a:lnTo>
                  <a:lnTo>
                    <a:pt x="212" y="192"/>
                  </a:lnTo>
                  <a:lnTo>
                    <a:pt x="213" y="190"/>
                  </a:lnTo>
                  <a:lnTo>
                    <a:pt x="218" y="186"/>
                  </a:lnTo>
                  <a:lnTo>
                    <a:pt x="223" y="183"/>
                  </a:lnTo>
                  <a:lnTo>
                    <a:pt x="229" y="181"/>
                  </a:lnTo>
                  <a:lnTo>
                    <a:pt x="235" y="179"/>
                  </a:lnTo>
                  <a:lnTo>
                    <a:pt x="240" y="154"/>
                  </a:lnTo>
                  <a:lnTo>
                    <a:pt x="240" y="129"/>
                  </a:lnTo>
                  <a:lnTo>
                    <a:pt x="233" y="106"/>
                  </a:lnTo>
                  <a:lnTo>
                    <a:pt x="219" y="84"/>
                  </a:lnTo>
                  <a:lnTo>
                    <a:pt x="199" y="64"/>
                  </a:lnTo>
                  <a:lnTo>
                    <a:pt x="174" y="48"/>
                  </a:lnTo>
                  <a:lnTo>
                    <a:pt x="142" y="35"/>
                  </a:lnTo>
                  <a:lnTo>
                    <a:pt x="103" y="27"/>
                  </a:lnTo>
                  <a:lnTo>
                    <a:pt x="88" y="25"/>
                  </a:lnTo>
                  <a:lnTo>
                    <a:pt x="73" y="22"/>
                  </a:lnTo>
                  <a:lnTo>
                    <a:pt x="57" y="18"/>
                  </a:lnTo>
                  <a:lnTo>
                    <a:pt x="43" y="13"/>
                  </a:lnTo>
                  <a:lnTo>
                    <a:pt x="29" y="9"/>
                  </a:lnTo>
                  <a:lnTo>
                    <a:pt x="17" y="5"/>
                  </a:lnTo>
                  <a:lnTo>
                    <a:pt x="7" y="2"/>
                  </a:lnTo>
                  <a:lnTo>
                    <a:pt x="0" y="0"/>
                  </a:lnTo>
                  <a:lnTo>
                    <a:pt x="9" y="12"/>
                  </a:lnTo>
                  <a:lnTo>
                    <a:pt x="16" y="27"/>
                  </a:lnTo>
                  <a:lnTo>
                    <a:pt x="24" y="43"/>
                  </a:lnTo>
                  <a:lnTo>
                    <a:pt x="30" y="61"/>
                  </a:lnTo>
                  <a:lnTo>
                    <a:pt x="36" y="78"/>
                  </a:lnTo>
                  <a:lnTo>
                    <a:pt x="40" y="95"/>
                  </a:lnTo>
                  <a:lnTo>
                    <a:pt x="45" y="111"/>
                  </a:lnTo>
                  <a:lnTo>
                    <a:pt x="48" y="126"/>
                  </a:lnTo>
                  <a:lnTo>
                    <a:pt x="53" y="143"/>
                  </a:lnTo>
                  <a:lnTo>
                    <a:pt x="60" y="162"/>
                  </a:lnTo>
                  <a:lnTo>
                    <a:pt x="69" y="184"/>
                  </a:lnTo>
                  <a:lnTo>
                    <a:pt x="84" y="206"/>
                  </a:lnTo>
                  <a:lnTo>
                    <a:pt x="103" y="225"/>
                  </a:lnTo>
                  <a:lnTo>
                    <a:pt x="127" y="242"/>
                  </a:lnTo>
                  <a:lnTo>
                    <a:pt x="157" y="253"/>
                  </a:lnTo>
                  <a:lnTo>
                    <a:pt x="192" y="258"/>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40" name="Freeform 304">
              <a:extLst>
                <a:ext uri="{FF2B5EF4-FFF2-40B4-BE49-F238E27FC236}">
                  <a16:creationId xmlns:a16="http://schemas.microsoft.com/office/drawing/2014/main" xmlns="" id="{836072EC-94E7-4AE5-A193-8CD3E905E4F6}"/>
                </a:ext>
              </a:extLst>
            </p:cNvPr>
            <p:cNvSpPr>
              <a:spLocks/>
            </p:cNvSpPr>
            <p:nvPr/>
          </p:nvSpPr>
          <p:spPr bwMode="auto">
            <a:xfrm>
              <a:off x="2694" y="683"/>
              <a:ext cx="13" cy="14"/>
            </a:xfrm>
            <a:custGeom>
              <a:avLst/>
              <a:gdLst>
                <a:gd name="T0" fmla="*/ 0 w 26"/>
                <a:gd name="T1" fmla="*/ 1 h 28"/>
                <a:gd name="T2" fmla="*/ 1 w 26"/>
                <a:gd name="T3" fmla="*/ 1 h 28"/>
                <a:gd name="T4" fmla="*/ 1 w 26"/>
                <a:gd name="T5" fmla="*/ 1 h 28"/>
                <a:gd name="T6" fmla="*/ 1 w 26"/>
                <a:gd name="T7" fmla="*/ 0 h 28"/>
                <a:gd name="T8" fmla="*/ 1 w 26"/>
                <a:gd name="T9" fmla="*/ 0 h 28"/>
                <a:gd name="T10" fmla="*/ 1 w 26"/>
                <a:gd name="T11" fmla="*/ 1 h 28"/>
                <a:gd name="T12" fmla="*/ 1 w 26"/>
                <a:gd name="T13" fmla="*/ 1 h 28"/>
                <a:gd name="T14" fmla="*/ 1 w 26"/>
                <a:gd name="T15" fmla="*/ 1 h 28"/>
                <a:gd name="T16" fmla="*/ 1 w 26"/>
                <a:gd name="T17" fmla="*/ 1 h 28"/>
                <a:gd name="T18" fmla="*/ 1 w 26"/>
                <a:gd name="T19" fmla="*/ 1 h 28"/>
                <a:gd name="T20" fmla="*/ 1 w 26"/>
                <a:gd name="T21" fmla="*/ 1 h 28"/>
                <a:gd name="T22" fmla="*/ 1 w 26"/>
                <a:gd name="T23" fmla="*/ 1 h 28"/>
                <a:gd name="T24" fmla="*/ 1 w 26"/>
                <a:gd name="T25" fmla="*/ 1 h 28"/>
                <a:gd name="T26" fmla="*/ 1 w 26"/>
                <a:gd name="T27" fmla="*/ 1 h 28"/>
                <a:gd name="T28" fmla="*/ 1 w 26"/>
                <a:gd name="T29" fmla="*/ 1 h 28"/>
                <a:gd name="T30" fmla="*/ 1 w 26"/>
                <a:gd name="T31" fmla="*/ 1 h 28"/>
                <a:gd name="T32" fmla="*/ 0 w 26"/>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 h="28">
                  <a:moveTo>
                    <a:pt x="0" y="11"/>
                  </a:moveTo>
                  <a:lnTo>
                    <a:pt x="1" y="6"/>
                  </a:lnTo>
                  <a:lnTo>
                    <a:pt x="5" y="2"/>
                  </a:lnTo>
                  <a:lnTo>
                    <a:pt x="9" y="0"/>
                  </a:lnTo>
                  <a:lnTo>
                    <a:pt x="14" y="0"/>
                  </a:lnTo>
                  <a:lnTo>
                    <a:pt x="18" y="2"/>
                  </a:lnTo>
                  <a:lnTo>
                    <a:pt x="23" y="4"/>
                  </a:lnTo>
                  <a:lnTo>
                    <a:pt x="25" y="8"/>
                  </a:lnTo>
                  <a:lnTo>
                    <a:pt x="26" y="14"/>
                  </a:lnTo>
                  <a:lnTo>
                    <a:pt x="25" y="19"/>
                  </a:lnTo>
                  <a:lnTo>
                    <a:pt x="23" y="24"/>
                  </a:lnTo>
                  <a:lnTo>
                    <a:pt x="18" y="26"/>
                  </a:lnTo>
                  <a:lnTo>
                    <a:pt x="15" y="28"/>
                  </a:lnTo>
                  <a:lnTo>
                    <a:pt x="10" y="26"/>
                  </a:lnTo>
                  <a:lnTo>
                    <a:pt x="6" y="22"/>
                  </a:lnTo>
                  <a:lnTo>
                    <a:pt x="1" y="17"/>
                  </a:lnTo>
                  <a:lnTo>
                    <a:pt x="0" y="1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41" name="Freeform 305">
              <a:extLst>
                <a:ext uri="{FF2B5EF4-FFF2-40B4-BE49-F238E27FC236}">
                  <a16:creationId xmlns:a16="http://schemas.microsoft.com/office/drawing/2014/main" xmlns="" id="{6D968173-C2D0-40BE-87EA-27643158D29D}"/>
                </a:ext>
              </a:extLst>
            </p:cNvPr>
            <p:cNvSpPr>
              <a:spLocks/>
            </p:cNvSpPr>
            <p:nvPr/>
          </p:nvSpPr>
          <p:spPr bwMode="auto">
            <a:xfrm>
              <a:off x="2721" y="702"/>
              <a:ext cx="14" cy="14"/>
            </a:xfrm>
            <a:custGeom>
              <a:avLst/>
              <a:gdLst>
                <a:gd name="T0" fmla="*/ 0 w 29"/>
                <a:gd name="T1" fmla="*/ 0 h 29"/>
                <a:gd name="T2" fmla="*/ 0 w 29"/>
                <a:gd name="T3" fmla="*/ 0 h 29"/>
                <a:gd name="T4" fmla="*/ 0 w 29"/>
                <a:gd name="T5" fmla="*/ 0 h 29"/>
                <a:gd name="T6" fmla="*/ 0 w 29"/>
                <a:gd name="T7" fmla="*/ 0 h 29"/>
                <a:gd name="T8" fmla="*/ 0 w 29"/>
                <a:gd name="T9" fmla="*/ 0 h 29"/>
                <a:gd name="T10" fmla="*/ 0 w 29"/>
                <a:gd name="T11" fmla="*/ 0 h 29"/>
                <a:gd name="T12" fmla="*/ 0 w 29"/>
                <a:gd name="T13" fmla="*/ 0 h 29"/>
                <a:gd name="T14" fmla="*/ 0 w 29"/>
                <a:gd name="T15" fmla="*/ 0 h 29"/>
                <a:gd name="T16" fmla="*/ 0 w 29"/>
                <a:gd name="T17" fmla="*/ 0 h 29"/>
                <a:gd name="T18" fmla="*/ 0 w 29"/>
                <a:gd name="T19" fmla="*/ 0 h 29"/>
                <a:gd name="T20" fmla="*/ 0 w 29"/>
                <a:gd name="T21" fmla="*/ 0 h 29"/>
                <a:gd name="T22" fmla="*/ 0 w 29"/>
                <a:gd name="T23" fmla="*/ 0 h 29"/>
                <a:gd name="T24" fmla="*/ 0 w 29"/>
                <a:gd name="T25" fmla="*/ 0 h 29"/>
                <a:gd name="T26" fmla="*/ 0 w 29"/>
                <a:gd name="T27" fmla="*/ 0 h 29"/>
                <a:gd name="T28" fmla="*/ 0 w 29"/>
                <a:gd name="T29" fmla="*/ 0 h 29"/>
                <a:gd name="T30" fmla="*/ 0 w 29"/>
                <a:gd name="T31" fmla="*/ 0 h 29"/>
                <a:gd name="T32" fmla="*/ 0 w 29"/>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29">
                  <a:moveTo>
                    <a:pt x="2" y="3"/>
                  </a:moveTo>
                  <a:lnTo>
                    <a:pt x="8" y="1"/>
                  </a:lnTo>
                  <a:lnTo>
                    <a:pt x="14" y="0"/>
                  </a:lnTo>
                  <a:lnTo>
                    <a:pt x="21" y="2"/>
                  </a:lnTo>
                  <a:lnTo>
                    <a:pt x="25" y="4"/>
                  </a:lnTo>
                  <a:lnTo>
                    <a:pt x="28" y="9"/>
                  </a:lnTo>
                  <a:lnTo>
                    <a:pt x="29" y="15"/>
                  </a:lnTo>
                  <a:lnTo>
                    <a:pt x="29" y="22"/>
                  </a:lnTo>
                  <a:lnTo>
                    <a:pt x="27" y="26"/>
                  </a:lnTo>
                  <a:lnTo>
                    <a:pt x="22" y="29"/>
                  </a:lnTo>
                  <a:lnTo>
                    <a:pt x="15" y="29"/>
                  </a:lnTo>
                  <a:lnTo>
                    <a:pt x="8" y="27"/>
                  </a:lnTo>
                  <a:lnTo>
                    <a:pt x="5" y="23"/>
                  </a:lnTo>
                  <a:lnTo>
                    <a:pt x="2" y="18"/>
                  </a:lnTo>
                  <a:lnTo>
                    <a:pt x="0" y="12"/>
                  </a:lnTo>
                  <a:lnTo>
                    <a:pt x="0" y="8"/>
                  </a:lnTo>
                  <a:lnTo>
                    <a:pt x="2" y="3"/>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42" name="Freeform 306">
              <a:extLst>
                <a:ext uri="{FF2B5EF4-FFF2-40B4-BE49-F238E27FC236}">
                  <a16:creationId xmlns:a16="http://schemas.microsoft.com/office/drawing/2014/main" xmlns="" id="{01AC7BA6-9F9F-4AB3-9DE4-93E901B61C26}"/>
                </a:ext>
              </a:extLst>
            </p:cNvPr>
            <p:cNvSpPr>
              <a:spLocks/>
            </p:cNvSpPr>
            <p:nvPr/>
          </p:nvSpPr>
          <p:spPr bwMode="auto">
            <a:xfrm>
              <a:off x="2689" y="719"/>
              <a:ext cx="14" cy="15"/>
            </a:xfrm>
            <a:custGeom>
              <a:avLst/>
              <a:gdLst>
                <a:gd name="T0" fmla="*/ 1 w 27"/>
                <a:gd name="T1" fmla="*/ 1 h 29"/>
                <a:gd name="T2" fmla="*/ 1 w 27"/>
                <a:gd name="T3" fmla="*/ 1 h 29"/>
                <a:gd name="T4" fmla="*/ 1 w 27"/>
                <a:gd name="T5" fmla="*/ 0 h 29"/>
                <a:gd name="T6" fmla="*/ 1 w 27"/>
                <a:gd name="T7" fmla="*/ 0 h 29"/>
                <a:gd name="T8" fmla="*/ 1 w 27"/>
                <a:gd name="T9" fmla="*/ 1 h 29"/>
                <a:gd name="T10" fmla="*/ 1 w 27"/>
                <a:gd name="T11" fmla="*/ 1 h 29"/>
                <a:gd name="T12" fmla="*/ 1 w 27"/>
                <a:gd name="T13" fmla="*/ 1 h 29"/>
                <a:gd name="T14" fmla="*/ 1 w 27"/>
                <a:gd name="T15" fmla="*/ 1 h 29"/>
                <a:gd name="T16" fmla="*/ 1 w 27"/>
                <a:gd name="T17" fmla="*/ 1 h 29"/>
                <a:gd name="T18" fmla="*/ 1 w 27"/>
                <a:gd name="T19" fmla="*/ 1 h 29"/>
                <a:gd name="T20" fmla="*/ 1 w 27"/>
                <a:gd name="T21" fmla="*/ 1 h 29"/>
                <a:gd name="T22" fmla="*/ 1 w 27"/>
                <a:gd name="T23" fmla="*/ 1 h 29"/>
                <a:gd name="T24" fmla="*/ 1 w 27"/>
                <a:gd name="T25" fmla="*/ 1 h 29"/>
                <a:gd name="T26" fmla="*/ 1 w 27"/>
                <a:gd name="T27" fmla="*/ 1 h 29"/>
                <a:gd name="T28" fmla="*/ 0 w 27"/>
                <a:gd name="T29" fmla="*/ 1 h 29"/>
                <a:gd name="T30" fmla="*/ 0 w 27"/>
                <a:gd name="T31" fmla="*/ 1 h 29"/>
                <a:gd name="T32" fmla="*/ 1 w 27"/>
                <a:gd name="T33" fmla="*/ 1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29">
                  <a:moveTo>
                    <a:pt x="2" y="6"/>
                  </a:moveTo>
                  <a:lnTo>
                    <a:pt x="5" y="3"/>
                  </a:lnTo>
                  <a:lnTo>
                    <a:pt x="11" y="0"/>
                  </a:lnTo>
                  <a:lnTo>
                    <a:pt x="18" y="0"/>
                  </a:lnTo>
                  <a:lnTo>
                    <a:pt x="24" y="4"/>
                  </a:lnTo>
                  <a:lnTo>
                    <a:pt x="27" y="10"/>
                  </a:lnTo>
                  <a:lnTo>
                    <a:pt x="27" y="15"/>
                  </a:lnTo>
                  <a:lnTo>
                    <a:pt x="25" y="21"/>
                  </a:lnTo>
                  <a:lnTo>
                    <a:pt x="23" y="26"/>
                  </a:lnTo>
                  <a:lnTo>
                    <a:pt x="18" y="28"/>
                  </a:lnTo>
                  <a:lnTo>
                    <a:pt x="13" y="29"/>
                  </a:lnTo>
                  <a:lnTo>
                    <a:pt x="8" y="29"/>
                  </a:lnTo>
                  <a:lnTo>
                    <a:pt x="3" y="26"/>
                  </a:lnTo>
                  <a:lnTo>
                    <a:pt x="1" y="21"/>
                  </a:lnTo>
                  <a:lnTo>
                    <a:pt x="0" y="15"/>
                  </a:lnTo>
                  <a:lnTo>
                    <a:pt x="0" y="10"/>
                  </a:lnTo>
                  <a:lnTo>
                    <a:pt x="2" y="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43" name="Freeform 307">
              <a:extLst>
                <a:ext uri="{FF2B5EF4-FFF2-40B4-BE49-F238E27FC236}">
                  <a16:creationId xmlns:a16="http://schemas.microsoft.com/office/drawing/2014/main" xmlns="" id="{983452AA-B452-4421-95D8-823203CAF509}"/>
                </a:ext>
              </a:extLst>
            </p:cNvPr>
            <p:cNvSpPr>
              <a:spLocks/>
            </p:cNvSpPr>
            <p:nvPr/>
          </p:nvSpPr>
          <p:spPr bwMode="auto">
            <a:xfrm>
              <a:off x="2666" y="702"/>
              <a:ext cx="14" cy="14"/>
            </a:xfrm>
            <a:custGeom>
              <a:avLst/>
              <a:gdLst>
                <a:gd name="T0" fmla="*/ 1 w 28"/>
                <a:gd name="T1" fmla="*/ 1 h 27"/>
                <a:gd name="T2" fmla="*/ 1 w 28"/>
                <a:gd name="T3" fmla="*/ 1 h 27"/>
                <a:gd name="T4" fmla="*/ 0 w 28"/>
                <a:gd name="T5" fmla="*/ 1 h 27"/>
                <a:gd name="T6" fmla="*/ 0 w 28"/>
                <a:gd name="T7" fmla="*/ 1 h 27"/>
                <a:gd name="T8" fmla="*/ 1 w 28"/>
                <a:gd name="T9" fmla="*/ 1 h 27"/>
                <a:gd name="T10" fmla="*/ 1 w 28"/>
                <a:gd name="T11" fmla="*/ 1 h 27"/>
                <a:gd name="T12" fmla="*/ 1 w 28"/>
                <a:gd name="T13" fmla="*/ 1 h 27"/>
                <a:gd name="T14" fmla="*/ 1 w 28"/>
                <a:gd name="T15" fmla="*/ 1 h 27"/>
                <a:gd name="T16" fmla="*/ 1 w 28"/>
                <a:gd name="T17" fmla="*/ 1 h 27"/>
                <a:gd name="T18" fmla="*/ 1 w 28"/>
                <a:gd name="T19" fmla="*/ 1 h 27"/>
                <a:gd name="T20" fmla="*/ 1 w 28"/>
                <a:gd name="T21" fmla="*/ 1 h 27"/>
                <a:gd name="T22" fmla="*/ 1 w 28"/>
                <a:gd name="T23" fmla="*/ 1 h 27"/>
                <a:gd name="T24" fmla="*/ 1 w 28"/>
                <a:gd name="T25" fmla="*/ 1 h 27"/>
                <a:gd name="T26" fmla="*/ 1 w 28"/>
                <a:gd name="T27" fmla="*/ 1 h 27"/>
                <a:gd name="T28" fmla="*/ 1 w 28"/>
                <a:gd name="T29" fmla="*/ 0 h 27"/>
                <a:gd name="T30" fmla="*/ 1 w 28"/>
                <a:gd name="T31" fmla="*/ 0 h 27"/>
                <a:gd name="T32" fmla="*/ 1 w 28"/>
                <a:gd name="T33" fmla="*/ 1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8" h="27">
                  <a:moveTo>
                    <a:pt x="4" y="1"/>
                  </a:moveTo>
                  <a:lnTo>
                    <a:pt x="1" y="6"/>
                  </a:lnTo>
                  <a:lnTo>
                    <a:pt x="0" y="11"/>
                  </a:lnTo>
                  <a:lnTo>
                    <a:pt x="0" y="17"/>
                  </a:lnTo>
                  <a:lnTo>
                    <a:pt x="2" y="23"/>
                  </a:lnTo>
                  <a:lnTo>
                    <a:pt x="6" y="25"/>
                  </a:lnTo>
                  <a:lnTo>
                    <a:pt x="13" y="27"/>
                  </a:lnTo>
                  <a:lnTo>
                    <a:pt x="20" y="27"/>
                  </a:lnTo>
                  <a:lnTo>
                    <a:pt x="25" y="25"/>
                  </a:lnTo>
                  <a:lnTo>
                    <a:pt x="27" y="22"/>
                  </a:lnTo>
                  <a:lnTo>
                    <a:pt x="28" y="16"/>
                  </a:lnTo>
                  <a:lnTo>
                    <a:pt x="28" y="11"/>
                  </a:lnTo>
                  <a:lnTo>
                    <a:pt x="27" y="7"/>
                  </a:lnTo>
                  <a:lnTo>
                    <a:pt x="24" y="3"/>
                  </a:lnTo>
                  <a:lnTo>
                    <a:pt x="17" y="0"/>
                  </a:lnTo>
                  <a:lnTo>
                    <a:pt x="10" y="0"/>
                  </a:lnTo>
                  <a:lnTo>
                    <a:pt x="4"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44" name="Freeform 308">
              <a:extLst>
                <a:ext uri="{FF2B5EF4-FFF2-40B4-BE49-F238E27FC236}">
                  <a16:creationId xmlns:a16="http://schemas.microsoft.com/office/drawing/2014/main" xmlns="" id="{0CB7D0B8-792E-4B60-B2AF-B35FBD66F1B3}"/>
                </a:ext>
              </a:extLst>
            </p:cNvPr>
            <p:cNvSpPr>
              <a:spLocks/>
            </p:cNvSpPr>
            <p:nvPr/>
          </p:nvSpPr>
          <p:spPr bwMode="auto">
            <a:xfrm>
              <a:off x="2657" y="728"/>
              <a:ext cx="12" cy="13"/>
            </a:xfrm>
            <a:custGeom>
              <a:avLst/>
              <a:gdLst>
                <a:gd name="T0" fmla="*/ 0 w 24"/>
                <a:gd name="T1" fmla="*/ 1 h 25"/>
                <a:gd name="T2" fmla="*/ 0 w 24"/>
                <a:gd name="T3" fmla="*/ 1 h 25"/>
                <a:gd name="T4" fmla="*/ 0 w 24"/>
                <a:gd name="T5" fmla="*/ 1 h 25"/>
                <a:gd name="T6" fmla="*/ 1 w 24"/>
                <a:gd name="T7" fmla="*/ 1 h 25"/>
                <a:gd name="T8" fmla="*/ 1 w 24"/>
                <a:gd name="T9" fmla="*/ 1 h 25"/>
                <a:gd name="T10" fmla="*/ 1 w 24"/>
                <a:gd name="T11" fmla="*/ 0 h 25"/>
                <a:gd name="T12" fmla="*/ 1 w 24"/>
                <a:gd name="T13" fmla="*/ 1 h 25"/>
                <a:gd name="T14" fmla="*/ 1 w 24"/>
                <a:gd name="T15" fmla="*/ 1 h 25"/>
                <a:gd name="T16" fmla="*/ 1 w 24"/>
                <a:gd name="T17" fmla="*/ 1 h 25"/>
                <a:gd name="T18" fmla="*/ 1 w 24"/>
                <a:gd name="T19" fmla="*/ 1 h 25"/>
                <a:gd name="T20" fmla="*/ 1 w 24"/>
                <a:gd name="T21" fmla="*/ 1 h 25"/>
                <a:gd name="T22" fmla="*/ 1 w 24"/>
                <a:gd name="T23" fmla="*/ 1 h 25"/>
                <a:gd name="T24" fmla="*/ 1 w 24"/>
                <a:gd name="T25" fmla="*/ 1 h 25"/>
                <a:gd name="T26" fmla="*/ 1 w 24"/>
                <a:gd name="T27" fmla="*/ 1 h 25"/>
                <a:gd name="T28" fmla="*/ 1 w 24"/>
                <a:gd name="T29" fmla="*/ 1 h 25"/>
                <a:gd name="T30" fmla="*/ 1 w 24"/>
                <a:gd name="T31" fmla="*/ 1 h 25"/>
                <a:gd name="T32" fmla="*/ 0 w 24"/>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5">
                  <a:moveTo>
                    <a:pt x="0" y="16"/>
                  </a:moveTo>
                  <a:lnTo>
                    <a:pt x="0" y="11"/>
                  </a:lnTo>
                  <a:lnTo>
                    <a:pt x="0" y="7"/>
                  </a:lnTo>
                  <a:lnTo>
                    <a:pt x="4" y="3"/>
                  </a:lnTo>
                  <a:lnTo>
                    <a:pt x="9" y="1"/>
                  </a:lnTo>
                  <a:lnTo>
                    <a:pt x="16" y="0"/>
                  </a:lnTo>
                  <a:lnTo>
                    <a:pt x="21" y="1"/>
                  </a:lnTo>
                  <a:lnTo>
                    <a:pt x="23" y="4"/>
                  </a:lnTo>
                  <a:lnTo>
                    <a:pt x="24" y="8"/>
                  </a:lnTo>
                  <a:lnTo>
                    <a:pt x="24" y="12"/>
                  </a:lnTo>
                  <a:lnTo>
                    <a:pt x="23" y="18"/>
                  </a:lnTo>
                  <a:lnTo>
                    <a:pt x="20" y="23"/>
                  </a:lnTo>
                  <a:lnTo>
                    <a:pt x="16" y="25"/>
                  </a:lnTo>
                  <a:lnTo>
                    <a:pt x="12" y="25"/>
                  </a:lnTo>
                  <a:lnTo>
                    <a:pt x="7" y="23"/>
                  </a:lnTo>
                  <a:lnTo>
                    <a:pt x="3" y="19"/>
                  </a:lnTo>
                  <a:lnTo>
                    <a:pt x="0" y="1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45" name="Freeform 309">
              <a:extLst>
                <a:ext uri="{FF2B5EF4-FFF2-40B4-BE49-F238E27FC236}">
                  <a16:creationId xmlns:a16="http://schemas.microsoft.com/office/drawing/2014/main" xmlns="" id="{FC55CADA-6B5A-437E-8FE1-43B1E03A8349}"/>
                </a:ext>
              </a:extLst>
            </p:cNvPr>
            <p:cNvSpPr>
              <a:spLocks/>
            </p:cNvSpPr>
            <p:nvPr/>
          </p:nvSpPr>
          <p:spPr bwMode="auto">
            <a:xfrm>
              <a:off x="2680" y="748"/>
              <a:ext cx="11" cy="14"/>
            </a:xfrm>
            <a:custGeom>
              <a:avLst/>
              <a:gdLst>
                <a:gd name="T0" fmla="*/ 1 w 22"/>
                <a:gd name="T1" fmla="*/ 0 h 29"/>
                <a:gd name="T2" fmla="*/ 1 w 22"/>
                <a:gd name="T3" fmla="*/ 0 h 29"/>
                <a:gd name="T4" fmla="*/ 0 w 22"/>
                <a:gd name="T5" fmla="*/ 0 h 29"/>
                <a:gd name="T6" fmla="*/ 0 w 22"/>
                <a:gd name="T7" fmla="*/ 0 h 29"/>
                <a:gd name="T8" fmla="*/ 0 w 22"/>
                <a:gd name="T9" fmla="*/ 0 h 29"/>
                <a:gd name="T10" fmla="*/ 1 w 22"/>
                <a:gd name="T11" fmla="*/ 0 h 29"/>
                <a:gd name="T12" fmla="*/ 1 w 22"/>
                <a:gd name="T13" fmla="*/ 0 h 29"/>
                <a:gd name="T14" fmla="*/ 1 w 22"/>
                <a:gd name="T15" fmla="*/ 0 h 29"/>
                <a:gd name="T16" fmla="*/ 1 w 22"/>
                <a:gd name="T17" fmla="*/ 0 h 29"/>
                <a:gd name="T18" fmla="*/ 1 w 22"/>
                <a:gd name="T19" fmla="*/ 0 h 29"/>
                <a:gd name="T20" fmla="*/ 1 w 22"/>
                <a:gd name="T21" fmla="*/ 0 h 29"/>
                <a:gd name="T22" fmla="*/ 1 w 22"/>
                <a:gd name="T23" fmla="*/ 0 h 29"/>
                <a:gd name="T24" fmla="*/ 1 w 22"/>
                <a:gd name="T25" fmla="*/ 0 h 29"/>
                <a:gd name="T26" fmla="*/ 1 w 22"/>
                <a:gd name="T27" fmla="*/ 0 h 29"/>
                <a:gd name="T28" fmla="*/ 1 w 22"/>
                <a:gd name="T29" fmla="*/ 0 h 29"/>
                <a:gd name="T30" fmla="*/ 1 w 22"/>
                <a:gd name="T31" fmla="*/ 0 h 29"/>
                <a:gd name="T32" fmla="*/ 1 w 22"/>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9">
                  <a:moveTo>
                    <a:pt x="7" y="29"/>
                  </a:moveTo>
                  <a:lnTo>
                    <a:pt x="2" y="28"/>
                  </a:lnTo>
                  <a:lnTo>
                    <a:pt x="0" y="24"/>
                  </a:lnTo>
                  <a:lnTo>
                    <a:pt x="0" y="20"/>
                  </a:lnTo>
                  <a:lnTo>
                    <a:pt x="0" y="14"/>
                  </a:lnTo>
                  <a:lnTo>
                    <a:pt x="2" y="8"/>
                  </a:lnTo>
                  <a:lnTo>
                    <a:pt x="6" y="3"/>
                  </a:lnTo>
                  <a:lnTo>
                    <a:pt x="11" y="1"/>
                  </a:lnTo>
                  <a:lnTo>
                    <a:pt x="14" y="0"/>
                  </a:lnTo>
                  <a:lnTo>
                    <a:pt x="16" y="1"/>
                  </a:lnTo>
                  <a:lnTo>
                    <a:pt x="20" y="5"/>
                  </a:lnTo>
                  <a:lnTo>
                    <a:pt x="21" y="10"/>
                  </a:lnTo>
                  <a:lnTo>
                    <a:pt x="22" y="15"/>
                  </a:lnTo>
                  <a:lnTo>
                    <a:pt x="21" y="20"/>
                  </a:lnTo>
                  <a:lnTo>
                    <a:pt x="17" y="24"/>
                  </a:lnTo>
                  <a:lnTo>
                    <a:pt x="13" y="28"/>
                  </a:lnTo>
                  <a:lnTo>
                    <a:pt x="7" y="29"/>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46" name="Freeform 310">
              <a:extLst>
                <a:ext uri="{FF2B5EF4-FFF2-40B4-BE49-F238E27FC236}">
                  <a16:creationId xmlns:a16="http://schemas.microsoft.com/office/drawing/2014/main" xmlns="" id="{273B87F9-AB23-4639-B5C9-CCB425BA1187}"/>
                </a:ext>
              </a:extLst>
            </p:cNvPr>
            <p:cNvSpPr>
              <a:spLocks/>
            </p:cNvSpPr>
            <p:nvPr/>
          </p:nvSpPr>
          <p:spPr bwMode="auto">
            <a:xfrm>
              <a:off x="2699" y="735"/>
              <a:ext cx="13" cy="16"/>
            </a:xfrm>
            <a:custGeom>
              <a:avLst/>
              <a:gdLst>
                <a:gd name="T0" fmla="*/ 1 w 26"/>
                <a:gd name="T1" fmla="*/ 0 h 33"/>
                <a:gd name="T2" fmla="*/ 1 w 26"/>
                <a:gd name="T3" fmla="*/ 0 h 33"/>
                <a:gd name="T4" fmla="*/ 1 w 26"/>
                <a:gd name="T5" fmla="*/ 0 h 33"/>
                <a:gd name="T6" fmla="*/ 1 w 26"/>
                <a:gd name="T7" fmla="*/ 0 h 33"/>
                <a:gd name="T8" fmla="*/ 1 w 26"/>
                <a:gd name="T9" fmla="*/ 0 h 33"/>
                <a:gd name="T10" fmla="*/ 1 w 26"/>
                <a:gd name="T11" fmla="*/ 0 h 33"/>
                <a:gd name="T12" fmla="*/ 1 w 26"/>
                <a:gd name="T13" fmla="*/ 0 h 33"/>
                <a:gd name="T14" fmla="*/ 1 w 26"/>
                <a:gd name="T15" fmla="*/ 0 h 33"/>
                <a:gd name="T16" fmla="*/ 1 w 26"/>
                <a:gd name="T17" fmla="*/ 0 h 33"/>
                <a:gd name="T18" fmla="*/ 1 w 26"/>
                <a:gd name="T19" fmla="*/ 0 h 33"/>
                <a:gd name="T20" fmla="*/ 1 w 26"/>
                <a:gd name="T21" fmla="*/ 0 h 33"/>
                <a:gd name="T22" fmla="*/ 1 w 26"/>
                <a:gd name="T23" fmla="*/ 1 h 33"/>
                <a:gd name="T24" fmla="*/ 1 w 26"/>
                <a:gd name="T25" fmla="*/ 1 h 33"/>
                <a:gd name="T26" fmla="*/ 1 w 26"/>
                <a:gd name="T27" fmla="*/ 1 h 33"/>
                <a:gd name="T28" fmla="*/ 1 w 26"/>
                <a:gd name="T29" fmla="*/ 0 h 33"/>
                <a:gd name="T30" fmla="*/ 0 w 26"/>
                <a:gd name="T31" fmla="*/ 0 h 33"/>
                <a:gd name="T32" fmla="*/ 1 w 26"/>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 h="33">
                  <a:moveTo>
                    <a:pt x="1" y="17"/>
                  </a:moveTo>
                  <a:lnTo>
                    <a:pt x="4" y="12"/>
                  </a:lnTo>
                  <a:lnTo>
                    <a:pt x="6" y="6"/>
                  </a:lnTo>
                  <a:lnTo>
                    <a:pt x="11" y="2"/>
                  </a:lnTo>
                  <a:lnTo>
                    <a:pt x="16" y="0"/>
                  </a:lnTo>
                  <a:lnTo>
                    <a:pt x="22" y="2"/>
                  </a:lnTo>
                  <a:lnTo>
                    <a:pt x="25" y="5"/>
                  </a:lnTo>
                  <a:lnTo>
                    <a:pt x="26" y="11"/>
                  </a:lnTo>
                  <a:lnTo>
                    <a:pt x="26" y="17"/>
                  </a:lnTo>
                  <a:lnTo>
                    <a:pt x="23" y="22"/>
                  </a:lnTo>
                  <a:lnTo>
                    <a:pt x="19" y="28"/>
                  </a:lnTo>
                  <a:lnTo>
                    <a:pt x="13" y="32"/>
                  </a:lnTo>
                  <a:lnTo>
                    <a:pt x="8" y="33"/>
                  </a:lnTo>
                  <a:lnTo>
                    <a:pt x="5" y="32"/>
                  </a:lnTo>
                  <a:lnTo>
                    <a:pt x="1" y="27"/>
                  </a:lnTo>
                  <a:lnTo>
                    <a:pt x="0" y="22"/>
                  </a:lnTo>
                  <a:lnTo>
                    <a:pt x="1" y="17"/>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47" name="Freeform 311">
              <a:extLst>
                <a:ext uri="{FF2B5EF4-FFF2-40B4-BE49-F238E27FC236}">
                  <a16:creationId xmlns:a16="http://schemas.microsoft.com/office/drawing/2014/main" xmlns="" id="{45980034-14CC-41C9-A7D3-BB34C9BA4BFA}"/>
                </a:ext>
              </a:extLst>
            </p:cNvPr>
            <p:cNvSpPr>
              <a:spLocks/>
            </p:cNvSpPr>
            <p:nvPr/>
          </p:nvSpPr>
          <p:spPr bwMode="auto">
            <a:xfrm>
              <a:off x="2715" y="738"/>
              <a:ext cx="14" cy="13"/>
            </a:xfrm>
            <a:custGeom>
              <a:avLst/>
              <a:gdLst>
                <a:gd name="T0" fmla="*/ 1 w 26"/>
                <a:gd name="T1" fmla="*/ 0 h 27"/>
                <a:gd name="T2" fmla="*/ 1 w 26"/>
                <a:gd name="T3" fmla="*/ 0 h 27"/>
                <a:gd name="T4" fmla="*/ 1 w 26"/>
                <a:gd name="T5" fmla="*/ 0 h 27"/>
                <a:gd name="T6" fmla="*/ 1 w 26"/>
                <a:gd name="T7" fmla="*/ 0 h 27"/>
                <a:gd name="T8" fmla="*/ 1 w 26"/>
                <a:gd name="T9" fmla="*/ 0 h 27"/>
                <a:gd name="T10" fmla="*/ 1 w 26"/>
                <a:gd name="T11" fmla="*/ 0 h 27"/>
                <a:gd name="T12" fmla="*/ 1 w 26"/>
                <a:gd name="T13" fmla="*/ 0 h 27"/>
                <a:gd name="T14" fmla="*/ 1 w 26"/>
                <a:gd name="T15" fmla="*/ 0 h 27"/>
                <a:gd name="T16" fmla="*/ 1 w 26"/>
                <a:gd name="T17" fmla="*/ 0 h 27"/>
                <a:gd name="T18" fmla="*/ 1 w 26"/>
                <a:gd name="T19" fmla="*/ 0 h 27"/>
                <a:gd name="T20" fmla="*/ 1 w 26"/>
                <a:gd name="T21" fmla="*/ 0 h 27"/>
                <a:gd name="T22" fmla="*/ 0 w 26"/>
                <a:gd name="T23" fmla="*/ 0 h 27"/>
                <a:gd name="T24" fmla="*/ 1 w 26"/>
                <a:gd name="T25" fmla="*/ 0 h 27"/>
                <a:gd name="T26" fmla="*/ 1 w 26"/>
                <a:gd name="T27" fmla="*/ 0 h 27"/>
                <a:gd name="T28" fmla="*/ 1 w 26"/>
                <a:gd name="T29" fmla="*/ 0 h 27"/>
                <a:gd name="T30" fmla="*/ 1 w 26"/>
                <a:gd name="T31" fmla="*/ 0 h 27"/>
                <a:gd name="T32" fmla="*/ 1 w 26"/>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 h="27">
                  <a:moveTo>
                    <a:pt x="21" y="3"/>
                  </a:moveTo>
                  <a:lnTo>
                    <a:pt x="24" y="6"/>
                  </a:lnTo>
                  <a:lnTo>
                    <a:pt x="26" y="9"/>
                  </a:lnTo>
                  <a:lnTo>
                    <a:pt x="26" y="14"/>
                  </a:lnTo>
                  <a:lnTo>
                    <a:pt x="25" y="19"/>
                  </a:lnTo>
                  <a:lnTo>
                    <a:pt x="21" y="22"/>
                  </a:lnTo>
                  <a:lnTo>
                    <a:pt x="17" y="26"/>
                  </a:lnTo>
                  <a:lnTo>
                    <a:pt x="12" y="27"/>
                  </a:lnTo>
                  <a:lnTo>
                    <a:pt x="9" y="27"/>
                  </a:lnTo>
                  <a:lnTo>
                    <a:pt x="5" y="24"/>
                  </a:lnTo>
                  <a:lnTo>
                    <a:pt x="2" y="20"/>
                  </a:lnTo>
                  <a:lnTo>
                    <a:pt x="0" y="15"/>
                  </a:lnTo>
                  <a:lnTo>
                    <a:pt x="1" y="11"/>
                  </a:lnTo>
                  <a:lnTo>
                    <a:pt x="4" y="6"/>
                  </a:lnTo>
                  <a:lnTo>
                    <a:pt x="8" y="3"/>
                  </a:lnTo>
                  <a:lnTo>
                    <a:pt x="13" y="0"/>
                  </a:lnTo>
                  <a:lnTo>
                    <a:pt x="21" y="3"/>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48" name="Freeform 312">
              <a:extLst>
                <a:ext uri="{FF2B5EF4-FFF2-40B4-BE49-F238E27FC236}">
                  <a16:creationId xmlns:a16="http://schemas.microsoft.com/office/drawing/2014/main" xmlns="" id="{2F0C1356-BBA9-48B8-A08F-A609AD3757C7}"/>
                </a:ext>
              </a:extLst>
            </p:cNvPr>
            <p:cNvSpPr>
              <a:spLocks/>
            </p:cNvSpPr>
            <p:nvPr/>
          </p:nvSpPr>
          <p:spPr bwMode="auto">
            <a:xfrm>
              <a:off x="2570" y="757"/>
              <a:ext cx="108" cy="73"/>
            </a:xfrm>
            <a:custGeom>
              <a:avLst/>
              <a:gdLst>
                <a:gd name="T0" fmla="*/ 7 w 216"/>
                <a:gd name="T1" fmla="*/ 0 h 148"/>
                <a:gd name="T2" fmla="*/ 7 w 216"/>
                <a:gd name="T3" fmla="*/ 0 h 148"/>
                <a:gd name="T4" fmla="*/ 7 w 216"/>
                <a:gd name="T5" fmla="*/ 0 h 148"/>
                <a:gd name="T6" fmla="*/ 7 w 216"/>
                <a:gd name="T7" fmla="*/ 0 h 148"/>
                <a:gd name="T8" fmla="*/ 6 w 216"/>
                <a:gd name="T9" fmla="*/ 0 h 148"/>
                <a:gd name="T10" fmla="*/ 4 w 216"/>
                <a:gd name="T11" fmla="*/ 0 h 148"/>
                <a:gd name="T12" fmla="*/ 3 w 216"/>
                <a:gd name="T13" fmla="*/ 0 h 148"/>
                <a:gd name="T14" fmla="*/ 3 w 216"/>
                <a:gd name="T15" fmla="*/ 0 h 148"/>
                <a:gd name="T16" fmla="*/ 4 w 216"/>
                <a:gd name="T17" fmla="*/ 0 h 148"/>
                <a:gd name="T18" fmla="*/ 5 w 216"/>
                <a:gd name="T19" fmla="*/ 0 h 148"/>
                <a:gd name="T20" fmla="*/ 6 w 216"/>
                <a:gd name="T21" fmla="*/ 0 h 148"/>
                <a:gd name="T22" fmla="*/ 6 w 216"/>
                <a:gd name="T23" fmla="*/ 1 h 148"/>
                <a:gd name="T24" fmla="*/ 6 w 216"/>
                <a:gd name="T25" fmla="*/ 1 h 148"/>
                <a:gd name="T26" fmla="*/ 5 w 216"/>
                <a:gd name="T27" fmla="*/ 1 h 148"/>
                <a:gd name="T28" fmla="*/ 4 w 216"/>
                <a:gd name="T29" fmla="*/ 1 h 148"/>
                <a:gd name="T30" fmla="*/ 3 w 216"/>
                <a:gd name="T31" fmla="*/ 1 h 148"/>
                <a:gd name="T32" fmla="*/ 2 w 216"/>
                <a:gd name="T33" fmla="*/ 1 h 148"/>
                <a:gd name="T34" fmla="*/ 3 w 216"/>
                <a:gd name="T35" fmla="*/ 1 h 148"/>
                <a:gd name="T36" fmla="*/ 3 w 216"/>
                <a:gd name="T37" fmla="*/ 1 h 148"/>
                <a:gd name="T38" fmla="*/ 4 w 216"/>
                <a:gd name="T39" fmla="*/ 1 h 148"/>
                <a:gd name="T40" fmla="*/ 5 w 216"/>
                <a:gd name="T41" fmla="*/ 1 h 148"/>
                <a:gd name="T42" fmla="*/ 5 w 216"/>
                <a:gd name="T43" fmla="*/ 1 h 148"/>
                <a:gd name="T44" fmla="*/ 4 w 216"/>
                <a:gd name="T45" fmla="*/ 2 h 148"/>
                <a:gd name="T46" fmla="*/ 4 w 216"/>
                <a:gd name="T47" fmla="*/ 2 h 148"/>
                <a:gd name="T48" fmla="*/ 3 w 216"/>
                <a:gd name="T49" fmla="*/ 2 h 148"/>
                <a:gd name="T50" fmla="*/ 3 w 216"/>
                <a:gd name="T51" fmla="*/ 2 h 148"/>
                <a:gd name="T52" fmla="*/ 2 w 216"/>
                <a:gd name="T53" fmla="*/ 1 h 148"/>
                <a:gd name="T54" fmla="*/ 2 w 216"/>
                <a:gd name="T55" fmla="*/ 1 h 148"/>
                <a:gd name="T56" fmla="*/ 3 w 216"/>
                <a:gd name="T57" fmla="*/ 2 h 148"/>
                <a:gd name="T58" fmla="*/ 3 w 216"/>
                <a:gd name="T59" fmla="*/ 2 h 148"/>
                <a:gd name="T60" fmla="*/ 2 w 216"/>
                <a:gd name="T61" fmla="*/ 2 h 148"/>
                <a:gd name="T62" fmla="*/ 1 w 216"/>
                <a:gd name="T63" fmla="*/ 3 h 148"/>
                <a:gd name="T64" fmla="*/ 0 w 216"/>
                <a:gd name="T65" fmla="*/ 3 h 148"/>
                <a:gd name="T66" fmla="*/ 1 w 216"/>
                <a:gd name="T67" fmla="*/ 3 h 148"/>
                <a:gd name="T68" fmla="*/ 2 w 216"/>
                <a:gd name="T69" fmla="*/ 3 h 148"/>
                <a:gd name="T70" fmla="*/ 3 w 216"/>
                <a:gd name="T71" fmla="*/ 2 h 148"/>
                <a:gd name="T72" fmla="*/ 3 w 216"/>
                <a:gd name="T73" fmla="*/ 3 h 148"/>
                <a:gd name="T74" fmla="*/ 3 w 216"/>
                <a:gd name="T75" fmla="*/ 4 h 148"/>
                <a:gd name="T76" fmla="*/ 3 w 216"/>
                <a:gd name="T77" fmla="*/ 4 h 148"/>
                <a:gd name="T78" fmla="*/ 4 w 216"/>
                <a:gd name="T79" fmla="*/ 3 h 148"/>
                <a:gd name="T80" fmla="*/ 4 w 216"/>
                <a:gd name="T81" fmla="*/ 2 h 148"/>
                <a:gd name="T82" fmla="*/ 5 w 216"/>
                <a:gd name="T83" fmla="*/ 2 h 148"/>
                <a:gd name="T84" fmla="*/ 5 w 216"/>
                <a:gd name="T85" fmla="*/ 2 h 148"/>
                <a:gd name="T86" fmla="*/ 5 w 216"/>
                <a:gd name="T87" fmla="*/ 3 h 148"/>
                <a:gd name="T88" fmla="*/ 5 w 216"/>
                <a:gd name="T89" fmla="*/ 4 h 148"/>
                <a:gd name="T90" fmla="*/ 5 w 216"/>
                <a:gd name="T91" fmla="*/ 3 h 148"/>
                <a:gd name="T92" fmla="*/ 6 w 216"/>
                <a:gd name="T93" fmla="*/ 1 h 148"/>
                <a:gd name="T94" fmla="*/ 6 w 216"/>
                <a:gd name="T95" fmla="*/ 1 h 148"/>
                <a:gd name="T96" fmla="*/ 7 w 216"/>
                <a:gd name="T97" fmla="*/ 1 h 148"/>
                <a:gd name="T98" fmla="*/ 7 w 216"/>
                <a:gd name="T99" fmla="*/ 1 h 148"/>
                <a:gd name="T100" fmla="*/ 7 w 216"/>
                <a:gd name="T101" fmla="*/ 3 h 148"/>
                <a:gd name="T102" fmla="*/ 7 w 216"/>
                <a:gd name="T103" fmla="*/ 1 h 14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6" h="148">
                  <a:moveTo>
                    <a:pt x="216" y="16"/>
                  </a:moveTo>
                  <a:lnTo>
                    <a:pt x="215" y="16"/>
                  </a:lnTo>
                  <a:lnTo>
                    <a:pt x="212" y="15"/>
                  </a:lnTo>
                  <a:lnTo>
                    <a:pt x="211" y="14"/>
                  </a:lnTo>
                  <a:lnTo>
                    <a:pt x="209" y="13"/>
                  </a:lnTo>
                  <a:lnTo>
                    <a:pt x="208" y="11"/>
                  </a:lnTo>
                  <a:lnTo>
                    <a:pt x="207" y="9"/>
                  </a:lnTo>
                  <a:lnTo>
                    <a:pt x="205" y="7"/>
                  </a:lnTo>
                  <a:lnTo>
                    <a:pt x="205" y="5"/>
                  </a:lnTo>
                  <a:lnTo>
                    <a:pt x="202" y="9"/>
                  </a:lnTo>
                  <a:lnTo>
                    <a:pt x="198" y="13"/>
                  </a:lnTo>
                  <a:lnTo>
                    <a:pt x="196" y="16"/>
                  </a:lnTo>
                  <a:lnTo>
                    <a:pt x="194" y="19"/>
                  </a:lnTo>
                  <a:lnTo>
                    <a:pt x="186" y="15"/>
                  </a:lnTo>
                  <a:lnTo>
                    <a:pt x="173" y="12"/>
                  </a:lnTo>
                  <a:lnTo>
                    <a:pt x="159" y="7"/>
                  </a:lnTo>
                  <a:lnTo>
                    <a:pt x="144" y="5"/>
                  </a:lnTo>
                  <a:lnTo>
                    <a:pt x="128" y="1"/>
                  </a:lnTo>
                  <a:lnTo>
                    <a:pt x="114" y="0"/>
                  </a:lnTo>
                  <a:lnTo>
                    <a:pt x="102" y="0"/>
                  </a:lnTo>
                  <a:lnTo>
                    <a:pt x="94" y="1"/>
                  </a:lnTo>
                  <a:lnTo>
                    <a:pt x="84" y="5"/>
                  </a:lnTo>
                  <a:lnTo>
                    <a:pt x="83" y="6"/>
                  </a:lnTo>
                  <a:lnTo>
                    <a:pt x="87" y="6"/>
                  </a:lnTo>
                  <a:lnTo>
                    <a:pt x="94" y="5"/>
                  </a:lnTo>
                  <a:lnTo>
                    <a:pt x="105" y="5"/>
                  </a:lnTo>
                  <a:lnTo>
                    <a:pt x="117" y="5"/>
                  </a:lnTo>
                  <a:lnTo>
                    <a:pt x="131" y="7"/>
                  </a:lnTo>
                  <a:lnTo>
                    <a:pt x="143" y="11"/>
                  </a:lnTo>
                  <a:lnTo>
                    <a:pt x="156" y="14"/>
                  </a:lnTo>
                  <a:lnTo>
                    <a:pt x="166" y="18"/>
                  </a:lnTo>
                  <a:lnTo>
                    <a:pt x="175" y="22"/>
                  </a:lnTo>
                  <a:lnTo>
                    <a:pt x="182" y="27"/>
                  </a:lnTo>
                  <a:lnTo>
                    <a:pt x="185" y="30"/>
                  </a:lnTo>
                  <a:lnTo>
                    <a:pt x="183" y="31"/>
                  </a:lnTo>
                  <a:lnTo>
                    <a:pt x="179" y="32"/>
                  </a:lnTo>
                  <a:lnTo>
                    <a:pt x="174" y="35"/>
                  </a:lnTo>
                  <a:lnTo>
                    <a:pt x="169" y="38"/>
                  </a:lnTo>
                  <a:lnTo>
                    <a:pt x="162" y="42"/>
                  </a:lnTo>
                  <a:lnTo>
                    <a:pt x="156" y="45"/>
                  </a:lnTo>
                  <a:lnTo>
                    <a:pt x="151" y="49"/>
                  </a:lnTo>
                  <a:lnTo>
                    <a:pt x="144" y="45"/>
                  </a:lnTo>
                  <a:lnTo>
                    <a:pt x="134" y="43"/>
                  </a:lnTo>
                  <a:lnTo>
                    <a:pt x="122" y="39"/>
                  </a:lnTo>
                  <a:lnTo>
                    <a:pt x="110" y="36"/>
                  </a:lnTo>
                  <a:lnTo>
                    <a:pt x="96" y="34"/>
                  </a:lnTo>
                  <a:lnTo>
                    <a:pt x="83" y="32"/>
                  </a:lnTo>
                  <a:lnTo>
                    <a:pt x="73" y="32"/>
                  </a:lnTo>
                  <a:lnTo>
                    <a:pt x="64" y="35"/>
                  </a:lnTo>
                  <a:lnTo>
                    <a:pt x="58" y="38"/>
                  </a:lnTo>
                  <a:lnTo>
                    <a:pt x="55" y="41"/>
                  </a:lnTo>
                  <a:lnTo>
                    <a:pt x="56" y="42"/>
                  </a:lnTo>
                  <a:lnTo>
                    <a:pt x="63" y="41"/>
                  </a:lnTo>
                  <a:lnTo>
                    <a:pt x="67" y="39"/>
                  </a:lnTo>
                  <a:lnTo>
                    <a:pt x="73" y="39"/>
                  </a:lnTo>
                  <a:lnTo>
                    <a:pt x="80" y="39"/>
                  </a:lnTo>
                  <a:lnTo>
                    <a:pt x="86" y="41"/>
                  </a:lnTo>
                  <a:lnTo>
                    <a:pt x="93" y="41"/>
                  </a:lnTo>
                  <a:lnTo>
                    <a:pt x="99" y="42"/>
                  </a:lnTo>
                  <a:lnTo>
                    <a:pt x="106" y="44"/>
                  </a:lnTo>
                  <a:lnTo>
                    <a:pt x="112" y="45"/>
                  </a:lnTo>
                  <a:lnTo>
                    <a:pt x="124" y="49"/>
                  </a:lnTo>
                  <a:lnTo>
                    <a:pt x="133" y="51"/>
                  </a:lnTo>
                  <a:lnTo>
                    <a:pt x="139" y="53"/>
                  </a:lnTo>
                  <a:lnTo>
                    <a:pt x="143" y="56"/>
                  </a:lnTo>
                  <a:lnTo>
                    <a:pt x="140" y="58"/>
                  </a:lnTo>
                  <a:lnTo>
                    <a:pt x="135" y="60"/>
                  </a:lnTo>
                  <a:lnTo>
                    <a:pt x="129" y="62"/>
                  </a:lnTo>
                  <a:lnTo>
                    <a:pt x="124" y="65"/>
                  </a:lnTo>
                  <a:lnTo>
                    <a:pt x="118" y="67"/>
                  </a:lnTo>
                  <a:lnTo>
                    <a:pt x="112" y="68"/>
                  </a:lnTo>
                  <a:lnTo>
                    <a:pt x="107" y="71"/>
                  </a:lnTo>
                  <a:lnTo>
                    <a:pt x="104" y="72"/>
                  </a:lnTo>
                  <a:lnTo>
                    <a:pt x="101" y="73"/>
                  </a:lnTo>
                  <a:lnTo>
                    <a:pt x="96" y="73"/>
                  </a:lnTo>
                  <a:lnTo>
                    <a:pt x="90" y="72"/>
                  </a:lnTo>
                  <a:lnTo>
                    <a:pt x="86" y="71"/>
                  </a:lnTo>
                  <a:lnTo>
                    <a:pt x="80" y="68"/>
                  </a:lnTo>
                  <a:lnTo>
                    <a:pt x="74" y="66"/>
                  </a:lnTo>
                  <a:lnTo>
                    <a:pt x="68" y="65"/>
                  </a:lnTo>
                  <a:lnTo>
                    <a:pt x="64" y="62"/>
                  </a:lnTo>
                  <a:lnTo>
                    <a:pt x="56" y="60"/>
                  </a:lnTo>
                  <a:lnTo>
                    <a:pt x="48" y="60"/>
                  </a:lnTo>
                  <a:lnTo>
                    <a:pt x="44" y="62"/>
                  </a:lnTo>
                  <a:lnTo>
                    <a:pt x="48" y="65"/>
                  </a:lnTo>
                  <a:lnTo>
                    <a:pt x="57" y="68"/>
                  </a:lnTo>
                  <a:lnTo>
                    <a:pt x="67" y="72"/>
                  </a:lnTo>
                  <a:lnTo>
                    <a:pt x="75" y="75"/>
                  </a:lnTo>
                  <a:lnTo>
                    <a:pt x="81" y="79"/>
                  </a:lnTo>
                  <a:lnTo>
                    <a:pt x="74" y="81"/>
                  </a:lnTo>
                  <a:lnTo>
                    <a:pt x="65" y="84"/>
                  </a:lnTo>
                  <a:lnTo>
                    <a:pt x="53" y="88"/>
                  </a:lnTo>
                  <a:lnTo>
                    <a:pt x="42" y="91"/>
                  </a:lnTo>
                  <a:lnTo>
                    <a:pt x="29" y="95"/>
                  </a:lnTo>
                  <a:lnTo>
                    <a:pt x="19" y="98"/>
                  </a:lnTo>
                  <a:lnTo>
                    <a:pt x="10" y="100"/>
                  </a:lnTo>
                  <a:lnTo>
                    <a:pt x="5" y="102"/>
                  </a:lnTo>
                  <a:lnTo>
                    <a:pt x="0" y="104"/>
                  </a:lnTo>
                  <a:lnTo>
                    <a:pt x="0" y="105"/>
                  </a:lnTo>
                  <a:lnTo>
                    <a:pt x="4" y="105"/>
                  </a:lnTo>
                  <a:lnTo>
                    <a:pt x="11" y="105"/>
                  </a:lnTo>
                  <a:lnTo>
                    <a:pt x="19" y="105"/>
                  </a:lnTo>
                  <a:lnTo>
                    <a:pt x="29" y="103"/>
                  </a:lnTo>
                  <a:lnTo>
                    <a:pt x="41" y="102"/>
                  </a:lnTo>
                  <a:lnTo>
                    <a:pt x="53" y="99"/>
                  </a:lnTo>
                  <a:lnTo>
                    <a:pt x="65" y="96"/>
                  </a:lnTo>
                  <a:lnTo>
                    <a:pt x="76" y="92"/>
                  </a:lnTo>
                  <a:lnTo>
                    <a:pt x="86" y="90"/>
                  </a:lnTo>
                  <a:lnTo>
                    <a:pt x="91" y="87"/>
                  </a:lnTo>
                  <a:lnTo>
                    <a:pt x="90" y="99"/>
                  </a:lnTo>
                  <a:lnTo>
                    <a:pt x="86" y="115"/>
                  </a:lnTo>
                  <a:lnTo>
                    <a:pt x="81" y="132"/>
                  </a:lnTo>
                  <a:lnTo>
                    <a:pt x="75" y="142"/>
                  </a:lnTo>
                  <a:lnTo>
                    <a:pt x="72" y="147"/>
                  </a:lnTo>
                  <a:lnTo>
                    <a:pt x="73" y="148"/>
                  </a:lnTo>
                  <a:lnTo>
                    <a:pt x="76" y="147"/>
                  </a:lnTo>
                  <a:lnTo>
                    <a:pt x="80" y="143"/>
                  </a:lnTo>
                  <a:lnTo>
                    <a:pt x="87" y="133"/>
                  </a:lnTo>
                  <a:lnTo>
                    <a:pt x="95" y="117"/>
                  </a:lnTo>
                  <a:lnTo>
                    <a:pt x="103" y="99"/>
                  </a:lnTo>
                  <a:lnTo>
                    <a:pt x="106" y="87"/>
                  </a:lnTo>
                  <a:lnTo>
                    <a:pt x="111" y="85"/>
                  </a:lnTo>
                  <a:lnTo>
                    <a:pt x="118" y="82"/>
                  </a:lnTo>
                  <a:lnTo>
                    <a:pt x="125" y="80"/>
                  </a:lnTo>
                  <a:lnTo>
                    <a:pt x="132" y="76"/>
                  </a:lnTo>
                  <a:lnTo>
                    <a:pt x="139" y="74"/>
                  </a:lnTo>
                  <a:lnTo>
                    <a:pt x="145" y="71"/>
                  </a:lnTo>
                  <a:lnTo>
                    <a:pt x="151" y="68"/>
                  </a:lnTo>
                  <a:lnTo>
                    <a:pt x="155" y="67"/>
                  </a:lnTo>
                  <a:lnTo>
                    <a:pt x="155" y="80"/>
                  </a:lnTo>
                  <a:lnTo>
                    <a:pt x="152" y="97"/>
                  </a:lnTo>
                  <a:lnTo>
                    <a:pt x="149" y="115"/>
                  </a:lnTo>
                  <a:lnTo>
                    <a:pt x="145" y="128"/>
                  </a:lnTo>
                  <a:lnTo>
                    <a:pt x="143" y="134"/>
                  </a:lnTo>
                  <a:lnTo>
                    <a:pt x="144" y="136"/>
                  </a:lnTo>
                  <a:lnTo>
                    <a:pt x="147" y="135"/>
                  </a:lnTo>
                  <a:lnTo>
                    <a:pt x="150" y="128"/>
                  </a:lnTo>
                  <a:lnTo>
                    <a:pt x="156" y="115"/>
                  </a:lnTo>
                  <a:lnTo>
                    <a:pt x="163" y="98"/>
                  </a:lnTo>
                  <a:lnTo>
                    <a:pt x="167" y="79"/>
                  </a:lnTo>
                  <a:lnTo>
                    <a:pt x="167" y="61"/>
                  </a:lnTo>
                  <a:lnTo>
                    <a:pt x="177" y="54"/>
                  </a:lnTo>
                  <a:lnTo>
                    <a:pt x="183" y="46"/>
                  </a:lnTo>
                  <a:lnTo>
                    <a:pt x="189" y="41"/>
                  </a:lnTo>
                  <a:lnTo>
                    <a:pt x="194" y="36"/>
                  </a:lnTo>
                  <a:lnTo>
                    <a:pt x="196" y="34"/>
                  </a:lnTo>
                  <a:lnTo>
                    <a:pt x="200" y="32"/>
                  </a:lnTo>
                  <a:lnTo>
                    <a:pt x="201" y="35"/>
                  </a:lnTo>
                  <a:lnTo>
                    <a:pt x="201" y="41"/>
                  </a:lnTo>
                  <a:lnTo>
                    <a:pt x="200" y="53"/>
                  </a:lnTo>
                  <a:lnTo>
                    <a:pt x="198" y="72"/>
                  </a:lnTo>
                  <a:lnTo>
                    <a:pt x="197" y="91"/>
                  </a:lnTo>
                  <a:lnTo>
                    <a:pt x="195" y="104"/>
                  </a:lnTo>
                  <a:lnTo>
                    <a:pt x="203" y="88"/>
                  </a:lnTo>
                  <a:lnTo>
                    <a:pt x="209" y="64"/>
                  </a:lnTo>
                  <a:lnTo>
                    <a:pt x="213" y="37"/>
                  </a:lnTo>
                  <a:lnTo>
                    <a:pt x="216" y="16"/>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49" name="Freeform 313">
              <a:extLst>
                <a:ext uri="{FF2B5EF4-FFF2-40B4-BE49-F238E27FC236}">
                  <a16:creationId xmlns:a16="http://schemas.microsoft.com/office/drawing/2014/main" xmlns="" id="{39BD6366-874C-4F9B-9BDD-62D71FC4C51E}"/>
                </a:ext>
              </a:extLst>
            </p:cNvPr>
            <p:cNvSpPr>
              <a:spLocks/>
            </p:cNvSpPr>
            <p:nvPr/>
          </p:nvSpPr>
          <p:spPr bwMode="auto">
            <a:xfrm>
              <a:off x="2578" y="625"/>
              <a:ext cx="86" cy="82"/>
            </a:xfrm>
            <a:custGeom>
              <a:avLst/>
              <a:gdLst>
                <a:gd name="T0" fmla="*/ 5 w 173"/>
                <a:gd name="T1" fmla="*/ 5 h 165"/>
                <a:gd name="T2" fmla="*/ 5 w 173"/>
                <a:gd name="T3" fmla="*/ 4 h 165"/>
                <a:gd name="T4" fmla="*/ 5 w 173"/>
                <a:gd name="T5" fmla="*/ 4 h 165"/>
                <a:gd name="T6" fmla="*/ 4 w 173"/>
                <a:gd name="T7" fmla="*/ 4 h 165"/>
                <a:gd name="T8" fmla="*/ 4 w 173"/>
                <a:gd name="T9" fmla="*/ 3 h 165"/>
                <a:gd name="T10" fmla="*/ 4 w 173"/>
                <a:gd name="T11" fmla="*/ 2 h 165"/>
                <a:gd name="T12" fmla="*/ 4 w 173"/>
                <a:gd name="T13" fmla="*/ 1 h 165"/>
                <a:gd name="T14" fmla="*/ 4 w 173"/>
                <a:gd name="T15" fmla="*/ 1 h 165"/>
                <a:gd name="T16" fmla="*/ 4 w 173"/>
                <a:gd name="T17" fmla="*/ 2 h 165"/>
                <a:gd name="T18" fmla="*/ 4 w 173"/>
                <a:gd name="T19" fmla="*/ 3 h 165"/>
                <a:gd name="T20" fmla="*/ 4 w 173"/>
                <a:gd name="T21" fmla="*/ 3 h 165"/>
                <a:gd name="T22" fmla="*/ 3 w 173"/>
                <a:gd name="T23" fmla="*/ 3 h 165"/>
                <a:gd name="T24" fmla="*/ 3 w 173"/>
                <a:gd name="T25" fmla="*/ 3 h 165"/>
                <a:gd name="T26" fmla="*/ 3 w 173"/>
                <a:gd name="T27" fmla="*/ 3 h 165"/>
                <a:gd name="T28" fmla="*/ 3 w 173"/>
                <a:gd name="T29" fmla="*/ 2 h 165"/>
                <a:gd name="T30" fmla="*/ 2 w 173"/>
                <a:gd name="T31" fmla="*/ 1 h 165"/>
                <a:gd name="T32" fmla="*/ 2 w 173"/>
                <a:gd name="T33" fmla="*/ 0 h 165"/>
                <a:gd name="T34" fmla="*/ 2 w 173"/>
                <a:gd name="T35" fmla="*/ 0 h 165"/>
                <a:gd name="T36" fmla="*/ 2 w 173"/>
                <a:gd name="T37" fmla="*/ 0 h 165"/>
                <a:gd name="T38" fmla="*/ 2 w 173"/>
                <a:gd name="T39" fmla="*/ 0 h 165"/>
                <a:gd name="T40" fmla="*/ 2 w 173"/>
                <a:gd name="T41" fmla="*/ 0 h 165"/>
                <a:gd name="T42" fmla="*/ 2 w 173"/>
                <a:gd name="T43" fmla="*/ 1 h 165"/>
                <a:gd name="T44" fmla="*/ 2 w 173"/>
                <a:gd name="T45" fmla="*/ 1 h 165"/>
                <a:gd name="T46" fmla="*/ 2 w 173"/>
                <a:gd name="T47" fmla="*/ 2 h 165"/>
                <a:gd name="T48" fmla="*/ 2 w 173"/>
                <a:gd name="T49" fmla="*/ 2 h 165"/>
                <a:gd name="T50" fmla="*/ 1 w 173"/>
                <a:gd name="T51" fmla="*/ 1 h 165"/>
                <a:gd name="T52" fmla="*/ 0 w 173"/>
                <a:gd name="T53" fmla="*/ 0 h 165"/>
                <a:gd name="T54" fmla="*/ 0 w 173"/>
                <a:gd name="T55" fmla="*/ 0 h 165"/>
                <a:gd name="T56" fmla="*/ 0 w 173"/>
                <a:gd name="T57" fmla="*/ 0 h 165"/>
                <a:gd name="T58" fmla="*/ 0 w 173"/>
                <a:gd name="T59" fmla="*/ 0 h 165"/>
                <a:gd name="T60" fmla="*/ 0 w 173"/>
                <a:gd name="T61" fmla="*/ 1 h 165"/>
                <a:gd name="T62" fmla="*/ 1 w 173"/>
                <a:gd name="T63" fmla="*/ 1 h 165"/>
                <a:gd name="T64" fmla="*/ 1 w 173"/>
                <a:gd name="T65" fmla="*/ 1 h 165"/>
                <a:gd name="T66" fmla="*/ 1 w 173"/>
                <a:gd name="T67" fmla="*/ 2 h 165"/>
                <a:gd name="T68" fmla="*/ 2 w 173"/>
                <a:gd name="T69" fmla="*/ 2 h 165"/>
                <a:gd name="T70" fmla="*/ 2 w 173"/>
                <a:gd name="T71" fmla="*/ 2 h 165"/>
                <a:gd name="T72" fmla="*/ 2 w 173"/>
                <a:gd name="T73" fmla="*/ 2 h 165"/>
                <a:gd name="T74" fmla="*/ 2 w 173"/>
                <a:gd name="T75" fmla="*/ 2 h 165"/>
                <a:gd name="T76" fmla="*/ 1 w 173"/>
                <a:gd name="T77" fmla="*/ 2 h 165"/>
                <a:gd name="T78" fmla="*/ 1 w 173"/>
                <a:gd name="T79" fmla="*/ 2 h 165"/>
                <a:gd name="T80" fmla="*/ 1 w 173"/>
                <a:gd name="T81" fmla="*/ 2 h 165"/>
                <a:gd name="T82" fmla="*/ 0 w 173"/>
                <a:gd name="T83" fmla="*/ 2 h 165"/>
                <a:gd name="T84" fmla="*/ 1 w 173"/>
                <a:gd name="T85" fmla="*/ 2 h 165"/>
                <a:gd name="T86" fmla="*/ 1 w 173"/>
                <a:gd name="T87" fmla="*/ 3 h 165"/>
                <a:gd name="T88" fmla="*/ 2 w 173"/>
                <a:gd name="T89" fmla="*/ 3 h 165"/>
                <a:gd name="T90" fmla="*/ 2 w 173"/>
                <a:gd name="T91" fmla="*/ 3 h 165"/>
                <a:gd name="T92" fmla="*/ 3 w 173"/>
                <a:gd name="T93" fmla="*/ 3 h 165"/>
                <a:gd name="T94" fmla="*/ 3 w 173"/>
                <a:gd name="T95" fmla="*/ 3 h 165"/>
                <a:gd name="T96" fmla="*/ 3 w 173"/>
                <a:gd name="T97" fmla="*/ 3 h 165"/>
                <a:gd name="T98" fmla="*/ 4 w 173"/>
                <a:gd name="T99" fmla="*/ 4 h 165"/>
                <a:gd name="T100" fmla="*/ 4 w 173"/>
                <a:gd name="T101" fmla="*/ 4 h 165"/>
                <a:gd name="T102" fmla="*/ 3 w 173"/>
                <a:gd name="T103" fmla="*/ 4 h 165"/>
                <a:gd name="T104" fmla="*/ 3 w 173"/>
                <a:gd name="T105" fmla="*/ 4 h 165"/>
                <a:gd name="T106" fmla="*/ 2 w 173"/>
                <a:gd name="T107" fmla="*/ 4 h 165"/>
                <a:gd name="T108" fmla="*/ 2 w 173"/>
                <a:gd name="T109" fmla="*/ 4 h 165"/>
                <a:gd name="T110" fmla="*/ 2 w 173"/>
                <a:gd name="T111" fmla="*/ 4 h 165"/>
                <a:gd name="T112" fmla="*/ 2 w 173"/>
                <a:gd name="T113" fmla="*/ 4 h 165"/>
                <a:gd name="T114" fmla="*/ 3 w 173"/>
                <a:gd name="T115" fmla="*/ 4 h 165"/>
                <a:gd name="T116" fmla="*/ 4 w 173"/>
                <a:gd name="T117" fmla="*/ 4 h 165"/>
                <a:gd name="T118" fmla="*/ 4 w 173"/>
                <a:gd name="T119" fmla="*/ 4 h 165"/>
                <a:gd name="T120" fmla="*/ 4 w 173"/>
                <a:gd name="T121" fmla="*/ 4 h 165"/>
                <a:gd name="T122" fmla="*/ 5 w 173"/>
                <a:gd name="T123" fmla="*/ 4 h 16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73" h="165">
                  <a:moveTo>
                    <a:pt x="167" y="165"/>
                  </a:moveTo>
                  <a:lnTo>
                    <a:pt x="168" y="162"/>
                  </a:lnTo>
                  <a:lnTo>
                    <a:pt x="170" y="159"/>
                  </a:lnTo>
                  <a:lnTo>
                    <a:pt x="172" y="157"/>
                  </a:lnTo>
                  <a:lnTo>
                    <a:pt x="173" y="155"/>
                  </a:lnTo>
                  <a:lnTo>
                    <a:pt x="166" y="148"/>
                  </a:lnTo>
                  <a:lnTo>
                    <a:pt x="159" y="141"/>
                  </a:lnTo>
                  <a:lnTo>
                    <a:pt x="156" y="135"/>
                  </a:lnTo>
                  <a:lnTo>
                    <a:pt x="155" y="128"/>
                  </a:lnTo>
                  <a:lnTo>
                    <a:pt x="154" y="116"/>
                  </a:lnTo>
                  <a:lnTo>
                    <a:pt x="151" y="96"/>
                  </a:lnTo>
                  <a:lnTo>
                    <a:pt x="148" y="76"/>
                  </a:lnTo>
                  <a:lnTo>
                    <a:pt x="144" y="64"/>
                  </a:lnTo>
                  <a:lnTo>
                    <a:pt x="141" y="58"/>
                  </a:lnTo>
                  <a:lnTo>
                    <a:pt x="137" y="55"/>
                  </a:lnTo>
                  <a:lnTo>
                    <a:pt x="136" y="57"/>
                  </a:lnTo>
                  <a:lnTo>
                    <a:pt x="137" y="63"/>
                  </a:lnTo>
                  <a:lnTo>
                    <a:pt x="140" y="75"/>
                  </a:lnTo>
                  <a:lnTo>
                    <a:pt x="141" y="91"/>
                  </a:lnTo>
                  <a:lnTo>
                    <a:pt x="141" y="108"/>
                  </a:lnTo>
                  <a:lnTo>
                    <a:pt x="140" y="119"/>
                  </a:lnTo>
                  <a:lnTo>
                    <a:pt x="135" y="117"/>
                  </a:lnTo>
                  <a:lnTo>
                    <a:pt x="130" y="113"/>
                  </a:lnTo>
                  <a:lnTo>
                    <a:pt x="126" y="111"/>
                  </a:lnTo>
                  <a:lnTo>
                    <a:pt x="121" y="108"/>
                  </a:lnTo>
                  <a:lnTo>
                    <a:pt x="116" y="104"/>
                  </a:lnTo>
                  <a:lnTo>
                    <a:pt x="112" y="101"/>
                  </a:lnTo>
                  <a:lnTo>
                    <a:pt x="107" y="97"/>
                  </a:lnTo>
                  <a:lnTo>
                    <a:pt x="105" y="94"/>
                  </a:lnTo>
                  <a:lnTo>
                    <a:pt x="101" y="83"/>
                  </a:lnTo>
                  <a:lnTo>
                    <a:pt x="97" y="68"/>
                  </a:lnTo>
                  <a:lnTo>
                    <a:pt x="94" y="52"/>
                  </a:lnTo>
                  <a:lnTo>
                    <a:pt x="92" y="40"/>
                  </a:lnTo>
                  <a:lnTo>
                    <a:pt x="92" y="30"/>
                  </a:lnTo>
                  <a:lnTo>
                    <a:pt x="91" y="21"/>
                  </a:lnTo>
                  <a:lnTo>
                    <a:pt x="90" y="13"/>
                  </a:lnTo>
                  <a:lnTo>
                    <a:pt x="87" y="7"/>
                  </a:lnTo>
                  <a:lnTo>
                    <a:pt x="84" y="4"/>
                  </a:lnTo>
                  <a:lnTo>
                    <a:pt x="83" y="5"/>
                  </a:lnTo>
                  <a:lnTo>
                    <a:pt x="84" y="10"/>
                  </a:lnTo>
                  <a:lnTo>
                    <a:pt x="86" y="16"/>
                  </a:lnTo>
                  <a:lnTo>
                    <a:pt x="87" y="25"/>
                  </a:lnTo>
                  <a:lnTo>
                    <a:pt x="86" y="31"/>
                  </a:lnTo>
                  <a:lnTo>
                    <a:pt x="84" y="38"/>
                  </a:lnTo>
                  <a:lnTo>
                    <a:pt x="83" y="44"/>
                  </a:lnTo>
                  <a:lnTo>
                    <a:pt x="83" y="52"/>
                  </a:lnTo>
                  <a:lnTo>
                    <a:pt x="84" y="64"/>
                  </a:lnTo>
                  <a:lnTo>
                    <a:pt x="87" y="75"/>
                  </a:lnTo>
                  <a:lnTo>
                    <a:pt x="88" y="83"/>
                  </a:lnTo>
                  <a:lnTo>
                    <a:pt x="76" y="73"/>
                  </a:lnTo>
                  <a:lnTo>
                    <a:pt x="64" y="60"/>
                  </a:lnTo>
                  <a:lnTo>
                    <a:pt x="51" y="46"/>
                  </a:lnTo>
                  <a:lnTo>
                    <a:pt x="38" y="34"/>
                  </a:lnTo>
                  <a:lnTo>
                    <a:pt x="26" y="21"/>
                  </a:lnTo>
                  <a:lnTo>
                    <a:pt x="15" y="11"/>
                  </a:lnTo>
                  <a:lnTo>
                    <a:pt x="7" y="4"/>
                  </a:lnTo>
                  <a:lnTo>
                    <a:pt x="0" y="0"/>
                  </a:lnTo>
                  <a:lnTo>
                    <a:pt x="5" y="7"/>
                  </a:lnTo>
                  <a:lnTo>
                    <a:pt x="11" y="15"/>
                  </a:lnTo>
                  <a:lnTo>
                    <a:pt x="17" y="23"/>
                  </a:lnTo>
                  <a:lnTo>
                    <a:pt x="23" y="33"/>
                  </a:lnTo>
                  <a:lnTo>
                    <a:pt x="29" y="41"/>
                  </a:lnTo>
                  <a:lnTo>
                    <a:pt x="34" y="48"/>
                  </a:lnTo>
                  <a:lnTo>
                    <a:pt x="38" y="53"/>
                  </a:lnTo>
                  <a:lnTo>
                    <a:pt x="41" y="58"/>
                  </a:lnTo>
                  <a:lnTo>
                    <a:pt x="44" y="61"/>
                  </a:lnTo>
                  <a:lnTo>
                    <a:pt x="48" y="66"/>
                  </a:lnTo>
                  <a:lnTo>
                    <a:pt x="53" y="72"/>
                  </a:lnTo>
                  <a:lnTo>
                    <a:pt x="59" y="76"/>
                  </a:lnTo>
                  <a:lnTo>
                    <a:pt x="65" y="82"/>
                  </a:lnTo>
                  <a:lnTo>
                    <a:pt x="71" y="87"/>
                  </a:lnTo>
                  <a:lnTo>
                    <a:pt x="76" y="90"/>
                  </a:lnTo>
                  <a:lnTo>
                    <a:pt x="80" y="93"/>
                  </a:lnTo>
                  <a:lnTo>
                    <a:pt x="75" y="93"/>
                  </a:lnTo>
                  <a:lnTo>
                    <a:pt x="71" y="93"/>
                  </a:lnTo>
                  <a:lnTo>
                    <a:pt x="65" y="93"/>
                  </a:lnTo>
                  <a:lnTo>
                    <a:pt x="59" y="91"/>
                  </a:lnTo>
                  <a:lnTo>
                    <a:pt x="53" y="90"/>
                  </a:lnTo>
                  <a:lnTo>
                    <a:pt x="48" y="88"/>
                  </a:lnTo>
                  <a:lnTo>
                    <a:pt x="44" y="87"/>
                  </a:lnTo>
                  <a:lnTo>
                    <a:pt x="41" y="84"/>
                  </a:lnTo>
                  <a:lnTo>
                    <a:pt x="36" y="81"/>
                  </a:lnTo>
                  <a:lnTo>
                    <a:pt x="31" y="81"/>
                  </a:lnTo>
                  <a:lnTo>
                    <a:pt x="29" y="83"/>
                  </a:lnTo>
                  <a:lnTo>
                    <a:pt x="33" y="88"/>
                  </a:lnTo>
                  <a:lnTo>
                    <a:pt x="37" y="91"/>
                  </a:lnTo>
                  <a:lnTo>
                    <a:pt x="44" y="95"/>
                  </a:lnTo>
                  <a:lnTo>
                    <a:pt x="52" y="99"/>
                  </a:lnTo>
                  <a:lnTo>
                    <a:pt x="61" y="103"/>
                  </a:lnTo>
                  <a:lnTo>
                    <a:pt x="72" y="106"/>
                  </a:lnTo>
                  <a:lnTo>
                    <a:pt x="81" y="109"/>
                  </a:lnTo>
                  <a:lnTo>
                    <a:pt x="91" y="111"/>
                  </a:lnTo>
                  <a:lnTo>
                    <a:pt x="99" y="111"/>
                  </a:lnTo>
                  <a:lnTo>
                    <a:pt x="104" y="112"/>
                  </a:lnTo>
                  <a:lnTo>
                    <a:pt x="109" y="114"/>
                  </a:lnTo>
                  <a:lnTo>
                    <a:pt x="114" y="118"/>
                  </a:lnTo>
                  <a:lnTo>
                    <a:pt x="119" y="121"/>
                  </a:lnTo>
                  <a:lnTo>
                    <a:pt x="124" y="125"/>
                  </a:lnTo>
                  <a:lnTo>
                    <a:pt x="128" y="128"/>
                  </a:lnTo>
                  <a:lnTo>
                    <a:pt x="132" y="132"/>
                  </a:lnTo>
                  <a:lnTo>
                    <a:pt x="135" y="135"/>
                  </a:lnTo>
                  <a:lnTo>
                    <a:pt x="130" y="137"/>
                  </a:lnTo>
                  <a:lnTo>
                    <a:pt x="124" y="140"/>
                  </a:lnTo>
                  <a:lnTo>
                    <a:pt x="117" y="141"/>
                  </a:lnTo>
                  <a:lnTo>
                    <a:pt x="109" y="142"/>
                  </a:lnTo>
                  <a:lnTo>
                    <a:pt x="101" y="143"/>
                  </a:lnTo>
                  <a:lnTo>
                    <a:pt x="94" y="143"/>
                  </a:lnTo>
                  <a:lnTo>
                    <a:pt x="87" y="143"/>
                  </a:lnTo>
                  <a:lnTo>
                    <a:pt x="81" y="142"/>
                  </a:lnTo>
                  <a:lnTo>
                    <a:pt x="74" y="142"/>
                  </a:lnTo>
                  <a:lnTo>
                    <a:pt x="69" y="143"/>
                  </a:lnTo>
                  <a:lnTo>
                    <a:pt x="72" y="146"/>
                  </a:lnTo>
                  <a:lnTo>
                    <a:pt x="82" y="149"/>
                  </a:lnTo>
                  <a:lnTo>
                    <a:pt x="90" y="150"/>
                  </a:lnTo>
                  <a:lnTo>
                    <a:pt x="99" y="151"/>
                  </a:lnTo>
                  <a:lnTo>
                    <a:pt x="110" y="151"/>
                  </a:lnTo>
                  <a:lnTo>
                    <a:pt x="119" y="150"/>
                  </a:lnTo>
                  <a:lnTo>
                    <a:pt x="128" y="150"/>
                  </a:lnTo>
                  <a:lnTo>
                    <a:pt x="137" y="150"/>
                  </a:lnTo>
                  <a:lnTo>
                    <a:pt x="144" y="149"/>
                  </a:lnTo>
                  <a:lnTo>
                    <a:pt x="149" y="149"/>
                  </a:lnTo>
                  <a:lnTo>
                    <a:pt x="155" y="150"/>
                  </a:lnTo>
                  <a:lnTo>
                    <a:pt x="160" y="155"/>
                  </a:lnTo>
                  <a:lnTo>
                    <a:pt x="164" y="159"/>
                  </a:lnTo>
                  <a:lnTo>
                    <a:pt x="167" y="165"/>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50" name="Freeform 314">
              <a:extLst>
                <a:ext uri="{FF2B5EF4-FFF2-40B4-BE49-F238E27FC236}">
                  <a16:creationId xmlns:a16="http://schemas.microsoft.com/office/drawing/2014/main" xmlns="" id="{762A5E80-034B-417C-812C-8186559DA257}"/>
                </a:ext>
              </a:extLst>
            </p:cNvPr>
            <p:cNvSpPr>
              <a:spLocks/>
            </p:cNvSpPr>
            <p:nvPr/>
          </p:nvSpPr>
          <p:spPr bwMode="auto">
            <a:xfrm>
              <a:off x="2706" y="594"/>
              <a:ext cx="54" cy="125"/>
            </a:xfrm>
            <a:custGeom>
              <a:avLst/>
              <a:gdLst>
                <a:gd name="T0" fmla="*/ 1 w 107"/>
                <a:gd name="T1" fmla="*/ 7 h 250"/>
                <a:gd name="T2" fmla="*/ 1 w 107"/>
                <a:gd name="T3" fmla="*/ 7 h 250"/>
                <a:gd name="T4" fmla="*/ 1 w 107"/>
                <a:gd name="T5" fmla="*/ 7 h 250"/>
                <a:gd name="T6" fmla="*/ 1 w 107"/>
                <a:gd name="T7" fmla="*/ 6 h 250"/>
                <a:gd name="T8" fmla="*/ 1 w 107"/>
                <a:gd name="T9" fmla="*/ 5 h 250"/>
                <a:gd name="T10" fmla="*/ 1 w 107"/>
                <a:gd name="T11" fmla="*/ 4 h 250"/>
                <a:gd name="T12" fmla="*/ 1 w 107"/>
                <a:gd name="T13" fmla="*/ 4 h 250"/>
                <a:gd name="T14" fmla="*/ 1 w 107"/>
                <a:gd name="T15" fmla="*/ 5 h 250"/>
                <a:gd name="T16" fmla="*/ 2 w 107"/>
                <a:gd name="T17" fmla="*/ 4 h 250"/>
                <a:gd name="T18" fmla="*/ 2 w 107"/>
                <a:gd name="T19" fmla="*/ 3 h 250"/>
                <a:gd name="T20" fmla="*/ 2 w 107"/>
                <a:gd name="T21" fmla="*/ 1 h 250"/>
                <a:gd name="T22" fmla="*/ 2 w 107"/>
                <a:gd name="T23" fmla="*/ 1 h 250"/>
                <a:gd name="T24" fmla="*/ 2 w 107"/>
                <a:gd name="T25" fmla="*/ 2 h 250"/>
                <a:gd name="T26" fmla="*/ 2 w 107"/>
                <a:gd name="T27" fmla="*/ 2 h 250"/>
                <a:gd name="T28" fmla="*/ 3 w 107"/>
                <a:gd name="T29" fmla="*/ 1 h 250"/>
                <a:gd name="T30" fmla="*/ 3 w 107"/>
                <a:gd name="T31" fmla="*/ 1 h 250"/>
                <a:gd name="T32" fmla="*/ 3 w 107"/>
                <a:gd name="T33" fmla="*/ 2 h 250"/>
                <a:gd name="T34" fmla="*/ 3 w 107"/>
                <a:gd name="T35" fmla="*/ 3 h 250"/>
                <a:gd name="T36" fmla="*/ 3 w 107"/>
                <a:gd name="T37" fmla="*/ 2 h 250"/>
                <a:gd name="T38" fmla="*/ 3 w 107"/>
                <a:gd name="T39" fmla="*/ 2 h 250"/>
                <a:gd name="T40" fmla="*/ 3 w 107"/>
                <a:gd name="T41" fmla="*/ 3 h 250"/>
                <a:gd name="T42" fmla="*/ 3 w 107"/>
                <a:gd name="T43" fmla="*/ 3 h 250"/>
                <a:gd name="T44" fmla="*/ 2 w 107"/>
                <a:gd name="T45" fmla="*/ 3 h 250"/>
                <a:gd name="T46" fmla="*/ 2 w 107"/>
                <a:gd name="T47" fmla="*/ 5 h 250"/>
                <a:gd name="T48" fmla="*/ 2 w 107"/>
                <a:gd name="T49" fmla="*/ 5 h 250"/>
                <a:gd name="T50" fmla="*/ 3 w 107"/>
                <a:gd name="T51" fmla="*/ 5 h 250"/>
                <a:gd name="T52" fmla="*/ 4 w 107"/>
                <a:gd name="T53" fmla="*/ 5 h 250"/>
                <a:gd name="T54" fmla="*/ 4 w 107"/>
                <a:gd name="T55" fmla="*/ 5 h 250"/>
                <a:gd name="T56" fmla="*/ 3 w 107"/>
                <a:gd name="T57" fmla="*/ 5 h 250"/>
                <a:gd name="T58" fmla="*/ 3 w 107"/>
                <a:gd name="T59" fmla="*/ 6 h 250"/>
                <a:gd name="T60" fmla="*/ 2 w 107"/>
                <a:gd name="T61" fmla="*/ 6 h 250"/>
                <a:gd name="T62" fmla="*/ 2 w 107"/>
                <a:gd name="T63" fmla="*/ 7 h 250"/>
                <a:gd name="T64" fmla="*/ 2 w 107"/>
                <a:gd name="T65" fmla="*/ 7 h 250"/>
                <a:gd name="T66" fmla="*/ 2 w 107"/>
                <a:gd name="T67" fmla="*/ 7 h 250"/>
                <a:gd name="T68" fmla="*/ 3 w 107"/>
                <a:gd name="T69" fmla="*/ 6 h 250"/>
                <a:gd name="T70" fmla="*/ 4 w 107"/>
                <a:gd name="T71" fmla="*/ 6 h 250"/>
                <a:gd name="T72" fmla="*/ 4 w 107"/>
                <a:gd name="T73" fmla="*/ 6 h 250"/>
                <a:gd name="T74" fmla="*/ 4 w 107"/>
                <a:gd name="T75" fmla="*/ 6 h 250"/>
                <a:gd name="T76" fmla="*/ 3 w 107"/>
                <a:gd name="T77" fmla="*/ 7 h 250"/>
                <a:gd name="T78" fmla="*/ 3 w 107"/>
                <a:gd name="T79" fmla="*/ 7 h 250"/>
                <a:gd name="T80" fmla="*/ 3 w 107"/>
                <a:gd name="T81" fmla="*/ 7 h 250"/>
                <a:gd name="T82" fmla="*/ 2 w 107"/>
                <a:gd name="T83" fmla="*/ 7 h 250"/>
                <a:gd name="T84" fmla="*/ 1 w 107"/>
                <a:gd name="T85" fmla="*/ 7 h 250"/>
                <a:gd name="T86" fmla="*/ 1 w 107"/>
                <a:gd name="T87" fmla="*/ 8 h 250"/>
                <a:gd name="T88" fmla="*/ 1 w 107"/>
                <a:gd name="T89" fmla="*/ 8 h 250"/>
                <a:gd name="T90" fmla="*/ 1 w 107"/>
                <a:gd name="T91" fmla="*/ 8 h 250"/>
                <a:gd name="T92" fmla="*/ 1 w 107"/>
                <a:gd name="T93" fmla="*/ 7 h 250"/>
                <a:gd name="T94" fmla="*/ 1 w 107"/>
                <a:gd name="T95" fmla="*/ 7 h 25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07" h="250">
                  <a:moveTo>
                    <a:pt x="0" y="216"/>
                  </a:moveTo>
                  <a:lnTo>
                    <a:pt x="7" y="211"/>
                  </a:lnTo>
                  <a:lnTo>
                    <a:pt x="12" y="206"/>
                  </a:lnTo>
                  <a:lnTo>
                    <a:pt x="15" y="199"/>
                  </a:lnTo>
                  <a:lnTo>
                    <a:pt x="17" y="194"/>
                  </a:lnTo>
                  <a:lnTo>
                    <a:pt x="20" y="196"/>
                  </a:lnTo>
                  <a:lnTo>
                    <a:pt x="22" y="198"/>
                  </a:lnTo>
                  <a:lnTo>
                    <a:pt x="23" y="198"/>
                  </a:lnTo>
                  <a:lnTo>
                    <a:pt x="25" y="199"/>
                  </a:lnTo>
                  <a:lnTo>
                    <a:pt x="27" y="196"/>
                  </a:lnTo>
                  <a:lnTo>
                    <a:pt x="29" y="187"/>
                  </a:lnTo>
                  <a:lnTo>
                    <a:pt x="29" y="178"/>
                  </a:lnTo>
                  <a:lnTo>
                    <a:pt x="28" y="172"/>
                  </a:lnTo>
                  <a:lnTo>
                    <a:pt x="21" y="160"/>
                  </a:lnTo>
                  <a:lnTo>
                    <a:pt x="12" y="141"/>
                  </a:lnTo>
                  <a:lnTo>
                    <a:pt x="4" y="121"/>
                  </a:lnTo>
                  <a:lnTo>
                    <a:pt x="0" y="110"/>
                  </a:lnTo>
                  <a:lnTo>
                    <a:pt x="1" y="103"/>
                  </a:lnTo>
                  <a:lnTo>
                    <a:pt x="2" y="98"/>
                  </a:lnTo>
                  <a:lnTo>
                    <a:pt x="4" y="99"/>
                  </a:lnTo>
                  <a:lnTo>
                    <a:pt x="5" y="104"/>
                  </a:lnTo>
                  <a:lnTo>
                    <a:pt x="8" y="115"/>
                  </a:lnTo>
                  <a:lnTo>
                    <a:pt x="15" y="130"/>
                  </a:lnTo>
                  <a:lnTo>
                    <a:pt x="24" y="144"/>
                  </a:lnTo>
                  <a:lnTo>
                    <a:pt x="32" y="152"/>
                  </a:lnTo>
                  <a:lnTo>
                    <a:pt x="37" y="138"/>
                  </a:lnTo>
                  <a:lnTo>
                    <a:pt x="42" y="118"/>
                  </a:lnTo>
                  <a:lnTo>
                    <a:pt x="44" y="97"/>
                  </a:lnTo>
                  <a:lnTo>
                    <a:pt x="43" y="83"/>
                  </a:lnTo>
                  <a:lnTo>
                    <a:pt x="40" y="70"/>
                  </a:lnTo>
                  <a:lnTo>
                    <a:pt x="38" y="54"/>
                  </a:lnTo>
                  <a:lnTo>
                    <a:pt x="38" y="39"/>
                  </a:lnTo>
                  <a:lnTo>
                    <a:pt x="39" y="29"/>
                  </a:lnTo>
                  <a:lnTo>
                    <a:pt x="42" y="25"/>
                  </a:lnTo>
                  <a:lnTo>
                    <a:pt x="43" y="25"/>
                  </a:lnTo>
                  <a:lnTo>
                    <a:pt x="44" y="30"/>
                  </a:lnTo>
                  <a:lnTo>
                    <a:pt x="43" y="36"/>
                  </a:lnTo>
                  <a:lnTo>
                    <a:pt x="43" y="44"/>
                  </a:lnTo>
                  <a:lnTo>
                    <a:pt x="45" y="54"/>
                  </a:lnTo>
                  <a:lnTo>
                    <a:pt x="47" y="65"/>
                  </a:lnTo>
                  <a:lnTo>
                    <a:pt x="50" y="70"/>
                  </a:lnTo>
                  <a:lnTo>
                    <a:pt x="55" y="54"/>
                  </a:lnTo>
                  <a:lnTo>
                    <a:pt x="62" y="34"/>
                  </a:lnTo>
                  <a:lnTo>
                    <a:pt x="70" y="15"/>
                  </a:lnTo>
                  <a:lnTo>
                    <a:pt x="81" y="2"/>
                  </a:lnTo>
                  <a:lnTo>
                    <a:pt x="85" y="0"/>
                  </a:lnTo>
                  <a:lnTo>
                    <a:pt x="88" y="0"/>
                  </a:lnTo>
                  <a:lnTo>
                    <a:pt x="86" y="4"/>
                  </a:lnTo>
                  <a:lnTo>
                    <a:pt x="82" y="7"/>
                  </a:lnTo>
                  <a:lnTo>
                    <a:pt x="76" y="19"/>
                  </a:lnTo>
                  <a:lnTo>
                    <a:pt x="69" y="37"/>
                  </a:lnTo>
                  <a:lnTo>
                    <a:pt x="63" y="57"/>
                  </a:lnTo>
                  <a:lnTo>
                    <a:pt x="60" y="69"/>
                  </a:lnTo>
                  <a:lnTo>
                    <a:pt x="67" y="68"/>
                  </a:lnTo>
                  <a:lnTo>
                    <a:pt x="76" y="66"/>
                  </a:lnTo>
                  <a:lnTo>
                    <a:pt x="84" y="62"/>
                  </a:lnTo>
                  <a:lnTo>
                    <a:pt x="90" y="59"/>
                  </a:lnTo>
                  <a:lnTo>
                    <a:pt x="93" y="55"/>
                  </a:lnTo>
                  <a:lnTo>
                    <a:pt x="96" y="55"/>
                  </a:lnTo>
                  <a:lnTo>
                    <a:pt x="96" y="58"/>
                  </a:lnTo>
                  <a:lnTo>
                    <a:pt x="92" y="61"/>
                  </a:lnTo>
                  <a:lnTo>
                    <a:pt x="89" y="64"/>
                  </a:lnTo>
                  <a:lnTo>
                    <a:pt x="85" y="67"/>
                  </a:lnTo>
                  <a:lnTo>
                    <a:pt x="81" y="70"/>
                  </a:lnTo>
                  <a:lnTo>
                    <a:pt x="75" y="74"/>
                  </a:lnTo>
                  <a:lnTo>
                    <a:pt x="69" y="77"/>
                  </a:lnTo>
                  <a:lnTo>
                    <a:pt x="65" y="81"/>
                  </a:lnTo>
                  <a:lnTo>
                    <a:pt x="61" y="83"/>
                  </a:lnTo>
                  <a:lnTo>
                    <a:pt x="58" y="85"/>
                  </a:lnTo>
                  <a:lnTo>
                    <a:pt x="55" y="104"/>
                  </a:lnTo>
                  <a:lnTo>
                    <a:pt x="51" y="125"/>
                  </a:lnTo>
                  <a:lnTo>
                    <a:pt x="47" y="143"/>
                  </a:lnTo>
                  <a:lnTo>
                    <a:pt x="44" y="153"/>
                  </a:lnTo>
                  <a:lnTo>
                    <a:pt x="52" y="153"/>
                  </a:lnTo>
                  <a:lnTo>
                    <a:pt x="60" y="152"/>
                  </a:lnTo>
                  <a:lnTo>
                    <a:pt x="68" y="151"/>
                  </a:lnTo>
                  <a:lnTo>
                    <a:pt x="76" y="150"/>
                  </a:lnTo>
                  <a:lnTo>
                    <a:pt x="83" y="149"/>
                  </a:lnTo>
                  <a:lnTo>
                    <a:pt x="90" y="146"/>
                  </a:lnTo>
                  <a:lnTo>
                    <a:pt x="95" y="145"/>
                  </a:lnTo>
                  <a:lnTo>
                    <a:pt x="98" y="143"/>
                  </a:lnTo>
                  <a:lnTo>
                    <a:pt x="101" y="141"/>
                  </a:lnTo>
                  <a:lnTo>
                    <a:pt x="103" y="141"/>
                  </a:lnTo>
                  <a:lnTo>
                    <a:pt x="103" y="142"/>
                  </a:lnTo>
                  <a:lnTo>
                    <a:pt x="99" y="145"/>
                  </a:lnTo>
                  <a:lnTo>
                    <a:pt x="96" y="148"/>
                  </a:lnTo>
                  <a:lnTo>
                    <a:pt x="90" y="151"/>
                  </a:lnTo>
                  <a:lnTo>
                    <a:pt x="82" y="156"/>
                  </a:lnTo>
                  <a:lnTo>
                    <a:pt x="74" y="159"/>
                  </a:lnTo>
                  <a:lnTo>
                    <a:pt x="65" y="163"/>
                  </a:lnTo>
                  <a:lnTo>
                    <a:pt x="57" y="166"/>
                  </a:lnTo>
                  <a:lnTo>
                    <a:pt x="51" y="170"/>
                  </a:lnTo>
                  <a:lnTo>
                    <a:pt x="46" y="171"/>
                  </a:lnTo>
                  <a:lnTo>
                    <a:pt x="42" y="175"/>
                  </a:lnTo>
                  <a:lnTo>
                    <a:pt x="38" y="184"/>
                  </a:lnTo>
                  <a:lnTo>
                    <a:pt x="37" y="194"/>
                  </a:lnTo>
                  <a:lnTo>
                    <a:pt x="36" y="201"/>
                  </a:lnTo>
                  <a:lnTo>
                    <a:pt x="38" y="204"/>
                  </a:lnTo>
                  <a:lnTo>
                    <a:pt x="45" y="205"/>
                  </a:lnTo>
                  <a:lnTo>
                    <a:pt x="52" y="205"/>
                  </a:lnTo>
                  <a:lnTo>
                    <a:pt x="58" y="204"/>
                  </a:lnTo>
                  <a:lnTo>
                    <a:pt x="63" y="201"/>
                  </a:lnTo>
                  <a:lnTo>
                    <a:pt x="70" y="198"/>
                  </a:lnTo>
                  <a:lnTo>
                    <a:pt x="77" y="195"/>
                  </a:lnTo>
                  <a:lnTo>
                    <a:pt x="83" y="191"/>
                  </a:lnTo>
                  <a:lnTo>
                    <a:pt x="89" y="189"/>
                  </a:lnTo>
                  <a:lnTo>
                    <a:pt x="93" y="186"/>
                  </a:lnTo>
                  <a:lnTo>
                    <a:pt x="98" y="183"/>
                  </a:lnTo>
                  <a:lnTo>
                    <a:pt x="100" y="181"/>
                  </a:lnTo>
                  <a:lnTo>
                    <a:pt x="104" y="178"/>
                  </a:lnTo>
                  <a:lnTo>
                    <a:pt x="107" y="176"/>
                  </a:lnTo>
                  <a:lnTo>
                    <a:pt x="107" y="179"/>
                  </a:lnTo>
                  <a:lnTo>
                    <a:pt x="104" y="184"/>
                  </a:lnTo>
                  <a:lnTo>
                    <a:pt x="100" y="189"/>
                  </a:lnTo>
                  <a:lnTo>
                    <a:pt x="96" y="195"/>
                  </a:lnTo>
                  <a:lnTo>
                    <a:pt x="91" y="201"/>
                  </a:lnTo>
                  <a:lnTo>
                    <a:pt x="86" y="208"/>
                  </a:lnTo>
                  <a:lnTo>
                    <a:pt x="81" y="213"/>
                  </a:lnTo>
                  <a:lnTo>
                    <a:pt x="76" y="219"/>
                  </a:lnTo>
                  <a:lnTo>
                    <a:pt x="72" y="224"/>
                  </a:lnTo>
                  <a:lnTo>
                    <a:pt x="68" y="226"/>
                  </a:lnTo>
                  <a:lnTo>
                    <a:pt x="67" y="223"/>
                  </a:lnTo>
                  <a:lnTo>
                    <a:pt x="66" y="219"/>
                  </a:lnTo>
                  <a:lnTo>
                    <a:pt x="63" y="216"/>
                  </a:lnTo>
                  <a:lnTo>
                    <a:pt x="61" y="212"/>
                  </a:lnTo>
                  <a:lnTo>
                    <a:pt x="55" y="208"/>
                  </a:lnTo>
                  <a:lnTo>
                    <a:pt x="46" y="206"/>
                  </a:lnTo>
                  <a:lnTo>
                    <a:pt x="37" y="208"/>
                  </a:lnTo>
                  <a:lnTo>
                    <a:pt x="29" y="211"/>
                  </a:lnTo>
                  <a:lnTo>
                    <a:pt x="24" y="217"/>
                  </a:lnTo>
                  <a:lnTo>
                    <a:pt x="23" y="221"/>
                  </a:lnTo>
                  <a:lnTo>
                    <a:pt x="23" y="226"/>
                  </a:lnTo>
                  <a:lnTo>
                    <a:pt x="24" y="231"/>
                  </a:lnTo>
                  <a:lnTo>
                    <a:pt x="19" y="238"/>
                  </a:lnTo>
                  <a:lnTo>
                    <a:pt x="12" y="243"/>
                  </a:lnTo>
                  <a:lnTo>
                    <a:pt x="6" y="248"/>
                  </a:lnTo>
                  <a:lnTo>
                    <a:pt x="2" y="250"/>
                  </a:lnTo>
                  <a:lnTo>
                    <a:pt x="8" y="242"/>
                  </a:lnTo>
                  <a:lnTo>
                    <a:pt x="14" y="234"/>
                  </a:lnTo>
                  <a:lnTo>
                    <a:pt x="17" y="227"/>
                  </a:lnTo>
                  <a:lnTo>
                    <a:pt x="16" y="221"/>
                  </a:lnTo>
                  <a:lnTo>
                    <a:pt x="13" y="218"/>
                  </a:lnTo>
                  <a:lnTo>
                    <a:pt x="9" y="214"/>
                  </a:lnTo>
                  <a:lnTo>
                    <a:pt x="6" y="214"/>
                  </a:lnTo>
                  <a:lnTo>
                    <a:pt x="0" y="216"/>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51" name="Freeform 315">
              <a:extLst>
                <a:ext uri="{FF2B5EF4-FFF2-40B4-BE49-F238E27FC236}">
                  <a16:creationId xmlns:a16="http://schemas.microsoft.com/office/drawing/2014/main" xmlns="" id="{F5277F3D-BB13-4101-A50F-D3716352C4DE}"/>
                </a:ext>
              </a:extLst>
            </p:cNvPr>
            <p:cNvSpPr>
              <a:spLocks/>
            </p:cNvSpPr>
            <p:nvPr/>
          </p:nvSpPr>
          <p:spPr bwMode="auto">
            <a:xfrm>
              <a:off x="2695" y="663"/>
              <a:ext cx="9" cy="16"/>
            </a:xfrm>
            <a:custGeom>
              <a:avLst/>
              <a:gdLst>
                <a:gd name="T0" fmla="*/ 0 w 20"/>
                <a:gd name="T1" fmla="*/ 0 h 33"/>
                <a:gd name="T2" fmla="*/ 0 w 20"/>
                <a:gd name="T3" fmla="*/ 0 h 33"/>
                <a:gd name="T4" fmla="*/ 0 w 20"/>
                <a:gd name="T5" fmla="*/ 0 h 33"/>
                <a:gd name="T6" fmla="*/ 0 w 20"/>
                <a:gd name="T7" fmla="*/ 1 h 33"/>
                <a:gd name="T8" fmla="*/ 0 w 20"/>
                <a:gd name="T9" fmla="*/ 1 h 33"/>
                <a:gd name="T10" fmla="*/ 0 w 20"/>
                <a:gd name="T11" fmla="*/ 0 h 33"/>
                <a:gd name="T12" fmla="*/ 0 w 20"/>
                <a:gd name="T13" fmla="*/ 0 h 33"/>
                <a:gd name="T14" fmla="*/ 0 w 20"/>
                <a:gd name="T15" fmla="*/ 0 h 33"/>
                <a:gd name="T16" fmla="*/ 0 w 20"/>
                <a:gd name="T17" fmla="*/ 0 h 33"/>
                <a:gd name="T18" fmla="*/ 0 w 20"/>
                <a:gd name="T19" fmla="*/ 0 h 33"/>
                <a:gd name="T20" fmla="*/ 0 w 20"/>
                <a:gd name="T21" fmla="*/ 0 h 33"/>
                <a:gd name="T22" fmla="*/ 0 w 20"/>
                <a:gd name="T23" fmla="*/ 0 h 33"/>
                <a:gd name="T24" fmla="*/ 0 w 20"/>
                <a:gd name="T25" fmla="*/ 0 h 33"/>
                <a:gd name="T26" fmla="*/ 0 w 20"/>
                <a:gd name="T27" fmla="*/ 0 h 33"/>
                <a:gd name="T28" fmla="*/ 0 w 20"/>
                <a:gd name="T29" fmla="*/ 0 h 33"/>
                <a:gd name="T30" fmla="*/ 0 w 20"/>
                <a:gd name="T31" fmla="*/ 0 h 33"/>
                <a:gd name="T32" fmla="*/ 0 w 20"/>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33">
                  <a:moveTo>
                    <a:pt x="20" y="30"/>
                  </a:moveTo>
                  <a:lnTo>
                    <a:pt x="15" y="29"/>
                  </a:lnTo>
                  <a:lnTo>
                    <a:pt x="10" y="29"/>
                  </a:lnTo>
                  <a:lnTo>
                    <a:pt x="7" y="32"/>
                  </a:lnTo>
                  <a:lnTo>
                    <a:pt x="4" y="33"/>
                  </a:lnTo>
                  <a:lnTo>
                    <a:pt x="2" y="25"/>
                  </a:lnTo>
                  <a:lnTo>
                    <a:pt x="1" y="18"/>
                  </a:lnTo>
                  <a:lnTo>
                    <a:pt x="0" y="11"/>
                  </a:lnTo>
                  <a:lnTo>
                    <a:pt x="0" y="4"/>
                  </a:lnTo>
                  <a:lnTo>
                    <a:pt x="1" y="2"/>
                  </a:lnTo>
                  <a:lnTo>
                    <a:pt x="2" y="0"/>
                  </a:lnTo>
                  <a:lnTo>
                    <a:pt x="4" y="3"/>
                  </a:lnTo>
                  <a:lnTo>
                    <a:pt x="4" y="5"/>
                  </a:lnTo>
                  <a:lnTo>
                    <a:pt x="6" y="11"/>
                  </a:lnTo>
                  <a:lnTo>
                    <a:pt x="9" y="18"/>
                  </a:lnTo>
                  <a:lnTo>
                    <a:pt x="14" y="25"/>
                  </a:lnTo>
                  <a:lnTo>
                    <a:pt x="20" y="30"/>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52" name="Freeform 316">
              <a:extLst>
                <a:ext uri="{FF2B5EF4-FFF2-40B4-BE49-F238E27FC236}">
                  <a16:creationId xmlns:a16="http://schemas.microsoft.com/office/drawing/2014/main" xmlns="" id="{DB235E83-6F1D-409C-9BC1-23C9F3D45AE6}"/>
                </a:ext>
              </a:extLst>
            </p:cNvPr>
            <p:cNvSpPr>
              <a:spLocks/>
            </p:cNvSpPr>
            <p:nvPr/>
          </p:nvSpPr>
          <p:spPr bwMode="auto">
            <a:xfrm>
              <a:off x="2767" y="659"/>
              <a:ext cx="170" cy="103"/>
            </a:xfrm>
            <a:custGeom>
              <a:avLst/>
              <a:gdLst>
                <a:gd name="T0" fmla="*/ 1 w 341"/>
                <a:gd name="T1" fmla="*/ 4 h 208"/>
                <a:gd name="T2" fmla="*/ 2 w 341"/>
                <a:gd name="T3" fmla="*/ 3 h 208"/>
                <a:gd name="T4" fmla="*/ 2 w 341"/>
                <a:gd name="T5" fmla="*/ 2 h 208"/>
                <a:gd name="T6" fmla="*/ 3 w 341"/>
                <a:gd name="T7" fmla="*/ 1 h 208"/>
                <a:gd name="T8" fmla="*/ 4 w 341"/>
                <a:gd name="T9" fmla="*/ 0 h 208"/>
                <a:gd name="T10" fmla="*/ 4 w 341"/>
                <a:gd name="T11" fmla="*/ 0 h 208"/>
                <a:gd name="T12" fmla="*/ 4 w 341"/>
                <a:gd name="T13" fmla="*/ 0 h 208"/>
                <a:gd name="T14" fmla="*/ 3 w 341"/>
                <a:gd name="T15" fmla="*/ 2 h 208"/>
                <a:gd name="T16" fmla="*/ 2 w 341"/>
                <a:gd name="T17" fmla="*/ 3 h 208"/>
                <a:gd name="T18" fmla="*/ 2 w 341"/>
                <a:gd name="T19" fmla="*/ 3 h 208"/>
                <a:gd name="T20" fmla="*/ 3 w 341"/>
                <a:gd name="T21" fmla="*/ 3 h 208"/>
                <a:gd name="T22" fmla="*/ 4 w 341"/>
                <a:gd name="T23" fmla="*/ 2 h 208"/>
                <a:gd name="T24" fmla="*/ 5 w 341"/>
                <a:gd name="T25" fmla="*/ 1 h 208"/>
                <a:gd name="T26" fmla="*/ 6 w 341"/>
                <a:gd name="T27" fmla="*/ 0 h 208"/>
                <a:gd name="T28" fmla="*/ 7 w 341"/>
                <a:gd name="T29" fmla="*/ 0 h 208"/>
                <a:gd name="T30" fmla="*/ 6 w 341"/>
                <a:gd name="T31" fmla="*/ 1 h 208"/>
                <a:gd name="T32" fmla="*/ 5 w 341"/>
                <a:gd name="T33" fmla="*/ 2 h 208"/>
                <a:gd name="T34" fmla="*/ 5 w 341"/>
                <a:gd name="T35" fmla="*/ 2 h 208"/>
                <a:gd name="T36" fmla="*/ 5 w 341"/>
                <a:gd name="T37" fmla="*/ 2 h 208"/>
                <a:gd name="T38" fmla="*/ 6 w 341"/>
                <a:gd name="T39" fmla="*/ 2 h 208"/>
                <a:gd name="T40" fmla="*/ 7 w 341"/>
                <a:gd name="T41" fmla="*/ 1 h 208"/>
                <a:gd name="T42" fmla="*/ 9 w 341"/>
                <a:gd name="T43" fmla="*/ 0 h 208"/>
                <a:gd name="T44" fmla="*/ 9 w 341"/>
                <a:gd name="T45" fmla="*/ 0 h 208"/>
                <a:gd name="T46" fmla="*/ 8 w 341"/>
                <a:gd name="T47" fmla="*/ 1 h 208"/>
                <a:gd name="T48" fmla="*/ 7 w 341"/>
                <a:gd name="T49" fmla="*/ 2 h 208"/>
                <a:gd name="T50" fmla="*/ 8 w 341"/>
                <a:gd name="T51" fmla="*/ 2 h 208"/>
                <a:gd name="T52" fmla="*/ 10 w 341"/>
                <a:gd name="T53" fmla="*/ 2 h 208"/>
                <a:gd name="T54" fmla="*/ 10 w 341"/>
                <a:gd name="T55" fmla="*/ 1 h 208"/>
                <a:gd name="T56" fmla="*/ 9 w 341"/>
                <a:gd name="T57" fmla="*/ 2 h 208"/>
                <a:gd name="T58" fmla="*/ 7 w 341"/>
                <a:gd name="T59" fmla="*/ 2 h 208"/>
                <a:gd name="T60" fmla="*/ 8 w 341"/>
                <a:gd name="T61" fmla="*/ 3 h 208"/>
                <a:gd name="T62" fmla="*/ 9 w 341"/>
                <a:gd name="T63" fmla="*/ 3 h 208"/>
                <a:gd name="T64" fmla="*/ 9 w 341"/>
                <a:gd name="T65" fmla="*/ 4 h 208"/>
                <a:gd name="T66" fmla="*/ 8 w 341"/>
                <a:gd name="T67" fmla="*/ 3 h 208"/>
                <a:gd name="T68" fmla="*/ 7 w 341"/>
                <a:gd name="T69" fmla="*/ 3 h 208"/>
                <a:gd name="T70" fmla="*/ 6 w 341"/>
                <a:gd name="T71" fmla="*/ 3 h 208"/>
                <a:gd name="T72" fmla="*/ 5 w 341"/>
                <a:gd name="T73" fmla="*/ 3 h 208"/>
                <a:gd name="T74" fmla="*/ 5 w 341"/>
                <a:gd name="T75" fmla="*/ 3 h 208"/>
                <a:gd name="T76" fmla="*/ 6 w 341"/>
                <a:gd name="T77" fmla="*/ 4 h 208"/>
                <a:gd name="T78" fmla="*/ 7 w 341"/>
                <a:gd name="T79" fmla="*/ 5 h 208"/>
                <a:gd name="T80" fmla="*/ 7 w 341"/>
                <a:gd name="T81" fmla="*/ 5 h 208"/>
                <a:gd name="T82" fmla="*/ 6 w 341"/>
                <a:gd name="T83" fmla="*/ 4 h 208"/>
                <a:gd name="T84" fmla="*/ 5 w 341"/>
                <a:gd name="T85" fmla="*/ 3 h 208"/>
                <a:gd name="T86" fmla="*/ 4 w 341"/>
                <a:gd name="T87" fmla="*/ 3 h 208"/>
                <a:gd name="T88" fmla="*/ 3 w 341"/>
                <a:gd name="T89" fmla="*/ 3 h 208"/>
                <a:gd name="T90" fmla="*/ 2 w 341"/>
                <a:gd name="T91" fmla="*/ 4 h 208"/>
                <a:gd name="T92" fmla="*/ 2 w 341"/>
                <a:gd name="T93" fmla="*/ 4 h 208"/>
                <a:gd name="T94" fmla="*/ 3 w 341"/>
                <a:gd name="T95" fmla="*/ 5 h 208"/>
                <a:gd name="T96" fmla="*/ 5 w 341"/>
                <a:gd name="T97" fmla="*/ 6 h 208"/>
                <a:gd name="T98" fmla="*/ 5 w 341"/>
                <a:gd name="T99" fmla="*/ 6 h 208"/>
                <a:gd name="T100" fmla="*/ 4 w 341"/>
                <a:gd name="T101" fmla="*/ 5 h 208"/>
                <a:gd name="T102" fmla="*/ 2 w 341"/>
                <a:gd name="T103" fmla="*/ 4 h 208"/>
                <a:gd name="T104" fmla="*/ 1 w 341"/>
                <a:gd name="T105" fmla="*/ 4 h 208"/>
                <a:gd name="T106" fmla="*/ 0 w 341"/>
                <a:gd name="T107" fmla="*/ 5 h 208"/>
                <a:gd name="T108" fmla="*/ 0 w 341"/>
                <a:gd name="T109" fmla="*/ 5 h 20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341" h="208">
                  <a:moveTo>
                    <a:pt x="14" y="161"/>
                  </a:moveTo>
                  <a:lnTo>
                    <a:pt x="19" y="157"/>
                  </a:lnTo>
                  <a:lnTo>
                    <a:pt x="26" y="151"/>
                  </a:lnTo>
                  <a:lnTo>
                    <a:pt x="34" y="147"/>
                  </a:lnTo>
                  <a:lnTo>
                    <a:pt x="43" y="141"/>
                  </a:lnTo>
                  <a:lnTo>
                    <a:pt x="52" y="136"/>
                  </a:lnTo>
                  <a:lnTo>
                    <a:pt x="60" y="131"/>
                  </a:lnTo>
                  <a:lnTo>
                    <a:pt x="66" y="127"/>
                  </a:lnTo>
                  <a:lnTo>
                    <a:pt x="68" y="124"/>
                  </a:lnTo>
                  <a:lnTo>
                    <a:pt x="72" y="113"/>
                  </a:lnTo>
                  <a:lnTo>
                    <a:pt x="77" y="96"/>
                  </a:lnTo>
                  <a:lnTo>
                    <a:pt x="85" y="78"/>
                  </a:lnTo>
                  <a:lnTo>
                    <a:pt x="92" y="64"/>
                  </a:lnTo>
                  <a:lnTo>
                    <a:pt x="97" y="57"/>
                  </a:lnTo>
                  <a:lnTo>
                    <a:pt x="103" y="49"/>
                  </a:lnTo>
                  <a:lnTo>
                    <a:pt x="111" y="40"/>
                  </a:lnTo>
                  <a:lnTo>
                    <a:pt x="119" y="29"/>
                  </a:lnTo>
                  <a:lnTo>
                    <a:pt x="128" y="20"/>
                  </a:lnTo>
                  <a:lnTo>
                    <a:pt x="136" y="11"/>
                  </a:lnTo>
                  <a:lnTo>
                    <a:pt x="143" y="5"/>
                  </a:lnTo>
                  <a:lnTo>
                    <a:pt x="148" y="1"/>
                  </a:lnTo>
                  <a:lnTo>
                    <a:pt x="153" y="0"/>
                  </a:lnTo>
                  <a:lnTo>
                    <a:pt x="154" y="0"/>
                  </a:lnTo>
                  <a:lnTo>
                    <a:pt x="153" y="4"/>
                  </a:lnTo>
                  <a:lnTo>
                    <a:pt x="150" y="7"/>
                  </a:lnTo>
                  <a:lnTo>
                    <a:pt x="146" y="11"/>
                  </a:lnTo>
                  <a:lnTo>
                    <a:pt x="141" y="18"/>
                  </a:lnTo>
                  <a:lnTo>
                    <a:pt x="133" y="26"/>
                  </a:lnTo>
                  <a:lnTo>
                    <a:pt x="125" y="36"/>
                  </a:lnTo>
                  <a:lnTo>
                    <a:pt x="115" y="46"/>
                  </a:lnTo>
                  <a:lnTo>
                    <a:pt x="107" y="56"/>
                  </a:lnTo>
                  <a:lnTo>
                    <a:pt x="102" y="65"/>
                  </a:lnTo>
                  <a:lnTo>
                    <a:pt x="98" y="71"/>
                  </a:lnTo>
                  <a:lnTo>
                    <a:pt x="93" y="81"/>
                  </a:lnTo>
                  <a:lnTo>
                    <a:pt x="90" y="91"/>
                  </a:lnTo>
                  <a:lnTo>
                    <a:pt x="89" y="103"/>
                  </a:lnTo>
                  <a:lnTo>
                    <a:pt x="88" y="110"/>
                  </a:lnTo>
                  <a:lnTo>
                    <a:pt x="88" y="113"/>
                  </a:lnTo>
                  <a:lnTo>
                    <a:pt x="89" y="113"/>
                  </a:lnTo>
                  <a:lnTo>
                    <a:pt x="91" y="112"/>
                  </a:lnTo>
                  <a:lnTo>
                    <a:pt x="97" y="110"/>
                  </a:lnTo>
                  <a:lnTo>
                    <a:pt x="102" y="108"/>
                  </a:lnTo>
                  <a:lnTo>
                    <a:pt x="106" y="103"/>
                  </a:lnTo>
                  <a:lnTo>
                    <a:pt x="113" y="98"/>
                  </a:lnTo>
                  <a:lnTo>
                    <a:pt x="120" y="94"/>
                  </a:lnTo>
                  <a:lnTo>
                    <a:pt x="127" y="89"/>
                  </a:lnTo>
                  <a:lnTo>
                    <a:pt x="133" y="84"/>
                  </a:lnTo>
                  <a:lnTo>
                    <a:pt x="138" y="81"/>
                  </a:lnTo>
                  <a:lnTo>
                    <a:pt x="142" y="80"/>
                  </a:lnTo>
                  <a:lnTo>
                    <a:pt x="149" y="67"/>
                  </a:lnTo>
                  <a:lnTo>
                    <a:pt x="159" y="54"/>
                  </a:lnTo>
                  <a:lnTo>
                    <a:pt x="172" y="42"/>
                  </a:lnTo>
                  <a:lnTo>
                    <a:pt x="186" y="30"/>
                  </a:lnTo>
                  <a:lnTo>
                    <a:pt x="198" y="21"/>
                  </a:lnTo>
                  <a:lnTo>
                    <a:pt x="211" y="12"/>
                  </a:lnTo>
                  <a:lnTo>
                    <a:pt x="221" y="7"/>
                  </a:lnTo>
                  <a:lnTo>
                    <a:pt x="228" y="4"/>
                  </a:lnTo>
                  <a:lnTo>
                    <a:pt x="236" y="3"/>
                  </a:lnTo>
                  <a:lnTo>
                    <a:pt x="241" y="3"/>
                  </a:lnTo>
                  <a:lnTo>
                    <a:pt x="240" y="4"/>
                  </a:lnTo>
                  <a:lnTo>
                    <a:pt x="234" y="7"/>
                  </a:lnTo>
                  <a:lnTo>
                    <a:pt x="224" y="13"/>
                  </a:lnTo>
                  <a:lnTo>
                    <a:pt x="212" y="22"/>
                  </a:lnTo>
                  <a:lnTo>
                    <a:pt x="199" y="33"/>
                  </a:lnTo>
                  <a:lnTo>
                    <a:pt x="187" y="44"/>
                  </a:lnTo>
                  <a:lnTo>
                    <a:pt x="175" y="56"/>
                  </a:lnTo>
                  <a:lnTo>
                    <a:pt x="166" y="66"/>
                  </a:lnTo>
                  <a:lnTo>
                    <a:pt x="160" y="75"/>
                  </a:lnTo>
                  <a:lnTo>
                    <a:pt x="158" y="82"/>
                  </a:lnTo>
                  <a:lnTo>
                    <a:pt x="158" y="84"/>
                  </a:lnTo>
                  <a:lnTo>
                    <a:pt x="160" y="86"/>
                  </a:lnTo>
                  <a:lnTo>
                    <a:pt x="165" y="84"/>
                  </a:lnTo>
                  <a:lnTo>
                    <a:pt x="172" y="83"/>
                  </a:lnTo>
                  <a:lnTo>
                    <a:pt x="176" y="82"/>
                  </a:lnTo>
                  <a:lnTo>
                    <a:pt x="182" y="81"/>
                  </a:lnTo>
                  <a:lnTo>
                    <a:pt x="188" y="80"/>
                  </a:lnTo>
                  <a:lnTo>
                    <a:pt x="194" y="79"/>
                  </a:lnTo>
                  <a:lnTo>
                    <a:pt x="199" y="78"/>
                  </a:lnTo>
                  <a:lnTo>
                    <a:pt x="204" y="76"/>
                  </a:lnTo>
                  <a:lnTo>
                    <a:pt x="209" y="75"/>
                  </a:lnTo>
                  <a:lnTo>
                    <a:pt x="212" y="75"/>
                  </a:lnTo>
                  <a:lnTo>
                    <a:pt x="221" y="67"/>
                  </a:lnTo>
                  <a:lnTo>
                    <a:pt x="233" y="60"/>
                  </a:lnTo>
                  <a:lnTo>
                    <a:pt x="245" y="52"/>
                  </a:lnTo>
                  <a:lnTo>
                    <a:pt x="260" y="45"/>
                  </a:lnTo>
                  <a:lnTo>
                    <a:pt x="273" y="38"/>
                  </a:lnTo>
                  <a:lnTo>
                    <a:pt x="286" y="33"/>
                  </a:lnTo>
                  <a:lnTo>
                    <a:pt x="295" y="29"/>
                  </a:lnTo>
                  <a:lnTo>
                    <a:pt x="301" y="26"/>
                  </a:lnTo>
                  <a:lnTo>
                    <a:pt x="306" y="23"/>
                  </a:lnTo>
                  <a:lnTo>
                    <a:pt x="310" y="26"/>
                  </a:lnTo>
                  <a:lnTo>
                    <a:pt x="308" y="30"/>
                  </a:lnTo>
                  <a:lnTo>
                    <a:pt x="301" y="34"/>
                  </a:lnTo>
                  <a:lnTo>
                    <a:pt x="291" y="37"/>
                  </a:lnTo>
                  <a:lnTo>
                    <a:pt x="281" y="41"/>
                  </a:lnTo>
                  <a:lnTo>
                    <a:pt x="270" y="46"/>
                  </a:lnTo>
                  <a:lnTo>
                    <a:pt x="260" y="53"/>
                  </a:lnTo>
                  <a:lnTo>
                    <a:pt x="251" y="59"/>
                  </a:lnTo>
                  <a:lnTo>
                    <a:pt x="243" y="66"/>
                  </a:lnTo>
                  <a:lnTo>
                    <a:pt x="237" y="72"/>
                  </a:lnTo>
                  <a:lnTo>
                    <a:pt x="234" y="78"/>
                  </a:lnTo>
                  <a:lnTo>
                    <a:pt x="245" y="79"/>
                  </a:lnTo>
                  <a:lnTo>
                    <a:pt x="258" y="78"/>
                  </a:lnTo>
                  <a:lnTo>
                    <a:pt x="272" y="76"/>
                  </a:lnTo>
                  <a:lnTo>
                    <a:pt x="286" y="74"/>
                  </a:lnTo>
                  <a:lnTo>
                    <a:pt x="300" y="71"/>
                  </a:lnTo>
                  <a:lnTo>
                    <a:pt x="311" y="68"/>
                  </a:lnTo>
                  <a:lnTo>
                    <a:pt x="320" y="65"/>
                  </a:lnTo>
                  <a:lnTo>
                    <a:pt x="327" y="63"/>
                  </a:lnTo>
                  <a:lnTo>
                    <a:pt x="335" y="59"/>
                  </a:lnTo>
                  <a:lnTo>
                    <a:pt x="340" y="58"/>
                  </a:lnTo>
                  <a:lnTo>
                    <a:pt x="341" y="59"/>
                  </a:lnTo>
                  <a:lnTo>
                    <a:pt x="336" y="64"/>
                  </a:lnTo>
                  <a:lnTo>
                    <a:pt x="331" y="67"/>
                  </a:lnTo>
                  <a:lnTo>
                    <a:pt x="321" y="72"/>
                  </a:lnTo>
                  <a:lnTo>
                    <a:pt x="311" y="78"/>
                  </a:lnTo>
                  <a:lnTo>
                    <a:pt x="298" y="82"/>
                  </a:lnTo>
                  <a:lnTo>
                    <a:pt x="283" y="87"/>
                  </a:lnTo>
                  <a:lnTo>
                    <a:pt x="268" y="90"/>
                  </a:lnTo>
                  <a:lnTo>
                    <a:pt x="253" y="93"/>
                  </a:lnTo>
                  <a:lnTo>
                    <a:pt x="239" y="93"/>
                  </a:lnTo>
                  <a:lnTo>
                    <a:pt x="243" y="97"/>
                  </a:lnTo>
                  <a:lnTo>
                    <a:pt x="251" y="103"/>
                  </a:lnTo>
                  <a:lnTo>
                    <a:pt x="260" y="109"/>
                  </a:lnTo>
                  <a:lnTo>
                    <a:pt x="270" y="114"/>
                  </a:lnTo>
                  <a:lnTo>
                    <a:pt x="280" y="120"/>
                  </a:lnTo>
                  <a:lnTo>
                    <a:pt x="289" y="125"/>
                  </a:lnTo>
                  <a:lnTo>
                    <a:pt x="297" y="128"/>
                  </a:lnTo>
                  <a:lnTo>
                    <a:pt x="303" y="131"/>
                  </a:lnTo>
                  <a:lnTo>
                    <a:pt x="310" y="135"/>
                  </a:lnTo>
                  <a:lnTo>
                    <a:pt x="313" y="137"/>
                  </a:lnTo>
                  <a:lnTo>
                    <a:pt x="311" y="140"/>
                  </a:lnTo>
                  <a:lnTo>
                    <a:pt x="304" y="139"/>
                  </a:lnTo>
                  <a:lnTo>
                    <a:pt x="296" y="136"/>
                  </a:lnTo>
                  <a:lnTo>
                    <a:pt x="286" y="132"/>
                  </a:lnTo>
                  <a:lnTo>
                    <a:pt x="272" y="127"/>
                  </a:lnTo>
                  <a:lnTo>
                    <a:pt x="258" y="121"/>
                  </a:lnTo>
                  <a:lnTo>
                    <a:pt x="244" y="116"/>
                  </a:lnTo>
                  <a:lnTo>
                    <a:pt x="233" y="110"/>
                  </a:lnTo>
                  <a:lnTo>
                    <a:pt x="224" y="104"/>
                  </a:lnTo>
                  <a:lnTo>
                    <a:pt x="218" y="99"/>
                  </a:lnTo>
                  <a:lnTo>
                    <a:pt x="212" y="99"/>
                  </a:lnTo>
                  <a:lnTo>
                    <a:pt x="205" y="101"/>
                  </a:lnTo>
                  <a:lnTo>
                    <a:pt x="198" y="101"/>
                  </a:lnTo>
                  <a:lnTo>
                    <a:pt x="190" y="102"/>
                  </a:lnTo>
                  <a:lnTo>
                    <a:pt x="182" y="102"/>
                  </a:lnTo>
                  <a:lnTo>
                    <a:pt x="175" y="103"/>
                  </a:lnTo>
                  <a:lnTo>
                    <a:pt x="169" y="103"/>
                  </a:lnTo>
                  <a:lnTo>
                    <a:pt x="166" y="104"/>
                  </a:lnTo>
                  <a:lnTo>
                    <a:pt x="169" y="110"/>
                  </a:lnTo>
                  <a:lnTo>
                    <a:pt x="175" y="116"/>
                  </a:lnTo>
                  <a:lnTo>
                    <a:pt x="181" y="122"/>
                  </a:lnTo>
                  <a:lnTo>
                    <a:pt x="188" y="129"/>
                  </a:lnTo>
                  <a:lnTo>
                    <a:pt x="195" y="135"/>
                  </a:lnTo>
                  <a:lnTo>
                    <a:pt x="202" y="141"/>
                  </a:lnTo>
                  <a:lnTo>
                    <a:pt x="209" y="146"/>
                  </a:lnTo>
                  <a:lnTo>
                    <a:pt x="213" y="149"/>
                  </a:lnTo>
                  <a:lnTo>
                    <a:pt x="222" y="154"/>
                  </a:lnTo>
                  <a:lnTo>
                    <a:pt x="232" y="159"/>
                  </a:lnTo>
                  <a:lnTo>
                    <a:pt x="241" y="164"/>
                  </a:lnTo>
                  <a:lnTo>
                    <a:pt x="247" y="167"/>
                  </a:lnTo>
                  <a:lnTo>
                    <a:pt x="251" y="172"/>
                  </a:lnTo>
                  <a:lnTo>
                    <a:pt x="255" y="177"/>
                  </a:lnTo>
                  <a:lnTo>
                    <a:pt x="252" y="178"/>
                  </a:lnTo>
                  <a:lnTo>
                    <a:pt x="241" y="172"/>
                  </a:lnTo>
                  <a:lnTo>
                    <a:pt x="232" y="166"/>
                  </a:lnTo>
                  <a:lnTo>
                    <a:pt x="220" y="159"/>
                  </a:lnTo>
                  <a:lnTo>
                    <a:pt x="207" y="151"/>
                  </a:lnTo>
                  <a:lnTo>
                    <a:pt x="194" y="143"/>
                  </a:lnTo>
                  <a:lnTo>
                    <a:pt x="181" y="135"/>
                  </a:lnTo>
                  <a:lnTo>
                    <a:pt x="171" y="128"/>
                  </a:lnTo>
                  <a:lnTo>
                    <a:pt x="161" y="122"/>
                  </a:lnTo>
                  <a:lnTo>
                    <a:pt x="156" y="118"/>
                  </a:lnTo>
                  <a:lnTo>
                    <a:pt x="150" y="113"/>
                  </a:lnTo>
                  <a:lnTo>
                    <a:pt x="144" y="113"/>
                  </a:lnTo>
                  <a:lnTo>
                    <a:pt x="139" y="114"/>
                  </a:lnTo>
                  <a:lnTo>
                    <a:pt x="134" y="117"/>
                  </a:lnTo>
                  <a:lnTo>
                    <a:pt x="129" y="118"/>
                  </a:lnTo>
                  <a:lnTo>
                    <a:pt x="123" y="120"/>
                  </a:lnTo>
                  <a:lnTo>
                    <a:pt x="118" y="122"/>
                  </a:lnTo>
                  <a:lnTo>
                    <a:pt x="111" y="124"/>
                  </a:lnTo>
                  <a:lnTo>
                    <a:pt x="104" y="126"/>
                  </a:lnTo>
                  <a:lnTo>
                    <a:pt x="98" y="128"/>
                  </a:lnTo>
                  <a:lnTo>
                    <a:pt x="93" y="131"/>
                  </a:lnTo>
                  <a:lnTo>
                    <a:pt x="91" y="132"/>
                  </a:lnTo>
                  <a:lnTo>
                    <a:pt x="89" y="135"/>
                  </a:lnTo>
                  <a:lnTo>
                    <a:pt x="90" y="137"/>
                  </a:lnTo>
                  <a:lnTo>
                    <a:pt x="92" y="142"/>
                  </a:lnTo>
                  <a:lnTo>
                    <a:pt x="98" y="147"/>
                  </a:lnTo>
                  <a:lnTo>
                    <a:pt x="104" y="151"/>
                  </a:lnTo>
                  <a:lnTo>
                    <a:pt x="112" y="158"/>
                  </a:lnTo>
                  <a:lnTo>
                    <a:pt x="123" y="166"/>
                  </a:lnTo>
                  <a:lnTo>
                    <a:pt x="135" y="175"/>
                  </a:lnTo>
                  <a:lnTo>
                    <a:pt x="148" y="184"/>
                  </a:lnTo>
                  <a:lnTo>
                    <a:pt x="159" y="192"/>
                  </a:lnTo>
                  <a:lnTo>
                    <a:pt x="169" y="197"/>
                  </a:lnTo>
                  <a:lnTo>
                    <a:pt x="176" y="201"/>
                  </a:lnTo>
                  <a:lnTo>
                    <a:pt x="182" y="205"/>
                  </a:lnTo>
                  <a:lnTo>
                    <a:pt x="182" y="208"/>
                  </a:lnTo>
                  <a:lnTo>
                    <a:pt x="175" y="208"/>
                  </a:lnTo>
                  <a:lnTo>
                    <a:pt x="164" y="202"/>
                  </a:lnTo>
                  <a:lnTo>
                    <a:pt x="154" y="196"/>
                  </a:lnTo>
                  <a:lnTo>
                    <a:pt x="144" y="189"/>
                  </a:lnTo>
                  <a:lnTo>
                    <a:pt x="130" y="181"/>
                  </a:lnTo>
                  <a:lnTo>
                    <a:pt x="116" y="172"/>
                  </a:lnTo>
                  <a:lnTo>
                    <a:pt x="104" y="164"/>
                  </a:lnTo>
                  <a:lnTo>
                    <a:pt x="91" y="157"/>
                  </a:lnTo>
                  <a:lnTo>
                    <a:pt x="83" y="152"/>
                  </a:lnTo>
                  <a:lnTo>
                    <a:pt x="77" y="150"/>
                  </a:lnTo>
                  <a:lnTo>
                    <a:pt x="73" y="150"/>
                  </a:lnTo>
                  <a:lnTo>
                    <a:pt x="65" y="152"/>
                  </a:lnTo>
                  <a:lnTo>
                    <a:pt x="53" y="156"/>
                  </a:lnTo>
                  <a:lnTo>
                    <a:pt x="42" y="161"/>
                  </a:lnTo>
                  <a:lnTo>
                    <a:pt x="29" y="164"/>
                  </a:lnTo>
                  <a:lnTo>
                    <a:pt x="19" y="167"/>
                  </a:lnTo>
                  <a:lnTo>
                    <a:pt x="9" y="170"/>
                  </a:lnTo>
                  <a:lnTo>
                    <a:pt x="4" y="171"/>
                  </a:lnTo>
                  <a:lnTo>
                    <a:pt x="0" y="171"/>
                  </a:lnTo>
                  <a:lnTo>
                    <a:pt x="2" y="169"/>
                  </a:lnTo>
                  <a:lnTo>
                    <a:pt x="7" y="165"/>
                  </a:lnTo>
                  <a:lnTo>
                    <a:pt x="14" y="161"/>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53" name="Freeform 317">
              <a:extLst>
                <a:ext uri="{FF2B5EF4-FFF2-40B4-BE49-F238E27FC236}">
                  <a16:creationId xmlns:a16="http://schemas.microsoft.com/office/drawing/2014/main" xmlns="" id="{5270D198-F540-4299-B0D5-CA789EE7D684}"/>
                </a:ext>
              </a:extLst>
            </p:cNvPr>
            <p:cNvSpPr>
              <a:spLocks/>
            </p:cNvSpPr>
            <p:nvPr/>
          </p:nvSpPr>
          <p:spPr bwMode="auto">
            <a:xfrm>
              <a:off x="2733" y="763"/>
              <a:ext cx="123" cy="103"/>
            </a:xfrm>
            <a:custGeom>
              <a:avLst/>
              <a:gdLst>
                <a:gd name="T0" fmla="*/ 1 w 246"/>
                <a:gd name="T1" fmla="*/ 1 h 205"/>
                <a:gd name="T2" fmla="*/ 2 w 246"/>
                <a:gd name="T3" fmla="*/ 1 h 205"/>
                <a:gd name="T4" fmla="*/ 2 w 246"/>
                <a:gd name="T5" fmla="*/ 1 h 205"/>
                <a:gd name="T6" fmla="*/ 3 w 246"/>
                <a:gd name="T7" fmla="*/ 1 h 205"/>
                <a:gd name="T8" fmla="*/ 5 w 246"/>
                <a:gd name="T9" fmla="*/ 1 h 205"/>
                <a:gd name="T10" fmla="*/ 6 w 246"/>
                <a:gd name="T11" fmla="*/ 1 h 205"/>
                <a:gd name="T12" fmla="*/ 5 w 246"/>
                <a:gd name="T13" fmla="*/ 1 h 205"/>
                <a:gd name="T14" fmla="*/ 4 w 246"/>
                <a:gd name="T15" fmla="*/ 1 h 205"/>
                <a:gd name="T16" fmla="*/ 3 w 246"/>
                <a:gd name="T17" fmla="*/ 1 h 205"/>
                <a:gd name="T18" fmla="*/ 3 w 246"/>
                <a:gd name="T19" fmla="*/ 2 h 205"/>
                <a:gd name="T20" fmla="*/ 3 w 246"/>
                <a:gd name="T21" fmla="*/ 2 h 205"/>
                <a:gd name="T22" fmla="*/ 4 w 246"/>
                <a:gd name="T23" fmla="*/ 2 h 205"/>
                <a:gd name="T24" fmla="*/ 5 w 246"/>
                <a:gd name="T25" fmla="*/ 2 h 205"/>
                <a:gd name="T26" fmla="*/ 6 w 246"/>
                <a:gd name="T27" fmla="*/ 2 h 205"/>
                <a:gd name="T28" fmla="*/ 8 w 246"/>
                <a:gd name="T29" fmla="*/ 3 h 205"/>
                <a:gd name="T30" fmla="*/ 8 w 246"/>
                <a:gd name="T31" fmla="*/ 3 h 205"/>
                <a:gd name="T32" fmla="*/ 7 w 246"/>
                <a:gd name="T33" fmla="*/ 3 h 205"/>
                <a:gd name="T34" fmla="*/ 5 w 246"/>
                <a:gd name="T35" fmla="*/ 3 h 205"/>
                <a:gd name="T36" fmla="*/ 4 w 246"/>
                <a:gd name="T37" fmla="*/ 3 h 205"/>
                <a:gd name="T38" fmla="*/ 5 w 246"/>
                <a:gd name="T39" fmla="*/ 3 h 205"/>
                <a:gd name="T40" fmla="*/ 6 w 246"/>
                <a:gd name="T41" fmla="*/ 3 h 205"/>
                <a:gd name="T42" fmla="*/ 7 w 246"/>
                <a:gd name="T43" fmla="*/ 4 h 205"/>
                <a:gd name="T44" fmla="*/ 8 w 246"/>
                <a:gd name="T45" fmla="*/ 5 h 205"/>
                <a:gd name="T46" fmla="*/ 7 w 246"/>
                <a:gd name="T47" fmla="*/ 4 h 205"/>
                <a:gd name="T48" fmla="*/ 6 w 246"/>
                <a:gd name="T49" fmla="*/ 4 h 205"/>
                <a:gd name="T50" fmla="*/ 6 w 246"/>
                <a:gd name="T51" fmla="*/ 4 h 205"/>
                <a:gd name="T52" fmla="*/ 7 w 246"/>
                <a:gd name="T53" fmla="*/ 5 h 205"/>
                <a:gd name="T54" fmla="*/ 8 w 246"/>
                <a:gd name="T55" fmla="*/ 6 h 205"/>
                <a:gd name="T56" fmla="*/ 8 w 246"/>
                <a:gd name="T57" fmla="*/ 6 h 205"/>
                <a:gd name="T58" fmla="*/ 8 w 246"/>
                <a:gd name="T59" fmla="*/ 7 h 205"/>
                <a:gd name="T60" fmla="*/ 7 w 246"/>
                <a:gd name="T61" fmla="*/ 5 h 205"/>
                <a:gd name="T62" fmla="*/ 6 w 246"/>
                <a:gd name="T63" fmla="*/ 4 h 205"/>
                <a:gd name="T64" fmla="*/ 5 w 246"/>
                <a:gd name="T65" fmla="*/ 4 h 205"/>
                <a:gd name="T66" fmla="*/ 6 w 246"/>
                <a:gd name="T67" fmla="*/ 5 h 205"/>
                <a:gd name="T68" fmla="*/ 6 w 246"/>
                <a:gd name="T69" fmla="*/ 6 h 205"/>
                <a:gd name="T70" fmla="*/ 6 w 246"/>
                <a:gd name="T71" fmla="*/ 6 h 205"/>
                <a:gd name="T72" fmla="*/ 5 w 246"/>
                <a:gd name="T73" fmla="*/ 5 h 205"/>
                <a:gd name="T74" fmla="*/ 5 w 246"/>
                <a:gd name="T75" fmla="*/ 3 h 205"/>
                <a:gd name="T76" fmla="*/ 4 w 246"/>
                <a:gd name="T77" fmla="*/ 3 h 205"/>
                <a:gd name="T78" fmla="*/ 4 w 246"/>
                <a:gd name="T79" fmla="*/ 3 h 205"/>
                <a:gd name="T80" fmla="*/ 4 w 246"/>
                <a:gd name="T81" fmla="*/ 3 h 205"/>
                <a:gd name="T82" fmla="*/ 4 w 246"/>
                <a:gd name="T83" fmla="*/ 3 h 205"/>
                <a:gd name="T84" fmla="*/ 4 w 246"/>
                <a:gd name="T85" fmla="*/ 5 h 205"/>
                <a:gd name="T86" fmla="*/ 4 w 246"/>
                <a:gd name="T87" fmla="*/ 6 h 205"/>
                <a:gd name="T88" fmla="*/ 4 w 246"/>
                <a:gd name="T89" fmla="*/ 5 h 205"/>
                <a:gd name="T90" fmla="*/ 3 w 246"/>
                <a:gd name="T91" fmla="*/ 4 h 205"/>
                <a:gd name="T92" fmla="*/ 3 w 246"/>
                <a:gd name="T93" fmla="*/ 2 h 205"/>
                <a:gd name="T94" fmla="*/ 3 w 246"/>
                <a:gd name="T95" fmla="*/ 2 h 205"/>
                <a:gd name="T96" fmla="*/ 2 w 246"/>
                <a:gd name="T97" fmla="*/ 2 h 205"/>
                <a:gd name="T98" fmla="*/ 2 w 246"/>
                <a:gd name="T99" fmla="*/ 2 h 205"/>
                <a:gd name="T100" fmla="*/ 2 w 246"/>
                <a:gd name="T101" fmla="*/ 3 h 205"/>
                <a:gd name="T102" fmla="*/ 2 w 246"/>
                <a:gd name="T103" fmla="*/ 5 h 205"/>
                <a:gd name="T104" fmla="*/ 2 w 246"/>
                <a:gd name="T105" fmla="*/ 5 h 205"/>
                <a:gd name="T106" fmla="*/ 2 w 246"/>
                <a:gd name="T107" fmla="*/ 4 h 205"/>
                <a:gd name="T108" fmla="*/ 2 w 246"/>
                <a:gd name="T109" fmla="*/ 2 h 205"/>
                <a:gd name="T110" fmla="*/ 1 w 246"/>
                <a:gd name="T111" fmla="*/ 1 h 205"/>
                <a:gd name="T112" fmla="*/ 1 w 246"/>
                <a:gd name="T113" fmla="*/ 1 h 205"/>
                <a:gd name="T114" fmla="*/ 0 w 246"/>
                <a:gd name="T115" fmla="*/ 1 h 205"/>
                <a:gd name="T116" fmla="*/ 1 w 246"/>
                <a:gd name="T117" fmla="*/ 1 h 2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46" h="205">
                  <a:moveTo>
                    <a:pt x="8" y="3"/>
                  </a:moveTo>
                  <a:lnTo>
                    <a:pt x="13" y="7"/>
                  </a:lnTo>
                  <a:lnTo>
                    <a:pt x="17" y="10"/>
                  </a:lnTo>
                  <a:lnTo>
                    <a:pt x="23" y="14"/>
                  </a:lnTo>
                  <a:lnTo>
                    <a:pt x="28" y="17"/>
                  </a:lnTo>
                  <a:lnTo>
                    <a:pt x="33" y="21"/>
                  </a:lnTo>
                  <a:lnTo>
                    <a:pt x="38" y="23"/>
                  </a:lnTo>
                  <a:lnTo>
                    <a:pt x="44" y="24"/>
                  </a:lnTo>
                  <a:lnTo>
                    <a:pt x="48" y="24"/>
                  </a:lnTo>
                  <a:lnTo>
                    <a:pt x="61" y="21"/>
                  </a:lnTo>
                  <a:lnTo>
                    <a:pt x="76" y="18"/>
                  </a:lnTo>
                  <a:lnTo>
                    <a:pt x="93" y="16"/>
                  </a:lnTo>
                  <a:lnTo>
                    <a:pt x="111" y="14"/>
                  </a:lnTo>
                  <a:lnTo>
                    <a:pt x="128" y="13"/>
                  </a:lnTo>
                  <a:lnTo>
                    <a:pt x="144" y="13"/>
                  </a:lnTo>
                  <a:lnTo>
                    <a:pt x="157" y="14"/>
                  </a:lnTo>
                  <a:lnTo>
                    <a:pt x="165" y="16"/>
                  </a:lnTo>
                  <a:lnTo>
                    <a:pt x="172" y="21"/>
                  </a:lnTo>
                  <a:lnTo>
                    <a:pt x="172" y="22"/>
                  </a:lnTo>
                  <a:lnTo>
                    <a:pt x="166" y="23"/>
                  </a:lnTo>
                  <a:lnTo>
                    <a:pt x="154" y="22"/>
                  </a:lnTo>
                  <a:lnTo>
                    <a:pt x="146" y="22"/>
                  </a:lnTo>
                  <a:lnTo>
                    <a:pt x="135" y="22"/>
                  </a:lnTo>
                  <a:lnTo>
                    <a:pt x="120" y="23"/>
                  </a:lnTo>
                  <a:lnTo>
                    <a:pt x="105" y="24"/>
                  </a:lnTo>
                  <a:lnTo>
                    <a:pt x="90" y="26"/>
                  </a:lnTo>
                  <a:lnTo>
                    <a:pt x="77" y="29"/>
                  </a:lnTo>
                  <a:lnTo>
                    <a:pt x="67" y="31"/>
                  </a:lnTo>
                  <a:lnTo>
                    <a:pt x="61" y="34"/>
                  </a:lnTo>
                  <a:lnTo>
                    <a:pt x="67" y="38"/>
                  </a:lnTo>
                  <a:lnTo>
                    <a:pt x="73" y="41"/>
                  </a:lnTo>
                  <a:lnTo>
                    <a:pt x="80" y="44"/>
                  </a:lnTo>
                  <a:lnTo>
                    <a:pt x="88" y="47"/>
                  </a:lnTo>
                  <a:lnTo>
                    <a:pt x="95" y="49"/>
                  </a:lnTo>
                  <a:lnTo>
                    <a:pt x="100" y="52"/>
                  </a:lnTo>
                  <a:lnTo>
                    <a:pt x="105" y="54"/>
                  </a:lnTo>
                  <a:lnTo>
                    <a:pt x="108" y="56"/>
                  </a:lnTo>
                  <a:lnTo>
                    <a:pt x="121" y="54"/>
                  </a:lnTo>
                  <a:lnTo>
                    <a:pt x="137" y="54"/>
                  </a:lnTo>
                  <a:lnTo>
                    <a:pt x="154" y="54"/>
                  </a:lnTo>
                  <a:lnTo>
                    <a:pt x="173" y="56"/>
                  </a:lnTo>
                  <a:lnTo>
                    <a:pt x="190" y="60"/>
                  </a:lnTo>
                  <a:lnTo>
                    <a:pt x="205" y="63"/>
                  </a:lnTo>
                  <a:lnTo>
                    <a:pt x="217" y="68"/>
                  </a:lnTo>
                  <a:lnTo>
                    <a:pt x="225" y="72"/>
                  </a:lnTo>
                  <a:lnTo>
                    <a:pt x="232" y="79"/>
                  </a:lnTo>
                  <a:lnTo>
                    <a:pt x="232" y="82"/>
                  </a:lnTo>
                  <a:lnTo>
                    <a:pt x="227" y="81"/>
                  </a:lnTo>
                  <a:lnTo>
                    <a:pt x="218" y="77"/>
                  </a:lnTo>
                  <a:lnTo>
                    <a:pt x="210" y="75"/>
                  </a:lnTo>
                  <a:lnTo>
                    <a:pt x="199" y="71"/>
                  </a:lnTo>
                  <a:lnTo>
                    <a:pt x="185" y="69"/>
                  </a:lnTo>
                  <a:lnTo>
                    <a:pt x="172" y="67"/>
                  </a:lnTo>
                  <a:lnTo>
                    <a:pt x="157" y="66"/>
                  </a:lnTo>
                  <a:lnTo>
                    <a:pt x="144" y="66"/>
                  </a:lnTo>
                  <a:lnTo>
                    <a:pt x="133" y="66"/>
                  </a:lnTo>
                  <a:lnTo>
                    <a:pt x="124" y="68"/>
                  </a:lnTo>
                  <a:lnTo>
                    <a:pt x="136" y="76"/>
                  </a:lnTo>
                  <a:lnTo>
                    <a:pt x="146" y="83"/>
                  </a:lnTo>
                  <a:lnTo>
                    <a:pt x="153" y="87"/>
                  </a:lnTo>
                  <a:lnTo>
                    <a:pt x="157" y="92"/>
                  </a:lnTo>
                  <a:lnTo>
                    <a:pt x="166" y="92"/>
                  </a:lnTo>
                  <a:lnTo>
                    <a:pt x="177" y="93"/>
                  </a:lnTo>
                  <a:lnTo>
                    <a:pt x="190" y="96"/>
                  </a:lnTo>
                  <a:lnTo>
                    <a:pt x="204" y="98"/>
                  </a:lnTo>
                  <a:lnTo>
                    <a:pt x="218" y="104"/>
                  </a:lnTo>
                  <a:lnTo>
                    <a:pt x="230" y="112"/>
                  </a:lnTo>
                  <a:lnTo>
                    <a:pt x="240" y="122"/>
                  </a:lnTo>
                  <a:lnTo>
                    <a:pt x="246" y="136"/>
                  </a:lnTo>
                  <a:lnTo>
                    <a:pt x="240" y="130"/>
                  </a:lnTo>
                  <a:lnTo>
                    <a:pt x="232" y="124"/>
                  </a:lnTo>
                  <a:lnTo>
                    <a:pt x="222" y="119"/>
                  </a:lnTo>
                  <a:lnTo>
                    <a:pt x="212" y="114"/>
                  </a:lnTo>
                  <a:lnTo>
                    <a:pt x="203" y="109"/>
                  </a:lnTo>
                  <a:lnTo>
                    <a:pt x="192" y="107"/>
                  </a:lnTo>
                  <a:lnTo>
                    <a:pt x="182" y="106"/>
                  </a:lnTo>
                  <a:lnTo>
                    <a:pt x="173" y="106"/>
                  </a:lnTo>
                  <a:lnTo>
                    <a:pt x="184" y="117"/>
                  </a:lnTo>
                  <a:lnTo>
                    <a:pt x="195" y="129"/>
                  </a:lnTo>
                  <a:lnTo>
                    <a:pt x="205" y="139"/>
                  </a:lnTo>
                  <a:lnTo>
                    <a:pt x="215" y="150"/>
                  </a:lnTo>
                  <a:lnTo>
                    <a:pt x="223" y="159"/>
                  </a:lnTo>
                  <a:lnTo>
                    <a:pt x="230" y="167"/>
                  </a:lnTo>
                  <a:lnTo>
                    <a:pt x="235" y="172"/>
                  </a:lnTo>
                  <a:lnTo>
                    <a:pt x="237" y="175"/>
                  </a:lnTo>
                  <a:lnTo>
                    <a:pt x="240" y="181"/>
                  </a:lnTo>
                  <a:lnTo>
                    <a:pt x="242" y="188"/>
                  </a:lnTo>
                  <a:lnTo>
                    <a:pt x="244" y="197"/>
                  </a:lnTo>
                  <a:lnTo>
                    <a:pt x="246" y="205"/>
                  </a:lnTo>
                  <a:lnTo>
                    <a:pt x="240" y="196"/>
                  </a:lnTo>
                  <a:lnTo>
                    <a:pt x="230" y="183"/>
                  </a:lnTo>
                  <a:lnTo>
                    <a:pt x="218" y="168"/>
                  </a:lnTo>
                  <a:lnTo>
                    <a:pt x="205" y="152"/>
                  </a:lnTo>
                  <a:lnTo>
                    <a:pt x="192" y="137"/>
                  </a:lnTo>
                  <a:lnTo>
                    <a:pt x="181" y="125"/>
                  </a:lnTo>
                  <a:lnTo>
                    <a:pt x="172" y="116"/>
                  </a:lnTo>
                  <a:lnTo>
                    <a:pt x="166" y="112"/>
                  </a:lnTo>
                  <a:lnTo>
                    <a:pt x="161" y="111"/>
                  </a:lnTo>
                  <a:lnTo>
                    <a:pt x="159" y="114"/>
                  </a:lnTo>
                  <a:lnTo>
                    <a:pt x="159" y="119"/>
                  </a:lnTo>
                  <a:lnTo>
                    <a:pt x="160" y="124"/>
                  </a:lnTo>
                  <a:lnTo>
                    <a:pt x="164" y="135"/>
                  </a:lnTo>
                  <a:lnTo>
                    <a:pt x="169" y="153"/>
                  </a:lnTo>
                  <a:lnTo>
                    <a:pt x="177" y="170"/>
                  </a:lnTo>
                  <a:lnTo>
                    <a:pt x="182" y="182"/>
                  </a:lnTo>
                  <a:lnTo>
                    <a:pt x="183" y="187"/>
                  </a:lnTo>
                  <a:lnTo>
                    <a:pt x="181" y="187"/>
                  </a:lnTo>
                  <a:lnTo>
                    <a:pt x="177" y="184"/>
                  </a:lnTo>
                  <a:lnTo>
                    <a:pt x="173" y="179"/>
                  </a:lnTo>
                  <a:lnTo>
                    <a:pt x="166" y="165"/>
                  </a:lnTo>
                  <a:lnTo>
                    <a:pt x="156" y="143"/>
                  </a:lnTo>
                  <a:lnTo>
                    <a:pt x="147" y="119"/>
                  </a:lnTo>
                  <a:lnTo>
                    <a:pt x="147" y="101"/>
                  </a:lnTo>
                  <a:lnTo>
                    <a:pt x="141" y="96"/>
                  </a:lnTo>
                  <a:lnTo>
                    <a:pt x="135" y="91"/>
                  </a:lnTo>
                  <a:lnTo>
                    <a:pt x="128" y="87"/>
                  </a:lnTo>
                  <a:lnTo>
                    <a:pt x="122" y="84"/>
                  </a:lnTo>
                  <a:lnTo>
                    <a:pt x="116" y="81"/>
                  </a:lnTo>
                  <a:lnTo>
                    <a:pt x="112" y="78"/>
                  </a:lnTo>
                  <a:lnTo>
                    <a:pt x="108" y="76"/>
                  </a:lnTo>
                  <a:lnTo>
                    <a:pt x="106" y="75"/>
                  </a:lnTo>
                  <a:lnTo>
                    <a:pt x="104" y="72"/>
                  </a:lnTo>
                  <a:lnTo>
                    <a:pt x="101" y="71"/>
                  </a:lnTo>
                  <a:lnTo>
                    <a:pt x="99" y="74"/>
                  </a:lnTo>
                  <a:lnTo>
                    <a:pt x="98" y="79"/>
                  </a:lnTo>
                  <a:lnTo>
                    <a:pt x="99" y="93"/>
                  </a:lnTo>
                  <a:lnTo>
                    <a:pt x="104" y="114"/>
                  </a:lnTo>
                  <a:lnTo>
                    <a:pt x="112" y="138"/>
                  </a:lnTo>
                  <a:lnTo>
                    <a:pt x="123" y="157"/>
                  </a:lnTo>
                  <a:lnTo>
                    <a:pt x="129" y="165"/>
                  </a:lnTo>
                  <a:lnTo>
                    <a:pt x="129" y="168"/>
                  </a:lnTo>
                  <a:lnTo>
                    <a:pt x="124" y="167"/>
                  </a:lnTo>
                  <a:lnTo>
                    <a:pt x="119" y="162"/>
                  </a:lnTo>
                  <a:lnTo>
                    <a:pt x="115" y="158"/>
                  </a:lnTo>
                  <a:lnTo>
                    <a:pt x="109" y="150"/>
                  </a:lnTo>
                  <a:lnTo>
                    <a:pt x="104" y="138"/>
                  </a:lnTo>
                  <a:lnTo>
                    <a:pt x="97" y="125"/>
                  </a:lnTo>
                  <a:lnTo>
                    <a:pt x="92" y="112"/>
                  </a:lnTo>
                  <a:lnTo>
                    <a:pt x="89" y="97"/>
                  </a:lnTo>
                  <a:lnTo>
                    <a:pt x="88" y="81"/>
                  </a:lnTo>
                  <a:lnTo>
                    <a:pt x="89" y="64"/>
                  </a:lnTo>
                  <a:lnTo>
                    <a:pt x="84" y="61"/>
                  </a:lnTo>
                  <a:lnTo>
                    <a:pt x="80" y="58"/>
                  </a:lnTo>
                  <a:lnTo>
                    <a:pt x="75" y="54"/>
                  </a:lnTo>
                  <a:lnTo>
                    <a:pt x="69" y="52"/>
                  </a:lnTo>
                  <a:lnTo>
                    <a:pt x="63" y="49"/>
                  </a:lnTo>
                  <a:lnTo>
                    <a:pt x="59" y="47"/>
                  </a:lnTo>
                  <a:lnTo>
                    <a:pt x="55" y="45"/>
                  </a:lnTo>
                  <a:lnTo>
                    <a:pt x="52" y="44"/>
                  </a:lnTo>
                  <a:lnTo>
                    <a:pt x="48" y="53"/>
                  </a:lnTo>
                  <a:lnTo>
                    <a:pt x="50" y="67"/>
                  </a:lnTo>
                  <a:lnTo>
                    <a:pt x="52" y="82"/>
                  </a:lnTo>
                  <a:lnTo>
                    <a:pt x="54" y="93"/>
                  </a:lnTo>
                  <a:lnTo>
                    <a:pt x="57" y="106"/>
                  </a:lnTo>
                  <a:lnTo>
                    <a:pt x="60" y="122"/>
                  </a:lnTo>
                  <a:lnTo>
                    <a:pt x="63" y="138"/>
                  </a:lnTo>
                  <a:lnTo>
                    <a:pt x="67" y="149"/>
                  </a:lnTo>
                  <a:lnTo>
                    <a:pt x="67" y="151"/>
                  </a:lnTo>
                  <a:lnTo>
                    <a:pt x="63" y="150"/>
                  </a:lnTo>
                  <a:lnTo>
                    <a:pt x="59" y="144"/>
                  </a:lnTo>
                  <a:lnTo>
                    <a:pt x="54" y="134"/>
                  </a:lnTo>
                  <a:lnTo>
                    <a:pt x="51" y="114"/>
                  </a:lnTo>
                  <a:lnTo>
                    <a:pt x="45" y="85"/>
                  </a:lnTo>
                  <a:lnTo>
                    <a:pt x="40" y="58"/>
                  </a:lnTo>
                  <a:lnTo>
                    <a:pt x="37" y="40"/>
                  </a:lnTo>
                  <a:lnTo>
                    <a:pt x="30" y="33"/>
                  </a:lnTo>
                  <a:lnTo>
                    <a:pt x="23" y="26"/>
                  </a:lnTo>
                  <a:lnTo>
                    <a:pt x="17" y="21"/>
                  </a:lnTo>
                  <a:lnTo>
                    <a:pt x="12" y="16"/>
                  </a:lnTo>
                  <a:lnTo>
                    <a:pt x="8" y="11"/>
                  </a:lnTo>
                  <a:lnTo>
                    <a:pt x="5" y="8"/>
                  </a:lnTo>
                  <a:lnTo>
                    <a:pt x="1" y="6"/>
                  </a:lnTo>
                  <a:lnTo>
                    <a:pt x="0" y="3"/>
                  </a:lnTo>
                  <a:lnTo>
                    <a:pt x="0" y="1"/>
                  </a:lnTo>
                  <a:lnTo>
                    <a:pt x="1" y="0"/>
                  </a:lnTo>
                  <a:lnTo>
                    <a:pt x="5" y="1"/>
                  </a:lnTo>
                  <a:lnTo>
                    <a:pt x="8" y="3"/>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54" name="Freeform 318">
              <a:extLst>
                <a:ext uri="{FF2B5EF4-FFF2-40B4-BE49-F238E27FC236}">
                  <a16:creationId xmlns:a16="http://schemas.microsoft.com/office/drawing/2014/main" xmlns="" id="{43B07895-09CB-4E8C-A3C8-749A6CA0E79A}"/>
                </a:ext>
              </a:extLst>
            </p:cNvPr>
            <p:cNvSpPr>
              <a:spLocks/>
            </p:cNvSpPr>
            <p:nvPr/>
          </p:nvSpPr>
          <p:spPr bwMode="auto">
            <a:xfrm>
              <a:off x="2669" y="775"/>
              <a:ext cx="85" cy="141"/>
            </a:xfrm>
            <a:custGeom>
              <a:avLst/>
              <a:gdLst>
                <a:gd name="T0" fmla="*/ 3 w 170"/>
                <a:gd name="T1" fmla="*/ 1 h 282"/>
                <a:gd name="T2" fmla="*/ 3 w 170"/>
                <a:gd name="T3" fmla="*/ 2 h 282"/>
                <a:gd name="T4" fmla="*/ 3 w 170"/>
                <a:gd name="T5" fmla="*/ 2 h 282"/>
                <a:gd name="T6" fmla="*/ 3 w 170"/>
                <a:gd name="T7" fmla="*/ 2 h 282"/>
                <a:gd name="T8" fmla="*/ 4 w 170"/>
                <a:gd name="T9" fmla="*/ 3 h 282"/>
                <a:gd name="T10" fmla="*/ 5 w 170"/>
                <a:gd name="T11" fmla="*/ 3 h 282"/>
                <a:gd name="T12" fmla="*/ 5 w 170"/>
                <a:gd name="T13" fmla="*/ 4 h 282"/>
                <a:gd name="T14" fmla="*/ 6 w 170"/>
                <a:gd name="T15" fmla="*/ 5 h 282"/>
                <a:gd name="T16" fmla="*/ 6 w 170"/>
                <a:gd name="T17" fmla="*/ 6 h 282"/>
                <a:gd name="T18" fmla="*/ 6 w 170"/>
                <a:gd name="T19" fmla="*/ 6 h 282"/>
                <a:gd name="T20" fmla="*/ 5 w 170"/>
                <a:gd name="T21" fmla="*/ 5 h 282"/>
                <a:gd name="T22" fmla="*/ 5 w 170"/>
                <a:gd name="T23" fmla="*/ 5 h 282"/>
                <a:gd name="T24" fmla="*/ 5 w 170"/>
                <a:gd name="T25" fmla="*/ 4 h 282"/>
                <a:gd name="T26" fmla="*/ 4 w 170"/>
                <a:gd name="T27" fmla="*/ 3 h 282"/>
                <a:gd name="T28" fmla="*/ 4 w 170"/>
                <a:gd name="T29" fmla="*/ 3 h 282"/>
                <a:gd name="T30" fmla="*/ 3 w 170"/>
                <a:gd name="T31" fmla="*/ 3 h 282"/>
                <a:gd name="T32" fmla="*/ 3 w 170"/>
                <a:gd name="T33" fmla="*/ 3 h 282"/>
                <a:gd name="T34" fmla="*/ 3 w 170"/>
                <a:gd name="T35" fmla="*/ 4 h 282"/>
                <a:gd name="T36" fmla="*/ 4 w 170"/>
                <a:gd name="T37" fmla="*/ 5 h 282"/>
                <a:gd name="T38" fmla="*/ 4 w 170"/>
                <a:gd name="T39" fmla="*/ 5 h 282"/>
                <a:gd name="T40" fmla="*/ 5 w 170"/>
                <a:gd name="T41" fmla="*/ 6 h 282"/>
                <a:gd name="T42" fmla="*/ 5 w 170"/>
                <a:gd name="T43" fmla="*/ 7 h 282"/>
                <a:gd name="T44" fmla="*/ 5 w 170"/>
                <a:gd name="T45" fmla="*/ 8 h 282"/>
                <a:gd name="T46" fmla="*/ 5 w 170"/>
                <a:gd name="T47" fmla="*/ 7 h 282"/>
                <a:gd name="T48" fmla="*/ 5 w 170"/>
                <a:gd name="T49" fmla="*/ 7 h 282"/>
                <a:gd name="T50" fmla="*/ 4 w 170"/>
                <a:gd name="T51" fmla="*/ 6 h 282"/>
                <a:gd name="T52" fmla="*/ 4 w 170"/>
                <a:gd name="T53" fmla="*/ 5 h 282"/>
                <a:gd name="T54" fmla="*/ 4 w 170"/>
                <a:gd name="T55" fmla="*/ 5 h 282"/>
                <a:gd name="T56" fmla="*/ 4 w 170"/>
                <a:gd name="T57" fmla="*/ 6 h 282"/>
                <a:gd name="T58" fmla="*/ 4 w 170"/>
                <a:gd name="T59" fmla="*/ 8 h 282"/>
                <a:gd name="T60" fmla="*/ 4 w 170"/>
                <a:gd name="T61" fmla="*/ 9 h 282"/>
                <a:gd name="T62" fmla="*/ 4 w 170"/>
                <a:gd name="T63" fmla="*/ 9 h 282"/>
                <a:gd name="T64" fmla="*/ 4 w 170"/>
                <a:gd name="T65" fmla="*/ 8 h 282"/>
                <a:gd name="T66" fmla="*/ 3 w 170"/>
                <a:gd name="T67" fmla="*/ 6 h 282"/>
                <a:gd name="T68" fmla="*/ 3 w 170"/>
                <a:gd name="T69" fmla="*/ 6 h 282"/>
                <a:gd name="T70" fmla="*/ 2 w 170"/>
                <a:gd name="T71" fmla="*/ 6 h 282"/>
                <a:gd name="T72" fmla="*/ 2 w 170"/>
                <a:gd name="T73" fmla="*/ 7 h 282"/>
                <a:gd name="T74" fmla="*/ 2 w 170"/>
                <a:gd name="T75" fmla="*/ 7 h 282"/>
                <a:gd name="T76" fmla="*/ 2 w 170"/>
                <a:gd name="T77" fmla="*/ 8 h 282"/>
                <a:gd name="T78" fmla="*/ 1 w 170"/>
                <a:gd name="T79" fmla="*/ 7 h 282"/>
                <a:gd name="T80" fmla="*/ 2 w 170"/>
                <a:gd name="T81" fmla="*/ 7 h 282"/>
                <a:gd name="T82" fmla="*/ 2 w 170"/>
                <a:gd name="T83" fmla="*/ 6 h 282"/>
                <a:gd name="T84" fmla="*/ 2 w 170"/>
                <a:gd name="T85" fmla="*/ 6 h 282"/>
                <a:gd name="T86" fmla="*/ 3 w 170"/>
                <a:gd name="T87" fmla="*/ 5 h 282"/>
                <a:gd name="T88" fmla="*/ 3 w 170"/>
                <a:gd name="T89" fmla="*/ 4 h 282"/>
                <a:gd name="T90" fmla="*/ 3 w 170"/>
                <a:gd name="T91" fmla="*/ 3 h 282"/>
                <a:gd name="T92" fmla="*/ 3 w 170"/>
                <a:gd name="T93" fmla="*/ 3 h 282"/>
                <a:gd name="T94" fmla="*/ 2 w 170"/>
                <a:gd name="T95" fmla="*/ 3 h 282"/>
                <a:gd name="T96" fmla="*/ 1 w 170"/>
                <a:gd name="T97" fmla="*/ 4 h 282"/>
                <a:gd name="T98" fmla="*/ 1 w 170"/>
                <a:gd name="T99" fmla="*/ 5 h 282"/>
                <a:gd name="T100" fmla="*/ 1 w 170"/>
                <a:gd name="T101" fmla="*/ 6 h 282"/>
                <a:gd name="T102" fmla="*/ 0 w 170"/>
                <a:gd name="T103" fmla="*/ 5 h 282"/>
                <a:gd name="T104" fmla="*/ 1 w 170"/>
                <a:gd name="T105" fmla="*/ 5 h 282"/>
                <a:gd name="T106" fmla="*/ 1 w 170"/>
                <a:gd name="T107" fmla="*/ 4 h 282"/>
                <a:gd name="T108" fmla="*/ 2 w 170"/>
                <a:gd name="T109" fmla="*/ 3 h 282"/>
                <a:gd name="T110" fmla="*/ 2 w 170"/>
                <a:gd name="T111" fmla="*/ 2 h 282"/>
                <a:gd name="T112" fmla="*/ 3 w 170"/>
                <a:gd name="T113" fmla="*/ 2 h 282"/>
                <a:gd name="T114" fmla="*/ 3 w 170"/>
                <a:gd name="T115" fmla="*/ 1 h 282"/>
                <a:gd name="T116" fmla="*/ 3 w 170"/>
                <a:gd name="T117" fmla="*/ 1 h 282"/>
                <a:gd name="T118" fmla="*/ 3 w 170"/>
                <a:gd name="T119" fmla="*/ 1 h 28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70" h="282">
                  <a:moveTo>
                    <a:pt x="73" y="0"/>
                  </a:moveTo>
                  <a:lnTo>
                    <a:pt x="75" y="2"/>
                  </a:lnTo>
                  <a:lnTo>
                    <a:pt x="78" y="16"/>
                  </a:lnTo>
                  <a:lnTo>
                    <a:pt x="80" y="34"/>
                  </a:lnTo>
                  <a:lnTo>
                    <a:pt x="82" y="43"/>
                  </a:lnTo>
                  <a:lnTo>
                    <a:pt x="85" y="45"/>
                  </a:lnTo>
                  <a:lnTo>
                    <a:pt x="89" y="50"/>
                  </a:lnTo>
                  <a:lnTo>
                    <a:pt x="96" y="54"/>
                  </a:lnTo>
                  <a:lnTo>
                    <a:pt x="105" y="61"/>
                  </a:lnTo>
                  <a:lnTo>
                    <a:pt x="113" y="69"/>
                  </a:lnTo>
                  <a:lnTo>
                    <a:pt x="122" y="80"/>
                  </a:lnTo>
                  <a:lnTo>
                    <a:pt x="132" y="90"/>
                  </a:lnTo>
                  <a:lnTo>
                    <a:pt x="139" y="103"/>
                  </a:lnTo>
                  <a:lnTo>
                    <a:pt x="151" y="126"/>
                  </a:lnTo>
                  <a:lnTo>
                    <a:pt x="160" y="141"/>
                  </a:lnTo>
                  <a:lnTo>
                    <a:pt x="167" y="151"/>
                  </a:lnTo>
                  <a:lnTo>
                    <a:pt x="170" y="158"/>
                  </a:lnTo>
                  <a:lnTo>
                    <a:pt x="170" y="163"/>
                  </a:lnTo>
                  <a:lnTo>
                    <a:pt x="169" y="165"/>
                  </a:lnTo>
                  <a:lnTo>
                    <a:pt x="165" y="163"/>
                  </a:lnTo>
                  <a:lnTo>
                    <a:pt x="162" y="156"/>
                  </a:lnTo>
                  <a:lnTo>
                    <a:pt x="158" y="149"/>
                  </a:lnTo>
                  <a:lnTo>
                    <a:pt x="154" y="140"/>
                  </a:lnTo>
                  <a:lnTo>
                    <a:pt x="147" y="129"/>
                  </a:lnTo>
                  <a:lnTo>
                    <a:pt x="140" y="118"/>
                  </a:lnTo>
                  <a:lnTo>
                    <a:pt x="133" y="106"/>
                  </a:lnTo>
                  <a:lnTo>
                    <a:pt x="126" y="96"/>
                  </a:lnTo>
                  <a:lnTo>
                    <a:pt x="119" y="88"/>
                  </a:lnTo>
                  <a:lnTo>
                    <a:pt x="114" y="83"/>
                  </a:lnTo>
                  <a:lnTo>
                    <a:pt x="106" y="77"/>
                  </a:lnTo>
                  <a:lnTo>
                    <a:pt x="101" y="73"/>
                  </a:lnTo>
                  <a:lnTo>
                    <a:pt x="95" y="69"/>
                  </a:lnTo>
                  <a:lnTo>
                    <a:pt x="90" y="68"/>
                  </a:lnTo>
                  <a:lnTo>
                    <a:pt x="90" y="83"/>
                  </a:lnTo>
                  <a:lnTo>
                    <a:pt x="90" y="99"/>
                  </a:lnTo>
                  <a:lnTo>
                    <a:pt x="91" y="114"/>
                  </a:lnTo>
                  <a:lnTo>
                    <a:pt x="93" y="126"/>
                  </a:lnTo>
                  <a:lnTo>
                    <a:pt x="99" y="131"/>
                  </a:lnTo>
                  <a:lnTo>
                    <a:pt x="110" y="140"/>
                  </a:lnTo>
                  <a:lnTo>
                    <a:pt x="120" y="150"/>
                  </a:lnTo>
                  <a:lnTo>
                    <a:pt x="132" y="161"/>
                  </a:lnTo>
                  <a:lnTo>
                    <a:pt x="141" y="175"/>
                  </a:lnTo>
                  <a:lnTo>
                    <a:pt x="150" y="190"/>
                  </a:lnTo>
                  <a:lnTo>
                    <a:pt x="157" y="208"/>
                  </a:lnTo>
                  <a:lnTo>
                    <a:pt x="159" y="226"/>
                  </a:lnTo>
                  <a:lnTo>
                    <a:pt x="159" y="233"/>
                  </a:lnTo>
                  <a:lnTo>
                    <a:pt x="156" y="231"/>
                  </a:lnTo>
                  <a:lnTo>
                    <a:pt x="151" y="220"/>
                  </a:lnTo>
                  <a:lnTo>
                    <a:pt x="144" y="203"/>
                  </a:lnTo>
                  <a:lnTo>
                    <a:pt x="140" y="193"/>
                  </a:lnTo>
                  <a:lnTo>
                    <a:pt x="134" y="183"/>
                  </a:lnTo>
                  <a:lnTo>
                    <a:pt x="128" y="174"/>
                  </a:lnTo>
                  <a:lnTo>
                    <a:pt x="121" y="166"/>
                  </a:lnTo>
                  <a:lnTo>
                    <a:pt x="113" y="159"/>
                  </a:lnTo>
                  <a:lnTo>
                    <a:pt x="106" y="155"/>
                  </a:lnTo>
                  <a:lnTo>
                    <a:pt x="99" y="150"/>
                  </a:lnTo>
                  <a:lnTo>
                    <a:pt x="94" y="148"/>
                  </a:lnTo>
                  <a:lnTo>
                    <a:pt x="103" y="172"/>
                  </a:lnTo>
                  <a:lnTo>
                    <a:pt x="110" y="206"/>
                  </a:lnTo>
                  <a:lnTo>
                    <a:pt x="112" y="243"/>
                  </a:lnTo>
                  <a:lnTo>
                    <a:pt x="111" y="274"/>
                  </a:lnTo>
                  <a:lnTo>
                    <a:pt x="109" y="281"/>
                  </a:lnTo>
                  <a:lnTo>
                    <a:pt x="108" y="282"/>
                  </a:lnTo>
                  <a:lnTo>
                    <a:pt x="106" y="278"/>
                  </a:lnTo>
                  <a:lnTo>
                    <a:pt x="106" y="269"/>
                  </a:lnTo>
                  <a:lnTo>
                    <a:pt x="104" y="248"/>
                  </a:lnTo>
                  <a:lnTo>
                    <a:pt x="97" y="213"/>
                  </a:lnTo>
                  <a:lnTo>
                    <a:pt x="89" y="180"/>
                  </a:lnTo>
                  <a:lnTo>
                    <a:pt x="82" y="160"/>
                  </a:lnTo>
                  <a:lnTo>
                    <a:pt x="76" y="164"/>
                  </a:lnTo>
                  <a:lnTo>
                    <a:pt x="70" y="169"/>
                  </a:lnTo>
                  <a:lnTo>
                    <a:pt x="63" y="176"/>
                  </a:lnTo>
                  <a:lnTo>
                    <a:pt x="57" y="184"/>
                  </a:lnTo>
                  <a:lnTo>
                    <a:pt x="50" y="194"/>
                  </a:lnTo>
                  <a:lnTo>
                    <a:pt x="45" y="203"/>
                  </a:lnTo>
                  <a:lnTo>
                    <a:pt x="41" y="213"/>
                  </a:lnTo>
                  <a:lnTo>
                    <a:pt x="38" y="222"/>
                  </a:lnTo>
                  <a:lnTo>
                    <a:pt x="36" y="229"/>
                  </a:lnTo>
                  <a:lnTo>
                    <a:pt x="34" y="229"/>
                  </a:lnTo>
                  <a:lnTo>
                    <a:pt x="32" y="224"/>
                  </a:lnTo>
                  <a:lnTo>
                    <a:pt x="34" y="212"/>
                  </a:lnTo>
                  <a:lnTo>
                    <a:pt x="37" y="204"/>
                  </a:lnTo>
                  <a:lnTo>
                    <a:pt x="42" y="195"/>
                  </a:lnTo>
                  <a:lnTo>
                    <a:pt x="48" y="183"/>
                  </a:lnTo>
                  <a:lnTo>
                    <a:pt x="55" y="172"/>
                  </a:lnTo>
                  <a:lnTo>
                    <a:pt x="60" y="161"/>
                  </a:lnTo>
                  <a:lnTo>
                    <a:pt x="66" y="151"/>
                  </a:lnTo>
                  <a:lnTo>
                    <a:pt x="72" y="143"/>
                  </a:lnTo>
                  <a:lnTo>
                    <a:pt x="75" y="138"/>
                  </a:lnTo>
                  <a:lnTo>
                    <a:pt x="76" y="120"/>
                  </a:lnTo>
                  <a:lnTo>
                    <a:pt x="78" y="99"/>
                  </a:lnTo>
                  <a:lnTo>
                    <a:pt x="76" y="82"/>
                  </a:lnTo>
                  <a:lnTo>
                    <a:pt x="76" y="70"/>
                  </a:lnTo>
                  <a:lnTo>
                    <a:pt x="67" y="76"/>
                  </a:lnTo>
                  <a:lnTo>
                    <a:pt x="57" y="85"/>
                  </a:lnTo>
                  <a:lnTo>
                    <a:pt x="47" y="96"/>
                  </a:lnTo>
                  <a:lnTo>
                    <a:pt x="35" y="108"/>
                  </a:lnTo>
                  <a:lnTo>
                    <a:pt x="25" y="121"/>
                  </a:lnTo>
                  <a:lnTo>
                    <a:pt x="17" y="135"/>
                  </a:lnTo>
                  <a:lnTo>
                    <a:pt x="10" y="148"/>
                  </a:lnTo>
                  <a:lnTo>
                    <a:pt x="6" y="159"/>
                  </a:lnTo>
                  <a:lnTo>
                    <a:pt x="4" y="165"/>
                  </a:lnTo>
                  <a:lnTo>
                    <a:pt x="2" y="165"/>
                  </a:lnTo>
                  <a:lnTo>
                    <a:pt x="0" y="160"/>
                  </a:lnTo>
                  <a:lnTo>
                    <a:pt x="2" y="152"/>
                  </a:lnTo>
                  <a:lnTo>
                    <a:pt x="5" y="144"/>
                  </a:lnTo>
                  <a:lnTo>
                    <a:pt x="11" y="133"/>
                  </a:lnTo>
                  <a:lnTo>
                    <a:pt x="19" y="119"/>
                  </a:lnTo>
                  <a:lnTo>
                    <a:pt x="29" y="103"/>
                  </a:lnTo>
                  <a:lnTo>
                    <a:pt x="40" y="88"/>
                  </a:lnTo>
                  <a:lnTo>
                    <a:pt x="51" y="73"/>
                  </a:lnTo>
                  <a:lnTo>
                    <a:pt x="61" y="61"/>
                  </a:lnTo>
                  <a:lnTo>
                    <a:pt x="71" y="53"/>
                  </a:lnTo>
                  <a:lnTo>
                    <a:pt x="75" y="44"/>
                  </a:lnTo>
                  <a:lnTo>
                    <a:pt x="74" y="31"/>
                  </a:lnTo>
                  <a:lnTo>
                    <a:pt x="72" y="19"/>
                  </a:lnTo>
                  <a:lnTo>
                    <a:pt x="70" y="12"/>
                  </a:lnTo>
                  <a:lnTo>
                    <a:pt x="70" y="8"/>
                  </a:lnTo>
                  <a:lnTo>
                    <a:pt x="71" y="6"/>
                  </a:lnTo>
                  <a:lnTo>
                    <a:pt x="72" y="4"/>
                  </a:lnTo>
                  <a:lnTo>
                    <a:pt x="73" y="0"/>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55" name="Freeform 319">
              <a:extLst>
                <a:ext uri="{FF2B5EF4-FFF2-40B4-BE49-F238E27FC236}">
                  <a16:creationId xmlns:a16="http://schemas.microsoft.com/office/drawing/2014/main" xmlns="" id="{41C9DDC9-90AA-4B20-9A60-1BCD5D71E37F}"/>
                </a:ext>
              </a:extLst>
            </p:cNvPr>
            <p:cNvSpPr>
              <a:spLocks/>
            </p:cNvSpPr>
            <p:nvPr/>
          </p:nvSpPr>
          <p:spPr bwMode="auto">
            <a:xfrm>
              <a:off x="2754" y="592"/>
              <a:ext cx="103" cy="146"/>
            </a:xfrm>
            <a:custGeom>
              <a:avLst/>
              <a:gdLst>
                <a:gd name="T0" fmla="*/ 1 w 206"/>
                <a:gd name="T1" fmla="*/ 9 h 292"/>
                <a:gd name="T2" fmla="*/ 1 w 206"/>
                <a:gd name="T3" fmla="*/ 8 h 292"/>
                <a:gd name="T4" fmla="*/ 2 w 206"/>
                <a:gd name="T5" fmla="*/ 7 h 292"/>
                <a:gd name="T6" fmla="*/ 2 w 206"/>
                <a:gd name="T7" fmla="*/ 6 h 292"/>
                <a:gd name="T8" fmla="*/ 2 w 206"/>
                <a:gd name="T9" fmla="*/ 5 h 292"/>
                <a:gd name="T10" fmla="*/ 2 w 206"/>
                <a:gd name="T11" fmla="*/ 5 h 292"/>
                <a:gd name="T12" fmla="*/ 2 w 206"/>
                <a:gd name="T13" fmla="*/ 4 h 292"/>
                <a:gd name="T14" fmla="*/ 2 w 206"/>
                <a:gd name="T15" fmla="*/ 5 h 292"/>
                <a:gd name="T16" fmla="*/ 2 w 206"/>
                <a:gd name="T17" fmla="*/ 5 h 292"/>
                <a:gd name="T18" fmla="*/ 2 w 206"/>
                <a:gd name="T19" fmla="*/ 5 h 292"/>
                <a:gd name="T20" fmla="*/ 3 w 206"/>
                <a:gd name="T21" fmla="*/ 5 h 292"/>
                <a:gd name="T22" fmla="*/ 3 w 206"/>
                <a:gd name="T23" fmla="*/ 4 h 292"/>
                <a:gd name="T24" fmla="*/ 4 w 206"/>
                <a:gd name="T25" fmla="*/ 4 h 292"/>
                <a:gd name="T26" fmla="*/ 4 w 206"/>
                <a:gd name="T27" fmla="*/ 3 h 292"/>
                <a:gd name="T28" fmla="*/ 4 w 206"/>
                <a:gd name="T29" fmla="*/ 3 h 292"/>
                <a:gd name="T30" fmla="*/ 4 w 206"/>
                <a:gd name="T31" fmla="*/ 2 h 292"/>
                <a:gd name="T32" fmla="*/ 3 w 206"/>
                <a:gd name="T33" fmla="*/ 1 h 292"/>
                <a:gd name="T34" fmla="*/ 3 w 206"/>
                <a:gd name="T35" fmla="*/ 1 h 292"/>
                <a:gd name="T36" fmla="*/ 4 w 206"/>
                <a:gd name="T37" fmla="*/ 1 h 292"/>
                <a:gd name="T38" fmla="*/ 4 w 206"/>
                <a:gd name="T39" fmla="*/ 2 h 292"/>
                <a:gd name="T40" fmla="*/ 5 w 206"/>
                <a:gd name="T41" fmla="*/ 2 h 292"/>
                <a:gd name="T42" fmla="*/ 5 w 206"/>
                <a:gd name="T43" fmla="*/ 2 h 292"/>
                <a:gd name="T44" fmla="*/ 5 w 206"/>
                <a:gd name="T45" fmla="*/ 1 h 292"/>
                <a:gd name="T46" fmla="*/ 6 w 206"/>
                <a:gd name="T47" fmla="*/ 1 h 292"/>
                <a:gd name="T48" fmla="*/ 6 w 206"/>
                <a:gd name="T49" fmla="*/ 0 h 292"/>
                <a:gd name="T50" fmla="*/ 6 w 206"/>
                <a:gd name="T51" fmla="*/ 1 h 292"/>
                <a:gd name="T52" fmla="*/ 6 w 206"/>
                <a:gd name="T53" fmla="*/ 1 h 292"/>
                <a:gd name="T54" fmla="*/ 5 w 206"/>
                <a:gd name="T55" fmla="*/ 2 h 292"/>
                <a:gd name="T56" fmla="*/ 5 w 206"/>
                <a:gd name="T57" fmla="*/ 2 h 292"/>
                <a:gd name="T58" fmla="*/ 5 w 206"/>
                <a:gd name="T59" fmla="*/ 3 h 292"/>
                <a:gd name="T60" fmla="*/ 5 w 206"/>
                <a:gd name="T61" fmla="*/ 3 h 292"/>
                <a:gd name="T62" fmla="*/ 5 w 206"/>
                <a:gd name="T63" fmla="*/ 3 h 292"/>
                <a:gd name="T64" fmla="*/ 6 w 206"/>
                <a:gd name="T65" fmla="*/ 3 h 292"/>
                <a:gd name="T66" fmla="*/ 6 w 206"/>
                <a:gd name="T67" fmla="*/ 2 h 292"/>
                <a:gd name="T68" fmla="*/ 7 w 206"/>
                <a:gd name="T69" fmla="*/ 2 h 292"/>
                <a:gd name="T70" fmla="*/ 7 w 206"/>
                <a:gd name="T71" fmla="*/ 2 h 292"/>
                <a:gd name="T72" fmla="*/ 7 w 206"/>
                <a:gd name="T73" fmla="*/ 3 h 292"/>
                <a:gd name="T74" fmla="*/ 6 w 206"/>
                <a:gd name="T75" fmla="*/ 3 h 292"/>
                <a:gd name="T76" fmla="*/ 5 w 206"/>
                <a:gd name="T77" fmla="*/ 3 h 292"/>
                <a:gd name="T78" fmla="*/ 5 w 206"/>
                <a:gd name="T79" fmla="*/ 4 h 292"/>
                <a:gd name="T80" fmla="*/ 4 w 206"/>
                <a:gd name="T81" fmla="*/ 4 h 292"/>
                <a:gd name="T82" fmla="*/ 4 w 206"/>
                <a:gd name="T83" fmla="*/ 4 h 292"/>
                <a:gd name="T84" fmla="*/ 4 w 206"/>
                <a:gd name="T85" fmla="*/ 5 h 292"/>
                <a:gd name="T86" fmla="*/ 4 w 206"/>
                <a:gd name="T87" fmla="*/ 5 h 292"/>
                <a:gd name="T88" fmla="*/ 4 w 206"/>
                <a:gd name="T89" fmla="*/ 5 h 292"/>
                <a:gd name="T90" fmla="*/ 3 w 206"/>
                <a:gd name="T91" fmla="*/ 5 h 292"/>
                <a:gd name="T92" fmla="*/ 3 w 206"/>
                <a:gd name="T93" fmla="*/ 5 h 292"/>
                <a:gd name="T94" fmla="*/ 3 w 206"/>
                <a:gd name="T95" fmla="*/ 5 h 292"/>
                <a:gd name="T96" fmla="*/ 3 w 206"/>
                <a:gd name="T97" fmla="*/ 6 h 292"/>
                <a:gd name="T98" fmla="*/ 2 w 206"/>
                <a:gd name="T99" fmla="*/ 6 h 292"/>
                <a:gd name="T100" fmla="*/ 2 w 206"/>
                <a:gd name="T101" fmla="*/ 7 h 292"/>
                <a:gd name="T102" fmla="*/ 2 w 206"/>
                <a:gd name="T103" fmla="*/ 8 h 292"/>
                <a:gd name="T104" fmla="*/ 2 w 206"/>
                <a:gd name="T105" fmla="*/ 9 h 292"/>
                <a:gd name="T106" fmla="*/ 1 w 206"/>
                <a:gd name="T107" fmla="*/ 9 h 292"/>
                <a:gd name="T108" fmla="*/ 1 w 206"/>
                <a:gd name="T109" fmla="*/ 9 h 292"/>
                <a:gd name="T110" fmla="*/ 1 w 206"/>
                <a:gd name="T111" fmla="*/ 10 h 29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6" h="292">
                  <a:moveTo>
                    <a:pt x="0" y="292"/>
                  </a:moveTo>
                  <a:lnTo>
                    <a:pt x="7" y="279"/>
                  </a:lnTo>
                  <a:lnTo>
                    <a:pt x="16" y="260"/>
                  </a:lnTo>
                  <a:lnTo>
                    <a:pt x="24" y="241"/>
                  </a:lnTo>
                  <a:lnTo>
                    <a:pt x="30" y="227"/>
                  </a:lnTo>
                  <a:lnTo>
                    <a:pt x="36" y="213"/>
                  </a:lnTo>
                  <a:lnTo>
                    <a:pt x="44" y="193"/>
                  </a:lnTo>
                  <a:lnTo>
                    <a:pt x="53" y="175"/>
                  </a:lnTo>
                  <a:lnTo>
                    <a:pt x="57" y="164"/>
                  </a:lnTo>
                  <a:lnTo>
                    <a:pt x="51" y="156"/>
                  </a:lnTo>
                  <a:lnTo>
                    <a:pt x="44" y="148"/>
                  </a:lnTo>
                  <a:lnTo>
                    <a:pt x="39" y="140"/>
                  </a:lnTo>
                  <a:lnTo>
                    <a:pt x="37" y="130"/>
                  </a:lnTo>
                  <a:lnTo>
                    <a:pt x="37" y="123"/>
                  </a:lnTo>
                  <a:lnTo>
                    <a:pt x="38" y="124"/>
                  </a:lnTo>
                  <a:lnTo>
                    <a:pt x="40" y="129"/>
                  </a:lnTo>
                  <a:lnTo>
                    <a:pt x="42" y="134"/>
                  </a:lnTo>
                  <a:lnTo>
                    <a:pt x="47" y="139"/>
                  </a:lnTo>
                  <a:lnTo>
                    <a:pt x="54" y="143"/>
                  </a:lnTo>
                  <a:lnTo>
                    <a:pt x="60" y="145"/>
                  </a:lnTo>
                  <a:lnTo>
                    <a:pt x="64" y="147"/>
                  </a:lnTo>
                  <a:lnTo>
                    <a:pt x="71" y="140"/>
                  </a:lnTo>
                  <a:lnTo>
                    <a:pt x="79" y="131"/>
                  </a:lnTo>
                  <a:lnTo>
                    <a:pt x="87" y="122"/>
                  </a:lnTo>
                  <a:lnTo>
                    <a:pt x="95" y="111"/>
                  </a:lnTo>
                  <a:lnTo>
                    <a:pt x="102" y="102"/>
                  </a:lnTo>
                  <a:lnTo>
                    <a:pt x="108" y="94"/>
                  </a:lnTo>
                  <a:lnTo>
                    <a:pt x="113" y="87"/>
                  </a:lnTo>
                  <a:lnTo>
                    <a:pt x="115" y="83"/>
                  </a:lnTo>
                  <a:lnTo>
                    <a:pt x="115" y="72"/>
                  </a:lnTo>
                  <a:lnTo>
                    <a:pt x="112" y="56"/>
                  </a:lnTo>
                  <a:lnTo>
                    <a:pt x="107" y="39"/>
                  </a:lnTo>
                  <a:lnTo>
                    <a:pt x="100" y="26"/>
                  </a:lnTo>
                  <a:lnTo>
                    <a:pt x="94" y="19"/>
                  </a:lnTo>
                  <a:lnTo>
                    <a:pt x="92" y="15"/>
                  </a:lnTo>
                  <a:lnTo>
                    <a:pt x="93" y="14"/>
                  </a:lnTo>
                  <a:lnTo>
                    <a:pt x="98" y="16"/>
                  </a:lnTo>
                  <a:lnTo>
                    <a:pt x="106" y="26"/>
                  </a:lnTo>
                  <a:lnTo>
                    <a:pt x="115" y="42"/>
                  </a:lnTo>
                  <a:lnTo>
                    <a:pt x="122" y="60"/>
                  </a:lnTo>
                  <a:lnTo>
                    <a:pt x="124" y="72"/>
                  </a:lnTo>
                  <a:lnTo>
                    <a:pt x="129" y="64"/>
                  </a:lnTo>
                  <a:lnTo>
                    <a:pt x="133" y="55"/>
                  </a:lnTo>
                  <a:lnTo>
                    <a:pt x="139" y="45"/>
                  </a:lnTo>
                  <a:lnTo>
                    <a:pt x="145" y="33"/>
                  </a:lnTo>
                  <a:lnTo>
                    <a:pt x="151" y="23"/>
                  </a:lnTo>
                  <a:lnTo>
                    <a:pt x="156" y="14"/>
                  </a:lnTo>
                  <a:lnTo>
                    <a:pt x="162" y="7"/>
                  </a:lnTo>
                  <a:lnTo>
                    <a:pt x="167" y="2"/>
                  </a:lnTo>
                  <a:lnTo>
                    <a:pt x="173" y="0"/>
                  </a:lnTo>
                  <a:lnTo>
                    <a:pt x="174" y="1"/>
                  </a:lnTo>
                  <a:lnTo>
                    <a:pt x="171" y="4"/>
                  </a:lnTo>
                  <a:lnTo>
                    <a:pt x="168" y="10"/>
                  </a:lnTo>
                  <a:lnTo>
                    <a:pt x="164" y="16"/>
                  </a:lnTo>
                  <a:lnTo>
                    <a:pt x="161" y="24"/>
                  </a:lnTo>
                  <a:lnTo>
                    <a:pt x="155" y="35"/>
                  </a:lnTo>
                  <a:lnTo>
                    <a:pt x="150" y="48"/>
                  </a:lnTo>
                  <a:lnTo>
                    <a:pt x="144" y="60"/>
                  </a:lnTo>
                  <a:lnTo>
                    <a:pt x="138" y="70"/>
                  </a:lnTo>
                  <a:lnTo>
                    <a:pt x="132" y="78"/>
                  </a:lnTo>
                  <a:lnTo>
                    <a:pt x="129" y="83"/>
                  </a:lnTo>
                  <a:lnTo>
                    <a:pt x="139" y="80"/>
                  </a:lnTo>
                  <a:lnTo>
                    <a:pt x="148" y="77"/>
                  </a:lnTo>
                  <a:lnTo>
                    <a:pt x="158" y="75"/>
                  </a:lnTo>
                  <a:lnTo>
                    <a:pt x="167" y="72"/>
                  </a:lnTo>
                  <a:lnTo>
                    <a:pt x="174" y="70"/>
                  </a:lnTo>
                  <a:lnTo>
                    <a:pt x="181" y="67"/>
                  </a:lnTo>
                  <a:lnTo>
                    <a:pt x="186" y="64"/>
                  </a:lnTo>
                  <a:lnTo>
                    <a:pt x="191" y="61"/>
                  </a:lnTo>
                  <a:lnTo>
                    <a:pt x="198" y="56"/>
                  </a:lnTo>
                  <a:lnTo>
                    <a:pt x="204" y="54"/>
                  </a:lnTo>
                  <a:lnTo>
                    <a:pt x="206" y="56"/>
                  </a:lnTo>
                  <a:lnTo>
                    <a:pt x="201" y="62"/>
                  </a:lnTo>
                  <a:lnTo>
                    <a:pt x="196" y="65"/>
                  </a:lnTo>
                  <a:lnTo>
                    <a:pt x="188" y="71"/>
                  </a:lnTo>
                  <a:lnTo>
                    <a:pt x="176" y="77"/>
                  </a:lnTo>
                  <a:lnTo>
                    <a:pt x="164" y="84"/>
                  </a:lnTo>
                  <a:lnTo>
                    <a:pt x="152" y="90"/>
                  </a:lnTo>
                  <a:lnTo>
                    <a:pt x="141" y="94"/>
                  </a:lnTo>
                  <a:lnTo>
                    <a:pt x="132" y="98"/>
                  </a:lnTo>
                  <a:lnTo>
                    <a:pt x="127" y="99"/>
                  </a:lnTo>
                  <a:lnTo>
                    <a:pt x="116" y="105"/>
                  </a:lnTo>
                  <a:lnTo>
                    <a:pt x="106" y="116"/>
                  </a:lnTo>
                  <a:lnTo>
                    <a:pt x="98" y="128"/>
                  </a:lnTo>
                  <a:lnTo>
                    <a:pt x="95" y="136"/>
                  </a:lnTo>
                  <a:lnTo>
                    <a:pt x="98" y="139"/>
                  </a:lnTo>
                  <a:lnTo>
                    <a:pt x="101" y="141"/>
                  </a:lnTo>
                  <a:lnTo>
                    <a:pt x="105" y="143"/>
                  </a:lnTo>
                  <a:lnTo>
                    <a:pt x="108" y="143"/>
                  </a:lnTo>
                  <a:lnTo>
                    <a:pt x="103" y="147"/>
                  </a:lnTo>
                  <a:lnTo>
                    <a:pt x="98" y="151"/>
                  </a:lnTo>
                  <a:lnTo>
                    <a:pt x="93" y="154"/>
                  </a:lnTo>
                  <a:lnTo>
                    <a:pt x="90" y="158"/>
                  </a:lnTo>
                  <a:lnTo>
                    <a:pt x="86" y="156"/>
                  </a:lnTo>
                  <a:lnTo>
                    <a:pt x="85" y="155"/>
                  </a:lnTo>
                  <a:lnTo>
                    <a:pt x="83" y="156"/>
                  </a:lnTo>
                  <a:lnTo>
                    <a:pt x="78" y="163"/>
                  </a:lnTo>
                  <a:lnTo>
                    <a:pt x="71" y="175"/>
                  </a:lnTo>
                  <a:lnTo>
                    <a:pt x="64" y="189"/>
                  </a:lnTo>
                  <a:lnTo>
                    <a:pt x="56" y="205"/>
                  </a:lnTo>
                  <a:lnTo>
                    <a:pt x="48" y="222"/>
                  </a:lnTo>
                  <a:lnTo>
                    <a:pt x="42" y="238"/>
                  </a:lnTo>
                  <a:lnTo>
                    <a:pt x="39" y="252"/>
                  </a:lnTo>
                  <a:lnTo>
                    <a:pt x="38" y="262"/>
                  </a:lnTo>
                  <a:lnTo>
                    <a:pt x="36" y="268"/>
                  </a:lnTo>
                  <a:lnTo>
                    <a:pt x="32" y="275"/>
                  </a:lnTo>
                  <a:lnTo>
                    <a:pt x="29" y="281"/>
                  </a:lnTo>
                  <a:lnTo>
                    <a:pt x="25" y="285"/>
                  </a:lnTo>
                  <a:lnTo>
                    <a:pt x="21" y="288"/>
                  </a:lnTo>
                  <a:lnTo>
                    <a:pt x="13" y="290"/>
                  </a:lnTo>
                  <a:lnTo>
                    <a:pt x="6" y="292"/>
                  </a:lnTo>
                  <a:lnTo>
                    <a:pt x="0" y="292"/>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56" name="Freeform 320">
              <a:extLst>
                <a:ext uri="{FF2B5EF4-FFF2-40B4-BE49-F238E27FC236}">
                  <a16:creationId xmlns:a16="http://schemas.microsoft.com/office/drawing/2014/main" xmlns="" id="{013A735C-E4C8-4A7A-8148-EC44D3ABFC2C}"/>
                </a:ext>
              </a:extLst>
            </p:cNvPr>
            <p:cNvSpPr>
              <a:spLocks/>
            </p:cNvSpPr>
            <p:nvPr/>
          </p:nvSpPr>
          <p:spPr bwMode="auto">
            <a:xfrm>
              <a:off x="2605" y="825"/>
              <a:ext cx="67" cy="113"/>
            </a:xfrm>
            <a:custGeom>
              <a:avLst/>
              <a:gdLst>
                <a:gd name="T0" fmla="*/ 3 w 132"/>
                <a:gd name="T1" fmla="*/ 0 h 227"/>
                <a:gd name="T2" fmla="*/ 3 w 132"/>
                <a:gd name="T3" fmla="*/ 1 h 227"/>
                <a:gd name="T4" fmla="*/ 2 w 132"/>
                <a:gd name="T5" fmla="*/ 1 h 227"/>
                <a:gd name="T6" fmla="*/ 2 w 132"/>
                <a:gd name="T7" fmla="*/ 1 h 227"/>
                <a:gd name="T8" fmla="*/ 1 w 132"/>
                <a:gd name="T9" fmla="*/ 2 h 227"/>
                <a:gd name="T10" fmla="*/ 1 w 132"/>
                <a:gd name="T11" fmla="*/ 2 h 227"/>
                <a:gd name="T12" fmla="*/ 0 w 132"/>
                <a:gd name="T13" fmla="*/ 2 h 227"/>
                <a:gd name="T14" fmla="*/ 1 w 132"/>
                <a:gd name="T15" fmla="*/ 2 h 227"/>
                <a:gd name="T16" fmla="*/ 1 w 132"/>
                <a:gd name="T17" fmla="*/ 2 h 227"/>
                <a:gd name="T18" fmla="*/ 1 w 132"/>
                <a:gd name="T19" fmla="*/ 2 h 227"/>
                <a:gd name="T20" fmla="*/ 2 w 132"/>
                <a:gd name="T21" fmla="*/ 2 h 227"/>
                <a:gd name="T22" fmla="*/ 2 w 132"/>
                <a:gd name="T23" fmla="*/ 1 h 227"/>
                <a:gd name="T24" fmla="*/ 2 w 132"/>
                <a:gd name="T25" fmla="*/ 2 h 227"/>
                <a:gd name="T26" fmla="*/ 2 w 132"/>
                <a:gd name="T27" fmla="*/ 3 h 227"/>
                <a:gd name="T28" fmla="*/ 2 w 132"/>
                <a:gd name="T29" fmla="*/ 3 h 227"/>
                <a:gd name="T30" fmla="*/ 2 w 132"/>
                <a:gd name="T31" fmla="*/ 3 h 227"/>
                <a:gd name="T32" fmla="*/ 1 w 132"/>
                <a:gd name="T33" fmla="*/ 4 h 227"/>
                <a:gd name="T34" fmla="*/ 1 w 132"/>
                <a:gd name="T35" fmla="*/ 4 h 227"/>
                <a:gd name="T36" fmla="*/ 1 w 132"/>
                <a:gd name="T37" fmla="*/ 5 h 227"/>
                <a:gd name="T38" fmla="*/ 1 w 132"/>
                <a:gd name="T39" fmla="*/ 5 h 227"/>
                <a:gd name="T40" fmla="*/ 1 w 132"/>
                <a:gd name="T41" fmla="*/ 5 h 227"/>
                <a:gd name="T42" fmla="*/ 1 w 132"/>
                <a:gd name="T43" fmla="*/ 4 h 227"/>
                <a:gd name="T44" fmla="*/ 2 w 132"/>
                <a:gd name="T45" fmla="*/ 4 h 227"/>
                <a:gd name="T46" fmla="*/ 2 w 132"/>
                <a:gd name="T47" fmla="*/ 3 h 227"/>
                <a:gd name="T48" fmla="*/ 2 w 132"/>
                <a:gd name="T49" fmla="*/ 4 h 227"/>
                <a:gd name="T50" fmla="*/ 2 w 132"/>
                <a:gd name="T51" fmla="*/ 6 h 227"/>
                <a:gd name="T52" fmla="*/ 3 w 132"/>
                <a:gd name="T53" fmla="*/ 7 h 227"/>
                <a:gd name="T54" fmla="*/ 3 w 132"/>
                <a:gd name="T55" fmla="*/ 7 h 227"/>
                <a:gd name="T56" fmla="*/ 3 w 132"/>
                <a:gd name="T57" fmla="*/ 6 h 227"/>
                <a:gd name="T58" fmla="*/ 3 w 132"/>
                <a:gd name="T59" fmla="*/ 4 h 227"/>
                <a:gd name="T60" fmla="*/ 3 w 132"/>
                <a:gd name="T61" fmla="*/ 3 h 227"/>
                <a:gd name="T62" fmla="*/ 3 w 132"/>
                <a:gd name="T63" fmla="*/ 3 h 227"/>
                <a:gd name="T64" fmla="*/ 3 w 132"/>
                <a:gd name="T65" fmla="*/ 3 h 227"/>
                <a:gd name="T66" fmla="*/ 3 w 132"/>
                <a:gd name="T67" fmla="*/ 4 h 227"/>
                <a:gd name="T68" fmla="*/ 4 w 132"/>
                <a:gd name="T69" fmla="*/ 4 h 227"/>
                <a:gd name="T70" fmla="*/ 4 w 132"/>
                <a:gd name="T71" fmla="*/ 5 h 227"/>
                <a:gd name="T72" fmla="*/ 4 w 132"/>
                <a:gd name="T73" fmla="*/ 5 h 227"/>
                <a:gd name="T74" fmla="*/ 4 w 132"/>
                <a:gd name="T75" fmla="*/ 5 h 227"/>
                <a:gd name="T76" fmla="*/ 4 w 132"/>
                <a:gd name="T77" fmla="*/ 4 h 227"/>
                <a:gd name="T78" fmla="*/ 4 w 132"/>
                <a:gd name="T79" fmla="*/ 4 h 227"/>
                <a:gd name="T80" fmla="*/ 3 w 132"/>
                <a:gd name="T81" fmla="*/ 3 h 227"/>
                <a:gd name="T82" fmla="*/ 3 w 132"/>
                <a:gd name="T83" fmla="*/ 3 h 227"/>
                <a:gd name="T84" fmla="*/ 3 w 132"/>
                <a:gd name="T85" fmla="*/ 2 h 227"/>
                <a:gd name="T86" fmla="*/ 3 w 132"/>
                <a:gd name="T87" fmla="*/ 2 h 227"/>
                <a:gd name="T88" fmla="*/ 3 w 132"/>
                <a:gd name="T89" fmla="*/ 1 h 227"/>
                <a:gd name="T90" fmla="*/ 3 w 132"/>
                <a:gd name="T91" fmla="*/ 1 h 227"/>
                <a:gd name="T92" fmla="*/ 3 w 132"/>
                <a:gd name="T93" fmla="*/ 2 h 227"/>
                <a:gd name="T94" fmla="*/ 4 w 132"/>
                <a:gd name="T95" fmla="*/ 2 h 227"/>
                <a:gd name="T96" fmla="*/ 4 w 132"/>
                <a:gd name="T97" fmla="*/ 2 h 227"/>
                <a:gd name="T98" fmla="*/ 4 w 132"/>
                <a:gd name="T99" fmla="*/ 3 h 227"/>
                <a:gd name="T100" fmla="*/ 5 w 132"/>
                <a:gd name="T101" fmla="*/ 3 h 227"/>
                <a:gd name="T102" fmla="*/ 4 w 132"/>
                <a:gd name="T103" fmla="*/ 2 h 227"/>
                <a:gd name="T104" fmla="*/ 4 w 132"/>
                <a:gd name="T105" fmla="*/ 2 h 227"/>
                <a:gd name="T106" fmla="*/ 4 w 132"/>
                <a:gd name="T107" fmla="*/ 1 h 227"/>
                <a:gd name="T108" fmla="*/ 3 w 132"/>
                <a:gd name="T109" fmla="*/ 1 h 227"/>
                <a:gd name="T110" fmla="*/ 3 w 132"/>
                <a:gd name="T111" fmla="*/ 0 h 227"/>
                <a:gd name="T112" fmla="*/ 4 w 132"/>
                <a:gd name="T113" fmla="*/ 0 h 227"/>
                <a:gd name="T114" fmla="*/ 3 w 132"/>
                <a:gd name="T115" fmla="*/ 0 h 22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32" h="227">
                  <a:moveTo>
                    <a:pt x="92" y="5"/>
                  </a:moveTo>
                  <a:lnTo>
                    <a:pt x="86" y="15"/>
                  </a:lnTo>
                  <a:lnTo>
                    <a:pt x="79" y="28"/>
                  </a:lnTo>
                  <a:lnTo>
                    <a:pt x="72" y="41"/>
                  </a:lnTo>
                  <a:lnTo>
                    <a:pt x="70" y="49"/>
                  </a:lnTo>
                  <a:lnTo>
                    <a:pt x="62" y="49"/>
                  </a:lnTo>
                  <a:lnTo>
                    <a:pt x="53" y="52"/>
                  </a:lnTo>
                  <a:lnTo>
                    <a:pt x="41" y="56"/>
                  </a:lnTo>
                  <a:lnTo>
                    <a:pt x="31" y="61"/>
                  </a:lnTo>
                  <a:lnTo>
                    <a:pt x="19" y="67"/>
                  </a:lnTo>
                  <a:lnTo>
                    <a:pt x="11" y="73"/>
                  </a:lnTo>
                  <a:lnTo>
                    <a:pt x="4" y="79"/>
                  </a:lnTo>
                  <a:lnTo>
                    <a:pt x="1" y="82"/>
                  </a:lnTo>
                  <a:lnTo>
                    <a:pt x="0" y="87"/>
                  </a:lnTo>
                  <a:lnTo>
                    <a:pt x="0" y="89"/>
                  </a:lnTo>
                  <a:lnTo>
                    <a:pt x="1" y="89"/>
                  </a:lnTo>
                  <a:lnTo>
                    <a:pt x="5" y="87"/>
                  </a:lnTo>
                  <a:lnTo>
                    <a:pt x="10" y="84"/>
                  </a:lnTo>
                  <a:lnTo>
                    <a:pt x="17" y="80"/>
                  </a:lnTo>
                  <a:lnTo>
                    <a:pt x="25" y="75"/>
                  </a:lnTo>
                  <a:lnTo>
                    <a:pt x="34" y="70"/>
                  </a:lnTo>
                  <a:lnTo>
                    <a:pt x="43" y="66"/>
                  </a:lnTo>
                  <a:lnTo>
                    <a:pt x="51" y="61"/>
                  </a:lnTo>
                  <a:lnTo>
                    <a:pt x="60" y="58"/>
                  </a:lnTo>
                  <a:lnTo>
                    <a:pt x="65" y="57"/>
                  </a:lnTo>
                  <a:lnTo>
                    <a:pt x="62" y="68"/>
                  </a:lnTo>
                  <a:lnTo>
                    <a:pt x="58" y="83"/>
                  </a:lnTo>
                  <a:lnTo>
                    <a:pt x="56" y="97"/>
                  </a:lnTo>
                  <a:lnTo>
                    <a:pt x="54" y="106"/>
                  </a:lnTo>
                  <a:lnTo>
                    <a:pt x="48" y="112"/>
                  </a:lnTo>
                  <a:lnTo>
                    <a:pt x="41" y="119"/>
                  </a:lnTo>
                  <a:lnTo>
                    <a:pt x="34" y="127"/>
                  </a:lnTo>
                  <a:lnTo>
                    <a:pt x="26" y="135"/>
                  </a:lnTo>
                  <a:lnTo>
                    <a:pt x="18" y="144"/>
                  </a:lnTo>
                  <a:lnTo>
                    <a:pt x="11" y="151"/>
                  </a:lnTo>
                  <a:lnTo>
                    <a:pt x="7" y="157"/>
                  </a:lnTo>
                  <a:lnTo>
                    <a:pt x="4" y="162"/>
                  </a:lnTo>
                  <a:lnTo>
                    <a:pt x="3" y="166"/>
                  </a:lnTo>
                  <a:lnTo>
                    <a:pt x="4" y="168"/>
                  </a:lnTo>
                  <a:lnTo>
                    <a:pt x="7" y="168"/>
                  </a:lnTo>
                  <a:lnTo>
                    <a:pt x="10" y="165"/>
                  </a:lnTo>
                  <a:lnTo>
                    <a:pt x="13" y="160"/>
                  </a:lnTo>
                  <a:lnTo>
                    <a:pt x="19" y="156"/>
                  </a:lnTo>
                  <a:lnTo>
                    <a:pt x="25" y="149"/>
                  </a:lnTo>
                  <a:lnTo>
                    <a:pt x="32" y="142"/>
                  </a:lnTo>
                  <a:lnTo>
                    <a:pt x="39" y="136"/>
                  </a:lnTo>
                  <a:lnTo>
                    <a:pt x="45" y="130"/>
                  </a:lnTo>
                  <a:lnTo>
                    <a:pt x="50" y="126"/>
                  </a:lnTo>
                  <a:lnTo>
                    <a:pt x="55" y="123"/>
                  </a:lnTo>
                  <a:lnTo>
                    <a:pt x="56" y="142"/>
                  </a:lnTo>
                  <a:lnTo>
                    <a:pt x="58" y="172"/>
                  </a:lnTo>
                  <a:lnTo>
                    <a:pt x="61" y="202"/>
                  </a:lnTo>
                  <a:lnTo>
                    <a:pt x="63" y="220"/>
                  </a:lnTo>
                  <a:lnTo>
                    <a:pt x="65" y="226"/>
                  </a:lnTo>
                  <a:lnTo>
                    <a:pt x="66" y="227"/>
                  </a:lnTo>
                  <a:lnTo>
                    <a:pt x="66" y="225"/>
                  </a:lnTo>
                  <a:lnTo>
                    <a:pt x="68" y="218"/>
                  </a:lnTo>
                  <a:lnTo>
                    <a:pt x="68" y="198"/>
                  </a:lnTo>
                  <a:lnTo>
                    <a:pt x="66" y="165"/>
                  </a:lnTo>
                  <a:lnTo>
                    <a:pt x="65" y="133"/>
                  </a:lnTo>
                  <a:lnTo>
                    <a:pt x="68" y="113"/>
                  </a:lnTo>
                  <a:lnTo>
                    <a:pt x="69" y="111"/>
                  </a:lnTo>
                  <a:lnTo>
                    <a:pt x="71" y="111"/>
                  </a:lnTo>
                  <a:lnTo>
                    <a:pt x="72" y="114"/>
                  </a:lnTo>
                  <a:lnTo>
                    <a:pt x="73" y="119"/>
                  </a:lnTo>
                  <a:lnTo>
                    <a:pt x="76" y="123"/>
                  </a:lnTo>
                  <a:lnTo>
                    <a:pt x="80" y="130"/>
                  </a:lnTo>
                  <a:lnTo>
                    <a:pt x="86" y="138"/>
                  </a:lnTo>
                  <a:lnTo>
                    <a:pt x="93" y="148"/>
                  </a:lnTo>
                  <a:lnTo>
                    <a:pt x="101" y="156"/>
                  </a:lnTo>
                  <a:lnTo>
                    <a:pt x="108" y="163"/>
                  </a:lnTo>
                  <a:lnTo>
                    <a:pt x="114" y="168"/>
                  </a:lnTo>
                  <a:lnTo>
                    <a:pt x="118" y="171"/>
                  </a:lnTo>
                  <a:lnTo>
                    <a:pt x="122" y="171"/>
                  </a:lnTo>
                  <a:lnTo>
                    <a:pt x="122" y="167"/>
                  </a:lnTo>
                  <a:lnTo>
                    <a:pt x="117" y="162"/>
                  </a:lnTo>
                  <a:lnTo>
                    <a:pt x="111" y="155"/>
                  </a:lnTo>
                  <a:lnTo>
                    <a:pt x="107" y="150"/>
                  </a:lnTo>
                  <a:lnTo>
                    <a:pt x="102" y="144"/>
                  </a:lnTo>
                  <a:lnTo>
                    <a:pt x="98" y="137"/>
                  </a:lnTo>
                  <a:lnTo>
                    <a:pt x="92" y="129"/>
                  </a:lnTo>
                  <a:lnTo>
                    <a:pt x="86" y="122"/>
                  </a:lnTo>
                  <a:lnTo>
                    <a:pt x="81" y="115"/>
                  </a:lnTo>
                  <a:lnTo>
                    <a:pt x="79" y="110"/>
                  </a:lnTo>
                  <a:lnTo>
                    <a:pt x="77" y="105"/>
                  </a:lnTo>
                  <a:lnTo>
                    <a:pt x="76" y="95"/>
                  </a:lnTo>
                  <a:lnTo>
                    <a:pt x="77" y="81"/>
                  </a:lnTo>
                  <a:lnTo>
                    <a:pt x="78" y="68"/>
                  </a:lnTo>
                  <a:lnTo>
                    <a:pt x="80" y="60"/>
                  </a:lnTo>
                  <a:lnTo>
                    <a:pt x="81" y="58"/>
                  </a:lnTo>
                  <a:lnTo>
                    <a:pt x="84" y="58"/>
                  </a:lnTo>
                  <a:lnTo>
                    <a:pt x="86" y="60"/>
                  </a:lnTo>
                  <a:lnTo>
                    <a:pt x="91" y="65"/>
                  </a:lnTo>
                  <a:lnTo>
                    <a:pt x="94" y="68"/>
                  </a:lnTo>
                  <a:lnTo>
                    <a:pt x="100" y="73"/>
                  </a:lnTo>
                  <a:lnTo>
                    <a:pt x="106" y="79"/>
                  </a:lnTo>
                  <a:lnTo>
                    <a:pt x="111" y="84"/>
                  </a:lnTo>
                  <a:lnTo>
                    <a:pt x="118" y="89"/>
                  </a:lnTo>
                  <a:lnTo>
                    <a:pt x="123" y="94"/>
                  </a:lnTo>
                  <a:lnTo>
                    <a:pt x="127" y="98"/>
                  </a:lnTo>
                  <a:lnTo>
                    <a:pt x="131" y="100"/>
                  </a:lnTo>
                  <a:lnTo>
                    <a:pt x="132" y="100"/>
                  </a:lnTo>
                  <a:lnTo>
                    <a:pt x="129" y="96"/>
                  </a:lnTo>
                  <a:lnTo>
                    <a:pt x="123" y="88"/>
                  </a:lnTo>
                  <a:lnTo>
                    <a:pt x="117" y="81"/>
                  </a:lnTo>
                  <a:lnTo>
                    <a:pt x="110" y="73"/>
                  </a:lnTo>
                  <a:lnTo>
                    <a:pt x="103" y="65"/>
                  </a:lnTo>
                  <a:lnTo>
                    <a:pt x="98" y="57"/>
                  </a:lnTo>
                  <a:lnTo>
                    <a:pt x="94" y="52"/>
                  </a:lnTo>
                  <a:lnTo>
                    <a:pt x="93" y="46"/>
                  </a:lnTo>
                  <a:lnTo>
                    <a:pt x="92" y="35"/>
                  </a:lnTo>
                  <a:lnTo>
                    <a:pt x="92" y="23"/>
                  </a:lnTo>
                  <a:lnTo>
                    <a:pt x="96" y="12"/>
                  </a:lnTo>
                  <a:lnTo>
                    <a:pt x="100" y="4"/>
                  </a:lnTo>
                  <a:lnTo>
                    <a:pt x="100" y="0"/>
                  </a:lnTo>
                  <a:lnTo>
                    <a:pt x="95" y="1"/>
                  </a:lnTo>
                  <a:lnTo>
                    <a:pt x="92" y="5"/>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57" name="Freeform 321">
              <a:extLst>
                <a:ext uri="{FF2B5EF4-FFF2-40B4-BE49-F238E27FC236}">
                  <a16:creationId xmlns:a16="http://schemas.microsoft.com/office/drawing/2014/main" xmlns="" id="{675D1E99-117C-40A0-AE39-5CD622B5B2F2}"/>
                </a:ext>
              </a:extLst>
            </p:cNvPr>
            <p:cNvSpPr>
              <a:spLocks/>
            </p:cNvSpPr>
            <p:nvPr/>
          </p:nvSpPr>
          <p:spPr bwMode="auto">
            <a:xfrm>
              <a:off x="2838" y="774"/>
              <a:ext cx="132" cy="104"/>
            </a:xfrm>
            <a:custGeom>
              <a:avLst/>
              <a:gdLst>
                <a:gd name="T0" fmla="*/ 1 w 263"/>
                <a:gd name="T1" fmla="*/ 1 h 207"/>
                <a:gd name="T2" fmla="*/ 1 w 263"/>
                <a:gd name="T3" fmla="*/ 2 h 207"/>
                <a:gd name="T4" fmla="*/ 2 w 263"/>
                <a:gd name="T5" fmla="*/ 2 h 207"/>
                <a:gd name="T6" fmla="*/ 2 w 263"/>
                <a:gd name="T7" fmla="*/ 2 h 207"/>
                <a:gd name="T8" fmla="*/ 2 w 263"/>
                <a:gd name="T9" fmla="*/ 3 h 207"/>
                <a:gd name="T10" fmla="*/ 3 w 263"/>
                <a:gd name="T11" fmla="*/ 5 h 207"/>
                <a:gd name="T12" fmla="*/ 3 w 263"/>
                <a:gd name="T13" fmla="*/ 4 h 207"/>
                <a:gd name="T14" fmla="*/ 3 w 263"/>
                <a:gd name="T15" fmla="*/ 3 h 207"/>
                <a:gd name="T16" fmla="*/ 3 w 263"/>
                <a:gd name="T17" fmla="*/ 2 h 207"/>
                <a:gd name="T18" fmla="*/ 4 w 263"/>
                <a:gd name="T19" fmla="*/ 3 h 207"/>
                <a:gd name="T20" fmla="*/ 4 w 263"/>
                <a:gd name="T21" fmla="*/ 4 h 207"/>
                <a:gd name="T22" fmla="*/ 5 w 263"/>
                <a:gd name="T23" fmla="*/ 6 h 207"/>
                <a:gd name="T24" fmla="*/ 5 w 263"/>
                <a:gd name="T25" fmla="*/ 7 h 207"/>
                <a:gd name="T26" fmla="*/ 5 w 263"/>
                <a:gd name="T27" fmla="*/ 6 h 207"/>
                <a:gd name="T28" fmla="*/ 5 w 263"/>
                <a:gd name="T29" fmla="*/ 4 h 207"/>
                <a:gd name="T30" fmla="*/ 6 w 263"/>
                <a:gd name="T31" fmla="*/ 5 h 207"/>
                <a:gd name="T32" fmla="*/ 8 w 263"/>
                <a:gd name="T33" fmla="*/ 6 h 207"/>
                <a:gd name="T34" fmla="*/ 9 w 263"/>
                <a:gd name="T35" fmla="*/ 6 h 207"/>
                <a:gd name="T36" fmla="*/ 8 w 263"/>
                <a:gd name="T37" fmla="*/ 6 h 207"/>
                <a:gd name="T38" fmla="*/ 7 w 263"/>
                <a:gd name="T39" fmla="*/ 5 h 207"/>
                <a:gd name="T40" fmla="*/ 6 w 263"/>
                <a:gd name="T41" fmla="*/ 4 h 207"/>
                <a:gd name="T42" fmla="*/ 5 w 263"/>
                <a:gd name="T43" fmla="*/ 3 h 207"/>
                <a:gd name="T44" fmla="*/ 5 w 263"/>
                <a:gd name="T45" fmla="*/ 3 h 207"/>
                <a:gd name="T46" fmla="*/ 6 w 263"/>
                <a:gd name="T47" fmla="*/ 3 h 207"/>
                <a:gd name="T48" fmla="*/ 8 w 263"/>
                <a:gd name="T49" fmla="*/ 3 h 207"/>
                <a:gd name="T50" fmla="*/ 9 w 263"/>
                <a:gd name="T51" fmla="*/ 3 h 207"/>
                <a:gd name="T52" fmla="*/ 8 w 263"/>
                <a:gd name="T53" fmla="*/ 3 h 207"/>
                <a:gd name="T54" fmla="*/ 7 w 263"/>
                <a:gd name="T55" fmla="*/ 3 h 207"/>
                <a:gd name="T56" fmla="*/ 5 w 263"/>
                <a:gd name="T57" fmla="*/ 3 h 207"/>
                <a:gd name="T58" fmla="*/ 5 w 263"/>
                <a:gd name="T59" fmla="*/ 3 h 207"/>
                <a:gd name="T60" fmla="*/ 4 w 263"/>
                <a:gd name="T61" fmla="*/ 2 h 207"/>
                <a:gd name="T62" fmla="*/ 3 w 263"/>
                <a:gd name="T63" fmla="*/ 2 h 207"/>
                <a:gd name="T64" fmla="*/ 4 w 263"/>
                <a:gd name="T65" fmla="*/ 2 h 207"/>
                <a:gd name="T66" fmla="*/ 5 w 263"/>
                <a:gd name="T67" fmla="*/ 1 h 207"/>
                <a:gd name="T68" fmla="*/ 6 w 263"/>
                <a:gd name="T69" fmla="*/ 1 h 207"/>
                <a:gd name="T70" fmla="*/ 6 w 263"/>
                <a:gd name="T71" fmla="*/ 0 h 207"/>
                <a:gd name="T72" fmla="*/ 5 w 263"/>
                <a:gd name="T73" fmla="*/ 1 h 207"/>
                <a:gd name="T74" fmla="*/ 4 w 263"/>
                <a:gd name="T75" fmla="*/ 1 h 207"/>
                <a:gd name="T76" fmla="*/ 3 w 263"/>
                <a:gd name="T77" fmla="*/ 2 h 207"/>
                <a:gd name="T78" fmla="*/ 2 w 263"/>
                <a:gd name="T79" fmla="*/ 2 h 207"/>
                <a:gd name="T80" fmla="*/ 2 w 263"/>
                <a:gd name="T81" fmla="*/ 1 h 207"/>
                <a:gd name="T82" fmla="*/ 1 w 263"/>
                <a:gd name="T83" fmla="*/ 1 h 207"/>
                <a:gd name="T84" fmla="*/ 0 w 263"/>
                <a:gd name="T85" fmla="*/ 1 h 20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63" h="207">
                  <a:moveTo>
                    <a:pt x="0" y="16"/>
                  </a:moveTo>
                  <a:lnTo>
                    <a:pt x="6" y="21"/>
                  </a:lnTo>
                  <a:lnTo>
                    <a:pt x="14" y="28"/>
                  </a:lnTo>
                  <a:lnTo>
                    <a:pt x="21" y="35"/>
                  </a:lnTo>
                  <a:lnTo>
                    <a:pt x="25" y="38"/>
                  </a:lnTo>
                  <a:lnTo>
                    <a:pt x="27" y="39"/>
                  </a:lnTo>
                  <a:lnTo>
                    <a:pt x="31" y="40"/>
                  </a:lnTo>
                  <a:lnTo>
                    <a:pt x="35" y="43"/>
                  </a:lnTo>
                  <a:lnTo>
                    <a:pt x="41" y="45"/>
                  </a:lnTo>
                  <a:lnTo>
                    <a:pt x="47" y="48"/>
                  </a:lnTo>
                  <a:lnTo>
                    <a:pt x="52" y="51"/>
                  </a:lnTo>
                  <a:lnTo>
                    <a:pt x="56" y="53"/>
                  </a:lnTo>
                  <a:lnTo>
                    <a:pt x="60" y="55"/>
                  </a:lnTo>
                  <a:lnTo>
                    <a:pt x="60" y="74"/>
                  </a:lnTo>
                  <a:lnTo>
                    <a:pt x="59" y="96"/>
                  </a:lnTo>
                  <a:lnTo>
                    <a:pt x="60" y="115"/>
                  </a:lnTo>
                  <a:lnTo>
                    <a:pt x="62" y="130"/>
                  </a:lnTo>
                  <a:lnTo>
                    <a:pt x="65" y="136"/>
                  </a:lnTo>
                  <a:lnTo>
                    <a:pt x="67" y="136"/>
                  </a:lnTo>
                  <a:lnTo>
                    <a:pt x="67" y="131"/>
                  </a:lnTo>
                  <a:lnTo>
                    <a:pt x="65" y="124"/>
                  </a:lnTo>
                  <a:lnTo>
                    <a:pt x="65" y="111"/>
                  </a:lnTo>
                  <a:lnTo>
                    <a:pt x="68" y="89"/>
                  </a:lnTo>
                  <a:lnTo>
                    <a:pt x="70" y="68"/>
                  </a:lnTo>
                  <a:lnTo>
                    <a:pt x="72" y="56"/>
                  </a:lnTo>
                  <a:lnTo>
                    <a:pt x="77" y="60"/>
                  </a:lnTo>
                  <a:lnTo>
                    <a:pt x="83" y="64"/>
                  </a:lnTo>
                  <a:lnTo>
                    <a:pt x="90" y="71"/>
                  </a:lnTo>
                  <a:lnTo>
                    <a:pt x="97" y="78"/>
                  </a:lnTo>
                  <a:lnTo>
                    <a:pt x="103" y="84"/>
                  </a:lnTo>
                  <a:lnTo>
                    <a:pt x="110" y="90"/>
                  </a:lnTo>
                  <a:lnTo>
                    <a:pt x="116" y="94"/>
                  </a:lnTo>
                  <a:lnTo>
                    <a:pt x="121" y="97"/>
                  </a:lnTo>
                  <a:lnTo>
                    <a:pt x="123" y="120"/>
                  </a:lnTo>
                  <a:lnTo>
                    <a:pt x="129" y="153"/>
                  </a:lnTo>
                  <a:lnTo>
                    <a:pt x="137" y="184"/>
                  </a:lnTo>
                  <a:lnTo>
                    <a:pt x="144" y="203"/>
                  </a:lnTo>
                  <a:lnTo>
                    <a:pt x="148" y="207"/>
                  </a:lnTo>
                  <a:lnTo>
                    <a:pt x="149" y="204"/>
                  </a:lnTo>
                  <a:lnTo>
                    <a:pt x="147" y="196"/>
                  </a:lnTo>
                  <a:lnTo>
                    <a:pt x="145" y="187"/>
                  </a:lnTo>
                  <a:lnTo>
                    <a:pt x="141" y="170"/>
                  </a:lnTo>
                  <a:lnTo>
                    <a:pt x="137" y="146"/>
                  </a:lnTo>
                  <a:lnTo>
                    <a:pt x="133" y="121"/>
                  </a:lnTo>
                  <a:lnTo>
                    <a:pt x="133" y="105"/>
                  </a:lnTo>
                  <a:lnTo>
                    <a:pt x="145" y="112"/>
                  </a:lnTo>
                  <a:lnTo>
                    <a:pt x="162" y="121"/>
                  </a:lnTo>
                  <a:lnTo>
                    <a:pt x="182" y="131"/>
                  </a:lnTo>
                  <a:lnTo>
                    <a:pt x="202" y="143"/>
                  </a:lnTo>
                  <a:lnTo>
                    <a:pt x="222" y="154"/>
                  </a:lnTo>
                  <a:lnTo>
                    <a:pt x="239" y="165"/>
                  </a:lnTo>
                  <a:lnTo>
                    <a:pt x="252" y="172"/>
                  </a:lnTo>
                  <a:lnTo>
                    <a:pt x="259" y="176"/>
                  </a:lnTo>
                  <a:lnTo>
                    <a:pt x="262" y="179"/>
                  </a:lnTo>
                  <a:lnTo>
                    <a:pt x="263" y="177"/>
                  </a:lnTo>
                  <a:lnTo>
                    <a:pt x="260" y="173"/>
                  </a:lnTo>
                  <a:lnTo>
                    <a:pt x="253" y="166"/>
                  </a:lnTo>
                  <a:lnTo>
                    <a:pt x="245" y="160"/>
                  </a:lnTo>
                  <a:lnTo>
                    <a:pt x="231" y="151"/>
                  </a:lnTo>
                  <a:lnTo>
                    <a:pt x="215" y="141"/>
                  </a:lnTo>
                  <a:lnTo>
                    <a:pt x="197" y="129"/>
                  </a:lnTo>
                  <a:lnTo>
                    <a:pt x="178" y="117"/>
                  </a:lnTo>
                  <a:lnTo>
                    <a:pt x="162" y="107"/>
                  </a:lnTo>
                  <a:lnTo>
                    <a:pt x="148" y="100"/>
                  </a:lnTo>
                  <a:lnTo>
                    <a:pt x="140" y="96"/>
                  </a:lnTo>
                  <a:lnTo>
                    <a:pt x="133" y="93"/>
                  </a:lnTo>
                  <a:lnTo>
                    <a:pt x="136" y="92"/>
                  </a:lnTo>
                  <a:lnTo>
                    <a:pt x="143" y="91"/>
                  </a:lnTo>
                  <a:lnTo>
                    <a:pt x="152" y="89"/>
                  </a:lnTo>
                  <a:lnTo>
                    <a:pt x="161" y="85"/>
                  </a:lnTo>
                  <a:lnTo>
                    <a:pt x="174" y="83"/>
                  </a:lnTo>
                  <a:lnTo>
                    <a:pt x="189" y="81"/>
                  </a:lnTo>
                  <a:lnTo>
                    <a:pt x="204" y="79"/>
                  </a:lnTo>
                  <a:lnTo>
                    <a:pt x="220" y="79"/>
                  </a:lnTo>
                  <a:lnTo>
                    <a:pt x="235" y="81"/>
                  </a:lnTo>
                  <a:lnTo>
                    <a:pt x="246" y="82"/>
                  </a:lnTo>
                  <a:lnTo>
                    <a:pt x="255" y="85"/>
                  </a:lnTo>
                  <a:lnTo>
                    <a:pt x="263" y="89"/>
                  </a:lnTo>
                  <a:lnTo>
                    <a:pt x="263" y="86"/>
                  </a:lnTo>
                  <a:lnTo>
                    <a:pt x="259" y="82"/>
                  </a:lnTo>
                  <a:lnTo>
                    <a:pt x="251" y="76"/>
                  </a:lnTo>
                  <a:lnTo>
                    <a:pt x="244" y="75"/>
                  </a:lnTo>
                  <a:lnTo>
                    <a:pt x="230" y="74"/>
                  </a:lnTo>
                  <a:lnTo>
                    <a:pt x="213" y="74"/>
                  </a:lnTo>
                  <a:lnTo>
                    <a:pt x="194" y="74"/>
                  </a:lnTo>
                  <a:lnTo>
                    <a:pt x="175" y="75"/>
                  </a:lnTo>
                  <a:lnTo>
                    <a:pt x="158" y="75"/>
                  </a:lnTo>
                  <a:lnTo>
                    <a:pt x="145" y="76"/>
                  </a:lnTo>
                  <a:lnTo>
                    <a:pt x="137" y="76"/>
                  </a:lnTo>
                  <a:lnTo>
                    <a:pt x="132" y="76"/>
                  </a:lnTo>
                  <a:lnTo>
                    <a:pt x="125" y="73"/>
                  </a:lnTo>
                  <a:lnTo>
                    <a:pt x="118" y="68"/>
                  </a:lnTo>
                  <a:lnTo>
                    <a:pt x="111" y="62"/>
                  </a:lnTo>
                  <a:lnTo>
                    <a:pt x="103" y="56"/>
                  </a:lnTo>
                  <a:lnTo>
                    <a:pt x="97" y="52"/>
                  </a:lnTo>
                  <a:lnTo>
                    <a:pt x="92" y="47"/>
                  </a:lnTo>
                  <a:lnTo>
                    <a:pt x="88" y="45"/>
                  </a:lnTo>
                  <a:lnTo>
                    <a:pt x="97" y="40"/>
                  </a:lnTo>
                  <a:lnTo>
                    <a:pt x="106" y="35"/>
                  </a:lnTo>
                  <a:lnTo>
                    <a:pt x="116" y="29"/>
                  </a:lnTo>
                  <a:lnTo>
                    <a:pt x="128" y="22"/>
                  </a:lnTo>
                  <a:lnTo>
                    <a:pt x="138" y="16"/>
                  </a:lnTo>
                  <a:lnTo>
                    <a:pt x="148" y="10"/>
                  </a:lnTo>
                  <a:lnTo>
                    <a:pt x="156" y="7"/>
                  </a:lnTo>
                  <a:lnTo>
                    <a:pt x="163" y="6"/>
                  </a:lnTo>
                  <a:lnTo>
                    <a:pt x="170" y="3"/>
                  </a:lnTo>
                  <a:lnTo>
                    <a:pt x="169" y="1"/>
                  </a:lnTo>
                  <a:lnTo>
                    <a:pt x="161" y="0"/>
                  </a:lnTo>
                  <a:lnTo>
                    <a:pt x="151" y="2"/>
                  </a:lnTo>
                  <a:lnTo>
                    <a:pt x="144" y="6"/>
                  </a:lnTo>
                  <a:lnTo>
                    <a:pt x="133" y="9"/>
                  </a:lnTo>
                  <a:lnTo>
                    <a:pt x="122" y="14"/>
                  </a:lnTo>
                  <a:lnTo>
                    <a:pt x="110" y="20"/>
                  </a:lnTo>
                  <a:lnTo>
                    <a:pt x="100" y="25"/>
                  </a:lnTo>
                  <a:lnTo>
                    <a:pt x="90" y="30"/>
                  </a:lnTo>
                  <a:lnTo>
                    <a:pt x="82" y="33"/>
                  </a:lnTo>
                  <a:lnTo>
                    <a:pt x="77" y="37"/>
                  </a:lnTo>
                  <a:lnTo>
                    <a:pt x="71" y="39"/>
                  </a:lnTo>
                  <a:lnTo>
                    <a:pt x="64" y="39"/>
                  </a:lnTo>
                  <a:lnTo>
                    <a:pt x="57" y="38"/>
                  </a:lnTo>
                  <a:lnTo>
                    <a:pt x="48" y="33"/>
                  </a:lnTo>
                  <a:lnTo>
                    <a:pt x="42" y="30"/>
                  </a:lnTo>
                  <a:lnTo>
                    <a:pt x="37" y="28"/>
                  </a:lnTo>
                  <a:lnTo>
                    <a:pt x="29" y="24"/>
                  </a:lnTo>
                  <a:lnTo>
                    <a:pt x="22" y="21"/>
                  </a:lnTo>
                  <a:lnTo>
                    <a:pt x="15" y="18"/>
                  </a:lnTo>
                  <a:lnTo>
                    <a:pt x="8" y="17"/>
                  </a:lnTo>
                  <a:lnTo>
                    <a:pt x="3" y="16"/>
                  </a:lnTo>
                  <a:lnTo>
                    <a:pt x="0" y="16"/>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58" name="Freeform 322">
              <a:extLst>
                <a:ext uri="{FF2B5EF4-FFF2-40B4-BE49-F238E27FC236}">
                  <a16:creationId xmlns:a16="http://schemas.microsoft.com/office/drawing/2014/main" xmlns="" id="{FF6A1957-A1DD-4634-928F-591E6C0F27CA}"/>
                </a:ext>
              </a:extLst>
            </p:cNvPr>
            <p:cNvSpPr>
              <a:spLocks/>
            </p:cNvSpPr>
            <p:nvPr/>
          </p:nvSpPr>
          <p:spPr bwMode="auto">
            <a:xfrm>
              <a:off x="2115" y="995"/>
              <a:ext cx="334" cy="331"/>
            </a:xfrm>
            <a:custGeom>
              <a:avLst/>
              <a:gdLst>
                <a:gd name="T0" fmla="*/ 9 w 667"/>
                <a:gd name="T1" fmla="*/ 4 h 663"/>
                <a:gd name="T2" fmla="*/ 6 w 667"/>
                <a:gd name="T3" fmla="*/ 3 h 663"/>
                <a:gd name="T4" fmla="*/ 3 w 667"/>
                <a:gd name="T5" fmla="*/ 2 h 663"/>
                <a:gd name="T6" fmla="*/ 2 w 667"/>
                <a:gd name="T7" fmla="*/ 2 h 663"/>
                <a:gd name="T8" fmla="*/ 3 w 667"/>
                <a:gd name="T9" fmla="*/ 4 h 663"/>
                <a:gd name="T10" fmla="*/ 4 w 667"/>
                <a:gd name="T11" fmla="*/ 7 h 663"/>
                <a:gd name="T12" fmla="*/ 6 w 667"/>
                <a:gd name="T13" fmla="*/ 8 h 663"/>
                <a:gd name="T14" fmla="*/ 8 w 667"/>
                <a:gd name="T15" fmla="*/ 9 h 663"/>
                <a:gd name="T16" fmla="*/ 7 w 667"/>
                <a:gd name="T17" fmla="*/ 10 h 663"/>
                <a:gd name="T18" fmla="*/ 6 w 667"/>
                <a:gd name="T19" fmla="*/ 9 h 663"/>
                <a:gd name="T20" fmla="*/ 4 w 667"/>
                <a:gd name="T21" fmla="*/ 10 h 663"/>
                <a:gd name="T22" fmla="*/ 2 w 667"/>
                <a:gd name="T23" fmla="*/ 12 h 663"/>
                <a:gd name="T24" fmla="*/ 1 w 667"/>
                <a:gd name="T25" fmla="*/ 13 h 663"/>
                <a:gd name="T26" fmla="*/ 1 w 667"/>
                <a:gd name="T27" fmla="*/ 14 h 663"/>
                <a:gd name="T28" fmla="*/ 2 w 667"/>
                <a:gd name="T29" fmla="*/ 15 h 663"/>
                <a:gd name="T30" fmla="*/ 5 w 667"/>
                <a:gd name="T31" fmla="*/ 15 h 663"/>
                <a:gd name="T32" fmla="*/ 8 w 667"/>
                <a:gd name="T33" fmla="*/ 13 h 663"/>
                <a:gd name="T34" fmla="*/ 8 w 667"/>
                <a:gd name="T35" fmla="*/ 12 h 663"/>
                <a:gd name="T36" fmla="*/ 9 w 667"/>
                <a:gd name="T37" fmla="*/ 10 h 663"/>
                <a:gd name="T38" fmla="*/ 10 w 667"/>
                <a:gd name="T39" fmla="*/ 11 h 663"/>
                <a:gd name="T40" fmla="*/ 9 w 667"/>
                <a:gd name="T41" fmla="*/ 13 h 663"/>
                <a:gd name="T42" fmla="*/ 8 w 667"/>
                <a:gd name="T43" fmla="*/ 13 h 663"/>
                <a:gd name="T44" fmla="*/ 7 w 667"/>
                <a:gd name="T45" fmla="*/ 14 h 663"/>
                <a:gd name="T46" fmla="*/ 6 w 667"/>
                <a:gd name="T47" fmla="*/ 17 h 663"/>
                <a:gd name="T48" fmla="*/ 7 w 667"/>
                <a:gd name="T49" fmla="*/ 18 h 663"/>
                <a:gd name="T50" fmla="*/ 6 w 667"/>
                <a:gd name="T51" fmla="*/ 20 h 663"/>
                <a:gd name="T52" fmla="*/ 8 w 667"/>
                <a:gd name="T53" fmla="*/ 20 h 663"/>
                <a:gd name="T54" fmla="*/ 11 w 667"/>
                <a:gd name="T55" fmla="*/ 18 h 663"/>
                <a:gd name="T56" fmla="*/ 12 w 667"/>
                <a:gd name="T57" fmla="*/ 16 h 663"/>
                <a:gd name="T58" fmla="*/ 11 w 667"/>
                <a:gd name="T59" fmla="*/ 13 h 663"/>
                <a:gd name="T60" fmla="*/ 11 w 667"/>
                <a:gd name="T61" fmla="*/ 11 h 663"/>
                <a:gd name="T62" fmla="*/ 12 w 667"/>
                <a:gd name="T63" fmla="*/ 13 h 663"/>
                <a:gd name="T64" fmla="*/ 13 w 667"/>
                <a:gd name="T65" fmla="*/ 15 h 663"/>
                <a:gd name="T66" fmla="*/ 15 w 667"/>
                <a:gd name="T67" fmla="*/ 17 h 663"/>
                <a:gd name="T68" fmla="*/ 18 w 667"/>
                <a:gd name="T69" fmla="*/ 18 h 663"/>
                <a:gd name="T70" fmla="*/ 19 w 667"/>
                <a:gd name="T71" fmla="*/ 16 h 663"/>
                <a:gd name="T72" fmla="*/ 16 w 667"/>
                <a:gd name="T73" fmla="*/ 12 h 663"/>
                <a:gd name="T74" fmla="*/ 14 w 667"/>
                <a:gd name="T75" fmla="*/ 12 h 663"/>
                <a:gd name="T76" fmla="*/ 14 w 667"/>
                <a:gd name="T77" fmla="*/ 11 h 663"/>
                <a:gd name="T78" fmla="*/ 16 w 667"/>
                <a:gd name="T79" fmla="*/ 12 h 663"/>
                <a:gd name="T80" fmla="*/ 19 w 667"/>
                <a:gd name="T81" fmla="*/ 12 h 663"/>
                <a:gd name="T82" fmla="*/ 21 w 667"/>
                <a:gd name="T83" fmla="*/ 11 h 663"/>
                <a:gd name="T84" fmla="*/ 21 w 667"/>
                <a:gd name="T85" fmla="*/ 11 h 663"/>
                <a:gd name="T86" fmla="*/ 19 w 667"/>
                <a:gd name="T87" fmla="*/ 9 h 663"/>
                <a:gd name="T88" fmla="*/ 17 w 667"/>
                <a:gd name="T89" fmla="*/ 7 h 663"/>
                <a:gd name="T90" fmla="*/ 14 w 667"/>
                <a:gd name="T91" fmla="*/ 8 h 663"/>
                <a:gd name="T92" fmla="*/ 13 w 667"/>
                <a:gd name="T93" fmla="*/ 8 h 663"/>
                <a:gd name="T94" fmla="*/ 13 w 667"/>
                <a:gd name="T95" fmla="*/ 8 h 663"/>
                <a:gd name="T96" fmla="*/ 14 w 667"/>
                <a:gd name="T97" fmla="*/ 7 h 663"/>
                <a:gd name="T98" fmla="*/ 15 w 667"/>
                <a:gd name="T99" fmla="*/ 7 h 663"/>
                <a:gd name="T100" fmla="*/ 16 w 667"/>
                <a:gd name="T101" fmla="*/ 3 h 663"/>
                <a:gd name="T102" fmla="*/ 15 w 667"/>
                <a:gd name="T103" fmla="*/ 0 h 663"/>
                <a:gd name="T104" fmla="*/ 14 w 667"/>
                <a:gd name="T105" fmla="*/ 1 h 663"/>
                <a:gd name="T106" fmla="*/ 12 w 667"/>
                <a:gd name="T107" fmla="*/ 2 h 663"/>
                <a:gd name="T108" fmla="*/ 10 w 667"/>
                <a:gd name="T109" fmla="*/ 5 h 663"/>
                <a:gd name="T110" fmla="*/ 10 w 667"/>
                <a:gd name="T111" fmla="*/ 7 h 6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67" h="663">
                  <a:moveTo>
                    <a:pt x="291" y="242"/>
                  </a:moveTo>
                  <a:lnTo>
                    <a:pt x="289" y="220"/>
                  </a:lnTo>
                  <a:lnTo>
                    <a:pt x="284" y="197"/>
                  </a:lnTo>
                  <a:lnTo>
                    <a:pt x="275" y="175"/>
                  </a:lnTo>
                  <a:lnTo>
                    <a:pt x="265" y="155"/>
                  </a:lnTo>
                  <a:lnTo>
                    <a:pt x="251" y="136"/>
                  </a:lnTo>
                  <a:lnTo>
                    <a:pt x="236" y="121"/>
                  </a:lnTo>
                  <a:lnTo>
                    <a:pt x="220" y="111"/>
                  </a:lnTo>
                  <a:lnTo>
                    <a:pt x="202" y="104"/>
                  </a:lnTo>
                  <a:lnTo>
                    <a:pt x="184" y="99"/>
                  </a:lnTo>
                  <a:lnTo>
                    <a:pt x="162" y="96"/>
                  </a:lnTo>
                  <a:lnTo>
                    <a:pt x="139" y="91"/>
                  </a:lnTo>
                  <a:lnTo>
                    <a:pt x="116" y="86"/>
                  </a:lnTo>
                  <a:lnTo>
                    <a:pt x="95" y="81"/>
                  </a:lnTo>
                  <a:lnTo>
                    <a:pt x="77" y="76"/>
                  </a:lnTo>
                  <a:lnTo>
                    <a:pt x="62" y="72"/>
                  </a:lnTo>
                  <a:lnTo>
                    <a:pt x="53" y="67"/>
                  </a:lnTo>
                  <a:lnTo>
                    <a:pt x="43" y="60"/>
                  </a:lnTo>
                  <a:lnTo>
                    <a:pt x="39" y="60"/>
                  </a:lnTo>
                  <a:lnTo>
                    <a:pt x="39" y="64"/>
                  </a:lnTo>
                  <a:lnTo>
                    <a:pt x="45" y="72"/>
                  </a:lnTo>
                  <a:lnTo>
                    <a:pt x="52" y="86"/>
                  </a:lnTo>
                  <a:lnTo>
                    <a:pt x="57" y="105"/>
                  </a:lnTo>
                  <a:lnTo>
                    <a:pt x="62" y="129"/>
                  </a:lnTo>
                  <a:lnTo>
                    <a:pt x="65" y="154"/>
                  </a:lnTo>
                  <a:lnTo>
                    <a:pt x="69" y="167"/>
                  </a:lnTo>
                  <a:lnTo>
                    <a:pt x="75" y="182"/>
                  </a:lnTo>
                  <a:lnTo>
                    <a:pt x="84" y="198"/>
                  </a:lnTo>
                  <a:lnTo>
                    <a:pt x="94" y="216"/>
                  </a:lnTo>
                  <a:lnTo>
                    <a:pt x="107" y="232"/>
                  </a:lnTo>
                  <a:lnTo>
                    <a:pt x="121" y="247"/>
                  </a:lnTo>
                  <a:lnTo>
                    <a:pt x="137" y="260"/>
                  </a:lnTo>
                  <a:lnTo>
                    <a:pt x="154" y="269"/>
                  </a:lnTo>
                  <a:lnTo>
                    <a:pt x="171" y="276"/>
                  </a:lnTo>
                  <a:lnTo>
                    <a:pt x="187" y="280"/>
                  </a:lnTo>
                  <a:lnTo>
                    <a:pt x="202" y="286"/>
                  </a:lnTo>
                  <a:lnTo>
                    <a:pt x="215" y="291"/>
                  </a:lnTo>
                  <a:lnTo>
                    <a:pt x="228" y="298"/>
                  </a:lnTo>
                  <a:lnTo>
                    <a:pt x="238" y="306"/>
                  </a:lnTo>
                  <a:lnTo>
                    <a:pt x="248" y="316"/>
                  </a:lnTo>
                  <a:lnTo>
                    <a:pt x="258" y="330"/>
                  </a:lnTo>
                  <a:lnTo>
                    <a:pt x="248" y="332"/>
                  </a:lnTo>
                  <a:lnTo>
                    <a:pt x="239" y="332"/>
                  </a:lnTo>
                  <a:lnTo>
                    <a:pt x="230" y="331"/>
                  </a:lnTo>
                  <a:lnTo>
                    <a:pt x="222" y="329"/>
                  </a:lnTo>
                  <a:lnTo>
                    <a:pt x="213" y="326"/>
                  </a:lnTo>
                  <a:lnTo>
                    <a:pt x="203" y="323"/>
                  </a:lnTo>
                  <a:lnTo>
                    <a:pt x="194" y="321"/>
                  </a:lnTo>
                  <a:lnTo>
                    <a:pt x="184" y="318"/>
                  </a:lnTo>
                  <a:lnTo>
                    <a:pt x="170" y="318"/>
                  </a:lnTo>
                  <a:lnTo>
                    <a:pt x="155" y="319"/>
                  </a:lnTo>
                  <a:lnTo>
                    <a:pt x="141" y="324"/>
                  </a:lnTo>
                  <a:lnTo>
                    <a:pt x="128" y="331"/>
                  </a:lnTo>
                  <a:lnTo>
                    <a:pt x="115" y="339"/>
                  </a:lnTo>
                  <a:lnTo>
                    <a:pt x="102" y="349"/>
                  </a:lnTo>
                  <a:lnTo>
                    <a:pt x="92" y="361"/>
                  </a:lnTo>
                  <a:lnTo>
                    <a:pt x="84" y="374"/>
                  </a:lnTo>
                  <a:lnTo>
                    <a:pt x="76" y="386"/>
                  </a:lnTo>
                  <a:lnTo>
                    <a:pt x="66" y="398"/>
                  </a:lnTo>
                  <a:lnTo>
                    <a:pt x="56" y="408"/>
                  </a:lnTo>
                  <a:lnTo>
                    <a:pt x="46" y="417"/>
                  </a:lnTo>
                  <a:lnTo>
                    <a:pt x="35" y="425"/>
                  </a:lnTo>
                  <a:lnTo>
                    <a:pt x="26" y="432"/>
                  </a:lnTo>
                  <a:lnTo>
                    <a:pt x="17" y="437"/>
                  </a:lnTo>
                  <a:lnTo>
                    <a:pt x="10" y="442"/>
                  </a:lnTo>
                  <a:lnTo>
                    <a:pt x="2" y="446"/>
                  </a:lnTo>
                  <a:lnTo>
                    <a:pt x="0" y="450"/>
                  </a:lnTo>
                  <a:lnTo>
                    <a:pt x="3" y="454"/>
                  </a:lnTo>
                  <a:lnTo>
                    <a:pt x="14" y="461"/>
                  </a:lnTo>
                  <a:lnTo>
                    <a:pt x="17" y="463"/>
                  </a:lnTo>
                  <a:lnTo>
                    <a:pt x="22" y="466"/>
                  </a:lnTo>
                  <a:lnTo>
                    <a:pt x="28" y="469"/>
                  </a:lnTo>
                  <a:lnTo>
                    <a:pt x="37" y="473"/>
                  </a:lnTo>
                  <a:lnTo>
                    <a:pt x="46" y="476"/>
                  </a:lnTo>
                  <a:lnTo>
                    <a:pt x="56" y="480"/>
                  </a:lnTo>
                  <a:lnTo>
                    <a:pt x="66" y="483"/>
                  </a:lnTo>
                  <a:lnTo>
                    <a:pt x="79" y="487"/>
                  </a:lnTo>
                  <a:lnTo>
                    <a:pt x="98" y="490"/>
                  </a:lnTo>
                  <a:lnTo>
                    <a:pt x="117" y="492"/>
                  </a:lnTo>
                  <a:lnTo>
                    <a:pt x="138" y="491"/>
                  </a:lnTo>
                  <a:lnTo>
                    <a:pt x="159" y="488"/>
                  </a:lnTo>
                  <a:lnTo>
                    <a:pt x="178" y="481"/>
                  </a:lnTo>
                  <a:lnTo>
                    <a:pt x="197" y="470"/>
                  </a:lnTo>
                  <a:lnTo>
                    <a:pt x="214" y="455"/>
                  </a:lnTo>
                  <a:lnTo>
                    <a:pt x="230" y="435"/>
                  </a:lnTo>
                  <a:lnTo>
                    <a:pt x="235" y="427"/>
                  </a:lnTo>
                  <a:lnTo>
                    <a:pt x="238" y="419"/>
                  </a:lnTo>
                  <a:lnTo>
                    <a:pt x="243" y="409"/>
                  </a:lnTo>
                  <a:lnTo>
                    <a:pt x="246" y="400"/>
                  </a:lnTo>
                  <a:lnTo>
                    <a:pt x="251" y="389"/>
                  </a:lnTo>
                  <a:lnTo>
                    <a:pt x="255" y="377"/>
                  </a:lnTo>
                  <a:lnTo>
                    <a:pt x="261" y="368"/>
                  </a:lnTo>
                  <a:lnTo>
                    <a:pt x="267" y="360"/>
                  </a:lnTo>
                  <a:lnTo>
                    <a:pt x="273" y="354"/>
                  </a:lnTo>
                  <a:lnTo>
                    <a:pt x="279" y="348"/>
                  </a:lnTo>
                  <a:lnTo>
                    <a:pt x="286" y="345"/>
                  </a:lnTo>
                  <a:lnTo>
                    <a:pt x="294" y="344"/>
                  </a:lnTo>
                  <a:lnTo>
                    <a:pt x="294" y="353"/>
                  </a:lnTo>
                  <a:lnTo>
                    <a:pt x="294" y="361"/>
                  </a:lnTo>
                  <a:lnTo>
                    <a:pt x="297" y="368"/>
                  </a:lnTo>
                  <a:lnTo>
                    <a:pt x="300" y="372"/>
                  </a:lnTo>
                  <a:lnTo>
                    <a:pt x="299" y="390"/>
                  </a:lnTo>
                  <a:lnTo>
                    <a:pt x="294" y="404"/>
                  </a:lnTo>
                  <a:lnTo>
                    <a:pt x="284" y="415"/>
                  </a:lnTo>
                  <a:lnTo>
                    <a:pt x="268" y="423"/>
                  </a:lnTo>
                  <a:lnTo>
                    <a:pt x="263" y="425"/>
                  </a:lnTo>
                  <a:lnTo>
                    <a:pt x="258" y="428"/>
                  </a:lnTo>
                  <a:lnTo>
                    <a:pt x="253" y="430"/>
                  </a:lnTo>
                  <a:lnTo>
                    <a:pt x="248" y="434"/>
                  </a:lnTo>
                  <a:lnTo>
                    <a:pt x="244" y="437"/>
                  </a:lnTo>
                  <a:lnTo>
                    <a:pt x="239" y="440"/>
                  </a:lnTo>
                  <a:lnTo>
                    <a:pt x="235" y="444"/>
                  </a:lnTo>
                  <a:lnTo>
                    <a:pt x="231" y="447"/>
                  </a:lnTo>
                  <a:lnTo>
                    <a:pt x="221" y="459"/>
                  </a:lnTo>
                  <a:lnTo>
                    <a:pt x="212" y="472"/>
                  </a:lnTo>
                  <a:lnTo>
                    <a:pt x="203" y="485"/>
                  </a:lnTo>
                  <a:lnTo>
                    <a:pt x="197" y="499"/>
                  </a:lnTo>
                  <a:lnTo>
                    <a:pt x="192" y="514"/>
                  </a:lnTo>
                  <a:lnTo>
                    <a:pt x="189" y="529"/>
                  </a:lnTo>
                  <a:lnTo>
                    <a:pt x="189" y="545"/>
                  </a:lnTo>
                  <a:lnTo>
                    <a:pt x="190" y="560"/>
                  </a:lnTo>
                  <a:lnTo>
                    <a:pt x="191" y="571"/>
                  </a:lnTo>
                  <a:lnTo>
                    <a:pt x="193" y="580"/>
                  </a:lnTo>
                  <a:lnTo>
                    <a:pt x="194" y="589"/>
                  </a:lnTo>
                  <a:lnTo>
                    <a:pt x="194" y="597"/>
                  </a:lnTo>
                  <a:lnTo>
                    <a:pt x="195" y="617"/>
                  </a:lnTo>
                  <a:lnTo>
                    <a:pt x="194" y="632"/>
                  </a:lnTo>
                  <a:lnTo>
                    <a:pt x="191" y="643"/>
                  </a:lnTo>
                  <a:lnTo>
                    <a:pt x="186" y="652"/>
                  </a:lnTo>
                  <a:lnTo>
                    <a:pt x="183" y="661"/>
                  </a:lnTo>
                  <a:lnTo>
                    <a:pt x="185" y="663"/>
                  </a:lnTo>
                  <a:lnTo>
                    <a:pt x="192" y="663"/>
                  </a:lnTo>
                  <a:lnTo>
                    <a:pt x="202" y="662"/>
                  </a:lnTo>
                  <a:lnTo>
                    <a:pt x="225" y="659"/>
                  </a:lnTo>
                  <a:lnTo>
                    <a:pt x="247" y="654"/>
                  </a:lnTo>
                  <a:lnTo>
                    <a:pt x="267" y="647"/>
                  </a:lnTo>
                  <a:lnTo>
                    <a:pt x="285" y="637"/>
                  </a:lnTo>
                  <a:lnTo>
                    <a:pt x="301" y="626"/>
                  </a:lnTo>
                  <a:lnTo>
                    <a:pt x="316" y="612"/>
                  </a:lnTo>
                  <a:lnTo>
                    <a:pt x="329" y="598"/>
                  </a:lnTo>
                  <a:lnTo>
                    <a:pt x="339" y="582"/>
                  </a:lnTo>
                  <a:lnTo>
                    <a:pt x="349" y="566"/>
                  </a:lnTo>
                  <a:lnTo>
                    <a:pt x="355" y="548"/>
                  </a:lnTo>
                  <a:lnTo>
                    <a:pt x="360" y="530"/>
                  </a:lnTo>
                  <a:lnTo>
                    <a:pt x="362" y="512"/>
                  </a:lnTo>
                  <a:lnTo>
                    <a:pt x="362" y="492"/>
                  </a:lnTo>
                  <a:lnTo>
                    <a:pt x="360" y="474"/>
                  </a:lnTo>
                  <a:lnTo>
                    <a:pt x="357" y="455"/>
                  </a:lnTo>
                  <a:lnTo>
                    <a:pt x="350" y="438"/>
                  </a:lnTo>
                  <a:lnTo>
                    <a:pt x="342" y="421"/>
                  </a:lnTo>
                  <a:lnTo>
                    <a:pt x="335" y="408"/>
                  </a:lnTo>
                  <a:lnTo>
                    <a:pt x="329" y="398"/>
                  </a:lnTo>
                  <a:lnTo>
                    <a:pt x="327" y="389"/>
                  </a:lnTo>
                  <a:lnTo>
                    <a:pt x="334" y="386"/>
                  </a:lnTo>
                  <a:lnTo>
                    <a:pt x="341" y="383"/>
                  </a:lnTo>
                  <a:lnTo>
                    <a:pt x="346" y="381"/>
                  </a:lnTo>
                  <a:lnTo>
                    <a:pt x="350" y="377"/>
                  </a:lnTo>
                  <a:lnTo>
                    <a:pt x="360" y="389"/>
                  </a:lnTo>
                  <a:lnTo>
                    <a:pt x="367" y="406"/>
                  </a:lnTo>
                  <a:lnTo>
                    <a:pt x="370" y="427"/>
                  </a:lnTo>
                  <a:lnTo>
                    <a:pt x="374" y="447"/>
                  </a:lnTo>
                  <a:lnTo>
                    <a:pt x="376" y="462"/>
                  </a:lnTo>
                  <a:lnTo>
                    <a:pt x="379" y="476"/>
                  </a:lnTo>
                  <a:lnTo>
                    <a:pt x="383" y="491"/>
                  </a:lnTo>
                  <a:lnTo>
                    <a:pt x="389" y="505"/>
                  </a:lnTo>
                  <a:lnTo>
                    <a:pt x="398" y="518"/>
                  </a:lnTo>
                  <a:lnTo>
                    <a:pt x="410" y="530"/>
                  </a:lnTo>
                  <a:lnTo>
                    <a:pt x="425" y="541"/>
                  </a:lnTo>
                  <a:lnTo>
                    <a:pt x="444" y="550"/>
                  </a:lnTo>
                  <a:lnTo>
                    <a:pt x="465" y="558"/>
                  </a:lnTo>
                  <a:lnTo>
                    <a:pt x="484" y="565"/>
                  </a:lnTo>
                  <a:lnTo>
                    <a:pt x="503" y="573"/>
                  </a:lnTo>
                  <a:lnTo>
                    <a:pt x="520" y="580"/>
                  </a:lnTo>
                  <a:lnTo>
                    <a:pt x="535" y="589"/>
                  </a:lnTo>
                  <a:lnTo>
                    <a:pt x="549" y="599"/>
                  </a:lnTo>
                  <a:lnTo>
                    <a:pt x="559" y="611"/>
                  </a:lnTo>
                  <a:lnTo>
                    <a:pt x="568" y="625"/>
                  </a:lnTo>
                  <a:lnTo>
                    <a:pt x="573" y="604"/>
                  </a:lnTo>
                  <a:lnTo>
                    <a:pt x="577" y="575"/>
                  </a:lnTo>
                  <a:lnTo>
                    <a:pt x="578" y="543"/>
                  </a:lnTo>
                  <a:lnTo>
                    <a:pt x="575" y="508"/>
                  </a:lnTo>
                  <a:lnTo>
                    <a:pt x="567" y="476"/>
                  </a:lnTo>
                  <a:lnTo>
                    <a:pt x="552" y="446"/>
                  </a:lnTo>
                  <a:lnTo>
                    <a:pt x="530" y="423"/>
                  </a:lnTo>
                  <a:lnTo>
                    <a:pt x="498" y="409"/>
                  </a:lnTo>
                  <a:lnTo>
                    <a:pt x="487" y="407"/>
                  </a:lnTo>
                  <a:lnTo>
                    <a:pt x="476" y="405"/>
                  </a:lnTo>
                  <a:lnTo>
                    <a:pt x="466" y="401"/>
                  </a:lnTo>
                  <a:lnTo>
                    <a:pt x="457" y="399"/>
                  </a:lnTo>
                  <a:lnTo>
                    <a:pt x="448" y="397"/>
                  </a:lnTo>
                  <a:lnTo>
                    <a:pt x="441" y="395"/>
                  </a:lnTo>
                  <a:lnTo>
                    <a:pt x="434" y="393"/>
                  </a:lnTo>
                  <a:lnTo>
                    <a:pt x="429" y="392"/>
                  </a:lnTo>
                  <a:lnTo>
                    <a:pt x="434" y="387"/>
                  </a:lnTo>
                  <a:lnTo>
                    <a:pt x="437" y="382"/>
                  </a:lnTo>
                  <a:lnTo>
                    <a:pt x="441" y="376"/>
                  </a:lnTo>
                  <a:lnTo>
                    <a:pt x="442" y="371"/>
                  </a:lnTo>
                  <a:lnTo>
                    <a:pt x="464" y="382"/>
                  </a:lnTo>
                  <a:lnTo>
                    <a:pt x="487" y="391"/>
                  </a:lnTo>
                  <a:lnTo>
                    <a:pt x="507" y="397"/>
                  </a:lnTo>
                  <a:lnTo>
                    <a:pt x="529" y="400"/>
                  </a:lnTo>
                  <a:lnTo>
                    <a:pt x="549" y="402"/>
                  </a:lnTo>
                  <a:lnTo>
                    <a:pt x="567" y="401"/>
                  </a:lnTo>
                  <a:lnTo>
                    <a:pt x="583" y="398"/>
                  </a:lnTo>
                  <a:lnTo>
                    <a:pt x="598" y="393"/>
                  </a:lnTo>
                  <a:lnTo>
                    <a:pt x="612" y="387"/>
                  </a:lnTo>
                  <a:lnTo>
                    <a:pt x="624" y="383"/>
                  </a:lnTo>
                  <a:lnTo>
                    <a:pt x="633" y="378"/>
                  </a:lnTo>
                  <a:lnTo>
                    <a:pt x="642" y="375"/>
                  </a:lnTo>
                  <a:lnTo>
                    <a:pt x="649" y="372"/>
                  </a:lnTo>
                  <a:lnTo>
                    <a:pt x="656" y="371"/>
                  </a:lnTo>
                  <a:lnTo>
                    <a:pt x="662" y="370"/>
                  </a:lnTo>
                  <a:lnTo>
                    <a:pt x="667" y="370"/>
                  </a:lnTo>
                  <a:lnTo>
                    <a:pt x="654" y="364"/>
                  </a:lnTo>
                  <a:lnTo>
                    <a:pt x="642" y="357"/>
                  </a:lnTo>
                  <a:lnTo>
                    <a:pt x="631" y="351"/>
                  </a:lnTo>
                  <a:lnTo>
                    <a:pt x="619" y="341"/>
                  </a:lnTo>
                  <a:lnTo>
                    <a:pt x="610" y="331"/>
                  </a:lnTo>
                  <a:lnTo>
                    <a:pt x="601" y="319"/>
                  </a:lnTo>
                  <a:lnTo>
                    <a:pt x="593" y="308"/>
                  </a:lnTo>
                  <a:lnTo>
                    <a:pt x="585" y="295"/>
                  </a:lnTo>
                  <a:lnTo>
                    <a:pt x="574" y="283"/>
                  </a:lnTo>
                  <a:lnTo>
                    <a:pt x="560" y="271"/>
                  </a:lnTo>
                  <a:lnTo>
                    <a:pt x="543" y="262"/>
                  </a:lnTo>
                  <a:lnTo>
                    <a:pt x="525" y="254"/>
                  </a:lnTo>
                  <a:lnTo>
                    <a:pt x="504" y="249"/>
                  </a:lnTo>
                  <a:lnTo>
                    <a:pt x="484" y="247"/>
                  </a:lnTo>
                  <a:lnTo>
                    <a:pt x="466" y="249"/>
                  </a:lnTo>
                  <a:lnTo>
                    <a:pt x="451" y="256"/>
                  </a:lnTo>
                  <a:lnTo>
                    <a:pt x="442" y="263"/>
                  </a:lnTo>
                  <a:lnTo>
                    <a:pt x="433" y="268"/>
                  </a:lnTo>
                  <a:lnTo>
                    <a:pt x="426" y="272"/>
                  </a:lnTo>
                  <a:lnTo>
                    <a:pt x="419" y="276"/>
                  </a:lnTo>
                  <a:lnTo>
                    <a:pt x="413" y="279"/>
                  </a:lnTo>
                  <a:lnTo>
                    <a:pt x="408" y="281"/>
                  </a:lnTo>
                  <a:lnTo>
                    <a:pt x="405" y="283"/>
                  </a:lnTo>
                  <a:lnTo>
                    <a:pt x="402" y="284"/>
                  </a:lnTo>
                  <a:lnTo>
                    <a:pt x="402" y="278"/>
                  </a:lnTo>
                  <a:lnTo>
                    <a:pt x="402" y="271"/>
                  </a:lnTo>
                  <a:lnTo>
                    <a:pt x="400" y="263"/>
                  </a:lnTo>
                  <a:lnTo>
                    <a:pt x="398" y="258"/>
                  </a:lnTo>
                  <a:lnTo>
                    <a:pt x="404" y="255"/>
                  </a:lnTo>
                  <a:lnTo>
                    <a:pt x="410" y="251"/>
                  </a:lnTo>
                  <a:lnTo>
                    <a:pt x="414" y="250"/>
                  </a:lnTo>
                  <a:lnTo>
                    <a:pt x="420" y="249"/>
                  </a:lnTo>
                  <a:lnTo>
                    <a:pt x="426" y="249"/>
                  </a:lnTo>
                  <a:lnTo>
                    <a:pt x="431" y="248"/>
                  </a:lnTo>
                  <a:lnTo>
                    <a:pt x="438" y="246"/>
                  </a:lnTo>
                  <a:lnTo>
                    <a:pt x="444" y="243"/>
                  </a:lnTo>
                  <a:lnTo>
                    <a:pt x="459" y="232"/>
                  </a:lnTo>
                  <a:lnTo>
                    <a:pt x="472" y="215"/>
                  </a:lnTo>
                  <a:lnTo>
                    <a:pt x="482" y="194"/>
                  </a:lnTo>
                  <a:lnTo>
                    <a:pt x="489" y="172"/>
                  </a:lnTo>
                  <a:lnTo>
                    <a:pt x="495" y="149"/>
                  </a:lnTo>
                  <a:lnTo>
                    <a:pt x="496" y="127"/>
                  </a:lnTo>
                  <a:lnTo>
                    <a:pt x="495" y="109"/>
                  </a:lnTo>
                  <a:lnTo>
                    <a:pt x="489" y="94"/>
                  </a:lnTo>
                  <a:lnTo>
                    <a:pt x="480" y="71"/>
                  </a:lnTo>
                  <a:lnTo>
                    <a:pt x="474" y="44"/>
                  </a:lnTo>
                  <a:lnTo>
                    <a:pt x="473" y="20"/>
                  </a:lnTo>
                  <a:lnTo>
                    <a:pt x="475" y="0"/>
                  </a:lnTo>
                  <a:lnTo>
                    <a:pt x="465" y="15"/>
                  </a:lnTo>
                  <a:lnTo>
                    <a:pt x="454" y="28"/>
                  </a:lnTo>
                  <a:lnTo>
                    <a:pt x="444" y="39"/>
                  </a:lnTo>
                  <a:lnTo>
                    <a:pt x="433" y="50"/>
                  </a:lnTo>
                  <a:lnTo>
                    <a:pt x="421" y="59"/>
                  </a:lnTo>
                  <a:lnTo>
                    <a:pt x="411" y="66"/>
                  </a:lnTo>
                  <a:lnTo>
                    <a:pt x="400" y="71"/>
                  </a:lnTo>
                  <a:lnTo>
                    <a:pt x="390" y="74"/>
                  </a:lnTo>
                  <a:lnTo>
                    <a:pt x="370" y="82"/>
                  </a:lnTo>
                  <a:lnTo>
                    <a:pt x="353" y="96"/>
                  </a:lnTo>
                  <a:lnTo>
                    <a:pt x="336" y="113"/>
                  </a:lnTo>
                  <a:lnTo>
                    <a:pt x="323" y="135"/>
                  </a:lnTo>
                  <a:lnTo>
                    <a:pt x="313" y="159"/>
                  </a:lnTo>
                  <a:lnTo>
                    <a:pt x="308" y="186"/>
                  </a:lnTo>
                  <a:lnTo>
                    <a:pt x="309" y="213"/>
                  </a:lnTo>
                  <a:lnTo>
                    <a:pt x="316" y="242"/>
                  </a:lnTo>
                  <a:lnTo>
                    <a:pt x="311" y="241"/>
                  </a:lnTo>
                  <a:lnTo>
                    <a:pt x="304" y="240"/>
                  </a:lnTo>
                  <a:lnTo>
                    <a:pt x="297" y="241"/>
                  </a:lnTo>
                  <a:lnTo>
                    <a:pt x="291" y="242"/>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59" name="Freeform 323">
              <a:extLst>
                <a:ext uri="{FF2B5EF4-FFF2-40B4-BE49-F238E27FC236}">
                  <a16:creationId xmlns:a16="http://schemas.microsoft.com/office/drawing/2014/main" xmlns="" id="{EC5F7FF8-A085-4BE7-B99A-67F604367EBF}"/>
                </a:ext>
              </a:extLst>
            </p:cNvPr>
            <p:cNvSpPr>
              <a:spLocks/>
            </p:cNvSpPr>
            <p:nvPr/>
          </p:nvSpPr>
          <p:spPr bwMode="auto">
            <a:xfrm>
              <a:off x="2208" y="973"/>
              <a:ext cx="102" cy="143"/>
            </a:xfrm>
            <a:custGeom>
              <a:avLst/>
              <a:gdLst>
                <a:gd name="T0" fmla="*/ 7 w 204"/>
                <a:gd name="T1" fmla="*/ 3 h 287"/>
                <a:gd name="T2" fmla="*/ 6 w 204"/>
                <a:gd name="T3" fmla="*/ 3 h 287"/>
                <a:gd name="T4" fmla="*/ 6 w 204"/>
                <a:gd name="T5" fmla="*/ 4 h 287"/>
                <a:gd name="T6" fmla="*/ 6 w 204"/>
                <a:gd name="T7" fmla="*/ 4 h 287"/>
                <a:gd name="T8" fmla="*/ 5 w 204"/>
                <a:gd name="T9" fmla="*/ 4 h 287"/>
                <a:gd name="T10" fmla="*/ 5 w 204"/>
                <a:gd name="T11" fmla="*/ 5 h 287"/>
                <a:gd name="T12" fmla="*/ 5 w 204"/>
                <a:gd name="T13" fmla="*/ 5 h 287"/>
                <a:gd name="T14" fmla="*/ 5 w 204"/>
                <a:gd name="T15" fmla="*/ 6 h 287"/>
                <a:gd name="T16" fmla="*/ 4 w 204"/>
                <a:gd name="T17" fmla="*/ 6 h 287"/>
                <a:gd name="T18" fmla="*/ 4 w 204"/>
                <a:gd name="T19" fmla="*/ 6 h 287"/>
                <a:gd name="T20" fmla="*/ 4 w 204"/>
                <a:gd name="T21" fmla="*/ 6 h 287"/>
                <a:gd name="T22" fmla="*/ 4 w 204"/>
                <a:gd name="T23" fmla="*/ 7 h 287"/>
                <a:gd name="T24" fmla="*/ 4 w 204"/>
                <a:gd name="T25" fmla="*/ 7 h 287"/>
                <a:gd name="T26" fmla="*/ 4 w 204"/>
                <a:gd name="T27" fmla="*/ 7 h 287"/>
                <a:gd name="T28" fmla="*/ 4 w 204"/>
                <a:gd name="T29" fmla="*/ 8 h 287"/>
                <a:gd name="T30" fmla="*/ 4 w 204"/>
                <a:gd name="T31" fmla="*/ 8 h 287"/>
                <a:gd name="T32" fmla="*/ 5 w 204"/>
                <a:gd name="T33" fmla="*/ 8 h 287"/>
                <a:gd name="T34" fmla="*/ 4 w 204"/>
                <a:gd name="T35" fmla="*/ 8 h 287"/>
                <a:gd name="T36" fmla="*/ 4 w 204"/>
                <a:gd name="T37" fmla="*/ 8 h 287"/>
                <a:gd name="T38" fmla="*/ 4 w 204"/>
                <a:gd name="T39" fmla="*/ 8 h 287"/>
                <a:gd name="T40" fmla="*/ 4 w 204"/>
                <a:gd name="T41" fmla="*/ 8 h 287"/>
                <a:gd name="T42" fmla="*/ 4 w 204"/>
                <a:gd name="T43" fmla="*/ 8 h 287"/>
                <a:gd name="T44" fmla="*/ 4 w 204"/>
                <a:gd name="T45" fmla="*/ 7 h 287"/>
                <a:gd name="T46" fmla="*/ 3 w 204"/>
                <a:gd name="T47" fmla="*/ 6 h 287"/>
                <a:gd name="T48" fmla="*/ 3 w 204"/>
                <a:gd name="T49" fmla="*/ 6 h 287"/>
                <a:gd name="T50" fmla="*/ 3 w 204"/>
                <a:gd name="T51" fmla="*/ 5 h 287"/>
                <a:gd name="T52" fmla="*/ 2 w 204"/>
                <a:gd name="T53" fmla="*/ 5 h 287"/>
                <a:gd name="T54" fmla="*/ 2 w 204"/>
                <a:gd name="T55" fmla="*/ 4 h 287"/>
                <a:gd name="T56" fmla="*/ 1 w 204"/>
                <a:gd name="T57" fmla="*/ 4 h 287"/>
                <a:gd name="T58" fmla="*/ 1 w 204"/>
                <a:gd name="T59" fmla="*/ 4 h 287"/>
                <a:gd name="T60" fmla="*/ 1 w 204"/>
                <a:gd name="T61" fmla="*/ 3 h 287"/>
                <a:gd name="T62" fmla="*/ 1 w 204"/>
                <a:gd name="T63" fmla="*/ 3 h 287"/>
                <a:gd name="T64" fmla="*/ 0 w 204"/>
                <a:gd name="T65" fmla="*/ 3 h 287"/>
                <a:gd name="T66" fmla="*/ 1 w 204"/>
                <a:gd name="T67" fmla="*/ 2 h 287"/>
                <a:gd name="T68" fmla="*/ 1 w 204"/>
                <a:gd name="T69" fmla="*/ 2 h 287"/>
                <a:gd name="T70" fmla="*/ 1 w 204"/>
                <a:gd name="T71" fmla="*/ 2 h 287"/>
                <a:gd name="T72" fmla="*/ 1 w 204"/>
                <a:gd name="T73" fmla="*/ 1 h 287"/>
                <a:gd name="T74" fmla="*/ 1 w 204"/>
                <a:gd name="T75" fmla="*/ 1 h 287"/>
                <a:gd name="T76" fmla="*/ 1 w 204"/>
                <a:gd name="T77" fmla="*/ 0 h 287"/>
                <a:gd name="T78" fmla="*/ 1 w 204"/>
                <a:gd name="T79" fmla="*/ 0 h 287"/>
                <a:gd name="T80" fmla="*/ 1 w 204"/>
                <a:gd name="T81" fmla="*/ 0 h 287"/>
                <a:gd name="T82" fmla="*/ 1 w 204"/>
                <a:gd name="T83" fmla="*/ 0 h 287"/>
                <a:gd name="T84" fmla="*/ 2 w 204"/>
                <a:gd name="T85" fmla="*/ 0 h 287"/>
                <a:gd name="T86" fmla="*/ 2 w 204"/>
                <a:gd name="T87" fmla="*/ 0 h 287"/>
                <a:gd name="T88" fmla="*/ 2 w 204"/>
                <a:gd name="T89" fmla="*/ 1 h 287"/>
                <a:gd name="T90" fmla="*/ 3 w 204"/>
                <a:gd name="T91" fmla="*/ 1 h 287"/>
                <a:gd name="T92" fmla="*/ 3 w 204"/>
                <a:gd name="T93" fmla="*/ 1 h 287"/>
                <a:gd name="T94" fmla="*/ 4 w 204"/>
                <a:gd name="T95" fmla="*/ 1 h 287"/>
                <a:gd name="T96" fmla="*/ 4 w 204"/>
                <a:gd name="T97" fmla="*/ 1 h 287"/>
                <a:gd name="T98" fmla="*/ 4 w 204"/>
                <a:gd name="T99" fmla="*/ 1 h 287"/>
                <a:gd name="T100" fmla="*/ 4 w 204"/>
                <a:gd name="T101" fmla="*/ 2 h 287"/>
                <a:gd name="T102" fmla="*/ 5 w 204"/>
                <a:gd name="T103" fmla="*/ 2 h 287"/>
                <a:gd name="T104" fmla="*/ 5 w 204"/>
                <a:gd name="T105" fmla="*/ 3 h 287"/>
                <a:gd name="T106" fmla="*/ 5 w 204"/>
                <a:gd name="T107" fmla="*/ 3 h 287"/>
                <a:gd name="T108" fmla="*/ 5 w 204"/>
                <a:gd name="T109" fmla="*/ 3 h 287"/>
                <a:gd name="T110" fmla="*/ 6 w 204"/>
                <a:gd name="T111" fmla="*/ 3 h 287"/>
                <a:gd name="T112" fmla="*/ 7 w 204"/>
                <a:gd name="T113" fmla="*/ 3 h 28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04" h="287">
                  <a:moveTo>
                    <a:pt x="204" y="119"/>
                  </a:moveTo>
                  <a:lnTo>
                    <a:pt x="191" y="124"/>
                  </a:lnTo>
                  <a:lnTo>
                    <a:pt x="179" y="132"/>
                  </a:lnTo>
                  <a:lnTo>
                    <a:pt x="167" y="141"/>
                  </a:lnTo>
                  <a:lnTo>
                    <a:pt x="156" y="151"/>
                  </a:lnTo>
                  <a:lnTo>
                    <a:pt x="146" y="164"/>
                  </a:lnTo>
                  <a:lnTo>
                    <a:pt x="137" y="179"/>
                  </a:lnTo>
                  <a:lnTo>
                    <a:pt x="130" y="194"/>
                  </a:lnTo>
                  <a:lnTo>
                    <a:pt x="126" y="211"/>
                  </a:lnTo>
                  <a:lnTo>
                    <a:pt x="125" y="217"/>
                  </a:lnTo>
                  <a:lnTo>
                    <a:pt x="123" y="222"/>
                  </a:lnTo>
                  <a:lnTo>
                    <a:pt x="122" y="227"/>
                  </a:lnTo>
                  <a:lnTo>
                    <a:pt x="122" y="233"/>
                  </a:lnTo>
                  <a:lnTo>
                    <a:pt x="122" y="246"/>
                  </a:lnTo>
                  <a:lnTo>
                    <a:pt x="123" y="260"/>
                  </a:lnTo>
                  <a:lnTo>
                    <a:pt x="126" y="273"/>
                  </a:lnTo>
                  <a:lnTo>
                    <a:pt x="130" y="287"/>
                  </a:lnTo>
                  <a:lnTo>
                    <a:pt x="125" y="286"/>
                  </a:lnTo>
                  <a:lnTo>
                    <a:pt x="118" y="285"/>
                  </a:lnTo>
                  <a:lnTo>
                    <a:pt x="111" y="286"/>
                  </a:lnTo>
                  <a:lnTo>
                    <a:pt x="105" y="287"/>
                  </a:lnTo>
                  <a:lnTo>
                    <a:pt x="103" y="265"/>
                  </a:lnTo>
                  <a:lnTo>
                    <a:pt x="98" y="242"/>
                  </a:lnTo>
                  <a:lnTo>
                    <a:pt x="89" y="220"/>
                  </a:lnTo>
                  <a:lnTo>
                    <a:pt x="79" y="200"/>
                  </a:lnTo>
                  <a:lnTo>
                    <a:pt x="65" y="181"/>
                  </a:lnTo>
                  <a:lnTo>
                    <a:pt x="50" y="166"/>
                  </a:lnTo>
                  <a:lnTo>
                    <a:pt x="34" y="156"/>
                  </a:lnTo>
                  <a:lnTo>
                    <a:pt x="16" y="149"/>
                  </a:lnTo>
                  <a:lnTo>
                    <a:pt x="19" y="135"/>
                  </a:lnTo>
                  <a:lnTo>
                    <a:pt x="17" y="121"/>
                  </a:lnTo>
                  <a:lnTo>
                    <a:pt x="12" y="110"/>
                  </a:lnTo>
                  <a:lnTo>
                    <a:pt x="0" y="103"/>
                  </a:lnTo>
                  <a:lnTo>
                    <a:pt x="6" y="95"/>
                  </a:lnTo>
                  <a:lnTo>
                    <a:pt x="13" y="83"/>
                  </a:lnTo>
                  <a:lnTo>
                    <a:pt x="19" y="69"/>
                  </a:lnTo>
                  <a:lnTo>
                    <a:pt x="23" y="54"/>
                  </a:lnTo>
                  <a:lnTo>
                    <a:pt x="27" y="40"/>
                  </a:lnTo>
                  <a:lnTo>
                    <a:pt x="27" y="26"/>
                  </a:lnTo>
                  <a:lnTo>
                    <a:pt x="24" y="12"/>
                  </a:lnTo>
                  <a:lnTo>
                    <a:pt x="19" y="0"/>
                  </a:lnTo>
                  <a:lnTo>
                    <a:pt x="28" y="8"/>
                  </a:lnTo>
                  <a:lnTo>
                    <a:pt x="38" y="18"/>
                  </a:lnTo>
                  <a:lnTo>
                    <a:pt x="49" y="27"/>
                  </a:lnTo>
                  <a:lnTo>
                    <a:pt x="61" y="34"/>
                  </a:lnTo>
                  <a:lnTo>
                    <a:pt x="74" y="41"/>
                  </a:lnTo>
                  <a:lnTo>
                    <a:pt x="90" y="45"/>
                  </a:lnTo>
                  <a:lnTo>
                    <a:pt x="106" y="46"/>
                  </a:lnTo>
                  <a:lnTo>
                    <a:pt x="126" y="45"/>
                  </a:lnTo>
                  <a:lnTo>
                    <a:pt x="126" y="59"/>
                  </a:lnTo>
                  <a:lnTo>
                    <a:pt x="127" y="74"/>
                  </a:lnTo>
                  <a:lnTo>
                    <a:pt x="130" y="89"/>
                  </a:lnTo>
                  <a:lnTo>
                    <a:pt x="136" y="103"/>
                  </a:lnTo>
                  <a:lnTo>
                    <a:pt x="146" y="114"/>
                  </a:lnTo>
                  <a:lnTo>
                    <a:pt x="160" y="121"/>
                  </a:lnTo>
                  <a:lnTo>
                    <a:pt x="180" y="124"/>
                  </a:lnTo>
                  <a:lnTo>
                    <a:pt x="204" y="119"/>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60" name="Freeform 324">
              <a:extLst>
                <a:ext uri="{FF2B5EF4-FFF2-40B4-BE49-F238E27FC236}">
                  <a16:creationId xmlns:a16="http://schemas.microsoft.com/office/drawing/2014/main" xmlns="" id="{1600ADF6-DFEB-436F-AE22-989CCA6A8A48}"/>
                </a:ext>
              </a:extLst>
            </p:cNvPr>
            <p:cNvSpPr>
              <a:spLocks/>
            </p:cNvSpPr>
            <p:nvPr/>
          </p:nvSpPr>
          <p:spPr bwMode="auto">
            <a:xfrm>
              <a:off x="2117" y="1212"/>
              <a:ext cx="114" cy="134"/>
            </a:xfrm>
            <a:custGeom>
              <a:avLst/>
              <a:gdLst>
                <a:gd name="T0" fmla="*/ 3 w 228"/>
                <a:gd name="T1" fmla="*/ 2 h 267"/>
                <a:gd name="T2" fmla="*/ 3 w 228"/>
                <a:gd name="T3" fmla="*/ 2 h 267"/>
                <a:gd name="T4" fmla="*/ 4 w 228"/>
                <a:gd name="T5" fmla="*/ 2 h 267"/>
                <a:gd name="T6" fmla="*/ 4 w 228"/>
                <a:gd name="T7" fmla="*/ 2 h 267"/>
                <a:gd name="T8" fmla="*/ 5 w 228"/>
                <a:gd name="T9" fmla="*/ 2 h 267"/>
                <a:gd name="T10" fmla="*/ 5 w 228"/>
                <a:gd name="T11" fmla="*/ 2 h 267"/>
                <a:gd name="T12" fmla="*/ 6 w 228"/>
                <a:gd name="T13" fmla="*/ 2 h 267"/>
                <a:gd name="T14" fmla="*/ 6 w 228"/>
                <a:gd name="T15" fmla="*/ 2 h 267"/>
                <a:gd name="T16" fmla="*/ 7 w 228"/>
                <a:gd name="T17" fmla="*/ 1 h 267"/>
                <a:gd name="T18" fmla="*/ 7 w 228"/>
                <a:gd name="T19" fmla="*/ 1 h 267"/>
                <a:gd name="T20" fmla="*/ 8 w 228"/>
                <a:gd name="T21" fmla="*/ 1 h 267"/>
                <a:gd name="T22" fmla="*/ 8 w 228"/>
                <a:gd name="T23" fmla="*/ 1 h 267"/>
                <a:gd name="T24" fmla="*/ 7 w 228"/>
                <a:gd name="T25" fmla="*/ 1 h 267"/>
                <a:gd name="T26" fmla="*/ 7 w 228"/>
                <a:gd name="T27" fmla="*/ 2 h 267"/>
                <a:gd name="T28" fmla="*/ 6 w 228"/>
                <a:gd name="T29" fmla="*/ 3 h 267"/>
                <a:gd name="T30" fmla="*/ 6 w 228"/>
                <a:gd name="T31" fmla="*/ 4 h 267"/>
                <a:gd name="T32" fmla="*/ 6 w 228"/>
                <a:gd name="T33" fmla="*/ 5 h 267"/>
                <a:gd name="T34" fmla="*/ 6 w 228"/>
                <a:gd name="T35" fmla="*/ 5 h 267"/>
                <a:gd name="T36" fmla="*/ 6 w 228"/>
                <a:gd name="T37" fmla="*/ 6 h 267"/>
                <a:gd name="T38" fmla="*/ 6 w 228"/>
                <a:gd name="T39" fmla="*/ 6 h 267"/>
                <a:gd name="T40" fmla="*/ 5 w 228"/>
                <a:gd name="T41" fmla="*/ 6 h 267"/>
                <a:gd name="T42" fmla="*/ 5 w 228"/>
                <a:gd name="T43" fmla="*/ 8 h 267"/>
                <a:gd name="T44" fmla="*/ 5 w 228"/>
                <a:gd name="T45" fmla="*/ 8 h 267"/>
                <a:gd name="T46" fmla="*/ 4 w 228"/>
                <a:gd name="T47" fmla="*/ 8 h 267"/>
                <a:gd name="T48" fmla="*/ 3 w 228"/>
                <a:gd name="T49" fmla="*/ 8 h 267"/>
                <a:gd name="T50" fmla="*/ 2 w 228"/>
                <a:gd name="T51" fmla="*/ 8 h 267"/>
                <a:gd name="T52" fmla="*/ 2 w 228"/>
                <a:gd name="T53" fmla="*/ 8 h 267"/>
                <a:gd name="T54" fmla="*/ 2 w 228"/>
                <a:gd name="T55" fmla="*/ 7 h 267"/>
                <a:gd name="T56" fmla="*/ 1 w 228"/>
                <a:gd name="T57" fmla="*/ 7 h 267"/>
                <a:gd name="T58" fmla="*/ 1 w 228"/>
                <a:gd name="T59" fmla="*/ 6 h 267"/>
                <a:gd name="T60" fmla="*/ 1 w 228"/>
                <a:gd name="T61" fmla="*/ 5 h 267"/>
                <a:gd name="T62" fmla="*/ 1 w 228"/>
                <a:gd name="T63" fmla="*/ 4 h 267"/>
                <a:gd name="T64" fmla="*/ 1 w 228"/>
                <a:gd name="T65" fmla="*/ 3 h 267"/>
                <a:gd name="T66" fmla="*/ 2 w 228"/>
                <a:gd name="T67" fmla="*/ 3 h 267"/>
                <a:gd name="T68" fmla="*/ 2 w 228"/>
                <a:gd name="T69" fmla="*/ 3 h 267"/>
                <a:gd name="T70" fmla="*/ 3 w 228"/>
                <a:gd name="T71" fmla="*/ 2 h 26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28" h="267">
                  <a:moveTo>
                    <a:pt x="76" y="52"/>
                  </a:moveTo>
                  <a:lnTo>
                    <a:pt x="83" y="53"/>
                  </a:lnTo>
                  <a:lnTo>
                    <a:pt x="89" y="54"/>
                  </a:lnTo>
                  <a:lnTo>
                    <a:pt x="96" y="55"/>
                  </a:lnTo>
                  <a:lnTo>
                    <a:pt x="103" y="55"/>
                  </a:lnTo>
                  <a:lnTo>
                    <a:pt x="110" y="56"/>
                  </a:lnTo>
                  <a:lnTo>
                    <a:pt x="116" y="56"/>
                  </a:lnTo>
                  <a:lnTo>
                    <a:pt x="125" y="56"/>
                  </a:lnTo>
                  <a:lnTo>
                    <a:pt x="131" y="56"/>
                  </a:lnTo>
                  <a:lnTo>
                    <a:pt x="139" y="56"/>
                  </a:lnTo>
                  <a:lnTo>
                    <a:pt x="146" y="55"/>
                  </a:lnTo>
                  <a:lnTo>
                    <a:pt x="153" y="53"/>
                  </a:lnTo>
                  <a:lnTo>
                    <a:pt x="161" y="52"/>
                  </a:lnTo>
                  <a:lnTo>
                    <a:pt x="171" y="48"/>
                  </a:lnTo>
                  <a:lnTo>
                    <a:pt x="180" y="45"/>
                  </a:lnTo>
                  <a:lnTo>
                    <a:pt x="188" y="39"/>
                  </a:lnTo>
                  <a:lnTo>
                    <a:pt x="196" y="33"/>
                  </a:lnTo>
                  <a:lnTo>
                    <a:pt x="204" y="26"/>
                  </a:lnTo>
                  <a:lnTo>
                    <a:pt x="212" y="19"/>
                  </a:lnTo>
                  <a:lnTo>
                    <a:pt x="220" y="10"/>
                  </a:lnTo>
                  <a:lnTo>
                    <a:pt x="227" y="0"/>
                  </a:lnTo>
                  <a:lnTo>
                    <a:pt x="228" y="3"/>
                  </a:lnTo>
                  <a:lnTo>
                    <a:pt x="228" y="5"/>
                  </a:lnTo>
                  <a:lnTo>
                    <a:pt x="228" y="9"/>
                  </a:lnTo>
                  <a:lnTo>
                    <a:pt x="228" y="12"/>
                  </a:lnTo>
                  <a:lnTo>
                    <a:pt x="218" y="24"/>
                  </a:lnTo>
                  <a:lnTo>
                    <a:pt x="209" y="37"/>
                  </a:lnTo>
                  <a:lnTo>
                    <a:pt x="200" y="50"/>
                  </a:lnTo>
                  <a:lnTo>
                    <a:pt x="194" y="64"/>
                  </a:lnTo>
                  <a:lnTo>
                    <a:pt x="189" y="79"/>
                  </a:lnTo>
                  <a:lnTo>
                    <a:pt x="186" y="94"/>
                  </a:lnTo>
                  <a:lnTo>
                    <a:pt x="186" y="110"/>
                  </a:lnTo>
                  <a:lnTo>
                    <a:pt x="187" y="125"/>
                  </a:lnTo>
                  <a:lnTo>
                    <a:pt x="188" y="136"/>
                  </a:lnTo>
                  <a:lnTo>
                    <a:pt x="190" y="145"/>
                  </a:lnTo>
                  <a:lnTo>
                    <a:pt x="191" y="154"/>
                  </a:lnTo>
                  <a:lnTo>
                    <a:pt x="191" y="162"/>
                  </a:lnTo>
                  <a:lnTo>
                    <a:pt x="184" y="161"/>
                  </a:lnTo>
                  <a:lnTo>
                    <a:pt x="176" y="164"/>
                  </a:lnTo>
                  <a:lnTo>
                    <a:pt x="167" y="169"/>
                  </a:lnTo>
                  <a:lnTo>
                    <a:pt x="158" y="178"/>
                  </a:lnTo>
                  <a:lnTo>
                    <a:pt x="150" y="191"/>
                  </a:lnTo>
                  <a:lnTo>
                    <a:pt x="144" y="206"/>
                  </a:lnTo>
                  <a:lnTo>
                    <a:pt x="141" y="226"/>
                  </a:lnTo>
                  <a:lnTo>
                    <a:pt x="142" y="247"/>
                  </a:lnTo>
                  <a:lnTo>
                    <a:pt x="133" y="239"/>
                  </a:lnTo>
                  <a:lnTo>
                    <a:pt x="119" y="235"/>
                  </a:lnTo>
                  <a:lnTo>
                    <a:pt x="104" y="231"/>
                  </a:lnTo>
                  <a:lnTo>
                    <a:pt x="88" y="231"/>
                  </a:lnTo>
                  <a:lnTo>
                    <a:pt x="73" y="235"/>
                  </a:lnTo>
                  <a:lnTo>
                    <a:pt x="59" y="242"/>
                  </a:lnTo>
                  <a:lnTo>
                    <a:pt x="47" y="252"/>
                  </a:lnTo>
                  <a:lnTo>
                    <a:pt x="40" y="267"/>
                  </a:lnTo>
                  <a:lnTo>
                    <a:pt x="40" y="253"/>
                  </a:lnTo>
                  <a:lnTo>
                    <a:pt x="39" y="238"/>
                  </a:lnTo>
                  <a:lnTo>
                    <a:pt x="37" y="223"/>
                  </a:lnTo>
                  <a:lnTo>
                    <a:pt x="32" y="208"/>
                  </a:lnTo>
                  <a:lnTo>
                    <a:pt x="28" y="194"/>
                  </a:lnTo>
                  <a:lnTo>
                    <a:pt x="20" y="182"/>
                  </a:lnTo>
                  <a:lnTo>
                    <a:pt x="12" y="174"/>
                  </a:lnTo>
                  <a:lnTo>
                    <a:pt x="0" y="170"/>
                  </a:lnTo>
                  <a:lnTo>
                    <a:pt x="13" y="152"/>
                  </a:lnTo>
                  <a:lnTo>
                    <a:pt x="21" y="130"/>
                  </a:lnTo>
                  <a:lnTo>
                    <a:pt x="23" y="109"/>
                  </a:lnTo>
                  <a:lnTo>
                    <a:pt x="19" y="95"/>
                  </a:lnTo>
                  <a:lnTo>
                    <a:pt x="28" y="93"/>
                  </a:lnTo>
                  <a:lnTo>
                    <a:pt x="36" y="90"/>
                  </a:lnTo>
                  <a:lnTo>
                    <a:pt x="45" y="85"/>
                  </a:lnTo>
                  <a:lnTo>
                    <a:pt x="53" y="80"/>
                  </a:lnTo>
                  <a:lnTo>
                    <a:pt x="61" y="75"/>
                  </a:lnTo>
                  <a:lnTo>
                    <a:pt x="67" y="68"/>
                  </a:lnTo>
                  <a:lnTo>
                    <a:pt x="73" y="61"/>
                  </a:lnTo>
                  <a:lnTo>
                    <a:pt x="76" y="52"/>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61" name="Freeform 325">
              <a:extLst>
                <a:ext uri="{FF2B5EF4-FFF2-40B4-BE49-F238E27FC236}">
                  <a16:creationId xmlns:a16="http://schemas.microsoft.com/office/drawing/2014/main" xmlns="" id="{1C3FDCD7-2EE1-411F-B818-BE5D979C5751}"/>
                </a:ext>
              </a:extLst>
            </p:cNvPr>
            <p:cNvSpPr>
              <a:spLocks/>
            </p:cNvSpPr>
            <p:nvPr/>
          </p:nvSpPr>
          <p:spPr bwMode="auto">
            <a:xfrm>
              <a:off x="2213" y="989"/>
              <a:ext cx="72" cy="100"/>
            </a:xfrm>
            <a:custGeom>
              <a:avLst/>
              <a:gdLst>
                <a:gd name="T0" fmla="*/ 4 w 142"/>
                <a:gd name="T1" fmla="*/ 6 h 200"/>
                <a:gd name="T2" fmla="*/ 4 w 142"/>
                <a:gd name="T3" fmla="*/ 7 h 200"/>
                <a:gd name="T4" fmla="*/ 4 w 142"/>
                <a:gd name="T5" fmla="*/ 6 h 200"/>
                <a:gd name="T6" fmla="*/ 3 w 142"/>
                <a:gd name="T7" fmla="*/ 6 h 200"/>
                <a:gd name="T8" fmla="*/ 3 w 142"/>
                <a:gd name="T9" fmla="*/ 5 h 200"/>
                <a:gd name="T10" fmla="*/ 3 w 142"/>
                <a:gd name="T11" fmla="*/ 5 h 200"/>
                <a:gd name="T12" fmla="*/ 2 w 142"/>
                <a:gd name="T13" fmla="*/ 5 h 200"/>
                <a:gd name="T14" fmla="*/ 2 w 142"/>
                <a:gd name="T15" fmla="*/ 5 h 200"/>
                <a:gd name="T16" fmla="*/ 2 w 142"/>
                <a:gd name="T17" fmla="*/ 5 h 200"/>
                <a:gd name="T18" fmla="*/ 2 w 142"/>
                <a:gd name="T19" fmla="*/ 5 h 200"/>
                <a:gd name="T20" fmla="*/ 2 w 142"/>
                <a:gd name="T21" fmla="*/ 5 h 200"/>
                <a:gd name="T22" fmla="*/ 2 w 142"/>
                <a:gd name="T23" fmla="*/ 5 h 200"/>
                <a:gd name="T24" fmla="*/ 3 w 142"/>
                <a:gd name="T25" fmla="*/ 5 h 200"/>
                <a:gd name="T26" fmla="*/ 3 w 142"/>
                <a:gd name="T27" fmla="*/ 5 h 200"/>
                <a:gd name="T28" fmla="*/ 3 w 142"/>
                <a:gd name="T29" fmla="*/ 4 h 200"/>
                <a:gd name="T30" fmla="*/ 3 w 142"/>
                <a:gd name="T31" fmla="*/ 4 h 200"/>
                <a:gd name="T32" fmla="*/ 2 w 142"/>
                <a:gd name="T33" fmla="*/ 4 h 200"/>
                <a:gd name="T34" fmla="*/ 2 w 142"/>
                <a:gd name="T35" fmla="*/ 3 h 200"/>
                <a:gd name="T36" fmla="*/ 1 w 142"/>
                <a:gd name="T37" fmla="*/ 3 h 200"/>
                <a:gd name="T38" fmla="*/ 1 w 142"/>
                <a:gd name="T39" fmla="*/ 3 h 200"/>
                <a:gd name="T40" fmla="*/ 1 w 142"/>
                <a:gd name="T41" fmla="*/ 3 h 200"/>
                <a:gd name="T42" fmla="*/ 1 w 142"/>
                <a:gd name="T43" fmla="*/ 2 h 200"/>
                <a:gd name="T44" fmla="*/ 1 w 142"/>
                <a:gd name="T45" fmla="*/ 3 h 200"/>
                <a:gd name="T46" fmla="*/ 1 w 142"/>
                <a:gd name="T47" fmla="*/ 3 h 200"/>
                <a:gd name="T48" fmla="*/ 2 w 142"/>
                <a:gd name="T49" fmla="*/ 3 h 200"/>
                <a:gd name="T50" fmla="*/ 2 w 142"/>
                <a:gd name="T51" fmla="*/ 3 h 200"/>
                <a:gd name="T52" fmla="*/ 3 w 142"/>
                <a:gd name="T53" fmla="*/ 3 h 200"/>
                <a:gd name="T54" fmla="*/ 2 w 142"/>
                <a:gd name="T55" fmla="*/ 2 h 200"/>
                <a:gd name="T56" fmla="*/ 2 w 142"/>
                <a:gd name="T57" fmla="*/ 1 h 200"/>
                <a:gd name="T58" fmla="*/ 2 w 142"/>
                <a:gd name="T59" fmla="*/ 1 h 200"/>
                <a:gd name="T60" fmla="*/ 1 w 142"/>
                <a:gd name="T61" fmla="*/ 1 h 200"/>
                <a:gd name="T62" fmla="*/ 2 w 142"/>
                <a:gd name="T63" fmla="*/ 1 h 200"/>
                <a:gd name="T64" fmla="*/ 2 w 142"/>
                <a:gd name="T65" fmla="*/ 1 h 200"/>
                <a:gd name="T66" fmla="*/ 2 w 142"/>
                <a:gd name="T67" fmla="*/ 2 h 200"/>
                <a:gd name="T68" fmla="*/ 3 w 142"/>
                <a:gd name="T69" fmla="*/ 2 h 200"/>
                <a:gd name="T70" fmla="*/ 3 w 142"/>
                <a:gd name="T71" fmla="*/ 3 h 200"/>
                <a:gd name="T72" fmla="*/ 3 w 142"/>
                <a:gd name="T73" fmla="*/ 3 h 200"/>
                <a:gd name="T74" fmla="*/ 4 w 142"/>
                <a:gd name="T75" fmla="*/ 2 h 200"/>
                <a:gd name="T76" fmla="*/ 4 w 142"/>
                <a:gd name="T77" fmla="*/ 1 h 200"/>
                <a:gd name="T78" fmla="*/ 4 w 142"/>
                <a:gd name="T79" fmla="*/ 1 h 200"/>
                <a:gd name="T80" fmla="*/ 4 w 142"/>
                <a:gd name="T81" fmla="*/ 2 h 200"/>
                <a:gd name="T82" fmla="*/ 4 w 142"/>
                <a:gd name="T83" fmla="*/ 3 h 200"/>
                <a:gd name="T84" fmla="*/ 3 w 142"/>
                <a:gd name="T85" fmla="*/ 4 h 200"/>
                <a:gd name="T86" fmla="*/ 4 w 142"/>
                <a:gd name="T87" fmla="*/ 5 h 200"/>
                <a:gd name="T88" fmla="*/ 4 w 142"/>
                <a:gd name="T89" fmla="*/ 5 h 200"/>
                <a:gd name="T90" fmla="*/ 4 w 142"/>
                <a:gd name="T91" fmla="*/ 5 h 200"/>
                <a:gd name="T92" fmla="*/ 4 w 142"/>
                <a:gd name="T93" fmla="*/ 4 h 200"/>
                <a:gd name="T94" fmla="*/ 5 w 142"/>
                <a:gd name="T95" fmla="*/ 4 h 200"/>
                <a:gd name="T96" fmla="*/ 5 w 142"/>
                <a:gd name="T97" fmla="*/ 4 h 200"/>
                <a:gd name="T98" fmla="*/ 5 w 142"/>
                <a:gd name="T99" fmla="*/ 4 h 200"/>
                <a:gd name="T100" fmla="*/ 5 w 142"/>
                <a:gd name="T101" fmla="*/ 4 h 200"/>
                <a:gd name="T102" fmla="*/ 5 w 142"/>
                <a:gd name="T103" fmla="*/ 4 h 200"/>
                <a:gd name="T104" fmla="*/ 4 w 142"/>
                <a:gd name="T105" fmla="*/ 5 h 200"/>
                <a:gd name="T106" fmla="*/ 4 w 142"/>
                <a:gd name="T107" fmla="*/ 5 h 200"/>
                <a:gd name="T108" fmla="*/ 4 w 142"/>
                <a:gd name="T109" fmla="*/ 6 h 200"/>
                <a:gd name="T110" fmla="*/ 4 w 142"/>
                <a:gd name="T111" fmla="*/ 6 h 2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42" h="200">
                  <a:moveTo>
                    <a:pt x="115" y="178"/>
                  </a:moveTo>
                  <a:lnTo>
                    <a:pt x="114" y="184"/>
                  </a:lnTo>
                  <a:lnTo>
                    <a:pt x="112" y="189"/>
                  </a:lnTo>
                  <a:lnTo>
                    <a:pt x="111" y="194"/>
                  </a:lnTo>
                  <a:lnTo>
                    <a:pt x="111" y="200"/>
                  </a:lnTo>
                  <a:lnTo>
                    <a:pt x="104" y="189"/>
                  </a:lnTo>
                  <a:lnTo>
                    <a:pt x="99" y="175"/>
                  </a:lnTo>
                  <a:lnTo>
                    <a:pt x="93" y="162"/>
                  </a:lnTo>
                  <a:lnTo>
                    <a:pt x="91" y="154"/>
                  </a:lnTo>
                  <a:lnTo>
                    <a:pt x="86" y="152"/>
                  </a:lnTo>
                  <a:lnTo>
                    <a:pt x="80" y="149"/>
                  </a:lnTo>
                  <a:lnTo>
                    <a:pt x="73" y="146"/>
                  </a:lnTo>
                  <a:lnTo>
                    <a:pt x="66" y="144"/>
                  </a:lnTo>
                  <a:lnTo>
                    <a:pt x="59" y="141"/>
                  </a:lnTo>
                  <a:lnTo>
                    <a:pt x="53" y="139"/>
                  </a:lnTo>
                  <a:lnTo>
                    <a:pt x="47" y="137"/>
                  </a:lnTo>
                  <a:lnTo>
                    <a:pt x="41" y="137"/>
                  </a:lnTo>
                  <a:lnTo>
                    <a:pt x="40" y="136"/>
                  </a:lnTo>
                  <a:lnTo>
                    <a:pt x="39" y="133"/>
                  </a:lnTo>
                  <a:lnTo>
                    <a:pt x="36" y="132"/>
                  </a:lnTo>
                  <a:lnTo>
                    <a:pt x="35" y="131"/>
                  </a:lnTo>
                  <a:lnTo>
                    <a:pt x="40" y="131"/>
                  </a:lnTo>
                  <a:lnTo>
                    <a:pt x="47" y="132"/>
                  </a:lnTo>
                  <a:lnTo>
                    <a:pt x="55" y="133"/>
                  </a:lnTo>
                  <a:lnTo>
                    <a:pt x="64" y="133"/>
                  </a:lnTo>
                  <a:lnTo>
                    <a:pt x="72" y="134"/>
                  </a:lnTo>
                  <a:lnTo>
                    <a:pt x="79" y="136"/>
                  </a:lnTo>
                  <a:lnTo>
                    <a:pt x="85" y="137"/>
                  </a:lnTo>
                  <a:lnTo>
                    <a:pt x="88" y="138"/>
                  </a:lnTo>
                  <a:lnTo>
                    <a:pt x="85" y="126"/>
                  </a:lnTo>
                  <a:lnTo>
                    <a:pt x="81" y="117"/>
                  </a:lnTo>
                  <a:lnTo>
                    <a:pt x="78" y="110"/>
                  </a:lnTo>
                  <a:lnTo>
                    <a:pt x="74" y="104"/>
                  </a:lnTo>
                  <a:lnTo>
                    <a:pt x="63" y="100"/>
                  </a:lnTo>
                  <a:lnTo>
                    <a:pt x="53" y="95"/>
                  </a:lnTo>
                  <a:lnTo>
                    <a:pt x="42" y="91"/>
                  </a:lnTo>
                  <a:lnTo>
                    <a:pt x="33" y="85"/>
                  </a:lnTo>
                  <a:lnTo>
                    <a:pt x="25" y="79"/>
                  </a:lnTo>
                  <a:lnTo>
                    <a:pt x="17" y="74"/>
                  </a:lnTo>
                  <a:lnTo>
                    <a:pt x="10" y="72"/>
                  </a:lnTo>
                  <a:lnTo>
                    <a:pt x="5" y="70"/>
                  </a:lnTo>
                  <a:lnTo>
                    <a:pt x="2" y="68"/>
                  </a:lnTo>
                  <a:lnTo>
                    <a:pt x="0" y="65"/>
                  </a:lnTo>
                  <a:lnTo>
                    <a:pt x="1" y="64"/>
                  </a:lnTo>
                  <a:lnTo>
                    <a:pt x="6" y="65"/>
                  </a:lnTo>
                  <a:lnTo>
                    <a:pt x="12" y="68"/>
                  </a:lnTo>
                  <a:lnTo>
                    <a:pt x="19" y="71"/>
                  </a:lnTo>
                  <a:lnTo>
                    <a:pt x="27" y="76"/>
                  </a:lnTo>
                  <a:lnTo>
                    <a:pt x="36" y="79"/>
                  </a:lnTo>
                  <a:lnTo>
                    <a:pt x="47" y="84"/>
                  </a:lnTo>
                  <a:lnTo>
                    <a:pt x="56" y="87"/>
                  </a:lnTo>
                  <a:lnTo>
                    <a:pt x="64" y="91"/>
                  </a:lnTo>
                  <a:lnTo>
                    <a:pt x="72" y="92"/>
                  </a:lnTo>
                  <a:lnTo>
                    <a:pt x="71" y="84"/>
                  </a:lnTo>
                  <a:lnTo>
                    <a:pt x="68" y="72"/>
                  </a:lnTo>
                  <a:lnTo>
                    <a:pt x="62" y="58"/>
                  </a:lnTo>
                  <a:lnTo>
                    <a:pt x="56" y="46"/>
                  </a:lnTo>
                  <a:lnTo>
                    <a:pt x="49" y="32"/>
                  </a:lnTo>
                  <a:lnTo>
                    <a:pt x="42" y="20"/>
                  </a:lnTo>
                  <a:lnTo>
                    <a:pt x="36" y="12"/>
                  </a:lnTo>
                  <a:lnTo>
                    <a:pt x="33" y="7"/>
                  </a:lnTo>
                  <a:lnTo>
                    <a:pt x="30" y="2"/>
                  </a:lnTo>
                  <a:lnTo>
                    <a:pt x="31" y="0"/>
                  </a:lnTo>
                  <a:lnTo>
                    <a:pt x="36" y="2"/>
                  </a:lnTo>
                  <a:lnTo>
                    <a:pt x="43" y="9"/>
                  </a:lnTo>
                  <a:lnTo>
                    <a:pt x="48" y="15"/>
                  </a:lnTo>
                  <a:lnTo>
                    <a:pt x="54" y="24"/>
                  </a:lnTo>
                  <a:lnTo>
                    <a:pt x="59" y="34"/>
                  </a:lnTo>
                  <a:lnTo>
                    <a:pt x="66" y="45"/>
                  </a:lnTo>
                  <a:lnTo>
                    <a:pt x="72" y="56"/>
                  </a:lnTo>
                  <a:lnTo>
                    <a:pt x="77" y="66"/>
                  </a:lnTo>
                  <a:lnTo>
                    <a:pt x="80" y="77"/>
                  </a:lnTo>
                  <a:lnTo>
                    <a:pt x="82" y="84"/>
                  </a:lnTo>
                  <a:lnTo>
                    <a:pt x="92" y="73"/>
                  </a:lnTo>
                  <a:lnTo>
                    <a:pt x="100" y="56"/>
                  </a:lnTo>
                  <a:lnTo>
                    <a:pt x="104" y="39"/>
                  </a:lnTo>
                  <a:lnTo>
                    <a:pt x="107" y="26"/>
                  </a:lnTo>
                  <a:lnTo>
                    <a:pt x="107" y="20"/>
                  </a:lnTo>
                  <a:lnTo>
                    <a:pt x="108" y="19"/>
                  </a:lnTo>
                  <a:lnTo>
                    <a:pt x="109" y="24"/>
                  </a:lnTo>
                  <a:lnTo>
                    <a:pt x="110" y="31"/>
                  </a:lnTo>
                  <a:lnTo>
                    <a:pt x="110" y="43"/>
                  </a:lnTo>
                  <a:lnTo>
                    <a:pt x="108" y="63"/>
                  </a:lnTo>
                  <a:lnTo>
                    <a:pt x="102" y="83"/>
                  </a:lnTo>
                  <a:lnTo>
                    <a:pt x="88" y="100"/>
                  </a:lnTo>
                  <a:lnTo>
                    <a:pt x="94" y="111"/>
                  </a:lnTo>
                  <a:lnTo>
                    <a:pt x="97" y="122"/>
                  </a:lnTo>
                  <a:lnTo>
                    <a:pt x="99" y="131"/>
                  </a:lnTo>
                  <a:lnTo>
                    <a:pt x="100" y="138"/>
                  </a:lnTo>
                  <a:lnTo>
                    <a:pt x="106" y="136"/>
                  </a:lnTo>
                  <a:lnTo>
                    <a:pt x="111" y="132"/>
                  </a:lnTo>
                  <a:lnTo>
                    <a:pt x="116" y="129"/>
                  </a:lnTo>
                  <a:lnTo>
                    <a:pt x="120" y="125"/>
                  </a:lnTo>
                  <a:lnTo>
                    <a:pt x="125" y="122"/>
                  </a:lnTo>
                  <a:lnTo>
                    <a:pt x="129" y="117"/>
                  </a:lnTo>
                  <a:lnTo>
                    <a:pt x="132" y="113"/>
                  </a:lnTo>
                  <a:lnTo>
                    <a:pt x="134" y="107"/>
                  </a:lnTo>
                  <a:lnTo>
                    <a:pt x="138" y="101"/>
                  </a:lnTo>
                  <a:lnTo>
                    <a:pt x="141" y="100"/>
                  </a:lnTo>
                  <a:lnTo>
                    <a:pt x="142" y="103"/>
                  </a:lnTo>
                  <a:lnTo>
                    <a:pt x="142" y="110"/>
                  </a:lnTo>
                  <a:lnTo>
                    <a:pt x="140" y="115"/>
                  </a:lnTo>
                  <a:lnTo>
                    <a:pt x="137" y="121"/>
                  </a:lnTo>
                  <a:lnTo>
                    <a:pt x="132" y="127"/>
                  </a:lnTo>
                  <a:lnTo>
                    <a:pt x="127" y="134"/>
                  </a:lnTo>
                  <a:lnTo>
                    <a:pt x="122" y="140"/>
                  </a:lnTo>
                  <a:lnTo>
                    <a:pt x="116" y="146"/>
                  </a:lnTo>
                  <a:lnTo>
                    <a:pt x="110" y="151"/>
                  </a:lnTo>
                  <a:lnTo>
                    <a:pt x="106" y="153"/>
                  </a:lnTo>
                  <a:lnTo>
                    <a:pt x="108" y="161"/>
                  </a:lnTo>
                  <a:lnTo>
                    <a:pt x="110" y="167"/>
                  </a:lnTo>
                  <a:lnTo>
                    <a:pt x="112" y="174"/>
                  </a:lnTo>
                  <a:lnTo>
                    <a:pt x="115" y="178"/>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62" name="Freeform 326">
              <a:extLst>
                <a:ext uri="{FF2B5EF4-FFF2-40B4-BE49-F238E27FC236}">
                  <a16:creationId xmlns:a16="http://schemas.microsoft.com/office/drawing/2014/main" xmlns="" id="{70FEABA9-3CD8-4589-9F73-401633EF8B8D}"/>
                </a:ext>
              </a:extLst>
            </p:cNvPr>
            <p:cNvSpPr>
              <a:spLocks/>
            </p:cNvSpPr>
            <p:nvPr/>
          </p:nvSpPr>
          <p:spPr bwMode="auto">
            <a:xfrm>
              <a:off x="2127" y="1238"/>
              <a:ext cx="70" cy="91"/>
            </a:xfrm>
            <a:custGeom>
              <a:avLst/>
              <a:gdLst>
                <a:gd name="T0" fmla="*/ 5 w 140"/>
                <a:gd name="T1" fmla="*/ 1 h 180"/>
                <a:gd name="T2" fmla="*/ 4 w 140"/>
                <a:gd name="T3" fmla="*/ 1 h 180"/>
                <a:gd name="T4" fmla="*/ 4 w 140"/>
                <a:gd name="T5" fmla="*/ 1 h 180"/>
                <a:gd name="T6" fmla="*/ 4 w 140"/>
                <a:gd name="T7" fmla="*/ 1 h 180"/>
                <a:gd name="T8" fmla="*/ 3 w 140"/>
                <a:gd name="T9" fmla="*/ 2 h 180"/>
                <a:gd name="T10" fmla="*/ 2 w 140"/>
                <a:gd name="T11" fmla="*/ 2 h 180"/>
                <a:gd name="T12" fmla="*/ 2 w 140"/>
                <a:gd name="T13" fmla="*/ 2 h 180"/>
                <a:gd name="T14" fmla="*/ 1 w 140"/>
                <a:gd name="T15" fmla="*/ 2 h 180"/>
                <a:gd name="T16" fmla="*/ 1 w 140"/>
                <a:gd name="T17" fmla="*/ 2 h 180"/>
                <a:gd name="T18" fmla="*/ 1 w 140"/>
                <a:gd name="T19" fmla="*/ 2 h 180"/>
                <a:gd name="T20" fmla="*/ 1 w 140"/>
                <a:gd name="T21" fmla="*/ 2 h 180"/>
                <a:gd name="T22" fmla="*/ 2 w 140"/>
                <a:gd name="T23" fmla="*/ 2 h 180"/>
                <a:gd name="T24" fmla="*/ 2 w 140"/>
                <a:gd name="T25" fmla="*/ 2 h 180"/>
                <a:gd name="T26" fmla="*/ 3 w 140"/>
                <a:gd name="T27" fmla="*/ 2 h 180"/>
                <a:gd name="T28" fmla="*/ 3 w 140"/>
                <a:gd name="T29" fmla="*/ 2 h 180"/>
                <a:gd name="T30" fmla="*/ 3 w 140"/>
                <a:gd name="T31" fmla="*/ 3 h 180"/>
                <a:gd name="T32" fmla="*/ 2 w 140"/>
                <a:gd name="T33" fmla="*/ 3 h 180"/>
                <a:gd name="T34" fmla="*/ 2 w 140"/>
                <a:gd name="T35" fmla="*/ 3 h 180"/>
                <a:gd name="T36" fmla="*/ 1 w 140"/>
                <a:gd name="T37" fmla="*/ 4 h 180"/>
                <a:gd name="T38" fmla="*/ 1 w 140"/>
                <a:gd name="T39" fmla="*/ 4 h 180"/>
                <a:gd name="T40" fmla="*/ 1 w 140"/>
                <a:gd name="T41" fmla="*/ 4 h 180"/>
                <a:gd name="T42" fmla="*/ 1 w 140"/>
                <a:gd name="T43" fmla="*/ 4 h 180"/>
                <a:gd name="T44" fmla="*/ 1 w 140"/>
                <a:gd name="T45" fmla="*/ 4 h 180"/>
                <a:gd name="T46" fmla="*/ 1 w 140"/>
                <a:gd name="T47" fmla="*/ 4 h 180"/>
                <a:gd name="T48" fmla="*/ 2 w 140"/>
                <a:gd name="T49" fmla="*/ 4 h 180"/>
                <a:gd name="T50" fmla="*/ 2 w 140"/>
                <a:gd name="T51" fmla="*/ 4 h 180"/>
                <a:gd name="T52" fmla="*/ 2 w 140"/>
                <a:gd name="T53" fmla="*/ 4 h 180"/>
                <a:gd name="T54" fmla="*/ 2 w 140"/>
                <a:gd name="T55" fmla="*/ 5 h 180"/>
                <a:gd name="T56" fmla="*/ 2 w 140"/>
                <a:gd name="T57" fmla="*/ 6 h 180"/>
                <a:gd name="T58" fmla="*/ 2 w 140"/>
                <a:gd name="T59" fmla="*/ 5 h 180"/>
                <a:gd name="T60" fmla="*/ 2 w 140"/>
                <a:gd name="T61" fmla="*/ 5 h 180"/>
                <a:gd name="T62" fmla="*/ 2 w 140"/>
                <a:gd name="T63" fmla="*/ 4 h 180"/>
                <a:gd name="T64" fmla="*/ 3 w 140"/>
                <a:gd name="T65" fmla="*/ 4 h 180"/>
                <a:gd name="T66" fmla="*/ 3 w 140"/>
                <a:gd name="T67" fmla="*/ 5 h 180"/>
                <a:gd name="T68" fmla="*/ 4 w 140"/>
                <a:gd name="T69" fmla="*/ 6 h 180"/>
                <a:gd name="T70" fmla="*/ 4 w 140"/>
                <a:gd name="T71" fmla="*/ 6 h 180"/>
                <a:gd name="T72" fmla="*/ 3 w 140"/>
                <a:gd name="T73" fmla="*/ 5 h 180"/>
                <a:gd name="T74" fmla="*/ 3 w 140"/>
                <a:gd name="T75" fmla="*/ 4 h 180"/>
                <a:gd name="T76" fmla="*/ 3 w 140"/>
                <a:gd name="T77" fmla="*/ 3 h 180"/>
                <a:gd name="T78" fmla="*/ 4 w 140"/>
                <a:gd name="T79" fmla="*/ 2 h 180"/>
                <a:gd name="T80" fmla="*/ 4 w 140"/>
                <a:gd name="T81" fmla="*/ 2 h 180"/>
                <a:gd name="T82" fmla="*/ 5 w 140"/>
                <a:gd name="T83" fmla="*/ 3 h 180"/>
                <a:gd name="T84" fmla="*/ 5 w 140"/>
                <a:gd name="T85" fmla="*/ 4 h 180"/>
                <a:gd name="T86" fmla="*/ 5 w 140"/>
                <a:gd name="T87" fmla="*/ 4 h 180"/>
                <a:gd name="T88" fmla="*/ 5 w 140"/>
                <a:gd name="T89" fmla="*/ 3 h 180"/>
                <a:gd name="T90" fmla="*/ 4 w 140"/>
                <a:gd name="T91" fmla="*/ 2 h 180"/>
                <a:gd name="T92" fmla="*/ 4 w 140"/>
                <a:gd name="T93" fmla="*/ 1 h 180"/>
                <a:gd name="T94" fmla="*/ 5 w 140"/>
                <a:gd name="T95" fmla="*/ 1 h 180"/>
                <a:gd name="T96" fmla="*/ 5 w 140"/>
                <a:gd name="T97" fmla="*/ 0 h 1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40" h="180">
                  <a:moveTo>
                    <a:pt x="140" y="0"/>
                  </a:moveTo>
                  <a:lnTo>
                    <a:pt x="132" y="1"/>
                  </a:lnTo>
                  <a:lnTo>
                    <a:pt x="125" y="3"/>
                  </a:lnTo>
                  <a:lnTo>
                    <a:pt x="118" y="4"/>
                  </a:lnTo>
                  <a:lnTo>
                    <a:pt x="110" y="4"/>
                  </a:lnTo>
                  <a:lnTo>
                    <a:pt x="109" y="12"/>
                  </a:lnTo>
                  <a:lnTo>
                    <a:pt x="105" y="21"/>
                  </a:lnTo>
                  <a:lnTo>
                    <a:pt x="99" y="28"/>
                  </a:lnTo>
                  <a:lnTo>
                    <a:pt x="92" y="32"/>
                  </a:lnTo>
                  <a:lnTo>
                    <a:pt x="84" y="33"/>
                  </a:lnTo>
                  <a:lnTo>
                    <a:pt x="75" y="34"/>
                  </a:lnTo>
                  <a:lnTo>
                    <a:pt x="64" y="35"/>
                  </a:lnTo>
                  <a:lnTo>
                    <a:pt x="54" y="39"/>
                  </a:lnTo>
                  <a:lnTo>
                    <a:pt x="44" y="41"/>
                  </a:lnTo>
                  <a:lnTo>
                    <a:pt x="34" y="44"/>
                  </a:lnTo>
                  <a:lnTo>
                    <a:pt x="28" y="48"/>
                  </a:lnTo>
                  <a:lnTo>
                    <a:pt x="23" y="53"/>
                  </a:lnTo>
                  <a:lnTo>
                    <a:pt x="21" y="55"/>
                  </a:lnTo>
                  <a:lnTo>
                    <a:pt x="21" y="56"/>
                  </a:lnTo>
                  <a:lnTo>
                    <a:pt x="22" y="56"/>
                  </a:lnTo>
                  <a:lnTo>
                    <a:pt x="26" y="54"/>
                  </a:lnTo>
                  <a:lnTo>
                    <a:pt x="31" y="51"/>
                  </a:lnTo>
                  <a:lnTo>
                    <a:pt x="37" y="49"/>
                  </a:lnTo>
                  <a:lnTo>
                    <a:pt x="44" y="47"/>
                  </a:lnTo>
                  <a:lnTo>
                    <a:pt x="52" y="46"/>
                  </a:lnTo>
                  <a:lnTo>
                    <a:pt x="60" y="43"/>
                  </a:lnTo>
                  <a:lnTo>
                    <a:pt x="69" y="43"/>
                  </a:lnTo>
                  <a:lnTo>
                    <a:pt x="78" y="43"/>
                  </a:lnTo>
                  <a:lnTo>
                    <a:pt x="86" y="44"/>
                  </a:lnTo>
                  <a:lnTo>
                    <a:pt x="80" y="57"/>
                  </a:lnTo>
                  <a:lnTo>
                    <a:pt x="75" y="71"/>
                  </a:lnTo>
                  <a:lnTo>
                    <a:pt x="69" y="81"/>
                  </a:lnTo>
                  <a:lnTo>
                    <a:pt x="62" y="88"/>
                  </a:lnTo>
                  <a:lnTo>
                    <a:pt x="57" y="91"/>
                  </a:lnTo>
                  <a:lnTo>
                    <a:pt x="51" y="93"/>
                  </a:lnTo>
                  <a:lnTo>
                    <a:pt x="42" y="95"/>
                  </a:lnTo>
                  <a:lnTo>
                    <a:pt x="33" y="97"/>
                  </a:lnTo>
                  <a:lnTo>
                    <a:pt x="25" y="100"/>
                  </a:lnTo>
                  <a:lnTo>
                    <a:pt x="17" y="102"/>
                  </a:lnTo>
                  <a:lnTo>
                    <a:pt x="10" y="103"/>
                  </a:lnTo>
                  <a:lnTo>
                    <a:pt x="4" y="104"/>
                  </a:lnTo>
                  <a:lnTo>
                    <a:pt x="1" y="106"/>
                  </a:lnTo>
                  <a:lnTo>
                    <a:pt x="0" y="106"/>
                  </a:lnTo>
                  <a:lnTo>
                    <a:pt x="1" y="107"/>
                  </a:lnTo>
                  <a:lnTo>
                    <a:pt x="7" y="107"/>
                  </a:lnTo>
                  <a:lnTo>
                    <a:pt x="11" y="107"/>
                  </a:lnTo>
                  <a:lnTo>
                    <a:pt x="17" y="106"/>
                  </a:lnTo>
                  <a:lnTo>
                    <a:pt x="24" y="106"/>
                  </a:lnTo>
                  <a:lnTo>
                    <a:pt x="31" y="104"/>
                  </a:lnTo>
                  <a:lnTo>
                    <a:pt x="38" y="103"/>
                  </a:lnTo>
                  <a:lnTo>
                    <a:pt x="46" y="102"/>
                  </a:lnTo>
                  <a:lnTo>
                    <a:pt x="53" y="101"/>
                  </a:lnTo>
                  <a:lnTo>
                    <a:pt x="60" y="100"/>
                  </a:lnTo>
                  <a:lnTo>
                    <a:pt x="49" y="111"/>
                  </a:lnTo>
                  <a:lnTo>
                    <a:pt x="40" y="124"/>
                  </a:lnTo>
                  <a:lnTo>
                    <a:pt x="33" y="145"/>
                  </a:lnTo>
                  <a:lnTo>
                    <a:pt x="31" y="180"/>
                  </a:lnTo>
                  <a:lnTo>
                    <a:pt x="34" y="172"/>
                  </a:lnTo>
                  <a:lnTo>
                    <a:pt x="39" y="163"/>
                  </a:lnTo>
                  <a:lnTo>
                    <a:pt x="44" y="152"/>
                  </a:lnTo>
                  <a:lnTo>
                    <a:pt x="48" y="141"/>
                  </a:lnTo>
                  <a:lnTo>
                    <a:pt x="54" y="130"/>
                  </a:lnTo>
                  <a:lnTo>
                    <a:pt x="60" y="119"/>
                  </a:lnTo>
                  <a:lnTo>
                    <a:pt x="64" y="111"/>
                  </a:lnTo>
                  <a:lnTo>
                    <a:pt x="70" y="106"/>
                  </a:lnTo>
                  <a:lnTo>
                    <a:pt x="74" y="121"/>
                  </a:lnTo>
                  <a:lnTo>
                    <a:pt x="79" y="137"/>
                  </a:lnTo>
                  <a:lnTo>
                    <a:pt x="86" y="152"/>
                  </a:lnTo>
                  <a:lnTo>
                    <a:pt x="93" y="162"/>
                  </a:lnTo>
                  <a:lnTo>
                    <a:pt x="98" y="167"/>
                  </a:lnTo>
                  <a:lnTo>
                    <a:pt x="99" y="165"/>
                  </a:lnTo>
                  <a:lnTo>
                    <a:pt x="98" y="162"/>
                  </a:lnTo>
                  <a:lnTo>
                    <a:pt x="94" y="157"/>
                  </a:lnTo>
                  <a:lnTo>
                    <a:pt x="89" y="141"/>
                  </a:lnTo>
                  <a:lnTo>
                    <a:pt x="84" y="124"/>
                  </a:lnTo>
                  <a:lnTo>
                    <a:pt x="80" y="109"/>
                  </a:lnTo>
                  <a:lnTo>
                    <a:pt x="80" y="96"/>
                  </a:lnTo>
                  <a:lnTo>
                    <a:pt x="84" y="84"/>
                  </a:lnTo>
                  <a:lnTo>
                    <a:pt x="91" y="70"/>
                  </a:lnTo>
                  <a:lnTo>
                    <a:pt x="98" y="56"/>
                  </a:lnTo>
                  <a:lnTo>
                    <a:pt x="102" y="48"/>
                  </a:lnTo>
                  <a:lnTo>
                    <a:pt x="113" y="58"/>
                  </a:lnTo>
                  <a:lnTo>
                    <a:pt x="123" y="71"/>
                  </a:lnTo>
                  <a:lnTo>
                    <a:pt x="131" y="87"/>
                  </a:lnTo>
                  <a:lnTo>
                    <a:pt x="135" y="108"/>
                  </a:lnTo>
                  <a:lnTo>
                    <a:pt x="136" y="115"/>
                  </a:lnTo>
                  <a:lnTo>
                    <a:pt x="137" y="115"/>
                  </a:lnTo>
                  <a:lnTo>
                    <a:pt x="139" y="110"/>
                  </a:lnTo>
                  <a:lnTo>
                    <a:pt x="139" y="104"/>
                  </a:lnTo>
                  <a:lnTo>
                    <a:pt x="137" y="84"/>
                  </a:lnTo>
                  <a:lnTo>
                    <a:pt x="131" y="63"/>
                  </a:lnTo>
                  <a:lnTo>
                    <a:pt x="124" y="47"/>
                  </a:lnTo>
                  <a:lnTo>
                    <a:pt x="117" y="39"/>
                  </a:lnTo>
                  <a:lnTo>
                    <a:pt x="124" y="29"/>
                  </a:lnTo>
                  <a:lnTo>
                    <a:pt x="130" y="19"/>
                  </a:lnTo>
                  <a:lnTo>
                    <a:pt x="136" y="9"/>
                  </a:lnTo>
                  <a:lnTo>
                    <a:pt x="139" y="0"/>
                  </a:lnTo>
                  <a:lnTo>
                    <a:pt x="140" y="0"/>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63" name="Freeform 327">
              <a:extLst>
                <a:ext uri="{FF2B5EF4-FFF2-40B4-BE49-F238E27FC236}">
                  <a16:creationId xmlns:a16="http://schemas.microsoft.com/office/drawing/2014/main" xmlns="" id="{1C1BF33B-38DC-44F1-99B3-F5BE029CFC21}"/>
                </a:ext>
              </a:extLst>
            </p:cNvPr>
            <p:cNvSpPr>
              <a:spLocks/>
            </p:cNvSpPr>
            <p:nvPr/>
          </p:nvSpPr>
          <p:spPr bwMode="auto">
            <a:xfrm>
              <a:off x="2236" y="1115"/>
              <a:ext cx="100" cy="77"/>
            </a:xfrm>
            <a:custGeom>
              <a:avLst/>
              <a:gdLst>
                <a:gd name="T0" fmla="*/ 4 w 199"/>
                <a:gd name="T1" fmla="*/ 1 h 154"/>
                <a:gd name="T2" fmla="*/ 5 w 199"/>
                <a:gd name="T3" fmla="*/ 1 h 154"/>
                <a:gd name="T4" fmla="*/ 5 w 199"/>
                <a:gd name="T5" fmla="*/ 1 h 154"/>
                <a:gd name="T6" fmla="*/ 5 w 199"/>
                <a:gd name="T7" fmla="*/ 1 h 154"/>
                <a:gd name="T8" fmla="*/ 5 w 199"/>
                <a:gd name="T9" fmla="*/ 2 h 154"/>
                <a:gd name="T10" fmla="*/ 4 w 199"/>
                <a:gd name="T11" fmla="*/ 2 h 154"/>
                <a:gd name="T12" fmla="*/ 4 w 199"/>
                <a:gd name="T13" fmla="*/ 2 h 154"/>
                <a:gd name="T14" fmla="*/ 4 w 199"/>
                <a:gd name="T15" fmla="*/ 3 h 154"/>
                <a:gd name="T16" fmla="*/ 4 w 199"/>
                <a:gd name="T17" fmla="*/ 3 h 154"/>
                <a:gd name="T18" fmla="*/ 5 w 199"/>
                <a:gd name="T19" fmla="*/ 2 h 154"/>
                <a:gd name="T20" fmla="*/ 5 w 199"/>
                <a:gd name="T21" fmla="*/ 3 h 154"/>
                <a:gd name="T22" fmla="*/ 5 w 199"/>
                <a:gd name="T23" fmla="*/ 3 h 154"/>
                <a:gd name="T24" fmla="*/ 5 w 199"/>
                <a:gd name="T25" fmla="*/ 3 h 154"/>
                <a:gd name="T26" fmla="*/ 5 w 199"/>
                <a:gd name="T27" fmla="*/ 3 h 154"/>
                <a:gd name="T28" fmla="*/ 5 w 199"/>
                <a:gd name="T29" fmla="*/ 4 h 154"/>
                <a:gd name="T30" fmla="*/ 6 w 199"/>
                <a:gd name="T31" fmla="*/ 4 h 154"/>
                <a:gd name="T32" fmla="*/ 6 w 199"/>
                <a:gd name="T33" fmla="*/ 4 h 154"/>
                <a:gd name="T34" fmla="*/ 6 w 199"/>
                <a:gd name="T35" fmla="*/ 4 h 154"/>
                <a:gd name="T36" fmla="*/ 7 w 199"/>
                <a:gd name="T37" fmla="*/ 5 h 154"/>
                <a:gd name="T38" fmla="*/ 6 w 199"/>
                <a:gd name="T39" fmla="*/ 5 h 154"/>
                <a:gd name="T40" fmla="*/ 6 w 199"/>
                <a:gd name="T41" fmla="*/ 5 h 154"/>
                <a:gd name="T42" fmla="*/ 5 w 199"/>
                <a:gd name="T43" fmla="*/ 5 h 154"/>
                <a:gd name="T44" fmla="*/ 5 w 199"/>
                <a:gd name="T45" fmla="*/ 4 h 154"/>
                <a:gd name="T46" fmla="*/ 5 w 199"/>
                <a:gd name="T47" fmla="*/ 4 h 154"/>
                <a:gd name="T48" fmla="*/ 4 w 199"/>
                <a:gd name="T49" fmla="*/ 3 h 154"/>
                <a:gd name="T50" fmla="*/ 4 w 199"/>
                <a:gd name="T51" fmla="*/ 4 h 154"/>
                <a:gd name="T52" fmla="*/ 4 w 199"/>
                <a:gd name="T53" fmla="*/ 5 h 154"/>
                <a:gd name="T54" fmla="*/ 4 w 199"/>
                <a:gd name="T55" fmla="*/ 5 h 154"/>
                <a:gd name="T56" fmla="*/ 3 w 199"/>
                <a:gd name="T57" fmla="*/ 5 h 154"/>
                <a:gd name="T58" fmla="*/ 2 w 199"/>
                <a:gd name="T59" fmla="*/ 5 h 154"/>
                <a:gd name="T60" fmla="*/ 2 w 199"/>
                <a:gd name="T61" fmla="*/ 4 h 154"/>
                <a:gd name="T62" fmla="*/ 2 w 199"/>
                <a:gd name="T63" fmla="*/ 3 h 154"/>
                <a:gd name="T64" fmla="*/ 2 w 199"/>
                <a:gd name="T65" fmla="*/ 3 h 154"/>
                <a:gd name="T66" fmla="*/ 2 w 199"/>
                <a:gd name="T67" fmla="*/ 3 h 154"/>
                <a:gd name="T68" fmla="*/ 1 w 199"/>
                <a:gd name="T69" fmla="*/ 3 h 154"/>
                <a:gd name="T70" fmla="*/ 1 w 199"/>
                <a:gd name="T71" fmla="*/ 3 h 154"/>
                <a:gd name="T72" fmla="*/ 1 w 199"/>
                <a:gd name="T73" fmla="*/ 2 h 154"/>
                <a:gd name="T74" fmla="*/ 1 w 199"/>
                <a:gd name="T75" fmla="*/ 2 h 154"/>
                <a:gd name="T76" fmla="*/ 1 w 199"/>
                <a:gd name="T77" fmla="*/ 2 h 154"/>
                <a:gd name="T78" fmla="*/ 1 w 199"/>
                <a:gd name="T79" fmla="*/ 2 h 154"/>
                <a:gd name="T80" fmla="*/ 2 w 199"/>
                <a:gd name="T81" fmla="*/ 1 h 154"/>
                <a:gd name="T82" fmla="*/ 2 w 199"/>
                <a:gd name="T83" fmla="*/ 1 h 154"/>
                <a:gd name="T84" fmla="*/ 3 w 199"/>
                <a:gd name="T85" fmla="*/ 1 h 154"/>
                <a:gd name="T86" fmla="*/ 3 w 199"/>
                <a:gd name="T87" fmla="*/ 1 h 154"/>
                <a:gd name="T88" fmla="*/ 3 w 199"/>
                <a:gd name="T89" fmla="*/ 2 h 154"/>
                <a:gd name="T90" fmla="*/ 4 w 199"/>
                <a:gd name="T91" fmla="*/ 2 h 154"/>
                <a:gd name="T92" fmla="*/ 4 w 199"/>
                <a:gd name="T93" fmla="*/ 2 h 154"/>
                <a:gd name="T94" fmla="*/ 4 w 199"/>
                <a:gd name="T95" fmla="*/ 2 h 154"/>
                <a:gd name="T96" fmla="*/ 4 w 199"/>
                <a:gd name="T97" fmla="*/ 2 h 154"/>
                <a:gd name="T98" fmla="*/ 4 w 199"/>
                <a:gd name="T99" fmla="*/ 1 h 15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9" h="154">
                  <a:moveTo>
                    <a:pt x="109" y="16"/>
                  </a:moveTo>
                  <a:lnTo>
                    <a:pt x="112" y="13"/>
                  </a:lnTo>
                  <a:lnTo>
                    <a:pt x="118" y="10"/>
                  </a:lnTo>
                  <a:lnTo>
                    <a:pt x="125" y="9"/>
                  </a:lnTo>
                  <a:lnTo>
                    <a:pt x="132" y="9"/>
                  </a:lnTo>
                  <a:lnTo>
                    <a:pt x="138" y="9"/>
                  </a:lnTo>
                  <a:lnTo>
                    <a:pt x="145" y="10"/>
                  </a:lnTo>
                  <a:lnTo>
                    <a:pt x="150" y="14"/>
                  </a:lnTo>
                  <a:lnTo>
                    <a:pt x="156" y="20"/>
                  </a:lnTo>
                  <a:lnTo>
                    <a:pt x="155" y="18"/>
                  </a:lnTo>
                  <a:lnTo>
                    <a:pt x="157" y="23"/>
                  </a:lnTo>
                  <a:lnTo>
                    <a:pt x="159" y="31"/>
                  </a:lnTo>
                  <a:lnTo>
                    <a:pt x="159" y="38"/>
                  </a:lnTo>
                  <a:lnTo>
                    <a:pt x="159" y="44"/>
                  </a:lnTo>
                  <a:lnTo>
                    <a:pt x="156" y="48"/>
                  </a:lnTo>
                  <a:lnTo>
                    <a:pt x="152" y="53"/>
                  </a:lnTo>
                  <a:lnTo>
                    <a:pt x="142" y="55"/>
                  </a:lnTo>
                  <a:lnTo>
                    <a:pt x="127" y="54"/>
                  </a:lnTo>
                  <a:lnTo>
                    <a:pt x="124" y="58"/>
                  </a:lnTo>
                  <a:lnTo>
                    <a:pt x="119" y="61"/>
                  </a:lnTo>
                  <a:lnTo>
                    <a:pt x="115" y="64"/>
                  </a:lnTo>
                  <a:lnTo>
                    <a:pt x="112" y="67"/>
                  </a:lnTo>
                  <a:lnTo>
                    <a:pt x="114" y="68"/>
                  </a:lnTo>
                  <a:lnTo>
                    <a:pt x="115" y="70"/>
                  </a:lnTo>
                  <a:lnTo>
                    <a:pt x="116" y="71"/>
                  </a:lnTo>
                  <a:lnTo>
                    <a:pt x="116" y="73"/>
                  </a:lnTo>
                  <a:lnTo>
                    <a:pt x="118" y="68"/>
                  </a:lnTo>
                  <a:lnTo>
                    <a:pt x="124" y="63"/>
                  </a:lnTo>
                  <a:lnTo>
                    <a:pt x="132" y="62"/>
                  </a:lnTo>
                  <a:lnTo>
                    <a:pt x="139" y="63"/>
                  </a:lnTo>
                  <a:lnTo>
                    <a:pt x="144" y="66"/>
                  </a:lnTo>
                  <a:lnTo>
                    <a:pt x="147" y="68"/>
                  </a:lnTo>
                  <a:lnTo>
                    <a:pt x="149" y="70"/>
                  </a:lnTo>
                  <a:lnTo>
                    <a:pt x="152" y="74"/>
                  </a:lnTo>
                  <a:lnTo>
                    <a:pt x="153" y="75"/>
                  </a:lnTo>
                  <a:lnTo>
                    <a:pt x="153" y="77"/>
                  </a:lnTo>
                  <a:lnTo>
                    <a:pt x="153" y="78"/>
                  </a:lnTo>
                  <a:lnTo>
                    <a:pt x="153" y="81"/>
                  </a:lnTo>
                  <a:lnTo>
                    <a:pt x="153" y="84"/>
                  </a:lnTo>
                  <a:lnTo>
                    <a:pt x="152" y="89"/>
                  </a:lnTo>
                  <a:lnTo>
                    <a:pt x="149" y="93"/>
                  </a:lnTo>
                  <a:lnTo>
                    <a:pt x="147" y="96"/>
                  </a:lnTo>
                  <a:lnTo>
                    <a:pt x="148" y="97"/>
                  </a:lnTo>
                  <a:lnTo>
                    <a:pt x="150" y="98"/>
                  </a:lnTo>
                  <a:lnTo>
                    <a:pt x="153" y="100"/>
                  </a:lnTo>
                  <a:lnTo>
                    <a:pt x="155" y="101"/>
                  </a:lnTo>
                  <a:lnTo>
                    <a:pt x="160" y="99"/>
                  </a:lnTo>
                  <a:lnTo>
                    <a:pt x="164" y="97"/>
                  </a:lnTo>
                  <a:lnTo>
                    <a:pt x="169" y="97"/>
                  </a:lnTo>
                  <a:lnTo>
                    <a:pt x="173" y="97"/>
                  </a:lnTo>
                  <a:lnTo>
                    <a:pt x="179" y="98"/>
                  </a:lnTo>
                  <a:lnTo>
                    <a:pt x="184" y="100"/>
                  </a:lnTo>
                  <a:lnTo>
                    <a:pt x="188" y="104"/>
                  </a:lnTo>
                  <a:lnTo>
                    <a:pt x="192" y="107"/>
                  </a:lnTo>
                  <a:lnTo>
                    <a:pt x="197" y="116"/>
                  </a:lnTo>
                  <a:lnTo>
                    <a:pt x="199" y="127"/>
                  </a:lnTo>
                  <a:lnTo>
                    <a:pt x="197" y="137"/>
                  </a:lnTo>
                  <a:lnTo>
                    <a:pt x="191" y="145"/>
                  </a:lnTo>
                  <a:lnTo>
                    <a:pt x="187" y="149"/>
                  </a:lnTo>
                  <a:lnTo>
                    <a:pt x="183" y="151"/>
                  </a:lnTo>
                  <a:lnTo>
                    <a:pt x="177" y="153"/>
                  </a:lnTo>
                  <a:lnTo>
                    <a:pt x="172" y="153"/>
                  </a:lnTo>
                  <a:lnTo>
                    <a:pt x="167" y="154"/>
                  </a:lnTo>
                  <a:lnTo>
                    <a:pt x="162" y="153"/>
                  </a:lnTo>
                  <a:lnTo>
                    <a:pt x="157" y="151"/>
                  </a:lnTo>
                  <a:lnTo>
                    <a:pt x="153" y="149"/>
                  </a:lnTo>
                  <a:lnTo>
                    <a:pt x="147" y="142"/>
                  </a:lnTo>
                  <a:lnTo>
                    <a:pt x="145" y="134"/>
                  </a:lnTo>
                  <a:lnTo>
                    <a:pt x="144" y="127"/>
                  </a:lnTo>
                  <a:lnTo>
                    <a:pt x="146" y="120"/>
                  </a:lnTo>
                  <a:lnTo>
                    <a:pt x="140" y="115"/>
                  </a:lnTo>
                  <a:lnTo>
                    <a:pt x="130" y="107"/>
                  </a:lnTo>
                  <a:lnTo>
                    <a:pt x="119" y="100"/>
                  </a:lnTo>
                  <a:lnTo>
                    <a:pt x="114" y="96"/>
                  </a:lnTo>
                  <a:lnTo>
                    <a:pt x="112" y="94"/>
                  </a:lnTo>
                  <a:lnTo>
                    <a:pt x="111" y="94"/>
                  </a:lnTo>
                  <a:lnTo>
                    <a:pt x="110" y="96"/>
                  </a:lnTo>
                  <a:lnTo>
                    <a:pt x="111" y="98"/>
                  </a:lnTo>
                  <a:lnTo>
                    <a:pt x="115" y="108"/>
                  </a:lnTo>
                  <a:lnTo>
                    <a:pt x="115" y="120"/>
                  </a:lnTo>
                  <a:lnTo>
                    <a:pt x="111" y="129"/>
                  </a:lnTo>
                  <a:lnTo>
                    <a:pt x="107" y="137"/>
                  </a:lnTo>
                  <a:lnTo>
                    <a:pt x="103" y="141"/>
                  </a:lnTo>
                  <a:lnTo>
                    <a:pt x="98" y="143"/>
                  </a:lnTo>
                  <a:lnTo>
                    <a:pt x="91" y="146"/>
                  </a:lnTo>
                  <a:lnTo>
                    <a:pt x="84" y="149"/>
                  </a:lnTo>
                  <a:lnTo>
                    <a:pt x="76" y="146"/>
                  </a:lnTo>
                  <a:lnTo>
                    <a:pt x="68" y="143"/>
                  </a:lnTo>
                  <a:lnTo>
                    <a:pt x="62" y="138"/>
                  </a:lnTo>
                  <a:lnTo>
                    <a:pt x="57" y="132"/>
                  </a:lnTo>
                  <a:lnTo>
                    <a:pt x="54" y="128"/>
                  </a:lnTo>
                  <a:lnTo>
                    <a:pt x="51" y="121"/>
                  </a:lnTo>
                  <a:lnTo>
                    <a:pt x="51" y="113"/>
                  </a:lnTo>
                  <a:lnTo>
                    <a:pt x="51" y="104"/>
                  </a:lnTo>
                  <a:lnTo>
                    <a:pt x="54" y="100"/>
                  </a:lnTo>
                  <a:lnTo>
                    <a:pt x="57" y="96"/>
                  </a:lnTo>
                  <a:lnTo>
                    <a:pt x="61" y="92"/>
                  </a:lnTo>
                  <a:lnTo>
                    <a:pt x="64" y="90"/>
                  </a:lnTo>
                  <a:lnTo>
                    <a:pt x="57" y="89"/>
                  </a:lnTo>
                  <a:lnTo>
                    <a:pt x="51" y="84"/>
                  </a:lnTo>
                  <a:lnTo>
                    <a:pt x="46" y="78"/>
                  </a:lnTo>
                  <a:lnTo>
                    <a:pt x="42" y="73"/>
                  </a:lnTo>
                  <a:lnTo>
                    <a:pt x="41" y="81"/>
                  </a:lnTo>
                  <a:lnTo>
                    <a:pt x="38" y="88"/>
                  </a:lnTo>
                  <a:lnTo>
                    <a:pt x="31" y="91"/>
                  </a:lnTo>
                  <a:lnTo>
                    <a:pt x="18" y="89"/>
                  </a:lnTo>
                  <a:lnTo>
                    <a:pt x="10" y="84"/>
                  </a:lnTo>
                  <a:lnTo>
                    <a:pt x="4" y="78"/>
                  </a:lnTo>
                  <a:lnTo>
                    <a:pt x="1" y="73"/>
                  </a:lnTo>
                  <a:lnTo>
                    <a:pt x="0" y="68"/>
                  </a:lnTo>
                  <a:lnTo>
                    <a:pt x="1" y="61"/>
                  </a:lnTo>
                  <a:lnTo>
                    <a:pt x="4" y="53"/>
                  </a:lnTo>
                  <a:lnTo>
                    <a:pt x="9" y="46"/>
                  </a:lnTo>
                  <a:lnTo>
                    <a:pt x="11" y="41"/>
                  </a:lnTo>
                  <a:lnTo>
                    <a:pt x="13" y="39"/>
                  </a:lnTo>
                  <a:lnTo>
                    <a:pt x="17" y="38"/>
                  </a:lnTo>
                  <a:lnTo>
                    <a:pt x="19" y="37"/>
                  </a:lnTo>
                  <a:lnTo>
                    <a:pt x="23" y="36"/>
                  </a:lnTo>
                  <a:lnTo>
                    <a:pt x="26" y="35"/>
                  </a:lnTo>
                  <a:lnTo>
                    <a:pt x="30" y="35"/>
                  </a:lnTo>
                  <a:lnTo>
                    <a:pt x="32" y="33"/>
                  </a:lnTo>
                  <a:lnTo>
                    <a:pt x="34" y="33"/>
                  </a:lnTo>
                  <a:lnTo>
                    <a:pt x="33" y="26"/>
                  </a:lnTo>
                  <a:lnTo>
                    <a:pt x="34" y="17"/>
                  </a:lnTo>
                  <a:lnTo>
                    <a:pt x="39" y="9"/>
                  </a:lnTo>
                  <a:lnTo>
                    <a:pt x="48" y="2"/>
                  </a:lnTo>
                  <a:lnTo>
                    <a:pt x="54" y="1"/>
                  </a:lnTo>
                  <a:lnTo>
                    <a:pt x="61" y="0"/>
                  </a:lnTo>
                  <a:lnTo>
                    <a:pt x="68" y="1"/>
                  </a:lnTo>
                  <a:lnTo>
                    <a:pt x="73" y="2"/>
                  </a:lnTo>
                  <a:lnTo>
                    <a:pt x="81" y="7"/>
                  </a:lnTo>
                  <a:lnTo>
                    <a:pt x="87" y="16"/>
                  </a:lnTo>
                  <a:lnTo>
                    <a:pt x="86" y="28"/>
                  </a:lnTo>
                  <a:lnTo>
                    <a:pt x="79" y="37"/>
                  </a:lnTo>
                  <a:lnTo>
                    <a:pt x="86" y="38"/>
                  </a:lnTo>
                  <a:lnTo>
                    <a:pt x="93" y="43"/>
                  </a:lnTo>
                  <a:lnTo>
                    <a:pt x="98" y="48"/>
                  </a:lnTo>
                  <a:lnTo>
                    <a:pt x="99" y="55"/>
                  </a:lnTo>
                  <a:lnTo>
                    <a:pt x="98" y="59"/>
                  </a:lnTo>
                  <a:lnTo>
                    <a:pt x="98" y="61"/>
                  </a:lnTo>
                  <a:lnTo>
                    <a:pt x="98" y="62"/>
                  </a:lnTo>
                  <a:lnTo>
                    <a:pt x="100" y="61"/>
                  </a:lnTo>
                  <a:lnTo>
                    <a:pt x="103" y="58"/>
                  </a:lnTo>
                  <a:lnTo>
                    <a:pt x="107" y="54"/>
                  </a:lnTo>
                  <a:lnTo>
                    <a:pt x="109" y="51"/>
                  </a:lnTo>
                  <a:lnTo>
                    <a:pt x="111" y="46"/>
                  </a:lnTo>
                  <a:lnTo>
                    <a:pt x="109" y="39"/>
                  </a:lnTo>
                  <a:lnTo>
                    <a:pt x="107" y="32"/>
                  </a:lnTo>
                  <a:lnTo>
                    <a:pt x="106" y="24"/>
                  </a:lnTo>
                  <a:lnTo>
                    <a:pt x="109" y="16"/>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64" name="Freeform 328">
              <a:extLst>
                <a:ext uri="{FF2B5EF4-FFF2-40B4-BE49-F238E27FC236}">
                  <a16:creationId xmlns:a16="http://schemas.microsoft.com/office/drawing/2014/main" xmlns="" id="{947CF8A7-602B-420F-BA26-EF248B9C41D6}"/>
                </a:ext>
              </a:extLst>
            </p:cNvPr>
            <p:cNvSpPr>
              <a:spLocks/>
            </p:cNvSpPr>
            <p:nvPr/>
          </p:nvSpPr>
          <p:spPr bwMode="auto">
            <a:xfrm>
              <a:off x="2155" y="1046"/>
              <a:ext cx="93" cy="90"/>
            </a:xfrm>
            <a:custGeom>
              <a:avLst/>
              <a:gdLst>
                <a:gd name="T0" fmla="*/ 6 w 186"/>
                <a:gd name="T1" fmla="*/ 6 h 179"/>
                <a:gd name="T2" fmla="*/ 6 w 186"/>
                <a:gd name="T3" fmla="*/ 6 h 179"/>
                <a:gd name="T4" fmla="*/ 5 w 186"/>
                <a:gd name="T5" fmla="*/ 6 h 179"/>
                <a:gd name="T6" fmla="*/ 5 w 186"/>
                <a:gd name="T7" fmla="*/ 6 h 179"/>
                <a:gd name="T8" fmla="*/ 4 w 186"/>
                <a:gd name="T9" fmla="*/ 6 h 179"/>
                <a:gd name="T10" fmla="*/ 4 w 186"/>
                <a:gd name="T11" fmla="*/ 6 h 179"/>
                <a:gd name="T12" fmla="*/ 4 w 186"/>
                <a:gd name="T13" fmla="*/ 5 h 179"/>
                <a:gd name="T14" fmla="*/ 4 w 186"/>
                <a:gd name="T15" fmla="*/ 5 h 179"/>
                <a:gd name="T16" fmla="*/ 5 w 186"/>
                <a:gd name="T17" fmla="*/ 5 h 179"/>
                <a:gd name="T18" fmla="*/ 5 w 186"/>
                <a:gd name="T19" fmla="*/ 5 h 179"/>
                <a:gd name="T20" fmla="*/ 4 w 186"/>
                <a:gd name="T21" fmla="*/ 4 h 179"/>
                <a:gd name="T22" fmla="*/ 3 w 186"/>
                <a:gd name="T23" fmla="*/ 4 h 179"/>
                <a:gd name="T24" fmla="*/ 2 w 186"/>
                <a:gd name="T25" fmla="*/ 4 h 179"/>
                <a:gd name="T26" fmla="*/ 2 w 186"/>
                <a:gd name="T27" fmla="*/ 4 h 179"/>
                <a:gd name="T28" fmla="*/ 2 w 186"/>
                <a:gd name="T29" fmla="*/ 4 h 179"/>
                <a:gd name="T30" fmla="*/ 3 w 186"/>
                <a:gd name="T31" fmla="*/ 4 h 179"/>
                <a:gd name="T32" fmla="*/ 3 w 186"/>
                <a:gd name="T33" fmla="*/ 4 h 179"/>
                <a:gd name="T34" fmla="*/ 3 w 186"/>
                <a:gd name="T35" fmla="*/ 4 h 179"/>
                <a:gd name="T36" fmla="*/ 3 w 186"/>
                <a:gd name="T37" fmla="*/ 3 h 179"/>
                <a:gd name="T38" fmla="*/ 2 w 186"/>
                <a:gd name="T39" fmla="*/ 3 h 179"/>
                <a:gd name="T40" fmla="*/ 1 w 186"/>
                <a:gd name="T41" fmla="*/ 3 h 179"/>
                <a:gd name="T42" fmla="*/ 1 w 186"/>
                <a:gd name="T43" fmla="*/ 3 h 179"/>
                <a:gd name="T44" fmla="*/ 1 w 186"/>
                <a:gd name="T45" fmla="*/ 3 h 179"/>
                <a:gd name="T46" fmla="*/ 1 w 186"/>
                <a:gd name="T47" fmla="*/ 3 h 179"/>
                <a:gd name="T48" fmla="*/ 2 w 186"/>
                <a:gd name="T49" fmla="*/ 3 h 179"/>
                <a:gd name="T50" fmla="*/ 2 w 186"/>
                <a:gd name="T51" fmla="*/ 2 h 179"/>
                <a:gd name="T52" fmla="*/ 1 w 186"/>
                <a:gd name="T53" fmla="*/ 2 h 179"/>
                <a:gd name="T54" fmla="*/ 1 w 186"/>
                <a:gd name="T55" fmla="*/ 1 h 179"/>
                <a:gd name="T56" fmla="*/ 1 w 186"/>
                <a:gd name="T57" fmla="*/ 0 h 179"/>
                <a:gd name="T58" fmla="*/ 1 w 186"/>
                <a:gd name="T59" fmla="*/ 1 h 179"/>
                <a:gd name="T60" fmla="*/ 2 w 186"/>
                <a:gd name="T61" fmla="*/ 1 h 179"/>
                <a:gd name="T62" fmla="*/ 2 w 186"/>
                <a:gd name="T63" fmla="*/ 2 h 179"/>
                <a:gd name="T64" fmla="*/ 3 w 186"/>
                <a:gd name="T65" fmla="*/ 2 h 179"/>
                <a:gd name="T66" fmla="*/ 3 w 186"/>
                <a:gd name="T67" fmla="*/ 1 h 179"/>
                <a:gd name="T68" fmla="*/ 3 w 186"/>
                <a:gd name="T69" fmla="*/ 1 h 179"/>
                <a:gd name="T70" fmla="*/ 3 w 186"/>
                <a:gd name="T71" fmla="*/ 2 h 179"/>
                <a:gd name="T72" fmla="*/ 4 w 186"/>
                <a:gd name="T73" fmla="*/ 3 h 179"/>
                <a:gd name="T74" fmla="*/ 4 w 186"/>
                <a:gd name="T75" fmla="*/ 3 h 179"/>
                <a:gd name="T76" fmla="*/ 5 w 186"/>
                <a:gd name="T77" fmla="*/ 2 h 179"/>
                <a:gd name="T78" fmla="*/ 5 w 186"/>
                <a:gd name="T79" fmla="*/ 2 h 179"/>
                <a:gd name="T80" fmla="*/ 5 w 186"/>
                <a:gd name="T81" fmla="*/ 3 h 179"/>
                <a:gd name="T82" fmla="*/ 5 w 186"/>
                <a:gd name="T83" fmla="*/ 4 h 179"/>
                <a:gd name="T84" fmla="*/ 6 w 186"/>
                <a:gd name="T85" fmla="*/ 5 h 179"/>
                <a:gd name="T86" fmla="*/ 6 w 186"/>
                <a:gd name="T87" fmla="*/ 4 h 179"/>
                <a:gd name="T88" fmla="*/ 6 w 186"/>
                <a:gd name="T89" fmla="*/ 4 h 179"/>
                <a:gd name="T90" fmla="*/ 6 w 186"/>
                <a:gd name="T91" fmla="*/ 5 h 179"/>
                <a:gd name="T92" fmla="*/ 6 w 186"/>
                <a:gd name="T93" fmla="*/ 5 h 179"/>
                <a:gd name="T94" fmla="*/ 6 w 186"/>
                <a:gd name="T95" fmla="*/ 6 h 17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86" h="179">
                  <a:moveTo>
                    <a:pt x="186" y="174"/>
                  </a:moveTo>
                  <a:lnTo>
                    <a:pt x="182" y="175"/>
                  </a:lnTo>
                  <a:lnTo>
                    <a:pt x="180" y="176"/>
                  </a:lnTo>
                  <a:lnTo>
                    <a:pt x="176" y="177"/>
                  </a:lnTo>
                  <a:lnTo>
                    <a:pt x="174" y="179"/>
                  </a:lnTo>
                  <a:lnTo>
                    <a:pt x="168" y="171"/>
                  </a:lnTo>
                  <a:lnTo>
                    <a:pt x="165" y="167"/>
                  </a:lnTo>
                  <a:lnTo>
                    <a:pt x="159" y="166"/>
                  </a:lnTo>
                  <a:lnTo>
                    <a:pt x="151" y="167"/>
                  </a:lnTo>
                  <a:lnTo>
                    <a:pt x="145" y="168"/>
                  </a:lnTo>
                  <a:lnTo>
                    <a:pt x="138" y="169"/>
                  </a:lnTo>
                  <a:lnTo>
                    <a:pt x="132" y="169"/>
                  </a:lnTo>
                  <a:lnTo>
                    <a:pt x="125" y="169"/>
                  </a:lnTo>
                  <a:lnTo>
                    <a:pt x="118" y="169"/>
                  </a:lnTo>
                  <a:lnTo>
                    <a:pt x="111" y="168"/>
                  </a:lnTo>
                  <a:lnTo>
                    <a:pt x="106" y="167"/>
                  </a:lnTo>
                  <a:lnTo>
                    <a:pt x="102" y="166"/>
                  </a:lnTo>
                  <a:lnTo>
                    <a:pt x="97" y="162"/>
                  </a:lnTo>
                  <a:lnTo>
                    <a:pt x="95" y="160"/>
                  </a:lnTo>
                  <a:lnTo>
                    <a:pt x="98" y="158"/>
                  </a:lnTo>
                  <a:lnTo>
                    <a:pt x="105" y="159"/>
                  </a:lnTo>
                  <a:lnTo>
                    <a:pt x="110" y="160"/>
                  </a:lnTo>
                  <a:lnTo>
                    <a:pt x="115" y="160"/>
                  </a:lnTo>
                  <a:lnTo>
                    <a:pt x="122" y="159"/>
                  </a:lnTo>
                  <a:lnTo>
                    <a:pt x="128" y="158"/>
                  </a:lnTo>
                  <a:lnTo>
                    <a:pt x="134" y="156"/>
                  </a:lnTo>
                  <a:lnTo>
                    <a:pt x="138" y="155"/>
                  </a:lnTo>
                  <a:lnTo>
                    <a:pt x="143" y="153"/>
                  </a:lnTo>
                  <a:lnTo>
                    <a:pt x="145" y="152"/>
                  </a:lnTo>
                  <a:lnTo>
                    <a:pt x="138" y="143"/>
                  </a:lnTo>
                  <a:lnTo>
                    <a:pt x="129" y="132"/>
                  </a:lnTo>
                  <a:lnTo>
                    <a:pt x="121" y="125"/>
                  </a:lnTo>
                  <a:lnTo>
                    <a:pt x="117" y="121"/>
                  </a:lnTo>
                  <a:lnTo>
                    <a:pt x="109" y="123"/>
                  </a:lnTo>
                  <a:lnTo>
                    <a:pt x="99" y="124"/>
                  </a:lnTo>
                  <a:lnTo>
                    <a:pt x="88" y="125"/>
                  </a:lnTo>
                  <a:lnTo>
                    <a:pt x="77" y="126"/>
                  </a:lnTo>
                  <a:lnTo>
                    <a:pt x="66" y="128"/>
                  </a:lnTo>
                  <a:lnTo>
                    <a:pt x="56" y="126"/>
                  </a:lnTo>
                  <a:lnTo>
                    <a:pt x="46" y="125"/>
                  </a:lnTo>
                  <a:lnTo>
                    <a:pt x="41" y="122"/>
                  </a:lnTo>
                  <a:lnTo>
                    <a:pt x="36" y="117"/>
                  </a:lnTo>
                  <a:lnTo>
                    <a:pt x="36" y="114"/>
                  </a:lnTo>
                  <a:lnTo>
                    <a:pt x="39" y="113"/>
                  </a:lnTo>
                  <a:lnTo>
                    <a:pt x="46" y="115"/>
                  </a:lnTo>
                  <a:lnTo>
                    <a:pt x="51" y="116"/>
                  </a:lnTo>
                  <a:lnTo>
                    <a:pt x="58" y="117"/>
                  </a:lnTo>
                  <a:lnTo>
                    <a:pt x="66" y="116"/>
                  </a:lnTo>
                  <a:lnTo>
                    <a:pt x="74" y="116"/>
                  </a:lnTo>
                  <a:lnTo>
                    <a:pt x="81" y="115"/>
                  </a:lnTo>
                  <a:lnTo>
                    <a:pt x="89" y="113"/>
                  </a:lnTo>
                  <a:lnTo>
                    <a:pt x="96" y="110"/>
                  </a:lnTo>
                  <a:lnTo>
                    <a:pt x="100" y="108"/>
                  </a:lnTo>
                  <a:lnTo>
                    <a:pt x="96" y="100"/>
                  </a:lnTo>
                  <a:lnTo>
                    <a:pt x="90" y="93"/>
                  </a:lnTo>
                  <a:lnTo>
                    <a:pt x="82" y="87"/>
                  </a:lnTo>
                  <a:lnTo>
                    <a:pt x="75" y="81"/>
                  </a:lnTo>
                  <a:lnTo>
                    <a:pt x="65" y="85"/>
                  </a:lnTo>
                  <a:lnTo>
                    <a:pt x="54" y="86"/>
                  </a:lnTo>
                  <a:lnTo>
                    <a:pt x="44" y="87"/>
                  </a:lnTo>
                  <a:lnTo>
                    <a:pt x="33" y="86"/>
                  </a:lnTo>
                  <a:lnTo>
                    <a:pt x="23" y="84"/>
                  </a:lnTo>
                  <a:lnTo>
                    <a:pt x="14" y="80"/>
                  </a:lnTo>
                  <a:lnTo>
                    <a:pt x="7" y="76"/>
                  </a:lnTo>
                  <a:lnTo>
                    <a:pt x="3" y="70"/>
                  </a:lnTo>
                  <a:lnTo>
                    <a:pt x="1" y="66"/>
                  </a:lnTo>
                  <a:lnTo>
                    <a:pt x="1" y="65"/>
                  </a:lnTo>
                  <a:lnTo>
                    <a:pt x="3" y="66"/>
                  </a:lnTo>
                  <a:lnTo>
                    <a:pt x="7" y="69"/>
                  </a:lnTo>
                  <a:lnTo>
                    <a:pt x="12" y="71"/>
                  </a:lnTo>
                  <a:lnTo>
                    <a:pt x="18" y="72"/>
                  </a:lnTo>
                  <a:lnTo>
                    <a:pt x="24" y="73"/>
                  </a:lnTo>
                  <a:lnTo>
                    <a:pt x="33" y="75"/>
                  </a:lnTo>
                  <a:lnTo>
                    <a:pt x="41" y="75"/>
                  </a:lnTo>
                  <a:lnTo>
                    <a:pt x="49" y="73"/>
                  </a:lnTo>
                  <a:lnTo>
                    <a:pt x="56" y="73"/>
                  </a:lnTo>
                  <a:lnTo>
                    <a:pt x="61" y="71"/>
                  </a:lnTo>
                  <a:lnTo>
                    <a:pt x="54" y="64"/>
                  </a:lnTo>
                  <a:lnTo>
                    <a:pt x="46" y="56"/>
                  </a:lnTo>
                  <a:lnTo>
                    <a:pt x="38" y="48"/>
                  </a:lnTo>
                  <a:lnTo>
                    <a:pt x="29" y="39"/>
                  </a:lnTo>
                  <a:lnTo>
                    <a:pt x="21" y="31"/>
                  </a:lnTo>
                  <a:lnTo>
                    <a:pt x="14" y="23"/>
                  </a:lnTo>
                  <a:lnTo>
                    <a:pt x="8" y="15"/>
                  </a:lnTo>
                  <a:lnTo>
                    <a:pt x="4" y="9"/>
                  </a:lnTo>
                  <a:lnTo>
                    <a:pt x="0" y="2"/>
                  </a:lnTo>
                  <a:lnTo>
                    <a:pt x="3" y="0"/>
                  </a:lnTo>
                  <a:lnTo>
                    <a:pt x="6" y="1"/>
                  </a:lnTo>
                  <a:lnTo>
                    <a:pt x="11" y="4"/>
                  </a:lnTo>
                  <a:lnTo>
                    <a:pt x="14" y="9"/>
                  </a:lnTo>
                  <a:lnTo>
                    <a:pt x="20" y="15"/>
                  </a:lnTo>
                  <a:lnTo>
                    <a:pt x="27" y="23"/>
                  </a:lnTo>
                  <a:lnTo>
                    <a:pt x="36" y="32"/>
                  </a:lnTo>
                  <a:lnTo>
                    <a:pt x="44" y="41"/>
                  </a:lnTo>
                  <a:lnTo>
                    <a:pt x="52" y="49"/>
                  </a:lnTo>
                  <a:lnTo>
                    <a:pt x="60" y="55"/>
                  </a:lnTo>
                  <a:lnTo>
                    <a:pt x="65" y="60"/>
                  </a:lnTo>
                  <a:lnTo>
                    <a:pt x="69" y="50"/>
                  </a:lnTo>
                  <a:lnTo>
                    <a:pt x="72" y="39"/>
                  </a:lnTo>
                  <a:lnTo>
                    <a:pt x="73" y="28"/>
                  </a:lnTo>
                  <a:lnTo>
                    <a:pt x="72" y="19"/>
                  </a:lnTo>
                  <a:lnTo>
                    <a:pt x="71" y="13"/>
                  </a:lnTo>
                  <a:lnTo>
                    <a:pt x="72" y="10"/>
                  </a:lnTo>
                  <a:lnTo>
                    <a:pt x="74" y="10"/>
                  </a:lnTo>
                  <a:lnTo>
                    <a:pt x="76" y="13"/>
                  </a:lnTo>
                  <a:lnTo>
                    <a:pt x="81" y="31"/>
                  </a:lnTo>
                  <a:lnTo>
                    <a:pt x="83" y="47"/>
                  </a:lnTo>
                  <a:lnTo>
                    <a:pt x="84" y="61"/>
                  </a:lnTo>
                  <a:lnTo>
                    <a:pt x="83" y="68"/>
                  </a:lnTo>
                  <a:lnTo>
                    <a:pt x="91" y="76"/>
                  </a:lnTo>
                  <a:lnTo>
                    <a:pt x="99" y="84"/>
                  </a:lnTo>
                  <a:lnTo>
                    <a:pt x="106" y="91"/>
                  </a:lnTo>
                  <a:lnTo>
                    <a:pt x="111" y="96"/>
                  </a:lnTo>
                  <a:lnTo>
                    <a:pt x="120" y="93"/>
                  </a:lnTo>
                  <a:lnTo>
                    <a:pt x="127" y="84"/>
                  </a:lnTo>
                  <a:lnTo>
                    <a:pt x="132" y="71"/>
                  </a:lnTo>
                  <a:lnTo>
                    <a:pt x="132" y="57"/>
                  </a:lnTo>
                  <a:lnTo>
                    <a:pt x="130" y="47"/>
                  </a:lnTo>
                  <a:lnTo>
                    <a:pt x="132" y="42"/>
                  </a:lnTo>
                  <a:lnTo>
                    <a:pt x="134" y="43"/>
                  </a:lnTo>
                  <a:lnTo>
                    <a:pt x="136" y="50"/>
                  </a:lnTo>
                  <a:lnTo>
                    <a:pt x="140" y="65"/>
                  </a:lnTo>
                  <a:lnTo>
                    <a:pt x="141" y="83"/>
                  </a:lnTo>
                  <a:lnTo>
                    <a:pt x="141" y="99"/>
                  </a:lnTo>
                  <a:lnTo>
                    <a:pt x="135" y="110"/>
                  </a:lnTo>
                  <a:lnTo>
                    <a:pt x="144" y="120"/>
                  </a:lnTo>
                  <a:lnTo>
                    <a:pt x="152" y="128"/>
                  </a:lnTo>
                  <a:lnTo>
                    <a:pt x="157" y="136"/>
                  </a:lnTo>
                  <a:lnTo>
                    <a:pt x="161" y="141"/>
                  </a:lnTo>
                  <a:lnTo>
                    <a:pt x="166" y="137"/>
                  </a:lnTo>
                  <a:lnTo>
                    <a:pt x="171" y="131"/>
                  </a:lnTo>
                  <a:lnTo>
                    <a:pt x="174" y="125"/>
                  </a:lnTo>
                  <a:lnTo>
                    <a:pt x="175" y="120"/>
                  </a:lnTo>
                  <a:lnTo>
                    <a:pt x="178" y="117"/>
                  </a:lnTo>
                  <a:lnTo>
                    <a:pt x="180" y="116"/>
                  </a:lnTo>
                  <a:lnTo>
                    <a:pt x="182" y="118"/>
                  </a:lnTo>
                  <a:lnTo>
                    <a:pt x="183" y="124"/>
                  </a:lnTo>
                  <a:lnTo>
                    <a:pt x="182" y="132"/>
                  </a:lnTo>
                  <a:lnTo>
                    <a:pt x="179" y="141"/>
                  </a:lnTo>
                  <a:lnTo>
                    <a:pt x="176" y="148"/>
                  </a:lnTo>
                  <a:lnTo>
                    <a:pt x="174" y="153"/>
                  </a:lnTo>
                  <a:lnTo>
                    <a:pt x="176" y="158"/>
                  </a:lnTo>
                  <a:lnTo>
                    <a:pt x="180" y="163"/>
                  </a:lnTo>
                  <a:lnTo>
                    <a:pt x="182" y="168"/>
                  </a:lnTo>
                  <a:lnTo>
                    <a:pt x="186" y="174"/>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65" name="Freeform 329">
              <a:extLst>
                <a:ext uri="{FF2B5EF4-FFF2-40B4-BE49-F238E27FC236}">
                  <a16:creationId xmlns:a16="http://schemas.microsoft.com/office/drawing/2014/main" xmlns="" id="{30465404-CB65-4377-9914-3C7889626C39}"/>
                </a:ext>
              </a:extLst>
            </p:cNvPr>
            <p:cNvSpPr>
              <a:spLocks/>
            </p:cNvSpPr>
            <p:nvPr/>
          </p:nvSpPr>
          <p:spPr bwMode="auto">
            <a:xfrm>
              <a:off x="2275" y="1023"/>
              <a:ext cx="75" cy="100"/>
            </a:xfrm>
            <a:custGeom>
              <a:avLst/>
              <a:gdLst>
                <a:gd name="T0" fmla="*/ 1 w 150"/>
                <a:gd name="T1" fmla="*/ 7 h 200"/>
                <a:gd name="T2" fmla="*/ 1 w 150"/>
                <a:gd name="T3" fmla="*/ 6 h 200"/>
                <a:gd name="T4" fmla="*/ 1 w 150"/>
                <a:gd name="T5" fmla="*/ 6 h 200"/>
                <a:gd name="T6" fmla="*/ 0 w 150"/>
                <a:gd name="T7" fmla="*/ 5 h 200"/>
                <a:gd name="T8" fmla="*/ 1 w 150"/>
                <a:gd name="T9" fmla="*/ 4 h 200"/>
                <a:gd name="T10" fmla="*/ 1 w 150"/>
                <a:gd name="T11" fmla="*/ 4 h 200"/>
                <a:gd name="T12" fmla="*/ 1 w 150"/>
                <a:gd name="T13" fmla="*/ 5 h 200"/>
                <a:gd name="T14" fmla="*/ 1 w 150"/>
                <a:gd name="T15" fmla="*/ 6 h 200"/>
                <a:gd name="T16" fmla="*/ 2 w 150"/>
                <a:gd name="T17" fmla="*/ 6 h 200"/>
                <a:gd name="T18" fmla="*/ 2 w 150"/>
                <a:gd name="T19" fmla="*/ 6 h 200"/>
                <a:gd name="T20" fmla="*/ 2 w 150"/>
                <a:gd name="T21" fmla="*/ 5 h 200"/>
                <a:gd name="T22" fmla="*/ 2 w 150"/>
                <a:gd name="T23" fmla="*/ 4 h 200"/>
                <a:gd name="T24" fmla="*/ 2 w 150"/>
                <a:gd name="T25" fmla="*/ 3 h 200"/>
                <a:gd name="T26" fmla="*/ 2 w 150"/>
                <a:gd name="T27" fmla="*/ 3 h 200"/>
                <a:gd name="T28" fmla="*/ 2 w 150"/>
                <a:gd name="T29" fmla="*/ 4 h 200"/>
                <a:gd name="T30" fmla="*/ 2 w 150"/>
                <a:gd name="T31" fmla="*/ 5 h 200"/>
                <a:gd name="T32" fmla="*/ 2 w 150"/>
                <a:gd name="T33" fmla="*/ 5 h 200"/>
                <a:gd name="T34" fmla="*/ 3 w 150"/>
                <a:gd name="T35" fmla="*/ 4 h 200"/>
                <a:gd name="T36" fmla="*/ 2 w 150"/>
                <a:gd name="T37" fmla="*/ 3 h 200"/>
                <a:gd name="T38" fmla="*/ 3 w 150"/>
                <a:gd name="T39" fmla="*/ 2 h 200"/>
                <a:gd name="T40" fmla="*/ 3 w 150"/>
                <a:gd name="T41" fmla="*/ 1 h 200"/>
                <a:gd name="T42" fmla="*/ 3 w 150"/>
                <a:gd name="T43" fmla="*/ 1 h 200"/>
                <a:gd name="T44" fmla="*/ 3 w 150"/>
                <a:gd name="T45" fmla="*/ 2 h 200"/>
                <a:gd name="T46" fmla="*/ 3 w 150"/>
                <a:gd name="T47" fmla="*/ 3 h 200"/>
                <a:gd name="T48" fmla="*/ 3 w 150"/>
                <a:gd name="T49" fmla="*/ 3 h 200"/>
                <a:gd name="T50" fmla="*/ 4 w 150"/>
                <a:gd name="T51" fmla="*/ 2 h 200"/>
                <a:gd name="T52" fmla="*/ 4 w 150"/>
                <a:gd name="T53" fmla="*/ 2 h 200"/>
                <a:gd name="T54" fmla="*/ 4 w 150"/>
                <a:gd name="T55" fmla="*/ 1 h 200"/>
                <a:gd name="T56" fmla="*/ 5 w 150"/>
                <a:gd name="T57" fmla="*/ 1 h 200"/>
                <a:gd name="T58" fmla="*/ 5 w 150"/>
                <a:gd name="T59" fmla="*/ 1 h 200"/>
                <a:gd name="T60" fmla="*/ 4 w 150"/>
                <a:gd name="T61" fmla="*/ 1 h 200"/>
                <a:gd name="T62" fmla="*/ 4 w 150"/>
                <a:gd name="T63" fmla="*/ 2 h 200"/>
                <a:gd name="T64" fmla="*/ 4 w 150"/>
                <a:gd name="T65" fmla="*/ 2 h 200"/>
                <a:gd name="T66" fmla="*/ 4 w 150"/>
                <a:gd name="T67" fmla="*/ 3 h 200"/>
                <a:gd name="T68" fmla="*/ 4 w 150"/>
                <a:gd name="T69" fmla="*/ 3 h 200"/>
                <a:gd name="T70" fmla="*/ 4 w 150"/>
                <a:gd name="T71" fmla="*/ 3 h 200"/>
                <a:gd name="T72" fmla="*/ 5 w 150"/>
                <a:gd name="T73" fmla="*/ 3 h 200"/>
                <a:gd name="T74" fmla="*/ 5 w 150"/>
                <a:gd name="T75" fmla="*/ 3 h 200"/>
                <a:gd name="T76" fmla="*/ 5 w 150"/>
                <a:gd name="T77" fmla="*/ 3 h 200"/>
                <a:gd name="T78" fmla="*/ 5 w 150"/>
                <a:gd name="T79" fmla="*/ 3 h 200"/>
                <a:gd name="T80" fmla="*/ 5 w 150"/>
                <a:gd name="T81" fmla="*/ 3 h 200"/>
                <a:gd name="T82" fmla="*/ 4 w 150"/>
                <a:gd name="T83" fmla="*/ 3 h 200"/>
                <a:gd name="T84" fmla="*/ 4 w 150"/>
                <a:gd name="T85" fmla="*/ 4 h 200"/>
                <a:gd name="T86" fmla="*/ 4 w 150"/>
                <a:gd name="T87" fmla="*/ 4 h 200"/>
                <a:gd name="T88" fmla="*/ 3 w 150"/>
                <a:gd name="T89" fmla="*/ 4 h 200"/>
                <a:gd name="T90" fmla="*/ 3 w 150"/>
                <a:gd name="T91" fmla="*/ 5 h 200"/>
                <a:gd name="T92" fmla="*/ 3 w 150"/>
                <a:gd name="T93" fmla="*/ 6 h 200"/>
                <a:gd name="T94" fmla="*/ 3 w 150"/>
                <a:gd name="T95" fmla="*/ 6 h 200"/>
                <a:gd name="T96" fmla="*/ 4 w 150"/>
                <a:gd name="T97" fmla="*/ 5 h 200"/>
                <a:gd name="T98" fmla="*/ 4 w 150"/>
                <a:gd name="T99" fmla="*/ 5 h 200"/>
                <a:gd name="T100" fmla="*/ 4 w 150"/>
                <a:gd name="T101" fmla="*/ 5 h 200"/>
                <a:gd name="T102" fmla="*/ 5 w 150"/>
                <a:gd name="T103" fmla="*/ 5 h 200"/>
                <a:gd name="T104" fmla="*/ 4 w 150"/>
                <a:gd name="T105" fmla="*/ 5 h 200"/>
                <a:gd name="T106" fmla="*/ 4 w 150"/>
                <a:gd name="T107" fmla="*/ 6 h 200"/>
                <a:gd name="T108" fmla="*/ 3 w 150"/>
                <a:gd name="T109" fmla="*/ 6 h 200"/>
                <a:gd name="T110" fmla="*/ 3 w 150"/>
                <a:gd name="T111" fmla="*/ 6 h 200"/>
                <a:gd name="T112" fmla="*/ 2 w 150"/>
                <a:gd name="T113" fmla="*/ 6 h 200"/>
                <a:gd name="T114" fmla="*/ 2 w 150"/>
                <a:gd name="T115" fmla="*/ 6 h 200"/>
                <a:gd name="T116" fmla="*/ 2 w 150"/>
                <a:gd name="T117" fmla="*/ 7 h 200"/>
                <a:gd name="T118" fmla="*/ 2 w 150"/>
                <a:gd name="T119" fmla="*/ 7 h 2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50" h="200">
                  <a:moveTo>
                    <a:pt x="31" y="200"/>
                  </a:moveTo>
                  <a:lnTo>
                    <a:pt x="26" y="197"/>
                  </a:lnTo>
                  <a:lnTo>
                    <a:pt x="21" y="191"/>
                  </a:lnTo>
                  <a:lnTo>
                    <a:pt x="15" y="182"/>
                  </a:lnTo>
                  <a:lnTo>
                    <a:pt x="9" y="172"/>
                  </a:lnTo>
                  <a:lnTo>
                    <a:pt x="5" y="162"/>
                  </a:lnTo>
                  <a:lnTo>
                    <a:pt x="1" y="151"/>
                  </a:lnTo>
                  <a:lnTo>
                    <a:pt x="0" y="139"/>
                  </a:lnTo>
                  <a:lnTo>
                    <a:pt x="1" y="127"/>
                  </a:lnTo>
                  <a:lnTo>
                    <a:pt x="3" y="121"/>
                  </a:lnTo>
                  <a:lnTo>
                    <a:pt x="6" y="119"/>
                  </a:lnTo>
                  <a:lnTo>
                    <a:pt x="7" y="122"/>
                  </a:lnTo>
                  <a:lnTo>
                    <a:pt x="8" y="127"/>
                  </a:lnTo>
                  <a:lnTo>
                    <a:pt x="10" y="144"/>
                  </a:lnTo>
                  <a:lnTo>
                    <a:pt x="15" y="161"/>
                  </a:lnTo>
                  <a:lnTo>
                    <a:pt x="23" y="177"/>
                  </a:lnTo>
                  <a:lnTo>
                    <a:pt x="34" y="187"/>
                  </a:lnTo>
                  <a:lnTo>
                    <a:pt x="39" y="183"/>
                  </a:lnTo>
                  <a:lnTo>
                    <a:pt x="43" y="176"/>
                  </a:lnTo>
                  <a:lnTo>
                    <a:pt x="44" y="171"/>
                  </a:lnTo>
                  <a:lnTo>
                    <a:pt x="46" y="169"/>
                  </a:lnTo>
                  <a:lnTo>
                    <a:pt x="39" y="151"/>
                  </a:lnTo>
                  <a:lnTo>
                    <a:pt x="34" y="129"/>
                  </a:lnTo>
                  <a:lnTo>
                    <a:pt x="33" y="109"/>
                  </a:lnTo>
                  <a:lnTo>
                    <a:pt x="33" y="95"/>
                  </a:lnTo>
                  <a:lnTo>
                    <a:pt x="36" y="87"/>
                  </a:lnTo>
                  <a:lnTo>
                    <a:pt x="38" y="84"/>
                  </a:lnTo>
                  <a:lnTo>
                    <a:pt x="40" y="86"/>
                  </a:lnTo>
                  <a:lnTo>
                    <a:pt x="40" y="94"/>
                  </a:lnTo>
                  <a:lnTo>
                    <a:pt x="40" y="108"/>
                  </a:lnTo>
                  <a:lnTo>
                    <a:pt x="43" y="125"/>
                  </a:lnTo>
                  <a:lnTo>
                    <a:pt x="46" y="142"/>
                  </a:lnTo>
                  <a:lnTo>
                    <a:pt x="53" y="153"/>
                  </a:lnTo>
                  <a:lnTo>
                    <a:pt x="60" y="142"/>
                  </a:lnTo>
                  <a:lnTo>
                    <a:pt x="67" y="131"/>
                  </a:lnTo>
                  <a:lnTo>
                    <a:pt x="70" y="118"/>
                  </a:lnTo>
                  <a:lnTo>
                    <a:pt x="72" y="109"/>
                  </a:lnTo>
                  <a:lnTo>
                    <a:pt x="64" y="87"/>
                  </a:lnTo>
                  <a:lnTo>
                    <a:pt x="63" y="64"/>
                  </a:lnTo>
                  <a:lnTo>
                    <a:pt x="66" y="42"/>
                  </a:lnTo>
                  <a:lnTo>
                    <a:pt x="74" y="26"/>
                  </a:lnTo>
                  <a:lnTo>
                    <a:pt x="78" y="23"/>
                  </a:lnTo>
                  <a:lnTo>
                    <a:pt x="81" y="23"/>
                  </a:lnTo>
                  <a:lnTo>
                    <a:pt x="81" y="25"/>
                  </a:lnTo>
                  <a:lnTo>
                    <a:pt x="81" y="30"/>
                  </a:lnTo>
                  <a:lnTo>
                    <a:pt x="76" y="47"/>
                  </a:lnTo>
                  <a:lnTo>
                    <a:pt x="75" y="65"/>
                  </a:lnTo>
                  <a:lnTo>
                    <a:pt x="76" y="80"/>
                  </a:lnTo>
                  <a:lnTo>
                    <a:pt x="82" y="92"/>
                  </a:lnTo>
                  <a:lnTo>
                    <a:pt x="91" y="79"/>
                  </a:lnTo>
                  <a:lnTo>
                    <a:pt x="97" y="66"/>
                  </a:lnTo>
                  <a:lnTo>
                    <a:pt x="100" y="55"/>
                  </a:lnTo>
                  <a:lnTo>
                    <a:pt x="102" y="46"/>
                  </a:lnTo>
                  <a:lnTo>
                    <a:pt x="106" y="35"/>
                  </a:lnTo>
                  <a:lnTo>
                    <a:pt x="112" y="23"/>
                  </a:lnTo>
                  <a:lnTo>
                    <a:pt x="119" y="12"/>
                  </a:lnTo>
                  <a:lnTo>
                    <a:pt x="124" y="4"/>
                  </a:lnTo>
                  <a:lnTo>
                    <a:pt x="129" y="1"/>
                  </a:lnTo>
                  <a:lnTo>
                    <a:pt x="133" y="0"/>
                  </a:lnTo>
                  <a:lnTo>
                    <a:pt x="136" y="2"/>
                  </a:lnTo>
                  <a:lnTo>
                    <a:pt x="135" y="6"/>
                  </a:lnTo>
                  <a:lnTo>
                    <a:pt x="124" y="19"/>
                  </a:lnTo>
                  <a:lnTo>
                    <a:pt x="115" y="32"/>
                  </a:lnTo>
                  <a:lnTo>
                    <a:pt x="109" y="43"/>
                  </a:lnTo>
                  <a:lnTo>
                    <a:pt x="107" y="54"/>
                  </a:lnTo>
                  <a:lnTo>
                    <a:pt x="106" y="64"/>
                  </a:lnTo>
                  <a:lnTo>
                    <a:pt x="102" y="76"/>
                  </a:lnTo>
                  <a:lnTo>
                    <a:pt x="98" y="87"/>
                  </a:lnTo>
                  <a:lnTo>
                    <a:pt x="93" y="95"/>
                  </a:lnTo>
                  <a:lnTo>
                    <a:pt x="101" y="93"/>
                  </a:lnTo>
                  <a:lnTo>
                    <a:pt x="108" y="91"/>
                  </a:lnTo>
                  <a:lnTo>
                    <a:pt x="116" y="87"/>
                  </a:lnTo>
                  <a:lnTo>
                    <a:pt x="123" y="84"/>
                  </a:lnTo>
                  <a:lnTo>
                    <a:pt x="130" y="79"/>
                  </a:lnTo>
                  <a:lnTo>
                    <a:pt x="136" y="76"/>
                  </a:lnTo>
                  <a:lnTo>
                    <a:pt x="140" y="72"/>
                  </a:lnTo>
                  <a:lnTo>
                    <a:pt x="143" y="69"/>
                  </a:lnTo>
                  <a:lnTo>
                    <a:pt x="146" y="65"/>
                  </a:lnTo>
                  <a:lnTo>
                    <a:pt x="150" y="64"/>
                  </a:lnTo>
                  <a:lnTo>
                    <a:pt x="150" y="66"/>
                  </a:lnTo>
                  <a:lnTo>
                    <a:pt x="148" y="71"/>
                  </a:lnTo>
                  <a:lnTo>
                    <a:pt x="143" y="80"/>
                  </a:lnTo>
                  <a:lnTo>
                    <a:pt x="136" y="87"/>
                  </a:lnTo>
                  <a:lnTo>
                    <a:pt x="128" y="93"/>
                  </a:lnTo>
                  <a:lnTo>
                    <a:pt x="120" y="99"/>
                  </a:lnTo>
                  <a:lnTo>
                    <a:pt x="112" y="102"/>
                  </a:lnTo>
                  <a:lnTo>
                    <a:pt x="104" y="104"/>
                  </a:lnTo>
                  <a:lnTo>
                    <a:pt x="97" y="107"/>
                  </a:lnTo>
                  <a:lnTo>
                    <a:pt x="92" y="107"/>
                  </a:lnTo>
                  <a:lnTo>
                    <a:pt x="85" y="118"/>
                  </a:lnTo>
                  <a:lnTo>
                    <a:pt x="77" y="134"/>
                  </a:lnTo>
                  <a:lnTo>
                    <a:pt x="70" y="151"/>
                  </a:lnTo>
                  <a:lnTo>
                    <a:pt x="68" y="160"/>
                  </a:lnTo>
                  <a:lnTo>
                    <a:pt x="74" y="162"/>
                  </a:lnTo>
                  <a:lnTo>
                    <a:pt x="81" y="163"/>
                  </a:lnTo>
                  <a:lnTo>
                    <a:pt x="89" y="163"/>
                  </a:lnTo>
                  <a:lnTo>
                    <a:pt x="95" y="162"/>
                  </a:lnTo>
                  <a:lnTo>
                    <a:pt x="104" y="160"/>
                  </a:lnTo>
                  <a:lnTo>
                    <a:pt x="110" y="156"/>
                  </a:lnTo>
                  <a:lnTo>
                    <a:pt x="117" y="152"/>
                  </a:lnTo>
                  <a:lnTo>
                    <a:pt x="122" y="146"/>
                  </a:lnTo>
                  <a:lnTo>
                    <a:pt x="127" y="140"/>
                  </a:lnTo>
                  <a:lnTo>
                    <a:pt x="130" y="138"/>
                  </a:lnTo>
                  <a:lnTo>
                    <a:pt x="131" y="140"/>
                  </a:lnTo>
                  <a:lnTo>
                    <a:pt x="129" y="146"/>
                  </a:lnTo>
                  <a:lnTo>
                    <a:pt x="124" y="154"/>
                  </a:lnTo>
                  <a:lnTo>
                    <a:pt x="117" y="162"/>
                  </a:lnTo>
                  <a:lnTo>
                    <a:pt x="109" y="168"/>
                  </a:lnTo>
                  <a:lnTo>
                    <a:pt x="101" y="171"/>
                  </a:lnTo>
                  <a:lnTo>
                    <a:pt x="92" y="175"/>
                  </a:lnTo>
                  <a:lnTo>
                    <a:pt x="83" y="176"/>
                  </a:lnTo>
                  <a:lnTo>
                    <a:pt x="74" y="176"/>
                  </a:lnTo>
                  <a:lnTo>
                    <a:pt x="66" y="174"/>
                  </a:lnTo>
                  <a:lnTo>
                    <a:pt x="61" y="179"/>
                  </a:lnTo>
                  <a:lnTo>
                    <a:pt x="58" y="183"/>
                  </a:lnTo>
                  <a:lnTo>
                    <a:pt x="55" y="187"/>
                  </a:lnTo>
                  <a:lnTo>
                    <a:pt x="54" y="193"/>
                  </a:lnTo>
                  <a:lnTo>
                    <a:pt x="47" y="193"/>
                  </a:lnTo>
                  <a:lnTo>
                    <a:pt x="40" y="194"/>
                  </a:lnTo>
                  <a:lnTo>
                    <a:pt x="34" y="197"/>
                  </a:lnTo>
                  <a:lnTo>
                    <a:pt x="31" y="200"/>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66" name="Freeform 330">
              <a:extLst>
                <a:ext uri="{FF2B5EF4-FFF2-40B4-BE49-F238E27FC236}">
                  <a16:creationId xmlns:a16="http://schemas.microsoft.com/office/drawing/2014/main" xmlns="" id="{14C4663C-E60F-421B-A646-975C526D8068}"/>
                </a:ext>
              </a:extLst>
            </p:cNvPr>
            <p:cNvSpPr>
              <a:spLocks/>
            </p:cNvSpPr>
            <p:nvPr/>
          </p:nvSpPr>
          <p:spPr bwMode="auto">
            <a:xfrm>
              <a:off x="2312" y="1135"/>
              <a:ext cx="119" cy="55"/>
            </a:xfrm>
            <a:custGeom>
              <a:avLst/>
              <a:gdLst>
                <a:gd name="T0" fmla="*/ 1 w 237"/>
                <a:gd name="T1" fmla="*/ 2 h 110"/>
                <a:gd name="T2" fmla="*/ 1 w 237"/>
                <a:gd name="T3" fmla="*/ 2 h 110"/>
                <a:gd name="T4" fmla="*/ 1 w 237"/>
                <a:gd name="T5" fmla="*/ 2 h 110"/>
                <a:gd name="T6" fmla="*/ 1 w 237"/>
                <a:gd name="T7" fmla="*/ 2 h 110"/>
                <a:gd name="T8" fmla="*/ 2 w 237"/>
                <a:gd name="T9" fmla="*/ 2 h 110"/>
                <a:gd name="T10" fmla="*/ 3 w 237"/>
                <a:gd name="T11" fmla="*/ 2 h 110"/>
                <a:gd name="T12" fmla="*/ 3 w 237"/>
                <a:gd name="T13" fmla="*/ 2 h 110"/>
                <a:gd name="T14" fmla="*/ 3 w 237"/>
                <a:gd name="T15" fmla="*/ 3 h 110"/>
                <a:gd name="T16" fmla="*/ 3 w 237"/>
                <a:gd name="T17" fmla="*/ 3 h 110"/>
                <a:gd name="T18" fmla="*/ 3 w 237"/>
                <a:gd name="T19" fmla="*/ 3 h 110"/>
                <a:gd name="T20" fmla="*/ 4 w 237"/>
                <a:gd name="T21" fmla="*/ 4 h 110"/>
                <a:gd name="T22" fmla="*/ 4 w 237"/>
                <a:gd name="T23" fmla="*/ 3 h 110"/>
                <a:gd name="T24" fmla="*/ 4 w 237"/>
                <a:gd name="T25" fmla="*/ 3 h 110"/>
                <a:gd name="T26" fmla="*/ 3 w 237"/>
                <a:gd name="T27" fmla="*/ 2 h 110"/>
                <a:gd name="T28" fmla="*/ 3 w 237"/>
                <a:gd name="T29" fmla="*/ 2 h 110"/>
                <a:gd name="T30" fmla="*/ 4 w 237"/>
                <a:gd name="T31" fmla="*/ 2 h 110"/>
                <a:gd name="T32" fmla="*/ 4 w 237"/>
                <a:gd name="T33" fmla="*/ 2 h 110"/>
                <a:gd name="T34" fmla="*/ 5 w 237"/>
                <a:gd name="T35" fmla="*/ 2 h 110"/>
                <a:gd name="T36" fmla="*/ 5 w 237"/>
                <a:gd name="T37" fmla="*/ 3 h 110"/>
                <a:gd name="T38" fmla="*/ 5 w 237"/>
                <a:gd name="T39" fmla="*/ 3 h 110"/>
                <a:gd name="T40" fmla="*/ 5 w 237"/>
                <a:gd name="T41" fmla="*/ 3 h 110"/>
                <a:gd name="T42" fmla="*/ 6 w 237"/>
                <a:gd name="T43" fmla="*/ 4 h 110"/>
                <a:gd name="T44" fmla="*/ 6 w 237"/>
                <a:gd name="T45" fmla="*/ 4 h 110"/>
                <a:gd name="T46" fmla="*/ 6 w 237"/>
                <a:gd name="T47" fmla="*/ 4 h 110"/>
                <a:gd name="T48" fmla="*/ 6 w 237"/>
                <a:gd name="T49" fmla="*/ 4 h 110"/>
                <a:gd name="T50" fmla="*/ 6 w 237"/>
                <a:gd name="T51" fmla="*/ 3 h 110"/>
                <a:gd name="T52" fmla="*/ 5 w 237"/>
                <a:gd name="T53" fmla="*/ 3 h 110"/>
                <a:gd name="T54" fmla="*/ 5 w 237"/>
                <a:gd name="T55" fmla="*/ 3 h 110"/>
                <a:gd name="T56" fmla="*/ 5 w 237"/>
                <a:gd name="T57" fmla="*/ 3 h 110"/>
                <a:gd name="T58" fmla="*/ 6 w 237"/>
                <a:gd name="T59" fmla="*/ 3 h 110"/>
                <a:gd name="T60" fmla="*/ 7 w 237"/>
                <a:gd name="T61" fmla="*/ 3 h 110"/>
                <a:gd name="T62" fmla="*/ 7 w 237"/>
                <a:gd name="T63" fmla="*/ 3 h 110"/>
                <a:gd name="T64" fmla="*/ 8 w 237"/>
                <a:gd name="T65" fmla="*/ 3 h 110"/>
                <a:gd name="T66" fmla="*/ 8 w 237"/>
                <a:gd name="T67" fmla="*/ 3 h 110"/>
                <a:gd name="T68" fmla="*/ 7 w 237"/>
                <a:gd name="T69" fmla="*/ 3 h 110"/>
                <a:gd name="T70" fmla="*/ 7 w 237"/>
                <a:gd name="T71" fmla="*/ 3 h 110"/>
                <a:gd name="T72" fmla="*/ 6 w 237"/>
                <a:gd name="T73" fmla="*/ 2 h 110"/>
                <a:gd name="T74" fmla="*/ 5 w 237"/>
                <a:gd name="T75" fmla="*/ 2 h 110"/>
                <a:gd name="T76" fmla="*/ 6 w 237"/>
                <a:gd name="T77" fmla="*/ 2 h 110"/>
                <a:gd name="T78" fmla="*/ 6 w 237"/>
                <a:gd name="T79" fmla="*/ 2 h 110"/>
                <a:gd name="T80" fmla="*/ 6 w 237"/>
                <a:gd name="T81" fmla="*/ 2 h 110"/>
                <a:gd name="T82" fmla="*/ 6 w 237"/>
                <a:gd name="T83" fmla="*/ 1 h 110"/>
                <a:gd name="T84" fmla="*/ 6 w 237"/>
                <a:gd name="T85" fmla="*/ 1 h 110"/>
                <a:gd name="T86" fmla="*/ 6 w 237"/>
                <a:gd name="T87" fmla="*/ 1 h 110"/>
                <a:gd name="T88" fmla="*/ 5 w 237"/>
                <a:gd name="T89" fmla="*/ 2 h 110"/>
                <a:gd name="T90" fmla="*/ 5 w 237"/>
                <a:gd name="T91" fmla="*/ 2 h 110"/>
                <a:gd name="T92" fmla="*/ 5 w 237"/>
                <a:gd name="T93" fmla="*/ 2 h 110"/>
                <a:gd name="T94" fmla="*/ 4 w 237"/>
                <a:gd name="T95" fmla="*/ 2 h 110"/>
                <a:gd name="T96" fmla="*/ 4 w 237"/>
                <a:gd name="T97" fmla="*/ 2 h 110"/>
                <a:gd name="T98" fmla="*/ 4 w 237"/>
                <a:gd name="T99" fmla="*/ 2 h 110"/>
                <a:gd name="T100" fmla="*/ 3 w 237"/>
                <a:gd name="T101" fmla="*/ 2 h 110"/>
                <a:gd name="T102" fmla="*/ 4 w 237"/>
                <a:gd name="T103" fmla="*/ 1 h 110"/>
                <a:gd name="T104" fmla="*/ 4 w 237"/>
                <a:gd name="T105" fmla="*/ 1 h 110"/>
                <a:gd name="T106" fmla="*/ 4 w 237"/>
                <a:gd name="T107" fmla="*/ 0 h 110"/>
                <a:gd name="T108" fmla="*/ 4 w 237"/>
                <a:gd name="T109" fmla="*/ 1 h 110"/>
                <a:gd name="T110" fmla="*/ 4 w 237"/>
                <a:gd name="T111" fmla="*/ 1 h 110"/>
                <a:gd name="T112" fmla="*/ 3 w 237"/>
                <a:gd name="T113" fmla="*/ 1 h 110"/>
                <a:gd name="T114" fmla="*/ 3 w 237"/>
                <a:gd name="T115" fmla="*/ 1 h 110"/>
                <a:gd name="T116" fmla="*/ 2 w 237"/>
                <a:gd name="T117" fmla="*/ 1 h 110"/>
                <a:gd name="T118" fmla="*/ 2 w 237"/>
                <a:gd name="T119" fmla="*/ 1 h 110"/>
                <a:gd name="T120" fmla="*/ 1 w 237"/>
                <a:gd name="T121" fmla="*/ 1 h 110"/>
                <a:gd name="T122" fmla="*/ 1 w 237"/>
                <a:gd name="T123" fmla="*/ 2 h 11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37" h="110">
                  <a:moveTo>
                    <a:pt x="0" y="34"/>
                  </a:moveTo>
                  <a:lnTo>
                    <a:pt x="1" y="35"/>
                  </a:lnTo>
                  <a:lnTo>
                    <a:pt x="1" y="37"/>
                  </a:lnTo>
                  <a:lnTo>
                    <a:pt x="1" y="38"/>
                  </a:lnTo>
                  <a:lnTo>
                    <a:pt x="1" y="41"/>
                  </a:lnTo>
                  <a:lnTo>
                    <a:pt x="10" y="41"/>
                  </a:lnTo>
                  <a:lnTo>
                    <a:pt x="19" y="41"/>
                  </a:lnTo>
                  <a:lnTo>
                    <a:pt x="31" y="41"/>
                  </a:lnTo>
                  <a:lnTo>
                    <a:pt x="41" y="42"/>
                  </a:lnTo>
                  <a:lnTo>
                    <a:pt x="51" y="44"/>
                  </a:lnTo>
                  <a:lnTo>
                    <a:pt x="59" y="46"/>
                  </a:lnTo>
                  <a:lnTo>
                    <a:pt x="66" y="49"/>
                  </a:lnTo>
                  <a:lnTo>
                    <a:pt x="70" y="51"/>
                  </a:lnTo>
                  <a:lnTo>
                    <a:pt x="72" y="54"/>
                  </a:lnTo>
                  <a:lnTo>
                    <a:pt x="74" y="60"/>
                  </a:lnTo>
                  <a:lnTo>
                    <a:pt x="77" y="66"/>
                  </a:lnTo>
                  <a:lnTo>
                    <a:pt x="80" y="74"/>
                  </a:lnTo>
                  <a:lnTo>
                    <a:pt x="85" y="81"/>
                  </a:lnTo>
                  <a:lnTo>
                    <a:pt x="91" y="88"/>
                  </a:lnTo>
                  <a:lnTo>
                    <a:pt x="96" y="94"/>
                  </a:lnTo>
                  <a:lnTo>
                    <a:pt x="104" y="98"/>
                  </a:lnTo>
                  <a:lnTo>
                    <a:pt x="111" y="101"/>
                  </a:lnTo>
                  <a:lnTo>
                    <a:pt x="114" y="99"/>
                  </a:lnTo>
                  <a:lnTo>
                    <a:pt x="111" y="96"/>
                  </a:lnTo>
                  <a:lnTo>
                    <a:pt x="106" y="89"/>
                  </a:lnTo>
                  <a:lnTo>
                    <a:pt x="99" y="81"/>
                  </a:lnTo>
                  <a:lnTo>
                    <a:pt x="93" y="71"/>
                  </a:lnTo>
                  <a:lnTo>
                    <a:pt x="91" y="60"/>
                  </a:lnTo>
                  <a:lnTo>
                    <a:pt x="89" y="52"/>
                  </a:lnTo>
                  <a:lnTo>
                    <a:pt x="95" y="52"/>
                  </a:lnTo>
                  <a:lnTo>
                    <a:pt x="101" y="52"/>
                  </a:lnTo>
                  <a:lnTo>
                    <a:pt x="107" y="53"/>
                  </a:lnTo>
                  <a:lnTo>
                    <a:pt x="114" y="54"/>
                  </a:lnTo>
                  <a:lnTo>
                    <a:pt x="119" y="56"/>
                  </a:lnTo>
                  <a:lnTo>
                    <a:pt x="125" y="57"/>
                  </a:lnTo>
                  <a:lnTo>
                    <a:pt x="129" y="59"/>
                  </a:lnTo>
                  <a:lnTo>
                    <a:pt x="132" y="60"/>
                  </a:lnTo>
                  <a:lnTo>
                    <a:pt x="133" y="66"/>
                  </a:lnTo>
                  <a:lnTo>
                    <a:pt x="135" y="72"/>
                  </a:lnTo>
                  <a:lnTo>
                    <a:pt x="140" y="79"/>
                  </a:lnTo>
                  <a:lnTo>
                    <a:pt x="145" y="86"/>
                  </a:lnTo>
                  <a:lnTo>
                    <a:pt x="150" y="92"/>
                  </a:lnTo>
                  <a:lnTo>
                    <a:pt x="157" y="98"/>
                  </a:lnTo>
                  <a:lnTo>
                    <a:pt x="163" y="103"/>
                  </a:lnTo>
                  <a:lnTo>
                    <a:pt x="170" y="106"/>
                  </a:lnTo>
                  <a:lnTo>
                    <a:pt x="182" y="110"/>
                  </a:lnTo>
                  <a:lnTo>
                    <a:pt x="188" y="110"/>
                  </a:lnTo>
                  <a:lnTo>
                    <a:pt x="191" y="107"/>
                  </a:lnTo>
                  <a:lnTo>
                    <a:pt x="185" y="104"/>
                  </a:lnTo>
                  <a:lnTo>
                    <a:pt x="177" y="99"/>
                  </a:lnTo>
                  <a:lnTo>
                    <a:pt x="170" y="95"/>
                  </a:lnTo>
                  <a:lnTo>
                    <a:pt x="163" y="89"/>
                  </a:lnTo>
                  <a:lnTo>
                    <a:pt x="159" y="84"/>
                  </a:lnTo>
                  <a:lnTo>
                    <a:pt x="154" y="79"/>
                  </a:lnTo>
                  <a:lnTo>
                    <a:pt x="149" y="74"/>
                  </a:lnTo>
                  <a:lnTo>
                    <a:pt x="147" y="69"/>
                  </a:lnTo>
                  <a:lnTo>
                    <a:pt x="146" y="66"/>
                  </a:lnTo>
                  <a:lnTo>
                    <a:pt x="155" y="71"/>
                  </a:lnTo>
                  <a:lnTo>
                    <a:pt x="167" y="74"/>
                  </a:lnTo>
                  <a:lnTo>
                    <a:pt x="179" y="76"/>
                  </a:lnTo>
                  <a:lnTo>
                    <a:pt x="192" y="79"/>
                  </a:lnTo>
                  <a:lnTo>
                    <a:pt x="205" y="81"/>
                  </a:lnTo>
                  <a:lnTo>
                    <a:pt x="215" y="82"/>
                  </a:lnTo>
                  <a:lnTo>
                    <a:pt x="224" y="83"/>
                  </a:lnTo>
                  <a:lnTo>
                    <a:pt x="230" y="83"/>
                  </a:lnTo>
                  <a:lnTo>
                    <a:pt x="236" y="83"/>
                  </a:lnTo>
                  <a:lnTo>
                    <a:pt x="237" y="81"/>
                  </a:lnTo>
                  <a:lnTo>
                    <a:pt x="233" y="77"/>
                  </a:lnTo>
                  <a:lnTo>
                    <a:pt x="226" y="76"/>
                  </a:lnTo>
                  <a:lnTo>
                    <a:pt x="218" y="75"/>
                  </a:lnTo>
                  <a:lnTo>
                    <a:pt x="208" y="73"/>
                  </a:lnTo>
                  <a:lnTo>
                    <a:pt x="196" y="69"/>
                  </a:lnTo>
                  <a:lnTo>
                    <a:pt x="185" y="66"/>
                  </a:lnTo>
                  <a:lnTo>
                    <a:pt x="175" y="62"/>
                  </a:lnTo>
                  <a:lnTo>
                    <a:pt x="165" y="59"/>
                  </a:lnTo>
                  <a:lnTo>
                    <a:pt x="157" y="57"/>
                  </a:lnTo>
                  <a:lnTo>
                    <a:pt x="154" y="54"/>
                  </a:lnTo>
                  <a:lnTo>
                    <a:pt x="161" y="48"/>
                  </a:lnTo>
                  <a:lnTo>
                    <a:pt x="169" y="42"/>
                  </a:lnTo>
                  <a:lnTo>
                    <a:pt x="177" y="39"/>
                  </a:lnTo>
                  <a:lnTo>
                    <a:pt x="184" y="38"/>
                  </a:lnTo>
                  <a:lnTo>
                    <a:pt x="190" y="37"/>
                  </a:lnTo>
                  <a:lnTo>
                    <a:pt x="191" y="35"/>
                  </a:lnTo>
                  <a:lnTo>
                    <a:pt x="188" y="31"/>
                  </a:lnTo>
                  <a:lnTo>
                    <a:pt x="182" y="29"/>
                  </a:lnTo>
                  <a:lnTo>
                    <a:pt x="177" y="28"/>
                  </a:lnTo>
                  <a:lnTo>
                    <a:pt x="171" y="29"/>
                  </a:lnTo>
                  <a:lnTo>
                    <a:pt x="165" y="30"/>
                  </a:lnTo>
                  <a:lnTo>
                    <a:pt x="160" y="33"/>
                  </a:lnTo>
                  <a:lnTo>
                    <a:pt x="154" y="36"/>
                  </a:lnTo>
                  <a:lnTo>
                    <a:pt x="149" y="38"/>
                  </a:lnTo>
                  <a:lnTo>
                    <a:pt x="145" y="43"/>
                  </a:lnTo>
                  <a:lnTo>
                    <a:pt x="142" y="46"/>
                  </a:lnTo>
                  <a:lnTo>
                    <a:pt x="137" y="46"/>
                  </a:lnTo>
                  <a:lnTo>
                    <a:pt x="130" y="45"/>
                  </a:lnTo>
                  <a:lnTo>
                    <a:pt x="123" y="45"/>
                  </a:lnTo>
                  <a:lnTo>
                    <a:pt x="116" y="44"/>
                  </a:lnTo>
                  <a:lnTo>
                    <a:pt x="109" y="43"/>
                  </a:lnTo>
                  <a:lnTo>
                    <a:pt x="102" y="43"/>
                  </a:lnTo>
                  <a:lnTo>
                    <a:pt x="97" y="43"/>
                  </a:lnTo>
                  <a:lnTo>
                    <a:pt x="95" y="43"/>
                  </a:lnTo>
                  <a:lnTo>
                    <a:pt x="94" y="33"/>
                  </a:lnTo>
                  <a:lnTo>
                    <a:pt x="97" y="23"/>
                  </a:lnTo>
                  <a:lnTo>
                    <a:pt x="104" y="14"/>
                  </a:lnTo>
                  <a:lnTo>
                    <a:pt x="115" y="7"/>
                  </a:lnTo>
                  <a:lnTo>
                    <a:pt x="123" y="4"/>
                  </a:lnTo>
                  <a:lnTo>
                    <a:pt x="124" y="1"/>
                  </a:lnTo>
                  <a:lnTo>
                    <a:pt x="121" y="0"/>
                  </a:lnTo>
                  <a:lnTo>
                    <a:pt x="115" y="0"/>
                  </a:lnTo>
                  <a:lnTo>
                    <a:pt x="110" y="1"/>
                  </a:lnTo>
                  <a:lnTo>
                    <a:pt x="104" y="5"/>
                  </a:lnTo>
                  <a:lnTo>
                    <a:pt x="97" y="8"/>
                  </a:lnTo>
                  <a:lnTo>
                    <a:pt x="91" y="14"/>
                  </a:lnTo>
                  <a:lnTo>
                    <a:pt x="83" y="19"/>
                  </a:lnTo>
                  <a:lnTo>
                    <a:pt x="77" y="24"/>
                  </a:lnTo>
                  <a:lnTo>
                    <a:pt x="72" y="28"/>
                  </a:lnTo>
                  <a:lnTo>
                    <a:pt x="70" y="31"/>
                  </a:lnTo>
                  <a:lnTo>
                    <a:pt x="63" y="31"/>
                  </a:lnTo>
                  <a:lnTo>
                    <a:pt x="55" y="31"/>
                  </a:lnTo>
                  <a:lnTo>
                    <a:pt x="45" y="31"/>
                  </a:lnTo>
                  <a:lnTo>
                    <a:pt x="34" y="31"/>
                  </a:lnTo>
                  <a:lnTo>
                    <a:pt x="24" y="31"/>
                  </a:lnTo>
                  <a:lnTo>
                    <a:pt x="13" y="31"/>
                  </a:lnTo>
                  <a:lnTo>
                    <a:pt x="5" y="33"/>
                  </a:lnTo>
                  <a:lnTo>
                    <a:pt x="0" y="34"/>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67" name="Freeform 331">
              <a:extLst>
                <a:ext uri="{FF2B5EF4-FFF2-40B4-BE49-F238E27FC236}">
                  <a16:creationId xmlns:a16="http://schemas.microsoft.com/office/drawing/2014/main" xmlns="" id="{7F1F6087-C4D5-44F1-B6AB-E419A54A33CB}"/>
                </a:ext>
              </a:extLst>
            </p:cNvPr>
            <p:cNvSpPr>
              <a:spLocks/>
            </p:cNvSpPr>
            <p:nvPr/>
          </p:nvSpPr>
          <p:spPr bwMode="auto">
            <a:xfrm>
              <a:off x="2300" y="1183"/>
              <a:ext cx="97" cy="111"/>
            </a:xfrm>
            <a:custGeom>
              <a:avLst/>
              <a:gdLst>
                <a:gd name="T0" fmla="*/ 1 w 194"/>
                <a:gd name="T1" fmla="*/ 1 h 222"/>
                <a:gd name="T2" fmla="*/ 1 w 194"/>
                <a:gd name="T3" fmla="*/ 1 h 222"/>
                <a:gd name="T4" fmla="*/ 1 w 194"/>
                <a:gd name="T5" fmla="*/ 2 h 222"/>
                <a:gd name="T6" fmla="*/ 1 w 194"/>
                <a:gd name="T7" fmla="*/ 4 h 222"/>
                <a:gd name="T8" fmla="*/ 2 w 194"/>
                <a:gd name="T9" fmla="*/ 4 h 222"/>
                <a:gd name="T10" fmla="*/ 2 w 194"/>
                <a:gd name="T11" fmla="*/ 2 h 222"/>
                <a:gd name="T12" fmla="*/ 2 w 194"/>
                <a:gd name="T13" fmla="*/ 2 h 222"/>
                <a:gd name="T14" fmla="*/ 2 w 194"/>
                <a:gd name="T15" fmla="*/ 2 h 222"/>
                <a:gd name="T16" fmla="*/ 2 w 194"/>
                <a:gd name="T17" fmla="*/ 2 h 222"/>
                <a:gd name="T18" fmla="*/ 3 w 194"/>
                <a:gd name="T19" fmla="*/ 3 h 222"/>
                <a:gd name="T20" fmla="*/ 3 w 194"/>
                <a:gd name="T21" fmla="*/ 4 h 222"/>
                <a:gd name="T22" fmla="*/ 3 w 194"/>
                <a:gd name="T23" fmla="*/ 5 h 222"/>
                <a:gd name="T24" fmla="*/ 3 w 194"/>
                <a:gd name="T25" fmla="*/ 5 h 222"/>
                <a:gd name="T26" fmla="*/ 4 w 194"/>
                <a:gd name="T27" fmla="*/ 4 h 222"/>
                <a:gd name="T28" fmla="*/ 4 w 194"/>
                <a:gd name="T29" fmla="*/ 4 h 222"/>
                <a:gd name="T30" fmla="*/ 5 w 194"/>
                <a:gd name="T31" fmla="*/ 5 h 222"/>
                <a:gd name="T32" fmla="*/ 5 w 194"/>
                <a:gd name="T33" fmla="*/ 6 h 222"/>
                <a:gd name="T34" fmla="*/ 6 w 194"/>
                <a:gd name="T35" fmla="*/ 7 h 222"/>
                <a:gd name="T36" fmla="*/ 6 w 194"/>
                <a:gd name="T37" fmla="*/ 7 h 222"/>
                <a:gd name="T38" fmla="*/ 7 w 194"/>
                <a:gd name="T39" fmla="*/ 7 h 222"/>
                <a:gd name="T40" fmla="*/ 6 w 194"/>
                <a:gd name="T41" fmla="*/ 7 h 222"/>
                <a:gd name="T42" fmla="*/ 6 w 194"/>
                <a:gd name="T43" fmla="*/ 6 h 222"/>
                <a:gd name="T44" fmla="*/ 5 w 194"/>
                <a:gd name="T45" fmla="*/ 5 h 222"/>
                <a:gd name="T46" fmla="*/ 4 w 194"/>
                <a:gd name="T47" fmla="*/ 4 h 222"/>
                <a:gd name="T48" fmla="*/ 4 w 194"/>
                <a:gd name="T49" fmla="*/ 3 h 222"/>
                <a:gd name="T50" fmla="*/ 5 w 194"/>
                <a:gd name="T51" fmla="*/ 3 h 222"/>
                <a:gd name="T52" fmla="*/ 5 w 194"/>
                <a:gd name="T53" fmla="*/ 3 h 222"/>
                <a:gd name="T54" fmla="*/ 5 w 194"/>
                <a:gd name="T55" fmla="*/ 3 h 222"/>
                <a:gd name="T56" fmla="*/ 6 w 194"/>
                <a:gd name="T57" fmla="*/ 3 h 222"/>
                <a:gd name="T58" fmla="*/ 6 w 194"/>
                <a:gd name="T59" fmla="*/ 3 h 222"/>
                <a:gd name="T60" fmla="*/ 6 w 194"/>
                <a:gd name="T61" fmla="*/ 3 h 222"/>
                <a:gd name="T62" fmla="*/ 5 w 194"/>
                <a:gd name="T63" fmla="*/ 3 h 222"/>
                <a:gd name="T64" fmla="*/ 5 w 194"/>
                <a:gd name="T65" fmla="*/ 3 h 222"/>
                <a:gd name="T66" fmla="*/ 4 w 194"/>
                <a:gd name="T67" fmla="*/ 3 h 222"/>
                <a:gd name="T68" fmla="*/ 4 w 194"/>
                <a:gd name="T69" fmla="*/ 3 h 222"/>
                <a:gd name="T70" fmla="*/ 3 w 194"/>
                <a:gd name="T71" fmla="*/ 3 h 222"/>
                <a:gd name="T72" fmla="*/ 3 w 194"/>
                <a:gd name="T73" fmla="*/ 2 h 222"/>
                <a:gd name="T74" fmla="*/ 3 w 194"/>
                <a:gd name="T75" fmla="*/ 2 h 222"/>
                <a:gd name="T76" fmla="*/ 3 w 194"/>
                <a:gd name="T77" fmla="*/ 2 h 222"/>
                <a:gd name="T78" fmla="*/ 3 w 194"/>
                <a:gd name="T79" fmla="*/ 2 h 222"/>
                <a:gd name="T80" fmla="*/ 3 w 194"/>
                <a:gd name="T81" fmla="*/ 2 h 222"/>
                <a:gd name="T82" fmla="*/ 4 w 194"/>
                <a:gd name="T83" fmla="*/ 2 h 222"/>
                <a:gd name="T84" fmla="*/ 4 w 194"/>
                <a:gd name="T85" fmla="*/ 2 h 222"/>
                <a:gd name="T86" fmla="*/ 4 w 194"/>
                <a:gd name="T87" fmla="*/ 2 h 222"/>
                <a:gd name="T88" fmla="*/ 4 w 194"/>
                <a:gd name="T89" fmla="*/ 2 h 222"/>
                <a:gd name="T90" fmla="*/ 3 w 194"/>
                <a:gd name="T91" fmla="*/ 2 h 222"/>
                <a:gd name="T92" fmla="*/ 3 w 194"/>
                <a:gd name="T93" fmla="*/ 2 h 222"/>
                <a:gd name="T94" fmla="*/ 2 w 194"/>
                <a:gd name="T95" fmla="*/ 2 h 222"/>
                <a:gd name="T96" fmla="*/ 2 w 194"/>
                <a:gd name="T97" fmla="*/ 1 h 222"/>
                <a:gd name="T98" fmla="*/ 2 w 194"/>
                <a:gd name="T99" fmla="*/ 1 h 222"/>
                <a:gd name="T100" fmla="*/ 1 w 194"/>
                <a:gd name="T101" fmla="*/ 1 h 222"/>
                <a:gd name="T102" fmla="*/ 1 w 194"/>
                <a:gd name="T103" fmla="*/ 0 h 22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4" h="222">
                  <a:moveTo>
                    <a:pt x="0" y="1"/>
                  </a:moveTo>
                  <a:lnTo>
                    <a:pt x="9" y="8"/>
                  </a:lnTo>
                  <a:lnTo>
                    <a:pt x="18" y="18"/>
                  </a:lnTo>
                  <a:lnTo>
                    <a:pt x="27" y="29"/>
                  </a:lnTo>
                  <a:lnTo>
                    <a:pt x="33" y="36"/>
                  </a:lnTo>
                  <a:lnTo>
                    <a:pt x="28" y="53"/>
                  </a:lnTo>
                  <a:lnTo>
                    <a:pt x="27" y="77"/>
                  </a:lnTo>
                  <a:lnTo>
                    <a:pt x="29" y="101"/>
                  </a:lnTo>
                  <a:lnTo>
                    <a:pt x="36" y="117"/>
                  </a:lnTo>
                  <a:lnTo>
                    <a:pt x="35" y="99"/>
                  </a:lnTo>
                  <a:lnTo>
                    <a:pt x="36" y="78"/>
                  </a:lnTo>
                  <a:lnTo>
                    <a:pt x="38" y="60"/>
                  </a:lnTo>
                  <a:lnTo>
                    <a:pt x="45" y="49"/>
                  </a:lnTo>
                  <a:lnTo>
                    <a:pt x="49" y="47"/>
                  </a:lnTo>
                  <a:lnTo>
                    <a:pt x="51" y="48"/>
                  </a:lnTo>
                  <a:lnTo>
                    <a:pt x="53" y="51"/>
                  </a:lnTo>
                  <a:lnTo>
                    <a:pt x="57" y="55"/>
                  </a:lnTo>
                  <a:lnTo>
                    <a:pt x="64" y="63"/>
                  </a:lnTo>
                  <a:lnTo>
                    <a:pt x="73" y="74"/>
                  </a:lnTo>
                  <a:lnTo>
                    <a:pt x="83" y="85"/>
                  </a:lnTo>
                  <a:lnTo>
                    <a:pt x="89" y="92"/>
                  </a:lnTo>
                  <a:lnTo>
                    <a:pt x="86" y="111"/>
                  </a:lnTo>
                  <a:lnTo>
                    <a:pt x="83" y="131"/>
                  </a:lnTo>
                  <a:lnTo>
                    <a:pt x="86" y="151"/>
                  </a:lnTo>
                  <a:lnTo>
                    <a:pt x="97" y="167"/>
                  </a:lnTo>
                  <a:lnTo>
                    <a:pt x="95" y="149"/>
                  </a:lnTo>
                  <a:lnTo>
                    <a:pt x="94" y="129"/>
                  </a:lnTo>
                  <a:lnTo>
                    <a:pt x="97" y="112"/>
                  </a:lnTo>
                  <a:lnTo>
                    <a:pt x="105" y="101"/>
                  </a:lnTo>
                  <a:lnTo>
                    <a:pt x="112" y="108"/>
                  </a:lnTo>
                  <a:lnTo>
                    <a:pt x="122" y="121"/>
                  </a:lnTo>
                  <a:lnTo>
                    <a:pt x="134" y="136"/>
                  </a:lnTo>
                  <a:lnTo>
                    <a:pt x="147" y="153"/>
                  </a:lnTo>
                  <a:lnTo>
                    <a:pt x="159" y="172"/>
                  </a:lnTo>
                  <a:lnTo>
                    <a:pt x="171" y="189"/>
                  </a:lnTo>
                  <a:lnTo>
                    <a:pt x="180" y="203"/>
                  </a:lnTo>
                  <a:lnTo>
                    <a:pt x="186" y="214"/>
                  </a:lnTo>
                  <a:lnTo>
                    <a:pt x="190" y="221"/>
                  </a:lnTo>
                  <a:lnTo>
                    <a:pt x="193" y="222"/>
                  </a:lnTo>
                  <a:lnTo>
                    <a:pt x="194" y="219"/>
                  </a:lnTo>
                  <a:lnTo>
                    <a:pt x="192" y="210"/>
                  </a:lnTo>
                  <a:lnTo>
                    <a:pt x="188" y="202"/>
                  </a:lnTo>
                  <a:lnTo>
                    <a:pt x="180" y="188"/>
                  </a:lnTo>
                  <a:lnTo>
                    <a:pt x="170" y="170"/>
                  </a:lnTo>
                  <a:lnTo>
                    <a:pt x="158" y="152"/>
                  </a:lnTo>
                  <a:lnTo>
                    <a:pt x="147" y="134"/>
                  </a:lnTo>
                  <a:lnTo>
                    <a:pt x="135" y="116"/>
                  </a:lnTo>
                  <a:lnTo>
                    <a:pt x="125" y="105"/>
                  </a:lnTo>
                  <a:lnTo>
                    <a:pt x="118" y="98"/>
                  </a:lnTo>
                  <a:lnTo>
                    <a:pt x="122" y="93"/>
                  </a:lnTo>
                  <a:lnTo>
                    <a:pt x="128" y="90"/>
                  </a:lnTo>
                  <a:lnTo>
                    <a:pt x="134" y="87"/>
                  </a:lnTo>
                  <a:lnTo>
                    <a:pt x="140" y="85"/>
                  </a:lnTo>
                  <a:lnTo>
                    <a:pt x="146" y="84"/>
                  </a:lnTo>
                  <a:lnTo>
                    <a:pt x="151" y="84"/>
                  </a:lnTo>
                  <a:lnTo>
                    <a:pt x="156" y="86"/>
                  </a:lnTo>
                  <a:lnTo>
                    <a:pt x="162" y="89"/>
                  </a:lnTo>
                  <a:lnTo>
                    <a:pt x="171" y="93"/>
                  </a:lnTo>
                  <a:lnTo>
                    <a:pt x="175" y="96"/>
                  </a:lnTo>
                  <a:lnTo>
                    <a:pt x="177" y="93"/>
                  </a:lnTo>
                  <a:lnTo>
                    <a:pt x="173" y="87"/>
                  </a:lnTo>
                  <a:lnTo>
                    <a:pt x="167" y="83"/>
                  </a:lnTo>
                  <a:lnTo>
                    <a:pt x="160" y="79"/>
                  </a:lnTo>
                  <a:lnTo>
                    <a:pt x="151" y="77"/>
                  </a:lnTo>
                  <a:lnTo>
                    <a:pt x="142" y="75"/>
                  </a:lnTo>
                  <a:lnTo>
                    <a:pt x="132" y="75"/>
                  </a:lnTo>
                  <a:lnTo>
                    <a:pt x="122" y="76"/>
                  </a:lnTo>
                  <a:lnTo>
                    <a:pt x="114" y="79"/>
                  </a:lnTo>
                  <a:lnTo>
                    <a:pt x="108" y="83"/>
                  </a:lnTo>
                  <a:lnTo>
                    <a:pt x="102" y="78"/>
                  </a:lnTo>
                  <a:lnTo>
                    <a:pt x="96" y="74"/>
                  </a:lnTo>
                  <a:lnTo>
                    <a:pt x="90" y="68"/>
                  </a:lnTo>
                  <a:lnTo>
                    <a:pt x="84" y="63"/>
                  </a:lnTo>
                  <a:lnTo>
                    <a:pt x="79" y="58"/>
                  </a:lnTo>
                  <a:lnTo>
                    <a:pt x="74" y="53"/>
                  </a:lnTo>
                  <a:lnTo>
                    <a:pt x="71" y="49"/>
                  </a:lnTo>
                  <a:lnTo>
                    <a:pt x="68" y="47"/>
                  </a:lnTo>
                  <a:lnTo>
                    <a:pt x="72" y="45"/>
                  </a:lnTo>
                  <a:lnTo>
                    <a:pt x="75" y="44"/>
                  </a:lnTo>
                  <a:lnTo>
                    <a:pt x="81" y="41"/>
                  </a:lnTo>
                  <a:lnTo>
                    <a:pt x="86" y="41"/>
                  </a:lnTo>
                  <a:lnTo>
                    <a:pt x="91" y="40"/>
                  </a:lnTo>
                  <a:lnTo>
                    <a:pt x="97" y="40"/>
                  </a:lnTo>
                  <a:lnTo>
                    <a:pt x="103" y="41"/>
                  </a:lnTo>
                  <a:lnTo>
                    <a:pt x="109" y="43"/>
                  </a:lnTo>
                  <a:lnTo>
                    <a:pt x="114" y="43"/>
                  </a:lnTo>
                  <a:lnTo>
                    <a:pt x="116" y="41"/>
                  </a:lnTo>
                  <a:lnTo>
                    <a:pt x="112" y="39"/>
                  </a:lnTo>
                  <a:lnTo>
                    <a:pt x="106" y="37"/>
                  </a:lnTo>
                  <a:lnTo>
                    <a:pt x="102" y="37"/>
                  </a:lnTo>
                  <a:lnTo>
                    <a:pt x="96" y="36"/>
                  </a:lnTo>
                  <a:lnTo>
                    <a:pt x="88" y="34"/>
                  </a:lnTo>
                  <a:lnTo>
                    <a:pt x="81" y="33"/>
                  </a:lnTo>
                  <a:lnTo>
                    <a:pt x="73" y="33"/>
                  </a:lnTo>
                  <a:lnTo>
                    <a:pt x="66" y="32"/>
                  </a:lnTo>
                  <a:lnTo>
                    <a:pt x="59" y="33"/>
                  </a:lnTo>
                  <a:lnTo>
                    <a:pt x="55" y="33"/>
                  </a:lnTo>
                  <a:lnTo>
                    <a:pt x="48" y="32"/>
                  </a:lnTo>
                  <a:lnTo>
                    <a:pt x="41" y="28"/>
                  </a:lnTo>
                  <a:lnTo>
                    <a:pt x="34" y="22"/>
                  </a:lnTo>
                  <a:lnTo>
                    <a:pt x="26" y="15"/>
                  </a:lnTo>
                  <a:lnTo>
                    <a:pt x="19" y="8"/>
                  </a:lnTo>
                  <a:lnTo>
                    <a:pt x="12" y="3"/>
                  </a:lnTo>
                  <a:lnTo>
                    <a:pt x="6" y="0"/>
                  </a:lnTo>
                  <a:lnTo>
                    <a:pt x="0" y="1"/>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68" name="Freeform 332">
              <a:extLst>
                <a:ext uri="{FF2B5EF4-FFF2-40B4-BE49-F238E27FC236}">
                  <a16:creationId xmlns:a16="http://schemas.microsoft.com/office/drawing/2014/main" xmlns="" id="{D2C314AF-18ED-4E28-976A-2AAF06CEBE8E}"/>
                </a:ext>
              </a:extLst>
            </p:cNvPr>
            <p:cNvSpPr>
              <a:spLocks/>
            </p:cNvSpPr>
            <p:nvPr/>
          </p:nvSpPr>
          <p:spPr bwMode="auto">
            <a:xfrm>
              <a:off x="2217" y="1193"/>
              <a:ext cx="73" cy="128"/>
            </a:xfrm>
            <a:custGeom>
              <a:avLst/>
              <a:gdLst>
                <a:gd name="T0" fmla="*/ 2 w 147"/>
                <a:gd name="T1" fmla="*/ 1 h 255"/>
                <a:gd name="T2" fmla="*/ 2 w 147"/>
                <a:gd name="T3" fmla="*/ 2 h 255"/>
                <a:gd name="T4" fmla="*/ 1 w 147"/>
                <a:gd name="T5" fmla="*/ 2 h 255"/>
                <a:gd name="T6" fmla="*/ 0 w 147"/>
                <a:gd name="T7" fmla="*/ 3 h 255"/>
                <a:gd name="T8" fmla="*/ 0 w 147"/>
                <a:gd name="T9" fmla="*/ 3 h 255"/>
                <a:gd name="T10" fmla="*/ 0 w 147"/>
                <a:gd name="T11" fmla="*/ 3 h 255"/>
                <a:gd name="T12" fmla="*/ 1 w 147"/>
                <a:gd name="T13" fmla="*/ 3 h 255"/>
                <a:gd name="T14" fmla="*/ 2 w 147"/>
                <a:gd name="T15" fmla="*/ 2 h 255"/>
                <a:gd name="T16" fmla="*/ 2 w 147"/>
                <a:gd name="T17" fmla="*/ 3 h 255"/>
                <a:gd name="T18" fmla="*/ 1 w 147"/>
                <a:gd name="T19" fmla="*/ 4 h 255"/>
                <a:gd name="T20" fmla="*/ 0 w 147"/>
                <a:gd name="T21" fmla="*/ 4 h 255"/>
                <a:gd name="T22" fmla="*/ 0 w 147"/>
                <a:gd name="T23" fmla="*/ 5 h 255"/>
                <a:gd name="T24" fmla="*/ 0 w 147"/>
                <a:gd name="T25" fmla="*/ 5 h 255"/>
                <a:gd name="T26" fmla="*/ 0 w 147"/>
                <a:gd name="T27" fmla="*/ 5 h 255"/>
                <a:gd name="T28" fmla="*/ 1 w 147"/>
                <a:gd name="T29" fmla="*/ 5 h 255"/>
                <a:gd name="T30" fmla="*/ 2 w 147"/>
                <a:gd name="T31" fmla="*/ 4 h 255"/>
                <a:gd name="T32" fmla="*/ 2 w 147"/>
                <a:gd name="T33" fmla="*/ 5 h 255"/>
                <a:gd name="T34" fmla="*/ 1 w 147"/>
                <a:gd name="T35" fmla="*/ 6 h 255"/>
                <a:gd name="T36" fmla="*/ 0 w 147"/>
                <a:gd name="T37" fmla="*/ 6 h 255"/>
                <a:gd name="T38" fmla="*/ 0 w 147"/>
                <a:gd name="T39" fmla="*/ 7 h 255"/>
                <a:gd name="T40" fmla="*/ 0 w 147"/>
                <a:gd name="T41" fmla="*/ 7 h 255"/>
                <a:gd name="T42" fmla="*/ 1 w 147"/>
                <a:gd name="T43" fmla="*/ 6 h 255"/>
                <a:gd name="T44" fmla="*/ 1 w 147"/>
                <a:gd name="T45" fmla="*/ 6 h 255"/>
                <a:gd name="T46" fmla="*/ 1 w 147"/>
                <a:gd name="T47" fmla="*/ 7 h 255"/>
                <a:gd name="T48" fmla="*/ 0 w 147"/>
                <a:gd name="T49" fmla="*/ 8 h 255"/>
                <a:gd name="T50" fmla="*/ 0 w 147"/>
                <a:gd name="T51" fmla="*/ 8 h 255"/>
                <a:gd name="T52" fmla="*/ 0 w 147"/>
                <a:gd name="T53" fmla="*/ 8 h 255"/>
                <a:gd name="T54" fmla="*/ 0 w 147"/>
                <a:gd name="T55" fmla="*/ 8 h 255"/>
                <a:gd name="T56" fmla="*/ 1 w 147"/>
                <a:gd name="T57" fmla="*/ 7 h 255"/>
                <a:gd name="T58" fmla="*/ 2 w 147"/>
                <a:gd name="T59" fmla="*/ 6 h 255"/>
                <a:gd name="T60" fmla="*/ 2 w 147"/>
                <a:gd name="T61" fmla="*/ 7 h 255"/>
                <a:gd name="T62" fmla="*/ 2 w 147"/>
                <a:gd name="T63" fmla="*/ 7 h 255"/>
                <a:gd name="T64" fmla="*/ 3 w 147"/>
                <a:gd name="T65" fmla="*/ 7 h 255"/>
                <a:gd name="T66" fmla="*/ 3 w 147"/>
                <a:gd name="T67" fmla="*/ 6 h 255"/>
                <a:gd name="T68" fmla="*/ 2 w 147"/>
                <a:gd name="T69" fmla="*/ 6 h 255"/>
                <a:gd name="T70" fmla="*/ 2 w 147"/>
                <a:gd name="T71" fmla="*/ 4 h 255"/>
                <a:gd name="T72" fmla="*/ 2 w 147"/>
                <a:gd name="T73" fmla="*/ 4 h 255"/>
                <a:gd name="T74" fmla="*/ 3 w 147"/>
                <a:gd name="T75" fmla="*/ 4 h 255"/>
                <a:gd name="T76" fmla="*/ 4 w 147"/>
                <a:gd name="T77" fmla="*/ 5 h 255"/>
                <a:gd name="T78" fmla="*/ 4 w 147"/>
                <a:gd name="T79" fmla="*/ 6 h 255"/>
                <a:gd name="T80" fmla="*/ 4 w 147"/>
                <a:gd name="T81" fmla="*/ 5 h 255"/>
                <a:gd name="T82" fmla="*/ 3 w 147"/>
                <a:gd name="T83" fmla="*/ 4 h 255"/>
                <a:gd name="T84" fmla="*/ 2 w 147"/>
                <a:gd name="T85" fmla="*/ 3 h 255"/>
                <a:gd name="T86" fmla="*/ 3 w 147"/>
                <a:gd name="T87" fmla="*/ 3 h 255"/>
                <a:gd name="T88" fmla="*/ 3 w 147"/>
                <a:gd name="T89" fmla="*/ 3 h 255"/>
                <a:gd name="T90" fmla="*/ 4 w 147"/>
                <a:gd name="T91" fmla="*/ 3 h 255"/>
                <a:gd name="T92" fmla="*/ 4 w 147"/>
                <a:gd name="T93" fmla="*/ 3 h 255"/>
                <a:gd name="T94" fmla="*/ 4 w 147"/>
                <a:gd name="T95" fmla="*/ 3 h 255"/>
                <a:gd name="T96" fmla="*/ 4 w 147"/>
                <a:gd name="T97" fmla="*/ 3 h 255"/>
                <a:gd name="T98" fmla="*/ 3 w 147"/>
                <a:gd name="T99" fmla="*/ 2 h 255"/>
                <a:gd name="T100" fmla="*/ 3 w 147"/>
                <a:gd name="T101" fmla="*/ 2 h 255"/>
                <a:gd name="T102" fmla="*/ 3 w 147"/>
                <a:gd name="T103" fmla="*/ 1 h 255"/>
                <a:gd name="T104" fmla="*/ 3 w 147"/>
                <a:gd name="T105" fmla="*/ 1 h 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47" h="255">
                  <a:moveTo>
                    <a:pt x="97" y="12"/>
                  </a:moveTo>
                  <a:lnTo>
                    <a:pt x="96" y="23"/>
                  </a:lnTo>
                  <a:lnTo>
                    <a:pt x="95" y="31"/>
                  </a:lnTo>
                  <a:lnTo>
                    <a:pt x="93" y="38"/>
                  </a:lnTo>
                  <a:lnTo>
                    <a:pt x="89" y="42"/>
                  </a:lnTo>
                  <a:lnTo>
                    <a:pt x="81" y="47"/>
                  </a:lnTo>
                  <a:lnTo>
                    <a:pt x="71" y="52"/>
                  </a:lnTo>
                  <a:lnTo>
                    <a:pt x="59" y="57"/>
                  </a:lnTo>
                  <a:lnTo>
                    <a:pt x="47" y="63"/>
                  </a:lnTo>
                  <a:lnTo>
                    <a:pt x="35" y="70"/>
                  </a:lnTo>
                  <a:lnTo>
                    <a:pt x="26" y="77"/>
                  </a:lnTo>
                  <a:lnTo>
                    <a:pt x="19" y="83"/>
                  </a:lnTo>
                  <a:lnTo>
                    <a:pt x="15" y="90"/>
                  </a:lnTo>
                  <a:lnTo>
                    <a:pt x="15" y="94"/>
                  </a:lnTo>
                  <a:lnTo>
                    <a:pt x="17" y="95"/>
                  </a:lnTo>
                  <a:lnTo>
                    <a:pt x="19" y="95"/>
                  </a:lnTo>
                  <a:lnTo>
                    <a:pt x="22" y="92"/>
                  </a:lnTo>
                  <a:lnTo>
                    <a:pt x="27" y="86"/>
                  </a:lnTo>
                  <a:lnTo>
                    <a:pt x="34" y="81"/>
                  </a:lnTo>
                  <a:lnTo>
                    <a:pt x="41" y="76"/>
                  </a:lnTo>
                  <a:lnTo>
                    <a:pt x="49" y="72"/>
                  </a:lnTo>
                  <a:lnTo>
                    <a:pt x="57" y="68"/>
                  </a:lnTo>
                  <a:lnTo>
                    <a:pt x="66" y="65"/>
                  </a:lnTo>
                  <a:lnTo>
                    <a:pt x="74" y="64"/>
                  </a:lnTo>
                  <a:lnTo>
                    <a:pt x="82" y="63"/>
                  </a:lnTo>
                  <a:lnTo>
                    <a:pt x="80" y="77"/>
                  </a:lnTo>
                  <a:lnTo>
                    <a:pt x="76" y="88"/>
                  </a:lnTo>
                  <a:lnTo>
                    <a:pt x="74" y="99"/>
                  </a:lnTo>
                  <a:lnTo>
                    <a:pt x="71" y="106"/>
                  </a:lnTo>
                  <a:lnTo>
                    <a:pt x="59" y="108"/>
                  </a:lnTo>
                  <a:lnTo>
                    <a:pt x="48" y="111"/>
                  </a:lnTo>
                  <a:lnTo>
                    <a:pt x="37" y="116"/>
                  </a:lnTo>
                  <a:lnTo>
                    <a:pt x="28" y="122"/>
                  </a:lnTo>
                  <a:lnTo>
                    <a:pt x="20" y="128"/>
                  </a:lnTo>
                  <a:lnTo>
                    <a:pt x="14" y="134"/>
                  </a:lnTo>
                  <a:lnTo>
                    <a:pt x="10" y="141"/>
                  </a:lnTo>
                  <a:lnTo>
                    <a:pt x="9" y="149"/>
                  </a:lnTo>
                  <a:lnTo>
                    <a:pt x="10" y="154"/>
                  </a:lnTo>
                  <a:lnTo>
                    <a:pt x="11" y="154"/>
                  </a:lnTo>
                  <a:lnTo>
                    <a:pt x="13" y="152"/>
                  </a:lnTo>
                  <a:lnTo>
                    <a:pt x="15" y="146"/>
                  </a:lnTo>
                  <a:lnTo>
                    <a:pt x="18" y="143"/>
                  </a:lnTo>
                  <a:lnTo>
                    <a:pt x="24" y="139"/>
                  </a:lnTo>
                  <a:lnTo>
                    <a:pt x="30" y="134"/>
                  </a:lnTo>
                  <a:lnTo>
                    <a:pt x="38" y="130"/>
                  </a:lnTo>
                  <a:lnTo>
                    <a:pt x="48" y="125"/>
                  </a:lnTo>
                  <a:lnTo>
                    <a:pt x="56" y="122"/>
                  </a:lnTo>
                  <a:lnTo>
                    <a:pt x="65" y="119"/>
                  </a:lnTo>
                  <a:lnTo>
                    <a:pt x="72" y="119"/>
                  </a:lnTo>
                  <a:lnTo>
                    <a:pt x="71" y="133"/>
                  </a:lnTo>
                  <a:lnTo>
                    <a:pt x="68" y="146"/>
                  </a:lnTo>
                  <a:lnTo>
                    <a:pt x="65" y="156"/>
                  </a:lnTo>
                  <a:lnTo>
                    <a:pt x="62" y="163"/>
                  </a:lnTo>
                  <a:lnTo>
                    <a:pt x="52" y="167"/>
                  </a:lnTo>
                  <a:lnTo>
                    <a:pt x="44" y="170"/>
                  </a:lnTo>
                  <a:lnTo>
                    <a:pt x="35" y="175"/>
                  </a:lnTo>
                  <a:lnTo>
                    <a:pt x="28" y="179"/>
                  </a:lnTo>
                  <a:lnTo>
                    <a:pt x="22" y="184"/>
                  </a:lnTo>
                  <a:lnTo>
                    <a:pt x="17" y="191"/>
                  </a:lnTo>
                  <a:lnTo>
                    <a:pt x="13" y="198"/>
                  </a:lnTo>
                  <a:lnTo>
                    <a:pt x="12" y="206"/>
                  </a:lnTo>
                  <a:lnTo>
                    <a:pt x="17" y="200"/>
                  </a:lnTo>
                  <a:lnTo>
                    <a:pt x="22" y="196"/>
                  </a:lnTo>
                  <a:lnTo>
                    <a:pt x="29" y="190"/>
                  </a:lnTo>
                  <a:lnTo>
                    <a:pt x="35" y="185"/>
                  </a:lnTo>
                  <a:lnTo>
                    <a:pt x="42" y="182"/>
                  </a:lnTo>
                  <a:lnTo>
                    <a:pt x="48" y="178"/>
                  </a:lnTo>
                  <a:lnTo>
                    <a:pt x="52" y="176"/>
                  </a:lnTo>
                  <a:lnTo>
                    <a:pt x="57" y="175"/>
                  </a:lnTo>
                  <a:lnTo>
                    <a:pt x="56" y="182"/>
                  </a:lnTo>
                  <a:lnTo>
                    <a:pt x="52" y="191"/>
                  </a:lnTo>
                  <a:lnTo>
                    <a:pt x="47" y="201"/>
                  </a:lnTo>
                  <a:lnTo>
                    <a:pt x="41" y="214"/>
                  </a:lnTo>
                  <a:lnTo>
                    <a:pt x="33" y="225"/>
                  </a:lnTo>
                  <a:lnTo>
                    <a:pt x="25" y="236"/>
                  </a:lnTo>
                  <a:lnTo>
                    <a:pt x="15" y="244"/>
                  </a:lnTo>
                  <a:lnTo>
                    <a:pt x="6" y="250"/>
                  </a:lnTo>
                  <a:lnTo>
                    <a:pt x="2" y="252"/>
                  </a:lnTo>
                  <a:lnTo>
                    <a:pt x="0" y="254"/>
                  </a:lnTo>
                  <a:lnTo>
                    <a:pt x="2" y="255"/>
                  </a:lnTo>
                  <a:lnTo>
                    <a:pt x="9" y="254"/>
                  </a:lnTo>
                  <a:lnTo>
                    <a:pt x="14" y="252"/>
                  </a:lnTo>
                  <a:lnTo>
                    <a:pt x="21" y="246"/>
                  </a:lnTo>
                  <a:lnTo>
                    <a:pt x="30" y="239"/>
                  </a:lnTo>
                  <a:lnTo>
                    <a:pt x="41" y="229"/>
                  </a:lnTo>
                  <a:lnTo>
                    <a:pt x="50" y="217"/>
                  </a:lnTo>
                  <a:lnTo>
                    <a:pt x="58" y="204"/>
                  </a:lnTo>
                  <a:lnTo>
                    <a:pt x="65" y="190"/>
                  </a:lnTo>
                  <a:lnTo>
                    <a:pt x="70" y="174"/>
                  </a:lnTo>
                  <a:lnTo>
                    <a:pt x="79" y="178"/>
                  </a:lnTo>
                  <a:lnTo>
                    <a:pt x="88" y="186"/>
                  </a:lnTo>
                  <a:lnTo>
                    <a:pt x="94" y="196"/>
                  </a:lnTo>
                  <a:lnTo>
                    <a:pt x="94" y="205"/>
                  </a:lnTo>
                  <a:lnTo>
                    <a:pt x="91" y="214"/>
                  </a:lnTo>
                  <a:lnTo>
                    <a:pt x="90" y="220"/>
                  </a:lnTo>
                  <a:lnTo>
                    <a:pt x="93" y="221"/>
                  </a:lnTo>
                  <a:lnTo>
                    <a:pt x="97" y="217"/>
                  </a:lnTo>
                  <a:lnTo>
                    <a:pt x="101" y="212"/>
                  </a:lnTo>
                  <a:lnTo>
                    <a:pt x="103" y="207"/>
                  </a:lnTo>
                  <a:lnTo>
                    <a:pt x="103" y="204"/>
                  </a:lnTo>
                  <a:lnTo>
                    <a:pt x="102" y="198"/>
                  </a:lnTo>
                  <a:lnTo>
                    <a:pt x="97" y="186"/>
                  </a:lnTo>
                  <a:lnTo>
                    <a:pt x="91" y="176"/>
                  </a:lnTo>
                  <a:lnTo>
                    <a:pt x="86" y="169"/>
                  </a:lnTo>
                  <a:lnTo>
                    <a:pt x="81" y="164"/>
                  </a:lnTo>
                  <a:lnTo>
                    <a:pt x="83" y="153"/>
                  </a:lnTo>
                  <a:lnTo>
                    <a:pt x="86" y="138"/>
                  </a:lnTo>
                  <a:lnTo>
                    <a:pt x="88" y="125"/>
                  </a:lnTo>
                  <a:lnTo>
                    <a:pt x="89" y="115"/>
                  </a:lnTo>
                  <a:lnTo>
                    <a:pt x="90" y="111"/>
                  </a:lnTo>
                  <a:lnTo>
                    <a:pt x="93" y="110"/>
                  </a:lnTo>
                  <a:lnTo>
                    <a:pt x="97" y="111"/>
                  </a:lnTo>
                  <a:lnTo>
                    <a:pt x="104" y="115"/>
                  </a:lnTo>
                  <a:lnTo>
                    <a:pt x="112" y="121"/>
                  </a:lnTo>
                  <a:lnTo>
                    <a:pt x="121" y="129"/>
                  </a:lnTo>
                  <a:lnTo>
                    <a:pt x="128" y="141"/>
                  </a:lnTo>
                  <a:lnTo>
                    <a:pt x="132" y="158"/>
                  </a:lnTo>
                  <a:lnTo>
                    <a:pt x="133" y="164"/>
                  </a:lnTo>
                  <a:lnTo>
                    <a:pt x="134" y="166"/>
                  </a:lnTo>
                  <a:lnTo>
                    <a:pt x="135" y="163"/>
                  </a:lnTo>
                  <a:lnTo>
                    <a:pt x="136" y="156"/>
                  </a:lnTo>
                  <a:lnTo>
                    <a:pt x="136" y="151"/>
                  </a:lnTo>
                  <a:lnTo>
                    <a:pt x="134" y="143"/>
                  </a:lnTo>
                  <a:lnTo>
                    <a:pt x="132" y="133"/>
                  </a:lnTo>
                  <a:lnTo>
                    <a:pt x="127" y="123"/>
                  </a:lnTo>
                  <a:lnTo>
                    <a:pt x="121" y="114"/>
                  </a:lnTo>
                  <a:lnTo>
                    <a:pt x="113" y="107"/>
                  </a:lnTo>
                  <a:lnTo>
                    <a:pt x="104" y="100"/>
                  </a:lnTo>
                  <a:lnTo>
                    <a:pt x="91" y="96"/>
                  </a:lnTo>
                  <a:lnTo>
                    <a:pt x="95" y="88"/>
                  </a:lnTo>
                  <a:lnTo>
                    <a:pt x="98" y="78"/>
                  </a:lnTo>
                  <a:lnTo>
                    <a:pt x="101" y="69"/>
                  </a:lnTo>
                  <a:lnTo>
                    <a:pt x="101" y="62"/>
                  </a:lnTo>
                  <a:lnTo>
                    <a:pt x="106" y="63"/>
                  </a:lnTo>
                  <a:lnTo>
                    <a:pt x="113" y="65"/>
                  </a:lnTo>
                  <a:lnTo>
                    <a:pt x="119" y="68"/>
                  </a:lnTo>
                  <a:lnTo>
                    <a:pt x="126" y="70"/>
                  </a:lnTo>
                  <a:lnTo>
                    <a:pt x="131" y="75"/>
                  </a:lnTo>
                  <a:lnTo>
                    <a:pt x="135" y="79"/>
                  </a:lnTo>
                  <a:lnTo>
                    <a:pt x="139" y="85"/>
                  </a:lnTo>
                  <a:lnTo>
                    <a:pt x="141" y="92"/>
                  </a:lnTo>
                  <a:lnTo>
                    <a:pt x="143" y="99"/>
                  </a:lnTo>
                  <a:lnTo>
                    <a:pt x="146" y="100"/>
                  </a:lnTo>
                  <a:lnTo>
                    <a:pt x="147" y="96"/>
                  </a:lnTo>
                  <a:lnTo>
                    <a:pt x="147" y="88"/>
                  </a:lnTo>
                  <a:lnTo>
                    <a:pt x="146" y="83"/>
                  </a:lnTo>
                  <a:lnTo>
                    <a:pt x="142" y="77"/>
                  </a:lnTo>
                  <a:lnTo>
                    <a:pt x="138" y="70"/>
                  </a:lnTo>
                  <a:lnTo>
                    <a:pt x="133" y="63"/>
                  </a:lnTo>
                  <a:lnTo>
                    <a:pt x="127" y="57"/>
                  </a:lnTo>
                  <a:lnTo>
                    <a:pt x="121" y="52"/>
                  </a:lnTo>
                  <a:lnTo>
                    <a:pt x="114" y="48"/>
                  </a:lnTo>
                  <a:lnTo>
                    <a:pt x="109" y="46"/>
                  </a:lnTo>
                  <a:lnTo>
                    <a:pt x="109" y="34"/>
                  </a:lnTo>
                  <a:lnTo>
                    <a:pt x="109" y="24"/>
                  </a:lnTo>
                  <a:lnTo>
                    <a:pt x="109" y="15"/>
                  </a:lnTo>
                  <a:lnTo>
                    <a:pt x="108" y="5"/>
                  </a:lnTo>
                  <a:lnTo>
                    <a:pt x="105" y="0"/>
                  </a:lnTo>
                  <a:lnTo>
                    <a:pt x="102" y="1"/>
                  </a:lnTo>
                  <a:lnTo>
                    <a:pt x="100" y="5"/>
                  </a:lnTo>
                  <a:lnTo>
                    <a:pt x="97" y="12"/>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69" name="Freeform 333">
              <a:extLst>
                <a:ext uri="{FF2B5EF4-FFF2-40B4-BE49-F238E27FC236}">
                  <a16:creationId xmlns:a16="http://schemas.microsoft.com/office/drawing/2014/main" xmlns="" id="{11DFB274-C95A-44B0-A4EC-F92EE6269DFB}"/>
                </a:ext>
              </a:extLst>
            </p:cNvPr>
            <p:cNvSpPr>
              <a:spLocks/>
            </p:cNvSpPr>
            <p:nvPr/>
          </p:nvSpPr>
          <p:spPr bwMode="auto">
            <a:xfrm>
              <a:off x="2136" y="1164"/>
              <a:ext cx="117" cy="66"/>
            </a:xfrm>
            <a:custGeom>
              <a:avLst/>
              <a:gdLst>
                <a:gd name="T0" fmla="*/ 7 w 234"/>
                <a:gd name="T1" fmla="*/ 1 h 131"/>
                <a:gd name="T2" fmla="*/ 6 w 234"/>
                <a:gd name="T3" fmla="*/ 1 h 131"/>
                <a:gd name="T4" fmla="*/ 5 w 234"/>
                <a:gd name="T5" fmla="*/ 1 h 131"/>
                <a:gd name="T6" fmla="*/ 5 w 234"/>
                <a:gd name="T7" fmla="*/ 1 h 131"/>
                <a:gd name="T8" fmla="*/ 5 w 234"/>
                <a:gd name="T9" fmla="*/ 1 h 131"/>
                <a:gd name="T10" fmla="*/ 4 w 234"/>
                <a:gd name="T11" fmla="*/ 1 h 131"/>
                <a:gd name="T12" fmla="*/ 4 w 234"/>
                <a:gd name="T13" fmla="*/ 1 h 131"/>
                <a:gd name="T14" fmla="*/ 3 w 234"/>
                <a:gd name="T15" fmla="*/ 1 h 131"/>
                <a:gd name="T16" fmla="*/ 3 w 234"/>
                <a:gd name="T17" fmla="*/ 1 h 131"/>
                <a:gd name="T18" fmla="*/ 3 w 234"/>
                <a:gd name="T19" fmla="*/ 1 h 131"/>
                <a:gd name="T20" fmla="*/ 3 w 234"/>
                <a:gd name="T21" fmla="*/ 1 h 131"/>
                <a:gd name="T22" fmla="*/ 4 w 234"/>
                <a:gd name="T23" fmla="*/ 1 h 131"/>
                <a:gd name="T24" fmla="*/ 4 w 234"/>
                <a:gd name="T25" fmla="*/ 2 h 131"/>
                <a:gd name="T26" fmla="*/ 4 w 234"/>
                <a:gd name="T27" fmla="*/ 2 h 131"/>
                <a:gd name="T28" fmla="*/ 4 w 234"/>
                <a:gd name="T29" fmla="*/ 2 h 131"/>
                <a:gd name="T30" fmla="*/ 4 w 234"/>
                <a:gd name="T31" fmla="*/ 2 h 131"/>
                <a:gd name="T32" fmla="*/ 3 w 234"/>
                <a:gd name="T33" fmla="*/ 2 h 131"/>
                <a:gd name="T34" fmla="*/ 3 w 234"/>
                <a:gd name="T35" fmla="*/ 2 h 131"/>
                <a:gd name="T36" fmla="*/ 2 w 234"/>
                <a:gd name="T37" fmla="*/ 2 h 131"/>
                <a:gd name="T38" fmla="*/ 2 w 234"/>
                <a:gd name="T39" fmla="*/ 2 h 131"/>
                <a:gd name="T40" fmla="*/ 2 w 234"/>
                <a:gd name="T41" fmla="*/ 2 h 131"/>
                <a:gd name="T42" fmla="*/ 2 w 234"/>
                <a:gd name="T43" fmla="*/ 2 h 131"/>
                <a:gd name="T44" fmla="*/ 3 w 234"/>
                <a:gd name="T45" fmla="*/ 3 h 131"/>
                <a:gd name="T46" fmla="*/ 3 w 234"/>
                <a:gd name="T47" fmla="*/ 3 h 131"/>
                <a:gd name="T48" fmla="*/ 3 w 234"/>
                <a:gd name="T49" fmla="*/ 3 h 131"/>
                <a:gd name="T50" fmla="*/ 2 w 234"/>
                <a:gd name="T51" fmla="*/ 3 h 131"/>
                <a:gd name="T52" fmla="*/ 2 w 234"/>
                <a:gd name="T53" fmla="*/ 4 h 131"/>
                <a:gd name="T54" fmla="*/ 1 w 234"/>
                <a:gd name="T55" fmla="*/ 4 h 131"/>
                <a:gd name="T56" fmla="*/ 1 w 234"/>
                <a:gd name="T57" fmla="*/ 4 h 131"/>
                <a:gd name="T58" fmla="*/ 1 w 234"/>
                <a:gd name="T59" fmla="*/ 4 h 131"/>
                <a:gd name="T60" fmla="*/ 1 w 234"/>
                <a:gd name="T61" fmla="*/ 4 h 131"/>
                <a:gd name="T62" fmla="*/ 2 w 234"/>
                <a:gd name="T63" fmla="*/ 4 h 131"/>
                <a:gd name="T64" fmla="*/ 2 w 234"/>
                <a:gd name="T65" fmla="*/ 4 h 131"/>
                <a:gd name="T66" fmla="*/ 3 w 234"/>
                <a:gd name="T67" fmla="*/ 3 h 131"/>
                <a:gd name="T68" fmla="*/ 4 w 234"/>
                <a:gd name="T69" fmla="*/ 3 h 131"/>
                <a:gd name="T70" fmla="*/ 4 w 234"/>
                <a:gd name="T71" fmla="*/ 4 h 131"/>
                <a:gd name="T72" fmla="*/ 3 w 234"/>
                <a:gd name="T73" fmla="*/ 5 h 131"/>
                <a:gd name="T74" fmla="*/ 4 w 234"/>
                <a:gd name="T75" fmla="*/ 5 h 131"/>
                <a:gd name="T76" fmla="*/ 4 w 234"/>
                <a:gd name="T77" fmla="*/ 4 h 131"/>
                <a:gd name="T78" fmla="*/ 4 w 234"/>
                <a:gd name="T79" fmla="*/ 4 h 131"/>
                <a:gd name="T80" fmla="*/ 4 w 234"/>
                <a:gd name="T81" fmla="*/ 3 h 131"/>
                <a:gd name="T82" fmla="*/ 4 w 234"/>
                <a:gd name="T83" fmla="*/ 3 h 131"/>
                <a:gd name="T84" fmla="*/ 5 w 234"/>
                <a:gd name="T85" fmla="*/ 2 h 131"/>
                <a:gd name="T86" fmla="*/ 5 w 234"/>
                <a:gd name="T87" fmla="*/ 2 h 131"/>
                <a:gd name="T88" fmla="*/ 6 w 234"/>
                <a:gd name="T89" fmla="*/ 2 h 131"/>
                <a:gd name="T90" fmla="*/ 6 w 234"/>
                <a:gd name="T91" fmla="*/ 3 h 131"/>
                <a:gd name="T92" fmla="*/ 6 w 234"/>
                <a:gd name="T93" fmla="*/ 4 h 131"/>
                <a:gd name="T94" fmla="*/ 6 w 234"/>
                <a:gd name="T95" fmla="*/ 4 h 131"/>
                <a:gd name="T96" fmla="*/ 6 w 234"/>
                <a:gd name="T97" fmla="*/ 3 h 131"/>
                <a:gd name="T98" fmla="*/ 6 w 234"/>
                <a:gd name="T99" fmla="*/ 2 h 131"/>
                <a:gd name="T100" fmla="*/ 6 w 234"/>
                <a:gd name="T101" fmla="*/ 2 h 131"/>
                <a:gd name="T102" fmla="*/ 6 w 234"/>
                <a:gd name="T103" fmla="*/ 1 h 131"/>
                <a:gd name="T104" fmla="*/ 7 w 234"/>
                <a:gd name="T105" fmla="*/ 1 h 131"/>
                <a:gd name="T106" fmla="*/ 8 w 234"/>
                <a:gd name="T107" fmla="*/ 1 h 131"/>
                <a:gd name="T108" fmla="*/ 8 w 234"/>
                <a:gd name="T109" fmla="*/ 0 h 131"/>
                <a:gd name="T110" fmla="*/ 7 w 234"/>
                <a:gd name="T111" fmla="*/ 1 h 13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34" h="131">
                  <a:moveTo>
                    <a:pt x="209" y="3"/>
                  </a:moveTo>
                  <a:lnTo>
                    <a:pt x="202" y="6"/>
                  </a:lnTo>
                  <a:lnTo>
                    <a:pt x="193" y="9"/>
                  </a:lnTo>
                  <a:lnTo>
                    <a:pt x="181" y="14"/>
                  </a:lnTo>
                  <a:lnTo>
                    <a:pt x="170" y="18"/>
                  </a:lnTo>
                  <a:lnTo>
                    <a:pt x="159" y="23"/>
                  </a:lnTo>
                  <a:lnTo>
                    <a:pt x="149" y="28"/>
                  </a:lnTo>
                  <a:lnTo>
                    <a:pt x="142" y="32"/>
                  </a:lnTo>
                  <a:lnTo>
                    <a:pt x="138" y="34"/>
                  </a:lnTo>
                  <a:lnTo>
                    <a:pt x="134" y="30"/>
                  </a:lnTo>
                  <a:lnTo>
                    <a:pt x="127" y="28"/>
                  </a:lnTo>
                  <a:lnTo>
                    <a:pt x="120" y="24"/>
                  </a:lnTo>
                  <a:lnTo>
                    <a:pt x="112" y="22"/>
                  </a:lnTo>
                  <a:lnTo>
                    <a:pt x="104" y="22"/>
                  </a:lnTo>
                  <a:lnTo>
                    <a:pt x="95" y="21"/>
                  </a:lnTo>
                  <a:lnTo>
                    <a:pt x="88" y="22"/>
                  </a:lnTo>
                  <a:lnTo>
                    <a:pt x="81" y="24"/>
                  </a:lnTo>
                  <a:lnTo>
                    <a:pt x="76" y="26"/>
                  </a:lnTo>
                  <a:lnTo>
                    <a:pt x="77" y="28"/>
                  </a:lnTo>
                  <a:lnTo>
                    <a:pt x="81" y="29"/>
                  </a:lnTo>
                  <a:lnTo>
                    <a:pt x="87" y="29"/>
                  </a:lnTo>
                  <a:lnTo>
                    <a:pt x="91" y="29"/>
                  </a:lnTo>
                  <a:lnTo>
                    <a:pt x="96" y="30"/>
                  </a:lnTo>
                  <a:lnTo>
                    <a:pt x="103" y="32"/>
                  </a:lnTo>
                  <a:lnTo>
                    <a:pt x="109" y="34"/>
                  </a:lnTo>
                  <a:lnTo>
                    <a:pt x="115" y="38"/>
                  </a:lnTo>
                  <a:lnTo>
                    <a:pt x="120" y="40"/>
                  </a:lnTo>
                  <a:lnTo>
                    <a:pt x="125" y="44"/>
                  </a:lnTo>
                  <a:lnTo>
                    <a:pt x="127" y="46"/>
                  </a:lnTo>
                  <a:lnTo>
                    <a:pt x="122" y="51"/>
                  </a:lnTo>
                  <a:lnTo>
                    <a:pt x="117" y="57"/>
                  </a:lnTo>
                  <a:lnTo>
                    <a:pt x="110" y="63"/>
                  </a:lnTo>
                  <a:lnTo>
                    <a:pt x="104" y="67"/>
                  </a:lnTo>
                  <a:lnTo>
                    <a:pt x="96" y="64"/>
                  </a:lnTo>
                  <a:lnTo>
                    <a:pt x="87" y="63"/>
                  </a:lnTo>
                  <a:lnTo>
                    <a:pt x="76" y="61"/>
                  </a:lnTo>
                  <a:lnTo>
                    <a:pt x="65" y="60"/>
                  </a:lnTo>
                  <a:lnTo>
                    <a:pt x="54" y="60"/>
                  </a:lnTo>
                  <a:lnTo>
                    <a:pt x="45" y="60"/>
                  </a:lnTo>
                  <a:lnTo>
                    <a:pt x="37" y="60"/>
                  </a:lnTo>
                  <a:lnTo>
                    <a:pt x="31" y="62"/>
                  </a:lnTo>
                  <a:lnTo>
                    <a:pt x="37" y="62"/>
                  </a:lnTo>
                  <a:lnTo>
                    <a:pt x="44" y="63"/>
                  </a:lnTo>
                  <a:lnTo>
                    <a:pt x="51" y="64"/>
                  </a:lnTo>
                  <a:lnTo>
                    <a:pt x="60" y="66"/>
                  </a:lnTo>
                  <a:lnTo>
                    <a:pt x="68" y="68"/>
                  </a:lnTo>
                  <a:lnTo>
                    <a:pt x="75" y="69"/>
                  </a:lnTo>
                  <a:lnTo>
                    <a:pt x="82" y="72"/>
                  </a:lnTo>
                  <a:lnTo>
                    <a:pt x="88" y="75"/>
                  </a:lnTo>
                  <a:lnTo>
                    <a:pt x="80" y="83"/>
                  </a:lnTo>
                  <a:lnTo>
                    <a:pt x="71" y="90"/>
                  </a:lnTo>
                  <a:lnTo>
                    <a:pt x="60" y="94"/>
                  </a:lnTo>
                  <a:lnTo>
                    <a:pt x="49" y="99"/>
                  </a:lnTo>
                  <a:lnTo>
                    <a:pt x="38" y="101"/>
                  </a:lnTo>
                  <a:lnTo>
                    <a:pt x="27" y="104"/>
                  </a:lnTo>
                  <a:lnTo>
                    <a:pt x="18" y="105"/>
                  </a:lnTo>
                  <a:lnTo>
                    <a:pt x="10" y="105"/>
                  </a:lnTo>
                  <a:lnTo>
                    <a:pt x="3" y="105"/>
                  </a:lnTo>
                  <a:lnTo>
                    <a:pt x="0" y="107"/>
                  </a:lnTo>
                  <a:lnTo>
                    <a:pt x="1" y="108"/>
                  </a:lnTo>
                  <a:lnTo>
                    <a:pt x="8" y="111"/>
                  </a:lnTo>
                  <a:lnTo>
                    <a:pt x="15" y="111"/>
                  </a:lnTo>
                  <a:lnTo>
                    <a:pt x="24" y="111"/>
                  </a:lnTo>
                  <a:lnTo>
                    <a:pt x="36" y="109"/>
                  </a:lnTo>
                  <a:lnTo>
                    <a:pt x="49" y="107"/>
                  </a:lnTo>
                  <a:lnTo>
                    <a:pt x="62" y="105"/>
                  </a:lnTo>
                  <a:lnTo>
                    <a:pt x="75" y="100"/>
                  </a:lnTo>
                  <a:lnTo>
                    <a:pt x="87" y="93"/>
                  </a:lnTo>
                  <a:lnTo>
                    <a:pt x="97" y="86"/>
                  </a:lnTo>
                  <a:lnTo>
                    <a:pt x="103" y="96"/>
                  </a:lnTo>
                  <a:lnTo>
                    <a:pt x="104" y="106"/>
                  </a:lnTo>
                  <a:lnTo>
                    <a:pt x="103" y="117"/>
                  </a:lnTo>
                  <a:lnTo>
                    <a:pt x="96" y="127"/>
                  </a:lnTo>
                  <a:lnTo>
                    <a:pt x="92" y="130"/>
                  </a:lnTo>
                  <a:lnTo>
                    <a:pt x="94" y="131"/>
                  </a:lnTo>
                  <a:lnTo>
                    <a:pt x="97" y="131"/>
                  </a:lnTo>
                  <a:lnTo>
                    <a:pt x="103" y="129"/>
                  </a:lnTo>
                  <a:lnTo>
                    <a:pt x="109" y="122"/>
                  </a:lnTo>
                  <a:lnTo>
                    <a:pt x="113" y="111"/>
                  </a:lnTo>
                  <a:lnTo>
                    <a:pt x="114" y="97"/>
                  </a:lnTo>
                  <a:lnTo>
                    <a:pt x="112" y="83"/>
                  </a:lnTo>
                  <a:lnTo>
                    <a:pt x="117" y="78"/>
                  </a:lnTo>
                  <a:lnTo>
                    <a:pt x="122" y="72"/>
                  </a:lnTo>
                  <a:lnTo>
                    <a:pt x="128" y="67"/>
                  </a:lnTo>
                  <a:lnTo>
                    <a:pt x="134" y="61"/>
                  </a:lnTo>
                  <a:lnTo>
                    <a:pt x="140" y="56"/>
                  </a:lnTo>
                  <a:lnTo>
                    <a:pt x="145" y="52"/>
                  </a:lnTo>
                  <a:lnTo>
                    <a:pt x="151" y="48"/>
                  </a:lnTo>
                  <a:lnTo>
                    <a:pt x="157" y="46"/>
                  </a:lnTo>
                  <a:lnTo>
                    <a:pt x="163" y="55"/>
                  </a:lnTo>
                  <a:lnTo>
                    <a:pt x="166" y="68"/>
                  </a:lnTo>
                  <a:lnTo>
                    <a:pt x="166" y="82"/>
                  </a:lnTo>
                  <a:lnTo>
                    <a:pt x="163" y="96"/>
                  </a:lnTo>
                  <a:lnTo>
                    <a:pt x="161" y="99"/>
                  </a:lnTo>
                  <a:lnTo>
                    <a:pt x="163" y="101"/>
                  </a:lnTo>
                  <a:lnTo>
                    <a:pt x="166" y="100"/>
                  </a:lnTo>
                  <a:lnTo>
                    <a:pt x="170" y="97"/>
                  </a:lnTo>
                  <a:lnTo>
                    <a:pt x="173" y="86"/>
                  </a:lnTo>
                  <a:lnTo>
                    <a:pt x="175" y="72"/>
                  </a:lnTo>
                  <a:lnTo>
                    <a:pt x="175" y="55"/>
                  </a:lnTo>
                  <a:lnTo>
                    <a:pt x="170" y="39"/>
                  </a:lnTo>
                  <a:lnTo>
                    <a:pt x="174" y="34"/>
                  </a:lnTo>
                  <a:lnTo>
                    <a:pt x="181" y="29"/>
                  </a:lnTo>
                  <a:lnTo>
                    <a:pt x="190" y="23"/>
                  </a:lnTo>
                  <a:lnTo>
                    <a:pt x="201" y="17"/>
                  </a:lnTo>
                  <a:lnTo>
                    <a:pt x="210" y="11"/>
                  </a:lnTo>
                  <a:lnTo>
                    <a:pt x="220" y="7"/>
                  </a:lnTo>
                  <a:lnTo>
                    <a:pt x="228" y="2"/>
                  </a:lnTo>
                  <a:lnTo>
                    <a:pt x="234" y="0"/>
                  </a:lnTo>
                  <a:lnTo>
                    <a:pt x="229" y="0"/>
                  </a:lnTo>
                  <a:lnTo>
                    <a:pt x="221" y="1"/>
                  </a:lnTo>
                  <a:lnTo>
                    <a:pt x="213" y="2"/>
                  </a:lnTo>
                  <a:lnTo>
                    <a:pt x="209" y="3"/>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70" name="Freeform 334">
              <a:extLst>
                <a:ext uri="{FF2B5EF4-FFF2-40B4-BE49-F238E27FC236}">
                  <a16:creationId xmlns:a16="http://schemas.microsoft.com/office/drawing/2014/main" xmlns="" id="{2B963054-7870-4290-89F0-CC97DE9EE6EA}"/>
                </a:ext>
              </a:extLst>
            </p:cNvPr>
            <p:cNvSpPr>
              <a:spLocks/>
            </p:cNvSpPr>
            <p:nvPr/>
          </p:nvSpPr>
          <p:spPr bwMode="auto">
            <a:xfrm>
              <a:off x="2298" y="1127"/>
              <a:ext cx="11" cy="12"/>
            </a:xfrm>
            <a:custGeom>
              <a:avLst/>
              <a:gdLst>
                <a:gd name="T0" fmla="*/ 1 w 22"/>
                <a:gd name="T1" fmla="*/ 1 h 23"/>
                <a:gd name="T2" fmla="*/ 1 w 22"/>
                <a:gd name="T3" fmla="*/ 0 h 23"/>
                <a:gd name="T4" fmla="*/ 1 w 22"/>
                <a:gd name="T5" fmla="*/ 0 h 23"/>
                <a:gd name="T6" fmla="*/ 1 w 22"/>
                <a:gd name="T7" fmla="*/ 1 h 23"/>
                <a:gd name="T8" fmla="*/ 1 w 22"/>
                <a:gd name="T9" fmla="*/ 1 h 23"/>
                <a:gd name="T10" fmla="*/ 1 w 22"/>
                <a:gd name="T11" fmla="*/ 1 h 23"/>
                <a:gd name="T12" fmla="*/ 1 w 22"/>
                <a:gd name="T13" fmla="*/ 1 h 23"/>
                <a:gd name="T14" fmla="*/ 1 w 22"/>
                <a:gd name="T15" fmla="*/ 1 h 23"/>
                <a:gd name="T16" fmla="*/ 1 w 22"/>
                <a:gd name="T17" fmla="*/ 1 h 23"/>
                <a:gd name="T18" fmla="*/ 1 w 22"/>
                <a:gd name="T19" fmla="*/ 1 h 23"/>
                <a:gd name="T20" fmla="*/ 1 w 22"/>
                <a:gd name="T21" fmla="*/ 1 h 23"/>
                <a:gd name="T22" fmla="*/ 1 w 22"/>
                <a:gd name="T23" fmla="*/ 1 h 23"/>
                <a:gd name="T24" fmla="*/ 1 w 22"/>
                <a:gd name="T25" fmla="*/ 1 h 23"/>
                <a:gd name="T26" fmla="*/ 1 w 22"/>
                <a:gd name="T27" fmla="*/ 1 h 23"/>
                <a:gd name="T28" fmla="*/ 0 w 22"/>
                <a:gd name="T29" fmla="*/ 1 h 23"/>
                <a:gd name="T30" fmla="*/ 1 w 22"/>
                <a:gd name="T31" fmla="*/ 1 h 23"/>
                <a:gd name="T32" fmla="*/ 1 w 22"/>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3">
                  <a:moveTo>
                    <a:pt x="3" y="1"/>
                  </a:moveTo>
                  <a:lnTo>
                    <a:pt x="9" y="0"/>
                  </a:lnTo>
                  <a:lnTo>
                    <a:pt x="14" y="0"/>
                  </a:lnTo>
                  <a:lnTo>
                    <a:pt x="18" y="2"/>
                  </a:lnTo>
                  <a:lnTo>
                    <a:pt x="21" y="6"/>
                  </a:lnTo>
                  <a:lnTo>
                    <a:pt x="22" y="11"/>
                  </a:lnTo>
                  <a:lnTo>
                    <a:pt x="22" y="15"/>
                  </a:lnTo>
                  <a:lnTo>
                    <a:pt x="21" y="19"/>
                  </a:lnTo>
                  <a:lnTo>
                    <a:pt x="18" y="21"/>
                  </a:lnTo>
                  <a:lnTo>
                    <a:pt x="16" y="22"/>
                  </a:lnTo>
                  <a:lnTo>
                    <a:pt x="12" y="23"/>
                  </a:lnTo>
                  <a:lnTo>
                    <a:pt x="7" y="22"/>
                  </a:lnTo>
                  <a:lnTo>
                    <a:pt x="3" y="20"/>
                  </a:lnTo>
                  <a:lnTo>
                    <a:pt x="1" y="15"/>
                  </a:lnTo>
                  <a:lnTo>
                    <a:pt x="0" y="8"/>
                  </a:lnTo>
                  <a:lnTo>
                    <a:pt x="1" y="4"/>
                  </a:lnTo>
                  <a:lnTo>
                    <a:pt x="3"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71" name="Freeform 335">
              <a:extLst>
                <a:ext uri="{FF2B5EF4-FFF2-40B4-BE49-F238E27FC236}">
                  <a16:creationId xmlns:a16="http://schemas.microsoft.com/office/drawing/2014/main" xmlns="" id="{C4B38849-650B-42F7-AF9B-7D77B94A8E6B}"/>
                </a:ext>
              </a:extLst>
            </p:cNvPr>
            <p:cNvSpPr>
              <a:spLocks/>
            </p:cNvSpPr>
            <p:nvPr/>
          </p:nvSpPr>
          <p:spPr bwMode="auto">
            <a:xfrm>
              <a:off x="2296" y="1154"/>
              <a:ext cx="9" cy="8"/>
            </a:xfrm>
            <a:custGeom>
              <a:avLst/>
              <a:gdLst>
                <a:gd name="T0" fmla="*/ 0 w 19"/>
                <a:gd name="T1" fmla="*/ 1 h 15"/>
                <a:gd name="T2" fmla="*/ 0 w 19"/>
                <a:gd name="T3" fmla="*/ 0 h 15"/>
                <a:gd name="T4" fmla="*/ 0 w 19"/>
                <a:gd name="T5" fmla="*/ 0 h 15"/>
                <a:gd name="T6" fmla="*/ 0 w 19"/>
                <a:gd name="T7" fmla="*/ 0 h 15"/>
                <a:gd name="T8" fmla="*/ 0 w 19"/>
                <a:gd name="T9" fmla="*/ 1 h 15"/>
                <a:gd name="T10" fmla="*/ 0 w 19"/>
                <a:gd name="T11" fmla="*/ 1 h 15"/>
                <a:gd name="T12" fmla="*/ 0 w 19"/>
                <a:gd name="T13" fmla="*/ 1 h 15"/>
                <a:gd name="T14" fmla="*/ 0 w 19"/>
                <a:gd name="T15" fmla="*/ 1 h 15"/>
                <a:gd name="T16" fmla="*/ 0 w 19"/>
                <a:gd name="T17" fmla="*/ 1 h 15"/>
                <a:gd name="T18" fmla="*/ 0 w 19"/>
                <a:gd name="T19" fmla="*/ 1 h 15"/>
                <a:gd name="T20" fmla="*/ 0 w 19"/>
                <a:gd name="T21" fmla="*/ 1 h 15"/>
                <a:gd name="T22" fmla="*/ 0 w 19"/>
                <a:gd name="T23" fmla="*/ 1 h 15"/>
                <a:gd name="T24" fmla="*/ 0 w 19"/>
                <a:gd name="T25" fmla="*/ 1 h 15"/>
                <a:gd name="T26" fmla="*/ 0 w 19"/>
                <a:gd name="T27" fmla="*/ 1 h 15"/>
                <a:gd name="T28" fmla="*/ 0 w 19"/>
                <a:gd name="T29" fmla="*/ 1 h 15"/>
                <a:gd name="T30" fmla="*/ 0 w 19"/>
                <a:gd name="T31" fmla="*/ 1 h 15"/>
                <a:gd name="T32" fmla="*/ 0 w 19"/>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5">
                  <a:moveTo>
                    <a:pt x="3" y="1"/>
                  </a:moveTo>
                  <a:lnTo>
                    <a:pt x="6" y="0"/>
                  </a:lnTo>
                  <a:lnTo>
                    <a:pt x="11" y="0"/>
                  </a:lnTo>
                  <a:lnTo>
                    <a:pt x="14" y="0"/>
                  </a:lnTo>
                  <a:lnTo>
                    <a:pt x="17" y="3"/>
                  </a:lnTo>
                  <a:lnTo>
                    <a:pt x="19" y="5"/>
                  </a:lnTo>
                  <a:lnTo>
                    <a:pt x="19" y="7"/>
                  </a:lnTo>
                  <a:lnTo>
                    <a:pt x="18" y="10"/>
                  </a:lnTo>
                  <a:lnTo>
                    <a:pt x="17" y="13"/>
                  </a:lnTo>
                  <a:lnTo>
                    <a:pt x="13" y="15"/>
                  </a:lnTo>
                  <a:lnTo>
                    <a:pt x="8" y="14"/>
                  </a:lnTo>
                  <a:lnTo>
                    <a:pt x="4" y="13"/>
                  </a:lnTo>
                  <a:lnTo>
                    <a:pt x="3" y="12"/>
                  </a:lnTo>
                  <a:lnTo>
                    <a:pt x="2" y="11"/>
                  </a:lnTo>
                  <a:lnTo>
                    <a:pt x="0" y="8"/>
                  </a:lnTo>
                  <a:lnTo>
                    <a:pt x="0" y="5"/>
                  </a:lnTo>
                  <a:lnTo>
                    <a:pt x="3"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72" name="Freeform 336">
              <a:extLst>
                <a:ext uri="{FF2B5EF4-FFF2-40B4-BE49-F238E27FC236}">
                  <a16:creationId xmlns:a16="http://schemas.microsoft.com/office/drawing/2014/main" xmlns="" id="{0A5B2EE2-71AD-42F5-A762-734AD1139D5F}"/>
                </a:ext>
              </a:extLst>
            </p:cNvPr>
            <p:cNvSpPr>
              <a:spLocks/>
            </p:cNvSpPr>
            <p:nvPr/>
          </p:nvSpPr>
          <p:spPr bwMode="auto">
            <a:xfrm>
              <a:off x="2316" y="1172"/>
              <a:ext cx="12" cy="12"/>
            </a:xfrm>
            <a:custGeom>
              <a:avLst/>
              <a:gdLst>
                <a:gd name="T0" fmla="*/ 1 w 24"/>
                <a:gd name="T1" fmla="*/ 1 h 23"/>
                <a:gd name="T2" fmla="*/ 1 w 24"/>
                <a:gd name="T3" fmla="*/ 1 h 23"/>
                <a:gd name="T4" fmla="*/ 1 w 24"/>
                <a:gd name="T5" fmla="*/ 0 h 23"/>
                <a:gd name="T6" fmla="*/ 1 w 24"/>
                <a:gd name="T7" fmla="*/ 0 h 23"/>
                <a:gd name="T8" fmla="*/ 1 w 24"/>
                <a:gd name="T9" fmla="*/ 1 h 23"/>
                <a:gd name="T10" fmla="*/ 1 w 24"/>
                <a:gd name="T11" fmla="*/ 1 h 23"/>
                <a:gd name="T12" fmla="*/ 1 w 24"/>
                <a:gd name="T13" fmla="*/ 1 h 23"/>
                <a:gd name="T14" fmla="*/ 1 w 24"/>
                <a:gd name="T15" fmla="*/ 1 h 23"/>
                <a:gd name="T16" fmla="*/ 1 w 24"/>
                <a:gd name="T17" fmla="*/ 1 h 23"/>
                <a:gd name="T18" fmla="*/ 1 w 24"/>
                <a:gd name="T19" fmla="*/ 1 h 23"/>
                <a:gd name="T20" fmla="*/ 1 w 24"/>
                <a:gd name="T21" fmla="*/ 1 h 23"/>
                <a:gd name="T22" fmla="*/ 1 w 24"/>
                <a:gd name="T23" fmla="*/ 1 h 23"/>
                <a:gd name="T24" fmla="*/ 1 w 24"/>
                <a:gd name="T25" fmla="*/ 1 h 23"/>
                <a:gd name="T26" fmla="*/ 1 w 24"/>
                <a:gd name="T27" fmla="*/ 1 h 23"/>
                <a:gd name="T28" fmla="*/ 0 w 24"/>
                <a:gd name="T29" fmla="*/ 1 h 23"/>
                <a:gd name="T30" fmla="*/ 0 w 24"/>
                <a:gd name="T31" fmla="*/ 1 h 23"/>
                <a:gd name="T32" fmla="*/ 1 w 24"/>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3">
                  <a:moveTo>
                    <a:pt x="2" y="6"/>
                  </a:moveTo>
                  <a:lnTo>
                    <a:pt x="7" y="2"/>
                  </a:lnTo>
                  <a:lnTo>
                    <a:pt x="11" y="0"/>
                  </a:lnTo>
                  <a:lnTo>
                    <a:pt x="15" y="0"/>
                  </a:lnTo>
                  <a:lnTo>
                    <a:pt x="19" y="3"/>
                  </a:lnTo>
                  <a:lnTo>
                    <a:pt x="23" y="7"/>
                  </a:lnTo>
                  <a:lnTo>
                    <a:pt x="24" y="10"/>
                  </a:lnTo>
                  <a:lnTo>
                    <a:pt x="24" y="15"/>
                  </a:lnTo>
                  <a:lnTo>
                    <a:pt x="22" y="18"/>
                  </a:lnTo>
                  <a:lnTo>
                    <a:pt x="18" y="22"/>
                  </a:lnTo>
                  <a:lnTo>
                    <a:pt x="12" y="23"/>
                  </a:lnTo>
                  <a:lnTo>
                    <a:pt x="7" y="23"/>
                  </a:lnTo>
                  <a:lnTo>
                    <a:pt x="3" y="21"/>
                  </a:lnTo>
                  <a:lnTo>
                    <a:pt x="1" y="17"/>
                  </a:lnTo>
                  <a:lnTo>
                    <a:pt x="0" y="13"/>
                  </a:lnTo>
                  <a:lnTo>
                    <a:pt x="0" y="9"/>
                  </a:lnTo>
                  <a:lnTo>
                    <a:pt x="2" y="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73" name="Freeform 337">
              <a:extLst>
                <a:ext uri="{FF2B5EF4-FFF2-40B4-BE49-F238E27FC236}">
                  <a16:creationId xmlns:a16="http://schemas.microsoft.com/office/drawing/2014/main" xmlns="" id="{502471DF-9E25-49A2-B75E-22763A3BEA34}"/>
                </a:ext>
              </a:extLst>
            </p:cNvPr>
            <p:cNvSpPr>
              <a:spLocks/>
            </p:cNvSpPr>
            <p:nvPr/>
          </p:nvSpPr>
          <p:spPr bwMode="auto">
            <a:xfrm>
              <a:off x="2271" y="1168"/>
              <a:ext cx="14" cy="13"/>
            </a:xfrm>
            <a:custGeom>
              <a:avLst/>
              <a:gdLst>
                <a:gd name="T0" fmla="*/ 1 w 26"/>
                <a:gd name="T1" fmla="*/ 0 h 25"/>
                <a:gd name="T2" fmla="*/ 1 w 26"/>
                <a:gd name="T3" fmla="*/ 1 h 25"/>
                <a:gd name="T4" fmla="*/ 1 w 26"/>
                <a:gd name="T5" fmla="*/ 1 h 25"/>
                <a:gd name="T6" fmla="*/ 1 w 26"/>
                <a:gd name="T7" fmla="*/ 1 h 25"/>
                <a:gd name="T8" fmla="*/ 1 w 26"/>
                <a:gd name="T9" fmla="*/ 1 h 25"/>
                <a:gd name="T10" fmla="*/ 1 w 26"/>
                <a:gd name="T11" fmla="*/ 1 h 25"/>
                <a:gd name="T12" fmla="*/ 1 w 26"/>
                <a:gd name="T13" fmla="*/ 1 h 25"/>
                <a:gd name="T14" fmla="*/ 1 w 26"/>
                <a:gd name="T15" fmla="*/ 1 h 25"/>
                <a:gd name="T16" fmla="*/ 1 w 26"/>
                <a:gd name="T17" fmla="*/ 1 h 25"/>
                <a:gd name="T18" fmla="*/ 1 w 26"/>
                <a:gd name="T19" fmla="*/ 1 h 25"/>
                <a:gd name="T20" fmla="*/ 1 w 26"/>
                <a:gd name="T21" fmla="*/ 1 h 25"/>
                <a:gd name="T22" fmla="*/ 1 w 26"/>
                <a:gd name="T23" fmla="*/ 1 h 25"/>
                <a:gd name="T24" fmla="*/ 0 w 26"/>
                <a:gd name="T25" fmla="*/ 1 h 25"/>
                <a:gd name="T26" fmla="*/ 1 w 26"/>
                <a:gd name="T27" fmla="*/ 1 h 25"/>
                <a:gd name="T28" fmla="*/ 1 w 26"/>
                <a:gd name="T29" fmla="*/ 1 h 25"/>
                <a:gd name="T30" fmla="*/ 1 w 26"/>
                <a:gd name="T31" fmla="*/ 1 h 25"/>
                <a:gd name="T32" fmla="*/ 1 w 26"/>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 h="25">
                  <a:moveTo>
                    <a:pt x="14" y="0"/>
                  </a:moveTo>
                  <a:lnTo>
                    <a:pt x="19" y="1"/>
                  </a:lnTo>
                  <a:lnTo>
                    <a:pt x="24" y="2"/>
                  </a:lnTo>
                  <a:lnTo>
                    <a:pt x="25" y="6"/>
                  </a:lnTo>
                  <a:lnTo>
                    <a:pt x="26" y="11"/>
                  </a:lnTo>
                  <a:lnTo>
                    <a:pt x="25" y="17"/>
                  </a:lnTo>
                  <a:lnTo>
                    <a:pt x="23" y="22"/>
                  </a:lnTo>
                  <a:lnTo>
                    <a:pt x="19" y="24"/>
                  </a:lnTo>
                  <a:lnTo>
                    <a:pt x="15" y="25"/>
                  </a:lnTo>
                  <a:lnTo>
                    <a:pt x="9" y="24"/>
                  </a:lnTo>
                  <a:lnTo>
                    <a:pt x="4" y="21"/>
                  </a:lnTo>
                  <a:lnTo>
                    <a:pt x="1" y="18"/>
                  </a:lnTo>
                  <a:lnTo>
                    <a:pt x="0" y="14"/>
                  </a:lnTo>
                  <a:lnTo>
                    <a:pt x="1" y="9"/>
                  </a:lnTo>
                  <a:lnTo>
                    <a:pt x="3" y="5"/>
                  </a:lnTo>
                  <a:lnTo>
                    <a:pt x="8" y="1"/>
                  </a:lnTo>
                  <a:lnTo>
                    <a:pt x="14" y="0"/>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74" name="Freeform 338">
              <a:extLst>
                <a:ext uri="{FF2B5EF4-FFF2-40B4-BE49-F238E27FC236}">
                  <a16:creationId xmlns:a16="http://schemas.microsoft.com/office/drawing/2014/main" xmlns="" id="{0E877795-7AB7-4A9A-B5D7-EF439C11ABB0}"/>
                </a:ext>
              </a:extLst>
            </p:cNvPr>
            <p:cNvSpPr>
              <a:spLocks/>
            </p:cNvSpPr>
            <p:nvPr/>
          </p:nvSpPr>
          <p:spPr bwMode="auto">
            <a:xfrm>
              <a:off x="2265" y="1139"/>
              <a:ext cx="13" cy="13"/>
            </a:xfrm>
            <a:custGeom>
              <a:avLst/>
              <a:gdLst>
                <a:gd name="T0" fmla="*/ 0 w 27"/>
                <a:gd name="T1" fmla="*/ 1 h 26"/>
                <a:gd name="T2" fmla="*/ 0 w 27"/>
                <a:gd name="T3" fmla="*/ 1 h 26"/>
                <a:gd name="T4" fmla="*/ 0 w 27"/>
                <a:gd name="T5" fmla="*/ 1 h 26"/>
                <a:gd name="T6" fmla="*/ 0 w 27"/>
                <a:gd name="T7" fmla="*/ 1 h 26"/>
                <a:gd name="T8" fmla="*/ 0 w 27"/>
                <a:gd name="T9" fmla="*/ 0 h 26"/>
                <a:gd name="T10" fmla="*/ 0 w 27"/>
                <a:gd name="T11" fmla="*/ 0 h 26"/>
                <a:gd name="T12" fmla="*/ 0 w 27"/>
                <a:gd name="T13" fmla="*/ 1 h 26"/>
                <a:gd name="T14" fmla="*/ 0 w 27"/>
                <a:gd name="T15" fmla="*/ 1 h 26"/>
                <a:gd name="T16" fmla="*/ 0 w 27"/>
                <a:gd name="T17" fmla="*/ 1 h 26"/>
                <a:gd name="T18" fmla="*/ 0 w 27"/>
                <a:gd name="T19" fmla="*/ 1 h 26"/>
                <a:gd name="T20" fmla="*/ 0 w 27"/>
                <a:gd name="T21" fmla="*/ 1 h 26"/>
                <a:gd name="T22" fmla="*/ 0 w 27"/>
                <a:gd name="T23" fmla="*/ 1 h 26"/>
                <a:gd name="T24" fmla="*/ 0 w 27"/>
                <a:gd name="T25" fmla="*/ 1 h 26"/>
                <a:gd name="T26" fmla="*/ 0 w 27"/>
                <a:gd name="T27" fmla="*/ 1 h 26"/>
                <a:gd name="T28" fmla="*/ 0 w 27"/>
                <a:gd name="T29" fmla="*/ 1 h 26"/>
                <a:gd name="T30" fmla="*/ 0 w 27"/>
                <a:gd name="T31" fmla="*/ 1 h 26"/>
                <a:gd name="T32" fmla="*/ 0 w 27"/>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26">
                  <a:moveTo>
                    <a:pt x="0" y="14"/>
                  </a:moveTo>
                  <a:lnTo>
                    <a:pt x="0" y="8"/>
                  </a:lnTo>
                  <a:lnTo>
                    <a:pt x="4" y="4"/>
                  </a:lnTo>
                  <a:lnTo>
                    <a:pt x="8" y="1"/>
                  </a:lnTo>
                  <a:lnTo>
                    <a:pt x="13" y="0"/>
                  </a:lnTo>
                  <a:lnTo>
                    <a:pt x="18" y="0"/>
                  </a:lnTo>
                  <a:lnTo>
                    <a:pt x="22" y="3"/>
                  </a:lnTo>
                  <a:lnTo>
                    <a:pt x="25" y="5"/>
                  </a:lnTo>
                  <a:lnTo>
                    <a:pt x="27" y="8"/>
                  </a:lnTo>
                  <a:lnTo>
                    <a:pt x="27" y="13"/>
                  </a:lnTo>
                  <a:lnTo>
                    <a:pt x="25" y="18"/>
                  </a:lnTo>
                  <a:lnTo>
                    <a:pt x="22" y="22"/>
                  </a:lnTo>
                  <a:lnTo>
                    <a:pt x="18" y="26"/>
                  </a:lnTo>
                  <a:lnTo>
                    <a:pt x="14" y="26"/>
                  </a:lnTo>
                  <a:lnTo>
                    <a:pt x="8" y="23"/>
                  </a:lnTo>
                  <a:lnTo>
                    <a:pt x="2" y="20"/>
                  </a:lnTo>
                  <a:lnTo>
                    <a:pt x="0" y="14"/>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75" name="Freeform 339">
              <a:extLst>
                <a:ext uri="{FF2B5EF4-FFF2-40B4-BE49-F238E27FC236}">
                  <a16:creationId xmlns:a16="http://schemas.microsoft.com/office/drawing/2014/main" xmlns="" id="{12A72D62-15FF-43F4-AF6F-11698F2EABF5}"/>
                </a:ext>
              </a:extLst>
            </p:cNvPr>
            <p:cNvSpPr>
              <a:spLocks/>
            </p:cNvSpPr>
            <p:nvPr/>
          </p:nvSpPr>
          <p:spPr bwMode="auto">
            <a:xfrm>
              <a:off x="2244" y="1139"/>
              <a:ext cx="11" cy="11"/>
            </a:xfrm>
            <a:custGeom>
              <a:avLst/>
              <a:gdLst>
                <a:gd name="T0" fmla="*/ 0 w 23"/>
                <a:gd name="T1" fmla="*/ 1 h 22"/>
                <a:gd name="T2" fmla="*/ 0 w 23"/>
                <a:gd name="T3" fmla="*/ 1 h 22"/>
                <a:gd name="T4" fmla="*/ 0 w 23"/>
                <a:gd name="T5" fmla="*/ 1 h 22"/>
                <a:gd name="T6" fmla="*/ 0 w 23"/>
                <a:gd name="T7" fmla="*/ 1 h 22"/>
                <a:gd name="T8" fmla="*/ 0 w 23"/>
                <a:gd name="T9" fmla="*/ 0 h 22"/>
                <a:gd name="T10" fmla="*/ 0 w 23"/>
                <a:gd name="T11" fmla="*/ 0 h 22"/>
                <a:gd name="T12" fmla="*/ 0 w 23"/>
                <a:gd name="T13" fmla="*/ 1 h 22"/>
                <a:gd name="T14" fmla="*/ 0 w 23"/>
                <a:gd name="T15" fmla="*/ 1 h 22"/>
                <a:gd name="T16" fmla="*/ 0 w 23"/>
                <a:gd name="T17" fmla="*/ 1 h 22"/>
                <a:gd name="T18" fmla="*/ 0 w 23"/>
                <a:gd name="T19" fmla="*/ 1 h 22"/>
                <a:gd name="T20" fmla="*/ 0 w 23"/>
                <a:gd name="T21" fmla="*/ 1 h 22"/>
                <a:gd name="T22" fmla="*/ 0 w 23"/>
                <a:gd name="T23" fmla="*/ 1 h 22"/>
                <a:gd name="T24" fmla="*/ 0 w 23"/>
                <a:gd name="T25" fmla="*/ 1 h 22"/>
                <a:gd name="T26" fmla="*/ 0 w 23"/>
                <a:gd name="T27" fmla="*/ 1 h 22"/>
                <a:gd name="T28" fmla="*/ 0 w 23"/>
                <a:gd name="T29" fmla="*/ 1 h 22"/>
                <a:gd name="T30" fmla="*/ 0 w 23"/>
                <a:gd name="T31" fmla="*/ 1 h 22"/>
                <a:gd name="T32" fmla="*/ 0 w 23"/>
                <a:gd name="T33" fmla="*/ 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22">
                  <a:moveTo>
                    <a:pt x="0" y="14"/>
                  </a:moveTo>
                  <a:lnTo>
                    <a:pt x="1" y="9"/>
                  </a:lnTo>
                  <a:lnTo>
                    <a:pt x="3" y="5"/>
                  </a:lnTo>
                  <a:lnTo>
                    <a:pt x="7" y="1"/>
                  </a:lnTo>
                  <a:lnTo>
                    <a:pt x="11" y="0"/>
                  </a:lnTo>
                  <a:lnTo>
                    <a:pt x="16" y="0"/>
                  </a:lnTo>
                  <a:lnTo>
                    <a:pt x="19" y="2"/>
                  </a:lnTo>
                  <a:lnTo>
                    <a:pt x="21" y="6"/>
                  </a:lnTo>
                  <a:lnTo>
                    <a:pt x="23" y="9"/>
                  </a:lnTo>
                  <a:lnTo>
                    <a:pt x="21" y="14"/>
                  </a:lnTo>
                  <a:lnTo>
                    <a:pt x="20" y="17"/>
                  </a:lnTo>
                  <a:lnTo>
                    <a:pt x="17" y="20"/>
                  </a:lnTo>
                  <a:lnTo>
                    <a:pt x="13" y="22"/>
                  </a:lnTo>
                  <a:lnTo>
                    <a:pt x="9" y="22"/>
                  </a:lnTo>
                  <a:lnTo>
                    <a:pt x="4" y="21"/>
                  </a:lnTo>
                  <a:lnTo>
                    <a:pt x="1" y="17"/>
                  </a:lnTo>
                  <a:lnTo>
                    <a:pt x="0" y="14"/>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76" name="Freeform 340">
              <a:extLst>
                <a:ext uri="{FF2B5EF4-FFF2-40B4-BE49-F238E27FC236}">
                  <a16:creationId xmlns:a16="http://schemas.microsoft.com/office/drawing/2014/main" xmlns="" id="{9BDCAADC-0622-4D60-88A8-4FAB94D2D862}"/>
                </a:ext>
              </a:extLst>
            </p:cNvPr>
            <p:cNvSpPr>
              <a:spLocks/>
            </p:cNvSpPr>
            <p:nvPr/>
          </p:nvSpPr>
          <p:spPr bwMode="auto">
            <a:xfrm>
              <a:off x="2261" y="1120"/>
              <a:ext cx="12" cy="11"/>
            </a:xfrm>
            <a:custGeom>
              <a:avLst/>
              <a:gdLst>
                <a:gd name="T0" fmla="*/ 0 w 24"/>
                <a:gd name="T1" fmla="*/ 0 h 23"/>
                <a:gd name="T2" fmla="*/ 1 w 24"/>
                <a:gd name="T3" fmla="*/ 0 h 23"/>
                <a:gd name="T4" fmla="*/ 1 w 24"/>
                <a:gd name="T5" fmla="*/ 0 h 23"/>
                <a:gd name="T6" fmla="*/ 1 w 24"/>
                <a:gd name="T7" fmla="*/ 0 h 23"/>
                <a:gd name="T8" fmla="*/ 1 w 24"/>
                <a:gd name="T9" fmla="*/ 0 h 23"/>
                <a:gd name="T10" fmla="*/ 1 w 24"/>
                <a:gd name="T11" fmla="*/ 0 h 23"/>
                <a:gd name="T12" fmla="*/ 1 w 24"/>
                <a:gd name="T13" fmla="*/ 0 h 23"/>
                <a:gd name="T14" fmla="*/ 1 w 24"/>
                <a:gd name="T15" fmla="*/ 0 h 23"/>
                <a:gd name="T16" fmla="*/ 1 w 24"/>
                <a:gd name="T17" fmla="*/ 0 h 23"/>
                <a:gd name="T18" fmla="*/ 1 w 24"/>
                <a:gd name="T19" fmla="*/ 0 h 23"/>
                <a:gd name="T20" fmla="*/ 1 w 24"/>
                <a:gd name="T21" fmla="*/ 0 h 23"/>
                <a:gd name="T22" fmla="*/ 1 w 24"/>
                <a:gd name="T23" fmla="*/ 0 h 23"/>
                <a:gd name="T24" fmla="*/ 1 w 24"/>
                <a:gd name="T25" fmla="*/ 0 h 23"/>
                <a:gd name="T26" fmla="*/ 1 w 24"/>
                <a:gd name="T27" fmla="*/ 0 h 23"/>
                <a:gd name="T28" fmla="*/ 1 w 24"/>
                <a:gd name="T29" fmla="*/ 0 h 23"/>
                <a:gd name="T30" fmla="*/ 1 w 24"/>
                <a:gd name="T31" fmla="*/ 0 h 23"/>
                <a:gd name="T32" fmla="*/ 0 w 24"/>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3">
                  <a:moveTo>
                    <a:pt x="0" y="13"/>
                  </a:moveTo>
                  <a:lnTo>
                    <a:pt x="1" y="8"/>
                  </a:lnTo>
                  <a:lnTo>
                    <a:pt x="4" y="5"/>
                  </a:lnTo>
                  <a:lnTo>
                    <a:pt x="6" y="2"/>
                  </a:lnTo>
                  <a:lnTo>
                    <a:pt x="11" y="0"/>
                  </a:lnTo>
                  <a:lnTo>
                    <a:pt x="15" y="0"/>
                  </a:lnTo>
                  <a:lnTo>
                    <a:pt x="20" y="2"/>
                  </a:lnTo>
                  <a:lnTo>
                    <a:pt x="22" y="5"/>
                  </a:lnTo>
                  <a:lnTo>
                    <a:pt x="24" y="8"/>
                  </a:lnTo>
                  <a:lnTo>
                    <a:pt x="23" y="13"/>
                  </a:lnTo>
                  <a:lnTo>
                    <a:pt x="22" y="17"/>
                  </a:lnTo>
                  <a:lnTo>
                    <a:pt x="19" y="21"/>
                  </a:lnTo>
                  <a:lnTo>
                    <a:pt x="15" y="23"/>
                  </a:lnTo>
                  <a:lnTo>
                    <a:pt x="9" y="23"/>
                  </a:lnTo>
                  <a:lnTo>
                    <a:pt x="5" y="21"/>
                  </a:lnTo>
                  <a:lnTo>
                    <a:pt x="1" y="17"/>
                  </a:lnTo>
                  <a:lnTo>
                    <a:pt x="0" y="13"/>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77" name="Freeform 341">
              <a:extLst>
                <a:ext uri="{FF2B5EF4-FFF2-40B4-BE49-F238E27FC236}">
                  <a16:creationId xmlns:a16="http://schemas.microsoft.com/office/drawing/2014/main" xmlns="" id="{65BD3507-2B7D-41D6-A8C1-C6CBE868AD24}"/>
                </a:ext>
              </a:extLst>
            </p:cNvPr>
            <p:cNvSpPr>
              <a:spLocks/>
            </p:cNvSpPr>
            <p:nvPr/>
          </p:nvSpPr>
          <p:spPr bwMode="auto">
            <a:xfrm>
              <a:off x="2670" y="1074"/>
              <a:ext cx="98" cy="95"/>
            </a:xfrm>
            <a:custGeom>
              <a:avLst/>
              <a:gdLst>
                <a:gd name="T0" fmla="*/ 5 w 195"/>
                <a:gd name="T1" fmla="*/ 5 h 190"/>
                <a:gd name="T2" fmla="*/ 6 w 195"/>
                <a:gd name="T3" fmla="*/ 5 h 190"/>
                <a:gd name="T4" fmla="*/ 6 w 195"/>
                <a:gd name="T5" fmla="*/ 4 h 190"/>
                <a:gd name="T6" fmla="*/ 5 w 195"/>
                <a:gd name="T7" fmla="*/ 4 h 190"/>
                <a:gd name="T8" fmla="*/ 5 w 195"/>
                <a:gd name="T9" fmla="*/ 3 h 190"/>
                <a:gd name="T10" fmla="*/ 4 w 195"/>
                <a:gd name="T11" fmla="*/ 3 h 190"/>
                <a:gd name="T12" fmla="*/ 5 w 195"/>
                <a:gd name="T13" fmla="*/ 3 h 190"/>
                <a:gd name="T14" fmla="*/ 5 w 195"/>
                <a:gd name="T15" fmla="*/ 3 h 190"/>
                <a:gd name="T16" fmla="*/ 5 w 195"/>
                <a:gd name="T17" fmla="*/ 4 h 190"/>
                <a:gd name="T18" fmla="*/ 6 w 195"/>
                <a:gd name="T19" fmla="*/ 4 h 190"/>
                <a:gd name="T20" fmla="*/ 7 w 195"/>
                <a:gd name="T21" fmla="*/ 3 h 190"/>
                <a:gd name="T22" fmla="*/ 6 w 195"/>
                <a:gd name="T23" fmla="*/ 2 h 190"/>
                <a:gd name="T24" fmla="*/ 6 w 195"/>
                <a:gd name="T25" fmla="*/ 2 h 190"/>
                <a:gd name="T26" fmla="*/ 6 w 195"/>
                <a:gd name="T27" fmla="*/ 2 h 190"/>
                <a:gd name="T28" fmla="*/ 5 w 195"/>
                <a:gd name="T29" fmla="*/ 2 h 190"/>
                <a:gd name="T30" fmla="*/ 5 w 195"/>
                <a:gd name="T31" fmla="*/ 2 h 190"/>
                <a:gd name="T32" fmla="*/ 5 w 195"/>
                <a:gd name="T33" fmla="*/ 1 h 190"/>
                <a:gd name="T34" fmla="*/ 5 w 195"/>
                <a:gd name="T35" fmla="*/ 1 h 190"/>
                <a:gd name="T36" fmla="*/ 5 w 195"/>
                <a:gd name="T37" fmla="*/ 0 h 190"/>
                <a:gd name="T38" fmla="*/ 4 w 195"/>
                <a:gd name="T39" fmla="*/ 1 h 190"/>
                <a:gd name="T40" fmla="*/ 4 w 195"/>
                <a:gd name="T41" fmla="*/ 1 h 190"/>
                <a:gd name="T42" fmla="*/ 4 w 195"/>
                <a:gd name="T43" fmla="*/ 2 h 190"/>
                <a:gd name="T44" fmla="*/ 4 w 195"/>
                <a:gd name="T45" fmla="*/ 2 h 190"/>
                <a:gd name="T46" fmla="*/ 4 w 195"/>
                <a:gd name="T47" fmla="*/ 2 h 190"/>
                <a:gd name="T48" fmla="*/ 4 w 195"/>
                <a:gd name="T49" fmla="*/ 1 h 190"/>
                <a:gd name="T50" fmla="*/ 3 w 195"/>
                <a:gd name="T51" fmla="*/ 1 h 190"/>
                <a:gd name="T52" fmla="*/ 2 w 195"/>
                <a:gd name="T53" fmla="*/ 1 h 190"/>
                <a:gd name="T54" fmla="*/ 1 w 195"/>
                <a:gd name="T55" fmla="*/ 1 h 190"/>
                <a:gd name="T56" fmla="*/ 1 w 195"/>
                <a:gd name="T57" fmla="*/ 2 h 190"/>
                <a:gd name="T58" fmla="*/ 1 w 195"/>
                <a:gd name="T59" fmla="*/ 2 h 190"/>
                <a:gd name="T60" fmla="*/ 2 w 195"/>
                <a:gd name="T61" fmla="*/ 2 h 190"/>
                <a:gd name="T62" fmla="*/ 2 w 195"/>
                <a:gd name="T63" fmla="*/ 3 h 190"/>
                <a:gd name="T64" fmla="*/ 2 w 195"/>
                <a:gd name="T65" fmla="*/ 3 h 190"/>
                <a:gd name="T66" fmla="*/ 2 w 195"/>
                <a:gd name="T67" fmla="*/ 3 h 190"/>
                <a:gd name="T68" fmla="*/ 1 w 195"/>
                <a:gd name="T69" fmla="*/ 3 h 190"/>
                <a:gd name="T70" fmla="*/ 1 w 195"/>
                <a:gd name="T71" fmla="*/ 4 h 190"/>
                <a:gd name="T72" fmla="*/ 0 w 195"/>
                <a:gd name="T73" fmla="*/ 4 h 190"/>
                <a:gd name="T74" fmla="*/ 1 w 195"/>
                <a:gd name="T75" fmla="*/ 5 h 190"/>
                <a:gd name="T76" fmla="*/ 1 w 195"/>
                <a:gd name="T77" fmla="*/ 5 h 190"/>
                <a:gd name="T78" fmla="*/ 2 w 195"/>
                <a:gd name="T79" fmla="*/ 5 h 190"/>
                <a:gd name="T80" fmla="*/ 2 w 195"/>
                <a:gd name="T81" fmla="*/ 4 h 190"/>
                <a:gd name="T82" fmla="*/ 2 w 195"/>
                <a:gd name="T83" fmla="*/ 4 h 190"/>
                <a:gd name="T84" fmla="*/ 3 w 195"/>
                <a:gd name="T85" fmla="*/ 4 h 190"/>
                <a:gd name="T86" fmla="*/ 3 w 195"/>
                <a:gd name="T87" fmla="*/ 4 h 190"/>
                <a:gd name="T88" fmla="*/ 3 w 195"/>
                <a:gd name="T89" fmla="*/ 4 h 190"/>
                <a:gd name="T90" fmla="*/ 2 w 195"/>
                <a:gd name="T91" fmla="*/ 5 h 190"/>
                <a:gd name="T92" fmla="*/ 2 w 195"/>
                <a:gd name="T93" fmla="*/ 6 h 190"/>
                <a:gd name="T94" fmla="*/ 3 w 195"/>
                <a:gd name="T95" fmla="*/ 6 h 190"/>
                <a:gd name="T96" fmla="*/ 3 w 195"/>
                <a:gd name="T97" fmla="*/ 6 h 190"/>
                <a:gd name="T98" fmla="*/ 4 w 195"/>
                <a:gd name="T99" fmla="*/ 6 h 190"/>
                <a:gd name="T100" fmla="*/ 4 w 195"/>
                <a:gd name="T101" fmla="*/ 6 h 190"/>
                <a:gd name="T102" fmla="*/ 4 w 195"/>
                <a:gd name="T103" fmla="*/ 5 h 190"/>
                <a:gd name="T104" fmla="*/ 4 w 195"/>
                <a:gd name="T105" fmla="*/ 4 h 190"/>
                <a:gd name="T106" fmla="*/ 4 w 195"/>
                <a:gd name="T107" fmla="*/ 4 h 190"/>
                <a:gd name="T108" fmla="*/ 4 w 195"/>
                <a:gd name="T109" fmla="*/ 4 h 190"/>
                <a:gd name="T110" fmla="*/ 4 w 195"/>
                <a:gd name="T111" fmla="*/ 5 h 19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5" h="190">
                  <a:moveTo>
                    <a:pt x="140" y="152"/>
                  </a:moveTo>
                  <a:lnTo>
                    <a:pt x="146" y="152"/>
                  </a:lnTo>
                  <a:lnTo>
                    <a:pt x="154" y="150"/>
                  </a:lnTo>
                  <a:lnTo>
                    <a:pt x="161" y="146"/>
                  </a:lnTo>
                  <a:lnTo>
                    <a:pt x="167" y="142"/>
                  </a:lnTo>
                  <a:lnTo>
                    <a:pt x="171" y="136"/>
                  </a:lnTo>
                  <a:lnTo>
                    <a:pt x="173" y="128"/>
                  </a:lnTo>
                  <a:lnTo>
                    <a:pt x="172" y="119"/>
                  </a:lnTo>
                  <a:lnTo>
                    <a:pt x="167" y="107"/>
                  </a:lnTo>
                  <a:lnTo>
                    <a:pt x="162" y="103"/>
                  </a:lnTo>
                  <a:lnTo>
                    <a:pt x="156" y="103"/>
                  </a:lnTo>
                  <a:lnTo>
                    <a:pt x="149" y="103"/>
                  </a:lnTo>
                  <a:lnTo>
                    <a:pt x="145" y="105"/>
                  </a:lnTo>
                  <a:lnTo>
                    <a:pt x="140" y="100"/>
                  </a:lnTo>
                  <a:lnTo>
                    <a:pt x="135" y="95"/>
                  </a:lnTo>
                  <a:lnTo>
                    <a:pt x="132" y="90"/>
                  </a:lnTo>
                  <a:lnTo>
                    <a:pt x="129" y="85"/>
                  </a:lnTo>
                  <a:lnTo>
                    <a:pt x="127" y="81"/>
                  </a:lnTo>
                  <a:lnTo>
                    <a:pt x="127" y="80"/>
                  </a:lnTo>
                  <a:lnTo>
                    <a:pt x="131" y="81"/>
                  </a:lnTo>
                  <a:lnTo>
                    <a:pt x="137" y="83"/>
                  </a:lnTo>
                  <a:lnTo>
                    <a:pt x="144" y="84"/>
                  </a:lnTo>
                  <a:lnTo>
                    <a:pt x="148" y="85"/>
                  </a:lnTo>
                  <a:lnTo>
                    <a:pt x="152" y="88"/>
                  </a:lnTo>
                  <a:lnTo>
                    <a:pt x="153" y="90"/>
                  </a:lnTo>
                  <a:lnTo>
                    <a:pt x="155" y="93"/>
                  </a:lnTo>
                  <a:lnTo>
                    <a:pt x="158" y="98"/>
                  </a:lnTo>
                  <a:lnTo>
                    <a:pt x="165" y="100"/>
                  </a:lnTo>
                  <a:lnTo>
                    <a:pt x="175" y="100"/>
                  </a:lnTo>
                  <a:lnTo>
                    <a:pt x="183" y="97"/>
                  </a:lnTo>
                  <a:lnTo>
                    <a:pt x="190" y="91"/>
                  </a:lnTo>
                  <a:lnTo>
                    <a:pt x="194" y="83"/>
                  </a:lnTo>
                  <a:lnTo>
                    <a:pt x="195" y="73"/>
                  </a:lnTo>
                  <a:lnTo>
                    <a:pt x="195" y="67"/>
                  </a:lnTo>
                  <a:lnTo>
                    <a:pt x="194" y="62"/>
                  </a:lnTo>
                  <a:lnTo>
                    <a:pt x="192" y="59"/>
                  </a:lnTo>
                  <a:lnTo>
                    <a:pt x="191" y="55"/>
                  </a:lnTo>
                  <a:lnTo>
                    <a:pt x="186" y="52"/>
                  </a:lnTo>
                  <a:lnTo>
                    <a:pt x="182" y="50"/>
                  </a:lnTo>
                  <a:lnTo>
                    <a:pt x="176" y="47"/>
                  </a:lnTo>
                  <a:lnTo>
                    <a:pt x="170" y="46"/>
                  </a:lnTo>
                  <a:lnTo>
                    <a:pt x="164" y="46"/>
                  </a:lnTo>
                  <a:lnTo>
                    <a:pt x="160" y="47"/>
                  </a:lnTo>
                  <a:lnTo>
                    <a:pt x="155" y="50"/>
                  </a:lnTo>
                  <a:lnTo>
                    <a:pt x="152" y="52"/>
                  </a:lnTo>
                  <a:lnTo>
                    <a:pt x="147" y="55"/>
                  </a:lnTo>
                  <a:lnTo>
                    <a:pt x="142" y="55"/>
                  </a:lnTo>
                  <a:lnTo>
                    <a:pt x="137" y="53"/>
                  </a:lnTo>
                  <a:lnTo>
                    <a:pt x="132" y="52"/>
                  </a:lnTo>
                  <a:lnTo>
                    <a:pt x="142" y="44"/>
                  </a:lnTo>
                  <a:lnTo>
                    <a:pt x="153" y="32"/>
                  </a:lnTo>
                  <a:lnTo>
                    <a:pt x="158" y="20"/>
                  </a:lnTo>
                  <a:lnTo>
                    <a:pt x="156" y="9"/>
                  </a:lnTo>
                  <a:lnTo>
                    <a:pt x="153" y="5"/>
                  </a:lnTo>
                  <a:lnTo>
                    <a:pt x="147" y="2"/>
                  </a:lnTo>
                  <a:lnTo>
                    <a:pt x="142" y="1"/>
                  </a:lnTo>
                  <a:lnTo>
                    <a:pt x="137" y="0"/>
                  </a:lnTo>
                  <a:lnTo>
                    <a:pt x="131" y="1"/>
                  </a:lnTo>
                  <a:lnTo>
                    <a:pt x="125" y="4"/>
                  </a:lnTo>
                  <a:lnTo>
                    <a:pt x="120" y="6"/>
                  </a:lnTo>
                  <a:lnTo>
                    <a:pt x="117" y="9"/>
                  </a:lnTo>
                  <a:lnTo>
                    <a:pt x="112" y="17"/>
                  </a:lnTo>
                  <a:lnTo>
                    <a:pt x="111" y="28"/>
                  </a:lnTo>
                  <a:lnTo>
                    <a:pt x="111" y="37"/>
                  </a:lnTo>
                  <a:lnTo>
                    <a:pt x="115" y="44"/>
                  </a:lnTo>
                  <a:lnTo>
                    <a:pt x="117" y="50"/>
                  </a:lnTo>
                  <a:lnTo>
                    <a:pt x="116" y="53"/>
                  </a:lnTo>
                  <a:lnTo>
                    <a:pt x="114" y="54"/>
                  </a:lnTo>
                  <a:lnTo>
                    <a:pt x="110" y="55"/>
                  </a:lnTo>
                  <a:lnTo>
                    <a:pt x="108" y="54"/>
                  </a:lnTo>
                  <a:lnTo>
                    <a:pt x="107" y="51"/>
                  </a:lnTo>
                  <a:lnTo>
                    <a:pt x="106" y="45"/>
                  </a:lnTo>
                  <a:lnTo>
                    <a:pt x="106" y="39"/>
                  </a:lnTo>
                  <a:lnTo>
                    <a:pt x="103" y="32"/>
                  </a:lnTo>
                  <a:lnTo>
                    <a:pt x="99" y="25"/>
                  </a:lnTo>
                  <a:lnTo>
                    <a:pt x="89" y="23"/>
                  </a:lnTo>
                  <a:lnTo>
                    <a:pt x="74" y="29"/>
                  </a:lnTo>
                  <a:lnTo>
                    <a:pt x="70" y="23"/>
                  </a:lnTo>
                  <a:lnTo>
                    <a:pt x="64" y="19"/>
                  </a:lnTo>
                  <a:lnTo>
                    <a:pt x="57" y="15"/>
                  </a:lnTo>
                  <a:lnTo>
                    <a:pt x="49" y="14"/>
                  </a:lnTo>
                  <a:lnTo>
                    <a:pt x="41" y="15"/>
                  </a:lnTo>
                  <a:lnTo>
                    <a:pt x="33" y="19"/>
                  </a:lnTo>
                  <a:lnTo>
                    <a:pt x="26" y="24"/>
                  </a:lnTo>
                  <a:lnTo>
                    <a:pt x="19" y="35"/>
                  </a:lnTo>
                  <a:lnTo>
                    <a:pt x="19" y="36"/>
                  </a:lnTo>
                  <a:lnTo>
                    <a:pt x="19" y="38"/>
                  </a:lnTo>
                  <a:lnTo>
                    <a:pt x="20" y="39"/>
                  </a:lnTo>
                  <a:lnTo>
                    <a:pt x="20" y="42"/>
                  </a:lnTo>
                  <a:lnTo>
                    <a:pt x="23" y="46"/>
                  </a:lnTo>
                  <a:lnTo>
                    <a:pt x="27" y="54"/>
                  </a:lnTo>
                  <a:lnTo>
                    <a:pt x="34" y="60"/>
                  </a:lnTo>
                  <a:lnTo>
                    <a:pt x="47" y="61"/>
                  </a:lnTo>
                  <a:lnTo>
                    <a:pt x="54" y="61"/>
                  </a:lnTo>
                  <a:lnTo>
                    <a:pt x="59" y="64"/>
                  </a:lnTo>
                  <a:lnTo>
                    <a:pt x="64" y="68"/>
                  </a:lnTo>
                  <a:lnTo>
                    <a:pt x="66" y="73"/>
                  </a:lnTo>
                  <a:lnTo>
                    <a:pt x="59" y="78"/>
                  </a:lnTo>
                  <a:lnTo>
                    <a:pt x="54" y="84"/>
                  </a:lnTo>
                  <a:lnTo>
                    <a:pt x="47" y="89"/>
                  </a:lnTo>
                  <a:lnTo>
                    <a:pt x="42" y="92"/>
                  </a:lnTo>
                  <a:lnTo>
                    <a:pt x="35" y="91"/>
                  </a:lnTo>
                  <a:lnTo>
                    <a:pt x="30" y="90"/>
                  </a:lnTo>
                  <a:lnTo>
                    <a:pt x="24" y="90"/>
                  </a:lnTo>
                  <a:lnTo>
                    <a:pt x="19" y="91"/>
                  </a:lnTo>
                  <a:lnTo>
                    <a:pt x="15" y="92"/>
                  </a:lnTo>
                  <a:lnTo>
                    <a:pt x="11" y="95"/>
                  </a:lnTo>
                  <a:lnTo>
                    <a:pt x="8" y="98"/>
                  </a:lnTo>
                  <a:lnTo>
                    <a:pt x="4" y="102"/>
                  </a:lnTo>
                  <a:lnTo>
                    <a:pt x="1" y="108"/>
                  </a:lnTo>
                  <a:lnTo>
                    <a:pt x="0" y="117"/>
                  </a:lnTo>
                  <a:lnTo>
                    <a:pt x="1" y="125"/>
                  </a:lnTo>
                  <a:lnTo>
                    <a:pt x="4" y="131"/>
                  </a:lnTo>
                  <a:lnTo>
                    <a:pt x="8" y="135"/>
                  </a:lnTo>
                  <a:lnTo>
                    <a:pt x="11" y="137"/>
                  </a:lnTo>
                  <a:lnTo>
                    <a:pt x="16" y="138"/>
                  </a:lnTo>
                  <a:lnTo>
                    <a:pt x="21" y="140"/>
                  </a:lnTo>
                  <a:lnTo>
                    <a:pt x="27" y="141"/>
                  </a:lnTo>
                  <a:lnTo>
                    <a:pt x="32" y="140"/>
                  </a:lnTo>
                  <a:lnTo>
                    <a:pt x="36" y="140"/>
                  </a:lnTo>
                  <a:lnTo>
                    <a:pt x="41" y="137"/>
                  </a:lnTo>
                  <a:lnTo>
                    <a:pt x="46" y="133"/>
                  </a:lnTo>
                  <a:lnTo>
                    <a:pt x="48" y="127"/>
                  </a:lnTo>
                  <a:lnTo>
                    <a:pt x="48" y="121"/>
                  </a:lnTo>
                  <a:lnTo>
                    <a:pt x="48" y="117"/>
                  </a:lnTo>
                  <a:lnTo>
                    <a:pt x="55" y="110"/>
                  </a:lnTo>
                  <a:lnTo>
                    <a:pt x="63" y="105"/>
                  </a:lnTo>
                  <a:lnTo>
                    <a:pt x="71" y="100"/>
                  </a:lnTo>
                  <a:lnTo>
                    <a:pt x="74" y="98"/>
                  </a:lnTo>
                  <a:lnTo>
                    <a:pt x="77" y="100"/>
                  </a:lnTo>
                  <a:lnTo>
                    <a:pt x="79" y="104"/>
                  </a:lnTo>
                  <a:lnTo>
                    <a:pt x="81" y="106"/>
                  </a:lnTo>
                  <a:lnTo>
                    <a:pt x="85" y="108"/>
                  </a:lnTo>
                  <a:lnTo>
                    <a:pt x="80" y="115"/>
                  </a:lnTo>
                  <a:lnTo>
                    <a:pt x="77" y="122"/>
                  </a:lnTo>
                  <a:lnTo>
                    <a:pt x="74" y="130"/>
                  </a:lnTo>
                  <a:lnTo>
                    <a:pt x="72" y="135"/>
                  </a:lnTo>
                  <a:lnTo>
                    <a:pt x="63" y="141"/>
                  </a:lnTo>
                  <a:lnTo>
                    <a:pt x="55" y="149"/>
                  </a:lnTo>
                  <a:lnTo>
                    <a:pt x="50" y="158"/>
                  </a:lnTo>
                  <a:lnTo>
                    <a:pt x="50" y="167"/>
                  </a:lnTo>
                  <a:lnTo>
                    <a:pt x="54" y="175"/>
                  </a:lnTo>
                  <a:lnTo>
                    <a:pt x="61" y="183"/>
                  </a:lnTo>
                  <a:lnTo>
                    <a:pt x="70" y="188"/>
                  </a:lnTo>
                  <a:lnTo>
                    <a:pt x="79" y="190"/>
                  </a:lnTo>
                  <a:lnTo>
                    <a:pt x="85" y="189"/>
                  </a:lnTo>
                  <a:lnTo>
                    <a:pt x="91" y="187"/>
                  </a:lnTo>
                  <a:lnTo>
                    <a:pt x="96" y="183"/>
                  </a:lnTo>
                  <a:lnTo>
                    <a:pt x="102" y="180"/>
                  </a:lnTo>
                  <a:lnTo>
                    <a:pt x="106" y="176"/>
                  </a:lnTo>
                  <a:lnTo>
                    <a:pt x="108" y="173"/>
                  </a:lnTo>
                  <a:lnTo>
                    <a:pt x="109" y="170"/>
                  </a:lnTo>
                  <a:lnTo>
                    <a:pt x="110" y="165"/>
                  </a:lnTo>
                  <a:lnTo>
                    <a:pt x="108" y="156"/>
                  </a:lnTo>
                  <a:lnTo>
                    <a:pt x="104" y="149"/>
                  </a:lnTo>
                  <a:lnTo>
                    <a:pt x="100" y="144"/>
                  </a:lnTo>
                  <a:lnTo>
                    <a:pt x="95" y="141"/>
                  </a:lnTo>
                  <a:lnTo>
                    <a:pt x="96" y="133"/>
                  </a:lnTo>
                  <a:lnTo>
                    <a:pt x="97" y="125"/>
                  </a:lnTo>
                  <a:lnTo>
                    <a:pt x="99" y="119"/>
                  </a:lnTo>
                  <a:lnTo>
                    <a:pt x="100" y="114"/>
                  </a:lnTo>
                  <a:lnTo>
                    <a:pt x="103" y="114"/>
                  </a:lnTo>
                  <a:lnTo>
                    <a:pt x="108" y="113"/>
                  </a:lnTo>
                  <a:lnTo>
                    <a:pt x="110" y="112"/>
                  </a:lnTo>
                  <a:lnTo>
                    <a:pt x="111" y="112"/>
                  </a:lnTo>
                  <a:lnTo>
                    <a:pt x="117" y="121"/>
                  </a:lnTo>
                  <a:lnTo>
                    <a:pt x="120" y="134"/>
                  </a:lnTo>
                  <a:lnTo>
                    <a:pt x="126" y="146"/>
                  </a:lnTo>
                  <a:lnTo>
                    <a:pt x="140" y="152"/>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78" name="Freeform 342">
              <a:extLst>
                <a:ext uri="{FF2B5EF4-FFF2-40B4-BE49-F238E27FC236}">
                  <a16:creationId xmlns:a16="http://schemas.microsoft.com/office/drawing/2014/main" xmlns="" id="{C9FFA6C4-C185-4F08-A5CC-9BBC75756493}"/>
                </a:ext>
              </a:extLst>
            </p:cNvPr>
            <p:cNvSpPr>
              <a:spLocks/>
            </p:cNvSpPr>
            <p:nvPr/>
          </p:nvSpPr>
          <p:spPr bwMode="auto">
            <a:xfrm>
              <a:off x="2744" y="879"/>
              <a:ext cx="105" cy="165"/>
            </a:xfrm>
            <a:custGeom>
              <a:avLst/>
              <a:gdLst>
                <a:gd name="T0" fmla="*/ 0 w 211"/>
                <a:gd name="T1" fmla="*/ 11 h 328"/>
                <a:gd name="T2" fmla="*/ 0 w 211"/>
                <a:gd name="T3" fmla="*/ 10 h 328"/>
                <a:gd name="T4" fmla="*/ 1 w 211"/>
                <a:gd name="T5" fmla="*/ 10 h 328"/>
                <a:gd name="T6" fmla="*/ 1 w 211"/>
                <a:gd name="T7" fmla="*/ 9 h 328"/>
                <a:gd name="T8" fmla="*/ 2 w 211"/>
                <a:gd name="T9" fmla="*/ 9 h 328"/>
                <a:gd name="T10" fmla="*/ 3 w 211"/>
                <a:gd name="T11" fmla="*/ 9 h 328"/>
                <a:gd name="T12" fmla="*/ 3 w 211"/>
                <a:gd name="T13" fmla="*/ 9 h 328"/>
                <a:gd name="T14" fmla="*/ 4 w 211"/>
                <a:gd name="T15" fmla="*/ 9 h 328"/>
                <a:gd name="T16" fmla="*/ 5 w 211"/>
                <a:gd name="T17" fmla="*/ 9 h 328"/>
                <a:gd name="T18" fmla="*/ 5 w 211"/>
                <a:gd name="T19" fmla="*/ 8 h 328"/>
                <a:gd name="T20" fmla="*/ 5 w 211"/>
                <a:gd name="T21" fmla="*/ 8 h 328"/>
                <a:gd name="T22" fmla="*/ 5 w 211"/>
                <a:gd name="T23" fmla="*/ 8 h 328"/>
                <a:gd name="T24" fmla="*/ 5 w 211"/>
                <a:gd name="T25" fmla="*/ 8 h 328"/>
                <a:gd name="T26" fmla="*/ 5 w 211"/>
                <a:gd name="T27" fmla="*/ 7 h 328"/>
                <a:gd name="T28" fmla="*/ 5 w 211"/>
                <a:gd name="T29" fmla="*/ 7 h 328"/>
                <a:gd name="T30" fmla="*/ 6 w 211"/>
                <a:gd name="T31" fmla="*/ 7 h 328"/>
                <a:gd name="T32" fmla="*/ 6 w 211"/>
                <a:gd name="T33" fmla="*/ 7 h 328"/>
                <a:gd name="T34" fmla="*/ 6 w 211"/>
                <a:gd name="T35" fmla="*/ 6 h 328"/>
                <a:gd name="T36" fmla="*/ 6 w 211"/>
                <a:gd name="T37" fmla="*/ 5 h 328"/>
                <a:gd name="T38" fmla="*/ 6 w 211"/>
                <a:gd name="T39" fmla="*/ 4 h 328"/>
                <a:gd name="T40" fmla="*/ 6 w 211"/>
                <a:gd name="T41" fmla="*/ 3 h 328"/>
                <a:gd name="T42" fmla="*/ 6 w 211"/>
                <a:gd name="T43" fmla="*/ 3 h 328"/>
                <a:gd name="T44" fmla="*/ 5 w 211"/>
                <a:gd name="T45" fmla="*/ 3 h 328"/>
                <a:gd name="T46" fmla="*/ 5 w 211"/>
                <a:gd name="T47" fmla="*/ 3 h 328"/>
                <a:gd name="T48" fmla="*/ 5 w 211"/>
                <a:gd name="T49" fmla="*/ 3 h 328"/>
                <a:gd name="T50" fmla="*/ 4 w 211"/>
                <a:gd name="T51" fmla="*/ 2 h 328"/>
                <a:gd name="T52" fmla="*/ 4 w 211"/>
                <a:gd name="T53" fmla="*/ 2 h 328"/>
                <a:gd name="T54" fmla="*/ 4 w 211"/>
                <a:gd name="T55" fmla="*/ 1 h 328"/>
                <a:gd name="T56" fmla="*/ 4 w 211"/>
                <a:gd name="T57" fmla="*/ 0 h 328"/>
                <a:gd name="T58" fmla="*/ 4 w 211"/>
                <a:gd name="T59" fmla="*/ 1 h 328"/>
                <a:gd name="T60" fmla="*/ 3 w 211"/>
                <a:gd name="T61" fmla="*/ 1 h 328"/>
                <a:gd name="T62" fmla="*/ 3 w 211"/>
                <a:gd name="T63" fmla="*/ 2 h 328"/>
                <a:gd name="T64" fmla="*/ 3 w 211"/>
                <a:gd name="T65" fmla="*/ 2 h 328"/>
                <a:gd name="T66" fmla="*/ 2 w 211"/>
                <a:gd name="T67" fmla="*/ 2 h 328"/>
                <a:gd name="T68" fmla="*/ 2 w 211"/>
                <a:gd name="T69" fmla="*/ 2 h 328"/>
                <a:gd name="T70" fmla="*/ 1 w 211"/>
                <a:gd name="T71" fmla="*/ 3 h 328"/>
                <a:gd name="T72" fmla="*/ 1 w 211"/>
                <a:gd name="T73" fmla="*/ 3 h 328"/>
                <a:gd name="T74" fmla="*/ 1 w 211"/>
                <a:gd name="T75" fmla="*/ 3 h 328"/>
                <a:gd name="T76" fmla="*/ 1 w 211"/>
                <a:gd name="T77" fmla="*/ 4 h 328"/>
                <a:gd name="T78" fmla="*/ 1 w 211"/>
                <a:gd name="T79" fmla="*/ 4 h 328"/>
                <a:gd name="T80" fmla="*/ 1 w 211"/>
                <a:gd name="T81" fmla="*/ 5 h 328"/>
                <a:gd name="T82" fmla="*/ 1 w 211"/>
                <a:gd name="T83" fmla="*/ 6 h 328"/>
                <a:gd name="T84" fmla="*/ 1 w 211"/>
                <a:gd name="T85" fmla="*/ 7 h 328"/>
                <a:gd name="T86" fmla="*/ 1 w 211"/>
                <a:gd name="T87" fmla="*/ 8 h 328"/>
                <a:gd name="T88" fmla="*/ 0 w 211"/>
                <a:gd name="T89" fmla="*/ 9 h 328"/>
                <a:gd name="T90" fmla="*/ 0 w 211"/>
                <a:gd name="T91" fmla="*/ 9 h 328"/>
                <a:gd name="T92" fmla="*/ 0 w 211"/>
                <a:gd name="T93" fmla="*/ 10 h 328"/>
                <a:gd name="T94" fmla="*/ 0 w 211"/>
                <a:gd name="T95" fmla="*/ 10 h 328"/>
                <a:gd name="T96" fmla="*/ 0 w 211"/>
                <a:gd name="T97" fmla="*/ 10 h 328"/>
                <a:gd name="T98" fmla="*/ 0 w 211"/>
                <a:gd name="T99" fmla="*/ 11 h 328"/>
                <a:gd name="T100" fmla="*/ 0 w 211"/>
                <a:gd name="T101" fmla="*/ 11 h 328"/>
                <a:gd name="T102" fmla="*/ 0 w 211"/>
                <a:gd name="T103" fmla="*/ 11 h 328"/>
                <a:gd name="T104" fmla="*/ 0 w 211"/>
                <a:gd name="T105" fmla="*/ 11 h 328"/>
                <a:gd name="T106" fmla="*/ 0 w 211"/>
                <a:gd name="T107" fmla="*/ 11 h 32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1" h="328">
                  <a:moveTo>
                    <a:pt x="0" y="328"/>
                  </a:moveTo>
                  <a:lnTo>
                    <a:pt x="19" y="307"/>
                  </a:lnTo>
                  <a:lnTo>
                    <a:pt x="38" y="291"/>
                  </a:lnTo>
                  <a:lnTo>
                    <a:pt x="60" y="277"/>
                  </a:lnTo>
                  <a:lnTo>
                    <a:pt x="82" y="268"/>
                  </a:lnTo>
                  <a:lnTo>
                    <a:pt x="105" y="261"/>
                  </a:lnTo>
                  <a:lnTo>
                    <a:pt x="127" y="258"/>
                  </a:lnTo>
                  <a:lnTo>
                    <a:pt x="148" y="257"/>
                  </a:lnTo>
                  <a:lnTo>
                    <a:pt x="167" y="259"/>
                  </a:lnTo>
                  <a:lnTo>
                    <a:pt x="167" y="252"/>
                  </a:lnTo>
                  <a:lnTo>
                    <a:pt x="168" y="243"/>
                  </a:lnTo>
                  <a:lnTo>
                    <a:pt x="171" y="234"/>
                  </a:lnTo>
                  <a:lnTo>
                    <a:pt x="174" y="224"/>
                  </a:lnTo>
                  <a:lnTo>
                    <a:pt x="180" y="214"/>
                  </a:lnTo>
                  <a:lnTo>
                    <a:pt x="188" y="206"/>
                  </a:lnTo>
                  <a:lnTo>
                    <a:pt x="198" y="199"/>
                  </a:lnTo>
                  <a:lnTo>
                    <a:pt x="211" y="193"/>
                  </a:lnTo>
                  <a:lnTo>
                    <a:pt x="200" y="170"/>
                  </a:lnTo>
                  <a:lnTo>
                    <a:pt x="195" y="141"/>
                  </a:lnTo>
                  <a:lnTo>
                    <a:pt x="196" y="115"/>
                  </a:lnTo>
                  <a:lnTo>
                    <a:pt x="209" y="93"/>
                  </a:lnTo>
                  <a:lnTo>
                    <a:pt x="200" y="88"/>
                  </a:lnTo>
                  <a:lnTo>
                    <a:pt x="191" y="83"/>
                  </a:lnTo>
                  <a:lnTo>
                    <a:pt x="180" y="76"/>
                  </a:lnTo>
                  <a:lnTo>
                    <a:pt x="168" y="65"/>
                  </a:lnTo>
                  <a:lnTo>
                    <a:pt x="158" y="53"/>
                  </a:lnTo>
                  <a:lnTo>
                    <a:pt x="149" y="38"/>
                  </a:lnTo>
                  <a:lnTo>
                    <a:pt x="141" y="20"/>
                  </a:lnTo>
                  <a:lnTo>
                    <a:pt x="137" y="0"/>
                  </a:lnTo>
                  <a:lnTo>
                    <a:pt x="131" y="11"/>
                  </a:lnTo>
                  <a:lnTo>
                    <a:pt x="123" y="23"/>
                  </a:lnTo>
                  <a:lnTo>
                    <a:pt x="114" y="34"/>
                  </a:lnTo>
                  <a:lnTo>
                    <a:pt x="103" y="46"/>
                  </a:lnTo>
                  <a:lnTo>
                    <a:pt x="90" y="55"/>
                  </a:lnTo>
                  <a:lnTo>
                    <a:pt x="77" y="63"/>
                  </a:lnTo>
                  <a:lnTo>
                    <a:pt x="62" y="66"/>
                  </a:lnTo>
                  <a:lnTo>
                    <a:pt x="47" y="68"/>
                  </a:lnTo>
                  <a:lnTo>
                    <a:pt x="53" y="84"/>
                  </a:lnTo>
                  <a:lnTo>
                    <a:pt x="55" y="102"/>
                  </a:lnTo>
                  <a:lnTo>
                    <a:pt x="50" y="124"/>
                  </a:lnTo>
                  <a:lnTo>
                    <a:pt x="34" y="145"/>
                  </a:lnTo>
                  <a:lnTo>
                    <a:pt x="43" y="182"/>
                  </a:lnTo>
                  <a:lnTo>
                    <a:pt x="43" y="217"/>
                  </a:lnTo>
                  <a:lnTo>
                    <a:pt x="37" y="249"/>
                  </a:lnTo>
                  <a:lnTo>
                    <a:pt x="30" y="273"/>
                  </a:lnTo>
                  <a:lnTo>
                    <a:pt x="23" y="287"/>
                  </a:lnTo>
                  <a:lnTo>
                    <a:pt x="15" y="300"/>
                  </a:lnTo>
                  <a:lnTo>
                    <a:pt x="8" y="312"/>
                  </a:lnTo>
                  <a:lnTo>
                    <a:pt x="2" y="318"/>
                  </a:lnTo>
                  <a:lnTo>
                    <a:pt x="0" y="320"/>
                  </a:lnTo>
                  <a:lnTo>
                    <a:pt x="0" y="323"/>
                  </a:lnTo>
                  <a:lnTo>
                    <a:pt x="0" y="325"/>
                  </a:lnTo>
                  <a:lnTo>
                    <a:pt x="1" y="326"/>
                  </a:lnTo>
                  <a:lnTo>
                    <a:pt x="0" y="328"/>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79" name="Freeform 343">
              <a:extLst>
                <a:ext uri="{FF2B5EF4-FFF2-40B4-BE49-F238E27FC236}">
                  <a16:creationId xmlns:a16="http://schemas.microsoft.com/office/drawing/2014/main" xmlns="" id="{4D6BBAF5-E088-4E67-AEB7-5035B31538D5}"/>
                </a:ext>
              </a:extLst>
            </p:cNvPr>
            <p:cNvSpPr>
              <a:spLocks/>
            </p:cNvSpPr>
            <p:nvPr/>
          </p:nvSpPr>
          <p:spPr bwMode="auto">
            <a:xfrm>
              <a:off x="2419" y="914"/>
              <a:ext cx="171" cy="146"/>
            </a:xfrm>
            <a:custGeom>
              <a:avLst/>
              <a:gdLst>
                <a:gd name="T0" fmla="*/ 6 w 341"/>
                <a:gd name="T1" fmla="*/ 10 h 291"/>
                <a:gd name="T2" fmla="*/ 6 w 341"/>
                <a:gd name="T3" fmla="*/ 10 h 291"/>
                <a:gd name="T4" fmla="*/ 7 w 341"/>
                <a:gd name="T5" fmla="*/ 9 h 291"/>
                <a:gd name="T6" fmla="*/ 7 w 341"/>
                <a:gd name="T7" fmla="*/ 9 h 291"/>
                <a:gd name="T8" fmla="*/ 8 w 341"/>
                <a:gd name="T9" fmla="*/ 9 h 291"/>
                <a:gd name="T10" fmla="*/ 9 w 341"/>
                <a:gd name="T11" fmla="*/ 9 h 291"/>
                <a:gd name="T12" fmla="*/ 9 w 341"/>
                <a:gd name="T13" fmla="*/ 9 h 291"/>
                <a:gd name="T14" fmla="*/ 10 w 341"/>
                <a:gd name="T15" fmla="*/ 9 h 291"/>
                <a:gd name="T16" fmla="*/ 10 w 341"/>
                <a:gd name="T17" fmla="*/ 9 h 291"/>
                <a:gd name="T18" fmla="*/ 11 w 341"/>
                <a:gd name="T19" fmla="*/ 9 h 291"/>
                <a:gd name="T20" fmla="*/ 11 w 341"/>
                <a:gd name="T21" fmla="*/ 9 h 291"/>
                <a:gd name="T22" fmla="*/ 11 w 341"/>
                <a:gd name="T23" fmla="*/ 9 h 291"/>
                <a:gd name="T24" fmla="*/ 11 w 341"/>
                <a:gd name="T25" fmla="*/ 9 h 291"/>
                <a:gd name="T26" fmla="*/ 11 w 341"/>
                <a:gd name="T27" fmla="*/ 9 h 291"/>
                <a:gd name="T28" fmla="*/ 10 w 341"/>
                <a:gd name="T29" fmla="*/ 8 h 291"/>
                <a:gd name="T30" fmla="*/ 10 w 341"/>
                <a:gd name="T31" fmla="*/ 7 h 291"/>
                <a:gd name="T32" fmla="*/ 9 w 341"/>
                <a:gd name="T33" fmla="*/ 7 h 291"/>
                <a:gd name="T34" fmla="*/ 9 w 341"/>
                <a:gd name="T35" fmla="*/ 6 h 291"/>
                <a:gd name="T36" fmla="*/ 9 w 341"/>
                <a:gd name="T37" fmla="*/ 5 h 291"/>
                <a:gd name="T38" fmla="*/ 9 w 341"/>
                <a:gd name="T39" fmla="*/ 4 h 291"/>
                <a:gd name="T40" fmla="*/ 9 w 341"/>
                <a:gd name="T41" fmla="*/ 3 h 291"/>
                <a:gd name="T42" fmla="*/ 8 w 341"/>
                <a:gd name="T43" fmla="*/ 3 h 291"/>
                <a:gd name="T44" fmla="*/ 8 w 341"/>
                <a:gd name="T45" fmla="*/ 3 h 291"/>
                <a:gd name="T46" fmla="*/ 7 w 341"/>
                <a:gd name="T47" fmla="*/ 3 h 291"/>
                <a:gd name="T48" fmla="*/ 7 w 341"/>
                <a:gd name="T49" fmla="*/ 3 h 291"/>
                <a:gd name="T50" fmla="*/ 7 w 341"/>
                <a:gd name="T51" fmla="*/ 2 h 291"/>
                <a:gd name="T52" fmla="*/ 6 w 341"/>
                <a:gd name="T53" fmla="*/ 2 h 291"/>
                <a:gd name="T54" fmla="*/ 6 w 341"/>
                <a:gd name="T55" fmla="*/ 1 h 291"/>
                <a:gd name="T56" fmla="*/ 6 w 341"/>
                <a:gd name="T57" fmla="*/ 1 h 291"/>
                <a:gd name="T58" fmla="*/ 5 w 341"/>
                <a:gd name="T59" fmla="*/ 1 h 291"/>
                <a:gd name="T60" fmla="*/ 5 w 341"/>
                <a:gd name="T61" fmla="*/ 1 h 291"/>
                <a:gd name="T62" fmla="*/ 4 w 341"/>
                <a:gd name="T63" fmla="*/ 1 h 291"/>
                <a:gd name="T64" fmla="*/ 4 w 341"/>
                <a:gd name="T65" fmla="*/ 1 h 291"/>
                <a:gd name="T66" fmla="*/ 3 w 341"/>
                <a:gd name="T67" fmla="*/ 1 h 291"/>
                <a:gd name="T68" fmla="*/ 2 w 341"/>
                <a:gd name="T69" fmla="*/ 1 h 291"/>
                <a:gd name="T70" fmla="*/ 1 w 341"/>
                <a:gd name="T71" fmla="*/ 1 h 291"/>
                <a:gd name="T72" fmla="*/ 1 w 341"/>
                <a:gd name="T73" fmla="*/ 0 h 291"/>
                <a:gd name="T74" fmla="*/ 1 w 341"/>
                <a:gd name="T75" fmla="*/ 1 h 291"/>
                <a:gd name="T76" fmla="*/ 1 w 341"/>
                <a:gd name="T77" fmla="*/ 1 h 291"/>
                <a:gd name="T78" fmla="*/ 1 w 341"/>
                <a:gd name="T79" fmla="*/ 2 h 291"/>
                <a:gd name="T80" fmla="*/ 1 w 341"/>
                <a:gd name="T81" fmla="*/ 2 h 291"/>
                <a:gd name="T82" fmla="*/ 1 w 341"/>
                <a:gd name="T83" fmla="*/ 3 h 291"/>
                <a:gd name="T84" fmla="*/ 1 w 341"/>
                <a:gd name="T85" fmla="*/ 4 h 291"/>
                <a:gd name="T86" fmla="*/ 1 w 341"/>
                <a:gd name="T87" fmla="*/ 4 h 291"/>
                <a:gd name="T88" fmla="*/ 0 w 341"/>
                <a:gd name="T89" fmla="*/ 5 h 291"/>
                <a:gd name="T90" fmla="*/ 1 w 341"/>
                <a:gd name="T91" fmla="*/ 5 h 291"/>
                <a:gd name="T92" fmla="*/ 2 w 341"/>
                <a:gd name="T93" fmla="*/ 6 h 291"/>
                <a:gd name="T94" fmla="*/ 2 w 341"/>
                <a:gd name="T95" fmla="*/ 6 h 291"/>
                <a:gd name="T96" fmla="*/ 2 w 341"/>
                <a:gd name="T97" fmla="*/ 6 h 291"/>
                <a:gd name="T98" fmla="*/ 3 w 341"/>
                <a:gd name="T99" fmla="*/ 7 h 291"/>
                <a:gd name="T100" fmla="*/ 3 w 341"/>
                <a:gd name="T101" fmla="*/ 7 h 291"/>
                <a:gd name="T102" fmla="*/ 3 w 341"/>
                <a:gd name="T103" fmla="*/ 8 h 291"/>
                <a:gd name="T104" fmla="*/ 3 w 341"/>
                <a:gd name="T105" fmla="*/ 9 h 291"/>
                <a:gd name="T106" fmla="*/ 3 w 341"/>
                <a:gd name="T107" fmla="*/ 9 h 291"/>
                <a:gd name="T108" fmla="*/ 4 w 341"/>
                <a:gd name="T109" fmla="*/ 9 h 291"/>
                <a:gd name="T110" fmla="*/ 4 w 341"/>
                <a:gd name="T111" fmla="*/ 9 h 291"/>
                <a:gd name="T112" fmla="*/ 4 w 341"/>
                <a:gd name="T113" fmla="*/ 9 h 291"/>
                <a:gd name="T114" fmla="*/ 5 w 341"/>
                <a:gd name="T115" fmla="*/ 9 h 291"/>
                <a:gd name="T116" fmla="*/ 5 w 341"/>
                <a:gd name="T117" fmla="*/ 9 h 291"/>
                <a:gd name="T118" fmla="*/ 5 w 341"/>
                <a:gd name="T119" fmla="*/ 9 h 291"/>
                <a:gd name="T120" fmla="*/ 6 w 341"/>
                <a:gd name="T121" fmla="*/ 10 h 29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41" h="291">
                  <a:moveTo>
                    <a:pt x="171" y="291"/>
                  </a:moveTo>
                  <a:lnTo>
                    <a:pt x="184" y="289"/>
                  </a:lnTo>
                  <a:lnTo>
                    <a:pt x="201" y="286"/>
                  </a:lnTo>
                  <a:lnTo>
                    <a:pt x="220" y="281"/>
                  </a:lnTo>
                  <a:lnTo>
                    <a:pt x="240" y="276"/>
                  </a:lnTo>
                  <a:lnTo>
                    <a:pt x="261" y="273"/>
                  </a:lnTo>
                  <a:lnTo>
                    <a:pt x="282" y="271"/>
                  </a:lnTo>
                  <a:lnTo>
                    <a:pt x="301" y="270"/>
                  </a:lnTo>
                  <a:lnTo>
                    <a:pt x="318" y="270"/>
                  </a:lnTo>
                  <a:lnTo>
                    <a:pt x="324" y="271"/>
                  </a:lnTo>
                  <a:lnTo>
                    <a:pt x="331" y="272"/>
                  </a:lnTo>
                  <a:lnTo>
                    <a:pt x="337" y="274"/>
                  </a:lnTo>
                  <a:lnTo>
                    <a:pt x="341" y="274"/>
                  </a:lnTo>
                  <a:lnTo>
                    <a:pt x="322" y="260"/>
                  </a:lnTo>
                  <a:lnTo>
                    <a:pt x="306" y="242"/>
                  </a:lnTo>
                  <a:lnTo>
                    <a:pt x="292" y="221"/>
                  </a:lnTo>
                  <a:lnTo>
                    <a:pt x="281" y="197"/>
                  </a:lnTo>
                  <a:lnTo>
                    <a:pt x="271" y="172"/>
                  </a:lnTo>
                  <a:lnTo>
                    <a:pt x="265" y="144"/>
                  </a:lnTo>
                  <a:lnTo>
                    <a:pt x="260" y="116"/>
                  </a:lnTo>
                  <a:lnTo>
                    <a:pt x="258" y="89"/>
                  </a:lnTo>
                  <a:lnTo>
                    <a:pt x="248" y="88"/>
                  </a:lnTo>
                  <a:lnTo>
                    <a:pt x="237" y="84"/>
                  </a:lnTo>
                  <a:lnTo>
                    <a:pt x="224" y="76"/>
                  </a:lnTo>
                  <a:lnTo>
                    <a:pt x="210" y="67"/>
                  </a:lnTo>
                  <a:lnTo>
                    <a:pt x="198" y="54"/>
                  </a:lnTo>
                  <a:lnTo>
                    <a:pt x="186" y="40"/>
                  </a:lnTo>
                  <a:lnTo>
                    <a:pt x="177" y="25"/>
                  </a:lnTo>
                  <a:lnTo>
                    <a:pt x="170" y="8"/>
                  </a:lnTo>
                  <a:lnTo>
                    <a:pt x="159" y="15"/>
                  </a:lnTo>
                  <a:lnTo>
                    <a:pt x="144" y="22"/>
                  </a:lnTo>
                  <a:lnTo>
                    <a:pt x="125" y="26"/>
                  </a:lnTo>
                  <a:lnTo>
                    <a:pt x="105" y="30"/>
                  </a:lnTo>
                  <a:lnTo>
                    <a:pt x="82" y="29"/>
                  </a:lnTo>
                  <a:lnTo>
                    <a:pt x="56" y="24"/>
                  </a:lnTo>
                  <a:lnTo>
                    <a:pt x="30" y="15"/>
                  </a:lnTo>
                  <a:lnTo>
                    <a:pt x="2" y="0"/>
                  </a:lnTo>
                  <a:lnTo>
                    <a:pt x="9" y="11"/>
                  </a:lnTo>
                  <a:lnTo>
                    <a:pt x="16" y="25"/>
                  </a:lnTo>
                  <a:lnTo>
                    <a:pt x="22" y="40"/>
                  </a:lnTo>
                  <a:lnTo>
                    <a:pt x="25" y="59"/>
                  </a:lnTo>
                  <a:lnTo>
                    <a:pt x="26" y="78"/>
                  </a:lnTo>
                  <a:lnTo>
                    <a:pt x="23" y="100"/>
                  </a:lnTo>
                  <a:lnTo>
                    <a:pt x="15" y="124"/>
                  </a:lnTo>
                  <a:lnTo>
                    <a:pt x="0" y="151"/>
                  </a:lnTo>
                  <a:lnTo>
                    <a:pt x="17" y="157"/>
                  </a:lnTo>
                  <a:lnTo>
                    <a:pt x="33" y="164"/>
                  </a:lnTo>
                  <a:lnTo>
                    <a:pt x="49" y="173"/>
                  </a:lnTo>
                  <a:lnTo>
                    <a:pt x="63" y="185"/>
                  </a:lnTo>
                  <a:lnTo>
                    <a:pt x="75" y="199"/>
                  </a:lnTo>
                  <a:lnTo>
                    <a:pt x="83" y="218"/>
                  </a:lnTo>
                  <a:lnTo>
                    <a:pt x="87" y="240"/>
                  </a:lnTo>
                  <a:lnTo>
                    <a:pt x="85" y="265"/>
                  </a:lnTo>
                  <a:lnTo>
                    <a:pt x="94" y="264"/>
                  </a:lnTo>
                  <a:lnTo>
                    <a:pt x="105" y="263"/>
                  </a:lnTo>
                  <a:lnTo>
                    <a:pt x="115" y="263"/>
                  </a:lnTo>
                  <a:lnTo>
                    <a:pt x="125" y="265"/>
                  </a:lnTo>
                  <a:lnTo>
                    <a:pt x="136" y="268"/>
                  </a:lnTo>
                  <a:lnTo>
                    <a:pt x="147" y="273"/>
                  </a:lnTo>
                  <a:lnTo>
                    <a:pt x="159" y="281"/>
                  </a:lnTo>
                  <a:lnTo>
                    <a:pt x="171" y="291"/>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80" name="Freeform 344">
              <a:extLst>
                <a:ext uri="{FF2B5EF4-FFF2-40B4-BE49-F238E27FC236}">
                  <a16:creationId xmlns:a16="http://schemas.microsoft.com/office/drawing/2014/main" xmlns="" id="{0BCB65F5-00C7-4452-8861-6D4491688B59}"/>
                </a:ext>
              </a:extLst>
            </p:cNvPr>
            <p:cNvSpPr>
              <a:spLocks/>
            </p:cNvSpPr>
            <p:nvPr/>
          </p:nvSpPr>
          <p:spPr bwMode="auto">
            <a:xfrm>
              <a:off x="2506" y="1091"/>
              <a:ext cx="174" cy="184"/>
            </a:xfrm>
            <a:custGeom>
              <a:avLst/>
              <a:gdLst>
                <a:gd name="T0" fmla="*/ 1 w 349"/>
                <a:gd name="T1" fmla="*/ 6 h 367"/>
                <a:gd name="T2" fmla="*/ 2 w 349"/>
                <a:gd name="T3" fmla="*/ 6 h 367"/>
                <a:gd name="T4" fmla="*/ 2 w 349"/>
                <a:gd name="T5" fmla="*/ 6 h 367"/>
                <a:gd name="T6" fmla="*/ 3 w 349"/>
                <a:gd name="T7" fmla="*/ 6 h 367"/>
                <a:gd name="T8" fmla="*/ 4 w 349"/>
                <a:gd name="T9" fmla="*/ 6 h 367"/>
                <a:gd name="T10" fmla="*/ 5 w 349"/>
                <a:gd name="T11" fmla="*/ 5 h 367"/>
                <a:gd name="T12" fmla="*/ 6 w 349"/>
                <a:gd name="T13" fmla="*/ 5 h 367"/>
                <a:gd name="T14" fmla="*/ 7 w 349"/>
                <a:gd name="T15" fmla="*/ 4 h 367"/>
                <a:gd name="T16" fmla="*/ 7 w 349"/>
                <a:gd name="T17" fmla="*/ 3 h 367"/>
                <a:gd name="T18" fmla="*/ 8 w 349"/>
                <a:gd name="T19" fmla="*/ 2 h 367"/>
                <a:gd name="T20" fmla="*/ 8 w 349"/>
                <a:gd name="T21" fmla="*/ 1 h 367"/>
                <a:gd name="T22" fmla="*/ 8 w 349"/>
                <a:gd name="T23" fmla="*/ 1 h 367"/>
                <a:gd name="T24" fmla="*/ 9 w 349"/>
                <a:gd name="T25" fmla="*/ 1 h 367"/>
                <a:gd name="T26" fmla="*/ 9 w 349"/>
                <a:gd name="T27" fmla="*/ 1 h 367"/>
                <a:gd name="T28" fmla="*/ 10 w 349"/>
                <a:gd name="T29" fmla="*/ 1 h 367"/>
                <a:gd name="T30" fmla="*/ 10 w 349"/>
                <a:gd name="T31" fmla="*/ 1 h 367"/>
                <a:gd name="T32" fmla="*/ 10 w 349"/>
                <a:gd name="T33" fmla="*/ 1 h 367"/>
                <a:gd name="T34" fmla="*/ 10 w 349"/>
                <a:gd name="T35" fmla="*/ 1 h 367"/>
                <a:gd name="T36" fmla="*/ 10 w 349"/>
                <a:gd name="T37" fmla="*/ 1 h 367"/>
                <a:gd name="T38" fmla="*/ 8 w 349"/>
                <a:gd name="T39" fmla="*/ 2 h 367"/>
                <a:gd name="T40" fmla="*/ 8 w 349"/>
                <a:gd name="T41" fmla="*/ 4 h 367"/>
                <a:gd name="T42" fmla="*/ 7 w 349"/>
                <a:gd name="T43" fmla="*/ 5 h 367"/>
                <a:gd name="T44" fmla="*/ 7 w 349"/>
                <a:gd name="T45" fmla="*/ 6 h 367"/>
                <a:gd name="T46" fmla="*/ 7 w 349"/>
                <a:gd name="T47" fmla="*/ 7 h 367"/>
                <a:gd name="T48" fmla="*/ 7 w 349"/>
                <a:gd name="T49" fmla="*/ 7 h 367"/>
                <a:gd name="T50" fmla="*/ 6 w 349"/>
                <a:gd name="T51" fmla="*/ 8 h 367"/>
                <a:gd name="T52" fmla="*/ 6 w 349"/>
                <a:gd name="T53" fmla="*/ 9 h 367"/>
                <a:gd name="T54" fmla="*/ 5 w 349"/>
                <a:gd name="T55" fmla="*/ 10 h 367"/>
                <a:gd name="T56" fmla="*/ 5 w 349"/>
                <a:gd name="T57" fmla="*/ 10 h 367"/>
                <a:gd name="T58" fmla="*/ 4 w 349"/>
                <a:gd name="T59" fmla="*/ 10 h 367"/>
                <a:gd name="T60" fmla="*/ 2 w 349"/>
                <a:gd name="T61" fmla="*/ 11 h 367"/>
                <a:gd name="T62" fmla="*/ 1 w 349"/>
                <a:gd name="T63" fmla="*/ 12 h 367"/>
                <a:gd name="T64" fmla="*/ 1 w 349"/>
                <a:gd name="T65" fmla="*/ 11 h 367"/>
                <a:gd name="T66" fmla="*/ 1 w 349"/>
                <a:gd name="T67" fmla="*/ 10 h 367"/>
                <a:gd name="T68" fmla="*/ 1 w 349"/>
                <a:gd name="T69" fmla="*/ 9 h 367"/>
                <a:gd name="T70" fmla="*/ 0 w 349"/>
                <a:gd name="T71" fmla="*/ 8 h 367"/>
                <a:gd name="T72" fmla="*/ 0 w 349"/>
                <a:gd name="T73" fmla="*/ 8 h 367"/>
                <a:gd name="T74" fmla="*/ 1 w 349"/>
                <a:gd name="T75" fmla="*/ 7 h 367"/>
                <a:gd name="T76" fmla="*/ 1 w 349"/>
                <a:gd name="T77" fmla="*/ 7 h 367"/>
                <a:gd name="T78" fmla="*/ 1 w 349"/>
                <a:gd name="T79" fmla="*/ 6 h 36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49" h="367">
                  <a:moveTo>
                    <a:pt x="47" y="174"/>
                  </a:moveTo>
                  <a:lnTo>
                    <a:pt x="51" y="174"/>
                  </a:lnTo>
                  <a:lnTo>
                    <a:pt x="57" y="175"/>
                  </a:lnTo>
                  <a:lnTo>
                    <a:pt x="65" y="176"/>
                  </a:lnTo>
                  <a:lnTo>
                    <a:pt x="75" y="176"/>
                  </a:lnTo>
                  <a:lnTo>
                    <a:pt x="87" y="177"/>
                  </a:lnTo>
                  <a:lnTo>
                    <a:pt x="98" y="176"/>
                  </a:lnTo>
                  <a:lnTo>
                    <a:pt x="112" y="175"/>
                  </a:lnTo>
                  <a:lnTo>
                    <a:pt x="126" y="173"/>
                  </a:lnTo>
                  <a:lnTo>
                    <a:pt x="141" y="169"/>
                  </a:lnTo>
                  <a:lnTo>
                    <a:pt x="155" y="164"/>
                  </a:lnTo>
                  <a:lnTo>
                    <a:pt x="170" y="158"/>
                  </a:lnTo>
                  <a:lnTo>
                    <a:pt x="185" y="148"/>
                  </a:lnTo>
                  <a:lnTo>
                    <a:pt x="199" y="138"/>
                  </a:lnTo>
                  <a:lnTo>
                    <a:pt x="211" y="124"/>
                  </a:lnTo>
                  <a:lnTo>
                    <a:pt x="224" y="108"/>
                  </a:lnTo>
                  <a:lnTo>
                    <a:pt x="234" y="88"/>
                  </a:lnTo>
                  <a:lnTo>
                    <a:pt x="242" y="71"/>
                  </a:lnTo>
                  <a:lnTo>
                    <a:pt x="250" y="56"/>
                  </a:lnTo>
                  <a:lnTo>
                    <a:pt x="256" y="42"/>
                  </a:lnTo>
                  <a:lnTo>
                    <a:pt x="263" y="31"/>
                  </a:lnTo>
                  <a:lnTo>
                    <a:pt x="269" y="22"/>
                  </a:lnTo>
                  <a:lnTo>
                    <a:pt x="274" y="15"/>
                  </a:lnTo>
                  <a:lnTo>
                    <a:pt x="281" y="11"/>
                  </a:lnTo>
                  <a:lnTo>
                    <a:pt x="289" y="9"/>
                  </a:lnTo>
                  <a:lnTo>
                    <a:pt x="298" y="9"/>
                  </a:lnTo>
                  <a:lnTo>
                    <a:pt x="307" y="8"/>
                  </a:lnTo>
                  <a:lnTo>
                    <a:pt x="315" y="7"/>
                  </a:lnTo>
                  <a:lnTo>
                    <a:pt x="323" y="5"/>
                  </a:lnTo>
                  <a:lnTo>
                    <a:pt x="330" y="4"/>
                  </a:lnTo>
                  <a:lnTo>
                    <a:pt x="337" y="3"/>
                  </a:lnTo>
                  <a:lnTo>
                    <a:pt x="344" y="1"/>
                  </a:lnTo>
                  <a:lnTo>
                    <a:pt x="348" y="0"/>
                  </a:lnTo>
                  <a:lnTo>
                    <a:pt x="348" y="1"/>
                  </a:lnTo>
                  <a:lnTo>
                    <a:pt x="348" y="3"/>
                  </a:lnTo>
                  <a:lnTo>
                    <a:pt x="349" y="4"/>
                  </a:lnTo>
                  <a:lnTo>
                    <a:pt x="349" y="7"/>
                  </a:lnTo>
                  <a:lnTo>
                    <a:pt x="321" y="16"/>
                  </a:lnTo>
                  <a:lnTo>
                    <a:pt x="299" y="32"/>
                  </a:lnTo>
                  <a:lnTo>
                    <a:pt x="283" y="52"/>
                  </a:lnTo>
                  <a:lnTo>
                    <a:pt x="270" y="75"/>
                  </a:lnTo>
                  <a:lnTo>
                    <a:pt x="262" y="98"/>
                  </a:lnTo>
                  <a:lnTo>
                    <a:pt x="257" y="120"/>
                  </a:lnTo>
                  <a:lnTo>
                    <a:pt x="254" y="139"/>
                  </a:lnTo>
                  <a:lnTo>
                    <a:pt x="253" y="154"/>
                  </a:lnTo>
                  <a:lnTo>
                    <a:pt x="251" y="167"/>
                  </a:lnTo>
                  <a:lnTo>
                    <a:pt x="253" y="182"/>
                  </a:lnTo>
                  <a:lnTo>
                    <a:pt x="255" y="200"/>
                  </a:lnTo>
                  <a:lnTo>
                    <a:pt x="258" y="219"/>
                  </a:lnTo>
                  <a:lnTo>
                    <a:pt x="248" y="220"/>
                  </a:lnTo>
                  <a:lnTo>
                    <a:pt x="235" y="226"/>
                  </a:lnTo>
                  <a:lnTo>
                    <a:pt x="222" y="234"/>
                  </a:lnTo>
                  <a:lnTo>
                    <a:pt x="208" y="246"/>
                  </a:lnTo>
                  <a:lnTo>
                    <a:pt x="196" y="260"/>
                  </a:lnTo>
                  <a:lnTo>
                    <a:pt x="188" y="276"/>
                  </a:lnTo>
                  <a:lnTo>
                    <a:pt x="184" y="294"/>
                  </a:lnTo>
                  <a:lnTo>
                    <a:pt x="186" y="312"/>
                  </a:lnTo>
                  <a:lnTo>
                    <a:pt x="172" y="312"/>
                  </a:lnTo>
                  <a:lnTo>
                    <a:pt x="154" y="314"/>
                  </a:lnTo>
                  <a:lnTo>
                    <a:pt x="134" y="319"/>
                  </a:lnTo>
                  <a:lnTo>
                    <a:pt x="113" y="326"/>
                  </a:lnTo>
                  <a:lnTo>
                    <a:pt x="93" y="335"/>
                  </a:lnTo>
                  <a:lnTo>
                    <a:pt x="73" y="345"/>
                  </a:lnTo>
                  <a:lnTo>
                    <a:pt x="58" y="356"/>
                  </a:lnTo>
                  <a:lnTo>
                    <a:pt x="47" y="367"/>
                  </a:lnTo>
                  <a:lnTo>
                    <a:pt x="49" y="351"/>
                  </a:lnTo>
                  <a:lnTo>
                    <a:pt x="49" y="334"/>
                  </a:lnTo>
                  <a:lnTo>
                    <a:pt x="47" y="314"/>
                  </a:lnTo>
                  <a:lnTo>
                    <a:pt x="42" y="294"/>
                  </a:lnTo>
                  <a:lnTo>
                    <a:pt x="35" y="275"/>
                  </a:lnTo>
                  <a:lnTo>
                    <a:pt x="26" y="257"/>
                  </a:lnTo>
                  <a:lnTo>
                    <a:pt x="14" y="242"/>
                  </a:lnTo>
                  <a:lnTo>
                    <a:pt x="0" y="230"/>
                  </a:lnTo>
                  <a:lnTo>
                    <a:pt x="11" y="230"/>
                  </a:lnTo>
                  <a:lnTo>
                    <a:pt x="21" y="228"/>
                  </a:lnTo>
                  <a:lnTo>
                    <a:pt x="32" y="223"/>
                  </a:lnTo>
                  <a:lnTo>
                    <a:pt x="41" y="217"/>
                  </a:lnTo>
                  <a:lnTo>
                    <a:pt x="48" y="211"/>
                  </a:lnTo>
                  <a:lnTo>
                    <a:pt x="51" y="200"/>
                  </a:lnTo>
                  <a:lnTo>
                    <a:pt x="51" y="188"/>
                  </a:lnTo>
                  <a:lnTo>
                    <a:pt x="47" y="174"/>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81" name="Freeform 345">
              <a:extLst>
                <a:ext uri="{FF2B5EF4-FFF2-40B4-BE49-F238E27FC236}">
                  <a16:creationId xmlns:a16="http://schemas.microsoft.com/office/drawing/2014/main" xmlns="" id="{BA53F8EB-DA4F-4397-A27C-FB75F4479BA7}"/>
                </a:ext>
              </a:extLst>
            </p:cNvPr>
            <p:cNvSpPr>
              <a:spLocks/>
            </p:cNvSpPr>
            <p:nvPr/>
          </p:nvSpPr>
          <p:spPr bwMode="auto">
            <a:xfrm>
              <a:off x="2617" y="1095"/>
              <a:ext cx="107" cy="186"/>
            </a:xfrm>
            <a:custGeom>
              <a:avLst/>
              <a:gdLst>
                <a:gd name="T0" fmla="*/ 4 w 213"/>
                <a:gd name="T1" fmla="*/ 0 h 373"/>
                <a:gd name="T2" fmla="*/ 5 w 213"/>
                <a:gd name="T3" fmla="*/ 0 h 373"/>
                <a:gd name="T4" fmla="*/ 5 w 213"/>
                <a:gd name="T5" fmla="*/ 0 h 373"/>
                <a:gd name="T6" fmla="*/ 6 w 213"/>
                <a:gd name="T7" fmla="*/ 0 h 373"/>
                <a:gd name="T8" fmla="*/ 6 w 213"/>
                <a:gd name="T9" fmla="*/ 1 h 373"/>
                <a:gd name="T10" fmla="*/ 5 w 213"/>
                <a:gd name="T11" fmla="*/ 1 h 373"/>
                <a:gd name="T12" fmla="*/ 5 w 213"/>
                <a:gd name="T13" fmla="*/ 1 h 373"/>
                <a:gd name="T14" fmla="*/ 5 w 213"/>
                <a:gd name="T15" fmla="*/ 1 h 373"/>
                <a:gd name="T16" fmla="*/ 4 w 213"/>
                <a:gd name="T17" fmla="*/ 1 h 373"/>
                <a:gd name="T18" fmla="*/ 4 w 213"/>
                <a:gd name="T19" fmla="*/ 1 h 373"/>
                <a:gd name="T20" fmla="*/ 4 w 213"/>
                <a:gd name="T21" fmla="*/ 1 h 373"/>
                <a:gd name="T22" fmla="*/ 4 w 213"/>
                <a:gd name="T23" fmla="*/ 2 h 373"/>
                <a:gd name="T24" fmla="*/ 4 w 213"/>
                <a:gd name="T25" fmla="*/ 2 h 373"/>
                <a:gd name="T26" fmla="*/ 4 w 213"/>
                <a:gd name="T27" fmla="*/ 2 h 373"/>
                <a:gd name="T28" fmla="*/ 4 w 213"/>
                <a:gd name="T29" fmla="*/ 2 h 373"/>
                <a:gd name="T30" fmla="*/ 4 w 213"/>
                <a:gd name="T31" fmla="*/ 3 h 373"/>
                <a:gd name="T32" fmla="*/ 5 w 213"/>
                <a:gd name="T33" fmla="*/ 3 h 373"/>
                <a:gd name="T34" fmla="*/ 5 w 213"/>
                <a:gd name="T35" fmla="*/ 3 h 373"/>
                <a:gd name="T36" fmla="*/ 5 w 213"/>
                <a:gd name="T37" fmla="*/ 2 h 373"/>
                <a:gd name="T38" fmla="*/ 5 w 213"/>
                <a:gd name="T39" fmla="*/ 2 h 373"/>
                <a:gd name="T40" fmla="*/ 5 w 213"/>
                <a:gd name="T41" fmla="*/ 2 h 373"/>
                <a:gd name="T42" fmla="*/ 6 w 213"/>
                <a:gd name="T43" fmla="*/ 1 h 373"/>
                <a:gd name="T44" fmla="*/ 6 w 213"/>
                <a:gd name="T45" fmla="*/ 1 h 373"/>
                <a:gd name="T46" fmla="*/ 6 w 213"/>
                <a:gd name="T47" fmla="*/ 2 h 373"/>
                <a:gd name="T48" fmla="*/ 6 w 213"/>
                <a:gd name="T49" fmla="*/ 2 h 373"/>
                <a:gd name="T50" fmla="*/ 6 w 213"/>
                <a:gd name="T51" fmla="*/ 2 h 373"/>
                <a:gd name="T52" fmla="*/ 6 w 213"/>
                <a:gd name="T53" fmla="*/ 3 h 373"/>
                <a:gd name="T54" fmla="*/ 5 w 213"/>
                <a:gd name="T55" fmla="*/ 3 h 373"/>
                <a:gd name="T56" fmla="*/ 5 w 213"/>
                <a:gd name="T57" fmla="*/ 3 h 373"/>
                <a:gd name="T58" fmla="*/ 5 w 213"/>
                <a:gd name="T59" fmla="*/ 3 h 373"/>
                <a:gd name="T60" fmla="*/ 5 w 213"/>
                <a:gd name="T61" fmla="*/ 4 h 373"/>
                <a:gd name="T62" fmla="*/ 6 w 213"/>
                <a:gd name="T63" fmla="*/ 4 h 373"/>
                <a:gd name="T64" fmla="*/ 6 w 213"/>
                <a:gd name="T65" fmla="*/ 4 h 373"/>
                <a:gd name="T66" fmla="*/ 6 w 213"/>
                <a:gd name="T67" fmla="*/ 4 h 373"/>
                <a:gd name="T68" fmla="*/ 7 w 213"/>
                <a:gd name="T69" fmla="*/ 4 h 373"/>
                <a:gd name="T70" fmla="*/ 7 w 213"/>
                <a:gd name="T71" fmla="*/ 4 h 373"/>
                <a:gd name="T72" fmla="*/ 7 w 213"/>
                <a:gd name="T73" fmla="*/ 4 h 373"/>
                <a:gd name="T74" fmla="*/ 7 w 213"/>
                <a:gd name="T75" fmla="*/ 6 h 373"/>
                <a:gd name="T76" fmla="*/ 7 w 213"/>
                <a:gd name="T77" fmla="*/ 7 h 373"/>
                <a:gd name="T78" fmla="*/ 6 w 213"/>
                <a:gd name="T79" fmla="*/ 8 h 373"/>
                <a:gd name="T80" fmla="*/ 5 w 213"/>
                <a:gd name="T81" fmla="*/ 9 h 373"/>
                <a:gd name="T82" fmla="*/ 4 w 213"/>
                <a:gd name="T83" fmla="*/ 10 h 373"/>
                <a:gd name="T84" fmla="*/ 3 w 213"/>
                <a:gd name="T85" fmla="*/ 10 h 373"/>
                <a:gd name="T86" fmla="*/ 2 w 213"/>
                <a:gd name="T87" fmla="*/ 11 h 373"/>
                <a:gd name="T88" fmla="*/ 1 w 213"/>
                <a:gd name="T89" fmla="*/ 11 h 373"/>
                <a:gd name="T90" fmla="*/ 1 w 213"/>
                <a:gd name="T91" fmla="*/ 11 h 373"/>
                <a:gd name="T92" fmla="*/ 1 w 213"/>
                <a:gd name="T93" fmla="*/ 11 h 373"/>
                <a:gd name="T94" fmla="*/ 0 w 213"/>
                <a:gd name="T95" fmla="*/ 11 h 373"/>
                <a:gd name="T96" fmla="*/ 1 w 213"/>
                <a:gd name="T97" fmla="*/ 11 h 373"/>
                <a:gd name="T98" fmla="*/ 1 w 213"/>
                <a:gd name="T99" fmla="*/ 10 h 373"/>
                <a:gd name="T100" fmla="*/ 2 w 213"/>
                <a:gd name="T101" fmla="*/ 10 h 373"/>
                <a:gd name="T102" fmla="*/ 2 w 213"/>
                <a:gd name="T103" fmla="*/ 9 h 373"/>
                <a:gd name="T104" fmla="*/ 2 w 213"/>
                <a:gd name="T105" fmla="*/ 8 h 373"/>
                <a:gd name="T106" fmla="*/ 2 w 213"/>
                <a:gd name="T107" fmla="*/ 7 h 373"/>
                <a:gd name="T108" fmla="*/ 1 w 213"/>
                <a:gd name="T109" fmla="*/ 6 h 373"/>
                <a:gd name="T110" fmla="*/ 1 w 213"/>
                <a:gd name="T111" fmla="*/ 5 h 373"/>
                <a:gd name="T112" fmla="*/ 1 w 213"/>
                <a:gd name="T113" fmla="*/ 4 h 373"/>
                <a:gd name="T114" fmla="*/ 2 w 213"/>
                <a:gd name="T115" fmla="*/ 2 h 373"/>
                <a:gd name="T116" fmla="*/ 2 w 213"/>
                <a:gd name="T117" fmla="*/ 1 h 373"/>
                <a:gd name="T118" fmla="*/ 4 w 213"/>
                <a:gd name="T119" fmla="*/ 0 h 37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3" h="373">
                  <a:moveTo>
                    <a:pt x="125" y="0"/>
                  </a:moveTo>
                  <a:lnTo>
                    <a:pt x="128" y="4"/>
                  </a:lnTo>
                  <a:lnTo>
                    <a:pt x="132" y="12"/>
                  </a:lnTo>
                  <a:lnTo>
                    <a:pt x="139" y="18"/>
                  </a:lnTo>
                  <a:lnTo>
                    <a:pt x="152" y="19"/>
                  </a:lnTo>
                  <a:lnTo>
                    <a:pt x="159" y="19"/>
                  </a:lnTo>
                  <a:lnTo>
                    <a:pt x="164" y="22"/>
                  </a:lnTo>
                  <a:lnTo>
                    <a:pt x="169" y="26"/>
                  </a:lnTo>
                  <a:lnTo>
                    <a:pt x="171" y="31"/>
                  </a:lnTo>
                  <a:lnTo>
                    <a:pt x="164" y="36"/>
                  </a:lnTo>
                  <a:lnTo>
                    <a:pt x="159" y="42"/>
                  </a:lnTo>
                  <a:lnTo>
                    <a:pt x="152" y="47"/>
                  </a:lnTo>
                  <a:lnTo>
                    <a:pt x="147" y="50"/>
                  </a:lnTo>
                  <a:lnTo>
                    <a:pt x="140" y="49"/>
                  </a:lnTo>
                  <a:lnTo>
                    <a:pt x="135" y="48"/>
                  </a:lnTo>
                  <a:lnTo>
                    <a:pt x="129" y="48"/>
                  </a:lnTo>
                  <a:lnTo>
                    <a:pt x="124" y="49"/>
                  </a:lnTo>
                  <a:lnTo>
                    <a:pt x="120" y="50"/>
                  </a:lnTo>
                  <a:lnTo>
                    <a:pt x="116" y="53"/>
                  </a:lnTo>
                  <a:lnTo>
                    <a:pt x="113" y="56"/>
                  </a:lnTo>
                  <a:lnTo>
                    <a:pt x="109" y="60"/>
                  </a:lnTo>
                  <a:lnTo>
                    <a:pt x="107" y="63"/>
                  </a:lnTo>
                  <a:lnTo>
                    <a:pt x="106" y="66"/>
                  </a:lnTo>
                  <a:lnTo>
                    <a:pt x="105" y="71"/>
                  </a:lnTo>
                  <a:lnTo>
                    <a:pt x="105" y="75"/>
                  </a:lnTo>
                  <a:lnTo>
                    <a:pt x="105" y="78"/>
                  </a:lnTo>
                  <a:lnTo>
                    <a:pt x="106" y="81"/>
                  </a:lnTo>
                  <a:lnTo>
                    <a:pt x="108" y="86"/>
                  </a:lnTo>
                  <a:lnTo>
                    <a:pt x="109" y="89"/>
                  </a:lnTo>
                  <a:lnTo>
                    <a:pt x="113" y="93"/>
                  </a:lnTo>
                  <a:lnTo>
                    <a:pt x="116" y="95"/>
                  </a:lnTo>
                  <a:lnTo>
                    <a:pt x="121" y="96"/>
                  </a:lnTo>
                  <a:lnTo>
                    <a:pt x="126" y="98"/>
                  </a:lnTo>
                  <a:lnTo>
                    <a:pt x="132" y="99"/>
                  </a:lnTo>
                  <a:lnTo>
                    <a:pt x="137" y="98"/>
                  </a:lnTo>
                  <a:lnTo>
                    <a:pt x="141" y="98"/>
                  </a:lnTo>
                  <a:lnTo>
                    <a:pt x="146" y="95"/>
                  </a:lnTo>
                  <a:lnTo>
                    <a:pt x="151" y="91"/>
                  </a:lnTo>
                  <a:lnTo>
                    <a:pt x="153" y="85"/>
                  </a:lnTo>
                  <a:lnTo>
                    <a:pt x="153" y="79"/>
                  </a:lnTo>
                  <a:lnTo>
                    <a:pt x="153" y="75"/>
                  </a:lnTo>
                  <a:lnTo>
                    <a:pt x="160" y="68"/>
                  </a:lnTo>
                  <a:lnTo>
                    <a:pt x="168" y="63"/>
                  </a:lnTo>
                  <a:lnTo>
                    <a:pt x="176" y="58"/>
                  </a:lnTo>
                  <a:lnTo>
                    <a:pt x="179" y="56"/>
                  </a:lnTo>
                  <a:lnTo>
                    <a:pt x="182" y="58"/>
                  </a:lnTo>
                  <a:lnTo>
                    <a:pt x="184" y="62"/>
                  </a:lnTo>
                  <a:lnTo>
                    <a:pt x="186" y="64"/>
                  </a:lnTo>
                  <a:lnTo>
                    <a:pt x="190" y="66"/>
                  </a:lnTo>
                  <a:lnTo>
                    <a:pt x="185" y="73"/>
                  </a:lnTo>
                  <a:lnTo>
                    <a:pt x="182" y="80"/>
                  </a:lnTo>
                  <a:lnTo>
                    <a:pt x="179" y="88"/>
                  </a:lnTo>
                  <a:lnTo>
                    <a:pt x="177" y="93"/>
                  </a:lnTo>
                  <a:lnTo>
                    <a:pt x="170" y="98"/>
                  </a:lnTo>
                  <a:lnTo>
                    <a:pt x="163" y="102"/>
                  </a:lnTo>
                  <a:lnTo>
                    <a:pt x="159" y="109"/>
                  </a:lnTo>
                  <a:lnTo>
                    <a:pt x="156" y="116"/>
                  </a:lnTo>
                  <a:lnTo>
                    <a:pt x="155" y="118"/>
                  </a:lnTo>
                  <a:lnTo>
                    <a:pt x="155" y="121"/>
                  </a:lnTo>
                  <a:lnTo>
                    <a:pt x="155" y="123"/>
                  </a:lnTo>
                  <a:lnTo>
                    <a:pt x="155" y="125"/>
                  </a:lnTo>
                  <a:lnTo>
                    <a:pt x="158" y="131"/>
                  </a:lnTo>
                  <a:lnTo>
                    <a:pt x="162" y="137"/>
                  </a:lnTo>
                  <a:lnTo>
                    <a:pt x="168" y="141"/>
                  </a:lnTo>
                  <a:lnTo>
                    <a:pt x="176" y="146"/>
                  </a:lnTo>
                  <a:lnTo>
                    <a:pt x="181" y="147"/>
                  </a:lnTo>
                  <a:lnTo>
                    <a:pt x="185" y="147"/>
                  </a:lnTo>
                  <a:lnTo>
                    <a:pt x="190" y="147"/>
                  </a:lnTo>
                  <a:lnTo>
                    <a:pt x="193" y="146"/>
                  </a:lnTo>
                  <a:lnTo>
                    <a:pt x="198" y="144"/>
                  </a:lnTo>
                  <a:lnTo>
                    <a:pt x="201" y="141"/>
                  </a:lnTo>
                  <a:lnTo>
                    <a:pt x="205" y="140"/>
                  </a:lnTo>
                  <a:lnTo>
                    <a:pt x="207" y="138"/>
                  </a:lnTo>
                  <a:lnTo>
                    <a:pt x="212" y="156"/>
                  </a:lnTo>
                  <a:lnTo>
                    <a:pt x="213" y="175"/>
                  </a:lnTo>
                  <a:lnTo>
                    <a:pt x="212" y="193"/>
                  </a:lnTo>
                  <a:lnTo>
                    <a:pt x="206" y="212"/>
                  </a:lnTo>
                  <a:lnTo>
                    <a:pt x="198" y="229"/>
                  </a:lnTo>
                  <a:lnTo>
                    <a:pt x="188" y="247"/>
                  </a:lnTo>
                  <a:lnTo>
                    <a:pt x="175" y="263"/>
                  </a:lnTo>
                  <a:lnTo>
                    <a:pt x="160" y="280"/>
                  </a:lnTo>
                  <a:lnTo>
                    <a:pt x="145" y="296"/>
                  </a:lnTo>
                  <a:lnTo>
                    <a:pt x="128" y="310"/>
                  </a:lnTo>
                  <a:lnTo>
                    <a:pt x="110" y="322"/>
                  </a:lnTo>
                  <a:lnTo>
                    <a:pt x="93" y="334"/>
                  </a:lnTo>
                  <a:lnTo>
                    <a:pt x="76" y="344"/>
                  </a:lnTo>
                  <a:lnTo>
                    <a:pt x="60" y="352"/>
                  </a:lnTo>
                  <a:lnTo>
                    <a:pt x="44" y="359"/>
                  </a:lnTo>
                  <a:lnTo>
                    <a:pt x="29" y="364"/>
                  </a:lnTo>
                  <a:lnTo>
                    <a:pt x="25" y="365"/>
                  </a:lnTo>
                  <a:lnTo>
                    <a:pt x="19" y="367"/>
                  </a:lnTo>
                  <a:lnTo>
                    <a:pt x="14" y="369"/>
                  </a:lnTo>
                  <a:lnTo>
                    <a:pt x="7" y="372"/>
                  </a:lnTo>
                  <a:lnTo>
                    <a:pt x="2" y="373"/>
                  </a:lnTo>
                  <a:lnTo>
                    <a:pt x="0" y="373"/>
                  </a:lnTo>
                  <a:lnTo>
                    <a:pt x="0" y="371"/>
                  </a:lnTo>
                  <a:lnTo>
                    <a:pt x="4" y="366"/>
                  </a:lnTo>
                  <a:lnTo>
                    <a:pt x="11" y="359"/>
                  </a:lnTo>
                  <a:lnTo>
                    <a:pt x="18" y="350"/>
                  </a:lnTo>
                  <a:lnTo>
                    <a:pt x="25" y="341"/>
                  </a:lnTo>
                  <a:lnTo>
                    <a:pt x="31" y="330"/>
                  </a:lnTo>
                  <a:lnTo>
                    <a:pt x="37" y="320"/>
                  </a:lnTo>
                  <a:lnTo>
                    <a:pt x="40" y="308"/>
                  </a:lnTo>
                  <a:lnTo>
                    <a:pt x="44" y="298"/>
                  </a:lnTo>
                  <a:lnTo>
                    <a:pt x="45" y="287"/>
                  </a:lnTo>
                  <a:lnTo>
                    <a:pt x="45" y="272"/>
                  </a:lnTo>
                  <a:lnTo>
                    <a:pt x="42" y="254"/>
                  </a:lnTo>
                  <a:lnTo>
                    <a:pt x="39" y="234"/>
                  </a:lnTo>
                  <a:lnTo>
                    <a:pt x="34" y="212"/>
                  </a:lnTo>
                  <a:lnTo>
                    <a:pt x="31" y="193"/>
                  </a:lnTo>
                  <a:lnTo>
                    <a:pt x="29" y="175"/>
                  </a:lnTo>
                  <a:lnTo>
                    <a:pt x="27" y="160"/>
                  </a:lnTo>
                  <a:lnTo>
                    <a:pt x="29" y="147"/>
                  </a:lnTo>
                  <a:lnTo>
                    <a:pt x="30" y="132"/>
                  </a:lnTo>
                  <a:lnTo>
                    <a:pt x="33" y="113"/>
                  </a:lnTo>
                  <a:lnTo>
                    <a:pt x="38" y="91"/>
                  </a:lnTo>
                  <a:lnTo>
                    <a:pt x="46" y="68"/>
                  </a:lnTo>
                  <a:lnTo>
                    <a:pt x="59" y="45"/>
                  </a:lnTo>
                  <a:lnTo>
                    <a:pt x="75" y="25"/>
                  </a:lnTo>
                  <a:lnTo>
                    <a:pt x="97" y="9"/>
                  </a:lnTo>
                  <a:lnTo>
                    <a:pt x="125" y="0"/>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82" name="Freeform 346">
              <a:extLst>
                <a:ext uri="{FF2B5EF4-FFF2-40B4-BE49-F238E27FC236}">
                  <a16:creationId xmlns:a16="http://schemas.microsoft.com/office/drawing/2014/main" xmlns="" id="{10E159D5-3B68-48F5-82A8-9CB253BE210B}"/>
                </a:ext>
              </a:extLst>
            </p:cNvPr>
            <p:cNvSpPr>
              <a:spLocks/>
            </p:cNvSpPr>
            <p:nvPr/>
          </p:nvSpPr>
          <p:spPr bwMode="auto">
            <a:xfrm>
              <a:off x="2411" y="870"/>
              <a:ext cx="478" cy="310"/>
            </a:xfrm>
            <a:custGeom>
              <a:avLst/>
              <a:gdLst>
                <a:gd name="T0" fmla="*/ 16 w 957"/>
                <a:gd name="T1" fmla="*/ 6 h 620"/>
                <a:gd name="T2" fmla="*/ 17 w 957"/>
                <a:gd name="T3" fmla="*/ 3 h 620"/>
                <a:gd name="T4" fmla="*/ 18 w 957"/>
                <a:gd name="T5" fmla="*/ 1 h 620"/>
                <a:gd name="T6" fmla="*/ 19 w 957"/>
                <a:gd name="T7" fmla="*/ 2 h 620"/>
                <a:gd name="T8" fmla="*/ 20 w 957"/>
                <a:gd name="T9" fmla="*/ 4 h 620"/>
                <a:gd name="T10" fmla="*/ 22 w 957"/>
                <a:gd name="T11" fmla="*/ 7 h 620"/>
                <a:gd name="T12" fmla="*/ 21 w 957"/>
                <a:gd name="T13" fmla="*/ 10 h 620"/>
                <a:gd name="T14" fmla="*/ 19 w 957"/>
                <a:gd name="T15" fmla="*/ 12 h 620"/>
                <a:gd name="T16" fmla="*/ 19 w 957"/>
                <a:gd name="T17" fmla="*/ 14 h 620"/>
                <a:gd name="T18" fmla="*/ 20 w 957"/>
                <a:gd name="T19" fmla="*/ 12 h 620"/>
                <a:gd name="T20" fmla="*/ 22 w 957"/>
                <a:gd name="T21" fmla="*/ 10 h 620"/>
                <a:gd name="T22" fmla="*/ 25 w 957"/>
                <a:gd name="T23" fmla="*/ 9 h 620"/>
                <a:gd name="T24" fmla="*/ 26 w 957"/>
                <a:gd name="T25" fmla="*/ 9 h 620"/>
                <a:gd name="T26" fmla="*/ 28 w 957"/>
                <a:gd name="T27" fmla="*/ 10 h 620"/>
                <a:gd name="T28" fmla="*/ 29 w 957"/>
                <a:gd name="T29" fmla="*/ 11 h 620"/>
                <a:gd name="T30" fmla="*/ 27 w 957"/>
                <a:gd name="T31" fmla="*/ 12 h 620"/>
                <a:gd name="T32" fmla="*/ 25 w 957"/>
                <a:gd name="T33" fmla="*/ 14 h 620"/>
                <a:gd name="T34" fmla="*/ 22 w 957"/>
                <a:gd name="T35" fmla="*/ 15 h 620"/>
                <a:gd name="T36" fmla="*/ 21 w 957"/>
                <a:gd name="T37" fmla="*/ 15 h 620"/>
                <a:gd name="T38" fmla="*/ 20 w 957"/>
                <a:gd name="T39" fmla="*/ 15 h 620"/>
                <a:gd name="T40" fmla="*/ 21 w 957"/>
                <a:gd name="T41" fmla="*/ 14 h 620"/>
                <a:gd name="T42" fmla="*/ 21 w 957"/>
                <a:gd name="T43" fmla="*/ 13 h 620"/>
                <a:gd name="T44" fmla="*/ 20 w 957"/>
                <a:gd name="T45" fmla="*/ 13 h 620"/>
                <a:gd name="T46" fmla="*/ 19 w 957"/>
                <a:gd name="T47" fmla="*/ 14 h 620"/>
                <a:gd name="T48" fmla="*/ 19 w 957"/>
                <a:gd name="T49" fmla="*/ 15 h 620"/>
                <a:gd name="T50" fmla="*/ 19 w 957"/>
                <a:gd name="T51" fmla="*/ 14 h 620"/>
                <a:gd name="T52" fmla="*/ 18 w 957"/>
                <a:gd name="T53" fmla="*/ 14 h 620"/>
                <a:gd name="T54" fmla="*/ 17 w 957"/>
                <a:gd name="T55" fmla="*/ 14 h 620"/>
                <a:gd name="T56" fmla="*/ 16 w 957"/>
                <a:gd name="T57" fmla="*/ 14 h 620"/>
                <a:gd name="T58" fmla="*/ 14 w 957"/>
                <a:gd name="T59" fmla="*/ 15 h 620"/>
                <a:gd name="T60" fmla="*/ 13 w 957"/>
                <a:gd name="T61" fmla="*/ 16 h 620"/>
                <a:gd name="T62" fmla="*/ 12 w 957"/>
                <a:gd name="T63" fmla="*/ 19 h 620"/>
                <a:gd name="T64" fmla="*/ 9 w 957"/>
                <a:gd name="T65" fmla="*/ 20 h 620"/>
                <a:gd name="T66" fmla="*/ 7 w 957"/>
                <a:gd name="T67" fmla="*/ 20 h 620"/>
                <a:gd name="T68" fmla="*/ 6 w 957"/>
                <a:gd name="T69" fmla="*/ 20 h 620"/>
                <a:gd name="T70" fmla="*/ 4 w 957"/>
                <a:gd name="T71" fmla="*/ 19 h 620"/>
                <a:gd name="T72" fmla="*/ 2 w 957"/>
                <a:gd name="T73" fmla="*/ 18 h 620"/>
                <a:gd name="T74" fmla="*/ 0 w 957"/>
                <a:gd name="T75" fmla="*/ 18 h 620"/>
                <a:gd name="T76" fmla="*/ 1 w 957"/>
                <a:gd name="T77" fmla="*/ 16 h 620"/>
                <a:gd name="T78" fmla="*/ 5 w 957"/>
                <a:gd name="T79" fmla="*/ 13 h 620"/>
                <a:gd name="T80" fmla="*/ 8 w 957"/>
                <a:gd name="T81" fmla="*/ 12 h 620"/>
                <a:gd name="T82" fmla="*/ 11 w 957"/>
                <a:gd name="T83" fmla="*/ 12 h 620"/>
                <a:gd name="T84" fmla="*/ 13 w 957"/>
                <a:gd name="T85" fmla="*/ 13 h 620"/>
                <a:gd name="T86" fmla="*/ 14 w 957"/>
                <a:gd name="T87" fmla="*/ 14 h 620"/>
                <a:gd name="T88" fmla="*/ 15 w 957"/>
                <a:gd name="T89" fmla="*/ 14 h 620"/>
                <a:gd name="T90" fmla="*/ 16 w 957"/>
                <a:gd name="T91" fmla="*/ 14 h 620"/>
                <a:gd name="T92" fmla="*/ 16 w 957"/>
                <a:gd name="T93" fmla="*/ 13 h 620"/>
                <a:gd name="T94" fmla="*/ 15 w 957"/>
                <a:gd name="T95" fmla="*/ 13 h 620"/>
                <a:gd name="T96" fmla="*/ 13 w 957"/>
                <a:gd name="T97" fmla="*/ 13 h 620"/>
                <a:gd name="T98" fmla="*/ 10 w 957"/>
                <a:gd name="T99" fmla="*/ 11 h 620"/>
                <a:gd name="T100" fmla="*/ 8 w 957"/>
                <a:gd name="T101" fmla="*/ 8 h 620"/>
                <a:gd name="T102" fmla="*/ 8 w 957"/>
                <a:gd name="T103" fmla="*/ 4 h 620"/>
                <a:gd name="T104" fmla="*/ 10 w 957"/>
                <a:gd name="T105" fmla="*/ 5 h 620"/>
                <a:gd name="T106" fmla="*/ 13 w 957"/>
                <a:gd name="T107" fmla="*/ 7 h 620"/>
                <a:gd name="T108" fmla="*/ 15 w 957"/>
                <a:gd name="T109" fmla="*/ 8 h 620"/>
                <a:gd name="T110" fmla="*/ 17 w 957"/>
                <a:gd name="T111" fmla="*/ 11 h 620"/>
                <a:gd name="T112" fmla="*/ 17 w 957"/>
                <a:gd name="T113" fmla="*/ 13 h 620"/>
                <a:gd name="T114" fmla="*/ 18 w 957"/>
                <a:gd name="T115" fmla="*/ 14 h 620"/>
                <a:gd name="T116" fmla="*/ 18 w 957"/>
                <a:gd name="T117" fmla="*/ 13 h 620"/>
                <a:gd name="T118" fmla="*/ 18 w 957"/>
                <a:gd name="T119" fmla="*/ 12 h 620"/>
                <a:gd name="T120" fmla="*/ 16 w 957"/>
                <a:gd name="T121" fmla="*/ 9 h 62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57" h="620">
                  <a:moveTo>
                    <a:pt x="521" y="259"/>
                  </a:moveTo>
                  <a:lnTo>
                    <a:pt x="519" y="236"/>
                  </a:lnTo>
                  <a:lnTo>
                    <a:pt x="517" y="212"/>
                  </a:lnTo>
                  <a:lnTo>
                    <a:pt x="520" y="189"/>
                  </a:lnTo>
                  <a:lnTo>
                    <a:pt x="523" y="165"/>
                  </a:lnTo>
                  <a:lnTo>
                    <a:pt x="528" y="143"/>
                  </a:lnTo>
                  <a:lnTo>
                    <a:pt x="535" y="124"/>
                  </a:lnTo>
                  <a:lnTo>
                    <a:pt x="544" y="105"/>
                  </a:lnTo>
                  <a:lnTo>
                    <a:pt x="553" y="91"/>
                  </a:lnTo>
                  <a:lnTo>
                    <a:pt x="564" y="79"/>
                  </a:lnTo>
                  <a:lnTo>
                    <a:pt x="573" y="67"/>
                  </a:lnTo>
                  <a:lnTo>
                    <a:pt x="581" y="57"/>
                  </a:lnTo>
                  <a:lnTo>
                    <a:pt x="588" y="46"/>
                  </a:lnTo>
                  <a:lnTo>
                    <a:pt x="595" y="36"/>
                  </a:lnTo>
                  <a:lnTo>
                    <a:pt x="602" y="26"/>
                  </a:lnTo>
                  <a:lnTo>
                    <a:pt x="607" y="13"/>
                  </a:lnTo>
                  <a:lnTo>
                    <a:pt x="612" y="0"/>
                  </a:lnTo>
                  <a:lnTo>
                    <a:pt x="613" y="9"/>
                  </a:lnTo>
                  <a:lnTo>
                    <a:pt x="616" y="22"/>
                  </a:lnTo>
                  <a:lnTo>
                    <a:pt x="622" y="38"/>
                  </a:lnTo>
                  <a:lnTo>
                    <a:pt x="629" y="54"/>
                  </a:lnTo>
                  <a:lnTo>
                    <a:pt x="637" y="72"/>
                  </a:lnTo>
                  <a:lnTo>
                    <a:pt x="646" y="89"/>
                  </a:lnTo>
                  <a:lnTo>
                    <a:pt x="657" y="104"/>
                  </a:lnTo>
                  <a:lnTo>
                    <a:pt x="667" y="115"/>
                  </a:lnTo>
                  <a:lnTo>
                    <a:pt x="679" y="127"/>
                  </a:lnTo>
                  <a:lnTo>
                    <a:pt x="688" y="138"/>
                  </a:lnTo>
                  <a:lnTo>
                    <a:pt x="695" y="151"/>
                  </a:lnTo>
                  <a:lnTo>
                    <a:pt x="701" y="164"/>
                  </a:lnTo>
                  <a:lnTo>
                    <a:pt x="710" y="201"/>
                  </a:lnTo>
                  <a:lnTo>
                    <a:pt x="710" y="236"/>
                  </a:lnTo>
                  <a:lnTo>
                    <a:pt x="704" y="268"/>
                  </a:lnTo>
                  <a:lnTo>
                    <a:pt x="697" y="292"/>
                  </a:lnTo>
                  <a:lnTo>
                    <a:pt x="691" y="303"/>
                  </a:lnTo>
                  <a:lnTo>
                    <a:pt x="684" y="315"/>
                  </a:lnTo>
                  <a:lnTo>
                    <a:pt x="675" y="327"/>
                  </a:lnTo>
                  <a:lnTo>
                    <a:pt x="665" y="339"/>
                  </a:lnTo>
                  <a:lnTo>
                    <a:pt x="653" y="352"/>
                  </a:lnTo>
                  <a:lnTo>
                    <a:pt x="642" y="364"/>
                  </a:lnTo>
                  <a:lnTo>
                    <a:pt x="631" y="378"/>
                  </a:lnTo>
                  <a:lnTo>
                    <a:pt x="621" y="393"/>
                  </a:lnTo>
                  <a:lnTo>
                    <a:pt x="616" y="404"/>
                  </a:lnTo>
                  <a:lnTo>
                    <a:pt x="615" y="414"/>
                  </a:lnTo>
                  <a:lnTo>
                    <a:pt x="615" y="422"/>
                  </a:lnTo>
                  <a:lnTo>
                    <a:pt x="619" y="424"/>
                  </a:lnTo>
                  <a:lnTo>
                    <a:pt x="627" y="420"/>
                  </a:lnTo>
                  <a:lnTo>
                    <a:pt x="633" y="413"/>
                  </a:lnTo>
                  <a:lnTo>
                    <a:pt x="637" y="404"/>
                  </a:lnTo>
                  <a:lnTo>
                    <a:pt x="641" y="395"/>
                  </a:lnTo>
                  <a:lnTo>
                    <a:pt x="646" y="382"/>
                  </a:lnTo>
                  <a:lnTo>
                    <a:pt x="652" y="369"/>
                  </a:lnTo>
                  <a:lnTo>
                    <a:pt x="659" y="357"/>
                  </a:lnTo>
                  <a:lnTo>
                    <a:pt x="667" y="347"/>
                  </a:lnTo>
                  <a:lnTo>
                    <a:pt x="686" y="326"/>
                  </a:lnTo>
                  <a:lnTo>
                    <a:pt x="705" y="310"/>
                  </a:lnTo>
                  <a:lnTo>
                    <a:pt x="727" y="296"/>
                  </a:lnTo>
                  <a:lnTo>
                    <a:pt x="749" y="287"/>
                  </a:lnTo>
                  <a:lnTo>
                    <a:pt x="772" y="280"/>
                  </a:lnTo>
                  <a:lnTo>
                    <a:pt x="794" y="277"/>
                  </a:lnTo>
                  <a:lnTo>
                    <a:pt x="815" y="276"/>
                  </a:lnTo>
                  <a:lnTo>
                    <a:pt x="834" y="278"/>
                  </a:lnTo>
                  <a:lnTo>
                    <a:pt x="841" y="280"/>
                  </a:lnTo>
                  <a:lnTo>
                    <a:pt x="847" y="281"/>
                  </a:lnTo>
                  <a:lnTo>
                    <a:pt x="852" y="284"/>
                  </a:lnTo>
                  <a:lnTo>
                    <a:pt x="858" y="286"/>
                  </a:lnTo>
                  <a:lnTo>
                    <a:pt x="870" y="292"/>
                  </a:lnTo>
                  <a:lnTo>
                    <a:pt x="880" y="298"/>
                  </a:lnTo>
                  <a:lnTo>
                    <a:pt x="892" y="304"/>
                  </a:lnTo>
                  <a:lnTo>
                    <a:pt x="902" y="311"/>
                  </a:lnTo>
                  <a:lnTo>
                    <a:pt x="914" y="319"/>
                  </a:lnTo>
                  <a:lnTo>
                    <a:pt x="926" y="327"/>
                  </a:lnTo>
                  <a:lnTo>
                    <a:pt x="941" y="336"/>
                  </a:lnTo>
                  <a:lnTo>
                    <a:pt x="957" y="345"/>
                  </a:lnTo>
                  <a:lnTo>
                    <a:pt x="948" y="346"/>
                  </a:lnTo>
                  <a:lnTo>
                    <a:pt x="937" y="348"/>
                  </a:lnTo>
                  <a:lnTo>
                    <a:pt x="924" y="351"/>
                  </a:lnTo>
                  <a:lnTo>
                    <a:pt x="910" y="354"/>
                  </a:lnTo>
                  <a:lnTo>
                    <a:pt x="897" y="359"/>
                  </a:lnTo>
                  <a:lnTo>
                    <a:pt x="885" y="364"/>
                  </a:lnTo>
                  <a:lnTo>
                    <a:pt x="874" y="372"/>
                  </a:lnTo>
                  <a:lnTo>
                    <a:pt x="866" y="383"/>
                  </a:lnTo>
                  <a:lnTo>
                    <a:pt x="855" y="399"/>
                  </a:lnTo>
                  <a:lnTo>
                    <a:pt x="840" y="416"/>
                  </a:lnTo>
                  <a:lnTo>
                    <a:pt x="823" y="432"/>
                  </a:lnTo>
                  <a:lnTo>
                    <a:pt x="802" y="447"/>
                  </a:lnTo>
                  <a:lnTo>
                    <a:pt x="780" y="460"/>
                  </a:lnTo>
                  <a:lnTo>
                    <a:pt x="757" y="467"/>
                  </a:lnTo>
                  <a:lnTo>
                    <a:pt x="733" y="469"/>
                  </a:lnTo>
                  <a:lnTo>
                    <a:pt x="710" y="463"/>
                  </a:lnTo>
                  <a:lnTo>
                    <a:pt x="705" y="460"/>
                  </a:lnTo>
                  <a:lnTo>
                    <a:pt x="701" y="458"/>
                  </a:lnTo>
                  <a:lnTo>
                    <a:pt x="695" y="455"/>
                  </a:lnTo>
                  <a:lnTo>
                    <a:pt x="689" y="454"/>
                  </a:lnTo>
                  <a:lnTo>
                    <a:pt x="683" y="454"/>
                  </a:lnTo>
                  <a:lnTo>
                    <a:pt x="679" y="455"/>
                  </a:lnTo>
                  <a:lnTo>
                    <a:pt x="674" y="458"/>
                  </a:lnTo>
                  <a:lnTo>
                    <a:pt x="671" y="460"/>
                  </a:lnTo>
                  <a:lnTo>
                    <a:pt x="666" y="463"/>
                  </a:lnTo>
                  <a:lnTo>
                    <a:pt x="661" y="463"/>
                  </a:lnTo>
                  <a:lnTo>
                    <a:pt x="656" y="461"/>
                  </a:lnTo>
                  <a:lnTo>
                    <a:pt x="651" y="460"/>
                  </a:lnTo>
                  <a:lnTo>
                    <a:pt x="660" y="454"/>
                  </a:lnTo>
                  <a:lnTo>
                    <a:pt x="668" y="445"/>
                  </a:lnTo>
                  <a:lnTo>
                    <a:pt x="675" y="436"/>
                  </a:lnTo>
                  <a:lnTo>
                    <a:pt x="677" y="425"/>
                  </a:lnTo>
                  <a:lnTo>
                    <a:pt x="677" y="423"/>
                  </a:lnTo>
                  <a:lnTo>
                    <a:pt x="677" y="421"/>
                  </a:lnTo>
                  <a:lnTo>
                    <a:pt x="676" y="420"/>
                  </a:lnTo>
                  <a:lnTo>
                    <a:pt x="675" y="417"/>
                  </a:lnTo>
                  <a:lnTo>
                    <a:pt x="674" y="415"/>
                  </a:lnTo>
                  <a:lnTo>
                    <a:pt x="672" y="414"/>
                  </a:lnTo>
                  <a:lnTo>
                    <a:pt x="671" y="413"/>
                  </a:lnTo>
                  <a:lnTo>
                    <a:pt x="668" y="412"/>
                  </a:lnTo>
                  <a:lnTo>
                    <a:pt x="660" y="409"/>
                  </a:lnTo>
                  <a:lnTo>
                    <a:pt x="651" y="409"/>
                  </a:lnTo>
                  <a:lnTo>
                    <a:pt x="643" y="413"/>
                  </a:lnTo>
                  <a:lnTo>
                    <a:pt x="636" y="417"/>
                  </a:lnTo>
                  <a:lnTo>
                    <a:pt x="631" y="425"/>
                  </a:lnTo>
                  <a:lnTo>
                    <a:pt x="630" y="436"/>
                  </a:lnTo>
                  <a:lnTo>
                    <a:pt x="630" y="445"/>
                  </a:lnTo>
                  <a:lnTo>
                    <a:pt x="634" y="452"/>
                  </a:lnTo>
                  <a:lnTo>
                    <a:pt x="636" y="458"/>
                  </a:lnTo>
                  <a:lnTo>
                    <a:pt x="635" y="461"/>
                  </a:lnTo>
                  <a:lnTo>
                    <a:pt x="633" y="462"/>
                  </a:lnTo>
                  <a:lnTo>
                    <a:pt x="629" y="463"/>
                  </a:lnTo>
                  <a:lnTo>
                    <a:pt x="627" y="462"/>
                  </a:lnTo>
                  <a:lnTo>
                    <a:pt x="626" y="459"/>
                  </a:lnTo>
                  <a:lnTo>
                    <a:pt x="625" y="453"/>
                  </a:lnTo>
                  <a:lnTo>
                    <a:pt x="625" y="447"/>
                  </a:lnTo>
                  <a:lnTo>
                    <a:pt x="622" y="440"/>
                  </a:lnTo>
                  <a:lnTo>
                    <a:pt x="618" y="433"/>
                  </a:lnTo>
                  <a:lnTo>
                    <a:pt x="608" y="431"/>
                  </a:lnTo>
                  <a:lnTo>
                    <a:pt x="593" y="437"/>
                  </a:lnTo>
                  <a:lnTo>
                    <a:pt x="589" y="431"/>
                  </a:lnTo>
                  <a:lnTo>
                    <a:pt x="583" y="427"/>
                  </a:lnTo>
                  <a:lnTo>
                    <a:pt x="576" y="423"/>
                  </a:lnTo>
                  <a:lnTo>
                    <a:pt x="568" y="422"/>
                  </a:lnTo>
                  <a:lnTo>
                    <a:pt x="560" y="423"/>
                  </a:lnTo>
                  <a:lnTo>
                    <a:pt x="552" y="427"/>
                  </a:lnTo>
                  <a:lnTo>
                    <a:pt x="545" y="432"/>
                  </a:lnTo>
                  <a:lnTo>
                    <a:pt x="538" y="443"/>
                  </a:lnTo>
                  <a:lnTo>
                    <a:pt x="534" y="444"/>
                  </a:lnTo>
                  <a:lnTo>
                    <a:pt x="527" y="446"/>
                  </a:lnTo>
                  <a:lnTo>
                    <a:pt x="520" y="447"/>
                  </a:lnTo>
                  <a:lnTo>
                    <a:pt x="513" y="448"/>
                  </a:lnTo>
                  <a:lnTo>
                    <a:pt x="505" y="450"/>
                  </a:lnTo>
                  <a:lnTo>
                    <a:pt x="497" y="451"/>
                  </a:lnTo>
                  <a:lnTo>
                    <a:pt x="488" y="452"/>
                  </a:lnTo>
                  <a:lnTo>
                    <a:pt x="479" y="452"/>
                  </a:lnTo>
                  <a:lnTo>
                    <a:pt x="471" y="454"/>
                  </a:lnTo>
                  <a:lnTo>
                    <a:pt x="464" y="458"/>
                  </a:lnTo>
                  <a:lnTo>
                    <a:pt x="459" y="465"/>
                  </a:lnTo>
                  <a:lnTo>
                    <a:pt x="453" y="474"/>
                  </a:lnTo>
                  <a:lnTo>
                    <a:pt x="446" y="485"/>
                  </a:lnTo>
                  <a:lnTo>
                    <a:pt x="440" y="499"/>
                  </a:lnTo>
                  <a:lnTo>
                    <a:pt x="432" y="514"/>
                  </a:lnTo>
                  <a:lnTo>
                    <a:pt x="424" y="531"/>
                  </a:lnTo>
                  <a:lnTo>
                    <a:pt x="414" y="551"/>
                  </a:lnTo>
                  <a:lnTo>
                    <a:pt x="401" y="567"/>
                  </a:lnTo>
                  <a:lnTo>
                    <a:pt x="389" y="581"/>
                  </a:lnTo>
                  <a:lnTo>
                    <a:pt x="375" y="591"/>
                  </a:lnTo>
                  <a:lnTo>
                    <a:pt x="360" y="601"/>
                  </a:lnTo>
                  <a:lnTo>
                    <a:pt x="345" y="607"/>
                  </a:lnTo>
                  <a:lnTo>
                    <a:pt x="331" y="612"/>
                  </a:lnTo>
                  <a:lnTo>
                    <a:pt x="316" y="616"/>
                  </a:lnTo>
                  <a:lnTo>
                    <a:pt x="302" y="618"/>
                  </a:lnTo>
                  <a:lnTo>
                    <a:pt x="288" y="619"/>
                  </a:lnTo>
                  <a:lnTo>
                    <a:pt x="277" y="620"/>
                  </a:lnTo>
                  <a:lnTo>
                    <a:pt x="265" y="619"/>
                  </a:lnTo>
                  <a:lnTo>
                    <a:pt x="255" y="619"/>
                  </a:lnTo>
                  <a:lnTo>
                    <a:pt x="247" y="618"/>
                  </a:lnTo>
                  <a:lnTo>
                    <a:pt x="241" y="617"/>
                  </a:lnTo>
                  <a:lnTo>
                    <a:pt x="237" y="617"/>
                  </a:lnTo>
                  <a:lnTo>
                    <a:pt x="228" y="616"/>
                  </a:lnTo>
                  <a:lnTo>
                    <a:pt x="218" y="613"/>
                  </a:lnTo>
                  <a:lnTo>
                    <a:pt x="205" y="610"/>
                  </a:lnTo>
                  <a:lnTo>
                    <a:pt x="190" y="605"/>
                  </a:lnTo>
                  <a:lnTo>
                    <a:pt x="176" y="599"/>
                  </a:lnTo>
                  <a:lnTo>
                    <a:pt x="159" y="594"/>
                  </a:lnTo>
                  <a:lnTo>
                    <a:pt x="146" y="586"/>
                  </a:lnTo>
                  <a:lnTo>
                    <a:pt x="132" y="578"/>
                  </a:lnTo>
                  <a:lnTo>
                    <a:pt x="118" y="569"/>
                  </a:lnTo>
                  <a:lnTo>
                    <a:pt x="104" y="563"/>
                  </a:lnTo>
                  <a:lnTo>
                    <a:pt x="89" y="558"/>
                  </a:lnTo>
                  <a:lnTo>
                    <a:pt x="73" y="553"/>
                  </a:lnTo>
                  <a:lnTo>
                    <a:pt x="58" y="551"/>
                  </a:lnTo>
                  <a:lnTo>
                    <a:pt x="43" y="549"/>
                  </a:lnTo>
                  <a:lnTo>
                    <a:pt x="28" y="548"/>
                  </a:lnTo>
                  <a:lnTo>
                    <a:pt x="15" y="548"/>
                  </a:lnTo>
                  <a:lnTo>
                    <a:pt x="0" y="545"/>
                  </a:lnTo>
                  <a:lnTo>
                    <a:pt x="2" y="539"/>
                  </a:lnTo>
                  <a:lnTo>
                    <a:pt x="9" y="534"/>
                  </a:lnTo>
                  <a:lnTo>
                    <a:pt x="15" y="528"/>
                  </a:lnTo>
                  <a:lnTo>
                    <a:pt x="32" y="511"/>
                  </a:lnTo>
                  <a:lnTo>
                    <a:pt x="51" y="490"/>
                  </a:lnTo>
                  <a:lnTo>
                    <a:pt x="73" y="466"/>
                  </a:lnTo>
                  <a:lnTo>
                    <a:pt x="96" y="443"/>
                  </a:lnTo>
                  <a:lnTo>
                    <a:pt x="120" y="421"/>
                  </a:lnTo>
                  <a:lnTo>
                    <a:pt x="146" y="401"/>
                  </a:lnTo>
                  <a:lnTo>
                    <a:pt x="169" y="387"/>
                  </a:lnTo>
                  <a:lnTo>
                    <a:pt x="189" y="380"/>
                  </a:lnTo>
                  <a:lnTo>
                    <a:pt x="202" y="378"/>
                  </a:lnTo>
                  <a:lnTo>
                    <a:pt x="219" y="375"/>
                  </a:lnTo>
                  <a:lnTo>
                    <a:pt x="238" y="370"/>
                  </a:lnTo>
                  <a:lnTo>
                    <a:pt x="258" y="365"/>
                  </a:lnTo>
                  <a:lnTo>
                    <a:pt x="279" y="362"/>
                  </a:lnTo>
                  <a:lnTo>
                    <a:pt x="300" y="360"/>
                  </a:lnTo>
                  <a:lnTo>
                    <a:pt x="319" y="359"/>
                  </a:lnTo>
                  <a:lnTo>
                    <a:pt x="336" y="359"/>
                  </a:lnTo>
                  <a:lnTo>
                    <a:pt x="352" y="361"/>
                  </a:lnTo>
                  <a:lnTo>
                    <a:pt x="369" y="367"/>
                  </a:lnTo>
                  <a:lnTo>
                    <a:pt x="387" y="374"/>
                  </a:lnTo>
                  <a:lnTo>
                    <a:pt x="406" y="382"/>
                  </a:lnTo>
                  <a:lnTo>
                    <a:pt x="422" y="390"/>
                  </a:lnTo>
                  <a:lnTo>
                    <a:pt x="436" y="398"/>
                  </a:lnTo>
                  <a:lnTo>
                    <a:pt x="447" y="404"/>
                  </a:lnTo>
                  <a:lnTo>
                    <a:pt x="453" y="408"/>
                  </a:lnTo>
                  <a:lnTo>
                    <a:pt x="460" y="414"/>
                  </a:lnTo>
                  <a:lnTo>
                    <a:pt x="466" y="420"/>
                  </a:lnTo>
                  <a:lnTo>
                    <a:pt x="473" y="425"/>
                  </a:lnTo>
                  <a:lnTo>
                    <a:pt x="479" y="430"/>
                  </a:lnTo>
                  <a:lnTo>
                    <a:pt x="484" y="432"/>
                  </a:lnTo>
                  <a:lnTo>
                    <a:pt x="491" y="433"/>
                  </a:lnTo>
                  <a:lnTo>
                    <a:pt x="499" y="433"/>
                  </a:lnTo>
                  <a:lnTo>
                    <a:pt x="507" y="433"/>
                  </a:lnTo>
                  <a:lnTo>
                    <a:pt x="515" y="432"/>
                  </a:lnTo>
                  <a:lnTo>
                    <a:pt x="523" y="431"/>
                  </a:lnTo>
                  <a:lnTo>
                    <a:pt x="529" y="430"/>
                  </a:lnTo>
                  <a:lnTo>
                    <a:pt x="535" y="428"/>
                  </a:lnTo>
                  <a:lnTo>
                    <a:pt x="542" y="423"/>
                  </a:lnTo>
                  <a:lnTo>
                    <a:pt x="544" y="420"/>
                  </a:lnTo>
                  <a:lnTo>
                    <a:pt x="543" y="416"/>
                  </a:lnTo>
                  <a:lnTo>
                    <a:pt x="538" y="412"/>
                  </a:lnTo>
                  <a:lnTo>
                    <a:pt x="534" y="409"/>
                  </a:lnTo>
                  <a:lnTo>
                    <a:pt x="528" y="408"/>
                  </a:lnTo>
                  <a:lnTo>
                    <a:pt x="520" y="408"/>
                  </a:lnTo>
                  <a:lnTo>
                    <a:pt x="512" y="408"/>
                  </a:lnTo>
                  <a:lnTo>
                    <a:pt x="502" y="408"/>
                  </a:lnTo>
                  <a:lnTo>
                    <a:pt x="492" y="408"/>
                  </a:lnTo>
                  <a:lnTo>
                    <a:pt x="483" y="409"/>
                  </a:lnTo>
                  <a:lnTo>
                    <a:pt x="474" y="409"/>
                  </a:lnTo>
                  <a:lnTo>
                    <a:pt x="464" y="409"/>
                  </a:lnTo>
                  <a:lnTo>
                    <a:pt x="455" y="409"/>
                  </a:lnTo>
                  <a:lnTo>
                    <a:pt x="445" y="407"/>
                  </a:lnTo>
                  <a:lnTo>
                    <a:pt x="433" y="404"/>
                  </a:lnTo>
                  <a:lnTo>
                    <a:pt x="418" y="398"/>
                  </a:lnTo>
                  <a:lnTo>
                    <a:pt x="402" y="389"/>
                  </a:lnTo>
                  <a:lnTo>
                    <a:pt x="383" y="378"/>
                  </a:lnTo>
                  <a:lnTo>
                    <a:pt x="359" y="363"/>
                  </a:lnTo>
                  <a:lnTo>
                    <a:pt x="340" y="349"/>
                  </a:lnTo>
                  <a:lnTo>
                    <a:pt x="324" y="331"/>
                  </a:lnTo>
                  <a:lnTo>
                    <a:pt x="310" y="310"/>
                  </a:lnTo>
                  <a:lnTo>
                    <a:pt x="299" y="286"/>
                  </a:lnTo>
                  <a:lnTo>
                    <a:pt x="289" y="261"/>
                  </a:lnTo>
                  <a:lnTo>
                    <a:pt x="283" y="233"/>
                  </a:lnTo>
                  <a:lnTo>
                    <a:pt x="278" y="205"/>
                  </a:lnTo>
                  <a:lnTo>
                    <a:pt x="276" y="178"/>
                  </a:lnTo>
                  <a:lnTo>
                    <a:pt x="276" y="159"/>
                  </a:lnTo>
                  <a:lnTo>
                    <a:pt x="278" y="142"/>
                  </a:lnTo>
                  <a:lnTo>
                    <a:pt x="280" y="125"/>
                  </a:lnTo>
                  <a:lnTo>
                    <a:pt x="284" y="109"/>
                  </a:lnTo>
                  <a:lnTo>
                    <a:pt x="293" y="122"/>
                  </a:lnTo>
                  <a:lnTo>
                    <a:pt x="308" y="135"/>
                  </a:lnTo>
                  <a:lnTo>
                    <a:pt x="326" y="148"/>
                  </a:lnTo>
                  <a:lnTo>
                    <a:pt x="347" y="159"/>
                  </a:lnTo>
                  <a:lnTo>
                    <a:pt x="369" y="170"/>
                  </a:lnTo>
                  <a:lnTo>
                    <a:pt x="392" y="178"/>
                  </a:lnTo>
                  <a:lnTo>
                    <a:pt x="413" y="185"/>
                  </a:lnTo>
                  <a:lnTo>
                    <a:pt x="431" y="190"/>
                  </a:lnTo>
                  <a:lnTo>
                    <a:pt x="443" y="194"/>
                  </a:lnTo>
                  <a:lnTo>
                    <a:pt x="455" y="197"/>
                  </a:lnTo>
                  <a:lnTo>
                    <a:pt x="469" y="203"/>
                  </a:lnTo>
                  <a:lnTo>
                    <a:pt x="483" y="210"/>
                  </a:lnTo>
                  <a:lnTo>
                    <a:pt x="497" y="219"/>
                  </a:lnTo>
                  <a:lnTo>
                    <a:pt x="508" y="231"/>
                  </a:lnTo>
                  <a:lnTo>
                    <a:pt x="517" y="245"/>
                  </a:lnTo>
                  <a:lnTo>
                    <a:pt x="523" y="263"/>
                  </a:lnTo>
                  <a:lnTo>
                    <a:pt x="531" y="288"/>
                  </a:lnTo>
                  <a:lnTo>
                    <a:pt x="539" y="308"/>
                  </a:lnTo>
                  <a:lnTo>
                    <a:pt x="544" y="330"/>
                  </a:lnTo>
                  <a:lnTo>
                    <a:pt x="540" y="360"/>
                  </a:lnTo>
                  <a:lnTo>
                    <a:pt x="540" y="369"/>
                  </a:lnTo>
                  <a:lnTo>
                    <a:pt x="543" y="378"/>
                  </a:lnTo>
                  <a:lnTo>
                    <a:pt x="549" y="386"/>
                  </a:lnTo>
                  <a:lnTo>
                    <a:pt x="555" y="394"/>
                  </a:lnTo>
                  <a:lnTo>
                    <a:pt x="562" y="401"/>
                  </a:lnTo>
                  <a:lnTo>
                    <a:pt x="570" y="408"/>
                  </a:lnTo>
                  <a:lnTo>
                    <a:pt x="577" y="413"/>
                  </a:lnTo>
                  <a:lnTo>
                    <a:pt x="583" y="416"/>
                  </a:lnTo>
                  <a:lnTo>
                    <a:pt x="591" y="421"/>
                  </a:lnTo>
                  <a:lnTo>
                    <a:pt x="599" y="424"/>
                  </a:lnTo>
                  <a:lnTo>
                    <a:pt x="604" y="423"/>
                  </a:lnTo>
                  <a:lnTo>
                    <a:pt x="605" y="420"/>
                  </a:lnTo>
                  <a:lnTo>
                    <a:pt x="605" y="413"/>
                  </a:lnTo>
                  <a:lnTo>
                    <a:pt x="605" y="406"/>
                  </a:lnTo>
                  <a:lnTo>
                    <a:pt x="604" y="398"/>
                  </a:lnTo>
                  <a:lnTo>
                    <a:pt x="600" y="390"/>
                  </a:lnTo>
                  <a:lnTo>
                    <a:pt x="596" y="384"/>
                  </a:lnTo>
                  <a:lnTo>
                    <a:pt x="588" y="375"/>
                  </a:lnTo>
                  <a:lnTo>
                    <a:pt x="577" y="362"/>
                  </a:lnTo>
                  <a:lnTo>
                    <a:pt x="565" y="347"/>
                  </a:lnTo>
                  <a:lnTo>
                    <a:pt x="551" y="329"/>
                  </a:lnTo>
                  <a:lnTo>
                    <a:pt x="538" y="308"/>
                  </a:lnTo>
                  <a:lnTo>
                    <a:pt x="528" y="285"/>
                  </a:lnTo>
                  <a:lnTo>
                    <a:pt x="521" y="259"/>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83" name="Freeform 347">
              <a:extLst>
                <a:ext uri="{FF2B5EF4-FFF2-40B4-BE49-F238E27FC236}">
                  <a16:creationId xmlns:a16="http://schemas.microsoft.com/office/drawing/2014/main" xmlns="" id="{937E2A17-1CDD-42FA-AC8B-1186AE413A30}"/>
                </a:ext>
              </a:extLst>
            </p:cNvPr>
            <p:cNvSpPr>
              <a:spLocks/>
            </p:cNvSpPr>
            <p:nvPr/>
          </p:nvSpPr>
          <p:spPr bwMode="auto">
            <a:xfrm>
              <a:off x="2734" y="1110"/>
              <a:ext cx="123" cy="153"/>
            </a:xfrm>
            <a:custGeom>
              <a:avLst/>
              <a:gdLst>
                <a:gd name="T0" fmla="*/ 2 w 248"/>
                <a:gd name="T1" fmla="*/ 1 h 305"/>
                <a:gd name="T2" fmla="*/ 1 w 248"/>
                <a:gd name="T3" fmla="*/ 1 h 305"/>
                <a:gd name="T4" fmla="*/ 1 w 248"/>
                <a:gd name="T5" fmla="*/ 1 h 305"/>
                <a:gd name="T6" fmla="*/ 0 w 248"/>
                <a:gd name="T7" fmla="*/ 1 h 305"/>
                <a:gd name="T8" fmla="*/ 0 w 248"/>
                <a:gd name="T9" fmla="*/ 1 h 305"/>
                <a:gd name="T10" fmla="*/ 0 w 248"/>
                <a:gd name="T11" fmla="*/ 1 h 305"/>
                <a:gd name="T12" fmla="*/ 0 w 248"/>
                <a:gd name="T13" fmla="*/ 1 h 305"/>
                <a:gd name="T14" fmla="*/ 0 w 248"/>
                <a:gd name="T15" fmla="*/ 1 h 305"/>
                <a:gd name="T16" fmla="*/ 0 w 248"/>
                <a:gd name="T17" fmla="*/ 1 h 305"/>
                <a:gd name="T18" fmla="*/ 0 w 248"/>
                <a:gd name="T19" fmla="*/ 1 h 305"/>
                <a:gd name="T20" fmla="*/ 0 w 248"/>
                <a:gd name="T21" fmla="*/ 1 h 305"/>
                <a:gd name="T22" fmla="*/ 1 w 248"/>
                <a:gd name="T23" fmla="*/ 1 h 305"/>
                <a:gd name="T24" fmla="*/ 1 w 248"/>
                <a:gd name="T25" fmla="*/ 2 h 305"/>
                <a:gd name="T26" fmla="*/ 1 w 248"/>
                <a:gd name="T27" fmla="*/ 2 h 305"/>
                <a:gd name="T28" fmla="*/ 1 w 248"/>
                <a:gd name="T29" fmla="*/ 2 h 305"/>
                <a:gd name="T30" fmla="*/ 1 w 248"/>
                <a:gd name="T31" fmla="*/ 3 h 305"/>
                <a:gd name="T32" fmla="*/ 0 w 248"/>
                <a:gd name="T33" fmla="*/ 3 h 305"/>
                <a:gd name="T34" fmla="*/ 0 w 248"/>
                <a:gd name="T35" fmla="*/ 3 h 305"/>
                <a:gd name="T36" fmla="*/ 0 w 248"/>
                <a:gd name="T37" fmla="*/ 4 h 305"/>
                <a:gd name="T38" fmla="*/ 0 w 248"/>
                <a:gd name="T39" fmla="*/ 6 h 305"/>
                <a:gd name="T40" fmla="*/ 1 w 248"/>
                <a:gd name="T41" fmla="*/ 7 h 305"/>
                <a:gd name="T42" fmla="*/ 3 w 248"/>
                <a:gd name="T43" fmla="*/ 8 h 305"/>
                <a:gd name="T44" fmla="*/ 4 w 248"/>
                <a:gd name="T45" fmla="*/ 9 h 305"/>
                <a:gd name="T46" fmla="*/ 5 w 248"/>
                <a:gd name="T47" fmla="*/ 9 h 305"/>
                <a:gd name="T48" fmla="*/ 6 w 248"/>
                <a:gd name="T49" fmla="*/ 10 h 305"/>
                <a:gd name="T50" fmla="*/ 7 w 248"/>
                <a:gd name="T51" fmla="*/ 10 h 305"/>
                <a:gd name="T52" fmla="*/ 7 w 248"/>
                <a:gd name="T53" fmla="*/ 10 h 305"/>
                <a:gd name="T54" fmla="*/ 7 w 248"/>
                <a:gd name="T55" fmla="*/ 8 h 305"/>
                <a:gd name="T56" fmla="*/ 6 w 248"/>
                <a:gd name="T57" fmla="*/ 7 h 305"/>
                <a:gd name="T58" fmla="*/ 6 w 248"/>
                <a:gd name="T59" fmla="*/ 6 h 305"/>
                <a:gd name="T60" fmla="*/ 6 w 248"/>
                <a:gd name="T61" fmla="*/ 5 h 305"/>
                <a:gd name="T62" fmla="*/ 6 w 248"/>
                <a:gd name="T63" fmla="*/ 3 h 305"/>
                <a:gd name="T64" fmla="*/ 5 w 248"/>
                <a:gd name="T65" fmla="*/ 2 h 305"/>
                <a:gd name="T66" fmla="*/ 3 w 248"/>
                <a:gd name="T67" fmla="*/ 1 h 30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8" h="305">
                  <a:moveTo>
                    <a:pt x="68" y="0"/>
                  </a:moveTo>
                  <a:lnTo>
                    <a:pt x="67" y="10"/>
                  </a:lnTo>
                  <a:lnTo>
                    <a:pt x="63" y="18"/>
                  </a:lnTo>
                  <a:lnTo>
                    <a:pt x="56" y="24"/>
                  </a:lnTo>
                  <a:lnTo>
                    <a:pt x="48" y="27"/>
                  </a:lnTo>
                  <a:lnTo>
                    <a:pt x="38" y="27"/>
                  </a:lnTo>
                  <a:lnTo>
                    <a:pt x="31" y="25"/>
                  </a:lnTo>
                  <a:lnTo>
                    <a:pt x="28" y="20"/>
                  </a:lnTo>
                  <a:lnTo>
                    <a:pt x="26" y="17"/>
                  </a:lnTo>
                  <a:lnTo>
                    <a:pt x="25" y="15"/>
                  </a:lnTo>
                  <a:lnTo>
                    <a:pt x="21" y="12"/>
                  </a:lnTo>
                  <a:lnTo>
                    <a:pt x="17" y="11"/>
                  </a:lnTo>
                  <a:lnTo>
                    <a:pt x="10" y="10"/>
                  </a:lnTo>
                  <a:lnTo>
                    <a:pt x="4" y="8"/>
                  </a:lnTo>
                  <a:lnTo>
                    <a:pt x="0" y="7"/>
                  </a:lnTo>
                  <a:lnTo>
                    <a:pt x="0" y="8"/>
                  </a:lnTo>
                  <a:lnTo>
                    <a:pt x="2" y="12"/>
                  </a:lnTo>
                  <a:lnTo>
                    <a:pt x="5" y="17"/>
                  </a:lnTo>
                  <a:lnTo>
                    <a:pt x="8" y="22"/>
                  </a:lnTo>
                  <a:lnTo>
                    <a:pt x="13" y="27"/>
                  </a:lnTo>
                  <a:lnTo>
                    <a:pt x="18" y="32"/>
                  </a:lnTo>
                  <a:lnTo>
                    <a:pt x="22" y="30"/>
                  </a:lnTo>
                  <a:lnTo>
                    <a:pt x="29" y="30"/>
                  </a:lnTo>
                  <a:lnTo>
                    <a:pt x="35" y="30"/>
                  </a:lnTo>
                  <a:lnTo>
                    <a:pt x="40" y="34"/>
                  </a:lnTo>
                  <a:lnTo>
                    <a:pt x="44" y="42"/>
                  </a:lnTo>
                  <a:lnTo>
                    <a:pt x="46" y="49"/>
                  </a:lnTo>
                  <a:lnTo>
                    <a:pt x="46" y="55"/>
                  </a:lnTo>
                  <a:lnTo>
                    <a:pt x="45" y="61"/>
                  </a:lnTo>
                  <a:lnTo>
                    <a:pt x="43" y="64"/>
                  </a:lnTo>
                  <a:lnTo>
                    <a:pt x="42" y="67"/>
                  </a:lnTo>
                  <a:lnTo>
                    <a:pt x="40" y="70"/>
                  </a:lnTo>
                  <a:lnTo>
                    <a:pt x="37" y="72"/>
                  </a:lnTo>
                  <a:lnTo>
                    <a:pt x="31" y="76"/>
                  </a:lnTo>
                  <a:lnTo>
                    <a:pt x="25" y="78"/>
                  </a:lnTo>
                  <a:lnTo>
                    <a:pt x="19" y="79"/>
                  </a:lnTo>
                  <a:lnTo>
                    <a:pt x="13" y="79"/>
                  </a:lnTo>
                  <a:lnTo>
                    <a:pt x="4" y="107"/>
                  </a:lnTo>
                  <a:lnTo>
                    <a:pt x="2" y="135"/>
                  </a:lnTo>
                  <a:lnTo>
                    <a:pt x="6" y="161"/>
                  </a:lnTo>
                  <a:lnTo>
                    <a:pt x="19" y="186"/>
                  </a:lnTo>
                  <a:lnTo>
                    <a:pt x="37" y="209"/>
                  </a:lnTo>
                  <a:lnTo>
                    <a:pt x="64" y="231"/>
                  </a:lnTo>
                  <a:lnTo>
                    <a:pt x="97" y="249"/>
                  </a:lnTo>
                  <a:lnTo>
                    <a:pt x="139" y="262"/>
                  </a:lnTo>
                  <a:lnTo>
                    <a:pt x="155" y="267"/>
                  </a:lnTo>
                  <a:lnTo>
                    <a:pt x="171" y="273"/>
                  </a:lnTo>
                  <a:lnTo>
                    <a:pt x="188" y="279"/>
                  </a:lnTo>
                  <a:lnTo>
                    <a:pt x="203" y="284"/>
                  </a:lnTo>
                  <a:lnTo>
                    <a:pt x="218" y="291"/>
                  </a:lnTo>
                  <a:lnTo>
                    <a:pt x="230" y="297"/>
                  </a:lnTo>
                  <a:lnTo>
                    <a:pt x="240" y="302"/>
                  </a:lnTo>
                  <a:lnTo>
                    <a:pt x="248" y="305"/>
                  </a:lnTo>
                  <a:lnTo>
                    <a:pt x="240" y="290"/>
                  </a:lnTo>
                  <a:lnTo>
                    <a:pt x="233" y="273"/>
                  </a:lnTo>
                  <a:lnTo>
                    <a:pt x="226" y="254"/>
                  </a:lnTo>
                  <a:lnTo>
                    <a:pt x="221" y="235"/>
                  </a:lnTo>
                  <a:lnTo>
                    <a:pt x="218" y="215"/>
                  </a:lnTo>
                  <a:lnTo>
                    <a:pt x="215" y="196"/>
                  </a:lnTo>
                  <a:lnTo>
                    <a:pt x="212" y="176"/>
                  </a:lnTo>
                  <a:lnTo>
                    <a:pt x="210" y="160"/>
                  </a:lnTo>
                  <a:lnTo>
                    <a:pt x="208" y="141"/>
                  </a:lnTo>
                  <a:lnTo>
                    <a:pt x="202" y="120"/>
                  </a:lnTo>
                  <a:lnTo>
                    <a:pt x="194" y="94"/>
                  </a:lnTo>
                  <a:lnTo>
                    <a:pt x="181" y="69"/>
                  </a:lnTo>
                  <a:lnTo>
                    <a:pt x="163" y="46"/>
                  </a:lnTo>
                  <a:lnTo>
                    <a:pt x="139" y="25"/>
                  </a:lnTo>
                  <a:lnTo>
                    <a:pt x="107" y="9"/>
                  </a:lnTo>
                  <a:lnTo>
                    <a:pt x="68" y="0"/>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84" name="Freeform 348">
              <a:extLst>
                <a:ext uri="{FF2B5EF4-FFF2-40B4-BE49-F238E27FC236}">
                  <a16:creationId xmlns:a16="http://schemas.microsoft.com/office/drawing/2014/main" xmlns="" id="{F1218C47-C01E-4FC0-A484-53FE7631B10D}"/>
                </a:ext>
              </a:extLst>
            </p:cNvPr>
            <p:cNvSpPr>
              <a:spLocks/>
            </p:cNvSpPr>
            <p:nvPr/>
          </p:nvSpPr>
          <p:spPr bwMode="auto">
            <a:xfrm>
              <a:off x="2703" y="1147"/>
              <a:ext cx="15" cy="15"/>
            </a:xfrm>
            <a:custGeom>
              <a:avLst/>
              <a:gdLst>
                <a:gd name="T0" fmla="*/ 1 w 29"/>
                <a:gd name="T1" fmla="*/ 0 h 31"/>
                <a:gd name="T2" fmla="*/ 1 w 29"/>
                <a:gd name="T3" fmla="*/ 0 h 31"/>
                <a:gd name="T4" fmla="*/ 1 w 29"/>
                <a:gd name="T5" fmla="*/ 0 h 31"/>
                <a:gd name="T6" fmla="*/ 1 w 29"/>
                <a:gd name="T7" fmla="*/ 0 h 31"/>
                <a:gd name="T8" fmla="*/ 1 w 29"/>
                <a:gd name="T9" fmla="*/ 0 h 31"/>
                <a:gd name="T10" fmla="*/ 1 w 29"/>
                <a:gd name="T11" fmla="*/ 0 h 31"/>
                <a:gd name="T12" fmla="*/ 1 w 29"/>
                <a:gd name="T13" fmla="*/ 0 h 31"/>
                <a:gd name="T14" fmla="*/ 1 w 29"/>
                <a:gd name="T15" fmla="*/ 0 h 31"/>
                <a:gd name="T16" fmla="*/ 0 w 29"/>
                <a:gd name="T17" fmla="*/ 0 h 31"/>
                <a:gd name="T18" fmla="*/ 1 w 29"/>
                <a:gd name="T19" fmla="*/ 0 h 31"/>
                <a:gd name="T20" fmla="*/ 1 w 29"/>
                <a:gd name="T21" fmla="*/ 0 h 31"/>
                <a:gd name="T22" fmla="*/ 1 w 29"/>
                <a:gd name="T23" fmla="*/ 0 h 31"/>
                <a:gd name="T24" fmla="*/ 1 w 29"/>
                <a:gd name="T25" fmla="*/ 0 h 31"/>
                <a:gd name="T26" fmla="*/ 1 w 29"/>
                <a:gd name="T27" fmla="*/ 0 h 31"/>
                <a:gd name="T28" fmla="*/ 1 w 29"/>
                <a:gd name="T29" fmla="*/ 0 h 31"/>
                <a:gd name="T30" fmla="*/ 1 w 29"/>
                <a:gd name="T31" fmla="*/ 0 h 31"/>
                <a:gd name="T32" fmla="*/ 1 w 29"/>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31">
                  <a:moveTo>
                    <a:pt x="29" y="20"/>
                  </a:moveTo>
                  <a:lnTo>
                    <a:pt x="27" y="26"/>
                  </a:lnTo>
                  <a:lnTo>
                    <a:pt x="23" y="30"/>
                  </a:lnTo>
                  <a:lnTo>
                    <a:pt x="19" y="31"/>
                  </a:lnTo>
                  <a:lnTo>
                    <a:pt x="13" y="30"/>
                  </a:lnTo>
                  <a:lnTo>
                    <a:pt x="7" y="28"/>
                  </a:lnTo>
                  <a:lnTo>
                    <a:pt x="4" y="25"/>
                  </a:lnTo>
                  <a:lnTo>
                    <a:pt x="2" y="20"/>
                  </a:lnTo>
                  <a:lnTo>
                    <a:pt x="0" y="14"/>
                  </a:lnTo>
                  <a:lnTo>
                    <a:pt x="3" y="8"/>
                  </a:lnTo>
                  <a:lnTo>
                    <a:pt x="6" y="4"/>
                  </a:lnTo>
                  <a:lnTo>
                    <a:pt x="11" y="1"/>
                  </a:lnTo>
                  <a:lnTo>
                    <a:pt x="15" y="0"/>
                  </a:lnTo>
                  <a:lnTo>
                    <a:pt x="20" y="3"/>
                  </a:lnTo>
                  <a:lnTo>
                    <a:pt x="26" y="7"/>
                  </a:lnTo>
                  <a:lnTo>
                    <a:pt x="29" y="14"/>
                  </a:lnTo>
                  <a:lnTo>
                    <a:pt x="29" y="20"/>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85" name="Freeform 349">
              <a:extLst>
                <a:ext uri="{FF2B5EF4-FFF2-40B4-BE49-F238E27FC236}">
                  <a16:creationId xmlns:a16="http://schemas.microsoft.com/office/drawing/2014/main" xmlns="" id="{ED3859B6-A894-4A31-9344-F06459EECF29}"/>
                </a:ext>
              </a:extLst>
            </p:cNvPr>
            <p:cNvSpPr>
              <a:spLocks/>
            </p:cNvSpPr>
            <p:nvPr/>
          </p:nvSpPr>
          <p:spPr bwMode="auto">
            <a:xfrm>
              <a:off x="2675" y="1122"/>
              <a:ext cx="16" cy="16"/>
            </a:xfrm>
            <a:custGeom>
              <a:avLst/>
              <a:gdLst>
                <a:gd name="T0" fmla="*/ 1 w 31"/>
                <a:gd name="T1" fmla="*/ 1 h 31"/>
                <a:gd name="T2" fmla="*/ 1 w 31"/>
                <a:gd name="T3" fmla="*/ 1 h 31"/>
                <a:gd name="T4" fmla="*/ 1 w 31"/>
                <a:gd name="T5" fmla="*/ 1 h 31"/>
                <a:gd name="T6" fmla="*/ 1 w 31"/>
                <a:gd name="T7" fmla="*/ 1 h 31"/>
                <a:gd name="T8" fmla="*/ 1 w 31"/>
                <a:gd name="T9" fmla="*/ 1 h 31"/>
                <a:gd name="T10" fmla="*/ 0 w 31"/>
                <a:gd name="T11" fmla="*/ 1 h 31"/>
                <a:gd name="T12" fmla="*/ 0 w 31"/>
                <a:gd name="T13" fmla="*/ 1 h 31"/>
                <a:gd name="T14" fmla="*/ 1 w 31"/>
                <a:gd name="T15" fmla="*/ 1 h 31"/>
                <a:gd name="T16" fmla="*/ 1 w 31"/>
                <a:gd name="T17" fmla="*/ 1 h 31"/>
                <a:gd name="T18" fmla="*/ 1 w 31"/>
                <a:gd name="T19" fmla="*/ 0 h 31"/>
                <a:gd name="T20" fmla="*/ 1 w 31"/>
                <a:gd name="T21" fmla="*/ 0 h 31"/>
                <a:gd name="T22" fmla="*/ 1 w 31"/>
                <a:gd name="T23" fmla="*/ 1 h 31"/>
                <a:gd name="T24" fmla="*/ 1 w 31"/>
                <a:gd name="T25" fmla="*/ 1 h 31"/>
                <a:gd name="T26" fmla="*/ 1 w 31"/>
                <a:gd name="T27" fmla="*/ 1 h 31"/>
                <a:gd name="T28" fmla="*/ 1 w 31"/>
                <a:gd name="T29" fmla="*/ 1 h 31"/>
                <a:gd name="T30" fmla="*/ 1 w 31"/>
                <a:gd name="T31" fmla="*/ 1 h 31"/>
                <a:gd name="T32" fmla="*/ 1 w 31"/>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31">
                  <a:moveTo>
                    <a:pt x="28" y="29"/>
                  </a:moveTo>
                  <a:lnTo>
                    <a:pt x="22" y="31"/>
                  </a:lnTo>
                  <a:lnTo>
                    <a:pt x="15" y="31"/>
                  </a:lnTo>
                  <a:lnTo>
                    <a:pt x="7" y="29"/>
                  </a:lnTo>
                  <a:lnTo>
                    <a:pt x="2" y="25"/>
                  </a:lnTo>
                  <a:lnTo>
                    <a:pt x="0" y="20"/>
                  </a:lnTo>
                  <a:lnTo>
                    <a:pt x="0" y="14"/>
                  </a:lnTo>
                  <a:lnTo>
                    <a:pt x="2" y="7"/>
                  </a:lnTo>
                  <a:lnTo>
                    <a:pt x="5" y="2"/>
                  </a:lnTo>
                  <a:lnTo>
                    <a:pt x="10" y="0"/>
                  </a:lnTo>
                  <a:lnTo>
                    <a:pt x="17" y="0"/>
                  </a:lnTo>
                  <a:lnTo>
                    <a:pt x="24" y="3"/>
                  </a:lnTo>
                  <a:lnTo>
                    <a:pt x="28" y="8"/>
                  </a:lnTo>
                  <a:lnTo>
                    <a:pt x="30" y="14"/>
                  </a:lnTo>
                  <a:lnTo>
                    <a:pt x="31" y="20"/>
                  </a:lnTo>
                  <a:lnTo>
                    <a:pt x="31" y="24"/>
                  </a:lnTo>
                  <a:lnTo>
                    <a:pt x="28" y="29"/>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86" name="Freeform 350">
              <a:extLst>
                <a:ext uri="{FF2B5EF4-FFF2-40B4-BE49-F238E27FC236}">
                  <a16:creationId xmlns:a16="http://schemas.microsoft.com/office/drawing/2014/main" xmlns="" id="{9C2AB0EC-D32A-44C5-A4BB-72249D79D64F}"/>
                </a:ext>
              </a:extLst>
            </p:cNvPr>
            <p:cNvSpPr>
              <a:spLocks/>
            </p:cNvSpPr>
            <p:nvPr/>
          </p:nvSpPr>
          <p:spPr bwMode="auto">
            <a:xfrm>
              <a:off x="2712" y="1107"/>
              <a:ext cx="16" cy="17"/>
            </a:xfrm>
            <a:custGeom>
              <a:avLst/>
              <a:gdLst>
                <a:gd name="T0" fmla="*/ 1 w 31"/>
                <a:gd name="T1" fmla="*/ 1 h 32"/>
                <a:gd name="T2" fmla="*/ 1 w 31"/>
                <a:gd name="T3" fmla="*/ 2 h 32"/>
                <a:gd name="T4" fmla="*/ 1 w 31"/>
                <a:gd name="T5" fmla="*/ 2 h 32"/>
                <a:gd name="T6" fmla="*/ 1 w 31"/>
                <a:gd name="T7" fmla="*/ 2 h 32"/>
                <a:gd name="T8" fmla="*/ 1 w 31"/>
                <a:gd name="T9" fmla="*/ 1 h 32"/>
                <a:gd name="T10" fmla="*/ 0 w 31"/>
                <a:gd name="T11" fmla="*/ 1 h 32"/>
                <a:gd name="T12" fmla="*/ 1 w 31"/>
                <a:gd name="T13" fmla="*/ 1 h 32"/>
                <a:gd name="T14" fmla="*/ 1 w 31"/>
                <a:gd name="T15" fmla="*/ 1 h 32"/>
                <a:gd name="T16" fmla="*/ 1 w 31"/>
                <a:gd name="T17" fmla="*/ 1 h 32"/>
                <a:gd name="T18" fmla="*/ 1 w 31"/>
                <a:gd name="T19" fmla="*/ 1 h 32"/>
                <a:gd name="T20" fmla="*/ 1 w 31"/>
                <a:gd name="T21" fmla="*/ 0 h 32"/>
                <a:gd name="T22" fmla="*/ 1 w 31"/>
                <a:gd name="T23" fmla="*/ 1 h 32"/>
                <a:gd name="T24" fmla="*/ 1 w 31"/>
                <a:gd name="T25" fmla="*/ 1 h 32"/>
                <a:gd name="T26" fmla="*/ 1 w 31"/>
                <a:gd name="T27" fmla="*/ 1 h 32"/>
                <a:gd name="T28" fmla="*/ 1 w 31"/>
                <a:gd name="T29" fmla="*/ 1 h 32"/>
                <a:gd name="T30" fmla="*/ 1 w 31"/>
                <a:gd name="T31" fmla="*/ 1 h 32"/>
                <a:gd name="T32" fmla="*/ 1 w 31"/>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32">
                  <a:moveTo>
                    <a:pt x="27" y="28"/>
                  </a:moveTo>
                  <a:lnTo>
                    <a:pt x="23" y="31"/>
                  </a:lnTo>
                  <a:lnTo>
                    <a:pt x="16" y="32"/>
                  </a:lnTo>
                  <a:lnTo>
                    <a:pt x="9" y="32"/>
                  </a:lnTo>
                  <a:lnTo>
                    <a:pt x="3" y="28"/>
                  </a:lnTo>
                  <a:lnTo>
                    <a:pt x="0" y="21"/>
                  </a:lnTo>
                  <a:lnTo>
                    <a:pt x="1" y="14"/>
                  </a:lnTo>
                  <a:lnTo>
                    <a:pt x="3" y="8"/>
                  </a:lnTo>
                  <a:lnTo>
                    <a:pt x="8" y="3"/>
                  </a:lnTo>
                  <a:lnTo>
                    <a:pt x="12" y="1"/>
                  </a:lnTo>
                  <a:lnTo>
                    <a:pt x="18" y="0"/>
                  </a:lnTo>
                  <a:lnTo>
                    <a:pt x="24" y="1"/>
                  </a:lnTo>
                  <a:lnTo>
                    <a:pt x="29" y="5"/>
                  </a:lnTo>
                  <a:lnTo>
                    <a:pt x="31" y="10"/>
                  </a:lnTo>
                  <a:lnTo>
                    <a:pt x="31" y="17"/>
                  </a:lnTo>
                  <a:lnTo>
                    <a:pt x="30" y="23"/>
                  </a:lnTo>
                  <a:lnTo>
                    <a:pt x="27" y="28"/>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87" name="Freeform 351">
              <a:extLst>
                <a:ext uri="{FF2B5EF4-FFF2-40B4-BE49-F238E27FC236}">
                  <a16:creationId xmlns:a16="http://schemas.microsoft.com/office/drawing/2014/main" xmlns="" id="{39184A39-539E-4BD0-A6D4-73E40049CD5C}"/>
                </a:ext>
              </a:extLst>
            </p:cNvPr>
            <p:cNvSpPr>
              <a:spLocks/>
            </p:cNvSpPr>
            <p:nvPr/>
          </p:nvSpPr>
          <p:spPr bwMode="auto">
            <a:xfrm>
              <a:off x="2735" y="1130"/>
              <a:ext cx="16" cy="16"/>
            </a:xfrm>
            <a:custGeom>
              <a:avLst/>
              <a:gdLst>
                <a:gd name="T0" fmla="*/ 1 w 31"/>
                <a:gd name="T1" fmla="*/ 1 h 31"/>
                <a:gd name="T2" fmla="*/ 1 w 31"/>
                <a:gd name="T3" fmla="*/ 1 h 31"/>
                <a:gd name="T4" fmla="*/ 1 w 31"/>
                <a:gd name="T5" fmla="*/ 1 h 31"/>
                <a:gd name="T6" fmla="*/ 1 w 31"/>
                <a:gd name="T7" fmla="*/ 1 h 31"/>
                <a:gd name="T8" fmla="*/ 1 w 31"/>
                <a:gd name="T9" fmla="*/ 1 h 31"/>
                <a:gd name="T10" fmla="*/ 1 w 31"/>
                <a:gd name="T11" fmla="*/ 1 h 31"/>
                <a:gd name="T12" fmla="*/ 1 w 31"/>
                <a:gd name="T13" fmla="*/ 1 h 31"/>
                <a:gd name="T14" fmla="*/ 1 w 31"/>
                <a:gd name="T15" fmla="*/ 0 h 31"/>
                <a:gd name="T16" fmla="*/ 1 w 31"/>
                <a:gd name="T17" fmla="*/ 1 h 31"/>
                <a:gd name="T18" fmla="*/ 1 w 31"/>
                <a:gd name="T19" fmla="*/ 1 h 31"/>
                <a:gd name="T20" fmla="*/ 0 w 31"/>
                <a:gd name="T21" fmla="*/ 1 h 31"/>
                <a:gd name="T22" fmla="*/ 0 w 31"/>
                <a:gd name="T23" fmla="*/ 1 h 31"/>
                <a:gd name="T24" fmla="*/ 0 w 31"/>
                <a:gd name="T25" fmla="*/ 1 h 31"/>
                <a:gd name="T26" fmla="*/ 1 w 31"/>
                <a:gd name="T27" fmla="*/ 1 h 31"/>
                <a:gd name="T28" fmla="*/ 1 w 31"/>
                <a:gd name="T29" fmla="*/ 1 h 31"/>
                <a:gd name="T30" fmla="*/ 1 w 31"/>
                <a:gd name="T31" fmla="*/ 1 h 31"/>
                <a:gd name="T32" fmla="*/ 1 w 31"/>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31">
                  <a:moveTo>
                    <a:pt x="24" y="31"/>
                  </a:moveTo>
                  <a:lnTo>
                    <a:pt x="29" y="26"/>
                  </a:lnTo>
                  <a:lnTo>
                    <a:pt x="31" y="19"/>
                  </a:lnTo>
                  <a:lnTo>
                    <a:pt x="31" y="13"/>
                  </a:lnTo>
                  <a:lnTo>
                    <a:pt x="30" y="7"/>
                  </a:lnTo>
                  <a:lnTo>
                    <a:pt x="25" y="3"/>
                  </a:lnTo>
                  <a:lnTo>
                    <a:pt x="18" y="1"/>
                  </a:lnTo>
                  <a:lnTo>
                    <a:pt x="10" y="0"/>
                  </a:lnTo>
                  <a:lnTo>
                    <a:pt x="4" y="2"/>
                  </a:lnTo>
                  <a:lnTo>
                    <a:pt x="1" y="6"/>
                  </a:lnTo>
                  <a:lnTo>
                    <a:pt x="0" y="10"/>
                  </a:lnTo>
                  <a:lnTo>
                    <a:pt x="0" y="16"/>
                  </a:lnTo>
                  <a:lnTo>
                    <a:pt x="0" y="21"/>
                  </a:lnTo>
                  <a:lnTo>
                    <a:pt x="3" y="25"/>
                  </a:lnTo>
                  <a:lnTo>
                    <a:pt x="10" y="29"/>
                  </a:lnTo>
                  <a:lnTo>
                    <a:pt x="18" y="31"/>
                  </a:lnTo>
                  <a:lnTo>
                    <a:pt x="24" y="3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88" name="Freeform 352">
              <a:extLst>
                <a:ext uri="{FF2B5EF4-FFF2-40B4-BE49-F238E27FC236}">
                  <a16:creationId xmlns:a16="http://schemas.microsoft.com/office/drawing/2014/main" xmlns="" id="{0F572918-ED39-4507-A8E8-B61278F7DC3F}"/>
                </a:ext>
              </a:extLst>
            </p:cNvPr>
            <p:cNvSpPr>
              <a:spLocks/>
            </p:cNvSpPr>
            <p:nvPr/>
          </p:nvSpPr>
          <p:spPr bwMode="auto">
            <a:xfrm>
              <a:off x="2750" y="1103"/>
              <a:ext cx="14" cy="14"/>
            </a:xfrm>
            <a:custGeom>
              <a:avLst/>
              <a:gdLst>
                <a:gd name="T0" fmla="*/ 1 w 27"/>
                <a:gd name="T1" fmla="*/ 1 h 28"/>
                <a:gd name="T2" fmla="*/ 1 w 27"/>
                <a:gd name="T3" fmla="*/ 1 h 28"/>
                <a:gd name="T4" fmla="*/ 1 w 27"/>
                <a:gd name="T5" fmla="*/ 1 h 28"/>
                <a:gd name="T6" fmla="*/ 1 w 27"/>
                <a:gd name="T7" fmla="*/ 1 h 28"/>
                <a:gd name="T8" fmla="*/ 1 w 27"/>
                <a:gd name="T9" fmla="*/ 1 h 28"/>
                <a:gd name="T10" fmla="*/ 1 w 27"/>
                <a:gd name="T11" fmla="*/ 1 h 28"/>
                <a:gd name="T12" fmla="*/ 1 w 27"/>
                <a:gd name="T13" fmla="*/ 1 h 28"/>
                <a:gd name="T14" fmla="*/ 1 w 27"/>
                <a:gd name="T15" fmla="*/ 1 h 28"/>
                <a:gd name="T16" fmla="*/ 0 w 27"/>
                <a:gd name="T17" fmla="*/ 1 h 28"/>
                <a:gd name="T18" fmla="*/ 1 w 27"/>
                <a:gd name="T19" fmla="*/ 1 h 28"/>
                <a:gd name="T20" fmla="*/ 1 w 27"/>
                <a:gd name="T21" fmla="*/ 1 h 28"/>
                <a:gd name="T22" fmla="*/ 1 w 27"/>
                <a:gd name="T23" fmla="*/ 1 h 28"/>
                <a:gd name="T24" fmla="*/ 1 w 27"/>
                <a:gd name="T25" fmla="*/ 0 h 28"/>
                <a:gd name="T26" fmla="*/ 1 w 27"/>
                <a:gd name="T27" fmla="*/ 0 h 28"/>
                <a:gd name="T28" fmla="*/ 1 w 27"/>
                <a:gd name="T29" fmla="*/ 1 h 28"/>
                <a:gd name="T30" fmla="*/ 1 w 27"/>
                <a:gd name="T31" fmla="*/ 1 h 28"/>
                <a:gd name="T32" fmla="*/ 1 w 27"/>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28">
                  <a:moveTo>
                    <a:pt x="27" y="11"/>
                  </a:moveTo>
                  <a:lnTo>
                    <a:pt x="27" y="16"/>
                  </a:lnTo>
                  <a:lnTo>
                    <a:pt x="26" y="21"/>
                  </a:lnTo>
                  <a:lnTo>
                    <a:pt x="23" y="25"/>
                  </a:lnTo>
                  <a:lnTo>
                    <a:pt x="16" y="28"/>
                  </a:lnTo>
                  <a:lnTo>
                    <a:pt x="9" y="28"/>
                  </a:lnTo>
                  <a:lnTo>
                    <a:pt x="4" y="25"/>
                  </a:lnTo>
                  <a:lnTo>
                    <a:pt x="1" y="22"/>
                  </a:lnTo>
                  <a:lnTo>
                    <a:pt x="0" y="17"/>
                  </a:lnTo>
                  <a:lnTo>
                    <a:pt x="1" y="13"/>
                  </a:lnTo>
                  <a:lnTo>
                    <a:pt x="3" y="7"/>
                  </a:lnTo>
                  <a:lnTo>
                    <a:pt x="8" y="2"/>
                  </a:lnTo>
                  <a:lnTo>
                    <a:pt x="11" y="0"/>
                  </a:lnTo>
                  <a:lnTo>
                    <a:pt x="16" y="0"/>
                  </a:lnTo>
                  <a:lnTo>
                    <a:pt x="22" y="3"/>
                  </a:lnTo>
                  <a:lnTo>
                    <a:pt x="26" y="7"/>
                  </a:lnTo>
                  <a:lnTo>
                    <a:pt x="27" y="1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89" name="Freeform 353">
              <a:extLst>
                <a:ext uri="{FF2B5EF4-FFF2-40B4-BE49-F238E27FC236}">
                  <a16:creationId xmlns:a16="http://schemas.microsoft.com/office/drawing/2014/main" xmlns="" id="{058382D8-B66B-4B99-BEAC-717E9E6F5250}"/>
                </a:ext>
              </a:extLst>
            </p:cNvPr>
            <p:cNvSpPr>
              <a:spLocks/>
            </p:cNvSpPr>
            <p:nvPr/>
          </p:nvSpPr>
          <p:spPr bwMode="auto">
            <a:xfrm>
              <a:off x="2730" y="1078"/>
              <a:ext cx="12" cy="15"/>
            </a:xfrm>
            <a:custGeom>
              <a:avLst/>
              <a:gdLst>
                <a:gd name="T0" fmla="*/ 0 w 25"/>
                <a:gd name="T1" fmla="*/ 0 h 31"/>
                <a:gd name="T2" fmla="*/ 0 w 25"/>
                <a:gd name="T3" fmla="*/ 0 h 31"/>
                <a:gd name="T4" fmla="*/ 0 w 25"/>
                <a:gd name="T5" fmla="*/ 0 h 31"/>
                <a:gd name="T6" fmla="*/ 0 w 25"/>
                <a:gd name="T7" fmla="*/ 0 h 31"/>
                <a:gd name="T8" fmla="*/ 0 w 25"/>
                <a:gd name="T9" fmla="*/ 0 h 31"/>
                <a:gd name="T10" fmla="*/ 0 w 25"/>
                <a:gd name="T11" fmla="*/ 0 h 31"/>
                <a:gd name="T12" fmla="*/ 0 w 25"/>
                <a:gd name="T13" fmla="*/ 0 h 31"/>
                <a:gd name="T14" fmla="*/ 0 w 25"/>
                <a:gd name="T15" fmla="*/ 0 h 31"/>
                <a:gd name="T16" fmla="*/ 0 w 25"/>
                <a:gd name="T17" fmla="*/ 0 h 31"/>
                <a:gd name="T18" fmla="*/ 0 w 25"/>
                <a:gd name="T19" fmla="*/ 0 h 31"/>
                <a:gd name="T20" fmla="*/ 0 w 25"/>
                <a:gd name="T21" fmla="*/ 0 h 31"/>
                <a:gd name="T22" fmla="*/ 0 w 25"/>
                <a:gd name="T23" fmla="*/ 0 h 31"/>
                <a:gd name="T24" fmla="*/ 0 w 25"/>
                <a:gd name="T25" fmla="*/ 0 h 31"/>
                <a:gd name="T26" fmla="*/ 0 w 25"/>
                <a:gd name="T27" fmla="*/ 0 h 31"/>
                <a:gd name="T28" fmla="*/ 0 w 25"/>
                <a:gd name="T29" fmla="*/ 0 h 31"/>
                <a:gd name="T30" fmla="*/ 0 w 25"/>
                <a:gd name="T31" fmla="*/ 0 h 31"/>
                <a:gd name="T32" fmla="*/ 0 w 25"/>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5" h="31">
                  <a:moveTo>
                    <a:pt x="18" y="0"/>
                  </a:moveTo>
                  <a:lnTo>
                    <a:pt x="22" y="2"/>
                  </a:lnTo>
                  <a:lnTo>
                    <a:pt x="25" y="6"/>
                  </a:lnTo>
                  <a:lnTo>
                    <a:pt x="25" y="12"/>
                  </a:lnTo>
                  <a:lnTo>
                    <a:pt x="25" y="18"/>
                  </a:lnTo>
                  <a:lnTo>
                    <a:pt x="21" y="24"/>
                  </a:lnTo>
                  <a:lnTo>
                    <a:pt x="16" y="28"/>
                  </a:lnTo>
                  <a:lnTo>
                    <a:pt x="12" y="30"/>
                  </a:lnTo>
                  <a:lnTo>
                    <a:pt x="7" y="31"/>
                  </a:lnTo>
                  <a:lnTo>
                    <a:pt x="4" y="30"/>
                  </a:lnTo>
                  <a:lnTo>
                    <a:pt x="1" y="25"/>
                  </a:lnTo>
                  <a:lnTo>
                    <a:pt x="0" y="20"/>
                  </a:lnTo>
                  <a:lnTo>
                    <a:pt x="0" y="14"/>
                  </a:lnTo>
                  <a:lnTo>
                    <a:pt x="3" y="9"/>
                  </a:lnTo>
                  <a:lnTo>
                    <a:pt x="6" y="5"/>
                  </a:lnTo>
                  <a:lnTo>
                    <a:pt x="12" y="1"/>
                  </a:lnTo>
                  <a:lnTo>
                    <a:pt x="18" y="0"/>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90" name="Freeform 354">
              <a:extLst>
                <a:ext uri="{FF2B5EF4-FFF2-40B4-BE49-F238E27FC236}">
                  <a16:creationId xmlns:a16="http://schemas.microsoft.com/office/drawing/2014/main" xmlns="" id="{DF071229-D4EC-48F4-AD91-D63E9C27D56B}"/>
                </a:ext>
              </a:extLst>
            </p:cNvPr>
            <p:cNvSpPr>
              <a:spLocks/>
            </p:cNvSpPr>
            <p:nvPr/>
          </p:nvSpPr>
          <p:spPr bwMode="auto">
            <a:xfrm>
              <a:off x="2704" y="1088"/>
              <a:ext cx="15" cy="17"/>
            </a:xfrm>
            <a:custGeom>
              <a:avLst/>
              <a:gdLst>
                <a:gd name="T0" fmla="*/ 1 w 30"/>
                <a:gd name="T1" fmla="*/ 1 h 33"/>
                <a:gd name="T2" fmla="*/ 1 w 30"/>
                <a:gd name="T3" fmla="*/ 1 h 33"/>
                <a:gd name="T4" fmla="*/ 1 w 30"/>
                <a:gd name="T5" fmla="*/ 1 h 33"/>
                <a:gd name="T6" fmla="*/ 1 w 30"/>
                <a:gd name="T7" fmla="*/ 1 h 33"/>
                <a:gd name="T8" fmla="*/ 1 w 30"/>
                <a:gd name="T9" fmla="*/ 2 h 33"/>
                <a:gd name="T10" fmla="*/ 1 w 30"/>
                <a:gd name="T11" fmla="*/ 1 h 33"/>
                <a:gd name="T12" fmla="*/ 0 w 30"/>
                <a:gd name="T13" fmla="*/ 1 h 33"/>
                <a:gd name="T14" fmla="*/ 0 w 30"/>
                <a:gd name="T15" fmla="*/ 1 h 33"/>
                <a:gd name="T16" fmla="*/ 1 w 30"/>
                <a:gd name="T17" fmla="*/ 1 h 33"/>
                <a:gd name="T18" fmla="*/ 1 w 30"/>
                <a:gd name="T19" fmla="*/ 1 h 33"/>
                <a:gd name="T20" fmla="*/ 1 w 30"/>
                <a:gd name="T21" fmla="*/ 1 h 33"/>
                <a:gd name="T22" fmla="*/ 1 w 30"/>
                <a:gd name="T23" fmla="*/ 1 h 33"/>
                <a:gd name="T24" fmla="*/ 1 w 30"/>
                <a:gd name="T25" fmla="*/ 0 h 33"/>
                <a:gd name="T26" fmla="*/ 1 w 30"/>
                <a:gd name="T27" fmla="*/ 1 h 33"/>
                <a:gd name="T28" fmla="*/ 1 w 30"/>
                <a:gd name="T29" fmla="*/ 1 h 33"/>
                <a:gd name="T30" fmla="*/ 1 w 30"/>
                <a:gd name="T31" fmla="*/ 1 h 33"/>
                <a:gd name="T32" fmla="*/ 1 w 30"/>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0" h="33">
                  <a:moveTo>
                    <a:pt x="27" y="17"/>
                  </a:moveTo>
                  <a:lnTo>
                    <a:pt x="24" y="23"/>
                  </a:lnTo>
                  <a:lnTo>
                    <a:pt x="20" y="29"/>
                  </a:lnTo>
                  <a:lnTo>
                    <a:pt x="16" y="32"/>
                  </a:lnTo>
                  <a:lnTo>
                    <a:pt x="9" y="33"/>
                  </a:lnTo>
                  <a:lnTo>
                    <a:pt x="3" y="31"/>
                  </a:lnTo>
                  <a:lnTo>
                    <a:pt x="0" y="28"/>
                  </a:lnTo>
                  <a:lnTo>
                    <a:pt x="0" y="22"/>
                  </a:lnTo>
                  <a:lnTo>
                    <a:pt x="1" y="15"/>
                  </a:lnTo>
                  <a:lnTo>
                    <a:pt x="4" y="9"/>
                  </a:lnTo>
                  <a:lnTo>
                    <a:pt x="10" y="3"/>
                  </a:lnTo>
                  <a:lnTo>
                    <a:pt x="16" y="1"/>
                  </a:lnTo>
                  <a:lnTo>
                    <a:pt x="22" y="0"/>
                  </a:lnTo>
                  <a:lnTo>
                    <a:pt x="25" y="1"/>
                  </a:lnTo>
                  <a:lnTo>
                    <a:pt x="28" y="6"/>
                  </a:lnTo>
                  <a:lnTo>
                    <a:pt x="30" y="11"/>
                  </a:lnTo>
                  <a:lnTo>
                    <a:pt x="27" y="17"/>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91" name="Freeform 355">
              <a:extLst>
                <a:ext uri="{FF2B5EF4-FFF2-40B4-BE49-F238E27FC236}">
                  <a16:creationId xmlns:a16="http://schemas.microsoft.com/office/drawing/2014/main" xmlns="" id="{5CC7992D-5E21-49E1-86FC-ED594AA88D26}"/>
                </a:ext>
              </a:extLst>
            </p:cNvPr>
            <p:cNvSpPr>
              <a:spLocks/>
            </p:cNvSpPr>
            <p:nvPr/>
          </p:nvSpPr>
          <p:spPr bwMode="auto">
            <a:xfrm>
              <a:off x="2686" y="1086"/>
              <a:ext cx="15" cy="14"/>
            </a:xfrm>
            <a:custGeom>
              <a:avLst/>
              <a:gdLst>
                <a:gd name="T0" fmla="*/ 1 w 29"/>
                <a:gd name="T1" fmla="*/ 0 h 29"/>
                <a:gd name="T2" fmla="*/ 1 w 29"/>
                <a:gd name="T3" fmla="*/ 0 h 29"/>
                <a:gd name="T4" fmla="*/ 0 w 29"/>
                <a:gd name="T5" fmla="*/ 0 h 29"/>
                <a:gd name="T6" fmla="*/ 0 w 29"/>
                <a:gd name="T7" fmla="*/ 0 h 29"/>
                <a:gd name="T8" fmla="*/ 1 w 29"/>
                <a:gd name="T9" fmla="*/ 0 h 29"/>
                <a:gd name="T10" fmla="*/ 1 w 29"/>
                <a:gd name="T11" fmla="*/ 0 h 29"/>
                <a:gd name="T12" fmla="*/ 1 w 29"/>
                <a:gd name="T13" fmla="*/ 0 h 29"/>
                <a:gd name="T14" fmla="*/ 1 w 29"/>
                <a:gd name="T15" fmla="*/ 0 h 29"/>
                <a:gd name="T16" fmla="*/ 1 w 29"/>
                <a:gd name="T17" fmla="*/ 0 h 29"/>
                <a:gd name="T18" fmla="*/ 1 w 29"/>
                <a:gd name="T19" fmla="*/ 0 h 29"/>
                <a:gd name="T20" fmla="*/ 1 w 29"/>
                <a:gd name="T21" fmla="*/ 0 h 29"/>
                <a:gd name="T22" fmla="*/ 1 w 29"/>
                <a:gd name="T23" fmla="*/ 0 h 29"/>
                <a:gd name="T24" fmla="*/ 1 w 29"/>
                <a:gd name="T25" fmla="*/ 0 h 29"/>
                <a:gd name="T26" fmla="*/ 1 w 29"/>
                <a:gd name="T27" fmla="*/ 0 h 29"/>
                <a:gd name="T28" fmla="*/ 1 w 29"/>
                <a:gd name="T29" fmla="*/ 0 h 29"/>
                <a:gd name="T30" fmla="*/ 1 w 29"/>
                <a:gd name="T31" fmla="*/ 0 h 29"/>
                <a:gd name="T32" fmla="*/ 1 w 29"/>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29">
                  <a:moveTo>
                    <a:pt x="5" y="26"/>
                  </a:moveTo>
                  <a:lnTo>
                    <a:pt x="1" y="22"/>
                  </a:lnTo>
                  <a:lnTo>
                    <a:pt x="0" y="17"/>
                  </a:lnTo>
                  <a:lnTo>
                    <a:pt x="0" y="13"/>
                  </a:lnTo>
                  <a:lnTo>
                    <a:pt x="2" y="8"/>
                  </a:lnTo>
                  <a:lnTo>
                    <a:pt x="7" y="5"/>
                  </a:lnTo>
                  <a:lnTo>
                    <a:pt x="12" y="1"/>
                  </a:lnTo>
                  <a:lnTo>
                    <a:pt x="16" y="0"/>
                  </a:lnTo>
                  <a:lnTo>
                    <a:pt x="21" y="1"/>
                  </a:lnTo>
                  <a:lnTo>
                    <a:pt x="25" y="4"/>
                  </a:lnTo>
                  <a:lnTo>
                    <a:pt x="28" y="8"/>
                  </a:lnTo>
                  <a:lnTo>
                    <a:pt x="29" y="14"/>
                  </a:lnTo>
                  <a:lnTo>
                    <a:pt x="28" y="19"/>
                  </a:lnTo>
                  <a:lnTo>
                    <a:pt x="23" y="23"/>
                  </a:lnTo>
                  <a:lnTo>
                    <a:pt x="18" y="28"/>
                  </a:lnTo>
                  <a:lnTo>
                    <a:pt x="12" y="29"/>
                  </a:lnTo>
                  <a:lnTo>
                    <a:pt x="5" y="2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92" name="Freeform 356">
              <a:extLst>
                <a:ext uri="{FF2B5EF4-FFF2-40B4-BE49-F238E27FC236}">
                  <a16:creationId xmlns:a16="http://schemas.microsoft.com/office/drawing/2014/main" xmlns="" id="{98ECE350-F605-4399-B904-7278FB9803A3}"/>
                </a:ext>
              </a:extLst>
            </p:cNvPr>
            <p:cNvSpPr>
              <a:spLocks/>
            </p:cNvSpPr>
            <p:nvPr/>
          </p:nvSpPr>
          <p:spPr bwMode="auto">
            <a:xfrm>
              <a:off x="2745" y="1012"/>
              <a:ext cx="123" cy="79"/>
            </a:xfrm>
            <a:custGeom>
              <a:avLst/>
              <a:gdLst>
                <a:gd name="T0" fmla="*/ 0 w 247"/>
                <a:gd name="T1" fmla="*/ 4 h 159"/>
                <a:gd name="T2" fmla="*/ 0 w 247"/>
                <a:gd name="T3" fmla="*/ 4 h 159"/>
                <a:gd name="T4" fmla="*/ 0 w 247"/>
                <a:gd name="T5" fmla="*/ 4 h 159"/>
                <a:gd name="T6" fmla="*/ 0 w 247"/>
                <a:gd name="T7" fmla="*/ 4 h 159"/>
                <a:gd name="T8" fmla="*/ 1 w 247"/>
                <a:gd name="T9" fmla="*/ 4 h 159"/>
                <a:gd name="T10" fmla="*/ 2 w 247"/>
                <a:gd name="T11" fmla="*/ 4 h 159"/>
                <a:gd name="T12" fmla="*/ 4 w 247"/>
                <a:gd name="T13" fmla="*/ 4 h 159"/>
                <a:gd name="T14" fmla="*/ 4 w 247"/>
                <a:gd name="T15" fmla="*/ 4 h 159"/>
                <a:gd name="T16" fmla="*/ 3 w 247"/>
                <a:gd name="T17" fmla="*/ 4 h 159"/>
                <a:gd name="T18" fmla="*/ 2 w 247"/>
                <a:gd name="T19" fmla="*/ 4 h 159"/>
                <a:gd name="T20" fmla="*/ 1 w 247"/>
                <a:gd name="T21" fmla="*/ 3 h 159"/>
                <a:gd name="T22" fmla="*/ 1 w 247"/>
                <a:gd name="T23" fmla="*/ 3 h 159"/>
                <a:gd name="T24" fmla="*/ 1 w 247"/>
                <a:gd name="T25" fmla="*/ 3 h 159"/>
                <a:gd name="T26" fmla="*/ 2 w 247"/>
                <a:gd name="T27" fmla="*/ 3 h 159"/>
                <a:gd name="T28" fmla="*/ 3 w 247"/>
                <a:gd name="T29" fmla="*/ 3 h 159"/>
                <a:gd name="T30" fmla="*/ 4 w 247"/>
                <a:gd name="T31" fmla="*/ 3 h 159"/>
                <a:gd name="T32" fmla="*/ 5 w 247"/>
                <a:gd name="T33" fmla="*/ 3 h 159"/>
                <a:gd name="T34" fmla="*/ 5 w 247"/>
                <a:gd name="T35" fmla="*/ 3 h 159"/>
                <a:gd name="T36" fmla="*/ 4 w 247"/>
                <a:gd name="T37" fmla="*/ 3 h 159"/>
                <a:gd name="T38" fmla="*/ 3 w 247"/>
                <a:gd name="T39" fmla="*/ 3 h 159"/>
                <a:gd name="T40" fmla="*/ 3 w 247"/>
                <a:gd name="T41" fmla="*/ 3 h 159"/>
                <a:gd name="T42" fmla="*/ 2 w 247"/>
                <a:gd name="T43" fmla="*/ 2 h 159"/>
                <a:gd name="T44" fmla="*/ 3 w 247"/>
                <a:gd name="T45" fmla="*/ 2 h 159"/>
                <a:gd name="T46" fmla="*/ 3 w 247"/>
                <a:gd name="T47" fmla="*/ 2 h 159"/>
                <a:gd name="T48" fmla="*/ 4 w 247"/>
                <a:gd name="T49" fmla="*/ 2 h 159"/>
                <a:gd name="T50" fmla="*/ 4 w 247"/>
                <a:gd name="T51" fmla="*/ 2 h 159"/>
                <a:gd name="T52" fmla="*/ 5 w 247"/>
                <a:gd name="T53" fmla="*/ 2 h 159"/>
                <a:gd name="T54" fmla="*/ 6 w 247"/>
                <a:gd name="T55" fmla="*/ 3 h 159"/>
                <a:gd name="T56" fmla="*/ 5 w 247"/>
                <a:gd name="T57" fmla="*/ 2 h 159"/>
                <a:gd name="T58" fmla="*/ 5 w 247"/>
                <a:gd name="T59" fmla="*/ 2 h 159"/>
                <a:gd name="T60" fmla="*/ 4 w 247"/>
                <a:gd name="T61" fmla="*/ 2 h 159"/>
                <a:gd name="T62" fmla="*/ 5 w 247"/>
                <a:gd name="T63" fmla="*/ 2 h 159"/>
                <a:gd name="T64" fmla="*/ 7 w 247"/>
                <a:gd name="T65" fmla="*/ 1 h 159"/>
                <a:gd name="T66" fmla="*/ 7 w 247"/>
                <a:gd name="T67" fmla="*/ 1 h 159"/>
                <a:gd name="T68" fmla="*/ 7 w 247"/>
                <a:gd name="T69" fmla="*/ 1 h 159"/>
                <a:gd name="T70" fmla="*/ 6 w 247"/>
                <a:gd name="T71" fmla="*/ 1 h 159"/>
                <a:gd name="T72" fmla="*/ 5 w 247"/>
                <a:gd name="T73" fmla="*/ 1 h 159"/>
                <a:gd name="T74" fmla="*/ 4 w 247"/>
                <a:gd name="T75" fmla="*/ 1 h 159"/>
                <a:gd name="T76" fmla="*/ 5 w 247"/>
                <a:gd name="T77" fmla="*/ 0 h 159"/>
                <a:gd name="T78" fmla="*/ 5 w 247"/>
                <a:gd name="T79" fmla="*/ 0 h 159"/>
                <a:gd name="T80" fmla="*/ 4 w 247"/>
                <a:gd name="T81" fmla="*/ 0 h 159"/>
                <a:gd name="T82" fmla="*/ 4 w 247"/>
                <a:gd name="T83" fmla="*/ 1 h 159"/>
                <a:gd name="T84" fmla="*/ 4 w 247"/>
                <a:gd name="T85" fmla="*/ 2 h 159"/>
                <a:gd name="T86" fmla="*/ 3 w 247"/>
                <a:gd name="T87" fmla="*/ 2 h 159"/>
                <a:gd name="T88" fmla="*/ 2 w 247"/>
                <a:gd name="T89" fmla="*/ 2 h 159"/>
                <a:gd name="T90" fmla="*/ 2 w 247"/>
                <a:gd name="T91" fmla="*/ 2 h 159"/>
                <a:gd name="T92" fmla="*/ 2 w 247"/>
                <a:gd name="T93" fmla="*/ 0 h 159"/>
                <a:gd name="T94" fmla="*/ 2 w 247"/>
                <a:gd name="T95" fmla="*/ 0 h 159"/>
                <a:gd name="T96" fmla="*/ 2 w 247"/>
                <a:gd name="T97" fmla="*/ 1 h 159"/>
                <a:gd name="T98" fmla="*/ 1 w 247"/>
                <a:gd name="T99" fmla="*/ 2 h 159"/>
                <a:gd name="T100" fmla="*/ 0 w 247"/>
                <a:gd name="T101" fmla="*/ 3 h 159"/>
                <a:gd name="T102" fmla="*/ 0 w 247"/>
                <a:gd name="T103" fmla="*/ 3 h 159"/>
                <a:gd name="T104" fmla="*/ 0 w 247"/>
                <a:gd name="T105" fmla="*/ 2 h 159"/>
                <a:gd name="T106" fmla="*/ 0 w 247"/>
                <a:gd name="T107" fmla="*/ 1 h 159"/>
                <a:gd name="T108" fmla="*/ 0 w 247"/>
                <a:gd name="T109" fmla="*/ 4 h 15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47" h="159">
                  <a:moveTo>
                    <a:pt x="0" y="128"/>
                  </a:moveTo>
                  <a:lnTo>
                    <a:pt x="3" y="129"/>
                  </a:lnTo>
                  <a:lnTo>
                    <a:pt x="4" y="130"/>
                  </a:lnTo>
                  <a:lnTo>
                    <a:pt x="6" y="131"/>
                  </a:lnTo>
                  <a:lnTo>
                    <a:pt x="7" y="133"/>
                  </a:lnTo>
                  <a:lnTo>
                    <a:pt x="8" y="136"/>
                  </a:lnTo>
                  <a:lnTo>
                    <a:pt x="9" y="137"/>
                  </a:lnTo>
                  <a:lnTo>
                    <a:pt x="9" y="139"/>
                  </a:lnTo>
                  <a:lnTo>
                    <a:pt x="9" y="141"/>
                  </a:lnTo>
                  <a:lnTo>
                    <a:pt x="14" y="137"/>
                  </a:lnTo>
                  <a:lnTo>
                    <a:pt x="19" y="133"/>
                  </a:lnTo>
                  <a:lnTo>
                    <a:pt x="22" y="131"/>
                  </a:lnTo>
                  <a:lnTo>
                    <a:pt x="24" y="129"/>
                  </a:lnTo>
                  <a:lnTo>
                    <a:pt x="34" y="133"/>
                  </a:lnTo>
                  <a:lnTo>
                    <a:pt x="46" y="139"/>
                  </a:lnTo>
                  <a:lnTo>
                    <a:pt x="61" y="145"/>
                  </a:lnTo>
                  <a:lnTo>
                    <a:pt x="77" y="149"/>
                  </a:lnTo>
                  <a:lnTo>
                    <a:pt x="95" y="154"/>
                  </a:lnTo>
                  <a:lnTo>
                    <a:pt x="110" y="158"/>
                  </a:lnTo>
                  <a:lnTo>
                    <a:pt x="123" y="159"/>
                  </a:lnTo>
                  <a:lnTo>
                    <a:pt x="133" y="159"/>
                  </a:lnTo>
                  <a:lnTo>
                    <a:pt x="142" y="156"/>
                  </a:lnTo>
                  <a:lnTo>
                    <a:pt x="144" y="155"/>
                  </a:lnTo>
                  <a:lnTo>
                    <a:pt x="140" y="154"/>
                  </a:lnTo>
                  <a:lnTo>
                    <a:pt x="133" y="154"/>
                  </a:lnTo>
                  <a:lnTo>
                    <a:pt x="120" y="154"/>
                  </a:lnTo>
                  <a:lnTo>
                    <a:pt x="106" y="152"/>
                  </a:lnTo>
                  <a:lnTo>
                    <a:pt x="92" y="147"/>
                  </a:lnTo>
                  <a:lnTo>
                    <a:pt x="79" y="143"/>
                  </a:lnTo>
                  <a:lnTo>
                    <a:pt x="66" y="138"/>
                  </a:lnTo>
                  <a:lnTo>
                    <a:pt x="54" y="132"/>
                  </a:lnTo>
                  <a:lnTo>
                    <a:pt x="45" y="126"/>
                  </a:lnTo>
                  <a:lnTo>
                    <a:pt x="38" y="121"/>
                  </a:lnTo>
                  <a:lnTo>
                    <a:pt x="36" y="117"/>
                  </a:lnTo>
                  <a:lnTo>
                    <a:pt x="38" y="115"/>
                  </a:lnTo>
                  <a:lnTo>
                    <a:pt x="43" y="115"/>
                  </a:lnTo>
                  <a:lnTo>
                    <a:pt x="49" y="113"/>
                  </a:lnTo>
                  <a:lnTo>
                    <a:pt x="56" y="109"/>
                  </a:lnTo>
                  <a:lnTo>
                    <a:pt x="62" y="107"/>
                  </a:lnTo>
                  <a:lnTo>
                    <a:pt x="69" y="103"/>
                  </a:lnTo>
                  <a:lnTo>
                    <a:pt x="74" y="101"/>
                  </a:lnTo>
                  <a:lnTo>
                    <a:pt x="81" y="105"/>
                  </a:lnTo>
                  <a:lnTo>
                    <a:pt x="92" y="109"/>
                  </a:lnTo>
                  <a:lnTo>
                    <a:pt x="105" y="114"/>
                  </a:lnTo>
                  <a:lnTo>
                    <a:pt x="119" y="118"/>
                  </a:lnTo>
                  <a:lnTo>
                    <a:pt x="133" y="123"/>
                  </a:lnTo>
                  <a:lnTo>
                    <a:pt x="147" y="125"/>
                  </a:lnTo>
                  <a:lnTo>
                    <a:pt x="159" y="126"/>
                  </a:lnTo>
                  <a:lnTo>
                    <a:pt x="168" y="125"/>
                  </a:lnTo>
                  <a:lnTo>
                    <a:pt x="175" y="123"/>
                  </a:lnTo>
                  <a:lnTo>
                    <a:pt x="179" y="121"/>
                  </a:lnTo>
                  <a:lnTo>
                    <a:pt x="178" y="120"/>
                  </a:lnTo>
                  <a:lnTo>
                    <a:pt x="171" y="120"/>
                  </a:lnTo>
                  <a:lnTo>
                    <a:pt x="165" y="120"/>
                  </a:lnTo>
                  <a:lnTo>
                    <a:pt x="158" y="120"/>
                  </a:lnTo>
                  <a:lnTo>
                    <a:pt x="151" y="118"/>
                  </a:lnTo>
                  <a:lnTo>
                    <a:pt x="144" y="117"/>
                  </a:lnTo>
                  <a:lnTo>
                    <a:pt x="137" y="116"/>
                  </a:lnTo>
                  <a:lnTo>
                    <a:pt x="130" y="114"/>
                  </a:lnTo>
                  <a:lnTo>
                    <a:pt x="123" y="110"/>
                  </a:lnTo>
                  <a:lnTo>
                    <a:pt x="117" y="108"/>
                  </a:lnTo>
                  <a:lnTo>
                    <a:pt x="105" y="103"/>
                  </a:lnTo>
                  <a:lnTo>
                    <a:pt x="96" y="100"/>
                  </a:lnTo>
                  <a:lnTo>
                    <a:pt x="89" y="98"/>
                  </a:lnTo>
                  <a:lnTo>
                    <a:pt x="84" y="94"/>
                  </a:lnTo>
                  <a:lnTo>
                    <a:pt x="89" y="92"/>
                  </a:lnTo>
                  <a:lnTo>
                    <a:pt x="94" y="90"/>
                  </a:lnTo>
                  <a:lnTo>
                    <a:pt x="100" y="87"/>
                  </a:lnTo>
                  <a:lnTo>
                    <a:pt x="107" y="86"/>
                  </a:lnTo>
                  <a:lnTo>
                    <a:pt x="113" y="85"/>
                  </a:lnTo>
                  <a:lnTo>
                    <a:pt x="120" y="84"/>
                  </a:lnTo>
                  <a:lnTo>
                    <a:pt x="125" y="83"/>
                  </a:lnTo>
                  <a:lnTo>
                    <a:pt x="129" y="81"/>
                  </a:lnTo>
                  <a:lnTo>
                    <a:pt x="133" y="80"/>
                  </a:lnTo>
                  <a:lnTo>
                    <a:pt x="138" y="81"/>
                  </a:lnTo>
                  <a:lnTo>
                    <a:pt x="143" y="83"/>
                  </a:lnTo>
                  <a:lnTo>
                    <a:pt x="149" y="85"/>
                  </a:lnTo>
                  <a:lnTo>
                    <a:pt x="156" y="87"/>
                  </a:lnTo>
                  <a:lnTo>
                    <a:pt x="161" y="91"/>
                  </a:lnTo>
                  <a:lnTo>
                    <a:pt x="167" y="93"/>
                  </a:lnTo>
                  <a:lnTo>
                    <a:pt x="172" y="95"/>
                  </a:lnTo>
                  <a:lnTo>
                    <a:pt x="181" y="99"/>
                  </a:lnTo>
                  <a:lnTo>
                    <a:pt x="190" y="100"/>
                  </a:lnTo>
                  <a:lnTo>
                    <a:pt x="194" y="99"/>
                  </a:lnTo>
                  <a:lnTo>
                    <a:pt x="190" y="95"/>
                  </a:lnTo>
                  <a:lnTo>
                    <a:pt x="186" y="93"/>
                  </a:lnTo>
                  <a:lnTo>
                    <a:pt x="181" y="91"/>
                  </a:lnTo>
                  <a:lnTo>
                    <a:pt x="175" y="87"/>
                  </a:lnTo>
                  <a:lnTo>
                    <a:pt x="170" y="85"/>
                  </a:lnTo>
                  <a:lnTo>
                    <a:pt x="165" y="83"/>
                  </a:lnTo>
                  <a:lnTo>
                    <a:pt x="160" y="80"/>
                  </a:lnTo>
                  <a:lnTo>
                    <a:pt x="157" y="78"/>
                  </a:lnTo>
                  <a:lnTo>
                    <a:pt x="155" y="76"/>
                  </a:lnTo>
                  <a:lnTo>
                    <a:pt x="163" y="75"/>
                  </a:lnTo>
                  <a:lnTo>
                    <a:pt x="173" y="72"/>
                  </a:lnTo>
                  <a:lnTo>
                    <a:pt x="186" y="70"/>
                  </a:lnTo>
                  <a:lnTo>
                    <a:pt x="199" y="68"/>
                  </a:lnTo>
                  <a:lnTo>
                    <a:pt x="213" y="65"/>
                  </a:lnTo>
                  <a:lnTo>
                    <a:pt x="226" y="63"/>
                  </a:lnTo>
                  <a:lnTo>
                    <a:pt x="235" y="61"/>
                  </a:lnTo>
                  <a:lnTo>
                    <a:pt x="241" y="60"/>
                  </a:lnTo>
                  <a:lnTo>
                    <a:pt x="247" y="58"/>
                  </a:lnTo>
                  <a:lnTo>
                    <a:pt x="247" y="56"/>
                  </a:lnTo>
                  <a:lnTo>
                    <a:pt x="243" y="55"/>
                  </a:lnTo>
                  <a:lnTo>
                    <a:pt x="235" y="54"/>
                  </a:lnTo>
                  <a:lnTo>
                    <a:pt x="227" y="54"/>
                  </a:lnTo>
                  <a:lnTo>
                    <a:pt x="216" y="54"/>
                  </a:lnTo>
                  <a:lnTo>
                    <a:pt x="202" y="55"/>
                  </a:lnTo>
                  <a:lnTo>
                    <a:pt x="188" y="56"/>
                  </a:lnTo>
                  <a:lnTo>
                    <a:pt x="174" y="58"/>
                  </a:lnTo>
                  <a:lnTo>
                    <a:pt x="163" y="61"/>
                  </a:lnTo>
                  <a:lnTo>
                    <a:pt x="152" y="63"/>
                  </a:lnTo>
                  <a:lnTo>
                    <a:pt x="145" y="65"/>
                  </a:lnTo>
                  <a:lnTo>
                    <a:pt x="149" y="52"/>
                  </a:lnTo>
                  <a:lnTo>
                    <a:pt x="155" y="34"/>
                  </a:lnTo>
                  <a:lnTo>
                    <a:pt x="161" y="17"/>
                  </a:lnTo>
                  <a:lnTo>
                    <a:pt x="170" y="7"/>
                  </a:lnTo>
                  <a:lnTo>
                    <a:pt x="173" y="2"/>
                  </a:lnTo>
                  <a:lnTo>
                    <a:pt x="173" y="0"/>
                  </a:lnTo>
                  <a:lnTo>
                    <a:pt x="168" y="1"/>
                  </a:lnTo>
                  <a:lnTo>
                    <a:pt x="164" y="4"/>
                  </a:lnTo>
                  <a:lnTo>
                    <a:pt x="160" y="9"/>
                  </a:lnTo>
                  <a:lnTo>
                    <a:pt x="156" y="15"/>
                  </a:lnTo>
                  <a:lnTo>
                    <a:pt x="150" y="24"/>
                  </a:lnTo>
                  <a:lnTo>
                    <a:pt x="144" y="33"/>
                  </a:lnTo>
                  <a:lnTo>
                    <a:pt x="138" y="42"/>
                  </a:lnTo>
                  <a:lnTo>
                    <a:pt x="133" y="52"/>
                  </a:lnTo>
                  <a:lnTo>
                    <a:pt x="129" y="58"/>
                  </a:lnTo>
                  <a:lnTo>
                    <a:pt x="128" y="64"/>
                  </a:lnTo>
                  <a:lnTo>
                    <a:pt x="122" y="65"/>
                  </a:lnTo>
                  <a:lnTo>
                    <a:pt x="115" y="68"/>
                  </a:lnTo>
                  <a:lnTo>
                    <a:pt x="107" y="70"/>
                  </a:lnTo>
                  <a:lnTo>
                    <a:pt x="99" y="72"/>
                  </a:lnTo>
                  <a:lnTo>
                    <a:pt x="91" y="75"/>
                  </a:lnTo>
                  <a:lnTo>
                    <a:pt x="83" y="77"/>
                  </a:lnTo>
                  <a:lnTo>
                    <a:pt x="77" y="79"/>
                  </a:lnTo>
                  <a:lnTo>
                    <a:pt x="73" y="80"/>
                  </a:lnTo>
                  <a:lnTo>
                    <a:pt x="74" y="67"/>
                  </a:lnTo>
                  <a:lnTo>
                    <a:pt x="79" y="47"/>
                  </a:lnTo>
                  <a:lnTo>
                    <a:pt x="84" y="27"/>
                  </a:lnTo>
                  <a:lnTo>
                    <a:pt x="90" y="14"/>
                  </a:lnTo>
                  <a:lnTo>
                    <a:pt x="94" y="7"/>
                  </a:lnTo>
                  <a:lnTo>
                    <a:pt x="94" y="4"/>
                  </a:lnTo>
                  <a:lnTo>
                    <a:pt x="90" y="5"/>
                  </a:lnTo>
                  <a:lnTo>
                    <a:pt x="85" y="12"/>
                  </a:lnTo>
                  <a:lnTo>
                    <a:pt x="77" y="26"/>
                  </a:lnTo>
                  <a:lnTo>
                    <a:pt x="67" y="45"/>
                  </a:lnTo>
                  <a:lnTo>
                    <a:pt x="60" y="65"/>
                  </a:lnTo>
                  <a:lnTo>
                    <a:pt x="58" y="84"/>
                  </a:lnTo>
                  <a:lnTo>
                    <a:pt x="47" y="91"/>
                  </a:lnTo>
                  <a:lnTo>
                    <a:pt x="39" y="98"/>
                  </a:lnTo>
                  <a:lnTo>
                    <a:pt x="33" y="105"/>
                  </a:lnTo>
                  <a:lnTo>
                    <a:pt x="27" y="109"/>
                  </a:lnTo>
                  <a:lnTo>
                    <a:pt x="23" y="111"/>
                  </a:lnTo>
                  <a:lnTo>
                    <a:pt x="20" y="111"/>
                  </a:lnTo>
                  <a:lnTo>
                    <a:pt x="19" y="109"/>
                  </a:lnTo>
                  <a:lnTo>
                    <a:pt x="20" y="103"/>
                  </a:lnTo>
                  <a:lnTo>
                    <a:pt x="22" y="90"/>
                  </a:lnTo>
                  <a:lnTo>
                    <a:pt x="26" y="69"/>
                  </a:lnTo>
                  <a:lnTo>
                    <a:pt x="30" y="48"/>
                  </a:lnTo>
                  <a:lnTo>
                    <a:pt x="34" y="34"/>
                  </a:lnTo>
                  <a:lnTo>
                    <a:pt x="23" y="50"/>
                  </a:lnTo>
                  <a:lnTo>
                    <a:pt x="13" y="77"/>
                  </a:lnTo>
                  <a:lnTo>
                    <a:pt x="5" y="105"/>
                  </a:lnTo>
                  <a:lnTo>
                    <a:pt x="0" y="128"/>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93" name="Freeform 357">
              <a:extLst>
                <a:ext uri="{FF2B5EF4-FFF2-40B4-BE49-F238E27FC236}">
                  <a16:creationId xmlns:a16="http://schemas.microsoft.com/office/drawing/2014/main" xmlns="" id="{F3135C48-2C60-4B89-8D74-A7E676B5E3E7}"/>
                </a:ext>
              </a:extLst>
            </p:cNvPr>
            <p:cNvSpPr>
              <a:spLocks/>
            </p:cNvSpPr>
            <p:nvPr/>
          </p:nvSpPr>
          <p:spPr bwMode="auto">
            <a:xfrm>
              <a:off x="2752" y="1141"/>
              <a:ext cx="85" cy="100"/>
            </a:xfrm>
            <a:custGeom>
              <a:avLst/>
              <a:gdLst>
                <a:gd name="T0" fmla="*/ 0 w 171"/>
                <a:gd name="T1" fmla="*/ 1 h 200"/>
                <a:gd name="T2" fmla="*/ 0 w 171"/>
                <a:gd name="T3" fmla="*/ 1 h 200"/>
                <a:gd name="T4" fmla="*/ 0 w 171"/>
                <a:gd name="T5" fmla="*/ 1 h 200"/>
                <a:gd name="T6" fmla="*/ 0 w 171"/>
                <a:gd name="T7" fmla="*/ 2 h 200"/>
                <a:gd name="T8" fmla="*/ 0 w 171"/>
                <a:gd name="T9" fmla="*/ 2 h 200"/>
                <a:gd name="T10" fmla="*/ 0 w 171"/>
                <a:gd name="T11" fmla="*/ 4 h 200"/>
                <a:gd name="T12" fmla="*/ 0 w 171"/>
                <a:gd name="T13" fmla="*/ 4 h 200"/>
                <a:gd name="T14" fmla="*/ 0 w 171"/>
                <a:gd name="T15" fmla="*/ 4 h 200"/>
                <a:gd name="T16" fmla="*/ 0 w 171"/>
                <a:gd name="T17" fmla="*/ 4 h 200"/>
                <a:gd name="T18" fmla="*/ 0 w 171"/>
                <a:gd name="T19" fmla="*/ 3 h 200"/>
                <a:gd name="T20" fmla="*/ 1 w 171"/>
                <a:gd name="T21" fmla="*/ 2 h 200"/>
                <a:gd name="T22" fmla="*/ 1 w 171"/>
                <a:gd name="T23" fmla="*/ 2 h 200"/>
                <a:gd name="T24" fmla="*/ 1 w 171"/>
                <a:gd name="T25" fmla="*/ 3 h 200"/>
                <a:gd name="T26" fmla="*/ 2 w 171"/>
                <a:gd name="T27" fmla="*/ 3 h 200"/>
                <a:gd name="T28" fmla="*/ 2 w 171"/>
                <a:gd name="T29" fmla="*/ 4 h 200"/>
                <a:gd name="T30" fmla="*/ 2 w 171"/>
                <a:gd name="T31" fmla="*/ 5 h 200"/>
                <a:gd name="T32" fmla="*/ 2 w 171"/>
                <a:gd name="T33" fmla="*/ 5 h 200"/>
                <a:gd name="T34" fmla="*/ 2 w 171"/>
                <a:gd name="T35" fmla="*/ 6 h 200"/>
                <a:gd name="T36" fmla="*/ 2 w 171"/>
                <a:gd name="T37" fmla="*/ 6 h 200"/>
                <a:gd name="T38" fmla="*/ 2 w 171"/>
                <a:gd name="T39" fmla="*/ 6 h 200"/>
                <a:gd name="T40" fmla="*/ 2 w 171"/>
                <a:gd name="T41" fmla="*/ 6 h 200"/>
                <a:gd name="T42" fmla="*/ 2 w 171"/>
                <a:gd name="T43" fmla="*/ 5 h 200"/>
                <a:gd name="T44" fmla="*/ 2 w 171"/>
                <a:gd name="T45" fmla="*/ 5 h 200"/>
                <a:gd name="T46" fmla="*/ 2 w 171"/>
                <a:gd name="T47" fmla="*/ 4 h 200"/>
                <a:gd name="T48" fmla="*/ 3 w 171"/>
                <a:gd name="T49" fmla="*/ 4 h 200"/>
                <a:gd name="T50" fmla="*/ 3 w 171"/>
                <a:gd name="T51" fmla="*/ 5 h 200"/>
                <a:gd name="T52" fmla="*/ 4 w 171"/>
                <a:gd name="T53" fmla="*/ 6 h 200"/>
                <a:gd name="T54" fmla="*/ 5 w 171"/>
                <a:gd name="T55" fmla="*/ 7 h 200"/>
                <a:gd name="T56" fmla="*/ 5 w 171"/>
                <a:gd name="T57" fmla="*/ 6 h 200"/>
                <a:gd name="T58" fmla="*/ 4 w 171"/>
                <a:gd name="T59" fmla="*/ 6 h 200"/>
                <a:gd name="T60" fmla="*/ 4 w 171"/>
                <a:gd name="T61" fmla="*/ 5 h 200"/>
                <a:gd name="T62" fmla="*/ 4 w 171"/>
                <a:gd name="T63" fmla="*/ 5 h 200"/>
                <a:gd name="T64" fmla="*/ 4 w 171"/>
                <a:gd name="T65" fmla="*/ 4 h 200"/>
                <a:gd name="T66" fmla="*/ 3 w 171"/>
                <a:gd name="T67" fmla="*/ 4 h 200"/>
                <a:gd name="T68" fmla="*/ 3 w 171"/>
                <a:gd name="T69" fmla="*/ 4 h 200"/>
                <a:gd name="T70" fmla="*/ 3 w 171"/>
                <a:gd name="T71" fmla="*/ 3 h 200"/>
                <a:gd name="T72" fmla="*/ 3 w 171"/>
                <a:gd name="T73" fmla="*/ 3 h 200"/>
                <a:gd name="T74" fmla="*/ 3 w 171"/>
                <a:gd name="T75" fmla="*/ 3 h 200"/>
                <a:gd name="T76" fmla="*/ 3 w 171"/>
                <a:gd name="T77" fmla="*/ 3 h 200"/>
                <a:gd name="T78" fmla="*/ 4 w 171"/>
                <a:gd name="T79" fmla="*/ 4 h 200"/>
                <a:gd name="T80" fmla="*/ 4 w 171"/>
                <a:gd name="T81" fmla="*/ 4 h 200"/>
                <a:gd name="T82" fmla="*/ 4 w 171"/>
                <a:gd name="T83" fmla="*/ 4 h 200"/>
                <a:gd name="T84" fmla="*/ 4 w 171"/>
                <a:gd name="T85" fmla="*/ 4 h 200"/>
                <a:gd name="T86" fmla="*/ 3 w 171"/>
                <a:gd name="T87" fmla="*/ 3 h 200"/>
                <a:gd name="T88" fmla="*/ 3 w 171"/>
                <a:gd name="T89" fmla="*/ 3 h 200"/>
                <a:gd name="T90" fmla="*/ 2 w 171"/>
                <a:gd name="T91" fmla="*/ 3 h 200"/>
                <a:gd name="T92" fmla="*/ 2 w 171"/>
                <a:gd name="T93" fmla="*/ 2 h 200"/>
                <a:gd name="T94" fmla="*/ 1 w 171"/>
                <a:gd name="T95" fmla="*/ 2 h 200"/>
                <a:gd name="T96" fmla="*/ 1 w 171"/>
                <a:gd name="T97" fmla="*/ 2 h 200"/>
                <a:gd name="T98" fmla="*/ 1 w 171"/>
                <a:gd name="T99" fmla="*/ 2 h 200"/>
                <a:gd name="T100" fmla="*/ 1 w 171"/>
                <a:gd name="T101" fmla="*/ 2 h 200"/>
                <a:gd name="T102" fmla="*/ 1 w 171"/>
                <a:gd name="T103" fmla="*/ 1 h 200"/>
                <a:gd name="T104" fmla="*/ 2 w 171"/>
                <a:gd name="T105" fmla="*/ 1 h 200"/>
                <a:gd name="T106" fmla="*/ 2 w 171"/>
                <a:gd name="T107" fmla="*/ 2 h 200"/>
                <a:gd name="T108" fmla="*/ 3 w 171"/>
                <a:gd name="T109" fmla="*/ 2 h 200"/>
                <a:gd name="T110" fmla="*/ 3 w 171"/>
                <a:gd name="T111" fmla="*/ 1 h 200"/>
                <a:gd name="T112" fmla="*/ 2 w 171"/>
                <a:gd name="T113" fmla="*/ 1 h 200"/>
                <a:gd name="T114" fmla="*/ 2 w 171"/>
                <a:gd name="T115" fmla="*/ 1 h 200"/>
                <a:gd name="T116" fmla="*/ 1 w 171"/>
                <a:gd name="T117" fmla="*/ 1 h 200"/>
                <a:gd name="T118" fmla="*/ 1 w 171"/>
                <a:gd name="T119" fmla="*/ 1 h 200"/>
                <a:gd name="T120" fmla="*/ 0 w 171"/>
                <a:gd name="T121" fmla="*/ 1 h 200"/>
                <a:gd name="T122" fmla="*/ 0 w 171"/>
                <a:gd name="T123" fmla="*/ 1 h 20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71" h="200">
                  <a:moveTo>
                    <a:pt x="8" y="0"/>
                  </a:moveTo>
                  <a:lnTo>
                    <a:pt x="6" y="3"/>
                  </a:lnTo>
                  <a:lnTo>
                    <a:pt x="5" y="6"/>
                  </a:lnTo>
                  <a:lnTo>
                    <a:pt x="3" y="9"/>
                  </a:lnTo>
                  <a:lnTo>
                    <a:pt x="0" y="11"/>
                  </a:lnTo>
                  <a:lnTo>
                    <a:pt x="7" y="18"/>
                  </a:lnTo>
                  <a:lnTo>
                    <a:pt x="14" y="26"/>
                  </a:lnTo>
                  <a:lnTo>
                    <a:pt x="18" y="34"/>
                  </a:lnTo>
                  <a:lnTo>
                    <a:pt x="18" y="41"/>
                  </a:lnTo>
                  <a:lnTo>
                    <a:pt x="16" y="54"/>
                  </a:lnTo>
                  <a:lnTo>
                    <a:pt x="18" y="76"/>
                  </a:lnTo>
                  <a:lnTo>
                    <a:pt x="19" y="99"/>
                  </a:lnTo>
                  <a:lnTo>
                    <a:pt x="21" y="114"/>
                  </a:lnTo>
                  <a:lnTo>
                    <a:pt x="24" y="121"/>
                  </a:lnTo>
                  <a:lnTo>
                    <a:pt x="27" y="124"/>
                  </a:lnTo>
                  <a:lnTo>
                    <a:pt x="29" y="123"/>
                  </a:lnTo>
                  <a:lnTo>
                    <a:pt x="29" y="116"/>
                  </a:lnTo>
                  <a:lnTo>
                    <a:pt x="28" y="102"/>
                  </a:lnTo>
                  <a:lnTo>
                    <a:pt x="29" y="84"/>
                  </a:lnTo>
                  <a:lnTo>
                    <a:pt x="30" y="67"/>
                  </a:lnTo>
                  <a:lnTo>
                    <a:pt x="32" y="54"/>
                  </a:lnTo>
                  <a:lnTo>
                    <a:pt x="37" y="57"/>
                  </a:lnTo>
                  <a:lnTo>
                    <a:pt x="42" y="61"/>
                  </a:lnTo>
                  <a:lnTo>
                    <a:pt x="47" y="64"/>
                  </a:lnTo>
                  <a:lnTo>
                    <a:pt x="52" y="69"/>
                  </a:lnTo>
                  <a:lnTo>
                    <a:pt x="57" y="74"/>
                  </a:lnTo>
                  <a:lnTo>
                    <a:pt x="61" y="78"/>
                  </a:lnTo>
                  <a:lnTo>
                    <a:pt x="65" y="83"/>
                  </a:lnTo>
                  <a:lnTo>
                    <a:pt x="67" y="86"/>
                  </a:lnTo>
                  <a:lnTo>
                    <a:pt x="70" y="98"/>
                  </a:lnTo>
                  <a:lnTo>
                    <a:pt x="73" y="114"/>
                  </a:lnTo>
                  <a:lnTo>
                    <a:pt x="75" y="132"/>
                  </a:lnTo>
                  <a:lnTo>
                    <a:pt x="75" y="146"/>
                  </a:lnTo>
                  <a:lnTo>
                    <a:pt x="74" y="157"/>
                  </a:lnTo>
                  <a:lnTo>
                    <a:pt x="73" y="166"/>
                  </a:lnTo>
                  <a:lnTo>
                    <a:pt x="74" y="176"/>
                  </a:lnTo>
                  <a:lnTo>
                    <a:pt x="76" y="183"/>
                  </a:lnTo>
                  <a:lnTo>
                    <a:pt x="79" y="186"/>
                  </a:lnTo>
                  <a:lnTo>
                    <a:pt x="80" y="184"/>
                  </a:lnTo>
                  <a:lnTo>
                    <a:pt x="81" y="180"/>
                  </a:lnTo>
                  <a:lnTo>
                    <a:pt x="80" y="173"/>
                  </a:lnTo>
                  <a:lnTo>
                    <a:pt x="80" y="163"/>
                  </a:lnTo>
                  <a:lnTo>
                    <a:pt x="82" y="155"/>
                  </a:lnTo>
                  <a:lnTo>
                    <a:pt x="84" y="148"/>
                  </a:lnTo>
                  <a:lnTo>
                    <a:pt x="85" y="143"/>
                  </a:lnTo>
                  <a:lnTo>
                    <a:pt x="87" y="135"/>
                  </a:lnTo>
                  <a:lnTo>
                    <a:pt x="87" y="121"/>
                  </a:lnTo>
                  <a:lnTo>
                    <a:pt x="87" y="108"/>
                  </a:lnTo>
                  <a:lnTo>
                    <a:pt x="85" y="99"/>
                  </a:lnTo>
                  <a:lnTo>
                    <a:pt x="97" y="112"/>
                  </a:lnTo>
                  <a:lnTo>
                    <a:pt x="108" y="127"/>
                  </a:lnTo>
                  <a:lnTo>
                    <a:pt x="121" y="143"/>
                  </a:lnTo>
                  <a:lnTo>
                    <a:pt x="134" y="159"/>
                  </a:lnTo>
                  <a:lnTo>
                    <a:pt x="145" y="174"/>
                  </a:lnTo>
                  <a:lnTo>
                    <a:pt x="156" y="186"/>
                  </a:lnTo>
                  <a:lnTo>
                    <a:pt x="164" y="196"/>
                  </a:lnTo>
                  <a:lnTo>
                    <a:pt x="171" y="200"/>
                  </a:lnTo>
                  <a:lnTo>
                    <a:pt x="166" y="192"/>
                  </a:lnTo>
                  <a:lnTo>
                    <a:pt x="161" y="182"/>
                  </a:lnTo>
                  <a:lnTo>
                    <a:pt x="156" y="173"/>
                  </a:lnTo>
                  <a:lnTo>
                    <a:pt x="150" y="162"/>
                  </a:lnTo>
                  <a:lnTo>
                    <a:pt x="144" y="153"/>
                  </a:lnTo>
                  <a:lnTo>
                    <a:pt x="140" y="144"/>
                  </a:lnTo>
                  <a:lnTo>
                    <a:pt x="135" y="137"/>
                  </a:lnTo>
                  <a:lnTo>
                    <a:pt x="133" y="132"/>
                  </a:lnTo>
                  <a:lnTo>
                    <a:pt x="130" y="128"/>
                  </a:lnTo>
                  <a:lnTo>
                    <a:pt x="127" y="122"/>
                  </a:lnTo>
                  <a:lnTo>
                    <a:pt x="121" y="116"/>
                  </a:lnTo>
                  <a:lnTo>
                    <a:pt x="115" y="109"/>
                  </a:lnTo>
                  <a:lnTo>
                    <a:pt x="110" y="103"/>
                  </a:lnTo>
                  <a:lnTo>
                    <a:pt x="104" y="98"/>
                  </a:lnTo>
                  <a:lnTo>
                    <a:pt x="98" y="93"/>
                  </a:lnTo>
                  <a:lnTo>
                    <a:pt x="95" y="90"/>
                  </a:lnTo>
                  <a:lnTo>
                    <a:pt x="99" y="90"/>
                  </a:lnTo>
                  <a:lnTo>
                    <a:pt x="105" y="91"/>
                  </a:lnTo>
                  <a:lnTo>
                    <a:pt x="111" y="92"/>
                  </a:lnTo>
                  <a:lnTo>
                    <a:pt x="118" y="93"/>
                  </a:lnTo>
                  <a:lnTo>
                    <a:pt x="123" y="95"/>
                  </a:lnTo>
                  <a:lnTo>
                    <a:pt x="129" y="98"/>
                  </a:lnTo>
                  <a:lnTo>
                    <a:pt x="134" y="101"/>
                  </a:lnTo>
                  <a:lnTo>
                    <a:pt x="137" y="103"/>
                  </a:lnTo>
                  <a:lnTo>
                    <a:pt x="142" y="107"/>
                  </a:lnTo>
                  <a:lnTo>
                    <a:pt x="146" y="108"/>
                  </a:lnTo>
                  <a:lnTo>
                    <a:pt x="149" y="107"/>
                  </a:lnTo>
                  <a:lnTo>
                    <a:pt x="145" y="101"/>
                  </a:lnTo>
                  <a:lnTo>
                    <a:pt x="141" y="97"/>
                  </a:lnTo>
                  <a:lnTo>
                    <a:pt x="134" y="92"/>
                  </a:lnTo>
                  <a:lnTo>
                    <a:pt x="126" y="86"/>
                  </a:lnTo>
                  <a:lnTo>
                    <a:pt x="115" y="80"/>
                  </a:lnTo>
                  <a:lnTo>
                    <a:pt x="105" y="76"/>
                  </a:lnTo>
                  <a:lnTo>
                    <a:pt x="95" y="71"/>
                  </a:lnTo>
                  <a:lnTo>
                    <a:pt x="85" y="68"/>
                  </a:lnTo>
                  <a:lnTo>
                    <a:pt x="76" y="67"/>
                  </a:lnTo>
                  <a:lnTo>
                    <a:pt x="72" y="64"/>
                  </a:lnTo>
                  <a:lnTo>
                    <a:pt x="66" y="62"/>
                  </a:lnTo>
                  <a:lnTo>
                    <a:pt x="61" y="57"/>
                  </a:lnTo>
                  <a:lnTo>
                    <a:pt x="56" y="54"/>
                  </a:lnTo>
                  <a:lnTo>
                    <a:pt x="51" y="49"/>
                  </a:lnTo>
                  <a:lnTo>
                    <a:pt x="46" y="45"/>
                  </a:lnTo>
                  <a:lnTo>
                    <a:pt x="43" y="41"/>
                  </a:lnTo>
                  <a:lnTo>
                    <a:pt x="39" y="37"/>
                  </a:lnTo>
                  <a:lnTo>
                    <a:pt x="45" y="34"/>
                  </a:lnTo>
                  <a:lnTo>
                    <a:pt x="52" y="33"/>
                  </a:lnTo>
                  <a:lnTo>
                    <a:pt x="60" y="32"/>
                  </a:lnTo>
                  <a:lnTo>
                    <a:pt x="69" y="32"/>
                  </a:lnTo>
                  <a:lnTo>
                    <a:pt x="79" y="32"/>
                  </a:lnTo>
                  <a:lnTo>
                    <a:pt x="87" y="32"/>
                  </a:lnTo>
                  <a:lnTo>
                    <a:pt x="94" y="33"/>
                  </a:lnTo>
                  <a:lnTo>
                    <a:pt x="99" y="34"/>
                  </a:lnTo>
                  <a:lnTo>
                    <a:pt x="107" y="37"/>
                  </a:lnTo>
                  <a:lnTo>
                    <a:pt x="112" y="36"/>
                  </a:lnTo>
                  <a:lnTo>
                    <a:pt x="110" y="32"/>
                  </a:lnTo>
                  <a:lnTo>
                    <a:pt x="99" y="27"/>
                  </a:lnTo>
                  <a:lnTo>
                    <a:pt x="90" y="25"/>
                  </a:lnTo>
                  <a:lnTo>
                    <a:pt x="80" y="24"/>
                  </a:lnTo>
                  <a:lnTo>
                    <a:pt x="69" y="22"/>
                  </a:lnTo>
                  <a:lnTo>
                    <a:pt x="59" y="22"/>
                  </a:lnTo>
                  <a:lnTo>
                    <a:pt x="49" y="21"/>
                  </a:lnTo>
                  <a:lnTo>
                    <a:pt x="39" y="21"/>
                  </a:lnTo>
                  <a:lnTo>
                    <a:pt x="32" y="19"/>
                  </a:lnTo>
                  <a:lnTo>
                    <a:pt x="27" y="19"/>
                  </a:lnTo>
                  <a:lnTo>
                    <a:pt x="20" y="17"/>
                  </a:lnTo>
                  <a:lnTo>
                    <a:pt x="15" y="12"/>
                  </a:lnTo>
                  <a:lnTo>
                    <a:pt x="12" y="6"/>
                  </a:lnTo>
                  <a:lnTo>
                    <a:pt x="8" y="0"/>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94" name="Freeform 358">
              <a:extLst>
                <a:ext uri="{FF2B5EF4-FFF2-40B4-BE49-F238E27FC236}">
                  <a16:creationId xmlns:a16="http://schemas.microsoft.com/office/drawing/2014/main" xmlns="" id="{F9CE15A7-2C7B-4DF5-95C7-6C60E7EE0E13}"/>
                </a:ext>
              </a:extLst>
            </p:cNvPr>
            <p:cNvSpPr>
              <a:spLocks/>
            </p:cNvSpPr>
            <p:nvPr/>
          </p:nvSpPr>
          <p:spPr bwMode="auto">
            <a:xfrm>
              <a:off x="2644" y="1123"/>
              <a:ext cx="63" cy="131"/>
            </a:xfrm>
            <a:custGeom>
              <a:avLst/>
              <a:gdLst>
                <a:gd name="T0" fmla="*/ 4 w 125"/>
                <a:gd name="T1" fmla="*/ 1 h 263"/>
                <a:gd name="T2" fmla="*/ 4 w 125"/>
                <a:gd name="T3" fmla="*/ 1 h 263"/>
                <a:gd name="T4" fmla="*/ 3 w 125"/>
                <a:gd name="T5" fmla="*/ 1 h 263"/>
                <a:gd name="T6" fmla="*/ 3 w 125"/>
                <a:gd name="T7" fmla="*/ 2 h 263"/>
                <a:gd name="T8" fmla="*/ 4 w 125"/>
                <a:gd name="T9" fmla="*/ 3 h 263"/>
                <a:gd name="T10" fmla="*/ 4 w 125"/>
                <a:gd name="T11" fmla="*/ 5 h 263"/>
                <a:gd name="T12" fmla="*/ 4 w 125"/>
                <a:gd name="T13" fmla="*/ 4 h 263"/>
                <a:gd name="T14" fmla="*/ 3 w 125"/>
                <a:gd name="T15" fmla="*/ 3 h 263"/>
                <a:gd name="T16" fmla="*/ 3 w 125"/>
                <a:gd name="T17" fmla="*/ 4 h 263"/>
                <a:gd name="T18" fmla="*/ 2 w 125"/>
                <a:gd name="T19" fmla="*/ 6 h 263"/>
                <a:gd name="T20" fmla="*/ 2 w 125"/>
                <a:gd name="T21" fmla="*/ 7 h 263"/>
                <a:gd name="T22" fmla="*/ 2 w 125"/>
                <a:gd name="T23" fmla="*/ 7 h 263"/>
                <a:gd name="T24" fmla="*/ 2 w 125"/>
                <a:gd name="T25" fmla="*/ 6 h 263"/>
                <a:gd name="T26" fmla="*/ 2 w 125"/>
                <a:gd name="T27" fmla="*/ 6 h 263"/>
                <a:gd name="T28" fmla="*/ 2 w 125"/>
                <a:gd name="T29" fmla="*/ 7 h 263"/>
                <a:gd name="T30" fmla="*/ 1 w 125"/>
                <a:gd name="T31" fmla="*/ 8 h 263"/>
                <a:gd name="T32" fmla="*/ 1 w 125"/>
                <a:gd name="T33" fmla="*/ 8 h 263"/>
                <a:gd name="T34" fmla="*/ 1 w 125"/>
                <a:gd name="T35" fmla="*/ 7 h 263"/>
                <a:gd name="T36" fmla="*/ 2 w 125"/>
                <a:gd name="T37" fmla="*/ 5 h 263"/>
                <a:gd name="T38" fmla="*/ 1 w 125"/>
                <a:gd name="T39" fmla="*/ 5 h 263"/>
                <a:gd name="T40" fmla="*/ 1 w 125"/>
                <a:gd name="T41" fmla="*/ 6 h 263"/>
                <a:gd name="T42" fmla="*/ 1 w 125"/>
                <a:gd name="T43" fmla="*/ 6 h 263"/>
                <a:gd name="T44" fmla="*/ 1 w 125"/>
                <a:gd name="T45" fmla="*/ 6 h 263"/>
                <a:gd name="T46" fmla="*/ 1 w 125"/>
                <a:gd name="T47" fmla="*/ 5 h 263"/>
                <a:gd name="T48" fmla="*/ 2 w 125"/>
                <a:gd name="T49" fmla="*/ 5 h 263"/>
                <a:gd name="T50" fmla="*/ 2 w 125"/>
                <a:gd name="T51" fmla="*/ 4 h 263"/>
                <a:gd name="T52" fmla="*/ 3 w 125"/>
                <a:gd name="T53" fmla="*/ 3 h 263"/>
                <a:gd name="T54" fmla="*/ 2 w 125"/>
                <a:gd name="T55" fmla="*/ 3 h 263"/>
                <a:gd name="T56" fmla="*/ 1 w 125"/>
                <a:gd name="T57" fmla="*/ 3 h 263"/>
                <a:gd name="T58" fmla="*/ 1 w 125"/>
                <a:gd name="T59" fmla="*/ 3 h 263"/>
                <a:gd name="T60" fmla="*/ 1 w 125"/>
                <a:gd name="T61" fmla="*/ 3 h 263"/>
                <a:gd name="T62" fmla="*/ 1 w 125"/>
                <a:gd name="T63" fmla="*/ 2 h 263"/>
                <a:gd name="T64" fmla="*/ 2 w 125"/>
                <a:gd name="T65" fmla="*/ 2 h 263"/>
                <a:gd name="T66" fmla="*/ 3 w 125"/>
                <a:gd name="T67" fmla="*/ 2 h 263"/>
                <a:gd name="T68" fmla="*/ 3 w 125"/>
                <a:gd name="T69" fmla="*/ 1 h 263"/>
                <a:gd name="T70" fmla="*/ 3 w 125"/>
                <a:gd name="T71" fmla="*/ 1 h 263"/>
                <a:gd name="T72" fmla="*/ 2 w 125"/>
                <a:gd name="T73" fmla="*/ 1 h 263"/>
                <a:gd name="T74" fmla="*/ 1 w 125"/>
                <a:gd name="T75" fmla="*/ 1 h 263"/>
                <a:gd name="T76" fmla="*/ 1 w 125"/>
                <a:gd name="T77" fmla="*/ 1 h 263"/>
                <a:gd name="T78" fmla="*/ 1 w 125"/>
                <a:gd name="T79" fmla="*/ 2 h 263"/>
                <a:gd name="T80" fmla="*/ 1 w 125"/>
                <a:gd name="T81" fmla="*/ 1 h 263"/>
                <a:gd name="T82" fmla="*/ 2 w 125"/>
                <a:gd name="T83" fmla="*/ 0 h 263"/>
                <a:gd name="T84" fmla="*/ 2 w 125"/>
                <a:gd name="T85" fmla="*/ 0 h 263"/>
                <a:gd name="T86" fmla="*/ 2 w 125"/>
                <a:gd name="T87" fmla="*/ 0 h 263"/>
                <a:gd name="T88" fmla="*/ 2 w 125"/>
                <a:gd name="T89" fmla="*/ 1 h 263"/>
                <a:gd name="T90" fmla="*/ 3 w 125"/>
                <a:gd name="T91" fmla="*/ 1 h 263"/>
                <a:gd name="T92" fmla="*/ 3 w 125"/>
                <a:gd name="T93" fmla="*/ 1 h 263"/>
                <a:gd name="T94" fmla="*/ 4 w 125"/>
                <a:gd name="T95" fmla="*/ 0 h 263"/>
                <a:gd name="T96" fmla="*/ 4 w 125"/>
                <a:gd name="T97" fmla="*/ 0 h 263"/>
                <a:gd name="T98" fmla="*/ 4 w 125"/>
                <a:gd name="T99" fmla="*/ 0 h 263"/>
                <a:gd name="T100" fmla="*/ 4 w 125"/>
                <a:gd name="T101" fmla="*/ 0 h 263"/>
                <a:gd name="T102" fmla="*/ 4 w 125"/>
                <a:gd name="T103" fmla="*/ 1 h 26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25" h="263">
                  <a:moveTo>
                    <a:pt x="123" y="37"/>
                  </a:moveTo>
                  <a:lnTo>
                    <a:pt x="116" y="42"/>
                  </a:lnTo>
                  <a:lnTo>
                    <a:pt x="109" y="46"/>
                  </a:lnTo>
                  <a:lnTo>
                    <a:pt x="105" y="53"/>
                  </a:lnTo>
                  <a:lnTo>
                    <a:pt x="102" y="60"/>
                  </a:lnTo>
                  <a:lnTo>
                    <a:pt x="100" y="57"/>
                  </a:lnTo>
                  <a:lnTo>
                    <a:pt x="98" y="54"/>
                  </a:lnTo>
                  <a:lnTo>
                    <a:pt x="97" y="53"/>
                  </a:lnTo>
                  <a:lnTo>
                    <a:pt x="94" y="53"/>
                  </a:lnTo>
                  <a:lnTo>
                    <a:pt x="92" y="57"/>
                  </a:lnTo>
                  <a:lnTo>
                    <a:pt x="90" y="66"/>
                  </a:lnTo>
                  <a:lnTo>
                    <a:pt x="87" y="76"/>
                  </a:lnTo>
                  <a:lnTo>
                    <a:pt x="89" y="83"/>
                  </a:lnTo>
                  <a:lnTo>
                    <a:pt x="94" y="96"/>
                  </a:lnTo>
                  <a:lnTo>
                    <a:pt x="102" y="118"/>
                  </a:lnTo>
                  <a:lnTo>
                    <a:pt x="108" y="139"/>
                  </a:lnTo>
                  <a:lnTo>
                    <a:pt x="110" y="154"/>
                  </a:lnTo>
                  <a:lnTo>
                    <a:pt x="109" y="163"/>
                  </a:lnTo>
                  <a:lnTo>
                    <a:pt x="107" y="166"/>
                  </a:lnTo>
                  <a:lnTo>
                    <a:pt x="105" y="165"/>
                  </a:lnTo>
                  <a:lnTo>
                    <a:pt x="105" y="159"/>
                  </a:lnTo>
                  <a:lnTo>
                    <a:pt x="102" y="146"/>
                  </a:lnTo>
                  <a:lnTo>
                    <a:pt x="97" y="129"/>
                  </a:lnTo>
                  <a:lnTo>
                    <a:pt x="89" y="113"/>
                  </a:lnTo>
                  <a:lnTo>
                    <a:pt x="81" y="104"/>
                  </a:lnTo>
                  <a:lnTo>
                    <a:pt x="74" y="119"/>
                  </a:lnTo>
                  <a:lnTo>
                    <a:pt x="67" y="141"/>
                  </a:lnTo>
                  <a:lnTo>
                    <a:pt x="61" y="161"/>
                  </a:lnTo>
                  <a:lnTo>
                    <a:pt x="60" y="178"/>
                  </a:lnTo>
                  <a:lnTo>
                    <a:pt x="61" y="193"/>
                  </a:lnTo>
                  <a:lnTo>
                    <a:pt x="62" y="210"/>
                  </a:lnTo>
                  <a:lnTo>
                    <a:pt x="62" y="227"/>
                  </a:lnTo>
                  <a:lnTo>
                    <a:pt x="59" y="237"/>
                  </a:lnTo>
                  <a:lnTo>
                    <a:pt x="55" y="241"/>
                  </a:lnTo>
                  <a:lnTo>
                    <a:pt x="54" y="240"/>
                  </a:lnTo>
                  <a:lnTo>
                    <a:pt x="54" y="236"/>
                  </a:lnTo>
                  <a:lnTo>
                    <a:pt x="55" y="229"/>
                  </a:lnTo>
                  <a:lnTo>
                    <a:pt x="56" y="220"/>
                  </a:lnTo>
                  <a:lnTo>
                    <a:pt x="55" y="209"/>
                  </a:lnTo>
                  <a:lnTo>
                    <a:pt x="54" y="198"/>
                  </a:lnTo>
                  <a:lnTo>
                    <a:pt x="52" y="190"/>
                  </a:lnTo>
                  <a:lnTo>
                    <a:pt x="48" y="198"/>
                  </a:lnTo>
                  <a:lnTo>
                    <a:pt x="44" y="207"/>
                  </a:lnTo>
                  <a:lnTo>
                    <a:pt x="39" y="218"/>
                  </a:lnTo>
                  <a:lnTo>
                    <a:pt x="34" y="229"/>
                  </a:lnTo>
                  <a:lnTo>
                    <a:pt x="29" y="240"/>
                  </a:lnTo>
                  <a:lnTo>
                    <a:pt x="23" y="249"/>
                  </a:lnTo>
                  <a:lnTo>
                    <a:pt x="17" y="256"/>
                  </a:lnTo>
                  <a:lnTo>
                    <a:pt x="10" y="260"/>
                  </a:lnTo>
                  <a:lnTo>
                    <a:pt x="5" y="263"/>
                  </a:lnTo>
                  <a:lnTo>
                    <a:pt x="2" y="263"/>
                  </a:lnTo>
                  <a:lnTo>
                    <a:pt x="3" y="259"/>
                  </a:lnTo>
                  <a:lnTo>
                    <a:pt x="8" y="256"/>
                  </a:lnTo>
                  <a:lnTo>
                    <a:pt x="16" y="244"/>
                  </a:lnTo>
                  <a:lnTo>
                    <a:pt x="26" y="225"/>
                  </a:lnTo>
                  <a:lnTo>
                    <a:pt x="36" y="204"/>
                  </a:lnTo>
                  <a:lnTo>
                    <a:pt x="40" y="190"/>
                  </a:lnTo>
                  <a:lnTo>
                    <a:pt x="37" y="190"/>
                  </a:lnTo>
                  <a:lnTo>
                    <a:pt x="32" y="191"/>
                  </a:lnTo>
                  <a:lnTo>
                    <a:pt x="28" y="191"/>
                  </a:lnTo>
                  <a:lnTo>
                    <a:pt x="22" y="193"/>
                  </a:lnTo>
                  <a:lnTo>
                    <a:pt x="17" y="194"/>
                  </a:lnTo>
                  <a:lnTo>
                    <a:pt x="13" y="195"/>
                  </a:lnTo>
                  <a:lnTo>
                    <a:pt x="9" y="197"/>
                  </a:lnTo>
                  <a:lnTo>
                    <a:pt x="6" y="198"/>
                  </a:lnTo>
                  <a:lnTo>
                    <a:pt x="2" y="201"/>
                  </a:lnTo>
                  <a:lnTo>
                    <a:pt x="0" y="201"/>
                  </a:lnTo>
                  <a:lnTo>
                    <a:pt x="1" y="198"/>
                  </a:lnTo>
                  <a:lnTo>
                    <a:pt x="5" y="195"/>
                  </a:lnTo>
                  <a:lnTo>
                    <a:pt x="8" y="193"/>
                  </a:lnTo>
                  <a:lnTo>
                    <a:pt x="13" y="189"/>
                  </a:lnTo>
                  <a:lnTo>
                    <a:pt x="18" y="187"/>
                  </a:lnTo>
                  <a:lnTo>
                    <a:pt x="25" y="183"/>
                  </a:lnTo>
                  <a:lnTo>
                    <a:pt x="31" y="180"/>
                  </a:lnTo>
                  <a:lnTo>
                    <a:pt x="37" y="178"/>
                  </a:lnTo>
                  <a:lnTo>
                    <a:pt x="41" y="174"/>
                  </a:lnTo>
                  <a:lnTo>
                    <a:pt x="45" y="173"/>
                  </a:lnTo>
                  <a:lnTo>
                    <a:pt x="49" y="153"/>
                  </a:lnTo>
                  <a:lnTo>
                    <a:pt x="56" y="131"/>
                  </a:lnTo>
                  <a:lnTo>
                    <a:pt x="63" y="112"/>
                  </a:lnTo>
                  <a:lnTo>
                    <a:pt x="68" y="101"/>
                  </a:lnTo>
                  <a:lnTo>
                    <a:pt x="60" y="100"/>
                  </a:lnTo>
                  <a:lnTo>
                    <a:pt x="51" y="100"/>
                  </a:lnTo>
                  <a:lnTo>
                    <a:pt x="41" y="100"/>
                  </a:lnTo>
                  <a:lnTo>
                    <a:pt x="33" y="100"/>
                  </a:lnTo>
                  <a:lnTo>
                    <a:pt x="24" y="101"/>
                  </a:lnTo>
                  <a:lnTo>
                    <a:pt x="17" y="103"/>
                  </a:lnTo>
                  <a:lnTo>
                    <a:pt x="11" y="105"/>
                  </a:lnTo>
                  <a:lnTo>
                    <a:pt x="8" y="106"/>
                  </a:lnTo>
                  <a:lnTo>
                    <a:pt x="3" y="108"/>
                  </a:lnTo>
                  <a:lnTo>
                    <a:pt x="2" y="108"/>
                  </a:lnTo>
                  <a:lnTo>
                    <a:pt x="2" y="106"/>
                  </a:lnTo>
                  <a:lnTo>
                    <a:pt x="6" y="103"/>
                  </a:lnTo>
                  <a:lnTo>
                    <a:pt x="10" y="100"/>
                  </a:lnTo>
                  <a:lnTo>
                    <a:pt x="17" y="97"/>
                  </a:lnTo>
                  <a:lnTo>
                    <a:pt x="26" y="93"/>
                  </a:lnTo>
                  <a:lnTo>
                    <a:pt x="37" y="90"/>
                  </a:lnTo>
                  <a:lnTo>
                    <a:pt x="46" y="88"/>
                  </a:lnTo>
                  <a:lnTo>
                    <a:pt x="55" y="84"/>
                  </a:lnTo>
                  <a:lnTo>
                    <a:pt x="63" y="83"/>
                  </a:lnTo>
                  <a:lnTo>
                    <a:pt x="68" y="82"/>
                  </a:lnTo>
                  <a:lnTo>
                    <a:pt x="74" y="77"/>
                  </a:lnTo>
                  <a:lnTo>
                    <a:pt x="78" y="67"/>
                  </a:lnTo>
                  <a:lnTo>
                    <a:pt x="81" y="57"/>
                  </a:lnTo>
                  <a:lnTo>
                    <a:pt x="82" y="50"/>
                  </a:lnTo>
                  <a:lnTo>
                    <a:pt x="79" y="46"/>
                  </a:lnTo>
                  <a:lnTo>
                    <a:pt x="74" y="44"/>
                  </a:lnTo>
                  <a:lnTo>
                    <a:pt x="66" y="43"/>
                  </a:lnTo>
                  <a:lnTo>
                    <a:pt x="60" y="44"/>
                  </a:lnTo>
                  <a:lnTo>
                    <a:pt x="53" y="46"/>
                  </a:lnTo>
                  <a:lnTo>
                    <a:pt x="45" y="48"/>
                  </a:lnTo>
                  <a:lnTo>
                    <a:pt x="38" y="52"/>
                  </a:lnTo>
                  <a:lnTo>
                    <a:pt x="30" y="54"/>
                  </a:lnTo>
                  <a:lnTo>
                    <a:pt x="24" y="57"/>
                  </a:lnTo>
                  <a:lnTo>
                    <a:pt x="18" y="59"/>
                  </a:lnTo>
                  <a:lnTo>
                    <a:pt x="14" y="61"/>
                  </a:lnTo>
                  <a:lnTo>
                    <a:pt x="10" y="63"/>
                  </a:lnTo>
                  <a:lnTo>
                    <a:pt x="6" y="67"/>
                  </a:lnTo>
                  <a:lnTo>
                    <a:pt x="2" y="68"/>
                  </a:lnTo>
                  <a:lnTo>
                    <a:pt x="2" y="66"/>
                  </a:lnTo>
                  <a:lnTo>
                    <a:pt x="7" y="60"/>
                  </a:lnTo>
                  <a:lnTo>
                    <a:pt x="11" y="55"/>
                  </a:lnTo>
                  <a:lnTo>
                    <a:pt x="16" y="50"/>
                  </a:lnTo>
                  <a:lnTo>
                    <a:pt x="22" y="43"/>
                  </a:lnTo>
                  <a:lnTo>
                    <a:pt x="28" y="36"/>
                  </a:lnTo>
                  <a:lnTo>
                    <a:pt x="34" y="30"/>
                  </a:lnTo>
                  <a:lnTo>
                    <a:pt x="40" y="24"/>
                  </a:lnTo>
                  <a:lnTo>
                    <a:pt x="46" y="21"/>
                  </a:lnTo>
                  <a:lnTo>
                    <a:pt x="51" y="19"/>
                  </a:lnTo>
                  <a:lnTo>
                    <a:pt x="51" y="22"/>
                  </a:lnTo>
                  <a:lnTo>
                    <a:pt x="52" y="25"/>
                  </a:lnTo>
                  <a:lnTo>
                    <a:pt x="54" y="30"/>
                  </a:lnTo>
                  <a:lnTo>
                    <a:pt x="55" y="33"/>
                  </a:lnTo>
                  <a:lnTo>
                    <a:pt x="59" y="37"/>
                  </a:lnTo>
                  <a:lnTo>
                    <a:pt x="62" y="39"/>
                  </a:lnTo>
                  <a:lnTo>
                    <a:pt x="67" y="40"/>
                  </a:lnTo>
                  <a:lnTo>
                    <a:pt x="72" y="42"/>
                  </a:lnTo>
                  <a:lnTo>
                    <a:pt x="78" y="43"/>
                  </a:lnTo>
                  <a:lnTo>
                    <a:pt x="83" y="42"/>
                  </a:lnTo>
                  <a:lnTo>
                    <a:pt x="87" y="42"/>
                  </a:lnTo>
                  <a:lnTo>
                    <a:pt x="92" y="39"/>
                  </a:lnTo>
                  <a:lnTo>
                    <a:pt x="97" y="35"/>
                  </a:lnTo>
                  <a:lnTo>
                    <a:pt x="99" y="29"/>
                  </a:lnTo>
                  <a:lnTo>
                    <a:pt x="99" y="23"/>
                  </a:lnTo>
                  <a:lnTo>
                    <a:pt x="99" y="19"/>
                  </a:lnTo>
                  <a:lnTo>
                    <a:pt x="106" y="12"/>
                  </a:lnTo>
                  <a:lnTo>
                    <a:pt x="114" y="7"/>
                  </a:lnTo>
                  <a:lnTo>
                    <a:pt x="122" y="2"/>
                  </a:lnTo>
                  <a:lnTo>
                    <a:pt x="125" y="0"/>
                  </a:lnTo>
                  <a:lnTo>
                    <a:pt x="119" y="8"/>
                  </a:lnTo>
                  <a:lnTo>
                    <a:pt x="110" y="16"/>
                  </a:lnTo>
                  <a:lnTo>
                    <a:pt x="106" y="23"/>
                  </a:lnTo>
                  <a:lnTo>
                    <a:pt x="106" y="29"/>
                  </a:lnTo>
                  <a:lnTo>
                    <a:pt x="109" y="33"/>
                  </a:lnTo>
                  <a:lnTo>
                    <a:pt x="113" y="38"/>
                  </a:lnTo>
                  <a:lnTo>
                    <a:pt x="117" y="39"/>
                  </a:lnTo>
                  <a:lnTo>
                    <a:pt x="123" y="37"/>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95" name="Freeform 359">
              <a:extLst>
                <a:ext uri="{FF2B5EF4-FFF2-40B4-BE49-F238E27FC236}">
                  <a16:creationId xmlns:a16="http://schemas.microsoft.com/office/drawing/2014/main" xmlns="" id="{02F4B99C-0C5D-4C64-8750-05BAC78899EB}"/>
                </a:ext>
              </a:extLst>
            </p:cNvPr>
            <p:cNvSpPr>
              <a:spLocks/>
            </p:cNvSpPr>
            <p:nvPr/>
          </p:nvSpPr>
          <p:spPr bwMode="auto">
            <a:xfrm>
              <a:off x="2705" y="1168"/>
              <a:ext cx="10" cy="17"/>
            </a:xfrm>
            <a:custGeom>
              <a:avLst/>
              <a:gdLst>
                <a:gd name="T0" fmla="*/ 0 w 20"/>
                <a:gd name="T1" fmla="*/ 0 h 33"/>
                <a:gd name="T2" fmla="*/ 1 w 20"/>
                <a:gd name="T3" fmla="*/ 1 h 33"/>
                <a:gd name="T4" fmla="*/ 1 w 20"/>
                <a:gd name="T5" fmla="*/ 1 h 33"/>
                <a:gd name="T6" fmla="*/ 1 w 20"/>
                <a:gd name="T7" fmla="*/ 1 h 33"/>
                <a:gd name="T8" fmla="*/ 1 w 20"/>
                <a:gd name="T9" fmla="*/ 0 h 33"/>
                <a:gd name="T10" fmla="*/ 1 w 20"/>
                <a:gd name="T11" fmla="*/ 1 h 33"/>
                <a:gd name="T12" fmla="*/ 1 w 20"/>
                <a:gd name="T13" fmla="*/ 1 h 33"/>
                <a:gd name="T14" fmla="*/ 1 w 20"/>
                <a:gd name="T15" fmla="*/ 1 h 33"/>
                <a:gd name="T16" fmla="*/ 1 w 20"/>
                <a:gd name="T17" fmla="*/ 1 h 33"/>
                <a:gd name="T18" fmla="*/ 1 w 20"/>
                <a:gd name="T19" fmla="*/ 2 h 33"/>
                <a:gd name="T20" fmla="*/ 1 w 20"/>
                <a:gd name="T21" fmla="*/ 2 h 33"/>
                <a:gd name="T22" fmla="*/ 1 w 20"/>
                <a:gd name="T23" fmla="*/ 1 h 33"/>
                <a:gd name="T24" fmla="*/ 1 w 20"/>
                <a:gd name="T25" fmla="*/ 1 h 33"/>
                <a:gd name="T26" fmla="*/ 1 w 20"/>
                <a:gd name="T27" fmla="*/ 1 h 33"/>
                <a:gd name="T28" fmla="*/ 1 w 20"/>
                <a:gd name="T29" fmla="*/ 1 h 33"/>
                <a:gd name="T30" fmla="*/ 1 w 20"/>
                <a:gd name="T31" fmla="*/ 1 h 33"/>
                <a:gd name="T32" fmla="*/ 0 w 20"/>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33">
                  <a:moveTo>
                    <a:pt x="0" y="0"/>
                  </a:moveTo>
                  <a:lnTo>
                    <a:pt x="5" y="1"/>
                  </a:lnTo>
                  <a:lnTo>
                    <a:pt x="9" y="1"/>
                  </a:lnTo>
                  <a:lnTo>
                    <a:pt x="14" y="1"/>
                  </a:lnTo>
                  <a:lnTo>
                    <a:pt x="17" y="0"/>
                  </a:lnTo>
                  <a:lnTo>
                    <a:pt x="18" y="8"/>
                  </a:lnTo>
                  <a:lnTo>
                    <a:pt x="20" y="16"/>
                  </a:lnTo>
                  <a:lnTo>
                    <a:pt x="18" y="23"/>
                  </a:lnTo>
                  <a:lnTo>
                    <a:pt x="17" y="31"/>
                  </a:lnTo>
                  <a:lnTo>
                    <a:pt x="16" y="33"/>
                  </a:lnTo>
                  <a:lnTo>
                    <a:pt x="15" y="33"/>
                  </a:lnTo>
                  <a:lnTo>
                    <a:pt x="14" y="32"/>
                  </a:lnTo>
                  <a:lnTo>
                    <a:pt x="14" y="29"/>
                  </a:lnTo>
                  <a:lnTo>
                    <a:pt x="13" y="23"/>
                  </a:lnTo>
                  <a:lnTo>
                    <a:pt x="9" y="15"/>
                  </a:lnTo>
                  <a:lnTo>
                    <a:pt x="5" y="7"/>
                  </a:lnTo>
                  <a:lnTo>
                    <a:pt x="0" y="0"/>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96" name="Freeform 360">
              <a:extLst>
                <a:ext uri="{FF2B5EF4-FFF2-40B4-BE49-F238E27FC236}">
                  <a16:creationId xmlns:a16="http://schemas.microsoft.com/office/drawing/2014/main" xmlns="" id="{5E3BE0B1-3495-4AF7-9537-C730BFE32BF2}"/>
                </a:ext>
              </a:extLst>
            </p:cNvPr>
            <p:cNvSpPr>
              <a:spLocks/>
            </p:cNvSpPr>
            <p:nvPr/>
          </p:nvSpPr>
          <p:spPr bwMode="auto">
            <a:xfrm>
              <a:off x="2452" y="1056"/>
              <a:ext cx="192" cy="116"/>
            </a:xfrm>
            <a:custGeom>
              <a:avLst/>
              <a:gdLst>
                <a:gd name="T0" fmla="*/ 10 w 386"/>
                <a:gd name="T1" fmla="*/ 3 h 232"/>
                <a:gd name="T2" fmla="*/ 9 w 386"/>
                <a:gd name="T3" fmla="*/ 4 h 232"/>
                <a:gd name="T4" fmla="*/ 8 w 386"/>
                <a:gd name="T5" fmla="*/ 5 h 232"/>
                <a:gd name="T6" fmla="*/ 7 w 386"/>
                <a:gd name="T7" fmla="*/ 7 h 232"/>
                <a:gd name="T8" fmla="*/ 6 w 386"/>
                <a:gd name="T9" fmla="*/ 8 h 232"/>
                <a:gd name="T10" fmla="*/ 6 w 386"/>
                <a:gd name="T11" fmla="*/ 8 h 232"/>
                <a:gd name="T12" fmla="*/ 6 w 386"/>
                <a:gd name="T13" fmla="*/ 7 h 232"/>
                <a:gd name="T14" fmla="*/ 8 w 386"/>
                <a:gd name="T15" fmla="*/ 6 h 232"/>
                <a:gd name="T16" fmla="*/ 8 w 386"/>
                <a:gd name="T17" fmla="*/ 4 h 232"/>
                <a:gd name="T18" fmla="*/ 8 w 386"/>
                <a:gd name="T19" fmla="*/ 4 h 232"/>
                <a:gd name="T20" fmla="*/ 7 w 386"/>
                <a:gd name="T21" fmla="*/ 5 h 232"/>
                <a:gd name="T22" fmla="*/ 7 w 386"/>
                <a:gd name="T23" fmla="*/ 5 h 232"/>
                <a:gd name="T24" fmla="*/ 5 w 386"/>
                <a:gd name="T25" fmla="*/ 6 h 232"/>
                <a:gd name="T26" fmla="*/ 3 w 386"/>
                <a:gd name="T27" fmla="*/ 7 h 232"/>
                <a:gd name="T28" fmla="*/ 3 w 386"/>
                <a:gd name="T29" fmla="*/ 7 h 232"/>
                <a:gd name="T30" fmla="*/ 4 w 386"/>
                <a:gd name="T31" fmla="*/ 6 h 232"/>
                <a:gd name="T32" fmla="*/ 6 w 386"/>
                <a:gd name="T33" fmla="*/ 5 h 232"/>
                <a:gd name="T34" fmla="*/ 6 w 386"/>
                <a:gd name="T35" fmla="*/ 5 h 232"/>
                <a:gd name="T36" fmla="*/ 5 w 386"/>
                <a:gd name="T37" fmla="*/ 5 h 232"/>
                <a:gd name="T38" fmla="*/ 4 w 386"/>
                <a:gd name="T39" fmla="*/ 5 h 232"/>
                <a:gd name="T40" fmla="*/ 3 w 386"/>
                <a:gd name="T41" fmla="*/ 6 h 232"/>
                <a:gd name="T42" fmla="*/ 1 w 386"/>
                <a:gd name="T43" fmla="*/ 6 h 232"/>
                <a:gd name="T44" fmla="*/ 1 w 386"/>
                <a:gd name="T45" fmla="*/ 6 h 232"/>
                <a:gd name="T46" fmla="*/ 2 w 386"/>
                <a:gd name="T47" fmla="*/ 6 h 232"/>
                <a:gd name="T48" fmla="*/ 3 w 386"/>
                <a:gd name="T49" fmla="*/ 5 h 232"/>
                <a:gd name="T50" fmla="*/ 2 w 386"/>
                <a:gd name="T51" fmla="*/ 5 h 232"/>
                <a:gd name="T52" fmla="*/ 0 w 386"/>
                <a:gd name="T53" fmla="*/ 5 h 232"/>
                <a:gd name="T54" fmla="*/ 0 w 386"/>
                <a:gd name="T55" fmla="*/ 5 h 232"/>
                <a:gd name="T56" fmla="*/ 1 w 386"/>
                <a:gd name="T57" fmla="*/ 4 h 232"/>
                <a:gd name="T58" fmla="*/ 3 w 386"/>
                <a:gd name="T59" fmla="*/ 4 h 232"/>
                <a:gd name="T60" fmla="*/ 2 w 386"/>
                <a:gd name="T61" fmla="*/ 4 h 232"/>
                <a:gd name="T62" fmla="*/ 1 w 386"/>
                <a:gd name="T63" fmla="*/ 3 h 232"/>
                <a:gd name="T64" fmla="*/ 1 w 386"/>
                <a:gd name="T65" fmla="*/ 2 h 232"/>
                <a:gd name="T66" fmla="*/ 2 w 386"/>
                <a:gd name="T67" fmla="*/ 3 h 232"/>
                <a:gd name="T68" fmla="*/ 4 w 386"/>
                <a:gd name="T69" fmla="*/ 4 h 232"/>
                <a:gd name="T70" fmla="*/ 5 w 386"/>
                <a:gd name="T71" fmla="*/ 4 h 232"/>
                <a:gd name="T72" fmla="*/ 5 w 386"/>
                <a:gd name="T73" fmla="*/ 4 h 232"/>
                <a:gd name="T74" fmla="*/ 5 w 386"/>
                <a:gd name="T75" fmla="*/ 3 h 232"/>
                <a:gd name="T76" fmla="*/ 4 w 386"/>
                <a:gd name="T77" fmla="*/ 3 h 232"/>
                <a:gd name="T78" fmla="*/ 4 w 386"/>
                <a:gd name="T79" fmla="*/ 2 h 232"/>
                <a:gd name="T80" fmla="*/ 3 w 386"/>
                <a:gd name="T81" fmla="*/ 2 h 232"/>
                <a:gd name="T82" fmla="*/ 3 w 386"/>
                <a:gd name="T83" fmla="*/ 1 h 232"/>
                <a:gd name="T84" fmla="*/ 4 w 386"/>
                <a:gd name="T85" fmla="*/ 2 h 232"/>
                <a:gd name="T86" fmla="*/ 6 w 386"/>
                <a:gd name="T87" fmla="*/ 4 h 232"/>
                <a:gd name="T88" fmla="*/ 7 w 386"/>
                <a:gd name="T89" fmla="*/ 4 h 232"/>
                <a:gd name="T90" fmla="*/ 7 w 386"/>
                <a:gd name="T91" fmla="*/ 4 h 232"/>
                <a:gd name="T92" fmla="*/ 8 w 386"/>
                <a:gd name="T93" fmla="*/ 4 h 232"/>
                <a:gd name="T94" fmla="*/ 8 w 386"/>
                <a:gd name="T95" fmla="*/ 3 h 232"/>
                <a:gd name="T96" fmla="*/ 7 w 386"/>
                <a:gd name="T97" fmla="*/ 2 h 232"/>
                <a:gd name="T98" fmla="*/ 6 w 386"/>
                <a:gd name="T99" fmla="*/ 1 h 232"/>
                <a:gd name="T100" fmla="*/ 6 w 386"/>
                <a:gd name="T101" fmla="*/ 1 h 232"/>
                <a:gd name="T102" fmla="*/ 7 w 386"/>
                <a:gd name="T103" fmla="*/ 2 h 232"/>
                <a:gd name="T104" fmla="*/ 9 w 386"/>
                <a:gd name="T105" fmla="*/ 3 h 232"/>
                <a:gd name="T106" fmla="*/ 10 w 386"/>
                <a:gd name="T107" fmla="*/ 3 h 232"/>
                <a:gd name="T108" fmla="*/ 11 w 386"/>
                <a:gd name="T109" fmla="*/ 2 h 232"/>
                <a:gd name="T110" fmla="*/ 11 w 386"/>
                <a:gd name="T111" fmla="*/ 3 h 2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86" h="232">
                  <a:moveTo>
                    <a:pt x="370" y="74"/>
                  </a:moveTo>
                  <a:lnTo>
                    <a:pt x="364" y="78"/>
                  </a:lnTo>
                  <a:lnTo>
                    <a:pt x="356" y="82"/>
                  </a:lnTo>
                  <a:lnTo>
                    <a:pt x="347" y="87"/>
                  </a:lnTo>
                  <a:lnTo>
                    <a:pt x="335" y="91"/>
                  </a:lnTo>
                  <a:lnTo>
                    <a:pt x="325" y="96"/>
                  </a:lnTo>
                  <a:lnTo>
                    <a:pt x="316" y="101"/>
                  </a:lnTo>
                  <a:lnTo>
                    <a:pt x="310" y="104"/>
                  </a:lnTo>
                  <a:lnTo>
                    <a:pt x="307" y="108"/>
                  </a:lnTo>
                  <a:lnTo>
                    <a:pt x="302" y="118"/>
                  </a:lnTo>
                  <a:lnTo>
                    <a:pt x="293" y="136"/>
                  </a:lnTo>
                  <a:lnTo>
                    <a:pt x="282" y="156"/>
                  </a:lnTo>
                  <a:lnTo>
                    <a:pt x="273" y="171"/>
                  </a:lnTo>
                  <a:lnTo>
                    <a:pt x="267" y="178"/>
                  </a:lnTo>
                  <a:lnTo>
                    <a:pt x="259" y="186"/>
                  </a:lnTo>
                  <a:lnTo>
                    <a:pt x="250" y="195"/>
                  </a:lnTo>
                  <a:lnTo>
                    <a:pt x="239" y="204"/>
                  </a:lnTo>
                  <a:lnTo>
                    <a:pt x="228" y="214"/>
                  </a:lnTo>
                  <a:lnTo>
                    <a:pt x="219" y="222"/>
                  </a:lnTo>
                  <a:lnTo>
                    <a:pt x="210" y="227"/>
                  </a:lnTo>
                  <a:lnTo>
                    <a:pt x="204" y="231"/>
                  </a:lnTo>
                  <a:lnTo>
                    <a:pt x="198" y="232"/>
                  </a:lnTo>
                  <a:lnTo>
                    <a:pt x="196" y="231"/>
                  </a:lnTo>
                  <a:lnTo>
                    <a:pt x="198" y="229"/>
                  </a:lnTo>
                  <a:lnTo>
                    <a:pt x="202" y="225"/>
                  </a:lnTo>
                  <a:lnTo>
                    <a:pt x="206" y="222"/>
                  </a:lnTo>
                  <a:lnTo>
                    <a:pt x="213" y="215"/>
                  </a:lnTo>
                  <a:lnTo>
                    <a:pt x="224" y="206"/>
                  </a:lnTo>
                  <a:lnTo>
                    <a:pt x="234" y="196"/>
                  </a:lnTo>
                  <a:lnTo>
                    <a:pt x="244" y="186"/>
                  </a:lnTo>
                  <a:lnTo>
                    <a:pt x="255" y="177"/>
                  </a:lnTo>
                  <a:lnTo>
                    <a:pt x="263" y="167"/>
                  </a:lnTo>
                  <a:lnTo>
                    <a:pt x="267" y="162"/>
                  </a:lnTo>
                  <a:lnTo>
                    <a:pt x="273" y="151"/>
                  </a:lnTo>
                  <a:lnTo>
                    <a:pt x="278" y="139"/>
                  </a:lnTo>
                  <a:lnTo>
                    <a:pt x="281" y="128"/>
                  </a:lnTo>
                  <a:lnTo>
                    <a:pt x="283" y="120"/>
                  </a:lnTo>
                  <a:lnTo>
                    <a:pt x="283" y="117"/>
                  </a:lnTo>
                  <a:lnTo>
                    <a:pt x="282" y="116"/>
                  </a:lnTo>
                  <a:lnTo>
                    <a:pt x="279" y="117"/>
                  </a:lnTo>
                  <a:lnTo>
                    <a:pt x="273" y="119"/>
                  </a:lnTo>
                  <a:lnTo>
                    <a:pt x="269" y="121"/>
                  </a:lnTo>
                  <a:lnTo>
                    <a:pt x="262" y="126"/>
                  </a:lnTo>
                  <a:lnTo>
                    <a:pt x="255" y="129"/>
                  </a:lnTo>
                  <a:lnTo>
                    <a:pt x="247" y="134"/>
                  </a:lnTo>
                  <a:lnTo>
                    <a:pt x="239" y="139"/>
                  </a:lnTo>
                  <a:lnTo>
                    <a:pt x="231" y="142"/>
                  </a:lnTo>
                  <a:lnTo>
                    <a:pt x="225" y="144"/>
                  </a:lnTo>
                  <a:lnTo>
                    <a:pt x="220" y="146"/>
                  </a:lnTo>
                  <a:lnTo>
                    <a:pt x="211" y="159"/>
                  </a:lnTo>
                  <a:lnTo>
                    <a:pt x="198" y="172"/>
                  </a:lnTo>
                  <a:lnTo>
                    <a:pt x="183" y="184"/>
                  </a:lnTo>
                  <a:lnTo>
                    <a:pt x="167" y="195"/>
                  </a:lnTo>
                  <a:lnTo>
                    <a:pt x="151" y="204"/>
                  </a:lnTo>
                  <a:lnTo>
                    <a:pt x="137" y="211"/>
                  </a:lnTo>
                  <a:lnTo>
                    <a:pt x="126" y="216"/>
                  </a:lnTo>
                  <a:lnTo>
                    <a:pt x="118" y="218"/>
                  </a:lnTo>
                  <a:lnTo>
                    <a:pt x="108" y="219"/>
                  </a:lnTo>
                  <a:lnTo>
                    <a:pt x="104" y="219"/>
                  </a:lnTo>
                  <a:lnTo>
                    <a:pt x="105" y="217"/>
                  </a:lnTo>
                  <a:lnTo>
                    <a:pt x="112" y="215"/>
                  </a:lnTo>
                  <a:lnTo>
                    <a:pt x="123" y="209"/>
                  </a:lnTo>
                  <a:lnTo>
                    <a:pt x="137" y="201"/>
                  </a:lnTo>
                  <a:lnTo>
                    <a:pt x="152" y="192"/>
                  </a:lnTo>
                  <a:lnTo>
                    <a:pt x="166" y="180"/>
                  </a:lnTo>
                  <a:lnTo>
                    <a:pt x="180" y="169"/>
                  </a:lnTo>
                  <a:lnTo>
                    <a:pt x="191" y="158"/>
                  </a:lnTo>
                  <a:lnTo>
                    <a:pt x="199" y="149"/>
                  </a:lnTo>
                  <a:lnTo>
                    <a:pt x="203" y="142"/>
                  </a:lnTo>
                  <a:lnTo>
                    <a:pt x="203" y="140"/>
                  </a:lnTo>
                  <a:lnTo>
                    <a:pt x="201" y="139"/>
                  </a:lnTo>
                  <a:lnTo>
                    <a:pt x="196" y="139"/>
                  </a:lnTo>
                  <a:lnTo>
                    <a:pt x="188" y="139"/>
                  </a:lnTo>
                  <a:lnTo>
                    <a:pt x="182" y="139"/>
                  </a:lnTo>
                  <a:lnTo>
                    <a:pt x="176" y="140"/>
                  </a:lnTo>
                  <a:lnTo>
                    <a:pt x="169" y="141"/>
                  </a:lnTo>
                  <a:lnTo>
                    <a:pt x="164" y="141"/>
                  </a:lnTo>
                  <a:lnTo>
                    <a:pt x="157" y="142"/>
                  </a:lnTo>
                  <a:lnTo>
                    <a:pt x="151" y="143"/>
                  </a:lnTo>
                  <a:lnTo>
                    <a:pt x="146" y="143"/>
                  </a:lnTo>
                  <a:lnTo>
                    <a:pt x="143" y="143"/>
                  </a:lnTo>
                  <a:lnTo>
                    <a:pt x="133" y="150"/>
                  </a:lnTo>
                  <a:lnTo>
                    <a:pt x="119" y="157"/>
                  </a:lnTo>
                  <a:lnTo>
                    <a:pt x="104" y="164"/>
                  </a:lnTo>
                  <a:lnTo>
                    <a:pt x="88" y="170"/>
                  </a:lnTo>
                  <a:lnTo>
                    <a:pt x="72" y="176"/>
                  </a:lnTo>
                  <a:lnTo>
                    <a:pt x="58" y="180"/>
                  </a:lnTo>
                  <a:lnTo>
                    <a:pt x="47" y="184"/>
                  </a:lnTo>
                  <a:lnTo>
                    <a:pt x="41" y="186"/>
                  </a:lnTo>
                  <a:lnTo>
                    <a:pt x="34" y="187"/>
                  </a:lnTo>
                  <a:lnTo>
                    <a:pt x="30" y="185"/>
                  </a:lnTo>
                  <a:lnTo>
                    <a:pt x="32" y="181"/>
                  </a:lnTo>
                  <a:lnTo>
                    <a:pt x="42" y="178"/>
                  </a:lnTo>
                  <a:lnTo>
                    <a:pt x="52" y="176"/>
                  </a:lnTo>
                  <a:lnTo>
                    <a:pt x="64" y="172"/>
                  </a:lnTo>
                  <a:lnTo>
                    <a:pt x="76" y="167"/>
                  </a:lnTo>
                  <a:lnTo>
                    <a:pt x="88" y="162"/>
                  </a:lnTo>
                  <a:lnTo>
                    <a:pt x="99" y="156"/>
                  </a:lnTo>
                  <a:lnTo>
                    <a:pt x="108" y="149"/>
                  </a:lnTo>
                  <a:lnTo>
                    <a:pt x="115" y="143"/>
                  </a:lnTo>
                  <a:lnTo>
                    <a:pt x="120" y="138"/>
                  </a:lnTo>
                  <a:lnTo>
                    <a:pt x="107" y="135"/>
                  </a:lnTo>
                  <a:lnTo>
                    <a:pt x="94" y="134"/>
                  </a:lnTo>
                  <a:lnTo>
                    <a:pt x="77" y="134"/>
                  </a:lnTo>
                  <a:lnTo>
                    <a:pt x="62" y="135"/>
                  </a:lnTo>
                  <a:lnTo>
                    <a:pt x="47" y="138"/>
                  </a:lnTo>
                  <a:lnTo>
                    <a:pt x="34" y="140"/>
                  </a:lnTo>
                  <a:lnTo>
                    <a:pt x="23" y="141"/>
                  </a:lnTo>
                  <a:lnTo>
                    <a:pt x="15" y="143"/>
                  </a:lnTo>
                  <a:lnTo>
                    <a:pt x="6" y="146"/>
                  </a:lnTo>
                  <a:lnTo>
                    <a:pt x="0" y="147"/>
                  </a:lnTo>
                  <a:lnTo>
                    <a:pt x="0" y="146"/>
                  </a:lnTo>
                  <a:lnTo>
                    <a:pt x="6" y="141"/>
                  </a:lnTo>
                  <a:lnTo>
                    <a:pt x="13" y="138"/>
                  </a:lnTo>
                  <a:lnTo>
                    <a:pt x="22" y="133"/>
                  </a:lnTo>
                  <a:lnTo>
                    <a:pt x="35" y="128"/>
                  </a:lnTo>
                  <a:lnTo>
                    <a:pt x="50" y="125"/>
                  </a:lnTo>
                  <a:lnTo>
                    <a:pt x="66" y="121"/>
                  </a:lnTo>
                  <a:lnTo>
                    <a:pt x="83" y="119"/>
                  </a:lnTo>
                  <a:lnTo>
                    <a:pt x="100" y="119"/>
                  </a:lnTo>
                  <a:lnTo>
                    <a:pt x="117" y="121"/>
                  </a:lnTo>
                  <a:lnTo>
                    <a:pt x="112" y="116"/>
                  </a:lnTo>
                  <a:lnTo>
                    <a:pt x="104" y="108"/>
                  </a:lnTo>
                  <a:lnTo>
                    <a:pt x="95" y="101"/>
                  </a:lnTo>
                  <a:lnTo>
                    <a:pt x="84" y="93"/>
                  </a:lnTo>
                  <a:lnTo>
                    <a:pt x="74" y="86"/>
                  </a:lnTo>
                  <a:lnTo>
                    <a:pt x="65" y="80"/>
                  </a:lnTo>
                  <a:lnTo>
                    <a:pt x="57" y="74"/>
                  </a:lnTo>
                  <a:lnTo>
                    <a:pt x="51" y="71"/>
                  </a:lnTo>
                  <a:lnTo>
                    <a:pt x="43" y="66"/>
                  </a:lnTo>
                  <a:lnTo>
                    <a:pt x="41" y="63"/>
                  </a:lnTo>
                  <a:lnTo>
                    <a:pt x="43" y="60"/>
                  </a:lnTo>
                  <a:lnTo>
                    <a:pt x="51" y="63"/>
                  </a:lnTo>
                  <a:lnTo>
                    <a:pt x="59" y="66"/>
                  </a:lnTo>
                  <a:lnTo>
                    <a:pt x="70" y="72"/>
                  </a:lnTo>
                  <a:lnTo>
                    <a:pt x="83" y="79"/>
                  </a:lnTo>
                  <a:lnTo>
                    <a:pt x="98" y="87"/>
                  </a:lnTo>
                  <a:lnTo>
                    <a:pt x="112" y="95"/>
                  </a:lnTo>
                  <a:lnTo>
                    <a:pt x="125" y="103"/>
                  </a:lnTo>
                  <a:lnTo>
                    <a:pt x="135" y="110"/>
                  </a:lnTo>
                  <a:lnTo>
                    <a:pt x="141" y="116"/>
                  </a:lnTo>
                  <a:lnTo>
                    <a:pt x="146" y="116"/>
                  </a:lnTo>
                  <a:lnTo>
                    <a:pt x="153" y="117"/>
                  </a:lnTo>
                  <a:lnTo>
                    <a:pt x="161" y="117"/>
                  </a:lnTo>
                  <a:lnTo>
                    <a:pt x="169" y="117"/>
                  </a:lnTo>
                  <a:lnTo>
                    <a:pt x="178" y="117"/>
                  </a:lnTo>
                  <a:lnTo>
                    <a:pt x="186" y="117"/>
                  </a:lnTo>
                  <a:lnTo>
                    <a:pt x="191" y="117"/>
                  </a:lnTo>
                  <a:lnTo>
                    <a:pt x="196" y="117"/>
                  </a:lnTo>
                  <a:lnTo>
                    <a:pt x="194" y="110"/>
                  </a:lnTo>
                  <a:lnTo>
                    <a:pt x="188" y="103"/>
                  </a:lnTo>
                  <a:lnTo>
                    <a:pt x="182" y="95"/>
                  </a:lnTo>
                  <a:lnTo>
                    <a:pt x="175" y="87"/>
                  </a:lnTo>
                  <a:lnTo>
                    <a:pt x="168" y="80"/>
                  </a:lnTo>
                  <a:lnTo>
                    <a:pt x="161" y="73"/>
                  </a:lnTo>
                  <a:lnTo>
                    <a:pt x="156" y="67"/>
                  </a:lnTo>
                  <a:lnTo>
                    <a:pt x="151" y="63"/>
                  </a:lnTo>
                  <a:lnTo>
                    <a:pt x="146" y="59"/>
                  </a:lnTo>
                  <a:lnTo>
                    <a:pt x="142" y="56"/>
                  </a:lnTo>
                  <a:lnTo>
                    <a:pt x="136" y="52"/>
                  </a:lnTo>
                  <a:lnTo>
                    <a:pt x="131" y="49"/>
                  </a:lnTo>
                  <a:lnTo>
                    <a:pt x="127" y="46"/>
                  </a:lnTo>
                  <a:lnTo>
                    <a:pt x="122" y="43"/>
                  </a:lnTo>
                  <a:lnTo>
                    <a:pt x="119" y="41"/>
                  </a:lnTo>
                  <a:lnTo>
                    <a:pt x="115" y="38"/>
                  </a:lnTo>
                  <a:lnTo>
                    <a:pt x="111" y="33"/>
                  </a:lnTo>
                  <a:lnTo>
                    <a:pt x="110" y="27"/>
                  </a:lnTo>
                  <a:lnTo>
                    <a:pt x="112" y="26"/>
                  </a:lnTo>
                  <a:lnTo>
                    <a:pt x="123" y="34"/>
                  </a:lnTo>
                  <a:lnTo>
                    <a:pt x="133" y="41"/>
                  </a:lnTo>
                  <a:lnTo>
                    <a:pt x="144" y="50"/>
                  </a:lnTo>
                  <a:lnTo>
                    <a:pt x="158" y="60"/>
                  </a:lnTo>
                  <a:lnTo>
                    <a:pt x="171" y="71"/>
                  </a:lnTo>
                  <a:lnTo>
                    <a:pt x="183" y="81"/>
                  </a:lnTo>
                  <a:lnTo>
                    <a:pt x="195" y="90"/>
                  </a:lnTo>
                  <a:lnTo>
                    <a:pt x="204" y="97"/>
                  </a:lnTo>
                  <a:lnTo>
                    <a:pt x="210" y="103"/>
                  </a:lnTo>
                  <a:lnTo>
                    <a:pt x="216" y="109"/>
                  </a:lnTo>
                  <a:lnTo>
                    <a:pt x="221" y="110"/>
                  </a:lnTo>
                  <a:lnTo>
                    <a:pt x="227" y="109"/>
                  </a:lnTo>
                  <a:lnTo>
                    <a:pt x="234" y="108"/>
                  </a:lnTo>
                  <a:lnTo>
                    <a:pt x="239" y="106"/>
                  </a:lnTo>
                  <a:lnTo>
                    <a:pt x="245" y="105"/>
                  </a:lnTo>
                  <a:lnTo>
                    <a:pt x="252" y="104"/>
                  </a:lnTo>
                  <a:lnTo>
                    <a:pt x="259" y="102"/>
                  </a:lnTo>
                  <a:lnTo>
                    <a:pt x="267" y="101"/>
                  </a:lnTo>
                  <a:lnTo>
                    <a:pt x="273" y="100"/>
                  </a:lnTo>
                  <a:lnTo>
                    <a:pt x="278" y="97"/>
                  </a:lnTo>
                  <a:lnTo>
                    <a:pt x="281" y="96"/>
                  </a:lnTo>
                  <a:lnTo>
                    <a:pt x="285" y="93"/>
                  </a:lnTo>
                  <a:lnTo>
                    <a:pt x="285" y="89"/>
                  </a:lnTo>
                  <a:lnTo>
                    <a:pt x="282" y="86"/>
                  </a:lnTo>
                  <a:lnTo>
                    <a:pt x="277" y="79"/>
                  </a:lnTo>
                  <a:lnTo>
                    <a:pt x="271" y="73"/>
                  </a:lnTo>
                  <a:lnTo>
                    <a:pt x="262" y="65"/>
                  </a:lnTo>
                  <a:lnTo>
                    <a:pt x="251" y="55"/>
                  </a:lnTo>
                  <a:lnTo>
                    <a:pt x="239" y="43"/>
                  </a:lnTo>
                  <a:lnTo>
                    <a:pt x="226" y="33"/>
                  </a:lnTo>
                  <a:lnTo>
                    <a:pt x="214" y="22"/>
                  </a:lnTo>
                  <a:lnTo>
                    <a:pt x="204" y="14"/>
                  </a:lnTo>
                  <a:lnTo>
                    <a:pt x="197" y="10"/>
                  </a:lnTo>
                  <a:lnTo>
                    <a:pt x="190" y="4"/>
                  </a:lnTo>
                  <a:lnTo>
                    <a:pt x="193" y="0"/>
                  </a:lnTo>
                  <a:lnTo>
                    <a:pt x="199" y="3"/>
                  </a:lnTo>
                  <a:lnTo>
                    <a:pt x="212" y="10"/>
                  </a:lnTo>
                  <a:lnTo>
                    <a:pt x="220" y="17"/>
                  </a:lnTo>
                  <a:lnTo>
                    <a:pt x="232" y="27"/>
                  </a:lnTo>
                  <a:lnTo>
                    <a:pt x="245" y="37"/>
                  </a:lnTo>
                  <a:lnTo>
                    <a:pt x="259" y="48"/>
                  </a:lnTo>
                  <a:lnTo>
                    <a:pt x="273" y="58"/>
                  </a:lnTo>
                  <a:lnTo>
                    <a:pt x="285" y="67"/>
                  </a:lnTo>
                  <a:lnTo>
                    <a:pt x="294" y="74"/>
                  </a:lnTo>
                  <a:lnTo>
                    <a:pt x="298" y="76"/>
                  </a:lnTo>
                  <a:lnTo>
                    <a:pt x="304" y="76"/>
                  </a:lnTo>
                  <a:lnTo>
                    <a:pt x="313" y="75"/>
                  </a:lnTo>
                  <a:lnTo>
                    <a:pt x="326" y="73"/>
                  </a:lnTo>
                  <a:lnTo>
                    <a:pt x="340" y="71"/>
                  </a:lnTo>
                  <a:lnTo>
                    <a:pt x="354" y="67"/>
                  </a:lnTo>
                  <a:lnTo>
                    <a:pt x="366" y="65"/>
                  </a:lnTo>
                  <a:lnTo>
                    <a:pt x="377" y="63"/>
                  </a:lnTo>
                  <a:lnTo>
                    <a:pt x="382" y="63"/>
                  </a:lnTo>
                  <a:lnTo>
                    <a:pt x="386" y="64"/>
                  </a:lnTo>
                  <a:lnTo>
                    <a:pt x="384" y="65"/>
                  </a:lnTo>
                  <a:lnTo>
                    <a:pt x="377" y="68"/>
                  </a:lnTo>
                  <a:lnTo>
                    <a:pt x="370" y="74"/>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97" name="Freeform 361">
              <a:extLst>
                <a:ext uri="{FF2B5EF4-FFF2-40B4-BE49-F238E27FC236}">
                  <a16:creationId xmlns:a16="http://schemas.microsoft.com/office/drawing/2014/main" xmlns="" id="{D8034679-7148-442F-9F20-DC2D867B794F}"/>
                </a:ext>
              </a:extLst>
            </p:cNvPr>
            <p:cNvSpPr>
              <a:spLocks/>
            </p:cNvSpPr>
            <p:nvPr/>
          </p:nvSpPr>
          <p:spPr bwMode="auto">
            <a:xfrm>
              <a:off x="2558" y="944"/>
              <a:ext cx="127" cy="127"/>
            </a:xfrm>
            <a:custGeom>
              <a:avLst/>
              <a:gdLst>
                <a:gd name="T0" fmla="*/ 8 w 254"/>
                <a:gd name="T1" fmla="*/ 8 h 254"/>
                <a:gd name="T2" fmla="*/ 7 w 254"/>
                <a:gd name="T3" fmla="*/ 8 h 254"/>
                <a:gd name="T4" fmla="*/ 7 w 254"/>
                <a:gd name="T5" fmla="*/ 7 h 254"/>
                <a:gd name="T6" fmla="*/ 5 w 254"/>
                <a:gd name="T7" fmla="*/ 8 h 254"/>
                <a:gd name="T8" fmla="*/ 4 w 254"/>
                <a:gd name="T9" fmla="*/ 7 h 254"/>
                <a:gd name="T10" fmla="*/ 3 w 254"/>
                <a:gd name="T11" fmla="*/ 7 h 254"/>
                <a:gd name="T12" fmla="*/ 3 w 254"/>
                <a:gd name="T13" fmla="*/ 7 h 254"/>
                <a:gd name="T14" fmla="*/ 4 w 254"/>
                <a:gd name="T15" fmla="*/ 7 h 254"/>
                <a:gd name="T16" fmla="*/ 6 w 254"/>
                <a:gd name="T17" fmla="*/ 7 h 254"/>
                <a:gd name="T18" fmla="*/ 6 w 254"/>
                <a:gd name="T19" fmla="*/ 7 h 254"/>
                <a:gd name="T20" fmla="*/ 6 w 254"/>
                <a:gd name="T21" fmla="*/ 6 h 254"/>
                <a:gd name="T22" fmla="*/ 5 w 254"/>
                <a:gd name="T23" fmla="*/ 6 h 254"/>
                <a:gd name="T24" fmla="*/ 4 w 254"/>
                <a:gd name="T25" fmla="*/ 6 h 254"/>
                <a:gd name="T26" fmla="*/ 2 w 254"/>
                <a:gd name="T27" fmla="*/ 6 h 254"/>
                <a:gd name="T28" fmla="*/ 1 w 254"/>
                <a:gd name="T29" fmla="*/ 5 h 254"/>
                <a:gd name="T30" fmla="*/ 1 w 254"/>
                <a:gd name="T31" fmla="*/ 5 h 254"/>
                <a:gd name="T32" fmla="*/ 2 w 254"/>
                <a:gd name="T33" fmla="*/ 5 h 254"/>
                <a:gd name="T34" fmla="*/ 3 w 254"/>
                <a:gd name="T35" fmla="*/ 6 h 254"/>
                <a:gd name="T36" fmla="*/ 4 w 254"/>
                <a:gd name="T37" fmla="*/ 6 h 254"/>
                <a:gd name="T38" fmla="*/ 3 w 254"/>
                <a:gd name="T39" fmla="*/ 5 h 254"/>
                <a:gd name="T40" fmla="*/ 3 w 254"/>
                <a:gd name="T41" fmla="*/ 5 h 254"/>
                <a:gd name="T42" fmla="*/ 1 w 254"/>
                <a:gd name="T43" fmla="*/ 4 h 254"/>
                <a:gd name="T44" fmla="*/ 0 w 254"/>
                <a:gd name="T45" fmla="*/ 3 h 254"/>
                <a:gd name="T46" fmla="*/ 1 w 254"/>
                <a:gd name="T47" fmla="*/ 4 h 254"/>
                <a:gd name="T48" fmla="*/ 2 w 254"/>
                <a:gd name="T49" fmla="*/ 4 h 254"/>
                <a:gd name="T50" fmla="*/ 3 w 254"/>
                <a:gd name="T51" fmla="*/ 4 h 254"/>
                <a:gd name="T52" fmla="*/ 2 w 254"/>
                <a:gd name="T53" fmla="*/ 2 h 254"/>
                <a:gd name="T54" fmla="*/ 1 w 254"/>
                <a:gd name="T55" fmla="*/ 2 h 254"/>
                <a:gd name="T56" fmla="*/ 1 w 254"/>
                <a:gd name="T57" fmla="*/ 1 h 254"/>
                <a:gd name="T58" fmla="*/ 1 w 254"/>
                <a:gd name="T59" fmla="*/ 1 h 254"/>
                <a:gd name="T60" fmla="*/ 2 w 254"/>
                <a:gd name="T61" fmla="*/ 2 h 254"/>
                <a:gd name="T62" fmla="*/ 3 w 254"/>
                <a:gd name="T63" fmla="*/ 4 h 254"/>
                <a:gd name="T64" fmla="*/ 3 w 254"/>
                <a:gd name="T65" fmla="*/ 4 h 254"/>
                <a:gd name="T66" fmla="*/ 3 w 254"/>
                <a:gd name="T67" fmla="*/ 3 h 254"/>
                <a:gd name="T68" fmla="*/ 3 w 254"/>
                <a:gd name="T69" fmla="*/ 2 h 254"/>
                <a:gd name="T70" fmla="*/ 3 w 254"/>
                <a:gd name="T71" fmla="*/ 1 h 254"/>
                <a:gd name="T72" fmla="*/ 4 w 254"/>
                <a:gd name="T73" fmla="*/ 3 h 254"/>
                <a:gd name="T74" fmla="*/ 4 w 254"/>
                <a:gd name="T75" fmla="*/ 5 h 254"/>
                <a:gd name="T76" fmla="*/ 5 w 254"/>
                <a:gd name="T77" fmla="*/ 5 h 254"/>
                <a:gd name="T78" fmla="*/ 5 w 254"/>
                <a:gd name="T79" fmla="*/ 5 h 254"/>
                <a:gd name="T80" fmla="*/ 5 w 254"/>
                <a:gd name="T81" fmla="*/ 6 h 254"/>
                <a:gd name="T82" fmla="*/ 5 w 254"/>
                <a:gd name="T83" fmla="*/ 5 h 254"/>
                <a:gd name="T84" fmla="*/ 5 w 254"/>
                <a:gd name="T85" fmla="*/ 3 h 254"/>
                <a:gd name="T86" fmla="*/ 5 w 254"/>
                <a:gd name="T87" fmla="*/ 2 h 254"/>
                <a:gd name="T88" fmla="*/ 5 w 254"/>
                <a:gd name="T89" fmla="*/ 3 h 254"/>
                <a:gd name="T90" fmla="*/ 6 w 254"/>
                <a:gd name="T91" fmla="*/ 4 h 254"/>
                <a:gd name="T92" fmla="*/ 6 w 254"/>
                <a:gd name="T93" fmla="*/ 6 h 254"/>
                <a:gd name="T94" fmla="*/ 6 w 254"/>
                <a:gd name="T95" fmla="*/ 6 h 254"/>
                <a:gd name="T96" fmla="*/ 7 w 254"/>
                <a:gd name="T97" fmla="*/ 7 h 254"/>
                <a:gd name="T98" fmla="*/ 7 w 254"/>
                <a:gd name="T99" fmla="*/ 6 h 254"/>
                <a:gd name="T100" fmla="*/ 7 w 254"/>
                <a:gd name="T101" fmla="*/ 5 h 254"/>
                <a:gd name="T102" fmla="*/ 7 w 254"/>
                <a:gd name="T103" fmla="*/ 3 h 254"/>
                <a:gd name="T104" fmla="*/ 7 w 254"/>
                <a:gd name="T105" fmla="*/ 3 h 254"/>
                <a:gd name="T106" fmla="*/ 7 w 254"/>
                <a:gd name="T107" fmla="*/ 4 h 254"/>
                <a:gd name="T108" fmla="*/ 7 w 254"/>
                <a:gd name="T109" fmla="*/ 7 h 254"/>
                <a:gd name="T110" fmla="*/ 8 w 254"/>
                <a:gd name="T111" fmla="*/ 8 h 254"/>
                <a:gd name="T112" fmla="*/ 8 w 254"/>
                <a:gd name="T113" fmla="*/ 8 h 254"/>
                <a:gd name="T114" fmla="*/ 8 w 254"/>
                <a:gd name="T115" fmla="*/ 8 h 254"/>
                <a:gd name="T116" fmla="*/ 8 w 254"/>
                <a:gd name="T117" fmla="*/ 8 h 25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54" h="254">
                  <a:moveTo>
                    <a:pt x="244" y="250"/>
                  </a:moveTo>
                  <a:lnTo>
                    <a:pt x="240" y="246"/>
                  </a:lnTo>
                  <a:lnTo>
                    <a:pt x="235" y="242"/>
                  </a:lnTo>
                  <a:lnTo>
                    <a:pt x="229" y="237"/>
                  </a:lnTo>
                  <a:lnTo>
                    <a:pt x="225" y="232"/>
                  </a:lnTo>
                  <a:lnTo>
                    <a:pt x="219" y="228"/>
                  </a:lnTo>
                  <a:lnTo>
                    <a:pt x="213" y="224"/>
                  </a:lnTo>
                  <a:lnTo>
                    <a:pt x="209" y="222"/>
                  </a:lnTo>
                  <a:lnTo>
                    <a:pt x="203" y="222"/>
                  </a:lnTo>
                  <a:lnTo>
                    <a:pt x="189" y="224"/>
                  </a:lnTo>
                  <a:lnTo>
                    <a:pt x="173" y="226"/>
                  </a:lnTo>
                  <a:lnTo>
                    <a:pt x="153" y="226"/>
                  </a:lnTo>
                  <a:lnTo>
                    <a:pt x="134" y="226"/>
                  </a:lnTo>
                  <a:lnTo>
                    <a:pt x="114" y="226"/>
                  </a:lnTo>
                  <a:lnTo>
                    <a:pt x="98" y="223"/>
                  </a:lnTo>
                  <a:lnTo>
                    <a:pt x="84" y="221"/>
                  </a:lnTo>
                  <a:lnTo>
                    <a:pt x="75" y="217"/>
                  </a:lnTo>
                  <a:lnTo>
                    <a:pt x="68" y="212"/>
                  </a:lnTo>
                  <a:lnTo>
                    <a:pt x="68" y="209"/>
                  </a:lnTo>
                  <a:lnTo>
                    <a:pt x="75" y="211"/>
                  </a:lnTo>
                  <a:lnTo>
                    <a:pt x="87" y="213"/>
                  </a:lnTo>
                  <a:lnTo>
                    <a:pt x="96" y="214"/>
                  </a:lnTo>
                  <a:lnTo>
                    <a:pt x="108" y="215"/>
                  </a:lnTo>
                  <a:lnTo>
                    <a:pt x="125" y="215"/>
                  </a:lnTo>
                  <a:lnTo>
                    <a:pt x="141" y="215"/>
                  </a:lnTo>
                  <a:lnTo>
                    <a:pt x="157" y="215"/>
                  </a:lnTo>
                  <a:lnTo>
                    <a:pt x="172" y="214"/>
                  </a:lnTo>
                  <a:lnTo>
                    <a:pt x="183" y="212"/>
                  </a:lnTo>
                  <a:lnTo>
                    <a:pt x="190" y="209"/>
                  </a:lnTo>
                  <a:lnTo>
                    <a:pt x="186" y="205"/>
                  </a:lnTo>
                  <a:lnTo>
                    <a:pt x="179" y="201"/>
                  </a:lnTo>
                  <a:lnTo>
                    <a:pt x="172" y="197"/>
                  </a:lnTo>
                  <a:lnTo>
                    <a:pt x="164" y="192"/>
                  </a:lnTo>
                  <a:lnTo>
                    <a:pt x="157" y="189"/>
                  </a:lnTo>
                  <a:lnTo>
                    <a:pt x="150" y="185"/>
                  </a:lnTo>
                  <a:lnTo>
                    <a:pt x="144" y="182"/>
                  </a:lnTo>
                  <a:lnTo>
                    <a:pt x="141" y="179"/>
                  </a:lnTo>
                  <a:lnTo>
                    <a:pt x="127" y="181"/>
                  </a:lnTo>
                  <a:lnTo>
                    <a:pt x="110" y="178"/>
                  </a:lnTo>
                  <a:lnTo>
                    <a:pt x="90" y="176"/>
                  </a:lnTo>
                  <a:lnTo>
                    <a:pt x="72" y="171"/>
                  </a:lnTo>
                  <a:lnTo>
                    <a:pt x="53" y="167"/>
                  </a:lnTo>
                  <a:lnTo>
                    <a:pt x="37" y="161"/>
                  </a:lnTo>
                  <a:lnTo>
                    <a:pt x="24" y="154"/>
                  </a:lnTo>
                  <a:lnTo>
                    <a:pt x="16" y="148"/>
                  </a:lnTo>
                  <a:lnTo>
                    <a:pt x="11" y="140"/>
                  </a:lnTo>
                  <a:lnTo>
                    <a:pt x="11" y="137"/>
                  </a:lnTo>
                  <a:lnTo>
                    <a:pt x="15" y="139"/>
                  </a:lnTo>
                  <a:lnTo>
                    <a:pt x="24" y="144"/>
                  </a:lnTo>
                  <a:lnTo>
                    <a:pt x="32" y="147"/>
                  </a:lnTo>
                  <a:lnTo>
                    <a:pt x="44" y="152"/>
                  </a:lnTo>
                  <a:lnTo>
                    <a:pt x="58" y="156"/>
                  </a:lnTo>
                  <a:lnTo>
                    <a:pt x="73" y="160"/>
                  </a:lnTo>
                  <a:lnTo>
                    <a:pt x="89" y="163"/>
                  </a:lnTo>
                  <a:lnTo>
                    <a:pt x="103" y="166"/>
                  </a:lnTo>
                  <a:lnTo>
                    <a:pt x="115" y="167"/>
                  </a:lnTo>
                  <a:lnTo>
                    <a:pt x="125" y="166"/>
                  </a:lnTo>
                  <a:lnTo>
                    <a:pt x="113" y="154"/>
                  </a:lnTo>
                  <a:lnTo>
                    <a:pt x="103" y="146"/>
                  </a:lnTo>
                  <a:lnTo>
                    <a:pt x="96" y="140"/>
                  </a:lnTo>
                  <a:lnTo>
                    <a:pt x="92" y="135"/>
                  </a:lnTo>
                  <a:lnTo>
                    <a:pt x="83" y="132"/>
                  </a:lnTo>
                  <a:lnTo>
                    <a:pt x="70" y="130"/>
                  </a:lnTo>
                  <a:lnTo>
                    <a:pt x="57" y="126"/>
                  </a:lnTo>
                  <a:lnTo>
                    <a:pt x="43" y="121"/>
                  </a:lnTo>
                  <a:lnTo>
                    <a:pt x="28" y="114"/>
                  </a:lnTo>
                  <a:lnTo>
                    <a:pt x="15" y="103"/>
                  </a:lnTo>
                  <a:lnTo>
                    <a:pt x="6" y="91"/>
                  </a:lnTo>
                  <a:lnTo>
                    <a:pt x="0" y="75"/>
                  </a:lnTo>
                  <a:lnTo>
                    <a:pt x="7" y="82"/>
                  </a:lnTo>
                  <a:lnTo>
                    <a:pt x="16" y="90"/>
                  </a:lnTo>
                  <a:lnTo>
                    <a:pt x="26" y="97"/>
                  </a:lnTo>
                  <a:lnTo>
                    <a:pt x="35" y="103"/>
                  </a:lnTo>
                  <a:lnTo>
                    <a:pt x="45" y="109"/>
                  </a:lnTo>
                  <a:lnTo>
                    <a:pt x="57" y="113"/>
                  </a:lnTo>
                  <a:lnTo>
                    <a:pt x="66" y="115"/>
                  </a:lnTo>
                  <a:lnTo>
                    <a:pt x="76" y="116"/>
                  </a:lnTo>
                  <a:lnTo>
                    <a:pt x="66" y="102"/>
                  </a:lnTo>
                  <a:lnTo>
                    <a:pt x="56" y="88"/>
                  </a:lnTo>
                  <a:lnTo>
                    <a:pt x="45" y="76"/>
                  </a:lnTo>
                  <a:lnTo>
                    <a:pt x="36" y="63"/>
                  </a:lnTo>
                  <a:lnTo>
                    <a:pt x="27" y="53"/>
                  </a:lnTo>
                  <a:lnTo>
                    <a:pt x="21" y="44"/>
                  </a:lnTo>
                  <a:lnTo>
                    <a:pt x="16" y="37"/>
                  </a:lnTo>
                  <a:lnTo>
                    <a:pt x="14" y="33"/>
                  </a:lnTo>
                  <a:lnTo>
                    <a:pt x="13" y="26"/>
                  </a:lnTo>
                  <a:lnTo>
                    <a:pt x="12" y="18"/>
                  </a:lnTo>
                  <a:lnTo>
                    <a:pt x="11" y="8"/>
                  </a:lnTo>
                  <a:lnTo>
                    <a:pt x="8" y="0"/>
                  </a:lnTo>
                  <a:lnTo>
                    <a:pt x="14" y="11"/>
                  </a:lnTo>
                  <a:lnTo>
                    <a:pt x="23" y="26"/>
                  </a:lnTo>
                  <a:lnTo>
                    <a:pt x="35" y="44"/>
                  </a:lnTo>
                  <a:lnTo>
                    <a:pt x="47" y="62"/>
                  </a:lnTo>
                  <a:lnTo>
                    <a:pt x="59" y="79"/>
                  </a:lnTo>
                  <a:lnTo>
                    <a:pt x="70" y="95"/>
                  </a:lnTo>
                  <a:lnTo>
                    <a:pt x="80" y="106"/>
                  </a:lnTo>
                  <a:lnTo>
                    <a:pt x="85" y="111"/>
                  </a:lnTo>
                  <a:lnTo>
                    <a:pt x="91" y="113"/>
                  </a:lnTo>
                  <a:lnTo>
                    <a:pt x="94" y="109"/>
                  </a:lnTo>
                  <a:lnTo>
                    <a:pt x="94" y="105"/>
                  </a:lnTo>
                  <a:lnTo>
                    <a:pt x="94" y="98"/>
                  </a:lnTo>
                  <a:lnTo>
                    <a:pt x="91" y="85"/>
                  </a:lnTo>
                  <a:lnTo>
                    <a:pt x="85" y="65"/>
                  </a:lnTo>
                  <a:lnTo>
                    <a:pt x="80" y="46"/>
                  </a:lnTo>
                  <a:lnTo>
                    <a:pt x="76" y="33"/>
                  </a:lnTo>
                  <a:lnTo>
                    <a:pt x="76" y="29"/>
                  </a:lnTo>
                  <a:lnTo>
                    <a:pt x="79" y="27"/>
                  </a:lnTo>
                  <a:lnTo>
                    <a:pt x="82" y="31"/>
                  </a:lnTo>
                  <a:lnTo>
                    <a:pt x="85" y="38"/>
                  </a:lnTo>
                  <a:lnTo>
                    <a:pt x="91" y="53"/>
                  </a:lnTo>
                  <a:lnTo>
                    <a:pt x="100" y="78"/>
                  </a:lnTo>
                  <a:lnTo>
                    <a:pt x="105" y="105"/>
                  </a:lnTo>
                  <a:lnTo>
                    <a:pt x="104" y="124"/>
                  </a:lnTo>
                  <a:lnTo>
                    <a:pt x="111" y="131"/>
                  </a:lnTo>
                  <a:lnTo>
                    <a:pt x="118" y="138"/>
                  </a:lnTo>
                  <a:lnTo>
                    <a:pt x="125" y="143"/>
                  </a:lnTo>
                  <a:lnTo>
                    <a:pt x="130" y="148"/>
                  </a:lnTo>
                  <a:lnTo>
                    <a:pt x="136" y="152"/>
                  </a:lnTo>
                  <a:lnTo>
                    <a:pt x="141" y="155"/>
                  </a:lnTo>
                  <a:lnTo>
                    <a:pt x="144" y="159"/>
                  </a:lnTo>
                  <a:lnTo>
                    <a:pt x="146" y="160"/>
                  </a:lnTo>
                  <a:lnTo>
                    <a:pt x="149" y="162"/>
                  </a:lnTo>
                  <a:lnTo>
                    <a:pt x="151" y="163"/>
                  </a:lnTo>
                  <a:lnTo>
                    <a:pt x="153" y="161"/>
                  </a:lnTo>
                  <a:lnTo>
                    <a:pt x="156" y="155"/>
                  </a:lnTo>
                  <a:lnTo>
                    <a:pt x="157" y="140"/>
                  </a:lnTo>
                  <a:lnTo>
                    <a:pt x="155" y="116"/>
                  </a:lnTo>
                  <a:lnTo>
                    <a:pt x="149" y="88"/>
                  </a:lnTo>
                  <a:lnTo>
                    <a:pt x="137" y="67"/>
                  </a:lnTo>
                  <a:lnTo>
                    <a:pt x="133" y="57"/>
                  </a:lnTo>
                  <a:lnTo>
                    <a:pt x="133" y="54"/>
                  </a:lnTo>
                  <a:lnTo>
                    <a:pt x="137" y="55"/>
                  </a:lnTo>
                  <a:lnTo>
                    <a:pt x="143" y="61"/>
                  </a:lnTo>
                  <a:lnTo>
                    <a:pt x="146" y="67"/>
                  </a:lnTo>
                  <a:lnTo>
                    <a:pt x="151" y="77"/>
                  </a:lnTo>
                  <a:lnTo>
                    <a:pt x="157" y="90"/>
                  </a:lnTo>
                  <a:lnTo>
                    <a:pt x="161" y="103"/>
                  </a:lnTo>
                  <a:lnTo>
                    <a:pt x="166" y="120"/>
                  </a:lnTo>
                  <a:lnTo>
                    <a:pt x="168" y="137"/>
                  </a:lnTo>
                  <a:lnTo>
                    <a:pt x="167" y="155"/>
                  </a:lnTo>
                  <a:lnTo>
                    <a:pt x="164" y="173"/>
                  </a:lnTo>
                  <a:lnTo>
                    <a:pt x="168" y="177"/>
                  </a:lnTo>
                  <a:lnTo>
                    <a:pt x="173" y="182"/>
                  </a:lnTo>
                  <a:lnTo>
                    <a:pt x="179" y="186"/>
                  </a:lnTo>
                  <a:lnTo>
                    <a:pt x="184" y="190"/>
                  </a:lnTo>
                  <a:lnTo>
                    <a:pt x="189" y="193"/>
                  </a:lnTo>
                  <a:lnTo>
                    <a:pt x="195" y="196"/>
                  </a:lnTo>
                  <a:lnTo>
                    <a:pt x="198" y="198"/>
                  </a:lnTo>
                  <a:lnTo>
                    <a:pt x="202" y="200"/>
                  </a:lnTo>
                  <a:lnTo>
                    <a:pt x="206" y="191"/>
                  </a:lnTo>
                  <a:lnTo>
                    <a:pt x="207" y="175"/>
                  </a:lnTo>
                  <a:lnTo>
                    <a:pt x="206" y="159"/>
                  </a:lnTo>
                  <a:lnTo>
                    <a:pt x="205" y="145"/>
                  </a:lnTo>
                  <a:lnTo>
                    <a:pt x="204" y="130"/>
                  </a:lnTo>
                  <a:lnTo>
                    <a:pt x="203" y="111"/>
                  </a:lnTo>
                  <a:lnTo>
                    <a:pt x="201" y="94"/>
                  </a:lnTo>
                  <a:lnTo>
                    <a:pt x="198" y="83"/>
                  </a:lnTo>
                  <a:lnTo>
                    <a:pt x="198" y="79"/>
                  </a:lnTo>
                  <a:lnTo>
                    <a:pt x="202" y="82"/>
                  </a:lnTo>
                  <a:lnTo>
                    <a:pt x="207" y="88"/>
                  </a:lnTo>
                  <a:lnTo>
                    <a:pt x="211" y="101"/>
                  </a:lnTo>
                  <a:lnTo>
                    <a:pt x="212" y="123"/>
                  </a:lnTo>
                  <a:lnTo>
                    <a:pt x="214" y="155"/>
                  </a:lnTo>
                  <a:lnTo>
                    <a:pt x="217" y="186"/>
                  </a:lnTo>
                  <a:lnTo>
                    <a:pt x="218" y="206"/>
                  </a:lnTo>
                  <a:lnTo>
                    <a:pt x="225" y="214"/>
                  </a:lnTo>
                  <a:lnTo>
                    <a:pt x="232" y="222"/>
                  </a:lnTo>
                  <a:lnTo>
                    <a:pt x="236" y="229"/>
                  </a:lnTo>
                  <a:lnTo>
                    <a:pt x="242" y="235"/>
                  </a:lnTo>
                  <a:lnTo>
                    <a:pt x="245" y="241"/>
                  </a:lnTo>
                  <a:lnTo>
                    <a:pt x="249" y="245"/>
                  </a:lnTo>
                  <a:lnTo>
                    <a:pt x="252" y="249"/>
                  </a:lnTo>
                  <a:lnTo>
                    <a:pt x="254" y="251"/>
                  </a:lnTo>
                  <a:lnTo>
                    <a:pt x="254" y="253"/>
                  </a:lnTo>
                  <a:lnTo>
                    <a:pt x="252" y="254"/>
                  </a:lnTo>
                  <a:lnTo>
                    <a:pt x="249" y="253"/>
                  </a:lnTo>
                  <a:lnTo>
                    <a:pt x="244" y="250"/>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98" name="Freeform 362">
              <a:extLst>
                <a:ext uri="{FF2B5EF4-FFF2-40B4-BE49-F238E27FC236}">
                  <a16:creationId xmlns:a16="http://schemas.microsoft.com/office/drawing/2014/main" xmlns="" id="{58AF2F52-0A0B-414D-A1B6-F9016E635B86}"/>
                </a:ext>
              </a:extLst>
            </p:cNvPr>
            <p:cNvSpPr>
              <a:spLocks/>
            </p:cNvSpPr>
            <p:nvPr/>
          </p:nvSpPr>
          <p:spPr bwMode="auto">
            <a:xfrm>
              <a:off x="2672" y="905"/>
              <a:ext cx="93" cy="156"/>
            </a:xfrm>
            <a:custGeom>
              <a:avLst/>
              <a:gdLst>
                <a:gd name="T0" fmla="*/ 3 w 186"/>
                <a:gd name="T1" fmla="*/ 9 h 313"/>
                <a:gd name="T2" fmla="*/ 3 w 186"/>
                <a:gd name="T3" fmla="*/ 8 h 313"/>
                <a:gd name="T4" fmla="*/ 3 w 186"/>
                <a:gd name="T5" fmla="*/ 8 h 313"/>
                <a:gd name="T6" fmla="*/ 3 w 186"/>
                <a:gd name="T7" fmla="*/ 7 h 313"/>
                <a:gd name="T8" fmla="*/ 2 w 186"/>
                <a:gd name="T9" fmla="*/ 7 h 313"/>
                <a:gd name="T10" fmla="*/ 2 w 186"/>
                <a:gd name="T11" fmla="*/ 6 h 313"/>
                <a:gd name="T12" fmla="*/ 1 w 186"/>
                <a:gd name="T13" fmla="*/ 5 h 313"/>
                <a:gd name="T14" fmla="*/ 1 w 186"/>
                <a:gd name="T15" fmla="*/ 4 h 313"/>
                <a:gd name="T16" fmla="*/ 1 w 186"/>
                <a:gd name="T17" fmla="*/ 3 h 313"/>
                <a:gd name="T18" fmla="*/ 1 w 186"/>
                <a:gd name="T19" fmla="*/ 3 h 313"/>
                <a:gd name="T20" fmla="*/ 1 w 186"/>
                <a:gd name="T21" fmla="*/ 4 h 313"/>
                <a:gd name="T22" fmla="*/ 1 w 186"/>
                <a:gd name="T23" fmla="*/ 5 h 313"/>
                <a:gd name="T24" fmla="*/ 2 w 186"/>
                <a:gd name="T25" fmla="*/ 5 h 313"/>
                <a:gd name="T26" fmla="*/ 2 w 186"/>
                <a:gd name="T27" fmla="*/ 6 h 313"/>
                <a:gd name="T28" fmla="*/ 2 w 186"/>
                <a:gd name="T29" fmla="*/ 7 h 313"/>
                <a:gd name="T30" fmla="*/ 3 w 186"/>
                <a:gd name="T31" fmla="*/ 7 h 313"/>
                <a:gd name="T32" fmla="*/ 3 w 186"/>
                <a:gd name="T33" fmla="*/ 6 h 313"/>
                <a:gd name="T34" fmla="*/ 3 w 186"/>
                <a:gd name="T35" fmla="*/ 5 h 313"/>
                <a:gd name="T36" fmla="*/ 3 w 186"/>
                <a:gd name="T37" fmla="*/ 5 h 313"/>
                <a:gd name="T38" fmla="*/ 2 w 186"/>
                <a:gd name="T39" fmla="*/ 4 h 313"/>
                <a:gd name="T40" fmla="*/ 2 w 186"/>
                <a:gd name="T41" fmla="*/ 3 h 313"/>
                <a:gd name="T42" fmla="*/ 1 w 186"/>
                <a:gd name="T43" fmla="*/ 2 h 313"/>
                <a:gd name="T44" fmla="*/ 1 w 186"/>
                <a:gd name="T45" fmla="*/ 1 h 313"/>
                <a:gd name="T46" fmla="*/ 1 w 186"/>
                <a:gd name="T47" fmla="*/ 1 h 313"/>
                <a:gd name="T48" fmla="*/ 2 w 186"/>
                <a:gd name="T49" fmla="*/ 2 h 313"/>
                <a:gd name="T50" fmla="*/ 2 w 186"/>
                <a:gd name="T51" fmla="*/ 3 h 313"/>
                <a:gd name="T52" fmla="*/ 2 w 186"/>
                <a:gd name="T53" fmla="*/ 4 h 313"/>
                <a:gd name="T54" fmla="*/ 3 w 186"/>
                <a:gd name="T55" fmla="*/ 4 h 313"/>
                <a:gd name="T56" fmla="*/ 3 w 186"/>
                <a:gd name="T57" fmla="*/ 3 h 313"/>
                <a:gd name="T58" fmla="*/ 3 w 186"/>
                <a:gd name="T59" fmla="*/ 1 h 313"/>
                <a:gd name="T60" fmla="*/ 3 w 186"/>
                <a:gd name="T61" fmla="*/ 0 h 313"/>
                <a:gd name="T62" fmla="*/ 3 w 186"/>
                <a:gd name="T63" fmla="*/ 0 h 313"/>
                <a:gd name="T64" fmla="*/ 3 w 186"/>
                <a:gd name="T65" fmla="*/ 1 h 313"/>
                <a:gd name="T66" fmla="*/ 3 w 186"/>
                <a:gd name="T67" fmla="*/ 3 h 313"/>
                <a:gd name="T68" fmla="*/ 4 w 186"/>
                <a:gd name="T69" fmla="*/ 4 h 313"/>
                <a:gd name="T70" fmla="*/ 4 w 186"/>
                <a:gd name="T71" fmla="*/ 3 h 313"/>
                <a:gd name="T72" fmla="*/ 5 w 186"/>
                <a:gd name="T73" fmla="*/ 3 h 313"/>
                <a:gd name="T74" fmla="*/ 5 w 186"/>
                <a:gd name="T75" fmla="*/ 2 h 313"/>
                <a:gd name="T76" fmla="*/ 5 w 186"/>
                <a:gd name="T77" fmla="*/ 2 h 313"/>
                <a:gd name="T78" fmla="*/ 5 w 186"/>
                <a:gd name="T79" fmla="*/ 2 h 313"/>
                <a:gd name="T80" fmla="*/ 5 w 186"/>
                <a:gd name="T81" fmla="*/ 2 h 313"/>
                <a:gd name="T82" fmla="*/ 5 w 186"/>
                <a:gd name="T83" fmla="*/ 3 h 313"/>
                <a:gd name="T84" fmla="*/ 4 w 186"/>
                <a:gd name="T85" fmla="*/ 4 h 313"/>
                <a:gd name="T86" fmla="*/ 4 w 186"/>
                <a:gd name="T87" fmla="*/ 4 h 313"/>
                <a:gd name="T88" fmla="*/ 4 w 186"/>
                <a:gd name="T89" fmla="*/ 5 h 313"/>
                <a:gd name="T90" fmla="*/ 3 w 186"/>
                <a:gd name="T91" fmla="*/ 6 h 313"/>
                <a:gd name="T92" fmla="*/ 4 w 186"/>
                <a:gd name="T93" fmla="*/ 7 h 313"/>
                <a:gd name="T94" fmla="*/ 4 w 186"/>
                <a:gd name="T95" fmla="*/ 6 h 313"/>
                <a:gd name="T96" fmla="*/ 5 w 186"/>
                <a:gd name="T97" fmla="*/ 5 h 313"/>
                <a:gd name="T98" fmla="*/ 6 w 186"/>
                <a:gd name="T99" fmla="*/ 4 h 313"/>
                <a:gd name="T100" fmla="*/ 6 w 186"/>
                <a:gd name="T101" fmla="*/ 4 h 313"/>
                <a:gd name="T102" fmla="*/ 6 w 186"/>
                <a:gd name="T103" fmla="*/ 4 h 313"/>
                <a:gd name="T104" fmla="*/ 6 w 186"/>
                <a:gd name="T105" fmla="*/ 5 h 313"/>
                <a:gd name="T106" fmla="*/ 5 w 186"/>
                <a:gd name="T107" fmla="*/ 5 h 313"/>
                <a:gd name="T108" fmla="*/ 5 w 186"/>
                <a:gd name="T109" fmla="*/ 6 h 313"/>
                <a:gd name="T110" fmla="*/ 4 w 186"/>
                <a:gd name="T111" fmla="*/ 7 h 313"/>
                <a:gd name="T112" fmla="*/ 3 w 186"/>
                <a:gd name="T113" fmla="*/ 8 h 313"/>
                <a:gd name="T114" fmla="*/ 3 w 186"/>
                <a:gd name="T115" fmla="*/ 9 h 313"/>
                <a:gd name="T116" fmla="*/ 3 w 186"/>
                <a:gd name="T117" fmla="*/ 9 h 313"/>
                <a:gd name="T118" fmla="*/ 3 w 186"/>
                <a:gd name="T119" fmla="*/ 9 h 31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6" h="313">
                  <a:moveTo>
                    <a:pt x="88" y="313"/>
                  </a:moveTo>
                  <a:lnTo>
                    <a:pt x="84" y="310"/>
                  </a:lnTo>
                  <a:lnTo>
                    <a:pt x="83" y="294"/>
                  </a:lnTo>
                  <a:lnTo>
                    <a:pt x="83" y="277"/>
                  </a:lnTo>
                  <a:lnTo>
                    <a:pt x="82" y="267"/>
                  </a:lnTo>
                  <a:lnTo>
                    <a:pt x="80" y="263"/>
                  </a:lnTo>
                  <a:lnTo>
                    <a:pt x="75" y="258"/>
                  </a:lnTo>
                  <a:lnTo>
                    <a:pt x="68" y="252"/>
                  </a:lnTo>
                  <a:lnTo>
                    <a:pt x="60" y="242"/>
                  </a:lnTo>
                  <a:lnTo>
                    <a:pt x="51" y="232"/>
                  </a:lnTo>
                  <a:lnTo>
                    <a:pt x="43" y="220"/>
                  </a:lnTo>
                  <a:lnTo>
                    <a:pt x="35" y="207"/>
                  </a:lnTo>
                  <a:lnTo>
                    <a:pt x="28" y="192"/>
                  </a:lnTo>
                  <a:lnTo>
                    <a:pt x="17" y="166"/>
                  </a:lnTo>
                  <a:lnTo>
                    <a:pt x="8" y="148"/>
                  </a:lnTo>
                  <a:lnTo>
                    <a:pt x="3" y="136"/>
                  </a:lnTo>
                  <a:lnTo>
                    <a:pt x="0" y="127"/>
                  </a:lnTo>
                  <a:lnTo>
                    <a:pt x="1" y="123"/>
                  </a:lnTo>
                  <a:lnTo>
                    <a:pt x="4" y="120"/>
                  </a:lnTo>
                  <a:lnTo>
                    <a:pt x="6" y="124"/>
                  </a:lnTo>
                  <a:lnTo>
                    <a:pt x="9" y="132"/>
                  </a:lnTo>
                  <a:lnTo>
                    <a:pt x="12" y="139"/>
                  </a:lnTo>
                  <a:lnTo>
                    <a:pt x="16" y="149"/>
                  </a:lnTo>
                  <a:lnTo>
                    <a:pt x="22" y="162"/>
                  </a:lnTo>
                  <a:lnTo>
                    <a:pt x="29" y="176"/>
                  </a:lnTo>
                  <a:lnTo>
                    <a:pt x="35" y="189"/>
                  </a:lnTo>
                  <a:lnTo>
                    <a:pt x="42" y="201"/>
                  </a:lnTo>
                  <a:lnTo>
                    <a:pt x="47" y="211"/>
                  </a:lnTo>
                  <a:lnTo>
                    <a:pt x="52" y="217"/>
                  </a:lnTo>
                  <a:lnTo>
                    <a:pt x="59" y="225"/>
                  </a:lnTo>
                  <a:lnTo>
                    <a:pt x="66" y="230"/>
                  </a:lnTo>
                  <a:lnTo>
                    <a:pt x="72" y="234"/>
                  </a:lnTo>
                  <a:lnTo>
                    <a:pt x="76" y="237"/>
                  </a:lnTo>
                  <a:lnTo>
                    <a:pt x="79" y="220"/>
                  </a:lnTo>
                  <a:lnTo>
                    <a:pt x="81" y="202"/>
                  </a:lnTo>
                  <a:lnTo>
                    <a:pt x="82" y="185"/>
                  </a:lnTo>
                  <a:lnTo>
                    <a:pt x="82" y="173"/>
                  </a:lnTo>
                  <a:lnTo>
                    <a:pt x="75" y="165"/>
                  </a:lnTo>
                  <a:lnTo>
                    <a:pt x="65" y="156"/>
                  </a:lnTo>
                  <a:lnTo>
                    <a:pt x="54" y="143"/>
                  </a:lnTo>
                  <a:lnTo>
                    <a:pt x="44" y="129"/>
                  </a:lnTo>
                  <a:lnTo>
                    <a:pt x="34" y="113"/>
                  </a:lnTo>
                  <a:lnTo>
                    <a:pt x="26" y="95"/>
                  </a:lnTo>
                  <a:lnTo>
                    <a:pt x="21" y="75"/>
                  </a:lnTo>
                  <a:lnTo>
                    <a:pt x="20" y="55"/>
                  </a:lnTo>
                  <a:lnTo>
                    <a:pt x="21" y="48"/>
                  </a:lnTo>
                  <a:lnTo>
                    <a:pt x="24" y="50"/>
                  </a:lnTo>
                  <a:lnTo>
                    <a:pt x="28" y="63"/>
                  </a:lnTo>
                  <a:lnTo>
                    <a:pt x="34" y="82"/>
                  </a:lnTo>
                  <a:lnTo>
                    <a:pt x="37" y="94"/>
                  </a:lnTo>
                  <a:lnTo>
                    <a:pt x="42" y="104"/>
                  </a:lnTo>
                  <a:lnTo>
                    <a:pt x="49" y="114"/>
                  </a:lnTo>
                  <a:lnTo>
                    <a:pt x="55" y="125"/>
                  </a:lnTo>
                  <a:lnTo>
                    <a:pt x="62" y="133"/>
                  </a:lnTo>
                  <a:lnTo>
                    <a:pt x="69" y="140"/>
                  </a:lnTo>
                  <a:lnTo>
                    <a:pt x="76" y="144"/>
                  </a:lnTo>
                  <a:lnTo>
                    <a:pt x="82" y="148"/>
                  </a:lnTo>
                  <a:lnTo>
                    <a:pt x="75" y="120"/>
                  </a:lnTo>
                  <a:lnTo>
                    <a:pt x="72" y="81"/>
                  </a:lnTo>
                  <a:lnTo>
                    <a:pt x="73" y="41"/>
                  </a:lnTo>
                  <a:lnTo>
                    <a:pt x="79" y="8"/>
                  </a:lnTo>
                  <a:lnTo>
                    <a:pt x="82" y="0"/>
                  </a:lnTo>
                  <a:lnTo>
                    <a:pt x="84" y="0"/>
                  </a:lnTo>
                  <a:lnTo>
                    <a:pt x="85" y="5"/>
                  </a:lnTo>
                  <a:lnTo>
                    <a:pt x="84" y="14"/>
                  </a:lnTo>
                  <a:lnTo>
                    <a:pt x="84" y="37"/>
                  </a:lnTo>
                  <a:lnTo>
                    <a:pt x="87" y="75"/>
                  </a:lnTo>
                  <a:lnTo>
                    <a:pt x="91" y="113"/>
                  </a:lnTo>
                  <a:lnTo>
                    <a:pt x="96" y="136"/>
                  </a:lnTo>
                  <a:lnTo>
                    <a:pt x="103" y="133"/>
                  </a:lnTo>
                  <a:lnTo>
                    <a:pt x="111" y="128"/>
                  </a:lnTo>
                  <a:lnTo>
                    <a:pt x="119" y="120"/>
                  </a:lnTo>
                  <a:lnTo>
                    <a:pt x="128" y="112"/>
                  </a:lnTo>
                  <a:lnTo>
                    <a:pt x="136" y="103"/>
                  </a:lnTo>
                  <a:lnTo>
                    <a:pt x="143" y="94"/>
                  </a:lnTo>
                  <a:lnTo>
                    <a:pt x="148" y="83"/>
                  </a:lnTo>
                  <a:lnTo>
                    <a:pt x="151" y="73"/>
                  </a:lnTo>
                  <a:lnTo>
                    <a:pt x="154" y="66"/>
                  </a:lnTo>
                  <a:lnTo>
                    <a:pt x="158" y="66"/>
                  </a:lnTo>
                  <a:lnTo>
                    <a:pt x="159" y="73"/>
                  </a:lnTo>
                  <a:lnTo>
                    <a:pt x="156" y="84"/>
                  </a:lnTo>
                  <a:lnTo>
                    <a:pt x="151" y="93"/>
                  </a:lnTo>
                  <a:lnTo>
                    <a:pt x="145" y="103"/>
                  </a:lnTo>
                  <a:lnTo>
                    <a:pt x="137" y="114"/>
                  </a:lnTo>
                  <a:lnTo>
                    <a:pt x="129" y="126"/>
                  </a:lnTo>
                  <a:lnTo>
                    <a:pt x="121" y="137"/>
                  </a:lnTo>
                  <a:lnTo>
                    <a:pt x="113" y="148"/>
                  </a:lnTo>
                  <a:lnTo>
                    <a:pt x="106" y="156"/>
                  </a:lnTo>
                  <a:lnTo>
                    <a:pt x="102" y="161"/>
                  </a:lnTo>
                  <a:lnTo>
                    <a:pt x="98" y="181"/>
                  </a:lnTo>
                  <a:lnTo>
                    <a:pt x="95" y="203"/>
                  </a:lnTo>
                  <a:lnTo>
                    <a:pt x="92" y="223"/>
                  </a:lnTo>
                  <a:lnTo>
                    <a:pt x="91" y="235"/>
                  </a:lnTo>
                  <a:lnTo>
                    <a:pt x="102" y="230"/>
                  </a:lnTo>
                  <a:lnTo>
                    <a:pt x="114" y="222"/>
                  </a:lnTo>
                  <a:lnTo>
                    <a:pt x="128" y="210"/>
                  </a:lnTo>
                  <a:lnTo>
                    <a:pt x="141" y="199"/>
                  </a:lnTo>
                  <a:lnTo>
                    <a:pt x="153" y="186"/>
                  </a:lnTo>
                  <a:lnTo>
                    <a:pt x="165" y="172"/>
                  </a:lnTo>
                  <a:lnTo>
                    <a:pt x="174" y="159"/>
                  </a:lnTo>
                  <a:lnTo>
                    <a:pt x="180" y="147"/>
                  </a:lnTo>
                  <a:lnTo>
                    <a:pt x="183" y="141"/>
                  </a:lnTo>
                  <a:lnTo>
                    <a:pt x="186" y="140"/>
                  </a:lnTo>
                  <a:lnTo>
                    <a:pt x="186" y="146"/>
                  </a:lnTo>
                  <a:lnTo>
                    <a:pt x="183" y="155"/>
                  </a:lnTo>
                  <a:lnTo>
                    <a:pt x="179" y="163"/>
                  </a:lnTo>
                  <a:lnTo>
                    <a:pt x="171" y="174"/>
                  </a:lnTo>
                  <a:lnTo>
                    <a:pt x="160" y="189"/>
                  </a:lnTo>
                  <a:lnTo>
                    <a:pt x="148" y="205"/>
                  </a:lnTo>
                  <a:lnTo>
                    <a:pt x="135" y="222"/>
                  </a:lnTo>
                  <a:lnTo>
                    <a:pt x="121" y="237"/>
                  </a:lnTo>
                  <a:lnTo>
                    <a:pt x="108" y="248"/>
                  </a:lnTo>
                  <a:lnTo>
                    <a:pt x="97" y="256"/>
                  </a:lnTo>
                  <a:lnTo>
                    <a:pt x="90" y="265"/>
                  </a:lnTo>
                  <a:lnTo>
                    <a:pt x="90" y="279"/>
                  </a:lnTo>
                  <a:lnTo>
                    <a:pt x="91" y="293"/>
                  </a:lnTo>
                  <a:lnTo>
                    <a:pt x="92" y="301"/>
                  </a:lnTo>
                  <a:lnTo>
                    <a:pt x="92" y="305"/>
                  </a:lnTo>
                  <a:lnTo>
                    <a:pt x="91" y="307"/>
                  </a:lnTo>
                  <a:lnTo>
                    <a:pt x="90" y="309"/>
                  </a:lnTo>
                  <a:lnTo>
                    <a:pt x="88" y="313"/>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699" name="Freeform 363">
              <a:extLst>
                <a:ext uri="{FF2B5EF4-FFF2-40B4-BE49-F238E27FC236}">
                  <a16:creationId xmlns:a16="http://schemas.microsoft.com/office/drawing/2014/main" xmlns="" id="{73E30AB6-0D3B-4DBE-A933-4F198551E6E9}"/>
                </a:ext>
              </a:extLst>
            </p:cNvPr>
            <p:cNvSpPr>
              <a:spLocks/>
            </p:cNvSpPr>
            <p:nvPr/>
          </p:nvSpPr>
          <p:spPr bwMode="auto">
            <a:xfrm>
              <a:off x="2531" y="1095"/>
              <a:ext cx="127" cy="150"/>
            </a:xfrm>
            <a:custGeom>
              <a:avLst/>
              <a:gdLst>
                <a:gd name="T0" fmla="*/ 8 w 253"/>
                <a:gd name="T1" fmla="*/ 1 h 299"/>
                <a:gd name="T2" fmla="*/ 8 w 253"/>
                <a:gd name="T3" fmla="*/ 1 h 299"/>
                <a:gd name="T4" fmla="*/ 8 w 253"/>
                <a:gd name="T5" fmla="*/ 2 h 299"/>
                <a:gd name="T6" fmla="*/ 7 w 253"/>
                <a:gd name="T7" fmla="*/ 2 h 299"/>
                <a:gd name="T8" fmla="*/ 7 w 253"/>
                <a:gd name="T9" fmla="*/ 3 h 299"/>
                <a:gd name="T10" fmla="*/ 7 w 253"/>
                <a:gd name="T11" fmla="*/ 3 h 299"/>
                <a:gd name="T12" fmla="*/ 6 w 253"/>
                <a:gd name="T13" fmla="*/ 4 h 299"/>
                <a:gd name="T14" fmla="*/ 6 w 253"/>
                <a:gd name="T15" fmla="*/ 5 h 299"/>
                <a:gd name="T16" fmla="*/ 6 w 253"/>
                <a:gd name="T17" fmla="*/ 5 h 299"/>
                <a:gd name="T18" fmla="*/ 6 w 253"/>
                <a:gd name="T19" fmla="*/ 6 h 299"/>
                <a:gd name="T20" fmla="*/ 6 w 253"/>
                <a:gd name="T21" fmla="*/ 6 h 299"/>
                <a:gd name="T22" fmla="*/ 6 w 253"/>
                <a:gd name="T23" fmla="*/ 6 h 299"/>
                <a:gd name="T24" fmla="*/ 6 w 253"/>
                <a:gd name="T25" fmla="*/ 6 h 299"/>
                <a:gd name="T26" fmla="*/ 6 w 253"/>
                <a:gd name="T27" fmla="*/ 5 h 299"/>
                <a:gd name="T28" fmla="*/ 5 w 253"/>
                <a:gd name="T29" fmla="*/ 5 h 299"/>
                <a:gd name="T30" fmla="*/ 5 w 253"/>
                <a:gd name="T31" fmla="*/ 6 h 299"/>
                <a:gd name="T32" fmla="*/ 4 w 253"/>
                <a:gd name="T33" fmla="*/ 7 h 299"/>
                <a:gd name="T34" fmla="*/ 4 w 253"/>
                <a:gd name="T35" fmla="*/ 7 h 299"/>
                <a:gd name="T36" fmla="*/ 4 w 253"/>
                <a:gd name="T37" fmla="*/ 8 h 299"/>
                <a:gd name="T38" fmla="*/ 4 w 253"/>
                <a:gd name="T39" fmla="*/ 9 h 299"/>
                <a:gd name="T40" fmla="*/ 4 w 253"/>
                <a:gd name="T41" fmla="*/ 10 h 299"/>
                <a:gd name="T42" fmla="*/ 4 w 253"/>
                <a:gd name="T43" fmla="*/ 10 h 299"/>
                <a:gd name="T44" fmla="*/ 4 w 253"/>
                <a:gd name="T45" fmla="*/ 9 h 299"/>
                <a:gd name="T46" fmla="*/ 3 w 253"/>
                <a:gd name="T47" fmla="*/ 8 h 299"/>
                <a:gd name="T48" fmla="*/ 3 w 253"/>
                <a:gd name="T49" fmla="*/ 8 h 299"/>
                <a:gd name="T50" fmla="*/ 3 w 253"/>
                <a:gd name="T51" fmla="*/ 8 h 299"/>
                <a:gd name="T52" fmla="*/ 2 w 253"/>
                <a:gd name="T53" fmla="*/ 9 h 299"/>
                <a:gd name="T54" fmla="*/ 2 w 253"/>
                <a:gd name="T55" fmla="*/ 10 h 299"/>
                <a:gd name="T56" fmla="*/ 1 w 253"/>
                <a:gd name="T57" fmla="*/ 10 h 299"/>
                <a:gd name="T58" fmla="*/ 1 w 253"/>
                <a:gd name="T59" fmla="*/ 10 h 299"/>
                <a:gd name="T60" fmla="*/ 2 w 253"/>
                <a:gd name="T61" fmla="*/ 9 h 299"/>
                <a:gd name="T62" fmla="*/ 2 w 253"/>
                <a:gd name="T63" fmla="*/ 9 h 299"/>
                <a:gd name="T64" fmla="*/ 3 w 253"/>
                <a:gd name="T65" fmla="*/ 8 h 299"/>
                <a:gd name="T66" fmla="*/ 3 w 253"/>
                <a:gd name="T67" fmla="*/ 7 h 299"/>
                <a:gd name="T68" fmla="*/ 3 w 253"/>
                <a:gd name="T69" fmla="*/ 7 h 299"/>
                <a:gd name="T70" fmla="*/ 2 w 253"/>
                <a:gd name="T71" fmla="*/ 7 h 299"/>
                <a:gd name="T72" fmla="*/ 2 w 253"/>
                <a:gd name="T73" fmla="*/ 7 h 299"/>
                <a:gd name="T74" fmla="*/ 1 w 253"/>
                <a:gd name="T75" fmla="*/ 8 h 299"/>
                <a:gd name="T76" fmla="*/ 1 w 253"/>
                <a:gd name="T77" fmla="*/ 8 h 299"/>
                <a:gd name="T78" fmla="*/ 0 w 253"/>
                <a:gd name="T79" fmla="*/ 8 h 299"/>
                <a:gd name="T80" fmla="*/ 1 w 253"/>
                <a:gd name="T81" fmla="*/ 7 h 299"/>
                <a:gd name="T82" fmla="*/ 2 w 253"/>
                <a:gd name="T83" fmla="*/ 7 h 299"/>
                <a:gd name="T84" fmla="*/ 2 w 253"/>
                <a:gd name="T85" fmla="*/ 7 h 299"/>
                <a:gd name="T86" fmla="*/ 3 w 253"/>
                <a:gd name="T87" fmla="*/ 7 h 299"/>
                <a:gd name="T88" fmla="*/ 4 w 253"/>
                <a:gd name="T89" fmla="*/ 7 h 299"/>
                <a:gd name="T90" fmla="*/ 4 w 253"/>
                <a:gd name="T91" fmla="*/ 6 h 299"/>
                <a:gd name="T92" fmla="*/ 4 w 253"/>
                <a:gd name="T93" fmla="*/ 6 h 299"/>
                <a:gd name="T94" fmla="*/ 5 w 253"/>
                <a:gd name="T95" fmla="*/ 6 h 299"/>
                <a:gd name="T96" fmla="*/ 4 w 253"/>
                <a:gd name="T97" fmla="*/ 5 h 299"/>
                <a:gd name="T98" fmla="*/ 4 w 253"/>
                <a:gd name="T99" fmla="*/ 5 h 299"/>
                <a:gd name="T100" fmla="*/ 4 w 253"/>
                <a:gd name="T101" fmla="*/ 5 h 299"/>
                <a:gd name="T102" fmla="*/ 5 w 253"/>
                <a:gd name="T103" fmla="*/ 5 h 299"/>
                <a:gd name="T104" fmla="*/ 5 w 253"/>
                <a:gd name="T105" fmla="*/ 5 h 299"/>
                <a:gd name="T106" fmla="*/ 5 w 253"/>
                <a:gd name="T107" fmla="*/ 5 h 299"/>
                <a:gd name="T108" fmla="*/ 5 w 253"/>
                <a:gd name="T109" fmla="*/ 5 h 299"/>
                <a:gd name="T110" fmla="*/ 6 w 253"/>
                <a:gd name="T111" fmla="*/ 4 h 299"/>
                <a:gd name="T112" fmla="*/ 6 w 253"/>
                <a:gd name="T113" fmla="*/ 3 h 299"/>
                <a:gd name="T114" fmla="*/ 7 w 253"/>
                <a:gd name="T115" fmla="*/ 2 h 299"/>
                <a:gd name="T116" fmla="*/ 7 w 253"/>
                <a:gd name="T117" fmla="*/ 1 h 299"/>
                <a:gd name="T118" fmla="*/ 7 w 253"/>
                <a:gd name="T119" fmla="*/ 1 h 299"/>
                <a:gd name="T120" fmla="*/ 8 w 253"/>
                <a:gd name="T121" fmla="*/ 1 h 299"/>
                <a:gd name="T122" fmla="*/ 8 w 253"/>
                <a:gd name="T123" fmla="*/ 0 h 2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53" h="299">
                  <a:moveTo>
                    <a:pt x="253" y="0"/>
                  </a:moveTo>
                  <a:lnTo>
                    <a:pt x="249" y="6"/>
                  </a:lnTo>
                  <a:lnTo>
                    <a:pt x="244" y="14"/>
                  </a:lnTo>
                  <a:lnTo>
                    <a:pt x="238" y="24"/>
                  </a:lnTo>
                  <a:lnTo>
                    <a:pt x="232" y="34"/>
                  </a:lnTo>
                  <a:lnTo>
                    <a:pt x="226" y="45"/>
                  </a:lnTo>
                  <a:lnTo>
                    <a:pt x="220" y="55"/>
                  </a:lnTo>
                  <a:lnTo>
                    <a:pt x="215" y="63"/>
                  </a:lnTo>
                  <a:lnTo>
                    <a:pt x="212" y="69"/>
                  </a:lnTo>
                  <a:lnTo>
                    <a:pt x="209" y="75"/>
                  </a:lnTo>
                  <a:lnTo>
                    <a:pt x="204" y="84"/>
                  </a:lnTo>
                  <a:lnTo>
                    <a:pt x="199" y="93"/>
                  </a:lnTo>
                  <a:lnTo>
                    <a:pt x="194" y="103"/>
                  </a:lnTo>
                  <a:lnTo>
                    <a:pt x="188" y="114"/>
                  </a:lnTo>
                  <a:lnTo>
                    <a:pt x="182" y="123"/>
                  </a:lnTo>
                  <a:lnTo>
                    <a:pt x="177" y="130"/>
                  </a:lnTo>
                  <a:lnTo>
                    <a:pt x="175" y="133"/>
                  </a:lnTo>
                  <a:lnTo>
                    <a:pt x="182" y="143"/>
                  </a:lnTo>
                  <a:lnTo>
                    <a:pt x="189" y="152"/>
                  </a:lnTo>
                  <a:lnTo>
                    <a:pt x="192" y="162"/>
                  </a:lnTo>
                  <a:lnTo>
                    <a:pt x="194" y="174"/>
                  </a:lnTo>
                  <a:lnTo>
                    <a:pt x="192" y="181"/>
                  </a:lnTo>
                  <a:lnTo>
                    <a:pt x="191" y="180"/>
                  </a:lnTo>
                  <a:lnTo>
                    <a:pt x="190" y="175"/>
                  </a:lnTo>
                  <a:lnTo>
                    <a:pt x="188" y="168"/>
                  </a:lnTo>
                  <a:lnTo>
                    <a:pt x="183" y="163"/>
                  </a:lnTo>
                  <a:lnTo>
                    <a:pt x="176" y="158"/>
                  </a:lnTo>
                  <a:lnTo>
                    <a:pt x="171" y="154"/>
                  </a:lnTo>
                  <a:lnTo>
                    <a:pt x="165" y="152"/>
                  </a:lnTo>
                  <a:lnTo>
                    <a:pt x="157" y="159"/>
                  </a:lnTo>
                  <a:lnTo>
                    <a:pt x="148" y="167"/>
                  </a:lnTo>
                  <a:lnTo>
                    <a:pt x="137" y="176"/>
                  </a:lnTo>
                  <a:lnTo>
                    <a:pt x="128" y="186"/>
                  </a:lnTo>
                  <a:lnTo>
                    <a:pt x="119" y="196"/>
                  </a:lnTo>
                  <a:lnTo>
                    <a:pt x="111" y="204"/>
                  </a:lnTo>
                  <a:lnTo>
                    <a:pt x="105" y="211"/>
                  </a:lnTo>
                  <a:lnTo>
                    <a:pt x="103" y="215"/>
                  </a:lnTo>
                  <a:lnTo>
                    <a:pt x="101" y="227"/>
                  </a:lnTo>
                  <a:lnTo>
                    <a:pt x="103" y="245"/>
                  </a:lnTo>
                  <a:lnTo>
                    <a:pt x="106" y="265"/>
                  </a:lnTo>
                  <a:lnTo>
                    <a:pt x="112" y="280"/>
                  </a:lnTo>
                  <a:lnTo>
                    <a:pt x="116" y="289"/>
                  </a:lnTo>
                  <a:lnTo>
                    <a:pt x="119" y="294"/>
                  </a:lnTo>
                  <a:lnTo>
                    <a:pt x="118" y="295"/>
                  </a:lnTo>
                  <a:lnTo>
                    <a:pt x="113" y="290"/>
                  </a:lnTo>
                  <a:lnTo>
                    <a:pt x="106" y="279"/>
                  </a:lnTo>
                  <a:lnTo>
                    <a:pt x="98" y="259"/>
                  </a:lnTo>
                  <a:lnTo>
                    <a:pt x="93" y="239"/>
                  </a:lnTo>
                  <a:lnTo>
                    <a:pt x="92" y="226"/>
                  </a:lnTo>
                  <a:lnTo>
                    <a:pt x="86" y="234"/>
                  </a:lnTo>
                  <a:lnTo>
                    <a:pt x="80" y="244"/>
                  </a:lnTo>
                  <a:lnTo>
                    <a:pt x="73" y="256"/>
                  </a:lnTo>
                  <a:lnTo>
                    <a:pt x="65" y="266"/>
                  </a:lnTo>
                  <a:lnTo>
                    <a:pt x="57" y="277"/>
                  </a:lnTo>
                  <a:lnTo>
                    <a:pt x="50" y="287"/>
                  </a:lnTo>
                  <a:lnTo>
                    <a:pt x="43" y="294"/>
                  </a:lnTo>
                  <a:lnTo>
                    <a:pt x="37" y="297"/>
                  </a:lnTo>
                  <a:lnTo>
                    <a:pt x="30" y="299"/>
                  </a:lnTo>
                  <a:lnTo>
                    <a:pt x="28" y="298"/>
                  </a:lnTo>
                  <a:lnTo>
                    <a:pt x="31" y="295"/>
                  </a:lnTo>
                  <a:lnTo>
                    <a:pt x="36" y="289"/>
                  </a:lnTo>
                  <a:lnTo>
                    <a:pt x="39" y="283"/>
                  </a:lnTo>
                  <a:lnTo>
                    <a:pt x="45" y="274"/>
                  </a:lnTo>
                  <a:lnTo>
                    <a:pt x="52" y="262"/>
                  </a:lnTo>
                  <a:lnTo>
                    <a:pt x="60" y="250"/>
                  </a:lnTo>
                  <a:lnTo>
                    <a:pt x="68" y="237"/>
                  </a:lnTo>
                  <a:lnTo>
                    <a:pt x="76" y="226"/>
                  </a:lnTo>
                  <a:lnTo>
                    <a:pt x="82" y="218"/>
                  </a:lnTo>
                  <a:lnTo>
                    <a:pt x="86" y="214"/>
                  </a:lnTo>
                  <a:lnTo>
                    <a:pt x="75" y="215"/>
                  </a:lnTo>
                  <a:lnTo>
                    <a:pt x="65" y="218"/>
                  </a:lnTo>
                  <a:lnTo>
                    <a:pt x="54" y="219"/>
                  </a:lnTo>
                  <a:lnTo>
                    <a:pt x="45" y="221"/>
                  </a:lnTo>
                  <a:lnTo>
                    <a:pt x="36" y="223"/>
                  </a:lnTo>
                  <a:lnTo>
                    <a:pt x="29" y="226"/>
                  </a:lnTo>
                  <a:lnTo>
                    <a:pt x="22" y="228"/>
                  </a:lnTo>
                  <a:lnTo>
                    <a:pt x="16" y="231"/>
                  </a:lnTo>
                  <a:lnTo>
                    <a:pt x="7" y="236"/>
                  </a:lnTo>
                  <a:lnTo>
                    <a:pt x="1" y="236"/>
                  </a:lnTo>
                  <a:lnTo>
                    <a:pt x="0" y="234"/>
                  </a:lnTo>
                  <a:lnTo>
                    <a:pt x="5" y="229"/>
                  </a:lnTo>
                  <a:lnTo>
                    <a:pt x="12" y="224"/>
                  </a:lnTo>
                  <a:lnTo>
                    <a:pt x="22" y="220"/>
                  </a:lnTo>
                  <a:lnTo>
                    <a:pt x="35" y="214"/>
                  </a:lnTo>
                  <a:lnTo>
                    <a:pt x="48" y="209"/>
                  </a:lnTo>
                  <a:lnTo>
                    <a:pt x="62" y="204"/>
                  </a:lnTo>
                  <a:lnTo>
                    <a:pt x="75" y="200"/>
                  </a:lnTo>
                  <a:lnTo>
                    <a:pt x="85" y="198"/>
                  </a:lnTo>
                  <a:lnTo>
                    <a:pt x="92" y="197"/>
                  </a:lnTo>
                  <a:lnTo>
                    <a:pt x="98" y="196"/>
                  </a:lnTo>
                  <a:lnTo>
                    <a:pt x="104" y="192"/>
                  </a:lnTo>
                  <a:lnTo>
                    <a:pt x="111" y="186"/>
                  </a:lnTo>
                  <a:lnTo>
                    <a:pt x="116" y="181"/>
                  </a:lnTo>
                  <a:lnTo>
                    <a:pt x="122" y="174"/>
                  </a:lnTo>
                  <a:lnTo>
                    <a:pt x="127" y="168"/>
                  </a:lnTo>
                  <a:lnTo>
                    <a:pt x="129" y="163"/>
                  </a:lnTo>
                  <a:lnTo>
                    <a:pt x="130" y="160"/>
                  </a:lnTo>
                  <a:lnTo>
                    <a:pt x="128" y="156"/>
                  </a:lnTo>
                  <a:lnTo>
                    <a:pt x="124" y="153"/>
                  </a:lnTo>
                  <a:lnTo>
                    <a:pt x="120" y="152"/>
                  </a:lnTo>
                  <a:lnTo>
                    <a:pt x="116" y="151"/>
                  </a:lnTo>
                  <a:lnTo>
                    <a:pt x="123" y="147"/>
                  </a:lnTo>
                  <a:lnTo>
                    <a:pt x="129" y="144"/>
                  </a:lnTo>
                  <a:lnTo>
                    <a:pt x="134" y="140"/>
                  </a:lnTo>
                  <a:lnTo>
                    <a:pt x="138" y="137"/>
                  </a:lnTo>
                  <a:lnTo>
                    <a:pt x="142" y="139"/>
                  </a:lnTo>
                  <a:lnTo>
                    <a:pt x="144" y="140"/>
                  </a:lnTo>
                  <a:lnTo>
                    <a:pt x="145" y="140"/>
                  </a:lnTo>
                  <a:lnTo>
                    <a:pt x="146" y="140"/>
                  </a:lnTo>
                  <a:lnTo>
                    <a:pt x="152" y="133"/>
                  </a:lnTo>
                  <a:lnTo>
                    <a:pt x="161" y="121"/>
                  </a:lnTo>
                  <a:lnTo>
                    <a:pt x="171" y="106"/>
                  </a:lnTo>
                  <a:lnTo>
                    <a:pt x="181" y="90"/>
                  </a:lnTo>
                  <a:lnTo>
                    <a:pt x="191" y="71"/>
                  </a:lnTo>
                  <a:lnTo>
                    <a:pt x="200" y="55"/>
                  </a:lnTo>
                  <a:lnTo>
                    <a:pt x="206" y="40"/>
                  </a:lnTo>
                  <a:lnTo>
                    <a:pt x="209" y="29"/>
                  </a:lnTo>
                  <a:lnTo>
                    <a:pt x="212" y="23"/>
                  </a:lnTo>
                  <a:lnTo>
                    <a:pt x="217" y="16"/>
                  </a:lnTo>
                  <a:lnTo>
                    <a:pt x="220" y="10"/>
                  </a:lnTo>
                  <a:lnTo>
                    <a:pt x="225" y="6"/>
                  </a:lnTo>
                  <a:lnTo>
                    <a:pt x="230" y="3"/>
                  </a:lnTo>
                  <a:lnTo>
                    <a:pt x="240" y="1"/>
                  </a:lnTo>
                  <a:lnTo>
                    <a:pt x="248" y="0"/>
                  </a:lnTo>
                  <a:lnTo>
                    <a:pt x="253" y="0"/>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00" name="Freeform 364">
              <a:extLst>
                <a:ext uri="{FF2B5EF4-FFF2-40B4-BE49-F238E27FC236}">
                  <a16:creationId xmlns:a16="http://schemas.microsoft.com/office/drawing/2014/main" xmlns="" id="{86B949AE-5C94-4620-BDB0-3F7D43AFD5FF}"/>
                </a:ext>
              </a:extLst>
            </p:cNvPr>
            <p:cNvSpPr>
              <a:spLocks/>
            </p:cNvSpPr>
            <p:nvPr/>
          </p:nvSpPr>
          <p:spPr bwMode="auto">
            <a:xfrm>
              <a:off x="2765" y="890"/>
              <a:ext cx="73" cy="122"/>
            </a:xfrm>
            <a:custGeom>
              <a:avLst/>
              <a:gdLst>
                <a:gd name="T0" fmla="*/ 2 w 146"/>
                <a:gd name="T1" fmla="*/ 8 h 244"/>
                <a:gd name="T2" fmla="*/ 2 w 146"/>
                <a:gd name="T3" fmla="*/ 7 h 244"/>
                <a:gd name="T4" fmla="*/ 3 w 146"/>
                <a:gd name="T5" fmla="*/ 7 h 244"/>
                <a:gd name="T6" fmla="*/ 3 w 146"/>
                <a:gd name="T7" fmla="*/ 6 h 244"/>
                <a:gd name="T8" fmla="*/ 4 w 146"/>
                <a:gd name="T9" fmla="*/ 6 h 244"/>
                <a:gd name="T10" fmla="*/ 5 w 146"/>
                <a:gd name="T11" fmla="*/ 6 h 244"/>
                <a:gd name="T12" fmla="*/ 5 w 146"/>
                <a:gd name="T13" fmla="*/ 6 h 244"/>
                <a:gd name="T14" fmla="*/ 5 w 146"/>
                <a:gd name="T15" fmla="*/ 5 h 244"/>
                <a:gd name="T16" fmla="*/ 5 w 146"/>
                <a:gd name="T17" fmla="*/ 6 h 244"/>
                <a:gd name="T18" fmla="*/ 4 w 146"/>
                <a:gd name="T19" fmla="*/ 6 h 244"/>
                <a:gd name="T20" fmla="*/ 3 w 146"/>
                <a:gd name="T21" fmla="*/ 6 h 244"/>
                <a:gd name="T22" fmla="*/ 3 w 146"/>
                <a:gd name="T23" fmla="*/ 6 h 244"/>
                <a:gd name="T24" fmla="*/ 3 w 146"/>
                <a:gd name="T25" fmla="*/ 6 h 244"/>
                <a:gd name="T26" fmla="*/ 3 w 146"/>
                <a:gd name="T27" fmla="*/ 5 h 244"/>
                <a:gd name="T28" fmla="*/ 3 w 146"/>
                <a:gd name="T29" fmla="*/ 4 h 244"/>
                <a:gd name="T30" fmla="*/ 4 w 146"/>
                <a:gd name="T31" fmla="*/ 4 h 244"/>
                <a:gd name="T32" fmla="*/ 4 w 146"/>
                <a:gd name="T33" fmla="*/ 3 h 244"/>
                <a:gd name="T34" fmla="*/ 5 w 146"/>
                <a:gd name="T35" fmla="*/ 3 h 244"/>
                <a:gd name="T36" fmla="*/ 5 w 146"/>
                <a:gd name="T37" fmla="*/ 3 h 244"/>
                <a:gd name="T38" fmla="*/ 5 w 146"/>
                <a:gd name="T39" fmla="*/ 3 h 244"/>
                <a:gd name="T40" fmla="*/ 5 w 146"/>
                <a:gd name="T41" fmla="*/ 3 h 244"/>
                <a:gd name="T42" fmla="*/ 4 w 146"/>
                <a:gd name="T43" fmla="*/ 3 h 244"/>
                <a:gd name="T44" fmla="*/ 4 w 146"/>
                <a:gd name="T45" fmla="*/ 4 h 244"/>
                <a:gd name="T46" fmla="*/ 3 w 146"/>
                <a:gd name="T47" fmla="*/ 4 h 244"/>
                <a:gd name="T48" fmla="*/ 3 w 146"/>
                <a:gd name="T49" fmla="*/ 3 h 244"/>
                <a:gd name="T50" fmla="*/ 3 w 146"/>
                <a:gd name="T51" fmla="*/ 1 h 244"/>
                <a:gd name="T52" fmla="*/ 3 w 146"/>
                <a:gd name="T53" fmla="*/ 1 h 244"/>
                <a:gd name="T54" fmla="*/ 3 w 146"/>
                <a:gd name="T55" fmla="*/ 1 h 244"/>
                <a:gd name="T56" fmla="*/ 3 w 146"/>
                <a:gd name="T57" fmla="*/ 1 h 244"/>
                <a:gd name="T58" fmla="*/ 3 w 146"/>
                <a:gd name="T59" fmla="*/ 4 h 244"/>
                <a:gd name="T60" fmla="*/ 3 w 146"/>
                <a:gd name="T61" fmla="*/ 4 h 244"/>
                <a:gd name="T62" fmla="*/ 3 w 146"/>
                <a:gd name="T63" fmla="*/ 4 h 244"/>
                <a:gd name="T64" fmla="*/ 2 w 146"/>
                <a:gd name="T65" fmla="*/ 4 h 244"/>
                <a:gd name="T66" fmla="*/ 2 w 146"/>
                <a:gd name="T67" fmla="*/ 3 h 244"/>
                <a:gd name="T68" fmla="*/ 2 w 146"/>
                <a:gd name="T69" fmla="*/ 3 h 244"/>
                <a:gd name="T70" fmla="*/ 1 w 146"/>
                <a:gd name="T71" fmla="*/ 2 h 244"/>
                <a:gd name="T72" fmla="*/ 1 w 146"/>
                <a:gd name="T73" fmla="*/ 2 h 244"/>
                <a:gd name="T74" fmla="*/ 1 w 146"/>
                <a:gd name="T75" fmla="*/ 2 h 244"/>
                <a:gd name="T76" fmla="*/ 2 w 146"/>
                <a:gd name="T77" fmla="*/ 3 h 244"/>
                <a:gd name="T78" fmla="*/ 2 w 146"/>
                <a:gd name="T79" fmla="*/ 4 h 244"/>
                <a:gd name="T80" fmla="*/ 2 w 146"/>
                <a:gd name="T81" fmla="*/ 5 h 244"/>
                <a:gd name="T82" fmla="*/ 2 w 146"/>
                <a:gd name="T83" fmla="*/ 6 h 244"/>
                <a:gd name="T84" fmla="*/ 2 w 146"/>
                <a:gd name="T85" fmla="*/ 6 h 244"/>
                <a:gd name="T86" fmla="*/ 2 w 146"/>
                <a:gd name="T87" fmla="*/ 6 h 244"/>
                <a:gd name="T88" fmla="*/ 2 w 146"/>
                <a:gd name="T89" fmla="*/ 6 h 244"/>
                <a:gd name="T90" fmla="*/ 1 w 146"/>
                <a:gd name="T91" fmla="*/ 5 h 244"/>
                <a:gd name="T92" fmla="*/ 1 w 146"/>
                <a:gd name="T93" fmla="*/ 5 h 244"/>
                <a:gd name="T94" fmla="*/ 1 w 146"/>
                <a:gd name="T95" fmla="*/ 5 h 244"/>
                <a:gd name="T96" fmla="*/ 0 w 146"/>
                <a:gd name="T97" fmla="*/ 5 h 244"/>
                <a:gd name="T98" fmla="*/ 1 w 146"/>
                <a:gd name="T99" fmla="*/ 5 h 244"/>
                <a:gd name="T100" fmla="*/ 1 w 146"/>
                <a:gd name="T101" fmla="*/ 6 h 244"/>
                <a:gd name="T102" fmla="*/ 1 w 146"/>
                <a:gd name="T103" fmla="*/ 6 h 244"/>
                <a:gd name="T104" fmla="*/ 2 w 146"/>
                <a:gd name="T105" fmla="*/ 7 h 244"/>
                <a:gd name="T106" fmla="*/ 2 w 146"/>
                <a:gd name="T107" fmla="*/ 7 h 244"/>
                <a:gd name="T108" fmla="*/ 1 w 146"/>
                <a:gd name="T109" fmla="*/ 8 h 244"/>
                <a:gd name="T110" fmla="*/ 1 w 146"/>
                <a:gd name="T111" fmla="*/ 8 h 24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46" h="244">
                  <a:moveTo>
                    <a:pt x="31" y="240"/>
                  </a:moveTo>
                  <a:lnTo>
                    <a:pt x="39" y="230"/>
                  </a:lnTo>
                  <a:lnTo>
                    <a:pt x="48" y="216"/>
                  </a:lnTo>
                  <a:lnTo>
                    <a:pt x="57" y="204"/>
                  </a:lnTo>
                  <a:lnTo>
                    <a:pt x="61" y="195"/>
                  </a:lnTo>
                  <a:lnTo>
                    <a:pt x="69" y="195"/>
                  </a:lnTo>
                  <a:lnTo>
                    <a:pt x="80" y="193"/>
                  </a:lnTo>
                  <a:lnTo>
                    <a:pt x="92" y="190"/>
                  </a:lnTo>
                  <a:lnTo>
                    <a:pt x="106" y="185"/>
                  </a:lnTo>
                  <a:lnTo>
                    <a:pt x="117" y="180"/>
                  </a:lnTo>
                  <a:lnTo>
                    <a:pt x="128" y="175"/>
                  </a:lnTo>
                  <a:lnTo>
                    <a:pt x="136" y="170"/>
                  </a:lnTo>
                  <a:lnTo>
                    <a:pt x="139" y="167"/>
                  </a:lnTo>
                  <a:lnTo>
                    <a:pt x="141" y="161"/>
                  </a:lnTo>
                  <a:lnTo>
                    <a:pt x="142" y="159"/>
                  </a:lnTo>
                  <a:lnTo>
                    <a:pt x="140" y="159"/>
                  </a:lnTo>
                  <a:lnTo>
                    <a:pt x="136" y="161"/>
                  </a:lnTo>
                  <a:lnTo>
                    <a:pt x="131" y="163"/>
                  </a:lnTo>
                  <a:lnTo>
                    <a:pt x="123" y="167"/>
                  </a:lnTo>
                  <a:lnTo>
                    <a:pt x="114" y="170"/>
                  </a:lnTo>
                  <a:lnTo>
                    <a:pt x="103" y="175"/>
                  </a:lnTo>
                  <a:lnTo>
                    <a:pt x="92" y="179"/>
                  </a:lnTo>
                  <a:lnTo>
                    <a:pt x="81" y="183"/>
                  </a:lnTo>
                  <a:lnTo>
                    <a:pt x="73" y="185"/>
                  </a:lnTo>
                  <a:lnTo>
                    <a:pt x="67" y="186"/>
                  </a:lnTo>
                  <a:lnTo>
                    <a:pt x="71" y="175"/>
                  </a:lnTo>
                  <a:lnTo>
                    <a:pt x="77" y="159"/>
                  </a:lnTo>
                  <a:lnTo>
                    <a:pt x="83" y="142"/>
                  </a:lnTo>
                  <a:lnTo>
                    <a:pt x="85" y="133"/>
                  </a:lnTo>
                  <a:lnTo>
                    <a:pt x="92" y="127"/>
                  </a:lnTo>
                  <a:lnTo>
                    <a:pt x="100" y="121"/>
                  </a:lnTo>
                  <a:lnTo>
                    <a:pt x="109" y="114"/>
                  </a:lnTo>
                  <a:lnTo>
                    <a:pt x="118" y="104"/>
                  </a:lnTo>
                  <a:lnTo>
                    <a:pt x="128" y="96"/>
                  </a:lnTo>
                  <a:lnTo>
                    <a:pt x="136" y="89"/>
                  </a:lnTo>
                  <a:lnTo>
                    <a:pt x="141" y="84"/>
                  </a:lnTo>
                  <a:lnTo>
                    <a:pt x="145" y="79"/>
                  </a:lnTo>
                  <a:lnTo>
                    <a:pt x="146" y="74"/>
                  </a:lnTo>
                  <a:lnTo>
                    <a:pt x="146" y="71"/>
                  </a:lnTo>
                  <a:lnTo>
                    <a:pt x="144" y="71"/>
                  </a:lnTo>
                  <a:lnTo>
                    <a:pt x="139" y="76"/>
                  </a:lnTo>
                  <a:lnTo>
                    <a:pt x="134" y="79"/>
                  </a:lnTo>
                  <a:lnTo>
                    <a:pt x="129" y="85"/>
                  </a:lnTo>
                  <a:lnTo>
                    <a:pt x="122" y="91"/>
                  </a:lnTo>
                  <a:lnTo>
                    <a:pt x="114" y="96"/>
                  </a:lnTo>
                  <a:lnTo>
                    <a:pt x="106" y="102"/>
                  </a:lnTo>
                  <a:lnTo>
                    <a:pt x="98" y="108"/>
                  </a:lnTo>
                  <a:lnTo>
                    <a:pt x="91" y="112"/>
                  </a:lnTo>
                  <a:lnTo>
                    <a:pt x="86" y="115"/>
                  </a:lnTo>
                  <a:lnTo>
                    <a:pt x="87" y="94"/>
                  </a:lnTo>
                  <a:lnTo>
                    <a:pt x="88" y="61"/>
                  </a:lnTo>
                  <a:lnTo>
                    <a:pt x="90" y="27"/>
                  </a:lnTo>
                  <a:lnTo>
                    <a:pt x="88" y="8"/>
                  </a:lnTo>
                  <a:lnTo>
                    <a:pt x="87" y="1"/>
                  </a:lnTo>
                  <a:lnTo>
                    <a:pt x="86" y="0"/>
                  </a:lnTo>
                  <a:lnTo>
                    <a:pt x="85" y="2"/>
                  </a:lnTo>
                  <a:lnTo>
                    <a:pt x="84" y="10"/>
                  </a:lnTo>
                  <a:lnTo>
                    <a:pt x="81" y="32"/>
                  </a:lnTo>
                  <a:lnTo>
                    <a:pt x="79" y="68"/>
                  </a:lnTo>
                  <a:lnTo>
                    <a:pt x="76" y="103"/>
                  </a:lnTo>
                  <a:lnTo>
                    <a:pt x="71" y="125"/>
                  </a:lnTo>
                  <a:lnTo>
                    <a:pt x="69" y="127"/>
                  </a:lnTo>
                  <a:lnTo>
                    <a:pt x="67" y="126"/>
                  </a:lnTo>
                  <a:lnTo>
                    <a:pt x="65" y="123"/>
                  </a:lnTo>
                  <a:lnTo>
                    <a:pt x="64" y="117"/>
                  </a:lnTo>
                  <a:lnTo>
                    <a:pt x="63" y="111"/>
                  </a:lnTo>
                  <a:lnTo>
                    <a:pt x="58" y="103"/>
                  </a:lnTo>
                  <a:lnTo>
                    <a:pt x="54" y="94"/>
                  </a:lnTo>
                  <a:lnTo>
                    <a:pt x="47" y="84"/>
                  </a:lnTo>
                  <a:lnTo>
                    <a:pt x="40" y="73"/>
                  </a:lnTo>
                  <a:lnTo>
                    <a:pt x="33" y="64"/>
                  </a:lnTo>
                  <a:lnTo>
                    <a:pt x="26" y="58"/>
                  </a:lnTo>
                  <a:lnTo>
                    <a:pt x="22" y="55"/>
                  </a:lnTo>
                  <a:lnTo>
                    <a:pt x="17" y="55"/>
                  </a:lnTo>
                  <a:lnTo>
                    <a:pt x="18" y="58"/>
                  </a:lnTo>
                  <a:lnTo>
                    <a:pt x="23" y="64"/>
                  </a:lnTo>
                  <a:lnTo>
                    <a:pt x="29" y="73"/>
                  </a:lnTo>
                  <a:lnTo>
                    <a:pt x="37" y="86"/>
                  </a:lnTo>
                  <a:lnTo>
                    <a:pt x="46" y="103"/>
                  </a:lnTo>
                  <a:lnTo>
                    <a:pt x="55" y="119"/>
                  </a:lnTo>
                  <a:lnTo>
                    <a:pt x="60" y="132"/>
                  </a:lnTo>
                  <a:lnTo>
                    <a:pt x="60" y="144"/>
                  </a:lnTo>
                  <a:lnTo>
                    <a:pt x="57" y="159"/>
                  </a:lnTo>
                  <a:lnTo>
                    <a:pt x="54" y="172"/>
                  </a:lnTo>
                  <a:lnTo>
                    <a:pt x="50" y="180"/>
                  </a:lnTo>
                  <a:lnTo>
                    <a:pt x="48" y="183"/>
                  </a:lnTo>
                  <a:lnTo>
                    <a:pt x="46" y="183"/>
                  </a:lnTo>
                  <a:lnTo>
                    <a:pt x="43" y="179"/>
                  </a:lnTo>
                  <a:lnTo>
                    <a:pt x="39" y="174"/>
                  </a:lnTo>
                  <a:lnTo>
                    <a:pt x="35" y="169"/>
                  </a:lnTo>
                  <a:lnTo>
                    <a:pt x="31" y="164"/>
                  </a:lnTo>
                  <a:lnTo>
                    <a:pt x="25" y="157"/>
                  </a:lnTo>
                  <a:lnTo>
                    <a:pt x="19" y="151"/>
                  </a:lnTo>
                  <a:lnTo>
                    <a:pt x="14" y="145"/>
                  </a:lnTo>
                  <a:lnTo>
                    <a:pt x="8" y="139"/>
                  </a:lnTo>
                  <a:lnTo>
                    <a:pt x="3" y="134"/>
                  </a:lnTo>
                  <a:lnTo>
                    <a:pt x="1" y="131"/>
                  </a:lnTo>
                  <a:lnTo>
                    <a:pt x="0" y="130"/>
                  </a:lnTo>
                  <a:lnTo>
                    <a:pt x="2" y="136"/>
                  </a:lnTo>
                  <a:lnTo>
                    <a:pt x="8" y="145"/>
                  </a:lnTo>
                  <a:lnTo>
                    <a:pt x="14" y="154"/>
                  </a:lnTo>
                  <a:lnTo>
                    <a:pt x="19" y="163"/>
                  </a:lnTo>
                  <a:lnTo>
                    <a:pt x="26" y="172"/>
                  </a:lnTo>
                  <a:lnTo>
                    <a:pt x="32" y="182"/>
                  </a:lnTo>
                  <a:lnTo>
                    <a:pt x="34" y="187"/>
                  </a:lnTo>
                  <a:lnTo>
                    <a:pt x="35" y="194"/>
                  </a:lnTo>
                  <a:lnTo>
                    <a:pt x="35" y="206"/>
                  </a:lnTo>
                  <a:lnTo>
                    <a:pt x="33" y="220"/>
                  </a:lnTo>
                  <a:lnTo>
                    <a:pt x="27" y="231"/>
                  </a:lnTo>
                  <a:lnTo>
                    <a:pt x="23" y="239"/>
                  </a:lnTo>
                  <a:lnTo>
                    <a:pt x="23" y="244"/>
                  </a:lnTo>
                  <a:lnTo>
                    <a:pt x="26" y="244"/>
                  </a:lnTo>
                  <a:lnTo>
                    <a:pt x="31" y="240"/>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701" name="Freeform 365">
              <a:extLst>
                <a:ext uri="{FF2B5EF4-FFF2-40B4-BE49-F238E27FC236}">
                  <a16:creationId xmlns:a16="http://schemas.microsoft.com/office/drawing/2014/main" xmlns="" id="{E159B29F-A77A-4261-AE71-831800AB3BC0}"/>
                </a:ext>
              </a:extLst>
            </p:cNvPr>
            <p:cNvSpPr>
              <a:spLocks/>
            </p:cNvSpPr>
            <p:nvPr/>
          </p:nvSpPr>
          <p:spPr bwMode="auto">
            <a:xfrm>
              <a:off x="2432" y="924"/>
              <a:ext cx="139" cy="113"/>
            </a:xfrm>
            <a:custGeom>
              <a:avLst/>
              <a:gdLst>
                <a:gd name="T0" fmla="*/ 8 w 279"/>
                <a:gd name="T1" fmla="*/ 6 h 227"/>
                <a:gd name="T2" fmla="*/ 7 w 279"/>
                <a:gd name="T3" fmla="*/ 6 h 227"/>
                <a:gd name="T4" fmla="*/ 7 w 279"/>
                <a:gd name="T5" fmla="*/ 5 h 227"/>
                <a:gd name="T6" fmla="*/ 6 w 279"/>
                <a:gd name="T7" fmla="*/ 5 h 227"/>
                <a:gd name="T8" fmla="*/ 7 w 279"/>
                <a:gd name="T9" fmla="*/ 4 h 227"/>
                <a:gd name="T10" fmla="*/ 6 w 279"/>
                <a:gd name="T11" fmla="*/ 2 h 227"/>
                <a:gd name="T12" fmla="*/ 6 w 279"/>
                <a:gd name="T13" fmla="*/ 3 h 227"/>
                <a:gd name="T14" fmla="*/ 6 w 279"/>
                <a:gd name="T15" fmla="*/ 5 h 227"/>
                <a:gd name="T16" fmla="*/ 6 w 279"/>
                <a:gd name="T17" fmla="*/ 5 h 227"/>
                <a:gd name="T18" fmla="*/ 5 w 279"/>
                <a:gd name="T19" fmla="*/ 4 h 227"/>
                <a:gd name="T20" fmla="*/ 4 w 279"/>
                <a:gd name="T21" fmla="*/ 3 h 227"/>
                <a:gd name="T22" fmla="*/ 4 w 279"/>
                <a:gd name="T23" fmla="*/ 0 h 227"/>
                <a:gd name="T24" fmla="*/ 4 w 279"/>
                <a:gd name="T25" fmla="*/ 0 h 227"/>
                <a:gd name="T26" fmla="*/ 4 w 279"/>
                <a:gd name="T27" fmla="*/ 1 h 227"/>
                <a:gd name="T28" fmla="*/ 4 w 279"/>
                <a:gd name="T29" fmla="*/ 3 h 227"/>
                <a:gd name="T30" fmla="*/ 2 w 279"/>
                <a:gd name="T31" fmla="*/ 2 h 227"/>
                <a:gd name="T32" fmla="*/ 1 w 279"/>
                <a:gd name="T33" fmla="*/ 1 h 227"/>
                <a:gd name="T34" fmla="*/ 0 w 279"/>
                <a:gd name="T35" fmla="*/ 0 h 227"/>
                <a:gd name="T36" fmla="*/ 0 w 279"/>
                <a:gd name="T37" fmla="*/ 0 h 227"/>
                <a:gd name="T38" fmla="*/ 1 w 279"/>
                <a:gd name="T39" fmla="*/ 2 h 227"/>
                <a:gd name="T40" fmla="*/ 3 w 279"/>
                <a:gd name="T41" fmla="*/ 3 h 227"/>
                <a:gd name="T42" fmla="*/ 4 w 279"/>
                <a:gd name="T43" fmla="*/ 3 h 227"/>
                <a:gd name="T44" fmla="*/ 3 w 279"/>
                <a:gd name="T45" fmla="*/ 4 h 227"/>
                <a:gd name="T46" fmla="*/ 2 w 279"/>
                <a:gd name="T47" fmla="*/ 4 h 227"/>
                <a:gd name="T48" fmla="*/ 0 w 279"/>
                <a:gd name="T49" fmla="*/ 4 h 227"/>
                <a:gd name="T50" fmla="*/ 0 w 279"/>
                <a:gd name="T51" fmla="*/ 3 h 227"/>
                <a:gd name="T52" fmla="*/ 0 w 279"/>
                <a:gd name="T53" fmla="*/ 4 h 227"/>
                <a:gd name="T54" fmla="*/ 1 w 279"/>
                <a:gd name="T55" fmla="*/ 4 h 227"/>
                <a:gd name="T56" fmla="*/ 3 w 279"/>
                <a:gd name="T57" fmla="*/ 4 h 227"/>
                <a:gd name="T58" fmla="*/ 4 w 279"/>
                <a:gd name="T59" fmla="*/ 4 h 227"/>
                <a:gd name="T60" fmla="*/ 5 w 279"/>
                <a:gd name="T61" fmla="*/ 5 h 227"/>
                <a:gd name="T62" fmla="*/ 5 w 279"/>
                <a:gd name="T63" fmla="*/ 5 h 227"/>
                <a:gd name="T64" fmla="*/ 5 w 279"/>
                <a:gd name="T65" fmla="*/ 6 h 227"/>
                <a:gd name="T66" fmla="*/ 4 w 279"/>
                <a:gd name="T67" fmla="*/ 6 h 227"/>
                <a:gd name="T68" fmla="*/ 3 w 279"/>
                <a:gd name="T69" fmla="*/ 6 h 227"/>
                <a:gd name="T70" fmla="*/ 3 w 279"/>
                <a:gd name="T71" fmla="*/ 7 h 227"/>
                <a:gd name="T72" fmla="*/ 4 w 279"/>
                <a:gd name="T73" fmla="*/ 6 h 227"/>
                <a:gd name="T74" fmla="*/ 5 w 279"/>
                <a:gd name="T75" fmla="*/ 6 h 227"/>
                <a:gd name="T76" fmla="*/ 6 w 279"/>
                <a:gd name="T77" fmla="*/ 6 h 227"/>
                <a:gd name="T78" fmla="*/ 6 w 279"/>
                <a:gd name="T79" fmla="*/ 6 h 227"/>
                <a:gd name="T80" fmla="*/ 7 w 279"/>
                <a:gd name="T81" fmla="*/ 6 h 227"/>
                <a:gd name="T82" fmla="*/ 8 w 279"/>
                <a:gd name="T83" fmla="*/ 6 h 227"/>
                <a:gd name="T84" fmla="*/ 8 w 279"/>
                <a:gd name="T85" fmla="*/ 7 h 2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79" h="227">
                  <a:moveTo>
                    <a:pt x="279" y="227"/>
                  </a:moveTo>
                  <a:lnTo>
                    <a:pt x="273" y="222"/>
                  </a:lnTo>
                  <a:lnTo>
                    <a:pt x="266" y="212"/>
                  </a:lnTo>
                  <a:lnTo>
                    <a:pt x="259" y="205"/>
                  </a:lnTo>
                  <a:lnTo>
                    <a:pt x="255" y="201"/>
                  </a:lnTo>
                  <a:lnTo>
                    <a:pt x="252" y="200"/>
                  </a:lnTo>
                  <a:lnTo>
                    <a:pt x="249" y="196"/>
                  </a:lnTo>
                  <a:lnTo>
                    <a:pt x="243" y="194"/>
                  </a:lnTo>
                  <a:lnTo>
                    <a:pt x="237" y="191"/>
                  </a:lnTo>
                  <a:lnTo>
                    <a:pt x="232" y="187"/>
                  </a:lnTo>
                  <a:lnTo>
                    <a:pt x="226" y="184"/>
                  </a:lnTo>
                  <a:lnTo>
                    <a:pt x="221" y="180"/>
                  </a:lnTo>
                  <a:lnTo>
                    <a:pt x="219" y="177"/>
                  </a:lnTo>
                  <a:lnTo>
                    <a:pt x="221" y="156"/>
                  </a:lnTo>
                  <a:lnTo>
                    <a:pt x="225" y="132"/>
                  </a:lnTo>
                  <a:lnTo>
                    <a:pt x="226" y="110"/>
                  </a:lnTo>
                  <a:lnTo>
                    <a:pt x="225" y="94"/>
                  </a:lnTo>
                  <a:lnTo>
                    <a:pt x="222" y="87"/>
                  </a:lnTo>
                  <a:lnTo>
                    <a:pt x="221" y="87"/>
                  </a:lnTo>
                  <a:lnTo>
                    <a:pt x="220" y="93"/>
                  </a:lnTo>
                  <a:lnTo>
                    <a:pt x="221" y="101"/>
                  </a:lnTo>
                  <a:lnTo>
                    <a:pt x="219" y="116"/>
                  </a:lnTo>
                  <a:lnTo>
                    <a:pt x="214" y="139"/>
                  </a:lnTo>
                  <a:lnTo>
                    <a:pt x="208" y="161"/>
                  </a:lnTo>
                  <a:lnTo>
                    <a:pt x="205" y="174"/>
                  </a:lnTo>
                  <a:lnTo>
                    <a:pt x="200" y="171"/>
                  </a:lnTo>
                  <a:lnTo>
                    <a:pt x="195" y="164"/>
                  </a:lnTo>
                  <a:lnTo>
                    <a:pt x="188" y="156"/>
                  </a:lnTo>
                  <a:lnTo>
                    <a:pt x="181" y="148"/>
                  </a:lnTo>
                  <a:lnTo>
                    <a:pt x="173" y="140"/>
                  </a:lnTo>
                  <a:lnTo>
                    <a:pt x="166" y="132"/>
                  </a:lnTo>
                  <a:lnTo>
                    <a:pt x="160" y="127"/>
                  </a:lnTo>
                  <a:lnTo>
                    <a:pt x="157" y="124"/>
                  </a:lnTo>
                  <a:lnTo>
                    <a:pt x="158" y="97"/>
                  </a:lnTo>
                  <a:lnTo>
                    <a:pt x="156" y="61"/>
                  </a:lnTo>
                  <a:lnTo>
                    <a:pt x="151" y="27"/>
                  </a:lnTo>
                  <a:lnTo>
                    <a:pt x="144" y="5"/>
                  </a:lnTo>
                  <a:lnTo>
                    <a:pt x="139" y="0"/>
                  </a:lnTo>
                  <a:lnTo>
                    <a:pt x="139" y="3"/>
                  </a:lnTo>
                  <a:lnTo>
                    <a:pt x="139" y="12"/>
                  </a:lnTo>
                  <a:lnTo>
                    <a:pt x="142" y="22"/>
                  </a:lnTo>
                  <a:lnTo>
                    <a:pt x="144" y="40"/>
                  </a:lnTo>
                  <a:lnTo>
                    <a:pt x="146" y="67"/>
                  </a:lnTo>
                  <a:lnTo>
                    <a:pt x="146" y="95"/>
                  </a:lnTo>
                  <a:lnTo>
                    <a:pt x="144" y="113"/>
                  </a:lnTo>
                  <a:lnTo>
                    <a:pt x="133" y="104"/>
                  </a:lnTo>
                  <a:lnTo>
                    <a:pt x="115" y="93"/>
                  </a:lnTo>
                  <a:lnTo>
                    <a:pt x="95" y="79"/>
                  </a:lnTo>
                  <a:lnTo>
                    <a:pt x="74" y="63"/>
                  </a:lnTo>
                  <a:lnTo>
                    <a:pt x="53" y="49"/>
                  </a:lnTo>
                  <a:lnTo>
                    <a:pt x="36" y="35"/>
                  </a:lnTo>
                  <a:lnTo>
                    <a:pt x="22" y="26"/>
                  </a:lnTo>
                  <a:lnTo>
                    <a:pt x="16" y="20"/>
                  </a:lnTo>
                  <a:lnTo>
                    <a:pt x="13" y="17"/>
                  </a:lnTo>
                  <a:lnTo>
                    <a:pt x="12" y="18"/>
                  </a:lnTo>
                  <a:lnTo>
                    <a:pt x="14" y="23"/>
                  </a:lnTo>
                  <a:lnTo>
                    <a:pt x="21" y="31"/>
                  </a:lnTo>
                  <a:lnTo>
                    <a:pt x="29" y="40"/>
                  </a:lnTo>
                  <a:lnTo>
                    <a:pt x="42" y="50"/>
                  </a:lnTo>
                  <a:lnTo>
                    <a:pt x="59" y="64"/>
                  </a:lnTo>
                  <a:lnTo>
                    <a:pt x="77" y="79"/>
                  </a:lnTo>
                  <a:lnTo>
                    <a:pt x="97" y="94"/>
                  </a:lnTo>
                  <a:lnTo>
                    <a:pt x="113" y="106"/>
                  </a:lnTo>
                  <a:lnTo>
                    <a:pt x="127" y="117"/>
                  </a:lnTo>
                  <a:lnTo>
                    <a:pt x="136" y="123"/>
                  </a:lnTo>
                  <a:lnTo>
                    <a:pt x="143" y="126"/>
                  </a:lnTo>
                  <a:lnTo>
                    <a:pt x="141" y="127"/>
                  </a:lnTo>
                  <a:lnTo>
                    <a:pt x="134" y="127"/>
                  </a:lnTo>
                  <a:lnTo>
                    <a:pt x="122" y="128"/>
                  </a:lnTo>
                  <a:lnTo>
                    <a:pt x="112" y="131"/>
                  </a:lnTo>
                  <a:lnTo>
                    <a:pt x="98" y="132"/>
                  </a:lnTo>
                  <a:lnTo>
                    <a:pt x="82" y="133"/>
                  </a:lnTo>
                  <a:lnTo>
                    <a:pt x="63" y="132"/>
                  </a:lnTo>
                  <a:lnTo>
                    <a:pt x="46" y="131"/>
                  </a:lnTo>
                  <a:lnTo>
                    <a:pt x="31" y="128"/>
                  </a:lnTo>
                  <a:lnTo>
                    <a:pt x="17" y="125"/>
                  </a:lnTo>
                  <a:lnTo>
                    <a:pt x="8" y="120"/>
                  </a:lnTo>
                  <a:lnTo>
                    <a:pt x="0" y="114"/>
                  </a:lnTo>
                  <a:lnTo>
                    <a:pt x="0" y="118"/>
                  </a:lnTo>
                  <a:lnTo>
                    <a:pt x="5" y="124"/>
                  </a:lnTo>
                  <a:lnTo>
                    <a:pt x="12" y="131"/>
                  </a:lnTo>
                  <a:lnTo>
                    <a:pt x="20" y="133"/>
                  </a:lnTo>
                  <a:lnTo>
                    <a:pt x="35" y="135"/>
                  </a:lnTo>
                  <a:lnTo>
                    <a:pt x="53" y="138"/>
                  </a:lnTo>
                  <a:lnTo>
                    <a:pt x="74" y="140"/>
                  </a:lnTo>
                  <a:lnTo>
                    <a:pt x="95" y="141"/>
                  </a:lnTo>
                  <a:lnTo>
                    <a:pt x="113" y="142"/>
                  </a:lnTo>
                  <a:lnTo>
                    <a:pt x="128" y="143"/>
                  </a:lnTo>
                  <a:lnTo>
                    <a:pt x="136" y="143"/>
                  </a:lnTo>
                  <a:lnTo>
                    <a:pt x="142" y="144"/>
                  </a:lnTo>
                  <a:lnTo>
                    <a:pt x="149" y="149"/>
                  </a:lnTo>
                  <a:lnTo>
                    <a:pt x="156" y="156"/>
                  </a:lnTo>
                  <a:lnTo>
                    <a:pt x="164" y="163"/>
                  </a:lnTo>
                  <a:lnTo>
                    <a:pt x="172" y="171"/>
                  </a:lnTo>
                  <a:lnTo>
                    <a:pt x="179" y="178"/>
                  </a:lnTo>
                  <a:lnTo>
                    <a:pt x="183" y="182"/>
                  </a:lnTo>
                  <a:lnTo>
                    <a:pt x="187" y="186"/>
                  </a:lnTo>
                  <a:lnTo>
                    <a:pt x="177" y="189"/>
                  </a:lnTo>
                  <a:lnTo>
                    <a:pt x="166" y="194"/>
                  </a:lnTo>
                  <a:lnTo>
                    <a:pt x="153" y="200"/>
                  </a:lnTo>
                  <a:lnTo>
                    <a:pt x="141" y="205"/>
                  </a:lnTo>
                  <a:lnTo>
                    <a:pt x="128" y="211"/>
                  </a:lnTo>
                  <a:lnTo>
                    <a:pt x="116" y="215"/>
                  </a:lnTo>
                  <a:lnTo>
                    <a:pt x="107" y="218"/>
                  </a:lnTo>
                  <a:lnTo>
                    <a:pt x="99" y="219"/>
                  </a:lnTo>
                  <a:lnTo>
                    <a:pt x="92" y="220"/>
                  </a:lnTo>
                  <a:lnTo>
                    <a:pt x="93" y="223"/>
                  </a:lnTo>
                  <a:lnTo>
                    <a:pt x="100" y="225"/>
                  </a:lnTo>
                  <a:lnTo>
                    <a:pt x="113" y="224"/>
                  </a:lnTo>
                  <a:lnTo>
                    <a:pt x="121" y="222"/>
                  </a:lnTo>
                  <a:lnTo>
                    <a:pt x="133" y="219"/>
                  </a:lnTo>
                  <a:lnTo>
                    <a:pt x="145" y="215"/>
                  </a:lnTo>
                  <a:lnTo>
                    <a:pt x="159" y="210"/>
                  </a:lnTo>
                  <a:lnTo>
                    <a:pt x="172" y="207"/>
                  </a:lnTo>
                  <a:lnTo>
                    <a:pt x="183" y="202"/>
                  </a:lnTo>
                  <a:lnTo>
                    <a:pt x="192" y="199"/>
                  </a:lnTo>
                  <a:lnTo>
                    <a:pt x="198" y="196"/>
                  </a:lnTo>
                  <a:lnTo>
                    <a:pt x="205" y="194"/>
                  </a:lnTo>
                  <a:lnTo>
                    <a:pt x="212" y="194"/>
                  </a:lnTo>
                  <a:lnTo>
                    <a:pt x="219" y="197"/>
                  </a:lnTo>
                  <a:lnTo>
                    <a:pt x="228" y="203"/>
                  </a:lnTo>
                  <a:lnTo>
                    <a:pt x="234" y="207"/>
                  </a:lnTo>
                  <a:lnTo>
                    <a:pt x="241" y="211"/>
                  </a:lnTo>
                  <a:lnTo>
                    <a:pt x="249" y="215"/>
                  </a:lnTo>
                  <a:lnTo>
                    <a:pt x="257" y="219"/>
                  </a:lnTo>
                  <a:lnTo>
                    <a:pt x="264" y="223"/>
                  </a:lnTo>
                  <a:lnTo>
                    <a:pt x="271" y="225"/>
                  </a:lnTo>
                  <a:lnTo>
                    <a:pt x="275" y="227"/>
                  </a:lnTo>
                  <a:lnTo>
                    <a:pt x="279" y="227"/>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Tree>
  </p:cSld>
  <p:clrMapOvr>
    <a:masterClrMapping/>
  </p:clrMapOvr>
  <p:transition>
    <p:wheel spokes="8"/>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0" presetClass="entr" presetSubtype="0" decel="100000" fill="hold" grpId="0" nodeType="clickEffect">
                                  <p:stCondLst>
                                    <p:cond delay="0"/>
                                  </p:stCondLst>
                                  <p:childTnLst>
                                    <p:set>
                                      <p:cBhvr>
                                        <p:cTn id="6" dur="1" fill="hold">
                                          <p:stCondLst>
                                            <p:cond delay="0"/>
                                          </p:stCondLst>
                                        </p:cTn>
                                        <p:tgtEl>
                                          <p:spTgt spid="87388"/>
                                        </p:tgtEl>
                                        <p:attrNameLst>
                                          <p:attrName>style.visibility</p:attrName>
                                        </p:attrNameLst>
                                      </p:cBhvr>
                                      <p:to>
                                        <p:strVal val="visible"/>
                                      </p:to>
                                    </p:set>
                                    <p:anim calcmode="lin" valueType="num">
                                      <p:cBhvr>
                                        <p:cTn id="7" dur="1000" fill="hold"/>
                                        <p:tgtEl>
                                          <p:spTgt spid="87388"/>
                                        </p:tgtEl>
                                        <p:attrNameLst>
                                          <p:attrName>ppt_w</p:attrName>
                                        </p:attrNameLst>
                                      </p:cBhvr>
                                      <p:tavLst>
                                        <p:tav tm="0">
                                          <p:val>
                                            <p:strVal val="#ppt_w+.3"/>
                                          </p:val>
                                        </p:tav>
                                        <p:tav tm="100000">
                                          <p:val>
                                            <p:strVal val="#ppt_w"/>
                                          </p:val>
                                        </p:tav>
                                      </p:tavLst>
                                    </p:anim>
                                    <p:anim calcmode="lin" valueType="num">
                                      <p:cBhvr>
                                        <p:cTn id="8" dur="1000" fill="hold"/>
                                        <p:tgtEl>
                                          <p:spTgt spid="87388"/>
                                        </p:tgtEl>
                                        <p:attrNameLst>
                                          <p:attrName>ppt_h</p:attrName>
                                        </p:attrNameLst>
                                      </p:cBhvr>
                                      <p:tavLst>
                                        <p:tav tm="0">
                                          <p:val>
                                            <p:strVal val="#ppt_h"/>
                                          </p:val>
                                        </p:tav>
                                        <p:tav tm="100000">
                                          <p:val>
                                            <p:strVal val="#ppt_h"/>
                                          </p:val>
                                        </p:tav>
                                      </p:tavLst>
                                    </p:anim>
                                    <p:animEffect transition="in" filter="fade">
                                      <p:cBhvr>
                                        <p:cTn id="9" dur="1000"/>
                                        <p:tgtEl>
                                          <p:spTgt spid="87388"/>
                                        </p:tgtEl>
                                      </p:cBhvr>
                                    </p:animEffect>
                                  </p:childTnLst>
                                </p:cTn>
                              </p:par>
                              <p:par>
                                <p:cTn id="10" presetID="50" presetClass="entr" presetSubtype="0" decel="100000" fill="hold" nodeType="withEffect">
                                  <p:stCondLst>
                                    <p:cond delay="0"/>
                                  </p:stCondLst>
                                  <p:childTnLst>
                                    <p:set>
                                      <p:cBhvr>
                                        <p:cTn id="11" dur="1" fill="hold">
                                          <p:stCondLst>
                                            <p:cond delay="0"/>
                                          </p:stCondLst>
                                        </p:cTn>
                                        <p:tgtEl>
                                          <p:spTgt spid="87387"/>
                                        </p:tgtEl>
                                        <p:attrNameLst>
                                          <p:attrName>style.visibility</p:attrName>
                                        </p:attrNameLst>
                                      </p:cBhvr>
                                      <p:to>
                                        <p:strVal val="visible"/>
                                      </p:to>
                                    </p:set>
                                    <p:anim calcmode="lin" valueType="num">
                                      <p:cBhvr>
                                        <p:cTn id="12" dur="1000" fill="hold"/>
                                        <p:tgtEl>
                                          <p:spTgt spid="87387"/>
                                        </p:tgtEl>
                                        <p:attrNameLst>
                                          <p:attrName>ppt_w</p:attrName>
                                        </p:attrNameLst>
                                      </p:cBhvr>
                                      <p:tavLst>
                                        <p:tav tm="0">
                                          <p:val>
                                            <p:strVal val="#ppt_w+.3"/>
                                          </p:val>
                                        </p:tav>
                                        <p:tav tm="100000">
                                          <p:val>
                                            <p:strVal val="#ppt_w"/>
                                          </p:val>
                                        </p:tav>
                                      </p:tavLst>
                                    </p:anim>
                                    <p:anim calcmode="lin" valueType="num">
                                      <p:cBhvr>
                                        <p:cTn id="13" dur="1000" fill="hold"/>
                                        <p:tgtEl>
                                          <p:spTgt spid="87387"/>
                                        </p:tgtEl>
                                        <p:attrNameLst>
                                          <p:attrName>ppt_h</p:attrName>
                                        </p:attrNameLst>
                                      </p:cBhvr>
                                      <p:tavLst>
                                        <p:tav tm="0">
                                          <p:val>
                                            <p:strVal val="#ppt_h"/>
                                          </p:val>
                                        </p:tav>
                                        <p:tav tm="100000">
                                          <p:val>
                                            <p:strVal val="#ppt_h"/>
                                          </p:val>
                                        </p:tav>
                                      </p:tavLst>
                                    </p:anim>
                                    <p:animEffect transition="in" filter="fade">
                                      <p:cBhvr>
                                        <p:cTn id="14" dur="1000"/>
                                        <p:tgtEl>
                                          <p:spTgt spid="87387"/>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8" presetClass="exit" presetSubtype="16" fill="hold" grpId="1" nodeType="clickEffect">
                                  <p:stCondLst>
                                    <p:cond delay="0"/>
                                  </p:stCondLst>
                                  <p:childTnLst>
                                    <p:animEffect transition="out" filter="diamond(in)">
                                      <p:cBhvr>
                                        <p:cTn id="18" dur="2000"/>
                                        <p:tgtEl>
                                          <p:spTgt spid="87388"/>
                                        </p:tgtEl>
                                      </p:cBhvr>
                                    </p:animEffect>
                                    <p:set>
                                      <p:cBhvr>
                                        <p:cTn id="19" dur="1" fill="hold">
                                          <p:stCondLst>
                                            <p:cond delay="1999"/>
                                          </p:stCondLst>
                                        </p:cTn>
                                        <p:tgtEl>
                                          <p:spTgt spid="87388"/>
                                        </p:tgtEl>
                                        <p:attrNameLst>
                                          <p:attrName>style.visibility</p:attrName>
                                        </p:attrNameLst>
                                      </p:cBhvr>
                                      <p:to>
                                        <p:strVal val="hidden"/>
                                      </p:to>
                                    </p:set>
                                  </p:childTnLst>
                                </p:cTn>
                              </p:par>
                              <p:par>
                                <p:cTn id="20" presetID="8" presetClass="exit" presetSubtype="16" fill="hold" nodeType="withEffect">
                                  <p:stCondLst>
                                    <p:cond delay="0"/>
                                  </p:stCondLst>
                                  <p:childTnLst>
                                    <p:animEffect transition="out" filter="diamond(in)">
                                      <p:cBhvr>
                                        <p:cTn id="21" dur="2000"/>
                                        <p:tgtEl>
                                          <p:spTgt spid="87387"/>
                                        </p:tgtEl>
                                      </p:cBhvr>
                                    </p:animEffect>
                                    <p:set>
                                      <p:cBhvr>
                                        <p:cTn id="22" dur="1" fill="hold">
                                          <p:stCondLst>
                                            <p:cond delay="1999"/>
                                          </p:stCondLst>
                                        </p:cTn>
                                        <p:tgtEl>
                                          <p:spTgt spid="87387"/>
                                        </p:tgtEl>
                                        <p:attrNameLst>
                                          <p:attrName>style.visibility</p:attrName>
                                        </p:attrNameLst>
                                      </p:cBhvr>
                                      <p:to>
                                        <p:strVal val="hidden"/>
                                      </p:to>
                                    </p:set>
                                  </p:childTnLst>
                                </p:cTn>
                              </p:par>
                              <p:par>
                                <p:cTn id="23" presetID="2" presetClass="entr" presetSubtype="4" fill="hold" grpId="0" nodeType="withEffect">
                                  <p:stCondLst>
                                    <p:cond delay="0"/>
                                  </p:stCondLst>
                                  <p:childTnLst>
                                    <p:set>
                                      <p:cBhvr>
                                        <p:cTn id="24" dur="1" fill="hold">
                                          <p:stCondLst>
                                            <p:cond delay="0"/>
                                          </p:stCondLst>
                                        </p:cTn>
                                        <p:tgtEl>
                                          <p:spTgt spid="87386"/>
                                        </p:tgtEl>
                                        <p:attrNameLst>
                                          <p:attrName>style.visibility</p:attrName>
                                        </p:attrNameLst>
                                      </p:cBhvr>
                                      <p:to>
                                        <p:strVal val="visible"/>
                                      </p:to>
                                    </p:set>
                                    <p:anim calcmode="lin" valueType="num">
                                      <p:cBhvr additive="base">
                                        <p:cTn id="25" dur="500" fill="hold"/>
                                        <p:tgtEl>
                                          <p:spTgt spid="87386"/>
                                        </p:tgtEl>
                                        <p:attrNameLst>
                                          <p:attrName>ppt_x</p:attrName>
                                        </p:attrNameLst>
                                      </p:cBhvr>
                                      <p:tavLst>
                                        <p:tav tm="0">
                                          <p:val>
                                            <p:strVal val="#ppt_x"/>
                                          </p:val>
                                        </p:tav>
                                        <p:tav tm="100000">
                                          <p:val>
                                            <p:strVal val="#ppt_x"/>
                                          </p:val>
                                        </p:tav>
                                      </p:tavLst>
                                    </p:anim>
                                    <p:anim calcmode="lin" valueType="num">
                                      <p:cBhvr additive="base">
                                        <p:cTn id="26" dur="500" fill="hold"/>
                                        <p:tgtEl>
                                          <p:spTgt spid="8738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386" grpId="0" animBg="1"/>
      <p:bldP spid="87388" grpId="0"/>
      <p:bldP spid="87388" grpId="1"/>
    </p:bldLst>
  </p:timing>
</p:sld>
</file>

<file path=ppt/slides/slide1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6084" name="Text Box 4">
            <a:extLst>
              <a:ext uri="{FF2B5EF4-FFF2-40B4-BE49-F238E27FC236}">
                <a16:creationId xmlns:a16="http://schemas.microsoft.com/office/drawing/2014/main" xmlns="" id="{E17A4B86-FAC5-4C1E-9E93-A15DFA76B6B9}"/>
              </a:ext>
            </a:extLst>
          </p:cNvPr>
          <p:cNvSpPr txBox="1">
            <a:spLocks noChangeArrowheads="1"/>
          </p:cNvSpPr>
          <p:nvPr/>
        </p:nvSpPr>
        <p:spPr bwMode="auto">
          <a:xfrm>
            <a:off x="109538" y="1752600"/>
            <a:ext cx="9034462" cy="830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lgn="ctr">
                <a:solidFill>
                  <a:srgbClr val="000000"/>
                </a:solidFill>
                <a:miter lim="800000"/>
                <a:headEnd/>
                <a:tailEnd/>
              </a14:hiddenLine>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eaLnBrk="1" hangingPunct="1"/>
            <a:r>
              <a:rPr lang="en-US" altLang="en-US" sz="2400" b="1"/>
              <a:t>1) Hãy kể tên một số bức tranh làng Hồ lấy đề tài trong cuộc sống hàng ngày của làng quê Việt Nam?</a:t>
            </a:r>
          </a:p>
        </p:txBody>
      </p:sp>
      <p:pic>
        <p:nvPicPr>
          <p:cNvPr id="46089" name="Picture 9" descr="Picture 016">
            <a:extLst>
              <a:ext uri="{FF2B5EF4-FFF2-40B4-BE49-F238E27FC236}">
                <a16:creationId xmlns:a16="http://schemas.microsoft.com/office/drawing/2014/main" xmlns="" id="{EFF12749-E9FF-4DB3-AC25-ED9DAA30503F}"/>
              </a:ext>
            </a:extLst>
          </p:cNvPr>
          <p:cNvPicPr>
            <a:picLocks noChangeAspect="1" noChangeArrowheads="1"/>
          </p:cNvPicPr>
          <p:nvPr/>
        </p:nvPicPr>
        <p:blipFill>
          <a:blip r:embed="rId2" cstate="print">
            <a:lum bright="12000"/>
            <a:extLst>
              <a:ext uri="{28A0092B-C50C-407E-A947-70E740481C1C}">
                <a14:useLocalDpi xmlns:a14="http://schemas.microsoft.com/office/drawing/2010/main" xmlns="" val="0"/>
              </a:ext>
            </a:extLst>
          </a:blip>
          <a:srcRect/>
          <a:stretch>
            <a:fillRect/>
          </a:stretch>
        </p:blipFill>
        <p:spPr bwMode="auto">
          <a:xfrm>
            <a:off x="3200400" y="2547938"/>
            <a:ext cx="2895600" cy="1889125"/>
          </a:xfrm>
          <a:prstGeom prst="rect">
            <a:avLst/>
          </a:prstGeom>
          <a:noFill/>
          <a:ln w="9525">
            <a:solidFill>
              <a:srgbClr val="FF0000"/>
            </a:solidFill>
            <a:miter lim="800000"/>
            <a:headEnd/>
            <a:tailEnd/>
          </a:ln>
          <a:extLst>
            <a:ext uri="{909E8E84-426E-40DD-AFC4-6F175D3DCCD1}">
              <a14:hiddenFill xmlns:a14="http://schemas.microsoft.com/office/drawing/2010/main" xmlns="">
                <a:solidFill>
                  <a:srgbClr val="FFFFFF"/>
                </a:solidFill>
              </a14:hiddenFill>
            </a:ext>
          </a:extLst>
        </p:spPr>
      </p:pic>
      <p:pic>
        <p:nvPicPr>
          <p:cNvPr id="46090" name="Picture 10" descr="lon">
            <a:extLst>
              <a:ext uri="{FF2B5EF4-FFF2-40B4-BE49-F238E27FC236}">
                <a16:creationId xmlns:a16="http://schemas.microsoft.com/office/drawing/2014/main" xmlns="" id="{930266AB-013A-444C-844C-82E860C18B13}"/>
              </a:ext>
            </a:extLst>
          </p:cNvPr>
          <p:cNvPicPr>
            <a:picLocks noChangeAspect="1" noChangeArrowheads="1"/>
          </p:cNvPicPr>
          <p:nvPr/>
        </p:nvPicPr>
        <p:blipFill>
          <a:blip r:embed="rId3" cstate="print">
            <a:lum bright="12000"/>
            <a:extLst>
              <a:ext uri="{28A0092B-C50C-407E-A947-70E740481C1C}">
                <a14:useLocalDpi xmlns:a14="http://schemas.microsoft.com/office/drawing/2010/main" xmlns="" val="0"/>
              </a:ext>
            </a:extLst>
          </a:blip>
          <a:srcRect/>
          <a:stretch>
            <a:fillRect/>
          </a:stretch>
        </p:blipFill>
        <p:spPr bwMode="auto">
          <a:xfrm>
            <a:off x="228600" y="2547938"/>
            <a:ext cx="2895600" cy="1903412"/>
          </a:xfrm>
          <a:prstGeom prst="rect">
            <a:avLst/>
          </a:prstGeom>
          <a:noFill/>
          <a:ln w="9525">
            <a:solidFill>
              <a:srgbClr val="FF0000"/>
            </a:solidFill>
            <a:miter lim="800000"/>
            <a:headEnd/>
            <a:tailEnd/>
          </a:ln>
          <a:extLst>
            <a:ext uri="{909E8E84-426E-40DD-AFC4-6F175D3DCCD1}">
              <a14:hiddenFill xmlns:a14="http://schemas.microsoft.com/office/drawing/2010/main" xmlns="">
                <a:solidFill>
                  <a:srgbClr val="FFFFFF"/>
                </a:solidFill>
              </a14:hiddenFill>
            </a:ext>
          </a:extLst>
        </p:spPr>
      </p:pic>
      <p:pic>
        <p:nvPicPr>
          <p:cNvPr id="46092" name="Picture 12" descr="hung dua">
            <a:extLst>
              <a:ext uri="{FF2B5EF4-FFF2-40B4-BE49-F238E27FC236}">
                <a16:creationId xmlns:a16="http://schemas.microsoft.com/office/drawing/2014/main" xmlns="" id="{FA54C5D6-19BA-462E-8327-3EA1E13256D1}"/>
              </a:ext>
            </a:extLst>
          </p:cNvPr>
          <p:cNvPicPr>
            <a:picLocks noChangeAspect="1" noChangeArrowheads="1"/>
          </p:cNvPicPr>
          <p:nvPr/>
        </p:nvPicPr>
        <p:blipFill>
          <a:blip r:embed="rId4" cstate="print">
            <a:lum bright="6000"/>
            <a:extLst>
              <a:ext uri="{28A0092B-C50C-407E-A947-70E740481C1C}">
                <a14:useLocalDpi xmlns:a14="http://schemas.microsoft.com/office/drawing/2010/main" xmlns="" val="0"/>
              </a:ext>
            </a:extLst>
          </a:blip>
          <a:srcRect/>
          <a:stretch>
            <a:fillRect/>
          </a:stretch>
        </p:blipFill>
        <p:spPr bwMode="auto">
          <a:xfrm>
            <a:off x="3200400" y="4572000"/>
            <a:ext cx="2895600" cy="2209800"/>
          </a:xfrm>
          <a:prstGeom prst="rect">
            <a:avLst/>
          </a:prstGeom>
          <a:noFill/>
          <a:ln w="9525">
            <a:solidFill>
              <a:srgbClr val="FF0000"/>
            </a:solidFill>
            <a:miter lim="800000"/>
            <a:headEnd/>
            <a:tailEnd/>
          </a:ln>
          <a:extLst>
            <a:ext uri="{909E8E84-426E-40DD-AFC4-6F175D3DCCD1}">
              <a14:hiddenFill xmlns:a14="http://schemas.microsoft.com/office/drawing/2010/main" xmlns="">
                <a:solidFill>
                  <a:srgbClr val="FFFFFF"/>
                </a:solidFill>
              </a14:hiddenFill>
            </a:ext>
          </a:extLst>
        </p:spPr>
      </p:pic>
      <p:pic>
        <p:nvPicPr>
          <p:cNvPr id="46095" name="Picture 15" descr="DSC00029">
            <a:extLst>
              <a:ext uri="{FF2B5EF4-FFF2-40B4-BE49-F238E27FC236}">
                <a16:creationId xmlns:a16="http://schemas.microsoft.com/office/drawing/2014/main" xmlns="" id="{5C13BC1A-EA53-4EEE-9655-99B54614133F}"/>
              </a:ext>
            </a:extLst>
          </p:cNvPr>
          <p:cNvPicPr>
            <a:picLocks noChangeAspect="1" noChangeArrowheads="1"/>
          </p:cNvPicPr>
          <p:nvPr/>
        </p:nvPicPr>
        <p:blipFill>
          <a:blip r:embed="rId5" cstate="print">
            <a:lum bright="12000"/>
            <a:extLst>
              <a:ext uri="{28A0092B-C50C-407E-A947-70E740481C1C}">
                <a14:useLocalDpi xmlns:a14="http://schemas.microsoft.com/office/drawing/2010/main" xmlns="" val="0"/>
              </a:ext>
            </a:extLst>
          </a:blip>
          <a:srcRect/>
          <a:stretch>
            <a:fillRect/>
          </a:stretch>
        </p:blipFill>
        <p:spPr bwMode="auto">
          <a:xfrm>
            <a:off x="6172200" y="2562225"/>
            <a:ext cx="2743200" cy="1885950"/>
          </a:xfrm>
          <a:prstGeom prst="rect">
            <a:avLst/>
          </a:prstGeom>
          <a:noFill/>
          <a:ln w="9525">
            <a:solidFill>
              <a:srgbClr val="FF0000"/>
            </a:solidFill>
            <a:miter lim="800000"/>
            <a:headEnd/>
            <a:tailEnd/>
          </a:ln>
          <a:extLst>
            <a:ext uri="{909E8E84-426E-40DD-AFC4-6F175D3DCCD1}">
              <a14:hiddenFill xmlns:a14="http://schemas.microsoft.com/office/drawing/2010/main" xmlns="">
                <a:solidFill>
                  <a:srgbClr val="FFFFFF"/>
                </a:solidFill>
              </a14:hiddenFill>
            </a:ext>
          </a:extLst>
        </p:spPr>
      </p:pic>
      <p:sp>
        <p:nvSpPr>
          <p:cNvPr id="24583" name="Rectangle 10">
            <a:extLst>
              <a:ext uri="{FF2B5EF4-FFF2-40B4-BE49-F238E27FC236}">
                <a16:creationId xmlns:a16="http://schemas.microsoft.com/office/drawing/2014/main" xmlns="" id="{6763E4B6-DB2C-42AF-9EFE-4C743564794F}"/>
              </a:ext>
            </a:extLst>
          </p:cNvPr>
          <p:cNvSpPr>
            <a:spLocks noChangeArrowheads="1"/>
          </p:cNvSpPr>
          <p:nvPr/>
        </p:nvSpPr>
        <p:spPr bwMode="auto">
          <a:xfrm>
            <a:off x="228600" y="1371600"/>
            <a:ext cx="2362200" cy="533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rgbClr val="FF0000"/>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lIns="0" tIns="0" rIns="0" bIns="0" anchor="ct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r>
              <a:rPr lang="en-US" altLang="en-US" sz="2400" b="1"/>
              <a:t> TÌM HIỂU BÀI:</a:t>
            </a:r>
            <a:endParaRPr lang="en-US" altLang="en-US" sz="2400"/>
          </a:p>
        </p:txBody>
      </p:sp>
      <p:pic>
        <p:nvPicPr>
          <p:cNvPr id="124933" name="Picture 5" descr="h8">
            <a:extLst>
              <a:ext uri="{FF2B5EF4-FFF2-40B4-BE49-F238E27FC236}">
                <a16:creationId xmlns:a16="http://schemas.microsoft.com/office/drawing/2014/main" xmlns="" id="{B8FCD371-992C-4243-A98B-EE09B5352AAC}"/>
              </a:ext>
            </a:extLst>
          </p:cNvPr>
          <p:cNvPicPr>
            <a:picLocks noChangeAspect="1" noChangeArrowheads="1"/>
          </p:cNvPicPr>
          <p:nvPr/>
        </p:nvPicPr>
        <p:blipFill>
          <a:blip r:embed="rId6" cstate="print">
            <a:extLst>
              <a:ext uri="{28A0092B-C50C-407E-A947-70E740481C1C}">
                <a14:useLocalDpi xmlns:a14="http://schemas.microsoft.com/office/drawing/2010/main" xmlns="" val="0"/>
              </a:ext>
            </a:extLst>
          </a:blip>
          <a:srcRect l="2632" t="6493" r="2632" b="6667"/>
          <a:stretch>
            <a:fillRect/>
          </a:stretch>
        </p:blipFill>
        <p:spPr bwMode="auto">
          <a:xfrm>
            <a:off x="228600" y="4572000"/>
            <a:ext cx="2895600" cy="2171700"/>
          </a:xfrm>
          <a:prstGeom prst="rect">
            <a:avLst/>
          </a:prstGeom>
          <a:noFill/>
          <a:ln w="9525">
            <a:solidFill>
              <a:srgbClr val="FF0000"/>
            </a:solidFill>
            <a:miter lim="800000"/>
            <a:headEnd/>
            <a:tailEnd/>
          </a:ln>
          <a:extLst>
            <a:ext uri="{909E8E84-426E-40DD-AFC4-6F175D3DCCD1}">
              <a14:hiddenFill xmlns:a14="http://schemas.microsoft.com/office/drawing/2010/main" xmlns="">
                <a:solidFill>
                  <a:srgbClr val="FFFFFF"/>
                </a:solidFill>
              </a14:hiddenFill>
            </a:ext>
          </a:extLst>
        </p:spPr>
      </p:pic>
      <p:pic>
        <p:nvPicPr>
          <p:cNvPr id="46435" name="Picture 355">
            <a:extLst>
              <a:ext uri="{FF2B5EF4-FFF2-40B4-BE49-F238E27FC236}">
                <a16:creationId xmlns:a16="http://schemas.microsoft.com/office/drawing/2014/main" xmlns="" id="{D87F64AE-16C2-4EF2-A039-F1E19203A657}"/>
              </a:ext>
            </a:extLst>
          </p:cNvPr>
          <p:cNvPicPr>
            <a:picLocks noChangeAspect="1" noChangeArrowheads="1"/>
          </p:cNvPicPr>
          <p:nvPr/>
        </p:nvPicPr>
        <p:blipFill>
          <a:blip r:embed="rId7" cstate="print">
            <a:extLst>
              <a:ext uri="{28A0092B-C50C-407E-A947-70E740481C1C}">
                <a14:useLocalDpi xmlns:a14="http://schemas.microsoft.com/office/drawing/2010/main" xmlns="" val="0"/>
              </a:ext>
            </a:extLst>
          </a:blip>
          <a:srcRect/>
          <a:stretch>
            <a:fillRect/>
          </a:stretch>
        </p:blipFill>
        <p:spPr bwMode="auto">
          <a:xfrm>
            <a:off x="6172200" y="4572000"/>
            <a:ext cx="2743200" cy="2209800"/>
          </a:xfrm>
          <a:prstGeom prst="rect">
            <a:avLst/>
          </a:prstGeom>
          <a:noFill/>
          <a:ln w="9525" algn="ctr">
            <a:solidFill>
              <a:srgbClr val="FF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24586" name="Text Box 356">
            <a:extLst>
              <a:ext uri="{FF2B5EF4-FFF2-40B4-BE49-F238E27FC236}">
                <a16:creationId xmlns:a16="http://schemas.microsoft.com/office/drawing/2014/main" xmlns="" id="{223985BA-ECB1-4F00-92B0-A69D3E0A9F18}"/>
              </a:ext>
            </a:extLst>
          </p:cNvPr>
          <p:cNvSpPr txBox="1">
            <a:spLocks noChangeArrowheads="1"/>
          </p:cNvSpPr>
          <p:nvPr/>
        </p:nvSpPr>
        <p:spPr bwMode="auto">
          <a:xfrm>
            <a:off x="4495800" y="1325563"/>
            <a:ext cx="3276600" cy="4270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spcBef>
                <a:spcPct val="50000"/>
              </a:spcBef>
            </a:pPr>
            <a:r>
              <a:rPr lang="en-US" altLang="en-US" sz="2200" i="1"/>
              <a:t>Theo Nguyễn Tuân</a:t>
            </a:r>
          </a:p>
        </p:txBody>
      </p:sp>
      <p:sp>
        <p:nvSpPr>
          <p:cNvPr id="24587" name="Line 357">
            <a:extLst>
              <a:ext uri="{FF2B5EF4-FFF2-40B4-BE49-F238E27FC236}">
                <a16:creationId xmlns:a16="http://schemas.microsoft.com/office/drawing/2014/main" xmlns="" id="{08E0EEFD-1B74-4CFE-AC84-C98CAA0CD057}"/>
              </a:ext>
            </a:extLst>
          </p:cNvPr>
          <p:cNvSpPr>
            <a:spLocks noChangeShapeType="1"/>
          </p:cNvSpPr>
          <p:nvPr/>
        </p:nvSpPr>
        <p:spPr bwMode="auto">
          <a:xfrm flipV="1">
            <a:off x="228600" y="1295400"/>
            <a:ext cx="8610600" cy="0"/>
          </a:xfrm>
          <a:prstGeom prst="line">
            <a:avLst/>
          </a:prstGeom>
          <a:noFill/>
          <a:ln w="28575">
            <a:solidFill>
              <a:schemeClr val="accent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sp>
        <p:nvSpPr>
          <p:cNvPr id="24588" name="Line 358">
            <a:extLst>
              <a:ext uri="{FF2B5EF4-FFF2-40B4-BE49-F238E27FC236}">
                <a16:creationId xmlns:a16="http://schemas.microsoft.com/office/drawing/2014/main" xmlns="" id="{2B3553F2-8A97-4E9B-B6FF-58FA7EAFDC7A}"/>
              </a:ext>
            </a:extLst>
          </p:cNvPr>
          <p:cNvSpPr>
            <a:spLocks noChangeShapeType="1"/>
          </p:cNvSpPr>
          <p:nvPr/>
        </p:nvSpPr>
        <p:spPr bwMode="auto">
          <a:xfrm flipV="1">
            <a:off x="461963" y="1371600"/>
            <a:ext cx="8610600" cy="0"/>
          </a:xfrm>
          <a:prstGeom prst="line">
            <a:avLst/>
          </a:prstGeom>
          <a:noFill/>
          <a:ln w="28575">
            <a:solidFill>
              <a:srgbClr val="99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sp>
        <p:nvSpPr>
          <p:cNvPr id="24589" name="WordArt 361">
            <a:extLst>
              <a:ext uri="{FF2B5EF4-FFF2-40B4-BE49-F238E27FC236}">
                <a16:creationId xmlns:a16="http://schemas.microsoft.com/office/drawing/2014/main" xmlns="" id="{C799DBEB-E24F-4499-8707-98535ACF9AE4}"/>
              </a:ext>
            </a:extLst>
          </p:cNvPr>
          <p:cNvSpPr>
            <a:spLocks noChangeArrowheads="1" noChangeShapeType="1" noTextEdit="1"/>
          </p:cNvSpPr>
          <p:nvPr/>
        </p:nvSpPr>
        <p:spPr bwMode="auto">
          <a:xfrm>
            <a:off x="3119438" y="938213"/>
            <a:ext cx="2452687" cy="338137"/>
          </a:xfrm>
          <a:prstGeom prst="rect">
            <a:avLst/>
          </a:prstGeom>
        </p:spPr>
        <p:txBody>
          <a:bodyPr wrap="none" fromWordArt="1">
            <a:prstTxWarp prst="textPlain">
              <a:avLst>
                <a:gd name="adj" fmla="val 50000"/>
              </a:avLst>
            </a:prstTxWarp>
          </a:bodyPr>
          <a:lstStyle/>
          <a:p>
            <a:pPr algn="ctr"/>
            <a:r>
              <a:rPr lang="en-US" sz="2800" kern="10">
                <a:ln w="9525">
                  <a:solidFill>
                    <a:srgbClr val="D60093"/>
                  </a:solidFill>
                  <a:round/>
                  <a:headEnd/>
                  <a:tailEnd/>
                </a:ln>
                <a:solidFill>
                  <a:srgbClr val="FF0000"/>
                </a:solidFill>
                <a:cs typeface="Times New Roman" panose="02020603050405020304" pitchFamily="18" charset="0"/>
              </a:rPr>
              <a:t>Tranh làng Hồ</a:t>
            </a:r>
          </a:p>
        </p:txBody>
      </p:sp>
      <p:sp>
        <p:nvSpPr>
          <p:cNvPr id="24590" name="Text Box 6">
            <a:extLst>
              <a:ext uri="{FF2B5EF4-FFF2-40B4-BE49-F238E27FC236}">
                <a16:creationId xmlns:a16="http://schemas.microsoft.com/office/drawing/2014/main" xmlns="" id="{9C57A2E0-8079-4DD8-A70A-44682786D101}"/>
              </a:ext>
            </a:extLst>
          </p:cNvPr>
          <p:cNvSpPr txBox="1">
            <a:spLocks noChangeArrowheads="1"/>
          </p:cNvSpPr>
          <p:nvPr/>
        </p:nvSpPr>
        <p:spPr bwMode="auto">
          <a:xfrm>
            <a:off x="3449638" y="312738"/>
            <a:ext cx="1441450" cy="5222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spcBef>
                <a:spcPct val="50000"/>
              </a:spcBef>
            </a:pPr>
            <a:r>
              <a:rPr lang="en-US" altLang="en-US" sz="2800" b="1"/>
              <a:t>Tập đọc</a:t>
            </a:r>
          </a:p>
        </p:txBody>
      </p:sp>
      <p:pic>
        <p:nvPicPr>
          <p:cNvPr id="24591" name="Picture 5" descr="POINSET2">
            <a:extLst>
              <a:ext uri="{FF2B5EF4-FFF2-40B4-BE49-F238E27FC236}">
                <a16:creationId xmlns:a16="http://schemas.microsoft.com/office/drawing/2014/main" xmlns="" id="{ACA02943-6047-489C-B8ED-55D2A28D0096}"/>
              </a:ext>
            </a:extLst>
          </p:cNvPr>
          <p:cNvPicPr>
            <a:picLocks noChangeAspect="1" noChangeArrowheads="1"/>
          </p:cNvPicPr>
          <p:nvPr/>
        </p:nvPicPr>
        <p:blipFill>
          <a:blip r:embed="rId8" cstate="print">
            <a:extLst>
              <a:ext uri="{28A0092B-C50C-407E-A947-70E740481C1C}">
                <a14:useLocalDpi xmlns:a14="http://schemas.microsoft.com/office/drawing/2010/main" xmlns="" val="0"/>
              </a:ext>
            </a:extLst>
          </a:blip>
          <a:srcRect/>
          <a:stretch>
            <a:fillRect/>
          </a:stretch>
        </p:blipFill>
        <p:spPr bwMode="auto">
          <a:xfrm>
            <a:off x="0" y="0"/>
            <a:ext cx="1277938" cy="1273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4592" name="Group 30">
            <a:extLst>
              <a:ext uri="{FF2B5EF4-FFF2-40B4-BE49-F238E27FC236}">
                <a16:creationId xmlns:a16="http://schemas.microsoft.com/office/drawing/2014/main" xmlns="" id="{2EEE0878-7C97-44D5-9AE5-B25D4F91E4B4}"/>
              </a:ext>
            </a:extLst>
          </p:cNvPr>
          <p:cNvGrpSpPr>
            <a:grpSpLocks noChangeAspect="1"/>
          </p:cNvGrpSpPr>
          <p:nvPr/>
        </p:nvGrpSpPr>
        <p:grpSpPr bwMode="auto">
          <a:xfrm>
            <a:off x="7926388" y="76200"/>
            <a:ext cx="1196975" cy="1066800"/>
            <a:chOff x="1728" y="192"/>
            <a:chExt cx="1259" cy="1154"/>
          </a:xfrm>
        </p:grpSpPr>
        <p:sp>
          <p:nvSpPr>
            <p:cNvPr id="24593" name="AutoShape 31">
              <a:extLst>
                <a:ext uri="{FF2B5EF4-FFF2-40B4-BE49-F238E27FC236}">
                  <a16:creationId xmlns:a16="http://schemas.microsoft.com/office/drawing/2014/main" xmlns="" id="{27831D9D-2201-439F-8AEB-F8F919970063}"/>
                </a:ext>
              </a:extLst>
            </p:cNvPr>
            <p:cNvSpPr>
              <a:spLocks noChangeAspect="1" noChangeArrowheads="1" noTextEdit="1"/>
            </p:cNvSpPr>
            <p:nvPr/>
          </p:nvSpPr>
          <p:spPr bwMode="auto">
            <a:xfrm>
              <a:off x="1728" y="192"/>
              <a:ext cx="1259" cy="11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p>
          </p:txBody>
        </p:sp>
        <p:grpSp>
          <p:nvGrpSpPr>
            <p:cNvPr id="24594" name="Group 32">
              <a:extLst>
                <a:ext uri="{FF2B5EF4-FFF2-40B4-BE49-F238E27FC236}">
                  <a16:creationId xmlns:a16="http://schemas.microsoft.com/office/drawing/2014/main" xmlns="" id="{6616FE0B-A5D7-4E5C-BFBB-BB38FDC3FA0D}"/>
                </a:ext>
              </a:extLst>
            </p:cNvPr>
            <p:cNvGrpSpPr>
              <a:grpSpLocks/>
            </p:cNvGrpSpPr>
            <p:nvPr/>
          </p:nvGrpSpPr>
          <p:grpSpPr bwMode="auto">
            <a:xfrm>
              <a:off x="1905" y="192"/>
              <a:ext cx="1017" cy="1111"/>
              <a:chOff x="1905" y="192"/>
              <a:chExt cx="1017" cy="1111"/>
            </a:xfrm>
          </p:grpSpPr>
          <p:sp>
            <p:nvSpPr>
              <p:cNvPr id="24728" name="Freeform 33">
                <a:extLst>
                  <a:ext uri="{FF2B5EF4-FFF2-40B4-BE49-F238E27FC236}">
                    <a16:creationId xmlns:a16="http://schemas.microsoft.com/office/drawing/2014/main" xmlns="" id="{8581381D-D1F1-4390-8BAD-177EFFBFED60}"/>
                  </a:ext>
                </a:extLst>
              </p:cNvPr>
              <p:cNvSpPr>
                <a:spLocks/>
              </p:cNvSpPr>
              <p:nvPr/>
            </p:nvSpPr>
            <p:spPr bwMode="auto">
              <a:xfrm>
                <a:off x="2178" y="336"/>
                <a:ext cx="444" cy="445"/>
              </a:xfrm>
              <a:custGeom>
                <a:avLst/>
                <a:gdLst>
                  <a:gd name="T0" fmla="*/ 15 w 889"/>
                  <a:gd name="T1" fmla="*/ 28 h 890"/>
                  <a:gd name="T2" fmla="*/ 18 w 889"/>
                  <a:gd name="T3" fmla="*/ 28 h 890"/>
                  <a:gd name="T4" fmla="*/ 20 w 889"/>
                  <a:gd name="T5" fmla="*/ 27 h 890"/>
                  <a:gd name="T6" fmla="*/ 22 w 889"/>
                  <a:gd name="T7" fmla="*/ 25 h 890"/>
                  <a:gd name="T8" fmla="*/ 24 w 889"/>
                  <a:gd name="T9" fmla="*/ 23 h 890"/>
                  <a:gd name="T10" fmla="*/ 26 w 889"/>
                  <a:gd name="T11" fmla="*/ 21 h 890"/>
                  <a:gd name="T12" fmla="*/ 27 w 889"/>
                  <a:gd name="T13" fmla="*/ 19 h 890"/>
                  <a:gd name="T14" fmla="*/ 27 w 889"/>
                  <a:gd name="T15" fmla="*/ 16 h 890"/>
                  <a:gd name="T16" fmla="*/ 27 w 889"/>
                  <a:gd name="T17" fmla="*/ 13 h 890"/>
                  <a:gd name="T18" fmla="*/ 27 w 889"/>
                  <a:gd name="T19" fmla="*/ 10 h 890"/>
                  <a:gd name="T20" fmla="*/ 26 w 889"/>
                  <a:gd name="T21" fmla="*/ 8 h 890"/>
                  <a:gd name="T22" fmla="*/ 24 w 889"/>
                  <a:gd name="T23" fmla="*/ 6 h 890"/>
                  <a:gd name="T24" fmla="*/ 22 w 889"/>
                  <a:gd name="T25" fmla="*/ 4 h 890"/>
                  <a:gd name="T26" fmla="*/ 20 w 889"/>
                  <a:gd name="T27" fmla="*/ 2 h 890"/>
                  <a:gd name="T28" fmla="*/ 18 w 889"/>
                  <a:gd name="T29" fmla="*/ 1 h 890"/>
                  <a:gd name="T30" fmla="*/ 15 w 889"/>
                  <a:gd name="T31" fmla="*/ 1 h 890"/>
                  <a:gd name="T32" fmla="*/ 12 w 889"/>
                  <a:gd name="T33" fmla="*/ 1 h 890"/>
                  <a:gd name="T34" fmla="*/ 9 w 889"/>
                  <a:gd name="T35" fmla="*/ 1 h 890"/>
                  <a:gd name="T36" fmla="*/ 7 w 889"/>
                  <a:gd name="T37" fmla="*/ 2 h 890"/>
                  <a:gd name="T38" fmla="*/ 5 w 889"/>
                  <a:gd name="T39" fmla="*/ 4 h 890"/>
                  <a:gd name="T40" fmla="*/ 3 w 889"/>
                  <a:gd name="T41" fmla="*/ 6 h 890"/>
                  <a:gd name="T42" fmla="*/ 1 w 889"/>
                  <a:gd name="T43" fmla="*/ 8 h 890"/>
                  <a:gd name="T44" fmla="*/ 0 w 889"/>
                  <a:gd name="T45" fmla="*/ 10 h 890"/>
                  <a:gd name="T46" fmla="*/ 0 w 889"/>
                  <a:gd name="T47" fmla="*/ 13 h 890"/>
                  <a:gd name="T48" fmla="*/ 0 w 889"/>
                  <a:gd name="T49" fmla="*/ 16 h 890"/>
                  <a:gd name="T50" fmla="*/ 0 w 889"/>
                  <a:gd name="T51" fmla="*/ 19 h 890"/>
                  <a:gd name="T52" fmla="*/ 1 w 889"/>
                  <a:gd name="T53" fmla="*/ 21 h 890"/>
                  <a:gd name="T54" fmla="*/ 3 w 889"/>
                  <a:gd name="T55" fmla="*/ 23 h 890"/>
                  <a:gd name="T56" fmla="*/ 5 w 889"/>
                  <a:gd name="T57" fmla="*/ 25 h 890"/>
                  <a:gd name="T58" fmla="*/ 7 w 889"/>
                  <a:gd name="T59" fmla="*/ 27 h 890"/>
                  <a:gd name="T60" fmla="*/ 9 w 889"/>
                  <a:gd name="T61" fmla="*/ 28 h 890"/>
                  <a:gd name="T62" fmla="*/ 12 w 889"/>
                  <a:gd name="T63" fmla="*/ 28 h 89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89" h="890">
                    <a:moveTo>
                      <a:pt x="445" y="890"/>
                    </a:moveTo>
                    <a:lnTo>
                      <a:pt x="490" y="887"/>
                    </a:lnTo>
                    <a:lnTo>
                      <a:pt x="534" y="880"/>
                    </a:lnTo>
                    <a:lnTo>
                      <a:pt x="577" y="870"/>
                    </a:lnTo>
                    <a:lnTo>
                      <a:pt x="617" y="855"/>
                    </a:lnTo>
                    <a:lnTo>
                      <a:pt x="656" y="835"/>
                    </a:lnTo>
                    <a:lnTo>
                      <a:pt x="693" y="814"/>
                    </a:lnTo>
                    <a:lnTo>
                      <a:pt x="727" y="788"/>
                    </a:lnTo>
                    <a:lnTo>
                      <a:pt x="759" y="759"/>
                    </a:lnTo>
                    <a:lnTo>
                      <a:pt x="788" y="727"/>
                    </a:lnTo>
                    <a:lnTo>
                      <a:pt x="813" y="694"/>
                    </a:lnTo>
                    <a:lnTo>
                      <a:pt x="835" y="657"/>
                    </a:lnTo>
                    <a:lnTo>
                      <a:pt x="855" y="618"/>
                    </a:lnTo>
                    <a:lnTo>
                      <a:pt x="869" y="577"/>
                    </a:lnTo>
                    <a:lnTo>
                      <a:pt x="880" y="535"/>
                    </a:lnTo>
                    <a:lnTo>
                      <a:pt x="887" y="490"/>
                    </a:lnTo>
                    <a:lnTo>
                      <a:pt x="889" y="445"/>
                    </a:lnTo>
                    <a:lnTo>
                      <a:pt x="887" y="400"/>
                    </a:lnTo>
                    <a:lnTo>
                      <a:pt x="880" y="355"/>
                    </a:lnTo>
                    <a:lnTo>
                      <a:pt x="869" y="312"/>
                    </a:lnTo>
                    <a:lnTo>
                      <a:pt x="855" y="272"/>
                    </a:lnTo>
                    <a:lnTo>
                      <a:pt x="835" y="233"/>
                    </a:lnTo>
                    <a:lnTo>
                      <a:pt x="813" y="196"/>
                    </a:lnTo>
                    <a:lnTo>
                      <a:pt x="788" y="163"/>
                    </a:lnTo>
                    <a:lnTo>
                      <a:pt x="759" y="130"/>
                    </a:lnTo>
                    <a:lnTo>
                      <a:pt x="727" y="101"/>
                    </a:lnTo>
                    <a:lnTo>
                      <a:pt x="693" y="76"/>
                    </a:lnTo>
                    <a:lnTo>
                      <a:pt x="656" y="54"/>
                    </a:lnTo>
                    <a:lnTo>
                      <a:pt x="617" y="35"/>
                    </a:lnTo>
                    <a:lnTo>
                      <a:pt x="577" y="20"/>
                    </a:lnTo>
                    <a:lnTo>
                      <a:pt x="534" y="9"/>
                    </a:lnTo>
                    <a:lnTo>
                      <a:pt x="490" y="2"/>
                    </a:lnTo>
                    <a:lnTo>
                      <a:pt x="445" y="0"/>
                    </a:lnTo>
                    <a:lnTo>
                      <a:pt x="400" y="2"/>
                    </a:lnTo>
                    <a:lnTo>
                      <a:pt x="355" y="9"/>
                    </a:lnTo>
                    <a:lnTo>
                      <a:pt x="312" y="20"/>
                    </a:lnTo>
                    <a:lnTo>
                      <a:pt x="272" y="35"/>
                    </a:lnTo>
                    <a:lnTo>
                      <a:pt x="233" y="54"/>
                    </a:lnTo>
                    <a:lnTo>
                      <a:pt x="196" y="76"/>
                    </a:lnTo>
                    <a:lnTo>
                      <a:pt x="163" y="101"/>
                    </a:lnTo>
                    <a:lnTo>
                      <a:pt x="130" y="130"/>
                    </a:lnTo>
                    <a:lnTo>
                      <a:pt x="102" y="163"/>
                    </a:lnTo>
                    <a:lnTo>
                      <a:pt x="76" y="196"/>
                    </a:lnTo>
                    <a:lnTo>
                      <a:pt x="54" y="233"/>
                    </a:lnTo>
                    <a:lnTo>
                      <a:pt x="35" y="272"/>
                    </a:lnTo>
                    <a:lnTo>
                      <a:pt x="20" y="312"/>
                    </a:lnTo>
                    <a:lnTo>
                      <a:pt x="9" y="355"/>
                    </a:lnTo>
                    <a:lnTo>
                      <a:pt x="3" y="400"/>
                    </a:lnTo>
                    <a:lnTo>
                      <a:pt x="0" y="445"/>
                    </a:lnTo>
                    <a:lnTo>
                      <a:pt x="3" y="490"/>
                    </a:lnTo>
                    <a:lnTo>
                      <a:pt x="9" y="535"/>
                    </a:lnTo>
                    <a:lnTo>
                      <a:pt x="20" y="577"/>
                    </a:lnTo>
                    <a:lnTo>
                      <a:pt x="35" y="618"/>
                    </a:lnTo>
                    <a:lnTo>
                      <a:pt x="54" y="657"/>
                    </a:lnTo>
                    <a:lnTo>
                      <a:pt x="76" y="694"/>
                    </a:lnTo>
                    <a:lnTo>
                      <a:pt x="102" y="727"/>
                    </a:lnTo>
                    <a:lnTo>
                      <a:pt x="130" y="759"/>
                    </a:lnTo>
                    <a:lnTo>
                      <a:pt x="163" y="788"/>
                    </a:lnTo>
                    <a:lnTo>
                      <a:pt x="196" y="814"/>
                    </a:lnTo>
                    <a:lnTo>
                      <a:pt x="233" y="835"/>
                    </a:lnTo>
                    <a:lnTo>
                      <a:pt x="272" y="855"/>
                    </a:lnTo>
                    <a:lnTo>
                      <a:pt x="312" y="870"/>
                    </a:lnTo>
                    <a:lnTo>
                      <a:pt x="355" y="880"/>
                    </a:lnTo>
                    <a:lnTo>
                      <a:pt x="400" y="887"/>
                    </a:lnTo>
                    <a:lnTo>
                      <a:pt x="445" y="890"/>
                    </a:lnTo>
                    <a:close/>
                  </a:path>
                </a:pathLst>
              </a:custGeom>
              <a:solidFill>
                <a:srgbClr val="FFFF6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29" name="Freeform 34">
                <a:extLst>
                  <a:ext uri="{FF2B5EF4-FFF2-40B4-BE49-F238E27FC236}">
                    <a16:creationId xmlns:a16="http://schemas.microsoft.com/office/drawing/2014/main" xmlns="" id="{4A806D25-5122-4B10-AA28-D568358C223E}"/>
                  </a:ext>
                </a:extLst>
              </p:cNvPr>
              <p:cNvSpPr>
                <a:spLocks/>
              </p:cNvSpPr>
              <p:nvPr/>
            </p:nvSpPr>
            <p:spPr bwMode="auto">
              <a:xfrm>
                <a:off x="2308" y="467"/>
                <a:ext cx="183" cy="184"/>
              </a:xfrm>
              <a:custGeom>
                <a:avLst/>
                <a:gdLst>
                  <a:gd name="T0" fmla="*/ 6 w 366"/>
                  <a:gd name="T1" fmla="*/ 12 h 367"/>
                  <a:gd name="T2" fmla="*/ 7 w 366"/>
                  <a:gd name="T3" fmla="*/ 12 h 367"/>
                  <a:gd name="T4" fmla="*/ 8 w 366"/>
                  <a:gd name="T5" fmla="*/ 11 h 367"/>
                  <a:gd name="T6" fmla="*/ 9 w 366"/>
                  <a:gd name="T7" fmla="*/ 11 h 367"/>
                  <a:gd name="T8" fmla="*/ 10 w 366"/>
                  <a:gd name="T9" fmla="*/ 10 h 367"/>
                  <a:gd name="T10" fmla="*/ 11 w 366"/>
                  <a:gd name="T11" fmla="*/ 9 h 367"/>
                  <a:gd name="T12" fmla="*/ 11 w 366"/>
                  <a:gd name="T13" fmla="*/ 8 h 367"/>
                  <a:gd name="T14" fmla="*/ 12 w 366"/>
                  <a:gd name="T15" fmla="*/ 7 h 367"/>
                  <a:gd name="T16" fmla="*/ 12 w 366"/>
                  <a:gd name="T17" fmla="*/ 6 h 367"/>
                  <a:gd name="T18" fmla="*/ 12 w 366"/>
                  <a:gd name="T19" fmla="*/ 5 h 367"/>
                  <a:gd name="T20" fmla="*/ 11 w 366"/>
                  <a:gd name="T21" fmla="*/ 4 h 367"/>
                  <a:gd name="T22" fmla="*/ 11 w 366"/>
                  <a:gd name="T23" fmla="*/ 3 h 367"/>
                  <a:gd name="T24" fmla="*/ 10 w 366"/>
                  <a:gd name="T25" fmla="*/ 2 h 367"/>
                  <a:gd name="T26" fmla="*/ 9 w 366"/>
                  <a:gd name="T27" fmla="*/ 1 h 367"/>
                  <a:gd name="T28" fmla="*/ 8 w 366"/>
                  <a:gd name="T29" fmla="*/ 1 h 367"/>
                  <a:gd name="T30" fmla="*/ 7 w 366"/>
                  <a:gd name="T31" fmla="*/ 1 h 367"/>
                  <a:gd name="T32" fmla="*/ 6 w 366"/>
                  <a:gd name="T33" fmla="*/ 0 h 367"/>
                  <a:gd name="T34" fmla="*/ 5 w 366"/>
                  <a:gd name="T35" fmla="*/ 1 h 367"/>
                  <a:gd name="T36" fmla="*/ 4 w 366"/>
                  <a:gd name="T37" fmla="*/ 1 h 367"/>
                  <a:gd name="T38" fmla="*/ 3 w 366"/>
                  <a:gd name="T39" fmla="*/ 1 h 367"/>
                  <a:gd name="T40" fmla="*/ 2 w 366"/>
                  <a:gd name="T41" fmla="*/ 2 h 367"/>
                  <a:gd name="T42" fmla="*/ 1 w 366"/>
                  <a:gd name="T43" fmla="*/ 3 h 367"/>
                  <a:gd name="T44" fmla="*/ 1 w 366"/>
                  <a:gd name="T45" fmla="*/ 4 h 367"/>
                  <a:gd name="T46" fmla="*/ 1 w 366"/>
                  <a:gd name="T47" fmla="*/ 5 h 367"/>
                  <a:gd name="T48" fmla="*/ 0 w 366"/>
                  <a:gd name="T49" fmla="*/ 6 h 367"/>
                  <a:gd name="T50" fmla="*/ 1 w 366"/>
                  <a:gd name="T51" fmla="*/ 7 h 367"/>
                  <a:gd name="T52" fmla="*/ 1 w 366"/>
                  <a:gd name="T53" fmla="*/ 8 h 367"/>
                  <a:gd name="T54" fmla="*/ 1 w 366"/>
                  <a:gd name="T55" fmla="*/ 9 h 367"/>
                  <a:gd name="T56" fmla="*/ 2 w 366"/>
                  <a:gd name="T57" fmla="*/ 10 h 367"/>
                  <a:gd name="T58" fmla="*/ 3 w 366"/>
                  <a:gd name="T59" fmla="*/ 11 h 367"/>
                  <a:gd name="T60" fmla="*/ 4 w 366"/>
                  <a:gd name="T61" fmla="*/ 11 h 367"/>
                  <a:gd name="T62" fmla="*/ 5 w 366"/>
                  <a:gd name="T63" fmla="*/ 12 h 367"/>
                  <a:gd name="T64" fmla="*/ 6 w 366"/>
                  <a:gd name="T65" fmla="*/ 12 h 3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6" h="367">
                    <a:moveTo>
                      <a:pt x="183" y="367"/>
                    </a:moveTo>
                    <a:lnTo>
                      <a:pt x="219" y="364"/>
                    </a:lnTo>
                    <a:lnTo>
                      <a:pt x="254" y="352"/>
                    </a:lnTo>
                    <a:lnTo>
                      <a:pt x="285" y="336"/>
                    </a:lnTo>
                    <a:lnTo>
                      <a:pt x="313" y="313"/>
                    </a:lnTo>
                    <a:lnTo>
                      <a:pt x="335" y="285"/>
                    </a:lnTo>
                    <a:lnTo>
                      <a:pt x="352" y="254"/>
                    </a:lnTo>
                    <a:lnTo>
                      <a:pt x="362" y="220"/>
                    </a:lnTo>
                    <a:lnTo>
                      <a:pt x="366" y="183"/>
                    </a:lnTo>
                    <a:lnTo>
                      <a:pt x="362" y="146"/>
                    </a:lnTo>
                    <a:lnTo>
                      <a:pt x="352" y="111"/>
                    </a:lnTo>
                    <a:lnTo>
                      <a:pt x="335" y="80"/>
                    </a:lnTo>
                    <a:lnTo>
                      <a:pt x="313" y="53"/>
                    </a:lnTo>
                    <a:lnTo>
                      <a:pt x="285" y="31"/>
                    </a:lnTo>
                    <a:lnTo>
                      <a:pt x="254" y="13"/>
                    </a:lnTo>
                    <a:lnTo>
                      <a:pt x="219" y="3"/>
                    </a:lnTo>
                    <a:lnTo>
                      <a:pt x="183" y="0"/>
                    </a:lnTo>
                    <a:lnTo>
                      <a:pt x="146" y="3"/>
                    </a:lnTo>
                    <a:lnTo>
                      <a:pt x="111" y="13"/>
                    </a:lnTo>
                    <a:lnTo>
                      <a:pt x="80" y="31"/>
                    </a:lnTo>
                    <a:lnTo>
                      <a:pt x="54" y="53"/>
                    </a:lnTo>
                    <a:lnTo>
                      <a:pt x="31" y="80"/>
                    </a:lnTo>
                    <a:lnTo>
                      <a:pt x="15" y="111"/>
                    </a:lnTo>
                    <a:lnTo>
                      <a:pt x="3" y="146"/>
                    </a:lnTo>
                    <a:lnTo>
                      <a:pt x="0" y="183"/>
                    </a:lnTo>
                    <a:lnTo>
                      <a:pt x="3" y="220"/>
                    </a:lnTo>
                    <a:lnTo>
                      <a:pt x="15" y="254"/>
                    </a:lnTo>
                    <a:lnTo>
                      <a:pt x="31" y="285"/>
                    </a:lnTo>
                    <a:lnTo>
                      <a:pt x="54" y="313"/>
                    </a:lnTo>
                    <a:lnTo>
                      <a:pt x="80" y="336"/>
                    </a:lnTo>
                    <a:lnTo>
                      <a:pt x="111" y="352"/>
                    </a:lnTo>
                    <a:lnTo>
                      <a:pt x="146" y="364"/>
                    </a:lnTo>
                    <a:lnTo>
                      <a:pt x="183" y="367"/>
                    </a:lnTo>
                    <a:close/>
                  </a:path>
                </a:pathLst>
              </a:custGeom>
              <a:solidFill>
                <a:srgbClr val="FFE5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30" name="Freeform 35">
                <a:extLst>
                  <a:ext uri="{FF2B5EF4-FFF2-40B4-BE49-F238E27FC236}">
                    <a16:creationId xmlns:a16="http://schemas.microsoft.com/office/drawing/2014/main" xmlns="" id="{A14E4C6B-438D-478D-B189-76D300E3379F}"/>
                  </a:ext>
                </a:extLst>
              </p:cNvPr>
              <p:cNvSpPr>
                <a:spLocks/>
              </p:cNvSpPr>
              <p:nvPr/>
            </p:nvSpPr>
            <p:spPr bwMode="auto">
              <a:xfrm>
                <a:off x="2308" y="467"/>
                <a:ext cx="183" cy="184"/>
              </a:xfrm>
              <a:custGeom>
                <a:avLst/>
                <a:gdLst>
                  <a:gd name="T0" fmla="*/ 6 w 366"/>
                  <a:gd name="T1" fmla="*/ 12 h 367"/>
                  <a:gd name="T2" fmla="*/ 7 w 366"/>
                  <a:gd name="T3" fmla="*/ 12 h 367"/>
                  <a:gd name="T4" fmla="*/ 8 w 366"/>
                  <a:gd name="T5" fmla="*/ 11 h 367"/>
                  <a:gd name="T6" fmla="*/ 9 w 366"/>
                  <a:gd name="T7" fmla="*/ 11 h 367"/>
                  <a:gd name="T8" fmla="*/ 10 w 366"/>
                  <a:gd name="T9" fmla="*/ 10 h 367"/>
                  <a:gd name="T10" fmla="*/ 11 w 366"/>
                  <a:gd name="T11" fmla="*/ 9 h 367"/>
                  <a:gd name="T12" fmla="*/ 11 w 366"/>
                  <a:gd name="T13" fmla="*/ 8 h 367"/>
                  <a:gd name="T14" fmla="*/ 12 w 366"/>
                  <a:gd name="T15" fmla="*/ 7 h 367"/>
                  <a:gd name="T16" fmla="*/ 12 w 366"/>
                  <a:gd name="T17" fmla="*/ 6 h 367"/>
                  <a:gd name="T18" fmla="*/ 12 w 366"/>
                  <a:gd name="T19" fmla="*/ 5 h 367"/>
                  <a:gd name="T20" fmla="*/ 11 w 366"/>
                  <a:gd name="T21" fmla="*/ 4 h 367"/>
                  <a:gd name="T22" fmla="*/ 11 w 366"/>
                  <a:gd name="T23" fmla="*/ 3 h 367"/>
                  <a:gd name="T24" fmla="*/ 10 w 366"/>
                  <a:gd name="T25" fmla="*/ 2 h 367"/>
                  <a:gd name="T26" fmla="*/ 9 w 366"/>
                  <a:gd name="T27" fmla="*/ 1 h 367"/>
                  <a:gd name="T28" fmla="*/ 8 w 366"/>
                  <a:gd name="T29" fmla="*/ 1 h 367"/>
                  <a:gd name="T30" fmla="*/ 7 w 366"/>
                  <a:gd name="T31" fmla="*/ 1 h 367"/>
                  <a:gd name="T32" fmla="*/ 6 w 366"/>
                  <a:gd name="T33" fmla="*/ 0 h 367"/>
                  <a:gd name="T34" fmla="*/ 5 w 366"/>
                  <a:gd name="T35" fmla="*/ 1 h 367"/>
                  <a:gd name="T36" fmla="*/ 4 w 366"/>
                  <a:gd name="T37" fmla="*/ 1 h 367"/>
                  <a:gd name="T38" fmla="*/ 3 w 366"/>
                  <a:gd name="T39" fmla="*/ 1 h 367"/>
                  <a:gd name="T40" fmla="*/ 2 w 366"/>
                  <a:gd name="T41" fmla="*/ 2 h 367"/>
                  <a:gd name="T42" fmla="*/ 1 w 366"/>
                  <a:gd name="T43" fmla="*/ 3 h 367"/>
                  <a:gd name="T44" fmla="*/ 1 w 366"/>
                  <a:gd name="T45" fmla="*/ 4 h 367"/>
                  <a:gd name="T46" fmla="*/ 1 w 366"/>
                  <a:gd name="T47" fmla="*/ 5 h 367"/>
                  <a:gd name="T48" fmla="*/ 0 w 366"/>
                  <a:gd name="T49" fmla="*/ 6 h 367"/>
                  <a:gd name="T50" fmla="*/ 1 w 366"/>
                  <a:gd name="T51" fmla="*/ 7 h 367"/>
                  <a:gd name="T52" fmla="*/ 1 w 366"/>
                  <a:gd name="T53" fmla="*/ 8 h 367"/>
                  <a:gd name="T54" fmla="*/ 1 w 366"/>
                  <a:gd name="T55" fmla="*/ 9 h 367"/>
                  <a:gd name="T56" fmla="*/ 2 w 366"/>
                  <a:gd name="T57" fmla="*/ 10 h 367"/>
                  <a:gd name="T58" fmla="*/ 3 w 366"/>
                  <a:gd name="T59" fmla="*/ 11 h 367"/>
                  <a:gd name="T60" fmla="*/ 4 w 366"/>
                  <a:gd name="T61" fmla="*/ 11 h 367"/>
                  <a:gd name="T62" fmla="*/ 5 w 366"/>
                  <a:gd name="T63" fmla="*/ 12 h 367"/>
                  <a:gd name="T64" fmla="*/ 6 w 366"/>
                  <a:gd name="T65" fmla="*/ 12 h 3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6" h="367">
                    <a:moveTo>
                      <a:pt x="183" y="367"/>
                    </a:moveTo>
                    <a:lnTo>
                      <a:pt x="219" y="364"/>
                    </a:lnTo>
                    <a:lnTo>
                      <a:pt x="254" y="352"/>
                    </a:lnTo>
                    <a:lnTo>
                      <a:pt x="285" y="336"/>
                    </a:lnTo>
                    <a:lnTo>
                      <a:pt x="313" y="313"/>
                    </a:lnTo>
                    <a:lnTo>
                      <a:pt x="335" y="285"/>
                    </a:lnTo>
                    <a:lnTo>
                      <a:pt x="352" y="254"/>
                    </a:lnTo>
                    <a:lnTo>
                      <a:pt x="362" y="220"/>
                    </a:lnTo>
                    <a:lnTo>
                      <a:pt x="366" y="183"/>
                    </a:lnTo>
                    <a:lnTo>
                      <a:pt x="362" y="146"/>
                    </a:lnTo>
                    <a:lnTo>
                      <a:pt x="352" y="111"/>
                    </a:lnTo>
                    <a:lnTo>
                      <a:pt x="335" y="80"/>
                    </a:lnTo>
                    <a:lnTo>
                      <a:pt x="313" y="53"/>
                    </a:lnTo>
                    <a:lnTo>
                      <a:pt x="285" y="31"/>
                    </a:lnTo>
                    <a:lnTo>
                      <a:pt x="254" y="13"/>
                    </a:lnTo>
                    <a:lnTo>
                      <a:pt x="219" y="3"/>
                    </a:lnTo>
                    <a:lnTo>
                      <a:pt x="183" y="0"/>
                    </a:lnTo>
                    <a:lnTo>
                      <a:pt x="146" y="3"/>
                    </a:lnTo>
                    <a:lnTo>
                      <a:pt x="111" y="13"/>
                    </a:lnTo>
                    <a:lnTo>
                      <a:pt x="80" y="31"/>
                    </a:lnTo>
                    <a:lnTo>
                      <a:pt x="54" y="53"/>
                    </a:lnTo>
                    <a:lnTo>
                      <a:pt x="31" y="80"/>
                    </a:lnTo>
                    <a:lnTo>
                      <a:pt x="15" y="111"/>
                    </a:lnTo>
                    <a:lnTo>
                      <a:pt x="3" y="146"/>
                    </a:lnTo>
                    <a:lnTo>
                      <a:pt x="0" y="183"/>
                    </a:lnTo>
                    <a:lnTo>
                      <a:pt x="3" y="220"/>
                    </a:lnTo>
                    <a:lnTo>
                      <a:pt x="15" y="254"/>
                    </a:lnTo>
                    <a:lnTo>
                      <a:pt x="31" y="285"/>
                    </a:lnTo>
                    <a:lnTo>
                      <a:pt x="54" y="313"/>
                    </a:lnTo>
                    <a:lnTo>
                      <a:pt x="80" y="336"/>
                    </a:lnTo>
                    <a:lnTo>
                      <a:pt x="111" y="352"/>
                    </a:lnTo>
                    <a:lnTo>
                      <a:pt x="146" y="364"/>
                    </a:lnTo>
                    <a:lnTo>
                      <a:pt x="183" y="367"/>
                    </a:lnTo>
                    <a:close/>
                  </a:path>
                </a:pathLst>
              </a:custGeom>
              <a:solidFill>
                <a:srgbClr val="FFFF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31" name="Freeform 36">
                <a:extLst>
                  <a:ext uri="{FF2B5EF4-FFF2-40B4-BE49-F238E27FC236}">
                    <a16:creationId xmlns:a16="http://schemas.microsoft.com/office/drawing/2014/main" xmlns="" id="{26DBA197-F8E0-4749-A28F-804719717535}"/>
                  </a:ext>
                </a:extLst>
              </p:cNvPr>
              <p:cNvSpPr>
                <a:spLocks/>
              </p:cNvSpPr>
              <p:nvPr/>
            </p:nvSpPr>
            <p:spPr bwMode="auto">
              <a:xfrm>
                <a:off x="2371" y="945"/>
                <a:ext cx="59" cy="126"/>
              </a:xfrm>
              <a:custGeom>
                <a:avLst/>
                <a:gdLst>
                  <a:gd name="T0" fmla="*/ 3 w 119"/>
                  <a:gd name="T1" fmla="*/ 8 h 251"/>
                  <a:gd name="T2" fmla="*/ 2 w 119"/>
                  <a:gd name="T3" fmla="*/ 0 h 251"/>
                  <a:gd name="T4" fmla="*/ 0 w 119"/>
                  <a:gd name="T5" fmla="*/ 0 h 251"/>
                  <a:gd name="T6" fmla="*/ 0 w 119"/>
                  <a:gd name="T7" fmla="*/ 8 h 251"/>
                  <a:gd name="T8" fmla="*/ 3 w 119"/>
                  <a:gd name="T9" fmla="*/ 8 h 25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9" h="251">
                    <a:moveTo>
                      <a:pt x="119" y="251"/>
                    </a:moveTo>
                    <a:lnTo>
                      <a:pt x="86" y="0"/>
                    </a:lnTo>
                    <a:lnTo>
                      <a:pt x="31" y="0"/>
                    </a:lnTo>
                    <a:lnTo>
                      <a:pt x="0" y="251"/>
                    </a:lnTo>
                    <a:lnTo>
                      <a:pt x="119" y="251"/>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32" name="Freeform 37">
                <a:extLst>
                  <a:ext uri="{FF2B5EF4-FFF2-40B4-BE49-F238E27FC236}">
                    <a16:creationId xmlns:a16="http://schemas.microsoft.com/office/drawing/2014/main" xmlns="" id="{7E81AFCF-12D7-43AC-8BF1-3E837EBF9802}"/>
                  </a:ext>
                </a:extLst>
              </p:cNvPr>
              <p:cNvSpPr>
                <a:spLocks/>
              </p:cNvSpPr>
              <p:nvPr/>
            </p:nvSpPr>
            <p:spPr bwMode="auto">
              <a:xfrm>
                <a:off x="2323" y="1137"/>
                <a:ext cx="155" cy="62"/>
              </a:xfrm>
              <a:custGeom>
                <a:avLst/>
                <a:gdLst>
                  <a:gd name="T0" fmla="*/ 0 w 310"/>
                  <a:gd name="T1" fmla="*/ 4 h 123"/>
                  <a:gd name="T2" fmla="*/ 1 w 310"/>
                  <a:gd name="T3" fmla="*/ 4 h 123"/>
                  <a:gd name="T4" fmla="*/ 1 w 310"/>
                  <a:gd name="T5" fmla="*/ 4 h 123"/>
                  <a:gd name="T6" fmla="*/ 1 w 310"/>
                  <a:gd name="T7" fmla="*/ 4 h 123"/>
                  <a:gd name="T8" fmla="*/ 2 w 310"/>
                  <a:gd name="T9" fmla="*/ 4 h 123"/>
                  <a:gd name="T10" fmla="*/ 3 w 310"/>
                  <a:gd name="T11" fmla="*/ 4 h 123"/>
                  <a:gd name="T12" fmla="*/ 3 w 310"/>
                  <a:gd name="T13" fmla="*/ 4 h 123"/>
                  <a:gd name="T14" fmla="*/ 4 w 310"/>
                  <a:gd name="T15" fmla="*/ 4 h 123"/>
                  <a:gd name="T16" fmla="*/ 5 w 310"/>
                  <a:gd name="T17" fmla="*/ 4 h 123"/>
                  <a:gd name="T18" fmla="*/ 6 w 310"/>
                  <a:gd name="T19" fmla="*/ 4 h 123"/>
                  <a:gd name="T20" fmla="*/ 7 w 310"/>
                  <a:gd name="T21" fmla="*/ 4 h 123"/>
                  <a:gd name="T22" fmla="*/ 8 w 310"/>
                  <a:gd name="T23" fmla="*/ 4 h 123"/>
                  <a:gd name="T24" fmla="*/ 9 w 310"/>
                  <a:gd name="T25" fmla="*/ 4 h 123"/>
                  <a:gd name="T26" fmla="*/ 9 w 310"/>
                  <a:gd name="T27" fmla="*/ 4 h 123"/>
                  <a:gd name="T28" fmla="*/ 10 w 310"/>
                  <a:gd name="T29" fmla="*/ 4 h 123"/>
                  <a:gd name="T30" fmla="*/ 10 w 310"/>
                  <a:gd name="T31" fmla="*/ 4 h 123"/>
                  <a:gd name="T32" fmla="*/ 10 w 310"/>
                  <a:gd name="T33" fmla="*/ 4 h 123"/>
                  <a:gd name="T34" fmla="*/ 9 w 310"/>
                  <a:gd name="T35" fmla="*/ 4 h 123"/>
                  <a:gd name="T36" fmla="*/ 9 w 310"/>
                  <a:gd name="T37" fmla="*/ 4 h 123"/>
                  <a:gd name="T38" fmla="*/ 8 w 310"/>
                  <a:gd name="T39" fmla="*/ 3 h 123"/>
                  <a:gd name="T40" fmla="*/ 7 w 310"/>
                  <a:gd name="T41" fmla="*/ 2 h 123"/>
                  <a:gd name="T42" fmla="*/ 7 w 310"/>
                  <a:gd name="T43" fmla="*/ 2 h 123"/>
                  <a:gd name="T44" fmla="*/ 7 w 310"/>
                  <a:gd name="T45" fmla="*/ 1 h 123"/>
                  <a:gd name="T46" fmla="*/ 6 w 310"/>
                  <a:gd name="T47" fmla="*/ 1 h 123"/>
                  <a:gd name="T48" fmla="*/ 6 w 310"/>
                  <a:gd name="T49" fmla="*/ 0 h 123"/>
                  <a:gd name="T50" fmla="*/ 4 w 310"/>
                  <a:gd name="T51" fmla="*/ 0 h 123"/>
                  <a:gd name="T52" fmla="*/ 4 w 310"/>
                  <a:gd name="T53" fmla="*/ 1 h 123"/>
                  <a:gd name="T54" fmla="*/ 4 w 310"/>
                  <a:gd name="T55" fmla="*/ 1 h 123"/>
                  <a:gd name="T56" fmla="*/ 4 w 310"/>
                  <a:gd name="T57" fmla="*/ 2 h 123"/>
                  <a:gd name="T58" fmla="*/ 3 w 310"/>
                  <a:gd name="T59" fmla="*/ 2 h 123"/>
                  <a:gd name="T60" fmla="*/ 3 w 310"/>
                  <a:gd name="T61" fmla="*/ 3 h 123"/>
                  <a:gd name="T62" fmla="*/ 2 w 310"/>
                  <a:gd name="T63" fmla="*/ 4 h 123"/>
                  <a:gd name="T64" fmla="*/ 1 w 310"/>
                  <a:gd name="T65" fmla="*/ 4 h 123"/>
                  <a:gd name="T66" fmla="*/ 0 w 310"/>
                  <a:gd name="T67" fmla="*/ 4 h 1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10" h="123">
                    <a:moveTo>
                      <a:pt x="0" y="110"/>
                    </a:moveTo>
                    <a:lnTo>
                      <a:pt x="4" y="113"/>
                    </a:lnTo>
                    <a:lnTo>
                      <a:pt x="13" y="116"/>
                    </a:lnTo>
                    <a:lnTo>
                      <a:pt x="27" y="119"/>
                    </a:lnTo>
                    <a:lnTo>
                      <a:pt x="45" y="120"/>
                    </a:lnTo>
                    <a:lnTo>
                      <a:pt x="68" y="121"/>
                    </a:lnTo>
                    <a:lnTo>
                      <a:pt x="95" y="122"/>
                    </a:lnTo>
                    <a:lnTo>
                      <a:pt x="124" y="123"/>
                    </a:lnTo>
                    <a:lnTo>
                      <a:pt x="155" y="123"/>
                    </a:lnTo>
                    <a:lnTo>
                      <a:pt x="186" y="123"/>
                    </a:lnTo>
                    <a:lnTo>
                      <a:pt x="216" y="122"/>
                    </a:lnTo>
                    <a:lnTo>
                      <a:pt x="242" y="121"/>
                    </a:lnTo>
                    <a:lnTo>
                      <a:pt x="265" y="120"/>
                    </a:lnTo>
                    <a:lnTo>
                      <a:pt x="284" y="119"/>
                    </a:lnTo>
                    <a:lnTo>
                      <a:pt x="298" y="116"/>
                    </a:lnTo>
                    <a:lnTo>
                      <a:pt x="307" y="113"/>
                    </a:lnTo>
                    <a:lnTo>
                      <a:pt x="310" y="110"/>
                    </a:lnTo>
                    <a:lnTo>
                      <a:pt x="283" y="107"/>
                    </a:lnTo>
                    <a:lnTo>
                      <a:pt x="258" y="97"/>
                    </a:lnTo>
                    <a:lnTo>
                      <a:pt x="238" y="82"/>
                    </a:lnTo>
                    <a:lnTo>
                      <a:pt x="222" y="63"/>
                    </a:lnTo>
                    <a:lnTo>
                      <a:pt x="208" y="45"/>
                    </a:lnTo>
                    <a:lnTo>
                      <a:pt x="196" y="26"/>
                    </a:lnTo>
                    <a:lnTo>
                      <a:pt x="189" y="11"/>
                    </a:lnTo>
                    <a:lnTo>
                      <a:pt x="185" y="0"/>
                    </a:lnTo>
                    <a:lnTo>
                      <a:pt x="125" y="0"/>
                    </a:lnTo>
                    <a:lnTo>
                      <a:pt x="120" y="11"/>
                    </a:lnTo>
                    <a:lnTo>
                      <a:pt x="113" y="26"/>
                    </a:lnTo>
                    <a:lnTo>
                      <a:pt x="103" y="45"/>
                    </a:lnTo>
                    <a:lnTo>
                      <a:pt x="89" y="63"/>
                    </a:lnTo>
                    <a:lnTo>
                      <a:pt x="72" y="82"/>
                    </a:lnTo>
                    <a:lnTo>
                      <a:pt x="52" y="97"/>
                    </a:lnTo>
                    <a:lnTo>
                      <a:pt x="28" y="107"/>
                    </a:lnTo>
                    <a:lnTo>
                      <a:pt x="0" y="110"/>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33" name="Rectangle 38">
                <a:extLst>
                  <a:ext uri="{FF2B5EF4-FFF2-40B4-BE49-F238E27FC236}">
                    <a16:creationId xmlns:a16="http://schemas.microsoft.com/office/drawing/2014/main" xmlns="" id="{91087973-8D0E-4D3B-B809-90D8B24BB230}"/>
                  </a:ext>
                </a:extLst>
              </p:cNvPr>
              <p:cNvSpPr>
                <a:spLocks noChangeArrowheads="1"/>
              </p:cNvSpPr>
              <p:nvPr/>
            </p:nvSpPr>
            <p:spPr bwMode="auto">
              <a:xfrm>
                <a:off x="2348" y="879"/>
                <a:ext cx="104" cy="29"/>
              </a:xfrm>
              <a:prstGeom prst="rect">
                <a:avLst/>
              </a:prstGeom>
              <a:solidFill>
                <a:srgbClr val="BF72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endParaRPr lang="en-US" altLang="en-US"/>
              </a:p>
            </p:txBody>
          </p:sp>
          <p:sp>
            <p:nvSpPr>
              <p:cNvPr id="24734" name="Freeform 39">
                <a:extLst>
                  <a:ext uri="{FF2B5EF4-FFF2-40B4-BE49-F238E27FC236}">
                    <a16:creationId xmlns:a16="http://schemas.microsoft.com/office/drawing/2014/main" xmlns="" id="{B3132150-8CF1-4804-9564-B358ABE6E854}"/>
                  </a:ext>
                </a:extLst>
              </p:cNvPr>
              <p:cNvSpPr>
                <a:spLocks/>
              </p:cNvSpPr>
              <p:nvPr/>
            </p:nvSpPr>
            <p:spPr bwMode="auto">
              <a:xfrm>
                <a:off x="2371" y="1071"/>
                <a:ext cx="59" cy="27"/>
              </a:xfrm>
              <a:custGeom>
                <a:avLst/>
                <a:gdLst>
                  <a:gd name="T0" fmla="*/ 0 w 119"/>
                  <a:gd name="T1" fmla="*/ 2 h 54"/>
                  <a:gd name="T2" fmla="*/ 0 w 119"/>
                  <a:gd name="T3" fmla="*/ 0 h 54"/>
                  <a:gd name="T4" fmla="*/ 3 w 119"/>
                  <a:gd name="T5" fmla="*/ 0 h 54"/>
                  <a:gd name="T6" fmla="*/ 2 w 119"/>
                  <a:gd name="T7" fmla="*/ 2 h 54"/>
                  <a:gd name="T8" fmla="*/ 0 w 119"/>
                  <a:gd name="T9" fmla="*/ 2 h 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9" h="54">
                    <a:moveTo>
                      <a:pt x="29" y="54"/>
                    </a:moveTo>
                    <a:lnTo>
                      <a:pt x="0" y="0"/>
                    </a:lnTo>
                    <a:lnTo>
                      <a:pt x="119" y="0"/>
                    </a:lnTo>
                    <a:lnTo>
                      <a:pt x="89" y="54"/>
                    </a:lnTo>
                    <a:lnTo>
                      <a:pt x="29" y="54"/>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35" name="Freeform 40">
                <a:extLst>
                  <a:ext uri="{FF2B5EF4-FFF2-40B4-BE49-F238E27FC236}">
                    <a16:creationId xmlns:a16="http://schemas.microsoft.com/office/drawing/2014/main" xmlns="" id="{6D3CCE65-115B-4E4E-83FA-815E8DA02A49}"/>
                  </a:ext>
                </a:extLst>
              </p:cNvPr>
              <p:cNvSpPr>
                <a:spLocks/>
              </p:cNvSpPr>
              <p:nvPr/>
            </p:nvSpPr>
            <p:spPr bwMode="auto">
              <a:xfrm>
                <a:off x="2362" y="908"/>
                <a:ext cx="76" cy="40"/>
              </a:xfrm>
              <a:custGeom>
                <a:avLst/>
                <a:gdLst>
                  <a:gd name="T0" fmla="*/ 0 w 152"/>
                  <a:gd name="T1" fmla="*/ 0 h 81"/>
                  <a:gd name="T2" fmla="*/ 1 w 152"/>
                  <a:gd name="T3" fmla="*/ 0 h 81"/>
                  <a:gd name="T4" fmla="*/ 1 w 152"/>
                  <a:gd name="T5" fmla="*/ 0 h 81"/>
                  <a:gd name="T6" fmla="*/ 1 w 152"/>
                  <a:gd name="T7" fmla="*/ 1 h 81"/>
                  <a:gd name="T8" fmla="*/ 1 w 152"/>
                  <a:gd name="T9" fmla="*/ 1 h 81"/>
                  <a:gd name="T10" fmla="*/ 2 w 152"/>
                  <a:gd name="T11" fmla="*/ 2 h 81"/>
                  <a:gd name="T12" fmla="*/ 2 w 152"/>
                  <a:gd name="T13" fmla="*/ 2 h 81"/>
                  <a:gd name="T14" fmla="*/ 2 w 152"/>
                  <a:gd name="T15" fmla="*/ 2 h 81"/>
                  <a:gd name="T16" fmla="*/ 3 w 152"/>
                  <a:gd name="T17" fmla="*/ 2 h 81"/>
                  <a:gd name="T18" fmla="*/ 3 w 152"/>
                  <a:gd name="T19" fmla="*/ 2 h 81"/>
                  <a:gd name="T20" fmla="*/ 4 w 152"/>
                  <a:gd name="T21" fmla="*/ 2 h 81"/>
                  <a:gd name="T22" fmla="*/ 4 w 152"/>
                  <a:gd name="T23" fmla="*/ 2 h 81"/>
                  <a:gd name="T24" fmla="*/ 5 w 152"/>
                  <a:gd name="T25" fmla="*/ 1 h 81"/>
                  <a:gd name="T26" fmla="*/ 5 w 152"/>
                  <a:gd name="T27" fmla="*/ 1 h 81"/>
                  <a:gd name="T28" fmla="*/ 5 w 152"/>
                  <a:gd name="T29" fmla="*/ 0 h 81"/>
                  <a:gd name="T30" fmla="*/ 5 w 152"/>
                  <a:gd name="T31" fmla="*/ 0 h 81"/>
                  <a:gd name="T32" fmla="*/ 5 w 152"/>
                  <a:gd name="T33" fmla="*/ 0 h 81"/>
                  <a:gd name="T34" fmla="*/ 0 w 152"/>
                  <a:gd name="T35" fmla="*/ 0 h 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52" h="81">
                    <a:moveTo>
                      <a:pt x="0" y="0"/>
                    </a:moveTo>
                    <a:lnTo>
                      <a:pt x="1" y="16"/>
                    </a:lnTo>
                    <a:lnTo>
                      <a:pt x="6" y="31"/>
                    </a:lnTo>
                    <a:lnTo>
                      <a:pt x="12" y="45"/>
                    </a:lnTo>
                    <a:lnTo>
                      <a:pt x="22" y="58"/>
                    </a:lnTo>
                    <a:lnTo>
                      <a:pt x="33" y="67"/>
                    </a:lnTo>
                    <a:lnTo>
                      <a:pt x="46" y="75"/>
                    </a:lnTo>
                    <a:lnTo>
                      <a:pt x="61" y="80"/>
                    </a:lnTo>
                    <a:lnTo>
                      <a:pt x="76" y="81"/>
                    </a:lnTo>
                    <a:lnTo>
                      <a:pt x="91" y="80"/>
                    </a:lnTo>
                    <a:lnTo>
                      <a:pt x="106" y="75"/>
                    </a:lnTo>
                    <a:lnTo>
                      <a:pt x="118" y="67"/>
                    </a:lnTo>
                    <a:lnTo>
                      <a:pt x="130" y="58"/>
                    </a:lnTo>
                    <a:lnTo>
                      <a:pt x="139" y="45"/>
                    </a:lnTo>
                    <a:lnTo>
                      <a:pt x="146" y="31"/>
                    </a:lnTo>
                    <a:lnTo>
                      <a:pt x="151" y="16"/>
                    </a:lnTo>
                    <a:lnTo>
                      <a:pt x="152" y="0"/>
                    </a:lnTo>
                    <a:lnTo>
                      <a:pt x="0" y="0"/>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36" name="Freeform 41">
                <a:extLst>
                  <a:ext uri="{FF2B5EF4-FFF2-40B4-BE49-F238E27FC236}">
                    <a16:creationId xmlns:a16="http://schemas.microsoft.com/office/drawing/2014/main" xmlns="" id="{50891DC4-23BE-4550-A033-473DA3EC24D8}"/>
                  </a:ext>
                </a:extLst>
              </p:cNvPr>
              <p:cNvSpPr>
                <a:spLocks/>
              </p:cNvSpPr>
              <p:nvPr/>
            </p:nvSpPr>
            <p:spPr bwMode="auto">
              <a:xfrm>
                <a:off x="2369" y="1098"/>
                <a:ext cx="64" cy="39"/>
              </a:xfrm>
              <a:custGeom>
                <a:avLst/>
                <a:gdLst>
                  <a:gd name="T0" fmla="*/ 2 w 128"/>
                  <a:gd name="T1" fmla="*/ 2 h 80"/>
                  <a:gd name="T2" fmla="*/ 1 w 128"/>
                  <a:gd name="T3" fmla="*/ 2 h 80"/>
                  <a:gd name="T4" fmla="*/ 1 w 128"/>
                  <a:gd name="T5" fmla="*/ 2 h 80"/>
                  <a:gd name="T6" fmla="*/ 1 w 128"/>
                  <a:gd name="T7" fmla="*/ 1 h 80"/>
                  <a:gd name="T8" fmla="*/ 0 w 128"/>
                  <a:gd name="T9" fmla="*/ 1 h 80"/>
                  <a:gd name="T10" fmla="*/ 1 w 128"/>
                  <a:gd name="T11" fmla="*/ 0 h 80"/>
                  <a:gd name="T12" fmla="*/ 1 w 128"/>
                  <a:gd name="T13" fmla="*/ 0 h 80"/>
                  <a:gd name="T14" fmla="*/ 1 w 128"/>
                  <a:gd name="T15" fmla="*/ 0 h 80"/>
                  <a:gd name="T16" fmla="*/ 2 w 128"/>
                  <a:gd name="T17" fmla="*/ 0 h 80"/>
                  <a:gd name="T18" fmla="*/ 3 w 128"/>
                  <a:gd name="T19" fmla="*/ 0 h 80"/>
                  <a:gd name="T20" fmla="*/ 4 w 128"/>
                  <a:gd name="T21" fmla="*/ 0 h 80"/>
                  <a:gd name="T22" fmla="*/ 4 w 128"/>
                  <a:gd name="T23" fmla="*/ 0 h 80"/>
                  <a:gd name="T24" fmla="*/ 4 w 128"/>
                  <a:gd name="T25" fmla="*/ 0 h 80"/>
                  <a:gd name="T26" fmla="*/ 4 w 128"/>
                  <a:gd name="T27" fmla="*/ 1 h 80"/>
                  <a:gd name="T28" fmla="*/ 4 w 128"/>
                  <a:gd name="T29" fmla="*/ 1 h 80"/>
                  <a:gd name="T30" fmla="*/ 4 w 128"/>
                  <a:gd name="T31" fmla="*/ 2 h 80"/>
                  <a:gd name="T32" fmla="*/ 4 w 128"/>
                  <a:gd name="T33" fmla="*/ 2 h 80"/>
                  <a:gd name="T34" fmla="*/ 3 w 128"/>
                  <a:gd name="T35" fmla="*/ 2 h 80"/>
                  <a:gd name="T36" fmla="*/ 2 w 128"/>
                  <a:gd name="T37" fmla="*/ 2 h 8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8" h="80">
                    <a:moveTo>
                      <a:pt x="34" y="80"/>
                    </a:moveTo>
                    <a:lnTo>
                      <a:pt x="20" y="76"/>
                    </a:lnTo>
                    <a:lnTo>
                      <a:pt x="10" y="67"/>
                    </a:lnTo>
                    <a:lnTo>
                      <a:pt x="3" y="55"/>
                    </a:lnTo>
                    <a:lnTo>
                      <a:pt x="0" y="40"/>
                    </a:lnTo>
                    <a:lnTo>
                      <a:pt x="3" y="26"/>
                    </a:lnTo>
                    <a:lnTo>
                      <a:pt x="9" y="13"/>
                    </a:lnTo>
                    <a:lnTo>
                      <a:pt x="19" y="4"/>
                    </a:lnTo>
                    <a:lnTo>
                      <a:pt x="34" y="0"/>
                    </a:lnTo>
                    <a:lnTo>
                      <a:pt x="94" y="0"/>
                    </a:lnTo>
                    <a:lnTo>
                      <a:pt x="109" y="4"/>
                    </a:lnTo>
                    <a:lnTo>
                      <a:pt x="120" y="13"/>
                    </a:lnTo>
                    <a:lnTo>
                      <a:pt x="126" y="26"/>
                    </a:lnTo>
                    <a:lnTo>
                      <a:pt x="128" y="40"/>
                    </a:lnTo>
                    <a:lnTo>
                      <a:pt x="126" y="55"/>
                    </a:lnTo>
                    <a:lnTo>
                      <a:pt x="119" y="67"/>
                    </a:lnTo>
                    <a:lnTo>
                      <a:pt x="109" y="76"/>
                    </a:lnTo>
                    <a:lnTo>
                      <a:pt x="94" y="80"/>
                    </a:lnTo>
                    <a:lnTo>
                      <a:pt x="34" y="80"/>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37" name="Freeform 42">
                <a:extLst>
                  <a:ext uri="{FF2B5EF4-FFF2-40B4-BE49-F238E27FC236}">
                    <a16:creationId xmlns:a16="http://schemas.microsoft.com/office/drawing/2014/main" xmlns="" id="{83D3764A-1ECC-4AD6-A383-36D91E738B58}"/>
                  </a:ext>
                </a:extLst>
              </p:cNvPr>
              <p:cNvSpPr>
                <a:spLocks/>
              </p:cNvSpPr>
              <p:nvPr/>
            </p:nvSpPr>
            <p:spPr bwMode="auto">
              <a:xfrm>
                <a:off x="2308" y="1193"/>
                <a:ext cx="185" cy="26"/>
              </a:xfrm>
              <a:custGeom>
                <a:avLst/>
                <a:gdLst>
                  <a:gd name="T0" fmla="*/ 0 w 369"/>
                  <a:gd name="T1" fmla="*/ 0 h 54"/>
                  <a:gd name="T2" fmla="*/ 1 w 369"/>
                  <a:gd name="T3" fmla="*/ 0 h 54"/>
                  <a:gd name="T4" fmla="*/ 1 w 369"/>
                  <a:gd name="T5" fmla="*/ 0 h 54"/>
                  <a:gd name="T6" fmla="*/ 1 w 369"/>
                  <a:gd name="T7" fmla="*/ 0 h 54"/>
                  <a:gd name="T8" fmla="*/ 1 w 369"/>
                  <a:gd name="T9" fmla="*/ 1 h 54"/>
                  <a:gd name="T10" fmla="*/ 1 w 369"/>
                  <a:gd name="T11" fmla="*/ 1 h 54"/>
                  <a:gd name="T12" fmla="*/ 1 w 369"/>
                  <a:gd name="T13" fmla="*/ 1 h 54"/>
                  <a:gd name="T14" fmla="*/ 2 w 369"/>
                  <a:gd name="T15" fmla="*/ 1 h 54"/>
                  <a:gd name="T16" fmla="*/ 2 w 369"/>
                  <a:gd name="T17" fmla="*/ 1 h 54"/>
                  <a:gd name="T18" fmla="*/ 3 w 369"/>
                  <a:gd name="T19" fmla="*/ 1 h 54"/>
                  <a:gd name="T20" fmla="*/ 3 w 369"/>
                  <a:gd name="T21" fmla="*/ 1 h 54"/>
                  <a:gd name="T22" fmla="*/ 3 w 369"/>
                  <a:gd name="T23" fmla="*/ 1 h 54"/>
                  <a:gd name="T24" fmla="*/ 4 w 369"/>
                  <a:gd name="T25" fmla="*/ 1 h 54"/>
                  <a:gd name="T26" fmla="*/ 5 w 369"/>
                  <a:gd name="T27" fmla="*/ 1 h 54"/>
                  <a:gd name="T28" fmla="*/ 5 w 369"/>
                  <a:gd name="T29" fmla="*/ 1 h 54"/>
                  <a:gd name="T30" fmla="*/ 6 w 369"/>
                  <a:gd name="T31" fmla="*/ 1 h 54"/>
                  <a:gd name="T32" fmla="*/ 6 w 369"/>
                  <a:gd name="T33" fmla="*/ 1 h 54"/>
                  <a:gd name="T34" fmla="*/ 7 w 369"/>
                  <a:gd name="T35" fmla="*/ 1 h 54"/>
                  <a:gd name="T36" fmla="*/ 7 w 369"/>
                  <a:gd name="T37" fmla="*/ 1 h 54"/>
                  <a:gd name="T38" fmla="*/ 8 w 369"/>
                  <a:gd name="T39" fmla="*/ 1 h 54"/>
                  <a:gd name="T40" fmla="*/ 8 w 369"/>
                  <a:gd name="T41" fmla="*/ 1 h 54"/>
                  <a:gd name="T42" fmla="*/ 9 w 369"/>
                  <a:gd name="T43" fmla="*/ 1 h 54"/>
                  <a:gd name="T44" fmla="*/ 9 w 369"/>
                  <a:gd name="T45" fmla="*/ 1 h 54"/>
                  <a:gd name="T46" fmla="*/ 10 w 369"/>
                  <a:gd name="T47" fmla="*/ 1 h 54"/>
                  <a:gd name="T48" fmla="*/ 10 w 369"/>
                  <a:gd name="T49" fmla="*/ 1 h 54"/>
                  <a:gd name="T50" fmla="*/ 11 w 369"/>
                  <a:gd name="T51" fmla="*/ 1 h 54"/>
                  <a:gd name="T52" fmla="*/ 11 w 369"/>
                  <a:gd name="T53" fmla="*/ 1 h 54"/>
                  <a:gd name="T54" fmla="*/ 11 w 369"/>
                  <a:gd name="T55" fmla="*/ 1 h 54"/>
                  <a:gd name="T56" fmla="*/ 12 w 369"/>
                  <a:gd name="T57" fmla="*/ 1 h 54"/>
                  <a:gd name="T58" fmla="*/ 12 w 369"/>
                  <a:gd name="T59" fmla="*/ 0 h 54"/>
                  <a:gd name="T60" fmla="*/ 12 w 369"/>
                  <a:gd name="T61" fmla="*/ 0 h 54"/>
                  <a:gd name="T62" fmla="*/ 12 w 369"/>
                  <a:gd name="T63" fmla="*/ 0 h 54"/>
                  <a:gd name="T64" fmla="*/ 12 w 369"/>
                  <a:gd name="T65" fmla="*/ 0 h 54"/>
                  <a:gd name="T66" fmla="*/ 11 w 369"/>
                  <a:gd name="T67" fmla="*/ 0 h 54"/>
                  <a:gd name="T68" fmla="*/ 11 w 369"/>
                  <a:gd name="T69" fmla="*/ 0 h 54"/>
                  <a:gd name="T70" fmla="*/ 11 w 369"/>
                  <a:gd name="T71" fmla="*/ 0 h 54"/>
                  <a:gd name="T72" fmla="*/ 10 w 369"/>
                  <a:gd name="T73" fmla="*/ 0 h 54"/>
                  <a:gd name="T74" fmla="*/ 10 w 369"/>
                  <a:gd name="T75" fmla="*/ 0 h 54"/>
                  <a:gd name="T76" fmla="*/ 9 w 369"/>
                  <a:gd name="T77" fmla="*/ 0 h 54"/>
                  <a:gd name="T78" fmla="*/ 8 w 369"/>
                  <a:gd name="T79" fmla="*/ 0 h 54"/>
                  <a:gd name="T80" fmla="*/ 7 w 369"/>
                  <a:gd name="T81" fmla="*/ 0 h 54"/>
                  <a:gd name="T82" fmla="*/ 6 w 369"/>
                  <a:gd name="T83" fmla="*/ 0 h 54"/>
                  <a:gd name="T84" fmla="*/ 5 w 369"/>
                  <a:gd name="T85" fmla="*/ 0 h 54"/>
                  <a:gd name="T86" fmla="*/ 4 w 369"/>
                  <a:gd name="T87" fmla="*/ 0 h 54"/>
                  <a:gd name="T88" fmla="*/ 4 w 369"/>
                  <a:gd name="T89" fmla="*/ 0 h 54"/>
                  <a:gd name="T90" fmla="*/ 3 w 369"/>
                  <a:gd name="T91" fmla="*/ 0 h 54"/>
                  <a:gd name="T92" fmla="*/ 2 w 369"/>
                  <a:gd name="T93" fmla="*/ 0 h 54"/>
                  <a:gd name="T94" fmla="*/ 2 w 369"/>
                  <a:gd name="T95" fmla="*/ 0 h 54"/>
                  <a:gd name="T96" fmla="*/ 2 w 369"/>
                  <a:gd name="T97" fmla="*/ 0 h 54"/>
                  <a:gd name="T98" fmla="*/ 1 w 369"/>
                  <a:gd name="T99" fmla="*/ 0 h 54"/>
                  <a:gd name="T100" fmla="*/ 0 w 369"/>
                  <a:gd name="T101" fmla="*/ 0 h 5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69" h="54">
                    <a:moveTo>
                      <a:pt x="0" y="22"/>
                    </a:moveTo>
                    <a:lnTo>
                      <a:pt x="1" y="26"/>
                    </a:lnTo>
                    <a:lnTo>
                      <a:pt x="3" y="28"/>
                    </a:lnTo>
                    <a:lnTo>
                      <a:pt x="8" y="32"/>
                    </a:lnTo>
                    <a:lnTo>
                      <a:pt x="15" y="35"/>
                    </a:lnTo>
                    <a:lnTo>
                      <a:pt x="21" y="37"/>
                    </a:lnTo>
                    <a:lnTo>
                      <a:pt x="31" y="40"/>
                    </a:lnTo>
                    <a:lnTo>
                      <a:pt x="42" y="42"/>
                    </a:lnTo>
                    <a:lnTo>
                      <a:pt x="54" y="44"/>
                    </a:lnTo>
                    <a:lnTo>
                      <a:pt x="66" y="47"/>
                    </a:lnTo>
                    <a:lnTo>
                      <a:pt x="81" y="48"/>
                    </a:lnTo>
                    <a:lnTo>
                      <a:pt x="96" y="50"/>
                    </a:lnTo>
                    <a:lnTo>
                      <a:pt x="112" y="51"/>
                    </a:lnTo>
                    <a:lnTo>
                      <a:pt x="130" y="52"/>
                    </a:lnTo>
                    <a:lnTo>
                      <a:pt x="147" y="52"/>
                    </a:lnTo>
                    <a:lnTo>
                      <a:pt x="165" y="54"/>
                    </a:lnTo>
                    <a:lnTo>
                      <a:pt x="184" y="54"/>
                    </a:lnTo>
                    <a:lnTo>
                      <a:pt x="202" y="54"/>
                    </a:lnTo>
                    <a:lnTo>
                      <a:pt x="221" y="52"/>
                    </a:lnTo>
                    <a:lnTo>
                      <a:pt x="239" y="52"/>
                    </a:lnTo>
                    <a:lnTo>
                      <a:pt x="256" y="51"/>
                    </a:lnTo>
                    <a:lnTo>
                      <a:pt x="272" y="50"/>
                    </a:lnTo>
                    <a:lnTo>
                      <a:pt x="287" y="48"/>
                    </a:lnTo>
                    <a:lnTo>
                      <a:pt x="301" y="47"/>
                    </a:lnTo>
                    <a:lnTo>
                      <a:pt x="315" y="44"/>
                    </a:lnTo>
                    <a:lnTo>
                      <a:pt x="327" y="42"/>
                    </a:lnTo>
                    <a:lnTo>
                      <a:pt x="338" y="40"/>
                    </a:lnTo>
                    <a:lnTo>
                      <a:pt x="347" y="37"/>
                    </a:lnTo>
                    <a:lnTo>
                      <a:pt x="354" y="35"/>
                    </a:lnTo>
                    <a:lnTo>
                      <a:pt x="361" y="32"/>
                    </a:lnTo>
                    <a:lnTo>
                      <a:pt x="366" y="28"/>
                    </a:lnTo>
                    <a:lnTo>
                      <a:pt x="368" y="26"/>
                    </a:lnTo>
                    <a:lnTo>
                      <a:pt x="369" y="22"/>
                    </a:lnTo>
                    <a:lnTo>
                      <a:pt x="339" y="0"/>
                    </a:lnTo>
                    <a:lnTo>
                      <a:pt x="336" y="3"/>
                    </a:lnTo>
                    <a:lnTo>
                      <a:pt x="327" y="6"/>
                    </a:lnTo>
                    <a:lnTo>
                      <a:pt x="313" y="9"/>
                    </a:lnTo>
                    <a:lnTo>
                      <a:pt x="294" y="10"/>
                    </a:lnTo>
                    <a:lnTo>
                      <a:pt x="271" y="11"/>
                    </a:lnTo>
                    <a:lnTo>
                      <a:pt x="245" y="12"/>
                    </a:lnTo>
                    <a:lnTo>
                      <a:pt x="215" y="13"/>
                    </a:lnTo>
                    <a:lnTo>
                      <a:pt x="184" y="13"/>
                    </a:lnTo>
                    <a:lnTo>
                      <a:pt x="153" y="13"/>
                    </a:lnTo>
                    <a:lnTo>
                      <a:pt x="124" y="12"/>
                    </a:lnTo>
                    <a:lnTo>
                      <a:pt x="97" y="11"/>
                    </a:lnTo>
                    <a:lnTo>
                      <a:pt x="74" y="10"/>
                    </a:lnTo>
                    <a:lnTo>
                      <a:pt x="56" y="9"/>
                    </a:lnTo>
                    <a:lnTo>
                      <a:pt x="42" y="6"/>
                    </a:lnTo>
                    <a:lnTo>
                      <a:pt x="33" y="3"/>
                    </a:lnTo>
                    <a:lnTo>
                      <a:pt x="29" y="0"/>
                    </a:lnTo>
                    <a:lnTo>
                      <a:pt x="0" y="22"/>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38" name="Freeform 43">
                <a:extLst>
                  <a:ext uri="{FF2B5EF4-FFF2-40B4-BE49-F238E27FC236}">
                    <a16:creationId xmlns:a16="http://schemas.microsoft.com/office/drawing/2014/main" xmlns="" id="{28BF41D2-48F1-42E8-A7DB-4354E7E93495}"/>
                  </a:ext>
                </a:extLst>
              </p:cNvPr>
              <p:cNvSpPr>
                <a:spLocks/>
              </p:cNvSpPr>
              <p:nvPr/>
            </p:nvSpPr>
            <p:spPr bwMode="auto">
              <a:xfrm>
                <a:off x="2382" y="592"/>
                <a:ext cx="36" cy="287"/>
              </a:xfrm>
              <a:custGeom>
                <a:avLst/>
                <a:gdLst>
                  <a:gd name="T0" fmla="*/ 3 w 72"/>
                  <a:gd name="T1" fmla="*/ 18 h 573"/>
                  <a:gd name="T2" fmla="*/ 3 w 72"/>
                  <a:gd name="T3" fmla="*/ 15 h 573"/>
                  <a:gd name="T4" fmla="*/ 3 w 72"/>
                  <a:gd name="T5" fmla="*/ 12 h 573"/>
                  <a:gd name="T6" fmla="*/ 3 w 72"/>
                  <a:gd name="T7" fmla="*/ 9 h 573"/>
                  <a:gd name="T8" fmla="*/ 3 w 72"/>
                  <a:gd name="T9" fmla="*/ 7 h 573"/>
                  <a:gd name="T10" fmla="*/ 3 w 72"/>
                  <a:gd name="T11" fmla="*/ 5 h 573"/>
                  <a:gd name="T12" fmla="*/ 2 w 72"/>
                  <a:gd name="T13" fmla="*/ 3 h 573"/>
                  <a:gd name="T14" fmla="*/ 2 w 72"/>
                  <a:gd name="T15" fmla="*/ 2 h 573"/>
                  <a:gd name="T16" fmla="*/ 2 w 72"/>
                  <a:gd name="T17" fmla="*/ 0 h 573"/>
                  <a:gd name="T18" fmla="*/ 2 w 72"/>
                  <a:gd name="T19" fmla="*/ 0 h 573"/>
                  <a:gd name="T20" fmla="*/ 1 w 72"/>
                  <a:gd name="T21" fmla="*/ 2 h 573"/>
                  <a:gd name="T22" fmla="*/ 1 w 72"/>
                  <a:gd name="T23" fmla="*/ 3 h 573"/>
                  <a:gd name="T24" fmla="*/ 1 w 72"/>
                  <a:gd name="T25" fmla="*/ 5 h 573"/>
                  <a:gd name="T26" fmla="*/ 1 w 72"/>
                  <a:gd name="T27" fmla="*/ 7 h 573"/>
                  <a:gd name="T28" fmla="*/ 0 w 72"/>
                  <a:gd name="T29" fmla="*/ 9 h 573"/>
                  <a:gd name="T30" fmla="*/ 0 w 72"/>
                  <a:gd name="T31" fmla="*/ 12 h 573"/>
                  <a:gd name="T32" fmla="*/ 0 w 72"/>
                  <a:gd name="T33" fmla="*/ 15 h 573"/>
                  <a:gd name="T34" fmla="*/ 0 w 72"/>
                  <a:gd name="T35" fmla="*/ 18 h 573"/>
                  <a:gd name="T36" fmla="*/ 3 w 72"/>
                  <a:gd name="T37" fmla="*/ 18 h 57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72" h="573">
                    <a:moveTo>
                      <a:pt x="71" y="573"/>
                    </a:moveTo>
                    <a:lnTo>
                      <a:pt x="71" y="463"/>
                    </a:lnTo>
                    <a:lnTo>
                      <a:pt x="72" y="367"/>
                    </a:lnTo>
                    <a:lnTo>
                      <a:pt x="71" y="283"/>
                    </a:lnTo>
                    <a:lnTo>
                      <a:pt x="70" y="210"/>
                    </a:lnTo>
                    <a:lnTo>
                      <a:pt x="67" y="145"/>
                    </a:lnTo>
                    <a:lnTo>
                      <a:pt x="60" y="90"/>
                    </a:lnTo>
                    <a:lnTo>
                      <a:pt x="49" y="41"/>
                    </a:lnTo>
                    <a:lnTo>
                      <a:pt x="36" y="0"/>
                    </a:lnTo>
                    <a:lnTo>
                      <a:pt x="22" y="41"/>
                    </a:lnTo>
                    <a:lnTo>
                      <a:pt x="13" y="90"/>
                    </a:lnTo>
                    <a:lnTo>
                      <a:pt x="6" y="145"/>
                    </a:lnTo>
                    <a:lnTo>
                      <a:pt x="2" y="210"/>
                    </a:lnTo>
                    <a:lnTo>
                      <a:pt x="0" y="283"/>
                    </a:lnTo>
                    <a:lnTo>
                      <a:pt x="0" y="367"/>
                    </a:lnTo>
                    <a:lnTo>
                      <a:pt x="0" y="463"/>
                    </a:lnTo>
                    <a:lnTo>
                      <a:pt x="0" y="573"/>
                    </a:lnTo>
                    <a:lnTo>
                      <a:pt x="71" y="573"/>
                    </a:lnTo>
                    <a:close/>
                  </a:path>
                </a:pathLst>
              </a:custGeom>
              <a:solidFill>
                <a:srgbClr val="008C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39" name="Freeform 44">
                <a:extLst>
                  <a:ext uri="{FF2B5EF4-FFF2-40B4-BE49-F238E27FC236}">
                    <a16:creationId xmlns:a16="http://schemas.microsoft.com/office/drawing/2014/main" xmlns="" id="{65735E64-9BB3-497B-9073-81203A31EEB4}"/>
                  </a:ext>
                </a:extLst>
              </p:cNvPr>
              <p:cNvSpPr>
                <a:spLocks/>
              </p:cNvSpPr>
              <p:nvPr/>
            </p:nvSpPr>
            <p:spPr bwMode="auto">
              <a:xfrm>
                <a:off x="2380" y="489"/>
                <a:ext cx="40" cy="103"/>
              </a:xfrm>
              <a:custGeom>
                <a:avLst/>
                <a:gdLst>
                  <a:gd name="T0" fmla="*/ 2 w 80"/>
                  <a:gd name="T1" fmla="*/ 7 h 206"/>
                  <a:gd name="T2" fmla="*/ 3 w 80"/>
                  <a:gd name="T3" fmla="*/ 6 h 206"/>
                  <a:gd name="T4" fmla="*/ 3 w 80"/>
                  <a:gd name="T5" fmla="*/ 5 h 206"/>
                  <a:gd name="T6" fmla="*/ 3 w 80"/>
                  <a:gd name="T7" fmla="*/ 5 h 206"/>
                  <a:gd name="T8" fmla="*/ 3 w 80"/>
                  <a:gd name="T9" fmla="*/ 4 h 206"/>
                  <a:gd name="T10" fmla="*/ 2 w 80"/>
                  <a:gd name="T11" fmla="*/ 3 h 206"/>
                  <a:gd name="T12" fmla="*/ 2 w 80"/>
                  <a:gd name="T13" fmla="*/ 2 h 206"/>
                  <a:gd name="T14" fmla="*/ 2 w 80"/>
                  <a:gd name="T15" fmla="*/ 1 h 206"/>
                  <a:gd name="T16" fmla="*/ 2 w 80"/>
                  <a:gd name="T17" fmla="*/ 0 h 206"/>
                  <a:gd name="T18" fmla="*/ 2 w 80"/>
                  <a:gd name="T19" fmla="*/ 1 h 206"/>
                  <a:gd name="T20" fmla="*/ 1 w 80"/>
                  <a:gd name="T21" fmla="*/ 2 h 206"/>
                  <a:gd name="T22" fmla="*/ 1 w 80"/>
                  <a:gd name="T23" fmla="*/ 3 h 206"/>
                  <a:gd name="T24" fmla="*/ 1 w 80"/>
                  <a:gd name="T25" fmla="*/ 4 h 206"/>
                  <a:gd name="T26" fmla="*/ 0 w 80"/>
                  <a:gd name="T27" fmla="*/ 5 h 206"/>
                  <a:gd name="T28" fmla="*/ 1 w 80"/>
                  <a:gd name="T29" fmla="*/ 5 h 206"/>
                  <a:gd name="T30" fmla="*/ 1 w 80"/>
                  <a:gd name="T31" fmla="*/ 6 h 206"/>
                  <a:gd name="T32" fmla="*/ 2 w 80"/>
                  <a:gd name="T33" fmla="*/ 7 h 2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0" h="206">
                    <a:moveTo>
                      <a:pt x="40" y="206"/>
                    </a:moveTo>
                    <a:lnTo>
                      <a:pt x="66" y="185"/>
                    </a:lnTo>
                    <a:lnTo>
                      <a:pt x="79" y="160"/>
                    </a:lnTo>
                    <a:lnTo>
                      <a:pt x="80" y="132"/>
                    </a:lnTo>
                    <a:lnTo>
                      <a:pt x="74" y="102"/>
                    </a:lnTo>
                    <a:lnTo>
                      <a:pt x="64" y="73"/>
                    </a:lnTo>
                    <a:lnTo>
                      <a:pt x="52" y="45"/>
                    </a:lnTo>
                    <a:lnTo>
                      <a:pt x="43" y="20"/>
                    </a:lnTo>
                    <a:lnTo>
                      <a:pt x="40" y="0"/>
                    </a:lnTo>
                    <a:lnTo>
                      <a:pt x="36" y="20"/>
                    </a:lnTo>
                    <a:lnTo>
                      <a:pt x="27" y="45"/>
                    </a:lnTo>
                    <a:lnTo>
                      <a:pt x="15" y="73"/>
                    </a:lnTo>
                    <a:lnTo>
                      <a:pt x="6" y="102"/>
                    </a:lnTo>
                    <a:lnTo>
                      <a:pt x="0" y="132"/>
                    </a:lnTo>
                    <a:lnTo>
                      <a:pt x="2" y="160"/>
                    </a:lnTo>
                    <a:lnTo>
                      <a:pt x="14" y="185"/>
                    </a:lnTo>
                    <a:lnTo>
                      <a:pt x="40" y="206"/>
                    </a:lnTo>
                    <a:close/>
                  </a:path>
                </a:pathLst>
              </a:custGeom>
              <a:solidFill>
                <a:srgbClr val="FFB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40" name="Freeform 45">
                <a:extLst>
                  <a:ext uri="{FF2B5EF4-FFF2-40B4-BE49-F238E27FC236}">
                    <a16:creationId xmlns:a16="http://schemas.microsoft.com/office/drawing/2014/main" xmlns="" id="{DCEFD145-94E2-42DF-8EC2-A7864011A155}"/>
                  </a:ext>
                </a:extLst>
              </p:cNvPr>
              <p:cNvSpPr>
                <a:spLocks/>
              </p:cNvSpPr>
              <p:nvPr/>
            </p:nvSpPr>
            <p:spPr bwMode="auto">
              <a:xfrm>
                <a:off x="2705" y="526"/>
                <a:ext cx="56" cy="151"/>
              </a:xfrm>
              <a:custGeom>
                <a:avLst/>
                <a:gdLst>
                  <a:gd name="T0" fmla="*/ 3 w 112"/>
                  <a:gd name="T1" fmla="*/ 10 h 302"/>
                  <a:gd name="T2" fmla="*/ 3 w 112"/>
                  <a:gd name="T3" fmla="*/ 10 h 302"/>
                  <a:gd name="T4" fmla="*/ 3 w 112"/>
                  <a:gd name="T5" fmla="*/ 10 h 302"/>
                  <a:gd name="T6" fmla="*/ 3 w 112"/>
                  <a:gd name="T7" fmla="*/ 10 h 302"/>
                  <a:gd name="T8" fmla="*/ 3 w 112"/>
                  <a:gd name="T9" fmla="*/ 10 h 302"/>
                  <a:gd name="T10" fmla="*/ 4 w 112"/>
                  <a:gd name="T11" fmla="*/ 8 h 302"/>
                  <a:gd name="T12" fmla="*/ 4 w 112"/>
                  <a:gd name="T13" fmla="*/ 7 h 302"/>
                  <a:gd name="T14" fmla="*/ 3 w 112"/>
                  <a:gd name="T15" fmla="*/ 5 h 302"/>
                  <a:gd name="T16" fmla="*/ 3 w 112"/>
                  <a:gd name="T17" fmla="*/ 4 h 302"/>
                  <a:gd name="T18" fmla="*/ 2 w 112"/>
                  <a:gd name="T19" fmla="*/ 3 h 302"/>
                  <a:gd name="T20" fmla="*/ 2 w 112"/>
                  <a:gd name="T21" fmla="*/ 2 h 302"/>
                  <a:gd name="T22" fmla="*/ 1 w 112"/>
                  <a:gd name="T23" fmla="*/ 1 h 302"/>
                  <a:gd name="T24" fmla="*/ 0 w 112"/>
                  <a:gd name="T25" fmla="*/ 0 h 302"/>
                  <a:gd name="T26" fmla="*/ 1 w 112"/>
                  <a:gd name="T27" fmla="*/ 1 h 302"/>
                  <a:gd name="T28" fmla="*/ 2 w 112"/>
                  <a:gd name="T29" fmla="*/ 2 h 302"/>
                  <a:gd name="T30" fmla="*/ 3 w 112"/>
                  <a:gd name="T31" fmla="*/ 3 h 302"/>
                  <a:gd name="T32" fmla="*/ 3 w 112"/>
                  <a:gd name="T33" fmla="*/ 4 h 302"/>
                  <a:gd name="T34" fmla="*/ 4 w 112"/>
                  <a:gd name="T35" fmla="*/ 6 h 302"/>
                  <a:gd name="T36" fmla="*/ 4 w 112"/>
                  <a:gd name="T37" fmla="*/ 7 h 302"/>
                  <a:gd name="T38" fmla="*/ 4 w 112"/>
                  <a:gd name="T39" fmla="*/ 9 h 302"/>
                  <a:gd name="T40" fmla="*/ 3 w 112"/>
                  <a:gd name="T41" fmla="*/ 10 h 30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2" h="302">
                    <a:moveTo>
                      <a:pt x="88" y="302"/>
                    </a:moveTo>
                    <a:lnTo>
                      <a:pt x="87" y="302"/>
                    </a:lnTo>
                    <a:lnTo>
                      <a:pt x="86" y="299"/>
                    </a:lnTo>
                    <a:lnTo>
                      <a:pt x="84" y="296"/>
                    </a:lnTo>
                    <a:lnTo>
                      <a:pt x="83" y="295"/>
                    </a:lnTo>
                    <a:lnTo>
                      <a:pt x="97" y="248"/>
                    </a:lnTo>
                    <a:lnTo>
                      <a:pt x="99" y="203"/>
                    </a:lnTo>
                    <a:lnTo>
                      <a:pt x="91" y="160"/>
                    </a:lnTo>
                    <a:lnTo>
                      <a:pt x="78" y="120"/>
                    </a:lnTo>
                    <a:lnTo>
                      <a:pt x="60" y="84"/>
                    </a:lnTo>
                    <a:lnTo>
                      <a:pt x="39" y="52"/>
                    </a:lnTo>
                    <a:lnTo>
                      <a:pt x="18" y="23"/>
                    </a:lnTo>
                    <a:lnTo>
                      <a:pt x="0" y="0"/>
                    </a:lnTo>
                    <a:lnTo>
                      <a:pt x="23" y="13"/>
                    </a:lnTo>
                    <a:lnTo>
                      <a:pt x="47" y="39"/>
                    </a:lnTo>
                    <a:lnTo>
                      <a:pt x="71" y="78"/>
                    </a:lnTo>
                    <a:lnTo>
                      <a:pt x="91" y="122"/>
                    </a:lnTo>
                    <a:lnTo>
                      <a:pt x="106" y="171"/>
                    </a:lnTo>
                    <a:lnTo>
                      <a:pt x="112" y="219"/>
                    </a:lnTo>
                    <a:lnTo>
                      <a:pt x="107" y="264"/>
                    </a:lnTo>
                    <a:lnTo>
                      <a:pt x="88" y="30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41" name="Freeform 46">
                <a:extLst>
                  <a:ext uri="{FF2B5EF4-FFF2-40B4-BE49-F238E27FC236}">
                    <a16:creationId xmlns:a16="http://schemas.microsoft.com/office/drawing/2014/main" xmlns="" id="{21785916-B868-4567-8497-FEEFD7FD3F3C}"/>
                  </a:ext>
                </a:extLst>
              </p:cNvPr>
              <p:cNvSpPr>
                <a:spLocks/>
              </p:cNvSpPr>
              <p:nvPr/>
            </p:nvSpPr>
            <p:spPr bwMode="auto">
              <a:xfrm>
                <a:off x="2684" y="549"/>
                <a:ext cx="50" cy="11"/>
              </a:xfrm>
              <a:custGeom>
                <a:avLst/>
                <a:gdLst>
                  <a:gd name="T0" fmla="*/ 0 w 101"/>
                  <a:gd name="T1" fmla="*/ 0 h 23"/>
                  <a:gd name="T2" fmla="*/ 0 w 101"/>
                  <a:gd name="T3" fmla="*/ 0 h 23"/>
                  <a:gd name="T4" fmla="*/ 0 w 101"/>
                  <a:gd name="T5" fmla="*/ 0 h 23"/>
                  <a:gd name="T6" fmla="*/ 0 w 101"/>
                  <a:gd name="T7" fmla="*/ 0 h 23"/>
                  <a:gd name="T8" fmla="*/ 1 w 101"/>
                  <a:gd name="T9" fmla="*/ 0 h 23"/>
                  <a:gd name="T10" fmla="*/ 1 w 101"/>
                  <a:gd name="T11" fmla="*/ 0 h 23"/>
                  <a:gd name="T12" fmla="*/ 2 w 101"/>
                  <a:gd name="T13" fmla="*/ 0 h 23"/>
                  <a:gd name="T14" fmla="*/ 2 w 101"/>
                  <a:gd name="T15" fmla="*/ 0 h 23"/>
                  <a:gd name="T16" fmla="*/ 3 w 101"/>
                  <a:gd name="T17" fmla="*/ 0 h 23"/>
                  <a:gd name="T18" fmla="*/ 2 w 101"/>
                  <a:gd name="T19" fmla="*/ 0 h 23"/>
                  <a:gd name="T20" fmla="*/ 2 w 101"/>
                  <a:gd name="T21" fmla="*/ 0 h 23"/>
                  <a:gd name="T22" fmla="*/ 1 w 101"/>
                  <a:gd name="T23" fmla="*/ 0 h 23"/>
                  <a:gd name="T24" fmla="*/ 1 w 101"/>
                  <a:gd name="T25" fmla="*/ 0 h 23"/>
                  <a:gd name="T26" fmla="*/ 0 w 101"/>
                  <a:gd name="T27" fmla="*/ 0 h 23"/>
                  <a:gd name="T28" fmla="*/ 0 w 101"/>
                  <a:gd name="T29" fmla="*/ 0 h 23"/>
                  <a:gd name="T30" fmla="*/ 0 w 101"/>
                  <a:gd name="T31" fmla="*/ 0 h 23"/>
                  <a:gd name="T32" fmla="*/ 0 w 101"/>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1" h="23">
                    <a:moveTo>
                      <a:pt x="0" y="3"/>
                    </a:moveTo>
                    <a:lnTo>
                      <a:pt x="4" y="0"/>
                    </a:lnTo>
                    <a:lnTo>
                      <a:pt x="13" y="0"/>
                    </a:lnTo>
                    <a:lnTo>
                      <a:pt x="26" y="0"/>
                    </a:lnTo>
                    <a:lnTo>
                      <a:pt x="42" y="1"/>
                    </a:lnTo>
                    <a:lnTo>
                      <a:pt x="58" y="4"/>
                    </a:lnTo>
                    <a:lnTo>
                      <a:pt x="74" y="8"/>
                    </a:lnTo>
                    <a:lnTo>
                      <a:pt x="89" y="15"/>
                    </a:lnTo>
                    <a:lnTo>
                      <a:pt x="101" y="23"/>
                    </a:lnTo>
                    <a:lnTo>
                      <a:pt x="89" y="21"/>
                    </a:lnTo>
                    <a:lnTo>
                      <a:pt x="75" y="18"/>
                    </a:lnTo>
                    <a:lnTo>
                      <a:pt x="58" y="15"/>
                    </a:lnTo>
                    <a:lnTo>
                      <a:pt x="42" y="13"/>
                    </a:lnTo>
                    <a:lnTo>
                      <a:pt x="26" y="11"/>
                    </a:lnTo>
                    <a:lnTo>
                      <a:pt x="13" y="7"/>
                    </a:lnTo>
                    <a:lnTo>
                      <a:pt x="4" y="5"/>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42" name="Freeform 47">
                <a:extLst>
                  <a:ext uri="{FF2B5EF4-FFF2-40B4-BE49-F238E27FC236}">
                    <a16:creationId xmlns:a16="http://schemas.microsoft.com/office/drawing/2014/main" xmlns="" id="{EA3F4DF9-97CB-497A-A037-9193C006147B}"/>
                  </a:ext>
                </a:extLst>
              </p:cNvPr>
              <p:cNvSpPr>
                <a:spLocks/>
              </p:cNvSpPr>
              <p:nvPr/>
            </p:nvSpPr>
            <p:spPr bwMode="auto">
              <a:xfrm>
                <a:off x="2682" y="558"/>
                <a:ext cx="60" cy="15"/>
              </a:xfrm>
              <a:custGeom>
                <a:avLst/>
                <a:gdLst>
                  <a:gd name="T0" fmla="*/ 0 w 120"/>
                  <a:gd name="T1" fmla="*/ 0 h 31"/>
                  <a:gd name="T2" fmla="*/ 1 w 120"/>
                  <a:gd name="T3" fmla="*/ 0 h 31"/>
                  <a:gd name="T4" fmla="*/ 1 w 120"/>
                  <a:gd name="T5" fmla="*/ 0 h 31"/>
                  <a:gd name="T6" fmla="*/ 1 w 120"/>
                  <a:gd name="T7" fmla="*/ 0 h 31"/>
                  <a:gd name="T8" fmla="*/ 2 w 120"/>
                  <a:gd name="T9" fmla="*/ 0 h 31"/>
                  <a:gd name="T10" fmla="*/ 3 w 120"/>
                  <a:gd name="T11" fmla="*/ 0 h 31"/>
                  <a:gd name="T12" fmla="*/ 3 w 120"/>
                  <a:gd name="T13" fmla="*/ 0 h 31"/>
                  <a:gd name="T14" fmla="*/ 4 w 120"/>
                  <a:gd name="T15" fmla="*/ 0 h 31"/>
                  <a:gd name="T16" fmla="*/ 4 w 120"/>
                  <a:gd name="T17" fmla="*/ 0 h 31"/>
                  <a:gd name="T18" fmla="*/ 4 w 120"/>
                  <a:gd name="T19" fmla="*/ 0 h 31"/>
                  <a:gd name="T20" fmla="*/ 3 w 120"/>
                  <a:gd name="T21" fmla="*/ 0 h 31"/>
                  <a:gd name="T22" fmla="*/ 3 w 120"/>
                  <a:gd name="T23" fmla="*/ 0 h 31"/>
                  <a:gd name="T24" fmla="*/ 2 w 120"/>
                  <a:gd name="T25" fmla="*/ 0 h 31"/>
                  <a:gd name="T26" fmla="*/ 2 w 120"/>
                  <a:gd name="T27" fmla="*/ 0 h 31"/>
                  <a:gd name="T28" fmla="*/ 1 w 120"/>
                  <a:gd name="T29" fmla="*/ 0 h 31"/>
                  <a:gd name="T30" fmla="*/ 1 w 120"/>
                  <a:gd name="T31" fmla="*/ 0 h 31"/>
                  <a:gd name="T32" fmla="*/ 0 w 120"/>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0" h="31">
                    <a:moveTo>
                      <a:pt x="0" y="3"/>
                    </a:moveTo>
                    <a:lnTo>
                      <a:pt x="5" y="1"/>
                    </a:lnTo>
                    <a:lnTo>
                      <a:pt x="15" y="0"/>
                    </a:lnTo>
                    <a:lnTo>
                      <a:pt x="31" y="1"/>
                    </a:lnTo>
                    <a:lnTo>
                      <a:pt x="51" y="4"/>
                    </a:lnTo>
                    <a:lnTo>
                      <a:pt x="70" y="9"/>
                    </a:lnTo>
                    <a:lnTo>
                      <a:pt x="90" y="16"/>
                    </a:lnTo>
                    <a:lnTo>
                      <a:pt x="107" y="23"/>
                    </a:lnTo>
                    <a:lnTo>
                      <a:pt x="120" y="31"/>
                    </a:lnTo>
                    <a:lnTo>
                      <a:pt x="110" y="28"/>
                    </a:lnTo>
                    <a:lnTo>
                      <a:pt x="94" y="25"/>
                    </a:lnTo>
                    <a:lnTo>
                      <a:pt x="75" y="23"/>
                    </a:lnTo>
                    <a:lnTo>
                      <a:pt x="54" y="18"/>
                    </a:lnTo>
                    <a:lnTo>
                      <a:pt x="33" y="15"/>
                    </a:lnTo>
                    <a:lnTo>
                      <a:pt x="16" y="11"/>
                    </a:lnTo>
                    <a:lnTo>
                      <a:pt x="5" y="7"/>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43" name="Freeform 48">
                <a:extLst>
                  <a:ext uri="{FF2B5EF4-FFF2-40B4-BE49-F238E27FC236}">
                    <a16:creationId xmlns:a16="http://schemas.microsoft.com/office/drawing/2014/main" xmlns="" id="{B3B1DBBB-DE30-4B59-ADA4-1CEDF19D4082}"/>
                  </a:ext>
                </a:extLst>
              </p:cNvPr>
              <p:cNvSpPr>
                <a:spLocks/>
              </p:cNvSpPr>
              <p:nvPr/>
            </p:nvSpPr>
            <p:spPr bwMode="auto">
              <a:xfrm>
                <a:off x="2690" y="583"/>
                <a:ext cx="62" cy="12"/>
              </a:xfrm>
              <a:custGeom>
                <a:avLst/>
                <a:gdLst>
                  <a:gd name="T0" fmla="*/ 0 w 124"/>
                  <a:gd name="T1" fmla="*/ 0 h 25"/>
                  <a:gd name="T2" fmla="*/ 1 w 124"/>
                  <a:gd name="T3" fmla="*/ 0 h 25"/>
                  <a:gd name="T4" fmla="*/ 1 w 124"/>
                  <a:gd name="T5" fmla="*/ 0 h 25"/>
                  <a:gd name="T6" fmla="*/ 2 w 124"/>
                  <a:gd name="T7" fmla="*/ 0 h 25"/>
                  <a:gd name="T8" fmla="*/ 2 w 124"/>
                  <a:gd name="T9" fmla="*/ 0 h 25"/>
                  <a:gd name="T10" fmla="*/ 3 w 124"/>
                  <a:gd name="T11" fmla="*/ 0 h 25"/>
                  <a:gd name="T12" fmla="*/ 4 w 124"/>
                  <a:gd name="T13" fmla="*/ 0 h 25"/>
                  <a:gd name="T14" fmla="*/ 4 w 124"/>
                  <a:gd name="T15" fmla="*/ 0 h 25"/>
                  <a:gd name="T16" fmla="*/ 4 w 124"/>
                  <a:gd name="T17" fmla="*/ 0 h 25"/>
                  <a:gd name="T18" fmla="*/ 4 w 124"/>
                  <a:gd name="T19" fmla="*/ 0 h 25"/>
                  <a:gd name="T20" fmla="*/ 4 w 124"/>
                  <a:gd name="T21" fmla="*/ 0 h 25"/>
                  <a:gd name="T22" fmla="*/ 3 w 124"/>
                  <a:gd name="T23" fmla="*/ 0 h 25"/>
                  <a:gd name="T24" fmla="*/ 2 w 124"/>
                  <a:gd name="T25" fmla="*/ 0 h 25"/>
                  <a:gd name="T26" fmla="*/ 2 w 124"/>
                  <a:gd name="T27" fmla="*/ 0 h 25"/>
                  <a:gd name="T28" fmla="*/ 1 w 124"/>
                  <a:gd name="T29" fmla="*/ 0 h 25"/>
                  <a:gd name="T30" fmla="*/ 1 w 124"/>
                  <a:gd name="T31" fmla="*/ 0 h 25"/>
                  <a:gd name="T32" fmla="*/ 0 w 124"/>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4" h="25">
                    <a:moveTo>
                      <a:pt x="0" y="5"/>
                    </a:moveTo>
                    <a:lnTo>
                      <a:pt x="5" y="2"/>
                    </a:lnTo>
                    <a:lnTo>
                      <a:pt x="17" y="0"/>
                    </a:lnTo>
                    <a:lnTo>
                      <a:pt x="34" y="0"/>
                    </a:lnTo>
                    <a:lnTo>
                      <a:pt x="55" y="3"/>
                    </a:lnTo>
                    <a:lnTo>
                      <a:pt x="76" y="6"/>
                    </a:lnTo>
                    <a:lnTo>
                      <a:pt x="97" y="11"/>
                    </a:lnTo>
                    <a:lnTo>
                      <a:pt x="113" y="17"/>
                    </a:lnTo>
                    <a:lnTo>
                      <a:pt x="124" y="25"/>
                    </a:lnTo>
                    <a:lnTo>
                      <a:pt x="115" y="23"/>
                    </a:lnTo>
                    <a:lnTo>
                      <a:pt x="99" y="22"/>
                    </a:lnTo>
                    <a:lnTo>
                      <a:pt x="78" y="20"/>
                    </a:lnTo>
                    <a:lnTo>
                      <a:pt x="56" y="18"/>
                    </a:lnTo>
                    <a:lnTo>
                      <a:pt x="36" y="14"/>
                    </a:lnTo>
                    <a:lnTo>
                      <a:pt x="17" y="11"/>
                    </a:lnTo>
                    <a:lnTo>
                      <a:pt x="5" y="8"/>
                    </a:lnTo>
                    <a:lnTo>
                      <a:pt x="0" y="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44" name="Freeform 49">
                <a:extLst>
                  <a:ext uri="{FF2B5EF4-FFF2-40B4-BE49-F238E27FC236}">
                    <a16:creationId xmlns:a16="http://schemas.microsoft.com/office/drawing/2014/main" xmlns="" id="{7912282B-0D6F-49FE-8550-2D4BEB74B550}"/>
                  </a:ext>
                </a:extLst>
              </p:cNvPr>
              <p:cNvSpPr>
                <a:spLocks/>
              </p:cNvSpPr>
              <p:nvPr/>
            </p:nvSpPr>
            <p:spPr bwMode="auto">
              <a:xfrm>
                <a:off x="2700" y="599"/>
                <a:ext cx="56" cy="10"/>
              </a:xfrm>
              <a:custGeom>
                <a:avLst/>
                <a:gdLst>
                  <a:gd name="T0" fmla="*/ 0 w 112"/>
                  <a:gd name="T1" fmla="*/ 1 h 19"/>
                  <a:gd name="T2" fmla="*/ 1 w 112"/>
                  <a:gd name="T3" fmla="*/ 1 h 19"/>
                  <a:gd name="T4" fmla="*/ 1 w 112"/>
                  <a:gd name="T5" fmla="*/ 0 h 19"/>
                  <a:gd name="T6" fmla="*/ 1 w 112"/>
                  <a:gd name="T7" fmla="*/ 0 h 19"/>
                  <a:gd name="T8" fmla="*/ 2 w 112"/>
                  <a:gd name="T9" fmla="*/ 1 h 19"/>
                  <a:gd name="T10" fmla="*/ 3 w 112"/>
                  <a:gd name="T11" fmla="*/ 1 h 19"/>
                  <a:gd name="T12" fmla="*/ 3 w 112"/>
                  <a:gd name="T13" fmla="*/ 1 h 19"/>
                  <a:gd name="T14" fmla="*/ 4 w 112"/>
                  <a:gd name="T15" fmla="*/ 1 h 19"/>
                  <a:gd name="T16" fmla="*/ 4 w 112"/>
                  <a:gd name="T17" fmla="*/ 1 h 19"/>
                  <a:gd name="T18" fmla="*/ 4 w 112"/>
                  <a:gd name="T19" fmla="*/ 1 h 19"/>
                  <a:gd name="T20" fmla="*/ 3 w 112"/>
                  <a:gd name="T21" fmla="*/ 1 h 19"/>
                  <a:gd name="T22" fmla="*/ 3 w 112"/>
                  <a:gd name="T23" fmla="*/ 1 h 19"/>
                  <a:gd name="T24" fmla="*/ 2 w 112"/>
                  <a:gd name="T25" fmla="*/ 1 h 19"/>
                  <a:gd name="T26" fmla="*/ 1 w 112"/>
                  <a:gd name="T27" fmla="*/ 1 h 19"/>
                  <a:gd name="T28" fmla="*/ 1 w 112"/>
                  <a:gd name="T29" fmla="*/ 1 h 19"/>
                  <a:gd name="T30" fmla="*/ 1 w 112"/>
                  <a:gd name="T31" fmla="*/ 1 h 19"/>
                  <a:gd name="T32" fmla="*/ 0 w 112"/>
                  <a:gd name="T33" fmla="*/ 1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2" h="19">
                    <a:moveTo>
                      <a:pt x="0" y="3"/>
                    </a:moveTo>
                    <a:lnTo>
                      <a:pt x="4" y="1"/>
                    </a:lnTo>
                    <a:lnTo>
                      <a:pt x="15" y="0"/>
                    </a:lnTo>
                    <a:lnTo>
                      <a:pt x="32" y="0"/>
                    </a:lnTo>
                    <a:lnTo>
                      <a:pt x="51" y="2"/>
                    </a:lnTo>
                    <a:lnTo>
                      <a:pt x="71" y="4"/>
                    </a:lnTo>
                    <a:lnTo>
                      <a:pt x="89" y="8"/>
                    </a:lnTo>
                    <a:lnTo>
                      <a:pt x="103" y="13"/>
                    </a:lnTo>
                    <a:lnTo>
                      <a:pt x="112" y="19"/>
                    </a:lnTo>
                    <a:lnTo>
                      <a:pt x="102" y="18"/>
                    </a:lnTo>
                    <a:lnTo>
                      <a:pt x="87" y="17"/>
                    </a:lnTo>
                    <a:lnTo>
                      <a:pt x="68" y="16"/>
                    </a:lnTo>
                    <a:lnTo>
                      <a:pt x="49" y="15"/>
                    </a:lnTo>
                    <a:lnTo>
                      <a:pt x="30" y="12"/>
                    </a:lnTo>
                    <a:lnTo>
                      <a:pt x="14" y="10"/>
                    </a:lnTo>
                    <a:lnTo>
                      <a:pt x="4" y="8"/>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45" name="Freeform 50">
                <a:extLst>
                  <a:ext uri="{FF2B5EF4-FFF2-40B4-BE49-F238E27FC236}">
                    <a16:creationId xmlns:a16="http://schemas.microsoft.com/office/drawing/2014/main" xmlns="" id="{81568897-338C-492B-99EE-AF463608855E}"/>
                  </a:ext>
                </a:extLst>
              </p:cNvPr>
              <p:cNvSpPr>
                <a:spLocks/>
              </p:cNvSpPr>
              <p:nvPr/>
            </p:nvSpPr>
            <p:spPr bwMode="auto">
              <a:xfrm>
                <a:off x="2712" y="626"/>
                <a:ext cx="47" cy="7"/>
              </a:xfrm>
              <a:custGeom>
                <a:avLst/>
                <a:gdLst>
                  <a:gd name="T0" fmla="*/ 0 w 94"/>
                  <a:gd name="T1" fmla="*/ 0 h 15"/>
                  <a:gd name="T2" fmla="*/ 1 w 94"/>
                  <a:gd name="T3" fmla="*/ 0 h 15"/>
                  <a:gd name="T4" fmla="*/ 1 w 94"/>
                  <a:gd name="T5" fmla="*/ 0 h 15"/>
                  <a:gd name="T6" fmla="*/ 1 w 94"/>
                  <a:gd name="T7" fmla="*/ 0 h 15"/>
                  <a:gd name="T8" fmla="*/ 2 w 94"/>
                  <a:gd name="T9" fmla="*/ 0 h 15"/>
                  <a:gd name="T10" fmla="*/ 2 w 94"/>
                  <a:gd name="T11" fmla="*/ 0 h 15"/>
                  <a:gd name="T12" fmla="*/ 3 w 94"/>
                  <a:gd name="T13" fmla="*/ 0 h 15"/>
                  <a:gd name="T14" fmla="*/ 3 w 94"/>
                  <a:gd name="T15" fmla="*/ 0 h 15"/>
                  <a:gd name="T16" fmla="*/ 3 w 94"/>
                  <a:gd name="T17" fmla="*/ 0 h 15"/>
                  <a:gd name="T18" fmla="*/ 3 w 94"/>
                  <a:gd name="T19" fmla="*/ 0 h 15"/>
                  <a:gd name="T20" fmla="*/ 3 w 94"/>
                  <a:gd name="T21" fmla="*/ 0 h 15"/>
                  <a:gd name="T22" fmla="*/ 2 w 94"/>
                  <a:gd name="T23" fmla="*/ 0 h 15"/>
                  <a:gd name="T24" fmla="*/ 2 w 94"/>
                  <a:gd name="T25" fmla="*/ 0 h 15"/>
                  <a:gd name="T26" fmla="*/ 1 w 94"/>
                  <a:gd name="T27" fmla="*/ 0 h 15"/>
                  <a:gd name="T28" fmla="*/ 1 w 94"/>
                  <a:gd name="T29" fmla="*/ 0 h 15"/>
                  <a:gd name="T30" fmla="*/ 1 w 94"/>
                  <a:gd name="T31" fmla="*/ 0 h 15"/>
                  <a:gd name="T32" fmla="*/ 0 w 94"/>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4" h="15">
                    <a:moveTo>
                      <a:pt x="0" y="9"/>
                    </a:moveTo>
                    <a:lnTo>
                      <a:pt x="3" y="5"/>
                    </a:lnTo>
                    <a:lnTo>
                      <a:pt x="11" y="3"/>
                    </a:lnTo>
                    <a:lnTo>
                      <a:pt x="24" y="1"/>
                    </a:lnTo>
                    <a:lnTo>
                      <a:pt x="38" y="0"/>
                    </a:lnTo>
                    <a:lnTo>
                      <a:pt x="54" y="1"/>
                    </a:lnTo>
                    <a:lnTo>
                      <a:pt x="69" y="3"/>
                    </a:lnTo>
                    <a:lnTo>
                      <a:pt x="83" y="8"/>
                    </a:lnTo>
                    <a:lnTo>
                      <a:pt x="94" y="15"/>
                    </a:lnTo>
                    <a:lnTo>
                      <a:pt x="85" y="13"/>
                    </a:lnTo>
                    <a:lnTo>
                      <a:pt x="71" y="13"/>
                    </a:lnTo>
                    <a:lnTo>
                      <a:pt x="55" y="13"/>
                    </a:lnTo>
                    <a:lnTo>
                      <a:pt x="39" y="13"/>
                    </a:lnTo>
                    <a:lnTo>
                      <a:pt x="24" y="13"/>
                    </a:lnTo>
                    <a:lnTo>
                      <a:pt x="11" y="13"/>
                    </a:lnTo>
                    <a:lnTo>
                      <a:pt x="3" y="11"/>
                    </a:lnTo>
                    <a:lnTo>
                      <a:pt x="0" y="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46" name="Freeform 51">
                <a:extLst>
                  <a:ext uri="{FF2B5EF4-FFF2-40B4-BE49-F238E27FC236}">
                    <a16:creationId xmlns:a16="http://schemas.microsoft.com/office/drawing/2014/main" xmlns="" id="{D7A71DD6-B937-4B5F-A18E-7269D3DF1C38}"/>
                  </a:ext>
                </a:extLst>
              </p:cNvPr>
              <p:cNvSpPr>
                <a:spLocks/>
              </p:cNvSpPr>
              <p:nvPr/>
            </p:nvSpPr>
            <p:spPr bwMode="auto">
              <a:xfrm>
                <a:off x="2730" y="664"/>
                <a:ext cx="23" cy="9"/>
              </a:xfrm>
              <a:custGeom>
                <a:avLst/>
                <a:gdLst>
                  <a:gd name="T0" fmla="*/ 0 w 46"/>
                  <a:gd name="T1" fmla="*/ 1 h 18"/>
                  <a:gd name="T2" fmla="*/ 1 w 46"/>
                  <a:gd name="T3" fmla="*/ 1 h 18"/>
                  <a:gd name="T4" fmla="*/ 1 w 46"/>
                  <a:gd name="T5" fmla="*/ 1 h 18"/>
                  <a:gd name="T6" fmla="*/ 1 w 46"/>
                  <a:gd name="T7" fmla="*/ 1 h 18"/>
                  <a:gd name="T8" fmla="*/ 1 w 46"/>
                  <a:gd name="T9" fmla="*/ 1 h 18"/>
                  <a:gd name="T10" fmla="*/ 1 w 46"/>
                  <a:gd name="T11" fmla="*/ 1 h 18"/>
                  <a:gd name="T12" fmla="*/ 2 w 46"/>
                  <a:gd name="T13" fmla="*/ 0 h 18"/>
                  <a:gd name="T14" fmla="*/ 2 w 46"/>
                  <a:gd name="T15" fmla="*/ 1 h 18"/>
                  <a:gd name="T16" fmla="*/ 2 w 46"/>
                  <a:gd name="T17" fmla="*/ 1 h 18"/>
                  <a:gd name="T18" fmla="*/ 2 w 46"/>
                  <a:gd name="T19" fmla="*/ 1 h 18"/>
                  <a:gd name="T20" fmla="*/ 2 w 46"/>
                  <a:gd name="T21" fmla="*/ 1 h 18"/>
                  <a:gd name="T22" fmla="*/ 1 w 46"/>
                  <a:gd name="T23" fmla="*/ 1 h 18"/>
                  <a:gd name="T24" fmla="*/ 1 w 46"/>
                  <a:gd name="T25" fmla="*/ 1 h 18"/>
                  <a:gd name="T26" fmla="*/ 1 w 46"/>
                  <a:gd name="T27" fmla="*/ 1 h 18"/>
                  <a:gd name="T28" fmla="*/ 1 w 46"/>
                  <a:gd name="T29" fmla="*/ 1 h 18"/>
                  <a:gd name="T30" fmla="*/ 1 w 46"/>
                  <a:gd name="T31" fmla="*/ 1 h 18"/>
                  <a:gd name="T32" fmla="*/ 0 w 4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18">
                    <a:moveTo>
                      <a:pt x="0" y="16"/>
                    </a:moveTo>
                    <a:lnTo>
                      <a:pt x="1" y="12"/>
                    </a:lnTo>
                    <a:lnTo>
                      <a:pt x="6" y="9"/>
                    </a:lnTo>
                    <a:lnTo>
                      <a:pt x="12" y="5"/>
                    </a:lnTo>
                    <a:lnTo>
                      <a:pt x="20" y="3"/>
                    </a:lnTo>
                    <a:lnTo>
                      <a:pt x="28" y="1"/>
                    </a:lnTo>
                    <a:lnTo>
                      <a:pt x="36" y="0"/>
                    </a:lnTo>
                    <a:lnTo>
                      <a:pt x="42" y="2"/>
                    </a:lnTo>
                    <a:lnTo>
                      <a:pt x="46" y="5"/>
                    </a:lnTo>
                    <a:lnTo>
                      <a:pt x="39" y="4"/>
                    </a:lnTo>
                    <a:lnTo>
                      <a:pt x="33" y="5"/>
                    </a:lnTo>
                    <a:lnTo>
                      <a:pt x="25" y="9"/>
                    </a:lnTo>
                    <a:lnTo>
                      <a:pt x="16" y="12"/>
                    </a:lnTo>
                    <a:lnTo>
                      <a:pt x="11" y="16"/>
                    </a:lnTo>
                    <a:lnTo>
                      <a:pt x="5" y="18"/>
                    </a:lnTo>
                    <a:lnTo>
                      <a:pt x="1" y="18"/>
                    </a:lnTo>
                    <a:lnTo>
                      <a:pt x="0" y="1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47" name="Freeform 52">
                <a:extLst>
                  <a:ext uri="{FF2B5EF4-FFF2-40B4-BE49-F238E27FC236}">
                    <a16:creationId xmlns:a16="http://schemas.microsoft.com/office/drawing/2014/main" xmlns="" id="{9CE41170-763E-42A0-A965-3016A618933A}"/>
                  </a:ext>
                </a:extLst>
              </p:cNvPr>
              <p:cNvSpPr>
                <a:spLocks/>
              </p:cNvSpPr>
              <p:nvPr/>
            </p:nvSpPr>
            <p:spPr bwMode="auto">
              <a:xfrm>
                <a:off x="2681" y="534"/>
                <a:ext cx="42" cy="11"/>
              </a:xfrm>
              <a:custGeom>
                <a:avLst/>
                <a:gdLst>
                  <a:gd name="T0" fmla="*/ 0 w 86"/>
                  <a:gd name="T1" fmla="*/ 0 h 23"/>
                  <a:gd name="T2" fmla="*/ 0 w 86"/>
                  <a:gd name="T3" fmla="*/ 0 h 23"/>
                  <a:gd name="T4" fmla="*/ 0 w 86"/>
                  <a:gd name="T5" fmla="*/ 0 h 23"/>
                  <a:gd name="T6" fmla="*/ 0 w 86"/>
                  <a:gd name="T7" fmla="*/ 0 h 23"/>
                  <a:gd name="T8" fmla="*/ 1 w 86"/>
                  <a:gd name="T9" fmla="*/ 0 h 23"/>
                  <a:gd name="T10" fmla="*/ 1 w 86"/>
                  <a:gd name="T11" fmla="*/ 0 h 23"/>
                  <a:gd name="T12" fmla="*/ 1 w 86"/>
                  <a:gd name="T13" fmla="*/ 0 h 23"/>
                  <a:gd name="T14" fmla="*/ 2 w 86"/>
                  <a:gd name="T15" fmla="*/ 0 h 23"/>
                  <a:gd name="T16" fmla="*/ 2 w 86"/>
                  <a:gd name="T17" fmla="*/ 0 h 23"/>
                  <a:gd name="T18" fmla="*/ 2 w 86"/>
                  <a:gd name="T19" fmla="*/ 0 h 23"/>
                  <a:gd name="T20" fmla="*/ 1 w 86"/>
                  <a:gd name="T21" fmla="*/ 0 h 23"/>
                  <a:gd name="T22" fmla="*/ 1 w 86"/>
                  <a:gd name="T23" fmla="*/ 0 h 23"/>
                  <a:gd name="T24" fmla="*/ 1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6" h="23">
                    <a:moveTo>
                      <a:pt x="0" y="4"/>
                    </a:moveTo>
                    <a:lnTo>
                      <a:pt x="4" y="1"/>
                    </a:lnTo>
                    <a:lnTo>
                      <a:pt x="11" y="0"/>
                    </a:lnTo>
                    <a:lnTo>
                      <a:pt x="21" y="0"/>
                    </a:lnTo>
                    <a:lnTo>
                      <a:pt x="35" y="1"/>
                    </a:lnTo>
                    <a:lnTo>
                      <a:pt x="49" y="4"/>
                    </a:lnTo>
                    <a:lnTo>
                      <a:pt x="63" y="8"/>
                    </a:lnTo>
                    <a:lnTo>
                      <a:pt x="75" y="15"/>
                    </a:lnTo>
                    <a:lnTo>
                      <a:pt x="86" y="23"/>
                    </a:lnTo>
                    <a:lnTo>
                      <a:pt x="75" y="21"/>
                    </a:lnTo>
                    <a:lnTo>
                      <a:pt x="63" y="19"/>
                    </a:lnTo>
                    <a:lnTo>
                      <a:pt x="49" y="16"/>
                    </a:lnTo>
                    <a:lnTo>
                      <a:pt x="35" y="13"/>
                    </a:lnTo>
                    <a:lnTo>
                      <a:pt x="21" y="11"/>
                    </a:lnTo>
                    <a:lnTo>
                      <a:pt x="11" y="8"/>
                    </a:lnTo>
                    <a:lnTo>
                      <a:pt x="3" y="6"/>
                    </a:lnTo>
                    <a:lnTo>
                      <a:pt x="0"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48" name="Freeform 53">
                <a:extLst>
                  <a:ext uri="{FF2B5EF4-FFF2-40B4-BE49-F238E27FC236}">
                    <a16:creationId xmlns:a16="http://schemas.microsoft.com/office/drawing/2014/main" xmlns="" id="{E8ECC9CC-F001-401F-9DB2-511D2230C3A6}"/>
                  </a:ext>
                </a:extLst>
              </p:cNvPr>
              <p:cNvSpPr>
                <a:spLocks/>
              </p:cNvSpPr>
              <p:nvPr/>
            </p:nvSpPr>
            <p:spPr bwMode="auto">
              <a:xfrm>
                <a:off x="2686" y="571"/>
                <a:ext cx="61" cy="12"/>
              </a:xfrm>
              <a:custGeom>
                <a:avLst/>
                <a:gdLst>
                  <a:gd name="T0" fmla="*/ 0 w 121"/>
                  <a:gd name="T1" fmla="*/ 1 h 24"/>
                  <a:gd name="T2" fmla="*/ 1 w 121"/>
                  <a:gd name="T3" fmla="*/ 1 h 24"/>
                  <a:gd name="T4" fmla="*/ 1 w 121"/>
                  <a:gd name="T5" fmla="*/ 0 h 24"/>
                  <a:gd name="T6" fmla="*/ 2 w 121"/>
                  <a:gd name="T7" fmla="*/ 0 h 24"/>
                  <a:gd name="T8" fmla="*/ 2 w 121"/>
                  <a:gd name="T9" fmla="*/ 1 h 24"/>
                  <a:gd name="T10" fmla="*/ 3 w 121"/>
                  <a:gd name="T11" fmla="*/ 1 h 24"/>
                  <a:gd name="T12" fmla="*/ 3 w 121"/>
                  <a:gd name="T13" fmla="*/ 1 h 24"/>
                  <a:gd name="T14" fmla="*/ 4 w 121"/>
                  <a:gd name="T15" fmla="*/ 1 h 24"/>
                  <a:gd name="T16" fmla="*/ 4 w 121"/>
                  <a:gd name="T17" fmla="*/ 1 h 24"/>
                  <a:gd name="T18" fmla="*/ 4 w 121"/>
                  <a:gd name="T19" fmla="*/ 1 h 24"/>
                  <a:gd name="T20" fmla="*/ 3 w 121"/>
                  <a:gd name="T21" fmla="*/ 1 h 24"/>
                  <a:gd name="T22" fmla="*/ 3 w 121"/>
                  <a:gd name="T23" fmla="*/ 1 h 24"/>
                  <a:gd name="T24" fmla="*/ 2 w 121"/>
                  <a:gd name="T25" fmla="*/ 1 h 24"/>
                  <a:gd name="T26" fmla="*/ 2 w 121"/>
                  <a:gd name="T27" fmla="*/ 1 h 24"/>
                  <a:gd name="T28" fmla="*/ 1 w 121"/>
                  <a:gd name="T29" fmla="*/ 1 h 24"/>
                  <a:gd name="T30" fmla="*/ 1 w 121"/>
                  <a:gd name="T31" fmla="*/ 1 h 24"/>
                  <a:gd name="T32" fmla="*/ 0 w 121"/>
                  <a:gd name="T33" fmla="*/ 1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1" h="24">
                    <a:moveTo>
                      <a:pt x="0" y="5"/>
                    </a:moveTo>
                    <a:lnTo>
                      <a:pt x="5" y="1"/>
                    </a:lnTo>
                    <a:lnTo>
                      <a:pt x="17" y="0"/>
                    </a:lnTo>
                    <a:lnTo>
                      <a:pt x="33" y="0"/>
                    </a:lnTo>
                    <a:lnTo>
                      <a:pt x="54" y="2"/>
                    </a:lnTo>
                    <a:lnTo>
                      <a:pt x="74" y="6"/>
                    </a:lnTo>
                    <a:lnTo>
                      <a:pt x="93" y="11"/>
                    </a:lnTo>
                    <a:lnTo>
                      <a:pt x="109" y="16"/>
                    </a:lnTo>
                    <a:lnTo>
                      <a:pt x="121" y="24"/>
                    </a:lnTo>
                    <a:lnTo>
                      <a:pt x="112" y="23"/>
                    </a:lnTo>
                    <a:lnTo>
                      <a:pt x="96" y="22"/>
                    </a:lnTo>
                    <a:lnTo>
                      <a:pt x="76" y="20"/>
                    </a:lnTo>
                    <a:lnTo>
                      <a:pt x="55" y="17"/>
                    </a:lnTo>
                    <a:lnTo>
                      <a:pt x="35" y="14"/>
                    </a:lnTo>
                    <a:lnTo>
                      <a:pt x="16" y="11"/>
                    </a:lnTo>
                    <a:lnTo>
                      <a:pt x="5" y="8"/>
                    </a:lnTo>
                    <a:lnTo>
                      <a:pt x="0" y="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49" name="Freeform 54">
                <a:extLst>
                  <a:ext uri="{FF2B5EF4-FFF2-40B4-BE49-F238E27FC236}">
                    <a16:creationId xmlns:a16="http://schemas.microsoft.com/office/drawing/2014/main" xmlns="" id="{54485A88-B7A9-4A4F-A8CC-FEE7CB59498C}"/>
                  </a:ext>
                </a:extLst>
              </p:cNvPr>
              <p:cNvSpPr>
                <a:spLocks/>
              </p:cNvSpPr>
              <p:nvPr/>
            </p:nvSpPr>
            <p:spPr bwMode="auto">
              <a:xfrm>
                <a:off x="2703" y="615"/>
                <a:ext cx="55" cy="7"/>
              </a:xfrm>
              <a:custGeom>
                <a:avLst/>
                <a:gdLst>
                  <a:gd name="T0" fmla="*/ 0 w 110"/>
                  <a:gd name="T1" fmla="*/ 1 h 14"/>
                  <a:gd name="T2" fmla="*/ 1 w 110"/>
                  <a:gd name="T3" fmla="*/ 1 h 14"/>
                  <a:gd name="T4" fmla="*/ 1 w 110"/>
                  <a:gd name="T5" fmla="*/ 1 h 14"/>
                  <a:gd name="T6" fmla="*/ 1 w 110"/>
                  <a:gd name="T7" fmla="*/ 1 h 14"/>
                  <a:gd name="T8" fmla="*/ 2 w 110"/>
                  <a:gd name="T9" fmla="*/ 0 h 14"/>
                  <a:gd name="T10" fmla="*/ 3 w 110"/>
                  <a:gd name="T11" fmla="*/ 0 h 14"/>
                  <a:gd name="T12" fmla="*/ 3 w 110"/>
                  <a:gd name="T13" fmla="*/ 1 h 14"/>
                  <a:gd name="T14" fmla="*/ 4 w 110"/>
                  <a:gd name="T15" fmla="*/ 1 h 14"/>
                  <a:gd name="T16" fmla="*/ 4 w 110"/>
                  <a:gd name="T17" fmla="*/ 1 h 14"/>
                  <a:gd name="T18" fmla="*/ 4 w 110"/>
                  <a:gd name="T19" fmla="*/ 1 h 14"/>
                  <a:gd name="T20" fmla="*/ 3 w 110"/>
                  <a:gd name="T21" fmla="*/ 1 h 14"/>
                  <a:gd name="T22" fmla="*/ 3 w 110"/>
                  <a:gd name="T23" fmla="*/ 1 h 14"/>
                  <a:gd name="T24" fmla="*/ 2 w 110"/>
                  <a:gd name="T25" fmla="*/ 1 h 14"/>
                  <a:gd name="T26" fmla="*/ 1 w 110"/>
                  <a:gd name="T27" fmla="*/ 1 h 14"/>
                  <a:gd name="T28" fmla="*/ 1 w 110"/>
                  <a:gd name="T29" fmla="*/ 1 h 14"/>
                  <a:gd name="T30" fmla="*/ 1 w 110"/>
                  <a:gd name="T31" fmla="*/ 1 h 14"/>
                  <a:gd name="T32" fmla="*/ 0 w 110"/>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0" h="14">
                    <a:moveTo>
                      <a:pt x="0" y="9"/>
                    </a:moveTo>
                    <a:lnTo>
                      <a:pt x="5" y="6"/>
                    </a:lnTo>
                    <a:lnTo>
                      <a:pt x="14" y="3"/>
                    </a:lnTo>
                    <a:lnTo>
                      <a:pt x="29" y="1"/>
                    </a:lnTo>
                    <a:lnTo>
                      <a:pt x="46" y="0"/>
                    </a:lnTo>
                    <a:lnTo>
                      <a:pt x="65" y="0"/>
                    </a:lnTo>
                    <a:lnTo>
                      <a:pt x="82" y="2"/>
                    </a:lnTo>
                    <a:lnTo>
                      <a:pt x="98" y="7"/>
                    </a:lnTo>
                    <a:lnTo>
                      <a:pt x="110" y="14"/>
                    </a:lnTo>
                    <a:lnTo>
                      <a:pt x="99" y="12"/>
                    </a:lnTo>
                    <a:lnTo>
                      <a:pt x="84" y="12"/>
                    </a:lnTo>
                    <a:lnTo>
                      <a:pt x="66" y="14"/>
                    </a:lnTo>
                    <a:lnTo>
                      <a:pt x="48" y="14"/>
                    </a:lnTo>
                    <a:lnTo>
                      <a:pt x="30" y="14"/>
                    </a:lnTo>
                    <a:lnTo>
                      <a:pt x="14" y="14"/>
                    </a:lnTo>
                    <a:lnTo>
                      <a:pt x="4" y="11"/>
                    </a:lnTo>
                    <a:lnTo>
                      <a:pt x="0" y="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50" name="Freeform 55">
                <a:extLst>
                  <a:ext uri="{FF2B5EF4-FFF2-40B4-BE49-F238E27FC236}">
                    <a16:creationId xmlns:a16="http://schemas.microsoft.com/office/drawing/2014/main" xmlns="" id="{928E7A7B-C263-4A05-AD2B-ABC728263EF1}"/>
                  </a:ext>
                </a:extLst>
              </p:cNvPr>
              <p:cNvSpPr>
                <a:spLocks/>
              </p:cNvSpPr>
              <p:nvPr/>
            </p:nvSpPr>
            <p:spPr bwMode="auto">
              <a:xfrm>
                <a:off x="2714" y="638"/>
                <a:ext cx="44" cy="7"/>
              </a:xfrm>
              <a:custGeom>
                <a:avLst/>
                <a:gdLst>
                  <a:gd name="T0" fmla="*/ 0 w 89"/>
                  <a:gd name="T1" fmla="*/ 1 h 14"/>
                  <a:gd name="T2" fmla="*/ 0 w 89"/>
                  <a:gd name="T3" fmla="*/ 1 h 14"/>
                  <a:gd name="T4" fmla="*/ 0 w 89"/>
                  <a:gd name="T5" fmla="*/ 0 h 14"/>
                  <a:gd name="T6" fmla="*/ 0 w 89"/>
                  <a:gd name="T7" fmla="*/ 0 h 14"/>
                  <a:gd name="T8" fmla="*/ 1 w 89"/>
                  <a:gd name="T9" fmla="*/ 1 h 14"/>
                  <a:gd name="T10" fmla="*/ 1 w 89"/>
                  <a:gd name="T11" fmla="*/ 1 h 14"/>
                  <a:gd name="T12" fmla="*/ 2 w 89"/>
                  <a:gd name="T13" fmla="*/ 1 h 14"/>
                  <a:gd name="T14" fmla="*/ 2 w 89"/>
                  <a:gd name="T15" fmla="*/ 1 h 14"/>
                  <a:gd name="T16" fmla="*/ 2 w 89"/>
                  <a:gd name="T17" fmla="*/ 1 h 14"/>
                  <a:gd name="T18" fmla="*/ 2 w 89"/>
                  <a:gd name="T19" fmla="*/ 1 h 14"/>
                  <a:gd name="T20" fmla="*/ 2 w 89"/>
                  <a:gd name="T21" fmla="*/ 1 h 14"/>
                  <a:gd name="T22" fmla="*/ 1 w 89"/>
                  <a:gd name="T23" fmla="*/ 1 h 14"/>
                  <a:gd name="T24" fmla="*/ 1 w 89"/>
                  <a:gd name="T25" fmla="*/ 1 h 14"/>
                  <a:gd name="T26" fmla="*/ 0 w 89"/>
                  <a:gd name="T27" fmla="*/ 1 h 14"/>
                  <a:gd name="T28" fmla="*/ 0 w 89"/>
                  <a:gd name="T29" fmla="*/ 1 h 14"/>
                  <a:gd name="T30" fmla="*/ 0 w 89"/>
                  <a:gd name="T31" fmla="*/ 1 h 14"/>
                  <a:gd name="T32" fmla="*/ 0 w 89"/>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9" h="14">
                    <a:moveTo>
                      <a:pt x="0" y="4"/>
                    </a:moveTo>
                    <a:lnTo>
                      <a:pt x="4" y="2"/>
                    </a:lnTo>
                    <a:lnTo>
                      <a:pt x="13" y="0"/>
                    </a:lnTo>
                    <a:lnTo>
                      <a:pt x="27" y="0"/>
                    </a:lnTo>
                    <a:lnTo>
                      <a:pt x="43" y="1"/>
                    </a:lnTo>
                    <a:lnTo>
                      <a:pt x="58" y="3"/>
                    </a:lnTo>
                    <a:lnTo>
                      <a:pt x="73" y="6"/>
                    </a:lnTo>
                    <a:lnTo>
                      <a:pt x="83" y="9"/>
                    </a:lnTo>
                    <a:lnTo>
                      <a:pt x="89" y="14"/>
                    </a:lnTo>
                    <a:lnTo>
                      <a:pt x="81" y="13"/>
                    </a:lnTo>
                    <a:lnTo>
                      <a:pt x="69" y="13"/>
                    </a:lnTo>
                    <a:lnTo>
                      <a:pt x="55" y="11"/>
                    </a:lnTo>
                    <a:lnTo>
                      <a:pt x="40" y="10"/>
                    </a:lnTo>
                    <a:lnTo>
                      <a:pt x="27" y="10"/>
                    </a:lnTo>
                    <a:lnTo>
                      <a:pt x="14" y="8"/>
                    </a:lnTo>
                    <a:lnTo>
                      <a:pt x="5" y="7"/>
                    </a:lnTo>
                    <a:lnTo>
                      <a:pt x="0"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51" name="Freeform 56">
                <a:extLst>
                  <a:ext uri="{FF2B5EF4-FFF2-40B4-BE49-F238E27FC236}">
                    <a16:creationId xmlns:a16="http://schemas.microsoft.com/office/drawing/2014/main" xmlns="" id="{FD4E68D9-53F3-4A96-999B-5A73F10B2A43}"/>
                  </a:ext>
                </a:extLst>
              </p:cNvPr>
              <p:cNvSpPr>
                <a:spLocks/>
              </p:cNvSpPr>
              <p:nvPr/>
            </p:nvSpPr>
            <p:spPr bwMode="auto">
              <a:xfrm>
                <a:off x="2729" y="652"/>
                <a:ext cx="27" cy="7"/>
              </a:xfrm>
              <a:custGeom>
                <a:avLst/>
                <a:gdLst>
                  <a:gd name="T0" fmla="*/ 0 w 55"/>
                  <a:gd name="T1" fmla="*/ 1 h 14"/>
                  <a:gd name="T2" fmla="*/ 0 w 55"/>
                  <a:gd name="T3" fmla="*/ 1 h 14"/>
                  <a:gd name="T4" fmla="*/ 0 w 55"/>
                  <a:gd name="T5" fmla="*/ 1 h 14"/>
                  <a:gd name="T6" fmla="*/ 0 w 55"/>
                  <a:gd name="T7" fmla="*/ 1 h 14"/>
                  <a:gd name="T8" fmla="*/ 0 w 55"/>
                  <a:gd name="T9" fmla="*/ 1 h 14"/>
                  <a:gd name="T10" fmla="*/ 1 w 55"/>
                  <a:gd name="T11" fmla="*/ 0 h 14"/>
                  <a:gd name="T12" fmla="*/ 1 w 55"/>
                  <a:gd name="T13" fmla="*/ 1 h 14"/>
                  <a:gd name="T14" fmla="*/ 1 w 55"/>
                  <a:gd name="T15" fmla="*/ 1 h 14"/>
                  <a:gd name="T16" fmla="*/ 1 w 55"/>
                  <a:gd name="T17" fmla="*/ 1 h 14"/>
                  <a:gd name="T18" fmla="*/ 1 w 55"/>
                  <a:gd name="T19" fmla="*/ 1 h 14"/>
                  <a:gd name="T20" fmla="*/ 1 w 55"/>
                  <a:gd name="T21" fmla="*/ 1 h 14"/>
                  <a:gd name="T22" fmla="*/ 0 w 55"/>
                  <a:gd name="T23" fmla="*/ 1 h 14"/>
                  <a:gd name="T24" fmla="*/ 0 w 55"/>
                  <a:gd name="T25" fmla="*/ 1 h 14"/>
                  <a:gd name="T26" fmla="*/ 0 w 55"/>
                  <a:gd name="T27" fmla="*/ 1 h 14"/>
                  <a:gd name="T28" fmla="*/ 0 w 55"/>
                  <a:gd name="T29" fmla="*/ 1 h 14"/>
                  <a:gd name="T30" fmla="*/ 0 w 55"/>
                  <a:gd name="T31" fmla="*/ 1 h 14"/>
                  <a:gd name="T32" fmla="*/ 0 w 55"/>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5" h="14">
                    <a:moveTo>
                      <a:pt x="0" y="11"/>
                    </a:moveTo>
                    <a:lnTo>
                      <a:pt x="2" y="9"/>
                    </a:lnTo>
                    <a:lnTo>
                      <a:pt x="8" y="5"/>
                    </a:lnTo>
                    <a:lnTo>
                      <a:pt x="15" y="3"/>
                    </a:lnTo>
                    <a:lnTo>
                      <a:pt x="24" y="1"/>
                    </a:lnTo>
                    <a:lnTo>
                      <a:pt x="35" y="0"/>
                    </a:lnTo>
                    <a:lnTo>
                      <a:pt x="44" y="1"/>
                    </a:lnTo>
                    <a:lnTo>
                      <a:pt x="51" y="2"/>
                    </a:lnTo>
                    <a:lnTo>
                      <a:pt x="55" y="6"/>
                    </a:lnTo>
                    <a:lnTo>
                      <a:pt x="48" y="5"/>
                    </a:lnTo>
                    <a:lnTo>
                      <a:pt x="39" y="5"/>
                    </a:lnTo>
                    <a:lnTo>
                      <a:pt x="30" y="8"/>
                    </a:lnTo>
                    <a:lnTo>
                      <a:pt x="21" y="10"/>
                    </a:lnTo>
                    <a:lnTo>
                      <a:pt x="13" y="13"/>
                    </a:lnTo>
                    <a:lnTo>
                      <a:pt x="6" y="14"/>
                    </a:lnTo>
                    <a:lnTo>
                      <a:pt x="1" y="14"/>
                    </a:lnTo>
                    <a:lnTo>
                      <a:pt x="0" y="1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52" name="Freeform 57">
                <a:extLst>
                  <a:ext uri="{FF2B5EF4-FFF2-40B4-BE49-F238E27FC236}">
                    <a16:creationId xmlns:a16="http://schemas.microsoft.com/office/drawing/2014/main" xmlns="" id="{420C32D3-D170-43EF-9135-E82AF937A469}"/>
                  </a:ext>
                </a:extLst>
              </p:cNvPr>
              <p:cNvSpPr>
                <a:spLocks/>
              </p:cNvSpPr>
              <p:nvPr/>
            </p:nvSpPr>
            <p:spPr bwMode="auto">
              <a:xfrm>
                <a:off x="2688" y="522"/>
                <a:ext cx="27" cy="11"/>
              </a:xfrm>
              <a:custGeom>
                <a:avLst/>
                <a:gdLst>
                  <a:gd name="T0" fmla="*/ 2 w 54"/>
                  <a:gd name="T1" fmla="*/ 0 h 23"/>
                  <a:gd name="T2" fmla="*/ 2 w 54"/>
                  <a:gd name="T3" fmla="*/ 0 h 23"/>
                  <a:gd name="T4" fmla="*/ 2 w 54"/>
                  <a:gd name="T5" fmla="*/ 0 h 23"/>
                  <a:gd name="T6" fmla="*/ 2 w 54"/>
                  <a:gd name="T7" fmla="*/ 0 h 23"/>
                  <a:gd name="T8" fmla="*/ 1 w 54"/>
                  <a:gd name="T9" fmla="*/ 0 h 23"/>
                  <a:gd name="T10" fmla="*/ 1 w 54"/>
                  <a:gd name="T11" fmla="*/ 0 h 23"/>
                  <a:gd name="T12" fmla="*/ 1 w 54"/>
                  <a:gd name="T13" fmla="*/ 0 h 23"/>
                  <a:gd name="T14" fmla="*/ 0 w 54"/>
                  <a:gd name="T15" fmla="*/ 0 h 23"/>
                  <a:gd name="T16" fmla="*/ 0 w 54"/>
                  <a:gd name="T17" fmla="*/ 0 h 23"/>
                  <a:gd name="T18" fmla="*/ 1 w 54"/>
                  <a:gd name="T19" fmla="*/ 0 h 23"/>
                  <a:gd name="T20" fmla="*/ 1 w 54"/>
                  <a:gd name="T21" fmla="*/ 0 h 23"/>
                  <a:gd name="T22" fmla="*/ 1 w 54"/>
                  <a:gd name="T23" fmla="*/ 0 h 23"/>
                  <a:gd name="T24" fmla="*/ 1 w 54"/>
                  <a:gd name="T25" fmla="*/ 0 h 23"/>
                  <a:gd name="T26" fmla="*/ 2 w 54"/>
                  <a:gd name="T27" fmla="*/ 0 h 23"/>
                  <a:gd name="T28" fmla="*/ 2 w 54"/>
                  <a:gd name="T29" fmla="*/ 0 h 23"/>
                  <a:gd name="T30" fmla="*/ 2 w 54"/>
                  <a:gd name="T31" fmla="*/ 0 h 23"/>
                  <a:gd name="T32" fmla="*/ 2 w 54"/>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23">
                    <a:moveTo>
                      <a:pt x="54" y="23"/>
                    </a:moveTo>
                    <a:lnTo>
                      <a:pt x="50" y="22"/>
                    </a:lnTo>
                    <a:lnTo>
                      <a:pt x="42" y="21"/>
                    </a:lnTo>
                    <a:lnTo>
                      <a:pt x="33" y="20"/>
                    </a:lnTo>
                    <a:lnTo>
                      <a:pt x="22" y="17"/>
                    </a:lnTo>
                    <a:lnTo>
                      <a:pt x="13" y="15"/>
                    </a:lnTo>
                    <a:lnTo>
                      <a:pt x="5" y="12"/>
                    </a:lnTo>
                    <a:lnTo>
                      <a:pt x="0" y="8"/>
                    </a:lnTo>
                    <a:lnTo>
                      <a:pt x="0" y="4"/>
                    </a:lnTo>
                    <a:lnTo>
                      <a:pt x="4" y="0"/>
                    </a:lnTo>
                    <a:lnTo>
                      <a:pt x="10" y="0"/>
                    </a:lnTo>
                    <a:lnTo>
                      <a:pt x="16" y="2"/>
                    </a:lnTo>
                    <a:lnTo>
                      <a:pt x="26" y="7"/>
                    </a:lnTo>
                    <a:lnTo>
                      <a:pt x="34" y="12"/>
                    </a:lnTo>
                    <a:lnTo>
                      <a:pt x="42" y="16"/>
                    </a:lnTo>
                    <a:lnTo>
                      <a:pt x="50" y="21"/>
                    </a:lnTo>
                    <a:lnTo>
                      <a:pt x="54" y="2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53" name="Freeform 58">
                <a:extLst>
                  <a:ext uri="{FF2B5EF4-FFF2-40B4-BE49-F238E27FC236}">
                    <a16:creationId xmlns:a16="http://schemas.microsoft.com/office/drawing/2014/main" xmlns="" id="{55749127-CD8E-4CF3-A3FA-DFCD96365C23}"/>
                  </a:ext>
                </a:extLst>
              </p:cNvPr>
              <p:cNvSpPr>
                <a:spLocks/>
              </p:cNvSpPr>
              <p:nvPr/>
            </p:nvSpPr>
            <p:spPr bwMode="auto">
              <a:xfrm>
                <a:off x="2712" y="509"/>
                <a:ext cx="5" cy="26"/>
              </a:xfrm>
              <a:custGeom>
                <a:avLst/>
                <a:gdLst>
                  <a:gd name="T0" fmla="*/ 1 w 10"/>
                  <a:gd name="T1" fmla="*/ 2 h 52"/>
                  <a:gd name="T2" fmla="*/ 1 w 10"/>
                  <a:gd name="T3" fmla="*/ 2 h 52"/>
                  <a:gd name="T4" fmla="*/ 1 w 10"/>
                  <a:gd name="T5" fmla="*/ 1 h 52"/>
                  <a:gd name="T6" fmla="*/ 1 w 10"/>
                  <a:gd name="T7" fmla="*/ 1 h 52"/>
                  <a:gd name="T8" fmla="*/ 1 w 10"/>
                  <a:gd name="T9" fmla="*/ 0 h 52"/>
                  <a:gd name="T10" fmla="*/ 0 w 10"/>
                  <a:gd name="T11" fmla="*/ 1 h 52"/>
                  <a:gd name="T12" fmla="*/ 1 w 10"/>
                  <a:gd name="T13" fmla="*/ 1 h 52"/>
                  <a:gd name="T14" fmla="*/ 1 w 10"/>
                  <a:gd name="T15" fmla="*/ 2 h 52"/>
                  <a:gd name="T16" fmla="*/ 1 w 10"/>
                  <a:gd name="T17" fmla="*/ 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52">
                    <a:moveTo>
                      <a:pt x="7" y="52"/>
                    </a:moveTo>
                    <a:lnTo>
                      <a:pt x="8" y="41"/>
                    </a:lnTo>
                    <a:lnTo>
                      <a:pt x="10" y="24"/>
                    </a:lnTo>
                    <a:lnTo>
                      <a:pt x="10" y="8"/>
                    </a:lnTo>
                    <a:lnTo>
                      <a:pt x="4" y="0"/>
                    </a:lnTo>
                    <a:lnTo>
                      <a:pt x="0" y="6"/>
                    </a:lnTo>
                    <a:lnTo>
                      <a:pt x="1" y="20"/>
                    </a:lnTo>
                    <a:lnTo>
                      <a:pt x="4" y="38"/>
                    </a:lnTo>
                    <a:lnTo>
                      <a:pt x="7"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54" name="Freeform 59">
                <a:extLst>
                  <a:ext uri="{FF2B5EF4-FFF2-40B4-BE49-F238E27FC236}">
                    <a16:creationId xmlns:a16="http://schemas.microsoft.com/office/drawing/2014/main" xmlns="" id="{E8B2D895-011E-468D-BCD4-CD202D432724}"/>
                  </a:ext>
                </a:extLst>
              </p:cNvPr>
              <p:cNvSpPr>
                <a:spLocks/>
              </p:cNvSpPr>
              <p:nvPr/>
            </p:nvSpPr>
            <p:spPr bwMode="auto">
              <a:xfrm>
                <a:off x="2691" y="504"/>
                <a:ext cx="16" cy="23"/>
              </a:xfrm>
              <a:custGeom>
                <a:avLst/>
                <a:gdLst>
                  <a:gd name="T0" fmla="*/ 1 w 31"/>
                  <a:gd name="T1" fmla="*/ 2 h 44"/>
                  <a:gd name="T2" fmla="*/ 1 w 31"/>
                  <a:gd name="T3" fmla="*/ 2 h 44"/>
                  <a:gd name="T4" fmla="*/ 1 w 31"/>
                  <a:gd name="T5" fmla="*/ 1 h 44"/>
                  <a:gd name="T6" fmla="*/ 1 w 31"/>
                  <a:gd name="T7" fmla="*/ 1 h 44"/>
                  <a:gd name="T8" fmla="*/ 1 w 31"/>
                  <a:gd name="T9" fmla="*/ 0 h 44"/>
                  <a:gd name="T10" fmla="*/ 0 w 31"/>
                  <a:gd name="T11" fmla="*/ 1 h 44"/>
                  <a:gd name="T12" fmla="*/ 1 w 31"/>
                  <a:gd name="T13" fmla="*/ 1 h 44"/>
                  <a:gd name="T14" fmla="*/ 1 w 31"/>
                  <a:gd name="T15" fmla="*/ 1 h 44"/>
                  <a:gd name="T16" fmla="*/ 1 w 31"/>
                  <a:gd name="T17" fmla="*/ 1 h 44"/>
                  <a:gd name="T18" fmla="*/ 1 w 31"/>
                  <a:gd name="T19" fmla="*/ 1 h 44"/>
                  <a:gd name="T20" fmla="*/ 1 w 31"/>
                  <a:gd name="T21" fmla="*/ 2 h 44"/>
                  <a:gd name="T22" fmla="*/ 1 w 31"/>
                  <a:gd name="T23" fmla="*/ 2 h 44"/>
                  <a:gd name="T24" fmla="*/ 1 w 31"/>
                  <a:gd name="T25" fmla="*/ 2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44">
                    <a:moveTo>
                      <a:pt x="31" y="44"/>
                    </a:moveTo>
                    <a:lnTo>
                      <a:pt x="27" y="35"/>
                    </a:lnTo>
                    <a:lnTo>
                      <a:pt x="20" y="18"/>
                    </a:lnTo>
                    <a:lnTo>
                      <a:pt x="11" y="4"/>
                    </a:lnTo>
                    <a:lnTo>
                      <a:pt x="3" y="0"/>
                    </a:lnTo>
                    <a:lnTo>
                      <a:pt x="0" y="3"/>
                    </a:lnTo>
                    <a:lnTo>
                      <a:pt x="1" y="8"/>
                    </a:lnTo>
                    <a:lnTo>
                      <a:pt x="5" y="13"/>
                    </a:lnTo>
                    <a:lnTo>
                      <a:pt x="9" y="20"/>
                    </a:lnTo>
                    <a:lnTo>
                      <a:pt x="15" y="28"/>
                    </a:lnTo>
                    <a:lnTo>
                      <a:pt x="22" y="35"/>
                    </a:lnTo>
                    <a:lnTo>
                      <a:pt x="28" y="40"/>
                    </a:lnTo>
                    <a:lnTo>
                      <a:pt x="31" y="4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55" name="Freeform 60">
                <a:extLst>
                  <a:ext uri="{FF2B5EF4-FFF2-40B4-BE49-F238E27FC236}">
                    <a16:creationId xmlns:a16="http://schemas.microsoft.com/office/drawing/2014/main" xmlns="" id="{726E33E3-1CEC-4CA1-A70D-C86579D5363B}"/>
                  </a:ext>
                </a:extLst>
              </p:cNvPr>
              <p:cNvSpPr>
                <a:spLocks/>
              </p:cNvSpPr>
              <p:nvPr/>
            </p:nvSpPr>
            <p:spPr bwMode="auto">
              <a:xfrm>
                <a:off x="2753" y="650"/>
                <a:ext cx="35" cy="8"/>
              </a:xfrm>
              <a:custGeom>
                <a:avLst/>
                <a:gdLst>
                  <a:gd name="T0" fmla="*/ 0 w 69"/>
                  <a:gd name="T1" fmla="*/ 1 h 15"/>
                  <a:gd name="T2" fmla="*/ 1 w 69"/>
                  <a:gd name="T3" fmla="*/ 1 h 15"/>
                  <a:gd name="T4" fmla="*/ 1 w 69"/>
                  <a:gd name="T5" fmla="*/ 1 h 15"/>
                  <a:gd name="T6" fmla="*/ 1 w 69"/>
                  <a:gd name="T7" fmla="*/ 1 h 15"/>
                  <a:gd name="T8" fmla="*/ 2 w 69"/>
                  <a:gd name="T9" fmla="*/ 0 h 15"/>
                  <a:gd name="T10" fmla="*/ 2 w 69"/>
                  <a:gd name="T11" fmla="*/ 0 h 15"/>
                  <a:gd name="T12" fmla="*/ 2 w 69"/>
                  <a:gd name="T13" fmla="*/ 1 h 15"/>
                  <a:gd name="T14" fmla="*/ 3 w 69"/>
                  <a:gd name="T15" fmla="*/ 1 h 15"/>
                  <a:gd name="T16" fmla="*/ 3 w 69"/>
                  <a:gd name="T17" fmla="*/ 1 h 15"/>
                  <a:gd name="T18" fmla="*/ 3 w 69"/>
                  <a:gd name="T19" fmla="*/ 1 h 15"/>
                  <a:gd name="T20" fmla="*/ 2 w 69"/>
                  <a:gd name="T21" fmla="*/ 1 h 15"/>
                  <a:gd name="T22" fmla="*/ 2 w 69"/>
                  <a:gd name="T23" fmla="*/ 1 h 15"/>
                  <a:gd name="T24" fmla="*/ 2 w 69"/>
                  <a:gd name="T25" fmla="*/ 1 h 15"/>
                  <a:gd name="T26" fmla="*/ 1 w 69"/>
                  <a:gd name="T27" fmla="*/ 1 h 15"/>
                  <a:gd name="T28" fmla="*/ 1 w 69"/>
                  <a:gd name="T29" fmla="*/ 1 h 15"/>
                  <a:gd name="T30" fmla="*/ 1 w 69"/>
                  <a:gd name="T31" fmla="*/ 1 h 15"/>
                  <a:gd name="T32" fmla="*/ 0 w 69"/>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15">
                    <a:moveTo>
                      <a:pt x="0" y="10"/>
                    </a:moveTo>
                    <a:lnTo>
                      <a:pt x="6" y="6"/>
                    </a:lnTo>
                    <a:lnTo>
                      <a:pt x="17" y="4"/>
                    </a:lnTo>
                    <a:lnTo>
                      <a:pt x="27" y="1"/>
                    </a:lnTo>
                    <a:lnTo>
                      <a:pt x="39" y="0"/>
                    </a:lnTo>
                    <a:lnTo>
                      <a:pt x="49" y="0"/>
                    </a:lnTo>
                    <a:lnTo>
                      <a:pt x="58" y="2"/>
                    </a:lnTo>
                    <a:lnTo>
                      <a:pt x="65" y="5"/>
                    </a:lnTo>
                    <a:lnTo>
                      <a:pt x="69" y="9"/>
                    </a:lnTo>
                    <a:lnTo>
                      <a:pt x="67" y="13"/>
                    </a:lnTo>
                    <a:lnTo>
                      <a:pt x="62" y="15"/>
                    </a:lnTo>
                    <a:lnTo>
                      <a:pt x="53" y="15"/>
                    </a:lnTo>
                    <a:lnTo>
                      <a:pt x="41" y="15"/>
                    </a:lnTo>
                    <a:lnTo>
                      <a:pt x="29" y="13"/>
                    </a:lnTo>
                    <a:lnTo>
                      <a:pt x="18" y="12"/>
                    </a:lnTo>
                    <a:lnTo>
                      <a:pt x="8" y="10"/>
                    </a:lnTo>
                    <a:lnTo>
                      <a:pt x="0" y="1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56" name="Freeform 61">
                <a:extLst>
                  <a:ext uri="{FF2B5EF4-FFF2-40B4-BE49-F238E27FC236}">
                    <a16:creationId xmlns:a16="http://schemas.microsoft.com/office/drawing/2014/main" xmlns="" id="{8D3D7BD3-3AFD-4A79-8A92-067643398302}"/>
                  </a:ext>
                </a:extLst>
              </p:cNvPr>
              <p:cNvSpPr>
                <a:spLocks/>
              </p:cNvSpPr>
              <p:nvPr/>
            </p:nvSpPr>
            <p:spPr bwMode="auto">
              <a:xfrm>
                <a:off x="2748" y="669"/>
                <a:ext cx="31" cy="14"/>
              </a:xfrm>
              <a:custGeom>
                <a:avLst/>
                <a:gdLst>
                  <a:gd name="T0" fmla="*/ 0 w 63"/>
                  <a:gd name="T1" fmla="*/ 0 h 28"/>
                  <a:gd name="T2" fmla="*/ 0 w 63"/>
                  <a:gd name="T3" fmla="*/ 1 h 28"/>
                  <a:gd name="T4" fmla="*/ 0 w 63"/>
                  <a:gd name="T5" fmla="*/ 1 h 28"/>
                  <a:gd name="T6" fmla="*/ 0 w 63"/>
                  <a:gd name="T7" fmla="*/ 1 h 28"/>
                  <a:gd name="T8" fmla="*/ 1 w 63"/>
                  <a:gd name="T9" fmla="*/ 1 h 28"/>
                  <a:gd name="T10" fmla="*/ 1 w 63"/>
                  <a:gd name="T11" fmla="*/ 1 h 28"/>
                  <a:gd name="T12" fmla="*/ 1 w 63"/>
                  <a:gd name="T13" fmla="*/ 1 h 28"/>
                  <a:gd name="T14" fmla="*/ 1 w 63"/>
                  <a:gd name="T15" fmla="*/ 1 h 28"/>
                  <a:gd name="T16" fmla="*/ 1 w 63"/>
                  <a:gd name="T17" fmla="*/ 1 h 28"/>
                  <a:gd name="T18" fmla="*/ 1 w 63"/>
                  <a:gd name="T19" fmla="*/ 1 h 28"/>
                  <a:gd name="T20" fmla="*/ 1 w 63"/>
                  <a:gd name="T21" fmla="*/ 1 h 28"/>
                  <a:gd name="T22" fmla="*/ 1 w 63"/>
                  <a:gd name="T23" fmla="*/ 1 h 28"/>
                  <a:gd name="T24" fmla="*/ 1 w 63"/>
                  <a:gd name="T25" fmla="*/ 1 h 28"/>
                  <a:gd name="T26" fmla="*/ 0 w 63"/>
                  <a:gd name="T27" fmla="*/ 1 h 28"/>
                  <a:gd name="T28" fmla="*/ 0 w 63"/>
                  <a:gd name="T29" fmla="*/ 1 h 28"/>
                  <a:gd name="T30" fmla="*/ 0 w 63"/>
                  <a:gd name="T31" fmla="*/ 1 h 28"/>
                  <a:gd name="T32" fmla="*/ 0 w 63"/>
                  <a:gd name="T33" fmla="*/ 0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28">
                    <a:moveTo>
                      <a:pt x="0" y="0"/>
                    </a:moveTo>
                    <a:lnTo>
                      <a:pt x="7" y="1"/>
                    </a:lnTo>
                    <a:lnTo>
                      <a:pt x="15" y="2"/>
                    </a:lnTo>
                    <a:lnTo>
                      <a:pt x="25" y="5"/>
                    </a:lnTo>
                    <a:lnTo>
                      <a:pt x="37" y="8"/>
                    </a:lnTo>
                    <a:lnTo>
                      <a:pt x="46" y="12"/>
                    </a:lnTo>
                    <a:lnTo>
                      <a:pt x="55" y="16"/>
                    </a:lnTo>
                    <a:lnTo>
                      <a:pt x="61" y="21"/>
                    </a:lnTo>
                    <a:lnTo>
                      <a:pt x="63" y="25"/>
                    </a:lnTo>
                    <a:lnTo>
                      <a:pt x="61" y="28"/>
                    </a:lnTo>
                    <a:lnTo>
                      <a:pt x="55" y="28"/>
                    </a:lnTo>
                    <a:lnTo>
                      <a:pt x="46" y="24"/>
                    </a:lnTo>
                    <a:lnTo>
                      <a:pt x="35" y="20"/>
                    </a:lnTo>
                    <a:lnTo>
                      <a:pt x="23" y="14"/>
                    </a:lnTo>
                    <a:lnTo>
                      <a:pt x="13" y="8"/>
                    </a:lnTo>
                    <a:lnTo>
                      <a:pt x="5"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57" name="Freeform 62">
                <a:extLst>
                  <a:ext uri="{FF2B5EF4-FFF2-40B4-BE49-F238E27FC236}">
                    <a16:creationId xmlns:a16="http://schemas.microsoft.com/office/drawing/2014/main" xmlns="" id="{0B1EBF5A-32BE-49FD-9816-468B6D39A083}"/>
                  </a:ext>
                </a:extLst>
              </p:cNvPr>
              <p:cNvSpPr>
                <a:spLocks/>
              </p:cNvSpPr>
              <p:nvPr/>
            </p:nvSpPr>
            <p:spPr bwMode="auto">
              <a:xfrm>
                <a:off x="2757" y="637"/>
                <a:ext cx="31" cy="8"/>
              </a:xfrm>
              <a:custGeom>
                <a:avLst/>
                <a:gdLst>
                  <a:gd name="T0" fmla="*/ 0 w 64"/>
                  <a:gd name="T1" fmla="*/ 1 h 15"/>
                  <a:gd name="T2" fmla="*/ 0 w 64"/>
                  <a:gd name="T3" fmla="*/ 1 h 15"/>
                  <a:gd name="T4" fmla="*/ 0 w 64"/>
                  <a:gd name="T5" fmla="*/ 1 h 15"/>
                  <a:gd name="T6" fmla="*/ 0 w 64"/>
                  <a:gd name="T7" fmla="*/ 1 h 15"/>
                  <a:gd name="T8" fmla="*/ 0 w 64"/>
                  <a:gd name="T9" fmla="*/ 0 h 15"/>
                  <a:gd name="T10" fmla="*/ 1 w 64"/>
                  <a:gd name="T11" fmla="*/ 0 h 15"/>
                  <a:gd name="T12" fmla="*/ 1 w 64"/>
                  <a:gd name="T13" fmla="*/ 1 h 15"/>
                  <a:gd name="T14" fmla="*/ 1 w 64"/>
                  <a:gd name="T15" fmla="*/ 1 h 15"/>
                  <a:gd name="T16" fmla="*/ 1 w 64"/>
                  <a:gd name="T17" fmla="*/ 1 h 15"/>
                  <a:gd name="T18" fmla="*/ 1 w 64"/>
                  <a:gd name="T19" fmla="*/ 1 h 15"/>
                  <a:gd name="T20" fmla="*/ 1 w 64"/>
                  <a:gd name="T21" fmla="*/ 1 h 15"/>
                  <a:gd name="T22" fmla="*/ 1 w 64"/>
                  <a:gd name="T23" fmla="*/ 1 h 15"/>
                  <a:gd name="T24" fmla="*/ 1 w 64"/>
                  <a:gd name="T25" fmla="*/ 1 h 15"/>
                  <a:gd name="T26" fmla="*/ 0 w 64"/>
                  <a:gd name="T27" fmla="*/ 1 h 15"/>
                  <a:gd name="T28" fmla="*/ 0 w 64"/>
                  <a:gd name="T29" fmla="*/ 1 h 15"/>
                  <a:gd name="T30" fmla="*/ 0 w 64"/>
                  <a:gd name="T31" fmla="*/ 1 h 15"/>
                  <a:gd name="T32" fmla="*/ 0 w 64"/>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15">
                    <a:moveTo>
                      <a:pt x="0" y="15"/>
                    </a:moveTo>
                    <a:lnTo>
                      <a:pt x="3" y="10"/>
                    </a:lnTo>
                    <a:lnTo>
                      <a:pt x="10" y="5"/>
                    </a:lnTo>
                    <a:lnTo>
                      <a:pt x="19" y="2"/>
                    </a:lnTo>
                    <a:lnTo>
                      <a:pt x="29" y="0"/>
                    </a:lnTo>
                    <a:lnTo>
                      <a:pt x="41" y="0"/>
                    </a:lnTo>
                    <a:lnTo>
                      <a:pt x="51" y="1"/>
                    </a:lnTo>
                    <a:lnTo>
                      <a:pt x="59" y="3"/>
                    </a:lnTo>
                    <a:lnTo>
                      <a:pt x="64" y="7"/>
                    </a:lnTo>
                    <a:lnTo>
                      <a:pt x="64" y="10"/>
                    </a:lnTo>
                    <a:lnTo>
                      <a:pt x="59" y="12"/>
                    </a:lnTo>
                    <a:lnTo>
                      <a:pt x="52" y="14"/>
                    </a:lnTo>
                    <a:lnTo>
                      <a:pt x="42" y="14"/>
                    </a:lnTo>
                    <a:lnTo>
                      <a:pt x="30" y="14"/>
                    </a:lnTo>
                    <a:lnTo>
                      <a:pt x="19" y="14"/>
                    </a:lnTo>
                    <a:lnTo>
                      <a:pt x="9" y="14"/>
                    </a:lnTo>
                    <a:lnTo>
                      <a:pt x="0" y="1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58" name="Freeform 63">
                <a:extLst>
                  <a:ext uri="{FF2B5EF4-FFF2-40B4-BE49-F238E27FC236}">
                    <a16:creationId xmlns:a16="http://schemas.microsoft.com/office/drawing/2014/main" xmlns="" id="{07864F4A-559B-421C-94D6-F5FC16A8DD62}"/>
                  </a:ext>
                </a:extLst>
              </p:cNvPr>
              <p:cNvSpPr>
                <a:spLocks/>
              </p:cNvSpPr>
              <p:nvPr/>
            </p:nvSpPr>
            <p:spPr bwMode="auto">
              <a:xfrm>
                <a:off x="2757" y="624"/>
                <a:ext cx="34" cy="9"/>
              </a:xfrm>
              <a:custGeom>
                <a:avLst/>
                <a:gdLst>
                  <a:gd name="T0" fmla="*/ 0 w 66"/>
                  <a:gd name="T1" fmla="*/ 0 h 20"/>
                  <a:gd name="T2" fmla="*/ 1 w 66"/>
                  <a:gd name="T3" fmla="*/ 0 h 20"/>
                  <a:gd name="T4" fmla="*/ 1 w 66"/>
                  <a:gd name="T5" fmla="*/ 0 h 20"/>
                  <a:gd name="T6" fmla="*/ 1 w 66"/>
                  <a:gd name="T7" fmla="*/ 0 h 20"/>
                  <a:gd name="T8" fmla="*/ 2 w 66"/>
                  <a:gd name="T9" fmla="*/ 0 h 20"/>
                  <a:gd name="T10" fmla="*/ 2 w 66"/>
                  <a:gd name="T11" fmla="*/ 0 h 20"/>
                  <a:gd name="T12" fmla="*/ 2 w 66"/>
                  <a:gd name="T13" fmla="*/ 0 h 20"/>
                  <a:gd name="T14" fmla="*/ 2 w 66"/>
                  <a:gd name="T15" fmla="*/ 0 h 20"/>
                  <a:gd name="T16" fmla="*/ 3 w 66"/>
                  <a:gd name="T17" fmla="*/ 0 h 20"/>
                  <a:gd name="T18" fmla="*/ 3 w 66"/>
                  <a:gd name="T19" fmla="*/ 0 h 20"/>
                  <a:gd name="T20" fmla="*/ 2 w 66"/>
                  <a:gd name="T21" fmla="*/ 0 h 20"/>
                  <a:gd name="T22" fmla="*/ 2 w 66"/>
                  <a:gd name="T23" fmla="*/ 0 h 20"/>
                  <a:gd name="T24" fmla="*/ 2 w 66"/>
                  <a:gd name="T25" fmla="*/ 0 h 20"/>
                  <a:gd name="T26" fmla="*/ 2 w 66"/>
                  <a:gd name="T27" fmla="*/ 0 h 20"/>
                  <a:gd name="T28" fmla="*/ 1 w 66"/>
                  <a:gd name="T29" fmla="*/ 0 h 20"/>
                  <a:gd name="T30" fmla="*/ 1 w 66"/>
                  <a:gd name="T31" fmla="*/ 0 h 20"/>
                  <a:gd name="T32" fmla="*/ 0 w 66"/>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6" h="20">
                    <a:moveTo>
                      <a:pt x="0" y="20"/>
                    </a:moveTo>
                    <a:lnTo>
                      <a:pt x="4" y="14"/>
                    </a:lnTo>
                    <a:lnTo>
                      <a:pt x="11" y="9"/>
                    </a:lnTo>
                    <a:lnTo>
                      <a:pt x="21" y="5"/>
                    </a:lnTo>
                    <a:lnTo>
                      <a:pt x="33" y="2"/>
                    </a:lnTo>
                    <a:lnTo>
                      <a:pt x="43" y="0"/>
                    </a:lnTo>
                    <a:lnTo>
                      <a:pt x="54" y="0"/>
                    </a:lnTo>
                    <a:lnTo>
                      <a:pt x="62" y="1"/>
                    </a:lnTo>
                    <a:lnTo>
                      <a:pt x="66" y="5"/>
                    </a:lnTo>
                    <a:lnTo>
                      <a:pt x="66" y="8"/>
                    </a:lnTo>
                    <a:lnTo>
                      <a:pt x="62" y="9"/>
                    </a:lnTo>
                    <a:lnTo>
                      <a:pt x="55" y="12"/>
                    </a:lnTo>
                    <a:lnTo>
                      <a:pt x="45" y="13"/>
                    </a:lnTo>
                    <a:lnTo>
                      <a:pt x="33" y="14"/>
                    </a:lnTo>
                    <a:lnTo>
                      <a:pt x="20" y="15"/>
                    </a:lnTo>
                    <a:lnTo>
                      <a:pt x="9" y="17"/>
                    </a:lnTo>
                    <a:lnTo>
                      <a:pt x="0" y="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59" name="Freeform 64">
                <a:extLst>
                  <a:ext uri="{FF2B5EF4-FFF2-40B4-BE49-F238E27FC236}">
                    <a16:creationId xmlns:a16="http://schemas.microsoft.com/office/drawing/2014/main" xmlns="" id="{2DA65640-A9FA-450B-B13F-DA4B3216F248}"/>
                  </a:ext>
                </a:extLst>
              </p:cNvPr>
              <p:cNvSpPr>
                <a:spLocks/>
              </p:cNvSpPr>
              <p:nvPr/>
            </p:nvSpPr>
            <p:spPr bwMode="auto">
              <a:xfrm>
                <a:off x="2756" y="610"/>
                <a:ext cx="32" cy="14"/>
              </a:xfrm>
              <a:custGeom>
                <a:avLst/>
                <a:gdLst>
                  <a:gd name="T0" fmla="*/ 0 w 65"/>
                  <a:gd name="T1" fmla="*/ 1 h 26"/>
                  <a:gd name="T2" fmla="*/ 0 w 65"/>
                  <a:gd name="T3" fmla="*/ 1 h 26"/>
                  <a:gd name="T4" fmla="*/ 0 w 65"/>
                  <a:gd name="T5" fmla="*/ 1 h 26"/>
                  <a:gd name="T6" fmla="*/ 0 w 65"/>
                  <a:gd name="T7" fmla="*/ 1 h 26"/>
                  <a:gd name="T8" fmla="*/ 1 w 65"/>
                  <a:gd name="T9" fmla="*/ 1 h 26"/>
                  <a:gd name="T10" fmla="*/ 1 w 65"/>
                  <a:gd name="T11" fmla="*/ 1 h 26"/>
                  <a:gd name="T12" fmla="*/ 1 w 65"/>
                  <a:gd name="T13" fmla="*/ 0 h 26"/>
                  <a:gd name="T14" fmla="*/ 1 w 65"/>
                  <a:gd name="T15" fmla="*/ 1 h 26"/>
                  <a:gd name="T16" fmla="*/ 2 w 65"/>
                  <a:gd name="T17" fmla="*/ 1 h 26"/>
                  <a:gd name="T18" fmla="*/ 2 w 65"/>
                  <a:gd name="T19" fmla="*/ 1 h 26"/>
                  <a:gd name="T20" fmla="*/ 1 w 65"/>
                  <a:gd name="T21" fmla="*/ 1 h 26"/>
                  <a:gd name="T22" fmla="*/ 1 w 65"/>
                  <a:gd name="T23" fmla="*/ 1 h 26"/>
                  <a:gd name="T24" fmla="*/ 1 w 65"/>
                  <a:gd name="T25" fmla="*/ 1 h 26"/>
                  <a:gd name="T26" fmla="*/ 0 w 65"/>
                  <a:gd name="T27" fmla="*/ 1 h 26"/>
                  <a:gd name="T28" fmla="*/ 0 w 65"/>
                  <a:gd name="T29" fmla="*/ 1 h 26"/>
                  <a:gd name="T30" fmla="*/ 0 w 65"/>
                  <a:gd name="T31" fmla="*/ 1 h 26"/>
                  <a:gd name="T32" fmla="*/ 0 w 65"/>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26">
                    <a:moveTo>
                      <a:pt x="0" y="26"/>
                    </a:moveTo>
                    <a:lnTo>
                      <a:pt x="6" y="19"/>
                    </a:lnTo>
                    <a:lnTo>
                      <a:pt x="14" y="13"/>
                    </a:lnTo>
                    <a:lnTo>
                      <a:pt x="24" y="8"/>
                    </a:lnTo>
                    <a:lnTo>
                      <a:pt x="35" y="4"/>
                    </a:lnTo>
                    <a:lnTo>
                      <a:pt x="45" y="1"/>
                    </a:lnTo>
                    <a:lnTo>
                      <a:pt x="54" y="0"/>
                    </a:lnTo>
                    <a:lnTo>
                      <a:pt x="61" y="1"/>
                    </a:lnTo>
                    <a:lnTo>
                      <a:pt x="65" y="3"/>
                    </a:lnTo>
                    <a:lnTo>
                      <a:pt x="64" y="6"/>
                    </a:lnTo>
                    <a:lnTo>
                      <a:pt x="59" y="10"/>
                    </a:lnTo>
                    <a:lnTo>
                      <a:pt x="51" y="13"/>
                    </a:lnTo>
                    <a:lnTo>
                      <a:pt x="41" y="16"/>
                    </a:lnTo>
                    <a:lnTo>
                      <a:pt x="30" y="18"/>
                    </a:lnTo>
                    <a:lnTo>
                      <a:pt x="19" y="20"/>
                    </a:lnTo>
                    <a:lnTo>
                      <a:pt x="8" y="23"/>
                    </a:lnTo>
                    <a:lnTo>
                      <a:pt x="0" y="2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60" name="Freeform 65">
                <a:extLst>
                  <a:ext uri="{FF2B5EF4-FFF2-40B4-BE49-F238E27FC236}">
                    <a16:creationId xmlns:a16="http://schemas.microsoft.com/office/drawing/2014/main" xmlns="" id="{9345989E-D518-401E-8159-39CD790B44F0}"/>
                  </a:ext>
                </a:extLst>
              </p:cNvPr>
              <p:cNvSpPr>
                <a:spLocks/>
              </p:cNvSpPr>
              <p:nvPr/>
            </p:nvSpPr>
            <p:spPr bwMode="auto">
              <a:xfrm>
                <a:off x="2754" y="591"/>
                <a:ext cx="33" cy="20"/>
              </a:xfrm>
              <a:custGeom>
                <a:avLst/>
                <a:gdLst>
                  <a:gd name="T0" fmla="*/ 0 w 66"/>
                  <a:gd name="T1" fmla="*/ 2 h 40"/>
                  <a:gd name="T2" fmla="*/ 1 w 66"/>
                  <a:gd name="T3" fmla="*/ 2 h 40"/>
                  <a:gd name="T4" fmla="*/ 1 w 66"/>
                  <a:gd name="T5" fmla="*/ 1 h 40"/>
                  <a:gd name="T6" fmla="*/ 1 w 66"/>
                  <a:gd name="T7" fmla="*/ 1 h 40"/>
                  <a:gd name="T8" fmla="*/ 2 w 66"/>
                  <a:gd name="T9" fmla="*/ 1 h 40"/>
                  <a:gd name="T10" fmla="*/ 2 w 66"/>
                  <a:gd name="T11" fmla="*/ 1 h 40"/>
                  <a:gd name="T12" fmla="*/ 2 w 66"/>
                  <a:gd name="T13" fmla="*/ 1 h 40"/>
                  <a:gd name="T14" fmla="*/ 2 w 66"/>
                  <a:gd name="T15" fmla="*/ 0 h 40"/>
                  <a:gd name="T16" fmla="*/ 3 w 66"/>
                  <a:gd name="T17" fmla="*/ 1 h 40"/>
                  <a:gd name="T18" fmla="*/ 3 w 66"/>
                  <a:gd name="T19" fmla="*/ 1 h 40"/>
                  <a:gd name="T20" fmla="*/ 2 w 66"/>
                  <a:gd name="T21" fmla="*/ 1 h 40"/>
                  <a:gd name="T22" fmla="*/ 2 w 66"/>
                  <a:gd name="T23" fmla="*/ 1 h 40"/>
                  <a:gd name="T24" fmla="*/ 2 w 66"/>
                  <a:gd name="T25" fmla="*/ 1 h 40"/>
                  <a:gd name="T26" fmla="*/ 1 w 66"/>
                  <a:gd name="T27" fmla="*/ 1 h 40"/>
                  <a:gd name="T28" fmla="*/ 1 w 66"/>
                  <a:gd name="T29" fmla="*/ 1 h 40"/>
                  <a:gd name="T30" fmla="*/ 1 w 66"/>
                  <a:gd name="T31" fmla="*/ 2 h 40"/>
                  <a:gd name="T32" fmla="*/ 0 w 66"/>
                  <a:gd name="T33" fmla="*/ 2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6" h="40">
                    <a:moveTo>
                      <a:pt x="0" y="40"/>
                    </a:moveTo>
                    <a:lnTo>
                      <a:pt x="7" y="33"/>
                    </a:lnTo>
                    <a:lnTo>
                      <a:pt x="16" y="26"/>
                    </a:lnTo>
                    <a:lnTo>
                      <a:pt x="25" y="18"/>
                    </a:lnTo>
                    <a:lnTo>
                      <a:pt x="37" y="11"/>
                    </a:lnTo>
                    <a:lnTo>
                      <a:pt x="46" y="4"/>
                    </a:lnTo>
                    <a:lnTo>
                      <a:pt x="55" y="1"/>
                    </a:lnTo>
                    <a:lnTo>
                      <a:pt x="62" y="0"/>
                    </a:lnTo>
                    <a:lnTo>
                      <a:pt x="66" y="3"/>
                    </a:lnTo>
                    <a:lnTo>
                      <a:pt x="66" y="9"/>
                    </a:lnTo>
                    <a:lnTo>
                      <a:pt x="61" y="13"/>
                    </a:lnTo>
                    <a:lnTo>
                      <a:pt x="52" y="18"/>
                    </a:lnTo>
                    <a:lnTo>
                      <a:pt x="40" y="23"/>
                    </a:lnTo>
                    <a:lnTo>
                      <a:pt x="28" y="27"/>
                    </a:lnTo>
                    <a:lnTo>
                      <a:pt x="17" y="32"/>
                    </a:lnTo>
                    <a:lnTo>
                      <a:pt x="7" y="36"/>
                    </a:lnTo>
                    <a:lnTo>
                      <a:pt x="0" y="4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61" name="Freeform 66">
                <a:extLst>
                  <a:ext uri="{FF2B5EF4-FFF2-40B4-BE49-F238E27FC236}">
                    <a16:creationId xmlns:a16="http://schemas.microsoft.com/office/drawing/2014/main" xmlns="" id="{DD34C841-36ED-406C-961A-97F2B3444DE2}"/>
                  </a:ext>
                </a:extLst>
              </p:cNvPr>
              <p:cNvSpPr>
                <a:spLocks/>
              </p:cNvSpPr>
              <p:nvPr/>
            </p:nvSpPr>
            <p:spPr bwMode="auto">
              <a:xfrm>
                <a:off x="2749" y="571"/>
                <a:ext cx="33" cy="27"/>
              </a:xfrm>
              <a:custGeom>
                <a:avLst/>
                <a:gdLst>
                  <a:gd name="T0" fmla="*/ 0 w 67"/>
                  <a:gd name="T1" fmla="*/ 2 h 54"/>
                  <a:gd name="T2" fmla="*/ 0 w 67"/>
                  <a:gd name="T3" fmla="*/ 2 h 54"/>
                  <a:gd name="T4" fmla="*/ 0 w 67"/>
                  <a:gd name="T5" fmla="*/ 2 h 54"/>
                  <a:gd name="T6" fmla="*/ 0 w 67"/>
                  <a:gd name="T7" fmla="*/ 1 h 54"/>
                  <a:gd name="T8" fmla="*/ 1 w 67"/>
                  <a:gd name="T9" fmla="*/ 1 h 54"/>
                  <a:gd name="T10" fmla="*/ 1 w 67"/>
                  <a:gd name="T11" fmla="*/ 1 h 54"/>
                  <a:gd name="T12" fmla="*/ 1 w 67"/>
                  <a:gd name="T13" fmla="*/ 1 h 54"/>
                  <a:gd name="T14" fmla="*/ 2 w 67"/>
                  <a:gd name="T15" fmla="*/ 0 h 54"/>
                  <a:gd name="T16" fmla="*/ 2 w 67"/>
                  <a:gd name="T17" fmla="*/ 1 h 54"/>
                  <a:gd name="T18" fmla="*/ 2 w 67"/>
                  <a:gd name="T19" fmla="*/ 1 h 54"/>
                  <a:gd name="T20" fmla="*/ 1 w 67"/>
                  <a:gd name="T21" fmla="*/ 1 h 54"/>
                  <a:gd name="T22" fmla="*/ 1 w 67"/>
                  <a:gd name="T23" fmla="*/ 1 h 54"/>
                  <a:gd name="T24" fmla="*/ 1 w 67"/>
                  <a:gd name="T25" fmla="*/ 1 h 54"/>
                  <a:gd name="T26" fmla="*/ 0 w 67"/>
                  <a:gd name="T27" fmla="*/ 2 h 54"/>
                  <a:gd name="T28" fmla="*/ 0 w 67"/>
                  <a:gd name="T29" fmla="*/ 2 h 54"/>
                  <a:gd name="T30" fmla="*/ 0 w 67"/>
                  <a:gd name="T31" fmla="*/ 2 h 54"/>
                  <a:gd name="T32" fmla="*/ 0 w 67"/>
                  <a:gd name="T33" fmla="*/ 2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54">
                    <a:moveTo>
                      <a:pt x="0" y="54"/>
                    </a:moveTo>
                    <a:lnTo>
                      <a:pt x="6" y="47"/>
                    </a:lnTo>
                    <a:lnTo>
                      <a:pt x="14" y="38"/>
                    </a:lnTo>
                    <a:lnTo>
                      <a:pt x="25" y="28"/>
                    </a:lnTo>
                    <a:lnTo>
                      <a:pt x="36" y="17"/>
                    </a:lnTo>
                    <a:lnTo>
                      <a:pt x="46" y="9"/>
                    </a:lnTo>
                    <a:lnTo>
                      <a:pt x="57" y="2"/>
                    </a:lnTo>
                    <a:lnTo>
                      <a:pt x="64" y="0"/>
                    </a:lnTo>
                    <a:lnTo>
                      <a:pt x="67" y="2"/>
                    </a:lnTo>
                    <a:lnTo>
                      <a:pt x="66" y="8"/>
                    </a:lnTo>
                    <a:lnTo>
                      <a:pt x="59" y="16"/>
                    </a:lnTo>
                    <a:lnTo>
                      <a:pt x="50" y="23"/>
                    </a:lnTo>
                    <a:lnTo>
                      <a:pt x="38" y="31"/>
                    </a:lnTo>
                    <a:lnTo>
                      <a:pt x="26" y="38"/>
                    </a:lnTo>
                    <a:lnTo>
                      <a:pt x="14" y="45"/>
                    </a:lnTo>
                    <a:lnTo>
                      <a:pt x="6" y="51"/>
                    </a:lnTo>
                    <a:lnTo>
                      <a:pt x="0"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62" name="Freeform 67">
                <a:extLst>
                  <a:ext uri="{FF2B5EF4-FFF2-40B4-BE49-F238E27FC236}">
                    <a16:creationId xmlns:a16="http://schemas.microsoft.com/office/drawing/2014/main" xmlns="" id="{814EF391-134A-4959-B6A9-862B521699F6}"/>
                  </a:ext>
                </a:extLst>
              </p:cNvPr>
              <p:cNvSpPr>
                <a:spLocks/>
              </p:cNvSpPr>
              <p:nvPr/>
            </p:nvSpPr>
            <p:spPr bwMode="auto">
              <a:xfrm>
                <a:off x="2743" y="550"/>
                <a:ext cx="35" cy="31"/>
              </a:xfrm>
              <a:custGeom>
                <a:avLst/>
                <a:gdLst>
                  <a:gd name="T0" fmla="*/ 0 w 69"/>
                  <a:gd name="T1" fmla="*/ 2 h 61"/>
                  <a:gd name="T2" fmla="*/ 1 w 69"/>
                  <a:gd name="T3" fmla="*/ 2 h 61"/>
                  <a:gd name="T4" fmla="*/ 1 w 69"/>
                  <a:gd name="T5" fmla="*/ 2 h 61"/>
                  <a:gd name="T6" fmla="*/ 1 w 69"/>
                  <a:gd name="T7" fmla="*/ 1 h 61"/>
                  <a:gd name="T8" fmla="*/ 2 w 69"/>
                  <a:gd name="T9" fmla="*/ 1 h 61"/>
                  <a:gd name="T10" fmla="*/ 2 w 69"/>
                  <a:gd name="T11" fmla="*/ 1 h 61"/>
                  <a:gd name="T12" fmla="*/ 2 w 69"/>
                  <a:gd name="T13" fmla="*/ 1 h 61"/>
                  <a:gd name="T14" fmla="*/ 2 w 69"/>
                  <a:gd name="T15" fmla="*/ 0 h 61"/>
                  <a:gd name="T16" fmla="*/ 3 w 69"/>
                  <a:gd name="T17" fmla="*/ 1 h 61"/>
                  <a:gd name="T18" fmla="*/ 3 w 69"/>
                  <a:gd name="T19" fmla="*/ 1 h 61"/>
                  <a:gd name="T20" fmla="*/ 2 w 69"/>
                  <a:gd name="T21" fmla="*/ 1 h 61"/>
                  <a:gd name="T22" fmla="*/ 2 w 69"/>
                  <a:gd name="T23" fmla="*/ 1 h 61"/>
                  <a:gd name="T24" fmla="*/ 2 w 69"/>
                  <a:gd name="T25" fmla="*/ 1 h 61"/>
                  <a:gd name="T26" fmla="*/ 1 w 69"/>
                  <a:gd name="T27" fmla="*/ 2 h 61"/>
                  <a:gd name="T28" fmla="*/ 1 w 69"/>
                  <a:gd name="T29" fmla="*/ 2 h 61"/>
                  <a:gd name="T30" fmla="*/ 1 w 69"/>
                  <a:gd name="T31" fmla="*/ 2 h 61"/>
                  <a:gd name="T32" fmla="*/ 0 w 69"/>
                  <a:gd name="T33" fmla="*/ 2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61">
                    <a:moveTo>
                      <a:pt x="0" y="61"/>
                    </a:moveTo>
                    <a:lnTo>
                      <a:pt x="5" y="54"/>
                    </a:lnTo>
                    <a:lnTo>
                      <a:pt x="13" y="43"/>
                    </a:lnTo>
                    <a:lnTo>
                      <a:pt x="23" y="32"/>
                    </a:lnTo>
                    <a:lnTo>
                      <a:pt x="33" y="20"/>
                    </a:lnTo>
                    <a:lnTo>
                      <a:pt x="45" y="10"/>
                    </a:lnTo>
                    <a:lnTo>
                      <a:pt x="55" y="3"/>
                    </a:lnTo>
                    <a:lnTo>
                      <a:pt x="63" y="0"/>
                    </a:lnTo>
                    <a:lnTo>
                      <a:pt x="69" y="2"/>
                    </a:lnTo>
                    <a:lnTo>
                      <a:pt x="69" y="8"/>
                    </a:lnTo>
                    <a:lnTo>
                      <a:pt x="63" y="15"/>
                    </a:lnTo>
                    <a:lnTo>
                      <a:pt x="54" y="23"/>
                    </a:lnTo>
                    <a:lnTo>
                      <a:pt x="41" y="31"/>
                    </a:lnTo>
                    <a:lnTo>
                      <a:pt x="29" y="40"/>
                    </a:lnTo>
                    <a:lnTo>
                      <a:pt x="16" y="48"/>
                    </a:lnTo>
                    <a:lnTo>
                      <a:pt x="6" y="55"/>
                    </a:lnTo>
                    <a:lnTo>
                      <a:pt x="0" y="6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63" name="Freeform 68">
                <a:extLst>
                  <a:ext uri="{FF2B5EF4-FFF2-40B4-BE49-F238E27FC236}">
                    <a16:creationId xmlns:a16="http://schemas.microsoft.com/office/drawing/2014/main" xmlns="" id="{227C82AB-B015-49E3-969C-75E23A618115}"/>
                  </a:ext>
                </a:extLst>
              </p:cNvPr>
              <p:cNvSpPr>
                <a:spLocks/>
              </p:cNvSpPr>
              <p:nvPr/>
            </p:nvSpPr>
            <p:spPr bwMode="auto">
              <a:xfrm>
                <a:off x="2737" y="533"/>
                <a:ext cx="32" cy="36"/>
              </a:xfrm>
              <a:custGeom>
                <a:avLst/>
                <a:gdLst>
                  <a:gd name="T0" fmla="*/ 0 w 65"/>
                  <a:gd name="T1" fmla="*/ 2 h 73"/>
                  <a:gd name="T2" fmla="*/ 0 w 65"/>
                  <a:gd name="T3" fmla="*/ 2 h 73"/>
                  <a:gd name="T4" fmla="*/ 0 w 65"/>
                  <a:gd name="T5" fmla="*/ 1 h 73"/>
                  <a:gd name="T6" fmla="*/ 0 w 65"/>
                  <a:gd name="T7" fmla="*/ 1 h 73"/>
                  <a:gd name="T8" fmla="*/ 0 w 65"/>
                  <a:gd name="T9" fmla="*/ 0 h 73"/>
                  <a:gd name="T10" fmla="*/ 1 w 65"/>
                  <a:gd name="T11" fmla="*/ 0 h 73"/>
                  <a:gd name="T12" fmla="*/ 1 w 65"/>
                  <a:gd name="T13" fmla="*/ 0 h 73"/>
                  <a:gd name="T14" fmla="*/ 1 w 65"/>
                  <a:gd name="T15" fmla="*/ 0 h 73"/>
                  <a:gd name="T16" fmla="*/ 1 w 65"/>
                  <a:gd name="T17" fmla="*/ 0 h 73"/>
                  <a:gd name="T18" fmla="*/ 2 w 65"/>
                  <a:gd name="T19" fmla="*/ 0 h 73"/>
                  <a:gd name="T20" fmla="*/ 1 w 65"/>
                  <a:gd name="T21" fmla="*/ 0 h 73"/>
                  <a:gd name="T22" fmla="*/ 1 w 65"/>
                  <a:gd name="T23" fmla="*/ 0 h 73"/>
                  <a:gd name="T24" fmla="*/ 1 w 65"/>
                  <a:gd name="T25" fmla="*/ 1 h 73"/>
                  <a:gd name="T26" fmla="*/ 0 w 65"/>
                  <a:gd name="T27" fmla="*/ 1 h 73"/>
                  <a:gd name="T28" fmla="*/ 0 w 65"/>
                  <a:gd name="T29" fmla="*/ 1 h 73"/>
                  <a:gd name="T30" fmla="*/ 0 w 65"/>
                  <a:gd name="T31" fmla="*/ 2 h 73"/>
                  <a:gd name="T32" fmla="*/ 0 w 65"/>
                  <a:gd name="T33" fmla="*/ 2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73">
                    <a:moveTo>
                      <a:pt x="0" y="73"/>
                    </a:moveTo>
                    <a:lnTo>
                      <a:pt x="4" y="64"/>
                    </a:lnTo>
                    <a:lnTo>
                      <a:pt x="9" y="52"/>
                    </a:lnTo>
                    <a:lnTo>
                      <a:pt x="16" y="39"/>
                    </a:lnTo>
                    <a:lnTo>
                      <a:pt x="24" y="28"/>
                    </a:lnTo>
                    <a:lnTo>
                      <a:pt x="34" y="17"/>
                    </a:lnTo>
                    <a:lnTo>
                      <a:pt x="44" y="8"/>
                    </a:lnTo>
                    <a:lnTo>
                      <a:pt x="53" y="2"/>
                    </a:lnTo>
                    <a:lnTo>
                      <a:pt x="63" y="0"/>
                    </a:lnTo>
                    <a:lnTo>
                      <a:pt x="65" y="4"/>
                    </a:lnTo>
                    <a:lnTo>
                      <a:pt x="61" y="11"/>
                    </a:lnTo>
                    <a:lnTo>
                      <a:pt x="52" y="21"/>
                    </a:lnTo>
                    <a:lnTo>
                      <a:pt x="42" y="32"/>
                    </a:lnTo>
                    <a:lnTo>
                      <a:pt x="29" y="45"/>
                    </a:lnTo>
                    <a:lnTo>
                      <a:pt x="17" y="57"/>
                    </a:lnTo>
                    <a:lnTo>
                      <a:pt x="7" y="67"/>
                    </a:lnTo>
                    <a:lnTo>
                      <a:pt x="0" y="7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64" name="Freeform 69">
                <a:extLst>
                  <a:ext uri="{FF2B5EF4-FFF2-40B4-BE49-F238E27FC236}">
                    <a16:creationId xmlns:a16="http://schemas.microsoft.com/office/drawing/2014/main" xmlns="" id="{12796146-D411-4805-BCB8-01CDE2B5D90C}"/>
                  </a:ext>
                </a:extLst>
              </p:cNvPr>
              <p:cNvSpPr>
                <a:spLocks/>
              </p:cNvSpPr>
              <p:nvPr/>
            </p:nvSpPr>
            <p:spPr bwMode="auto">
              <a:xfrm>
                <a:off x="2733" y="520"/>
                <a:ext cx="16" cy="40"/>
              </a:xfrm>
              <a:custGeom>
                <a:avLst/>
                <a:gdLst>
                  <a:gd name="T0" fmla="*/ 1 w 32"/>
                  <a:gd name="T1" fmla="*/ 1 h 79"/>
                  <a:gd name="T2" fmla="*/ 1 w 32"/>
                  <a:gd name="T3" fmla="*/ 1 h 79"/>
                  <a:gd name="T4" fmla="*/ 1 w 32"/>
                  <a:gd name="T5" fmla="*/ 1 h 79"/>
                  <a:gd name="T6" fmla="*/ 1 w 32"/>
                  <a:gd name="T7" fmla="*/ 1 h 79"/>
                  <a:gd name="T8" fmla="*/ 1 w 32"/>
                  <a:gd name="T9" fmla="*/ 2 h 79"/>
                  <a:gd name="T10" fmla="*/ 1 w 32"/>
                  <a:gd name="T11" fmla="*/ 2 h 79"/>
                  <a:gd name="T12" fmla="*/ 1 w 32"/>
                  <a:gd name="T13" fmla="*/ 2 h 79"/>
                  <a:gd name="T14" fmla="*/ 1 w 32"/>
                  <a:gd name="T15" fmla="*/ 3 h 79"/>
                  <a:gd name="T16" fmla="*/ 1 w 32"/>
                  <a:gd name="T17" fmla="*/ 3 h 79"/>
                  <a:gd name="T18" fmla="*/ 0 w 32"/>
                  <a:gd name="T19" fmla="*/ 3 h 79"/>
                  <a:gd name="T20" fmla="*/ 1 w 32"/>
                  <a:gd name="T21" fmla="*/ 2 h 79"/>
                  <a:gd name="T22" fmla="*/ 1 w 32"/>
                  <a:gd name="T23" fmla="*/ 2 h 79"/>
                  <a:gd name="T24" fmla="*/ 1 w 32"/>
                  <a:gd name="T25" fmla="*/ 1 h 79"/>
                  <a:gd name="T26" fmla="*/ 1 w 32"/>
                  <a:gd name="T27" fmla="*/ 1 h 79"/>
                  <a:gd name="T28" fmla="*/ 1 w 32"/>
                  <a:gd name="T29" fmla="*/ 1 h 79"/>
                  <a:gd name="T30" fmla="*/ 1 w 32"/>
                  <a:gd name="T31" fmla="*/ 0 h 79"/>
                  <a:gd name="T32" fmla="*/ 1 w 32"/>
                  <a:gd name="T33" fmla="*/ 1 h 7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79">
                    <a:moveTo>
                      <a:pt x="32" y="1"/>
                    </a:moveTo>
                    <a:lnTo>
                      <a:pt x="32" y="4"/>
                    </a:lnTo>
                    <a:lnTo>
                      <a:pt x="30" y="12"/>
                    </a:lnTo>
                    <a:lnTo>
                      <a:pt x="27" y="24"/>
                    </a:lnTo>
                    <a:lnTo>
                      <a:pt x="21" y="35"/>
                    </a:lnTo>
                    <a:lnTo>
                      <a:pt x="15" y="48"/>
                    </a:lnTo>
                    <a:lnTo>
                      <a:pt x="9" y="61"/>
                    </a:lnTo>
                    <a:lnTo>
                      <a:pt x="5" y="71"/>
                    </a:lnTo>
                    <a:lnTo>
                      <a:pt x="3" y="79"/>
                    </a:lnTo>
                    <a:lnTo>
                      <a:pt x="0" y="69"/>
                    </a:lnTo>
                    <a:lnTo>
                      <a:pt x="1" y="55"/>
                    </a:lnTo>
                    <a:lnTo>
                      <a:pt x="4" y="41"/>
                    </a:lnTo>
                    <a:lnTo>
                      <a:pt x="7" y="27"/>
                    </a:lnTo>
                    <a:lnTo>
                      <a:pt x="13" y="15"/>
                    </a:lnTo>
                    <a:lnTo>
                      <a:pt x="19" y="5"/>
                    </a:lnTo>
                    <a:lnTo>
                      <a:pt x="26" y="0"/>
                    </a:lnTo>
                    <a:lnTo>
                      <a:pt x="32"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65" name="Freeform 70">
                <a:extLst>
                  <a:ext uri="{FF2B5EF4-FFF2-40B4-BE49-F238E27FC236}">
                    <a16:creationId xmlns:a16="http://schemas.microsoft.com/office/drawing/2014/main" xmlns="" id="{4747D98B-1148-481C-AFF0-5196E53C0F6E}"/>
                  </a:ext>
                </a:extLst>
              </p:cNvPr>
              <p:cNvSpPr>
                <a:spLocks/>
              </p:cNvSpPr>
              <p:nvPr/>
            </p:nvSpPr>
            <p:spPr bwMode="auto">
              <a:xfrm>
                <a:off x="2722" y="507"/>
                <a:ext cx="16" cy="39"/>
              </a:xfrm>
              <a:custGeom>
                <a:avLst/>
                <a:gdLst>
                  <a:gd name="T0" fmla="*/ 1 w 31"/>
                  <a:gd name="T1" fmla="*/ 0 h 79"/>
                  <a:gd name="T2" fmla="*/ 1 w 31"/>
                  <a:gd name="T3" fmla="*/ 0 h 79"/>
                  <a:gd name="T4" fmla="*/ 1 w 31"/>
                  <a:gd name="T5" fmla="*/ 0 h 79"/>
                  <a:gd name="T6" fmla="*/ 1 w 31"/>
                  <a:gd name="T7" fmla="*/ 0 h 79"/>
                  <a:gd name="T8" fmla="*/ 1 w 31"/>
                  <a:gd name="T9" fmla="*/ 1 h 79"/>
                  <a:gd name="T10" fmla="*/ 1 w 31"/>
                  <a:gd name="T11" fmla="*/ 1 h 79"/>
                  <a:gd name="T12" fmla="*/ 1 w 31"/>
                  <a:gd name="T13" fmla="*/ 1 h 79"/>
                  <a:gd name="T14" fmla="*/ 1 w 31"/>
                  <a:gd name="T15" fmla="*/ 2 h 79"/>
                  <a:gd name="T16" fmla="*/ 1 w 31"/>
                  <a:gd name="T17" fmla="*/ 2 h 79"/>
                  <a:gd name="T18" fmla="*/ 0 w 31"/>
                  <a:gd name="T19" fmla="*/ 2 h 79"/>
                  <a:gd name="T20" fmla="*/ 0 w 31"/>
                  <a:gd name="T21" fmla="*/ 1 h 79"/>
                  <a:gd name="T22" fmla="*/ 1 w 31"/>
                  <a:gd name="T23" fmla="*/ 1 h 79"/>
                  <a:gd name="T24" fmla="*/ 1 w 31"/>
                  <a:gd name="T25" fmla="*/ 0 h 79"/>
                  <a:gd name="T26" fmla="*/ 1 w 31"/>
                  <a:gd name="T27" fmla="*/ 0 h 79"/>
                  <a:gd name="T28" fmla="*/ 1 w 31"/>
                  <a:gd name="T29" fmla="*/ 0 h 79"/>
                  <a:gd name="T30" fmla="*/ 1 w 31"/>
                  <a:gd name="T31" fmla="*/ 0 h 79"/>
                  <a:gd name="T32" fmla="*/ 1 w 31"/>
                  <a:gd name="T33" fmla="*/ 0 h 7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79">
                    <a:moveTo>
                      <a:pt x="31" y="0"/>
                    </a:moveTo>
                    <a:lnTo>
                      <a:pt x="31" y="5"/>
                    </a:lnTo>
                    <a:lnTo>
                      <a:pt x="29" y="13"/>
                    </a:lnTo>
                    <a:lnTo>
                      <a:pt x="26" y="23"/>
                    </a:lnTo>
                    <a:lnTo>
                      <a:pt x="20" y="36"/>
                    </a:lnTo>
                    <a:lnTo>
                      <a:pt x="14" y="50"/>
                    </a:lnTo>
                    <a:lnTo>
                      <a:pt x="10" y="61"/>
                    </a:lnTo>
                    <a:lnTo>
                      <a:pt x="5" y="72"/>
                    </a:lnTo>
                    <a:lnTo>
                      <a:pt x="2" y="79"/>
                    </a:lnTo>
                    <a:lnTo>
                      <a:pt x="0" y="67"/>
                    </a:lnTo>
                    <a:lnTo>
                      <a:pt x="0" y="54"/>
                    </a:lnTo>
                    <a:lnTo>
                      <a:pt x="3" y="41"/>
                    </a:lnTo>
                    <a:lnTo>
                      <a:pt x="7" y="27"/>
                    </a:lnTo>
                    <a:lnTo>
                      <a:pt x="12" y="14"/>
                    </a:lnTo>
                    <a:lnTo>
                      <a:pt x="18" y="5"/>
                    </a:lnTo>
                    <a:lnTo>
                      <a:pt x="25" y="0"/>
                    </a:lnTo>
                    <a:lnTo>
                      <a:pt x="3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66" name="Freeform 71">
                <a:extLst>
                  <a:ext uri="{FF2B5EF4-FFF2-40B4-BE49-F238E27FC236}">
                    <a16:creationId xmlns:a16="http://schemas.microsoft.com/office/drawing/2014/main" xmlns="" id="{ACBEEEF2-CF1F-4E65-8C4C-DA444D0BE941}"/>
                  </a:ext>
                </a:extLst>
              </p:cNvPr>
              <p:cNvSpPr>
                <a:spLocks/>
              </p:cNvSpPr>
              <p:nvPr/>
            </p:nvSpPr>
            <p:spPr bwMode="auto">
              <a:xfrm>
                <a:off x="2756" y="390"/>
                <a:ext cx="40" cy="197"/>
              </a:xfrm>
              <a:custGeom>
                <a:avLst/>
                <a:gdLst>
                  <a:gd name="T0" fmla="*/ 2 w 81"/>
                  <a:gd name="T1" fmla="*/ 12 h 395"/>
                  <a:gd name="T2" fmla="*/ 2 w 81"/>
                  <a:gd name="T3" fmla="*/ 12 h 395"/>
                  <a:gd name="T4" fmla="*/ 2 w 81"/>
                  <a:gd name="T5" fmla="*/ 12 h 395"/>
                  <a:gd name="T6" fmla="*/ 2 w 81"/>
                  <a:gd name="T7" fmla="*/ 12 h 395"/>
                  <a:gd name="T8" fmla="*/ 2 w 81"/>
                  <a:gd name="T9" fmla="*/ 12 h 395"/>
                  <a:gd name="T10" fmla="*/ 1 w 81"/>
                  <a:gd name="T11" fmla="*/ 10 h 395"/>
                  <a:gd name="T12" fmla="*/ 1 w 81"/>
                  <a:gd name="T13" fmla="*/ 8 h 395"/>
                  <a:gd name="T14" fmla="*/ 0 w 81"/>
                  <a:gd name="T15" fmla="*/ 7 h 395"/>
                  <a:gd name="T16" fmla="*/ 0 w 81"/>
                  <a:gd name="T17" fmla="*/ 5 h 395"/>
                  <a:gd name="T18" fmla="*/ 0 w 81"/>
                  <a:gd name="T19" fmla="*/ 3 h 395"/>
                  <a:gd name="T20" fmla="*/ 0 w 81"/>
                  <a:gd name="T21" fmla="*/ 2 h 395"/>
                  <a:gd name="T22" fmla="*/ 0 w 81"/>
                  <a:gd name="T23" fmla="*/ 1 h 395"/>
                  <a:gd name="T24" fmla="*/ 0 w 81"/>
                  <a:gd name="T25" fmla="*/ 0 h 395"/>
                  <a:gd name="T26" fmla="*/ 0 w 81"/>
                  <a:gd name="T27" fmla="*/ 0 h 395"/>
                  <a:gd name="T28" fmla="*/ 0 w 81"/>
                  <a:gd name="T29" fmla="*/ 2 h 395"/>
                  <a:gd name="T30" fmla="*/ 0 w 81"/>
                  <a:gd name="T31" fmla="*/ 3 h 395"/>
                  <a:gd name="T32" fmla="*/ 0 w 81"/>
                  <a:gd name="T33" fmla="*/ 5 h 395"/>
                  <a:gd name="T34" fmla="*/ 0 w 81"/>
                  <a:gd name="T35" fmla="*/ 7 h 395"/>
                  <a:gd name="T36" fmla="*/ 0 w 81"/>
                  <a:gd name="T37" fmla="*/ 9 h 395"/>
                  <a:gd name="T38" fmla="*/ 1 w 81"/>
                  <a:gd name="T39" fmla="*/ 10 h 395"/>
                  <a:gd name="T40" fmla="*/ 2 w 81"/>
                  <a:gd name="T41" fmla="*/ 12 h 39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1" h="395">
                    <a:moveTo>
                      <a:pt x="68" y="390"/>
                    </a:moveTo>
                    <a:lnTo>
                      <a:pt x="72" y="392"/>
                    </a:lnTo>
                    <a:lnTo>
                      <a:pt x="75" y="393"/>
                    </a:lnTo>
                    <a:lnTo>
                      <a:pt x="77" y="394"/>
                    </a:lnTo>
                    <a:lnTo>
                      <a:pt x="81" y="395"/>
                    </a:lnTo>
                    <a:lnTo>
                      <a:pt x="53" y="337"/>
                    </a:lnTo>
                    <a:lnTo>
                      <a:pt x="34" y="280"/>
                    </a:lnTo>
                    <a:lnTo>
                      <a:pt x="21" y="225"/>
                    </a:lnTo>
                    <a:lnTo>
                      <a:pt x="14" y="173"/>
                    </a:lnTo>
                    <a:lnTo>
                      <a:pt x="11" y="125"/>
                    </a:lnTo>
                    <a:lnTo>
                      <a:pt x="11" y="79"/>
                    </a:lnTo>
                    <a:lnTo>
                      <a:pt x="13" y="37"/>
                    </a:lnTo>
                    <a:lnTo>
                      <a:pt x="14" y="0"/>
                    </a:lnTo>
                    <a:lnTo>
                      <a:pt x="7" y="28"/>
                    </a:lnTo>
                    <a:lnTo>
                      <a:pt x="2" y="71"/>
                    </a:lnTo>
                    <a:lnTo>
                      <a:pt x="0" y="122"/>
                    </a:lnTo>
                    <a:lnTo>
                      <a:pt x="4" y="180"/>
                    </a:lnTo>
                    <a:lnTo>
                      <a:pt x="11" y="240"/>
                    </a:lnTo>
                    <a:lnTo>
                      <a:pt x="23" y="298"/>
                    </a:lnTo>
                    <a:lnTo>
                      <a:pt x="42" y="348"/>
                    </a:lnTo>
                    <a:lnTo>
                      <a:pt x="68" y="39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67" name="Freeform 72">
                <a:extLst>
                  <a:ext uri="{FF2B5EF4-FFF2-40B4-BE49-F238E27FC236}">
                    <a16:creationId xmlns:a16="http://schemas.microsoft.com/office/drawing/2014/main" xmlns="" id="{A977A3C0-A113-47AE-8A0C-56AF227578E4}"/>
                  </a:ext>
                </a:extLst>
              </p:cNvPr>
              <p:cNvSpPr>
                <a:spLocks/>
              </p:cNvSpPr>
              <p:nvPr/>
            </p:nvSpPr>
            <p:spPr bwMode="auto">
              <a:xfrm>
                <a:off x="2759" y="403"/>
                <a:ext cx="30" cy="27"/>
              </a:xfrm>
              <a:custGeom>
                <a:avLst/>
                <a:gdLst>
                  <a:gd name="T0" fmla="*/ 2 w 60"/>
                  <a:gd name="T1" fmla="*/ 1 h 54"/>
                  <a:gd name="T2" fmla="*/ 2 w 60"/>
                  <a:gd name="T3" fmla="*/ 0 h 54"/>
                  <a:gd name="T4" fmla="*/ 2 w 60"/>
                  <a:gd name="T5" fmla="*/ 1 h 54"/>
                  <a:gd name="T6" fmla="*/ 2 w 60"/>
                  <a:gd name="T7" fmla="*/ 1 h 54"/>
                  <a:gd name="T8" fmla="*/ 1 w 60"/>
                  <a:gd name="T9" fmla="*/ 1 h 54"/>
                  <a:gd name="T10" fmla="*/ 1 w 60"/>
                  <a:gd name="T11" fmla="*/ 1 h 54"/>
                  <a:gd name="T12" fmla="*/ 1 w 60"/>
                  <a:gd name="T13" fmla="*/ 1 h 54"/>
                  <a:gd name="T14" fmla="*/ 1 w 60"/>
                  <a:gd name="T15" fmla="*/ 2 h 54"/>
                  <a:gd name="T16" fmla="*/ 0 w 60"/>
                  <a:gd name="T17" fmla="*/ 2 h 54"/>
                  <a:gd name="T18" fmla="*/ 1 w 60"/>
                  <a:gd name="T19" fmla="*/ 2 h 54"/>
                  <a:gd name="T20" fmla="*/ 1 w 60"/>
                  <a:gd name="T21" fmla="*/ 2 h 54"/>
                  <a:gd name="T22" fmla="*/ 1 w 60"/>
                  <a:gd name="T23" fmla="*/ 2 h 54"/>
                  <a:gd name="T24" fmla="*/ 2 w 60"/>
                  <a:gd name="T25" fmla="*/ 1 h 54"/>
                  <a:gd name="T26" fmla="*/ 2 w 60"/>
                  <a:gd name="T27" fmla="*/ 1 h 54"/>
                  <a:gd name="T28" fmla="*/ 2 w 60"/>
                  <a:gd name="T29" fmla="*/ 1 h 54"/>
                  <a:gd name="T30" fmla="*/ 2 w 60"/>
                  <a:gd name="T31" fmla="*/ 1 h 54"/>
                  <a:gd name="T32" fmla="*/ 2 w 60"/>
                  <a:gd name="T33" fmla="*/ 1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0" h="54">
                    <a:moveTo>
                      <a:pt x="60" y="1"/>
                    </a:moveTo>
                    <a:lnTo>
                      <a:pt x="56" y="0"/>
                    </a:lnTo>
                    <a:lnTo>
                      <a:pt x="50" y="1"/>
                    </a:lnTo>
                    <a:lnTo>
                      <a:pt x="42" y="4"/>
                    </a:lnTo>
                    <a:lnTo>
                      <a:pt x="31" y="10"/>
                    </a:lnTo>
                    <a:lnTo>
                      <a:pt x="21" y="19"/>
                    </a:lnTo>
                    <a:lnTo>
                      <a:pt x="12" y="29"/>
                    </a:lnTo>
                    <a:lnTo>
                      <a:pt x="5" y="41"/>
                    </a:lnTo>
                    <a:lnTo>
                      <a:pt x="0" y="54"/>
                    </a:lnTo>
                    <a:lnTo>
                      <a:pt x="7" y="48"/>
                    </a:lnTo>
                    <a:lnTo>
                      <a:pt x="15" y="40"/>
                    </a:lnTo>
                    <a:lnTo>
                      <a:pt x="25" y="33"/>
                    </a:lnTo>
                    <a:lnTo>
                      <a:pt x="36" y="25"/>
                    </a:lnTo>
                    <a:lnTo>
                      <a:pt x="46" y="17"/>
                    </a:lnTo>
                    <a:lnTo>
                      <a:pt x="54" y="10"/>
                    </a:lnTo>
                    <a:lnTo>
                      <a:pt x="59" y="4"/>
                    </a:lnTo>
                    <a:lnTo>
                      <a:pt x="6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68" name="Freeform 73">
                <a:extLst>
                  <a:ext uri="{FF2B5EF4-FFF2-40B4-BE49-F238E27FC236}">
                    <a16:creationId xmlns:a16="http://schemas.microsoft.com/office/drawing/2014/main" xmlns="" id="{6F842A3D-52DF-47EF-A370-A7E982180D5C}"/>
                  </a:ext>
                </a:extLst>
              </p:cNvPr>
              <p:cNvSpPr>
                <a:spLocks/>
              </p:cNvSpPr>
              <p:nvPr/>
            </p:nvSpPr>
            <p:spPr bwMode="auto">
              <a:xfrm>
                <a:off x="2757" y="429"/>
                <a:ext cx="34" cy="36"/>
              </a:xfrm>
              <a:custGeom>
                <a:avLst/>
                <a:gdLst>
                  <a:gd name="T0" fmla="*/ 2 w 70"/>
                  <a:gd name="T1" fmla="*/ 1 h 71"/>
                  <a:gd name="T2" fmla="*/ 2 w 70"/>
                  <a:gd name="T3" fmla="*/ 0 h 71"/>
                  <a:gd name="T4" fmla="*/ 1 w 70"/>
                  <a:gd name="T5" fmla="*/ 1 h 71"/>
                  <a:gd name="T6" fmla="*/ 1 w 70"/>
                  <a:gd name="T7" fmla="*/ 1 h 71"/>
                  <a:gd name="T8" fmla="*/ 1 w 70"/>
                  <a:gd name="T9" fmla="*/ 1 h 71"/>
                  <a:gd name="T10" fmla="*/ 0 w 70"/>
                  <a:gd name="T11" fmla="*/ 1 h 71"/>
                  <a:gd name="T12" fmla="*/ 0 w 70"/>
                  <a:gd name="T13" fmla="*/ 2 h 71"/>
                  <a:gd name="T14" fmla="*/ 0 w 70"/>
                  <a:gd name="T15" fmla="*/ 2 h 71"/>
                  <a:gd name="T16" fmla="*/ 0 w 70"/>
                  <a:gd name="T17" fmla="*/ 3 h 71"/>
                  <a:gd name="T18" fmla="*/ 0 w 70"/>
                  <a:gd name="T19" fmla="*/ 3 h 71"/>
                  <a:gd name="T20" fmla="*/ 0 w 70"/>
                  <a:gd name="T21" fmla="*/ 2 h 71"/>
                  <a:gd name="T22" fmla="*/ 0 w 70"/>
                  <a:gd name="T23" fmla="*/ 2 h 71"/>
                  <a:gd name="T24" fmla="*/ 1 w 70"/>
                  <a:gd name="T25" fmla="*/ 2 h 71"/>
                  <a:gd name="T26" fmla="*/ 1 w 70"/>
                  <a:gd name="T27" fmla="*/ 1 h 71"/>
                  <a:gd name="T28" fmla="*/ 1 w 70"/>
                  <a:gd name="T29" fmla="*/ 1 h 71"/>
                  <a:gd name="T30" fmla="*/ 2 w 70"/>
                  <a:gd name="T31" fmla="*/ 1 h 71"/>
                  <a:gd name="T32" fmla="*/ 2 w 70"/>
                  <a:gd name="T33" fmla="*/ 1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0" h="71">
                    <a:moveTo>
                      <a:pt x="70" y="2"/>
                    </a:moveTo>
                    <a:lnTo>
                      <a:pt x="66" y="0"/>
                    </a:lnTo>
                    <a:lnTo>
                      <a:pt x="58" y="2"/>
                    </a:lnTo>
                    <a:lnTo>
                      <a:pt x="48" y="9"/>
                    </a:lnTo>
                    <a:lnTo>
                      <a:pt x="37" y="18"/>
                    </a:lnTo>
                    <a:lnTo>
                      <a:pt x="25" y="30"/>
                    </a:lnTo>
                    <a:lnTo>
                      <a:pt x="14" y="44"/>
                    </a:lnTo>
                    <a:lnTo>
                      <a:pt x="6" y="57"/>
                    </a:lnTo>
                    <a:lnTo>
                      <a:pt x="0" y="71"/>
                    </a:lnTo>
                    <a:lnTo>
                      <a:pt x="6" y="65"/>
                    </a:lnTo>
                    <a:lnTo>
                      <a:pt x="15" y="57"/>
                    </a:lnTo>
                    <a:lnTo>
                      <a:pt x="27" y="48"/>
                    </a:lnTo>
                    <a:lnTo>
                      <a:pt x="41" y="38"/>
                    </a:lnTo>
                    <a:lnTo>
                      <a:pt x="52" y="26"/>
                    </a:lnTo>
                    <a:lnTo>
                      <a:pt x="63" y="17"/>
                    </a:lnTo>
                    <a:lnTo>
                      <a:pt x="68" y="8"/>
                    </a:lnTo>
                    <a:lnTo>
                      <a:pt x="7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69" name="Freeform 74">
                <a:extLst>
                  <a:ext uri="{FF2B5EF4-FFF2-40B4-BE49-F238E27FC236}">
                    <a16:creationId xmlns:a16="http://schemas.microsoft.com/office/drawing/2014/main" xmlns="" id="{0883DC3F-CCE1-4B16-B5BA-2EA90329D15C}"/>
                  </a:ext>
                </a:extLst>
              </p:cNvPr>
              <p:cNvSpPr>
                <a:spLocks/>
              </p:cNvSpPr>
              <p:nvPr/>
            </p:nvSpPr>
            <p:spPr bwMode="auto">
              <a:xfrm>
                <a:off x="2759" y="452"/>
                <a:ext cx="39" cy="31"/>
              </a:xfrm>
              <a:custGeom>
                <a:avLst/>
                <a:gdLst>
                  <a:gd name="T0" fmla="*/ 3 w 77"/>
                  <a:gd name="T1" fmla="*/ 1 h 62"/>
                  <a:gd name="T2" fmla="*/ 3 w 77"/>
                  <a:gd name="T3" fmla="*/ 0 h 62"/>
                  <a:gd name="T4" fmla="*/ 2 w 77"/>
                  <a:gd name="T5" fmla="*/ 1 h 62"/>
                  <a:gd name="T6" fmla="*/ 2 w 77"/>
                  <a:gd name="T7" fmla="*/ 1 h 62"/>
                  <a:gd name="T8" fmla="*/ 2 w 77"/>
                  <a:gd name="T9" fmla="*/ 1 h 62"/>
                  <a:gd name="T10" fmla="*/ 1 w 77"/>
                  <a:gd name="T11" fmla="*/ 1 h 62"/>
                  <a:gd name="T12" fmla="*/ 1 w 77"/>
                  <a:gd name="T13" fmla="*/ 2 h 62"/>
                  <a:gd name="T14" fmla="*/ 1 w 77"/>
                  <a:gd name="T15" fmla="*/ 2 h 62"/>
                  <a:gd name="T16" fmla="*/ 0 w 77"/>
                  <a:gd name="T17" fmla="*/ 2 h 62"/>
                  <a:gd name="T18" fmla="*/ 1 w 77"/>
                  <a:gd name="T19" fmla="*/ 2 h 62"/>
                  <a:gd name="T20" fmla="*/ 1 w 77"/>
                  <a:gd name="T21" fmla="*/ 2 h 62"/>
                  <a:gd name="T22" fmla="*/ 1 w 77"/>
                  <a:gd name="T23" fmla="*/ 2 h 62"/>
                  <a:gd name="T24" fmla="*/ 2 w 77"/>
                  <a:gd name="T25" fmla="*/ 2 h 62"/>
                  <a:gd name="T26" fmla="*/ 2 w 77"/>
                  <a:gd name="T27" fmla="*/ 1 h 62"/>
                  <a:gd name="T28" fmla="*/ 3 w 77"/>
                  <a:gd name="T29" fmla="*/ 1 h 62"/>
                  <a:gd name="T30" fmla="*/ 3 w 77"/>
                  <a:gd name="T31" fmla="*/ 1 h 62"/>
                  <a:gd name="T32" fmla="*/ 3 w 77"/>
                  <a:gd name="T33" fmla="*/ 1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7" h="62">
                    <a:moveTo>
                      <a:pt x="77" y="2"/>
                    </a:moveTo>
                    <a:lnTo>
                      <a:pt x="73" y="0"/>
                    </a:lnTo>
                    <a:lnTo>
                      <a:pt x="63" y="1"/>
                    </a:lnTo>
                    <a:lnTo>
                      <a:pt x="52" y="7"/>
                    </a:lnTo>
                    <a:lnTo>
                      <a:pt x="39" y="15"/>
                    </a:lnTo>
                    <a:lnTo>
                      <a:pt x="25" y="25"/>
                    </a:lnTo>
                    <a:lnTo>
                      <a:pt x="14" y="37"/>
                    </a:lnTo>
                    <a:lnTo>
                      <a:pt x="5" y="49"/>
                    </a:lnTo>
                    <a:lnTo>
                      <a:pt x="0" y="62"/>
                    </a:lnTo>
                    <a:lnTo>
                      <a:pt x="6" y="58"/>
                    </a:lnTo>
                    <a:lnTo>
                      <a:pt x="16" y="52"/>
                    </a:lnTo>
                    <a:lnTo>
                      <a:pt x="30" y="42"/>
                    </a:lnTo>
                    <a:lnTo>
                      <a:pt x="44" y="33"/>
                    </a:lnTo>
                    <a:lnTo>
                      <a:pt x="56" y="24"/>
                    </a:lnTo>
                    <a:lnTo>
                      <a:pt x="68" y="15"/>
                    </a:lnTo>
                    <a:lnTo>
                      <a:pt x="75" y="7"/>
                    </a:lnTo>
                    <a:lnTo>
                      <a:pt x="77"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70" name="Freeform 75">
                <a:extLst>
                  <a:ext uri="{FF2B5EF4-FFF2-40B4-BE49-F238E27FC236}">
                    <a16:creationId xmlns:a16="http://schemas.microsoft.com/office/drawing/2014/main" xmlns="" id="{12C1C4A9-8CA0-4756-972F-7544050676EA}"/>
                  </a:ext>
                </a:extLst>
              </p:cNvPr>
              <p:cNvSpPr>
                <a:spLocks/>
              </p:cNvSpPr>
              <p:nvPr/>
            </p:nvSpPr>
            <p:spPr bwMode="auto">
              <a:xfrm>
                <a:off x="2762" y="489"/>
                <a:ext cx="36" cy="27"/>
              </a:xfrm>
              <a:custGeom>
                <a:avLst/>
                <a:gdLst>
                  <a:gd name="T0" fmla="*/ 3 w 71"/>
                  <a:gd name="T1" fmla="*/ 1 h 54"/>
                  <a:gd name="T2" fmla="*/ 3 w 71"/>
                  <a:gd name="T3" fmla="*/ 0 h 54"/>
                  <a:gd name="T4" fmla="*/ 2 w 71"/>
                  <a:gd name="T5" fmla="*/ 1 h 54"/>
                  <a:gd name="T6" fmla="*/ 2 w 71"/>
                  <a:gd name="T7" fmla="*/ 1 h 54"/>
                  <a:gd name="T8" fmla="*/ 2 w 71"/>
                  <a:gd name="T9" fmla="*/ 1 h 54"/>
                  <a:gd name="T10" fmla="*/ 1 w 71"/>
                  <a:gd name="T11" fmla="*/ 1 h 54"/>
                  <a:gd name="T12" fmla="*/ 1 w 71"/>
                  <a:gd name="T13" fmla="*/ 2 h 54"/>
                  <a:gd name="T14" fmla="*/ 1 w 71"/>
                  <a:gd name="T15" fmla="*/ 2 h 54"/>
                  <a:gd name="T16" fmla="*/ 0 w 71"/>
                  <a:gd name="T17" fmla="*/ 2 h 54"/>
                  <a:gd name="T18" fmla="*/ 1 w 71"/>
                  <a:gd name="T19" fmla="*/ 2 h 54"/>
                  <a:gd name="T20" fmla="*/ 1 w 71"/>
                  <a:gd name="T21" fmla="*/ 2 h 54"/>
                  <a:gd name="T22" fmla="*/ 1 w 71"/>
                  <a:gd name="T23" fmla="*/ 2 h 54"/>
                  <a:gd name="T24" fmla="*/ 2 w 71"/>
                  <a:gd name="T25" fmla="*/ 1 h 54"/>
                  <a:gd name="T26" fmla="*/ 2 w 71"/>
                  <a:gd name="T27" fmla="*/ 1 h 54"/>
                  <a:gd name="T28" fmla="*/ 2 w 71"/>
                  <a:gd name="T29" fmla="*/ 1 h 54"/>
                  <a:gd name="T30" fmla="*/ 3 w 71"/>
                  <a:gd name="T31" fmla="*/ 1 h 54"/>
                  <a:gd name="T32" fmla="*/ 3 w 71"/>
                  <a:gd name="T33" fmla="*/ 1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54">
                    <a:moveTo>
                      <a:pt x="71" y="2"/>
                    </a:moveTo>
                    <a:lnTo>
                      <a:pt x="68" y="0"/>
                    </a:lnTo>
                    <a:lnTo>
                      <a:pt x="59" y="2"/>
                    </a:lnTo>
                    <a:lnTo>
                      <a:pt x="48" y="6"/>
                    </a:lnTo>
                    <a:lnTo>
                      <a:pt x="36" y="15"/>
                    </a:lnTo>
                    <a:lnTo>
                      <a:pt x="23" y="24"/>
                    </a:lnTo>
                    <a:lnTo>
                      <a:pt x="13" y="33"/>
                    </a:lnTo>
                    <a:lnTo>
                      <a:pt x="3" y="43"/>
                    </a:lnTo>
                    <a:lnTo>
                      <a:pt x="0" y="54"/>
                    </a:lnTo>
                    <a:lnTo>
                      <a:pt x="7" y="49"/>
                    </a:lnTo>
                    <a:lnTo>
                      <a:pt x="17" y="45"/>
                    </a:lnTo>
                    <a:lnTo>
                      <a:pt x="30" y="38"/>
                    </a:lnTo>
                    <a:lnTo>
                      <a:pt x="43" y="31"/>
                    </a:lnTo>
                    <a:lnTo>
                      <a:pt x="54" y="23"/>
                    </a:lnTo>
                    <a:lnTo>
                      <a:pt x="64" y="16"/>
                    </a:lnTo>
                    <a:lnTo>
                      <a:pt x="70" y="9"/>
                    </a:lnTo>
                    <a:lnTo>
                      <a:pt x="71"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71" name="Freeform 76">
                <a:extLst>
                  <a:ext uri="{FF2B5EF4-FFF2-40B4-BE49-F238E27FC236}">
                    <a16:creationId xmlns:a16="http://schemas.microsoft.com/office/drawing/2014/main" xmlns="" id="{4532233B-647D-496E-AFFB-97460BA350D9}"/>
                  </a:ext>
                </a:extLst>
              </p:cNvPr>
              <p:cNvSpPr>
                <a:spLocks/>
              </p:cNvSpPr>
              <p:nvPr/>
            </p:nvSpPr>
            <p:spPr bwMode="auto">
              <a:xfrm>
                <a:off x="2767" y="511"/>
                <a:ext cx="32" cy="19"/>
              </a:xfrm>
              <a:custGeom>
                <a:avLst/>
                <a:gdLst>
                  <a:gd name="T0" fmla="*/ 2 w 64"/>
                  <a:gd name="T1" fmla="*/ 1 h 38"/>
                  <a:gd name="T2" fmla="*/ 2 w 64"/>
                  <a:gd name="T3" fmla="*/ 0 h 38"/>
                  <a:gd name="T4" fmla="*/ 2 w 64"/>
                  <a:gd name="T5" fmla="*/ 0 h 38"/>
                  <a:gd name="T6" fmla="*/ 2 w 64"/>
                  <a:gd name="T7" fmla="*/ 1 h 38"/>
                  <a:gd name="T8" fmla="*/ 2 w 64"/>
                  <a:gd name="T9" fmla="*/ 1 h 38"/>
                  <a:gd name="T10" fmla="*/ 1 w 64"/>
                  <a:gd name="T11" fmla="*/ 1 h 38"/>
                  <a:gd name="T12" fmla="*/ 1 w 64"/>
                  <a:gd name="T13" fmla="*/ 1 h 38"/>
                  <a:gd name="T14" fmla="*/ 1 w 64"/>
                  <a:gd name="T15" fmla="*/ 1 h 38"/>
                  <a:gd name="T16" fmla="*/ 0 w 64"/>
                  <a:gd name="T17" fmla="*/ 2 h 38"/>
                  <a:gd name="T18" fmla="*/ 1 w 64"/>
                  <a:gd name="T19" fmla="*/ 2 h 38"/>
                  <a:gd name="T20" fmla="*/ 1 w 64"/>
                  <a:gd name="T21" fmla="*/ 1 h 38"/>
                  <a:gd name="T22" fmla="*/ 1 w 64"/>
                  <a:gd name="T23" fmla="*/ 1 h 38"/>
                  <a:gd name="T24" fmla="*/ 2 w 64"/>
                  <a:gd name="T25" fmla="*/ 1 h 38"/>
                  <a:gd name="T26" fmla="*/ 2 w 64"/>
                  <a:gd name="T27" fmla="*/ 1 h 38"/>
                  <a:gd name="T28" fmla="*/ 2 w 64"/>
                  <a:gd name="T29" fmla="*/ 1 h 38"/>
                  <a:gd name="T30" fmla="*/ 2 w 64"/>
                  <a:gd name="T31" fmla="*/ 1 h 38"/>
                  <a:gd name="T32" fmla="*/ 2 w 64"/>
                  <a:gd name="T33" fmla="*/ 1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38">
                    <a:moveTo>
                      <a:pt x="64" y="4"/>
                    </a:moveTo>
                    <a:lnTo>
                      <a:pt x="60" y="0"/>
                    </a:lnTo>
                    <a:lnTo>
                      <a:pt x="53" y="0"/>
                    </a:lnTo>
                    <a:lnTo>
                      <a:pt x="44" y="2"/>
                    </a:lnTo>
                    <a:lnTo>
                      <a:pt x="34" y="4"/>
                    </a:lnTo>
                    <a:lnTo>
                      <a:pt x="22" y="10"/>
                    </a:lnTo>
                    <a:lnTo>
                      <a:pt x="13" y="16"/>
                    </a:lnTo>
                    <a:lnTo>
                      <a:pt x="5" y="27"/>
                    </a:lnTo>
                    <a:lnTo>
                      <a:pt x="0" y="38"/>
                    </a:lnTo>
                    <a:lnTo>
                      <a:pt x="7" y="35"/>
                    </a:lnTo>
                    <a:lnTo>
                      <a:pt x="16" y="30"/>
                    </a:lnTo>
                    <a:lnTo>
                      <a:pt x="27" y="27"/>
                    </a:lnTo>
                    <a:lnTo>
                      <a:pt x="38" y="22"/>
                    </a:lnTo>
                    <a:lnTo>
                      <a:pt x="49" y="18"/>
                    </a:lnTo>
                    <a:lnTo>
                      <a:pt x="58" y="13"/>
                    </a:lnTo>
                    <a:lnTo>
                      <a:pt x="62" y="8"/>
                    </a:lnTo>
                    <a:lnTo>
                      <a:pt x="64"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72" name="Freeform 77">
                <a:extLst>
                  <a:ext uri="{FF2B5EF4-FFF2-40B4-BE49-F238E27FC236}">
                    <a16:creationId xmlns:a16="http://schemas.microsoft.com/office/drawing/2014/main" xmlns="" id="{61B4CC03-E319-45E5-B8BA-965A59CAA1FB}"/>
                  </a:ext>
                </a:extLst>
              </p:cNvPr>
              <p:cNvSpPr>
                <a:spLocks/>
              </p:cNvSpPr>
              <p:nvPr/>
            </p:nvSpPr>
            <p:spPr bwMode="auto">
              <a:xfrm>
                <a:off x="2779" y="546"/>
                <a:ext cx="24" cy="15"/>
              </a:xfrm>
              <a:custGeom>
                <a:avLst/>
                <a:gdLst>
                  <a:gd name="T0" fmla="*/ 1 w 49"/>
                  <a:gd name="T1" fmla="*/ 1 h 28"/>
                  <a:gd name="T2" fmla="*/ 1 w 49"/>
                  <a:gd name="T3" fmla="*/ 0 h 28"/>
                  <a:gd name="T4" fmla="*/ 1 w 49"/>
                  <a:gd name="T5" fmla="*/ 0 h 28"/>
                  <a:gd name="T6" fmla="*/ 0 w 49"/>
                  <a:gd name="T7" fmla="*/ 1 h 28"/>
                  <a:gd name="T8" fmla="*/ 0 w 49"/>
                  <a:gd name="T9" fmla="*/ 1 h 28"/>
                  <a:gd name="T10" fmla="*/ 0 w 49"/>
                  <a:gd name="T11" fmla="*/ 1 h 28"/>
                  <a:gd name="T12" fmla="*/ 0 w 49"/>
                  <a:gd name="T13" fmla="*/ 1 h 28"/>
                  <a:gd name="T14" fmla="*/ 0 w 49"/>
                  <a:gd name="T15" fmla="*/ 1 h 28"/>
                  <a:gd name="T16" fmla="*/ 0 w 49"/>
                  <a:gd name="T17" fmla="*/ 1 h 28"/>
                  <a:gd name="T18" fmla="*/ 0 w 49"/>
                  <a:gd name="T19" fmla="*/ 1 h 28"/>
                  <a:gd name="T20" fmla="*/ 0 w 49"/>
                  <a:gd name="T21" fmla="*/ 1 h 28"/>
                  <a:gd name="T22" fmla="*/ 0 w 49"/>
                  <a:gd name="T23" fmla="*/ 1 h 28"/>
                  <a:gd name="T24" fmla="*/ 0 w 49"/>
                  <a:gd name="T25" fmla="*/ 1 h 28"/>
                  <a:gd name="T26" fmla="*/ 1 w 49"/>
                  <a:gd name="T27" fmla="*/ 1 h 28"/>
                  <a:gd name="T28" fmla="*/ 1 w 49"/>
                  <a:gd name="T29" fmla="*/ 1 h 28"/>
                  <a:gd name="T30" fmla="*/ 1 w 49"/>
                  <a:gd name="T31" fmla="*/ 1 h 28"/>
                  <a:gd name="T32" fmla="*/ 1 w 49"/>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28">
                    <a:moveTo>
                      <a:pt x="49" y="2"/>
                    </a:moveTo>
                    <a:lnTo>
                      <a:pt x="45" y="0"/>
                    </a:lnTo>
                    <a:lnTo>
                      <a:pt x="39" y="0"/>
                    </a:lnTo>
                    <a:lnTo>
                      <a:pt x="31" y="1"/>
                    </a:lnTo>
                    <a:lnTo>
                      <a:pt x="23" y="5"/>
                    </a:lnTo>
                    <a:lnTo>
                      <a:pt x="14" y="10"/>
                    </a:lnTo>
                    <a:lnTo>
                      <a:pt x="7" y="17"/>
                    </a:lnTo>
                    <a:lnTo>
                      <a:pt x="1" y="23"/>
                    </a:lnTo>
                    <a:lnTo>
                      <a:pt x="0" y="28"/>
                    </a:lnTo>
                    <a:lnTo>
                      <a:pt x="5" y="26"/>
                    </a:lnTo>
                    <a:lnTo>
                      <a:pt x="12" y="24"/>
                    </a:lnTo>
                    <a:lnTo>
                      <a:pt x="20" y="20"/>
                    </a:lnTo>
                    <a:lnTo>
                      <a:pt x="28" y="17"/>
                    </a:lnTo>
                    <a:lnTo>
                      <a:pt x="36" y="13"/>
                    </a:lnTo>
                    <a:lnTo>
                      <a:pt x="42" y="10"/>
                    </a:lnTo>
                    <a:lnTo>
                      <a:pt x="46" y="5"/>
                    </a:lnTo>
                    <a:lnTo>
                      <a:pt x="49"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73" name="Freeform 78">
                <a:extLst>
                  <a:ext uri="{FF2B5EF4-FFF2-40B4-BE49-F238E27FC236}">
                    <a16:creationId xmlns:a16="http://schemas.microsoft.com/office/drawing/2014/main" xmlns="" id="{AADBB9D7-8E27-4301-BB30-4F880307BD34}"/>
                  </a:ext>
                </a:extLst>
              </p:cNvPr>
              <p:cNvSpPr>
                <a:spLocks/>
              </p:cNvSpPr>
              <p:nvPr/>
            </p:nvSpPr>
            <p:spPr bwMode="auto">
              <a:xfrm>
                <a:off x="2784" y="564"/>
                <a:ext cx="16" cy="11"/>
              </a:xfrm>
              <a:custGeom>
                <a:avLst/>
                <a:gdLst>
                  <a:gd name="T0" fmla="*/ 0 w 33"/>
                  <a:gd name="T1" fmla="*/ 1 h 22"/>
                  <a:gd name="T2" fmla="*/ 0 w 33"/>
                  <a:gd name="T3" fmla="*/ 0 h 22"/>
                  <a:gd name="T4" fmla="*/ 0 w 33"/>
                  <a:gd name="T5" fmla="*/ 0 h 22"/>
                  <a:gd name="T6" fmla="*/ 0 w 33"/>
                  <a:gd name="T7" fmla="*/ 1 h 22"/>
                  <a:gd name="T8" fmla="*/ 0 w 33"/>
                  <a:gd name="T9" fmla="*/ 1 h 22"/>
                  <a:gd name="T10" fmla="*/ 0 w 33"/>
                  <a:gd name="T11" fmla="*/ 1 h 22"/>
                  <a:gd name="T12" fmla="*/ 0 w 33"/>
                  <a:gd name="T13" fmla="*/ 1 h 22"/>
                  <a:gd name="T14" fmla="*/ 0 w 33"/>
                  <a:gd name="T15" fmla="*/ 1 h 22"/>
                  <a:gd name="T16" fmla="*/ 0 w 33"/>
                  <a:gd name="T17" fmla="*/ 1 h 22"/>
                  <a:gd name="T18" fmla="*/ 0 w 33"/>
                  <a:gd name="T19" fmla="*/ 1 h 22"/>
                  <a:gd name="T20" fmla="*/ 0 w 33"/>
                  <a:gd name="T21" fmla="*/ 1 h 22"/>
                  <a:gd name="T22" fmla="*/ 0 w 33"/>
                  <a:gd name="T23" fmla="*/ 1 h 22"/>
                  <a:gd name="T24" fmla="*/ 0 w 33"/>
                  <a:gd name="T25" fmla="*/ 1 h 22"/>
                  <a:gd name="T26" fmla="*/ 0 w 33"/>
                  <a:gd name="T27" fmla="*/ 1 h 22"/>
                  <a:gd name="T28" fmla="*/ 1 w 33"/>
                  <a:gd name="T29" fmla="*/ 1 h 22"/>
                  <a:gd name="T30" fmla="*/ 1 w 33"/>
                  <a:gd name="T31" fmla="*/ 1 h 22"/>
                  <a:gd name="T32" fmla="*/ 0 w 33"/>
                  <a:gd name="T33" fmla="*/ 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22">
                    <a:moveTo>
                      <a:pt x="31" y="1"/>
                    </a:moveTo>
                    <a:lnTo>
                      <a:pt x="27" y="0"/>
                    </a:lnTo>
                    <a:lnTo>
                      <a:pt x="23" y="0"/>
                    </a:lnTo>
                    <a:lnTo>
                      <a:pt x="17" y="1"/>
                    </a:lnTo>
                    <a:lnTo>
                      <a:pt x="10" y="3"/>
                    </a:lnTo>
                    <a:lnTo>
                      <a:pt x="5" y="6"/>
                    </a:lnTo>
                    <a:lnTo>
                      <a:pt x="1" y="11"/>
                    </a:lnTo>
                    <a:lnTo>
                      <a:pt x="0" y="16"/>
                    </a:lnTo>
                    <a:lnTo>
                      <a:pt x="2" y="22"/>
                    </a:lnTo>
                    <a:lnTo>
                      <a:pt x="3" y="16"/>
                    </a:lnTo>
                    <a:lnTo>
                      <a:pt x="8" y="13"/>
                    </a:lnTo>
                    <a:lnTo>
                      <a:pt x="15" y="11"/>
                    </a:lnTo>
                    <a:lnTo>
                      <a:pt x="21" y="9"/>
                    </a:lnTo>
                    <a:lnTo>
                      <a:pt x="27" y="8"/>
                    </a:lnTo>
                    <a:lnTo>
                      <a:pt x="32" y="6"/>
                    </a:lnTo>
                    <a:lnTo>
                      <a:pt x="33" y="5"/>
                    </a:lnTo>
                    <a:lnTo>
                      <a:pt x="31"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74" name="Freeform 79">
                <a:extLst>
                  <a:ext uri="{FF2B5EF4-FFF2-40B4-BE49-F238E27FC236}">
                    <a16:creationId xmlns:a16="http://schemas.microsoft.com/office/drawing/2014/main" xmlns="" id="{203F286E-3864-49A5-9921-A39A413397D5}"/>
                  </a:ext>
                </a:extLst>
              </p:cNvPr>
              <p:cNvSpPr>
                <a:spLocks/>
              </p:cNvSpPr>
              <p:nvPr/>
            </p:nvSpPr>
            <p:spPr bwMode="auto">
              <a:xfrm>
                <a:off x="2757" y="417"/>
                <a:ext cx="33" cy="31"/>
              </a:xfrm>
              <a:custGeom>
                <a:avLst/>
                <a:gdLst>
                  <a:gd name="T0" fmla="*/ 3 w 65"/>
                  <a:gd name="T1" fmla="*/ 0 h 64"/>
                  <a:gd name="T2" fmla="*/ 2 w 65"/>
                  <a:gd name="T3" fmla="*/ 0 h 64"/>
                  <a:gd name="T4" fmla="*/ 2 w 65"/>
                  <a:gd name="T5" fmla="*/ 0 h 64"/>
                  <a:gd name="T6" fmla="*/ 2 w 65"/>
                  <a:gd name="T7" fmla="*/ 0 h 64"/>
                  <a:gd name="T8" fmla="*/ 2 w 65"/>
                  <a:gd name="T9" fmla="*/ 0 h 64"/>
                  <a:gd name="T10" fmla="*/ 1 w 65"/>
                  <a:gd name="T11" fmla="*/ 0 h 64"/>
                  <a:gd name="T12" fmla="*/ 1 w 65"/>
                  <a:gd name="T13" fmla="*/ 1 h 64"/>
                  <a:gd name="T14" fmla="*/ 1 w 65"/>
                  <a:gd name="T15" fmla="*/ 1 h 64"/>
                  <a:gd name="T16" fmla="*/ 0 w 65"/>
                  <a:gd name="T17" fmla="*/ 1 h 64"/>
                  <a:gd name="T18" fmla="*/ 1 w 65"/>
                  <a:gd name="T19" fmla="*/ 1 h 64"/>
                  <a:gd name="T20" fmla="*/ 1 w 65"/>
                  <a:gd name="T21" fmla="*/ 1 h 64"/>
                  <a:gd name="T22" fmla="*/ 1 w 65"/>
                  <a:gd name="T23" fmla="*/ 1 h 64"/>
                  <a:gd name="T24" fmla="*/ 2 w 65"/>
                  <a:gd name="T25" fmla="*/ 1 h 64"/>
                  <a:gd name="T26" fmla="*/ 2 w 65"/>
                  <a:gd name="T27" fmla="*/ 0 h 64"/>
                  <a:gd name="T28" fmla="*/ 2 w 65"/>
                  <a:gd name="T29" fmla="*/ 0 h 64"/>
                  <a:gd name="T30" fmla="*/ 2 w 65"/>
                  <a:gd name="T31" fmla="*/ 0 h 64"/>
                  <a:gd name="T32" fmla="*/ 3 w 65"/>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64">
                    <a:moveTo>
                      <a:pt x="65" y="3"/>
                    </a:moveTo>
                    <a:lnTo>
                      <a:pt x="62" y="0"/>
                    </a:lnTo>
                    <a:lnTo>
                      <a:pt x="55" y="2"/>
                    </a:lnTo>
                    <a:lnTo>
                      <a:pt x="45" y="6"/>
                    </a:lnTo>
                    <a:lnTo>
                      <a:pt x="34" y="14"/>
                    </a:lnTo>
                    <a:lnTo>
                      <a:pt x="23" y="25"/>
                    </a:lnTo>
                    <a:lnTo>
                      <a:pt x="13" y="37"/>
                    </a:lnTo>
                    <a:lnTo>
                      <a:pt x="5" y="50"/>
                    </a:lnTo>
                    <a:lnTo>
                      <a:pt x="0" y="64"/>
                    </a:lnTo>
                    <a:lnTo>
                      <a:pt x="5" y="59"/>
                    </a:lnTo>
                    <a:lnTo>
                      <a:pt x="13" y="51"/>
                    </a:lnTo>
                    <a:lnTo>
                      <a:pt x="25" y="43"/>
                    </a:lnTo>
                    <a:lnTo>
                      <a:pt x="38" y="34"/>
                    </a:lnTo>
                    <a:lnTo>
                      <a:pt x="49" y="25"/>
                    </a:lnTo>
                    <a:lnTo>
                      <a:pt x="58" y="17"/>
                    </a:lnTo>
                    <a:lnTo>
                      <a:pt x="64" y="8"/>
                    </a:lnTo>
                    <a:lnTo>
                      <a:pt x="65"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75" name="Freeform 80">
                <a:extLst>
                  <a:ext uri="{FF2B5EF4-FFF2-40B4-BE49-F238E27FC236}">
                    <a16:creationId xmlns:a16="http://schemas.microsoft.com/office/drawing/2014/main" xmlns="" id="{058EAB18-2650-4087-BD01-1146E16A0543}"/>
                  </a:ext>
                </a:extLst>
              </p:cNvPr>
              <p:cNvSpPr>
                <a:spLocks/>
              </p:cNvSpPr>
              <p:nvPr/>
            </p:nvSpPr>
            <p:spPr bwMode="auto">
              <a:xfrm>
                <a:off x="2759" y="388"/>
                <a:ext cx="26" cy="25"/>
              </a:xfrm>
              <a:custGeom>
                <a:avLst/>
                <a:gdLst>
                  <a:gd name="T0" fmla="*/ 2 w 52"/>
                  <a:gd name="T1" fmla="*/ 1 h 50"/>
                  <a:gd name="T2" fmla="*/ 2 w 52"/>
                  <a:gd name="T3" fmla="*/ 0 h 50"/>
                  <a:gd name="T4" fmla="*/ 2 w 52"/>
                  <a:gd name="T5" fmla="*/ 1 h 50"/>
                  <a:gd name="T6" fmla="*/ 2 w 52"/>
                  <a:gd name="T7" fmla="*/ 1 h 50"/>
                  <a:gd name="T8" fmla="*/ 1 w 52"/>
                  <a:gd name="T9" fmla="*/ 1 h 50"/>
                  <a:gd name="T10" fmla="*/ 1 w 52"/>
                  <a:gd name="T11" fmla="*/ 1 h 50"/>
                  <a:gd name="T12" fmla="*/ 1 w 52"/>
                  <a:gd name="T13" fmla="*/ 1 h 50"/>
                  <a:gd name="T14" fmla="*/ 1 w 52"/>
                  <a:gd name="T15" fmla="*/ 2 h 50"/>
                  <a:gd name="T16" fmla="*/ 0 w 52"/>
                  <a:gd name="T17" fmla="*/ 2 h 50"/>
                  <a:gd name="T18" fmla="*/ 1 w 52"/>
                  <a:gd name="T19" fmla="*/ 2 h 50"/>
                  <a:gd name="T20" fmla="*/ 1 w 52"/>
                  <a:gd name="T21" fmla="*/ 2 h 50"/>
                  <a:gd name="T22" fmla="*/ 1 w 52"/>
                  <a:gd name="T23" fmla="*/ 1 h 50"/>
                  <a:gd name="T24" fmla="*/ 1 w 52"/>
                  <a:gd name="T25" fmla="*/ 1 h 50"/>
                  <a:gd name="T26" fmla="*/ 2 w 52"/>
                  <a:gd name="T27" fmla="*/ 1 h 50"/>
                  <a:gd name="T28" fmla="*/ 2 w 52"/>
                  <a:gd name="T29" fmla="*/ 1 h 50"/>
                  <a:gd name="T30" fmla="*/ 2 w 52"/>
                  <a:gd name="T31" fmla="*/ 1 h 50"/>
                  <a:gd name="T32" fmla="*/ 2 w 52"/>
                  <a:gd name="T33" fmla="*/ 1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0">
                    <a:moveTo>
                      <a:pt x="52" y="2"/>
                    </a:moveTo>
                    <a:lnTo>
                      <a:pt x="50" y="0"/>
                    </a:lnTo>
                    <a:lnTo>
                      <a:pt x="44" y="1"/>
                    </a:lnTo>
                    <a:lnTo>
                      <a:pt x="37" y="4"/>
                    </a:lnTo>
                    <a:lnTo>
                      <a:pt x="28" y="9"/>
                    </a:lnTo>
                    <a:lnTo>
                      <a:pt x="20" y="16"/>
                    </a:lnTo>
                    <a:lnTo>
                      <a:pt x="12" y="26"/>
                    </a:lnTo>
                    <a:lnTo>
                      <a:pt x="5" y="37"/>
                    </a:lnTo>
                    <a:lnTo>
                      <a:pt x="0" y="50"/>
                    </a:lnTo>
                    <a:lnTo>
                      <a:pt x="7" y="44"/>
                    </a:lnTo>
                    <a:lnTo>
                      <a:pt x="15" y="38"/>
                    </a:lnTo>
                    <a:lnTo>
                      <a:pt x="23" y="30"/>
                    </a:lnTo>
                    <a:lnTo>
                      <a:pt x="32" y="23"/>
                    </a:lnTo>
                    <a:lnTo>
                      <a:pt x="40" y="17"/>
                    </a:lnTo>
                    <a:lnTo>
                      <a:pt x="47" y="11"/>
                    </a:lnTo>
                    <a:lnTo>
                      <a:pt x="51" y="6"/>
                    </a:lnTo>
                    <a:lnTo>
                      <a:pt x="52"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76" name="Freeform 81">
                <a:extLst>
                  <a:ext uri="{FF2B5EF4-FFF2-40B4-BE49-F238E27FC236}">
                    <a16:creationId xmlns:a16="http://schemas.microsoft.com/office/drawing/2014/main" xmlns="" id="{D252F6F8-FA02-46D7-863D-FF1B22531FB6}"/>
                  </a:ext>
                </a:extLst>
              </p:cNvPr>
              <p:cNvSpPr>
                <a:spLocks/>
              </p:cNvSpPr>
              <p:nvPr/>
            </p:nvSpPr>
            <p:spPr bwMode="auto">
              <a:xfrm>
                <a:off x="2759" y="475"/>
                <a:ext cx="36" cy="27"/>
              </a:xfrm>
              <a:custGeom>
                <a:avLst/>
                <a:gdLst>
                  <a:gd name="T0" fmla="*/ 3 w 71"/>
                  <a:gd name="T1" fmla="*/ 1 h 53"/>
                  <a:gd name="T2" fmla="*/ 3 w 71"/>
                  <a:gd name="T3" fmla="*/ 0 h 53"/>
                  <a:gd name="T4" fmla="*/ 2 w 71"/>
                  <a:gd name="T5" fmla="*/ 1 h 53"/>
                  <a:gd name="T6" fmla="*/ 2 w 71"/>
                  <a:gd name="T7" fmla="*/ 1 h 53"/>
                  <a:gd name="T8" fmla="*/ 2 w 71"/>
                  <a:gd name="T9" fmla="*/ 1 h 53"/>
                  <a:gd name="T10" fmla="*/ 1 w 71"/>
                  <a:gd name="T11" fmla="*/ 1 h 53"/>
                  <a:gd name="T12" fmla="*/ 1 w 71"/>
                  <a:gd name="T13" fmla="*/ 2 h 53"/>
                  <a:gd name="T14" fmla="*/ 1 w 71"/>
                  <a:gd name="T15" fmla="*/ 2 h 53"/>
                  <a:gd name="T16" fmla="*/ 0 w 71"/>
                  <a:gd name="T17" fmla="*/ 2 h 53"/>
                  <a:gd name="T18" fmla="*/ 1 w 71"/>
                  <a:gd name="T19" fmla="*/ 2 h 53"/>
                  <a:gd name="T20" fmla="*/ 1 w 71"/>
                  <a:gd name="T21" fmla="*/ 2 h 53"/>
                  <a:gd name="T22" fmla="*/ 1 w 71"/>
                  <a:gd name="T23" fmla="*/ 2 h 53"/>
                  <a:gd name="T24" fmla="*/ 2 w 71"/>
                  <a:gd name="T25" fmla="*/ 1 h 53"/>
                  <a:gd name="T26" fmla="*/ 2 w 71"/>
                  <a:gd name="T27" fmla="*/ 1 h 53"/>
                  <a:gd name="T28" fmla="*/ 3 w 71"/>
                  <a:gd name="T29" fmla="*/ 1 h 53"/>
                  <a:gd name="T30" fmla="*/ 3 w 71"/>
                  <a:gd name="T31" fmla="*/ 1 h 53"/>
                  <a:gd name="T32" fmla="*/ 3 w 71"/>
                  <a:gd name="T33" fmla="*/ 1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53">
                    <a:moveTo>
                      <a:pt x="71" y="1"/>
                    </a:moveTo>
                    <a:lnTo>
                      <a:pt x="68" y="0"/>
                    </a:lnTo>
                    <a:lnTo>
                      <a:pt x="59" y="2"/>
                    </a:lnTo>
                    <a:lnTo>
                      <a:pt x="48" y="7"/>
                    </a:lnTo>
                    <a:lnTo>
                      <a:pt x="36" y="15"/>
                    </a:lnTo>
                    <a:lnTo>
                      <a:pt x="23" y="23"/>
                    </a:lnTo>
                    <a:lnTo>
                      <a:pt x="13" y="33"/>
                    </a:lnTo>
                    <a:lnTo>
                      <a:pt x="4" y="44"/>
                    </a:lnTo>
                    <a:lnTo>
                      <a:pt x="0" y="53"/>
                    </a:lnTo>
                    <a:lnTo>
                      <a:pt x="7" y="49"/>
                    </a:lnTo>
                    <a:lnTo>
                      <a:pt x="17" y="44"/>
                    </a:lnTo>
                    <a:lnTo>
                      <a:pt x="30" y="37"/>
                    </a:lnTo>
                    <a:lnTo>
                      <a:pt x="43" y="30"/>
                    </a:lnTo>
                    <a:lnTo>
                      <a:pt x="54" y="23"/>
                    </a:lnTo>
                    <a:lnTo>
                      <a:pt x="65" y="15"/>
                    </a:lnTo>
                    <a:lnTo>
                      <a:pt x="70" y="8"/>
                    </a:lnTo>
                    <a:lnTo>
                      <a:pt x="71"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77" name="Freeform 82">
                <a:extLst>
                  <a:ext uri="{FF2B5EF4-FFF2-40B4-BE49-F238E27FC236}">
                    <a16:creationId xmlns:a16="http://schemas.microsoft.com/office/drawing/2014/main" xmlns="" id="{2121D7B0-24E3-45B0-A3A6-00BFBE14BB76}"/>
                  </a:ext>
                </a:extLst>
              </p:cNvPr>
              <p:cNvSpPr>
                <a:spLocks/>
              </p:cNvSpPr>
              <p:nvPr/>
            </p:nvSpPr>
            <p:spPr bwMode="auto">
              <a:xfrm>
                <a:off x="2771" y="526"/>
                <a:ext cx="30" cy="20"/>
              </a:xfrm>
              <a:custGeom>
                <a:avLst/>
                <a:gdLst>
                  <a:gd name="T0" fmla="*/ 2 w 60"/>
                  <a:gd name="T1" fmla="*/ 0 h 41"/>
                  <a:gd name="T2" fmla="*/ 2 w 60"/>
                  <a:gd name="T3" fmla="*/ 0 h 41"/>
                  <a:gd name="T4" fmla="*/ 2 w 60"/>
                  <a:gd name="T5" fmla="*/ 0 h 41"/>
                  <a:gd name="T6" fmla="*/ 2 w 60"/>
                  <a:gd name="T7" fmla="*/ 0 h 41"/>
                  <a:gd name="T8" fmla="*/ 1 w 60"/>
                  <a:gd name="T9" fmla="*/ 0 h 41"/>
                  <a:gd name="T10" fmla="*/ 1 w 60"/>
                  <a:gd name="T11" fmla="*/ 0 h 41"/>
                  <a:gd name="T12" fmla="*/ 1 w 60"/>
                  <a:gd name="T13" fmla="*/ 0 h 41"/>
                  <a:gd name="T14" fmla="*/ 1 w 60"/>
                  <a:gd name="T15" fmla="*/ 1 h 41"/>
                  <a:gd name="T16" fmla="*/ 0 w 60"/>
                  <a:gd name="T17" fmla="*/ 1 h 41"/>
                  <a:gd name="T18" fmla="*/ 1 w 60"/>
                  <a:gd name="T19" fmla="*/ 1 h 41"/>
                  <a:gd name="T20" fmla="*/ 1 w 60"/>
                  <a:gd name="T21" fmla="*/ 1 h 41"/>
                  <a:gd name="T22" fmla="*/ 1 w 60"/>
                  <a:gd name="T23" fmla="*/ 0 h 41"/>
                  <a:gd name="T24" fmla="*/ 2 w 60"/>
                  <a:gd name="T25" fmla="*/ 0 h 41"/>
                  <a:gd name="T26" fmla="*/ 2 w 60"/>
                  <a:gd name="T27" fmla="*/ 0 h 41"/>
                  <a:gd name="T28" fmla="*/ 2 w 60"/>
                  <a:gd name="T29" fmla="*/ 0 h 41"/>
                  <a:gd name="T30" fmla="*/ 2 w 60"/>
                  <a:gd name="T31" fmla="*/ 0 h 41"/>
                  <a:gd name="T32" fmla="*/ 2 w 60"/>
                  <a:gd name="T33" fmla="*/ 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0" h="41">
                    <a:moveTo>
                      <a:pt x="60" y="3"/>
                    </a:moveTo>
                    <a:lnTo>
                      <a:pt x="57" y="0"/>
                    </a:lnTo>
                    <a:lnTo>
                      <a:pt x="50" y="1"/>
                    </a:lnTo>
                    <a:lnTo>
                      <a:pt x="39" y="5"/>
                    </a:lnTo>
                    <a:lnTo>
                      <a:pt x="29" y="11"/>
                    </a:lnTo>
                    <a:lnTo>
                      <a:pt x="19" y="19"/>
                    </a:lnTo>
                    <a:lnTo>
                      <a:pt x="9" y="27"/>
                    </a:lnTo>
                    <a:lnTo>
                      <a:pt x="3" y="34"/>
                    </a:lnTo>
                    <a:lnTo>
                      <a:pt x="0" y="41"/>
                    </a:lnTo>
                    <a:lnTo>
                      <a:pt x="6" y="37"/>
                    </a:lnTo>
                    <a:lnTo>
                      <a:pt x="14" y="34"/>
                    </a:lnTo>
                    <a:lnTo>
                      <a:pt x="23" y="29"/>
                    </a:lnTo>
                    <a:lnTo>
                      <a:pt x="34" y="23"/>
                    </a:lnTo>
                    <a:lnTo>
                      <a:pt x="43" y="18"/>
                    </a:lnTo>
                    <a:lnTo>
                      <a:pt x="51" y="13"/>
                    </a:lnTo>
                    <a:lnTo>
                      <a:pt x="58" y="7"/>
                    </a:lnTo>
                    <a:lnTo>
                      <a:pt x="6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78" name="Freeform 83">
                <a:extLst>
                  <a:ext uri="{FF2B5EF4-FFF2-40B4-BE49-F238E27FC236}">
                    <a16:creationId xmlns:a16="http://schemas.microsoft.com/office/drawing/2014/main" xmlns="" id="{0706CAD4-10B6-44CB-AB29-DC5020046BD2}"/>
                  </a:ext>
                </a:extLst>
              </p:cNvPr>
              <p:cNvSpPr>
                <a:spLocks/>
              </p:cNvSpPr>
              <p:nvPr/>
            </p:nvSpPr>
            <p:spPr bwMode="auto">
              <a:xfrm>
                <a:off x="2760" y="370"/>
                <a:ext cx="4" cy="31"/>
              </a:xfrm>
              <a:custGeom>
                <a:avLst/>
                <a:gdLst>
                  <a:gd name="T0" fmla="*/ 1 w 8"/>
                  <a:gd name="T1" fmla="*/ 2 h 61"/>
                  <a:gd name="T2" fmla="*/ 1 w 8"/>
                  <a:gd name="T3" fmla="*/ 2 h 61"/>
                  <a:gd name="T4" fmla="*/ 0 w 8"/>
                  <a:gd name="T5" fmla="*/ 1 h 61"/>
                  <a:gd name="T6" fmla="*/ 0 w 8"/>
                  <a:gd name="T7" fmla="*/ 1 h 61"/>
                  <a:gd name="T8" fmla="*/ 1 w 8"/>
                  <a:gd name="T9" fmla="*/ 0 h 61"/>
                  <a:gd name="T10" fmla="*/ 1 w 8"/>
                  <a:gd name="T11" fmla="*/ 1 h 61"/>
                  <a:gd name="T12" fmla="*/ 1 w 8"/>
                  <a:gd name="T13" fmla="*/ 1 h 61"/>
                  <a:gd name="T14" fmla="*/ 1 w 8"/>
                  <a:gd name="T15" fmla="*/ 2 h 61"/>
                  <a:gd name="T16" fmla="*/ 1 w 8"/>
                  <a:gd name="T17" fmla="*/ 2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61">
                    <a:moveTo>
                      <a:pt x="4" y="61"/>
                    </a:moveTo>
                    <a:lnTo>
                      <a:pt x="3" y="48"/>
                    </a:lnTo>
                    <a:lnTo>
                      <a:pt x="0" y="27"/>
                    </a:lnTo>
                    <a:lnTo>
                      <a:pt x="0" y="8"/>
                    </a:lnTo>
                    <a:lnTo>
                      <a:pt x="4" y="0"/>
                    </a:lnTo>
                    <a:lnTo>
                      <a:pt x="8" y="9"/>
                    </a:lnTo>
                    <a:lnTo>
                      <a:pt x="8" y="27"/>
                    </a:lnTo>
                    <a:lnTo>
                      <a:pt x="6" y="46"/>
                    </a:lnTo>
                    <a:lnTo>
                      <a:pt x="4" y="6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79" name="Freeform 84">
                <a:extLst>
                  <a:ext uri="{FF2B5EF4-FFF2-40B4-BE49-F238E27FC236}">
                    <a16:creationId xmlns:a16="http://schemas.microsoft.com/office/drawing/2014/main" xmlns="" id="{FBEDEEA6-9126-46B6-AFBB-44A7E256F346}"/>
                  </a:ext>
                </a:extLst>
              </p:cNvPr>
              <p:cNvSpPr>
                <a:spLocks/>
              </p:cNvSpPr>
              <p:nvPr/>
            </p:nvSpPr>
            <p:spPr bwMode="auto">
              <a:xfrm>
                <a:off x="2726" y="392"/>
                <a:ext cx="32" cy="43"/>
              </a:xfrm>
              <a:custGeom>
                <a:avLst/>
                <a:gdLst>
                  <a:gd name="T0" fmla="*/ 2 w 65"/>
                  <a:gd name="T1" fmla="*/ 3 h 85"/>
                  <a:gd name="T2" fmla="*/ 1 w 65"/>
                  <a:gd name="T3" fmla="*/ 3 h 85"/>
                  <a:gd name="T4" fmla="*/ 1 w 65"/>
                  <a:gd name="T5" fmla="*/ 2 h 85"/>
                  <a:gd name="T6" fmla="*/ 1 w 65"/>
                  <a:gd name="T7" fmla="*/ 2 h 85"/>
                  <a:gd name="T8" fmla="*/ 1 w 65"/>
                  <a:gd name="T9" fmla="*/ 1 h 85"/>
                  <a:gd name="T10" fmla="*/ 0 w 65"/>
                  <a:gd name="T11" fmla="*/ 1 h 85"/>
                  <a:gd name="T12" fmla="*/ 0 w 65"/>
                  <a:gd name="T13" fmla="*/ 1 h 85"/>
                  <a:gd name="T14" fmla="*/ 0 w 65"/>
                  <a:gd name="T15" fmla="*/ 0 h 85"/>
                  <a:gd name="T16" fmla="*/ 0 w 65"/>
                  <a:gd name="T17" fmla="*/ 1 h 85"/>
                  <a:gd name="T18" fmla="*/ 0 w 65"/>
                  <a:gd name="T19" fmla="*/ 1 h 85"/>
                  <a:gd name="T20" fmla="*/ 0 w 65"/>
                  <a:gd name="T21" fmla="*/ 1 h 85"/>
                  <a:gd name="T22" fmla="*/ 0 w 65"/>
                  <a:gd name="T23" fmla="*/ 1 h 85"/>
                  <a:gd name="T24" fmla="*/ 0 w 65"/>
                  <a:gd name="T25" fmla="*/ 2 h 85"/>
                  <a:gd name="T26" fmla="*/ 1 w 65"/>
                  <a:gd name="T27" fmla="*/ 2 h 85"/>
                  <a:gd name="T28" fmla="*/ 1 w 65"/>
                  <a:gd name="T29" fmla="*/ 3 h 85"/>
                  <a:gd name="T30" fmla="*/ 1 w 65"/>
                  <a:gd name="T31" fmla="*/ 3 h 85"/>
                  <a:gd name="T32" fmla="*/ 2 w 65"/>
                  <a:gd name="T33" fmla="*/ 3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85">
                    <a:moveTo>
                      <a:pt x="65" y="85"/>
                    </a:moveTo>
                    <a:lnTo>
                      <a:pt x="60" y="75"/>
                    </a:lnTo>
                    <a:lnTo>
                      <a:pt x="53" y="62"/>
                    </a:lnTo>
                    <a:lnTo>
                      <a:pt x="44" y="46"/>
                    </a:lnTo>
                    <a:lnTo>
                      <a:pt x="34" y="31"/>
                    </a:lnTo>
                    <a:lnTo>
                      <a:pt x="23" y="16"/>
                    </a:lnTo>
                    <a:lnTo>
                      <a:pt x="14" y="6"/>
                    </a:lnTo>
                    <a:lnTo>
                      <a:pt x="6" y="0"/>
                    </a:lnTo>
                    <a:lnTo>
                      <a:pt x="1" y="1"/>
                    </a:lnTo>
                    <a:lnTo>
                      <a:pt x="0" y="8"/>
                    </a:lnTo>
                    <a:lnTo>
                      <a:pt x="6" y="17"/>
                    </a:lnTo>
                    <a:lnTo>
                      <a:pt x="15" y="29"/>
                    </a:lnTo>
                    <a:lnTo>
                      <a:pt x="27" y="41"/>
                    </a:lnTo>
                    <a:lnTo>
                      <a:pt x="38" y="54"/>
                    </a:lnTo>
                    <a:lnTo>
                      <a:pt x="50" y="66"/>
                    </a:lnTo>
                    <a:lnTo>
                      <a:pt x="59" y="76"/>
                    </a:lnTo>
                    <a:lnTo>
                      <a:pt x="65" y="8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80" name="Freeform 85">
                <a:extLst>
                  <a:ext uri="{FF2B5EF4-FFF2-40B4-BE49-F238E27FC236}">
                    <a16:creationId xmlns:a16="http://schemas.microsoft.com/office/drawing/2014/main" xmlns="" id="{1321B6F7-89B3-4272-918B-AEF9DF0C8CBD}"/>
                  </a:ext>
                </a:extLst>
              </p:cNvPr>
              <p:cNvSpPr>
                <a:spLocks/>
              </p:cNvSpPr>
              <p:nvPr/>
            </p:nvSpPr>
            <p:spPr bwMode="auto">
              <a:xfrm>
                <a:off x="2724" y="410"/>
                <a:ext cx="34" cy="38"/>
              </a:xfrm>
              <a:custGeom>
                <a:avLst/>
                <a:gdLst>
                  <a:gd name="T0" fmla="*/ 3 w 68"/>
                  <a:gd name="T1" fmla="*/ 2 h 77"/>
                  <a:gd name="T2" fmla="*/ 2 w 68"/>
                  <a:gd name="T3" fmla="*/ 2 h 77"/>
                  <a:gd name="T4" fmla="*/ 2 w 68"/>
                  <a:gd name="T5" fmla="*/ 1 h 77"/>
                  <a:gd name="T6" fmla="*/ 2 w 68"/>
                  <a:gd name="T7" fmla="*/ 1 h 77"/>
                  <a:gd name="T8" fmla="*/ 1 w 68"/>
                  <a:gd name="T9" fmla="*/ 0 h 77"/>
                  <a:gd name="T10" fmla="*/ 1 w 68"/>
                  <a:gd name="T11" fmla="*/ 0 h 77"/>
                  <a:gd name="T12" fmla="*/ 1 w 68"/>
                  <a:gd name="T13" fmla="*/ 0 h 77"/>
                  <a:gd name="T14" fmla="*/ 1 w 68"/>
                  <a:gd name="T15" fmla="*/ 0 h 77"/>
                  <a:gd name="T16" fmla="*/ 0 w 68"/>
                  <a:gd name="T17" fmla="*/ 0 h 77"/>
                  <a:gd name="T18" fmla="*/ 1 w 68"/>
                  <a:gd name="T19" fmla="*/ 0 h 77"/>
                  <a:gd name="T20" fmla="*/ 1 w 68"/>
                  <a:gd name="T21" fmla="*/ 0 h 77"/>
                  <a:gd name="T22" fmla="*/ 1 w 68"/>
                  <a:gd name="T23" fmla="*/ 0 h 77"/>
                  <a:gd name="T24" fmla="*/ 1 w 68"/>
                  <a:gd name="T25" fmla="*/ 1 h 77"/>
                  <a:gd name="T26" fmla="*/ 2 w 68"/>
                  <a:gd name="T27" fmla="*/ 1 h 77"/>
                  <a:gd name="T28" fmla="*/ 2 w 68"/>
                  <a:gd name="T29" fmla="*/ 1 h 77"/>
                  <a:gd name="T30" fmla="*/ 2 w 68"/>
                  <a:gd name="T31" fmla="*/ 2 h 77"/>
                  <a:gd name="T32" fmla="*/ 3 w 68"/>
                  <a:gd name="T33" fmla="*/ 2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77">
                    <a:moveTo>
                      <a:pt x="68" y="77"/>
                    </a:moveTo>
                    <a:lnTo>
                      <a:pt x="62" y="68"/>
                    </a:lnTo>
                    <a:lnTo>
                      <a:pt x="53" y="55"/>
                    </a:lnTo>
                    <a:lnTo>
                      <a:pt x="43" y="41"/>
                    </a:lnTo>
                    <a:lnTo>
                      <a:pt x="31" y="26"/>
                    </a:lnTo>
                    <a:lnTo>
                      <a:pt x="21" y="13"/>
                    </a:lnTo>
                    <a:lnTo>
                      <a:pt x="10" y="4"/>
                    </a:lnTo>
                    <a:lnTo>
                      <a:pt x="3" y="0"/>
                    </a:lnTo>
                    <a:lnTo>
                      <a:pt x="0" y="2"/>
                    </a:lnTo>
                    <a:lnTo>
                      <a:pt x="1" y="9"/>
                    </a:lnTo>
                    <a:lnTo>
                      <a:pt x="8" y="19"/>
                    </a:lnTo>
                    <a:lnTo>
                      <a:pt x="18" y="30"/>
                    </a:lnTo>
                    <a:lnTo>
                      <a:pt x="31" y="41"/>
                    </a:lnTo>
                    <a:lnTo>
                      <a:pt x="43" y="53"/>
                    </a:lnTo>
                    <a:lnTo>
                      <a:pt x="54" y="63"/>
                    </a:lnTo>
                    <a:lnTo>
                      <a:pt x="63" y="71"/>
                    </a:lnTo>
                    <a:lnTo>
                      <a:pt x="68" y="7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81" name="Freeform 86">
                <a:extLst>
                  <a:ext uri="{FF2B5EF4-FFF2-40B4-BE49-F238E27FC236}">
                    <a16:creationId xmlns:a16="http://schemas.microsoft.com/office/drawing/2014/main" xmlns="" id="{39DE258C-4506-456F-8434-390D3E6657E7}"/>
                  </a:ext>
                </a:extLst>
              </p:cNvPr>
              <p:cNvSpPr>
                <a:spLocks/>
              </p:cNvSpPr>
              <p:nvPr/>
            </p:nvSpPr>
            <p:spPr bwMode="auto">
              <a:xfrm>
                <a:off x="2722" y="431"/>
                <a:ext cx="36" cy="35"/>
              </a:xfrm>
              <a:custGeom>
                <a:avLst/>
                <a:gdLst>
                  <a:gd name="T0" fmla="*/ 2 w 73"/>
                  <a:gd name="T1" fmla="*/ 3 h 70"/>
                  <a:gd name="T2" fmla="*/ 2 w 73"/>
                  <a:gd name="T3" fmla="*/ 2 h 70"/>
                  <a:gd name="T4" fmla="*/ 1 w 73"/>
                  <a:gd name="T5" fmla="*/ 2 h 70"/>
                  <a:gd name="T6" fmla="*/ 1 w 73"/>
                  <a:gd name="T7" fmla="*/ 2 h 70"/>
                  <a:gd name="T8" fmla="*/ 1 w 73"/>
                  <a:gd name="T9" fmla="*/ 1 h 70"/>
                  <a:gd name="T10" fmla="*/ 0 w 73"/>
                  <a:gd name="T11" fmla="*/ 1 h 70"/>
                  <a:gd name="T12" fmla="*/ 0 w 73"/>
                  <a:gd name="T13" fmla="*/ 1 h 70"/>
                  <a:gd name="T14" fmla="*/ 0 w 73"/>
                  <a:gd name="T15" fmla="*/ 0 h 70"/>
                  <a:gd name="T16" fmla="*/ 0 w 73"/>
                  <a:gd name="T17" fmla="*/ 1 h 70"/>
                  <a:gd name="T18" fmla="*/ 0 w 73"/>
                  <a:gd name="T19" fmla="*/ 1 h 70"/>
                  <a:gd name="T20" fmla="*/ 0 w 73"/>
                  <a:gd name="T21" fmla="*/ 1 h 70"/>
                  <a:gd name="T22" fmla="*/ 0 w 73"/>
                  <a:gd name="T23" fmla="*/ 1 h 70"/>
                  <a:gd name="T24" fmla="*/ 1 w 73"/>
                  <a:gd name="T25" fmla="*/ 2 h 70"/>
                  <a:gd name="T26" fmla="*/ 1 w 73"/>
                  <a:gd name="T27" fmla="*/ 2 h 70"/>
                  <a:gd name="T28" fmla="*/ 1 w 73"/>
                  <a:gd name="T29" fmla="*/ 2 h 70"/>
                  <a:gd name="T30" fmla="*/ 2 w 73"/>
                  <a:gd name="T31" fmla="*/ 2 h 70"/>
                  <a:gd name="T32" fmla="*/ 2 w 73"/>
                  <a:gd name="T33" fmla="*/ 3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3" h="70">
                    <a:moveTo>
                      <a:pt x="73" y="70"/>
                    </a:moveTo>
                    <a:lnTo>
                      <a:pt x="66" y="60"/>
                    </a:lnTo>
                    <a:lnTo>
                      <a:pt x="57" y="47"/>
                    </a:lnTo>
                    <a:lnTo>
                      <a:pt x="45" y="33"/>
                    </a:lnTo>
                    <a:lnTo>
                      <a:pt x="33" y="22"/>
                    </a:lnTo>
                    <a:lnTo>
                      <a:pt x="21" y="12"/>
                    </a:lnTo>
                    <a:lnTo>
                      <a:pt x="11" y="3"/>
                    </a:lnTo>
                    <a:lnTo>
                      <a:pt x="4" y="0"/>
                    </a:lnTo>
                    <a:lnTo>
                      <a:pt x="0" y="2"/>
                    </a:lnTo>
                    <a:lnTo>
                      <a:pt x="3" y="8"/>
                    </a:lnTo>
                    <a:lnTo>
                      <a:pt x="10" y="16"/>
                    </a:lnTo>
                    <a:lnTo>
                      <a:pt x="20" y="25"/>
                    </a:lnTo>
                    <a:lnTo>
                      <a:pt x="33" y="35"/>
                    </a:lnTo>
                    <a:lnTo>
                      <a:pt x="45" y="45"/>
                    </a:lnTo>
                    <a:lnTo>
                      <a:pt x="58" y="54"/>
                    </a:lnTo>
                    <a:lnTo>
                      <a:pt x="67" y="63"/>
                    </a:lnTo>
                    <a:lnTo>
                      <a:pt x="73"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82" name="Freeform 87">
                <a:extLst>
                  <a:ext uri="{FF2B5EF4-FFF2-40B4-BE49-F238E27FC236}">
                    <a16:creationId xmlns:a16="http://schemas.microsoft.com/office/drawing/2014/main" xmlns="" id="{270E146C-FE92-46DA-9FEA-C35D699057A2}"/>
                  </a:ext>
                </a:extLst>
              </p:cNvPr>
              <p:cNvSpPr>
                <a:spLocks/>
              </p:cNvSpPr>
              <p:nvPr/>
            </p:nvSpPr>
            <p:spPr bwMode="auto">
              <a:xfrm>
                <a:off x="2727" y="456"/>
                <a:ext cx="34" cy="26"/>
              </a:xfrm>
              <a:custGeom>
                <a:avLst/>
                <a:gdLst>
                  <a:gd name="T0" fmla="*/ 2 w 69"/>
                  <a:gd name="T1" fmla="*/ 1 h 53"/>
                  <a:gd name="T2" fmla="*/ 1 w 69"/>
                  <a:gd name="T3" fmla="*/ 1 h 53"/>
                  <a:gd name="T4" fmla="*/ 1 w 69"/>
                  <a:gd name="T5" fmla="*/ 1 h 53"/>
                  <a:gd name="T6" fmla="*/ 1 w 69"/>
                  <a:gd name="T7" fmla="*/ 0 h 53"/>
                  <a:gd name="T8" fmla="*/ 0 w 69"/>
                  <a:gd name="T9" fmla="*/ 0 h 53"/>
                  <a:gd name="T10" fmla="*/ 0 w 69"/>
                  <a:gd name="T11" fmla="*/ 0 h 53"/>
                  <a:gd name="T12" fmla="*/ 0 w 69"/>
                  <a:gd name="T13" fmla="*/ 0 h 53"/>
                  <a:gd name="T14" fmla="*/ 0 w 69"/>
                  <a:gd name="T15" fmla="*/ 0 h 53"/>
                  <a:gd name="T16" fmla="*/ 0 w 69"/>
                  <a:gd name="T17" fmla="*/ 0 h 53"/>
                  <a:gd name="T18" fmla="*/ 0 w 69"/>
                  <a:gd name="T19" fmla="*/ 0 h 53"/>
                  <a:gd name="T20" fmla="*/ 0 w 69"/>
                  <a:gd name="T21" fmla="*/ 0 h 53"/>
                  <a:gd name="T22" fmla="*/ 0 w 69"/>
                  <a:gd name="T23" fmla="*/ 0 h 53"/>
                  <a:gd name="T24" fmla="*/ 0 w 69"/>
                  <a:gd name="T25" fmla="*/ 0 h 53"/>
                  <a:gd name="T26" fmla="*/ 1 w 69"/>
                  <a:gd name="T27" fmla="*/ 1 h 53"/>
                  <a:gd name="T28" fmla="*/ 1 w 69"/>
                  <a:gd name="T29" fmla="*/ 1 h 53"/>
                  <a:gd name="T30" fmla="*/ 1 w 69"/>
                  <a:gd name="T31" fmla="*/ 1 h 53"/>
                  <a:gd name="T32" fmla="*/ 2 w 69"/>
                  <a:gd name="T33" fmla="*/ 1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53">
                    <a:moveTo>
                      <a:pt x="69" y="53"/>
                    </a:moveTo>
                    <a:lnTo>
                      <a:pt x="62" y="45"/>
                    </a:lnTo>
                    <a:lnTo>
                      <a:pt x="53" y="35"/>
                    </a:lnTo>
                    <a:lnTo>
                      <a:pt x="41" y="24"/>
                    </a:lnTo>
                    <a:lnTo>
                      <a:pt x="30" y="15"/>
                    </a:lnTo>
                    <a:lnTo>
                      <a:pt x="19" y="6"/>
                    </a:lnTo>
                    <a:lnTo>
                      <a:pt x="9" y="1"/>
                    </a:lnTo>
                    <a:lnTo>
                      <a:pt x="2" y="0"/>
                    </a:lnTo>
                    <a:lnTo>
                      <a:pt x="0" y="4"/>
                    </a:lnTo>
                    <a:lnTo>
                      <a:pt x="2" y="11"/>
                    </a:lnTo>
                    <a:lnTo>
                      <a:pt x="8" y="18"/>
                    </a:lnTo>
                    <a:lnTo>
                      <a:pt x="18" y="24"/>
                    </a:lnTo>
                    <a:lnTo>
                      <a:pt x="30" y="30"/>
                    </a:lnTo>
                    <a:lnTo>
                      <a:pt x="41" y="35"/>
                    </a:lnTo>
                    <a:lnTo>
                      <a:pt x="53" y="41"/>
                    </a:lnTo>
                    <a:lnTo>
                      <a:pt x="62" y="47"/>
                    </a:lnTo>
                    <a:lnTo>
                      <a:pt x="69" y="5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83" name="Freeform 88">
                <a:extLst>
                  <a:ext uri="{FF2B5EF4-FFF2-40B4-BE49-F238E27FC236}">
                    <a16:creationId xmlns:a16="http://schemas.microsoft.com/office/drawing/2014/main" xmlns="" id="{92432D39-0375-48A4-897D-4FBD13A926AC}"/>
                  </a:ext>
                </a:extLst>
              </p:cNvPr>
              <p:cNvSpPr>
                <a:spLocks/>
              </p:cNvSpPr>
              <p:nvPr/>
            </p:nvSpPr>
            <p:spPr bwMode="auto">
              <a:xfrm>
                <a:off x="2729" y="477"/>
                <a:ext cx="33" cy="24"/>
              </a:xfrm>
              <a:custGeom>
                <a:avLst/>
                <a:gdLst>
                  <a:gd name="T0" fmla="*/ 2 w 67"/>
                  <a:gd name="T1" fmla="*/ 1 h 49"/>
                  <a:gd name="T2" fmla="*/ 1 w 67"/>
                  <a:gd name="T3" fmla="*/ 1 h 49"/>
                  <a:gd name="T4" fmla="*/ 1 w 67"/>
                  <a:gd name="T5" fmla="*/ 1 h 49"/>
                  <a:gd name="T6" fmla="*/ 1 w 67"/>
                  <a:gd name="T7" fmla="*/ 0 h 49"/>
                  <a:gd name="T8" fmla="*/ 0 w 67"/>
                  <a:gd name="T9" fmla="*/ 0 h 49"/>
                  <a:gd name="T10" fmla="*/ 0 w 67"/>
                  <a:gd name="T11" fmla="*/ 0 h 49"/>
                  <a:gd name="T12" fmla="*/ 0 w 67"/>
                  <a:gd name="T13" fmla="*/ 0 h 49"/>
                  <a:gd name="T14" fmla="*/ 0 w 67"/>
                  <a:gd name="T15" fmla="*/ 0 h 49"/>
                  <a:gd name="T16" fmla="*/ 0 w 67"/>
                  <a:gd name="T17" fmla="*/ 0 h 49"/>
                  <a:gd name="T18" fmla="*/ 0 w 67"/>
                  <a:gd name="T19" fmla="*/ 0 h 49"/>
                  <a:gd name="T20" fmla="*/ 0 w 67"/>
                  <a:gd name="T21" fmla="*/ 0 h 49"/>
                  <a:gd name="T22" fmla="*/ 0 w 67"/>
                  <a:gd name="T23" fmla="*/ 0 h 49"/>
                  <a:gd name="T24" fmla="*/ 0 w 67"/>
                  <a:gd name="T25" fmla="*/ 0 h 49"/>
                  <a:gd name="T26" fmla="*/ 1 w 67"/>
                  <a:gd name="T27" fmla="*/ 1 h 49"/>
                  <a:gd name="T28" fmla="*/ 1 w 67"/>
                  <a:gd name="T29" fmla="*/ 1 h 49"/>
                  <a:gd name="T30" fmla="*/ 1 w 67"/>
                  <a:gd name="T31" fmla="*/ 1 h 49"/>
                  <a:gd name="T32" fmla="*/ 2 w 67"/>
                  <a:gd name="T33" fmla="*/ 1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49">
                    <a:moveTo>
                      <a:pt x="67" y="49"/>
                    </a:moveTo>
                    <a:lnTo>
                      <a:pt x="61" y="43"/>
                    </a:lnTo>
                    <a:lnTo>
                      <a:pt x="51" y="34"/>
                    </a:lnTo>
                    <a:lnTo>
                      <a:pt x="39" y="25"/>
                    </a:lnTo>
                    <a:lnTo>
                      <a:pt x="28" y="14"/>
                    </a:lnTo>
                    <a:lnTo>
                      <a:pt x="16" y="7"/>
                    </a:lnTo>
                    <a:lnTo>
                      <a:pt x="7" y="2"/>
                    </a:lnTo>
                    <a:lnTo>
                      <a:pt x="1" y="0"/>
                    </a:lnTo>
                    <a:lnTo>
                      <a:pt x="0" y="5"/>
                    </a:lnTo>
                    <a:lnTo>
                      <a:pt x="4" y="12"/>
                    </a:lnTo>
                    <a:lnTo>
                      <a:pt x="11" y="19"/>
                    </a:lnTo>
                    <a:lnTo>
                      <a:pt x="20" y="26"/>
                    </a:lnTo>
                    <a:lnTo>
                      <a:pt x="31" y="31"/>
                    </a:lnTo>
                    <a:lnTo>
                      <a:pt x="43" y="37"/>
                    </a:lnTo>
                    <a:lnTo>
                      <a:pt x="53" y="42"/>
                    </a:lnTo>
                    <a:lnTo>
                      <a:pt x="62" y="45"/>
                    </a:lnTo>
                    <a:lnTo>
                      <a:pt x="67" y="4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84" name="Freeform 89">
                <a:extLst>
                  <a:ext uri="{FF2B5EF4-FFF2-40B4-BE49-F238E27FC236}">
                    <a16:creationId xmlns:a16="http://schemas.microsoft.com/office/drawing/2014/main" xmlns="" id="{E31AE199-2A83-437B-A073-A876379A3C2B}"/>
                  </a:ext>
                </a:extLst>
              </p:cNvPr>
              <p:cNvSpPr>
                <a:spLocks/>
              </p:cNvSpPr>
              <p:nvPr/>
            </p:nvSpPr>
            <p:spPr bwMode="auto">
              <a:xfrm>
                <a:off x="2736" y="506"/>
                <a:ext cx="29" cy="13"/>
              </a:xfrm>
              <a:custGeom>
                <a:avLst/>
                <a:gdLst>
                  <a:gd name="T0" fmla="*/ 1 w 59"/>
                  <a:gd name="T1" fmla="*/ 1 h 25"/>
                  <a:gd name="T2" fmla="*/ 1 w 59"/>
                  <a:gd name="T3" fmla="*/ 1 h 25"/>
                  <a:gd name="T4" fmla="*/ 1 w 59"/>
                  <a:gd name="T5" fmla="*/ 1 h 25"/>
                  <a:gd name="T6" fmla="*/ 1 w 59"/>
                  <a:gd name="T7" fmla="*/ 1 h 25"/>
                  <a:gd name="T8" fmla="*/ 0 w 59"/>
                  <a:gd name="T9" fmla="*/ 1 h 25"/>
                  <a:gd name="T10" fmla="*/ 0 w 59"/>
                  <a:gd name="T11" fmla="*/ 0 h 25"/>
                  <a:gd name="T12" fmla="*/ 0 w 59"/>
                  <a:gd name="T13" fmla="*/ 0 h 25"/>
                  <a:gd name="T14" fmla="*/ 0 w 59"/>
                  <a:gd name="T15" fmla="*/ 1 h 25"/>
                  <a:gd name="T16" fmla="*/ 0 w 59"/>
                  <a:gd name="T17" fmla="*/ 1 h 25"/>
                  <a:gd name="T18" fmla="*/ 0 w 59"/>
                  <a:gd name="T19" fmla="*/ 1 h 25"/>
                  <a:gd name="T20" fmla="*/ 0 w 59"/>
                  <a:gd name="T21" fmla="*/ 1 h 25"/>
                  <a:gd name="T22" fmla="*/ 0 w 59"/>
                  <a:gd name="T23" fmla="*/ 1 h 25"/>
                  <a:gd name="T24" fmla="*/ 0 w 59"/>
                  <a:gd name="T25" fmla="*/ 1 h 25"/>
                  <a:gd name="T26" fmla="*/ 1 w 59"/>
                  <a:gd name="T27" fmla="*/ 1 h 25"/>
                  <a:gd name="T28" fmla="*/ 1 w 59"/>
                  <a:gd name="T29" fmla="*/ 1 h 25"/>
                  <a:gd name="T30" fmla="*/ 1 w 59"/>
                  <a:gd name="T31" fmla="*/ 1 h 25"/>
                  <a:gd name="T32" fmla="*/ 1 w 59"/>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25">
                    <a:moveTo>
                      <a:pt x="59" y="25"/>
                    </a:moveTo>
                    <a:lnTo>
                      <a:pt x="52" y="20"/>
                    </a:lnTo>
                    <a:lnTo>
                      <a:pt x="43" y="14"/>
                    </a:lnTo>
                    <a:lnTo>
                      <a:pt x="32" y="8"/>
                    </a:lnTo>
                    <a:lnTo>
                      <a:pt x="23" y="3"/>
                    </a:lnTo>
                    <a:lnTo>
                      <a:pt x="14" y="0"/>
                    </a:lnTo>
                    <a:lnTo>
                      <a:pt x="7" y="0"/>
                    </a:lnTo>
                    <a:lnTo>
                      <a:pt x="1" y="1"/>
                    </a:lnTo>
                    <a:lnTo>
                      <a:pt x="0" y="7"/>
                    </a:lnTo>
                    <a:lnTo>
                      <a:pt x="2" y="13"/>
                    </a:lnTo>
                    <a:lnTo>
                      <a:pt x="8" y="17"/>
                    </a:lnTo>
                    <a:lnTo>
                      <a:pt x="16" y="20"/>
                    </a:lnTo>
                    <a:lnTo>
                      <a:pt x="25" y="21"/>
                    </a:lnTo>
                    <a:lnTo>
                      <a:pt x="35" y="21"/>
                    </a:lnTo>
                    <a:lnTo>
                      <a:pt x="45" y="22"/>
                    </a:lnTo>
                    <a:lnTo>
                      <a:pt x="53" y="23"/>
                    </a:lnTo>
                    <a:lnTo>
                      <a:pt x="59" y="2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85" name="Freeform 90">
                <a:extLst>
                  <a:ext uri="{FF2B5EF4-FFF2-40B4-BE49-F238E27FC236}">
                    <a16:creationId xmlns:a16="http://schemas.microsoft.com/office/drawing/2014/main" xmlns="" id="{542AC0FF-49FB-43ED-855F-A10C2FB0CF70}"/>
                  </a:ext>
                </a:extLst>
              </p:cNvPr>
              <p:cNvSpPr>
                <a:spLocks/>
              </p:cNvSpPr>
              <p:nvPr/>
            </p:nvSpPr>
            <p:spPr bwMode="auto">
              <a:xfrm>
                <a:off x="2743" y="526"/>
                <a:ext cx="26" cy="6"/>
              </a:xfrm>
              <a:custGeom>
                <a:avLst/>
                <a:gdLst>
                  <a:gd name="T0" fmla="*/ 2 w 52"/>
                  <a:gd name="T1" fmla="*/ 0 h 13"/>
                  <a:gd name="T2" fmla="*/ 2 w 52"/>
                  <a:gd name="T3" fmla="*/ 0 h 13"/>
                  <a:gd name="T4" fmla="*/ 2 w 52"/>
                  <a:gd name="T5" fmla="*/ 0 h 13"/>
                  <a:gd name="T6" fmla="*/ 1 w 52"/>
                  <a:gd name="T7" fmla="*/ 0 h 13"/>
                  <a:gd name="T8" fmla="*/ 1 w 52"/>
                  <a:gd name="T9" fmla="*/ 0 h 13"/>
                  <a:gd name="T10" fmla="*/ 1 w 52"/>
                  <a:gd name="T11" fmla="*/ 0 h 13"/>
                  <a:gd name="T12" fmla="*/ 1 w 52"/>
                  <a:gd name="T13" fmla="*/ 0 h 13"/>
                  <a:gd name="T14" fmla="*/ 1 w 52"/>
                  <a:gd name="T15" fmla="*/ 0 h 13"/>
                  <a:gd name="T16" fmla="*/ 0 w 52"/>
                  <a:gd name="T17" fmla="*/ 0 h 13"/>
                  <a:gd name="T18" fmla="*/ 1 w 52"/>
                  <a:gd name="T19" fmla="*/ 0 h 13"/>
                  <a:gd name="T20" fmla="*/ 1 w 52"/>
                  <a:gd name="T21" fmla="*/ 0 h 13"/>
                  <a:gd name="T22" fmla="*/ 1 w 52"/>
                  <a:gd name="T23" fmla="*/ 0 h 13"/>
                  <a:gd name="T24" fmla="*/ 1 w 52"/>
                  <a:gd name="T25" fmla="*/ 0 h 13"/>
                  <a:gd name="T26" fmla="*/ 1 w 52"/>
                  <a:gd name="T27" fmla="*/ 0 h 13"/>
                  <a:gd name="T28" fmla="*/ 2 w 52"/>
                  <a:gd name="T29" fmla="*/ 0 h 13"/>
                  <a:gd name="T30" fmla="*/ 2 w 52"/>
                  <a:gd name="T31" fmla="*/ 0 h 13"/>
                  <a:gd name="T32" fmla="*/ 2 w 52"/>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3">
                    <a:moveTo>
                      <a:pt x="52" y="13"/>
                    </a:moveTo>
                    <a:lnTo>
                      <a:pt x="46" y="11"/>
                    </a:lnTo>
                    <a:lnTo>
                      <a:pt x="38" y="7"/>
                    </a:lnTo>
                    <a:lnTo>
                      <a:pt x="30" y="4"/>
                    </a:lnTo>
                    <a:lnTo>
                      <a:pt x="21" y="1"/>
                    </a:lnTo>
                    <a:lnTo>
                      <a:pt x="12" y="0"/>
                    </a:lnTo>
                    <a:lnTo>
                      <a:pt x="6" y="0"/>
                    </a:lnTo>
                    <a:lnTo>
                      <a:pt x="1" y="1"/>
                    </a:lnTo>
                    <a:lnTo>
                      <a:pt x="0" y="6"/>
                    </a:lnTo>
                    <a:lnTo>
                      <a:pt x="2" y="10"/>
                    </a:lnTo>
                    <a:lnTo>
                      <a:pt x="7" y="12"/>
                    </a:lnTo>
                    <a:lnTo>
                      <a:pt x="12" y="13"/>
                    </a:lnTo>
                    <a:lnTo>
                      <a:pt x="21" y="13"/>
                    </a:lnTo>
                    <a:lnTo>
                      <a:pt x="29" y="12"/>
                    </a:lnTo>
                    <a:lnTo>
                      <a:pt x="37" y="12"/>
                    </a:lnTo>
                    <a:lnTo>
                      <a:pt x="45" y="12"/>
                    </a:lnTo>
                    <a:lnTo>
                      <a:pt x="52"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86" name="Freeform 91">
                <a:extLst>
                  <a:ext uri="{FF2B5EF4-FFF2-40B4-BE49-F238E27FC236}">
                    <a16:creationId xmlns:a16="http://schemas.microsoft.com/office/drawing/2014/main" xmlns="" id="{9E683F5C-23F1-4FFF-B436-2FBB9A3F419E}"/>
                  </a:ext>
                </a:extLst>
              </p:cNvPr>
              <p:cNvSpPr>
                <a:spLocks/>
              </p:cNvSpPr>
              <p:nvPr/>
            </p:nvSpPr>
            <p:spPr bwMode="auto">
              <a:xfrm>
                <a:off x="2747" y="542"/>
                <a:ext cx="25" cy="7"/>
              </a:xfrm>
              <a:custGeom>
                <a:avLst/>
                <a:gdLst>
                  <a:gd name="T0" fmla="*/ 1 w 51"/>
                  <a:gd name="T1" fmla="*/ 1 h 14"/>
                  <a:gd name="T2" fmla="*/ 1 w 51"/>
                  <a:gd name="T3" fmla="*/ 1 h 14"/>
                  <a:gd name="T4" fmla="*/ 1 w 51"/>
                  <a:gd name="T5" fmla="*/ 1 h 14"/>
                  <a:gd name="T6" fmla="*/ 0 w 51"/>
                  <a:gd name="T7" fmla="*/ 1 h 14"/>
                  <a:gd name="T8" fmla="*/ 0 w 51"/>
                  <a:gd name="T9" fmla="*/ 0 h 14"/>
                  <a:gd name="T10" fmla="*/ 0 w 51"/>
                  <a:gd name="T11" fmla="*/ 0 h 14"/>
                  <a:gd name="T12" fmla="*/ 0 w 51"/>
                  <a:gd name="T13" fmla="*/ 1 h 14"/>
                  <a:gd name="T14" fmla="*/ 0 w 51"/>
                  <a:gd name="T15" fmla="*/ 1 h 14"/>
                  <a:gd name="T16" fmla="*/ 0 w 51"/>
                  <a:gd name="T17" fmla="*/ 1 h 14"/>
                  <a:gd name="T18" fmla="*/ 0 w 51"/>
                  <a:gd name="T19" fmla="*/ 1 h 14"/>
                  <a:gd name="T20" fmla="*/ 0 w 51"/>
                  <a:gd name="T21" fmla="*/ 1 h 14"/>
                  <a:gd name="T22" fmla="*/ 0 w 51"/>
                  <a:gd name="T23" fmla="*/ 1 h 14"/>
                  <a:gd name="T24" fmla="*/ 0 w 51"/>
                  <a:gd name="T25" fmla="*/ 1 h 14"/>
                  <a:gd name="T26" fmla="*/ 0 w 51"/>
                  <a:gd name="T27" fmla="*/ 1 h 14"/>
                  <a:gd name="T28" fmla="*/ 1 w 51"/>
                  <a:gd name="T29" fmla="*/ 1 h 14"/>
                  <a:gd name="T30" fmla="*/ 1 w 51"/>
                  <a:gd name="T31" fmla="*/ 1 h 14"/>
                  <a:gd name="T32" fmla="*/ 1 w 51"/>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14">
                    <a:moveTo>
                      <a:pt x="51" y="7"/>
                    </a:moveTo>
                    <a:lnTo>
                      <a:pt x="46" y="5"/>
                    </a:lnTo>
                    <a:lnTo>
                      <a:pt x="39" y="3"/>
                    </a:lnTo>
                    <a:lnTo>
                      <a:pt x="31" y="2"/>
                    </a:lnTo>
                    <a:lnTo>
                      <a:pt x="22" y="0"/>
                    </a:lnTo>
                    <a:lnTo>
                      <a:pt x="14" y="0"/>
                    </a:lnTo>
                    <a:lnTo>
                      <a:pt x="7" y="2"/>
                    </a:lnTo>
                    <a:lnTo>
                      <a:pt x="2" y="5"/>
                    </a:lnTo>
                    <a:lnTo>
                      <a:pt x="0" y="10"/>
                    </a:lnTo>
                    <a:lnTo>
                      <a:pt x="1" y="13"/>
                    </a:lnTo>
                    <a:lnTo>
                      <a:pt x="4" y="14"/>
                    </a:lnTo>
                    <a:lnTo>
                      <a:pt x="10" y="14"/>
                    </a:lnTo>
                    <a:lnTo>
                      <a:pt x="17" y="13"/>
                    </a:lnTo>
                    <a:lnTo>
                      <a:pt x="25" y="11"/>
                    </a:lnTo>
                    <a:lnTo>
                      <a:pt x="34" y="8"/>
                    </a:lnTo>
                    <a:lnTo>
                      <a:pt x="42" y="7"/>
                    </a:lnTo>
                    <a:lnTo>
                      <a:pt x="51" y="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87" name="Freeform 92">
                <a:extLst>
                  <a:ext uri="{FF2B5EF4-FFF2-40B4-BE49-F238E27FC236}">
                    <a16:creationId xmlns:a16="http://schemas.microsoft.com/office/drawing/2014/main" xmlns="" id="{D52A156C-F3F1-4BD5-85C7-20BE5365D6C0}"/>
                  </a:ext>
                </a:extLst>
              </p:cNvPr>
              <p:cNvSpPr>
                <a:spLocks/>
              </p:cNvSpPr>
              <p:nvPr/>
            </p:nvSpPr>
            <p:spPr bwMode="auto">
              <a:xfrm>
                <a:off x="2755" y="554"/>
                <a:ext cx="25" cy="8"/>
              </a:xfrm>
              <a:custGeom>
                <a:avLst/>
                <a:gdLst>
                  <a:gd name="T0" fmla="*/ 2 w 50"/>
                  <a:gd name="T1" fmla="*/ 1 h 16"/>
                  <a:gd name="T2" fmla="*/ 2 w 50"/>
                  <a:gd name="T3" fmla="*/ 1 h 16"/>
                  <a:gd name="T4" fmla="*/ 2 w 50"/>
                  <a:gd name="T5" fmla="*/ 1 h 16"/>
                  <a:gd name="T6" fmla="*/ 2 w 50"/>
                  <a:gd name="T7" fmla="*/ 1 h 16"/>
                  <a:gd name="T8" fmla="*/ 1 w 50"/>
                  <a:gd name="T9" fmla="*/ 1 h 16"/>
                  <a:gd name="T10" fmla="*/ 1 w 50"/>
                  <a:gd name="T11" fmla="*/ 0 h 16"/>
                  <a:gd name="T12" fmla="*/ 1 w 50"/>
                  <a:gd name="T13" fmla="*/ 0 h 16"/>
                  <a:gd name="T14" fmla="*/ 1 w 50"/>
                  <a:gd name="T15" fmla="*/ 1 h 16"/>
                  <a:gd name="T16" fmla="*/ 0 w 50"/>
                  <a:gd name="T17" fmla="*/ 1 h 16"/>
                  <a:gd name="T18" fmla="*/ 0 w 50"/>
                  <a:gd name="T19" fmla="*/ 1 h 16"/>
                  <a:gd name="T20" fmla="*/ 1 w 50"/>
                  <a:gd name="T21" fmla="*/ 1 h 16"/>
                  <a:gd name="T22" fmla="*/ 1 w 50"/>
                  <a:gd name="T23" fmla="*/ 1 h 16"/>
                  <a:gd name="T24" fmla="*/ 1 w 50"/>
                  <a:gd name="T25" fmla="*/ 1 h 16"/>
                  <a:gd name="T26" fmla="*/ 1 w 50"/>
                  <a:gd name="T27" fmla="*/ 1 h 16"/>
                  <a:gd name="T28" fmla="*/ 2 w 50"/>
                  <a:gd name="T29" fmla="*/ 1 h 16"/>
                  <a:gd name="T30" fmla="*/ 2 w 50"/>
                  <a:gd name="T31" fmla="*/ 1 h 16"/>
                  <a:gd name="T32" fmla="*/ 2 w 50"/>
                  <a:gd name="T33" fmla="*/ 1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16">
                    <a:moveTo>
                      <a:pt x="50" y="16"/>
                    </a:moveTo>
                    <a:lnTo>
                      <a:pt x="47" y="11"/>
                    </a:lnTo>
                    <a:lnTo>
                      <a:pt x="43" y="8"/>
                    </a:lnTo>
                    <a:lnTo>
                      <a:pt x="36" y="4"/>
                    </a:lnTo>
                    <a:lnTo>
                      <a:pt x="28" y="1"/>
                    </a:lnTo>
                    <a:lnTo>
                      <a:pt x="18" y="0"/>
                    </a:lnTo>
                    <a:lnTo>
                      <a:pt x="10" y="0"/>
                    </a:lnTo>
                    <a:lnTo>
                      <a:pt x="5" y="2"/>
                    </a:lnTo>
                    <a:lnTo>
                      <a:pt x="0" y="7"/>
                    </a:lnTo>
                    <a:lnTo>
                      <a:pt x="0" y="11"/>
                    </a:lnTo>
                    <a:lnTo>
                      <a:pt x="3" y="15"/>
                    </a:lnTo>
                    <a:lnTo>
                      <a:pt x="9" y="16"/>
                    </a:lnTo>
                    <a:lnTo>
                      <a:pt x="17" y="16"/>
                    </a:lnTo>
                    <a:lnTo>
                      <a:pt x="26" y="15"/>
                    </a:lnTo>
                    <a:lnTo>
                      <a:pt x="35" y="15"/>
                    </a:lnTo>
                    <a:lnTo>
                      <a:pt x="43" y="15"/>
                    </a:lnTo>
                    <a:lnTo>
                      <a:pt x="50" y="1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88" name="Freeform 93">
                <a:extLst>
                  <a:ext uri="{FF2B5EF4-FFF2-40B4-BE49-F238E27FC236}">
                    <a16:creationId xmlns:a16="http://schemas.microsoft.com/office/drawing/2014/main" xmlns="" id="{D213E717-66A6-4BEC-A651-8D9D7AFBCE73}"/>
                  </a:ext>
                </a:extLst>
              </p:cNvPr>
              <p:cNvSpPr>
                <a:spLocks/>
              </p:cNvSpPr>
              <p:nvPr/>
            </p:nvSpPr>
            <p:spPr bwMode="auto">
              <a:xfrm>
                <a:off x="2757" y="564"/>
                <a:ext cx="27" cy="8"/>
              </a:xfrm>
              <a:custGeom>
                <a:avLst/>
                <a:gdLst>
                  <a:gd name="T0" fmla="*/ 1 w 56"/>
                  <a:gd name="T1" fmla="*/ 1 h 15"/>
                  <a:gd name="T2" fmla="*/ 1 w 56"/>
                  <a:gd name="T3" fmla="*/ 1 h 15"/>
                  <a:gd name="T4" fmla="*/ 1 w 56"/>
                  <a:gd name="T5" fmla="*/ 1 h 15"/>
                  <a:gd name="T6" fmla="*/ 1 w 56"/>
                  <a:gd name="T7" fmla="*/ 1 h 15"/>
                  <a:gd name="T8" fmla="*/ 0 w 56"/>
                  <a:gd name="T9" fmla="*/ 1 h 15"/>
                  <a:gd name="T10" fmla="*/ 0 w 56"/>
                  <a:gd name="T11" fmla="*/ 0 h 15"/>
                  <a:gd name="T12" fmla="*/ 0 w 56"/>
                  <a:gd name="T13" fmla="*/ 0 h 15"/>
                  <a:gd name="T14" fmla="*/ 0 w 56"/>
                  <a:gd name="T15" fmla="*/ 1 h 15"/>
                  <a:gd name="T16" fmla="*/ 0 w 56"/>
                  <a:gd name="T17" fmla="*/ 1 h 15"/>
                  <a:gd name="T18" fmla="*/ 0 w 56"/>
                  <a:gd name="T19" fmla="*/ 1 h 15"/>
                  <a:gd name="T20" fmla="*/ 0 w 56"/>
                  <a:gd name="T21" fmla="*/ 1 h 15"/>
                  <a:gd name="T22" fmla="*/ 0 w 56"/>
                  <a:gd name="T23" fmla="*/ 1 h 15"/>
                  <a:gd name="T24" fmla="*/ 0 w 56"/>
                  <a:gd name="T25" fmla="*/ 1 h 15"/>
                  <a:gd name="T26" fmla="*/ 1 w 56"/>
                  <a:gd name="T27" fmla="*/ 1 h 15"/>
                  <a:gd name="T28" fmla="*/ 1 w 56"/>
                  <a:gd name="T29" fmla="*/ 1 h 15"/>
                  <a:gd name="T30" fmla="*/ 1 w 56"/>
                  <a:gd name="T31" fmla="*/ 1 h 15"/>
                  <a:gd name="T32" fmla="*/ 1 w 56"/>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15">
                    <a:moveTo>
                      <a:pt x="56" y="13"/>
                    </a:moveTo>
                    <a:lnTo>
                      <a:pt x="51" y="11"/>
                    </a:lnTo>
                    <a:lnTo>
                      <a:pt x="44" y="8"/>
                    </a:lnTo>
                    <a:lnTo>
                      <a:pt x="37" y="5"/>
                    </a:lnTo>
                    <a:lnTo>
                      <a:pt x="29" y="3"/>
                    </a:lnTo>
                    <a:lnTo>
                      <a:pt x="20" y="0"/>
                    </a:lnTo>
                    <a:lnTo>
                      <a:pt x="13" y="0"/>
                    </a:lnTo>
                    <a:lnTo>
                      <a:pt x="6" y="2"/>
                    </a:lnTo>
                    <a:lnTo>
                      <a:pt x="2" y="6"/>
                    </a:lnTo>
                    <a:lnTo>
                      <a:pt x="0" y="11"/>
                    </a:lnTo>
                    <a:lnTo>
                      <a:pt x="5" y="13"/>
                    </a:lnTo>
                    <a:lnTo>
                      <a:pt x="12" y="15"/>
                    </a:lnTo>
                    <a:lnTo>
                      <a:pt x="22" y="15"/>
                    </a:lnTo>
                    <a:lnTo>
                      <a:pt x="33" y="15"/>
                    </a:lnTo>
                    <a:lnTo>
                      <a:pt x="42" y="15"/>
                    </a:lnTo>
                    <a:lnTo>
                      <a:pt x="51" y="14"/>
                    </a:lnTo>
                    <a:lnTo>
                      <a:pt x="56"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89" name="Freeform 94">
                <a:extLst>
                  <a:ext uri="{FF2B5EF4-FFF2-40B4-BE49-F238E27FC236}">
                    <a16:creationId xmlns:a16="http://schemas.microsoft.com/office/drawing/2014/main" xmlns="" id="{A4A0D8C3-91B0-4235-B271-E0C28274D5BF}"/>
                  </a:ext>
                </a:extLst>
              </p:cNvPr>
              <p:cNvSpPr>
                <a:spLocks/>
              </p:cNvSpPr>
              <p:nvPr/>
            </p:nvSpPr>
            <p:spPr bwMode="auto">
              <a:xfrm>
                <a:off x="2733" y="375"/>
                <a:ext cx="26" cy="43"/>
              </a:xfrm>
              <a:custGeom>
                <a:avLst/>
                <a:gdLst>
                  <a:gd name="T0" fmla="*/ 0 w 52"/>
                  <a:gd name="T1" fmla="*/ 1 h 86"/>
                  <a:gd name="T2" fmla="*/ 1 w 52"/>
                  <a:gd name="T3" fmla="*/ 1 h 86"/>
                  <a:gd name="T4" fmla="*/ 1 w 52"/>
                  <a:gd name="T5" fmla="*/ 1 h 86"/>
                  <a:gd name="T6" fmla="*/ 1 w 52"/>
                  <a:gd name="T7" fmla="*/ 1 h 86"/>
                  <a:gd name="T8" fmla="*/ 1 w 52"/>
                  <a:gd name="T9" fmla="*/ 2 h 86"/>
                  <a:gd name="T10" fmla="*/ 2 w 52"/>
                  <a:gd name="T11" fmla="*/ 2 h 86"/>
                  <a:gd name="T12" fmla="*/ 2 w 52"/>
                  <a:gd name="T13" fmla="*/ 2 h 86"/>
                  <a:gd name="T14" fmla="*/ 2 w 52"/>
                  <a:gd name="T15" fmla="*/ 3 h 86"/>
                  <a:gd name="T16" fmla="*/ 2 w 52"/>
                  <a:gd name="T17" fmla="*/ 3 h 86"/>
                  <a:gd name="T18" fmla="*/ 2 w 52"/>
                  <a:gd name="T19" fmla="*/ 3 h 86"/>
                  <a:gd name="T20" fmla="*/ 2 w 52"/>
                  <a:gd name="T21" fmla="*/ 2 h 86"/>
                  <a:gd name="T22" fmla="*/ 2 w 52"/>
                  <a:gd name="T23" fmla="*/ 2 h 86"/>
                  <a:gd name="T24" fmla="*/ 1 w 52"/>
                  <a:gd name="T25" fmla="*/ 1 h 86"/>
                  <a:gd name="T26" fmla="*/ 1 w 52"/>
                  <a:gd name="T27" fmla="*/ 1 h 86"/>
                  <a:gd name="T28" fmla="*/ 1 w 52"/>
                  <a:gd name="T29" fmla="*/ 1 h 86"/>
                  <a:gd name="T30" fmla="*/ 1 w 52"/>
                  <a:gd name="T31" fmla="*/ 0 h 86"/>
                  <a:gd name="T32" fmla="*/ 0 w 52"/>
                  <a:gd name="T33" fmla="*/ 1 h 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86">
                    <a:moveTo>
                      <a:pt x="0" y="3"/>
                    </a:moveTo>
                    <a:lnTo>
                      <a:pt x="3" y="7"/>
                    </a:lnTo>
                    <a:lnTo>
                      <a:pt x="7" y="15"/>
                    </a:lnTo>
                    <a:lnTo>
                      <a:pt x="15" y="26"/>
                    </a:lnTo>
                    <a:lnTo>
                      <a:pt x="24" y="37"/>
                    </a:lnTo>
                    <a:lnTo>
                      <a:pt x="35" y="50"/>
                    </a:lnTo>
                    <a:lnTo>
                      <a:pt x="43" y="63"/>
                    </a:lnTo>
                    <a:lnTo>
                      <a:pt x="49" y="75"/>
                    </a:lnTo>
                    <a:lnTo>
                      <a:pt x="52" y="86"/>
                    </a:lnTo>
                    <a:lnTo>
                      <a:pt x="49" y="72"/>
                    </a:lnTo>
                    <a:lnTo>
                      <a:pt x="43" y="57"/>
                    </a:lnTo>
                    <a:lnTo>
                      <a:pt x="36" y="41"/>
                    </a:lnTo>
                    <a:lnTo>
                      <a:pt x="28" y="26"/>
                    </a:lnTo>
                    <a:lnTo>
                      <a:pt x="20" y="13"/>
                    </a:lnTo>
                    <a:lnTo>
                      <a:pt x="12" y="4"/>
                    </a:lnTo>
                    <a:lnTo>
                      <a:pt x="5" y="0"/>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90" name="Freeform 95">
                <a:extLst>
                  <a:ext uri="{FF2B5EF4-FFF2-40B4-BE49-F238E27FC236}">
                    <a16:creationId xmlns:a16="http://schemas.microsoft.com/office/drawing/2014/main" xmlns="" id="{AE523B3D-77E4-4750-89FD-46BBBC406415}"/>
                  </a:ext>
                </a:extLst>
              </p:cNvPr>
              <p:cNvSpPr>
                <a:spLocks/>
              </p:cNvSpPr>
              <p:nvPr/>
            </p:nvSpPr>
            <p:spPr bwMode="auto">
              <a:xfrm>
                <a:off x="2745" y="369"/>
                <a:ext cx="17" cy="31"/>
              </a:xfrm>
              <a:custGeom>
                <a:avLst/>
                <a:gdLst>
                  <a:gd name="T0" fmla="*/ 2 w 34"/>
                  <a:gd name="T1" fmla="*/ 2 h 62"/>
                  <a:gd name="T2" fmla="*/ 1 w 34"/>
                  <a:gd name="T3" fmla="*/ 2 h 62"/>
                  <a:gd name="T4" fmla="*/ 1 w 34"/>
                  <a:gd name="T5" fmla="*/ 1 h 62"/>
                  <a:gd name="T6" fmla="*/ 1 w 34"/>
                  <a:gd name="T7" fmla="*/ 1 h 62"/>
                  <a:gd name="T8" fmla="*/ 0 w 34"/>
                  <a:gd name="T9" fmla="*/ 0 h 62"/>
                  <a:gd name="T10" fmla="*/ 0 w 34"/>
                  <a:gd name="T11" fmla="*/ 1 h 62"/>
                  <a:gd name="T12" fmla="*/ 1 w 34"/>
                  <a:gd name="T13" fmla="*/ 1 h 62"/>
                  <a:gd name="T14" fmla="*/ 1 w 34"/>
                  <a:gd name="T15" fmla="*/ 1 h 62"/>
                  <a:gd name="T16" fmla="*/ 1 w 34"/>
                  <a:gd name="T17" fmla="*/ 1 h 62"/>
                  <a:gd name="T18" fmla="*/ 1 w 34"/>
                  <a:gd name="T19" fmla="*/ 2 h 62"/>
                  <a:gd name="T20" fmla="*/ 1 w 34"/>
                  <a:gd name="T21" fmla="*/ 2 h 62"/>
                  <a:gd name="T22" fmla="*/ 1 w 34"/>
                  <a:gd name="T23" fmla="*/ 2 h 62"/>
                  <a:gd name="T24" fmla="*/ 2 w 34"/>
                  <a:gd name="T25" fmla="*/ 2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4" h="62">
                    <a:moveTo>
                      <a:pt x="34" y="62"/>
                    </a:moveTo>
                    <a:lnTo>
                      <a:pt x="27" y="42"/>
                    </a:lnTo>
                    <a:lnTo>
                      <a:pt x="17" y="20"/>
                    </a:lnTo>
                    <a:lnTo>
                      <a:pt x="6" y="3"/>
                    </a:lnTo>
                    <a:lnTo>
                      <a:pt x="0" y="0"/>
                    </a:lnTo>
                    <a:lnTo>
                      <a:pt x="0" y="4"/>
                    </a:lnTo>
                    <a:lnTo>
                      <a:pt x="4" y="11"/>
                    </a:lnTo>
                    <a:lnTo>
                      <a:pt x="8" y="20"/>
                    </a:lnTo>
                    <a:lnTo>
                      <a:pt x="14" y="30"/>
                    </a:lnTo>
                    <a:lnTo>
                      <a:pt x="20" y="40"/>
                    </a:lnTo>
                    <a:lnTo>
                      <a:pt x="26" y="49"/>
                    </a:lnTo>
                    <a:lnTo>
                      <a:pt x="30" y="56"/>
                    </a:lnTo>
                    <a:lnTo>
                      <a:pt x="34" y="6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91" name="Freeform 96">
                <a:extLst>
                  <a:ext uri="{FF2B5EF4-FFF2-40B4-BE49-F238E27FC236}">
                    <a16:creationId xmlns:a16="http://schemas.microsoft.com/office/drawing/2014/main" xmlns="" id="{91045BCF-2AF7-42ED-92D1-69B86CD3CA98}"/>
                  </a:ext>
                </a:extLst>
              </p:cNvPr>
              <p:cNvSpPr>
                <a:spLocks/>
              </p:cNvSpPr>
              <p:nvPr/>
            </p:nvSpPr>
            <p:spPr bwMode="auto">
              <a:xfrm>
                <a:off x="2834" y="486"/>
                <a:ext cx="48" cy="165"/>
              </a:xfrm>
              <a:custGeom>
                <a:avLst/>
                <a:gdLst>
                  <a:gd name="T0" fmla="*/ 1 w 95"/>
                  <a:gd name="T1" fmla="*/ 11 h 330"/>
                  <a:gd name="T2" fmla="*/ 1 w 95"/>
                  <a:gd name="T3" fmla="*/ 11 h 330"/>
                  <a:gd name="T4" fmla="*/ 1 w 95"/>
                  <a:gd name="T5" fmla="*/ 11 h 330"/>
                  <a:gd name="T6" fmla="*/ 1 w 95"/>
                  <a:gd name="T7" fmla="*/ 11 h 330"/>
                  <a:gd name="T8" fmla="*/ 0 w 95"/>
                  <a:gd name="T9" fmla="*/ 11 h 330"/>
                  <a:gd name="T10" fmla="*/ 2 w 95"/>
                  <a:gd name="T11" fmla="*/ 9 h 330"/>
                  <a:gd name="T12" fmla="*/ 2 w 95"/>
                  <a:gd name="T13" fmla="*/ 8 h 330"/>
                  <a:gd name="T14" fmla="*/ 3 w 95"/>
                  <a:gd name="T15" fmla="*/ 7 h 330"/>
                  <a:gd name="T16" fmla="*/ 3 w 95"/>
                  <a:gd name="T17" fmla="*/ 5 h 330"/>
                  <a:gd name="T18" fmla="*/ 3 w 95"/>
                  <a:gd name="T19" fmla="*/ 4 h 330"/>
                  <a:gd name="T20" fmla="*/ 3 w 95"/>
                  <a:gd name="T21" fmla="*/ 3 h 330"/>
                  <a:gd name="T22" fmla="*/ 3 w 95"/>
                  <a:gd name="T23" fmla="*/ 1 h 330"/>
                  <a:gd name="T24" fmla="*/ 3 w 95"/>
                  <a:gd name="T25" fmla="*/ 0 h 330"/>
                  <a:gd name="T26" fmla="*/ 3 w 95"/>
                  <a:gd name="T27" fmla="*/ 1 h 330"/>
                  <a:gd name="T28" fmla="*/ 3 w 95"/>
                  <a:gd name="T29" fmla="*/ 2 h 330"/>
                  <a:gd name="T30" fmla="*/ 3 w 95"/>
                  <a:gd name="T31" fmla="*/ 4 h 330"/>
                  <a:gd name="T32" fmla="*/ 3 w 95"/>
                  <a:gd name="T33" fmla="*/ 6 h 330"/>
                  <a:gd name="T34" fmla="*/ 3 w 95"/>
                  <a:gd name="T35" fmla="*/ 7 h 330"/>
                  <a:gd name="T36" fmla="*/ 3 w 95"/>
                  <a:gd name="T37" fmla="*/ 9 h 330"/>
                  <a:gd name="T38" fmla="*/ 2 w 95"/>
                  <a:gd name="T39" fmla="*/ 10 h 330"/>
                  <a:gd name="T40" fmla="*/ 1 w 95"/>
                  <a:gd name="T41" fmla="*/ 11 h 3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5" h="330">
                    <a:moveTo>
                      <a:pt x="14" y="329"/>
                    </a:moveTo>
                    <a:lnTo>
                      <a:pt x="10" y="330"/>
                    </a:lnTo>
                    <a:lnTo>
                      <a:pt x="7" y="329"/>
                    </a:lnTo>
                    <a:lnTo>
                      <a:pt x="3" y="328"/>
                    </a:lnTo>
                    <a:lnTo>
                      <a:pt x="0" y="328"/>
                    </a:lnTo>
                    <a:lnTo>
                      <a:pt x="35" y="288"/>
                    </a:lnTo>
                    <a:lnTo>
                      <a:pt x="60" y="245"/>
                    </a:lnTo>
                    <a:lnTo>
                      <a:pt x="76" y="200"/>
                    </a:lnTo>
                    <a:lnTo>
                      <a:pt x="83" y="154"/>
                    </a:lnTo>
                    <a:lnTo>
                      <a:pt x="85" y="110"/>
                    </a:lnTo>
                    <a:lnTo>
                      <a:pt x="83" y="69"/>
                    </a:lnTo>
                    <a:lnTo>
                      <a:pt x="79" y="32"/>
                    </a:lnTo>
                    <a:lnTo>
                      <a:pt x="75" y="0"/>
                    </a:lnTo>
                    <a:lnTo>
                      <a:pt x="86" y="25"/>
                    </a:lnTo>
                    <a:lnTo>
                      <a:pt x="94" y="64"/>
                    </a:lnTo>
                    <a:lnTo>
                      <a:pt x="95" y="111"/>
                    </a:lnTo>
                    <a:lnTo>
                      <a:pt x="92" y="162"/>
                    </a:lnTo>
                    <a:lnTo>
                      <a:pt x="83" y="214"/>
                    </a:lnTo>
                    <a:lnTo>
                      <a:pt x="67" y="262"/>
                    </a:lnTo>
                    <a:lnTo>
                      <a:pt x="43" y="302"/>
                    </a:lnTo>
                    <a:lnTo>
                      <a:pt x="14" y="32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92" name="Freeform 97">
                <a:extLst>
                  <a:ext uri="{FF2B5EF4-FFF2-40B4-BE49-F238E27FC236}">
                    <a16:creationId xmlns:a16="http://schemas.microsoft.com/office/drawing/2014/main" xmlns="" id="{8BFD56D7-D6B7-4C67-BFA8-1C1879B71974}"/>
                  </a:ext>
                </a:extLst>
              </p:cNvPr>
              <p:cNvSpPr>
                <a:spLocks/>
              </p:cNvSpPr>
              <p:nvPr/>
            </p:nvSpPr>
            <p:spPr bwMode="auto">
              <a:xfrm>
                <a:off x="2845" y="490"/>
                <a:ext cx="33" cy="23"/>
              </a:xfrm>
              <a:custGeom>
                <a:avLst/>
                <a:gdLst>
                  <a:gd name="T0" fmla="*/ 3 w 64"/>
                  <a:gd name="T1" fmla="*/ 2 h 46"/>
                  <a:gd name="T2" fmla="*/ 2 w 64"/>
                  <a:gd name="T3" fmla="*/ 2 h 46"/>
                  <a:gd name="T4" fmla="*/ 2 w 64"/>
                  <a:gd name="T5" fmla="*/ 1 h 46"/>
                  <a:gd name="T6" fmla="*/ 2 w 64"/>
                  <a:gd name="T7" fmla="*/ 1 h 46"/>
                  <a:gd name="T8" fmla="*/ 1 w 64"/>
                  <a:gd name="T9" fmla="*/ 1 h 46"/>
                  <a:gd name="T10" fmla="*/ 1 w 64"/>
                  <a:gd name="T11" fmla="*/ 1 h 46"/>
                  <a:gd name="T12" fmla="*/ 1 w 64"/>
                  <a:gd name="T13" fmla="*/ 1 h 46"/>
                  <a:gd name="T14" fmla="*/ 1 w 64"/>
                  <a:gd name="T15" fmla="*/ 0 h 46"/>
                  <a:gd name="T16" fmla="*/ 0 w 64"/>
                  <a:gd name="T17" fmla="*/ 1 h 46"/>
                  <a:gd name="T18" fmla="*/ 0 w 64"/>
                  <a:gd name="T19" fmla="*/ 1 h 46"/>
                  <a:gd name="T20" fmla="*/ 1 w 64"/>
                  <a:gd name="T21" fmla="*/ 1 h 46"/>
                  <a:gd name="T22" fmla="*/ 1 w 64"/>
                  <a:gd name="T23" fmla="*/ 1 h 46"/>
                  <a:gd name="T24" fmla="*/ 1 w 64"/>
                  <a:gd name="T25" fmla="*/ 1 h 46"/>
                  <a:gd name="T26" fmla="*/ 2 w 64"/>
                  <a:gd name="T27" fmla="*/ 1 h 46"/>
                  <a:gd name="T28" fmla="*/ 2 w 64"/>
                  <a:gd name="T29" fmla="*/ 1 h 46"/>
                  <a:gd name="T30" fmla="*/ 2 w 64"/>
                  <a:gd name="T31" fmla="*/ 2 h 46"/>
                  <a:gd name="T32" fmla="*/ 3 w 64"/>
                  <a:gd name="T33" fmla="*/ 2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46">
                    <a:moveTo>
                      <a:pt x="64" y="46"/>
                    </a:moveTo>
                    <a:lnTo>
                      <a:pt x="58" y="37"/>
                    </a:lnTo>
                    <a:lnTo>
                      <a:pt x="49" y="27"/>
                    </a:lnTo>
                    <a:lnTo>
                      <a:pt x="40" y="19"/>
                    </a:lnTo>
                    <a:lnTo>
                      <a:pt x="29" y="11"/>
                    </a:lnTo>
                    <a:lnTo>
                      <a:pt x="19" y="5"/>
                    </a:lnTo>
                    <a:lnTo>
                      <a:pt x="10" y="1"/>
                    </a:lnTo>
                    <a:lnTo>
                      <a:pt x="3" y="0"/>
                    </a:lnTo>
                    <a:lnTo>
                      <a:pt x="0" y="1"/>
                    </a:lnTo>
                    <a:lnTo>
                      <a:pt x="0" y="4"/>
                    </a:lnTo>
                    <a:lnTo>
                      <a:pt x="4" y="9"/>
                    </a:lnTo>
                    <a:lnTo>
                      <a:pt x="12" y="14"/>
                    </a:lnTo>
                    <a:lnTo>
                      <a:pt x="22" y="19"/>
                    </a:lnTo>
                    <a:lnTo>
                      <a:pt x="33" y="25"/>
                    </a:lnTo>
                    <a:lnTo>
                      <a:pt x="45" y="31"/>
                    </a:lnTo>
                    <a:lnTo>
                      <a:pt x="55" y="38"/>
                    </a:lnTo>
                    <a:lnTo>
                      <a:pt x="64"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93" name="Freeform 98">
                <a:extLst>
                  <a:ext uri="{FF2B5EF4-FFF2-40B4-BE49-F238E27FC236}">
                    <a16:creationId xmlns:a16="http://schemas.microsoft.com/office/drawing/2014/main" xmlns="" id="{1ED6FDE4-CDE0-4A7B-8DD5-1D9682E1A6BE}"/>
                  </a:ext>
                </a:extLst>
              </p:cNvPr>
              <p:cNvSpPr>
                <a:spLocks/>
              </p:cNvSpPr>
              <p:nvPr/>
            </p:nvSpPr>
            <p:spPr bwMode="auto">
              <a:xfrm>
                <a:off x="2840" y="495"/>
                <a:ext cx="39" cy="34"/>
              </a:xfrm>
              <a:custGeom>
                <a:avLst/>
                <a:gdLst>
                  <a:gd name="T0" fmla="*/ 0 w 78"/>
                  <a:gd name="T1" fmla="*/ 1 h 68"/>
                  <a:gd name="T2" fmla="*/ 1 w 78"/>
                  <a:gd name="T3" fmla="*/ 0 h 68"/>
                  <a:gd name="T4" fmla="*/ 1 w 78"/>
                  <a:gd name="T5" fmla="*/ 1 h 68"/>
                  <a:gd name="T6" fmla="*/ 1 w 78"/>
                  <a:gd name="T7" fmla="*/ 1 h 68"/>
                  <a:gd name="T8" fmla="*/ 2 w 78"/>
                  <a:gd name="T9" fmla="*/ 1 h 68"/>
                  <a:gd name="T10" fmla="*/ 2 w 78"/>
                  <a:gd name="T11" fmla="*/ 1 h 68"/>
                  <a:gd name="T12" fmla="*/ 2 w 78"/>
                  <a:gd name="T13" fmla="*/ 2 h 68"/>
                  <a:gd name="T14" fmla="*/ 3 w 78"/>
                  <a:gd name="T15" fmla="*/ 2 h 68"/>
                  <a:gd name="T16" fmla="*/ 3 w 78"/>
                  <a:gd name="T17" fmla="*/ 3 h 68"/>
                  <a:gd name="T18" fmla="*/ 3 w 78"/>
                  <a:gd name="T19" fmla="*/ 2 h 68"/>
                  <a:gd name="T20" fmla="*/ 2 w 78"/>
                  <a:gd name="T21" fmla="*/ 2 h 68"/>
                  <a:gd name="T22" fmla="*/ 2 w 78"/>
                  <a:gd name="T23" fmla="*/ 2 h 68"/>
                  <a:gd name="T24" fmla="*/ 1 w 78"/>
                  <a:gd name="T25" fmla="*/ 1 h 68"/>
                  <a:gd name="T26" fmla="*/ 1 w 78"/>
                  <a:gd name="T27" fmla="*/ 1 h 68"/>
                  <a:gd name="T28" fmla="*/ 1 w 78"/>
                  <a:gd name="T29" fmla="*/ 1 h 68"/>
                  <a:gd name="T30" fmla="*/ 1 w 78"/>
                  <a:gd name="T31" fmla="*/ 1 h 68"/>
                  <a:gd name="T32" fmla="*/ 0 w 78"/>
                  <a:gd name="T33" fmla="*/ 1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8" h="68">
                    <a:moveTo>
                      <a:pt x="0" y="1"/>
                    </a:moveTo>
                    <a:lnTo>
                      <a:pt x="4" y="0"/>
                    </a:lnTo>
                    <a:lnTo>
                      <a:pt x="13" y="4"/>
                    </a:lnTo>
                    <a:lnTo>
                      <a:pt x="23" y="9"/>
                    </a:lnTo>
                    <a:lnTo>
                      <a:pt x="37" y="19"/>
                    </a:lnTo>
                    <a:lnTo>
                      <a:pt x="50" y="29"/>
                    </a:lnTo>
                    <a:lnTo>
                      <a:pt x="63" y="42"/>
                    </a:lnTo>
                    <a:lnTo>
                      <a:pt x="72" y="54"/>
                    </a:lnTo>
                    <a:lnTo>
                      <a:pt x="78" y="68"/>
                    </a:lnTo>
                    <a:lnTo>
                      <a:pt x="69" y="60"/>
                    </a:lnTo>
                    <a:lnTo>
                      <a:pt x="58" y="51"/>
                    </a:lnTo>
                    <a:lnTo>
                      <a:pt x="44" y="40"/>
                    </a:lnTo>
                    <a:lnTo>
                      <a:pt x="30" y="30"/>
                    </a:lnTo>
                    <a:lnTo>
                      <a:pt x="18" y="20"/>
                    </a:lnTo>
                    <a:lnTo>
                      <a:pt x="8" y="12"/>
                    </a:lnTo>
                    <a:lnTo>
                      <a:pt x="2" y="5"/>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94" name="Freeform 99">
                <a:extLst>
                  <a:ext uri="{FF2B5EF4-FFF2-40B4-BE49-F238E27FC236}">
                    <a16:creationId xmlns:a16="http://schemas.microsoft.com/office/drawing/2014/main" xmlns="" id="{188C1763-59FE-40C4-8FCF-32E35CEAE99B}"/>
                  </a:ext>
                </a:extLst>
              </p:cNvPr>
              <p:cNvSpPr>
                <a:spLocks/>
              </p:cNvSpPr>
              <p:nvPr/>
            </p:nvSpPr>
            <p:spPr bwMode="auto">
              <a:xfrm>
                <a:off x="2834" y="517"/>
                <a:ext cx="45" cy="43"/>
              </a:xfrm>
              <a:custGeom>
                <a:avLst/>
                <a:gdLst>
                  <a:gd name="T0" fmla="*/ 0 w 91"/>
                  <a:gd name="T1" fmla="*/ 0 h 85"/>
                  <a:gd name="T2" fmla="*/ 0 w 91"/>
                  <a:gd name="T3" fmla="*/ 0 h 85"/>
                  <a:gd name="T4" fmla="*/ 0 w 91"/>
                  <a:gd name="T5" fmla="*/ 1 h 85"/>
                  <a:gd name="T6" fmla="*/ 0 w 91"/>
                  <a:gd name="T7" fmla="*/ 1 h 85"/>
                  <a:gd name="T8" fmla="*/ 1 w 91"/>
                  <a:gd name="T9" fmla="*/ 1 h 85"/>
                  <a:gd name="T10" fmla="*/ 1 w 91"/>
                  <a:gd name="T11" fmla="*/ 2 h 85"/>
                  <a:gd name="T12" fmla="*/ 2 w 91"/>
                  <a:gd name="T13" fmla="*/ 2 h 85"/>
                  <a:gd name="T14" fmla="*/ 2 w 91"/>
                  <a:gd name="T15" fmla="*/ 3 h 85"/>
                  <a:gd name="T16" fmla="*/ 2 w 91"/>
                  <a:gd name="T17" fmla="*/ 3 h 85"/>
                  <a:gd name="T18" fmla="*/ 2 w 91"/>
                  <a:gd name="T19" fmla="*/ 3 h 85"/>
                  <a:gd name="T20" fmla="*/ 2 w 91"/>
                  <a:gd name="T21" fmla="*/ 3 h 85"/>
                  <a:gd name="T22" fmla="*/ 1 w 91"/>
                  <a:gd name="T23" fmla="*/ 2 h 85"/>
                  <a:gd name="T24" fmla="*/ 1 w 91"/>
                  <a:gd name="T25" fmla="*/ 2 h 85"/>
                  <a:gd name="T26" fmla="*/ 0 w 91"/>
                  <a:gd name="T27" fmla="*/ 1 h 85"/>
                  <a:gd name="T28" fmla="*/ 0 w 91"/>
                  <a:gd name="T29" fmla="*/ 1 h 85"/>
                  <a:gd name="T30" fmla="*/ 0 w 91"/>
                  <a:gd name="T31" fmla="*/ 1 h 85"/>
                  <a:gd name="T32" fmla="*/ 0 w 91"/>
                  <a:gd name="T33" fmla="*/ 0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1" h="85">
                    <a:moveTo>
                      <a:pt x="0" y="0"/>
                    </a:moveTo>
                    <a:lnTo>
                      <a:pt x="4" y="0"/>
                    </a:lnTo>
                    <a:lnTo>
                      <a:pt x="15" y="4"/>
                    </a:lnTo>
                    <a:lnTo>
                      <a:pt x="29" y="14"/>
                    </a:lnTo>
                    <a:lnTo>
                      <a:pt x="43" y="26"/>
                    </a:lnTo>
                    <a:lnTo>
                      <a:pt x="58" y="40"/>
                    </a:lnTo>
                    <a:lnTo>
                      <a:pt x="72" y="56"/>
                    </a:lnTo>
                    <a:lnTo>
                      <a:pt x="84" y="71"/>
                    </a:lnTo>
                    <a:lnTo>
                      <a:pt x="91" y="85"/>
                    </a:lnTo>
                    <a:lnTo>
                      <a:pt x="84" y="78"/>
                    </a:lnTo>
                    <a:lnTo>
                      <a:pt x="71" y="68"/>
                    </a:lnTo>
                    <a:lnTo>
                      <a:pt x="56" y="56"/>
                    </a:lnTo>
                    <a:lnTo>
                      <a:pt x="39" y="43"/>
                    </a:lnTo>
                    <a:lnTo>
                      <a:pt x="23" y="29"/>
                    </a:lnTo>
                    <a:lnTo>
                      <a:pt x="10" y="16"/>
                    </a:lnTo>
                    <a:lnTo>
                      <a:pt x="2"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95" name="Freeform 100">
                <a:extLst>
                  <a:ext uri="{FF2B5EF4-FFF2-40B4-BE49-F238E27FC236}">
                    <a16:creationId xmlns:a16="http://schemas.microsoft.com/office/drawing/2014/main" xmlns="" id="{5DC4CA72-A975-46FF-B8FC-27BED5EA146B}"/>
                  </a:ext>
                </a:extLst>
              </p:cNvPr>
              <p:cNvSpPr>
                <a:spLocks/>
              </p:cNvSpPr>
              <p:nvPr/>
            </p:nvSpPr>
            <p:spPr bwMode="auto">
              <a:xfrm>
                <a:off x="2825" y="550"/>
                <a:ext cx="50" cy="40"/>
              </a:xfrm>
              <a:custGeom>
                <a:avLst/>
                <a:gdLst>
                  <a:gd name="T0" fmla="*/ 0 w 101"/>
                  <a:gd name="T1" fmla="*/ 1 h 78"/>
                  <a:gd name="T2" fmla="*/ 0 w 101"/>
                  <a:gd name="T3" fmla="*/ 0 h 78"/>
                  <a:gd name="T4" fmla="*/ 0 w 101"/>
                  <a:gd name="T5" fmla="*/ 1 h 78"/>
                  <a:gd name="T6" fmla="*/ 1 w 101"/>
                  <a:gd name="T7" fmla="*/ 1 h 78"/>
                  <a:gd name="T8" fmla="*/ 1 w 101"/>
                  <a:gd name="T9" fmla="*/ 1 h 78"/>
                  <a:gd name="T10" fmla="*/ 2 w 101"/>
                  <a:gd name="T11" fmla="*/ 2 h 78"/>
                  <a:gd name="T12" fmla="*/ 2 w 101"/>
                  <a:gd name="T13" fmla="*/ 2 h 78"/>
                  <a:gd name="T14" fmla="*/ 2 w 101"/>
                  <a:gd name="T15" fmla="*/ 3 h 78"/>
                  <a:gd name="T16" fmla="*/ 3 w 101"/>
                  <a:gd name="T17" fmla="*/ 3 h 78"/>
                  <a:gd name="T18" fmla="*/ 2 w 101"/>
                  <a:gd name="T19" fmla="*/ 3 h 78"/>
                  <a:gd name="T20" fmla="*/ 2 w 101"/>
                  <a:gd name="T21" fmla="*/ 3 h 78"/>
                  <a:gd name="T22" fmla="*/ 1 w 101"/>
                  <a:gd name="T23" fmla="*/ 2 h 78"/>
                  <a:gd name="T24" fmla="*/ 1 w 101"/>
                  <a:gd name="T25" fmla="*/ 2 h 78"/>
                  <a:gd name="T26" fmla="*/ 0 w 101"/>
                  <a:gd name="T27" fmla="*/ 1 h 78"/>
                  <a:gd name="T28" fmla="*/ 0 w 101"/>
                  <a:gd name="T29" fmla="*/ 1 h 78"/>
                  <a:gd name="T30" fmla="*/ 0 w 101"/>
                  <a:gd name="T31" fmla="*/ 1 h 78"/>
                  <a:gd name="T32" fmla="*/ 0 w 101"/>
                  <a:gd name="T33" fmla="*/ 1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1" h="78">
                    <a:moveTo>
                      <a:pt x="0" y="1"/>
                    </a:moveTo>
                    <a:lnTo>
                      <a:pt x="6" y="0"/>
                    </a:lnTo>
                    <a:lnTo>
                      <a:pt x="19" y="4"/>
                    </a:lnTo>
                    <a:lnTo>
                      <a:pt x="34" y="12"/>
                    </a:lnTo>
                    <a:lnTo>
                      <a:pt x="51" y="24"/>
                    </a:lnTo>
                    <a:lnTo>
                      <a:pt x="67" y="38"/>
                    </a:lnTo>
                    <a:lnTo>
                      <a:pt x="82" y="52"/>
                    </a:lnTo>
                    <a:lnTo>
                      <a:pt x="95" y="65"/>
                    </a:lnTo>
                    <a:lnTo>
                      <a:pt x="101" y="78"/>
                    </a:lnTo>
                    <a:lnTo>
                      <a:pt x="93" y="73"/>
                    </a:lnTo>
                    <a:lnTo>
                      <a:pt x="80" y="64"/>
                    </a:lnTo>
                    <a:lnTo>
                      <a:pt x="63" y="53"/>
                    </a:lnTo>
                    <a:lnTo>
                      <a:pt x="44" y="39"/>
                    </a:lnTo>
                    <a:lnTo>
                      <a:pt x="27" y="26"/>
                    </a:lnTo>
                    <a:lnTo>
                      <a:pt x="13" y="15"/>
                    </a:lnTo>
                    <a:lnTo>
                      <a:pt x="3" y="5"/>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96" name="Freeform 101">
                <a:extLst>
                  <a:ext uri="{FF2B5EF4-FFF2-40B4-BE49-F238E27FC236}">
                    <a16:creationId xmlns:a16="http://schemas.microsoft.com/office/drawing/2014/main" xmlns="" id="{19168EB5-E0C5-4516-A3FA-2BBEAB623F34}"/>
                  </a:ext>
                </a:extLst>
              </p:cNvPr>
              <p:cNvSpPr>
                <a:spLocks/>
              </p:cNvSpPr>
              <p:nvPr/>
            </p:nvSpPr>
            <p:spPr bwMode="auto">
              <a:xfrm>
                <a:off x="2824" y="567"/>
                <a:ext cx="45" cy="35"/>
              </a:xfrm>
              <a:custGeom>
                <a:avLst/>
                <a:gdLst>
                  <a:gd name="T0" fmla="*/ 0 w 91"/>
                  <a:gd name="T1" fmla="*/ 1 h 69"/>
                  <a:gd name="T2" fmla="*/ 0 w 91"/>
                  <a:gd name="T3" fmla="*/ 0 h 69"/>
                  <a:gd name="T4" fmla="*/ 0 w 91"/>
                  <a:gd name="T5" fmla="*/ 1 h 69"/>
                  <a:gd name="T6" fmla="*/ 0 w 91"/>
                  <a:gd name="T7" fmla="*/ 1 h 69"/>
                  <a:gd name="T8" fmla="*/ 1 w 91"/>
                  <a:gd name="T9" fmla="*/ 1 h 69"/>
                  <a:gd name="T10" fmla="*/ 1 w 91"/>
                  <a:gd name="T11" fmla="*/ 2 h 69"/>
                  <a:gd name="T12" fmla="*/ 2 w 91"/>
                  <a:gd name="T13" fmla="*/ 2 h 69"/>
                  <a:gd name="T14" fmla="*/ 2 w 91"/>
                  <a:gd name="T15" fmla="*/ 2 h 69"/>
                  <a:gd name="T16" fmla="*/ 2 w 91"/>
                  <a:gd name="T17" fmla="*/ 3 h 69"/>
                  <a:gd name="T18" fmla="*/ 2 w 91"/>
                  <a:gd name="T19" fmla="*/ 2 h 69"/>
                  <a:gd name="T20" fmla="*/ 2 w 91"/>
                  <a:gd name="T21" fmla="*/ 2 h 69"/>
                  <a:gd name="T22" fmla="*/ 1 w 91"/>
                  <a:gd name="T23" fmla="*/ 2 h 69"/>
                  <a:gd name="T24" fmla="*/ 1 w 91"/>
                  <a:gd name="T25" fmla="*/ 2 h 69"/>
                  <a:gd name="T26" fmla="*/ 0 w 91"/>
                  <a:gd name="T27" fmla="*/ 1 h 69"/>
                  <a:gd name="T28" fmla="*/ 0 w 91"/>
                  <a:gd name="T29" fmla="*/ 1 h 69"/>
                  <a:gd name="T30" fmla="*/ 0 w 91"/>
                  <a:gd name="T31" fmla="*/ 1 h 69"/>
                  <a:gd name="T32" fmla="*/ 0 w 91"/>
                  <a:gd name="T33" fmla="*/ 1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1" h="69">
                    <a:moveTo>
                      <a:pt x="0" y="1"/>
                    </a:moveTo>
                    <a:lnTo>
                      <a:pt x="5" y="0"/>
                    </a:lnTo>
                    <a:lnTo>
                      <a:pt x="15" y="5"/>
                    </a:lnTo>
                    <a:lnTo>
                      <a:pt x="30" y="13"/>
                    </a:lnTo>
                    <a:lnTo>
                      <a:pt x="46" y="23"/>
                    </a:lnTo>
                    <a:lnTo>
                      <a:pt x="61" y="35"/>
                    </a:lnTo>
                    <a:lnTo>
                      <a:pt x="76" y="47"/>
                    </a:lnTo>
                    <a:lnTo>
                      <a:pt x="86" y="59"/>
                    </a:lnTo>
                    <a:lnTo>
                      <a:pt x="91" y="69"/>
                    </a:lnTo>
                    <a:lnTo>
                      <a:pt x="83" y="64"/>
                    </a:lnTo>
                    <a:lnTo>
                      <a:pt x="69" y="55"/>
                    </a:lnTo>
                    <a:lnTo>
                      <a:pt x="53" y="46"/>
                    </a:lnTo>
                    <a:lnTo>
                      <a:pt x="37" y="35"/>
                    </a:lnTo>
                    <a:lnTo>
                      <a:pt x="21" y="24"/>
                    </a:lnTo>
                    <a:lnTo>
                      <a:pt x="9" y="15"/>
                    </a:lnTo>
                    <a:lnTo>
                      <a:pt x="1" y="7"/>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97" name="Freeform 102">
                <a:extLst>
                  <a:ext uri="{FF2B5EF4-FFF2-40B4-BE49-F238E27FC236}">
                    <a16:creationId xmlns:a16="http://schemas.microsoft.com/office/drawing/2014/main" xmlns="" id="{B59DCD67-4950-488D-AE67-427576D280B9}"/>
                  </a:ext>
                </a:extLst>
              </p:cNvPr>
              <p:cNvSpPr>
                <a:spLocks/>
              </p:cNvSpPr>
              <p:nvPr/>
            </p:nvSpPr>
            <p:spPr bwMode="auto">
              <a:xfrm>
                <a:off x="2824" y="596"/>
                <a:ext cx="38" cy="29"/>
              </a:xfrm>
              <a:custGeom>
                <a:avLst/>
                <a:gdLst>
                  <a:gd name="T0" fmla="*/ 0 w 75"/>
                  <a:gd name="T1" fmla="*/ 1 h 58"/>
                  <a:gd name="T2" fmla="*/ 1 w 75"/>
                  <a:gd name="T3" fmla="*/ 0 h 58"/>
                  <a:gd name="T4" fmla="*/ 1 w 75"/>
                  <a:gd name="T5" fmla="*/ 1 h 58"/>
                  <a:gd name="T6" fmla="*/ 1 w 75"/>
                  <a:gd name="T7" fmla="*/ 1 h 58"/>
                  <a:gd name="T8" fmla="*/ 2 w 75"/>
                  <a:gd name="T9" fmla="*/ 1 h 58"/>
                  <a:gd name="T10" fmla="*/ 2 w 75"/>
                  <a:gd name="T11" fmla="*/ 1 h 58"/>
                  <a:gd name="T12" fmla="*/ 2 w 75"/>
                  <a:gd name="T13" fmla="*/ 2 h 58"/>
                  <a:gd name="T14" fmla="*/ 3 w 75"/>
                  <a:gd name="T15" fmla="*/ 2 h 58"/>
                  <a:gd name="T16" fmla="*/ 3 w 75"/>
                  <a:gd name="T17" fmla="*/ 2 h 58"/>
                  <a:gd name="T18" fmla="*/ 3 w 75"/>
                  <a:gd name="T19" fmla="*/ 2 h 58"/>
                  <a:gd name="T20" fmla="*/ 2 w 75"/>
                  <a:gd name="T21" fmla="*/ 2 h 58"/>
                  <a:gd name="T22" fmla="*/ 2 w 75"/>
                  <a:gd name="T23" fmla="*/ 2 h 58"/>
                  <a:gd name="T24" fmla="*/ 1 w 75"/>
                  <a:gd name="T25" fmla="*/ 1 h 58"/>
                  <a:gd name="T26" fmla="*/ 1 w 75"/>
                  <a:gd name="T27" fmla="*/ 1 h 58"/>
                  <a:gd name="T28" fmla="*/ 1 w 75"/>
                  <a:gd name="T29" fmla="*/ 1 h 58"/>
                  <a:gd name="T30" fmla="*/ 1 w 75"/>
                  <a:gd name="T31" fmla="*/ 1 h 58"/>
                  <a:gd name="T32" fmla="*/ 0 w 75"/>
                  <a:gd name="T33" fmla="*/ 1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5" h="58">
                    <a:moveTo>
                      <a:pt x="0" y="1"/>
                    </a:moveTo>
                    <a:lnTo>
                      <a:pt x="5" y="0"/>
                    </a:lnTo>
                    <a:lnTo>
                      <a:pt x="13" y="1"/>
                    </a:lnTo>
                    <a:lnTo>
                      <a:pt x="24" y="6"/>
                    </a:lnTo>
                    <a:lnTo>
                      <a:pt x="37" y="13"/>
                    </a:lnTo>
                    <a:lnTo>
                      <a:pt x="50" y="22"/>
                    </a:lnTo>
                    <a:lnTo>
                      <a:pt x="61" y="33"/>
                    </a:lnTo>
                    <a:lnTo>
                      <a:pt x="70" y="45"/>
                    </a:lnTo>
                    <a:lnTo>
                      <a:pt x="75" y="58"/>
                    </a:lnTo>
                    <a:lnTo>
                      <a:pt x="67" y="52"/>
                    </a:lnTo>
                    <a:lnTo>
                      <a:pt x="57" y="44"/>
                    </a:lnTo>
                    <a:lnTo>
                      <a:pt x="43" y="36"/>
                    </a:lnTo>
                    <a:lnTo>
                      <a:pt x="29" y="28"/>
                    </a:lnTo>
                    <a:lnTo>
                      <a:pt x="17" y="18"/>
                    </a:lnTo>
                    <a:lnTo>
                      <a:pt x="7" y="11"/>
                    </a:lnTo>
                    <a:lnTo>
                      <a:pt x="1" y="6"/>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98" name="Freeform 103">
                <a:extLst>
                  <a:ext uri="{FF2B5EF4-FFF2-40B4-BE49-F238E27FC236}">
                    <a16:creationId xmlns:a16="http://schemas.microsoft.com/office/drawing/2014/main" xmlns="" id="{FF552C4D-D3B4-4F73-B491-77C42D695A2C}"/>
                  </a:ext>
                </a:extLst>
              </p:cNvPr>
              <p:cNvSpPr>
                <a:spLocks/>
              </p:cNvSpPr>
              <p:nvPr/>
            </p:nvSpPr>
            <p:spPr bwMode="auto">
              <a:xfrm>
                <a:off x="2815" y="637"/>
                <a:ext cx="23" cy="8"/>
              </a:xfrm>
              <a:custGeom>
                <a:avLst/>
                <a:gdLst>
                  <a:gd name="T0" fmla="*/ 0 w 46"/>
                  <a:gd name="T1" fmla="*/ 1 h 15"/>
                  <a:gd name="T2" fmla="*/ 1 w 46"/>
                  <a:gd name="T3" fmla="*/ 1 h 15"/>
                  <a:gd name="T4" fmla="*/ 1 w 46"/>
                  <a:gd name="T5" fmla="*/ 0 h 15"/>
                  <a:gd name="T6" fmla="*/ 1 w 46"/>
                  <a:gd name="T7" fmla="*/ 0 h 15"/>
                  <a:gd name="T8" fmla="*/ 1 w 46"/>
                  <a:gd name="T9" fmla="*/ 0 h 15"/>
                  <a:gd name="T10" fmla="*/ 1 w 46"/>
                  <a:gd name="T11" fmla="*/ 1 h 15"/>
                  <a:gd name="T12" fmla="*/ 2 w 46"/>
                  <a:gd name="T13" fmla="*/ 1 h 15"/>
                  <a:gd name="T14" fmla="*/ 2 w 46"/>
                  <a:gd name="T15" fmla="*/ 1 h 15"/>
                  <a:gd name="T16" fmla="*/ 2 w 46"/>
                  <a:gd name="T17" fmla="*/ 1 h 15"/>
                  <a:gd name="T18" fmla="*/ 2 w 46"/>
                  <a:gd name="T19" fmla="*/ 1 h 15"/>
                  <a:gd name="T20" fmla="*/ 2 w 46"/>
                  <a:gd name="T21" fmla="*/ 1 h 15"/>
                  <a:gd name="T22" fmla="*/ 1 w 46"/>
                  <a:gd name="T23" fmla="*/ 1 h 15"/>
                  <a:gd name="T24" fmla="*/ 1 w 46"/>
                  <a:gd name="T25" fmla="*/ 1 h 15"/>
                  <a:gd name="T26" fmla="*/ 1 w 46"/>
                  <a:gd name="T27" fmla="*/ 1 h 15"/>
                  <a:gd name="T28" fmla="*/ 1 w 46"/>
                  <a:gd name="T29" fmla="*/ 1 h 15"/>
                  <a:gd name="T30" fmla="*/ 0 w 46"/>
                  <a:gd name="T31" fmla="*/ 1 h 15"/>
                  <a:gd name="T32" fmla="*/ 0 w 46"/>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15">
                    <a:moveTo>
                      <a:pt x="0" y="3"/>
                    </a:moveTo>
                    <a:lnTo>
                      <a:pt x="3" y="1"/>
                    </a:lnTo>
                    <a:lnTo>
                      <a:pt x="9" y="0"/>
                    </a:lnTo>
                    <a:lnTo>
                      <a:pt x="16" y="0"/>
                    </a:lnTo>
                    <a:lnTo>
                      <a:pt x="24" y="0"/>
                    </a:lnTo>
                    <a:lnTo>
                      <a:pt x="32" y="2"/>
                    </a:lnTo>
                    <a:lnTo>
                      <a:pt x="39" y="4"/>
                    </a:lnTo>
                    <a:lnTo>
                      <a:pt x="44" y="9"/>
                    </a:lnTo>
                    <a:lnTo>
                      <a:pt x="46" y="15"/>
                    </a:lnTo>
                    <a:lnTo>
                      <a:pt x="40" y="10"/>
                    </a:lnTo>
                    <a:lnTo>
                      <a:pt x="33" y="8"/>
                    </a:lnTo>
                    <a:lnTo>
                      <a:pt x="24" y="8"/>
                    </a:lnTo>
                    <a:lnTo>
                      <a:pt x="16" y="8"/>
                    </a:lnTo>
                    <a:lnTo>
                      <a:pt x="8" y="8"/>
                    </a:lnTo>
                    <a:lnTo>
                      <a:pt x="2" y="8"/>
                    </a:lnTo>
                    <a:lnTo>
                      <a:pt x="0" y="7"/>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99" name="Freeform 104">
                <a:extLst>
                  <a:ext uri="{FF2B5EF4-FFF2-40B4-BE49-F238E27FC236}">
                    <a16:creationId xmlns:a16="http://schemas.microsoft.com/office/drawing/2014/main" xmlns="" id="{E23B8741-F56D-46E6-8853-B53D6207F81F}"/>
                  </a:ext>
                </a:extLst>
              </p:cNvPr>
              <p:cNvSpPr>
                <a:spLocks/>
              </p:cNvSpPr>
              <p:nvPr/>
            </p:nvSpPr>
            <p:spPr bwMode="auto">
              <a:xfrm>
                <a:off x="2838" y="508"/>
                <a:ext cx="42" cy="38"/>
              </a:xfrm>
              <a:custGeom>
                <a:avLst/>
                <a:gdLst>
                  <a:gd name="T0" fmla="*/ 0 w 84"/>
                  <a:gd name="T1" fmla="*/ 1 h 76"/>
                  <a:gd name="T2" fmla="*/ 1 w 84"/>
                  <a:gd name="T3" fmla="*/ 0 h 76"/>
                  <a:gd name="T4" fmla="*/ 1 w 84"/>
                  <a:gd name="T5" fmla="*/ 1 h 76"/>
                  <a:gd name="T6" fmla="*/ 1 w 84"/>
                  <a:gd name="T7" fmla="*/ 1 h 76"/>
                  <a:gd name="T8" fmla="*/ 2 w 84"/>
                  <a:gd name="T9" fmla="*/ 1 h 76"/>
                  <a:gd name="T10" fmla="*/ 2 w 84"/>
                  <a:gd name="T11" fmla="*/ 2 h 76"/>
                  <a:gd name="T12" fmla="*/ 3 w 84"/>
                  <a:gd name="T13" fmla="*/ 2 h 76"/>
                  <a:gd name="T14" fmla="*/ 3 w 84"/>
                  <a:gd name="T15" fmla="*/ 2 h 76"/>
                  <a:gd name="T16" fmla="*/ 3 w 84"/>
                  <a:gd name="T17" fmla="*/ 3 h 76"/>
                  <a:gd name="T18" fmla="*/ 3 w 84"/>
                  <a:gd name="T19" fmla="*/ 3 h 76"/>
                  <a:gd name="T20" fmla="*/ 3 w 84"/>
                  <a:gd name="T21" fmla="*/ 2 h 76"/>
                  <a:gd name="T22" fmla="*/ 2 w 84"/>
                  <a:gd name="T23" fmla="*/ 2 h 76"/>
                  <a:gd name="T24" fmla="*/ 2 w 84"/>
                  <a:gd name="T25" fmla="*/ 2 h 76"/>
                  <a:gd name="T26" fmla="*/ 1 w 84"/>
                  <a:gd name="T27" fmla="*/ 1 h 76"/>
                  <a:gd name="T28" fmla="*/ 1 w 84"/>
                  <a:gd name="T29" fmla="*/ 1 h 76"/>
                  <a:gd name="T30" fmla="*/ 1 w 84"/>
                  <a:gd name="T31" fmla="*/ 1 h 76"/>
                  <a:gd name="T32" fmla="*/ 0 w 84"/>
                  <a:gd name="T33" fmla="*/ 1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4" h="76">
                    <a:moveTo>
                      <a:pt x="0" y="2"/>
                    </a:moveTo>
                    <a:lnTo>
                      <a:pt x="4" y="0"/>
                    </a:lnTo>
                    <a:lnTo>
                      <a:pt x="15" y="4"/>
                    </a:lnTo>
                    <a:lnTo>
                      <a:pt x="26" y="12"/>
                    </a:lnTo>
                    <a:lnTo>
                      <a:pt x="40" y="22"/>
                    </a:lnTo>
                    <a:lnTo>
                      <a:pt x="54" y="35"/>
                    </a:lnTo>
                    <a:lnTo>
                      <a:pt x="67" y="49"/>
                    </a:lnTo>
                    <a:lnTo>
                      <a:pt x="77" y="63"/>
                    </a:lnTo>
                    <a:lnTo>
                      <a:pt x="84" y="76"/>
                    </a:lnTo>
                    <a:lnTo>
                      <a:pt x="77" y="71"/>
                    </a:lnTo>
                    <a:lnTo>
                      <a:pt x="67" y="62"/>
                    </a:lnTo>
                    <a:lnTo>
                      <a:pt x="52" y="50"/>
                    </a:lnTo>
                    <a:lnTo>
                      <a:pt x="37" y="38"/>
                    </a:lnTo>
                    <a:lnTo>
                      <a:pt x="22" y="27"/>
                    </a:lnTo>
                    <a:lnTo>
                      <a:pt x="9" y="17"/>
                    </a:lnTo>
                    <a:lnTo>
                      <a:pt x="1" y="7"/>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00" name="Freeform 105">
                <a:extLst>
                  <a:ext uri="{FF2B5EF4-FFF2-40B4-BE49-F238E27FC236}">
                    <a16:creationId xmlns:a16="http://schemas.microsoft.com/office/drawing/2014/main" xmlns="" id="{0852B3A1-39ED-4F72-93DA-AEC972C57DA0}"/>
                  </a:ext>
                </a:extLst>
              </p:cNvPr>
              <p:cNvSpPr>
                <a:spLocks/>
              </p:cNvSpPr>
              <p:nvPr/>
            </p:nvSpPr>
            <p:spPr bwMode="auto">
              <a:xfrm>
                <a:off x="2830" y="535"/>
                <a:ext cx="48" cy="39"/>
              </a:xfrm>
              <a:custGeom>
                <a:avLst/>
                <a:gdLst>
                  <a:gd name="T0" fmla="*/ 0 w 96"/>
                  <a:gd name="T1" fmla="*/ 1 h 77"/>
                  <a:gd name="T2" fmla="*/ 1 w 96"/>
                  <a:gd name="T3" fmla="*/ 0 h 77"/>
                  <a:gd name="T4" fmla="*/ 1 w 96"/>
                  <a:gd name="T5" fmla="*/ 1 h 77"/>
                  <a:gd name="T6" fmla="*/ 1 w 96"/>
                  <a:gd name="T7" fmla="*/ 1 h 77"/>
                  <a:gd name="T8" fmla="*/ 2 w 96"/>
                  <a:gd name="T9" fmla="*/ 1 h 77"/>
                  <a:gd name="T10" fmla="*/ 2 w 96"/>
                  <a:gd name="T11" fmla="*/ 2 h 77"/>
                  <a:gd name="T12" fmla="*/ 3 w 96"/>
                  <a:gd name="T13" fmla="*/ 2 h 77"/>
                  <a:gd name="T14" fmla="*/ 3 w 96"/>
                  <a:gd name="T15" fmla="*/ 2 h 77"/>
                  <a:gd name="T16" fmla="*/ 3 w 96"/>
                  <a:gd name="T17" fmla="*/ 3 h 77"/>
                  <a:gd name="T18" fmla="*/ 3 w 96"/>
                  <a:gd name="T19" fmla="*/ 3 h 77"/>
                  <a:gd name="T20" fmla="*/ 3 w 96"/>
                  <a:gd name="T21" fmla="*/ 2 h 77"/>
                  <a:gd name="T22" fmla="*/ 2 w 96"/>
                  <a:gd name="T23" fmla="*/ 2 h 77"/>
                  <a:gd name="T24" fmla="*/ 2 w 96"/>
                  <a:gd name="T25" fmla="*/ 2 h 77"/>
                  <a:gd name="T26" fmla="*/ 1 w 96"/>
                  <a:gd name="T27" fmla="*/ 1 h 77"/>
                  <a:gd name="T28" fmla="*/ 1 w 96"/>
                  <a:gd name="T29" fmla="*/ 1 h 77"/>
                  <a:gd name="T30" fmla="*/ 1 w 96"/>
                  <a:gd name="T31" fmla="*/ 1 h 77"/>
                  <a:gd name="T32" fmla="*/ 0 w 96"/>
                  <a:gd name="T33" fmla="*/ 1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6" h="77">
                    <a:moveTo>
                      <a:pt x="0" y="1"/>
                    </a:moveTo>
                    <a:lnTo>
                      <a:pt x="5" y="0"/>
                    </a:lnTo>
                    <a:lnTo>
                      <a:pt x="17" y="4"/>
                    </a:lnTo>
                    <a:lnTo>
                      <a:pt x="32" y="12"/>
                    </a:lnTo>
                    <a:lnTo>
                      <a:pt x="48" y="23"/>
                    </a:lnTo>
                    <a:lnTo>
                      <a:pt x="64" y="37"/>
                    </a:lnTo>
                    <a:lnTo>
                      <a:pt x="79" y="50"/>
                    </a:lnTo>
                    <a:lnTo>
                      <a:pt x="91" y="64"/>
                    </a:lnTo>
                    <a:lnTo>
                      <a:pt x="96" y="77"/>
                    </a:lnTo>
                    <a:lnTo>
                      <a:pt x="89" y="72"/>
                    </a:lnTo>
                    <a:lnTo>
                      <a:pt x="77" y="63"/>
                    </a:lnTo>
                    <a:lnTo>
                      <a:pt x="60" y="52"/>
                    </a:lnTo>
                    <a:lnTo>
                      <a:pt x="42" y="39"/>
                    </a:lnTo>
                    <a:lnTo>
                      <a:pt x="25" y="26"/>
                    </a:lnTo>
                    <a:lnTo>
                      <a:pt x="11" y="15"/>
                    </a:lnTo>
                    <a:lnTo>
                      <a:pt x="2" y="7"/>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01" name="Freeform 106">
                <a:extLst>
                  <a:ext uri="{FF2B5EF4-FFF2-40B4-BE49-F238E27FC236}">
                    <a16:creationId xmlns:a16="http://schemas.microsoft.com/office/drawing/2014/main" xmlns="" id="{63FD801D-8406-43BA-AF85-33A5498B452A}"/>
                  </a:ext>
                </a:extLst>
              </p:cNvPr>
              <p:cNvSpPr>
                <a:spLocks/>
              </p:cNvSpPr>
              <p:nvPr/>
            </p:nvSpPr>
            <p:spPr bwMode="auto">
              <a:xfrm>
                <a:off x="2822" y="585"/>
                <a:ext cx="46" cy="29"/>
              </a:xfrm>
              <a:custGeom>
                <a:avLst/>
                <a:gdLst>
                  <a:gd name="T0" fmla="*/ 0 w 93"/>
                  <a:gd name="T1" fmla="*/ 1 h 57"/>
                  <a:gd name="T2" fmla="*/ 0 w 93"/>
                  <a:gd name="T3" fmla="*/ 0 h 57"/>
                  <a:gd name="T4" fmla="*/ 0 w 93"/>
                  <a:gd name="T5" fmla="*/ 1 h 57"/>
                  <a:gd name="T6" fmla="*/ 0 w 93"/>
                  <a:gd name="T7" fmla="*/ 1 h 57"/>
                  <a:gd name="T8" fmla="*/ 1 w 93"/>
                  <a:gd name="T9" fmla="*/ 1 h 57"/>
                  <a:gd name="T10" fmla="*/ 1 w 93"/>
                  <a:gd name="T11" fmla="*/ 1 h 57"/>
                  <a:gd name="T12" fmla="*/ 2 w 93"/>
                  <a:gd name="T13" fmla="*/ 2 h 57"/>
                  <a:gd name="T14" fmla="*/ 2 w 93"/>
                  <a:gd name="T15" fmla="*/ 2 h 57"/>
                  <a:gd name="T16" fmla="*/ 2 w 93"/>
                  <a:gd name="T17" fmla="*/ 2 h 57"/>
                  <a:gd name="T18" fmla="*/ 2 w 93"/>
                  <a:gd name="T19" fmla="*/ 2 h 57"/>
                  <a:gd name="T20" fmla="*/ 2 w 93"/>
                  <a:gd name="T21" fmla="*/ 2 h 57"/>
                  <a:gd name="T22" fmla="*/ 1 w 93"/>
                  <a:gd name="T23" fmla="*/ 2 h 57"/>
                  <a:gd name="T24" fmla="*/ 1 w 93"/>
                  <a:gd name="T25" fmla="*/ 1 h 57"/>
                  <a:gd name="T26" fmla="*/ 0 w 93"/>
                  <a:gd name="T27" fmla="*/ 1 h 57"/>
                  <a:gd name="T28" fmla="*/ 0 w 93"/>
                  <a:gd name="T29" fmla="*/ 1 h 57"/>
                  <a:gd name="T30" fmla="*/ 0 w 93"/>
                  <a:gd name="T31" fmla="*/ 1 h 57"/>
                  <a:gd name="T32" fmla="*/ 0 w 93"/>
                  <a:gd name="T33" fmla="*/ 1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3" h="57">
                    <a:moveTo>
                      <a:pt x="0" y="1"/>
                    </a:moveTo>
                    <a:lnTo>
                      <a:pt x="4" y="0"/>
                    </a:lnTo>
                    <a:lnTo>
                      <a:pt x="15" y="2"/>
                    </a:lnTo>
                    <a:lnTo>
                      <a:pt x="28" y="7"/>
                    </a:lnTo>
                    <a:lnTo>
                      <a:pt x="44" y="14"/>
                    </a:lnTo>
                    <a:lnTo>
                      <a:pt x="59" y="23"/>
                    </a:lnTo>
                    <a:lnTo>
                      <a:pt x="74" y="33"/>
                    </a:lnTo>
                    <a:lnTo>
                      <a:pt x="86" y="45"/>
                    </a:lnTo>
                    <a:lnTo>
                      <a:pt x="93" y="57"/>
                    </a:lnTo>
                    <a:lnTo>
                      <a:pt x="84" y="52"/>
                    </a:lnTo>
                    <a:lnTo>
                      <a:pt x="71" y="45"/>
                    </a:lnTo>
                    <a:lnTo>
                      <a:pt x="55" y="37"/>
                    </a:lnTo>
                    <a:lnTo>
                      <a:pt x="38" y="28"/>
                    </a:lnTo>
                    <a:lnTo>
                      <a:pt x="23" y="19"/>
                    </a:lnTo>
                    <a:lnTo>
                      <a:pt x="10" y="11"/>
                    </a:lnTo>
                    <a:lnTo>
                      <a:pt x="1" y="6"/>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02" name="Freeform 107">
                <a:extLst>
                  <a:ext uri="{FF2B5EF4-FFF2-40B4-BE49-F238E27FC236}">
                    <a16:creationId xmlns:a16="http://schemas.microsoft.com/office/drawing/2014/main" xmlns="" id="{2C05172B-0D0C-4B50-81FE-C5276738E3DF}"/>
                  </a:ext>
                </a:extLst>
              </p:cNvPr>
              <p:cNvSpPr>
                <a:spLocks/>
              </p:cNvSpPr>
              <p:nvPr/>
            </p:nvSpPr>
            <p:spPr bwMode="auto">
              <a:xfrm>
                <a:off x="2821" y="605"/>
                <a:ext cx="34" cy="29"/>
              </a:xfrm>
              <a:custGeom>
                <a:avLst/>
                <a:gdLst>
                  <a:gd name="T0" fmla="*/ 0 w 68"/>
                  <a:gd name="T1" fmla="*/ 0 h 58"/>
                  <a:gd name="T2" fmla="*/ 1 w 68"/>
                  <a:gd name="T3" fmla="*/ 0 h 58"/>
                  <a:gd name="T4" fmla="*/ 1 w 68"/>
                  <a:gd name="T5" fmla="*/ 1 h 58"/>
                  <a:gd name="T6" fmla="*/ 1 w 68"/>
                  <a:gd name="T7" fmla="*/ 1 h 58"/>
                  <a:gd name="T8" fmla="*/ 2 w 68"/>
                  <a:gd name="T9" fmla="*/ 1 h 58"/>
                  <a:gd name="T10" fmla="*/ 2 w 68"/>
                  <a:gd name="T11" fmla="*/ 1 h 58"/>
                  <a:gd name="T12" fmla="*/ 2 w 68"/>
                  <a:gd name="T13" fmla="*/ 2 h 58"/>
                  <a:gd name="T14" fmla="*/ 3 w 68"/>
                  <a:gd name="T15" fmla="*/ 2 h 58"/>
                  <a:gd name="T16" fmla="*/ 3 w 68"/>
                  <a:gd name="T17" fmla="*/ 2 h 58"/>
                  <a:gd name="T18" fmla="*/ 2 w 68"/>
                  <a:gd name="T19" fmla="*/ 2 h 58"/>
                  <a:gd name="T20" fmla="*/ 2 w 68"/>
                  <a:gd name="T21" fmla="*/ 2 h 58"/>
                  <a:gd name="T22" fmla="*/ 2 w 68"/>
                  <a:gd name="T23" fmla="*/ 2 h 58"/>
                  <a:gd name="T24" fmla="*/ 1 w 68"/>
                  <a:gd name="T25" fmla="*/ 1 h 58"/>
                  <a:gd name="T26" fmla="*/ 1 w 68"/>
                  <a:gd name="T27" fmla="*/ 1 h 58"/>
                  <a:gd name="T28" fmla="*/ 1 w 68"/>
                  <a:gd name="T29" fmla="*/ 1 h 58"/>
                  <a:gd name="T30" fmla="*/ 1 w 68"/>
                  <a:gd name="T31" fmla="*/ 1 h 58"/>
                  <a:gd name="T32" fmla="*/ 0 w 68"/>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58">
                    <a:moveTo>
                      <a:pt x="0" y="0"/>
                    </a:moveTo>
                    <a:lnTo>
                      <a:pt x="5" y="0"/>
                    </a:lnTo>
                    <a:lnTo>
                      <a:pt x="14" y="4"/>
                    </a:lnTo>
                    <a:lnTo>
                      <a:pt x="25" y="12"/>
                    </a:lnTo>
                    <a:lnTo>
                      <a:pt x="37" y="21"/>
                    </a:lnTo>
                    <a:lnTo>
                      <a:pt x="50" y="31"/>
                    </a:lnTo>
                    <a:lnTo>
                      <a:pt x="59" y="43"/>
                    </a:lnTo>
                    <a:lnTo>
                      <a:pt x="66" y="51"/>
                    </a:lnTo>
                    <a:lnTo>
                      <a:pt x="68" y="58"/>
                    </a:lnTo>
                    <a:lnTo>
                      <a:pt x="63" y="53"/>
                    </a:lnTo>
                    <a:lnTo>
                      <a:pt x="53" y="46"/>
                    </a:lnTo>
                    <a:lnTo>
                      <a:pt x="42" y="38"/>
                    </a:lnTo>
                    <a:lnTo>
                      <a:pt x="30" y="29"/>
                    </a:lnTo>
                    <a:lnTo>
                      <a:pt x="19" y="21"/>
                    </a:lnTo>
                    <a:lnTo>
                      <a:pt x="10" y="12"/>
                    </a:lnTo>
                    <a:lnTo>
                      <a:pt x="3" y="5"/>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03" name="Freeform 108">
                <a:extLst>
                  <a:ext uri="{FF2B5EF4-FFF2-40B4-BE49-F238E27FC236}">
                    <a16:creationId xmlns:a16="http://schemas.microsoft.com/office/drawing/2014/main" xmlns="" id="{D89BEECB-9FAA-43D9-A274-D5F9E584174E}"/>
                  </a:ext>
                </a:extLst>
              </p:cNvPr>
              <p:cNvSpPr>
                <a:spLocks/>
              </p:cNvSpPr>
              <p:nvPr/>
            </p:nvSpPr>
            <p:spPr bwMode="auto">
              <a:xfrm>
                <a:off x="2825" y="627"/>
                <a:ext cx="26" cy="12"/>
              </a:xfrm>
              <a:custGeom>
                <a:avLst/>
                <a:gdLst>
                  <a:gd name="T0" fmla="*/ 0 w 51"/>
                  <a:gd name="T1" fmla="*/ 1 h 23"/>
                  <a:gd name="T2" fmla="*/ 1 w 51"/>
                  <a:gd name="T3" fmla="*/ 0 h 23"/>
                  <a:gd name="T4" fmla="*/ 1 w 51"/>
                  <a:gd name="T5" fmla="*/ 0 h 23"/>
                  <a:gd name="T6" fmla="*/ 1 w 51"/>
                  <a:gd name="T7" fmla="*/ 1 h 23"/>
                  <a:gd name="T8" fmla="*/ 1 w 51"/>
                  <a:gd name="T9" fmla="*/ 1 h 23"/>
                  <a:gd name="T10" fmla="*/ 2 w 51"/>
                  <a:gd name="T11" fmla="*/ 1 h 23"/>
                  <a:gd name="T12" fmla="*/ 2 w 51"/>
                  <a:gd name="T13" fmla="*/ 1 h 23"/>
                  <a:gd name="T14" fmla="*/ 2 w 51"/>
                  <a:gd name="T15" fmla="*/ 1 h 23"/>
                  <a:gd name="T16" fmla="*/ 2 w 51"/>
                  <a:gd name="T17" fmla="*/ 1 h 23"/>
                  <a:gd name="T18" fmla="*/ 2 w 51"/>
                  <a:gd name="T19" fmla="*/ 1 h 23"/>
                  <a:gd name="T20" fmla="*/ 2 w 51"/>
                  <a:gd name="T21" fmla="*/ 1 h 23"/>
                  <a:gd name="T22" fmla="*/ 1 w 51"/>
                  <a:gd name="T23" fmla="*/ 1 h 23"/>
                  <a:gd name="T24" fmla="*/ 1 w 51"/>
                  <a:gd name="T25" fmla="*/ 1 h 23"/>
                  <a:gd name="T26" fmla="*/ 1 w 51"/>
                  <a:gd name="T27" fmla="*/ 1 h 23"/>
                  <a:gd name="T28" fmla="*/ 1 w 51"/>
                  <a:gd name="T29" fmla="*/ 1 h 23"/>
                  <a:gd name="T30" fmla="*/ 0 w 51"/>
                  <a:gd name="T31" fmla="*/ 1 h 23"/>
                  <a:gd name="T32" fmla="*/ 0 w 51"/>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23">
                    <a:moveTo>
                      <a:pt x="0" y="2"/>
                    </a:moveTo>
                    <a:lnTo>
                      <a:pt x="3" y="0"/>
                    </a:lnTo>
                    <a:lnTo>
                      <a:pt x="10" y="0"/>
                    </a:lnTo>
                    <a:lnTo>
                      <a:pt x="18" y="1"/>
                    </a:lnTo>
                    <a:lnTo>
                      <a:pt x="27" y="3"/>
                    </a:lnTo>
                    <a:lnTo>
                      <a:pt x="36" y="7"/>
                    </a:lnTo>
                    <a:lnTo>
                      <a:pt x="43" y="11"/>
                    </a:lnTo>
                    <a:lnTo>
                      <a:pt x="49" y="17"/>
                    </a:lnTo>
                    <a:lnTo>
                      <a:pt x="51" y="23"/>
                    </a:lnTo>
                    <a:lnTo>
                      <a:pt x="45" y="18"/>
                    </a:lnTo>
                    <a:lnTo>
                      <a:pt x="37" y="15"/>
                    </a:lnTo>
                    <a:lnTo>
                      <a:pt x="28" y="13"/>
                    </a:lnTo>
                    <a:lnTo>
                      <a:pt x="19" y="10"/>
                    </a:lnTo>
                    <a:lnTo>
                      <a:pt x="10" y="9"/>
                    </a:lnTo>
                    <a:lnTo>
                      <a:pt x="4" y="8"/>
                    </a:lnTo>
                    <a:lnTo>
                      <a:pt x="0" y="6"/>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04" name="Freeform 109">
                <a:extLst>
                  <a:ext uri="{FF2B5EF4-FFF2-40B4-BE49-F238E27FC236}">
                    <a16:creationId xmlns:a16="http://schemas.microsoft.com/office/drawing/2014/main" xmlns="" id="{CEFF2B8D-25EA-4F8A-BF95-6F2EC7C6BB66}"/>
                  </a:ext>
                </a:extLst>
              </p:cNvPr>
              <p:cNvSpPr>
                <a:spLocks/>
              </p:cNvSpPr>
              <p:nvPr/>
            </p:nvSpPr>
            <p:spPr bwMode="auto">
              <a:xfrm>
                <a:off x="2854" y="477"/>
                <a:ext cx="20" cy="23"/>
              </a:xfrm>
              <a:custGeom>
                <a:avLst/>
                <a:gdLst>
                  <a:gd name="T0" fmla="*/ 2 w 40"/>
                  <a:gd name="T1" fmla="*/ 2 h 46"/>
                  <a:gd name="T2" fmla="*/ 2 w 40"/>
                  <a:gd name="T3" fmla="*/ 2 h 46"/>
                  <a:gd name="T4" fmla="*/ 1 w 40"/>
                  <a:gd name="T5" fmla="*/ 2 h 46"/>
                  <a:gd name="T6" fmla="*/ 1 w 40"/>
                  <a:gd name="T7" fmla="*/ 1 h 46"/>
                  <a:gd name="T8" fmla="*/ 1 w 40"/>
                  <a:gd name="T9" fmla="*/ 1 h 46"/>
                  <a:gd name="T10" fmla="*/ 1 w 40"/>
                  <a:gd name="T11" fmla="*/ 1 h 46"/>
                  <a:gd name="T12" fmla="*/ 1 w 40"/>
                  <a:gd name="T13" fmla="*/ 1 h 46"/>
                  <a:gd name="T14" fmla="*/ 0 w 40"/>
                  <a:gd name="T15" fmla="*/ 1 h 46"/>
                  <a:gd name="T16" fmla="*/ 1 w 40"/>
                  <a:gd name="T17" fmla="*/ 1 h 46"/>
                  <a:gd name="T18" fmla="*/ 1 w 40"/>
                  <a:gd name="T19" fmla="*/ 0 h 46"/>
                  <a:gd name="T20" fmla="*/ 1 w 40"/>
                  <a:gd name="T21" fmla="*/ 1 h 46"/>
                  <a:gd name="T22" fmla="*/ 1 w 40"/>
                  <a:gd name="T23" fmla="*/ 1 h 46"/>
                  <a:gd name="T24" fmla="*/ 1 w 40"/>
                  <a:gd name="T25" fmla="*/ 1 h 46"/>
                  <a:gd name="T26" fmla="*/ 1 w 40"/>
                  <a:gd name="T27" fmla="*/ 1 h 46"/>
                  <a:gd name="T28" fmla="*/ 2 w 40"/>
                  <a:gd name="T29" fmla="*/ 2 h 46"/>
                  <a:gd name="T30" fmla="*/ 2 w 40"/>
                  <a:gd name="T31" fmla="*/ 2 h 46"/>
                  <a:gd name="T32" fmla="*/ 2 w 40"/>
                  <a:gd name="T33" fmla="*/ 2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46">
                    <a:moveTo>
                      <a:pt x="40" y="46"/>
                    </a:moveTo>
                    <a:lnTo>
                      <a:pt x="37" y="44"/>
                    </a:lnTo>
                    <a:lnTo>
                      <a:pt x="31" y="38"/>
                    </a:lnTo>
                    <a:lnTo>
                      <a:pt x="23" y="32"/>
                    </a:lnTo>
                    <a:lnTo>
                      <a:pt x="15" y="26"/>
                    </a:lnTo>
                    <a:lnTo>
                      <a:pt x="8" y="19"/>
                    </a:lnTo>
                    <a:lnTo>
                      <a:pt x="2" y="12"/>
                    </a:lnTo>
                    <a:lnTo>
                      <a:pt x="0" y="6"/>
                    </a:lnTo>
                    <a:lnTo>
                      <a:pt x="2" y="1"/>
                    </a:lnTo>
                    <a:lnTo>
                      <a:pt x="7" y="0"/>
                    </a:lnTo>
                    <a:lnTo>
                      <a:pt x="12" y="4"/>
                    </a:lnTo>
                    <a:lnTo>
                      <a:pt x="17" y="9"/>
                    </a:lnTo>
                    <a:lnTo>
                      <a:pt x="23" y="16"/>
                    </a:lnTo>
                    <a:lnTo>
                      <a:pt x="28" y="26"/>
                    </a:lnTo>
                    <a:lnTo>
                      <a:pt x="33" y="34"/>
                    </a:lnTo>
                    <a:lnTo>
                      <a:pt x="37" y="42"/>
                    </a:lnTo>
                    <a:lnTo>
                      <a:pt x="40"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05" name="Freeform 110">
                <a:extLst>
                  <a:ext uri="{FF2B5EF4-FFF2-40B4-BE49-F238E27FC236}">
                    <a16:creationId xmlns:a16="http://schemas.microsoft.com/office/drawing/2014/main" xmlns="" id="{355F70C3-C521-4E6C-A4F1-7B6B44E83180}"/>
                  </a:ext>
                </a:extLst>
              </p:cNvPr>
              <p:cNvSpPr>
                <a:spLocks/>
              </p:cNvSpPr>
              <p:nvPr/>
            </p:nvSpPr>
            <p:spPr bwMode="auto">
              <a:xfrm>
                <a:off x="2870" y="468"/>
                <a:ext cx="5" cy="27"/>
              </a:xfrm>
              <a:custGeom>
                <a:avLst/>
                <a:gdLst>
                  <a:gd name="T0" fmla="*/ 0 w 11"/>
                  <a:gd name="T1" fmla="*/ 2 h 54"/>
                  <a:gd name="T2" fmla="*/ 0 w 11"/>
                  <a:gd name="T3" fmla="*/ 2 h 54"/>
                  <a:gd name="T4" fmla="*/ 0 w 11"/>
                  <a:gd name="T5" fmla="*/ 1 h 54"/>
                  <a:gd name="T6" fmla="*/ 0 w 11"/>
                  <a:gd name="T7" fmla="*/ 1 h 54"/>
                  <a:gd name="T8" fmla="*/ 0 w 11"/>
                  <a:gd name="T9" fmla="*/ 0 h 54"/>
                  <a:gd name="T10" fmla="*/ 0 w 11"/>
                  <a:gd name="T11" fmla="*/ 1 h 54"/>
                  <a:gd name="T12" fmla="*/ 0 w 11"/>
                  <a:gd name="T13" fmla="*/ 1 h 54"/>
                  <a:gd name="T14" fmla="*/ 0 w 11"/>
                  <a:gd name="T15" fmla="*/ 2 h 54"/>
                  <a:gd name="T16" fmla="*/ 0 w 11"/>
                  <a:gd name="T17" fmla="*/ 2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54">
                    <a:moveTo>
                      <a:pt x="7" y="54"/>
                    </a:moveTo>
                    <a:lnTo>
                      <a:pt x="8" y="44"/>
                    </a:lnTo>
                    <a:lnTo>
                      <a:pt x="11" y="25"/>
                    </a:lnTo>
                    <a:lnTo>
                      <a:pt x="11" y="8"/>
                    </a:lnTo>
                    <a:lnTo>
                      <a:pt x="6" y="0"/>
                    </a:lnTo>
                    <a:lnTo>
                      <a:pt x="0" y="7"/>
                    </a:lnTo>
                    <a:lnTo>
                      <a:pt x="1" y="22"/>
                    </a:lnTo>
                    <a:lnTo>
                      <a:pt x="4" y="40"/>
                    </a:lnTo>
                    <a:lnTo>
                      <a:pt x="7"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06" name="Freeform 111">
                <a:extLst>
                  <a:ext uri="{FF2B5EF4-FFF2-40B4-BE49-F238E27FC236}">
                    <a16:creationId xmlns:a16="http://schemas.microsoft.com/office/drawing/2014/main" xmlns="" id="{C74C96D5-6F01-464E-8681-2B6A64D7363D}"/>
                  </a:ext>
                </a:extLst>
              </p:cNvPr>
              <p:cNvSpPr>
                <a:spLocks/>
              </p:cNvSpPr>
              <p:nvPr/>
            </p:nvSpPr>
            <p:spPr bwMode="auto">
              <a:xfrm>
                <a:off x="2874" y="475"/>
                <a:ext cx="23" cy="25"/>
              </a:xfrm>
              <a:custGeom>
                <a:avLst/>
                <a:gdLst>
                  <a:gd name="T0" fmla="*/ 0 w 46"/>
                  <a:gd name="T1" fmla="*/ 2 h 50"/>
                  <a:gd name="T2" fmla="*/ 1 w 46"/>
                  <a:gd name="T3" fmla="*/ 2 h 50"/>
                  <a:gd name="T4" fmla="*/ 1 w 46"/>
                  <a:gd name="T5" fmla="*/ 2 h 50"/>
                  <a:gd name="T6" fmla="*/ 1 w 46"/>
                  <a:gd name="T7" fmla="*/ 1 h 50"/>
                  <a:gd name="T8" fmla="*/ 1 w 46"/>
                  <a:gd name="T9" fmla="*/ 1 h 50"/>
                  <a:gd name="T10" fmla="*/ 1 w 46"/>
                  <a:gd name="T11" fmla="*/ 1 h 50"/>
                  <a:gd name="T12" fmla="*/ 2 w 46"/>
                  <a:gd name="T13" fmla="*/ 1 h 50"/>
                  <a:gd name="T14" fmla="*/ 2 w 46"/>
                  <a:gd name="T15" fmla="*/ 0 h 50"/>
                  <a:gd name="T16" fmla="*/ 2 w 46"/>
                  <a:gd name="T17" fmla="*/ 1 h 50"/>
                  <a:gd name="T18" fmla="*/ 2 w 46"/>
                  <a:gd name="T19" fmla="*/ 1 h 50"/>
                  <a:gd name="T20" fmla="*/ 2 w 46"/>
                  <a:gd name="T21" fmla="*/ 1 h 50"/>
                  <a:gd name="T22" fmla="*/ 2 w 46"/>
                  <a:gd name="T23" fmla="*/ 1 h 50"/>
                  <a:gd name="T24" fmla="*/ 1 w 46"/>
                  <a:gd name="T25" fmla="*/ 1 h 50"/>
                  <a:gd name="T26" fmla="*/ 1 w 46"/>
                  <a:gd name="T27" fmla="*/ 2 h 50"/>
                  <a:gd name="T28" fmla="*/ 1 w 46"/>
                  <a:gd name="T29" fmla="*/ 2 h 50"/>
                  <a:gd name="T30" fmla="*/ 1 w 46"/>
                  <a:gd name="T31" fmla="*/ 2 h 50"/>
                  <a:gd name="T32" fmla="*/ 0 w 46"/>
                  <a:gd name="T33" fmla="*/ 2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50">
                    <a:moveTo>
                      <a:pt x="0" y="50"/>
                    </a:moveTo>
                    <a:lnTo>
                      <a:pt x="5" y="44"/>
                    </a:lnTo>
                    <a:lnTo>
                      <a:pt x="11" y="35"/>
                    </a:lnTo>
                    <a:lnTo>
                      <a:pt x="17" y="26"/>
                    </a:lnTo>
                    <a:lnTo>
                      <a:pt x="24" y="17"/>
                    </a:lnTo>
                    <a:lnTo>
                      <a:pt x="31" y="9"/>
                    </a:lnTo>
                    <a:lnTo>
                      <a:pt x="38" y="3"/>
                    </a:lnTo>
                    <a:lnTo>
                      <a:pt x="43" y="0"/>
                    </a:lnTo>
                    <a:lnTo>
                      <a:pt x="46" y="1"/>
                    </a:lnTo>
                    <a:lnTo>
                      <a:pt x="46" y="6"/>
                    </a:lnTo>
                    <a:lnTo>
                      <a:pt x="43" y="11"/>
                    </a:lnTo>
                    <a:lnTo>
                      <a:pt x="36" y="18"/>
                    </a:lnTo>
                    <a:lnTo>
                      <a:pt x="29" y="26"/>
                    </a:lnTo>
                    <a:lnTo>
                      <a:pt x="20" y="33"/>
                    </a:lnTo>
                    <a:lnTo>
                      <a:pt x="12" y="40"/>
                    </a:lnTo>
                    <a:lnTo>
                      <a:pt x="5" y="46"/>
                    </a:lnTo>
                    <a:lnTo>
                      <a:pt x="0" y="5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07" name="Freeform 112">
                <a:extLst>
                  <a:ext uri="{FF2B5EF4-FFF2-40B4-BE49-F238E27FC236}">
                    <a16:creationId xmlns:a16="http://schemas.microsoft.com/office/drawing/2014/main" xmlns="" id="{DB8E55DB-82AF-40F7-8AFA-00859454E198}"/>
                  </a:ext>
                </a:extLst>
              </p:cNvPr>
              <p:cNvSpPr>
                <a:spLocks/>
              </p:cNvSpPr>
              <p:nvPr/>
            </p:nvSpPr>
            <p:spPr bwMode="auto">
              <a:xfrm>
                <a:off x="2855" y="632"/>
                <a:ext cx="33" cy="8"/>
              </a:xfrm>
              <a:custGeom>
                <a:avLst/>
                <a:gdLst>
                  <a:gd name="T0" fmla="*/ 0 w 67"/>
                  <a:gd name="T1" fmla="*/ 1 h 16"/>
                  <a:gd name="T2" fmla="*/ 0 w 67"/>
                  <a:gd name="T3" fmla="*/ 1 h 16"/>
                  <a:gd name="T4" fmla="*/ 0 w 67"/>
                  <a:gd name="T5" fmla="*/ 1 h 16"/>
                  <a:gd name="T6" fmla="*/ 0 w 67"/>
                  <a:gd name="T7" fmla="*/ 0 h 16"/>
                  <a:gd name="T8" fmla="*/ 1 w 67"/>
                  <a:gd name="T9" fmla="*/ 0 h 16"/>
                  <a:gd name="T10" fmla="*/ 1 w 67"/>
                  <a:gd name="T11" fmla="*/ 0 h 16"/>
                  <a:gd name="T12" fmla="*/ 1 w 67"/>
                  <a:gd name="T13" fmla="*/ 1 h 16"/>
                  <a:gd name="T14" fmla="*/ 2 w 67"/>
                  <a:gd name="T15" fmla="*/ 1 h 16"/>
                  <a:gd name="T16" fmla="*/ 2 w 67"/>
                  <a:gd name="T17" fmla="*/ 1 h 16"/>
                  <a:gd name="T18" fmla="*/ 2 w 67"/>
                  <a:gd name="T19" fmla="*/ 1 h 16"/>
                  <a:gd name="T20" fmla="*/ 1 w 67"/>
                  <a:gd name="T21" fmla="*/ 1 h 16"/>
                  <a:gd name="T22" fmla="*/ 1 w 67"/>
                  <a:gd name="T23" fmla="*/ 1 h 16"/>
                  <a:gd name="T24" fmla="*/ 1 w 67"/>
                  <a:gd name="T25" fmla="*/ 1 h 16"/>
                  <a:gd name="T26" fmla="*/ 0 w 67"/>
                  <a:gd name="T27" fmla="*/ 1 h 16"/>
                  <a:gd name="T28" fmla="*/ 0 w 67"/>
                  <a:gd name="T29" fmla="*/ 1 h 16"/>
                  <a:gd name="T30" fmla="*/ 0 w 67"/>
                  <a:gd name="T31" fmla="*/ 1 h 16"/>
                  <a:gd name="T32" fmla="*/ 0 w 67"/>
                  <a:gd name="T33" fmla="*/ 1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16">
                    <a:moveTo>
                      <a:pt x="0" y="2"/>
                    </a:moveTo>
                    <a:lnTo>
                      <a:pt x="8" y="1"/>
                    </a:lnTo>
                    <a:lnTo>
                      <a:pt x="17" y="1"/>
                    </a:lnTo>
                    <a:lnTo>
                      <a:pt x="29" y="0"/>
                    </a:lnTo>
                    <a:lnTo>
                      <a:pt x="39" y="0"/>
                    </a:lnTo>
                    <a:lnTo>
                      <a:pt x="50" y="0"/>
                    </a:lnTo>
                    <a:lnTo>
                      <a:pt x="59" y="2"/>
                    </a:lnTo>
                    <a:lnTo>
                      <a:pt x="65" y="6"/>
                    </a:lnTo>
                    <a:lnTo>
                      <a:pt x="67" y="11"/>
                    </a:lnTo>
                    <a:lnTo>
                      <a:pt x="65" y="15"/>
                    </a:lnTo>
                    <a:lnTo>
                      <a:pt x="59" y="16"/>
                    </a:lnTo>
                    <a:lnTo>
                      <a:pt x="51" y="15"/>
                    </a:lnTo>
                    <a:lnTo>
                      <a:pt x="40" y="13"/>
                    </a:lnTo>
                    <a:lnTo>
                      <a:pt x="29" y="11"/>
                    </a:lnTo>
                    <a:lnTo>
                      <a:pt x="19" y="7"/>
                    </a:lnTo>
                    <a:lnTo>
                      <a:pt x="8" y="4"/>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08" name="Freeform 113">
                <a:extLst>
                  <a:ext uri="{FF2B5EF4-FFF2-40B4-BE49-F238E27FC236}">
                    <a16:creationId xmlns:a16="http://schemas.microsoft.com/office/drawing/2014/main" xmlns="" id="{CDB1C3F7-AE89-43B2-A56B-39A7D97E228A}"/>
                  </a:ext>
                </a:extLst>
              </p:cNvPr>
              <p:cNvSpPr>
                <a:spLocks/>
              </p:cNvSpPr>
              <p:nvPr/>
            </p:nvSpPr>
            <p:spPr bwMode="auto">
              <a:xfrm>
                <a:off x="2848" y="639"/>
                <a:ext cx="33" cy="16"/>
              </a:xfrm>
              <a:custGeom>
                <a:avLst/>
                <a:gdLst>
                  <a:gd name="T0" fmla="*/ 0 w 64"/>
                  <a:gd name="T1" fmla="*/ 0 h 32"/>
                  <a:gd name="T2" fmla="*/ 1 w 64"/>
                  <a:gd name="T3" fmla="*/ 1 h 32"/>
                  <a:gd name="T4" fmla="*/ 1 w 64"/>
                  <a:gd name="T5" fmla="*/ 1 h 32"/>
                  <a:gd name="T6" fmla="*/ 1 w 64"/>
                  <a:gd name="T7" fmla="*/ 1 h 32"/>
                  <a:gd name="T8" fmla="*/ 2 w 64"/>
                  <a:gd name="T9" fmla="*/ 1 h 32"/>
                  <a:gd name="T10" fmla="*/ 2 w 64"/>
                  <a:gd name="T11" fmla="*/ 1 h 32"/>
                  <a:gd name="T12" fmla="*/ 2 w 64"/>
                  <a:gd name="T13" fmla="*/ 1 h 32"/>
                  <a:gd name="T14" fmla="*/ 3 w 64"/>
                  <a:gd name="T15" fmla="*/ 1 h 32"/>
                  <a:gd name="T16" fmla="*/ 3 w 64"/>
                  <a:gd name="T17" fmla="*/ 1 h 32"/>
                  <a:gd name="T18" fmla="*/ 3 w 64"/>
                  <a:gd name="T19" fmla="*/ 1 h 32"/>
                  <a:gd name="T20" fmla="*/ 2 w 64"/>
                  <a:gd name="T21" fmla="*/ 1 h 32"/>
                  <a:gd name="T22" fmla="*/ 2 w 64"/>
                  <a:gd name="T23" fmla="*/ 1 h 32"/>
                  <a:gd name="T24" fmla="*/ 2 w 64"/>
                  <a:gd name="T25" fmla="*/ 1 h 32"/>
                  <a:gd name="T26" fmla="*/ 1 w 64"/>
                  <a:gd name="T27" fmla="*/ 1 h 32"/>
                  <a:gd name="T28" fmla="*/ 1 w 64"/>
                  <a:gd name="T29" fmla="*/ 1 h 32"/>
                  <a:gd name="T30" fmla="*/ 1 w 64"/>
                  <a:gd name="T31" fmla="*/ 1 h 32"/>
                  <a:gd name="T32" fmla="*/ 0 w 64"/>
                  <a:gd name="T33" fmla="*/ 0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32">
                    <a:moveTo>
                      <a:pt x="0" y="0"/>
                    </a:moveTo>
                    <a:lnTo>
                      <a:pt x="6" y="1"/>
                    </a:lnTo>
                    <a:lnTo>
                      <a:pt x="16" y="2"/>
                    </a:lnTo>
                    <a:lnTo>
                      <a:pt x="26" y="6"/>
                    </a:lnTo>
                    <a:lnTo>
                      <a:pt x="36" y="9"/>
                    </a:lnTo>
                    <a:lnTo>
                      <a:pt x="47" y="14"/>
                    </a:lnTo>
                    <a:lnTo>
                      <a:pt x="56" y="18"/>
                    </a:lnTo>
                    <a:lnTo>
                      <a:pt x="62" y="23"/>
                    </a:lnTo>
                    <a:lnTo>
                      <a:pt x="64" y="29"/>
                    </a:lnTo>
                    <a:lnTo>
                      <a:pt x="62" y="32"/>
                    </a:lnTo>
                    <a:lnTo>
                      <a:pt x="55" y="31"/>
                    </a:lnTo>
                    <a:lnTo>
                      <a:pt x="46" y="28"/>
                    </a:lnTo>
                    <a:lnTo>
                      <a:pt x="35" y="22"/>
                    </a:lnTo>
                    <a:lnTo>
                      <a:pt x="24" y="16"/>
                    </a:lnTo>
                    <a:lnTo>
                      <a:pt x="13" y="9"/>
                    </a:lnTo>
                    <a:lnTo>
                      <a:pt x="4"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09" name="Freeform 114">
                <a:extLst>
                  <a:ext uri="{FF2B5EF4-FFF2-40B4-BE49-F238E27FC236}">
                    <a16:creationId xmlns:a16="http://schemas.microsoft.com/office/drawing/2014/main" xmlns="" id="{7304A71A-5148-4915-BA70-5D102A035D77}"/>
                  </a:ext>
                </a:extLst>
              </p:cNvPr>
              <p:cNvSpPr>
                <a:spLocks/>
              </p:cNvSpPr>
              <p:nvPr/>
            </p:nvSpPr>
            <p:spPr bwMode="auto">
              <a:xfrm>
                <a:off x="2856" y="618"/>
                <a:ext cx="33" cy="8"/>
              </a:xfrm>
              <a:custGeom>
                <a:avLst/>
                <a:gdLst>
                  <a:gd name="T0" fmla="*/ 0 w 64"/>
                  <a:gd name="T1" fmla="*/ 1 h 16"/>
                  <a:gd name="T2" fmla="*/ 1 w 64"/>
                  <a:gd name="T3" fmla="*/ 1 h 16"/>
                  <a:gd name="T4" fmla="*/ 1 w 64"/>
                  <a:gd name="T5" fmla="*/ 1 h 16"/>
                  <a:gd name="T6" fmla="*/ 1 w 64"/>
                  <a:gd name="T7" fmla="*/ 1 h 16"/>
                  <a:gd name="T8" fmla="*/ 1 w 64"/>
                  <a:gd name="T9" fmla="*/ 0 h 16"/>
                  <a:gd name="T10" fmla="*/ 2 w 64"/>
                  <a:gd name="T11" fmla="*/ 0 h 16"/>
                  <a:gd name="T12" fmla="*/ 2 w 64"/>
                  <a:gd name="T13" fmla="*/ 1 h 16"/>
                  <a:gd name="T14" fmla="*/ 2 w 64"/>
                  <a:gd name="T15" fmla="*/ 1 h 16"/>
                  <a:gd name="T16" fmla="*/ 3 w 64"/>
                  <a:gd name="T17" fmla="*/ 1 h 16"/>
                  <a:gd name="T18" fmla="*/ 3 w 64"/>
                  <a:gd name="T19" fmla="*/ 1 h 16"/>
                  <a:gd name="T20" fmla="*/ 2 w 64"/>
                  <a:gd name="T21" fmla="*/ 1 h 16"/>
                  <a:gd name="T22" fmla="*/ 2 w 64"/>
                  <a:gd name="T23" fmla="*/ 1 h 16"/>
                  <a:gd name="T24" fmla="*/ 2 w 64"/>
                  <a:gd name="T25" fmla="*/ 1 h 16"/>
                  <a:gd name="T26" fmla="*/ 1 w 64"/>
                  <a:gd name="T27" fmla="*/ 1 h 16"/>
                  <a:gd name="T28" fmla="*/ 1 w 64"/>
                  <a:gd name="T29" fmla="*/ 1 h 16"/>
                  <a:gd name="T30" fmla="*/ 1 w 64"/>
                  <a:gd name="T31" fmla="*/ 1 h 16"/>
                  <a:gd name="T32" fmla="*/ 0 w 64"/>
                  <a:gd name="T33" fmla="*/ 1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16">
                    <a:moveTo>
                      <a:pt x="0" y="8"/>
                    </a:moveTo>
                    <a:lnTo>
                      <a:pt x="3" y="5"/>
                    </a:lnTo>
                    <a:lnTo>
                      <a:pt x="10" y="2"/>
                    </a:lnTo>
                    <a:lnTo>
                      <a:pt x="19" y="1"/>
                    </a:lnTo>
                    <a:lnTo>
                      <a:pt x="31" y="0"/>
                    </a:lnTo>
                    <a:lnTo>
                      <a:pt x="42" y="0"/>
                    </a:lnTo>
                    <a:lnTo>
                      <a:pt x="51" y="2"/>
                    </a:lnTo>
                    <a:lnTo>
                      <a:pt x="60" y="5"/>
                    </a:lnTo>
                    <a:lnTo>
                      <a:pt x="64" y="10"/>
                    </a:lnTo>
                    <a:lnTo>
                      <a:pt x="64" y="15"/>
                    </a:lnTo>
                    <a:lnTo>
                      <a:pt x="60" y="16"/>
                    </a:lnTo>
                    <a:lnTo>
                      <a:pt x="51" y="16"/>
                    </a:lnTo>
                    <a:lnTo>
                      <a:pt x="41" y="13"/>
                    </a:lnTo>
                    <a:lnTo>
                      <a:pt x="30" y="12"/>
                    </a:lnTo>
                    <a:lnTo>
                      <a:pt x="18" y="10"/>
                    </a:lnTo>
                    <a:lnTo>
                      <a:pt x="8" y="8"/>
                    </a:lnTo>
                    <a:lnTo>
                      <a:pt x="0" y="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10" name="Freeform 115">
                <a:extLst>
                  <a:ext uri="{FF2B5EF4-FFF2-40B4-BE49-F238E27FC236}">
                    <a16:creationId xmlns:a16="http://schemas.microsoft.com/office/drawing/2014/main" xmlns="" id="{EC0CE616-4065-466C-BB6E-4D471AF34919}"/>
                  </a:ext>
                </a:extLst>
              </p:cNvPr>
              <p:cNvSpPr>
                <a:spLocks/>
              </p:cNvSpPr>
              <p:nvPr/>
            </p:nvSpPr>
            <p:spPr bwMode="auto">
              <a:xfrm>
                <a:off x="2863" y="606"/>
                <a:ext cx="34" cy="6"/>
              </a:xfrm>
              <a:custGeom>
                <a:avLst/>
                <a:gdLst>
                  <a:gd name="T0" fmla="*/ 0 w 68"/>
                  <a:gd name="T1" fmla="*/ 1 h 12"/>
                  <a:gd name="T2" fmla="*/ 1 w 68"/>
                  <a:gd name="T3" fmla="*/ 1 h 12"/>
                  <a:gd name="T4" fmla="*/ 1 w 68"/>
                  <a:gd name="T5" fmla="*/ 1 h 12"/>
                  <a:gd name="T6" fmla="*/ 1 w 68"/>
                  <a:gd name="T7" fmla="*/ 1 h 12"/>
                  <a:gd name="T8" fmla="*/ 2 w 68"/>
                  <a:gd name="T9" fmla="*/ 1 h 12"/>
                  <a:gd name="T10" fmla="*/ 2 w 68"/>
                  <a:gd name="T11" fmla="*/ 0 h 12"/>
                  <a:gd name="T12" fmla="*/ 2 w 68"/>
                  <a:gd name="T13" fmla="*/ 0 h 12"/>
                  <a:gd name="T14" fmla="*/ 3 w 68"/>
                  <a:gd name="T15" fmla="*/ 1 h 12"/>
                  <a:gd name="T16" fmla="*/ 3 w 68"/>
                  <a:gd name="T17" fmla="*/ 1 h 12"/>
                  <a:gd name="T18" fmla="*/ 3 w 68"/>
                  <a:gd name="T19" fmla="*/ 1 h 12"/>
                  <a:gd name="T20" fmla="*/ 2 w 68"/>
                  <a:gd name="T21" fmla="*/ 1 h 12"/>
                  <a:gd name="T22" fmla="*/ 2 w 68"/>
                  <a:gd name="T23" fmla="*/ 1 h 12"/>
                  <a:gd name="T24" fmla="*/ 2 w 68"/>
                  <a:gd name="T25" fmla="*/ 1 h 12"/>
                  <a:gd name="T26" fmla="*/ 2 w 68"/>
                  <a:gd name="T27" fmla="*/ 1 h 12"/>
                  <a:gd name="T28" fmla="*/ 1 w 68"/>
                  <a:gd name="T29" fmla="*/ 1 h 12"/>
                  <a:gd name="T30" fmla="*/ 1 w 68"/>
                  <a:gd name="T31" fmla="*/ 1 h 12"/>
                  <a:gd name="T32" fmla="*/ 0 w 68"/>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12">
                    <a:moveTo>
                      <a:pt x="0" y="11"/>
                    </a:moveTo>
                    <a:lnTo>
                      <a:pt x="5" y="9"/>
                    </a:lnTo>
                    <a:lnTo>
                      <a:pt x="14" y="5"/>
                    </a:lnTo>
                    <a:lnTo>
                      <a:pt x="25" y="3"/>
                    </a:lnTo>
                    <a:lnTo>
                      <a:pt x="36" y="2"/>
                    </a:lnTo>
                    <a:lnTo>
                      <a:pt x="47" y="0"/>
                    </a:lnTo>
                    <a:lnTo>
                      <a:pt x="57" y="0"/>
                    </a:lnTo>
                    <a:lnTo>
                      <a:pt x="65" y="3"/>
                    </a:lnTo>
                    <a:lnTo>
                      <a:pt x="68" y="6"/>
                    </a:lnTo>
                    <a:lnTo>
                      <a:pt x="68" y="10"/>
                    </a:lnTo>
                    <a:lnTo>
                      <a:pt x="64" y="11"/>
                    </a:lnTo>
                    <a:lnTo>
                      <a:pt x="56" y="12"/>
                    </a:lnTo>
                    <a:lnTo>
                      <a:pt x="45" y="12"/>
                    </a:lnTo>
                    <a:lnTo>
                      <a:pt x="34" y="11"/>
                    </a:lnTo>
                    <a:lnTo>
                      <a:pt x="22" y="11"/>
                    </a:lnTo>
                    <a:lnTo>
                      <a:pt x="11" y="10"/>
                    </a:lnTo>
                    <a:lnTo>
                      <a:pt x="0" y="1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11" name="Freeform 116">
                <a:extLst>
                  <a:ext uri="{FF2B5EF4-FFF2-40B4-BE49-F238E27FC236}">
                    <a16:creationId xmlns:a16="http://schemas.microsoft.com/office/drawing/2014/main" xmlns="" id="{5D3C0A5E-3F0C-4507-BBB2-D1BDCBF63B80}"/>
                  </a:ext>
                </a:extLst>
              </p:cNvPr>
              <p:cNvSpPr>
                <a:spLocks/>
              </p:cNvSpPr>
              <p:nvPr/>
            </p:nvSpPr>
            <p:spPr bwMode="auto">
              <a:xfrm>
                <a:off x="2870" y="594"/>
                <a:ext cx="34" cy="6"/>
              </a:xfrm>
              <a:custGeom>
                <a:avLst/>
                <a:gdLst>
                  <a:gd name="T0" fmla="*/ 0 w 68"/>
                  <a:gd name="T1" fmla="*/ 0 h 13"/>
                  <a:gd name="T2" fmla="*/ 1 w 68"/>
                  <a:gd name="T3" fmla="*/ 0 h 13"/>
                  <a:gd name="T4" fmla="*/ 1 w 68"/>
                  <a:gd name="T5" fmla="*/ 0 h 13"/>
                  <a:gd name="T6" fmla="*/ 1 w 68"/>
                  <a:gd name="T7" fmla="*/ 0 h 13"/>
                  <a:gd name="T8" fmla="*/ 2 w 68"/>
                  <a:gd name="T9" fmla="*/ 0 h 13"/>
                  <a:gd name="T10" fmla="*/ 2 w 68"/>
                  <a:gd name="T11" fmla="*/ 0 h 13"/>
                  <a:gd name="T12" fmla="*/ 2 w 68"/>
                  <a:gd name="T13" fmla="*/ 0 h 13"/>
                  <a:gd name="T14" fmla="*/ 3 w 68"/>
                  <a:gd name="T15" fmla="*/ 0 h 13"/>
                  <a:gd name="T16" fmla="*/ 3 w 68"/>
                  <a:gd name="T17" fmla="*/ 0 h 13"/>
                  <a:gd name="T18" fmla="*/ 3 w 68"/>
                  <a:gd name="T19" fmla="*/ 0 h 13"/>
                  <a:gd name="T20" fmla="*/ 2 w 68"/>
                  <a:gd name="T21" fmla="*/ 0 h 13"/>
                  <a:gd name="T22" fmla="*/ 2 w 68"/>
                  <a:gd name="T23" fmla="*/ 0 h 13"/>
                  <a:gd name="T24" fmla="*/ 2 w 68"/>
                  <a:gd name="T25" fmla="*/ 0 h 13"/>
                  <a:gd name="T26" fmla="*/ 1 w 68"/>
                  <a:gd name="T27" fmla="*/ 0 h 13"/>
                  <a:gd name="T28" fmla="*/ 1 w 68"/>
                  <a:gd name="T29" fmla="*/ 0 h 13"/>
                  <a:gd name="T30" fmla="*/ 1 w 68"/>
                  <a:gd name="T31" fmla="*/ 0 h 13"/>
                  <a:gd name="T32" fmla="*/ 0 w 68"/>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13">
                    <a:moveTo>
                      <a:pt x="0" y="13"/>
                    </a:moveTo>
                    <a:lnTo>
                      <a:pt x="7" y="11"/>
                    </a:lnTo>
                    <a:lnTo>
                      <a:pt x="16" y="8"/>
                    </a:lnTo>
                    <a:lnTo>
                      <a:pt x="28" y="5"/>
                    </a:lnTo>
                    <a:lnTo>
                      <a:pt x="39" y="2"/>
                    </a:lnTo>
                    <a:lnTo>
                      <a:pt x="50" y="0"/>
                    </a:lnTo>
                    <a:lnTo>
                      <a:pt x="59" y="0"/>
                    </a:lnTo>
                    <a:lnTo>
                      <a:pt x="66" y="1"/>
                    </a:lnTo>
                    <a:lnTo>
                      <a:pt x="68" y="5"/>
                    </a:lnTo>
                    <a:lnTo>
                      <a:pt x="66" y="8"/>
                    </a:lnTo>
                    <a:lnTo>
                      <a:pt x="60" y="11"/>
                    </a:lnTo>
                    <a:lnTo>
                      <a:pt x="52" y="12"/>
                    </a:lnTo>
                    <a:lnTo>
                      <a:pt x="42" y="12"/>
                    </a:lnTo>
                    <a:lnTo>
                      <a:pt x="30" y="12"/>
                    </a:lnTo>
                    <a:lnTo>
                      <a:pt x="19" y="12"/>
                    </a:lnTo>
                    <a:lnTo>
                      <a:pt x="8" y="12"/>
                    </a:lnTo>
                    <a:lnTo>
                      <a:pt x="0"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12" name="Freeform 117">
                <a:extLst>
                  <a:ext uri="{FF2B5EF4-FFF2-40B4-BE49-F238E27FC236}">
                    <a16:creationId xmlns:a16="http://schemas.microsoft.com/office/drawing/2014/main" xmlns="" id="{FED9D433-B3DD-4981-AAD6-B95EEE04CE4B}"/>
                  </a:ext>
                </a:extLst>
              </p:cNvPr>
              <p:cNvSpPr>
                <a:spLocks/>
              </p:cNvSpPr>
              <p:nvPr/>
            </p:nvSpPr>
            <p:spPr bwMode="auto">
              <a:xfrm>
                <a:off x="2872" y="580"/>
                <a:ext cx="39" cy="8"/>
              </a:xfrm>
              <a:custGeom>
                <a:avLst/>
                <a:gdLst>
                  <a:gd name="T0" fmla="*/ 0 w 77"/>
                  <a:gd name="T1" fmla="*/ 0 h 17"/>
                  <a:gd name="T2" fmla="*/ 1 w 77"/>
                  <a:gd name="T3" fmla="*/ 0 h 17"/>
                  <a:gd name="T4" fmla="*/ 1 w 77"/>
                  <a:gd name="T5" fmla="*/ 0 h 17"/>
                  <a:gd name="T6" fmla="*/ 1 w 77"/>
                  <a:gd name="T7" fmla="*/ 0 h 17"/>
                  <a:gd name="T8" fmla="*/ 2 w 77"/>
                  <a:gd name="T9" fmla="*/ 0 h 17"/>
                  <a:gd name="T10" fmla="*/ 2 w 77"/>
                  <a:gd name="T11" fmla="*/ 0 h 17"/>
                  <a:gd name="T12" fmla="*/ 3 w 77"/>
                  <a:gd name="T13" fmla="*/ 0 h 17"/>
                  <a:gd name="T14" fmla="*/ 3 w 77"/>
                  <a:gd name="T15" fmla="*/ 0 h 17"/>
                  <a:gd name="T16" fmla="*/ 3 w 77"/>
                  <a:gd name="T17" fmla="*/ 0 h 17"/>
                  <a:gd name="T18" fmla="*/ 3 w 77"/>
                  <a:gd name="T19" fmla="*/ 0 h 17"/>
                  <a:gd name="T20" fmla="*/ 3 w 77"/>
                  <a:gd name="T21" fmla="*/ 0 h 17"/>
                  <a:gd name="T22" fmla="*/ 2 w 77"/>
                  <a:gd name="T23" fmla="*/ 0 h 17"/>
                  <a:gd name="T24" fmla="*/ 2 w 77"/>
                  <a:gd name="T25" fmla="*/ 0 h 17"/>
                  <a:gd name="T26" fmla="*/ 1 w 77"/>
                  <a:gd name="T27" fmla="*/ 0 h 17"/>
                  <a:gd name="T28" fmla="*/ 1 w 77"/>
                  <a:gd name="T29" fmla="*/ 0 h 17"/>
                  <a:gd name="T30" fmla="*/ 1 w 77"/>
                  <a:gd name="T31" fmla="*/ 0 h 17"/>
                  <a:gd name="T32" fmla="*/ 0 w 7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7" h="17">
                    <a:moveTo>
                      <a:pt x="0" y="17"/>
                    </a:moveTo>
                    <a:lnTo>
                      <a:pt x="9" y="13"/>
                    </a:lnTo>
                    <a:lnTo>
                      <a:pt x="21" y="9"/>
                    </a:lnTo>
                    <a:lnTo>
                      <a:pt x="32" y="5"/>
                    </a:lnTo>
                    <a:lnTo>
                      <a:pt x="46" y="2"/>
                    </a:lnTo>
                    <a:lnTo>
                      <a:pt x="57" y="0"/>
                    </a:lnTo>
                    <a:lnTo>
                      <a:pt x="68" y="0"/>
                    </a:lnTo>
                    <a:lnTo>
                      <a:pt x="75" y="3"/>
                    </a:lnTo>
                    <a:lnTo>
                      <a:pt x="77" y="7"/>
                    </a:lnTo>
                    <a:lnTo>
                      <a:pt x="75" y="12"/>
                    </a:lnTo>
                    <a:lnTo>
                      <a:pt x="68" y="15"/>
                    </a:lnTo>
                    <a:lnTo>
                      <a:pt x="57" y="17"/>
                    </a:lnTo>
                    <a:lnTo>
                      <a:pt x="45" y="17"/>
                    </a:lnTo>
                    <a:lnTo>
                      <a:pt x="32" y="15"/>
                    </a:lnTo>
                    <a:lnTo>
                      <a:pt x="19" y="15"/>
                    </a:lnTo>
                    <a:lnTo>
                      <a:pt x="8" y="15"/>
                    </a:lnTo>
                    <a:lnTo>
                      <a:pt x="0" y="1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13" name="Freeform 118">
                <a:extLst>
                  <a:ext uri="{FF2B5EF4-FFF2-40B4-BE49-F238E27FC236}">
                    <a16:creationId xmlns:a16="http://schemas.microsoft.com/office/drawing/2014/main" xmlns="" id="{9EED5D1F-B905-405D-B874-9C40D0FEE8BC}"/>
                  </a:ext>
                </a:extLst>
              </p:cNvPr>
              <p:cNvSpPr>
                <a:spLocks/>
              </p:cNvSpPr>
              <p:nvPr/>
            </p:nvSpPr>
            <p:spPr bwMode="auto">
              <a:xfrm>
                <a:off x="2875" y="562"/>
                <a:ext cx="42" cy="12"/>
              </a:xfrm>
              <a:custGeom>
                <a:avLst/>
                <a:gdLst>
                  <a:gd name="T0" fmla="*/ 0 w 84"/>
                  <a:gd name="T1" fmla="*/ 1 h 24"/>
                  <a:gd name="T2" fmla="*/ 1 w 84"/>
                  <a:gd name="T3" fmla="*/ 1 h 24"/>
                  <a:gd name="T4" fmla="*/ 1 w 84"/>
                  <a:gd name="T5" fmla="*/ 1 h 24"/>
                  <a:gd name="T6" fmla="*/ 2 w 84"/>
                  <a:gd name="T7" fmla="*/ 1 h 24"/>
                  <a:gd name="T8" fmla="*/ 2 w 84"/>
                  <a:gd name="T9" fmla="*/ 1 h 24"/>
                  <a:gd name="T10" fmla="*/ 2 w 84"/>
                  <a:gd name="T11" fmla="*/ 1 h 24"/>
                  <a:gd name="T12" fmla="*/ 3 w 84"/>
                  <a:gd name="T13" fmla="*/ 0 h 24"/>
                  <a:gd name="T14" fmla="*/ 3 w 84"/>
                  <a:gd name="T15" fmla="*/ 0 h 24"/>
                  <a:gd name="T16" fmla="*/ 3 w 84"/>
                  <a:gd name="T17" fmla="*/ 1 h 24"/>
                  <a:gd name="T18" fmla="*/ 3 w 84"/>
                  <a:gd name="T19" fmla="*/ 1 h 24"/>
                  <a:gd name="T20" fmla="*/ 3 w 84"/>
                  <a:gd name="T21" fmla="*/ 1 h 24"/>
                  <a:gd name="T22" fmla="*/ 2 w 84"/>
                  <a:gd name="T23" fmla="*/ 1 h 24"/>
                  <a:gd name="T24" fmla="*/ 2 w 84"/>
                  <a:gd name="T25" fmla="*/ 1 h 24"/>
                  <a:gd name="T26" fmla="*/ 1 w 84"/>
                  <a:gd name="T27" fmla="*/ 1 h 24"/>
                  <a:gd name="T28" fmla="*/ 1 w 84"/>
                  <a:gd name="T29" fmla="*/ 1 h 24"/>
                  <a:gd name="T30" fmla="*/ 1 w 84"/>
                  <a:gd name="T31" fmla="*/ 1 h 24"/>
                  <a:gd name="T32" fmla="*/ 0 w 84"/>
                  <a:gd name="T33" fmla="*/ 1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4" h="24">
                    <a:moveTo>
                      <a:pt x="0" y="24"/>
                    </a:moveTo>
                    <a:lnTo>
                      <a:pt x="8" y="20"/>
                    </a:lnTo>
                    <a:lnTo>
                      <a:pt x="20" y="16"/>
                    </a:lnTo>
                    <a:lnTo>
                      <a:pt x="34" y="10"/>
                    </a:lnTo>
                    <a:lnTo>
                      <a:pt x="49" y="6"/>
                    </a:lnTo>
                    <a:lnTo>
                      <a:pt x="63" y="2"/>
                    </a:lnTo>
                    <a:lnTo>
                      <a:pt x="74" y="0"/>
                    </a:lnTo>
                    <a:lnTo>
                      <a:pt x="83" y="0"/>
                    </a:lnTo>
                    <a:lnTo>
                      <a:pt x="84" y="4"/>
                    </a:lnTo>
                    <a:lnTo>
                      <a:pt x="79" y="10"/>
                    </a:lnTo>
                    <a:lnTo>
                      <a:pt x="71" y="15"/>
                    </a:lnTo>
                    <a:lnTo>
                      <a:pt x="58" y="17"/>
                    </a:lnTo>
                    <a:lnTo>
                      <a:pt x="45" y="19"/>
                    </a:lnTo>
                    <a:lnTo>
                      <a:pt x="30" y="20"/>
                    </a:lnTo>
                    <a:lnTo>
                      <a:pt x="17" y="22"/>
                    </a:lnTo>
                    <a:lnTo>
                      <a:pt x="7" y="23"/>
                    </a:lnTo>
                    <a:lnTo>
                      <a:pt x="0" y="2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14" name="Freeform 119">
                <a:extLst>
                  <a:ext uri="{FF2B5EF4-FFF2-40B4-BE49-F238E27FC236}">
                    <a16:creationId xmlns:a16="http://schemas.microsoft.com/office/drawing/2014/main" xmlns="" id="{88CB2FB0-2C37-437E-8BD4-BE0F149C9057}"/>
                  </a:ext>
                </a:extLst>
              </p:cNvPr>
              <p:cNvSpPr>
                <a:spLocks/>
              </p:cNvSpPr>
              <p:nvPr/>
            </p:nvSpPr>
            <p:spPr bwMode="auto">
              <a:xfrm>
                <a:off x="2876" y="547"/>
                <a:ext cx="46" cy="17"/>
              </a:xfrm>
              <a:custGeom>
                <a:avLst/>
                <a:gdLst>
                  <a:gd name="T0" fmla="*/ 0 w 92"/>
                  <a:gd name="T1" fmla="*/ 2 h 33"/>
                  <a:gd name="T2" fmla="*/ 1 w 92"/>
                  <a:gd name="T3" fmla="*/ 1 h 33"/>
                  <a:gd name="T4" fmla="*/ 1 w 92"/>
                  <a:gd name="T5" fmla="*/ 1 h 33"/>
                  <a:gd name="T6" fmla="*/ 2 w 92"/>
                  <a:gd name="T7" fmla="*/ 1 h 33"/>
                  <a:gd name="T8" fmla="*/ 2 w 92"/>
                  <a:gd name="T9" fmla="*/ 1 h 33"/>
                  <a:gd name="T10" fmla="*/ 3 w 92"/>
                  <a:gd name="T11" fmla="*/ 1 h 33"/>
                  <a:gd name="T12" fmla="*/ 3 w 92"/>
                  <a:gd name="T13" fmla="*/ 0 h 33"/>
                  <a:gd name="T14" fmla="*/ 3 w 92"/>
                  <a:gd name="T15" fmla="*/ 1 h 33"/>
                  <a:gd name="T16" fmla="*/ 3 w 92"/>
                  <a:gd name="T17" fmla="*/ 1 h 33"/>
                  <a:gd name="T18" fmla="*/ 3 w 92"/>
                  <a:gd name="T19" fmla="*/ 1 h 33"/>
                  <a:gd name="T20" fmla="*/ 3 w 92"/>
                  <a:gd name="T21" fmla="*/ 1 h 33"/>
                  <a:gd name="T22" fmla="*/ 3 w 92"/>
                  <a:gd name="T23" fmla="*/ 1 h 33"/>
                  <a:gd name="T24" fmla="*/ 2 w 92"/>
                  <a:gd name="T25" fmla="*/ 1 h 33"/>
                  <a:gd name="T26" fmla="*/ 2 w 92"/>
                  <a:gd name="T27" fmla="*/ 1 h 33"/>
                  <a:gd name="T28" fmla="*/ 1 w 92"/>
                  <a:gd name="T29" fmla="*/ 1 h 33"/>
                  <a:gd name="T30" fmla="*/ 1 w 92"/>
                  <a:gd name="T31" fmla="*/ 1 h 33"/>
                  <a:gd name="T32" fmla="*/ 0 w 92"/>
                  <a:gd name="T33" fmla="*/ 2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2" h="33">
                    <a:moveTo>
                      <a:pt x="0" y="33"/>
                    </a:moveTo>
                    <a:lnTo>
                      <a:pt x="8" y="25"/>
                    </a:lnTo>
                    <a:lnTo>
                      <a:pt x="21" y="18"/>
                    </a:lnTo>
                    <a:lnTo>
                      <a:pt x="35" y="11"/>
                    </a:lnTo>
                    <a:lnTo>
                      <a:pt x="52" y="6"/>
                    </a:lnTo>
                    <a:lnTo>
                      <a:pt x="67" y="1"/>
                    </a:lnTo>
                    <a:lnTo>
                      <a:pt x="79" y="0"/>
                    </a:lnTo>
                    <a:lnTo>
                      <a:pt x="88" y="2"/>
                    </a:lnTo>
                    <a:lnTo>
                      <a:pt x="92" y="7"/>
                    </a:lnTo>
                    <a:lnTo>
                      <a:pt x="90" y="12"/>
                    </a:lnTo>
                    <a:lnTo>
                      <a:pt x="80" y="18"/>
                    </a:lnTo>
                    <a:lnTo>
                      <a:pt x="69" y="22"/>
                    </a:lnTo>
                    <a:lnTo>
                      <a:pt x="54" y="25"/>
                    </a:lnTo>
                    <a:lnTo>
                      <a:pt x="38" y="29"/>
                    </a:lnTo>
                    <a:lnTo>
                      <a:pt x="23" y="31"/>
                    </a:lnTo>
                    <a:lnTo>
                      <a:pt x="10" y="32"/>
                    </a:lnTo>
                    <a:lnTo>
                      <a:pt x="0" y="3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15" name="Freeform 120">
                <a:extLst>
                  <a:ext uri="{FF2B5EF4-FFF2-40B4-BE49-F238E27FC236}">
                    <a16:creationId xmlns:a16="http://schemas.microsoft.com/office/drawing/2014/main" xmlns="" id="{092CC360-9B30-49F4-9D0E-556A20E69DF3}"/>
                  </a:ext>
                </a:extLst>
              </p:cNvPr>
              <p:cNvSpPr>
                <a:spLocks/>
              </p:cNvSpPr>
              <p:nvPr/>
            </p:nvSpPr>
            <p:spPr bwMode="auto">
              <a:xfrm>
                <a:off x="2876" y="519"/>
                <a:ext cx="42" cy="27"/>
              </a:xfrm>
              <a:custGeom>
                <a:avLst/>
                <a:gdLst>
                  <a:gd name="T0" fmla="*/ 0 w 85"/>
                  <a:gd name="T1" fmla="*/ 1 h 55"/>
                  <a:gd name="T2" fmla="*/ 0 w 85"/>
                  <a:gd name="T3" fmla="*/ 1 h 55"/>
                  <a:gd name="T4" fmla="*/ 0 w 85"/>
                  <a:gd name="T5" fmla="*/ 1 h 55"/>
                  <a:gd name="T6" fmla="*/ 1 w 85"/>
                  <a:gd name="T7" fmla="*/ 0 h 55"/>
                  <a:gd name="T8" fmla="*/ 1 w 85"/>
                  <a:gd name="T9" fmla="*/ 0 h 55"/>
                  <a:gd name="T10" fmla="*/ 1 w 85"/>
                  <a:gd name="T11" fmla="*/ 0 h 55"/>
                  <a:gd name="T12" fmla="*/ 2 w 85"/>
                  <a:gd name="T13" fmla="*/ 0 h 55"/>
                  <a:gd name="T14" fmla="*/ 2 w 85"/>
                  <a:gd name="T15" fmla="*/ 0 h 55"/>
                  <a:gd name="T16" fmla="*/ 2 w 85"/>
                  <a:gd name="T17" fmla="*/ 0 h 55"/>
                  <a:gd name="T18" fmla="*/ 2 w 85"/>
                  <a:gd name="T19" fmla="*/ 0 h 55"/>
                  <a:gd name="T20" fmla="*/ 2 w 85"/>
                  <a:gd name="T21" fmla="*/ 0 h 55"/>
                  <a:gd name="T22" fmla="*/ 2 w 85"/>
                  <a:gd name="T23" fmla="*/ 0 h 55"/>
                  <a:gd name="T24" fmla="*/ 1 w 85"/>
                  <a:gd name="T25" fmla="*/ 1 h 55"/>
                  <a:gd name="T26" fmla="*/ 1 w 85"/>
                  <a:gd name="T27" fmla="*/ 1 h 55"/>
                  <a:gd name="T28" fmla="*/ 0 w 85"/>
                  <a:gd name="T29" fmla="*/ 1 h 55"/>
                  <a:gd name="T30" fmla="*/ 0 w 85"/>
                  <a:gd name="T31" fmla="*/ 1 h 55"/>
                  <a:gd name="T32" fmla="*/ 0 w 85"/>
                  <a:gd name="T33" fmla="*/ 1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5" h="55">
                    <a:moveTo>
                      <a:pt x="0" y="55"/>
                    </a:moveTo>
                    <a:lnTo>
                      <a:pt x="8" y="47"/>
                    </a:lnTo>
                    <a:lnTo>
                      <a:pt x="18" y="36"/>
                    </a:lnTo>
                    <a:lnTo>
                      <a:pt x="32" y="26"/>
                    </a:lnTo>
                    <a:lnTo>
                      <a:pt x="46" y="17"/>
                    </a:lnTo>
                    <a:lnTo>
                      <a:pt x="60" y="9"/>
                    </a:lnTo>
                    <a:lnTo>
                      <a:pt x="71" y="3"/>
                    </a:lnTo>
                    <a:lnTo>
                      <a:pt x="80" y="0"/>
                    </a:lnTo>
                    <a:lnTo>
                      <a:pt x="85" y="3"/>
                    </a:lnTo>
                    <a:lnTo>
                      <a:pt x="85" y="9"/>
                    </a:lnTo>
                    <a:lnTo>
                      <a:pt x="78" y="15"/>
                    </a:lnTo>
                    <a:lnTo>
                      <a:pt x="69" y="24"/>
                    </a:lnTo>
                    <a:lnTo>
                      <a:pt x="55" y="32"/>
                    </a:lnTo>
                    <a:lnTo>
                      <a:pt x="41" y="40"/>
                    </a:lnTo>
                    <a:lnTo>
                      <a:pt x="26" y="47"/>
                    </a:lnTo>
                    <a:lnTo>
                      <a:pt x="11" y="52"/>
                    </a:lnTo>
                    <a:lnTo>
                      <a:pt x="0"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16" name="Freeform 121">
                <a:extLst>
                  <a:ext uri="{FF2B5EF4-FFF2-40B4-BE49-F238E27FC236}">
                    <a16:creationId xmlns:a16="http://schemas.microsoft.com/office/drawing/2014/main" xmlns="" id="{891A7AE3-D945-4447-AE59-C3A9F827CEF8}"/>
                  </a:ext>
                </a:extLst>
              </p:cNvPr>
              <p:cNvSpPr>
                <a:spLocks/>
              </p:cNvSpPr>
              <p:nvPr/>
            </p:nvSpPr>
            <p:spPr bwMode="auto">
              <a:xfrm>
                <a:off x="2876" y="496"/>
                <a:ext cx="36" cy="34"/>
              </a:xfrm>
              <a:custGeom>
                <a:avLst/>
                <a:gdLst>
                  <a:gd name="T0" fmla="*/ 0 w 72"/>
                  <a:gd name="T1" fmla="*/ 2 h 69"/>
                  <a:gd name="T2" fmla="*/ 1 w 72"/>
                  <a:gd name="T3" fmla="*/ 1 h 69"/>
                  <a:gd name="T4" fmla="*/ 1 w 72"/>
                  <a:gd name="T5" fmla="*/ 1 h 69"/>
                  <a:gd name="T6" fmla="*/ 1 w 72"/>
                  <a:gd name="T7" fmla="*/ 1 h 69"/>
                  <a:gd name="T8" fmla="*/ 2 w 72"/>
                  <a:gd name="T9" fmla="*/ 0 h 69"/>
                  <a:gd name="T10" fmla="*/ 2 w 72"/>
                  <a:gd name="T11" fmla="*/ 0 h 69"/>
                  <a:gd name="T12" fmla="*/ 2 w 72"/>
                  <a:gd name="T13" fmla="*/ 0 h 69"/>
                  <a:gd name="T14" fmla="*/ 3 w 72"/>
                  <a:gd name="T15" fmla="*/ 0 h 69"/>
                  <a:gd name="T16" fmla="*/ 3 w 72"/>
                  <a:gd name="T17" fmla="*/ 0 h 69"/>
                  <a:gd name="T18" fmla="*/ 3 w 72"/>
                  <a:gd name="T19" fmla="*/ 0 h 69"/>
                  <a:gd name="T20" fmla="*/ 3 w 72"/>
                  <a:gd name="T21" fmla="*/ 0 h 69"/>
                  <a:gd name="T22" fmla="*/ 2 w 72"/>
                  <a:gd name="T23" fmla="*/ 0 h 69"/>
                  <a:gd name="T24" fmla="*/ 2 w 72"/>
                  <a:gd name="T25" fmla="*/ 1 h 69"/>
                  <a:gd name="T26" fmla="*/ 1 w 72"/>
                  <a:gd name="T27" fmla="*/ 1 h 69"/>
                  <a:gd name="T28" fmla="*/ 1 w 72"/>
                  <a:gd name="T29" fmla="*/ 1 h 69"/>
                  <a:gd name="T30" fmla="*/ 1 w 72"/>
                  <a:gd name="T31" fmla="*/ 2 h 69"/>
                  <a:gd name="T32" fmla="*/ 0 w 72"/>
                  <a:gd name="T33" fmla="*/ 2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2" h="69">
                    <a:moveTo>
                      <a:pt x="0" y="69"/>
                    </a:moveTo>
                    <a:lnTo>
                      <a:pt x="6" y="61"/>
                    </a:lnTo>
                    <a:lnTo>
                      <a:pt x="15" y="50"/>
                    </a:lnTo>
                    <a:lnTo>
                      <a:pt x="25" y="37"/>
                    </a:lnTo>
                    <a:lnTo>
                      <a:pt x="37" y="24"/>
                    </a:lnTo>
                    <a:lnTo>
                      <a:pt x="48" y="13"/>
                    </a:lnTo>
                    <a:lnTo>
                      <a:pt x="59" y="4"/>
                    </a:lnTo>
                    <a:lnTo>
                      <a:pt x="68" y="0"/>
                    </a:lnTo>
                    <a:lnTo>
                      <a:pt x="72" y="1"/>
                    </a:lnTo>
                    <a:lnTo>
                      <a:pt x="72" y="8"/>
                    </a:lnTo>
                    <a:lnTo>
                      <a:pt x="67" y="18"/>
                    </a:lnTo>
                    <a:lnTo>
                      <a:pt x="56" y="29"/>
                    </a:lnTo>
                    <a:lnTo>
                      <a:pt x="45" y="41"/>
                    </a:lnTo>
                    <a:lnTo>
                      <a:pt x="31" y="52"/>
                    </a:lnTo>
                    <a:lnTo>
                      <a:pt x="18" y="61"/>
                    </a:lnTo>
                    <a:lnTo>
                      <a:pt x="7" y="67"/>
                    </a:lnTo>
                    <a:lnTo>
                      <a:pt x="0" y="6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17" name="Freeform 122">
                <a:extLst>
                  <a:ext uri="{FF2B5EF4-FFF2-40B4-BE49-F238E27FC236}">
                    <a16:creationId xmlns:a16="http://schemas.microsoft.com/office/drawing/2014/main" xmlns="" id="{7985B2EF-B07B-409A-B3FE-1ED33156A01B}"/>
                  </a:ext>
                </a:extLst>
              </p:cNvPr>
              <p:cNvSpPr>
                <a:spLocks/>
              </p:cNvSpPr>
              <p:nvPr/>
            </p:nvSpPr>
            <p:spPr bwMode="auto">
              <a:xfrm>
                <a:off x="2875" y="484"/>
                <a:ext cx="33" cy="31"/>
              </a:xfrm>
              <a:custGeom>
                <a:avLst/>
                <a:gdLst>
                  <a:gd name="T0" fmla="*/ 2 w 67"/>
                  <a:gd name="T1" fmla="*/ 1 h 62"/>
                  <a:gd name="T2" fmla="*/ 2 w 67"/>
                  <a:gd name="T3" fmla="*/ 1 h 62"/>
                  <a:gd name="T4" fmla="*/ 1 w 67"/>
                  <a:gd name="T5" fmla="*/ 1 h 62"/>
                  <a:gd name="T6" fmla="*/ 1 w 67"/>
                  <a:gd name="T7" fmla="*/ 1 h 62"/>
                  <a:gd name="T8" fmla="*/ 1 w 67"/>
                  <a:gd name="T9" fmla="*/ 1 h 62"/>
                  <a:gd name="T10" fmla="*/ 0 w 67"/>
                  <a:gd name="T11" fmla="*/ 2 h 62"/>
                  <a:gd name="T12" fmla="*/ 0 w 67"/>
                  <a:gd name="T13" fmla="*/ 2 h 62"/>
                  <a:gd name="T14" fmla="*/ 0 w 67"/>
                  <a:gd name="T15" fmla="*/ 2 h 62"/>
                  <a:gd name="T16" fmla="*/ 0 w 67"/>
                  <a:gd name="T17" fmla="*/ 2 h 62"/>
                  <a:gd name="T18" fmla="*/ 0 w 67"/>
                  <a:gd name="T19" fmla="*/ 2 h 62"/>
                  <a:gd name="T20" fmla="*/ 0 w 67"/>
                  <a:gd name="T21" fmla="*/ 2 h 62"/>
                  <a:gd name="T22" fmla="*/ 0 w 67"/>
                  <a:gd name="T23" fmla="*/ 1 h 62"/>
                  <a:gd name="T24" fmla="*/ 1 w 67"/>
                  <a:gd name="T25" fmla="*/ 1 h 62"/>
                  <a:gd name="T26" fmla="*/ 1 w 67"/>
                  <a:gd name="T27" fmla="*/ 1 h 62"/>
                  <a:gd name="T28" fmla="*/ 1 w 67"/>
                  <a:gd name="T29" fmla="*/ 1 h 62"/>
                  <a:gd name="T30" fmla="*/ 1 w 67"/>
                  <a:gd name="T31" fmla="*/ 0 h 62"/>
                  <a:gd name="T32" fmla="*/ 2 w 67"/>
                  <a:gd name="T33" fmla="*/ 1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62">
                    <a:moveTo>
                      <a:pt x="67" y="4"/>
                    </a:moveTo>
                    <a:lnTo>
                      <a:pt x="66" y="7"/>
                    </a:lnTo>
                    <a:lnTo>
                      <a:pt x="59" y="13"/>
                    </a:lnTo>
                    <a:lnTo>
                      <a:pt x="50" y="20"/>
                    </a:lnTo>
                    <a:lnTo>
                      <a:pt x="40" y="28"/>
                    </a:lnTo>
                    <a:lnTo>
                      <a:pt x="28" y="37"/>
                    </a:lnTo>
                    <a:lnTo>
                      <a:pt x="17" y="46"/>
                    </a:lnTo>
                    <a:lnTo>
                      <a:pt x="7" y="54"/>
                    </a:lnTo>
                    <a:lnTo>
                      <a:pt x="0" y="62"/>
                    </a:lnTo>
                    <a:lnTo>
                      <a:pt x="5" y="51"/>
                    </a:lnTo>
                    <a:lnTo>
                      <a:pt x="12" y="39"/>
                    </a:lnTo>
                    <a:lnTo>
                      <a:pt x="21" y="27"/>
                    </a:lnTo>
                    <a:lnTo>
                      <a:pt x="32" y="15"/>
                    </a:lnTo>
                    <a:lnTo>
                      <a:pt x="43" y="7"/>
                    </a:lnTo>
                    <a:lnTo>
                      <a:pt x="52" y="1"/>
                    </a:lnTo>
                    <a:lnTo>
                      <a:pt x="62" y="0"/>
                    </a:lnTo>
                    <a:lnTo>
                      <a:pt x="67"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18" name="Freeform 123">
                <a:extLst>
                  <a:ext uri="{FF2B5EF4-FFF2-40B4-BE49-F238E27FC236}">
                    <a16:creationId xmlns:a16="http://schemas.microsoft.com/office/drawing/2014/main" xmlns="" id="{A1A56290-2239-41B8-9EBC-EE6CA18F4FAE}"/>
                  </a:ext>
                </a:extLst>
              </p:cNvPr>
              <p:cNvSpPr>
                <a:spLocks/>
              </p:cNvSpPr>
              <p:nvPr/>
            </p:nvSpPr>
            <p:spPr bwMode="auto">
              <a:xfrm>
                <a:off x="2807" y="325"/>
                <a:ext cx="40" cy="155"/>
              </a:xfrm>
              <a:custGeom>
                <a:avLst/>
                <a:gdLst>
                  <a:gd name="T0" fmla="*/ 1 w 79"/>
                  <a:gd name="T1" fmla="*/ 9 h 311"/>
                  <a:gd name="T2" fmla="*/ 1 w 79"/>
                  <a:gd name="T3" fmla="*/ 9 h 311"/>
                  <a:gd name="T4" fmla="*/ 1 w 79"/>
                  <a:gd name="T5" fmla="*/ 9 h 311"/>
                  <a:gd name="T6" fmla="*/ 1 w 79"/>
                  <a:gd name="T7" fmla="*/ 9 h 311"/>
                  <a:gd name="T8" fmla="*/ 0 w 79"/>
                  <a:gd name="T9" fmla="*/ 9 h 311"/>
                  <a:gd name="T10" fmla="*/ 1 w 79"/>
                  <a:gd name="T11" fmla="*/ 8 h 311"/>
                  <a:gd name="T12" fmla="*/ 2 w 79"/>
                  <a:gd name="T13" fmla="*/ 7 h 311"/>
                  <a:gd name="T14" fmla="*/ 2 w 79"/>
                  <a:gd name="T15" fmla="*/ 5 h 311"/>
                  <a:gd name="T16" fmla="*/ 3 w 79"/>
                  <a:gd name="T17" fmla="*/ 4 h 311"/>
                  <a:gd name="T18" fmla="*/ 2 w 79"/>
                  <a:gd name="T19" fmla="*/ 3 h 311"/>
                  <a:gd name="T20" fmla="*/ 2 w 79"/>
                  <a:gd name="T21" fmla="*/ 1 h 311"/>
                  <a:gd name="T22" fmla="*/ 2 w 79"/>
                  <a:gd name="T23" fmla="*/ 0 h 311"/>
                  <a:gd name="T24" fmla="*/ 2 w 79"/>
                  <a:gd name="T25" fmla="*/ 0 h 311"/>
                  <a:gd name="T26" fmla="*/ 2 w 79"/>
                  <a:gd name="T27" fmla="*/ 0 h 311"/>
                  <a:gd name="T28" fmla="*/ 3 w 79"/>
                  <a:gd name="T29" fmla="*/ 1 h 311"/>
                  <a:gd name="T30" fmla="*/ 3 w 79"/>
                  <a:gd name="T31" fmla="*/ 3 h 311"/>
                  <a:gd name="T32" fmla="*/ 3 w 79"/>
                  <a:gd name="T33" fmla="*/ 4 h 311"/>
                  <a:gd name="T34" fmla="*/ 3 w 79"/>
                  <a:gd name="T35" fmla="*/ 6 h 311"/>
                  <a:gd name="T36" fmla="*/ 2 w 79"/>
                  <a:gd name="T37" fmla="*/ 7 h 311"/>
                  <a:gd name="T38" fmla="*/ 2 w 79"/>
                  <a:gd name="T39" fmla="*/ 8 h 311"/>
                  <a:gd name="T40" fmla="*/ 1 w 79"/>
                  <a:gd name="T41" fmla="*/ 9 h 3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9" h="311">
                    <a:moveTo>
                      <a:pt x="8" y="311"/>
                    </a:moveTo>
                    <a:lnTo>
                      <a:pt x="4" y="311"/>
                    </a:lnTo>
                    <a:lnTo>
                      <a:pt x="2" y="309"/>
                    </a:lnTo>
                    <a:lnTo>
                      <a:pt x="1" y="307"/>
                    </a:lnTo>
                    <a:lnTo>
                      <a:pt x="0" y="303"/>
                    </a:lnTo>
                    <a:lnTo>
                      <a:pt x="32" y="265"/>
                    </a:lnTo>
                    <a:lnTo>
                      <a:pt x="51" y="225"/>
                    </a:lnTo>
                    <a:lnTo>
                      <a:pt x="63" y="183"/>
                    </a:lnTo>
                    <a:lnTo>
                      <a:pt x="66" y="142"/>
                    </a:lnTo>
                    <a:lnTo>
                      <a:pt x="64" y="101"/>
                    </a:lnTo>
                    <a:lnTo>
                      <a:pt x="58" y="63"/>
                    </a:lnTo>
                    <a:lnTo>
                      <a:pt x="51" y="29"/>
                    </a:lnTo>
                    <a:lnTo>
                      <a:pt x="45" y="0"/>
                    </a:lnTo>
                    <a:lnTo>
                      <a:pt x="61" y="20"/>
                    </a:lnTo>
                    <a:lnTo>
                      <a:pt x="72" y="53"/>
                    </a:lnTo>
                    <a:lnTo>
                      <a:pt x="79" y="97"/>
                    </a:lnTo>
                    <a:lnTo>
                      <a:pt x="79" y="146"/>
                    </a:lnTo>
                    <a:lnTo>
                      <a:pt x="73" y="196"/>
                    </a:lnTo>
                    <a:lnTo>
                      <a:pt x="59" y="243"/>
                    </a:lnTo>
                    <a:lnTo>
                      <a:pt x="38" y="283"/>
                    </a:lnTo>
                    <a:lnTo>
                      <a:pt x="8" y="31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19" name="Freeform 124">
                <a:extLst>
                  <a:ext uri="{FF2B5EF4-FFF2-40B4-BE49-F238E27FC236}">
                    <a16:creationId xmlns:a16="http://schemas.microsoft.com/office/drawing/2014/main" xmlns="" id="{1B9C6A08-AA5B-4478-9544-C2D9487107F5}"/>
                  </a:ext>
                </a:extLst>
              </p:cNvPr>
              <p:cNvSpPr>
                <a:spLocks/>
              </p:cNvSpPr>
              <p:nvPr/>
            </p:nvSpPr>
            <p:spPr bwMode="auto">
              <a:xfrm>
                <a:off x="2806" y="326"/>
                <a:ext cx="33" cy="20"/>
              </a:xfrm>
              <a:custGeom>
                <a:avLst/>
                <a:gdLst>
                  <a:gd name="T0" fmla="*/ 2 w 67"/>
                  <a:gd name="T1" fmla="*/ 1 h 41"/>
                  <a:gd name="T2" fmla="*/ 1 w 67"/>
                  <a:gd name="T3" fmla="*/ 1 h 41"/>
                  <a:gd name="T4" fmla="*/ 1 w 67"/>
                  <a:gd name="T5" fmla="*/ 0 h 41"/>
                  <a:gd name="T6" fmla="*/ 1 w 67"/>
                  <a:gd name="T7" fmla="*/ 0 h 41"/>
                  <a:gd name="T8" fmla="*/ 0 w 67"/>
                  <a:gd name="T9" fmla="*/ 0 h 41"/>
                  <a:gd name="T10" fmla="*/ 0 w 67"/>
                  <a:gd name="T11" fmla="*/ 0 h 41"/>
                  <a:gd name="T12" fmla="*/ 0 w 67"/>
                  <a:gd name="T13" fmla="*/ 0 h 41"/>
                  <a:gd name="T14" fmla="*/ 0 w 67"/>
                  <a:gd name="T15" fmla="*/ 0 h 41"/>
                  <a:gd name="T16" fmla="*/ 0 w 67"/>
                  <a:gd name="T17" fmla="*/ 0 h 41"/>
                  <a:gd name="T18" fmla="*/ 0 w 67"/>
                  <a:gd name="T19" fmla="*/ 0 h 41"/>
                  <a:gd name="T20" fmla="*/ 0 w 67"/>
                  <a:gd name="T21" fmla="*/ 0 h 41"/>
                  <a:gd name="T22" fmla="*/ 0 w 67"/>
                  <a:gd name="T23" fmla="*/ 0 h 41"/>
                  <a:gd name="T24" fmla="*/ 0 w 67"/>
                  <a:gd name="T25" fmla="*/ 0 h 41"/>
                  <a:gd name="T26" fmla="*/ 1 w 67"/>
                  <a:gd name="T27" fmla="*/ 0 h 41"/>
                  <a:gd name="T28" fmla="*/ 1 w 67"/>
                  <a:gd name="T29" fmla="*/ 0 h 41"/>
                  <a:gd name="T30" fmla="*/ 1 w 67"/>
                  <a:gd name="T31" fmla="*/ 1 h 41"/>
                  <a:gd name="T32" fmla="*/ 2 w 67"/>
                  <a:gd name="T33" fmla="*/ 1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41">
                    <a:moveTo>
                      <a:pt x="67" y="41"/>
                    </a:moveTo>
                    <a:lnTo>
                      <a:pt x="60" y="33"/>
                    </a:lnTo>
                    <a:lnTo>
                      <a:pt x="51" y="25"/>
                    </a:lnTo>
                    <a:lnTo>
                      <a:pt x="41" y="18"/>
                    </a:lnTo>
                    <a:lnTo>
                      <a:pt x="30" y="11"/>
                    </a:lnTo>
                    <a:lnTo>
                      <a:pt x="20" y="5"/>
                    </a:lnTo>
                    <a:lnTo>
                      <a:pt x="11" y="2"/>
                    </a:lnTo>
                    <a:lnTo>
                      <a:pt x="4" y="0"/>
                    </a:lnTo>
                    <a:lnTo>
                      <a:pt x="0" y="3"/>
                    </a:lnTo>
                    <a:lnTo>
                      <a:pt x="1" y="6"/>
                    </a:lnTo>
                    <a:lnTo>
                      <a:pt x="6" y="10"/>
                    </a:lnTo>
                    <a:lnTo>
                      <a:pt x="14" y="13"/>
                    </a:lnTo>
                    <a:lnTo>
                      <a:pt x="23" y="18"/>
                    </a:lnTo>
                    <a:lnTo>
                      <a:pt x="35" y="22"/>
                    </a:lnTo>
                    <a:lnTo>
                      <a:pt x="46" y="28"/>
                    </a:lnTo>
                    <a:lnTo>
                      <a:pt x="58" y="34"/>
                    </a:lnTo>
                    <a:lnTo>
                      <a:pt x="67" y="4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20" name="Freeform 125">
                <a:extLst>
                  <a:ext uri="{FF2B5EF4-FFF2-40B4-BE49-F238E27FC236}">
                    <a16:creationId xmlns:a16="http://schemas.microsoft.com/office/drawing/2014/main" xmlns="" id="{0BA2BCC0-2221-4232-BD94-551AE2FB8F03}"/>
                  </a:ext>
                </a:extLst>
              </p:cNvPr>
              <p:cNvSpPr>
                <a:spLocks/>
              </p:cNvSpPr>
              <p:nvPr/>
            </p:nvSpPr>
            <p:spPr bwMode="auto">
              <a:xfrm>
                <a:off x="2805" y="337"/>
                <a:ext cx="37" cy="23"/>
              </a:xfrm>
              <a:custGeom>
                <a:avLst/>
                <a:gdLst>
                  <a:gd name="T0" fmla="*/ 0 w 74"/>
                  <a:gd name="T1" fmla="*/ 1 h 46"/>
                  <a:gd name="T2" fmla="*/ 1 w 74"/>
                  <a:gd name="T3" fmla="*/ 0 h 46"/>
                  <a:gd name="T4" fmla="*/ 1 w 74"/>
                  <a:gd name="T5" fmla="*/ 1 h 46"/>
                  <a:gd name="T6" fmla="*/ 1 w 74"/>
                  <a:gd name="T7" fmla="*/ 1 h 46"/>
                  <a:gd name="T8" fmla="*/ 1 w 74"/>
                  <a:gd name="T9" fmla="*/ 1 h 46"/>
                  <a:gd name="T10" fmla="*/ 2 w 74"/>
                  <a:gd name="T11" fmla="*/ 1 h 46"/>
                  <a:gd name="T12" fmla="*/ 2 w 74"/>
                  <a:gd name="T13" fmla="*/ 1 h 46"/>
                  <a:gd name="T14" fmla="*/ 3 w 74"/>
                  <a:gd name="T15" fmla="*/ 2 h 46"/>
                  <a:gd name="T16" fmla="*/ 3 w 74"/>
                  <a:gd name="T17" fmla="*/ 2 h 46"/>
                  <a:gd name="T18" fmla="*/ 3 w 74"/>
                  <a:gd name="T19" fmla="*/ 2 h 46"/>
                  <a:gd name="T20" fmla="*/ 2 w 74"/>
                  <a:gd name="T21" fmla="*/ 2 h 46"/>
                  <a:gd name="T22" fmla="*/ 2 w 74"/>
                  <a:gd name="T23" fmla="*/ 1 h 46"/>
                  <a:gd name="T24" fmla="*/ 1 w 74"/>
                  <a:gd name="T25" fmla="*/ 1 h 46"/>
                  <a:gd name="T26" fmla="*/ 1 w 74"/>
                  <a:gd name="T27" fmla="*/ 1 h 46"/>
                  <a:gd name="T28" fmla="*/ 1 w 74"/>
                  <a:gd name="T29" fmla="*/ 1 h 46"/>
                  <a:gd name="T30" fmla="*/ 1 w 74"/>
                  <a:gd name="T31" fmla="*/ 1 h 46"/>
                  <a:gd name="T32" fmla="*/ 0 w 74"/>
                  <a:gd name="T33" fmla="*/ 1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4" h="46">
                    <a:moveTo>
                      <a:pt x="0" y="1"/>
                    </a:moveTo>
                    <a:lnTo>
                      <a:pt x="4" y="0"/>
                    </a:lnTo>
                    <a:lnTo>
                      <a:pt x="11" y="1"/>
                    </a:lnTo>
                    <a:lnTo>
                      <a:pt x="20" y="5"/>
                    </a:lnTo>
                    <a:lnTo>
                      <a:pt x="31" y="11"/>
                    </a:lnTo>
                    <a:lnTo>
                      <a:pt x="44" y="18"/>
                    </a:lnTo>
                    <a:lnTo>
                      <a:pt x="55" y="26"/>
                    </a:lnTo>
                    <a:lnTo>
                      <a:pt x="66" y="36"/>
                    </a:lnTo>
                    <a:lnTo>
                      <a:pt x="74" y="46"/>
                    </a:lnTo>
                    <a:lnTo>
                      <a:pt x="65" y="41"/>
                    </a:lnTo>
                    <a:lnTo>
                      <a:pt x="53" y="35"/>
                    </a:lnTo>
                    <a:lnTo>
                      <a:pt x="40" y="28"/>
                    </a:lnTo>
                    <a:lnTo>
                      <a:pt x="29" y="22"/>
                    </a:lnTo>
                    <a:lnTo>
                      <a:pt x="17" y="15"/>
                    </a:lnTo>
                    <a:lnTo>
                      <a:pt x="8" y="9"/>
                    </a:lnTo>
                    <a:lnTo>
                      <a:pt x="1" y="5"/>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21" name="Freeform 126">
                <a:extLst>
                  <a:ext uri="{FF2B5EF4-FFF2-40B4-BE49-F238E27FC236}">
                    <a16:creationId xmlns:a16="http://schemas.microsoft.com/office/drawing/2014/main" xmlns="" id="{54F21E4F-FC99-4D7C-A19C-BAD979F903FC}"/>
                  </a:ext>
                </a:extLst>
              </p:cNvPr>
              <p:cNvSpPr>
                <a:spLocks/>
              </p:cNvSpPr>
              <p:nvPr/>
            </p:nvSpPr>
            <p:spPr bwMode="auto">
              <a:xfrm>
                <a:off x="2797" y="360"/>
                <a:ext cx="48" cy="31"/>
              </a:xfrm>
              <a:custGeom>
                <a:avLst/>
                <a:gdLst>
                  <a:gd name="T0" fmla="*/ 0 w 96"/>
                  <a:gd name="T1" fmla="*/ 0 h 64"/>
                  <a:gd name="T2" fmla="*/ 1 w 96"/>
                  <a:gd name="T3" fmla="*/ 0 h 64"/>
                  <a:gd name="T4" fmla="*/ 1 w 96"/>
                  <a:gd name="T5" fmla="*/ 0 h 64"/>
                  <a:gd name="T6" fmla="*/ 1 w 96"/>
                  <a:gd name="T7" fmla="*/ 0 h 64"/>
                  <a:gd name="T8" fmla="*/ 2 w 96"/>
                  <a:gd name="T9" fmla="*/ 0 h 64"/>
                  <a:gd name="T10" fmla="*/ 2 w 96"/>
                  <a:gd name="T11" fmla="*/ 0 h 64"/>
                  <a:gd name="T12" fmla="*/ 3 w 96"/>
                  <a:gd name="T13" fmla="*/ 1 h 64"/>
                  <a:gd name="T14" fmla="*/ 3 w 96"/>
                  <a:gd name="T15" fmla="*/ 1 h 64"/>
                  <a:gd name="T16" fmla="*/ 3 w 96"/>
                  <a:gd name="T17" fmla="*/ 1 h 64"/>
                  <a:gd name="T18" fmla="*/ 3 w 96"/>
                  <a:gd name="T19" fmla="*/ 1 h 64"/>
                  <a:gd name="T20" fmla="*/ 3 w 96"/>
                  <a:gd name="T21" fmla="*/ 1 h 64"/>
                  <a:gd name="T22" fmla="*/ 2 w 96"/>
                  <a:gd name="T23" fmla="*/ 1 h 64"/>
                  <a:gd name="T24" fmla="*/ 2 w 96"/>
                  <a:gd name="T25" fmla="*/ 1 h 64"/>
                  <a:gd name="T26" fmla="*/ 1 w 96"/>
                  <a:gd name="T27" fmla="*/ 0 h 64"/>
                  <a:gd name="T28" fmla="*/ 1 w 96"/>
                  <a:gd name="T29" fmla="*/ 0 h 64"/>
                  <a:gd name="T30" fmla="*/ 1 w 96"/>
                  <a:gd name="T31" fmla="*/ 0 h 64"/>
                  <a:gd name="T32" fmla="*/ 0 w 96"/>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6" h="64">
                    <a:moveTo>
                      <a:pt x="0" y="1"/>
                    </a:moveTo>
                    <a:lnTo>
                      <a:pt x="5" y="0"/>
                    </a:lnTo>
                    <a:lnTo>
                      <a:pt x="15" y="3"/>
                    </a:lnTo>
                    <a:lnTo>
                      <a:pt x="29" y="8"/>
                    </a:lnTo>
                    <a:lnTo>
                      <a:pt x="44" y="16"/>
                    </a:lnTo>
                    <a:lnTo>
                      <a:pt x="60" y="27"/>
                    </a:lnTo>
                    <a:lnTo>
                      <a:pt x="75" y="39"/>
                    </a:lnTo>
                    <a:lnTo>
                      <a:pt x="88" y="51"/>
                    </a:lnTo>
                    <a:lnTo>
                      <a:pt x="96" y="64"/>
                    </a:lnTo>
                    <a:lnTo>
                      <a:pt x="88" y="58"/>
                    </a:lnTo>
                    <a:lnTo>
                      <a:pt x="75" y="51"/>
                    </a:lnTo>
                    <a:lnTo>
                      <a:pt x="59" y="42"/>
                    </a:lnTo>
                    <a:lnTo>
                      <a:pt x="42" y="33"/>
                    </a:lnTo>
                    <a:lnTo>
                      <a:pt x="24" y="22"/>
                    </a:lnTo>
                    <a:lnTo>
                      <a:pt x="10" y="14"/>
                    </a:lnTo>
                    <a:lnTo>
                      <a:pt x="2" y="6"/>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22" name="Freeform 127">
                <a:extLst>
                  <a:ext uri="{FF2B5EF4-FFF2-40B4-BE49-F238E27FC236}">
                    <a16:creationId xmlns:a16="http://schemas.microsoft.com/office/drawing/2014/main" xmlns="" id="{AAC76CEB-1BAD-4845-BD47-4CAA1166D49E}"/>
                  </a:ext>
                </a:extLst>
              </p:cNvPr>
              <p:cNvSpPr>
                <a:spLocks/>
              </p:cNvSpPr>
              <p:nvPr/>
            </p:nvSpPr>
            <p:spPr bwMode="auto">
              <a:xfrm>
                <a:off x="2790" y="386"/>
                <a:ext cx="52" cy="34"/>
              </a:xfrm>
              <a:custGeom>
                <a:avLst/>
                <a:gdLst>
                  <a:gd name="T0" fmla="*/ 0 w 105"/>
                  <a:gd name="T1" fmla="*/ 1 h 68"/>
                  <a:gd name="T2" fmla="*/ 0 w 105"/>
                  <a:gd name="T3" fmla="*/ 0 h 68"/>
                  <a:gd name="T4" fmla="*/ 0 w 105"/>
                  <a:gd name="T5" fmla="*/ 1 h 68"/>
                  <a:gd name="T6" fmla="*/ 1 w 105"/>
                  <a:gd name="T7" fmla="*/ 1 h 68"/>
                  <a:gd name="T8" fmla="*/ 1 w 105"/>
                  <a:gd name="T9" fmla="*/ 1 h 68"/>
                  <a:gd name="T10" fmla="*/ 2 w 105"/>
                  <a:gd name="T11" fmla="*/ 1 h 68"/>
                  <a:gd name="T12" fmla="*/ 2 w 105"/>
                  <a:gd name="T13" fmla="*/ 2 h 68"/>
                  <a:gd name="T14" fmla="*/ 3 w 105"/>
                  <a:gd name="T15" fmla="*/ 2 h 68"/>
                  <a:gd name="T16" fmla="*/ 3 w 105"/>
                  <a:gd name="T17" fmla="*/ 3 h 68"/>
                  <a:gd name="T18" fmla="*/ 3 w 105"/>
                  <a:gd name="T19" fmla="*/ 2 h 68"/>
                  <a:gd name="T20" fmla="*/ 2 w 105"/>
                  <a:gd name="T21" fmla="*/ 2 h 68"/>
                  <a:gd name="T22" fmla="*/ 2 w 105"/>
                  <a:gd name="T23" fmla="*/ 2 h 68"/>
                  <a:gd name="T24" fmla="*/ 1 w 105"/>
                  <a:gd name="T25" fmla="*/ 2 h 68"/>
                  <a:gd name="T26" fmla="*/ 0 w 105"/>
                  <a:gd name="T27" fmla="*/ 1 h 68"/>
                  <a:gd name="T28" fmla="*/ 0 w 105"/>
                  <a:gd name="T29" fmla="*/ 1 h 68"/>
                  <a:gd name="T30" fmla="*/ 0 w 105"/>
                  <a:gd name="T31" fmla="*/ 1 h 68"/>
                  <a:gd name="T32" fmla="*/ 0 w 105"/>
                  <a:gd name="T33" fmla="*/ 1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5" h="68">
                    <a:moveTo>
                      <a:pt x="0" y="1"/>
                    </a:moveTo>
                    <a:lnTo>
                      <a:pt x="6" y="0"/>
                    </a:lnTo>
                    <a:lnTo>
                      <a:pt x="17" y="4"/>
                    </a:lnTo>
                    <a:lnTo>
                      <a:pt x="33" y="11"/>
                    </a:lnTo>
                    <a:lnTo>
                      <a:pt x="51" y="21"/>
                    </a:lnTo>
                    <a:lnTo>
                      <a:pt x="69" y="32"/>
                    </a:lnTo>
                    <a:lnTo>
                      <a:pt x="85" y="45"/>
                    </a:lnTo>
                    <a:lnTo>
                      <a:pt x="98" y="57"/>
                    </a:lnTo>
                    <a:lnTo>
                      <a:pt x="105" y="68"/>
                    </a:lnTo>
                    <a:lnTo>
                      <a:pt x="97" y="64"/>
                    </a:lnTo>
                    <a:lnTo>
                      <a:pt x="83" y="57"/>
                    </a:lnTo>
                    <a:lnTo>
                      <a:pt x="66" y="46"/>
                    </a:lnTo>
                    <a:lnTo>
                      <a:pt x="46" y="35"/>
                    </a:lnTo>
                    <a:lnTo>
                      <a:pt x="29" y="24"/>
                    </a:lnTo>
                    <a:lnTo>
                      <a:pt x="13" y="14"/>
                    </a:lnTo>
                    <a:lnTo>
                      <a:pt x="4" y="6"/>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23" name="Freeform 128">
                <a:extLst>
                  <a:ext uri="{FF2B5EF4-FFF2-40B4-BE49-F238E27FC236}">
                    <a16:creationId xmlns:a16="http://schemas.microsoft.com/office/drawing/2014/main" xmlns="" id="{0EC31AD8-E61F-403D-BDCE-E4AFAA556567}"/>
                  </a:ext>
                </a:extLst>
              </p:cNvPr>
              <p:cNvSpPr>
                <a:spLocks/>
              </p:cNvSpPr>
              <p:nvPr/>
            </p:nvSpPr>
            <p:spPr bwMode="auto">
              <a:xfrm>
                <a:off x="2794" y="402"/>
                <a:ext cx="43" cy="37"/>
              </a:xfrm>
              <a:custGeom>
                <a:avLst/>
                <a:gdLst>
                  <a:gd name="T0" fmla="*/ 0 w 85"/>
                  <a:gd name="T1" fmla="*/ 0 h 72"/>
                  <a:gd name="T2" fmla="*/ 1 w 85"/>
                  <a:gd name="T3" fmla="*/ 0 h 72"/>
                  <a:gd name="T4" fmla="*/ 1 w 85"/>
                  <a:gd name="T5" fmla="*/ 1 h 72"/>
                  <a:gd name="T6" fmla="*/ 1 w 85"/>
                  <a:gd name="T7" fmla="*/ 1 h 72"/>
                  <a:gd name="T8" fmla="*/ 2 w 85"/>
                  <a:gd name="T9" fmla="*/ 1 h 72"/>
                  <a:gd name="T10" fmla="*/ 2 w 85"/>
                  <a:gd name="T11" fmla="*/ 2 h 72"/>
                  <a:gd name="T12" fmla="*/ 3 w 85"/>
                  <a:gd name="T13" fmla="*/ 2 h 72"/>
                  <a:gd name="T14" fmla="*/ 3 w 85"/>
                  <a:gd name="T15" fmla="*/ 2 h 72"/>
                  <a:gd name="T16" fmla="*/ 3 w 85"/>
                  <a:gd name="T17" fmla="*/ 3 h 72"/>
                  <a:gd name="T18" fmla="*/ 3 w 85"/>
                  <a:gd name="T19" fmla="*/ 3 h 72"/>
                  <a:gd name="T20" fmla="*/ 3 w 85"/>
                  <a:gd name="T21" fmla="*/ 2 h 72"/>
                  <a:gd name="T22" fmla="*/ 2 w 85"/>
                  <a:gd name="T23" fmla="*/ 2 h 72"/>
                  <a:gd name="T24" fmla="*/ 2 w 85"/>
                  <a:gd name="T25" fmla="*/ 2 h 72"/>
                  <a:gd name="T26" fmla="*/ 1 w 85"/>
                  <a:gd name="T27" fmla="*/ 1 h 72"/>
                  <a:gd name="T28" fmla="*/ 1 w 85"/>
                  <a:gd name="T29" fmla="*/ 1 h 72"/>
                  <a:gd name="T30" fmla="*/ 1 w 85"/>
                  <a:gd name="T31" fmla="*/ 1 h 72"/>
                  <a:gd name="T32" fmla="*/ 0 w 85"/>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5" h="72">
                    <a:moveTo>
                      <a:pt x="0" y="0"/>
                    </a:moveTo>
                    <a:lnTo>
                      <a:pt x="5" y="0"/>
                    </a:lnTo>
                    <a:lnTo>
                      <a:pt x="15" y="5"/>
                    </a:lnTo>
                    <a:lnTo>
                      <a:pt x="28" y="15"/>
                    </a:lnTo>
                    <a:lnTo>
                      <a:pt x="43" y="25"/>
                    </a:lnTo>
                    <a:lnTo>
                      <a:pt x="58" y="39"/>
                    </a:lnTo>
                    <a:lnTo>
                      <a:pt x="72" y="51"/>
                    </a:lnTo>
                    <a:lnTo>
                      <a:pt x="81" y="63"/>
                    </a:lnTo>
                    <a:lnTo>
                      <a:pt x="85" y="72"/>
                    </a:lnTo>
                    <a:lnTo>
                      <a:pt x="77" y="66"/>
                    </a:lnTo>
                    <a:lnTo>
                      <a:pt x="65" y="57"/>
                    </a:lnTo>
                    <a:lnTo>
                      <a:pt x="50" y="47"/>
                    </a:lnTo>
                    <a:lnTo>
                      <a:pt x="35" y="35"/>
                    </a:lnTo>
                    <a:lnTo>
                      <a:pt x="20" y="24"/>
                    </a:lnTo>
                    <a:lnTo>
                      <a:pt x="8" y="13"/>
                    </a:lnTo>
                    <a:lnTo>
                      <a:pt x="1" y="5"/>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24" name="Freeform 129">
                <a:extLst>
                  <a:ext uri="{FF2B5EF4-FFF2-40B4-BE49-F238E27FC236}">
                    <a16:creationId xmlns:a16="http://schemas.microsoft.com/office/drawing/2014/main" xmlns="" id="{613AC1A3-D23A-4A28-B5AF-8C22999B619E}"/>
                  </a:ext>
                </a:extLst>
              </p:cNvPr>
              <p:cNvSpPr>
                <a:spLocks/>
              </p:cNvSpPr>
              <p:nvPr/>
            </p:nvSpPr>
            <p:spPr bwMode="auto">
              <a:xfrm>
                <a:off x="2795" y="422"/>
                <a:ext cx="35" cy="31"/>
              </a:xfrm>
              <a:custGeom>
                <a:avLst/>
                <a:gdLst>
                  <a:gd name="T0" fmla="*/ 0 w 70"/>
                  <a:gd name="T1" fmla="*/ 0 h 62"/>
                  <a:gd name="T2" fmla="*/ 1 w 70"/>
                  <a:gd name="T3" fmla="*/ 0 h 62"/>
                  <a:gd name="T4" fmla="*/ 1 w 70"/>
                  <a:gd name="T5" fmla="*/ 1 h 62"/>
                  <a:gd name="T6" fmla="*/ 1 w 70"/>
                  <a:gd name="T7" fmla="*/ 1 h 62"/>
                  <a:gd name="T8" fmla="*/ 2 w 70"/>
                  <a:gd name="T9" fmla="*/ 1 h 62"/>
                  <a:gd name="T10" fmla="*/ 2 w 70"/>
                  <a:gd name="T11" fmla="*/ 1 h 62"/>
                  <a:gd name="T12" fmla="*/ 2 w 70"/>
                  <a:gd name="T13" fmla="*/ 2 h 62"/>
                  <a:gd name="T14" fmla="*/ 3 w 70"/>
                  <a:gd name="T15" fmla="*/ 2 h 62"/>
                  <a:gd name="T16" fmla="*/ 3 w 70"/>
                  <a:gd name="T17" fmla="*/ 2 h 62"/>
                  <a:gd name="T18" fmla="*/ 2 w 70"/>
                  <a:gd name="T19" fmla="*/ 2 h 62"/>
                  <a:gd name="T20" fmla="*/ 2 w 70"/>
                  <a:gd name="T21" fmla="*/ 2 h 62"/>
                  <a:gd name="T22" fmla="*/ 2 w 70"/>
                  <a:gd name="T23" fmla="*/ 2 h 62"/>
                  <a:gd name="T24" fmla="*/ 1 w 70"/>
                  <a:gd name="T25" fmla="*/ 1 h 62"/>
                  <a:gd name="T26" fmla="*/ 1 w 70"/>
                  <a:gd name="T27" fmla="*/ 1 h 62"/>
                  <a:gd name="T28" fmla="*/ 1 w 70"/>
                  <a:gd name="T29" fmla="*/ 1 h 62"/>
                  <a:gd name="T30" fmla="*/ 1 w 70"/>
                  <a:gd name="T31" fmla="*/ 1 h 62"/>
                  <a:gd name="T32" fmla="*/ 0 w 70"/>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0" h="62">
                    <a:moveTo>
                      <a:pt x="0" y="0"/>
                    </a:moveTo>
                    <a:lnTo>
                      <a:pt x="4" y="0"/>
                    </a:lnTo>
                    <a:lnTo>
                      <a:pt x="12" y="2"/>
                    </a:lnTo>
                    <a:lnTo>
                      <a:pt x="24" y="9"/>
                    </a:lnTo>
                    <a:lnTo>
                      <a:pt x="35" y="17"/>
                    </a:lnTo>
                    <a:lnTo>
                      <a:pt x="47" y="26"/>
                    </a:lnTo>
                    <a:lnTo>
                      <a:pt x="57" y="38"/>
                    </a:lnTo>
                    <a:lnTo>
                      <a:pt x="65" y="49"/>
                    </a:lnTo>
                    <a:lnTo>
                      <a:pt x="70" y="62"/>
                    </a:lnTo>
                    <a:lnTo>
                      <a:pt x="63" y="55"/>
                    </a:lnTo>
                    <a:lnTo>
                      <a:pt x="53" y="47"/>
                    </a:lnTo>
                    <a:lnTo>
                      <a:pt x="40" y="38"/>
                    </a:lnTo>
                    <a:lnTo>
                      <a:pt x="27" y="27"/>
                    </a:lnTo>
                    <a:lnTo>
                      <a:pt x="16" y="18"/>
                    </a:lnTo>
                    <a:lnTo>
                      <a:pt x="7" y="10"/>
                    </a:lnTo>
                    <a:lnTo>
                      <a:pt x="1"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25" name="Freeform 130">
                <a:extLst>
                  <a:ext uri="{FF2B5EF4-FFF2-40B4-BE49-F238E27FC236}">
                    <a16:creationId xmlns:a16="http://schemas.microsoft.com/office/drawing/2014/main" xmlns="" id="{E8AD0866-B8F9-46CE-A7A9-7C769F164694}"/>
                  </a:ext>
                </a:extLst>
              </p:cNvPr>
              <p:cNvSpPr>
                <a:spLocks/>
              </p:cNvSpPr>
              <p:nvPr/>
            </p:nvSpPr>
            <p:spPr bwMode="auto">
              <a:xfrm>
                <a:off x="2795" y="441"/>
                <a:ext cx="25" cy="26"/>
              </a:xfrm>
              <a:custGeom>
                <a:avLst/>
                <a:gdLst>
                  <a:gd name="T0" fmla="*/ 0 w 49"/>
                  <a:gd name="T1" fmla="*/ 0 h 53"/>
                  <a:gd name="T2" fmla="*/ 1 w 49"/>
                  <a:gd name="T3" fmla="*/ 0 h 53"/>
                  <a:gd name="T4" fmla="*/ 1 w 49"/>
                  <a:gd name="T5" fmla="*/ 0 h 53"/>
                  <a:gd name="T6" fmla="*/ 1 w 49"/>
                  <a:gd name="T7" fmla="*/ 0 h 53"/>
                  <a:gd name="T8" fmla="*/ 1 w 49"/>
                  <a:gd name="T9" fmla="*/ 0 h 53"/>
                  <a:gd name="T10" fmla="*/ 2 w 49"/>
                  <a:gd name="T11" fmla="*/ 0 h 53"/>
                  <a:gd name="T12" fmla="*/ 2 w 49"/>
                  <a:gd name="T13" fmla="*/ 1 h 53"/>
                  <a:gd name="T14" fmla="*/ 2 w 49"/>
                  <a:gd name="T15" fmla="*/ 1 h 53"/>
                  <a:gd name="T16" fmla="*/ 2 w 49"/>
                  <a:gd name="T17" fmla="*/ 1 h 53"/>
                  <a:gd name="T18" fmla="*/ 2 w 49"/>
                  <a:gd name="T19" fmla="*/ 1 h 53"/>
                  <a:gd name="T20" fmla="*/ 2 w 49"/>
                  <a:gd name="T21" fmla="*/ 1 h 53"/>
                  <a:gd name="T22" fmla="*/ 1 w 49"/>
                  <a:gd name="T23" fmla="*/ 1 h 53"/>
                  <a:gd name="T24" fmla="*/ 1 w 49"/>
                  <a:gd name="T25" fmla="*/ 0 h 53"/>
                  <a:gd name="T26" fmla="*/ 1 w 49"/>
                  <a:gd name="T27" fmla="*/ 0 h 53"/>
                  <a:gd name="T28" fmla="*/ 1 w 49"/>
                  <a:gd name="T29" fmla="*/ 0 h 53"/>
                  <a:gd name="T30" fmla="*/ 1 w 49"/>
                  <a:gd name="T31" fmla="*/ 0 h 53"/>
                  <a:gd name="T32" fmla="*/ 0 w 49"/>
                  <a:gd name="T33" fmla="*/ 0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53">
                    <a:moveTo>
                      <a:pt x="0" y="0"/>
                    </a:moveTo>
                    <a:lnTo>
                      <a:pt x="3" y="0"/>
                    </a:lnTo>
                    <a:lnTo>
                      <a:pt x="10" y="3"/>
                    </a:lnTo>
                    <a:lnTo>
                      <a:pt x="19" y="10"/>
                    </a:lnTo>
                    <a:lnTo>
                      <a:pt x="28" y="18"/>
                    </a:lnTo>
                    <a:lnTo>
                      <a:pt x="36" y="29"/>
                    </a:lnTo>
                    <a:lnTo>
                      <a:pt x="43" y="38"/>
                    </a:lnTo>
                    <a:lnTo>
                      <a:pt x="48" y="47"/>
                    </a:lnTo>
                    <a:lnTo>
                      <a:pt x="49" y="53"/>
                    </a:lnTo>
                    <a:lnTo>
                      <a:pt x="45" y="47"/>
                    </a:lnTo>
                    <a:lnTo>
                      <a:pt x="36" y="40"/>
                    </a:lnTo>
                    <a:lnTo>
                      <a:pt x="28" y="33"/>
                    </a:lnTo>
                    <a:lnTo>
                      <a:pt x="20" y="25"/>
                    </a:lnTo>
                    <a:lnTo>
                      <a:pt x="12" y="17"/>
                    </a:lnTo>
                    <a:lnTo>
                      <a:pt x="5" y="10"/>
                    </a:lnTo>
                    <a:lnTo>
                      <a:pt x="1"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26" name="Freeform 131">
                <a:extLst>
                  <a:ext uri="{FF2B5EF4-FFF2-40B4-BE49-F238E27FC236}">
                    <a16:creationId xmlns:a16="http://schemas.microsoft.com/office/drawing/2014/main" xmlns="" id="{4DF8C904-C541-44EE-96C9-7232FD5F37CF}"/>
                  </a:ext>
                </a:extLst>
              </p:cNvPr>
              <p:cNvSpPr>
                <a:spLocks/>
              </p:cNvSpPr>
              <p:nvPr/>
            </p:nvSpPr>
            <p:spPr bwMode="auto">
              <a:xfrm>
                <a:off x="2797" y="458"/>
                <a:ext cx="17" cy="18"/>
              </a:xfrm>
              <a:custGeom>
                <a:avLst/>
                <a:gdLst>
                  <a:gd name="T0" fmla="*/ 0 w 35"/>
                  <a:gd name="T1" fmla="*/ 0 h 36"/>
                  <a:gd name="T2" fmla="*/ 0 w 35"/>
                  <a:gd name="T3" fmla="*/ 0 h 36"/>
                  <a:gd name="T4" fmla="*/ 0 w 35"/>
                  <a:gd name="T5" fmla="*/ 1 h 36"/>
                  <a:gd name="T6" fmla="*/ 0 w 35"/>
                  <a:gd name="T7" fmla="*/ 1 h 36"/>
                  <a:gd name="T8" fmla="*/ 0 w 35"/>
                  <a:gd name="T9" fmla="*/ 1 h 36"/>
                  <a:gd name="T10" fmla="*/ 0 w 35"/>
                  <a:gd name="T11" fmla="*/ 1 h 36"/>
                  <a:gd name="T12" fmla="*/ 1 w 35"/>
                  <a:gd name="T13" fmla="*/ 1 h 36"/>
                  <a:gd name="T14" fmla="*/ 1 w 35"/>
                  <a:gd name="T15" fmla="*/ 1 h 36"/>
                  <a:gd name="T16" fmla="*/ 1 w 35"/>
                  <a:gd name="T17" fmla="*/ 2 h 36"/>
                  <a:gd name="T18" fmla="*/ 0 w 35"/>
                  <a:gd name="T19" fmla="*/ 1 h 36"/>
                  <a:gd name="T20" fmla="*/ 0 w 35"/>
                  <a:gd name="T21" fmla="*/ 1 h 36"/>
                  <a:gd name="T22" fmla="*/ 0 w 35"/>
                  <a:gd name="T23" fmla="*/ 1 h 36"/>
                  <a:gd name="T24" fmla="*/ 0 w 35"/>
                  <a:gd name="T25" fmla="*/ 1 h 36"/>
                  <a:gd name="T26" fmla="*/ 0 w 35"/>
                  <a:gd name="T27" fmla="*/ 1 h 36"/>
                  <a:gd name="T28" fmla="*/ 0 w 35"/>
                  <a:gd name="T29" fmla="*/ 1 h 36"/>
                  <a:gd name="T30" fmla="*/ 0 w 35"/>
                  <a:gd name="T31" fmla="*/ 1 h 36"/>
                  <a:gd name="T32" fmla="*/ 0 w 35"/>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5" h="36">
                    <a:moveTo>
                      <a:pt x="2" y="0"/>
                    </a:moveTo>
                    <a:lnTo>
                      <a:pt x="6" y="0"/>
                    </a:lnTo>
                    <a:lnTo>
                      <a:pt x="10" y="3"/>
                    </a:lnTo>
                    <a:lnTo>
                      <a:pt x="17" y="6"/>
                    </a:lnTo>
                    <a:lnTo>
                      <a:pt x="23" y="12"/>
                    </a:lnTo>
                    <a:lnTo>
                      <a:pt x="29" y="18"/>
                    </a:lnTo>
                    <a:lnTo>
                      <a:pt x="32" y="25"/>
                    </a:lnTo>
                    <a:lnTo>
                      <a:pt x="35" y="30"/>
                    </a:lnTo>
                    <a:lnTo>
                      <a:pt x="33" y="36"/>
                    </a:lnTo>
                    <a:lnTo>
                      <a:pt x="31" y="29"/>
                    </a:lnTo>
                    <a:lnTo>
                      <a:pt x="27" y="23"/>
                    </a:lnTo>
                    <a:lnTo>
                      <a:pt x="20" y="18"/>
                    </a:lnTo>
                    <a:lnTo>
                      <a:pt x="13" y="13"/>
                    </a:lnTo>
                    <a:lnTo>
                      <a:pt x="7" y="10"/>
                    </a:lnTo>
                    <a:lnTo>
                      <a:pt x="2" y="6"/>
                    </a:lnTo>
                    <a:lnTo>
                      <a:pt x="0" y="3"/>
                    </a:lnTo>
                    <a:lnTo>
                      <a:pt x="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27" name="Freeform 132">
                <a:extLst>
                  <a:ext uri="{FF2B5EF4-FFF2-40B4-BE49-F238E27FC236}">
                    <a16:creationId xmlns:a16="http://schemas.microsoft.com/office/drawing/2014/main" xmlns="" id="{0A8D792A-6E2D-42B5-A69C-78AC6CF24ECF}"/>
                  </a:ext>
                </a:extLst>
              </p:cNvPr>
              <p:cNvSpPr>
                <a:spLocks/>
              </p:cNvSpPr>
              <p:nvPr/>
            </p:nvSpPr>
            <p:spPr bwMode="auto">
              <a:xfrm>
                <a:off x="2812" y="314"/>
                <a:ext cx="21" cy="20"/>
              </a:xfrm>
              <a:custGeom>
                <a:avLst/>
                <a:gdLst>
                  <a:gd name="T0" fmla="*/ 1 w 43"/>
                  <a:gd name="T1" fmla="*/ 2 h 40"/>
                  <a:gd name="T2" fmla="*/ 1 w 43"/>
                  <a:gd name="T3" fmla="*/ 2 h 40"/>
                  <a:gd name="T4" fmla="*/ 1 w 43"/>
                  <a:gd name="T5" fmla="*/ 2 h 40"/>
                  <a:gd name="T6" fmla="*/ 0 w 43"/>
                  <a:gd name="T7" fmla="*/ 1 h 40"/>
                  <a:gd name="T8" fmla="*/ 0 w 43"/>
                  <a:gd name="T9" fmla="*/ 1 h 40"/>
                  <a:gd name="T10" fmla="*/ 0 w 43"/>
                  <a:gd name="T11" fmla="*/ 1 h 40"/>
                  <a:gd name="T12" fmla="*/ 0 w 43"/>
                  <a:gd name="T13" fmla="*/ 1 h 40"/>
                  <a:gd name="T14" fmla="*/ 0 w 43"/>
                  <a:gd name="T15" fmla="*/ 1 h 40"/>
                  <a:gd name="T16" fmla="*/ 0 w 43"/>
                  <a:gd name="T17" fmla="*/ 1 h 40"/>
                  <a:gd name="T18" fmla="*/ 0 w 43"/>
                  <a:gd name="T19" fmla="*/ 0 h 40"/>
                  <a:gd name="T20" fmla="*/ 0 w 43"/>
                  <a:gd name="T21" fmla="*/ 1 h 40"/>
                  <a:gd name="T22" fmla="*/ 0 w 43"/>
                  <a:gd name="T23" fmla="*/ 1 h 40"/>
                  <a:gd name="T24" fmla="*/ 0 w 43"/>
                  <a:gd name="T25" fmla="*/ 1 h 40"/>
                  <a:gd name="T26" fmla="*/ 0 w 43"/>
                  <a:gd name="T27" fmla="*/ 1 h 40"/>
                  <a:gd name="T28" fmla="*/ 1 w 43"/>
                  <a:gd name="T29" fmla="*/ 1 h 40"/>
                  <a:gd name="T30" fmla="*/ 1 w 43"/>
                  <a:gd name="T31" fmla="*/ 2 h 40"/>
                  <a:gd name="T32" fmla="*/ 1 w 43"/>
                  <a:gd name="T33" fmla="*/ 2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40">
                    <a:moveTo>
                      <a:pt x="43" y="40"/>
                    </a:moveTo>
                    <a:lnTo>
                      <a:pt x="39" y="38"/>
                    </a:lnTo>
                    <a:lnTo>
                      <a:pt x="32" y="35"/>
                    </a:lnTo>
                    <a:lnTo>
                      <a:pt x="24" y="29"/>
                    </a:lnTo>
                    <a:lnTo>
                      <a:pt x="16" y="23"/>
                    </a:lnTo>
                    <a:lnTo>
                      <a:pt x="8" y="16"/>
                    </a:lnTo>
                    <a:lnTo>
                      <a:pt x="2" y="10"/>
                    </a:lnTo>
                    <a:lnTo>
                      <a:pt x="0" y="6"/>
                    </a:lnTo>
                    <a:lnTo>
                      <a:pt x="1" y="1"/>
                    </a:lnTo>
                    <a:lnTo>
                      <a:pt x="6" y="0"/>
                    </a:lnTo>
                    <a:lnTo>
                      <a:pt x="10" y="2"/>
                    </a:lnTo>
                    <a:lnTo>
                      <a:pt x="16" y="7"/>
                    </a:lnTo>
                    <a:lnTo>
                      <a:pt x="23" y="14"/>
                    </a:lnTo>
                    <a:lnTo>
                      <a:pt x="29" y="22"/>
                    </a:lnTo>
                    <a:lnTo>
                      <a:pt x="35" y="30"/>
                    </a:lnTo>
                    <a:lnTo>
                      <a:pt x="39" y="36"/>
                    </a:lnTo>
                    <a:lnTo>
                      <a:pt x="43" y="4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28" name="Freeform 133">
                <a:extLst>
                  <a:ext uri="{FF2B5EF4-FFF2-40B4-BE49-F238E27FC236}">
                    <a16:creationId xmlns:a16="http://schemas.microsoft.com/office/drawing/2014/main" xmlns="" id="{B632821C-EFDD-4264-AAB3-2029A1A8A4F8}"/>
                  </a:ext>
                </a:extLst>
              </p:cNvPr>
              <p:cNvSpPr>
                <a:spLocks/>
              </p:cNvSpPr>
              <p:nvPr/>
            </p:nvSpPr>
            <p:spPr bwMode="auto">
              <a:xfrm>
                <a:off x="2834" y="312"/>
                <a:ext cx="11" cy="23"/>
              </a:xfrm>
              <a:custGeom>
                <a:avLst/>
                <a:gdLst>
                  <a:gd name="T0" fmla="*/ 0 w 22"/>
                  <a:gd name="T1" fmla="*/ 2 h 46"/>
                  <a:gd name="T2" fmla="*/ 1 w 22"/>
                  <a:gd name="T3" fmla="*/ 2 h 46"/>
                  <a:gd name="T4" fmla="*/ 1 w 22"/>
                  <a:gd name="T5" fmla="*/ 1 h 46"/>
                  <a:gd name="T6" fmla="*/ 1 w 22"/>
                  <a:gd name="T7" fmla="*/ 1 h 46"/>
                  <a:gd name="T8" fmla="*/ 1 w 22"/>
                  <a:gd name="T9" fmla="*/ 0 h 46"/>
                  <a:gd name="T10" fmla="*/ 1 w 22"/>
                  <a:gd name="T11" fmla="*/ 1 h 46"/>
                  <a:gd name="T12" fmla="*/ 1 w 22"/>
                  <a:gd name="T13" fmla="*/ 1 h 46"/>
                  <a:gd name="T14" fmla="*/ 1 w 22"/>
                  <a:gd name="T15" fmla="*/ 2 h 46"/>
                  <a:gd name="T16" fmla="*/ 0 w 22"/>
                  <a:gd name="T17" fmla="*/ 2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46">
                    <a:moveTo>
                      <a:pt x="0" y="46"/>
                    </a:moveTo>
                    <a:lnTo>
                      <a:pt x="5" y="37"/>
                    </a:lnTo>
                    <a:lnTo>
                      <a:pt x="15" y="23"/>
                    </a:lnTo>
                    <a:lnTo>
                      <a:pt x="22" y="9"/>
                    </a:lnTo>
                    <a:lnTo>
                      <a:pt x="20" y="0"/>
                    </a:lnTo>
                    <a:lnTo>
                      <a:pt x="14" y="2"/>
                    </a:lnTo>
                    <a:lnTo>
                      <a:pt x="8" y="16"/>
                    </a:lnTo>
                    <a:lnTo>
                      <a:pt x="3" y="33"/>
                    </a:lnTo>
                    <a:lnTo>
                      <a:pt x="0"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29" name="Freeform 134">
                <a:extLst>
                  <a:ext uri="{FF2B5EF4-FFF2-40B4-BE49-F238E27FC236}">
                    <a16:creationId xmlns:a16="http://schemas.microsoft.com/office/drawing/2014/main" xmlns="" id="{D14853C1-4260-4642-AD64-C11D498D92F5}"/>
                  </a:ext>
                </a:extLst>
              </p:cNvPr>
              <p:cNvSpPr>
                <a:spLocks/>
              </p:cNvSpPr>
              <p:nvPr/>
            </p:nvSpPr>
            <p:spPr bwMode="auto">
              <a:xfrm>
                <a:off x="2826" y="303"/>
                <a:ext cx="6" cy="27"/>
              </a:xfrm>
              <a:custGeom>
                <a:avLst/>
                <a:gdLst>
                  <a:gd name="T0" fmla="*/ 1 w 12"/>
                  <a:gd name="T1" fmla="*/ 2 h 53"/>
                  <a:gd name="T2" fmla="*/ 1 w 12"/>
                  <a:gd name="T3" fmla="*/ 2 h 53"/>
                  <a:gd name="T4" fmla="*/ 1 w 12"/>
                  <a:gd name="T5" fmla="*/ 1 h 53"/>
                  <a:gd name="T6" fmla="*/ 1 w 12"/>
                  <a:gd name="T7" fmla="*/ 1 h 53"/>
                  <a:gd name="T8" fmla="*/ 1 w 12"/>
                  <a:gd name="T9" fmla="*/ 0 h 53"/>
                  <a:gd name="T10" fmla="*/ 0 w 12"/>
                  <a:gd name="T11" fmla="*/ 1 h 53"/>
                  <a:gd name="T12" fmla="*/ 1 w 12"/>
                  <a:gd name="T13" fmla="*/ 1 h 53"/>
                  <a:gd name="T14" fmla="*/ 1 w 12"/>
                  <a:gd name="T15" fmla="*/ 2 h 53"/>
                  <a:gd name="T16" fmla="*/ 1 w 12"/>
                  <a:gd name="T17" fmla="*/ 2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53">
                    <a:moveTo>
                      <a:pt x="12" y="53"/>
                    </a:moveTo>
                    <a:lnTo>
                      <a:pt x="12" y="43"/>
                    </a:lnTo>
                    <a:lnTo>
                      <a:pt x="12" y="26"/>
                    </a:lnTo>
                    <a:lnTo>
                      <a:pt x="10" y="8"/>
                    </a:lnTo>
                    <a:lnTo>
                      <a:pt x="4" y="0"/>
                    </a:lnTo>
                    <a:lnTo>
                      <a:pt x="0" y="7"/>
                    </a:lnTo>
                    <a:lnTo>
                      <a:pt x="3" y="23"/>
                    </a:lnTo>
                    <a:lnTo>
                      <a:pt x="8" y="41"/>
                    </a:lnTo>
                    <a:lnTo>
                      <a:pt x="12" y="5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30" name="Freeform 135">
                <a:extLst>
                  <a:ext uri="{FF2B5EF4-FFF2-40B4-BE49-F238E27FC236}">
                    <a16:creationId xmlns:a16="http://schemas.microsoft.com/office/drawing/2014/main" xmlns="" id="{53B400E9-7284-4E40-8E41-C9825E6D0EE2}"/>
                  </a:ext>
                </a:extLst>
              </p:cNvPr>
              <p:cNvSpPr>
                <a:spLocks/>
              </p:cNvSpPr>
              <p:nvPr/>
            </p:nvSpPr>
            <p:spPr bwMode="auto">
              <a:xfrm>
                <a:off x="2837" y="319"/>
                <a:ext cx="21" cy="24"/>
              </a:xfrm>
              <a:custGeom>
                <a:avLst/>
                <a:gdLst>
                  <a:gd name="T0" fmla="*/ 0 w 41"/>
                  <a:gd name="T1" fmla="*/ 2 h 47"/>
                  <a:gd name="T2" fmla="*/ 1 w 41"/>
                  <a:gd name="T3" fmla="*/ 2 h 47"/>
                  <a:gd name="T4" fmla="*/ 1 w 41"/>
                  <a:gd name="T5" fmla="*/ 2 h 47"/>
                  <a:gd name="T6" fmla="*/ 1 w 41"/>
                  <a:gd name="T7" fmla="*/ 1 h 47"/>
                  <a:gd name="T8" fmla="*/ 1 w 41"/>
                  <a:gd name="T9" fmla="*/ 1 h 47"/>
                  <a:gd name="T10" fmla="*/ 1 w 41"/>
                  <a:gd name="T11" fmla="*/ 1 h 47"/>
                  <a:gd name="T12" fmla="*/ 2 w 41"/>
                  <a:gd name="T13" fmla="*/ 1 h 47"/>
                  <a:gd name="T14" fmla="*/ 2 w 41"/>
                  <a:gd name="T15" fmla="*/ 0 h 47"/>
                  <a:gd name="T16" fmla="*/ 2 w 41"/>
                  <a:gd name="T17" fmla="*/ 1 h 47"/>
                  <a:gd name="T18" fmla="*/ 2 w 41"/>
                  <a:gd name="T19" fmla="*/ 1 h 47"/>
                  <a:gd name="T20" fmla="*/ 2 w 41"/>
                  <a:gd name="T21" fmla="*/ 1 h 47"/>
                  <a:gd name="T22" fmla="*/ 1 w 41"/>
                  <a:gd name="T23" fmla="*/ 1 h 47"/>
                  <a:gd name="T24" fmla="*/ 1 w 41"/>
                  <a:gd name="T25" fmla="*/ 1 h 47"/>
                  <a:gd name="T26" fmla="*/ 1 w 41"/>
                  <a:gd name="T27" fmla="*/ 1 h 47"/>
                  <a:gd name="T28" fmla="*/ 1 w 41"/>
                  <a:gd name="T29" fmla="*/ 2 h 47"/>
                  <a:gd name="T30" fmla="*/ 1 w 41"/>
                  <a:gd name="T31" fmla="*/ 2 h 47"/>
                  <a:gd name="T32" fmla="*/ 0 w 41"/>
                  <a:gd name="T33" fmla="*/ 2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47">
                    <a:moveTo>
                      <a:pt x="0" y="47"/>
                    </a:moveTo>
                    <a:lnTo>
                      <a:pt x="3" y="41"/>
                    </a:lnTo>
                    <a:lnTo>
                      <a:pt x="9" y="33"/>
                    </a:lnTo>
                    <a:lnTo>
                      <a:pt x="15" y="24"/>
                    </a:lnTo>
                    <a:lnTo>
                      <a:pt x="20" y="16"/>
                    </a:lnTo>
                    <a:lnTo>
                      <a:pt x="27" y="8"/>
                    </a:lnTo>
                    <a:lnTo>
                      <a:pt x="33" y="3"/>
                    </a:lnTo>
                    <a:lnTo>
                      <a:pt x="38" y="0"/>
                    </a:lnTo>
                    <a:lnTo>
                      <a:pt x="41" y="1"/>
                    </a:lnTo>
                    <a:lnTo>
                      <a:pt x="41" y="4"/>
                    </a:lnTo>
                    <a:lnTo>
                      <a:pt x="38" y="10"/>
                    </a:lnTo>
                    <a:lnTo>
                      <a:pt x="32" y="17"/>
                    </a:lnTo>
                    <a:lnTo>
                      <a:pt x="25" y="24"/>
                    </a:lnTo>
                    <a:lnTo>
                      <a:pt x="17" y="32"/>
                    </a:lnTo>
                    <a:lnTo>
                      <a:pt x="10" y="38"/>
                    </a:lnTo>
                    <a:lnTo>
                      <a:pt x="3" y="43"/>
                    </a:lnTo>
                    <a:lnTo>
                      <a:pt x="0" y="4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31" name="Freeform 136">
                <a:extLst>
                  <a:ext uri="{FF2B5EF4-FFF2-40B4-BE49-F238E27FC236}">
                    <a16:creationId xmlns:a16="http://schemas.microsoft.com/office/drawing/2014/main" xmlns="" id="{708E5A58-D851-4E3D-A975-8DDE5E48A6E7}"/>
                  </a:ext>
                </a:extLst>
              </p:cNvPr>
              <p:cNvSpPr>
                <a:spLocks/>
              </p:cNvSpPr>
              <p:nvPr/>
            </p:nvSpPr>
            <p:spPr bwMode="auto">
              <a:xfrm>
                <a:off x="2818" y="465"/>
                <a:ext cx="34" cy="7"/>
              </a:xfrm>
              <a:custGeom>
                <a:avLst/>
                <a:gdLst>
                  <a:gd name="T0" fmla="*/ 0 w 68"/>
                  <a:gd name="T1" fmla="*/ 0 h 15"/>
                  <a:gd name="T2" fmla="*/ 1 w 68"/>
                  <a:gd name="T3" fmla="*/ 0 h 15"/>
                  <a:gd name="T4" fmla="*/ 1 w 68"/>
                  <a:gd name="T5" fmla="*/ 0 h 15"/>
                  <a:gd name="T6" fmla="*/ 1 w 68"/>
                  <a:gd name="T7" fmla="*/ 0 h 15"/>
                  <a:gd name="T8" fmla="*/ 2 w 68"/>
                  <a:gd name="T9" fmla="*/ 0 h 15"/>
                  <a:gd name="T10" fmla="*/ 2 w 68"/>
                  <a:gd name="T11" fmla="*/ 0 h 15"/>
                  <a:gd name="T12" fmla="*/ 2 w 68"/>
                  <a:gd name="T13" fmla="*/ 0 h 15"/>
                  <a:gd name="T14" fmla="*/ 3 w 68"/>
                  <a:gd name="T15" fmla="*/ 0 h 15"/>
                  <a:gd name="T16" fmla="*/ 3 w 68"/>
                  <a:gd name="T17" fmla="*/ 0 h 15"/>
                  <a:gd name="T18" fmla="*/ 3 w 68"/>
                  <a:gd name="T19" fmla="*/ 0 h 15"/>
                  <a:gd name="T20" fmla="*/ 2 w 68"/>
                  <a:gd name="T21" fmla="*/ 0 h 15"/>
                  <a:gd name="T22" fmla="*/ 2 w 68"/>
                  <a:gd name="T23" fmla="*/ 0 h 15"/>
                  <a:gd name="T24" fmla="*/ 2 w 68"/>
                  <a:gd name="T25" fmla="*/ 0 h 15"/>
                  <a:gd name="T26" fmla="*/ 1 w 68"/>
                  <a:gd name="T27" fmla="*/ 0 h 15"/>
                  <a:gd name="T28" fmla="*/ 1 w 68"/>
                  <a:gd name="T29" fmla="*/ 0 h 15"/>
                  <a:gd name="T30" fmla="*/ 1 w 68"/>
                  <a:gd name="T31" fmla="*/ 0 h 15"/>
                  <a:gd name="T32" fmla="*/ 0 w 68"/>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15">
                    <a:moveTo>
                      <a:pt x="0" y="2"/>
                    </a:moveTo>
                    <a:lnTo>
                      <a:pt x="8" y="1"/>
                    </a:lnTo>
                    <a:lnTo>
                      <a:pt x="17" y="1"/>
                    </a:lnTo>
                    <a:lnTo>
                      <a:pt x="28" y="0"/>
                    </a:lnTo>
                    <a:lnTo>
                      <a:pt x="40" y="0"/>
                    </a:lnTo>
                    <a:lnTo>
                      <a:pt x="50" y="1"/>
                    </a:lnTo>
                    <a:lnTo>
                      <a:pt x="58" y="3"/>
                    </a:lnTo>
                    <a:lnTo>
                      <a:pt x="65" y="6"/>
                    </a:lnTo>
                    <a:lnTo>
                      <a:pt x="68" y="10"/>
                    </a:lnTo>
                    <a:lnTo>
                      <a:pt x="65" y="14"/>
                    </a:lnTo>
                    <a:lnTo>
                      <a:pt x="60" y="15"/>
                    </a:lnTo>
                    <a:lnTo>
                      <a:pt x="51" y="14"/>
                    </a:lnTo>
                    <a:lnTo>
                      <a:pt x="41" y="12"/>
                    </a:lnTo>
                    <a:lnTo>
                      <a:pt x="30" y="8"/>
                    </a:lnTo>
                    <a:lnTo>
                      <a:pt x="18" y="6"/>
                    </a:lnTo>
                    <a:lnTo>
                      <a:pt x="8" y="3"/>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32" name="Freeform 137">
                <a:extLst>
                  <a:ext uri="{FF2B5EF4-FFF2-40B4-BE49-F238E27FC236}">
                    <a16:creationId xmlns:a16="http://schemas.microsoft.com/office/drawing/2014/main" xmlns="" id="{CD19515B-A3A7-4E1F-BDBF-D55B2F3796F9}"/>
                  </a:ext>
                </a:extLst>
              </p:cNvPr>
              <p:cNvSpPr>
                <a:spLocks/>
              </p:cNvSpPr>
              <p:nvPr/>
            </p:nvSpPr>
            <p:spPr bwMode="auto">
              <a:xfrm>
                <a:off x="2814" y="473"/>
                <a:ext cx="32" cy="12"/>
              </a:xfrm>
              <a:custGeom>
                <a:avLst/>
                <a:gdLst>
                  <a:gd name="T0" fmla="*/ 0 w 65"/>
                  <a:gd name="T1" fmla="*/ 0 h 25"/>
                  <a:gd name="T2" fmla="*/ 0 w 65"/>
                  <a:gd name="T3" fmla="*/ 0 h 25"/>
                  <a:gd name="T4" fmla="*/ 0 w 65"/>
                  <a:gd name="T5" fmla="*/ 0 h 25"/>
                  <a:gd name="T6" fmla="*/ 0 w 65"/>
                  <a:gd name="T7" fmla="*/ 0 h 25"/>
                  <a:gd name="T8" fmla="*/ 1 w 65"/>
                  <a:gd name="T9" fmla="*/ 0 h 25"/>
                  <a:gd name="T10" fmla="*/ 1 w 65"/>
                  <a:gd name="T11" fmla="*/ 0 h 25"/>
                  <a:gd name="T12" fmla="*/ 1 w 65"/>
                  <a:gd name="T13" fmla="*/ 0 h 25"/>
                  <a:gd name="T14" fmla="*/ 1 w 65"/>
                  <a:gd name="T15" fmla="*/ 0 h 25"/>
                  <a:gd name="T16" fmla="*/ 2 w 65"/>
                  <a:gd name="T17" fmla="*/ 0 h 25"/>
                  <a:gd name="T18" fmla="*/ 1 w 65"/>
                  <a:gd name="T19" fmla="*/ 0 h 25"/>
                  <a:gd name="T20" fmla="*/ 1 w 65"/>
                  <a:gd name="T21" fmla="*/ 0 h 25"/>
                  <a:gd name="T22" fmla="*/ 1 w 65"/>
                  <a:gd name="T23" fmla="*/ 0 h 25"/>
                  <a:gd name="T24" fmla="*/ 1 w 65"/>
                  <a:gd name="T25" fmla="*/ 0 h 25"/>
                  <a:gd name="T26" fmla="*/ 0 w 65"/>
                  <a:gd name="T27" fmla="*/ 0 h 25"/>
                  <a:gd name="T28" fmla="*/ 0 w 65"/>
                  <a:gd name="T29" fmla="*/ 0 h 25"/>
                  <a:gd name="T30" fmla="*/ 0 w 65"/>
                  <a:gd name="T31" fmla="*/ 0 h 25"/>
                  <a:gd name="T32" fmla="*/ 0 w 65"/>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25">
                    <a:moveTo>
                      <a:pt x="0" y="0"/>
                    </a:moveTo>
                    <a:lnTo>
                      <a:pt x="7" y="0"/>
                    </a:lnTo>
                    <a:lnTo>
                      <a:pt x="15" y="1"/>
                    </a:lnTo>
                    <a:lnTo>
                      <a:pt x="26" y="4"/>
                    </a:lnTo>
                    <a:lnTo>
                      <a:pt x="37" y="6"/>
                    </a:lnTo>
                    <a:lnTo>
                      <a:pt x="48" y="8"/>
                    </a:lnTo>
                    <a:lnTo>
                      <a:pt x="56" y="13"/>
                    </a:lnTo>
                    <a:lnTo>
                      <a:pt x="63" y="16"/>
                    </a:lnTo>
                    <a:lnTo>
                      <a:pt x="65" y="21"/>
                    </a:lnTo>
                    <a:lnTo>
                      <a:pt x="63" y="25"/>
                    </a:lnTo>
                    <a:lnTo>
                      <a:pt x="57" y="25"/>
                    </a:lnTo>
                    <a:lnTo>
                      <a:pt x="48" y="22"/>
                    </a:lnTo>
                    <a:lnTo>
                      <a:pt x="36" y="18"/>
                    </a:lnTo>
                    <a:lnTo>
                      <a:pt x="25" y="13"/>
                    </a:lnTo>
                    <a:lnTo>
                      <a:pt x="14" y="7"/>
                    </a:lnTo>
                    <a:lnTo>
                      <a:pt x="5"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33" name="Freeform 138">
                <a:extLst>
                  <a:ext uri="{FF2B5EF4-FFF2-40B4-BE49-F238E27FC236}">
                    <a16:creationId xmlns:a16="http://schemas.microsoft.com/office/drawing/2014/main" xmlns="" id="{5C1FBC0F-475A-4510-A329-2EF1FB92D5A5}"/>
                  </a:ext>
                </a:extLst>
              </p:cNvPr>
              <p:cNvSpPr>
                <a:spLocks/>
              </p:cNvSpPr>
              <p:nvPr/>
            </p:nvSpPr>
            <p:spPr bwMode="auto">
              <a:xfrm>
                <a:off x="2830" y="448"/>
                <a:ext cx="32" cy="7"/>
              </a:xfrm>
              <a:custGeom>
                <a:avLst/>
                <a:gdLst>
                  <a:gd name="T0" fmla="*/ 0 w 63"/>
                  <a:gd name="T1" fmla="*/ 0 h 15"/>
                  <a:gd name="T2" fmla="*/ 1 w 63"/>
                  <a:gd name="T3" fmla="*/ 0 h 15"/>
                  <a:gd name="T4" fmla="*/ 1 w 63"/>
                  <a:gd name="T5" fmla="*/ 0 h 15"/>
                  <a:gd name="T6" fmla="*/ 1 w 63"/>
                  <a:gd name="T7" fmla="*/ 0 h 15"/>
                  <a:gd name="T8" fmla="*/ 1 w 63"/>
                  <a:gd name="T9" fmla="*/ 0 h 15"/>
                  <a:gd name="T10" fmla="*/ 2 w 63"/>
                  <a:gd name="T11" fmla="*/ 0 h 15"/>
                  <a:gd name="T12" fmla="*/ 2 w 63"/>
                  <a:gd name="T13" fmla="*/ 0 h 15"/>
                  <a:gd name="T14" fmla="*/ 2 w 63"/>
                  <a:gd name="T15" fmla="*/ 0 h 15"/>
                  <a:gd name="T16" fmla="*/ 2 w 63"/>
                  <a:gd name="T17" fmla="*/ 0 h 15"/>
                  <a:gd name="T18" fmla="*/ 2 w 63"/>
                  <a:gd name="T19" fmla="*/ 0 h 15"/>
                  <a:gd name="T20" fmla="*/ 2 w 63"/>
                  <a:gd name="T21" fmla="*/ 0 h 15"/>
                  <a:gd name="T22" fmla="*/ 2 w 63"/>
                  <a:gd name="T23" fmla="*/ 0 h 15"/>
                  <a:gd name="T24" fmla="*/ 2 w 63"/>
                  <a:gd name="T25" fmla="*/ 0 h 15"/>
                  <a:gd name="T26" fmla="*/ 1 w 63"/>
                  <a:gd name="T27" fmla="*/ 0 h 15"/>
                  <a:gd name="T28" fmla="*/ 1 w 63"/>
                  <a:gd name="T29" fmla="*/ 0 h 15"/>
                  <a:gd name="T30" fmla="*/ 1 w 63"/>
                  <a:gd name="T31" fmla="*/ 0 h 15"/>
                  <a:gd name="T32" fmla="*/ 0 w 63"/>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5">
                    <a:moveTo>
                      <a:pt x="0" y="7"/>
                    </a:moveTo>
                    <a:lnTo>
                      <a:pt x="2" y="4"/>
                    </a:lnTo>
                    <a:lnTo>
                      <a:pt x="9" y="2"/>
                    </a:lnTo>
                    <a:lnTo>
                      <a:pt x="18" y="1"/>
                    </a:lnTo>
                    <a:lnTo>
                      <a:pt x="30" y="0"/>
                    </a:lnTo>
                    <a:lnTo>
                      <a:pt x="40" y="1"/>
                    </a:lnTo>
                    <a:lnTo>
                      <a:pt x="50" y="2"/>
                    </a:lnTo>
                    <a:lnTo>
                      <a:pt x="58" y="4"/>
                    </a:lnTo>
                    <a:lnTo>
                      <a:pt x="63" y="9"/>
                    </a:lnTo>
                    <a:lnTo>
                      <a:pt x="63" y="12"/>
                    </a:lnTo>
                    <a:lnTo>
                      <a:pt x="58" y="15"/>
                    </a:lnTo>
                    <a:lnTo>
                      <a:pt x="50" y="13"/>
                    </a:lnTo>
                    <a:lnTo>
                      <a:pt x="40" y="12"/>
                    </a:lnTo>
                    <a:lnTo>
                      <a:pt x="30" y="10"/>
                    </a:lnTo>
                    <a:lnTo>
                      <a:pt x="18" y="9"/>
                    </a:lnTo>
                    <a:lnTo>
                      <a:pt x="8" y="7"/>
                    </a:lnTo>
                    <a:lnTo>
                      <a:pt x="0" y="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34" name="Freeform 139">
                <a:extLst>
                  <a:ext uri="{FF2B5EF4-FFF2-40B4-BE49-F238E27FC236}">
                    <a16:creationId xmlns:a16="http://schemas.microsoft.com/office/drawing/2014/main" xmlns="" id="{B8B03E50-7BB3-4E45-8A94-A02A383CFB3F}"/>
                  </a:ext>
                </a:extLst>
              </p:cNvPr>
              <p:cNvSpPr>
                <a:spLocks/>
              </p:cNvSpPr>
              <p:nvPr/>
            </p:nvSpPr>
            <p:spPr bwMode="auto">
              <a:xfrm>
                <a:off x="2834" y="429"/>
                <a:ext cx="37" cy="10"/>
              </a:xfrm>
              <a:custGeom>
                <a:avLst/>
                <a:gdLst>
                  <a:gd name="T0" fmla="*/ 0 w 75"/>
                  <a:gd name="T1" fmla="*/ 1 h 20"/>
                  <a:gd name="T2" fmla="*/ 0 w 75"/>
                  <a:gd name="T3" fmla="*/ 1 h 20"/>
                  <a:gd name="T4" fmla="*/ 0 w 75"/>
                  <a:gd name="T5" fmla="*/ 1 h 20"/>
                  <a:gd name="T6" fmla="*/ 0 w 75"/>
                  <a:gd name="T7" fmla="*/ 1 h 20"/>
                  <a:gd name="T8" fmla="*/ 1 w 75"/>
                  <a:gd name="T9" fmla="*/ 1 h 20"/>
                  <a:gd name="T10" fmla="*/ 1 w 75"/>
                  <a:gd name="T11" fmla="*/ 1 h 20"/>
                  <a:gd name="T12" fmla="*/ 2 w 75"/>
                  <a:gd name="T13" fmla="*/ 0 h 20"/>
                  <a:gd name="T14" fmla="*/ 2 w 75"/>
                  <a:gd name="T15" fmla="*/ 1 h 20"/>
                  <a:gd name="T16" fmla="*/ 2 w 75"/>
                  <a:gd name="T17" fmla="*/ 1 h 20"/>
                  <a:gd name="T18" fmla="*/ 2 w 75"/>
                  <a:gd name="T19" fmla="*/ 1 h 20"/>
                  <a:gd name="T20" fmla="*/ 2 w 75"/>
                  <a:gd name="T21" fmla="*/ 1 h 20"/>
                  <a:gd name="T22" fmla="*/ 1 w 75"/>
                  <a:gd name="T23" fmla="*/ 1 h 20"/>
                  <a:gd name="T24" fmla="*/ 1 w 75"/>
                  <a:gd name="T25" fmla="*/ 1 h 20"/>
                  <a:gd name="T26" fmla="*/ 0 w 75"/>
                  <a:gd name="T27" fmla="*/ 1 h 20"/>
                  <a:gd name="T28" fmla="*/ 0 w 75"/>
                  <a:gd name="T29" fmla="*/ 1 h 20"/>
                  <a:gd name="T30" fmla="*/ 0 w 75"/>
                  <a:gd name="T31" fmla="*/ 1 h 20"/>
                  <a:gd name="T32" fmla="*/ 0 w 75"/>
                  <a:gd name="T33" fmla="*/ 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5" h="20">
                    <a:moveTo>
                      <a:pt x="0" y="20"/>
                    </a:moveTo>
                    <a:lnTo>
                      <a:pt x="8" y="16"/>
                    </a:lnTo>
                    <a:lnTo>
                      <a:pt x="18" y="11"/>
                    </a:lnTo>
                    <a:lnTo>
                      <a:pt x="30" y="6"/>
                    </a:lnTo>
                    <a:lnTo>
                      <a:pt x="42" y="3"/>
                    </a:lnTo>
                    <a:lnTo>
                      <a:pt x="54" y="1"/>
                    </a:lnTo>
                    <a:lnTo>
                      <a:pt x="64" y="0"/>
                    </a:lnTo>
                    <a:lnTo>
                      <a:pt x="71" y="1"/>
                    </a:lnTo>
                    <a:lnTo>
                      <a:pt x="75" y="5"/>
                    </a:lnTo>
                    <a:lnTo>
                      <a:pt x="72" y="10"/>
                    </a:lnTo>
                    <a:lnTo>
                      <a:pt x="67" y="13"/>
                    </a:lnTo>
                    <a:lnTo>
                      <a:pt x="56" y="16"/>
                    </a:lnTo>
                    <a:lnTo>
                      <a:pt x="43" y="16"/>
                    </a:lnTo>
                    <a:lnTo>
                      <a:pt x="31" y="17"/>
                    </a:lnTo>
                    <a:lnTo>
                      <a:pt x="18" y="18"/>
                    </a:lnTo>
                    <a:lnTo>
                      <a:pt x="8" y="19"/>
                    </a:lnTo>
                    <a:lnTo>
                      <a:pt x="0" y="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35" name="Freeform 140">
                <a:extLst>
                  <a:ext uri="{FF2B5EF4-FFF2-40B4-BE49-F238E27FC236}">
                    <a16:creationId xmlns:a16="http://schemas.microsoft.com/office/drawing/2014/main" xmlns="" id="{6D6F5532-5BE8-4CBF-A179-E64F4B1E405F}"/>
                  </a:ext>
                </a:extLst>
              </p:cNvPr>
              <p:cNvSpPr>
                <a:spLocks/>
              </p:cNvSpPr>
              <p:nvPr/>
            </p:nvSpPr>
            <p:spPr bwMode="auto">
              <a:xfrm>
                <a:off x="2840" y="410"/>
                <a:ext cx="41" cy="12"/>
              </a:xfrm>
              <a:custGeom>
                <a:avLst/>
                <a:gdLst>
                  <a:gd name="T0" fmla="*/ 0 w 82"/>
                  <a:gd name="T1" fmla="*/ 1 h 24"/>
                  <a:gd name="T2" fmla="*/ 1 w 82"/>
                  <a:gd name="T3" fmla="*/ 1 h 24"/>
                  <a:gd name="T4" fmla="*/ 1 w 82"/>
                  <a:gd name="T5" fmla="*/ 1 h 24"/>
                  <a:gd name="T6" fmla="*/ 2 w 82"/>
                  <a:gd name="T7" fmla="*/ 1 h 24"/>
                  <a:gd name="T8" fmla="*/ 2 w 82"/>
                  <a:gd name="T9" fmla="*/ 1 h 24"/>
                  <a:gd name="T10" fmla="*/ 2 w 82"/>
                  <a:gd name="T11" fmla="*/ 1 h 24"/>
                  <a:gd name="T12" fmla="*/ 3 w 82"/>
                  <a:gd name="T13" fmla="*/ 0 h 24"/>
                  <a:gd name="T14" fmla="*/ 3 w 82"/>
                  <a:gd name="T15" fmla="*/ 1 h 24"/>
                  <a:gd name="T16" fmla="*/ 3 w 82"/>
                  <a:gd name="T17" fmla="*/ 1 h 24"/>
                  <a:gd name="T18" fmla="*/ 3 w 82"/>
                  <a:gd name="T19" fmla="*/ 1 h 24"/>
                  <a:gd name="T20" fmla="*/ 3 w 82"/>
                  <a:gd name="T21" fmla="*/ 1 h 24"/>
                  <a:gd name="T22" fmla="*/ 2 w 82"/>
                  <a:gd name="T23" fmla="*/ 1 h 24"/>
                  <a:gd name="T24" fmla="*/ 2 w 82"/>
                  <a:gd name="T25" fmla="*/ 1 h 24"/>
                  <a:gd name="T26" fmla="*/ 1 w 82"/>
                  <a:gd name="T27" fmla="*/ 1 h 24"/>
                  <a:gd name="T28" fmla="*/ 1 w 82"/>
                  <a:gd name="T29" fmla="*/ 1 h 24"/>
                  <a:gd name="T30" fmla="*/ 1 w 82"/>
                  <a:gd name="T31" fmla="*/ 1 h 24"/>
                  <a:gd name="T32" fmla="*/ 0 w 82"/>
                  <a:gd name="T33" fmla="*/ 1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2" h="24">
                    <a:moveTo>
                      <a:pt x="0" y="24"/>
                    </a:moveTo>
                    <a:lnTo>
                      <a:pt x="8" y="20"/>
                    </a:lnTo>
                    <a:lnTo>
                      <a:pt x="20" y="16"/>
                    </a:lnTo>
                    <a:lnTo>
                      <a:pt x="34" y="10"/>
                    </a:lnTo>
                    <a:lnTo>
                      <a:pt x="48" y="5"/>
                    </a:lnTo>
                    <a:lnTo>
                      <a:pt x="61" y="2"/>
                    </a:lnTo>
                    <a:lnTo>
                      <a:pt x="73" y="0"/>
                    </a:lnTo>
                    <a:lnTo>
                      <a:pt x="80" y="1"/>
                    </a:lnTo>
                    <a:lnTo>
                      <a:pt x="82" y="4"/>
                    </a:lnTo>
                    <a:lnTo>
                      <a:pt x="79" y="10"/>
                    </a:lnTo>
                    <a:lnTo>
                      <a:pt x="69" y="14"/>
                    </a:lnTo>
                    <a:lnTo>
                      <a:pt x="58" y="16"/>
                    </a:lnTo>
                    <a:lnTo>
                      <a:pt x="44" y="18"/>
                    </a:lnTo>
                    <a:lnTo>
                      <a:pt x="29" y="20"/>
                    </a:lnTo>
                    <a:lnTo>
                      <a:pt x="17" y="22"/>
                    </a:lnTo>
                    <a:lnTo>
                      <a:pt x="6" y="23"/>
                    </a:lnTo>
                    <a:lnTo>
                      <a:pt x="0" y="2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36" name="Freeform 141">
                <a:extLst>
                  <a:ext uri="{FF2B5EF4-FFF2-40B4-BE49-F238E27FC236}">
                    <a16:creationId xmlns:a16="http://schemas.microsoft.com/office/drawing/2014/main" xmlns="" id="{0F3B68F6-8684-42CA-B863-B3B4892003E1}"/>
                  </a:ext>
                </a:extLst>
              </p:cNvPr>
              <p:cNvSpPr>
                <a:spLocks/>
              </p:cNvSpPr>
              <p:nvPr/>
            </p:nvSpPr>
            <p:spPr bwMode="auto">
              <a:xfrm>
                <a:off x="2841" y="371"/>
                <a:ext cx="44" cy="20"/>
              </a:xfrm>
              <a:custGeom>
                <a:avLst/>
                <a:gdLst>
                  <a:gd name="T0" fmla="*/ 0 w 86"/>
                  <a:gd name="T1" fmla="*/ 1 h 42"/>
                  <a:gd name="T2" fmla="*/ 1 w 86"/>
                  <a:gd name="T3" fmla="*/ 1 h 42"/>
                  <a:gd name="T4" fmla="*/ 1 w 86"/>
                  <a:gd name="T5" fmla="*/ 0 h 42"/>
                  <a:gd name="T6" fmla="*/ 1 w 86"/>
                  <a:gd name="T7" fmla="*/ 0 h 42"/>
                  <a:gd name="T8" fmla="*/ 2 w 86"/>
                  <a:gd name="T9" fmla="*/ 0 h 42"/>
                  <a:gd name="T10" fmla="*/ 2 w 86"/>
                  <a:gd name="T11" fmla="*/ 0 h 42"/>
                  <a:gd name="T12" fmla="*/ 3 w 86"/>
                  <a:gd name="T13" fmla="*/ 0 h 42"/>
                  <a:gd name="T14" fmla="*/ 3 w 86"/>
                  <a:gd name="T15" fmla="*/ 0 h 42"/>
                  <a:gd name="T16" fmla="*/ 3 w 86"/>
                  <a:gd name="T17" fmla="*/ 0 h 42"/>
                  <a:gd name="T18" fmla="*/ 3 w 86"/>
                  <a:gd name="T19" fmla="*/ 0 h 42"/>
                  <a:gd name="T20" fmla="*/ 3 w 86"/>
                  <a:gd name="T21" fmla="*/ 0 h 42"/>
                  <a:gd name="T22" fmla="*/ 2 w 86"/>
                  <a:gd name="T23" fmla="*/ 0 h 42"/>
                  <a:gd name="T24" fmla="*/ 2 w 86"/>
                  <a:gd name="T25" fmla="*/ 0 h 42"/>
                  <a:gd name="T26" fmla="*/ 1 w 86"/>
                  <a:gd name="T27" fmla="*/ 0 h 42"/>
                  <a:gd name="T28" fmla="*/ 1 w 86"/>
                  <a:gd name="T29" fmla="*/ 0 h 42"/>
                  <a:gd name="T30" fmla="*/ 1 w 86"/>
                  <a:gd name="T31" fmla="*/ 1 h 42"/>
                  <a:gd name="T32" fmla="*/ 0 w 86"/>
                  <a:gd name="T33" fmla="*/ 1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6" h="42">
                    <a:moveTo>
                      <a:pt x="0" y="42"/>
                    </a:moveTo>
                    <a:lnTo>
                      <a:pt x="8" y="35"/>
                    </a:lnTo>
                    <a:lnTo>
                      <a:pt x="19" y="27"/>
                    </a:lnTo>
                    <a:lnTo>
                      <a:pt x="32" y="19"/>
                    </a:lnTo>
                    <a:lnTo>
                      <a:pt x="47" y="11"/>
                    </a:lnTo>
                    <a:lnTo>
                      <a:pt x="61" y="5"/>
                    </a:lnTo>
                    <a:lnTo>
                      <a:pt x="72" y="1"/>
                    </a:lnTo>
                    <a:lnTo>
                      <a:pt x="81" y="0"/>
                    </a:lnTo>
                    <a:lnTo>
                      <a:pt x="86" y="3"/>
                    </a:lnTo>
                    <a:lnTo>
                      <a:pt x="85" y="7"/>
                    </a:lnTo>
                    <a:lnTo>
                      <a:pt x="76" y="12"/>
                    </a:lnTo>
                    <a:lnTo>
                      <a:pt x="63" y="17"/>
                    </a:lnTo>
                    <a:lnTo>
                      <a:pt x="48" y="22"/>
                    </a:lnTo>
                    <a:lnTo>
                      <a:pt x="32" y="27"/>
                    </a:lnTo>
                    <a:lnTo>
                      <a:pt x="17" y="32"/>
                    </a:lnTo>
                    <a:lnTo>
                      <a:pt x="5" y="37"/>
                    </a:lnTo>
                    <a:lnTo>
                      <a:pt x="0" y="4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37" name="Freeform 142">
                <a:extLst>
                  <a:ext uri="{FF2B5EF4-FFF2-40B4-BE49-F238E27FC236}">
                    <a16:creationId xmlns:a16="http://schemas.microsoft.com/office/drawing/2014/main" xmlns="" id="{0A4F0C9E-826D-485D-90AF-A2A2FDFF41DB}"/>
                  </a:ext>
                </a:extLst>
              </p:cNvPr>
              <p:cNvSpPr>
                <a:spLocks/>
              </p:cNvSpPr>
              <p:nvPr/>
            </p:nvSpPr>
            <p:spPr bwMode="auto">
              <a:xfrm>
                <a:off x="2838" y="333"/>
                <a:ext cx="40" cy="24"/>
              </a:xfrm>
              <a:custGeom>
                <a:avLst/>
                <a:gdLst>
                  <a:gd name="T0" fmla="*/ 0 w 80"/>
                  <a:gd name="T1" fmla="*/ 1 h 50"/>
                  <a:gd name="T2" fmla="*/ 1 w 80"/>
                  <a:gd name="T3" fmla="*/ 1 h 50"/>
                  <a:gd name="T4" fmla="*/ 1 w 80"/>
                  <a:gd name="T5" fmla="*/ 1 h 50"/>
                  <a:gd name="T6" fmla="*/ 1 w 80"/>
                  <a:gd name="T7" fmla="*/ 0 h 50"/>
                  <a:gd name="T8" fmla="*/ 2 w 80"/>
                  <a:gd name="T9" fmla="*/ 0 h 50"/>
                  <a:gd name="T10" fmla="*/ 2 w 80"/>
                  <a:gd name="T11" fmla="*/ 0 h 50"/>
                  <a:gd name="T12" fmla="*/ 3 w 80"/>
                  <a:gd name="T13" fmla="*/ 0 h 50"/>
                  <a:gd name="T14" fmla="*/ 3 w 80"/>
                  <a:gd name="T15" fmla="*/ 0 h 50"/>
                  <a:gd name="T16" fmla="*/ 3 w 80"/>
                  <a:gd name="T17" fmla="*/ 0 h 50"/>
                  <a:gd name="T18" fmla="*/ 3 w 80"/>
                  <a:gd name="T19" fmla="*/ 0 h 50"/>
                  <a:gd name="T20" fmla="*/ 3 w 80"/>
                  <a:gd name="T21" fmla="*/ 0 h 50"/>
                  <a:gd name="T22" fmla="*/ 2 w 80"/>
                  <a:gd name="T23" fmla="*/ 0 h 50"/>
                  <a:gd name="T24" fmla="*/ 2 w 80"/>
                  <a:gd name="T25" fmla="*/ 0 h 50"/>
                  <a:gd name="T26" fmla="*/ 1 w 80"/>
                  <a:gd name="T27" fmla="*/ 1 h 50"/>
                  <a:gd name="T28" fmla="*/ 1 w 80"/>
                  <a:gd name="T29" fmla="*/ 1 h 50"/>
                  <a:gd name="T30" fmla="*/ 1 w 80"/>
                  <a:gd name="T31" fmla="*/ 1 h 50"/>
                  <a:gd name="T32" fmla="*/ 0 w 80"/>
                  <a:gd name="T33" fmla="*/ 1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0" h="50">
                    <a:moveTo>
                      <a:pt x="0" y="50"/>
                    </a:moveTo>
                    <a:lnTo>
                      <a:pt x="7" y="43"/>
                    </a:lnTo>
                    <a:lnTo>
                      <a:pt x="17" y="35"/>
                    </a:lnTo>
                    <a:lnTo>
                      <a:pt x="30" y="26"/>
                    </a:lnTo>
                    <a:lnTo>
                      <a:pt x="42" y="15"/>
                    </a:lnTo>
                    <a:lnTo>
                      <a:pt x="56" y="8"/>
                    </a:lnTo>
                    <a:lnTo>
                      <a:pt x="68" y="2"/>
                    </a:lnTo>
                    <a:lnTo>
                      <a:pt x="76" y="0"/>
                    </a:lnTo>
                    <a:lnTo>
                      <a:pt x="80" y="2"/>
                    </a:lnTo>
                    <a:lnTo>
                      <a:pt x="79" y="8"/>
                    </a:lnTo>
                    <a:lnTo>
                      <a:pt x="71" y="14"/>
                    </a:lnTo>
                    <a:lnTo>
                      <a:pt x="60" y="21"/>
                    </a:lnTo>
                    <a:lnTo>
                      <a:pt x="46" y="28"/>
                    </a:lnTo>
                    <a:lnTo>
                      <a:pt x="30" y="35"/>
                    </a:lnTo>
                    <a:lnTo>
                      <a:pt x="16" y="40"/>
                    </a:lnTo>
                    <a:lnTo>
                      <a:pt x="6" y="45"/>
                    </a:lnTo>
                    <a:lnTo>
                      <a:pt x="0" y="5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38" name="Freeform 143">
                <a:extLst>
                  <a:ext uri="{FF2B5EF4-FFF2-40B4-BE49-F238E27FC236}">
                    <a16:creationId xmlns:a16="http://schemas.microsoft.com/office/drawing/2014/main" xmlns="" id="{77800406-7733-4CFA-9C78-1B769294C765}"/>
                  </a:ext>
                </a:extLst>
              </p:cNvPr>
              <p:cNvSpPr>
                <a:spLocks/>
              </p:cNvSpPr>
              <p:nvPr/>
            </p:nvSpPr>
            <p:spPr bwMode="auto">
              <a:xfrm>
                <a:off x="2843" y="386"/>
                <a:ext cx="36" cy="21"/>
              </a:xfrm>
              <a:custGeom>
                <a:avLst/>
                <a:gdLst>
                  <a:gd name="T0" fmla="*/ 0 w 74"/>
                  <a:gd name="T1" fmla="*/ 1 h 43"/>
                  <a:gd name="T2" fmla="*/ 0 w 74"/>
                  <a:gd name="T3" fmla="*/ 1 h 43"/>
                  <a:gd name="T4" fmla="*/ 0 w 74"/>
                  <a:gd name="T5" fmla="*/ 0 h 43"/>
                  <a:gd name="T6" fmla="*/ 0 w 74"/>
                  <a:gd name="T7" fmla="*/ 0 h 43"/>
                  <a:gd name="T8" fmla="*/ 1 w 74"/>
                  <a:gd name="T9" fmla="*/ 0 h 43"/>
                  <a:gd name="T10" fmla="*/ 1 w 74"/>
                  <a:gd name="T11" fmla="*/ 0 h 43"/>
                  <a:gd name="T12" fmla="*/ 1 w 74"/>
                  <a:gd name="T13" fmla="*/ 0 h 43"/>
                  <a:gd name="T14" fmla="*/ 2 w 74"/>
                  <a:gd name="T15" fmla="*/ 0 h 43"/>
                  <a:gd name="T16" fmla="*/ 2 w 74"/>
                  <a:gd name="T17" fmla="*/ 0 h 43"/>
                  <a:gd name="T18" fmla="*/ 2 w 74"/>
                  <a:gd name="T19" fmla="*/ 0 h 43"/>
                  <a:gd name="T20" fmla="*/ 1 w 74"/>
                  <a:gd name="T21" fmla="*/ 0 h 43"/>
                  <a:gd name="T22" fmla="*/ 1 w 74"/>
                  <a:gd name="T23" fmla="*/ 0 h 43"/>
                  <a:gd name="T24" fmla="*/ 1 w 74"/>
                  <a:gd name="T25" fmla="*/ 0 h 43"/>
                  <a:gd name="T26" fmla="*/ 0 w 74"/>
                  <a:gd name="T27" fmla="*/ 0 h 43"/>
                  <a:gd name="T28" fmla="*/ 0 w 74"/>
                  <a:gd name="T29" fmla="*/ 1 h 43"/>
                  <a:gd name="T30" fmla="*/ 0 w 74"/>
                  <a:gd name="T31" fmla="*/ 1 h 43"/>
                  <a:gd name="T32" fmla="*/ 0 w 74"/>
                  <a:gd name="T33" fmla="*/ 1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4" h="43">
                    <a:moveTo>
                      <a:pt x="0" y="43"/>
                    </a:moveTo>
                    <a:lnTo>
                      <a:pt x="7" y="37"/>
                    </a:lnTo>
                    <a:lnTo>
                      <a:pt x="16" y="29"/>
                    </a:lnTo>
                    <a:lnTo>
                      <a:pt x="28" y="21"/>
                    </a:lnTo>
                    <a:lnTo>
                      <a:pt x="40" y="13"/>
                    </a:lnTo>
                    <a:lnTo>
                      <a:pt x="53" y="6"/>
                    </a:lnTo>
                    <a:lnTo>
                      <a:pt x="63" y="1"/>
                    </a:lnTo>
                    <a:lnTo>
                      <a:pt x="70" y="0"/>
                    </a:lnTo>
                    <a:lnTo>
                      <a:pt x="74" y="4"/>
                    </a:lnTo>
                    <a:lnTo>
                      <a:pt x="71" y="10"/>
                    </a:lnTo>
                    <a:lnTo>
                      <a:pt x="63" y="15"/>
                    </a:lnTo>
                    <a:lnTo>
                      <a:pt x="53" y="21"/>
                    </a:lnTo>
                    <a:lnTo>
                      <a:pt x="40" y="27"/>
                    </a:lnTo>
                    <a:lnTo>
                      <a:pt x="28" y="31"/>
                    </a:lnTo>
                    <a:lnTo>
                      <a:pt x="15" y="36"/>
                    </a:lnTo>
                    <a:lnTo>
                      <a:pt x="6" y="39"/>
                    </a:lnTo>
                    <a:lnTo>
                      <a:pt x="0" y="4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39" name="Freeform 144">
                <a:extLst>
                  <a:ext uri="{FF2B5EF4-FFF2-40B4-BE49-F238E27FC236}">
                    <a16:creationId xmlns:a16="http://schemas.microsoft.com/office/drawing/2014/main" xmlns="" id="{9FDC5130-E0C3-4BE1-926D-B1E8E25B4A69}"/>
                  </a:ext>
                </a:extLst>
              </p:cNvPr>
              <p:cNvSpPr>
                <a:spLocks/>
              </p:cNvSpPr>
              <p:nvPr/>
            </p:nvSpPr>
            <p:spPr bwMode="auto">
              <a:xfrm>
                <a:off x="2793" y="371"/>
                <a:ext cx="52" cy="34"/>
              </a:xfrm>
              <a:custGeom>
                <a:avLst/>
                <a:gdLst>
                  <a:gd name="T0" fmla="*/ 0 w 104"/>
                  <a:gd name="T1" fmla="*/ 1 h 68"/>
                  <a:gd name="T2" fmla="*/ 1 w 104"/>
                  <a:gd name="T3" fmla="*/ 0 h 68"/>
                  <a:gd name="T4" fmla="*/ 1 w 104"/>
                  <a:gd name="T5" fmla="*/ 1 h 68"/>
                  <a:gd name="T6" fmla="*/ 2 w 104"/>
                  <a:gd name="T7" fmla="*/ 1 h 68"/>
                  <a:gd name="T8" fmla="*/ 2 w 104"/>
                  <a:gd name="T9" fmla="*/ 1 h 68"/>
                  <a:gd name="T10" fmla="*/ 3 w 104"/>
                  <a:gd name="T11" fmla="*/ 2 h 68"/>
                  <a:gd name="T12" fmla="*/ 3 w 104"/>
                  <a:gd name="T13" fmla="*/ 2 h 68"/>
                  <a:gd name="T14" fmla="*/ 4 w 104"/>
                  <a:gd name="T15" fmla="*/ 2 h 68"/>
                  <a:gd name="T16" fmla="*/ 4 w 104"/>
                  <a:gd name="T17" fmla="*/ 3 h 68"/>
                  <a:gd name="T18" fmla="*/ 3 w 104"/>
                  <a:gd name="T19" fmla="*/ 2 h 68"/>
                  <a:gd name="T20" fmla="*/ 3 w 104"/>
                  <a:gd name="T21" fmla="*/ 2 h 68"/>
                  <a:gd name="T22" fmla="*/ 2 w 104"/>
                  <a:gd name="T23" fmla="*/ 2 h 68"/>
                  <a:gd name="T24" fmla="*/ 2 w 104"/>
                  <a:gd name="T25" fmla="*/ 2 h 68"/>
                  <a:gd name="T26" fmla="*/ 1 w 104"/>
                  <a:gd name="T27" fmla="*/ 1 h 68"/>
                  <a:gd name="T28" fmla="*/ 1 w 104"/>
                  <a:gd name="T29" fmla="*/ 1 h 68"/>
                  <a:gd name="T30" fmla="*/ 1 w 104"/>
                  <a:gd name="T31" fmla="*/ 1 h 68"/>
                  <a:gd name="T32" fmla="*/ 0 w 104"/>
                  <a:gd name="T33" fmla="*/ 1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4" h="68">
                    <a:moveTo>
                      <a:pt x="0" y="2"/>
                    </a:moveTo>
                    <a:lnTo>
                      <a:pt x="6" y="0"/>
                    </a:lnTo>
                    <a:lnTo>
                      <a:pt x="17" y="4"/>
                    </a:lnTo>
                    <a:lnTo>
                      <a:pt x="33" y="11"/>
                    </a:lnTo>
                    <a:lnTo>
                      <a:pt x="51" y="21"/>
                    </a:lnTo>
                    <a:lnTo>
                      <a:pt x="69" y="33"/>
                    </a:lnTo>
                    <a:lnTo>
                      <a:pt x="84" y="45"/>
                    </a:lnTo>
                    <a:lnTo>
                      <a:pt x="97" y="57"/>
                    </a:lnTo>
                    <a:lnTo>
                      <a:pt x="104" y="68"/>
                    </a:lnTo>
                    <a:lnTo>
                      <a:pt x="96" y="64"/>
                    </a:lnTo>
                    <a:lnTo>
                      <a:pt x="82" y="57"/>
                    </a:lnTo>
                    <a:lnTo>
                      <a:pt x="64" y="46"/>
                    </a:lnTo>
                    <a:lnTo>
                      <a:pt x="46" y="35"/>
                    </a:lnTo>
                    <a:lnTo>
                      <a:pt x="29" y="25"/>
                    </a:lnTo>
                    <a:lnTo>
                      <a:pt x="13" y="14"/>
                    </a:lnTo>
                    <a:lnTo>
                      <a:pt x="3" y="6"/>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40" name="Freeform 145">
                <a:extLst>
                  <a:ext uri="{FF2B5EF4-FFF2-40B4-BE49-F238E27FC236}">
                    <a16:creationId xmlns:a16="http://schemas.microsoft.com/office/drawing/2014/main" xmlns="" id="{FF5DBE4C-72EF-40AA-A747-1D1427ACD51A}"/>
                  </a:ext>
                </a:extLst>
              </p:cNvPr>
              <p:cNvSpPr>
                <a:spLocks/>
              </p:cNvSpPr>
              <p:nvPr/>
            </p:nvSpPr>
            <p:spPr bwMode="auto">
              <a:xfrm>
                <a:off x="2803" y="349"/>
                <a:ext cx="41" cy="29"/>
              </a:xfrm>
              <a:custGeom>
                <a:avLst/>
                <a:gdLst>
                  <a:gd name="T0" fmla="*/ 0 w 81"/>
                  <a:gd name="T1" fmla="*/ 0 h 59"/>
                  <a:gd name="T2" fmla="*/ 1 w 81"/>
                  <a:gd name="T3" fmla="*/ 0 h 59"/>
                  <a:gd name="T4" fmla="*/ 1 w 81"/>
                  <a:gd name="T5" fmla="*/ 0 h 59"/>
                  <a:gd name="T6" fmla="*/ 1 w 81"/>
                  <a:gd name="T7" fmla="*/ 0 h 59"/>
                  <a:gd name="T8" fmla="*/ 2 w 81"/>
                  <a:gd name="T9" fmla="*/ 0 h 59"/>
                  <a:gd name="T10" fmla="*/ 2 w 81"/>
                  <a:gd name="T11" fmla="*/ 0 h 59"/>
                  <a:gd name="T12" fmla="*/ 2 w 81"/>
                  <a:gd name="T13" fmla="*/ 1 h 59"/>
                  <a:gd name="T14" fmla="*/ 3 w 81"/>
                  <a:gd name="T15" fmla="*/ 1 h 59"/>
                  <a:gd name="T16" fmla="*/ 3 w 81"/>
                  <a:gd name="T17" fmla="*/ 1 h 59"/>
                  <a:gd name="T18" fmla="*/ 3 w 81"/>
                  <a:gd name="T19" fmla="*/ 1 h 59"/>
                  <a:gd name="T20" fmla="*/ 2 w 81"/>
                  <a:gd name="T21" fmla="*/ 1 h 59"/>
                  <a:gd name="T22" fmla="*/ 2 w 81"/>
                  <a:gd name="T23" fmla="*/ 1 h 59"/>
                  <a:gd name="T24" fmla="*/ 1 w 81"/>
                  <a:gd name="T25" fmla="*/ 0 h 59"/>
                  <a:gd name="T26" fmla="*/ 1 w 81"/>
                  <a:gd name="T27" fmla="*/ 0 h 59"/>
                  <a:gd name="T28" fmla="*/ 1 w 81"/>
                  <a:gd name="T29" fmla="*/ 0 h 59"/>
                  <a:gd name="T30" fmla="*/ 1 w 81"/>
                  <a:gd name="T31" fmla="*/ 0 h 59"/>
                  <a:gd name="T32" fmla="*/ 0 w 81"/>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1" h="59">
                    <a:moveTo>
                      <a:pt x="0" y="0"/>
                    </a:moveTo>
                    <a:lnTo>
                      <a:pt x="3" y="0"/>
                    </a:lnTo>
                    <a:lnTo>
                      <a:pt x="11" y="3"/>
                    </a:lnTo>
                    <a:lnTo>
                      <a:pt x="23" y="7"/>
                    </a:lnTo>
                    <a:lnTo>
                      <a:pt x="36" y="15"/>
                    </a:lnTo>
                    <a:lnTo>
                      <a:pt x="50" y="25"/>
                    </a:lnTo>
                    <a:lnTo>
                      <a:pt x="64" y="35"/>
                    </a:lnTo>
                    <a:lnTo>
                      <a:pt x="74" y="47"/>
                    </a:lnTo>
                    <a:lnTo>
                      <a:pt x="81" y="59"/>
                    </a:lnTo>
                    <a:lnTo>
                      <a:pt x="72" y="52"/>
                    </a:lnTo>
                    <a:lnTo>
                      <a:pt x="61" y="44"/>
                    </a:lnTo>
                    <a:lnTo>
                      <a:pt x="47" y="35"/>
                    </a:lnTo>
                    <a:lnTo>
                      <a:pt x="32" y="26"/>
                    </a:lnTo>
                    <a:lnTo>
                      <a:pt x="19" y="18"/>
                    </a:lnTo>
                    <a:lnTo>
                      <a:pt x="9" y="10"/>
                    </a:lnTo>
                    <a:lnTo>
                      <a:pt x="2"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41" name="Freeform 146">
                <a:extLst>
                  <a:ext uri="{FF2B5EF4-FFF2-40B4-BE49-F238E27FC236}">
                    <a16:creationId xmlns:a16="http://schemas.microsoft.com/office/drawing/2014/main" xmlns="" id="{A7D0B97C-28FD-40BB-88F7-00051144B84C}"/>
                  </a:ext>
                </a:extLst>
              </p:cNvPr>
              <p:cNvSpPr>
                <a:spLocks/>
              </p:cNvSpPr>
              <p:nvPr/>
            </p:nvSpPr>
            <p:spPr bwMode="auto">
              <a:xfrm>
                <a:off x="2841" y="349"/>
                <a:ext cx="40" cy="25"/>
              </a:xfrm>
              <a:custGeom>
                <a:avLst/>
                <a:gdLst>
                  <a:gd name="T0" fmla="*/ 0 w 80"/>
                  <a:gd name="T1" fmla="*/ 2 h 49"/>
                  <a:gd name="T2" fmla="*/ 1 w 80"/>
                  <a:gd name="T3" fmla="*/ 2 h 49"/>
                  <a:gd name="T4" fmla="*/ 1 w 80"/>
                  <a:gd name="T5" fmla="*/ 2 h 49"/>
                  <a:gd name="T6" fmla="*/ 1 w 80"/>
                  <a:gd name="T7" fmla="*/ 1 h 49"/>
                  <a:gd name="T8" fmla="*/ 2 w 80"/>
                  <a:gd name="T9" fmla="*/ 1 h 49"/>
                  <a:gd name="T10" fmla="*/ 2 w 80"/>
                  <a:gd name="T11" fmla="*/ 1 h 49"/>
                  <a:gd name="T12" fmla="*/ 3 w 80"/>
                  <a:gd name="T13" fmla="*/ 1 h 49"/>
                  <a:gd name="T14" fmla="*/ 3 w 80"/>
                  <a:gd name="T15" fmla="*/ 0 h 49"/>
                  <a:gd name="T16" fmla="*/ 3 w 80"/>
                  <a:gd name="T17" fmla="*/ 1 h 49"/>
                  <a:gd name="T18" fmla="*/ 3 w 80"/>
                  <a:gd name="T19" fmla="*/ 1 h 49"/>
                  <a:gd name="T20" fmla="*/ 3 w 80"/>
                  <a:gd name="T21" fmla="*/ 1 h 49"/>
                  <a:gd name="T22" fmla="*/ 2 w 80"/>
                  <a:gd name="T23" fmla="*/ 1 h 49"/>
                  <a:gd name="T24" fmla="*/ 2 w 80"/>
                  <a:gd name="T25" fmla="*/ 1 h 49"/>
                  <a:gd name="T26" fmla="*/ 1 w 80"/>
                  <a:gd name="T27" fmla="*/ 2 h 49"/>
                  <a:gd name="T28" fmla="*/ 1 w 80"/>
                  <a:gd name="T29" fmla="*/ 2 h 49"/>
                  <a:gd name="T30" fmla="*/ 1 w 80"/>
                  <a:gd name="T31" fmla="*/ 2 h 49"/>
                  <a:gd name="T32" fmla="*/ 0 w 80"/>
                  <a:gd name="T33" fmla="*/ 2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0" h="49">
                    <a:moveTo>
                      <a:pt x="0" y="49"/>
                    </a:moveTo>
                    <a:lnTo>
                      <a:pt x="6" y="43"/>
                    </a:lnTo>
                    <a:lnTo>
                      <a:pt x="16" y="34"/>
                    </a:lnTo>
                    <a:lnTo>
                      <a:pt x="28" y="25"/>
                    </a:lnTo>
                    <a:lnTo>
                      <a:pt x="42" y="16"/>
                    </a:lnTo>
                    <a:lnTo>
                      <a:pt x="55" y="8"/>
                    </a:lnTo>
                    <a:lnTo>
                      <a:pt x="66" y="2"/>
                    </a:lnTo>
                    <a:lnTo>
                      <a:pt x="76" y="0"/>
                    </a:lnTo>
                    <a:lnTo>
                      <a:pt x="80" y="2"/>
                    </a:lnTo>
                    <a:lnTo>
                      <a:pt x="79" y="8"/>
                    </a:lnTo>
                    <a:lnTo>
                      <a:pt x="71" y="15"/>
                    </a:lnTo>
                    <a:lnTo>
                      <a:pt x="58" y="21"/>
                    </a:lnTo>
                    <a:lnTo>
                      <a:pt x="44" y="28"/>
                    </a:lnTo>
                    <a:lnTo>
                      <a:pt x="29" y="34"/>
                    </a:lnTo>
                    <a:lnTo>
                      <a:pt x="16" y="40"/>
                    </a:lnTo>
                    <a:lnTo>
                      <a:pt x="5" y="46"/>
                    </a:lnTo>
                    <a:lnTo>
                      <a:pt x="0" y="4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42" name="Freeform 147">
                <a:extLst>
                  <a:ext uri="{FF2B5EF4-FFF2-40B4-BE49-F238E27FC236}">
                    <a16:creationId xmlns:a16="http://schemas.microsoft.com/office/drawing/2014/main" xmlns="" id="{2193C0A4-5BB6-4C5F-9F85-1E0990048D4E}"/>
                  </a:ext>
                </a:extLst>
              </p:cNvPr>
              <p:cNvSpPr>
                <a:spLocks/>
              </p:cNvSpPr>
              <p:nvPr/>
            </p:nvSpPr>
            <p:spPr bwMode="auto">
              <a:xfrm>
                <a:off x="2757" y="210"/>
                <a:ext cx="34" cy="132"/>
              </a:xfrm>
              <a:custGeom>
                <a:avLst/>
                <a:gdLst>
                  <a:gd name="T0" fmla="*/ 1 w 68"/>
                  <a:gd name="T1" fmla="*/ 8 h 265"/>
                  <a:gd name="T2" fmla="*/ 1 w 68"/>
                  <a:gd name="T3" fmla="*/ 8 h 265"/>
                  <a:gd name="T4" fmla="*/ 1 w 68"/>
                  <a:gd name="T5" fmla="*/ 8 h 265"/>
                  <a:gd name="T6" fmla="*/ 1 w 68"/>
                  <a:gd name="T7" fmla="*/ 8 h 265"/>
                  <a:gd name="T8" fmla="*/ 0 w 68"/>
                  <a:gd name="T9" fmla="*/ 8 h 265"/>
                  <a:gd name="T10" fmla="*/ 1 w 68"/>
                  <a:gd name="T11" fmla="*/ 7 h 265"/>
                  <a:gd name="T12" fmla="*/ 2 w 68"/>
                  <a:gd name="T13" fmla="*/ 5 h 265"/>
                  <a:gd name="T14" fmla="*/ 2 w 68"/>
                  <a:gd name="T15" fmla="*/ 4 h 265"/>
                  <a:gd name="T16" fmla="*/ 2 w 68"/>
                  <a:gd name="T17" fmla="*/ 3 h 265"/>
                  <a:gd name="T18" fmla="*/ 2 w 68"/>
                  <a:gd name="T19" fmla="*/ 2 h 265"/>
                  <a:gd name="T20" fmla="*/ 2 w 68"/>
                  <a:gd name="T21" fmla="*/ 1 h 265"/>
                  <a:gd name="T22" fmla="*/ 2 w 68"/>
                  <a:gd name="T23" fmla="*/ 0 h 265"/>
                  <a:gd name="T24" fmla="*/ 2 w 68"/>
                  <a:gd name="T25" fmla="*/ 0 h 265"/>
                  <a:gd name="T26" fmla="*/ 2 w 68"/>
                  <a:gd name="T27" fmla="*/ 0 h 265"/>
                  <a:gd name="T28" fmla="*/ 2 w 68"/>
                  <a:gd name="T29" fmla="*/ 1 h 265"/>
                  <a:gd name="T30" fmla="*/ 3 w 68"/>
                  <a:gd name="T31" fmla="*/ 2 h 265"/>
                  <a:gd name="T32" fmla="*/ 3 w 68"/>
                  <a:gd name="T33" fmla="*/ 3 h 265"/>
                  <a:gd name="T34" fmla="*/ 2 w 68"/>
                  <a:gd name="T35" fmla="*/ 5 h 265"/>
                  <a:gd name="T36" fmla="*/ 2 w 68"/>
                  <a:gd name="T37" fmla="*/ 6 h 265"/>
                  <a:gd name="T38" fmla="*/ 2 w 68"/>
                  <a:gd name="T39" fmla="*/ 7 h 265"/>
                  <a:gd name="T40" fmla="*/ 1 w 68"/>
                  <a:gd name="T41" fmla="*/ 8 h 26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8" h="265">
                    <a:moveTo>
                      <a:pt x="7" y="265"/>
                    </a:moveTo>
                    <a:lnTo>
                      <a:pt x="4" y="265"/>
                    </a:lnTo>
                    <a:lnTo>
                      <a:pt x="2" y="262"/>
                    </a:lnTo>
                    <a:lnTo>
                      <a:pt x="1" y="260"/>
                    </a:lnTo>
                    <a:lnTo>
                      <a:pt x="0" y="258"/>
                    </a:lnTo>
                    <a:lnTo>
                      <a:pt x="26" y="226"/>
                    </a:lnTo>
                    <a:lnTo>
                      <a:pt x="43" y="191"/>
                    </a:lnTo>
                    <a:lnTo>
                      <a:pt x="54" y="156"/>
                    </a:lnTo>
                    <a:lnTo>
                      <a:pt x="56" y="121"/>
                    </a:lnTo>
                    <a:lnTo>
                      <a:pt x="55" y="86"/>
                    </a:lnTo>
                    <a:lnTo>
                      <a:pt x="49" y="54"/>
                    </a:lnTo>
                    <a:lnTo>
                      <a:pt x="43" y="25"/>
                    </a:lnTo>
                    <a:lnTo>
                      <a:pt x="38" y="0"/>
                    </a:lnTo>
                    <a:lnTo>
                      <a:pt x="51" y="17"/>
                    </a:lnTo>
                    <a:lnTo>
                      <a:pt x="62" y="45"/>
                    </a:lnTo>
                    <a:lnTo>
                      <a:pt x="68" y="83"/>
                    </a:lnTo>
                    <a:lnTo>
                      <a:pt x="68" y="124"/>
                    </a:lnTo>
                    <a:lnTo>
                      <a:pt x="63" y="167"/>
                    </a:lnTo>
                    <a:lnTo>
                      <a:pt x="51" y="207"/>
                    </a:lnTo>
                    <a:lnTo>
                      <a:pt x="33" y="241"/>
                    </a:lnTo>
                    <a:lnTo>
                      <a:pt x="7" y="2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43" name="Freeform 148">
                <a:extLst>
                  <a:ext uri="{FF2B5EF4-FFF2-40B4-BE49-F238E27FC236}">
                    <a16:creationId xmlns:a16="http://schemas.microsoft.com/office/drawing/2014/main" xmlns="" id="{597CE5EA-72DF-4BD2-B9E8-6E4D5D8EE15C}"/>
                  </a:ext>
                </a:extLst>
              </p:cNvPr>
              <p:cNvSpPr>
                <a:spLocks/>
              </p:cNvSpPr>
              <p:nvPr/>
            </p:nvSpPr>
            <p:spPr bwMode="auto">
              <a:xfrm>
                <a:off x="2757" y="212"/>
                <a:ext cx="28" cy="16"/>
              </a:xfrm>
              <a:custGeom>
                <a:avLst/>
                <a:gdLst>
                  <a:gd name="T0" fmla="*/ 1 w 57"/>
                  <a:gd name="T1" fmla="*/ 1 h 34"/>
                  <a:gd name="T2" fmla="*/ 1 w 57"/>
                  <a:gd name="T3" fmla="*/ 0 h 34"/>
                  <a:gd name="T4" fmla="*/ 1 w 57"/>
                  <a:gd name="T5" fmla="*/ 0 h 34"/>
                  <a:gd name="T6" fmla="*/ 1 w 57"/>
                  <a:gd name="T7" fmla="*/ 0 h 34"/>
                  <a:gd name="T8" fmla="*/ 0 w 57"/>
                  <a:gd name="T9" fmla="*/ 0 h 34"/>
                  <a:gd name="T10" fmla="*/ 0 w 57"/>
                  <a:gd name="T11" fmla="*/ 0 h 34"/>
                  <a:gd name="T12" fmla="*/ 0 w 57"/>
                  <a:gd name="T13" fmla="*/ 0 h 34"/>
                  <a:gd name="T14" fmla="*/ 0 w 57"/>
                  <a:gd name="T15" fmla="*/ 0 h 34"/>
                  <a:gd name="T16" fmla="*/ 0 w 57"/>
                  <a:gd name="T17" fmla="*/ 0 h 34"/>
                  <a:gd name="T18" fmla="*/ 0 w 57"/>
                  <a:gd name="T19" fmla="*/ 0 h 34"/>
                  <a:gd name="T20" fmla="*/ 0 w 57"/>
                  <a:gd name="T21" fmla="*/ 0 h 34"/>
                  <a:gd name="T22" fmla="*/ 0 w 57"/>
                  <a:gd name="T23" fmla="*/ 0 h 34"/>
                  <a:gd name="T24" fmla="*/ 0 w 57"/>
                  <a:gd name="T25" fmla="*/ 0 h 34"/>
                  <a:gd name="T26" fmla="*/ 0 w 57"/>
                  <a:gd name="T27" fmla="*/ 0 h 34"/>
                  <a:gd name="T28" fmla="*/ 1 w 57"/>
                  <a:gd name="T29" fmla="*/ 0 h 34"/>
                  <a:gd name="T30" fmla="*/ 1 w 57"/>
                  <a:gd name="T31" fmla="*/ 0 h 34"/>
                  <a:gd name="T32" fmla="*/ 1 w 57"/>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34">
                    <a:moveTo>
                      <a:pt x="57" y="34"/>
                    </a:moveTo>
                    <a:lnTo>
                      <a:pt x="51" y="27"/>
                    </a:lnTo>
                    <a:lnTo>
                      <a:pt x="43" y="20"/>
                    </a:lnTo>
                    <a:lnTo>
                      <a:pt x="34" y="14"/>
                    </a:lnTo>
                    <a:lnTo>
                      <a:pt x="26" y="8"/>
                    </a:lnTo>
                    <a:lnTo>
                      <a:pt x="17" y="4"/>
                    </a:lnTo>
                    <a:lnTo>
                      <a:pt x="9" y="1"/>
                    </a:lnTo>
                    <a:lnTo>
                      <a:pt x="4" y="0"/>
                    </a:lnTo>
                    <a:lnTo>
                      <a:pt x="0" y="1"/>
                    </a:lnTo>
                    <a:lnTo>
                      <a:pt x="0" y="4"/>
                    </a:lnTo>
                    <a:lnTo>
                      <a:pt x="5" y="7"/>
                    </a:lnTo>
                    <a:lnTo>
                      <a:pt x="12" y="11"/>
                    </a:lnTo>
                    <a:lnTo>
                      <a:pt x="20" y="14"/>
                    </a:lnTo>
                    <a:lnTo>
                      <a:pt x="29" y="19"/>
                    </a:lnTo>
                    <a:lnTo>
                      <a:pt x="40" y="23"/>
                    </a:lnTo>
                    <a:lnTo>
                      <a:pt x="49" y="28"/>
                    </a:lnTo>
                    <a:lnTo>
                      <a:pt x="57" y="3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44" name="Freeform 149">
                <a:extLst>
                  <a:ext uri="{FF2B5EF4-FFF2-40B4-BE49-F238E27FC236}">
                    <a16:creationId xmlns:a16="http://schemas.microsoft.com/office/drawing/2014/main" xmlns="" id="{15AD3121-B22A-49D2-B9B4-4A228E228FC9}"/>
                  </a:ext>
                </a:extLst>
              </p:cNvPr>
              <p:cNvSpPr>
                <a:spLocks/>
              </p:cNvSpPr>
              <p:nvPr/>
            </p:nvSpPr>
            <p:spPr bwMode="auto">
              <a:xfrm>
                <a:off x="2756" y="220"/>
                <a:ext cx="31" cy="20"/>
              </a:xfrm>
              <a:custGeom>
                <a:avLst/>
                <a:gdLst>
                  <a:gd name="T0" fmla="*/ 0 w 62"/>
                  <a:gd name="T1" fmla="*/ 1 h 40"/>
                  <a:gd name="T2" fmla="*/ 1 w 62"/>
                  <a:gd name="T3" fmla="*/ 0 h 40"/>
                  <a:gd name="T4" fmla="*/ 1 w 62"/>
                  <a:gd name="T5" fmla="*/ 1 h 40"/>
                  <a:gd name="T6" fmla="*/ 1 w 62"/>
                  <a:gd name="T7" fmla="*/ 1 h 40"/>
                  <a:gd name="T8" fmla="*/ 1 w 62"/>
                  <a:gd name="T9" fmla="*/ 1 h 40"/>
                  <a:gd name="T10" fmla="*/ 2 w 62"/>
                  <a:gd name="T11" fmla="*/ 1 h 40"/>
                  <a:gd name="T12" fmla="*/ 2 w 62"/>
                  <a:gd name="T13" fmla="*/ 1 h 40"/>
                  <a:gd name="T14" fmla="*/ 2 w 62"/>
                  <a:gd name="T15" fmla="*/ 1 h 40"/>
                  <a:gd name="T16" fmla="*/ 2 w 62"/>
                  <a:gd name="T17" fmla="*/ 2 h 40"/>
                  <a:gd name="T18" fmla="*/ 2 w 62"/>
                  <a:gd name="T19" fmla="*/ 2 h 40"/>
                  <a:gd name="T20" fmla="*/ 2 w 62"/>
                  <a:gd name="T21" fmla="*/ 1 h 40"/>
                  <a:gd name="T22" fmla="*/ 2 w 62"/>
                  <a:gd name="T23" fmla="*/ 1 h 40"/>
                  <a:gd name="T24" fmla="*/ 1 w 62"/>
                  <a:gd name="T25" fmla="*/ 1 h 40"/>
                  <a:gd name="T26" fmla="*/ 1 w 62"/>
                  <a:gd name="T27" fmla="*/ 1 h 40"/>
                  <a:gd name="T28" fmla="*/ 1 w 62"/>
                  <a:gd name="T29" fmla="*/ 1 h 40"/>
                  <a:gd name="T30" fmla="*/ 1 w 62"/>
                  <a:gd name="T31" fmla="*/ 1 h 40"/>
                  <a:gd name="T32" fmla="*/ 0 w 62"/>
                  <a:gd name="T33" fmla="*/ 1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2" h="40">
                    <a:moveTo>
                      <a:pt x="0" y="2"/>
                    </a:moveTo>
                    <a:lnTo>
                      <a:pt x="3" y="0"/>
                    </a:lnTo>
                    <a:lnTo>
                      <a:pt x="8" y="2"/>
                    </a:lnTo>
                    <a:lnTo>
                      <a:pt x="18" y="5"/>
                    </a:lnTo>
                    <a:lnTo>
                      <a:pt x="27" y="10"/>
                    </a:lnTo>
                    <a:lnTo>
                      <a:pt x="37" y="15"/>
                    </a:lnTo>
                    <a:lnTo>
                      <a:pt x="46" y="22"/>
                    </a:lnTo>
                    <a:lnTo>
                      <a:pt x="56" y="30"/>
                    </a:lnTo>
                    <a:lnTo>
                      <a:pt x="62" y="40"/>
                    </a:lnTo>
                    <a:lnTo>
                      <a:pt x="54" y="35"/>
                    </a:lnTo>
                    <a:lnTo>
                      <a:pt x="45" y="30"/>
                    </a:lnTo>
                    <a:lnTo>
                      <a:pt x="35" y="25"/>
                    </a:lnTo>
                    <a:lnTo>
                      <a:pt x="24" y="19"/>
                    </a:lnTo>
                    <a:lnTo>
                      <a:pt x="14" y="13"/>
                    </a:lnTo>
                    <a:lnTo>
                      <a:pt x="6" y="9"/>
                    </a:lnTo>
                    <a:lnTo>
                      <a:pt x="1" y="4"/>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45" name="Freeform 150">
                <a:extLst>
                  <a:ext uri="{FF2B5EF4-FFF2-40B4-BE49-F238E27FC236}">
                    <a16:creationId xmlns:a16="http://schemas.microsoft.com/office/drawing/2014/main" xmlns="" id="{04194C9A-ECC2-4C58-838E-ECCDD0F33B4C}"/>
                  </a:ext>
                </a:extLst>
              </p:cNvPr>
              <p:cNvSpPr>
                <a:spLocks/>
              </p:cNvSpPr>
              <p:nvPr/>
            </p:nvSpPr>
            <p:spPr bwMode="auto">
              <a:xfrm>
                <a:off x="2749" y="240"/>
                <a:ext cx="41" cy="26"/>
              </a:xfrm>
              <a:custGeom>
                <a:avLst/>
                <a:gdLst>
                  <a:gd name="T0" fmla="*/ 0 w 81"/>
                  <a:gd name="T1" fmla="*/ 0 h 53"/>
                  <a:gd name="T2" fmla="*/ 1 w 81"/>
                  <a:gd name="T3" fmla="*/ 0 h 53"/>
                  <a:gd name="T4" fmla="*/ 1 w 81"/>
                  <a:gd name="T5" fmla="*/ 0 h 53"/>
                  <a:gd name="T6" fmla="*/ 1 w 81"/>
                  <a:gd name="T7" fmla="*/ 0 h 53"/>
                  <a:gd name="T8" fmla="*/ 2 w 81"/>
                  <a:gd name="T9" fmla="*/ 0 h 53"/>
                  <a:gd name="T10" fmla="*/ 2 w 81"/>
                  <a:gd name="T11" fmla="*/ 0 h 53"/>
                  <a:gd name="T12" fmla="*/ 2 w 81"/>
                  <a:gd name="T13" fmla="*/ 1 h 53"/>
                  <a:gd name="T14" fmla="*/ 3 w 81"/>
                  <a:gd name="T15" fmla="*/ 1 h 53"/>
                  <a:gd name="T16" fmla="*/ 3 w 81"/>
                  <a:gd name="T17" fmla="*/ 1 h 53"/>
                  <a:gd name="T18" fmla="*/ 3 w 81"/>
                  <a:gd name="T19" fmla="*/ 1 h 53"/>
                  <a:gd name="T20" fmla="*/ 2 w 81"/>
                  <a:gd name="T21" fmla="*/ 1 h 53"/>
                  <a:gd name="T22" fmla="*/ 2 w 81"/>
                  <a:gd name="T23" fmla="*/ 1 h 53"/>
                  <a:gd name="T24" fmla="*/ 2 w 81"/>
                  <a:gd name="T25" fmla="*/ 0 h 53"/>
                  <a:gd name="T26" fmla="*/ 1 w 81"/>
                  <a:gd name="T27" fmla="*/ 0 h 53"/>
                  <a:gd name="T28" fmla="*/ 1 w 81"/>
                  <a:gd name="T29" fmla="*/ 0 h 53"/>
                  <a:gd name="T30" fmla="*/ 1 w 81"/>
                  <a:gd name="T31" fmla="*/ 0 h 53"/>
                  <a:gd name="T32" fmla="*/ 0 w 81"/>
                  <a:gd name="T33" fmla="*/ 0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1" h="53">
                    <a:moveTo>
                      <a:pt x="0" y="1"/>
                    </a:moveTo>
                    <a:lnTo>
                      <a:pt x="4" y="0"/>
                    </a:lnTo>
                    <a:lnTo>
                      <a:pt x="13" y="2"/>
                    </a:lnTo>
                    <a:lnTo>
                      <a:pt x="25" y="7"/>
                    </a:lnTo>
                    <a:lnTo>
                      <a:pt x="37" y="13"/>
                    </a:lnTo>
                    <a:lnTo>
                      <a:pt x="51" y="23"/>
                    </a:lnTo>
                    <a:lnTo>
                      <a:pt x="64" y="32"/>
                    </a:lnTo>
                    <a:lnTo>
                      <a:pt x="74" y="42"/>
                    </a:lnTo>
                    <a:lnTo>
                      <a:pt x="81" y="53"/>
                    </a:lnTo>
                    <a:lnTo>
                      <a:pt x="75" y="48"/>
                    </a:lnTo>
                    <a:lnTo>
                      <a:pt x="64" y="42"/>
                    </a:lnTo>
                    <a:lnTo>
                      <a:pt x="50" y="35"/>
                    </a:lnTo>
                    <a:lnTo>
                      <a:pt x="36" y="26"/>
                    </a:lnTo>
                    <a:lnTo>
                      <a:pt x="21" y="18"/>
                    </a:lnTo>
                    <a:lnTo>
                      <a:pt x="10" y="11"/>
                    </a:lnTo>
                    <a:lnTo>
                      <a:pt x="3" y="5"/>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46" name="Freeform 151">
                <a:extLst>
                  <a:ext uri="{FF2B5EF4-FFF2-40B4-BE49-F238E27FC236}">
                    <a16:creationId xmlns:a16="http://schemas.microsoft.com/office/drawing/2014/main" xmlns="" id="{9B6DBC04-E038-4FDC-988B-DE0CD14F28DB}"/>
                  </a:ext>
                </a:extLst>
              </p:cNvPr>
              <p:cNvSpPr>
                <a:spLocks/>
              </p:cNvSpPr>
              <p:nvPr/>
            </p:nvSpPr>
            <p:spPr bwMode="auto">
              <a:xfrm>
                <a:off x="2743" y="262"/>
                <a:ext cx="44" cy="29"/>
              </a:xfrm>
              <a:custGeom>
                <a:avLst/>
                <a:gdLst>
                  <a:gd name="T0" fmla="*/ 0 w 88"/>
                  <a:gd name="T1" fmla="*/ 0 h 59"/>
                  <a:gd name="T2" fmla="*/ 1 w 88"/>
                  <a:gd name="T3" fmla="*/ 0 h 59"/>
                  <a:gd name="T4" fmla="*/ 1 w 88"/>
                  <a:gd name="T5" fmla="*/ 0 h 59"/>
                  <a:gd name="T6" fmla="*/ 1 w 88"/>
                  <a:gd name="T7" fmla="*/ 0 h 59"/>
                  <a:gd name="T8" fmla="*/ 2 w 88"/>
                  <a:gd name="T9" fmla="*/ 0 h 59"/>
                  <a:gd name="T10" fmla="*/ 2 w 88"/>
                  <a:gd name="T11" fmla="*/ 0 h 59"/>
                  <a:gd name="T12" fmla="*/ 3 w 88"/>
                  <a:gd name="T13" fmla="*/ 1 h 59"/>
                  <a:gd name="T14" fmla="*/ 3 w 88"/>
                  <a:gd name="T15" fmla="*/ 1 h 59"/>
                  <a:gd name="T16" fmla="*/ 3 w 88"/>
                  <a:gd name="T17" fmla="*/ 1 h 59"/>
                  <a:gd name="T18" fmla="*/ 3 w 88"/>
                  <a:gd name="T19" fmla="*/ 1 h 59"/>
                  <a:gd name="T20" fmla="*/ 3 w 88"/>
                  <a:gd name="T21" fmla="*/ 1 h 59"/>
                  <a:gd name="T22" fmla="*/ 2 w 88"/>
                  <a:gd name="T23" fmla="*/ 1 h 59"/>
                  <a:gd name="T24" fmla="*/ 2 w 88"/>
                  <a:gd name="T25" fmla="*/ 0 h 59"/>
                  <a:gd name="T26" fmla="*/ 1 w 88"/>
                  <a:gd name="T27" fmla="*/ 0 h 59"/>
                  <a:gd name="T28" fmla="*/ 1 w 88"/>
                  <a:gd name="T29" fmla="*/ 0 h 59"/>
                  <a:gd name="T30" fmla="*/ 1 w 88"/>
                  <a:gd name="T31" fmla="*/ 0 h 59"/>
                  <a:gd name="T32" fmla="*/ 0 w 88"/>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8" h="59">
                    <a:moveTo>
                      <a:pt x="0" y="2"/>
                    </a:moveTo>
                    <a:lnTo>
                      <a:pt x="4" y="0"/>
                    </a:lnTo>
                    <a:lnTo>
                      <a:pt x="15" y="3"/>
                    </a:lnTo>
                    <a:lnTo>
                      <a:pt x="27" y="10"/>
                    </a:lnTo>
                    <a:lnTo>
                      <a:pt x="42" y="18"/>
                    </a:lnTo>
                    <a:lnTo>
                      <a:pt x="57" y="28"/>
                    </a:lnTo>
                    <a:lnTo>
                      <a:pt x="71" y="38"/>
                    </a:lnTo>
                    <a:lnTo>
                      <a:pt x="83" y="49"/>
                    </a:lnTo>
                    <a:lnTo>
                      <a:pt x="88" y="59"/>
                    </a:lnTo>
                    <a:lnTo>
                      <a:pt x="82" y="56"/>
                    </a:lnTo>
                    <a:lnTo>
                      <a:pt x="70" y="49"/>
                    </a:lnTo>
                    <a:lnTo>
                      <a:pt x="55" y="40"/>
                    </a:lnTo>
                    <a:lnTo>
                      <a:pt x="39" y="30"/>
                    </a:lnTo>
                    <a:lnTo>
                      <a:pt x="24" y="21"/>
                    </a:lnTo>
                    <a:lnTo>
                      <a:pt x="11" y="12"/>
                    </a:lnTo>
                    <a:lnTo>
                      <a:pt x="2" y="5"/>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47" name="Freeform 152">
                <a:extLst>
                  <a:ext uri="{FF2B5EF4-FFF2-40B4-BE49-F238E27FC236}">
                    <a16:creationId xmlns:a16="http://schemas.microsoft.com/office/drawing/2014/main" xmlns="" id="{74D7BE2E-A175-49D4-9704-16194F7F258F}"/>
                  </a:ext>
                </a:extLst>
              </p:cNvPr>
              <p:cNvSpPr>
                <a:spLocks/>
              </p:cNvSpPr>
              <p:nvPr/>
            </p:nvSpPr>
            <p:spPr bwMode="auto">
              <a:xfrm>
                <a:off x="2747" y="276"/>
                <a:ext cx="36" cy="31"/>
              </a:xfrm>
              <a:custGeom>
                <a:avLst/>
                <a:gdLst>
                  <a:gd name="T0" fmla="*/ 0 w 71"/>
                  <a:gd name="T1" fmla="*/ 0 h 62"/>
                  <a:gd name="T2" fmla="*/ 1 w 71"/>
                  <a:gd name="T3" fmla="*/ 0 h 62"/>
                  <a:gd name="T4" fmla="*/ 1 w 71"/>
                  <a:gd name="T5" fmla="*/ 1 h 62"/>
                  <a:gd name="T6" fmla="*/ 1 w 71"/>
                  <a:gd name="T7" fmla="*/ 1 h 62"/>
                  <a:gd name="T8" fmla="*/ 2 w 71"/>
                  <a:gd name="T9" fmla="*/ 1 h 62"/>
                  <a:gd name="T10" fmla="*/ 2 w 71"/>
                  <a:gd name="T11" fmla="*/ 2 h 62"/>
                  <a:gd name="T12" fmla="*/ 2 w 71"/>
                  <a:gd name="T13" fmla="*/ 2 h 62"/>
                  <a:gd name="T14" fmla="*/ 3 w 71"/>
                  <a:gd name="T15" fmla="*/ 2 h 62"/>
                  <a:gd name="T16" fmla="*/ 3 w 71"/>
                  <a:gd name="T17" fmla="*/ 2 h 62"/>
                  <a:gd name="T18" fmla="*/ 2 w 71"/>
                  <a:gd name="T19" fmla="*/ 2 h 62"/>
                  <a:gd name="T20" fmla="*/ 2 w 71"/>
                  <a:gd name="T21" fmla="*/ 2 h 62"/>
                  <a:gd name="T22" fmla="*/ 2 w 71"/>
                  <a:gd name="T23" fmla="*/ 2 h 62"/>
                  <a:gd name="T24" fmla="*/ 1 w 71"/>
                  <a:gd name="T25" fmla="*/ 1 h 62"/>
                  <a:gd name="T26" fmla="*/ 1 w 71"/>
                  <a:gd name="T27" fmla="*/ 1 h 62"/>
                  <a:gd name="T28" fmla="*/ 1 w 71"/>
                  <a:gd name="T29" fmla="*/ 1 h 62"/>
                  <a:gd name="T30" fmla="*/ 1 w 71"/>
                  <a:gd name="T31" fmla="*/ 1 h 62"/>
                  <a:gd name="T32" fmla="*/ 0 w 71"/>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62">
                    <a:moveTo>
                      <a:pt x="0" y="0"/>
                    </a:moveTo>
                    <a:lnTo>
                      <a:pt x="3" y="0"/>
                    </a:lnTo>
                    <a:lnTo>
                      <a:pt x="11" y="5"/>
                    </a:lnTo>
                    <a:lnTo>
                      <a:pt x="23" y="13"/>
                    </a:lnTo>
                    <a:lnTo>
                      <a:pt x="36" y="22"/>
                    </a:lnTo>
                    <a:lnTo>
                      <a:pt x="48" y="34"/>
                    </a:lnTo>
                    <a:lnTo>
                      <a:pt x="60" y="44"/>
                    </a:lnTo>
                    <a:lnTo>
                      <a:pt x="68" y="54"/>
                    </a:lnTo>
                    <a:lnTo>
                      <a:pt x="71" y="62"/>
                    </a:lnTo>
                    <a:lnTo>
                      <a:pt x="64" y="57"/>
                    </a:lnTo>
                    <a:lnTo>
                      <a:pt x="54" y="50"/>
                    </a:lnTo>
                    <a:lnTo>
                      <a:pt x="41" y="41"/>
                    </a:lnTo>
                    <a:lnTo>
                      <a:pt x="29" y="31"/>
                    </a:lnTo>
                    <a:lnTo>
                      <a:pt x="16" y="21"/>
                    </a:lnTo>
                    <a:lnTo>
                      <a:pt x="7" y="13"/>
                    </a:lnTo>
                    <a:lnTo>
                      <a:pt x="1" y="5"/>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48" name="Freeform 153">
                <a:extLst>
                  <a:ext uri="{FF2B5EF4-FFF2-40B4-BE49-F238E27FC236}">
                    <a16:creationId xmlns:a16="http://schemas.microsoft.com/office/drawing/2014/main" xmlns="" id="{B1630500-5CFE-44DE-9936-664558723EE8}"/>
                  </a:ext>
                </a:extLst>
              </p:cNvPr>
              <p:cNvSpPr>
                <a:spLocks/>
              </p:cNvSpPr>
              <p:nvPr/>
            </p:nvSpPr>
            <p:spPr bwMode="auto">
              <a:xfrm>
                <a:off x="2748" y="293"/>
                <a:ext cx="29" cy="26"/>
              </a:xfrm>
              <a:custGeom>
                <a:avLst/>
                <a:gdLst>
                  <a:gd name="T0" fmla="*/ 0 w 59"/>
                  <a:gd name="T1" fmla="*/ 0 h 53"/>
                  <a:gd name="T2" fmla="*/ 0 w 59"/>
                  <a:gd name="T3" fmla="*/ 0 h 53"/>
                  <a:gd name="T4" fmla="*/ 0 w 59"/>
                  <a:gd name="T5" fmla="*/ 0 h 53"/>
                  <a:gd name="T6" fmla="*/ 0 w 59"/>
                  <a:gd name="T7" fmla="*/ 0 h 53"/>
                  <a:gd name="T8" fmla="*/ 0 w 59"/>
                  <a:gd name="T9" fmla="*/ 0 h 53"/>
                  <a:gd name="T10" fmla="*/ 1 w 59"/>
                  <a:gd name="T11" fmla="*/ 0 h 53"/>
                  <a:gd name="T12" fmla="*/ 1 w 59"/>
                  <a:gd name="T13" fmla="*/ 1 h 53"/>
                  <a:gd name="T14" fmla="*/ 1 w 59"/>
                  <a:gd name="T15" fmla="*/ 1 h 53"/>
                  <a:gd name="T16" fmla="*/ 1 w 59"/>
                  <a:gd name="T17" fmla="*/ 1 h 53"/>
                  <a:gd name="T18" fmla="*/ 1 w 59"/>
                  <a:gd name="T19" fmla="*/ 1 h 53"/>
                  <a:gd name="T20" fmla="*/ 1 w 59"/>
                  <a:gd name="T21" fmla="*/ 1 h 53"/>
                  <a:gd name="T22" fmla="*/ 1 w 59"/>
                  <a:gd name="T23" fmla="*/ 1 h 53"/>
                  <a:gd name="T24" fmla="*/ 0 w 59"/>
                  <a:gd name="T25" fmla="*/ 0 h 53"/>
                  <a:gd name="T26" fmla="*/ 0 w 59"/>
                  <a:gd name="T27" fmla="*/ 0 h 53"/>
                  <a:gd name="T28" fmla="*/ 0 w 59"/>
                  <a:gd name="T29" fmla="*/ 0 h 53"/>
                  <a:gd name="T30" fmla="*/ 0 w 59"/>
                  <a:gd name="T31" fmla="*/ 0 h 53"/>
                  <a:gd name="T32" fmla="*/ 0 w 59"/>
                  <a:gd name="T33" fmla="*/ 0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53">
                    <a:moveTo>
                      <a:pt x="0" y="0"/>
                    </a:moveTo>
                    <a:lnTo>
                      <a:pt x="4" y="0"/>
                    </a:lnTo>
                    <a:lnTo>
                      <a:pt x="11" y="2"/>
                    </a:lnTo>
                    <a:lnTo>
                      <a:pt x="20" y="7"/>
                    </a:lnTo>
                    <a:lnTo>
                      <a:pt x="30" y="13"/>
                    </a:lnTo>
                    <a:lnTo>
                      <a:pt x="39" y="23"/>
                    </a:lnTo>
                    <a:lnTo>
                      <a:pt x="49" y="32"/>
                    </a:lnTo>
                    <a:lnTo>
                      <a:pt x="55" y="42"/>
                    </a:lnTo>
                    <a:lnTo>
                      <a:pt x="59" y="53"/>
                    </a:lnTo>
                    <a:lnTo>
                      <a:pt x="53" y="47"/>
                    </a:lnTo>
                    <a:lnTo>
                      <a:pt x="44" y="40"/>
                    </a:lnTo>
                    <a:lnTo>
                      <a:pt x="34" y="32"/>
                    </a:lnTo>
                    <a:lnTo>
                      <a:pt x="23" y="24"/>
                    </a:lnTo>
                    <a:lnTo>
                      <a:pt x="13" y="16"/>
                    </a:lnTo>
                    <a:lnTo>
                      <a:pt x="5" y="9"/>
                    </a:lnTo>
                    <a:lnTo>
                      <a:pt x="0"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49" name="Freeform 154">
                <a:extLst>
                  <a:ext uri="{FF2B5EF4-FFF2-40B4-BE49-F238E27FC236}">
                    <a16:creationId xmlns:a16="http://schemas.microsoft.com/office/drawing/2014/main" xmlns="" id="{C6AC7EAF-AAF8-40E5-8DC0-7723A4188DEF}"/>
                  </a:ext>
                </a:extLst>
              </p:cNvPr>
              <p:cNvSpPr>
                <a:spLocks/>
              </p:cNvSpPr>
              <p:nvPr/>
            </p:nvSpPr>
            <p:spPr bwMode="auto">
              <a:xfrm>
                <a:off x="2748" y="309"/>
                <a:ext cx="21" cy="22"/>
              </a:xfrm>
              <a:custGeom>
                <a:avLst/>
                <a:gdLst>
                  <a:gd name="T0" fmla="*/ 0 w 43"/>
                  <a:gd name="T1" fmla="*/ 0 h 45"/>
                  <a:gd name="T2" fmla="*/ 0 w 43"/>
                  <a:gd name="T3" fmla="*/ 0 h 45"/>
                  <a:gd name="T4" fmla="*/ 0 w 43"/>
                  <a:gd name="T5" fmla="*/ 0 h 45"/>
                  <a:gd name="T6" fmla="*/ 0 w 43"/>
                  <a:gd name="T7" fmla="*/ 0 h 45"/>
                  <a:gd name="T8" fmla="*/ 0 w 43"/>
                  <a:gd name="T9" fmla="*/ 0 h 45"/>
                  <a:gd name="T10" fmla="*/ 0 w 43"/>
                  <a:gd name="T11" fmla="*/ 0 h 45"/>
                  <a:gd name="T12" fmla="*/ 1 w 43"/>
                  <a:gd name="T13" fmla="*/ 1 h 45"/>
                  <a:gd name="T14" fmla="*/ 1 w 43"/>
                  <a:gd name="T15" fmla="*/ 1 h 45"/>
                  <a:gd name="T16" fmla="*/ 1 w 43"/>
                  <a:gd name="T17" fmla="*/ 1 h 45"/>
                  <a:gd name="T18" fmla="*/ 1 w 43"/>
                  <a:gd name="T19" fmla="*/ 1 h 45"/>
                  <a:gd name="T20" fmla="*/ 1 w 43"/>
                  <a:gd name="T21" fmla="*/ 1 h 45"/>
                  <a:gd name="T22" fmla="*/ 0 w 43"/>
                  <a:gd name="T23" fmla="*/ 0 h 45"/>
                  <a:gd name="T24" fmla="*/ 0 w 43"/>
                  <a:gd name="T25" fmla="*/ 0 h 45"/>
                  <a:gd name="T26" fmla="*/ 0 w 43"/>
                  <a:gd name="T27" fmla="*/ 0 h 45"/>
                  <a:gd name="T28" fmla="*/ 0 w 43"/>
                  <a:gd name="T29" fmla="*/ 0 h 45"/>
                  <a:gd name="T30" fmla="*/ 0 w 43"/>
                  <a:gd name="T31" fmla="*/ 0 h 45"/>
                  <a:gd name="T32" fmla="*/ 0 w 43"/>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45">
                    <a:moveTo>
                      <a:pt x="0" y="0"/>
                    </a:moveTo>
                    <a:lnTo>
                      <a:pt x="3" y="0"/>
                    </a:lnTo>
                    <a:lnTo>
                      <a:pt x="9" y="2"/>
                    </a:lnTo>
                    <a:lnTo>
                      <a:pt x="16" y="8"/>
                    </a:lnTo>
                    <a:lnTo>
                      <a:pt x="24" y="16"/>
                    </a:lnTo>
                    <a:lnTo>
                      <a:pt x="31" y="24"/>
                    </a:lnTo>
                    <a:lnTo>
                      <a:pt x="38" y="32"/>
                    </a:lnTo>
                    <a:lnTo>
                      <a:pt x="41" y="39"/>
                    </a:lnTo>
                    <a:lnTo>
                      <a:pt x="43" y="45"/>
                    </a:lnTo>
                    <a:lnTo>
                      <a:pt x="38" y="40"/>
                    </a:lnTo>
                    <a:lnTo>
                      <a:pt x="32" y="34"/>
                    </a:lnTo>
                    <a:lnTo>
                      <a:pt x="25" y="29"/>
                    </a:lnTo>
                    <a:lnTo>
                      <a:pt x="18" y="22"/>
                    </a:lnTo>
                    <a:lnTo>
                      <a:pt x="12" y="15"/>
                    </a:lnTo>
                    <a:lnTo>
                      <a:pt x="6" y="9"/>
                    </a:lnTo>
                    <a:lnTo>
                      <a:pt x="1"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50" name="Freeform 155">
                <a:extLst>
                  <a:ext uri="{FF2B5EF4-FFF2-40B4-BE49-F238E27FC236}">
                    <a16:creationId xmlns:a16="http://schemas.microsoft.com/office/drawing/2014/main" xmlns="" id="{E512C4E6-EC81-45EE-878F-A3468B0F1775}"/>
                  </a:ext>
                </a:extLst>
              </p:cNvPr>
              <p:cNvSpPr>
                <a:spLocks/>
              </p:cNvSpPr>
              <p:nvPr/>
            </p:nvSpPr>
            <p:spPr bwMode="auto">
              <a:xfrm>
                <a:off x="2749" y="323"/>
                <a:ext cx="15" cy="16"/>
              </a:xfrm>
              <a:custGeom>
                <a:avLst/>
                <a:gdLst>
                  <a:gd name="T0" fmla="*/ 1 w 29"/>
                  <a:gd name="T1" fmla="*/ 0 h 31"/>
                  <a:gd name="T2" fmla="*/ 1 w 29"/>
                  <a:gd name="T3" fmla="*/ 1 h 31"/>
                  <a:gd name="T4" fmla="*/ 1 w 29"/>
                  <a:gd name="T5" fmla="*/ 1 h 31"/>
                  <a:gd name="T6" fmla="*/ 1 w 29"/>
                  <a:gd name="T7" fmla="*/ 1 h 31"/>
                  <a:gd name="T8" fmla="*/ 1 w 29"/>
                  <a:gd name="T9" fmla="*/ 1 h 31"/>
                  <a:gd name="T10" fmla="*/ 1 w 29"/>
                  <a:gd name="T11" fmla="*/ 1 h 31"/>
                  <a:gd name="T12" fmla="*/ 1 w 29"/>
                  <a:gd name="T13" fmla="*/ 1 h 31"/>
                  <a:gd name="T14" fmla="*/ 1 w 29"/>
                  <a:gd name="T15" fmla="*/ 1 h 31"/>
                  <a:gd name="T16" fmla="*/ 1 w 29"/>
                  <a:gd name="T17" fmla="*/ 1 h 31"/>
                  <a:gd name="T18" fmla="*/ 1 w 29"/>
                  <a:gd name="T19" fmla="*/ 1 h 31"/>
                  <a:gd name="T20" fmla="*/ 1 w 29"/>
                  <a:gd name="T21" fmla="*/ 1 h 31"/>
                  <a:gd name="T22" fmla="*/ 0 w 29"/>
                  <a:gd name="T23" fmla="*/ 1 h 31"/>
                  <a:gd name="T24" fmla="*/ 1 w 29"/>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31">
                    <a:moveTo>
                      <a:pt x="3" y="0"/>
                    </a:moveTo>
                    <a:lnTo>
                      <a:pt x="10" y="1"/>
                    </a:lnTo>
                    <a:lnTo>
                      <a:pt x="20" y="9"/>
                    </a:lnTo>
                    <a:lnTo>
                      <a:pt x="29" y="20"/>
                    </a:lnTo>
                    <a:lnTo>
                      <a:pt x="29" y="31"/>
                    </a:lnTo>
                    <a:lnTo>
                      <a:pt x="27" y="25"/>
                    </a:lnTo>
                    <a:lnTo>
                      <a:pt x="24" y="20"/>
                    </a:lnTo>
                    <a:lnTo>
                      <a:pt x="18" y="16"/>
                    </a:lnTo>
                    <a:lnTo>
                      <a:pt x="12" y="11"/>
                    </a:lnTo>
                    <a:lnTo>
                      <a:pt x="6" y="8"/>
                    </a:lnTo>
                    <a:lnTo>
                      <a:pt x="3" y="4"/>
                    </a:lnTo>
                    <a:lnTo>
                      <a:pt x="0" y="2"/>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51" name="Freeform 156">
                <a:extLst>
                  <a:ext uri="{FF2B5EF4-FFF2-40B4-BE49-F238E27FC236}">
                    <a16:creationId xmlns:a16="http://schemas.microsoft.com/office/drawing/2014/main" xmlns="" id="{4BEFDAC7-A0F2-423D-BBCB-C970FFADA0D1}"/>
                  </a:ext>
                </a:extLst>
              </p:cNvPr>
              <p:cNvSpPr>
                <a:spLocks/>
              </p:cNvSpPr>
              <p:nvPr/>
            </p:nvSpPr>
            <p:spPr bwMode="auto">
              <a:xfrm>
                <a:off x="2761" y="201"/>
                <a:ext cx="19" cy="17"/>
              </a:xfrm>
              <a:custGeom>
                <a:avLst/>
                <a:gdLst>
                  <a:gd name="T0" fmla="*/ 2 w 37"/>
                  <a:gd name="T1" fmla="*/ 1 h 35"/>
                  <a:gd name="T2" fmla="*/ 2 w 37"/>
                  <a:gd name="T3" fmla="*/ 1 h 35"/>
                  <a:gd name="T4" fmla="*/ 1 w 37"/>
                  <a:gd name="T5" fmla="*/ 0 h 35"/>
                  <a:gd name="T6" fmla="*/ 1 w 37"/>
                  <a:gd name="T7" fmla="*/ 0 h 35"/>
                  <a:gd name="T8" fmla="*/ 1 w 37"/>
                  <a:gd name="T9" fmla="*/ 0 h 35"/>
                  <a:gd name="T10" fmla="*/ 1 w 37"/>
                  <a:gd name="T11" fmla="*/ 0 h 35"/>
                  <a:gd name="T12" fmla="*/ 1 w 37"/>
                  <a:gd name="T13" fmla="*/ 0 h 35"/>
                  <a:gd name="T14" fmla="*/ 0 w 37"/>
                  <a:gd name="T15" fmla="*/ 0 h 35"/>
                  <a:gd name="T16" fmla="*/ 1 w 37"/>
                  <a:gd name="T17" fmla="*/ 0 h 35"/>
                  <a:gd name="T18" fmla="*/ 1 w 37"/>
                  <a:gd name="T19" fmla="*/ 0 h 35"/>
                  <a:gd name="T20" fmla="*/ 1 w 37"/>
                  <a:gd name="T21" fmla="*/ 0 h 35"/>
                  <a:gd name="T22" fmla="*/ 1 w 37"/>
                  <a:gd name="T23" fmla="*/ 0 h 35"/>
                  <a:gd name="T24" fmla="*/ 1 w 37"/>
                  <a:gd name="T25" fmla="*/ 0 h 35"/>
                  <a:gd name="T26" fmla="*/ 1 w 37"/>
                  <a:gd name="T27" fmla="*/ 0 h 35"/>
                  <a:gd name="T28" fmla="*/ 1 w 37"/>
                  <a:gd name="T29" fmla="*/ 0 h 35"/>
                  <a:gd name="T30" fmla="*/ 2 w 37"/>
                  <a:gd name="T31" fmla="*/ 0 h 35"/>
                  <a:gd name="T32" fmla="*/ 2 w 37"/>
                  <a:gd name="T33" fmla="*/ 1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35">
                    <a:moveTo>
                      <a:pt x="37" y="35"/>
                    </a:moveTo>
                    <a:lnTo>
                      <a:pt x="34" y="33"/>
                    </a:lnTo>
                    <a:lnTo>
                      <a:pt x="28" y="29"/>
                    </a:lnTo>
                    <a:lnTo>
                      <a:pt x="22" y="24"/>
                    </a:lnTo>
                    <a:lnTo>
                      <a:pt x="15" y="20"/>
                    </a:lnTo>
                    <a:lnTo>
                      <a:pt x="8" y="14"/>
                    </a:lnTo>
                    <a:lnTo>
                      <a:pt x="2" y="10"/>
                    </a:lnTo>
                    <a:lnTo>
                      <a:pt x="0" y="5"/>
                    </a:lnTo>
                    <a:lnTo>
                      <a:pt x="1" y="1"/>
                    </a:lnTo>
                    <a:lnTo>
                      <a:pt x="4" y="0"/>
                    </a:lnTo>
                    <a:lnTo>
                      <a:pt x="10" y="3"/>
                    </a:lnTo>
                    <a:lnTo>
                      <a:pt x="15" y="7"/>
                    </a:lnTo>
                    <a:lnTo>
                      <a:pt x="20" y="13"/>
                    </a:lnTo>
                    <a:lnTo>
                      <a:pt x="25" y="19"/>
                    </a:lnTo>
                    <a:lnTo>
                      <a:pt x="30" y="26"/>
                    </a:lnTo>
                    <a:lnTo>
                      <a:pt x="34" y="31"/>
                    </a:lnTo>
                    <a:lnTo>
                      <a:pt x="37" y="3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52" name="Freeform 157">
                <a:extLst>
                  <a:ext uri="{FF2B5EF4-FFF2-40B4-BE49-F238E27FC236}">
                    <a16:creationId xmlns:a16="http://schemas.microsoft.com/office/drawing/2014/main" xmlns="" id="{2B160536-84CB-406B-9D8F-B1D821F0219E}"/>
                  </a:ext>
                </a:extLst>
              </p:cNvPr>
              <p:cNvSpPr>
                <a:spLocks/>
              </p:cNvSpPr>
              <p:nvPr/>
            </p:nvSpPr>
            <p:spPr bwMode="auto">
              <a:xfrm>
                <a:off x="2781" y="199"/>
                <a:ext cx="9" cy="20"/>
              </a:xfrm>
              <a:custGeom>
                <a:avLst/>
                <a:gdLst>
                  <a:gd name="T0" fmla="*/ 0 w 18"/>
                  <a:gd name="T1" fmla="*/ 2 h 40"/>
                  <a:gd name="T2" fmla="*/ 1 w 18"/>
                  <a:gd name="T3" fmla="*/ 2 h 40"/>
                  <a:gd name="T4" fmla="*/ 1 w 18"/>
                  <a:gd name="T5" fmla="*/ 1 h 40"/>
                  <a:gd name="T6" fmla="*/ 1 w 18"/>
                  <a:gd name="T7" fmla="*/ 1 h 40"/>
                  <a:gd name="T8" fmla="*/ 1 w 18"/>
                  <a:gd name="T9" fmla="*/ 0 h 40"/>
                  <a:gd name="T10" fmla="*/ 1 w 18"/>
                  <a:gd name="T11" fmla="*/ 1 h 40"/>
                  <a:gd name="T12" fmla="*/ 1 w 18"/>
                  <a:gd name="T13" fmla="*/ 1 h 40"/>
                  <a:gd name="T14" fmla="*/ 1 w 18"/>
                  <a:gd name="T15" fmla="*/ 1 h 40"/>
                  <a:gd name="T16" fmla="*/ 0 w 18"/>
                  <a:gd name="T17" fmla="*/ 2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40">
                    <a:moveTo>
                      <a:pt x="0" y="40"/>
                    </a:moveTo>
                    <a:lnTo>
                      <a:pt x="4" y="33"/>
                    </a:lnTo>
                    <a:lnTo>
                      <a:pt x="12" y="21"/>
                    </a:lnTo>
                    <a:lnTo>
                      <a:pt x="18" y="8"/>
                    </a:lnTo>
                    <a:lnTo>
                      <a:pt x="17" y="0"/>
                    </a:lnTo>
                    <a:lnTo>
                      <a:pt x="11" y="2"/>
                    </a:lnTo>
                    <a:lnTo>
                      <a:pt x="7" y="15"/>
                    </a:lnTo>
                    <a:lnTo>
                      <a:pt x="2" y="29"/>
                    </a:lnTo>
                    <a:lnTo>
                      <a:pt x="0" y="4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53" name="Freeform 158">
                <a:extLst>
                  <a:ext uri="{FF2B5EF4-FFF2-40B4-BE49-F238E27FC236}">
                    <a16:creationId xmlns:a16="http://schemas.microsoft.com/office/drawing/2014/main" xmlns="" id="{6E590A07-E90D-4247-BEE0-ADA60B32B816}"/>
                  </a:ext>
                </a:extLst>
              </p:cNvPr>
              <p:cNvSpPr>
                <a:spLocks/>
              </p:cNvSpPr>
              <p:nvPr/>
            </p:nvSpPr>
            <p:spPr bwMode="auto">
              <a:xfrm>
                <a:off x="2774" y="192"/>
                <a:ext cx="5" cy="22"/>
              </a:xfrm>
              <a:custGeom>
                <a:avLst/>
                <a:gdLst>
                  <a:gd name="T0" fmla="*/ 1 w 10"/>
                  <a:gd name="T1" fmla="*/ 1 h 45"/>
                  <a:gd name="T2" fmla="*/ 1 w 10"/>
                  <a:gd name="T3" fmla="*/ 1 h 45"/>
                  <a:gd name="T4" fmla="*/ 1 w 10"/>
                  <a:gd name="T5" fmla="*/ 0 h 45"/>
                  <a:gd name="T6" fmla="*/ 1 w 10"/>
                  <a:gd name="T7" fmla="*/ 0 h 45"/>
                  <a:gd name="T8" fmla="*/ 1 w 10"/>
                  <a:gd name="T9" fmla="*/ 0 h 45"/>
                  <a:gd name="T10" fmla="*/ 0 w 10"/>
                  <a:gd name="T11" fmla="*/ 0 h 45"/>
                  <a:gd name="T12" fmla="*/ 1 w 10"/>
                  <a:gd name="T13" fmla="*/ 0 h 45"/>
                  <a:gd name="T14" fmla="*/ 1 w 10"/>
                  <a:gd name="T15" fmla="*/ 1 h 45"/>
                  <a:gd name="T16" fmla="*/ 1 w 10"/>
                  <a:gd name="T17" fmla="*/ 1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45">
                    <a:moveTo>
                      <a:pt x="10" y="45"/>
                    </a:moveTo>
                    <a:lnTo>
                      <a:pt x="9" y="36"/>
                    </a:lnTo>
                    <a:lnTo>
                      <a:pt x="10" y="21"/>
                    </a:lnTo>
                    <a:lnTo>
                      <a:pt x="8" y="7"/>
                    </a:lnTo>
                    <a:lnTo>
                      <a:pt x="3" y="0"/>
                    </a:lnTo>
                    <a:lnTo>
                      <a:pt x="0" y="6"/>
                    </a:lnTo>
                    <a:lnTo>
                      <a:pt x="2" y="18"/>
                    </a:lnTo>
                    <a:lnTo>
                      <a:pt x="7" y="35"/>
                    </a:lnTo>
                    <a:lnTo>
                      <a:pt x="10" y="4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54" name="Freeform 159">
                <a:extLst>
                  <a:ext uri="{FF2B5EF4-FFF2-40B4-BE49-F238E27FC236}">
                    <a16:creationId xmlns:a16="http://schemas.microsoft.com/office/drawing/2014/main" xmlns="" id="{0354DB8C-F458-4247-AC39-A9B5B0C09F08}"/>
                  </a:ext>
                </a:extLst>
              </p:cNvPr>
              <p:cNvSpPr>
                <a:spLocks/>
              </p:cNvSpPr>
              <p:nvPr/>
            </p:nvSpPr>
            <p:spPr bwMode="auto">
              <a:xfrm>
                <a:off x="2784" y="205"/>
                <a:ext cx="17" cy="20"/>
              </a:xfrm>
              <a:custGeom>
                <a:avLst/>
                <a:gdLst>
                  <a:gd name="T0" fmla="*/ 0 w 34"/>
                  <a:gd name="T1" fmla="*/ 2 h 40"/>
                  <a:gd name="T2" fmla="*/ 1 w 34"/>
                  <a:gd name="T3" fmla="*/ 2 h 40"/>
                  <a:gd name="T4" fmla="*/ 1 w 34"/>
                  <a:gd name="T5" fmla="*/ 1 h 40"/>
                  <a:gd name="T6" fmla="*/ 1 w 34"/>
                  <a:gd name="T7" fmla="*/ 1 h 40"/>
                  <a:gd name="T8" fmla="*/ 1 w 34"/>
                  <a:gd name="T9" fmla="*/ 1 h 40"/>
                  <a:gd name="T10" fmla="*/ 1 w 34"/>
                  <a:gd name="T11" fmla="*/ 1 h 40"/>
                  <a:gd name="T12" fmla="*/ 1 w 34"/>
                  <a:gd name="T13" fmla="*/ 1 h 40"/>
                  <a:gd name="T14" fmla="*/ 1 w 34"/>
                  <a:gd name="T15" fmla="*/ 0 h 40"/>
                  <a:gd name="T16" fmla="*/ 2 w 34"/>
                  <a:gd name="T17" fmla="*/ 1 h 40"/>
                  <a:gd name="T18" fmla="*/ 2 w 34"/>
                  <a:gd name="T19" fmla="*/ 1 h 40"/>
                  <a:gd name="T20" fmla="*/ 1 w 34"/>
                  <a:gd name="T21" fmla="*/ 1 h 40"/>
                  <a:gd name="T22" fmla="*/ 1 w 34"/>
                  <a:gd name="T23" fmla="*/ 1 h 40"/>
                  <a:gd name="T24" fmla="*/ 1 w 34"/>
                  <a:gd name="T25" fmla="*/ 1 h 40"/>
                  <a:gd name="T26" fmla="*/ 1 w 34"/>
                  <a:gd name="T27" fmla="*/ 1 h 40"/>
                  <a:gd name="T28" fmla="*/ 1 w 34"/>
                  <a:gd name="T29" fmla="*/ 1 h 40"/>
                  <a:gd name="T30" fmla="*/ 1 w 34"/>
                  <a:gd name="T31" fmla="*/ 2 h 40"/>
                  <a:gd name="T32" fmla="*/ 0 w 34"/>
                  <a:gd name="T33" fmla="*/ 2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40">
                    <a:moveTo>
                      <a:pt x="0" y="40"/>
                    </a:moveTo>
                    <a:lnTo>
                      <a:pt x="3" y="34"/>
                    </a:lnTo>
                    <a:lnTo>
                      <a:pt x="6" y="28"/>
                    </a:lnTo>
                    <a:lnTo>
                      <a:pt x="11" y="20"/>
                    </a:lnTo>
                    <a:lnTo>
                      <a:pt x="17" y="13"/>
                    </a:lnTo>
                    <a:lnTo>
                      <a:pt x="23" y="6"/>
                    </a:lnTo>
                    <a:lnTo>
                      <a:pt x="27" y="2"/>
                    </a:lnTo>
                    <a:lnTo>
                      <a:pt x="31" y="0"/>
                    </a:lnTo>
                    <a:lnTo>
                      <a:pt x="34" y="1"/>
                    </a:lnTo>
                    <a:lnTo>
                      <a:pt x="34" y="4"/>
                    </a:lnTo>
                    <a:lnTo>
                      <a:pt x="32" y="9"/>
                    </a:lnTo>
                    <a:lnTo>
                      <a:pt x="27" y="14"/>
                    </a:lnTo>
                    <a:lnTo>
                      <a:pt x="20" y="20"/>
                    </a:lnTo>
                    <a:lnTo>
                      <a:pt x="15" y="27"/>
                    </a:lnTo>
                    <a:lnTo>
                      <a:pt x="8" y="32"/>
                    </a:lnTo>
                    <a:lnTo>
                      <a:pt x="3" y="36"/>
                    </a:lnTo>
                    <a:lnTo>
                      <a:pt x="0" y="4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55" name="Freeform 160">
                <a:extLst>
                  <a:ext uri="{FF2B5EF4-FFF2-40B4-BE49-F238E27FC236}">
                    <a16:creationId xmlns:a16="http://schemas.microsoft.com/office/drawing/2014/main" xmlns="" id="{77CCF124-7885-4A91-B59E-F90095AA6390}"/>
                  </a:ext>
                </a:extLst>
              </p:cNvPr>
              <p:cNvSpPr>
                <a:spLocks/>
              </p:cNvSpPr>
              <p:nvPr/>
            </p:nvSpPr>
            <p:spPr bwMode="auto">
              <a:xfrm>
                <a:off x="2768" y="329"/>
                <a:ext cx="28" cy="6"/>
              </a:xfrm>
              <a:custGeom>
                <a:avLst/>
                <a:gdLst>
                  <a:gd name="T0" fmla="*/ 0 w 57"/>
                  <a:gd name="T1" fmla="*/ 0 h 13"/>
                  <a:gd name="T2" fmla="*/ 0 w 57"/>
                  <a:gd name="T3" fmla="*/ 0 h 13"/>
                  <a:gd name="T4" fmla="*/ 0 w 57"/>
                  <a:gd name="T5" fmla="*/ 0 h 13"/>
                  <a:gd name="T6" fmla="*/ 0 w 57"/>
                  <a:gd name="T7" fmla="*/ 0 h 13"/>
                  <a:gd name="T8" fmla="*/ 1 w 57"/>
                  <a:gd name="T9" fmla="*/ 0 h 13"/>
                  <a:gd name="T10" fmla="*/ 1 w 57"/>
                  <a:gd name="T11" fmla="*/ 0 h 13"/>
                  <a:gd name="T12" fmla="*/ 1 w 57"/>
                  <a:gd name="T13" fmla="*/ 0 h 13"/>
                  <a:gd name="T14" fmla="*/ 1 w 57"/>
                  <a:gd name="T15" fmla="*/ 0 h 13"/>
                  <a:gd name="T16" fmla="*/ 1 w 57"/>
                  <a:gd name="T17" fmla="*/ 0 h 13"/>
                  <a:gd name="T18" fmla="*/ 1 w 57"/>
                  <a:gd name="T19" fmla="*/ 0 h 13"/>
                  <a:gd name="T20" fmla="*/ 1 w 57"/>
                  <a:gd name="T21" fmla="*/ 0 h 13"/>
                  <a:gd name="T22" fmla="*/ 1 w 57"/>
                  <a:gd name="T23" fmla="*/ 0 h 13"/>
                  <a:gd name="T24" fmla="*/ 1 w 57"/>
                  <a:gd name="T25" fmla="*/ 0 h 13"/>
                  <a:gd name="T26" fmla="*/ 0 w 57"/>
                  <a:gd name="T27" fmla="*/ 0 h 13"/>
                  <a:gd name="T28" fmla="*/ 0 w 57"/>
                  <a:gd name="T29" fmla="*/ 0 h 13"/>
                  <a:gd name="T30" fmla="*/ 0 w 57"/>
                  <a:gd name="T31" fmla="*/ 0 h 13"/>
                  <a:gd name="T32" fmla="*/ 0 w 57"/>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13">
                    <a:moveTo>
                      <a:pt x="0" y="1"/>
                    </a:moveTo>
                    <a:lnTo>
                      <a:pt x="7" y="1"/>
                    </a:lnTo>
                    <a:lnTo>
                      <a:pt x="15" y="0"/>
                    </a:lnTo>
                    <a:lnTo>
                      <a:pt x="25" y="0"/>
                    </a:lnTo>
                    <a:lnTo>
                      <a:pt x="34" y="0"/>
                    </a:lnTo>
                    <a:lnTo>
                      <a:pt x="42" y="0"/>
                    </a:lnTo>
                    <a:lnTo>
                      <a:pt x="50" y="3"/>
                    </a:lnTo>
                    <a:lnTo>
                      <a:pt x="54" y="5"/>
                    </a:lnTo>
                    <a:lnTo>
                      <a:pt x="57" y="8"/>
                    </a:lnTo>
                    <a:lnTo>
                      <a:pt x="56" y="12"/>
                    </a:lnTo>
                    <a:lnTo>
                      <a:pt x="50" y="13"/>
                    </a:lnTo>
                    <a:lnTo>
                      <a:pt x="43" y="12"/>
                    </a:lnTo>
                    <a:lnTo>
                      <a:pt x="34" y="9"/>
                    </a:lnTo>
                    <a:lnTo>
                      <a:pt x="25" y="7"/>
                    </a:lnTo>
                    <a:lnTo>
                      <a:pt x="15" y="5"/>
                    </a:lnTo>
                    <a:lnTo>
                      <a:pt x="7" y="3"/>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56" name="Freeform 161">
                <a:extLst>
                  <a:ext uri="{FF2B5EF4-FFF2-40B4-BE49-F238E27FC236}">
                    <a16:creationId xmlns:a16="http://schemas.microsoft.com/office/drawing/2014/main" xmlns="" id="{7FB7BA90-817B-44EC-B8CB-927B620A49A6}"/>
                  </a:ext>
                </a:extLst>
              </p:cNvPr>
              <p:cNvSpPr>
                <a:spLocks/>
              </p:cNvSpPr>
              <p:nvPr/>
            </p:nvSpPr>
            <p:spPr bwMode="auto">
              <a:xfrm>
                <a:off x="2763" y="337"/>
                <a:ext cx="28" cy="9"/>
              </a:xfrm>
              <a:custGeom>
                <a:avLst/>
                <a:gdLst>
                  <a:gd name="T0" fmla="*/ 0 w 55"/>
                  <a:gd name="T1" fmla="*/ 0 h 20"/>
                  <a:gd name="T2" fmla="*/ 1 w 55"/>
                  <a:gd name="T3" fmla="*/ 0 h 20"/>
                  <a:gd name="T4" fmla="*/ 1 w 55"/>
                  <a:gd name="T5" fmla="*/ 0 h 20"/>
                  <a:gd name="T6" fmla="*/ 1 w 55"/>
                  <a:gd name="T7" fmla="*/ 0 h 20"/>
                  <a:gd name="T8" fmla="*/ 1 w 55"/>
                  <a:gd name="T9" fmla="*/ 0 h 20"/>
                  <a:gd name="T10" fmla="*/ 2 w 55"/>
                  <a:gd name="T11" fmla="*/ 0 h 20"/>
                  <a:gd name="T12" fmla="*/ 2 w 55"/>
                  <a:gd name="T13" fmla="*/ 0 h 20"/>
                  <a:gd name="T14" fmla="*/ 2 w 55"/>
                  <a:gd name="T15" fmla="*/ 0 h 20"/>
                  <a:gd name="T16" fmla="*/ 2 w 55"/>
                  <a:gd name="T17" fmla="*/ 0 h 20"/>
                  <a:gd name="T18" fmla="*/ 2 w 55"/>
                  <a:gd name="T19" fmla="*/ 0 h 20"/>
                  <a:gd name="T20" fmla="*/ 2 w 55"/>
                  <a:gd name="T21" fmla="*/ 0 h 20"/>
                  <a:gd name="T22" fmla="*/ 2 w 55"/>
                  <a:gd name="T23" fmla="*/ 0 h 20"/>
                  <a:gd name="T24" fmla="*/ 1 w 55"/>
                  <a:gd name="T25" fmla="*/ 0 h 20"/>
                  <a:gd name="T26" fmla="*/ 1 w 55"/>
                  <a:gd name="T27" fmla="*/ 0 h 20"/>
                  <a:gd name="T28" fmla="*/ 1 w 55"/>
                  <a:gd name="T29" fmla="*/ 0 h 20"/>
                  <a:gd name="T30" fmla="*/ 1 w 55"/>
                  <a:gd name="T31" fmla="*/ 0 h 20"/>
                  <a:gd name="T32" fmla="*/ 0 w 55"/>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5" h="20">
                    <a:moveTo>
                      <a:pt x="0" y="0"/>
                    </a:moveTo>
                    <a:lnTo>
                      <a:pt x="6" y="0"/>
                    </a:lnTo>
                    <a:lnTo>
                      <a:pt x="14" y="1"/>
                    </a:lnTo>
                    <a:lnTo>
                      <a:pt x="22" y="3"/>
                    </a:lnTo>
                    <a:lnTo>
                      <a:pt x="31" y="5"/>
                    </a:lnTo>
                    <a:lnTo>
                      <a:pt x="40" y="7"/>
                    </a:lnTo>
                    <a:lnTo>
                      <a:pt x="47" y="9"/>
                    </a:lnTo>
                    <a:lnTo>
                      <a:pt x="53" y="13"/>
                    </a:lnTo>
                    <a:lnTo>
                      <a:pt x="55" y="18"/>
                    </a:lnTo>
                    <a:lnTo>
                      <a:pt x="53" y="20"/>
                    </a:lnTo>
                    <a:lnTo>
                      <a:pt x="48" y="20"/>
                    </a:lnTo>
                    <a:lnTo>
                      <a:pt x="40" y="18"/>
                    </a:lnTo>
                    <a:lnTo>
                      <a:pt x="31" y="14"/>
                    </a:lnTo>
                    <a:lnTo>
                      <a:pt x="21" y="11"/>
                    </a:lnTo>
                    <a:lnTo>
                      <a:pt x="12" y="6"/>
                    </a:lnTo>
                    <a:lnTo>
                      <a:pt x="5"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57" name="Freeform 162">
                <a:extLst>
                  <a:ext uri="{FF2B5EF4-FFF2-40B4-BE49-F238E27FC236}">
                    <a16:creationId xmlns:a16="http://schemas.microsoft.com/office/drawing/2014/main" xmlns="" id="{C588521C-8658-4DE1-9598-B5422E5BB0BD}"/>
                  </a:ext>
                </a:extLst>
              </p:cNvPr>
              <p:cNvSpPr>
                <a:spLocks/>
              </p:cNvSpPr>
              <p:nvPr/>
            </p:nvSpPr>
            <p:spPr bwMode="auto">
              <a:xfrm>
                <a:off x="2777" y="315"/>
                <a:ext cx="27" cy="6"/>
              </a:xfrm>
              <a:custGeom>
                <a:avLst/>
                <a:gdLst>
                  <a:gd name="T0" fmla="*/ 0 w 54"/>
                  <a:gd name="T1" fmla="*/ 0 h 13"/>
                  <a:gd name="T2" fmla="*/ 1 w 54"/>
                  <a:gd name="T3" fmla="*/ 0 h 13"/>
                  <a:gd name="T4" fmla="*/ 1 w 54"/>
                  <a:gd name="T5" fmla="*/ 0 h 13"/>
                  <a:gd name="T6" fmla="*/ 1 w 54"/>
                  <a:gd name="T7" fmla="*/ 0 h 13"/>
                  <a:gd name="T8" fmla="*/ 1 w 54"/>
                  <a:gd name="T9" fmla="*/ 0 h 13"/>
                  <a:gd name="T10" fmla="*/ 2 w 54"/>
                  <a:gd name="T11" fmla="*/ 0 h 13"/>
                  <a:gd name="T12" fmla="*/ 2 w 54"/>
                  <a:gd name="T13" fmla="*/ 0 h 13"/>
                  <a:gd name="T14" fmla="*/ 2 w 54"/>
                  <a:gd name="T15" fmla="*/ 0 h 13"/>
                  <a:gd name="T16" fmla="*/ 2 w 54"/>
                  <a:gd name="T17" fmla="*/ 0 h 13"/>
                  <a:gd name="T18" fmla="*/ 2 w 54"/>
                  <a:gd name="T19" fmla="*/ 0 h 13"/>
                  <a:gd name="T20" fmla="*/ 2 w 54"/>
                  <a:gd name="T21" fmla="*/ 0 h 13"/>
                  <a:gd name="T22" fmla="*/ 2 w 54"/>
                  <a:gd name="T23" fmla="*/ 0 h 13"/>
                  <a:gd name="T24" fmla="*/ 2 w 54"/>
                  <a:gd name="T25" fmla="*/ 0 h 13"/>
                  <a:gd name="T26" fmla="*/ 1 w 54"/>
                  <a:gd name="T27" fmla="*/ 0 h 13"/>
                  <a:gd name="T28" fmla="*/ 1 w 54"/>
                  <a:gd name="T29" fmla="*/ 0 h 13"/>
                  <a:gd name="T30" fmla="*/ 1 w 54"/>
                  <a:gd name="T31" fmla="*/ 0 h 13"/>
                  <a:gd name="T32" fmla="*/ 0 w 54"/>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13">
                    <a:moveTo>
                      <a:pt x="0" y="7"/>
                    </a:moveTo>
                    <a:lnTo>
                      <a:pt x="2" y="5"/>
                    </a:lnTo>
                    <a:lnTo>
                      <a:pt x="8" y="3"/>
                    </a:lnTo>
                    <a:lnTo>
                      <a:pt x="16" y="2"/>
                    </a:lnTo>
                    <a:lnTo>
                      <a:pt x="25" y="0"/>
                    </a:lnTo>
                    <a:lnTo>
                      <a:pt x="34" y="2"/>
                    </a:lnTo>
                    <a:lnTo>
                      <a:pt x="44" y="3"/>
                    </a:lnTo>
                    <a:lnTo>
                      <a:pt x="50" y="5"/>
                    </a:lnTo>
                    <a:lnTo>
                      <a:pt x="54" y="8"/>
                    </a:lnTo>
                    <a:lnTo>
                      <a:pt x="54" y="12"/>
                    </a:lnTo>
                    <a:lnTo>
                      <a:pt x="50" y="13"/>
                    </a:lnTo>
                    <a:lnTo>
                      <a:pt x="44" y="13"/>
                    </a:lnTo>
                    <a:lnTo>
                      <a:pt x="34" y="11"/>
                    </a:lnTo>
                    <a:lnTo>
                      <a:pt x="25" y="10"/>
                    </a:lnTo>
                    <a:lnTo>
                      <a:pt x="16" y="8"/>
                    </a:lnTo>
                    <a:lnTo>
                      <a:pt x="7" y="7"/>
                    </a:lnTo>
                    <a:lnTo>
                      <a:pt x="0" y="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58" name="Freeform 163">
                <a:extLst>
                  <a:ext uri="{FF2B5EF4-FFF2-40B4-BE49-F238E27FC236}">
                    <a16:creationId xmlns:a16="http://schemas.microsoft.com/office/drawing/2014/main" xmlns="" id="{79A04C89-71FD-44BF-8DD2-5003A3705A6D}"/>
                  </a:ext>
                </a:extLst>
              </p:cNvPr>
              <p:cNvSpPr>
                <a:spLocks/>
              </p:cNvSpPr>
              <p:nvPr/>
            </p:nvSpPr>
            <p:spPr bwMode="auto">
              <a:xfrm>
                <a:off x="2780" y="299"/>
                <a:ext cx="32" cy="8"/>
              </a:xfrm>
              <a:custGeom>
                <a:avLst/>
                <a:gdLst>
                  <a:gd name="T0" fmla="*/ 0 w 63"/>
                  <a:gd name="T1" fmla="*/ 0 h 17"/>
                  <a:gd name="T2" fmla="*/ 1 w 63"/>
                  <a:gd name="T3" fmla="*/ 0 h 17"/>
                  <a:gd name="T4" fmla="*/ 1 w 63"/>
                  <a:gd name="T5" fmla="*/ 0 h 17"/>
                  <a:gd name="T6" fmla="*/ 1 w 63"/>
                  <a:gd name="T7" fmla="*/ 0 h 17"/>
                  <a:gd name="T8" fmla="*/ 2 w 63"/>
                  <a:gd name="T9" fmla="*/ 0 h 17"/>
                  <a:gd name="T10" fmla="*/ 2 w 63"/>
                  <a:gd name="T11" fmla="*/ 0 h 17"/>
                  <a:gd name="T12" fmla="*/ 2 w 63"/>
                  <a:gd name="T13" fmla="*/ 0 h 17"/>
                  <a:gd name="T14" fmla="*/ 2 w 63"/>
                  <a:gd name="T15" fmla="*/ 0 h 17"/>
                  <a:gd name="T16" fmla="*/ 2 w 63"/>
                  <a:gd name="T17" fmla="*/ 0 h 17"/>
                  <a:gd name="T18" fmla="*/ 2 w 63"/>
                  <a:gd name="T19" fmla="*/ 0 h 17"/>
                  <a:gd name="T20" fmla="*/ 2 w 63"/>
                  <a:gd name="T21" fmla="*/ 0 h 17"/>
                  <a:gd name="T22" fmla="*/ 2 w 63"/>
                  <a:gd name="T23" fmla="*/ 0 h 17"/>
                  <a:gd name="T24" fmla="*/ 2 w 63"/>
                  <a:gd name="T25" fmla="*/ 0 h 17"/>
                  <a:gd name="T26" fmla="*/ 1 w 63"/>
                  <a:gd name="T27" fmla="*/ 0 h 17"/>
                  <a:gd name="T28" fmla="*/ 1 w 63"/>
                  <a:gd name="T29" fmla="*/ 0 h 17"/>
                  <a:gd name="T30" fmla="*/ 1 w 63"/>
                  <a:gd name="T31" fmla="*/ 0 h 17"/>
                  <a:gd name="T32" fmla="*/ 0 w 63"/>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7">
                    <a:moveTo>
                      <a:pt x="0" y="17"/>
                    </a:moveTo>
                    <a:lnTo>
                      <a:pt x="7" y="14"/>
                    </a:lnTo>
                    <a:lnTo>
                      <a:pt x="16" y="9"/>
                    </a:lnTo>
                    <a:lnTo>
                      <a:pt x="26" y="6"/>
                    </a:lnTo>
                    <a:lnTo>
                      <a:pt x="37" y="2"/>
                    </a:lnTo>
                    <a:lnTo>
                      <a:pt x="46" y="1"/>
                    </a:lnTo>
                    <a:lnTo>
                      <a:pt x="54" y="0"/>
                    </a:lnTo>
                    <a:lnTo>
                      <a:pt x="61" y="1"/>
                    </a:lnTo>
                    <a:lnTo>
                      <a:pt x="63" y="5"/>
                    </a:lnTo>
                    <a:lnTo>
                      <a:pt x="62" y="8"/>
                    </a:lnTo>
                    <a:lnTo>
                      <a:pt x="56" y="12"/>
                    </a:lnTo>
                    <a:lnTo>
                      <a:pt x="48" y="13"/>
                    </a:lnTo>
                    <a:lnTo>
                      <a:pt x="38" y="14"/>
                    </a:lnTo>
                    <a:lnTo>
                      <a:pt x="26" y="15"/>
                    </a:lnTo>
                    <a:lnTo>
                      <a:pt x="16" y="15"/>
                    </a:lnTo>
                    <a:lnTo>
                      <a:pt x="7" y="16"/>
                    </a:lnTo>
                    <a:lnTo>
                      <a:pt x="0" y="1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59" name="Freeform 164">
                <a:extLst>
                  <a:ext uri="{FF2B5EF4-FFF2-40B4-BE49-F238E27FC236}">
                    <a16:creationId xmlns:a16="http://schemas.microsoft.com/office/drawing/2014/main" xmlns="" id="{73CF6F44-94D0-47BC-BFD6-5F52BE994333}"/>
                  </a:ext>
                </a:extLst>
              </p:cNvPr>
              <p:cNvSpPr>
                <a:spLocks/>
              </p:cNvSpPr>
              <p:nvPr/>
            </p:nvSpPr>
            <p:spPr bwMode="auto">
              <a:xfrm>
                <a:off x="2786" y="283"/>
                <a:ext cx="35" cy="10"/>
              </a:xfrm>
              <a:custGeom>
                <a:avLst/>
                <a:gdLst>
                  <a:gd name="T0" fmla="*/ 0 w 69"/>
                  <a:gd name="T1" fmla="*/ 1 h 20"/>
                  <a:gd name="T2" fmla="*/ 1 w 69"/>
                  <a:gd name="T3" fmla="*/ 1 h 20"/>
                  <a:gd name="T4" fmla="*/ 1 w 69"/>
                  <a:gd name="T5" fmla="*/ 1 h 20"/>
                  <a:gd name="T6" fmla="*/ 1 w 69"/>
                  <a:gd name="T7" fmla="*/ 1 h 20"/>
                  <a:gd name="T8" fmla="*/ 2 w 69"/>
                  <a:gd name="T9" fmla="*/ 1 h 20"/>
                  <a:gd name="T10" fmla="*/ 2 w 69"/>
                  <a:gd name="T11" fmla="*/ 1 h 20"/>
                  <a:gd name="T12" fmla="*/ 2 w 69"/>
                  <a:gd name="T13" fmla="*/ 0 h 20"/>
                  <a:gd name="T14" fmla="*/ 3 w 69"/>
                  <a:gd name="T15" fmla="*/ 0 h 20"/>
                  <a:gd name="T16" fmla="*/ 3 w 69"/>
                  <a:gd name="T17" fmla="*/ 1 h 20"/>
                  <a:gd name="T18" fmla="*/ 3 w 69"/>
                  <a:gd name="T19" fmla="*/ 1 h 20"/>
                  <a:gd name="T20" fmla="*/ 2 w 69"/>
                  <a:gd name="T21" fmla="*/ 1 h 20"/>
                  <a:gd name="T22" fmla="*/ 2 w 69"/>
                  <a:gd name="T23" fmla="*/ 1 h 20"/>
                  <a:gd name="T24" fmla="*/ 2 w 69"/>
                  <a:gd name="T25" fmla="*/ 1 h 20"/>
                  <a:gd name="T26" fmla="*/ 1 w 69"/>
                  <a:gd name="T27" fmla="*/ 1 h 20"/>
                  <a:gd name="T28" fmla="*/ 1 w 69"/>
                  <a:gd name="T29" fmla="*/ 1 h 20"/>
                  <a:gd name="T30" fmla="*/ 1 w 69"/>
                  <a:gd name="T31" fmla="*/ 1 h 20"/>
                  <a:gd name="T32" fmla="*/ 0 w 69"/>
                  <a:gd name="T33" fmla="*/ 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20">
                    <a:moveTo>
                      <a:pt x="0" y="20"/>
                    </a:moveTo>
                    <a:lnTo>
                      <a:pt x="6" y="17"/>
                    </a:lnTo>
                    <a:lnTo>
                      <a:pt x="16" y="13"/>
                    </a:lnTo>
                    <a:lnTo>
                      <a:pt x="28" y="8"/>
                    </a:lnTo>
                    <a:lnTo>
                      <a:pt x="39" y="5"/>
                    </a:lnTo>
                    <a:lnTo>
                      <a:pt x="51" y="1"/>
                    </a:lnTo>
                    <a:lnTo>
                      <a:pt x="60" y="0"/>
                    </a:lnTo>
                    <a:lnTo>
                      <a:pt x="67" y="0"/>
                    </a:lnTo>
                    <a:lnTo>
                      <a:pt x="69" y="4"/>
                    </a:lnTo>
                    <a:lnTo>
                      <a:pt x="66" y="8"/>
                    </a:lnTo>
                    <a:lnTo>
                      <a:pt x="59" y="12"/>
                    </a:lnTo>
                    <a:lnTo>
                      <a:pt x="49" y="14"/>
                    </a:lnTo>
                    <a:lnTo>
                      <a:pt x="37" y="16"/>
                    </a:lnTo>
                    <a:lnTo>
                      <a:pt x="26" y="17"/>
                    </a:lnTo>
                    <a:lnTo>
                      <a:pt x="14" y="18"/>
                    </a:lnTo>
                    <a:lnTo>
                      <a:pt x="6" y="18"/>
                    </a:lnTo>
                    <a:lnTo>
                      <a:pt x="0" y="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60" name="Freeform 165">
                <a:extLst>
                  <a:ext uri="{FF2B5EF4-FFF2-40B4-BE49-F238E27FC236}">
                    <a16:creationId xmlns:a16="http://schemas.microsoft.com/office/drawing/2014/main" xmlns="" id="{3434E3D8-30CA-4304-B9FA-9F5BA305160B}"/>
                  </a:ext>
                </a:extLst>
              </p:cNvPr>
              <p:cNvSpPr>
                <a:spLocks/>
              </p:cNvSpPr>
              <p:nvPr/>
            </p:nvSpPr>
            <p:spPr bwMode="auto">
              <a:xfrm>
                <a:off x="2787" y="249"/>
                <a:ext cx="37" cy="18"/>
              </a:xfrm>
              <a:custGeom>
                <a:avLst/>
                <a:gdLst>
                  <a:gd name="T0" fmla="*/ 0 w 74"/>
                  <a:gd name="T1" fmla="*/ 2 h 36"/>
                  <a:gd name="T2" fmla="*/ 1 w 74"/>
                  <a:gd name="T3" fmla="*/ 1 h 36"/>
                  <a:gd name="T4" fmla="*/ 1 w 74"/>
                  <a:gd name="T5" fmla="*/ 1 h 36"/>
                  <a:gd name="T6" fmla="*/ 1 w 74"/>
                  <a:gd name="T7" fmla="*/ 1 h 36"/>
                  <a:gd name="T8" fmla="*/ 2 w 74"/>
                  <a:gd name="T9" fmla="*/ 1 h 36"/>
                  <a:gd name="T10" fmla="*/ 2 w 74"/>
                  <a:gd name="T11" fmla="*/ 1 h 36"/>
                  <a:gd name="T12" fmla="*/ 2 w 74"/>
                  <a:gd name="T13" fmla="*/ 1 h 36"/>
                  <a:gd name="T14" fmla="*/ 3 w 74"/>
                  <a:gd name="T15" fmla="*/ 0 h 36"/>
                  <a:gd name="T16" fmla="*/ 3 w 74"/>
                  <a:gd name="T17" fmla="*/ 1 h 36"/>
                  <a:gd name="T18" fmla="*/ 3 w 74"/>
                  <a:gd name="T19" fmla="*/ 1 h 36"/>
                  <a:gd name="T20" fmla="*/ 3 w 74"/>
                  <a:gd name="T21" fmla="*/ 1 h 36"/>
                  <a:gd name="T22" fmla="*/ 2 w 74"/>
                  <a:gd name="T23" fmla="*/ 1 h 36"/>
                  <a:gd name="T24" fmla="*/ 2 w 74"/>
                  <a:gd name="T25" fmla="*/ 1 h 36"/>
                  <a:gd name="T26" fmla="*/ 1 w 74"/>
                  <a:gd name="T27" fmla="*/ 1 h 36"/>
                  <a:gd name="T28" fmla="*/ 1 w 74"/>
                  <a:gd name="T29" fmla="*/ 1 h 36"/>
                  <a:gd name="T30" fmla="*/ 1 w 74"/>
                  <a:gd name="T31" fmla="*/ 1 h 36"/>
                  <a:gd name="T32" fmla="*/ 0 w 74"/>
                  <a:gd name="T33" fmla="*/ 2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4" h="36">
                    <a:moveTo>
                      <a:pt x="0" y="36"/>
                    </a:moveTo>
                    <a:lnTo>
                      <a:pt x="7" y="30"/>
                    </a:lnTo>
                    <a:lnTo>
                      <a:pt x="18" y="23"/>
                    </a:lnTo>
                    <a:lnTo>
                      <a:pt x="28" y="16"/>
                    </a:lnTo>
                    <a:lnTo>
                      <a:pt x="41" y="9"/>
                    </a:lnTo>
                    <a:lnTo>
                      <a:pt x="52" y="5"/>
                    </a:lnTo>
                    <a:lnTo>
                      <a:pt x="63" y="1"/>
                    </a:lnTo>
                    <a:lnTo>
                      <a:pt x="71" y="0"/>
                    </a:lnTo>
                    <a:lnTo>
                      <a:pt x="74" y="2"/>
                    </a:lnTo>
                    <a:lnTo>
                      <a:pt x="73" y="6"/>
                    </a:lnTo>
                    <a:lnTo>
                      <a:pt x="66" y="10"/>
                    </a:lnTo>
                    <a:lnTo>
                      <a:pt x="54" y="15"/>
                    </a:lnTo>
                    <a:lnTo>
                      <a:pt x="42" y="19"/>
                    </a:lnTo>
                    <a:lnTo>
                      <a:pt x="28" y="23"/>
                    </a:lnTo>
                    <a:lnTo>
                      <a:pt x="15" y="28"/>
                    </a:lnTo>
                    <a:lnTo>
                      <a:pt x="6" y="32"/>
                    </a:lnTo>
                    <a:lnTo>
                      <a:pt x="0" y="3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61" name="Freeform 166">
                <a:extLst>
                  <a:ext uri="{FF2B5EF4-FFF2-40B4-BE49-F238E27FC236}">
                    <a16:creationId xmlns:a16="http://schemas.microsoft.com/office/drawing/2014/main" xmlns="" id="{D0E93092-2426-4248-BE05-68DEBCA4F3C2}"/>
                  </a:ext>
                </a:extLst>
              </p:cNvPr>
              <p:cNvSpPr>
                <a:spLocks/>
              </p:cNvSpPr>
              <p:nvPr/>
            </p:nvSpPr>
            <p:spPr bwMode="auto">
              <a:xfrm>
                <a:off x="2784" y="216"/>
                <a:ext cx="34" cy="22"/>
              </a:xfrm>
              <a:custGeom>
                <a:avLst/>
                <a:gdLst>
                  <a:gd name="T0" fmla="*/ 0 w 68"/>
                  <a:gd name="T1" fmla="*/ 2 h 43"/>
                  <a:gd name="T2" fmla="*/ 1 w 68"/>
                  <a:gd name="T3" fmla="*/ 2 h 43"/>
                  <a:gd name="T4" fmla="*/ 1 w 68"/>
                  <a:gd name="T5" fmla="*/ 1 h 43"/>
                  <a:gd name="T6" fmla="*/ 1 w 68"/>
                  <a:gd name="T7" fmla="*/ 1 h 43"/>
                  <a:gd name="T8" fmla="*/ 2 w 68"/>
                  <a:gd name="T9" fmla="*/ 1 h 43"/>
                  <a:gd name="T10" fmla="*/ 2 w 68"/>
                  <a:gd name="T11" fmla="*/ 1 h 43"/>
                  <a:gd name="T12" fmla="*/ 2 w 68"/>
                  <a:gd name="T13" fmla="*/ 1 h 43"/>
                  <a:gd name="T14" fmla="*/ 2 w 68"/>
                  <a:gd name="T15" fmla="*/ 0 h 43"/>
                  <a:gd name="T16" fmla="*/ 3 w 68"/>
                  <a:gd name="T17" fmla="*/ 1 h 43"/>
                  <a:gd name="T18" fmla="*/ 3 w 68"/>
                  <a:gd name="T19" fmla="*/ 1 h 43"/>
                  <a:gd name="T20" fmla="*/ 2 w 68"/>
                  <a:gd name="T21" fmla="*/ 1 h 43"/>
                  <a:gd name="T22" fmla="*/ 2 w 68"/>
                  <a:gd name="T23" fmla="*/ 1 h 43"/>
                  <a:gd name="T24" fmla="*/ 2 w 68"/>
                  <a:gd name="T25" fmla="*/ 1 h 43"/>
                  <a:gd name="T26" fmla="*/ 1 w 68"/>
                  <a:gd name="T27" fmla="*/ 1 h 43"/>
                  <a:gd name="T28" fmla="*/ 1 w 68"/>
                  <a:gd name="T29" fmla="*/ 2 h 43"/>
                  <a:gd name="T30" fmla="*/ 1 w 68"/>
                  <a:gd name="T31" fmla="*/ 2 h 43"/>
                  <a:gd name="T32" fmla="*/ 0 w 68"/>
                  <a:gd name="T33" fmla="*/ 2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43">
                    <a:moveTo>
                      <a:pt x="0" y="43"/>
                    </a:moveTo>
                    <a:lnTo>
                      <a:pt x="5" y="38"/>
                    </a:lnTo>
                    <a:lnTo>
                      <a:pt x="14" y="30"/>
                    </a:lnTo>
                    <a:lnTo>
                      <a:pt x="24" y="22"/>
                    </a:lnTo>
                    <a:lnTo>
                      <a:pt x="35" y="14"/>
                    </a:lnTo>
                    <a:lnTo>
                      <a:pt x="47" y="7"/>
                    </a:lnTo>
                    <a:lnTo>
                      <a:pt x="56" y="3"/>
                    </a:lnTo>
                    <a:lnTo>
                      <a:pt x="64" y="0"/>
                    </a:lnTo>
                    <a:lnTo>
                      <a:pt x="68" y="3"/>
                    </a:lnTo>
                    <a:lnTo>
                      <a:pt x="67" y="7"/>
                    </a:lnTo>
                    <a:lnTo>
                      <a:pt x="60" y="13"/>
                    </a:lnTo>
                    <a:lnTo>
                      <a:pt x="50" y="19"/>
                    </a:lnTo>
                    <a:lnTo>
                      <a:pt x="38" y="25"/>
                    </a:lnTo>
                    <a:lnTo>
                      <a:pt x="25" y="30"/>
                    </a:lnTo>
                    <a:lnTo>
                      <a:pt x="14" y="36"/>
                    </a:lnTo>
                    <a:lnTo>
                      <a:pt x="4" y="40"/>
                    </a:lnTo>
                    <a:lnTo>
                      <a:pt x="0" y="4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62" name="Freeform 167">
                <a:extLst>
                  <a:ext uri="{FF2B5EF4-FFF2-40B4-BE49-F238E27FC236}">
                    <a16:creationId xmlns:a16="http://schemas.microsoft.com/office/drawing/2014/main" xmlns="" id="{8D4174C6-AFB4-4F20-839A-F6473E589ADD}"/>
                  </a:ext>
                </a:extLst>
              </p:cNvPr>
              <p:cNvSpPr>
                <a:spLocks/>
              </p:cNvSpPr>
              <p:nvPr/>
            </p:nvSpPr>
            <p:spPr bwMode="auto">
              <a:xfrm>
                <a:off x="2788" y="262"/>
                <a:ext cx="31" cy="18"/>
              </a:xfrm>
              <a:custGeom>
                <a:avLst/>
                <a:gdLst>
                  <a:gd name="T0" fmla="*/ 0 w 62"/>
                  <a:gd name="T1" fmla="*/ 2 h 35"/>
                  <a:gd name="T2" fmla="*/ 1 w 62"/>
                  <a:gd name="T3" fmla="*/ 1 h 35"/>
                  <a:gd name="T4" fmla="*/ 1 w 62"/>
                  <a:gd name="T5" fmla="*/ 1 h 35"/>
                  <a:gd name="T6" fmla="*/ 1 w 62"/>
                  <a:gd name="T7" fmla="*/ 1 h 35"/>
                  <a:gd name="T8" fmla="*/ 2 w 62"/>
                  <a:gd name="T9" fmla="*/ 1 h 35"/>
                  <a:gd name="T10" fmla="*/ 2 w 62"/>
                  <a:gd name="T11" fmla="*/ 1 h 35"/>
                  <a:gd name="T12" fmla="*/ 2 w 62"/>
                  <a:gd name="T13" fmla="*/ 1 h 35"/>
                  <a:gd name="T14" fmla="*/ 2 w 62"/>
                  <a:gd name="T15" fmla="*/ 0 h 35"/>
                  <a:gd name="T16" fmla="*/ 2 w 62"/>
                  <a:gd name="T17" fmla="*/ 1 h 35"/>
                  <a:gd name="T18" fmla="*/ 2 w 62"/>
                  <a:gd name="T19" fmla="*/ 1 h 35"/>
                  <a:gd name="T20" fmla="*/ 2 w 62"/>
                  <a:gd name="T21" fmla="*/ 1 h 35"/>
                  <a:gd name="T22" fmla="*/ 2 w 62"/>
                  <a:gd name="T23" fmla="*/ 1 h 35"/>
                  <a:gd name="T24" fmla="*/ 2 w 62"/>
                  <a:gd name="T25" fmla="*/ 1 h 35"/>
                  <a:gd name="T26" fmla="*/ 1 w 62"/>
                  <a:gd name="T27" fmla="*/ 1 h 35"/>
                  <a:gd name="T28" fmla="*/ 1 w 62"/>
                  <a:gd name="T29" fmla="*/ 1 h 35"/>
                  <a:gd name="T30" fmla="*/ 1 w 62"/>
                  <a:gd name="T31" fmla="*/ 2 h 35"/>
                  <a:gd name="T32" fmla="*/ 0 w 62"/>
                  <a:gd name="T33" fmla="*/ 2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2" h="35">
                    <a:moveTo>
                      <a:pt x="0" y="35"/>
                    </a:moveTo>
                    <a:lnTo>
                      <a:pt x="5" y="31"/>
                    </a:lnTo>
                    <a:lnTo>
                      <a:pt x="13" y="25"/>
                    </a:lnTo>
                    <a:lnTo>
                      <a:pt x="24" y="17"/>
                    </a:lnTo>
                    <a:lnTo>
                      <a:pt x="34" y="10"/>
                    </a:lnTo>
                    <a:lnTo>
                      <a:pt x="45" y="4"/>
                    </a:lnTo>
                    <a:lnTo>
                      <a:pt x="53" y="1"/>
                    </a:lnTo>
                    <a:lnTo>
                      <a:pt x="60" y="0"/>
                    </a:lnTo>
                    <a:lnTo>
                      <a:pt x="62" y="2"/>
                    </a:lnTo>
                    <a:lnTo>
                      <a:pt x="60" y="8"/>
                    </a:lnTo>
                    <a:lnTo>
                      <a:pt x="54" y="12"/>
                    </a:lnTo>
                    <a:lnTo>
                      <a:pt x="45" y="17"/>
                    </a:lnTo>
                    <a:lnTo>
                      <a:pt x="34" y="21"/>
                    </a:lnTo>
                    <a:lnTo>
                      <a:pt x="23" y="26"/>
                    </a:lnTo>
                    <a:lnTo>
                      <a:pt x="12" y="30"/>
                    </a:lnTo>
                    <a:lnTo>
                      <a:pt x="4" y="33"/>
                    </a:lnTo>
                    <a:lnTo>
                      <a:pt x="0" y="3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63" name="Freeform 168">
                <a:extLst>
                  <a:ext uri="{FF2B5EF4-FFF2-40B4-BE49-F238E27FC236}">
                    <a16:creationId xmlns:a16="http://schemas.microsoft.com/office/drawing/2014/main" xmlns="" id="{47B8D9CC-E93C-41E2-AEBC-B13D5A6D64D8}"/>
                  </a:ext>
                </a:extLst>
              </p:cNvPr>
              <p:cNvSpPr>
                <a:spLocks/>
              </p:cNvSpPr>
              <p:nvPr/>
            </p:nvSpPr>
            <p:spPr bwMode="auto">
              <a:xfrm>
                <a:off x="2746" y="250"/>
                <a:ext cx="44" cy="28"/>
              </a:xfrm>
              <a:custGeom>
                <a:avLst/>
                <a:gdLst>
                  <a:gd name="T0" fmla="*/ 0 w 88"/>
                  <a:gd name="T1" fmla="*/ 0 h 58"/>
                  <a:gd name="T2" fmla="*/ 1 w 88"/>
                  <a:gd name="T3" fmla="*/ 0 h 58"/>
                  <a:gd name="T4" fmla="*/ 1 w 88"/>
                  <a:gd name="T5" fmla="*/ 0 h 58"/>
                  <a:gd name="T6" fmla="*/ 1 w 88"/>
                  <a:gd name="T7" fmla="*/ 0 h 58"/>
                  <a:gd name="T8" fmla="*/ 2 w 88"/>
                  <a:gd name="T9" fmla="*/ 0 h 58"/>
                  <a:gd name="T10" fmla="*/ 2 w 88"/>
                  <a:gd name="T11" fmla="*/ 0 h 58"/>
                  <a:gd name="T12" fmla="*/ 3 w 88"/>
                  <a:gd name="T13" fmla="*/ 1 h 58"/>
                  <a:gd name="T14" fmla="*/ 3 w 88"/>
                  <a:gd name="T15" fmla="*/ 1 h 58"/>
                  <a:gd name="T16" fmla="*/ 3 w 88"/>
                  <a:gd name="T17" fmla="*/ 1 h 58"/>
                  <a:gd name="T18" fmla="*/ 3 w 88"/>
                  <a:gd name="T19" fmla="*/ 1 h 58"/>
                  <a:gd name="T20" fmla="*/ 3 w 88"/>
                  <a:gd name="T21" fmla="*/ 1 h 58"/>
                  <a:gd name="T22" fmla="*/ 2 w 88"/>
                  <a:gd name="T23" fmla="*/ 1 h 58"/>
                  <a:gd name="T24" fmla="*/ 2 w 88"/>
                  <a:gd name="T25" fmla="*/ 0 h 58"/>
                  <a:gd name="T26" fmla="*/ 1 w 88"/>
                  <a:gd name="T27" fmla="*/ 0 h 58"/>
                  <a:gd name="T28" fmla="*/ 1 w 88"/>
                  <a:gd name="T29" fmla="*/ 0 h 58"/>
                  <a:gd name="T30" fmla="*/ 1 w 88"/>
                  <a:gd name="T31" fmla="*/ 0 h 58"/>
                  <a:gd name="T32" fmla="*/ 0 w 88"/>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8" h="58">
                    <a:moveTo>
                      <a:pt x="0" y="1"/>
                    </a:moveTo>
                    <a:lnTo>
                      <a:pt x="4" y="0"/>
                    </a:lnTo>
                    <a:lnTo>
                      <a:pt x="15" y="3"/>
                    </a:lnTo>
                    <a:lnTo>
                      <a:pt x="27" y="8"/>
                    </a:lnTo>
                    <a:lnTo>
                      <a:pt x="42" y="18"/>
                    </a:lnTo>
                    <a:lnTo>
                      <a:pt x="57" y="27"/>
                    </a:lnTo>
                    <a:lnTo>
                      <a:pt x="71" y="37"/>
                    </a:lnTo>
                    <a:lnTo>
                      <a:pt x="82" y="49"/>
                    </a:lnTo>
                    <a:lnTo>
                      <a:pt x="88" y="58"/>
                    </a:lnTo>
                    <a:lnTo>
                      <a:pt x="81" y="54"/>
                    </a:lnTo>
                    <a:lnTo>
                      <a:pt x="70" y="47"/>
                    </a:lnTo>
                    <a:lnTo>
                      <a:pt x="55" y="39"/>
                    </a:lnTo>
                    <a:lnTo>
                      <a:pt x="39" y="30"/>
                    </a:lnTo>
                    <a:lnTo>
                      <a:pt x="24" y="21"/>
                    </a:lnTo>
                    <a:lnTo>
                      <a:pt x="11" y="12"/>
                    </a:lnTo>
                    <a:lnTo>
                      <a:pt x="2" y="5"/>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64" name="Freeform 169">
                <a:extLst>
                  <a:ext uri="{FF2B5EF4-FFF2-40B4-BE49-F238E27FC236}">
                    <a16:creationId xmlns:a16="http://schemas.microsoft.com/office/drawing/2014/main" xmlns="" id="{F30E1C5F-04F0-48F8-8CEF-C5191FB882BC}"/>
                  </a:ext>
                </a:extLst>
              </p:cNvPr>
              <p:cNvSpPr>
                <a:spLocks/>
              </p:cNvSpPr>
              <p:nvPr/>
            </p:nvSpPr>
            <p:spPr bwMode="auto">
              <a:xfrm>
                <a:off x="2754" y="231"/>
                <a:ext cx="34" cy="24"/>
              </a:xfrm>
              <a:custGeom>
                <a:avLst/>
                <a:gdLst>
                  <a:gd name="T0" fmla="*/ 0 w 69"/>
                  <a:gd name="T1" fmla="*/ 0 h 50"/>
                  <a:gd name="T2" fmla="*/ 0 w 69"/>
                  <a:gd name="T3" fmla="*/ 0 h 50"/>
                  <a:gd name="T4" fmla="*/ 0 w 69"/>
                  <a:gd name="T5" fmla="*/ 0 h 50"/>
                  <a:gd name="T6" fmla="*/ 0 w 69"/>
                  <a:gd name="T7" fmla="*/ 0 h 50"/>
                  <a:gd name="T8" fmla="*/ 1 w 69"/>
                  <a:gd name="T9" fmla="*/ 0 h 50"/>
                  <a:gd name="T10" fmla="*/ 1 w 69"/>
                  <a:gd name="T11" fmla="*/ 0 h 50"/>
                  <a:gd name="T12" fmla="*/ 1 w 69"/>
                  <a:gd name="T13" fmla="*/ 0 h 50"/>
                  <a:gd name="T14" fmla="*/ 1 w 69"/>
                  <a:gd name="T15" fmla="*/ 1 h 50"/>
                  <a:gd name="T16" fmla="*/ 2 w 69"/>
                  <a:gd name="T17" fmla="*/ 1 h 50"/>
                  <a:gd name="T18" fmla="*/ 1 w 69"/>
                  <a:gd name="T19" fmla="*/ 1 h 50"/>
                  <a:gd name="T20" fmla="*/ 1 w 69"/>
                  <a:gd name="T21" fmla="*/ 1 h 50"/>
                  <a:gd name="T22" fmla="*/ 1 w 69"/>
                  <a:gd name="T23" fmla="*/ 0 h 50"/>
                  <a:gd name="T24" fmla="*/ 0 w 69"/>
                  <a:gd name="T25" fmla="*/ 0 h 50"/>
                  <a:gd name="T26" fmla="*/ 0 w 69"/>
                  <a:gd name="T27" fmla="*/ 0 h 50"/>
                  <a:gd name="T28" fmla="*/ 0 w 69"/>
                  <a:gd name="T29" fmla="*/ 0 h 50"/>
                  <a:gd name="T30" fmla="*/ 0 w 69"/>
                  <a:gd name="T31" fmla="*/ 0 h 50"/>
                  <a:gd name="T32" fmla="*/ 0 w 69"/>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50">
                    <a:moveTo>
                      <a:pt x="0" y="0"/>
                    </a:moveTo>
                    <a:lnTo>
                      <a:pt x="3" y="0"/>
                    </a:lnTo>
                    <a:lnTo>
                      <a:pt x="10" y="3"/>
                    </a:lnTo>
                    <a:lnTo>
                      <a:pt x="20" y="7"/>
                    </a:lnTo>
                    <a:lnTo>
                      <a:pt x="32" y="13"/>
                    </a:lnTo>
                    <a:lnTo>
                      <a:pt x="43" y="21"/>
                    </a:lnTo>
                    <a:lnTo>
                      <a:pt x="54" y="30"/>
                    </a:lnTo>
                    <a:lnTo>
                      <a:pt x="63" y="39"/>
                    </a:lnTo>
                    <a:lnTo>
                      <a:pt x="69" y="50"/>
                    </a:lnTo>
                    <a:lnTo>
                      <a:pt x="62" y="44"/>
                    </a:lnTo>
                    <a:lnTo>
                      <a:pt x="52" y="37"/>
                    </a:lnTo>
                    <a:lnTo>
                      <a:pt x="40" y="29"/>
                    </a:lnTo>
                    <a:lnTo>
                      <a:pt x="27" y="21"/>
                    </a:lnTo>
                    <a:lnTo>
                      <a:pt x="17" y="14"/>
                    </a:lnTo>
                    <a:lnTo>
                      <a:pt x="8" y="8"/>
                    </a:lnTo>
                    <a:lnTo>
                      <a:pt x="1"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65" name="Freeform 170">
                <a:extLst>
                  <a:ext uri="{FF2B5EF4-FFF2-40B4-BE49-F238E27FC236}">
                    <a16:creationId xmlns:a16="http://schemas.microsoft.com/office/drawing/2014/main" xmlns="" id="{97054B0B-D7B4-42A0-A538-E34CFC64E5DB}"/>
                  </a:ext>
                </a:extLst>
              </p:cNvPr>
              <p:cNvSpPr>
                <a:spLocks/>
              </p:cNvSpPr>
              <p:nvPr/>
            </p:nvSpPr>
            <p:spPr bwMode="auto">
              <a:xfrm>
                <a:off x="2786" y="231"/>
                <a:ext cx="35" cy="21"/>
              </a:xfrm>
              <a:custGeom>
                <a:avLst/>
                <a:gdLst>
                  <a:gd name="T0" fmla="*/ 0 w 69"/>
                  <a:gd name="T1" fmla="*/ 1 h 43"/>
                  <a:gd name="T2" fmla="*/ 1 w 69"/>
                  <a:gd name="T3" fmla="*/ 1 h 43"/>
                  <a:gd name="T4" fmla="*/ 1 w 69"/>
                  <a:gd name="T5" fmla="*/ 0 h 43"/>
                  <a:gd name="T6" fmla="*/ 1 w 69"/>
                  <a:gd name="T7" fmla="*/ 0 h 43"/>
                  <a:gd name="T8" fmla="*/ 2 w 69"/>
                  <a:gd name="T9" fmla="*/ 0 h 43"/>
                  <a:gd name="T10" fmla="*/ 2 w 69"/>
                  <a:gd name="T11" fmla="*/ 0 h 43"/>
                  <a:gd name="T12" fmla="*/ 2 w 69"/>
                  <a:gd name="T13" fmla="*/ 0 h 43"/>
                  <a:gd name="T14" fmla="*/ 3 w 69"/>
                  <a:gd name="T15" fmla="*/ 0 h 43"/>
                  <a:gd name="T16" fmla="*/ 3 w 69"/>
                  <a:gd name="T17" fmla="*/ 0 h 43"/>
                  <a:gd name="T18" fmla="*/ 3 w 69"/>
                  <a:gd name="T19" fmla="*/ 0 h 43"/>
                  <a:gd name="T20" fmla="*/ 2 w 69"/>
                  <a:gd name="T21" fmla="*/ 0 h 43"/>
                  <a:gd name="T22" fmla="*/ 2 w 69"/>
                  <a:gd name="T23" fmla="*/ 0 h 43"/>
                  <a:gd name="T24" fmla="*/ 2 w 69"/>
                  <a:gd name="T25" fmla="*/ 0 h 43"/>
                  <a:gd name="T26" fmla="*/ 1 w 69"/>
                  <a:gd name="T27" fmla="*/ 0 h 43"/>
                  <a:gd name="T28" fmla="*/ 1 w 69"/>
                  <a:gd name="T29" fmla="*/ 1 h 43"/>
                  <a:gd name="T30" fmla="*/ 1 w 69"/>
                  <a:gd name="T31" fmla="*/ 1 h 43"/>
                  <a:gd name="T32" fmla="*/ 0 w 69"/>
                  <a:gd name="T33" fmla="*/ 1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43">
                    <a:moveTo>
                      <a:pt x="0" y="43"/>
                    </a:moveTo>
                    <a:lnTo>
                      <a:pt x="6" y="37"/>
                    </a:lnTo>
                    <a:lnTo>
                      <a:pt x="14" y="30"/>
                    </a:lnTo>
                    <a:lnTo>
                      <a:pt x="26" y="22"/>
                    </a:lnTo>
                    <a:lnTo>
                      <a:pt x="37" y="14"/>
                    </a:lnTo>
                    <a:lnTo>
                      <a:pt x="47" y="7"/>
                    </a:lnTo>
                    <a:lnTo>
                      <a:pt x="58" y="3"/>
                    </a:lnTo>
                    <a:lnTo>
                      <a:pt x="65" y="0"/>
                    </a:lnTo>
                    <a:lnTo>
                      <a:pt x="69" y="3"/>
                    </a:lnTo>
                    <a:lnTo>
                      <a:pt x="68" y="7"/>
                    </a:lnTo>
                    <a:lnTo>
                      <a:pt x="61" y="13"/>
                    </a:lnTo>
                    <a:lnTo>
                      <a:pt x="51" y="19"/>
                    </a:lnTo>
                    <a:lnTo>
                      <a:pt x="38" y="25"/>
                    </a:lnTo>
                    <a:lnTo>
                      <a:pt x="26" y="29"/>
                    </a:lnTo>
                    <a:lnTo>
                      <a:pt x="14" y="35"/>
                    </a:lnTo>
                    <a:lnTo>
                      <a:pt x="5" y="40"/>
                    </a:lnTo>
                    <a:lnTo>
                      <a:pt x="0" y="4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66" name="Freeform 171">
                <a:extLst>
                  <a:ext uri="{FF2B5EF4-FFF2-40B4-BE49-F238E27FC236}">
                    <a16:creationId xmlns:a16="http://schemas.microsoft.com/office/drawing/2014/main" xmlns="" id="{E4AA356C-E606-411C-828E-D3089652E4D3}"/>
                  </a:ext>
                </a:extLst>
              </p:cNvPr>
              <p:cNvSpPr>
                <a:spLocks/>
              </p:cNvSpPr>
              <p:nvPr/>
            </p:nvSpPr>
            <p:spPr bwMode="auto">
              <a:xfrm>
                <a:off x="2063" y="1221"/>
                <a:ext cx="150" cy="58"/>
              </a:xfrm>
              <a:custGeom>
                <a:avLst/>
                <a:gdLst>
                  <a:gd name="T0" fmla="*/ 9 w 301"/>
                  <a:gd name="T1" fmla="*/ 1 h 116"/>
                  <a:gd name="T2" fmla="*/ 9 w 301"/>
                  <a:gd name="T3" fmla="*/ 1 h 116"/>
                  <a:gd name="T4" fmla="*/ 9 w 301"/>
                  <a:gd name="T5" fmla="*/ 1 h 116"/>
                  <a:gd name="T6" fmla="*/ 9 w 301"/>
                  <a:gd name="T7" fmla="*/ 1 h 116"/>
                  <a:gd name="T8" fmla="*/ 9 w 301"/>
                  <a:gd name="T9" fmla="*/ 1 h 116"/>
                  <a:gd name="T10" fmla="*/ 8 w 301"/>
                  <a:gd name="T11" fmla="*/ 1 h 116"/>
                  <a:gd name="T12" fmla="*/ 7 w 301"/>
                  <a:gd name="T13" fmla="*/ 1 h 116"/>
                  <a:gd name="T14" fmla="*/ 6 w 301"/>
                  <a:gd name="T15" fmla="*/ 1 h 116"/>
                  <a:gd name="T16" fmla="*/ 6 w 301"/>
                  <a:gd name="T17" fmla="*/ 1 h 116"/>
                  <a:gd name="T18" fmla="*/ 5 w 301"/>
                  <a:gd name="T19" fmla="*/ 1 h 116"/>
                  <a:gd name="T20" fmla="*/ 4 w 301"/>
                  <a:gd name="T21" fmla="*/ 1 h 116"/>
                  <a:gd name="T22" fmla="*/ 4 w 301"/>
                  <a:gd name="T23" fmla="*/ 1 h 116"/>
                  <a:gd name="T24" fmla="*/ 3 w 301"/>
                  <a:gd name="T25" fmla="*/ 2 h 116"/>
                  <a:gd name="T26" fmla="*/ 3 w 301"/>
                  <a:gd name="T27" fmla="*/ 2 h 116"/>
                  <a:gd name="T28" fmla="*/ 2 w 301"/>
                  <a:gd name="T29" fmla="*/ 2 h 116"/>
                  <a:gd name="T30" fmla="*/ 2 w 301"/>
                  <a:gd name="T31" fmla="*/ 3 h 116"/>
                  <a:gd name="T32" fmla="*/ 1 w 301"/>
                  <a:gd name="T33" fmla="*/ 3 h 116"/>
                  <a:gd name="T34" fmla="*/ 1 w 301"/>
                  <a:gd name="T35" fmla="*/ 3 h 116"/>
                  <a:gd name="T36" fmla="*/ 0 w 301"/>
                  <a:gd name="T37" fmla="*/ 4 h 116"/>
                  <a:gd name="T38" fmla="*/ 0 w 301"/>
                  <a:gd name="T39" fmla="*/ 4 h 116"/>
                  <a:gd name="T40" fmla="*/ 0 w 301"/>
                  <a:gd name="T41" fmla="*/ 4 h 116"/>
                  <a:gd name="T42" fmla="*/ 0 w 301"/>
                  <a:gd name="T43" fmla="*/ 4 h 116"/>
                  <a:gd name="T44" fmla="*/ 0 w 301"/>
                  <a:gd name="T45" fmla="*/ 3 h 116"/>
                  <a:gd name="T46" fmla="*/ 0 w 301"/>
                  <a:gd name="T47" fmla="*/ 3 h 116"/>
                  <a:gd name="T48" fmla="*/ 1 w 301"/>
                  <a:gd name="T49" fmla="*/ 3 h 116"/>
                  <a:gd name="T50" fmla="*/ 1 w 301"/>
                  <a:gd name="T51" fmla="*/ 2 h 116"/>
                  <a:gd name="T52" fmla="*/ 2 w 301"/>
                  <a:gd name="T53" fmla="*/ 2 h 116"/>
                  <a:gd name="T54" fmla="*/ 3 w 301"/>
                  <a:gd name="T55" fmla="*/ 1 h 116"/>
                  <a:gd name="T56" fmla="*/ 3 w 301"/>
                  <a:gd name="T57" fmla="*/ 1 h 116"/>
                  <a:gd name="T58" fmla="*/ 4 w 301"/>
                  <a:gd name="T59" fmla="*/ 1 h 116"/>
                  <a:gd name="T60" fmla="*/ 5 w 301"/>
                  <a:gd name="T61" fmla="*/ 1 h 116"/>
                  <a:gd name="T62" fmla="*/ 6 w 301"/>
                  <a:gd name="T63" fmla="*/ 1 h 116"/>
                  <a:gd name="T64" fmla="*/ 6 w 301"/>
                  <a:gd name="T65" fmla="*/ 0 h 116"/>
                  <a:gd name="T66" fmla="*/ 7 w 301"/>
                  <a:gd name="T67" fmla="*/ 0 h 116"/>
                  <a:gd name="T68" fmla="*/ 8 w 301"/>
                  <a:gd name="T69" fmla="*/ 1 h 116"/>
                  <a:gd name="T70" fmla="*/ 8 w 301"/>
                  <a:gd name="T71" fmla="*/ 1 h 116"/>
                  <a:gd name="T72" fmla="*/ 9 w 301"/>
                  <a:gd name="T73" fmla="*/ 1 h 11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01" h="116">
                    <a:moveTo>
                      <a:pt x="301" y="21"/>
                    </a:moveTo>
                    <a:lnTo>
                      <a:pt x="301" y="22"/>
                    </a:lnTo>
                    <a:lnTo>
                      <a:pt x="297" y="24"/>
                    </a:lnTo>
                    <a:lnTo>
                      <a:pt x="294" y="25"/>
                    </a:lnTo>
                    <a:lnTo>
                      <a:pt x="294" y="28"/>
                    </a:lnTo>
                    <a:lnTo>
                      <a:pt x="270" y="20"/>
                    </a:lnTo>
                    <a:lnTo>
                      <a:pt x="246" y="15"/>
                    </a:lnTo>
                    <a:lnTo>
                      <a:pt x="223" y="14"/>
                    </a:lnTo>
                    <a:lnTo>
                      <a:pt x="200" y="14"/>
                    </a:lnTo>
                    <a:lnTo>
                      <a:pt x="180" y="17"/>
                    </a:lnTo>
                    <a:lnTo>
                      <a:pt x="159" y="22"/>
                    </a:lnTo>
                    <a:lnTo>
                      <a:pt x="138" y="29"/>
                    </a:lnTo>
                    <a:lnTo>
                      <a:pt x="120" y="37"/>
                    </a:lnTo>
                    <a:lnTo>
                      <a:pt x="101" y="46"/>
                    </a:lnTo>
                    <a:lnTo>
                      <a:pt x="83" y="55"/>
                    </a:lnTo>
                    <a:lnTo>
                      <a:pt x="67" y="66"/>
                    </a:lnTo>
                    <a:lnTo>
                      <a:pt x="52" y="77"/>
                    </a:lnTo>
                    <a:lnTo>
                      <a:pt x="37" y="88"/>
                    </a:lnTo>
                    <a:lnTo>
                      <a:pt x="23" y="98"/>
                    </a:lnTo>
                    <a:lnTo>
                      <a:pt x="12" y="107"/>
                    </a:lnTo>
                    <a:lnTo>
                      <a:pt x="0" y="116"/>
                    </a:lnTo>
                    <a:lnTo>
                      <a:pt x="5" y="105"/>
                    </a:lnTo>
                    <a:lnTo>
                      <a:pt x="13" y="93"/>
                    </a:lnTo>
                    <a:lnTo>
                      <a:pt x="24" y="81"/>
                    </a:lnTo>
                    <a:lnTo>
                      <a:pt x="39" y="68"/>
                    </a:lnTo>
                    <a:lnTo>
                      <a:pt x="57" y="56"/>
                    </a:lnTo>
                    <a:lnTo>
                      <a:pt x="76" y="44"/>
                    </a:lnTo>
                    <a:lnTo>
                      <a:pt x="98" y="32"/>
                    </a:lnTo>
                    <a:lnTo>
                      <a:pt x="121" y="23"/>
                    </a:lnTo>
                    <a:lnTo>
                      <a:pt x="145" y="14"/>
                    </a:lnTo>
                    <a:lnTo>
                      <a:pt x="169" y="7"/>
                    </a:lnTo>
                    <a:lnTo>
                      <a:pt x="194" y="2"/>
                    </a:lnTo>
                    <a:lnTo>
                      <a:pt x="218" y="0"/>
                    </a:lnTo>
                    <a:lnTo>
                      <a:pt x="241" y="0"/>
                    </a:lnTo>
                    <a:lnTo>
                      <a:pt x="263" y="3"/>
                    </a:lnTo>
                    <a:lnTo>
                      <a:pt x="282" y="10"/>
                    </a:lnTo>
                    <a:lnTo>
                      <a:pt x="301" y="2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67" name="Freeform 172">
                <a:extLst>
                  <a:ext uri="{FF2B5EF4-FFF2-40B4-BE49-F238E27FC236}">
                    <a16:creationId xmlns:a16="http://schemas.microsoft.com/office/drawing/2014/main" xmlns="" id="{0BF34C10-3027-4378-94EF-66C259705610}"/>
                  </a:ext>
                </a:extLst>
              </p:cNvPr>
              <p:cNvSpPr>
                <a:spLocks/>
              </p:cNvSpPr>
              <p:nvPr/>
            </p:nvSpPr>
            <p:spPr bwMode="auto">
              <a:xfrm>
                <a:off x="2086" y="1250"/>
                <a:ext cx="10" cy="50"/>
              </a:xfrm>
              <a:custGeom>
                <a:avLst/>
                <a:gdLst>
                  <a:gd name="T0" fmla="*/ 0 w 21"/>
                  <a:gd name="T1" fmla="*/ 4 h 100"/>
                  <a:gd name="T2" fmla="*/ 0 w 21"/>
                  <a:gd name="T3" fmla="*/ 3 h 100"/>
                  <a:gd name="T4" fmla="*/ 0 w 21"/>
                  <a:gd name="T5" fmla="*/ 2 h 100"/>
                  <a:gd name="T6" fmla="*/ 0 w 21"/>
                  <a:gd name="T7" fmla="*/ 1 h 100"/>
                  <a:gd name="T8" fmla="*/ 0 w 21"/>
                  <a:gd name="T9" fmla="*/ 0 h 100"/>
                  <a:gd name="T10" fmla="*/ 0 w 21"/>
                  <a:gd name="T11" fmla="*/ 1 h 100"/>
                  <a:gd name="T12" fmla="*/ 0 w 21"/>
                  <a:gd name="T13" fmla="*/ 2 h 100"/>
                  <a:gd name="T14" fmla="*/ 0 w 21"/>
                  <a:gd name="T15" fmla="*/ 3 h 100"/>
                  <a:gd name="T16" fmla="*/ 0 w 21"/>
                  <a:gd name="T17" fmla="*/ 4 h 1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100">
                    <a:moveTo>
                      <a:pt x="4" y="100"/>
                    </a:moveTo>
                    <a:lnTo>
                      <a:pt x="0" y="87"/>
                    </a:lnTo>
                    <a:lnTo>
                      <a:pt x="0" y="58"/>
                    </a:lnTo>
                    <a:lnTo>
                      <a:pt x="7" y="26"/>
                    </a:lnTo>
                    <a:lnTo>
                      <a:pt x="21" y="0"/>
                    </a:lnTo>
                    <a:lnTo>
                      <a:pt x="16" y="25"/>
                    </a:lnTo>
                    <a:lnTo>
                      <a:pt x="12" y="58"/>
                    </a:lnTo>
                    <a:lnTo>
                      <a:pt x="8" y="87"/>
                    </a:lnTo>
                    <a:lnTo>
                      <a:pt x="4" y="10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68" name="Freeform 173">
                <a:extLst>
                  <a:ext uri="{FF2B5EF4-FFF2-40B4-BE49-F238E27FC236}">
                    <a16:creationId xmlns:a16="http://schemas.microsoft.com/office/drawing/2014/main" xmlns="" id="{1BE8848E-8DD2-4DA7-A78D-866FA9176D63}"/>
                  </a:ext>
                </a:extLst>
              </p:cNvPr>
              <p:cNvSpPr>
                <a:spLocks/>
              </p:cNvSpPr>
              <p:nvPr/>
            </p:nvSpPr>
            <p:spPr bwMode="auto">
              <a:xfrm>
                <a:off x="2095" y="1241"/>
                <a:ext cx="15" cy="60"/>
              </a:xfrm>
              <a:custGeom>
                <a:avLst/>
                <a:gdLst>
                  <a:gd name="T0" fmla="*/ 1 w 28"/>
                  <a:gd name="T1" fmla="*/ 4 h 120"/>
                  <a:gd name="T2" fmla="*/ 1 w 28"/>
                  <a:gd name="T3" fmla="*/ 4 h 120"/>
                  <a:gd name="T4" fmla="*/ 0 w 28"/>
                  <a:gd name="T5" fmla="*/ 4 h 120"/>
                  <a:gd name="T6" fmla="*/ 1 w 28"/>
                  <a:gd name="T7" fmla="*/ 3 h 120"/>
                  <a:gd name="T8" fmla="*/ 1 w 28"/>
                  <a:gd name="T9" fmla="*/ 3 h 120"/>
                  <a:gd name="T10" fmla="*/ 1 w 28"/>
                  <a:gd name="T11" fmla="*/ 2 h 120"/>
                  <a:gd name="T12" fmla="*/ 1 w 28"/>
                  <a:gd name="T13" fmla="*/ 1 h 120"/>
                  <a:gd name="T14" fmla="*/ 1 w 28"/>
                  <a:gd name="T15" fmla="*/ 1 h 120"/>
                  <a:gd name="T16" fmla="*/ 1 w 28"/>
                  <a:gd name="T17" fmla="*/ 0 h 120"/>
                  <a:gd name="T18" fmla="*/ 1 w 28"/>
                  <a:gd name="T19" fmla="*/ 1 h 120"/>
                  <a:gd name="T20" fmla="*/ 1 w 28"/>
                  <a:gd name="T21" fmla="*/ 3 h 120"/>
                  <a:gd name="T22" fmla="*/ 1 w 28"/>
                  <a:gd name="T23" fmla="*/ 4 h 120"/>
                  <a:gd name="T24" fmla="*/ 1 w 28"/>
                  <a:gd name="T25" fmla="*/ 4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8" h="120">
                    <a:moveTo>
                      <a:pt x="4" y="120"/>
                    </a:moveTo>
                    <a:lnTo>
                      <a:pt x="1" y="116"/>
                    </a:lnTo>
                    <a:lnTo>
                      <a:pt x="0" y="105"/>
                    </a:lnTo>
                    <a:lnTo>
                      <a:pt x="1" y="89"/>
                    </a:lnTo>
                    <a:lnTo>
                      <a:pt x="3" y="69"/>
                    </a:lnTo>
                    <a:lnTo>
                      <a:pt x="8" y="50"/>
                    </a:lnTo>
                    <a:lnTo>
                      <a:pt x="13" y="30"/>
                    </a:lnTo>
                    <a:lnTo>
                      <a:pt x="20" y="13"/>
                    </a:lnTo>
                    <a:lnTo>
                      <a:pt x="28" y="0"/>
                    </a:lnTo>
                    <a:lnTo>
                      <a:pt x="24" y="26"/>
                    </a:lnTo>
                    <a:lnTo>
                      <a:pt x="18" y="66"/>
                    </a:lnTo>
                    <a:lnTo>
                      <a:pt x="12" y="104"/>
                    </a:lnTo>
                    <a:lnTo>
                      <a:pt x="4" y="1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69" name="Freeform 174">
                <a:extLst>
                  <a:ext uri="{FF2B5EF4-FFF2-40B4-BE49-F238E27FC236}">
                    <a16:creationId xmlns:a16="http://schemas.microsoft.com/office/drawing/2014/main" xmlns="" id="{71543C04-F0DC-4A1D-81EF-843848F30360}"/>
                  </a:ext>
                </a:extLst>
              </p:cNvPr>
              <p:cNvSpPr>
                <a:spLocks/>
              </p:cNvSpPr>
              <p:nvPr/>
            </p:nvSpPr>
            <p:spPr bwMode="auto">
              <a:xfrm>
                <a:off x="2120" y="1231"/>
                <a:ext cx="11" cy="63"/>
              </a:xfrm>
              <a:custGeom>
                <a:avLst/>
                <a:gdLst>
                  <a:gd name="T0" fmla="*/ 1 w 22"/>
                  <a:gd name="T1" fmla="*/ 4 h 125"/>
                  <a:gd name="T2" fmla="*/ 0 w 22"/>
                  <a:gd name="T3" fmla="*/ 4 h 125"/>
                  <a:gd name="T4" fmla="*/ 1 w 22"/>
                  <a:gd name="T5" fmla="*/ 3 h 125"/>
                  <a:gd name="T6" fmla="*/ 1 w 22"/>
                  <a:gd name="T7" fmla="*/ 1 h 125"/>
                  <a:gd name="T8" fmla="*/ 1 w 22"/>
                  <a:gd name="T9" fmla="*/ 0 h 125"/>
                  <a:gd name="T10" fmla="*/ 1 w 22"/>
                  <a:gd name="T11" fmla="*/ 1 h 125"/>
                  <a:gd name="T12" fmla="*/ 1 w 22"/>
                  <a:gd name="T13" fmla="*/ 3 h 125"/>
                  <a:gd name="T14" fmla="*/ 1 w 22"/>
                  <a:gd name="T15" fmla="*/ 4 h 125"/>
                  <a:gd name="T16" fmla="*/ 1 w 22"/>
                  <a:gd name="T17" fmla="*/ 4 h 1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125">
                    <a:moveTo>
                      <a:pt x="6" y="125"/>
                    </a:moveTo>
                    <a:lnTo>
                      <a:pt x="0" y="108"/>
                    </a:lnTo>
                    <a:lnTo>
                      <a:pt x="2" y="70"/>
                    </a:lnTo>
                    <a:lnTo>
                      <a:pt x="9" y="28"/>
                    </a:lnTo>
                    <a:lnTo>
                      <a:pt x="22" y="0"/>
                    </a:lnTo>
                    <a:lnTo>
                      <a:pt x="20" y="25"/>
                    </a:lnTo>
                    <a:lnTo>
                      <a:pt x="16" y="68"/>
                    </a:lnTo>
                    <a:lnTo>
                      <a:pt x="12" y="108"/>
                    </a:lnTo>
                    <a:lnTo>
                      <a:pt x="6" y="12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70" name="Freeform 175">
                <a:extLst>
                  <a:ext uri="{FF2B5EF4-FFF2-40B4-BE49-F238E27FC236}">
                    <a16:creationId xmlns:a16="http://schemas.microsoft.com/office/drawing/2014/main" xmlns="" id="{C7C1730F-B08D-49B5-B044-9481AD7513C0}"/>
                  </a:ext>
                </a:extLst>
              </p:cNvPr>
              <p:cNvSpPr>
                <a:spLocks/>
              </p:cNvSpPr>
              <p:nvPr/>
            </p:nvSpPr>
            <p:spPr bwMode="auto">
              <a:xfrm>
                <a:off x="2136" y="1227"/>
                <a:ext cx="9" cy="56"/>
              </a:xfrm>
              <a:custGeom>
                <a:avLst/>
                <a:gdLst>
                  <a:gd name="T0" fmla="*/ 1 w 18"/>
                  <a:gd name="T1" fmla="*/ 4 h 111"/>
                  <a:gd name="T2" fmla="*/ 0 w 18"/>
                  <a:gd name="T3" fmla="*/ 3 h 111"/>
                  <a:gd name="T4" fmla="*/ 1 w 18"/>
                  <a:gd name="T5" fmla="*/ 2 h 111"/>
                  <a:gd name="T6" fmla="*/ 1 w 18"/>
                  <a:gd name="T7" fmla="*/ 1 h 111"/>
                  <a:gd name="T8" fmla="*/ 1 w 18"/>
                  <a:gd name="T9" fmla="*/ 0 h 111"/>
                  <a:gd name="T10" fmla="*/ 1 w 18"/>
                  <a:gd name="T11" fmla="*/ 1 h 111"/>
                  <a:gd name="T12" fmla="*/ 1 w 18"/>
                  <a:gd name="T13" fmla="*/ 2 h 111"/>
                  <a:gd name="T14" fmla="*/ 1 w 18"/>
                  <a:gd name="T15" fmla="*/ 4 h 111"/>
                  <a:gd name="T16" fmla="*/ 1 w 18"/>
                  <a:gd name="T17" fmla="*/ 4 h 1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111">
                    <a:moveTo>
                      <a:pt x="4" y="111"/>
                    </a:moveTo>
                    <a:lnTo>
                      <a:pt x="0" y="96"/>
                    </a:lnTo>
                    <a:lnTo>
                      <a:pt x="1" y="61"/>
                    </a:lnTo>
                    <a:lnTo>
                      <a:pt x="7" y="23"/>
                    </a:lnTo>
                    <a:lnTo>
                      <a:pt x="18" y="0"/>
                    </a:lnTo>
                    <a:lnTo>
                      <a:pt x="16" y="25"/>
                    </a:lnTo>
                    <a:lnTo>
                      <a:pt x="15" y="63"/>
                    </a:lnTo>
                    <a:lnTo>
                      <a:pt x="12" y="98"/>
                    </a:lnTo>
                    <a:lnTo>
                      <a:pt x="4" y="11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71" name="Freeform 176">
                <a:extLst>
                  <a:ext uri="{FF2B5EF4-FFF2-40B4-BE49-F238E27FC236}">
                    <a16:creationId xmlns:a16="http://schemas.microsoft.com/office/drawing/2014/main" xmlns="" id="{27F4526C-398F-4CD2-A44F-E0A772F1F351}"/>
                  </a:ext>
                </a:extLst>
              </p:cNvPr>
              <p:cNvSpPr>
                <a:spLocks/>
              </p:cNvSpPr>
              <p:nvPr/>
            </p:nvSpPr>
            <p:spPr bwMode="auto">
              <a:xfrm>
                <a:off x="2162" y="1223"/>
                <a:ext cx="8" cy="48"/>
              </a:xfrm>
              <a:custGeom>
                <a:avLst/>
                <a:gdLst>
                  <a:gd name="T0" fmla="*/ 1 w 15"/>
                  <a:gd name="T1" fmla="*/ 4 h 94"/>
                  <a:gd name="T2" fmla="*/ 1 w 15"/>
                  <a:gd name="T3" fmla="*/ 3 h 94"/>
                  <a:gd name="T4" fmla="*/ 0 w 15"/>
                  <a:gd name="T5" fmla="*/ 2 h 94"/>
                  <a:gd name="T6" fmla="*/ 1 w 15"/>
                  <a:gd name="T7" fmla="*/ 1 h 94"/>
                  <a:gd name="T8" fmla="*/ 1 w 15"/>
                  <a:gd name="T9" fmla="*/ 0 h 94"/>
                  <a:gd name="T10" fmla="*/ 1 w 15"/>
                  <a:gd name="T11" fmla="*/ 1 h 94"/>
                  <a:gd name="T12" fmla="*/ 1 w 15"/>
                  <a:gd name="T13" fmla="*/ 2 h 94"/>
                  <a:gd name="T14" fmla="*/ 1 w 15"/>
                  <a:gd name="T15" fmla="*/ 3 h 94"/>
                  <a:gd name="T16" fmla="*/ 1 w 15"/>
                  <a:gd name="T17" fmla="*/ 4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94">
                    <a:moveTo>
                      <a:pt x="10" y="94"/>
                    </a:moveTo>
                    <a:lnTo>
                      <a:pt x="4" y="83"/>
                    </a:lnTo>
                    <a:lnTo>
                      <a:pt x="0" y="56"/>
                    </a:lnTo>
                    <a:lnTo>
                      <a:pt x="2" y="25"/>
                    </a:lnTo>
                    <a:lnTo>
                      <a:pt x="14" y="0"/>
                    </a:lnTo>
                    <a:lnTo>
                      <a:pt x="14" y="23"/>
                    </a:lnTo>
                    <a:lnTo>
                      <a:pt x="15" y="54"/>
                    </a:lnTo>
                    <a:lnTo>
                      <a:pt x="15" y="83"/>
                    </a:lnTo>
                    <a:lnTo>
                      <a:pt x="10" y="9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72" name="Freeform 177">
                <a:extLst>
                  <a:ext uri="{FF2B5EF4-FFF2-40B4-BE49-F238E27FC236}">
                    <a16:creationId xmlns:a16="http://schemas.microsoft.com/office/drawing/2014/main" xmlns="" id="{D8054CDC-C6EB-4493-ACB1-68F4B28ED954}"/>
                  </a:ext>
                </a:extLst>
              </p:cNvPr>
              <p:cNvSpPr>
                <a:spLocks/>
              </p:cNvSpPr>
              <p:nvPr/>
            </p:nvSpPr>
            <p:spPr bwMode="auto">
              <a:xfrm>
                <a:off x="2201" y="1228"/>
                <a:ext cx="8" cy="24"/>
              </a:xfrm>
              <a:custGeom>
                <a:avLst/>
                <a:gdLst>
                  <a:gd name="T0" fmla="*/ 0 w 18"/>
                  <a:gd name="T1" fmla="*/ 2 h 46"/>
                  <a:gd name="T2" fmla="*/ 0 w 18"/>
                  <a:gd name="T3" fmla="*/ 2 h 46"/>
                  <a:gd name="T4" fmla="*/ 0 w 18"/>
                  <a:gd name="T5" fmla="*/ 1 h 46"/>
                  <a:gd name="T6" fmla="*/ 0 w 18"/>
                  <a:gd name="T7" fmla="*/ 1 h 46"/>
                  <a:gd name="T8" fmla="*/ 0 w 18"/>
                  <a:gd name="T9" fmla="*/ 0 h 46"/>
                  <a:gd name="T10" fmla="*/ 0 w 18"/>
                  <a:gd name="T11" fmla="*/ 1 h 46"/>
                  <a:gd name="T12" fmla="*/ 0 w 18"/>
                  <a:gd name="T13" fmla="*/ 1 h 46"/>
                  <a:gd name="T14" fmla="*/ 0 w 18"/>
                  <a:gd name="T15" fmla="*/ 2 h 46"/>
                  <a:gd name="T16" fmla="*/ 0 w 18"/>
                  <a:gd name="T17" fmla="*/ 2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46">
                    <a:moveTo>
                      <a:pt x="15" y="46"/>
                    </a:moveTo>
                    <a:lnTo>
                      <a:pt x="8" y="40"/>
                    </a:lnTo>
                    <a:lnTo>
                      <a:pt x="3" y="26"/>
                    </a:lnTo>
                    <a:lnTo>
                      <a:pt x="0" y="10"/>
                    </a:lnTo>
                    <a:lnTo>
                      <a:pt x="5" y="0"/>
                    </a:lnTo>
                    <a:lnTo>
                      <a:pt x="5" y="15"/>
                    </a:lnTo>
                    <a:lnTo>
                      <a:pt x="12" y="30"/>
                    </a:lnTo>
                    <a:lnTo>
                      <a:pt x="18" y="41"/>
                    </a:lnTo>
                    <a:lnTo>
                      <a:pt x="15"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73" name="Freeform 178">
                <a:extLst>
                  <a:ext uri="{FF2B5EF4-FFF2-40B4-BE49-F238E27FC236}">
                    <a16:creationId xmlns:a16="http://schemas.microsoft.com/office/drawing/2014/main" xmlns="" id="{8F010406-E3CE-4079-BD6F-FB7D5126B0A7}"/>
                  </a:ext>
                </a:extLst>
              </p:cNvPr>
              <p:cNvSpPr>
                <a:spLocks/>
              </p:cNvSpPr>
              <p:nvPr/>
            </p:nvSpPr>
            <p:spPr bwMode="auto">
              <a:xfrm>
                <a:off x="2072" y="1261"/>
                <a:ext cx="10" cy="42"/>
              </a:xfrm>
              <a:custGeom>
                <a:avLst/>
                <a:gdLst>
                  <a:gd name="T0" fmla="*/ 0 w 21"/>
                  <a:gd name="T1" fmla="*/ 2 h 86"/>
                  <a:gd name="T2" fmla="*/ 0 w 21"/>
                  <a:gd name="T3" fmla="*/ 2 h 86"/>
                  <a:gd name="T4" fmla="*/ 0 w 21"/>
                  <a:gd name="T5" fmla="*/ 1 h 86"/>
                  <a:gd name="T6" fmla="*/ 0 w 21"/>
                  <a:gd name="T7" fmla="*/ 0 h 86"/>
                  <a:gd name="T8" fmla="*/ 0 w 21"/>
                  <a:gd name="T9" fmla="*/ 0 h 86"/>
                  <a:gd name="T10" fmla="*/ 0 w 21"/>
                  <a:gd name="T11" fmla="*/ 0 h 86"/>
                  <a:gd name="T12" fmla="*/ 0 w 21"/>
                  <a:gd name="T13" fmla="*/ 1 h 86"/>
                  <a:gd name="T14" fmla="*/ 0 w 21"/>
                  <a:gd name="T15" fmla="*/ 2 h 86"/>
                  <a:gd name="T16" fmla="*/ 0 w 21"/>
                  <a:gd name="T17" fmla="*/ 2 h 8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86">
                    <a:moveTo>
                      <a:pt x="4" y="86"/>
                    </a:moveTo>
                    <a:lnTo>
                      <a:pt x="0" y="77"/>
                    </a:lnTo>
                    <a:lnTo>
                      <a:pt x="0" y="52"/>
                    </a:lnTo>
                    <a:lnTo>
                      <a:pt x="7" y="25"/>
                    </a:lnTo>
                    <a:lnTo>
                      <a:pt x="21" y="0"/>
                    </a:lnTo>
                    <a:lnTo>
                      <a:pt x="16" y="25"/>
                    </a:lnTo>
                    <a:lnTo>
                      <a:pt x="12" y="52"/>
                    </a:lnTo>
                    <a:lnTo>
                      <a:pt x="8" y="77"/>
                    </a:lnTo>
                    <a:lnTo>
                      <a:pt x="4" y="8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74" name="Freeform 179">
                <a:extLst>
                  <a:ext uri="{FF2B5EF4-FFF2-40B4-BE49-F238E27FC236}">
                    <a16:creationId xmlns:a16="http://schemas.microsoft.com/office/drawing/2014/main" xmlns="" id="{1DDC9880-6B65-4FCA-B6EF-5EACA6D9FDED}"/>
                  </a:ext>
                </a:extLst>
              </p:cNvPr>
              <p:cNvSpPr>
                <a:spLocks/>
              </p:cNvSpPr>
              <p:nvPr/>
            </p:nvSpPr>
            <p:spPr bwMode="auto">
              <a:xfrm>
                <a:off x="2108" y="1237"/>
                <a:ext cx="11" cy="60"/>
              </a:xfrm>
              <a:custGeom>
                <a:avLst/>
                <a:gdLst>
                  <a:gd name="T0" fmla="*/ 0 w 23"/>
                  <a:gd name="T1" fmla="*/ 3 h 121"/>
                  <a:gd name="T2" fmla="*/ 0 w 23"/>
                  <a:gd name="T3" fmla="*/ 3 h 121"/>
                  <a:gd name="T4" fmla="*/ 0 w 23"/>
                  <a:gd name="T5" fmla="*/ 2 h 121"/>
                  <a:gd name="T6" fmla="*/ 0 w 23"/>
                  <a:gd name="T7" fmla="*/ 0 h 121"/>
                  <a:gd name="T8" fmla="*/ 0 w 23"/>
                  <a:gd name="T9" fmla="*/ 0 h 121"/>
                  <a:gd name="T10" fmla="*/ 0 w 23"/>
                  <a:gd name="T11" fmla="*/ 0 h 121"/>
                  <a:gd name="T12" fmla="*/ 0 w 23"/>
                  <a:gd name="T13" fmla="*/ 2 h 121"/>
                  <a:gd name="T14" fmla="*/ 0 w 23"/>
                  <a:gd name="T15" fmla="*/ 3 h 121"/>
                  <a:gd name="T16" fmla="*/ 0 w 23"/>
                  <a:gd name="T17" fmla="*/ 3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121">
                    <a:moveTo>
                      <a:pt x="6" y="121"/>
                    </a:moveTo>
                    <a:lnTo>
                      <a:pt x="0" y="105"/>
                    </a:lnTo>
                    <a:lnTo>
                      <a:pt x="2" y="68"/>
                    </a:lnTo>
                    <a:lnTo>
                      <a:pt x="9" y="28"/>
                    </a:lnTo>
                    <a:lnTo>
                      <a:pt x="23" y="0"/>
                    </a:lnTo>
                    <a:lnTo>
                      <a:pt x="21" y="24"/>
                    </a:lnTo>
                    <a:lnTo>
                      <a:pt x="17" y="66"/>
                    </a:lnTo>
                    <a:lnTo>
                      <a:pt x="11" y="105"/>
                    </a:lnTo>
                    <a:lnTo>
                      <a:pt x="6" y="12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75" name="Freeform 180">
                <a:extLst>
                  <a:ext uri="{FF2B5EF4-FFF2-40B4-BE49-F238E27FC236}">
                    <a16:creationId xmlns:a16="http://schemas.microsoft.com/office/drawing/2014/main" xmlns="" id="{9898ACED-C442-4968-ADB9-D81982EF9E75}"/>
                  </a:ext>
                </a:extLst>
              </p:cNvPr>
              <p:cNvSpPr>
                <a:spLocks/>
              </p:cNvSpPr>
              <p:nvPr/>
            </p:nvSpPr>
            <p:spPr bwMode="auto">
              <a:xfrm>
                <a:off x="2151" y="1224"/>
                <a:ext cx="7" cy="55"/>
              </a:xfrm>
              <a:custGeom>
                <a:avLst/>
                <a:gdLst>
                  <a:gd name="T0" fmla="*/ 1 w 14"/>
                  <a:gd name="T1" fmla="*/ 4 h 109"/>
                  <a:gd name="T2" fmla="*/ 1 w 14"/>
                  <a:gd name="T3" fmla="*/ 3 h 109"/>
                  <a:gd name="T4" fmla="*/ 0 w 14"/>
                  <a:gd name="T5" fmla="*/ 2 h 109"/>
                  <a:gd name="T6" fmla="*/ 1 w 14"/>
                  <a:gd name="T7" fmla="*/ 1 h 109"/>
                  <a:gd name="T8" fmla="*/ 1 w 14"/>
                  <a:gd name="T9" fmla="*/ 0 h 109"/>
                  <a:gd name="T10" fmla="*/ 1 w 14"/>
                  <a:gd name="T11" fmla="*/ 1 h 109"/>
                  <a:gd name="T12" fmla="*/ 1 w 14"/>
                  <a:gd name="T13" fmla="*/ 2 h 109"/>
                  <a:gd name="T14" fmla="*/ 1 w 14"/>
                  <a:gd name="T15" fmla="*/ 3 h 109"/>
                  <a:gd name="T16" fmla="*/ 1 w 14"/>
                  <a:gd name="T17" fmla="*/ 4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109">
                    <a:moveTo>
                      <a:pt x="11" y="109"/>
                    </a:moveTo>
                    <a:lnTo>
                      <a:pt x="4" y="96"/>
                    </a:lnTo>
                    <a:lnTo>
                      <a:pt x="0" y="63"/>
                    </a:lnTo>
                    <a:lnTo>
                      <a:pt x="3" y="28"/>
                    </a:lnTo>
                    <a:lnTo>
                      <a:pt x="13" y="0"/>
                    </a:lnTo>
                    <a:lnTo>
                      <a:pt x="13" y="25"/>
                    </a:lnTo>
                    <a:lnTo>
                      <a:pt x="14" y="62"/>
                    </a:lnTo>
                    <a:lnTo>
                      <a:pt x="14" y="96"/>
                    </a:lnTo>
                    <a:lnTo>
                      <a:pt x="11" y="10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76" name="Freeform 181">
                <a:extLst>
                  <a:ext uri="{FF2B5EF4-FFF2-40B4-BE49-F238E27FC236}">
                    <a16:creationId xmlns:a16="http://schemas.microsoft.com/office/drawing/2014/main" xmlns="" id="{85821BD0-DCED-4043-A514-51F6686BA994}"/>
                  </a:ext>
                </a:extLst>
              </p:cNvPr>
              <p:cNvSpPr>
                <a:spLocks/>
              </p:cNvSpPr>
              <p:nvPr/>
            </p:nvSpPr>
            <p:spPr bwMode="auto">
              <a:xfrm>
                <a:off x="2175" y="1224"/>
                <a:ext cx="5" cy="44"/>
              </a:xfrm>
              <a:custGeom>
                <a:avLst/>
                <a:gdLst>
                  <a:gd name="T0" fmla="*/ 0 w 12"/>
                  <a:gd name="T1" fmla="*/ 3 h 88"/>
                  <a:gd name="T2" fmla="*/ 0 w 12"/>
                  <a:gd name="T3" fmla="*/ 3 h 88"/>
                  <a:gd name="T4" fmla="*/ 0 w 12"/>
                  <a:gd name="T5" fmla="*/ 2 h 88"/>
                  <a:gd name="T6" fmla="*/ 0 w 12"/>
                  <a:gd name="T7" fmla="*/ 1 h 88"/>
                  <a:gd name="T8" fmla="*/ 0 w 12"/>
                  <a:gd name="T9" fmla="*/ 0 h 88"/>
                  <a:gd name="T10" fmla="*/ 0 w 12"/>
                  <a:gd name="T11" fmla="*/ 1 h 88"/>
                  <a:gd name="T12" fmla="*/ 0 w 12"/>
                  <a:gd name="T13" fmla="*/ 2 h 88"/>
                  <a:gd name="T14" fmla="*/ 0 w 12"/>
                  <a:gd name="T15" fmla="*/ 3 h 88"/>
                  <a:gd name="T16" fmla="*/ 0 w 12"/>
                  <a:gd name="T17" fmla="*/ 3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88">
                    <a:moveTo>
                      <a:pt x="5" y="88"/>
                    </a:moveTo>
                    <a:lnTo>
                      <a:pt x="0" y="76"/>
                    </a:lnTo>
                    <a:lnTo>
                      <a:pt x="0" y="47"/>
                    </a:lnTo>
                    <a:lnTo>
                      <a:pt x="5" y="16"/>
                    </a:lnTo>
                    <a:lnTo>
                      <a:pt x="12" y="0"/>
                    </a:lnTo>
                    <a:lnTo>
                      <a:pt x="11" y="19"/>
                    </a:lnTo>
                    <a:lnTo>
                      <a:pt x="11" y="48"/>
                    </a:lnTo>
                    <a:lnTo>
                      <a:pt x="9" y="75"/>
                    </a:lnTo>
                    <a:lnTo>
                      <a:pt x="5" y="8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77" name="Freeform 182">
                <a:extLst>
                  <a:ext uri="{FF2B5EF4-FFF2-40B4-BE49-F238E27FC236}">
                    <a16:creationId xmlns:a16="http://schemas.microsoft.com/office/drawing/2014/main" xmlns="" id="{602ACF93-C8F2-46B1-8F45-B631FAF5238E}"/>
                  </a:ext>
                </a:extLst>
              </p:cNvPr>
              <p:cNvSpPr>
                <a:spLocks/>
              </p:cNvSpPr>
              <p:nvPr/>
            </p:nvSpPr>
            <p:spPr bwMode="auto">
              <a:xfrm>
                <a:off x="2188" y="1226"/>
                <a:ext cx="7" cy="27"/>
              </a:xfrm>
              <a:custGeom>
                <a:avLst/>
                <a:gdLst>
                  <a:gd name="T0" fmla="*/ 0 w 15"/>
                  <a:gd name="T1" fmla="*/ 2 h 54"/>
                  <a:gd name="T2" fmla="*/ 0 w 15"/>
                  <a:gd name="T3" fmla="*/ 2 h 54"/>
                  <a:gd name="T4" fmla="*/ 0 w 15"/>
                  <a:gd name="T5" fmla="*/ 1 h 54"/>
                  <a:gd name="T6" fmla="*/ 0 w 15"/>
                  <a:gd name="T7" fmla="*/ 1 h 54"/>
                  <a:gd name="T8" fmla="*/ 0 w 15"/>
                  <a:gd name="T9" fmla="*/ 0 h 54"/>
                  <a:gd name="T10" fmla="*/ 0 w 15"/>
                  <a:gd name="T11" fmla="*/ 1 h 54"/>
                  <a:gd name="T12" fmla="*/ 0 w 15"/>
                  <a:gd name="T13" fmla="*/ 2 h 54"/>
                  <a:gd name="T14" fmla="*/ 0 w 15"/>
                  <a:gd name="T15" fmla="*/ 2 h 54"/>
                  <a:gd name="T16" fmla="*/ 0 w 15"/>
                  <a:gd name="T17" fmla="*/ 2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54">
                    <a:moveTo>
                      <a:pt x="11" y="54"/>
                    </a:moveTo>
                    <a:lnTo>
                      <a:pt x="6" y="47"/>
                    </a:lnTo>
                    <a:lnTo>
                      <a:pt x="1" y="30"/>
                    </a:lnTo>
                    <a:lnTo>
                      <a:pt x="0" y="12"/>
                    </a:lnTo>
                    <a:lnTo>
                      <a:pt x="6" y="0"/>
                    </a:lnTo>
                    <a:lnTo>
                      <a:pt x="6" y="15"/>
                    </a:lnTo>
                    <a:lnTo>
                      <a:pt x="10" y="34"/>
                    </a:lnTo>
                    <a:lnTo>
                      <a:pt x="15" y="49"/>
                    </a:lnTo>
                    <a:lnTo>
                      <a:pt x="11"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78" name="Freeform 183">
                <a:extLst>
                  <a:ext uri="{FF2B5EF4-FFF2-40B4-BE49-F238E27FC236}">
                    <a16:creationId xmlns:a16="http://schemas.microsoft.com/office/drawing/2014/main" xmlns="" id="{72885913-FD10-494A-956F-5760A1228D49}"/>
                  </a:ext>
                </a:extLst>
              </p:cNvPr>
              <p:cNvSpPr>
                <a:spLocks/>
              </p:cNvSpPr>
              <p:nvPr/>
            </p:nvSpPr>
            <p:spPr bwMode="auto">
              <a:xfrm>
                <a:off x="2059" y="1270"/>
                <a:ext cx="11" cy="27"/>
              </a:xfrm>
              <a:custGeom>
                <a:avLst/>
                <a:gdLst>
                  <a:gd name="T0" fmla="*/ 1 w 22"/>
                  <a:gd name="T1" fmla="*/ 0 h 54"/>
                  <a:gd name="T2" fmla="*/ 1 w 22"/>
                  <a:gd name="T3" fmla="*/ 1 h 54"/>
                  <a:gd name="T4" fmla="*/ 1 w 22"/>
                  <a:gd name="T5" fmla="*/ 1 h 54"/>
                  <a:gd name="T6" fmla="*/ 1 w 22"/>
                  <a:gd name="T7" fmla="*/ 2 h 54"/>
                  <a:gd name="T8" fmla="*/ 1 w 22"/>
                  <a:gd name="T9" fmla="*/ 2 h 54"/>
                  <a:gd name="T10" fmla="*/ 0 w 22"/>
                  <a:gd name="T11" fmla="*/ 2 h 54"/>
                  <a:gd name="T12" fmla="*/ 1 w 22"/>
                  <a:gd name="T13" fmla="*/ 1 h 54"/>
                  <a:gd name="T14" fmla="*/ 1 w 22"/>
                  <a:gd name="T15" fmla="*/ 1 h 54"/>
                  <a:gd name="T16" fmla="*/ 1 w 22"/>
                  <a:gd name="T17" fmla="*/ 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54">
                    <a:moveTo>
                      <a:pt x="22" y="0"/>
                    </a:moveTo>
                    <a:lnTo>
                      <a:pt x="21" y="11"/>
                    </a:lnTo>
                    <a:lnTo>
                      <a:pt x="17" y="31"/>
                    </a:lnTo>
                    <a:lnTo>
                      <a:pt x="12" y="48"/>
                    </a:lnTo>
                    <a:lnTo>
                      <a:pt x="3" y="54"/>
                    </a:lnTo>
                    <a:lnTo>
                      <a:pt x="0" y="45"/>
                    </a:lnTo>
                    <a:lnTo>
                      <a:pt x="6" y="29"/>
                    </a:lnTo>
                    <a:lnTo>
                      <a:pt x="15" y="13"/>
                    </a:lnTo>
                    <a:lnTo>
                      <a:pt x="2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79" name="Freeform 184">
                <a:extLst>
                  <a:ext uri="{FF2B5EF4-FFF2-40B4-BE49-F238E27FC236}">
                    <a16:creationId xmlns:a16="http://schemas.microsoft.com/office/drawing/2014/main" xmlns="" id="{C260D8C6-9BCA-4F5F-BB64-C7FAC3423F32}"/>
                  </a:ext>
                </a:extLst>
              </p:cNvPr>
              <p:cNvSpPr>
                <a:spLocks/>
              </p:cNvSpPr>
              <p:nvPr/>
            </p:nvSpPr>
            <p:spPr bwMode="auto">
              <a:xfrm>
                <a:off x="2046" y="1268"/>
                <a:ext cx="26" cy="5"/>
              </a:xfrm>
              <a:custGeom>
                <a:avLst/>
                <a:gdLst>
                  <a:gd name="T0" fmla="*/ 2 w 51"/>
                  <a:gd name="T1" fmla="*/ 0 h 11"/>
                  <a:gd name="T2" fmla="*/ 2 w 51"/>
                  <a:gd name="T3" fmla="*/ 0 h 11"/>
                  <a:gd name="T4" fmla="*/ 2 w 51"/>
                  <a:gd name="T5" fmla="*/ 0 h 11"/>
                  <a:gd name="T6" fmla="*/ 2 w 51"/>
                  <a:gd name="T7" fmla="*/ 0 h 11"/>
                  <a:gd name="T8" fmla="*/ 1 w 51"/>
                  <a:gd name="T9" fmla="*/ 0 h 11"/>
                  <a:gd name="T10" fmla="*/ 1 w 51"/>
                  <a:gd name="T11" fmla="*/ 0 h 11"/>
                  <a:gd name="T12" fmla="*/ 1 w 51"/>
                  <a:gd name="T13" fmla="*/ 0 h 11"/>
                  <a:gd name="T14" fmla="*/ 1 w 51"/>
                  <a:gd name="T15" fmla="*/ 0 h 11"/>
                  <a:gd name="T16" fmla="*/ 0 w 51"/>
                  <a:gd name="T17" fmla="*/ 0 h 11"/>
                  <a:gd name="T18" fmla="*/ 1 w 51"/>
                  <a:gd name="T19" fmla="*/ 0 h 11"/>
                  <a:gd name="T20" fmla="*/ 1 w 51"/>
                  <a:gd name="T21" fmla="*/ 0 h 11"/>
                  <a:gd name="T22" fmla="*/ 1 w 51"/>
                  <a:gd name="T23" fmla="*/ 0 h 11"/>
                  <a:gd name="T24" fmla="*/ 1 w 51"/>
                  <a:gd name="T25" fmla="*/ 0 h 11"/>
                  <a:gd name="T26" fmla="*/ 1 w 51"/>
                  <a:gd name="T27" fmla="*/ 0 h 11"/>
                  <a:gd name="T28" fmla="*/ 2 w 51"/>
                  <a:gd name="T29" fmla="*/ 0 h 11"/>
                  <a:gd name="T30" fmla="*/ 2 w 51"/>
                  <a:gd name="T31" fmla="*/ 0 h 11"/>
                  <a:gd name="T32" fmla="*/ 2 w 51"/>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11">
                    <a:moveTo>
                      <a:pt x="51" y="3"/>
                    </a:moveTo>
                    <a:lnTo>
                      <a:pt x="48" y="3"/>
                    </a:lnTo>
                    <a:lnTo>
                      <a:pt x="41" y="1"/>
                    </a:lnTo>
                    <a:lnTo>
                      <a:pt x="33" y="1"/>
                    </a:lnTo>
                    <a:lnTo>
                      <a:pt x="24" y="0"/>
                    </a:lnTo>
                    <a:lnTo>
                      <a:pt x="15" y="0"/>
                    </a:lnTo>
                    <a:lnTo>
                      <a:pt x="8" y="0"/>
                    </a:lnTo>
                    <a:lnTo>
                      <a:pt x="2" y="3"/>
                    </a:lnTo>
                    <a:lnTo>
                      <a:pt x="0" y="6"/>
                    </a:lnTo>
                    <a:lnTo>
                      <a:pt x="1" y="10"/>
                    </a:lnTo>
                    <a:lnTo>
                      <a:pt x="5" y="11"/>
                    </a:lnTo>
                    <a:lnTo>
                      <a:pt x="12" y="11"/>
                    </a:lnTo>
                    <a:lnTo>
                      <a:pt x="20" y="10"/>
                    </a:lnTo>
                    <a:lnTo>
                      <a:pt x="29" y="8"/>
                    </a:lnTo>
                    <a:lnTo>
                      <a:pt x="39" y="6"/>
                    </a:lnTo>
                    <a:lnTo>
                      <a:pt x="46" y="4"/>
                    </a:lnTo>
                    <a:lnTo>
                      <a:pt x="51"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80" name="Freeform 185">
                <a:extLst>
                  <a:ext uri="{FF2B5EF4-FFF2-40B4-BE49-F238E27FC236}">
                    <a16:creationId xmlns:a16="http://schemas.microsoft.com/office/drawing/2014/main" xmlns="" id="{7B477A24-F322-401C-A1CF-5D5366C6AA80}"/>
                  </a:ext>
                </a:extLst>
              </p:cNvPr>
              <p:cNvSpPr>
                <a:spLocks/>
              </p:cNvSpPr>
              <p:nvPr/>
            </p:nvSpPr>
            <p:spPr bwMode="auto">
              <a:xfrm>
                <a:off x="2042" y="1278"/>
                <a:ext cx="22" cy="16"/>
              </a:xfrm>
              <a:custGeom>
                <a:avLst/>
                <a:gdLst>
                  <a:gd name="T0" fmla="*/ 2 w 44"/>
                  <a:gd name="T1" fmla="*/ 0 h 32"/>
                  <a:gd name="T2" fmla="*/ 2 w 44"/>
                  <a:gd name="T3" fmla="*/ 1 h 32"/>
                  <a:gd name="T4" fmla="*/ 2 w 44"/>
                  <a:gd name="T5" fmla="*/ 1 h 32"/>
                  <a:gd name="T6" fmla="*/ 1 w 44"/>
                  <a:gd name="T7" fmla="*/ 1 h 32"/>
                  <a:gd name="T8" fmla="*/ 1 w 44"/>
                  <a:gd name="T9" fmla="*/ 1 h 32"/>
                  <a:gd name="T10" fmla="*/ 1 w 44"/>
                  <a:gd name="T11" fmla="*/ 1 h 32"/>
                  <a:gd name="T12" fmla="*/ 1 w 44"/>
                  <a:gd name="T13" fmla="*/ 1 h 32"/>
                  <a:gd name="T14" fmla="*/ 0 w 44"/>
                  <a:gd name="T15" fmla="*/ 1 h 32"/>
                  <a:gd name="T16" fmla="*/ 0 w 44"/>
                  <a:gd name="T17" fmla="*/ 1 h 32"/>
                  <a:gd name="T18" fmla="*/ 1 w 44"/>
                  <a:gd name="T19" fmla="*/ 1 h 32"/>
                  <a:gd name="T20" fmla="*/ 1 w 44"/>
                  <a:gd name="T21" fmla="*/ 1 h 32"/>
                  <a:gd name="T22" fmla="*/ 1 w 44"/>
                  <a:gd name="T23" fmla="*/ 1 h 32"/>
                  <a:gd name="T24" fmla="*/ 1 w 44"/>
                  <a:gd name="T25" fmla="*/ 1 h 32"/>
                  <a:gd name="T26" fmla="*/ 1 w 44"/>
                  <a:gd name="T27" fmla="*/ 1 h 32"/>
                  <a:gd name="T28" fmla="*/ 2 w 44"/>
                  <a:gd name="T29" fmla="*/ 1 h 32"/>
                  <a:gd name="T30" fmla="*/ 2 w 44"/>
                  <a:gd name="T31" fmla="*/ 1 h 32"/>
                  <a:gd name="T32" fmla="*/ 2 w 44"/>
                  <a:gd name="T33" fmla="*/ 0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32">
                    <a:moveTo>
                      <a:pt x="44" y="0"/>
                    </a:moveTo>
                    <a:lnTo>
                      <a:pt x="41" y="2"/>
                    </a:lnTo>
                    <a:lnTo>
                      <a:pt x="35" y="5"/>
                    </a:lnTo>
                    <a:lnTo>
                      <a:pt x="28" y="8"/>
                    </a:lnTo>
                    <a:lnTo>
                      <a:pt x="19" y="12"/>
                    </a:lnTo>
                    <a:lnTo>
                      <a:pt x="11" y="16"/>
                    </a:lnTo>
                    <a:lnTo>
                      <a:pt x="5" y="21"/>
                    </a:lnTo>
                    <a:lnTo>
                      <a:pt x="0" y="25"/>
                    </a:lnTo>
                    <a:lnTo>
                      <a:pt x="0" y="30"/>
                    </a:lnTo>
                    <a:lnTo>
                      <a:pt x="3" y="32"/>
                    </a:lnTo>
                    <a:lnTo>
                      <a:pt x="9" y="31"/>
                    </a:lnTo>
                    <a:lnTo>
                      <a:pt x="14" y="28"/>
                    </a:lnTo>
                    <a:lnTo>
                      <a:pt x="21" y="22"/>
                    </a:lnTo>
                    <a:lnTo>
                      <a:pt x="28" y="16"/>
                    </a:lnTo>
                    <a:lnTo>
                      <a:pt x="35" y="9"/>
                    </a:lnTo>
                    <a:lnTo>
                      <a:pt x="41" y="5"/>
                    </a:lnTo>
                    <a:lnTo>
                      <a:pt x="4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81" name="Freeform 186">
                <a:extLst>
                  <a:ext uri="{FF2B5EF4-FFF2-40B4-BE49-F238E27FC236}">
                    <a16:creationId xmlns:a16="http://schemas.microsoft.com/office/drawing/2014/main" xmlns="" id="{B589E347-EF08-48D4-AD03-59ECEB018B00}"/>
                  </a:ext>
                </a:extLst>
              </p:cNvPr>
              <p:cNvSpPr>
                <a:spLocks/>
              </p:cNvSpPr>
              <p:nvPr/>
            </p:nvSpPr>
            <p:spPr bwMode="auto">
              <a:xfrm>
                <a:off x="2186" y="1194"/>
                <a:ext cx="7" cy="34"/>
              </a:xfrm>
              <a:custGeom>
                <a:avLst/>
                <a:gdLst>
                  <a:gd name="T0" fmla="*/ 1 w 14"/>
                  <a:gd name="T1" fmla="*/ 3 h 68"/>
                  <a:gd name="T2" fmla="*/ 1 w 14"/>
                  <a:gd name="T3" fmla="*/ 2 h 68"/>
                  <a:gd name="T4" fmla="*/ 0 w 14"/>
                  <a:gd name="T5" fmla="*/ 1 h 68"/>
                  <a:gd name="T6" fmla="*/ 1 w 14"/>
                  <a:gd name="T7" fmla="*/ 1 h 68"/>
                  <a:gd name="T8" fmla="*/ 1 w 14"/>
                  <a:gd name="T9" fmla="*/ 0 h 68"/>
                  <a:gd name="T10" fmla="*/ 1 w 14"/>
                  <a:gd name="T11" fmla="*/ 1 h 68"/>
                  <a:gd name="T12" fmla="*/ 1 w 14"/>
                  <a:gd name="T13" fmla="*/ 1 h 68"/>
                  <a:gd name="T14" fmla="*/ 1 w 14"/>
                  <a:gd name="T15" fmla="*/ 2 h 68"/>
                  <a:gd name="T16" fmla="*/ 1 w 14"/>
                  <a:gd name="T17" fmla="*/ 3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68">
                    <a:moveTo>
                      <a:pt x="12" y="68"/>
                    </a:moveTo>
                    <a:lnTo>
                      <a:pt x="4" y="52"/>
                    </a:lnTo>
                    <a:lnTo>
                      <a:pt x="0" y="30"/>
                    </a:lnTo>
                    <a:lnTo>
                      <a:pt x="1" y="10"/>
                    </a:lnTo>
                    <a:lnTo>
                      <a:pt x="8" y="0"/>
                    </a:lnTo>
                    <a:lnTo>
                      <a:pt x="14" y="7"/>
                    </a:lnTo>
                    <a:lnTo>
                      <a:pt x="14" y="26"/>
                    </a:lnTo>
                    <a:lnTo>
                      <a:pt x="12" y="49"/>
                    </a:lnTo>
                    <a:lnTo>
                      <a:pt x="12"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82" name="Freeform 187">
                <a:extLst>
                  <a:ext uri="{FF2B5EF4-FFF2-40B4-BE49-F238E27FC236}">
                    <a16:creationId xmlns:a16="http://schemas.microsoft.com/office/drawing/2014/main" xmlns="" id="{36B84655-600F-4ED1-8D29-3FFA244B6015}"/>
                  </a:ext>
                </a:extLst>
              </p:cNvPr>
              <p:cNvSpPr>
                <a:spLocks/>
              </p:cNvSpPr>
              <p:nvPr/>
            </p:nvSpPr>
            <p:spPr bwMode="auto">
              <a:xfrm>
                <a:off x="2205" y="1201"/>
                <a:ext cx="13" cy="33"/>
              </a:xfrm>
              <a:custGeom>
                <a:avLst/>
                <a:gdLst>
                  <a:gd name="T0" fmla="*/ 0 w 28"/>
                  <a:gd name="T1" fmla="*/ 3 h 64"/>
                  <a:gd name="T2" fmla="*/ 0 w 28"/>
                  <a:gd name="T3" fmla="*/ 2 h 64"/>
                  <a:gd name="T4" fmla="*/ 0 w 28"/>
                  <a:gd name="T5" fmla="*/ 1 h 64"/>
                  <a:gd name="T6" fmla="*/ 0 w 28"/>
                  <a:gd name="T7" fmla="*/ 1 h 64"/>
                  <a:gd name="T8" fmla="*/ 0 w 28"/>
                  <a:gd name="T9" fmla="*/ 0 h 64"/>
                  <a:gd name="T10" fmla="*/ 0 w 28"/>
                  <a:gd name="T11" fmla="*/ 1 h 64"/>
                  <a:gd name="T12" fmla="*/ 0 w 28"/>
                  <a:gd name="T13" fmla="*/ 1 h 64"/>
                  <a:gd name="T14" fmla="*/ 0 w 28"/>
                  <a:gd name="T15" fmla="*/ 1 h 64"/>
                  <a:gd name="T16" fmla="*/ 0 w 28"/>
                  <a:gd name="T17" fmla="*/ 1 h 64"/>
                  <a:gd name="T18" fmla="*/ 0 w 28"/>
                  <a:gd name="T19" fmla="*/ 2 h 64"/>
                  <a:gd name="T20" fmla="*/ 0 w 28"/>
                  <a:gd name="T21" fmla="*/ 2 h 64"/>
                  <a:gd name="T22" fmla="*/ 0 w 28"/>
                  <a:gd name="T23" fmla="*/ 2 h 64"/>
                  <a:gd name="T24" fmla="*/ 0 w 28"/>
                  <a:gd name="T25" fmla="*/ 3 h 6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8" h="64">
                    <a:moveTo>
                      <a:pt x="0" y="64"/>
                    </a:moveTo>
                    <a:lnTo>
                      <a:pt x="3" y="49"/>
                    </a:lnTo>
                    <a:lnTo>
                      <a:pt x="8" y="27"/>
                    </a:lnTo>
                    <a:lnTo>
                      <a:pt x="15" y="9"/>
                    </a:lnTo>
                    <a:lnTo>
                      <a:pt x="24" y="0"/>
                    </a:lnTo>
                    <a:lnTo>
                      <a:pt x="28" y="2"/>
                    </a:lnTo>
                    <a:lnTo>
                      <a:pt x="27" y="9"/>
                    </a:lnTo>
                    <a:lnTo>
                      <a:pt x="24" y="18"/>
                    </a:lnTo>
                    <a:lnTo>
                      <a:pt x="20" y="30"/>
                    </a:lnTo>
                    <a:lnTo>
                      <a:pt x="14" y="41"/>
                    </a:lnTo>
                    <a:lnTo>
                      <a:pt x="8" y="52"/>
                    </a:lnTo>
                    <a:lnTo>
                      <a:pt x="4" y="60"/>
                    </a:lnTo>
                    <a:lnTo>
                      <a:pt x="0" y="6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83" name="Freeform 188">
                <a:extLst>
                  <a:ext uri="{FF2B5EF4-FFF2-40B4-BE49-F238E27FC236}">
                    <a16:creationId xmlns:a16="http://schemas.microsoft.com/office/drawing/2014/main" xmlns="" id="{E36875F7-B58D-4F04-BDAA-06F9428E1F78}"/>
                  </a:ext>
                </a:extLst>
              </p:cNvPr>
              <p:cNvSpPr>
                <a:spLocks/>
              </p:cNvSpPr>
              <p:nvPr/>
            </p:nvSpPr>
            <p:spPr bwMode="auto">
              <a:xfrm>
                <a:off x="2173" y="1194"/>
                <a:ext cx="7" cy="31"/>
              </a:xfrm>
              <a:custGeom>
                <a:avLst/>
                <a:gdLst>
                  <a:gd name="T0" fmla="*/ 0 w 15"/>
                  <a:gd name="T1" fmla="*/ 2 h 62"/>
                  <a:gd name="T2" fmla="*/ 0 w 15"/>
                  <a:gd name="T3" fmla="*/ 2 h 62"/>
                  <a:gd name="T4" fmla="*/ 0 w 15"/>
                  <a:gd name="T5" fmla="*/ 2 h 62"/>
                  <a:gd name="T6" fmla="*/ 0 w 15"/>
                  <a:gd name="T7" fmla="*/ 1 h 62"/>
                  <a:gd name="T8" fmla="*/ 0 w 15"/>
                  <a:gd name="T9" fmla="*/ 0 h 62"/>
                  <a:gd name="T10" fmla="*/ 0 w 15"/>
                  <a:gd name="T11" fmla="*/ 1 h 62"/>
                  <a:gd name="T12" fmla="*/ 0 w 15"/>
                  <a:gd name="T13" fmla="*/ 1 h 62"/>
                  <a:gd name="T14" fmla="*/ 0 w 15"/>
                  <a:gd name="T15" fmla="*/ 2 h 62"/>
                  <a:gd name="T16" fmla="*/ 0 w 15"/>
                  <a:gd name="T17" fmla="*/ 2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62">
                    <a:moveTo>
                      <a:pt x="15" y="62"/>
                    </a:moveTo>
                    <a:lnTo>
                      <a:pt x="6" y="54"/>
                    </a:lnTo>
                    <a:lnTo>
                      <a:pt x="0" y="34"/>
                    </a:lnTo>
                    <a:lnTo>
                      <a:pt x="0" y="12"/>
                    </a:lnTo>
                    <a:lnTo>
                      <a:pt x="6" y="0"/>
                    </a:lnTo>
                    <a:lnTo>
                      <a:pt x="12" y="3"/>
                    </a:lnTo>
                    <a:lnTo>
                      <a:pt x="14" y="21"/>
                    </a:lnTo>
                    <a:lnTo>
                      <a:pt x="14" y="44"/>
                    </a:lnTo>
                    <a:lnTo>
                      <a:pt x="15" y="6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84" name="Freeform 189">
                <a:extLst>
                  <a:ext uri="{FF2B5EF4-FFF2-40B4-BE49-F238E27FC236}">
                    <a16:creationId xmlns:a16="http://schemas.microsoft.com/office/drawing/2014/main" xmlns="" id="{C4F88546-E31A-42D5-9B04-F3B71E489DE7}"/>
                  </a:ext>
                </a:extLst>
              </p:cNvPr>
              <p:cNvSpPr>
                <a:spLocks/>
              </p:cNvSpPr>
              <p:nvPr/>
            </p:nvSpPr>
            <p:spPr bwMode="auto">
              <a:xfrm>
                <a:off x="2159" y="1192"/>
                <a:ext cx="10" cy="33"/>
              </a:xfrm>
              <a:custGeom>
                <a:avLst/>
                <a:gdLst>
                  <a:gd name="T0" fmla="*/ 1 w 20"/>
                  <a:gd name="T1" fmla="*/ 2 h 67"/>
                  <a:gd name="T2" fmla="*/ 1 w 20"/>
                  <a:gd name="T3" fmla="*/ 1 h 67"/>
                  <a:gd name="T4" fmla="*/ 1 w 20"/>
                  <a:gd name="T5" fmla="*/ 1 h 67"/>
                  <a:gd name="T6" fmla="*/ 0 w 20"/>
                  <a:gd name="T7" fmla="*/ 0 h 67"/>
                  <a:gd name="T8" fmla="*/ 1 w 20"/>
                  <a:gd name="T9" fmla="*/ 0 h 67"/>
                  <a:gd name="T10" fmla="*/ 1 w 20"/>
                  <a:gd name="T11" fmla="*/ 0 h 67"/>
                  <a:gd name="T12" fmla="*/ 1 w 20"/>
                  <a:gd name="T13" fmla="*/ 0 h 67"/>
                  <a:gd name="T14" fmla="*/ 1 w 20"/>
                  <a:gd name="T15" fmla="*/ 1 h 67"/>
                  <a:gd name="T16" fmla="*/ 1 w 20"/>
                  <a:gd name="T17" fmla="*/ 2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67">
                    <a:moveTo>
                      <a:pt x="20" y="67"/>
                    </a:moveTo>
                    <a:lnTo>
                      <a:pt x="10" y="54"/>
                    </a:lnTo>
                    <a:lnTo>
                      <a:pt x="3" y="34"/>
                    </a:lnTo>
                    <a:lnTo>
                      <a:pt x="0" y="13"/>
                    </a:lnTo>
                    <a:lnTo>
                      <a:pt x="4" y="0"/>
                    </a:lnTo>
                    <a:lnTo>
                      <a:pt x="10" y="5"/>
                    </a:lnTo>
                    <a:lnTo>
                      <a:pt x="12" y="22"/>
                    </a:lnTo>
                    <a:lnTo>
                      <a:pt x="15" y="45"/>
                    </a:lnTo>
                    <a:lnTo>
                      <a:pt x="20" y="6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85" name="Freeform 190">
                <a:extLst>
                  <a:ext uri="{FF2B5EF4-FFF2-40B4-BE49-F238E27FC236}">
                    <a16:creationId xmlns:a16="http://schemas.microsoft.com/office/drawing/2014/main" xmlns="" id="{DDE22D76-4B65-4BE3-9AAB-0D673EAF1A91}"/>
                  </a:ext>
                </a:extLst>
              </p:cNvPr>
              <p:cNvSpPr>
                <a:spLocks/>
              </p:cNvSpPr>
              <p:nvPr/>
            </p:nvSpPr>
            <p:spPr bwMode="auto">
              <a:xfrm>
                <a:off x="2145" y="1194"/>
                <a:ext cx="14" cy="32"/>
              </a:xfrm>
              <a:custGeom>
                <a:avLst/>
                <a:gdLst>
                  <a:gd name="T0" fmla="*/ 1 w 27"/>
                  <a:gd name="T1" fmla="*/ 2 h 64"/>
                  <a:gd name="T2" fmla="*/ 1 w 27"/>
                  <a:gd name="T3" fmla="*/ 2 h 64"/>
                  <a:gd name="T4" fmla="*/ 1 w 27"/>
                  <a:gd name="T5" fmla="*/ 2 h 64"/>
                  <a:gd name="T6" fmla="*/ 1 w 27"/>
                  <a:gd name="T7" fmla="*/ 2 h 64"/>
                  <a:gd name="T8" fmla="*/ 1 w 27"/>
                  <a:gd name="T9" fmla="*/ 1 h 64"/>
                  <a:gd name="T10" fmla="*/ 1 w 27"/>
                  <a:gd name="T11" fmla="*/ 1 h 64"/>
                  <a:gd name="T12" fmla="*/ 0 w 27"/>
                  <a:gd name="T13" fmla="*/ 1 h 64"/>
                  <a:gd name="T14" fmla="*/ 1 w 27"/>
                  <a:gd name="T15" fmla="*/ 1 h 64"/>
                  <a:gd name="T16" fmla="*/ 1 w 27"/>
                  <a:gd name="T17" fmla="*/ 0 h 64"/>
                  <a:gd name="T18" fmla="*/ 1 w 27"/>
                  <a:gd name="T19" fmla="*/ 1 h 64"/>
                  <a:gd name="T20" fmla="*/ 1 w 27"/>
                  <a:gd name="T21" fmla="*/ 1 h 64"/>
                  <a:gd name="T22" fmla="*/ 1 w 27"/>
                  <a:gd name="T23" fmla="*/ 2 h 64"/>
                  <a:gd name="T24" fmla="*/ 1 w 27"/>
                  <a:gd name="T25" fmla="*/ 2 h 6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64">
                    <a:moveTo>
                      <a:pt x="27" y="64"/>
                    </a:moveTo>
                    <a:lnTo>
                      <a:pt x="20" y="59"/>
                    </a:lnTo>
                    <a:lnTo>
                      <a:pt x="15" y="51"/>
                    </a:lnTo>
                    <a:lnTo>
                      <a:pt x="9" y="40"/>
                    </a:lnTo>
                    <a:lnTo>
                      <a:pt x="5" y="30"/>
                    </a:lnTo>
                    <a:lnTo>
                      <a:pt x="2" y="19"/>
                    </a:lnTo>
                    <a:lnTo>
                      <a:pt x="0" y="10"/>
                    </a:lnTo>
                    <a:lnTo>
                      <a:pt x="1" y="3"/>
                    </a:lnTo>
                    <a:lnTo>
                      <a:pt x="3" y="0"/>
                    </a:lnTo>
                    <a:lnTo>
                      <a:pt x="10" y="6"/>
                    </a:lnTo>
                    <a:lnTo>
                      <a:pt x="16" y="24"/>
                    </a:lnTo>
                    <a:lnTo>
                      <a:pt x="22" y="46"/>
                    </a:lnTo>
                    <a:lnTo>
                      <a:pt x="27" y="6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86" name="Freeform 191">
                <a:extLst>
                  <a:ext uri="{FF2B5EF4-FFF2-40B4-BE49-F238E27FC236}">
                    <a16:creationId xmlns:a16="http://schemas.microsoft.com/office/drawing/2014/main" xmlns="" id="{F3509546-5D4B-4447-A080-FAE5FAC82869}"/>
                  </a:ext>
                </a:extLst>
              </p:cNvPr>
              <p:cNvSpPr>
                <a:spLocks/>
              </p:cNvSpPr>
              <p:nvPr/>
            </p:nvSpPr>
            <p:spPr bwMode="auto">
              <a:xfrm>
                <a:off x="2127" y="1196"/>
                <a:ext cx="20" cy="32"/>
              </a:xfrm>
              <a:custGeom>
                <a:avLst/>
                <a:gdLst>
                  <a:gd name="T0" fmla="*/ 2 w 40"/>
                  <a:gd name="T1" fmla="*/ 2 h 66"/>
                  <a:gd name="T2" fmla="*/ 2 w 40"/>
                  <a:gd name="T3" fmla="*/ 1 h 66"/>
                  <a:gd name="T4" fmla="*/ 1 w 40"/>
                  <a:gd name="T5" fmla="*/ 1 h 66"/>
                  <a:gd name="T6" fmla="*/ 1 w 40"/>
                  <a:gd name="T7" fmla="*/ 1 h 66"/>
                  <a:gd name="T8" fmla="*/ 1 w 40"/>
                  <a:gd name="T9" fmla="*/ 0 h 66"/>
                  <a:gd name="T10" fmla="*/ 1 w 40"/>
                  <a:gd name="T11" fmla="*/ 0 h 66"/>
                  <a:gd name="T12" fmla="*/ 1 w 40"/>
                  <a:gd name="T13" fmla="*/ 0 h 66"/>
                  <a:gd name="T14" fmla="*/ 0 w 40"/>
                  <a:gd name="T15" fmla="*/ 0 h 66"/>
                  <a:gd name="T16" fmla="*/ 1 w 40"/>
                  <a:gd name="T17" fmla="*/ 0 h 66"/>
                  <a:gd name="T18" fmla="*/ 1 w 40"/>
                  <a:gd name="T19" fmla="*/ 0 h 66"/>
                  <a:gd name="T20" fmla="*/ 1 w 40"/>
                  <a:gd name="T21" fmla="*/ 0 h 66"/>
                  <a:gd name="T22" fmla="*/ 1 w 40"/>
                  <a:gd name="T23" fmla="*/ 0 h 66"/>
                  <a:gd name="T24" fmla="*/ 1 w 40"/>
                  <a:gd name="T25" fmla="*/ 0 h 66"/>
                  <a:gd name="T26" fmla="*/ 1 w 40"/>
                  <a:gd name="T27" fmla="*/ 1 h 66"/>
                  <a:gd name="T28" fmla="*/ 1 w 40"/>
                  <a:gd name="T29" fmla="*/ 1 h 66"/>
                  <a:gd name="T30" fmla="*/ 2 w 40"/>
                  <a:gd name="T31" fmla="*/ 1 h 66"/>
                  <a:gd name="T32" fmla="*/ 2 w 40"/>
                  <a:gd name="T33" fmla="*/ 2 h 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66">
                    <a:moveTo>
                      <a:pt x="40" y="66"/>
                    </a:moveTo>
                    <a:lnTo>
                      <a:pt x="33" y="59"/>
                    </a:lnTo>
                    <a:lnTo>
                      <a:pt x="26" y="51"/>
                    </a:lnTo>
                    <a:lnTo>
                      <a:pt x="18" y="41"/>
                    </a:lnTo>
                    <a:lnTo>
                      <a:pt x="11" y="30"/>
                    </a:lnTo>
                    <a:lnTo>
                      <a:pt x="4" y="21"/>
                    </a:lnTo>
                    <a:lnTo>
                      <a:pt x="1" y="12"/>
                    </a:lnTo>
                    <a:lnTo>
                      <a:pt x="0" y="5"/>
                    </a:lnTo>
                    <a:lnTo>
                      <a:pt x="3" y="0"/>
                    </a:lnTo>
                    <a:lnTo>
                      <a:pt x="8" y="0"/>
                    </a:lnTo>
                    <a:lnTo>
                      <a:pt x="14" y="6"/>
                    </a:lnTo>
                    <a:lnTo>
                      <a:pt x="18" y="15"/>
                    </a:lnTo>
                    <a:lnTo>
                      <a:pt x="24" y="26"/>
                    </a:lnTo>
                    <a:lnTo>
                      <a:pt x="29" y="38"/>
                    </a:lnTo>
                    <a:lnTo>
                      <a:pt x="32" y="50"/>
                    </a:lnTo>
                    <a:lnTo>
                      <a:pt x="37" y="59"/>
                    </a:lnTo>
                    <a:lnTo>
                      <a:pt x="40" y="6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87" name="Freeform 192">
                <a:extLst>
                  <a:ext uri="{FF2B5EF4-FFF2-40B4-BE49-F238E27FC236}">
                    <a16:creationId xmlns:a16="http://schemas.microsoft.com/office/drawing/2014/main" xmlns="" id="{76E3B12E-5AAF-4385-8A1F-688BB223201C}"/>
                  </a:ext>
                </a:extLst>
              </p:cNvPr>
              <p:cNvSpPr>
                <a:spLocks/>
              </p:cNvSpPr>
              <p:nvPr/>
            </p:nvSpPr>
            <p:spPr bwMode="auto">
              <a:xfrm>
                <a:off x="2106" y="1201"/>
                <a:ext cx="27" cy="33"/>
              </a:xfrm>
              <a:custGeom>
                <a:avLst/>
                <a:gdLst>
                  <a:gd name="T0" fmla="*/ 1 w 56"/>
                  <a:gd name="T1" fmla="*/ 3 h 65"/>
                  <a:gd name="T2" fmla="*/ 1 w 56"/>
                  <a:gd name="T3" fmla="*/ 2 h 65"/>
                  <a:gd name="T4" fmla="*/ 1 w 56"/>
                  <a:gd name="T5" fmla="*/ 2 h 65"/>
                  <a:gd name="T6" fmla="*/ 0 w 56"/>
                  <a:gd name="T7" fmla="*/ 2 h 65"/>
                  <a:gd name="T8" fmla="*/ 0 w 56"/>
                  <a:gd name="T9" fmla="*/ 1 h 65"/>
                  <a:gd name="T10" fmla="*/ 0 w 56"/>
                  <a:gd name="T11" fmla="*/ 1 h 65"/>
                  <a:gd name="T12" fmla="*/ 0 w 56"/>
                  <a:gd name="T13" fmla="*/ 1 h 65"/>
                  <a:gd name="T14" fmla="*/ 0 w 56"/>
                  <a:gd name="T15" fmla="*/ 1 h 65"/>
                  <a:gd name="T16" fmla="*/ 0 w 56"/>
                  <a:gd name="T17" fmla="*/ 0 h 65"/>
                  <a:gd name="T18" fmla="*/ 0 w 56"/>
                  <a:gd name="T19" fmla="*/ 1 h 65"/>
                  <a:gd name="T20" fmla="*/ 0 w 56"/>
                  <a:gd name="T21" fmla="*/ 1 h 65"/>
                  <a:gd name="T22" fmla="*/ 0 w 56"/>
                  <a:gd name="T23" fmla="*/ 1 h 65"/>
                  <a:gd name="T24" fmla="*/ 1 w 56"/>
                  <a:gd name="T25" fmla="*/ 1 h 65"/>
                  <a:gd name="T26" fmla="*/ 1 w 56"/>
                  <a:gd name="T27" fmla="*/ 2 h 65"/>
                  <a:gd name="T28" fmla="*/ 1 w 56"/>
                  <a:gd name="T29" fmla="*/ 2 h 65"/>
                  <a:gd name="T30" fmla="*/ 1 w 56"/>
                  <a:gd name="T31" fmla="*/ 2 h 65"/>
                  <a:gd name="T32" fmla="*/ 1 w 56"/>
                  <a:gd name="T33" fmla="*/ 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65">
                    <a:moveTo>
                      <a:pt x="56" y="65"/>
                    </a:moveTo>
                    <a:lnTo>
                      <a:pt x="49" y="60"/>
                    </a:lnTo>
                    <a:lnTo>
                      <a:pt x="39" y="52"/>
                    </a:lnTo>
                    <a:lnTo>
                      <a:pt x="29" y="41"/>
                    </a:lnTo>
                    <a:lnTo>
                      <a:pt x="19" y="31"/>
                    </a:lnTo>
                    <a:lnTo>
                      <a:pt x="9" y="19"/>
                    </a:lnTo>
                    <a:lnTo>
                      <a:pt x="3" y="10"/>
                    </a:lnTo>
                    <a:lnTo>
                      <a:pt x="0" y="3"/>
                    </a:lnTo>
                    <a:lnTo>
                      <a:pt x="3" y="0"/>
                    </a:lnTo>
                    <a:lnTo>
                      <a:pt x="8" y="1"/>
                    </a:lnTo>
                    <a:lnTo>
                      <a:pt x="16" y="8"/>
                    </a:lnTo>
                    <a:lnTo>
                      <a:pt x="24" y="17"/>
                    </a:lnTo>
                    <a:lnTo>
                      <a:pt x="33" y="29"/>
                    </a:lnTo>
                    <a:lnTo>
                      <a:pt x="39" y="41"/>
                    </a:lnTo>
                    <a:lnTo>
                      <a:pt x="46" y="52"/>
                    </a:lnTo>
                    <a:lnTo>
                      <a:pt x="52" y="61"/>
                    </a:lnTo>
                    <a:lnTo>
                      <a:pt x="56" y="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88" name="Freeform 193">
                <a:extLst>
                  <a:ext uri="{FF2B5EF4-FFF2-40B4-BE49-F238E27FC236}">
                    <a16:creationId xmlns:a16="http://schemas.microsoft.com/office/drawing/2014/main" xmlns="" id="{D569F4F2-19F0-4593-9316-A58138DE712F}"/>
                  </a:ext>
                </a:extLst>
              </p:cNvPr>
              <p:cNvSpPr>
                <a:spLocks/>
              </p:cNvSpPr>
              <p:nvPr/>
            </p:nvSpPr>
            <p:spPr bwMode="auto">
              <a:xfrm>
                <a:off x="2085" y="1206"/>
                <a:ext cx="32" cy="34"/>
              </a:xfrm>
              <a:custGeom>
                <a:avLst/>
                <a:gdLst>
                  <a:gd name="T0" fmla="*/ 2 w 63"/>
                  <a:gd name="T1" fmla="*/ 3 h 68"/>
                  <a:gd name="T2" fmla="*/ 2 w 63"/>
                  <a:gd name="T3" fmla="*/ 2 h 68"/>
                  <a:gd name="T4" fmla="*/ 2 w 63"/>
                  <a:gd name="T5" fmla="*/ 2 h 68"/>
                  <a:gd name="T6" fmla="*/ 2 w 63"/>
                  <a:gd name="T7" fmla="*/ 2 h 68"/>
                  <a:gd name="T8" fmla="*/ 1 w 63"/>
                  <a:gd name="T9" fmla="*/ 2 h 68"/>
                  <a:gd name="T10" fmla="*/ 1 w 63"/>
                  <a:gd name="T11" fmla="*/ 1 h 68"/>
                  <a:gd name="T12" fmla="*/ 1 w 63"/>
                  <a:gd name="T13" fmla="*/ 1 h 68"/>
                  <a:gd name="T14" fmla="*/ 0 w 63"/>
                  <a:gd name="T15" fmla="*/ 1 h 68"/>
                  <a:gd name="T16" fmla="*/ 1 w 63"/>
                  <a:gd name="T17" fmla="*/ 0 h 68"/>
                  <a:gd name="T18" fmla="*/ 1 w 63"/>
                  <a:gd name="T19" fmla="*/ 0 h 68"/>
                  <a:gd name="T20" fmla="*/ 1 w 63"/>
                  <a:gd name="T21" fmla="*/ 1 h 68"/>
                  <a:gd name="T22" fmla="*/ 1 w 63"/>
                  <a:gd name="T23" fmla="*/ 1 h 68"/>
                  <a:gd name="T24" fmla="*/ 2 w 63"/>
                  <a:gd name="T25" fmla="*/ 1 h 68"/>
                  <a:gd name="T26" fmla="*/ 2 w 63"/>
                  <a:gd name="T27" fmla="*/ 2 h 68"/>
                  <a:gd name="T28" fmla="*/ 2 w 63"/>
                  <a:gd name="T29" fmla="*/ 2 h 68"/>
                  <a:gd name="T30" fmla="*/ 2 w 63"/>
                  <a:gd name="T31" fmla="*/ 2 h 68"/>
                  <a:gd name="T32" fmla="*/ 2 w 63"/>
                  <a:gd name="T33" fmla="*/ 3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68">
                    <a:moveTo>
                      <a:pt x="63" y="68"/>
                    </a:moveTo>
                    <a:lnTo>
                      <a:pt x="55" y="63"/>
                    </a:lnTo>
                    <a:lnTo>
                      <a:pt x="46" y="55"/>
                    </a:lnTo>
                    <a:lnTo>
                      <a:pt x="33" y="46"/>
                    </a:lnTo>
                    <a:lnTo>
                      <a:pt x="22" y="35"/>
                    </a:lnTo>
                    <a:lnTo>
                      <a:pt x="12" y="24"/>
                    </a:lnTo>
                    <a:lnTo>
                      <a:pt x="3" y="14"/>
                    </a:lnTo>
                    <a:lnTo>
                      <a:pt x="0" y="6"/>
                    </a:lnTo>
                    <a:lnTo>
                      <a:pt x="2" y="0"/>
                    </a:lnTo>
                    <a:lnTo>
                      <a:pt x="8" y="0"/>
                    </a:lnTo>
                    <a:lnTo>
                      <a:pt x="16" y="6"/>
                    </a:lnTo>
                    <a:lnTo>
                      <a:pt x="24" y="15"/>
                    </a:lnTo>
                    <a:lnTo>
                      <a:pt x="33" y="27"/>
                    </a:lnTo>
                    <a:lnTo>
                      <a:pt x="41" y="40"/>
                    </a:lnTo>
                    <a:lnTo>
                      <a:pt x="49" y="52"/>
                    </a:lnTo>
                    <a:lnTo>
                      <a:pt x="58" y="62"/>
                    </a:lnTo>
                    <a:lnTo>
                      <a:pt x="63"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89" name="Freeform 194">
                <a:extLst>
                  <a:ext uri="{FF2B5EF4-FFF2-40B4-BE49-F238E27FC236}">
                    <a16:creationId xmlns:a16="http://schemas.microsoft.com/office/drawing/2014/main" xmlns="" id="{AF0ADF4A-04C4-421C-AED0-977509E0384E}"/>
                  </a:ext>
                </a:extLst>
              </p:cNvPr>
              <p:cNvSpPr>
                <a:spLocks/>
              </p:cNvSpPr>
              <p:nvPr/>
            </p:nvSpPr>
            <p:spPr bwMode="auto">
              <a:xfrm>
                <a:off x="2069" y="1215"/>
                <a:ext cx="37" cy="32"/>
              </a:xfrm>
              <a:custGeom>
                <a:avLst/>
                <a:gdLst>
                  <a:gd name="T0" fmla="*/ 3 w 73"/>
                  <a:gd name="T1" fmla="*/ 2 h 64"/>
                  <a:gd name="T2" fmla="*/ 2 w 73"/>
                  <a:gd name="T3" fmla="*/ 2 h 64"/>
                  <a:gd name="T4" fmla="*/ 2 w 73"/>
                  <a:gd name="T5" fmla="*/ 2 h 64"/>
                  <a:gd name="T6" fmla="*/ 2 w 73"/>
                  <a:gd name="T7" fmla="*/ 2 h 64"/>
                  <a:gd name="T8" fmla="*/ 1 w 73"/>
                  <a:gd name="T9" fmla="*/ 2 h 64"/>
                  <a:gd name="T10" fmla="*/ 1 w 73"/>
                  <a:gd name="T11" fmla="*/ 1 h 64"/>
                  <a:gd name="T12" fmla="*/ 1 w 73"/>
                  <a:gd name="T13" fmla="*/ 1 h 64"/>
                  <a:gd name="T14" fmla="*/ 1 w 73"/>
                  <a:gd name="T15" fmla="*/ 1 h 64"/>
                  <a:gd name="T16" fmla="*/ 0 w 73"/>
                  <a:gd name="T17" fmla="*/ 1 h 64"/>
                  <a:gd name="T18" fmla="*/ 1 w 73"/>
                  <a:gd name="T19" fmla="*/ 0 h 64"/>
                  <a:gd name="T20" fmla="*/ 1 w 73"/>
                  <a:gd name="T21" fmla="*/ 1 h 64"/>
                  <a:gd name="T22" fmla="*/ 1 w 73"/>
                  <a:gd name="T23" fmla="*/ 1 h 64"/>
                  <a:gd name="T24" fmla="*/ 2 w 73"/>
                  <a:gd name="T25" fmla="*/ 1 h 64"/>
                  <a:gd name="T26" fmla="*/ 2 w 73"/>
                  <a:gd name="T27" fmla="*/ 2 h 64"/>
                  <a:gd name="T28" fmla="*/ 2 w 73"/>
                  <a:gd name="T29" fmla="*/ 2 h 64"/>
                  <a:gd name="T30" fmla="*/ 3 w 73"/>
                  <a:gd name="T31" fmla="*/ 2 h 64"/>
                  <a:gd name="T32" fmla="*/ 3 w 73"/>
                  <a:gd name="T33" fmla="*/ 2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3" h="64">
                    <a:moveTo>
                      <a:pt x="73" y="64"/>
                    </a:moveTo>
                    <a:lnTo>
                      <a:pt x="64" y="60"/>
                    </a:lnTo>
                    <a:lnTo>
                      <a:pt x="53" y="55"/>
                    </a:lnTo>
                    <a:lnTo>
                      <a:pt x="40" y="49"/>
                    </a:lnTo>
                    <a:lnTo>
                      <a:pt x="28" y="41"/>
                    </a:lnTo>
                    <a:lnTo>
                      <a:pt x="17" y="32"/>
                    </a:lnTo>
                    <a:lnTo>
                      <a:pt x="8" y="22"/>
                    </a:lnTo>
                    <a:lnTo>
                      <a:pt x="2" y="13"/>
                    </a:lnTo>
                    <a:lnTo>
                      <a:pt x="0" y="3"/>
                    </a:lnTo>
                    <a:lnTo>
                      <a:pt x="2" y="0"/>
                    </a:lnTo>
                    <a:lnTo>
                      <a:pt x="10" y="5"/>
                    </a:lnTo>
                    <a:lnTo>
                      <a:pt x="20" y="13"/>
                    </a:lnTo>
                    <a:lnTo>
                      <a:pt x="33" y="23"/>
                    </a:lnTo>
                    <a:lnTo>
                      <a:pt x="46" y="36"/>
                    </a:lnTo>
                    <a:lnTo>
                      <a:pt x="57" y="48"/>
                    </a:lnTo>
                    <a:lnTo>
                      <a:pt x="68" y="57"/>
                    </a:lnTo>
                    <a:lnTo>
                      <a:pt x="73" y="6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90" name="Freeform 195">
                <a:extLst>
                  <a:ext uri="{FF2B5EF4-FFF2-40B4-BE49-F238E27FC236}">
                    <a16:creationId xmlns:a16="http://schemas.microsoft.com/office/drawing/2014/main" xmlns="" id="{311CF65A-FEAF-42B8-8BE9-D5D5820764F3}"/>
                  </a:ext>
                </a:extLst>
              </p:cNvPr>
              <p:cNvSpPr>
                <a:spLocks/>
              </p:cNvSpPr>
              <p:nvPr/>
            </p:nvSpPr>
            <p:spPr bwMode="auto">
              <a:xfrm>
                <a:off x="2056" y="1235"/>
                <a:ext cx="40" cy="16"/>
              </a:xfrm>
              <a:custGeom>
                <a:avLst/>
                <a:gdLst>
                  <a:gd name="T0" fmla="*/ 0 w 81"/>
                  <a:gd name="T1" fmla="*/ 1 h 31"/>
                  <a:gd name="T2" fmla="*/ 0 w 81"/>
                  <a:gd name="T3" fmla="*/ 0 h 31"/>
                  <a:gd name="T4" fmla="*/ 0 w 81"/>
                  <a:gd name="T5" fmla="*/ 1 h 31"/>
                  <a:gd name="T6" fmla="*/ 0 w 81"/>
                  <a:gd name="T7" fmla="*/ 1 h 31"/>
                  <a:gd name="T8" fmla="*/ 1 w 81"/>
                  <a:gd name="T9" fmla="*/ 1 h 31"/>
                  <a:gd name="T10" fmla="*/ 1 w 81"/>
                  <a:gd name="T11" fmla="*/ 1 h 31"/>
                  <a:gd name="T12" fmla="*/ 1 w 81"/>
                  <a:gd name="T13" fmla="*/ 1 h 31"/>
                  <a:gd name="T14" fmla="*/ 2 w 81"/>
                  <a:gd name="T15" fmla="*/ 1 h 31"/>
                  <a:gd name="T16" fmla="*/ 2 w 81"/>
                  <a:gd name="T17" fmla="*/ 1 h 31"/>
                  <a:gd name="T18" fmla="*/ 2 w 81"/>
                  <a:gd name="T19" fmla="*/ 1 h 31"/>
                  <a:gd name="T20" fmla="*/ 1 w 81"/>
                  <a:gd name="T21" fmla="*/ 1 h 31"/>
                  <a:gd name="T22" fmla="*/ 1 w 81"/>
                  <a:gd name="T23" fmla="*/ 1 h 31"/>
                  <a:gd name="T24" fmla="*/ 0 w 81"/>
                  <a:gd name="T25" fmla="*/ 1 h 31"/>
                  <a:gd name="T26" fmla="*/ 0 w 81"/>
                  <a:gd name="T27" fmla="*/ 1 h 31"/>
                  <a:gd name="T28" fmla="*/ 0 w 81"/>
                  <a:gd name="T29" fmla="*/ 1 h 31"/>
                  <a:gd name="T30" fmla="*/ 0 w 81"/>
                  <a:gd name="T31" fmla="*/ 1 h 31"/>
                  <a:gd name="T32" fmla="*/ 0 w 81"/>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1" h="31">
                    <a:moveTo>
                      <a:pt x="0" y="1"/>
                    </a:moveTo>
                    <a:lnTo>
                      <a:pt x="5" y="0"/>
                    </a:lnTo>
                    <a:lnTo>
                      <a:pt x="13" y="2"/>
                    </a:lnTo>
                    <a:lnTo>
                      <a:pt x="23" y="6"/>
                    </a:lnTo>
                    <a:lnTo>
                      <a:pt x="36" y="11"/>
                    </a:lnTo>
                    <a:lnTo>
                      <a:pt x="49" y="16"/>
                    </a:lnTo>
                    <a:lnTo>
                      <a:pt x="61" y="22"/>
                    </a:lnTo>
                    <a:lnTo>
                      <a:pt x="73" y="26"/>
                    </a:lnTo>
                    <a:lnTo>
                      <a:pt x="81" y="29"/>
                    </a:lnTo>
                    <a:lnTo>
                      <a:pt x="69" y="31"/>
                    </a:lnTo>
                    <a:lnTo>
                      <a:pt x="57" y="30"/>
                    </a:lnTo>
                    <a:lnTo>
                      <a:pt x="42" y="27"/>
                    </a:lnTo>
                    <a:lnTo>
                      <a:pt x="28" y="24"/>
                    </a:lnTo>
                    <a:lnTo>
                      <a:pt x="15" y="19"/>
                    </a:lnTo>
                    <a:lnTo>
                      <a:pt x="5" y="14"/>
                    </a:lnTo>
                    <a:lnTo>
                      <a:pt x="0" y="8"/>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91" name="Freeform 196">
                <a:extLst>
                  <a:ext uri="{FF2B5EF4-FFF2-40B4-BE49-F238E27FC236}">
                    <a16:creationId xmlns:a16="http://schemas.microsoft.com/office/drawing/2014/main" xmlns="" id="{B1769E1C-2FDC-485B-9C7D-4792436F4211}"/>
                  </a:ext>
                </a:extLst>
              </p:cNvPr>
              <p:cNvSpPr>
                <a:spLocks/>
              </p:cNvSpPr>
              <p:nvPr/>
            </p:nvSpPr>
            <p:spPr bwMode="auto">
              <a:xfrm>
                <a:off x="2043" y="1247"/>
                <a:ext cx="40" cy="15"/>
              </a:xfrm>
              <a:custGeom>
                <a:avLst/>
                <a:gdLst>
                  <a:gd name="T0" fmla="*/ 0 w 78"/>
                  <a:gd name="T1" fmla="*/ 0 h 30"/>
                  <a:gd name="T2" fmla="*/ 1 w 78"/>
                  <a:gd name="T3" fmla="*/ 0 h 30"/>
                  <a:gd name="T4" fmla="*/ 1 w 78"/>
                  <a:gd name="T5" fmla="*/ 1 h 30"/>
                  <a:gd name="T6" fmla="*/ 1 w 78"/>
                  <a:gd name="T7" fmla="*/ 1 h 30"/>
                  <a:gd name="T8" fmla="*/ 2 w 78"/>
                  <a:gd name="T9" fmla="*/ 1 h 30"/>
                  <a:gd name="T10" fmla="*/ 2 w 78"/>
                  <a:gd name="T11" fmla="*/ 1 h 30"/>
                  <a:gd name="T12" fmla="*/ 2 w 78"/>
                  <a:gd name="T13" fmla="*/ 1 h 30"/>
                  <a:gd name="T14" fmla="*/ 3 w 78"/>
                  <a:gd name="T15" fmla="*/ 1 h 30"/>
                  <a:gd name="T16" fmla="*/ 3 w 78"/>
                  <a:gd name="T17" fmla="*/ 1 h 30"/>
                  <a:gd name="T18" fmla="*/ 3 w 78"/>
                  <a:gd name="T19" fmla="*/ 1 h 30"/>
                  <a:gd name="T20" fmla="*/ 2 w 78"/>
                  <a:gd name="T21" fmla="*/ 1 h 30"/>
                  <a:gd name="T22" fmla="*/ 2 w 78"/>
                  <a:gd name="T23" fmla="*/ 1 h 30"/>
                  <a:gd name="T24" fmla="*/ 1 w 78"/>
                  <a:gd name="T25" fmla="*/ 1 h 30"/>
                  <a:gd name="T26" fmla="*/ 1 w 78"/>
                  <a:gd name="T27" fmla="*/ 1 h 30"/>
                  <a:gd name="T28" fmla="*/ 1 w 78"/>
                  <a:gd name="T29" fmla="*/ 1 h 30"/>
                  <a:gd name="T30" fmla="*/ 0 w 78"/>
                  <a:gd name="T31" fmla="*/ 1 h 30"/>
                  <a:gd name="T32" fmla="*/ 0 w 7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8" h="30">
                    <a:moveTo>
                      <a:pt x="0" y="0"/>
                    </a:moveTo>
                    <a:lnTo>
                      <a:pt x="5" y="0"/>
                    </a:lnTo>
                    <a:lnTo>
                      <a:pt x="13" y="1"/>
                    </a:lnTo>
                    <a:lnTo>
                      <a:pt x="23" y="6"/>
                    </a:lnTo>
                    <a:lnTo>
                      <a:pt x="36" y="10"/>
                    </a:lnTo>
                    <a:lnTo>
                      <a:pt x="49" y="16"/>
                    </a:lnTo>
                    <a:lnTo>
                      <a:pt x="61" y="21"/>
                    </a:lnTo>
                    <a:lnTo>
                      <a:pt x="71" y="25"/>
                    </a:lnTo>
                    <a:lnTo>
                      <a:pt x="78" y="28"/>
                    </a:lnTo>
                    <a:lnTo>
                      <a:pt x="68" y="30"/>
                    </a:lnTo>
                    <a:lnTo>
                      <a:pt x="55" y="29"/>
                    </a:lnTo>
                    <a:lnTo>
                      <a:pt x="40" y="28"/>
                    </a:lnTo>
                    <a:lnTo>
                      <a:pt x="28" y="24"/>
                    </a:lnTo>
                    <a:lnTo>
                      <a:pt x="15" y="18"/>
                    </a:lnTo>
                    <a:lnTo>
                      <a:pt x="6" y="13"/>
                    </a:lnTo>
                    <a:lnTo>
                      <a:pt x="0" y="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92" name="Freeform 197">
                <a:extLst>
                  <a:ext uri="{FF2B5EF4-FFF2-40B4-BE49-F238E27FC236}">
                    <a16:creationId xmlns:a16="http://schemas.microsoft.com/office/drawing/2014/main" xmlns="" id="{B3D11EEE-596C-43AE-8EFA-058F47AD38AF}"/>
                  </a:ext>
                </a:extLst>
              </p:cNvPr>
              <p:cNvSpPr>
                <a:spLocks/>
              </p:cNvSpPr>
              <p:nvPr/>
            </p:nvSpPr>
            <p:spPr bwMode="auto">
              <a:xfrm>
                <a:off x="1925" y="1187"/>
                <a:ext cx="197" cy="44"/>
              </a:xfrm>
              <a:custGeom>
                <a:avLst/>
                <a:gdLst>
                  <a:gd name="T0" fmla="*/ 13 w 394"/>
                  <a:gd name="T1" fmla="*/ 1 h 88"/>
                  <a:gd name="T2" fmla="*/ 13 w 394"/>
                  <a:gd name="T3" fmla="*/ 1 h 88"/>
                  <a:gd name="T4" fmla="*/ 13 w 394"/>
                  <a:gd name="T5" fmla="*/ 1 h 88"/>
                  <a:gd name="T6" fmla="*/ 13 w 394"/>
                  <a:gd name="T7" fmla="*/ 1 h 88"/>
                  <a:gd name="T8" fmla="*/ 13 w 394"/>
                  <a:gd name="T9" fmla="*/ 0 h 88"/>
                  <a:gd name="T10" fmla="*/ 12 w 394"/>
                  <a:gd name="T11" fmla="*/ 1 h 88"/>
                  <a:gd name="T12" fmla="*/ 11 w 394"/>
                  <a:gd name="T13" fmla="*/ 1 h 88"/>
                  <a:gd name="T14" fmla="*/ 10 w 394"/>
                  <a:gd name="T15" fmla="*/ 2 h 88"/>
                  <a:gd name="T16" fmla="*/ 9 w 394"/>
                  <a:gd name="T17" fmla="*/ 2 h 88"/>
                  <a:gd name="T18" fmla="*/ 8 w 394"/>
                  <a:gd name="T19" fmla="*/ 2 h 88"/>
                  <a:gd name="T20" fmla="*/ 7 w 394"/>
                  <a:gd name="T21" fmla="*/ 3 h 88"/>
                  <a:gd name="T22" fmla="*/ 7 w 394"/>
                  <a:gd name="T23" fmla="*/ 3 h 88"/>
                  <a:gd name="T24" fmla="*/ 6 w 394"/>
                  <a:gd name="T25" fmla="*/ 3 h 88"/>
                  <a:gd name="T26" fmla="*/ 5 w 394"/>
                  <a:gd name="T27" fmla="*/ 3 h 88"/>
                  <a:gd name="T28" fmla="*/ 4 w 394"/>
                  <a:gd name="T29" fmla="*/ 3 h 88"/>
                  <a:gd name="T30" fmla="*/ 4 w 394"/>
                  <a:gd name="T31" fmla="*/ 3 h 88"/>
                  <a:gd name="T32" fmla="*/ 3 w 394"/>
                  <a:gd name="T33" fmla="*/ 3 h 88"/>
                  <a:gd name="T34" fmla="*/ 2 w 394"/>
                  <a:gd name="T35" fmla="*/ 3 h 88"/>
                  <a:gd name="T36" fmla="*/ 2 w 394"/>
                  <a:gd name="T37" fmla="*/ 3 h 88"/>
                  <a:gd name="T38" fmla="*/ 1 w 394"/>
                  <a:gd name="T39" fmla="*/ 3 h 88"/>
                  <a:gd name="T40" fmla="*/ 0 w 394"/>
                  <a:gd name="T41" fmla="*/ 3 h 88"/>
                  <a:gd name="T42" fmla="*/ 1 w 394"/>
                  <a:gd name="T43" fmla="*/ 3 h 88"/>
                  <a:gd name="T44" fmla="*/ 1 w 394"/>
                  <a:gd name="T45" fmla="*/ 3 h 88"/>
                  <a:gd name="T46" fmla="*/ 2 w 394"/>
                  <a:gd name="T47" fmla="*/ 3 h 88"/>
                  <a:gd name="T48" fmla="*/ 3 w 394"/>
                  <a:gd name="T49" fmla="*/ 3 h 88"/>
                  <a:gd name="T50" fmla="*/ 3 w 394"/>
                  <a:gd name="T51" fmla="*/ 3 h 88"/>
                  <a:gd name="T52" fmla="*/ 4 w 394"/>
                  <a:gd name="T53" fmla="*/ 3 h 88"/>
                  <a:gd name="T54" fmla="*/ 5 w 394"/>
                  <a:gd name="T55" fmla="*/ 3 h 88"/>
                  <a:gd name="T56" fmla="*/ 6 w 394"/>
                  <a:gd name="T57" fmla="*/ 3 h 88"/>
                  <a:gd name="T58" fmla="*/ 7 w 394"/>
                  <a:gd name="T59" fmla="*/ 3 h 88"/>
                  <a:gd name="T60" fmla="*/ 8 w 394"/>
                  <a:gd name="T61" fmla="*/ 3 h 88"/>
                  <a:gd name="T62" fmla="*/ 9 w 394"/>
                  <a:gd name="T63" fmla="*/ 3 h 88"/>
                  <a:gd name="T64" fmla="*/ 10 w 394"/>
                  <a:gd name="T65" fmla="*/ 2 h 88"/>
                  <a:gd name="T66" fmla="*/ 11 w 394"/>
                  <a:gd name="T67" fmla="*/ 2 h 88"/>
                  <a:gd name="T68" fmla="*/ 11 w 394"/>
                  <a:gd name="T69" fmla="*/ 2 h 88"/>
                  <a:gd name="T70" fmla="*/ 12 w 394"/>
                  <a:gd name="T71" fmla="*/ 1 h 88"/>
                  <a:gd name="T72" fmla="*/ 13 w 394"/>
                  <a:gd name="T73" fmla="*/ 1 h 8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94" h="88">
                    <a:moveTo>
                      <a:pt x="388" y="13"/>
                    </a:moveTo>
                    <a:lnTo>
                      <a:pt x="390" y="10"/>
                    </a:lnTo>
                    <a:lnTo>
                      <a:pt x="391" y="7"/>
                    </a:lnTo>
                    <a:lnTo>
                      <a:pt x="393" y="3"/>
                    </a:lnTo>
                    <a:lnTo>
                      <a:pt x="394" y="0"/>
                    </a:lnTo>
                    <a:lnTo>
                      <a:pt x="364" y="16"/>
                    </a:lnTo>
                    <a:lnTo>
                      <a:pt x="335" y="30"/>
                    </a:lnTo>
                    <a:lnTo>
                      <a:pt x="307" y="41"/>
                    </a:lnTo>
                    <a:lnTo>
                      <a:pt x="279" y="51"/>
                    </a:lnTo>
                    <a:lnTo>
                      <a:pt x="251" y="59"/>
                    </a:lnTo>
                    <a:lnTo>
                      <a:pt x="224" y="65"/>
                    </a:lnTo>
                    <a:lnTo>
                      <a:pt x="198" y="69"/>
                    </a:lnTo>
                    <a:lnTo>
                      <a:pt x="173" y="73"/>
                    </a:lnTo>
                    <a:lnTo>
                      <a:pt x="148" y="75"/>
                    </a:lnTo>
                    <a:lnTo>
                      <a:pt x="124" y="76"/>
                    </a:lnTo>
                    <a:lnTo>
                      <a:pt x="101" y="77"/>
                    </a:lnTo>
                    <a:lnTo>
                      <a:pt x="79" y="77"/>
                    </a:lnTo>
                    <a:lnTo>
                      <a:pt x="57" y="77"/>
                    </a:lnTo>
                    <a:lnTo>
                      <a:pt x="38" y="77"/>
                    </a:lnTo>
                    <a:lnTo>
                      <a:pt x="18" y="76"/>
                    </a:lnTo>
                    <a:lnTo>
                      <a:pt x="0" y="76"/>
                    </a:lnTo>
                    <a:lnTo>
                      <a:pt x="13" y="79"/>
                    </a:lnTo>
                    <a:lnTo>
                      <a:pt x="28" y="83"/>
                    </a:lnTo>
                    <a:lnTo>
                      <a:pt x="47" y="85"/>
                    </a:lnTo>
                    <a:lnTo>
                      <a:pt x="70" y="86"/>
                    </a:lnTo>
                    <a:lnTo>
                      <a:pt x="95" y="88"/>
                    </a:lnTo>
                    <a:lnTo>
                      <a:pt x="122" y="88"/>
                    </a:lnTo>
                    <a:lnTo>
                      <a:pt x="151" y="85"/>
                    </a:lnTo>
                    <a:lnTo>
                      <a:pt x="181" y="83"/>
                    </a:lnTo>
                    <a:lnTo>
                      <a:pt x="209" y="79"/>
                    </a:lnTo>
                    <a:lnTo>
                      <a:pt x="239" y="75"/>
                    </a:lnTo>
                    <a:lnTo>
                      <a:pt x="269" y="68"/>
                    </a:lnTo>
                    <a:lnTo>
                      <a:pt x="297" y="60"/>
                    </a:lnTo>
                    <a:lnTo>
                      <a:pt x="323" y="51"/>
                    </a:lnTo>
                    <a:lnTo>
                      <a:pt x="348" y="40"/>
                    </a:lnTo>
                    <a:lnTo>
                      <a:pt x="369" y="28"/>
                    </a:lnTo>
                    <a:lnTo>
                      <a:pt x="388"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93" name="Freeform 198">
                <a:extLst>
                  <a:ext uri="{FF2B5EF4-FFF2-40B4-BE49-F238E27FC236}">
                    <a16:creationId xmlns:a16="http://schemas.microsoft.com/office/drawing/2014/main" xmlns="" id="{8951566F-D7EC-46DE-B0F3-6FE1FD211B3F}"/>
                  </a:ext>
                </a:extLst>
              </p:cNvPr>
              <p:cNvSpPr>
                <a:spLocks/>
              </p:cNvSpPr>
              <p:nvPr/>
            </p:nvSpPr>
            <p:spPr bwMode="auto">
              <a:xfrm>
                <a:off x="1938" y="1199"/>
                <a:ext cx="28" cy="29"/>
              </a:xfrm>
              <a:custGeom>
                <a:avLst/>
                <a:gdLst>
                  <a:gd name="T0" fmla="*/ 0 w 57"/>
                  <a:gd name="T1" fmla="*/ 0 h 59"/>
                  <a:gd name="T2" fmla="*/ 0 w 57"/>
                  <a:gd name="T3" fmla="*/ 0 h 59"/>
                  <a:gd name="T4" fmla="*/ 0 w 57"/>
                  <a:gd name="T5" fmla="*/ 0 h 59"/>
                  <a:gd name="T6" fmla="*/ 0 w 57"/>
                  <a:gd name="T7" fmla="*/ 0 h 59"/>
                  <a:gd name="T8" fmla="*/ 0 w 57"/>
                  <a:gd name="T9" fmla="*/ 0 h 59"/>
                  <a:gd name="T10" fmla="*/ 0 w 57"/>
                  <a:gd name="T11" fmla="*/ 1 h 59"/>
                  <a:gd name="T12" fmla="*/ 0 w 57"/>
                  <a:gd name="T13" fmla="*/ 1 h 59"/>
                  <a:gd name="T14" fmla="*/ 1 w 57"/>
                  <a:gd name="T15" fmla="*/ 1 h 59"/>
                  <a:gd name="T16" fmla="*/ 1 w 57"/>
                  <a:gd name="T17" fmla="*/ 1 h 59"/>
                  <a:gd name="T18" fmla="*/ 1 w 57"/>
                  <a:gd name="T19" fmla="*/ 1 h 59"/>
                  <a:gd name="T20" fmla="*/ 1 w 57"/>
                  <a:gd name="T21" fmla="*/ 1 h 59"/>
                  <a:gd name="T22" fmla="*/ 1 w 57"/>
                  <a:gd name="T23" fmla="*/ 1 h 59"/>
                  <a:gd name="T24" fmla="*/ 0 w 57"/>
                  <a:gd name="T25" fmla="*/ 0 h 59"/>
                  <a:gd name="T26" fmla="*/ 0 w 57"/>
                  <a:gd name="T27" fmla="*/ 0 h 59"/>
                  <a:gd name="T28" fmla="*/ 0 w 57"/>
                  <a:gd name="T29" fmla="*/ 0 h 59"/>
                  <a:gd name="T30" fmla="*/ 0 w 57"/>
                  <a:gd name="T31" fmla="*/ 0 h 59"/>
                  <a:gd name="T32" fmla="*/ 0 w 57"/>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59">
                    <a:moveTo>
                      <a:pt x="1" y="0"/>
                    </a:moveTo>
                    <a:lnTo>
                      <a:pt x="0" y="3"/>
                    </a:lnTo>
                    <a:lnTo>
                      <a:pt x="1" y="9"/>
                    </a:lnTo>
                    <a:lnTo>
                      <a:pt x="5" y="17"/>
                    </a:lnTo>
                    <a:lnTo>
                      <a:pt x="12" y="28"/>
                    </a:lnTo>
                    <a:lnTo>
                      <a:pt x="20" y="38"/>
                    </a:lnTo>
                    <a:lnTo>
                      <a:pt x="31" y="47"/>
                    </a:lnTo>
                    <a:lnTo>
                      <a:pt x="43" y="54"/>
                    </a:lnTo>
                    <a:lnTo>
                      <a:pt x="57" y="59"/>
                    </a:lnTo>
                    <a:lnTo>
                      <a:pt x="50" y="53"/>
                    </a:lnTo>
                    <a:lnTo>
                      <a:pt x="43" y="44"/>
                    </a:lnTo>
                    <a:lnTo>
                      <a:pt x="35" y="33"/>
                    </a:lnTo>
                    <a:lnTo>
                      <a:pt x="26" y="23"/>
                    </a:lnTo>
                    <a:lnTo>
                      <a:pt x="19" y="14"/>
                    </a:lnTo>
                    <a:lnTo>
                      <a:pt x="11" y="6"/>
                    </a:lnTo>
                    <a:lnTo>
                      <a:pt x="5" y="1"/>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94" name="Freeform 199">
                <a:extLst>
                  <a:ext uri="{FF2B5EF4-FFF2-40B4-BE49-F238E27FC236}">
                    <a16:creationId xmlns:a16="http://schemas.microsoft.com/office/drawing/2014/main" xmlns="" id="{6768C0A7-DC85-4B87-8E97-B16413EAD866}"/>
                  </a:ext>
                </a:extLst>
              </p:cNvPr>
              <p:cNvSpPr>
                <a:spLocks/>
              </p:cNvSpPr>
              <p:nvPr/>
            </p:nvSpPr>
            <p:spPr bwMode="auto">
              <a:xfrm>
                <a:off x="1965" y="1195"/>
                <a:ext cx="36" cy="34"/>
              </a:xfrm>
              <a:custGeom>
                <a:avLst/>
                <a:gdLst>
                  <a:gd name="T0" fmla="*/ 0 w 73"/>
                  <a:gd name="T1" fmla="*/ 0 h 68"/>
                  <a:gd name="T2" fmla="*/ 0 w 73"/>
                  <a:gd name="T3" fmla="*/ 1 h 68"/>
                  <a:gd name="T4" fmla="*/ 0 w 73"/>
                  <a:gd name="T5" fmla="*/ 1 h 68"/>
                  <a:gd name="T6" fmla="*/ 0 w 73"/>
                  <a:gd name="T7" fmla="*/ 1 h 68"/>
                  <a:gd name="T8" fmla="*/ 0 w 73"/>
                  <a:gd name="T9" fmla="*/ 2 h 68"/>
                  <a:gd name="T10" fmla="*/ 0 w 73"/>
                  <a:gd name="T11" fmla="*/ 2 h 68"/>
                  <a:gd name="T12" fmla="*/ 1 w 73"/>
                  <a:gd name="T13" fmla="*/ 2 h 68"/>
                  <a:gd name="T14" fmla="*/ 1 w 73"/>
                  <a:gd name="T15" fmla="*/ 2 h 68"/>
                  <a:gd name="T16" fmla="*/ 2 w 73"/>
                  <a:gd name="T17" fmla="*/ 3 h 68"/>
                  <a:gd name="T18" fmla="*/ 2 w 73"/>
                  <a:gd name="T19" fmla="*/ 2 h 68"/>
                  <a:gd name="T20" fmla="*/ 1 w 73"/>
                  <a:gd name="T21" fmla="*/ 2 h 68"/>
                  <a:gd name="T22" fmla="*/ 1 w 73"/>
                  <a:gd name="T23" fmla="*/ 2 h 68"/>
                  <a:gd name="T24" fmla="*/ 1 w 73"/>
                  <a:gd name="T25" fmla="*/ 1 h 68"/>
                  <a:gd name="T26" fmla="*/ 0 w 73"/>
                  <a:gd name="T27" fmla="*/ 1 h 68"/>
                  <a:gd name="T28" fmla="*/ 0 w 73"/>
                  <a:gd name="T29" fmla="*/ 1 h 68"/>
                  <a:gd name="T30" fmla="*/ 0 w 73"/>
                  <a:gd name="T31" fmla="*/ 1 h 68"/>
                  <a:gd name="T32" fmla="*/ 0 w 73"/>
                  <a:gd name="T33" fmla="*/ 0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3" h="68">
                    <a:moveTo>
                      <a:pt x="3" y="0"/>
                    </a:moveTo>
                    <a:lnTo>
                      <a:pt x="0" y="5"/>
                    </a:lnTo>
                    <a:lnTo>
                      <a:pt x="3" y="12"/>
                    </a:lnTo>
                    <a:lnTo>
                      <a:pt x="9" y="22"/>
                    </a:lnTo>
                    <a:lnTo>
                      <a:pt x="19" y="34"/>
                    </a:lnTo>
                    <a:lnTo>
                      <a:pt x="31" y="45"/>
                    </a:lnTo>
                    <a:lnTo>
                      <a:pt x="44" y="55"/>
                    </a:lnTo>
                    <a:lnTo>
                      <a:pt x="59" y="63"/>
                    </a:lnTo>
                    <a:lnTo>
                      <a:pt x="73" y="68"/>
                    </a:lnTo>
                    <a:lnTo>
                      <a:pt x="67" y="63"/>
                    </a:lnTo>
                    <a:lnTo>
                      <a:pt x="59" y="54"/>
                    </a:lnTo>
                    <a:lnTo>
                      <a:pt x="50" y="43"/>
                    </a:lnTo>
                    <a:lnTo>
                      <a:pt x="38" y="30"/>
                    </a:lnTo>
                    <a:lnTo>
                      <a:pt x="28" y="17"/>
                    </a:lnTo>
                    <a:lnTo>
                      <a:pt x="17" y="8"/>
                    </a:lnTo>
                    <a:lnTo>
                      <a:pt x="8" y="1"/>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95" name="Freeform 200">
                <a:extLst>
                  <a:ext uri="{FF2B5EF4-FFF2-40B4-BE49-F238E27FC236}">
                    <a16:creationId xmlns:a16="http://schemas.microsoft.com/office/drawing/2014/main" xmlns="" id="{061E41CB-8B70-4A2E-970D-55174EDED2E7}"/>
                  </a:ext>
                </a:extLst>
              </p:cNvPr>
              <p:cNvSpPr>
                <a:spLocks/>
              </p:cNvSpPr>
              <p:nvPr/>
            </p:nvSpPr>
            <p:spPr bwMode="auto">
              <a:xfrm>
                <a:off x="1987" y="1189"/>
                <a:ext cx="32" cy="38"/>
              </a:xfrm>
              <a:custGeom>
                <a:avLst/>
                <a:gdLst>
                  <a:gd name="T0" fmla="*/ 1 w 63"/>
                  <a:gd name="T1" fmla="*/ 0 h 76"/>
                  <a:gd name="T2" fmla="*/ 0 w 63"/>
                  <a:gd name="T3" fmla="*/ 1 h 76"/>
                  <a:gd name="T4" fmla="*/ 1 w 63"/>
                  <a:gd name="T5" fmla="*/ 1 h 76"/>
                  <a:gd name="T6" fmla="*/ 1 w 63"/>
                  <a:gd name="T7" fmla="*/ 1 h 76"/>
                  <a:gd name="T8" fmla="*/ 1 w 63"/>
                  <a:gd name="T9" fmla="*/ 2 h 76"/>
                  <a:gd name="T10" fmla="*/ 1 w 63"/>
                  <a:gd name="T11" fmla="*/ 2 h 76"/>
                  <a:gd name="T12" fmla="*/ 2 w 63"/>
                  <a:gd name="T13" fmla="*/ 2 h 76"/>
                  <a:gd name="T14" fmla="*/ 2 w 63"/>
                  <a:gd name="T15" fmla="*/ 3 h 76"/>
                  <a:gd name="T16" fmla="*/ 2 w 63"/>
                  <a:gd name="T17" fmla="*/ 3 h 76"/>
                  <a:gd name="T18" fmla="*/ 2 w 63"/>
                  <a:gd name="T19" fmla="*/ 3 h 76"/>
                  <a:gd name="T20" fmla="*/ 2 w 63"/>
                  <a:gd name="T21" fmla="*/ 2 h 76"/>
                  <a:gd name="T22" fmla="*/ 2 w 63"/>
                  <a:gd name="T23" fmla="*/ 2 h 76"/>
                  <a:gd name="T24" fmla="*/ 2 w 63"/>
                  <a:gd name="T25" fmla="*/ 2 h 76"/>
                  <a:gd name="T26" fmla="*/ 1 w 63"/>
                  <a:gd name="T27" fmla="*/ 1 h 76"/>
                  <a:gd name="T28" fmla="*/ 1 w 63"/>
                  <a:gd name="T29" fmla="*/ 1 h 76"/>
                  <a:gd name="T30" fmla="*/ 1 w 63"/>
                  <a:gd name="T31" fmla="*/ 1 h 76"/>
                  <a:gd name="T32" fmla="*/ 1 w 63"/>
                  <a:gd name="T33" fmla="*/ 0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76">
                    <a:moveTo>
                      <a:pt x="2" y="0"/>
                    </a:moveTo>
                    <a:lnTo>
                      <a:pt x="0" y="5"/>
                    </a:lnTo>
                    <a:lnTo>
                      <a:pt x="1" y="14"/>
                    </a:lnTo>
                    <a:lnTo>
                      <a:pt x="7" y="26"/>
                    </a:lnTo>
                    <a:lnTo>
                      <a:pt x="16" y="38"/>
                    </a:lnTo>
                    <a:lnTo>
                      <a:pt x="27" y="51"/>
                    </a:lnTo>
                    <a:lnTo>
                      <a:pt x="38" y="63"/>
                    </a:lnTo>
                    <a:lnTo>
                      <a:pt x="51" y="72"/>
                    </a:lnTo>
                    <a:lnTo>
                      <a:pt x="63" y="76"/>
                    </a:lnTo>
                    <a:lnTo>
                      <a:pt x="60" y="71"/>
                    </a:lnTo>
                    <a:lnTo>
                      <a:pt x="53" y="60"/>
                    </a:lnTo>
                    <a:lnTo>
                      <a:pt x="45" y="48"/>
                    </a:lnTo>
                    <a:lnTo>
                      <a:pt x="35" y="33"/>
                    </a:lnTo>
                    <a:lnTo>
                      <a:pt x="24" y="20"/>
                    </a:lnTo>
                    <a:lnTo>
                      <a:pt x="15" y="8"/>
                    </a:lnTo>
                    <a:lnTo>
                      <a:pt x="7" y="2"/>
                    </a:lnTo>
                    <a:lnTo>
                      <a:pt x="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96" name="Freeform 201">
                <a:extLst>
                  <a:ext uri="{FF2B5EF4-FFF2-40B4-BE49-F238E27FC236}">
                    <a16:creationId xmlns:a16="http://schemas.microsoft.com/office/drawing/2014/main" xmlns="" id="{8CCF6731-4C63-4E3C-BE58-B192ADEEFB36}"/>
                  </a:ext>
                </a:extLst>
              </p:cNvPr>
              <p:cNvSpPr>
                <a:spLocks/>
              </p:cNvSpPr>
              <p:nvPr/>
            </p:nvSpPr>
            <p:spPr bwMode="auto">
              <a:xfrm>
                <a:off x="2024" y="1187"/>
                <a:ext cx="28" cy="35"/>
              </a:xfrm>
              <a:custGeom>
                <a:avLst/>
                <a:gdLst>
                  <a:gd name="T0" fmla="*/ 1 w 55"/>
                  <a:gd name="T1" fmla="*/ 0 h 70"/>
                  <a:gd name="T2" fmla="*/ 0 w 55"/>
                  <a:gd name="T3" fmla="*/ 1 h 70"/>
                  <a:gd name="T4" fmla="*/ 1 w 55"/>
                  <a:gd name="T5" fmla="*/ 1 h 70"/>
                  <a:gd name="T6" fmla="*/ 1 w 55"/>
                  <a:gd name="T7" fmla="*/ 1 h 70"/>
                  <a:gd name="T8" fmla="*/ 1 w 55"/>
                  <a:gd name="T9" fmla="*/ 2 h 70"/>
                  <a:gd name="T10" fmla="*/ 1 w 55"/>
                  <a:gd name="T11" fmla="*/ 2 h 70"/>
                  <a:gd name="T12" fmla="*/ 2 w 55"/>
                  <a:gd name="T13" fmla="*/ 2 h 70"/>
                  <a:gd name="T14" fmla="*/ 2 w 55"/>
                  <a:gd name="T15" fmla="*/ 3 h 70"/>
                  <a:gd name="T16" fmla="*/ 2 w 55"/>
                  <a:gd name="T17" fmla="*/ 3 h 70"/>
                  <a:gd name="T18" fmla="*/ 2 w 55"/>
                  <a:gd name="T19" fmla="*/ 2 h 70"/>
                  <a:gd name="T20" fmla="*/ 2 w 55"/>
                  <a:gd name="T21" fmla="*/ 2 h 70"/>
                  <a:gd name="T22" fmla="*/ 2 w 55"/>
                  <a:gd name="T23" fmla="*/ 2 h 70"/>
                  <a:gd name="T24" fmla="*/ 1 w 55"/>
                  <a:gd name="T25" fmla="*/ 1 h 70"/>
                  <a:gd name="T26" fmla="*/ 1 w 55"/>
                  <a:gd name="T27" fmla="*/ 1 h 70"/>
                  <a:gd name="T28" fmla="*/ 1 w 55"/>
                  <a:gd name="T29" fmla="*/ 1 h 70"/>
                  <a:gd name="T30" fmla="*/ 1 w 55"/>
                  <a:gd name="T31" fmla="*/ 1 h 70"/>
                  <a:gd name="T32" fmla="*/ 1 w 55"/>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5" h="70">
                    <a:moveTo>
                      <a:pt x="1" y="0"/>
                    </a:moveTo>
                    <a:lnTo>
                      <a:pt x="0" y="3"/>
                    </a:lnTo>
                    <a:lnTo>
                      <a:pt x="2" y="13"/>
                    </a:lnTo>
                    <a:lnTo>
                      <a:pt x="8" y="23"/>
                    </a:lnTo>
                    <a:lnTo>
                      <a:pt x="15" y="36"/>
                    </a:lnTo>
                    <a:lnTo>
                      <a:pt x="24" y="48"/>
                    </a:lnTo>
                    <a:lnTo>
                      <a:pt x="34" y="59"/>
                    </a:lnTo>
                    <a:lnTo>
                      <a:pt x="45" y="67"/>
                    </a:lnTo>
                    <a:lnTo>
                      <a:pt x="55" y="70"/>
                    </a:lnTo>
                    <a:lnTo>
                      <a:pt x="51" y="63"/>
                    </a:lnTo>
                    <a:lnTo>
                      <a:pt x="45" y="54"/>
                    </a:lnTo>
                    <a:lnTo>
                      <a:pt x="38" y="41"/>
                    </a:lnTo>
                    <a:lnTo>
                      <a:pt x="31" y="29"/>
                    </a:lnTo>
                    <a:lnTo>
                      <a:pt x="23" y="16"/>
                    </a:lnTo>
                    <a:lnTo>
                      <a:pt x="15" y="7"/>
                    </a:lnTo>
                    <a:lnTo>
                      <a:pt x="8" y="1"/>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97" name="Freeform 202">
                <a:extLst>
                  <a:ext uri="{FF2B5EF4-FFF2-40B4-BE49-F238E27FC236}">
                    <a16:creationId xmlns:a16="http://schemas.microsoft.com/office/drawing/2014/main" xmlns="" id="{8B283957-8E41-47E6-B503-061B3B4F5B86}"/>
                  </a:ext>
                </a:extLst>
              </p:cNvPr>
              <p:cNvSpPr>
                <a:spLocks/>
              </p:cNvSpPr>
              <p:nvPr/>
            </p:nvSpPr>
            <p:spPr bwMode="auto">
              <a:xfrm>
                <a:off x="2046" y="1186"/>
                <a:ext cx="20" cy="32"/>
              </a:xfrm>
              <a:custGeom>
                <a:avLst/>
                <a:gdLst>
                  <a:gd name="T0" fmla="*/ 1 w 39"/>
                  <a:gd name="T1" fmla="*/ 0 h 63"/>
                  <a:gd name="T2" fmla="*/ 1 w 39"/>
                  <a:gd name="T3" fmla="*/ 1 h 63"/>
                  <a:gd name="T4" fmla="*/ 0 w 39"/>
                  <a:gd name="T5" fmla="*/ 1 h 63"/>
                  <a:gd name="T6" fmla="*/ 1 w 39"/>
                  <a:gd name="T7" fmla="*/ 1 h 63"/>
                  <a:gd name="T8" fmla="*/ 1 w 39"/>
                  <a:gd name="T9" fmla="*/ 1 h 63"/>
                  <a:gd name="T10" fmla="*/ 1 w 39"/>
                  <a:gd name="T11" fmla="*/ 2 h 63"/>
                  <a:gd name="T12" fmla="*/ 1 w 39"/>
                  <a:gd name="T13" fmla="*/ 2 h 63"/>
                  <a:gd name="T14" fmla="*/ 1 w 39"/>
                  <a:gd name="T15" fmla="*/ 2 h 63"/>
                  <a:gd name="T16" fmla="*/ 2 w 39"/>
                  <a:gd name="T17" fmla="*/ 2 h 63"/>
                  <a:gd name="T18" fmla="*/ 2 w 39"/>
                  <a:gd name="T19" fmla="*/ 2 h 63"/>
                  <a:gd name="T20" fmla="*/ 1 w 39"/>
                  <a:gd name="T21" fmla="*/ 2 h 63"/>
                  <a:gd name="T22" fmla="*/ 1 w 39"/>
                  <a:gd name="T23" fmla="*/ 2 h 63"/>
                  <a:gd name="T24" fmla="*/ 1 w 39"/>
                  <a:gd name="T25" fmla="*/ 1 h 63"/>
                  <a:gd name="T26" fmla="*/ 1 w 39"/>
                  <a:gd name="T27" fmla="*/ 1 h 63"/>
                  <a:gd name="T28" fmla="*/ 1 w 39"/>
                  <a:gd name="T29" fmla="*/ 1 h 63"/>
                  <a:gd name="T30" fmla="*/ 1 w 39"/>
                  <a:gd name="T31" fmla="*/ 1 h 63"/>
                  <a:gd name="T32" fmla="*/ 1 w 39"/>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63">
                    <a:moveTo>
                      <a:pt x="3" y="0"/>
                    </a:moveTo>
                    <a:lnTo>
                      <a:pt x="1" y="3"/>
                    </a:lnTo>
                    <a:lnTo>
                      <a:pt x="0" y="10"/>
                    </a:lnTo>
                    <a:lnTo>
                      <a:pt x="1" y="19"/>
                    </a:lnTo>
                    <a:lnTo>
                      <a:pt x="4" y="30"/>
                    </a:lnTo>
                    <a:lnTo>
                      <a:pt x="10" y="41"/>
                    </a:lnTo>
                    <a:lnTo>
                      <a:pt x="17" y="50"/>
                    </a:lnTo>
                    <a:lnTo>
                      <a:pt x="27" y="58"/>
                    </a:lnTo>
                    <a:lnTo>
                      <a:pt x="39" y="63"/>
                    </a:lnTo>
                    <a:lnTo>
                      <a:pt x="35" y="56"/>
                    </a:lnTo>
                    <a:lnTo>
                      <a:pt x="31" y="47"/>
                    </a:lnTo>
                    <a:lnTo>
                      <a:pt x="26" y="37"/>
                    </a:lnTo>
                    <a:lnTo>
                      <a:pt x="22" y="25"/>
                    </a:lnTo>
                    <a:lnTo>
                      <a:pt x="17" y="15"/>
                    </a:lnTo>
                    <a:lnTo>
                      <a:pt x="12" y="5"/>
                    </a:lnTo>
                    <a:lnTo>
                      <a:pt x="8" y="1"/>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98" name="Freeform 203">
                <a:extLst>
                  <a:ext uri="{FF2B5EF4-FFF2-40B4-BE49-F238E27FC236}">
                    <a16:creationId xmlns:a16="http://schemas.microsoft.com/office/drawing/2014/main" xmlns="" id="{2A4FFEB9-2843-4C93-AB2C-335B0FBE7E05}"/>
                  </a:ext>
                </a:extLst>
              </p:cNvPr>
              <p:cNvSpPr>
                <a:spLocks/>
              </p:cNvSpPr>
              <p:nvPr/>
            </p:nvSpPr>
            <p:spPr bwMode="auto">
              <a:xfrm>
                <a:off x="2081" y="1181"/>
                <a:ext cx="15" cy="24"/>
              </a:xfrm>
              <a:custGeom>
                <a:avLst/>
                <a:gdLst>
                  <a:gd name="T0" fmla="*/ 1 w 30"/>
                  <a:gd name="T1" fmla="*/ 0 h 49"/>
                  <a:gd name="T2" fmla="*/ 0 w 30"/>
                  <a:gd name="T3" fmla="*/ 0 h 49"/>
                  <a:gd name="T4" fmla="*/ 0 w 30"/>
                  <a:gd name="T5" fmla="*/ 0 h 49"/>
                  <a:gd name="T6" fmla="*/ 1 w 30"/>
                  <a:gd name="T7" fmla="*/ 0 h 49"/>
                  <a:gd name="T8" fmla="*/ 1 w 30"/>
                  <a:gd name="T9" fmla="*/ 0 h 49"/>
                  <a:gd name="T10" fmla="*/ 1 w 30"/>
                  <a:gd name="T11" fmla="*/ 1 h 49"/>
                  <a:gd name="T12" fmla="*/ 1 w 30"/>
                  <a:gd name="T13" fmla="*/ 1 h 49"/>
                  <a:gd name="T14" fmla="*/ 1 w 30"/>
                  <a:gd name="T15" fmla="*/ 1 h 49"/>
                  <a:gd name="T16" fmla="*/ 1 w 30"/>
                  <a:gd name="T17" fmla="*/ 1 h 49"/>
                  <a:gd name="T18" fmla="*/ 1 w 30"/>
                  <a:gd name="T19" fmla="*/ 1 h 49"/>
                  <a:gd name="T20" fmla="*/ 1 w 30"/>
                  <a:gd name="T21" fmla="*/ 0 h 49"/>
                  <a:gd name="T22" fmla="*/ 1 w 30"/>
                  <a:gd name="T23" fmla="*/ 0 h 49"/>
                  <a:gd name="T24" fmla="*/ 1 w 30"/>
                  <a:gd name="T25" fmla="*/ 0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49">
                    <a:moveTo>
                      <a:pt x="2" y="0"/>
                    </a:moveTo>
                    <a:lnTo>
                      <a:pt x="0" y="4"/>
                    </a:lnTo>
                    <a:lnTo>
                      <a:pt x="0" y="10"/>
                    </a:lnTo>
                    <a:lnTo>
                      <a:pt x="2" y="18"/>
                    </a:lnTo>
                    <a:lnTo>
                      <a:pt x="6" y="26"/>
                    </a:lnTo>
                    <a:lnTo>
                      <a:pt x="11" y="35"/>
                    </a:lnTo>
                    <a:lnTo>
                      <a:pt x="17" y="42"/>
                    </a:lnTo>
                    <a:lnTo>
                      <a:pt x="24" y="47"/>
                    </a:lnTo>
                    <a:lnTo>
                      <a:pt x="30" y="49"/>
                    </a:lnTo>
                    <a:lnTo>
                      <a:pt x="24" y="37"/>
                    </a:lnTo>
                    <a:lnTo>
                      <a:pt x="17" y="21"/>
                    </a:lnTo>
                    <a:lnTo>
                      <a:pt x="10" y="7"/>
                    </a:lnTo>
                    <a:lnTo>
                      <a:pt x="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899" name="Freeform 204">
                <a:extLst>
                  <a:ext uri="{FF2B5EF4-FFF2-40B4-BE49-F238E27FC236}">
                    <a16:creationId xmlns:a16="http://schemas.microsoft.com/office/drawing/2014/main" xmlns="" id="{3676FB3A-B1DD-4BFF-8C49-5699916D0C2B}"/>
                  </a:ext>
                </a:extLst>
              </p:cNvPr>
              <p:cNvSpPr>
                <a:spLocks/>
              </p:cNvSpPr>
              <p:nvPr/>
            </p:nvSpPr>
            <p:spPr bwMode="auto">
              <a:xfrm>
                <a:off x="2099" y="1184"/>
                <a:ext cx="11" cy="15"/>
              </a:xfrm>
              <a:custGeom>
                <a:avLst/>
                <a:gdLst>
                  <a:gd name="T0" fmla="*/ 1 w 22"/>
                  <a:gd name="T1" fmla="*/ 0 h 31"/>
                  <a:gd name="T2" fmla="*/ 0 w 22"/>
                  <a:gd name="T3" fmla="*/ 0 h 31"/>
                  <a:gd name="T4" fmla="*/ 1 w 22"/>
                  <a:gd name="T5" fmla="*/ 0 h 31"/>
                  <a:gd name="T6" fmla="*/ 1 w 22"/>
                  <a:gd name="T7" fmla="*/ 0 h 31"/>
                  <a:gd name="T8" fmla="*/ 1 w 22"/>
                  <a:gd name="T9" fmla="*/ 0 h 31"/>
                  <a:gd name="T10" fmla="*/ 1 w 22"/>
                  <a:gd name="T11" fmla="*/ 0 h 31"/>
                  <a:gd name="T12" fmla="*/ 1 w 22"/>
                  <a:gd name="T13" fmla="*/ 0 h 31"/>
                  <a:gd name="T14" fmla="*/ 1 w 22"/>
                  <a:gd name="T15" fmla="*/ 0 h 31"/>
                  <a:gd name="T16" fmla="*/ 1 w 22"/>
                  <a:gd name="T17" fmla="*/ 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31">
                    <a:moveTo>
                      <a:pt x="2" y="1"/>
                    </a:moveTo>
                    <a:lnTo>
                      <a:pt x="0" y="10"/>
                    </a:lnTo>
                    <a:lnTo>
                      <a:pt x="4" y="22"/>
                    </a:lnTo>
                    <a:lnTo>
                      <a:pt x="12" y="31"/>
                    </a:lnTo>
                    <a:lnTo>
                      <a:pt x="22" y="30"/>
                    </a:lnTo>
                    <a:lnTo>
                      <a:pt x="13" y="24"/>
                    </a:lnTo>
                    <a:lnTo>
                      <a:pt x="10" y="10"/>
                    </a:lnTo>
                    <a:lnTo>
                      <a:pt x="7" y="0"/>
                    </a:lnTo>
                    <a:lnTo>
                      <a:pt x="2"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00" name="Freeform 205">
                <a:extLst>
                  <a:ext uri="{FF2B5EF4-FFF2-40B4-BE49-F238E27FC236}">
                    <a16:creationId xmlns:a16="http://schemas.microsoft.com/office/drawing/2014/main" xmlns="" id="{D442CCAF-3096-4451-8E3A-12D6D87522BE}"/>
                  </a:ext>
                </a:extLst>
              </p:cNvPr>
              <p:cNvSpPr>
                <a:spLocks/>
              </p:cNvSpPr>
              <p:nvPr/>
            </p:nvSpPr>
            <p:spPr bwMode="auto">
              <a:xfrm>
                <a:off x="1952" y="1197"/>
                <a:ext cx="32" cy="32"/>
              </a:xfrm>
              <a:custGeom>
                <a:avLst/>
                <a:gdLst>
                  <a:gd name="T0" fmla="*/ 1 w 64"/>
                  <a:gd name="T1" fmla="*/ 0 h 64"/>
                  <a:gd name="T2" fmla="*/ 0 w 64"/>
                  <a:gd name="T3" fmla="*/ 1 h 64"/>
                  <a:gd name="T4" fmla="*/ 1 w 64"/>
                  <a:gd name="T5" fmla="*/ 1 h 64"/>
                  <a:gd name="T6" fmla="*/ 1 w 64"/>
                  <a:gd name="T7" fmla="*/ 1 h 64"/>
                  <a:gd name="T8" fmla="*/ 1 w 64"/>
                  <a:gd name="T9" fmla="*/ 1 h 64"/>
                  <a:gd name="T10" fmla="*/ 1 w 64"/>
                  <a:gd name="T11" fmla="*/ 2 h 64"/>
                  <a:gd name="T12" fmla="*/ 2 w 64"/>
                  <a:gd name="T13" fmla="*/ 2 h 64"/>
                  <a:gd name="T14" fmla="*/ 2 w 64"/>
                  <a:gd name="T15" fmla="*/ 2 h 64"/>
                  <a:gd name="T16" fmla="*/ 2 w 64"/>
                  <a:gd name="T17" fmla="*/ 2 h 64"/>
                  <a:gd name="T18" fmla="*/ 2 w 64"/>
                  <a:gd name="T19" fmla="*/ 2 h 64"/>
                  <a:gd name="T20" fmla="*/ 2 w 64"/>
                  <a:gd name="T21" fmla="*/ 2 h 64"/>
                  <a:gd name="T22" fmla="*/ 2 w 64"/>
                  <a:gd name="T23" fmla="*/ 2 h 64"/>
                  <a:gd name="T24" fmla="*/ 2 w 64"/>
                  <a:gd name="T25" fmla="*/ 1 h 64"/>
                  <a:gd name="T26" fmla="*/ 1 w 64"/>
                  <a:gd name="T27" fmla="*/ 1 h 64"/>
                  <a:gd name="T28" fmla="*/ 1 w 64"/>
                  <a:gd name="T29" fmla="*/ 1 h 64"/>
                  <a:gd name="T30" fmla="*/ 1 w 64"/>
                  <a:gd name="T31" fmla="*/ 1 h 64"/>
                  <a:gd name="T32" fmla="*/ 1 w 64"/>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64">
                    <a:moveTo>
                      <a:pt x="2" y="0"/>
                    </a:moveTo>
                    <a:lnTo>
                      <a:pt x="0" y="4"/>
                    </a:lnTo>
                    <a:lnTo>
                      <a:pt x="1" y="11"/>
                    </a:lnTo>
                    <a:lnTo>
                      <a:pt x="7" y="20"/>
                    </a:lnTo>
                    <a:lnTo>
                      <a:pt x="15" y="31"/>
                    </a:lnTo>
                    <a:lnTo>
                      <a:pt x="25" y="42"/>
                    </a:lnTo>
                    <a:lnTo>
                      <a:pt x="38" y="51"/>
                    </a:lnTo>
                    <a:lnTo>
                      <a:pt x="51" y="59"/>
                    </a:lnTo>
                    <a:lnTo>
                      <a:pt x="64" y="64"/>
                    </a:lnTo>
                    <a:lnTo>
                      <a:pt x="60" y="58"/>
                    </a:lnTo>
                    <a:lnTo>
                      <a:pt x="52" y="50"/>
                    </a:lnTo>
                    <a:lnTo>
                      <a:pt x="44" y="39"/>
                    </a:lnTo>
                    <a:lnTo>
                      <a:pt x="34" y="27"/>
                    </a:lnTo>
                    <a:lnTo>
                      <a:pt x="25" y="16"/>
                    </a:lnTo>
                    <a:lnTo>
                      <a:pt x="16" y="6"/>
                    </a:lnTo>
                    <a:lnTo>
                      <a:pt x="8" y="1"/>
                    </a:lnTo>
                    <a:lnTo>
                      <a:pt x="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01" name="Freeform 206">
                <a:extLst>
                  <a:ext uri="{FF2B5EF4-FFF2-40B4-BE49-F238E27FC236}">
                    <a16:creationId xmlns:a16="http://schemas.microsoft.com/office/drawing/2014/main" xmlns="" id="{58978ABB-F49A-459A-BB1F-A0746CF58C20}"/>
                  </a:ext>
                </a:extLst>
              </p:cNvPr>
              <p:cNvSpPr>
                <a:spLocks/>
              </p:cNvSpPr>
              <p:nvPr/>
            </p:nvSpPr>
            <p:spPr bwMode="auto">
              <a:xfrm>
                <a:off x="1923" y="1203"/>
                <a:ext cx="26" cy="25"/>
              </a:xfrm>
              <a:custGeom>
                <a:avLst/>
                <a:gdLst>
                  <a:gd name="T0" fmla="*/ 1 w 52"/>
                  <a:gd name="T1" fmla="*/ 0 h 51"/>
                  <a:gd name="T2" fmla="*/ 0 w 52"/>
                  <a:gd name="T3" fmla="*/ 0 h 51"/>
                  <a:gd name="T4" fmla="*/ 1 w 52"/>
                  <a:gd name="T5" fmla="*/ 0 h 51"/>
                  <a:gd name="T6" fmla="*/ 1 w 52"/>
                  <a:gd name="T7" fmla="*/ 0 h 51"/>
                  <a:gd name="T8" fmla="*/ 1 w 52"/>
                  <a:gd name="T9" fmla="*/ 0 h 51"/>
                  <a:gd name="T10" fmla="*/ 1 w 52"/>
                  <a:gd name="T11" fmla="*/ 1 h 51"/>
                  <a:gd name="T12" fmla="*/ 1 w 52"/>
                  <a:gd name="T13" fmla="*/ 1 h 51"/>
                  <a:gd name="T14" fmla="*/ 2 w 52"/>
                  <a:gd name="T15" fmla="*/ 1 h 51"/>
                  <a:gd name="T16" fmla="*/ 2 w 52"/>
                  <a:gd name="T17" fmla="*/ 1 h 51"/>
                  <a:gd name="T18" fmla="*/ 2 w 52"/>
                  <a:gd name="T19" fmla="*/ 1 h 51"/>
                  <a:gd name="T20" fmla="*/ 2 w 52"/>
                  <a:gd name="T21" fmla="*/ 1 h 51"/>
                  <a:gd name="T22" fmla="*/ 1 w 52"/>
                  <a:gd name="T23" fmla="*/ 0 h 51"/>
                  <a:gd name="T24" fmla="*/ 1 w 52"/>
                  <a:gd name="T25" fmla="*/ 0 h 51"/>
                  <a:gd name="T26" fmla="*/ 1 w 52"/>
                  <a:gd name="T27" fmla="*/ 0 h 51"/>
                  <a:gd name="T28" fmla="*/ 1 w 52"/>
                  <a:gd name="T29" fmla="*/ 0 h 51"/>
                  <a:gd name="T30" fmla="*/ 1 w 52"/>
                  <a:gd name="T31" fmla="*/ 0 h 51"/>
                  <a:gd name="T32" fmla="*/ 1 w 52"/>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1">
                    <a:moveTo>
                      <a:pt x="3" y="0"/>
                    </a:moveTo>
                    <a:lnTo>
                      <a:pt x="0" y="4"/>
                    </a:lnTo>
                    <a:lnTo>
                      <a:pt x="1" y="8"/>
                    </a:lnTo>
                    <a:lnTo>
                      <a:pt x="5" y="16"/>
                    </a:lnTo>
                    <a:lnTo>
                      <a:pt x="11" y="24"/>
                    </a:lnTo>
                    <a:lnTo>
                      <a:pt x="18" y="32"/>
                    </a:lnTo>
                    <a:lnTo>
                      <a:pt x="27" y="40"/>
                    </a:lnTo>
                    <a:lnTo>
                      <a:pt x="38" y="47"/>
                    </a:lnTo>
                    <a:lnTo>
                      <a:pt x="52" y="51"/>
                    </a:lnTo>
                    <a:lnTo>
                      <a:pt x="45" y="45"/>
                    </a:lnTo>
                    <a:lnTo>
                      <a:pt x="38" y="37"/>
                    </a:lnTo>
                    <a:lnTo>
                      <a:pt x="31" y="28"/>
                    </a:lnTo>
                    <a:lnTo>
                      <a:pt x="24" y="20"/>
                    </a:lnTo>
                    <a:lnTo>
                      <a:pt x="18" y="12"/>
                    </a:lnTo>
                    <a:lnTo>
                      <a:pt x="12" y="5"/>
                    </a:lnTo>
                    <a:lnTo>
                      <a:pt x="6" y="1"/>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02" name="Freeform 207">
                <a:extLst>
                  <a:ext uri="{FF2B5EF4-FFF2-40B4-BE49-F238E27FC236}">
                    <a16:creationId xmlns:a16="http://schemas.microsoft.com/office/drawing/2014/main" xmlns="" id="{16319BA3-F6C3-4550-85F0-3498988A7D1D}"/>
                  </a:ext>
                </a:extLst>
              </p:cNvPr>
              <p:cNvSpPr>
                <a:spLocks/>
              </p:cNvSpPr>
              <p:nvPr/>
            </p:nvSpPr>
            <p:spPr bwMode="auto">
              <a:xfrm>
                <a:off x="2011" y="1191"/>
                <a:ext cx="27" cy="35"/>
              </a:xfrm>
              <a:custGeom>
                <a:avLst/>
                <a:gdLst>
                  <a:gd name="T0" fmla="*/ 0 w 56"/>
                  <a:gd name="T1" fmla="*/ 0 h 69"/>
                  <a:gd name="T2" fmla="*/ 0 w 56"/>
                  <a:gd name="T3" fmla="*/ 1 h 69"/>
                  <a:gd name="T4" fmla="*/ 0 w 56"/>
                  <a:gd name="T5" fmla="*/ 1 h 69"/>
                  <a:gd name="T6" fmla="*/ 0 w 56"/>
                  <a:gd name="T7" fmla="*/ 1 h 69"/>
                  <a:gd name="T8" fmla="*/ 0 w 56"/>
                  <a:gd name="T9" fmla="*/ 2 h 69"/>
                  <a:gd name="T10" fmla="*/ 0 w 56"/>
                  <a:gd name="T11" fmla="*/ 2 h 69"/>
                  <a:gd name="T12" fmla="*/ 1 w 56"/>
                  <a:gd name="T13" fmla="*/ 2 h 69"/>
                  <a:gd name="T14" fmla="*/ 1 w 56"/>
                  <a:gd name="T15" fmla="*/ 3 h 69"/>
                  <a:gd name="T16" fmla="*/ 1 w 56"/>
                  <a:gd name="T17" fmla="*/ 3 h 69"/>
                  <a:gd name="T18" fmla="*/ 1 w 56"/>
                  <a:gd name="T19" fmla="*/ 2 h 69"/>
                  <a:gd name="T20" fmla="*/ 1 w 56"/>
                  <a:gd name="T21" fmla="*/ 2 h 69"/>
                  <a:gd name="T22" fmla="*/ 1 w 56"/>
                  <a:gd name="T23" fmla="*/ 2 h 69"/>
                  <a:gd name="T24" fmla="*/ 0 w 56"/>
                  <a:gd name="T25" fmla="*/ 1 h 69"/>
                  <a:gd name="T26" fmla="*/ 0 w 56"/>
                  <a:gd name="T27" fmla="*/ 1 h 69"/>
                  <a:gd name="T28" fmla="*/ 0 w 56"/>
                  <a:gd name="T29" fmla="*/ 1 h 69"/>
                  <a:gd name="T30" fmla="*/ 0 w 56"/>
                  <a:gd name="T31" fmla="*/ 0 h 69"/>
                  <a:gd name="T32" fmla="*/ 0 w 56"/>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69">
                    <a:moveTo>
                      <a:pt x="1" y="0"/>
                    </a:moveTo>
                    <a:lnTo>
                      <a:pt x="0" y="3"/>
                    </a:lnTo>
                    <a:lnTo>
                      <a:pt x="1" y="12"/>
                    </a:lnTo>
                    <a:lnTo>
                      <a:pt x="7" y="23"/>
                    </a:lnTo>
                    <a:lnTo>
                      <a:pt x="15" y="36"/>
                    </a:lnTo>
                    <a:lnTo>
                      <a:pt x="24" y="47"/>
                    </a:lnTo>
                    <a:lnTo>
                      <a:pt x="35" y="59"/>
                    </a:lnTo>
                    <a:lnTo>
                      <a:pt x="45" y="66"/>
                    </a:lnTo>
                    <a:lnTo>
                      <a:pt x="56" y="69"/>
                    </a:lnTo>
                    <a:lnTo>
                      <a:pt x="51" y="62"/>
                    </a:lnTo>
                    <a:lnTo>
                      <a:pt x="45" y="53"/>
                    </a:lnTo>
                    <a:lnTo>
                      <a:pt x="38" y="40"/>
                    </a:lnTo>
                    <a:lnTo>
                      <a:pt x="31" y="28"/>
                    </a:lnTo>
                    <a:lnTo>
                      <a:pt x="23" y="16"/>
                    </a:lnTo>
                    <a:lnTo>
                      <a:pt x="15" y="6"/>
                    </a:lnTo>
                    <a:lnTo>
                      <a:pt x="8" y="0"/>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03" name="Freeform 208">
                <a:extLst>
                  <a:ext uri="{FF2B5EF4-FFF2-40B4-BE49-F238E27FC236}">
                    <a16:creationId xmlns:a16="http://schemas.microsoft.com/office/drawing/2014/main" xmlns="" id="{B7802B97-05FD-4A98-A216-9CAACC86143B}"/>
                  </a:ext>
                </a:extLst>
              </p:cNvPr>
              <p:cNvSpPr>
                <a:spLocks/>
              </p:cNvSpPr>
              <p:nvPr/>
            </p:nvSpPr>
            <p:spPr bwMode="auto">
              <a:xfrm>
                <a:off x="2061" y="1184"/>
                <a:ext cx="20" cy="29"/>
              </a:xfrm>
              <a:custGeom>
                <a:avLst/>
                <a:gdLst>
                  <a:gd name="T0" fmla="*/ 1 w 40"/>
                  <a:gd name="T1" fmla="*/ 0 h 59"/>
                  <a:gd name="T2" fmla="*/ 0 w 40"/>
                  <a:gd name="T3" fmla="*/ 0 h 59"/>
                  <a:gd name="T4" fmla="*/ 1 w 40"/>
                  <a:gd name="T5" fmla="*/ 0 h 59"/>
                  <a:gd name="T6" fmla="*/ 1 w 40"/>
                  <a:gd name="T7" fmla="*/ 0 h 59"/>
                  <a:gd name="T8" fmla="*/ 1 w 40"/>
                  <a:gd name="T9" fmla="*/ 0 h 59"/>
                  <a:gd name="T10" fmla="*/ 1 w 40"/>
                  <a:gd name="T11" fmla="*/ 1 h 59"/>
                  <a:gd name="T12" fmla="*/ 1 w 40"/>
                  <a:gd name="T13" fmla="*/ 1 h 59"/>
                  <a:gd name="T14" fmla="*/ 2 w 40"/>
                  <a:gd name="T15" fmla="*/ 1 h 59"/>
                  <a:gd name="T16" fmla="*/ 2 w 40"/>
                  <a:gd name="T17" fmla="*/ 1 h 59"/>
                  <a:gd name="T18" fmla="*/ 2 w 40"/>
                  <a:gd name="T19" fmla="*/ 1 h 59"/>
                  <a:gd name="T20" fmla="*/ 2 w 40"/>
                  <a:gd name="T21" fmla="*/ 1 h 59"/>
                  <a:gd name="T22" fmla="*/ 1 w 40"/>
                  <a:gd name="T23" fmla="*/ 1 h 59"/>
                  <a:gd name="T24" fmla="*/ 1 w 40"/>
                  <a:gd name="T25" fmla="*/ 0 h 59"/>
                  <a:gd name="T26" fmla="*/ 1 w 40"/>
                  <a:gd name="T27" fmla="*/ 0 h 59"/>
                  <a:gd name="T28" fmla="*/ 1 w 40"/>
                  <a:gd name="T29" fmla="*/ 0 h 59"/>
                  <a:gd name="T30" fmla="*/ 1 w 40"/>
                  <a:gd name="T31" fmla="*/ 0 h 59"/>
                  <a:gd name="T32" fmla="*/ 1 w 40"/>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59">
                    <a:moveTo>
                      <a:pt x="2" y="0"/>
                    </a:moveTo>
                    <a:lnTo>
                      <a:pt x="0" y="4"/>
                    </a:lnTo>
                    <a:lnTo>
                      <a:pt x="1" y="10"/>
                    </a:lnTo>
                    <a:lnTo>
                      <a:pt x="5" y="20"/>
                    </a:lnTo>
                    <a:lnTo>
                      <a:pt x="11" y="31"/>
                    </a:lnTo>
                    <a:lnTo>
                      <a:pt x="18" y="42"/>
                    </a:lnTo>
                    <a:lnTo>
                      <a:pt x="26" y="50"/>
                    </a:lnTo>
                    <a:lnTo>
                      <a:pt x="33" y="57"/>
                    </a:lnTo>
                    <a:lnTo>
                      <a:pt x="40" y="59"/>
                    </a:lnTo>
                    <a:lnTo>
                      <a:pt x="38" y="53"/>
                    </a:lnTo>
                    <a:lnTo>
                      <a:pt x="33" y="45"/>
                    </a:lnTo>
                    <a:lnTo>
                      <a:pt x="28" y="36"/>
                    </a:lnTo>
                    <a:lnTo>
                      <a:pt x="23" y="25"/>
                    </a:lnTo>
                    <a:lnTo>
                      <a:pt x="17" y="16"/>
                    </a:lnTo>
                    <a:lnTo>
                      <a:pt x="11" y="8"/>
                    </a:lnTo>
                    <a:lnTo>
                      <a:pt x="7" y="2"/>
                    </a:lnTo>
                    <a:lnTo>
                      <a:pt x="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04" name="Freeform 209">
                <a:extLst>
                  <a:ext uri="{FF2B5EF4-FFF2-40B4-BE49-F238E27FC236}">
                    <a16:creationId xmlns:a16="http://schemas.microsoft.com/office/drawing/2014/main" xmlns="" id="{8D9F2146-F2E4-4DE3-B3A2-664F4546638E}"/>
                  </a:ext>
                </a:extLst>
              </p:cNvPr>
              <p:cNvSpPr>
                <a:spLocks/>
              </p:cNvSpPr>
              <p:nvPr/>
            </p:nvSpPr>
            <p:spPr bwMode="auto">
              <a:xfrm>
                <a:off x="1906" y="1223"/>
                <a:ext cx="30" cy="5"/>
              </a:xfrm>
              <a:custGeom>
                <a:avLst/>
                <a:gdLst>
                  <a:gd name="T0" fmla="*/ 1 w 61"/>
                  <a:gd name="T1" fmla="*/ 1 h 9"/>
                  <a:gd name="T2" fmla="*/ 1 w 61"/>
                  <a:gd name="T3" fmla="*/ 1 h 9"/>
                  <a:gd name="T4" fmla="*/ 1 w 61"/>
                  <a:gd name="T5" fmla="*/ 1 h 9"/>
                  <a:gd name="T6" fmla="*/ 1 w 61"/>
                  <a:gd name="T7" fmla="*/ 1 h 9"/>
                  <a:gd name="T8" fmla="*/ 0 w 61"/>
                  <a:gd name="T9" fmla="*/ 1 h 9"/>
                  <a:gd name="T10" fmla="*/ 0 w 61"/>
                  <a:gd name="T11" fmla="*/ 1 h 9"/>
                  <a:gd name="T12" fmla="*/ 0 w 61"/>
                  <a:gd name="T13" fmla="*/ 1 h 9"/>
                  <a:gd name="T14" fmla="*/ 0 w 61"/>
                  <a:gd name="T15" fmla="*/ 1 h 9"/>
                  <a:gd name="T16" fmla="*/ 0 w 61"/>
                  <a:gd name="T17" fmla="*/ 1 h 9"/>
                  <a:gd name="T18" fmla="*/ 0 w 61"/>
                  <a:gd name="T19" fmla="*/ 1 h 9"/>
                  <a:gd name="T20" fmla="*/ 0 w 61"/>
                  <a:gd name="T21" fmla="*/ 1 h 9"/>
                  <a:gd name="T22" fmla="*/ 0 w 61"/>
                  <a:gd name="T23" fmla="*/ 0 h 9"/>
                  <a:gd name="T24" fmla="*/ 0 w 61"/>
                  <a:gd name="T25" fmla="*/ 0 h 9"/>
                  <a:gd name="T26" fmla="*/ 1 w 61"/>
                  <a:gd name="T27" fmla="*/ 1 h 9"/>
                  <a:gd name="T28" fmla="*/ 1 w 61"/>
                  <a:gd name="T29" fmla="*/ 1 h 9"/>
                  <a:gd name="T30" fmla="*/ 1 w 61"/>
                  <a:gd name="T31" fmla="*/ 1 h 9"/>
                  <a:gd name="T32" fmla="*/ 1 w 61"/>
                  <a:gd name="T33" fmla="*/ 1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9">
                    <a:moveTo>
                      <a:pt x="61" y="4"/>
                    </a:moveTo>
                    <a:lnTo>
                      <a:pt x="56" y="4"/>
                    </a:lnTo>
                    <a:lnTo>
                      <a:pt x="48" y="5"/>
                    </a:lnTo>
                    <a:lnTo>
                      <a:pt x="38" y="6"/>
                    </a:lnTo>
                    <a:lnTo>
                      <a:pt x="27" y="8"/>
                    </a:lnTo>
                    <a:lnTo>
                      <a:pt x="17" y="9"/>
                    </a:lnTo>
                    <a:lnTo>
                      <a:pt x="8" y="9"/>
                    </a:lnTo>
                    <a:lnTo>
                      <a:pt x="2" y="8"/>
                    </a:lnTo>
                    <a:lnTo>
                      <a:pt x="0" y="5"/>
                    </a:lnTo>
                    <a:lnTo>
                      <a:pt x="2" y="2"/>
                    </a:lnTo>
                    <a:lnTo>
                      <a:pt x="9" y="1"/>
                    </a:lnTo>
                    <a:lnTo>
                      <a:pt x="17" y="0"/>
                    </a:lnTo>
                    <a:lnTo>
                      <a:pt x="26" y="0"/>
                    </a:lnTo>
                    <a:lnTo>
                      <a:pt x="37" y="1"/>
                    </a:lnTo>
                    <a:lnTo>
                      <a:pt x="46" y="2"/>
                    </a:lnTo>
                    <a:lnTo>
                      <a:pt x="55" y="3"/>
                    </a:lnTo>
                    <a:lnTo>
                      <a:pt x="61"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05" name="Freeform 210">
                <a:extLst>
                  <a:ext uri="{FF2B5EF4-FFF2-40B4-BE49-F238E27FC236}">
                    <a16:creationId xmlns:a16="http://schemas.microsoft.com/office/drawing/2014/main" xmlns="" id="{9DF9B86D-E829-474D-B74C-5652277CEA56}"/>
                  </a:ext>
                </a:extLst>
              </p:cNvPr>
              <p:cNvSpPr>
                <a:spLocks/>
              </p:cNvSpPr>
              <p:nvPr/>
            </p:nvSpPr>
            <p:spPr bwMode="auto">
              <a:xfrm>
                <a:off x="1928" y="1229"/>
                <a:ext cx="42" cy="33"/>
              </a:xfrm>
              <a:custGeom>
                <a:avLst/>
                <a:gdLst>
                  <a:gd name="T0" fmla="*/ 3 w 84"/>
                  <a:gd name="T1" fmla="*/ 0 h 66"/>
                  <a:gd name="T2" fmla="*/ 3 w 84"/>
                  <a:gd name="T3" fmla="*/ 1 h 66"/>
                  <a:gd name="T4" fmla="*/ 2 w 84"/>
                  <a:gd name="T5" fmla="*/ 1 h 66"/>
                  <a:gd name="T6" fmla="*/ 2 w 84"/>
                  <a:gd name="T7" fmla="*/ 1 h 66"/>
                  <a:gd name="T8" fmla="*/ 1 w 84"/>
                  <a:gd name="T9" fmla="*/ 1 h 66"/>
                  <a:gd name="T10" fmla="*/ 1 w 84"/>
                  <a:gd name="T11" fmla="*/ 2 h 66"/>
                  <a:gd name="T12" fmla="*/ 1 w 84"/>
                  <a:gd name="T13" fmla="*/ 2 h 66"/>
                  <a:gd name="T14" fmla="*/ 0 w 84"/>
                  <a:gd name="T15" fmla="*/ 2 h 66"/>
                  <a:gd name="T16" fmla="*/ 1 w 84"/>
                  <a:gd name="T17" fmla="*/ 3 h 66"/>
                  <a:gd name="T18" fmla="*/ 1 w 84"/>
                  <a:gd name="T19" fmla="*/ 3 h 66"/>
                  <a:gd name="T20" fmla="*/ 1 w 84"/>
                  <a:gd name="T21" fmla="*/ 2 h 66"/>
                  <a:gd name="T22" fmla="*/ 1 w 84"/>
                  <a:gd name="T23" fmla="*/ 2 h 66"/>
                  <a:gd name="T24" fmla="*/ 2 w 84"/>
                  <a:gd name="T25" fmla="*/ 2 h 66"/>
                  <a:gd name="T26" fmla="*/ 2 w 84"/>
                  <a:gd name="T27" fmla="*/ 1 h 66"/>
                  <a:gd name="T28" fmla="*/ 3 w 84"/>
                  <a:gd name="T29" fmla="*/ 1 h 66"/>
                  <a:gd name="T30" fmla="*/ 3 w 84"/>
                  <a:gd name="T31" fmla="*/ 1 h 66"/>
                  <a:gd name="T32" fmla="*/ 3 w 84"/>
                  <a:gd name="T33" fmla="*/ 0 h 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4" h="66">
                    <a:moveTo>
                      <a:pt x="84" y="0"/>
                    </a:moveTo>
                    <a:lnTo>
                      <a:pt x="75" y="5"/>
                    </a:lnTo>
                    <a:lnTo>
                      <a:pt x="61" y="12"/>
                    </a:lnTo>
                    <a:lnTo>
                      <a:pt x="46" y="21"/>
                    </a:lnTo>
                    <a:lnTo>
                      <a:pt x="30" y="31"/>
                    </a:lnTo>
                    <a:lnTo>
                      <a:pt x="16" y="43"/>
                    </a:lnTo>
                    <a:lnTo>
                      <a:pt x="5" y="52"/>
                    </a:lnTo>
                    <a:lnTo>
                      <a:pt x="0" y="60"/>
                    </a:lnTo>
                    <a:lnTo>
                      <a:pt x="1" y="66"/>
                    </a:lnTo>
                    <a:lnTo>
                      <a:pt x="8" y="66"/>
                    </a:lnTo>
                    <a:lnTo>
                      <a:pt x="17" y="60"/>
                    </a:lnTo>
                    <a:lnTo>
                      <a:pt x="28" y="51"/>
                    </a:lnTo>
                    <a:lnTo>
                      <a:pt x="41" y="39"/>
                    </a:lnTo>
                    <a:lnTo>
                      <a:pt x="53" y="27"/>
                    </a:lnTo>
                    <a:lnTo>
                      <a:pt x="65" y="15"/>
                    </a:lnTo>
                    <a:lnTo>
                      <a:pt x="76" y="6"/>
                    </a:lnTo>
                    <a:lnTo>
                      <a:pt x="8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06" name="Freeform 211">
                <a:extLst>
                  <a:ext uri="{FF2B5EF4-FFF2-40B4-BE49-F238E27FC236}">
                    <a16:creationId xmlns:a16="http://schemas.microsoft.com/office/drawing/2014/main" xmlns="" id="{5BE956A5-B984-449E-959C-035697297F07}"/>
                  </a:ext>
                </a:extLst>
              </p:cNvPr>
              <p:cNvSpPr>
                <a:spLocks/>
              </p:cNvSpPr>
              <p:nvPr/>
            </p:nvSpPr>
            <p:spPr bwMode="auto">
              <a:xfrm>
                <a:off x="1947" y="1228"/>
                <a:ext cx="38" cy="35"/>
              </a:xfrm>
              <a:custGeom>
                <a:avLst/>
                <a:gdLst>
                  <a:gd name="T0" fmla="*/ 3 w 76"/>
                  <a:gd name="T1" fmla="*/ 0 h 70"/>
                  <a:gd name="T2" fmla="*/ 3 w 76"/>
                  <a:gd name="T3" fmla="*/ 1 h 70"/>
                  <a:gd name="T4" fmla="*/ 2 w 76"/>
                  <a:gd name="T5" fmla="*/ 1 h 70"/>
                  <a:gd name="T6" fmla="*/ 2 w 76"/>
                  <a:gd name="T7" fmla="*/ 1 h 70"/>
                  <a:gd name="T8" fmla="*/ 1 w 76"/>
                  <a:gd name="T9" fmla="*/ 2 h 70"/>
                  <a:gd name="T10" fmla="*/ 1 w 76"/>
                  <a:gd name="T11" fmla="*/ 2 h 70"/>
                  <a:gd name="T12" fmla="*/ 1 w 76"/>
                  <a:gd name="T13" fmla="*/ 2 h 70"/>
                  <a:gd name="T14" fmla="*/ 0 w 76"/>
                  <a:gd name="T15" fmla="*/ 3 h 70"/>
                  <a:gd name="T16" fmla="*/ 1 w 76"/>
                  <a:gd name="T17" fmla="*/ 3 h 70"/>
                  <a:gd name="T18" fmla="*/ 1 w 76"/>
                  <a:gd name="T19" fmla="*/ 3 h 70"/>
                  <a:gd name="T20" fmla="*/ 1 w 76"/>
                  <a:gd name="T21" fmla="*/ 2 h 70"/>
                  <a:gd name="T22" fmla="*/ 1 w 76"/>
                  <a:gd name="T23" fmla="*/ 2 h 70"/>
                  <a:gd name="T24" fmla="*/ 2 w 76"/>
                  <a:gd name="T25" fmla="*/ 2 h 70"/>
                  <a:gd name="T26" fmla="*/ 2 w 76"/>
                  <a:gd name="T27" fmla="*/ 1 h 70"/>
                  <a:gd name="T28" fmla="*/ 2 w 76"/>
                  <a:gd name="T29" fmla="*/ 1 h 70"/>
                  <a:gd name="T30" fmla="*/ 3 w 76"/>
                  <a:gd name="T31" fmla="*/ 1 h 70"/>
                  <a:gd name="T32" fmla="*/ 3 w 76"/>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6" h="70">
                    <a:moveTo>
                      <a:pt x="76" y="0"/>
                    </a:moveTo>
                    <a:lnTo>
                      <a:pt x="66" y="6"/>
                    </a:lnTo>
                    <a:lnTo>
                      <a:pt x="54" y="15"/>
                    </a:lnTo>
                    <a:lnTo>
                      <a:pt x="40" y="25"/>
                    </a:lnTo>
                    <a:lnTo>
                      <a:pt x="25" y="38"/>
                    </a:lnTo>
                    <a:lnTo>
                      <a:pt x="13" y="49"/>
                    </a:lnTo>
                    <a:lnTo>
                      <a:pt x="4" y="59"/>
                    </a:lnTo>
                    <a:lnTo>
                      <a:pt x="0" y="67"/>
                    </a:lnTo>
                    <a:lnTo>
                      <a:pt x="2" y="70"/>
                    </a:lnTo>
                    <a:lnTo>
                      <a:pt x="9" y="68"/>
                    </a:lnTo>
                    <a:lnTo>
                      <a:pt x="18" y="61"/>
                    </a:lnTo>
                    <a:lnTo>
                      <a:pt x="29" y="50"/>
                    </a:lnTo>
                    <a:lnTo>
                      <a:pt x="40" y="38"/>
                    </a:lnTo>
                    <a:lnTo>
                      <a:pt x="51" y="25"/>
                    </a:lnTo>
                    <a:lnTo>
                      <a:pt x="61" y="14"/>
                    </a:lnTo>
                    <a:lnTo>
                      <a:pt x="70" y="4"/>
                    </a:lnTo>
                    <a:lnTo>
                      <a:pt x="7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07" name="Freeform 212">
                <a:extLst>
                  <a:ext uri="{FF2B5EF4-FFF2-40B4-BE49-F238E27FC236}">
                    <a16:creationId xmlns:a16="http://schemas.microsoft.com/office/drawing/2014/main" xmlns="" id="{3FDB8C87-F7FE-463D-BAF3-C58FA35E9C9B}"/>
                  </a:ext>
                </a:extLst>
              </p:cNvPr>
              <p:cNvSpPr>
                <a:spLocks/>
              </p:cNvSpPr>
              <p:nvPr/>
            </p:nvSpPr>
            <p:spPr bwMode="auto">
              <a:xfrm>
                <a:off x="1967" y="1227"/>
                <a:ext cx="34" cy="38"/>
              </a:xfrm>
              <a:custGeom>
                <a:avLst/>
                <a:gdLst>
                  <a:gd name="T0" fmla="*/ 3 w 68"/>
                  <a:gd name="T1" fmla="*/ 0 h 75"/>
                  <a:gd name="T2" fmla="*/ 2 w 68"/>
                  <a:gd name="T3" fmla="*/ 1 h 75"/>
                  <a:gd name="T4" fmla="*/ 2 w 68"/>
                  <a:gd name="T5" fmla="*/ 1 h 75"/>
                  <a:gd name="T6" fmla="*/ 2 w 68"/>
                  <a:gd name="T7" fmla="*/ 1 h 75"/>
                  <a:gd name="T8" fmla="*/ 1 w 68"/>
                  <a:gd name="T9" fmla="*/ 2 h 75"/>
                  <a:gd name="T10" fmla="*/ 1 w 68"/>
                  <a:gd name="T11" fmla="*/ 2 h 75"/>
                  <a:gd name="T12" fmla="*/ 1 w 68"/>
                  <a:gd name="T13" fmla="*/ 2 h 75"/>
                  <a:gd name="T14" fmla="*/ 0 w 68"/>
                  <a:gd name="T15" fmla="*/ 3 h 75"/>
                  <a:gd name="T16" fmla="*/ 1 w 68"/>
                  <a:gd name="T17" fmla="*/ 3 h 75"/>
                  <a:gd name="T18" fmla="*/ 1 w 68"/>
                  <a:gd name="T19" fmla="*/ 3 h 75"/>
                  <a:gd name="T20" fmla="*/ 1 w 68"/>
                  <a:gd name="T21" fmla="*/ 3 h 75"/>
                  <a:gd name="T22" fmla="*/ 1 w 68"/>
                  <a:gd name="T23" fmla="*/ 2 h 75"/>
                  <a:gd name="T24" fmla="*/ 2 w 68"/>
                  <a:gd name="T25" fmla="*/ 2 h 75"/>
                  <a:gd name="T26" fmla="*/ 2 w 68"/>
                  <a:gd name="T27" fmla="*/ 1 h 75"/>
                  <a:gd name="T28" fmla="*/ 2 w 68"/>
                  <a:gd name="T29" fmla="*/ 1 h 75"/>
                  <a:gd name="T30" fmla="*/ 2 w 68"/>
                  <a:gd name="T31" fmla="*/ 1 h 75"/>
                  <a:gd name="T32" fmla="*/ 3 w 68"/>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75">
                    <a:moveTo>
                      <a:pt x="68" y="0"/>
                    </a:moveTo>
                    <a:lnTo>
                      <a:pt x="58" y="7"/>
                    </a:lnTo>
                    <a:lnTo>
                      <a:pt x="46" y="17"/>
                    </a:lnTo>
                    <a:lnTo>
                      <a:pt x="33" y="28"/>
                    </a:lnTo>
                    <a:lnTo>
                      <a:pt x="21" y="41"/>
                    </a:lnTo>
                    <a:lnTo>
                      <a:pt x="10" y="54"/>
                    </a:lnTo>
                    <a:lnTo>
                      <a:pt x="3" y="63"/>
                    </a:lnTo>
                    <a:lnTo>
                      <a:pt x="0" y="71"/>
                    </a:lnTo>
                    <a:lnTo>
                      <a:pt x="2" y="75"/>
                    </a:lnTo>
                    <a:lnTo>
                      <a:pt x="8" y="72"/>
                    </a:lnTo>
                    <a:lnTo>
                      <a:pt x="16" y="65"/>
                    </a:lnTo>
                    <a:lnTo>
                      <a:pt x="25" y="54"/>
                    </a:lnTo>
                    <a:lnTo>
                      <a:pt x="35" y="41"/>
                    </a:lnTo>
                    <a:lnTo>
                      <a:pt x="44" y="27"/>
                    </a:lnTo>
                    <a:lnTo>
                      <a:pt x="53" y="15"/>
                    </a:lnTo>
                    <a:lnTo>
                      <a:pt x="61" y="5"/>
                    </a:lnTo>
                    <a:lnTo>
                      <a:pt x="6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08" name="Freeform 213">
                <a:extLst>
                  <a:ext uri="{FF2B5EF4-FFF2-40B4-BE49-F238E27FC236}">
                    <a16:creationId xmlns:a16="http://schemas.microsoft.com/office/drawing/2014/main" xmlns="" id="{BB3C9190-6A8F-4817-B039-38B62F7E6DCA}"/>
                  </a:ext>
                </a:extLst>
              </p:cNvPr>
              <p:cNvSpPr>
                <a:spLocks/>
              </p:cNvSpPr>
              <p:nvPr/>
            </p:nvSpPr>
            <p:spPr bwMode="auto">
              <a:xfrm>
                <a:off x="1992" y="1224"/>
                <a:ext cx="26" cy="36"/>
              </a:xfrm>
              <a:custGeom>
                <a:avLst/>
                <a:gdLst>
                  <a:gd name="T0" fmla="*/ 2 w 52"/>
                  <a:gd name="T1" fmla="*/ 0 h 70"/>
                  <a:gd name="T2" fmla="*/ 2 w 52"/>
                  <a:gd name="T3" fmla="*/ 1 h 70"/>
                  <a:gd name="T4" fmla="*/ 2 w 52"/>
                  <a:gd name="T5" fmla="*/ 1 h 70"/>
                  <a:gd name="T6" fmla="*/ 1 w 52"/>
                  <a:gd name="T7" fmla="*/ 1 h 70"/>
                  <a:gd name="T8" fmla="*/ 1 w 52"/>
                  <a:gd name="T9" fmla="*/ 2 h 70"/>
                  <a:gd name="T10" fmla="*/ 1 w 52"/>
                  <a:gd name="T11" fmla="*/ 2 h 70"/>
                  <a:gd name="T12" fmla="*/ 1 w 52"/>
                  <a:gd name="T13" fmla="*/ 2 h 70"/>
                  <a:gd name="T14" fmla="*/ 0 w 52"/>
                  <a:gd name="T15" fmla="*/ 3 h 70"/>
                  <a:gd name="T16" fmla="*/ 1 w 52"/>
                  <a:gd name="T17" fmla="*/ 3 h 70"/>
                  <a:gd name="T18" fmla="*/ 1 w 52"/>
                  <a:gd name="T19" fmla="*/ 3 h 70"/>
                  <a:gd name="T20" fmla="*/ 1 w 52"/>
                  <a:gd name="T21" fmla="*/ 2 h 70"/>
                  <a:gd name="T22" fmla="*/ 1 w 52"/>
                  <a:gd name="T23" fmla="*/ 2 h 70"/>
                  <a:gd name="T24" fmla="*/ 1 w 52"/>
                  <a:gd name="T25" fmla="*/ 2 h 70"/>
                  <a:gd name="T26" fmla="*/ 2 w 52"/>
                  <a:gd name="T27" fmla="*/ 1 h 70"/>
                  <a:gd name="T28" fmla="*/ 2 w 52"/>
                  <a:gd name="T29" fmla="*/ 1 h 70"/>
                  <a:gd name="T30" fmla="*/ 2 w 52"/>
                  <a:gd name="T31" fmla="*/ 1 h 70"/>
                  <a:gd name="T32" fmla="*/ 2 w 52"/>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70">
                    <a:moveTo>
                      <a:pt x="52" y="0"/>
                    </a:moveTo>
                    <a:lnTo>
                      <a:pt x="45" y="7"/>
                    </a:lnTo>
                    <a:lnTo>
                      <a:pt x="35" y="16"/>
                    </a:lnTo>
                    <a:lnTo>
                      <a:pt x="25" y="28"/>
                    </a:lnTo>
                    <a:lnTo>
                      <a:pt x="15" y="39"/>
                    </a:lnTo>
                    <a:lnTo>
                      <a:pt x="7" y="51"/>
                    </a:lnTo>
                    <a:lnTo>
                      <a:pt x="2" y="61"/>
                    </a:lnTo>
                    <a:lnTo>
                      <a:pt x="0" y="68"/>
                    </a:lnTo>
                    <a:lnTo>
                      <a:pt x="5" y="70"/>
                    </a:lnTo>
                    <a:lnTo>
                      <a:pt x="12" y="68"/>
                    </a:lnTo>
                    <a:lnTo>
                      <a:pt x="19" y="61"/>
                    </a:lnTo>
                    <a:lnTo>
                      <a:pt x="26" y="52"/>
                    </a:lnTo>
                    <a:lnTo>
                      <a:pt x="32" y="40"/>
                    </a:lnTo>
                    <a:lnTo>
                      <a:pt x="37" y="28"/>
                    </a:lnTo>
                    <a:lnTo>
                      <a:pt x="42" y="16"/>
                    </a:lnTo>
                    <a:lnTo>
                      <a:pt x="48" y="7"/>
                    </a:lnTo>
                    <a:lnTo>
                      <a:pt x="5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09" name="Freeform 214">
                <a:extLst>
                  <a:ext uri="{FF2B5EF4-FFF2-40B4-BE49-F238E27FC236}">
                    <a16:creationId xmlns:a16="http://schemas.microsoft.com/office/drawing/2014/main" xmlns="" id="{94AB16DC-F478-4DBE-BDB2-8648E1BF26B9}"/>
                  </a:ext>
                </a:extLst>
              </p:cNvPr>
              <p:cNvSpPr>
                <a:spLocks/>
              </p:cNvSpPr>
              <p:nvPr/>
            </p:nvSpPr>
            <p:spPr bwMode="auto">
              <a:xfrm>
                <a:off x="2014" y="1222"/>
                <a:ext cx="23" cy="35"/>
              </a:xfrm>
              <a:custGeom>
                <a:avLst/>
                <a:gdLst>
                  <a:gd name="T0" fmla="*/ 1 w 47"/>
                  <a:gd name="T1" fmla="*/ 0 h 69"/>
                  <a:gd name="T2" fmla="*/ 1 w 47"/>
                  <a:gd name="T3" fmla="*/ 1 h 69"/>
                  <a:gd name="T4" fmla="*/ 1 w 47"/>
                  <a:gd name="T5" fmla="*/ 1 h 69"/>
                  <a:gd name="T6" fmla="*/ 0 w 47"/>
                  <a:gd name="T7" fmla="*/ 1 h 69"/>
                  <a:gd name="T8" fmla="*/ 0 w 47"/>
                  <a:gd name="T9" fmla="*/ 2 h 69"/>
                  <a:gd name="T10" fmla="*/ 0 w 47"/>
                  <a:gd name="T11" fmla="*/ 2 h 69"/>
                  <a:gd name="T12" fmla="*/ 0 w 47"/>
                  <a:gd name="T13" fmla="*/ 2 h 69"/>
                  <a:gd name="T14" fmla="*/ 0 w 47"/>
                  <a:gd name="T15" fmla="*/ 3 h 69"/>
                  <a:gd name="T16" fmla="*/ 0 w 47"/>
                  <a:gd name="T17" fmla="*/ 3 h 69"/>
                  <a:gd name="T18" fmla="*/ 0 w 47"/>
                  <a:gd name="T19" fmla="*/ 3 h 69"/>
                  <a:gd name="T20" fmla="*/ 0 w 47"/>
                  <a:gd name="T21" fmla="*/ 2 h 69"/>
                  <a:gd name="T22" fmla="*/ 0 w 47"/>
                  <a:gd name="T23" fmla="*/ 2 h 69"/>
                  <a:gd name="T24" fmla="*/ 0 w 47"/>
                  <a:gd name="T25" fmla="*/ 2 h 69"/>
                  <a:gd name="T26" fmla="*/ 1 w 47"/>
                  <a:gd name="T27" fmla="*/ 1 h 69"/>
                  <a:gd name="T28" fmla="*/ 1 w 47"/>
                  <a:gd name="T29" fmla="*/ 1 h 69"/>
                  <a:gd name="T30" fmla="*/ 1 w 47"/>
                  <a:gd name="T31" fmla="*/ 1 h 69"/>
                  <a:gd name="T32" fmla="*/ 1 w 47"/>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69">
                    <a:moveTo>
                      <a:pt x="47" y="0"/>
                    </a:moveTo>
                    <a:lnTo>
                      <a:pt x="42" y="7"/>
                    </a:lnTo>
                    <a:lnTo>
                      <a:pt x="32" y="16"/>
                    </a:lnTo>
                    <a:lnTo>
                      <a:pt x="23" y="29"/>
                    </a:lnTo>
                    <a:lnTo>
                      <a:pt x="14" y="41"/>
                    </a:lnTo>
                    <a:lnTo>
                      <a:pt x="6" y="52"/>
                    </a:lnTo>
                    <a:lnTo>
                      <a:pt x="1" y="61"/>
                    </a:lnTo>
                    <a:lnTo>
                      <a:pt x="0" y="68"/>
                    </a:lnTo>
                    <a:lnTo>
                      <a:pt x="5" y="69"/>
                    </a:lnTo>
                    <a:lnTo>
                      <a:pt x="12" y="66"/>
                    </a:lnTo>
                    <a:lnTo>
                      <a:pt x="18" y="58"/>
                    </a:lnTo>
                    <a:lnTo>
                      <a:pt x="25" y="49"/>
                    </a:lnTo>
                    <a:lnTo>
                      <a:pt x="31" y="36"/>
                    </a:lnTo>
                    <a:lnTo>
                      <a:pt x="36" y="24"/>
                    </a:lnTo>
                    <a:lnTo>
                      <a:pt x="40" y="14"/>
                    </a:lnTo>
                    <a:lnTo>
                      <a:pt x="44" y="5"/>
                    </a:lnTo>
                    <a:lnTo>
                      <a:pt x="4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10" name="Freeform 215">
                <a:extLst>
                  <a:ext uri="{FF2B5EF4-FFF2-40B4-BE49-F238E27FC236}">
                    <a16:creationId xmlns:a16="http://schemas.microsoft.com/office/drawing/2014/main" xmlns="" id="{63C441AD-C148-4363-B65C-C051E3A97C94}"/>
                  </a:ext>
                </a:extLst>
              </p:cNvPr>
              <p:cNvSpPr>
                <a:spLocks/>
              </p:cNvSpPr>
              <p:nvPr/>
            </p:nvSpPr>
            <p:spPr bwMode="auto">
              <a:xfrm>
                <a:off x="2042" y="1219"/>
                <a:ext cx="12" cy="30"/>
              </a:xfrm>
              <a:custGeom>
                <a:avLst/>
                <a:gdLst>
                  <a:gd name="T0" fmla="*/ 0 w 26"/>
                  <a:gd name="T1" fmla="*/ 0 h 59"/>
                  <a:gd name="T2" fmla="*/ 0 w 26"/>
                  <a:gd name="T3" fmla="*/ 1 h 59"/>
                  <a:gd name="T4" fmla="*/ 0 w 26"/>
                  <a:gd name="T5" fmla="*/ 1 h 59"/>
                  <a:gd name="T6" fmla="*/ 0 w 26"/>
                  <a:gd name="T7" fmla="*/ 1 h 59"/>
                  <a:gd name="T8" fmla="*/ 0 w 26"/>
                  <a:gd name="T9" fmla="*/ 2 h 59"/>
                  <a:gd name="T10" fmla="*/ 0 w 26"/>
                  <a:gd name="T11" fmla="*/ 2 h 59"/>
                  <a:gd name="T12" fmla="*/ 0 w 26"/>
                  <a:gd name="T13" fmla="*/ 2 h 59"/>
                  <a:gd name="T14" fmla="*/ 0 w 26"/>
                  <a:gd name="T15" fmla="*/ 2 h 59"/>
                  <a:gd name="T16" fmla="*/ 0 w 26"/>
                  <a:gd name="T17" fmla="*/ 2 h 59"/>
                  <a:gd name="T18" fmla="*/ 0 w 26"/>
                  <a:gd name="T19" fmla="*/ 2 h 59"/>
                  <a:gd name="T20" fmla="*/ 0 w 26"/>
                  <a:gd name="T21" fmla="*/ 2 h 59"/>
                  <a:gd name="T22" fmla="*/ 0 w 26"/>
                  <a:gd name="T23" fmla="*/ 1 h 59"/>
                  <a:gd name="T24" fmla="*/ 0 w 26"/>
                  <a:gd name="T25" fmla="*/ 0 h 5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 h="59">
                    <a:moveTo>
                      <a:pt x="26" y="0"/>
                    </a:moveTo>
                    <a:lnTo>
                      <a:pt x="20" y="6"/>
                    </a:lnTo>
                    <a:lnTo>
                      <a:pt x="14" y="16"/>
                    </a:lnTo>
                    <a:lnTo>
                      <a:pt x="9" y="26"/>
                    </a:lnTo>
                    <a:lnTo>
                      <a:pt x="5" y="36"/>
                    </a:lnTo>
                    <a:lnTo>
                      <a:pt x="2" y="46"/>
                    </a:lnTo>
                    <a:lnTo>
                      <a:pt x="0" y="53"/>
                    </a:lnTo>
                    <a:lnTo>
                      <a:pt x="3" y="58"/>
                    </a:lnTo>
                    <a:lnTo>
                      <a:pt x="9" y="59"/>
                    </a:lnTo>
                    <a:lnTo>
                      <a:pt x="19" y="51"/>
                    </a:lnTo>
                    <a:lnTo>
                      <a:pt x="21" y="33"/>
                    </a:lnTo>
                    <a:lnTo>
                      <a:pt x="22" y="13"/>
                    </a:lnTo>
                    <a:lnTo>
                      <a:pt x="2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11" name="Freeform 216">
                <a:extLst>
                  <a:ext uri="{FF2B5EF4-FFF2-40B4-BE49-F238E27FC236}">
                    <a16:creationId xmlns:a16="http://schemas.microsoft.com/office/drawing/2014/main" xmlns="" id="{5D9BE01B-D6A8-4368-95D0-3823424B02BC}"/>
                  </a:ext>
                </a:extLst>
              </p:cNvPr>
              <p:cNvSpPr>
                <a:spLocks/>
              </p:cNvSpPr>
              <p:nvPr/>
            </p:nvSpPr>
            <p:spPr bwMode="auto">
              <a:xfrm>
                <a:off x="2062" y="1216"/>
                <a:ext cx="6" cy="26"/>
              </a:xfrm>
              <a:custGeom>
                <a:avLst/>
                <a:gdLst>
                  <a:gd name="T0" fmla="*/ 1 w 11"/>
                  <a:gd name="T1" fmla="*/ 0 h 51"/>
                  <a:gd name="T2" fmla="*/ 1 w 11"/>
                  <a:gd name="T3" fmla="*/ 1 h 51"/>
                  <a:gd name="T4" fmla="*/ 1 w 11"/>
                  <a:gd name="T5" fmla="*/ 1 h 51"/>
                  <a:gd name="T6" fmla="*/ 0 w 11"/>
                  <a:gd name="T7" fmla="*/ 2 h 51"/>
                  <a:gd name="T8" fmla="*/ 1 w 11"/>
                  <a:gd name="T9" fmla="*/ 2 h 51"/>
                  <a:gd name="T10" fmla="*/ 1 w 11"/>
                  <a:gd name="T11" fmla="*/ 2 h 51"/>
                  <a:gd name="T12" fmla="*/ 1 w 11"/>
                  <a:gd name="T13" fmla="*/ 1 h 51"/>
                  <a:gd name="T14" fmla="*/ 1 w 11"/>
                  <a:gd name="T15" fmla="*/ 1 h 51"/>
                  <a:gd name="T16" fmla="*/ 1 w 11"/>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51">
                    <a:moveTo>
                      <a:pt x="11" y="0"/>
                    </a:moveTo>
                    <a:lnTo>
                      <a:pt x="6" y="12"/>
                    </a:lnTo>
                    <a:lnTo>
                      <a:pt x="1" y="31"/>
                    </a:lnTo>
                    <a:lnTo>
                      <a:pt x="0" y="46"/>
                    </a:lnTo>
                    <a:lnTo>
                      <a:pt x="6" y="51"/>
                    </a:lnTo>
                    <a:lnTo>
                      <a:pt x="11" y="45"/>
                    </a:lnTo>
                    <a:lnTo>
                      <a:pt x="11" y="31"/>
                    </a:lnTo>
                    <a:lnTo>
                      <a:pt x="10" y="15"/>
                    </a:lnTo>
                    <a:lnTo>
                      <a:pt x="1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12" name="Freeform 217">
                <a:extLst>
                  <a:ext uri="{FF2B5EF4-FFF2-40B4-BE49-F238E27FC236}">
                    <a16:creationId xmlns:a16="http://schemas.microsoft.com/office/drawing/2014/main" xmlns="" id="{A92EBEBB-CDA5-4DCA-97FC-39D8C1E3E730}"/>
                  </a:ext>
                </a:extLst>
              </p:cNvPr>
              <p:cNvSpPr>
                <a:spLocks/>
              </p:cNvSpPr>
              <p:nvPr/>
            </p:nvSpPr>
            <p:spPr bwMode="auto">
              <a:xfrm>
                <a:off x="2077" y="1212"/>
                <a:ext cx="8" cy="25"/>
              </a:xfrm>
              <a:custGeom>
                <a:avLst/>
                <a:gdLst>
                  <a:gd name="T0" fmla="*/ 1 w 15"/>
                  <a:gd name="T1" fmla="*/ 0 h 50"/>
                  <a:gd name="T2" fmla="*/ 1 w 15"/>
                  <a:gd name="T3" fmla="*/ 1 h 50"/>
                  <a:gd name="T4" fmla="*/ 0 w 15"/>
                  <a:gd name="T5" fmla="*/ 1 h 50"/>
                  <a:gd name="T6" fmla="*/ 1 w 15"/>
                  <a:gd name="T7" fmla="*/ 2 h 50"/>
                  <a:gd name="T8" fmla="*/ 1 w 15"/>
                  <a:gd name="T9" fmla="*/ 2 h 50"/>
                  <a:gd name="T10" fmla="*/ 1 w 15"/>
                  <a:gd name="T11" fmla="*/ 2 h 50"/>
                  <a:gd name="T12" fmla="*/ 1 w 15"/>
                  <a:gd name="T13" fmla="*/ 2 h 50"/>
                  <a:gd name="T14" fmla="*/ 1 w 15"/>
                  <a:gd name="T15" fmla="*/ 1 h 50"/>
                  <a:gd name="T16" fmla="*/ 1 w 15"/>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50">
                    <a:moveTo>
                      <a:pt x="7" y="0"/>
                    </a:moveTo>
                    <a:lnTo>
                      <a:pt x="2" y="11"/>
                    </a:lnTo>
                    <a:lnTo>
                      <a:pt x="0" y="28"/>
                    </a:lnTo>
                    <a:lnTo>
                      <a:pt x="2" y="43"/>
                    </a:lnTo>
                    <a:lnTo>
                      <a:pt x="9" y="50"/>
                    </a:lnTo>
                    <a:lnTo>
                      <a:pt x="15" y="46"/>
                    </a:lnTo>
                    <a:lnTo>
                      <a:pt x="13" y="33"/>
                    </a:lnTo>
                    <a:lnTo>
                      <a:pt x="8" y="16"/>
                    </a:lnTo>
                    <a:lnTo>
                      <a:pt x="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13" name="Freeform 218">
                <a:extLst>
                  <a:ext uri="{FF2B5EF4-FFF2-40B4-BE49-F238E27FC236}">
                    <a16:creationId xmlns:a16="http://schemas.microsoft.com/office/drawing/2014/main" xmlns="" id="{6066E333-6894-4D50-A07C-1BDDBF7AC70A}"/>
                  </a:ext>
                </a:extLst>
              </p:cNvPr>
              <p:cNvSpPr>
                <a:spLocks/>
              </p:cNvSpPr>
              <p:nvPr/>
            </p:nvSpPr>
            <p:spPr bwMode="auto">
              <a:xfrm>
                <a:off x="2090" y="1204"/>
                <a:ext cx="8" cy="25"/>
              </a:xfrm>
              <a:custGeom>
                <a:avLst/>
                <a:gdLst>
                  <a:gd name="T0" fmla="*/ 1 w 16"/>
                  <a:gd name="T1" fmla="*/ 0 h 49"/>
                  <a:gd name="T2" fmla="*/ 1 w 16"/>
                  <a:gd name="T3" fmla="*/ 1 h 49"/>
                  <a:gd name="T4" fmla="*/ 1 w 16"/>
                  <a:gd name="T5" fmla="*/ 1 h 49"/>
                  <a:gd name="T6" fmla="*/ 0 w 16"/>
                  <a:gd name="T7" fmla="*/ 2 h 49"/>
                  <a:gd name="T8" fmla="*/ 1 w 16"/>
                  <a:gd name="T9" fmla="*/ 2 h 49"/>
                  <a:gd name="T10" fmla="*/ 1 w 16"/>
                  <a:gd name="T11" fmla="*/ 2 h 49"/>
                  <a:gd name="T12" fmla="*/ 1 w 16"/>
                  <a:gd name="T13" fmla="*/ 1 h 49"/>
                  <a:gd name="T14" fmla="*/ 1 w 16"/>
                  <a:gd name="T15" fmla="*/ 1 h 49"/>
                  <a:gd name="T16" fmla="*/ 1 w 16"/>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49">
                    <a:moveTo>
                      <a:pt x="15" y="0"/>
                    </a:moveTo>
                    <a:lnTo>
                      <a:pt x="8" y="6"/>
                    </a:lnTo>
                    <a:lnTo>
                      <a:pt x="1" y="21"/>
                    </a:lnTo>
                    <a:lnTo>
                      <a:pt x="0" y="39"/>
                    </a:lnTo>
                    <a:lnTo>
                      <a:pt x="7" y="49"/>
                    </a:lnTo>
                    <a:lnTo>
                      <a:pt x="15" y="46"/>
                    </a:lnTo>
                    <a:lnTo>
                      <a:pt x="16" y="32"/>
                    </a:lnTo>
                    <a:lnTo>
                      <a:pt x="15" y="13"/>
                    </a:lnTo>
                    <a:lnTo>
                      <a:pt x="1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14" name="Freeform 219">
                <a:extLst>
                  <a:ext uri="{FF2B5EF4-FFF2-40B4-BE49-F238E27FC236}">
                    <a16:creationId xmlns:a16="http://schemas.microsoft.com/office/drawing/2014/main" xmlns="" id="{5D8A9961-DE88-445D-B237-33853411FBCB}"/>
                  </a:ext>
                </a:extLst>
              </p:cNvPr>
              <p:cNvSpPr>
                <a:spLocks/>
              </p:cNvSpPr>
              <p:nvPr/>
            </p:nvSpPr>
            <p:spPr bwMode="auto">
              <a:xfrm>
                <a:off x="2100" y="1199"/>
                <a:ext cx="7" cy="27"/>
              </a:xfrm>
              <a:custGeom>
                <a:avLst/>
                <a:gdLst>
                  <a:gd name="T0" fmla="*/ 0 w 15"/>
                  <a:gd name="T1" fmla="*/ 0 h 54"/>
                  <a:gd name="T2" fmla="*/ 0 w 15"/>
                  <a:gd name="T3" fmla="*/ 1 h 54"/>
                  <a:gd name="T4" fmla="*/ 0 w 15"/>
                  <a:gd name="T5" fmla="*/ 1 h 54"/>
                  <a:gd name="T6" fmla="*/ 0 w 15"/>
                  <a:gd name="T7" fmla="*/ 2 h 54"/>
                  <a:gd name="T8" fmla="*/ 0 w 15"/>
                  <a:gd name="T9" fmla="*/ 2 h 54"/>
                  <a:gd name="T10" fmla="*/ 0 w 15"/>
                  <a:gd name="T11" fmla="*/ 2 h 54"/>
                  <a:gd name="T12" fmla="*/ 0 w 15"/>
                  <a:gd name="T13" fmla="*/ 2 h 54"/>
                  <a:gd name="T14" fmla="*/ 0 w 15"/>
                  <a:gd name="T15" fmla="*/ 1 h 54"/>
                  <a:gd name="T16" fmla="*/ 0 w 15"/>
                  <a:gd name="T17" fmla="*/ 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54">
                    <a:moveTo>
                      <a:pt x="11" y="0"/>
                    </a:moveTo>
                    <a:lnTo>
                      <a:pt x="7" y="12"/>
                    </a:lnTo>
                    <a:lnTo>
                      <a:pt x="2" y="27"/>
                    </a:lnTo>
                    <a:lnTo>
                      <a:pt x="0" y="43"/>
                    </a:lnTo>
                    <a:lnTo>
                      <a:pt x="6" y="54"/>
                    </a:lnTo>
                    <a:lnTo>
                      <a:pt x="12" y="51"/>
                    </a:lnTo>
                    <a:lnTo>
                      <a:pt x="15" y="34"/>
                    </a:lnTo>
                    <a:lnTo>
                      <a:pt x="14" y="14"/>
                    </a:lnTo>
                    <a:lnTo>
                      <a:pt x="1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15" name="Freeform 220">
                <a:extLst>
                  <a:ext uri="{FF2B5EF4-FFF2-40B4-BE49-F238E27FC236}">
                    <a16:creationId xmlns:a16="http://schemas.microsoft.com/office/drawing/2014/main" xmlns="" id="{BDEDE7F8-00CE-4745-B76A-E8236E259DEB}"/>
                  </a:ext>
                </a:extLst>
              </p:cNvPr>
              <p:cNvSpPr>
                <a:spLocks/>
              </p:cNvSpPr>
              <p:nvPr/>
            </p:nvSpPr>
            <p:spPr bwMode="auto">
              <a:xfrm>
                <a:off x="1912" y="1228"/>
                <a:ext cx="42" cy="27"/>
              </a:xfrm>
              <a:custGeom>
                <a:avLst/>
                <a:gdLst>
                  <a:gd name="T0" fmla="*/ 0 w 85"/>
                  <a:gd name="T1" fmla="*/ 2 h 54"/>
                  <a:gd name="T2" fmla="*/ 0 w 85"/>
                  <a:gd name="T3" fmla="*/ 2 h 54"/>
                  <a:gd name="T4" fmla="*/ 0 w 85"/>
                  <a:gd name="T5" fmla="*/ 2 h 54"/>
                  <a:gd name="T6" fmla="*/ 0 w 85"/>
                  <a:gd name="T7" fmla="*/ 2 h 54"/>
                  <a:gd name="T8" fmla="*/ 1 w 85"/>
                  <a:gd name="T9" fmla="*/ 1 h 54"/>
                  <a:gd name="T10" fmla="*/ 1 w 85"/>
                  <a:gd name="T11" fmla="*/ 1 h 54"/>
                  <a:gd name="T12" fmla="*/ 1 w 85"/>
                  <a:gd name="T13" fmla="*/ 1 h 54"/>
                  <a:gd name="T14" fmla="*/ 2 w 85"/>
                  <a:gd name="T15" fmla="*/ 1 h 54"/>
                  <a:gd name="T16" fmla="*/ 2 w 85"/>
                  <a:gd name="T17" fmla="*/ 0 h 54"/>
                  <a:gd name="T18" fmla="*/ 2 w 85"/>
                  <a:gd name="T19" fmla="*/ 1 h 54"/>
                  <a:gd name="T20" fmla="*/ 1 w 85"/>
                  <a:gd name="T21" fmla="*/ 1 h 54"/>
                  <a:gd name="T22" fmla="*/ 1 w 85"/>
                  <a:gd name="T23" fmla="*/ 1 h 54"/>
                  <a:gd name="T24" fmla="*/ 0 w 85"/>
                  <a:gd name="T25" fmla="*/ 1 h 54"/>
                  <a:gd name="T26" fmla="*/ 0 w 85"/>
                  <a:gd name="T27" fmla="*/ 2 h 54"/>
                  <a:gd name="T28" fmla="*/ 0 w 85"/>
                  <a:gd name="T29" fmla="*/ 2 h 54"/>
                  <a:gd name="T30" fmla="*/ 0 w 85"/>
                  <a:gd name="T31" fmla="*/ 2 h 54"/>
                  <a:gd name="T32" fmla="*/ 0 w 85"/>
                  <a:gd name="T33" fmla="*/ 2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5" h="54">
                    <a:moveTo>
                      <a:pt x="3" y="54"/>
                    </a:moveTo>
                    <a:lnTo>
                      <a:pt x="7" y="52"/>
                    </a:lnTo>
                    <a:lnTo>
                      <a:pt x="15" y="46"/>
                    </a:lnTo>
                    <a:lnTo>
                      <a:pt x="24" y="38"/>
                    </a:lnTo>
                    <a:lnTo>
                      <a:pt x="37" y="29"/>
                    </a:lnTo>
                    <a:lnTo>
                      <a:pt x="50" y="18"/>
                    </a:lnTo>
                    <a:lnTo>
                      <a:pt x="62" y="9"/>
                    </a:lnTo>
                    <a:lnTo>
                      <a:pt x="75" y="3"/>
                    </a:lnTo>
                    <a:lnTo>
                      <a:pt x="85" y="0"/>
                    </a:lnTo>
                    <a:lnTo>
                      <a:pt x="72" y="3"/>
                    </a:lnTo>
                    <a:lnTo>
                      <a:pt x="57" y="9"/>
                    </a:lnTo>
                    <a:lnTo>
                      <a:pt x="41" y="17"/>
                    </a:lnTo>
                    <a:lnTo>
                      <a:pt x="26" y="25"/>
                    </a:lnTo>
                    <a:lnTo>
                      <a:pt x="13" y="34"/>
                    </a:lnTo>
                    <a:lnTo>
                      <a:pt x="4" y="42"/>
                    </a:lnTo>
                    <a:lnTo>
                      <a:pt x="0" y="49"/>
                    </a:lnTo>
                    <a:lnTo>
                      <a:pt x="3"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16" name="Freeform 221">
                <a:extLst>
                  <a:ext uri="{FF2B5EF4-FFF2-40B4-BE49-F238E27FC236}">
                    <a16:creationId xmlns:a16="http://schemas.microsoft.com/office/drawing/2014/main" xmlns="" id="{FA05BFB2-88DE-4418-8E75-783C3D60F7E6}"/>
                  </a:ext>
                </a:extLst>
              </p:cNvPr>
              <p:cNvSpPr>
                <a:spLocks/>
              </p:cNvSpPr>
              <p:nvPr/>
            </p:nvSpPr>
            <p:spPr bwMode="auto">
              <a:xfrm>
                <a:off x="1905" y="1226"/>
                <a:ext cx="31" cy="17"/>
              </a:xfrm>
              <a:custGeom>
                <a:avLst/>
                <a:gdLst>
                  <a:gd name="T0" fmla="*/ 1 w 63"/>
                  <a:gd name="T1" fmla="*/ 0 h 35"/>
                  <a:gd name="T2" fmla="*/ 1 w 63"/>
                  <a:gd name="T3" fmla="*/ 0 h 35"/>
                  <a:gd name="T4" fmla="*/ 1 w 63"/>
                  <a:gd name="T5" fmla="*/ 0 h 35"/>
                  <a:gd name="T6" fmla="*/ 1 w 63"/>
                  <a:gd name="T7" fmla="*/ 0 h 35"/>
                  <a:gd name="T8" fmla="*/ 0 w 63"/>
                  <a:gd name="T9" fmla="*/ 0 h 35"/>
                  <a:gd name="T10" fmla="*/ 0 w 63"/>
                  <a:gd name="T11" fmla="*/ 0 h 35"/>
                  <a:gd name="T12" fmla="*/ 0 w 63"/>
                  <a:gd name="T13" fmla="*/ 0 h 35"/>
                  <a:gd name="T14" fmla="*/ 0 w 63"/>
                  <a:gd name="T15" fmla="*/ 1 h 35"/>
                  <a:gd name="T16" fmla="*/ 0 w 63"/>
                  <a:gd name="T17" fmla="*/ 1 h 35"/>
                  <a:gd name="T18" fmla="*/ 0 w 63"/>
                  <a:gd name="T19" fmla="*/ 1 h 35"/>
                  <a:gd name="T20" fmla="*/ 0 w 63"/>
                  <a:gd name="T21" fmla="*/ 0 h 35"/>
                  <a:gd name="T22" fmla="*/ 0 w 63"/>
                  <a:gd name="T23" fmla="*/ 0 h 35"/>
                  <a:gd name="T24" fmla="*/ 1 w 63"/>
                  <a:gd name="T25" fmla="*/ 0 h 35"/>
                  <a:gd name="T26" fmla="*/ 1 w 63"/>
                  <a:gd name="T27" fmla="*/ 0 h 35"/>
                  <a:gd name="T28" fmla="*/ 1 w 63"/>
                  <a:gd name="T29" fmla="*/ 0 h 35"/>
                  <a:gd name="T30" fmla="*/ 1 w 63"/>
                  <a:gd name="T31" fmla="*/ 0 h 35"/>
                  <a:gd name="T32" fmla="*/ 1 w 63"/>
                  <a:gd name="T33" fmla="*/ 0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35">
                    <a:moveTo>
                      <a:pt x="63" y="0"/>
                    </a:moveTo>
                    <a:lnTo>
                      <a:pt x="55" y="4"/>
                    </a:lnTo>
                    <a:lnTo>
                      <a:pt x="44" y="8"/>
                    </a:lnTo>
                    <a:lnTo>
                      <a:pt x="33" y="14"/>
                    </a:lnTo>
                    <a:lnTo>
                      <a:pt x="22" y="19"/>
                    </a:lnTo>
                    <a:lnTo>
                      <a:pt x="12" y="24"/>
                    </a:lnTo>
                    <a:lnTo>
                      <a:pt x="5" y="29"/>
                    </a:lnTo>
                    <a:lnTo>
                      <a:pt x="0" y="32"/>
                    </a:lnTo>
                    <a:lnTo>
                      <a:pt x="2" y="35"/>
                    </a:lnTo>
                    <a:lnTo>
                      <a:pt x="6" y="35"/>
                    </a:lnTo>
                    <a:lnTo>
                      <a:pt x="13" y="31"/>
                    </a:lnTo>
                    <a:lnTo>
                      <a:pt x="22" y="27"/>
                    </a:lnTo>
                    <a:lnTo>
                      <a:pt x="32" y="21"/>
                    </a:lnTo>
                    <a:lnTo>
                      <a:pt x="42" y="14"/>
                    </a:lnTo>
                    <a:lnTo>
                      <a:pt x="50" y="8"/>
                    </a:lnTo>
                    <a:lnTo>
                      <a:pt x="58" y="4"/>
                    </a:lnTo>
                    <a:lnTo>
                      <a:pt x="6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17" name="Freeform 222">
                <a:extLst>
                  <a:ext uri="{FF2B5EF4-FFF2-40B4-BE49-F238E27FC236}">
                    <a16:creationId xmlns:a16="http://schemas.microsoft.com/office/drawing/2014/main" xmlns="" id="{A388E62E-8060-4EF9-9287-369D9E3D184B}"/>
                  </a:ext>
                </a:extLst>
              </p:cNvPr>
              <p:cNvSpPr>
                <a:spLocks/>
              </p:cNvSpPr>
              <p:nvPr/>
            </p:nvSpPr>
            <p:spPr bwMode="auto">
              <a:xfrm>
                <a:off x="2019" y="1102"/>
                <a:ext cx="166" cy="46"/>
              </a:xfrm>
              <a:custGeom>
                <a:avLst/>
                <a:gdLst>
                  <a:gd name="T0" fmla="*/ 11 w 331"/>
                  <a:gd name="T1" fmla="*/ 3 h 91"/>
                  <a:gd name="T2" fmla="*/ 11 w 331"/>
                  <a:gd name="T3" fmla="*/ 3 h 91"/>
                  <a:gd name="T4" fmla="*/ 11 w 331"/>
                  <a:gd name="T5" fmla="*/ 3 h 91"/>
                  <a:gd name="T6" fmla="*/ 11 w 331"/>
                  <a:gd name="T7" fmla="*/ 3 h 91"/>
                  <a:gd name="T8" fmla="*/ 11 w 331"/>
                  <a:gd name="T9" fmla="*/ 3 h 91"/>
                  <a:gd name="T10" fmla="*/ 10 w 331"/>
                  <a:gd name="T11" fmla="*/ 3 h 91"/>
                  <a:gd name="T12" fmla="*/ 10 w 331"/>
                  <a:gd name="T13" fmla="*/ 2 h 91"/>
                  <a:gd name="T14" fmla="*/ 9 w 331"/>
                  <a:gd name="T15" fmla="*/ 2 h 91"/>
                  <a:gd name="T16" fmla="*/ 8 w 331"/>
                  <a:gd name="T17" fmla="*/ 1 h 91"/>
                  <a:gd name="T18" fmla="*/ 7 w 331"/>
                  <a:gd name="T19" fmla="*/ 1 h 91"/>
                  <a:gd name="T20" fmla="*/ 7 w 331"/>
                  <a:gd name="T21" fmla="*/ 1 h 91"/>
                  <a:gd name="T22" fmla="*/ 6 w 331"/>
                  <a:gd name="T23" fmla="*/ 1 h 91"/>
                  <a:gd name="T24" fmla="*/ 5 w 331"/>
                  <a:gd name="T25" fmla="*/ 1 h 91"/>
                  <a:gd name="T26" fmla="*/ 5 w 331"/>
                  <a:gd name="T27" fmla="*/ 1 h 91"/>
                  <a:gd name="T28" fmla="*/ 4 w 331"/>
                  <a:gd name="T29" fmla="*/ 1 h 91"/>
                  <a:gd name="T30" fmla="*/ 3 w 331"/>
                  <a:gd name="T31" fmla="*/ 1 h 91"/>
                  <a:gd name="T32" fmla="*/ 3 w 331"/>
                  <a:gd name="T33" fmla="*/ 1 h 91"/>
                  <a:gd name="T34" fmla="*/ 2 w 331"/>
                  <a:gd name="T35" fmla="*/ 1 h 91"/>
                  <a:gd name="T36" fmla="*/ 1 w 331"/>
                  <a:gd name="T37" fmla="*/ 1 h 91"/>
                  <a:gd name="T38" fmla="*/ 1 w 331"/>
                  <a:gd name="T39" fmla="*/ 1 h 91"/>
                  <a:gd name="T40" fmla="*/ 0 w 331"/>
                  <a:gd name="T41" fmla="*/ 1 h 91"/>
                  <a:gd name="T42" fmla="*/ 1 w 331"/>
                  <a:gd name="T43" fmla="*/ 1 h 91"/>
                  <a:gd name="T44" fmla="*/ 1 w 331"/>
                  <a:gd name="T45" fmla="*/ 1 h 91"/>
                  <a:gd name="T46" fmla="*/ 2 w 331"/>
                  <a:gd name="T47" fmla="*/ 1 h 91"/>
                  <a:gd name="T48" fmla="*/ 2 w 331"/>
                  <a:gd name="T49" fmla="*/ 1 h 91"/>
                  <a:gd name="T50" fmla="*/ 3 w 331"/>
                  <a:gd name="T51" fmla="*/ 1 h 91"/>
                  <a:gd name="T52" fmla="*/ 4 w 331"/>
                  <a:gd name="T53" fmla="*/ 0 h 91"/>
                  <a:gd name="T54" fmla="*/ 5 w 331"/>
                  <a:gd name="T55" fmla="*/ 1 h 91"/>
                  <a:gd name="T56" fmla="*/ 6 w 331"/>
                  <a:gd name="T57" fmla="*/ 1 h 91"/>
                  <a:gd name="T58" fmla="*/ 6 w 331"/>
                  <a:gd name="T59" fmla="*/ 1 h 91"/>
                  <a:gd name="T60" fmla="*/ 7 w 331"/>
                  <a:gd name="T61" fmla="*/ 1 h 91"/>
                  <a:gd name="T62" fmla="*/ 8 w 331"/>
                  <a:gd name="T63" fmla="*/ 1 h 91"/>
                  <a:gd name="T64" fmla="*/ 9 w 331"/>
                  <a:gd name="T65" fmla="*/ 1 h 91"/>
                  <a:gd name="T66" fmla="*/ 9 w 331"/>
                  <a:gd name="T67" fmla="*/ 2 h 91"/>
                  <a:gd name="T68" fmla="*/ 10 w 331"/>
                  <a:gd name="T69" fmla="*/ 2 h 91"/>
                  <a:gd name="T70" fmla="*/ 10 w 331"/>
                  <a:gd name="T71" fmla="*/ 2 h 91"/>
                  <a:gd name="T72" fmla="*/ 11 w 331"/>
                  <a:gd name="T73" fmla="*/ 3 h 9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31" h="91">
                    <a:moveTo>
                      <a:pt x="330" y="77"/>
                    </a:moveTo>
                    <a:lnTo>
                      <a:pt x="331" y="80"/>
                    </a:lnTo>
                    <a:lnTo>
                      <a:pt x="330" y="84"/>
                    </a:lnTo>
                    <a:lnTo>
                      <a:pt x="329" y="87"/>
                    </a:lnTo>
                    <a:lnTo>
                      <a:pt x="329" y="91"/>
                    </a:lnTo>
                    <a:lnTo>
                      <a:pt x="309" y="72"/>
                    </a:lnTo>
                    <a:lnTo>
                      <a:pt x="289" y="56"/>
                    </a:lnTo>
                    <a:lnTo>
                      <a:pt x="267" y="42"/>
                    </a:lnTo>
                    <a:lnTo>
                      <a:pt x="245" y="32"/>
                    </a:lnTo>
                    <a:lnTo>
                      <a:pt x="222" y="24"/>
                    </a:lnTo>
                    <a:lnTo>
                      <a:pt x="199" y="18"/>
                    </a:lnTo>
                    <a:lnTo>
                      <a:pt x="177" y="13"/>
                    </a:lnTo>
                    <a:lnTo>
                      <a:pt x="154" y="11"/>
                    </a:lnTo>
                    <a:lnTo>
                      <a:pt x="132" y="10"/>
                    </a:lnTo>
                    <a:lnTo>
                      <a:pt x="110" y="10"/>
                    </a:lnTo>
                    <a:lnTo>
                      <a:pt x="88" y="11"/>
                    </a:lnTo>
                    <a:lnTo>
                      <a:pt x="69" y="13"/>
                    </a:lnTo>
                    <a:lnTo>
                      <a:pt x="49" y="16"/>
                    </a:lnTo>
                    <a:lnTo>
                      <a:pt x="32" y="18"/>
                    </a:lnTo>
                    <a:lnTo>
                      <a:pt x="15" y="20"/>
                    </a:lnTo>
                    <a:lnTo>
                      <a:pt x="0" y="23"/>
                    </a:lnTo>
                    <a:lnTo>
                      <a:pt x="10" y="16"/>
                    </a:lnTo>
                    <a:lnTo>
                      <a:pt x="25" y="10"/>
                    </a:lnTo>
                    <a:lnTo>
                      <a:pt x="43" y="5"/>
                    </a:lnTo>
                    <a:lnTo>
                      <a:pt x="63" y="3"/>
                    </a:lnTo>
                    <a:lnTo>
                      <a:pt x="86" y="1"/>
                    </a:lnTo>
                    <a:lnTo>
                      <a:pt x="110" y="0"/>
                    </a:lnTo>
                    <a:lnTo>
                      <a:pt x="135" y="1"/>
                    </a:lnTo>
                    <a:lnTo>
                      <a:pt x="162" y="2"/>
                    </a:lnTo>
                    <a:lnTo>
                      <a:pt x="188" y="5"/>
                    </a:lnTo>
                    <a:lnTo>
                      <a:pt x="214" y="11"/>
                    </a:lnTo>
                    <a:lnTo>
                      <a:pt x="238" y="17"/>
                    </a:lnTo>
                    <a:lnTo>
                      <a:pt x="262" y="26"/>
                    </a:lnTo>
                    <a:lnTo>
                      <a:pt x="283" y="35"/>
                    </a:lnTo>
                    <a:lnTo>
                      <a:pt x="302" y="48"/>
                    </a:lnTo>
                    <a:lnTo>
                      <a:pt x="317" y="61"/>
                    </a:lnTo>
                    <a:lnTo>
                      <a:pt x="330" y="7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18" name="Freeform 223">
                <a:extLst>
                  <a:ext uri="{FF2B5EF4-FFF2-40B4-BE49-F238E27FC236}">
                    <a16:creationId xmlns:a16="http://schemas.microsoft.com/office/drawing/2014/main" xmlns="" id="{F663C9BD-97CA-4ACA-8F48-962520C7F8D0}"/>
                  </a:ext>
                </a:extLst>
              </p:cNvPr>
              <p:cNvSpPr>
                <a:spLocks/>
              </p:cNvSpPr>
              <p:nvPr/>
            </p:nvSpPr>
            <p:spPr bwMode="auto">
              <a:xfrm>
                <a:off x="2024" y="1107"/>
                <a:ext cx="22" cy="33"/>
              </a:xfrm>
              <a:custGeom>
                <a:avLst/>
                <a:gdLst>
                  <a:gd name="T0" fmla="*/ 2 w 44"/>
                  <a:gd name="T1" fmla="*/ 0 h 67"/>
                  <a:gd name="T2" fmla="*/ 2 w 44"/>
                  <a:gd name="T3" fmla="*/ 0 h 67"/>
                  <a:gd name="T4" fmla="*/ 1 w 44"/>
                  <a:gd name="T5" fmla="*/ 0 h 67"/>
                  <a:gd name="T6" fmla="*/ 1 w 44"/>
                  <a:gd name="T7" fmla="*/ 0 h 67"/>
                  <a:gd name="T8" fmla="*/ 1 w 44"/>
                  <a:gd name="T9" fmla="*/ 1 h 67"/>
                  <a:gd name="T10" fmla="*/ 1 w 44"/>
                  <a:gd name="T11" fmla="*/ 1 h 67"/>
                  <a:gd name="T12" fmla="*/ 1 w 44"/>
                  <a:gd name="T13" fmla="*/ 1 h 67"/>
                  <a:gd name="T14" fmla="*/ 0 w 44"/>
                  <a:gd name="T15" fmla="*/ 1 h 67"/>
                  <a:gd name="T16" fmla="*/ 1 w 44"/>
                  <a:gd name="T17" fmla="*/ 2 h 67"/>
                  <a:gd name="T18" fmla="*/ 1 w 44"/>
                  <a:gd name="T19" fmla="*/ 2 h 67"/>
                  <a:gd name="T20" fmla="*/ 1 w 44"/>
                  <a:gd name="T21" fmla="*/ 1 h 67"/>
                  <a:gd name="T22" fmla="*/ 1 w 44"/>
                  <a:gd name="T23" fmla="*/ 1 h 67"/>
                  <a:gd name="T24" fmla="*/ 1 w 44"/>
                  <a:gd name="T25" fmla="*/ 1 h 67"/>
                  <a:gd name="T26" fmla="*/ 1 w 44"/>
                  <a:gd name="T27" fmla="*/ 1 h 67"/>
                  <a:gd name="T28" fmla="*/ 1 w 44"/>
                  <a:gd name="T29" fmla="*/ 0 h 67"/>
                  <a:gd name="T30" fmla="*/ 2 w 44"/>
                  <a:gd name="T31" fmla="*/ 0 h 67"/>
                  <a:gd name="T32" fmla="*/ 2 w 44"/>
                  <a:gd name="T33" fmla="*/ 0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67">
                    <a:moveTo>
                      <a:pt x="44" y="0"/>
                    </a:moveTo>
                    <a:lnTo>
                      <a:pt x="35" y="7"/>
                    </a:lnTo>
                    <a:lnTo>
                      <a:pt x="26" y="15"/>
                    </a:lnTo>
                    <a:lnTo>
                      <a:pt x="18" y="25"/>
                    </a:lnTo>
                    <a:lnTo>
                      <a:pt x="10" y="37"/>
                    </a:lnTo>
                    <a:lnTo>
                      <a:pt x="4" y="47"/>
                    </a:lnTo>
                    <a:lnTo>
                      <a:pt x="1" y="56"/>
                    </a:lnTo>
                    <a:lnTo>
                      <a:pt x="0" y="63"/>
                    </a:lnTo>
                    <a:lnTo>
                      <a:pt x="1" y="67"/>
                    </a:lnTo>
                    <a:lnTo>
                      <a:pt x="4" y="65"/>
                    </a:lnTo>
                    <a:lnTo>
                      <a:pt x="9" y="61"/>
                    </a:lnTo>
                    <a:lnTo>
                      <a:pt x="14" y="53"/>
                    </a:lnTo>
                    <a:lnTo>
                      <a:pt x="18" y="44"/>
                    </a:lnTo>
                    <a:lnTo>
                      <a:pt x="24" y="32"/>
                    </a:lnTo>
                    <a:lnTo>
                      <a:pt x="30" y="21"/>
                    </a:lnTo>
                    <a:lnTo>
                      <a:pt x="37" y="9"/>
                    </a:lnTo>
                    <a:lnTo>
                      <a:pt x="4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19" name="Freeform 224">
                <a:extLst>
                  <a:ext uri="{FF2B5EF4-FFF2-40B4-BE49-F238E27FC236}">
                    <a16:creationId xmlns:a16="http://schemas.microsoft.com/office/drawing/2014/main" xmlns="" id="{DAEB5F0F-314F-4C22-8146-78ACDAA8D519}"/>
                  </a:ext>
                </a:extLst>
              </p:cNvPr>
              <p:cNvSpPr>
                <a:spLocks/>
              </p:cNvSpPr>
              <p:nvPr/>
            </p:nvSpPr>
            <p:spPr bwMode="auto">
              <a:xfrm>
                <a:off x="2029" y="1106"/>
                <a:ext cx="33" cy="39"/>
              </a:xfrm>
              <a:custGeom>
                <a:avLst/>
                <a:gdLst>
                  <a:gd name="T0" fmla="*/ 1 w 66"/>
                  <a:gd name="T1" fmla="*/ 3 h 78"/>
                  <a:gd name="T2" fmla="*/ 0 w 66"/>
                  <a:gd name="T3" fmla="*/ 3 h 78"/>
                  <a:gd name="T4" fmla="*/ 1 w 66"/>
                  <a:gd name="T5" fmla="*/ 3 h 78"/>
                  <a:gd name="T6" fmla="*/ 1 w 66"/>
                  <a:gd name="T7" fmla="*/ 2 h 78"/>
                  <a:gd name="T8" fmla="*/ 1 w 66"/>
                  <a:gd name="T9" fmla="*/ 2 h 78"/>
                  <a:gd name="T10" fmla="*/ 1 w 66"/>
                  <a:gd name="T11" fmla="*/ 1 h 78"/>
                  <a:gd name="T12" fmla="*/ 2 w 66"/>
                  <a:gd name="T13" fmla="*/ 1 h 78"/>
                  <a:gd name="T14" fmla="*/ 2 w 66"/>
                  <a:gd name="T15" fmla="*/ 1 h 78"/>
                  <a:gd name="T16" fmla="*/ 3 w 66"/>
                  <a:gd name="T17" fmla="*/ 0 h 78"/>
                  <a:gd name="T18" fmla="*/ 2 w 66"/>
                  <a:gd name="T19" fmla="*/ 1 h 78"/>
                  <a:gd name="T20" fmla="*/ 2 w 66"/>
                  <a:gd name="T21" fmla="*/ 1 h 78"/>
                  <a:gd name="T22" fmla="*/ 2 w 66"/>
                  <a:gd name="T23" fmla="*/ 2 h 78"/>
                  <a:gd name="T24" fmla="*/ 1 w 66"/>
                  <a:gd name="T25" fmla="*/ 2 h 78"/>
                  <a:gd name="T26" fmla="*/ 1 w 66"/>
                  <a:gd name="T27" fmla="*/ 2 h 78"/>
                  <a:gd name="T28" fmla="*/ 1 w 66"/>
                  <a:gd name="T29" fmla="*/ 3 h 78"/>
                  <a:gd name="T30" fmla="*/ 1 w 66"/>
                  <a:gd name="T31" fmla="*/ 3 h 78"/>
                  <a:gd name="T32" fmla="*/ 1 w 66"/>
                  <a:gd name="T33" fmla="*/ 3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6" h="78">
                    <a:moveTo>
                      <a:pt x="1" y="78"/>
                    </a:moveTo>
                    <a:lnTo>
                      <a:pt x="0" y="74"/>
                    </a:lnTo>
                    <a:lnTo>
                      <a:pt x="4" y="65"/>
                    </a:lnTo>
                    <a:lnTo>
                      <a:pt x="9" y="55"/>
                    </a:lnTo>
                    <a:lnTo>
                      <a:pt x="17" y="41"/>
                    </a:lnTo>
                    <a:lnTo>
                      <a:pt x="28" y="28"/>
                    </a:lnTo>
                    <a:lnTo>
                      <a:pt x="39" y="16"/>
                    </a:lnTo>
                    <a:lnTo>
                      <a:pt x="52" y="5"/>
                    </a:lnTo>
                    <a:lnTo>
                      <a:pt x="66" y="0"/>
                    </a:lnTo>
                    <a:lnTo>
                      <a:pt x="58" y="8"/>
                    </a:lnTo>
                    <a:lnTo>
                      <a:pt x="50" y="20"/>
                    </a:lnTo>
                    <a:lnTo>
                      <a:pt x="39" y="33"/>
                    </a:lnTo>
                    <a:lnTo>
                      <a:pt x="29" y="47"/>
                    </a:lnTo>
                    <a:lnTo>
                      <a:pt x="20" y="59"/>
                    </a:lnTo>
                    <a:lnTo>
                      <a:pt x="12" y="70"/>
                    </a:lnTo>
                    <a:lnTo>
                      <a:pt x="5" y="77"/>
                    </a:lnTo>
                    <a:lnTo>
                      <a:pt x="1" y="7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20" name="Freeform 225">
                <a:extLst>
                  <a:ext uri="{FF2B5EF4-FFF2-40B4-BE49-F238E27FC236}">
                    <a16:creationId xmlns:a16="http://schemas.microsoft.com/office/drawing/2014/main" xmlns="" id="{A335BB3E-7216-4A3F-8D62-0ADBF33C7B9D}"/>
                  </a:ext>
                </a:extLst>
              </p:cNvPr>
              <p:cNvSpPr>
                <a:spLocks/>
              </p:cNvSpPr>
              <p:nvPr/>
            </p:nvSpPr>
            <p:spPr bwMode="auto">
              <a:xfrm>
                <a:off x="2051" y="1105"/>
                <a:ext cx="42" cy="46"/>
              </a:xfrm>
              <a:custGeom>
                <a:avLst/>
                <a:gdLst>
                  <a:gd name="T0" fmla="*/ 1 w 84"/>
                  <a:gd name="T1" fmla="*/ 3 h 92"/>
                  <a:gd name="T2" fmla="*/ 0 w 84"/>
                  <a:gd name="T3" fmla="*/ 3 h 92"/>
                  <a:gd name="T4" fmla="*/ 1 w 84"/>
                  <a:gd name="T5" fmla="*/ 3 h 92"/>
                  <a:gd name="T6" fmla="*/ 1 w 84"/>
                  <a:gd name="T7" fmla="*/ 2 h 92"/>
                  <a:gd name="T8" fmla="*/ 1 w 84"/>
                  <a:gd name="T9" fmla="*/ 2 h 92"/>
                  <a:gd name="T10" fmla="*/ 2 w 84"/>
                  <a:gd name="T11" fmla="*/ 1 h 92"/>
                  <a:gd name="T12" fmla="*/ 2 w 84"/>
                  <a:gd name="T13" fmla="*/ 1 h 92"/>
                  <a:gd name="T14" fmla="*/ 3 w 84"/>
                  <a:gd name="T15" fmla="*/ 1 h 92"/>
                  <a:gd name="T16" fmla="*/ 3 w 84"/>
                  <a:gd name="T17" fmla="*/ 0 h 92"/>
                  <a:gd name="T18" fmla="*/ 3 w 84"/>
                  <a:gd name="T19" fmla="*/ 1 h 92"/>
                  <a:gd name="T20" fmla="*/ 3 w 84"/>
                  <a:gd name="T21" fmla="*/ 1 h 92"/>
                  <a:gd name="T22" fmla="*/ 2 w 84"/>
                  <a:gd name="T23" fmla="*/ 2 h 92"/>
                  <a:gd name="T24" fmla="*/ 2 w 84"/>
                  <a:gd name="T25" fmla="*/ 2 h 92"/>
                  <a:gd name="T26" fmla="*/ 1 w 84"/>
                  <a:gd name="T27" fmla="*/ 3 h 92"/>
                  <a:gd name="T28" fmla="*/ 1 w 84"/>
                  <a:gd name="T29" fmla="*/ 3 h 92"/>
                  <a:gd name="T30" fmla="*/ 1 w 84"/>
                  <a:gd name="T31" fmla="*/ 3 h 92"/>
                  <a:gd name="T32" fmla="*/ 1 w 84"/>
                  <a:gd name="T33" fmla="*/ 3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4" h="92">
                    <a:moveTo>
                      <a:pt x="1" y="92"/>
                    </a:moveTo>
                    <a:lnTo>
                      <a:pt x="0" y="88"/>
                    </a:lnTo>
                    <a:lnTo>
                      <a:pt x="5" y="77"/>
                    </a:lnTo>
                    <a:lnTo>
                      <a:pt x="14" y="64"/>
                    </a:lnTo>
                    <a:lnTo>
                      <a:pt x="25" y="49"/>
                    </a:lnTo>
                    <a:lnTo>
                      <a:pt x="39" y="32"/>
                    </a:lnTo>
                    <a:lnTo>
                      <a:pt x="54" y="19"/>
                    </a:lnTo>
                    <a:lnTo>
                      <a:pt x="70" y="7"/>
                    </a:lnTo>
                    <a:lnTo>
                      <a:pt x="84" y="0"/>
                    </a:lnTo>
                    <a:lnTo>
                      <a:pt x="77" y="7"/>
                    </a:lnTo>
                    <a:lnTo>
                      <a:pt x="68" y="20"/>
                    </a:lnTo>
                    <a:lnTo>
                      <a:pt x="55" y="35"/>
                    </a:lnTo>
                    <a:lnTo>
                      <a:pt x="41" y="52"/>
                    </a:lnTo>
                    <a:lnTo>
                      <a:pt x="29" y="68"/>
                    </a:lnTo>
                    <a:lnTo>
                      <a:pt x="16" y="82"/>
                    </a:lnTo>
                    <a:lnTo>
                      <a:pt x="7" y="90"/>
                    </a:lnTo>
                    <a:lnTo>
                      <a:pt x="1" y="9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21" name="Freeform 226">
                <a:extLst>
                  <a:ext uri="{FF2B5EF4-FFF2-40B4-BE49-F238E27FC236}">
                    <a16:creationId xmlns:a16="http://schemas.microsoft.com/office/drawing/2014/main" xmlns="" id="{8E21B986-A773-4918-BE49-E16FB37CD03E}"/>
                  </a:ext>
                </a:extLst>
              </p:cNvPr>
              <p:cNvSpPr>
                <a:spLocks/>
              </p:cNvSpPr>
              <p:nvPr/>
            </p:nvSpPr>
            <p:spPr bwMode="auto">
              <a:xfrm>
                <a:off x="2084" y="1108"/>
                <a:ext cx="39" cy="51"/>
              </a:xfrm>
              <a:custGeom>
                <a:avLst/>
                <a:gdLst>
                  <a:gd name="T0" fmla="*/ 1 w 77"/>
                  <a:gd name="T1" fmla="*/ 4 h 102"/>
                  <a:gd name="T2" fmla="*/ 0 w 77"/>
                  <a:gd name="T3" fmla="*/ 3 h 102"/>
                  <a:gd name="T4" fmla="*/ 1 w 77"/>
                  <a:gd name="T5" fmla="*/ 3 h 102"/>
                  <a:gd name="T6" fmla="*/ 1 w 77"/>
                  <a:gd name="T7" fmla="*/ 3 h 102"/>
                  <a:gd name="T8" fmla="*/ 1 w 77"/>
                  <a:gd name="T9" fmla="*/ 2 h 102"/>
                  <a:gd name="T10" fmla="*/ 2 w 77"/>
                  <a:gd name="T11" fmla="*/ 2 h 102"/>
                  <a:gd name="T12" fmla="*/ 2 w 77"/>
                  <a:gd name="T13" fmla="*/ 1 h 102"/>
                  <a:gd name="T14" fmla="*/ 2 w 77"/>
                  <a:gd name="T15" fmla="*/ 1 h 102"/>
                  <a:gd name="T16" fmla="*/ 3 w 77"/>
                  <a:gd name="T17" fmla="*/ 0 h 102"/>
                  <a:gd name="T18" fmla="*/ 3 w 77"/>
                  <a:gd name="T19" fmla="*/ 1 h 102"/>
                  <a:gd name="T20" fmla="*/ 2 w 77"/>
                  <a:gd name="T21" fmla="*/ 1 h 102"/>
                  <a:gd name="T22" fmla="*/ 2 w 77"/>
                  <a:gd name="T23" fmla="*/ 2 h 102"/>
                  <a:gd name="T24" fmla="*/ 2 w 77"/>
                  <a:gd name="T25" fmla="*/ 2 h 102"/>
                  <a:gd name="T26" fmla="*/ 1 w 77"/>
                  <a:gd name="T27" fmla="*/ 3 h 102"/>
                  <a:gd name="T28" fmla="*/ 1 w 77"/>
                  <a:gd name="T29" fmla="*/ 3 h 102"/>
                  <a:gd name="T30" fmla="*/ 1 w 77"/>
                  <a:gd name="T31" fmla="*/ 4 h 102"/>
                  <a:gd name="T32" fmla="*/ 1 w 77"/>
                  <a:gd name="T33" fmla="*/ 4 h 10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7" h="102">
                    <a:moveTo>
                      <a:pt x="1" y="102"/>
                    </a:moveTo>
                    <a:lnTo>
                      <a:pt x="0" y="95"/>
                    </a:lnTo>
                    <a:lnTo>
                      <a:pt x="4" y="83"/>
                    </a:lnTo>
                    <a:lnTo>
                      <a:pt x="12" y="68"/>
                    </a:lnTo>
                    <a:lnTo>
                      <a:pt x="24" y="51"/>
                    </a:lnTo>
                    <a:lnTo>
                      <a:pt x="37" y="34"/>
                    </a:lnTo>
                    <a:lnTo>
                      <a:pt x="50" y="19"/>
                    </a:lnTo>
                    <a:lnTo>
                      <a:pt x="64" y="7"/>
                    </a:lnTo>
                    <a:lnTo>
                      <a:pt x="77" y="0"/>
                    </a:lnTo>
                    <a:lnTo>
                      <a:pt x="72" y="8"/>
                    </a:lnTo>
                    <a:lnTo>
                      <a:pt x="63" y="21"/>
                    </a:lnTo>
                    <a:lnTo>
                      <a:pt x="51" y="38"/>
                    </a:lnTo>
                    <a:lnTo>
                      <a:pt x="39" y="57"/>
                    </a:lnTo>
                    <a:lnTo>
                      <a:pt x="26" y="74"/>
                    </a:lnTo>
                    <a:lnTo>
                      <a:pt x="15" y="89"/>
                    </a:lnTo>
                    <a:lnTo>
                      <a:pt x="7" y="99"/>
                    </a:lnTo>
                    <a:lnTo>
                      <a:pt x="1" y="10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22" name="Freeform 227">
                <a:extLst>
                  <a:ext uri="{FF2B5EF4-FFF2-40B4-BE49-F238E27FC236}">
                    <a16:creationId xmlns:a16="http://schemas.microsoft.com/office/drawing/2014/main" xmlns="" id="{5D7A2883-54BF-4FCD-8F12-4D086C935CAC}"/>
                  </a:ext>
                </a:extLst>
              </p:cNvPr>
              <p:cNvSpPr>
                <a:spLocks/>
              </p:cNvSpPr>
              <p:nvPr/>
            </p:nvSpPr>
            <p:spPr bwMode="auto">
              <a:xfrm>
                <a:off x="2102" y="1114"/>
                <a:ext cx="33" cy="46"/>
              </a:xfrm>
              <a:custGeom>
                <a:avLst/>
                <a:gdLst>
                  <a:gd name="T0" fmla="*/ 0 w 67"/>
                  <a:gd name="T1" fmla="*/ 3 h 92"/>
                  <a:gd name="T2" fmla="*/ 0 w 67"/>
                  <a:gd name="T3" fmla="*/ 3 h 92"/>
                  <a:gd name="T4" fmla="*/ 0 w 67"/>
                  <a:gd name="T5" fmla="*/ 3 h 92"/>
                  <a:gd name="T6" fmla="*/ 0 w 67"/>
                  <a:gd name="T7" fmla="*/ 2 h 92"/>
                  <a:gd name="T8" fmla="*/ 0 w 67"/>
                  <a:gd name="T9" fmla="*/ 2 h 92"/>
                  <a:gd name="T10" fmla="*/ 1 w 67"/>
                  <a:gd name="T11" fmla="*/ 1 h 92"/>
                  <a:gd name="T12" fmla="*/ 1 w 67"/>
                  <a:gd name="T13" fmla="*/ 1 h 92"/>
                  <a:gd name="T14" fmla="*/ 1 w 67"/>
                  <a:gd name="T15" fmla="*/ 1 h 92"/>
                  <a:gd name="T16" fmla="*/ 2 w 67"/>
                  <a:gd name="T17" fmla="*/ 0 h 92"/>
                  <a:gd name="T18" fmla="*/ 1 w 67"/>
                  <a:gd name="T19" fmla="*/ 1 h 92"/>
                  <a:gd name="T20" fmla="*/ 1 w 67"/>
                  <a:gd name="T21" fmla="*/ 1 h 92"/>
                  <a:gd name="T22" fmla="*/ 1 w 67"/>
                  <a:gd name="T23" fmla="*/ 2 h 92"/>
                  <a:gd name="T24" fmla="*/ 1 w 67"/>
                  <a:gd name="T25" fmla="*/ 2 h 92"/>
                  <a:gd name="T26" fmla="*/ 0 w 67"/>
                  <a:gd name="T27" fmla="*/ 3 h 92"/>
                  <a:gd name="T28" fmla="*/ 0 w 67"/>
                  <a:gd name="T29" fmla="*/ 3 h 92"/>
                  <a:gd name="T30" fmla="*/ 0 w 67"/>
                  <a:gd name="T31" fmla="*/ 3 h 92"/>
                  <a:gd name="T32" fmla="*/ 0 w 67"/>
                  <a:gd name="T33" fmla="*/ 3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92">
                    <a:moveTo>
                      <a:pt x="0" y="92"/>
                    </a:moveTo>
                    <a:lnTo>
                      <a:pt x="0" y="87"/>
                    </a:lnTo>
                    <a:lnTo>
                      <a:pt x="4" y="77"/>
                    </a:lnTo>
                    <a:lnTo>
                      <a:pt x="12" y="62"/>
                    </a:lnTo>
                    <a:lnTo>
                      <a:pt x="22" y="46"/>
                    </a:lnTo>
                    <a:lnTo>
                      <a:pt x="34" y="30"/>
                    </a:lnTo>
                    <a:lnTo>
                      <a:pt x="46" y="15"/>
                    </a:lnTo>
                    <a:lnTo>
                      <a:pt x="57" y="4"/>
                    </a:lnTo>
                    <a:lnTo>
                      <a:pt x="67" y="0"/>
                    </a:lnTo>
                    <a:lnTo>
                      <a:pt x="61" y="8"/>
                    </a:lnTo>
                    <a:lnTo>
                      <a:pt x="53" y="22"/>
                    </a:lnTo>
                    <a:lnTo>
                      <a:pt x="44" y="38"/>
                    </a:lnTo>
                    <a:lnTo>
                      <a:pt x="34" y="54"/>
                    </a:lnTo>
                    <a:lnTo>
                      <a:pt x="24" y="70"/>
                    </a:lnTo>
                    <a:lnTo>
                      <a:pt x="14" y="83"/>
                    </a:lnTo>
                    <a:lnTo>
                      <a:pt x="6" y="91"/>
                    </a:lnTo>
                    <a:lnTo>
                      <a:pt x="0" y="9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23" name="Freeform 228">
                <a:extLst>
                  <a:ext uri="{FF2B5EF4-FFF2-40B4-BE49-F238E27FC236}">
                    <a16:creationId xmlns:a16="http://schemas.microsoft.com/office/drawing/2014/main" xmlns="" id="{E5A07BE3-7D0C-45AC-9ECB-8BBBC4ADB3E8}"/>
                  </a:ext>
                </a:extLst>
              </p:cNvPr>
              <p:cNvSpPr>
                <a:spLocks/>
              </p:cNvSpPr>
              <p:nvPr/>
            </p:nvSpPr>
            <p:spPr bwMode="auto">
              <a:xfrm>
                <a:off x="2130" y="1121"/>
                <a:ext cx="29" cy="38"/>
              </a:xfrm>
              <a:custGeom>
                <a:avLst/>
                <a:gdLst>
                  <a:gd name="T0" fmla="*/ 1 w 56"/>
                  <a:gd name="T1" fmla="*/ 2 h 77"/>
                  <a:gd name="T2" fmla="*/ 0 w 56"/>
                  <a:gd name="T3" fmla="*/ 2 h 77"/>
                  <a:gd name="T4" fmla="*/ 1 w 56"/>
                  <a:gd name="T5" fmla="*/ 2 h 77"/>
                  <a:gd name="T6" fmla="*/ 1 w 56"/>
                  <a:gd name="T7" fmla="*/ 1 h 77"/>
                  <a:gd name="T8" fmla="*/ 1 w 56"/>
                  <a:gd name="T9" fmla="*/ 1 h 77"/>
                  <a:gd name="T10" fmla="*/ 1 w 56"/>
                  <a:gd name="T11" fmla="*/ 0 h 77"/>
                  <a:gd name="T12" fmla="*/ 2 w 56"/>
                  <a:gd name="T13" fmla="*/ 0 h 77"/>
                  <a:gd name="T14" fmla="*/ 2 w 56"/>
                  <a:gd name="T15" fmla="*/ 0 h 77"/>
                  <a:gd name="T16" fmla="*/ 2 w 56"/>
                  <a:gd name="T17" fmla="*/ 0 h 77"/>
                  <a:gd name="T18" fmla="*/ 2 w 56"/>
                  <a:gd name="T19" fmla="*/ 0 h 77"/>
                  <a:gd name="T20" fmla="*/ 2 w 56"/>
                  <a:gd name="T21" fmla="*/ 0 h 77"/>
                  <a:gd name="T22" fmla="*/ 2 w 56"/>
                  <a:gd name="T23" fmla="*/ 1 h 77"/>
                  <a:gd name="T24" fmla="*/ 1 w 56"/>
                  <a:gd name="T25" fmla="*/ 1 h 77"/>
                  <a:gd name="T26" fmla="*/ 1 w 56"/>
                  <a:gd name="T27" fmla="*/ 1 h 77"/>
                  <a:gd name="T28" fmla="*/ 1 w 56"/>
                  <a:gd name="T29" fmla="*/ 2 h 77"/>
                  <a:gd name="T30" fmla="*/ 1 w 56"/>
                  <a:gd name="T31" fmla="*/ 2 h 77"/>
                  <a:gd name="T32" fmla="*/ 1 w 56"/>
                  <a:gd name="T33" fmla="*/ 2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77">
                    <a:moveTo>
                      <a:pt x="1" y="77"/>
                    </a:moveTo>
                    <a:lnTo>
                      <a:pt x="0" y="72"/>
                    </a:lnTo>
                    <a:lnTo>
                      <a:pt x="1" y="64"/>
                    </a:lnTo>
                    <a:lnTo>
                      <a:pt x="6" y="52"/>
                    </a:lnTo>
                    <a:lnTo>
                      <a:pt x="14" y="40"/>
                    </a:lnTo>
                    <a:lnTo>
                      <a:pt x="22" y="27"/>
                    </a:lnTo>
                    <a:lnTo>
                      <a:pt x="32" y="15"/>
                    </a:lnTo>
                    <a:lnTo>
                      <a:pt x="44" y="6"/>
                    </a:lnTo>
                    <a:lnTo>
                      <a:pt x="56" y="0"/>
                    </a:lnTo>
                    <a:lnTo>
                      <a:pt x="50" y="9"/>
                    </a:lnTo>
                    <a:lnTo>
                      <a:pt x="44" y="20"/>
                    </a:lnTo>
                    <a:lnTo>
                      <a:pt x="35" y="33"/>
                    </a:lnTo>
                    <a:lnTo>
                      <a:pt x="27" y="47"/>
                    </a:lnTo>
                    <a:lnTo>
                      <a:pt x="18" y="59"/>
                    </a:lnTo>
                    <a:lnTo>
                      <a:pt x="11" y="70"/>
                    </a:lnTo>
                    <a:lnTo>
                      <a:pt x="6" y="75"/>
                    </a:lnTo>
                    <a:lnTo>
                      <a:pt x="1" y="7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24" name="Freeform 229">
                <a:extLst>
                  <a:ext uri="{FF2B5EF4-FFF2-40B4-BE49-F238E27FC236}">
                    <a16:creationId xmlns:a16="http://schemas.microsoft.com/office/drawing/2014/main" xmlns="" id="{249C942F-21DC-4CEA-A2EB-DA274AE3B84B}"/>
                  </a:ext>
                </a:extLst>
              </p:cNvPr>
              <p:cNvSpPr>
                <a:spLocks/>
              </p:cNvSpPr>
              <p:nvPr/>
            </p:nvSpPr>
            <p:spPr bwMode="auto">
              <a:xfrm>
                <a:off x="2171" y="1143"/>
                <a:ext cx="8" cy="23"/>
              </a:xfrm>
              <a:custGeom>
                <a:avLst/>
                <a:gdLst>
                  <a:gd name="T0" fmla="*/ 1 w 15"/>
                  <a:gd name="T1" fmla="*/ 2 h 46"/>
                  <a:gd name="T2" fmla="*/ 0 w 15"/>
                  <a:gd name="T3" fmla="*/ 2 h 46"/>
                  <a:gd name="T4" fmla="*/ 0 w 15"/>
                  <a:gd name="T5" fmla="*/ 1 h 46"/>
                  <a:gd name="T6" fmla="*/ 1 w 15"/>
                  <a:gd name="T7" fmla="*/ 1 h 46"/>
                  <a:gd name="T8" fmla="*/ 1 w 15"/>
                  <a:gd name="T9" fmla="*/ 0 h 46"/>
                  <a:gd name="T10" fmla="*/ 1 w 15"/>
                  <a:gd name="T11" fmla="*/ 1 h 46"/>
                  <a:gd name="T12" fmla="*/ 1 w 15"/>
                  <a:gd name="T13" fmla="*/ 1 h 46"/>
                  <a:gd name="T14" fmla="*/ 1 w 15"/>
                  <a:gd name="T15" fmla="*/ 2 h 46"/>
                  <a:gd name="T16" fmla="*/ 1 w 15"/>
                  <a:gd name="T17" fmla="*/ 2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46">
                    <a:moveTo>
                      <a:pt x="4" y="46"/>
                    </a:moveTo>
                    <a:lnTo>
                      <a:pt x="0" y="38"/>
                    </a:lnTo>
                    <a:lnTo>
                      <a:pt x="0" y="23"/>
                    </a:lnTo>
                    <a:lnTo>
                      <a:pt x="4" y="7"/>
                    </a:lnTo>
                    <a:lnTo>
                      <a:pt x="15" y="0"/>
                    </a:lnTo>
                    <a:lnTo>
                      <a:pt x="9" y="13"/>
                    </a:lnTo>
                    <a:lnTo>
                      <a:pt x="9" y="30"/>
                    </a:lnTo>
                    <a:lnTo>
                      <a:pt x="9" y="44"/>
                    </a:lnTo>
                    <a:lnTo>
                      <a:pt x="4"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25" name="Freeform 230">
                <a:extLst>
                  <a:ext uri="{FF2B5EF4-FFF2-40B4-BE49-F238E27FC236}">
                    <a16:creationId xmlns:a16="http://schemas.microsoft.com/office/drawing/2014/main" xmlns="" id="{9991635C-0962-48D0-933A-CDD79DE070B7}"/>
                  </a:ext>
                </a:extLst>
              </p:cNvPr>
              <p:cNvSpPr>
                <a:spLocks/>
              </p:cNvSpPr>
              <p:nvPr/>
            </p:nvSpPr>
            <p:spPr bwMode="auto">
              <a:xfrm>
                <a:off x="2042" y="1104"/>
                <a:ext cx="37" cy="43"/>
              </a:xfrm>
              <a:custGeom>
                <a:avLst/>
                <a:gdLst>
                  <a:gd name="T0" fmla="*/ 0 w 75"/>
                  <a:gd name="T1" fmla="*/ 3 h 85"/>
                  <a:gd name="T2" fmla="*/ 0 w 75"/>
                  <a:gd name="T3" fmla="*/ 3 h 85"/>
                  <a:gd name="T4" fmla="*/ 0 w 75"/>
                  <a:gd name="T5" fmla="*/ 3 h 85"/>
                  <a:gd name="T6" fmla="*/ 0 w 75"/>
                  <a:gd name="T7" fmla="*/ 2 h 85"/>
                  <a:gd name="T8" fmla="*/ 0 w 75"/>
                  <a:gd name="T9" fmla="*/ 2 h 85"/>
                  <a:gd name="T10" fmla="*/ 1 w 75"/>
                  <a:gd name="T11" fmla="*/ 1 h 85"/>
                  <a:gd name="T12" fmla="*/ 1 w 75"/>
                  <a:gd name="T13" fmla="*/ 1 h 85"/>
                  <a:gd name="T14" fmla="*/ 1 w 75"/>
                  <a:gd name="T15" fmla="*/ 1 h 85"/>
                  <a:gd name="T16" fmla="*/ 2 w 75"/>
                  <a:gd name="T17" fmla="*/ 0 h 85"/>
                  <a:gd name="T18" fmla="*/ 2 w 75"/>
                  <a:gd name="T19" fmla="*/ 1 h 85"/>
                  <a:gd name="T20" fmla="*/ 1 w 75"/>
                  <a:gd name="T21" fmla="*/ 1 h 85"/>
                  <a:gd name="T22" fmla="*/ 1 w 75"/>
                  <a:gd name="T23" fmla="*/ 2 h 85"/>
                  <a:gd name="T24" fmla="*/ 1 w 75"/>
                  <a:gd name="T25" fmla="*/ 2 h 85"/>
                  <a:gd name="T26" fmla="*/ 0 w 75"/>
                  <a:gd name="T27" fmla="*/ 2 h 85"/>
                  <a:gd name="T28" fmla="*/ 0 w 75"/>
                  <a:gd name="T29" fmla="*/ 3 h 85"/>
                  <a:gd name="T30" fmla="*/ 0 w 75"/>
                  <a:gd name="T31" fmla="*/ 3 h 85"/>
                  <a:gd name="T32" fmla="*/ 0 w 75"/>
                  <a:gd name="T33" fmla="*/ 3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5" h="85">
                    <a:moveTo>
                      <a:pt x="2" y="85"/>
                    </a:moveTo>
                    <a:lnTo>
                      <a:pt x="0" y="81"/>
                    </a:lnTo>
                    <a:lnTo>
                      <a:pt x="4" y="71"/>
                    </a:lnTo>
                    <a:lnTo>
                      <a:pt x="11" y="59"/>
                    </a:lnTo>
                    <a:lnTo>
                      <a:pt x="21" y="45"/>
                    </a:lnTo>
                    <a:lnTo>
                      <a:pt x="34" y="30"/>
                    </a:lnTo>
                    <a:lnTo>
                      <a:pt x="48" y="17"/>
                    </a:lnTo>
                    <a:lnTo>
                      <a:pt x="62" y="7"/>
                    </a:lnTo>
                    <a:lnTo>
                      <a:pt x="75" y="0"/>
                    </a:lnTo>
                    <a:lnTo>
                      <a:pt x="70" y="7"/>
                    </a:lnTo>
                    <a:lnTo>
                      <a:pt x="60" y="18"/>
                    </a:lnTo>
                    <a:lnTo>
                      <a:pt x="50" y="33"/>
                    </a:lnTo>
                    <a:lnTo>
                      <a:pt x="38" y="48"/>
                    </a:lnTo>
                    <a:lnTo>
                      <a:pt x="27" y="63"/>
                    </a:lnTo>
                    <a:lnTo>
                      <a:pt x="15" y="76"/>
                    </a:lnTo>
                    <a:lnTo>
                      <a:pt x="7" y="84"/>
                    </a:lnTo>
                    <a:lnTo>
                      <a:pt x="2" y="8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26" name="Freeform 231">
                <a:extLst>
                  <a:ext uri="{FF2B5EF4-FFF2-40B4-BE49-F238E27FC236}">
                    <a16:creationId xmlns:a16="http://schemas.microsoft.com/office/drawing/2014/main" xmlns="" id="{D30AF0E3-A32D-49A2-9549-FA413765226F}"/>
                  </a:ext>
                </a:extLst>
              </p:cNvPr>
              <p:cNvSpPr>
                <a:spLocks/>
              </p:cNvSpPr>
              <p:nvPr/>
            </p:nvSpPr>
            <p:spPr bwMode="auto">
              <a:xfrm>
                <a:off x="2070" y="1105"/>
                <a:ext cx="37" cy="50"/>
              </a:xfrm>
              <a:custGeom>
                <a:avLst/>
                <a:gdLst>
                  <a:gd name="T0" fmla="*/ 1 w 74"/>
                  <a:gd name="T1" fmla="*/ 4 h 99"/>
                  <a:gd name="T2" fmla="*/ 0 w 74"/>
                  <a:gd name="T3" fmla="*/ 3 h 99"/>
                  <a:gd name="T4" fmla="*/ 1 w 74"/>
                  <a:gd name="T5" fmla="*/ 3 h 99"/>
                  <a:gd name="T6" fmla="*/ 1 w 74"/>
                  <a:gd name="T7" fmla="*/ 3 h 99"/>
                  <a:gd name="T8" fmla="*/ 1 w 74"/>
                  <a:gd name="T9" fmla="*/ 2 h 99"/>
                  <a:gd name="T10" fmla="*/ 2 w 74"/>
                  <a:gd name="T11" fmla="*/ 2 h 99"/>
                  <a:gd name="T12" fmla="*/ 2 w 74"/>
                  <a:gd name="T13" fmla="*/ 1 h 99"/>
                  <a:gd name="T14" fmla="*/ 2 w 74"/>
                  <a:gd name="T15" fmla="*/ 1 h 99"/>
                  <a:gd name="T16" fmla="*/ 3 w 74"/>
                  <a:gd name="T17" fmla="*/ 0 h 99"/>
                  <a:gd name="T18" fmla="*/ 3 w 74"/>
                  <a:gd name="T19" fmla="*/ 1 h 99"/>
                  <a:gd name="T20" fmla="*/ 2 w 74"/>
                  <a:gd name="T21" fmla="*/ 1 h 99"/>
                  <a:gd name="T22" fmla="*/ 2 w 74"/>
                  <a:gd name="T23" fmla="*/ 2 h 99"/>
                  <a:gd name="T24" fmla="*/ 2 w 74"/>
                  <a:gd name="T25" fmla="*/ 2 h 99"/>
                  <a:gd name="T26" fmla="*/ 1 w 74"/>
                  <a:gd name="T27" fmla="*/ 3 h 99"/>
                  <a:gd name="T28" fmla="*/ 1 w 74"/>
                  <a:gd name="T29" fmla="*/ 3 h 99"/>
                  <a:gd name="T30" fmla="*/ 1 w 74"/>
                  <a:gd name="T31" fmla="*/ 4 h 99"/>
                  <a:gd name="T32" fmla="*/ 1 w 74"/>
                  <a:gd name="T33" fmla="*/ 4 h 9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4" h="99">
                    <a:moveTo>
                      <a:pt x="1" y="99"/>
                    </a:moveTo>
                    <a:lnTo>
                      <a:pt x="0" y="94"/>
                    </a:lnTo>
                    <a:lnTo>
                      <a:pt x="3" y="82"/>
                    </a:lnTo>
                    <a:lnTo>
                      <a:pt x="11" y="67"/>
                    </a:lnTo>
                    <a:lnTo>
                      <a:pt x="22" y="50"/>
                    </a:lnTo>
                    <a:lnTo>
                      <a:pt x="34" y="33"/>
                    </a:lnTo>
                    <a:lnTo>
                      <a:pt x="48" y="18"/>
                    </a:lnTo>
                    <a:lnTo>
                      <a:pt x="61" y="6"/>
                    </a:lnTo>
                    <a:lnTo>
                      <a:pt x="74" y="0"/>
                    </a:lnTo>
                    <a:lnTo>
                      <a:pt x="69" y="8"/>
                    </a:lnTo>
                    <a:lnTo>
                      <a:pt x="60" y="21"/>
                    </a:lnTo>
                    <a:lnTo>
                      <a:pt x="49" y="38"/>
                    </a:lnTo>
                    <a:lnTo>
                      <a:pt x="38" y="56"/>
                    </a:lnTo>
                    <a:lnTo>
                      <a:pt x="25" y="73"/>
                    </a:lnTo>
                    <a:lnTo>
                      <a:pt x="15" y="88"/>
                    </a:lnTo>
                    <a:lnTo>
                      <a:pt x="6" y="97"/>
                    </a:lnTo>
                    <a:lnTo>
                      <a:pt x="1" y="9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927" name="Freeform 232">
                <a:extLst>
                  <a:ext uri="{FF2B5EF4-FFF2-40B4-BE49-F238E27FC236}">
                    <a16:creationId xmlns:a16="http://schemas.microsoft.com/office/drawing/2014/main" xmlns="" id="{986A7660-10AB-4312-AD72-DCC160D174EB}"/>
                  </a:ext>
                </a:extLst>
              </p:cNvPr>
              <p:cNvSpPr>
                <a:spLocks/>
              </p:cNvSpPr>
              <p:nvPr/>
            </p:nvSpPr>
            <p:spPr bwMode="auto">
              <a:xfrm>
                <a:off x="2119" y="1114"/>
                <a:ext cx="28" cy="48"/>
              </a:xfrm>
              <a:custGeom>
                <a:avLst/>
                <a:gdLst>
                  <a:gd name="T0" fmla="*/ 1 w 55"/>
                  <a:gd name="T1" fmla="*/ 3 h 95"/>
                  <a:gd name="T2" fmla="*/ 0 w 55"/>
                  <a:gd name="T3" fmla="*/ 3 h 95"/>
                  <a:gd name="T4" fmla="*/ 1 w 55"/>
                  <a:gd name="T5" fmla="*/ 3 h 95"/>
                  <a:gd name="T6" fmla="*/ 1 w 55"/>
                  <a:gd name="T7" fmla="*/ 3 h 95"/>
                  <a:gd name="T8" fmla="*/ 1 w 55"/>
                  <a:gd name="T9" fmla="*/ 2 h 95"/>
                  <a:gd name="T10" fmla="*/ 1 w 55"/>
                  <a:gd name="T11" fmla="*/ 2 h 95"/>
                  <a:gd name="T12" fmla="*/ 1 w 55"/>
                  <a:gd name="T13" fmla="*/ 1 h 95"/>
                  <a:gd name="T14" fmla="*/ 2 w 55"/>
                  <a:gd name="T15" fmla="*/ 1 h 95"/>
                  <a:gd name="T16" fmla="*/ 2 w 55"/>
                  <a:gd name="T17" fmla="*/ 0 h 95"/>
                  <a:gd name="T18" fmla="*/ 2 w 55"/>
                  <a:gd name="T19" fmla="*/ 1 h 95"/>
                  <a:gd name="T20" fmla="*/ 2 w 55"/>
                  <a:gd name="T21" fmla="*/ 1 h 95"/>
                  <a:gd name="T22" fmla="*/ 2 w 55"/>
                  <a:gd name="T23" fmla="*/ 2 h 95"/>
                  <a:gd name="T24" fmla="*/ 1 w 55"/>
                  <a:gd name="T25" fmla="*/ 2 h 95"/>
                  <a:gd name="T26" fmla="*/ 1 w 55"/>
                  <a:gd name="T27" fmla="*/ 3 h 95"/>
                  <a:gd name="T28" fmla="*/ 1 w 55"/>
                  <a:gd name="T29" fmla="*/ 3 h 95"/>
                  <a:gd name="T30" fmla="*/ 1 w 55"/>
                  <a:gd name="T31" fmla="*/ 3 h 95"/>
                  <a:gd name="T32" fmla="*/ 1 w 55"/>
                  <a:gd name="T33" fmla="*/ 3 h 9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5" h="95">
                    <a:moveTo>
                      <a:pt x="1" y="95"/>
                    </a:moveTo>
                    <a:lnTo>
                      <a:pt x="0" y="90"/>
                    </a:lnTo>
                    <a:lnTo>
                      <a:pt x="1" y="79"/>
                    </a:lnTo>
                    <a:lnTo>
                      <a:pt x="6" y="65"/>
                    </a:lnTo>
                    <a:lnTo>
                      <a:pt x="13" y="49"/>
                    </a:lnTo>
                    <a:lnTo>
                      <a:pt x="21" y="33"/>
                    </a:lnTo>
                    <a:lnTo>
                      <a:pt x="31" y="18"/>
                    </a:lnTo>
                    <a:lnTo>
                      <a:pt x="43" y="7"/>
                    </a:lnTo>
                    <a:lnTo>
                      <a:pt x="55" y="0"/>
                    </a:lnTo>
                    <a:lnTo>
                      <a:pt x="49" y="9"/>
                    </a:lnTo>
                    <a:lnTo>
                      <a:pt x="43" y="22"/>
                    </a:lnTo>
                    <a:lnTo>
                      <a:pt x="34" y="38"/>
                    </a:lnTo>
                    <a:lnTo>
                      <a:pt x="26" y="55"/>
                    </a:lnTo>
                    <a:lnTo>
                      <a:pt x="18" y="71"/>
                    </a:lnTo>
                    <a:lnTo>
                      <a:pt x="11" y="85"/>
                    </a:lnTo>
                    <a:lnTo>
                      <a:pt x="6" y="93"/>
                    </a:lnTo>
                    <a:lnTo>
                      <a:pt x="1" y="9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24595" name="Freeform 233">
              <a:extLst>
                <a:ext uri="{FF2B5EF4-FFF2-40B4-BE49-F238E27FC236}">
                  <a16:creationId xmlns:a16="http://schemas.microsoft.com/office/drawing/2014/main" xmlns="" id="{C09FD17C-96E8-471A-8609-7A8366E882BD}"/>
                </a:ext>
              </a:extLst>
            </p:cNvPr>
            <p:cNvSpPr>
              <a:spLocks/>
            </p:cNvSpPr>
            <p:nvPr/>
          </p:nvSpPr>
          <p:spPr bwMode="auto">
            <a:xfrm>
              <a:off x="2139" y="1126"/>
              <a:ext cx="29" cy="36"/>
            </a:xfrm>
            <a:custGeom>
              <a:avLst/>
              <a:gdLst>
                <a:gd name="T0" fmla="*/ 1 w 58"/>
                <a:gd name="T1" fmla="*/ 3 h 70"/>
                <a:gd name="T2" fmla="*/ 0 w 58"/>
                <a:gd name="T3" fmla="*/ 3 h 70"/>
                <a:gd name="T4" fmla="*/ 1 w 58"/>
                <a:gd name="T5" fmla="*/ 2 h 70"/>
                <a:gd name="T6" fmla="*/ 1 w 58"/>
                <a:gd name="T7" fmla="*/ 2 h 70"/>
                <a:gd name="T8" fmla="*/ 1 w 58"/>
                <a:gd name="T9" fmla="*/ 1 h 70"/>
                <a:gd name="T10" fmla="*/ 1 w 58"/>
                <a:gd name="T11" fmla="*/ 1 h 70"/>
                <a:gd name="T12" fmla="*/ 2 w 58"/>
                <a:gd name="T13" fmla="*/ 1 h 70"/>
                <a:gd name="T14" fmla="*/ 2 w 58"/>
                <a:gd name="T15" fmla="*/ 1 h 70"/>
                <a:gd name="T16" fmla="*/ 2 w 58"/>
                <a:gd name="T17" fmla="*/ 0 h 70"/>
                <a:gd name="T18" fmla="*/ 2 w 58"/>
                <a:gd name="T19" fmla="*/ 1 h 70"/>
                <a:gd name="T20" fmla="*/ 2 w 58"/>
                <a:gd name="T21" fmla="*/ 1 h 70"/>
                <a:gd name="T22" fmla="*/ 2 w 58"/>
                <a:gd name="T23" fmla="*/ 1 h 70"/>
                <a:gd name="T24" fmla="*/ 1 w 58"/>
                <a:gd name="T25" fmla="*/ 2 h 70"/>
                <a:gd name="T26" fmla="*/ 1 w 58"/>
                <a:gd name="T27" fmla="*/ 2 h 70"/>
                <a:gd name="T28" fmla="*/ 1 w 58"/>
                <a:gd name="T29" fmla="*/ 2 h 70"/>
                <a:gd name="T30" fmla="*/ 1 w 58"/>
                <a:gd name="T31" fmla="*/ 3 h 70"/>
                <a:gd name="T32" fmla="*/ 1 w 58"/>
                <a:gd name="T33" fmla="*/ 3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70">
                  <a:moveTo>
                    <a:pt x="1" y="70"/>
                  </a:moveTo>
                  <a:lnTo>
                    <a:pt x="0" y="66"/>
                  </a:lnTo>
                  <a:lnTo>
                    <a:pt x="5" y="56"/>
                  </a:lnTo>
                  <a:lnTo>
                    <a:pt x="12" y="45"/>
                  </a:lnTo>
                  <a:lnTo>
                    <a:pt x="21" y="32"/>
                  </a:lnTo>
                  <a:lnTo>
                    <a:pt x="31" y="21"/>
                  </a:lnTo>
                  <a:lnTo>
                    <a:pt x="42" y="9"/>
                  </a:lnTo>
                  <a:lnTo>
                    <a:pt x="51" y="2"/>
                  </a:lnTo>
                  <a:lnTo>
                    <a:pt x="58" y="0"/>
                  </a:lnTo>
                  <a:lnTo>
                    <a:pt x="53" y="7"/>
                  </a:lnTo>
                  <a:lnTo>
                    <a:pt x="46" y="16"/>
                  </a:lnTo>
                  <a:lnTo>
                    <a:pt x="38" y="28"/>
                  </a:lnTo>
                  <a:lnTo>
                    <a:pt x="30" y="39"/>
                  </a:lnTo>
                  <a:lnTo>
                    <a:pt x="21" y="51"/>
                  </a:lnTo>
                  <a:lnTo>
                    <a:pt x="13" y="61"/>
                  </a:lnTo>
                  <a:lnTo>
                    <a:pt x="6" y="68"/>
                  </a:lnTo>
                  <a:lnTo>
                    <a:pt x="1"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596" name="Freeform 234">
              <a:extLst>
                <a:ext uri="{FF2B5EF4-FFF2-40B4-BE49-F238E27FC236}">
                  <a16:creationId xmlns:a16="http://schemas.microsoft.com/office/drawing/2014/main" xmlns="" id="{BEBACCE7-E250-4193-A0A8-01DD8716EE76}"/>
                </a:ext>
              </a:extLst>
            </p:cNvPr>
            <p:cNvSpPr>
              <a:spLocks/>
            </p:cNvSpPr>
            <p:nvPr/>
          </p:nvSpPr>
          <p:spPr bwMode="auto">
            <a:xfrm>
              <a:off x="2161" y="1131"/>
              <a:ext cx="11" cy="26"/>
            </a:xfrm>
            <a:custGeom>
              <a:avLst/>
              <a:gdLst>
                <a:gd name="T0" fmla="*/ 1 w 22"/>
                <a:gd name="T1" fmla="*/ 2 h 52"/>
                <a:gd name="T2" fmla="*/ 0 w 22"/>
                <a:gd name="T3" fmla="*/ 2 h 52"/>
                <a:gd name="T4" fmla="*/ 1 w 22"/>
                <a:gd name="T5" fmla="*/ 1 h 52"/>
                <a:gd name="T6" fmla="*/ 1 w 22"/>
                <a:gd name="T7" fmla="*/ 1 h 52"/>
                <a:gd name="T8" fmla="*/ 1 w 22"/>
                <a:gd name="T9" fmla="*/ 0 h 52"/>
                <a:gd name="T10" fmla="*/ 1 w 22"/>
                <a:gd name="T11" fmla="*/ 1 h 52"/>
                <a:gd name="T12" fmla="*/ 1 w 22"/>
                <a:gd name="T13" fmla="*/ 1 h 52"/>
                <a:gd name="T14" fmla="*/ 1 w 22"/>
                <a:gd name="T15" fmla="*/ 2 h 52"/>
                <a:gd name="T16" fmla="*/ 1 w 22"/>
                <a:gd name="T17" fmla="*/ 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52">
                  <a:moveTo>
                    <a:pt x="2" y="52"/>
                  </a:moveTo>
                  <a:lnTo>
                    <a:pt x="0" y="43"/>
                  </a:lnTo>
                  <a:lnTo>
                    <a:pt x="3" y="26"/>
                  </a:lnTo>
                  <a:lnTo>
                    <a:pt x="10" y="8"/>
                  </a:lnTo>
                  <a:lnTo>
                    <a:pt x="22" y="0"/>
                  </a:lnTo>
                  <a:lnTo>
                    <a:pt x="14" y="14"/>
                  </a:lnTo>
                  <a:lnTo>
                    <a:pt x="11" y="32"/>
                  </a:lnTo>
                  <a:lnTo>
                    <a:pt x="8" y="49"/>
                  </a:lnTo>
                  <a:lnTo>
                    <a:pt x="2"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597" name="Freeform 235">
              <a:extLst>
                <a:ext uri="{FF2B5EF4-FFF2-40B4-BE49-F238E27FC236}">
                  <a16:creationId xmlns:a16="http://schemas.microsoft.com/office/drawing/2014/main" xmlns="" id="{5A5491F2-9E37-4720-8A9F-6FFB75915471}"/>
                </a:ext>
              </a:extLst>
            </p:cNvPr>
            <p:cNvSpPr>
              <a:spLocks/>
            </p:cNvSpPr>
            <p:nvPr/>
          </p:nvSpPr>
          <p:spPr bwMode="auto">
            <a:xfrm>
              <a:off x="2011" y="1111"/>
              <a:ext cx="22" cy="20"/>
            </a:xfrm>
            <a:custGeom>
              <a:avLst/>
              <a:gdLst>
                <a:gd name="T0" fmla="*/ 1 w 45"/>
                <a:gd name="T1" fmla="*/ 0 h 40"/>
                <a:gd name="T2" fmla="*/ 1 w 45"/>
                <a:gd name="T3" fmla="*/ 1 h 40"/>
                <a:gd name="T4" fmla="*/ 1 w 45"/>
                <a:gd name="T5" fmla="*/ 1 h 40"/>
                <a:gd name="T6" fmla="*/ 0 w 45"/>
                <a:gd name="T7" fmla="*/ 1 h 40"/>
                <a:gd name="T8" fmla="*/ 0 w 45"/>
                <a:gd name="T9" fmla="*/ 1 h 40"/>
                <a:gd name="T10" fmla="*/ 0 w 45"/>
                <a:gd name="T11" fmla="*/ 1 h 40"/>
                <a:gd name="T12" fmla="*/ 0 w 45"/>
                <a:gd name="T13" fmla="*/ 2 h 40"/>
                <a:gd name="T14" fmla="*/ 0 w 45"/>
                <a:gd name="T15" fmla="*/ 2 h 40"/>
                <a:gd name="T16" fmla="*/ 0 w 45"/>
                <a:gd name="T17" fmla="*/ 2 h 40"/>
                <a:gd name="T18" fmla="*/ 0 w 45"/>
                <a:gd name="T19" fmla="*/ 2 h 40"/>
                <a:gd name="T20" fmla="*/ 0 w 45"/>
                <a:gd name="T21" fmla="*/ 1 h 40"/>
                <a:gd name="T22" fmla="*/ 0 w 45"/>
                <a:gd name="T23" fmla="*/ 1 h 40"/>
                <a:gd name="T24" fmla="*/ 0 w 45"/>
                <a:gd name="T25" fmla="*/ 1 h 40"/>
                <a:gd name="T26" fmla="*/ 0 w 45"/>
                <a:gd name="T27" fmla="*/ 1 h 40"/>
                <a:gd name="T28" fmla="*/ 1 w 45"/>
                <a:gd name="T29" fmla="*/ 1 h 40"/>
                <a:gd name="T30" fmla="*/ 1 w 45"/>
                <a:gd name="T31" fmla="*/ 1 h 40"/>
                <a:gd name="T32" fmla="*/ 1 w 45"/>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40">
                  <a:moveTo>
                    <a:pt x="45" y="0"/>
                  </a:moveTo>
                  <a:lnTo>
                    <a:pt x="42" y="3"/>
                  </a:lnTo>
                  <a:lnTo>
                    <a:pt x="37" y="9"/>
                  </a:lnTo>
                  <a:lnTo>
                    <a:pt x="31" y="17"/>
                  </a:lnTo>
                  <a:lnTo>
                    <a:pt x="26" y="25"/>
                  </a:lnTo>
                  <a:lnTo>
                    <a:pt x="19" y="32"/>
                  </a:lnTo>
                  <a:lnTo>
                    <a:pt x="12" y="38"/>
                  </a:lnTo>
                  <a:lnTo>
                    <a:pt x="6" y="40"/>
                  </a:lnTo>
                  <a:lnTo>
                    <a:pt x="1" y="39"/>
                  </a:lnTo>
                  <a:lnTo>
                    <a:pt x="0" y="34"/>
                  </a:lnTo>
                  <a:lnTo>
                    <a:pt x="3" y="30"/>
                  </a:lnTo>
                  <a:lnTo>
                    <a:pt x="8" y="24"/>
                  </a:lnTo>
                  <a:lnTo>
                    <a:pt x="15" y="18"/>
                  </a:lnTo>
                  <a:lnTo>
                    <a:pt x="24" y="13"/>
                  </a:lnTo>
                  <a:lnTo>
                    <a:pt x="33" y="8"/>
                  </a:lnTo>
                  <a:lnTo>
                    <a:pt x="39" y="3"/>
                  </a:lnTo>
                  <a:lnTo>
                    <a:pt x="4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598" name="Freeform 236">
              <a:extLst>
                <a:ext uri="{FF2B5EF4-FFF2-40B4-BE49-F238E27FC236}">
                  <a16:creationId xmlns:a16="http://schemas.microsoft.com/office/drawing/2014/main" xmlns="" id="{1BAC4440-E276-46AB-9CA1-DC004313F46B}"/>
                </a:ext>
              </a:extLst>
            </p:cNvPr>
            <p:cNvSpPr>
              <a:spLocks/>
            </p:cNvSpPr>
            <p:nvPr/>
          </p:nvSpPr>
          <p:spPr bwMode="auto">
            <a:xfrm>
              <a:off x="2001" y="1110"/>
              <a:ext cx="28" cy="6"/>
            </a:xfrm>
            <a:custGeom>
              <a:avLst/>
              <a:gdLst>
                <a:gd name="T0" fmla="*/ 2 w 54"/>
                <a:gd name="T1" fmla="*/ 1 h 11"/>
                <a:gd name="T2" fmla="*/ 2 w 54"/>
                <a:gd name="T3" fmla="*/ 1 h 11"/>
                <a:gd name="T4" fmla="*/ 2 w 54"/>
                <a:gd name="T5" fmla="*/ 1 h 11"/>
                <a:gd name="T6" fmla="*/ 2 w 54"/>
                <a:gd name="T7" fmla="*/ 1 h 11"/>
                <a:gd name="T8" fmla="*/ 1 w 54"/>
                <a:gd name="T9" fmla="*/ 1 h 11"/>
                <a:gd name="T10" fmla="*/ 1 w 54"/>
                <a:gd name="T11" fmla="*/ 0 h 11"/>
                <a:gd name="T12" fmla="*/ 1 w 54"/>
                <a:gd name="T13" fmla="*/ 1 h 11"/>
                <a:gd name="T14" fmla="*/ 1 w 54"/>
                <a:gd name="T15" fmla="*/ 1 h 11"/>
                <a:gd name="T16" fmla="*/ 0 w 54"/>
                <a:gd name="T17" fmla="*/ 1 h 11"/>
                <a:gd name="T18" fmla="*/ 1 w 54"/>
                <a:gd name="T19" fmla="*/ 1 h 11"/>
                <a:gd name="T20" fmla="*/ 1 w 54"/>
                <a:gd name="T21" fmla="*/ 1 h 11"/>
                <a:gd name="T22" fmla="*/ 1 w 54"/>
                <a:gd name="T23" fmla="*/ 1 h 11"/>
                <a:gd name="T24" fmla="*/ 1 w 54"/>
                <a:gd name="T25" fmla="*/ 1 h 11"/>
                <a:gd name="T26" fmla="*/ 1 w 54"/>
                <a:gd name="T27" fmla="*/ 1 h 11"/>
                <a:gd name="T28" fmla="*/ 2 w 54"/>
                <a:gd name="T29" fmla="*/ 1 h 11"/>
                <a:gd name="T30" fmla="*/ 2 w 54"/>
                <a:gd name="T31" fmla="*/ 1 h 11"/>
                <a:gd name="T32" fmla="*/ 2 w 54"/>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11">
                  <a:moveTo>
                    <a:pt x="54" y="3"/>
                  </a:moveTo>
                  <a:lnTo>
                    <a:pt x="51" y="3"/>
                  </a:lnTo>
                  <a:lnTo>
                    <a:pt x="44" y="2"/>
                  </a:lnTo>
                  <a:lnTo>
                    <a:pt x="34" y="1"/>
                  </a:lnTo>
                  <a:lnTo>
                    <a:pt x="25" y="1"/>
                  </a:lnTo>
                  <a:lnTo>
                    <a:pt x="16" y="0"/>
                  </a:lnTo>
                  <a:lnTo>
                    <a:pt x="8" y="1"/>
                  </a:lnTo>
                  <a:lnTo>
                    <a:pt x="2" y="3"/>
                  </a:lnTo>
                  <a:lnTo>
                    <a:pt x="0" y="6"/>
                  </a:lnTo>
                  <a:lnTo>
                    <a:pt x="1" y="10"/>
                  </a:lnTo>
                  <a:lnTo>
                    <a:pt x="7" y="11"/>
                  </a:lnTo>
                  <a:lnTo>
                    <a:pt x="14" y="11"/>
                  </a:lnTo>
                  <a:lnTo>
                    <a:pt x="22" y="10"/>
                  </a:lnTo>
                  <a:lnTo>
                    <a:pt x="31" y="9"/>
                  </a:lnTo>
                  <a:lnTo>
                    <a:pt x="40" y="6"/>
                  </a:lnTo>
                  <a:lnTo>
                    <a:pt x="48" y="4"/>
                  </a:lnTo>
                  <a:lnTo>
                    <a:pt x="54"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599" name="Freeform 237">
              <a:extLst>
                <a:ext uri="{FF2B5EF4-FFF2-40B4-BE49-F238E27FC236}">
                  <a16:creationId xmlns:a16="http://schemas.microsoft.com/office/drawing/2014/main" xmlns="" id="{1774E27F-5882-4CE9-8387-6C6DD4F51F6B}"/>
                </a:ext>
              </a:extLst>
            </p:cNvPr>
            <p:cNvSpPr>
              <a:spLocks/>
            </p:cNvSpPr>
            <p:nvPr/>
          </p:nvSpPr>
          <p:spPr bwMode="auto">
            <a:xfrm>
              <a:off x="2008" y="1089"/>
              <a:ext cx="26" cy="23"/>
            </a:xfrm>
            <a:custGeom>
              <a:avLst/>
              <a:gdLst>
                <a:gd name="T0" fmla="*/ 2 w 51"/>
                <a:gd name="T1" fmla="*/ 2 h 45"/>
                <a:gd name="T2" fmla="*/ 2 w 51"/>
                <a:gd name="T3" fmla="*/ 2 h 45"/>
                <a:gd name="T4" fmla="*/ 2 w 51"/>
                <a:gd name="T5" fmla="*/ 2 h 45"/>
                <a:gd name="T6" fmla="*/ 1 w 51"/>
                <a:gd name="T7" fmla="*/ 1 h 45"/>
                <a:gd name="T8" fmla="*/ 1 w 51"/>
                <a:gd name="T9" fmla="*/ 1 h 45"/>
                <a:gd name="T10" fmla="*/ 1 w 51"/>
                <a:gd name="T11" fmla="*/ 1 h 45"/>
                <a:gd name="T12" fmla="*/ 1 w 51"/>
                <a:gd name="T13" fmla="*/ 1 h 45"/>
                <a:gd name="T14" fmla="*/ 0 w 51"/>
                <a:gd name="T15" fmla="*/ 1 h 45"/>
                <a:gd name="T16" fmla="*/ 1 w 51"/>
                <a:gd name="T17" fmla="*/ 0 h 45"/>
                <a:gd name="T18" fmla="*/ 1 w 51"/>
                <a:gd name="T19" fmla="*/ 0 h 45"/>
                <a:gd name="T20" fmla="*/ 1 w 51"/>
                <a:gd name="T21" fmla="*/ 1 h 45"/>
                <a:gd name="T22" fmla="*/ 1 w 51"/>
                <a:gd name="T23" fmla="*/ 1 h 45"/>
                <a:gd name="T24" fmla="*/ 1 w 51"/>
                <a:gd name="T25" fmla="*/ 1 h 45"/>
                <a:gd name="T26" fmla="*/ 2 w 51"/>
                <a:gd name="T27" fmla="*/ 1 h 45"/>
                <a:gd name="T28" fmla="*/ 2 w 51"/>
                <a:gd name="T29" fmla="*/ 2 h 45"/>
                <a:gd name="T30" fmla="*/ 2 w 51"/>
                <a:gd name="T31" fmla="*/ 2 h 45"/>
                <a:gd name="T32" fmla="*/ 2 w 51"/>
                <a:gd name="T33" fmla="*/ 2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5">
                  <a:moveTo>
                    <a:pt x="51" y="45"/>
                  </a:moveTo>
                  <a:lnTo>
                    <a:pt x="44" y="40"/>
                  </a:lnTo>
                  <a:lnTo>
                    <a:pt x="35" y="35"/>
                  </a:lnTo>
                  <a:lnTo>
                    <a:pt x="26" y="28"/>
                  </a:lnTo>
                  <a:lnTo>
                    <a:pt x="17" y="21"/>
                  </a:lnTo>
                  <a:lnTo>
                    <a:pt x="9" y="14"/>
                  </a:lnTo>
                  <a:lnTo>
                    <a:pt x="3" y="8"/>
                  </a:lnTo>
                  <a:lnTo>
                    <a:pt x="0" y="4"/>
                  </a:lnTo>
                  <a:lnTo>
                    <a:pt x="1" y="0"/>
                  </a:lnTo>
                  <a:lnTo>
                    <a:pt x="5" y="0"/>
                  </a:lnTo>
                  <a:lnTo>
                    <a:pt x="11" y="4"/>
                  </a:lnTo>
                  <a:lnTo>
                    <a:pt x="18" y="9"/>
                  </a:lnTo>
                  <a:lnTo>
                    <a:pt x="26" y="17"/>
                  </a:lnTo>
                  <a:lnTo>
                    <a:pt x="34" y="25"/>
                  </a:lnTo>
                  <a:lnTo>
                    <a:pt x="41" y="34"/>
                  </a:lnTo>
                  <a:lnTo>
                    <a:pt x="47" y="40"/>
                  </a:lnTo>
                  <a:lnTo>
                    <a:pt x="51" y="4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00" name="Freeform 238">
              <a:extLst>
                <a:ext uri="{FF2B5EF4-FFF2-40B4-BE49-F238E27FC236}">
                  <a16:creationId xmlns:a16="http://schemas.microsoft.com/office/drawing/2014/main" xmlns="" id="{AABF7867-4FF2-43A5-BF5B-49ACD57A7C15}"/>
                </a:ext>
              </a:extLst>
            </p:cNvPr>
            <p:cNvSpPr>
              <a:spLocks/>
            </p:cNvSpPr>
            <p:nvPr/>
          </p:nvSpPr>
          <p:spPr bwMode="auto">
            <a:xfrm>
              <a:off x="2165" y="1094"/>
              <a:ext cx="7" cy="34"/>
            </a:xfrm>
            <a:custGeom>
              <a:avLst/>
              <a:gdLst>
                <a:gd name="T0" fmla="*/ 0 w 15"/>
                <a:gd name="T1" fmla="*/ 3 h 68"/>
                <a:gd name="T2" fmla="*/ 0 w 15"/>
                <a:gd name="T3" fmla="*/ 2 h 68"/>
                <a:gd name="T4" fmla="*/ 0 w 15"/>
                <a:gd name="T5" fmla="*/ 1 h 68"/>
                <a:gd name="T6" fmla="*/ 0 w 15"/>
                <a:gd name="T7" fmla="*/ 1 h 68"/>
                <a:gd name="T8" fmla="*/ 0 w 15"/>
                <a:gd name="T9" fmla="*/ 0 h 68"/>
                <a:gd name="T10" fmla="*/ 0 w 15"/>
                <a:gd name="T11" fmla="*/ 1 h 68"/>
                <a:gd name="T12" fmla="*/ 0 w 15"/>
                <a:gd name="T13" fmla="*/ 1 h 68"/>
                <a:gd name="T14" fmla="*/ 0 w 15"/>
                <a:gd name="T15" fmla="*/ 2 h 68"/>
                <a:gd name="T16" fmla="*/ 0 w 15"/>
                <a:gd name="T17" fmla="*/ 3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68">
                  <a:moveTo>
                    <a:pt x="3" y="68"/>
                  </a:moveTo>
                  <a:lnTo>
                    <a:pt x="1" y="51"/>
                  </a:lnTo>
                  <a:lnTo>
                    <a:pt x="0" y="28"/>
                  </a:lnTo>
                  <a:lnTo>
                    <a:pt x="1" y="10"/>
                  </a:lnTo>
                  <a:lnTo>
                    <a:pt x="9" y="0"/>
                  </a:lnTo>
                  <a:lnTo>
                    <a:pt x="15" y="8"/>
                  </a:lnTo>
                  <a:lnTo>
                    <a:pt x="13" y="27"/>
                  </a:lnTo>
                  <a:lnTo>
                    <a:pt x="7" y="50"/>
                  </a:lnTo>
                  <a:lnTo>
                    <a:pt x="3"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01" name="Freeform 239">
              <a:extLst>
                <a:ext uri="{FF2B5EF4-FFF2-40B4-BE49-F238E27FC236}">
                  <a16:creationId xmlns:a16="http://schemas.microsoft.com/office/drawing/2014/main" xmlns="" id="{64C380BC-622C-499B-BEA1-E1488204F54F}"/>
                </a:ext>
              </a:extLst>
            </p:cNvPr>
            <p:cNvSpPr>
              <a:spLocks/>
            </p:cNvSpPr>
            <p:nvPr/>
          </p:nvSpPr>
          <p:spPr bwMode="auto">
            <a:xfrm>
              <a:off x="2172" y="1101"/>
              <a:ext cx="15" cy="32"/>
            </a:xfrm>
            <a:custGeom>
              <a:avLst/>
              <a:gdLst>
                <a:gd name="T0" fmla="*/ 0 w 30"/>
                <a:gd name="T1" fmla="*/ 2 h 65"/>
                <a:gd name="T2" fmla="*/ 1 w 30"/>
                <a:gd name="T3" fmla="*/ 1 h 65"/>
                <a:gd name="T4" fmla="*/ 1 w 30"/>
                <a:gd name="T5" fmla="*/ 0 h 65"/>
                <a:gd name="T6" fmla="*/ 1 w 30"/>
                <a:gd name="T7" fmla="*/ 0 h 65"/>
                <a:gd name="T8" fmla="*/ 1 w 30"/>
                <a:gd name="T9" fmla="*/ 0 h 65"/>
                <a:gd name="T10" fmla="*/ 1 w 30"/>
                <a:gd name="T11" fmla="*/ 0 h 65"/>
                <a:gd name="T12" fmla="*/ 1 w 30"/>
                <a:gd name="T13" fmla="*/ 0 h 65"/>
                <a:gd name="T14" fmla="*/ 1 w 30"/>
                <a:gd name="T15" fmla="*/ 0 h 65"/>
                <a:gd name="T16" fmla="*/ 1 w 30"/>
                <a:gd name="T17" fmla="*/ 0 h 65"/>
                <a:gd name="T18" fmla="*/ 1 w 30"/>
                <a:gd name="T19" fmla="*/ 1 h 65"/>
                <a:gd name="T20" fmla="*/ 1 w 30"/>
                <a:gd name="T21" fmla="*/ 1 h 65"/>
                <a:gd name="T22" fmla="*/ 1 w 30"/>
                <a:gd name="T23" fmla="*/ 1 h 65"/>
                <a:gd name="T24" fmla="*/ 0 w 30"/>
                <a:gd name="T25" fmla="*/ 2 h 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65">
                  <a:moveTo>
                    <a:pt x="0" y="65"/>
                  </a:moveTo>
                  <a:lnTo>
                    <a:pt x="2" y="49"/>
                  </a:lnTo>
                  <a:lnTo>
                    <a:pt x="8" y="28"/>
                  </a:lnTo>
                  <a:lnTo>
                    <a:pt x="16" y="8"/>
                  </a:lnTo>
                  <a:lnTo>
                    <a:pt x="26" y="0"/>
                  </a:lnTo>
                  <a:lnTo>
                    <a:pt x="30" y="3"/>
                  </a:lnTo>
                  <a:lnTo>
                    <a:pt x="29" y="8"/>
                  </a:lnTo>
                  <a:lnTo>
                    <a:pt x="25" y="18"/>
                  </a:lnTo>
                  <a:lnTo>
                    <a:pt x="21" y="29"/>
                  </a:lnTo>
                  <a:lnTo>
                    <a:pt x="14" y="41"/>
                  </a:lnTo>
                  <a:lnTo>
                    <a:pt x="8" y="51"/>
                  </a:lnTo>
                  <a:lnTo>
                    <a:pt x="3" y="60"/>
                  </a:lnTo>
                  <a:lnTo>
                    <a:pt x="0" y="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02" name="Freeform 240">
              <a:extLst>
                <a:ext uri="{FF2B5EF4-FFF2-40B4-BE49-F238E27FC236}">
                  <a16:creationId xmlns:a16="http://schemas.microsoft.com/office/drawing/2014/main" xmlns="" id="{A7E7B7A3-C62A-4111-9340-A2E8FFB5996E}"/>
                </a:ext>
              </a:extLst>
            </p:cNvPr>
            <p:cNvSpPr>
              <a:spLocks/>
            </p:cNvSpPr>
            <p:nvPr/>
          </p:nvSpPr>
          <p:spPr bwMode="auto">
            <a:xfrm>
              <a:off x="2151" y="1094"/>
              <a:ext cx="8" cy="32"/>
            </a:xfrm>
            <a:custGeom>
              <a:avLst/>
              <a:gdLst>
                <a:gd name="T0" fmla="*/ 1 w 15"/>
                <a:gd name="T1" fmla="*/ 2 h 65"/>
                <a:gd name="T2" fmla="*/ 1 w 15"/>
                <a:gd name="T3" fmla="*/ 1 h 65"/>
                <a:gd name="T4" fmla="*/ 0 w 15"/>
                <a:gd name="T5" fmla="*/ 1 h 65"/>
                <a:gd name="T6" fmla="*/ 1 w 15"/>
                <a:gd name="T7" fmla="*/ 0 h 65"/>
                <a:gd name="T8" fmla="*/ 1 w 15"/>
                <a:gd name="T9" fmla="*/ 0 h 65"/>
                <a:gd name="T10" fmla="*/ 1 w 15"/>
                <a:gd name="T11" fmla="*/ 0 h 65"/>
                <a:gd name="T12" fmla="*/ 1 w 15"/>
                <a:gd name="T13" fmla="*/ 0 h 65"/>
                <a:gd name="T14" fmla="*/ 1 w 15"/>
                <a:gd name="T15" fmla="*/ 1 h 65"/>
                <a:gd name="T16" fmla="*/ 1 w 15"/>
                <a:gd name="T17" fmla="*/ 2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65">
                  <a:moveTo>
                    <a:pt x="8" y="65"/>
                  </a:moveTo>
                  <a:lnTo>
                    <a:pt x="3" y="54"/>
                  </a:lnTo>
                  <a:lnTo>
                    <a:pt x="0" y="34"/>
                  </a:lnTo>
                  <a:lnTo>
                    <a:pt x="1" y="13"/>
                  </a:lnTo>
                  <a:lnTo>
                    <a:pt x="9" y="0"/>
                  </a:lnTo>
                  <a:lnTo>
                    <a:pt x="15" y="5"/>
                  </a:lnTo>
                  <a:lnTo>
                    <a:pt x="14" y="23"/>
                  </a:lnTo>
                  <a:lnTo>
                    <a:pt x="11" y="46"/>
                  </a:lnTo>
                  <a:lnTo>
                    <a:pt x="8" y="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03" name="Freeform 241">
              <a:extLst>
                <a:ext uri="{FF2B5EF4-FFF2-40B4-BE49-F238E27FC236}">
                  <a16:creationId xmlns:a16="http://schemas.microsoft.com/office/drawing/2014/main" xmlns="" id="{4126EBE5-B3B1-4F11-A78F-635D9F3E3941}"/>
                </a:ext>
              </a:extLst>
            </p:cNvPr>
            <p:cNvSpPr>
              <a:spLocks/>
            </p:cNvSpPr>
            <p:nvPr/>
          </p:nvSpPr>
          <p:spPr bwMode="auto">
            <a:xfrm>
              <a:off x="2139" y="1085"/>
              <a:ext cx="6" cy="35"/>
            </a:xfrm>
            <a:custGeom>
              <a:avLst/>
              <a:gdLst>
                <a:gd name="T0" fmla="*/ 1 w 12"/>
                <a:gd name="T1" fmla="*/ 3 h 69"/>
                <a:gd name="T2" fmla="*/ 1 w 12"/>
                <a:gd name="T3" fmla="*/ 2 h 69"/>
                <a:gd name="T4" fmla="*/ 1 w 12"/>
                <a:gd name="T5" fmla="*/ 2 h 69"/>
                <a:gd name="T6" fmla="*/ 0 w 12"/>
                <a:gd name="T7" fmla="*/ 1 h 69"/>
                <a:gd name="T8" fmla="*/ 1 w 12"/>
                <a:gd name="T9" fmla="*/ 0 h 69"/>
                <a:gd name="T10" fmla="*/ 1 w 12"/>
                <a:gd name="T11" fmla="*/ 1 h 69"/>
                <a:gd name="T12" fmla="*/ 1 w 12"/>
                <a:gd name="T13" fmla="*/ 1 h 69"/>
                <a:gd name="T14" fmla="*/ 1 w 12"/>
                <a:gd name="T15" fmla="*/ 2 h 69"/>
                <a:gd name="T16" fmla="*/ 1 w 12"/>
                <a:gd name="T17" fmla="*/ 3 h 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69">
                  <a:moveTo>
                    <a:pt x="12" y="69"/>
                  </a:moveTo>
                  <a:lnTo>
                    <a:pt x="6" y="55"/>
                  </a:lnTo>
                  <a:lnTo>
                    <a:pt x="1" y="33"/>
                  </a:lnTo>
                  <a:lnTo>
                    <a:pt x="0" y="12"/>
                  </a:lnTo>
                  <a:lnTo>
                    <a:pt x="6" y="0"/>
                  </a:lnTo>
                  <a:lnTo>
                    <a:pt x="10" y="5"/>
                  </a:lnTo>
                  <a:lnTo>
                    <a:pt x="12" y="23"/>
                  </a:lnTo>
                  <a:lnTo>
                    <a:pt x="10" y="47"/>
                  </a:lnTo>
                  <a:lnTo>
                    <a:pt x="12" y="6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04" name="Freeform 242">
              <a:extLst>
                <a:ext uri="{FF2B5EF4-FFF2-40B4-BE49-F238E27FC236}">
                  <a16:creationId xmlns:a16="http://schemas.microsoft.com/office/drawing/2014/main" xmlns="" id="{1F0A3BFB-6D51-491B-B7B7-21D90D080F65}"/>
                </a:ext>
              </a:extLst>
            </p:cNvPr>
            <p:cNvSpPr>
              <a:spLocks/>
            </p:cNvSpPr>
            <p:nvPr/>
          </p:nvSpPr>
          <p:spPr bwMode="auto">
            <a:xfrm>
              <a:off x="2126" y="1079"/>
              <a:ext cx="7" cy="34"/>
            </a:xfrm>
            <a:custGeom>
              <a:avLst/>
              <a:gdLst>
                <a:gd name="T0" fmla="*/ 0 w 15"/>
                <a:gd name="T1" fmla="*/ 3 h 68"/>
                <a:gd name="T2" fmla="*/ 0 w 15"/>
                <a:gd name="T3" fmla="*/ 2 h 68"/>
                <a:gd name="T4" fmla="*/ 0 w 15"/>
                <a:gd name="T5" fmla="*/ 1 h 68"/>
                <a:gd name="T6" fmla="*/ 0 w 15"/>
                <a:gd name="T7" fmla="*/ 1 h 68"/>
                <a:gd name="T8" fmla="*/ 0 w 15"/>
                <a:gd name="T9" fmla="*/ 0 h 68"/>
                <a:gd name="T10" fmla="*/ 0 w 15"/>
                <a:gd name="T11" fmla="*/ 1 h 68"/>
                <a:gd name="T12" fmla="*/ 0 w 15"/>
                <a:gd name="T13" fmla="*/ 1 h 68"/>
                <a:gd name="T14" fmla="*/ 0 w 15"/>
                <a:gd name="T15" fmla="*/ 2 h 68"/>
                <a:gd name="T16" fmla="*/ 0 w 15"/>
                <a:gd name="T17" fmla="*/ 3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68">
                  <a:moveTo>
                    <a:pt x="15" y="68"/>
                  </a:moveTo>
                  <a:lnTo>
                    <a:pt x="9" y="52"/>
                  </a:lnTo>
                  <a:lnTo>
                    <a:pt x="3" y="29"/>
                  </a:lnTo>
                  <a:lnTo>
                    <a:pt x="0" y="10"/>
                  </a:lnTo>
                  <a:lnTo>
                    <a:pt x="4" y="0"/>
                  </a:lnTo>
                  <a:lnTo>
                    <a:pt x="10" y="9"/>
                  </a:lnTo>
                  <a:lnTo>
                    <a:pt x="12" y="27"/>
                  </a:lnTo>
                  <a:lnTo>
                    <a:pt x="12" y="50"/>
                  </a:lnTo>
                  <a:lnTo>
                    <a:pt x="15"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05" name="Freeform 243">
              <a:extLst>
                <a:ext uri="{FF2B5EF4-FFF2-40B4-BE49-F238E27FC236}">
                  <a16:creationId xmlns:a16="http://schemas.microsoft.com/office/drawing/2014/main" xmlns="" id="{E65F3AA5-D691-472B-9D2B-8900B373CB2B}"/>
                </a:ext>
              </a:extLst>
            </p:cNvPr>
            <p:cNvSpPr>
              <a:spLocks/>
            </p:cNvSpPr>
            <p:nvPr/>
          </p:nvSpPr>
          <p:spPr bwMode="auto">
            <a:xfrm>
              <a:off x="2112" y="1072"/>
              <a:ext cx="9" cy="38"/>
            </a:xfrm>
            <a:custGeom>
              <a:avLst/>
              <a:gdLst>
                <a:gd name="T0" fmla="*/ 1 w 18"/>
                <a:gd name="T1" fmla="*/ 3 h 76"/>
                <a:gd name="T2" fmla="*/ 1 w 18"/>
                <a:gd name="T3" fmla="*/ 2 h 76"/>
                <a:gd name="T4" fmla="*/ 1 w 18"/>
                <a:gd name="T5" fmla="*/ 1 h 76"/>
                <a:gd name="T6" fmla="*/ 0 w 18"/>
                <a:gd name="T7" fmla="*/ 1 h 76"/>
                <a:gd name="T8" fmla="*/ 1 w 18"/>
                <a:gd name="T9" fmla="*/ 0 h 76"/>
                <a:gd name="T10" fmla="*/ 1 w 18"/>
                <a:gd name="T11" fmla="*/ 1 h 76"/>
                <a:gd name="T12" fmla="*/ 1 w 18"/>
                <a:gd name="T13" fmla="*/ 1 h 76"/>
                <a:gd name="T14" fmla="*/ 1 w 18"/>
                <a:gd name="T15" fmla="*/ 2 h 76"/>
                <a:gd name="T16" fmla="*/ 1 w 18"/>
                <a:gd name="T17" fmla="*/ 3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76">
                  <a:moveTo>
                    <a:pt x="18" y="76"/>
                  </a:moveTo>
                  <a:lnTo>
                    <a:pt x="10" y="56"/>
                  </a:lnTo>
                  <a:lnTo>
                    <a:pt x="2" y="31"/>
                  </a:lnTo>
                  <a:lnTo>
                    <a:pt x="0" y="9"/>
                  </a:lnTo>
                  <a:lnTo>
                    <a:pt x="7" y="0"/>
                  </a:lnTo>
                  <a:lnTo>
                    <a:pt x="15" y="9"/>
                  </a:lnTo>
                  <a:lnTo>
                    <a:pt x="17" y="31"/>
                  </a:lnTo>
                  <a:lnTo>
                    <a:pt x="16" y="57"/>
                  </a:lnTo>
                  <a:lnTo>
                    <a:pt x="18" y="7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06" name="Freeform 244">
              <a:extLst>
                <a:ext uri="{FF2B5EF4-FFF2-40B4-BE49-F238E27FC236}">
                  <a16:creationId xmlns:a16="http://schemas.microsoft.com/office/drawing/2014/main" xmlns="" id="{2FB0DB69-73D3-47E8-AAA1-21DBBDD0B453}"/>
                </a:ext>
              </a:extLst>
            </p:cNvPr>
            <p:cNvSpPr>
              <a:spLocks/>
            </p:cNvSpPr>
            <p:nvPr/>
          </p:nvSpPr>
          <p:spPr bwMode="auto">
            <a:xfrm>
              <a:off x="2094" y="1066"/>
              <a:ext cx="13" cy="42"/>
            </a:xfrm>
            <a:custGeom>
              <a:avLst/>
              <a:gdLst>
                <a:gd name="T0" fmla="*/ 0 w 27"/>
                <a:gd name="T1" fmla="*/ 3 h 84"/>
                <a:gd name="T2" fmla="*/ 0 w 27"/>
                <a:gd name="T3" fmla="*/ 3 h 84"/>
                <a:gd name="T4" fmla="*/ 0 w 27"/>
                <a:gd name="T5" fmla="*/ 2 h 84"/>
                <a:gd name="T6" fmla="*/ 0 w 27"/>
                <a:gd name="T7" fmla="*/ 2 h 84"/>
                <a:gd name="T8" fmla="*/ 0 w 27"/>
                <a:gd name="T9" fmla="*/ 2 h 84"/>
                <a:gd name="T10" fmla="*/ 0 w 27"/>
                <a:gd name="T11" fmla="*/ 1 h 84"/>
                <a:gd name="T12" fmla="*/ 0 w 27"/>
                <a:gd name="T13" fmla="*/ 1 h 84"/>
                <a:gd name="T14" fmla="*/ 0 w 27"/>
                <a:gd name="T15" fmla="*/ 1 h 84"/>
                <a:gd name="T16" fmla="*/ 0 w 27"/>
                <a:gd name="T17" fmla="*/ 0 h 84"/>
                <a:gd name="T18" fmla="*/ 0 w 27"/>
                <a:gd name="T19" fmla="*/ 1 h 84"/>
                <a:gd name="T20" fmla="*/ 0 w 27"/>
                <a:gd name="T21" fmla="*/ 2 h 84"/>
                <a:gd name="T22" fmla="*/ 0 w 27"/>
                <a:gd name="T23" fmla="*/ 3 h 84"/>
                <a:gd name="T24" fmla="*/ 0 w 27"/>
                <a:gd name="T25" fmla="*/ 3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84">
                  <a:moveTo>
                    <a:pt x="27" y="84"/>
                  </a:moveTo>
                  <a:lnTo>
                    <a:pt x="23" y="76"/>
                  </a:lnTo>
                  <a:lnTo>
                    <a:pt x="18" y="63"/>
                  </a:lnTo>
                  <a:lnTo>
                    <a:pt x="12" y="50"/>
                  </a:lnTo>
                  <a:lnTo>
                    <a:pt x="7" y="35"/>
                  </a:lnTo>
                  <a:lnTo>
                    <a:pt x="3" y="21"/>
                  </a:lnTo>
                  <a:lnTo>
                    <a:pt x="0" y="9"/>
                  </a:lnTo>
                  <a:lnTo>
                    <a:pt x="1" y="2"/>
                  </a:lnTo>
                  <a:lnTo>
                    <a:pt x="5" y="0"/>
                  </a:lnTo>
                  <a:lnTo>
                    <a:pt x="15" y="13"/>
                  </a:lnTo>
                  <a:lnTo>
                    <a:pt x="21" y="39"/>
                  </a:lnTo>
                  <a:lnTo>
                    <a:pt x="23" y="67"/>
                  </a:lnTo>
                  <a:lnTo>
                    <a:pt x="27" y="8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07" name="Freeform 245">
              <a:extLst>
                <a:ext uri="{FF2B5EF4-FFF2-40B4-BE49-F238E27FC236}">
                  <a16:creationId xmlns:a16="http://schemas.microsoft.com/office/drawing/2014/main" xmlns="" id="{9DAD1DF3-68C9-4132-905E-3F0D16FFE114}"/>
                </a:ext>
              </a:extLst>
            </p:cNvPr>
            <p:cNvSpPr>
              <a:spLocks/>
            </p:cNvSpPr>
            <p:nvPr/>
          </p:nvSpPr>
          <p:spPr bwMode="auto">
            <a:xfrm>
              <a:off x="2079" y="1062"/>
              <a:ext cx="17" cy="45"/>
            </a:xfrm>
            <a:custGeom>
              <a:avLst/>
              <a:gdLst>
                <a:gd name="T0" fmla="*/ 1 w 35"/>
                <a:gd name="T1" fmla="*/ 2 h 91"/>
                <a:gd name="T2" fmla="*/ 0 w 35"/>
                <a:gd name="T3" fmla="*/ 2 h 91"/>
                <a:gd name="T4" fmla="*/ 0 w 35"/>
                <a:gd name="T5" fmla="*/ 2 h 91"/>
                <a:gd name="T6" fmla="*/ 0 w 35"/>
                <a:gd name="T7" fmla="*/ 1 h 91"/>
                <a:gd name="T8" fmla="*/ 0 w 35"/>
                <a:gd name="T9" fmla="*/ 1 h 91"/>
                <a:gd name="T10" fmla="*/ 0 w 35"/>
                <a:gd name="T11" fmla="*/ 0 h 91"/>
                <a:gd name="T12" fmla="*/ 0 w 35"/>
                <a:gd name="T13" fmla="*/ 0 h 91"/>
                <a:gd name="T14" fmla="*/ 0 w 35"/>
                <a:gd name="T15" fmla="*/ 0 h 91"/>
                <a:gd name="T16" fmla="*/ 0 w 35"/>
                <a:gd name="T17" fmla="*/ 0 h 91"/>
                <a:gd name="T18" fmla="*/ 0 w 35"/>
                <a:gd name="T19" fmla="*/ 0 h 91"/>
                <a:gd name="T20" fmla="*/ 0 w 35"/>
                <a:gd name="T21" fmla="*/ 1 h 91"/>
                <a:gd name="T22" fmla="*/ 1 w 35"/>
                <a:gd name="T23" fmla="*/ 2 h 91"/>
                <a:gd name="T24" fmla="*/ 1 w 35"/>
                <a:gd name="T25" fmla="*/ 2 h 9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5" h="91">
                  <a:moveTo>
                    <a:pt x="35" y="91"/>
                  </a:moveTo>
                  <a:lnTo>
                    <a:pt x="27" y="83"/>
                  </a:lnTo>
                  <a:lnTo>
                    <a:pt x="19" y="70"/>
                  </a:lnTo>
                  <a:lnTo>
                    <a:pt x="12" y="56"/>
                  </a:lnTo>
                  <a:lnTo>
                    <a:pt x="6" y="40"/>
                  </a:lnTo>
                  <a:lnTo>
                    <a:pt x="1" y="25"/>
                  </a:lnTo>
                  <a:lnTo>
                    <a:pt x="0" y="13"/>
                  </a:lnTo>
                  <a:lnTo>
                    <a:pt x="1" y="3"/>
                  </a:lnTo>
                  <a:lnTo>
                    <a:pt x="6" y="0"/>
                  </a:lnTo>
                  <a:lnTo>
                    <a:pt x="18" y="10"/>
                  </a:lnTo>
                  <a:lnTo>
                    <a:pt x="27" y="37"/>
                  </a:lnTo>
                  <a:lnTo>
                    <a:pt x="33" y="68"/>
                  </a:lnTo>
                  <a:lnTo>
                    <a:pt x="35" y="9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08" name="Freeform 246">
              <a:extLst>
                <a:ext uri="{FF2B5EF4-FFF2-40B4-BE49-F238E27FC236}">
                  <a16:creationId xmlns:a16="http://schemas.microsoft.com/office/drawing/2014/main" xmlns="" id="{DC799F6F-CF55-4CE9-9ACA-9D094D920068}"/>
                </a:ext>
              </a:extLst>
            </p:cNvPr>
            <p:cNvSpPr>
              <a:spLocks/>
            </p:cNvSpPr>
            <p:nvPr/>
          </p:nvSpPr>
          <p:spPr bwMode="auto">
            <a:xfrm>
              <a:off x="2052" y="1066"/>
              <a:ext cx="28" cy="43"/>
            </a:xfrm>
            <a:custGeom>
              <a:avLst/>
              <a:gdLst>
                <a:gd name="T0" fmla="*/ 2 w 56"/>
                <a:gd name="T1" fmla="*/ 3 h 85"/>
                <a:gd name="T2" fmla="*/ 2 w 56"/>
                <a:gd name="T3" fmla="*/ 3 h 85"/>
                <a:gd name="T4" fmla="*/ 2 w 56"/>
                <a:gd name="T5" fmla="*/ 3 h 85"/>
                <a:gd name="T6" fmla="*/ 1 w 56"/>
                <a:gd name="T7" fmla="*/ 2 h 85"/>
                <a:gd name="T8" fmla="*/ 1 w 56"/>
                <a:gd name="T9" fmla="*/ 2 h 85"/>
                <a:gd name="T10" fmla="*/ 1 w 56"/>
                <a:gd name="T11" fmla="*/ 1 h 85"/>
                <a:gd name="T12" fmla="*/ 1 w 56"/>
                <a:gd name="T13" fmla="*/ 1 h 85"/>
                <a:gd name="T14" fmla="*/ 0 w 56"/>
                <a:gd name="T15" fmla="*/ 1 h 85"/>
                <a:gd name="T16" fmla="*/ 1 w 56"/>
                <a:gd name="T17" fmla="*/ 0 h 85"/>
                <a:gd name="T18" fmla="*/ 1 w 56"/>
                <a:gd name="T19" fmla="*/ 0 h 85"/>
                <a:gd name="T20" fmla="*/ 1 w 56"/>
                <a:gd name="T21" fmla="*/ 1 h 85"/>
                <a:gd name="T22" fmla="*/ 1 w 56"/>
                <a:gd name="T23" fmla="*/ 1 h 85"/>
                <a:gd name="T24" fmla="*/ 1 w 56"/>
                <a:gd name="T25" fmla="*/ 1 h 85"/>
                <a:gd name="T26" fmla="*/ 2 w 56"/>
                <a:gd name="T27" fmla="*/ 2 h 85"/>
                <a:gd name="T28" fmla="*/ 2 w 56"/>
                <a:gd name="T29" fmla="*/ 2 h 85"/>
                <a:gd name="T30" fmla="*/ 2 w 56"/>
                <a:gd name="T31" fmla="*/ 3 h 85"/>
                <a:gd name="T32" fmla="*/ 2 w 56"/>
                <a:gd name="T33" fmla="*/ 3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85">
                  <a:moveTo>
                    <a:pt x="56" y="85"/>
                  </a:moveTo>
                  <a:lnTo>
                    <a:pt x="47" y="77"/>
                  </a:lnTo>
                  <a:lnTo>
                    <a:pt x="38" y="67"/>
                  </a:lnTo>
                  <a:lnTo>
                    <a:pt x="27" y="53"/>
                  </a:lnTo>
                  <a:lnTo>
                    <a:pt x="17" y="39"/>
                  </a:lnTo>
                  <a:lnTo>
                    <a:pt x="8" y="25"/>
                  </a:lnTo>
                  <a:lnTo>
                    <a:pt x="2" y="14"/>
                  </a:lnTo>
                  <a:lnTo>
                    <a:pt x="0" y="5"/>
                  </a:lnTo>
                  <a:lnTo>
                    <a:pt x="2" y="0"/>
                  </a:lnTo>
                  <a:lnTo>
                    <a:pt x="8" y="0"/>
                  </a:lnTo>
                  <a:lnTo>
                    <a:pt x="15" y="7"/>
                  </a:lnTo>
                  <a:lnTo>
                    <a:pt x="23" y="16"/>
                  </a:lnTo>
                  <a:lnTo>
                    <a:pt x="32" y="29"/>
                  </a:lnTo>
                  <a:lnTo>
                    <a:pt x="40" y="44"/>
                  </a:lnTo>
                  <a:lnTo>
                    <a:pt x="47" y="59"/>
                  </a:lnTo>
                  <a:lnTo>
                    <a:pt x="53" y="73"/>
                  </a:lnTo>
                  <a:lnTo>
                    <a:pt x="56" y="8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09" name="Freeform 247">
              <a:extLst>
                <a:ext uri="{FF2B5EF4-FFF2-40B4-BE49-F238E27FC236}">
                  <a16:creationId xmlns:a16="http://schemas.microsoft.com/office/drawing/2014/main" xmlns="" id="{0AAC62BC-3807-4261-A30D-6F6301B6C676}"/>
                </a:ext>
              </a:extLst>
            </p:cNvPr>
            <p:cNvSpPr>
              <a:spLocks/>
            </p:cNvSpPr>
            <p:nvPr/>
          </p:nvSpPr>
          <p:spPr bwMode="auto">
            <a:xfrm>
              <a:off x="2028" y="1073"/>
              <a:ext cx="36" cy="35"/>
            </a:xfrm>
            <a:custGeom>
              <a:avLst/>
              <a:gdLst>
                <a:gd name="T0" fmla="*/ 3 w 71"/>
                <a:gd name="T1" fmla="*/ 3 h 70"/>
                <a:gd name="T2" fmla="*/ 2 w 71"/>
                <a:gd name="T3" fmla="*/ 2 h 70"/>
                <a:gd name="T4" fmla="*/ 2 w 71"/>
                <a:gd name="T5" fmla="*/ 2 h 70"/>
                <a:gd name="T6" fmla="*/ 2 w 71"/>
                <a:gd name="T7" fmla="*/ 2 h 70"/>
                <a:gd name="T8" fmla="*/ 1 w 71"/>
                <a:gd name="T9" fmla="*/ 2 h 70"/>
                <a:gd name="T10" fmla="*/ 1 w 71"/>
                <a:gd name="T11" fmla="*/ 1 h 70"/>
                <a:gd name="T12" fmla="*/ 1 w 71"/>
                <a:gd name="T13" fmla="*/ 1 h 70"/>
                <a:gd name="T14" fmla="*/ 0 w 71"/>
                <a:gd name="T15" fmla="*/ 1 h 70"/>
                <a:gd name="T16" fmla="*/ 1 w 71"/>
                <a:gd name="T17" fmla="*/ 0 h 70"/>
                <a:gd name="T18" fmla="*/ 1 w 71"/>
                <a:gd name="T19" fmla="*/ 0 h 70"/>
                <a:gd name="T20" fmla="*/ 1 w 71"/>
                <a:gd name="T21" fmla="*/ 1 h 70"/>
                <a:gd name="T22" fmla="*/ 1 w 71"/>
                <a:gd name="T23" fmla="*/ 1 h 70"/>
                <a:gd name="T24" fmla="*/ 2 w 71"/>
                <a:gd name="T25" fmla="*/ 1 h 70"/>
                <a:gd name="T26" fmla="*/ 2 w 71"/>
                <a:gd name="T27" fmla="*/ 2 h 70"/>
                <a:gd name="T28" fmla="*/ 2 w 71"/>
                <a:gd name="T29" fmla="*/ 2 h 70"/>
                <a:gd name="T30" fmla="*/ 3 w 71"/>
                <a:gd name="T31" fmla="*/ 2 h 70"/>
                <a:gd name="T32" fmla="*/ 3 w 71"/>
                <a:gd name="T33" fmla="*/ 3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70">
                  <a:moveTo>
                    <a:pt x="71" y="70"/>
                  </a:moveTo>
                  <a:lnTo>
                    <a:pt x="63" y="64"/>
                  </a:lnTo>
                  <a:lnTo>
                    <a:pt x="51" y="56"/>
                  </a:lnTo>
                  <a:lnTo>
                    <a:pt x="38" y="46"/>
                  </a:lnTo>
                  <a:lnTo>
                    <a:pt x="24" y="34"/>
                  </a:lnTo>
                  <a:lnTo>
                    <a:pt x="13" y="23"/>
                  </a:lnTo>
                  <a:lnTo>
                    <a:pt x="3" y="12"/>
                  </a:lnTo>
                  <a:lnTo>
                    <a:pt x="0" y="4"/>
                  </a:lnTo>
                  <a:lnTo>
                    <a:pt x="1" y="0"/>
                  </a:lnTo>
                  <a:lnTo>
                    <a:pt x="8" y="0"/>
                  </a:lnTo>
                  <a:lnTo>
                    <a:pt x="18" y="6"/>
                  </a:lnTo>
                  <a:lnTo>
                    <a:pt x="30" y="15"/>
                  </a:lnTo>
                  <a:lnTo>
                    <a:pt x="41" y="26"/>
                  </a:lnTo>
                  <a:lnTo>
                    <a:pt x="53" y="40"/>
                  </a:lnTo>
                  <a:lnTo>
                    <a:pt x="62" y="52"/>
                  </a:lnTo>
                  <a:lnTo>
                    <a:pt x="69" y="63"/>
                  </a:lnTo>
                  <a:lnTo>
                    <a:pt x="71"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10" name="Freeform 248">
              <a:extLst>
                <a:ext uri="{FF2B5EF4-FFF2-40B4-BE49-F238E27FC236}">
                  <a16:creationId xmlns:a16="http://schemas.microsoft.com/office/drawing/2014/main" xmlns="" id="{339B9197-0B48-4040-8342-7D7CCC7D727C}"/>
                </a:ext>
              </a:extLst>
            </p:cNvPr>
            <p:cNvSpPr>
              <a:spLocks/>
            </p:cNvSpPr>
            <p:nvPr/>
          </p:nvSpPr>
          <p:spPr bwMode="auto">
            <a:xfrm>
              <a:off x="2016" y="1078"/>
              <a:ext cx="33" cy="32"/>
            </a:xfrm>
            <a:custGeom>
              <a:avLst/>
              <a:gdLst>
                <a:gd name="T0" fmla="*/ 1 w 64"/>
                <a:gd name="T1" fmla="*/ 0 h 65"/>
                <a:gd name="T2" fmla="*/ 1 w 64"/>
                <a:gd name="T3" fmla="*/ 0 h 65"/>
                <a:gd name="T4" fmla="*/ 1 w 64"/>
                <a:gd name="T5" fmla="*/ 0 h 65"/>
                <a:gd name="T6" fmla="*/ 1 w 64"/>
                <a:gd name="T7" fmla="*/ 0 h 65"/>
                <a:gd name="T8" fmla="*/ 1 w 64"/>
                <a:gd name="T9" fmla="*/ 0 h 65"/>
                <a:gd name="T10" fmla="*/ 2 w 64"/>
                <a:gd name="T11" fmla="*/ 1 h 65"/>
                <a:gd name="T12" fmla="*/ 2 w 64"/>
                <a:gd name="T13" fmla="*/ 1 h 65"/>
                <a:gd name="T14" fmla="*/ 2 w 64"/>
                <a:gd name="T15" fmla="*/ 1 h 65"/>
                <a:gd name="T16" fmla="*/ 3 w 64"/>
                <a:gd name="T17" fmla="*/ 2 h 65"/>
                <a:gd name="T18" fmla="*/ 2 w 64"/>
                <a:gd name="T19" fmla="*/ 1 h 65"/>
                <a:gd name="T20" fmla="*/ 2 w 64"/>
                <a:gd name="T21" fmla="*/ 1 h 65"/>
                <a:gd name="T22" fmla="*/ 1 w 64"/>
                <a:gd name="T23" fmla="*/ 1 h 65"/>
                <a:gd name="T24" fmla="*/ 1 w 64"/>
                <a:gd name="T25" fmla="*/ 1 h 65"/>
                <a:gd name="T26" fmla="*/ 1 w 64"/>
                <a:gd name="T27" fmla="*/ 0 h 65"/>
                <a:gd name="T28" fmla="*/ 1 w 64"/>
                <a:gd name="T29" fmla="*/ 0 h 65"/>
                <a:gd name="T30" fmla="*/ 0 w 64"/>
                <a:gd name="T31" fmla="*/ 0 h 65"/>
                <a:gd name="T32" fmla="*/ 1 w 64"/>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65">
                  <a:moveTo>
                    <a:pt x="3" y="0"/>
                  </a:moveTo>
                  <a:lnTo>
                    <a:pt x="7" y="1"/>
                  </a:lnTo>
                  <a:lnTo>
                    <a:pt x="12" y="7"/>
                  </a:lnTo>
                  <a:lnTo>
                    <a:pt x="21" y="16"/>
                  </a:lnTo>
                  <a:lnTo>
                    <a:pt x="29" y="27"/>
                  </a:lnTo>
                  <a:lnTo>
                    <a:pt x="38" y="38"/>
                  </a:lnTo>
                  <a:lnTo>
                    <a:pt x="47" y="48"/>
                  </a:lnTo>
                  <a:lnTo>
                    <a:pt x="56" y="58"/>
                  </a:lnTo>
                  <a:lnTo>
                    <a:pt x="64" y="65"/>
                  </a:lnTo>
                  <a:lnTo>
                    <a:pt x="53" y="61"/>
                  </a:lnTo>
                  <a:lnTo>
                    <a:pt x="40" y="53"/>
                  </a:lnTo>
                  <a:lnTo>
                    <a:pt x="29" y="44"/>
                  </a:lnTo>
                  <a:lnTo>
                    <a:pt x="17" y="33"/>
                  </a:lnTo>
                  <a:lnTo>
                    <a:pt x="8" y="23"/>
                  </a:lnTo>
                  <a:lnTo>
                    <a:pt x="2" y="14"/>
                  </a:lnTo>
                  <a:lnTo>
                    <a:pt x="0" y="6"/>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11" name="Freeform 249">
              <a:extLst>
                <a:ext uri="{FF2B5EF4-FFF2-40B4-BE49-F238E27FC236}">
                  <a16:creationId xmlns:a16="http://schemas.microsoft.com/office/drawing/2014/main" xmlns="" id="{1FD7B6F9-1407-4838-980C-A6DE4191F4D1}"/>
                </a:ext>
              </a:extLst>
            </p:cNvPr>
            <p:cNvSpPr>
              <a:spLocks/>
            </p:cNvSpPr>
            <p:nvPr/>
          </p:nvSpPr>
          <p:spPr bwMode="auto">
            <a:xfrm>
              <a:off x="1859" y="1141"/>
              <a:ext cx="156" cy="38"/>
            </a:xfrm>
            <a:custGeom>
              <a:avLst/>
              <a:gdLst>
                <a:gd name="T0" fmla="*/ 10 w 312"/>
                <a:gd name="T1" fmla="*/ 3 h 76"/>
                <a:gd name="T2" fmla="*/ 10 w 312"/>
                <a:gd name="T3" fmla="*/ 3 h 76"/>
                <a:gd name="T4" fmla="*/ 10 w 312"/>
                <a:gd name="T5" fmla="*/ 3 h 76"/>
                <a:gd name="T6" fmla="*/ 10 w 312"/>
                <a:gd name="T7" fmla="*/ 3 h 76"/>
                <a:gd name="T8" fmla="*/ 10 w 312"/>
                <a:gd name="T9" fmla="*/ 3 h 76"/>
                <a:gd name="T10" fmla="*/ 9 w 312"/>
                <a:gd name="T11" fmla="*/ 2 h 76"/>
                <a:gd name="T12" fmla="*/ 9 w 312"/>
                <a:gd name="T13" fmla="*/ 2 h 76"/>
                <a:gd name="T14" fmla="*/ 8 w 312"/>
                <a:gd name="T15" fmla="*/ 2 h 76"/>
                <a:gd name="T16" fmla="*/ 7 w 312"/>
                <a:gd name="T17" fmla="*/ 1 h 76"/>
                <a:gd name="T18" fmla="*/ 7 w 312"/>
                <a:gd name="T19" fmla="*/ 1 h 76"/>
                <a:gd name="T20" fmla="*/ 6 w 312"/>
                <a:gd name="T21" fmla="*/ 1 h 76"/>
                <a:gd name="T22" fmla="*/ 6 w 312"/>
                <a:gd name="T23" fmla="*/ 1 h 76"/>
                <a:gd name="T24" fmla="*/ 5 w 312"/>
                <a:gd name="T25" fmla="*/ 1 h 76"/>
                <a:gd name="T26" fmla="*/ 4 w 312"/>
                <a:gd name="T27" fmla="*/ 1 h 76"/>
                <a:gd name="T28" fmla="*/ 4 w 312"/>
                <a:gd name="T29" fmla="*/ 1 h 76"/>
                <a:gd name="T30" fmla="*/ 3 w 312"/>
                <a:gd name="T31" fmla="*/ 1 h 76"/>
                <a:gd name="T32" fmla="*/ 2 w 312"/>
                <a:gd name="T33" fmla="*/ 1 h 76"/>
                <a:gd name="T34" fmla="*/ 2 w 312"/>
                <a:gd name="T35" fmla="*/ 1 h 76"/>
                <a:gd name="T36" fmla="*/ 1 w 312"/>
                <a:gd name="T37" fmla="*/ 1 h 76"/>
                <a:gd name="T38" fmla="*/ 1 w 312"/>
                <a:gd name="T39" fmla="*/ 2 h 76"/>
                <a:gd name="T40" fmla="*/ 0 w 312"/>
                <a:gd name="T41" fmla="*/ 2 h 76"/>
                <a:gd name="T42" fmla="*/ 1 w 312"/>
                <a:gd name="T43" fmla="*/ 1 h 76"/>
                <a:gd name="T44" fmla="*/ 1 w 312"/>
                <a:gd name="T45" fmla="*/ 1 h 76"/>
                <a:gd name="T46" fmla="*/ 2 w 312"/>
                <a:gd name="T47" fmla="*/ 1 h 76"/>
                <a:gd name="T48" fmla="*/ 2 w 312"/>
                <a:gd name="T49" fmla="*/ 1 h 76"/>
                <a:gd name="T50" fmla="*/ 3 w 312"/>
                <a:gd name="T51" fmla="*/ 1 h 76"/>
                <a:gd name="T52" fmla="*/ 3 w 312"/>
                <a:gd name="T53" fmla="*/ 1 h 76"/>
                <a:gd name="T54" fmla="*/ 4 w 312"/>
                <a:gd name="T55" fmla="*/ 0 h 76"/>
                <a:gd name="T56" fmla="*/ 5 w 312"/>
                <a:gd name="T57" fmla="*/ 0 h 76"/>
                <a:gd name="T58" fmla="*/ 6 w 312"/>
                <a:gd name="T59" fmla="*/ 1 h 76"/>
                <a:gd name="T60" fmla="*/ 7 w 312"/>
                <a:gd name="T61" fmla="*/ 1 h 76"/>
                <a:gd name="T62" fmla="*/ 7 w 312"/>
                <a:gd name="T63" fmla="*/ 1 h 76"/>
                <a:gd name="T64" fmla="*/ 8 w 312"/>
                <a:gd name="T65" fmla="*/ 1 h 76"/>
                <a:gd name="T66" fmla="*/ 9 w 312"/>
                <a:gd name="T67" fmla="*/ 1 h 76"/>
                <a:gd name="T68" fmla="*/ 9 w 312"/>
                <a:gd name="T69" fmla="*/ 2 h 76"/>
                <a:gd name="T70" fmla="*/ 10 w 312"/>
                <a:gd name="T71" fmla="*/ 2 h 76"/>
                <a:gd name="T72" fmla="*/ 10 w 312"/>
                <a:gd name="T73" fmla="*/ 3 h 7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12" h="76">
                  <a:moveTo>
                    <a:pt x="310" y="68"/>
                  </a:moveTo>
                  <a:lnTo>
                    <a:pt x="312" y="70"/>
                  </a:lnTo>
                  <a:lnTo>
                    <a:pt x="309" y="72"/>
                  </a:lnTo>
                  <a:lnTo>
                    <a:pt x="306" y="75"/>
                  </a:lnTo>
                  <a:lnTo>
                    <a:pt x="303" y="76"/>
                  </a:lnTo>
                  <a:lnTo>
                    <a:pt x="285" y="59"/>
                  </a:lnTo>
                  <a:lnTo>
                    <a:pt x="264" y="45"/>
                  </a:lnTo>
                  <a:lnTo>
                    <a:pt x="245" y="34"/>
                  </a:lnTo>
                  <a:lnTo>
                    <a:pt x="224" y="25"/>
                  </a:lnTo>
                  <a:lnTo>
                    <a:pt x="203" y="19"/>
                  </a:lnTo>
                  <a:lnTo>
                    <a:pt x="181" y="16"/>
                  </a:lnTo>
                  <a:lnTo>
                    <a:pt x="161" y="14"/>
                  </a:lnTo>
                  <a:lnTo>
                    <a:pt x="140" y="12"/>
                  </a:lnTo>
                  <a:lnTo>
                    <a:pt x="120" y="14"/>
                  </a:lnTo>
                  <a:lnTo>
                    <a:pt x="100" y="16"/>
                  </a:lnTo>
                  <a:lnTo>
                    <a:pt x="80" y="18"/>
                  </a:lnTo>
                  <a:lnTo>
                    <a:pt x="62" y="22"/>
                  </a:lnTo>
                  <a:lnTo>
                    <a:pt x="44" y="26"/>
                  </a:lnTo>
                  <a:lnTo>
                    <a:pt x="28" y="30"/>
                  </a:lnTo>
                  <a:lnTo>
                    <a:pt x="13" y="34"/>
                  </a:lnTo>
                  <a:lnTo>
                    <a:pt x="0" y="38"/>
                  </a:lnTo>
                  <a:lnTo>
                    <a:pt x="6" y="29"/>
                  </a:lnTo>
                  <a:lnTo>
                    <a:pt x="18" y="22"/>
                  </a:lnTo>
                  <a:lnTo>
                    <a:pt x="34" y="15"/>
                  </a:lnTo>
                  <a:lnTo>
                    <a:pt x="51" y="9"/>
                  </a:lnTo>
                  <a:lnTo>
                    <a:pt x="72" y="4"/>
                  </a:lnTo>
                  <a:lnTo>
                    <a:pt x="95" y="1"/>
                  </a:lnTo>
                  <a:lnTo>
                    <a:pt x="119" y="0"/>
                  </a:lnTo>
                  <a:lnTo>
                    <a:pt x="145" y="0"/>
                  </a:lnTo>
                  <a:lnTo>
                    <a:pt x="170" y="1"/>
                  </a:lnTo>
                  <a:lnTo>
                    <a:pt x="194" y="4"/>
                  </a:lnTo>
                  <a:lnTo>
                    <a:pt x="218" y="10"/>
                  </a:lnTo>
                  <a:lnTo>
                    <a:pt x="242" y="17"/>
                  </a:lnTo>
                  <a:lnTo>
                    <a:pt x="263" y="26"/>
                  </a:lnTo>
                  <a:lnTo>
                    <a:pt x="282" y="38"/>
                  </a:lnTo>
                  <a:lnTo>
                    <a:pt x="298" y="52"/>
                  </a:lnTo>
                  <a:lnTo>
                    <a:pt x="310"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12" name="Freeform 250">
              <a:extLst>
                <a:ext uri="{FF2B5EF4-FFF2-40B4-BE49-F238E27FC236}">
                  <a16:creationId xmlns:a16="http://schemas.microsoft.com/office/drawing/2014/main" xmlns="" id="{7A892C5E-17EF-4AD9-8E7E-71EEAEDE4746}"/>
                </a:ext>
              </a:extLst>
            </p:cNvPr>
            <p:cNvSpPr>
              <a:spLocks/>
            </p:cNvSpPr>
            <p:nvPr/>
          </p:nvSpPr>
          <p:spPr bwMode="auto">
            <a:xfrm>
              <a:off x="1862" y="1150"/>
              <a:ext cx="19" cy="34"/>
            </a:xfrm>
            <a:custGeom>
              <a:avLst/>
              <a:gdLst>
                <a:gd name="T0" fmla="*/ 2 w 38"/>
                <a:gd name="T1" fmla="*/ 0 h 68"/>
                <a:gd name="T2" fmla="*/ 1 w 38"/>
                <a:gd name="T3" fmla="*/ 1 h 68"/>
                <a:gd name="T4" fmla="*/ 1 w 38"/>
                <a:gd name="T5" fmla="*/ 1 h 68"/>
                <a:gd name="T6" fmla="*/ 1 w 38"/>
                <a:gd name="T7" fmla="*/ 1 h 68"/>
                <a:gd name="T8" fmla="*/ 1 w 38"/>
                <a:gd name="T9" fmla="*/ 2 h 68"/>
                <a:gd name="T10" fmla="*/ 1 w 38"/>
                <a:gd name="T11" fmla="*/ 2 h 68"/>
                <a:gd name="T12" fmla="*/ 1 w 38"/>
                <a:gd name="T13" fmla="*/ 2 h 68"/>
                <a:gd name="T14" fmla="*/ 0 w 38"/>
                <a:gd name="T15" fmla="*/ 3 h 68"/>
                <a:gd name="T16" fmla="*/ 1 w 38"/>
                <a:gd name="T17" fmla="*/ 3 h 68"/>
                <a:gd name="T18" fmla="*/ 1 w 38"/>
                <a:gd name="T19" fmla="*/ 3 h 68"/>
                <a:gd name="T20" fmla="*/ 1 w 38"/>
                <a:gd name="T21" fmla="*/ 2 h 68"/>
                <a:gd name="T22" fmla="*/ 1 w 38"/>
                <a:gd name="T23" fmla="*/ 2 h 68"/>
                <a:gd name="T24" fmla="*/ 1 w 38"/>
                <a:gd name="T25" fmla="*/ 2 h 68"/>
                <a:gd name="T26" fmla="*/ 1 w 38"/>
                <a:gd name="T27" fmla="*/ 1 h 68"/>
                <a:gd name="T28" fmla="*/ 1 w 38"/>
                <a:gd name="T29" fmla="*/ 1 h 68"/>
                <a:gd name="T30" fmla="*/ 1 w 38"/>
                <a:gd name="T31" fmla="*/ 1 h 68"/>
                <a:gd name="T32" fmla="*/ 2 w 38"/>
                <a:gd name="T33" fmla="*/ 0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68">
                  <a:moveTo>
                    <a:pt x="38" y="0"/>
                  </a:moveTo>
                  <a:lnTo>
                    <a:pt x="30" y="7"/>
                  </a:lnTo>
                  <a:lnTo>
                    <a:pt x="23" y="16"/>
                  </a:lnTo>
                  <a:lnTo>
                    <a:pt x="16" y="27"/>
                  </a:lnTo>
                  <a:lnTo>
                    <a:pt x="9" y="38"/>
                  </a:lnTo>
                  <a:lnTo>
                    <a:pt x="5" y="48"/>
                  </a:lnTo>
                  <a:lnTo>
                    <a:pt x="1" y="58"/>
                  </a:lnTo>
                  <a:lnTo>
                    <a:pt x="0" y="65"/>
                  </a:lnTo>
                  <a:lnTo>
                    <a:pt x="1" y="68"/>
                  </a:lnTo>
                  <a:lnTo>
                    <a:pt x="5" y="67"/>
                  </a:lnTo>
                  <a:lnTo>
                    <a:pt x="8" y="62"/>
                  </a:lnTo>
                  <a:lnTo>
                    <a:pt x="12" y="54"/>
                  </a:lnTo>
                  <a:lnTo>
                    <a:pt x="16" y="44"/>
                  </a:lnTo>
                  <a:lnTo>
                    <a:pt x="21" y="32"/>
                  </a:lnTo>
                  <a:lnTo>
                    <a:pt x="27" y="21"/>
                  </a:lnTo>
                  <a:lnTo>
                    <a:pt x="32" y="9"/>
                  </a:lnTo>
                  <a:lnTo>
                    <a:pt x="3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13" name="Freeform 251">
              <a:extLst>
                <a:ext uri="{FF2B5EF4-FFF2-40B4-BE49-F238E27FC236}">
                  <a16:creationId xmlns:a16="http://schemas.microsoft.com/office/drawing/2014/main" xmlns="" id="{018F4183-91B0-4B95-8A2D-505055D525F1}"/>
                </a:ext>
              </a:extLst>
            </p:cNvPr>
            <p:cNvSpPr>
              <a:spLocks/>
            </p:cNvSpPr>
            <p:nvPr/>
          </p:nvSpPr>
          <p:spPr bwMode="auto">
            <a:xfrm>
              <a:off x="1872" y="1146"/>
              <a:ext cx="22" cy="38"/>
            </a:xfrm>
            <a:custGeom>
              <a:avLst/>
              <a:gdLst>
                <a:gd name="T0" fmla="*/ 0 w 45"/>
                <a:gd name="T1" fmla="*/ 3 h 75"/>
                <a:gd name="T2" fmla="*/ 0 w 45"/>
                <a:gd name="T3" fmla="*/ 3 h 75"/>
                <a:gd name="T4" fmla="*/ 0 w 45"/>
                <a:gd name="T5" fmla="*/ 3 h 75"/>
                <a:gd name="T6" fmla="*/ 0 w 45"/>
                <a:gd name="T7" fmla="*/ 2 h 75"/>
                <a:gd name="T8" fmla="*/ 0 w 45"/>
                <a:gd name="T9" fmla="*/ 2 h 75"/>
                <a:gd name="T10" fmla="*/ 0 w 45"/>
                <a:gd name="T11" fmla="*/ 1 h 75"/>
                <a:gd name="T12" fmla="*/ 0 w 45"/>
                <a:gd name="T13" fmla="*/ 1 h 75"/>
                <a:gd name="T14" fmla="*/ 1 w 45"/>
                <a:gd name="T15" fmla="*/ 1 h 75"/>
                <a:gd name="T16" fmla="*/ 1 w 45"/>
                <a:gd name="T17" fmla="*/ 0 h 75"/>
                <a:gd name="T18" fmla="*/ 1 w 45"/>
                <a:gd name="T19" fmla="*/ 1 h 75"/>
                <a:gd name="T20" fmla="*/ 1 w 45"/>
                <a:gd name="T21" fmla="*/ 1 h 75"/>
                <a:gd name="T22" fmla="*/ 0 w 45"/>
                <a:gd name="T23" fmla="*/ 2 h 75"/>
                <a:gd name="T24" fmla="*/ 0 w 45"/>
                <a:gd name="T25" fmla="*/ 2 h 75"/>
                <a:gd name="T26" fmla="*/ 0 w 45"/>
                <a:gd name="T27" fmla="*/ 2 h 75"/>
                <a:gd name="T28" fmla="*/ 0 w 45"/>
                <a:gd name="T29" fmla="*/ 3 h 75"/>
                <a:gd name="T30" fmla="*/ 0 w 45"/>
                <a:gd name="T31" fmla="*/ 3 h 75"/>
                <a:gd name="T32" fmla="*/ 0 w 45"/>
                <a:gd name="T33" fmla="*/ 3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75">
                  <a:moveTo>
                    <a:pt x="1" y="75"/>
                  </a:moveTo>
                  <a:lnTo>
                    <a:pt x="0" y="72"/>
                  </a:lnTo>
                  <a:lnTo>
                    <a:pt x="1" y="65"/>
                  </a:lnTo>
                  <a:lnTo>
                    <a:pt x="4" y="55"/>
                  </a:lnTo>
                  <a:lnTo>
                    <a:pt x="9" y="44"/>
                  </a:lnTo>
                  <a:lnTo>
                    <a:pt x="16" y="31"/>
                  </a:lnTo>
                  <a:lnTo>
                    <a:pt x="24" y="20"/>
                  </a:lnTo>
                  <a:lnTo>
                    <a:pt x="34" y="8"/>
                  </a:lnTo>
                  <a:lnTo>
                    <a:pt x="45" y="0"/>
                  </a:lnTo>
                  <a:lnTo>
                    <a:pt x="39" y="9"/>
                  </a:lnTo>
                  <a:lnTo>
                    <a:pt x="33" y="21"/>
                  </a:lnTo>
                  <a:lnTo>
                    <a:pt x="26" y="34"/>
                  </a:lnTo>
                  <a:lnTo>
                    <a:pt x="21" y="46"/>
                  </a:lnTo>
                  <a:lnTo>
                    <a:pt x="14" y="58"/>
                  </a:lnTo>
                  <a:lnTo>
                    <a:pt x="9" y="67"/>
                  </a:lnTo>
                  <a:lnTo>
                    <a:pt x="4" y="74"/>
                  </a:lnTo>
                  <a:lnTo>
                    <a:pt x="1" y="7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14" name="Freeform 252">
              <a:extLst>
                <a:ext uri="{FF2B5EF4-FFF2-40B4-BE49-F238E27FC236}">
                  <a16:creationId xmlns:a16="http://schemas.microsoft.com/office/drawing/2014/main" xmlns="" id="{A856EF24-74D2-4D50-95A7-C49CA79328E7}"/>
                </a:ext>
              </a:extLst>
            </p:cNvPr>
            <p:cNvSpPr>
              <a:spLocks/>
            </p:cNvSpPr>
            <p:nvPr/>
          </p:nvSpPr>
          <p:spPr bwMode="auto">
            <a:xfrm>
              <a:off x="1895" y="1143"/>
              <a:ext cx="30" cy="49"/>
            </a:xfrm>
            <a:custGeom>
              <a:avLst/>
              <a:gdLst>
                <a:gd name="T0" fmla="*/ 1 w 60"/>
                <a:gd name="T1" fmla="*/ 4 h 98"/>
                <a:gd name="T2" fmla="*/ 0 w 60"/>
                <a:gd name="T3" fmla="*/ 3 h 98"/>
                <a:gd name="T4" fmla="*/ 1 w 60"/>
                <a:gd name="T5" fmla="*/ 3 h 98"/>
                <a:gd name="T6" fmla="*/ 1 w 60"/>
                <a:gd name="T7" fmla="*/ 3 h 98"/>
                <a:gd name="T8" fmla="*/ 1 w 60"/>
                <a:gd name="T9" fmla="*/ 2 h 98"/>
                <a:gd name="T10" fmla="*/ 1 w 60"/>
                <a:gd name="T11" fmla="*/ 2 h 98"/>
                <a:gd name="T12" fmla="*/ 2 w 60"/>
                <a:gd name="T13" fmla="*/ 1 h 98"/>
                <a:gd name="T14" fmla="*/ 2 w 60"/>
                <a:gd name="T15" fmla="*/ 1 h 98"/>
                <a:gd name="T16" fmla="*/ 2 w 60"/>
                <a:gd name="T17" fmla="*/ 0 h 98"/>
                <a:gd name="T18" fmla="*/ 2 w 60"/>
                <a:gd name="T19" fmla="*/ 1 h 98"/>
                <a:gd name="T20" fmla="*/ 2 w 60"/>
                <a:gd name="T21" fmla="*/ 1 h 98"/>
                <a:gd name="T22" fmla="*/ 2 w 60"/>
                <a:gd name="T23" fmla="*/ 2 h 98"/>
                <a:gd name="T24" fmla="*/ 1 w 60"/>
                <a:gd name="T25" fmla="*/ 2 h 98"/>
                <a:gd name="T26" fmla="*/ 1 w 60"/>
                <a:gd name="T27" fmla="*/ 3 h 98"/>
                <a:gd name="T28" fmla="*/ 1 w 60"/>
                <a:gd name="T29" fmla="*/ 3 h 98"/>
                <a:gd name="T30" fmla="*/ 1 w 60"/>
                <a:gd name="T31" fmla="*/ 3 h 98"/>
                <a:gd name="T32" fmla="*/ 1 w 60"/>
                <a:gd name="T33" fmla="*/ 4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0" h="98">
                  <a:moveTo>
                    <a:pt x="1" y="98"/>
                  </a:moveTo>
                  <a:lnTo>
                    <a:pt x="0" y="92"/>
                  </a:lnTo>
                  <a:lnTo>
                    <a:pt x="2" y="82"/>
                  </a:lnTo>
                  <a:lnTo>
                    <a:pt x="8" y="68"/>
                  </a:lnTo>
                  <a:lnTo>
                    <a:pt x="15" y="52"/>
                  </a:lnTo>
                  <a:lnTo>
                    <a:pt x="25" y="36"/>
                  </a:lnTo>
                  <a:lnTo>
                    <a:pt x="37" y="21"/>
                  </a:lnTo>
                  <a:lnTo>
                    <a:pt x="48" y="8"/>
                  </a:lnTo>
                  <a:lnTo>
                    <a:pt x="60" y="0"/>
                  </a:lnTo>
                  <a:lnTo>
                    <a:pt x="55" y="8"/>
                  </a:lnTo>
                  <a:lnTo>
                    <a:pt x="48" y="21"/>
                  </a:lnTo>
                  <a:lnTo>
                    <a:pt x="40" y="37"/>
                  </a:lnTo>
                  <a:lnTo>
                    <a:pt x="31" y="56"/>
                  </a:lnTo>
                  <a:lnTo>
                    <a:pt x="22" y="72"/>
                  </a:lnTo>
                  <a:lnTo>
                    <a:pt x="14" y="87"/>
                  </a:lnTo>
                  <a:lnTo>
                    <a:pt x="6" y="96"/>
                  </a:lnTo>
                  <a:lnTo>
                    <a:pt x="1" y="9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15" name="Freeform 253">
              <a:extLst>
                <a:ext uri="{FF2B5EF4-FFF2-40B4-BE49-F238E27FC236}">
                  <a16:creationId xmlns:a16="http://schemas.microsoft.com/office/drawing/2014/main" xmlns="" id="{5F6A60F1-6F33-45C7-A9A1-B77D0FB24BD3}"/>
                </a:ext>
              </a:extLst>
            </p:cNvPr>
            <p:cNvSpPr>
              <a:spLocks/>
            </p:cNvSpPr>
            <p:nvPr/>
          </p:nvSpPr>
          <p:spPr bwMode="auto">
            <a:xfrm>
              <a:off x="1921" y="1146"/>
              <a:ext cx="33" cy="52"/>
            </a:xfrm>
            <a:custGeom>
              <a:avLst/>
              <a:gdLst>
                <a:gd name="T0" fmla="*/ 1 w 65"/>
                <a:gd name="T1" fmla="*/ 3 h 105"/>
                <a:gd name="T2" fmla="*/ 0 w 65"/>
                <a:gd name="T3" fmla="*/ 3 h 105"/>
                <a:gd name="T4" fmla="*/ 1 w 65"/>
                <a:gd name="T5" fmla="*/ 2 h 105"/>
                <a:gd name="T6" fmla="*/ 1 w 65"/>
                <a:gd name="T7" fmla="*/ 2 h 105"/>
                <a:gd name="T8" fmla="*/ 1 w 65"/>
                <a:gd name="T9" fmla="*/ 1 h 105"/>
                <a:gd name="T10" fmla="*/ 1 w 65"/>
                <a:gd name="T11" fmla="*/ 1 h 105"/>
                <a:gd name="T12" fmla="*/ 2 w 65"/>
                <a:gd name="T13" fmla="*/ 0 h 105"/>
                <a:gd name="T14" fmla="*/ 2 w 65"/>
                <a:gd name="T15" fmla="*/ 0 h 105"/>
                <a:gd name="T16" fmla="*/ 3 w 65"/>
                <a:gd name="T17" fmla="*/ 0 h 105"/>
                <a:gd name="T18" fmla="*/ 2 w 65"/>
                <a:gd name="T19" fmla="*/ 0 h 105"/>
                <a:gd name="T20" fmla="*/ 2 w 65"/>
                <a:gd name="T21" fmla="*/ 0 h 105"/>
                <a:gd name="T22" fmla="*/ 2 w 65"/>
                <a:gd name="T23" fmla="*/ 1 h 105"/>
                <a:gd name="T24" fmla="*/ 2 w 65"/>
                <a:gd name="T25" fmla="*/ 1 h 105"/>
                <a:gd name="T26" fmla="*/ 1 w 65"/>
                <a:gd name="T27" fmla="*/ 2 h 105"/>
                <a:gd name="T28" fmla="*/ 1 w 65"/>
                <a:gd name="T29" fmla="*/ 2 h 105"/>
                <a:gd name="T30" fmla="*/ 1 w 65"/>
                <a:gd name="T31" fmla="*/ 3 h 105"/>
                <a:gd name="T32" fmla="*/ 1 w 65"/>
                <a:gd name="T33" fmla="*/ 3 h 10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105">
                  <a:moveTo>
                    <a:pt x="1" y="105"/>
                  </a:moveTo>
                  <a:lnTo>
                    <a:pt x="0" y="99"/>
                  </a:lnTo>
                  <a:lnTo>
                    <a:pt x="3" y="88"/>
                  </a:lnTo>
                  <a:lnTo>
                    <a:pt x="9" y="71"/>
                  </a:lnTo>
                  <a:lnTo>
                    <a:pt x="19" y="54"/>
                  </a:lnTo>
                  <a:lnTo>
                    <a:pt x="30" y="36"/>
                  </a:lnTo>
                  <a:lnTo>
                    <a:pt x="42" y="20"/>
                  </a:lnTo>
                  <a:lnTo>
                    <a:pt x="54" y="7"/>
                  </a:lnTo>
                  <a:lnTo>
                    <a:pt x="65" y="0"/>
                  </a:lnTo>
                  <a:lnTo>
                    <a:pt x="61" y="8"/>
                  </a:lnTo>
                  <a:lnTo>
                    <a:pt x="54" y="22"/>
                  </a:lnTo>
                  <a:lnTo>
                    <a:pt x="45" y="39"/>
                  </a:lnTo>
                  <a:lnTo>
                    <a:pt x="33" y="58"/>
                  </a:lnTo>
                  <a:lnTo>
                    <a:pt x="23" y="76"/>
                  </a:lnTo>
                  <a:lnTo>
                    <a:pt x="14" y="91"/>
                  </a:lnTo>
                  <a:lnTo>
                    <a:pt x="5" y="101"/>
                  </a:lnTo>
                  <a:lnTo>
                    <a:pt x="1" y="10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16" name="Freeform 254">
              <a:extLst>
                <a:ext uri="{FF2B5EF4-FFF2-40B4-BE49-F238E27FC236}">
                  <a16:creationId xmlns:a16="http://schemas.microsoft.com/office/drawing/2014/main" xmlns="" id="{63A03DCE-88A7-4E68-B67A-26E8C4F991E3}"/>
                </a:ext>
              </a:extLst>
            </p:cNvPr>
            <p:cNvSpPr>
              <a:spLocks/>
            </p:cNvSpPr>
            <p:nvPr/>
          </p:nvSpPr>
          <p:spPr bwMode="auto">
            <a:xfrm>
              <a:off x="1938" y="1150"/>
              <a:ext cx="35" cy="43"/>
            </a:xfrm>
            <a:custGeom>
              <a:avLst/>
              <a:gdLst>
                <a:gd name="T0" fmla="*/ 0 w 71"/>
                <a:gd name="T1" fmla="*/ 2 h 87"/>
                <a:gd name="T2" fmla="*/ 0 w 71"/>
                <a:gd name="T3" fmla="*/ 2 h 87"/>
                <a:gd name="T4" fmla="*/ 0 w 71"/>
                <a:gd name="T5" fmla="*/ 2 h 87"/>
                <a:gd name="T6" fmla="*/ 0 w 71"/>
                <a:gd name="T7" fmla="*/ 1 h 87"/>
                <a:gd name="T8" fmla="*/ 0 w 71"/>
                <a:gd name="T9" fmla="*/ 1 h 87"/>
                <a:gd name="T10" fmla="*/ 1 w 71"/>
                <a:gd name="T11" fmla="*/ 0 h 87"/>
                <a:gd name="T12" fmla="*/ 1 w 71"/>
                <a:gd name="T13" fmla="*/ 0 h 87"/>
                <a:gd name="T14" fmla="*/ 1 w 71"/>
                <a:gd name="T15" fmla="*/ 0 h 87"/>
                <a:gd name="T16" fmla="*/ 2 w 71"/>
                <a:gd name="T17" fmla="*/ 0 h 87"/>
                <a:gd name="T18" fmla="*/ 2 w 71"/>
                <a:gd name="T19" fmla="*/ 0 h 87"/>
                <a:gd name="T20" fmla="*/ 1 w 71"/>
                <a:gd name="T21" fmla="*/ 0 h 87"/>
                <a:gd name="T22" fmla="*/ 1 w 71"/>
                <a:gd name="T23" fmla="*/ 1 h 87"/>
                <a:gd name="T24" fmla="*/ 1 w 71"/>
                <a:gd name="T25" fmla="*/ 1 h 87"/>
                <a:gd name="T26" fmla="*/ 0 w 71"/>
                <a:gd name="T27" fmla="*/ 2 h 87"/>
                <a:gd name="T28" fmla="*/ 0 w 71"/>
                <a:gd name="T29" fmla="*/ 2 h 87"/>
                <a:gd name="T30" fmla="*/ 0 w 71"/>
                <a:gd name="T31" fmla="*/ 2 h 87"/>
                <a:gd name="T32" fmla="*/ 0 w 71"/>
                <a:gd name="T33" fmla="*/ 2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87">
                  <a:moveTo>
                    <a:pt x="0" y="87"/>
                  </a:moveTo>
                  <a:lnTo>
                    <a:pt x="0" y="82"/>
                  </a:lnTo>
                  <a:lnTo>
                    <a:pt x="5" y="72"/>
                  </a:lnTo>
                  <a:lnTo>
                    <a:pt x="14" y="58"/>
                  </a:lnTo>
                  <a:lnTo>
                    <a:pt x="25" y="43"/>
                  </a:lnTo>
                  <a:lnTo>
                    <a:pt x="37" y="28"/>
                  </a:lnTo>
                  <a:lnTo>
                    <a:pt x="50" y="14"/>
                  </a:lnTo>
                  <a:lnTo>
                    <a:pt x="62" y="5"/>
                  </a:lnTo>
                  <a:lnTo>
                    <a:pt x="71" y="0"/>
                  </a:lnTo>
                  <a:lnTo>
                    <a:pt x="66" y="8"/>
                  </a:lnTo>
                  <a:lnTo>
                    <a:pt x="57" y="21"/>
                  </a:lnTo>
                  <a:lnTo>
                    <a:pt x="46" y="36"/>
                  </a:lnTo>
                  <a:lnTo>
                    <a:pt x="35" y="52"/>
                  </a:lnTo>
                  <a:lnTo>
                    <a:pt x="24" y="67"/>
                  </a:lnTo>
                  <a:lnTo>
                    <a:pt x="14" y="79"/>
                  </a:lnTo>
                  <a:lnTo>
                    <a:pt x="6" y="85"/>
                  </a:lnTo>
                  <a:lnTo>
                    <a:pt x="0" y="8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17" name="Freeform 255">
              <a:extLst>
                <a:ext uri="{FF2B5EF4-FFF2-40B4-BE49-F238E27FC236}">
                  <a16:creationId xmlns:a16="http://schemas.microsoft.com/office/drawing/2014/main" xmlns="" id="{08A4704F-097D-403F-A2DB-15156AF750F4}"/>
                </a:ext>
              </a:extLst>
            </p:cNvPr>
            <p:cNvSpPr>
              <a:spLocks/>
            </p:cNvSpPr>
            <p:nvPr/>
          </p:nvSpPr>
          <p:spPr bwMode="auto">
            <a:xfrm>
              <a:off x="1957" y="1156"/>
              <a:ext cx="30" cy="36"/>
            </a:xfrm>
            <a:custGeom>
              <a:avLst/>
              <a:gdLst>
                <a:gd name="T0" fmla="*/ 0 w 61"/>
                <a:gd name="T1" fmla="*/ 3 h 71"/>
                <a:gd name="T2" fmla="*/ 0 w 61"/>
                <a:gd name="T3" fmla="*/ 3 h 71"/>
                <a:gd name="T4" fmla="*/ 0 w 61"/>
                <a:gd name="T5" fmla="*/ 2 h 71"/>
                <a:gd name="T6" fmla="*/ 0 w 61"/>
                <a:gd name="T7" fmla="*/ 2 h 71"/>
                <a:gd name="T8" fmla="*/ 0 w 61"/>
                <a:gd name="T9" fmla="*/ 2 h 71"/>
                <a:gd name="T10" fmla="*/ 0 w 61"/>
                <a:gd name="T11" fmla="*/ 1 h 71"/>
                <a:gd name="T12" fmla="*/ 1 w 61"/>
                <a:gd name="T13" fmla="*/ 1 h 71"/>
                <a:gd name="T14" fmla="*/ 1 w 61"/>
                <a:gd name="T15" fmla="*/ 1 h 71"/>
                <a:gd name="T16" fmla="*/ 1 w 61"/>
                <a:gd name="T17" fmla="*/ 0 h 71"/>
                <a:gd name="T18" fmla="*/ 1 w 61"/>
                <a:gd name="T19" fmla="*/ 1 h 71"/>
                <a:gd name="T20" fmla="*/ 1 w 61"/>
                <a:gd name="T21" fmla="*/ 1 h 71"/>
                <a:gd name="T22" fmla="*/ 1 w 61"/>
                <a:gd name="T23" fmla="*/ 1 h 71"/>
                <a:gd name="T24" fmla="*/ 0 w 61"/>
                <a:gd name="T25" fmla="*/ 2 h 71"/>
                <a:gd name="T26" fmla="*/ 0 w 61"/>
                <a:gd name="T27" fmla="*/ 2 h 71"/>
                <a:gd name="T28" fmla="*/ 0 w 61"/>
                <a:gd name="T29" fmla="*/ 2 h 71"/>
                <a:gd name="T30" fmla="*/ 0 w 61"/>
                <a:gd name="T31" fmla="*/ 3 h 71"/>
                <a:gd name="T32" fmla="*/ 0 w 61"/>
                <a:gd name="T33" fmla="*/ 3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71">
                  <a:moveTo>
                    <a:pt x="1" y="71"/>
                  </a:moveTo>
                  <a:lnTo>
                    <a:pt x="0" y="67"/>
                  </a:lnTo>
                  <a:lnTo>
                    <a:pt x="4" y="59"/>
                  </a:lnTo>
                  <a:lnTo>
                    <a:pt x="8" y="47"/>
                  </a:lnTo>
                  <a:lnTo>
                    <a:pt x="16" y="35"/>
                  </a:lnTo>
                  <a:lnTo>
                    <a:pt x="27" y="24"/>
                  </a:lnTo>
                  <a:lnTo>
                    <a:pt x="37" y="12"/>
                  </a:lnTo>
                  <a:lnTo>
                    <a:pt x="48" y="4"/>
                  </a:lnTo>
                  <a:lnTo>
                    <a:pt x="61" y="0"/>
                  </a:lnTo>
                  <a:lnTo>
                    <a:pt x="55" y="7"/>
                  </a:lnTo>
                  <a:lnTo>
                    <a:pt x="47" y="17"/>
                  </a:lnTo>
                  <a:lnTo>
                    <a:pt x="38" y="30"/>
                  </a:lnTo>
                  <a:lnTo>
                    <a:pt x="29" y="42"/>
                  </a:lnTo>
                  <a:lnTo>
                    <a:pt x="20" y="55"/>
                  </a:lnTo>
                  <a:lnTo>
                    <a:pt x="12" y="64"/>
                  </a:lnTo>
                  <a:lnTo>
                    <a:pt x="5" y="70"/>
                  </a:lnTo>
                  <a:lnTo>
                    <a:pt x="1" y="7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18" name="Freeform 256">
              <a:extLst>
                <a:ext uri="{FF2B5EF4-FFF2-40B4-BE49-F238E27FC236}">
                  <a16:creationId xmlns:a16="http://schemas.microsoft.com/office/drawing/2014/main" xmlns="" id="{332B3B64-564D-4986-8DC9-40DA2156E9ED}"/>
                </a:ext>
              </a:extLst>
            </p:cNvPr>
            <p:cNvSpPr>
              <a:spLocks/>
            </p:cNvSpPr>
            <p:nvPr/>
          </p:nvSpPr>
          <p:spPr bwMode="auto">
            <a:xfrm>
              <a:off x="1976" y="1166"/>
              <a:ext cx="26" cy="25"/>
            </a:xfrm>
            <a:custGeom>
              <a:avLst/>
              <a:gdLst>
                <a:gd name="T0" fmla="*/ 0 w 53"/>
                <a:gd name="T1" fmla="*/ 1 h 51"/>
                <a:gd name="T2" fmla="*/ 0 w 53"/>
                <a:gd name="T3" fmla="*/ 1 h 51"/>
                <a:gd name="T4" fmla="*/ 0 w 53"/>
                <a:gd name="T5" fmla="*/ 1 h 51"/>
                <a:gd name="T6" fmla="*/ 0 w 53"/>
                <a:gd name="T7" fmla="*/ 0 h 51"/>
                <a:gd name="T8" fmla="*/ 0 w 53"/>
                <a:gd name="T9" fmla="*/ 0 h 51"/>
                <a:gd name="T10" fmla="*/ 0 w 53"/>
                <a:gd name="T11" fmla="*/ 0 h 51"/>
                <a:gd name="T12" fmla="*/ 1 w 53"/>
                <a:gd name="T13" fmla="*/ 0 h 51"/>
                <a:gd name="T14" fmla="*/ 1 w 53"/>
                <a:gd name="T15" fmla="*/ 0 h 51"/>
                <a:gd name="T16" fmla="*/ 1 w 53"/>
                <a:gd name="T17" fmla="*/ 0 h 51"/>
                <a:gd name="T18" fmla="*/ 1 w 53"/>
                <a:gd name="T19" fmla="*/ 0 h 51"/>
                <a:gd name="T20" fmla="*/ 1 w 53"/>
                <a:gd name="T21" fmla="*/ 0 h 51"/>
                <a:gd name="T22" fmla="*/ 1 w 53"/>
                <a:gd name="T23" fmla="*/ 0 h 51"/>
                <a:gd name="T24" fmla="*/ 0 w 53"/>
                <a:gd name="T25" fmla="*/ 0 h 51"/>
                <a:gd name="T26" fmla="*/ 0 w 53"/>
                <a:gd name="T27" fmla="*/ 1 h 51"/>
                <a:gd name="T28" fmla="*/ 0 w 53"/>
                <a:gd name="T29" fmla="*/ 1 h 51"/>
                <a:gd name="T30" fmla="*/ 0 w 53"/>
                <a:gd name="T31" fmla="*/ 1 h 51"/>
                <a:gd name="T32" fmla="*/ 0 w 53"/>
                <a:gd name="T33" fmla="*/ 1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51">
                  <a:moveTo>
                    <a:pt x="0" y="51"/>
                  </a:moveTo>
                  <a:lnTo>
                    <a:pt x="0" y="48"/>
                  </a:lnTo>
                  <a:lnTo>
                    <a:pt x="4" y="41"/>
                  </a:lnTo>
                  <a:lnTo>
                    <a:pt x="10" y="31"/>
                  </a:lnTo>
                  <a:lnTo>
                    <a:pt x="20" y="22"/>
                  </a:lnTo>
                  <a:lnTo>
                    <a:pt x="29" y="14"/>
                  </a:lnTo>
                  <a:lnTo>
                    <a:pt x="38" y="6"/>
                  </a:lnTo>
                  <a:lnTo>
                    <a:pt x="47" y="1"/>
                  </a:lnTo>
                  <a:lnTo>
                    <a:pt x="53" y="0"/>
                  </a:lnTo>
                  <a:lnTo>
                    <a:pt x="47" y="6"/>
                  </a:lnTo>
                  <a:lnTo>
                    <a:pt x="40" y="13"/>
                  </a:lnTo>
                  <a:lnTo>
                    <a:pt x="33" y="21"/>
                  </a:lnTo>
                  <a:lnTo>
                    <a:pt x="25" y="30"/>
                  </a:lnTo>
                  <a:lnTo>
                    <a:pt x="19" y="38"/>
                  </a:lnTo>
                  <a:lnTo>
                    <a:pt x="10" y="45"/>
                  </a:lnTo>
                  <a:lnTo>
                    <a:pt x="5" y="50"/>
                  </a:lnTo>
                  <a:lnTo>
                    <a:pt x="0" y="5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19" name="Freeform 257">
              <a:extLst>
                <a:ext uri="{FF2B5EF4-FFF2-40B4-BE49-F238E27FC236}">
                  <a16:creationId xmlns:a16="http://schemas.microsoft.com/office/drawing/2014/main" xmlns="" id="{2BF293CF-4502-46DD-9F1D-DEC5A59D98E7}"/>
                </a:ext>
              </a:extLst>
            </p:cNvPr>
            <p:cNvSpPr>
              <a:spLocks/>
            </p:cNvSpPr>
            <p:nvPr/>
          </p:nvSpPr>
          <p:spPr bwMode="auto">
            <a:xfrm>
              <a:off x="1993" y="1171"/>
              <a:ext cx="18" cy="18"/>
            </a:xfrm>
            <a:custGeom>
              <a:avLst/>
              <a:gdLst>
                <a:gd name="T0" fmla="*/ 0 w 34"/>
                <a:gd name="T1" fmla="*/ 2 h 34"/>
                <a:gd name="T2" fmla="*/ 0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0 h 34"/>
                <a:gd name="T16" fmla="*/ 2 w 34"/>
                <a:gd name="T17" fmla="*/ 1 h 34"/>
                <a:gd name="T18" fmla="*/ 1 w 34"/>
                <a:gd name="T19" fmla="*/ 1 h 34"/>
                <a:gd name="T20" fmla="*/ 1 w 34"/>
                <a:gd name="T21" fmla="*/ 1 h 34"/>
                <a:gd name="T22" fmla="*/ 1 w 34"/>
                <a:gd name="T23" fmla="*/ 1 h 34"/>
                <a:gd name="T24" fmla="*/ 1 w 34"/>
                <a:gd name="T25" fmla="*/ 1 h 34"/>
                <a:gd name="T26" fmla="*/ 1 w 34"/>
                <a:gd name="T27" fmla="*/ 1 h 34"/>
                <a:gd name="T28" fmla="*/ 1 w 34"/>
                <a:gd name="T29" fmla="*/ 2 h 34"/>
                <a:gd name="T30" fmla="*/ 1 w 34"/>
                <a:gd name="T31" fmla="*/ 2 h 34"/>
                <a:gd name="T32" fmla="*/ 0 w 34"/>
                <a:gd name="T33" fmla="*/ 2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0" y="32"/>
                  </a:moveTo>
                  <a:lnTo>
                    <a:pt x="0" y="29"/>
                  </a:lnTo>
                  <a:lnTo>
                    <a:pt x="1" y="24"/>
                  </a:lnTo>
                  <a:lnTo>
                    <a:pt x="6" y="18"/>
                  </a:lnTo>
                  <a:lnTo>
                    <a:pt x="10" y="11"/>
                  </a:lnTo>
                  <a:lnTo>
                    <a:pt x="16" y="6"/>
                  </a:lnTo>
                  <a:lnTo>
                    <a:pt x="23" y="2"/>
                  </a:lnTo>
                  <a:lnTo>
                    <a:pt x="29" y="0"/>
                  </a:lnTo>
                  <a:lnTo>
                    <a:pt x="34" y="1"/>
                  </a:lnTo>
                  <a:lnTo>
                    <a:pt x="27" y="3"/>
                  </a:lnTo>
                  <a:lnTo>
                    <a:pt x="22" y="8"/>
                  </a:lnTo>
                  <a:lnTo>
                    <a:pt x="17" y="15"/>
                  </a:lnTo>
                  <a:lnTo>
                    <a:pt x="12" y="22"/>
                  </a:lnTo>
                  <a:lnTo>
                    <a:pt x="8" y="29"/>
                  </a:lnTo>
                  <a:lnTo>
                    <a:pt x="6" y="33"/>
                  </a:lnTo>
                  <a:lnTo>
                    <a:pt x="2" y="34"/>
                  </a:lnTo>
                  <a:lnTo>
                    <a:pt x="0" y="3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20" name="Freeform 258">
              <a:extLst>
                <a:ext uri="{FF2B5EF4-FFF2-40B4-BE49-F238E27FC236}">
                  <a16:creationId xmlns:a16="http://schemas.microsoft.com/office/drawing/2014/main" xmlns="" id="{9D334F00-CAEF-4F25-8F76-B90A28485D6F}"/>
                </a:ext>
              </a:extLst>
            </p:cNvPr>
            <p:cNvSpPr>
              <a:spLocks/>
            </p:cNvSpPr>
            <p:nvPr/>
          </p:nvSpPr>
          <p:spPr bwMode="auto">
            <a:xfrm>
              <a:off x="1848" y="1156"/>
              <a:ext cx="20" cy="22"/>
            </a:xfrm>
            <a:custGeom>
              <a:avLst/>
              <a:gdLst>
                <a:gd name="T0" fmla="*/ 2 w 40"/>
                <a:gd name="T1" fmla="*/ 0 h 44"/>
                <a:gd name="T2" fmla="*/ 2 w 40"/>
                <a:gd name="T3" fmla="*/ 1 h 44"/>
                <a:gd name="T4" fmla="*/ 2 w 40"/>
                <a:gd name="T5" fmla="*/ 1 h 44"/>
                <a:gd name="T6" fmla="*/ 1 w 40"/>
                <a:gd name="T7" fmla="*/ 1 h 44"/>
                <a:gd name="T8" fmla="*/ 1 w 40"/>
                <a:gd name="T9" fmla="*/ 1 h 44"/>
                <a:gd name="T10" fmla="*/ 1 w 40"/>
                <a:gd name="T11" fmla="*/ 2 h 44"/>
                <a:gd name="T12" fmla="*/ 1 w 40"/>
                <a:gd name="T13" fmla="*/ 2 h 44"/>
                <a:gd name="T14" fmla="*/ 1 w 40"/>
                <a:gd name="T15" fmla="*/ 2 h 44"/>
                <a:gd name="T16" fmla="*/ 1 w 40"/>
                <a:gd name="T17" fmla="*/ 2 h 44"/>
                <a:gd name="T18" fmla="*/ 0 w 40"/>
                <a:gd name="T19" fmla="*/ 2 h 44"/>
                <a:gd name="T20" fmla="*/ 1 w 40"/>
                <a:gd name="T21" fmla="*/ 1 h 44"/>
                <a:gd name="T22" fmla="*/ 1 w 40"/>
                <a:gd name="T23" fmla="*/ 1 h 44"/>
                <a:gd name="T24" fmla="*/ 1 w 40"/>
                <a:gd name="T25" fmla="*/ 1 h 44"/>
                <a:gd name="T26" fmla="*/ 1 w 40"/>
                <a:gd name="T27" fmla="*/ 1 h 44"/>
                <a:gd name="T28" fmla="*/ 1 w 40"/>
                <a:gd name="T29" fmla="*/ 1 h 44"/>
                <a:gd name="T30" fmla="*/ 2 w 40"/>
                <a:gd name="T31" fmla="*/ 1 h 44"/>
                <a:gd name="T32" fmla="*/ 2 w 40"/>
                <a:gd name="T33" fmla="*/ 0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44">
                  <a:moveTo>
                    <a:pt x="40" y="0"/>
                  </a:moveTo>
                  <a:lnTo>
                    <a:pt x="38" y="3"/>
                  </a:lnTo>
                  <a:lnTo>
                    <a:pt x="33" y="10"/>
                  </a:lnTo>
                  <a:lnTo>
                    <a:pt x="28" y="18"/>
                  </a:lnTo>
                  <a:lnTo>
                    <a:pt x="23" y="26"/>
                  </a:lnTo>
                  <a:lnTo>
                    <a:pt x="17" y="34"/>
                  </a:lnTo>
                  <a:lnTo>
                    <a:pt x="11" y="40"/>
                  </a:lnTo>
                  <a:lnTo>
                    <a:pt x="5" y="44"/>
                  </a:lnTo>
                  <a:lnTo>
                    <a:pt x="1" y="42"/>
                  </a:lnTo>
                  <a:lnTo>
                    <a:pt x="0" y="38"/>
                  </a:lnTo>
                  <a:lnTo>
                    <a:pt x="2" y="32"/>
                  </a:lnTo>
                  <a:lnTo>
                    <a:pt x="7" y="26"/>
                  </a:lnTo>
                  <a:lnTo>
                    <a:pt x="13" y="19"/>
                  </a:lnTo>
                  <a:lnTo>
                    <a:pt x="22" y="14"/>
                  </a:lnTo>
                  <a:lnTo>
                    <a:pt x="30" y="8"/>
                  </a:lnTo>
                  <a:lnTo>
                    <a:pt x="35" y="3"/>
                  </a:lnTo>
                  <a:lnTo>
                    <a:pt x="4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21" name="Freeform 259">
              <a:extLst>
                <a:ext uri="{FF2B5EF4-FFF2-40B4-BE49-F238E27FC236}">
                  <a16:creationId xmlns:a16="http://schemas.microsoft.com/office/drawing/2014/main" xmlns="" id="{512BC525-2F18-488C-9461-0954C41FC292}"/>
                </a:ext>
              </a:extLst>
            </p:cNvPr>
            <p:cNvSpPr>
              <a:spLocks/>
            </p:cNvSpPr>
            <p:nvPr/>
          </p:nvSpPr>
          <p:spPr bwMode="auto">
            <a:xfrm>
              <a:off x="1845" y="1144"/>
              <a:ext cx="24" cy="11"/>
            </a:xfrm>
            <a:custGeom>
              <a:avLst/>
              <a:gdLst>
                <a:gd name="T0" fmla="*/ 2 w 47"/>
                <a:gd name="T1" fmla="*/ 1 h 21"/>
                <a:gd name="T2" fmla="*/ 2 w 47"/>
                <a:gd name="T3" fmla="*/ 1 h 21"/>
                <a:gd name="T4" fmla="*/ 2 w 47"/>
                <a:gd name="T5" fmla="*/ 1 h 21"/>
                <a:gd name="T6" fmla="*/ 1 w 47"/>
                <a:gd name="T7" fmla="*/ 1 h 21"/>
                <a:gd name="T8" fmla="*/ 1 w 47"/>
                <a:gd name="T9" fmla="*/ 1 h 21"/>
                <a:gd name="T10" fmla="*/ 1 w 47"/>
                <a:gd name="T11" fmla="*/ 1 h 21"/>
                <a:gd name="T12" fmla="*/ 1 w 47"/>
                <a:gd name="T13" fmla="*/ 1 h 21"/>
                <a:gd name="T14" fmla="*/ 1 w 47"/>
                <a:gd name="T15" fmla="*/ 0 h 21"/>
                <a:gd name="T16" fmla="*/ 0 w 47"/>
                <a:gd name="T17" fmla="*/ 1 h 21"/>
                <a:gd name="T18" fmla="*/ 0 w 47"/>
                <a:gd name="T19" fmla="*/ 1 h 21"/>
                <a:gd name="T20" fmla="*/ 1 w 47"/>
                <a:gd name="T21" fmla="*/ 1 h 21"/>
                <a:gd name="T22" fmla="*/ 1 w 47"/>
                <a:gd name="T23" fmla="*/ 1 h 21"/>
                <a:gd name="T24" fmla="*/ 1 w 47"/>
                <a:gd name="T25" fmla="*/ 1 h 21"/>
                <a:gd name="T26" fmla="*/ 1 w 47"/>
                <a:gd name="T27" fmla="*/ 1 h 21"/>
                <a:gd name="T28" fmla="*/ 2 w 47"/>
                <a:gd name="T29" fmla="*/ 1 h 21"/>
                <a:gd name="T30" fmla="*/ 2 w 47"/>
                <a:gd name="T31" fmla="*/ 1 h 21"/>
                <a:gd name="T32" fmla="*/ 2 w 47"/>
                <a:gd name="T33" fmla="*/ 1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21">
                  <a:moveTo>
                    <a:pt x="47" y="21"/>
                  </a:moveTo>
                  <a:lnTo>
                    <a:pt x="44" y="20"/>
                  </a:lnTo>
                  <a:lnTo>
                    <a:pt x="39" y="17"/>
                  </a:lnTo>
                  <a:lnTo>
                    <a:pt x="32" y="12"/>
                  </a:lnTo>
                  <a:lnTo>
                    <a:pt x="24" y="8"/>
                  </a:lnTo>
                  <a:lnTo>
                    <a:pt x="17" y="4"/>
                  </a:lnTo>
                  <a:lnTo>
                    <a:pt x="9" y="1"/>
                  </a:lnTo>
                  <a:lnTo>
                    <a:pt x="3" y="0"/>
                  </a:lnTo>
                  <a:lnTo>
                    <a:pt x="0" y="2"/>
                  </a:lnTo>
                  <a:lnTo>
                    <a:pt x="0" y="5"/>
                  </a:lnTo>
                  <a:lnTo>
                    <a:pt x="3" y="9"/>
                  </a:lnTo>
                  <a:lnTo>
                    <a:pt x="9" y="12"/>
                  </a:lnTo>
                  <a:lnTo>
                    <a:pt x="17" y="15"/>
                  </a:lnTo>
                  <a:lnTo>
                    <a:pt x="26" y="17"/>
                  </a:lnTo>
                  <a:lnTo>
                    <a:pt x="34" y="19"/>
                  </a:lnTo>
                  <a:lnTo>
                    <a:pt x="41" y="20"/>
                  </a:lnTo>
                  <a:lnTo>
                    <a:pt x="47" y="2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22" name="Freeform 260">
              <a:extLst>
                <a:ext uri="{FF2B5EF4-FFF2-40B4-BE49-F238E27FC236}">
                  <a16:creationId xmlns:a16="http://schemas.microsoft.com/office/drawing/2014/main" xmlns="" id="{12AC0B89-A39C-4CF4-852D-9557200AEAB8}"/>
                </a:ext>
              </a:extLst>
            </p:cNvPr>
            <p:cNvSpPr>
              <a:spLocks/>
            </p:cNvSpPr>
            <p:nvPr/>
          </p:nvSpPr>
          <p:spPr bwMode="auto">
            <a:xfrm>
              <a:off x="1838" y="1157"/>
              <a:ext cx="26" cy="6"/>
            </a:xfrm>
            <a:custGeom>
              <a:avLst/>
              <a:gdLst>
                <a:gd name="T0" fmla="*/ 1 w 53"/>
                <a:gd name="T1" fmla="*/ 0 h 13"/>
                <a:gd name="T2" fmla="*/ 1 w 53"/>
                <a:gd name="T3" fmla="*/ 0 h 13"/>
                <a:gd name="T4" fmla="*/ 1 w 53"/>
                <a:gd name="T5" fmla="*/ 0 h 13"/>
                <a:gd name="T6" fmla="*/ 1 w 53"/>
                <a:gd name="T7" fmla="*/ 0 h 13"/>
                <a:gd name="T8" fmla="*/ 0 w 53"/>
                <a:gd name="T9" fmla="*/ 0 h 13"/>
                <a:gd name="T10" fmla="*/ 0 w 53"/>
                <a:gd name="T11" fmla="*/ 0 h 13"/>
                <a:gd name="T12" fmla="*/ 0 w 53"/>
                <a:gd name="T13" fmla="*/ 0 h 13"/>
                <a:gd name="T14" fmla="*/ 0 w 53"/>
                <a:gd name="T15" fmla="*/ 0 h 13"/>
                <a:gd name="T16" fmla="*/ 0 w 53"/>
                <a:gd name="T17" fmla="*/ 0 h 13"/>
                <a:gd name="T18" fmla="*/ 0 w 53"/>
                <a:gd name="T19" fmla="*/ 0 h 13"/>
                <a:gd name="T20" fmla="*/ 0 w 53"/>
                <a:gd name="T21" fmla="*/ 0 h 13"/>
                <a:gd name="T22" fmla="*/ 0 w 53"/>
                <a:gd name="T23" fmla="*/ 0 h 13"/>
                <a:gd name="T24" fmla="*/ 0 w 53"/>
                <a:gd name="T25" fmla="*/ 0 h 13"/>
                <a:gd name="T26" fmla="*/ 0 w 53"/>
                <a:gd name="T27" fmla="*/ 0 h 13"/>
                <a:gd name="T28" fmla="*/ 1 w 53"/>
                <a:gd name="T29" fmla="*/ 0 h 13"/>
                <a:gd name="T30" fmla="*/ 1 w 53"/>
                <a:gd name="T31" fmla="*/ 0 h 13"/>
                <a:gd name="T32" fmla="*/ 1 w 53"/>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13">
                  <a:moveTo>
                    <a:pt x="53" y="0"/>
                  </a:moveTo>
                  <a:lnTo>
                    <a:pt x="49" y="0"/>
                  </a:lnTo>
                  <a:lnTo>
                    <a:pt x="43" y="0"/>
                  </a:lnTo>
                  <a:lnTo>
                    <a:pt x="33" y="0"/>
                  </a:lnTo>
                  <a:lnTo>
                    <a:pt x="24" y="0"/>
                  </a:lnTo>
                  <a:lnTo>
                    <a:pt x="15" y="1"/>
                  </a:lnTo>
                  <a:lnTo>
                    <a:pt x="7" y="2"/>
                  </a:lnTo>
                  <a:lnTo>
                    <a:pt x="2" y="5"/>
                  </a:lnTo>
                  <a:lnTo>
                    <a:pt x="0" y="8"/>
                  </a:lnTo>
                  <a:lnTo>
                    <a:pt x="2" y="12"/>
                  </a:lnTo>
                  <a:lnTo>
                    <a:pt x="7" y="13"/>
                  </a:lnTo>
                  <a:lnTo>
                    <a:pt x="14" y="12"/>
                  </a:lnTo>
                  <a:lnTo>
                    <a:pt x="23" y="10"/>
                  </a:lnTo>
                  <a:lnTo>
                    <a:pt x="31" y="7"/>
                  </a:lnTo>
                  <a:lnTo>
                    <a:pt x="40" y="5"/>
                  </a:lnTo>
                  <a:lnTo>
                    <a:pt x="47" y="2"/>
                  </a:lnTo>
                  <a:lnTo>
                    <a:pt x="5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23" name="Freeform 261">
              <a:extLst>
                <a:ext uri="{FF2B5EF4-FFF2-40B4-BE49-F238E27FC236}">
                  <a16:creationId xmlns:a16="http://schemas.microsoft.com/office/drawing/2014/main" xmlns="" id="{6A5548C1-3D5C-4BB4-9F5F-8DAA340D3CB2}"/>
                </a:ext>
              </a:extLst>
            </p:cNvPr>
            <p:cNvSpPr>
              <a:spLocks/>
            </p:cNvSpPr>
            <p:nvPr/>
          </p:nvSpPr>
          <p:spPr bwMode="auto">
            <a:xfrm>
              <a:off x="1853" y="1131"/>
              <a:ext cx="24" cy="20"/>
            </a:xfrm>
            <a:custGeom>
              <a:avLst/>
              <a:gdLst>
                <a:gd name="T0" fmla="*/ 2 w 48"/>
                <a:gd name="T1" fmla="*/ 1 h 41"/>
                <a:gd name="T2" fmla="*/ 2 w 48"/>
                <a:gd name="T3" fmla="*/ 1 h 41"/>
                <a:gd name="T4" fmla="*/ 2 w 48"/>
                <a:gd name="T5" fmla="*/ 0 h 41"/>
                <a:gd name="T6" fmla="*/ 1 w 48"/>
                <a:gd name="T7" fmla="*/ 0 h 41"/>
                <a:gd name="T8" fmla="*/ 1 w 48"/>
                <a:gd name="T9" fmla="*/ 0 h 41"/>
                <a:gd name="T10" fmla="*/ 1 w 48"/>
                <a:gd name="T11" fmla="*/ 0 h 41"/>
                <a:gd name="T12" fmla="*/ 1 w 48"/>
                <a:gd name="T13" fmla="*/ 0 h 41"/>
                <a:gd name="T14" fmla="*/ 0 w 48"/>
                <a:gd name="T15" fmla="*/ 0 h 41"/>
                <a:gd name="T16" fmla="*/ 1 w 48"/>
                <a:gd name="T17" fmla="*/ 0 h 41"/>
                <a:gd name="T18" fmla="*/ 1 w 48"/>
                <a:gd name="T19" fmla="*/ 0 h 41"/>
                <a:gd name="T20" fmla="*/ 1 w 48"/>
                <a:gd name="T21" fmla="*/ 0 h 41"/>
                <a:gd name="T22" fmla="*/ 1 w 48"/>
                <a:gd name="T23" fmla="*/ 0 h 41"/>
                <a:gd name="T24" fmla="*/ 1 w 48"/>
                <a:gd name="T25" fmla="*/ 0 h 41"/>
                <a:gd name="T26" fmla="*/ 1 w 48"/>
                <a:gd name="T27" fmla="*/ 0 h 41"/>
                <a:gd name="T28" fmla="*/ 2 w 48"/>
                <a:gd name="T29" fmla="*/ 0 h 41"/>
                <a:gd name="T30" fmla="*/ 2 w 48"/>
                <a:gd name="T31" fmla="*/ 1 h 41"/>
                <a:gd name="T32" fmla="*/ 2 w 48"/>
                <a:gd name="T33" fmla="*/ 1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41">
                  <a:moveTo>
                    <a:pt x="48" y="41"/>
                  </a:moveTo>
                  <a:lnTo>
                    <a:pt x="42" y="37"/>
                  </a:lnTo>
                  <a:lnTo>
                    <a:pt x="34" y="31"/>
                  </a:lnTo>
                  <a:lnTo>
                    <a:pt x="25" y="26"/>
                  </a:lnTo>
                  <a:lnTo>
                    <a:pt x="16" y="20"/>
                  </a:lnTo>
                  <a:lnTo>
                    <a:pt x="9" y="14"/>
                  </a:lnTo>
                  <a:lnTo>
                    <a:pt x="3" y="8"/>
                  </a:lnTo>
                  <a:lnTo>
                    <a:pt x="0" y="5"/>
                  </a:lnTo>
                  <a:lnTo>
                    <a:pt x="1" y="1"/>
                  </a:lnTo>
                  <a:lnTo>
                    <a:pt x="6" y="0"/>
                  </a:lnTo>
                  <a:lnTo>
                    <a:pt x="11" y="4"/>
                  </a:lnTo>
                  <a:lnTo>
                    <a:pt x="17" y="9"/>
                  </a:lnTo>
                  <a:lnTo>
                    <a:pt x="25" y="15"/>
                  </a:lnTo>
                  <a:lnTo>
                    <a:pt x="32" y="23"/>
                  </a:lnTo>
                  <a:lnTo>
                    <a:pt x="39" y="30"/>
                  </a:lnTo>
                  <a:lnTo>
                    <a:pt x="45" y="37"/>
                  </a:lnTo>
                  <a:lnTo>
                    <a:pt x="48" y="4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24" name="Freeform 262">
              <a:extLst>
                <a:ext uri="{FF2B5EF4-FFF2-40B4-BE49-F238E27FC236}">
                  <a16:creationId xmlns:a16="http://schemas.microsoft.com/office/drawing/2014/main" xmlns="" id="{BB023776-54CF-4337-A8BB-C08C7EE04031}"/>
                </a:ext>
              </a:extLst>
            </p:cNvPr>
            <p:cNvSpPr>
              <a:spLocks/>
            </p:cNvSpPr>
            <p:nvPr/>
          </p:nvSpPr>
          <p:spPr bwMode="auto">
            <a:xfrm>
              <a:off x="1999" y="1133"/>
              <a:ext cx="7" cy="34"/>
            </a:xfrm>
            <a:custGeom>
              <a:avLst/>
              <a:gdLst>
                <a:gd name="T0" fmla="*/ 1 w 14"/>
                <a:gd name="T1" fmla="*/ 3 h 68"/>
                <a:gd name="T2" fmla="*/ 0 w 14"/>
                <a:gd name="T3" fmla="*/ 2 h 68"/>
                <a:gd name="T4" fmla="*/ 0 w 14"/>
                <a:gd name="T5" fmla="*/ 1 h 68"/>
                <a:gd name="T6" fmla="*/ 1 w 14"/>
                <a:gd name="T7" fmla="*/ 1 h 68"/>
                <a:gd name="T8" fmla="*/ 1 w 14"/>
                <a:gd name="T9" fmla="*/ 0 h 68"/>
                <a:gd name="T10" fmla="*/ 1 w 14"/>
                <a:gd name="T11" fmla="*/ 1 h 68"/>
                <a:gd name="T12" fmla="*/ 1 w 14"/>
                <a:gd name="T13" fmla="*/ 1 h 68"/>
                <a:gd name="T14" fmla="*/ 1 w 14"/>
                <a:gd name="T15" fmla="*/ 2 h 68"/>
                <a:gd name="T16" fmla="*/ 1 w 14"/>
                <a:gd name="T17" fmla="*/ 3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68">
                  <a:moveTo>
                    <a:pt x="3" y="68"/>
                  </a:moveTo>
                  <a:lnTo>
                    <a:pt x="0" y="51"/>
                  </a:lnTo>
                  <a:lnTo>
                    <a:pt x="0" y="29"/>
                  </a:lnTo>
                  <a:lnTo>
                    <a:pt x="3" y="9"/>
                  </a:lnTo>
                  <a:lnTo>
                    <a:pt x="9" y="0"/>
                  </a:lnTo>
                  <a:lnTo>
                    <a:pt x="14" y="8"/>
                  </a:lnTo>
                  <a:lnTo>
                    <a:pt x="12" y="26"/>
                  </a:lnTo>
                  <a:lnTo>
                    <a:pt x="6" y="49"/>
                  </a:lnTo>
                  <a:lnTo>
                    <a:pt x="3"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25" name="Freeform 263">
              <a:extLst>
                <a:ext uri="{FF2B5EF4-FFF2-40B4-BE49-F238E27FC236}">
                  <a16:creationId xmlns:a16="http://schemas.microsoft.com/office/drawing/2014/main" xmlns="" id="{43CC70D4-D706-4502-B8B4-B7E968C5B82B}"/>
                </a:ext>
              </a:extLst>
            </p:cNvPr>
            <p:cNvSpPr>
              <a:spLocks/>
            </p:cNvSpPr>
            <p:nvPr/>
          </p:nvSpPr>
          <p:spPr bwMode="auto">
            <a:xfrm>
              <a:off x="2008" y="1139"/>
              <a:ext cx="11" cy="33"/>
            </a:xfrm>
            <a:custGeom>
              <a:avLst/>
              <a:gdLst>
                <a:gd name="T0" fmla="*/ 0 w 23"/>
                <a:gd name="T1" fmla="*/ 3 h 66"/>
                <a:gd name="T2" fmla="*/ 0 w 23"/>
                <a:gd name="T3" fmla="*/ 2 h 66"/>
                <a:gd name="T4" fmla="*/ 0 w 23"/>
                <a:gd name="T5" fmla="*/ 1 h 66"/>
                <a:gd name="T6" fmla="*/ 0 w 23"/>
                <a:gd name="T7" fmla="*/ 1 h 66"/>
                <a:gd name="T8" fmla="*/ 0 w 23"/>
                <a:gd name="T9" fmla="*/ 0 h 66"/>
                <a:gd name="T10" fmla="*/ 0 w 23"/>
                <a:gd name="T11" fmla="*/ 1 h 66"/>
                <a:gd name="T12" fmla="*/ 0 w 23"/>
                <a:gd name="T13" fmla="*/ 1 h 66"/>
                <a:gd name="T14" fmla="*/ 0 w 23"/>
                <a:gd name="T15" fmla="*/ 2 h 66"/>
                <a:gd name="T16" fmla="*/ 0 w 23"/>
                <a:gd name="T17" fmla="*/ 3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66">
                  <a:moveTo>
                    <a:pt x="0" y="66"/>
                  </a:moveTo>
                  <a:lnTo>
                    <a:pt x="1" y="51"/>
                  </a:lnTo>
                  <a:lnTo>
                    <a:pt x="4" y="29"/>
                  </a:lnTo>
                  <a:lnTo>
                    <a:pt x="11" y="10"/>
                  </a:lnTo>
                  <a:lnTo>
                    <a:pt x="19" y="0"/>
                  </a:lnTo>
                  <a:lnTo>
                    <a:pt x="23" y="8"/>
                  </a:lnTo>
                  <a:lnTo>
                    <a:pt x="17" y="29"/>
                  </a:lnTo>
                  <a:lnTo>
                    <a:pt x="6" y="52"/>
                  </a:lnTo>
                  <a:lnTo>
                    <a:pt x="0" y="6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26" name="Freeform 264">
              <a:extLst>
                <a:ext uri="{FF2B5EF4-FFF2-40B4-BE49-F238E27FC236}">
                  <a16:creationId xmlns:a16="http://schemas.microsoft.com/office/drawing/2014/main" xmlns="" id="{1379C7B5-4C1D-468D-9C0B-144549B80E4D}"/>
                </a:ext>
              </a:extLst>
            </p:cNvPr>
            <p:cNvSpPr>
              <a:spLocks/>
            </p:cNvSpPr>
            <p:nvPr/>
          </p:nvSpPr>
          <p:spPr bwMode="auto">
            <a:xfrm>
              <a:off x="1982" y="1125"/>
              <a:ext cx="7" cy="31"/>
            </a:xfrm>
            <a:custGeom>
              <a:avLst/>
              <a:gdLst>
                <a:gd name="T0" fmla="*/ 1 w 14"/>
                <a:gd name="T1" fmla="*/ 1 h 63"/>
                <a:gd name="T2" fmla="*/ 1 w 14"/>
                <a:gd name="T3" fmla="*/ 1 h 63"/>
                <a:gd name="T4" fmla="*/ 0 w 14"/>
                <a:gd name="T5" fmla="*/ 1 h 63"/>
                <a:gd name="T6" fmla="*/ 1 w 14"/>
                <a:gd name="T7" fmla="*/ 0 h 63"/>
                <a:gd name="T8" fmla="*/ 1 w 14"/>
                <a:gd name="T9" fmla="*/ 0 h 63"/>
                <a:gd name="T10" fmla="*/ 1 w 14"/>
                <a:gd name="T11" fmla="*/ 0 h 63"/>
                <a:gd name="T12" fmla="*/ 1 w 14"/>
                <a:gd name="T13" fmla="*/ 0 h 63"/>
                <a:gd name="T14" fmla="*/ 1 w 14"/>
                <a:gd name="T15" fmla="*/ 1 h 63"/>
                <a:gd name="T16" fmla="*/ 1 w 14"/>
                <a:gd name="T17" fmla="*/ 1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63">
                  <a:moveTo>
                    <a:pt x="8" y="63"/>
                  </a:moveTo>
                  <a:lnTo>
                    <a:pt x="2" y="54"/>
                  </a:lnTo>
                  <a:lnTo>
                    <a:pt x="0" y="33"/>
                  </a:lnTo>
                  <a:lnTo>
                    <a:pt x="1" y="12"/>
                  </a:lnTo>
                  <a:lnTo>
                    <a:pt x="8" y="0"/>
                  </a:lnTo>
                  <a:lnTo>
                    <a:pt x="14" y="4"/>
                  </a:lnTo>
                  <a:lnTo>
                    <a:pt x="12" y="23"/>
                  </a:lnTo>
                  <a:lnTo>
                    <a:pt x="9" y="44"/>
                  </a:lnTo>
                  <a:lnTo>
                    <a:pt x="8" y="6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27" name="Freeform 265">
              <a:extLst>
                <a:ext uri="{FF2B5EF4-FFF2-40B4-BE49-F238E27FC236}">
                  <a16:creationId xmlns:a16="http://schemas.microsoft.com/office/drawing/2014/main" xmlns="" id="{9A6C724B-81DD-4E6C-8081-78265E04A491}"/>
                </a:ext>
              </a:extLst>
            </p:cNvPr>
            <p:cNvSpPr>
              <a:spLocks/>
            </p:cNvSpPr>
            <p:nvPr/>
          </p:nvSpPr>
          <p:spPr bwMode="auto">
            <a:xfrm>
              <a:off x="1962" y="1116"/>
              <a:ext cx="11" cy="37"/>
            </a:xfrm>
            <a:custGeom>
              <a:avLst/>
              <a:gdLst>
                <a:gd name="T0" fmla="*/ 1 w 21"/>
                <a:gd name="T1" fmla="*/ 2 h 75"/>
                <a:gd name="T2" fmla="*/ 1 w 21"/>
                <a:gd name="T3" fmla="*/ 1 h 75"/>
                <a:gd name="T4" fmla="*/ 1 w 21"/>
                <a:gd name="T5" fmla="*/ 1 h 75"/>
                <a:gd name="T6" fmla="*/ 0 w 21"/>
                <a:gd name="T7" fmla="*/ 0 h 75"/>
                <a:gd name="T8" fmla="*/ 1 w 21"/>
                <a:gd name="T9" fmla="*/ 0 h 75"/>
                <a:gd name="T10" fmla="*/ 1 w 21"/>
                <a:gd name="T11" fmla="*/ 0 h 75"/>
                <a:gd name="T12" fmla="*/ 1 w 21"/>
                <a:gd name="T13" fmla="*/ 0 h 75"/>
                <a:gd name="T14" fmla="*/ 1 w 21"/>
                <a:gd name="T15" fmla="*/ 1 h 75"/>
                <a:gd name="T16" fmla="*/ 1 w 21"/>
                <a:gd name="T17" fmla="*/ 2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75">
                  <a:moveTo>
                    <a:pt x="21" y="75"/>
                  </a:moveTo>
                  <a:lnTo>
                    <a:pt x="12" y="57"/>
                  </a:lnTo>
                  <a:lnTo>
                    <a:pt x="3" y="32"/>
                  </a:lnTo>
                  <a:lnTo>
                    <a:pt x="0" y="10"/>
                  </a:lnTo>
                  <a:lnTo>
                    <a:pt x="4" y="0"/>
                  </a:lnTo>
                  <a:lnTo>
                    <a:pt x="13" y="8"/>
                  </a:lnTo>
                  <a:lnTo>
                    <a:pt x="17" y="30"/>
                  </a:lnTo>
                  <a:lnTo>
                    <a:pt x="19" y="57"/>
                  </a:lnTo>
                  <a:lnTo>
                    <a:pt x="21" y="7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28" name="Freeform 266">
              <a:extLst>
                <a:ext uri="{FF2B5EF4-FFF2-40B4-BE49-F238E27FC236}">
                  <a16:creationId xmlns:a16="http://schemas.microsoft.com/office/drawing/2014/main" xmlns="" id="{2CBCB1C1-0BFF-44B1-9998-E2CD9F74C2FF}"/>
                </a:ext>
              </a:extLst>
            </p:cNvPr>
            <p:cNvSpPr>
              <a:spLocks/>
            </p:cNvSpPr>
            <p:nvPr/>
          </p:nvSpPr>
          <p:spPr bwMode="auto">
            <a:xfrm>
              <a:off x="1944" y="1106"/>
              <a:ext cx="13" cy="41"/>
            </a:xfrm>
            <a:custGeom>
              <a:avLst/>
              <a:gdLst>
                <a:gd name="T0" fmla="*/ 1 w 25"/>
                <a:gd name="T1" fmla="*/ 3 h 80"/>
                <a:gd name="T2" fmla="*/ 1 w 25"/>
                <a:gd name="T3" fmla="*/ 3 h 80"/>
                <a:gd name="T4" fmla="*/ 1 w 25"/>
                <a:gd name="T5" fmla="*/ 2 h 80"/>
                <a:gd name="T6" fmla="*/ 1 w 25"/>
                <a:gd name="T7" fmla="*/ 2 h 80"/>
                <a:gd name="T8" fmla="*/ 1 w 25"/>
                <a:gd name="T9" fmla="*/ 2 h 80"/>
                <a:gd name="T10" fmla="*/ 1 w 25"/>
                <a:gd name="T11" fmla="*/ 1 h 80"/>
                <a:gd name="T12" fmla="*/ 0 w 25"/>
                <a:gd name="T13" fmla="*/ 1 h 80"/>
                <a:gd name="T14" fmla="*/ 0 w 25"/>
                <a:gd name="T15" fmla="*/ 1 h 80"/>
                <a:gd name="T16" fmla="*/ 1 w 25"/>
                <a:gd name="T17" fmla="*/ 0 h 80"/>
                <a:gd name="T18" fmla="*/ 1 w 25"/>
                <a:gd name="T19" fmla="*/ 1 h 80"/>
                <a:gd name="T20" fmla="*/ 1 w 25"/>
                <a:gd name="T21" fmla="*/ 2 h 80"/>
                <a:gd name="T22" fmla="*/ 1 w 25"/>
                <a:gd name="T23" fmla="*/ 3 h 80"/>
                <a:gd name="T24" fmla="*/ 1 w 25"/>
                <a:gd name="T25" fmla="*/ 3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 h="80">
                  <a:moveTo>
                    <a:pt x="25" y="80"/>
                  </a:moveTo>
                  <a:lnTo>
                    <a:pt x="22" y="72"/>
                  </a:lnTo>
                  <a:lnTo>
                    <a:pt x="16" y="62"/>
                  </a:lnTo>
                  <a:lnTo>
                    <a:pt x="11" y="48"/>
                  </a:lnTo>
                  <a:lnTo>
                    <a:pt x="6" y="34"/>
                  </a:lnTo>
                  <a:lnTo>
                    <a:pt x="2" y="20"/>
                  </a:lnTo>
                  <a:lnTo>
                    <a:pt x="0" y="9"/>
                  </a:lnTo>
                  <a:lnTo>
                    <a:pt x="0" y="2"/>
                  </a:lnTo>
                  <a:lnTo>
                    <a:pt x="4" y="0"/>
                  </a:lnTo>
                  <a:lnTo>
                    <a:pt x="14" y="12"/>
                  </a:lnTo>
                  <a:lnTo>
                    <a:pt x="18" y="38"/>
                  </a:lnTo>
                  <a:lnTo>
                    <a:pt x="22" y="64"/>
                  </a:lnTo>
                  <a:lnTo>
                    <a:pt x="25" y="8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29" name="Freeform 267">
              <a:extLst>
                <a:ext uri="{FF2B5EF4-FFF2-40B4-BE49-F238E27FC236}">
                  <a16:creationId xmlns:a16="http://schemas.microsoft.com/office/drawing/2014/main" xmlns="" id="{989F0CF3-5637-4D0A-962C-A36138A50CD8}"/>
                </a:ext>
              </a:extLst>
            </p:cNvPr>
            <p:cNvSpPr>
              <a:spLocks/>
            </p:cNvSpPr>
            <p:nvPr/>
          </p:nvSpPr>
          <p:spPr bwMode="auto">
            <a:xfrm>
              <a:off x="1904" y="1103"/>
              <a:ext cx="21" cy="44"/>
            </a:xfrm>
            <a:custGeom>
              <a:avLst/>
              <a:gdLst>
                <a:gd name="T0" fmla="*/ 1 w 44"/>
                <a:gd name="T1" fmla="*/ 3 h 86"/>
                <a:gd name="T2" fmla="*/ 1 w 44"/>
                <a:gd name="T3" fmla="*/ 3 h 86"/>
                <a:gd name="T4" fmla="*/ 0 w 44"/>
                <a:gd name="T5" fmla="*/ 3 h 86"/>
                <a:gd name="T6" fmla="*/ 0 w 44"/>
                <a:gd name="T7" fmla="*/ 2 h 86"/>
                <a:gd name="T8" fmla="*/ 0 w 44"/>
                <a:gd name="T9" fmla="*/ 2 h 86"/>
                <a:gd name="T10" fmla="*/ 0 w 44"/>
                <a:gd name="T11" fmla="*/ 1 h 86"/>
                <a:gd name="T12" fmla="*/ 0 w 44"/>
                <a:gd name="T13" fmla="*/ 1 h 86"/>
                <a:gd name="T14" fmla="*/ 0 w 44"/>
                <a:gd name="T15" fmla="*/ 1 h 86"/>
                <a:gd name="T16" fmla="*/ 0 w 44"/>
                <a:gd name="T17" fmla="*/ 0 h 86"/>
                <a:gd name="T18" fmla="*/ 0 w 44"/>
                <a:gd name="T19" fmla="*/ 1 h 86"/>
                <a:gd name="T20" fmla="*/ 0 w 44"/>
                <a:gd name="T21" fmla="*/ 1 h 86"/>
                <a:gd name="T22" fmla="*/ 0 w 44"/>
                <a:gd name="T23" fmla="*/ 1 h 86"/>
                <a:gd name="T24" fmla="*/ 0 w 44"/>
                <a:gd name="T25" fmla="*/ 2 h 86"/>
                <a:gd name="T26" fmla="*/ 0 w 44"/>
                <a:gd name="T27" fmla="*/ 2 h 86"/>
                <a:gd name="T28" fmla="*/ 1 w 44"/>
                <a:gd name="T29" fmla="*/ 3 h 86"/>
                <a:gd name="T30" fmla="*/ 1 w 44"/>
                <a:gd name="T31" fmla="*/ 3 h 86"/>
                <a:gd name="T32" fmla="*/ 1 w 44"/>
                <a:gd name="T33" fmla="*/ 3 h 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86">
                  <a:moveTo>
                    <a:pt x="44" y="86"/>
                  </a:moveTo>
                  <a:lnTo>
                    <a:pt x="37" y="78"/>
                  </a:lnTo>
                  <a:lnTo>
                    <a:pt x="29" y="67"/>
                  </a:lnTo>
                  <a:lnTo>
                    <a:pt x="20" y="53"/>
                  </a:lnTo>
                  <a:lnTo>
                    <a:pt x="13" y="39"/>
                  </a:lnTo>
                  <a:lnTo>
                    <a:pt x="6" y="25"/>
                  </a:lnTo>
                  <a:lnTo>
                    <a:pt x="1" y="14"/>
                  </a:lnTo>
                  <a:lnTo>
                    <a:pt x="0" y="5"/>
                  </a:lnTo>
                  <a:lnTo>
                    <a:pt x="2" y="0"/>
                  </a:lnTo>
                  <a:lnTo>
                    <a:pt x="7" y="1"/>
                  </a:lnTo>
                  <a:lnTo>
                    <a:pt x="13" y="10"/>
                  </a:lnTo>
                  <a:lnTo>
                    <a:pt x="19" y="23"/>
                  </a:lnTo>
                  <a:lnTo>
                    <a:pt x="23" y="38"/>
                  </a:lnTo>
                  <a:lnTo>
                    <a:pt x="29" y="54"/>
                  </a:lnTo>
                  <a:lnTo>
                    <a:pt x="35" y="69"/>
                  </a:lnTo>
                  <a:lnTo>
                    <a:pt x="39" y="81"/>
                  </a:lnTo>
                  <a:lnTo>
                    <a:pt x="44" y="8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30" name="Freeform 268">
              <a:extLst>
                <a:ext uri="{FF2B5EF4-FFF2-40B4-BE49-F238E27FC236}">
                  <a16:creationId xmlns:a16="http://schemas.microsoft.com/office/drawing/2014/main" xmlns="" id="{A905842B-63AB-4FF9-BE7C-CCF9D95F7BAB}"/>
                </a:ext>
              </a:extLst>
            </p:cNvPr>
            <p:cNvSpPr>
              <a:spLocks/>
            </p:cNvSpPr>
            <p:nvPr/>
          </p:nvSpPr>
          <p:spPr bwMode="auto">
            <a:xfrm>
              <a:off x="1866" y="1110"/>
              <a:ext cx="25" cy="40"/>
            </a:xfrm>
            <a:custGeom>
              <a:avLst/>
              <a:gdLst>
                <a:gd name="T0" fmla="*/ 1 w 52"/>
                <a:gd name="T1" fmla="*/ 3 h 79"/>
                <a:gd name="T2" fmla="*/ 1 w 52"/>
                <a:gd name="T3" fmla="*/ 3 h 79"/>
                <a:gd name="T4" fmla="*/ 1 w 52"/>
                <a:gd name="T5" fmla="*/ 2 h 79"/>
                <a:gd name="T6" fmla="*/ 0 w 52"/>
                <a:gd name="T7" fmla="*/ 2 h 79"/>
                <a:gd name="T8" fmla="*/ 0 w 52"/>
                <a:gd name="T9" fmla="*/ 2 h 79"/>
                <a:gd name="T10" fmla="*/ 0 w 52"/>
                <a:gd name="T11" fmla="*/ 1 h 79"/>
                <a:gd name="T12" fmla="*/ 0 w 52"/>
                <a:gd name="T13" fmla="*/ 1 h 79"/>
                <a:gd name="T14" fmla="*/ 0 w 52"/>
                <a:gd name="T15" fmla="*/ 1 h 79"/>
                <a:gd name="T16" fmla="*/ 0 w 52"/>
                <a:gd name="T17" fmla="*/ 0 h 79"/>
                <a:gd name="T18" fmla="*/ 0 w 52"/>
                <a:gd name="T19" fmla="*/ 1 h 79"/>
                <a:gd name="T20" fmla="*/ 0 w 52"/>
                <a:gd name="T21" fmla="*/ 1 h 79"/>
                <a:gd name="T22" fmla="*/ 0 w 52"/>
                <a:gd name="T23" fmla="*/ 1 h 79"/>
                <a:gd name="T24" fmla="*/ 0 w 52"/>
                <a:gd name="T25" fmla="*/ 2 h 79"/>
                <a:gd name="T26" fmla="*/ 1 w 52"/>
                <a:gd name="T27" fmla="*/ 2 h 79"/>
                <a:gd name="T28" fmla="*/ 1 w 52"/>
                <a:gd name="T29" fmla="*/ 2 h 79"/>
                <a:gd name="T30" fmla="*/ 1 w 52"/>
                <a:gd name="T31" fmla="*/ 3 h 79"/>
                <a:gd name="T32" fmla="*/ 1 w 52"/>
                <a:gd name="T33" fmla="*/ 3 h 7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79">
                  <a:moveTo>
                    <a:pt x="52" y="79"/>
                  </a:moveTo>
                  <a:lnTo>
                    <a:pt x="45" y="72"/>
                  </a:lnTo>
                  <a:lnTo>
                    <a:pt x="37" y="63"/>
                  </a:lnTo>
                  <a:lnTo>
                    <a:pt x="27" y="50"/>
                  </a:lnTo>
                  <a:lnTo>
                    <a:pt x="17" y="38"/>
                  </a:lnTo>
                  <a:lnTo>
                    <a:pt x="8" y="25"/>
                  </a:lnTo>
                  <a:lnTo>
                    <a:pt x="2" y="14"/>
                  </a:lnTo>
                  <a:lnTo>
                    <a:pt x="0" y="4"/>
                  </a:lnTo>
                  <a:lnTo>
                    <a:pt x="2" y="0"/>
                  </a:lnTo>
                  <a:lnTo>
                    <a:pt x="8" y="1"/>
                  </a:lnTo>
                  <a:lnTo>
                    <a:pt x="15" y="9"/>
                  </a:lnTo>
                  <a:lnTo>
                    <a:pt x="22" y="20"/>
                  </a:lnTo>
                  <a:lnTo>
                    <a:pt x="29" y="35"/>
                  </a:lnTo>
                  <a:lnTo>
                    <a:pt x="36" y="50"/>
                  </a:lnTo>
                  <a:lnTo>
                    <a:pt x="43" y="63"/>
                  </a:lnTo>
                  <a:lnTo>
                    <a:pt x="47" y="73"/>
                  </a:lnTo>
                  <a:lnTo>
                    <a:pt x="52" y="7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31" name="Freeform 269">
              <a:extLst>
                <a:ext uri="{FF2B5EF4-FFF2-40B4-BE49-F238E27FC236}">
                  <a16:creationId xmlns:a16="http://schemas.microsoft.com/office/drawing/2014/main" xmlns="" id="{43C82492-00C7-4644-8558-8B7F00C2B691}"/>
                </a:ext>
              </a:extLst>
            </p:cNvPr>
            <p:cNvSpPr>
              <a:spLocks/>
            </p:cNvSpPr>
            <p:nvPr/>
          </p:nvSpPr>
          <p:spPr bwMode="auto">
            <a:xfrm>
              <a:off x="1919" y="1109"/>
              <a:ext cx="23" cy="36"/>
            </a:xfrm>
            <a:custGeom>
              <a:avLst/>
              <a:gdLst>
                <a:gd name="T0" fmla="*/ 2 w 45"/>
                <a:gd name="T1" fmla="*/ 2 h 73"/>
                <a:gd name="T2" fmla="*/ 2 w 45"/>
                <a:gd name="T3" fmla="*/ 2 h 73"/>
                <a:gd name="T4" fmla="*/ 1 w 45"/>
                <a:gd name="T5" fmla="*/ 1 h 73"/>
                <a:gd name="T6" fmla="*/ 1 w 45"/>
                <a:gd name="T7" fmla="*/ 1 h 73"/>
                <a:gd name="T8" fmla="*/ 1 w 45"/>
                <a:gd name="T9" fmla="*/ 1 h 73"/>
                <a:gd name="T10" fmla="*/ 1 w 45"/>
                <a:gd name="T11" fmla="*/ 0 h 73"/>
                <a:gd name="T12" fmla="*/ 1 w 45"/>
                <a:gd name="T13" fmla="*/ 0 h 73"/>
                <a:gd name="T14" fmla="*/ 0 w 45"/>
                <a:gd name="T15" fmla="*/ 0 h 73"/>
                <a:gd name="T16" fmla="*/ 1 w 45"/>
                <a:gd name="T17" fmla="*/ 0 h 73"/>
                <a:gd name="T18" fmla="*/ 1 w 45"/>
                <a:gd name="T19" fmla="*/ 0 h 73"/>
                <a:gd name="T20" fmla="*/ 1 w 45"/>
                <a:gd name="T21" fmla="*/ 0 h 73"/>
                <a:gd name="T22" fmla="*/ 1 w 45"/>
                <a:gd name="T23" fmla="*/ 0 h 73"/>
                <a:gd name="T24" fmla="*/ 1 w 45"/>
                <a:gd name="T25" fmla="*/ 1 h 73"/>
                <a:gd name="T26" fmla="*/ 1 w 45"/>
                <a:gd name="T27" fmla="*/ 1 h 73"/>
                <a:gd name="T28" fmla="*/ 2 w 45"/>
                <a:gd name="T29" fmla="*/ 1 h 73"/>
                <a:gd name="T30" fmla="*/ 2 w 45"/>
                <a:gd name="T31" fmla="*/ 2 h 73"/>
                <a:gd name="T32" fmla="*/ 2 w 45"/>
                <a:gd name="T33" fmla="*/ 2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73">
                  <a:moveTo>
                    <a:pt x="45" y="73"/>
                  </a:moveTo>
                  <a:lnTo>
                    <a:pt x="39" y="66"/>
                  </a:lnTo>
                  <a:lnTo>
                    <a:pt x="31" y="57"/>
                  </a:lnTo>
                  <a:lnTo>
                    <a:pt x="23" y="45"/>
                  </a:lnTo>
                  <a:lnTo>
                    <a:pt x="14" y="33"/>
                  </a:lnTo>
                  <a:lnTo>
                    <a:pt x="7" y="21"/>
                  </a:lnTo>
                  <a:lnTo>
                    <a:pt x="3" y="11"/>
                  </a:lnTo>
                  <a:lnTo>
                    <a:pt x="0" y="4"/>
                  </a:lnTo>
                  <a:lnTo>
                    <a:pt x="4" y="0"/>
                  </a:lnTo>
                  <a:lnTo>
                    <a:pt x="9" y="3"/>
                  </a:lnTo>
                  <a:lnTo>
                    <a:pt x="15" y="9"/>
                  </a:lnTo>
                  <a:lnTo>
                    <a:pt x="22" y="20"/>
                  </a:lnTo>
                  <a:lnTo>
                    <a:pt x="28" y="33"/>
                  </a:lnTo>
                  <a:lnTo>
                    <a:pt x="32" y="45"/>
                  </a:lnTo>
                  <a:lnTo>
                    <a:pt x="38" y="58"/>
                  </a:lnTo>
                  <a:lnTo>
                    <a:pt x="42" y="67"/>
                  </a:lnTo>
                  <a:lnTo>
                    <a:pt x="45" y="7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32" name="Freeform 270">
              <a:extLst>
                <a:ext uri="{FF2B5EF4-FFF2-40B4-BE49-F238E27FC236}">
                  <a16:creationId xmlns:a16="http://schemas.microsoft.com/office/drawing/2014/main" xmlns="" id="{3539635D-56E1-4CD8-BC32-06D231452516}"/>
                </a:ext>
              </a:extLst>
            </p:cNvPr>
            <p:cNvSpPr>
              <a:spLocks/>
            </p:cNvSpPr>
            <p:nvPr/>
          </p:nvSpPr>
          <p:spPr bwMode="auto">
            <a:xfrm>
              <a:off x="1906" y="1142"/>
              <a:ext cx="33" cy="53"/>
            </a:xfrm>
            <a:custGeom>
              <a:avLst/>
              <a:gdLst>
                <a:gd name="T0" fmla="*/ 0 w 67"/>
                <a:gd name="T1" fmla="*/ 4 h 106"/>
                <a:gd name="T2" fmla="*/ 0 w 67"/>
                <a:gd name="T3" fmla="*/ 4 h 106"/>
                <a:gd name="T4" fmla="*/ 0 w 67"/>
                <a:gd name="T5" fmla="*/ 3 h 106"/>
                <a:gd name="T6" fmla="*/ 0 w 67"/>
                <a:gd name="T7" fmla="*/ 3 h 106"/>
                <a:gd name="T8" fmla="*/ 0 w 67"/>
                <a:gd name="T9" fmla="*/ 2 h 106"/>
                <a:gd name="T10" fmla="*/ 0 w 67"/>
                <a:gd name="T11" fmla="*/ 2 h 106"/>
                <a:gd name="T12" fmla="*/ 1 w 67"/>
                <a:gd name="T13" fmla="*/ 1 h 106"/>
                <a:gd name="T14" fmla="*/ 1 w 67"/>
                <a:gd name="T15" fmla="*/ 1 h 106"/>
                <a:gd name="T16" fmla="*/ 2 w 67"/>
                <a:gd name="T17" fmla="*/ 0 h 106"/>
                <a:gd name="T18" fmla="*/ 1 w 67"/>
                <a:gd name="T19" fmla="*/ 1 h 106"/>
                <a:gd name="T20" fmla="*/ 1 w 67"/>
                <a:gd name="T21" fmla="*/ 1 h 106"/>
                <a:gd name="T22" fmla="*/ 1 w 67"/>
                <a:gd name="T23" fmla="*/ 2 h 106"/>
                <a:gd name="T24" fmla="*/ 1 w 67"/>
                <a:gd name="T25" fmla="*/ 2 h 106"/>
                <a:gd name="T26" fmla="*/ 0 w 67"/>
                <a:gd name="T27" fmla="*/ 3 h 106"/>
                <a:gd name="T28" fmla="*/ 0 w 67"/>
                <a:gd name="T29" fmla="*/ 3 h 106"/>
                <a:gd name="T30" fmla="*/ 0 w 67"/>
                <a:gd name="T31" fmla="*/ 4 h 106"/>
                <a:gd name="T32" fmla="*/ 0 w 67"/>
                <a:gd name="T33" fmla="*/ 4 h 1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106">
                  <a:moveTo>
                    <a:pt x="1" y="106"/>
                  </a:moveTo>
                  <a:lnTo>
                    <a:pt x="0" y="100"/>
                  </a:lnTo>
                  <a:lnTo>
                    <a:pt x="3" y="88"/>
                  </a:lnTo>
                  <a:lnTo>
                    <a:pt x="10" y="73"/>
                  </a:lnTo>
                  <a:lnTo>
                    <a:pt x="20" y="54"/>
                  </a:lnTo>
                  <a:lnTo>
                    <a:pt x="31" y="37"/>
                  </a:lnTo>
                  <a:lnTo>
                    <a:pt x="44" y="21"/>
                  </a:lnTo>
                  <a:lnTo>
                    <a:pt x="55" y="8"/>
                  </a:lnTo>
                  <a:lnTo>
                    <a:pt x="67" y="0"/>
                  </a:lnTo>
                  <a:lnTo>
                    <a:pt x="62" y="8"/>
                  </a:lnTo>
                  <a:lnTo>
                    <a:pt x="55" y="22"/>
                  </a:lnTo>
                  <a:lnTo>
                    <a:pt x="46" y="40"/>
                  </a:lnTo>
                  <a:lnTo>
                    <a:pt x="34" y="59"/>
                  </a:lnTo>
                  <a:lnTo>
                    <a:pt x="24" y="77"/>
                  </a:lnTo>
                  <a:lnTo>
                    <a:pt x="14" y="92"/>
                  </a:lnTo>
                  <a:lnTo>
                    <a:pt x="6" y="103"/>
                  </a:lnTo>
                  <a:lnTo>
                    <a:pt x="1" y="10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33" name="Freeform 271">
              <a:extLst>
                <a:ext uri="{FF2B5EF4-FFF2-40B4-BE49-F238E27FC236}">
                  <a16:creationId xmlns:a16="http://schemas.microsoft.com/office/drawing/2014/main" xmlns="" id="{3D66C9BD-BD8A-4D8D-A0D7-B2C2822F4238}"/>
                </a:ext>
              </a:extLst>
            </p:cNvPr>
            <p:cNvSpPr>
              <a:spLocks/>
            </p:cNvSpPr>
            <p:nvPr/>
          </p:nvSpPr>
          <p:spPr bwMode="auto">
            <a:xfrm>
              <a:off x="1883" y="1144"/>
              <a:ext cx="29" cy="42"/>
            </a:xfrm>
            <a:custGeom>
              <a:avLst/>
              <a:gdLst>
                <a:gd name="T0" fmla="*/ 0 w 57"/>
                <a:gd name="T1" fmla="*/ 3 h 83"/>
                <a:gd name="T2" fmla="*/ 0 w 57"/>
                <a:gd name="T3" fmla="*/ 3 h 83"/>
                <a:gd name="T4" fmla="*/ 1 w 57"/>
                <a:gd name="T5" fmla="*/ 3 h 83"/>
                <a:gd name="T6" fmla="*/ 1 w 57"/>
                <a:gd name="T7" fmla="*/ 2 h 83"/>
                <a:gd name="T8" fmla="*/ 1 w 57"/>
                <a:gd name="T9" fmla="*/ 2 h 83"/>
                <a:gd name="T10" fmla="*/ 1 w 57"/>
                <a:gd name="T11" fmla="*/ 1 h 83"/>
                <a:gd name="T12" fmla="*/ 2 w 57"/>
                <a:gd name="T13" fmla="*/ 1 h 83"/>
                <a:gd name="T14" fmla="*/ 2 w 57"/>
                <a:gd name="T15" fmla="*/ 1 h 83"/>
                <a:gd name="T16" fmla="*/ 2 w 57"/>
                <a:gd name="T17" fmla="*/ 0 h 83"/>
                <a:gd name="T18" fmla="*/ 2 w 57"/>
                <a:gd name="T19" fmla="*/ 1 h 83"/>
                <a:gd name="T20" fmla="*/ 2 w 57"/>
                <a:gd name="T21" fmla="*/ 1 h 83"/>
                <a:gd name="T22" fmla="*/ 2 w 57"/>
                <a:gd name="T23" fmla="*/ 2 h 83"/>
                <a:gd name="T24" fmla="*/ 1 w 57"/>
                <a:gd name="T25" fmla="*/ 2 h 83"/>
                <a:gd name="T26" fmla="*/ 1 w 57"/>
                <a:gd name="T27" fmla="*/ 2 h 83"/>
                <a:gd name="T28" fmla="*/ 1 w 57"/>
                <a:gd name="T29" fmla="*/ 3 h 83"/>
                <a:gd name="T30" fmla="*/ 1 w 57"/>
                <a:gd name="T31" fmla="*/ 3 h 83"/>
                <a:gd name="T32" fmla="*/ 0 w 57"/>
                <a:gd name="T33" fmla="*/ 3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83">
                  <a:moveTo>
                    <a:pt x="0" y="83"/>
                  </a:moveTo>
                  <a:lnTo>
                    <a:pt x="0" y="79"/>
                  </a:lnTo>
                  <a:lnTo>
                    <a:pt x="2" y="71"/>
                  </a:lnTo>
                  <a:lnTo>
                    <a:pt x="7" y="60"/>
                  </a:lnTo>
                  <a:lnTo>
                    <a:pt x="15" y="46"/>
                  </a:lnTo>
                  <a:lnTo>
                    <a:pt x="24" y="32"/>
                  </a:lnTo>
                  <a:lnTo>
                    <a:pt x="34" y="18"/>
                  </a:lnTo>
                  <a:lnTo>
                    <a:pt x="46" y="7"/>
                  </a:lnTo>
                  <a:lnTo>
                    <a:pt x="57" y="0"/>
                  </a:lnTo>
                  <a:lnTo>
                    <a:pt x="51" y="9"/>
                  </a:lnTo>
                  <a:lnTo>
                    <a:pt x="42" y="20"/>
                  </a:lnTo>
                  <a:lnTo>
                    <a:pt x="34" y="35"/>
                  </a:lnTo>
                  <a:lnTo>
                    <a:pt x="25" y="49"/>
                  </a:lnTo>
                  <a:lnTo>
                    <a:pt x="17" y="63"/>
                  </a:lnTo>
                  <a:lnTo>
                    <a:pt x="9" y="73"/>
                  </a:lnTo>
                  <a:lnTo>
                    <a:pt x="3" y="80"/>
                  </a:lnTo>
                  <a:lnTo>
                    <a:pt x="0" y="8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34" name="Freeform 272">
              <a:extLst>
                <a:ext uri="{FF2B5EF4-FFF2-40B4-BE49-F238E27FC236}">
                  <a16:creationId xmlns:a16="http://schemas.microsoft.com/office/drawing/2014/main" xmlns="" id="{A8391FAA-834C-4360-AC12-2F9693326144}"/>
                </a:ext>
              </a:extLst>
            </p:cNvPr>
            <p:cNvSpPr>
              <a:spLocks/>
            </p:cNvSpPr>
            <p:nvPr/>
          </p:nvSpPr>
          <p:spPr bwMode="auto">
            <a:xfrm>
              <a:off x="1883" y="1107"/>
              <a:ext cx="26" cy="40"/>
            </a:xfrm>
            <a:custGeom>
              <a:avLst/>
              <a:gdLst>
                <a:gd name="T0" fmla="*/ 2 w 52"/>
                <a:gd name="T1" fmla="*/ 3 h 79"/>
                <a:gd name="T2" fmla="*/ 2 w 52"/>
                <a:gd name="T3" fmla="*/ 3 h 79"/>
                <a:gd name="T4" fmla="*/ 2 w 52"/>
                <a:gd name="T5" fmla="*/ 2 h 79"/>
                <a:gd name="T6" fmla="*/ 1 w 52"/>
                <a:gd name="T7" fmla="*/ 2 h 79"/>
                <a:gd name="T8" fmla="*/ 1 w 52"/>
                <a:gd name="T9" fmla="*/ 2 h 79"/>
                <a:gd name="T10" fmla="*/ 1 w 52"/>
                <a:gd name="T11" fmla="*/ 1 h 79"/>
                <a:gd name="T12" fmla="*/ 1 w 52"/>
                <a:gd name="T13" fmla="*/ 1 h 79"/>
                <a:gd name="T14" fmla="*/ 0 w 52"/>
                <a:gd name="T15" fmla="*/ 1 h 79"/>
                <a:gd name="T16" fmla="*/ 1 w 52"/>
                <a:gd name="T17" fmla="*/ 0 h 79"/>
                <a:gd name="T18" fmla="*/ 1 w 52"/>
                <a:gd name="T19" fmla="*/ 1 h 79"/>
                <a:gd name="T20" fmla="*/ 1 w 52"/>
                <a:gd name="T21" fmla="*/ 1 h 79"/>
                <a:gd name="T22" fmla="*/ 1 w 52"/>
                <a:gd name="T23" fmla="*/ 1 h 79"/>
                <a:gd name="T24" fmla="*/ 1 w 52"/>
                <a:gd name="T25" fmla="*/ 2 h 79"/>
                <a:gd name="T26" fmla="*/ 2 w 52"/>
                <a:gd name="T27" fmla="*/ 2 h 79"/>
                <a:gd name="T28" fmla="*/ 2 w 52"/>
                <a:gd name="T29" fmla="*/ 2 h 79"/>
                <a:gd name="T30" fmla="*/ 2 w 52"/>
                <a:gd name="T31" fmla="*/ 3 h 79"/>
                <a:gd name="T32" fmla="*/ 2 w 52"/>
                <a:gd name="T33" fmla="*/ 3 h 7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79">
                  <a:moveTo>
                    <a:pt x="52" y="79"/>
                  </a:moveTo>
                  <a:lnTo>
                    <a:pt x="45" y="73"/>
                  </a:lnTo>
                  <a:lnTo>
                    <a:pt x="37" y="63"/>
                  </a:lnTo>
                  <a:lnTo>
                    <a:pt x="26" y="51"/>
                  </a:lnTo>
                  <a:lnTo>
                    <a:pt x="17" y="38"/>
                  </a:lnTo>
                  <a:lnTo>
                    <a:pt x="8" y="25"/>
                  </a:lnTo>
                  <a:lnTo>
                    <a:pt x="2" y="14"/>
                  </a:lnTo>
                  <a:lnTo>
                    <a:pt x="0" y="5"/>
                  </a:lnTo>
                  <a:lnTo>
                    <a:pt x="2" y="0"/>
                  </a:lnTo>
                  <a:lnTo>
                    <a:pt x="8" y="1"/>
                  </a:lnTo>
                  <a:lnTo>
                    <a:pt x="15" y="9"/>
                  </a:lnTo>
                  <a:lnTo>
                    <a:pt x="22" y="21"/>
                  </a:lnTo>
                  <a:lnTo>
                    <a:pt x="28" y="36"/>
                  </a:lnTo>
                  <a:lnTo>
                    <a:pt x="35" y="51"/>
                  </a:lnTo>
                  <a:lnTo>
                    <a:pt x="42" y="63"/>
                  </a:lnTo>
                  <a:lnTo>
                    <a:pt x="47" y="74"/>
                  </a:lnTo>
                  <a:lnTo>
                    <a:pt x="52" y="7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35" name="Freeform 273">
              <a:extLst>
                <a:ext uri="{FF2B5EF4-FFF2-40B4-BE49-F238E27FC236}">
                  <a16:creationId xmlns:a16="http://schemas.microsoft.com/office/drawing/2014/main" xmlns="" id="{9675406F-12E4-429D-B60B-E5BAD0532677}"/>
                </a:ext>
              </a:extLst>
            </p:cNvPr>
            <p:cNvSpPr>
              <a:spLocks/>
            </p:cNvSpPr>
            <p:nvPr/>
          </p:nvSpPr>
          <p:spPr bwMode="auto">
            <a:xfrm>
              <a:off x="1746" y="1199"/>
              <a:ext cx="132" cy="32"/>
            </a:xfrm>
            <a:custGeom>
              <a:avLst/>
              <a:gdLst>
                <a:gd name="T0" fmla="*/ 8 w 265"/>
                <a:gd name="T1" fmla="*/ 1 h 65"/>
                <a:gd name="T2" fmla="*/ 8 w 265"/>
                <a:gd name="T3" fmla="*/ 1 h 65"/>
                <a:gd name="T4" fmla="*/ 8 w 265"/>
                <a:gd name="T5" fmla="*/ 1 h 65"/>
                <a:gd name="T6" fmla="*/ 8 w 265"/>
                <a:gd name="T7" fmla="*/ 2 h 65"/>
                <a:gd name="T8" fmla="*/ 8 w 265"/>
                <a:gd name="T9" fmla="*/ 2 h 65"/>
                <a:gd name="T10" fmla="*/ 7 w 265"/>
                <a:gd name="T11" fmla="*/ 1 h 65"/>
                <a:gd name="T12" fmla="*/ 7 w 265"/>
                <a:gd name="T13" fmla="*/ 1 h 65"/>
                <a:gd name="T14" fmla="*/ 6 w 265"/>
                <a:gd name="T15" fmla="*/ 0 h 65"/>
                <a:gd name="T16" fmla="*/ 5 w 265"/>
                <a:gd name="T17" fmla="*/ 0 h 65"/>
                <a:gd name="T18" fmla="*/ 5 w 265"/>
                <a:gd name="T19" fmla="*/ 0 h 65"/>
                <a:gd name="T20" fmla="*/ 4 w 265"/>
                <a:gd name="T21" fmla="*/ 0 h 65"/>
                <a:gd name="T22" fmla="*/ 4 w 265"/>
                <a:gd name="T23" fmla="*/ 0 h 65"/>
                <a:gd name="T24" fmla="*/ 3 w 265"/>
                <a:gd name="T25" fmla="*/ 0 h 65"/>
                <a:gd name="T26" fmla="*/ 3 w 265"/>
                <a:gd name="T27" fmla="*/ 0 h 65"/>
                <a:gd name="T28" fmla="*/ 2 w 265"/>
                <a:gd name="T29" fmla="*/ 0 h 65"/>
                <a:gd name="T30" fmla="*/ 2 w 265"/>
                <a:gd name="T31" fmla="*/ 0 h 65"/>
                <a:gd name="T32" fmla="*/ 1 w 265"/>
                <a:gd name="T33" fmla="*/ 0 h 65"/>
                <a:gd name="T34" fmla="*/ 1 w 265"/>
                <a:gd name="T35" fmla="*/ 0 h 65"/>
                <a:gd name="T36" fmla="*/ 0 w 265"/>
                <a:gd name="T37" fmla="*/ 0 h 65"/>
                <a:gd name="T38" fmla="*/ 0 w 265"/>
                <a:gd name="T39" fmla="*/ 0 h 65"/>
                <a:gd name="T40" fmla="*/ 0 w 265"/>
                <a:gd name="T41" fmla="*/ 1 h 65"/>
                <a:gd name="T42" fmla="*/ 0 w 265"/>
                <a:gd name="T43" fmla="*/ 0 h 65"/>
                <a:gd name="T44" fmla="*/ 0 w 265"/>
                <a:gd name="T45" fmla="*/ 0 h 65"/>
                <a:gd name="T46" fmla="*/ 0 w 265"/>
                <a:gd name="T47" fmla="*/ 0 h 65"/>
                <a:gd name="T48" fmla="*/ 1 w 265"/>
                <a:gd name="T49" fmla="*/ 0 h 65"/>
                <a:gd name="T50" fmla="*/ 1 w 265"/>
                <a:gd name="T51" fmla="*/ 0 h 65"/>
                <a:gd name="T52" fmla="*/ 2 w 265"/>
                <a:gd name="T53" fmla="*/ 0 h 65"/>
                <a:gd name="T54" fmla="*/ 3 w 265"/>
                <a:gd name="T55" fmla="*/ 0 h 65"/>
                <a:gd name="T56" fmla="*/ 3 w 265"/>
                <a:gd name="T57" fmla="*/ 0 h 65"/>
                <a:gd name="T58" fmla="*/ 4 w 265"/>
                <a:gd name="T59" fmla="*/ 0 h 65"/>
                <a:gd name="T60" fmla="*/ 5 w 265"/>
                <a:gd name="T61" fmla="*/ 0 h 65"/>
                <a:gd name="T62" fmla="*/ 5 w 265"/>
                <a:gd name="T63" fmla="*/ 0 h 65"/>
                <a:gd name="T64" fmla="*/ 6 w 265"/>
                <a:gd name="T65" fmla="*/ 0 h 65"/>
                <a:gd name="T66" fmla="*/ 7 w 265"/>
                <a:gd name="T67" fmla="*/ 0 h 65"/>
                <a:gd name="T68" fmla="*/ 7 w 265"/>
                <a:gd name="T69" fmla="*/ 1 h 65"/>
                <a:gd name="T70" fmla="*/ 7 w 265"/>
                <a:gd name="T71" fmla="*/ 1 h 65"/>
                <a:gd name="T72" fmla="*/ 8 w 265"/>
                <a:gd name="T73" fmla="*/ 1 h 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65" h="65">
                  <a:moveTo>
                    <a:pt x="265" y="58"/>
                  </a:moveTo>
                  <a:lnTo>
                    <a:pt x="265" y="60"/>
                  </a:lnTo>
                  <a:lnTo>
                    <a:pt x="263" y="62"/>
                  </a:lnTo>
                  <a:lnTo>
                    <a:pt x="260" y="64"/>
                  </a:lnTo>
                  <a:lnTo>
                    <a:pt x="258" y="65"/>
                  </a:lnTo>
                  <a:lnTo>
                    <a:pt x="241" y="51"/>
                  </a:lnTo>
                  <a:lnTo>
                    <a:pt x="225" y="38"/>
                  </a:lnTo>
                  <a:lnTo>
                    <a:pt x="208" y="29"/>
                  </a:lnTo>
                  <a:lnTo>
                    <a:pt x="191" y="22"/>
                  </a:lnTo>
                  <a:lnTo>
                    <a:pt x="172" y="17"/>
                  </a:lnTo>
                  <a:lnTo>
                    <a:pt x="155" y="14"/>
                  </a:lnTo>
                  <a:lnTo>
                    <a:pt x="137" y="12"/>
                  </a:lnTo>
                  <a:lnTo>
                    <a:pt x="119" y="12"/>
                  </a:lnTo>
                  <a:lnTo>
                    <a:pt x="102" y="12"/>
                  </a:lnTo>
                  <a:lnTo>
                    <a:pt x="85" y="14"/>
                  </a:lnTo>
                  <a:lnTo>
                    <a:pt x="69" y="16"/>
                  </a:lnTo>
                  <a:lnTo>
                    <a:pt x="53" y="20"/>
                  </a:lnTo>
                  <a:lnTo>
                    <a:pt x="38" y="23"/>
                  </a:lnTo>
                  <a:lnTo>
                    <a:pt x="24" y="26"/>
                  </a:lnTo>
                  <a:lnTo>
                    <a:pt x="11" y="29"/>
                  </a:lnTo>
                  <a:lnTo>
                    <a:pt x="0" y="32"/>
                  </a:lnTo>
                  <a:lnTo>
                    <a:pt x="7" y="26"/>
                  </a:lnTo>
                  <a:lnTo>
                    <a:pt x="16" y="19"/>
                  </a:lnTo>
                  <a:lnTo>
                    <a:pt x="28" y="13"/>
                  </a:lnTo>
                  <a:lnTo>
                    <a:pt x="45" y="8"/>
                  </a:lnTo>
                  <a:lnTo>
                    <a:pt x="62" y="4"/>
                  </a:lnTo>
                  <a:lnTo>
                    <a:pt x="81" y="1"/>
                  </a:lnTo>
                  <a:lnTo>
                    <a:pt x="102" y="0"/>
                  </a:lnTo>
                  <a:lnTo>
                    <a:pt x="123" y="0"/>
                  </a:lnTo>
                  <a:lnTo>
                    <a:pt x="145" y="1"/>
                  </a:lnTo>
                  <a:lnTo>
                    <a:pt x="165" y="5"/>
                  </a:lnTo>
                  <a:lnTo>
                    <a:pt x="186" y="9"/>
                  </a:lnTo>
                  <a:lnTo>
                    <a:pt x="206" y="15"/>
                  </a:lnTo>
                  <a:lnTo>
                    <a:pt x="224" y="23"/>
                  </a:lnTo>
                  <a:lnTo>
                    <a:pt x="240" y="32"/>
                  </a:lnTo>
                  <a:lnTo>
                    <a:pt x="254" y="44"/>
                  </a:lnTo>
                  <a:lnTo>
                    <a:pt x="265" y="5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36" name="Freeform 274">
              <a:extLst>
                <a:ext uri="{FF2B5EF4-FFF2-40B4-BE49-F238E27FC236}">
                  <a16:creationId xmlns:a16="http://schemas.microsoft.com/office/drawing/2014/main" xmlns="" id="{D436D67B-8BEC-45EB-B653-3AF87C85A1A4}"/>
                </a:ext>
              </a:extLst>
            </p:cNvPr>
            <p:cNvSpPr>
              <a:spLocks/>
            </p:cNvSpPr>
            <p:nvPr/>
          </p:nvSpPr>
          <p:spPr bwMode="auto">
            <a:xfrm>
              <a:off x="1748" y="1207"/>
              <a:ext cx="16" cy="28"/>
            </a:xfrm>
            <a:custGeom>
              <a:avLst/>
              <a:gdLst>
                <a:gd name="T0" fmla="*/ 1 w 33"/>
                <a:gd name="T1" fmla="*/ 0 h 58"/>
                <a:gd name="T2" fmla="*/ 0 w 33"/>
                <a:gd name="T3" fmla="*/ 0 h 58"/>
                <a:gd name="T4" fmla="*/ 0 w 33"/>
                <a:gd name="T5" fmla="*/ 0 h 58"/>
                <a:gd name="T6" fmla="*/ 0 w 33"/>
                <a:gd name="T7" fmla="*/ 0 h 58"/>
                <a:gd name="T8" fmla="*/ 0 w 33"/>
                <a:gd name="T9" fmla="*/ 0 h 58"/>
                <a:gd name="T10" fmla="*/ 0 w 33"/>
                <a:gd name="T11" fmla="*/ 1 h 58"/>
                <a:gd name="T12" fmla="*/ 0 w 33"/>
                <a:gd name="T13" fmla="*/ 1 h 58"/>
                <a:gd name="T14" fmla="*/ 0 w 33"/>
                <a:gd name="T15" fmla="*/ 1 h 58"/>
                <a:gd name="T16" fmla="*/ 0 w 33"/>
                <a:gd name="T17" fmla="*/ 1 h 58"/>
                <a:gd name="T18" fmla="*/ 0 w 33"/>
                <a:gd name="T19" fmla="*/ 1 h 58"/>
                <a:gd name="T20" fmla="*/ 0 w 33"/>
                <a:gd name="T21" fmla="*/ 1 h 58"/>
                <a:gd name="T22" fmla="*/ 0 w 33"/>
                <a:gd name="T23" fmla="*/ 0 h 58"/>
                <a:gd name="T24" fmla="*/ 1 w 33"/>
                <a:gd name="T25" fmla="*/ 0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58">
                  <a:moveTo>
                    <a:pt x="33" y="0"/>
                  </a:moveTo>
                  <a:lnTo>
                    <a:pt x="26" y="6"/>
                  </a:lnTo>
                  <a:lnTo>
                    <a:pt x="20" y="14"/>
                  </a:lnTo>
                  <a:lnTo>
                    <a:pt x="13" y="23"/>
                  </a:lnTo>
                  <a:lnTo>
                    <a:pt x="8" y="32"/>
                  </a:lnTo>
                  <a:lnTo>
                    <a:pt x="4" y="42"/>
                  </a:lnTo>
                  <a:lnTo>
                    <a:pt x="1" y="49"/>
                  </a:lnTo>
                  <a:lnTo>
                    <a:pt x="0" y="54"/>
                  </a:lnTo>
                  <a:lnTo>
                    <a:pt x="1" y="58"/>
                  </a:lnTo>
                  <a:lnTo>
                    <a:pt x="7" y="53"/>
                  </a:lnTo>
                  <a:lnTo>
                    <a:pt x="14" y="37"/>
                  </a:lnTo>
                  <a:lnTo>
                    <a:pt x="22" y="17"/>
                  </a:lnTo>
                  <a:lnTo>
                    <a:pt x="3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37" name="Freeform 275">
              <a:extLst>
                <a:ext uri="{FF2B5EF4-FFF2-40B4-BE49-F238E27FC236}">
                  <a16:creationId xmlns:a16="http://schemas.microsoft.com/office/drawing/2014/main" xmlns="" id="{9619D0C0-C5B5-4B48-9223-7BB8CD0FF437}"/>
                </a:ext>
              </a:extLst>
            </p:cNvPr>
            <p:cNvSpPr>
              <a:spLocks/>
            </p:cNvSpPr>
            <p:nvPr/>
          </p:nvSpPr>
          <p:spPr bwMode="auto">
            <a:xfrm>
              <a:off x="1757" y="1204"/>
              <a:ext cx="19" cy="31"/>
            </a:xfrm>
            <a:custGeom>
              <a:avLst/>
              <a:gdLst>
                <a:gd name="T0" fmla="*/ 1 w 38"/>
                <a:gd name="T1" fmla="*/ 1 h 64"/>
                <a:gd name="T2" fmla="*/ 0 w 38"/>
                <a:gd name="T3" fmla="*/ 1 h 64"/>
                <a:gd name="T4" fmla="*/ 1 w 38"/>
                <a:gd name="T5" fmla="*/ 1 h 64"/>
                <a:gd name="T6" fmla="*/ 1 w 38"/>
                <a:gd name="T7" fmla="*/ 1 h 64"/>
                <a:gd name="T8" fmla="*/ 1 w 38"/>
                <a:gd name="T9" fmla="*/ 1 h 64"/>
                <a:gd name="T10" fmla="*/ 1 w 38"/>
                <a:gd name="T11" fmla="*/ 0 h 64"/>
                <a:gd name="T12" fmla="*/ 1 w 38"/>
                <a:gd name="T13" fmla="*/ 0 h 64"/>
                <a:gd name="T14" fmla="*/ 1 w 38"/>
                <a:gd name="T15" fmla="*/ 0 h 64"/>
                <a:gd name="T16" fmla="*/ 2 w 38"/>
                <a:gd name="T17" fmla="*/ 0 h 64"/>
                <a:gd name="T18" fmla="*/ 2 w 38"/>
                <a:gd name="T19" fmla="*/ 0 h 64"/>
                <a:gd name="T20" fmla="*/ 1 w 38"/>
                <a:gd name="T21" fmla="*/ 0 h 64"/>
                <a:gd name="T22" fmla="*/ 1 w 38"/>
                <a:gd name="T23" fmla="*/ 0 h 64"/>
                <a:gd name="T24" fmla="*/ 1 w 38"/>
                <a:gd name="T25" fmla="*/ 1 h 64"/>
                <a:gd name="T26" fmla="*/ 1 w 38"/>
                <a:gd name="T27" fmla="*/ 1 h 64"/>
                <a:gd name="T28" fmla="*/ 1 w 38"/>
                <a:gd name="T29" fmla="*/ 1 h 64"/>
                <a:gd name="T30" fmla="*/ 1 w 38"/>
                <a:gd name="T31" fmla="*/ 1 h 64"/>
                <a:gd name="T32" fmla="*/ 1 w 38"/>
                <a:gd name="T33" fmla="*/ 1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64">
                  <a:moveTo>
                    <a:pt x="1" y="64"/>
                  </a:moveTo>
                  <a:lnTo>
                    <a:pt x="0" y="61"/>
                  </a:lnTo>
                  <a:lnTo>
                    <a:pt x="1" y="55"/>
                  </a:lnTo>
                  <a:lnTo>
                    <a:pt x="3" y="46"/>
                  </a:lnTo>
                  <a:lnTo>
                    <a:pt x="8" y="37"/>
                  </a:lnTo>
                  <a:lnTo>
                    <a:pt x="13" y="27"/>
                  </a:lnTo>
                  <a:lnTo>
                    <a:pt x="20" y="17"/>
                  </a:lnTo>
                  <a:lnTo>
                    <a:pt x="28" y="7"/>
                  </a:lnTo>
                  <a:lnTo>
                    <a:pt x="38" y="0"/>
                  </a:lnTo>
                  <a:lnTo>
                    <a:pt x="33" y="8"/>
                  </a:lnTo>
                  <a:lnTo>
                    <a:pt x="28" y="18"/>
                  </a:lnTo>
                  <a:lnTo>
                    <a:pt x="23" y="28"/>
                  </a:lnTo>
                  <a:lnTo>
                    <a:pt x="17" y="38"/>
                  </a:lnTo>
                  <a:lnTo>
                    <a:pt x="12" y="49"/>
                  </a:lnTo>
                  <a:lnTo>
                    <a:pt x="6" y="57"/>
                  </a:lnTo>
                  <a:lnTo>
                    <a:pt x="3" y="63"/>
                  </a:lnTo>
                  <a:lnTo>
                    <a:pt x="1" y="6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38" name="Freeform 276">
              <a:extLst>
                <a:ext uri="{FF2B5EF4-FFF2-40B4-BE49-F238E27FC236}">
                  <a16:creationId xmlns:a16="http://schemas.microsoft.com/office/drawing/2014/main" xmlns="" id="{3FA7BEF8-7259-4410-8D48-01E603D98EB3}"/>
                </a:ext>
              </a:extLst>
            </p:cNvPr>
            <p:cNvSpPr>
              <a:spLocks/>
            </p:cNvSpPr>
            <p:nvPr/>
          </p:nvSpPr>
          <p:spPr bwMode="auto">
            <a:xfrm>
              <a:off x="1776" y="1201"/>
              <a:ext cx="26" cy="41"/>
            </a:xfrm>
            <a:custGeom>
              <a:avLst/>
              <a:gdLst>
                <a:gd name="T0" fmla="*/ 1 w 52"/>
                <a:gd name="T1" fmla="*/ 2 h 83"/>
                <a:gd name="T2" fmla="*/ 0 w 52"/>
                <a:gd name="T3" fmla="*/ 2 h 83"/>
                <a:gd name="T4" fmla="*/ 1 w 52"/>
                <a:gd name="T5" fmla="*/ 2 h 83"/>
                <a:gd name="T6" fmla="*/ 1 w 52"/>
                <a:gd name="T7" fmla="*/ 1 h 83"/>
                <a:gd name="T8" fmla="*/ 1 w 52"/>
                <a:gd name="T9" fmla="*/ 1 h 83"/>
                <a:gd name="T10" fmla="*/ 1 w 52"/>
                <a:gd name="T11" fmla="*/ 0 h 83"/>
                <a:gd name="T12" fmla="*/ 1 w 52"/>
                <a:gd name="T13" fmla="*/ 0 h 83"/>
                <a:gd name="T14" fmla="*/ 2 w 52"/>
                <a:gd name="T15" fmla="*/ 0 h 83"/>
                <a:gd name="T16" fmla="*/ 2 w 52"/>
                <a:gd name="T17" fmla="*/ 0 h 83"/>
                <a:gd name="T18" fmla="*/ 2 w 52"/>
                <a:gd name="T19" fmla="*/ 0 h 83"/>
                <a:gd name="T20" fmla="*/ 2 w 52"/>
                <a:gd name="T21" fmla="*/ 0 h 83"/>
                <a:gd name="T22" fmla="*/ 2 w 52"/>
                <a:gd name="T23" fmla="*/ 0 h 83"/>
                <a:gd name="T24" fmla="*/ 1 w 52"/>
                <a:gd name="T25" fmla="*/ 1 h 83"/>
                <a:gd name="T26" fmla="*/ 1 w 52"/>
                <a:gd name="T27" fmla="*/ 1 h 83"/>
                <a:gd name="T28" fmla="*/ 1 w 52"/>
                <a:gd name="T29" fmla="*/ 2 h 83"/>
                <a:gd name="T30" fmla="*/ 1 w 52"/>
                <a:gd name="T31" fmla="*/ 2 h 83"/>
                <a:gd name="T32" fmla="*/ 1 w 52"/>
                <a:gd name="T33" fmla="*/ 2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83">
                  <a:moveTo>
                    <a:pt x="1" y="83"/>
                  </a:moveTo>
                  <a:lnTo>
                    <a:pt x="0" y="78"/>
                  </a:lnTo>
                  <a:lnTo>
                    <a:pt x="2" y="70"/>
                  </a:lnTo>
                  <a:lnTo>
                    <a:pt x="7" y="57"/>
                  </a:lnTo>
                  <a:lnTo>
                    <a:pt x="12" y="45"/>
                  </a:lnTo>
                  <a:lnTo>
                    <a:pt x="22" y="31"/>
                  </a:lnTo>
                  <a:lnTo>
                    <a:pt x="31" y="17"/>
                  </a:lnTo>
                  <a:lnTo>
                    <a:pt x="41" y="7"/>
                  </a:lnTo>
                  <a:lnTo>
                    <a:pt x="52" y="0"/>
                  </a:lnTo>
                  <a:lnTo>
                    <a:pt x="47" y="7"/>
                  </a:lnTo>
                  <a:lnTo>
                    <a:pt x="41" y="17"/>
                  </a:lnTo>
                  <a:lnTo>
                    <a:pt x="33" y="31"/>
                  </a:lnTo>
                  <a:lnTo>
                    <a:pt x="26" y="46"/>
                  </a:lnTo>
                  <a:lnTo>
                    <a:pt x="18" y="61"/>
                  </a:lnTo>
                  <a:lnTo>
                    <a:pt x="11" y="72"/>
                  </a:lnTo>
                  <a:lnTo>
                    <a:pt x="5" y="80"/>
                  </a:lnTo>
                  <a:lnTo>
                    <a:pt x="1" y="8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39" name="Freeform 277">
              <a:extLst>
                <a:ext uri="{FF2B5EF4-FFF2-40B4-BE49-F238E27FC236}">
                  <a16:creationId xmlns:a16="http://schemas.microsoft.com/office/drawing/2014/main" xmlns="" id="{B23CEFE1-49A1-40E4-B5D1-5107F0B5FA06}"/>
                </a:ext>
              </a:extLst>
            </p:cNvPr>
            <p:cNvSpPr>
              <a:spLocks/>
            </p:cNvSpPr>
            <p:nvPr/>
          </p:nvSpPr>
          <p:spPr bwMode="auto">
            <a:xfrm>
              <a:off x="1798" y="1203"/>
              <a:ext cx="28" cy="44"/>
            </a:xfrm>
            <a:custGeom>
              <a:avLst/>
              <a:gdLst>
                <a:gd name="T0" fmla="*/ 0 w 57"/>
                <a:gd name="T1" fmla="*/ 2 h 90"/>
                <a:gd name="T2" fmla="*/ 0 w 57"/>
                <a:gd name="T3" fmla="*/ 2 h 90"/>
                <a:gd name="T4" fmla="*/ 0 w 57"/>
                <a:gd name="T5" fmla="*/ 2 h 90"/>
                <a:gd name="T6" fmla="*/ 0 w 57"/>
                <a:gd name="T7" fmla="*/ 1 h 90"/>
                <a:gd name="T8" fmla="*/ 0 w 57"/>
                <a:gd name="T9" fmla="*/ 1 h 90"/>
                <a:gd name="T10" fmla="*/ 0 w 57"/>
                <a:gd name="T11" fmla="*/ 0 h 90"/>
                <a:gd name="T12" fmla="*/ 1 w 57"/>
                <a:gd name="T13" fmla="*/ 0 h 90"/>
                <a:gd name="T14" fmla="*/ 1 w 57"/>
                <a:gd name="T15" fmla="*/ 0 h 90"/>
                <a:gd name="T16" fmla="*/ 1 w 57"/>
                <a:gd name="T17" fmla="*/ 0 h 90"/>
                <a:gd name="T18" fmla="*/ 1 w 57"/>
                <a:gd name="T19" fmla="*/ 0 h 90"/>
                <a:gd name="T20" fmla="*/ 1 w 57"/>
                <a:gd name="T21" fmla="*/ 0 h 90"/>
                <a:gd name="T22" fmla="*/ 1 w 57"/>
                <a:gd name="T23" fmla="*/ 1 h 90"/>
                <a:gd name="T24" fmla="*/ 0 w 57"/>
                <a:gd name="T25" fmla="*/ 1 h 90"/>
                <a:gd name="T26" fmla="*/ 0 w 57"/>
                <a:gd name="T27" fmla="*/ 2 h 90"/>
                <a:gd name="T28" fmla="*/ 0 w 57"/>
                <a:gd name="T29" fmla="*/ 2 h 90"/>
                <a:gd name="T30" fmla="*/ 0 w 57"/>
                <a:gd name="T31" fmla="*/ 2 h 90"/>
                <a:gd name="T32" fmla="*/ 0 w 57"/>
                <a:gd name="T33" fmla="*/ 2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90">
                  <a:moveTo>
                    <a:pt x="2" y="90"/>
                  </a:moveTo>
                  <a:lnTo>
                    <a:pt x="0" y="85"/>
                  </a:lnTo>
                  <a:lnTo>
                    <a:pt x="3" y="75"/>
                  </a:lnTo>
                  <a:lnTo>
                    <a:pt x="9" y="61"/>
                  </a:lnTo>
                  <a:lnTo>
                    <a:pt x="17" y="46"/>
                  </a:lnTo>
                  <a:lnTo>
                    <a:pt x="26" y="31"/>
                  </a:lnTo>
                  <a:lnTo>
                    <a:pt x="37" y="17"/>
                  </a:lnTo>
                  <a:lnTo>
                    <a:pt x="48" y="6"/>
                  </a:lnTo>
                  <a:lnTo>
                    <a:pt x="57" y="0"/>
                  </a:lnTo>
                  <a:lnTo>
                    <a:pt x="53" y="7"/>
                  </a:lnTo>
                  <a:lnTo>
                    <a:pt x="47" y="19"/>
                  </a:lnTo>
                  <a:lnTo>
                    <a:pt x="38" y="34"/>
                  </a:lnTo>
                  <a:lnTo>
                    <a:pt x="29" y="50"/>
                  </a:lnTo>
                  <a:lnTo>
                    <a:pt x="20" y="66"/>
                  </a:lnTo>
                  <a:lnTo>
                    <a:pt x="12" y="78"/>
                  </a:lnTo>
                  <a:lnTo>
                    <a:pt x="5" y="88"/>
                  </a:lnTo>
                  <a:lnTo>
                    <a:pt x="2" y="9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40" name="Freeform 278">
              <a:extLst>
                <a:ext uri="{FF2B5EF4-FFF2-40B4-BE49-F238E27FC236}">
                  <a16:creationId xmlns:a16="http://schemas.microsoft.com/office/drawing/2014/main" xmlns="" id="{B6F1232B-6332-40FC-BED7-02708000DD95}"/>
                </a:ext>
              </a:extLst>
            </p:cNvPr>
            <p:cNvSpPr>
              <a:spLocks/>
            </p:cNvSpPr>
            <p:nvPr/>
          </p:nvSpPr>
          <p:spPr bwMode="auto">
            <a:xfrm>
              <a:off x="1813" y="1207"/>
              <a:ext cx="30" cy="36"/>
            </a:xfrm>
            <a:custGeom>
              <a:avLst/>
              <a:gdLst>
                <a:gd name="T0" fmla="*/ 0 w 60"/>
                <a:gd name="T1" fmla="*/ 2 h 74"/>
                <a:gd name="T2" fmla="*/ 0 w 60"/>
                <a:gd name="T3" fmla="*/ 2 h 74"/>
                <a:gd name="T4" fmla="*/ 1 w 60"/>
                <a:gd name="T5" fmla="*/ 1 h 74"/>
                <a:gd name="T6" fmla="*/ 1 w 60"/>
                <a:gd name="T7" fmla="*/ 1 h 74"/>
                <a:gd name="T8" fmla="*/ 1 w 60"/>
                <a:gd name="T9" fmla="*/ 1 h 74"/>
                <a:gd name="T10" fmla="*/ 1 w 60"/>
                <a:gd name="T11" fmla="*/ 0 h 74"/>
                <a:gd name="T12" fmla="*/ 2 w 60"/>
                <a:gd name="T13" fmla="*/ 0 h 74"/>
                <a:gd name="T14" fmla="*/ 2 w 60"/>
                <a:gd name="T15" fmla="*/ 0 h 74"/>
                <a:gd name="T16" fmla="*/ 2 w 60"/>
                <a:gd name="T17" fmla="*/ 0 h 74"/>
                <a:gd name="T18" fmla="*/ 2 w 60"/>
                <a:gd name="T19" fmla="*/ 0 h 74"/>
                <a:gd name="T20" fmla="*/ 2 w 60"/>
                <a:gd name="T21" fmla="*/ 0 h 74"/>
                <a:gd name="T22" fmla="*/ 2 w 60"/>
                <a:gd name="T23" fmla="*/ 0 h 74"/>
                <a:gd name="T24" fmla="*/ 1 w 60"/>
                <a:gd name="T25" fmla="*/ 1 h 74"/>
                <a:gd name="T26" fmla="*/ 1 w 60"/>
                <a:gd name="T27" fmla="*/ 1 h 74"/>
                <a:gd name="T28" fmla="*/ 1 w 60"/>
                <a:gd name="T29" fmla="*/ 2 h 74"/>
                <a:gd name="T30" fmla="*/ 1 w 60"/>
                <a:gd name="T31" fmla="*/ 2 h 74"/>
                <a:gd name="T32" fmla="*/ 0 w 60"/>
                <a:gd name="T33" fmla="*/ 2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0" h="74">
                  <a:moveTo>
                    <a:pt x="0" y="74"/>
                  </a:moveTo>
                  <a:lnTo>
                    <a:pt x="0" y="70"/>
                  </a:lnTo>
                  <a:lnTo>
                    <a:pt x="5" y="61"/>
                  </a:lnTo>
                  <a:lnTo>
                    <a:pt x="12" y="50"/>
                  </a:lnTo>
                  <a:lnTo>
                    <a:pt x="21" y="37"/>
                  </a:lnTo>
                  <a:lnTo>
                    <a:pt x="31" y="24"/>
                  </a:lnTo>
                  <a:lnTo>
                    <a:pt x="42" y="13"/>
                  </a:lnTo>
                  <a:lnTo>
                    <a:pt x="52" y="4"/>
                  </a:lnTo>
                  <a:lnTo>
                    <a:pt x="60" y="0"/>
                  </a:lnTo>
                  <a:lnTo>
                    <a:pt x="56" y="7"/>
                  </a:lnTo>
                  <a:lnTo>
                    <a:pt x="47" y="17"/>
                  </a:lnTo>
                  <a:lnTo>
                    <a:pt x="39" y="31"/>
                  </a:lnTo>
                  <a:lnTo>
                    <a:pt x="30" y="44"/>
                  </a:lnTo>
                  <a:lnTo>
                    <a:pt x="21" y="57"/>
                  </a:lnTo>
                  <a:lnTo>
                    <a:pt x="12" y="67"/>
                  </a:lnTo>
                  <a:lnTo>
                    <a:pt x="5" y="73"/>
                  </a:lnTo>
                  <a:lnTo>
                    <a:pt x="0" y="7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41" name="Freeform 279">
              <a:extLst>
                <a:ext uri="{FF2B5EF4-FFF2-40B4-BE49-F238E27FC236}">
                  <a16:creationId xmlns:a16="http://schemas.microsoft.com/office/drawing/2014/main" xmlns="" id="{EF34B5B3-F378-4904-9C2A-622E60BDF683}"/>
                </a:ext>
              </a:extLst>
            </p:cNvPr>
            <p:cNvSpPr>
              <a:spLocks/>
            </p:cNvSpPr>
            <p:nvPr/>
          </p:nvSpPr>
          <p:spPr bwMode="auto">
            <a:xfrm>
              <a:off x="1829" y="1212"/>
              <a:ext cx="26" cy="30"/>
            </a:xfrm>
            <a:custGeom>
              <a:avLst/>
              <a:gdLst>
                <a:gd name="T0" fmla="*/ 1 w 52"/>
                <a:gd name="T1" fmla="*/ 1 h 61"/>
                <a:gd name="T2" fmla="*/ 0 w 52"/>
                <a:gd name="T3" fmla="*/ 1 h 61"/>
                <a:gd name="T4" fmla="*/ 1 w 52"/>
                <a:gd name="T5" fmla="*/ 1 h 61"/>
                <a:gd name="T6" fmla="*/ 1 w 52"/>
                <a:gd name="T7" fmla="*/ 1 h 61"/>
                <a:gd name="T8" fmla="*/ 1 w 52"/>
                <a:gd name="T9" fmla="*/ 0 h 61"/>
                <a:gd name="T10" fmla="*/ 1 w 52"/>
                <a:gd name="T11" fmla="*/ 0 h 61"/>
                <a:gd name="T12" fmla="*/ 1 w 52"/>
                <a:gd name="T13" fmla="*/ 0 h 61"/>
                <a:gd name="T14" fmla="*/ 2 w 52"/>
                <a:gd name="T15" fmla="*/ 0 h 61"/>
                <a:gd name="T16" fmla="*/ 2 w 52"/>
                <a:gd name="T17" fmla="*/ 0 h 61"/>
                <a:gd name="T18" fmla="*/ 2 w 52"/>
                <a:gd name="T19" fmla="*/ 0 h 61"/>
                <a:gd name="T20" fmla="*/ 2 w 52"/>
                <a:gd name="T21" fmla="*/ 0 h 61"/>
                <a:gd name="T22" fmla="*/ 2 w 52"/>
                <a:gd name="T23" fmla="*/ 0 h 61"/>
                <a:gd name="T24" fmla="*/ 1 w 52"/>
                <a:gd name="T25" fmla="*/ 1 h 61"/>
                <a:gd name="T26" fmla="*/ 1 w 52"/>
                <a:gd name="T27" fmla="*/ 1 h 61"/>
                <a:gd name="T28" fmla="*/ 1 w 52"/>
                <a:gd name="T29" fmla="*/ 1 h 61"/>
                <a:gd name="T30" fmla="*/ 1 w 52"/>
                <a:gd name="T31" fmla="*/ 1 h 61"/>
                <a:gd name="T32" fmla="*/ 1 w 52"/>
                <a:gd name="T33" fmla="*/ 1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61">
                  <a:moveTo>
                    <a:pt x="2" y="61"/>
                  </a:moveTo>
                  <a:lnTo>
                    <a:pt x="0" y="56"/>
                  </a:lnTo>
                  <a:lnTo>
                    <a:pt x="3" y="49"/>
                  </a:lnTo>
                  <a:lnTo>
                    <a:pt x="7" y="40"/>
                  </a:lnTo>
                  <a:lnTo>
                    <a:pt x="14" y="29"/>
                  </a:lnTo>
                  <a:lnTo>
                    <a:pt x="22" y="20"/>
                  </a:lnTo>
                  <a:lnTo>
                    <a:pt x="32" y="11"/>
                  </a:lnTo>
                  <a:lnTo>
                    <a:pt x="42" y="4"/>
                  </a:lnTo>
                  <a:lnTo>
                    <a:pt x="52" y="0"/>
                  </a:lnTo>
                  <a:lnTo>
                    <a:pt x="47" y="5"/>
                  </a:lnTo>
                  <a:lnTo>
                    <a:pt x="41" y="15"/>
                  </a:lnTo>
                  <a:lnTo>
                    <a:pt x="33" y="25"/>
                  </a:lnTo>
                  <a:lnTo>
                    <a:pt x="25" y="36"/>
                  </a:lnTo>
                  <a:lnTo>
                    <a:pt x="17" y="47"/>
                  </a:lnTo>
                  <a:lnTo>
                    <a:pt x="11" y="55"/>
                  </a:lnTo>
                  <a:lnTo>
                    <a:pt x="5" y="59"/>
                  </a:lnTo>
                  <a:lnTo>
                    <a:pt x="2" y="6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42" name="Freeform 280">
              <a:extLst>
                <a:ext uri="{FF2B5EF4-FFF2-40B4-BE49-F238E27FC236}">
                  <a16:creationId xmlns:a16="http://schemas.microsoft.com/office/drawing/2014/main" xmlns="" id="{313C0C71-D726-4374-B713-51EB1C09AAF4}"/>
                </a:ext>
              </a:extLst>
            </p:cNvPr>
            <p:cNvSpPr>
              <a:spLocks/>
            </p:cNvSpPr>
            <p:nvPr/>
          </p:nvSpPr>
          <p:spPr bwMode="auto">
            <a:xfrm>
              <a:off x="1845" y="1220"/>
              <a:ext cx="22" cy="22"/>
            </a:xfrm>
            <a:custGeom>
              <a:avLst/>
              <a:gdLst>
                <a:gd name="T0" fmla="*/ 0 w 45"/>
                <a:gd name="T1" fmla="*/ 2 h 42"/>
                <a:gd name="T2" fmla="*/ 0 w 45"/>
                <a:gd name="T3" fmla="*/ 2 h 42"/>
                <a:gd name="T4" fmla="*/ 0 w 45"/>
                <a:gd name="T5" fmla="*/ 2 h 42"/>
                <a:gd name="T6" fmla="*/ 0 w 45"/>
                <a:gd name="T7" fmla="*/ 1 h 42"/>
                <a:gd name="T8" fmla="*/ 0 w 45"/>
                <a:gd name="T9" fmla="*/ 1 h 42"/>
                <a:gd name="T10" fmla="*/ 0 w 45"/>
                <a:gd name="T11" fmla="*/ 1 h 42"/>
                <a:gd name="T12" fmla="*/ 1 w 45"/>
                <a:gd name="T13" fmla="*/ 1 h 42"/>
                <a:gd name="T14" fmla="*/ 1 w 45"/>
                <a:gd name="T15" fmla="*/ 1 h 42"/>
                <a:gd name="T16" fmla="*/ 1 w 45"/>
                <a:gd name="T17" fmla="*/ 0 h 42"/>
                <a:gd name="T18" fmla="*/ 1 w 45"/>
                <a:gd name="T19" fmla="*/ 1 h 42"/>
                <a:gd name="T20" fmla="*/ 1 w 45"/>
                <a:gd name="T21" fmla="*/ 1 h 42"/>
                <a:gd name="T22" fmla="*/ 0 w 45"/>
                <a:gd name="T23" fmla="*/ 1 h 42"/>
                <a:gd name="T24" fmla="*/ 0 w 45"/>
                <a:gd name="T25" fmla="*/ 1 h 42"/>
                <a:gd name="T26" fmla="*/ 0 w 45"/>
                <a:gd name="T27" fmla="*/ 1 h 42"/>
                <a:gd name="T28" fmla="*/ 0 w 45"/>
                <a:gd name="T29" fmla="*/ 2 h 42"/>
                <a:gd name="T30" fmla="*/ 0 w 45"/>
                <a:gd name="T31" fmla="*/ 2 h 42"/>
                <a:gd name="T32" fmla="*/ 0 w 45"/>
                <a:gd name="T33" fmla="*/ 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42">
                  <a:moveTo>
                    <a:pt x="0" y="42"/>
                  </a:moveTo>
                  <a:lnTo>
                    <a:pt x="0" y="39"/>
                  </a:lnTo>
                  <a:lnTo>
                    <a:pt x="3" y="33"/>
                  </a:lnTo>
                  <a:lnTo>
                    <a:pt x="9" y="26"/>
                  </a:lnTo>
                  <a:lnTo>
                    <a:pt x="16" y="18"/>
                  </a:lnTo>
                  <a:lnTo>
                    <a:pt x="24" y="10"/>
                  </a:lnTo>
                  <a:lnTo>
                    <a:pt x="32" y="4"/>
                  </a:lnTo>
                  <a:lnTo>
                    <a:pt x="40" y="1"/>
                  </a:lnTo>
                  <a:lnTo>
                    <a:pt x="45" y="0"/>
                  </a:lnTo>
                  <a:lnTo>
                    <a:pt x="40" y="4"/>
                  </a:lnTo>
                  <a:lnTo>
                    <a:pt x="34" y="10"/>
                  </a:lnTo>
                  <a:lnTo>
                    <a:pt x="29" y="17"/>
                  </a:lnTo>
                  <a:lnTo>
                    <a:pt x="22" y="24"/>
                  </a:lnTo>
                  <a:lnTo>
                    <a:pt x="15" y="31"/>
                  </a:lnTo>
                  <a:lnTo>
                    <a:pt x="9" y="37"/>
                  </a:lnTo>
                  <a:lnTo>
                    <a:pt x="3" y="41"/>
                  </a:lnTo>
                  <a:lnTo>
                    <a:pt x="0" y="4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43" name="Freeform 281">
              <a:extLst>
                <a:ext uri="{FF2B5EF4-FFF2-40B4-BE49-F238E27FC236}">
                  <a16:creationId xmlns:a16="http://schemas.microsoft.com/office/drawing/2014/main" xmlns="" id="{23330611-CAEA-4793-873C-DF1436F9EB71}"/>
                </a:ext>
              </a:extLst>
            </p:cNvPr>
            <p:cNvSpPr>
              <a:spLocks/>
            </p:cNvSpPr>
            <p:nvPr/>
          </p:nvSpPr>
          <p:spPr bwMode="auto">
            <a:xfrm>
              <a:off x="1860" y="1226"/>
              <a:ext cx="15" cy="13"/>
            </a:xfrm>
            <a:custGeom>
              <a:avLst/>
              <a:gdLst>
                <a:gd name="T0" fmla="*/ 0 w 30"/>
                <a:gd name="T1" fmla="*/ 0 h 27"/>
                <a:gd name="T2" fmla="*/ 1 w 30"/>
                <a:gd name="T3" fmla="*/ 0 h 27"/>
                <a:gd name="T4" fmla="*/ 1 w 30"/>
                <a:gd name="T5" fmla="*/ 0 h 27"/>
                <a:gd name="T6" fmla="*/ 1 w 30"/>
                <a:gd name="T7" fmla="*/ 0 h 27"/>
                <a:gd name="T8" fmla="*/ 1 w 30"/>
                <a:gd name="T9" fmla="*/ 0 h 27"/>
                <a:gd name="T10" fmla="*/ 1 w 30"/>
                <a:gd name="T11" fmla="*/ 0 h 27"/>
                <a:gd name="T12" fmla="*/ 1 w 30"/>
                <a:gd name="T13" fmla="*/ 0 h 27"/>
                <a:gd name="T14" fmla="*/ 1 w 30"/>
                <a:gd name="T15" fmla="*/ 0 h 27"/>
                <a:gd name="T16" fmla="*/ 0 w 30"/>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0" h="27">
                  <a:moveTo>
                    <a:pt x="0" y="27"/>
                  </a:moveTo>
                  <a:lnTo>
                    <a:pt x="1" y="20"/>
                  </a:lnTo>
                  <a:lnTo>
                    <a:pt x="9" y="9"/>
                  </a:lnTo>
                  <a:lnTo>
                    <a:pt x="19" y="0"/>
                  </a:lnTo>
                  <a:lnTo>
                    <a:pt x="30" y="0"/>
                  </a:lnTo>
                  <a:lnTo>
                    <a:pt x="19" y="6"/>
                  </a:lnTo>
                  <a:lnTo>
                    <a:pt x="10" y="17"/>
                  </a:lnTo>
                  <a:lnTo>
                    <a:pt x="4" y="27"/>
                  </a:lnTo>
                  <a:lnTo>
                    <a:pt x="0" y="2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44" name="Freeform 282">
              <a:extLst>
                <a:ext uri="{FF2B5EF4-FFF2-40B4-BE49-F238E27FC236}">
                  <a16:creationId xmlns:a16="http://schemas.microsoft.com/office/drawing/2014/main" xmlns="" id="{CEF8DDB9-485C-48B9-8086-3A6F9BF66BB5}"/>
                </a:ext>
              </a:extLst>
            </p:cNvPr>
            <p:cNvSpPr>
              <a:spLocks/>
            </p:cNvSpPr>
            <p:nvPr/>
          </p:nvSpPr>
          <p:spPr bwMode="auto">
            <a:xfrm>
              <a:off x="1737" y="1212"/>
              <a:ext cx="17" cy="18"/>
            </a:xfrm>
            <a:custGeom>
              <a:avLst/>
              <a:gdLst>
                <a:gd name="T0" fmla="*/ 1 w 35"/>
                <a:gd name="T1" fmla="*/ 0 h 35"/>
                <a:gd name="T2" fmla="*/ 0 w 35"/>
                <a:gd name="T3" fmla="*/ 1 h 35"/>
                <a:gd name="T4" fmla="*/ 0 w 35"/>
                <a:gd name="T5" fmla="*/ 1 h 35"/>
                <a:gd name="T6" fmla="*/ 0 w 35"/>
                <a:gd name="T7" fmla="*/ 2 h 35"/>
                <a:gd name="T8" fmla="*/ 0 w 35"/>
                <a:gd name="T9" fmla="*/ 2 h 35"/>
                <a:gd name="T10" fmla="*/ 0 w 35"/>
                <a:gd name="T11" fmla="*/ 1 h 35"/>
                <a:gd name="T12" fmla="*/ 0 w 35"/>
                <a:gd name="T13" fmla="*/ 1 h 35"/>
                <a:gd name="T14" fmla="*/ 0 w 35"/>
                <a:gd name="T15" fmla="*/ 1 h 35"/>
                <a:gd name="T16" fmla="*/ 0 w 35"/>
                <a:gd name="T17" fmla="*/ 1 h 35"/>
                <a:gd name="T18" fmla="*/ 0 w 35"/>
                <a:gd name="T19" fmla="*/ 1 h 35"/>
                <a:gd name="T20" fmla="*/ 0 w 35"/>
                <a:gd name="T21" fmla="*/ 1 h 35"/>
                <a:gd name="T22" fmla="*/ 0 w 35"/>
                <a:gd name="T23" fmla="*/ 1 h 35"/>
                <a:gd name="T24" fmla="*/ 1 w 35"/>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5" h="35">
                  <a:moveTo>
                    <a:pt x="35" y="0"/>
                  </a:moveTo>
                  <a:lnTo>
                    <a:pt x="29" y="9"/>
                  </a:lnTo>
                  <a:lnTo>
                    <a:pt x="20" y="23"/>
                  </a:lnTo>
                  <a:lnTo>
                    <a:pt x="9" y="34"/>
                  </a:lnTo>
                  <a:lnTo>
                    <a:pt x="1" y="35"/>
                  </a:lnTo>
                  <a:lnTo>
                    <a:pt x="0" y="32"/>
                  </a:lnTo>
                  <a:lnTo>
                    <a:pt x="3" y="27"/>
                  </a:lnTo>
                  <a:lnTo>
                    <a:pt x="7" y="21"/>
                  </a:lnTo>
                  <a:lnTo>
                    <a:pt x="13" y="17"/>
                  </a:lnTo>
                  <a:lnTo>
                    <a:pt x="19" y="11"/>
                  </a:lnTo>
                  <a:lnTo>
                    <a:pt x="26" y="6"/>
                  </a:lnTo>
                  <a:lnTo>
                    <a:pt x="31" y="2"/>
                  </a:lnTo>
                  <a:lnTo>
                    <a:pt x="3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45" name="Freeform 283">
              <a:extLst>
                <a:ext uri="{FF2B5EF4-FFF2-40B4-BE49-F238E27FC236}">
                  <a16:creationId xmlns:a16="http://schemas.microsoft.com/office/drawing/2014/main" xmlns="" id="{4ED77BA7-6CBE-4F62-8C9B-AA4125AC27CD}"/>
                </a:ext>
              </a:extLst>
            </p:cNvPr>
            <p:cNvSpPr>
              <a:spLocks/>
            </p:cNvSpPr>
            <p:nvPr/>
          </p:nvSpPr>
          <p:spPr bwMode="auto">
            <a:xfrm>
              <a:off x="1734" y="1202"/>
              <a:ext cx="20" cy="9"/>
            </a:xfrm>
            <a:custGeom>
              <a:avLst/>
              <a:gdLst>
                <a:gd name="T0" fmla="*/ 2 w 40"/>
                <a:gd name="T1" fmla="*/ 1 h 17"/>
                <a:gd name="T2" fmla="*/ 2 w 40"/>
                <a:gd name="T3" fmla="*/ 1 h 17"/>
                <a:gd name="T4" fmla="*/ 2 w 40"/>
                <a:gd name="T5" fmla="*/ 1 h 17"/>
                <a:gd name="T6" fmla="*/ 1 w 40"/>
                <a:gd name="T7" fmla="*/ 1 h 17"/>
                <a:gd name="T8" fmla="*/ 1 w 40"/>
                <a:gd name="T9" fmla="*/ 1 h 17"/>
                <a:gd name="T10" fmla="*/ 1 w 40"/>
                <a:gd name="T11" fmla="*/ 1 h 17"/>
                <a:gd name="T12" fmla="*/ 1 w 40"/>
                <a:gd name="T13" fmla="*/ 0 h 17"/>
                <a:gd name="T14" fmla="*/ 1 w 40"/>
                <a:gd name="T15" fmla="*/ 0 h 17"/>
                <a:gd name="T16" fmla="*/ 0 w 40"/>
                <a:gd name="T17" fmla="*/ 1 h 17"/>
                <a:gd name="T18" fmla="*/ 0 w 40"/>
                <a:gd name="T19" fmla="*/ 1 h 17"/>
                <a:gd name="T20" fmla="*/ 1 w 40"/>
                <a:gd name="T21" fmla="*/ 1 h 17"/>
                <a:gd name="T22" fmla="*/ 1 w 40"/>
                <a:gd name="T23" fmla="*/ 1 h 17"/>
                <a:gd name="T24" fmla="*/ 1 w 40"/>
                <a:gd name="T25" fmla="*/ 1 h 17"/>
                <a:gd name="T26" fmla="*/ 1 w 40"/>
                <a:gd name="T27" fmla="*/ 1 h 17"/>
                <a:gd name="T28" fmla="*/ 1 w 40"/>
                <a:gd name="T29" fmla="*/ 1 h 17"/>
                <a:gd name="T30" fmla="*/ 2 w 40"/>
                <a:gd name="T31" fmla="*/ 1 h 17"/>
                <a:gd name="T32" fmla="*/ 2 w 40"/>
                <a:gd name="T33" fmla="*/ 1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17">
                  <a:moveTo>
                    <a:pt x="40" y="17"/>
                  </a:moveTo>
                  <a:lnTo>
                    <a:pt x="38" y="16"/>
                  </a:lnTo>
                  <a:lnTo>
                    <a:pt x="33" y="13"/>
                  </a:lnTo>
                  <a:lnTo>
                    <a:pt x="26" y="9"/>
                  </a:lnTo>
                  <a:lnTo>
                    <a:pt x="20" y="6"/>
                  </a:lnTo>
                  <a:lnTo>
                    <a:pt x="13" y="2"/>
                  </a:lnTo>
                  <a:lnTo>
                    <a:pt x="8" y="0"/>
                  </a:lnTo>
                  <a:lnTo>
                    <a:pt x="3" y="0"/>
                  </a:lnTo>
                  <a:lnTo>
                    <a:pt x="0" y="1"/>
                  </a:lnTo>
                  <a:lnTo>
                    <a:pt x="0" y="5"/>
                  </a:lnTo>
                  <a:lnTo>
                    <a:pt x="2" y="7"/>
                  </a:lnTo>
                  <a:lnTo>
                    <a:pt x="8" y="9"/>
                  </a:lnTo>
                  <a:lnTo>
                    <a:pt x="15" y="11"/>
                  </a:lnTo>
                  <a:lnTo>
                    <a:pt x="22" y="14"/>
                  </a:lnTo>
                  <a:lnTo>
                    <a:pt x="28" y="15"/>
                  </a:lnTo>
                  <a:lnTo>
                    <a:pt x="35" y="16"/>
                  </a:lnTo>
                  <a:lnTo>
                    <a:pt x="40" y="1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46" name="Freeform 284">
              <a:extLst>
                <a:ext uri="{FF2B5EF4-FFF2-40B4-BE49-F238E27FC236}">
                  <a16:creationId xmlns:a16="http://schemas.microsoft.com/office/drawing/2014/main" xmlns="" id="{B016E26F-D119-40D8-BA2E-E3BCD187E065}"/>
                </a:ext>
              </a:extLst>
            </p:cNvPr>
            <p:cNvSpPr>
              <a:spLocks/>
            </p:cNvSpPr>
            <p:nvPr/>
          </p:nvSpPr>
          <p:spPr bwMode="auto">
            <a:xfrm>
              <a:off x="1728" y="1213"/>
              <a:ext cx="22" cy="5"/>
            </a:xfrm>
            <a:custGeom>
              <a:avLst/>
              <a:gdLst>
                <a:gd name="T0" fmla="*/ 1 w 45"/>
                <a:gd name="T1" fmla="*/ 0 h 10"/>
                <a:gd name="T2" fmla="*/ 1 w 45"/>
                <a:gd name="T3" fmla="*/ 0 h 10"/>
                <a:gd name="T4" fmla="*/ 1 w 45"/>
                <a:gd name="T5" fmla="*/ 0 h 10"/>
                <a:gd name="T6" fmla="*/ 0 w 45"/>
                <a:gd name="T7" fmla="*/ 0 h 10"/>
                <a:gd name="T8" fmla="*/ 0 w 45"/>
                <a:gd name="T9" fmla="*/ 0 h 10"/>
                <a:gd name="T10" fmla="*/ 0 w 45"/>
                <a:gd name="T11" fmla="*/ 0 h 10"/>
                <a:gd name="T12" fmla="*/ 0 w 45"/>
                <a:gd name="T13" fmla="*/ 1 h 10"/>
                <a:gd name="T14" fmla="*/ 0 w 45"/>
                <a:gd name="T15" fmla="*/ 1 h 10"/>
                <a:gd name="T16" fmla="*/ 0 w 45"/>
                <a:gd name="T17" fmla="*/ 1 h 10"/>
                <a:gd name="T18" fmla="*/ 0 w 45"/>
                <a:gd name="T19" fmla="*/ 1 h 10"/>
                <a:gd name="T20" fmla="*/ 0 w 45"/>
                <a:gd name="T21" fmla="*/ 1 h 10"/>
                <a:gd name="T22" fmla="*/ 0 w 45"/>
                <a:gd name="T23" fmla="*/ 1 h 10"/>
                <a:gd name="T24" fmla="*/ 0 w 45"/>
                <a:gd name="T25" fmla="*/ 1 h 10"/>
                <a:gd name="T26" fmla="*/ 0 w 45"/>
                <a:gd name="T27" fmla="*/ 1 h 10"/>
                <a:gd name="T28" fmla="*/ 1 w 45"/>
                <a:gd name="T29" fmla="*/ 1 h 10"/>
                <a:gd name="T30" fmla="*/ 1 w 45"/>
                <a:gd name="T31" fmla="*/ 1 h 10"/>
                <a:gd name="T32" fmla="*/ 1 w 45"/>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10">
                  <a:moveTo>
                    <a:pt x="45" y="0"/>
                  </a:moveTo>
                  <a:lnTo>
                    <a:pt x="41" y="0"/>
                  </a:lnTo>
                  <a:lnTo>
                    <a:pt x="36" y="0"/>
                  </a:lnTo>
                  <a:lnTo>
                    <a:pt x="29" y="0"/>
                  </a:lnTo>
                  <a:lnTo>
                    <a:pt x="21" y="0"/>
                  </a:lnTo>
                  <a:lnTo>
                    <a:pt x="13" y="0"/>
                  </a:lnTo>
                  <a:lnTo>
                    <a:pt x="7" y="1"/>
                  </a:lnTo>
                  <a:lnTo>
                    <a:pt x="2" y="3"/>
                  </a:lnTo>
                  <a:lnTo>
                    <a:pt x="0" y="7"/>
                  </a:lnTo>
                  <a:lnTo>
                    <a:pt x="1" y="9"/>
                  </a:lnTo>
                  <a:lnTo>
                    <a:pt x="6" y="10"/>
                  </a:lnTo>
                  <a:lnTo>
                    <a:pt x="12" y="10"/>
                  </a:lnTo>
                  <a:lnTo>
                    <a:pt x="20" y="8"/>
                  </a:lnTo>
                  <a:lnTo>
                    <a:pt x="26" y="6"/>
                  </a:lnTo>
                  <a:lnTo>
                    <a:pt x="35" y="3"/>
                  </a:lnTo>
                  <a:lnTo>
                    <a:pt x="40" y="1"/>
                  </a:lnTo>
                  <a:lnTo>
                    <a:pt x="4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47" name="Freeform 285">
              <a:extLst>
                <a:ext uri="{FF2B5EF4-FFF2-40B4-BE49-F238E27FC236}">
                  <a16:creationId xmlns:a16="http://schemas.microsoft.com/office/drawing/2014/main" xmlns="" id="{C9584D5F-318D-434D-9304-E84F4E2E17FB}"/>
                </a:ext>
              </a:extLst>
            </p:cNvPr>
            <p:cNvSpPr>
              <a:spLocks/>
            </p:cNvSpPr>
            <p:nvPr/>
          </p:nvSpPr>
          <p:spPr bwMode="auto">
            <a:xfrm>
              <a:off x="1741" y="1191"/>
              <a:ext cx="20" cy="17"/>
            </a:xfrm>
            <a:custGeom>
              <a:avLst/>
              <a:gdLst>
                <a:gd name="T0" fmla="*/ 1 w 42"/>
                <a:gd name="T1" fmla="*/ 2 h 33"/>
                <a:gd name="T2" fmla="*/ 1 w 42"/>
                <a:gd name="T3" fmla="*/ 1 h 33"/>
                <a:gd name="T4" fmla="*/ 0 w 42"/>
                <a:gd name="T5" fmla="*/ 1 h 33"/>
                <a:gd name="T6" fmla="*/ 0 w 42"/>
                <a:gd name="T7" fmla="*/ 1 h 33"/>
                <a:gd name="T8" fmla="*/ 0 w 42"/>
                <a:gd name="T9" fmla="*/ 1 h 33"/>
                <a:gd name="T10" fmla="*/ 0 w 42"/>
                <a:gd name="T11" fmla="*/ 1 h 33"/>
                <a:gd name="T12" fmla="*/ 0 w 42"/>
                <a:gd name="T13" fmla="*/ 1 h 33"/>
                <a:gd name="T14" fmla="*/ 0 w 42"/>
                <a:gd name="T15" fmla="*/ 1 h 33"/>
                <a:gd name="T16" fmla="*/ 0 w 42"/>
                <a:gd name="T17" fmla="*/ 0 h 33"/>
                <a:gd name="T18" fmla="*/ 0 w 42"/>
                <a:gd name="T19" fmla="*/ 0 h 33"/>
                <a:gd name="T20" fmla="*/ 0 w 42"/>
                <a:gd name="T21" fmla="*/ 1 h 33"/>
                <a:gd name="T22" fmla="*/ 0 w 42"/>
                <a:gd name="T23" fmla="*/ 1 h 33"/>
                <a:gd name="T24" fmla="*/ 0 w 42"/>
                <a:gd name="T25" fmla="*/ 1 h 33"/>
                <a:gd name="T26" fmla="*/ 0 w 42"/>
                <a:gd name="T27" fmla="*/ 1 h 33"/>
                <a:gd name="T28" fmla="*/ 1 w 42"/>
                <a:gd name="T29" fmla="*/ 1 h 33"/>
                <a:gd name="T30" fmla="*/ 1 w 42"/>
                <a:gd name="T31" fmla="*/ 1 h 33"/>
                <a:gd name="T32" fmla="*/ 1 w 42"/>
                <a:gd name="T33" fmla="*/ 2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33">
                  <a:moveTo>
                    <a:pt x="42" y="33"/>
                  </a:moveTo>
                  <a:lnTo>
                    <a:pt x="36" y="31"/>
                  </a:lnTo>
                  <a:lnTo>
                    <a:pt x="29" y="27"/>
                  </a:lnTo>
                  <a:lnTo>
                    <a:pt x="22" y="22"/>
                  </a:lnTo>
                  <a:lnTo>
                    <a:pt x="14" y="16"/>
                  </a:lnTo>
                  <a:lnTo>
                    <a:pt x="8" y="12"/>
                  </a:lnTo>
                  <a:lnTo>
                    <a:pt x="3" y="7"/>
                  </a:lnTo>
                  <a:lnTo>
                    <a:pt x="0" y="2"/>
                  </a:lnTo>
                  <a:lnTo>
                    <a:pt x="1" y="0"/>
                  </a:lnTo>
                  <a:lnTo>
                    <a:pt x="5" y="0"/>
                  </a:lnTo>
                  <a:lnTo>
                    <a:pt x="10" y="2"/>
                  </a:lnTo>
                  <a:lnTo>
                    <a:pt x="15" y="7"/>
                  </a:lnTo>
                  <a:lnTo>
                    <a:pt x="22" y="13"/>
                  </a:lnTo>
                  <a:lnTo>
                    <a:pt x="28" y="18"/>
                  </a:lnTo>
                  <a:lnTo>
                    <a:pt x="34" y="25"/>
                  </a:lnTo>
                  <a:lnTo>
                    <a:pt x="38" y="30"/>
                  </a:lnTo>
                  <a:lnTo>
                    <a:pt x="42" y="3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48" name="Freeform 286">
              <a:extLst>
                <a:ext uri="{FF2B5EF4-FFF2-40B4-BE49-F238E27FC236}">
                  <a16:creationId xmlns:a16="http://schemas.microsoft.com/office/drawing/2014/main" xmlns="" id="{B608F78A-7207-4AB7-9F8B-16723AFCC326}"/>
                </a:ext>
              </a:extLst>
            </p:cNvPr>
            <p:cNvSpPr>
              <a:spLocks/>
            </p:cNvSpPr>
            <p:nvPr/>
          </p:nvSpPr>
          <p:spPr bwMode="auto">
            <a:xfrm>
              <a:off x="1864" y="1193"/>
              <a:ext cx="7" cy="29"/>
            </a:xfrm>
            <a:custGeom>
              <a:avLst/>
              <a:gdLst>
                <a:gd name="T0" fmla="*/ 1 w 13"/>
                <a:gd name="T1" fmla="*/ 2 h 58"/>
                <a:gd name="T2" fmla="*/ 1 w 13"/>
                <a:gd name="T3" fmla="*/ 2 h 58"/>
                <a:gd name="T4" fmla="*/ 0 w 13"/>
                <a:gd name="T5" fmla="*/ 1 h 58"/>
                <a:gd name="T6" fmla="*/ 1 w 13"/>
                <a:gd name="T7" fmla="*/ 1 h 58"/>
                <a:gd name="T8" fmla="*/ 1 w 13"/>
                <a:gd name="T9" fmla="*/ 0 h 58"/>
                <a:gd name="T10" fmla="*/ 1 w 13"/>
                <a:gd name="T11" fmla="*/ 1 h 58"/>
                <a:gd name="T12" fmla="*/ 1 w 13"/>
                <a:gd name="T13" fmla="*/ 1 h 58"/>
                <a:gd name="T14" fmla="*/ 1 w 13"/>
                <a:gd name="T15" fmla="*/ 2 h 58"/>
                <a:gd name="T16" fmla="*/ 1 w 13"/>
                <a:gd name="T17" fmla="*/ 2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58">
                  <a:moveTo>
                    <a:pt x="2" y="58"/>
                  </a:moveTo>
                  <a:lnTo>
                    <a:pt x="1" y="43"/>
                  </a:lnTo>
                  <a:lnTo>
                    <a:pt x="0" y="25"/>
                  </a:lnTo>
                  <a:lnTo>
                    <a:pt x="2" y="9"/>
                  </a:lnTo>
                  <a:lnTo>
                    <a:pt x="8" y="0"/>
                  </a:lnTo>
                  <a:lnTo>
                    <a:pt x="13" y="7"/>
                  </a:lnTo>
                  <a:lnTo>
                    <a:pt x="10" y="24"/>
                  </a:lnTo>
                  <a:lnTo>
                    <a:pt x="6" y="43"/>
                  </a:lnTo>
                  <a:lnTo>
                    <a:pt x="2" y="5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49" name="Freeform 287">
              <a:extLst>
                <a:ext uri="{FF2B5EF4-FFF2-40B4-BE49-F238E27FC236}">
                  <a16:creationId xmlns:a16="http://schemas.microsoft.com/office/drawing/2014/main" xmlns="" id="{0B4E0299-44E9-4126-987D-92706A11687F}"/>
                </a:ext>
              </a:extLst>
            </p:cNvPr>
            <p:cNvSpPr>
              <a:spLocks/>
            </p:cNvSpPr>
            <p:nvPr/>
          </p:nvSpPr>
          <p:spPr bwMode="auto">
            <a:xfrm>
              <a:off x="1872" y="1198"/>
              <a:ext cx="10" cy="28"/>
            </a:xfrm>
            <a:custGeom>
              <a:avLst/>
              <a:gdLst>
                <a:gd name="T0" fmla="*/ 0 w 18"/>
                <a:gd name="T1" fmla="*/ 2 h 55"/>
                <a:gd name="T2" fmla="*/ 1 w 18"/>
                <a:gd name="T3" fmla="*/ 2 h 55"/>
                <a:gd name="T4" fmla="*/ 1 w 18"/>
                <a:gd name="T5" fmla="*/ 1 h 55"/>
                <a:gd name="T6" fmla="*/ 1 w 18"/>
                <a:gd name="T7" fmla="*/ 1 h 55"/>
                <a:gd name="T8" fmla="*/ 1 w 18"/>
                <a:gd name="T9" fmla="*/ 0 h 55"/>
                <a:gd name="T10" fmla="*/ 1 w 18"/>
                <a:gd name="T11" fmla="*/ 1 h 55"/>
                <a:gd name="T12" fmla="*/ 1 w 18"/>
                <a:gd name="T13" fmla="*/ 1 h 55"/>
                <a:gd name="T14" fmla="*/ 1 w 18"/>
                <a:gd name="T15" fmla="*/ 2 h 55"/>
                <a:gd name="T16" fmla="*/ 0 w 18"/>
                <a:gd name="T17" fmla="*/ 2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55">
                  <a:moveTo>
                    <a:pt x="0" y="55"/>
                  </a:moveTo>
                  <a:lnTo>
                    <a:pt x="1" y="41"/>
                  </a:lnTo>
                  <a:lnTo>
                    <a:pt x="3" y="24"/>
                  </a:lnTo>
                  <a:lnTo>
                    <a:pt x="9" y="8"/>
                  </a:lnTo>
                  <a:lnTo>
                    <a:pt x="16" y="0"/>
                  </a:lnTo>
                  <a:lnTo>
                    <a:pt x="18" y="7"/>
                  </a:lnTo>
                  <a:lnTo>
                    <a:pt x="14" y="24"/>
                  </a:lnTo>
                  <a:lnTo>
                    <a:pt x="6" y="44"/>
                  </a:lnTo>
                  <a:lnTo>
                    <a:pt x="0"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50" name="Freeform 288">
              <a:extLst>
                <a:ext uri="{FF2B5EF4-FFF2-40B4-BE49-F238E27FC236}">
                  <a16:creationId xmlns:a16="http://schemas.microsoft.com/office/drawing/2014/main" xmlns="" id="{A4E9699D-2820-4AF5-9CF3-EA59FDF94E29}"/>
                </a:ext>
              </a:extLst>
            </p:cNvPr>
            <p:cNvSpPr>
              <a:spLocks/>
            </p:cNvSpPr>
            <p:nvPr/>
          </p:nvSpPr>
          <p:spPr bwMode="auto">
            <a:xfrm>
              <a:off x="1850" y="1185"/>
              <a:ext cx="6" cy="27"/>
            </a:xfrm>
            <a:custGeom>
              <a:avLst/>
              <a:gdLst>
                <a:gd name="T0" fmla="*/ 1 w 12"/>
                <a:gd name="T1" fmla="*/ 2 h 54"/>
                <a:gd name="T2" fmla="*/ 1 w 12"/>
                <a:gd name="T3" fmla="*/ 2 h 54"/>
                <a:gd name="T4" fmla="*/ 0 w 12"/>
                <a:gd name="T5" fmla="*/ 1 h 54"/>
                <a:gd name="T6" fmla="*/ 1 w 12"/>
                <a:gd name="T7" fmla="*/ 1 h 54"/>
                <a:gd name="T8" fmla="*/ 1 w 12"/>
                <a:gd name="T9" fmla="*/ 0 h 54"/>
                <a:gd name="T10" fmla="*/ 1 w 12"/>
                <a:gd name="T11" fmla="*/ 1 h 54"/>
                <a:gd name="T12" fmla="*/ 1 w 12"/>
                <a:gd name="T13" fmla="*/ 1 h 54"/>
                <a:gd name="T14" fmla="*/ 1 w 12"/>
                <a:gd name="T15" fmla="*/ 2 h 54"/>
                <a:gd name="T16" fmla="*/ 1 w 12"/>
                <a:gd name="T17" fmla="*/ 2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54">
                  <a:moveTo>
                    <a:pt x="7" y="54"/>
                  </a:moveTo>
                  <a:lnTo>
                    <a:pt x="2" y="46"/>
                  </a:lnTo>
                  <a:lnTo>
                    <a:pt x="0" y="28"/>
                  </a:lnTo>
                  <a:lnTo>
                    <a:pt x="1" y="10"/>
                  </a:lnTo>
                  <a:lnTo>
                    <a:pt x="7" y="0"/>
                  </a:lnTo>
                  <a:lnTo>
                    <a:pt x="12" y="3"/>
                  </a:lnTo>
                  <a:lnTo>
                    <a:pt x="10" y="19"/>
                  </a:lnTo>
                  <a:lnTo>
                    <a:pt x="8" y="38"/>
                  </a:lnTo>
                  <a:lnTo>
                    <a:pt x="7"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51" name="Freeform 289">
              <a:extLst>
                <a:ext uri="{FF2B5EF4-FFF2-40B4-BE49-F238E27FC236}">
                  <a16:creationId xmlns:a16="http://schemas.microsoft.com/office/drawing/2014/main" xmlns="" id="{6D43FABB-4950-4C0C-A8A7-8A267A155404}"/>
                </a:ext>
              </a:extLst>
            </p:cNvPr>
            <p:cNvSpPr>
              <a:spLocks/>
            </p:cNvSpPr>
            <p:nvPr/>
          </p:nvSpPr>
          <p:spPr bwMode="auto">
            <a:xfrm>
              <a:off x="1833" y="1178"/>
              <a:ext cx="10" cy="31"/>
            </a:xfrm>
            <a:custGeom>
              <a:avLst/>
              <a:gdLst>
                <a:gd name="T0" fmla="*/ 1 w 19"/>
                <a:gd name="T1" fmla="*/ 2 h 62"/>
                <a:gd name="T2" fmla="*/ 1 w 19"/>
                <a:gd name="T3" fmla="*/ 2 h 62"/>
                <a:gd name="T4" fmla="*/ 1 w 19"/>
                <a:gd name="T5" fmla="*/ 1 h 62"/>
                <a:gd name="T6" fmla="*/ 0 w 19"/>
                <a:gd name="T7" fmla="*/ 1 h 62"/>
                <a:gd name="T8" fmla="*/ 1 w 19"/>
                <a:gd name="T9" fmla="*/ 0 h 62"/>
                <a:gd name="T10" fmla="*/ 1 w 19"/>
                <a:gd name="T11" fmla="*/ 1 h 62"/>
                <a:gd name="T12" fmla="*/ 1 w 19"/>
                <a:gd name="T13" fmla="*/ 1 h 62"/>
                <a:gd name="T14" fmla="*/ 1 w 19"/>
                <a:gd name="T15" fmla="*/ 2 h 62"/>
                <a:gd name="T16" fmla="*/ 1 w 19"/>
                <a:gd name="T17" fmla="*/ 2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 h="62">
                  <a:moveTo>
                    <a:pt x="19" y="62"/>
                  </a:moveTo>
                  <a:lnTo>
                    <a:pt x="11" y="46"/>
                  </a:lnTo>
                  <a:lnTo>
                    <a:pt x="3" y="26"/>
                  </a:lnTo>
                  <a:lnTo>
                    <a:pt x="0" y="8"/>
                  </a:lnTo>
                  <a:lnTo>
                    <a:pt x="4" y="0"/>
                  </a:lnTo>
                  <a:lnTo>
                    <a:pt x="11" y="6"/>
                  </a:lnTo>
                  <a:lnTo>
                    <a:pt x="15" y="25"/>
                  </a:lnTo>
                  <a:lnTo>
                    <a:pt x="16" y="47"/>
                  </a:lnTo>
                  <a:lnTo>
                    <a:pt x="19" y="6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52" name="Freeform 290">
              <a:extLst>
                <a:ext uri="{FF2B5EF4-FFF2-40B4-BE49-F238E27FC236}">
                  <a16:creationId xmlns:a16="http://schemas.microsoft.com/office/drawing/2014/main" xmlns="" id="{D009FFEB-4503-4379-A41B-4969FD8B8500}"/>
                </a:ext>
              </a:extLst>
            </p:cNvPr>
            <p:cNvSpPr>
              <a:spLocks/>
            </p:cNvSpPr>
            <p:nvPr/>
          </p:nvSpPr>
          <p:spPr bwMode="auto">
            <a:xfrm>
              <a:off x="1818" y="1170"/>
              <a:ext cx="11" cy="34"/>
            </a:xfrm>
            <a:custGeom>
              <a:avLst/>
              <a:gdLst>
                <a:gd name="T0" fmla="*/ 1 w 21"/>
                <a:gd name="T1" fmla="*/ 2 h 70"/>
                <a:gd name="T2" fmla="*/ 1 w 21"/>
                <a:gd name="T3" fmla="*/ 1 h 70"/>
                <a:gd name="T4" fmla="*/ 1 w 21"/>
                <a:gd name="T5" fmla="*/ 0 h 70"/>
                <a:gd name="T6" fmla="*/ 0 w 21"/>
                <a:gd name="T7" fmla="*/ 0 h 70"/>
                <a:gd name="T8" fmla="*/ 1 w 21"/>
                <a:gd name="T9" fmla="*/ 0 h 70"/>
                <a:gd name="T10" fmla="*/ 1 w 21"/>
                <a:gd name="T11" fmla="*/ 0 h 70"/>
                <a:gd name="T12" fmla="*/ 1 w 21"/>
                <a:gd name="T13" fmla="*/ 1 h 70"/>
                <a:gd name="T14" fmla="*/ 1 w 21"/>
                <a:gd name="T15" fmla="*/ 1 h 70"/>
                <a:gd name="T16" fmla="*/ 1 w 21"/>
                <a:gd name="T17" fmla="*/ 2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70">
                  <a:moveTo>
                    <a:pt x="21" y="70"/>
                  </a:moveTo>
                  <a:lnTo>
                    <a:pt x="13" y="53"/>
                  </a:lnTo>
                  <a:lnTo>
                    <a:pt x="5" y="29"/>
                  </a:lnTo>
                  <a:lnTo>
                    <a:pt x="0" y="8"/>
                  </a:lnTo>
                  <a:lnTo>
                    <a:pt x="3" y="0"/>
                  </a:lnTo>
                  <a:lnTo>
                    <a:pt x="11" y="11"/>
                  </a:lnTo>
                  <a:lnTo>
                    <a:pt x="16" y="32"/>
                  </a:lnTo>
                  <a:lnTo>
                    <a:pt x="19" y="55"/>
                  </a:lnTo>
                  <a:lnTo>
                    <a:pt x="21"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53" name="Freeform 291">
              <a:extLst>
                <a:ext uri="{FF2B5EF4-FFF2-40B4-BE49-F238E27FC236}">
                  <a16:creationId xmlns:a16="http://schemas.microsoft.com/office/drawing/2014/main" xmlns="" id="{34223D55-0A0B-4710-9F51-6073D97A62AE}"/>
                </a:ext>
              </a:extLst>
            </p:cNvPr>
            <p:cNvSpPr>
              <a:spLocks/>
            </p:cNvSpPr>
            <p:nvPr/>
          </p:nvSpPr>
          <p:spPr bwMode="auto">
            <a:xfrm>
              <a:off x="1784" y="1167"/>
              <a:ext cx="18" cy="37"/>
            </a:xfrm>
            <a:custGeom>
              <a:avLst/>
              <a:gdLst>
                <a:gd name="T0" fmla="*/ 1 w 37"/>
                <a:gd name="T1" fmla="*/ 3 h 72"/>
                <a:gd name="T2" fmla="*/ 0 w 37"/>
                <a:gd name="T3" fmla="*/ 3 h 72"/>
                <a:gd name="T4" fmla="*/ 0 w 37"/>
                <a:gd name="T5" fmla="*/ 2 h 72"/>
                <a:gd name="T6" fmla="*/ 0 w 37"/>
                <a:gd name="T7" fmla="*/ 2 h 72"/>
                <a:gd name="T8" fmla="*/ 0 w 37"/>
                <a:gd name="T9" fmla="*/ 2 h 72"/>
                <a:gd name="T10" fmla="*/ 0 w 37"/>
                <a:gd name="T11" fmla="*/ 1 h 72"/>
                <a:gd name="T12" fmla="*/ 0 w 37"/>
                <a:gd name="T13" fmla="*/ 1 h 72"/>
                <a:gd name="T14" fmla="*/ 0 w 37"/>
                <a:gd name="T15" fmla="*/ 1 h 72"/>
                <a:gd name="T16" fmla="*/ 0 w 37"/>
                <a:gd name="T17" fmla="*/ 0 h 72"/>
                <a:gd name="T18" fmla="*/ 0 w 37"/>
                <a:gd name="T19" fmla="*/ 1 h 72"/>
                <a:gd name="T20" fmla="*/ 0 w 37"/>
                <a:gd name="T21" fmla="*/ 1 h 72"/>
                <a:gd name="T22" fmla="*/ 0 w 37"/>
                <a:gd name="T23" fmla="*/ 1 h 72"/>
                <a:gd name="T24" fmla="*/ 0 w 37"/>
                <a:gd name="T25" fmla="*/ 1 h 72"/>
                <a:gd name="T26" fmla="*/ 0 w 37"/>
                <a:gd name="T27" fmla="*/ 2 h 72"/>
                <a:gd name="T28" fmla="*/ 0 w 37"/>
                <a:gd name="T29" fmla="*/ 2 h 72"/>
                <a:gd name="T30" fmla="*/ 1 w 37"/>
                <a:gd name="T31" fmla="*/ 3 h 72"/>
                <a:gd name="T32" fmla="*/ 1 w 37"/>
                <a:gd name="T33" fmla="*/ 3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72">
                  <a:moveTo>
                    <a:pt x="37" y="72"/>
                  </a:moveTo>
                  <a:lnTo>
                    <a:pt x="31" y="65"/>
                  </a:lnTo>
                  <a:lnTo>
                    <a:pt x="24" y="56"/>
                  </a:lnTo>
                  <a:lnTo>
                    <a:pt x="16" y="45"/>
                  </a:lnTo>
                  <a:lnTo>
                    <a:pt x="10" y="33"/>
                  </a:lnTo>
                  <a:lnTo>
                    <a:pt x="4" y="22"/>
                  </a:lnTo>
                  <a:lnTo>
                    <a:pt x="1" y="11"/>
                  </a:lnTo>
                  <a:lnTo>
                    <a:pt x="0" y="3"/>
                  </a:lnTo>
                  <a:lnTo>
                    <a:pt x="2" y="0"/>
                  </a:lnTo>
                  <a:lnTo>
                    <a:pt x="7" y="1"/>
                  </a:lnTo>
                  <a:lnTo>
                    <a:pt x="10" y="8"/>
                  </a:lnTo>
                  <a:lnTo>
                    <a:pt x="15" y="18"/>
                  </a:lnTo>
                  <a:lnTo>
                    <a:pt x="19" y="31"/>
                  </a:lnTo>
                  <a:lnTo>
                    <a:pt x="24" y="45"/>
                  </a:lnTo>
                  <a:lnTo>
                    <a:pt x="28" y="57"/>
                  </a:lnTo>
                  <a:lnTo>
                    <a:pt x="32" y="67"/>
                  </a:lnTo>
                  <a:lnTo>
                    <a:pt x="37" y="7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54" name="Freeform 292">
              <a:extLst>
                <a:ext uri="{FF2B5EF4-FFF2-40B4-BE49-F238E27FC236}">
                  <a16:creationId xmlns:a16="http://schemas.microsoft.com/office/drawing/2014/main" xmlns="" id="{8923AE6A-AA06-418F-A509-91C6E12336CC}"/>
                </a:ext>
              </a:extLst>
            </p:cNvPr>
            <p:cNvSpPr>
              <a:spLocks/>
            </p:cNvSpPr>
            <p:nvPr/>
          </p:nvSpPr>
          <p:spPr bwMode="auto">
            <a:xfrm>
              <a:off x="1752" y="1173"/>
              <a:ext cx="21" cy="34"/>
            </a:xfrm>
            <a:custGeom>
              <a:avLst/>
              <a:gdLst>
                <a:gd name="T0" fmla="*/ 1 w 44"/>
                <a:gd name="T1" fmla="*/ 3 h 68"/>
                <a:gd name="T2" fmla="*/ 1 w 44"/>
                <a:gd name="T3" fmla="*/ 2 h 68"/>
                <a:gd name="T4" fmla="*/ 0 w 44"/>
                <a:gd name="T5" fmla="*/ 2 h 68"/>
                <a:gd name="T6" fmla="*/ 0 w 44"/>
                <a:gd name="T7" fmla="*/ 2 h 68"/>
                <a:gd name="T8" fmla="*/ 0 w 44"/>
                <a:gd name="T9" fmla="*/ 2 h 68"/>
                <a:gd name="T10" fmla="*/ 0 w 44"/>
                <a:gd name="T11" fmla="*/ 1 h 68"/>
                <a:gd name="T12" fmla="*/ 0 w 44"/>
                <a:gd name="T13" fmla="*/ 1 h 68"/>
                <a:gd name="T14" fmla="*/ 0 w 44"/>
                <a:gd name="T15" fmla="*/ 1 h 68"/>
                <a:gd name="T16" fmla="*/ 0 w 44"/>
                <a:gd name="T17" fmla="*/ 0 h 68"/>
                <a:gd name="T18" fmla="*/ 0 w 44"/>
                <a:gd name="T19" fmla="*/ 1 h 68"/>
                <a:gd name="T20" fmla="*/ 0 w 44"/>
                <a:gd name="T21" fmla="*/ 1 h 68"/>
                <a:gd name="T22" fmla="*/ 0 w 44"/>
                <a:gd name="T23" fmla="*/ 1 h 68"/>
                <a:gd name="T24" fmla="*/ 0 w 44"/>
                <a:gd name="T25" fmla="*/ 1 h 68"/>
                <a:gd name="T26" fmla="*/ 0 w 44"/>
                <a:gd name="T27" fmla="*/ 2 h 68"/>
                <a:gd name="T28" fmla="*/ 1 w 44"/>
                <a:gd name="T29" fmla="*/ 2 h 68"/>
                <a:gd name="T30" fmla="*/ 1 w 44"/>
                <a:gd name="T31" fmla="*/ 2 h 68"/>
                <a:gd name="T32" fmla="*/ 1 w 44"/>
                <a:gd name="T33" fmla="*/ 3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68">
                  <a:moveTo>
                    <a:pt x="44" y="68"/>
                  </a:moveTo>
                  <a:lnTo>
                    <a:pt x="38" y="63"/>
                  </a:lnTo>
                  <a:lnTo>
                    <a:pt x="31" y="54"/>
                  </a:lnTo>
                  <a:lnTo>
                    <a:pt x="22" y="44"/>
                  </a:lnTo>
                  <a:lnTo>
                    <a:pt x="14" y="33"/>
                  </a:lnTo>
                  <a:lnTo>
                    <a:pt x="7" y="21"/>
                  </a:lnTo>
                  <a:lnTo>
                    <a:pt x="3" y="12"/>
                  </a:lnTo>
                  <a:lnTo>
                    <a:pt x="0" y="5"/>
                  </a:lnTo>
                  <a:lnTo>
                    <a:pt x="3" y="0"/>
                  </a:lnTo>
                  <a:lnTo>
                    <a:pt x="7" y="1"/>
                  </a:lnTo>
                  <a:lnTo>
                    <a:pt x="13" y="7"/>
                  </a:lnTo>
                  <a:lnTo>
                    <a:pt x="19" y="18"/>
                  </a:lnTo>
                  <a:lnTo>
                    <a:pt x="24" y="30"/>
                  </a:lnTo>
                  <a:lnTo>
                    <a:pt x="30" y="43"/>
                  </a:lnTo>
                  <a:lnTo>
                    <a:pt x="36" y="54"/>
                  </a:lnTo>
                  <a:lnTo>
                    <a:pt x="41" y="64"/>
                  </a:lnTo>
                  <a:lnTo>
                    <a:pt x="44"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55" name="Freeform 293">
              <a:extLst>
                <a:ext uri="{FF2B5EF4-FFF2-40B4-BE49-F238E27FC236}">
                  <a16:creationId xmlns:a16="http://schemas.microsoft.com/office/drawing/2014/main" xmlns="" id="{CA48F1D3-6E03-4EC3-A94A-4EDAE2C5DD8C}"/>
                </a:ext>
              </a:extLst>
            </p:cNvPr>
            <p:cNvSpPr>
              <a:spLocks/>
            </p:cNvSpPr>
            <p:nvPr/>
          </p:nvSpPr>
          <p:spPr bwMode="auto">
            <a:xfrm>
              <a:off x="1797" y="1171"/>
              <a:ext cx="19" cy="32"/>
            </a:xfrm>
            <a:custGeom>
              <a:avLst/>
              <a:gdLst>
                <a:gd name="T0" fmla="*/ 2 w 37"/>
                <a:gd name="T1" fmla="*/ 3 h 62"/>
                <a:gd name="T2" fmla="*/ 1 w 37"/>
                <a:gd name="T3" fmla="*/ 2 h 62"/>
                <a:gd name="T4" fmla="*/ 1 w 37"/>
                <a:gd name="T5" fmla="*/ 2 h 62"/>
                <a:gd name="T6" fmla="*/ 1 w 37"/>
                <a:gd name="T7" fmla="*/ 2 h 62"/>
                <a:gd name="T8" fmla="*/ 1 w 37"/>
                <a:gd name="T9" fmla="*/ 1 h 62"/>
                <a:gd name="T10" fmla="*/ 1 w 37"/>
                <a:gd name="T11" fmla="*/ 1 h 62"/>
                <a:gd name="T12" fmla="*/ 1 w 37"/>
                <a:gd name="T13" fmla="*/ 1 h 62"/>
                <a:gd name="T14" fmla="*/ 0 w 37"/>
                <a:gd name="T15" fmla="*/ 1 h 62"/>
                <a:gd name="T16" fmla="*/ 1 w 37"/>
                <a:gd name="T17" fmla="*/ 0 h 62"/>
                <a:gd name="T18" fmla="*/ 1 w 37"/>
                <a:gd name="T19" fmla="*/ 1 h 62"/>
                <a:gd name="T20" fmla="*/ 1 w 37"/>
                <a:gd name="T21" fmla="*/ 1 h 62"/>
                <a:gd name="T22" fmla="*/ 1 w 37"/>
                <a:gd name="T23" fmla="*/ 1 h 62"/>
                <a:gd name="T24" fmla="*/ 1 w 37"/>
                <a:gd name="T25" fmla="*/ 1 h 62"/>
                <a:gd name="T26" fmla="*/ 1 w 37"/>
                <a:gd name="T27" fmla="*/ 2 h 62"/>
                <a:gd name="T28" fmla="*/ 1 w 37"/>
                <a:gd name="T29" fmla="*/ 2 h 62"/>
                <a:gd name="T30" fmla="*/ 2 w 37"/>
                <a:gd name="T31" fmla="*/ 2 h 62"/>
                <a:gd name="T32" fmla="*/ 2 w 37"/>
                <a:gd name="T33" fmla="*/ 3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62">
                  <a:moveTo>
                    <a:pt x="37" y="62"/>
                  </a:moveTo>
                  <a:lnTo>
                    <a:pt x="32" y="56"/>
                  </a:lnTo>
                  <a:lnTo>
                    <a:pt x="25" y="48"/>
                  </a:lnTo>
                  <a:lnTo>
                    <a:pt x="19" y="38"/>
                  </a:lnTo>
                  <a:lnTo>
                    <a:pt x="12" y="28"/>
                  </a:lnTo>
                  <a:lnTo>
                    <a:pt x="6" y="18"/>
                  </a:lnTo>
                  <a:lnTo>
                    <a:pt x="1" y="9"/>
                  </a:lnTo>
                  <a:lnTo>
                    <a:pt x="0" y="3"/>
                  </a:lnTo>
                  <a:lnTo>
                    <a:pt x="2" y="0"/>
                  </a:lnTo>
                  <a:lnTo>
                    <a:pt x="8" y="2"/>
                  </a:lnTo>
                  <a:lnTo>
                    <a:pt x="13" y="8"/>
                  </a:lnTo>
                  <a:lnTo>
                    <a:pt x="19" y="17"/>
                  </a:lnTo>
                  <a:lnTo>
                    <a:pt x="23" y="28"/>
                  </a:lnTo>
                  <a:lnTo>
                    <a:pt x="28" y="39"/>
                  </a:lnTo>
                  <a:lnTo>
                    <a:pt x="31" y="49"/>
                  </a:lnTo>
                  <a:lnTo>
                    <a:pt x="35" y="57"/>
                  </a:lnTo>
                  <a:lnTo>
                    <a:pt x="37" y="6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56" name="Freeform 294">
              <a:extLst>
                <a:ext uri="{FF2B5EF4-FFF2-40B4-BE49-F238E27FC236}">
                  <a16:creationId xmlns:a16="http://schemas.microsoft.com/office/drawing/2014/main" xmlns="" id="{F75F5927-F875-45CB-BB0D-7672F84D45FA}"/>
                </a:ext>
              </a:extLst>
            </p:cNvPr>
            <p:cNvSpPr>
              <a:spLocks/>
            </p:cNvSpPr>
            <p:nvPr/>
          </p:nvSpPr>
          <p:spPr bwMode="auto">
            <a:xfrm>
              <a:off x="1786" y="1200"/>
              <a:ext cx="28" cy="45"/>
            </a:xfrm>
            <a:custGeom>
              <a:avLst/>
              <a:gdLst>
                <a:gd name="T0" fmla="*/ 0 w 58"/>
                <a:gd name="T1" fmla="*/ 3 h 90"/>
                <a:gd name="T2" fmla="*/ 0 w 58"/>
                <a:gd name="T3" fmla="*/ 3 h 90"/>
                <a:gd name="T4" fmla="*/ 0 w 58"/>
                <a:gd name="T5" fmla="*/ 3 h 90"/>
                <a:gd name="T6" fmla="*/ 0 w 58"/>
                <a:gd name="T7" fmla="*/ 2 h 90"/>
                <a:gd name="T8" fmla="*/ 0 w 58"/>
                <a:gd name="T9" fmla="*/ 2 h 90"/>
                <a:gd name="T10" fmla="*/ 0 w 58"/>
                <a:gd name="T11" fmla="*/ 1 h 90"/>
                <a:gd name="T12" fmla="*/ 1 w 58"/>
                <a:gd name="T13" fmla="*/ 1 h 90"/>
                <a:gd name="T14" fmla="*/ 1 w 58"/>
                <a:gd name="T15" fmla="*/ 1 h 90"/>
                <a:gd name="T16" fmla="*/ 1 w 58"/>
                <a:gd name="T17" fmla="*/ 0 h 90"/>
                <a:gd name="T18" fmla="*/ 1 w 58"/>
                <a:gd name="T19" fmla="*/ 1 h 90"/>
                <a:gd name="T20" fmla="*/ 1 w 58"/>
                <a:gd name="T21" fmla="*/ 1 h 90"/>
                <a:gd name="T22" fmla="*/ 1 w 58"/>
                <a:gd name="T23" fmla="*/ 2 h 90"/>
                <a:gd name="T24" fmla="*/ 0 w 58"/>
                <a:gd name="T25" fmla="*/ 2 h 90"/>
                <a:gd name="T26" fmla="*/ 0 w 58"/>
                <a:gd name="T27" fmla="*/ 3 h 90"/>
                <a:gd name="T28" fmla="*/ 0 w 58"/>
                <a:gd name="T29" fmla="*/ 3 h 90"/>
                <a:gd name="T30" fmla="*/ 0 w 58"/>
                <a:gd name="T31" fmla="*/ 3 h 90"/>
                <a:gd name="T32" fmla="*/ 0 w 58"/>
                <a:gd name="T33" fmla="*/ 3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90">
                  <a:moveTo>
                    <a:pt x="1" y="90"/>
                  </a:moveTo>
                  <a:lnTo>
                    <a:pt x="0" y="86"/>
                  </a:lnTo>
                  <a:lnTo>
                    <a:pt x="4" y="75"/>
                  </a:lnTo>
                  <a:lnTo>
                    <a:pt x="9" y="62"/>
                  </a:lnTo>
                  <a:lnTo>
                    <a:pt x="17" y="47"/>
                  </a:lnTo>
                  <a:lnTo>
                    <a:pt x="27" y="32"/>
                  </a:lnTo>
                  <a:lnTo>
                    <a:pt x="38" y="18"/>
                  </a:lnTo>
                  <a:lnTo>
                    <a:pt x="48" y="6"/>
                  </a:lnTo>
                  <a:lnTo>
                    <a:pt x="58" y="0"/>
                  </a:lnTo>
                  <a:lnTo>
                    <a:pt x="54" y="7"/>
                  </a:lnTo>
                  <a:lnTo>
                    <a:pt x="47" y="19"/>
                  </a:lnTo>
                  <a:lnTo>
                    <a:pt x="39" y="34"/>
                  </a:lnTo>
                  <a:lnTo>
                    <a:pt x="30" y="50"/>
                  </a:lnTo>
                  <a:lnTo>
                    <a:pt x="21" y="66"/>
                  </a:lnTo>
                  <a:lnTo>
                    <a:pt x="12" y="79"/>
                  </a:lnTo>
                  <a:lnTo>
                    <a:pt x="6" y="88"/>
                  </a:lnTo>
                  <a:lnTo>
                    <a:pt x="1" y="9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57" name="Freeform 295">
              <a:extLst>
                <a:ext uri="{FF2B5EF4-FFF2-40B4-BE49-F238E27FC236}">
                  <a16:creationId xmlns:a16="http://schemas.microsoft.com/office/drawing/2014/main" xmlns="" id="{4F2C4DDC-D98A-40BE-9ECB-C0038A778DA6}"/>
                </a:ext>
              </a:extLst>
            </p:cNvPr>
            <p:cNvSpPr>
              <a:spLocks/>
            </p:cNvSpPr>
            <p:nvPr/>
          </p:nvSpPr>
          <p:spPr bwMode="auto">
            <a:xfrm>
              <a:off x="1767" y="1202"/>
              <a:ext cx="24" cy="35"/>
            </a:xfrm>
            <a:custGeom>
              <a:avLst/>
              <a:gdLst>
                <a:gd name="T0" fmla="*/ 0 w 48"/>
                <a:gd name="T1" fmla="*/ 3 h 70"/>
                <a:gd name="T2" fmla="*/ 0 w 48"/>
                <a:gd name="T3" fmla="*/ 3 h 70"/>
                <a:gd name="T4" fmla="*/ 1 w 48"/>
                <a:gd name="T5" fmla="*/ 2 h 70"/>
                <a:gd name="T6" fmla="*/ 1 w 48"/>
                <a:gd name="T7" fmla="*/ 2 h 70"/>
                <a:gd name="T8" fmla="*/ 1 w 48"/>
                <a:gd name="T9" fmla="*/ 2 h 70"/>
                <a:gd name="T10" fmla="*/ 1 w 48"/>
                <a:gd name="T11" fmla="*/ 1 h 70"/>
                <a:gd name="T12" fmla="*/ 1 w 48"/>
                <a:gd name="T13" fmla="*/ 1 h 70"/>
                <a:gd name="T14" fmla="*/ 2 w 48"/>
                <a:gd name="T15" fmla="*/ 1 h 70"/>
                <a:gd name="T16" fmla="*/ 2 w 48"/>
                <a:gd name="T17" fmla="*/ 0 h 70"/>
                <a:gd name="T18" fmla="*/ 2 w 48"/>
                <a:gd name="T19" fmla="*/ 1 h 70"/>
                <a:gd name="T20" fmla="*/ 2 w 48"/>
                <a:gd name="T21" fmla="*/ 1 h 70"/>
                <a:gd name="T22" fmla="*/ 1 w 48"/>
                <a:gd name="T23" fmla="*/ 1 h 70"/>
                <a:gd name="T24" fmla="*/ 1 w 48"/>
                <a:gd name="T25" fmla="*/ 2 h 70"/>
                <a:gd name="T26" fmla="*/ 1 w 48"/>
                <a:gd name="T27" fmla="*/ 2 h 70"/>
                <a:gd name="T28" fmla="*/ 1 w 48"/>
                <a:gd name="T29" fmla="*/ 2 h 70"/>
                <a:gd name="T30" fmla="*/ 1 w 48"/>
                <a:gd name="T31" fmla="*/ 3 h 70"/>
                <a:gd name="T32" fmla="*/ 0 w 48"/>
                <a:gd name="T33" fmla="*/ 3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70">
                  <a:moveTo>
                    <a:pt x="0" y="70"/>
                  </a:moveTo>
                  <a:lnTo>
                    <a:pt x="0" y="67"/>
                  </a:lnTo>
                  <a:lnTo>
                    <a:pt x="2" y="60"/>
                  </a:lnTo>
                  <a:lnTo>
                    <a:pt x="6" y="49"/>
                  </a:lnTo>
                  <a:lnTo>
                    <a:pt x="13" y="38"/>
                  </a:lnTo>
                  <a:lnTo>
                    <a:pt x="20" y="26"/>
                  </a:lnTo>
                  <a:lnTo>
                    <a:pt x="29" y="15"/>
                  </a:lnTo>
                  <a:lnTo>
                    <a:pt x="38" y="6"/>
                  </a:lnTo>
                  <a:lnTo>
                    <a:pt x="48" y="0"/>
                  </a:lnTo>
                  <a:lnTo>
                    <a:pt x="43" y="8"/>
                  </a:lnTo>
                  <a:lnTo>
                    <a:pt x="37" y="18"/>
                  </a:lnTo>
                  <a:lnTo>
                    <a:pt x="29" y="30"/>
                  </a:lnTo>
                  <a:lnTo>
                    <a:pt x="22" y="43"/>
                  </a:lnTo>
                  <a:lnTo>
                    <a:pt x="15" y="54"/>
                  </a:lnTo>
                  <a:lnTo>
                    <a:pt x="8" y="63"/>
                  </a:lnTo>
                  <a:lnTo>
                    <a:pt x="4" y="69"/>
                  </a:lnTo>
                  <a:lnTo>
                    <a:pt x="0"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58" name="Freeform 296">
              <a:extLst>
                <a:ext uri="{FF2B5EF4-FFF2-40B4-BE49-F238E27FC236}">
                  <a16:creationId xmlns:a16="http://schemas.microsoft.com/office/drawing/2014/main" xmlns="" id="{4C2A9907-02F8-418C-A5D7-1BD5E1641C47}"/>
                </a:ext>
              </a:extLst>
            </p:cNvPr>
            <p:cNvSpPr>
              <a:spLocks/>
            </p:cNvSpPr>
            <p:nvPr/>
          </p:nvSpPr>
          <p:spPr bwMode="auto">
            <a:xfrm>
              <a:off x="1766" y="1171"/>
              <a:ext cx="22" cy="34"/>
            </a:xfrm>
            <a:custGeom>
              <a:avLst/>
              <a:gdLst>
                <a:gd name="T0" fmla="*/ 2 w 44"/>
                <a:gd name="T1" fmla="*/ 3 h 68"/>
                <a:gd name="T2" fmla="*/ 2 w 44"/>
                <a:gd name="T3" fmla="*/ 2 h 68"/>
                <a:gd name="T4" fmla="*/ 1 w 44"/>
                <a:gd name="T5" fmla="*/ 2 h 68"/>
                <a:gd name="T6" fmla="*/ 1 w 44"/>
                <a:gd name="T7" fmla="*/ 2 h 68"/>
                <a:gd name="T8" fmla="*/ 1 w 44"/>
                <a:gd name="T9" fmla="*/ 1 h 68"/>
                <a:gd name="T10" fmla="*/ 1 w 44"/>
                <a:gd name="T11" fmla="*/ 1 h 68"/>
                <a:gd name="T12" fmla="*/ 1 w 44"/>
                <a:gd name="T13" fmla="*/ 1 h 68"/>
                <a:gd name="T14" fmla="*/ 0 w 44"/>
                <a:gd name="T15" fmla="*/ 1 h 68"/>
                <a:gd name="T16" fmla="*/ 1 w 44"/>
                <a:gd name="T17" fmla="*/ 0 h 68"/>
                <a:gd name="T18" fmla="*/ 1 w 44"/>
                <a:gd name="T19" fmla="*/ 1 h 68"/>
                <a:gd name="T20" fmla="*/ 1 w 44"/>
                <a:gd name="T21" fmla="*/ 1 h 68"/>
                <a:gd name="T22" fmla="*/ 1 w 44"/>
                <a:gd name="T23" fmla="*/ 1 h 68"/>
                <a:gd name="T24" fmla="*/ 1 w 44"/>
                <a:gd name="T25" fmla="*/ 1 h 68"/>
                <a:gd name="T26" fmla="*/ 1 w 44"/>
                <a:gd name="T27" fmla="*/ 2 h 68"/>
                <a:gd name="T28" fmla="*/ 2 w 44"/>
                <a:gd name="T29" fmla="*/ 2 h 68"/>
                <a:gd name="T30" fmla="*/ 2 w 44"/>
                <a:gd name="T31" fmla="*/ 2 h 68"/>
                <a:gd name="T32" fmla="*/ 2 w 44"/>
                <a:gd name="T33" fmla="*/ 3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68">
                  <a:moveTo>
                    <a:pt x="44" y="68"/>
                  </a:moveTo>
                  <a:lnTo>
                    <a:pt x="38" y="62"/>
                  </a:lnTo>
                  <a:lnTo>
                    <a:pt x="31" y="54"/>
                  </a:lnTo>
                  <a:lnTo>
                    <a:pt x="23" y="42"/>
                  </a:lnTo>
                  <a:lnTo>
                    <a:pt x="15" y="32"/>
                  </a:lnTo>
                  <a:lnTo>
                    <a:pt x="7" y="20"/>
                  </a:lnTo>
                  <a:lnTo>
                    <a:pt x="2" y="11"/>
                  </a:lnTo>
                  <a:lnTo>
                    <a:pt x="0" y="3"/>
                  </a:lnTo>
                  <a:lnTo>
                    <a:pt x="2" y="0"/>
                  </a:lnTo>
                  <a:lnTo>
                    <a:pt x="7" y="1"/>
                  </a:lnTo>
                  <a:lnTo>
                    <a:pt x="13" y="7"/>
                  </a:lnTo>
                  <a:lnTo>
                    <a:pt x="18" y="17"/>
                  </a:lnTo>
                  <a:lnTo>
                    <a:pt x="25" y="30"/>
                  </a:lnTo>
                  <a:lnTo>
                    <a:pt x="31" y="42"/>
                  </a:lnTo>
                  <a:lnTo>
                    <a:pt x="36" y="54"/>
                  </a:lnTo>
                  <a:lnTo>
                    <a:pt x="40" y="63"/>
                  </a:lnTo>
                  <a:lnTo>
                    <a:pt x="44"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59" name="Freeform 297">
              <a:extLst>
                <a:ext uri="{FF2B5EF4-FFF2-40B4-BE49-F238E27FC236}">
                  <a16:creationId xmlns:a16="http://schemas.microsoft.com/office/drawing/2014/main" xmlns="" id="{5E5DE728-B037-420E-B61D-9F19197016C9}"/>
                </a:ext>
              </a:extLst>
            </p:cNvPr>
            <p:cNvSpPr>
              <a:spLocks/>
            </p:cNvSpPr>
            <p:nvPr/>
          </p:nvSpPr>
          <p:spPr bwMode="auto">
            <a:xfrm>
              <a:off x="2654" y="677"/>
              <a:ext cx="86" cy="89"/>
            </a:xfrm>
            <a:custGeom>
              <a:avLst/>
              <a:gdLst>
                <a:gd name="T0" fmla="*/ 0 w 173"/>
                <a:gd name="T1" fmla="*/ 2 h 178"/>
                <a:gd name="T2" fmla="*/ 0 w 173"/>
                <a:gd name="T3" fmla="*/ 2 h 178"/>
                <a:gd name="T4" fmla="*/ 0 w 173"/>
                <a:gd name="T5" fmla="*/ 3 h 178"/>
                <a:gd name="T6" fmla="*/ 1 w 173"/>
                <a:gd name="T7" fmla="*/ 3 h 178"/>
                <a:gd name="T8" fmla="*/ 1 w 173"/>
                <a:gd name="T9" fmla="*/ 3 h 178"/>
                <a:gd name="T10" fmla="*/ 1 w 173"/>
                <a:gd name="T11" fmla="*/ 4 h 178"/>
                <a:gd name="T12" fmla="*/ 1 w 173"/>
                <a:gd name="T13" fmla="*/ 4 h 178"/>
                <a:gd name="T14" fmla="*/ 1 w 173"/>
                <a:gd name="T15" fmla="*/ 4 h 178"/>
                <a:gd name="T16" fmla="*/ 0 w 173"/>
                <a:gd name="T17" fmla="*/ 3 h 178"/>
                <a:gd name="T18" fmla="*/ 0 w 173"/>
                <a:gd name="T19" fmla="*/ 3 h 178"/>
                <a:gd name="T20" fmla="*/ 0 w 173"/>
                <a:gd name="T21" fmla="*/ 4 h 178"/>
                <a:gd name="T22" fmla="*/ 0 w 173"/>
                <a:gd name="T23" fmla="*/ 5 h 178"/>
                <a:gd name="T24" fmla="*/ 0 w 173"/>
                <a:gd name="T25" fmla="*/ 5 h 178"/>
                <a:gd name="T26" fmla="*/ 0 w 173"/>
                <a:gd name="T27" fmla="*/ 5 h 178"/>
                <a:gd name="T28" fmla="*/ 1 w 173"/>
                <a:gd name="T29" fmla="*/ 5 h 178"/>
                <a:gd name="T30" fmla="*/ 1 w 173"/>
                <a:gd name="T31" fmla="*/ 5 h 178"/>
                <a:gd name="T32" fmla="*/ 1 w 173"/>
                <a:gd name="T33" fmla="*/ 5 h 178"/>
                <a:gd name="T34" fmla="*/ 1 w 173"/>
                <a:gd name="T35" fmla="*/ 6 h 178"/>
                <a:gd name="T36" fmla="*/ 1 w 173"/>
                <a:gd name="T37" fmla="*/ 6 h 178"/>
                <a:gd name="T38" fmla="*/ 2 w 173"/>
                <a:gd name="T39" fmla="*/ 6 h 178"/>
                <a:gd name="T40" fmla="*/ 2 w 173"/>
                <a:gd name="T41" fmla="*/ 5 h 178"/>
                <a:gd name="T42" fmla="*/ 2 w 173"/>
                <a:gd name="T43" fmla="*/ 5 h 178"/>
                <a:gd name="T44" fmla="*/ 2 w 173"/>
                <a:gd name="T45" fmla="*/ 4 h 178"/>
                <a:gd name="T46" fmla="*/ 2 w 173"/>
                <a:gd name="T47" fmla="*/ 5 h 178"/>
                <a:gd name="T48" fmla="*/ 2 w 173"/>
                <a:gd name="T49" fmla="*/ 5 h 178"/>
                <a:gd name="T50" fmla="*/ 3 w 173"/>
                <a:gd name="T51" fmla="*/ 5 h 178"/>
                <a:gd name="T52" fmla="*/ 4 w 173"/>
                <a:gd name="T53" fmla="*/ 5 h 178"/>
                <a:gd name="T54" fmla="*/ 4 w 173"/>
                <a:gd name="T55" fmla="*/ 5 h 178"/>
                <a:gd name="T56" fmla="*/ 5 w 173"/>
                <a:gd name="T57" fmla="*/ 5 h 178"/>
                <a:gd name="T58" fmla="*/ 4 w 173"/>
                <a:gd name="T59" fmla="*/ 4 h 178"/>
                <a:gd name="T60" fmla="*/ 4 w 173"/>
                <a:gd name="T61" fmla="*/ 4 h 178"/>
                <a:gd name="T62" fmla="*/ 3 w 173"/>
                <a:gd name="T63" fmla="*/ 4 h 178"/>
                <a:gd name="T64" fmla="*/ 3 w 173"/>
                <a:gd name="T65" fmla="*/ 3 h 178"/>
                <a:gd name="T66" fmla="*/ 4 w 173"/>
                <a:gd name="T67" fmla="*/ 3 h 178"/>
                <a:gd name="T68" fmla="*/ 5 w 173"/>
                <a:gd name="T69" fmla="*/ 3 h 178"/>
                <a:gd name="T70" fmla="*/ 5 w 173"/>
                <a:gd name="T71" fmla="*/ 2 h 178"/>
                <a:gd name="T72" fmla="*/ 4 w 173"/>
                <a:gd name="T73" fmla="*/ 2 h 178"/>
                <a:gd name="T74" fmla="*/ 4 w 173"/>
                <a:gd name="T75" fmla="*/ 2 h 178"/>
                <a:gd name="T76" fmla="*/ 4 w 173"/>
                <a:gd name="T77" fmla="*/ 2 h 178"/>
                <a:gd name="T78" fmla="*/ 3 w 173"/>
                <a:gd name="T79" fmla="*/ 3 h 178"/>
                <a:gd name="T80" fmla="*/ 3 w 173"/>
                <a:gd name="T81" fmla="*/ 3 h 178"/>
                <a:gd name="T82" fmla="*/ 3 w 173"/>
                <a:gd name="T83" fmla="*/ 3 h 178"/>
                <a:gd name="T84" fmla="*/ 3 w 173"/>
                <a:gd name="T85" fmla="*/ 2 h 178"/>
                <a:gd name="T86" fmla="*/ 3 w 173"/>
                <a:gd name="T87" fmla="*/ 1 h 178"/>
                <a:gd name="T88" fmla="*/ 3 w 173"/>
                <a:gd name="T89" fmla="*/ 1 h 178"/>
                <a:gd name="T90" fmla="*/ 2 w 173"/>
                <a:gd name="T91" fmla="*/ 1 h 178"/>
                <a:gd name="T92" fmla="*/ 2 w 173"/>
                <a:gd name="T93" fmla="*/ 1 h 178"/>
                <a:gd name="T94" fmla="*/ 2 w 173"/>
                <a:gd name="T95" fmla="*/ 1 h 178"/>
                <a:gd name="T96" fmla="*/ 2 w 173"/>
                <a:gd name="T97" fmla="*/ 2 h 178"/>
                <a:gd name="T98" fmla="*/ 2 w 173"/>
                <a:gd name="T99" fmla="*/ 2 h 178"/>
                <a:gd name="T100" fmla="*/ 2 w 173"/>
                <a:gd name="T101" fmla="*/ 3 h 178"/>
                <a:gd name="T102" fmla="*/ 2 w 173"/>
                <a:gd name="T103" fmla="*/ 3 h 178"/>
                <a:gd name="T104" fmla="*/ 1 w 173"/>
                <a:gd name="T105" fmla="*/ 2 h 17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73" h="178">
                  <a:moveTo>
                    <a:pt x="43" y="39"/>
                  </a:moveTo>
                  <a:lnTo>
                    <a:pt x="37" y="41"/>
                  </a:lnTo>
                  <a:lnTo>
                    <a:pt x="31" y="43"/>
                  </a:lnTo>
                  <a:lnTo>
                    <a:pt x="25" y="46"/>
                  </a:lnTo>
                  <a:lnTo>
                    <a:pt x="20" y="52"/>
                  </a:lnTo>
                  <a:lnTo>
                    <a:pt x="16" y="58"/>
                  </a:lnTo>
                  <a:lnTo>
                    <a:pt x="15" y="65"/>
                  </a:lnTo>
                  <a:lnTo>
                    <a:pt x="16" y="74"/>
                  </a:lnTo>
                  <a:lnTo>
                    <a:pt x="22" y="83"/>
                  </a:lnTo>
                  <a:lnTo>
                    <a:pt x="28" y="87"/>
                  </a:lnTo>
                  <a:lnTo>
                    <a:pt x="34" y="87"/>
                  </a:lnTo>
                  <a:lnTo>
                    <a:pt x="40" y="85"/>
                  </a:lnTo>
                  <a:lnTo>
                    <a:pt x="43" y="83"/>
                  </a:lnTo>
                  <a:lnTo>
                    <a:pt x="48" y="88"/>
                  </a:lnTo>
                  <a:lnTo>
                    <a:pt x="52" y="91"/>
                  </a:lnTo>
                  <a:lnTo>
                    <a:pt x="56" y="95"/>
                  </a:lnTo>
                  <a:lnTo>
                    <a:pt x="59" y="99"/>
                  </a:lnTo>
                  <a:lnTo>
                    <a:pt x="61" y="103"/>
                  </a:lnTo>
                  <a:lnTo>
                    <a:pt x="61" y="104"/>
                  </a:lnTo>
                  <a:lnTo>
                    <a:pt x="58" y="104"/>
                  </a:lnTo>
                  <a:lnTo>
                    <a:pt x="52" y="103"/>
                  </a:lnTo>
                  <a:lnTo>
                    <a:pt x="46" y="102"/>
                  </a:lnTo>
                  <a:lnTo>
                    <a:pt x="42" y="102"/>
                  </a:lnTo>
                  <a:lnTo>
                    <a:pt x="38" y="100"/>
                  </a:lnTo>
                  <a:lnTo>
                    <a:pt x="37" y="98"/>
                  </a:lnTo>
                  <a:lnTo>
                    <a:pt x="35" y="95"/>
                  </a:lnTo>
                  <a:lnTo>
                    <a:pt x="30" y="91"/>
                  </a:lnTo>
                  <a:lnTo>
                    <a:pt x="25" y="90"/>
                  </a:lnTo>
                  <a:lnTo>
                    <a:pt x="16" y="91"/>
                  </a:lnTo>
                  <a:lnTo>
                    <a:pt x="8" y="95"/>
                  </a:lnTo>
                  <a:lnTo>
                    <a:pt x="4" y="100"/>
                  </a:lnTo>
                  <a:lnTo>
                    <a:pt x="0" y="109"/>
                  </a:lnTo>
                  <a:lnTo>
                    <a:pt x="0" y="118"/>
                  </a:lnTo>
                  <a:lnTo>
                    <a:pt x="2" y="124"/>
                  </a:lnTo>
                  <a:lnTo>
                    <a:pt x="3" y="127"/>
                  </a:lnTo>
                  <a:lnTo>
                    <a:pt x="5" y="130"/>
                  </a:lnTo>
                  <a:lnTo>
                    <a:pt x="6" y="133"/>
                  </a:lnTo>
                  <a:lnTo>
                    <a:pt x="10" y="135"/>
                  </a:lnTo>
                  <a:lnTo>
                    <a:pt x="15" y="137"/>
                  </a:lnTo>
                  <a:lnTo>
                    <a:pt x="20" y="138"/>
                  </a:lnTo>
                  <a:lnTo>
                    <a:pt x="26" y="138"/>
                  </a:lnTo>
                  <a:lnTo>
                    <a:pt x="31" y="137"/>
                  </a:lnTo>
                  <a:lnTo>
                    <a:pt x="36" y="136"/>
                  </a:lnTo>
                  <a:lnTo>
                    <a:pt x="40" y="134"/>
                  </a:lnTo>
                  <a:lnTo>
                    <a:pt x="42" y="132"/>
                  </a:lnTo>
                  <a:lnTo>
                    <a:pt x="45" y="128"/>
                  </a:lnTo>
                  <a:lnTo>
                    <a:pt x="51" y="127"/>
                  </a:lnTo>
                  <a:lnTo>
                    <a:pt x="56" y="129"/>
                  </a:lnTo>
                  <a:lnTo>
                    <a:pt x="59" y="130"/>
                  </a:lnTo>
                  <a:lnTo>
                    <a:pt x="50" y="138"/>
                  </a:lnTo>
                  <a:lnTo>
                    <a:pt x="42" y="150"/>
                  </a:lnTo>
                  <a:lnTo>
                    <a:pt x="38" y="163"/>
                  </a:lnTo>
                  <a:lnTo>
                    <a:pt x="42" y="172"/>
                  </a:lnTo>
                  <a:lnTo>
                    <a:pt x="45" y="174"/>
                  </a:lnTo>
                  <a:lnTo>
                    <a:pt x="50" y="177"/>
                  </a:lnTo>
                  <a:lnTo>
                    <a:pt x="56" y="178"/>
                  </a:lnTo>
                  <a:lnTo>
                    <a:pt x="60" y="177"/>
                  </a:lnTo>
                  <a:lnTo>
                    <a:pt x="66" y="175"/>
                  </a:lnTo>
                  <a:lnTo>
                    <a:pt x="71" y="174"/>
                  </a:lnTo>
                  <a:lnTo>
                    <a:pt x="74" y="171"/>
                  </a:lnTo>
                  <a:lnTo>
                    <a:pt x="78" y="167"/>
                  </a:lnTo>
                  <a:lnTo>
                    <a:pt x="81" y="159"/>
                  </a:lnTo>
                  <a:lnTo>
                    <a:pt x="81" y="150"/>
                  </a:lnTo>
                  <a:lnTo>
                    <a:pt x="80" y="142"/>
                  </a:lnTo>
                  <a:lnTo>
                    <a:pt x="76" y="135"/>
                  </a:lnTo>
                  <a:lnTo>
                    <a:pt x="74" y="132"/>
                  </a:lnTo>
                  <a:lnTo>
                    <a:pt x="74" y="128"/>
                  </a:lnTo>
                  <a:lnTo>
                    <a:pt x="76" y="126"/>
                  </a:lnTo>
                  <a:lnTo>
                    <a:pt x="79" y="125"/>
                  </a:lnTo>
                  <a:lnTo>
                    <a:pt x="81" y="126"/>
                  </a:lnTo>
                  <a:lnTo>
                    <a:pt x="83" y="128"/>
                  </a:lnTo>
                  <a:lnTo>
                    <a:pt x="84" y="134"/>
                  </a:lnTo>
                  <a:lnTo>
                    <a:pt x="86" y="140"/>
                  </a:lnTo>
                  <a:lnTo>
                    <a:pt x="88" y="145"/>
                  </a:lnTo>
                  <a:lnTo>
                    <a:pt x="92" y="151"/>
                  </a:lnTo>
                  <a:lnTo>
                    <a:pt x="102" y="152"/>
                  </a:lnTo>
                  <a:lnTo>
                    <a:pt x="113" y="145"/>
                  </a:lnTo>
                  <a:lnTo>
                    <a:pt x="118" y="150"/>
                  </a:lnTo>
                  <a:lnTo>
                    <a:pt x="124" y="153"/>
                  </a:lnTo>
                  <a:lnTo>
                    <a:pt x="130" y="156"/>
                  </a:lnTo>
                  <a:lnTo>
                    <a:pt x="139" y="157"/>
                  </a:lnTo>
                  <a:lnTo>
                    <a:pt x="145" y="155"/>
                  </a:lnTo>
                  <a:lnTo>
                    <a:pt x="152" y="151"/>
                  </a:lnTo>
                  <a:lnTo>
                    <a:pt x="158" y="144"/>
                  </a:lnTo>
                  <a:lnTo>
                    <a:pt x="163" y="134"/>
                  </a:lnTo>
                  <a:lnTo>
                    <a:pt x="163" y="133"/>
                  </a:lnTo>
                  <a:lnTo>
                    <a:pt x="163" y="132"/>
                  </a:lnTo>
                  <a:lnTo>
                    <a:pt x="162" y="130"/>
                  </a:lnTo>
                  <a:lnTo>
                    <a:pt x="162" y="129"/>
                  </a:lnTo>
                  <a:lnTo>
                    <a:pt x="159" y="125"/>
                  </a:lnTo>
                  <a:lnTo>
                    <a:pt x="155" y="118"/>
                  </a:lnTo>
                  <a:lnTo>
                    <a:pt x="148" y="113"/>
                  </a:lnTo>
                  <a:lnTo>
                    <a:pt x="136" y="113"/>
                  </a:lnTo>
                  <a:lnTo>
                    <a:pt x="129" y="114"/>
                  </a:lnTo>
                  <a:lnTo>
                    <a:pt x="125" y="112"/>
                  </a:lnTo>
                  <a:lnTo>
                    <a:pt x="120" y="109"/>
                  </a:lnTo>
                  <a:lnTo>
                    <a:pt x="117" y="105"/>
                  </a:lnTo>
                  <a:lnTo>
                    <a:pt x="122" y="99"/>
                  </a:lnTo>
                  <a:lnTo>
                    <a:pt x="127" y="94"/>
                  </a:lnTo>
                  <a:lnTo>
                    <a:pt x="133" y="89"/>
                  </a:lnTo>
                  <a:lnTo>
                    <a:pt x="137" y="84"/>
                  </a:lnTo>
                  <a:lnTo>
                    <a:pt x="149" y="85"/>
                  </a:lnTo>
                  <a:lnTo>
                    <a:pt x="157" y="83"/>
                  </a:lnTo>
                  <a:lnTo>
                    <a:pt x="164" y="80"/>
                  </a:lnTo>
                  <a:lnTo>
                    <a:pt x="170" y="73"/>
                  </a:lnTo>
                  <a:lnTo>
                    <a:pt x="172" y="66"/>
                  </a:lnTo>
                  <a:lnTo>
                    <a:pt x="173" y="59"/>
                  </a:lnTo>
                  <a:lnTo>
                    <a:pt x="171" y="52"/>
                  </a:lnTo>
                  <a:lnTo>
                    <a:pt x="166" y="45"/>
                  </a:lnTo>
                  <a:lnTo>
                    <a:pt x="160" y="41"/>
                  </a:lnTo>
                  <a:lnTo>
                    <a:pt x="151" y="39"/>
                  </a:lnTo>
                  <a:lnTo>
                    <a:pt x="142" y="41"/>
                  </a:lnTo>
                  <a:lnTo>
                    <a:pt x="134" y="44"/>
                  </a:lnTo>
                  <a:lnTo>
                    <a:pt x="129" y="50"/>
                  </a:lnTo>
                  <a:lnTo>
                    <a:pt x="128" y="54"/>
                  </a:lnTo>
                  <a:lnTo>
                    <a:pt x="128" y="59"/>
                  </a:lnTo>
                  <a:lnTo>
                    <a:pt x="129" y="64"/>
                  </a:lnTo>
                  <a:lnTo>
                    <a:pt x="124" y="71"/>
                  </a:lnTo>
                  <a:lnTo>
                    <a:pt x="117" y="76"/>
                  </a:lnTo>
                  <a:lnTo>
                    <a:pt x="111" y="81"/>
                  </a:lnTo>
                  <a:lnTo>
                    <a:pt x="107" y="83"/>
                  </a:lnTo>
                  <a:lnTo>
                    <a:pt x="105" y="81"/>
                  </a:lnTo>
                  <a:lnTo>
                    <a:pt x="103" y="79"/>
                  </a:lnTo>
                  <a:lnTo>
                    <a:pt x="101" y="76"/>
                  </a:lnTo>
                  <a:lnTo>
                    <a:pt x="97" y="75"/>
                  </a:lnTo>
                  <a:lnTo>
                    <a:pt x="101" y="68"/>
                  </a:lnTo>
                  <a:lnTo>
                    <a:pt x="103" y="60"/>
                  </a:lnTo>
                  <a:lnTo>
                    <a:pt x="104" y="53"/>
                  </a:lnTo>
                  <a:lnTo>
                    <a:pt x="105" y="49"/>
                  </a:lnTo>
                  <a:lnTo>
                    <a:pt x="113" y="43"/>
                  </a:lnTo>
                  <a:lnTo>
                    <a:pt x="119" y="35"/>
                  </a:lnTo>
                  <a:lnTo>
                    <a:pt x="122" y="27"/>
                  </a:lnTo>
                  <a:lnTo>
                    <a:pt x="121" y="19"/>
                  </a:lnTo>
                  <a:lnTo>
                    <a:pt x="117" y="11"/>
                  </a:lnTo>
                  <a:lnTo>
                    <a:pt x="111" y="5"/>
                  </a:lnTo>
                  <a:lnTo>
                    <a:pt x="103" y="1"/>
                  </a:lnTo>
                  <a:lnTo>
                    <a:pt x="94" y="0"/>
                  </a:lnTo>
                  <a:lnTo>
                    <a:pt x="89" y="1"/>
                  </a:lnTo>
                  <a:lnTo>
                    <a:pt x="83" y="5"/>
                  </a:lnTo>
                  <a:lnTo>
                    <a:pt x="79" y="8"/>
                  </a:lnTo>
                  <a:lnTo>
                    <a:pt x="74" y="12"/>
                  </a:lnTo>
                  <a:lnTo>
                    <a:pt x="71" y="15"/>
                  </a:lnTo>
                  <a:lnTo>
                    <a:pt x="69" y="19"/>
                  </a:lnTo>
                  <a:lnTo>
                    <a:pt x="68" y="22"/>
                  </a:lnTo>
                  <a:lnTo>
                    <a:pt x="68" y="27"/>
                  </a:lnTo>
                  <a:lnTo>
                    <a:pt x="71" y="34"/>
                  </a:lnTo>
                  <a:lnTo>
                    <a:pt x="74" y="39"/>
                  </a:lnTo>
                  <a:lnTo>
                    <a:pt x="79" y="44"/>
                  </a:lnTo>
                  <a:lnTo>
                    <a:pt x="83" y="46"/>
                  </a:lnTo>
                  <a:lnTo>
                    <a:pt x="84" y="54"/>
                  </a:lnTo>
                  <a:lnTo>
                    <a:pt x="83" y="61"/>
                  </a:lnTo>
                  <a:lnTo>
                    <a:pt x="83" y="67"/>
                  </a:lnTo>
                  <a:lnTo>
                    <a:pt x="83" y="71"/>
                  </a:lnTo>
                  <a:lnTo>
                    <a:pt x="79" y="71"/>
                  </a:lnTo>
                  <a:lnTo>
                    <a:pt x="75" y="72"/>
                  </a:lnTo>
                  <a:lnTo>
                    <a:pt x="73" y="74"/>
                  </a:lnTo>
                  <a:lnTo>
                    <a:pt x="72" y="74"/>
                  </a:lnTo>
                  <a:lnTo>
                    <a:pt x="66" y="67"/>
                  </a:lnTo>
                  <a:lnTo>
                    <a:pt x="63" y="54"/>
                  </a:lnTo>
                  <a:lnTo>
                    <a:pt x="56" y="44"/>
                  </a:lnTo>
                  <a:lnTo>
                    <a:pt x="43" y="39"/>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60" name="Freeform 298">
              <a:extLst>
                <a:ext uri="{FF2B5EF4-FFF2-40B4-BE49-F238E27FC236}">
                  <a16:creationId xmlns:a16="http://schemas.microsoft.com/office/drawing/2014/main" xmlns="" id="{AFD06484-46B5-4FEC-AB51-681578523816}"/>
                </a:ext>
              </a:extLst>
            </p:cNvPr>
            <p:cNvSpPr>
              <a:spLocks/>
            </p:cNvSpPr>
            <p:nvPr/>
          </p:nvSpPr>
          <p:spPr bwMode="auto">
            <a:xfrm>
              <a:off x="2593" y="794"/>
              <a:ext cx="89" cy="154"/>
            </a:xfrm>
            <a:custGeom>
              <a:avLst/>
              <a:gdLst>
                <a:gd name="T0" fmla="*/ 5 w 179"/>
                <a:gd name="T1" fmla="*/ 0 h 309"/>
                <a:gd name="T2" fmla="*/ 5 w 179"/>
                <a:gd name="T3" fmla="*/ 0 h 309"/>
                <a:gd name="T4" fmla="*/ 4 w 179"/>
                <a:gd name="T5" fmla="*/ 1 h 309"/>
                <a:gd name="T6" fmla="*/ 3 w 179"/>
                <a:gd name="T7" fmla="*/ 1 h 309"/>
                <a:gd name="T8" fmla="*/ 3 w 179"/>
                <a:gd name="T9" fmla="*/ 1 h 309"/>
                <a:gd name="T10" fmla="*/ 2 w 179"/>
                <a:gd name="T11" fmla="*/ 2 h 309"/>
                <a:gd name="T12" fmla="*/ 2 w 179"/>
                <a:gd name="T13" fmla="*/ 2 h 309"/>
                <a:gd name="T14" fmla="*/ 1 w 179"/>
                <a:gd name="T15" fmla="*/ 2 h 309"/>
                <a:gd name="T16" fmla="*/ 1 w 179"/>
                <a:gd name="T17" fmla="*/ 2 h 309"/>
                <a:gd name="T18" fmla="*/ 1 w 179"/>
                <a:gd name="T19" fmla="*/ 2 h 309"/>
                <a:gd name="T20" fmla="*/ 1 w 179"/>
                <a:gd name="T21" fmla="*/ 2 h 309"/>
                <a:gd name="T22" fmla="*/ 1 w 179"/>
                <a:gd name="T23" fmla="*/ 3 h 309"/>
                <a:gd name="T24" fmla="*/ 0 w 179"/>
                <a:gd name="T25" fmla="*/ 3 h 309"/>
                <a:gd name="T26" fmla="*/ 0 w 179"/>
                <a:gd name="T27" fmla="*/ 3 h 309"/>
                <a:gd name="T28" fmla="*/ 0 w 179"/>
                <a:gd name="T29" fmla="*/ 4 h 309"/>
                <a:gd name="T30" fmla="*/ 0 w 179"/>
                <a:gd name="T31" fmla="*/ 4 h 309"/>
                <a:gd name="T32" fmla="*/ 0 w 179"/>
                <a:gd name="T33" fmla="*/ 4 h 309"/>
                <a:gd name="T34" fmla="*/ 0 w 179"/>
                <a:gd name="T35" fmla="*/ 5 h 309"/>
                <a:gd name="T36" fmla="*/ 0 w 179"/>
                <a:gd name="T37" fmla="*/ 5 h 309"/>
                <a:gd name="T38" fmla="*/ 0 w 179"/>
                <a:gd name="T39" fmla="*/ 6 h 309"/>
                <a:gd name="T40" fmla="*/ 0 w 179"/>
                <a:gd name="T41" fmla="*/ 7 h 309"/>
                <a:gd name="T42" fmla="*/ 0 w 179"/>
                <a:gd name="T43" fmla="*/ 7 h 309"/>
                <a:gd name="T44" fmla="*/ 0 w 179"/>
                <a:gd name="T45" fmla="*/ 7 h 309"/>
                <a:gd name="T46" fmla="*/ 1 w 179"/>
                <a:gd name="T47" fmla="*/ 7 h 309"/>
                <a:gd name="T48" fmla="*/ 1 w 179"/>
                <a:gd name="T49" fmla="*/ 7 h 309"/>
                <a:gd name="T50" fmla="*/ 1 w 179"/>
                <a:gd name="T51" fmla="*/ 8 h 309"/>
                <a:gd name="T52" fmla="*/ 2 w 179"/>
                <a:gd name="T53" fmla="*/ 8 h 309"/>
                <a:gd name="T54" fmla="*/ 2 w 179"/>
                <a:gd name="T55" fmla="*/ 9 h 309"/>
                <a:gd name="T56" fmla="*/ 2 w 179"/>
                <a:gd name="T57" fmla="*/ 9 h 309"/>
                <a:gd name="T58" fmla="*/ 2 w 179"/>
                <a:gd name="T59" fmla="*/ 9 h 309"/>
                <a:gd name="T60" fmla="*/ 3 w 179"/>
                <a:gd name="T61" fmla="*/ 8 h 309"/>
                <a:gd name="T62" fmla="*/ 3 w 179"/>
                <a:gd name="T63" fmla="*/ 8 h 309"/>
                <a:gd name="T64" fmla="*/ 3 w 179"/>
                <a:gd name="T65" fmla="*/ 8 h 309"/>
                <a:gd name="T66" fmla="*/ 3 w 179"/>
                <a:gd name="T67" fmla="*/ 7 h 309"/>
                <a:gd name="T68" fmla="*/ 4 w 179"/>
                <a:gd name="T69" fmla="*/ 7 h 309"/>
                <a:gd name="T70" fmla="*/ 4 w 179"/>
                <a:gd name="T71" fmla="*/ 7 h 309"/>
                <a:gd name="T72" fmla="*/ 5 w 179"/>
                <a:gd name="T73" fmla="*/ 7 h 309"/>
                <a:gd name="T74" fmla="*/ 4 w 179"/>
                <a:gd name="T75" fmla="*/ 7 h 309"/>
                <a:gd name="T76" fmla="*/ 4 w 179"/>
                <a:gd name="T77" fmla="*/ 6 h 309"/>
                <a:gd name="T78" fmla="*/ 4 w 179"/>
                <a:gd name="T79" fmla="*/ 5 h 309"/>
                <a:gd name="T80" fmla="*/ 5 w 179"/>
                <a:gd name="T81" fmla="*/ 5 h 309"/>
                <a:gd name="T82" fmla="*/ 4 w 179"/>
                <a:gd name="T83" fmla="*/ 4 h 309"/>
                <a:gd name="T84" fmla="*/ 4 w 179"/>
                <a:gd name="T85" fmla="*/ 3 h 309"/>
                <a:gd name="T86" fmla="*/ 4 w 179"/>
                <a:gd name="T87" fmla="*/ 2 h 309"/>
                <a:gd name="T88" fmla="*/ 4 w 179"/>
                <a:gd name="T89" fmla="*/ 1 h 309"/>
                <a:gd name="T90" fmla="*/ 5 w 179"/>
                <a:gd name="T91" fmla="*/ 1 h 309"/>
                <a:gd name="T92" fmla="*/ 5 w 179"/>
                <a:gd name="T93" fmla="*/ 0 h 309"/>
                <a:gd name="T94" fmla="*/ 5 w 179"/>
                <a:gd name="T95" fmla="*/ 0 h 309"/>
                <a:gd name="T96" fmla="*/ 5 w 179"/>
                <a:gd name="T97" fmla="*/ 0 h 309"/>
                <a:gd name="T98" fmla="*/ 5 w 179"/>
                <a:gd name="T99" fmla="*/ 0 h 309"/>
                <a:gd name="T100" fmla="*/ 5 w 179"/>
                <a:gd name="T101" fmla="*/ 0 h 309"/>
                <a:gd name="T102" fmla="*/ 5 w 179"/>
                <a:gd name="T103" fmla="*/ 0 h 309"/>
                <a:gd name="T104" fmla="*/ 5 w 179"/>
                <a:gd name="T105" fmla="*/ 0 h 309"/>
                <a:gd name="T106" fmla="*/ 5 w 179"/>
                <a:gd name="T107" fmla="*/ 0 h 30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79" h="309">
                  <a:moveTo>
                    <a:pt x="177" y="0"/>
                  </a:moveTo>
                  <a:lnTo>
                    <a:pt x="162" y="20"/>
                  </a:lnTo>
                  <a:lnTo>
                    <a:pt x="146" y="37"/>
                  </a:lnTo>
                  <a:lnTo>
                    <a:pt x="127" y="51"/>
                  </a:lnTo>
                  <a:lnTo>
                    <a:pt x="109" y="61"/>
                  </a:lnTo>
                  <a:lnTo>
                    <a:pt x="89" y="69"/>
                  </a:lnTo>
                  <a:lnTo>
                    <a:pt x="70" y="75"/>
                  </a:lnTo>
                  <a:lnTo>
                    <a:pt x="51" y="77"/>
                  </a:lnTo>
                  <a:lnTo>
                    <a:pt x="33" y="77"/>
                  </a:lnTo>
                  <a:lnTo>
                    <a:pt x="34" y="84"/>
                  </a:lnTo>
                  <a:lnTo>
                    <a:pt x="34" y="92"/>
                  </a:lnTo>
                  <a:lnTo>
                    <a:pt x="33" y="100"/>
                  </a:lnTo>
                  <a:lnTo>
                    <a:pt x="30" y="110"/>
                  </a:lnTo>
                  <a:lnTo>
                    <a:pt x="26" y="119"/>
                  </a:lnTo>
                  <a:lnTo>
                    <a:pt x="19" y="128"/>
                  </a:lnTo>
                  <a:lnTo>
                    <a:pt x="11" y="135"/>
                  </a:lnTo>
                  <a:lnTo>
                    <a:pt x="0" y="142"/>
                  </a:lnTo>
                  <a:lnTo>
                    <a:pt x="12" y="161"/>
                  </a:lnTo>
                  <a:lnTo>
                    <a:pt x="20" y="187"/>
                  </a:lnTo>
                  <a:lnTo>
                    <a:pt x="21" y="211"/>
                  </a:lnTo>
                  <a:lnTo>
                    <a:pt x="12" y="232"/>
                  </a:lnTo>
                  <a:lnTo>
                    <a:pt x="20" y="235"/>
                  </a:lnTo>
                  <a:lnTo>
                    <a:pt x="29" y="240"/>
                  </a:lnTo>
                  <a:lnTo>
                    <a:pt x="40" y="246"/>
                  </a:lnTo>
                  <a:lnTo>
                    <a:pt x="51" y="252"/>
                  </a:lnTo>
                  <a:lnTo>
                    <a:pt x="61" y="263"/>
                  </a:lnTo>
                  <a:lnTo>
                    <a:pt x="72" y="276"/>
                  </a:lnTo>
                  <a:lnTo>
                    <a:pt x="80" y="290"/>
                  </a:lnTo>
                  <a:lnTo>
                    <a:pt x="86" y="309"/>
                  </a:lnTo>
                  <a:lnTo>
                    <a:pt x="90" y="299"/>
                  </a:lnTo>
                  <a:lnTo>
                    <a:pt x="96" y="286"/>
                  </a:lnTo>
                  <a:lnTo>
                    <a:pt x="104" y="274"/>
                  </a:lnTo>
                  <a:lnTo>
                    <a:pt x="113" y="264"/>
                  </a:lnTo>
                  <a:lnTo>
                    <a:pt x="123" y="254"/>
                  </a:lnTo>
                  <a:lnTo>
                    <a:pt x="134" y="247"/>
                  </a:lnTo>
                  <a:lnTo>
                    <a:pt x="147" y="241"/>
                  </a:lnTo>
                  <a:lnTo>
                    <a:pt x="161" y="239"/>
                  </a:lnTo>
                  <a:lnTo>
                    <a:pt x="154" y="225"/>
                  </a:lnTo>
                  <a:lnTo>
                    <a:pt x="150" y="208"/>
                  </a:lnTo>
                  <a:lnTo>
                    <a:pt x="152" y="188"/>
                  </a:lnTo>
                  <a:lnTo>
                    <a:pt x="165" y="168"/>
                  </a:lnTo>
                  <a:lnTo>
                    <a:pt x="154" y="135"/>
                  </a:lnTo>
                  <a:lnTo>
                    <a:pt x="150" y="103"/>
                  </a:lnTo>
                  <a:lnTo>
                    <a:pt x="151" y="74"/>
                  </a:lnTo>
                  <a:lnTo>
                    <a:pt x="156" y="52"/>
                  </a:lnTo>
                  <a:lnTo>
                    <a:pt x="161" y="39"/>
                  </a:lnTo>
                  <a:lnTo>
                    <a:pt x="166" y="27"/>
                  </a:lnTo>
                  <a:lnTo>
                    <a:pt x="172" y="15"/>
                  </a:lnTo>
                  <a:lnTo>
                    <a:pt x="177" y="9"/>
                  </a:lnTo>
                  <a:lnTo>
                    <a:pt x="179" y="7"/>
                  </a:lnTo>
                  <a:lnTo>
                    <a:pt x="179" y="5"/>
                  </a:lnTo>
                  <a:lnTo>
                    <a:pt x="178" y="4"/>
                  </a:lnTo>
                  <a:lnTo>
                    <a:pt x="177" y="2"/>
                  </a:lnTo>
                  <a:lnTo>
                    <a:pt x="177"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61" name="Freeform 299">
              <a:extLst>
                <a:ext uri="{FF2B5EF4-FFF2-40B4-BE49-F238E27FC236}">
                  <a16:creationId xmlns:a16="http://schemas.microsoft.com/office/drawing/2014/main" xmlns="" id="{8BD38EBD-1789-4258-A781-0FB5083AD533}"/>
                </a:ext>
              </a:extLst>
            </p:cNvPr>
            <p:cNvSpPr>
              <a:spLocks/>
            </p:cNvSpPr>
            <p:nvPr/>
          </p:nvSpPr>
          <p:spPr bwMode="auto">
            <a:xfrm>
              <a:off x="2820" y="755"/>
              <a:ext cx="167" cy="128"/>
            </a:xfrm>
            <a:custGeom>
              <a:avLst/>
              <a:gdLst>
                <a:gd name="T0" fmla="*/ 5 w 334"/>
                <a:gd name="T1" fmla="*/ 0 h 256"/>
                <a:gd name="T2" fmla="*/ 5 w 334"/>
                <a:gd name="T3" fmla="*/ 1 h 256"/>
                <a:gd name="T4" fmla="*/ 4 w 334"/>
                <a:gd name="T5" fmla="*/ 1 h 256"/>
                <a:gd name="T6" fmla="*/ 4 w 334"/>
                <a:gd name="T7" fmla="*/ 1 h 256"/>
                <a:gd name="T8" fmla="*/ 3 w 334"/>
                <a:gd name="T9" fmla="*/ 1 h 256"/>
                <a:gd name="T10" fmla="*/ 3 w 334"/>
                <a:gd name="T11" fmla="*/ 1 h 256"/>
                <a:gd name="T12" fmla="*/ 2 w 334"/>
                <a:gd name="T13" fmla="*/ 1 h 256"/>
                <a:gd name="T14" fmla="*/ 2 w 334"/>
                <a:gd name="T15" fmla="*/ 2 h 256"/>
                <a:gd name="T16" fmla="*/ 1 w 334"/>
                <a:gd name="T17" fmla="*/ 2 h 256"/>
                <a:gd name="T18" fmla="*/ 1 w 334"/>
                <a:gd name="T19" fmla="*/ 2 h 256"/>
                <a:gd name="T20" fmla="*/ 1 w 334"/>
                <a:gd name="T21" fmla="*/ 2 h 256"/>
                <a:gd name="T22" fmla="*/ 1 w 334"/>
                <a:gd name="T23" fmla="*/ 1 h 256"/>
                <a:gd name="T24" fmla="*/ 0 w 334"/>
                <a:gd name="T25" fmla="*/ 1 h 256"/>
                <a:gd name="T26" fmla="*/ 1 w 334"/>
                <a:gd name="T27" fmla="*/ 2 h 256"/>
                <a:gd name="T28" fmla="*/ 2 w 334"/>
                <a:gd name="T29" fmla="*/ 2 h 256"/>
                <a:gd name="T30" fmla="*/ 2 w 334"/>
                <a:gd name="T31" fmla="*/ 3 h 256"/>
                <a:gd name="T32" fmla="*/ 2 w 334"/>
                <a:gd name="T33" fmla="*/ 4 h 256"/>
                <a:gd name="T34" fmla="*/ 3 w 334"/>
                <a:gd name="T35" fmla="*/ 4 h 256"/>
                <a:gd name="T36" fmla="*/ 3 w 334"/>
                <a:gd name="T37" fmla="*/ 5 h 256"/>
                <a:gd name="T38" fmla="*/ 3 w 334"/>
                <a:gd name="T39" fmla="*/ 6 h 256"/>
                <a:gd name="T40" fmla="*/ 3 w 334"/>
                <a:gd name="T41" fmla="*/ 6 h 256"/>
                <a:gd name="T42" fmla="*/ 4 w 334"/>
                <a:gd name="T43" fmla="*/ 6 h 256"/>
                <a:gd name="T44" fmla="*/ 4 w 334"/>
                <a:gd name="T45" fmla="*/ 7 h 256"/>
                <a:gd name="T46" fmla="*/ 4 w 334"/>
                <a:gd name="T47" fmla="*/ 7 h 256"/>
                <a:gd name="T48" fmla="*/ 5 w 334"/>
                <a:gd name="T49" fmla="*/ 7 h 256"/>
                <a:gd name="T50" fmla="*/ 5 w 334"/>
                <a:gd name="T51" fmla="*/ 7 h 256"/>
                <a:gd name="T52" fmla="*/ 6 w 334"/>
                <a:gd name="T53" fmla="*/ 8 h 256"/>
                <a:gd name="T54" fmla="*/ 6 w 334"/>
                <a:gd name="T55" fmla="*/ 8 h 256"/>
                <a:gd name="T56" fmla="*/ 6 w 334"/>
                <a:gd name="T57" fmla="*/ 8 h 256"/>
                <a:gd name="T58" fmla="*/ 6 w 334"/>
                <a:gd name="T59" fmla="*/ 8 h 256"/>
                <a:gd name="T60" fmla="*/ 7 w 334"/>
                <a:gd name="T61" fmla="*/ 8 h 256"/>
                <a:gd name="T62" fmla="*/ 7 w 334"/>
                <a:gd name="T63" fmla="*/ 8 h 256"/>
                <a:gd name="T64" fmla="*/ 8 w 334"/>
                <a:gd name="T65" fmla="*/ 8 h 256"/>
                <a:gd name="T66" fmla="*/ 9 w 334"/>
                <a:gd name="T67" fmla="*/ 8 h 256"/>
                <a:gd name="T68" fmla="*/ 9 w 334"/>
                <a:gd name="T69" fmla="*/ 8 h 256"/>
                <a:gd name="T70" fmla="*/ 10 w 334"/>
                <a:gd name="T71" fmla="*/ 8 h 256"/>
                <a:gd name="T72" fmla="*/ 11 w 334"/>
                <a:gd name="T73" fmla="*/ 8 h 256"/>
                <a:gd name="T74" fmla="*/ 11 w 334"/>
                <a:gd name="T75" fmla="*/ 8 h 256"/>
                <a:gd name="T76" fmla="*/ 10 w 334"/>
                <a:gd name="T77" fmla="*/ 8 h 256"/>
                <a:gd name="T78" fmla="*/ 10 w 334"/>
                <a:gd name="T79" fmla="*/ 7 h 256"/>
                <a:gd name="T80" fmla="*/ 10 w 334"/>
                <a:gd name="T81" fmla="*/ 7 h 256"/>
                <a:gd name="T82" fmla="*/ 10 w 334"/>
                <a:gd name="T83" fmla="*/ 6 h 256"/>
                <a:gd name="T84" fmla="*/ 10 w 334"/>
                <a:gd name="T85" fmla="*/ 5 h 256"/>
                <a:gd name="T86" fmla="*/ 10 w 334"/>
                <a:gd name="T87" fmla="*/ 5 h 256"/>
                <a:gd name="T88" fmla="*/ 10 w 334"/>
                <a:gd name="T89" fmla="*/ 4 h 256"/>
                <a:gd name="T90" fmla="*/ 10 w 334"/>
                <a:gd name="T91" fmla="*/ 4 h 256"/>
                <a:gd name="T92" fmla="*/ 10 w 334"/>
                <a:gd name="T93" fmla="*/ 4 h 256"/>
                <a:gd name="T94" fmla="*/ 9 w 334"/>
                <a:gd name="T95" fmla="*/ 3 h 256"/>
                <a:gd name="T96" fmla="*/ 9 w 334"/>
                <a:gd name="T97" fmla="*/ 3 h 256"/>
                <a:gd name="T98" fmla="*/ 8 w 334"/>
                <a:gd name="T99" fmla="*/ 3 h 256"/>
                <a:gd name="T100" fmla="*/ 8 w 334"/>
                <a:gd name="T101" fmla="*/ 2 h 256"/>
                <a:gd name="T102" fmla="*/ 8 w 334"/>
                <a:gd name="T103" fmla="*/ 2 h 256"/>
                <a:gd name="T104" fmla="*/ 8 w 334"/>
                <a:gd name="T105" fmla="*/ 1 h 256"/>
                <a:gd name="T106" fmla="*/ 7 w 334"/>
                <a:gd name="T107" fmla="*/ 1 h 256"/>
                <a:gd name="T108" fmla="*/ 7 w 334"/>
                <a:gd name="T109" fmla="*/ 1 h 256"/>
                <a:gd name="T110" fmla="*/ 7 w 334"/>
                <a:gd name="T111" fmla="*/ 1 h 256"/>
                <a:gd name="T112" fmla="*/ 7 w 334"/>
                <a:gd name="T113" fmla="*/ 1 h 256"/>
                <a:gd name="T114" fmla="*/ 6 w 334"/>
                <a:gd name="T115" fmla="*/ 1 h 256"/>
                <a:gd name="T116" fmla="*/ 6 w 334"/>
                <a:gd name="T117" fmla="*/ 1 h 256"/>
                <a:gd name="T118" fmla="*/ 6 w 334"/>
                <a:gd name="T119" fmla="*/ 1 h 256"/>
                <a:gd name="T120" fmla="*/ 5 w 334"/>
                <a:gd name="T121" fmla="*/ 0 h 25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34" h="256">
                  <a:moveTo>
                    <a:pt x="152" y="0"/>
                  </a:moveTo>
                  <a:lnTo>
                    <a:pt x="141" y="3"/>
                  </a:lnTo>
                  <a:lnTo>
                    <a:pt x="126" y="9"/>
                  </a:lnTo>
                  <a:lnTo>
                    <a:pt x="108" y="15"/>
                  </a:lnTo>
                  <a:lnTo>
                    <a:pt x="91" y="21"/>
                  </a:lnTo>
                  <a:lnTo>
                    <a:pt x="71" y="26"/>
                  </a:lnTo>
                  <a:lnTo>
                    <a:pt x="54" y="31"/>
                  </a:lnTo>
                  <a:lnTo>
                    <a:pt x="37" y="34"/>
                  </a:lnTo>
                  <a:lnTo>
                    <a:pt x="22" y="35"/>
                  </a:lnTo>
                  <a:lnTo>
                    <a:pt x="15" y="34"/>
                  </a:lnTo>
                  <a:lnTo>
                    <a:pt x="9" y="33"/>
                  </a:lnTo>
                  <a:lnTo>
                    <a:pt x="4" y="32"/>
                  </a:lnTo>
                  <a:lnTo>
                    <a:pt x="0" y="32"/>
                  </a:lnTo>
                  <a:lnTo>
                    <a:pt x="17" y="44"/>
                  </a:lnTo>
                  <a:lnTo>
                    <a:pt x="35" y="59"/>
                  </a:lnTo>
                  <a:lnTo>
                    <a:pt x="48" y="76"/>
                  </a:lnTo>
                  <a:lnTo>
                    <a:pt x="62" y="97"/>
                  </a:lnTo>
                  <a:lnTo>
                    <a:pt x="73" y="118"/>
                  </a:lnTo>
                  <a:lnTo>
                    <a:pt x="82" y="141"/>
                  </a:lnTo>
                  <a:lnTo>
                    <a:pt x="89" y="167"/>
                  </a:lnTo>
                  <a:lnTo>
                    <a:pt x="93" y="191"/>
                  </a:lnTo>
                  <a:lnTo>
                    <a:pt x="101" y="191"/>
                  </a:lnTo>
                  <a:lnTo>
                    <a:pt x="113" y="195"/>
                  </a:lnTo>
                  <a:lnTo>
                    <a:pt x="124" y="199"/>
                  </a:lnTo>
                  <a:lnTo>
                    <a:pt x="138" y="207"/>
                  </a:lnTo>
                  <a:lnTo>
                    <a:pt x="151" y="216"/>
                  </a:lnTo>
                  <a:lnTo>
                    <a:pt x="162" y="228"/>
                  </a:lnTo>
                  <a:lnTo>
                    <a:pt x="173" y="241"/>
                  </a:lnTo>
                  <a:lnTo>
                    <a:pt x="181" y="256"/>
                  </a:lnTo>
                  <a:lnTo>
                    <a:pt x="191" y="248"/>
                  </a:lnTo>
                  <a:lnTo>
                    <a:pt x="204" y="241"/>
                  </a:lnTo>
                  <a:lnTo>
                    <a:pt x="220" y="234"/>
                  </a:lnTo>
                  <a:lnTo>
                    <a:pt x="238" y="229"/>
                  </a:lnTo>
                  <a:lnTo>
                    <a:pt x="259" y="228"/>
                  </a:lnTo>
                  <a:lnTo>
                    <a:pt x="282" y="229"/>
                  </a:lnTo>
                  <a:lnTo>
                    <a:pt x="308" y="235"/>
                  </a:lnTo>
                  <a:lnTo>
                    <a:pt x="334" y="246"/>
                  </a:lnTo>
                  <a:lnTo>
                    <a:pt x="326" y="237"/>
                  </a:lnTo>
                  <a:lnTo>
                    <a:pt x="318" y="226"/>
                  </a:lnTo>
                  <a:lnTo>
                    <a:pt x="311" y="212"/>
                  </a:lnTo>
                  <a:lnTo>
                    <a:pt x="306" y="196"/>
                  </a:lnTo>
                  <a:lnTo>
                    <a:pt x="303" y="177"/>
                  </a:lnTo>
                  <a:lnTo>
                    <a:pt x="304" y="158"/>
                  </a:lnTo>
                  <a:lnTo>
                    <a:pt x="310" y="135"/>
                  </a:lnTo>
                  <a:lnTo>
                    <a:pt x="320" y="109"/>
                  </a:lnTo>
                  <a:lnTo>
                    <a:pt x="305" y="106"/>
                  </a:lnTo>
                  <a:lnTo>
                    <a:pt x="289" y="101"/>
                  </a:lnTo>
                  <a:lnTo>
                    <a:pt x="274" y="95"/>
                  </a:lnTo>
                  <a:lnTo>
                    <a:pt x="259" y="86"/>
                  </a:lnTo>
                  <a:lnTo>
                    <a:pt x="248" y="74"/>
                  </a:lnTo>
                  <a:lnTo>
                    <a:pt x="238" y="59"/>
                  </a:lnTo>
                  <a:lnTo>
                    <a:pt x="234" y="39"/>
                  </a:lnTo>
                  <a:lnTo>
                    <a:pt x="233" y="16"/>
                  </a:lnTo>
                  <a:lnTo>
                    <a:pt x="223" y="18"/>
                  </a:lnTo>
                  <a:lnTo>
                    <a:pt x="215" y="19"/>
                  </a:lnTo>
                  <a:lnTo>
                    <a:pt x="205" y="21"/>
                  </a:lnTo>
                  <a:lnTo>
                    <a:pt x="196" y="19"/>
                  </a:lnTo>
                  <a:lnTo>
                    <a:pt x="185" y="17"/>
                  </a:lnTo>
                  <a:lnTo>
                    <a:pt x="175" y="14"/>
                  </a:lnTo>
                  <a:lnTo>
                    <a:pt x="164" y="8"/>
                  </a:lnTo>
                  <a:lnTo>
                    <a:pt x="152"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62" name="Freeform 300">
              <a:extLst>
                <a:ext uri="{FF2B5EF4-FFF2-40B4-BE49-F238E27FC236}">
                  <a16:creationId xmlns:a16="http://schemas.microsoft.com/office/drawing/2014/main" xmlns="" id="{9683DF2C-3612-46B7-8E70-7E95047718C5}"/>
                </a:ext>
              </a:extLst>
            </p:cNvPr>
            <p:cNvSpPr>
              <a:spLocks/>
            </p:cNvSpPr>
            <p:nvPr/>
          </p:nvSpPr>
          <p:spPr bwMode="auto">
            <a:xfrm>
              <a:off x="2734" y="564"/>
              <a:ext cx="147" cy="180"/>
            </a:xfrm>
            <a:custGeom>
              <a:avLst/>
              <a:gdLst>
                <a:gd name="T0" fmla="*/ 8 w 293"/>
                <a:gd name="T1" fmla="*/ 5 h 361"/>
                <a:gd name="T2" fmla="*/ 7 w 293"/>
                <a:gd name="T3" fmla="*/ 5 h 361"/>
                <a:gd name="T4" fmla="*/ 5 w 293"/>
                <a:gd name="T5" fmla="*/ 6 h 361"/>
                <a:gd name="T6" fmla="*/ 4 w 293"/>
                <a:gd name="T7" fmla="*/ 7 h 361"/>
                <a:gd name="T8" fmla="*/ 3 w 293"/>
                <a:gd name="T9" fmla="*/ 8 h 361"/>
                <a:gd name="T10" fmla="*/ 3 w 293"/>
                <a:gd name="T11" fmla="*/ 9 h 361"/>
                <a:gd name="T12" fmla="*/ 3 w 293"/>
                <a:gd name="T13" fmla="*/ 10 h 361"/>
                <a:gd name="T14" fmla="*/ 2 w 293"/>
                <a:gd name="T15" fmla="*/ 10 h 361"/>
                <a:gd name="T16" fmla="*/ 2 w 293"/>
                <a:gd name="T17" fmla="*/ 10 h 361"/>
                <a:gd name="T18" fmla="*/ 1 w 293"/>
                <a:gd name="T19" fmla="*/ 11 h 361"/>
                <a:gd name="T20" fmla="*/ 1 w 293"/>
                <a:gd name="T21" fmla="*/ 11 h 361"/>
                <a:gd name="T22" fmla="*/ 1 w 293"/>
                <a:gd name="T23" fmla="*/ 11 h 361"/>
                <a:gd name="T24" fmla="*/ 1 w 293"/>
                <a:gd name="T25" fmla="*/ 11 h 361"/>
                <a:gd name="T26" fmla="*/ 0 w 293"/>
                <a:gd name="T27" fmla="*/ 11 h 361"/>
                <a:gd name="T28" fmla="*/ 1 w 293"/>
                <a:gd name="T29" fmla="*/ 10 h 361"/>
                <a:gd name="T30" fmla="*/ 2 w 293"/>
                <a:gd name="T31" fmla="*/ 9 h 361"/>
                <a:gd name="T32" fmla="*/ 3 w 293"/>
                <a:gd name="T33" fmla="*/ 8 h 361"/>
                <a:gd name="T34" fmla="*/ 3 w 293"/>
                <a:gd name="T35" fmla="*/ 7 h 361"/>
                <a:gd name="T36" fmla="*/ 3 w 293"/>
                <a:gd name="T37" fmla="*/ 6 h 361"/>
                <a:gd name="T38" fmla="*/ 3 w 293"/>
                <a:gd name="T39" fmla="*/ 5 h 361"/>
                <a:gd name="T40" fmla="*/ 3 w 293"/>
                <a:gd name="T41" fmla="*/ 4 h 361"/>
                <a:gd name="T42" fmla="*/ 3 w 293"/>
                <a:gd name="T43" fmla="*/ 4 h 361"/>
                <a:gd name="T44" fmla="*/ 4 w 293"/>
                <a:gd name="T45" fmla="*/ 3 h 361"/>
                <a:gd name="T46" fmla="*/ 4 w 293"/>
                <a:gd name="T47" fmla="*/ 2 h 361"/>
                <a:gd name="T48" fmla="*/ 5 w 293"/>
                <a:gd name="T49" fmla="*/ 1 h 361"/>
                <a:gd name="T50" fmla="*/ 6 w 293"/>
                <a:gd name="T51" fmla="*/ 1 h 361"/>
                <a:gd name="T52" fmla="*/ 7 w 293"/>
                <a:gd name="T53" fmla="*/ 1 h 361"/>
                <a:gd name="T54" fmla="*/ 8 w 293"/>
                <a:gd name="T55" fmla="*/ 0 h 361"/>
                <a:gd name="T56" fmla="*/ 8 w 293"/>
                <a:gd name="T57" fmla="*/ 0 h 361"/>
                <a:gd name="T58" fmla="*/ 8 w 293"/>
                <a:gd name="T59" fmla="*/ 1 h 361"/>
                <a:gd name="T60" fmla="*/ 8 w 293"/>
                <a:gd name="T61" fmla="*/ 2 h 361"/>
                <a:gd name="T62" fmla="*/ 9 w 293"/>
                <a:gd name="T63" fmla="*/ 3 h 361"/>
                <a:gd name="T64" fmla="*/ 9 w 293"/>
                <a:gd name="T65" fmla="*/ 3 h 361"/>
                <a:gd name="T66" fmla="*/ 9 w 293"/>
                <a:gd name="T67" fmla="*/ 4 h 361"/>
                <a:gd name="T68" fmla="*/ 8 w 293"/>
                <a:gd name="T69" fmla="*/ 4 h 361"/>
                <a:gd name="T70" fmla="*/ 8 w 293"/>
                <a:gd name="T71" fmla="*/ 5 h 36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93" h="361">
                  <a:moveTo>
                    <a:pt x="256" y="175"/>
                  </a:moveTo>
                  <a:lnTo>
                    <a:pt x="247" y="175"/>
                  </a:lnTo>
                  <a:lnTo>
                    <a:pt x="230" y="175"/>
                  </a:lnTo>
                  <a:lnTo>
                    <a:pt x="209" y="178"/>
                  </a:lnTo>
                  <a:lnTo>
                    <a:pt x="185" y="183"/>
                  </a:lnTo>
                  <a:lnTo>
                    <a:pt x="160" y="194"/>
                  </a:lnTo>
                  <a:lnTo>
                    <a:pt x="134" y="211"/>
                  </a:lnTo>
                  <a:lnTo>
                    <a:pt x="112" y="235"/>
                  </a:lnTo>
                  <a:lnTo>
                    <a:pt x="95" y="270"/>
                  </a:lnTo>
                  <a:lnTo>
                    <a:pt x="89" y="286"/>
                  </a:lnTo>
                  <a:lnTo>
                    <a:pt x="85" y="301"/>
                  </a:lnTo>
                  <a:lnTo>
                    <a:pt x="80" y="314"/>
                  </a:lnTo>
                  <a:lnTo>
                    <a:pt x="76" y="324"/>
                  </a:lnTo>
                  <a:lnTo>
                    <a:pt x="71" y="333"/>
                  </a:lnTo>
                  <a:lnTo>
                    <a:pt x="65" y="341"/>
                  </a:lnTo>
                  <a:lnTo>
                    <a:pt x="61" y="346"/>
                  </a:lnTo>
                  <a:lnTo>
                    <a:pt x="54" y="348"/>
                  </a:lnTo>
                  <a:lnTo>
                    <a:pt x="47" y="349"/>
                  </a:lnTo>
                  <a:lnTo>
                    <a:pt x="39" y="351"/>
                  </a:lnTo>
                  <a:lnTo>
                    <a:pt x="31" y="352"/>
                  </a:lnTo>
                  <a:lnTo>
                    <a:pt x="24" y="354"/>
                  </a:lnTo>
                  <a:lnTo>
                    <a:pt x="17" y="355"/>
                  </a:lnTo>
                  <a:lnTo>
                    <a:pt x="11" y="357"/>
                  </a:lnTo>
                  <a:lnTo>
                    <a:pt x="5" y="359"/>
                  </a:lnTo>
                  <a:lnTo>
                    <a:pt x="1" y="361"/>
                  </a:lnTo>
                  <a:lnTo>
                    <a:pt x="1" y="360"/>
                  </a:lnTo>
                  <a:lnTo>
                    <a:pt x="1" y="359"/>
                  </a:lnTo>
                  <a:lnTo>
                    <a:pt x="0" y="357"/>
                  </a:lnTo>
                  <a:lnTo>
                    <a:pt x="0" y="356"/>
                  </a:lnTo>
                  <a:lnTo>
                    <a:pt x="24" y="345"/>
                  </a:lnTo>
                  <a:lnTo>
                    <a:pt x="42" y="329"/>
                  </a:lnTo>
                  <a:lnTo>
                    <a:pt x="55" y="309"/>
                  </a:lnTo>
                  <a:lnTo>
                    <a:pt x="64" y="287"/>
                  </a:lnTo>
                  <a:lnTo>
                    <a:pt x="69" y="265"/>
                  </a:lnTo>
                  <a:lnTo>
                    <a:pt x="71" y="244"/>
                  </a:lnTo>
                  <a:lnTo>
                    <a:pt x="72" y="226"/>
                  </a:lnTo>
                  <a:lnTo>
                    <a:pt x="72" y="213"/>
                  </a:lnTo>
                  <a:lnTo>
                    <a:pt x="72" y="202"/>
                  </a:lnTo>
                  <a:lnTo>
                    <a:pt x="69" y="187"/>
                  </a:lnTo>
                  <a:lnTo>
                    <a:pt x="65" y="172"/>
                  </a:lnTo>
                  <a:lnTo>
                    <a:pt x="61" y="155"/>
                  </a:lnTo>
                  <a:lnTo>
                    <a:pt x="70" y="152"/>
                  </a:lnTo>
                  <a:lnTo>
                    <a:pt x="81" y="147"/>
                  </a:lnTo>
                  <a:lnTo>
                    <a:pt x="93" y="137"/>
                  </a:lnTo>
                  <a:lnTo>
                    <a:pt x="104" y="126"/>
                  </a:lnTo>
                  <a:lnTo>
                    <a:pt x="114" y="112"/>
                  </a:lnTo>
                  <a:lnTo>
                    <a:pt x="119" y="96"/>
                  </a:lnTo>
                  <a:lnTo>
                    <a:pt x="120" y="80"/>
                  </a:lnTo>
                  <a:lnTo>
                    <a:pt x="117" y="64"/>
                  </a:lnTo>
                  <a:lnTo>
                    <a:pt x="130" y="62"/>
                  </a:lnTo>
                  <a:lnTo>
                    <a:pt x="145" y="58"/>
                  </a:lnTo>
                  <a:lnTo>
                    <a:pt x="163" y="52"/>
                  </a:lnTo>
                  <a:lnTo>
                    <a:pt x="181" y="43"/>
                  </a:lnTo>
                  <a:lnTo>
                    <a:pt x="200" y="34"/>
                  </a:lnTo>
                  <a:lnTo>
                    <a:pt x="216" y="22"/>
                  </a:lnTo>
                  <a:lnTo>
                    <a:pt x="229" y="12"/>
                  </a:lnTo>
                  <a:lnTo>
                    <a:pt x="238" y="0"/>
                  </a:lnTo>
                  <a:lnTo>
                    <a:pt x="237" y="14"/>
                  </a:lnTo>
                  <a:lnTo>
                    <a:pt x="239" y="30"/>
                  </a:lnTo>
                  <a:lnTo>
                    <a:pt x="242" y="47"/>
                  </a:lnTo>
                  <a:lnTo>
                    <a:pt x="248" y="65"/>
                  </a:lnTo>
                  <a:lnTo>
                    <a:pt x="256" y="82"/>
                  </a:lnTo>
                  <a:lnTo>
                    <a:pt x="267" y="97"/>
                  </a:lnTo>
                  <a:lnTo>
                    <a:pt x="279" y="110"/>
                  </a:lnTo>
                  <a:lnTo>
                    <a:pt x="293" y="119"/>
                  </a:lnTo>
                  <a:lnTo>
                    <a:pt x="284" y="120"/>
                  </a:lnTo>
                  <a:lnTo>
                    <a:pt x="274" y="124"/>
                  </a:lnTo>
                  <a:lnTo>
                    <a:pt x="266" y="128"/>
                  </a:lnTo>
                  <a:lnTo>
                    <a:pt x="257" y="135"/>
                  </a:lnTo>
                  <a:lnTo>
                    <a:pt x="252" y="142"/>
                  </a:lnTo>
                  <a:lnTo>
                    <a:pt x="249" y="152"/>
                  </a:lnTo>
                  <a:lnTo>
                    <a:pt x="251" y="163"/>
                  </a:lnTo>
                  <a:lnTo>
                    <a:pt x="256" y="175"/>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63" name="Freeform 301">
              <a:extLst>
                <a:ext uri="{FF2B5EF4-FFF2-40B4-BE49-F238E27FC236}">
                  <a16:creationId xmlns:a16="http://schemas.microsoft.com/office/drawing/2014/main" xmlns="" id="{42959FF0-B136-4F23-99D6-0AD7BA3C4636}"/>
                </a:ext>
              </a:extLst>
            </p:cNvPr>
            <p:cNvSpPr>
              <a:spLocks/>
            </p:cNvSpPr>
            <p:nvPr/>
          </p:nvSpPr>
          <p:spPr bwMode="auto">
            <a:xfrm>
              <a:off x="2686" y="566"/>
              <a:ext cx="86" cy="176"/>
            </a:xfrm>
            <a:custGeom>
              <a:avLst/>
              <a:gdLst>
                <a:gd name="T0" fmla="*/ 2 w 173"/>
                <a:gd name="T1" fmla="*/ 11 h 351"/>
                <a:gd name="T2" fmla="*/ 2 w 173"/>
                <a:gd name="T3" fmla="*/ 11 h 351"/>
                <a:gd name="T4" fmla="*/ 2 w 173"/>
                <a:gd name="T5" fmla="*/ 11 h 351"/>
                <a:gd name="T6" fmla="*/ 1 w 173"/>
                <a:gd name="T7" fmla="*/ 11 h 351"/>
                <a:gd name="T8" fmla="*/ 1 w 173"/>
                <a:gd name="T9" fmla="*/ 11 h 351"/>
                <a:gd name="T10" fmla="*/ 2 w 173"/>
                <a:gd name="T11" fmla="*/ 10 h 351"/>
                <a:gd name="T12" fmla="*/ 2 w 173"/>
                <a:gd name="T13" fmla="*/ 10 h 351"/>
                <a:gd name="T14" fmla="*/ 3 w 173"/>
                <a:gd name="T15" fmla="*/ 10 h 351"/>
                <a:gd name="T16" fmla="*/ 3 w 173"/>
                <a:gd name="T17" fmla="*/ 10 h 351"/>
                <a:gd name="T18" fmla="*/ 3 w 173"/>
                <a:gd name="T19" fmla="*/ 9 h 351"/>
                <a:gd name="T20" fmla="*/ 3 w 173"/>
                <a:gd name="T21" fmla="*/ 9 h 351"/>
                <a:gd name="T22" fmla="*/ 3 w 173"/>
                <a:gd name="T23" fmla="*/ 9 h 351"/>
                <a:gd name="T24" fmla="*/ 2 w 173"/>
                <a:gd name="T25" fmla="*/ 9 h 351"/>
                <a:gd name="T26" fmla="*/ 2 w 173"/>
                <a:gd name="T27" fmla="*/ 9 h 351"/>
                <a:gd name="T28" fmla="*/ 2 w 173"/>
                <a:gd name="T29" fmla="*/ 9 h 351"/>
                <a:gd name="T30" fmla="*/ 1 w 173"/>
                <a:gd name="T31" fmla="*/ 9 h 351"/>
                <a:gd name="T32" fmla="*/ 1 w 173"/>
                <a:gd name="T33" fmla="*/ 10 h 351"/>
                <a:gd name="T34" fmla="*/ 1 w 173"/>
                <a:gd name="T35" fmla="*/ 10 h 351"/>
                <a:gd name="T36" fmla="*/ 1 w 173"/>
                <a:gd name="T37" fmla="*/ 10 h 351"/>
                <a:gd name="T38" fmla="*/ 1 w 173"/>
                <a:gd name="T39" fmla="*/ 10 h 351"/>
                <a:gd name="T40" fmla="*/ 1 w 173"/>
                <a:gd name="T41" fmla="*/ 10 h 351"/>
                <a:gd name="T42" fmla="*/ 1 w 173"/>
                <a:gd name="T43" fmla="*/ 9 h 351"/>
                <a:gd name="T44" fmla="*/ 1 w 173"/>
                <a:gd name="T45" fmla="*/ 9 h 351"/>
                <a:gd name="T46" fmla="*/ 1 w 173"/>
                <a:gd name="T47" fmla="*/ 8 h 351"/>
                <a:gd name="T48" fmla="*/ 1 w 173"/>
                <a:gd name="T49" fmla="*/ 8 h 351"/>
                <a:gd name="T50" fmla="*/ 1 w 173"/>
                <a:gd name="T51" fmla="*/ 8 h 351"/>
                <a:gd name="T52" fmla="*/ 1 w 173"/>
                <a:gd name="T53" fmla="*/ 8 h 351"/>
                <a:gd name="T54" fmla="*/ 1 w 173"/>
                <a:gd name="T55" fmla="*/ 8 h 351"/>
                <a:gd name="T56" fmla="*/ 1 w 173"/>
                <a:gd name="T57" fmla="*/ 7 h 351"/>
                <a:gd name="T58" fmla="*/ 0 w 173"/>
                <a:gd name="T59" fmla="*/ 8 h 351"/>
                <a:gd name="T60" fmla="*/ 0 w 173"/>
                <a:gd name="T61" fmla="*/ 8 h 351"/>
                <a:gd name="T62" fmla="*/ 0 w 173"/>
                <a:gd name="T63" fmla="*/ 8 h 351"/>
                <a:gd name="T64" fmla="*/ 0 w 173"/>
                <a:gd name="T65" fmla="*/ 7 h 351"/>
                <a:gd name="T66" fmla="*/ 0 w 173"/>
                <a:gd name="T67" fmla="*/ 5 h 351"/>
                <a:gd name="T68" fmla="*/ 1 w 173"/>
                <a:gd name="T69" fmla="*/ 3 h 351"/>
                <a:gd name="T70" fmla="*/ 3 w 173"/>
                <a:gd name="T71" fmla="*/ 1 h 351"/>
                <a:gd name="T72" fmla="*/ 4 w 173"/>
                <a:gd name="T73" fmla="*/ 1 h 351"/>
                <a:gd name="T74" fmla="*/ 5 w 173"/>
                <a:gd name="T75" fmla="*/ 1 h 351"/>
                <a:gd name="T76" fmla="*/ 5 w 173"/>
                <a:gd name="T77" fmla="*/ 0 h 351"/>
                <a:gd name="T78" fmla="*/ 5 w 173"/>
                <a:gd name="T79" fmla="*/ 1 h 351"/>
                <a:gd name="T80" fmla="*/ 4 w 173"/>
                <a:gd name="T81" fmla="*/ 1 h 351"/>
                <a:gd name="T82" fmla="*/ 4 w 173"/>
                <a:gd name="T83" fmla="*/ 2 h 351"/>
                <a:gd name="T84" fmla="*/ 4 w 173"/>
                <a:gd name="T85" fmla="*/ 4 h 351"/>
                <a:gd name="T86" fmla="*/ 4 w 173"/>
                <a:gd name="T87" fmla="*/ 5 h 351"/>
                <a:gd name="T88" fmla="*/ 5 w 173"/>
                <a:gd name="T89" fmla="*/ 6 h 351"/>
                <a:gd name="T90" fmla="*/ 5 w 173"/>
                <a:gd name="T91" fmla="*/ 7 h 351"/>
                <a:gd name="T92" fmla="*/ 5 w 173"/>
                <a:gd name="T93" fmla="*/ 7 h 351"/>
                <a:gd name="T94" fmla="*/ 5 w 173"/>
                <a:gd name="T95" fmla="*/ 9 h 351"/>
                <a:gd name="T96" fmla="*/ 4 w 173"/>
                <a:gd name="T97" fmla="*/ 10 h 351"/>
                <a:gd name="T98" fmla="*/ 3 w 173"/>
                <a:gd name="T99" fmla="*/ 11 h 3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73" h="351">
                  <a:moveTo>
                    <a:pt x="97" y="351"/>
                  </a:moveTo>
                  <a:lnTo>
                    <a:pt x="94" y="347"/>
                  </a:lnTo>
                  <a:lnTo>
                    <a:pt x="90" y="340"/>
                  </a:lnTo>
                  <a:lnTo>
                    <a:pt x="83" y="335"/>
                  </a:lnTo>
                  <a:lnTo>
                    <a:pt x="71" y="335"/>
                  </a:lnTo>
                  <a:lnTo>
                    <a:pt x="64" y="336"/>
                  </a:lnTo>
                  <a:lnTo>
                    <a:pt x="60" y="334"/>
                  </a:lnTo>
                  <a:lnTo>
                    <a:pt x="55" y="331"/>
                  </a:lnTo>
                  <a:lnTo>
                    <a:pt x="52" y="327"/>
                  </a:lnTo>
                  <a:lnTo>
                    <a:pt x="57" y="321"/>
                  </a:lnTo>
                  <a:lnTo>
                    <a:pt x="62" y="316"/>
                  </a:lnTo>
                  <a:lnTo>
                    <a:pt x="68" y="311"/>
                  </a:lnTo>
                  <a:lnTo>
                    <a:pt x="72" y="306"/>
                  </a:lnTo>
                  <a:lnTo>
                    <a:pt x="84" y="307"/>
                  </a:lnTo>
                  <a:lnTo>
                    <a:pt x="92" y="305"/>
                  </a:lnTo>
                  <a:lnTo>
                    <a:pt x="99" y="302"/>
                  </a:lnTo>
                  <a:lnTo>
                    <a:pt x="105" y="295"/>
                  </a:lnTo>
                  <a:lnTo>
                    <a:pt x="107" y="291"/>
                  </a:lnTo>
                  <a:lnTo>
                    <a:pt x="108" y="288"/>
                  </a:lnTo>
                  <a:lnTo>
                    <a:pt x="108" y="284"/>
                  </a:lnTo>
                  <a:lnTo>
                    <a:pt x="108" y="281"/>
                  </a:lnTo>
                  <a:lnTo>
                    <a:pt x="107" y="278"/>
                  </a:lnTo>
                  <a:lnTo>
                    <a:pt x="106" y="274"/>
                  </a:lnTo>
                  <a:lnTo>
                    <a:pt x="103" y="271"/>
                  </a:lnTo>
                  <a:lnTo>
                    <a:pt x="101" y="267"/>
                  </a:lnTo>
                  <a:lnTo>
                    <a:pt x="95" y="263"/>
                  </a:lnTo>
                  <a:lnTo>
                    <a:pt x="86" y="261"/>
                  </a:lnTo>
                  <a:lnTo>
                    <a:pt x="77" y="263"/>
                  </a:lnTo>
                  <a:lnTo>
                    <a:pt x="69" y="266"/>
                  </a:lnTo>
                  <a:lnTo>
                    <a:pt x="64" y="272"/>
                  </a:lnTo>
                  <a:lnTo>
                    <a:pt x="63" y="276"/>
                  </a:lnTo>
                  <a:lnTo>
                    <a:pt x="63" y="281"/>
                  </a:lnTo>
                  <a:lnTo>
                    <a:pt x="64" y="286"/>
                  </a:lnTo>
                  <a:lnTo>
                    <a:pt x="59" y="293"/>
                  </a:lnTo>
                  <a:lnTo>
                    <a:pt x="52" y="298"/>
                  </a:lnTo>
                  <a:lnTo>
                    <a:pt x="46" y="303"/>
                  </a:lnTo>
                  <a:lnTo>
                    <a:pt x="42" y="305"/>
                  </a:lnTo>
                  <a:lnTo>
                    <a:pt x="40" y="303"/>
                  </a:lnTo>
                  <a:lnTo>
                    <a:pt x="38" y="301"/>
                  </a:lnTo>
                  <a:lnTo>
                    <a:pt x="36" y="298"/>
                  </a:lnTo>
                  <a:lnTo>
                    <a:pt x="32" y="297"/>
                  </a:lnTo>
                  <a:lnTo>
                    <a:pt x="36" y="290"/>
                  </a:lnTo>
                  <a:lnTo>
                    <a:pt x="38" y="282"/>
                  </a:lnTo>
                  <a:lnTo>
                    <a:pt x="39" y="275"/>
                  </a:lnTo>
                  <a:lnTo>
                    <a:pt x="40" y="271"/>
                  </a:lnTo>
                  <a:lnTo>
                    <a:pt x="47" y="266"/>
                  </a:lnTo>
                  <a:lnTo>
                    <a:pt x="52" y="261"/>
                  </a:lnTo>
                  <a:lnTo>
                    <a:pt x="55" y="254"/>
                  </a:lnTo>
                  <a:lnTo>
                    <a:pt x="57" y="249"/>
                  </a:lnTo>
                  <a:lnTo>
                    <a:pt x="57" y="246"/>
                  </a:lnTo>
                  <a:lnTo>
                    <a:pt x="57" y="244"/>
                  </a:lnTo>
                  <a:lnTo>
                    <a:pt x="57" y="243"/>
                  </a:lnTo>
                  <a:lnTo>
                    <a:pt x="56" y="241"/>
                  </a:lnTo>
                  <a:lnTo>
                    <a:pt x="54" y="235"/>
                  </a:lnTo>
                  <a:lnTo>
                    <a:pt x="51" y="230"/>
                  </a:lnTo>
                  <a:lnTo>
                    <a:pt x="45" y="227"/>
                  </a:lnTo>
                  <a:lnTo>
                    <a:pt x="37" y="223"/>
                  </a:lnTo>
                  <a:lnTo>
                    <a:pt x="32" y="222"/>
                  </a:lnTo>
                  <a:lnTo>
                    <a:pt x="27" y="222"/>
                  </a:lnTo>
                  <a:lnTo>
                    <a:pt x="24" y="225"/>
                  </a:lnTo>
                  <a:lnTo>
                    <a:pt x="21" y="226"/>
                  </a:lnTo>
                  <a:lnTo>
                    <a:pt x="17" y="228"/>
                  </a:lnTo>
                  <a:lnTo>
                    <a:pt x="15" y="229"/>
                  </a:lnTo>
                  <a:lnTo>
                    <a:pt x="11" y="231"/>
                  </a:lnTo>
                  <a:lnTo>
                    <a:pt x="9" y="234"/>
                  </a:lnTo>
                  <a:lnTo>
                    <a:pt x="0" y="201"/>
                  </a:lnTo>
                  <a:lnTo>
                    <a:pt x="2" y="167"/>
                  </a:lnTo>
                  <a:lnTo>
                    <a:pt x="16" y="133"/>
                  </a:lnTo>
                  <a:lnTo>
                    <a:pt x="37" y="100"/>
                  </a:lnTo>
                  <a:lnTo>
                    <a:pt x="63" y="70"/>
                  </a:lnTo>
                  <a:lnTo>
                    <a:pt x="92" y="45"/>
                  </a:lnTo>
                  <a:lnTo>
                    <a:pt x="121" y="25"/>
                  </a:lnTo>
                  <a:lnTo>
                    <a:pt x="147" y="11"/>
                  </a:lnTo>
                  <a:lnTo>
                    <a:pt x="151" y="10"/>
                  </a:lnTo>
                  <a:lnTo>
                    <a:pt x="155" y="7"/>
                  </a:lnTo>
                  <a:lnTo>
                    <a:pt x="161" y="4"/>
                  </a:lnTo>
                  <a:lnTo>
                    <a:pt x="167" y="2"/>
                  </a:lnTo>
                  <a:lnTo>
                    <a:pt x="170" y="0"/>
                  </a:lnTo>
                  <a:lnTo>
                    <a:pt x="173" y="0"/>
                  </a:lnTo>
                  <a:lnTo>
                    <a:pt x="173" y="2"/>
                  </a:lnTo>
                  <a:lnTo>
                    <a:pt x="169" y="8"/>
                  </a:lnTo>
                  <a:lnTo>
                    <a:pt x="159" y="23"/>
                  </a:lnTo>
                  <a:lnTo>
                    <a:pt x="150" y="42"/>
                  </a:lnTo>
                  <a:lnTo>
                    <a:pt x="143" y="63"/>
                  </a:lnTo>
                  <a:lnTo>
                    <a:pt x="140" y="84"/>
                  </a:lnTo>
                  <a:lnTo>
                    <a:pt x="143" y="97"/>
                  </a:lnTo>
                  <a:lnTo>
                    <a:pt x="146" y="113"/>
                  </a:lnTo>
                  <a:lnTo>
                    <a:pt x="152" y="130"/>
                  </a:lnTo>
                  <a:lnTo>
                    <a:pt x="158" y="150"/>
                  </a:lnTo>
                  <a:lnTo>
                    <a:pt x="162" y="167"/>
                  </a:lnTo>
                  <a:lnTo>
                    <a:pt x="166" y="182"/>
                  </a:lnTo>
                  <a:lnTo>
                    <a:pt x="169" y="197"/>
                  </a:lnTo>
                  <a:lnTo>
                    <a:pt x="169" y="208"/>
                  </a:lnTo>
                  <a:lnTo>
                    <a:pt x="169" y="221"/>
                  </a:lnTo>
                  <a:lnTo>
                    <a:pt x="168" y="239"/>
                  </a:lnTo>
                  <a:lnTo>
                    <a:pt x="166" y="260"/>
                  </a:lnTo>
                  <a:lnTo>
                    <a:pt x="161" y="282"/>
                  </a:lnTo>
                  <a:lnTo>
                    <a:pt x="152" y="304"/>
                  </a:lnTo>
                  <a:lnTo>
                    <a:pt x="139" y="324"/>
                  </a:lnTo>
                  <a:lnTo>
                    <a:pt x="121" y="340"/>
                  </a:lnTo>
                  <a:lnTo>
                    <a:pt x="97" y="351"/>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64" name="Freeform 302">
              <a:extLst>
                <a:ext uri="{FF2B5EF4-FFF2-40B4-BE49-F238E27FC236}">
                  <a16:creationId xmlns:a16="http://schemas.microsoft.com/office/drawing/2014/main" xmlns="" id="{3A8FBEF8-7EDC-44D3-BF2C-733F222F0329}"/>
                </a:ext>
              </a:extLst>
            </p:cNvPr>
            <p:cNvSpPr>
              <a:spLocks/>
            </p:cNvSpPr>
            <p:nvPr/>
          </p:nvSpPr>
          <p:spPr bwMode="auto">
            <a:xfrm>
              <a:off x="2551" y="651"/>
              <a:ext cx="422" cy="296"/>
            </a:xfrm>
            <a:custGeom>
              <a:avLst/>
              <a:gdLst>
                <a:gd name="T0" fmla="*/ 13 w 844"/>
                <a:gd name="T1" fmla="*/ 15 h 593"/>
                <a:gd name="T2" fmla="*/ 12 w 844"/>
                <a:gd name="T3" fmla="*/ 17 h 593"/>
                <a:gd name="T4" fmla="*/ 11 w 844"/>
                <a:gd name="T5" fmla="*/ 17 h 593"/>
                <a:gd name="T6" fmla="*/ 10 w 844"/>
                <a:gd name="T7" fmla="*/ 15 h 593"/>
                <a:gd name="T8" fmla="*/ 9 w 844"/>
                <a:gd name="T9" fmla="*/ 14 h 593"/>
                <a:gd name="T10" fmla="*/ 8 w 844"/>
                <a:gd name="T11" fmla="*/ 13 h 593"/>
                <a:gd name="T12" fmla="*/ 8 w 844"/>
                <a:gd name="T13" fmla="*/ 9 h 593"/>
                <a:gd name="T14" fmla="*/ 10 w 844"/>
                <a:gd name="T15" fmla="*/ 7 h 593"/>
                <a:gd name="T16" fmla="*/ 10 w 844"/>
                <a:gd name="T17" fmla="*/ 6 h 593"/>
                <a:gd name="T18" fmla="*/ 9 w 844"/>
                <a:gd name="T19" fmla="*/ 7 h 593"/>
                <a:gd name="T20" fmla="*/ 8 w 844"/>
                <a:gd name="T21" fmla="*/ 10 h 593"/>
                <a:gd name="T22" fmla="*/ 5 w 844"/>
                <a:gd name="T23" fmla="*/ 11 h 593"/>
                <a:gd name="T24" fmla="*/ 3 w 844"/>
                <a:gd name="T25" fmla="*/ 11 h 593"/>
                <a:gd name="T26" fmla="*/ 2 w 844"/>
                <a:gd name="T27" fmla="*/ 10 h 593"/>
                <a:gd name="T28" fmla="*/ 1 w 844"/>
                <a:gd name="T29" fmla="*/ 9 h 593"/>
                <a:gd name="T30" fmla="*/ 3 w 844"/>
                <a:gd name="T31" fmla="*/ 8 h 593"/>
                <a:gd name="T32" fmla="*/ 5 w 844"/>
                <a:gd name="T33" fmla="*/ 6 h 593"/>
                <a:gd name="T34" fmla="*/ 7 w 844"/>
                <a:gd name="T35" fmla="*/ 5 h 593"/>
                <a:gd name="T36" fmla="*/ 8 w 844"/>
                <a:gd name="T37" fmla="*/ 5 h 593"/>
                <a:gd name="T38" fmla="*/ 9 w 844"/>
                <a:gd name="T39" fmla="*/ 5 h 593"/>
                <a:gd name="T40" fmla="*/ 8 w 844"/>
                <a:gd name="T41" fmla="*/ 6 h 593"/>
                <a:gd name="T42" fmla="*/ 8 w 844"/>
                <a:gd name="T43" fmla="*/ 7 h 593"/>
                <a:gd name="T44" fmla="*/ 9 w 844"/>
                <a:gd name="T45" fmla="*/ 7 h 593"/>
                <a:gd name="T46" fmla="*/ 9 w 844"/>
                <a:gd name="T47" fmla="*/ 6 h 593"/>
                <a:gd name="T48" fmla="*/ 9 w 844"/>
                <a:gd name="T49" fmla="*/ 5 h 593"/>
                <a:gd name="T50" fmla="*/ 10 w 844"/>
                <a:gd name="T51" fmla="*/ 6 h 593"/>
                <a:gd name="T52" fmla="*/ 11 w 844"/>
                <a:gd name="T53" fmla="*/ 6 h 593"/>
                <a:gd name="T54" fmla="*/ 12 w 844"/>
                <a:gd name="T55" fmla="*/ 6 h 593"/>
                <a:gd name="T56" fmla="*/ 13 w 844"/>
                <a:gd name="T57" fmla="*/ 5 h 593"/>
                <a:gd name="T58" fmla="*/ 14 w 844"/>
                <a:gd name="T59" fmla="*/ 5 h 593"/>
                <a:gd name="T60" fmla="*/ 15 w 844"/>
                <a:gd name="T61" fmla="*/ 3 h 593"/>
                <a:gd name="T62" fmla="*/ 17 w 844"/>
                <a:gd name="T63" fmla="*/ 0 h 593"/>
                <a:gd name="T64" fmla="*/ 20 w 844"/>
                <a:gd name="T65" fmla="*/ 0 h 593"/>
                <a:gd name="T66" fmla="*/ 22 w 844"/>
                <a:gd name="T67" fmla="*/ 0 h 593"/>
                <a:gd name="T68" fmla="*/ 24 w 844"/>
                <a:gd name="T69" fmla="*/ 1 h 593"/>
                <a:gd name="T70" fmla="*/ 26 w 844"/>
                <a:gd name="T71" fmla="*/ 1 h 593"/>
                <a:gd name="T72" fmla="*/ 27 w 844"/>
                <a:gd name="T73" fmla="*/ 1 h 593"/>
                <a:gd name="T74" fmla="*/ 24 w 844"/>
                <a:gd name="T75" fmla="*/ 5 h 593"/>
                <a:gd name="T76" fmla="*/ 21 w 844"/>
                <a:gd name="T77" fmla="*/ 6 h 593"/>
                <a:gd name="T78" fmla="*/ 18 w 844"/>
                <a:gd name="T79" fmla="*/ 7 h 593"/>
                <a:gd name="T80" fmla="*/ 16 w 844"/>
                <a:gd name="T81" fmla="*/ 7 h 593"/>
                <a:gd name="T82" fmla="*/ 14 w 844"/>
                <a:gd name="T83" fmla="*/ 6 h 593"/>
                <a:gd name="T84" fmla="*/ 13 w 844"/>
                <a:gd name="T85" fmla="*/ 5 h 593"/>
                <a:gd name="T86" fmla="*/ 12 w 844"/>
                <a:gd name="T87" fmla="*/ 6 h 593"/>
                <a:gd name="T88" fmla="*/ 12 w 844"/>
                <a:gd name="T89" fmla="*/ 6 h 593"/>
                <a:gd name="T90" fmla="*/ 13 w 844"/>
                <a:gd name="T91" fmla="*/ 6 h 593"/>
                <a:gd name="T92" fmla="*/ 14 w 844"/>
                <a:gd name="T93" fmla="*/ 6 h 593"/>
                <a:gd name="T94" fmla="*/ 17 w 844"/>
                <a:gd name="T95" fmla="*/ 7 h 593"/>
                <a:gd name="T96" fmla="*/ 19 w 844"/>
                <a:gd name="T97" fmla="*/ 9 h 593"/>
                <a:gd name="T98" fmla="*/ 20 w 844"/>
                <a:gd name="T99" fmla="*/ 12 h 593"/>
                <a:gd name="T100" fmla="*/ 19 w 844"/>
                <a:gd name="T101" fmla="*/ 13 h 593"/>
                <a:gd name="T102" fmla="*/ 16 w 844"/>
                <a:gd name="T103" fmla="*/ 12 h 593"/>
                <a:gd name="T104" fmla="*/ 14 w 844"/>
                <a:gd name="T105" fmla="*/ 12 h 593"/>
                <a:gd name="T106" fmla="*/ 13 w 844"/>
                <a:gd name="T107" fmla="*/ 10 h 593"/>
                <a:gd name="T108" fmla="*/ 12 w 844"/>
                <a:gd name="T109" fmla="*/ 7 h 593"/>
                <a:gd name="T110" fmla="*/ 11 w 844"/>
                <a:gd name="T111" fmla="*/ 6 h 593"/>
                <a:gd name="T112" fmla="*/ 10 w 844"/>
                <a:gd name="T113" fmla="*/ 6 h 593"/>
                <a:gd name="T114" fmla="*/ 11 w 844"/>
                <a:gd name="T115" fmla="*/ 7 h 593"/>
                <a:gd name="T116" fmla="*/ 12 w 844"/>
                <a:gd name="T117" fmla="*/ 9 h 59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44" h="593">
                  <a:moveTo>
                    <a:pt x="402" y="349"/>
                  </a:moveTo>
                  <a:lnTo>
                    <a:pt x="410" y="391"/>
                  </a:lnTo>
                  <a:lnTo>
                    <a:pt x="410" y="435"/>
                  </a:lnTo>
                  <a:lnTo>
                    <a:pt x="404" y="474"/>
                  </a:lnTo>
                  <a:lnTo>
                    <a:pt x="391" y="505"/>
                  </a:lnTo>
                  <a:lnTo>
                    <a:pt x="383" y="517"/>
                  </a:lnTo>
                  <a:lnTo>
                    <a:pt x="376" y="528"/>
                  </a:lnTo>
                  <a:lnTo>
                    <a:pt x="369" y="538"/>
                  </a:lnTo>
                  <a:lnTo>
                    <a:pt x="363" y="549"/>
                  </a:lnTo>
                  <a:lnTo>
                    <a:pt x="357" y="558"/>
                  </a:lnTo>
                  <a:lnTo>
                    <a:pt x="353" y="570"/>
                  </a:lnTo>
                  <a:lnTo>
                    <a:pt x="349" y="580"/>
                  </a:lnTo>
                  <a:lnTo>
                    <a:pt x="346" y="593"/>
                  </a:lnTo>
                  <a:lnTo>
                    <a:pt x="343" y="585"/>
                  </a:lnTo>
                  <a:lnTo>
                    <a:pt x="340" y="573"/>
                  </a:lnTo>
                  <a:lnTo>
                    <a:pt x="333" y="560"/>
                  </a:lnTo>
                  <a:lnTo>
                    <a:pt x="326" y="545"/>
                  </a:lnTo>
                  <a:lnTo>
                    <a:pt x="316" y="530"/>
                  </a:lnTo>
                  <a:lnTo>
                    <a:pt x="307" y="515"/>
                  </a:lnTo>
                  <a:lnTo>
                    <a:pt x="295" y="504"/>
                  </a:lnTo>
                  <a:lnTo>
                    <a:pt x="285" y="494"/>
                  </a:lnTo>
                  <a:lnTo>
                    <a:pt x="279" y="489"/>
                  </a:lnTo>
                  <a:lnTo>
                    <a:pt x="273" y="484"/>
                  </a:lnTo>
                  <a:lnTo>
                    <a:pt x="269" y="480"/>
                  </a:lnTo>
                  <a:lnTo>
                    <a:pt x="264" y="475"/>
                  </a:lnTo>
                  <a:lnTo>
                    <a:pt x="260" y="469"/>
                  </a:lnTo>
                  <a:lnTo>
                    <a:pt x="257" y="465"/>
                  </a:lnTo>
                  <a:lnTo>
                    <a:pt x="254" y="459"/>
                  </a:lnTo>
                  <a:lnTo>
                    <a:pt x="250" y="454"/>
                  </a:lnTo>
                  <a:lnTo>
                    <a:pt x="239" y="421"/>
                  </a:lnTo>
                  <a:lnTo>
                    <a:pt x="235" y="389"/>
                  </a:lnTo>
                  <a:lnTo>
                    <a:pt x="236" y="360"/>
                  </a:lnTo>
                  <a:lnTo>
                    <a:pt x="241" y="338"/>
                  </a:lnTo>
                  <a:lnTo>
                    <a:pt x="244" y="326"/>
                  </a:lnTo>
                  <a:lnTo>
                    <a:pt x="250" y="316"/>
                  </a:lnTo>
                  <a:lnTo>
                    <a:pt x="257" y="305"/>
                  </a:lnTo>
                  <a:lnTo>
                    <a:pt x="265" y="292"/>
                  </a:lnTo>
                  <a:lnTo>
                    <a:pt x="274" y="280"/>
                  </a:lnTo>
                  <a:lnTo>
                    <a:pt x="284" y="268"/>
                  </a:lnTo>
                  <a:lnTo>
                    <a:pt x="292" y="254"/>
                  </a:lnTo>
                  <a:lnTo>
                    <a:pt x="300" y="240"/>
                  </a:lnTo>
                  <a:lnTo>
                    <a:pt x="302" y="231"/>
                  </a:lnTo>
                  <a:lnTo>
                    <a:pt x="303" y="220"/>
                  </a:lnTo>
                  <a:lnTo>
                    <a:pt x="301" y="214"/>
                  </a:lnTo>
                  <a:lnTo>
                    <a:pt x="298" y="211"/>
                  </a:lnTo>
                  <a:lnTo>
                    <a:pt x="292" y="216"/>
                  </a:lnTo>
                  <a:lnTo>
                    <a:pt x="287" y="224"/>
                  </a:lnTo>
                  <a:lnTo>
                    <a:pt x="284" y="232"/>
                  </a:lnTo>
                  <a:lnTo>
                    <a:pt x="281" y="240"/>
                  </a:lnTo>
                  <a:lnTo>
                    <a:pt x="278" y="253"/>
                  </a:lnTo>
                  <a:lnTo>
                    <a:pt x="273" y="264"/>
                  </a:lnTo>
                  <a:lnTo>
                    <a:pt x="267" y="276"/>
                  </a:lnTo>
                  <a:lnTo>
                    <a:pt x="262" y="286"/>
                  </a:lnTo>
                  <a:lnTo>
                    <a:pt x="247" y="306"/>
                  </a:lnTo>
                  <a:lnTo>
                    <a:pt x="231" y="323"/>
                  </a:lnTo>
                  <a:lnTo>
                    <a:pt x="212" y="337"/>
                  </a:lnTo>
                  <a:lnTo>
                    <a:pt x="194" y="347"/>
                  </a:lnTo>
                  <a:lnTo>
                    <a:pt x="174" y="355"/>
                  </a:lnTo>
                  <a:lnTo>
                    <a:pt x="155" y="361"/>
                  </a:lnTo>
                  <a:lnTo>
                    <a:pt x="136" y="363"/>
                  </a:lnTo>
                  <a:lnTo>
                    <a:pt x="118" y="363"/>
                  </a:lnTo>
                  <a:lnTo>
                    <a:pt x="112" y="362"/>
                  </a:lnTo>
                  <a:lnTo>
                    <a:pt x="106" y="361"/>
                  </a:lnTo>
                  <a:lnTo>
                    <a:pt x="100" y="360"/>
                  </a:lnTo>
                  <a:lnTo>
                    <a:pt x="95" y="359"/>
                  </a:lnTo>
                  <a:lnTo>
                    <a:pt x="84" y="354"/>
                  </a:lnTo>
                  <a:lnTo>
                    <a:pt x="74" y="351"/>
                  </a:lnTo>
                  <a:lnTo>
                    <a:pt x="64" y="345"/>
                  </a:lnTo>
                  <a:lnTo>
                    <a:pt x="53" y="340"/>
                  </a:lnTo>
                  <a:lnTo>
                    <a:pt x="42" y="335"/>
                  </a:lnTo>
                  <a:lnTo>
                    <a:pt x="29" y="329"/>
                  </a:lnTo>
                  <a:lnTo>
                    <a:pt x="15" y="323"/>
                  </a:lnTo>
                  <a:lnTo>
                    <a:pt x="0" y="316"/>
                  </a:lnTo>
                  <a:lnTo>
                    <a:pt x="8" y="314"/>
                  </a:lnTo>
                  <a:lnTo>
                    <a:pt x="19" y="311"/>
                  </a:lnTo>
                  <a:lnTo>
                    <a:pt x="30" y="308"/>
                  </a:lnTo>
                  <a:lnTo>
                    <a:pt x="42" y="303"/>
                  </a:lnTo>
                  <a:lnTo>
                    <a:pt x="53" y="298"/>
                  </a:lnTo>
                  <a:lnTo>
                    <a:pt x="64" y="291"/>
                  </a:lnTo>
                  <a:lnTo>
                    <a:pt x="72" y="283"/>
                  </a:lnTo>
                  <a:lnTo>
                    <a:pt x="79" y="272"/>
                  </a:lnTo>
                  <a:lnTo>
                    <a:pt x="87" y="257"/>
                  </a:lnTo>
                  <a:lnTo>
                    <a:pt x="99" y="240"/>
                  </a:lnTo>
                  <a:lnTo>
                    <a:pt x="113" y="223"/>
                  </a:lnTo>
                  <a:lnTo>
                    <a:pt x="130" y="208"/>
                  </a:lnTo>
                  <a:lnTo>
                    <a:pt x="149" y="195"/>
                  </a:lnTo>
                  <a:lnTo>
                    <a:pt x="170" y="186"/>
                  </a:lnTo>
                  <a:lnTo>
                    <a:pt x="190" y="182"/>
                  </a:lnTo>
                  <a:lnTo>
                    <a:pt x="212" y="185"/>
                  </a:lnTo>
                  <a:lnTo>
                    <a:pt x="216" y="187"/>
                  </a:lnTo>
                  <a:lnTo>
                    <a:pt x="221" y="189"/>
                  </a:lnTo>
                  <a:lnTo>
                    <a:pt x="226" y="190"/>
                  </a:lnTo>
                  <a:lnTo>
                    <a:pt x="232" y="190"/>
                  </a:lnTo>
                  <a:lnTo>
                    <a:pt x="237" y="189"/>
                  </a:lnTo>
                  <a:lnTo>
                    <a:pt x="242" y="188"/>
                  </a:lnTo>
                  <a:lnTo>
                    <a:pt x="246" y="186"/>
                  </a:lnTo>
                  <a:lnTo>
                    <a:pt x="248" y="184"/>
                  </a:lnTo>
                  <a:lnTo>
                    <a:pt x="251" y="180"/>
                  </a:lnTo>
                  <a:lnTo>
                    <a:pt x="257" y="179"/>
                  </a:lnTo>
                  <a:lnTo>
                    <a:pt x="262" y="181"/>
                  </a:lnTo>
                  <a:lnTo>
                    <a:pt x="265" y="182"/>
                  </a:lnTo>
                  <a:lnTo>
                    <a:pt x="258" y="189"/>
                  </a:lnTo>
                  <a:lnTo>
                    <a:pt x="251" y="197"/>
                  </a:lnTo>
                  <a:lnTo>
                    <a:pt x="247" y="208"/>
                  </a:lnTo>
                  <a:lnTo>
                    <a:pt x="244" y="216"/>
                  </a:lnTo>
                  <a:lnTo>
                    <a:pt x="244" y="218"/>
                  </a:lnTo>
                  <a:lnTo>
                    <a:pt x="246" y="220"/>
                  </a:lnTo>
                  <a:lnTo>
                    <a:pt x="247" y="222"/>
                  </a:lnTo>
                  <a:lnTo>
                    <a:pt x="248" y="224"/>
                  </a:lnTo>
                  <a:lnTo>
                    <a:pt x="250" y="225"/>
                  </a:lnTo>
                  <a:lnTo>
                    <a:pt x="251" y="226"/>
                  </a:lnTo>
                  <a:lnTo>
                    <a:pt x="254" y="227"/>
                  </a:lnTo>
                  <a:lnTo>
                    <a:pt x="255" y="227"/>
                  </a:lnTo>
                  <a:lnTo>
                    <a:pt x="263" y="229"/>
                  </a:lnTo>
                  <a:lnTo>
                    <a:pt x="271" y="227"/>
                  </a:lnTo>
                  <a:lnTo>
                    <a:pt x="278" y="224"/>
                  </a:lnTo>
                  <a:lnTo>
                    <a:pt x="284" y="219"/>
                  </a:lnTo>
                  <a:lnTo>
                    <a:pt x="287" y="211"/>
                  </a:lnTo>
                  <a:lnTo>
                    <a:pt x="287" y="202"/>
                  </a:lnTo>
                  <a:lnTo>
                    <a:pt x="286" y="194"/>
                  </a:lnTo>
                  <a:lnTo>
                    <a:pt x="282" y="187"/>
                  </a:lnTo>
                  <a:lnTo>
                    <a:pt x="280" y="184"/>
                  </a:lnTo>
                  <a:lnTo>
                    <a:pt x="280" y="180"/>
                  </a:lnTo>
                  <a:lnTo>
                    <a:pt x="282" y="178"/>
                  </a:lnTo>
                  <a:lnTo>
                    <a:pt x="285" y="177"/>
                  </a:lnTo>
                  <a:lnTo>
                    <a:pt x="287" y="178"/>
                  </a:lnTo>
                  <a:lnTo>
                    <a:pt x="289" y="180"/>
                  </a:lnTo>
                  <a:lnTo>
                    <a:pt x="290" y="186"/>
                  </a:lnTo>
                  <a:lnTo>
                    <a:pt x="292" y="192"/>
                  </a:lnTo>
                  <a:lnTo>
                    <a:pt x="294" y="197"/>
                  </a:lnTo>
                  <a:lnTo>
                    <a:pt x="298" y="203"/>
                  </a:lnTo>
                  <a:lnTo>
                    <a:pt x="308" y="204"/>
                  </a:lnTo>
                  <a:lnTo>
                    <a:pt x="319" y="197"/>
                  </a:lnTo>
                  <a:lnTo>
                    <a:pt x="324" y="202"/>
                  </a:lnTo>
                  <a:lnTo>
                    <a:pt x="330" y="205"/>
                  </a:lnTo>
                  <a:lnTo>
                    <a:pt x="336" y="208"/>
                  </a:lnTo>
                  <a:lnTo>
                    <a:pt x="345" y="209"/>
                  </a:lnTo>
                  <a:lnTo>
                    <a:pt x="351" y="207"/>
                  </a:lnTo>
                  <a:lnTo>
                    <a:pt x="358" y="203"/>
                  </a:lnTo>
                  <a:lnTo>
                    <a:pt x="364" y="196"/>
                  </a:lnTo>
                  <a:lnTo>
                    <a:pt x="369" y="186"/>
                  </a:lnTo>
                  <a:lnTo>
                    <a:pt x="373" y="184"/>
                  </a:lnTo>
                  <a:lnTo>
                    <a:pt x="379" y="182"/>
                  </a:lnTo>
                  <a:lnTo>
                    <a:pt x="385" y="180"/>
                  </a:lnTo>
                  <a:lnTo>
                    <a:pt x="392" y="179"/>
                  </a:lnTo>
                  <a:lnTo>
                    <a:pt x="399" y="177"/>
                  </a:lnTo>
                  <a:lnTo>
                    <a:pt x="407" y="176"/>
                  </a:lnTo>
                  <a:lnTo>
                    <a:pt x="415" y="174"/>
                  </a:lnTo>
                  <a:lnTo>
                    <a:pt x="422" y="173"/>
                  </a:lnTo>
                  <a:lnTo>
                    <a:pt x="429" y="171"/>
                  </a:lnTo>
                  <a:lnTo>
                    <a:pt x="433" y="166"/>
                  </a:lnTo>
                  <a:lnTo>
                    <a:pt x="439" y="158"/>
                  </a:lnTo>
                  <a:lnTo>
                    <a:pt x="444" y="149"/>
                  </a:lnTo>
                  <a:lnTo>
                    <a:pt x="448" y="139"/>
                  </a:lnTo>
                  <a:lnTo>
                    <a:pt x="453" y="126"/>
                  </a:lnTo>
                  <a:lnTo>
                    <a:pt x="457" y="111"/>
                  </a:lnTo>
                  <a:lnTo>
                    <a:pt x="463" y="95"/>
                  </a:lnTo>
                  <a:lnTo>
                    <a:pt x="480" y="60"/>
                  </a:lnTo>
                  <a:lnTo>
                    <a:pt x="502" y="36"/>
                  </a:lnTo>
                  <a:lnTo>
                    <a:pt x="528" y="19"/>
                  </a:lnTo>
                  <a:lnTo>
                    <a:pt x="553" y="8"/>
                  </a:lnTo>
                  <a:lnTo>
                    <a:pt x="577" y="3"/>
                  </a:lnTo>
                  <a:lnTo>
                    <a:pt x="598" y="0"/>
                  </a:lnTo>
                  <a:lnTo>
                    <a:pt x="615" y="0"/>
                  </a:lnTo>
                  <a:lnTo>
                    <a:pt x="624" y="0"/>
                  </a:lnTo>
                  <a:lnTo>
                    <a:pt x="631" y="0"/>
                  </a:lnTo>
                  <a:lnTo>
                    <a:pt x="642" y="2"/>
                  </a:lnTo>
                  <a:lnTo>
                    <a:pt x="654" y="3"/>
                  </a:lnTo>
                  <a:lnTo>
                    <a:pt x="667" y="5"/>
                  </a:lnTo>
                  <a:lnTo>
                    <a:pt x="682" y="8"/>
                  </a:lnTo>
                  <a:lnTo>
                    <a:pt x="697" y="13"/>
                  </a:lnTo>
                  <a:lnTo>
                    <a:pt x="711" y="19"/>
                  </a:lnTo>
                  <a:lnTo>
                    <a:pt x="723" y="25"/>
                  </a:lnTo>
                  <a:lnTo>
                    <a:pt x="736" y="30"/>
                  </a:lnTo>
                  <a:lnTo>
                    <a:pt x="750" y="35"/>
                  </a:lnTo>
                  <a:lnTo>
                    <a:pt x="764" y="38"/>
                  </a:lnTo>
                  <a:lnTo>
                    <a:pt x="779" y="40"/>
                  </a:lnTo>
                  <a:lnTo>
                    <a:pt x="792" y="41"/>
                  </a:lnTo>
                  <a:lnTo>
                    <a:pt x="806" y="42"/>
                  </a:lnTo>
                  <a:lnTo>
                    <a:pt x="819" y="42"/>
                  </a:lnTo>
                  <a:lnTo>
                    <a:pt x="830" y="41"/>
                  </a:lnTo>
                  <a:lnTo>
                    <a:pt x="844" y="41"/>
                  </a:lnTo>
                  <a:lnTo>
                    <a:pt x="844" y="45"/>
                  </a:lnTo>
                  <a:lnTo>
                    <a:pt x="838" y="52"/>
                  </a:lnTo>
                  <a:lnTo>
                    <a:pt x="833" y="58"/>
                  </a:lnTo>
                  <a:lnTo>
                    <a:pt x="820" y="75"/>
                  </a:lnTo>
                  <a:lnTo>
                    <a:pt x="805" y="96"/>
                  </a:lnTo>
                  <a:lnTo>
                    <a:pt x="788" y="119"/>
                  </a:lnTo>
                  <a:lnTo>
                    <a:pt x="768" y="143"/>
                  </a:lnTo>
                  <a:lnTo>
                    <a:pt x="749" y="165"/>
                  </a:lnTo>
                  <a:lnTo>
                    <a:pt x="729" y="185"/>
                  </a:lnTo>
                  <a:lnTo>
                    <a:pt x="710" y="200"/>
                  </a:lnTo>
                  <a:lnTo>
                    <a:pt x="691" y="208"/>
                  </a:lnTo>
                  <a:lnTo>
                    <a:pt x="680" y="211"/>
                  </a:lnTo>
                  <a:lnTo>
                    <a:pt x="665" y="217"/>
                  </a:lnTo>
                  <a:lnTo>
                    <a:pt x="647" y="223"/>
                  </a:lnTo>
                  <a:lnTo>
                    <a:pt x="630" y="229"/>
                  </a:lnTo>
                  <a:lnTo>
                    <a:pt x="610" y="234"/>
                  </a:lnTo>
                  <a:lnTo>
                    <a:pt x="593" y="239"/>
                  </a:lnTo>
                  <a:lnTo>
                    <a:pt x="576" y="242"/>
                  </a:lnTo>
                  <a:lnTo>
                    <a:pt x="561" y="243"/>
                  </a:lnTo>
                  <a:lnTo>
                    <a:pt x="546" y="242"/>
                  </a:lnTo>
                  <a:lnTo>
                    <a:pt x="530" y="239"/>
                  </a:lnTo>
                  <a:lnTo>
                    <a:pt x="513" y="234"/>
                  </a:lnTo>
                  <a:lnTo>
                    <a:pt x="495" y="229"/>
                  </a:lnTo>
                  <a:lnTo>
                    <a:pt x="479" y="223"/>
                  </a:lnTo>
                  <a:lnTo>
                    <a:pt x="465" y="217"/>
                  </a:lnTo>
                  <a:lnTo>
                    <a:pt x="455" y="212"/>
                  </a:lnTo>
                  <a:lnTo>
                    <a:pt x="449" y="209"/>
                  </a:lnTo>
                  <a:lnTo>
                    <a:pt x="442" y="204"/>
                  </a:lnTo>
                  <a:lnTo>
                    <a:pt x="437" y="200"/>
                  </a:lnTo>
                  <a:lnTo>
                    <a:pt x="431" y="196"/>
                  </a:lnTo>
                  <a:lnTo>
                    <a:pt x="424" y="192"/>
                  </a:lnTo>
                  <a:lnTo>
                    <a:pt x="419" y="190"/>
                  </a:lnTo>
                  <a:lnTo>
                    <a:pt x="414" y="190"/>
                  </a:lnTo>
                  <a:lnTo>
                    <a:pt x="406" y="190"/>
                  </a:lnTo>
                  <a:lnTo>
                    <a:pt x="399" y="192"/>
                  </a:lnTo>
                  <a:lnTo>
                    <a:pt x="392" y="194"/>
                  </a:lnTo>
                  <a:lnTo>
                    <a:pt x="384" y="195"/>
                  </a:lnTo>
                  <a:lnTo>
                    <a:pt x="378" y="197"/>
                  </a:lnTo>
                  <a:lnTo>
                    <a:pt x="373" y="200"/>
                  </a:lnTo>
                  <a:lnTo>
                    <a:pt x="368" y="204"/>
                  </a:lnTo>
                  <a:lnTo>
                    <a:pt x="366" y="209"/>
                  </a:lnTo>
                  <a:lnTo>
                    <a:pt x="368" y="212"/>
                  </a:lnTo>
                  <a:lnTo>
                    <a:pt x="372" y="215"/>
                  </a:lnTo>
                  <a:lnTo>
                    <a:pt x="377" y="216"/>
                  </a:lnTo>
                  <a:lnTo>
                    <a:pt x="383" y="216"/>
                  </a:lnTo>
                  <a:lnTo>
                    <a:pt x="389" y="216"/>
                  </a:lnTo>
                  <a:lnTo>
                    <a:pt x="396" y="216"/>
                  </a:lnTo>
                  <a:lnTo>
                    <a:pt x="406" y="215"/>
                  </a:lnTo>
                  <a:lnTo>
                    <a:pt x="414" y="214"/>
                  </a:lnTo>
                  <a:lnTo>
                    <a:pt x="423" y="212"/>
                  </a:lnTo>
                  <a:lnTo>
                    <a:pt x="431" y="211"/>
                  </a:lnTo>
                  <a:lnTo>
                    <a:pt x="439" y="210"/>
                  </a:lnTo>
                  <a:lnTo>
                    <a:pt x="448" y="210"/>
                  </a:lnTo>
                  <a:lnTo>
                    <a:pt x="457" y="210"/>
                  </a:lnTo>
                  <a:lnTo>
                    <a:pt x="468" y="212"/>
                  </a:lnTo>
                  <a:lnTo>
                    <a:pt x="482" y="216"/>
                  </a:lnTo>
                  <a:lnTo>
                    <a:pt x="498" y="222"/>
                  </a:lnTo>
                  <a:lnTo>
                    <a:pt x="516" y="230"/>
                  </a:lnTo>
                  <a:lnTo>
                    <a:pt x="539" y="240"/>
                  </a:lnTo>
                  <a:lnTo>
                    <a:pt x="556" y="252"/>
                  </a:lnTo>
                  <a:lnTo>
                    <a:pt x="574" y="267"/>
                  </a:lnTo>
                  <a:lnTo>
                    <a:pt x="587" y="284"/>
                  </a:lnTo>
                  <a:lnTo>
                    <a:pt x="601" y="305"/>
                  </a:lnTo>
                  <a:lnTo>
                    <a:pt x="612" y="326"/>
                  </a:lnTo>
                  <a:lnTo>
                    <a:pt x="621" y="349"/>
                  </a:lnTo>
                  <a:lnTo>
                    <a:pt x="628" y="375"/>
                  </a:lnTo>
                  <a:lnTo>
                    <a:pt x="632" y="399"/>
                  </a:lnTo>
                  <a:lnTo>
                    <a:pt x="635" y="415"/>
                  </a:lnTo>
                  <a:lnTo>
                    <a:pt x="635" y="431"/>
                  </a:lnTo>
                  <a:lnTo>
                    <a:pt x="635" y="447"/>
                  </a:lnTo>
                  <a:lnTo>
                    <a:pt x="632" y="462"/>
                  </a:lnTo>
                  <a:lnTo>
                    <a:pt x="622" y="451"/>
                  </a:lnTo>
                  <a:lnTo>
                    <a:pt x="608" y="441"/>
                  </a:lnTo>
                  <a:lnTo>
                    <a:pt x="590" y="431"/>
                  </a:lnTo>
                  <a:lnTo>
                    <a:pt x="570" y="423"/>
                  </a:lnTo>
                  <a:lnTo>
                    <a:pt x="549" y="416"/>
                  </a:lnTo>
                  <a:lnTo>
                    <a:pt x="528" y="409"/>
                  </a:lnTo>
                  <a:lnTo>
                    <a:pt x="508" y="406"/>
                  </a:lnTo>
                  <a:lnTo>
                    <a:pt x="491" y="403"/>
                  </a:lnTo>
                  <a:lnTo>
                    <a:pt x="480" y="400"/>
                  </a:lnTo>
                  <a:lnTo>
                    <a:pt x="468" y="398"/>
                  </a:lnTo>
                  <a:lnTo>
                    <a:pt x="455" y="396"/>
                  </a:lnTo>
                  <a:lnTo>
                    <a:pt x="441" y="390"/>
                  </a:lnTo>
                  <a:lnTo>
                    <a:pt x="429" y="384"/>
                  </a:lnTo>
                  <a:lnTo>
                    <a:pt x="417" y="375"/>
                  </a:lnTo>
                  <a:lnTo>
                    <a:pt x="408" y="362"/>
                  </a:lnTo>
                  <a:lnTo>
                    <a:pt x="401" y="347"/>
                  </a:lnTo>
                  <a:lnTo>
                    <a:pt x="392" y="326"/>
                  </a:lnTo>
                  <a:lnTo>
                    <a:pt x="381" y="308"/>
                  </a:lnTo>
                  <a:lnTo>
                    <a:pt x="376" y="290"/>
                  </a:lnTo>
                  <a:lnTo>
                    <a:pt x="376" y="262"/>
                  </a:lnTo>
                  <a:lnTo>
                    <a:pt x="374" y="254"/>
                  </a:lnTo>
                  <a:lnTo>
                    <a:pt x="371" y="246"/>
                  </a:lnTo>
                  <a:lnTo>
                    <a:pt x="365" y="239"/>
                  </a:lnTo>
                  <a:lnTo>
                    <a:pt x="359" y="232"/>
                  </a:lnTo>
                  <a:lnTo>
                    <a:pt x="351" y="226"/>
                  </a:lnTo>
                  <a:lnTo>
                    <a:pt x="343" y="222"/>
                  </a:lnTo>
                  <a:lnTo>
                    <a:pt x="338" y="217"/>
                  </a:lnTo>
                  <a:lnTo>
                    <a:pt x="332" y="215"/>
                  </a:lnTo>
                  <a:lnTo>
                    <a:pt x="324" y="211"/>
                  </a:lnTo>
                  <a:lnTo>
                    <a:pt x="317" y="209"/>
                  </a:lnTo>
                  <a:lnTo>
                    <a:pt x="312" y="210"/>
                  </a:lnTo>
                  <a:lnTo>
                    <a:pt x="311" y="214"/>
                  </a:lnTo>
                  <a:lnTo>
                    <a:pt x="312" y="220"/>
                  </a:lnTo>
                  <a:lnTo>
                    <a:pt x="313" y="226"/>
                  </a:lnTo>
                  <a:lnTo>
                    <a:pt x="315" y="233"/>
                  </a:lnTo>
                  <a:lnTo>
                    <a:pt x="318" y="240"/>
                  </a:lnTo>
                  <a:lnTo>
                    <a:pt x="323" y="245"/>
                  </a:lnTo>
                  <a:lnTo>
                    <a:pt x="331" y="253"/>
                  </a:lnTo>
                  <a:lnTo>
                    <a:pt x="342" y="263"/>
                  </a:lnTo>
                  <a:lnTo>
                    <a:pt x="355" y="276"/>
                  </a:lnTo>
                  <a:lnTo>
                    <a:pt x="369" y="291"/>
                  </a:lnTo>
                  <a:lnTo>
                    <a:pt x="383" y="308"/>
                  </a:lnTo>
                  <a:lnTo>
                    <a:pt x="393" y="328"/>
                  </a:lnTo>
                  <a:lnTo>
                    <a:pt x="402" y="349"/>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65" name="Freeform 303">
              <a:extLst>
                <a:ext uri="{FF2B5EF4-FFF2-40B4-BE49-F238E27FC236}">
                  <a16:creationId xmlns:a16="http://schemas.microsoft.com/office/drawing/2014/main" xmlns="" id="{F4EC7A09-6DEB-44EB-B56A-A2A387B5934F}"/>
                </a:ext>
              </a:extLst>
            </p:cNvPr>
            <p:cNvSpPr>
              <a:spLocks/>
            </p:cNvSpPr>
            <p:nvPr/>
          </p:nvSpPr>
          <p:spPr bwMode="auto">
            <a:xfrm>
              <a:off x="2558" y="607"/>
              <a:ext cx="126" cy="129"/>
            </a:xfrm>
            <a:custGeom>
              <a:avLst/>
              <a:gdLst>
                <a:gd name="T0" fmla="*/ 6 w 253"/>
                <a:gd name="T1" fmla="*/ 8 h 258"/>
                <a:gd name="T2" fmla="*/ 6 w 253"/>
                <a:gd name="T3" fmla="*/ 8 h 258"/>
                <a:gd name="T4" fmla="*/ 6 w 253"/>
                <a:gd name="T5" fmla="*/ 8 h 258"/>
                <a:gd name="T6" fmla="*/ 7 w 253"/>
                <a:gd name="T7" fmla="*/ 8 h 258"/>
                <a:gd name="T8" fmla="*/ 7 w 253"/>
                <a:gd name="T9" fmla="*/ 8 h 258"/>
                <a:gd name="T10" fmla="*/ 7 w 253"/>
                <a:gd name="T11" fmla="*/ 8 h 258"/>
                <a:gd name="T12" fmla="*/ 7 w 253"/>
                <a:gd name="T13" fmla="*/ 8 h 258"/>
                <a:gd name="T14" fmla="*/ 7 w 253"/>
                <a:gd name="T15" fmla="*/ 8 h 258"/>
                <a:gd name="T16" fmla="*/ 7 w 253"/>
                <a:gd name="T17" fmla="*/ 8 h 258"/>
                <a:gd name="T18" fmla="*/ 7 w 253"/>
                <a:gd name="T19" fmla="*/ 8 h 258"/>
                <a:gd name="T20" fmla="*/ 7 w 253"/>
                <a:gd name="T21" fmla="*/ 8 h 258"/>
                <a:gd name="T22" fmla="*/ 6 w 253"/>
                <a:gd name="T23" fmla="*/ 8 h 258"/>
                <a:gd name="T24" fmla="*/ 6 w 253"/>
                <a:gd name="T25" fmla="*/ 7 h 258"/>
                <a:gd name="T26" fmla="*/ 6 w 253"/>
                <a:gd name="T27" fmla="*/ 7 h 258"/>
                <a:gd name="T28" fmla="*/ 6 w 253"/>
                <a:gd name="T29" fmla="*/ 7 h 258"/>
                <a:gd name="T30" fmla="*/ 6 w 253"/>
                <a:gd name="T31" fmla="*/ 6 h 258"/>
                <a:gd name="T32" fmla="*/ 6 w 253"/>
                <a:gd name="T33" fmla="*/ 6 h 258"/>
                <a:gd name="T34" fmla="*/ 7 w 253"/>
                <a:gd name="T35" fmla="*/ 6 h 258"/>
                <a:gd name="T36" fmla="*/ 7 w 253"/>
                <a:gd name="T37" fmla="*/ 5 h 258"/>
                <a:gd name="T38" fmla="*/ 7 w 253"/>
                <a:gd name="T39" fmla="*/ 4 h 258"/>
                <a:gd name="T40" fmla="*/ 6 w 253"/>
                <a:gd name="T41" fmla="*/ 2 h 258"/>
                <a:gd name="T42" fmla="*/ 4 w 253"/>
                <a:gd name="T43" fmla="*/ 2 h 258"/>
                <a:gd name="T44" fmla="*/ 2 w 253"/>
                <a:gd name="T45" fmla="*/ 1 h 258"/>
                <a:gd name="T46" fmla="*/ 1 w 253"/>
                <a:gd name="T47" fmla="*/ 1 h 258"/>
                <a:gd name="T48" fmla="*/ 0 w 253"/>
                <a:gd name="T49" fmla="*/ 1 h 258"/>
                <a:gd name="T50" fmla="*/ 0 w 253"/>
                <a:gd name="T51" fmla="*/ 1 h 258"/>
                <a:gd name="T52" fmla="*/ 0 w 253"/>
                <a:gd name="T53" fmla="*/ 1 h 258"/>
                <a:gd name="T54" fmla="*/ 0 w 253"/>
                <a:gd name="T55" fmla="*/ 2 h 258"/>
                <a:gd name="T56" fmla="*/ 1 w 253"/>
                <a:gd name="T57" fmla="*/ 3 h 258"/>
                <a:gd name="T58" fmla="*/ 1 w 253"/>
                <a:gd name="T59" fmla="*/ 4 h 258"/>
                <a:gd name="T60" fmla="*/ 1 w 253"/>
                <a:gd name="T61" fmla="*/ 5 h 258"/>
                <a:gd name="T62" fmla="*/ 2 w 253"/>
                <a:gd name="T63" fmla="*/ 6 h 258"/>
                <a:gd name="T64" fmla="*/ 3 w 253"/>
                <a:gd name="T65" fmla="*/ 8 h 258"/>
                <a:gd name="T66" fmla="*/ 4 w 253"/>
                <a:gd name="T67" fmla="*/ 8 h 2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53" h="258">
                  <a:moveTo>
                    <a:pt x="192" y="258"/>
                  </a:moveTo>
                  <a:lnTo>
                    <a:pt x="192" y="249"/>
                  </a:lnTo>
                  <a:lnTo>
                    <a:pt x="196" y="240"/>
                  </a:lnTo>
                  <a:lnTo>
                    <a:pt x="200" y="235"/>
                  </a:lnTo>
                  <a:lnTo>
                    <a:pt x="208" y="231"/>
                  </a:lnTo>
                  <a:lnTo>
                    <a:pt x="217" y="230"/>
                  </a:lnTo>
                  <a:lnTo>
                    <a:pt x="222" y="231"/>
                  </a:lnTo>
                  <a:lnTo>
                    <a:pt x="227" y="235"/>
                  </a:lnTo>
                  <a:lnTo>
                    <a:pt x="229" y="238"/>
                  </a:lnTo>
                  <a:lnTo>
                    <a:pt x="230" y="240"/>
                  </a:lnTo>
                  <a:lnTo>
                    <a:pt x="234" y="242"/>
                  </a:lnTo>
                  <a:lnTo>
                    <a:pt x="238" y="242"/>
                  </a:lnTo>
                  <a:lnTo>
                    <a:pt x="244" y="243"/>
                  </a:lnTo>
                  <a:lnTo>
                    <a:pt x="250" y="244"/>
                  </a:lnTo>
                  <a:lnTo>
                    <a:pt x="253" y="244"/>
                  </a:lnTo>
                  <a:lnTo>
                    <a:pt x="253" y="243"/>
                  </a:lnTo>
                  <a:lnTo>
                    <a:pt x="251" y="239"/>
                  </a:lnTo>
                  <a:lnTo>
                    <a:pt x="248" y="235"/>
                  </a:lnTo>
                  <a:lnTo>
                    <a:pt x="244" y="231"/>
                  </a:lnTo>
                  <a:lnTo>
                    <a:pt x="240" y="228"/>
                  </a:lnTo>
                  <a:lnTo>
                    <a:pt x="235" y="223"/>
                  </a:lnTo>
                  <a:lnTo>
                    <a:pt x="232" y="225"/>
                  </a:lnTo>
                  <a:lnTo>
                    <a:pt x="226" y="227"/>
                  </a:lnTo>
                  <a:lnTo>
                    <a:pt x="220" y="227"/>
                  </a:lnTo>
                  <a:lnTo>
                    <a:pt x="214" y="223"/>
                  </a:lnTo>
                  <a:lnTo>
                    <a:pt x="210" y="216"/>
                  </a:lnTo>
                  <a:lnTo>
                    <a:pt x="207" y="211"/>
                  </a:lnTo>
                  <a:lnTo>
                    <a:pt x="206" y="205"/>
                  </a:lnTo>
                  <a:lnTo>
                    <a:pt x="207" y="200"/>
                  </a:lnTo>
                  <a:lnTo>
                    <a:pt x="208" y="197"/>
                  </a:lnTo>
                  <a:lnTo>
                    <a:pt x="210" y="194"/>
                  </a:lnTo>
                  <a:lnTo>
                    <a:pt x="212" y="192"/>
                  </a:lnTo>
                  <a:lnTo>
                    <a:pt x="213" y="190"/>
                  </a:lnTo>
                  <a:lnTo>
                    <a:pt x="218" y="186"/>
                  </a:lnTo>
                  <a:lnTo>
                    <a:pt x="223" y="183"/>
                  </a:lnTo>
                  <a:lnTo>
                    <a:pt x="229" y="181"/>
                  </a:lnTo>
                  <a:lnTo>
                    <a:pt x="235" y="179"/>
                  </a:lnTo>
                  <a:lnTo>
                    <a:pt x="240" y="154"/>
                  </a:lnTo>
                  <a:lnTo>
                    <a:pt x="240" y="129"/>
                  </a:lnTo>
                  <a:lnTo>
                    <a:pt x="233" y="106"/>
                  </a:lnTo>
                  <a:lnTo>
                    <a:pt x="219" y="84"/>
                  </a:lnTo>
                  <a:lnTo>
                    <a:pt x="199" y="64"/>
                  </a:lnTo>
                  <a:lnTo>
                    <a:pt x="174" y="48"/>
                  </a:lnTo>
                  <a:lnTo>
                    <a:pt x="142" y="35"/>
                  </a:lnTo>
                  <a:lnTo>
                    <a:pt x="103" y="27"/>
                  </a:lnTo>
                  <a:lnTo>
                    <a:pt x="88" y="25"/>
                  </a:lnTo>
                  <a:lnTo>
                    <a:pt x="73" y="22"/>
                  </a:lnTo>
                  <a:lnTo>
                    <a:pt x="57" y="18"/>
                  </a:lnTo>
                  <a:lnTo>
                    <a:pt x="43" y="13"/>
                  </a:lnTo>
                  <a:lnTo>
                    <a:pt x="29" y="9"/>
                  </a:lnTo>
                  <a:lnTo>
                    <a:pt x="17" y="5"/>
                  </a:lnTo>
                  <a:lnTo>
                    <a:pt x="7" y="2"/>
                  </a:lnTo>
                  <a:lnTo>
                    <a:pt x="0" y="0"/>
                  </a:lnTo>
                  <a:lnTo>
                    <a:pt x="9" y="12"/>
                  </a:lnTo>
                  <a:lnTo>
                    <a:pt x="16" y="27"/>
                  </a:lnTo>
                  <a:lnTo>
                    <a:pt x="24" y="43"/>
                  </a:lnTo>
                  <a:lnTo>
                    <a:pt x="30" y="61"/>
                  </a:lnTo>
                  <a:lnTo>
                    <a:pt x="36" y="78"/>
                  </a:lnTo>
                  <a:lnTo>
                    <a:pt x="40" y="95"/>
                  </a:lnTo>
                  <a:lnTo>
                    <a:pt x="45" y="111"/>
                  </a:lnTo>
                  <a:lnTo>
                    <a:pt x="48" y="126"/>
                  </a:lnTo>
                  <a:lnTo>
                    <a:pt x="53" y="143"/>
                  </a:lnTo>
                  <a:lnTo>
                    <a:pt x="60" y="162"/>
                  </a:lnTo>
                  <a:lnTo>
                    <a:pt x="69" y="184"/>
                  </a:lnTo>
                  <a:lnTo>
                    <a:pt x="84" y="206"/>
                  </a:lnTo>
                  <a:lnTo>
                    <a:pt x="103" y="225"/>
                  </a:lnTo>
                  <a:lnTo>
                    <a:pt x="127" y="242"/>
                  </a:lnTo>
                  <a:lnTo>
                    <a:pt x="157" y="253"/>
                  </a:lnTo>
                  <a:lnTo>
                    <a:pt x="192" y="258"/>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66" name="Freeform 304">
              <a:extLst>
                <a:ext uri="{FF2B5EF4-FFF2-40B4-BE49-F238E27FC236}">
                  <a16:creationId xmlns:a16="http://schemas.microsoft.com/office/drawing/2014/main" xmlns="" id="{CF54A7F7-4EFA-46B3-A1B2-09AC199E714B}"/>
                </a:ext>
              </a:extLst>
            </p:cNvPr>
            <p:cNvSpPr>
              <a:spLocks/>
            </p:cNvSpPr>
            <p:nvPr/>
          </p:nvSpPr>
          <p:spPr bwMode="auto">
            <a:xfrm>
              <a:off x="2694" y="683"/>
              <a:ext cx="13" cy="14"/>
            </a:xfrm>
            <a:custGeom>
              <a:avLst/>
              <a:gdLst>
                <a:gd name="T0" fmla="*/ 0 w 26"/>
                <a:gd name="T1" fmla="*/ 1 h 28"/>
                <a:gd name="T2" fmla="*/ 1 w 26"/>
                <a:gd name="T3" fmla="*/ 1 h 28"/>
                <a:gd name="T4" fmla="*/ 1 w 26"/>
                <a:gd name="T5" fmla="*/ 1 h 28"/>
                <a:gd name="T6" fmla="*/ 1 w 26"/>
                <a:gd name="T7" fmla="*/ 0 h 28"/>
                <a:gd name="T8" fmla="*/ 1 w 26"/>
                <a:gd name="T9" fmla="*/ 0 h 28"/>
                <a:gd name="T10" fmla="*/ 1 w 26"/>
                <a:gd name="T11" fmla="*/ 1 h 28"/>
                <a:gd name="T12" fmla="*/ 1 w 26"/>
                <a:gd name="T13" fmla="*/ 1 h 28"/>
                <a:gd name="T14" fmla="*/ 1 w 26"/>
                <a:gd name="T15" fmla="*/ 1 h 28"/>
                <a:gd name="T16" fmla="*/ 1 w 26"/>
                <a:gd name="T17" fmla="*/ 1 h 28"/>
                <a:gd name="T18" fmla="*/ 1 w 26"/>
                <a:gd name="T19" fmla="*/ 1 h 28"/>
                <a:gd name="T20" fmla="*/ 1 w 26"/>
                <a:gd name="T21" fmla="*/ 1 h 28"/>
                <a:gd name="T22" fmla="*/ 1 w 26"/>
                <a:gd name="T23" fmla="*/ 1 h 28"/>
                <a:gd name="T24" fmla="*/ 1 w 26"/>
                <a:gd name="T25" fmla="*/ 1 h 28"/>
                <a:gd name="T26" fmla="*/ 1 w 26"/>
                <a:gd name="T27" fmla="*/ 1 h 28"/>
                <a:gd name="T28" fmla="*/ 1 w 26"/>
                <a:gd name="T29" fmla="*/ 1 h 28"/>
                <a:gd name="T30" fmla="*/ 1 w 26"/>
                <a:gd name="T31" fmla="*/ 1 h 28"/>
                <a:gd name="T32" fmla="*/ 0 w 26"/>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 h="28">
                  <a:moveTo>
                    <a:pt x="0" y="11"/>
                  </a:moveTo>
                  <a:lnTo>
                    <a:pt x="1" y="6"/>
                  </a:lnTo>
                  <a:lnTo>
                    <a:pt x="5" y="2"/>
                  </a:lnTo>
                  <a:lnTo>
                    <a:pt x="9" y="0"/>
                  </a:lnTo>
                  <a:lnTo>
                    <a:pt x="14" y="0"/>
                  </a:lnTo>
                  <a:lnTo>
                    <a:pt x="18" y="2"/>
                  </a:lnTo>
                  <a:lnTo>
                    <a:pt x="23" y="4"/>
                  </a:lnTo>
                  <a:lnTo>
                    <a:pt x="25" y="8"/>
                  </a:lnTo>
                  <a:lnTo>
                    <a:pt x="26" y="14"/>
                  </a:lnTo>
                  <a:lnTo>
                    <a:pt x="25" y="19"/>
                  </a:lnTo>
                  <a:lnTo>
                    <a:pt x="23" y="24"/>
                  </a:lnTo>
                  <a:lnTo>
                    <a:pt x="18" y="26"/>
                  </a:lnTo>
                  <a:lnTo>
                    <a:pt x="15" y="28"/>
                  </a:lnTo>
                  <a:lnTo>
                    <a:pt x="10" y="26"/>
                  </a:lnTo>
                  <a:lnTo>
                    <a:pt x="6" y="22"/>
                  </a:lnTo>
                  <a:lnTo>
                    <a:pt x="1" y="17"/>
                  </a:lnTo>
                  <a:lnTo>
                    <a:pt x="0" y="1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67" name="Freeform 305">
              <a:extLst>
                <a:ext uri="{FF2B5EF4-FFF2-40B4-BE49-F238E27FC236}">
                  <a16:creationId xmlns:a16="http://schemas.microsoft.com/office/drawing/2014/main" xmlns="" id="{EF8A4762-68FE-417F-AFD8-2DA60CC73C24}"/>
                </a:ext>
              </a:extLst>
            </p:cNvPr>
            <p:cNvSpPr>
              <a:spLocks/>
            </p:cNvSpPr>
            <p:nvPr/>
          </p:nvSpPr>
          <p:spPr bwMode="auto">
            <a:xfrm>
              <a:off x="2721" y="702"/>
              <a:ext cx="14" cy="14"/>
            </a:xfrm>
            <a:custGeom>
              <a:avLst/>
              <a:gdLst>
                <a:gd name="T0" fmla="*/ 0 w 29"/>
                <a:gd name="T1" fmla="*/ 0 h 29"/>
                <a:gd name="T2" fmla="*/ 0 w 29"/>
                <a:gd name="T3" fmla="*/ 0 h 29"/>
                <a:gd name="T4" fmla="*/ 0 w 29"/>
                <a:gd name="T5" fmla="*/ 0 h 29"/>
                <a:gd name="T6" fmla="*/ 0 w 29"/>
                <a:gd name="T7" fmla="*/ 0 h 29"/>
                <a:gd name="T8" fmla="*/ 0 w 29"/>
                <a:gd name="T9" fmla="*/ 0 h 29"/>
                <a:gd name="T10" fmla="*/ 0 w 29"/>
                <a:gd name="T11" fmla="*/ 0 h 29"/>
                <a:gd name="T12" fmla="*/ 0 w 29"/>
                <a:gd name="T13" fmla="*/ 0 h 29"/>
                <a:gd name="T14" fmla="*/ 0 w 29"/>
                <a:gd name="T15" fmla="*/ 0 h 29"/>
                <a:gd name="T16" fmla="*/ 0 w 29"/>
                <a:gd name="T17" fmla="*/ 0 h 29"/>
                <a:gd name="T18" fmla="*/ 0 w 29"/>
                <a:gd name="T19" fmla="*/ 0 h 29"/>
                <a:gd name="T20" fmla="*/ 0 w 29"/>
                <a:gd name="T21" fmla="*/ 0 h 29"/>
                <a:gd name="T22" fmla="*/ 0 w 29"/>
                <a:gd name="T23" fmla="*/ 0 h 29"/>
                <a:gd name="T24" fmla="*/ 0 w 29"/>
                <a:gd name="T25" fmla="*/ 0 h 29"/>
                <a:gd name="T26" fmla="*/ 0 w 29"/>
                <a:gd name="T27" fmla="*/ 0 h 29"/>
                <a:gd name="T28" fmla="*/ 0 w 29"/>
                <a:gd name="T29" fmla="*/ 0 h 29"/>
                <a:gd name="T30" fmla="*/ 0 w 29"/>
                <a:gd name="T31" fmla="*/ 0 h 29"/>
                <a:gd name="T32" fmla="*/ 0 w 29"/>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29">
                  <a:moveTo>
                    <a:pt x="2" y="3"/>
                  </a:moveTo>
                  <a:lnTo>
                    <a:pt x="8" y="1"/>
                  </a:lnTo>
                  <a:lnTo>
                    <a:pt x="14" y="0"/>
                  </a:lnTo>
                  <a:lnTo>
                    <a:pt x="21" y="2"/>
                  </a:lnTo>
                  <a:lnTo>
                    <a:pt x="25" y="4"/>
                  </a:lnTo>
                  <a:lnTo>
                    <a:pt x="28" y="9"/>
                  </a:lnTo>
                  <a:lnTo>
                    <a:pt x="29" y="15"/>
                  </a:lnTo>
                  <a:lnTo>
                    <a:pt x="29" y="22"/>
                  </a:lnTo>
                  <a:lnTo>
                    <a:pt x="27" y="26"/>
                  </a:lnTo>
                  <a:lnTo>
                    <a:pt x="22" y="29"/>
                  </a:lnTo>
                  <a:lnTo>
                    <a:pt x="15" y="29"/>
                  </a:lnTo>
                  <a:lnTo>
                    <a:pt x="8" y="27"/>
                  </a:lnTo>
                  <a:lnTo>
                    <a:pt x="5" y="23"/>
                  </a:lnTo>
                  <a:lnTo>
                    <a:pt x="2" y="18"/>
                  </a:lnTo>
                  <a:lnTo>
                    <a:pt x="0" y="12"/>
                  </a:lnTo>
                  <a:lnTo>
                    <a:pt x="0" y="8"/>
                  </a:lnTo>
                  <a:lnTo>
                    <a:pt x="2" y="3"/>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68" name="Freeform 306">
              <a:extLst>
                <a:ext uri="{FF2B5EF4-FFF2-40B4-BE49-F238E27FC236}">
                  <a16:creationId xmlns:a16="http://schemas.microsoft.com/office/drawing/2014/main" xmlns="" id="{9B27E1CD-11C2-47F8-B8E5-DD0CCED33AEC}"/>
                </a:ext>
              </a:extLst>
            </p:cNvPr>
            <p:cNvSpPr>
              <a:spLocks/>
            </p:cNvSpPr>
            <p:nvPr/>
          </p:nvSpPr>
          <p:spPr bwMode="auto">
            <a:xfrm>
              <a:off x="2689" y="719"/>
              <a:ext cx="14" cy="15"/>
            </a:xfrm>
            <a:custGeom>
              <a:avLst/>
              <a:gdLst>
                <a:gd name="T0" fmla="*/ 1 w 27"/>
                <a:gd name="T1" fmla="*/ 1 h 29"/>
                <a:gd name="T2" fmla="*/ 1 w 27"/>
                <a:gd name="T3" fmla="*/ 1 h 29"/>
                <a:gd name="T4" fmla="*/ 1 w 27"/>
                <a:gd name="T5" fmla="*/ 0 h 29"/>
                <a:gd name="T6" fmla="*/ 1 w 27"/>
                <a:gd name="T7" fmla="*/ 0 h 29"/>
                <a:gd name="T8" fmla="*/ 1 w 27"/>
                <a:gd name="T9" fmla="*/ 1 h 29"/>
                <a:gd name="T10" fmla="*/ 1 w 27"/>
                <a:gd name="T11" fmla="*/ 1 h 29"/>
                <a:gd name="T12" fmla="*/ 1 w 27"/>
                <a:gd name="T13" fmla="*/ 1 h 29"/>
                <a:gd name="T14" fmla="*/ 1 w 27"/>
                <a:gd name="T15" fmla="*/ 1 h 29"/>
                <a:gd name="T16" fmla="*/ 1 w 27"/>
                <a:gd name="T17" fmla="*/ 1 h 29"/>
                <a:gd name="T18" fmla="*/ 1 w 27"/>
                <a:gd name="T19" fmla="*/ 1 h 29"/>
                <a:gd name="T20" fmla="*/ 1 w 27"/>
                <a:gd name="T21" fmla="*/ 1 h 29"/>
                <a:gd name="T22" fmla="*/ 1 w 27"/>
                <a:gd name="T23" fmla="*/ 1 h 29"/>
                <a:gd name="T24" fmla="*/ 1 w 27"/>
                <a:gd name="T25" fmla="*/ 1 h 29"/>
                <a:gd name="T26" fmla="*/ 1 w 27"/>
                <a:gd name="T27" fmla="*/ 1 h 29"/>
                <a:gd name="T28" fmla="*/ 0 w 27"/>
                <a:gd name="T29" fmla="*/ 1 h 29"/>
                <a:gd name="T30" fmla="*/ 0 w 27"/>
                <a:gd name="T31" fmla="*/ 1 h 29"/>
                <a:gd name="T32" fmla="*/ 1 w 27"/>
                <a:gd name="T33" fmla="*/ 1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29">
                  <a:moveTo>
                    <a:pt x="2" y="6"/>
                  </a:moveTo>
                  <a:lnTo>
                    <a:pt x="5" y="3"/>
                  </a:lnTo>
                  <a:lnTo>
                    <a:pt x="11" y="0"/>
                  </a:lnTo>
                  <a:lnTo>
                    <a:pt x="18" y="0"/>
                  </a:lnTo>
                  <a:lnTo>
                    <a:pt x="24" y="4"/>
                  </a:lnTo>
                  <a:lnTo>
                    <a:pt x="27" y="10"/>
                  </a:lnTo>
                  <a:lnTo>
                    <a:pt x="27" y="15"/>
                  </a:lnTo>
                  <a:lnTo>
                    <a:pt x="25" y="21"/>
                  </a:lnTo>
                  <a:lnTo>
                    <a:pt x="23" y="26"/>
                  </a:lnTo>
                  <a:lnTo>
                    <a:pt x="18" y="28"/>
                  </a:lnTo>
                  <a:lnTo>
                    <a:pt x="13" y="29"/>
                  </a:lnTo>
                  <a:lnTo>
                    <a:pt x="8" y="29"/>
                  </a:lnTo>
                  <a:lnTo>
                    <a:pt x="3" y="26"/>
                  </a:lnTo>
                  <a:lnTo>
                    <a:pt x="1" y="21"/>
                  </a:lnTo>
                  <a:lnTo>
                    <a:pt x="0" y="15"/>
                  </a:lnTo>
                  <a:lnTo>
                    <a:pt x="0" y="10"/>
                  </a:lnTo>
                  <a:lnTo>
                    <a:pt x="2" y="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69" name="Freeform 307">
              <a:extLst>
                <a:ext uri="{FF2B5EF4-FFF2-40B4-BE49-F238E27FC236}">
                  <a16:creationId xmlns:a16="http://schemas.microsoft.com/office/drawing/2014/main" xmlns="" id="{12194516-1762-4BDB-99CE-20EA5E9622F1}"/>
                </a:ext>
              </a:extLst>
            </p:cNvPr>
            <p:cNvSpPr>
              <a:spLocks/>
            </p:cNvSpPr>
            <p:nvPr/>
          </p:nvSpPr>
          <p:spPr bwMode="auto">
            <a:xfrm>
              <a:off x="2666" y="702"/>
              <a:ext cx="14" cy="14"/>
            </a:xfrm>
            <a:custGeom>
              <a:avLst/>
              <a:gdLst>
                <a:gd name="T0" fmla="*/ 1 w 28"/>
                <a:gd name="T1" fmla="*/ 1 h 27"/>
                <a:gd name="T2" fmla="*/ 1 w 28"/>
                <a:gd name="T3" fmla="*/ 1 h 27"/>
                <a:gd name="T4" fmla="*/ 0 w 28"/>
                <a:gd name="T5" fmla="*/ 1 h 27"/>
                <a:gd name="T6" fmla="*/ 0 w 28"/>
                <a:gd name="T7" fmla="*/ 1 h 27"/>
                <a:gd name="T8" fmla="*/ 1 w 28"/>
                <a:gd name="T9" fmla="*/ 1 h 27"/>
                <a:gd name="T10" fmla="*/ 1 w 28"/>
                <a:gd name="T11" fmla="*/ 1 h 27"/>
                <a:gd name="T12" fmla="*/ 1 w 28"/>
                <a:gd name="T13" fmla="*/ 1 h 27"/>
                <a:gd name="T14" fmla="*/ 1 w 28"/>
                <a:gd name="T15" fmla="*/ 1 h 27"/>
                <a:gd name="T16" fmla="*/ 1 w 28"/>
                <a:gd name="T17" fmla="*/ 1 h 27"/>
                <a:gd name="T18" fmla="*/ 1 w 28"/>
                <a:gd name="T19" fmla="*/ 1 h 27"/>
                <a:gd name="T20" fmla="*/ 1 w 28"/>
                <a:gd name="T21" fmla="*/ 1 h 27"/>
                <a:gd name="T22" fmla="*/ 1 w 28"/>
                <a:gd name="T23" fmla="*/ 1 h 27"/>
                <a:gd name="T24" fmla="*/ 1 w 28"/>
                <a:gd name="T25" fmla="*/ 1 h 27"/>
                <a:gd name="T26" fmla="*/ 1 w 28"/>
                <a:gd name="T27" fmla="*/ 1 h 27"/>
                <a:gd name="T28" fmla="*/ 1 w 28"/>
                <a:gd name="T29" fmla="*/ 0 h 27"/>
                <a:gd name="T30" fmla="*/ 1 w 28"/>
                <a:gd name="T31" fmla="*/ 0 h 27"/>
                <a:gd name="T32" fmla="*/ 1 w 28"/>
                <a:gd name="T33" fmla="*/ 1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8" h="27">
                  <a:moveTo>
                    <a:pt x="4" y="1"/>
                  </a:moveTo>
                  <a:lnTo>
                    <a:pt x="1" y="6"/>
                  </a:lnTo>
                  <a:lnTo>
                    <a:pt x="0" y="11"/>
                  </a:lnTo>
                  <a:lnTo>
                    <a:pt x="0" y="17"/>
                  </a:lnTo>
                  <a:lnTo>
                    <a:pt x="2" y="23"/>
                  </a:lnTo>
                  <a:lnTo>
                    <a:pt x="6" y="25"/>
                  </a:lnTo>
                  <a:lnTo>
                    <a:pt x="13" y="27"/>
                  </a:lnTo>
                  <a:lnTo>
                    <a:pt x="20" y="27"/>
                  </a:lnTo>
                  <a:lnTo>
                    <a:pt x="25" y="25"/>
                  </a:lnTo>
                  <a:lnTo>
                    <a:pt x="27" y="22"/>
                  </a:lnTo>
                  <a:lnTo>
                    <a:pt x="28" y="16"/>
                  </a:lnTo>
                  <a:lnTo>
                    <a:pt x="28" y="11"/>
                  </a:lnTo>
                  <a:lnTo>
                    <a:pt x="27" y="7"/>
                  </a:lnTo>
                  <a:lnTo>
                    <a:pt x="24" y="3"/>
                  </a:lnTo>
                  <a:lnTo>
                    <a:pt x="17" y="0"/>
                  </a:lnTo>
                  <a:lnTo>
                    <a:pt x="10" y="0"/>
                  </a:lnTo>
                  <a:lnTo>
                    <a:pt x="4"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70" name="Freeform 308">
              <a:extLst>
                <a:ext uri="{FF2B5EF4-FFF2-40B4-BE49-F238E27FC236}">
                  <a16:creationId xmlns:a16="http://schemas.microsoft.com/office/drawing/2014/main" xmlns="" id="{2B06FB72-AD89-4694-809F-445623177C4C}"/>
                </a:ext>
              </a:extLst>
            </p:cNvPr>
            <p:cNvSpPr>
              <a:spLocks/>
            </p:cNvSpPr>
            <p:nvPr/>
          </p:nvSpPr>
          <p:spPr bwMode="auto">
            <a:xfrm>
              <a:off x="2657" y="728"/>
              <a:ext cx="12" cy="13"/>
            </a:xfrm>
            <a:custGeom>
              <a:avLst/>
              <a:gdLst>
                <a:gd name="T0" fmla="*/ 0 w 24"/>
                <a:gd name="T1" fmla="*/ 1 h 25"/>
                <a:gd name="T2" fmla="*/ 0 w 24"/>
                <a:gd name="T3" fmla="*/ 1 h 25"/>
                <a:gd name="T4" fmla="*/ 0 w 24"/>
                <a:gd name="T5" fmla="*/ 1 h 25"/>
                <a:gd name="T6" fmla="*/ 1 w 24"/>
                <a:gd name="T7" fmla="*/ 1 h 25"/>
                <a:gd name="T8" fmla="*/ 1 w 24"/>
                <a:gd name="T9" fmla="*/ 1 h 25"/>
                <a:gd name="T10" fmla="*/ 1 w 24"/>
                <a:gd name="T11" fmla="*/ 0 h 25"/>
                <a:gd name="T12" fmla="*/ 1 w 24"/>
                <a:gd name="T13" fmla="*/ 1 h 25"/>
                <a:gd name="T14" fmla="*/ 1 w 24"/>
                <a:gd name="T15" fmla="*/ 1 h 25"/>
                <a:gd name="T16" fmla="*/ 1 w 24"/>
                <a:gd name="T17" fmla="*/ 1 h 25"/>
                <a:gd name="T18" fmla="*/ 1 w 24"/>
                <a:gd name="T19" fmla="*/ 1 h 25"/>
                <a:gd name="T20" fmla="*/ 1 w 24"/>
                <a:gd name="T21" fmla="*/ 1 h 25"/>
                <a:gd name="T22" fmla="*/ 1 w 24"/>
                <a:gd name="T23" fmla="*/ 1 h 25"/>
                <a:gd name="T24" fmla="*/ 1 w 24"/>
                <a:gd name="T25" fmla="*/ 1 h 25"/>
                <a:gd name="T26" fmla="*/ 1 w 24"/>
                <a:gd name="T27" fmla="*/ 1 h 25"/>
                <a:gd name="T28" fmla="*/ 1 w 24"/>
                <a:gd name="T29" fmla="*/ 1 h 25"/>
                <a:gd name="T30" fmla="*/ 1 w 24"/>
                <a:gd name="T31" fmla="*/ 1 h 25"/>
                <a:gd name="T32" fmla="*/ 0 w 24"/>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5">
                  <a:moveTo>
                    <a:pt x="0" y="16"/>
                  </a:moveTo>
                  <a:lnTo>
                    <a:pt x="0" y="11"/>
                  </a:lnTo>
                  <a:lnTo>
                    <a:pt x="0" y="7"/>
                  </a:lnTo>
                  <a:lnTo>
                    <a:pt x="4" y="3"/>
                  </a:lnTo>
                  <a:lnTo>
                    <a:pt x="9" y="1"/>
                  </a:lnTo>
                  <a:lnTo>
                    <a:pt x="16" y="0"/>
                  </a:lnTo>
                  <a:lnTo>
                    <a:pt x="21" y="1"/>
                  </a:lnTo>
                  <a:lnTo>
                    <a:pt x="23" y="4"/>
                  </a:lnTo>
                  <a:lnTo>
                    <a:pt x="24" y="8"/>
                  </a:lnTo>
                  <a:lnTo>
                    <a:pt x="24" y="12"/>
                  </a:lnTo>
                  <a:lnTo>
                    <a:pt x="23" y="18"/>
                  </a:lnTo>
                  <a:lnTo>
                    <a:pt x="20" y="23"/>
                  </a:lnTo>
                  <a:lnTo>
                    <a:pt x="16" y="25"/>
                  </a:lnTo>
                  <a:lnTo>
                    <a:pt x="12" y="25"/>
                  </a:lnTo>
                  <a:lnTo>
                    <a:pt x="7" y="23"/>
                  </a:lnTo>
                  <a:lnTo>
                    <a:pt x="3" y="19"/>
                  </a:lnTo>
                  <a:lnTo>
                    <a:pt x="0" y="1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71" name="Freeform 309">
              <a:extLst>
                <a:ext uri="{FF2B5EF4-FFF2-40B4-BE49-F238E27FC236}">
                  <a16:creationId xmlns:a16="http://schemas.microsoft.com/office/drawing/2014/main" xmlns="" id="{91D6695F-94C5-4FCF-BF20-97E0ED140748}"/>
                </a:ext>
              </a:extLst>
            </p:cNvPr>
            <p:cNvSpPr>
              <a:spLocks/>
            </p:cNvSpPr>
            <p:nvPr/>
          </p:nvSpPr>
          <p:spPr bwMode="auto">
            <a:xfrm>
              <a:off x="2680" y="748"/>
              <a:ext cx="11" cy="14"/>
            </a:xfrm>
            <a:custGeom>
              <a:avLst/>
              <a:gdLst>
                <a:gd name="T0" fmla="*/ 1 w 22"/>
                <a:gd name="T1" fmla="*/ 0 h 29"/>
                <a:gd name="T2" fmla="*/ 1 w 22"/>
                <a:gd name="T3" fmla="*/ 0 h 29"/>
                <a:gd name="T4" fmla="*/ 0 w 22"/>
                <a:gd name="T5" fmla="*/ 0 h 29"/>
                <a:gd name="T6" fmla="*/ 0 w 22"/>
                <a:gd name="T7" fmla="*/ 0 h 29"/>
                <a:gd name="T8" fmla="*/ 0 w 22"/>
                <a:gd name="T9" fmla="*/ 0 h 29"/>
                <a:gd name="T10" fmla="*/ 1 w 22"/>
                <a:gd name="T11" fmla="*/ 0 h 29"/>
                <a:gd name="T12" fmla="*/ 1 w 22"/>
                <a:gd name="T13" fmla="*/ 0 h 29"/>
                <a:gd name="T14" fmla="*/ 1 w 22"/>
                <a:gd name="T15" fmla="*/ 0 h 29"/>
                <a:gd name="T16" fmla="*/ 1 w 22"/>
                <a:gd name="T17" fmla="*/ 0 h 29"/>
                <a:gd name="T18" fmla="*/ 1 w 22"/>
                <a:gd name="T19" fmla="*/ 0 h 29"/>
                <a:gd name="T20" fmla="*/ 1 w 22"/>
                <a:gd name="T21" fmla="*/ 0 h 29"/>
                <a:gd name="T22" fmla="*/ 1 w 22"/>
                <a:gd name="T23" fmla="*/ 0 h 29"/>
                <a:gd name="T24" fmla="*/ 1 w 22"/>
                <a:gd name="T25" fmla="*/ 0 h 29"/>
                <a:gd name="T26" fmla="*/ 1 w 22"/>
                <a:gd name="T27" fmla="*/ 0 h 29"/>
                <a:gd name="T28" fmla="*/ 1 w 22"/>
                <a:gd name="T29" fmla="*/ 0 h 29"/>
                <a:gd name="T30" fmla="*/ 1 w 22"/>
                <a:gd name="T31" fmla="*/ 0 h 29"/>
                <a:gd name="T32" fmla="*/ 1 w 22"/>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9">
                  <a:moveTo>
                    <a:pt x="7" y="29"/>
                  </a:moveTo>
                  <a:lnTo>
                    <a:pt x="2" y="28"/>
                  </a:lnTo>
                  <a:lnTo>
                    <a:pt x="0" y="24"/>
                  </a:lnTo>
                  <a:lnTo>
                    <a:pt x="0" y="20"/>
                  </a:lnTo>
                  <a:lnTo>
                    <a:pt x="0" y="14"/>
                  </a:lnTo>
                  <a:lnTo>
                    <a:pt x="2" y="8"/>
                  </a:lnTo>
                  <a:lnTo>
                    <a:pt x="6" y="3"/>
                  </a:lnTo>
                  <a:lnTo>
                    <a:pt x="11" y="1"/>
                  </a:lnTo>
                  <a:lnTo>
                    <a:pt x="14" y="0"/>
                  </a:lnTo>
                  <a:lnTo>
                    <a:pt x="16" y="1"/>
                  </a:lnTo>
                  <a:lnTo>
                    <a:pt x="20" y="5"/>
                  </a:lnTo>
                  <a:lnTo>
                    <a:pt x="21" y="10"/>
                  </a:lnTo>
                  <a:lnTo>
                    <a:pt x="22" y="15"/>
                  </a:lnTo>
                  <a:lnTo>
                    <a:pt x="21" y="20"/>
                  </a:lnTo>
                  <a:lnTo>
                    <a:pt x="17" y="24"/>
                  </a:lnTo>
                  <a:lnTo>
                    <a:pt x="13" y="28"/>
                  </a:lnTo>
                  <a:lnTo>
                    <a:pt x="7" y="29"/>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72" name="Freeform 310">
              <a:extLst>
                <a:ext uri="{FF2B5EF4-FFF2-40B4-BE49-F238E27FC236}">
                  <a16:creationId xmlns:a16="http://schemas.microsoft.com/office/drawing/2014/main" xmlns="" id="{1EDE1A39-998E-40FD-B536-DD0D279ACABC}"/>
                </a:ext>
              </a:extLst>
            </p:cNvPr>
            <p:cNvSpPr>
              <a:spLocks/>
            </p:cNvSpPr>
            <p:nvPr/>
          </p:nvSpPr>
          <p:spPr bwMode="auto">
            <a:xfrm>
              <a:off x="2699" y="735"/>
              <a:ext cx="13" cy="16"/>
            </a:xfrm>
            <a:custGeom>
              <a:avLst/>
              <a:gdLst>
                <a:gd name="T0" fmla="*/ 1 w 26"/>
                <a:gd name="T1" fmla="*/ 0 h 33"/>
                <a:gd name="T2" fmla="*/ 1 w 26"/>
                <a:gd name="T3" fmla="*/ 0 h 33"/>
                <a:gd name="T4" fmla="*/ 1 w 26"/>
                <a:gd name="T5" fmla="*/ 0 h 33"/>
                <a:gd name="T6" fmla="*/ 1 w 26"/>
                <a:gd name="T7" fmla="*/ 0 h 33"/>
                <a:gd name="T8" fmla="*/ 1 w 26"/>
                <a:gd name="T9" fmla="*/ 0 h 33"/>
                <a:gd name="T10" fmla="*/ 1 w 26"/>
                <a:gd name="T11" fmla="*/ 0 h 33"/>
                <a:gd name="T12" fmla="*/ 1 w 26"/>
                <a:gd name="T13" fmla="*/ 0 h 33"/>
                <a:gd name="T14" fmla="*/ 1 w 26"/>
                <a:gd name="T15" fmla="*/ 0 h 33"/>
                <a:gd name="T16" fmla="*/ 1 w 26"/>
                <a:gd name="T17" fmla="*/ 0 h 33"/>
                <a:gd name="T18" fmla="*/ 1 w 26"/>
                <a:gd name="T19" fmla="*/ 0 h 33"/>
                <a:gd name="T20" fmla="*/ 1 w 26"/>
                <a:gd name="T21" fmla="*/ 0 h 33"/>
                <a:gd name="T22" fmla="*/ 1 w 26"/>
                <a:gd name="T23" fmla="*/ 1 h 33"/>
                <a:gd name="T24" fmla="*/ 1 w 26"/>
                <a:gd name="T25" fmla="*/ 1 h 33"/>
                <a:gd name="T26" fmla="*/ 1 w 26"/>
                <a:gd name="T27" fmla="*/ 1 h 33"/>
                <a:gd name="T28" fmla="*/ 1 w 26"/>
                <a:gd name="T29" fmla="*/ 0 h 33"/>
                <a:gd name="T30" fmla="*/ 0 w 26"/>
                <a:gd name="T31" fmla="*/ 0 h 33"/>
                <a:gd name="T32" fmla="*/ 1 w 26"/>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 h="33">
                  <a:moveTo>
                    <a:pt x="1" y="17"/>
                  </a:moveTo>
                  <a:lnTo>
                    <a:pt x="4" y="12"/>
                  </a:lnTo>
                  <a:lnTo>
                    <a:pt x="6" y="6"/>
                  </a:lnTo>
                  <a:lnTo>
                    <a:pt x="11" y="2"/>
                  </a:lnTo>
                  <a:lnTo>
                    <a:pt x="16" y="0"/>
                  </a:lnTo>
                  <a:lnTo>
                    <a:pt x="22" y="2"/>
                  </a:lnTo>
                  <a:lnTo>
                    <a:pt x="25" y="5"/>
                  </a:lnTo>
                  <a:lnTo>
                    <a:pt x="26" y="11"/>
                  </a:lnTo>
                  <a:lnTo>
                    <a:pt x="26" y="17"/>
                  </a:lnTo>
                  <a:lnTo>
                    <a:pt x="23" y="22"/>
                  </a:lnTo>
                  <a:lnTo>
                    <a:pt x="19" y="28"/>
                  </a:lnTo>
                  <a:lnTo>
                    <a:pt x="13" y="32"/>
                  </a:lnTo>
                  <a:lnTo>
                    <a:pt x="8" y="33"/>
                  </a:lnTo>
                  <a:lnTo>
                    <a:pt x="5" y="32"/>
                  </a:lnTo>
                  <a:lnTo>
                    <a:pt x="1" y="27"/>
                  </a:lnTo>
                  <a:lnTo>
                    <a:pt x="0" y="22"/>
                  </a:lnTo>
                  <a:lnTo>
                    <a:pt x="1" y="17"/>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73" name="Freeform 311">
              <a:extLst>
                <a:ext uri="{FF2B5EF4-FFF2-40B4-BE49-F238E27FC236}">
                  <a16:creationId xmlns:a16="http://schemas.microsoft.com/office/drawing/2014/main" xmlns="" id="{DBBDD91D-6332-4524-A984-500BC41F9F45}"/>
                </a:ext>
              </a:extLst>
            </p:cNvPr>
            <p:cNvSpPr>
              <a:spLocks/>
            </p:cNvSpPr>
            <p:nvPr/>
          </p:nvSpPr>
          <p:spPr bwMode="auto">
            <a:xfrm>
              <a:off x="2715" y="738"/>
              <a:ext cx="14" cy="13"/>
            </a:xfrm>
            <a:custGeom>
              <a:avLst/>
              <a:gdLst>
                <a:gd name="T0" fmla="*/ 1 w 26"/>
                <a:gd name="T1" fmla="*/ 0 h 27"/>
                <a:gd name="T2" fmla="*/ 1 w 26"/>
                <a:gd name="T3" fmla="*/ 0 h 27"/>
                <a:gd name="T4" fmla="*/ 1 w 26"/>
                <a:gd name="T5" fmla="*/ 0 h 27"/>
                <a:gd name="T6" fmla="*/ 1 w 26"/>
                <a:gd name="T7" fmla="*/ 0 h 27"/>
                <a:gd name="T8" fmla="*/ 1 w 26"/>
                <a:gd name="T9" fmla="*/ 0 h 27"/>
                <a:gd name="T10" fmla="*/ 1 w 26"/>
                <a:gd name="T11" fmla="*/ 0 h 27"/>
                <a:gd name="T12" fmla="*/ 1 w 26"/>
                <a:gd name="T13" fmla="*/ 0 h 27"/>
                <a:gd name="T14" fmla="*/ 1 w 26"/>
                <a:gd name="T15" fmla="*/ 0 h 27"/>
                <a:gd name="T16" fmla="*/ 1 w 26"/>
                <a:gd name="T17" fmla="*/ 0 h 27"/>
                <a:gd name="T18" fmla="*/ 1 w 26"/>
                <a:gd name="T19" fmla="*/ 0 h 27"/>
                <a:gd name="T20" fmla="*/ 1 w 26"/>
                <a:gd name="T21" fmla="*/ 0 h 27"/>
                <a:gd name="T22" fmla="*/ 0 w 26"/>
                <a:gd name="T23" fmla="*/ 0 h 27"/>
                <a:gd name="T24" fmla="*/ 1 w 26"/>
                <a:gd name="T25" fmla="*/ 0 h 27"/>
                <a:gd name="T26" fmla="*/ 1 w 26"/>
                <a:gd name="T27" fmla="*/ 0 h 27"/>
                <a:gd name="T28" fmla="*/ 1 w 26"/>
                <a:gd name="T29" fmla="*/ 0 h 27"/>
                <a:gd name="T30" fmla="*/ 1 w 26"/>
                <a:gd name="T31" fmla="*/ 0 h 27"/>
                <a:gd name="T32" fmla="*/ 1 w 26"/>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 h="27">
                  <a:moveTo>
                    <a:pt x="21" y="3"/>
                  </a:moveTo>
                  <a:lnTo>
                    <a:pt x="24" y="6"/>
                  </a:lnTo>
                  <a:lnTo>
                    <a:pt x="26" y="9"/>
                  </a:lnTo>
                  <a:lnTo>
                    <a:pt x="26" y="14"/>
                  </a:lnTo>
                  <a:lnTo>
                    <a:pt x="25" y="19"/>
                  </a:lnTo>
                  <a:lnTo>
                    <a:pt x="21" y="22"/>
                  </a:lnTo>
                  <a:lnTo>
                    <a:pt x="17" y="26"/>
                  </a:lnTo>
                  <a:lnTo>
                    <a:pt x="12" y="27"/>
                  </a:lnTo>
                  <a:lnTo>
                    <a:pt x="9" y="27"/>
                  </a:lnTo>
                  <a:lnTo>
                    <a:pt x="5" y="24"/>
                  </a:lnTo>
                  <a:lnTo>
                    <a:pt x="2" y="20"/>
                  </a:lnTo>
                  <a:lnTo>
                    <a:pt x="0" y="15"/>
                  </a:lnTo>
                  <a:lnTo>
                    <a:pt x="1" y="11"/>
                  </a:lnTo>
                  <a:lnTo>
                    <a:pt x="4" y="6"/>
                  </a:lnTo>
                  <a:lnTo>
                    <a:pt x="8" y="3"/>
                  </a:lnTo>
                  <a:lnTo>
                    <a:pt x="13" y="0"/>
                  </a:lnTo>
                  <a:lnTo>
                    <a:pt x="21" y="3"/>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74" name="Freeform 312">
              <a:extLst>
                <a:ext uri="{FF2B5EF4-FFF2-40B4-BE49-F238E27FC236}">
                  <a16:creationId xmlns:a16="http://schemas.microsoft.com/office/drawing/2014/main" xmlns="" id="{096B4177-78AC-42DB-BE96-DF89AA324C20}"/>
                </a:ext>
              </a:extLst>
            </p:cNvPr>
            <p:cNvSpPr>
              <a:spLocks/>
            </p:cNvSpPr>
            <p:nvPr/>
          </p:nvSpPr>
          <p:spPr bwMode="auto">
            <a:xfrm>
              <a:off x="2570" y="757"/>
              <a:ext cx="108" cy="73"/>
            </a:xfrm>
            <a:custGeom>
              <a:avLst/>
              <a:gdLst>
                <a:gd name="T0" fmla="*/ 7 w 216"/>
                <a:gd name="T1" fmla="*/ 0 h 148"/>
                <a:gd name="T2" fmla="*/ 7 w 216"/>
                <a:gd name="T3" fmla="*/ 0 h 148"/>
                <a:gd name="T4" fmla="*/ 7 w 216"/>
                <a:gd name="T5" fmla="*/ 0 h 148"/>
                <a:gd name="T6" fmla="*/ 7 w 216"/>
                <a:gd name="T7" fmla="*/ 0 h 148"/>
                <a:gd name="T8" fmla="*/ 6 w 216"/>
                <a:gd name="T9" fmla="*/ 0 h 148"/>
                <a:gd name="T10" fmla="*/ 4 w 216"/>
                <a:gd name="T11" fmla="*/ 0 h 148"/>
                <a:gd name="T12" fmla="*/ 3 w 216"/>
                <a:gd name="T13" fmla="*/ 0 h 148"/>
                <a:gd name="T14" fmla="*/ 3 w 216"/>
                <a:gd name="T15" fmla="*/ 0 h 148"/>
                <a:gd name="T16" fmla="*/ 4 w 216"/>
                <a:gd name="T17" fmla="*/ 0 h 148"/>
                <a:gd name="T18" fmla="*/ 5 w 216"/>
                <a:gd name="T19" fmla="*/ 0 h 148"/>
                <a:gd name="T20" fmla="*/ 6 w 216"/>
                <a:gd name="T21" fmla="*/ 0 h 148"/>
                <a:gd name="T22" fmla="*/ 6 w 216"/>
                <a:gd name="T23" fmla="*/ 1 h 148"/>
                <a:gd name="T24" fmla="*/ 6 w 216"/>
                <a:gd name="T25" fmla="*/ 1 h 148"/>
                <a:gd name="T26" fmla="*/ 5 w 216"/>
                <a:gd name="T27" fmla="*/ 1 h 148"/>
                <a:gd name="T28" fmla="*/ 4 w 216"/>
                <a:gd name="T29" fmla="*/ 1 h 148"/>
                <a:gd name="T30" fmla="*/ 3 w 216"/>
                <a:gd name="T31" fmla="*/ 1 h 148"/>
                <a:gd name="T32" fmla="*/ 2 w 216"/>
                <a:gd name="T33" fmla="*/ 1 h 148"/>
                <a:gd name="T34" fmla="*/ 3 w 216"/>
                <a:gd name="T35" fmla="*/ 1 h 148"/>
                <a:gd name="T36" fmla="*/ 3 w 216"/>
                <a:gd name="T37" fmla="*/ 1 h 148"/>
                <a:gd name="T38" fmla="*/ 4 w 216"/>
                <a:gd name="T39" fmla="*/ 1 h 148"/>
                <a:gd name="T40" fmla="*/ 5 w 216"/>
                <a:gd name="T41" fmla="*/ 1 h 148"/>
                <a:gd name="T42" fmla="*/ 5 w 216"/>
                <a:gd name="T43" fmla="*/ 1 h 148"/>
                <a:gd name="T44" fmla="*/ 4 w 216"/>
                <a:gd name="T45" fmla="*/ 2 h 148"/>
                <a:gd name="T46" fmla="*/ 4 w 216"/>
                <a:gd name="T47" fmla="*/ 2 h 148"/>
                <a:gd name="T48" fmla="*/ 3 w 216"/>
                <a:gd name="T49" fmla="*/ 2 h 148"/>
                <a:gd name="T50" fmla="*/ 3 w 216"/>
                <a:gd name="T51" fmla="*/ 2 h 148"/>
                <a:gd name="T52" fmla="*/ 2 w 216"/>
                <a:gd name="T53" fmla="*/ 1 h 148"/>
                <a:gd name="T54" fmla="*/ 2 w 216"/>
                <a:gd name="T55" fmla="*/ 1 h 148"/>
                <a:gd name="T56" fmla="*/ 3 w 216"/>
                <a:gd name="T57" fmla="*/ 2 h 148"/>
                <a:gd name="T58" fmla="*/ 3 w 216"/>
                <a:gd name="T59" fmla="*/ 2 h 148"/>
                <a:gd name="T60" fmla="*/ 2 w 216"/>
                <a:gd name="T61" fmla="*/ 2 h 148"/>
                <a:gd name="T62" fmla="*/ 1 w 216"/>
                <a:gd name="T63" fmla="*/ 3 h 148"/>
                <a:gd name="T64" fmla="*/ 0 w 216"/>
                <a:gd name="T65" fmla="*/ 3 h 148"/>
                <a:gd name="T66" fmla="*/ 1 w 216"/>
                <a:gd name="T67" fmla="*/ 3 h 148"/>
                <a:gd name="T68" fmla="*/ 2 w 216"/>
                <a:gd name="T69" fmla="*/ 3 h 148"/>
                <a:gd name="T70" fmla="*/ 3 w 216"/>
                <a:gd name="T71" fmla="*/ 2 h 148"/>
                <a:gd name="T72" fmla="*/ 3 w 216"/>
                <a:gd name="T73" fmla="*/ 3 h 148"/>
                <a:gd name="T74" fmla="*/ 3 w 216"/>
                <a:gd name="T75" fmla="*/ 4 h 148"/>
                <a:gd name="T76" fmla="*/ 3 w 216"/>
                <a:gd name="T77" fmla="*/ 4 h 148"/>
                <a:gd name="T78" fmla="*/ 4 w 216"/>
                <a:gd name="T79" fmla="*/ 3 h 148"/>
                <a:gd name="T80" fmla="*/ 4 w 216"/>
                <a:gd name="T81" fmla="*/ 2 h 148"/>
                <a:gd name="T82" fmla="*/ 5 w 216"/>
                <a:gd name="T83" fmla="*/ 2 h 148"/>
                <a:gd name="T84" fmla="*/ 5 w 216"/>
                <a:gd name="T85" fmla="*/ 2 h 148"/>
                <a:gd name="T86" fmla="*/ 5 w 216"/>
                <a:gd name="T87" fmla="*/ 3 h 148"/>
                <a:gd name="T88" fmla="*/ 5 w 216"/>
                <a:gd name="T89" fmla="*/ 4 h 148"/>
                <a:gd name="T90" fmla="*/ 5 w 216"/>
                <a:gd name="T91" fmla="*/ 3 h 148"/>
                <a:gd name="T92" fmla="*/ 6 w 216"/>
                <a:gd name="T93" fmla="*/ 1 h 148"/>
                <a:gd name="T94" fmla="*/ 6 w 216"/>
                <a:gd name="T95" fmla="*/ 1 h 148"/>
                <a:gd name="T96" fmla="*/ 7 w 216"/>
                <a:gd name="T97" fmla="*/ 1 h 148"/>
                <a:gd name="T98" fmla="*/ 7 w 216"/>
                <a:gd name="T99" fmla="*/ 1 h 148"/>
                <a:gd name="T100" fmla="*/ 7 w 216"/>
                <a:gd name="T101" fmla="*/ 3 h 148"/>
                <a:gd name="T102" fmla="*/ 7 w 216"/>
                <a:gd name="T103" fmla="*/ 1 h 14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6" h="148">
                  <a:moveTo>
                    <a:pt x="216" y="16"/>
                  </a:moveTo>
                  <a:lnTo>
                    <a:pt x="215" y="16"/>
                  </a:lnTo>
                  <a:lnTo>
                    <a:pt x="212" y="15"/>
                  </a:lnTo>
                  <a:lnTo>
                    <a:pt x="211" y="14"/>
                  </a:lnTo>
                  <a:lnTo>
                    <a:pt x="209" y="13"/>
                  </a:lnTo>
                  <a:lnTo>
                    <a:pt x="208" y="11"/>
                  </a:lnTo>
                  <a:lnTo>
                    <a:pt x="207" y="9"/>
                  </a:lnTo>
                  <a:lnTo>
                    <a:pt x="205" y="7"/>
                  </a:lnTo>
                  <a:lnTo>
                    <a:pt x="205" y="5"/>
                  </a:lnTo>
                  <a:lnTo>
                    <a:pt x="202" y="9"/>
                  </a:lnTo>
                  <a:lnTo>
                    <a:pt x="198" y="13"/>
                  </a:lnTo>
                  <a:lnTo>
                    <a:pt x="196" y="16"/>
                  </a:lnTo>
                  <a:lnTo>
                    <a:pt x="194" y="19"/>
                  </a:lnTo>
                  <a:lnTo>
                    <a:pt x="186" y="15"/>
                  </a:lnTo>
                  <a:lnTo>
                    <a:pt x="173" y="12"/>
                  </a:lnTo>
                  <a:lnTo>
                    <a:pt x="159" y="7"/>
                  </a:lnTo>
                  <a:lnTo>
                    <a:pt x="144" y="5"/>
                  </a:lnTo>
                  <a:lnTo>
                    <a:pt x="128" y="1"/>
                  </a:lnTo>
                  <a:lnTo>
                    <a:pt x="114" y="0"/>
                  </a:lnTo>
                  <a:lnTo>
                    <a:pt x="102" y="0"/>
                  </a:lnTo>
                  <a:lnTo>
                    <a:pt x="94" y="1"/>
                  </a:lnTo>
                  <a:lnTo>
                    <a:pt x="84" y="5"/>
                  </a:lnTo>
                  <a:lnTo>
                    <a:pt x="83" y="6"/>
                  </a:lnTo>
                  <a:lnTo>
                    <a:pt x="87" y="6"/>
                  </a:lnTo>
                  <a:lnTo>
                    <a:pt x="94" y="5"/>
                  </a:lnTo>
                  <a:lnTo>
                    <a:pt x="105" y="5"/>
                  </a:lnTo>
                  <a:lnTo>
                    <a:pt x="117" y="5"/>
                  </a:lnTo>
                  <a:lnTo>
                    <a:pt x="131" y="7"/>
                  </a:lnTo>
                  <a:lnTo>
                    <a:pt x="143" y="11"/>
                  </a:lnTo>
                  <a:lnTo>
                    <a:pt x="156" y="14"/>
                  </a:lnTo>
                  <a:lnTo>
                    <a:pt x="166" y="18"/>
                  </a:lnTo>
                  <a:lnTo>
                    <a:pt x="175" y="22"/>
                  </a:lnTo>
                  <a:lnTo>
                    <a:pt x="182" y="27"/>
                  </a:lnTo>
                  <a:lnTo>
                    <a:pt x="185" y="30"/>
                  </a:lnTo>
                  <a:lnTo>
                    <a:pt x="183" y="31"/>
                  </a:lnTo>
                  <a:lnTo>
                    <a:pt x="179" y="32"/>
                  </a:lnTo>
                  <a:lnTo>
                    <a:pt x="174" y="35"/>
                  </a:lnTo>
                  <a:lnTo>
                    <a:pt x="169" y="38"/>
                  </a:lnTo>
                  <a:lnTo>
                    <a:pt x="162" y="42"/>
                  </a:lnTo>
                  <a:lnTo>
                    <a:pt x="156" y="45"/>
                  </a:lnTo>
                  <a:lnTo>
                    <a:pt x="151" y="49"/>
                  </a:lnTo>
                  <a:lnTo>
                    <a:pt x="144" y="45"/>
                  </a:lnTo>
                  <a:lnTo>
                    <a:pt x="134" y="43"/>
                  </a:lnTo>
                  <a:lnTo>
                    <a:pt x="122" y="39"/>
                  </a:lnTo>
                  <a:lnTo>
                    <a:pt x="110" y="36"/>
                  </a:lnTo>
                  <a:lnTo>
                    <a:pt x="96" y="34"/>
                  </a:lnTo>
                  <a:lnTo>
                    <a:pt x="83" y="32"/>
                  </a:lnTo>
                  <a:lnTo>
                    <a:pt x="73" y="32"/>
                  </a:lnTo>
                  <a:lnTo>
                    <a:pt x="64" y="35"/>
                  </a:lnTo>
                  <a:lnTo>
                    <a:pt x="58" y="38"/>
                  </a:lnTo>
                  <a:lnTo>
                    <a:pt x="55" y="41"/>
                  </a:lnTo>
                  <a:lnTo>
                    <a:pt x="56" y="42"/>
                  </a:lnTo>
                  <a:lnTo>
                    <a:pt x="63" y="41"/>
                  </a:lnTo>
                  <a:lnTo>
                    <a:pt x="67" y="39"/>
                  </a:lnTo>
                  <a:lnTo>
                    <a:pt x="73" y="39"/>
                  </a:lnTo>
                  <a:lnTo>
                    <a:pt x="80" y="39"/>
                  </a:lnTo>
                  <a:lnTo>
                    <a:pt x="86" y="41"/>
                  </a:lnTo>
                  <a:lnTo>
                    <a:pt x="93" y="41"/>
                  </a:lnTo>
                  <a:lnTo>
                    <a:pt x="99" y="42"/>
                  </a:lnTo>
                  <a:lnTo>
                    <a:pt x="106" y="44"/>
                  </a:lnTo>
                  <a:lnTo>
                    <a:pt x="112" y="45"/>
                  </a:lnTo>
                  <a:lnTo>
                    <a:pt x="124" y="49"/>
                  </a:lnTo>
                  <a:lnTo>
                    <a:pt x="133" y="51"/>
                  </a:lnTo>
                  <a:lnTo>
                    <a:pt x="139" y="53"/>
                  </a:lnTo>
                  <a:lnTo>
                    <a:pt x="143" y="56"/>
                  </a:lnTo>
                  <a:lnTo>
                    <a:pt x="140" y="58"/>
                  </a:lnTo>
                  <a:lnTo>
                    <a:pt x="135" y="60"/>
                  </a:lnTo>
                  <a:lnTo>
                    <a:pt x="129" y="62"/>
                  </a:lnTo>
                  <a:lnTo>
                    <a:pt x="124" y="65"/>
                  </a:lnTo>
                  <a:lnTo>
                    <a:pt x="118" y="67"/>
                  </a:lnTo>
                  <a:lnTo>
                    <a:pt x="112" y="68"/>
                  </a:lnTo>
                  <a:lnTo>
                    <a:pt x="107" y="71"/>
                  </a:lnTo>
                  <a:lnTo>
                    <a:pt x="104" y="72"/>
                  </a:lnTo>
                  <a:lnTo>
                    <a:pt x="101" y="73"/>
                  </a:lnTo>
                  <a:lnTo>
                    <a:pt x="96" y="73"/>
                  </a:lnTo>
                  <a:lnTo>
                    <a:pt x="90" y="72"/>
                  </a:lnTo>
                  <a:lnTo>
                    <a:pt x="86" y="71"/>
                  </a:lnTo>
                  <a:lnTo>
                    <a:pt x="80" y="68"/>
                  </a:lnTo>
                  <a:lnTo>
                    <a:pt x="74" y="66"/>
                  </a:lnTo>
                  <a:lnTo>
                    <a:pt x="68" y="65"/>
                  </a:lnTo>
                  <a:lnTo>
                    <a:pt x="64" y="62"/>
                  </a:lnTo>
                  <a:lnTo>
                    <a:pt x="56" y="60"/>
                  </a:lnTo>
                  <a:lnTo>
                    <a:pt x="48" y="60"/>
                  </a:lnTo>
                  <a:lnTo>
                    <a:pt x="44" y="62"/>
                  </a:lnTo>
                  <a:lnTo>
                    <a:pt x="48" y="65"/>
                  </a:lnTo>
                  <a:lnTo>
                    <a:pt x="57" y="68"/>
                  </a:lnTo>
                  <a:lnTo>
                    <a:pt x="67" y="72"/>
                  </a:lnTo>
                  <a:lnTo>
                    <a:pt x="75" y="75"/>
                  </a:lnTo>
                  <a:lnTo>
                    <a:pt x="81" y="79"/>
                  </a:lnTo>
                  <a:lnTo>
                    <a:pt x="74" y="81"/>
                  </a:lnTo>
                  <a:lnTo>
                    <a:pt x="65" y="84"/>
                  </a:lnTo>
                  <a:lnTo>
                    <a:pt x="53" y="88"/>
                  </a:lnTo>
                  <a:lnTo>
                    <a:pt x="42" y="91"/>
                  </a:lnTo>
                  <a:lnTo>
                    <a:pt x="29" y="95"/>
                  </a:lnTo>
                  <a:lnTo>
                    <a:pt x="19" y="98"/>
                  </a:lnTo>
                  <a:lnTo>
                    <a:pt x="10" y="100"/>
                  </a:lnTo>
                  <a:lnTo>
                    <a:pt x="5" y="102"/>
                  </a:lnTo>
                  <a:lnTo>
                    <a:pt x="0" y="104"/>
                  </a:lnTo>
                  <a:lnTo>
                    <a:pt x="0" y="105"/>
                  </a:lnTo>
                  <a:lnTo>
                    <a:pt x="4" y="105"/>
                  </a:lnTo>
                  <a:lnTo>
                    <a:pt x="11" y="105"/>
                  </a:lnTo>
                  <a:lnTo>
                    <a:pt x="19" y="105"/>
                  </a:lnTo>
                  <a:lnTo>
                    <a:pt x="29" y="103"/>
                  </a:lnTo>
                  <a:lnTo>
                    <a:pt x="41" y="102"/>
                  </a:lnTo>
                  <a:lnTo>
                    <a:pt x="53" y="99"/>
                  </a:lnTo>
                  <a:lnTo>
                    <a:pt x="65" y="96"/>
                  </a:lnTo>
                  <a:lnTo>
                    <a:pt x="76" y="92"/>
                  </a:lnTo>
                  <a:lnTo>
                    <a:pt x="86" y="90"/>
                  </a:lnTo>
                  <a:lnTo>
                    <a:pt x="91" y="87"/>
                  </a:lnTo>
                  <a:lnTo>
                    <a:pt x="90" y="99"/>
                  </a:lnTo>
                  <a:lnTo>
                    <a:pt x="86" y="115"/>
                  </a:lnTo>
                  <a:lnTo>
                    <a:pt x="81" y="132"/>
                  </a:lnTo>
                  <a:lnTo>
                    <a:pt x="75" y="142"/>
                  </a:lnTo>
                  <a:lnTo>
                    <a:pt x="72" y="147"/>
                  </a:lnTo>
                  <a:lnTo>
                    <a:pt x="73" y="148"/>
                  </a:lnTo>
                  <a:lnTo>
                    <a:pt x="76" y="147"/>
                  </a:lnTo>
                  <a:lnTo>
                    <a:pt x="80" y="143"/>
                  </a:lnTo>
                  <a:lnTo>
                    <a:pt x="87" y="133"/>
                  </a:lnTo>
                  <a:lnTo>
                    <a:pt x="95" y="117"/>
                  </a:lnTo>
                  <a:lnTo>
                    <a:pt x="103" y="99"/>
                  </a:lnTo>
                  <a:lnTo>
                    <a:pt x="106" y="87"/>
                  </a:lnTo>
                  <a:lnTo>
                    <a:pt x="111" y="85"/>
                  </a:lnTo>
                  <a:lnTo>
                    <a:pt x="118" y="82"/>
                  </a:lnTo>
                  <a:lnTo>
                    <a:pt x="125" y="80"/>
                  </a:lnTo>
                  <a:lnTo>
                    <a:pt x="132" y="76"/>
                  </a:lnTo>
                  <a:lnTo>
                    <a:pt x="139" y="74"/>
                  </a:lnTo>
                  <a:lnTo>
                    <a:pt x="145" y="71"/>
                  </a:lnTo>
                  <a:lnTo>
                    <a:pt x="151" y="68"/>
                  </a:lnTo>
                  <a:lnTo>
                    <a:pt x="155" y="67"/>
                  </a:lnTo>
                  <a:lnTo>
                    <a:pt x="155" y="80"/>
                  </a:lnTo>
                  <a:lnTo>
                    <a:pt x="152" y="97"/>
                  </a:lnTo>
                  <a:lnTo>
                    <a:pt x="149" y="115"/>
                  </a:lnTo>
                  <a:lnTo>
                    <a:pt x="145" y="128"/>
                  </a:lnTo>
                  <a:lnTo>
                    <a:pt x="143" y="134"/>
                  </a:lnTo>
                  <a:lnTo>
                    <a:pt x="144" y="136"/>
                  </a:lnTo>
                  <a:lnTo>
                    <a:pt x="147" y="135"/>
                  </a:lnTo>
                  <a:lnTo>
                    <a:pt x="150" y="128"/>
                  </a:lnTo>
                  <a:lnTo>
                    <a:pt x="156" y="115"/>
                  </a:lnTo>
                  <a:lnTo>
                    <a:pt x="163" y="98"/>
                  </a:lnTo>
                  <a:lnTo>
                    <a:pt x="167" y="79"/>
                  </a:lnTo>
                  <a:lnTo>
                    <a:pt x="167" y="61"/>
                  </a:lnTo>
                  <a:lnTo>
                    <a:pt x="177" y="54"/>
                  </a:lnTo>
                  <a:lnTo>
                    <a:pt x="183" y="46"/>
                  </a:lnTo>
                  <a:lnTo>
                    <a:pt x="189" y="41"/>
                  </a:lnTo>
                  <a:lnTo>
                    <a:pt x="194" y="36"/>
                  </a:lnTo>
                  <a:lnTo>
                    <a:pt x="196" y="34"/>
                  </a:lnTo>
                  <a:lnTo>
                    <a:pt x="200" y="32"/>
                  </a:lnTo>
                  <a:lnTo>
                    <a:pt x="201" y="35"/>
                  </a:lnTo>
                  <a:lnTo>
                    <a:pt x="201" y="41"/>
                  </a:lnTo>
                  <a:lnTo>
                    <a:pt x="200" y="53"/>
                  </a:lnTo>
                  <a:lnTo>
                    <a:pt x="198" y="72"/>
                  </a:lnTo>
                  <a:lnTo>
                    <a:pt x="197" y="91"/>
                  </a:lnTo>
                  <a:lnTo>
                    <a:pt x="195" y="104"/>
                  </a:lnTo>
                  <a:lnTo>
                    <a:pt x="203" y="88"/>
                  </a:lnTo>
                  <a:lnTo>
                    <a:pt x="209" y="64"/>
                  </a:lnTo>
                  <a:lnTo>
                    <a:pt x="213" y="37"/>
                  </a:lnTo>
                  <a:lnTo>
                    <a:pt x="216" y="16"/>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75" name="Freeform 313">
              <a:extLst>
                <a:ext uri="{FF2B5EF4-FFF2-40B4-BE49-F238E27FC236}">
                  <a16:creationId xmlns:a16="http://schemas.microsoft.com/office/drawing/2014/main" xmlns="" id="{64040496-1BA9-4CF6-BD9C-DD8DA9F7376E}"/>
                </a:ext>
              </a:extLst>
            </p:cNvPr>
            <p:cNvSpPr>
              <a:spLocks/>
            </p:cNvSpPr>
            <p:nvPr/>
          </p:nvSpPr>
          <p:spPr bwMode="auto">
            <a:xfrm>
              <a:off x="2578" y="625"/>
              <a:ext cx="86" cy="82"/>
            </a:xfrm>
            <a:custGeom>
              <a:avLst/>
              <a:gdLst>
                <a:gd name="T0" fmla="*/ 5 w 173"/>
                <a:gd name="T1" fmla="*/ 5 h 165"/>
                <a:gd name="T2" fmla="*/ 5 w 173"/>
                <a:gd name="T3" fmla="*/ 4 h 165"/>
                <a:gd name="T4" fmla="*/ 5 w 173"/>
                <a:gd name="T5" fmla="*/ 4 h 165"/>
                <a:gd name="T6" fmla="*/ 4 w 173"/>
                <a:gd name="T7" fmla="*/ 4 h 165"/>
                <a:gd name="T8" fmla="*/ 4 w 173"/>
                <a:gd name="T9" fmla="*/ 3 h 165"/>
                <a:gd name="T10" fmla="*/ 4 w 173"/>
                <a:gd name="T11" fmla="*/ 2 h 165"/>
                <a:gd name="T12" fmla="*/ 4 w 173"/>
                <a:gd name="T13" fmla="*/ 1 h 165"/>
                <a:gd name="T14" fmla="*/ 4 w 173"/>
                <a:gd name="T15" fmla="*/ 1 h 165"/>
                <a:gd name="T16" fmla="*/ 4 w 173"/>
                <a:gd name="T17" fmla="*/ 2 h 165"/>
                <a:gd name="T18" fmla="*/ 4 w 173"/>
                <a:gd name="T19" fmla="*/ 3 h 165"/>
                <a:gd name="T20" fmla="*/ 4 w 173"/>
                <a:gd name="T21" fmla="*/ 3 h 165"/>
                <a:gd name="T22" fmla="*/ 3 w 173"/>
                <a:gd name="T23" fmla="*/ 3 h 165"/>
                <a:gd name="T24" fmla="*/ 3 w 173"/>
                <a:gd name="T25" fmla="*/ 3 h 165"/>
                <a:gd name="T26" fmla="*/ 3 w 173"/>
                <a:gd name="T27" fmla="*/ 3 h 165"/>
                <a:gd name="T28" fmla="*/ 3 w 173"/>
                <a:gd name="T29" fmla="*/ 2 h 165"/>
                <a:gd name="T30" fmla="*/ 2 w 173"/>
                <a:gd name="T31" fmla="*/ 1 h 165"/>
                <a:gd name="T32" fmla="*/ 2 w 173"/>
                <a:gd name="T33" fmla="*/ 0 h 165"/>
                <a:gd name="T34" fmla="*/ 2 w 173"/>
                <a:gd name="T35" fmla="*/ 0 h 165"/>
                <a:gd name="T36" fmla="*/ 2 w 173"/>
                <a:gd name="T37" fmla="*/ 0 h 165"/>
                <a:gd name="T38" fmla="*/ 2 w 173"/>
                <a:gd name="T39" fmla="*/ 0 h 165"/>
                <a:gd name="T40" fmla="*/ 2 w 173"/>
                <a:gd name="T41" fmla="*/ 0 h 165"/>
                <a:gd name="T42" fmla="*/ 2 w 173"/>
                <a:gd name="T43" fmla="*/ 1 h 165"/>
                <a:gd name="T44" fmla="*/ 2 w 173"/>
                <a:gd name="T45" fmla="*/ 1 h 165"/>
                <a:gd name="T46" fmla="*/ 2 w 173"/>
                <a:gd name="T47" fmla="*/ 2 h 165"/>
                <a:gd name="T48" fmla="*/ 2 w 173"/>
                <a:gd name="T49" fmla="*/ 2 h 165"/>
                <a:gd name="T50" fmla="*/ 1 w 173"/>
                <a:gd name="T51" fmla="*/ 1 h 165"/>
                <a:gd name="T52" fmla="*/ 0 w 173"/>
                <a:gd name="T53" fmla="*/ 0 h 165"/>
                <a:gd name="T54" fmla="*/ 0 w 173"/>
                <a:gd name="T55" fmla="*/ 0 h 165"/>
                <a:gd name="T56" fmla="*/ 0 w 173"/>
                <a:gd name="T57" fmla="*/ 0 h 165"/>
                <a:gd name="T58" fmla="*/ 0 w 173"/>
                <a:gd name="T59" fmla="*/ 0 h 165"/>
                <a:gd name="T60" fmla="*/ 0 w 173"/>
                <a:gd name="T61" fmla="*/ 1 h 165"/>
                <a:gd name="T62" fmla="*/ 1 w 173"/>
                <a:gd name="T63" fmla="*/ 1 h 165"/>
                <a:gd name="T64" fmla="*/ 1 w 173"/>
                <a:gd name="T65" fmla="*/ 1 h 165"/>
                <a:gd name="T66" fmla="*/ 1 w 173"/>
                <a:gd name="T67" fmla="*/ 2 h 165"/>
                <a:gd name="T68" fmla="*/ 2 w 173"/>
                <a:gd name="T69" fmla="*/ 2 h 165"/>
                <a:gd name="T70" fmla="*/ 2 w 173"/>
                <a:gd name="T71" fmla="*/ 2 h 165"/>
                <a:gd name="T72" fmla="*/ 2 w 173"/>
                <a:gd name="T73" fmla="*/ 2 h 165"/>
                <a:gd name="T74" fmla="*/ 2 w 173"/>
                <a:gd name="T75" fmla="*/ 2 h 165"/>
                <a:gd name="T76" fmla="*/ 1 w 173"/>
                <a:gd name="T77" fmla="*/ 2 h 165"/>
                <a:gd name="T78" fmla="*/ 1 w 173"/>
                <a:gd name="T79" fmla="*/ 2 h 165"/>
                <a:gd name="T80" fmla="*/ 1 w 173"/>
                <a:gd name="T81" fmla="*/ 2 h 165"/>
                <a:gd name="T82" fmla="*/ 0 w 173"/>
                <a:gd name="T83" fmla="*/ 2 h 165"/>
                <a:gd name="T84" fmla="*/ 1 w 173"/>
                <a:gd name="T85" fmla="*/ 2 h 165"/>
                <a:gd name="T86" fmla="*/ 1 w 173"/>
                <a:gd name="T87" fmla="*/ 3 h 165"/>
                <a:gd name="T88" fmla="*/ 2 w 173"/>
                <a:gd name="T89" fmla="*/ 3 h 165"/>
                <a:gd name="T90" fmla="*/ 2 w 173"/>
                <a:gd name="T91" fmla="*/ 3 h 165"/>
                <a:gd name="T92" fmla="*/ 3 w 173"/>
                <a:gd name="T93" fmla="*/ 3 h 165"/>
                <a:gd name="T94" fmla="*/ 3 w 173"/>
                <a:gd name="T95" fmla="*/ 3 h 165"/>
                <a:gd name="T96" fmla="*/ 3 w 173"/>
                <a:gd name="T97" fmla="*/ 3 h 165"/>
                <a:gd name="T98" fmla="*/ 4 w 173"/>
                <a:gd name="T99" fmla="*/ 4 h 165"/>
                <a:gd name="T100" fmla="*/ 4 w 173"/>
                <a:gd name="T101" fmla="*/ 4 h 165"/>
                <a:gd name="T102" fmla="*/ 3 w 173"/>
                <a:gd name="T103" fmla="*/ 4 h 165"/>
                <a:gd name="T104" fmla="*/ 3 w 173"/>
                <a:gd name="T105" fmla="*/ 4 h 165"/>
                <a:gd name="T106" fmla="*/ 2 w 173"/>
                <a:gd name="T107" fmla="*/ 4 h 165"/>
                <a:gd name="T108" fmla="*/ 2 w 173"/>
                <a:gd name="T109" fmla="*/ 4 h 165"/>
                <a:gd name="T110" fmla="*/ 2 w 173"/>
                <a:gd name="T111" fmla="*/ 4 h 165"/>
                <a:gd name="T112" fmla="*/ 2 w 173"/>
                <a:gd name="T113" fmla="*/ 4 h 165"/>
                <a:gd name="T114" fmla="*/ 3 w 173"/>
                <a:gd name="T115" fmla="*/ 4 h 165"/>
                <a:gd name="T116" fmla="*/ 4 w 173"/>
                <a:gd name="T117" fmla="*/ 4 h 165"/>
                <a:gd name="T118" fmla="*/ 4 w 173"/>
                <a:gd name="T119" fmla="*/ 4 h 165"/>
                <a:gd name="T120" fmla="*/ 4 w 173"/>
                <a:gd name="T121" fmla="*/ 4 h 165"/>
                <a:gd name="T122" fmla="*/ 5 w 173"/>
                <a:gd name="T123" fmla="*/ 4 h 16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73" h="165">
                  <a:moveTo>
                    <a:pt x="167" y="165"/>
                  </a:moveTo>
                  <a:lnTo>
                    <a:pt x="168" y="162"/>
                  </a:lnTo>
                  <a:lnTo>
                    <a:pt x="170" y="159"/>
                  </a:lnTo>
                  <a:lnTo>
                    <a:pt x="172" y="157"/>
                  </a:lnTo>
                  <a:lnTo>
                    <a:pt x="173" y="155"/>
                  </a:lnTo>
                  <a:lnTo>
                    <a:pt x="166" y="148"/>
                  </a:lnTo>
                  <a:lnTo>
                    <a:pt x="159" y="141"/>
                  </a:lnTo>
                  <a:lnTo>
                    <a:pt x="156" y="135"/>
                  </a:lnTo>
                  <a:lnTo>
                    <a:pt x="155" y="128"/>
                  </a:lnTo>
                  <a:lnTo>
                    <a:pt x="154" y="116"/>
                  </a:lnTo>
                  <a:lnTo>
                    <a:pt x="151" y="96"/>
                  </a:lnTo>
                  <a:lnTo>
                    <a:pt x="148" y="76"/>
                  </a:lnTo>
                  <a:lnTo>
                    <a:pt x="144" y="64"/>
                  </a:lnTo>
                  <a:lnTo>
                    <a:pt x="141" y="58"/>
                  </a:lnTo>
                  <a:lnTo>
                    <a:pt x="137" y="55"/>
                  </a:lnTo>
                  <a:lnTo>
                    <a:pt x="136" y="57"/>
                  </a:lnTo>
                  <a:lnTo>
                    <a:pt x="137" y="63"/>
                  </a:lnTo>
                  <a:lnTo>
                    <a:pt x="140" y="75"/>
                  </a:lnTo>
                  <a:lnTo>
                    <a:pt x="141" y="91"/>
                  </a:lnTo>
                  <a:lnTo>
                    <a:pt x="141" y="108"/>
                  </a:lnTo>
                  <a:lnTo>
                    <a:pt x="140" y="119"/>
                  </a:lnTo>
                  <a:lnTo>
                    <a:pt x="135" y="117"/>
                  </a:lnTo>
                  <a:lnTo>
                    <a:pt x="130" y="113"/>
                  </a:lnTo>
                  <a:lnTo>
                    <a:pt x="126" y="111"/>
                  </a:lnTo>
                  <a:lnTo>
                    <a:pt x="121" y="108"/>
                  </a:lnTo>
                  <a:lnTo>
                    <a:pt x="116" y="104"/>
                  </a:lnTo>
                  <a:lnTo>
                    <a:pt x="112" y="101"/>
                  </a:lnTo>
                  <a:lnTo>
                    <a:pt x="107" y="97"/>
                  </a:lnTo>
                  <a:lnTo>
                    <a:pt x="105" y="94"/>
                  </a:lnTo>
                  <a:lnTo>
                    <a:pt x="101" y="83"/>
                  </a:lnTo>
                  <a:lnTo>
                    <a:pt x="97" y="68"/>
                  </a:lnTo>
                  <a:lnTo>
                    <a:pt x="94" y="52"/>
                  </a:lnTo>
                  <a:lnTo>
                    <a:pt x="92" y="40"/>
                  </a:lnTo>
                  <a:lnTo>
                    <a:pt x="92" y="30"/>
                  </a:lnTo>
                  <a:lnTo>
                    <a:pt x="91" y="21"/>
                  </a:lnTo>
                  <a:lnTo>
                    <a:pt x="90" y="13"/>
                  </a:lnTo>
                  <a:lnTo>
                    <a:pt x="87" y="7"/>
                  </a:lnTo>
                  <a:lnTo>
                    <a:pt x="84" y="4"/>
                  </a:lnTo>
                  <a:lnTo>
                    <a:pt x="83" y="5"/>
                  </a:lnTo>
                  <a:lnTo>
                    <a:pt x="84" y="10"/>
                  </a:lnTo>
                  <a:lnTo>
                    <a:pt x="86" y="16"/>
                  </a:lnTo>
                  <a:lnTo>
                    <a:pt x="87" y="25"/>
                  </a:lnTo>
                  <a:lnTo>
                    <a:pt x="86" y="31"/>
                  </a:lnTo>
                  <a:lnTo>
                    <a:pt x="84" y="38"/>
                  </a:lnTo>
                  <a:lnTo>
                    <a:pt x="83" y="44"/>
                  </a:lnTo>
                  <a:lnTo>
                    <a:pt x="83" y="52"/>
                  </a:lnTo>
                  <a:lnTo>
                    <a:pt x="84" y="64"/>
                  </a:lnTo>
                  <a:lnTo>
                    <a:pt x="87" y="75"/>
                  </a:lnTo>
                  <a:lnTo>
                    <a:pt x="88" y="83"/>
                  </a:lnTo>
                  <a:lnTo>
                    <a:pt x="76" y="73"/>
                  </a:lnTo>
                  <a:lnTo>
                    <a:pt x="64" y="60"/>
                  </a:lnTo>
                  <a:lnTo>
                    <a:pt x="51" y="46"/>
                  </a:lnTo>
                  <a:lnTo>
                    <a:pt x="38" y="34"/>
                  </a:lnTo>
                  <a:lnTo>
                    <a:pt x="26" y="21"/>
                  </a:lnTo>
                  <a:lnTo>
                    <a:pt x="15" y="11"/>
                  </a:lnTo>
                  <a:lnTo>
                    <a:pt x="7" y="4"/>
                  </a:lnTo>
                  <a:lnTo>
                    <a:pt x="0" y="0"/>
                  </a:lnTo>
                  <a:lnTo>
                    <a:pt x="5" y="7"/>
                  </a:lnTo>
                  <a:lnTo>
                    <a:pt x="11" y="15"/>
                  </a:lnTo>
                  <a:lnTo>
                    <a:pt x="17" y="23"/>
                  </a:lnTo>
                  <a:lnTo>
                    <a:pt x="23" y="33"/>
                  </a:lnTo>
                  <a:lnTo>
                    <a:pt x="29" y="41"/>
                  </a:lnTo>
                  <a:lnTo>
                    <a:pt x="34" y="48"/>
                  </a:lnTo>
                  <a:lnTo>
                    <a:pt x="38" y="53"/>
                  </a:lnTo>
                  <a:lnTo>
                    <a:pt x="41" y="58"/>
                  </a:lnTo>
                  <a:lnTo>
                    <a:pt x="44" y="61"/>
                  </a:lnTo>
                  <a:lnTo>
                    <a:pt x="48" y="66"/>
                  </a:lnTo>
                  <a:lnTo>
                    <a:pt x="53" y="72"/>
                  </a:lnTo>
                  <a:lnTo>
                    <a:pt x="59" y="76"/>
                  </a:lnTo>
                  <a:lnTo>
                    <a:pt x="65" y="82"/>
                  </a:lnTo>
                  <a:lnTo>
                    <a:pt x="71" y="87"/>
                  </a:lnTo>
                  <a:lnTo>
                    <a:pt x="76" y="90"/>
                  </a:lnTo>
                  <a:lnTo>
                    <a:pt x="80" y="93"/>
                  </a:lnTo>
                  <a:lnTo>
                    <a:pt x="75" y="93"/>
                  </a:lnTo>
                  <a:lnTo>
                    <a:pt x="71" y="93"/>
                  </a:lnTo>
                  <a:lnTo>
                    <a:pt x="65" y="93"/>
                  </a:lnTo>
                  <a:lnTo>
                    <a:pt x="59" y="91"/>
                  </a:lnTo>
                  <a:lnTo>
                    <a:pt x="53" y="90"/>
                  </a:lnTo>
                  <a:lnTo>
                    <a:pt x="48" y="88"/>
                  </a:lnTo>
                  <a:lnTo>
                    <a:pt x="44" y="87"/>
                  </a:lnTo>
                  <a:lnTo>
                    <a:pt x="41" y="84"/>
                  </a:lnTo>
                  <a:lnTo>
                    <a:pt x="36" y="81"/>
                  </a:lnTo>
                  <a:lnTo>
                    <a:pt x="31" y="81"/>
                  </a:lnTo>
                  <a:lnTo>
                    <a:pt x="29" y="83"/>
                  </a:lnTo>
                  <a:lnTo>
                    <a:pt x="33" y="88"/>
                  </a:lnTo>
                  <a:lnTo>
                    <a:pt x="37" y="91"/>
                  </a:lnTo>
                  <a:lnTo>
                    <a:pt x="44" y="95"/>
                  </a:lnTo>
                  <a:lnTo>
                    <a:pt x="52" y="99"/>
                  </a:lnTo>
                  <a:lnTo>
                    <a:pt x="61" y="103"/>
                  </a:lnTo>
                  <a:lnTo>
                    <a:pt x="72" y="106"/>
                  </a:lnTo>
                  <a:lnTo>
                    <a:pt x="81" y="109"/>
                  </a:lnTo>
                  <a:lnTo>
                    <a:pt x="91" y="111"/>
                  </a:lnTo>
                  <a:lnTo>
                    <a:pt x="99" y="111"/>
                  </a:lnTo>
                  <a:lnTo>
                    <a:pt x="104" y="112"/>
                  </a:lnTo>
                  <a:lnTo>
                    <a:pt x="109" y="114"/>
                  </a:lnTo>
                  <a:lnTo>
                    <a:pt x="114" y="118"/>
                  </a:lnTo>
                  <a:lnTo>
                    <a:pt x="119" y="121"/>
                  </a:lnTo>
                  <a:lnTo>
                    <a:pt x="124" y="125"/>
                  </a:lnTo>
                  <a:lnTo>
                    <a:pt x="128" y="128"/>
                  </a:lnTo>
                  <a:lnTo>
                    <a:pt x="132" y="132"/>
                  </a:lnTo>
                  <a:lnTo>
                    <a:pt x="135" y="135"/>
                  </a:lnTo>
                  <a:lnTo>
                    <a:pt x="130" y="137"/>
                  </a:lnTo>
                  <a:lnTo>
                    <a:pt x="124" y="140"/>
                  </a:lnTo>
                  <a:lnTo>
                    <a:pt x="117" y="141"/>
                  </a:lnTo>
                  <a:lnTo>
                    <a:pt x="109" y="142"/>
                  </a:lnTo>
                  <a:lnTo>
                    <a:pt x="101" y="143"/>
                  </a:lnTo>
                  <a:lnTo>
                    <a:pt x="94" y="143"/>
                  </a:lnTo>
                  <a:lnTo>
                    <a:pt x="87" y="143"/>
                  </a:lnTo>
                  <a:lnTo>
                    <a:pt x="81" y="142"/>
                  </a:lnTo>
                  <a:lnTo>
                    <a:pt x="74" y="142"/>
                  </a:lnTo>
                  <a:lnTo>
                    <a:pt x="69" y="143"/>
                  </a:lnTo>
                  <a:lnTo>
                    <a:pt x="72" y="146"/>
                  </a:lnTo>
                  <a:lnTo>
                    <a:pt x="82" y="149"/>
                  </a:lnTo>
                  <a:lnTo>
                    <a:pt x="90" y="150"/>
                  </a:lnTo>
                  <a:lnTo>
                    <a:pt x="99" y="151"/>
                  </a:lnTo>
                  <a:lnTo>
                    <a:pt x="110" y="151"/>
                  </a:lnTo>
                  <a:lnTo>
                    <a:pt x="119" y="150"/>
                  </a:lnTo>
                  <a:lnTo>
                    <a:pt x="128" y="150"/>
                  </a:lnTo>
                  <a:lnTo>
                    <a:pt x="137" y="150"/>
                  </a:lnTo>
                  <a:lnTo>
                    <a:pt x="144" y="149"/>
                  </a:lnTo>
                  <a:lnTo>
                    <a:pt x="149" y="149"/>
                  </a:lnTo>
                  <a:lnTo>
                    <a:pt x="155" y="150"/>
                  </a:lnTo>
                  <a:lnTo>
                    <a:pt x="160" y="155"/>
                  </a:lnTo>
                  <a:lnTo>
                    <a:pt x="164" y="159"/>
                  </a:lnTo>
                  <a:lnTo>
                    <a:pt x="167" y="165"/>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76" name="Freeform 314">
              <a:extLst>
                <a:ext uri="{FF2B5EF4-FFF2-40B4-BE49-F238E27FC236}">
                  <a16:creationId xmlns:a16="http://schemas.microsoft.com/office/drawing/2014/main" xmlns="" id="{D3C68064-E5DA-482D-8710-A1FCE1768C9F}"/>
                </a:ext>
              </a:extLst>
            </p:cNvPr>
            <p:cNvSpPr>
              <a:spLocks/>
            </p:cNvSpPr>
            <p:nvPr/>
          </p:nvSpPr>
          <p:spPr bwMode="auto">
            <a:xfrm>
              <a:off x="2706" y="594"/>
              <a:ext cx="54" cy="125"/>
            </a:xfrm>
            <a:custGeom>
              <a:avLst/>
              <a:gdLst>
                <a:gd name="T0" fmla="*/ 1 w 107"/>
                <a:gd name="T1" fmla="*/ 7 h 250"/>
                <a:gd name="T2" fmla="*/ 1 w 107"/>
                <a:gd name="T3" fmla="*/ 7 h 250"/>
                <a:gd name="T4" fmla="*/ 1 w 107"/>
                <a:gd name="T5" fmla="*/ 7 h 250"/>
                <a:gd name="T6" fmla="*/ 1 w 107"/>
                <a:gd name="T7" fmla="*/ 6 h 250"/>
                <a:gd name="T8" fmla="*/ 1 w 107"/>
                <a:gd name="T9" fmla="*/ 5 h 250"/>
                <a:gd name="T10" fmla="*/ 1 w 107"/>
                <a:gd name="T11" fmla="*/ 4 h 250"/>
                <a:gd name="T12" fmla="*/ 1 w 107"/>
                <a:gd name="T13" fmla="*/ 4 h 250"/>
                <a:gd name="T14" fmla="*/ 1 w 107"/>
                <a:gd name="T15" fmla="*/ 5 h 250"/>
                <a:gd name="T16" fmla="*/ 2 w 107"/>
                <a:gd name="T17" fmla="*/ 4 h 250"/>
                <a:gd name="T18" fmla="*/ 2 w 107"/>
                <a:gd name="T19" fmla="*/ 3 h 250"/>
                <a:gd name="T20" fmla="*/ 2 w 107"/>
                <a:gd name="T21" fmla="*/ 1 h 250"/>
                <a:gd name="T22" fmla="*/ 2 w 107"/>
                <a:gd name="T23" fmla="*/ 1 h 250"/>
                <a:gd name="T24" fmla="*/ 2 w 107"/>
                <a:gd name="T25" fmla="*/ 2 h 250"/>
                <a:gd name="T26" fmla="*/ 2 w 107"/>
                <a:gd name="T27" fmla="*/ 2 h 250"/>
                <a:gd name="T28" fmla="*/ 3 w 107"/>
                <a:gd name="T29" fmla="*/ 1 h 250"/>
                <a:gd name="T30" fmla="*/ 3 w 107"/>
                <a:gd name="T31" fmla="*/ 1 h 250"/>
                <a:gd name="T32" fmla="*/ 3 w 107"/>
                <a:gd name="T33" fmla="*/ 2 h 250"/>
                <a:gd name="T34" fmla="*/ 3 w 107"/>
                <a:gd name="T35" fmla="*/ 3 h 250"/>
                <a:gd name="T36" fmla="*/ 3 w 107"/>
                <a:gd name="T37" fmla="*/ 2 h 250"/>
                <a:gd name="T38" fmla="*/ 3 w 107"/>
                <a:gd name="T39" fmla="*/ 2 h 250"/>
                <a:gd name="T40" fmla="*/ 3 w 107"/>
                <a:gd name="T41" fmla="*/ 3 h 250"/>
                <a:gd name="T42" fmla="*/ 3 w 107"/>
                <a:gd name="T43" fmla="*/ 3 h 250"/>
                <a:gd name="T44" fmla="*/ 2 w 107"/>
                <a:gd name="T45" fmla="*/ 3 h 250"/>
                <a:gd name="T46" fmla="*/ 2 w 107"/>
                <a:gd name="T47" fmla="*/ 5 h 250"/>
                <a:gd name="T48" fmla="*/ 2 w 107"/>
                <a:gd name="T49" fmla="*/ 5 h 250"/>
                <a:gd name="T50" fmla="*/ 3 w 107"/>
                <a:gd name="T51" fmla="*/ 5 h 250"/>
                <a:gd name="T52" fmla="*/ 4 w 107"/>
                <a:gd name="T53" fmla="*/ 5 h 250"/>
                <a:gd name="T54" fmla="*/ 4 w 107"/>
                <a:gd name="T55" fmla="*/ 5 h 250"/>
                <a:gd name="T56" fmla="*/ 3 w 107"/>
                <a:gd name="T57" fmla="*/ 5 h 250"/>
                <a:gd name="T58" fmla="*/ 3 w 107"/>
                <a:gd name="T59" fmla="*/ 6 h 250"/>
                <a:gd name="T60" fmla="*/ 2 w 107"/>
                <a:gd name="T61" fmla="*/ 6 h 250"/>
                <a:gd name="T62" fmla="*/ 2 w 107"/>
                <a:gd name="T63" fmla="*/ 7 h 250"/>
                <a:gd name="T64" fmla="*/ 2 w 107"/>
                <a:gd name="T65" fmla="*/ 7 h 250"/>
                <a:gd name="T66" fmla="*/ 2 w 107"/>
                <a:gd name="T67" fmla="*/ 7 h 250"/>
                <a:gd name="T68" fmla="*/ 3 w 107"/>
                <a:gd name="T69" fmla="*/ 6 h 250"/>
                <a:gd name="T70" fmla="*/ 4 w 107"/>
                <a:gd name="T71" fmla="*/ 6 h 250"/>
                <a:gd name="T72" fmla="*/ 4 w 107"/>
                <a:gd name="T73" fmla="*/ 6 h 250"/>
                <a:gd name="T74" fmla="*/ 4 w 107"/>
                <a:gd name="T75" fmla="*/ 6 h 250"/>
                <a:gd name="T76" fmla="*/ 3 w 107"/>
                <a:gd name="T77" fmla="*/ 7 h 250"/>
                <a:gd name="T78" fmla="*/ 3 w 107"/>
                <a:gd name="T79" fmla="*/ 7 h 250"/>
                <a:gd name="T80" fmla="*/ 3 w 107"/>
                <a:gd name="T81" fmla="*/ 7 h 250"/>
                <a:gd name="T82" fmla="*/ 2 w 107"/>
                <a:gd name="T83" fmla="*/ 7 h 250"/>
                <a:gd name="T84" fmla="*/ 1 w 107"/>
                <a:gd name="T85" fmla="*/ 7 h 250"/>
                <a:gd name="T86" fmla="*/ 1 w 107"/>
                <a:gd name="T87" fmla="*/ 8 h 250"/>
                <a:gd name="T88" fmla="*/ 1 w 107"/>
                <a:gd name="T89" fmla="*/ 8 h 250"/>
                <a:gd name="T90" fmla="*/ 1 w 107"/>
                <a:gd name="T91" fmla="*/ 8 h 250"/>
                <a:gd name="T92" fmla="*/ 1 w 107"/>
                <a:gd name="T93" fmla="*/ 7 h 250"/>
                <a:gd name="T94" fmla="*/ 1 w 107"/>
                <a:gd name="T95" fmla="*/ 7 h 25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07" h="250">
                  <a:moveTo>
                    <a:pt x="0" y="216"/>
                  </a:moveTo>
                  <a:lnTo>
                    <a:pt x="7" y="211"/>
                  </a:lnTo>
                  <a:lnTo>
                    <a:pt x="12" y="206"/>
                  </a:lnTo>
                  <a:lnTo>
                    <a:pt x="15" y="199"/>
                  </a:lnTo>
                  <a:lnTo>
                    <a:pt x="17" y="194"/>
                  </a:lnTo>
                  <a:lnTo>
                    <a:pt x="20" y="196"/>
                  </a:lnTo>
                  <a:lnTo>
                    <a:pt x="22" y="198"/>
                  </a:lnTo>
                  <a:lnTo>
                    <a:pt x="23" y="198"/>
                  </a:lnTo>
                  <a:lnTo>
                    <a:pt x="25" y="199"/>
                  </a:lnTo>
                  <a:lnTo>
                    <a:pt x="27" y="196"/>
                  </a:lnTo>
                  <a:lnTo>
                    <a:pt x="29" y="187"/>
                  </a:lnTo>
                  <a:lnTo>
                    <a:pt x="29" y="178"/>
                  </a:lnTo>
                  <a:lnTo>
                    <a:pt x="28" y="172"/>
                  </a:lnTo>
                  <a:lnTo>
                    <a:pt x="21" y="160"/>
                  </a:lnTo>
                  <a:lnTo>
                    <a:pt x="12" y="141"/>
                  </a:lnTo>
                  <a:lnTo>
                    <a:pt x="4" y="121"/>
                  </a:lnTo>
                  <a:lnTo>
                    <a:pt x="0" y="110"/>
                  </a:lnTo>
                  <a:lnTo>
                    <a:pt x="1" y="103"/>
                  </a:lnTo>
                  <a:lnTo>
                    <a:pt x="2" y="98"/>
                  </a:lnTo>
                  <a:lnTo>
                    <a:pt x="4" y="99"/>
                  </a:lnTo>
                  <a:lnTo>
                    <a:pt x="5" y="104"/>
                  </a:lnTo>
                  <a:lnTo>
                    <a:pt x="8" y="115"/>
                  </a:lnTo>
                  <a:lnTo>
                    <a:pt x="15" y="130"/>
                  </a:lnTo>
                  <a:lnTo>
                    <a:pt x="24" y="144"/>
                  </a:lnTo>
                  <a:lnTo>
                    <a:pt x="32" y="152"/>
                  </a:lnTo>
                  <a:lnTo>
                    <a:pt x="37" y="138"/>
                  </a:lnTo>
                  <a:lnTo>
                    <a:pt x="42" y="118"/>
                  </a:lnTo>
                  <a:lnTo>
                    <a:pt x="44" y="97"/>
                  </a:lnTo>
                  <a:lnTo>
                    <a:pt x="43" y="83"/>
                  </a:lnTo>
                  <a:lnTo>
                    <a:pt x="40" y="70"/>
                  </a:lnTo>
                  <a:lnTo>
                    <a:pt x="38" y="54"/>
                  </a:lnTo>
                  <a:lnTo>
                    <a:pt x="38" y="39"/>
                  </a:lnTo>
                  <a:lnTo>
                    <a:pt x="39" y="29"/>
                  </a:lnTo>
                  <a:lnTo>
                    <a:pt x="42" y="25"/>
                  </a:lnTo>
                  <a:lnTo>
                    <a:pt x="43" y="25"/>
                  </a:lnTo>
                  <a:lnTo>
                    <a:pt x="44" y="30"/>
                  </a:lnTo>
                  <a:lnTo>
                    <a:pt x="43" y="36"/>
                  </a:lnTo>
                  <a:lnTo>
                    <a:pt x="43" y="44"/>
                  </a:lnTo>
                  <a:lnTo>
                    <a:pt x="45" y="54"/>
                  </a:lnTo>
                  <a:lnTo>
                    <a:pt x="47" y="65"/>
                  </a:lnTo>
                  <a:lnTo>
                    <a:pt x="50" y="70"/>
                  </a:lnTo>
                  <a:lnTo>
                    <a:pt x="55" y="54"/>
                  </a:lnTo>
                  <a:lnTo>
                    <a:pt x="62" y="34"/>
                  </a:lnTo>
                  <a:lnTo>
                    <a:pt x="70" y="15"/>
                  </a:lnTo>
                  <a:lnTo>
                    <a:pt x="81" y="2"/>
                  </a:lnTo>
                  <a:lnTo>
                    <a:pt x="85" y="0"/>
                  </a:lnTo>
                  <a:lnTo>
                    <a:pt x="88" y="0"/>
                  </a:lnTo>
                  <a:lnTo>
                    <a:pt x="86" y="4"/>
                  </a:lnTo>
                  <a:lnTo>
                    <a:pt x="82" y="7"/>
                  </a:lnTo>
                  <a:lnTo>
                    <a:pt x="76" y="19"/>
                  </a:lnTo>
                  <a:lnTo>
                    <a:pt x="69" y="37"/>
                  </a:lnTo>
                  <a:lnTo>
                    <a:pt x="63" y="57"/>
                  </a:lnTo>
                  <a:lnTo>
                    <a:pt x="60" y="69"/>
                  </a:lnTo>
                  <a:lnTo>
                    <a:pt x="67" y="68"/>
                  </a:lnTo>
                  <a:lnTo>
                    <a:pt x="76" y="66"/>
                  </a:lnTo>
                  <a:lnTo>
                    <a:pt x="84" y="62"/>
                  </a:lnTo>
                  <a:lnTo>
                    <a:pt x="90" y="59"/>
                  </a:lnTo>
                  <a:lnTo>
                    <a:pt x="93" y="55"/>
                  </a:lnTo>
                  <a:lnTo>
                    <a:pt x="96" y="55"/>
                  </a:lnTo>
                  <a:lnTo>
                    <a:pt x="96" y="58"/>
                  </a:lnTo>
                  <a:lnTo>
                    <a:pt x="92" y="61"/>
                  </a:lnTo>
                  <a:lnTo>
                    <a:pt x="89" y="64"/>
                  </a:lnTo>
                  <a:lnTo>
                    <a:pt x="85" y="67"/>
                  </a:lnTo>
                  <a:lnTo>
                    <a:pt x="81" y="70"/>
                  </a:lnTo>
                  <a:lnTo>
                    <a:pt x="75" y="74"/>
                  </a:lnTo>
                  <a:lnTo>
                    <a:pt x="69" y="77"/>
                  </a:lnTo>
                  <a:lnTo>
                    <a:pt x="65" y="81"/>
                  </a:lnTo>
                  <a:lnTo>
                    <a:pt x="61" y="83"/>
                  </a:lnTo>
                  <a:lnTo>
                    <a:pt x="58" y="85"/>
                  </a:lnTo>
                  <a:lnTo>
                    <a:pt x="55" y="104"/>
                  </a:lnTo>
                  <a:lnTo>
                    <a:pt x="51" y="125"/>
                  </a:lnTo>
                  <a:lnTo>
                    <a:pt x="47" y="143"/>
                  </a:lnTo>
                  <a:lnTo>
                    <a:pt x="44" y="153"/>
                  </a:lnTo>
                  <a:lnTo>
                    <a:pt x="52" y="153"/>
                  </a:lnTo>
                  <a:lnTo>
                    <a:pt x="60" y="152"/>
                  </a:lnTo>
                  <a:lnTo>
                    <a:pt x="68" y="151"/>
                  </a:lnTo>
                  <a:lnTo>
                    <a:pt x="76" y="150"/>
                  </a:lnTo>
                  <a:lnTo>
                    <a:pt x="83" y="149"/>
                  </a:lnTo>
                  <a:lnTo>
                    <a:pt x="90" y="146"/>
                  </a:lnTo>
                  <a:lnTo>
                    <a:pt x="95" y="145"/>
                  </a:lnTo>
                  <a:lnTo>
                    <a:pt x="98" y="143"/>
                  </a:lnTo>
                  <a:lnTo>
                    <a:pt x="101" y="141"/>
                  </a:lnTo>
                  <a:lnTo>
                    <a:pt x="103" y="141"/>
                  </a:lnTo>
                  <a:lnTo>
                    <a:pt x="103" y="142"/>
                  </a:lnTo>
                  <a:lnTo>
                    <a:pt x="99" y="145"/>
                  </a:lnTo>
                  <a:lnTo>
                    <a:pt x="96" y="148"/>
                  </a:lnTo>
                  <a:lnTo>
                    <a:pt x="90" y="151"/>
                  </a:lnTo>
                  <a:lnTo>
                    <a:pt x="82" y="156"/>
                  </a:lnTo>
                  <a:lnTo>
                    <a:pt x="74" y="159"/>
                  </a:lnTo>
                  <a:lnTo>
                    <a:pt x="65" y="163"/>
                  </a:lnTo>
                  <a:lnTo>
                    <a:pt x="57" y="166"/>
                  </a:lnTo>
                  <a:lnTo>
                    <a:pt x="51" y="170"/>
                  </a:lnTo>
                  <a:lnTo>
                    <a:pt x="46" y="171"/>
                  </a:lnTo>
                  <a:lnTo>
                    <a:pt x="42" y="175"/>
                  </a:lnTo>
                  <a:lnTo>
                    <a:pt x="38" y="184"/>
                  </a:lnTo>
                  <a:lnTo>
                    <a:pt x="37" y="194"/>
                  </a:lnTo>
                  <a:lnTo>
                    <a:pt x="36" y="201"/>
                  </a:lnTo>
                  <a:lnTo>
                    <a:pt x="38" y="204"/>
                  </a:lnTo>
                  <a:lnTo>
                    <a:pt x="45" y="205"/>
                  </a:lnTo>
                  <a:lnTo>
                    <a:pt x="52" y="205"/>
                  </a:lnTo>
                  <a:lnTo>
                    <a:pt x="58" y="204"/>
                  </a:lnTo>
                  <a:lnTo>
                    <a:pt x="63" y="201"/>
                  </a:lnTo>
                  <a:lnTo>
                    <a:pt x="70" y="198"/>
                  </a:lnTo>
                  <a:lnTo>
                    <a:pt x="77" y="195"/>
                  </a:lnTo>
                  <a:lnTo>
                    <a:pt x="83" y="191"/>
                  </a:lnTo>
                  <a:lnTo>
                    <a:pt x="89" y="189"/>
                  </a:lnTo>
                  <a:lnTo>
                    <a:pt x="93" y="186"/>
                  </a:lnTo>
                  <a:lnTo>
                    <a:pt x="98" y="183"/>
                  </a:lnTo>
                  <a:lnTo>
                    <a:pt x="100" y="181"/>
                  </a:lnTo>
                  <a:lnTo>
                    <a:pt x="104" y="178"/>
                  </a:lnTo>
                  <a:lnTo>
                    <a:pt x="107" y="176"/>
                  </a:lnTo>
                  <a:lnTo>
                    <a:pt x="107" y="179"/>
                  </a:lnTo>
                  <a:lnTo>
                    <a:pt x="104" y="184"/>
                  </a:lnTo>
                  <a:lnTo>
                    <a:pt x="100" y="189"/>
                  </a:lnTo>
                  <a:lnTo>
                    <a:pt x="96" y="195"/>
                  </a:lnTo>
                  <a:lnTo>
                    <a:pt x="91" y="201"/>
                  </a:lnTo>
                  <a:lnTo>
                    <a:pt x="86" y="208"/>
                  </a:lnTo>
                  <a:lnTo>
                    <a:pt x="81" y="213"/>
                  </a:lnTo>
                  <a:lnTo>
                    <a:pt x="76" y="219"/>
                  </a:lnTo>
                  <a:lnTo>
                    <a:pt x="72" y="224"/>
                  </a:lnTo>
                  <a:lnTo>
                    <a:pt x="68" y="226"/>
                  </a:lnTo>
                  <a:lnTo>
                    <a:pt x="67" y="223"/>
                  </a:lnTo>
                  <a:lnTo>
                    <a:pt x="66" y="219"/>
                  </a:lnTo>
                  <a:lnTo>
                    <a:pt x="63" y="216"/>
                  </a:lnTo>
                  <a:lnTo>
                    <a:pt x="61" y="212"/>
                  </a:lnTo>
                  <a:lnTo>
                    <a:pt x="55" y="208"/>
                  </a:lnTo>
                  <a:lnTo>
                    <a:pt x="46" y="206"/>
                  </a:lnTo>
                  <a:lnTo>
                    <a:pt x="37" y="208"/>
                  </a:lnTo>
                  <a:lnTo>
                    <a:pt x="29" y="211"/>
                  </a:lnTo>
                  <a:lnTo>
                    <a:pt x="24" y="217"/>
                  </a:lnTo>
                  <a:lnTo>
                    <a:pt x="23" y="221"/>
                  </a:lnTo>
                  <a:lnTo>
                    <a:pt x="23" y="226"/>
                  </a:lnTo>
                  <a:lnTo>
                    <a:pt x="24" y="231"/>
                  </a:lnTo>
                  <a:lnTo>
                    <a:pt x="19" y="238"/>
                  </a:lnTo>
                  <a:lnTo>
                    <a:pt x="12" y="243"/>
                  </a:lnTo>
                  <a:lnTo>
                    <a:pt x="6" y="248"/>
                  </a:lnTo>
                  <a:lnTo>
                    <a:pt x="2" y="250"/>
                  </a:lnTo>
                  <a:lnTo>
                    <a:pt x="8" y="242"/>
                  </a:lnTo>
                  <a:lnTo>
                    <a:pt x="14" y="234"/>
                  </a:lnTo>
                  <a:lnTo>
                    <a:pt x="17" y="227"/>
                  </a:lnTo>
                  <a:lnTo>
                    <a:pt x="16" y="221"/>
                  </a:lnTo>
                  <a:lnTo>
                    <a:pt x="13" y="218"/>
                  </a:lnTo>
                  <a:lnTo>
                    <a:pt x="9" y="214"/>
                  </a:lnTo>
                  <a:lnTo>
                    <a:pt x="6" y="214"/>
                  </a:lnTo>
                  <a:lnTo>
                    <a:pt x="0" y="216"/>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77" name="Freeform 315">
              <a:extLst>
                <a:ext uri="{FF2B5EF4-FFF2-40B4-BE49-F238E27FC236}">
                  <a16:creationId xmlns:a16="http://schemas.microsoft.com/office/drawing/2014/main" xmlns="" id="{AA2E4CDD-E4AE-4944-AE13-D89B385E0788}"/>
                </a:ext>
              </a:extLst>
            </p:cNvPr>
            <p:cNvSpPr>
              <a:spLocks/>
            </p:cNvSpPr>
            <p:nvPr/>
          </p:nvSpPr>
          <p:spPr bwMode="auto">
            <a:xfrm>
              <a:off x="2695" y="663"/>
              <a:ext cx="9" cy="16"/>
            </a:xfrm>
            <a:custGeom>
              <a:avLst/>
              <a:gdLst>
                <a:gd name="T0" fmla="*/ 0 w 20"/>
                <a:gd name="T1" fmla="*/ 0 h 33"/>
                <a:gd name="T2" fmla="*/ 0 w 20"/>
                <a:gd name="T3" fmla="*/ 0 h 33"/>
                <a:gd name="T4" fmla="*/ 0 w 20"/>
                <a:gd name="T5" fmla="*/ 0 h 33"/>
                <a:gd name="T6" fmla="*/ 0 w 20"/>
                <a:gd name="T7" fmla="*/ 1 h 33"/>
                <a:gd name="T8" fmla="*/ 0 w 20"/>
                <a:gd name="T9" fmla="*/ 1 h 33"/>
                <a:gd name="T10" fmla="*/ 0 w 20"/>
                <a:gd name="T11" fmla="*/ 0 h 33"/>
                <a:gd name="T12" fmla="*/ 0 w 20"/>
                <a:gd name="T13" fmla="*/ 0 h 33"/>
                <a:gd name="T14" fmla="*/ 0 w 20"/>
                <a:gd name="T15" fmla="*/ 0 h 33"/>
                <a:gd name="T16" fmla="*/ 0 w 20"/>
                <a:gd name="T17" fmla="*/ 0 h 33"/>
                <a:gd name="T18" fmla="*/ 0 w 20"/>
                <a:gd name="T19" fmla="*/ 0 h 33"/>
                <a:gd name="T20" fmla="*/ 0 w 20"/>
                <a:gd name="T21" fmla="*/ 0 h 33"/>
                <a:gd name="T22" fmla="*/ 0 w 20"/>
                <a:gd name="T23" fmla="*/ 0 h 33"/>
                <a:gd name="T24" fmla="*/ 0 w 20"/>
                <a:gd name="T25" fmla="*/ 0 h 33"/>
                <a:gd name="T26" fmla="*/ 0 w 20"/>
                <a:gd name="T27" fmla="*/ 0 h 33"/>
                <a:gd name="T28" fmla="*/ 0 w 20"/>
                <a:gd name="T29" fmla="*/ 0 h 33"/>
                <a:gd name="T30" fmla="*/ 0 w 20"/>
                <a:gd name="T31" fmla="*/ 0 h 33"/>
                <a:gd name="T32" fmla="*/ 0 w 20"/>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33">
                  <a:moveTo>
                    <a:pt x="20" y="30"/>
                  </a:moveTo>
                  <a:lnTo>
                    <a:pt x="15" y="29"/>
                  </a:lnTo>
                  <a:lnTo>
                    <a:pt x="10" y="29"/>
                  </a:lnTo>
                  <a:lnTo>
                    <a:pt x="7" y="32"/>
                  </a:lnTo>
                  <a:lnTo>
                    <a:pt x="4" y="33"/>
                  </a:lnTo>
                  <a:lnTo>
                    <a:pt x="2" y="25"/>
                  </a:lnTo>
                  <a:lnTo>
                    <a:pt x="1" y="18"/>
                  </a:lnTo>
                  <a:lnTo>
                    <a:pt x="0" y="11"/>
                  </a:lnTo>
                  <a:lnTo>
                    <a:pt x="0" y="4"/>
                  </a:lnTo>
                  <a:lnTo>
                    <a:pt x="1" y="2"/>
                  </a:lnTo>
                  <a:lnTo>
                    <a:pt x="2" y="0"/>
                  </a:lnTo>
                  <a:lnTo>
                    <a:pt x="4" y="3"/>
                  </a:lnTo>
                  <a:lnTo>
                    <a:pt x="4" y="5"/>
                  </a:lnTo>
                  <a:lnTo>
                    <a:pt x="6" y="11"/>
                  </a:lnTo>
                  <a:lnTo>
                    <a:pt x="9" y="18"/>
                  </a:lnTo>
                  <a:lnTo>
                    <a:pt x="14" y="25"/>
                  </a:lnTo>
                  <a:lnTo>
                    <a:pt x="20" y="30"/>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78" name="Freeform 316">
              <a:extLst>
                <a:ext uri="{FF2B5EF4-FFF2-40B4-BE49-F238E27FC236}">
                  <a16:creationId xmlns:a16="http://schemas.microsoft.com/office/drawing/2014/main" xmlns="" id="{0BCA5050-1D7B-4A04-B8B4-535EE078E5EC}"/>
                </a:ext>
              </a:extLst>
            </p:cNvPr>
            <p:cNvSpPr>
              <a:spLocks/>
            </p:cNvSpPr>
            <p:nvPr/>
          </p:nvSpPr>
          <p:spPr bwMode="auto">
            <a:xfrm>
              <a:off x="2767" y="659"/>
              <a:ext cx="170" cy="103"/>
            </a:xfrm>
            <a:custGeom>
              <a:avLst/>
              <a:gdLst>
                <a:gd name="T0" fmla="*/ 1 w 341"/>
                <a:gd name="T1" fmla="*/ 4 h 208"/>
                <a:gd name="T2" fmla="*/ 2 w 341"/>
                <a:gd name="T3" fmla="*/ 3 h 208"/>
                <a:gd name="T4" fmla="*/ 2 w 341"/>
                <a:gd name="T5" fmla="*/ 2 h 208"/>
                <a:gd name="T6" fmla="*/ 3 w 341"/>
                <a:gd name="T7" fmla="*/ 1 h 208"/>
                <a:gd name="T8" fmla="*/ 4 w 341"/>
                <a:gd name="T9" fmla="*/ 0 h 208"/>
                <a:gd name="T10" fmla="*/ 4 w 341"/>
                <a:gd name="T11" fmla="*/ 0 h 208"/>
                <a:gd name="T12" fmla="*/ 4 w 341"/>
                <a:gd name="T13" fmla="*/ 0 h 208"/>
                <a:gd name="T14" fmla="*/ 3 w 341"/>
                <a:gd name="T15" fmla="*/ 2 h 208"/>
                <a:gd name="T16" fmla="*/ 2 w 341"/>
                <a:gd name="T17" fmla="*/ 3 h 208"/>
                <a:gd name="T18" fmla="*/ 2 w 341"/>
                <a:gd name="T19" fmla="*/ 3 h 208"/>
                <a:gd name="T20" fmla="*/ 3 w 341"/>
                <a:gd name="T21" fmla="*/ 3 h 208"/>
                <a:gd name="T22" fmla="*/ 4 w 341"/>
                <a:gd name="T23" fmla="*/ 2 h 208"/>
                <a:gd name="T24" fmla="*/ 5 w 341"/>
                <a:gd name="T25" fmla="*/ 1 h 208"/>
                <a:gd name="T26" fmla="*/ 6 w 341"/>
                <a:gd name="T27" fmla="*/ 0 h 208"/>
                <a:gd name="T28" fmla="*/ 7 w 341"/>
                <a:gd name="T29" fmla="*/ 0 h 208"/>
                <a:gd name="T30" fmla="*/ 6 w 341"/>
                <a:gd name="T31" fmla="*/ 1 h 208"/>
                <a:gd name="T32" fmla="*/ 5 w 341"/>
                <a:gd name="T33" fmla="*/ 2 h 208"/>
                <a:gd name="T34" fmla="*/ 5 w 341"/>
                <a:gd name="T35" fmla="*/ 2 h 208"/>
                <a:gd name="T36" fmla="*/ 5 w 341"/>
                <a:gd name="T37" fmla="*/ 2 h 208"/>
                <a:gd name="T38" fmla="*/ 6 w 341"/>
                <a:gd name="T39" fmla="*/ 2 h 208"/>
                <a:gd name="T40" fmla="*/ 7 w 341"/>
                <a:gd name="T41" fmla="*/ 1 h 208"/>
                <a:gd name="T42" fmla="*/ 9 w 341"/>
                <a:gd name="T43" fmla="*/ 0 h 208"/>
                <a:gd name="T44" fmla="*/ 9 w 341"/>
                <a:gd name="T45" fmla="*/ 0 h 208"/>
                <a:gd name="T46" fmla="*/ 8 w 341"/>
                <a:gd name="T47" fmla="*/ 1 h 208"/>
                <a:gd name="T48" fmla="*/ 7 w 341"/>
                <a:gd name="T49" fmla="*/ 2 h 208"/>
                <a:gd name="T50" fmla="*/ 8 w 341"/>
                <a:gd name="T51" fmla="*/ 2 h 208"/>
                <a:gd name="T52" fmla="*/ 10 w 341"/>
                <a:gd name="T53" fmla="*/ 2 h 208"/>
                <a:gd name="T54" fmla="*/ 10 w 341"/>
                <a:gd name="T55" fmla="*/ 1 h 208"/>
                <a:gd name="T56" fmla="*/ 9 w 341"/>
                <a:gd name="T57" fmla="*/ 2 h 208"/>
                <a:gd name="T58" fmla="*/ 7 w 341"/>
                <a:gd name="T59" fmla="*/ 2 h 208"/>
                <a:gd name="T60" fmla="*/ 8 w 341"/>
                <a:gd name="T61" fmla="*/ 3 h 208"/>
                <a:gd name="T62" fmla="*/ 9 w 341"/>
                <a:gd name="T63" fmla="*/ 3 h 208"/>
                <a:gd name="T64" fmla="*/ 9 w 341"/>
                <a:gd name="T65" fmla="*/ 4 h 208"/>
                <a:gd name="T66" fmla="*/ 8 w 341"/>
                <a:gd name="T67" fmla="*/ 3 h 208"/>
                <a:gd name="T68" fmla="*/ 7 w 341"/>
                <a:gd name="T69" fmla="*/ 3 h 208"/>
                <a:gd name="T70" fmla="*/ 6 w 341"/>
                <a:gd name="T71" fmla="*/ 3 h 208"/>
                <a:gd name="T72" fmla="*/ 5 w 341"/>
                <a:gd name="T73" fmla="*/ 3 h 208"/>
                <a:gd name="T74" fmla="*/ 5 w 341"/>
                <a:gd name="T75" fmla="*/ 3 h 208"/>
                <a:gd name="T76" fmla="*/ 6 w 341"/>
                <a:gd name="T77" fmla="*/ 4 h 208"/>
                <a:gd name="T78" fmla="*/ 7 w 341"/>
                <a:gd name="T79" fmla="*/ 5 h 208"/>
                <a:gd name="T80" fmla="*/ 7 w 341"/>
                <a:gd name="T81" fmla="*/ 5 h 208"/>
                <a:gd name="T82" fmla="*/ 6 w 341"/>
                <a:gd name="T83" fmla="*/ 4 h 208"/>
                <a:gd name="T84" fmla="*/ 5 w 341"/>
                <a:gd name="T85" fmla="*/ 3 h 208"/>
                <a:gd name="T86" fmla="*/ 4 w 341"/>
                <a:gd name="T87" fmla="*/ 3 h 208"/>
                <a:gd name="T88" fmla="*/ 3 w 341"/>
                <a:gd name="T89" fmla="*/ 3 h 208"/>
                <a:gd name="T90" fmla="*/ 2 w 341"/>
                <a:gd name="T91" fmla="*/ 4 h 208"/>
                <a:gd name="T92" fmla="*/ 2 w 341"/>
                <a:gd name="T93" fmla="*/ 4 h 208"/>
                <a:gd name="T94" fmla="*/ 3 w 341"/>
                <a:gd name="T95" fmla="*/ 5 h 208"/>
                <a:gd name="T96" fmla="*/ 5 w 341"/>
                <a:gd name="T97" fmla="*/ 6 h 208"/>
                <a:gd name="T98" fmla="*/ 5 w 341"/>
                <a:gd name="T99" fmla="*/ 6 h 208"/>
                <a:gd name="T100" fmla="*/ 4 w 341"/>
                <a:gd name="T101" fmla="*/ 5 h 208"/>
                <a:gd name="T102" fmla="*/ 2 w 341"/>
                <a:gd name="T103" fmla="*/ 4 h 208"/>
                <a:gd name="T104" fmla="*/ 1 w 341"/>
                <a:gd name="T105" fmla="*/ 4 h 208"/>
                <a:gd name="T106" fmla="*/ 0 w 341"/>
                <a:gd name="T107" fmla="*/ 5 h 208"/>
                <a:gd name="T108" fmla="*/ 0 w 341"/>
                <a:gd name="T109" fmla="*/ 5 h 20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341" h="208">
                  <a:moveTo>
                    <a:pt x="14" y="161"/>
                  </a:moveTo>
                  <a:lnTo>
                    <a:pt x="19" y="157"/>
                  </a:lnTo>
                  <a:lnTo>
                    <a:pt x="26" y="151"/>
                  </a:lnTo>
                  <a:lnTo>
                    <a:pt x="34" y="147"/>
                  </a:lnTo>
                  <a:lnTo>
                    <a:pt x="43" y="141"/>
                  </a:lnTo>
                  <a:lnTo>
                    <a:pt x="52" y="136"/>
                  </a:lnTo>
                  <a:lnTo>
                    <a:pt x="60" y="131"/>
                  </a:lnTo>
                  <a:lnTo>
                    <a:pt x="66" y="127"/>
                  </a:lnTo>
                  <a:lnTo>
                    <a:pt x="68" y="124"/>
                  </a:lnTo>
                  <a:lnTo>
                    <a:pt x="72" y="113"/>
                  </a:lnTo>
                  <a:lnTo>
                    <a:pt x="77" y="96"/>
                  </a:lnTo>
                  <a:lnTo>
                    <a:pt x="85" y="78"/>
                  </a:lnTo>
                  <a:lnTo>
                    <a:pt x="92" y="64"/>
                  </a:lnTo>
                  <a:lnTo>
                    <a:pt x="97" y="57"/>
                  </a:lnTo>
                  <a:lnTo>
                    <a:pt x="103" y="49"/>
                  </a:lnTo>
                  <a:lnTo>
                    <a:pt x="111" y="40"/>
                  </a:lnTo>
                  <a:lnTo>
                    <a:pt x="119" y="29"/>
                  </a:lnTo>
                  <a:lnTo>
                    <a:pt x="128" y="20"/>
                  </a:lnTo>
                  <a:lnTo>
                    <a:pt x="136" y="11"/>
                  </a:lnTo>
                  <a:lnTo>
                    <a:pt x="143" y="5"/>
                  </a:lnTo>
                  <a:lnTo>
                    <a:pt x="148" y="1"/>
                  </a:lnTo>
                  <a:lnTo>
                    <a:pt x="153" y="0"/>
                  </a:lnTo>
                  <a:lnTo>
                    <a:pt x="154" y="0"/>
                  </a:lnTo>
                  <a:lnTo>
                    <a:pt x="153" y="4"/>
                  </a:lnTo>
                  <a:lnTo>
                    <a:pt x="150" y="7"/>
                  </a:lnTo>
                  <a:lnTo>
                    <a:pt x="146" y="11"/>
                  </a:lnTo>
                  <a:lnTo>
                    <a:pt x="141" y="18"/>
                  </a:lnTo>
                  <a:lnTo>
                    <a:pt x="133" y="26"/>
                  </a:lnTo>
                  <a:lnTo>
                    <a:pt x="125" y="36"/>
                  </a:lnTo>
                  <a:lnTo>
                    <a:pt x="115" y="46"/>
                  </a:lnTo>
                  <a:lnTo>
                    <a:pt x="107" y="56"/>
                  </a:lnTo>
                  <a:lnTo>
                    <a:pt x="102" y="65"/>
                  </a:lnTo>
                  <a:lnTo>
                    <a:pt x="98" y="71"/>
                  </a:lnTo>
                  <a:lnTo>
                    <a:pt x="93" y="81"/>
                  </a:lnTo>
                  <a:lnTo>
                    <a:pt x="90" y="91"/>
                  </a:lnTo>
                  <a:lnTo>
                    <a:pt x="89" y="103"/>
                  </a:lnTo>
                  <a:lnTo>
                    <a:pt x="88" y="110"/>
                  </a:lnTo>
                  <a:lnTo>
                    <a:pt x="88" y="113"/>
                  </a:lnTo>
                  <a:lnTo>
                    <a:pt x="89" y="113"/>
                  </a:lnTo>
                  <a:lnTo>
                    <a:pt x="91" y="112"/>
                  </a:lnTo>
                  <a:lnTo>
                    <a:pt x="97" y="110"/>
                  </a:lnTo>
                  <a:lnTo>
                    <a:pt x="102" y="108"/>
                  </a:lnTo>
                  <a:lnTo>
                    <a:pt x="106" y="103"/>
                  </a:lnTo>
                  <a:lnTo>
                    <a:pt x="113" y="98"/>
                  </a:lnTo>
                  <a:lnTo>
                    <a:pt x="120" y="94"/>
                  </a:lnTo>
                  <a:lnTo>
                    <a:pt x="127" y="89"/>
                  </a:lnTo>
                  <a:lnTo>
                    <a:pt x="133" y="84"/>
                  </a:lnTo>
                  <a:lnTo>
                    <a:pt x="138" y="81"/>
                  </a:lnTo>
                  <a:lnTo>
                    <a:pt x="142" y="80"/>
                  </a:lnTo>
                  <a:lnTo>
                    <a:pt x="149" y="67"/>
                  </a:lnTo>
                  <a:lnTo>
                    <a:pt x="159" y="54"/>
                  </a:lnTo>
                  <a:lnTo>
                    <a:pt x="172" y="42"/>
                  </a:lnTo>
                  <a:lnTo>
                    <a:pt x="186" y="30"/>
                  </a:lnTo>
                  <a:lnTo>
                    <a:pt x="198" y="21"/>
                  </a:lnTo>
                  <a:lnTo>
                    <a:pt x="211" y="12"/>
                  </a:lnTo>
                  <a:lnTo>
                    <a:pt x="221" y="7"/>
                  </a:lnTo>
                  <a:lnTo>
                    <a:pt x="228" y="4"/>
                  </a:lnTo>
                  <a:lnTo>
                    <a:pt x="236" y="3"/>
                  </a:lnTo>
                  <a:lnTo>
                    <a:pt x="241" y="3"/>
                  </a:lnTo>
                  <a:lnTo>
                    <a:pt x="240" y="4"/>
                  </a:lnTo>
                  <a:lnTo>
                    <a:pt x="234" y="7"/>
                  </a:lnTo>
                  <a:lnTo>
                    <a:pt x="224" y="13"/>
                  </a:lnTo>
                  <a:lnTo>
                    <a:pt x="212" y="22"/>
                  </a:lnTo>
                  <a:lnTo>
                    <a:pt x="199" y="33"/>
                  </a:lnTo>
                  <a:lnTo>
                    <a:pt x="187" y="44"/>
                  </a:lnTo>
                  <a:lnTo>
                    <a:pt x="175" y="56"/>
                  </a:lnTo>
                  <a:lnTo>
                    <a:pt x="166" y="66"/>
                  </a:lnTo>
                  <a:lnTo>
                    <a:pt x="160" y="75"/>
                  </a:lnTo>
                  <a:lnTo>
                    <a:pt x="158" y="82"/>
                  </a:lnTo>
                  <a:lnTo>
                    <a:pt x="158" y="84"/>
                  </a:lnTo>
                  <a:lnTo>
                    <a:pt x="160" y="86"/>
                  </a:lnTo>
                  <a:lnTo>
                    <a:pt x="165" y="84"/>
                  </a:lnTo>
                  <a:lnTo>
                    <a:pt x="172" y="83"/>
                  </a:lnTo>
                  <a:lnTo>
                    <a:pt x="176" y="82"/>
                  </a:lnTo>
                  <a:lnTo>
                    <a:pt x="182" y="81"/>
                  </a:lnTo>
                  <a:lnTo>
                    <a:pt x="188" y="80"/>
                  </a:lnTo>
                  <a:lnTo>
                    <a:pt x="194" y="79"/>
                  </a:lnTo>
                  <a:lnTo>
                    <a:pt x="199" y="78"/>
                  </a:lnTo>
                  <a:lnTo>
                    <a:pt x="204" y="76"/>
                  </a:lnTo>
                  <a:lnTo>
                    <a:pt x="209" y="75"/>
                  </a:lnTo>
                  <a:lnTo>
                    <a:pt x="212" y="75"/>
                  </a:lnTo>
                  <a:lnTo>
                    <a:pt x="221" y="67"/>
                  </a:lnTo>
                  <a:lnTo>
                    <a:pt x="233" y="60"/>
                  </a:lnTo>
                  <a:lnTo>
                    <a:pt x="245" y="52"/>
                  </a:lnTo>
                  <a:lnTo>
                    <a:pt x="260" y="45"/>
                  </a:lnTo>
                  <a:lnTo>
                    <a:pt x="273" y="38"/>
                  </a:lnTo>
                  <a:lnTo>
                    <a:pt x="286" y="33"/>
                  </a:lnTo>
                  <a:lnTo>
                    <a:pt x="295" y="29"/>
                  </a:lnTo>
                  <a:lnTo>
                    <a:pt x="301" y="26"/>
                  </a:lnTo>
                  <a:lnTo>
                    <a:pt x="306" y="23"/>
                  </a:lnTo>
                  <a:lnTo>
                    <a:pt x="310" y="26"/>
                  </a:lnTo>
                  <a:lnTo>
                    <a:pt x="308" y="30"/>
                  </a:lnTo>
                  <a:lnTo>
                    <a:pt x="301" y="34"/>
                  </a:lnTo>
                  <a:lnTo>
                    <a:pt x="291" y="37"/>
                  </a:lnTo>
                  <a:lnTo>
                    <a:pt x="281" y="41"/>
                  </a:lnTo>
                  <a:lnTo>
                    <a:pt x="270" y="46"/>
                  </a:lnTo>
                  <a:lnTo>
                    <a:pt x="260" y="53"/>
                  </a:lnTo>
                  <a:lnTo>
                    <a:pt x="251" y="59"/>
                  </a:lnTo>
                  <a:lnTo>
                    <a:pt x="243" y="66"/>
                  </a:lnTo>
                  <a:lnTo>
                    <a:pt x="237" y="72"/>
                  </a:lnTo>
                  <a:lnTo>
                    <a:pt x="234" y="78"/>
                  </a:lnTo>
                  <a:lnTo>
                    <a:pt x="245" y="79"/>
                  </a:lnTo>
                  <a:lnTo>
                    <a:pt x="258" y="78"/>
                  </a:lnTo>
                  <a:lnTo>
                    <a:pt x="272" y="76"/>
                  </a:lnTo>
                  <a:lnTo>
                    <a:pt x="286" y="74"/>
                  </a:lnTo>
                  <a:lnTo>
                    <a:pt x="300" y="71"/>
                  </a:lnTo>
                  <a:lnTo>
                    <a:pt x="311" y="68"/>
                  </a:lnTo>
                  <a:lnTo>
                    <a:pt x="320" y="65"/>
                  </a:lnTo>
                  <a:lnTo>
                    <a:pt x="327" y="63"/>
                  </a:lnTo>
                  <a:lnTo>
                    <a:pt x="335" y="59"/>
                  </a:lnTo>
                  <a:lnTo>
                    <a:pt x="340" y="58"/>
                  </a:lnTo>
                  <a:lnTo>
                    <a:pt x="341" y="59"/>
                  </a:lnTo>
                  <a:lnTo>
                    <a:pt x="336" y="64"/>
                  </a:lnTo>
                  <a:lnTo>
                    <a:pt x="331" y="67"/>
                  </a:lnTo>
                  <a:lnTo>
                    <a:pt x="321" y="72"/>
                  </a:lnTo>
                  <a:lnTo>
                    <a:pt x="311" y="78"/>
                  </a:lnTo>
                  <a:lnTo>
                    <a:pt x="298" y="82"/>
                  </a:lnTo>
                  <a:lnTo>
                    <a:pt x="283" y="87"/>
                  </a:lnTo>
                  <a:lnTo>
                    <a:pt x="268" y="90"/>
                  </a:lnTo>
                  <a:lnTo>
                    <a:pt x="253" y="93"/>
                  </a:lnTo>
                  <a:lnTo>
                    <a:pt x="239" y="93"/>
                  </a:lnTo>
                  <a:lnTo>
                    <a:pt x="243" y="97"/>
                  </a:lnTo>
                  <a:lnTo>
                    <a:pt x="251" y="103"/>
                  </a:lnTo>
                  <a:lnTo>
                    <a:pt x="260" y="109"/>
                  </a:lnTo>
                  <a:lnTo>
                    <a:pt x="270" y="114"/>
                  </a:lnTo>
                  <a:lnTo>
                    <a:pt x="280" y="120"/>
                  </a:lnTo>
                  <a:lnTo>
                    <a:pt x="289" y="125"/>
                  </a:lnTo>
                  <a:lnTo>
                    <a:pt x="297" y="128"/>
                  </a:lnTo>
                  <a:lnTo>
                    <a:pt x="303" y="131"/>
                  </a:lnTo>
                  <a:lnTo>
                    <a:pt x="310" y="135"/>
                  </a:lnTo>
                  <a:lnTo>
                    <a:pt x="313" y="137"/>
                  </a:lnTo>
                  <a:lnTo>
                    <a:pt x="311" y="140"/>
                  </a:lnTo>
                  <a:lnTo>
                    <a:pt x="304" y="139"/>
                  </a:lnTo>
                  <a:lnTo>
                    <a:pt x="296" y="136"/>
                  </a:lnTo>
                  <a:lnTo>
                    <a:pt x="286" y="132"/>
                  </a:lnTo>
                  <a:lnTo>
                    <a:pt x="272" y="127"/>
                  </a:lnTo>
                  <a:lnTo>
                    <a:pt x="258" y="121"/>
                  </a:lnTo>
                  <a:lnTo>
                    <a:pt x="244" y="116"/>
                  </a:lnTo>
                  <a:lnTo>
                    <a:pt x="233" y="110"/>
                  </a:lnTo>
                  <a:lnTo>
                    <a:pt x="224" y="104"/>
                  </a:lnTo>
                  <a:lnTo>
                    <a:pt x="218" y="99"/>
                  </a:lnTo>
                  <a:lnTo>
                    <a:pt x="212" y="99"/>
                  </a:lnTo>
                  <a:lnTo>
                    <a:pt x="205" y="101"/>
                  </a:lnTo>
                  <a:lnTo>
                    <a:pt x="198" y="101"/>
                  </a:lnTo>
                  <a:lnTo>
                    <a:pt x="190" y="102"/>
                  </a:lnTo>
                  <a:lnTo>
                    <a:pt x="182" y="102"/>
                  </a:lnTo>
                  <a:lnTo>
                    <a:pt x="175" y="103"/>
                  </a:lnTo>
                  <a:lnTo>
                    <a:pt x="169" y="103"/>
                  </a:lnTo>
                  <a:lnTo>
                    <a:pt x="166" y="104"/>
                  </a:lnTo>
                  <a:lnTo>
                    <a:pt x="169" y="110"/>
                  </a:lnTo>
                  <a:lnTo>
                    <a:pt x="175" y="116"/>
                  </a:lnTo>
                  <a:lnTo>
                    <a:pt x="181" y="122"/>
                  </a:lnTo>
                  <a:lnTo>
                    <a:pt x="188" y="129"/>
                  </a:lnTo>
                  <a:lnTo>
                    <a:pt x="195" y="135"/>
                  </a:lnTo>
                  <a:lnTo>
                    <a:pt x="202" y="141"/>
                  </a:lnTo>
                  <a:lnTo>
                    <a:pt x="209" y="146"/>
                  </a:lnTo>
                  <a:lnTo>
                    <a:pt x="213" y="149"/>
                  </a:lnTo>
                  <a:lnTo>
                    <a:pt x="222" y="154"/>
                  </a:lnTo>
                  <a:lnTo>
                    <a:pt x="232" y="159"/>
                  </a:lnTo>
                  <a:lnTo>
                    <a:pt x="241" y="164"/>
                  </a:lnTo>
                  <a:lnTo>
                    <a:pt x="247" y="167"/>
                  </a:lnTo>
                  <a:lnTo>
                    <a:pt x="251" y="172"/>
                  </a:lnTo>
                  <a:lnTo>
                    <a:pt x="255" y="177"/>
                  </a:lnTo>
                  <a:lnTo>
                    <a:pt x="252" y="178"/>
                  </a:lnTo>
                  <a:lnTo>
                    <a:pt x="241" y="172"/>
                  </a:lnTo>
                  <a:lnTo>
                    <a:pt x="232" y="166"/>
                  </a:lnTo>
                  <a:lnTo>
                    <a:pt x="220" y="159"/>
                  </a:lnTo>
                  <a:lnTo>
                    <a:pt x="207" y="151"/>
                  </a:lnTo>
                  <a:lnTo>
                    <a:pt x="194" y="143"/>
                  </a:lnTo>
                  <a:lnTo>
                    <a:pt x="181" y="135"/>
                  </a:lnTo>
                  <a:lnTo>
                    <a:pt x="171" y="128"/>
                  </a:lnTo>
                  <a:lnTo>
                    <a:pt x="161" y="122"/>
                  </a:lnTo>
                  <a:lnTo>
                    <a:pt x="156" y="118"/>
                  </a:lnTo>
                  <a:lnTo>
                    <a:pt x="150" y="113"/>
                  </a:lnTo>
                  <a:lnTo>
                    <a:pt x="144" y="113"/>
                  </a:lnTo>
                  <a:lnTo>
                    <a:pt x="139" y="114"/>
                  </a:lnTo>
                  <a:lnTo>
                    <a:pt x="134" y="117"/>
                  </a:lnTo>
                  <a:lnTo>
                    <a:pt x="129" y="118"/>
                  </a:lnTo>
                  <a:lnTo>
                    <a:pt x="123" y="120"/>
                  </a:lnTo>
                  <a:lnTo>
                    <a:pt x="118" y="122"/>
                  </a:lnTo>
                  <a:lnTo>
                    <a:pt x="111" y="124"/>
                  </a:lnTo>
                  <a:lnTo>
                    <a:pt x="104" y="126"/>
                  </a:lnTo>
                  <a:lnTo>
                    <a:pt x="98" y="128"/>
                  </a:lnTo>
                  <a:lnTo>
                    <a:pt x="93" y="131"/>
                  </a:lnTo>
                  <a:lnTo>
                    <a:pt x="91" y="132"/>
                  </a:lnTo>
                  <a:lnTo>
                    <a:pt x="89" y="135"/>
                  </a:lnTo>
                  <a:lnTo>
                    <a:pt x="90" y="137"/>
                  </a:lnTo>
                  <a:lnTo>
                    <a:pt x="92" y="142"/>
                  </a:lnTo>
                  <a:lnTo>
                    <a:pt x="98" y="147"/>
                  </a:lnTo>
                  <a:lnTo>
                    <a:pt x="104" y="151"/>
                  </a:lnTo>
                  <a:lnTo>
                    <a:pt x="112" y="158"/>
                  </a:lnTo>
                  <a:lnTo>
                    <a:pt x="123" y="166"/>
                  </a:lnTo>
                  <a:lnTo>
                    <a:pt x="135" y="175"/>
                  </a:lnTo>
                  <a:lnTo>
                    <a:pt x="148" y="184"/>
                  </a:lnTo>
                  <a:lnTo>
                    <a:pt x="159" y="192"/>
                  </a:lnTo>
                  <a:lnTo>
                    <a:pt x="169" y="197"/>
                  </a:lnTo>
                  <a:lnTo>
                    <a:pt x="176" y="201"/>
                  </a:lnTo>
                  <a:lnTo>
                    <a:pt x="182" y="205"/>
                  </a:lnTo>
                  <a:lnTo>
                    <a:pt x="182" y="208"/>
                  </a:lnTo>
                  <a:lnTo>
                    <a:pt x="175" y="208"/>
                  </a:lnTo>
                  <a:lnTo>
                    <a:pt x="164" y="202"/>
                  </a:lnTo>
                  <a:lnTo>
                    <a:pt x="154" y="196"/>
                  </a:lnTo>
                  <a:lnTo>
                    <a:pt x="144" y="189"/>
                  </a:lnTo>
                  <a:lnTo>
                    <a:pt x="130" y="181"/>
                  </a:lnTo>
                  <a:lnTo>
                    <a:pt x="116" y="172"/>
                  </a:lnTo>
                  <a:lnTo>
                    <a:pt x="104" y="164"/>
                  </a:lnTo>
                  <a:lnTo>
                    <a:pt x="91" y="157"/>
                  </a:lnTo>
                  <a:lnTo>
                    <a:pt x="83" y="152"/>
                  </a:lnTo>
                  <a:lnTo>
                    <a:pt x="77" y="150"/>
                  </a:lnTo>
                  <a:lnTo>
                    <a:pt x="73" y="150"/>
                  </a:lnTo>
                  <a:lnTo>
                    <a:pt x="65" y="152"/>
                  </a:lnTo>
                  <a:lnTo>
                    <a:pt x="53" y="156"/>
                  </a:lnTo>
                  <a:lnTo>
                    <a:pt x="42" y="161"/>
                  </a:lnTo>
                  <a:lnTo>
                    <a:pt x="29" y="164"/>
                  </a:lnTo>
                  <a:lnTo>
                    <a:pt x="19" y="167"/>
                  </a:lnTo>
                  <a:lnTo>
                    <a:pt x="9" y="170"/>
                  </a:lnTo>
                  <a:lnTo>
                    <a:pt x="4" y="171"/>
                  </a:lnTo>
                  <a:lnTo>
                    <a:pt x="0" y="171"/>
                  </a:lnTo>
                  <a:lnTo>
                    <a:pt x="2" y="169"/>
                  </a:lnTo>
                  <a:lnTo>
                    <a:pt x="7" y="165"/>
                  </a:lnTo>
                  <a:lnTo>
                    <a:pt x="14" y="161"/>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79" name="Freeform 317">
              <a:extLst>
                <a:ext uri="{FF2B5EF4-FFF2-40B4-BE49-F238E27FC236}">
                  <a16:creationId xmlns:a16="http://schemas.microsoft.com/office/drawing/2014/main" xmlns="" id="{81D195CC-68B6-4104-85C9-02E4FABF0FB4}"/>
                </a:ext>
              </a:extLst>
            </p:cNvPr>
            <p:cNvSpPr>
              <a:spLocks/>
            </p:cNvSpPr>
            <p:nvPr/>
          </p:nvSpPr>
          <p:spPr bwMode="auto">
            <a:xfrm>
              <a:off x="2733" y="763"/>
              <a:ext cx="123" cy="103"/>
            </a:xfrm>
            <a:custGeom>
              <a:avLst/>
              <a:gdLst>
                <a:gd name="T0" fmla="*/ 1 w 246"/>
                <a:gd name="T1" fmla="*/ 1 h 205"/>
                <a:gd name="T2" fmla="*/ 2 w 246"/>
                <a:gd name="T3" fmla="*/ 1 h 205"/>
                <a:gd name="T4" fmla="*/ 2 w 246"/>
                <a:gd name="T5" fmla="*/ 1 h 205"/>
                <a:gd name="T6" fmla="*/ 3 w 246"/>
                <a:gd name="T7" fmla="*/ 1 h 205"/>
                <a:gd name="T8" fmla="*/ 5 w 246"/>
                <a:gd name="T9" fmla="*/ 1 h 205"/>
                <a:gd name="T10" fmla="*/ 6 w 246"/>
                <a:gd name="T11" fmla="*/ 1 h 205"/>
                <a:gd name="T12" fmla="*/ 5 w 246"/>
                <a:gd name="T13" fmla="*/ 1 h 205"/>
                <a:gd name="T14" fmla="*/ 4 w 246"/>
                <a:gd name="T15" fmla="*/ 1 h 205"/>
                <a:gd name="T16" fmla="*/ 3 w 246"/>
                <a:gd name="T17" fmla="*/ 1 h 205"/>
                <a:gd name="T18" fmla="*/ 3 w 246"/>
                <a:gd name="T19" fmla="*/ 2 h 205"/>
                <a:gd name="T20" fmla="*/ 3 w 246"/>
                <a:gd name="T21" fmla="*/ 2 h 205"/>
                <a:gd name="T22" fmla="*/ 4 w 246"/>
                <a:gd name="T23" fmla="*/ 2 h 205"/>
                <a:gd name="T24" fmla="*/ 5 w 246"/>
                <a:gd name="T25" fmla="*/ 2 h 205"/>
                <a:gd name="T26" fmla="*/ 6 w 246"/>
                <a:gd name="T27" fmla="*/ 2 h 205"/>
                <a:gd name="T28" fmla="*/ 8 w 246"/>
                <a:gd name="T29" fmla="*/ 3 h 205"/>
                <a:gd name="T30" fmla="*/ 8 w 246"/>
                <a:gd name="T31" fmla="*/ 3 h 205"/>
                <a:gd name="T32" fmla="*/ 7 w 246"/>
                <a:gd name="T33" fmla="*/ 3 h 205"/>
                <a:gd name="T34" fmla="*/ 5 w 246"/>
                <a:gd name="T35" fmla="*/ 3 h 205"/>
                <a:gd name="T36" fmla="*/ 4 w 246"/>
                <a:gd name="T37" fmla="*/ 3 h 205"/>
                <a:gd name="T38" fmla="*/ 5 w 246"/>
                <a:gd name="T39" fmla="*/ 3 h 205"/>
                <a:gd name="T40" fmla="*/ 6 w 246"/>
                <a:gd name="T41" fmla="*/ 3 h 205"/>
                <a:gd name="T42" fmla="*/ 7 w 246"/>
                <a:gd name="T43" fmla="*/ 4 h 205"/>
                <a:gd name="T44" fmla="*/ 8 w 246"/>
                <a:gd name="T45" fmla="*/ 5 h 205"/>
                <a:gd name="T46" fmla="*/ 7 w 246"/>
                <a:gd name="T47" fmla="*/ 4 h 205"/>
                <a:gd name="T48" fmla="*/ 6 w 246"/>
                <a:gd name="T49" fmla="*/ 4 h 205"/>
                <a:gd name="T50" fmla="*/ 6 w 246"/>
                <a:gd name="T51" fmla="*/ 4 h 205"/>
                <a:gd name="T52" fmla="*/ 7 w 246"/>
                <a:gd name="T53" fmla="*/ 5 h 205"/>
                <a:gd name="T54" fmla="*/ 8 w 246"/>
                <a:gd name="T55" fmla="*/ 6 h 205"/>
                <a:gd name="T56" fmla="*/ 8 w 246"/>
                <a:gd name="T57" fmla="*/ 6 h 205"/>
                <a:gd name="T58" fmla="*/ 8 w 246"/>
                <a:gd name="T59" fmla="*/ 7 h 205"/>
                <a:gd name="T60" fmla="*/ 7 w 246"/>
                <a:gd name="T61" fmla="*/ 5 h 205"/>
                <a:gd name="T62" fmla="*/ 6 w 246"/>
                <a:gd name="T63" fmla="*/ 4 h 205"/>
                <a:gd name="T64" fmla="*/ 5 w 246"/>
                <a:gd name="T65" fmla="*/ 4 h 205"/>
                <a:gd name="T66" fmla="*/ 6 w 246"/>
                <a:gd name="T67" fmla="*/ 5 h 205"/>
                <a:gd name="T68" fmla="*/ 6 w 246"/>
                <a:gd name="T69" fmla="*/ 6 h 205"/>
                <a:gd name="T70" fmla="*/ 6 w 246"/>
                <a:gd name="T71" fmla="*/ 6 h 205"/>
                <a:gd name="T72" fmla="*/ 5 w 246"/>
                <a:gd name="T73" fmla="*/ 5 h 205"/>
                <a:gd name="T74" fmla="*/ 5 w 246"/>
                <a:gd name="T75" fmla="*/ 3 h 205"/>
                <a:gd name="T76" fmla="*/ 4 w 246"/>
                <a:gd name="T77" fmla="*/ 3 h 205"/>
                <a:gd name="T78" fmla="*/ 4 w 246"/>
                <a:gd name="T79" fmla="*/ 3 h 205"/>
                <a:gd name="T80" fmla="*/ 4 w 246"/>
                <a:gd name="T81" fmla="*/ 3 h 205"/>
                <a:gd name="T82" fmla="*/ 4 w 246"/>
                <a:gd name="T83" fmla="*/ 3 h 205"/>
                <a:gd name="T84" fmla="*/ 4 w 246"/>
                <a:gd name="T85" fmla="*/ 5 h 205"/>
                <a:gd name="T86" fmla="*/ 4 w 246"/>
                <a:gd name="T87" fmla="*/ 6 h 205"/>
                <a:gd name="T88" fmla="*/ 4 w 246"/>
                <a:gd name="T89" fmla="*/ 5 h 205"/>
                <a:gd name="T90" fmla="*/ 3 w 246"/>
                <a:gd name="T91" fmla="*/ 4 h 205"/>
                <a:gd name="T92" fmla="*/ 3 w 246"/>
                <a:gd name="T93" fmla="*/ 2 h 205"/>
                <a:gd name="T94" fmla="*/ 3 w 246"/>
                <a:gd name="T95" fmla="*/ 2 h 205"/>
                <a:gd name="T96" fmla="*/ 2 w 246"/>
                <a:gd name="T97" fmla="*/ 2 h 205"/>
                <a:gd name="T98" fmla="*/ 2 w 246"/>
                <a:gd name="T99" fmla="*/ 2 h 205"/>
                <a:gd name="T100" fmla="*/ 2 w 246"/>
                <a:gd name="T101" fmla="*/ 3 h 205"/>
                <a:gd name="T102" fmla="*/ 2 w 246"/>
                <a:gd name="T103" fmla="*/ 5 h 205"/>
                <a:gd name="T104" fmla="*/ 2 w 246"/>
                <a:gd name="T105" fmla="*/ 5 h 205"/>
                <a:gd name="T106" fmla="*/ 2 w 246"/>
                <a:gd name="T107" fmla="*/ 4 h 205"/>
                <a:gd name="T108" fmla="*/ 2 w 246"/>
                <a:gd name="T109" fmla="*/ 2 h 205"/>
                <a:gd name="T110" fmla="*/ 1 w 246"/>
                <a:gd name="T111" fmla="*/ 1 h 205"/>
                <a:gd name="T112" fmla="*/ 1 w 246"/>
                <a:gd name="T113" fmla="*/ 1 h 205"/>
                <a:gd name="T114" fmla="*/ 0 w 246"/>
                <a:gd name="T115" fmla="*/ 1 h 205"/>
                <a:gd name="T116" fmla="*/ 1 w 246"/>
                <a:gd name="T117" fmla="*/ 1 h 2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46" h="205">
                  <a:moveTo>
                    <a:pt x="8" y="3"/>
                  </a:moveTo>
                  <a:lnTo>
                    <a:pt x="13" y="7"/>
                  </a:lnTo>
                  <a:lnTo>
                    <a:pt x="17" y="10"/>
                  </a:lnTo>
                  <a:lnTo>
                    <a:pt x="23" y="14"/>
                  </a:lnTo>
                  <a:lnTo>
                    <a:pt x="28" y="17"/>
                  </a:lnTo>
                  <a:lnTo>
                    <a:pt x="33" y="21"/>
                  </a:lnTo>
                  <a:lnTo>
                    <a:pt x="38" y="23"/>
                  </a:lnTo>
                  <a:lnTo>
                    <a:pt x="44" y="24"/>
                  </a:lnTo>
                  <a:lnTo>
                    <a:pt x="48" y="24"/>
                  </a:lnTo>
                  <a:lnTo>
                    <a:pt x="61" y="21"/>
                  </a:lnTo>
                  <a:lnTo>
                    <a:pt x="76" y="18"/>
                  </a:lnTo>
                  <a:lnTo>
                    <a:pt x="93" y="16"/>
                  </a:lnTo>
                  <a:lnTo>
                    <a:pt x="111" y="14"/>
                  </a:lnTo>
                  <a:lnTo>
                    <a:pt x="128" y="13"/>
                  </a:lnTo>
                  <a:lnTo>
                    <a:pt x="144" y="13"/>
                  </a:lnTo>
                  <a:lnTo>
                    <a:pt x="157" y="14"/>
                  </a:lnTo>
                  <a:lnTo>
                    <a:pt x="165" y="16"/>
                  </a:lnTo>
                  <a:lnTo>
                    <a:pt x="172" y="21"/>
                  </a:lnTo>
                  <a:lnTo>
                    <a:pt x="172" y="22"/>
                  </a:lnTo>
                  <a:lnTo>
                    <a:pt x="166" y="23"/>
                  </a:lnTo>
                  <a:lnTo>
                    <a:pt x="154" y="22"/>
                  </a:lnTo>
                  <a:lnTo>
                    <a:pt x="146" y="22"/>
                  </a:lnTo>
                  <a:lnTo>
                    <a:pt x="135" y="22"/>
                  </a:lnTo>
                  <a:lnTo>
                    <a:pt x="120" y="23"/>
                  </a:lnTo>
                  <a:lnTo>
                    <a:pt x="105" y="24"/>
                  </a:lnTo>
                  <a:lnTo>
                    <a:pt x="90" y="26"/>
                  </a:lnTo>
                  <a:lnTo>
                    <a:pt x="77" y="29"/>
                  </a:lnTo>
                  <a:lnTo>
                    <a:pt x="67" y="31"/>
                  </a:lnTo>
                  <a:lnTo>
                    <a:pt x="61" y="34"/>
                  </a:lnTo>
                  <a:lnTo>
                    <a:pt x="67" y="38"/>
                  </a:lnTo>
                  <a:lnTo>
                    <a:pt x="73" y="41"/>
                  </a:lnTo>
                  <a:lnTo>
                    <a:pt x="80" y="44"/>
                  </a:lnTo>
                  <a:lnTo>
                    <a:pt x="88" y="47"/>
                  </a:lnTo>
                  <a:lnTo>
                    <a:pt x="95" y="49"/>
                  </a:lnTo>
                  <a:lnTo>
                    <a:pt x="100" y="52"/>
                  </a:lnTo>
                  <a:lnTo>
                    <a:pt x="105" y="54"/>
                  </a:lnTo>
                  <a:lnTo>
                    <a:pt x="108" y="56"/>
                  </a:lnTo>
                  <a:lnTo>
                    <a:pt x="121" y="54"/>
                  </a:lnTo>
                  <a:lnTo>
                    <a:pt x="137" y="54"/>
                  </a:lnTo>
                  <a:lnTo>
                    <a:pt x="154" y="54"/>
                  </a:lnTo>
                  <a:lnTo>
                    <a:pt x="173" y="56"/>
                  </a:lnTo>
                  <a:lnTo>
                    <a:pt x="190" y="60"/>
                  </a:lnTo>
                  <a:lnTo>
                    <a:pt x="205" y="63"/>
                  </a:lnTo>
                  <a:lnTo>
                    <a:pt x="217" y="68"/>
                  </a:lnTo>
                  <a:lnTo>
                    <a:pt x="225" y="72"/>
                  </a:lnTo>
                  <a:lnTo>
                    <a:pt x="232" y="79"/>
                  </a:lnTo>
                  <a:lnTo>
                    <a:pt x="232" y="82"/>
                  </a:lnTo>
                  <a:lnTo>
                    <a:pt x="227" y="81"/>
                  </a:lnTo>
                  <a:lnTo>
                    <a:pt x="218" y="77"/>
                  </a:lnTo>
                  <a:lnTo>
                    <a:pt x="210" y="75"/>
                  </a:lnTo>
                  <a:lnTo>
                    <a:pt x="199" y="71"/>
                  </a:lnTo>
                  <a:lnTo>
                    <a:pt x="185" y="69"/>
                  </a:lnTo>
                  <a:lnTo>
                    <a:pt x="172" y="67"/>
                  </a:lnTo>
                  <a:lnTo>
                    <a:pt x="157" y="66"/>
                  </a:lnTo>
                  <a:lnTo>
                    <a:pt x="144" y="66"/>
                  </a:lnTo>
                  <a:lnTo>
                    <a:pt x="133" y="66"/>
                  </a:lnTo>
                  <a:lnTo>
                    <a:pt x="124" y="68"/>
                  </a:lnTo>
                  <a:lnTo>
                    <a:pt x="136" y="76"/>
                  </a:lnTo>
                  <a:lnTo>
                    <a:pt x="146" y="83"/>
                  </a:lnTo>
                  <a:lnTo>
                    <a:pt x="153" y="87"/>
                  </a:lnTo>
                  <a:lnTo>
                    <a:pt x="157" y="92"/>
                  </a:lnTo>
                  <a:lnTo>
                    <a:pt x="166" y="92"/>
                  </a:lnTo>
                  <a:lnTo>
                    <a:pt x="177" y="93"/>
                  </a:lnTo>
                  <a:lnTo>
                    <a:pt x="190" y="96"/>
                  </a:lnTo>
                  <a:lnTo>
                    <a:pt x="204" y="98"/>
                  </a:lnTo>
                  <a:lnTo>
                    <a:pt x="218" y="104"/>
                  </a:lnTo>
                  <a:lnTo>
                    <a:pt x="230" y="112"/>
                  </a:lnTo>
                  <a:lnTo>
                    <a:pt x="240" y="122"/>
                  </a:lnTo>
                  <a:lnTo>
                    <a:pt x="246" y="136"/>
                  </a:lnTo>
                  <a:lnTo>
                    <a:pt x="240" y="130"/>
                  </a:lnTo>
                  <a:lnTo>
                    <a:pt x="232" y="124"/>
                  </a:lnTo>
                  <a:lnTo>
                    <a:pt x="222" y="119"/>
                  </a:lnTo>
                  <a:lnTo>
                    <a:pt x="212" y="114"/>
                  </a:lnTo>
                  <a:lnTo>
                    <a:pt x="203" y="109"/>
                  </a:lnTo>
                  <a:lnTo>
                    <a:pt x="192" y="107"/>
                  </a:lnTo>
                  <a:lnTo>
                    <a:pt x="182" y="106"/>
                  </a:lnTo>
                  <a:lnTo>
                    <a:pt x="173" y="106"/>
                  </a:lnTo>
                  <a:lnTo>
                    <a:pt x="184" y="117"/>
                  </a:lnTo>
                  <a:lnTo>
                    <a:pt x="195" y="129"/>
                  </a:lnTo>
                  <a:lnTo>
                    <a:pt x="205" y="139"/>
                  </a:lnTo>
                  <a:lnTo>
                    <a:pt x="215" y="150"/>
                  </a:lnTo>
                  <a:lnTo>
                    <a:pt x="223" y="159"/>
                  </a:lnTo>
                  <a:lnTo>
                    <a:pt x="230" y="167"/>
                  </a:lnTo>
                  <a:lnTo>
                    <a:pt x="235" y="172"/>
                  </a:lnTo>
                  <a:lnTo>
                    <a:pt x="237" y="175"/>
                  </a:lnTo>
                  <a:lnTo>
                    <a:pt x="240" y="181"/>
                  </a:lnTo>
                  <a:lnTo>
                    <a:pt x="242" y="188"/>
                  </a:lnTo>
                  <a:lnTo>
                    <a:pt x="244" y="197"/>
                  </a:lnTo>
                  <a:lnTo>
                    <a:pt x="246" y="205"/>
                  </a:lnTo>
                  <a:lnTo>
                    <a:pt x="240" y="196"/>
                  </a:lnTo>
                  <a:lnTo>
                    <a:pt x="230" y="183"/>
                  </a:lnTo>
                  <a:lnTo>
                    <a:pt x="218" y="168"/>
                  </a:lnTo>
                  <a:lnTo>
                    <a:pt x="205" y="152"/>
                  </a:lnTo>
                  <a:lnTo>
                    <a:pt x="192" y="137"/>
                  </a:lnTo>
                  <a:lnTo>
                    <a:pt x="181" y="125"/>
                  </a:lnTo>
                  <a:lnTo>
                    <a:pt x="172" y="116"/>
                  </a:lnTo>
                  <a:lnTo>
                    <a:pt x="166" y="112"/>
                  </a:lnTo>
                  <a:lnTo>
                    <a:pt x="161" y="111"/>
                  </a:lnTo>
                  <a:lnTo>
                    <a:pt x="159" y="114"/>
                  </a:lnTo>
                  <a:lnTo>
                    <a:pt x="159" y="119"/>
                  </a:lnTo>
                  <a:lnTo>
                    <a:pt x="160" y="124"/>
                  </a:lnTo>
                  <a:lnTo>
                    <a:pt x="164" y="135"/>
                  </a:lnTo>
                  <a:lnTo>
                    <a:pt x="169" y="153"/>
                  </a:lnTo>
                  <a:lnTo>
                    <a:pt x="177" y="170"/>
                  </a:lnTo>
                  <a:lnTo>
                    <a:pt x="182" y="182"/>
                  </a:lnTo>
                  <a:lnTo>
                    <a:pt x="183" y="187"/>
                  </a:lnTo>
                  <a:lnTo>
                    <a:pt x="181" y="187"/>
                  </a:lnTo>
                  <a:lnTo>
                    <a:pt x="177" y="184"/>
                  </a:lnTo>
                  <a:lnTo>
                    <a:pt x="173" y="179"/>
                  </a:lnTo>
                  <a:lnTo>
                    <a:pt x="166" y="165"/>
                  </a:lnTo>
                  <a:lnTo>
                    <a:pt x="156" y="143"/>
                  </a:lnTo>
                  <a:lnTo>
                    <a:pt x="147" y="119"/>
                  </a:lnTo>
                  <a:lnTo>
                    <a:pt x="147" y="101"/>
                  </a:lnTo>
                  <a:lnTo>
                    <a:pt x="141" y="96"/>
                  </a:lnTo>
                  <a:lnTo>
                    <a:pt x="135" y="91"/>
                  </a:lnTo>
                  <a:lnTo>
                    <a:pt x="128" y="87"/>
                  </a:lnTo>
                  <a:lnTo>
                    <a:pt x="122" y="84"/>
                  </a:lnTo>
                  <a:lnTo>
                    <a:pt x="116" y="81"/>
                  </a:lnTo>
                  <a:lnTo>
                    <a:pt x="112" y="78"/>
                  </a:lnTo>
                  <a:lnTo>
                    <a:pt x="108" y="76"/>
                  </a:lnTo>
                  <a:lnTo>
                    <a:pt x="106" y="75"/>
                  </a:lnTo>
                  <a:lnTo>
                    <a:pt x="104" y="72"/>
                  </a:lnTo>
                  <a:lnTo>
                    <a:pt x="101" y="71"/>
                  </a:lnTo>
                  <a:lnTo>
                    <a:pt x="99" y="74"/>
                  </a:lnTo>
                  <a:lnTo>
                    <a:pt x="98" y="79"/>
                  </a:lnTo>
                  <a:lnTo>
                    <a:pt x="99" y="93"/>
                  </a:lnTo>
                  <a:lnTo>
                    <a:pt x="104" y="114"/>
                  </a:lnTo>
                  <a:lnTo>
                    <a:pt x="112" y="138"/>
                  </a:lnTo>
                  <a:lnTo>
                    <a:pt x="123" y="157"/>
                  </a:lnTo>
                  <a:lnTo>
                    <a:pt x="129" y="165"/>
                  </a:lnTo>
                  <a:lnTo>
                    <a:pt x="129" y="168"/>
                  </a:lnTo>
                  <a:lnTo>
                    <a:pt x="124" y="167"/>
                  </a:lnTo>
                  <a:lnTo>
                    <a:pt x="119" y="162"/>
                  </a:lnTo>
                  <a:lnTo>
                    <a:pt x="115" y="158"/>
                  </a:lnTo>
                  <a:lnTo>
                    <a:pt x="109" y="150"/>
                  </a:lnTo>
                  <a:lnTo>
                    <a:pt x="104" y="138"/>
                  </a:lnTo>
                  <a:lnTo>
                    <a:pt x="97" y="125"/>
                  </a:lnTo>
                  <a:lnTo>
                    <a:pt x="92" y="112"/>
                  </a:lnTo>
                  <a:lnTo>
                    <a:pt x="89" y="97"/>
                  </a:lnTo>
                  <a:lnTo>
                    <a:pt x="88" y="81"/>
                  </a:lnTo>
                  <a:lnTo>
                    <a:pt x="89" y="64"/>
                  </a:lnTo>
                  <a:lnTo>
                    <a:pt x="84" y="61"/>
                  </a:lnTo>
                  <a:lnTo>
                    <a:pt x="80" y="58"/>
                  </a:lnTo>
                  <a:lnTo>
                    <a:pt x="75" y="54"/>
                  </a:lnTo>
                  <a:lnTo>
                    <a:pt x="69" y="52"/>
                  </a:lnTo>
                  <a:lnTo>
                    <a:pt x="63" y="49"/>
                  </a:lnTo>
                  <a:lnTo>
                    <a:pt x="59" y="47"/>
                  </a:lnTo>
                  <a:lnTo>
                    <a:pt x="55" y="45"/>
                  </a:lnTo>
                  <a:lnTo>
                    <a:pt x="52" y="44"/>
                  </a:lnTo>
                  <a:lnTo>
                    <a:pt x="48" y="53"/>
                  </a:lnTo>
                  <a:lnTo>
                    <a:pt x="50" y="67"/>
                  </a:lnTo>
                  <a:lnTo>
                    <a:pt x="52" y="82"/>
                  </a:lnTo>
                  <a:lnTo>
                    <a:pt x="54" y="93"/>
                  </a:lnTo>
                  <a:lnTo>
                    <a:pt x="57" y="106"/>
                  </a:lnTo>
                  <a:lnTo>
                    <a:pt x="60" y="122"/>
                  </a:lnTo>
                  <a:lnTo>
                    <a:pt x="63" y="138"/>
                  </a:lnTo>
                  <a:lnTo>
                    <a:pt x="67" y="149"/>
                  </a:lnTo>
                  <a:lnTo>
                    <a:pt x="67" y="151"/>
                  </a:lnTo>
                  <a:lnTo>
                    <a:pt x="63" y="150"/>
                  </a:lnTo>
                  <a:lnTo>
                    <a:pt x="59" y="144"/>
                  </a:lnTo>
                  <a:lnTo>
                    <a:pt x="54" y="134"/>
                  </a:lnTo>
                  <a:lnTo>
                    <a:pt x="51" y="114"/>
                  </a:lnTo>
                  <a:lnTo>
                    <a:pt x="45" y="85"/>
                  </a:lnTo>
                  <a:lnTo>
                    <a:pt x="40" y="58"/>
                  </a:lnTo>
                  <a:lnTo>
                    <a:pt x="37" y="40"/>
                  </a:lnTo>
                  <a:lnTo>
                    <a:pt x="30" y="33"/>
                  </a:lnTo>
                  <a:lnTo>
                    <a:pt x="23" y="26"/>
                  </a:lnTo>
                  <a:lnTo>
                    <a:pt x="17" y="21"/>
                  </a:lnTo>
                  <a:lnTo>
                    <a:pt x="12" y="16"/>
                  </a:lnTo>
                  <a:lnTo>
                    <a:pt x="8" y="11"/>
                  </a:lnTo>
                  <a:lnTo>
                    <a:pt x="5" y="8"/>
                  </a:lnTo>
                  <a:lnTo>
                    <a:pt x="1" y="6"/>
                  </a:lnTo>
                  <a:lnTo>
                    <a:pt x="0" y="3"/>
                  </a:lnTo>
                  <a:lnTo>
                    <a:pt x="0" y="1"/>
                  </a:lnTo>
                  <a:lnTo>
                    <a:pt x="1" y="0"/>
                  </a:lnTo>
                  <a:lnTo>
                    <a:pt x="5" y="1"/>
                  </a:lnTo>
                  <a:lnTo>
                    <a:pt x="8" y="3"/>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80" name="Freeform 318">
              <a:extLst>
                <a:ext uri="{FF2B5EF4-FFF2-40B4-BE49-F238E27FC236}">
                  <a16:creationId xmlns:a16="http://schemas.microsoft.com/office/drawing/2014/main" xmlns="" id="{400B22B6-63C2-4590-9784-3F304D508F00}"/>
                </a:ext>
              </a:extLst>
            </p:cNvPr>
            <p:cNvSpPr>
              <a:spLocks/>
            </p:cNvSpPr>
            <p:nvPr/>
          </p:nvSpPr>
          <p:spPr bwMode="auto">
            <a:xfrm>
              <a:off x="2669" y="775"/>
              <a:ext cx="85" cy="141"/>
            </a:xfrm>
            <a:custGeom>
              <a:avLst/>
              <a:gdLst>
                <a:gd name="T0" fmla="*/ 3 w 170"/>
                <a:gd name="T1" fmla="*/ 1 h 282"/>
                <a:gd name="T2" fmla="*/ 3 w 170"/>
                <a:gd name="T3" fmla="*/ 2 h 282"/>
                <a:gd name="T4" fmla="*/ 3 w 170"/>
                <a:gd name="T5" fmla="*/ 2 h 282"/>
                <a:gd name="T6" fmla="*/ 3 w 170"/>
                <a:gd name="T7" fmla="*/ 2 h 282"/>
                <a:gd name="T8" fmla="*/ 4 w 170"/>
                <a:gd name="T9" fmla="*/ 3 h 282"/>
                <a:gd name="T10" fmla="*/ 5 w 170"/>
                <a:gd name="T11" fmla="*/ 3 h 282"/>
                <a:gd name="T12" fmla="*/ 5 w 170"/>
                <a:gd name="T13" fmla="*/ 4 h 282"/>
                <a:gd name="T14" fmla="*/ 6 w 170"/>
                <a:gd name="T15" fmla="*/ 5 h 282"/>
                <a:gd name="T16" fmla="*/ 6 w 170"/>
                <a:gd name="T17" fmla="*/ 6 h 282"/>
                <a:gd name="T18" fmla="*/ 6 w 170"/>
                <a:gd name="T19" fmla="*/ 6 h 282"/>
                <a:gd name="T20" fmla="*/ 5 w 170"/>
                <a:gd name="T21" fmla="*/ 5 h 282"/>
                <a:gd name="T22" fmla="*/ 5 w 170"/>
                <a:gd name="T23" fmla="*/ 5 h 282"/>
                <a:gd name="T24" fmla="*/ 5 w 170"/>
                <a:gd name="T25" fmla="*/ 4 h 282"/>
                <a:gd name="T26" fmla="*/ 4 w 170"/>
                <a:gd name="T27" fmla="*/ 3 h 282"/>
                <a:gd name="T28" fmla="*/ 4 w 170"/>
                <a:gd name="T29" fmla="*/ 3 h 282"/>
                <a:gd name="T30" fmla="*/ 3 w 170"/>
                <a:gd name="T31" fmla="*/ 3 h 282"/>
                <a:gd name="T32" fmla="*/ 3 w 170"/>
                <a:gd name="T33" fmla="*/ 3 h 282"/>
                <a:gd name="T34" fmla="*/ 3 w 170"/>
                <a:gd name="T35" fmla="*/ 4 h 282"/>
                <a:gd name="T36" fmla="*/ 4 w 170"/>
                <a:gd name="T37" fmla="*/ 5 h 282"/>
                <a:gd name="T38" fmla="*/ 4 w 170"/>
                <a:gd name="T39" fmla="*/ 5 h 282"/>
                <a:gd name="T40" fmla="*/ 5 w 170"/>
                <a:gd name="T41" fmla="*/ 6 h 282"/>
                <a:gd name="T42" fmla="*/ 5 w 170"/>
                <a:gd name="T43" fmla="*/ 7 h 282"/>
                <a:gd name="T44" fmla="*/ 5 w 170"/>
                <a:gd name="T45" fmla="*/ 8 h 282"/>
                <a:gd name="T46" fmla="*/ 5 w 170"/>
                <a:gd name="T47" fmla="*/ 7 h 282"/>
                <a:gd name="T48" fmla="*/ 5 w 170"/>
                <a:gd name="T49" fmla="*/ 7 h 282"/>
                <a:gd name="T50" fmla="*/ 4 w 170"/>
                <a:gd name="T51" fmla="*/ 6 h 282"/>
                <a:gd name="T52" fmla="*/ 4 w 170"/>
                <a:gd name="T53" fmla="*/ 5 h 282"/>
                <a:gd name="T54" fmla="*/ 4 w 170"/>
                <a:gd name="T55" fmla="*/ 5 h 282"/>
                <a:gd name="T56" fmla="*/ 4 w 170"/>
                <a:gd name="T57" fmla="*/ 6 h 282"/>
                <a:gd name="T58" fmla="*/ 4 w 170"/>
                <a:gd name="T59" fmla="*/ 8 h 282"/>
                <a:gd name="T60" fmla="*/ 4 w 170"/>
                <a:gd name="T61" fmla="*/ 9 h 282"/>
                <a:gd name="T62" fmla="*/ 4 w 170"/>
                <a:gd name="T63" fmla="*/ 9 h 282"/>
                <a:gd name="T64" fmla="*/ 4 w 170"/>
                <a:gd name="T65" fmla="*/ 8 h 282"/>
                <a:gd name="T66" fmla="*/ 3 w 170"/>
                <a:gd name="T67" fmla="*/ 6 h 282"/>
                <a:gd name="T68" fmla="*/ 3 w 170"/>
                <a:gd name="T69" fmla="*/ 6 h 282"/>
                <a:gd name="T70" fmla="*/ 2 w 170"/>
                <a:gd name="T71" fmla="*/ 6 h 282"/>
                <a:gd name="T72" fmla="*/ 2 w 170"/>
                <a:gd name="T73" fmla="*/ 7 h 282"/>
                <a:gd name="T74" fmla="*/ 2 w 170"/>
                <a:gd name="T75" fmla="*/ 7 h 282"/>
                <a:gd name="T76" fmla="*/ 2 w 170"/>
                <a:gd name="T77" fmla="*/ 8 h 282"/>
                <a:gd name="T78" fmla="*/ 1 w 170"/>
                <a:gd name="T79" fmla="*/ 7 h 282"/>
                <a:gd name="T80" fmla="*/ 2 w 170"/>
                <a:gd name="T81" fmla="*/ 7 h 282"/>
                <a:gd name="T82" fmla="*/ 2 w 170"/>
                <a:gd name="T83" fmla="*/ 6 h 282"/>
                <a:gd name="T84" fmla="*/ 2 w 170"/>
                <a:gd name="T85" fmla="*/ 6 h 282"/>
                <a:gd name="T86" fmla="*/ 3 w 170"/>
                <a:gd name="T87" fmla="*/ 5 h 282"/>
                <a:gd name="T88" fmla="*/ 3 w 170"/>
                <a:gd name="T89" fmla="*/ 4 h 282"/>
                <a:gd name="T90" fmla="*/ 3 w 170"/>
                <a:gd name="T91" fmla="*/ 3 h 282"/>
                <a:gd name="T92" fmla="*/ 3 w 170"/>
                <a:gd name="T93" fmla="*/ 3 h 282"/>
                <a:gd name="T94" fmla="*/ 2 w 170"/>
                <a:gd name="T95" fmla="*/ 3 h 282"/>
                <a:gd name="T96" fmla="*/ 1 w 170"/>
                <a:gd name="T97" fmla="*/ 4 h 282"/>
                <a:gd name="T98" fmla="*/ 1 w 170"/>
                <a:gd name="T99" fmla="*/ 5 h 282"/>
                <a:gd name="T100" fmla="*/ 1 w 170"/>
                <a:gd name="T101" fmla="*/ 6 h 282"/>
                <a:gd name="T102" fmla="*/ 0 w 170"/>
                <a:gd name="T103" fmla="*/ 5 h 282"/>
                <a:gd name="T104" fmla="*/ 1 w 170"/>
                <a:gd name="T105" fmla="*/ 5 h 282"/>
                <a:gd name="T106" fmla="*/ 1 w 170"/>
                <a:gd name="T107" fmla="*/ 4 h 282"/>
                <a:gd name="T108" fmla="*/ 2 w 170"/>
                <a:gd name="T109" fmla="*/ 3 h 282"/>
                <a:gd name="T110" fmla="*/ 2 w 170"/>
                <a:gd name="T111" fmla="*/ 2 h 282"/>
                <a:gd name="T112" fmla="*/ 3 w 170"/>
                <a:gd name="T113" fmla="*/ 2 h 282"/>
                <a:gd name="T114" fmla="*/ 3 w 170"/>
                <a:gd name="T115" fmla="*/ 1 h 282"/>
                <a:gd name="T116" fmla="*/ 3 w 170"/>
                <a:gd name="T117" fmla="*/ 1 h 282"/>
                <a:gd name="T118" fmla="*/ 3 w 170"/>
                <a:gd name="T119" fmla="*/ 1 h 28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70" h="282">
                  <a:moveTo>
                    <a:pt x="73" y="0"/>
                  </a:moveTo>
                  <a:lnTo>
                    <a:pt x="75" y="2"/>
                  </a:lnTo>
                  <a:lnTo>
                    <a:pt x="78" y="16"/>
                  </a:lnTo>
                  <a:lnTo>
                    <a:pt x="80" y="34"/>
                  </a:lnTo>
                  <a:lnTo>
                    <a:pt x="82" y="43"/>
                  </a:lnTo>
                  <a:lnTo>
                    <a:pt x="85" y="45"/>
                  </a:lnTo>
                  <a:lnTo>
                    <a:pt x="89" y="50"/>
                  </a:lnTo>
                  <a:lnTo>
                    <a:pt x="96" y="54"/>
                  </a:lnTo>
                  <a:lnTo>
                    <a:pt x="105" y="61"/>
                  </a:lnTo>
                  <a:lnTo>
                    <a:pt x="113" y="69"/>
                  </a:lnTo>
                  <a:lnTo>
                    <a:pt x="122" y="80"/>
                  </a:lnTo>
                  <a:lnTo>
                    <a:pt x="132" y="90"/>
                  </a:lnTo>
                  <a:lnTo>
                    <a:pt x="139" y="103"/>
                  </a:lnTo>
                  <a:lnTo>
                    <a:pt x="151" y="126"/>
                  </a:lnTo>
                  <a:lnTo>
                    <a:pt x="160" y="141"/>
                  </a:lnTo>
                  <a:lnTo>
                    <a:pt x="167" y="151"/>
                  </a:lnTo>
                  <a:lnTo>
                    <a:pt x="170" y="158"/>
                  </a:lnTo>
                  <a:lnTo>
                    <a:pt x="170" y="163"/>
                  </a:lnTo>
                  <a:lnTo>
                    <a:pt x="169" y="165"/>
                  </a:lnTo>
                  <a:lnTo>
                    <a:pt x="165" y="163"/>
                  </a:lnTo>
                  <a:lnTo>
                    <a:pt x="162" y="156"/>
                  </a:lnTo>
                  <a:lnTo>
                    <a:pt x="158" y="149"/>
                  </a:lnTo>
                  <a:lnTo>
                    <a:pt x="154" y="140"/>
                  </a:lnTo>
                  <a:lnTo>
                    <a:pt x="147" y="129"/>
                  </a:lnTo>
                  <a:lnTo>
                    <a:pt x="140" y="118"/>
                  </a:lnTo>
                  <a:lnTo>
                    <a:pt x="133" y="106"/>
                  </a:lnTo>
                  <a:lnTo>
                    <a:pt x="126" y="96"/>
                  </a:lnTo>
                  <a:lnTo>
                    <a:pt x="119" y="88"/>
                  </a:lnTo>
                  <a:lnTo>
                    <a:pt x="114" y="83"/>
                  </a:lnTo>
                  <a:lnTo>
                    <a:pt x="106" y="77"/>
                  </a:lnTo>
                  <a:lnTo>
                    <a:pt x="101" y="73"/>
                  </a:lnTo>
                  <a:lnTo>
                    <a:pt x="95" y="69"/>
                  </a:lnTo>
                  <a:lnTo>
                    <a:pt x="90" y="68"/>
                  </a:lnTo>
                  <a:lnTo>
                    <a:pt x="90" y="83"/>
                  </a:lnTo>
                  <a:lnTo>
                    <a:pt x="90" y="99"/>
                  </a:lnTo>
                  <a:lnTo>
                    <a:pt x="91" y="114"/>
                  </a:lnTo>
                  <a:lnTo>
                    <a:pt x="93" y="126"/>
                  </a:lnTo>
                  <a:lnTo>
                    <a:pt x="99" y="131"/>
                  </a:lnTo>
                  <a:lnTo>
                    <a:pt x="110" y="140"/>
                  </a:lnTo>
                  <a:lnTo>
                    <a:pt x="120" y="150"/>
                  </a:lnTo>
                  <a:lnTo>
                    <a:pt x="132" y="161"/>
                  </a:lnTo>
                  <a:lnTo>
                    <a:pt x="141" y="175"/>
                  </a:lnTo>
                  <a:lnTo>
                    <a:pt x="150" y="190"/>
                  </a:lnTo>
                  <a:lnTo>
                    <a:pt x="157" y="208"/>
                  </a:lnTo>
                  <a:lnTo>
                    <a:pt x="159" y="226"/>
                  </a:lnTo>
                  <a:lnTo>
                    <a:pt x="159" y="233"/>
                  </a:lnTo>
                  <a:lnTo>
                    <a:pt x="156" y="231"/>
                  </a:lnTo>
                  <a:lnTo>
                    <a:pt x="151" y="220"/>
                  </a:lnTo>
                  <a:lnTo>
                    <a:pt x="144" y="203"/>
                  </a:lnTo>
                  <a:lnTo>
                    <a:pt x="140" y="193"/>
                  </a:lnTo>
                  <a:lnTo>
                    <a:pt x="134" y="183"/>
                  </a:lnTo>
                  <a:lnTo>
                    <a:pt x="128" y="174"/>
                  </a:lnTo>
                  <a:lnTo>
                    <a:pt x="121" y="166"/>
                  </a:lnTo>
                  <a:lnTo>
                    <a:pt x="113" y="159"/>
                  </a:lnTo>
                  <a:lnTo>
                    <a:pt x="106" y="155"/>
                  </a:lnTo>
                  <a:lnTo>
                    <a:pt x="99" y="150"/>
                  </a:lnTo>
                  <a:lnTo>
                    <a:pt x="94" y="148"/>
                  </a:lnTo>
                  <a:lnTo>
                    <a:pt x="103" y="172"/>
                  </a:lnTo>
                  <a:lnTo>
                    <a:pt x="110" y="206"/>
                  </a:lnTo>
                  <a:lnTo>
                    <a:pt x="112" y="243"/>
                  </a:lnTo>
                  <a:lnTo>
                    <a:pt x="111" y="274"/>
                  </a:lnTo>
                  <a:lnTo>
                    <a:pt x="109" y="281"/>
                  </a:lnTo>
                  <a:lnTo>
                    <a:pt x="108" y="282"/>
                  </a:lnTo>
                  <a:lnTo>
                    <a:pt x="106" y="278"/>
                  </a:lnTo>
                  <a:lnTo>
                    <a:pt x="106" y="269"/>
                  </a:lnTo>
                  <a:lnTo>
                    <a:pt x="104" y="248"/>
                  </a:lnTo>
                  <a:lnTo>
                    <a:pt x="97" y="213"/>
                  </a:lnTo>
                  <a:lnTo>
                    <a:pt x="89" y="180"/>
                  </a:lnTo>
                  <a:lnTo>
                    <a:pt x="82" y="160"/>
                  </a:lnTo>
                  <a:lnTo>
                    <a:pt x="76" y="164"/>
                  </a:lnTo>
                  <a:lnTo>
                    <a:pt x="70" y="169"/>
                  </a:lnTo>
                  <a:lnTo>
                    <a:pt x="63" y="176"/>
                  </a:lnTo>
                  <a:lnTo>
                    <a:pt x="57" y="184"/>
                  </a:lnTo>
                  <a:lnTo>
                    <a:pt x="50" y="194"/>
                  </a:lnTo>
                  <a:lnTo>
                    <a:pt x="45" y="203"/>
                  </a:lnTo>
                  <a:lnTo>
                    <a:pt x="41" y="213"/>
                  </a:lnTo>
                  <a:lnTo>
                    <a:pt x="38" y="222"/>
                  </a:lnTo>
                  <a:lnTo>
                    <a:pt x="36" y="229"/>
                  </a:lnTo>
                  <a:lnTo>
                    <a:pt x="34" y="229"/>
                  </a:lnTo>
                  <a:lnTo>
                    <a:pt x="32" y="224"/>
                  </a:lnTo>
                  <a:lnTo>
                    <a:pt x="34" y="212"/>
                  </a:lnTo>
                  <a:lnTo>
                    <a:pt x="37" y="204"/>
                  </a:lnTo>
                  <a:lnTo>
                    <a:pt x="42" y="195"/>
                  </a:lnTo>
                  <a:lnTo>
                    <a:pt x="48" y="183"/>
                  </a:lnTo>
                  <a:lnTo>
                    <a:pt x="55" y="172"/>
                  </a:lnTo>
                  <a:lnTo>
                    <a:pt x="60" y="161"/>
                  </a:lnTo>
                  <a:lnTo>
                    <a:pt x="66" y="151"/>
                  </a:lnTo>
                  <a:lnTo>
                    <a:pt x="72" y="143"/>
                  </a:lnTo>
                  <a:lnTo>
                    <a:pt x="75" y="138"/>
                  </a:lnTo>
                  <a:lnTo>
                    <a:pt x="76" y="120"/>
                  </a:lnTo>
                  <a:lnTo>
                    <a:pt x="78" y="99"/>
                  </a:lnTo>
                  <a:lnTo>
                    <a:pt x="76" y="82"/>
                  </a:lnTo>
                  <a:lnTo>
                    <a:pt x="76" y="70"/>
                  </a:lnTo>
                  <a:lnTo>
                    <a:pt x="67" y="76"/>
                  </a:lnTo>
                  <a:lnTo>
                    <a:pt x="57" y="85"/>
                  </a:lnTo>
                  <a:lnTo>
                    <a:pt x="47" y="96"/>
                  </a:lnTo>
                  <a:lnTo>
                    <a:pt x="35" y="108"/>
                  </a:lnTo>
                  <a:lnTo>
                    <a:pt x="25" y="121"/>
                  </a:lnTo>
                  <a:lnTo>
                    <a:pt x="17" y="135"/>
                  </a:lnTo>
                  <a:lnTo>
                    <a:pt x="10" y="148"/>
                  </a:lnTo>
                  <a:lnTo>
                    <a:pt x="6" y="159"/>
                  </a:lnTo>
                  <a:lnTo>
                    <a:pt x="4" y="165"/>
                  </a:lnTo>
                  <a:lnTo>
                    <a:pt x="2" y="165"/>
                  </a:lnTo>
                  <a:lnTo>
                    <a:pt x="0" y="160"/>
                  </a:lnTo>
                  <a:lnTo>
                    <a:pt x="2" y="152"/>
                  </a:lnTo>
                  <a:lnTo>
                    <a:pt x="5" y="144"/>
                  </a:lnTo>
                  <a:lnTo>
                    <a:pt x="11" y="133"/>
                  </a:lnTo>
                  <a:lnTo>
                    <a:pt x="19" y="119"/>
                  </a:lnTo>
                  <a:lnTo>
                    <a:pt x="29" y="103"/>
                  </a:lnTo>
                  <a:lnTo>
                    <a:pt x="40" y="88"/>
                  </a:lnTo>
                  <a:lnTo>
                    <a:pt x="51" y="73"/>
                  </a:lnTo>
                  <a:lnTo>
                    <a:pt x="61" y="61"/>
                  </a:lnTo>
                  <a:lnTo>
                    <a:pt x="71" y="53"/>
                  </a:lnTo>
                  <a:lnTo>
                    <a:pt x="75" y="44"/>
                  </a:lnTo>
                  <a:lnTo>
                    <a:pt x="74" y="31"/>
                  </a:lnTo>
                  <a:lnTo>
                    <a:pt x="72" y="19"/>
                  </a:lnTo>
                  <a:lnTo>
                    <a:pt x="70" y="12"/>
                  </a:lnTo>
                  <a:lnTo>
                    <a:pt x="70" y="8"/>
                  </a:lnTo>
                  <a:lnTo>
                    <a:pt x="71" y="6"/>
                  </a:lnTo>
                  <a:lnTo>
                    <a:pt x="72" y="4"/>
                  </a:lnTo>
                  <a:lnTo>
                    <a:pt x="73" y="0"/>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81" name="Freeform 319">
              <a:extLst>
                <a:ext uri="{FF2B5EF4-FFF2-40B4-BE49-F238E27FC236}">
                  <a16:creationId xmlns:a16="http://schemas.microsoft.com/office/drawing/2014/main" xmlns="" id="{3F5EE61B-8F79-4778-980F-51B65E2372E2}"/>
                </a:ext>
              </a:extLst>
            </p:cNvPr>
            <p:cNvSpPr>
              <a:spLocks/>
            </p:cNvSpPr>
            <p:nvPr/>
          </p:nvSpPr>
          <p:spPr bwMode="auto">
            <a:xfrm>
              <a:off x="2754" y="592"/>
              <a:ext cx="103" cy="146"/>
            </a:xfrm>
            <a:custGeom>
              <a:avLst/>
              <a:gdLst>
                <a:gd name="T0" fmla="*/ 1 w 206"/>
                <a:gd name="T1" fmla="*/ 9 h 292"/>
                <a:gd name="T2" fmla="*/ 1 w 206"/>
                <a:gd name="T3" fmla="*/ 8 h 292"/>
                <a:gd name="T4" fmla="*/ 2 w 206"/>
                <a:gd name="T5" fmla="*/ 7 h 292"/>
                <a:gd name="T6" fmla="*/ 2 w 206"/>
                <a:gd name="T7" fmla="*/ 6 h 292"/>
                <a:gd name="T8" fmla="*/ 2 w 206"/>
                <a:gd name="T9" fmla="*/ 5 h 292"/>
                <a:gd name="T10" fmla="*/ 2 w 206"/>
                <a:gd name="T11" fmla="*/ 5 h 292"/>
                <a:gd name="T12" fmla="*/ 2 w 206"/>
                <a:gd name="T13" fmla="*/ 4 h 292"/>
                <a:gd name="T14" fmla="*/ 2 w 206"/>
                <a:gd name="T15" fmla="*/ 5 h 292"/>
                <a:gd name="T16" fmla="*/ 2 w 206"/>
                <a:gd name="T17" fmla="*/ 5 h 292"/>
                <a:gd name="T18" fmla="*/ 2 w 206"/>
                <a:gd name="T19" fmla="*/ 5 h 292"/>
                <a:gd name="T20" fmla="*/ 3 w 206"/>
                <a:gd name="T21" fmla="*/ 5 h 292"/>
                <a:gd name="T22" fmla="*/ 3 w 206"/>
                <a:gd name="T23" fmla="*/ 4 h 292"/>
                <a:gd name="T24" fmla="*/ 4 w 206"/>
                <a:gd name="T25" fmla="*/ 4 h 292"/>
                <a:gd name="T26" fmla="*/ 4 w 206"/>
                <a:gd name="T27" fmla="*/ 3 h 292"/>
                <a:gd name="T28" fmla="*/ 4 w 206"/>
                <a:gd name="T29" fmla="*/ 3 h 292"/>
                <a:gd name="T30" fmla="*/ 4 w 206"/>
                <a:gd name="T31" fmla="*/ 2 h 292"/>
                <a:gd name="T32" fmla="*/ 3 w 206"/>
                <a:gd name="T33" fmla="*/ 1 h 292"/>
                <a:gd name="T34" fmla="*/ 3 w 206"/>
                <a:gd name="T35" fmla="*/ 1 h 292"/>
                <a:gd name="T36" fmla="*/ 4 w 206"/>
                <a:gd name="T37" fmla="*/ 1 h 292"/>
                <a:gd name="T38" fmla="*/ 4 w 206"/>
                <a:gd name="T39" fmla="*/ 2 h 292"/>
                <a:gd name="T40" fmla="*/ 5 w 206"/>
                <a:gd name="T41" fmla="*/ 2 h 292"/>
                <a:gd name="T42" fmla="*/ 5 w 206"/>
                <a:gd name="T43" fmla="*/ 2 h 292"/>
                <a:gd name="T44" fmla="*/ 5 w 206"/>
                <a:gd name="T45" fmla="*/ 1 h 292"/>
                <a:gd name="T46" fmla="*/ 6 w 206"/>
                <a:gd name="T47" fmla="*/ 1 h 292"/>
                <a:gd name="T48" fmla="*/ 6 w 206"/>
                <a:gd name="T49" fmla="*/ 0 h 292"/>
                <a:gd name="T50" fmla="*/ 6 w 206"/>
                <a:gd name="T51" fmla="*/ 1 h 292"/>
                <a:gd name="T52" fmla="*/ 6 w 206"/>
                <a:gd name="T53" fmla="*/ 1 h 292"/>
                <a:gd name="T54" fmla="*/ 5 w 206"/>
                <a:gd name="T55" fmla="*/ 2 h 292"/>
                <a:gd name="T56" fmla="*/ 5 w 206"/>
                <a:gd name="T57" fmla="*/ 2 h 292"/>
                <a:gd name="T58" fmla="*/ 5 w 206"/>
                <a:gd name="T59" fmla="*/ 3 h 292"/>
                <a:gd name="T60" fmla="*/ 5 w 206"/>
                <a:gd name="T61" fmla="*/ 3 h 292"/>
                <a:gd name="T62" fmla="*/ 5 w 206"/>
                <a:gd name="T63" fmla="*/ 3 h 292"/>
                <a:gd name="T64" fmla="*/ 6 w 206"/>
                <a:gd name="T65" fmla="*/ 3 h 292"/>
                <a:gd name="T66" fmla="*/ 6 w 206"/>
                <a:gd name="T67" fmla="*/ 2 h 292"/>
                <a:gd name="T68" fmla="*/ 7 w 206"/>
                <a:gd name="T69" fmla="*/ 2 h 292"/>
                <a:gd name="T70" fmla="*/ 7 w 206"/>
                <a:gd name="T71" fmla="*/ 2 h 292"/>
                <a:gd name="T72" fmla="*/ 7 w 206"/>
                <a:gd name="T73" fmla="*/ 3 h 292"/>
                <a:gd name="T74" fmla="*/ 6 w 206"/>
                <a:gd name="T75" fmla="*/ 3 h 292"/>
                <a:gd name="T76" fmla="*/ 5 w 206"/>
                <a:gd name="T77" fmla="*/ 3 h 292"/>
                <a:gd name="T78" fmla="*/ 5 w 206"/>
                <a:gd name="T79" fmla="*/ 4 h 292"/>
                <a:gd name="T80" fmla="*/ 4 w 206"/>
                <a:gd name="T81" fmla="*/ 4 h 292"/>
                <a:gd name="T82" fmla="*/ 4 w 206"/>
                <a:gd name="T83" fmla="*/ 4 h 292"/>
                <a:gd name="T84" fmla="*/ 4 w 206"/>
                <a:gd name="T85" fmla="*/ 5 h 292"/>
                <a:gd name="T86" fmla="*/ 4 w 206"/>
                <a:gd name="T87" fmla="*/ 5 h 292"/>
                <a:gd name="T88" fmla="*/ 4 w 206"/>
                <a:gd name="T89" fmla="*/ 5 h 292"/>
                <a:gd name="T90" fmla="*/ 3 w 206"/>
                <a:gd name="T91" fmla="*/ 5 h 292"/>
                <a:gd name="T92" fmla="*/ 3 w 206"/>
                <a:gd name="T93" fmla="*/ 5 h 292"/>
                <a:gd name="T94" fmla="*/ 3 w 206"/>
                <a:gd name="T95" fmla="*/ 5 h 292"/>
                <a:gd name="T96" fmla="*/ 3 w 206"/>
                <a:gd name="T97" fmla="*/ 6 h 292"/>
                <a:gd name="T98" fmla="*/ 2 w 206"/>
                <a:gd name="T99" fmla="*/ 6 h 292"/>
                <a:gd name="T100" fmla="*/ 2 w 206"/>
                <a:gd name="T101" fmla="*/ 7 h 292"/>
                <a:gd name="T102" fmla="*/ 2 w 206"/>
                <a:gd name="T103" fmla="*/ 8 h 292"/>
                <a:gd name="T104" fmla="*/ 2 w 206"/>
                <a:gd name="T105" fmla="*/ 9 h 292"/>
                <a:gd name="T106" fmla="*/ 1 w 206"/>
                <a:gd name="T107" fmla="*/ 9 h 292"/>
                <a:gd name="T108" fmla="*/ 1 w 206"/>
                <a:gd name="T109" fmla="*/ 9 h 292"/>
                <a:gd name="T110" fmla="*/ 1 w 206"/>
                <a:gd name="T111" fmla="*/ 10 h 29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6" h="292">
                  <a:moveTo>
                    <a:pt x="0" y="292"/>
                  </a:moveTo>
                  <a:lnTo>
                    <a:pt x="7" y="279"/>
                  </a:lnTo>
                  <a:lnTo>
                    <a:pt x="16" y="260"/>
                  </a:lnTo>
                  <a:lnTo>
                    <a:pt x="24" y="241"/>
                  </a:lnTo>
                  <a:lnTo>
                    <a:pt x="30" y="227"/>
                  </a:lnTo>
                  <a:lnTo>
                    <a:pt x="36" y="213"/>
                  </a:lnTo>
                  <a:lnTo>
                    <a:pt x="44" y="193"/>
                  </a:lnTo>
                  <a:lnTo>
                    <a:pt x="53" y="175"/>
                  </a:lnTo>
                  <a:lnTo>
                    <a:pt x="57" y="164"/>
                  </a:lnTo>
                  <a:lnTo>
                    <a:pt x="51" y="156"/>
                  </a:lnTo>
                  <a:lnTo>
                    <a:pt x="44" y="148"/>
                  </a:lnTo>
                  <a:lnTo>
                    <a:pt x="39" y="140"/>
                  </a:lnTo>
                  <a:lnTo>
                    <a:pt x="37" y="130"/>
                  </a:lnTo>
                  <a:lnTo>
                    <a:pt x="37" y="123"/>
                  </a:lnTo>
                  <a:lnTo>
                    <a:pt x="38" y="124"/>
                  </a:lnTo>
                  <a:lnTo>
                    <a:pt x="40" y="129"/>
                  </a:lnTo>
                  <a:lnTo>
                    <a:pt x="42" y="134"/>
                  </a:lnTo>
                  <a:lnTo>
                    <a:pt x="47" y="139"/>
                  </a:lnTo>
                  <a:lnTo>
                    <a:pt x="54" y="143"/>
                  </a:lnTo>
                  <a:lnTo>
                    <a:pt x="60" y="145"/>
                  </a:lnTo>
                  <a:lnTo>
                    <a:pt x="64" y="147"/>
                  </a:lnTo>
                  <a:lnTo>
                    <a:pt x="71" y="140"/>
                  </a:lnTo>
                  <a:lnTo>
                    <a:pt x="79" y="131"/>
                  </a:lnTo>
                  <a:lnTo>
                    <a:pt x="87" y="122"/>
                  </a:lnTo>
                  <a:lnTo>
                    <a:pt x="95" y="111"/>
                  </a:lnTo>
                  <a:lnTo>
                    <a:pt x="102" y="102"/>
                  </a:lnTo>
                  <a:lnTo>
                    <a:pt x="108" y="94"/>
                  </a:lnTo>
                  <a:lnTo>
                    <a:pt x="113" y="87"/>
                  </a:lnTo>
                  <a:lnTo>
                    <a:pt x="115" y="83"/>
                  </a:lnTo>
                  <a:lnTo>
                    <a:pt x="115" y="72"/>
                  </a:lnTo>
                  <a:lnTo>
                    <a:pt x="112" y="56"/>
                  </a:lnTo>
                  <a:lnTo>
                    <a:pt x="107" y="39"/>
                  </a:lnTo>
                  <a:lnTo>
                    <a:pt x="100" y="26"/>
                  </a:lnTo>
                  <a:lnTo>
                    <a:pt x="94" y="19"/>
                  </a:lnTo>
                  <a:lnTo>
                    <a:pt x="92" y="15"/>
                  </a:lnTo>
                  <a:lnTo>
                    <a:pt x="93" y="14"/>
                  </a:lnTo>
                  <a:lnTo>
                    <a:pt x="98" y="16"/>
                  </a:lnTo>
                  <a:lnTo>
                    <a:pt x="106" y="26"/>
                  </a:lnTo>
                  <a:lnTo>
                    <a:pt x="115" y="42"/>
                  </a:lnTo>
                  <a:lnTo>
                    <a:pt x="122" y="60"/>
                  </a:lnTo>
                  <a:lnTo>
                    <a:pt x="124" y="72"/>
                  </a:lnTo>
                  <a:lnTo>
                    <a:pt x="129" y="64"/>
                  </a:lnTo>
                  <a:lnTo>
                    <a:pt x="133" y="55"/>
                  </a:lnTo>
                  <a:lnTo>
                    <a:pt x="139" y="45"/>
                  </a:lnTo>
                  <a:lnTo>
                    <a:pt x="145" y="33"/>
                  </a:lnTo>
                  <a:lnTo>
                    <a:pt x="151" y="23"/>
                  </a:lnTo>
                  <a:lnTo>
                    <a:pt x="156" y="14"/>
                  </a:lnTo>
                  <a:lnTo>
                    <a:pt x="162" y="7"/>
                  </a:lnTo>
                  <a:lnTo>
                    <a:pt x="167" y="2"/>
                  </a:lnTo>
                  <a:lnTo>
                    <a:pt x="173" y="0"/>
                  </a:lnTo>
                  <a:lnTo>
                    <a:pt x="174" y="1"/>
                  </a:lnTo>
                  <a:lnTo>
                    <a:pt x="171" y="4"/>
                  </a:lnTo>
                  <a:lnTo>
                    <a:pt x="168" y="10"/>
                  </a:lnTo>
                  <a:lnTo>
                    <a:pt x="164" y="16"/>
                  </a:lnTo>
                  <a:lnTo>
                    <a:pt x="161" y="24"/>
                  </a:lnTo>
                  <a:lnTo>
                    <a:pt x="155" y="35"/>
                  </a:lnTo>
                  <a:lnTo>
                    <a:pt x="150" y="48"/>
                  </a:lnTo>
                  <a:lnTo>
                    <a:pt x="144" y="60"/>
                  </a:lnTo>
                  <a:lnTo>
                    <a:pt x="138" y="70"/>
                  </a:lnTo>
                  <a:lnTo>
                    <a:pt x="132" y="78"/>
                  </a:lnTo>
                  <a:lnTo>
                    <a:pt x="129" y="83"/>
                  </a:lnTo>
                  <a:lnTo>
                    <a:pt x="139" y="80"/>
                  </a:lnTo>
                  <a:lnTo>
                    <a:pt x="148" y="77"/>
                  </a:lnTo>
                  <a:lnTo>
                    <a:pt x="158" y="75"/>
                  </a:lnTo>
                  <a:lnTo>
                    <a:pt x="167" y="72"/>
                  </a:lnTo>
                  <a:lnTo>
                    <a:pt x="174" y="70"/>
                  </a:lnTo>
                  <a:lnTo>
                    <a:pt x="181" y="67"/>
                  </a:lnTo>
                  <a:lnTo>
                    <a:pt x="186" y="64"/>
                  </a:lnTo>
                  <a:lnTo>
                    <a:pt x="191" y="61"/>
                  </a:lnTo>
                  <a:lnTo>
                    <a:pt x="198" y="56"/>
                  </a:lnTo>
                  <a:lnTo>
                    <a:pt x="204" y="54"/>
                  </a:lnTo>
                  <a:lnTo>
                    <a:pt x="206" y="56"/>
                  </a:lnTo>
                  <a:lnTo>
                    <a:pt x="201" y="62"/>
                  </a:lnTo>
                  <a:lnTo>
                    <a:pt x="196" y="65"/>
                  </a:lnTo>
                  <a:lnTo>
                    <a:pt x="188" y="71"/>
                  </a:lnTo>
                  <a:lnTo>
                    <a:pt x="176" y="77"/>
                  </a:lnTo>
                  <a:lnTo>
                    <a:pt x="164" y="84"/>
                  </a:lnTo>
                  <a:lnTo>
                    <a:pt x="152" y="90"/>
                  </a:lnTo>
                  <a:lnTo>
                    <a:pt x="141" y="94"/>
                  </a:lnTo>
                  <a:lnTo>
                    <a:pt x="132" y="98"/>
                  </a:lnTo>
                  <a:lnTo>
                    <a:pt x="127" y="99"/>
                  </a:lnTo>
                  <a:lnTo>
                    <a:pt x="116" y="105"/>
                  </a:lnTo>
                  <a:lnTo>
                    <a:pt x="106" y="116"/>
                  </a:lnTo>
                  <a:lnTo>
                    <a:pt x="98" y="128"/>
                  </a:lnTo>
                  <a:lnTo>
                    <a:pt x="95" y="136"/>
                  </a:lnTo>
                  <a:lnTo>
                    <a:pt x="98" y="139"/>
                  </a:lnTo>
                  <a:lnTo>
                    <a:pt x="101" y="141"/>
                  </a:lnTo>
                  <a:lnTo>
                    <a:pt x="105" y="143"/>
                  </a:lnTo>
                  <a:lnTo>
                    <a:pt x="108" y="143"/>
                  </a:lnTo>
                  <a:lnTo>
                    <a:pt x="103" y="147"/>
                  </a:lnTo>
                  <a:lnTo>
                    <a:pt x="98" y="151"/>
                  </a:lnTo>
                  <a:lnTo>
                    <a:pt x="93" y="154"/>
                  </a:lnTo>
                  <a:lnTo>
                    <a:pt x="90" y="158"/>
                  </a:lnTo>
                  <a:lnTo>
                    <a:pt x="86" y="156"/>
                  </a:lnTo>
                  <a:lnTo>
                    <a:pt x="85" y="155"/>
                  </a:lnTo>
                  <a:lnTo>
                    <a:pt x="83" y="156"/>
                  </a:lnTo>
                  <a:lnTo>
                    <a:pt x="78" y="163"/>
                  </a:lnTo>
                  <a:lnTo>
                    <a:pt x="71" y="175"/>
                  </a:lnTo>
                  <a:lnTo>
                    <a:pt x="64" y="189"/>
                  </a:lnTo>
                  <a:lnTo>
                    <a:pt x="56" y="205"/>
                  </a:lnTo>
                  <a:lnTo>
                    <a:pt x="48" y="222"/>
                  </a:lnTo>
                  <a:lnTo>
                    <a:pt x="42" y="238"/>
                  </a:lnTo>
                  <a:lnTo>
                    <a:pt x="39" y="252"/>
                  </a:lnTo>
                  <a:lnTo>
                    <a:pt x="38" y="262"/>
                  </a:lnTo>
                  <a:lnTo>
                    <a:pt x="36" y="268"/>
                  </a:lnTo>
                  <a:lnTo>
                    <a:pt x="32" y="275"/>
                  </a:lnTo>
                  <a:lnTo>
                    <a:pt x="29" y="281"/>
                  </a:lnTo>
                  <a:lnTo>
                    <a:pt x="25" y="285"/>
                  </a:lnTo>
                  <a:lnTo>
                    <a:pt x="21" y="288"/>
                  </a:lnTo>
                  <a:lnTo>
                    <a:pt x="13" y="290"/>
                  </a:lnTo>
                  <a:lnTo>
                    <a:pt x="6" y="292"/>
                  </a:lnTo>
                  <a:lnTo>
                    <a:pt x="0" y="292"/>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82" name="Freeform 320">
              <a:extLst>
                <a:ext uri="{FF2B5EF4-FFF2-40B4-BE49-F238E27FC236}">
                  <a16:creationId xmlns:a16="http://schemas.microsoft.com/office/drawing/2014/main" xmlns="" id="{D15556A2-82C6-4A32-AF88-3AE2784F6992}"/>
                </a:ext>
              </a:extLst>
            </p:cNvPr>
            <p:cNvSpPr>
              <a:spLocks/>
            </p:cNvSpPr>
            <p:nvPr/>
          </p:nvSpPr>
          <p:spPr bwMode="auto">
            <a:xfrm>
              <a:off x="2605" y="825"/>
              <a:ext cx="67" cy="113"/>
            </a:xfrm>
            <a:custGeom>
              <a:avLst/>
              <a:gdLst>
                <a:gd name="T0" fmla="*/ 3 w 132"/>
                <a:gd name="T1" fmla="*/ 0 h 227"/>
                <a:gd name="T2" fmla="*/ 3 w 132"/>
                <a:gd name="T3" fmla="*/ 1 h 227"/>
                <a:gd name="T4" fmla="*/ 2 w 132"/>
                <a:gd name="T5" fmla="*/ 1 h 227"/>
                <a:gd name="T6" fmla="*/ 2 w 132"/>
                <a:gd name="T7" fmla="*/ 1 h 227"/>
                <a:gd name="T8" fmla="*/ 1 w 132"/>
                <a:gd name="T9" fmla="*/ 2 h 227"/>
                <a:gd name="T10" fmla="*/ 1 w 132"/>
                <a:gd name="T11" fmla="*/ 2 h 227"/>
                <a:gd name="T12" fmla="*/ 0 w 132"/>
                <a:gd name="T13" fmla="*/ 2 h 227"/>
                <a:gd name="T14" fmla="*/ 1 w 132"/>
                <a:gd name="T15" fmla="*/ 2 h 227"/>
                <a:gd name="T16" fmla="*/ 1 w 132"/>
                <a:gd name="T17" fmla="*/ 2 h 227"/>
                <a:gd name="T18" fmla="*/ 1 w 132"/>
                <a:gd name="T19" fmla="*/ 2 h 227"/>
                <a:gd name="T20" fmla="*/ 2 w 132"/>
                <a:gd name="T21" fmla="*/ 2 h 227"/>
                <a:gd name="T22" fmla="*/ 2 w 132"/>
                <a:gd name="T23" fmla="*/ 1 h 227"/>
                <a:gd name="T24" fmla="*/ 2 w 132"/>
                <a:gd name="T25" fmla="*/ 2 h 227"/>
                <a:gd name="T26" fmla="*/ 2 w 132"/>
                <a:gd name="T27" fmla="*/ 3 h 227"/>
                <a:gd name="T28" fmla="*/ 2 w 132"/>
                <a:gd name="T29" fmla="*/ 3 h 227"/>
                <a:gd name="T30" fmla="*/ 2 w 132"/>
                <a:gd name="T31" fmla="*/ 3 h 227"/>
                <a:gd name="T32" fmla="*/ 1 w 132"/>
                <a:gd name="T33" fmla="*/ 4 h 227"/>
                <a:gd name="T34" fmla="*/ 1 w 132"/>
                <a:gd name="T35" fmla="*/ 4 h 227"/>
                <a:gd name="T36" fmla="*/ 1 w 132"/>
                <a:gd name="T37" fmla="*/ 5 h 227"/>
                <a:gd name="T38" fmla="*/ 1 w 132"/>
                <a:gd name="T39" fmla="*/ 5 h 227"/>
                <a:gd name="T40" fmla="*/ 1 w 132"/>
                <a:gd name="T41" fmla="*/ 5 h 227"/>
                <a:gd name="T42" fmla="*/ 1 w 132"/>
                <a:gd name="T43" fmla="*/ 4 h 227"/>
                <a:gd name="T44" fmla="*/ 2 w 132"/>
                <a:gd name="T45" fmla="*/ 4 h 227"/>
                <a:gd name="T46" fmla="*/ 2 w 132"/>
                <a:gd name="T47" fmla="*/ 3 h 227"/>
                <a:gd name="T48" fmla="*/ 2 w 132"/>
                <a:gd name="T49" fmla="*/ 4 h 227"/>
                <a:gd name="T50" fmla="*/ 2 w 132"/>
                <a:gd name="T51" fmla="*/ 6 h 227"/>
                <a:gd name="T52" fmla="*/ 3 w 132"/>
                <a:gd name="T53" fmla="*/ 7 h 227"/>
                <a:gd name="T54" fmla="*/ 3 w 132"/>
                <a:gd name="T55" fmla="*/ 7 h 227"/>
                <a:gd name="T56" fmla="*/ 3 w 132"/>
                <a:gd name="T57" fmla="*/ 6 h 227"/>
                <a:gd name="T58" fmla="*/ 3 w 132"/>
                <a:gd name="T59" fmla="*/ 4 h 227"/>
                <a:gd name="T60" fmla="*/ 3 w 132"/>
                <a:gd name="T61" fmla="*/ 3 h 227"/>
                <a:gd name="T62" fmla="*/ 3 w 132"/>
                <a:gd name="T63" fmla="*/ 3 h 227"/>
                <a:gd name="T64" fmla="*/ 3 w 132"/>
                <a:gd name="T65" fmla="*/ 3 h 227"/>
                <a:gd name="T66" fmla="*/ 3 w 132"/>
                <a:gd name="T67" fmla="*/ 4 h 227"/>
                <a:gd name="T68" fmla="*/ 4 w 132"/>
                <a:gd name="T69" fmla="*/ 4 h 227"/>
                <a:gd name="T70" fmla="*/ 4 w 132"/>
                <a:gd name="T71" fmla="*/ 5 h 227"/>
                <a:gd name="T72" fmla="*/ 4 w 132"/>
                <a:gd name="T73" fmla="*/ 5 h 227"/>
                <a:gd name="T74" fmla="*/ 4 w 132"/>
                <a:gd name="T75" fmla="*/ 5 h 227"/>
                <a:gd name="T76" fmla="*/ 4 w 132"/>
                <a:gd name="T77" fmla="*/ 4 h 227"/>
                <a:gd name="T78" fmla="*/ 4 w 132"/>
                <a:gd name="T79" fmla="*/ 4 h 227"/>
                <a:gd name="T80" fmla="*/ 3 w 132"/>
                <a:gd name="T81" fmla="*/ 3 h 227"/>
                <a:gd name="T82" fmla="*/ 3 w 132"/>
                <a:gd name="T83" fmla="*/ 3 h 227"/>
                <a:gd name="T84" fmla="*/ 3 w 132"/>
                <a:gd name="T85" fmla="*/ 2 h 227"/>
                <a:gd name="T86" fmla="*/ 3 w 132"/>
                <a:gd name="T87" fmla="*/ 2 h 227"/>
                <a:gd name="T88" fmla="*/ 3 w 132"/>
                <a:gd name="T89" fmla="*/ 1 h 227"/>
                <a:gd name="T90" fmla="*/ 3 w 132"/>
                <a:gd name="T91" fmla="*/ 1 h 227"/>
                <a:gd name="T92" fmla="*/ 3 w 132"/>
                <a:gd name="T93" fmla="*/ 2 h 227"/>
                <a:gd name="T94" fmla="*/ 4 w 132"/>
                <a:gd name="T95" fmla="*/ 2 h 227"/>
                <a:gd name="T96" fmla="*/ 4 w 132"/>
                <a:gd name="T97" fmla="*/ 2 h 227"/>
                <a:gd name="T98" fmla="*/ 4 w 132"/>
                <a:gd name="T99" fmla="*/ 3 h 227"/>
                <a:gd name="T100" fmla="*/ 5 w 132"/>
                <a:gd name="T101" fmla="*/ 3 h 227"/>
                <a:gd name="T102" fmla="*/ 4 w 132"/>
                <a:gd name="T103" fmla="*/ 2 h 227"/>
                <a:gd name="T104" fmla="*/ 4 w 132"/>
                <a:gd name="T105" fmla="*/ 2 h 227"/>
                <a:gd name="T106" fmla="*/ 4 w 132"/>
                <a:gd name="T107" fmla="*/ 1 h 227"/>
                <a:gd name="T108" fmla="*/ 3 w 132"/>
                <a:gd name="T109" fmla="*/ 1 h 227"/>
                <a:gd name="T110" fmla="*/ 3 w 132"/>
                <a:gd name="T111" fmla="*/ 0 h 227"/>
                <a:gd name="T112" fmla="*/ 4 w 132"/>
                <a:gd name="T113" fmla="*/ 0 h 227"/>
                <a:gd name="T114" fmla="*/ 3 w 132"/>
                <a:gd name="T115" fmla="*/ 0 h 22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32" h="227">
                  <a:moveTo>
                    <a:pt x="92" y="5"/>
                  </a:moveTo>
                  <a:lnTo>
                    <a:pt x="86" y="15"/>
                  </a:lnTo>
                  <a:lnTo>
                    <a:pt x="79" y="28"/>
                  </a:lnTo>
                  <a:lnTo>
                    <a:pt x="72" y="41"/>
                  </a:lnTo>
                  <a:lnTo>
                    <a:pt x="70" y="49"/>
                  </a:lnTo>
                  <a:lnTo>
                    <a:pt x="62" y="49"/>
                  </a:lnTo>
                  <a:lnTo>
                    <a:pt x="53" y="52"/>
                  </a:lnTo>
                  <a:lnTo>
                    <a:pt x="41" y="56"/>
                  </a:lnTo>
                  <a:lnTo>
                    <a:pt x="31" y="61"/>
                  </a:lnTo>
                  <a:lnTo>
                    <a:pt x="19" y="67"/>
                  </a:lnTo>
                  <a:lnTo>
                    <a:pt x="11" y="73"/>
                  </a:lnTo>
                  <a:lnTo>
                    <a:pt x="4" y="79"/>
                  </a:lnTo>
                  <a:lnTo>
                    <a:pt x="1" y="82"/>
                  </a:lnTo>
                  <a:lnTo>
                    <a:pt x="0" y="87"/>
                  </a:lnTo>
                  <a:lnTo>
                    <a:pt x="0" y="89"/>
                  </a:lnTo>
                  <a:lnTo>
                    <a:pt x="1" y="89"/>
                  </a:lnTo>
                  <a:lnTo>
                    <a:pt x="5" y="87"/>
                  </a:lnTo>
                  <a:lnTo>
                    <a:pt x="10" y="84"/>
                  </a:lnTo>
                  <a:lnTo>
                    <a:pt x="17" y="80"/>
                  </a:lnTo>
                  <a:lnTo>
                    <a:pt x="25" y="75"/>
                  </a:lnTo>
                  <a:lnTo>
                    <a:pt x="34" y="70"/>
                  </a:lnTo>
                  <a:lnTo>
                    <a:pt x="43" y="66"/>
                  </a:lnTo>
                  <a:lnTo>
                    <a:pt x="51" y="61"/>
                  </a:lnTo>
                  <a:lnTo>
                    <a:pt x="60" y="58"/>
                  </a:lnTo>
                  <a:lnTo>
                    <a:pt x="65" y="57"/>
                  </a:lnTo>
                  <a:lnTo>
                    <a:pt x="62" y="68"/>
                  </a:lnTo>
                  <a:lnTo>
                    <a:pt x="58" y="83"/>
                  </a:lnTo>
                  <a:lnTo>
                    <a:pt x="56" y="97"/>
                  </a:lnTo>
                  <a:lnTo>
                    <a:pt x="54" y="106"/>
                  </a:lnTo>
                  <a:lnTo>
                    <a:pt x="48" y="112"/>
                  </a:lnTo>
                  <a:lnTo>
                    <a:pt x="41" y="119"/>
                  </a:lnTo>
                  <a:lnTo>
                    <a:pt x="34" y="127"/>
                  </a:lnTo>
                  <a:lnTo>
                    <a:pt x="26" y="135"/>
                  </a:lnTo>
                  <a:lnTo>
                    <a:pt x="18" y="144"/>
                  </a:lnTo>
                  <a:lnTo>
                    <a:pt x="11" y="151"/>
                  </a:lnTo>
                  <a:lnTo>
                    <a:pt x="7" y="157"/>
                  </a:lnTo>
                  <a:lnTo>
                    <a:pt x="4" y="162"/>
                  </a:lnTo>
                  <a:lnTo>
                    <a:pt x="3" y="166"/>
                  </a:lnTo>
                  <a:lnTo>
                    <a:pt x="4" y="168"/>
                  </a:lnTo>
                  <a:lnTo>
                    <a:pt x="7" y="168"/>
                  </a:lnTo>
                  <a:lnTo>
                    <a:pt x="10" y="165"/>
                  </a:lnTo>
                  <a:lnTo>
                    <a:pt x="13" y="160"/>
                  </a:lnTo>
                  <a:lnTo>
                    <a:pt x="19" y="156"/>
                  </a:lnTo>
                  <a:lnTo>
                    <a:pt x="25" y="149"/>
                  </a:lnTo>
                  <a:lnTo>
                    <a:pt x="32" y="142"/>
                  </a:lnTo>
                  <a:lnTo>
                    <a:pt x="39" y="136"/>
                  </a:lnTo>
                  <a:lnTo>
                    <a:pt x="45" y="130"/>
                  </a:lnTo>
                  <a:lnTo>
                    <a:pt x="50" y="126"/>
                  </a:lnTo>
                  <a:lnTo>
                    <a:pt x="55" y="123"/>
                  </a:lnTo>
                  <a:lnTo>
                    <a:pt x="56" y="142"/>
                  </a:lnTo>
                  <a:lnTo>
                    <a:pt x="58" y="172"/>
                  </a:lnTo>
                  <a:lnTo>
                    <a:pt x="61" y="202"/>
                  </a:lnTo>
                  <a:lnTo>
                    <a:pt x="63" y="220"/>
                  </a:lnTo>
                  <a:lnTo>
                    <a:pt x="65" y="226"/>
                  </a:lnTo>
                  <a:lnTo>
                    <a:pt x="66" y="227"/>
                  </a:lnTo>
                  <a:lnTo>
                    <a:pt x="66" y="225"/>
                  </a:lnTo>
                  <a:lnTo>
                    <a:pt x="68" y="218"/>
                  </a:lnTo>
                  <a:lnTo>
                    <a:pt x="68" y="198"/>
                  </a:lnTo>
                  <a:lnTo>
                    <a:pt x="66" y="165"/>
                  </a:lnTo>
                  <a:lnTo>
                    <a:pt x="65" y="133"/>
                  </a:lnTo>
                  <a:lnTo>
                    <a:pt x="68" y="113"/>
                  </a:lnTo>
                  <a:lnTo>
                    <a:pt x="69" y="111"/>
                  </a:lnTo>
                  <a:lnTo>
                    <a:pt x="71" y="111"/>
                  </a:lnTo>
                  <a:lnTo>
                    <a:pt x="72" y="114"/>
                  </a:lnTo>
                  <a:lnTo>
                    <a:pt x="73" y="119"/>
                  </a:lnTo>
                  <a:lnTo>
                    <a:pt x="76" y="123"/>
                  </a:lnTo>
                  <a:lnTo>
                    <a:pt x="80" y="130"/>
                  </a:lnTo>
                  <a:lnTo>
                    <a:pt x="86" y="138"/>
                  </a:lnTo>
                  <a:lnTo>
                    <a:pt x="93" y="148"/>
                  </a:lnTo>
                  <a:lnTo>
                    <a:pt x="101" y="156"/>
                  </a:lnTo>
                  <a:lnTo>
                    <a:pt x="108" y="163"/>
                  </a:lnTo>
                  <a:lnTo>
                    <a:pt x="114" y="168"/>
                  </a:lnTo>
                  <a:lnTo>
                    <a:pt x="118" y="171"/>
                  </a:lnTo>
                  <a:lnTo>
                    <a:pt x="122" y="171"/>
                  </a:lnTo>
                  <a:lnTo>
                    <a:pt x="122" y="167"/>
                  </a:lnTo>
                  <a:lnTo>
                    <a:pt x="117" y="162"/>
                  </a:lnTo>
                  <a:lnTo>
                    <a:pt x="111" y="155"/>
                  </a:lnTo>
                  <a:lnTo>
                    <a:pt x="107" y="150"/>
                  </a:lnTo>
                  <a:lnTo>
                    <a:pt x="102" y="144"/>
                  </a:lnTo>
                  <a:lnTo>
                    <a:pt x="98" y="137"/>
                  </a:lnTo>
                  <a:lnTo>
                    <a:pt x="92" y="129"/>
                  </a:lnTo>
                  <a:lnTo>
                    <a:pt x="86" y="122"/>
                  </a:lnTo>
                  <a:lnTo>
                    <a:pt x="81" y="115"/>
                  </a:lnTo>
                  <a:lnTo>
                    <a:pt x="79" y="110"/>
                  </a:lnTo>
                  <a:lnTo>
                    <a:pt x="77" y="105"/>
                  </a:lnTo>
                  <a:lnTo>
                    <a:pt x="76" y="95"/>
                  </a:lnTo>
                  <a:lnTo>
                    <a:pt x="77" y="81"/>
                  </a:lnTo>
                  <a:lnTo>
                    <a:pt x="78" y="68"/>
                  </a:lnTo>
                  <a:lnTo>
                    <a:pt x="80" y="60"/>
                  </a:lnTo>
                  <a:lnTo>
                    <a:pt x="81" y="58"/>
                  </a:lnTo>
                  <a:lnTo>
                    <a:pt x="84" y="58"/>
                  </a:lnTo>
                  <a:lnTo>
                    <a:pt x="86" y="60"/>
                  </a:lnTo>
                  <a:lnTo>
                    <a:pt x="91" y="65"/>
                  </a:lnTo>
                  <a:lnTo>
                    <a:pt x="94" y="68"/>
                  </a:lnTo>
                  <a:lnTo>
                    <a:pt x="100" y="73"/>
                  </a:lnTo>
                  <a:lnTo>
                    <a:pt x="106" y="79"/>
                  </a:lnTo>
                  <a:lnTo>
                    <a:pt x="111" y="84"/>
                  </a:lnTo>
                  <a:lnTo>
                    <a:pt x="118" y="89"/>
                  </a:lnTo>
                  <a:lnTo>
                    <a:pt x="123" y="94"/>
                  </a:lnTo>
                  <a:lnTo>
                    <a:pt x="127" y="98"/>
                  </a:lnTo>
                  <a:lnTo>
                    <a:pt x="131" y="100"/>
                  </a:lnTo>
                  <a:lnTo>
                    <a:pt x="132" y="100"/>
                  </a:lnTo>
                  <a:lnTo>
                    <a:pt x="129" y="96"/>
                  </a:lnTo>
                  <a:lnTo>
                    <a:pt x="123" y="88"/>
                  </a:lnTo>
                  <a:lnTo>
                    <a:pt x="117" y="81"/>
                  </a:lnTo>
                  <a:lnTo>
                    <a:pt x="110" y="73"/>
                  </a:lnTo>
                  <a:lnTo>
                    <a:pt x="103" y="65"/>
                  </a:lnTo>
                  <a:lnTo>
                    <a:pt x="98" y="57"/>
                  </a:lnTo>
                  <a:lnTo>
                    <a:pt x="94" y="52"/>
                  </a:lnTo>
                  <a:lnTo>
                    <a:pt x="93" y="46"/>
                  </a:lnTo>
                  <a:lnTo>
                    <a:pt x="92" y="35"/>
                  </a:lnTo>
                  <a:lnTo>
                    <a:pt x="92" y="23"/>
                  </a:lnTo>
                  <a:lnTo>
                    <a:pt x="96" y="12"/>
                  </a:lnTo>
                  <a:lnTo>
                    <a:pt x="100" y="4"/>
                  </a:lnTo>
                  <a:lnTo>
                    <a:pt x="100" y="0"/>
                  </a:lnTo>
                  <a:lnTo>
                    <a:pt x="95" y="1"/>
                  </a:lnTo>
                  <a:lnTo>
                    <a:pt x="92" y="5"/>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83" name="Freeform 321">
              <a:extLst>
                <a:ext uri="{FF2B5EF4-FFF2-40B4-BE49-F238E27FC236}">
                  <a16:creationId xmlns:a16="http://schemas.microsoft.com/office/drawing/2014/main" xmlns="" id="{C57CE74C-3E4A-4A27-8661-6B3C6A547B0C}"/>
                </a:ext>
              </a:extLst>
            </p:cNvPr>
            <p:cNvSpPr>
              <a:spLocks/>
            </p:cNvSpPr>
            <p:nvPr/>
          </p:nvSpPr>
          <p:spPr bwMode="auto">
            <a:xfrm>
              <a:off x="2838" y="774"/>
              <a:ext cx="132" cy="104"/>
            </a:xfrm>
            <a:custGeom>
              <a:avLst/>
              <a:gdLst>
                <a:gd name="T0" fmla="*/ 1 w 263"/>
                <a:gd name="T1" fmla="*/ 1 h 207"/>
                <a:gd name="T2" fmla="*/ 1 w 263"/>
                <a:gd name="T3" fmla="*/ 2 h 207"/>
                <a:gd name="T4" fmla="*/ 2 w 263"/>
                <a:gd name="T5" fmla="*/ 2 h 207"/>
                <a:gd name="T6" fmla="*/ 2 w 263"/>
                <a:gd name="T7" fmla="*/ 2 h 207"/>
                <a:gd name="T8" fmla="*/ 2 w 263"/>
                <a:gd name="T9" fmla="*/ 3 h 207"/>
                <a:gd name="T10" fmla="*/ 3 w 263"/>
                <a:gd name="T11" fmla="*/ 5 h 207"/>
                <a:gd name="T12" fmla="*/ 3 w 263"/>
                <a:gd name="T13" fmla="*/ 4 h 207"/>
                <a:gd name="T14" fmla="*/ 3 w 263"/>
                <a:gd name="T15" fmla="*/ 3 h 207"/>
                <a:gd name="T16" fmla="*/ 3 w 263"/>
                <a:gd name="T17" fmla="*/ 2 h 207"/>
                <a:gd name="T18" fmla="*/ 4 w 263"/>
                <a:gd name="T19" fmla="*/ 3 h 207"/>
                <a:gd name="T20" fmla="*/ 4 w 263"/>
                <a:gd name="T21" fmla="*/ 4 h 207"/>
                <a:gd name="T22" fmla="*/ 5 w 263"/>
                <a:gd name="T23" fmla="*/ 6 h 207"/>
                <a:gd name="T24" fmla="*/ 5 w 263"/>
                <a:gd name="T25" fmla="*/ 7 h 207"/>
                <a:gd name="T26" fmla="*/ 5 w 263"/>
                <a:gd name="T27" fmla="*/ 6 h 207"/>
                <a:gd name="T28" fmla="*/ 5 w 263"/>
                <a:gd name="T29" fmla="*/ 4 h 207"/>
                <a:gd name="T30" fmla="*/ 6 w 263"/>
                <a:gd name="T31" fmla="*/ 5 h 207"/>
                <a:gd name="T32" fmla="*/ 8 w 263"/>
                <a:gd name="T33" fmla="*/ 6 h 207"/>
                <a:gd name="T34" fmla="*/ 9 w 263"/>
                <a:gd name="T35" fmla="*/ 6 h 207"/>
                <a:gd name="T36" fmla="*/ 8 w 263"/>
                <a:gd name="T37" fmla="*/ 6 h 207"/>
                <a:gd name="T38" fmla="*/ 7 w 263"/>
                <a:gd name="T39" fmla="*/ 5 h 207"/>
                <a:gd name="T40" fmla="*/ 6 w 263"/>
                <a:gd name="T41" fmla="*/ 4 h 207"/>
                <a:gd name="T42" fmla="*/ 5 w 263"/>
                <a:gd name="T43" fmla="*/ 3 h 207"/>
                <a:gd name="T44" fmla="*/ 5 w 263"/>
                <a:gd name="T45" fmla="*/ 3 h 207"/>
                <a:gd name="T46" fmla="*/ 6 w 263"/>
                <a:gd name="T47" fmla="*/ 3 h 207"/>
                <a:gd name="T48" fmla="*/ 8 w 263"/>
                <a:gd name="T49" fmla="*/ 3 h 207"/>
                <a:gd name="T50" fmla="*/ 9 w 263"/>
                <a:gd name="T51" fmla="*/ 3 h 207"/>
                <a:gd name="T52" fmla="*/ 8 w 263"/>
                <a:gd name="T53" fmla="*/ 3 h 207"/>
                <a:gd name="T54" fmla="*/ 7 w 263"/>
                <a:gd name="T55" fmla="*/ 3 h 207"/>
                <a:gd name="T56" fmla="*/ 5 w 263"/>
                <a:gd name="T57" fmla="*/ 3 h 207"/>
                <a:gd name="T58" fmla="*/ 5 w 263"/>
                <a:gd name="T59" fmla="*/ 3 h 207"/>
                <a:gd name="T60" fmla="*/ 4 w 263"/>
                <a:gd name="T61" fmla="*/ 2 h 207"/>
                <a:gd name="T62" fmla="*/ 3 w 263"/>
                <a:gd name="T63" fmla="*/ 2 h 207"/>
                <a:gd name="T64" fmla="*/ 4 w 263"/>
                <a:gd name="T65" fmla="*/ 2 h 207"/>
                <a:gd name="T66" fmla="*/ 5 w 263"/>
                <a:gd name="T67" fmla="*/ 1 h 207"/>
                <a:gd name="T68" fmla="*/ 6 w 263"/>
                <a:gd name="T69" fmla="*/ 1 h 207"/>
                <a:gd name="T70" fmla="*/ 6 w 263"/>
                <a:gd name="T71" fmla="*/ 0 h 207"/>
                <a:gd name="T72" fmla="*/ 5 w 263"/>
                <a:gd name="T73" fmla="*/ 1 h 207"/>
                <a:gd name="T74" fmla="*/ 4 w 263"/>
                <a:gd name="T75" fmla="*/ 1 h 207"/>
                <a:gd name="T76" fmla="*/ 3 w 263"/>
                <a:gd name="T77" fmla="*/ 2 h 207"/>
                <a:gd name="T78" fmla="*/ 2 w 263"/>
                <a:gd name="T79" fmla="*/ 2 h 207"/>
                <a:gd name="T80" fmla="*/ 2 w 263"/>
                <a:gd name="T81" fmla="*/ 1 h 207"/>
                <a:gd name="T82" fmla="*/ 1 w 263"/>
                <a:gd name="T83" fmla="*/ 1 h 207"/>
                <a:gd name="T84" fmla="*/ 0 w 263"/>
                <a:gd name="T85" fmla="*/ 1 h 20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63" h="207">
                  <a:moveTo>
                    <a:pt x="0" y="16"/>
                  </a:moveTo>
                  <a:lnTo>
                    <a:pt x="6" y="21"/>
                  </a:lnTo>
                  <a:lnTo>
                    <a:pt x="14" y="28"/>
                  </a:lnTo>
                  <a:lnTo>
                    <a:pt x="21" y="35"/>
                  </a:lnTo>
                  <a:lnTo>
                    <a:pt x="25" y="38"/>
                  </a:lnTo>
                  <a:lnTo>
                    <a:pt x="27" y="39"/>
                  </a:lnTo>
                  <a:lnTo>
                    <a:pt x="31" y="40"/>
                  </a:lnTo>
                  <a:lnTo>
                    <a:pt x="35" y="43"/>
                  </a:lnTo>
                  <a:lnTo>
                    <a:pt x="41" y="45"/>
                  </a:lnTo>
                  <a:lnTo>
                    <a:pt x="47" y="48"/>
                  </a:lnTo>
                  <a:lnTo>
                    <a:pt x="52" y="51"/>
                  </a:lnTo>
                  <a:lnTo>
                    <a:pt x="56" y="53"/>
                  </a:lnTo>
                  <a:lnTo>
                    <a:pt x="60" y="55"/>
                  </a:lnTo>
                  <a:lnTo>
                    <a:pt x="60" y="74"/>
                  </a:lnTo>
                  <a:lnTo>
                    <a:pt x="59" y="96"/>
                  </a:lnTo>
                  <a:lnTo>
                    <a:pt x="60" y="115"/>
                  </a:lnTo>
                  <a:lnTo>
                    <a:pt x="62" y="130"/>
                  </a:lnTo>
                  <a:lnTo>
                    <a:pt x="65" y="136"/>
                  </a:lnTo>
                  <a:lnTo>
                    <a:pt x="67" y="136"/>
                  </a:lnTo>
                  <a:lnTo>
                    <a:pt x="67" y="131"/>
                  </a:lnTo>
                  <a:lnTo>
                    <a:pt x="65" y="124"/>
                  </a:lnTo>
                  <a:lnTo>
                    <a:pt x="65" y="111"/>
                  </a:lnTo>
                  <a:lnTo>
                    <a:pt x="68" y="89"/>
                  </a:lnTo>
                  <a:lnTo>
                    <a:pt x="70" y="68"/>
                  </a:lnTo>
                  <a:lnTo>
                    <a:pt x="72" y="56"/>
                  </a:lnTo>
                  <a:lnTo>
                    <a:pt x="77" y="60"/>
                  </a:lnTo>
                  <a:lnTo>
                    <a:pt x="83" y="64"/>
                  </a:lnTo>
                  <a:lnTo>
                    <a:pt x="90" y="71"/>
                  </a:lnTo>
                  <a:lnTo>
                    <a:pt x="97" y="78"/>
                  </a:lnTo>
                  <a:lnTo>
                    <a:pt x="103" y="84"/>
                  </a:lnTo>
                  <a:lnTo>
                    <a:pt x="110" y="90"/>
                  </a:lnTo>
                  <a:lnTo>
                    <a:pt x="116" y="94"/>
                  </a:lnTo>
                  <a:lnTo>
                    <a:pt x="121" y="97"/>
                  </a:lnTo>
                  <a:lnTo>
                    <a:pt x="123" y="120"/>
                  </a:lnTo>
                  <a:lnTo>
                    <a:pt x="129" y="153"/>
                  </a:lnTo>
                  <a:lnTo>
                    <a:pt x="137" y="184"/>
                  </a:lnTo>
                  <a:lnTo>
                    <a:pt x="144" y="203"/>
                  </a:lnTo>
                  <a:lnTo>
                    <a:pt x="148" y="207"/>
                  </a:lnTo>
                  <a:lnTo>
                    <a:pt x="149" y="204"/>
                  </a:lnTo>
                  <a:lnTo>
                    <a:pt x="147" y="196"/>
                  </a:lnTo>
                  <a:lnTo>
                    <a:pt x="145" y="187"/>
                  </a:lnTo>
                  <a:lnTo>
                    <a:pt x="141" y="170"/>
                  </a:lnTo>
                  <a:lnTo>
                    <a:pt x="137" y="146"/>
                  </a:lnTo>
                  <a:lnTo>
                    <a:pt x="133" y="121"/>
                  </a:lnTo>
                  <a:lnTo>
                    <a:pt x="133" y="105"/>
                  </a:lnTo>
                  <a:lnTo>
                    <a:pt x="145" y="112"/>
                  </a:lnTo>
                  <a:lnTo>
                    <a:pt x="162" y="121"/>
                  </a:lnTo>
                  <a:lnTo>
                    <a:pt x="182" y="131"/>
                  </a:lnTo>
                  <a:lnTo>
                    <a:pt x="202" y="143"/>
                  </a:lnTo>
                  <a:lnTo>
                    <a:pt x="222" y="154"/>
                  </a:lnTo>
                  <a:lnTo>
                    <a:pt x="239" y="165"/>
                  </a:lnTo>
                  <a:lnTo>
                    <a:pt x="252" y="172"/>
                  </a:lnTo>
                  <a:lnTo>
                    <a:pt x="259" y="176"/>
                  </a:lnTo>
                  <a:lnTo>
                    <a:pt x="262" y="179"/>
                  </a:lnTo>
                  <a:lnTo>
                    <a:pt x="263" y="177"/>
                  </a:lnTo>
                  <a:lnTo>
                    <a:pt x="260" y="173"/>
                  </a:lnTo>
                  <a:lnTo>
                    <a:pt x="253" y="166"/>
                  </a:lnTo>
                  <a:lnTo>
                    <a:pt x="245" y="160"/>
                  </a:lnTo>
                  <a:lnTo>
                    <a:pt x="231" y="151"/>
                  </a:lnTo>
                  <a:lnTo>
                    <a:pt x="215" y="141"/>
                  </a:lnTo>
                  <a:lnTo>
                    <a:pt x="197" y="129"/>
                  </a:lnTo>
                  <a:lnTo>
                    <a:pt x="178" y="117"/>
                  </a:lnTo>
                  <a:lnTo>
                    <a:pt x="162" y="107"/>
                  </a:lnTo>
                  <a:lnTo>
                    <a:pt x="148" y="100"/>
                  </a:lnTo>
                  <a:lnTo>
                    <a:pt x="140" y="96"/>
                  </a:lnTo>
                  <a:lnTo>
                    <a:pt x="133" y="93"/>
                  </a:lnTo>
                  <a:lnTo>
                    <a:pt x="136" y="92"/>
                  </a:lnTo>
                  <a:lnTo>
                    <a:pt x="143" y="91"/>
                  </a:lnTo>
                  <a:lnTo>
                    <a:pt x="152" y="89"/>
                  </a:lnTo>
                  <a:lnTo>
                    <a:pt x="161" y="85"/>
                  </a:lnTo>
                  <a:lnTo>
                    <a:pt x="174" y="83"/>
                  </a:lnTo>
                  <a:lnTo>
                    <a:pt x="189" y="81"/>
                  </a:lnTo>
                  <a:lnTo>
                    <a:pt x="204" y="79"/>
                  </a:lnTo>
                  <a:lnTo>
                    <a:pt x="220" y="79"/>
                  </a:lnTo>
                  <a:lnTo>
                    <a:pt x="235" y="81"/>
                  </a:lnTo>
                  <a:lnTo>
                    <a:pt x="246" y="82"/>
                  </a:lnTo>
                  <a:lnTo>
                    <a:pt x="255" y="85"/>
                  </a:lnTo>
                  <a:lnTo>
                    <a:pt x="263" y="89"/>
                  </a:lnTo>
                  <a:lnTo>
                    <a:pt x="263" y="86"/>
                  </a:lnTo>
                  <a:lnTo>
                    <a:pt x="259" y="82"/>
                  </a:lnTo>
                  <a:lnTo>
                    <a:pt x="251" y="76"/>
                  </a:lnTo>
                  <a:lnTo>
                    <a:pt x="244" y="75"/>
                  </a:lnTo>
                  <a:lnTo>
                    <a:pt x="230" y="74"/>
                  </a:lnTo>
                  <a:lnTo>
                    <a:pt x="213" y="74"/>
                  </a:lnTo>
                  <a:lnTo>
                    <a:pt x="194" y="74"/>
                  </a:lnTo>
                  <a:lnTo>
                    <a:pt x="175" y="75"/>
                  </a:lnTo>
                  <a:lnTo>
                    <a:pt x="158" y="75"/>
                  </a:lnTo>
                  <a:lnTo>
                    <a:pt x="145" y="76"/>
                  </a:lnTo>
                  <a:lnTo>
                    <a:pt x="137" y="76"/>
                  </a:lnTo>
                  <a:lnTo>
                    <a:pt x="132" y="76"/>
                  </a:lnTo>
                  <a:lnTo>
                    <a:pt x="125" y="73"/>
                  </a:lnTo>
                  <a:lnTo>
                    <a:pt x="118" y="68"/>
                  </a:lnTo>
                  <a:lnTo>
                    <a:pt x="111" y="62"/>
                  </a:lnTo>
                  <a:lnTo>
                    <a:pt x="103" y="56"/>
                  </a:lnTo>
                  <a:lnTo>
                    <a:pt x="97" y="52"/>
                  </a:lnTo>
                  <a:lnTo>
                    <a:pt x="92" y="47"/>
                  </a:lnTo>
                  <a:lnTo>
                    <a:pt x="88" y="45"/>
                  </a:lnTo>
                  <a:lnTo>
                    <a:pt x="97" y="40"/>
                  </a:lnTo>
                  <a:lnTo>
                    <a:pt x="106" y="35"/>
                  </a:lnTo>
                  <a:lnTo>
                    <a:pt x="116" y="29"/>
                  </a:lnTo>
                  <a:lnTo>
                    <a:pt x="128" y="22"/>
                  </a:lnTo>
                  <a:lnTo>
                    <a:pt x="138" y="16"/>
                  </a:lnTo>
                  <a:lnTo>
                    <a:pt x="148" y="10"/>
                  </a:lnTo>
                  <a:lnTo>
                    <a:pt x="156" y="7"/>
                  </a:lnTo>
                  <a:lnTo>
                    <a:pt x="163" y="6"/>
                  </a:lnTo>
                  <a:lnTo>
                    <a:pt x="170" y="3"/>
                  </a:lnTo>
                  <a:lnTo>
                    <a:pt x="169" y="1"/>
                  </a:lnTo>
                  <a:lnTo>
                    <a:pt x="161" y="0"/>
                  </a:lnTo>
                  <a:lnTo>
                    <a:pt x="151" y="2"/>
                  </a:lnTo>
                  <a:lnTo>
                    <a:pt x="144" y="6"/>
                  </a:lnTo>
                  <a:lnTo>
                    <a:pt x="133" y="9"/>
                  </a:lnTo>
                  <a:lnTo>
                    <a:pt x="122" y="14"/>
                  </a:lnTo>
                  <a:lnTo>
                    <a:pt x="110" y="20"/>
                  </a:lnTo>
                  <a:lnTo>
                    <a:pt x="100" y="25"/>
                  </a:lnTo>
                  <a:lnTo>
                    <a:pt x="90" y="30"/>
                  </a:lnTo>
                  <a:lnTo>
                    <a:pt x="82" y="33"/>
                  </a:lnTo>
                  <a:lnTo>
                    <a:pt x="77" y="37"/>
                  </a:lnTo>
                  <a:lnTo>
                    <a:pt x="71" y="39"/>
                  </a:lnTo>
                  <a:lnTo>
                    <a:pt x="64" y="39"/>
                  </a:lnTo>
                  <a:lnTo>
                    <a:pt x="57" y="38"/>
                  </a:lnTo>
                  <a:lnTo>
                    <a:pt x="48" y="33"/>
                  </a:lnTo>
                  <a:lnTo>
                    <a:pt x="42" y="30"/>
                  </a:lnTo>
                  <a:lnTo>
                    <a:pt x="37" y="28"/>
                  </a:lnTo>
                  <a:lnTo>
                    <a:pt x="29" y="24"/>
                  </a:lnTo>
                  <a:lnTo>
                    <a:pt x="22" y="21"/>
                  </a:lnTo>
                  <a:lnTo>
                    <a:pt x="15" y="18"/>
                  </a:lnTo>
                  <a:lnTo>
                    <a:pt x="8" y="17"/>
                  </a:lnTo>
                  <a:lnTo>
                    <a:pt x="3" y="16"/>
                  </a:lnTo>
                  <a:lnTo>
                    <a:pt x="0" y="16"/>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84" name="Freeform 322">
              <a:extLst>
                <a:ext uri="{FF2B5EF4-FFF2-40B4-BE49-F238E27FC236}">
                  <a16:creationId xmlns:a16="http://schemas.microsoft.com/office/drawing/2014/main" xmlns="" id="{A322271F-FCB7-4E80-AA22-1870A502BADF}"/>
                </a:ext>
              </a:extLst>
            </p:cNvPr>
            <p:cNvSpPr>
              <a:spLocks/>
            </p:cNvSpPr>
            <p:nvPr/>
          </p:nvSpPr>
          <p:spPr bwMode="auto">
            <a:xfrm>
              <a:off x="2115" y="995"/>
              <a:ext cx="334" cy="331"/>
            </a:xfrm>
            <a:custGeom>
              <a:avLst/>
              <a:gdLst>
                <a:gd name="T0" fmla="*/ 9 w 667"/>
                <a:gd name="T1" fmla="*/ 4 h 663"/>
                <a:gd name="T2" fmla="*/ 6 w 667"/>
                <a:gd name="T3" fmla="*/ 3 h 663"/>
                <a:gd name="T4" fmla="*/ 3 w 667"/>
                <a:gd name="T5" fmla="*/ 2 h 663"/>
                <a:gd name="T6" fmla="*/ 2 w 667"/>
                <a:gd name="T7" fmla="*/ 2 h 663"/>
                <a:gd name="T8" fmla="*/ 3 w 667"/>
                <a:gd name="T9" fmla="*/ 4 h 663"/>
                <a:gd name="T10" fmla="*/ 4 w 667"/>
                <a:gd name="T11" fmla="*/ 7 h 663"/>
                <a:gd name="T12" fmla="*/ 6 w 667"/>
                <a:gd name="T13" fmla="*/ 8 h 663"/>
                <a:gd name="T14" fmla="*/ 8 w 667"/>
                <a:gd name="T15" fmla="*/ 9 h 663"/>
                <a:gd name="T16" fmla="*/ 7 w 667"/>
                <a:gd name="T17" fmla="*/ 10 h 663"/>
                <a:gd name="T18" fmla="*/ 6 w 667"/>
                <a:gd name="T19" fmla="*/ 9 h 663"/>
                <a:gd name="T20" fmla="*/ 4 w 667"/>
                <a:gd name="T21" fmla="*/ 10 h 663"/>
                <a:gd name="T22" fmla="*/ 2 w 667"/>
                <a:gd name="T23" fmla="*/ 12 h 663"/>
                <a:gd name="T24" fmla="*/ 1 w 667"/>
                <a:gd name="T25" fmla="*/ 13 h 663"/>
                <a:gd name="T26" fmla="*/ 1 w 667"/>
                <a:gd name="T27" fmla="*/ 14 h 663"/>
                <a:gd name="T28" fmla="*/ 2 w 667"/>
                <a:gd name="T29" fmla="*/ 15 h 663"/>
                <a:gd name="T30" fmla="*/ 5 w 667"/>
                <a:gd name="T31" fmla="*/ 15 h 663"/>
                <a:gd name="T32" fmla="*/ 8 w 667"/>
                <a:gd name="T33" fmla="*/ 13 h 663"/>
                <a:gd name="T34" fmla="*/ 8 w 667"/>
                <a:gd name="T35" fmla="*/ 12 h 663"/>
                <a:gd name="T36" fmla="*/ 9 w 667"/>
                <a:gd name="T37" fmla="*/ 10 h 663"/>
                <a:gd name="T38" fmla="*/ 10 w 667"/>
                <a:gd name="T39" fmla="*/ 11 h 663"/>
                <a:gd name="T40" fmla="*/ 9 w 667"/>
                <a:gd name="T41" fmla="*/ 13 h 663"/>
                <a:gd name="T42" fmla="*/ 8 w 667"/>
                <a:gd name="T43" fmla="*/ 13 h 663"/>
                <a:gd name="T44" fmla="*/ 7 w 667"/>
                <a:gd name="T45" fmla="*/ 14 h 663"/>
                <a:gd name="T46" fmla="*/ 6 w 667"/>
                <a:gd name="T47" fmla="*/ 17 h 663"/>
                <a:gd name="T48" fmla="*/ 7 w 667"/>
                <a:gd name="T49" fmla="*/ 18 h 663"/>
                <a:gd name="T50" fmla="*/ 6 w 667"/>
                <a:gd name="T51" fmla="*/ 20 h 663"/>
                <a:gd name="T52" fmla="*/ 8 w 667"/>
                <a:gd name="T53" fmla="*/ 20 h 663"/>
                <a:gd name="T54" fmla="*/ 11 w 667"/>
                <a:gd name="T55" fmla="*/ 18 h 663"/>
                <a:gd name="T56" fmla="*/ 12 w 667"/>
                <a:gd name="T57" fmla="*/ 16 h 663"/>
                <a:gd name="T58" fmla="*/ 11 w 667"/>
                <a:gd name="T59" fmla="*/ 13 h 663"/>
                <a:gd name="T60" fmla="*/ 11 w 667"/>
                <a:gd name="T61" fmla="*/ 11 h 663"/>
                <a:gd name="T62" fmla="*/ 12 w 667"/>
                <a:gd name="T63" fmla="*/ 13 h 663"/>
                <a:gd name="T64" fmla="*/ 13 w 667"/>
                <a:gd name="T65" fmla="*/ 15 h 663"/>
                <a:gd name="T66" fmla="*/ 15 w 667"/>
                <a:gd name="T67" fmla="*/ 17 h 663"/>
                <a:gd name="T68" fmla="*/ 18 w 667"/>
                <a:gd name="T69" fmla="*/ 18 h 663"/>
                <a:gd name="T70" fmla="*/ 19 w 667"/>
                <a:gd name="T71" fmla="*/ 16 h 663"/>
                <a:gd name="T72" fmla="*/ 16 w 667"/>
                <a:gd name="T73" fmla="*/ 12 h 663"/>
                <a:gd name="T74" fmla="*/ 14 w 667"/>
                <a:gd name="T75" fmla="*/ 12 h 663"/>
                <a:gd name="T76" fmla="*/ 14 w 667"/>
                <a:gd name="T77" fmla="*/ 11 h 663"/>
                <a:gd name="T78" fmla="*/ 16 w 667"/>
                <a:gd name="T79" fmla="*/ 12 h 663"/>
                <a:gd name="T80" fmla="*/ 19 w 667"/>
                <a:gd name="T81" fmla="*/ 12 h 663"/>
                <a:gd name="T82" fmla="*/ 21 w 667"/>
                <a:gd name="T83" fmla="*/ 11 h 663"/>
                <a:gd name="T84" fmla="*/ 21 w 667"/>
                <a:gd name="T85" fmla="*/ 11 h 663"/>
                <a:gd name="T86" fmla="*/ 19 w 667"/>
                <a:gd name="T87" fmla="*/ 9 h 663"/>
                <a:gd name="T88" fmla="*/ 17 w 667"/>
                <a:gd name="T89" fmla="*/ 7 h 663"/>
                <a:gd name="T90" fmla="*/ 14 w 667"/>
                <a:gd name="T91" fmla="*/ 8 h 663"/>
                <a:gd name="T92" fmla="*/ 13 w 667"/>
                <a:gd name="T93" fmla="*/ 8 h 663"/>
                <a:gd name="T94" fmla="*/ 13 w 667"/>
                <a:gd name="T95" fmla="*/ 8 h 663"/>
                <a:gd name="T96" fmla="*/ 14 w 667"/>
                <a:gd name="T97" fmla="*/ 7 h 663"/>
                <a:gd name="T98" fmla="*/ 15 w 667"/>
                <a:gd name="T99" fmla="*/ 7 h 663"/>
                <a:gd name="T100" fmla="*/ 16 w 667"/>
                <a:gd name="T101" fmla="*/ 3 h 663"/>
                <a:gd name="T102" fmla="*/ 15 w 667"/>
                <a:gd name="T103" fmla="*/ 0 h 663"/>
                <a:gd name="T104" fmla="*/ 14 w 667"/>
                <a:gd name="T105" fmla="*/ 1 h 663"/>
                <a:gd name="T106" fmla="*/ 12 w 667"/>
                <a:gd name="T107" fmla="*/ 2 h 663"/>
                <a:gd name="T108" fmla="*/ 10 w 667"/>
                <a:gd name="T109" fmla="*/ 5 h 663"/>
                <a:gd name="T110" fmla="*/ 10 w 667"/>
                <a:gd name="T111" fmla="*/ 7 h 6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67" h="663">
                  <a:moveTo>
                    <a:pt x="291" y="242"/>
                  </a:moveTo>
                  <a:lnTo>
                    <a:pt x="289" y="220"/>
                  </a:lnTo>
                  <a:lnTo>
                    <a:pt x="284" y="197"/>
                  </a:lnTo>
                  <a:lnTo>
                    <a:pt x="275" y="175"/>
                  </a:lnTo>
                  <a:lnTo>
                    <a:pt x="265" y="155"/>
                  </a:lnTo>
                  <a:lnTo>
                    <a:pt x="251" y="136"/>
                  </a:lnTo>
                  <a:lnTo>
                    <a:pt x="236" y="121"/>
                  </a:lnTo>
                  <a:lnTo>
                    <a:pt x="220" y="111"/>
                  </a:lnTo>
                  <a:lnTo>
                    <a:pt x="202" y="104"/>
                  </a:lnTo>
                  <a:lnTo>
                    <a:pt x="184" y="99"/>
                  </a:lnTo>
                  <a:lnTo>
                    <a:pt x="162" y="96"/>
                  </a:lnTo>
                  <a:lnTo>
                    <a:pt x="139" y="91"/>
                  </a:lnTo>
                  <a:lnTo>
                    <a:pt x="116" y="86"/>
                  </a:lnTo>
                  <a:lnTo>
                    <a:pt x="95" y="81"/>
                  </a:lnTo>
                  <a:lnTo>
                    <a:pt x="77" y="76"/>
                  </a:lnTo>
                  <a:lnTo>
                    <a:pt x="62" y="72"/>
                  </a:lnTo>
                  <a:lnTo>
                    <a:pt x="53" y="67"/>
                  </a:lnTo>
                  <a:lnTo>
                    <a:pt x="43" y="60"/>
                  </a:lnTo>
                  <a:lnTo>
                    <a:pt x="39" y="60"/>
                  </a:lnTo>
                  <a:lnTo>
                    <a:pt x="39" y="64"/>
                  </a:lnTo>
                  <a:lnTo>
                    <a:pt x="45" y="72"/>
                  </a:lnTo>
                  <a:lnTo>
                    <a:pt x="52" y="86"/>
                  </a:lnTo>
                  <a:lnTo>
                    <a:pt x="57" y="105"/>
                  </a:lnTo>
                  <a:lnTo>
                    <a:pt x="62" y="129"/>
                  </a:lnTo>
                  <a:lnTo>
                    <a:pt x="65" y="154"/>
                  </a:lnTo>
                  <a:lnTo>
                    <a:pt x="69" y="167"/>
                  </a:lnTo>
                  <a:lnTo>
                    <a:pt x="75" y="182"/>
                  </a:lnTo>
                  <a:lnTo>
                    <a:pt x="84" y="198"/>
                  </a:lnTo>
                  <a:lnTo>
                    <a:pt x="94" y="216"/>
                  </a:lnTo>
                  <a:lnTo>
                    <a:pt x="107" y="232"/>
                  </a:lnTo>
                  <a:lnTo>
                    <a:pt x="121" y="247"/>
                  </a:lnTo>
                  <a:lnTo>
                    <a:pt x="137" y="260"/>
                  </a:lnTo>
                  <a:lnTo>
                    <a:pt x="154" y="269"/>
                  </a:lnTo>
                  <a:lnTo>
                    <a:pt x="171" y="276"/>
                  </a:lnTo>
                  <a:lnTo>
                    <a:pt x="187" y="280"/>
                  </a:lnTo>
                  <a:lnTo>
                    <a:pt x="202" y="286"/>
                  </a:lnTo>
                  <a:lnTo>
                    <a:pt x="215" y="291"/>
                  </a:lnTo>
                  <a:lnTo>
                    <a:pt x="228" y="298"/>
                  </a:lnTo>
                  <a:lnTo>
                    <a:pt x="238" y="306"/>
                  </a:lnTo>
                  <a:lnTo>
                    <a:pt x="248" y="316"/>
                  </a:lnTo>
                  <a:lnTo>
                    <a:pt x="258" y="330"/>
                  </a:lnTo>
                  <a:lnTo>
                    <a:pt x="248" y="332"/>
                  </a:lnTo>
                  <a:lnTo>
                    <a:pt x="239" y="332"/>
                  </a:lnTo>
                  <a:lnTo>
                    <a:pt x="230" y="331"/>
                  </a:lnTo>
                  <a:lnTo>
                    <a:pt x="222" y="329"/>
                  </a:lnTo>
                  <a:lnTo>
                    <a:pt x="213" y="326"/>
                  </a:lnTo>
                  <a:lnTo>
                    <a:pt x="203" y="323"/>
                  </a:lnTo>
                  <a:lnTo>
                    <a:pt x="194" y="321"/>
                  </a:lnTo>
                  <a:lnTo>
                    <a:pt x="184" y="318"/>
                  </a:lnTo>
                  <a:lnTo>
                    <a:pt x="170" y="318"/>
                  </a:lnTo>
                  <a:lnTo>
                    <a:pt x="155" y="319"/>
                  </a:lnTo>
                  <a:lnTo>
                    <a:pt x="141" y="324"/>
                  </a:lnTo>
                  <a:lnTo>
                    <a:pt x="128" y="331"/>
                  </a:lnTo>
                  <a:lnTo>
                    <a:pt x="115" y="339"/>
                  </a:lnTo>
                  <a:lnTo>
                    <a:pt x="102" y="349"/>
                  </a:lnTo>
                  <a:lnTo>
                    <a:pt x="92" y="361"/>
                  </a:lnTo>
                  <a:lnTo>
                    <a:pt x="84" y="374"/>
                  </a:lnTo>
                  <a:lnTo>
                    <a:pt x="76" y="386"/>
                  </a:lnTo>
                  <a:lnTo>
                    <a:pt x="66" y="398"/>
                  </a:lnTo>
                  <a:lnTo>
                    <a:pt x="56" y="408"/>
                  </a:lnTo>
                  <a:lnTo>
                    <a:pt x="46" y="417"/>
                  </a:lnTo>
                  <a:lnTo>
                    <a:pt x="35" y="425"/>
                  </a:lnTo>
                  <a:lnTo>
                    <a:pt x="26" y="432"/>
                  </a:lnTo>
                  <a:lnTo>
                    <a:pt x="17" y="437"/>
                  </a:lnTo>
                  <a:lnTo>
                    <a:pt x="10" y="442"/>
                  </a:lnTo>
                  <a:lnTo>
                    <a:pt x="2" y="446"/>
                  </a:lnTo>
                  <a:lnTo>
                    <a:pt x="0" y="450"/>
                  </a:lnTo>
                  <a:lnTo>
                    <a:pt x="3" y="454"/>
                  </a:lnTo>
                  <a:lnTo>
                    <a:pt x="14" y="461"/>
                  </a:lnTo>
                  <a:lnTo>
                    <a:pt x="17" y="463"/>
                  </a:lnTo>
                  <a:lnTo>
                    <a:pt x="22" y="466"/>
                  </a:lnTo>
                  <a:lnTo>
                    <a:pt x="28" y="469"/>
                  </a:lnTo>
                  <a:lnTo>
                    <a:pt x="37" y="473"/>
                  </a:lnTo>
                  <a:lnTo>
                    <a:pt x="46" y="476"/>
                  </a:lnTo>
                  <a:lnTo>
                    <a:pt x="56" y="480"/>
                  </a:lnTo>
                  <a:lnTo>
                    <a:pt x="66" y="483"/>
                  </a:lnTo>
                  <a:lnTo>
                    <a:pt x="79" y="487"/>
                  </a:lnTo>
                  <a:lnTo>
                    <a:pt x="98" y="490"/>
                  </a:lnTo>
                  <a:lnTo>
                    <a:pt x="117" y="492"/>
                  </a:lnTo>
                  <a:lnTo>
                    <a:pt x="138" y="491"/>
                  </a:lnTo>
                  <a:lnTo>
                    <a:pt x="159" y="488"/>
                  </a:lnTo>
                  <a:lnTo>
                    <a:pt x="178" y="481"/>
                  </a:lnTo>
                  <a:lnTo>
                    <a:pt x="197" y="470"/>
                  </a:lnTo>
                  <a:lnTo>
                    <a:pt x="214" y="455"/>
                  </a:lnTo>
                  <a:lnTo>
                    <a:pt x="230" y="435"/>
                  </a:lnTo>
                  <a:lnTo>
                    <a:pt x="235" y="427"/>
                  </a:lnTo>
                  <a:lnTo>
                    <a:pt x="238" y="419"/>
                  </a:lnTo>
                  <a:lnTo>
                    <a:pt x="243" y="409"/>
                  </a:lnTo>
                  <a:lnTo>
                    <a:pt x="246" y="400"/>
                  </a:lnTo>
                  <a:lnTo>
                    <a:pt x="251" y="389"/>
                  </a:lnTo>
                  <a:lnTo>
                    <a:pt x="255" y="377"/>
                  </a:lnTo>
                  <a:lnTo>
                    <a:pt x="261" y="368"/>
                  </a:lnTo>
                  <a:lnTo>
                    <a:pt x="267" y="360"/>
                  </a:lnTo>
                  <a:lnTo>
                    <a:pt x="273" y="354"/>
                  </a:lnTo>
                  <a:lnTo>
                    <a:pt x="279" y="348"/>
                  </a:lnTo>
                  <a:lnTo>
                    <a:pt x="286" y="345"/>
                  </a:lnTo>
                  <a:lnTo>
                    <a:pt x="294" y="344"/>
                  </a:lnTo>
                  <a:lnTo>
                    <a:pt x="294" y="353"/>
                  </a:lnTo>
                  <a:lnTo>
                    <a:pt x="294" y="361"/>
                  </a:lnTo>
                  <a:lnTo>
                    <a:pt x="297" y="368"/>
                  </a:lnTo>
                  <a:lnTo>
                    <a:pt x="300" y="372"/>
                  </a:lnTo>
                  <a:lnTo>
                    <a:pt x="299" y="390"/>
                  </a:lnTo>
                  <a:lnTo>
                    <a:pt x="294" y="404"/>
                  </a:lnTo>
                  <a:lnTo>
                    <a:pt x="284" y="415"/>
                  </a:lnTo>
                  <a:lnTo>
                    <a:pt x="268" y="423"/>
                  </a:lnTo>
                  <a:lnTo>
                    <a:pt x="263" y="425"/>
                  </a:lnTo>
                  <a:lnTo>
                    <a:pt x="258" y="428"/>
                  </a:lnTo>
                  <a:lnTo>
                    <a:pt x="253" y="430"/>
                  </a:lnTo>
                  <a:lnTo>
                    <a:pt x="248" y="434"/>
                  </a:lnTo>
                  <a:lnTo>
                    <a:pt x="244" y="437"/>
                  </a:lnTo>
                  <a:lnTo>
                    <a:pt x="239" y="440"/>
                  </a:lnTo>
                  <a:lnTo>
                    <a:pt x="235" y="444"/>
                  </a:lnTo>
                  <a:lnTo>
                    <a:pt x="231" y="447"/>
                  </a:lnTo>
                  <a:lnTo>
                    <a:pt x="221" y="459"/>
                  </a:lnTo>
                  <a:lnTo>
                    <a:pt x="212" y="472"/>
                  </a:lnTo>
                  <a:lnTo>
                    <a:pt x="203" y="485"/>
                  </a:lnTo>
                  <a:lnTo>
                    <a:pt x="197" y="499"/>
                  </a:lnTo>
                  <a:lnTo>
                    <a:pt x="192" y="514"/>
                  </a:lnTo>
                  <a:lnTo>
                    <a:pt x="189" y="529"/>
                  </a:lnTo>
                  <a:lnTo>
                    <a:pt x="189" y="545"/>
                  </a:lnTo>
                  <a:lnTo>
                    <a:pt x="190" y="560"/>
                  </a:lnTo>
                  <a:lnTo>
                    <a:pt x="191" y="571"/>
                  </a:lnTo>
                  <a:lnTo>
                    <a:pt x="193" y="580"/>
                  </a:lnTo>
                  <a:lnTo>
                    <a:pt x="194" y="589"/>
                  </a:lnTo>
                  <a:lnTo>
                    <a:pt x="194" y="597"/>
                  </a:lnTo>
                  <a:lnTo>
                    <a:pt x="195" y="617"/>
                  </a:lnTo>
                  <a:lnTo>
                    <a:pt x="194" y="632"/>
                  </a:lnTo>
                  <a:lnTo>
                    <a:pt x="191" y="643"/>
                  </a:lnTo>
                  <a:lnTo>
                    <a:pt x="186" y="652"/>
                  </a:lnTo>
                  <a:lnTo>
                    <a:pt x="183" y="661"/>
                  </a:lnTo>
                  <a:lnTo>
                    <a:pt x="185" y="663"/>
                  </a:lnTo>
                  <a:lnTo>
                    <a:pt x="192" y="663"/>
                  </a:lnTo>
                  <a:lnTo>
                    <a:pt x="202" y="662"/>
                  </a:lnTo>
                  <a:lnTo>
                    <a:pt x="225" y="659"/>
                  </a:lnTo>
                  <a:lnTo>
                    <a:pt x="247" y="654"/>
                  </a:lnTo>
                  <a:lnTo>
                    <a:pt x="267" y="647"/>
                  </a:lnTo>
                  <a:lnTo>
                    <a:pt x="285" y="637"/>
                  </a:lnTo>
                  <a:lnTo>
                    <a:pt x="301" y="626"/>
                  </a:lnTo>
                  <a:lnTo>
                    <a:pt x="316" y="612"/>
                  </a:lnTo>
                  <a:lnTo>
                    <a:pt x="329" y="598"/>
                  </a:lnTo>
                  <a:lnTo>
                    <a:pt x="339" y="582"/>
                  </a:lnTo>
                  <a:lnTo>
                    <a:pt x="349" y="566"/>
                  </a:lnTo>
                  <a:lnTo>
                    <a:pt x="355" y="548"/>
                  </a:lnTo>
                  <a:lnTo>
                    <a:pt x="360" y="530"/>
                  </a:lnTo>
                  <a:lnTo>
                    <a:pt x="362" y="512"/>
                  </a:lnTo>
                  <a:lnTo>
                    <a:pt x="362" y="492"/>
                  </a:lnTo>
                  <a:lnTo>
                    <a:pt x="360" y="474"/>
                  </a:lnTo>
                  <a:lnTo>
                    <a:pt x="357" y="455"/>
                  </a:lnTo>
                  <a:lnTo>
                    <a:pt x="350" y="438"/>
                  </a:lnTo>
                  <a:lnTo>
                    <a:pt x="342" y="421"/>
                  </a:lnTo>
                  <a:lnTo>
                    <a:pt x="335" y="408"/>
                  </a:lnTo>
                  <a:lnTo>
                    <a:pt x="329" y="398"/>
                  </a:lnTo>
                  <a:lnTo>
                    <a:pt x="327" y="389"/>
                  </a:lnTo>
                  <a:lnTo>
                    <a:pt x="334" y="386"/>
                  </a:lnTo>
                  <a:lnTo>
                    <a:pt x="341" y="383"/>
                  </a:lnTo>
                  <a:lnTo>
                    <a:pt x="346" y="381"/>
                  </a:lnTo>
                  <a:lnTo>
                    <a:pt x="350" y="377"/>
                  </a:lnTo>
                  <a:lnTo>
                    <a:pt x="360" y="389"/>
                  </a:lnTo>
                  <a:lnTo>
                    <a:pt x="367" y="406"/>
                  </a:lnTo>
                  <a:lnTo>
                    <a:pt x="370" y="427"/>
                  </a:lnTo>
                  <a:lnTo>
                    <a:pt x="374" y="447"/>
                  </a:lnTo>
                  <a:lnTo>
                    <a:pt x="376" y="462"/>
                  </a:lnTo>
                  <a:lnTo>
                    <a:pt x="379" y="476"/>
                  </a:lnTo>
                  <a:lnTo>
                    <a:pt x="383" y="491"/>
                  </a:lnTo>
                  <a:lnTo>
                    <a:pt x="389" y="505"/>
                  </a:lnTo>
                  <a:lnTo>
                    <a:pt x="398" y="518"/>
                  </a:lnTo>
                  <a:lnTo>
                    <a:pt x="410" y="530"/>
                  </a:lnTo>
                  <a:lnTo>
                    <a:pt x="425" y="541"/>
                  </a:lnTo>
                  <a:lnTo>
                    <a:pt x="444" y="550"/>
                  </a:lnTo>
                  <a:lnTo>
                    <a:pt x="465" y="558"/>
                  </a:lnTo>
                  <a:lnTo>
                    <a:pt x="484" y="565"/>
                  </a:lnTo>
                  <a:lnTo>
                    <a:pt x="503" y="573"/>
                  </a:lnTo>
                  <a:lnTo>
                    <a:pt x="520" y="580"/>
                  </a:lnTo>
                  <a:lnTo>
                    <a:pt x="535" y="589"/>
                  </a:lnTo>
                  <a:lnTo>
                    <a:pt x="549" y="599"/>
                  </a:lnTo>
                  <a:lnTo>
                    <a:pt x="559" y="611"/>
                  </a:lnTo>
                  <a:lnTo>
                    <a:pt x="568" y="625"/>
                  </a:lnTo>
                  <a:lnTo>
                    <a:pt x="573" y="604"/>
                  </a:lnTo>
                  <a:lnTo>
                    <a:pt x="577" y="575"/>
                  </a:lnTo>
                  <a:lnTo>
                    <a:pt x="578" y="543"/>
                  </a:lnTo>
                  <a:lnTo>
                    <a:pt x="575" y="508"/>
                  </a:lnTo>
                  <a:lnTo>
                    <a:pt x="567" y="476"/>
                  </a:lnTo>
                  <a:lnTo>
                    <a:pt x="552" y="446"/>
                  </a:lnTo>
                  <a:lnTo>
                    <a:pt x="530" y="423"/>
                  </a:lnTo>
                  <a:lnTo>
                    <a:pt x="498" y="409"/>
                  </a:lnTo>
                  <a:lnTo>
                    <a:pt x="487" y="407"/>
                  </a:lnTo>
                  <a:lnTo>
                    <a:pt x="476" y="405"/>
                  </a:lnTo>
                  <a:lnTo>
                    <a:pt x="466" y="401"/>
                  </a:lnTo>
                  <a:lnTo>
                    <a:pt x="457" y="399"/>
                  </a:lnTo>
                  <a:lnTo>
                    <a:pt x="448" y="397"/>
                  </a:lnTo>
                  <a:lnTo>
                    <a:pt x="441" y="395"/>
                  </a:lnTo>
                  <a:lnTo>
                    <a:pt x="434" y="393"/>
                  </a:lnTo>
                  <a:lnTo>
                    <a:pt x="429" y="392"/>
                  </a:lnTo>
                  <a:lnTo>
                    <a:pt x="434" y="387"/>
                  </a:lnTo>
                  <a:lnTo>
                    <a:pt x="437" y="382"/>
                  </a:lnTo>
                  <a:lnTo>
                    <a:pt x="441" y="376"/>
                  </a:lnTo>
                  <a:lnTo>
                    <a:pt x="442" y="371"/>
                  </a:lnTo>
                  <a:lnTo>
                    <a:pt x="464" y="382"/>
                  </a:lnTo>
                  <a:lnTo>
                    <a:pt x="487" y="391"/>
                  </a:lnTo>
                  <a:lnTo>
                    <a:pt x="507" y="397"/>
                  </a:lnTo>
                  <a:lnTo>
                    <a:pt x="529" y="400"/>
                  </a:lnTo>
                  <a:lnTo>
                    <a:pt x="549" y="402"/>
                  </a:lnTo>
                  <a:lnTo>
                    <a:pt x="567" y="401"/>
                  </a:lnTo>
                  <a:lnTo>
                    <a:pt x="583" y="398"/>
                  </a:lnTo>
                  <a:lnTo>
                    <a:pt x="598" y="393"/>
                  </a:lnTo>
                  <a:lnTo>
                    <a:pt x="612" y="387"/>
                  </a:lnTo>
                  <a:lnTo>
                    <a:pt x="624" y="383"/>
                  </a:lnTo>
                  <a:lnTo>
                    <a:pt x="633" y="378"/>
                  </a:lnTo>
                  <a:lnTo>
                    <a:pt x="642" y="375"/>
                  </a:lnTo>
                  <a:lnTo>
                    <a:pt x="649" y="372"/>
                  </a:lnTo>
                  <a:lnTo>
                    <a:pt x="656" y="371"/>
                  </a:lnTo>
                  <a:lnTo>
                    <a:pt x="662" y="370"/>
                  </a:lnTo>
                  <a:lnTo>
                    <a:pt x="667" y="370"/>
                  </a:lnTo>
                  <a:lnTo>
                    <a:pt x="654" y="364"/>
                  </a:lnTo>
                  <a:lnTo>
                    <a:pt x="642" y="357"/>
                  </a:lnTo>
                  <a:lnTo>
                    <a:pt x="631" y="351"/>
                  </a:lnTo>
                  <a:lnTo>
                    <a:pt x="619" y="341"/>
                  </a:lnTo>
                  <a:lnTo>
                    <a:pt x="610" y="331"/>
                  </a:lnTo>
                  <a:lnTo>
                    <a:pt x="601" y="319"/>
                  </a:lnTo>
                  <a:lnTo>
                    <a:pt x="593" y="308"/>
                  </a:lnTo>
                  <a:lnTo>
                    <a:pt x="585" y="295"/>
                  </a:lnTo>
                  <a:lnTo>
                    <a:pt x="574" y="283"/>
                  </a:lnTo>
                  <a:lnTo>
                    <a:pt x="560" y="271"/>
                  </a:lnTo>
                  <a:lnTo>
                    <a:pt x="543" y="262"/>
                  </a:lnTo>
                  <a:lnTo>
                    <a:pt x="525" y="254"/>
                  </a:lnTo>
                  <a:lnTo>
                    <a:pt x="504" y="249"/>
                  </a:lnTo>
                  <a:lnTo>
                    <a:pt x="484" y="247"/>
                  </a:lnTo>
                  <a:lnTo>
                    <a:pt x="466" y="249"/>
                  </a:lnTo>
                  <a:lnTo>
                    <a:pt x="451" y="256"/>
                  </a:lnTo>
                  <a:lnTo>
                    <a:pt x="442" y="263"/>
                  </a:lnTo>
                  <a:lnTo>
                    <a:pt x="433" y="268"/>
                  </a:lnTo>
                  <a:lnTo>
                    <a:pt x="426" y="272"/>
                  </a:lnTo>
                  <a:lnTo>
                    <a:pt x="419" y="276"/>
                  </a:lnTo>
                  <a:lnTo>
                    <a:pt x="413" y="279"/>
                  </a:lnTo>
                  <a:lnTo>
                    <a:pt x="408" y="281"/>
                  </a:lnTo>
                  <a:lnTo>
                    <a:pt x="405" y="283"/>
                  </a:lnTo>
                  <a:lnTo>
                    <a:pt x="402" y="284"/>
                  </a:lnTo>
                  <a:lnTo>
                    <a:pt x="402" y="278"/>
                  </a:lnTo>
                  <a:lnTo>
                    <a:pt x="402" y="271"/>
                  </a:lnTo>
                  <a:lnTo>
                    <a:pt x="400" y="263"/>
                  </a:lnTo>
                  <a:lnTo>
                    <a:pt x="398" y="258"/>
                  </a:lnTo>
                  <a:lnTo>
                    <a:pt x="404" y="255"/>
                  </a:lnTo>
                  <a:lnTo>
                    <a:pt x="410" y="251"/>
                  </a:lnTo>
                  <a:lnTo>
                    <a:pt x="414" y="250"/>
                  </a:lnTo>
                  <a:lnTo>
                    <a:pt x="420" y="249"/>
                  </a:lnTo>
                  <a:lnTo>
                    <a:pt x="426" y="249"/>
                  </a:lnTo>
                  <a:lnTo>
                    <a:pt x="431" y="248"/>
                  </a:lnTo>
                  <a:lnTo>
                    <a:pt x="438" y="246"/>
                  </a:lnTo>
                  <a:lnTo>
                    <a:pt x="444" y="243"/>
                  </a:lnTo>
                  <a:lnTo>
                    <a:pt x="459" y="232"/>
                  </a:lnTo>
                  <a:lnTo>
                    <a:pt x="472" y="215"/>
                  </a:lnTo>
                  <a:lnTo>
                    <a:pt x="482" y="194"/>
                  </a:lnTo>
                  <a:lnTo>
                    <a:pt x="489" y="172"/>
                  </a:lnTo>
                  <a:lnTo>
                    <a:pt x="495" y="149"/>
                  </a:lnTo>
                  <a:lnTo>
                    <a:pt x="496" y="127"/>
                  </a:lnTo>
                  <a:lnTo>
                    <a:pt x="495" y="109"/>
                  </a:lnTo>
                  <a:lnTo>
                    <a:pt x="489" y="94"/>
                  </a:lnTo>
                  <a:lnTo>
                    <a:pt x="480" y="71"/>
                  </a:lnTo>
                  <a:lnTo>
                    <a:pt x="474" y="44"/>
                  </a:lnTo>
                  <a:lnTo>
                    <a:pt x="473" y="20"/>
                  </a:lnTo>
                  <a:lnTo>
                    <a:pt x="475" y="0"/>
                  </a:lnTo>
                  <a:lnTo>
                    <a:pt x="465" y="15"/>
                  </a:lnTo>
                  <a:lnTo>
                    <a:pt x="454" y="28"/>
                  </a:lnTo>
                  <a:lnTo>
                    <a:pt x="444" y="39"/>
                  </a:lnTo>
                  <a:lnTo>
                    <a:pt x="433" y="50"/>
                  </a:lnTo>
                  <a:lnTo>
                    <a:pt x="421" y="59"/>
                  </a:lnTo>
                  <a:lnTo>
                    <a:pt x="411" y="66"/>
                  </a:lnTo>
                  <a:lnTo>
                    <a:pt x="400" y="71"/>
                  </a:lnTo>
                  <a:lnTo>
                    <a:pt x="390" y="74"/>
                  </a:lnTo>
                  <a:lnTo>
                    <a:pt x="370" y="82"/>
                  </a:lnTo>
                  <a:lnTo>
                    <a:pt x="353" y="96"/>
                  </a:lnTo>
                  <a:lnTo>
                    <a:pt x="336" y="113"/>
                  </a:lnTo>
                  <a:lnTo>
                    <a:pt x="323" y="135"/>
                  </a:lnTo>
                  <a:lnTo>
                    <a:pt x="313" y="159"/>
                  </a:lnTo>
                  <a:lnTo>
                    <a:pt x="308" y="186"/>
                  </a:lnTo>
                  <a:lnTo>
                    <a:pt x="309" y="213"/>
                  </a:lnTo>
                  <a:lnTo>
                    <a:pt x="316" y="242"/>
                  </a:lnTo>
                  <a:lnTo>
                    <a:pt x="311" y="241"/>
                  </a:lnTo>
                  <a:lnTo>
                    <a:pt x="304" y="240"/>
                  </a:lnTo>
                  <a:lnTo>
                    <a:pt x="297" y="241"/>
                  </a:lnTo>
                  <a:lnTo>
                    <a:pt x="291" y="242"/>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85" name="Freeform 323">
              <a:extLst>
                <a:ext uri="{FF2B5EF4-FFF2-40B4-BE49-F238E27FC236}">
                  <a16:creationId xmlns:a16="http://schemas.microsoft.com/office/drawing/2014/main" xmlns="" id="{09FDCB84-D761-4DEA-9E9F-17C3E62AC3DD}"/>
                </a:ext>
              </a:extLst>
            </p:cNvPr>
            <p:cNvSpPr>
              <a:spLocks/>
            </p:cNvSpPr>
            <p:nvPr/>
          </p:nvSpPr>
          <p:spPr bwMode="auto">
            <a:xfrm>
              <a:off x="2208" y="973"/>
              <a:ext cx="102" cy="143"/>
            </a:xfrm>
            <a:custGeom>
              <a:avLst/>
              <a:gdLst>
                <a:gd name="T0" fmla="*/ 7 w 204"/>
                <a:gd name="T1" fmla="*/ 3 h 287"/>
                <a:gd name="T2" fmla="*/ 6 w 204"/>
                <a:gd name="T3" fmla="*/ 3 h 287"/>
                <a:gd name="T4" fmla="*/ 6 w 204"/>
                <a:gd name="T5" fmla="*/ 4 h 287"/>
                <a:gd name="T6" fmla="*/ 6 w 204"/>
                <a:gd name="T7" fmla="*/ 4 h 287"/>
                <a:gd name="T8" fmla="*/ 5 w 204"/>
                <a:gd name="T9" fmla="*/ 4 h 287"/>
                <a:gd name="T10" fmla="*/ 5 w 204"/>
                <a:gd name="T11" fmla="*/ 5 h 287"/>
                <a:gd name="T12" fmla="*/ 5 w 204"/>
                <a:gd name="T13" fmla="*/ 5 h 287"/>
                <a:gd name="T14" fmla="*/ 5 w 204"/>
                <a:gd name="T15" fmla="*/ 6 h 287"/>
                <a:gd name="T16" fmla="*/ 4 w 204"/>
                <a:gd name="T17" fmla="*/ 6 h 287"/>
                <a:gd name="T18" fmla="*/ 4 w 204"/>
                <a:gd name="T19" fmla="*/ 6 h 287"/>
                <a:gd name="T20" fmla="*/ 4 w 204"/>
                <a:gd name="T21" fmla="*/ 6 h 287"/>
                <a:gd name="T22" fmla="*/ 4 w 204"/>
                <a:gd name="T23" fmla="*/ 7 h 287"/>
                <a:gd name="T24" fmla="*/ 4 w 204"/>
                <a:gd name="T25" fmla="*/ 7 h 287"/>
                <a:gd name="T26" fmla="*/ 4 w 204"/>
                <a:gd name="T27" fmla="*/ 7 h 287"/>
                <a:gd name="T28" fmla="*/ 4 w 204"/>
                <a:gd name="T29" fmla="*/ 8 h 287"/>
                <a:gd name="T30" fmla="*/ 4 w 204"/>
                <a:gd name="T31" fmla="*/ 8 h 287"/>
                <a:gd name="T32" fmla="*/ 5 w 204"/>
                <a:gd name="T33" fmla="*/ 8 h 287"/>
                <a:gd name="T34" fmla="*/ 4 w 204"/>
                <a:gd name="T35" fmla="*/ 8 h 287"/>
                <a:gd name="T36" fmla="*/ 4 w 204"/>
                <a:gd name="T37" fmla="*/ 8 h 287"/>
                <a:gd name="T38" fmla="*/ 4 w 204"/>
                <a:gd name="T39" fmla="*/ 8 h 287"/>
                <a:gd name="T40" fmla="*/ 4 w 204"/>
                <a:gd name="T41" fmla="*/ 8 h 287"/>
                <a:gd name="T42" fmla="*/ 4 w 204"/>
                <a:gd name="T43" fmla="*/ 8 h 287"/>
                <a:gd name="T44" fmla="*/ 4 w 204"/>
                <a:gd name="T45" fmla="*/ 7 h 287"/>
                <a:gd name="T46" fmla="*/ 3 w 204"/>
                <a:gd name="T47" fmla="*/ 6 h 287"/>
                <a:gd name="T48" fmla="*/ 3 w 204"/>
                <a:gd name="T49" fmla="*/ 6 h 287"/>
                <a:gd name="T50" fmla="*/ 3 w 204"/>
                <a:gd name="T51" fmla="*/ 5 h 287"/>
                <a:gd name="T52" fmla="*/ 2 w 204"/>
                <a:gd name="T53" fmla="*/ 5 h 287"/>
                <a:gd name="T54" fmla="*/ 2 w 204"/>
                <a:gd name="T55" fmla="*/ 4 h 287"/>
                <a:gd name="T56" fmla="*/ 1 w 204"/>
                <a:gd name="T57" fmla="*/ 4 h 287"/>
                <a:gd name="T58" fmla="*/ 1 w 204"/>
                <a:gd name="T59" fmla="*/ 4 h 287"/>
                <a:gd name="T60" fmla="*/ 1 w 204"/>
                <a:gd name="T61" fmla="*/ 3 h 287"/>
                <a:gd name="T62" fmla="*/ 1 w 204"/>
                <a:gd name="T63" fmla="*/ 3 h 287"/>
                <a:gd name="T64" fmla="*/ 0 w 204"/>
                <a:gd name="T65" fmla="*/ 3 h 287"/>
                <a:gd name="T66" fmla="*/ 1 w 204"/>
                <a:gd name="T67" fmla="*/ 2 h 287"/>
                <a:gd name="T68" fmla="*/ 1 w 204"/>
                <a:gd name="T69" fmla="*/ 2 h 287"/>
                <a:gd name="T70" fmla="*/ 1 w 204"/>
                <a:gd name="T71" fmla="*/ 2 h 287"/>
                <a:gd name="T72" fmla="*/ 1 w 204"/>
                <a:gd name="T73" fmla="*/ 1 h 287"/>
                <a:gd name="T74" fmla="*/ 1 w 204"/>
                <a:gd name="T75" fmla="*/ 1 h 287"/>
                <a:gd name="T76" fmla="*/ 1 w 204"/>
                <a:gd name="T77" fmla="*/ 0 h 287"/>
                <a:gd name="T78" fmla="*/ 1 w 204"/>
                <a:gd name="T79" fmla="*/ 0 h 287"/>
                <a:gd name="T80" fmla="*/ 1 w 204"/>
                <a:gd name="T81" fmla="*/ 0 h 287"/>
                <a:gd name="T82" fmla="*/ 1 w 204"/>
                <a:gd name="T83" fmla="*/ 0 h 287"/>
                <a:gd name="T84" fmla="*/ 2 w 204"/>
                <a:gd name="T85" fmla="*/ 0 h 287"/>
                <a:gd name="T86" fmla="*/ 2 w 204"/>
                <a:gd name="T87" fmla="*/ 0 h 287"/>
                <a:gd name="T88" fmla="*/ 2 w 204"/>
                <a:gd name="T89" fmla="*/ 1 h 287"/>
                <a:gd name="T90" fmla="*/ 3 w 204"/>
                <a:gd name="T91" fmla="*/ 1 h 287"/>
                <a:gd name="T92" fmla="*/ 3 w 204"/>
                <a:gd name="T93" fmla="*/ 1 h 287"/>
                <a:gd name="T94" fmla="*/ 4 w 204"/>
                <a:gd name="T95" fmla="*/ 1 h 287"/>
                <a:gd name="T96" fmla="*/ 4 w 204"/>
                <a:gd name="T97" fmla="*/ 1 h 287"/>
                <a:gd name="T98" fmla="*/ 4 w 204"/>
                <a:gd name="T99" fmla="*/ 1 h 287"/>
                <a:gd name="T100" fmla="*/ 4 w 204"/>
                <a:gd name="T101" fmla="*/ 2 h 287"/>
                <a:gd name="T102" fmla="*/ 5 w 204"/>
                <a:gd name="T103" fmla="*/ 2 h 287"/>
                <a:gd name="T104" fmla="*/ 5 w 204"/>
                <a:gd name="T105" fmla="*/ 3 h 287"/>
                <a:gd name="T106" fmla="*/ 5 w 204"/>
                <a:gd name="T107" fmla="*/ 3 h 287"/>
                <a:gd name="T108" fmla="*/ 5 w 204"/>
                <a:gd name="T109" fmla="*/ 3 h 287"/>
                <a:gd name="T110" fmla="*/ 6 w 204"/>
                <a:gd name="T111" fmla="*/ 3 h 287"/>
                <a:gd name="T112" fmla="*/ 7 w 204"/>
                <a:gd name="T113" fmla="*/ 3 h 28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04" h="287">
                  <a:moveTo>
                    <a:pt x="204" y="119"/>
                  </a:moveTo>
                  <a:lnTo>
                    <a:pt x="191" y="124"/>
                  </a:lnTo>
                  <a:lnTo>
                    <a:pt x="179" y="132"/>
                  </a:lnTo>
                  <a:lnTo>
                    <a:pt x="167" y="141"/>
                  </a:lnTo>
                  <a:lnTo>
                    <a:pt x="156" y="151"/>
                  </a:lnTo>
                  <a:lnTo>
                    <a:pt x="146" y="164"/>
                  </a:lnTo>
                  <a:lnTo>
                    <a:pt x="137" y="179"/>
                  </a:lnTo>
                  <a:lnTo>
                    <a:pt x="130" y="194"/>
                  </a:lnTo>
                  <a:lnTo>
                    <a:pt x="126" y="211"/>
                  </a:lnTo>
                  <a:lnTo>
                    <a:pt x="125" y="217"/>
                  </a:lnTo>
                  <a:lnTo>
                    <a:pt x="123" y="222"/>
                  </a:lnTo>
                  <a:lnTo>
                    <a:pt x="122" y="227"/>
                  </a:lnTo>
                  <a:lnTo>
                    <a:pt x="122" y="233"/>
                  </a:lnTo>
                  <a:lnTo>
                    <a:pt x="122" y="246"/>
                  </a:lnTo>
                  <a:lnTo>
                    <a:pt x="123" y="260"/>
                  </a:lnTo>
                  <a:lnTo>
                    <a:pt x="126" y="273"/>
                  </a:lnTo>
                  <a:lnTo>
                    <a:pt x="130" y="287"/>
                  </a:lnTo>
                  <a:lnTo>
                    <a:pt x="125" y="286"/>
                  </a:lnTo>
                  <a:lnTo>
                    <a:pt x="118" y="285"/>
                  </a:lnTo>
                  <a:lnTo>
                    <a:pt x="111" y="286"/>
                  </a:lnTo>
                  <a:lnTo>
                    <a:pt x="105" y="287"/>
                  </a:lnTo>
                  <a:lnTo>
                    <a:pt x="103" y="265"/>
                  </a:lnTo>
                  <a:lnTo>
                    <a:pt x="98" y="242"/>
                  </a:lnTo>
                  <a:lnTo>
                    <a:pt x="89" y="220"/>
                  </a:lnTo>
                  <a:lnTo>
                    <a:pt x="79" y="200"/>
                  </a:lnTo>
                  <a:lnTo>
                    <a:pt x="65" y="181"/>
                  </a:lnTo>
                  <a:lnTo>
                    <a:pt x="50" y="166"/>
                  </a:lnTo>
                  <a:lnTo>
                    <a:pt x="34" y="156"/>
                  </a:lnTo>
                  <a:lnTo>
                    <a:pt x="16" y="149"/>
                  </a:lnTo>
                  <a:lnTo>
                    <a:pt x="19" y="135"/>
                  </a:lnTo>
                  <a:lnTo>
                    <a:pt x="17" y="121"/>
                  </a:lnTo>
                  <a:lnTo>
                    <a:pt x="12" y="110"/>
                  </a:lnTo>
                  <a:lnTo>
                    <a:pt x="0" y="103"/>
                  </a:lnTo>
                  <a:lnTo>
                    <a:pt x="6" y="95"/>
                  </a:lnTo>
                  <a:lnTo>
                    <a:pt x="13" y="83"/>
                  </a:lnTo>
                  <a:lnTo>
                    <a:pt x="19" y="69"/>
                  </a:lnTo>
                  <a:lnTo>
                    <a:pt x="23" y="54"/>
                  </a:lnTo>
                  <a:lnTo>
                    <a:pt x="27" y="40"/>
                  </a:lnTo>
                  <a:lnTo>
                    <a:pt x="27" y="26"/>
                  </a:lnTo>
                  <a:lnTo>
                    <a:pt x="24" y="12"/>
                  </a:lnTo>
                  <a:lnTo>
                    <a:pt x="19" y="0"/>
                  </a:lnTo>
                  <a:lnTo>
                    <a:pt x="28" y="8"/>
                  </a:lnTo>
                  <a:lnTo>
                    <a:pt x="38" y="18"/>
                  </a:lnTo>
                  <a:lnTo>
                    <a:pt x="49" y="27"/>
                  </a:lnTo>
                  <a:lnTo>
                    <a:pt x="61" y="34"/>
                  </a:lnTo>
                  <a:lnTo>
                    <a:pt x="74" y="41"/>
                  </a:lnTo>
                  <a:lnTo>
                    <a:pt x="90" y="45"/>
                  </a:lnTo>
                  <a:lnTo>
                    <a:pt x="106" y="46"/>
                  </a:lnTo>
                  <a:lnTo>
                    <a:pt x="126" y="45"/>
                  </a:lnTo>
                  <a:lnTo>
                    <a:pt x="126" y="59"/>
                  </a:lnTo>
                  <a:lnTo>
                    <a:pt x="127" y="74"/>
                  </a:lnTo>
                  <a:lnTo>
                    <a:pt x="130" y="89"/>
                  </a:lnTo>
                  <a:lnTo>
                    <a:pt x="136" y="103"/>
                  </a:lnTo>
                  <a:lnTo>
                    <a:pt x="146" y="114"/>
                  </a:lnTo>
                  <a:lnTo>
                    <a:pt x="160" y="121"/>
                  </a:lnTo>
                  <a:lnTo>
                    <a:pt x="180" y="124"/>
                  </a:lnTo>
                  <a:lnTo>
                    <a:pt x="204" y="119"/>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86" name="Freeform 324">
              <a:extLst>
                <a:ext uri="{FF2B5EF4-FFF2-40B4-BE49-F238E27FC236}">
                  <a16:creationId xmlns:a16="http://schemas.microsoft.com/office/drawing/2014/main" xmlns="" id="{CF959605-0007-4029-8BCF-1F164D24281F}"/>
                </a:ext>
              </a:extLst>
            </p:cNvPr>
            <p:cNvSpPr>
              <a:spLocks/>
            </p:cNvSpPr>
            <p:nvPr/>
          </p:nvSpPr>
          <p:spPr bwMode="auto">
            <a:xfrm>
              <a:off x="2117" y="1212"/>
              <a:ext cx="114" cy="134"/>
            </a:xfrm>
            <a:custGeom>
              <a:avLst/>
              <a:gdLst>
                <a:gd name="T0" fmla="*/ 3 w 228"/>
                <a:gd name="T1" fmla="*/ 2 h 267"/>
                <a:gd name="T2" fmla="*/ 3 w 228"/>
                <a:gd name="T3" fmla="*/ 2 h 267"/>
                <a:gd name="T4" fmla="*/ 4 w 228"/>
                <a:gd name="T5" fmla="*/ 2 h 267"/>
                <a:gd name="T6" fmla="*/ 4 w 228"/>
                <a:gd name="T7" fmla="*/ 2 h 267"/>
                <a:gd name="T8" fmla="*/ 5 w 228"/>
                <a:gd name="T9" fmla="*/ 2 h 267"/>
                <a:gd name="T10" fmla="*/ 5 w 228"/>
                <a:gd name="T11" fmla="*/ 2 h 267"/>
                <a:gd name="T12" fmla="*/ 6 w 228"/>
                <a:gd name="T13" fmla="*/ 2 h 267"/>
                <a:gd name="T14" fmla="*/ 6 w 228"/>
                <a:gd name="T15" fmla="*/ 2 h 267"/>
                <a:gd name="T16" fmla="*/ 7 w 228"/>
                <a:gd name="T17" fmla="*/ 1 h 267"/>
                <a:gd name="T18" fmla="*/ 7 w 228"/>
                <a:gd name="T19" fmla="*/ 1 h 267"/>
                <a:gd name="T20" fmla="*/ 8 w 228"/>
                <a:gd name="T21" fmla="*/ 1 h 267"/>
                <a:gd name="T22" fmla="*/ 8 w 228"/>
                <a:gd name="T23" fmla="*/ 1 h 267"/>
                <a:gd name="T24" fmla="*/ 7 w 228"/>
                <a:gd name="T25" fmla="*/ 1 h 267"/>
                <a:gd name="T26" fmla="*/ 7 w 228"/>
                <a:gd name="T27" fmla="*/ 2 h 267"/>
                <a:gd name="T28" fmla="*/ 6 w 228"/>
                <a:gd name="T29" fmla="*/ 3 h 267"/>
                <a:gd name="T30" fmla="*/ 6 w 228"/>
                <a:gd name="T31" fmla="*/ 4 h 267"/>
                <a:gd name="T32" fmla="*/ 6 w 228"/>
                <a:gd name="T33" fmla="*/ 5 h 267"/>
                <a:gd name="T34" fmla="*/ 6 w 228"/>
                <a:gd name="T35" fmla="*/ 5 h 267"/>
                <a:gd name="T36" fmla="*/ 6 w 228"/>
                <a:gd name="T37" fmla="*/ 6 h 267"/>
                <a:gd name="T38" fmla="*/ 6 w 228"/>
                <a:gd name="T39" fmla="*/ 6 h 267"/>
                <a:gd name="T40" fmla="*/ 5 w 228"/>
                <a:gd name="T41" fmla="*/ 6 h 267"/>
                <a:gd name="T42" fmla="*/ 5 w 228"/>
                <a:gd name="T43" fmla="*/ 8 h 267"/>
                <a:gd name="T44" fmla="*/ 5 w 228"/>
                <a:gd name="T45" fmla="*/ 8 h 267"/>
                <a:gd name="T46" fmla="*/ 4 w 228"/>
                <a:gd name="T47" fmla="*/ 8 h 267"/>
                <a:gd name="T48" fmla="*/ 3 w 228"/>
                <a:gd name="T49" fmla="*/ 8 h 267"/>
                <a:gd name="T50" fmla="*/ 2 w 228"/>
                <a:gd name="T51" fmla="*/ 8 h 267"/>
                <a:gd name="T52" fmla="*/ 2 w 228"/>
                <a:gd name="T53" fmla="*/ 8 h 267"/>
                <a:gd name="T54" fmla="*/ 2 w 228"/>
                <a:gd name="T55" fmla="*/ 7 h 267"/>
                <a:gd name="T56" fmla="*/ 1 w 228"/>
                <a:gd name="T57" fmla="*/ 7 h 267"/>
                <a:gd name="T58" fmla="*/ 1 w 228"/>
                <a:gd name="T59" fmla="*/ 6 h 267"/>
                <a:gd name="T60" fmla="*/ 1 w 228"/>
                <a:gd name="T61" fmla="*/ 5 h 267"/>
                <a:gd name="T62" fmla="*/ 1 w 228"/>
                <a:gd name="T63" fmla="*/ 4 h 267"/>
                <a:gd name="T64" fmla="*/ 1 w 228"/>
                <a:gd name="T65" fmla="*/ 3 h 267"/>
                <a:gd name="T66" fmla="*/ 2 w 228"/>
                <a:gd name="T67" fmla="*/ 3 h 267"/>
                <a:gd name="T68" fmla="*/ 2 w 228"/>
                <a:gd name="T69" fmla="*/ 3 h 267"/>
                <a:gd name="T70" fmla="*/ 3 w 228"/>
                <a:gd name="T71" fmla="*/ 2 h 26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28" h="267">
                  <a:moveTo>
                    <a:pt x="76" y="52"/>
                  </a:moveTo>
                  <a:lnTo>
                    <a:pt x="83" y="53"/>
                  </a:lnTo>
                  <a:lnTo>
                    <a:pt x="89" y="54"/>
                  </a:lnTo>
                  <a:lnTo>
                    <a:pt x="96" y="55"/>
                  </a:lnTo>
                  <a:lnTo>
                    <a:pt x="103" y="55"/>
                  </a:lnTo>
                  <a:lnTo>
                    <a:pt x="110" y="56"/>
                  </a:lnTo>
                  <a:lnTo>
                    <a:pt x="116" y="56"/>
                  </a:lnTo>
                  <a:lnTo>
                    <a:pt x="125" y="56"/>
                  </a:lnTo>
                  <a:lnTo>
                    <a:pt x="131" y="56"/>
                  </a:lnTo>
                  <a:lnTo>
                    <a:pt x="139" y="56"/>
                  </a:lnTo>
                  <a:lnTo>
                    <a:pt x="146" y="55"/>
                  </a:lnTo>
                  <a:lnTo>
                    <a:pt x="153" y="53"/>
                  </a:lnTo>
                  <a:lnTo>
                    <a:pt x="161" y="52"/>
                  </a:lnTo>
                  <a:lnTo>
                    <a:pt x="171" y="48"/>
                  </a:lnTo>
                  <a:lnTo>
                    <a:pt x="180" y="45"/>
                  </a:lnTo>
                  <a:lnTo>
                    <a:pt x="188" y="39"/>
                  </a:lnTo>
                  <a:lnTo>
                    <a:pt x="196" y="33"/>
                  </a:lnTo>
                  <a:lnTo>
                    <a:pt x="204" y="26"/>
                  </a:lnTo>
                  <a:lnTo>
                    <a:pt x="212" y="19"/>
                  </a:lnTo>
                  <a:lnTo>
                    <a:pt x="220" y="10"/>
                  </a:lnTo>
                  <a:lnTo>
                    <a:pt x="227" y="0"/>
                  </a:lnTo>
                  <a:lnTo>
                    <a:pt x="228" y="3"/>
                  </a:lnTo>
                  <a:lnTo>
                    <a:pt x="228" y="5"/>
                  </a:lnTo>
                  <a:lnTo>
                    <a:pt x="228" y="9"/>
                  </a:lnTo>
                  <a:lnTo>
                    <a:pt x="228" y="12"/>
                  </a:lnTo>
                  <a:lnTo>
                    <a:pt x="218" y="24"/>
                  </a:lnTo>
                  <a:lnTo>
                    <a:pt x="209" y="37"/>
                  </a:lnTo>
                  <a:lnTo>
                    <a:pt x="200" y="50"/>
                  </a:lnTo>
                  <a:lnTo>
                    <a:pt x="194" y="64"/>
                  </a:lnTo>
                  <a:lnTo>
                    <a:pt x="189" y="79"/>
                  </a:lnTo>
                  <a:lnTo>
                    <a:pt x="186" y="94"/>
                  </a:lnTo>
                  <a:lnTo>
                    <a:pt x="186" y="110"/>
                  </a:lnTo>
                  <a:lnTo>
                    <a:pt x="187" y="125"/>
                  </a:lnTo>
                  <a:lnTo>
                    <a:pt x="188" y="136"/>
                  </a:lnTo>
                  <a:lnTo>
                    <a:pt x="190" y="145"/>
                  </a:lnTo>
                  <a:lnTo>
                    <a:pt x="191" y="154"/>
                  </a:lnTo>
                  <a:lnTo>
                    <a:pt x="191" y="162"/>
                  </a:lnTo>
                  <a:lnTo>
                    <a:pt x="184" y="161"/>
                  </a:lnTo>
                  <a:lnTo>
                    <a:pt x="176" y="164"/>
                  </a:lnTo>
                  <a:lnTo>
                    <a:pt x="167" y="169"/>
                  </a:lnTo>
                  <a:lnTo>
                    <a:pt x="158" y="178"/>
                  </a:lnTo>
                  <a:lnTo>
                    <a:pt x="150" y="191"/>
                  </a:lnTo>
                  <a:lnTo>
                    <a:pt x="144" y="206"/>
                  </a:lnTo>
                  <a:lnTo>
                    <a:pt x="141" y="226"/>
                  </a:lnTo>
                  <a:lnTo>
                    <a:pt x="142" y="247"/>
                  </a:lnTo>
                  <a:lnTo>
                    <a:pt x="133" y="239"/>
                  </a:lnTo>
                  <a:lnTo>
                    <a:pt x="119" y="235"/>
                  </a:lnTo>
                  <a:lnTo>
                    <a:pt x="104" y="231"/>
                  </a:lnTo>
                  <a:lnTo>
                    <a:pt x="88" y="231"/>
                  </a:lnTo>
                  <a:lnTo>
                    <a:pt x="73" y="235"/>
                  </a:lnTo>
                  <a:lnTo>
                    <a:pt x="59" y="242"/>
                  </a:lnTo>
                  <a:lnTo>
                    <a:pt x="47" y="252"/>
                  </a:lnTo>
                  <a:lnTo>
                    <a:pt x="40" y="267"/>
                  </a:lnTo>
                  <a:lnTo>
                    <a:pt x="40" y="253"/>
                  </a:lnTo>
                  <a:lnTo>
                    <a:pt x="39" y="238"/>
                  </a:lnTo>
                  <a:lnTo>
                    <a:pt x="37" y="223"/>
                  </a:lnTo>
                  <a:lnTo>
                    <a:pt x="32" y="208"/>
                  </a:lnTo>
                  <a:lnTo>
                    <a:pt x="28" y="194"/>
                  </a:lnTo>
                  <a:lnTo>
                    <a:pt x="20" y="182"/>
                  </a:lnTo>
                  <a:lnTo>
                    <a:pt x="12" y="174"/>
                  </a:lnTo>
                  <a:lnTo>
                    <a:pt x="0" y="170"/>
                  </a:lnTo>
                  <a:lnTo>
                    <a:pt x="13" y="152"/>
                  </a:lnTo>
                  <a:lnTo>
                    <a:pt x="21" y="130"/>
                  </a:lnTo>
                  <a:lnTo>
                    <a:pt x="23" y="109"/>
                  </a:lnTo>
                  <a:lnTo>
                    <a:pt x="19" y="95"/>
                  </a:lnTo>
                  <a:lnTo>
                    <a:pt x="28" y="93"/>
                  </a:lnTo>
                  <a:lnTo>
                    <a:pt x="36" y="90"/>
                  </a:lnTo>
                  <a:lnTo>
                    <a:pt x="45" y="85"/>
                  </a:lnTo>
                  <a:lnTo>
                    <a:pt x="53" y="80"/>
                  </a:lnTo>
                  <a:lnTo>
                    <a:pt x="61" y="75"/>
                  </a:lnTo>
                  <a:lnTo>
                    <a:pt x="67" y="68"/>
                  </a:lnTo>
                  <a:lnTo>
                    <a:pt x="73" y="61"/>
                  </a:lnTo>
                  <a:lnTo>
                    <a:pt x="76" y="52"/>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87" name="Freeform 325">
              <a:extLst>
                <a:ext uri="{FF2B5EF4-FFF2-40B4-BE49-F238E27FC236}">
                  <a16:creationId xmlns:a16="http://schemas.microsoft.com/office/drawing/2014/main" xmlns="" id="{08942C38-39D3-4127-8224-51239548ABD9}"/>
                </a:ext>
              </a:extLst>
            </p:cNvPr>
            <p:cNvSpPr>
              <a:spLocks/>
            </p:cNvSpPr>
            <p:nvPr/>
          </p:nvSpPr>
          <p:spPr bwMode="auto">
            <a:xfrm>
              <a:off x="2213" y="989"/>
              <a:ext cx="72" cy="100"/>
            </a:xfrm>
            <a:custGeom>
              <a:avLst/>
              <a:gdLst>
                <a:gd name="T0" fmla="*/ 4 w 142"/>
                <a:gd name="T1" fmla="*/ 6 h 200"/>
                <a:gd name="T2" fmla="*/ 4 w 142"/>
                <a:gd name="T3" fmla="*/ 7 h 200"/>
                <a:gd name="T4" fmla="*/ 4 w 142"/>
                <a:gd name="T5" fmla="*/ 6 h 200"/>
                <a:gd name="T6" fmla="*/ 3 w 142"/>
                <a:gd name="T7" fmla="*/ 6 h 200"/>
                <a:gd name="T8" fmla="*/ 3 w 142"/>
                <a:gd name="T9" fmla="*/ 5 h 200"/>
                <a:gd name="T10" fmla="*/ 3 w 142"/>
                <a:gd name="T11" fmla="*/ 5 h 200"/>
                <a:gd name="T12" fmla="*/ 2 w 142"/>
                <a:gd name="T13" fmla="*/ 5 h 200"/>
                <a:gd name="T14" fmla="*/ 2 w 142"/>
                <a:gd name="T15" fmla="*/ 5 h 200"/>
                <a:gd name="T16" fmla="*/ 2 w 142"/>
                <a:gd name="T17" fmla="*/ 5 h 200"/>
                <a:gd name="T18" fmla="*/ 2 w 142"/>
                <a:gd name="T19" fmla="*/ 5 h 200"/>
                <a:gd name="T20" fmla="*/ 2 w 142"/>
                <a:gd name="T21" fmla="*/ 5 h 200"/>
                <a:gd name="T22" fmla="*/ 2 w 142"/>
                <a:gd name="T23" fmla="*/ 5 h 200"/>
                <a:gd name="T24" fmla="*/ 3 w 142"/>
                <a:gd name="T25" fmla="*/ 5 h 200"/>
                <a:gd name="T26" fmla="*/ 3 w 142"/>
                <a:gd name="T27" fmla="*/ 5 h 200"/>
                <a:gd name="T28" fmla="*/ 3 w 142"/>
                <a:gd name="T29" fmla="*/ 4 h 200"/>
                <a:gd name="T30" fmla="*/ 3 w 142"/>
                <a:gd name="T31" fmla="*/ 4 h 200"/>
                <a:gd name="T32" fmla="*/ 2 w 142"/>
                <a:gd name="T33" fmla="*/ 4 h 200"/>
                <a:gd name="T34" fmla="*/ 2 w 142"/>
                <a:gd name="T35" fmla="*/ 3 h 200"/>
                <a:gd name="T36" fmla="*/ 1 w 142"/>
                <a:gd name="T37" fmla="*/ 3 h 200"/>
                <a:gd name="T38" fmla="*/ 1 w 142"/>
                <a:gd name="T39" fmla="*/ 3 h 200"/>
                <a:gd name="T40" fmla="*/ 1 w 142"/>
                <a:gd name="T41" fmla="*/ 3 h 200"/>
                <a:gd name="T42" fmla="*/ 1 w 142"/>
                <a:gd name="T43" fmla="*/ 2 h 200"/>
                <a:gd name="T44" fmla="*/ 1 w 142"/>
                <a:gd name="T45" fmla="*/ 3 h 200"/>
                <a:gd name="T46" fmla="*/ 1 w 142"/>
                <a:gd name="T47" fmla="*/ 3 h 200"/>
                <a:gd name="T48" fmla="*/ 2 w 142"/>
                <a:gd name="T49" fmla="*/ 3 h 200"/>
                <a:gd name="T50" fmla="*/ 2 w 142"/>
                <a:gd name="T51" fmla="*/ 3 h 200"/>
                <a:gd name="T52" fmla="*/ 3 w 142"/>
                <a:gd name="T53" fmla="*/ 3 h 200"/>
                <a:gd name="T54" fmla="*/ 2 w 142"/>
                <a:gd name="T55" fmla="*/ 2 h 200"/>
                <a:gd name="T56" fmla="*/ 2 w 142"/>
                <a:gd name="T57" fmla="*/ 1 h 200"/>
                <a:gd name="T58" fmla="*/ 2 w 142"/>
                <a:gd name="T59" fmla="*/ 1 h 200"/>
                <a:gd name="T60" fmla="*/ 1 w 142"/>
                <a:gd name="T61" fmla="*/ 1 h 200"/>
                <a:gd name="T62" fmla="*/ 2 w 142"/>
                <a:gd name="T63" fmla="*/ 1 h 200"/>
                <a:gd name="T64" fmla="*/ 2 w 142"/>
                <a:gd name="T65" fmla="*/ 1 h 200"/>
                <a:gd name="T66" fmla="*/ 2 w 142"/>
                <a:gd name="T67" fmla="*/ 2 h 200"/>
                <a:gd name="T68" fmla="*/ 3 w 142"/>
                <a:gd name="T69" fmla="*/ 2 h 200"/>
                <a:gd name="T70" fmla="*/ 3 w 142"/>
                <a:gd name="T71" fmla="*/ 3 h 200"/>
                <a:gd name="T72" fmla="*/ 3 w 142"/>
                <a:gd name="T73" fmla="*/ 3 h 200"/>
                <a:gd name="T74" fmla="*/ 4 w 142"/>
                <a:gd name="T75" fmla="*/ 2 h 200"/>
                <a:gd name="T76" fmla="*/ 4 w 142"/>
                <a:gd name="T77" fmla="*/ 1 h 200"/>
                <a:gd name="T78" fmla="*/ 4 w 142"/>
                <a:gd name="T79" fmla="*/ 1 h 200"/>
                <a:gd name="T80" fmla="*/ 4 w 142"/>
                <a:gd name="T81" fmla="*/ 2 h 200"/>
                <a:gd name="T82" fmla="*/ 4 w 142"/>
                <a:gd name="T83" fmla="*/ 3 h 200"/>
                <a:gd name="T84" fmla="*/ 3 w 142"/>
                <a:gd name="T85" fmla="*/ 4 h 200"/>
                <a:gd name="T86" fmla="*/ 4 w 142"/>
                <a:gd name="T87" fmla="*/ 5 h 200"/>
                <a:gd name="T88" fmla="*/ 4 w 142"/>
                <a:gd name="T89" fmla="*/ 5 h 200"/>
                <a:gd name="T90" fmla="*/ 4 w 142"/>
                <a:gd name="T91" fmla="*/ 5 h 200"/>
                <a:gd name="T92" fmla="*/ 4 w 142"/>
                <a:gd name="T93" fmla="*/ 4 h 200"/>
                <a:gd name="T94" fmla="*/ 5 w 142"/>
                <a:gd name="T95" fmla="*/ 4 h 200"/>
                <a:gd name="T96" fmla="*/ 5 w 142"/>
                <a:gd name="T97" fmla="*/ 4 h 200"/>
                <a:gd name="T98" fmla="*/ 5 w 142"/>
                <a:gd name="T99" fmla="*/ 4 h 200"/>
                <a:gd name="T100" fmla="*/ 5 w 142"/>
                <a:gd name="T101" fmla="*/ 4 h 200"/>
                <a:gd name="T102" fmla="*/ 5 w 142"/>
                <a:gd name="T103" fmla="*/ 4 h 200"/>
                <a:gd name="T104" fmla="*/ 4 w 142"/>
                <a:gd name="T105" fmla="*/ 5 h 200"/>
                <a:gd name="T106" fmla="*/ 4 w 142"/>
                <a:gd name="T107" fmla="*/ 5 h 200"/>
                <a:gd name="T108" fmla="*/ 4 w 142"/>
                <a:gd name="T109" fmla="*/ 6 h 200"/>
                <a:gd name="T110" fmla="*/ 4 w 142"/>
                <a:gd name="T111" fmla="*/ 6 h 2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42" h="200">
                  <a:moveTo>
                    <a:pt x="115" y="178"/>
                  </a:moveTo>
                  <a:lnTo>
                    <a:pt x="114" y="184"/>
                  </a:lnTo>
                  <a:lnTo>
                    <a:pt x="112" y="189"/>
                  </a:lnTo>
                  <a:lnTo>
                    <a:pt x="111" y="194"/>
                  </a:lnTo>
                  <a:lnTo>
                    <a:pt x="111" y="200"/>
                  </a:lnTo>
                  <a:lnTo>
                    <a:pt x="104" y="189"/>
                  </a:lnTo>
                  <a:lnTo>
                    <a:pt x="99" y="175"/>
                  </a:lnTo>
                  <a:lnTo>
                    <a:pt x="93" y="162"/>
                  </a:lnTo>
                  <a:lnTo>
                    <a:pt x="91" y="154"/>
                  </a:lnTo>
                  <a:lnTo>
                    <a:pt x="86" y="152"/>
                  </a:lnTo>
                  <a:lnTo>
                    <a:pt x="80" y="149"/>
                  </a:lnTo>
                  <a:lnTo>
                    <a:pt x="73" y="146"/>
                  </a:lnTo>
                  <a:lnTo>
                    <a:pt x="66" y="144"/>
                  </a:lnTo>
                  <a:lnTo>
                    <a:pt x="59" y="141"/>
                  </a:lnTo>
                  <a:lnTo>
                    <a:pt x="53" y="139"/>
                  </a:lnTo>
                  <a:lnTo>
                    <a:pt x="47" y="137"/>
                  </a:lnTo>
                  <a:lnTo>
                    <a:pt x="41" y="137"/>
                  </a:lnTo>
                  <a:lnTo>
                    <a:pt x="40" y="136"/>
                  </a:lnTo>
                  <a:lnTo>
                    <a:pt x="39" y="133"/>
                  </a:lnTo>
                  <a:lnTo>
                    <a:pt x="36" y="132"/>
                  </a:lnTo>
                  <a:lnTo>
                    <a:pt x="35" y="131"/>
                  </a:lnTo>
                  <a:lnTo>
                    <a:pt x="40" y="131"/>
                  </a:lnTo>
                  <a:lnTo>
                    <a:pt x="47" y="132"/>
                  </a:lnTo>
                  <a:lnTo>
                    <a:pt x="55" y="133"/>
                  </a:lnTo>
                  <a:lnTo>
                    <a:pt x="64" y="133"/>
                  </a:lnTo>
                  <a:lnTo>
                    <a:pt x="72" y="134"/>
                  </a:lnTo>
                  <a:lnTo>
                    <a:pt x="79" y="136"/>
                  </a:lnTo>
                  <a:lnTo>
                    <a:pt x="85" y="137"/>
                  </a:lnTo>
                  <a:lnTo>
                    <a:pt x="88" y="138"/>
                  </a:lnTo>
                  <a:lnTo>
                    <a:pt x="85" y="126"/>
                  </a:lnTo>
                  <a:lnTo>
                    <a:pt x="81" y="117"/>
                  </a:lnTo>
                  <a:lnTo>
                    <a:pt x="78" y="110"/>
                  </a:lnTo>
                  <a:lnTo>
                    <a:pt x="74" y="104"/>
                  </a:lnTo>
                  <a:lnTo>
                    <a:pt x="63" y="100"/>
                  </a:lnTo>
                  <a:lnTo>
                    <a:pt x="53" y="95"/>
                  </a:lnTo>
                  <a:lnTo>
                    <a:pt x="42" y="91"/>
                  </a:lnTo>
                  <a:lnTo>
                    <a:pt x="33" y="85"/>
                  </a:lnTo>
                  <a:lnTo>
                    <a:pt x="25" y="79"/>
                  </a:lnTo>
                  <a:lnTo>
                    <a:pt x="17" y="74"/>
                  </a:lnTo>
                  <a:lnTo>
                    <a:pt x="10" y="72"/>
                  </a:lnTo>
                  <a:lnTo>
                    <a:pt x="5" y="70"/>
                  </a:lnTo>
                  <a:lnTo>
                    <a:pt x="2" y="68"/>
                  </a:lnTo>
                  <a:lnTo>
                    <a:pt x="0" y="65"/>
                  </a:lnTo>
                  <a:lnTo>
                    <a:pt x="1" y="64"/>
                  </a:lnTo>
                  <a:lnTo>
                    <a:pt x="6" y="65"/>
                  </a:lnTo>
                  <a:lnTo>
                    <a:pt x="12" y="68"/>
                  </a:lnTo>
                  <a:lnTo>
                    <a:pt x="19" y="71"/>
                  </a:lnTo>
                  <a:lnTo>
                    <a:pt x="27" y="76"/>
                  </a:lnTo>
                  <a:lnTo>
                    <a:pt x="36" y="79"/>
                  </a:lnTo>
                  <a:lnTo>
                    <a:pt x="47" y="84"/>
                  </a:lnTo>
                  <a:lnTo>
                    <a:pt x="56" y="87"/>
                  </a:lnTo>
                  <a:lnTo>
                    <a:pt x="64" y="91"/>
                  </a:lnTo>
                  <a:lnTo>
                    <a:pt x="72" y="92"/>
                  </a:lnTo>
                  <a:lnTo>
                    <a:pt x="71" y="84"/>
                  </a:lnTo>
                  <a:lnTo>
                    <a:pt x="68" y="72"/>
                  </a:lnTo>
                  <a:lnTo>
                    <a:pt x="62" y="58"/>
                  </a:lnTo>
                  <a:lnTo>
                    <a:pt x="56" y="46"/>
                  </a:lnTo>
                  <a:lnTo>
                    <a:pt x="49" y="32"/>
                  </a:lnTo>
                  <a:lnTo>
                    <a:pt x="42" y="20"/>
                  </a:lnTo>
                  <a:lnTo>
                    <a:pt x="36" y="12"/>
                  </a:lnTo>
                  <a:lnTo>
                    <a:pt x="33" y="7"/>
                  </a:lnTo>
                  <a:lnTo>
                    <a:pt x="30" y="2"/>
                  </a:lnTo>
                  <a:lnTo>
                    <a:pt x="31" y="0"/>
                  </a:lnTo>
                  <a:lnTo>
                    <a:pt x="36" y="2"/>
                  </a:lnTo>
                  <a:lnTo>
                    <a:pt x="43" y="9"/>
                  </a:lnTo>
                  <a:lnTo>
                    <a:pt x="48" y="15"/>
                  </a:lnTo>
                  <a:lnTo>
                    <a:pt x="54" y="24"/>
                  </a:lnTo>
                  <a:lnTo>
                    <a:pt x="59" y="34"/>
                  </a:lnTo>
                  <a:lnTo>
                    <a:pt x="66" y="45"/>
                  </a:lnTo>
                  <a:lnTo>
                    <a:pt x="72" y="56"/>
                  </a:lnTo>
                  <a:lnTo>
                    <a:pt x="77" y="66"/>
                  </a:lnTo>
                  <a:lnTo>
                    <a:pt x="80" y="77"/>
                  </a:lnTo>
                  <a:lnTo>
                    <a:pt x="82" y="84"/>
                  </a:lnTo>
                  <a:lnTo>
                    <a:pt x="92" y="73"/>
                  </a:lnTo>
                  <a:lnTo>
                    <a:pt x="100" y="56"/>
                  </a:lnTo>
                  <a:lnTo>
                    <a:pt x="104" y="39"/>
                  </a:lnTo>
                  <a:lnTo>
                    <a:pt x="107" y="26"/>
                  </a:lnTo>
                  <a:lnTo>
                    <a:pt x="107" y="20"/>
                  </a:lnTo>
                  <a:lnTo>
                    <a:pt x="108" y="19"/>
                  </a:lnTo>
                  <a:lnTo>
                    <a:pt x="109" y="24"/>
                  </a:lnTo>
                  <a:lnTo>
                    <a:pt x="110" y="31"/>
                  </a:lnTo>
                  <a:lnTo>
                    <a:pt x="110" y="43"/>
                  </a:lnTo>
                  <a:lnTo>
                    <a:pt x="108" y="63"/>
                  </a:lnTo>
                  <a:lnTo>
                    <a:pt x="102" y="83"/>
                  </a:lnTo>
                  <a:lnTo>
                    <a:pt x="88" y="100"/>
                  </a:lnTo>
                  <a:lnTo>
                    <a:pt x="94" y="111"/>
                  </a:lnTo>
                  <a:lnTo>
                    <a:pt x="97" y="122"/>
                  </a:lnTo>
                  <a:lnTo>
                    <a:pt x="99" y="131"/>
                  </a:lnTo>
                  <a:lnTo>
                    <a:pt x="100" y="138"/>
                  </a:lnTo>
                  <a:lnTo>
                    <a:pt x="106" y="136"/>
                  </a:lnTo>
                  <a:lnTo>
                    <a:pt x="111" y="132"/>
                  </a:lnTo>
                  <a:lnTo>
                    <a:pt x="116" y="129"/>
                  </a:lnTo>
                  <a:lnTo>
                    <a:pt x="120" y="125"/>
                  </a:lnTo>
                  <a:lnTo>
                    <a:pt x="125" y="122"/>
                  </a:lnTo>
                  <a:lnTo>
                    <a:pt x="129" y="117"/>
                  </a:lnTo>
                  <a:lnTo>
                    <a:pt x="132" y="113"/>
                  </a:lnTo>
                  <a:lnTo>
                    <a:pt x="134" y="107"/>
                  </a:lnTo>
                  <a:lnTo>
                    <a:pt x="138" y="101"/>
                  </a:lnTo>
                  <a:lnTo>
                    <a:pt x="141" y="100"/>
                  </a:lnTo>
                  <a:lnTo>
                    <a:pt x="142" y="103"/>
                  </a:lnTo>
                  <a:lnTo>
                    <a:pt x="142" y="110"/>
                  </a:lnTo>
                  <a:lnTo>
                    <a:pt x="140" y="115"/>
                  </a:lnTo>
                  <a:lnTo>
                    <a:pt x="137" y="121"/>
                  </a:lnTo>
                  <a:lnTo>
                    <a:pt x="132" y="127"/>
                  </a:lnTo>
                  <a:lnTo>
                    <a:pt x="127" y="134"/>
                  </a:lnTo>
                  <a:lnTo>
                    <a:pt x="122" y="140"/>
                  </a:lnTo>
                  <a:lnTo>
                    <a:pt x="116" y="146"/>
                  </a:lnTo>
                  <a:lnTo>
                    <a:pt x="110" y="151"/>
                  </a:lnTo>
                  <a:lnTo>
                    <a:pt x="106" y="153"/>
                  </a:lnTo>
                  <a:lnTo>
                    <a:pt x="108" y="161"/>
                  </a:lnTo>
                  <a:lnTo>
                    <a:pt x="110" y="167"/>
                  </a:lnTo>
                  <a:lnTo>
                    <a:pt x="112" y="174"/>
                  </a:lnTo>
                  <a:lnTo>
                    <a:pt x="115" y="178"/>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88" name="Freeform 326">
              <a:extLst>
                <a:ext uri="{FF2B5EF4-FFF2-40B4-BE49-F238E27FC236}">
                  <a16:creationId xmlns:a16="http://schemas.microsoft.com/office/drawing/2014/main" xmlns="" id="{8D30A522-4E97-4EC4-B306-105D3DFE3B91}"/>
                </a:ext>
              </a:extLst>
            </p:cNvPr>
            <p:cNvSpPr>
              <a:spLocks/>
            </p:cNvSpPr>
            <p:nvPr/>
          </p:nvSpPr>
          <p:spPr bwMode="auto">
            <a:xfrm>
              <a:off x="2127" y="1238"/>
              <a:ext cx="70" cy="91"/>
            </a:xfrm>
            <a:custGeom>
              <a:avLst/>
              <a:gdLst>
                <a:gd name="T0" fmla="*/ 5 w 140"/>
                <a:gd name="T1" fmla="*/ 1 h 180"/>
                <a:gd name="T2" fmla="*/ 4 w 140"/>
                <a:gd name="T3" fmla="*/ 1 h 180"/>
                <a:gd name="T4" fmla="*/ 4 w 140"/>
                <a:gd name="T5" fmla="*/ 1 h 180"/>
                <a:gd name="T6" fmla="*/ 4 w 140"/>
                <a:gd name="T7" fmla="*/ 1 h 180"/>
                <a:gd name="T8" fmla="*/ 3 w 140"/>
                <a:gd name="T9" fmla="*/ 2 h 180"/>
                <a:gd name="T10" fmla="*/ 2 w 140"/>
                <a:gd name="T11" fmla="*/ 2 h 180"/>
                <a:gd name="T12" fmla="*/ 2 w 140"/>
                <a:gd name="T13" fmla="*/ 2 h 180"/>
                <a:gd name="T14" fmla="*/ 1 w 140"/>
                <a:gd name="T15" fmla="*/ 2 h 180"/>
                <a:gd name="T16" fmla="*/ 1 w 140"/>
                <a:gd name="T17" fmla="*/ 2 h 180"/>
                <a:gd name="T18" fmla="*/ 1 w 140"/>
                <a:gd name="T19" fmla="*/ 2 h 180"/>
                <a:gd name="T20" fmla="*/ 1 w 140"/>
                <a:gd name="T21" fmla="*/ 2 h 180"/>
                <a:gd name="T22" fmla="*/ 2 w 140"/>
                <a:gd name="T23" fmla="*/ 2 h 180"/>
                <a:gd name="T24" fmla="*/ 2 w 140"/>
                <a:gd name="T25" fmla="*/ 2 h 180"/>
                <a:gd name="T26" fmla="*/ 3 w 140"/>
                <a:gd name="T27" fmla="*/ 2 h 180"/>
                <a:gd name="T28" fmla="*/ 3 w 140"/>
                <a:gd name="T29" fmla="*/ 2 h 180"/>
                <a:gd name="T30" fmla="*/ 3 w 140"/>
                <a:gd name="T31" fmla="*/ 3 h 180"/>
                <a:gd name="T32" fmla="*/ 2 w 140"/>
                <a:gd name="T33" fmla="*/ 3 h 180"/>
                <a:gd name="T34" fmla="*/ 2 w 140"/>
                <a:gd name="T35" fmla="*/ 3 h 180"/>
                <a:gd name="T36" fmla="*/ 1 w 140"/>
                <a:gd name="T37" fmla="*/ 4 h 180"/>
                <a:gd name="T38" fmla="*/ 1 w 140"/>
                <a:gd name="T39" fmla="*/ 4 h 180"/>
                <a:gd name="T40" fmla="*/ 1 w 140"/>
                <a:gd name="T41" fmla="*/ 4 h 180"/>
                <a:gd name="T42" fmla="*/ 1 w 140"/>
                <a:gd name="T43" fmla="*/ 4 h 180"/>
                <a:gd name="T44" fmla="*/ 1 w 140"/>
                <a:gd name="T45" fmla="*/ 4 h 180"/>
                <a:gd name="T46" fmla="*/ 1 w 140"/>
                <a:gd name="T47" fmla="*/ 4 h 180"/>
                <a:gd name="T48" fmla="*/ 2 w 140"/>
                <a:gd name="T49" fmla="*/ 4 h 180"/>
                <a:gd name="T50" fmla="*/ 2 w 140"/>
                <a:gd name="T51" fmla="*/ 4 h 180"/>
                <a:gd name="T52" fmla="*/ 2 w 140"/>
                <a:gd name="T53" fmla="*/ 4 h 180"/>
                <a:gd name="T54" fmla="*/ 2 w 140"/>
                <a:gd name="T55" fmla="*/ 5 h 180"/>
                <a:gd name="T56" fmla="*/ 2 w 140"/>
                <a:gd name="T57" fmla="*/ 6 h 180"/>
                <a:gd name="T58" fmla="*/ 2 w 140"/>
                <a:gd name="T59" fmla="*/ 5 h 180"/>
                <a:gd name="T60" fmla="*/ 2 w 140"/>
                <a:gd name="T61" fmla="*/ 5 h 180"/>
                <a:gd name="T62" fmla="*/ 2 w 140"/>
                <a:gd name="T63" fmla="*/ 4 h 180"/>
                <a:gd name="T64" fmla="*/ 3 w 140"/>
                <a:gd name="T65" fmla="*/ 4 h 180"/>
                <a:gd name="T66" fmla="*/ 3 w 140"/>
                <a:gd name="T67" fmla="*/ 5 h 180"/>
                <a:gd name="T68" fmla="*/ 4 w 140"/>
                <a:gd name="T69" fmla="*/ 6 h 180"/>
                <a:gd name="T70" fmla="*/ 4 w 140"/>
                <a:gd name="T71" fmla="*/ 6 h 180"/>
                <a:gd name="T72" fmla="*/ 3 w 140"/>
                <a:gd name="T73" fmla="*/ 5 h 180"/>
                <a:gd name="T74" fmla="*/ 3 w 140"/>
                <a:gd name="T75" fmla="*/ 4 h 180"/>
                <a:gd name="T76" fmla="*/ 3 w 140"/>
                <a:gd name="T77" fmla="*/ 3 h 180"/>
                <a:gd name="T78" fmla="*/ 4 w 140"/>
                <a:gd name="T79" fmla="*/ 2 h 180"/>
                <a:gd name="T80" fmla="*/ 4 w 140"/>
                <a:gd name="T81" fmla="*/ 2 h 180"/>
                <a:gd name="T82" fmla="*/ 5 w 140"/>
                <a:gd name="T83" fmla="*/ 3 h 180"/>
                <a:gd name="T84" fmla="*/ 5 w 140"/>
                <a:gd name="T85" fmla="*/ 4 h 180"/>
                <a:gd name="T86" fmla="*/ 5 w 140"/>
                <a:gd name="T87" fmla="*/ 4 h 180"/>
                <a:gd name="T88" fmla="*/ 5 w 140"/>
                <a:gd name="T89" fmla="*/ 3 h 180"/>
                <a:gd name="T90" fmla="*/ 4 w 140"/>
                <a:gd name="T91" fmla="*/ 2 h 180"/>
                <a:gd name="T92" fmla="*/ 4 w 140"/>
                <a:gd name="T93" fmla="*/ 1 h 180"/>
                <a:gd name="T94" fmla="*/ 5 w 140"/>
                <a:gd name="T95" fmla="*/ 1 h 180"/>
                <a:gd name="T96" fmla="*/ 5 w 140"/>
                <a:gd name="T97" fmla="*/ 0 h 1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40" h="180">
                  <a:moveTo>
                    <a:pt x="140" y="0"/>
                  </a:moveTo>
                  <a:lnTo>
                    <a:pt x="132" y="1"/>
                  </a:lnTo>
                  <a:lnTo>
                    <a:pt x="125" y="3"/>
                  </a:lnTo>
                  <a:lnTo>
                    <a:pt x="118" y="4"/>
                  </a:lnTo>
                  <a:lnTo>
                    <a:pt x="110" y="4"/>
                  </a:lnTo>
                  <a:lnTo>
                    <a:pt x="109" y="12"/>
                  </a:lnTo>
                  <a:lnTo>
                    <a:pt x="105" y="21"/>
                  </a:lnTo>
                  <a:lnTo>
                    <a:pt x="99" y="28"/>
                  </a:lnTo>
                  <a:lnTo>
                    <a:pt x="92" y="32"/>
                  </a:lnTo>
                  <a:lnTo>
                    <a:pt x="84" y="33"/>
                  </a:lnTo>
                  <a:lnTo>
                    <a:pt x="75" y="34"/>
                  </a:lnTo>
                  <a:lnTo>
                    <a:pt x="64" y="35"/>
                  </a:lnTo>
                  <a:lnTo>
                    <a:pt x="54" y="39"/>
                  </a:lnTo>
                  <a:lnTo>
                    <a:pt x="44" y="41"/>
                  </a:lnTo>
                  <a:lnTo>
                    <a:pt x="34" y="44"/>
                  </a:lnTo>
                  <a:lnTo>
                    <a:pt x="28" y="48"/>
                  </a:lnTo>
                  <a:lnTo>
                    <a:pt x="23" y="53"/>
                  </a:lnTo>
                  <a:lnTo>
                    <a:pt x="21" y="55"/>
                  </a:lnTo>
                  <a:lnTo>
                    <a:pt x="21" y="56"/>
                  </a:lnTo>
                  <a:lnTo>
                    <a:pt x="22" y="56"/>
                  </a:lnTo>
                  <a:lnTo>
                    <a:pt x="26" y="54"/>
                  </a:lnTo>
                  <a:lnTo>
                    <a:pt x="31" y="51"/>
                  </a:lnTo>
                  <a:lnTo>
                    <a:pt x="37" y="49"/>
                  </a:lnTo>
                  <a:lnTo>
                    <a:pt x="44" y="47"/>
                  </a:lnTo>
                  <a:lnTo>
                    <a:pt x="52" y="46"/>
                  </a:lnTo>
                  <a:lnTo>
                    <a:pt x="60" y="43"/>
                  </a:lnTo>
                  <a:lnTo>
                    <a:pt x="69" y="43"/>
                  </a:lnTo>
                  <a:lnTo>
                    <a:pt x="78" y="43"/>
                  </a:lnTo>
                  <a:lnTo>
                    <a:pt x="86" y="44"/>
                  </a:lnTo>
                  <a:lnTo>
                    <a:pt x="80" y="57"/>
                  </a:lnTo>
                  <a:lnTo>
                    <a:pt x="75" y="71"/>
                  </a:lnTo>
                  <a:lnTo>
                    <a:pt x="69" y="81"/>
                  </a:lnTo>
                  <a:lnTo>
                    <a:pt x="62" y="88"/>
                  </a:lnTo>
                  <a:lnTo>
                    <a:pt x="57" y="91"/>
                  </a:lnTo>
                  <a:lnTo>
                    <a:pt x="51" y="93"/>
                  </a:lnTo>
                  <a:lnTo>
                    <a:pt x="42" y="95"/>
                  </a:lnTo>
                  <a:lnTo>
                    <a:pt x="33" y="97"/>
                  </a:lnTo>
                  <a:lnTo>
                    <a:pt x="25" y="100"/>
                  </a:lnTo>
                  <a:lnTo>
                    <a:pt x="17" y="102"/>
                  </a:lnTo>
                  <a:lnTo>
                    <a:pt x="10" y="103"/>
                  </a:lnTo>
                  <a:lnTo>
                    <a:pt x="4" y="104"/>
                  </a:lnTo>
                  <a:lnTo>
                    <a:pt x="1" y="106"/>
                  </a:lnTo>
                  <a:lnTo>
                    <a:pt x="0" y="106"/>
                  </a:lnTo>
                  <a:lnTo>
                    <a:pt x="1" y="107"/>
                  </a:lnTo>
                  <a:lnTo>
                    <a:pt x="7" y="107"/>
                  </a:lnTo>
                  <a:lnTo>
                    <a:pt x="11" y="107"/>
                  </a:lnTo>
                  <a:lnTo>
                    <a:pt x="17" y="106"/>
                  </a:lnTo>
                  <a:lnTo>
                    <a:pt x="24" y="106"/>
                  </a:lnTo>
                  <a:lnTo>
                    <a:pt x="31" y="104"/>
                  </a:lnTo>
                  <a:lnTo>
                    <a:pt x="38" y="103"/>
                  </a:lnTo>
                  <a:lnTo>
                    <a:pt x="46" y="102"/>
                  </a:lnTo>
                  <a:lnTo>
                    <a:pt x="53" y="101"/>
                  </a:lnTo>
                  <a:lnTo>
                    <a:pt x="60" y="100"/>
                  </a:lnTo>
                  <a:lnTo>
                    <a:pt x="49" y="111"/>
                  </a:lnTo>
                  <a:lnTo>
                    <a:pt x="40" y="124"/>
                  </a:lnTo>
                  <a:lnTo>
                    <a:pt x="33" y="145"/>
                  </a:lnTo>
                  <a:lnTo>
                    <a:pt x="31" y="180"/>
                  </a:lnTo>
                  <a:lnTo>
                    <a:pt x="34" y="172"/>
                  </a:lnTo>
                  <a:lnTo>
                    <a:pt x="39" y="163"/>
                  </a:lnTo>
                  <a:lnTo>
                    <a:pt x="44" y="152"/>
                  </a:lnTo>
                  <a:lnTo>
                    <a:pt x="48" y="141"/>
                  </a:lnTo>
                  <a:lnTo>
                    <a:pt x="54" y="130"/>
                  </a:lnTo>
                  <a:lnTo>
                    <a:pt x="60" y="119"/>
                  </a:lnTo>
                  <a:lnTo>
                    <a:pt x="64" y="111"/>
                  </a:lnTo>
                  <a:lnTo>
                    <a:pt x="70" y="106"/>
                  </a:lnTo>
                  <a:lnTo>
                    <a:pt x="74" y="121"/>
                  </a:lnTo>
                  <a:lnTo>
                    <a:pt x="79" y="137"/>
                  </a:lnTo>
                  <a:lnTo>
                    <a:pt x="86" y="152"/>
                  </a:lnTo>
                  <a:lnTo>
                    <a:pt x="93" y="162"/>
                  </a:lnTo>
                  <a:lnTo>
                    <a:pt x="98" y="167"/>
                  </a:lnTo>
                  <a:lnTo>
                    <a:pt x="99" y="165"/>
                  </a:lnTo>
                  <a:lnTo>
                    <a:pt x="98" y="162"/>
                  </a:lnTo>
                  <a:lnTo>
                    <a:pt x="94" y="157"/>
                  </a:lnTo>
                  <a:lnTo>
                    <a:pt x="89" y="141"/>
                  </a:lnTo>
                  <a:lnTo>
                    <a:pt x="84" y="124"/>
                  </a:lnTo>
                  <a:lnTo>
                    <a:pt x="80" y="109"/>
                  </a:lnTo>
                  <a:lnTo>
                    <a:pt x="80" y="96"/>
                  </a:lnTo>
                  <a:lnTo>
                    <a:pt x="84" y="84"/>
                  </a:lnTo>
                  <a:lnTo>
                    <a:pt x="91" y="70"/>
                  </a:lnTo>
                  <a:lnTo>
                    <a:pt x="98" y="56"/>
                  </a:lnTo>
                  <a:lnTo>
                    <a:pt x="102" y="48"/>
                  </a:lnTo>
                  <a:lnTo>
                    <a:pt x="113" y="58"/>
                  </a:lnTo>
                  <a:lnTo>
                    <a:pt x="123" y="71"/>
                  </a:lnTo>
                  <a:lnTo>
                    <a:pt x="131" y="87"/>
                  </a:lnTo>
                  <a:lnTo>
                    <a:pt x="135" y="108"/>
                  </a:lnTo>
                  <a:lnTo>
                    <a:pt x="136" y="115"/>
                  </a:lnTo>
                  <a:lnTo>
                    <a:pt x="137" y="115"/>
                  </a:lnTo>
                  <a:lnTo>
                    <a:pt x="139" y="110"/>
                  </a:lnTo>
                  <a:lnTo>
                    <a:pt x="139" y="104"/>
                  </a:lnTo>
                  <a:lnTo>
                    <a:pt x="137" y="84"/>
                  </a:lnTo>
                  <a:lnTo>
                    <a:pt x="131" y="63"/>
                  </a:lnTo>
                  <a:lnTo>
                    <a:pt x="124" y="47"/>
                  </a:lnTo>
                  <a:lnTo>
                    <a:pt x="117" y="39"/>
                  </a:lnTo>
                  <a:lnTo>
                    <a:pt x="124" y="29"/>
                  </a:lnTo>
                  <a:lnTo>
                    <a:pt x="130" y="19"/>
                  </a:lnTo>
                  <a:lnTo>
                    <a:pt x="136" y="9"/>
                  </a:lnTo>
                  <a:lnTo>
                    <a:pt x="139" y="0"/>
                  </a:lnTo>
                  <a:lnTo>
                    <a:pt x="140" y="0"/>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89" name="Freeform 327">
              <a:extLst>
                <a:ext uri="{FF2B5EF4-FFF2-40B4-BE49-F238E27FC236}">
                  <a16:creationId xmlns:a16="http://schemas.microsoft.com/office/drawing/2014/main" xmlns="" id="{54E227EF-6575-4C5E-9EF4-493851A490AE}"/>
                </a:ext>
              </a:extLst>
            </p:cNvPr>
            <p:cNvSpPr>
              <a:spLocks/>
            </p:cNvSpPr>
            <p:nvPr/>
          </p:nvSpPr>
          <p:spPr bwMode="auto">
            <a:xfrm>
              <a:off x="2236" y="1115"/>
              <a:ext cx="100" cy="77"/>
            </a:xfrm>
            <a:custGeom>
              <a:avLst/>
              <a:gdLst>
                <a:gd name="T0" fmla="*/ 4 w 199"/>
                <a:gd name="T1" fmla="*/ 1 h 154"/>
                <a:gd name="T2" fmla="*/ 5 w 199"/>
                <a:gd name="T3" fmla="*/ 1 h 154"/>
                <a:gd name="T4" fmla="*/ 5 w 199"/>
                <a:gd name="T5" fmla="*/ 1 h 154"/>
                <a:gd name="T6" fmla="*/ 5 w 199"/>
                <a:gd name="T7" fmla="*/ 1 h 154"/>
                <a:gd name="T8" fmla="*/ 5 w 199"/>
                <a:gd name="T9" fmla="*/ 2 h 154"/>
                <a:gd name="T10" fmla="*/ 4 w 199"/>
                <a:gd name="T11" fmla="*/ 2 h 154"/>
                <a:gd name="T12" fmla="*/ 4 w 199"/>
                <a:gd name="T13" fmla="*/ 2 h 154"/>
                <a:gd name="T14" fmla="*/ 4 w 199"/>
                <a:gd name="T15" fmla="*/ 3 h 154"/>
                <a:gd name="T16" fmla="*/ 4 w 199"/>
                <a:gd name="T17" fmla="*/ 3 h 154"/>
                <a:gd name="T18" fmla="*/ 5 w 199"/>
                <a:gd name="T19" fmla="*/ 2 h 154"/>
                <a:gd name="T20" fmla="*/ 5 w 199"/>
                <a:gd name="T21" fmla="*/ 3 h 154"/>
                <a:gd name="T22" fmla="*/ 5 w 199"/>
                <a:gd name="T23" fmla="*/ 3 h 154"/>
                <a:gd name="T24" fmla="*/ 5 w 199"/>
                <a:gd name="T25" fmla="*/ 3 h 154"/>
                <a:gd name="T26" fmla="*/ 5 w 199"/>
                <a:gd name="T27" fmla="*/ 3 h 154"/>
                <a:gd name="T28" fmla="*/ 5 w 199"/>
                <a:gd name="T29" fmla="*/ 4 h 154"/>
                <a:gd name="T30" fmla="*/ 6 w 199"/>
                <a:gd name="T31" fmla="*/ 4 h 154"/>
                <a:gd name="T32" fmla="*/ 6 w 199"/>
                <a:gd name="T33" fmla="*/ 4 h 154"/>
                <a:gd name="T34" fmla="*/ 6 w 199"/>
                <a:gd name="T35" fmla="*/ 4 h 154"/>
                <a:gd name="T36" fmla="*/ 7 w 199"/>
                <a:gd name="T37" fmla="*/ 5 h 154"/>
                <a:gd name="T38" fmla="*/ 6 w 199"/>
                <a:gd name="T39" fmla="*/ 5 h 154"/>
                <a:gd name="T40" fmla="*/ 6 w 199"/>
                <a:gd name="T41" fmla="*/ 5 h 154"/>
                <a:gd name="T42" fmla="*/ 5 w 199"/>
                <a:gd name="T43" fmla="*/ 5 h 154"/>
                <a:gd name="T44" fmla="*/ 5 w 199"/>
                <a:gd name="T45" fmla="*/ 4 h 154"/>
                <a:gd name="T46" fmla="*/ 5 w 199"/>
                <a:gd name="T47" fmla="*/ 4 h 154"/>
                <a:gd name="T48" fmla="*/ 4 w 199"/>
                <a:gd name="T49" fmla="*/ 3 h 154"/>
                <a:gd name="T50" fmla="*/ 4 w 199"/>
                <a:gd name="T51" fmla="*/ 4 h 154"/>
                <a:gd name="T52" fmla="*/ 4 w 199"/>
                <a:gd name="T53" fmla="*/ 5 h 154"/>
                <a:gd name="T54" fmla="*/ 4 w 199"/>
                <a:gd name="T55" fmla="*/ 5 h 154"/>
                <a:gd name="T56" fmla="*/ 3 w 199"/>
                <a:gd name="T57" fmla="*/ 5 h 154"/>
                <a:gd name="T58" fmla="*/ 2 w 199"/>
                <a:gd name="T59" fmla="*/ 5 h 154"/>
                <a:gd name="T60" fmla="*/ 2 w 199"/>
                <a:gd name="T61" fmla="*/ 4 h 154"/>
                <a:gd name="T62" fmla="*/ 2 w 199"/>
                <a:gd name="T63" fmla="*/ 3 h 154"/>
                <a:gd name="T64" fmla="*/ 2 w 199"/>
                <a:gd name="T65" fmla="*/ 3 h 154"/>
                <a:gd name="T66" fmla="*/ 2 w 199"/>
                <a:gd name="T67" fmla="*/ 3 h 154"/>
                <a:gd name="T68" fmla="*/ 1 w 199"/>
                <a:gd name="T69" fmla="*/ 3 h 154"/>
                <a:gd name="T70" fmla="*/ 1 w 199"/>
                <a:gd name="T71" fmla="*/ 3 h 154"/>
                <a:gd name="T72" fmla="*/ 1 w 199"/>
                <a:gd name="T73" fmla="*/ 2 h 154"/>
                <a:gd name="T74" fmla="*/ 1 w 199"/>
                <a:gd name="T75" fmla="*/ 2 h 154"/>
                <a:gd name="T76" fmla="*/ 1 w 199"/>
                <a:gd name="T77" fmla="*/ 2 h 154"/>
                <a:gd name="T78" fmla="*/ 1 w 199"/>
                <a:gd name="T79" fmla="*/ 2 h 154"/>
                <a:gd name="T80" fmla="*/ 2 w 199"/>
                <a:gd name="T81" fmla="*/ 1 h 154"/>
                <a:gd name="T82" fmla="*/ 2 w 199"/>
                <a:gd name="T83" fmla="*/ 1 h 154"/>
                <a:gd name="T84" fmla="*/ 3 w 199"/>
                <a:gd name="T85" fmla="*/ 1 h 154"/>
                <a:gd name="T86" fmla="*/ 3 w 199"/>
                <a:gd name="T87" fmla="*/ 1 h 154"/>
                <a:gd name="T88" fmla="*/ 3 w 199"/>
                <a:gd name="T89" fmla="*/ 2 h 154"/>
                <a:gd name="T90" fmla="*/ 4 w 199"/>
                <a:gd name="T91" fmla="*/ 2 h 154"/>
                <a:gd name="T92" fmla="*/ 4 w 199"/>
                <a:gd name="T93" fmla="*/ 2 h 154"/>
                <a:gd name="T94" fmla="*/ 4 w 199"/>
                <a:gd name="T95" fmla="*/ 2 h 154"/>
                <a:gd name="T96" fmla="*/ 4 w 199"/>
                <a:gd name="T97" fmla="*/ 2 h 154"/>
                <a:gd name="T98" fmla="*/ 4 w 199"/>
                <a:gd name="T99" fmla="*/ 1 h 15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9" h="154">
                  <a:moveTo>
                    <a:pt x="109" y="16"/>
                  </a:moveTo>
                  <a:lnTo>
                    <a:pt x="112" y="13"/>
                  </a:lnTo>
                  <a:lnTo>
                    <a:pt x="118" y="10"/>
                  </a:lnTo>
                  <a:lnTo>
                    <a:pt x="125" y="9"/>
                  </a:lnTo>
                  <a:lnTo>
                    <a:pt x="132" y="9"/>
                  </a:lnTo>
                  <a:lnTo>
                    <a:pt x="138" y="9"/>
                  </a:lnTo>
                  <a:lnTo>
                    <a:pt x="145" y="10"/>
                  </a:lnTo>
                  <a:lnTo>
                    <a:pt x="150" y="14"/>
                  </a:lnTo>
                  <a:lnTo>
                    <a:pt x="156" y="20"/>
                  </a:lnTo>
                  <a:lnTo>
                    <a:pt x="155" y="18"/>
                  </a:lnTo>
                  <a:lnTo>
                    <a:pt x="157" y="23"/>
                  </a:lnTo>
                  <a:lnTo>
                    <a:pt x="159" y="31"/>
                  </a:lnTo>
                  <a:lnTo>
                    <a:pt x="159" y="38"/>
                  </a:lnTo>
                  <a:lnTo>
                    <a:pt x="159" y="44"/>
                  </a:lnTo>
                  <a:lnTo>
                    <a:pt x="156" y="48"/>
                  </a:lnTo>
                  <a:lnTo>
                    <a:pt x="152" y="53"/>
                  </a:lnTo>
                  <a:lnTo>
                    <a:pt x="142" y="55"/>
                  </a:lnTo>
                  <a:lnTo>
                    <a:pt x="127" y="54"/>
                  </a:lnTo>
                  <a:lnTo>
                    <a:pt x="124" y="58"/>
                  </a:lnTo>
                  <a:lnTo>
                    <a:pt x="119" y="61"/>
                  </a:lnTo>
                  <a:lnTo>
                    <a:pt x="115" y="64"/>
                  </a:lnTo>
                  <a:lnTo>
                    <a:pt x="112" y="67"/>
                  </a:lnTo>
                  <a:lnTo>
                    <a:pt x="114" y="68"/>
                  </a:lnTo>
                  <a:lnTo>
                    <a:pt x="115" y="70"/>
                  </a:lnTo>
                  <a:lnTo>
                    <a:pt x="116" y="71"/>
                  </a:lnTo>
                  <a:lnTo>
                    <a:pt x="116" y="73"/>
                  </a:lnTo>
                  <a:lnTo>
                    <a:pt x="118" y="68"/>
                  </a:lnTo>
                  <a:lnTo>
                    <a:pt x="124" y="63"/>
                  </a:lnTo>
                  <a:lnTo>
                    <a:pt x="132" y="62"/>
                  </a:lnTo>
                  <a:lnTo>
                    <a:pt x="139" y="63"/>
                  </a:lnTo>
                  <a:lnTo>
                    <a:pt x="144" y="66"/>
                  </a:lnTo>
                  <a:lnTo>
                    <a:pt x="147" y="68"/>
                  </a:lnTo>
                  <a:lnTo>
                    <a:pt x="149" y="70"/>
                  </a:lnTo>
                  <a:lnTo>
                    <a:pt x="152" y="74"/>
                  </a:lnTo>
                  <a:lnTo>
                    <a:pt x="153" y="75"/>
                  </a:lnTo>
                  <a:lnTo>
                    <a:pt x="153" y="77"/>
                  </a:lnTo>
                  <a:lnTo>
                    <a:pt x="153" y="78"/>
                  </a:lnTo>
                  <a:lnTo>
                    <a:pt x="153" y="81"/>
                  </a:lnTo>
                  <a:lnTo>
                    <a:pt x="153" y="84"/>
                  </a:lnTo>
                  <a:lnTo>
                    <a:pt x="152" y="89"/>
                  </a:lnTo>
                  <a:lnTo>
                    <a:pt x="149" y="93"/>
                  </a:lnTo>
                  <a:lnTo>
                    <a:pt x="147" y="96"/>
                  </a:lnTo>
                  <a:lnTo>
                    <a:pt x="148" y="97"/>
                  </a:lnTo>
                  <a:lnTo>
                    <a:pt x="150" y="98"/>
                  </a:lnTo>
                  <a:lnTo>
                    <a:pt x="153" y="100"/>
                  </a:lnTo>
                  <a:lnTo>
                    <a:pt x="155" y="101"/>
                  </a:lnTo>
                  <a:lnTo>
                    <a:pt x="160" y="99"/>
                  </a:lnTo>
                  <a:lnTo>
                    <a:pt x="164" y="97"/>
                  </a:lnTo>
                  <a:lnTo>
                    <a:pt x="169" y="97"/>
                  </a:lnTo>
                  <a:lnTo>
                    <a:pt x="173" y="97"/>
                  </a:lnTo>
                  <a:lnTo>
                    <a:pt x="179" y="98"/>
                  </a:lnTo>
                  <a:lnTo>
                    <a:pt x="184" y="100"/>
                  </a:lnTo>
                  <a:lnTo>
                    <a:pt x="188" y="104"/>
                  </a:lnTo>
                  <a:lnTo>
                    <a:pt x="192" y="107"/>
                  </a:lnTo>
                  <a:lnTo>
                    <a:pt x="197" y="116"/>
                  </a:lnTo>
                  <a:lnTo>
                    <a:pt x="199" y="127"/>
                  </a:lnTo>
                  <a:lnTo>
                    <a:pt x="197" y="137"/>
                  </a:lnTo>
                  <a:lnTo>
                    <a:pt x="191" y="145"/>
                  </a:lnTo>
                  <a:lnTo>
                    <a:pt x="187" y="149"/>
                  </a:lnTo>
                  <a:lnTo>
                    <a:pt x="183" y="151"/>
                  </a:lnTo>
                  <a:lnTo>
                    <a:pt x="177" y="153"/>
                  </a:lnTo>
                  <a:lnTo>
                    <a:pt x="172" y="153"/>
                  </a:lnTo>
                  <a:lnTo>
                    <a:pt x="167" y="154"/>
                  </a:lnTo>
                  <a:lnTo>
                    <a:pt x="162" y="153"/>
                  </a:lnTo>
                  <a:lnTo>
                    <a:pt x="157" y="151"/>
                  </a:lnTo>
                  <a:lnTo>
                    <a:pt x="153" y="149"/>
                  </a:lnTo>
                  <a:lnTo>
                    <a:pt x="147" y="142"/>
                  </a:lnTo>
                  <a:lnTo>
                    <a:pt x="145" y="134"/>
                  </a:lnTo>
                  <a:lnTo>
                    <a:pt x="144" y="127"/>
                  </a:lnTo>
                  <a:lnTo>
                    <a:pt x="146" y="120"/>
                  </a:lnTo>
                  <a:lnTo>
                    <a:pt x="140" y="115"/>
                  </a:lnTo>
                  <a:lnTo>
                    <a:pt x="130" y="107"/>
                  </a:lnTo>
                  <a:lnTo>
                    <a:pt x="119" y="100"/>
                  </a:lnTo>
                  <a:lnTo>
                    <a:pt x="114" y="96"/>
                  </a:lnTo>
                  <a:lnTo>
                    <a:pt x="112" y="94"/>
                  </a:lnTo>
                  <a:lnTo>
                    <a:pt x="111" y="94"/>
                  </a:lnTo>
                  <a:lnTo>
                    <a:pt x="110" y="96"/>
                  </a:lnTo>
                  <a:lnTo>
                    <a:pt x="111" y="98"/>
                  </a:lnTo>
                  <a:lnTo>
                    <a:pt x="115" y="108"/>
                  </a:lnTo>
                  <a:lnTo>
                    <a:pt x="115" y="120"/>
                  </a:lnTo>
                  <a:lnTo>
                    <a:pt x="111" y="129"/>
                  </a:lnTo>
                  <a:lnTo>
                    <a:pt x="107" y="137"/>
                  </a:lnTo>
                  <a:lnTo>
                    <a:pt x="103" y="141"/>
                  </a:lnTo>
                  <a:lnTo>
                    <a:pt x="98" y="143"/>
                  </a:lnTo>
                  <a:lnTo>
                    <a:pt x="91" y="146"/>
                  </a:lnTo>
                  <a:lnTo>
                    <a:pt x="84" y="149"/>
                  </a:lnTo>
                  <a:lnTo>
                    <a:pt x="76" y="146"/>
                  </a:lnTo>
                  <a:lnTo>
                    <a:pt x="68" y="143"/>
                  </a:lnTo>
                  <a:lnTo>
                    <a:pt x="62" y="138"/>
                  </a:lnTo>
                  <a:lnTo>
                    <a:pt x="57" y="132"/>
                  </a:lnTo>
                  <a:lnTo>
                    <a:pt x="54" y="128"/>
                  </a:lnTo>
                  <a:lnTo>
                    <a:pt x="51" y="121"/>
                  </a:lnTo>
                  <a:lnTo>
                    <a:pt x="51" y="113"/>
                  </a:lnTo>
                  <a:lnTo>
                    <a:pt x="51" y="104"/>
                  </a:lnTo>
                  <a:lnTo>
                    <a:pt x="54" y="100"/>
                  </a:lnTo>
                  <a:lnTo>
                    <a:pt x="57" y="96"/>
                  </a:lnTo>
                  <a:lnTo>
                    <a:pt x="61" y="92"/>
                  </a:lnTo>
                  <a:lnTo>
                    <a:pt x="64" y="90"/>
                  </a:lnTo>
                  <a:lnTo>
                    <a:pt x="57" y="89"/>
                  </a:lnTo>
                  <a:lnTo>
                    <a:pt x="51" y="84"/>
                  </a:lnTo>
                  <a:lnTo>
                    <a:pt x="46" y="78"/>
                  </a:lnTo>
                  <a:lnTo>
                    <a:pt x="42" y="73"/>
                  </a:lnTo>
                  <a:lnTo>
                    <a:pt x="41" y="81"/>
                  </a:lnTo>
                  <a:lnTo>
                    <a:pt x="38" y="88"/>
                  </a:lnTo>
                  <a:lnTo>
                    <a:pt x="31" y="91"/>
                  </a:lnTo>
                  <a:lnTo>
                    <a:pt x="18" y="89"/>
                  </a:lnTo>
                  <a:lnTo>
                    <a:pt x="10" y="84"/>
                  </a:lnTo>
                  <a:lnTo>
                    <a:pt x="4" y="78"/>
                  </a:lnTo>
                  <a:lnTo>
                    <a:pt x="1" y="73"/>
                  </a:lnTo>
                  <a:lnTo>
                    <a:pt x="0" y="68"/>
                  </a:lnTo>
                  <a:lnTo>
                    <a:pt x="1" y="61"/>
                  </a:lnTo>
                  <a:lnTo>
                    <a:pt x="4" y="53"/>
                  </a:lnTo>
                  <a:lnTo>
                    <a:pt x="9" y="46"/>
                  </a:lnTo>
                  <a:lnTo>
                    <a:pt x="11" y="41"/>
                  </a:lnTo>
                  <a:lnTo>
                    <a:pt x="13" y="39"/>
                  </a:lnTo>
                  <a:lnTo>
                    <a:pt x="17" y="38"/>
                  </a:lnTo>
                  <a:lnTo>
                    <a:pt x="19" y="37"/>
                  </a:lnTo>
                  <a:lnTo>
                    <a:pt x="23" y="36"/>
                  </a:lnTo>
                  <a:lnTo>
                    <a:pt x="26" y="35"/>
                  </a:lnTo>
                  <a:lnTo>
                    <a:pt x="30" y="35"/>
                  </a:lnTo>
                  <a:lnTo>
                    <a:pt x="32" y="33"/>
                  </a:lnTo>
                  <a:lnTo>
                    <a:pt x="34" y="33"/>
                  </a:lnTo>
                  <a:lnTo>
                    <a:pt x="33" y="26"/>
                  </a:lnTo>
                  <a:lnTo>
                    <a:pt x="34" y="17"/>
                  </a:lnTo>
                  <a:lnTo>
                    <a:pt x="39" y="9"/>
                  </a:lnTo>
                  <a:lnTo>
                    <a:pt x="48" y="2"/>
                  </a:lnTo>
                  <a:lnTo>
                    <a:pt x="54" y="1"/>
                  </a:lnTo>
                  <a:lnTo>
                    <a:pt x="61" y="0"/>
                  </a:lnTo>
                  <a:lnTo>
                    <a:pt x="68" y="1"/>
                  </a:lnTo>
                  <a:lnTo>
                    <a:pt x="73" y="2"/>
                  </a:lnTo>
                  <a:lnTo>
                    <a:pt x="81" y="7"/>
                  </a:lnTo>
                  <a:lnTo>
                    <a:pt x="87" y="16"/>
                  </a:lnTo>
                  <a:lnTo>
                    <a:pt x="86" y="28"/>
                  </a:lnTo>
                  <a:lnTo>
                    <a:pt x="79" y="37"/>
                  </a:lnTo>
                  <a:lnTo>
                    <a:pt x="86" y="38"/>
                  </a:lnTo>
                  <a:lnTo>
                    <a:pt x="93" y="43"/>
                  </a:lnTo>
                  <a:lnTo>
                    <a:pt x="98" y="48"/>
                  </a:lnTo>
                  <a:lnTo>
                    <a:pt x="99" y="55"/>
                  </a:lnTo>
                  <a:lnTo>
                    <a:pt x="98" y="59"/>
                  </a:lnTo>
                  <a:lnTo>
                    <a:pt x="98" y="61"/>
                  </a:lnTo>
                  <a:lnTo>
                    <a:pt x="98" y="62"/>
                  </a:lnTo>
                  <a:lnTo>
                    <a:pt x="100" y="61"/>
                  </a:lnTo>
                  <a:lnTo>
                    <a:pt x="103" y="58"/>
                  </a:lnTo>
                  <a:lnTo>
                    <a:pt x="107" y="54"/>
                  </a:lnTo>
                  <a:lnTo>
                    <a:pt x="109" y="51"/>
                  </a:lnTo>
                  <a:lnTo>
                    <a:pt x="111" y="46"/>
                  </a:lnTo>
                  <a:lnTo>
                    <a:pt x="109" y="39"/>
                  </a:lnTo>
                  <a:lnTo>
                    <a:pt x="107" y="32"/>
                  </a:lnTo>
                  <a:lnTo>
                    <a:pt x="106" y="24"/>
                  </a:lnTo>
                  <a:lnTo>
                    <a:pt x="109" y="16"/>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90" name="Freeform 328">
              <a:extLst>
                <a:ext uri="{FF2B5EF4-FFF2-40B4-BE49-F238E27FC236}">
                  <a16:creationId xmlns:a16="http://schemas.microsoft.com/office/drawing/2014/main" xmlns="" id="{4EFE30AA-FE84-4A25-AF88-1A624E16661F}"/>
                </a:ext>
              </a:extLst>
            </p:cNvPr>
            <p:cNvSpPr>
              <a:spLocks/>
            </p:cNvSpPr>
            <p:nvPr/>
          </p:nvSpPr>
          <p:spPr bwMode="auto">
            <a:xfrm>
              <a:off x="2155" y="1046"/>
              <a:ext cx="93" cy="90"/>
            </a:xfrm>
            <a:custGeom>
              <a:avLst/>
              <a:gdLst>
                <a:gd name="T0" fmla="*/ 6 w 186"/>
                <a:gd name="T1" fmla="*/ 6 h 179"/>
                <a:gd name="T2" fmla="*/ 6 w 186"/>
                <a:gd name="T3" fmla="*/ 6 h 179"/>
                <a:gd name="T4" fmla="*/ 5 w 186"/>
                <a:gd name="T5" fmla="*/ 6 h 179"/>
                <a:gd name="T6" fmla="*/ 5 w 186"/>
                <a:gd name="T7" fmla="*/ 6 h 179"/>
                <a:gd name="T8" fmla="*/ 4 w 186"/>
                <a:gd name="T9" fmla="*/ 6 h 179"/>
                <a:gd name="T10" fmla="*/ 4 w 186"/>
                <a:gd name="T11" fmla="*/ 6 h 179"/>
                <a:gd name="T12" fmla="*/ 4 w 186"/>
                <a:gd name="T13" fmla="*/ 5 h 179"/>
                <a:gd name="T14" fmla="*/ 4 w 186"/>
                <a:gd name="T15" fmla="*/ 5 h 179"/>
                <a:gd name="T16" fmla="*/ 5 w 186"/>
                <a:gd name="T17" fmla="*/ 5 h 179"/>
                <a:gd name="T18" fmla="*/ 5 w 186"/>
                <a:gd name="T19" fmla="*/ 5 h 179"/>
                <a:gd name="T20" fmla="*/ 4 w 186"/>
                <a:gd name="T21" fmla="*/ 4 h 179"/>
                <a:gd name="T22" fmla="*/ 3 w 186"/>
                <a:gd name="T23" fmla="*/ 4 h 179"/>
                <a:gd name="T24" fmla="*/ 2 w 186"/>
                <a:gd name="T25" fmla="*/ 4 h 179"/>
                <a:gd name="T26" fmla="*/ 2 w 186"/>
                <a:gd name="T27" fmla="*/ 4 h 179"/>
                <a:gd name="T28" fmla="*/ 2 w 186"/>
                <a:gd name="T29" fmla="*/ 4 h 179"/>
                <a:gd name="T30" fmla="*/ 3 w 186"/>
                <a:gd name="T31" fmla="*/ 4 h 179"/>
                <a:gd name="T32" fmla="*/ 3 w 186"/>
                <a:gd name="T33" fmla="*/ 4 h 179"/>
                <a:gd name="T34" fmla="*/ 3 w 186"/>
                <a:gd name="T35" fmla="*/ 4 h 179"/>
                <a:gd name="T36" fmla="*/ 3 w 186"/>
                <a:gd name="T37" fmla="*/ 3 h 179"/>
                <a:gd name="T38" fmla="*/ 2 w 186"/>
                <a:gd name="T39" fmla="*/ 3 h 179"/>
                <a:gd name="T40" fmla="*/ 1 w 186"/>
                <a:gd name="T41" fmla="*/ 3 h 179"/>
                <a:gd name="T42" fmla="*/ 1 w 186"/>
                <a:gd name="T43" fmla="*/ 3 h 179"/>
                <a:gd name="T44" fmla="*/ 1 w 186"/>
                <a:gd name="T45" fmla="*/ 3 h 179"/>
                <a:gd name="T46" fmla="*/ 1 w 186"/>
                <a:gd name="T47" fmla="*/ 3 h 179"/>
                <a:gd name="T48" fmla="*/ 2 w 186"/>
                <a:gd name="T49" fmla="*/ 3 h 179"/>
                <a:gd name="T50" fmla="*/ 2 w 186"/>
                <a:gd name="T51" fmla="*/ 2 h 179"/>
                <a:gd name="T52" fmla="*/ 1 w 186"/>
                <a:gd name="T53" fmla="*/ 2 h 179"/>
                <a:gd name="T54" fmla="*/ 1 w 186"/>
                <a:gd name="T55" fmla="*/ 1 h 179"/>
                <a:gd name="T56" fmla="*/ 1 w 186"/>
                <a:gd name="T57" fmla="*/ 0 h 179"/>
                <a:gd name="T58" fmla="*/ 1 w 186"/>
                <a:gd name="T59" fmla="*/ 1 h 179"/>
                <a:gd name="T60" fmla="*/ 2 w 186"/>
                <a:gd name="T61" fmla="*/ 1 h 179"/>
                <a:gd name="T62" fmla="*/ 2 w 186"/>
                <a:gd name="T63" fmla="*/ 2 h 179"/>
                <a:gd name="T64" fmla="*/ 3 w 186"/>
                <a:gd name="T65" fmla="*/ 2 h 179"/>
                <a:gd name="T66" fmla="*/ 3 w 186"/>
                <a:gd name="T67" fmla="*/ 1 h 179"/>
                <a:gd name="T68" fmla="*/ 3 w 186"/>
                <a:gd name="T69" fmla="*/ 1 h 179"/>
                <a:gd name="T70" fmla="*/ 3 w 186"/>
                <a:gd name="T71" fmla="*/ 2 h 179"/>
                <a:gd name="T72" fmla="*/ 4 w 186"/>
                <a:gd name="T73" fmla="*/ 3 h 179"/>
                <a:gd name="T74" fmla="*/ 4 w 186"/>
                <a:gd name="T75" fmla="*/ 3 h 179"/>
                <a:gd name="T76" fmla="*/ 5 w 186"/>
                <a:gd name="T77" fmla="*/ 2 h 179"/>
                <a:gd name="T78" fmla="*/ 5 w 186"/>
                <a:gd name="T79" fmla="*/ 2 h 179"/>
                <a:gd name="T80" fmla="*/ 5 w 186"/>
                <a:gd name="T81" fmla="*/ 3 h 179"/>
                <a:gd name="T82" fmla="*/ 5 w 186"/>
                <a:gd name="T83" fmla="*/ 4 h 179"/>
                <a:gd name="T84" fmla="*/ 6 w 186"/>
                <a:gd name="T85" fmla="*/ 5 h 179"/>
                <a:gd name="T86" fmla="*/ 6 w 186"/>
                <a:gd name="T87" fmla="*/ 4 h 179"/>
                <a:gd name="T88" fmla="*/ 6 w 186"/>
                <a:gd name="T89" fmla="*/ 4 h 179"/>
                <a:gd name="T90" fmla="*/ 6 w 186"/>
                <a:gd name="T91" fmla="*/ 5 h 179"/>
                <a:gd name="T92" fmla="*/ 6 w 186"/>
                <a:gd name="T93" fmla="*/ 5 h 179"/>
                <a:gd name="T94" fmla="*/ 6 w 186"/>
                <a:gd name="T95" fmla="*/ 6 h 17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86" h="179">
                  <a:moveTo>
                    <a:pt x="186" y="174"/>
                  </a:moveTo>
                  <a:lnTo>
                    <a:pt x="182" y="175"/>
                  </a:lnTo>
                  <a:lnTo>
                    <a:pt x="180" y="176"/>
                  </a:lnTo>
                  <a:lnTo>
                    <a:pt x="176" y="177"/>
                  </a:lnTo>
                  <a:lnTo>
                    <a:pt x="174" y="179"/>
                  </a:lnTo>
                  <a:lnTo>
                    <a:pt x="168" y="171"/>
                  </a:lnTo>
                  <a:lnTo>
                    <a:pt x="165" y="167"/>
                  </a:lnTo>
                  <a:lnTo>
                    <a:pt x="159" y="166"/>
                  </a:lnTo>
                  <a:lnTo>
                    <a:pt x="151" y="167"/>
                  </a:lnTo>
                  <a:lnTo>
                    <a:pt x="145" y="168"/>
                  </a:lnTo>
                  <a:lnTo>
                    <a:pt x="138" y="169"/>
                  </a:lnTo>
                  <a:lnTo>
                    <a:pt x="132" y="169"/>
                  </a:lnTo>
                  <a:lnTo>
                    <a:pt x="125" y="169"/>
                  </a:lnTo>
                  <a:lnTo>
                    <a:pt x="118" y="169"/>
                  </a:lnTo>
                  <a:lnTo>
                    <a:pt x="111" y="168"/>
                  </a:lnTo>
                  <a:lnTo>
                    <a:pt x="106" y="167"/>
                  </a:lnTo>
                  <a:lnTo>
                    <a:pt x="102" y="166"/>
                  </a:lnTo>
                  <a:lnTo>
                    <a:pt x="97" y="162"/>
                  </a:lnTo>
                  <a:lnTo>
                    <a:pt x="95" y="160"/>
                  </a:lnTo>
                  <a:lnTo>
                    <a:pt x="98" y="158"/>
                  </a:lnTo>
                  <a:lnTo>
                    <a:pt x="105" y="159"/>
                  </a:lnTo>
                  <a:lnTo>
                    <a:pt x="110" y="160"/>
                  </a:lnTo>
                  <a:lnTo>
                    <a:pt x="115" y="160"/>
                  </a:lnTo>
                  <a:lnTo>
                    <a:pt x="122" y="159"/>
                  </a:lnTo>
                  <a:lnTo>
                    <a:pt x="128" y="158"/>
                  </a:lnTo>
                  <a:lnTo>
                    <a:pt x="134" y="156"/>
                  </a:lnTo>
                  <a:lnTo>
                    <a:pt x="138" y="155"/>
                  </a:lnTo>
                  <a:lnTo>
                    <a:pt x="143" y="153"/>
                  </a:lnTo>
                  <a:lnTo>
                    <a:pt x="145" y="152"/>
                  </a:lnTo>
                  <a:lnTo>
                    <a:pt x="138" y="143"/>
                  </a:lnTo>
                  <a:lnTo>
                    <a:pt x="129" y="132"/>
                  </a:lnTo>
                  <a:lnTo>
                    <a:pt x="121" y="125"/>
                  </a:lnTo>
                  <a:lnTo>
                    <a:pt x="117" y="121"/>
                  </a:lnTo>
                  <a:lnTo>
                    <a:pt x="109" y="123"/>
                  </a:lnTo>
                  <a:lnTo>
                    <a:pt x="99" y="124"/>
                  </a:lnTo>
                  <a:lnTo>
                    <a:pt x="88" y="125"/>
                  </a:lnTo>
                  <a:lnTo>
                    <a:pt x="77" y="126"/>
                  </a:lnTo>
                  <a:lnTo>
                    <a:pt x="66" y="128"/>
                  </a:lnTo>
                  <a:lnTo>
                    <a:pt x="56" y="126"/>
                  </a:lnTo>
                  <a:lnTo>
                    <a:pt x="46" y="125"/>
                  </a:lnTo>
                  <a:lnTo>
                    <a:pt x="41" y="122"/>
                  </a:lnTo>
                  <a:lnTo>
                    <a:pt x="36" y="117"/>
                  </a:lnTo>
                  <a:lnTo>
                    <a:pt x="36" y="114"/>
                  </a:lnTo>
                  <a:lnTo>
                    <a:pt x="39" y="113"/>
                  </a:lnTo>
                  <a:lnTo>
                    <a:pt x="46" y="115"/>
                  </a:lnTo>
                  <a:lnTo>
                    <a:pt x="51" y="116"/>
                  </a:lnTo>
                  <a:lnTo>
                    <a:pt x="58" y="117"/>
                  </a:lnTo>
                  <a:lnTo>
                    <a:pt x="66" y="116"/>
                  </a:lnTo>
                  <a:lnTo>
                    <a:pt x="74" y="116"/>
                  </a:lnTo>
                  <a:lnTo>
                    <a:pt x="81" y="115"/>
                  </a:lnTo>
                  <a:lnTo>
                    <a:pt x="89" y="113"/>
                  </a:lnTo>
                  <a:lnTo>
                    <a:pt x="96" y="110"/>
                  </a:lnTo>
                  <a:lnTo>
                    <a:pt x="100" y="108"/>
                  </a:lnTo>
                  <a:lnTo>
                    <a:pt x="96" y="100"/>
                  </a:lnTo>
                  <a:lnTo>
                    <a:pt x="90" y="93"/>
                  </a:lnTo>
                  <a:lnTo>
                    <a:pt x="82" y="87"/>
                  </a:lnTo>
                  <a:lnTo>
                    <a:pt x="75" y="81"/>
                  </a:lnTo>
                  <a:lnTo>
                    <a:pt x="65" y="85"/>
                  </a:lnTo>
                  <a:lnTo>
                    <a:pt x="54" y="86"/>
                  </a:lnTo>
                  <a:lnTo>
                    <a:pt x="44" y="87"/>
                  </a:lnTo>
                  <a:lnTo>
                    <a:pt x="33" y="86"/>
                  </a:lnTo>
                  <a:lnTo>
                    <a:pt x="23" y="84"/>
                  </a:lnTo>
                  <a:lnTo>
                    <a:pt x="14" y="80"/>
                  </a:lnTo>
                  <a:lnTo>
                    <a:pt x="7" y="76"/>
                  </a:lnTo>
                  <a:lnTo>
                    <a:pt x="3" y="70"/>
                  </a:lnTo>
                  <a:lnTo>
                    <a:pt x="1" y="66"/>
                  </a:lnTo>
                  <a:lnTo>
                    <a:pt x="1" y="65"/>
                  </a:lnTo>
                  <a:lnTo>
                    <a:pt x="3" y="66"/>
                  </a:lnTo>
                  <a:lnTo>
                    <a:pt x="7" y="69"/>
                  </a:lnTo>
                  <a:lnTo>
                    <a:pt x="12" y="71"/>
                  </a:lnTo>
                  <a:lnTo>
                    <a:pt x="18" y="72"/>
                  </a:lnTo>
                  <a:lnTo>
                    <a:pt x="24" y="73"/>
                  </a:lnTo>
                  <a:lnTo>
                    <a:pt x="33" y="75"/>
                  </a:lnTo>
                  <a:lnTo>
                    <a:pt x="41" y="75"/>
                  </a:lnTo>
                  <a:lnTo>
                    <a:pt x="49" y="73"/>
                  </a:lnTo>
                  <a:lnTo>
                    <a:pt x="56" y="73"/>
                  </a:lnTo>
                  <a:lnTo>
                    <a:pt x="61" y="71"/>
                  </a:lnTo>
                  <a:lnTo>
                    <a:pt x="54" y="64"/>
                  </a:lnTo>
                  <a:lnTo>
                    <a:pt x="46" y="56"/>
                  </a:lnTo>
                  <a:lnTo>
                    <a:pt x="38" y="48"/>
                  </a:lnTo>
                  <a:lnTo>
                    <a:pt x="29" y="39"/>
                  </a:lnTo>
                  <a:lnTo>
                    <a:pt x="21" y="31"/>
                  </a:lnTo>
                  <a:lnTo>
                    <a:pt x="14" y="23"/>
                  </a:lnTo>
                  <a:lnTo>
                    <a:pt x="8" y="15"/>
                  </a:lnTo>
                  <a:lnTo>
                    <a:pt x="4" y="9"/>
                  </a:lnTo>
                  <a:lnTo>
                    <a:pt x="0" y="2"/>
                  </a:lnTo>
                  <a:lnTo>
                    <a:pt x="3" y="0"/>
                  </a:lnTo>
                  <a:lnTo>
                    <a:pt x="6" y="1"/>
                  </a:lnTo>
                  <a:lnTo>
                    <a:pt x="11" y="4"/>
                  </a:lnTo>
                  <a:lnTo>
                    <a:pt x="14" y="9"/>
                  </a:lnTo>
                  <a:lnTo>
                    <a:pt x="20" y="15"/>
                  </a:lnTo>
                  <a:lnTo>
                    <a:pt x="27" y="23"/>
                  </a:lnTo>
                  <a:lnTo>
                    <a:pt x="36" y="32"/>
                  </a:lnTo>
                  <a:lnTo>
                    <a:pt x="44" y="41"/>
                  </a:lnTo>
                  <a:lnTo>
                    <a:pt x="52" y="49"/>
                  </a:lnTo>
                  <a:lnTo>
                    <a:pt x="60" y="55"/>
                  </a:lnTo>
                  <a:lnTo>
                    <a:pt x="65" y="60"/>
                  </a:lnTo>
                  <a:lnTo>
                    <a:pt x="69" y="50"/>
                  </a:lnTo>
                  <a:lnTo>
                    <a:pt x="72" y="39"/>
                  </a:lnTo>
                  <a:lnTo>
                    <a:pt x="73" y="28"/>
                  </a:lnTo>
                  <a:lnTo>
                    <a:pt x="72" y="19"/>
                  </a:lnTo>
                  <a:lnTo>
                    <a:pt x="71" y="13"/>
                  </a:lnTo>
                  <a:lnTo>
                    <a:pt x="72" y="10"/>
                  </a:lnTo>
                  <a:lnTo>
                    <a:pt x="74" y="10"/>
                  </a:lnTo>
                  <a:lnTo>
                    <a:pt x="76" y="13"/>
                  </a:lnTo>
                  <a:lnTo>
                    <a:pt x="81" y="31"/>
                  </a:lnTo>
                  <a:lnTo>
                    <a:pt x="83" y="47"/>
                  </a:lnTo>
                  <a:lnTo>
                    <a:pt x="84" y="61"/>
                  </a:lnTo>
                  <a:lnTo>
                    <a:pt x="83" y="68"/>
                  </a:lnTo>
                  <a:lnTo>
                    <a:pt x="91" y="76"/>
                  </a:lnTo>
                  <a:lnTo>
                    <a:pt x="99" y="84"/>
                  </a:lnTo>
                  <a:lnTo>
                    <a:pt x="106" y="91"/>
                  </a:lnTo>
                  <a:lnTo>
                    <a:pt x="111" y="96"/>
                  </a:lnTo>
                  <a:lnTo>
                    <a:pt x="120" y="93"/>
                  </a:lnTo>
                  <a:lnTo>
                    <a:pt x="127" y="84"/>
                  </a:lnTo>
                  <a:lnTo>
                    <a:pt x="132" y="71"/>
                  </a:lnTo>
                  <a:lnTo>
                    <a:pt x="132" y="57"/>
                  </a:lnTo>
                  <a:lnTo>
                    <a:pt x="130" y="47"/>
                  </a:lnTo>
                  <a:lnTo>
                    <a:pt x="132" y="42"/>
                  </a:lnTo>
                  <a:lnTo>
                    <a:pt x="134" y="43"/>
                  </a:lnTo>
                  <a:lnTo>
                    <a:pt x="136" y="50"/>
                  </a:lnTo>
                  <a:lnTo>
                    <a:pt x="140" y="65"/>
                  </a:lnTo>
                  <a:lnTo>
                    <a:pt x="141" y="83"/>
                  </a:lnTo>
                  <a:lnTo>
                    <a:pt x="141" y="99"/>
                  </a:lnTo>
                  <a:lnTo>
                    <a:pt x="135" y="110"/>
                  </a:lnTo>
                  <a:lnTo>
                    <a:pt x="144" y="120"/>
                  </a:lnTo>
                  <a:lnTo>
                    <a:pt x="152" y="128"/>
                  </a:lnTo>
                  <a:lnTo>
                    <a:pt x="157" y="136"/>
                  </a:lnTo>
                  <a:lnTo>
                    <a:pt x="161" y="141"/>
                  </a:lnTo>
                  <a:lnTo>
                    <a:pt x="166" y="137"/>
                  </a:lnTo>
                  <a:lnTo>
                    <a:pt x="171" y="131"/>
                  </a:lnTo>
                  <a:lnTo>
                    <a:pt x="174" y="125"/>
                  </a:lnTo>
                  <a:lnTo>
                    <a:pt x="175" y="120"/>
                  </a:lnTo>
                  <a:lnTo>
                    <a:pt x="178" y="117"/>
                  </a:lnTo>
                  <a:lnTo>
                    <a:pt x="180" y="116"/>
                  </a:lnTo>
                  <a:lnTo>
                    <a:pt x="182" y="118"/>
                  </a:lnTo>
                  <a:lnTo>
                    <a:pt x="183" y="124"/>
                  </a:lnTo>
                  <a:lnTo>
                    <a:pt x="182" y="132"/>
                  </a:lnTo>
                  <a:lnTo>
                    <a:pt x="179" y="141"/>
                  </a:lnTo>
                  <a:lnTo>
                    <a:pt x="176" y="148"/>
                  </a:lnTo>
                  <a:lnTo>
                    <a:pt x="174" y="153"/>
                  </a:lnTo>
                  <a:lnTo>
                    <a:pt x="176" y="158"/>
                  </a:lnTo>
                  <a:lnTo>
                    <a:pt x="180" y="163"/>
                  </a:lnTo>
                  <a:lnTo>
                    <a:pt x="182" y="168"/>
                  </a:lnTo>
                  <a:lnTo>
                    <a:pt x="186" y="174"/>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91" name="Freeform 329">
              <a:extLst>
                <a:ext uri="{FF2B5EF4-FFF2-40B4-BE49-F238E27FC236}">
                  <a16:creationId xmlns:a16="http://schemas.microsoft.com/office/drawing/2014/main" xmlns="" id="{96F1372E-6215-40EA-8178-ADF92828F8AF}"/>
                </a:ext>
              </a:extLst>
            </p:cNvPr>
            <p:cNvSpPr>
              <a:spLocks/>
            </p:cNvSpPr>
            <p:nvPr/>
          </p:nvSpPr>
          <p:spPr bwMode="auto">
            <a:xfrm>
              <a:off x="2275" y="1023"/>
              <a:ext cx="75" cy="100"/>
            </a:xfrm>
            <a:custGeom>
              <a:avLst/>
              <a:gdLst>
                <a:gd name="T0" fmla="*/ 1 w 150"/>
                <a:gd name="T1" fmla="*/ 7 h 200"/>
                <a:gd name="T2" fmla="*/ 1 w 150"/>
                <a:gd name="T3" fmla="*/ 6 h 200"/>
                <a:gd name="T4" fmla="*/ 1 w 150"/>
                <a:gd name="T5" fmla="*/ 6 h 200"/>
                <a:gd name="T6" fmla="*/ 0 w 150"/>
                <a:gd name="T7" fmla="*/ 5 h 200"/>
                <a:gd name="T8" fmla="*/ 1 w 150"/>
                <a:gd name="T9" fmla="*/ 4 h 200"/>
                <a:gd name="T10" fmla="*/ 1 w 150"/>
                <a:gd name="T11" fmla="*/ 4 h 200"/>
                <a:gd name="T12" fmla="*/ 1 w 150"/>
                <a:gd name="T13" fmla="*/ 5 h 200"/>
                <a:gd name="T14" fmla="*/ 1 w 150"/>
                <a:gd name="T15" fmla="*/ 6 h 200"/>
                <a:gd name="T16" fmla="*/ 2 w 150"/>
                <a:gd name="T17" fmla="*/ 6 h 200"/>
                <a:gd name="T18" fmla="*/ 2 w 150"/>
                <a:gd name="T19" fmla="*/ 6 h 200"/>
                <a:gd name="T20" fmla="*/ 2 w 150"/>
                <a:gd name="T21" fmla="*/ 5 h 200"/>
                <a:gd name="T22" fmla="*/ 2 w 150"/>
                <a:gd name="T23" fmla="*/ 4 h 200"/>
                <a:gd name="T24" fmla="*/ 2 w 150"/>
                <a:gd name="T25" fmla="*/ 3 h 200"/>
                <a:gd name="T26" fmla="*/ 2 w 150"/>
                <a:gd name="T27" fmla="*/ 3 h 200"/>
                <a:gd name="T28" fmla="*/ 2 w 150"/>
                <a:gd name="T29" fmla="*/ 4 h 200"/>
                <a:gd name="T30" fmla="*/ 2 w 150"/>
                <a:gd name="T31" fmla="*/ 5 h 200"/>
                <a:gd name="T32" fmla="*/ 2 w 150"/>
                <a:gd name="T33" fmla="*/ 5 h 200"/>
                <a:gd name="T34" fmla="*/ 3 w 150"/>
                <a:gd name="T35" fmla="*/ 4 h 200"/>
                <a:gd name="T36" fmla="*/ 2 w 150"/>
                <a:gd name="T37" fmla="*/ 3 h 200"/>
                <a:gd name="T38" fmla="*/ 3 w 150"/>
                <a:gd name="T39" fmla="*/ 2 h 200"/>
                <a:gd name="T40" fmla="*/ 3 w 150"/>
                <a:gd name="T41" fmla="*/ 1 h 200"/>
                <a:gd name="T42" fmla="*/ 3 w 150"/>
                <a:gd name="T43" fmla="*/ 1 h 200"/>
                <a:gd name="T44" fmla="*/ 3 w 150"/>
                <a:gd name="T45" fmla="*/ 2 h 200"/>
                <a:gd name="T46" fmla="*/ 3 w 150"/>
                <a:gd name="T47" fmla="*/ 3 h 200"/>
                <a:gd name="T48" fmla="*/ 3 w 150"/>
                <a:gd name="T49" fmla="*/ 3 h 200"/>
                <a:gd name="T50" fmla="*/ 4 w 150"/>
                <a:gd name="T51" fmla="*/ 2 h 200"/>
                <a:gd name="T52" fmla="*/ 4 w 150"/>
                <a:gd name="T53" fmla="*/ 2 h 200"/>
                <a:gd name="T54" fmla="*/ 4 w 150"/>
                <a:gd name="T55" fmla="*/ 1 h 200"/>
                <a:gd name="T56" fmla="*/ 5 w 150"/>
                <a:gd name="T57" fmla="*/ 1 h 200"/>
                <a:gd name="T58" fmla="*/ 5 w 150"/>
                <a:gd name="T59" fmla="*/ 1 h 200"/>
                <a:gd name="T60" fmla="*/ 4 w 150"/>
                <a:gd name="T61" fmla="*/ 1 h 200"/>
                <a:gd name="T62" fmla="*/ 4 w 150"/>
                <a:gd name="T63" fmla="*/ 2 h 200"/>
                <a:gd name="T64" fmla="*/ 4 w 150"/>
                <a:gd name="T65" fmla="*/ 2 h 200"/>
                <a:gd name="T66" fmla="*/ 4 w 150"/>
                <a:gd name="T67" fmla="*/ 3 h 200"/>
                <a:gd name="T68" fmla="*/ 4 w 150"/>
                <a:gd name="T69" fmla="*/ 3 h 200"/>
                <a:gd name="T70" fmla="*/ 4 w 150"/>
                <a:gd name="T71" fmla="*/ 3 h 200"/>
                <a:gd name="T72" fmla="*/ 5 w 150"/>
                <a:gd name="T73" fmla="*/ 3 h 200"/>
                <a:gd name="T74" fmla="*/ 5 w 150"/>
                <a:gd name="T75" fmla="*/ 3 h 200"/>
                <a:gd name="T76" fmla="*/ 5 w 150"/>
                <a:gd name="T77" fmla="*/ 3 h 200"/>
                <a:gd name="T78" fmla="*/ 5 w 150"/>
                <a:gd name="T79" fmla="*/ 3 h 200"/>
                <a:gd name="T80" fmla="*/ 5 w 150"/>
                <a:gd name="T81" fmla="*/ 3 h 200"/>
                <a:gd name="T82" fmla="*/ 4 w 150"/>
                <a:gd name="T83" fmla="*/ 3 h 200"/>
                <a:gd name="T84" fmla="*/ 4 w 150"/>
                <a:gd name="T85" fmla="*/ 4 h 200"/>
                <a:gd name="T86" fmla="*/ 4 w 150"/>
                <a:gd name="T87" fmla="*/ 4 h 200"/>
                <a:gd name="T88" fmla="*/ 3 w 150"/>
                <a:gd name="T89" fmla="*/ 4 h 200"/>
                <a:gd name="T90" fmla="*/ 3 w 150"/>
                <a:gd name="T91" fmla="*/ 5 h 200"/>
                <a:gd name="T92" fmla="*/ 3 w 150"/>
                <a:gd name="T93" fmla="*/ 6 h 200"/>
                <a:gd name="T94" fmla="*/ 3 w 150"/>
                <a:gd name="T95" fmla="*/ 6 h 200"/>
                <a:gd name="T96" fmla="*/ 4 w 150"/>
                <a:gd name="T97" fmla="*/ 5 h 200"/>
                <a:gd name="T98" fmla="*/ 4 w 150"/>
                <a:gd name="T99" fmla="*/ 5 h 200"/>
                <a:gd name="T100" fmla="*/ 4 w 150"/>
                <a:gd name="T101" fmla="*/ 5 h 200"/>
                <a:gd name="T102" fmla="*/ 5 w 150"/>
                <a:gd name="T103" fmla="*/ 5 h 200"/>
                <a:gd name="T104" fmla="*/ 4 w 150"/>
                <a:gd name="T105" fmla="*/ 5 h 200"/>
                <a:gd name="T106" fmla="*/ 4 w 150"/>
                <a:gd name="T107" fmla="*/ 6 h 200"/>
                <a:gd name="T108" fmla="*/ 3 w 150"/>
                <a:gd name="T109" fmla="*/ 6 h 200"/>
                <a:gd name="T110" fmla="*/ 3 w 150"/>
                <a:gd name="T111" fmla="*/ 6 h 200"/>
                <a:gd name="T112" fmla="*/ 2 w 150"/>
                <a:gd name="T113" fmla="*/ 6 h 200"/>
                <a:gd name="T114" fmla="*/ 2 w 150"/>
                <a:gd name="T115" fmla="*/ 6 h 200"/>
                <a:gd name="T116" fmla="*/ 2 w 150"/>
                <a:gd name="T117" fmla="*/ 7 h 200"/>
                <a:gd name="T118" fmla="*/ 2 w 150"/>
                <a:gd name="T119" fmla="*/ 7 h 2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50" h="200">
                  <a:moveTo>
                    <a:pt x="31" y="200"/>
                  </a:moveTo>
                  <a:lnTo>
                    <a:pt x="26" y="197"/>
                  </a:lnTo>
                  <a:lnTo>
                    <a:pt x="21" y="191"/>
                  </a:lnTo>
                  <a:lnTo>
                    <a:pt x="15" y="182"/>
                  </a:lnTo>
                  <a:lnTo>
                    <a:pt x="9" y="172"/>
                  </a:lnTo>
                  <a:lnTo>
                    <a:pt x="5" y="162"/>
                  </a:lnTo>
                  <a:lnTo>
                    <a:pt x="1" y="151"/>
                  </a:lnTo>
                  <a:lnTo>
                    <a:pt x="0" y="139"/>
                  </a:lnTo>
                  <a:lnTo>
                    <a:pt x="1" y="127"/>
                  </a:lnTo>
                  <a:lnTo>
                    <a:pt x="3" y="121"/>
                  </a:lnTo>
                  <a:lnTo>
                    <a:pt x="6" y="119"/>
                  </a:lnTo>
                  <a:lnTo>
                    <a:pt x="7" y="122"/>
                  </a:lnTo>
                  <a:lnTo>
                    <a:pt x="8" y="127"/>
                  </a:lnTo>
                  <a:lnTo>
                    <a:pt x="10" y="144"/>
                  </a:lnTo>
                  <a:lnTo>
                    <a:pt x="15" y="161"/>
                  </a:lnTo>
                  <a:lnTo>
                    <a:pt x="23" y="177"/>
                  </a:lnTo>
                  <a:lnTo>
                    <a:pt x="34" y="187"/>
                  </a:lnTo>
                  <a:lnTo>
                    <a:pt x="39" y="183"/>
                  </a:lnTo>
                  <a:lnTo>
                    <a:pt x="43" y="176"/>
                  </a:lnTo>
                  <a:lnTo>
                    <a:pt x="44" y="171"/>
                  </a:lnTo>
                  <a:lnTo>
                    <a:pt x="46" y="169"/>
                  </a:lnTo>
                  <a:lnTo>
                    <a:pt x="39" y="151"/>
                  </a:lnTo>
                  <a:lnTo>
                    <a:pt x="34" y="129"/>
                  </a:lnTo>
                  <a:lnTo>
                    <a:pt x="33" y="109"/>
                  </a:lnTo>
                  <a:lnTo>
                    <a:pt x="33" y="95"/>
                  </a:lnTo>
                  <a:lnTo>
                    <a:pt x="36" y="87"/>
                  </a:lnTo>
                  <a:lnTo>
                    <a:pt x="38" y="84"/>
                  </a:lnTo>
                  <a:lnTo>
                    <a:pt x="40" y="86"/>
                  </a:lnTo>
                  <a:lnTo>
                    <a:pt x="40" y="94"/>
                  </a:lnTo>
                  <a:lnTo>
                    <a:pt x="40" y="108"/>
                  </a:lnTo>
                  <a:lnTo>
                    <a:pt x="43" y="125"/>
                  </a:lnTo>
                  <a:lnTo>
                    <a:pt x="46" y="142"/>
                  </a:lnTo>
                  <a:lnTo>
                    <a:pt x="53" y="153"/>
                  </a:lnTo>
                  <a:lnTo>
                    <a:pt x="60" y="142"/>
                  </a:lnTo>
                  <a:lnTo>
                    <a:pt x="67" y="131"/>
                  </a:lnTo>
                  <a:lnTo>
                    <a:pt x="70" y="118"/>
                  </a:lnTo>
                  <a:lnTo>
                    <a:pt x="72" y="109"/>
                  </a:lnTo>
                  <a:lnTo>
                    <a:pt x="64" y="87"/>
                  </a:lnTo>
                  <a:lnTo>
                    <a:pt x="63" y="64"/>
                  </a:lnTo>
                  <a:lnTo>
                    <a:pt x="66" y="42"/>
                  </a:lnTo>
                  <a:lnTo>
                    <a:pt x="74" y="26"/>
                  </a:lnTo>
                  <a:lnTo>
                    <a:pt x="78" y="23"/>
                  </a:lnTo>
                  <a:lnTo>
                    <a:pt x="81" y="23"/>
                  </a:lnTo>
                  <a:lnTo>
                    <a:pt x="81" y="25"/>
                  </a:lnTo>
                  <a:lnTo>
                    <a:pt x="81" y="30"/>
                  </a:lnTo>
                  <a:lnTo>
                    <a:pt x="76" y="47"/>
                  </a:lnTo>
                  <a:lnTo>
                    <a:pt x="75" y="65"/>
                  </a:lnTo>
                  <a:lnTo>
                    <a:pt x="76" y="80"/>
                  </a:lnTo>
                  <a:lnTo>
                    <a:pt x="82" y="92"/>
                  </a:lnTo>
                  <a:lnTo>
                    <a:pt x="91" y="79"/>
                  </a:lnTo>
                  <a:lnTo>
                    <a:pt x="97" y="66"/>
                  </a:lnTo>
                  <a:lnTo>
                    <a:pt x="100" y="55"/>
                  </a:lnTo>
                  <a:lnTo>
                    <a:pt x="102" y="46"/>
                  </a:lnTo>
                  <a:lnTo>
                    <a:pt x="106" y="35"/>
                  </a:lnTo>
                  <a:lnTo>
                    <a:pt x="112" y="23"/>
                  </a:lnTo>
                  <a:lnTo>
                    <a:pt x="119" y="12"/>
                  </a:lnTo>
                  <a:lnTo>
                    <a:pt x="124" y="4"/>
                  </a:lnTo>
                  <a:lnTo>
                    <a:pt x="129" y="1"/>
                  </a:lnTo>
                  <a:lnTo>
                    <a:pt x="133" y="0"/>
                  </a:lnTo>
                  <a:lnTo>
                    <a:pt x="136" y="2"/>
                  </a:lnTo>
                  <a:lnTo>
                    <a:pt x="135" y="6"/>
                  </a:lnTo>
                  <a:lnTo>
                    <a:pt x="124" y="19"/>
                  </a:lnTo>
                  <a:lnTo>
                    <a:pt x="115" y="32"/>
                  </a:lnTo>
                  <a:lnTo>
                    <a:pt x="109" y="43"/>
                  </a:lnTo>
                  <a:lnTo>
                    <a:pt x="107" y="54"/>
                  </a:lnTo>
                  <a:lnTo>
                    <a:pt x="106" y="64"/>
                  </a:lnTo>
                  <a:lnTo>
                    <a:pt x="102" y="76"/>
                  </a:lnTo>
                  <a:lnTo>
                    <a:pt x="98" y="87"/>
                  </a:lnTo>
                  <a:lnTo>
                    <a:pt x="93" y="95"/>
                  </a:lnTo>
                  <a:lnTo>
                    <a:pt x="101" y="93"/>
                  </a:lnTo>
                  <a:lnTo>
                    <a:pt x="108" y="91"/>
                  </a:lnTo>
                  <a:lnTo>
                    <a:pt x="116" y="87"/>
                  </a:lnTo>
                  <a:lnTo>
                    <a:pt x="123" y="84"/>
                  </a:lnTo>
                  <a:lnTo>
                    <a:pt x="130" y="79"/>
                  </a:lnTo>
                  <a:lnTo>
                    <a:pt x="136" y="76"/>
                  </a:lnTo>
                  <a:lnTo>
                    <a:pt x="140" y="72"/>
                  </a:lnTo>
                  <a:lnTo>
                    <a:pt x="143" y="69"/>
                  </a:lnTo>
                  <a:lnTo>
                    <a:pt x="146" y="65"/>
                  </a:lnTo>
                  <a:lnTo>
                    <a:pt x="150" y="64"/>
                  </a:lnTo>
                  <a:lnTo>
                    <a:pt x="150" y="66"/>
                  </a:lnTo>
                  <a:lnTo>
                    <a:pt x="148" y="71"/>
                  </a:lnTo>
                  <a:lnTo>
                    <a:pt x="143" y="80"/>
                  </a:lnTo>
                  <a:lnTo>
                    <a:pt x="136" y="87"/>
                  </a:lnTo>
                  <a:lnTo>
                    <a:pt x="128" y="93"/>
                  </a:lnTo>
                  <a:lnTo>
                    <a:pt x="120" y="99"/>
                  </a:lnTo>
                  <a:lnTo>
                    <a:pt x="112" y="102"/>
                  </a:lnTo>
                  <a:lnTo>
                    <a:pt x="104" y="104"/>
                  </a:lnTo>
                  <a:lnTo>
                    <a:pt x="97" y="107"/>
                  </a:lnTo>
                  <a:lnTo>
                    <a:pt x="92" y="107"/>
                  </a:lnTo>
                  <a:lnTo>
                    <a:pt x="85" y="118"/>
                  </a:lnTo>
                  <a:lnTo>
                    <a:pt x="77" y="134"/>
                  </a:lnTo>
                  <a:lnTo>
                    <a:pt x="70" y="151"/>
                  </a:lnTo>
                  <a:lnTo>
                    <a:pt x="68" y="160"/>
                  </a:lnTo>
                  <a:lnTo>
                    <a:pt x="74" y="162"/>
                  </a:lnTo>
                  <a:lnTo>
                    <a:pt x="81" y="163"/>
                  </a:lnTo>
                  <a:lnTo>
                    <a:pt x="89" y="163"/>
                  </a:lnTo>
                  <a:lnTo>
                    <a:pt x="95" y="162"/>
                  </a:lnTo>
                  <a:lnTo>
                    <a:pt x="104" y="160"/>
                  </a:lnTo>
                  <a:lnTo>
                    <a:pt x="110" y="156"/>
                  </a:lnTo>
                  <a:lnTo>
                    <a:pt x="117" y="152"/>
                  </a:lnTo>
                  <a:lnTo>
                    <a:pt x="122" y="146"/>
                  </a:lnTo>
                  <a:lnTo>
                    <a:pt x="127" y="140"/>
                  </a:lnTo>
                  <a:lnTo>
                    <a:pt x="130" y="138"/>
                  </a:lnTo>
                  <a:lnTo>
                    <a:pt x="131" y="140"/>
                  </a:lnTo>
                  <a:lnTo>
                    <a:pt x="129" y="146"/>
                  </a:lnTo>
                  <a:lnTo>
                    <a:pt x="124" y="154"/>
                  </a:lnTo>
                  <a:lnTo>
                    <a:pt x="117" y="162"/>
                  </a:lnTo>
                  <a:lnTo>
                    <a:pt x="109" y="168"/>
                  </a:lnTo>
                  <a:lnTo>
                    <a:pt x="101" y="171"/>
                  </a:lnTo>
                  <a:lnTo>
                    <a:pt x="92" y="175"/>
                  </a:lnTo>
                  <a:lnTo>
                    <a:pt x="83" y="176"/>
                  </a:lnTo>
                  <a:lnTo>
                    <a:pt x="74" y="176"/>
                  </a:lnTo>
                  <a:lnTo>
                    <a:pt x="66" y="174"/>
                  </a:lnTo>
                  <a:lnTo>
                    <a:pt x="61" y="179"/>
                  </a:lnTo>
                  <a:lnTo>
                    <a:pt x="58" y="183"/>
                  </a:lnTo>
                  <a:lnTo>
                    <a:pt x="55" y="187"/>
                  </a:lnTo>
                  <a:lnTo>
                    <a:pt x="54" y="193"/>
                  </a:lnTo>
                  <a:lnTo>
                    <a:pt x="47" y="193"/>
                  </a:lnTo>
                  <a:lnTo>
                    <a:pt x="40" y="194"/>
                  </a:lnTo>
                  <a:lnTo>
                    <a:pt x="34" y="197"/>
                  </a:lnTo>
                  <a:lnTo>
                    <a:pt x="31" y="200"/>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92" name="Freeform 330">
              <a:extLst>
                <a:ext uri="{FF2B5EF4-FFF2-40B4-BE49-F238E27FC236}">
                  <a16:creationId xmlns:a16="http://schemas.microsoft.com/office/drawing/2014/main" xmlns="" id="{2CEF5B29-747A-4EA7-9FC4-C4FAA561AD20}"/>
                </a:ext>
              </a:extLst>
            </p:cNvPr>
            <p:cNvSpPr>
              <a:spLocks/>
            </p:cNvSpPr>
            <p:nvPr/>
          </p:nvSpPr>
          <p:spPr bwMode="auto">
            <a:xfrm>
              <a:off x="2312" y="1135"/>
              <a:ext cx="119" cy="55"/>
            </a:xfrm>
            <a:custGeom>
              <a:avLst/>
              <a:gdLst>
                <a:gd name="T0" fmla="*/ 1 w 237"/>
                <a:gd name="T1" fmla="*/ 2 h 110"/>
                <a:gd name="T2" fmla="*/ 1 w 237"/>
                <a:gd name="T3" fmla="*/ 2 h 110"/>
                <a:gd name="T4" fmla="*/ 1 w 237"/>
                <a:gd name="T5" fmla="*/ 2 h 110"/>
                <a:gd name="T6" fmla="*/ 1 w 237"/>
                <a:gd name="T7" fmla="*/ 2 h 110"/>
                <a:gd name="T8" fmla="*/ 2 w 237"/>
                <a:gd name="T9" fmla="*/ 2 h 110"/>
                <a:gd name="T10" fmla="*/ 3 w 237"/>
                <a:gd name="T11" fmla="*/ 2 h 110"/>
                <a:gd name="T12" fmla="*/ 3 w 237"/>
                <a:gd name="T13" fmla="*/ 2 h 110"/>
                <a:gd name="T14" fmla="*/ 3 w 237"/>
                <a:gd name="T15" fmla="*/ 3 h 110"/>
                <a:gd name="T16" fmla="*/ 3 w 237"/>
                <a:gd name="T17" fmla="*/ 3 h 110"/>
                <a:gd name="T18" fmla="*/ 3 w 237"/>
                <a:gd name="T19" fmla="*/ 3 h 110"/>
                <a:gd name="T20" fmla="*/ 4 w 237"/>
                <a:gd name="T21" fmla="*/ 4 h 110"/>
                <a:gd name="T22" fmla="*/ 4 w 237"/>
                <a:gd name="T23" fmla="*/ 3 h 110"/>
                <a:gd name="T24" fmla="*/ 4 w 237"/>
                <a:gd name="T25" fmla="*/ 3 h 110"/>
                <a:gd name="T26" fmla="*/ 3 w 237"/>
                <a:gd name="T27" fmla="*/ 2 h 110"/>
                <a:gd name="T28" fmla="*/ 3 w 237"/>
                <a:gd name="T29" fmla="*/ 2 h 110"/>
                <a:gd name="T30" fmla="*/ 4 w 237"/>
                <a:gd name="T31" fmla="*/ 2 h 110"/>
                <a:gd name="T32" fmla="*/ 4 w 237"/>
                <a:gd name="T33" fmla="*/ 2 h 110"/>
                <a:gd name="T34" fmla="*/ 5 w 237"/>
                <a:gd name="T35" fmla="*/ 2 h 110"/>
                <a:gd name="T36" fmla="*/ 5 w 237"/>
                <a:gd name="T37" fmla="*/ 3 h 110"/>
                <a:gd name="T38" fmla="*/ 5 w 237"/>
                <a:gd name="T39" fmla="*/ 3 h 110"/>
                <a:gd name="T40" fmla="*/ 5 w 237"/>
                <a:gd name="T41" fmla="*/ 3 h 110"/>
                <a:gd name="T42" fmla="*/ 6 w 237"/>
                <a:gd name="T43" fmla="*/ 4 h 110"/>
                <a:gd name="T44" fmla="*/ 6 w 237"/>
                <a:gd name="T45" fmla="*/ 4 h 110"/>
                <a:gd name="T46" fmla="*/ 6 w 237"/>
                <a:gd name="T47" fmla="*/ 4 h 110"/>
                <a:gd name="T48" fmla="*/ 6 w 237"/>
                <a:gd name="T49" fmla="*/ 4 h 110"/>
                <a:gd name="T50" fmla="*/ 6 w 237"/>
                <a:gd name="T51" fmla="*/ 3 h 110"/>
                <a:gd name="T52" fmla="*/ 5 w 237"/>
                <a:gd name="T53" fmla="*/ 3 h 110"/>
                <a:gd name="T54" fmla="*/ 5 w 237"/>
                <a:gd name="T55" fmla="*/ 3 h 110"/>
                <a:gd name="T56" fmla="*/ 5 w 237"/>
                <a:gd name="T57" fmla="*/ 3 h 110"/>
                <a:gd name="T58" fmla="*/ 6 w 237"/>
                <a:gd name="T59" fmla="*/ 3 h 110"/>
                <a:gd name="T60" fmla="*/ 7 w 237"/>
                <a:gd name="T61" fmla="*/ 3 h 110"/>
                <a:gd name="T62" fmla="*/ 7 w 237"/>
                <a:gd name="T63" fmla="*/ 3 h 110"/>
                <a:gd name="T64" fmla="*/ 8 w 237"/>
                <a:gd name="T65" fmla="*/ 3 h 110"/>
                <a:gd name="T66" fmla="*/ 8 w 237"/>
                <a:gd name="T67" fmla="*/ 3 h 110"/>
                <a:gd name="T68" fmla="*/ 7 w 237"/>
                <a:gd name="T69" fmla="*/ 3 h 110"/>
                <a:gd name="T70" fmla="*/ 7 w 237"/>
                <a:gd name="T71" fmla="*/ 3 h 110"/>
                <a:gd name="T72" fmla="*/ 6 w 237"/>
                <a:gd name="T73" fmla="*/ 2 h 110"/>
                <a:gd name="T74" fmla="*/ 5 w 237"/>
                <a:gd name="T75" fmla="*/ 2 h 110"/>
                <a:gd name="T76" fmla="*/ 6 w 237"/>
                <a:gd name="T77" fmla="*/ 2 h 110"/>
                <a:gd name="T78" fmla="*/ 6 w 237"/>
                <a:gd name="T79" fmla="*/ 2 h 110"/>
                <a:gd name="T80" fmla="*/ 6 w 237"/>
                <a:gd name="T81" fmla="*/ 2 h 110"/>
                <a:gd name="T82" fmla="*/ 6 w 237"/>
                <a:gd name="T83" fmla="*/ 1 h 110"/>
                <a:gd name="T84" fmla="*/ 6 w 237"/>
                <a:gd name="T85" fmla="*/ 1 h 110"/>
                <a:gd name="T86" fmla="*/ 6 w 237"/>
                <a:gd name="T87" fmla="*/ 1 h 110"/>
                <a:gd name="T88" fmla="*/ 5 w 237"/>
                <a:gd name="T89" fmla="*/ 2 h 110"/>
                <a:gd name="T90" fmla="*/ 5 w 237"/>
                <a:gd name="T91" fmla="*/ 2 h 110"/>
                <a:gd name="T92" fmla="*/ 5 w 237"/>
                <a:gd name="T93" fmla="*/ 2 h 110"/>
                <a:gd name="T94" fmla="*/ 4 w 237"/>
                <a:gd name="T95" fmla="*/ 2 h 110"/>
                <a:gd name="T96" fmla="*/ 4 w 237"/>
                <a:gd name="T97" fmla="*/ 2 h 110"/>
                <a:gd name="T98" fmla="*/ 4 w 237"/>
                <a:gd name="T99" fmla="*/ 2 h 110"/>
                <a:gd name="T100" fmla="*/ 3 w 237"/>
                <a:gd name="T101" fmla="*/ 2 h 110"/>
                <a:gd name="T102" fmla="*/ 4 w 237"/>
                <a:gd name="T103" fmla="*/ 1 h 110"/>
                <a:gd name="T104" fmla="*/ 4 w 237"/>
                <a:gd name="T105" fmla="*/ 1 h 110"/>
                <a:gd name="T106" fmla="*/ 4 w 237"/>
                <a:gd name="T107" fmla="*/ 0 h 110"/>
                <a:gd name="T108" fmla="*/ 4 w 237"/>
                <a:gd name="T109" fmla="*/ 1 h 110"/>
                <a:gd name="T110" fmla="*/ 4 w 237"/>
                <a:gd name="T111" fmla="*/ 1 h 110"/>
                <a:gd name="T112" fmla="*/ 3 w 237"/>
                <a:gd name="T113" fmla="*/ 1 h 110"/>
                <a:gd name="T114" fmla="*/ 3 w 237"/>
                <a:gd name="T115" fmla="*/ 1 h 110"/>
                <a:gd name="T116" fmla="*/ 2 w 237"/>
                <a:gd name="T117" fmla="*/ 1 h 110"/>
                <a:gd name="T118" fmla="*/ 2 w 237"/>
                <a:gd name="T119" fmla="*/ 1 h 110"/>
                <a:gd name="T120" fmla="*/ 1 w 237"/>
                <a:gd name="T121" fmla="*/ 1 h 110"/>
                <a:gd name="T122" fmla="*/ 1 w 237"/>
                <a:gd name="T123" fmla="*/ 2 h 11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37" h="110">
                  <a:moveTo>
                    <a:pt x="0" y="34"/>
                  </a:moveTo>
                  <a:lnTo>
                    <a:pt x="1" y="35"/>
                  </a:lnTo>
                  <a:lnTo>
                    <a:pt x="1" y="37"/>
                  </a:lnTo>
                  <a:lnTo>
                    <a:pt x="1" y="38"/>
                  </a:lnTo>
                  <a:lnTo>
                    <a:pt x="1" y="41"/>
                  </a:lnTo>
                  <a:lnTo>
                    <a:pt x="10" y="41"/>
                  </a:lnTo>
                  <a:lnTo>
                    <a:pt x="19" y="41"/>
                  </a:lnTo>
                  <a:lnTo>
                    <a:pt x="31" y="41"/>
                  </a:lnTo>
                  <a:lnTo>
                    <a:pt x="41" y="42"/>
                  </a:lnTo>
                  <a:lnTo>
                    <a:pt x="51" y="44"/>
                  </a:lnTo>
                  <a:lnTo>
                    <a:pt x="59" y="46"/>
                  </a:lnTo>
                  <a:lnTo>
                    <a:pt x="66" y="49"/>
                  </a:lnTo>
                  <a:lnTo>
                    <a:pt x="70" y="51"/>
                  </a:lnTo>
                  <a:lnTo>
                    <a:pt x="72" y="54"/>
                  </a:lnTo>
                  <a:lnTo>
                    <a:pt x="74" y="60"/>
                  </a:lnTo>
                  <a:lnTo>
                    <a:pt x="77" y="66"/>
                  </a:lnTo>
                  <a:lnTo>
                    <a:pt x="80" y="74"/>
                  </a:lnTo>
                  <a:lnTo>
                    <a:pt x="85" y="81"/>
                  </a:lnTo>
                  <a:lnTo>
                    <a:pt x="91" y="88"/>
                  </a:lnTo>
                  <a:lnTo>
                    <a:pt x="96" y="94"/>
                  </a:lnTo>
                  <a:lnTo>
                    <a:pt x="104" y="98"/>
                  </a:lnTo>
                  <a:lnTo>
                    <a:pt x="111" y="101"/>
                  </a:lnTo>
                  <a:lnTo>
                    <a:pt x="114" y="99"/>
                  </a:lnTo>
                  <a:lnTo>
                    <a:pt x="111" y="96"/>
                  </a:lnTo>
                  <a:lnTo>
                    <a:pt x="106" y="89"/>
                  </a:lnTo>
                  <a:lnTo>
                    <a:pt x="99" y="81"/>
                  </a:lnTo>
                  <a:lnTo>
                    <a:pt x="93" y="71"/>
                  </a:lnTo>
                  <a:lnTo>
                    <a:pt x="91" y="60"/>
                  </a:lnTo>
                  <a:lnTo>
                    <a:pt x="89" y="52"/>
                  </a:lnTo>
                  <a:lnTo>
                    <a:pt x="95" y="52"/>
                  </a:lnTo>
                  <a:lnTo>
                    <a:pt x="101" y="52"/>
                  </a:lnTo>
                  <a:lnTo>
                    <a:pt x="107" y="53"/>
                  </a:lnTo>
                  <a:lnTo>
                    <a:pt x="114" y="54"/>
                  </a:lnTo>
                  <a:lnTo>
                    <a:pt x="119" y="56"/>
                  </a:lnTo>
                  <a:lnTo>
                    <a:pt x="125" y="57"/>
                  </a:lnTo>
                  <a:lnTo>
                    <a:pt x="129" y="59"/>
                  </a:lnTo>
                  <a:lnTo>
                    <a:pt x="132" y="60"/>
                  </a:lnTo>
                  <a:lnTo>
                    <a:pt x="133" y="66"/>
                  </a:lnTo>
                  <a:lnTo>
                    <a:pt x="135" y="72"/>
                  </a:lnTo>
                  <a:lnTo>
                    <a:pt x="140" y="79"/>
                  </a:lnTo>
                  <a:lnTo>
                    <a:pt x="145" y="86"/>
                  </a:lnTo>
                  <a:lnTo>
                    <a:pt x="150" y="92"/>
                  </a:lnTo>
                  <a:lnTo>
                    <a:pt x="157" y="98"/>
                  </a:lnTo>
                  <a:lnTo>
                    <a:pt x="163" y="103"/>
                  </a:lnTo>
                  <a:lnTo>
                    <a:pt x="170" y="106"/>
                  </a:lnTo>
                  <a:lnTo>
                    <a:pt x="182" y="110"/>
                  </a:lnTo>
                  <a:lnTo>
                    <a:pt x="188" y="110"/>
                  </a:lnTo>
                  <a:lnTo>
                    <a:pt x="191" y="107"/>
                  </a:lnTo>
                  <a:lnTo>
                    <a:pt x="185" y="104"/>
                  </a:lnTo>
                  <a:lnTo>
                    <a:pt x="177" y="99"/>
                  </a:lnTo>
                  <a:lnTo>
                    <a:pt x="170" y="95"/>
                  </a:lnTo>
                  <a:lnTo>
                    <a:pt x="163" y="89"/>
                  </a:lnTo>
                  <a:lnTo>
                    <a:pt x="159" y="84"/>
                  </a:lnTo>
                  <a:lnTo>
                    <a:pt x="154" y="79"/>
                  </a:lnTo>
                  <a:lnTo>
                    <a:pt x="149" y="74"/>
                  </a:lnTo>
                  <a:lnTo>
                    <a:pt x="147" y="69"/>
                  </a:lnTo>
                  <a:lnTo>
                    <a:pt x="146" y="66"/>
                  </a:lnTo>
                  <a:lnTo>
                    <a:pt x="155" y="71"/>
                  </a:lnTo>
                  <a:lnTo>
                    <a:pt x="167" y="74"/>
                  </a:lnTo>
                  <a:lnTo>
                    <a:pt x="179" y="76"/>
                  </a:lnTo>
                  <a:lnTo>
                    <a:pt x="192" y="79"/>
                  </a:lnTo>
                  <a:lnTo>
                    <a:pt x="205" y="81"/>
                  </a:lnTo>
                  <a:lnTo>
                    <a:pt x="215" y="82"/>
                  </a:lnTo>
                  <a:lnTo>
                    <a:pt x="224" y="83"/>
                  </a:lnTo>
                  <a:lnTo>
                    <a:pt x="230" y="83"/>
                  </a:lnTo>
                  <a:lnTo>
                    <a:pt x="236" y="83"/>
                  </a:lnTo>
                  <a:lnTo>
                    <a:pt x="237" y="81"/>
                  </a:lnTo>
                  <a:lnTo>
                    <a:pt x="233" y="77"/>
                  </a:lnTo>
                  <a:lnTo>
                    <a:pt x="226" y="76"/>
                  </a:lnTo>
                  <a:lnTo>
                    <a:pt x="218" y="75"/>
                  </a:lnTo>
                  <a:lnTo>
                    <a:pt x="208" y="73"/>
                  </a:lnTo>
                  <a:lnTo>
                    <a:pt x="196" y="69"/>
                  </a:lnTo>
                  <a:lnTo>
                    <a:pt x="185" y="66"/>
                  </a:lnTo>
                  <a:lnTo>
                    <a:pt x="175" y="62"/>
                  </a:lnTo>
                  <a:lnTo>
                    <a:pt x="165" y="59"/>
                  </a:lnTo>
                  <a:lnTo>
                    <a:pt x="157" y="57"/>
                  </a:lnTo>
                  <a:lnTo>
                    <a:pt x="154" y="54"/>
                  </a:lnTo>
                  <a:lnTo>
                    <a:pt x="161" y="48"/>
                  </a:lnTo>
                  <a:lnTo>
                    <a:pt x="169" y="42"/>
                  </a:lnTo>
                  <a:lnTo>
                    <a:pt x="177" y="39"/>
                  </a:lnTo>
                  <a:lnTo>
                    <a:pt x="184" y="38"/>
                  </a:lnTo>
                  <a:lnTo>
                    <a:pt x="190" y="37"/>
                  </a:lnTo>
                  <a:lnTo>
                    <a:pt x="191" y="35"/>
                  </a:lnTo>
                  <a:lnTo>
                    <a:pt x="188" y="31"/>
                  </a:lnTo>
                  <a:lnTo>
                    <a:pt x="182" y="29"/>
                  </a:lnTo>
                  <a:lnTo>
                    <a:pt x="177" y="28"/>
                  </a:lnTo>
                  <a:lnTo>
                    <a:pt x="171" y="29"/>
                  </a:lnTo>
                  <a:lnTo>
                    <a:pt x="165" y="30"/>
                  </a:lnTo>
                  <a:lnTo>
                    <a:pt x="160" y="33"/>
                  </a:lnTo>
                  <a:lnTo>
                    <a:pt x="154" y="36"/>
                  </a:lnTo>
                  <a:lnTo>
                    <a:pt x="149" y="38"/>
                  </a:lnTo>
                  <a:lnTo>
                    <a:pt x="145" y="43"/>
                  </a:lnTo>
                  <a:lnTo>
                    <a:pt x="142" y="46"/>
                  </a:lnTo>
                  <a:lnTo>
                    <a:pt x="137" y="46"/>
                  </a:lnTo>
                  <a:lnTo>
                    <a:pt x="130" y="45"/>
                  </a:lnTo>
                  <a:lnTo>
                    <a:pt x="123" y="45"/>
                  </a:lnTo>
                  <a:lnTo>
                    <a:pt x="116" y="44"/>
                  </a:lnTo>
                  <a:lnTo>
                    <a:pt x="109" y="43"/>
                  </a:lnTo>
                  <a:lnTo>
                    <a:pt x="102" y="43"/>
                  </a:lnTo>
                  <a:lnTo>
                    <a:pt x="97" y="43"/>
                  </a:lnTo>
                  <a:lnTo>
                    <a:pt x="95" y="43"/>
                  </a:lnTo>
                  <a:lnTo>
                    <a:pt x="94" y="33"/>
                  </a:lnTo>
                  <a:lnTo>
                    <a:pt x="97" y="23"/>
                  </a:lnTo>
                  <a:lnTo>
                    <a:pt x="104" y="14"/>
                  </a:lnTo>
                  <a:lnTo>
                    <a:pt x="115" y="7"/>
                  </a:lnTo>
                  <a:lnTo>
                    <a:pt x="123" y="4"/>
                  </a:lnTo>
                  <a:lnTo>
                    <a:pt x="124" y="1"/>
                  </a:lnTo>
                  <a:lnTo>
                    <a:pt x="121" y="0"/>
                  </a:lnTo>
                  <a:lnTo>
                    <a:pt x="115" y="0"/>
                  </a:lnTo>
                  <a:lnTo>
                    <a:pt x="110" y="1"/>
                  </a:lnTo>
                  <a:lnTo>
                    <a:pt x="104" y="5"/>
                  </a:lnTo>
                  <a:lnTo>
                    <a:pt x="97" y="8"/>
                  </a:lnTo>
                  <a:lnTo>
                    <a:pt x="91" y="14"/>
                  </a:lnTo>
                  <a:lnTo>
                    <a:pt x="83" y="19"/>
                  </a:lnTo>
                  <a:lnTo>
                    <a:pt x="77" y="24"/>
                  </a:lnTo>
                  <a:lnTo>
                    <a:pt x="72" y="28"/>
                  </a:lnTo>
                  <a:lnTo>
                    <a:pt x="70" y="31"/>
                  </a:lnTo>
                  <a:lnTo>
                    <a:pt x="63" y="31"/>
                  </a:lnTo>
                  <a:lnTo>
                    <a:pt x="55" y="31"/>
                  </a:lnTo>
                  <a:lnTo>
                    <a:pt x="45" y="31"/>
                  </a:lnTo>
                  <a:lnTo>
                    <a:pt x="34" y="31"/>
                  </a:lnTo>
                  <a:lnTo>
                    <a:pt x="24" y="31"/>
                  </a:lnTo>
                  <a:lnTo>
                    <a:pt x="13" y="31"/>
                  </a:lnTo>
                  <a:lnTo>
                    <a:pt x="5" y="33"/>
                  </a:lnTo>
                  <a:lnTo>
                    <a:pt x="0" y="34"/>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93" name="Freeform 331">
              <a:extLst>
                <a:ext uri="{FF2B5EF4-FFF2-40B4-BE49-F238E27FC236}">
                  <a16:creationId xmlns:a16="http://schemas.microsoft.com/office/drawing/2014/main" xmlns="" id="{D8B60A78-4530-4C4E-98CE-CF7F61DAFB93}"/>
                </a:ext>
              </a:extLst>
            </p:cNvPr>
            <p:cNvSpPr>
              <a:spLocks/>
            </p:cNvSpPr>
            <p:nvPr/>
          </p:nvSpPr>
          <p:spPr bwMode="auto">
            <a:xfrm>
              <a:off x="2300" y="1183"/>
              <a:ext cx="97" cy="111"/>
            </a:xfrm>
            <a:custGeom>
              <a:avLst/>
              <a:gdLst>
                <a:gd name="T0" fmla="*/ 1 w 194"/>
                <a:gd name="T1" fmla="*/ 1 h 222"/>
                <a:gd name="T2" fmla="*/ 1 w 194"/>
                <a:gd name="T3" fmla="*/ 1 h 222"/>
                <a:gd name="T4" fmla="*/ 1 w 194"/>
                <a:gd name="T5" fmla="*/ 2 h 222"/>
                <a:gd name="T6" fmla="*/ 1 w 194"/>
                <a:gd name="T7" fmla="*/ 4 h 222"/>
                <a:gd name="T8" fmla="*/ 2 w 194"/>
                <a:gd name="T9" fmla="*/ 4 h 222"/>
                <a:gd name="T10" fmla="*/ 2 w 194"/>
                <a:gd name="T11" fmla="*/ 2 h 222"/>
                <a:gd name="T12" fmla="*/ 2 w 194"/>
                <a:gd name="T13" fmla="*/ 2 h 222"/>
                <a:gd name="T14" fmla="*/ 2 w 194"/>
                <a:gd name="T15" fmla="*/ 2 h 222"/>
                <a:gd name="T16" fmla="*/ 2 w 194"/>
                <a:gd name="T17" fmla="*/ 2 h 222"/>
                <a:gd name="T18" fmla="*/ 3 w 194"/>
                <a:gd name="T19" fmla="*/ 3 h 222"/>
                <a:gd name="T20" fmla="*/ 3 w 194"/>
                <a:gd name="T21" fmla="*/ 4 h 222"/>
                <a:gd name="T22" fmla="*/ 3 w 194"/>
                <a:gd name="T23" fmla="*/ 5 h 222"/>
                <a:gd name="T24" fmla="*/ 3 w 194"/>
                <a:gd name="T25" fmla="*/ 5 h 222"/>
                <a:gd name="T26" fmla="*/ 4 w 194"/>
                <a:gd name="T27" fmla="*/ 4 h 222"/>
                <a:gd name="T28" fmla="*/ 4 w 194"/>
                <a:gd name="T29" fmla="*/ 4 h 222"/>
                <a:gd name="T30" fmla="*/ 5 w 194"/>
                <a:gd name="T31" fmla="*/ 5 h 222"/>
                <a:gd name="T32" fmla="*/ 5 w 194"/>
                <a:gd name="T33" fmla="*/ 6 h 222"/>
                <a:gd name="T34" fmla="*/ 6 w 194"/>
                <a:gd name="T35" fmla="*/ 7 h 222"/>
                <a:gd name="T36" fmla="*/ 6 w 194"/>
                <a:gd name="T37" fmla="*/ 7 h 222"/>
                <a:gd name="T38" fmla="*/ 7 w 194"/>
                <a:gd name="T39" fmla="*/ 7 h 222"/>
                <a:gd name="T40" fmla="*/ 6 w 194"/>
                <a:gd name="T41" fmla="*/ 7 h 222"/>
                <a:gd name="T42" fmla="*/ 6 w 194"/>
                <a:gd name="T43" fmla="*/ 6 h 222"/>
                <a:gd name="T44" fmla="*/ 5 w 194"/>
                <a:gd name="T45" fmla="*/ 5 h 222"/>
                <a:gd name="T46" fmla="*/ 4 w 194"/>
                <a:gd name="T47" fmla="*/ 4 h 222"/>
                <a:gd name="T48" fmla="*/ 4 w 194"/>
                <a:gd name="T49" fmla="*/ 3 h 222"/>
                <a:gd name="T50" fmla="*/ 5 w 194"/>
                <a:gd name="T51" fmla="*/ 3 h 222"/>
                <a:gd name="T52" fmla="*/ 5 w 194"/>
                <a:gd name="T53" fmla="*/ 3 h 222"/>
                <a:gd name="T54" fmla="*/ 5 w 194"/>
                <a:gd name="T55" fmla="*/ 3 h 222"/>
                <a:gd name="T56" fmla="*/ 6 w 194"/>
                <a:gd name="T57" fmla="*/ 3 h 222"/>
                <a:gd name="T58" fmla="*/ 6 w 194"/>
                <a:gd name="T59" fmla="*/ 3 h 222"/>
                <a:gd name="T60" fmla="*/ 6 w 194"/>
                <a:gd name="T61" fmla="*/ 3 h 222"/>
                <a:gd name="T62" fmla="*/ 5 w 194"/>
                <a:gd name="T63" fmla="*/ 3 h 222"/>
                <a:gd name="T64" fmla="*/ 5 w 194"/>
                <a:gd name="T65" fmla="*/ 3 h 222"/>
                <a:gd name="T66" fmla="*/ 4 w 194"/>
                <a:gd name="T67" fmla="*/ 3 h 222"/>
                <a:gd name="T68" fmla="*/ 4 w 194"/>
                <a:gd name="T69" fmla="*/ 3 h 222"/>
                <a:gd name="T70" fmla="*/ 3 w 194"/>
                <a:gd name="T71" fmla="*/ 3 h 222"/>
                <a:gd name="T72" fmla="*/ 3 w 194"/>
                <a:gd name="T73" fmla="*/ 2 h 222"/>
                <a:gd name="T74" fmla="*/ 3 w 194"/>
                <a:gd name="T75" fmla="*/ 2 h 222"/>
                <a:gd name="T76" fmla="*/ 3 w 194"/>
                <a:gd name="T77" fmla="*/ 2 h 222"/>
                <a:gd name="T78" fmla="*/ 3 w 194"/>
                <a:gd name="T79" fmla="*/ 2 h 222"/>
                <a:gd name="T80" fmla="*/ 3 w 194"/>
                <a:gd name="T81" fmla="*/ 2 h 222"/>
                <a:gd name="T82" fmla="*/ 4 w 194"/>
                <a:gd name="T83" fmla="*/ 2 h 222"/>
                <a:gd name="T84" fmla="*/ 4 w 194"/>
                <a:gd name="T85" fmla="*/ 2 h 222"/>
                <a:gd name="T86" fmla="*/ 4 w 194"/>
                <a:gd name="T87" fmla="*/ 2 h 222"/>
                <a:gd name="T88" fmla="*/ 4 w 194"/>
                <a:gd name="T89" fmla="*/ 2 h 222"/>
                <a:gd name="T90" fmla="*/ 3 w 194"/>
                <a:gd name="T91" fmla="*/ 2 h 222"/>
                <a:gd name="T92" fmla="*/ 3 w 194"/>
                <a:gd name="T93" fmla="*/ 2 h 222"/>
                <a:gd name="T94" fmla="*/ 2 w 194"/>
                <a:gd name="T95" fmla="*/ 2 h 222"/>
                <a:gd name="T96" fmla="*/ 2 w 194"/>
                <a:gd name="T97" fmla="*/ 1 h 222"/>
                <a:gd name="T98" fmla="*/ 2 w 194"/>
                <a:gd name="T99" fmla="*/ 1 h 222"/>
                <a:gd name="T100" fmla="*/ 1 w 194"/>
                <a:gd name="T101" fmla="*/ 1 h 222"/>
                <a:gd name="T102" fmla="*/ 1 w 194"/>
                <a:gd name="T103" fmla="*/ 0 h 22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4" h="222">
                  <a:moveTo>
                    <a:pt x="0" y="1"/>
                  </a:moveTo>
                  <a:lnTo>
                    <a:pt x="9" y="8"/>
                  </a:lnTo>
                  <a:lnTo>
                    <a:pt x="18" y="18"/>
                  </a:lnTo>
                  <a:lnTo>
                    <a:pt x="27" y="29"/>
                  </a:lnTo>
                  <a:lnTo>
                    <a:pt x="33" y="36"/>
                  </a:lnTo>
                  <a:lnTo>
                    <a:pt x="28" y="53"/>
                  </a:lnTo>
                  <a:lnTo>
                    <a:pt x="27" y="77"/>
                  </a:lnTo>
                  <a:lnTo>
                    <a:pt x="29" y="101"/>
                  </a:lnTo>
                  <a:lnTo>
                    <a:pt x="36" y="117"/>
                  </a:lnTo>
                  <a:lnTo>
                    <a:pt x="35" y="99"/>
                  </a:lnTo>
                  <a:lnTo>
                    <a:pt x="36" y="78"/>
                  </a:lnTo>
                  <a:lnTo>
                    <a:pt x="38" y="60"/>
                  </a:lnTo>
                  <a:lnTo>
                    <a:pt x="45" y="49"/>
                  </a:lnTo>
                  <a:lnTo>
                    <a:pt x="49" y="47"/>
                  </a:lnTo>
                  <a:lnTo>
                    <a:pt x="51" y="48"/>
                  </a:lnTo>
                  <a:lnTo>
                    <a:pt x="53" y="51"/>
                  </a:lnTo>
                  <a:lnTo>
                    <a:pt x="57" y="55"/>
                  </a:lnTo>
                  <a:lnTo>
                    <a:pt x="64" y="63"/>
                  </a:lnTo>
                  <a:lnTo>
                    <a:pt x="73" y="74"/>
                  </a:lnTo>
                  <a:lnTo>
                    <a:pt x="83" y="85"/>
                  </a:lnTo>
                  <a:lnTo>
                    <a:pt x="89" y="92"/>
                  </a:lnTo>
                  <a:lnTo>
                    <a:pt x="86" y="111"/>
                  </a:lnTo>
                  <a:lnTo>
                    <a:pt x="83" y="131"/>
                  </a:lnTo>
                  <a:lnTo>
                    <a:pt x="86" y="151"/>
                  </a:lnTo>
                  <a:lnTo>
                    <a:pt x="97" y="167"/>
                  </a:lnTo>
                  <a:lnTo>
                    <a:pt x="95" y="149"/>
                  </a:lnTo>
                  <a:lnTo>
                    <a:pt x="94" y="129"/>
                  </a:lnTo>
                  <a:lnTo>
                    <a:pt x="97" y="112"/>
                  </a:lnTo>
                  <a:lnTo>
                    <a:pt x="105" y="101"/>
                  </a:lnTo>
                  <a:lnTo>
                    <a:pt x="112" y="108"/>
                  </a:lnTo>
                  <a:lnTo>
                    <a:pt x="122" y="121"/>
                  </a:lnTo>
                  <a:lnTo>
                    <a:pt x="134" y="136"/>
                  </a:lnTo>
                  <a:lnTo>
                    <a:pt x="147" y="153"/>
                  </a:lnTo>
                  <a:lnTo>
                    <a:pt x="159" y="172"/>
                  </a:lnTo>
                  <a:lnTo>
                    <a:pt x="171" y="189"/>
                  </a:lnTo>
                  <a:lnTo>
                    <a:pt x="180" y="203"/>
                  </a:lnTo>
                  <a:lnTo>
                    <a:pt x="186" y="214"/>
                  </a:lnTo>
                  <a:lnTo>
                    <a:pt x="190" y="221"/>
                  </a:lnTo>
                  <a:lnTo>
                    <a:pt x="193" y="222"/>
                  </a:lnTo>
                  <a:lnTo>
                    <a:pt x="194" y="219"/>
                  </a:lnTo>
                  <a:lnTo>
                    <a:pt x="192" y="210"/>
                  </a:lnTo>
                  <a:lnTo>
                    <a:pt x="188" y="202"/>
                  </a:lnTo>
                  <a:lnTo>
                    <a:pt x="180" y="188"/>
                  </a:lnTo>
                  <a:lnTo>
                    <a:pt x="170" y="170"/>
                  </a:lnTo>
                  <a:lnTo>
                    <a:pt x="158" y="152"/>
                  </a:lnTo>
                  <a:lnTo>
                    <a:pt x="147" y="134"/>
                  </a:lnTo>
                  <a:lnTo>
                    <a:pt x="135" y="116"/>
                  </a:lnTo>
                  <a:lnTo>
                    <a:pt x="125" y="105"/>
                  </a:lnTo>
                  <a:lnTo>
                    <a:pt x="118" y="98"/>
                  </a:lnTo>
                  <a:lnTo>
                    <a:pt x="122" y="93"/>
                  </a:lnTo>
                  <a:lnTo>
                    <a:pt x="128" y="90"/>
                  </a:lnTo>
                  <a:lnTo>
                    <a:pt x="134" y="87"/>
                  </a:lnTo>
                  <a:lnTo>
                    <a:pt x="140" y="85"/>
                  </a:lnTo>
                  <a:lnTo>
                    <a:pt x="146" y="84"/>
                  </a:lnTo>
                  <a:lnTo>
                    <a:pt x="151" y="84"/>
                  </a:lnTo>
                  <a:lnTo>
                    <a:pt x="156" y="86"/>
                  </a:lnTo>
                  <a:lnTo>
                    <a:pt x="162" y="89"/>
                  </a:lnTo>
                  <a:lnTo>
                    <a:pt x="171" y="93"/>
                  </a:lnTo>
                  <a:lnTo>
                    <a:pt x="175" y="96"/>
                  </a:lnTo>
                  <a:lnTo>
                    <a:pt x="177" y="93"/>
                  </a:lnTo>
                  <a:lnTo>
                    <a:pt x="173" y="87"/>
                  </a:lnTo>
                  <a:lnTo>
                    <a:pt x="167" y="83"/>
                  </a:lnTo>
                  <a:lnTo>
                    <a:pt x="160" y="79"/>
                  </a:lnTo>
                  <a:lnTo>
                    <a:pt x="151" y="77"/>
                  </a:lnTo>
                  <a:lnTo>
                    <a:pt x="142" y="75"/>
                  </a:lnTo>
                  <a:lnTo>
                    <a:pt x="132" y="75"/>
                  </a:lnTo>
                  <a:lnTo>
                    <a:pt x="122" y="76"/>
                  </a:lnTo>
                  <a:lnTo>
                    <a:pt x="114" y="79"/>
                  </a:lnTo>
                  <a:lnTo>
                    <a:pt x="108" y="83"/>
                  </a:lnTo>
                  <a:lnTo>
                    <a:pt x="102" y="78"/>
                  </a:lnTo>
                  <a:lnTo>
                    <a:pt x="96" y="74"/>
                  </a:lnTo>
                  <a:lnTo>
                    <a:pt x="90" y="68"/>
                  </a:lnTo>
                  <a:lnTo>
                    <a:pt x="84" y="63"/>
                  </a:lnTo>
                  <a:lnTo>
                    <a:pt x="79" y="58"/>
                  </a:lnTo>
                  <a:lnTo>
                    <a:pt x="74" y="53"/>
                  </a:lnTo>
                  <a:lnTo>
                    <a:pt x="71" y="49"/>
                  </a:lnTo>
                  <a:lnTo>
                    <a:pt x="68" y="47"/>
                  </a:lnTo>
                  <a:lnTo>
                    <a:pt x="72" y="45"/>
                  </a:lnTo>
                  <a:lnTo>
                    <a:pt x="75" y="44"/>
                  </a:lnTo>
                  <a:lnTo>
                    <a:pt x="81" y="41"/>
                  </a:lnTo>
                  <a:lnTo>
                    <a:pt x="86" y="41"/>
                  </a:lnTo>
                  <a:lnTo>
                    <a:pt x="91" y="40"/>
                  </a:lnTo>
                  <a:lnTo>
                    <a:pt x="97" y="40"/>
                  </a:lnTo>
                  <a:lnTo>
                    <a:pt x="103" y="41"/>
                  </a:lnTo>
                  <a:lnTo>
                    <a:pt x="109" y="43"/>
                  </a:lnTo>
                  <a:lnTo>
                    <a:pt x="114" y="43"/>
                  </a:lnTo>
                  <a:lnTo>
                    <a:pt x="116" y="41"/>
                  </a:lnTo>
                  <a:lnTo>
                    <a:pt x="112" y="39"/>
                  </a:lnTo>
                  <a:lnTo>
                    <a:pt x="106" y="37"/>
                  </a:lnTo>
                  <a:lnTo>
                    <a:pt x="102" y="37"/>
                  </a:lnTo>
                  <a:lnTo>
                    <a:pt x="96" y="36"/>
                  </a:lnTo>
                  <a:lnTo>
                    <a:pt x="88" y="34"/>
                  </a:lnTo>
                  <a:lnTo>
                    <a:pt x="81" y="33"/>
                  </a:lnTo>
                  <a:lnTo>
                    <a:pt x="73" y="33"/>
                  </a:lnTo>
                  <a:lnTo>
                    <a:pt x="66" y="32"/>
                  </a:lnTo>
                  <a:lnTo>
                    <a:pt x="59" y="33"/>
                  </a:lnTo>
                  <a:lnTo>
                    <a:pt x="55" y="33"/>
                  </a:lnTo>
                  <a:lnTo>
                    <a:pt x="48" y="32"/>
                  </a:lnTo>
                  <a:lnTo>
                    <a:pt x="41" y="28"/>
                  </a:lnTo>
                  <a:lnTo>
                    <a:pt x="34" y="22"/>
                  </a:lnTo>
                  <a:lnTo>
                    <a:pt x="26" y="15"/>
                  </a:lnTo>
                  <a:lnTo>
                    <a:pt x="19" y="8"/>
                  </a:lnTo>
                  <a:lnTo>
                    <a:pt x="12" y="3"/>
                  </a:lnTo>
                  <a:lnTo>
                    <a:pt x="6" y="0"/>
                  </a:lnTo>
                  <a:lnTo>
                    <a:pt x="0" y="1"/>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94" name="Freeform 332">
              <a:extLst>
                <a:ext uri="{FF2B5EF4-FFF2-40B4-BE49-F238E27FC236}">
                  <a16:creationId xmlns:a16="http://schemas.microsoft.com/office/drawing/2014/main" xmlns="" id="{D429C00D-968C-498D-A17C-1045014E21E1}"/>
                </a:ext>
              </a:extLst>
            </p:cNvPr>
            <p:cNvSpPr>
              <a:spLocks/>
            </p:cNvSpPr>
            <p:nvPr/>
          </p:nvSpPr>
          <p:spPr bwMode="auto">
            <a:xfrm>
              <a:off x="2217" y="1193"/>
              <a:ext cx="73" cy="128"/>
            </a:xfrm>
            <a:custGeom>
              <a:avLst/>
              <a:gdLst>
                <a:gd name="T0" fmla="*/ 2 w 147"/>
                <a:gd name="T1" fmla="*/ 1 h 255"/>
                <a:gd name="T2" fmla="*/ 2 w 147"/>
                <a:gd name="T3" fmla="*/ 2 h 255"/>
                <a:gd name="T4" fmla="*/ 1 w 147"/>
                <a:gd name="T5" fmla="*/ 2 h 255"/>
                <a:gd name="T6" fmla="*/ 0 w 147"/>
                <a:gd name="T7" fmla="*/ 3 h 255"/>
                <a:gd name="T8" fmla="*/ 0 w 147"/>
                <a:gd name="T9" fmla="*/ 3 h 255"/>
                <a:gd name="T10" fmla="*/ 0 w 147"/>
                <a:gd name="T11" fmla="*/ 3 h 255"/>
                <a:gd name="T12" fmla="*/ 1 w 147"/>
                <a:gd name="T13" fmla="*/ 3 h 255"/>
                <a:gd name="T14" fmla="*/ 2 w 147"/>
                <a:gd name="T15" fmla="*/ 2 h 255"/>
                <a:gd name="T16" fmla="*/ 2 w 147"/>
                <a:gd name="T17" fmla="*/ 3 h 255"/>
                <a:gd name="T18" fmla="*/ 1 w 147"/>
                <a:gd name="T19" fmla="*/ 4 h 255"/>
                <a:gd name="T20" fmla="*/ 0 w 147"/>
                <a:gd name="T21" fmla="*/ 4 h 255"/>
                <a:gd name="T22" fmla="*/ 0 w 147"/>
                <a:gd name="T23" fmla="*/ 5 h 255"/>
                <a:gd name="T24" fmla="*/ 0 w 147"/>
                <a:gd name="T25" fmla="*/ 5 h 255"/>
                <a:gd name="T26" fmla="*/ 0 w 147"/>
                <a:gd name="T27" fmla="*/ 5 h 255"/>
                <a:gd name="T28" fmla="*/ 1 w 147"/>
                <a:gd name="T29" fmla="*/ 5 h 255"/>
                <a:gd name="T30" fmla="*/ 2 w 147"/>
                <a:gd name="T31" fmla="*/ 4 h 255"/>
                <a:gd name="T32" fmla="*/ 2 w 147"/>
                <a:gd name="T33" fmla="*/ 5 h 255"/>
                <a:gd name="T34" fmla="*/ 1 w 147"/>
                <a:gd name="T35" fmla="*/ 6 h 255"/>
                <a:gd name="T36" fmla="*/ 0 w 147"/>
                <a:gd name="T37" fmla="*/ 6 h 255"/>
                <a:gd name="T38" fmla="*/ 0 w 147"/>
                <a:gd name="T39" fmla="*/ 7 h 255"/>
                <a:gd name="T40" fmla="*/ 0 w 147"/>
                <a:gd name="T41" fmla="*/ 7 h 255"/>
                <a:gd name="T42" fmla="*/ 1 w 147"/>
                <a:gd name="T43" fmla="*/ 6 h 255"/>
                <a:gd name="T44" fmla="*/ 1 w 147"/>
                <a:gd name="T45" fmla="*/ 6 h 255"/>
                <a:gd name="T46" fmla="*/ 1 w 147"/>
                <a:gd name="T47" fmla="*/ 7 h 255"/>
                <a:gd name="T48" fmla="*/ 0 w 147"/>
                <a:gd name="T49" fmla="*/ 8 h 255"/>
                <a:gd name="T50" fmla="*/ 0 w 147"/>
                <a:gd name="T51" fmla="*/ 8 h 255"/>
                <a:gd name="T52" fmla="*/ 0 w 147"/>
                <a:gd name="T53" fmla="*/ 8 h 255"/>
                <a:gd name="T54" fmla="*/ 0 w 147"/>
                <a:gd name="T55" fmla="*/ 8 h 255"/>
                <a:gd name="T56" fmla="*/ 1 w 147"/>
                <a:gd name="T57" fmla="*/ 7 h 255"/>
                <a:gd name="T58" fmla="*/ 2 w 147"/>
                <a:gd name="T59" fmla="*/ 6 h 255"/>
                <a:gd name="T60" fmla="*/ 2 w 147"/>
                <a:gd name="T61" fmla="*/ 7 h 255"/>
                <a:gd name="T62" fmla="*/ 2 w 147"/>
                <a:gd name="T63" fmla="*/ 7 h 255"/>
                <a:gd name="T64" fmla="*/ 3 w 147"/>
                <a:gd name="T65" fmla="*/ 7 h 255"/>
                <a:gd name="T66" fmla="*/ 3 w 147"/>
                <a:gd name="T67" fmla="*/ 6 h 255"/>
                <a:gd name="T68" fmla="*/ 2 w 147"/>
                <a:gd name="T69" fmla="*/ 6 h 255"/>
                <a:gd name="T70" fmla="*/ 2 w 147"/>
                <a:gd name="T71" fmla="*/ 4 h 255"/>
                <a:gd name="T72" fmla="*/ 2 w 147"/>
                <a:gd name="T73" fmla="*/ 4 h 255"/>
                <a:gd name="T74" fmla="*/ 3 w 147"/>
                <a:gd name="T75" fmla="*/ 4 h 255"/>
                <a:gd name="T76" fmla="*/ 4 w 147"/>
                <a:gd name="T77" fmla="*/ 5 h 255"/>
                <a:gd name="T78" fmla="*/ 4 w 147"/>
                <a:gd name="T79" fmla="*/ 6 h 255"/>
                <a:gd name="T80" fmla="*/ 4 w 147"/>
                <a:gd name="T81" fmla="*/ 5 h 255"/>
                <a:gd name="T82" fmla="*/ 3 w 147"/>
                <a:gd name="T83" fmla="*/ 4 h 255"/>
                <a:gd name="T84" fmla="*/ 2 w 147"/>
                <a:gd name="T85" fmla="*/ 3 h 255"/>
                <a:gd name="T86" fmla="*/ 3 w 147"/>
                <a:gd name="T87" fmla="*/ 3 h 255"/>
                <a:gd name="T88" fmla="*/ 3 w 147"/>
                <a:gd name="T89" fmla="*/ 3 h 255"/>
                <a:gd name="T90" fmla="*/ 4 w 147"/>
                <a:gd name="T91" fmla="*/ 3 h 255"/>
                <a:gd name="T92" fmla="*/ 4 w 147"/>
                <a:gd name="T93" fmla="*/ 3 h 255"/>
                <a:gd name="T94" fmla="*/ 4 w 147"/>
                <a:gd name="T95" fmla="*/ 3 h 255"/>
                <a:gd name="T96" fmla="*/ 4 w 147"/>
                <a:gd name="T97" fmla="*/ 3 h 255"/>
                <a:gd name="T98" fmla="*/ 3 w 147"/>
                <a:gd name="T99" fmla="*/ 2 h 255"/>
                <a:gd name="T100" fmla="*/ 3 w 147"/>
                <a:gd name="T101" fmla="*/ 2 h 255"/>
                <a:gd name="T102" fmla="*/ 3 w 147"/>
                <a:gd name="T103" fmla="*/ 1 h 255"/>
                <a:gd name="T104" fmla="*/ 3 w 147"/>
                <a:gd name="T105" fmla="*/ 1 h 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47" h="255">
                  <a:moveTo>
                    <a:pt x="97" y="12"/>
                  </a:moveTo>
                  <a:lnTo>
                    <a:pt x="96" y="23"/>
                  </a:lnTo>
                  <a:lnTo>
                    <a:pt x="95" y="31"/>
                  </a:lnTo>
                  <a:lnTo>
                    <a:pt x="93" y="38"/>
                  </a:lnTo>
                  <a:lnTo>
                    <a:pt x="89" y="42"/>
                  </a:lnTo>
                  <a:lnTo>
                    <a:pt x="81" y="47"/>
                  </a:lnTo>
                  <a:lnTo>
                    <a:pt x="71" y="52"/>
                  </a:lnTo>
                  <a:lnTo>
                    <a:pt x="59" y="57"/>
                  </a:lnTo>
                  <a:lnTo>
                    <a:pt x="47" y="63"/>
                  </a:lnTo>
                  <a:lnTo>
                    <a:pt x="35" y="70"/>
                  </a:lnTo>
                  <a:lnTo>
                    <a:pt x="26" y="77"/>
                  </a:lnTo>
                  <a:lnTo>
                    <a:pt x="19" y="83"/>
                  </a:lnTo>
                  <a:lnTo>
                    <a:pt x="15" y="90"/>
                  </a:lnTo>
                  <a:lnTo>
                    <a:pt x="15" y="94"/>
                  </a:lnTo>
                  <a:lnTo>
                    <a:pt x="17" y="95"/>
                  </a:lnTo>
                  <a:lnTo>
                    <a:pt x="19" y="95"/>
                  </a:lnTo>
                  <a:lnTo>
                    <a:pt x="22" y="92"/>
                  </a:lnTo>
                  <a:lnTo>
                    <a:pt x="27" y="86"/>
                  </a:lnTo>
                  <a:lnTo>
                    <a:pt x="34" y="81"/>
                  </a:lnTo>
                  <a:lnTo>
                    <a:pt x="41" y="76"/>
                  </a:lnTo>
                  <a:lnTo>
                    <a:pt x="49" y="72"/>
                  </a:lnTo>
                  <a:lnTo>
                    <a:pt x="57" y="68"/>
                  </a:lnTo>
                  <a:lnTo>
                    <a:pt x="66" y="65"/>
                  </a:lnTo>
                  <a:lnTo>
                    <a:pt x="74" y="64"/>
                  </a:lnTo>
                  <a:lnTo>
                    <a:pt x="82" y="63"/>
                  </a:lnTo>
                  <a:lnTo>
                    <a:pt x="80" y="77"/>
                  </a:lnTo>
                  <a:lnTo>
                    <a:pt x="76" y="88"/>
                  </a:lnTo>
                  <a:lnTo>
                    <a:pt x="74" y="99"/>
                  </a:lnTo>
                  <a:lnTo>
                    <a:pt x="71" y="106"/>
                  </a:lnTo>
                  <a:lnTo>
                    <a:pt x="59" y="108"/>
                  </a:lnTo>
                  <a:lnTo>
                    <a:pt x="48" y="111"/>
                  </a:lnTo>
                  <a:lnTo>
                    <a:pt x="37" y="116"/>
                  </a:lnTo>
                  <a:lnTo>
                    <a:pt x="28" y="122"/>
                  </a:lnTo>
                  <a:lnTo>
                    <a:pt x="20" y="128"/>
                  </a:lnTo>
                  <a:lnTo>
                    <a:pt x="14" y="134"/>
                  </a:lnTo>
                  <a:lnTo>
                    <a:pt x="10" y="141"/>
                  </a:lnTo>
                  <a:lnTo>
                    <a:pt x="9" y="149"/>
                  </a:lnTo>
                  <a:lnTo>
                    <a:pt x="10" y="154"/>
                  </a:lnTo>
                  <a:lnTo>
                    <a:pt x="11" y="154"/>
                  </a:lnTo>
                  <a:lnTo>
                    <a:pt x="13" y="152"/>
                  </a:lnTo>
                  <a:lnTo>
                    <a:pt x="15" y="146"/>
                  </a:lnTo>
                  <a:lnTo>
                    <a:pt x="18" y="143"/>
                  </a:lnTo>
                  <a:lnTo>
                    <a:pt x="24" y="139"/>
                  </a:lnTo>
                  <a:lnTo>
                    <a:pt x="30" y="134"/>
                  </a:lnTo>
                  <a:lnTo>
                    <a:pt x="38" y="130"/>
                  </a:lnTo>
                  <a:lnTo>
                    <a:pt x="48" y="125"/>
                  </a:lnTo>
                  <a:lnTo>
                    <a:pt x="56" y="122"/>
                  </a:lnTo>
                  <a:lnTo>
                    <a:pt x="65" y="119"/>
                  </a:lnTo>
                  <a:lnTo>
                    <a:pt x="72" y="119"/>
                  </a:lnTo>
                  <a:lnTo>
                    <a:pt x="71" y="133"/>
                  </a:lnTo>
                  <a:lnTo>
                    <a:pt x="68" y="146"/>
                  </a:lnTo>
                  <a:lnTo>
                    <a:pt x="65" y="156"/>
                  </a:lnTo>
                  <a:lnTo>
                    <a:pt x="62" y="163"/>
                  </a:lnTo>
                  <a:lnTo>
                    <a:pt x="52" y="167"/>
                  </a:lnTo>
                  <a:lnTo>
                    <a:pt x="44" y="170"/>
                  </a:lnTo>
                  <a:lnTo>
                    <a:pt x="35" y="175"/>
                  </a:lnTo>
                  <a:lnTo>
                    <a:pt x="28" y="179"/>
                  </a:lnTo>
                  <a:lnTo>
                    <a:pt x="22" y="184"/>
                  </a:lnTo>
                  <a:lnTo>
                    <a:pt x="17" y="191"/>
                  </a:lnTo>
                  <a:lnTo>
                    <a:pt x="13" y="198"/>
                  </a:lnTo>
                  <a:lnTo>
                    <a:pt x="12" y="206"/>
                  </a:lnTo>
                  <a:lnTo>
                    <a:pt x="17" y="200"/>
                  </a:lnTo>
                  <a:lnTo>
                    <a:pt x="22" y="196"/>
                  </a:lnTo>
                  <a:lnTo>
                    <a:pt x="29" y="190"/>
                  </a:lnTo>
                  <a:lnTo>
                    <a:pt x="35" y="185"/>
                  </a:lnTo>
                  <a:lnTo>
                    <a:pt x="42" y="182"/>
                  </a:lnTo>
                  <a:lnTo>
                    <a:pt x="48" y="178"/>
                  </a:lnTo>
                  <a:lnTo>
                    <a:pt x="52" y="176"/>
                  </a:lnTo>
                  <a:lnTo>
                    <a:pt x="57" y="175"/>
                  </a:lnTo>
                  <a:lnTo>
                    <a:pt x="56" y="182"/>
                  </a:lnTo>
                  <a:lnTo>
                    <a:pt x="52" y="191"/>
                  </a:lnTo>
                  <a:lnTo>
                    <a:pt x="47" y="201"/>
                  </a:lnTo>
                  <a:lnTo>
                    <a:pt x="41" y="214"/>
                  </a:lnTo>
                  <a:lnTo>
                    <a:pt x="33" y="225"/>
                  </a:lnTo>
                  <a:lnTo>
                    <a:pt x="25" y="236"/>
                  </a:lnTo>
                  <a:lnTo>
                    <a:pt x="15" y="244"/>
                  </a:lnTo>
                  <a:lnTo>
                    <a:pt x="6" y="250"/>
                  </a:lnTo>
                  <a:lnTo>
                    <a:pt x="2" y="252"/>
                  </a:lnTo>
                  <a:lnTo>
                    <a:pt x="0" y="254"/>
                  </a:lnTo>
                  <a:lnTo>
                    <a:pt x="2" y="255"/>
                  </a:lnTo>
                  <a:lnTo>
                    <a:pt x="9" y="254"/>
                  </a:lnTo>
                  <a:lnTo>
                    <a:pt x="14" y="252"/>
                  </a:lnTo>
                  <a:lnTo>
                    <a:pt x="21" y="246"/>
                  </a:lnTo>
                  <a:lnTo>
                    <a:pt x="30" y="239"/>
                  </a:lnTo>
                  <a:lnTo>
                    <a:pt x="41" y="229"/>
                  </a:lnTo>
                  <a:lnTo>
                    <a:pt x="50" y="217"/>
                  </a:lnTo>
                  <a:lnTo>
                    <a:pt x="58" y="204"/>
                  </a:lnTo>
                  <a:lnTo>
                    <a:pt x="65" y="190"/>
                  </a:lnTo>
                  <a:lnTo>
                    <a:pt x="70" y="174"/>
                  </a:lnTo>
                  <a:lnTo>
                    <a:pt x="79" y="178"/>
                  </a:lnTo>
                  <a:lnTo>
                    <a:pt x="88" y="186"/>
                  </a:lnTo>
                  <a:lnTo>
                    <a:pt x="94" y="196"/>
                  </a:lnTo>
                  <a:lnTo>
                    <a:pt x="94" y="205"/>
                  </a:lnTo>
                  <a:lnTo>
                    <a:pt x="91" y="214"/>
                  </a:lnTo>
                  <a:lnTo>
                    <a:pt x="90" y="220"/>
                  </a:lnTo>
                  <a:lnTo>
                    <a:pt x="93" y="221"/>
                  </a:lnTo>
                  <a:lnTo>
                    <a:pt x="97" y="217"/>
                  </a:lnTo>
                  <a:lnTo>
                    <a:pt x="101" y="212"/>
                  </a:lnTo>
                  <a:lnTo>
                    <a:pt x="103" y="207"/>
                  </a:lnTo>
                  <a:lnTo>
                    <a:pt x="103" y="204"/>
                  </a:lnTo>
                  <a:lnTo>
                    <a:pt x="102" y="198"/>
                  </a:lnTo>
                  <a:lnTo>
                    <a:pt x="97" y="186"/>
                  </a:lnTo>
                  <a:lnTo>
                    <a:pt x="91" y="176"/>
                  </a:lnTo>
                  <a:lnTo>
                    <a:pt x="86" y="169"/>
                  </a:lnTo>
                  <a:lnTo>
                    <a:pt x="81" y="164"/>
                  </a:lnTo>
                  <a:lnTo>
                    <a:pt x="83" y="153"/>
                  </a:lnTo>
                  <a:lnTo>
                    <a:pt x="86" y="138"/>
                  </a:lnTo>
                  <a:lnTo>
                    <a:pt x="88" y="125"/>
                  </a:lnTo>
                  <a:lnTo>
                    <a:pt x="89" y="115"/>
                  </a:lnTo>
                  <a:lnTo>
                    <a:pt x="90" y="111"/>
                  </a:lnTo>
                  <a:lnTo>
                    <a:pt x="93" y="110"/>
                  </a:lnTo>
                  <a:lnTo>
                    <a:pt x="97" y="111"/>
                  </a:lnTo>
                  <a:lnTo>
                    <a:pt x="104" y="115"/>
                  </a:lnTo>
                  <a:lnTo>
                    <a:pt x="112" y="121"/>
                  </a:lnTo>
                  <a:lnTo>
                    <a:pt x="121" y="129"/>
                  </a:lnTo>
                  <a:lnTo>
                    <a:pt x="128" y="141"/>
                  </a:lnTo>
                  <a:lnTo>
                    <a:pt x="132" y="158"/>
                  </a:lnTo>
                  <a:lnTo>
                    <a:pt x="133" y="164"/>
                  </a:lnTo>
                  <a:lnTo>
                    <a:pt x="134" y="166"/>
                  </a:lnTo>
                  <a:lnTo>
                    <a:pt x="135" y="163"/>
                  </a:lnTo>
                  <a:lnTo>
                    <a:pt x="136" y="156"/>
                  </a:lnTo>
                  <a:lnTo>
                    <a:pt x="136" y="151"/>
                  </a:lnTo>
                  <a:lnTo>
                    <a:pt x="134" y="143"/>
                  </a:lnTo>
                  <a:lnTo>
                    <a:pt x="132" y="133"/>
                  </a:lnTo>
                  <a:lnTo>
                    <a:pt x="127" y="123"/>
                  </a:lnTo>
                  <a:lnTo>
                    <a:pt x="121" y="114"/>
                  </a:lnTo>
                  <a:lnTo>
                    <a:pt x="113" y="107"/>
                  </a:lnTo>
                  <a:lnTo>
                    <a:pt x="104" y="100"/>
                  </a:lnTo>
                  <a:lnTo>
                    <a:pt x="91" y="96"/>
                  </a:lnTo>
                  <a:lnTo>
                    <a:pt x="95" y="88"/>
                  </a:lnTo>
                  <a:lnTo>
                    <a:pt x="98" y="78"/>
                  </a:lnTo>
                  <a:lnTo>
                    <a:pt x="101" y="69"/>
                  </a:lnTo>
                  <a:lnTo>
                    <a:pt x="101" y="62"/>
                  </a:lnTo>
                  <a:lnTo>
                    <a:pt x="106" y="63"/>
                  </a:lnTo>
                  <a:lnTo>
                    <a:pt x="113" y="65"/>
                  </a:lnTo>
                  <a:lnTo>
                    <a:pt x="119" y="68"/>
                  </a:lnTo>
                  <a:lnTo>
                    <a:pt x="126" y="70"/>
                  </a:lnTo>
                  <a:lnTo>
                    <a:pt x="131" y="75"/>
                  </a:lnTo>
                  <a:lnTo>
                    <a:pt x="135" y="79"/>
                  </a:lnTo>
                  <a:lnTo>
                    <a:pt x="139" y="85"/>
                  </a:lnTo>
                  <a:lnTo>
                    <a:pt x="141" y="92"/>
                  </a:lnTo>
                  <a:lnTo>
                    <a:pt x="143" y="99"/>
                  </a:lnTo>
                  <a:lnTo>
                    <a:pt x="146" y="100"/>
                  </a:lnTo>
                  <a:lnTo>
                    <a:pt x="147" y="96"/>
                  </a:lnTo>
                  <a:lnTo>
                    <a:pt x="147" y="88"/>
                  </a:lnTo>
                  <a:lnTo>
                    <a:pt x="146" y="83"/>
                  </a:lnTo>
                  <a:lnTo>
                    <a:pt x="142" y="77"/>
                  </a:lnTo>
                  <a:lnTo>
                    <a:pt x="138" y="70"/>
                  </a:lnTo>
                  <a:lnTo>
                    <a:pt x="133" y="63"/>
                  </a:lnTo>
                  <a:lnTo>
                    <a:pt x="127" y="57"/>
                  </a:lnTo>
                  <a:lnTo>
                    <a:pt x="121" y="52"/>
                  </a:lnTo>
                  <a:lnTo>
                    <a:pt x="114" y="48"/>
                  </a:lnTo>
                  <a:lnTo>
                    <a:pt x="109" y="46"/>
                  </a:lnTo>
                  <a:lnTo>
                    <a:pt x="109" y="34"/>
                  </a:lnTo>
                  <a:lnTo>
                    <a:pt x="109" y="24"/>
                  </a:lnTo>
                  <a:lnTo>
                    <a:pt x="109" y="15"/>
                  </a:lnTo>
                  <a:lnTo>
                    <a:pt x="108" y="5"/>
                  </a:lnTo>
                  <a:lnTo>
                    <a:pt x="105" y="0"/>
                  </a:lnTo>
                  <a:lnTo>
                    <a:pt x="102" y="1"/>
                  </a:lnTo>
                  <a:lnTo>
                    <a:pt x="100" y="5"/>
                  </a:lnTo>
                  <a:lnTo>
                    <a:pt x="97" y="12"/>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95" name="Freeform 333">
              <a:extLst>
                <a:ext uri="{FF2B5EF4-FFF2-40B4-BE49-F238E27FC236}">
                  <a16:creationId xmlns:a16="http://schemas.microsoft.com/office/drawing/2014/main" xmlns="" id="{8375596E-52E0-46D0-8559-12B56E4CD66D}"/>
                </a:ext>
              </a:extLst>
            </p:cNvPr>
            <p:cNvSpPr>
              <a:spLocks/>
            </p:cNvSpPr>
            <p:nvPr/>
          </p:nvSpPr>
          <p:spPr bwMode="auto">
            <a:xfrm>
              <a:off x="2136" y="1164"/>
              <a:ext cx="117" cy="66"/>
            </a:xfrm>
            <a:custGeom>
              <a:avLst/>
              <a:gdLst>
                <a:gd name="T0" fmla="*/ 7 w 234"/>
                <a:gd name="T1" fmla="*/ 1 h 131"/>
                <a:gd name="T2" fmla="*/ 6 w 234"/>
                <a:gd name="T3" fmla="*/ 1 h 131"/>
                <a:gd name="T4" fmla="*/ 5 w 234"/>
                <a:gd name="T5" fmla="*/ 1 h 131"/>
                <a:gd name="T6" fmla="*/ 5 w 234"/>
                <a:gd name="T7" fmla="*/ 1 h 131"/>
                <a:gd name="T8" fmla="*/ 5 w 234"/>
                <a:gd name="T9" fmla="*/ 1 h 131"/>
                <a:gd name="T10" fmla="*/ 4 w 234"/>
                <a:gd name="T11" fmla="*/ 1 h 131"/>
                <a:gd name="T12" fmla="*/ 4 w 234"/>
                <a:gd name="T13" fmla="*/ 1 h 131"/>
                <a:gd name="T14" fmla="*/ 3 w 234"/>
                <a:gd name="T15" fmla="*/ 1 h 131"/>
                <a:gd name="T16" fmla="*/ 3 w 234"/>
                <a:gd name="T17" fmla="*/ 1 h 131"/>
                <a:gd name="T18" fmla="*/ 3 w 234"/>
                <a:gd name="T19" fmla="*/ 1 h 131"/>
                <a:gd name="T20" fmla="*/ 3 w 234"/>
                <a:gd name="T21" fmla="*/ 1 h 131"/>
                <a:gd name="T22" fmla="*/ 4 w 234"/>
                <a:gd name="T23" fmla="*/ 1 h 131"/>
                <a:gd name="T24" fmla="*/ 4 w 234"/>
                <a:gd name="T25" fmla="*/ 2 h 131"/>
                <a:gd name="T26" fmla="*/ 4 w 234"/>
                <a:gd name="T27" fmla="*/ 2 h 131"/>
                <a:gd name="T28" fmla="*/ 4 w 234"/>
                <a:gd name="T29" fmla="*/ 2 h 131"/>
                <a:gd name="T30" fmla="*/ 4 w 234"/>
                <a:gd name="T31" fmla="*/ 2 h 131"/>
                <a:gd name="T32" fmla="*/ 3 w 234"/>
                <a:gd name="T33" fmla="*/ 2 h 131"/>
                <a:gd name="T34" fmla="*/ 3 w 234"/>
                <a:gd name="T35" fmla="*/ 2 h 131"/>
                <a:gd name="T36" fmla="*/ 2 w 234"/>
                <a:gd name="T37" fmla="*/ 2 h 131"/>
                <a:gd name="T38" fmla="*/ 2 w 234"/>
                <a:gd name="T39" fmla="*/ 2 h 131"/>
                <a:gd name="T40" fmla="*/ 2 w 234"/>
                <a:gd name="T41" fmla="*/ 2 h 131"/>
                <a:gd name="T42" fmla="*/ 2 w 234"/>
                <a:gd name="T43" fmla="*/ 2 h 131"/>
                <a:gd name="T44" fmla="*/ 3 w 234"/>
                <a:gd name="T45" fmla="*/ 3 h 131"/>
                <a:gd name="T46" fmla="*/ 3 w 234"/>
                <a:gd name="T47" fmla="*/ 3 h 131"/>
                <a:gd name="T48" fmla="*/ 3 w 234"/>
                <a:gd name="T49" fmla="*/ 3 h 131"/>
                <a:gd name="T50" fmla="*/ 2 w 234"/>
                <a:gd name="T51" fmla="*/ 3 h 131"/>
                <a:gd name="T52" fmla="*/ 2 w 234"/>
                <a:gd name="T53" fmla="*/ 4 h 131"/>
                <a:gd name="T54" fmla="*/ 1 w 234"/>
                <a:gd name="T55" fmla="*/ 4 h 131"/>
                <a:gd name="T56" fmla="*/ 1 w 234"/>
                <a:gd name="T57" fmla="*/ 4 h 131"/>
                <a:gd name="T58" fmla="*/ 1 w 234"/>
                <a:gd name="T59" fmla="*/ 4 h 131"/>
                <a:gd name="T60" fmla="*/ 1 w 234"/>
                <a:gd name="T61" fmla="*/ 4 h 131"/>
                <a:gd name="T62" fmla="*/ 2 w 234"/>
                <a:gd name="T63" fmla="*/ 4 h 131"/>
                <a:gd name="T64" fmla="*/ 2 w 234"/>
                <a:gd name="T65" fmla="*/ 4 h 131"/>
                <a:gd name="T66" fmla="*/ 3 w 234"/>
                <a:gd name="T67" fmla="*/ 3 h 131"/>
                <a:gd name="T68" fmla="*/ 4 w 234"/>
                <a:gd name="T69" fmla="*/ 3 h 131"/>
                <a:gd name="T70" fmla="*/ 4 w 234"/>
                <a:gd name="T71" fmla="*/ 4 h 131"/>
                <a:gd name="T72" fmla="*/ 3 w 234"/>
                <a:gd name="T73" fmla="*/ 5 h 131"/>
                <a:gd name="T74" fmla="*/ 4 w 234"/>
                <a:gd name="T75" fmla="*/ 5 h 131"/>
                <a:gd name="T76" fmla="*/ 4 w 234"/>
                <a:gd name="T77" fmla="*/ 4 h 131"/>
                <a:gd name="T78" fmla="*/ 4 w 234"/>
                <a:gd name="T79" fmla="*/ 4 h 131"/>
                <a:gd name="T80" fmla="*/ 4 w 234"/>
                <a:gd name="T81" fmla="*/ 3 h 131"/>
                <a:gd name="T82" fmla="*/ 4 w 234"/>
                <a:gd name="T83" fmla="*/ 3 h 131"/>
                <a:gd name="T84" fmla="*/ 5 w 234"/>
                <a:gd name="T85" fmla="*/ 2 h 131"/>
                <a:gd name="T86" fmla="*/ 5 w 234"/>
                <a:gd name="T87" fmla="*/ 2 h 131"/>
                <a:gd name="T88" fmla="*/ 6 w 234"/>
                <a:gd name="T89" fmla="*/ 2 h 131"/>
                <a:gd name="T90" fmla="*/ 6 w 234"/>
                <a:gd name="T91" fmla="*/ 3 h 131"/>
                <a:gd name="T92" fmla="*/ 6 w 234"/>
                <a:gd name="T93" fmla="*/ 4 h 131"/>
                <a:gd name="T94" fmla="*/ 6 w 234"/>
                <a:gd name="T95" fmla="*/ 4 h 131"/>
                <a:gd name="T96" fmla="*/ 6 w 234"/>
                <a:gd name="T97" fmla="*/ 3 h 131"/>
                <a:gd name="T98" fmla="*/ 6 w 234"/>
                <a:gd name="T99" fmla="*/ 2 h 131"/>
                <a:gd name="T100" fmla="*/ 6 w 234"/>
                <a:gd name="T101" fmla="*/ 2 h 131"/>
                <a:gd name="T102" fmla="*/ 6 w 234"/>
                <a:gd name="T103" fmla="*/ 1 h 131"/>
                <a:gd name="T104" fmla="*/ 7 w 234"/>
                <a:gd name="T105" fmla="*/ 1 h 131"/>
                <a:gd name="T106" fmla="*/ 8 w 234"/>
                <a:gd name="T107" fmla="*/ 1 h 131"/>
                <a:gd name="T108" fmla="*/ 8 w 234"/>
                <a:gd name="T109" fmla="*/ 0 h 131"/>
                <a:gd name="T110" fmla="*/ 7 w 234"/>
                <a:gd name="T111" fmla="*/ 1 h 13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34" h="131">
                  <a:moveTo>
                    <a:pt x="209" y="3"/>
                  </a:moveTo>
                  <a:lnTo>
                    <a:pt x="202" y="6"/>
                  </a:lnTo>
                  <a:lnTo>
                    <a:pt x="193" y="9"/>
                  </a:lnTo>
                  <a:lnTo>
                    <a:pt x="181" y="14"/>
                  </a:lnTo>
                  <a:lnTo>
                    <a:pt x="170" y="18"/>
                  </a:lnTo>
                  <a:lnTo>
                    <a:pt x="159" y="23"/>
                  </a:lnTo>
                  <a:lnTo>
                    <a:pt x="149" y="28"/>
                  </a:lnTo>
                  <a:lnTo>
                    <a:pt x="142" y="32"/>
                  </a:lnTo>
                  <a:lnTo>
                    <a:pt x="138" y="34"/>
                  </a:lnTo>
                  <a:lnTo>
                    <a:pt x="134" y="30"/>
                  </a:lnTo>
                  <a:lnTo>
                    <a:pt x="127" y="28"/>
                  </a:lnTo>
                  <a:lnTo>
                    <a:pt x="120" y="24"/>
                  </a:lnTo>
                  <a:lnTo>
                    <a:pt x="112" y="22"/>
                  </a:lnTo>
                  <a:lnTo>
                    <a:pt x="104" y="22"/>
                  </a:lnTo>
                  <a:lnTo>
                    <a:pt x="95" y="21"/>
                  </a:lnTo>
                  <a:lnTo>
                    <a:pt x="88" y="22"/>
                  </a:lnTo>
                  <a:lnTo>
                    <a:pt x="81" y="24"/>
                  </a:lnTo>
                  <a:lnTo>
                    <a:pt x="76" y="26"/>
                  </a:lnTo>
                  <a:lnTo>
                    <a:pt x="77" y="28"/>
                  </a:lnTo>
                  <a:lnTo>
                    <a:pt x="81" y="29"/>
                  </a:lnTo>
                  <a:lnTo>
                    <a:pt x="87" y="29"/>
                  </a:lnTo>
                  <a:lnTo>
                    <a:pt x="91" y="29"/>
                  </a:lnTo>
                  <a:lnTo>
                    <a:pt x="96" y="30"/>
                  </a:lnTo>
                  <a:lnTo>
                    <a:pt x="103" y="32"/>
                  </a:lnTo>
                  <a:lnTo>
                    <a:pt x="109" y="34"/>
                  </a:lnTo>
                  <a:lnTo>
                    <a:pt x="115" y="38"/>
                  </a:lnTo>
                  <a:lnTo>
                    <a:pt x="120" y="40"/>
                  </a:lnTo>
                  <a:lnTo>
                    <a:pt x="125" y="44"/>
                  </a:lnTo>
                  <a:lnTo>
                    <a:pt x="127" y="46"/>
                  </a:lnTo>
                  <a:lnTo>
                    <a:pt x="122" y="51"/>
                  </a:lnTo>
                  <a:lnTo>
                    <a:pt x="117" y="57"/>
                  </a:lnTo>
                  <a:lnTo>
                    <a:pt x="110" y="63"/>
                  </a:lnTo>
                  <a:lnTo>
                    <a:pt x="104" y="67"/>
                  </a:lnTo>
                  <a:lnTo>
                    <a:pt x="96" y="64"/>
                  </a:lnTo>
                  <a:lnTo>
                    <a:pt x="87" y="63"/>
                  </a:lnTo>
                  <a:lnTo>
                    <a:pt x="76" y="61"/>
                  </a:lnTo>
                  <a:lnTo>
                    <a:pt x="65" y="60"/>
                  </a:lnTo>
                  <a:lnTo>
                    <a:pt x="54" y="60"/>
                  </a:lnTo>
                  <a:lnTo>
                    <a:pt x="45" y="60"/>
                  </a:lnTo>
                  <a:lnTo>
                    <a:pt x="37" y="60"/>
                  </a:lnTo>
                  <a:lnTo>
                    <a:pt x="31" y="62"/>
                  </a:lnTo>
                  <a:lnTo>
                    <a:pt x="37" y="62"/>
                  </a:lnTo>
                  <a:lnTo>
                    <a:pt x="44" y="63"/>
                  </a:lnTo>
                  <a:lnTo>
                    <a:pt x="51" y="64"/>
                  </a:lnTo>
                  <a:lnTo>
                    <a:pt x="60" y="66"/>
                  </a:lnTo>
                  <a:lnTo>
                    <a:pt x="68" y="68"/>
                  </a:lnTo>
                  <a:lnTo>
                    <a:pt x="75" y="69"/>
                  </a:lnTo>
                  <a:lnTo>
                    <a:pt x="82" y="72"/>
                  </a:lnTo>
                  <a:lnTo>
                    <a:pt x="88" y="75"/>
                  </a:lnTo>
                  <a:lnTo>
                    <a:pt x="80" y="83"/>
                  </a:lnTo>
                  <a:lnTo>
                    <a:pt x="71" y="90"/>
                  </a:lnTo>
                  <a:lnTo>
                    <a:pt x="60" y="94"/>
                  </a:lnTo>
                  <a:lnTo>
                    <a:pt x="49" y="99"/>
                  </a:lnTo>
                  <a:lnTo>
                    <a:pt x="38" y="101"/>
                  </a:lnTo>
                  <a:lnTo>
                    <a:pt x="27" y="104"/>
                  </a:lnTo>
                  <a:lnTo>
                    <a:pt x="18" y="105"/>
                  </a:lnTo>
                  <a:lnTo>
                    <a:pt x="10" y="105"/>
                  </a:lnTo>
                  <a:lnTo>
                    <a:pt x="3" y="105"/>
                  </a:lnTo>
                  <a:lnTo>
                    <a:pt x="0" y="107"/>
                  </a:lnTo>
                  <a:lnTo>
                    <a:pt x="1" y="108"/>
                  </a:lnTo>
                  <a:lnTo>
                    <a:pt x="8" y="111"/>
                  </a:lnTo>
                  <a:lnTo>
                    <a:pt x="15" y="111"/>
                  </a:lnTo>
                  <a:lnTo>
                    <a:pt x="24" y="111"/>
                  </a:lnTo>
                  <a:lnTo>
                    <a:pt x="36" y="109"/>
                  </a:lnTo>
                  <a:lnTo>
                    <a:pt x="49" y="107"/>
                  </a:lnTo>
                  <a:lnTo>
                    <a:pt x="62" y="105"/>
                  </a:lnTo>
                  <a:lnTo>
                    <a:pt x="75" y="100"/>
                  </a:lnTo>
                  <a:lnTo>
                    <a:pt x="87" y="93"/>
                  </a:lnTo>
                  <a:lnTo>
                    <a:pt x="97" y="86"/>
                  </a:lnTo>
                  <a:lnTo>
                    <a:pt x="103" y="96"/>
                  </a:lnTo>
                  <a:lnTo>
                    <a:pt x="104" y="106"/>
                  </a:lnTo>
                  <a:lnTo>
                    <a:pt x="103" y="117"/>
                  </a:lnTo>
                  <a:lnTo>
                    <a:pt x="96" y="127"/>
                  </a:lnTo>
                  <a:lnTo>
                    <a:pt x="92" y="130"/>
                  </a:lnTo>
                  <a:lnTo>
                    <a:pt x="94" y="131"/>
                  </a:lnTo>
                  <a:lnTo>
                    <a:pt x="97" y="131"/>
                  </a:lnTo>
                  <a:lnTo>
                    <a:pt x="103" y="129"/>
                  </a:lnTo>
                  <a:lnTo>
                    <a:pt x="109" y="122"/>
                  </a:lnTo>
                  <a:lnTo>
                    <a:pt x="113" y="111"/>
                  </a:lnTo>
                  <a:lnTo>
                    <a:pt x="114" y="97"/>
                  </a:lnTo>
                  <a:lnTo>
                    <a:pt x="112" y="83"/>
                  </a:lnTo>
                  <a:lnTo>
                    <a:pt x="117" y="78"/>
                  </a:lnTo>
                  <a:lnTo>
                    <a:pt x="122" y="72"/>
                  </a:lnTo>
                  <a:lnTo>
                    <a:pt x="128" y="67"/>
                  </a:lnTo>
                  <a:lnTo>
                    <a:pt x="134" y="61"/>
                  </a:lnTo>
                  <a:lnTo>
                    <a:pt x="140" y="56"/>
                  </a:lnTo>
                  <a:lnTo>
                    <a:pt x="145" y="52"/>
                  </a:lnTo>
                  <a:lnTo>
                    <a:pt x="151" y="48"/>
                  </a:lnTo>
                  <a:lnTo>
                    <a:pt x="157" y="46"/>
                  </a:lnTo>
                  <a:lnTo>
                    <a:pt x="163" y="55"/>
                  </a:lnTo>
                  <a:lnTo>
                    <a:pt x="166" y="68"/>
                  </a:lnTo>
                  <a:lnTo>
                    <a:pt x="166" y="82"/>
                  </a:lnTo>
                  <a:lnTo>
                    <a:pt x="163" y="96"/>
                  </a:lnTo>
                  <a:lnTo>
                    <a:pt x="161" y="99"/>
                  </a:lnTo>
                  <a:lnTo>
                    <a:pt x="163" y="101"/>
                  </a:lnTo>
                  <a:lnTo>
                    <a:pt x="166" y="100"/>
                  </a:lnTo>
                  <a:lnTo>
                    <a:pt x="170" y="97"/>
                  </a:lnTo>
                  <a:lnTo>
                    <a:pt x="173" y="86"/>
                  </a:lnTo>
                  <a:lnTo>
                    <a:pt x="175" y="72"/>
                  </a:lnTo>
                  <a:lnTo>
                    <a:pt x="175" y="55"/>
                  </a:lnTo>
                  <a:lnTo>
                    <a:pt x="170" y="39"/>
                  </a:lnTo>
                  <a:lnTo>
                    <a:pt x="174" y="34"/>
                  </a:lnTo>
                  <a:lnTo>
                    <a:pt x="181" y="29"/>
                  </a:lnTo>
                  <a:lnTo>
                    <a:pt x="190" y="23"/>
                  </a:lnTo>
                  <a:lnTo>
                    <a:pt x="201" y="17"/>
                  </a:lnTo>
                  <a:lnTo>
                    <a:pt x="210" y="11"/>
                  </a:lnTo>
                  <a:lnTo>
                    <a:pt x="220" y="7"/>
                  </a:lnTo>
                  <a:lnTo>
                    <a:pt x="228" y="2"/>
                  </a:lnTo>
                  <a:lnTo>
                    <a:pt x="234" y="0"/>
                  </a:lnTo>
                  <a:lnTo>
                    <a:pt x="229" y="0"/>
                  </a:lnTo>
                  <a:lnTo>
                    <a:pt x="221" y="1"/>
                  </a:lnTo>
                  <a:lnTo>
                    <a:pt x="213" y="2"/>
                  </a:lnTo>
                  <a:lnTo>
                    <a:pt x="209" y="3"/>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96" name="Freeform 334">
              <a:extLst>
                <a:ext uri="{FF2B5EF4-FFF2-40B4-BE49-F238E27FC236}">
                  <a16:creationId xmlns:a16="http://schemas.microsoft.com/office/drawing/2014/main" xmlns="" id="{C6DF9632-EA3C-4C4A-8A57-BA173486D9FC}"/>
                </a:ext>
              </a:extLst>
            </p:cNvPr>
            <p:cNvSpPr>
              <a:spLocks/>
            </p:cNvSpPr>
            <p:nvPr/>
          </p:nvSpPr>
          <p:spPr bwMode="auto">
            <a:xfrm>
              <a:off x="2298" y="1127"/>
              <a:ext cx="11" cy="12"/>
            </a:xfrm>
            <a:custGeom>
              <a:avLst/>
              <a:gdLst>
                <a:gd name="T0" fmla="*/ 1 w 22"/>
                <a:gd name="T1" fmla="*/ 1 h 23"/>
                <a:gd name="T2" fmla="*/ 1 w 22"/>
                <a:gd name="T3" fmla="*/ 0 h 23"/>
                <a:gd name="T4" fmla="*/ 1 w 22"/>
                <a:gd name="T5" fmla="*/ 0 h 23"/>
                <a:gd name="T6" fmla="*/ 1 w 22"/>
                <a:gd name="T7" fmla="*/ 1 h 23"/>
                <a:gd name="T8" fmla="*/ 1 w 22"/>
                <a:gd name="T9" fmla="*/ 1 h 23"/>
                <a:gd name="T10" fmla="*/ 1 w 22"/>
                <a:gd name="T11" fmla="*/ 1 h 23"/>
                <a:gd name="T12" fmla="*/ 1 w 22"/>
                <a:gd name="T13" fmla="*/ 1 h 23"/>
                <a:gd name="T14" fmla="*/ 1 w 22"/>
                <a:gd name="T15" fmla="*/ 1 h 23"/>
                <a:gd name="T16" fmla="*/ 1 w 22"/>
                <a:gd name="T17" fmla="*/ 1 h 23"/>
                <a:gd name="T18" fmla="*/ 1 w 22"/>
                <a:gd name="T19" fmla="*/ 1 h 23"/>
                <a:gd name="T20" fmla="*/ 1 w 22"/>
                <a:gd name="T21" fmla="*/ 1 h 23"/>
                <a:gd name="T22" fmla="*/ 1 w 22"/>
                <a:gd name="T23" fmla="*/ 1 h 23"/>
                <a:gd name="T24" fmla="*/ 1 w 22"/>
                <a:gd name="T25" fmla="*/ 1 h 23"/>
                <a:gd name="T26" fmla="*/ 1 w 22"/>
                <a:gd name="T27" fmla="*/ 1 h 23"/>
                <a:gd name="T28" fmla="*/ 0 w 22"/>
                <a:gd name="T29" fmla="*/ 1 h 23"/>
                <a:gd name="T30" fmla="*/ 1 w 22"/>
                <a:gd name="T31" fmla="*/ 1 h 23"/>
                <a:gd name="T32" fmla="*/ 1 w 22"/>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3">
                  <a:moveTo>
                    <a:pt x="3" y="1"/>
                  </a:moveTo>
                  <a:lnTo>
                    <a:pt x="9" y="0"/>
                  </a:lnTo>
                  <a:lnTo>
                    <a:pt x="14" y="0"/>
                  </a:lnTo>
                  <a:lnTo>
                    <a:pt x="18" y="2"/>
                  </a:lnTo>
                  <a:lnTo>
                    <a:pt x="21" y="6"/>
                  </a:lnTo>
                  <a:lnTo>
                    <a:pt x="22" y="11"/>
                  </a:lnTo>
                  <a:lnTo>
                    <a:pt x="22" y="15"/>
                  </a:lnTo>
                  <a:lnTo>
                    <a:pt x="21" y="19"/>
                  </a:lnTo>
                  <a:lnTo>
                    <a:pt x="18" y="21"/>
                  </a:lnTo>
                  <a:lnTo>
                    <a:pt x="16" y="22"/>
                  </a:lnTo>
                  <a:lnTo>
                    <a:pt x="12" y="23"/>
                  </a:lnTo>
                  <a:lnTo>
                    <a:pt x="7" y="22"/>
                  </a:lnTo>
                  <a:lnTo>
                    <a:pt x="3" y="20"/>
                  </a:lnTo>
                  <a:lnTo>
                    <a:pt x="1" y="15"/>
                  </a:lnTo>
                  <a:lnTo>
                    <a:pt x="0" y="8"/>
                  </a:lnTo>
                  <a:lnTo>
                    <a:pt x="1" y="4"/>
                  </a:lnTo>
                  <a:lnTo>
                    <a:pt x="3"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97" name="Freeform 335">
              <a:extLst>
                <a:ext uri="{FF2B5EF4-FFF2-40B4-BE49-F238E27FC236}">
                  <a16:creationId xmlns:a16="http://schemas.microsoft.com/office/drawing/2014/main" xmlns="" id="{0CF9F4DC-C422-49A3-801E-5C54AA456E12}"/>
                </a:ext>
              </a:extLst>
            </p:cNvPr>
            <p:cNvSpPr>
              <a:spLocks/>
            </p:cNvSpPr>
            <p:nvPr/>
          </p:nvSpPr>
          <p:spPr bwMode="auto">
            <a:xfrm>
              <a:off x="2296" y="1154"/>
              <a:ext cx="9" cy="8"/>
            </a:xfrm>
            <a:custGeom>
              <a:avLst/>
              <a:gdLst>
                <a:gd name="T0" fmla="*/ 0 w 19"/>
                <a:gd name="T1" fmla="*/ 1 h 15"/>
                <a:gd name="T2" fmla="*/ 0 w 19"/>
                <a:gd name="T3" fmla="*/ 0 h 15"/>
                <a:gd name="T4" fmla="*/ 0 w 19"/>
                <a:gd name="T5" fmla="*/ 0 h 15"/>
                <a:gd name="T6" fmla="*/ 0 w 19"/>
                <a:gd name="T7" fmla="*/ 0 h 15"/>
                <a:gd name="T8" fmla="*/ 0 w 19"/>
                <a:gd name="T9" fmla="*/ 1 h 15"/>
                <a:gd name="T10" fmla="*/ 0 w 19"/>
                <a:gd name="T11" fmla="*/ 1 h 15"/>
                <a:gd name="T12" fmla="*/ 0 w 19"/>
                <a:gd name="T13" fmla="*/ 1 h 15"/>
                <a:gd name="T14" fmla="*/ 0 w 19"/>
                <a:gd name="T15" fmla="*/ 1 h 15"/>
                <a:gd name="T16" fmla="*/ 0 w 19"/>
                <a:gd name="T17" fmla="*/ 1 h 15"/>
                <a:gd name="T18" fmla="*/ 0 w 19"/>
                <a:gd name="T19" fmla="*/ 1 h 15"/>
                <a:gd name="T20" fmla="*/ 0 w 19"/>
                <a:gd name="T21" fmla="*/ 1 h 15"/>
                <a:gd name="T22" fmla="*/ 0 w 19"/>
                <a:gd name="T23" fmla="*/ 1 h 15"/>
                <a:gd name="T24" fmla="*/ 0 w 19"/>
                <a:gd name="T25" fmla="*/ 1 h 15"/>
                <a:gd name="T26" fmla="*/ 0 w 19"/>
                <a:gd name="T27" fmla="*/ 1 h 15"/>
                <a:gd name="T28" fmla="*/ 0 w 19"/>
                <a:gd name="T29" fmla="*/ 1 h 15"/>
                <a:gd name="T30" fmla="*/ 0 w 19"/>
                <a:gd name="T31" fmla="*/ 1 h 15"/>
                <a:gd name="T32" fmla="*/ 0 w 19"/>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5">
                  <a:moveTo>
                    <a:pt x="3" y="1"/>
                  </a:moveTo>
                  <a:lnTo>
                    <a:pt x="6" y="0"/>
                  </a:lnTo>
                  <a:lnTo>
                    <a:pt x="11" y="0"/>
                  </a:lnTo>
                  <a:lnTo>
                    <a:pt x="14" y="0"/>
                  </a:lnTo>
                  <a:lnTo>
                    <a:pt x="17" y="3"/>
                  </a:lnTo>
                  <a:lnTo>
                    <a:pt x="19" y="5"/>
                  </a:lnTo>
                  <a:lnTo>
                    <a:pt x="19" y="7"/>
                  </a:lnTo>
                  <a:lnTo>
                    <a:pt x="18" y="10"/>
                  </a:lnTo>
                  <a:lnTo>
                    <a:pt x="17" y="13"/>
                  </a:lnTo>
                  <a:lnTo>
                    <a:pt x="13" y="15"/>
                  </a:lnTo>
                  <a:lnTo>
                    <a:pt x="8" y="14"/>
                  </a:lnTo>
                  <a:lnTo>
                    <a:pt x="4" y="13"/>
                  </a:lnTo>
                  <a:lnTo>
                    <a:pt x="3" y="12"/>
                  </a:lnTo>
                  <a:lnTo>
                    <a:pt x="2" y="11"/>
                  </a:lnTo>
                  <a:lnTo>
                    <a:pt x="0" y="8"/>
                  </a:lnTo>
                  <a:lnTo>
                    <a:pt x="0" y="5"/>
                  </a:lnTo>
                  <a:lnTo>
                    <a:pt x="3"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98" name="Freeform 336">
              <a:extLst>
                <a:ext uri="{FF2B5EF4-FFF2-40B4-BE49-F238E27FC236}">
                  <a16:creationId xmlns:a16="http://schemas.microsoft.com/office/drawing/2014/main" xmlns="" id="{12A1DF58-E5D3-4DE3-AB6D-D0DA755ADECF}"/>
                </a:ext>
              </a:extLst>
            </p:cNvPr>
            <p:cNvSpPr>
              <a:spLocks/>
            </p:cNvSpPr>
            <p:nvPr/>
          </p:nvSpPr>
          <p:spPr bwMode="auto">
            <a:xfrm>
              <a:off x="2316" y="1172"/>
              <a:ext cx="12" cy="12"/>
            </a:xfrm>
            <a:custGeom>
              <a:avLst/>
              <a:gdLst>
                <a:gd name="T0" fmla="*/ 1 w 24"/>
                <a:gd name="T1" fmla="*/ 1 h 23"/>
                <a:gd name="T2" fmla="*/ 1 w 24"/>
                <a:gd name="T3" fmla="*/ 1 h 23"/>
                <a:gd name="T4" fmla="*/ 1 w 24"/>
                <a:gd name="T5" fmla="*/ 0 h 23"/>
                <a:gd name="T6" fmla="*/ 1 w 24"/>
                <a:gd name="T7" fmla="*/ 0 h 23"/>
                <a:gd name="T8" fmla="*/ 1 w 24"/>
                <a:gd name="T9" fmla="*/ 1 h 23"/>
                <a:gd name="T10" fmla="*/ 1 w 24"/>
                <a:gd name="T11" fmla="*/ 1 h 23"/>
                <a:gd name="T12" fmla="*/ 1 w 24"/>
                <a:gd name="T13" fmla="*/ 1 h 23"/>
                <a:gd name="T14" fmla="*/ 1 w 24"/>
                <a:gd name="T15" fmla="*/ 1 h 23"/>
                <a:gd name="T16" fmla="*/ 1 w 24"/>
                <a:gd name="T17" fmla="*/ 1 h 23"/>
                <a:gd name="T18" fmla="*/ 1 w 24"/>
                <a:gd name="T19" fmla="*/ 1 h 23"/>
                <a:gd name="T20" fmla="*/ 1 w 24"/>
                <a:gd name="T21" fmla="*/ 1 h 23"/>
                <a:gd name="T22" fmla="*/ 1 w 24"/>
                <a:gd name="T23" fmla="*/ 1 h 23"/>
                <a:gd name="T24" fmla="*/ 1 w 24"/>
                <a:gd name="T25" fmla="*/ 1 h 23"/>
                <a:gd name="T26" fmla="*/ 1 w 24"/>
                <a:gd name="T27" fmla="*/ 1 h 23"/>
                <a:gd name="T28" fmla="*/ 0 w 24"/>
                <a:gd name="T29" fmla="*/ 1 h 23"/>
                <a:gd name="T30" fmla="*/ 0 w 24"/>
                <a:gd name="T31" fmla="*/ 1 h 23"/>
                <a:gd name="T32" fmla="*/ 1 w 24"/>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3">
                  <a:moveTo>
                    <a:pt x="2" y="6"/>
                  </a:moveTo>
                  <a:lnTo>
                    <a:pt x="7" y="2"/>
                  </a:lnTo>
                  <a:lnTo>
                    <a:pt x="11" y="0"/>
                  </a:lnTo>
                  <a:lnTo>
                    <a:pt x="15" y="0"/>
                  </a:lnTo>
                  <a:lnTo>
                    <a:pt x="19" y="3"/>
                  </a:lnTo>
                  <a:lnTo>
                    <a:pt x="23" y="7"/>
                  </a:lnTo>
                  <a:lnTo>
                    <a:pt x="24" y="10"/>
                  </a:lnTo>
                  <a:lnTo>
                    <a:pt x="24" y="15"/>
                  </a:lnTo>
                  <a:lnTo>
                    <a:pt x="22" y="18"/>
                  </a:lnTo>
                  <a:lnTo>
                    <a:pt x="18" y="22"/>
                  </a:lnTo>
                  <a:lnTo>
                    <a:pt x="12" y="23"/>
                  </a:lnTo>
                  <a:lnTo>
                    <a:pt x="7" y="23"/>
                  </a:lnTo>
                  <a:lnTo>
                    <a:pt x="3" y="21"/>
                  </a:lnTo>
                  <a:lnTo>
                    <a:pt x="1" y="17"/>
                  </a:lnTo>
                  <a:lnTo>
                    <a:pt x="0" y="13"/>
                  </a:lnTo>
                  <a:lnTo>
                    <a:pt x="0" y="9"/>
                  </a:lnTo>
                  <a:lnTo>
                    <a:pt x="2" y="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699" name="Freeform 337">
              <a:extLst>
                <a:ext uri="{FF2B5EF4-FFF2-40B4-BE49-F238E27FC236}">
                  <a16:creationId xmlns:a16="http://schemas.microsoft.com/office/drawing/2014/main" xmlns="" id="{5C2F46ED-65CC-4CC1-9A6E-A8A7C7BE54AE}"/>
                </a:ext>
              </a:extLst>
            </p:cNvPr>
            <p:cNvSpPr>
              <a:spLocks/>
            </p:cNvSpPr>
            <p:nvPr/>
          </p:nvSpPr>
          <p:spPr bwMode="auto">
            <a:xfrm>
              <a:off x="2271" y="1168"/>
              <a:ext cx="14" cy="13"/>
            </a:xfrm>
            <a:custGeom>
              <a:avLst/>
              <a:gdLst>
                <a:gd name="T0" fmla="*/ 1 w 26"/>
                <a:gd name="T1" fmla="*/ 0 h 25"/>
                <a:gd name="T2" fmla="*/ 1 w 26"/>
                <a:gd name="T3" fmla="*/ 1 h 25"/>
                <a:gd name="T4" fmla="*/ 1 w 26"/>
                <a:gd name="T5" fmla="*/ 1 h 25"/>
                <a:gd name="T6" fmla="*/ 1 w 26"/>
                <a:gd name="T7" fmla="*/ 1 h 25"/>
                <a:gd name="T8" fmla="*/ 1 w 26"/>
                <a:gd name="T9" fmla="*/ 1 h 25"/>
                <a:gd name="T10" fmla="*/ 1 w 26"/>
                <a:gd name="T11" fmla="*/ 1 h 25"/>
                <a:gd name="T12" fmla="*/ 1 w 26"/>
                <a:gd name="T13" fmla="*/ 1 h 25"/>
                <a:gd name="T14" fmla="*/ 1 w 26"/>
                <a:gd name="T15" fmla="*/ 1 h 25"/>
                <a:gd name="T16" fmla="*/ 1 w 26"/>
                <a:gd name="T17" fmla="*/ 1 h 25"/>
                <a:gd name="T18" fmla="*/ 1 w 26"/>
                <a:gd name="T19" fmla="*/ 1 h 25"/>
                <a:gd name="T20" fmla="*/ 1 w 26"/>
                <a:gd name="T21" fmla="*/ 1 h 25"/>
                <a:gd name="T22" fmla="*/ 1 w 26"/>
                <a:gd name="T23" fmla="*/ 1 h 25"/>
                <a:gd name="T24" fmla="*/ 0 w 26"/>
                <a:gd name="T25" fmla="*/ 1 h 25"/>
                <a:gd name="T26" fmla="*/ 1 w 26"/>
                <a:gd name="T27" fmla="*/ 1 h 25"/>
                <a:gd name="T28" fmla="*/ 1 w 26"/>
                <a:gd name="T29" fmla="*/ 1 h 25"/>
                <a:gd name="T30" fmla="*/ 1 w 26"/>
                <a:gd name="T31" fmla="*/ 1 h 25"/>
                <a:gd name="T32" fmla="*/ 1 w 26"/>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 h="25">
                  <a:moveTo>
                    <a:pt x="14" y="0"/>
                  </a:moveTo>
                  <a:lnTo>
                    <a:pt x="19" y="1"/>
                  </a:lnTo>
                  <a:lnTo>
                    <a:pt x="24" y="2"/>
                  </a:lnTo>
                  <a:lnTo>
                    <a:pt x="25" y="6"/>
                  </a:lnTo>
                  <a:lnTo>
                    <a:pt x="26" y="11"/>
                  </a:lnTo>
                  <a:lnTo>
                    <a:pt x="25" y="17"/>
                  </a:lnTo>
                  <a:lnTo>
                    <a:pt x="23" y="22"/>
                  </a:lnTo>
                  <a:lnTo>
                    <a:pt x="19" y="24"/>
                  </a:lnTo>
                  <a:lnTo>
                    <a:pt x="15" y="25"/>
                  </a:lnTo>
                  <a:lnTo>
                    <a:pt x="9" y="24"/>
                  </a:lnTo>
                  <a:lnTo>
                    <a:pt x="4" y="21"/>
                  </a:lnTo>
                  <a:lnTo>
                    <a:pt x="1" y="18"/>
                  </a:lnTo>
                  <a:lnTo>
                    <a:pt x="0" y="14"/>
                  </a:lnTo>
                  <a:lnTo>
                    <a:pt x="1" y="9"/>
                  </a:lnTo>
                  <a:lnTo>
                    <a:pt x="3" y="5"/>
                  </a:lnTo>
                  <a:lnTo>
                    <a:pt x="8" y="1"/>
                  </a:lnTo>
                  <a:lnTo>
                    <a:pt x="14" y="0"/>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00" name="Freeform 338">
              <a:extLst>
                <a:ext uri="{FF2B5EF4-FFF2-40B4-BE49-F238E27FC236}">
                  <a16:creationId xmlns:a16="http://schemas.microsoft.com/office/drawing/2014/main" xmlns="" id="{D1B10FAE-A241-4265-BA7B-DFEBD84A6518}"/>
                </a:ext>
              </a:extLst>
            </p:cNvPr>
            <p:cNvSpPr>
              <a:spLocks/>
            </p:cNvSpPr>
            <p:nvPr/>
          </p:nvSpPr>
          <p:spPr bwMode="auto">
            <a:xfrm>
              <a:off x="2265" y="1139"/>
              <a:ext cx="13" cy="13"/>
            </a:xfrm>
            <a:custGeom>
              <a:avLst/>
              <a:gdLst>
                <a:gd name="T0" fmla="*/ 0 w 27"/>
                <a:gd name="T1" fmla="*/ 1 h 26"/>
                <a:gd name="T2" fmla="*/ 0 w 27"/>
                <a:gd name="T3" fmla="*/ 1 h 26"/>
                <a:gd name="T4" fmla="*/ 0 w 27"/>
                <a:gd name="T5" fmla="*/ 1 h 26"/>
                <a:gd name="T6" fmla="*/ 0 w 27"/>
                <a:gd name="T7" fmla="*/ 1 h 26"/>
                <a:gd name="T8" fmla="*/ 0 w 27"/>
                <a:gd name="T9" fmla="*/ 0 h 26"/>
                <a:gd name="T10" fmla="*/ 0 w 27"/>
                <a:gd name="T11" fmla="*/ 0 h 26"/>
                <a:gd name="T12" fmla="*/ 0 w 27"/>
                <a:gd name="T13" fmla="*/ 1 h 26"/>
                <a:gd name="T14" fmla="*/ 0 w 27"/>
                <a:gd name="T15" fmla="*/ 1 h 26"/>
                <a:gd name="T16" fmla="*/ 0 w 27"/>
                <a:gd name="T17" fmla="*/ 1 h 26"/>
                <a:gd name="T18" fmla="*/ 0 w 27"/>
                <a:gd name="T19" fmla="*/ 1 h 26"/>
                <a:gd name="T20" fmla="*/ 0 w 27"/>
                <a:gd name="T21" fmla="*/ 1 h 26"/>
                <a:gd name="T22" fmla="*/ 0 w 27"/>
                <a:gd name="T23" fmla="*/ 1 h 26"/>
                <a:gd name="T24" fmla="*/ 0 w 27"/>
                <a:gd name="T25" fmla="*/ 1 h 26"/>
                <a:gd name="T26" fmla="*/ 0 w 27"/>
                <a:gd name="T27" fmla="*/ 1 h 26"/>
                <a:gd name="T28" fmla="*/ 0 w 27"/>
                <a:gd name="T29" fmla="*/ 1 h 26"/>
                <a:gd name="T30" fmla="*/ 0 w 27"/>
                <a:gd name="T31" fmla="*/ 1 h 26"/>
                <a:gd name="T32" fmla="*/ 0 w 27"/>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26">
                  <a:moveTo>
                    <a:pt x="0" y="14"/>
                  </a:moveTo>
                  <a:lnTo>
                    <a:pt x="0" y="8"/>
                  </a:lnTo>
                  <a:lnTo>
                    <a:pt x="4" y="4"/>
                  </a:lnTo>
                  <a:lnTo>
                    <a:pt x="8" y="1"/>
                  </a:lnTo>
                  <a:lnTo>
                    <a:pt x="13" y="0"/>
                  </a:lnTo>
                  <a:lnTo>
                    <a:pt x="18" y="0"/>
                  </a:lnTo>
                  <a:lnTo>
                    <a:pt x="22" y="3"/>
                  </a:lnTo>
                  <a:lnTo>
                    <a:pt x="25" y="5"/>
                  </a:lnTo>
                  <a:lnTo>
                    <a:pt x="27" y="8"/>
                  </a:lnTo>
                  <a:lnTo>
                    <a:pt x="27" y="13"/>
                  </a:lnTo>
                  <a:lnTo>
                    <a:pt x="25" y="18"/>
                  </a:lnTo>
                  <a:lnTo>
                    <a:pt x="22" y="22"/>
                  </a:lnTo>
                  <a:lnTo>
                    <a:pt x="18" y="26"/>
                  </a:lnTo>
                  <a:lnTo>
                    <a:pt x="14" y="26"/>
                  </a:lnTo>
                  <a:lnTo>
                    <a:pt x="8" y="23"/>
                  </a:lnTo>
                  <a:lnTo>
                    <a:pt x="2" y="20"/>
                  </a:lnTo>
                  <a:lnTo>
                    <a:pt x="0" y="14"/>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01" name="Freeform 339">
              <a:extLst>
                <a:ext uri="{FF2B5EF4-FFF2-40B4-BE49-F238E27FC236}">
                  <a16:creationId xmlns:a16="http://schemas.microsoft.com/office/drawing/2014/main" xmlns="" id="{E78B7C44-A3F0-4E4E-81E6-487E5A41174D}"/>
                </a:ext>
              </a:extLst>
            </p:cNvPr>
            <p:cNvSpPr>
              <a:spLocks/>
            </p:cNvSpPr>
            <p:nvPr/>
          </p:nvSpPr>
          <p:spPr bwMode="auto">
            <a:xfrm>
              <a:off x="2244" y="1139"/>
              <a:ext cx="11" cy="11"/>
            </a:xfrm>
            <a:custGeom>
              <a:avLst/>
              <a:gdLst>
                <a:gd name="T0" fmla="*/ 0 w 23"/>
                <a:gd name="T1" fmla="*/ 1 h 22"/>
                <a:gd name="T2" fmla="*/ 0 w 23"/>
                <a:gd name="T3" fmla="*/ 1 h 22"/>
                <a:gd name="T4" fmla="*/ 0 w 23"/>
                <a:gd name="T5" fmla="*/ 1 h 22"/>
                <a:gd name="T6" fmla="*/ 0 w 23"/>
                <a:gd name="T7" fmla="*/ 1 h 22"/>
                <a:gd name="T8" fmla="*/ 0 w 23"/>
                <a:gd name="T9" fmla="*/ 0 h 22"/>
                <a:gd name="T10" fmla="*/ 0 w 23"/>
                <a:gd name="T11" fmla="*/ 0 h 22"/>
                <a:gd name="T12" fmla="*/ 0 w 23"/>
                <a:gd name="T13" fmla="*/ 1 h 22"/>
                <a:gd name="T14" fmla="*/ 0 w 23"/>
                <a:gd name="T15" fmla="*/ 1 h 22"/>
                <a:gd name="T16" fmla="*/ 0 w 23"/>
                <a:gd name="T17" fmla="*/ 1 h 22"/>
                <a:gd name="T18" fmla="*/ 0 w 23"/>
                <a:gd name="T19" fmla="*/ 1 h 22"/>
                <a:gd name="T20" fmla="*/ 0 w 23"/>
                <a:gd name="T21" fmla="*/ 1 h 22"/>
                <a:gd name="T22" fmla="*/ 0 w 23"/>
                <a:gd name="T23" fmla="*/ 1 h 22"/>
                <a:gd name="T24" fmla="*/ 0 w 23"/>
                <a:gd name="T25" fmla="*/ 1 h 22"/>
                <a:gd name="T26" fmla="*/ 0 w 23"/>
                <a:gd name="T27" fmla="*/ 1 h 22"/>
                <a:gd name="T28" fmla="*/ 0 w 23"/>
                <a:gd name="T29" fmla="*/ 1 h 22"/>
                <a:gd name="T30" fmla="*/ 0 w 23"/>
                <a:gd name="T31" fmla="*/ 1 h 22"/>
                <a:gd name="T32" fmla="*/ 0 w 23"/>
                <a:gd name="T33" fmla="*/ 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22">
                  <a:moveTo>
                    <a:pt x="0" y="14"/>
                  </a:moveTo>
                  <a:lnTo>
                    <a:pt x="1" y="9"/>
                  </a:lnTo>
                  <a:lnTo>
                    <a:pt x="3" y="5"/>
                  </a:lnTo>
                  <a:lnTo>
                    <a:pt x="7" y="1"/>
                  </a:lnTo>
                  <a:lnTo>
                    <a:pt x="11" y="0"/>
                  </a:lnTo>
                  <a:lnTo>
                    <a:pt x="16" y="0"/>
                  </a:lnTo>
                  <a:lnTo>
                    <a:pt x="19" y="2"/>
                  </a:lnTo>
                  <a:lnTo>
                    <a:pt x="21" y="6"/>
                  </a:lnTo>
                  <a:lnTo>
                    <a:pt x="23" y="9"/>
                  </a:lnTo>
                  <a:lnTo>
                    <a:pt x="21" y="14"/>
                  </a:lnTo>
                  <a:lnTo>
                    <a:pt x="20" y="17"/>
                  </a:lnTo>
                  <a:lnTo>
                    <a:pt x="17" y="20"/>
                  </a:lnTo>
                  <a:lnTo>
                    <a:pt x="13" y="22"/>
                  </a:lnTo>
                  <a:lnTo>
                    <a:pt x="9" y="22"/>
                  </a:lnTo>
                  <a:lnTo>
                    <a:pt x="4" y="21"/>
                  </a:lnTo>
                  <a:lnTo>
                    <a:pt x="1" y="17"/>
                  </a:lnTo>
                  <a:lnTo>
                    <a:pt x="0" y="14"/>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02" name="Freeform 340">
              <a:extLst>
                <a:ext uri="{FF2B5EF4-FFF2-40B4-BE49-F238E27FC236}">
                  <a16:creationId xmlns:a16="http://schemas.microsoft.com/office/drawing/2014/main" xmlns="" id="{50957781-7981-4C33-9219-B019089FB4C3}"/>
                </a:ext>
              </a:extLst>
            </p:cNvPr>
            <p:cNvSpPr>
              <a:spLocks/>
            </p:cNvSpPr>
            <p:nvPr/>
          </p:nvSpPr>
          <p:spPr bwMode="auto">
            <a:xfrm>
              <a:off x="2261" y="1120"/>
              <a:ext cx="12" cy="11"/>
            </a:xfrm>
            <a:custGeom>
              <a:avLst/>
              <a:gdLst>
                <a:gd name="T0" fmla="*/ 0 w 24"/>
                <a:gd name="T1" fmla="*/ 0 h 23"/>
                <a:gd name="T2" fmla="*/ 1 w 24"/>
                <a:gd name="T3" fmla="*/ 0 h 23"/>
                <a:gd name="T4" fmla="*/ 1 w 24"/>
                <a:gd name="T5" fmla="*/ 0 h 23"/>
                <a:gd name="T6" fmla="*/ 1 w 24"/>
                <a:gd name="T7" fmla="*/ 0 h 23"/>
                <a:gd name="T8" fmla="*/ 1 w 24"/>
                <a:gd name="T9" fmla="*/ 0 h 23"/>
                <a:gd name="T10" fmla="*/ 1 w 24"/>
                <a:gd name="T11" fmla="*/ 0 h 23"/>
                <a:gd name="T12" fmla="*/ 1 w 24"/>
                <a:gd name="T13" fmla="*/ 0 h 23"/>
                <a:gd name="T14" fmla="*/ 1 w 24"/>
                <a:gd name="T15" fmla="*/ 0 h 23"/>
                <a:gd name="T16" fmla="*/ 1 w 24"/>
                <a:gd name="T17" fmla="*/ 0 h 23"/>
                <a:gd name="T18" fmla="*/ 1 w 24"/>
                <a:gd name="T19" fmla="*/ 0 h 23"/>
                <a:gd name="T20" fmla="*/ 1 w 24"/>
                <a:gd name="T21" fmla="*/ 0 h 23"/>
                <a:gd name="T22" fmla="*/ 1 w 24"/>
                <a:gd name="T23" fmla="*/ 0 h 23"/>
                <a:gd name="T24" fmla="*/ 1 w 24"/>
                <a:gd name="T25" fmla="*/ 0 h 23"/>
                <a:gd name="T26" fmla="*/ 1 w 24"/>
                <a:gd name="T27" fmla="*/ 0 h 23"/>
                <a:gd name="T28" fmla="*/ 1 w 24"/>
                <a:gd name="T29" fmla="*/ 0 h 23"/>
                <a:gd name="T30" fmla="*/ 1 w 24"/>
                <a:gd name="T31" fmla="*/ 0 h 23"/>
                <a:gd name="T32" fmla="*/ 0 w 24"/>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3">
                  <a:moveTo>
                    <a:pt x="0" y="13"/>
                  </a:moveTo>
                  <a:lnTo>
                    <a:pt x="1" y="8"/>
                  </a:lnTo>
                  <a:lnTo>
                    <a:pt x="4" y="5"/>
                  </a:lnTo>
                  <a:lnTo>
                    <a:pt x="6" y="2"/>
                  </a:lnTo>
                  <a:lnTo>
                    <a:pt x="11" y="0"/>
                  </a:lnTo>
                  <a:lnTo>
                    <a:pt x="15" y="0"/>
                  </a:lnTo>
                  <a:lnTo>
                    <a:pt x="20" y="2"/>
                  </a:lnTo>
                  <a:lnTo>
                    <a:pt x="22" y="5"/>
                  </a:lnTo>
                  <a:lnTo>
                    <a:pt x="24" y="8"/>
                  </a:lnTo>
                  <a:lnTo>
                    <a:pt x="23" y="13"/>
                  </a:lnTo>
                  <a:lnTo>
                    <a:pt x="22" y="17"/>
                  </a:lnTo>
                  <a:lnTo>
                    <a:pt x="19" y="21"/>
                  </a:lnTo>
                  <a:lnTo>
                    <a:pt x="15" y="23"/>
                  </a:lnTo>
                  <a:lnTo>
                    <a:pt x="9" y="23"/>
                  </a:lnTo>
                  <a:lnTo>
                    <a:pt x="5" y="21"/>
                  </a:lnTo>
                  <a:lnTo>
                    <a:pt x="1" y="17"/>
                  </a:lnTo>
                  <a:lnTo>
                    <a:pt x="0" y="13"/>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03" name="Freeform 341">
              <a:extLst>
                <a:ext uri="{FF2B5EF4-FFF2-40B4-BE49-F238E27FC236}">
                  <a16:creationId xmlns:a16="http://schemas.microsoft.com/office/drawing/2014/main" xmlns="" id="{298F8050-2E7E-4299-A330-EAC415A9AC82}"/>
                </a:ext>
              </a:extLst>
            </p:cNvPr>
            <p:cNvSpPr>
              <a:spLocks/>
            </p:cNvSpPr>
            <p:nvPr/>
          </p:nvSpPr>
          <p:spPr bwMode="auto">
            <a:xfrm>
              <a:off x="2670" y="1074"/>
              <a:ext cx="98" cy="95"/>
            </a:xfrm>
            <a:custGeom>
              <a:avLst/>
              <a:gdLst>
                <a:gd name="T0" fmla="*/ 5 w 195"/>
                <a:gd name="T1" fmla="*/ 5 h 190"/>
                <a:gd name="T2" fmla="*/ 6 w 195"/>
                <a:gd name="T3" fmla="*/ 5 h 190"/>
                <a:gd name="T4" fmla="*/ 6 w 195"/>
                <a:gd name="T5" fmla="*/ 4 h 190"/>
                <a:gd name="T6" fmla="*/ 5 w 195"/>
                <a:gd name="T7" fmla="*/ 4 h 190"/>
                <a:gd name="T8" fmla="*/ 5 w 195"/>
                <a:gd name="T9" fmla="*/ 3 h 190"/>
                <a:gd name="T10" fmla="*/ 4 w 195"/>
                <a:gd name="T11" fmla="*/ 3 h 190"/>
                <a:gd name="T12" fmla="*/ 5 w 195"/>
                <a:gd name="T13" fmla="*/ 3 h 190"/>
                <a:gd name="T14" fmla="*/ 5 w 195"/>
                <a:gd name="T15" fmla="*/ 3 h 190"/>
                <a:gd name="T16" fmla="*/ 5 w 195"/>
                <a:gd name="T17" fmla="*/ 4 h 190"/>
                <a:gd name="T18" fmla="*/ 6 w 195"/>
                <a:gd name="T19" fmla="*/ 4 h 190"/>
                <a:gd name="T20" fmla="*/ 7 w 195"/>
                <a:gd name="T21" fmla="*/ 3 h 190"/>
                <a:gd name="T22" fmla="*/ 6 w 195"/>
                <a:gd name="T23" fmla="*/ 2 h 190"/>
                <a:gd name="T24" fmla="*/ 6 w 195"/>
                <a:gd name="T25" fmla="*/ 2 h 190"/>
                <a:gd name="T26" fmla="*/ 6 w 195"/>
                <a:gd name="T27" fmla="*/ 2 h 190"/>
                <a:gd name="T28" fmla="*/ 5 w 195"/>
                <a:gd name="T29" fmla="*/ 2 h 190"/>
                <a:gd name="T30" fmla="*/ 5 w 195"/>
                <a:gd name="T31" fmla="*/ 2 h 190"/>
                <a:gd name="T32" fmla="*/ 5 w 195"/>
                <a:gd name="T33" fmla="*/ 1 h 190"/>
                <a:gd name="T34" fmla="*/ 5 w 195"/>
                <a:gd name="T35" fmla="*/ 1 h 190"/>
                <a:gd name="T36" fmla="*/ 5 w 195"/>
                <a:gd name="T37" fmla="*/ 0 h 190"/>
                <a:gd name="T38" fmla="*/ 4 w 195"/>
                <a:gd name="T39" fmla="*/ 1 h 190"/>
                <a:gd name="T40" fmla="*/ 4 w 195"/>
                <a:gd name="T41" fmla="*/ 1 h 190"/>
                <a:gd name="T42" fmla="*/ 4 w 195"/>
                <a:gd name="T43" fmla="*/ 2 h 190"/>
                <a:gd name="T44" fmla="*/ 4 w 195"/>
                <a:gd name="T45" fmla="*/ 2 h 190"/>
                <a:gd name="T46" fmla="*/ 4 w 195"/>
                <a:gd name="T47" fmla="*/ 2 h 190"/>
                <a:gd name="T48" fmla="*/ 4 w 195"/>
                <a:gd name="T49" fmla="*/ 1 h 190"/>
                <a:gd name="T50" fmla="*/ 3 w 195"/>
                <a:gd name="T51" fmla="*/ 1 h 190"/>
                <a:gd name="T52" fmla="*/ 2 w 195"/>
                <a:gd name="T53" fmla="*/ 1 h 190"/>
                <a:gd name="T54" fmla="*/ 1 w 195"/>
                <a:gd name="T55" fmla="*/ 1 h 190"/>
                <a:gd name="T56" fmla="*/ 1 w 195"/>
                <a:gd name="T57" fmla="*/ 2 h 190"/>
                <a:gd name="T58" fmla="*/ 1 w 195"/>
                <a:gd name="T59" fmla="*/ 2 h 190"/>
                <a:gd name="T60" fmla="*/ 2 w 195"/>
                <a:gd name="T61" fmla="*/ 2 h 190"/>
                <a:gd name="T62" fmla="*/ 2 w 195"/>
                <a:gd name="T63" fmla="*/ 3 h 190"/>
                <a:gd name="T64" fmla="*/ 2 w 195"/>
                <a:gd name="T65" fmla="*/ 3 h 190"/>
                <a:gd name="T66" fmla="*/ 2 w 195"/>
                <a:gd name="T67" fmla="*/ 3 h 190"/>
                <a:gd name="T68" fmla="*/ 1 w 195"/>
                <a:gd name="T69" fmla="*/ 3 h 190"/>
                <a:gd name="T70" fmla="*/ 1 w 195"/>
                <a:gd name="T71" fmla="*/ 4 h 190"/>
                <a:gd name="T72" fmla="*/ 0 w 195"/>
                <a:gd name="T73" fmla="*/ 4 h 190"/>
                <a:gd name="T74" fmla="*/ 1 w 195"/>
                <a:gd name="T75" fmla="*/ 5 h 190"/>
                <a:gd name="T76" fmla="*/ 1 w 195"/>
                <a:gd name="T77" fmla="*/ 5 h 190"/>
                <a:gd name="T78" fmla="*/ 2 w 195"/>
                <a:gd name="T79" fmla="*/ 5 h 190"/>
                <a:gd name="T80" fmla="*/ 2 w 195"/>
                <a:gd name="T81" fmla="*/ 4 h 190"/>
                <a:gd name="T82" fmla="*/ 2 w 195"/>
                <a:gd name="T83" fmla="*/ 4 h 190"/>
                <a:gd name="T84" fmla="*/ 3 w 195"/>
                <a:gd name="T85" fmla="*/ 4 h 190"/>
                <a:gd name="T86" fmla="*/ 3 w 195"/>
                <a:gd name="T87" fmla="*/ 4 h 190"/>
                <a:gd name="T88" fmla="*/ 3 w 195"/>
                <a:gd name="T89" fmla="*/ 4 h 190"/>
                <a:gd name="T90" fmla="*/ 2 w 195"/>
                <a:gd name="T91" fmla="*/ 5 h 190"/>
                <a:gd name="T92" fmla="*/ 2 w 195"/>
                <a:gd name="T93" fmla="*/ 6 h 190"/>
                <a:gd name="T94" fmla="*/ 3 w 195"/>
                <a:gd name="T95" fmla="*/ 6 h 190"/>
                <a:gd name="T96" fmla="*/ 3 w 195"/>
                <a:gd name="T97" fmla="*/ 6 h 190"/>
                <a:gd name="T98" fmla="*/ 4 w 195"/>
                <a:gd name="T99" fmla="*/ 6 h 190"/>
                <a:gd name="T100" fmla="*/ 4 w 195"/>
                <a:gd name="T101" fmla="*/ 6 h 190"/>
                <a:gd name="T102" fmla="*/ 4 w 195"/>
                <a:gd name="T103" fmla="*/ 5 h 190"/>
                <a:gd name="T104" fmla="*/ 4 w 195"/>
                <a:gd name="T105" fmla="*/ 4 h 190"/>
                <a:gd name="T106" fmla="*/ 4 w 195"/>
                <a:gd name="T107" fmla="*/ 4 h 190"/>
                <a:gd name="T108" fmla="*/ 4 w 195"/>
                <a:gd name="T109" fmla="*/ 4 h 190"/>
                <a:gd name="T110" fmla="*/ 4 w 195"/>
                <a:gd name="T111" fmla="*/ 5 h 19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5" h="190">
                  <a:moveTo>
                    <a:pt x="140" y="152"/>
                  </a:moveTo>
                  <a:lnTo>
                    <a:pt x="146" y="152"/>
                  </a:lnTo>
                  <a:lnTo>
                    <a:pt x="154" y="150"/>
                  </a:lnTo>
                  <a:lnTo>
                    <a:pt x="161" y="146"/>
                  </a:lnTo>
                  <a:lnTo>
                    <a:pt x="167" y="142"/>
                  </a:lnTo>
                  <a:lnTo>
                    <a:pt x="171" y="136"/>
                  </a:lnTo>
                  <a:lnTo>
                    <a:pt x="173" y="128"/>
                  </a:lnTo>
                  <a:lnTo>
                    <a:pt x="172" y="119"/>
                  </a:lnTo>
                  <a:lnTo>
                    <a:pt x="167" y="107"/>
                  </a:lnTo>
                  <a:lnTo>
                    <a:pt x="162" y="103"/>
                  </a:lnTo>
                  <a:lnTo>
                    <a:pt x="156" y="103"/>
                  </a:lnTo>
                  <a:lnTo>
                    <a:pt x="149" y="103"/>
                  </a:lnTo>
                  <a:lnTo>
                    <a:pt x="145" y="105"/>
                  </a:lnTo>
                  <a:lnTo>
                    <a:pt x="140" y="100"/>
                  </a:lnTo>
                  <a:lnTo>
                    <a:pt x="135" y="95"/>
                  </a:lnTo>
                  <a:lnTo>
                    <a:pt x="132" y="90"/>
                  </a:lnTo>
                  <a:lnTo>
                    <a:pt x="129" y="85"/>
                  </a:lnTo>
                  <a:lnTo>
                    <a:pt x="127" y="81"/>
                  </a:lnTo>
                  <a:lnTo>
                    <a:pt x="127" y="80"/>
                  </a:lnTo>
                  <a:lnTo>
                    <a:pt x="131" y="81"/>
                  </a:lnTo>
                  <a:lnTo>
                    <a:pt x="137" y="83"/>
                  </a:lnTo>
                  <a:lnTo>
                    <a:pt x="144" y="84"/>
                  </a:lnTo>
                  <a:lnTo>
                    <a:pt x="148" y="85"/>
                  </a:lnTo>
                  <a:lnTo>
                    <a:pt x="152" y="88"/>
                  </a:lnTo>
                  <a:lnTo>
                    <a:pt x="153" y="90"/>
                  </a:lnTo>
                  <a:lnTo>
                    <a:pt x="155" y="93"/>
                  </a:lnTo>
                  <a:lnTo>
                    <a:pt x="158" y="98"/>
                  </a:lnTo>
                  <a:lnTo>
                    <a:pt x="165" y="100"/>
                  </a:lnTo>
                  <a:lnTo>
                    <a:pt x="175" y="100"/>
                  </a:lnTo>
                  <a:lnTo>
                    <a:pt x="183" y="97"/>
                  </a:lnTo>
                  <a:lnTo>
                    <a:pt x="190" y="91"/>
                  </a:lnTo>
                  <a:lnTo>
                    <a:pt x="194" y="83"/>
                  </a:lnTo>
                  <a:lnTo>
                    <a:pt x="195" y="73"/>
                  </a:lnTo>
                  <a:lnTo>
                    <a:pt x="195" y="67"/>
                  </a:lnTo>
                  <a:lnTo>
                    <a:pt x="194" y="62"/>
                  </a:lnTo>
                  <a:lnTo>
                    <a:pt x="192" y="59"/>
                  </a:lnTo>
                  <a:lnTo>
                    <a:pt x="191" y="55"/>
                  </a:lnTo>
                  <a:lnTo>
                    <a:pt x="186" y="52"/>
                  </a:lnTo>
                  <a:lnTo>
                    <a:pt x="182" y="50"/>
                  </a:lnTo>
                  <a:lnTo>
                    <a:pt x="176" y="47"/>
                  </a:lnTo>
                  <a:lnTo>
                    <a:pt x="170" y="46"/>
                  </a:lnTo>
                  <a:lnTo>
                    <a:pt x="164" y="46"/>
                  </a:lnTo>
                  <a:lnTo>
                    <a:pt x="160" y="47"/>
                  </a:lnTo>
                  <a:lnTo>
                    <a:pt x="155" y="50"/>
                  </a:lnTo>
                  <a:lnTo>
                    <a:pt x="152" y="52"/>
                  </a:lnTo>
                  <a:lnTo>
                    <a:pt x="147" y="55"/>
                  </a:lnTo>
                  <a:lnTo>
                    <a:pt x="142" y="55"/>
                  </a:lnTo>
                  <a:lnTo>
                    <a:pt x="137" y="53"/>
                  </a:lnTo>
                  <a:lnTo>
                    <a:pt x="132" y="52"/>
                  </a:lnTo>
                  <a:lnTo>
                    <a:pt x="142" y="44"/>
                  </a:lnTo>
                  <a:lnTo>
                    <a:pt x="153" y="32"/>
                  </a:lnTo>
                  <a:lnTo>
                    <a:pt x="158" y="20"/>
                  </a:lnTo>
                  <a:lnTo>
                    <a:pt x="156" y="9"/>
                  </a:lnTo>
                  <a:lnTo>
                    <a:pt x="153" y="5"/>
                  </a:lnTo>
                  <a:lnTo>
                    <a:pt x="147" y="2"/>
                  </a:lnTo>
                  <a:lnTo>
                    <a:pt x="142" y="1"/>
                  </a:lnTo>
                  <a:lnTo>
                    <a:pt x="137" y="0"/>
                  </a:lnTo>
                  <a:lnTo>
                    <a:pt x="131" y="1"/>
                  </a:lnTo>
                  <a:lnTo>
                    <a:pt x="125" y="4"/>
                  </a:lnTo>
                  <a:lnTo>
                    <a:pt x="120" y="6"/>
                  </a:lnTo>
                  <a:lnTo>
                    <a:pt x="117" y="9"/>
                  </a:lnTo>
                  <a:lnTo>
                    <a:pt x="112" y="17"/>
                  </a:lnTo>
                  <a:lnTo>
                    <a:pt x="111" y="28"/>
                  </a:lnTo>
                  <a:lnTo>
                    <a:pt x="111" y="37"/>
                  </a:lnTo>
                  <a:lnTo>
                    <a:pt x="115" y="44"/>
                  </a:lnTo>
                  <a:lnTo>
                    <a:pt x="117" y="50"/>
                  </a:lnTo>
                  <a:lnTo>
                    <a:pt x="116" y="53"/>
                  </a:lnTo>
                  <a:lnTo>
                    <a:pt x="114" y="54"/>
                  </a:lnTo>
                  <a:lnTo>
                    <a:pt x="110" y="55"/>
                  </a:lnTo>
                  <a:lnTo>
                    <a:pt x="108" y="54"/>
                  </a:lnTo>
                  <a:lnTo>
                    <a:pt x="107" y="51"/>
                  </a:lnTo>
                  <a:lnTo>
                    <a:pt x="106" y="45"/>
                  </a:lnTo>
                  <a:lnTo>
                    <a:pt x="106" y="39"/>
                  </a:lnTo>
                  <a:lnTo>
                    <a:pt x="103" y="32"/>
                  </a:lnTo>
                  <a:lnTo>
                    <a:pt x="99" y="25"/>
                  </a:lnTo>
                  <a:lnTo>
                    <a:pt x="89" y="23"/>
                  </a:lnTo>
                  <a:lnTo>
                    <a:pt x="74" y="29"/>
                  </a:lnTo>
                  <a:lnTo>
                    <a:pt x="70" y="23"/>
                  </a:lnTo>
                  <a:lnTo>
                    <a:pt x="64" y="19"/>
                  </a:lnTo>
                  <a:lnTo>
                    <a:pt x="57" y="15"/>
                  </a:lnTo>
                  <a:lnTo>
                    <a:pt x="49" y="14"/>
                  </a:lnTo>
                  <a:lnTo>
                    <a:pt x="41" y="15"/>
                  </a:lnTo>
                  <a:lnTo>
                    <a:pt x="33" y="19"/>
                  </a:lnTo>
                  <a:lnTo>
                    <a:pt x="26" y="24"/>
                  </a:lnTo>
                  <a:lnTo>
                    <a:pt x="19" y="35"/>
                  </a:lnTo>
                  <a:lnTo>
                    <a:pt x="19" y="36"/>
                  </a:lnTo>
                  <a:lnTo>
                    <a:pt x="19" y="38"/>
                  </a:lnTo>
                  <a:lnTo>
                    <a:pt x="20" y="39"/>
                  </a:lnTo>
                  <a:lnTo>
                    <a:pt x="20" y="42"/>
                  </a:lnTo>
                  <a:lnTo>
                    <a:pt x="23" y="46"/>
                  </a:lnTo>
                  <a:lnTo>
                    <a:pt x="27" y="54"/>
                  </a:lnTo>
                  <a:lnTo>
                    <a:pt x="34" y="60"/>
                  </a:lnTo>
                  <a:lnTo>
                    <a:pt x="47" y="61"/>
                  </a:lnTo>
                  <a:lnTo>
                    <a:pt x="54" y="61"/>
                  </a:lnTo>
                  <a:lnTo>
                    <a:pt x="59" y="64"/>
                  </a:lnTo>
                  <a:lnTo>
                    <a:pt x="64" y="68"/>
                  </a:lnTo>
                  <a:lnTo>
                    <a:pt x="66" y="73"/>
                  </a:lnTo>
                  <a:lnTo>
                    <a:pt x="59" y="78"/>
                  </a:lnTo>
                  <a:lnTo>
                    <a:pt x="54" y="84"/>
                  </a:lnTo>
                  <a:lnTo>
                    <a:pt x="47" y="89"/>
                  </a:lnTo>
                  <a:lnTo>
                    <a:pt x="42" y="92"/>
                  </a:lnTo>
                  <a:lnTo>
                    <a:pt x="35" y="91"/>
                  </a:lnTo>
                  <a:lnTo>
                    <a:pt x="30" y="90"/>
                  </a:lnTo>
                  <a:lnTo>
                    <a:pt x="24" y="90"/>
                  </a:lnTo>
                  <a:lnTo>
                    <a:pt x="19" y="91"/>
                  </a:lnTo>
                  <a:lnTo>
                    <a:pt x="15" y="92"/>
                  </a:lnTo>
                  <a:lnTo>
                    <a:pt x="11" y="95"/>
                  </a:lnTo>
                  <a:lnTo>
                    <a:pt x="8" y="98"/>
                  </a:lnTo>
                  <a:lnTo>
                    <a:pt x="4" y="102"/>
                  </a:lnTo>
                  <a:lnTo>
                    <a:pt x="1" y="108"/>
                  </a:lnTo>
                  <a:lnTo>
                    <a:pt x="0" y="117"/>
                  </a:lnTo>
                  <a:lnTo>
                    <a:pt x="1" y="125"/>
                  </a:lnTo>
                  <a:lnTo>
                    <a:pt x="4" y="131"/>
                  </a:lnTo>
                  <a:lnTo>
                    <a:pt x="8" y="135"/>
                  </a:lnTo>
                  <a:lnTo>
                    <a:pt x="11" y="137"/>
                  </a:lnTo>
                  <a:lnTo>
                    <a:pt x="16" y="138"/>
                  </a:lnTo>
                  <a:lnTo>
                    <a:pt x="21" y="140"/>
                  </a:lnTo>
                  <a:lnTo>
                    <a:pt x="27" y="141"/>
                  </a:lnTo>
                  <a:lnTo>
                    <a:pt x="32" y="140"/>
                  </a:lnTo>
                  <a:lnTo>
                    <a:pt x="36" y="140"/>
                  </a:lnTo>
                  <a:lnTo>
                    <a:pt x="41" y="137"/>
                  </a:lnTo>
                  <a:lnTo>
                    <a:pt x="46" y="133"/>
                  </a:lnTo>
                  <a:lnTo>
                    <a:pt x="48" y="127"/>
                  </a:lnTo>
                  <a:lnTo>
                    <a:pt x="48" y="121"/>
                  </a:lnTo>
                  <a:lnTo>
                    <a:pt x="48" y="117"/>
                  </a:lnTo>
                  <a:lnTo>
                    <a:pt x="55" y="110"/>
                  </a:lnTo>
                  <a:lnTo>
                    <a:pt x="63" y="105"/>
                  </a:lnTo>
                  <a:lnTo>
                    <a:pt x="71" y="100"/>
                  </a:lnTo>
                  <a:lnTo>
                    <a:pt x="74" y="98"/>
                  </a:lnTo>
                  <a:lnTo>
                    <a:pt x="77" y="100"/>
                  </a:lnTo>
                  <a:lnTo>
                    <a:pt x="79" y="104"/>
                  </a:lnTo>
                  <a:lnTo>
                    <a:pt x="81" y="106"/>
                  </a:lnTo>
                  <a:lnTo>
                    <a:pt x="85" y="108"/>
                  </a:lnTo>
                  <a:lnTo>
                    <a:pt x="80" y="115"/>
                  </a:lnTo>
                  <a:lnTo>
                    <a:pt x="77" y="122"/>
                  </a:lnTo>
                  <a:lnTo>
                    <a:pt x="74" y="130"/>
                  </a:lnTo>
                  <a:lnTo>
                    <a:pt x="72" y="135"/>
                  </a:lnTo>
                  <a:lnTo>
                    <a:pt x="63" y="141"/>
                  </a:lnTo>
                  <a:lnTo>
                    <a:pt x="55" y="149"/>
                  </a:lnTo>
                  <a:lnTo>
                    <a:pt x="50" y="158"/>
                  </a:lnTo>
                  <a:lnTo>
                    <a:pt x="50" y="167"/>
                  </a:lnTo>
                  <a:lnTo>
                    <a:pt x="54" y="175"/>
                  </a:lnTo>
                  <a:lnTo>
                    <a:pt x="61" y="183"/>
                  </a:lnTo>
                  <a:lnTo>
                    <a:pt x="70" y="188"/>
                  </a:lnTo>
                  <a:lnTo>
                    <a:pt x="79" y="190"/>
                  </a:lnTo>
                  <a:lnTo>
                    <a:pt x="85" y="189"/>
                  </a:lnTo>
                  <a:lnTo>
                    <a:pt x="91" y="187"/>
                  </a:lnTo>
                  <a:lnTo>
                    <a:pt x="96" y="183"/>
                  </a:lnTo>
                  <a:lnTo>
                    <a:pt x="102" y="180"/>
                  </a:lnTo>
                  <a:lnTo>
                    <a:pt x="106" y="176"/>
                  </a:lnTo>
                  <a:lnTo>
                    <a:pt x="108" y="173"/>
                  </a:lnTo>
                  <a:lnTo>
                    <a:pt x="109" y="170"/>
                  </a:lnTo>
                  <a:lnTo>
                    <a:pt x="110" y="165"/>
                  </a:lnTo>
                  <a:lnTo>
                    <a:pt x="108" y="156"/>
                  </a:lnTo>
                  <a:lnTo>
                    <a:pt x="104" y="149"/>
                  </a:lnTo>
                  <a:lnTo>
                    <a:pt x="100" y="144"/>
                  </a:lnTo>
                  <a:lnTo>
                    <a:pt x="95" y="141"/>
                  </a:lnTo>
                  <a:lnTo>
                    <a:pt x="96" y="133"/>
                  </a:lnTo>
                  <a:lnTo>
                    <a:pt x="97" y="125"/>
                  </a:lnTo>
                  <a:lnTo>
                    <a:pt x="99" y="119"/>
                  </a:lnTo>
                  <a:lnTo>
                    <a:pt x="100" y="114"/>
                  </a:lnTo>
                  <a:lnTo>
                    <a:pt x="103" y="114"/>
                  </a:lnTo>
                  <a:lnTo>
                    <a:pt x="108" y="113"/>
                  </a:lnTo>
                  <a:lnTo>
                    <a:pt x="110" y="112"/>
                  </a:lnTo>
                  <a:lnTo>
                    <a:pt x="111" y="112"/>
                  </a:lnTo>
                  <a:lnTo>
                    <a:pt x="117" y="121"/>
                  </a:lnTo>
                  <a:lnTo>
                    <a:pt x="120" y="134"/>
                  </a:lnTo>
                  <a:lnTo>
                    <a:pt x="126" y="146"/>
                  </a:lnTo>
                  <a:lnTo>
                    <a:pt x="140" y="152"/>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04" name="Freeform 342">
              <a:extLst>
                <a:ext uri="{FF2B5EF4-FFF2-40B4-BE49-F238E27FC236}">
                  <a16:creationId xmlns:a16="http://schemas.microsoft.com/office/drawing/2014/main" xmlns="" id="{48DBD824-3449-49A3-AA05-5B9B041B14EE}"/>
                </a:ext>
              </a:extLst>
            </p:cNvPr>
            <p:cNvSpPr>
              <a:spLocks/>
            </p:cNvSpPr>
            <p:nvPr/>
          </p:nvSpPr>
          <p:spPr bwMode="auto">
            <a:xfrm>
              <a:off x="2744" y="879"/>
              <a:ext cx="105" cy="165"/>
            </a:xfrm>
            <a:custGeom>
              <a:avLst/>
              <a:gdLst>
                <a:gd name="T0" fmla="*/ 0 w 211"/>
                <a:gd name="T1" fmla="*/ 11 h 328"/>
                <a:gd name="T2" fmla="*/ 0 w 211"/>
                <a:gd name="T3" fmla="*/ 10 h 328"/>
                <a:gd name="T4" fmla="*/ 1 w 211"/>
                <a:gd name="T5" fmla="*/ 10 h 328"/>
                <a:gd name="T6" fmla="*/ 1 w 211"/>
                <a:gd name="T7" fmla="*/ 9 h 328"/>
                <a:gd name="T8" fmla="*/ 2 w 211"/>
                <a:gd name="T9" fmla="*/ 9 h 328"/>
                <a:gd name="T10" fmla="*/ 3 w 211"/>
                <a:gd name="T11" fmla="*/ 9 h 328"/>
                <a:gd name="T12" fmla="*/ 3 w 211"/>
                <a:gd name="T13" fmla="*/ 9 h 328"/>
                <a:gd name="T14" fmla="*/ 4 w 211"/>
                <a:gd name="T15" fmla="*/ 9 h 328"/>
                <a:gd name="T16" fmla="*/ 5 w 211"/>
                <a:gd name="T17" fmla="*/ 9 h 328"/>
                <a:gd name="T18" fmla="*/ 5 w 211"/>
                <a:gd name="T19" fmla="*/ 8 h 328"/>
                <a:gd name="T20" fmla="*/ 5 w 211"/>
                <a:gd name="T21" fmla="*/ 8 h 328"/>
                <a:gd name="T22" fmla="*/ 5 w 211"/>
                <a:gd name="T23" fmla="*/ 8 h 328"/>
                <a:gd name="T24" fmla="*/ 5 w 211"/>
                <a:gd name="T25" fmla="*/ 8 h 328"/>
                <a:gd name="T26" fmla="*/ 5 w 211"/>
                <a:gd name="T27" fmla="*/ 7 h 328"/>
                <a:gd name="T28" fmla="*/ 5 w 211"/>
                <a:gd name="T29" fmla="*/ 7 h 328"/>
                <a:gd name="T30" fmla="*/ 6 w 211"/>
                <a:gd name="T31" fmla="*/ 7 h 328"/>
                <a:gd name="T32" fmla="*/ 6 w 211"/>
                <a:gd name="T33" fmla="*/ 7 h 328"/>
                <a:gd name="T34" fmla="*/ 6 w 211"/>
                <a:gd name="T35" fmla="*/ 6 h 328"/>
                <a:gd name="T36" fmla="*/ 6 w 211"/>
                <a:gd name="T37" fmla="*/ 5 h 328"/>
                <a:gd name="T38" fmla="*/ 6 w 211"/>
                <a:gd name="T39" fmla="*/ 4 h 328"/>
                <a:gd name="T40" fmla="*/ 6 w 211"/>
                <a:gd name="T41" fmla="*/ 3 h 328"/>
                <a:gd name="T42" fmla="*/ 6 w 211"/>
                <a:gd name="T43" fmla="*/ 3 h 328"/>
                <a:gd name="T44" fmla="*/ 5 w 211"/>
                <a:gd name="T45" fmla="*/ 3 h 328"/>
                <a:gd name="T46" fmla="*/ 5 w 211"/>
                <a:gd name="T47" fmla="*/ 3 h 328"/>
                <a:gd name="T48" fmla="*/ 5 w 211"/>
                <a:gd name="T49" fmla="*/ 3 h 328"/>
                <a:gd name="T50" fmla="*/ 4 w 211"/>
                <a:gd name="T51" fmla="*/ 2 h 328"/>
                <a:gd name="T52" fmla="*/ 4 w 211"/>
                <a:gd name="T53" fmla="*/ 2 h 328"/>
                <a:gd name="T54" fmla="*/ 4 w 211"/>
                <a:gd name="T55" fmla="*/ 1 h 328"/>
                <a:gd name="T56" fmla="*/ 4 w 211"/>
                <a:gd name="T57" fmla="*/ 0 h 328"/>
                <a:gd name="T58" fmla="*/ 4 w 211"/>
                <a:gd name="T59" fmla="*/ 1 h 328"/>
                <a:gd name="T60" fmla="*/ 3 w 211"/>
                <a:gd name="T61" fmla="*/ 1 h 328"/>
                <a:gd name="T62" fmla="*/ 3 w 211"/>
                <a:gd name="T63" fmla="*/ 2 h 328"/>
                <a:gd name="T64" fmla="*/ 3 w 211"/>
                <a:gd name="T65" fmla="*/ 2 h 328"/>
                <a:gd name="T66" fmla="*/ 2 w 211"/>
                <a:gd name="T67" fmla="*/ 2 h 328"/>
                <a:gd name="T68" fmla="*/ 2 w 211"/>
                <a:gd name="T69" fmla="*/ 2 h 328"/>
                <a:gd name="T70" fmla="*/ 1 w 211"/>
                <a:gd name="T71" fmla="*/ 3 h 328"/>
                <a:gd name="T72" fmla="*/ 1 w 211"/>
                <a:gd name="T73" fmla="*/ 3 h 328"/>
                <a:gd name="T74" fmla="*/ 1 w 211"/>
                <a:gd name="T75" fmla="*/ 3 h 328"/>
                <a:gd name="T76" fmla="*/ 1 w 211"/>
                <a:gd name="T77" fmla="*/ 4 h 328"/>
                <a:gd name="T78" fmla="*/ 1 w 211"/>
                <a:gd name="T79" fmla="*/ 4 h 328"/>
                <a:gd name="T80" fmla="*/ 1 w 211"/>
                <a:gd name="T81" fmla="*/ 5 h 328"/>
                <a:gd name="T82" fmla="*/ 1 w 211"/>
                <a:gd name="T83" fmla="*/ 6 h 328"/>
                <a:gd name="T84" fmla="*/ 1 w 211"/>
                <a:gd name="T85" fmla="*/ 7 h 328"/>
                <a:gd name="T86" fmla="*/ 1 w 211"/>
                <a:gd name="T87" fmla="*/ 8 h 328"/>
                <a:gd name="T88" fmla="*/ 0 w 211"/>
                <a:gd name="T89" fmla="*/ 9 h 328"/>
                <a:gd name="T90" fmla="*/ 0 w 211"/>
                <a:gd name="T91" fmla="*/ 9 h 328"/>
                <a:gd name="T92" fmla="*/ 0 w 211"/>
                <a:gd name="T93" fmla="*/ 10 h 328"/>
                <a:gd name="T94" fmla="*/ 0 w 211"/>
                <a:gd name="T95" fmla="*/ 10 h 328"/>
                <a:gd name="T96" fmla="*/ 0 w 211"/>
                <a:gd name="T97" fmla="*/ 10 h 328"/>
                <a:gd name="T98" fmla="*/ 0 w 211"/>
                <a:gd name="T99" fmla="*/ 11 h 328"/>
                <a:gd name="T100" fmla="*/ 0 w 211"/>
                <a:gd name="T101" fmla="*/ 11 h 328"/>
                <a:gd name="T102" fmla="*/ 0 w 211"/>
                <a:gd name="T103" fmla="*/ 11 h 328"/>
                <a:gd name="T104" fmla="*/ 0 w 211"/>
                <a:gd name="T105" fmla="*/ 11 h 328"/>
                <a:gd name="T106" fmla="*/ 0 w 211"/>
                <a:gd name="T107" fmla="*/ 11 h 32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1" h="328">
                  <a:moveTo>
                    <a:pt x="0" y="328"/>
                  </a:moveTo>
                  <a:lnTo>
                    <a:pt x="19" y="307"/>
                  </a:lnTo>
                  <a:lnTo>
                    <a:pt x="38" y="291"/>
                  </a:lnTo>
                  <a:lnTo>
                    <a:pt x="60" y="277"/>
                  </a:lnTo>
                  <a:lnTo>
                    <a:pt x="82" y="268"/>
                  </a:lnTo>
                  <a:lnTo>
                    <a:pt x="105" y="261"/>
                  </a:lnTo>
                  <a:lnTo>
                    <a:pt x="127" y="258"/>
                  </a:lnTo>
                  <a:lnTo>
                    <a:pt x="148" y="257"/>
                  </a:lnTo>
                  <a:lnTo>
                    <a:pt x="167" y="259"/>
                  </a:lnTo>
                  <a:lnTo>
                    <a:pt x="167" y="252"/>
                  </a:lnTo>
                  <a:lnTo>
                    <a:pt x="168" y="243"/>
                  </a:lnTo>
                  <a:lnTo>
                    <a:pt x="171" y="234"/>
                  </a:lnTo>
                  <a:lnTo>
                    <a:pt x="174" y="224"/>
                  </a:lnTo>
                  <a:lnTo>
                    <a:pt x="180" y="214"/>
                  </a:lnTo>
                  <a:lnTo>
                    <a:pt x="188" y="206"/>
                  </a:lnTo>
                  <a:lnTo>
                    <a:pt x="198" y="199"/>
                  </a:lnTo>
                  <a:lnTo>
                    <a:pt x="211" y="193"/>
                  </a:lnTo>
                  <a:lnTo>
                    <a:pt x="200" y="170"/>
                  </a:lnTo>
                  <a:lnTo>
                    <a:pt x="195" y="141"/>
                  </a:lnTo>
                  <a:lnTo>
                    <a:pt x="196" y="115"/>
                  </a:lnTo>
                  <a:lnTo>
                    <a:pt x="209" y="93"/>
                  </a:lnTo>
                  <a:lnTo>
                    <a:pt x="200" y="88"/>
                  </a:lnTo>
                  <a:lnTo>
                    <a:pt x="191" y="83"/>
                  </a:lnTo>
                  <a:lnTo>
                    <a:pt x="180" y="76"/>
                  </a:lnTo>
                  <a:lnTo>
                    <a:pt x="168" y="65"/>
                  </a:lnTo>
                  <a:lnTo>
                    <a:pt x="158" y="53"/>
                  </a:lnTo>
                  <a:lnTo>
                    <a:pt x="149" y="38"/>
                  </a:lnTo>
                  <a:lnTo>
                    <a:pt x="141" y="20"/>
                  </a:lnTo>
                  <a:lnTo>
                    <a:pt x="137" y="0"/>
                  </a:lnTo>
                  <a:lnTo>
                    <a:pt x="131" y="11"/>
                  </a:lnTo>
                  <a:lnTo>
                    <a:pt x="123" y="23"/>
                  </a:lnTo>
                  <a:lnTo>
                    <a:pt x="114" y="34"/>
                  </a:lnTo>
                  <a:lnTo>
                    <a:pt x="103" y="46"/>
                  </a:lnTo>
                  <a:lnTo>
                    <a:pt x="90" y="55"/>
                  </a:lnTo>
                  <a:lnTo>
                    <a:pt x="77" y="63"/>
                  </a:lnTo>
                  <a:lnTo>
                    <a:pt x="62" y="66"/>
                  </a:lnTo>
                  <a:lnTo>
                    <a:pt x="47" y="68"/>
                  </a:lnTo>
                  <a:lnTo>
                    <a:pt x="53" y="84"/>
                  </a:lnTo>
                  <a:lnTo>
                    <a:pt x="55" y="102"/>
                  </a:lnTo>
                  <a:lnTo>
                    <a:pt x="50" y="124"/>
                  </a:lnTo>
                  <a:lnTo>
                    <a:pt x="34" y="145"/>
                  </a:lnTo>
                  <a:lnTo>
                    <a:pt x="43" y="182"/>
                  </a:lnTo>
                  <a:lnTo>
                    <a:pt x="43" y="217"/>
                  </a:lnTo>
                  <a:lnTo>
                    <a:pt x="37" y="249"/>
                  </a:lnTo>
                  <a:lnTo>
                    <a:pt x="30" y="273"/>
                  </a:lnTo>
                  <a:lnTo>
                    <a:pt x="23" y="287"/>
                  </a:lnTo>
                  <a:lnTo>
                    <a:pt x="15" y="300"/>
                  </a:lnTo>
                  <a:lnTo>
                    <a:pt x="8" y="312"/>
                  </a:lnTo>
                  <a:lnTo>
                    <a:pt x="2" y="318"/>
                  </a:lnTo>
                  <a:lnTo>
                    <a:pt x="0" y="320"/>
                  </a:lnTo>
                  <a:lnTo>
                    <a:pt x="0" y="323"/>
                  </a:lnTo>
                  <a:lnTo>
                    <a:pt x="0" y="325"/>
                  </a:lnTo>
                  <a:lnTo>
                    <a:pt x="1" y="326"/>
                  </a:lnTo>
                  <a:lnTo>
                    <a:pt x="0" y="328"/>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05" name="Freeform 343">
              <a:extLst>
                <a:ext uri="{FF2B5EF4-FFF2-40B4-BE49-F238E27FC236}">
                  <a16:creationId xmlns:a16="http://schemas.microsoft.com/office/drawing/2014/main" xmlns="" id="{1014E6DD-AFB6-45F3-B893-7C1061F4AD66}"/>
                </a:ext>
              </a:extLst>
            </p:cNvPr>
            <p:cNvSpPr>
              <a:spLocks/>
            </p:cNvSpPr>
            <p:nvPr/>
          </p:nvSpPr>
          <p:spPr bwMode="auto">
            <a:xfrm>
              <a:off x="2419" y="914"/>
              <a:ext cx="171" cy="146"/>
            </a:xfrm>
            <a:custGeom>
              <a:avLst/>
              <a:gdLst>
                <a:gd name="T0" fmla="*/ 6 w 341"/>
                <a:gd name="T1" fmla="*/ 10 h 291"/>
                <a:gd name="T2" fmla="*/ 6 w 341"/>
                <a:gd name="T3" fmla="*/ 10 h 291"/>
                <a:gd name="T4" fmla="*/ 7 w 341"/>
                <a:gd name="T5" fmla="*/ 9 h 291"/>
                <a:gd name="T6" fmla="*/ 7 w 341"/>
                <a:gd name="T7" fmla="*/ 9 h 291"/>
                <a:gd name="T8" fmla="*/ 8 w 341"/>
                <a:gd name="T9" fmla="*/ 9 h 291"/>
                <a:gd name="T10" fmla="*/ 9 w 341"/>
                <a:gd name="T11" fmla="*/ 9 h 291"/>
                <a:gd name="T12" fmla="*/ 9 w 341"/>
                <a:gd name="T13" fmla="*/ 9 h 291"/>
                <a:gd name="T14" fmla="*/ 10 w 341"/>
                <a:gd name="T15" fmla="*/ 9 h 291"/>
                <a:gd name="T16" fmla="*/ 10 w 341"/>
                <a:gd name="T17" fmla="*/ 9 h 291"/>
                <a:gd name="T18" fmla="*/ 11 w 341"/>
                <a:gd name="T19" fmla="*/ 9 h 291"/>
                <a:gd name="T20" fmla="*/ 11 w 341"/>
                <a:gd name="T21" fmla="*/ 9 h 291"/>
                <a:gd name="T22" fmla="*/ 11 w 341"/>
                <a:gd name="T23" fmla="*/ 9 h 291"/>
                <a:gd name="T24" fmla="*/ 11 w 341"/>
                <a:gd name="T25" fmla="*/ 9 h 291"/>
                <a:gd name="T26" fmla="*/ 11 w 341"/>
                <a:gd name="T27" fmla="*/ 9 h 291"/>
                <a:gd name="T28" fmla="*/ 10 w 341"/>
                <a:gd name="T29" fmla="*/ 8 h 291"/>
                <a:gd name="T30" fmla="*/ 10 w 341"/>
                <a:gd name="T31" fmla="*/ 7 h 291"/>
                <a:gd name="T32" fmla="*/ 9 w 341"/>
                <a:gd name="T33" fmla="*/ 7 h 291"/>
                <a:gd name="T34" fmla="*/ 9 w 341"/>
                <a:gd name="T35" fmla="*/ 6 h 291"/>
                <a:gd name="T36" fmla="*/ 9 w 341"/>
                <a:gd name="T37" fmla="*/ 5 h 291"/>
                <a:gd name="T38" fmla="*/ 9 w 341"/>
                <a:gd name="T39" fmla="*/ 4 h 291"/>
                <a:gd name="T40" fmla="*/ 9 w 341"/>
                <a:gd name="T41" fmla="*/ 3 h 291"/>
                <a:gd name="T42" fmla="*/ 8 w 341"/>
                <a:gd name="T43" fmla="*/ 3 h 291"/>
                <a:gd name="T44" fmla="*/ 8 w 341"/>
                <a:gd name="T45" fmla="*/ 3 h 291"/>
                <a:gd name="T46" fmla="*/ 7 w 341"/>
                <a:gd name="T47" fmla="*/ 3 h 291"/>
                <a:gd name="T48" fmla="*/ 7 w 341"/>
                <a:gd name="T49" fmla="*/ 3 h 291"/>
                <a:gd name="T50" fmla="*/ 7 w 341"/>
                <a:gd name="T51" fmla="*/ 2 h 291"/>
                <a:gd name="T52" fmla="*/ 6 w 341"/>
                <a:gd name="T53" fmla="*/ 2 h 291"/>
                <a:gd name="T54" fmla="*/ 6 w 341"/>
                <a:gd name="T55" fmla="*/ 1 h 291"/>
                <a:gd name="T56" fmla="*/ 6 w 341"/>
                <a:gd name="T57" fmla="*/ 1 h 291"/>
                <a:gd name="T58" fmla="*/ 5 w 341"/>
                <a:gd name="T59" fmla="*/ 1 h 291"/>
                <a:gd name="T60" fmla="*/ 5 w 341"/>
                <a:gd name="T61" fmla="*/ 1 h 291"/>
                <a:gd name="T62" fmla="*/ 4 w 341"/>
                <a:gd name="T63" fmla="*/ 1 h 291"/>
                <a:gd name="T64" fmla="*/ 4 w 341"/>
                <a:gd name="T65" fmla="*/ 1 h 291"/>
                <a:gd name="T66" fmla="*/ 3 w 341"/>
                <a:gd name="T67" fmla="*/ 1 h 291"/>
                <a:gd name="T68" fmla="*/ 2 w 341"/>
                <a:gd name="T69" fmla="*/ 1 h 291"/>
                <a:gd name="T70" fmla="*/ 1 w 341"/>
                <a:gd name="T71" fmla="*/ 1 h 291"/>
                <a:gd name="T72" fmla="*/ 1 w 341"/>
                <a:gd name="T73" fmla="*/ 0 h 291"/>
                <a:gd name="T74" fmla="*/ 1 w 341"/>
                <a:gd name="T75" fmla="*/ 1 h 291"/>
                <a:gd name="T76" fmla="*/ 1 w 341"/>
                <a:gd name="T77" fmla="*/ 1 h 291"/>
                <a:gd name="T78" fmla="*/ 1 w 341"/>
                <a:gd name="T79" fmla="*/ 2 h 291"/>
                <a:gd name="T80" fmla="*/ 1 w 341"/>
                <a:gd name="T81" fmla="*/ 2 h 291"/>
                <a:gd name="T82" fmla="*/ 1 w 341"/>
                <a:gd name="T83" fmla="*/ 3 h 291"/>
                <a:gd name="T84" fmla="*/ 1 w 341"/>
                <a:gd name="T85" fmla="*/ 4 h 291"/>
                <a:gd name="T86" fmla="*/ 1 w 341"/>
                <a:gd name="T87" fmla="*/ 4 h 291"/>
                <a:gd name="T88" fmla="*/ 0 w 341"/>
                <a:gd name="T89" fmla="*/ 5 h 291"/>
                <a:gd name="T90" fmla="*/ 1 w 341"/>
                <a:gd name="T91" fmla="*/ 5 h 291"/>
                <a:gd name="T92" fmla="*/ 2 w 341"/>
                <a:gd name="T93" fmla="*/ 6 h 291"/>
                <a:gd name="T94" fmla="*/ 2 w 341"/>
                <a:gd name="T95" fmla="*/ 6 h 291"/>
                <a:gd name="T96" fmla="*/ 2 w 341"/>
                <a:gd name="T97" fmla="*/ 6 h 291"/>
                <a:gd name="T98" fmla="*/ 3 w 341"/>
                <a:gd name="T99" fmla="*/ 7 h 291"/>
                <a:gd name="T100" fmla="*/ 3 w 341"/>
                <a:gd name="T101" fmla="*/ 7 h 291"/>
                <a:gd name="T102" fmla="*/ 3 w 341"/>
                <a:gd name="T103" fmla="*/ 8 h 291"/>
                <a:gd name="T104" fmla="*/ 3 w 341"/>
                <a:gd name="T105" fmla="*/ 9 h 291"/>
                <a:gd name="T106" fmla="*/ 3 w 341"/>
                <a:gd name="T107" fmla="*/ 9 h 291"/>
                <a:gd name="T108" fmla="*/ 4 w 341"/>
                <a:gd name="T109" fmla="*/ 9 h 291"/>
                <a:gd name="T110" fmla="*/ 4 w 341"/>
                <a:gd name="T111" fmla="*/ 9 h 291"/>
                <a:gd name="T112" fmla="*/ 4 w 341"/>
                <a:gd name="T113" fmla="*/ 9 h 291"/>
                <a:gd name="T114" fmla="*/ 5 w 341"/>
                <a:gd name="T115" fmla="*/ 9 h 291"/>
                <a:gd name="T116" fmla="*/ 5 w 341"/>
                <a:gd name="T117" fmla="*/ 9 h 291"/>
                <a:gd name="T118" fmla="*/ 5 w 341"/>
                <a:gd name="T119" fmla="*/ 9 h 291"/>
                <a:gd name="T120" fmla="*/ 6 w 341"/>
                <a:gd name="T121" fmla="*/ 10 h 29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41" h="291">
                  <a:moveTo>
                    <a:pt x="171" y="291"/>
                  </a:moveTo>
                  <a:lnTo>
                    <a:pt x="184" y="289"/>
                  </a:lnTo>
                  <a:lnTo>
                    <a:pt x="201" y="286"/>
                  </a:lnTo>
                  <a:lnTo>
                    <a:pt x="220" y="281"/>
                  </a:lnTo>
                  <a:lnTo>
                    <a:pt x="240" y="276"/>
                  </a:lnTo>
                  <a:lnTo>
                    <a:pt x="261" y="273"/>
                  </a:lnTo>
                  <a:lnTo>
                    <a:pt x="282" y="271"/>
                  </a:lnTo>
                  <a:lnTo>
                    <a:pt x="301" y="270"/>
                  </a:lnTo>
                  <a:lnTo>
                    <a:pt x="318" y="270"/>
                  </a:lnTo>
                  <a:lnTo>
                    <a:pt x="324" y="271"/>
                  </a:lnTo>
                  <a:lnTo>
                    <a:pt x="331" y="272"/>
                  </a:lnTo>
                  <a:lnTo>
                    <a:pt x="337" y="274"/>
                  </a:lnTo>
                  <a:lnTo>
                    <a:pt x="341" y="274"/>
                  </a:lnTo>
                  <a:lnTo>
                    <a:pt x="322" y="260"/>
                  </a:lnTo>
                  <a:lnTo>
                    <a:pt x="306" y="242"/>
                  </a:lnTo>
                  <a:lnTo>
                    <a:pt x="292" y="221"/>
                  </a:lnTo>
                  <a:lnTo>
                    <a:pt x="281" y="197"/>
                  </a:lnTo>
                  <a:lnTo>
                    <a:pt x="271" y="172"/>
                  </a:lnTo>
                  <a:lnTo>
                    <a:pt x="265" y="144"/>
                  </a:lnTo>
                  <a:lnTo>
                    <a:pt x="260" y="116"/>
                  </a:lnTo>
                  <a:lnTo>
                    <a:pt x="258" y="89"/>
                  </a:lnTo>
                  <a:lnTo>
                    <a:pt x="248" y="88"/>
                  </a:lnTo>
                  <a:lnTo>
                    <a:pt x="237" y="84"/>
                  </a:lnTo>
                  <a:lnTo>
                    <a:pt x="224" y="76"/>
                  </a:lnTo>
                  <a:lnTo>
                    <a:pt x="210" y="67"/>
                  </a:lnTo>
                  <a:lnTo>
                    <a:pt x="198" y="54"/>
                  </a:lnTo>
                  <a:lnTo>
                    <a:pt x="186" y="40"/>
                  </a:lnTo>
                  <a:lnTo>
                    <a:pt x="177" y="25"/>
                  </a:lnTo>
                  <a:lnTo>
                    <a:pt x="170" y="8"/>
                  </a:lnTo>
                  <a:lnTo>
                    <a:pt x="159" y="15"/>
                  </a:lnTo>
                  <a:lnTo>
                    <a:pt x="144" y="22"/>
                  </a:lnTo>
                  <a:lnTo>
                    <a:pt x="125" y="26"/>
                  </a:lnTo>
                  <a:lnTo>
                    <a:pt x="105" y="30"/>
                  </a:lnTo>
                  <a:lnTo>
                    <a:pt x="82" y="29"/>
                  </a:lnTo>
                  <a:lnTo>
                    <a:pt x="56" y="24"/>
                  </a:lnTo>
                  <a:lnTo>
                    <a:pt x="30" y="15"/>
                  </a:lnTo>
                  <a:lnTo>
                    <a:pt x="2" y="0"/>
                  </a:lnTo>
                  <a:lnTo>
                    <a:pt x="9" y="11"/>
                  </a:lnTo>
                  <a:lnTo>
                    <a:pt x="16" y="25"/>
                  </a:lnTo>
                  <a:lnTo>
                    <a:pt x="22" y="40"/>
                  </a:lnTo>
                  <a:lnTo>
                    <a:pt x="25" y="59"/>
                  </a:lnTo>
                  <a:lnTo>
                    <a:pt x="26" y="78"/>
                  </a:lnTo>
                  <a:lnTo>
                    <a:pt x="23" y="100"/>
                  </a:lnTo>
                  <a:lnTo>
                    <a:pt x="15" y="124"/>
                  </a:lnTo>
                  <a:lnTo>
                    <a:pt x="0" y="151"/>
                  </a:lnTo>
                  <a:lnTo>
                    <a:pt x="17" y="157"/>
                  </a:lnTo>
                  <a:lnTo>
                    <a:pt x="33" y="164"/>
                  </a:lnTo>
                  <a:lnTo>
                    <a:pt x="49" y="173"/>
                  </a:lnTo>
                  <a:lnTo>
                    <a:pt x="63" y="185"/>
                  </a:lnTo>
                  <a:lnTo>
                    <a:pt x="75" y="199"/>
                  </a:lnTo>
                  <a:lnTo>
                    <a:pt x="83" y="218"/>
                  </a:lnTo>
                  <a:lnTo>
                    <a:pt x="87" y="240"/>
                  </a:lnTo>
                  <a:lnTo>
                    <a:pt x="85" y="265"/>
                  </a:lnTo>
                  <a:lnTo>
                    <a:pt x="94" y="264"/>
                  </a:lnTo>
                  <a:lnTo>
                    <a:pt x="105" y="263"/>
                  </a:lnTo>
                  <a:lnTo>
                    <a:pt x="115" y="263"/>
                  </a:lnTo>
                  <a:lnTo>
                    <a:pt x="125" y="265"/>
                  </a:lnTo>
                  <a:lnTo>
                    <a:pt x="136" y="268"/>
                  </a:lnTo>
                  <a:lnTo>
                    <a:pt x="147" y="273"/>
                  </a:lnTo>
                  <a:lnTo>
                    <a:pt x="159" y="281"/>
                  </a:lnTo>
                  <a:lnTo>
                    <a:pt x="171" y="291"/>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06" name="Freeform 344">
              <a:extLst>
                <a:ext uri="{FF2B5EF4-FFF2-40B4-BE49-F238E27FC236}">
                  <a16:creationId xmlns:a16="http://schemas.microsoft.com/office/drawing/2014/main" xmlns="" id="{99531CE2-9FF2-4F05-A0AD-5B411548AAD9}"/>
                </a:ext>
              </a:extLst>
            </p:cNvPr>
            <p:cNvSpPr>
              <a:spLocks/>
            </p:cNvSpPr>
            <p:nvPr/>
          </p:nvSpPr>
          <p:spPr bwMode="auto">
            <a:xfrm>
              <a:off x="2506" y="1091"/>
              <a:ext cx="174" cy="184"/>
            </a:xfrm>
            <a:custGeom>
              <a:avLst/>
              <a:gdLst>
                <a:gd name="T0" fmla="*/ 1 w 349"/>
                <a:gd name="T1" fmla="*/ 6 h 367"/>
                <a:gd name="T2" fmla="*/ 2 w 349"/>
                <a:gd name="T3" fmla="*/ 6 h 367"/>
                <a:gd name="T4" fmla="*/ 2 w 349"/>
                <a:gd name="T5" fmla="*/ 6 h 367"/>
                <a:gd name="T6" fmla="*/ 3 w 349"/>
                <a:gd name="T7" fmla="*/ 6 h 367"/>
                <a:gd name="T8" fmla="*/ 4 w 349"/>
                <a:gd name="T9" fmla="*/ 6 h 367"/>
                <a:gd name="T10" fmla="*/ 5 w 349"/>
                <a:gd name="T11" fmla="*/ 5 h 367"/>
                <a:gd name="T12" fmla="*/ 6 w 349"/>
                <a:gd name="T13" fmla="*/ 5 h 367"/>
                <a:gd name="T14" fmla="*/ 7 w 349"/>
                <a:gd name="T15" fmla="*/ 4 h 367"/>
                <a:gd name="T16" fmla="*/ 7 w 349"/>
                <a:gd name="T17" fmla="*/ 3 h 367"/>
                <a:gd name="T18" fmla="*/ 8 w 349"/>
                <a:gd name="T19" fmla="*/ 2 h 367"/>
                <a:gd name="T20" fmla="*/ 8 w 349"/>
                <a:gd name="T21" fmla="*/ 1 h 367"/>
                <a:gd name="T22" fmla="*/ 8 w 349"/>
                <a:gd name="T23" fmla="*/ 1 h 367"/>
                <a:gd name="T24" fmla="*/ 9 w 349"/>
                <a:gd name="T25" fmla="*/ 1 h 367"/>
                <a:gd name="T26" fmla="*/ 9 w 349"/>
                <a:gd name="T27" fmla="*/ 1 h 367"/>
                <a:gd name="T28" fmla="*/ 10 w 349"/>
                <a:gd name="T29" fmla="*/ 1 h 367"/>
                <a:gd name="T30" fmla="*/ 10 w 349"/>
                <a:gd name="T31" fmla="*/ 1 h 367"/>
                <a:gd name="T32" fmla="*/ 10 w 349"/>
                <a:gd name="T33" fmla="*/ 1 h 367"/>
                <a:gd name="T34" fmla="*/ 10 w 349"/>
                <a:gd name="T35" fmla="*/ 1 h 367"/>
                <a:gd name="T36" fmla="*/ 10 w 349"/>
                <a:gd name="T37" fmla="*/ 1 h 367"/>
                <a:gd name="T38" fmla="*/ 8 w 349"/>
                <a:gd name="T39" fmla="*/ 2 h 367"/>
                <a:gd name="T40" fmla="*/ 8 w 349"/>
                <a:gd name="T41" fmla="*/ 4 h 367"/>
                <a:gd name="T42" fmla="*/ 7 w 349"/>
                <a:gd name="T43" fmla="*/ 5 h 367"/>
                <a:gd name="T44" fmla="*/ 7 w 349"/>
                <a:gd name="T45" fmla="*/ 6 h 367"/>
                <a:gd name="T46" fmla="*/ 7 w 349"/>
                <a:gd name="T47" fmla="*/ 7 h 367"/>
                <a:gd name="T48" fmla="*/ 7 w 349"/>
                <a:gd name="T49" fmla="*/ 7 h 367"/>
                <a:gd name="T50" fmla="*/ 6 w 349"/>
                <a:gd name="T51" fmla="*/ 8 h 367"/>
                <a:gd name="T52" fmla="*/ 6 w 349"/>
                <a:gd name="T53" fmla="*/ 9 h 367"/>
                <a:gd name="T54" fmla="*/ 5 w 349"/>
                <a:gd name="T55" fmla="*/ 10 h 367"/>
                <a:gd name="T56" fmla="*/ 5 w 349"/>
                <a:gd name="T57" fmla="*/ 10 h 367"/>
                <a:gd name="T58" fmla="*/ 4 w 349"/>
                <a:gd name="T59" fmla="*/ 10 h 367"/>
                <a:gd name="T60" fmla="*/ 2 w 349"/>
                <a:gd name="T61" fmla="*/ 11 h 367"/>
                <a:gd name="T62" fmla="*/ 1 w 349"/>
                <a:gd name="T63" fmla="*/ 12 h 367"/>
                <a:gd name="T64" fmla="*/ 1 w 349"/>
                <a:gd name="T65" fmla="*/ 11 h 367"/>
                <a:gd name="T66" fmla="*/ 1 w 349"/>
                <a:gd name="T67" fmla="*/ 10 h 367"/>
                <a:gd name="T68" fmla="*/ 1 w 349"/>
                <a:gd name="T69" fmla="*/ 9 h 367"/>
                <a:gd name="T70" fmla="*/ 0 w 349"/>
                <a:gd name="T71" fmla="*/ 8 h 367"/>
                <a:gd name="T72" fmla="*/ 0 w 349"/>
                <a:gd name="T73" fmla="*/ 8 h 367"/>
                <a:gd name="T74" fmla="*/ 1 w 349"/>
                <a:gd name="T75" fmla="*/ 7 h 367"/>
                <a:gd name="T76" fmla="*/ 1 w 349"/>
                <a:gd name="T77" fmla="*/ 7 h 367"/>
                <a:gd name="T78" fmla="*/ 1 w 349"/>
                <a:gd name="T79" fmla="*/ 6 h 36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49" h="367">
                  <a:moveTo>
                    <a:pt x="47" y="174"/>
                  </a:moveTo>
                  <a:lnTo>
                    <a:pt x="51" y="174"/>
                  </a:lnTo>
                  <a:lnTo>
                    <a:pt x="57" y="175"/>
                  </a:lnTo>
                  <a:lnTo>
                    <a:pt x="65" y="176"/>
                  </a:lnTo>
                  <a:lnTo>
                    <a:pt x="75" y="176"/>
                  </a:lnTo>
                  <a:lnTo>
                    <a:pt x="87" y="177"/>
                  </a:lnTo>
                  <a:lnTo>
                    <a:pt x="98" y="176"/>
                  </a:lnTo>
                  <a:lnTo>
                    <a:pt x="112" y="175"/>
                  </a:lnTo>
                  <a:lnTo>
                    <a:pt x="126" y="173"/>
                  </a:lnTo>
                  <a:lnTo>
                    <a:pt x="141" y="169"/>
                  </a:lnTo>
                  <a:lnTo>
                    <a:pt x="155" y="164"/>
                  </a:lnTo>
                  <a:lnTo>
                    <a:pt x="170" y="158"/>
                  </a:lnTo>
                  <a:lnTo>
                    <a:pt x="185" y="148"/>
                  </a:lnTo>
                  <a:lnTo>
                    <a:pt x="199" y="138"/>
                  </a:lnTo>
                  <a:lnTo>
                    <a:pt x="211" y="124"/>
                  </a:lnTo>
                  <a:lnTo>
                    <a:pt x="224" y="108"/>
                  </a:lnTo>
                  <a:lnTo>
                    <a:pt x="234" y="88"/>
                  </a:lnTo>
                  <a:lnTo>
                    <a:pt x="242" y="71"/>
                  </a:lnTo>
                  <a:lnTo>
                    <a:pt x="250" y="56"/>
                  </a:lnTo>
                  <a:lnTo>
                    <a:pt x="256" y="42"/>
                  </a:lnTo>
                  <a:lnTo>
                    <a:pt x="263" y="31"/>
                  </a:lnTo>
                  <a:lnTo>
                    <a:pt x="269" y="22"/>
                  </a:lnTo>
                  <a:lnTo>
                    <a:pt x="274" y="15"/>
                  </a:lnTo>
                  <a:lnTo>
                    <a:pt x="281" y="11"/>
                  </a:lnTo>
                  <a:lnTo>
                    <a:pt x="289" y="9"/>
                  </a:lnTo>
                  <a:lnTo>
                    <a:pt x="298" y="9"/>
                  </a:lnTo>
                  <a:lnTo>
                    <a:pt x="307" y="8"/>
                  </a:lnTo>
                  <a:lnTo>
                    <a:pt x="315" y="7"/>
                  </a:lnTo>
                  <a:lnTo>
                    <a:pt x="323" y="5"/>
                  </a:lnTo>
                  <a:lnTo>
                    <a:pt x="330" y="4"/>
                  </a:lnTo>
                  <a:lnTo>
                    <a:pt x="337" y="3"/>
                  </a:lnTo>
                  <a:lnTo>
                    <a:pt x="344" y="1"/>
                  </a:lnTo>
                  <a:lnTo>
                    <a:pt x="348" y="0"/>
                  </a:lnTo>
                  <a:lnTo>
                    <a:pt x="348" y="1"/>
                  </a:lnTo>
                  <a:lnTo>
                    <a:pt x="348" y="3"/>
                  </a:lnTo>
                  <a:lnTo>
                    <a:pt x="349" y="4"/>
                  </a:lnTo>
                  <a:lnTo>
                    <a:pt x="349" y="7"/>
                  </a:lnTo>
                  <a:lnTo>
                    <a:pt x="321" y="16"/>
                  </a:lnTo>
                  <a:lnTo>
                    <a:pt x="299" y="32"/>
                  </a:lnTo>
                  <a:lnTo>
                    <a:pt x="283" y="52"/>
                  </a:lnTo>
                  <a:lnTo>
                    <a:pt x="270" y="75"/>
                  </a:lnTo>
                  <a:lnTo>
                    <a:pt x="262" y="98"/>
                  </a:lnTo>
                  <a:lnTo>
                    <a:pt x="257" y="120"/>
                  </a:lnTo>
                  <a:lnTo>
                    <a:pt x="254" y="139"/>
                  </a:lnTo>
                  <a:lnTo>
                    <a:pt x="253" y="154"/>
                  </a:lnTo>
                  <a:lnTo>
                    <a:pt x="251" y="167"/>
                  </a:lnTo>
                  <a:lnTo>
                    <a:pt x="253" y="182"/>
                  </a:lnTo>
                  <a:lnTo>
                    <a:pt x="255" y="200"/>
                  </a:lnTo>
                  <a:lnTo>
                    <a:pt x="258" y="219"/>
                  </a:lnTo>
                  <a:lnTo>
                    <a:pt x="248" y="220"/>
                  </a:lnTo>
                  <a:lnTo>
                    <a:pt x="235" y="226"/>
                  </a:lnTo>
                  <a:lnTo>
                    <a:pt x="222" y="234"/>
                  </a:lnTo>
                  <a:lnTo>
                    <a:pt x="208" y="246"/>
                  </a:lnTo>
                  <a:lnTo>
                    <a:pt x="196" y="260"/>
                  </a:lnTo>
                  <a:lnTo>
                    <a:pt x="188" y="276"/>
                  </a:lnTo>
                  <a:lnTo>
                    <a:pt x="184" y="294"/>
                  </a:lnTo>
                  <a:lnTo>
                    <a:pt x="186" y="312"/>
                  </a:lnTo>
                  <a:lnTo>
                    <a:pt x="172" y="312"/>
                  </a:lnTo>
                  <a:lnTo>
                    <a:pt x="154" y="314"/>
                  </a:lnTo>
                  <a:lnTo>
                    <a:pt x="134" y="319"/>
                  </a:lnTo>
                  <a:lnTo>
                    <a:pt x="113" y="326"/>
                  </a:lnTo>
                  <a:lnTo>
                    <a:pt x="93" y="335"/>
                  </a:lnTo>
                  <a:lnTo>
                    <a:pt x="73" y="345"/>
                  </a:lnTo>
                  <a:lnTo>
                    <a:pt x="58" y="356"/>
                  </a:lnTo>
                  <a:lnTo>
                    <a:pt x="47" y="367"/>
                  </a:lnTo>
                  <a:lnTo>
                    <a:pt x="49" y="351"/>
                  </a:lnTo>
                  <a:lnTo>
                    <a:pt x="49" y="334"/>
                  </a:lnTo>
                  <a:lnTo>
                    <a:pt x="47" y="314"/>
                  </a:lnTo>
                  <a:lnTo>
                    <a:pt x="42" y="294"/>
                  </a:lnTo>
                  <a:lnTo>
                    <a:pt x="35" y="275"/>
                  </a:lnTo>
                  <a:lnTo>
                    <a:pt x="26" y="257"/>
                  </a:lnTo>
                  <a:lnTo>
                    <a:pt x="14" y="242"/>
                  </a:lnTo>
                  <a:lnTo>
                    <a:pt x="0" y="230"/>
                  </a:lnTo>
                  <a:lnTo>
                    <a:pt x="11" y="230"/>
                  </a:lnTo>
                  <a:lnTo>
                    <a:pt x="21" y="228"/>
                  </a:lnTo>
                  <a:lnTo>
                    <a:pt x="32" y="223"/>
                  </a:lnTo>
                  <a:lnTo>
                    <a:pt x="41" y="217"/>
                  </a:lnTo>
                  <a:lnTo>
                    <a:pt x="48" y="211"/>
                  </a:lnTo>
                  <a:lnTo>
                    <a:pt x="51" y="200"/>
                  </a:lnTo>
                  <a:lnTo>
                    <a:pt x="51" y="188"/>
                  </a:lnTo>
                  <a:lnTo>
                    <a:pt x="47" y="174"/>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07" name="Freeform 345">
              <a:extLst>
                <a:ext uri="{FF2B5EF4-FFF2-40B4-BE49-F238E27FC236}">
                  <a16:creationId xmlns:a16="http://schemas.microsoft.com/office/drawing/2014/main" xmlns="" id="{8C5A94BB-67E4-446B-95FA-19CEB6AAF885}"/>
                </a:ext>
              </a:extLst>
            </p:cNvPr>
            <p:cNvSpPr>
              <a:spLocks/>
            </p:cNvSpPr>
            <p:nvPr/>
          </p:nvSpPr>
          <p:spPr bwMode="auto">
            <a:xfrm>
              <a:off x="2617" y="1095"/>
              <a:ext cx="107" cy="186"/>
            </a:xfrm>
            <a:custGeom>
              <a:avLst/>
              <a:gdLst>
                <a:gd name="T0" fmla="*/ 4 w 213"/>
                <a:gd name="T1" fmla="*/ 0 h 373"/>
                <a:gd name="T2" fmla="*/ 5 w 213"/>
                <a:gd name="T3" fmla="*/ 0 h 373"/>
                <a:gd name="T4" fmla="*/ 5 w 213"/>
                <a:gd name="T5" fmla="*/ 0 h 373"/>
                <a:gd name="T6" fmla="*/ 6 w 213"/>
                <a:gd name="T7" fmla="*/ 0 h 373"/>
                <a:gd name="T8" fmla="*/ 6 w 213"/>
                <a:gd name="T9" fmla="*/ 1 h 373"/>
                <a:gd name="T10" fmla="*/ 5 w 213"/>
                <a:gd name="T11" fmla="*/ 1 h 373"/>
                <a:gd name="T12" fmla="*/ 5 w 213"/>
                <a:gd name="T13" fmla="*/ 1 h 373"/>
                <a:gd name="T14" fmla="*/ 5 w 213"/>
                <a:gd name="T15" fmla="*/ 1 h 373"/>
                <a:gd name="T16" fmla="*/ 4 w 213"/>
                <a:gd name="T17" fmla="*/ 1 h 373"/>
                <a:gd name="T18" fmla="*/ 4 w 213"/>
                <a:gd name="T19" fmla="*/ 1 h 373"/>
                <a:gd name="T20" fmla="*/ 4 w 213"/>
                <a:gd name="T21" fmla="*/ 1 h 373"/>
                <a:gd name="T22" fmla="*/ 4 w 213"/>
                <a:gd name="T23" fmla="*/ 2 h 373"/>
                <a:gd name="T24" fmla="*/ 4 w 213"/>
                <a:gd name="T25" fmla="*/ 2 h 373"/>
                <a:gd name="T26" fmla="*/ 4 w 213"/>
                <a:gd name="T27" fmla="*/ 2 h 373"/>
                <a:gd name="T28" fmla="*/ 4 w 213"/>
                <a:gd name="T29" fmla="*/ 2 h 373"/>
                <a:gd name="T30" fmla="*/ 4 w 213"/>
                <a:gd name="T31" fmla="*/ 3 h 373"/>
                <a:gd name="T32" fmla="*/ 5 w 213"/>
                <a:gd name="T33" fmla="*/ 3 h 373"/>
                <a:gd name="T34" fmla="*/ 5 w 213"/>
                <a:gd name="T35" fmla="*/ 3 h 373"/>
                <a:gd name="T36" fmla="*/ 5 w 213"/>
                <a:gd name="T37" fmla="*/ 2 h 373"/>
                <a:gd name="T38" fmla="*/ 5 w 213"/>
                <a:gd name="T39" fmla="*/ 2 h 373"/>
                <a:gd name="T40" fmla="*/ 5 w 213"/>
                <a:gd name="T41" fmla="*/ 2 h 373"/>
                <a:gd name="T42" fmla="*/ 6 w 213"/>
                <a:gd name="T43" fmla="*/ 1 h 373"/>
                <a:gd name="T44" fmla="*/ 6 w 213"/>
                <a:gd name="T45" fmla="*/ 1 h 373"/>
                <a:gd name="T46" fmla="*/ 6 w 213"/>
                <a:gd name="T47" fmla="*/ 2 h 373"/>
                <a:gd name="T48" fmla="*/ 6 w 213"/>
                <a:gd name="T49" fmla="*/ 2 h 373"/>
                <a:gd name="T50" fmla="*/ 6 w 213"/>
                <a:gd name="T51" fmla="*/ 2 h 373"/>
                <a:gd name="T52" fmla="*/ 6 w 213"/>
                <a:gd name="T53" fmla="*/ 3 h 373"/>
                <a:gd name="T54" fmla="*/ 5 w 213"/>
                <a:gd name="T55" fmla="*/ 3 h 373"/>
                <a:gd name="T56" fmla="*/ 5 w 213"/>
                <a:gd name="T57" fmla="*/ 3 h 373"/>
                <a:gd name="T58" fmla="*/ 5 w 213"/>
                <a:gd name="T59" fmla="*/ 3 h 373"/>
                <a:gd name="T60" fmla="*/ 5 w 213"/>
                <a:gd name="T61" fmla="*/ 4 h 373"/>
                <a:gd name="T62" fmla="*/ 6 w 213"/>
                <a:gd name="T63" fmla="*/ 4 h 373"/>
                <a:gd name="T64" fmla="*/ 6 w 213"/>
                <a:gd name="T65" fmla="*/ 4 h 373"/>
                <a:gd name="T66" fmla="*/ 6 w 213"/>
                <a:gd name="T67" fmla="*/ 4 h 373"/>
                <a:gd name="T68" fmla="*/ 7 w 213"/>
                <a:gd name="T69" fmla="*/ 4 h 373"/>
                <a:gd name="T70" fmla="*/ 7 w 213"/>
                <a:gd name="T71" fmla="*/ 4 h 373"/>
                <a:gd name="T72" fmla="*/ 7 w 213"/>
                <a:gd name="T73" fmla="*/ 4 h 373"/>
                <a:gd name="T74" fmla="*/ 7 w 213"/>
                <a:gd name="T75" fmla="*/ 6 h 373"/>
                <a:gd name="T76" fmla="*/ 7 w 213"/>
                <a:gd name="T77" fmla="*/ 7 h 373"/>
                <a:gd name="T78" fmla="*/ 6 w 213"/>
                <a:gd name="T79" fmla="*/ 8 h 373"/>
                <a:gd name="T80" fmla="*/ 5 w 213"/>
                <a:gd name="T81" fmla="*/ 9 h 373"/>
                <a:gd name="T82" fmla="*/ 4 w 213"/>
                <a:gd name="T83" fmla="*/ 10 h 373"/>
                <a:gd name="T84" fmla="*/ 3 w 213"/>
                <a:gd name="T85" fmla="*/ 10 h 373"/>
                <a:gd name="T86" fmla="*/ 2 w 213"/>
                <a:gd name="T87" fmla="*/ 11 h 373"/>
                <a:gd name="T88" fmla="*/ 1 w 213"/>
                <a:gd name="T89" fmla="*/ 11 h 373"/>
                <a:gd name="T90" fmla="*/ 1 w 213"/>
                <a:gd name="T91" fmla="*/ 11 h 373"/>
                <a:gd name="T92" fmla="*/ 1 w 213"/>
                <a:gd name="T93" fmla="*/ 11 h 373"/>
                <a:gd name="T94" fmla="*/ 0 w 213"/>
                <a:gd name="T95" fmla="*/ 11 h 373"/>
                <a:gd name="T96" fmla="*/ 1 w 213"/>
                <a:gd name="T97" fmla="*/ 11 h 373"/>
                <a:gd name="T98" fmla="*/ 1 w 213"/>
                <a:gd name="T99" fmla="*/ 10 h 373"/>
                <a:gd name="T100" fmla="*/ 2 w 213"/>
                <a:gd name="T101" fmla="*/ 10 h 373"/>
                <a:gd name="T102" fmla="*/ 2 w 213"/>
                <a:gd name="T103" fmla="*/ 9 h 373"/>
                <a:gd name="T104" fmla="*/ 2 w 213"/>
                <a:gd name="T105" fmla="*/ 8 h 373"/>
                <a:gd name="T106" fmla="*/ 2 w 213"/>
                <a:gd name="T107" fmla="*/ 7 h 373"/>
                <a:gd name="T108" fmla="*/ 1 w 213"/>
                <a:gd name="T109" fmla="*/ 6 h 373"/>
                <a:gd name="T110" fmla="*/ 1 w 213"/>
                <a:gd name="T111" fmla="*/ 5 h 373"/>
                <a:gd name="T112" fmla="*/ 1 w 213"/>
                <a:gd name="T113" fmla="*/ 4 h 373"/>
                <a:gd name="T114" fmla="*/ 2 w 213"/>
                <a:gd name="T115" fmla="*/ 2 h 373"/>
                <a:gd name="T116" fmla="*/ 2 w 213"/>
                <a:gd name="T117" fmla="*/ 1 h 373"/>
                <a:gd name="T118" fmla="*/ 4 w 213"/>
                <a:gd name="T119" fmla="*/ 0 h 37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3" h="373">
                  <a:moveTo>
                    <a:pt x="125" y="0"/>
                  </a:moveTo>
                  <a:lnTo>
                    <a:pt x="128" y="4"/>
                  </a:lnTo>
                  <a:lnTo>
                    <a:pt x="132" y="12"/>
                  </a:lnTo>
                  <a:lnTo>
                    <a:pt x="139" y="18"/>
                  </a:lnTo>
                  <a:lnTo>
                    <a:pt x="152" y="19"/>
                  </a:lnTo>
                  <a:lnTo>
                    <a:pt x="159" y="19"/>
                  </a:lnTo>
                  <a:lnTo>
                    <a:pt x="164" y="22"/>
                  </a:lnTo>
                  <a:lnTo>
                    <a:pt x="169" y="26"/>
                  </a:lnTo>
                  <a:lnTo>
                    <a:pt x="171" y="31"/>
                  </a:lnTo>
                  <a:lnTo>
                    <a:pt x="164" y="36"/>
                  </a:lnTo>
                  <a:lnTo>
                    <a:pt x="159" y="42"/>
                  </a:lnTo>
                  <a:lnTo>
                    <a:pt x="152" y="47"/>
                  </a:lnTo>
                  <a:lnTo>
                    <a:pt x="147" y="50"/>
                  </a:lnTo>
                  <a:lnTo>
                    <a:pt x="140" y="49"/>
                  </a:lnTo>
                  <a:lnTo>
                    <a:pt x="135" y="48"/>
                  </a:lnTo>
                  <a:lnTo>
                    <a:pt x="129" y="48"/>
                  </a:lnTo>
                  <a:lnTo>
                    <a:pt x="124" y="49"/>
                  </a:lnTo>
                  <a:lnTo>
                    <a:pt x="120" y="50"/>
                  </a:lnTo>
                  <a:lnTo>
                    <a:pt x="116" y="53"/>
                  </a:lnTo>
                  <a:lnTo>
                    <a:pt x="113" y="56"/>
                  </a:lnTo>
                  <a:lnTo>
                    <a:pt x="109" y="60"/>
                  </a:lnTo>
                  <a:lnTo>
                    <a:pt x="107" y="63"/>
                  </a:lnTo>
                  <a:lnTo>
                    <a:pt x="106" y="66"/>
                  </a:lnTo>
                  <a:lnTo>
                    <a:pt x="105" y="71"/>
                  </a:lnTo>
                  <a:lnTo>
                    <a:pt x="105" y="75"/>
                  </a:lnTo>
                  <a:lnTo>
                    <a:pt x="105" y="78"/>
                  </a:lnTo>
                  <a:lnTo>
                    <a:pt x="106" y="81"/>
                  </a:lnTo>
                  <a:lnTo>
                    <a:pt x="108" y="86"/>
                  </a:lnTo>
                  <a:lnTo>
                    <a:pt x="109" y="89"/>
                  </a:lnTo>
                  <a:lnTo>
                    <a:pt x="113" y="93"/>
                  </a:lnTo>
                  <a:lnTo>
                    <a:pt x="116" y="95"/>
                  </a:lnTo>
                  <a:lnTo>
                    <a:pt x="121" y="96"/>
                  </a:lnTo>
                  <a:lnTo>
                    <a:pt x="126" y="98"/>
                  </a:lnTo>
                  <a:lnTo>
                    <a:pt x="132" y="99"/>
                  </a:lnTo>
                  <a:lnTo>
                    <a:pt x="137" y="98"/>
                  </a:lnTo>
                  <a:lnTo>
                    <a:pt x="141" y="98"/>
                  </a:lnTo>
                  <a:lnTo>
                    <a:pt x="146" y="95"/>
                  </a:lnTo>
                  <a:lnTo>
                    <a:pt x="151" y="91"/>
                  </a:lnTo>
                  <a:lnTo>
                    <a:pt x="153" y="85"/>
                  </a:lnTo>
                  <a:lnTo>
                    <a:pt x="153" y="79"/>
                  </a:lnTo>
                  <a:lnTo>
                    <a:pt x="153" y="75"/>
                  </a:lnTo>
                  <a:lnTo>
                    <a:pt x="160" y="68"/>
                  </a:lnTo>
                  <a:lnTo>
                    <a:pt x="168" y="63"/>
                  </a:lnTo>
                  <a:lnTo>
                    <a:pt x="176" y="58"/>
                  </a:lnTo>
                  <a:lnTo>
                    <a:pt x="179" y="56"/>
                  </a:lnTo>
                  <a:lnTo>
                    <a:pt x="182" y="58"/>
                  </a:lnTo>
                  <a:lnTo>
                    <a:pt x="184" y="62"/>
                  </a:lnTo>
                  <a:lnTo>
                    <a:pt x="186" y="64"/>
                  </a:lnTo>
                  <a:lnTo>
                    <a:pt x="190" y="66"/>
                  </a:lnTo>
                  <a:lnTo>
                    <a:pt x="185" y="73"/>
                  </a:lnTo>
                  <a:lnTo>
                    <a:pt x="182" y="80"/>
                  </a:lnTo>
                  <a:lnTo>
                    <a:pt x="179" y="88"/>
                  </a:lnTo>
                  <a:lnTo>
                    <a:pt x="177" y="93"/>
                  </a:lnTo>
                  <a:lnTo>
                    <a:pt x="170" y="98"/>
                  </a:lnTo>
                  <a:lnTo>
                    <a:pt x="163" y="102"/>
                  </a:lnTo>
                  <a:lnTo>
                    <a:pt x="159" y="109"/>
                  </a:lnTo>
                  <a:lnTo>
                    <a:pt x="156" y="116"/>
                  </a:lnTo>
                  <a:lnTo>
                    <a:pt x="155" y="118"/>
                  </a:lnTo>
                  <a:lnTo>
                    <a:pt x="155" y="121"/>
                  </a:lnTo>
                  <a:lnTo>
                    <a:pt x="155" y="123"/>
                  </a:lnTo>
                  <a:lnTo>
                    <a:pt x="155" y="125"/>
                  </a:lnTo>
                  <a:lnTo>
                    <a:pt x="158" y="131"/>
                  </a:lnTo>
                  <a:lnTo>
                    <a:pt x="162" y="137"/>
                  </a:lnTo>
                  <a:lnTo>
                    <a:pt x="168" y="141"/>
                  </a:lnTo>
                  <a:lnTo>
                    <a:pt x="176" y="146"/>
                  </a:lnTo>
                  <a:lnTo>
                    <a:pt x="181" y="147"/>
                  </a:lnTo>
                  <a:lnTo>
                    <a:pt x="185" y="147"/>
                  </a:lnTo>
                  <a:lnTo>
                    <a:pt x="190" y="147"/>
                  </a:lnTo>
                  <a:lnTo>
                    <a:pt x="193" y="146"/>
                  </a:lnTo>
                  <a:lnTo>
                    <a:pt x="198" y="144"/>
                  </a:lnTo>
                  <a:lnTo>
                    <a:pt x="201" y="141"/>
                  </a:lnTo>
                  <a:lnTo>
                    <a:pt x="205" y="140"/>
                  </a:lnTo>
                  <a:lnTo>
                    <a:pt x="207" y="138"/>
                  </a:lnTo>
                  <a:lnTo>
                    <a:pt x="212" y="156"/>
                  </a:lnTo>
                  <a:lnTo>
                    <a:pt x="213" y="175"/>
                  </a:lnTo>
                  <a:lnTo>
                    <a:pt x="212" y="193"/>
                  </a:lnTo>
                  <a:lnTo>
                    <a:pt x="206" y="212"/>
                  </a:lnTo>
                  <a:lnTo>
                    <a:pt x="198" y="229"/>
                  </a:lnTo>
                  <a:lnTo>
                    <a:pt x="188" y="247"/>
                  </a:lnTo>
                  <a:lnTo>
                    <a:pt x="175" y="263"/>
                  </a:lnTo>
                  <a:lnTo>
                    <a:pt x="160" y="280"/>
                  </a:lnTo>
                  <a:lnTo>
                    <a:pt x="145" y="296"/>
                  </a:lnTo>
                  <a:lnTo>
                    <a:pt x="128" y="310"/>
                  </a:lnTo>
                  <a:lnTo>
                    <a:pt x="110" y="322"/>
                  </a:lnTo>
                  <a:lnTo>
                    <a:pt x="93" y="334"/>
                  </a:lnTo>
                  <a:lnTo>
                    <a:pt x="76" y="344"/>
                  </a:lnTo>
                  <a:lnTo>
                    <a:pt x="60" y="352"/>
                  </a:lnTo>
                  <a:lnTo>
                    <a:pt x="44" y="359"/>
                  </a:lnTo>
                  <a:lnTo>
                    <a:pt x="29" y="364"/>
                  </a:lnTo>
                  <a:lnTo>
                    <a:pt x="25" y="365"/>
                  </a:lnTo>
                  <a:lnTo>
                    <a:pt x="19" y="367"/>
                  </a:lnTo>
                  <a:lnTo>
                    <a:pt x="14" y="369"/>
                  </a:lnTo>
                  <a:lnTo>
                    <a:pt x="7" y="372"/>
                  </a:lnTo>
                  <a:lnTo>
                    <a:pt x="2" y="373"/>
                  </a:lnTo>
                  <a:lnTo>
                    <a:pt x="0" y="373"/>
                  </a:lnTo>
                  <a:lnTo>
                    <a:pt x="0" y="371"/>
                  </a:lnTo>
                  <a:lnTo>
                    <a:pt x="4" y="366"/>
                  </a:lnTo>
                  <a:lnTo>
                    <a:pt x="11" y="359"/>
                  </a:lnTo>
                  <a:lnTo>
                    <a:pt x="18" y="350"/>
                  </a:lnTo>
                  <a:lnTo>
                    <a:pt x="25" y="341"/>
                  </a:lnTo>
                  <a:lnTo>
                    <a:pt x="31" y="330"/>
                  </a:lnTo>
                  <a:lnTo>
                    <a:pt x="37" y="320"/>
                  </a:lnTo>
                  <a:lnTo>
                    <a:pt x="40" y="308"/>
                  </a:lnTo>
                  <a:lnTo>
                    <a:pt x="44" y="298"/>
                  </a:lnTo>
                  <a:lnTo>
                    <a:pt x="45" y="287"/>
                  </a:lnTo>
                  <a:lnTo>
                    <a:pt x="45" y="272"/>
                  </a:lnTo>
                  <a:lnTo>
                    <a:pt x="42" y="254"/>
                  </a:lnTo>
                  <a:lnTo>
                    <a:pt x="39" y="234"/>
                  </a:lnTo>
                  <a:lnTo>
                    <a:pt x="34" y="212"/>
                  </a:lnTo>
                  <a:lnTo>
                    <a:pt x="31" y="193"/>
                  </a:lnTo>
                  <a:lnTo>
                    <a:pt x="29" y="175"/>
                  </a:lnTo>
                  <a:lnTo>
                    <a:pt x="27" y="160"/>
                  </a:lnTo>
                  <a:lnTo>
                    <a:pt x="29" y="147"/>
                  </a:lnTo>
                  <a:lnTo>
                    <a:pt x="30" y="132"/>
                  </a:lnTo>
                  <a:lnTo>
                    <a:pt x="33" y="113"/>
                  </a:lnTo>
                  <a:lnTo>
                    <a:pt x="38" y="91"/>
                  </a:lnTo>
                  <a:lnTo>
                    <a:pt x="46" y="68"/>
                  </a:lnTo>
                  <a:lnTo>
                    <a:pt x="59" y="45"/>
                  </a:lnTo>
                  <a:lnTo>
                    <a:pt x="75" y="25"/>
                  </a:lnTo>
                  <a:lnTo>
                    <a:pt x="97" y="9"/>
                  </a:lnTo>
                  <a:lnTo>
                    <a:pt x="125" y="0"/>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08" name="Freeform 346">
              <a:extLst>
                <a:ext uri="{FF2B5EF4-FFF2-40B4-BE49-F238E27FC236}">
                  <a16:creationId xmlns:a16="http://schemas.microsoft.com/office/drawing/2014/main" xmlns="" id="{138FADCC-67F0-4641-B6E4-6A85867F3E64}"/>
                </a:ext>
              </a:extLst>
            </p:cNvPr>
            <p:cNvSpPr>
              <a:spLocks/>
            </p:cNvSpPr>
            <p:nvPr/>
          </p:nvSpPr>
          <p:spPr bwMode="auto">
            <a:xfrm>
              <a:off x="2411" y="870"/>
              <a:ext cx="478" cy="310"/>
            </a:xfrm>
            <a:custGeom>
              <a:avLst/>
              <a:gdLst>
                <a:gd name="T0" fmla="*/ 16 w 957"/>
                <a:gd name="T1" fmla="*/ 6 h 620"/>
                <a:gd name="T2" fmla="*/ 17 w 957"/>
                <a:gd name="T3" fmla="*/ 3 h 620"/>
                <a:gd name="T4" fmla="*/ 18 w 957"/>
                <a:gd name="T5" fmla="*/ 1 h 620"/>
                <a:gd name="T6" fmla="*/ 19 w 957"/>
                <a:gd name="T7" fmla="*/ 2 h 620"/>
                <a:gd name="T8" fmla="*/ 20 w 957"/>
                <a:gd name="T9" fmla="*/ 4 h 620"/>
                <a:gd name="T10" fmla="*/ 22 w 957"/>
                <a:gd name="T11" fmla="*/ 7 h 620"/>
                <a:gd name="T12" fmla="*/ 21 w 957"/>
                <a:gd name="T13" fmla="*/ 10 h 620"/>
                <a:gd name="T14" fmla="*/ 19 w 957"/>
                <a:gd name="T15" fmla="*/ 12 h 620"/>
                <a:gd name="T16" fmla="*/ 19 w 957"/>
                <a:gd name="T17" fmla="*/ 14 h 620"/>
                <a:gd name="T18" fmla="*/ 20 w 957"/>
                <a:gd name="T19" fmla="*/ 12 h 620"/>
                <a:gd name="T20" fmla="*/ 22 w 957"/>
                <a:gd name="T21" fmla="*/ 10 h 620"/>
                <a:gd name="T22" fmla="*/ 25 w 957"/>
                <a:gd name="T23" fmla="*/ 9 h 620"/>
                <a:gd name="T24" fmla="*/ 26 w 957"/>
                <a:gd name="T25" fmla="*/ 9 h 620"/>
                <a:gd name="T26" fmla="*/ 28 w 957"/>
                <a:gd name="T27" fmla="*/ 10 h 620"/>
                <a:gd name="T28" fmla="*/ 29 w 957"/>
                <a:gd name="T29" fmla="*/ 11 h 620"/>
                <a:gd name="T30" fmla="*/ 27 w 957"/>
                <a:gd name="T31" fmla="*/ 12 h 620"/>
                <a:gd name="T32" fmla="*/ 25 w 957"/>
                <a:gd name="T33" fmla="*/ 14 h 620"/>
                <a:gd name="T34" fmla="*/ 22 w 957"/>
                <a:gd name="T35" fmla="*/ 15 h 620"/>
                <a:gd name="T36" fmla="*/ 21 w 957"/>
                <a:gd name="T37" fmla="*/ 15 h 620"/>
                <a:gd name="T38" fmla="*/ 20 w 957"/>
                <a:gd name="T39" fmla="*/ 15 h 620"/>
                <a:gd name="T40" fmla="*/ 21 w 957"/>
                <a:gd name="T41" fmla="*/ 14 h 620"/>
                <a:gd name="T42" fmla="*/ 21 w 957"/>
                <a:gd name="T43" fmla="*/ 13 h 620"/>
                <a:gd name="T44" fmla="*/ 20 w 957"/>
                <a:gd name="T45" fmla="*/ 13 h 620"/>
                <a:gd name="T46" fmla="*/ 19 w 957"/>
                <a:gd name="T47" fmla="*/ 14 h 620"/>
                <a:gd name="T48" fmla="*/ 19 w 957"/>
                <a:gd name="T49" fmla="*/ 15 h 620"/>
                <a:gd name="T50" fmla="*/ 19 w 957"/>
                <a:gd name="T51" fmla="*/ 14 h 620"/>
                <a:gd name="T52" fmla="*/ 18 w 957"/>
                <a:gd name="T53" fmla="*/ 14 h 620"/>
                <a:gd name="T54" fmla="*/ 17 w 957"/>
                <a:gd name="T55" fmla="*/ 14 h 620"/>
                <a:gd name="T56" fmla="*/ 16 w 957"/>
                <a:gd name="T57" fmla="*/ 14 h 620"/>
                <a:gd name="T58" fmla="*/ 14 w 957"/>
                <a:gd name="T59" fmla="*/ 15 h 620"/>
                <a:gd name="T60" fmla="*/ 13 w 957"/>
                <a:gd name="T61" fmla="*/ 16 h 620"/>
                <a:gd name="T62" fmla="*/ 12 w 957"/>
                <a:gd name="T63" fmla="*/ 19 h 620"/>
                <a:gd name="T64" fmla="*/ 9 w 957"/>
                <a:gd name="T65" fmla="*/ 20 h 620"/>
                <a:gd name="T66" fmla="*/ 7 w 957"/>
                <a:gd name="T67" fmla="*/ 20 h 620"/>
                <a:gd name="T68" fmla="*/ 6 w 957"/>
                <a:gd name="T69" fmla="*/ 20 h 620"/>
                <a:gd name="T70" fmla="*/ 4 w 957"/>
                <a:gd name="T71" fmla="*/ 19 h 620"/>
                <a:gd name="T72" fmla="*/ 2 w 957"/>
                <a:gd name="T73" fmla="*/ 18 h 620"/>
                <a:gd name="T74" fmla="*/ 0 w 957"/>
                <a:gd name="T75" fmla="*/ 18 h 620"/>
                <a:gd name="T76" fmla="*/ 1 w 957"/>
                <a:gd name="T77" fmla="*/ 16 h 620"/>
                <a:gd name="T78" fmla="*/ 5 w 957"/>
                <a:gd name="T79" fmla="*/ 13 h 620"/>
                <a:gd name="T80" fmla="*/ 8 w 957"/>
                <a:gd name="T81" fmla="*/ 12 h 620"/>
                <a:gd name="T82" fmla="*/ 11 w 957"/>
                <a:gd name="T83" fmla="*/ 12 h 620"/>
                <a:gd name="T84" fmla="*/ 13 w 957"/>
                <a:gd name="T85" fmla="*/ 13 h 620"/>
                <a:gd name="T86" fmla="*/ 14 w 957"/>
                <a:gd name="T87" fmla="*/ 14 h 620"/>
                <a:gd name="T88" fmla="*/ 15 w 957"/>
                <a:gd name="T89" fmla="*/ 14 h 620"/>
                <a:gd name="T90" fmla="*/ 16 w 957"/>
                <a:gd name="T91" fmla="*/ 14 h 620"/>
                <a:gd name="T92" fmla="*/ 16 w 957"/>
                <a:gd name="T93" fmla="*/ 13 h 620"/>
                <a:gd name="T94" fmla="*/ 15 w 957"/>
                <a:gd name="T95" fmla="*/ 13 h 620"/>
                <a:gd name="T96" fmla="*/ 13 w 957"/>
                <a:gd name="T97" fmla="*/ 13 h 620"/>
                <a:gd name="T98" fmla="*/ 10 w 957"/>
                <a:gd name="T99" fmla="*/ 11 h 620"/>
                <a:gd name="T100" fmla="*/ 8 w 957"/>
                <a:gd name="T101" fmla="*/ 8 h 620"/>
                <a:gd name="T102" fmla="*/ 8 w 957"/>
                <a:gd name="T103" fmla="*/ 4 h 620"/>
                <a:gd name="T104" fmla="*/ 10 w 957"/>
                <a:gd name="T105" fmla="*/ 5 h 620"/>
                <a:gd name="T106" fmla="*/ 13 w 957"/>
                <a:gd name="T107" fmla="*/ 7 h 620"/>
                <a:gd name="T108" fmla="*/ 15 w 957"/>
                <a:gd name="T109" fmla="*/ 8 h 620"/>
                <a:gd name="T110" fmla="*/ 17 w 957"/>
                <a:gd name="T111" fmla="*/ 11 h 620"/>
                <a:gd name="T112" fmla="*/ 17 w 957"/>
                <a:gd name="T113" fmla="*/ 13 h 620"/>
                <a:gd name="T114" fmla="*/ 18 w 957"/>
                <a:gd name="T115" fmla="*/ 14 h 620"/>
                <a:gd name="T116" fmla="*/ 18 w 957"/>
                <a:gd name="T117" fmla="*/ 13 h 620"/>
                <a:gd name="T118" fmla="*/ 18 w 957"/>
                <a:gd name="T119" fmla="*/ 12 h 620"/>
                <a:gd name="T120" fmla="*/ 16 w 957"/>
                <a:gd name="T121" fmla="*/ 9 h 62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57" h="620">
                  <a:moveTo>
                    <a:pt x="521" y="259"/>
                  </a:moveTo>
                  <a:lnTo>
                    <a:pt x="519" y="236"/>
                  </a:lnTo>
                  <a:lnTo>
                    <a:pt x="517" y="212"/>
                  </a:lnTo>
                  <a:lnTo>
                    <a:pt x="520" y="189"/>
                  </a:lnTo>
                  <a:lnTo>
                    <a:pt x="523" y="165"/>
                  </a:lnTo>
                  <a:lnTo>
                    <a:pt x="528" y="143"/>
                  </a:lnTo>
                  <a:lnTo>
                    <a:pt x="535" y="124"/>
                  </a:lnTo>
                  <a:lnTo>
                    <a:pt x="544" y="105"/>
                  </a:lnTo>
                  <a:lnTo>
                    <a:pt x="553" y="91"/>
                  </a:lnTo>
                  <a:lnTo>
                    <a:pt x="564" y="79"/>
                  </a:lnTo>
                  <a:lnTo>
                    <a:pt x="573" y="67"/>
                  </a:lnTo>
                  <a:lnTo>
                    <a:pt x="581" y="57"/>
                  </a:lnTo>
                  <a:lnTo>
                    <a:pt x="588" y="46"/>
                  </a:lnTo>
                  <a:lnTo>
                    <a:pt x="595" y="36"/>
                  </a:lnTo>
                  <a:lnTo>
                    <a:pt x="602" y="26"/>
                  </a:lnTo>
                  <a:lnTo>
                    <a:pt x="607" y="13"/>
                  </a:lnTo>
                  <a:lnTo>
                    <a:pt x="612" y="0"/>
                  </a:lnTo>
                  <a:lnTo>
                    <a:pt x="613" y="9"/>
                  </a:lnTo>
                  <a:lnTo>
                    <a:pt x="616" y="22"/>
                  </a:lnTo>
                  <a:lnTo>
                    <a:pt x="622" y="38"/>
                  </a:lnTo>
                  <a:lnTo>
                    <a:pt x="629" y="54"/>
                  </a:lnTo>
                  <a:lnTo>
                    <a:pt x="637" y="72"/>
                  </a:lnTo>
                  <a:lnTo>
                    <a:pt x="646" y="89"/>
                  </a:lnTo>
                  <a:lnTo>
                    <a:pt x="657" y="104"/>
                  </a:lnTo>
                  <a:lnTo>
                    <a:pt x="667" y="115"/>
                  </a:lnTo>
                  <a:lnTo>
                    <a:pt x="679" y="127"/>
                  </a:lnTo>
                  <a:lnTo>
                    <a:pt x="688" y="138"/>
                  </a:lnTo>
                  <a:lnTo>
                    <a:pt x="695" y="151"/>
                  </a:lnTo>
                  <a:lnTo>
                    <a:pt x="701" y="164"/>
                  </a:lnTo>
                  <a:lnTo>
                    <a:pt x="710" y="201"/>
                  </a:lnTo>
                  <a:lnTo>
                    <a:pt x="710" y="236"/>
                  </a:lnTo>
                  <a:lnTo>
                    <a:pt x="704" y="268"/>
                  </a:lnTo>
                  <a:lnTo>
                    <a:pt x="697" y="292"/>
                  </a:lnTo>
                  <a:lnTo>
                    <a:pt x="691" y="303"/>
                  </a:lnTo>
                  <a:lnTo>
                    <a:pt x="684" y="315"/>
                  </a:lnTo>
                  <a:lnTo>
                    <a:pt x="675" y="327"/>
                  </a:lnTo>
                  <a:lnTo>
                    <a:pt x="665" y="339"/>
                  </a:lnTo>
                  <a:lnTo>
                    <a:pt x="653" y="352"/>
                  </a:lnTo>
                  <a:lnTo>
                    <a:pt x="642" y="364"/>
                  </a:lnTo>
                  <a:lnTo>
                    <a:pt x="631" y="378"/>
                  </a:lnTo>
                  <a:lnTo>
                    <a:pt x="621" y="393"/>
                  </a:lnTo>
                  <a:lnTo>
                    <a:pt x="616" y="404"/>
                  </a:lnTo>
                  <a:lnTo>
                    <a:pt x="615" y="414"/>
                  </a:lnTo>
                  <a:lnTo>
                    <a:pt x="615" y="422"/>
                  </a:lnTo>
                  <a:lnTo>
                    <a:pt x="619" y="424"/>
                  </a:lnTo>
                  <a:lnTo>
                    <a:pt x="627" y="420"/>
                  </a:lnTo>
                  <a:lnTo>
                    <a:pt x="633" y="413"/>
                  </a:lnTo>
                  <a:lnTo>
                    <a:pt x="637" y="404"/>
                  </a:lnTo>
                  <a:lnTo>
                    <a:pt x="641" y="395"/>
                  </a:lnTo>
                  <a:lnTo>
                    <a:pt x="646" y="382"/>
                  </a:lnTo>
                  <a:lnTo>
                    <a:pt x="652" y="369"/>
                  </a:lnTo>
                  <a:lnTo>
                    <a:pt x="659" y="357"/>
                  </a:lnTo>
                  <a:lnTo>
                    <a:pt x="667" y="347"/>
                  </a:lnTo>
                  <a:lnTo>
                    <a:pt x="686" y="326"/>
                  </a:lnTo>
                  <a:lnTo>
                    <a:pt x="705" y="310"/>
                  </a:lnTo>
                  <a:lnTo>
                    <a:pt x="727" y="296"/>
                  </a:lnTo>
                  <a:lnTo>
                    <a:pt x="749" y="287"/>
                  </a:lnTo>
                  <a:lnTo>
                    <a:pt x="772" y="280"/>
                  </a:lnTo>
                  <a:lnTo>
                    <a:pt x="794" y="277"/>
                  </a:lnTo>
                  <a:lnTo>
                    <a:pt x="815" y="276"/>
                  </a:lnTo>
                  <a:lnTo>
                    <a:pt x="834" y="278"/>
                  </a:lnTo>
                  <a:lnTo>
                    <a:pt x="841" y="280"/>
                  </a:lnTo>
                  <a:lnTo>
                    <a:pt x="847" y="281"/>
                  </a:lnTo>
                  <a:lnTo>
                    <a:pt x="852" y="284"/>
                  </a:lnTo>
                  <a:lnTo>
                    <a:pt x="858" y="286"/>
                  </a:lnTo>
                  <a:lnTo>
                    <a:pt x="870" y="292"/>
                  </a:lnTo>
                  <a:lnTo>
                    <a:pt x="880" y="298"/>
                  </a:lnTo>
                  <a:lnTo>
                    <a:pt x="892" y="304"/>
                  </a:lnTo>
                  <a:lnTo>
                    <a:pt x="902" y="311"/>
                  </a:lnTo>
                  <a:lnTo>
                    <a:pt x="914" y="319"/>
                  </a:lnTo>
                  <a:lnTo>
                    <a:pt x="926" y="327"/>
                  </a:lnTo>
                  <a:lnTo>
                    <a:pt x="941" y="336"/>
                  </a:lnTo>
                  <a:lnTo>
                    <a:pt x="957" y="345"/>
                  </a:lnTo>
                  <a:lnTo>
                    <a:pt x="948" y="346"/>
                  </a:lnTo>
                  <a:lnTo>
                    <a:pt x="937" y="348"/>
                  </a:lnTo>
                  <a:lnTo>
                    <a:pt x="924" y="351"/>
                  </a:lnTo>
                  <a:lnTo>
                    <a:pt x="910" y="354"/>
                  </a:lnTo>
                  <a:lnTo>
                    <a:pt x="897" y="359"/>
                  </a:lnTo>
                  <a:lnTo>
                    <a:pt x="885" y="364"/>
                  </a:lnTo>
                  <a:lnTo>
                    <a:pt x="874" y="372"/>
                  </a:lnTo>
                  <a:lnTo>
                    <a:pt x="866" y="383"/>
                  </a:lnTo>
                  <a:lnTo>
                    <a:pt x="855" y="399"/>
                  </a:lnTo>
                  <a:lnTo>
                    <a:pt x="840" y="416"/>
                  </a:lnTo>
                  <a:lnTo>
                    <a:pt x="823" y="432"/>
                  </a:lnTo>
                  <a:lnTo>
                    <a:pt x="802" y="447"/>
                  </a:lnTo>
                  <a:lnTo>
                    <a:pt x="780" y="460"/>
                  </a:lnTo>
                  <a:lnTo>
                    <a:pt x="757" y="467"/>
                  </a:lnTo>
                  <a:lnTo>
                    <a:pt x="733" y="469"/>
                  </a:lnTo>
                  <a:lnTo>
                    <a:pt x="710" y="463"/>
                  </a:lnTo>
                  <a:lnTo>
                    <a:pt x="705" y="460"/>
                  </a:lnTo>
                  <a:lnTo>
                    <a:pt x="701" y="458"/>
                  </a:lnTo>
                  <a:lnTo>
                    <a:pt x="695" y="455"/>
                  </a:lnTo>
                  <a:lnTo>
                    <a:pt x="689" y="454"/>
                  </a:lnTo>
                  <a:lnTo>
                    <a:pt x="683" y="454"/>
                  </a:lnTo>
                  <a:lnTo>
                    <a:pt x="679" y="455"/>
                  </a:lnTo>
                  <a:lnTo>
                    <a:pt x="674" y="458"/>
                  </a:lnTo>
                  <a:lnTo>
                    <a:pt x="671" y="460"/>
                  </a:lnTo>
                  <a:lnTo>
                    <a:pt x="666" y="463"/>
                  </a:lnTo>
                  <a:lnTo>
                    <a:pt x="661" y="463"/>
                  </a:lnTo>
                  <a:lnTo>
                    <a:pt x="656" y="461"/>
                  </a:lnTo>
                  <a:lnTo>
                    <a:pt x="651" y="460"/>
                  </a:lnTo>
                  <a:lnTo>
                    <a:pt x="660" y="454"/>
                  </a:lnTo>
                  <a:lnTo>
                    <a:pt x="668" y="445"/>
                  </a:lnTo>
                  <a:lnTo>
                    <a:pt x="675" y="436"/>
                  </a:lnTo>
                  <a:lnTo>
                    <a:pt x="677" y="425"/>
                  </a:lnTo>
                  <a:lnTo>
                    <a:pt x="677" y="423"/>
                  </a:lnTo>
                  <a:lnTo>
                    <a:pt x="677" y="421"/>
                  </a:lnTo>
                  <a:lnTo>
                    <a:pt x="676" y="420"/>
                  </a:lnTo>
                  <a:lnTo>
                    <a:pt x="675" y="417"/>
                  </a:lnTo>
                  <a:lnTo>
                    <a:pt x="674" y="415"/>
                  </a:lnTo>
                  <a:lnTo>
                    <a:pt x="672" y="414"/>
                  </a:lnTo>
                  <a:lnTo>
                    <a:pt x="671" y="413"/>
                  </a:lnTo>
                  <a:lnTo>
                    <a:pt x="668" y="412"/>
                  </a:lnTo>
                  <a:lnTo>
                    <a:pt x="660" y="409"/>
                  </a:lnTo>
                  <a:lnTo>
                    <a:pt x="651" y="409"/>
                  </a:lnTo>
                  <a:lnTo>
                    <a:pt x="643" y="413"/>
                  </a:lnTo>
                  <a:lnTo>
                    <a:pt x="636" y="417"/>
                  </a:lnTo>
                  <a:lnTo>
                    <a:pt x="631" y="425"/>
                  </a:lnTo>
                  <a:lnTo>
                    <a:pt x="630" y="436"/>
                  </a:lnTo>
                  <a:lnTo>
                    <a:pt x="630" y="445"/>
                  </a:lnTo>
                  <a:lnTo>
                    <a:pt x="634" y="452"/>
                  </a:lnTo>
                  <a:lnTo>
                    <a:pt x="636" y="458"/>
                  </a:lnTo>
                  <a:lnTo>
                    <a:pt x="635" y="461"/>
                  </a:lnTo>
                  <a:lnTo>
                    <a:pt x="633" y="462"/>
                  </a:lnTo>
                  <a:lnTo>
                    <a:pt x="629" y="463"/>
                  </a:lnTo>
                  <a:lnTo>
                    <a:pt x="627" y="462"/>
                  </a:lnTo>
                  <a:lnTo>
                    <a:pt x="626" y="459"/>
                  </a:lnTo>
                  <a:lnTo>
                    <a:pt x="625" y="453"/>
                  </a:lnTo>
                  <a:lnTo>
                    <a:pt x="625" y="447"/>
                  </a:lnTo>
                  <a:lnTo>
                    <a:pt x="622" y="440"/>
                  </a:lnTo>
                  <a:lnTo>
                    <a:pt x="618" y="433"/>
                  </a:lnTo>
                  <a:lnTo>
                    <a:pt x="608" y="431"/>
                  </a:lnTo>
                  <a:lnTo>
                    <a:pt x="593" y="437"/>
                  </a:lnTo>
                  <a:lnTo>
                    <a:pt x="589" y="431"/>
                  </a:lnTo>
                  <a:lnTo>
                    <a:pt x="583" y="427"/>
                  </a:lnTo>
                  <a:lnTo>
                    <a:pt x="576" y="423"/>
                  </a:lnTo>
                  <a:lnTo>
                    <a:pt x="568" y="422"/>
                  </a:lnTo>
                  <a:lnTo>
                    <a:pt x="560" y="423"/>
                  </a:lnTo>
                  <a:lnTo>
                    <a:pt x="552" y="427"/>
                  </a:lnTo>
                  <a:lnTo>
                    <a:pt x="545" y="432"/>
                  </a:lnTo>
                  <a:lnTo>
                    <a:pt x="538" y="443"/>
                  </a:lnTo>
                  <a:lnTo>
                    <a:pt x="534" y="444"/>
                  </a:lnTo>
                  <a:lnTo>
                    <a:pt x="527" y="446"/>
                  </a:lnTo>
                  <a:lnTo>
                    <a:pt x="520" y="447"/>
                  </a:lnTo>
                  <a:lnTo>
                    <a:pt x="513" y="448"/>
                  </a:lnTo>
                  <a:lnTo>
                    <a:pt x="505" y="450"/>
                  </a:lnTo>
                  <a:lnTo>
                    <a:pt x="497" y="451"/>
                  </a:lnTo>
                  <a:lnTo>
                    <a:pt x="488" y="452"/>
                  </a:lnTo>
                  <a:lnTo>
                    <a:pt x="479" y="452"/>
                  </a:lnTo>
                  <a:lnTo>
                    <a:pt x="471" y="454"/>
                  </a:lnTo>
                  <a:lnTo>
                    <a:pt x="464" y="458"/>
                  </a:lnTo>
                  <a:lnTo>
                    <a:pt x="459" y="465"/>
                  </a:lnTo>
                  <a:lnTo>
                    <a:pt x="453" y="474"/>
                  </a:lnTo>
                  <a:lnTo>
                    <a:pt x="446" y="485"/>
                  </a:lnTo>
                  <a:lnTo>
                    <a:pt x="440" y="499"/>
                  </a:lnTo>
                  <a:lnTo>
                    <a:pt x="432" y="514"/>
                  </a:lnTo>
                  <a:lnTo>
                    <a:pt x="424" y="531"/>
                  </a:lnTo>
                  <a:lnTo>
                    <a:pt x="414" y="551"/>
                  </a:lnTo>
                  <a:lnTo>
                    <a:pt x="401" y="567"/>
                  </a:lnTo>
                  <a:lnTo>
                    <a:pt x="389" y="581"/>
                  </a:lnTo>
                  <a:lnTo>
                    <a:pt x="375" y="591"/>
                  </a:lnTo>
                  <a:lnTo>
                    <a:pt x="360" y="601"/>
                  </a:lnTo>
                  <a:lnTo>
                    <a:pt x="345" y="607"/>
                  </a:lnTo>
                  <a:lnTo>
                    <a:pt x="331" y="612"/>
                  </a:lnTo>
                  <a:lnTo>
                    <a:pt x="316" y="616"/>
                  </a:lnTo>
                  <a:lnTo>
                    <a:pt x="302" y="618"/>
                  </a:lnTo>
                  <a:lnTo>
                    <a:pt x="288" y="619"/>
                  </a:lnTo>
                  <a:lnTo>
                    <a:pt x="277" y="620"/>
                  </a:lnTo>
                  <a:lnTo>
                    <a:pt x="265" y="619"/>
                  </a:lnTo>
                  <a:lnTo>
                    <a:pt x="255" y="619"/>
                  </a:lnTo>
                  <a:lnTo>
                    <a:pt x="247" y="618"/>
                  </a:lnTo>
                  <a:lnTo>
                    <a:pt x="241" y="617"/>
                  </a:lnTo>
                  <a:lnTo>
                    <a:pt x="237" y="617"/>
                  </a:lnTo>
                  <a:lnTo>
                    <a:pt x="228" y="616"/>
                  </a:lnTo>
                  <a:lnTo>
                    <a:pt x="218" y="613"/>
                  </a:lnTo>
                  <a:lnTo>
                    <a:pt x="205" y="610"/>
                  </a:lnTo>
                  <a:lnTo>
                    <a:pt x="190" y="605"/>
                  </a:lnTo>
                  <a:lnTo>
                    <a:pt x="176" y="599"/>
                  </a:lnTo>
                  <a:lnTo>
                    <a:pt x="159" y="594"/>
                  </a:lnTo>
                  <a:lnTo>
                    <a:pt x="146" y="586"/>
                  </a:lnTo>
                  <a:lnTo>
                    <a:pt x="132" y="578"/>
                  </a:lnTo>
                  <a:lnTo>
                    <a:pt x="118" y="569"/>
                  </a:lnTo>
                  <a:lnTo>
                    <a:pt x="104" y="563"/>
                  </a:lnTo>
                  <a:lnTo>
                    <a:pt x="89" y="558"/>
                  </a:lnTo>
                  <a:lnTo>
                    <a:pt x="73" y="553"/>
                  </a:lnTo>
                  <a:lnTo>
                    <a:pt x="58" y="551"/>
                  </a:lnTo>
                  <a:lnTo>
                    <a:pt x="43" y="549"/>
                  </a:lnTo>
                  <a:lnTo>
                    <a:pt x="28" y="548"/>
                  </a:lnTo>
                  <a:lnTo>
                    <a:pt x="15" y="548"/>
                  </a:lnTo>
                  <a:lnTo>
                    <a:pt x="0" y="545"/>
                  </a:lnTo>
                  <a:lnTo>
                    <a:pt x="2" y="539"/>
                  </a:lnTo>
                  <a:lnTo>
                    <a:pt x="9" y="534"/>
                  </a:lnTo>
                  <a:lnTo>
                    <a:pt x="15" y="528"/>
                  </a:lnTo>
                  <a:lnTo>
                    <a:pt x="32" y="511"/>
                  </a:lnTo>
                  <a:lnTo>
                    <a:pt x="51" y="490"/>
                  </a:lnTo>
                  <a:lnTo>
                    <a:pt x="73" y="466"/>
                  </a:lnTo>
                  <a:lnTo>
                    <a:pt x="96" y="443"/>
                  </a:lnTo>
                  <a:lnTo>
                    <a:pt x="120" y="421"/>
                  </a:lnTo>
                  <a:lnTo>
                    <a:pt x="146" y="401"/>
                  </a:lnTo>
                  <a:lnTo>
                    <a:pt x="169" y="387"/>
                  </a:lnTo>
                  <a:lnTo>
                    <a:pt x="189" y="380"/>
                  </a:lnTo>
                  <a:lnTo>
                    <a:pt x="202" y="378"/>
                  </a:lnTo>
                  <a:lnTo>
                    <a:pt x="219" y="375"/>
                  </a:lnTo>
                  <a:lnTo>
                    <a:pt x="238" y="370"/>
                  </a:lnTo>
                  <a:lnTo>
                    <a:pt x="258" y="365"/>
                  </a:lnTo>
                  <a:lnTo>
                    <a:pt x="279" y="362"/>
                  </a:lnTo>
                  <a:lnTo>
                    <a:pt x="300" y="360"/>
                  </a:lnTo>
                  <a:lnTo>
                    <a:pt x="319" y="359"/>
                  </a:lnTo>
                  <a:lnTo>
                    <a:pt x="336" y="359"/>
                  </a:lnTo>
                  <a:lnTo>
                    <a:pt x="352" y="361"/>
                  </a:lnTo>
                  <a:lnTo>
                    <a:pt x="369" y="367"/>
                  </a:lnTo>
                  <a:lnTo>
                    <a:pt x="387" y="374"/>
                  </a:lnTo>
                  <a:lnTo>
                    <a:pt x="406" y="382"/>
                  </a:lnTo>
                  <a:lnTo>
                    <a:pt x="422" y="390"/>
                  </a:lnTo>
                  <a:lnTo>
                    <a:pt x="436" y="398"/>
                  </a:lnTo>
                  <a:lnTo>
                    <a:pt x="447" y="404"/>
                  </a:lnTo>
                  <a:lnTo>
                    <a:pt x="453" y="408"/>
                  </a:lnTo>
                  <a:lnTo>
                    <a:pt x="460" y="414"/>
                  </a:lnTo>
                  <a:lnTo>
                    <a:pt x="466" y="420"/>
                  </a:lnTo>
                  <a:lnTo>
                    <a:pt x="473" y="425"/>
                  </a:lnTo>
                  <a:lnTo>
                    <a:pt x="479" y="430"/>
                  </a:lnTo>
                  <a:lnTo>
                    <a:pt x="484" y="432"/>
                  </a:lnTo>
                  <a:lnTo>
                    <a:pt x="491" y="433"/>
                  </a:lnTo>
                  <a:lnTo>
                    <a:pt x="499" y="433"/>
                  </a:lnTo>
                  <a:lnTo>
                    <a:pt x="507" y="433"/>
                  </a:lnTo>
                  <a:lnTo>
                    <a:pt x="515" y="432"/>
                  </a:lnTo>
                  <a:lnTo>
                    <a:pt x="523" y="431"/>
                  </a:lnTo>
                  <a:lnTo>
                    <a:pt x="529" y="430"/>
                  </a:lnTo>
                  <a:lnTo>
                    <a:pt x="535" y="428"/>
                  </a:lnTo>
                  <a:lnTo>
                    <a:pt x="542" y="423"/>
                  </a:lnTo>
                  <a:lnTo>
                    <a:pt x="544" y="420"/>
                  </a:lnTo>
                  <a:lnTo>
                    <a:pt x="543" y="416"/>
                  </a:lnTo>
                  <a:lnTo>
                    <a:pt x="538" y="412"/>
                  </a:lnTo>
                  <a:lnTo>
                    <a:pt x="534" y="409"/>
                  </a:lnTo>
                  <a:lnTo>
                    <a:pt x="528" y="408"/>
                  </a:lnTo>
                  <a:lnTo>
                    <a:pt x="520" y="408"/>
                  </a:lnTo>
                  <a:lnTo>
                    <a:pt x="512" y="408"/>
                  </a:lnTo>
                  <a:lnTo>
                    <a:pt x="502" y="408"/>
                  </a:lnTo>
                  <a:lnTo>
                    <a:pt x="492" y="408"/>
                  </a:lnTo>
                  <a:lnTo>
                    <a:pt x="483" y="409"/>
                  </a:lnTo>
                  <a:lnTo>
                    <a:pt x="474" y="409"/>
                  </a:lnTo>
                  <a:lnTo>
                    <a:pt x="464" y="409"/>
                  </a:lnTo>
                  <a:lnTo>
                    <a:pt x="455" y="409"/>
                  </a:lnTo>
                  <a:lnTo>
                    <a:pt x="445" y="407"/>
                  </a:lnTo>
                  <a:lnTo>
                    <a:pt x="433" y="404"/>
                  </a:lnTo>
                  <a:lnTo>
                    <a:pt x="418" y="398"/>
                  </a:lnTo>
                  <a:lnTo>
                    <a:pt x="402" y="389"/>
                  </a:lnTo>
                  <a:lnTo>
                    <a:pt x="383" y="378"/>
                  </a:lnTo>
                  <a:lnTo>
                    <a:pt x="359" y="363"/>
                  </a:lnTo>
                  <a:lnTo>
                    <a:pt x="340" y="349"/>
                  </a:lnTo>
                  <a:lnTo>
                    <a:pt x="324" y="331"/>
                  </a:lnTo>
                  <a:lnTo>
                    <a:pt x="310" y="310"/>
                  </a:lnTo>
                  <a:lnTo>
                    <a:pt x="299" y="286"/>
                  </a:lnTo>
                  <a:lnTo>
                    <a:pt x="289" y="261"/>
                  </a:lnTo>
                  <a:lnTo>
                    <a:pt x="283" y="233"/>
                  </a:lnTo>
                  <a:lnTo>
                    <a:pt x="278" y="205"/>
                  </a:lnTo>
                  <a:lnTo>
                    <a:pt x="276" y="178"/>
                  </a:lnTo>
                  <a:lnTo>
                    <a:pt x="276" y="159"/>
                  </a:lnTo>
                  <a:lnTo>
                    <a:pt x="278" y="142"/>
                  </a:lnTo>
                  <a:lnTo>
                    <a:pt x="280" y="125"/>
                  </a:lnTo>
                  <a:lnTo>
                    <a:pt x="284" y="109"/>
                  </a:lnTo>
                  <a:lnTo>
                    <a:pt x="293" y="122"/>
                  </a:lnTo>
                  <a:lnTo>
                    <a:pt x="308" y="135"/>
                  </a:lnTo>
                  <a:lnTo>
                    <a:pt x="326" y="148"/>
                  </a:lnTo>
                  <a:lnTo>
                    <a:pt x="347" y="159"/>
                  </a:lnTo>
                  <a:lnTo>
                    <a:pt x="369" y="170"/>
                  </a:lnTo>
                  <a:lnTo>
                    <a:pt x="392" y="178"/>
                  </a:lnTo>
                  <a:lnTo>
                    <a:pt x="413" y="185"/>
                  </a:lnTo>
                  <a:lnTo>
                    <a:pt x="431" y="190"/>
                  </a:lnTo>
                  <a:lnTo>
                    <a:pt x="443" y="194"/>
                  </a:lnTo>
                  <a:lnTo>
                    <a:pt x="455" y="197"/>
                  </a:lnTo>
                  <a:lnTo>
                    <a:pt x="469" y="203"/>
                  </a:lnTo>
                  <a:lnTo>
                    <a:pt x="483" y="210"/>
                  </a:lnTo>
                  <a:lnTo>
                    <a:pt x="497" y="219"/>
                  </a:lnTo>
                  <a:lnTo>
                    <a:pt x="508" y="231"/>
                  </a:lnTo>
                  <a:lnTo>
                    <a:pt x="517" y="245"/>
                  </a:lnTo>
                  <a:lnTo>
                    <a:pt x="523" y="263"/>
                  </a:lnTo>
                  <a:lnTo>
                    <a:pt x="531" y="288"/>
                  </a:lnTo>
                  <a:lnTo>
                    <a:pt x="539" y="308"/>
                  </a:lnTo>
                  <a:lnTo>
                    <a:pt x="544" y="330"/>
                  </a:lnTo>
                  <a:lnTo>
                    <a:pt x="540" y="360"/>
                  </a:lnTo>
                  <a:lnTo>
                    <a:pt x="540" y="369"/>
                  </a:lnTo>
                  <a:lnTo>
                    <a:pt x="543" y="378"/>
                  </a:lnTo>
                  <a:lnTo>
                    <a:pt x="549" y="386"/>
                  </a:lnTo>
                  <a:lnTo>
                    <a:pt x="555" y="394"/>
                  </a:lnTo>
                  <a:lnTo>
                    <a:pt x="562" y="401"/>
                  </a:lnTo>
                  <a:lnTo>
                    <a:pt x="570" y="408"/>
                  </a:lnTo>
                  <a:lnTo>
                    <a:pt x="577" y="413"/>
                  </a:lnTo>
                  <a:lnTo>
                    <a:pt x="583" y="416"/>
                  </a:lnTo>
                  <a:lnTo>
                    <a:pt x="591" y="421"/>
                  </a:lnTo>
                  <a:lnTo>
                    <a:pt x="599" y="424"/>
                  </a:lnTo>
                  <a:lnTo>
                    <a:pt x="604" y="423"/>
                  </a:lnTo>
                  <a:lnTo>
                    <a:pt x="605" y="420"/>
                  </a:lnTo>
                  <a:lnTo>
                    <a:pt x="605" y="413"/>
                  </a:lnTo>
                  <a:lnTo>
                    <a:pt x="605" y="406"/>
                  </a:lnTo>
                  <a:lnTo>
                    <a:pt x="604" y="398"/>
                  </a:lnTo>
                  <a:lnTo>
                    <a:pt x="600" y="390"/>
                  </a:lnTo>
                  <a:lnTo>
                    <a:pt x="596" y="384"/>
                  </a:lnTo>
                  <a:lnTo>
                    <a:pt x="588" y="375"/>
                  </a:lnTo>
                  <a:lnTo>
                    <a:pt x="577" y="362"/>
                  </a:lnTo>
                  <a:lnTo>
                    <a:pt x="565" y="347"/>
                  </a:lnTo>
                  <a:lnTo>
                    <a:pt x="551" y="329"/>
                  </a:lnTo>
                  <a:lnTo>
                    <a:pt x="538" y="308"/>
                  </a:lnTo>
                  <a:lnTo>
                    <a:pt x="528" y="285"/>
                  </a:lnTo>
                  <a:lnTo>
                    <a:pt x="521" y="259"/>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09" name="Freeform 347">
              <a:extLst>
                <a:ext uri="{FF2B5EF4-FFF2-40B4-BE49-F238E27FC236}">
                  <a16:creationId xmlns:a16="http://schemas.microsoft.com/office/drawing/2014/main" xmlns="" id="{764DF532-DD74-4A6E-B865-E62AB380A9CA}"/>
                </a:ext>
              </a:extLst>
            </p:cNvPr>
            <p:cNvSpPr>
              <a:spLocks/>
            </p:cNvSpPr>
            <p:nvPr/>
          </p:nvSpPr>
          <p:spPr bwMode="auto">
            <a:xfrm>
              <a:off x="2734" y="1110"/>
              <a:ext cx="123" cy="153"/>
            </a:xfrm>
            <a:custGeom>
              <a:avLst/>
              <a:gdLst>
                <a:gd name="T0" fmla="*/ 2 w 248"/>
                <a:gd name="T1" fmla="*/ 1 h 305"/>
                <a:gd name="T2" fmla="*/ 1 w 248"/>
                <a:gd name="T3" fmla="*/ 1 h 305"/>
                <a:gd name="T4" fmla="*/ 1 w 248"/>
                <a:gd name="T5" fmla="*/ 1 h 305"/>
                <a:gd name="T6" fmla="*/ 0 w 248"/>
                <a:gd name="T7" fmla="*/ 1 h 305"/>
                <a:gd name="T8" fmla="*/ 0 w 248"/>
                <a:gd name="T9" fmla="*/ 1 h 305"/>
                <a:gd name="T10" fmla="*/ 0 w 248"/>
                <a:gd name="T11" fmla="*/ 1 h 305"/>
                <a:gd name="T12" fmla="*/ 0 w 248"/>
                <a:gd name="T13" fmla="*/ 1 h 305"/>
                <a:gd name="T14" fmla="*/ 0 w 248"/>
                <a:gd name="T15" fmla="*/ 1 h 305"/>
                <a:gd name="T16" fmla="*/ 0 w 248"/>
                <a:gd name="T17" fmla="*/ 1 h 305"/>
                <a:gd name="T18" fmla="*/ 0 w 248"/>
                <a:gd name="T19" fmla="*/ 1 h 305"/>
                <a:gd name="T20" fmla="*/ 0 w 248"/>
                <a:gd name="T21" fmla="*/ 1 h 305"/>
                <a:gd name="T22" fmla="*/ 1 w 248"/>
                <a:gd name="T23" fmla="*/ 1 h 305"/>
                <a:gd name="T24" fmla="*/ 1 w 248"/>
                <a:gd name="T25" fmla="*/ 2 h 305"/>
                <a:gd name="T26" fmla="*/ 1 w 248"/>
                <a:gd name="T27" fmla="*/ 2 h 305"/>
                <a:gd name="T28" fmla="*/ 1 w 248"/>
                <a:gd name="T29" fmla="*/ 2 h 305"/>
                <a:gd name="T30" fmla="*/ 1 w 248"/>
                <a:gd name="T31" fmla="*/ 3 h 305"/>
                <a:gd name="T32" fmla="*/ 0 w 248"/>
                <a:gd name="T33" fmla="*/ 3 h 305"/>
                <a:gd name="T34" fmla="*/ 0 w 248"/>
                <a:gd name="T35" fmla="*/ 3 h 305"/>
                <a:gd name="T36" fmla="*/ 0 w 248"/>
                <a:gd name="T37" fmla="*/ 4 h 305"/>
                <a:gd name="T38" fmla="*/ 0 w 248"/>
                <a:gd name="T39" fmla="*/ 6 h 305"/>
                <a:gd name="T40" fmla="*/ 1 w 248"/>
                <a:gd name="T41" fmla="*/ 7 h 305"/>
                <a:gd name="T42" fmla="*/ 3 w 248"/>
                <a:gd name="T43" fmla="*/ 8 h 305"/>
                <a:gd name="T44" fmla="*/ 4 w 248"/>
                <a:gd name="T45" fmla="*/ 9 h 305"/>
                <a:gd name="T46" fmla="*/ 5 w 248"/>
                <a:gd name="T47" fmla="*/ 9 h 305"/>
                <a:gd name="T48" fmla="*/ 6 w 248"/>
                <a:gd name="T49" fmla="*/ 10 h 305"/>
                <a:gd name="T50" fmla="*/ 7 w 248"/>
                <a:gd name="T51" fmla="*/ 10 h 305"/>
                <a:gd name="T52" fmla="*/ 7 w 248"/>
                <a:gd name="T53" fmla="*/ 10 h 305"/>
                <a:gd name="T54" fmla="*/ 7 w 248"/>
                <a:gd name="T55" fmla="*/ 8 h 305"/>
                <a:gd name="T56" fmla="*/ 6 w 248"/>
                <a:gd name="T57" fmla="*/ 7 h 305"/>
                <a:gd name="T58" fmla="*/ 6 w 248"/>
                <a:gd name="T59" fmla="*/ 6 h 305"/>
                <a:gd name="T60" fmla="*/ 6 w 248"/>
                <a:gd name="T61" fmla="*/ 5 h 305"/>
                <a:gd name="T62" fmla="*/ 6 w 248"/>
                <a:gd name="T63" fmla="*/ 3 h 305"/>
                <a:gd name="T64" fmla="*/ 5 w 248"/>
                <a:gd name="T65" fmla="*/ 2 h 305"/>
                <a:gd name="T66" fmla="*/ 3 w 248"/>
                <a:gd name="T67" fmla="*/ 1 h 30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8" h="305">
                  <a:moveTo>
                    <a:pt x="68" y="0"/>
                  </a:moveTo>
                  <a:lnTo>
                    <a:pt x="67" y="10"/>
                  </a:lnTo>
                  <a:lnTo>
                    <a:pt x="63" y="18"/>
                  </a:lnTo>
                  <a:lnTo>
                    <a:pt x="56" y="24"/>
                  </a:lnTo>
                  <a:lnTo>
                    <a:pt x="48" y="27"/>
                  </a:lnTo>
                  <a:lnTo>
                    <a:pt x="38" y="27"/>
                  </a:lnTo>
                  <a:lnTo>
                    <a:pt x="31" y="25"/>
                  </a:lnTo>
                  <a:lnTo>
                    <a:pt x="28" y="20"/>
                  </a:lnTo>
                  <a:lnTo>
                    <a:pt x="26" y="17"/>
                  </a:lnTo>
                  <a:lnTo>
                    <a:pt x="25" y="15"/>
                  </a:lnTo>
                  <a:lnTo>
                    <a:pt x="21" y="12"/>
                  </a:lnTo>
                  <a:lnTo>
                    <a:pt x="17" y="11"/>
                  </a:lnTo>
                  <a:lnTo>
                    <a:pt x="10" y="10"/>
                  </a:lnTo>
                  <a:lnTo>
                    <a:pt x="4" y="8"/>
                  </a:lnTo>
                  <a:lnTo>
                    <a:pt x="0" y="7"/>
                  </a:lnTo>
                  <a:lnTo>
                    <a:pt x="0" y="8"/>
                  </a:lnTo>
                  <a:lnTo>
                    <a:pt x="2" y="12"/>
                  </a:lnTo>
                  <a:lnTo>
                    <a:pt x="5" y="17"/>
                  </a:lnTo>
                  <a:lnTo>
                    <a:pt x="8" y="22"/>
                  </a:lnTo>
                  <a:lnTo>
                    <a:pt x="13" y="27"/>
                  </a:lnTo>
                  <a:lnTo>
                    <a:pt x="18" y="32"/>
                  </a:lnTo>
                  <a:lnTo>
                    <a:pt x="22" y="30"/>
                  </a:lnTo>
                  <a:lnTo>
                    <a:pt x="29" y="30"/>
                  </a:lnTo>
                  <a:lnTo>
                    <a:pt x="35" y="30"/>
                  </a:lnTo>
                  <a:lnTo>
                    <a:pt x="40" y="34"/>
                  </a:lnTo>
                  <a:lnTo>
                    <a:pt x="44" y="42"/>
                  </a:lnTo>
                  <a:lnTo>
                    <a:pt x="46" y="49"/>
                  </a:lnTo>
                  <a:lnTo>
                    <a:pt x="46" y="55"/>
                  </a:lnTo>
                  <a:lnTo>
                    <a:pt x="45" y="61"/>
                  </a:lnTo>
                  <a:lnTo>
                    <a:pt x="43" y="64"/>
                  </a:lnTo>
                  <a:lnTo>
                    <a:pt x="42" y="67"/>
                  </a:lnTo>
                  <a:lnTo>
                    <a:pt x="40" y="70"/>
                  </a:lnTo>
                  <a:lnTo>
                    <a:pt x="37" y="72"/>
                  </a:lnTo>
                  <a:lnTo>
                    <a:pt x="31" y="76"/>
                  </a:lnTo>
                  <a:lnTo>
                    <a:pt x="25" y="78"/>
                  </a:lnTo>
                  <a:lnTo>
                    <a:pt x="19" y="79"/>
                  </a:lnTo>
                  <a:lnTo>
                    <a:pt x="13" y="79"/>
                  </a:lnTo>
                  <a:lnTo>
                    <a:pt x="4" y="107"/>
                  </a:lnTo>
                  <a:lnTo>
                    <a:pt x="2" y="135"/>
                  </a:lnTo>
                  <a:lnTo>
                    <a:pt x="6" y="161"/>
                  </a:lnTo>
                  <a:lnTo>
                    <a:pt x="19" y="186"/>
                  </a:lnTo>
                  <a:lnTo>
                    <a:pt x="37" y="209"/>
                  </a:lnTo>
                  <a:lnTo>
                    <a:pt x="64" y="231"/>
                  </a:lnTo>
                  <a:lnTo>
                    <a:pt x="97" y="249"/>
                  </a:lnTo>
                  <a:lnTo>
                    <a:pt x="139" y="262"/>
                  </a:lnTo>
                  <a:lnTo>
                    <a:pt x="155" y="267"/>
                  </a:lnTo>
                  <a:lnTo>
                    <a:pt x="171" y="273"/>
                  </a:lnTo>
                  <a:lnTo>
                    <a:pt x="188" y="279"/>
                  </a:lnTo>
                  <a:lnTo>
                    <a:pt x="203" y="284"/>
                  </a:lnTo>
                  <a:lnTo>
                    <a:pt x="218" y="291"/>
                  </a:lnTo>
                  <a:lnTo>
                    <a:pt x="230" y="297"/>
                  </a:lnTo>
                  <a:lnTo>
                    <a:pt x="240" y="302"/>
                  </a:lnTo>
                  <a:lnTo>
                    <a:pt x="248" y="305"/>
                  </a:lnTo>
                  <a:lnTo>
                    <a:pt x="240" y="290"/>
                  </a:lnTo>
                  <a:lnTo>
                    <a:pt x="233" y="273"/>
                  </a:lnTo>
                  <a:lnTo>
                    <a:pt x="226" y="254"/>
                  </a:lnTo>
                  <a:lnTo>
                    <a:pt x="221" y="235"/>
                  </a:lnTo>
                  <a:lnTo>
                    <a:pt x="218" y="215"/>
                  </a:lnTo>
                  <a:lnTo>
                    <a:pt x="215" y="196"/>
                  </a:lnTo>
                  <a:lnTo>
                    <a:pt x="212" y="176"/>
                  </a:lnTo>
                  <a:lnTo>
                    <a:pt x="210" y="160"/>
                  </a:lnTo>
                  <a:lnTo>
                    <a:pt x="208" y="141"/>
                  </a:lnTo>
                  <a:lnTo>
                    <a:pt x="202" y="120"/>
                  </a:lnTo>
                  <a:lnTo>
                    <a:pt x="194" y="94"/>
                  </a:lnTo>
                  <a:lnTo>
                    <a:pt x="181" y="69"/>
                  </a:lnTo>
                  <a:lnTo>
                    <a:pt x="163" y="46"/>
                  </a:lnTo>
                  <a:lnTo>
                    <a:pt x="139" y="25"/>
                  </a:lnTo>
                  <a:lnTo>
                    <a:pt x="107" y="9"/>
                  </a:lnTo>
                  <a:lnTo>
                    <a:pt x="68" y="0"/>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10" name="Freeform 348">
              <a:extLst>
                <a:ext uri="{FF2B5EF4-FFF2-40B4-BE49-F238E27FC236}">
                  <a16:creationId xmlns:a16="http://schemas.microsoft.com/office/drawing/2014/main" xmlns="" id="{84958EB6-E530-4C59-97FB-6B356082B5D0}"/>
                </a:ext>
              </a:extLst>
            </p:cNvPr>
            <p:cNvSpPr>
              <a:spLocks/>
            </p:cNvSpPr>
            <p:nvPr/>
          </p:nvSpPr>
          <p:spPr bwMode="auto">
            <a:xfrm>
              <a:off x="2703" y="1147"/>
              <a:ext cx="15" cy="15"/>
            </a:xfrm>
            <a:custGeom>
              <a:avLst/>
              <a:gdLst>
                <a:gd name="T0" fmla="*/ 1 w 29"/>
                <a:gd name="T1" fmla="*/ 0 h 31"/>
                <a:gd name="T2" fmla="*/ 1 w 29"/>
                <a:gd name="T3" fmla="*/ 0 h 31"/>
                <a:gd name="T4" fmla="*/ 1 w 29"/>
                <a:gd name="T5" fmla="*/ 0 h 31"/>
                <a:gd name="T6" fmla="*/ 1 w 29"/>
                <a:gd name="T7" fmla="*/ 0 h 31"/>
                <a:gd name="T8" fmla="*/ 1 w 29"/>
                <a:gd name="T9" fmla="*/ 0 h 31"/>
                <a:gd name="T10" fmla="*/ 1 w 29"/>
                <a:gd name="T11" fmla="*/ 0 h 31"/>
                <a:gd name="T12" fmla="*/ 1 w 29"/>
                <a:gd name="T13" fmla="*/ 0 h 31"/>
                <a:gd name="T14" fmla="*/ 1 w 29"/>
                <a:gd name="T15" fmla="*/ 0 h 31"/>
                <a:gd name="T16" fmla="*/ 0 w 29"/>
                <a:gd name="T17" fmla="*/ 0 h 31"/>
                <a:gd name="T18" fmla="*/ 1 w 29"/>
                <a:gd name="T19" fmla="*/ 0 h 31"/>
                <a:gd name="T20" fmla="*/ 1 w 29"/>
                <a:gd name="T21" fmla="*/ 0 h 31"/>
                <a:gd name="T22" fmla="*/ 1 w 29"/>
                <a:gd name="T23" fmla="*/ 0 h 31"/>
                <a:gd name="T24" fmla="*/ 1 w 29"/>
                <a:gd name="T25" fmla="*/ 0 h 31"/>
                <a:gd name="T26" fmla="*/ 1 w 29"/>
                <a:gd name="T27" fmla="*/ 0 h 31"/>
                <a:gd name="T28" fmla="*/ 1 w 29"/>
                <a:gd name="T29" fmla="*/ 0 h 31"/>
                <a:gd name="T30" fmla="*/ 1 w 29"/>
                <a:gd name="T31" fmla="*/ 0 h 31"/>
                <a:gd name="T32" fmla="*/ 1 w 29"/>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31">
                  <a:moveTo>
                    <a:pt x="29" y="20"/>
                  </a:moveTo>
                  <a:lnTo>
                    <a:pt x="27" y="26"/>
                  </a:lnTo>
                  <a:lnTo>
                    <a:pt x="23" y="30"/>
                  </a:lnTo>
                  <a:lnTo>
                    <a:pt x="19" y="31"/>
                  </a:lnTo>
                  <a:lnTo>
                    <a:pt x="13" y="30"/>
                  </a:lnTo>
                  <a:lnTo>
                    <a:pt x="7" y="28"/>
                  </a:lnTo>
                  <a:lnTo>
                    <a:pt x="4" y="25"/>
                  </a:lnTo>
                  <a:lnTo>
                    <a:pt x="2" y="20"/>
                  </a:lnTo>
                  <a:lnTo>
                    <a:pt x="0" y="14"/>
                  </a:lnTo>
                  <a:lnTo>
                    <a:pt x="3" y="8"/>
                  </a:lnTo>
                  <a:lnTo>
                    <a:pt x="6" y="4"/>
                  </a:lnTo>
                  <a:lnTo>
                    <a:pt x="11" y="1"/>
                  </a:lnTo>
                  <a:lnTo>
                    <a:pt x="15" y="0"/>
                  </a:lnTo>
                  <a:lnTo>
                    <a:pt x="20" y="3"/>
                  </a:lnTo>
                  <a:lnTo>
                    <a:pt x="26" y="7"/>
                  </a:lnTo>
                  <a:lnTo>
                    <a:pt x="29" y="14"/>
                  </a:lnTo>
                  <a:lnTo>
                    <a:pt x="29" y="20"/>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11" name="Freeform 349">
              <a:extLst>
                <a:ext uri="{FF2B5EF4-FFF2-40B4-BE49-F238E27FC236}">
                  <a16:creationId xmlns:a16="http://schemas.microsoft.com/office/drawing/2014/main" xmlns="" id="{E95F6B1C-E416-42A4-9474-7EAB752C8D22}"/>
                </a:ext>
              </a:extLst>
            </p:cNvPr>
            <p:cNvSpPr>
              <a:spLocks/>
            </p:cNvSpPr>
            <p:nvPr/>
          </p:nvSpPr>
          <p:spPr bwMode="auto">
            <a:xfrm>
              <a:off x="2675" y="1122"/>
              <a:ext cx="16" cy="16"/>
            </a:xfrm>
            <a:custGeom>
              <a:avLst/>
              <a:gdLst>
                <a:gd name="T0" fmla="*/ 1 w 31"/>
                <a:gd name="T1" fmla="*/ 1 h 31"/>
                <a:gd name="T2" fmla="*/ 1 w 31"/>
                <a:gd name="T3" fmla="*/ 1 h 31"/>
                <a:gd name="T4" fmla="*/ 1 w 31"/>
                <a:gd name="T5" fmla="*/ 1 h 31"/>
                <a:gd name="T6" fmla="*/ 1 w 31"/>
                <a:gd name="T7" fmla="*/ 1 h 31"/>
                <a:gd name="T8" fmla="*/ 1 w 31"/>
                <a:gd name="T9" fmla="*/ 1 h 31"/>
                <a:gd name="T10" fmla="*/ 0 w 31"/>
                <a:gd name="T11" fmla="*/ 1 h 31"/>
                <a:gd name="T12" fmla="*/ 0 w 31"/>
                <a:gd name="T13" fmla="*/ 1 h 31"/>
                <a:gd name="T14" fmla="*/ 1 w 31"/>
                <a:gd name="T15" fmla="*/ 1 h 31"/>
                <a:gd name="T16" fmla="*/ 1 w 31"/>
                <a:gd name="T17" fmla="*/ 1 h 31"/>
                <a:gd name="T18" fmla="*/ 1 w 31"/>
                <a:gd name="T19" fmla="*/ 0 h 31"/>
                <a:gd name="T20" fmla="*/ 1 w 31"/>
                <a:gd name="T21" fmla="*/ 0 h 31"/>
                <a:gd name="T22" fmla="*/ 1 w 31"/>
                <a:gd name="T23" fmla="*/ 1 h 31"/>
                <a:gd name="T24" fmla="*/ 1 w 31"/>
                <a:gd name="T25" fmla="*/ 1 h 31"/>
                <a:gd name="T26" fmla="*/ 1 w 31"/>
                <a:gd name="T27" fmla="*/ 1 h 31"/>
                <a:gd name="T28" fmla="*/ 1 w 31"/>
                <a:gd name="T29" fmla="*/ 1 h 31"/>
                <a:gd name="T30" fmla="*/ 1 w 31"/>
                <a:gd name="T31" fmla="*/ 1 h 31"/>
                <a:gd name="T32" fmla="*/ 1 w 31"/>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31">
                  <a:moveTo>
                    <a:pt x="28" y="29"/>
                  </a:moveTo>
                  <a:lnTo>
                    <a:pt x="22" y="31"/>
                  </a:lnTo>
                  <a:lnTo>
                    <a:pt x="15" y="31"/>
                  </a:lnTo>
                  <a:lnTo>
                    <a:pt x="7" y="29"/>
                  </a:lnTo>
                  <a:lnTo>
                    <a:pt x="2" y="25"/>
                  </a:lnTo>
                  <a:lnTo>
                    <a:pt x="0" y="20"/>
                  </a:lnTo>
                  <a:lnTo>
                    <a:pt x="0" y="14"/>
                  </a:lnTo>
                  <a:lnTo>
                    <a:pt x="2" y="7"/>
                  </a:lnTo>
                  <a:lnTo>
                    <a:pt x="5" y="2"/>
                  </a:lnTo>
                  <a:lnTo>
                    <a:pt x="10" y="0"/>
                  </a:lnTo>
                  <a:lnTo>
                    <a:pt x="17" y="0"/>
                  </a:lnTo>
                  <a:lnTo>
                    <a:pt x="24" y="3"/>
                  </a:lnTo>
                  <a:lnTo>
                    <a:pt x="28" y="8"/>
                  </a:lnTo>
                  <a:lnTo>
                    <a:pt x="30" y="14"/>
                  </a:lnTo>
                  <a:lnTo>
                    <a:pt x="31" y="20"/>
                  </a:lnTo>
                  <a:lnTo>
                    <a:pt x="31" y="24"/>
                  </a:lnTo>
                  <a:lnTo>
                    <a:pt x="28" y="29"/>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12" name="Freeform 350">
              <a:extLst>
                <a:ext uri="{FF2B5EF4-FFF2-40B4-BE49-F238E27FC236}">
                  <a16:creationId xmlns:a16="http://schemas.microsoft.com/office/drawing/2014/main" xmlns="" id="{32849F47-281C-449F-8931-5CE0EECA2EF4}"/>
                </a:ext>
              </a:extLst>
            </p:cNvPr>
            <p:cNvSpPr>
              <a:spLocks/>
            </p:cNvSpPr>
            <p:nvPr/>
          </p:nvSpPr>
          <p:spPr bwMode="auto">
            <a:xfrm>
              <a:off x="2712" y="1107"/>
              <a:ext cx="16" cy="17"/>
            </a:xfrm>
            <a:custGeom>
              <a:avLst/>
              <a:gdLst>
                <a:gd name="T0" fmla="*/ 1 w 31"/>
                <a:gd name="T1" fmla="*/ 1 h 32"/>
                <a:gd name="T2" fmla="*/ 1 w 31"/>
                <a:gd name="T3" fmla="*/ 2 h 32"/>
                <a:gd name="T4" fmla="*/ 1 w 31"/>
                <a:gd name="T5" fmla="*/ 2 h 32"/>
                <a:gd name="T6" fmla="*/ 1 w 31"/>
                <a:gd name="T7" fmla="*/ 2 h 32"/>
                <a:gd name="T8" fmla="*/ 1 w 31"/>
                <a:gd name="T9" fmla="*/ 1 h 32"/>
                <a:gd name="T10" fmla="*/ 0 w 31"/>
                <a:gd name="T11" fmla="*/ 1 h 32"/>
                <a:gd name="T12" fmla="*/ 1 w 31"/>
                <a:gd name="T13" fmla="*/ 1 h 32"/>
                <a:gd name="T14" fmla="*/ 1 w 31"/>
                <a:gd name="T15" fmla="*/ 1 h 32"/>
                <a:gd name="T16" fmla="*/ 1 w 31"/>
                <a:gd name="T17" fmla="*/ 1 h 32"/>
                <a:gd name="T18" fmla="*/ 1 w 31"/>
                <a:gd name="T19" fmla="*/ 1 h 32"/>
                <a:gd name="T20" fmla="*/ 1 w 31"/>
                <a:gd name="T21" fmla="*/ 0 h 32"/>
                <a:gd name="T22" fmla="*/ 1 w 31"/>
                <a:gd name="T23" fmla="*/ 1 h 32"/>
                <a:gd name="T24" fmla="*/ 1 w 31"/>
                <a:gd name="T25" fmla="*/ 1 h 32"/>
                <a:gd name="T26" fmla="*/ 1 w 31"/>
                <a:gd name="T27" fmla="*/ 1 h 32"/>
                <a:gd name="T28" fmla="*/ 1 w 31"/>
                <a:gd name="T29" fmla="*/ 1 h 32"/>
                <a:gd name="T30" fmla="*/ 1 w 31"/>
                <a:gd name="T31" fmla="*/ 1 h 32"/>
                <a:gd name="T32" fmla="*/ 1 w 31"/>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32">
                  <a:moveTo>
                    <a:pt x="27" y="28"/>
                  </a:moveTo>
                  <a:lnTo>
                    <a:pt x="23" y="31"/>
                  </a:lnTo>
                  <a:lnTo>
                    <a:pt x="16" y="32"/>
                  </a:lnTo>
                  <a:lnTo>
                    <a:pt x="9" y="32"/>
                  </a:lnTo>
                  <a:lnTo>
                    <a:pt x="3" y="28"/>
                  </a:lnTo>
                  <a:lnTo>
                    <a:pt x="0" y="21"/>
                  </a:lnTo>
                  <a:lnTo>
                    <a:pt x="1" y="14"/>
                  </a:lnTo>
                  <a:lnTo>
                    <a:pt x="3" y="8"/>
                  </a:lnTo>
                  <a:lnTo>
                    <a:pt x="8" y="3"/>
                  </a:lnTo>
                  <a:lnTo>
                    <a:pt x="12" y="1"/>
                  </a:lnTo>
                  <a:lnTo>
                    <a:pt x="18" y="0"/>
                  </a:lnTo>
                  <a:lnTo>
                    <a:pt x="24" y="1"/>
                  </a:lnTo>
                  <a:lnTo>
                    <a:pt x="29" y="5"/>
                  </a:lnTo>
                  <a:lnTo>
                    <a:pt x="31" y="10"/>
                  </a:lnTo>
                  <a:lnTo>
                    <a:pt x="31" y="17"/>
                  </a:lnTo>
                  <a:lnTo>
                    <a:pt x="30" y="23"/>
                  </a:lnTo>
                  <a:lnTo>
                    <a:pt x="27" y="28"/>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13" name="Freeform 351">
              <a:extLst>
                <a:ext uri="{FF2B5EF4-FFF2-40B4-BE49-F238E27FC236}">
                  <a16:creationId xmlns:a16="http://schemas.microsoft.com/office/drawing/2014/main" xmlns="" id="{6A752A1B-7644-4EE0-A0E7-F5764AA3568C}"/>
                </a:ext>
              </a:extLst>
            </p:cNvPr>
            <p:cNvSpPr>
              <a:spLocks/>
            </p:cNvSpPr>
            <p:nvPr/>
          </p:nvSpPr>
          <p:spPr bwMode="auto">
            <a:xfrm>
              <a:off x="2735" y="1130"/>
              <a:ext cx="16" cy="16"/>
            </a:xfrm>
            <a:custGeom>
              <a:avLst/>
              <a:gdLst>
                <a:gd name="T0" fmla="*/ 1 w 31"/>
                <a:gd name="T1" fmla="*/ 1 h 31"/>
                <a:gd name="T2" fmla="*/ 1 w 31"/>
                <a:gd name="T3" fmla="*/ 1 h 31"/>
                <a:gd name="T4" fmla="*/ 1 w 31"/>
                <a:gd name="T5" fmla="*/ 1 h 31"/>
                <a:gd name="T6" fmla="*/ 1 w 31"/>
                <a:gd name="T7" fmla="*/ 1 h 31"/>
                <a:gd name="T8" fmla="*/ 1 w 31"/>
                <a:gd name="T9" fmla="*/ 1 h 31"/>
                <a:gd name="T10" fmla="*/ 1 w 31"/>
                <a:gd name="T11" fmla="*/ 1 h 31"/>
                <a:gd name="T12" fmla="*/ 1 w 31"/>
                <a:gd name="T13" fmla="*/ 1 h 31"/>
                <a:gd name="T14" fmla="*/ 1 w 31"/>
                <a:gd name="T15" fmla="*/ 0 h 31"/>
                <a:gd name="T16" fmla="*/ 1 w 31"/>
                <a:gd name="T17" fmla="*/ 1 h 31"/>
                <a:gd name="T18" fmla="*/ 1 w 31"/>
                <a:gd name="T19" fmla="*/ 1 h 31"/>
                <a:gd name="T20" fmla="*/ 0 w 31"/>
                <a:gd name="T21" fmla="*/ 1 h 31"/>
                <a:gd name="T22" fmla="*/ 0 w 31"/>
                <a:gd name="T23" fmla="*/ 1 h 31"/>
                <a:gd name="T24" fmla="*/ 0 w 31"/>
                <a:gd name="T25" fmla="*/ 1 h 31"/>
                <a:gd name="T26" fmla="*/ 1 w 31"/>
                <a:gd name="T27" fmla="*/ 1 h 31"/>
                <a:gd name="T28" fmla="*/ 1 w 31"/>
                <a:gd name="T29" fmla="*/ 1 h 31"/>
                <a:gd name="T30" fmla="*/ 1 w 31"/>
                <a:gd name="T31" fmla="*/ 1 h 31"/>
                <a:gd name="T32" fmla="*/ 1 w 31"/>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31">
                  <a:moveTo>
                    <a:pt x="24" y="31"/>
                  </a:moveTo>
                  <a:lnTo>
                    <a:pt x="29" y="26"/>
                  </a:lnTo>
                  <a:lnTo>
                    <a:pt x="31" y="19"/>
                  </a:lnTo>
                  <a:lnTo>
                    <a:pt x="31" y="13"/>
                  </a:lnTo>
                  <a:lnTo>
                    <a:pt x="30" y="7"/>
                  </a:lnTo>
                  <a:lnTo>
                    <a:pt x="25" y="3"/>
                  </a:lnTo>
                  <a:lnTo>
                    <a:pt x="18" y="1"/>
                  </a:lnTo>
                  <a:lnTo>
                    <a:pt x="10" y="0"/>
                  </a:lnTo>
                  <a:lnTo>
                    <a:pt x="4" y="2"/>
                  </a:lnTo>
                  <a:lnTo>
                    <a:pt x="1" y="6"/>
                  </a:lnTo>
                  <a:lnTo>
                    <a:pt x="0" y="10"/>
                  </a:lnTo>
                  <a:lnTo>
                    <a:pt x="0" y="16"/>
                  </a:lnTo>
                  <a:lnTo>
                    <a:pt x="0" y="21"/>
                  </a:lnTo>
                  <a:lnTo>
                    <a:pt x="3" y="25"/>
                  </a:lnTo>
                  <a:lnTo>
                    <a:pt x="10" y="29"/>
                  </a:lnTo>
                  <a:lnTo>
                    <a:pt x="18" y="31"/>
                  </a:lnTo>
                  <a:lnTo>
                    <a:pt x="24" y="3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14" name="Freeform 352">
              <a:extLst>
                <a:ext uri="{FF2B5EF4-FFF2-40B4-BE49-F238E27FC236}">
                  <a16:creationId xmlns:a16="http://schemas.microsoft.com/office/drawing/2014/main" xmlns="" id="{536485E3-5476-49C3-B08C-731857B5F28B}"/>
                </a:ext>
              </a:extLst>
            </p:cNvPr>
            <p:cNvSpPr>
              <a:spLocks/>
            </p:cNvSpPr>
            <p:nvPr/>
          </p:nvSpPr>
          <p:spPr bwMode="auto">
            <a:xfrm>
              <a:off x="2750" y="1103"/>
              <a:ext cx="14" cy="14"/>
            </a:xfrm>
            <a:custGeom>
              <a:avLst/>
              <a:gdLst>
                <a:gd name="T0" fmla="*/ 1 w 27"/>
                <a:gd name="T1" fmla="*/ 1 h 28"/>
                <a:gd name="T2" fmla="*/ 1 w 27"/>
                <a:gd name="T3" fmla="*/ 1 h 28"/>
                <a:gd name="T4" fmla="*/ 1 w 27"/>
                <a:gd name="T5" fmla="*/ 1 h 28"/>
                <a:gd name="T6" fmla="*/ 1 w 27"/>
                <a:gd name="T7" fmla="*/ 1 h 28"/>
                <a:gd name="T8" fmla="*/ 1 w 27"/>
                <a:gd name="T9" fmla="*/ 1 h 28"/>
                <a:gd name="T10" fmla="*/ 1 w 27"/>
                <a:gd name="T11" fmla="*/ 1 h 28"/>
                <a:gd name="T12" fmla="*/ 1 w 27"/>
                <a:gd name="T13" fmla="*/ 1 h 28"/>
                <a:gd name="T14" fmla="*/ 1 w 27"/>
                <a:gd name="T15" fmla="*/ 1 h 28"/>
                <a:gd name="T16" fmla="*/ 0 w 27"/>
                <a:gd name="T17" fmla="*/ 1 h 28"/>
                <a:gd name="T18" fmla="*/ 1 w 27"/>
                <a:gd name="T19" fmla="*/ 1 h 28"/>
                <a:gd name="T20" fmla="*/ 1 w 27"/>
                <a:gd name="T21" fmla="*/ 1 h 28"/>
                <a:gd name="T22" fmla="*/ 1 w 27"/>
                <a:gd name="T23" fmla="*/ 1 h 28"/>
                <a:gd name="T24" fmla="*/ 1 w 27"/>
                <a:gd name="T25" fmla="*/ 0 h 28"/>
                <a:gd name="T26" fmla="*/ 1 w 27"/>
                <a:gd name="T27" fmla="*/ 0 h 28"/>
                <a:gd name="T28" fmla="*/ 1 w 27"/>
                <a:gd name="T29" fmla="*/ 1 h 28"/>
                <a:gd name="T30" fmla="*/ 1 w 27"/>
                <a:gd name="T31" fmla="*/ 1 h 28"/>
                <a:gd name="T32" fmla="*/ 1 w 27"/>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28">
                  <a:moveTo>
                    <a:pt x="27" y="11"/>
                  </a:moveTo>
                  <a:lnTo>
                    <a:pt x="27" y="16"/>
                  </a:lnTo>
                  <a:lnTo>
                    <a:pt x="26" y="21"/>
                  </a:lnTo>
                  <a:lnTo>
                    <a:pt x="23" y="25"/>
                  </a:lnTo>
                  <a:lnTo>
                    <a:pt x="16" y="28"/>
                  </a:lnTo>
                  <a:lnTo>
                    <a:pt x="9" y="28"/>
                  </a:lnTo>
                  <a:lnTo>
                    <a:pt x="4" y="25"/>
                  </a:lnTo>
                  <a:lnTo>
                    <a:pt x="1" y="22"/>
                  </a:lnTo>
                  <a:lnTo>
                    <a:pt x="0" y="17"/>
                  </a:lnTo>
                  <a:lnTo>
                    <a:pt x="1" y="13"/>
                  </a:lnTo>
                  <a:lnTo>
                    <a:pt x="3" y="7"/>
                  </a:lnTo>
                  <a:lnTo>
                    <a:pt x="8" y="2"/>
                  </a:lnTo>
                  <a:lnTo>
                    <a:pt x="11" y="0"/>
                  </a:lnTo>
                  <a:lnTo>
                    <a:pt x="16" y="0"/>
                  </a:lnTo>
                  <a:lnTo>
                    <a:pt x="22" y="3"/>
                  </a:lnTo>
                  <a:lnTo>
                    <a:pt x="26" y="7"/>
                  </a:lnTo>
                  <a:lnTo>
                    <a:pt x="27" y="1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15" name="Freeform 353">
              <a:extLst>
                <a:ext uri="{FF2B5EF4-FFF2-40B4-BE49-F238E27FC236}">
                  <a16:creationId xmlns:a16="http://schemas.microsoft.com/office/drawing/2014/main" xmlns="" id="{03440F1D-41D8-4632-83DD-9253935C9A9A}"/>
                </a:ext>
              </a:extLst>
            </p:cNvPr>
            <p:cNvSpPr>
              <a:spLocks/>
            </p:cNvSpPr>
            <p:nvPr/>
          </p:nvSpPr>
          <p:spPr bwMode="auto">
            <a:xfrm>
              <a:off x="2730" y="1078"/>
              <a:ext cx="12" cy="15"/>
            </a:xfrm>
            <a:custGeom>
              <a:avLst/>
              <a:gdLst>
                <a:gd name="T0" fmla="*/ 0 w 25"/>
                <a:gd name="T1" fmla="*/ 0 h 31"/>
                <a:gd name="T2" fmla="*/ 0 w 25"/>
                <a:gd name="T3" fmla="*/ 0 h 31"/>
                <a:gd name="T4" fmla="*/ 0 w 25"/>
                <a:gd name="T5" fmla="*/ 0 h 31"/>
                <a:gd name="T6" fmla="*/ 0 w 25"/>
                <a:gd name="T7" fmla="*/ 0 h 31"/>
                <a:gd name="T8" fmla="*/ 0 w 25"/>
                <a:gd name="T9" fmla="*/ 0 h 31"/>
                <a:gd name="T10" fmla="*/ 0 w 25"/>
                <a:gd name="T11" fmla="*/ 0 h 31"/>
                <a:gd name="T12" fmla="*/ 0 w 25"/>
                <a:gd name="T13" fmla="*/ 0 h 31"/>
                <a:gd name="T14" fmla="*/ 0 w 25"/>
                <a:gd name="T15" fmla="*/ 0 h 31"/>
                <a:gd name="T16" fmla="*/ 0 w 25"/>
                <a:gd name="T17" fmla="*/ 0 h 31"/>
                <a:gd name="T18" fmla="*/ 0 w 25"/>
                <a:gd name="T19" fmla="*/ 0 h 31"/>
                <a:gd name="T20" fmla="*/ 0 w 25"/>
                <a:gd name="T21" fmla="*/ 0 h 31"/>
                <a:gd name="T22" fmla="*/ 0 w 25"/>
                <a:gd name="T23" fmla="*/ 0 h 31"/>
                <a:gd name="T24" fmla="*/ 0 w 25"/>
                <a:gd name="T25" fmla="*/ 0 h 31"/>
                <a:gd name="T26" fmla="*/ 0 w 25"/>
                <a:gd name="T27" fmla="*/ 0 h 31"/>
                <a:gd name="T28" fmla="*/ 0 w 25"/>
                <a:gd name="T29" fmla="*/ 0 h 31"/>
                <a:gd name="T30" fmla="*/ 0 w 25"/>
                <a:gd name="T31" fmla="*/ 0 h 31"/>
                <a:gd name="T32" fmla="*/ 0 w 25"/>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5" h="31">
                  <a:moveTo>
                    <a:pt x="18" y="0"/>
                  </a:moveTo>
                  <a:lnTo>
                    <a:pt x="22" y="2"/>
                  </a:lnTo>
                  <a:lnTo>
                    <a:pt x="25" y="6"/>
                  </a:lnTo>
                  <a:lnTo>
                    <a:pt x="25" y="12"/>
                  </a:lnTo>
                  <a:lnTo>
                    <a:pt x="25" y="18"/>
                  </a:lnTo>
                  <a:lnTo>
                    <a:pt x="21" y="24"/>
                  </a:lnTo>
                  <a:lnTo>
                    <a:pt x="16" y="28"/>
                  </a:lnTo>
                  <a:lnTo>
                    <a:pt x="12" y="30"/>
                  </a:lnTo>
                  <a:lnTo>
                    <a:pt x="7" y="31"/>
                  </a:lnTo>
                  <a:lnTo>
                    <a:pt x="4" y="30"/>
                  </a:lnTo>
                  <a:lnTo>
                    <a:pt x="1" y="25"/>
                  </a:lnTo>
                  <a:lnTo>
                    <a:pt x="0" y="20"/>
                  </a:lnTo>
                  <a:lnTo>
                    <a:pt x="0" y="14"/>
                  </a:lnTo>
                  <a:lnTo>
                    <a:pt x="3" y="9"/>
                  </a:lnTo>
                  <a:lnTo>
                    <a:pt x="6" y="5"/>
                  </a:lnTo>
                  <a:lnTo>
                    <a:pt x="12" y="1"/>
                  </a:lnTo>
                  <a:lnTo>
                    <a:pt x="18" y="0"/>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16" name="Freeform 354">
              <a:extLst>
                <a:ext uri="{FF2B5EF4-FFF2-40B4-BE49-F238E27FC236}">
                  <a16:creationId xmlns:a16="http://schemas.microsoft.com/office/drawing/2014/main" xmlns="" id="{B8A86067-7690-45A9-B5F0-9F54AEDCF876}"/>
                </a:ext>
              </a:extLst>
            </p:cNvPr>
            <p:cNvSpPr>
              <a:spLocks/>
            </p:cNvSpPr>
            <p:nvPr/>
          </p:nvSpPr>
          <p:spPr bwMode="auto">
            <a:xfrm>
              <a:off x="2704" y="1088"/>
              <a:ext cx="15" cy="17"/>
            </a:xfrm>
            <a:custGeom>
              <a:avLst/>
              <a:gdLst>
                <a:gd name="T0" fmla="*/ 1 w 30"/>
                <a:gd name="T1" fmla="*/ 1 h 33"/>
                <a:gd name="T2" fmla="*/ 1 w 30"/>
                <a:gd name="T3" fmla="*/ 1 h 33"/>
                <a:gd name="T4" fmla="*/ 1 w 30"/>
                <a:gd name="T5" fmla="*/ 1 h 33"/>
                <a:gd name="T6" fmla="*/ 1 w 30"/>
                <a:gd name="T7" fmla="*/ 1 h 33"/>
                <a:gd name="T8" fmla="*/ 1 w 30"/>
                <a:gd name="T9" fmla="*/ 2 h 33"/>
                <a:gd name="T10" fmla="*/ 1 w 30"/>
                <a:gd name="T11" fmla="*/ 1 h 33"/>
                <a:gd name="T12" fmla="*/ 0 w 30"/>
                <a:gd name="T13" fmla="*/ 1 h 33"/>
                <a:gd name="T14" fmla="*/ 0 w 30"/>
                <a:gd name="T15" fmla="*/ 1 h 33"/>
                <a:gd name="T16" fmla="*/ 1 w 30"/>
                <a:gd name="T17" fmla="*/ 1 h 33"/>
                <a:gd name="T18" fmla="*/ 1 w 30"/>
                <a:gd name="T19" fmla="*/ 1 h 33"/>
                <a:gd name="T20" fmla="*/ 1 w 30"/>
                <a:gd name="T21" fmla="*/ 1 h 33"/>
                <a:gd name="T22" fmla="*/ 1 w 30"/>
                <a:gd name="T23" fmla="*/ 1 h 33"/>
                <a:gd name="T24" fmla="*/ 1 w 30"/>
                <a:gd name="T25" fmla="*/ 0 h 33"/>
                <a:gd name="T26" fmla="*/ 1 w 30"/>
                <a:gd name="T27" fmla="*/ 1 h 33"/>
                <a:gd name="T28" fmla="*/ 1 w 30"/>
                <a:gd name="T29" fmla="*/ 1 h 33"/>
                <a:gd name="T30" fmla="*/ 1 w 30"/>
                <a:gd name="T31" fmla="*/ 1 h 33"/>
                <a:gd name="T32" fmla="*/ 1 w 30"/>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0" h="33">
                  <a:moveTo>
                    <a:pt x="27" y="17"/>
                  </a:moveTo>
                  <a:lnTo>
                    <a:pt x="24" y="23"/>
                  </a:lnTo>
                  <a:lnTo>
                    <a:pt x="20" y="29"/>
                  </a:lnTo>
                  <a:lnTo>
                    <a:pt x="16" y="32"/>
                  </a:lnTo>
                  <a:lnTo>
                    <a:pt x="9" y="33"/>
                  </a:lnTo>
                  <a:lnTo>
                    <a:pt x="3" y="31"/>
                  </a:lnTo>
                  <a:lnTo>
                    <a:pt x="0" y="28"/>
                  </a:lnTo>
                  <a:lnTo>
                    <a:pt x="0" y="22"/>
                  </a:lnTo>
                  <a:lnTo>
                    <a:pt x="1" y="15"/>
                  </a:lnTo>
                  <a:lnTo>
                    <a:pt x="4" y="9"/>
                  </a:lnTo>
                  <a:lnTo>
                    <a:pt x="10" y="3"/>
                  </a:lnTo>
                  <a:lnTo>
                    <a:pt x="16" y="1"/>
                  </a:lnTo>
                  <a:lnTo>
                    <a:pt x="22" y="0"/>
                  </a:lnTo>
                  <a:lnTo>
                    <a:pt x="25" y="1"/>
                  </a:lnTo>
                  <a:lnTo>
                    <a:pt x="28" y="6"/>
                  </a:lnTo>
                  <a:lnTo>
                    <a:pt x="30" y="11"/>
                  </a:lnTo>
                  <a:lnTo>
                    <a:pt x="27" y="17"/>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17" name="Freeform 355">
              <a:extLst>
                <a:ext uri="{FF2B5EF4-FFF2-40B4-BE49-F238E27FC236}">
                  <a16:creationId xmlns:a16="http://schemas.microsoft.com/office/drawing/2014/main" xmlns="" id="{17C156B6-215F-409D-AD45-CB0AFD7230D2}"/>
                </a:ext>
              </a:extLst>
            </p:cNvPr>
            <p:cNvSpPr>
              <a:spLocks/>
            </p:cNvSpPr>
            <p:nvPr/>
          </p:nvSpPr>
          <p:spPr bwMode="auto">
            <a:xfrm>
              <a:off x="2686" y="1086"/>
              <a:ext cx="15" cy="14"/>
            </a:xfrm>
            <a:custGeom>
              <a:avLst/>
              <a:gdLst>
                <a:gd name="T0" fmla="*/ 1 w 29"/>
                <a:gd name="T1" fmla="*/ 0 h 29"/>
                <a:gd name="T2" fmla="*/ 1 w 29"/>
                <a:gd name="T3" fmla="*/ 0 h 29"/>
                <a:gd name="T4" fmla="*/ 0 w 29"/>
                <a:gd name="T5" fmla="*/ 0 h 29"/>
                <a:gd name="T6" fmla="*/ 0 w 29"/>
                <a:gd name="T7" fmla="*/ 0 h 29"/>
                <a:gd name="T8" fmla="*/ 1 w 29"/>
                <a:gd name="T9" fmla="*/ 0 h 29"/>
                <a:gd name="T10" fmla="*/ 1 w 29"/>
                <a:gd name="T11" fmla="*/ 0 h 29"/>
                <a:gd name="T12" fmla="*/ 1 w 29"/>
                <a:gd name="T13" fmla="*/ 0 h 29"/>
                <a:gd name="T14" fmla="*/ 1 w 29"/>
                <a:gd name="T15" fmla="*/ 0 h 29"/>
                <a:gd name="T16" fmla="*/ 1 w 29"/>
                <a:gd name="T17" fmla="*/ 0 h 29"/>
                <a:gd name="T18" fmla="*/ 1 w 29"/>
                <a:gd name="T19" fmla="*/ 0 h 29"/>
                <a:gd name="T20" fmla="*/ 1 w 29"/>
                <a:gd name="T21" fmla="*/ 0 h 29"/>
                <a:gd name="T22" fmla="*/ 1 w 29"/>
                <a:gd name="T23" fmla="*/ 0 h 29"/>
                <a:gd name="T24" fmla="*/ 1 w 29"/>
                <a:gd name="T25" fmla="*/ 0 h 29"/>
                <a:gd name="T26" fmla="*/ 1 w 29"/>
                <a:gd name="T27" fmla="*/ 0 h 29"/>
                <a:gd name="T28" fmla="*/ 1 w 29"/>
                <a:gd name="T29" fmla="*/ 0 h 29"/>
                <a:gd name="T30" fmla="*/ 1 w 29"/>
                <a:gd name="T31" fmla="*/ 0 h 29"/>
                <a:gd name="T32" fmla="*/ 1 w 29"/>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29">
                  <a:moveTo>
                    <a:pt x="5" y="26"/>
                  </a:moveTo>
                  <a:lnTo>
                    <a:pt x="1" y="22"/>
                  </a:lnTo>
                  <a:lnTo>
                    <a:pt x="0" y="17"/>
                  </a:lnTo>
                  <a:lnTo>
                    <a:pt x="0" y="13"/>
                  </a:lnTo>
                  <a:lnTo>
                    <a:pt x="2" y="8"/>
                  </a:lnTo>
                  <a:lnTo>
                    <a:pt x="7" y="5"/>
                  </a:lnTo>
                  <a:lnTo>
                    <a:pt x="12" y="1"/>
                  </a:lnTo>
                  <a:lnTo>
                    <a:pt x="16" y="0"/>
                  </a:lnTo>
                  <a:lnTo>
                    <a:pt x="21" y="1"/>
                  </a:lnTo>
                  <a:lnTo>
                    <a:pt x="25" y="4"/>
                  </a:lnTo>
                  <a:lnTo>
                    <a:pt x="28" y="8"/>
                  </a:lnTo>
                  <a:lnTo>
                    <a:pt x="29" y="14"/>
                  </a:lnTo>
                  <a:lnTo>
                    <a:pt x="28" y="19"/>
                  </a:lnTo>
                  <a:lnTo>
                    <a:pt x="23" y="23"/>
                  </a:lnTo>
                  <a:lnTo>
                    <a:pt x="18" y="28"/>
                  </a:lnTo>
                  <a:lnTo>
                    <a:pt x="12" y="29"/>
                  </a:lnTo>
                  <a:lnTo>
                    <a:pt x="5" y="2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18" name="Freeform 356">
              <a:extLst>
                <a:ext uri="{FF2B5EF4-FFF2-40B4-BE49-F238E27FC236}">
                  <a16:creationId xmlns:a16="http://schemas.microsoft.com/office/drawing/2014/main" xmlns="" id="{B8AF35E7-51A2-4984-882A-6ABFB0C3144C}"/>
                </a:ext>
              </a:extLst>
            </p:cNvPr>
            <p:cNvSpPr>
              <a:spLocks/>
            </p:cNvSpPr>
            <p:nvPr/>
          </p:nvSpPr>
          <p:spPr bwMode="auto">
            <a:xfrm>
              <a:off x="2745" y="1012"/>
              <a:ext cx="123" cy="79"/>
            </a:xfrm>
            <a:custGeom>
              <a:avLst/>
              <a:gdLst>
                <a:gd name="T0" fmla="*/ 0 w 247"/>
                <a:gd name="T1" fmla="*/ 4 h 159"/>
                <a:gd name="T2" fmla="*/ 0 w 247"/>
                <a:gd name="T3" fmla="*/ 4 h 159"/>
                <a:gd name="T4" fmla="*/ 0 w 247"/>
                <a:gd name="T5" fmla="*/ 4 h 159"/>
                <a:gd name="T6" fmla="*/ 0 w 247"/>
                <a:gd name="T7" fmla="*/ 4 h 159"/>
                <a:gd name="T8" fmla="*/ 1 w 247"/>
                <a:gd name="T9" fmla="*/ 4 h 159"/>
                <a:gd name="T10" fmla="*/ 2 w 247"/>
                <a:gd name="T11" fmla="*/ 4 h 159"/>
                <a:gd name="T12" fmla="*/ 4 w 247"/>
                <a:gd name="T13" fmla="*/ 4 h 159"/>
                <a:gd name="T14" fmla="*/ 4 w 247"/>
                <a:gd name="T15" fmla="*/ 4 h 159"/>
                <a:gd name="T16" fmla="*/ 3 w 247"/>
                <a:gd name="T17" fmla="*/ 4 h 159"/>
                <a:gd name="T18" fmla="*/ 2 w 247"/>
                <a:gd name="T19" fmla="*/ 4 h 159"/>
                <a:gd name="T20" fmla="*/ 1 w 247"/>
                <a:gd name="T21" fmla="*/ 3 h 159"/>
                <a:gd name="T22" fmla="*/ 1 w 247"/>
                <a:gd name="T23" fmla="*/ 3 h 159"/>
                <a:gd name="T24" fmla="*/ 1 w 247"/>
                <a:gd name="T25" fmla="*/ 3 h 159"/>
                <a:gd name="T26" fmla="*/ 2 w 247"/>
                <a:gd name="T27" fmla="*/ 3 h 159"/>
                <a:gd name="T28" fmla="*/ 3 w 247"/>
                <a:gd name="T29" fmla="*/ 3 h 159"/>
                <a:gd name="T30" fmla="*/ 4 w 247"/>
                <a:gd name="T31" fmla="*/ 3 h 159"/>
                <a:gd name="T32" fmla="*/ 5 w 247"/>
                <a:gd name="T33" fmla="*/ 3 h 159"/>
                <a:gd name="T34" fmla="*/ 5 w 247"/>
                <a:gd name="T35" fmla="*/ 3 h 159"/>
                <a:gd name="T36" fmla="*/ 4 w 247"/>
                <a:gd name="T37" fmla="*/ 3 h 159"/>
                <a:gd name="T38" fmla="*/ 3 w 247"/>
                <a:gd name="T39" fmla="*/ 3 h 159"/>
                <a:gd name="T40" fmla="*/ 3 w 247"/>
                <a:gd name="T41" fmla="*/ 3 h 159"/>
                <a:gd name="T42" fmla="*/ 2 w 247"/>
                <a:gd name="T43" fmla="*/ 2 h 159"/>
                <a:gd name="T44" fmla="*/ 3 w 247"/>
                <a:gd name="T45" fmla="*/ 2 h 159"/>
                <a:gd name="T46" fmla="*/ 3 w 247"/>
                <a:gd name="T47" fmla="*/ 2 h 159"/>
                <a:gd name="T48" fmla="*/ 4 w 247"/>
                <a:gd name="T49" fmla="*/ 2 h 159"/>
                <a:gd name="T50" fmla="*/ 4 w 247"/>
                <a:gd name="T51" fmla="*/ 2 h 159"/>
                <a:gd name="T52" fmla="*/ 5 w 247"/>
                <a:gd name="T53" fmla="*/ 2 h 159"/>
                <a:gd name="T54" fmla="*/ 6 w 247"/>
                <a:gd name="T55" fmla="*/ 3 h 159"/>
                <a:gd name="T56" fmla="*/ 5 w 247"/>
                <a:gd name="T57" fmla="*/ 2 h 159"/>
                <a:gd name="T58" fmla="*/ 5 w 247"/>
                <a:gd name="T59" fmla="*/ 2 h 159"/>
                <a:gd name="T60" fmla="*/ 4 w 247"/>
                <a:gd name="T61" fmla="*/ 2 h 159"/>
                <a:gd name="T62" fmla="*/ 5 w 247"/>
                <a:gd name="T63" fmla="*/ 2 h 159"/>
                <a:gd name="T64" fmla="*/ 7 w 247"/>
                <a:gd name="T65" fmla="*/ 1 h 159"/>
                <a:gd name="T66" fmla="*/ 7 w 247"/>
                <a:gd name="T67" fmla="*/ 1 h 159"/>
                <a:gd name="T68" fmla="*/ 7 w 247"/>
                <a:gd name="T69" fmla="*/ 1 h 159"/>
                <a:gd name="T70" fmla="*/ 6 w 247"/>
                <a:gd name="T71" fmla="*/ 1 h 159"/>
                <a:gd name="T72" fmla="*/ 5 w 247"/>
                <a:gd name="T73" fmla="*/ 1 h 159"/>
                <a:gd name="T74" fmla="*/ 4 w 247"/>
                <a:gd name="T75" fmla="*/ 1 h 159"/>
                <a:gd name="T76" fmla="*/ 5 w 247"/>
                <a:gd name="T77" fmla="*/ 0 h 159"/>
                <a:gd name="T78" fmla="*/ 5 w 247"/>
                <a:gd name="T79" fmla="*/ 0 h 159"/>
                <a:gd name="T80" fmla="*/ 4 w 247"/>
                <a:gd name="T81" fmla="*/ 0 h 159"/>
                <a:gd name="T82" fmla="*/ 4 w 247"/>
                <a:gd name="T83" fmla="*/ 1 h 159"/>
                <a:gd name="T84" fmla="*/ 4 w 247"/>
                <a:gd name="T85" fmla="*/ 2 h 159"/>
                <a:gd name="T86" fmla="*/ 3 w 247"/>
                <a:gd name="T87" fmla="*/ 2 h 159"/>
                <a:gd name="T88" fmla="*/ 2 w 247"/>
                <a:gd name="T89" fmla="*/ 2 h 159"/>
                <a:gd name="T90" fmla="*/ 2 w 247"/>
                <a:gd name="T91" fmla="*/ 2 h 159"/>
                <a:gd name="T92" fmla="*/ 2 w 247"/>
                <a:gd name="T93" fmla="*/ 0 h 159"/>
                <a:gd name="T94" fmla="*/ 2 w 247"/>
                <a:gd name="T95" fmla="*/ 0 h 159"/>
                <a:gd name="T96" fmla="*/ 2 w 247"/>
                <a:gd name="T97" fmla="*/ 1 h 159"/>
                <a:gd name="T98" fmla="*/ 1 w 247"/>
                <a:gd name="T99" fmla="*/ 2 h 159"/>
                <a:gd name="T100" fmla="*/ 0 w 247"/>
                <a:gd name="T101" fmla="*/ 3 h 159"/>
                <a:gd name="T102" fmla="*/ 0 w 247"/>
                <a:gd name="T103" fmla="*/ 3 h 159"/>
                <a:gd name="T104" fmla="*/ 0 w 247"/>
                <a:gd name="T105" fmla="*/ 2 h 159"/>
                <a:gd name="T106" fmla="*/ 0 w 247"/>
                <a:gd name="T107" fmla="*/ 1 h 159"/>
                <a:gd name="T108" fmla="*/ 0 w 247"/>
                <a:gd name="T109" fmla="*/ 4 h 15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47" h="159">
                  <a:moveTo>
                    <a:pt x="0" y="128"/>
                  </a:moveTo>
                  <a:lnTo>
                    <a:pt x="3" y="129"/>
                  </a:lnTo>
                  <a:lnTo>
                    <a:pt x="4" y="130"/>
                  </a:lnTo>
                  <a:lnTo>
                    <a:pt x="6" y="131"/>
                  </a:lnTo>
                  <a:lnTo>
                    <a:pt x="7" y="133"/>
                  </a:lnTo>
                  <a:lnTo>
                    <a:pt x="8" y="136"/>
                  </a:lnTo>
                  <a:lnTo>
                    <a:pt x="9" y="137"/>
                  </a:lnTo>
                  <a:lnTo>
                    <a:pt x="9" y="139"/>
                  </a:lnTo>
                  <a:lnTo>
                    <a:pt x="9" y="141"/>
                  </a:lnTo>
                  <a:lnTo>
                    <a:pt x="14" y="137"/>
                  </a:lnTo>
                  <a:lnTo>
                    <a:pt x="19" y="133"/>
                  </a:lnTo>
                  <a:lnTo>
                    <a:pt x="22" y="131"/>
                  </a:lnTo>
                  <a:lnTo>
                    <a:pt x="24" y="129"/>
                  </a:lnTo>
                  <a:lnTo>
                    <a:pt x="34" y="133"/>
                  </a:lnTo>
                  <a:lnTo>
                    <a:pt x="46" y="139"/>
                  </a:lnTo>
                  <a:lnTo>
                    <a:pt x="61" y="145"/>
                  </a:lnTo>
                  <a:lnTo>
                    <a:pt x="77" y="149"/>
                  </a:lnTo>
                  <a:lnTo>
                    <a:pt x="95" y="154"/>
                  </a:lnTo>
                  <a:lnTo>
                    <a:pt x="110" y="158"/>
                  </a:lnTo>
                  <a:lnTo>
                    <a:pt x="123" y="159"/>
                  </a:lnTo>
                  <a:lnTo>
                    <a:pt x="133" y="159"/>
                  </a:lnTo>
                  <a:lnTo>
                    <a:pt x="142" y="156"/>
                  </a:lnTo>
                  <a:lnTo>
                    <a:pt x="144" y="155"/>
                  </a:lnTo>
                  <a:lnTo>
                    <a:pt x="140" y="154"/>
                  </a:lnTo>
                  <a:lnTo>
                    <a:pt x="133" y="154"/>
                  </a:lnTo>
                  <a:lnTo>
                    <a:pt x="120" y="154"/>
                  </a:lnTo>
                  <a:lnTo>
                    <a:pt x="106" y="152"/>
                  </a:lnTo>
                  <a:lnTo>
                    <a:pt x="92" y="147"/>
                  </a:lnTo>
                  <a:lnTo>
                    <a:pt x="79" y="143"/>
                  </a:lnTo>
                  <a:lnTo>
                    <a:pt x="66" y="138"/>
                  </a:lnTo>
                  <a:lnTo>
                    <a:pt x="54" y="132"/>
                  </a:lnTo>
                  <a:lnTo>
                    <a:pt x="45" y="126"/>
                  </a:lnTo>
                  <a:lnTo>
                    <a:pt x="38" y="121"/>
                  </a:lnTo>
                  <a:lnTo>
                    <a:pt x="36" y="117"/>
                  </a:lnTo>
                  <a:lnTo>
                    <a:pt x="38" y="115"/>
                  </a:lnTo>
                  <a:lnTo>
                    <a:pt x="43" y="115"/>
                  </a:lnTo>
                  <a:lnTo>
                    <a:pt x="49" y="113"/>
                  </a:lnTo>
                  <a:lnTo>
                    <a:pt x="56" y="109"/>
                  </a:lnTo>
                  <a:lnTo>
                    <a:pt x="62" y="107"/>
                  </a:lnTo>
                  <a:lnTo>
                    <a:pt x="69" y="103"/>
                  </a:lnTo>
                  <a:lnTo>
                    <a:pt x="74" y="101"/>
                  </a:lnTo>
                  <a:lnTo>
                    <a:pt x="81" y="105"/>
                  </a:lnTo>
                  <a:lnTo>
                    <a:pt x="92" y="109"/>
                  </a:lnTo>
                  <a:lnTo>
                    <a:pt x="105" y="114"/>
                  </a:lnTo>
                  <a:lnTo>
                    <a:pt x="119" y="118"/>
                  </a:lnTo>
                  <a:lnTo>
                    <a:pt x="133" y="123"/>
                  </a:lnTo>
                  <a:lnTo>
                    <a:pt x="147" y="125"/>
                  </a:lnTo>
                  <a:lnTo>
                    <a:pt x="159" y="126"/>
                  </a:lnTo>
                  <a:lnTo>
                    <a:pt x="168" y="125"/>
                  </a:lnTo>
                  <a:lnTo>
                    <a:pt x="175" y="123"/>
                  </a:lnTo>
                  <a:lnTo>
                    <a:pt x="179" y="121"/>
                  </a:lnTo>
                  <a:lnTo>
                    <a:pt x="178" y="120"/>
                  </a:lnTo>
                  <a:lnTo>
                    <a:pt x="171" y="120"/>
                  </a:lnTo>
                  <a:lnTo>
                    <a:pt x="165" y="120"/>
                  </a:lnTo>
                  <a:lnTo>
                    <a:pt x="158" y="120"/>
                  </a:lnTo>
                  <a:lnTo>
                    <a:pt x="151" y="118"/>
                  </a:lnTo>
                  <a:lnTo>
                    <a:pt x="144" y="117"/>
                  </a:lnTo>
                  <a:lnTo>
                    <a:pt x="137" y="116"/>
                  </a:lnTo>
                  <a:lnTo>
                    <a:pt x="130" y="114"/>
                  </a:lnTo>
                  <a:lnTo>
                    <a:pt x="123" y="110"/>
                  </a:lnTo>
                  <a:lnTo>
                    <a:pt x="117" y="108"/>
                  </a:lnTo>
                  <a:lnTo>
                    <a:pt x="105" y="103"/>
                  </a:lnTo>
                  <a:lnTo>
                    <a:pt x="96" y="100"/>
                  </a:lnTo>
                  <a:lnTo>
                    <a:pt x="89" y="98"/>
                  </a:lnTo>
                  <a:lnTo>
                    <a:pt x="84" y="94"/>
                  </a:lnTo>
                  <a:lnTo>
                    <a:pt x="89" y="92"/>
                  </a:lnTo>
                  <a:lnTo>
                    <a:pt x="94" y="90"/>
                  </a:lnTo>
                  <a:lnTo>
                    <a:pt x="100" y="87"/>
                  </a:lnTo>
                  <a:lnTo>
                    <a:pt x="107" y="86"/>
                  </a:lnTo>
                  <a:lnTo>
                    <a:pt x="113" y="85"/>
                  </a:lnTo>
                  <a:lnTo>
                    <a:pt x="120" y="84"/>
                  </a:lnTo>
                  <a:lnTo>
                    <a:pt x="125" y="83"/>
                  </a:lnTo>
                  <a:lnTo>
                    <a:pt x="129" y="81"/>
                  </a:lnTo>
                  <a:lnTo>
                    <a:pt x="133" y="80"/>
                  </a:lnTo>
                  <a:lnTo>
                    <a:pt x="138" y="81"/>
                  </a:lnTo>
                  <a:lnTo>
                    <a:pt x="143" y="83"/>
                  </a:lnTo>
                  <a:lnTo>
                    <a:pt x="149" y="85"/>
                  </a:lnTo>
                  <a:lnTo>
                    <a:pt x="156" y="87"/>
                  </a:lnTo>
                  <a:lnTo>
                    <a:pt x="161" y="91"/>
                  </a:lnTo>
                  <a:lnTo>
                    <a:pt x="167" y="93"/>
                  </a:lnTo>
                  <a:lnTo>
                    <a:pt x="172" y="95"/>
                  </a:lnTo>
                  <a:lnTo>
                    <a:pt x="181" y="99"/>
                  </a:lnTo>
                  <a:lnTo>
                    <a:pt x="190" y="100"/>
                  </a:lnTo>
                  <a:lnTo>
                    <a:pt x="194" y="99"/>
                  </a:lnTo>
                  <a:lnTo>
                    <a:pt x="190" y="95"/>
                  </a:lnTo>
                  <a:lnTo>
                    <a:pt x="186" y="93"/>
                  </a:lnTo>
                  <a:lnTo>
                    <a:pt x="181" y="91"/>
                  </a:lnTo>
                  <a:lnTo>
                    <a:pt x="175" y="87"/>
                  </a:lnTo>
                  <a:lnTo>
                    <a:pt x="170" y="85"/>
                  </a:lnTo>
                  <a:lnTo>
                    <a:pt x="165" y="83"/>
                  </a:lnTo>
                  <a:lnTo>
                    <a:pt x="160" y="80"/>
                  </a:lnTo>
                  <a:lnTo>
                    <a:pt x="157" y="78"/>
                  </a:lnTo>
                  <a:lnTo>
                    <a:pt x="155" y="76"/>
                  </a:lnTo>
                  <a:lnTo>
                    <a:pt x="163" y="75"/>
                  </a:lnTo>
                  <a:lnTo>
                    <a:pt x="173" y="72"/>
                  </a:lnTo>
                  <a:lnTo>
                    <a:pt x="186" y="70"/>
                  </a:lnTo>
                  <a:lnTo>
                    <a:pt x="199" y="68"/>
                  </a:lnTo>
                  <a:lnTo>
                    <a:pt x="213" y="65"/>
                  </a:lnTo>
                  <a:lnTo>
                    <a:pt x="226" y="63"/>
                  </a:lnTo>
                  <a:lnTo>
                    <a:pt x="235" y="61"/>
                  </a:lnTo>
                  <a:lnTo>
                    <a:pt x="241" y="60"/>
                  </a:lnTo>
                  <a:lnTo>
                    <a:pt x="247" y="58"/>
                  </a:lnTo>
                  <a:lnTo>
                    <a:pt x="247" y="56"/>
                  </a:lnTo>
                  <a:lnTo>
                    <a:pt x="243" y="55"/>
                  </a:lnTo>
                  <a:lnTo>
                    <a:pt x="235" y="54"/>
                  </a:lnTo>
                  <a:lnTo>
                    <a:pt x="227" y="54"/>
                  </a:lnTo>
                  <a:lnTo>
                    <a:pt x="216" y="54"/>
                  </a:lnTo>
                  <a:lnTo>
                    <a:pt x="202" y="55"/>
                  </a:lnTo>
                  <a:lnTo>
                    <a:pt x="188" y="56"/>
                  </a:lnTo>
                  <a:lnTo>
                    <a:pt x="174" y="58"/>
                  </a:lnTo>
                  <a:lnTo>
                    <a:pt x="163" y="61"/>
                  </a:lnTo>
                  <a:lnTo>
                    <a:pt x="152" y="63"/>
                  </a:lnTo>
                  <a:lnTo>
                    <a:pt x="145" y="65"/>
                  </a:lnTo>
                  <a:lnTo>
                    <a:pt x="149" y="52"/>
                  </a:lnTo>
                  <a:lnTo>
                    <a:pt x="155" y="34"/>
                  </a:lnTo>
                  <a:lnTo>
                    <a:pt x="161" y="17"/>
                  </a:lnTo>
                  <a:lnTo>
                    <a:pt x="170" y="7"/>
                  </a:lnTo>
                  <a:lnTo>
                    <a:pt x="173" y="2"/>
                  </a:lnTo>
                  <a:lnTo>
                    <a:pt x="173" y="0"/>
                  </a:lnTo>
                  <a:lnTo>
                    <a:pt x="168" y="1"/>
                  </a:lnTo>
                  <a:lnTo>
                    <a:pt x="164" y="4"/>
                  </a:lnTo>
                  <a:lnTo>
                    <a:pt x="160" y="9"/>
                  </a:lnTo>
                  <a:lnTo>
                    <a:pt x="156" y="15"/>
                  </a:lnTo>
                  <a:lnTo>
                    <a:pt x="150" y="24"/>
                  </a:lnTo>
                  <a:lnTo>
                    <a:pt x="144" y="33"/>
                  </a:lnTo>
                  <a:lnTo>
                    <a:pt x="138" y="42"/>
                  </a:lnTo>
                  <a:lnTo>
                    <a:pt x="133" y="52"/>
                  </a:lnTo>
                  <a:lnTo>
                    <a:pt x="129" y="58"/>
                  </a:lnTo>
                  <a:lnTo>
                    <a:pt x="128" y="64"/>
                  </a:lnTo>
                  <a:lnTo>
                    <a:pt x="122" y="65"/>
                  </a:lnTo>
                  <a:lnTo>
                    <a:pt x="115" y="68"/>
                  </a:lnTo>
                  <a:lnTo>
                    <a:pt x="107" y="70"/>
                  </a:lnTo>
                  <a:lnTo>
                    <a:pt x="99" y="72"/>
                  </a:lnTo>
                  <a:lnTo>
                    <a:pt x="91" y="75"/>
                  </a:lnTo>
                  <a:lnTo>
                    <a:pt x="83" y="77"/>
                  </a:lnTo>
                  <a:lnTo>
                    <a:pt x="77" y="79"/>
                  </a:lnTo>
                  <a:lnTo>
                    <a:pt x="73" y="80"/>
                  </a:lnTo>
                  <a:lnTo>
                    <a:pt x="74" y="67"/>
                  </a:lnTo>
                  <a:lnTo>
                    <a:pt x="79" y="47"/>
                  </a:lnTo>
                  <a:lnTo>
                    <a:pt x="84" y="27"/>
                  </a:lnTo>
                  <a:lnTo>
                    <a:pt x="90" y="14"/>
                  </a:lnTo>
                  <a:lnTo>
                    <a:pt x="94" y="7"/>
                  </a:lnTo>
                  <a:lnTo>
                    <a:pt x="94" y="4"/>
                  </a:lnTo>
                  <a:lnTo>
                    <a:pt x="90" y="5"/>
                  </a:lnTo>
                  <a:lnTo>
                    <a:pt x="85" y="12"/>
                  </a:lnTo>
                  <a:lnTo>
                    <a:pt x="77" y="26"/>
                  </a:lnTo>
                  <a:lnTo>
                    <a:pt x="67" y="45"/>
                  </a:lnTo>
                  <a:lnTo>
                    <a:pt x="60" y="65"/>
                  </a:lnTo>
                  <a:lnTo>
                    <a:pt x="58" y="84"/>
                  </a:lnTo>
                  <a:lnTo>
                    <a:pt x="47" y="91"/>
                  </a:lnTo>
                  <a:lnTo>
                    <a:pt x="39" y="98"/>
                  </a:lnTo>
                  <a:lnTo>
                    <a:pt x="33" y="105"/>
                  </a:lnTo>
                  <a:lnTo>
                    <a:pt x="27" y="109"/>
                  </a:lnTo>
                  <a:lnTo>
                    <a:pt x="23" y="111"/>
                  </a:lnTo>
                  <a:lnTo>
                    <a:pt x="20" y="111"/>
                  </a:lnTo>
                  <a:lnTo>
                    <a:pt x="19" y="109"/>
                  </a:lnTo>
                  <a:lnTo>
                    <a:pt x="20" y="103"/>
                  </a:lnTo>
                  <a:lnTo>
                    <a:pt x="22" y="90"/>
                  </a:lnTo>
                  <a:lnTo>
                    <a:pt x="26" y="69"/>
                  </a:lnTo>
                  <a:lnTo>
                    <a:pt x="30" y="48"/>
                  </a:lnTo>
                  <a:lnTo>
                    <a:pt x="34" y="34"/>
                  </a:lnTo>
                  <a:lnTo>
                    <a:pt x="23" y="50"/>
                  </a:lnTo>
                  <a:lnTo>
                    <a:pt x="13" y="77"/>
                  </a:lnTo>
                  <a:lnTo>
                    <a:pt x="5" y="105"/>
                  </a:lnTo>
                  <a:lnTo>
                    <a:pt x="0" y="128"/>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19" name="Freeform 357">
              <a:extLst>
                <a:ext uri="{FF2B5EF4-FFF2-40B4-BE49-F238E27FC236}">
                  <a16:creationId xmlns:a16="http://schemas.microsoft.com/office/drawing/2014/main" xmlns="" id="{A0C30311-AAC8-4849-822C-AE5A7CB708C7}"/>
                </a:ext>
              </a:extLst>
            </p:cNvPr>
            <p:cNvSpPr>
              <a:spLocks/>
            </p:cNvSpPr>
            <p:nvPr/>
          </p:nvSpPr>
          <p:spPr bwMode="auto">
            <a:xfrm>
              <a:off x="2752" y="1141"/>
              <a:ext cx="85" cy="100"/>
            </a:xfrm>
            <a:custGeom>
              <a:avLst/>
              <a:gdLst>
                <a:gd name="T0" fmla="*/ 0 w 171"/>
                <a:gd name="T1" fmla="*/ 1 h 200"/>
                <a:gd name="T2" fmla="*/ 0 w 171"/>
                <a:gd name="T3" fmla="*/ 1 h 200"/>
                <a:gd name="T4" fmla="*/ 0 w 171"/>
                <a:gd name="T5" fmla="*/ 1 h 200"/>
                <a:gd name="T6" fmla="*/ 0 w 171"/>
                <a:gd name="T7" fmla="*/ 2 h 200"/>
                <a:gd name="T8" fmla="*/ 0 w 171"/>
                <a:gd name="T9" fmla="*/ 2 h 200"/>
                <a:gd name="T10" fmla="*/ 0 w 171"/>
                <a:gd name="T11" fmla="*/ 4 h 200"/>
                <a:gd name="T12" fmla="*/ 0 w 171"/>
                <a:gd name="T13" fmla="*/ 4 h 200"/>
                <a:gd name="T14" fmla="*/ 0 w 171"/>
                <a:gd name="T15" fmla="*/ 4 h 200"/>
                <a:gd name="T16" fmla="*/ 0 w 171"/>
                <a:gd name="T17" fmla="*/ 4 h 200"/>
                <a:gd name="T18" fmla="*/ 0 w 171"/>
                <a:gd name="T19" fmla="*/ 3 h 200"/>
                <a:gd name="T20" fmla="*/ 1 w 171"/>
                <a:gd name="T21" fmla="*/ 2 h 200"/>
                <a:gd name="T22" fmla="*/ 1 w 171"/>
                <a:gd name="T23" fmla="*/ 2 h 200"/>
                <a:gd name="T24" fmla="*/ 1 w 171"/>
                <a:gd name="T25" fmla="*/ 3 h 200"/>
                <a:gd name="T26" fmla="*/ 2 w 171"/>
                <a:gd name="T27" fmla="*/ 3 h 200"/>
                <a:gd name="T28" fmla="*/ 2 w 171"/>
                <a:gd name="T29" fmla="*/ 4 h 200"/>
                <a:gd name="T30" fmla="*/ 2 w 171"/>
                <a:gd name="T31" fmla="*/ 5 h 200"/>
                <a:gd name="T32" fmla="*/ 2 w 171"/>
                <a:gd name="T33" fmla="*/ 5 h 200"/>
                <a:gd name="T34" fmla="*/ 2 w 171"/>
                <a:gd name="T35" fmla="*/ 6 h 200"/>
                <a:gd name="T36" fmla="*/ 2 w 171"/>
                <a:gd name="T37" fmla="*/ 6 h 200"/>
                <a:gd name="T38" fmla="*/ 2 w 171"/>
                <a:gd name="T39" fmla="*/ 6 h 200"/>
                <a:gd name="T40" fmla="*/ 2 w 171"/>
                <a:gd name="T41" fmla="*/ 6 h 200"/>
                <a:gd name="T42" fmla="*/ 2 w 171"/>
                <a:gd name="T43" fmla="*/ 5 h 200"/>
                <a:gd name="T44" fmla="*/ 2 w 171"/>
                <a:gd name="T45" fmla="*/ 5 h 200"/>
                <a:gd name="T46" fmla="*/ 2 w 171"/>
                <a:gd name="T47" fmla="*/ 4 h 200"/>
                <a:gd name="T48" fmla="*/ 3 w 171"/>
                <a:gd name="T49" fmla="*/ 4 h 200"/>
                <a:gd name="T50" fmla="*/ 3 w 171"/>
                <a:gd name="T51" fmla="*/ 5 h 200"/>
                <a:gd name="T52" fmla="*/ 4 w 171"/>
                <a:gd name="T53" fmla="*/ 6 h 200"/>
                <a:gd name="T54" fmla="*/ 5 w 171"/>
                <a:gd name="T55" fmla="*/ 7 h 200"/>
                <a:gd name="T56" fmla="*/ 5 w 171"/>
                <a:gd name="T57" fmla="*/ 6 h 200"/>
                <a:gd name="T58" fmla="*/ 4 w 171"/>
                <a:gd name="T59" fmla="*/ 6 h 200"/>
                <a:gd name="T60" fmla="*/ 4 w 171"/>
                <a:gd name="T61" fmla="*/ 5 h 200"/>
                <a:gd name="T62" fmla="*/ 4 w 171"/>
                <a:gd name="T63" fmla="*/ 5 h 200"/>
                <a:gd name="T64" fmla="*/ 4 w 171"/>
                <a:gd name="T65" fmla="*/ 4 h 200"/>
                <a:gd name="T66" fmla="*/ 3 w 171"/>
                <a:gd name="T67" fmla="*/ 4 h 200"/>
                <a:gd name="T68" fmla="*/ 3 w 171"/>
                <a:gd name="T69" fmla="*/ 4 h 200"/>
                <a:gd name="T70" fmla="*/ 3 w 171"/>
                <a:gd name="T71" fmla="*/ 3 h 200"/>
                <a:gd name="T72" fmla="*/ 3 w 171"/>
                <a:gd name="T73" fmla="*/ 3 h 200"/>
                <a:gd name="T74" fmla="*/ 3 w 171"/>
                <a:gd name="T75" fmla="*/ 3 h 200"/>
                <a:gd name="T76" fmla="*/ 3 w 171"/>
                <a:gd name="T77" fmla="*/ 3 h 200"/>
                <a:gd name="T78" fmla="*/ 4 w 171"/>
                <a:gd name="T79" fmla="*/ 4 h 200"/>
                <a:gd name="T80" fmla="*/ 4 w 171"/>
                <a:gd name="T81" fmla="*/ 4 h 200"/>
                <a:gd name="T82" fmla="*/ 4 w 171"/>
                <a:gd name="T83" fmla="*/ 4 h 200"/>
                <a:gd name="T84" fmla="*/ 4 w 171"/>
                <a:gd name="T85" fmla="*/ 4 h 200"/>
                <a:gd name="T86" fmla="*/ 3 w 171"/>
                <a:gd name="T87" fmla="*/ 3 h 200"/>
                <a:gd name="T88" fmla="*/ 3 w 171"/>
                <a:gd name="T89" fmla="*/ 3 h 200"/>
                <a:gd name="T90" fmla="*/ 2 w 171"/>
                <a:gd name="T91" fmla="*/ 3 h 200"/>
                <a:gd name="T92" fmla="*/ 2 w 171"/>
                <a:gd name="T93" fmla="*/ 2 h 200"/>
                <a:gd name="T94" fmla="*/ 1 w 171"/>
                <a:gd name="T95" fmla="*/ 2 h 200"/>
                <a:gd name="T96" fmla="*/ 1 w 171"/>
                <a:gd name="T97" fmla="*/ 2 h 200"/>
                <a:gd name="T98" fmla="*/ 1 w 171"/>
                <a:gd name="T99" fmla="*/ 2 h 200"/>
                <a:gd name="T100" fmla="*/ 1 w 171"/>
                <a:gd name="T101" fmla="*/ 2 h 200"/>
                <a:gd name="T102" fmla="*/ 1 w 171"/>
                <a:gd name="T103" fmla="*/ 1 h 200"/>
                <a:gd name="T104" fmla="*/ 2 w 171"/>
                <a:gd name="T105" fmla="*/ 1 h 200"/>
                <a:gd name="T106" fmla="*/ 2 w 171"/>
                <a:gd name="T107" fmla="*/ 2 h 200"/>
                <a:gd name="T108" fmla="*/ 3 w 171"/>
                <a:gd name="T109" fmla="*/ 2 h 200"/>
                <a:gd name="T110" fmla="*/ 3 w 171"/>
                <a:gd name="T111" fmla="*/ 1 h 200"/>
                <a:gd name="T112" fmla="*/ 2 w 171"/>
                <a:gd name="T113" fmla="*/ 1 h 200"/>
                <a:gd name="T114" fmla="*/ 2 w 171"/>
                <a:gd name="T115" fmla="*/ 1 h 200"/>
                <a:gd name="T116" fmla="*/ 1 w 171"/>
                <a:gd name="T117" fmla="*/ 1 h 200"/>
                <a:gd name="T118" fmla="*/ 1 w 171"/>
                <a:gd name="T119" fmla="*/ 1 h 200"/>
                <a:gd name="T120" fmla="*/ 0 w 171"/>
                <a:gd name="T121" fmla="*/ 1 h 200"/>
                <a:gd name="T122" fmla="*/ 0 w 171"/>
                <a:gd name="T123" fmla="*/ 1 h 20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71" h="200">
                  <a:moveTo>
                    <a:pt x="8" y="0"/>
                  </a:moveTo>
                  <a:lnTo>
                    <a:pt x="6" y="3"/>
                  </a:lnTo>
                  <a:lnTo>
                    <a:pt x="5" y="6"/>
                  </a:lnTo>
                  <a:lnTo>
                    <a:pt x="3" y="9"/>
                  </a:lnTo>
                  <a:lnTo>
                    <a:pt x="0" y="11"/>
                  </a:lnTo>
                  <a:lnTo>
                    <a:pt x="7" y="18"/>
                  </a:lnTo>
                  <a:lnTo>
                    <a:pt x="14" y="26"/>
                  </a:lnTo>
                  <a:lnTo>
                    <a:pt x="18" y="34"/>
                  </a:lnTo>
                  <a:lnTo>
                    <a:pt x="18" y="41"/>
                  </a:lnTo>
                  <a:lnTo>
                    <a:pt x="16" y="54"/>
                  </a:lnTo>
                  <a:lnTo>
                    <a:pt x="18" y="76"/>
                  </a:lnTo>
                  <a:lnTo>
                    <a:pt x="19" y="99"/>
                  </a:lnTo>
                  <a:lnTo>
                    <a:pt x="21" y="114"/>
                  </a:lnTo>
                  <a:lnTo>
                    <a:pt x="24" y="121"/>
                  </a:lnTo>
                  <a:lnTo>
                    <a:pt x="27" y="124"/>
                  </a:lnTo>
                  <a:lnTo>
                    <a:pt x="29" y="123"/>
                  </a:lnTo>
                  <a:lnTo>
                    <a:pt x="29" y="116"/>
                  </a:lnTo>
                  <a:lnTo>
                    <a:pt x="28" y="102"/>
                  </a:lnTo>
                  <a:lnTo>
                    <a:pt x="29" y="84"/>
                  </a:lnTo>
                  <a:lnTo>
                    <a:pt x="30" y="67"/>
                  </a:lnTo>
                  <a:lnTo>
                    <a:pt x="32" y="54"/>
                  </a:lnTo>
                  <a:lnTo>
                    <a:pt x="37" y="57"/>
                  </a:lnTo>
                  <a:lnTo>
                    <a:pt x="42" y="61"/>
                  </a:lnTo>
                  <a:lnTo>
                    <a:pt x="47" y="64"/>
                  </a:lnTo>
                  <a:lnTo>
                    <a:pt x="52" y="69"/>
                  </a:lnTo>
                  <a:lnTo>
                    <a:pt x="57" y="74"/>
                  </a:lnTo>
                  <a:lnTo>
                    <a:pt x="61" y="78"/>
                  </a:lnTo>
                  <a:lnTo>
                    <a:pt x="65" y="83"/>
                  </a:lnTo>
                  <a:lnTo>
                    <a:pt x="67" y="86"/>
                  </a:lnTo>
                  <a:lnTo>
                    <a:pt x="70" y="98"/>
                  </a:lnTo>
                  <a:lnTo>
                    <a:pt x="73" y="114"/>
                  </a:lnTo>
                  <a:lnTo>
                    <a:pt x="75" y="132"/>
                  </a:lnTo>
                  <a:lnTo>
                    <a:pt x="75" y="146"/>
                  </a:lnTo>
                  <a:lnTo>
                    <a:pt x="74" y="157"/>
                  </a:lnTo>
                  <a:lnTo>
                    <a:pt x="73" y="166"/>
                  </a:lnTo>
                  <a:lnTo>
                    <a:pt x="74" y="176"/>
                  </a:lnTo>
                  <a:lnTo>
                    <a:pt x="76" y="183"/>
                  </a:lnTo>
                  <a:lnTo>
                    <a:pt x="79" y="186"/>
                  </a:lnTo>
                  <a:lnTo>
                    <a:pt x="80" y="184"/>
                  </a:lnTo>
                  <a:lnTo>
                    <a:pt x="81" y="180"/>
                  </a:lnTo>
                  <a:lnTo>
                    <a:pt x="80" y="173"/>
                  </a:lnTo>
                  <a:lnTo>
                    <a:pt x="80" y="163"/>
                  </a:lnTo>
                  <a:lnTo>
                    <a:pt x="82" y="155"/>
                  </a:lnTo>
                  <a:lnTo>
                    <a:pt x="84" y="148"/>
                  </a:lnTo>
                  <a:lnTo>
                    <a:pt x="85" y="143"/>
                  </a:lnTo>
                  <a:lnTo>
                    <a:pt x="87" y="135"/>
                  </a:lnTo>
                  <a:lnTo>
                    <a:pt x="87" y="121"/>
                  </a:lnTo>
                  <a:lnTo>
                    <a:pt x="87" y="108"/>
                  </a:lnTo>
                  <a:lnTo>
                    <a:pt x="85" y="99"/>
                  </a:lnTo>
                  <a:lnTo>
                    <a:pt x="97" y="112"/>
                  </a:lnTo>
                  <a:lnTo>
                    <a:pt x="108" y="127"/>
                  </a:lnTo>
                  <a:lnTo>
                    <a:pt x="121" y="143"/>
                  </a:lnTo>
                  <a:lnTo>
                    <a:pt x="134" y="159"/>
                  </a:lnTo>
                  <a:lnTo>
                    <a:pt x="145" y="174"/>
                  </a:lnTo>
                  <a:lnTo>
                    <a:pt x="156" y="186"/>
                  </a:lnTo>
                  <a:lnTo>
                    <a:pt x="164" y="196"/>
                  </a:lnTo>
                  <a:lnTo>
                    <a:pt x="171" y="200"/>
                  </a:lnTo>
                  <a:lnTo>
                    <a:pt x="166" y="192"/>
                  </a:lnTo>
                  <a:lnTo>
                    <a:pt x="161" y="182"/>
                  </a:lnTo>
                  <a:lnTo>
                    <a:pt x="156" y="173"/>
                  </a:lnTo>
                  <a:lnTo>
                    <a:pt x="150" y="162"/>
                  </a:lnTo>
                  <a:lnTo>
                    <a:pt x="144" y="153"/>
                  </a:lnTo>
                  <a:lnTo>
                    <a:pt x="140" y="144"/>
                  </a:lnTo>
                  <a:lnTo>
                    <a:pt x="135" y="137"/>
                  </a:lnTo>
                  <a:lnTo>
                    <a:pt x="133" y="132"/>
                  </a:lnTo>
                  <a:lnTo>
                    <a:pt x="130" y="128"/>
                  </a:lnTo>
                  <a:lnTo>
                    <a:pt x="127" y="122"/>
                  </a:lnTo>
                  <a:lnTo>
                    <a:pt x="121" y="116"/>
                  </a:lnTo>
                  <a:lnTo>
                    <a:pt x="115" y="109"/>
                  </a:lnTo>
                  <a:lnTo>
                    <a:pt x="110" y="103"/>
                  </a:lnTo>
                  <a:lnTo>
                    <a:pt x="104" y="98"/>
                  </a:lnTo>
                  <a:lnTo>
                    <a:pt x="98" y="93"/>
                  </a:lnTo>
                  <a:lnTo>
                    <a:pt x="95" y="90"/>
                  </a:lnTo>
                  <a:lnTo>
                    <a:pt x="99" y="90"/>
                  </a:lnTo>
                  <a:lnTo>
                    <a:pt x="105" y="91"/>
                  </a:lnTo>
                  <a:lnTo>
                    <a:pt x="111" y="92"/>
                  </a:lnTo>
                  <a:lnTo>
                    <a:pt x="118" y="93"/>
                  </a:lnTo>
                  <a:lnTo>
                    <a:pt x="123" y="95"/>
                  </a:lnTo>
                  <a:lnTo>
                    <a:pt x="129" y="98"/>
                  </a:lnTo>
                  <a:lnTo>
                    <a:pt x="134" y="101"/>
                  </a:lnTo>
                  <a:lnTo>
                    <a:pt x="137" y="103"/>
                  </a:lnTo>
                  <a:lnTo>
                    <a:pt x="142" y="107"/>
                  </a:lnTo>
                  <a:lnTo>
                    <a:pt x="146" y="108"/>
                  </a:lnTo>
                  <a:lnTo>
                    <a:pt x="149" y="107"/>
                  </a:lnTo>
                  <a:lnTo>
                    <a:pt x="145" y="101"/>
                  </a:lnTo>
                  <a:lnTo>
                    <a:pt x="141" y="97"/>
                  </a:lnTo>
                  <a:lnTo>
                    <a:pt x="134" y="92"/>
                  </a:lnTo>
                  <a:lnTo>
                    <a:pt x="126" y="86"/>
                  </a:lnTo>
                  <a:lnTo>
                    <a:pt x="115" y="80"/>
                  </a:lnTo>
                  <a:lnTo>
                    <a:pt x="105" y="76"/>
                  </a:lnTo>
                  <a:lnTo>
                    <a:pt x="95" y="71"/>
                  </a:lnTo>
                  <a:lnTo>
                    <a:pt x="85" y="68"/>
                  </a:lnTo>
                  <a:lnTo>
                    <a:pt x="76" y="67"/>
                  </a:lnTo>
                  <a:lnTo>
                    <a:pt x="72" y="64"/>
                  </a:lnTo>
                  <a:lnTo>
                    <a:pt x="66" y="62"/>
                  </a:lnTo>
                  <a:lnTo>
                    <a:pt x="61" y="57"/>
                  </a:lnTo>
                  <a:lnTo>
                    <a:pt x="56" y="54"/>
                  </a:lnTo>
                  <a:lnTo>
                    <a:pt x="51" y="49"/>
                  </a:lnTo>
                  <a:lnTo>
                    <a:pt x="46" y="45"/>
                  </a:lnTo>
                  <a:lnTo>
                    <a:pt x="43" y="41"/>
                  </a:lnTo>
                  <a:lnTo>
                    <a:pt x="39" y="37"/>
                  </a:lnTo>
                  <a:lnTo>
                    <a:pt x="45" y="34"/>
                  </a:lnTo>
                  <a:lnTo>
                    <a:pt x="52" y="33"/>
                  </a:lnTo>
                  <a:lnTo>
                    <a:pt x="60" y="32"/>
                  </a:lnTo>
                  <a:lnTo>
                    <a:pt x="69" y="32"/>
                  </a:lnTo>
                  <a:lnTo>
                    <a:pt x="79" y="32"/>
                  </a:lnTo>
                  <a:lnTo>
                    <a:pt x="87" y="32"/>
                  </a:lnTo>
                  <a:lnTo>
                    <a:pt x="94" y="33"/>
                  </a:lnTo>
                  <a:lnTo>
                    <a:pt x="99" y="34"/>
                  </a:lnTo>
                  <a:lnTo>
                    <a:pt x="107" y="37"/>
                  </a:lnTo>
                  <a:lnTo>
                    <a:pt x="112" y="36"/>
                  </a:lnTo>
                  <a:lnTo>
                    <a:pt x="110" y="32"/>
                  </a:lnTo>
                  <a:lnTo>
                    <a:pt x="99" y="27"/>
                  </a:lnTo>
                  <a:lnTo>
                    <a:pt x="90" y="25"/>
                  </a:lnTo>
                  <a:lnTo>
                    <a:pt x="80" y="24"/>
                  </a:lnTo>
                  <a:lnTo>
                    <a:pt x="69" y="22"/>
                  </a:lnTo>
                  <a:lnTo>
                    <a:pt x="59" y="22"/>
                  </a:lnTo>
                  <a:lnTo>
                    <a:pt x="49" y="21"/>
                  </a:lnTo>
                  <a:lnTo>
                    <a:pt x="39" y="21"/>
                  </a:lnTo>
                  <a:lnTo>
                    <a:pt x="32" y="19"/>
                  </a:lnTo>
                  <a:lnTo>
                    <a:pt x="27" y="19"/>
                  </a:lnTo>
                  <a:lnTo>
                    <a:pt x="20" y="17"/>
                  </a:lnTo>
                  <a:lnTo>
                    <a:pt x="15" y="12"/>
                  </a:lnTo>
                  <a:lnTo>
                    <a:pt x="12" y="6"/>
                  </a:lnTo>
                  <a:lnTo>
                    <a:pt x="8" y="0"/>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20" name="Freeform 358">
              <a:extLst>
                <a:ext uri="{FF2B5EF4-FFF2-40B4-BE49-F238E27FC236}">
                  <a16:creationId xmlns:a16="http://schemas.microsoft.com/office/drawing/2014/main" xmlns="" id="{DF868102-C3BF-47A5-BEBF-75509DC3A37D}"/>
                </a:ext>
              </a:extLst>
            </p:cNvPr>
            <p:cNvSpPr>
              <a:spLocks/>
            </p:cNvSpPr>
            <p:nvPr/>
          </p:nvSpPr>
          <p:spPr bwMode="auto">
            <a:xfrm>
              <a:off x="2644" y="1123"/>
              <a:ext cx="63" cy="131"/>
            </a:xfrm>
            <a:custGeom>
              <a:avLst/>
              <a:gdLst>
                <a:gd name="T0" fmla="*/ 4 w 125"/>
                <a:gd name="T1" fmla="*/ 1 h 263"/>
                <a:gd name="T2" fmla="*/ 4 w 125"/>
                <a:gd name="T3" fmla="*/ 1 h 263"/>
                <a:gd name="T4" fmla="*/ 3 w 125"/>
                <a:gd name="T5" fmla="*/ 1 h 263"/>
                <a:gd name="T6" fmla="*/ 3 w 125"/>
                <a:gd name="T7" fmla="*/ 2 h 263"/>
                <a:gd name="T8" fmla="*/ 4 w 125"/>
                <a:gd name="T9" fmla="*/ 3 h 263"/>
                <a:gd name="T10" fmla="*/ 4 w 125"/>
                <a:gd name="T11" fmla="*/ 5 h 263"/>
                <a:gd name="T12" fmla="*/ 4 w 125"/>
                <a:gd name="T13" fmla="*/ 4 h 263"/>
                <a:gd name="T14" fmla="*/ 3 w 125"/>
                <a:gd name="T15" fmla="*/ 3 h 263"/>
                <a:gd name="T16" fmla="*/ 3 w 125"/>
                <a:gd name="T17" fmla="*/ 4 h 263"/>
                <a:gd name="T18" fmla="*/ 2 w 125"/>
                <a:gd name="T19" fmla="*/ 6 h 263"/>
                <a:gd name="T20" fmla="*/ 2 w 125"/>
                <a:gd name="T21" fmla="*/ 7 h 263"/>
                <a:gd name="T22" fmla="*/ 2 w 125"/>
                <a:gd name="T23" fmla="*/ 7 h 263"/>
                <a:gd name="T24" fmla="*/ 2 w 125"/>
                <a:gd name="T25" fmla="*/ 6 h 263"/>
                <a:gd name="T26" fmla="*/ 2 w 125"/>
                <a:gd name="T27" fmla="*/ 6 h 263"/>
                <a:gd name="T28" fmla="*/ 2 w 125"/>
                <a:gd name="T29" fmla="*/ 7 h 263"/>
                <a:gd name="T30" fmla="*/ 1 w 125"/>
                <a:gd name="T31" fmla="*/ 8 h 263"/>
                <a:gd name="T32" fmla="*/ 1 w 125"/>
                <a:gd name="T33" fmla="*/ 8 h 263"/>
                <a:gd name="T34" fmla="*/ 1 w 125"/>
                <a:gd name="T35" fmla="*/ 7 h 263"/>
                <a:gd name="T36" fmla="*/ 2 w 125"/>
                <a:gd name="T37" fmla="*/ 5 h 263"/>
                <a:gd name="T38" fmla="*/ 1 w 125"/>
                <a:gd name="T39" fmla="*/ 5 h 263"/>
                <a:gd name="T40" fmla="*/ 1 w 125"/>
                <a:gd name="T41" fmla="*/ 6 h 263"/>
                <a:gd name="T42" fmla="*/ 1 w 125"/>
                <a:gd name="T43" fmla="*/ 6 h 263"/>
                <a:gd name="T44" fmla="*/ 1 w 125"/>
                <a:gd name="T45" fmla="*/ 6 h 263"/>
                <a:gd name="T46" fmla="*/ 1 w 125"/>
                <a:gd name="T47" fmla="*/ 5 h 263"/>
                <a:gd name="T48" fmla="*/ 2 w 125"/>
                <a:gd name="T49" fmla="*/ 5 h 263"/>
                <a:gd name="T50" fmla="*/ 2 w 125"/>
                <a:gd name="T51" fmla="*/ 4 h 263"/>
                <a:gd name="T52" fmla="*/ 3 w 125"/>
                <a:gd name="T53" fmla="*/ 3 h 263"/>
                <a:gd name="T54" fmla="*/ 2 w 125"/>
                <a:gd name="T55" fmla="*/ 3 h 263"/>
                <a:gd name="T56" fmla="*/ 1 w 125"/>
                <a:gd name="T57" fmla="*/ 3 h 263"/>
                <a:gd name="T58" fmla="*/ 1 w 125"/>
                <a:gd name="T59" fmla="*/ 3 h 263"/>
                <a:gd name="T60" fmla="*/ 1 w 125"/>
                <a:gd name="T61" fmla="*/ 3 h 263"/>
                <a:gd name="T62" fmla="*/ 1 w 125"/>
                <a:gd name="T63" fmla="*/ 2 h 263"/>
                <a:gd name="T64" fmla="*/ 2 w 125"/>
                <a:gd name="T65" fmla="*/ 2 h 263"/>
                <a:gd name="T66" fmla="*/ 3 w 125"/>
                <a:gd name="T67" fmla="*/ 2 h 263"/>
                <a:gd name="T68" fmla="*/ 3 w 125"/>
                <a:gd name="T69" fmla="*/ 1 h 263"/>
                <a:gd name="T70" fmla="*/ 3 w 125"/>
                <a:gd name="T71" fmla="*/ 1 h 263"/>
                <a:gd name="T72" fmla="*/ 2 w 125"/>
                <a:gd name="T73" fmla="*/ 1 h 263"/>
                <a:gd name="T74" fmla="*/ 1 w 125"/>
                <a:gd name="T75" fmla="*/ 1 h 263"/>
                <a:gd name="T76" fmla="*/ 1 w 125"/>
                <a:gd name="T77" fmla="*/ 1 h 263"/>
                <a:gd name="T78" fmla="*/ 1 w 125"/>
                <a:gd name="T79" fmla="*/ 2 h 263"/>
                <a:gd name="T80" fmla="*/ 1 w 125"/>
                <a:gd name="T81" fmla="*/ 1 h 263"/>
                <a:gd name="T82" fmla="*/ 2 w 125"/>
                <a:gd name="T83" fmla="*/ 0 h 263"/>
                <a:gd name="T84" fmla="*/ 2 w 125"/>
                <a:gd name="T85" fmla="*/ 0 h 263"/>
                <a:gd name="T86" fmla="*/ 2 w 125"/>
                <a:gd name="T87" fmla="*/ 0 h 263"/>
                <a:gd name="T88" fmla="*/ 2 w 125"/>
                <a:gd name="T89" fmla="*/ 1 h 263"/>
                <a:gd name="T90" fmla="*/ 3 w 125"/>
                <a:gd name="T91" fmla="*/ 1 h 263"/>
                <a:gd name="T92" fmla="*/ 3 w 125"/>
                <a:gd name="T93" fmla="*/ 1 h 263"/>
                <a:gd name="T94" fmla="*/ 4 w 125"/>
                <a:gd name="T95" fmla="*/ 0 h 263"/>
                <a:gd name="T96" fmla="*/ 4 w 125"/>
                <a:gd name="T97" fmla="*/ 0 h 263"/>
                <a:gd name="T98" fmla="*/ 4 w 125"/>
                <a:gd name="T99" fmla="*/ 0 h 263"/>
                <a:gd name="T100" fmla="*/ 4 w 125"/>
                <a:gd name="T101" fmla="*/ 0 h 263"/>
                <a:gd name="T102" fmla="*/ 4 w 125"/>
                <a:gd name="T103" fmla="*/ 1 h 26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25" h="263">
                  <a:moveTo>
                    <a:pt x="123" y="37"/>
                  </a:moveTo>
                  <a:lnTo>
                    <a:pt x="116" y="42"/>
                  </a:lnTo>
                  <a:lnTo>
                    <a:pt x="109" y="46"/>
                  </a:lnTo>
                  <a:lnTo>
                    <a:pt x="105" y="53"/>
                  </a:lnTo>
                  <a:lnTo>
                    <a:pt x="102" y="60"/>
                  </a:lnTo>
                  <a:lnTo>
                    <a:pt x="100" y="57"/>
                  </a:lnTo>
                  <a:lnTo>
                    <a:pt x="98" y="54"/>
                  </a:lnTo>
                  <a:lnTo>
                    <a:pt x="97" y="53"/>
                  </a:lnTo>
                  <a:lnTo>
                    <a:pt x="94" y="53"/>
                  </a:lnTo>
                  <a:lnTo>
                    <a:pt x="92" y="57"/>
                  </a:lnTo>
                  <a:lnTo>
                    <a:pt x="90" y="66"/>
                  </a:lnTo>
                  <a:lnTo>
                    <a:pt x="87" y="76"/>
                  </a:lnTo>
                  <a:lnTo>
                    <a:pt x="89" y="83"/>
                  </a:lnTo>
                  <a:lnTo>
                    <a:pt x="94" y="96"/>
                  </a:lnTo>
                  <a:lnTo>
                    <a:pt x="102" y="118"/>
                  </a:lnTo>
                  <a:lnTo>
                    <a:pt x="108" y="139"/>
                  </a:lnTo>
                  <a:lnTo>
                    <a:pt x="110" y="154"/>
                  </a:lnTo>
                  <a:lnTo>
                    <a:pt x="109" y="163"/>
                  </a:lnTo>
                  <a:lnTo>
                    <a:pt x="107" y="166"/>
                  </a:lnTo>
                  <a:lnTo>
                    <a:pt x="105" y="165"/>
                  </a:lnTo>
                  <a:lnTo>
                    <a:pt x="105" y="159"/>
                  </a:lnTo>
                  <a:lnTo>
                    <a:pt x="102" y="146"/>
                  </a:lnTo>
                  <a:lnTo>
                    <a:pt x="97" y="129"/>
                  </a:lnTo>
                  <a:lnTo>
                    <a:pt x="89" y="113"/>
                  </a:lnTo>
                  <a:lnTo>
                    <a:pt x="81" y="104"/>
                  </a:lnTo>
                  <a:lnTo>
                    <a:pt x="74" y="119"/>
                  </a:lnTo>
                  <a:lnTo>
                    <a:pt x="67" y="141"/>
                  </a:lnTo>
                  <a:lnTo>
                    <a:pt x="61" y="161"/>
                  </a:lnTo>
                  <a:lnTo>
                    <a:pt x="60" y="178"/>
                  </a:lnTo>
                  <a:lnTo>
                    <a:pt x="61" y="193"/>
                  </a:lnTo>
                  <a:lnTo>
                    <a:pt x="62" y="210"/>
                  </a:lnTo>
                  <a:lnTo>
                    <a:pt x="62" y="227"/>
                  </a:lnTo>
                  <a:lnTo>
                    <a:pt x="59" y="237"/>
                  </a:lnTo>
                  <a:lnTo>
                    <a:pt x="55" y="241"/>
                  </a:lnTo>
                  <a:lnTo>
                    <a:pt x="54" y="240"/>
                  </a:lnTo>
                  <a:lnTo>
                    <a:pt x="54" y="236"/>
                  </a:lnTo>
                  <a:lnTo>
                    <a:pt x="55" y="229"/>
                  </a:lnTo>
                  <a:lnTo>
                    <a:pt x="56" y="220"/>
                  </a:lnTo>
                  <a:lnTo>
                    <a:pt x="55" y="209"/>
                  </a:lnTo>
                  <a:lnTo>
                    <a:pt x="54" y="198"/>
                  </a:lnTo>
                  <a:lnTo>
                    <a:pt x="52" y="190"/>
                  </a:lnTo>
                  <a:lnTo>
                    <a:pt x="48" y="198"/>
                  </a:lnTo>
                  <a:lnTo>
                    <a:pt x="44" y="207"/>
                  </a:lnTo>
                  <a:lnTo>
                    <a:pt x="39" y="218"/>
                  </a:lnTo>
                  <a:lnTo>
                    <a:pt x="34" y="229"/>
                  </a:lnTo>
                  <a:lnTo>
                    <a:pt x="29" y="240"/>
                  </a:lnTo>
                  <a:lnTo>
                    <a:pt x="23" y="249"/>
                  </a:lnTo>
                  <a:lnTo>
                    <a:pt x="17" y="256"/>
                  </a:lnTo>
                  <a:lnTo>
                    <a:pt x="10" y="260"/>
                  </a:lnTo>
                  <a:lnTo>
                    <a:pt x="5" y="263"/>
                  </a:lnTo>
                  <a:lnTo>
                    <a:pt x="2" y="263"/>
                  </a:lnTo>
                  <a:lnTo>
                    <a:pt x="3" y="259"/>
                  </a:lnTo>
                  <a:lnTo>
                    <a:pt x="8" y="256"/>
                  </a:lnTo>
                  <a:lnTo>
                    <a:pt x="16" y="244"/>
                  </a:lnTo>
                  <a:lnTo>
                    <a:pt x="26" y="225"/>
                  </a:lnTo>
                  <a:lnTo>
                    <a:pt x="36" y="204"/>
                  </a:lnTo>
                  <a:lnTo>
                    <a:pt x="40" y="190"/>
                  </a:lnTo>
                  <a:lnTo>
                    <a:pt x="37" y="190"/>
                  </a:lnTo>
                  <a:lnTo>
                    <a:pt x="32" y="191"/>
                  </a:lnTo>
                  <a:lnTo>
                    <a:pt x="28" y="191"/>
                  </a:lnTo>
                  <a:lnTo>
                    <a:pt x="22" y="193"/>
                  </a:lnTo>
                  <a:lnTo>
                    <a:pt x="17" y="194"/>
                  </a:lnTo>
                  <a:lnTo>
                    <a:pt x="13" y="195"/>
                  </a:lnTo>
                  <a:lnTo>
                    <a:pt x="9" y="197"/>
                  </a:lnTo>
                  <a:lnTo>
                    <a:pt x="6" y="198"/>
                  </a:lnTo>
                  <a:lnTo>
                    <a:pt x="2" y="201"/>
                  </a:lnTo>
                  <a:lnTo>
                    <a:pt x="0" y="201"/>
                  </a:lnTo>
                  <a:lnTo>
                    <a:pt x="1" y="198"/>
                  </a:lnTo>
                  <a:lnTo>
                    <a:pt x="5" y="195"/>
                  </a:lnTo>
                  <a:lnTo>
                    <a:pt x="8" y="193"/>
                  </a:lnTo>
                  <a:lnTo>
                    <a:pt x="13" y="189"/>
                  </a:lnTo>
                  <a:lnTo>
                    <a:pt x="18" y="187"/>
                  </a:lnTo>
                  <a:lnTo>
                    <a:pt x="25" y="183"/>
                  </a:lnTo>
                  <a:lnTo>
                    <a:pt x="31" y="180"/>
                  </a:lnTo>
                  <a:lnTo>
                    <a:pt x="37" y="178"/>
                  </a:lnTo>
                  <a:lnTo>
                    <a:pt x="41" y="174"/>
                  </a:lnTo>
                  <a:lnTo>
                    <a:pt x="45" y="173"/>
                  </a:lnTo>
                  <a:lnTo>
                    <a:pt x="49" y="153"/>
                  </a:lnTo>
                  <a:lnTo>
                    <a:pt x="56" y="131"/>
                  </a:lnTo>
                  <a:lnTo>
                    <a:pt x="63" y="112"/>
                  </a:lnTo>
                  <a:lnTo>
                    <a:pt x="68" y="101"/>
                  </a:lnTo>
                  <a:lnTo>
                    <a:pt x="60" y="100"/>
                  </a:lnTo>
                  <a:lnTo>
                    <a:pt x="51" y="100"/>
                  </a:lnTo>
                  <a:lnTo>
                    <a:pt x="41" y="100"/>
                  </a:lnTo>
                  <a:lnTo>
                    <a:pt x="33" y="100"/>
                  </a:lnTo>
                  <a:lnTo>
                    <a:pt x="24" y="101"/>
                  </a:lnTo>
                  <a:lnTo>
                    <a:pt x="17" y="103"/>
                  </a:lnTo>
                  <a:lnTo>
                    <a:pt x="11" y="105"/>
                  </a:lnTo>
                  <a:lnTo>
                    <a:pt x="8" y="106"/>
                  </a:lnTo>
                  <a:lnTo>
                    <a:pt x="3" y="108"/>
                  </a:lnTo>
                  <a:lnTo>
                    <a:pt x="2" y="108"/>
                  </a:lnTo>
                  <a:lnTo>
                    <a:pt x="2" y="106"/>
                  </a:lnTo>
                  <a:lnTo>
                    <a:pt x="6" y="103"/>
                  </a:lnTo>
                  <a:lnTo>
                    <a:pt x="10" y="100"/>
                  </a:lnTo>
                  <a:lnTo>
                    <a:pt x="17" y="97"/>
                  </a:lnTo>
                  <a:lnTo>
                    <a:pt x="26" y="93"/>
                  </a:lnTo>
                  <a:lnTo>
                    <a:pt x="37" y="90"/>
                  </a:lnTo>
                  <a:lnTo>
                    <a:pt x="46" y="88"/>
                  </a:lnTo>
                  <a:lnTo>
                    <a:pt x="55" y="84"/>
                  </a:lnTo>
                  <a:lnTo>
                    <a:pt x="63" y="83"/>
                  </a:lnTo>
                  <a:lnTo>
                    <a:pt x="68" y="82"/>
                  </a:lnTo>
                  <a:lnTo>
                    <a:pt x="74" y="77"/>
                  </a:lnTo>
                  <a:lnTo>
                    <a:pt x="78" y="67"/>
                  </a:lnTo>
                  <a:lnTo>
                    <a:pt x="81" y="57"/>
                  </a:lnTo>
                  <a:lnTo>
                    <a:pt x="82" y="50"/>
                  </a:lnTo>
                  <a:lnTo>
                    <a:pt x="79" y="46"/>
                  </a:lnTo>
                  <a:lnTo>
                    <a:pt x="74" y="44"/>
                  </a:lnTo>
                  <a:lnTo>
                    <a:pt x="66" y="43"/>
                  </a:lnTo>
                  <a:lnTo>
                    <a:pt x="60" y="44"/>
                  </a:lnTo>
                  <a:lnTo>
                    <a:pt x="53" y="46"/>
                  </a:lnTo>
                  <a:lnTo>
                    <a:pt x="45" y="48"/>
                  </a:lnTo>
                  <a:lnTo>
                    <a:pt x="38" y="52"/>
                  </a:lnTo>
                  <a:lnTo>
                    <a:pt x="30" y="54"/>
                  </a:lnTo>
                  <a:lnTo>
                    <a:pt x="24" y="57"/>
                  </a:lnTo>
                  <a:lnTo>
                    <a:pt x="18" y="59"/>
                  </a:lnTo>
                  <a:lnTo>
                    <a:pt x="14" y="61"/>
                  </a:lnTo>
                  <a:lnTo>
                    <a:pt x="10" y="63"/>
                  </a:lnTo>
                  <a:lnTo>
                    <a:pt x="6" y="67"/>
                  </a:lnTo>
                  <a:lnTo>
                    <a:pt x="2" y="68"/>
                  </a:lnTo>
                  <a:lnTo>
                    <a:pt x="2" y="66"/>
                  </a:lnTo>
                  <a:lnTo>
                    <a:pt x="7" y="60"/>
                  </a:lnTo>
                  <a:lnTo>
                    <a:pt x="11" y="55"/>
                  </a:lnTo>
                  <a:lnTo>
                    <a:pt x="16" y="50"/>
                  </a:lnTo>
                  <a:lnTo>
                    <a:pt x="22" y="43"/>
                  </a:lnTo>
                  <a:lnTo>
                    <a:pt x="28" y="36"/>
                  </a:lnTo>
                  <a:lnTo>
                    <a:pt x="34" y="30"/>
                  </a:lnTo>
                  <a:lnTo>
                    <a:pt x="40" y="24"/>
                  </a:lnTo>
                  <a:lnTo>
                    <a:pt x="46" y="21"/>
                  </a:lnTo>
                  <a:lnTo>
                    <a:pt x="51" y="19"/>
                  </a:lnTo>
                  <a:lnTo>
                    <a:pt x="51" y="22"/>
                  </a:lnTo>
                  <a:lnTo>
                    <a:pt x="52" y="25"/>
                  </a:lnTo>
                  <a:lnTo>
                    <a:pt x="54" y="30"/>
                  </a:lnTo>
                  <a:lnTo>
                    <a:pt x="55" y="33"/>
                  </a:lnTo>
                  <a:lnTo>
                    <a:pt x="59" y="37"/>
                  </a:lnTo>
                  <a:lnTo>
                    <a:pt x="62" y="39"/>
                  </a:lnTo>
                  <a:lnTo>
                    <a:pt x="67" y="40"/>
                  </a:lnTo>
                  <a:lnTo>
                    <a:pt x="72" y="42"/>
                  </a:lnTo>
                  <a:lnTo>
                    <a:pt x="78" y="43"/>
                  </a:lnTo>
                  <a:lnTo>
                    <a:pt x="83" y="42"/>
                  </a:lnTo>
                  <a:lnTo>
                    <a:pt x="87" y="42"/>
                  </a:lnTo>
                  <a:lnTo>
                    <a:pt x="92" y="39"/>
                  </a:lnTo>
                  <a:lnTo>
                    <a:pt x="97" y="35"/>
                  </a:lnTo>
                  <a:lnTo>
                    <a:pt x="99" y="29"/>
                  </a:lnTo>
                  <a:lnTo>
                    <a:pt x="99" y="23"/>
                  </a:lnTo>
                  <a:lnTo>
                    <a:pt x="99" y="19"/>
                  </a:lnTo>
                  <a:lnTo>
                    <a:pt x="106" y="12"/>
                  </a:lnTo>
                  <a:lnTo>
                    <a:pt x="114" y="7"/>
                  </a:lnTo>
                  <a:lnTo>
                    <a:pt x="122" y="2"/>
                  </a:lnTo>
                  <a:lnTo>
                    <a:pt x="125" y="0"/>
                  </a:lnTo>
                  <a:lnTo>
                    <a:pt x="119" y="8"/>
                  </a:lnTo>
                  <a:lnTo>
                    <a:pt x="110" y="16"/>
                  </a:lnTo>
                  <a:lnTo>
                    <a:pt x="106" y="23"/>
                  </a:lnTo>
                  <a:lnTo>
                    <a:pt x="106" y="29"/>
                  </a:lnTo>
                  <a:lnTo>
                    <a:pt x="109" y="33"/>
                  </a:lnTo>
                  <a:lnTo>
                    <a:pt x="113" y="38"/>
                  </a:lnTo>
                  <a:lnTo>
                    <a:pt x="117" y="39"/>
                  </a:lnTo>
                  <a:lnTo>
                    <a:pt x="123" y="37"/>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21" name="Freeform 359">
              <a:extLst>
                <a:ext uri="{FF2B5EF4-FFF2-40B4-BE49-F238E27FC236}">
                  <a16:creationId xmlns:a16="http://schemas.microsoft.com/office/drawing/2014/main" xmlns="" id="{F9EBAFB6-01FF-440A-BCE9-35342F003C49}"/>
                </a:ext>
              </a:extLst>
            </p:cNvPr>
            <p:cNvSpPr>
              <a:spLocks/>
            </p:cNvSpPr>
            <p:nvPr/>
          </p:nvSpPr>
          <p:spPr bwMode="auto">
            <a:xfrm>
              <a:off x="2705" y="1168"/>
              <a:ext cx="10" cy="17"/>
            </a:xfrm>
            <a:custGeom>
              <a:avLst/>
              <a:gdLst>
                <a:gd name="T0" fmla="*/ 0 w 20"/>
                <a:gd name="T1" fmla="*/ 0 h 33"/>
                <a:gd name="T2" fmla="*/ 1 w 20"/>
                <a:gd name="T3" fmla="*/ 1 h 33"/>
                <a:gd name="T4" fmla="*/ 1 w 20"/>
                <a:gd name="T5" fmla="*/ 1 h 33"/>
                <a:gd name="T6" fmla="*/ 1 w 20"/>
                <a:gd name="T7" fmla="*/ 1 h 33"/>
                <a:gd name="T8" fmla="*/ 1 w 20"/>
                <a:gd name="T9" fmla="*/ 0 h 33"/>
                <a:gd name="T10" fmla="*/ 1 w 20"/>
                <a:gd name="T11" fmla="*/ 1 h 33"/>
                <a:gd name="T12" fmla="*/ 1 w 20"/>
                <a:gd name="T13" fmla="*/ 1 h 33"/>
                <a:gd name="T14" fmla="*/ 1 w 20"/>
                <a:gd name="T15" fmla="*/ 1 h 33"/>
                <a:gd name="T16" fmla="*/ 1 w 20"/>
                <a:gd name="T17" fmla="*/ 1 h 33"/>
                <a:gd name="T18" fmla="*/ 1 w 20"/>
                <a:gd name="T19" fmla="*/ 2 h 33"/>
                <a:gd name="T20" fmla="*/ 1 w 20"/>
                <a:gd name="T21" fmla="*/ 2 h 33"/>
                <a:gd name="T22" fmla="*/ 1 w 20"/>
                <a:gd name="T23" fmla="*/ 1 h 33"/>
                <a:gd name="T24" fmla="*/ 1 w 20"/>
                <a:gd name="T25" fmla="*/ 1 h 33"/>
                <a:gd name="T26" fmla="*/ 1 w 20"/>
                <a:gd name="T27" fmla="*/ 1 h 33"/>
                <a:gd name="T28" fmla="*/ 1 w 20"/>
                <a:gd name="T29" fmla="*/ 1 h 33"/>
                <a:gd name="T30" fmla="*/ 1 w 20"/>
                <a:gd name="T31" fmla="*/ 1 h 33"/>
                <a:gd name="T32" fmla="*/ 0 w 20"/>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33">
                  <a:moveTo>
                    <a:pt x="0" y="0"/>
                  </a:moveTo>
                  <a:lnTo>
                    <a:pt x="5" y="1"/>
                  </a:lnTo>
                  <a:lnTo>
                    <a:pt x="9" y="1"/>
                  </a:lnTo>
                  <a:lnTo>
                    <a:pt x="14" y="1"/>
                  </a:lnTo>
                  <a:lnTo>
                    <a:pt x="17" y="0"/>
                  </a:lnTo>
                  <a:lnTo>
                    <a:pt x="18" y="8"/>
                  </a:lnTo>
                  <a:lnTo>
                    <a:pt x="20" y="16"/>
                  </a:lnTo>
                  <a:lnTo>
                    <a:pt x="18" y="23"/>
                  </a:lnTo>
                  <a:lnTo>
                    <a:pt x="17" y="31"/>
                  </a:lnTo>
                  <a:lnTo>
                    <a:pt x="16" y="33"/>
                  </a:lnTo>
                  <a:lnTo>
                    <a:pt x="15" y="33"/>
                  </a:lnTo>
                  <a:lnTo>
                    <a:pt x="14" y="32"/>
                  </a:lnTo>
                  <a:lnTo>
                    <a:pt x="14" y="29"/>
                  </a:lnTo>
                  <a:lnTo>
                    <a:pt x="13" y="23"/>
                  </a:lnTo>
                  <a:lnTo>
                    <a:pt x="9" y="15"/>
                  </a:lnTo>
                  <a:lnTo>
                    <a:pt x="5" y="7"/>
                  </a:lnTo>
                  <a:lnTo>
                    <a:pt x="0" y="0"/>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22" name="Freeform 360">
              <a:extLst>
                <a:ext uri="{FF2B5EF4-FFF2-40B4-BE49-F238E27FC236}">
                  <a16:creationId xmlns:a16="http://schemas.microsoft.com/office/drawing/2014/main" xmlns="" id="{EDE441C6-0B43-4620-96AB-D3B369ED2E57}"/>
                </a:ext>
              </a:extLst>
            </p:cNvPr>
            <p:cNvSpPr>
              <a:spLocks/>
            </p:cNvSpPr>
            <p:nvPr/>
          </p:nvSpPr>
          <p:spPr bwMode="auto">
            <a:xfrm>
              <a:off x="2452" y="1056"/>
              <a:ext cx="192" cy="116"/>
            </a:xfrm>
            <a:custGeom>
              <a:avLst/>
              <a:gdLst>
                <a:gd name="T0" fmla="*/ 10 w 386"/>
                <a:gd name="T1" fmla="*/ 3 h 232"/>
                <a:gd name="T2" fmla="*/ 9 w 386"/>
                <a:gd name="T3" fmla="*/ 4 h 232"/>
                <a:gd name="T4" fmla="*/ 8 w 386"/>
                <a:gd name="T5" fmla="*/ 5 h 232"/>
                <a:gd name="T6" fmla="*/ 7 w 386"/>
                <a:gd name="T7" fmla="*/ 7 h 232"/>
                <a:gd name="T8" fmla="*/ 6 w 386"/>
                <a:gd name="T9" fmla="*/ 8 h 232"/>
                <a:gd name="T10" fmla="*/ 6 w 386"/>
                <a:gd name="T11" fmla="*/ 8 h 232"/>
                <a:gd name="T12" fmla="*/ 6 w 386"/>
                <a:gd name="T13" fmla="*/ 7 h 232"/>
                <a:gd name="T14" fmla="*/ 8 w 386"/>
                <a:gd name="T15" fmla="*/ 6 h 232"/>
                <a:gd name="T16" fmla="*/ 8 w 386"/>
                <a:gd name="T17" fmla="*/ 4 h 232"/>
                <a:gd name="T18" fmla="*/ 8 w 386"/>
                <a:gd name="T19" fmla="*/ 4 h 232"/>
                <a:gd name="T20" fmla="*/ 7 w 386"/>
                <a:gd name="T21" fmla="*/ 5 h 232"/>
                <a:gd name="T22" fmla="*/ 7 w 386"/>
                <a:gd name="T23" fmla="*/ 5 h 232"/>
                <a:gd name="T24" fmla="*/ 5 w 386"/>
                <a:gd name="T25" fmla="*/ 6 h 232"/>
                <a:gd name="T26" fmla="*/ 3 w 386"/>
                <a:gd name="T27" fmla="*/ 7 h 232"/>
                <a:gd name="T28" fmla="*/ 3 w 386"/>
                <a:gd name="T29" fmla="*/ 7 h 232"/>
                <a:gd name="T30" fmla="*/ 4 w 386"/>
                <a:gd name="T31" fmla="*/ 6 h 232"/>
                <a:gd name="T32" fmla="*/ 6 w 386"/>
                <a:gd name="T33" fmla="*/ 5 h 232"/>
                <a:gd name="T34" fmla="*/ 6 w 386"/>
                <a:gd name="T35" fmla="*/ 5 h 232"/>
                <a:gd name="T36" fmla="*/ 5 w 386"/>
                <a:gd name="T37" fmla="*/ 5 h 232"/>
                <a:gd name="T38" fmla="*/ 4 w 386"/>
                <a:gd name="T39" fmla="*/ 5 h 232"/>
                <a:gd name="T40" fmla="*/ 3 w 386"/>
                <a:gd name="T41" fmla="*/ 6 h 232"/>
                <a:gd name="T42" fmla="*/ 1 w 386"/>
                <a:gd name="T43" fmla="*/ 6 h 232"/>
                <a:gd name="T44" fmla="*/ 1 w 386"/>
                <a:gd name="T45" fmla="*/ 6 h 232"/>
                <a:gd name="T46" fmla="*/ 2 w 386"/>
                <a:gd name="T47" fmla="*/ 6 h 232"/>
                <a:gd name="T48" fmla="*/ 3 w 386"/>
                <a:gd name="T49" fmla="*/ 5 h 232"/>
                <a:gd name="T50" fmla="*/ 2 w 386"/>
                <a:gd name="T51" fmla="*/ 5 h 232"/>
                <a:gd name="T52" fmla="*/ 0 w 386"/>
                <a:gd name="T53" fmla="*/ 5 h 232"/>
                <a:gd name="T54" fmla="*/ 0 w 386"/>
                <a:gd name="T55" fmla="*/ 5 h 232"/>
                <a:gd name="T56" fmla="*/ 1 w 386"/>
                <a:gd name="T57" fmla="*/ 4 h 232"/>
                <a:gd name="T58" fmla="*/ 3 w 386"/>
                <a:gd name="T59" fmla="*/ 4 h 232"/>
                <a:gd name="T60" fmla="*/ 2 w 386"/>
                <a:gd name="T61" fmla="*/ 4 h 232"/>
                <a:gd name="T62" fmla="*/ 1 w 386"/>
                <a:gd name="T63" fmla="*/ 3 h 232"/>
                <a:gd name="T64" fmla="*/ 1 w 386"/>
                <a:gd name="T65" fmla="*/ 2 h 232"/>
                <a:gd name="T66" fmla="*/ 2 w 386"/>
                <a:gd name="T67" fmla="*/ 3 h 232"/>
                <a:gd name="T68" fmla="*/ 4 w 386"/>
                <a:gd name="T69" fmla="*/ 4 h 232"/>
                <a:gd name="T70" fmla="*/ 5 w 386"/>
                <a:gd name="T71" fmla="*/ 4 h 232"/>
                <a:gd name="T72" fmla="*/ 5 w 386"/>
                <a:gd name="T73" fmla="*/ 4 h 232"/>
                <a:gd name="T74" fmla="*/ 5 w 386"/>
                <a:gd name="T75" fmla="*/ 3 h 232"/>
                <a:gd name="T76" fmla="*/ 4 w 386"/>
                <a:gd name="T77" fmla="*/ 3 h 232"/>
                <a:gd name="T78" fmla="*/ 4 w 386"/>
                <a:gd name="T79" fmla="*/ 2 h 232"/>
                <a:gd name="T80" fmla="*/ 3 w 386"/>
                <a:gd name="T81" fmla="*/ 2 h 232"/>
                <a:gd name="T82" fmla="*/ 3 w 386"/>
                <a:gd name="T83" fmla="*/ 1 h 232"/>
                <a:gd name="T84" fmla="*/ 4 w 386"/>
                <a:gd name="T85" fmla="*/ 2 h 232"/>
                <a:gd name="T86" fmla="*/ 6 w 386"/>
                <a:gd name="T87" fmla="*/ 4 h 232"/>
                <a:gd name="T88" fmla="*/ 7 w 386"/>
                <a:gd name="T89" fmla="*/ 4 h 232"/>
                <a:gd name="T90" fmla="*/ 7 w 386"/>
                <a:gd name="T91" fmla="*/ 4 h 232"/>
                <a:gd name="T92" fmla="*/ 8 w 386"/>
                <a:gd name="T93" fmla="*/ 4 h 232"/>
                <a:gd name="T94" fmla="*/ 8 w 386"/>
                <a:gd name="T95" fmla="*/ 3 h 232"/>
                <a:gd name="T96" fmla="*/ 7 w 386"/>
                <a:gd name="T97" fmla="*/ 2 h 232"/>
                <a:gd name="T98" fmla="*/ 6 w 386"/>
                <a:gd name="T99" fmla="*/ 1 h 232"/>
                <a:gd name="T100" fmla="*/ 6 w 386"/>
                <a:gd name="T101" fmla="*/ 1 h 232"/>
                <a:gd name="T102" fmla="*/ 7 w 386"/>
                <a:gd name="T103" fmla="*/ 2 h 232"/>
                <a:gd name="T104" fmla="*/ 9 w 386"/>
                <a:gd name="T105" fmla="*/ 3 h 232"/>
                <a:gd name="T106" fmla="*/ 10 w 386"/>
                <a:gd name="T107" fmla="*/ 3 h 232"/>
                <a:gd name="T108" fmla="*/ 11 w 386"/>
                <a:gd name="T109" fmla="*/ 2 h 232"/>
                <a:gd name="T110" fmla="*/ 11 w 386"/>
                <a:gd name="T111" fmla="*/ 3 h 2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86" h="232">
                  <a:moveTo>
                    <a:pt x="370" y="74"/>
                  </a:moveTo>
                  <a:lnTo>
                    <a:pt x="364" y="78"/>
                  </a:lnTo>
                  <a:lnTo>
                    <a:pt x="356" y="82"/>
                  </a:lnTo>
                  <a:lnTo>
                    <a:pt x="347" y="87"/>
                  </a:lnTo>
                  <a:lnTo>
                    <a:pt x="335" y="91"/>
                  </a:lnTo>
                  <a:lnTo>
                    <a:pt x="325" y="96"/>
                  </a:lnTo>
                  <a:lnTo>
                    <a:pt x="316" y="101"/>
                  </a:lnTo>
                  <a:lnTo>
                    <a:pt x="310" y="104"/>
                  </a:lnTo>
                  <a:lnTo>
                    <a:pt x="307" y="108"/>
                  </a:lnTo>
                  <a:lnTo>
                    <a:pt x="302" y="118"/>
                  </a:lnTo>
                  <a:lnTo>
                    <a:pt x="293" y="136"/>
                  </a:lnTo>
                  <a:lnTo>
                    <a:pt x="282" y="156"/>
                  </a:lnTo>
                  <a:lnTo>
                    <a:pt x="273" y="171"/>
                  </a:lnTo>
                  <a:lnTo>
                    <a:pt x="267" y="178"/>
                  </a:lnTo>
                  <a:lnTo>
                    <a:pt x="259" y="186"/>
                  </a:lnTo>
                  <a:lnTo>
                    <a:pt x="250" y="195"/>
                  </a:lnTo>
                  <a:lnTo>
                    <a:pt x="239" y="204"/>
                  </a:lnTo>
                  <a:lnTo>
                    <a:pt x="228" y="214"/>
                  </a:lnTo>
                  <a:lnTo>
                    <a:pt x="219" y="222"/>
                  </a:lnTo>
                  <a:lnTo>
                    <a:pt x="210" y="227"/>
                  </a:lnTo>
                  <a:lnTo>
                    <a:pt x="204" y="231"/>
                  </a:lnTo>
                  <a:lnTo>
                    <a:pt x="198" y="232"/>
                  </a:lnTo>
                  <a:lnTo>
                    <a:pt x="196" y="231"/>
                  </a:lnTo>
                  <a:lnTo>
                    <a:pt x="198" y="229"/>
                  </a:lnTo>
                  <a:lnTo>
                    <a:pt x="202" y="225"/>
                  </a:lnTo>
                  <a:lnTo>
                    <a:pt x="206" y="222"/>
                  </a:lnTo>
                  <a:lnTo>
                    <a:pt x="213" y="215"/>
                  </a:lnTo>
                  <a:lnTo>
                    <a:pt x="224" y="206"/>
                  </a:lnTo>
                  <a:lnTo>
                    <a:pt x="234" y="196"/>
                  </a:lnTo>
                  <a:lnTo>
                    <a:pt x="244" y="186"/>
                  </a:lnTo>
                  <a:lnTo>
                    <a:pt x="255" y="177"/>
                  </a:lnTo>
                  <a:lnTo>
                    <a:pt x="263" y="167"/>
                  </a:lnTo>
                  <a:lnTo>
                    <a:pt x="267" y="162"/>
                  </a:lnTo>
                  <a:lnTo>
                    <a:pt x="273" y="151"/>
                  </a:lnTo>
                  <a:lnTo>
                    <a:pt x="278" y="139"/>
                  </a:lnTo>
                  <a:lnTo>
                    <a:pt x="281" y="128"/>
                  </a:lnTo>
                  <a:lnTo>
                    <a:pt x="283" y="120"/>
                  </a:lnTo>
                  <a:lnTo>
                    <a:pt x="283" y="117"/>
                  </a:lnTo>
                  <a:lnTo>
                    <a:pt x="282" y="116"/>
                  </a:lnTo>
                  <a:lnTo>
                    <a:pt x="279" y="117"/>
                  </a:lnTo>
                  <a:lnTo>
                    <a:pt x="273" y="119"/>
                  </a:lnTo>
                  <a:lnTo>
                    <a:pt x="269" y="121"/>
                  </a:lnTo>
                  <a:lnTo>
                    <a:pt x="262" y="126"/>
                  </a:lnTo>
                  <a:lnTo>
                    <a:pt x="255" y="129"/>
                  </a:lnTo>
                  <a:lnTo>
                    <a:pt x="247" y="134"/>
                  </a:lnTo>
                  <a:lnTo>
                    <a:pt x="239" y="139"/>
                  </a:lnTo>
                  <a:lnTo>
                    <a:pt x="231" y="142"/>
                  </a:lnTo>
                  <a:lnTo>
                    <a:pt x="225" y="144"/>
                  </a:lnTo>
                  <a:lnTo>
                    <a:pt x="220" y="146"/>
                  </a:lnTo>
                  <a:lnTo>
                    <a:pt x="211" y="159"/>
                  </a:lnTo>
                  <a:lnTo>
                    <a:pt x="198" y="172"/>
                  </a:lnTo>
                  <a:lnTo>
                    <a:pt x="183" y="184"/>
                  </a:lnTo>
                  <a:lnTo>
                    <a:pt x="167" y="195"/>
                  </a:lnTo>
                  <a:lnTo>
                    <a:pt x="151" y="204"/>
                  </a:lnTo>
                  <a:lnTo>
                    <a:pt x="137" y="211"/>
                  </a:lnTo>
                  <a:lnTo>
                    <a:pt x="126" y="216"/>
                  </a:lnTo>
                  <a:lnTo>
                    <a:pt x="118" y="218"/>
                  </a:lnTo>
                  <a:lnTo>
                    <a:pt x="108" y="219"/>
                  </a:lnTo>
                  <a:lnTo>
                    <a:pt x="104" y="219"/>
                  </a:lnTo>
                  <a:lnTo>
                    <a:pt x="105" y="217"/>
                  </a:lnTo>
                  <a:lnTo>
                    <a:pt x="112" y="215"/>
                  </a:lnTo>
                  <a:lnTo>
                    <a:pt x="123" y="209"/>
                  </a:lnTo>
                  <a:lnTo>
                    <a:pt x="137" y="201"/>
                  </a:lnTo>
                  <a:lnTo>
                    <a:pt x="152" y="192"/>
                  </a:lnTo>
                  <a:lnTo>
                    <a:pt x="166" y="180"/>
                  </a:lnTo>
                  <a:lnTo>
                    <a:pt x="180" y="169"/>
                  </a:lnTo>
                  <a:lnTo>
                    <a:pt x="191" y="158"/>
                  </a:lnTo>
                  <a:lnTo>
                    <a:pt x="199" y="149"/>
                  </a:lnTo>
                  <a:lnTo>
                    <a:pt x="203" y="142"/>
                  </a:lnTo>
                  <a:lnTo>
                    <a:pt x="203" y="140"/>
                  </a:lnTo>
                  <a:lnTo>
                    <a:pt x="201" y="139"/>
                  </a:lnTo>
                  <a:lnTo>
                    <a:pt x="196" y="139"/>
                  </a:lnTo>
                  <a:lnTo>
                    <a:pt x="188" y="139"/>
                  </a:lnTo>
                  <a:lnTo>
                    <a:pt x="182" y="139"/>
                  </a:lnTo>
                  <a:lnTo>
                    <a:pt x="176" y="140"/>
                  </a:lnTo>
                  <a:lnTo>
                    <a:pt x="169" y="141"/>
                  </a:lnTo>
                  <a:lnTo>
                    <a:pt x="164" y="141"/>
                  </a:lnTo>
                  <a:lnTo>
                    <a:pt x="157" y="142"/>
                  </a:lnTo>
                  <a:lnTo>
                    <a:pt x="151" y="143"/>
                  </a:lnTo>
                  <a:lnTo>
                    <a:pt x="146" y="143"/>
                  </a:lnTo>
                  <a:lnTo>
                    <a:pt x="143" y="143"/>
                  </a:lnTo>
                  <a:lnTo>
                    <a:pt x="133" y="150"/>
                  </a:lnTo>
                  <a:lnTo>
                    <a:pt x="119" y="157"/>
                  </a:lnTo>
                  <a:lnTo>
                    <a:pt x="104" y="164"/>
                  </a:lnTo>
                  <a:lnTo>
                    <a:pt x="88" y="170"/>
                  </a:lnTo>
                  <a:lnTo>
                    <a:pt x="72" y="176"/>
                  </a:lnTo>
                  <a:lnTo>
                    <a:pt x="58" y="180"/>
                  </a:lnTo>
                  <a:lnTo>
                    <a:pt x="47" y="184"/>
                  </a:lnTo>
                  <a:lnTo>
                    <a:pt x="41" y="186"/>
                  </a:lnTo>
                  <a:lnTo>
                    <a:pt x="34" y="187"/>
                  </a:lnTo>
                  <a:lnTo>
                    <a:pt x="30" y="185"/>
                  </a:lnTo>
                  <a:lnTo>
                    <a:pt x="32" y="181"/>
                  </a:lnTo>
                  <a:lnTo>
                    <a:pt x="42" y="178"/>
                  </a:lnTo>
                  <a:lnTo>
                    <a:pt x="52" y="176"/>
                  </a:lnTo>
                  <a:lnTo>
                    <a:pt x="64" y="172"/>
                  </a:lnTo>
                  <a:lnTo>
                    <a:pt x="76" y="167"/>
                  </a:lnTo>
                  <a:lnTo>
                    <a:pt x="88" y="162"/>
                  </a:lnTo>
                  <a:lnTo>
                    <a:pt x="99" y="156"/>
                  </a:lnTo>
                  <a:lnTo>
                    <a:pt x="108" y="149"/>
                  </a:lnTo>
                  <a:lnTo>
                    <a:pt x="115" y="143"/>
                  </a:lnTo>
                  <a:lnTo>
                    <a:pt x="120" y="138"/>
                  </a:lnTo>
                  <a:lnTo>
                    <a:pt x="107" y="135"/>
                  </a:lnTo>
                  <a:lnTo>
                    <a:pt x="94" y="134"/>
                  </a:lnTo>
                  <a:lnTo>
                    <a:pt x="77" y="134"/>
                  </a:lnTo>
                  <a:lnTo>
                    <a:pt x="62" y="135"/>
                  </a:lnTo>
                  <a:lnTo>
                    <a:pt x="47" y="138"/>
                  </a:lnTo>
                  <a:lnTo>
                    <a:pt x="34" y="140"/>
                  </a:lnTo>
                  <a:lnTo>
                    <a:pt x="23" y="141"/>
                  </a:lnTo>
                  <a:lnTo>
                    <a:pt x="15" y="143"/>
                  </a:lnTo>
                  <a:lnTo>
                    <a:pt x="6" y="146"/>
                  </a:lnTo>
                  <a:lnTo>
                    <a:pt x="0" y="147"/>
                  </a:lnTo>
                  <a:lnTo>
                    <a:pt x="0" y="146"/>
                  </a:lnTo>
                  <a:lnTo>
                    <a:pt x="6" y="141"/>
                  </a:lnTo>
                  <a:lnTo>
                    <a:pt x="13" y="138"/>
                  </a:lnTo>
                  <a:lnTo>
                    <a:pt x="22" y="133"/>
                  </a:lnTo>
                  <a:lnTo>
                    <a:pt x="35" y="128"/>
                  </a:lnTo>
                  <a:lnTo>
                    <a:pt x="50" y="125"/>
                  </a:lnTo>
                  <a:lnTo>
                    <a:pt x="66" y="121"/>
                  </a:lnTo>
                  <a:lnTo>
                    <a:pt x="83" y="119"/>
                  </a:lnTo>
                  <a:lnTo>
                    <a:pt x="100" y="119"/>
                  </a:lnTo>
                  <a:lnTo>
                    <a:pt x="117" y="121"/>
                  </a:lnTo>
                  <a:lnTo>
                    <a:pt x="112" y="116"/>
                  </a:lnTo>
                  <a:lnTo>
                    <a:pt x="104" y="108"/>
                  </a:lnTo>
                  <a:lnTo>
                    <a:pt x="95" y="101"/>
                  </a:lnTo>
                  <a:lnTo>
                    <a:pt x="84" y="93"/>
                  </a:lnTo>
                  <a:lnTo>
                    <a:pt x="74" y="86"/>
                  </a:lnTo>
                  <a:lnTo>
                    <a:pt x="65" y="80"/>
                  </a:lnTo>
                  <a:lnTo>
                    <a:pt x="57" y="74"/>
                  </a:lnTo>
                  <a:lnTo>
                    <a:pt x="51" y="71"/>
                  </a:lnTo>
                  <a:lnTo>
                    <a:pt x="43" y="66"/>
                  </a:lnTo>
                  <a:lnTo>
                    <a:pt x="41" y="63"/>
                  </a:lnTo>
                  <a:lnTo>
                    <a:pt x="43" y="60"/>
                  </a:lnTo>
                  <a:lnTo>
                    <a:pt x="51" y="63"/>
                  </a:lnTo>
                  <a:lnTo>
                    <a:pt x="59" y="66"/>
                  </a:lnTo>
                  <a:lnTo>
                    <a:pt x="70" y="72"/>
                  </a:lnTo>
                  <a:lnTo>
                    <a:pt x="83" y="79"/>
                  </a:lnTo>
                  <a:lnTo>
                    <a:pt x="98" y="87"/>
                  </a:lnTo>
                  <a:lnTo>
                    <a:pt x="112" y="95"/>
                  </a:lnTo>
                  <a:lnTo>
                    <a:pt x="125" y="103"/>
                  </a:lnTo>
                  <a:lnTo>
                    <a:pt x="135" y="110"/>
                  </a:lnTo>
                  <a:lnTo>
                    <a:pt x="141" y="116"/>
                  </a:lnTo>
                  <a:lnTo>
                    <a:pt x="146" y="116"/>
                  </a:lnTo>
                  <a:lnTo>
                    <a:pt x="153" y="117"/>
                  </a:lnTo>
                  <a:lnTo>
                    <a:pt x="161" y="117"/>
                  </a:lnTo>
                  <a:lnTo>
                    <a:pt x="169" y="117"/>
                  </a:lnTo>
                  <a:lnTo>
                    <a:pt x="178" y="117"/>
                  </a:lnTo>
                  <a:lnTo>
                    <a:pt x="186" y="117"/>
                  </a:lnTo>
                  <a:lnTo>
                    <a:pt x="191" y="117"/>
                  </a:lnTo>
                  <a:lnTo>
                    <a:pt x="196" y="117"/>
                  </a:lnTo>
                  <a:lnTo>
                    <a:pt x="194" y="110"/>
                  </a:lnTo>
                  <a:lnTo>
                    <a:pt x="188" y="103"/>
                  </a:lnTo>
                  <a:lnTo>
                    <a:pt x="182" y="95"/>
                  </a:lnTo>
                  <a:lnTo>
                    <a:pt x="175" y="87"/>
                  </a:lnTo>
                  <a:lnTo>
                    <a:pt x="168" y="80"/>
                  </a:lnTo>
                  <a:lnTo>
                    <a:pt x="161" y="73"/>
                  </a:lnTo>
                  <a:lnTo>
                    <a:pt x="156" y="67"/>
                  </a:lnTo>
                  <a:lnTo>
                    <a:pt x="151" y="63"/>
                  </a:lnTo>
                  <a:lnTo>
                    <a:pt x="146" y="59"/>
                  </a:lnTo>
                  <a:lnTo>
                    <a:pt x="142" y="56"/>
                  </a:lnTo>
                  <a:lnTo>
                    <a:pt x="136" y="52"/>
                  </a:lnTo>
                  <a:lnTo>
                    <a:pt x="131" y="49"/>
                  </a:lnTo>
                  <a:lnTo>
                    <a:pt x="127" y="46"/>
                  </a:lnTo>
                  <a:lnTo>
                    <a:pt x="122" y="43"/>
                  </a:lnTo>
                  <a:lnTo>
                    <a:pt x="119" y="41"/>
                  </a:lnTo>
                  <a:lnTo>
                    <a:pt x="115" y="38"/>
                  </a:lnTo>
                  <a:lnTo>
                    <a:pt x="111" y="33"/>
                  </a:lnTo>
                  <a:lnTo>
                    <a:pt x="110" y="27"/>
                  </a:lnTo>
                  <a:lnTo>
                    <a:pt x="112" y="26"/>
                  </a:lnTo>
                  <a:lnTo>
                    <a:pt x="123" y="34"/>
                  </a:lnTo>
                  <a:lnTo>
                    <a:pt x="133" y="41"/>
                  </a:lnTo>
                  <a:lnTo>
                    <a:pt x="144" y="50"/>
                  </a:lnTo>
                  <a:lnTo>
                    <a:pt x="158" y="60"/>
                  </a:lnTo>
                  <a:lnTo>
                    <a:pt x="171" y="71"/>
                  </a:lnTo>
                  <a:lnTo>
                    <a:pt x="183" y="81"/>
                  </a:lnTo>
                  <a:lnTo>
                    <a:pt x="195" y="90"/>
                  </a:lnTo>
                  <a:lnTo>
                    <a:pt x="204" y="97"/>
                  </a:lnTo>
                  <a:lnTo>
                    <a:pt x="210" y="103"/>
                  </a:lnTo>
                  <a:lnTo>
                    <a:pt x="216" y="109"/>
                  </a:lnTo>
                  <a:lnTo>
                    <a:pt x="221" y="110"/>
                  </a:lnTo>
                  <a:lnTo>
                    <a:pt x="227" y="109"/>
                  </a:lnTo>
                  <a:lnTo>
                    <a:pt x="234" y="108"/>
                  </a:lnTo>
                  <a:lnTo>
                    <a:pt x="239" y="106"/>
                  </a:lnTo>
                  <a:lnTo>
                    <a:pt x="245" y="105"/>
                  </a:lnTo>
                  <a:lnTo>
                    <a:pt x="252" y="104"/>
                  </a:lnTo>
                  <a:lnTo>
                    <a:pt x="259" y="102"/>
                  </a:lnTo>
                  <a:lnTo>
                    <a:pt x="267" y="101"/>
                  </a:lnTo>
                  <a:lnTo>
                    <a:pt x="273" y="100"/>
                  </a:lnTo>
                  <a:lnTo>
                    <a:pt x="278" y="97"/>
                  </a:lnTo>
                  <a:lnTo>
                    <a:pt x="281" y="96"/>
                  </a:lnTo>
                  <a:lnTo>
                    <a:pt x="285" y="93"/>
                  </a:lnTo>
                  <a:lnTo>
                    <a:pt x="285" y="89"/>
                  </a:lnTo>
                  <a:lnTo>
                    <a:pt x="282" y="86"/>
                  </a:lnTo>
                  <a:lnTo>
                    <a:pt x="277" y="79"/>
                  </a:lnTo>
                  <a:lnTo>
                    <a:pt x="271" y="73"/>
                  </a:lnTo>
                  <a:lnTo>
                    <a:pt x="262" y="65"/>
                  </a:lnTo>
                  <a:lnTo>
                    <a:pt x="251" y="55"/>
                  </a:lnTo>
                  <a:lnTo>
                    <a:pt x="239" y="43"/>
                  </a:lnTo>
                  <a:lnTo>
                    <a:pt x="226" y="33"/>
                  </a:lnTo>
                  <a:lnTo>
                    <a:pt x="214" y="22"/>
                  </a:lnTo>
                  <a:lnTo>
                    <a:pt x="204" y="14"/>
                  </a:lnTo>
                  <a:lnTo>
                    <a:pt x="197" y="10"/>
                  </a:lnTo>
                  <a:lnTo>
                    <a:pt x="190" y="4"/>
                  </a:lnTo>
                  <a:lnTo>
                    <a:pt x="193" y="0"/>
                  </a:lnTo>
                  <a:lnTo>
                    <a:pt x="199" y="3"/>
                  </a:lnTo>
                  <a:lnTo>
                    <a:pt x="212" y="10"/>
                  </a:lnTo>
                  <a:lnTo>
                    <a:pt x="220" y="17"/>
                  </a:lnTo>
                  <a:lnTo>
                    <a:pt x="232" y="27"/>
                  </a:lnTo>
                  <a:lnTo>
                    <a:pt x="245" y="37"/>
                  </a:lnTo>
                  <a:lnTo>
                    <a:pt x="259" y="48"/>
                  </a:lnTo>
                  <a:lnTo>
                    <a:pt x="273" y="58"/>
                  </a:lnTo>
                  <a:lnTo>
                    <a:pt x="285" y="67"/>
                  </a:lnTo>
                  <a:lnTo>
                    <a:pt x="294" y="74"/>
                  </a:lnTo>
                  <a:lnTo>
                    <a:pt x="298" y="76"/>
                  </a:lnTo>
                  <a:lnTo>
                    <a:pt x="304" y="76"/>
                  </a:lnTo>
                  <a:lnTo>
                    <a:pt x="313" y="75"/>
                  </a:lnTo>
                  <a:lnTo>
                    <a:pt x="326" y="73"/>
                  </a:lnTo>
                  <a:lnTo>
                    <a:pt x="340" y="71"/>
                  </a:lnTo>
                  <a:lnTo>
                    <a:pt x="354" y="67"/>
                  </a:lnTo>
                  <a:lnTo>
                    <a:pt x="366" y="65"/>
                  </a:lnTo>
                  <a:lnTo>
                    <a:pt x="377" y="63"/>
                  </a:lnTo>
                  <a:lnTo>
                    <a:pt x="382" y="63"/>
                  </a:lnTo>
                  <a:lnTo>
                    <a:pt x="386" y="64"/>
                  </a:lnTo>
                  <a:lnTo>
                    <a:pt x="384" y="65"/>
                  </a:lnTo>
                  <a:lnTo>
                    <a:pt x="377" y="68"/>
                  </a:lnTo>
                  <a:lnTo>
                    <a:pt x="370" y="74"/>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23" name="Freeform 361">
              <a:extLst>
                <a:ext uri="{FF2B5EF4-FFF2-40B4-BE49-F238E27FC236}">
                  <a16:creationId xmlns:a16="http://schemas.microsoft.com/office/drawing/2014/main" xmlns="" id="{45FE2859-42E7-44B5-9EFA-5FB967BAAAA5}"/>
                </a:ext>
              </a:extLst>
            </p:cNvPr>
            <p:cNvSpPr>
              <a:spLocks/>
            </p:cNvSpPr>
            <p:nvPr/>
          </p:nvSpPr>
          <p:spPr bwMode="auto">
            <a:xfrm>
              <a:off x="2558" y="944"/>
              <a:ext cx="127" cy="127"/>
            </a:xfrm>
            <a:custGeom>
              <a:avLst/>
              <a:gdLst>
                <a:gd name="T0" fmla="*/ 8 w 254"/>
                <a:gd name="T1" fmla="*/ 8 h 254"/>
                <a:gd name="T2" fmla="*/ 7 w 254"/>
                <a:gd name="T3" fmla="*/ 8 h 254"/>
                <a:gd name="T4" fmla="*/ 7 w 254"/>
                <a:gd name="T5" fmla="*/ 7 h 254"/>
                <a:gd name="T6" fmla="*/ 5 w 254"/>
                <a:gd name="T7" fmla="*/ 8 h 254"/>
                <a:gd name="T8" fmla="*/ 4 w 254"/>
                <a:gd name="T9" fmla="*/ 7 h 254"/>
                <a:gd name="T10" fmla="*/ 3 w 254"/>
                <a:gd name="T11" fmla="*/ 7 h 254"/>
                <a:gd name="T12" fmla="*/ 3 w 254"/>
                <a:gd name="T13" fmla="*/ 7 h 254"/>
                <a:gd name="T14" fmla="*/ 4 w 254"/>
                <a:gd name="T15" fmla="*/ 7 h 254"/>
                <a:gd name="T16" fmla="*/ 6 w 254"/>
                <a:gd name="T17" fmla="*/ 7 h 254"/>
                <a:gd name="T18" fmla="*/ 6 w 254"/>
                <a:gd name="T19" fmla="*/ 7 h 254"/>
                <a:gd name="T20" fmla="*/ 6 w 254"/>
                <a:gd name="T21" fmla="*/ 6 h 254"/>
                <a:gd name="T22" fmla="*/ 5 w 254"/>
                <a:gd name="T23" fmla="*/ 6 h 254"/>
                <a:gd name="T24" fmla="*/ 4 w 254"/>
                <a:gd name="T25" fmla="*/ 6 h 254"/>
                <a:gd name="T26" fmla="*/ 2 w 254"/>
                <a:gd name="T27" fmla="*/ 6 h 254"/>
                <a:gd name="T28" fmla="*/ 1 w 254"/>
                <a:gd name="T29" fmla="*/ 5 h 254"/>
                <a:gd name="T30" fmla="*/ 1 w 254"/>
                <a:gd name="T31" fmla="*/ 5 h 254"/>
                <a:gd name="T32" fmla="*/ 2 w 254"/>
                <a:gd name="T33" fmla="*/ 5 h 254"/>
                <a:gd name="T34" fmla="*/ 3 w 254"/>
                <a:gd name="T35" fmla="*/ 6 h 254"/>
                <a:gd name="T36" fmla="*/ 4 w 254"/>
                <a:gd name="T37" fmla="*/ 6 h 254"/>
                <a:gd name="T38" fmla="*/ 3 w 254"/>
                <a:gd name="T39" fmla="*/ 5 h 254"/>
                <a:gd name="T40" fmla="*/ 3 w 254"/>
                <a:gd name="T41" fmla="*/ 5 h 254"/>
                <a:gd name="T42" fmla="*/ 1 w 254"/>
                <a:gd name="T43" fmla="*/ 4 h 254"/>
                <a:gd name="T44" fmla="*/ 0 w 254"/>
                <a:gd name="T45" fmla="*/ 3 h 254"/>
                <a:gd name="T46" fmla="*/ 1 w 254"/>
                <a:gd name="T47" fmla="*/ 4 h 254"/>
                <a:gd name="T48" fmla="*/ 2 w 254"/>
                <a:gd name="T49" fmla="*/ 4 h 254"/>
                <a:gd name="T50" fmla="*/ 3 w 254"/>
                <a:gd name="T51" fmla="*/ 4 h 254"/>
                <a:gd name="T52" fmla="*/ 2 w 254"/>
                <a:gd name="T53" fmla="*/ 2 h 254"/>
                <a:gd name="T54" fmla="*/ 1 w 254"/>
                <a:gd name="T55" fmla="*/ 2 h 254"/>
                <a:gd name="T56" fmla="*/ 1 w 254"/>
                <a:gd name="T57" fmla="*/ 1 h 254"/>
                <a:gd name="T58" fmla="*/ 1 w 254"/>
                <a:gd name="T59" fmla="*/ 1 h 254"/>
                <a:gd name="T60" fmla="*/ 2 w 254"/>
                <a:gd name="T61" fmla="*/ 2 h 254"/>
                <a:gd name="T62" fmla="*/ 3 w 254"/>
                <a:gd name="T63" fmla="*/ 4 h 254"/>
                <a:gd name="T64" fmla="*/ 3 w 254"/>
                <a:gd name="T65" fmla="*/ 4 h 254"/>
                <a:gd name="T66" fmla="*/ 3 w 254"/>
                <a:gd name="T67" fmla="*/ 3 h 254"/>
                <a:gd name="T68" fmla="*/ 3 w 254"/>
                <a:gd name="T69" fmla="*/ 2 h 254"/>
                <a:gd name="T70" fmla="*/ 3 w 254"/>
                <a:gd name="T71" fmla="*/ 1 h 254"/>
                <a:gd name="T72" fmla="*/ 4 w 254"/>
                <a:gd name="T73" fmla="*/ 3 h 254"/>
                <a:gd name="T74" fmla="*/ 4 w 254"/>
                <a:gd name="T75" fmla="*/ 5 h 254"/>
                <a:gd name="T76" fmla="*/ 5 w 254"/>
                <a:gd name="T77" fmla="*/ 5 h 254"/>
                <a:gd name="T78" fmla="*/ 5 w 254"/>
                <a:gd name="T79" fmla="*/ 5 h 254"/>
                <a:gd name="T80" fmla="*/ 5 w 254"/>
                <a:gd name="T81" fmla="*/ 6 h 254"/>
                <a:gd name="T82" fmla="*/ 5 w 254"/>
                <a:gd name="T83" fmla="*/ 5 h 254"/>
                <a:gd name="T84" fmla="*/ 5 w 254"/>
                <a:gd name="T85" fmla="*/ 3 h 254"/>
                <a:gd name="T86" fmla="*/ 5 w 254"/>
                <a:gd name="T87" fmla="*/ 2 h 254"/>
                <a:gd name="T88" fmla="*/ 5 w 254"/>
                <a:gd name="T89" fmla="*/ 3 h 254"/>
                <a:gd name="T90" fmla="*/ 6 w 254"/>
                <a:gd name="T91" fmla="*/ 4 h 254"/>
                <a:gd name="T92" fmla="*/ 6 w 254"/>
                <a:gd name="T93" fmla="*/ 6 h 254"/>
                <a:gd name="T94" fmla="*/ 6 w 254"/>
                <a:gd name="T95" fmla="*/ 6 h 254"/>
                <a:gd name="T96" fmla="*/ 7 w 254"/>
                <a:gd name="T97" fmla="*/ 7 h 254"/>
                <a:gd name="T98" fmla="*/ 7 w 254"/>
                <a:gd name="T99" fmla="*/ 6 h 254"/>
                <a:gd name="T100" fmla="*/ 7 w 254"/>
                <a:gd name="T101" fmla="*/ 5 h 254"/>
                <a:gd name="T102" fmla="*/ 7 w 254"/>
                <a:gd name="T103" fmla="*/ 3 h 254"/>
                <a:gd name="T104" fmla="*/ 7 w 254"/>
                <a:gd name="T105" fmla="*/ 3 h 254"/>
                <a:gd name="T106" fmla="*/ 7 w 254"/>
                <a:gd name="T107" fmla="*/ 4 h 254"/>
                <a:gd name="T108" fmla="*/ 7 w 254"/>
                <a:gd name="T109" fmla="*/ 7 h 254"/>
                <a:gd name="T110" fmla="*/ 8 w 254"/>
                <a:gd name="T111" fmla="*/ 8 h 254"/>
                <a:gd name="T112" fmla="*/ 8 w 254"/>
                <a:gd name="T113" fmla="*/ 8 h 254"/>
                <a:gd name="T114" fmla="*/ 8 w 254"/>
                <a:gd name="T115" fmla="*/ 8 h 254"/>
                <a:gd name="T116" fmla="*/ 8 w 254"/>
                <a:gd name="T117" fmla="*/ 8 h 25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54" h="254">
                  <a:moveTo>
                    <a:pt x="244" y="250"/>
                  </a:moveTo>
                  <a:lnTo>
                    <a:pt x="240" y="246"/>
                  </a:lnTo>
                  <a:lnTo>
                    <a:pt x="235" y="242"/>
                  </a:lnTo>
                  <a:lnTo>
                    <a:pt x="229" y="237"/>
                  </a:lnTo>
                  <a:lnTo>
                    <a:pt x="225" y="232"/>
                  </a:lnTo>
                  <a:lnTo>
                    <a:pt x="219" y="228"/>
                  </a:lnTo>
                  <a:lnTo>
                    <a:pt x="213" y="224"/>
                  </a:lnTo>
                  <a:lnTo>
                    <a:pt x="209" y="222"/>
                  </a:lnTo>
                  <a:lnTo>
                    <a:pt x="203" y="222"/>
                  </a:lnTo>
                  <a:lnTo>
                    <a:pt x="189" y="224"/>
                  </a:lnTo>
                  <a:lnTo>
                    <a:pt x="173" y="226"/>
                  </a:lnTo>
                  <a:lnTo>
                    <a:pt x="153" y="226"/>
                  </a:lnTo>
                  <a:lnTo>
                    <a:pt x="134" y="226"/>
                  </a:lnTo>
                  <a:lnTo>
                    <a:pt x="114" y="226"/>
                  </a:lnTo>
                  <a:lnTo>
                    <a:pt x="98" y="223"/>
                  </a:lnTo>
                  <a:lnTo>
                    <a:pt x="84" y="221"/>
                  </a:lnTo>
                  <a:lnTo>
                    <a:pt x="75" y="217"/>
                  </a:lnTo>
                  <a:lnTo>
                    <a:pt x="68" y="212"/>
                  </a:lnTo>
                  <a:lnTo>
                    <a:pt x="68" y="209"/>
                  </a:lnTo>
                  <a:lnTo>
                    <a:pt x="75" y="211"/>
                  </a:lnTo>
                  <a:lnTo>
                    <a:pt x="87" y="213"/>
                  </a:lnTo>
                  <a:lnTo>
                    <a:pt x="96" y="214"/>
                  </a:lnTo>
                  <a:lnTo>
                    <a:pt x="108" y="215"/>
                  </a:lnTo>
                  <a:lnTo>
                    <a:pt x="125" y="215"/>
                  </a:lnTo>
                  <a:lnTo>
                    <a:pt x="141" y="215"/>
                  </a:lnTo>
                  <a:lnTo>
                    <a:pt x="157" y="215"/>
                  </a:lnTo>
                  <a:lnTo>
                    <a:pt x="172" y="214"/>
                  </a:lnTo>
                  <a:lnTo>
                    <a:pt x="183" y="212"/>
                  </a:lnTo>
                  <a:lnTo>
                    <a:pt x="190" y="209"/>
                  </a:lnTo>
                  <a:lnTo>
                    <a:pt x="186" y="205"/>
                  </a:lnTo>
                  <a:lnTo>
                    <a:pt x="179" y="201"/>
                  </a:lnTo>
                  <a:lnTo>
                    <a:pt x="172" y="197"/>
                  </a:lnTo>
                  <a:lnTo>
                    <a:pt x="164" y="192"/>
                  </a:lnTo>
                  <a:lnTo>
                    <a:pt x="157" y="189"/>
                  </a:lnTo>
                  <a:lnTo>
                    <a:pt x="150" y="185"/>
                  </a:lnTo>
                  <a:lnTo>
                    <a:pt x="144" y="182"/>
                  </a:lnTo>
                  <a:lnTo>
                    <a:pt x="141" y="179"/>
                  </a:lnTo>
                  <a:lnTo>
                    <a:pt x="127" y="181"/>
                  </a:lnTo>
                  <a:lnTo>
                    <a:pt x="110" y="178"/>
                  </a:lnTo>
                  <a:lnTo>
                    <a:pt x="90" y="176"/>
                  </a:lnTo>
                  <a:lnTo>
                    <a:pt x="72" y="171"/>
                  </a:lnTo>
                  <a:lnTo>
                    <a:pt x="53" y="167"/>
                  </a:lnTo>
                  <a:lnTo>
                    <a:pt x="37" y="161"/>
                  </a:lnTo>
                  <a:lnTo>
                    <a:pt x="24" y="154"/>
                  </a:lnTo>
                  <a:lnTo>
                    <a:pt x="16" y="148"/>
                  </a:lnTo>
                  <a:lnTo>
                    <a:pt x="11" y="140"/>
                  </a:lnTo>
                  <a:lnTo>
                    <a:pt x="11" y="137"/>
                  </a:lnTo>
                  <a:lnTo>
                    <a:pt x="15" y="139"/>
                  </a:lnTo>
                  <a:lnTo>
                    <a:pt x="24" y="144"/>
                  </a:lnTo>
                  <a:lnTo>
                    <a:pt x="32" y="147"/>
                  </a:lnTo>
                  <a:lnTo>
                    <a:pt x="44" y="152"/>
                  </a:lnTo>
                  <a:lnTo>
                    <a:pt x="58" y="156"/>
                  </a:lnTo>
                  <a:lnTo>
                    <a:pt x="73" y="160"/>
                  </a:lnTo>
                  <a:lnTo>
                    <a:pt x="89" y="163"/>
                  </a:lnTo>
                  <a:lnTo>
                    <a:pt x="103" y="166"/>
                  </a:lnTo>
                  <a:lnTo>
                    <a:pt x="115" y="167"/>
                  </a:lnTo>
                  <a:lnTo>
                    <a:pt x="125" y="166"/>
                  </a:lnTo>
                  <a:lnTo>
                    <a:pt x="113" y="154"/>
                  </a:lnTo>
                  <a:lnTo>
                    <a:pt x="103" y="146"/>
                  </a:lnTo>
                  <a:lnTo>
                    <a:pt x="96" y="140"/>
                  </a:lnTo>
                  <a:lnTo>
                    <a:pt x="92" y="135"/>
                  </a:lnTo>
                  <a:lnTo>
                    <a:pt x="83" y="132"/>
                  </a:lnTo>
                  <a:lnTo>
                    <a:pt x="70" y="130"/>
                  </a:lnTo>
                  <a:lnTo>
                    <a:pt x="57" y="126"/>
                  </a:lnTo>
                  <a:lnTo>
                    <a:pt x="43" y="121"/>
                  </a:lnTo>
                  <a:lnTo>
                    <a:pt x="28" y="114"/>
                  </a:lnTo>
                  <a:lnTo>
                    <a:pt x="15" y="103"/>
                  </a:lnTo>
                  <a:lnTo>
                    <a:pt x="6" y="91"/>
                  </a:lnTo>
                  <a:lnTo>
                    <a:pt x="0" y="75"/>
                  </a:lnTo>
                  <a:lnTo>
                    <a:pt x="7" y="82"/>
                  </a:lnTo>
                  <a:lnTo>
                    <a:pt x="16" y="90"/>
                  </a:lnTo>
                  <a:lnTo>
                    <a:pt x="26" y="97"/>
                  </a:lnTo>
                  <a:lnTo>
                    <a:pt x="35" y="103"/>
                  </a:lnTo>
                  <a:lnTo>
                    <a:pt x="45" y="109"/>
                  </a:lnTo>
                  <a:lnTo>
                    <a:pt x="57" y="113"/>
                  </a:lnTo>
                  <a:lnTo>
                    <a:pt x="66" y="115"/>
                  </a:lnTo>
                  <a:lnTo>
                    <a:pt x="76" y="116"/>
                  </a:lnTo>
                  <a:lnTo>
                    <a:pt x="66" y="102"/>
                  </a:lnTo>
                  <a:lnTo>
                    <a:pt x="56" y="88"/>
                  </a:lnTo>
                  <a:lnTo>
                    <a:pt x="45" y="76"/>
                  </a:lnTo>
                  <a:lnTo>
                    <a:pt x="36" y="63"/>
                  </a:lnTo>
                  <a:lnTo>
                    <a:pt x="27" y="53"/>
                  </a:lnTo>
                  <a:lnTo>
                    <a:pt x="21" y="44"/>
                  </a:lnTo>
                  <a:lnTo>
                    <a:pt x="16" y="37"/>
                  </a:lnTo>
                  <a:lnTo>
                    <a:pt x="14" y="33"/>
                  </a:lnTo>
                  <a:lnTo>
                    <a:pt x="13" y="26"/>
                  </a:lnTo>
                  <a:lnTo>
                    <a:pt x="12" y="18"/>
                  </a:lnTo>
                  <a:lnTo>
                    <a:pt x="11" y="8"/>
                  </a:lnTo>
                  <a:lnTo>
                    <a:pt x="8" y="0"/>
                  </a:lnTo>
                  <a:lnTo>
                    <a:pt x="14" y="11"/>
                  </a:lnTo>
                  <a:lnTo>
                    <a:pt x="23" y="26"/>
                  </a:lnTo>
                  <a:lnTo>
                    <a:pt x="35" y="44"/>
                  </a:lnTo>
                  <a:lnTo>
                    <a:pt x="47" y="62"/>
                  </a:lnTo>
                  <a:lnTo>
                    <a:pt x="59" y="79"/>
                  </a:lnTo>
                  <a:lnTo>
                    <a:pt x="70" y="95"/>
                  </a:lnTo>
                  <a:lnTo>
                    <a:pt x="80" y="106"/>
                  </a:lnTo>
                  <a:lnTo>
                    <a:pt x="85" y="111"/>
                  </a:lnTo>
                  <a:lnTo>
                    <a:pt x="91" y="113"/>
                  </a:lnTo>
                  <a:lnTo>
                    <a:pt x="94" y="109"/>
                  </a:lnTo>
                  <a:lnTo>
                    <a:pt x="94" y="105"/>
                  </a:lnTo>
                  <a:lnTo>
                    <a:pt x="94" y="98"/>
                  </a:lnTo>
                  <a:lnTo>
                    <a:pt x="91" y="85"/>
                  </a:lnTo>
                  <a:lnTo>
                    <a:pt x="85" y="65"/>
                  </a:lnTo>
                  <a:lnTo>
                    <a:pt x="80" y="46"/>
                  </a:lnTo>
                  <a:lnTo>
                    <a:pt x="76" y="33"/>
                  </a:lnTo>
                  <a:lnTo>
                    <a:pt x="76" y="29"/>
                  </a:lnTo>
                  <a:lnTo>
                    <a:pt x="79" y="27"/>
                  </a:lnTo>
                  <a:lnTo>
                    <a:pt x="82" y="31"/>
                  </a:lnTo>
                  <a:lnTo>
                    <a:pt x="85" y="38"/>
                  </a:lnTo>
                  <a:lnTo>
                    <a:pt x="91" y="53"/>
                  </a:lnTo>
                  <a:lnTo>
                    <a:pt x="100" y="78"/>
                  </a:lnTo>
                  <a:lnTo>
                    <a:pt x="105" y="105"/>
                  </a:lnTo>
                  <a:lnTo>
                    <a:pt x="104" y="124"/>
                  </a:lnTo>
                  <a:lnTo>
                    <a:pt x="111" y="131"/>
                  </a:lnTo>
                  <a:lnTo>
                    <a:pt x="118" y="138"/>
                  </a:lnTo>
                  <a:lnTo>
                    <a:pt x="125" y="143"/>
                  </a:lnTo>
                  <a:lnTo>
                    <a:pt x="130" y="148"/>
                  </a:lnTo>
                  <a:lnTo>
                    <a:pt x="136" y="152"/>
                  </a:lnTo>
                  <a:lnTo>
                    <a:pt x="141" y="155"/>
                  </a:lnTo>
                  <a:lnTo>
                    <a:pt x="144" y="159"/>
                  </a:lnTo>
                  <a:lnTo>
                    <a:pt x="146" y="160"/>
                  </a:lnTo>
                  <a:lnTo>
                    <a:pt x="149" y="162"/>
                  </a:lnTo>
                  <a:lnTo>
                    <a:pt x="151" y="163"/>
                  </a:lnTo>
                  <a:lnTo>
                    <a:pt x="153" y="161"/>
                  </a:lnTo>
                  <a:lnTo>
                    <a:pt x="156" y="155"/>
                  </a:lnTo>
                  <a:lnTo>
                    <a:pt x="157" y="140"/>
                  </a:lnTo>
                  <a:lnTo>
                    <a:pt x="155" y="116"/>
                  </a:lnTo>
                  <a:lnTo>
                    <a:pt x="149" y="88"/>
                  </a:lnTo>
                  <a:lnTo>
                    <a:pt x="137" y="67"/>
                  </a:lnTo>
                  <a:lnTo>
                    <a:pt x="133" y="57"/>
                  </a:lnTo>
                  <a:lnTo>
                    <a:pt x="133" y="54"/>
                  </a:lnTo>
                  <a:lnTo>
                    <a:pt x="137" y="55"/>
                  </a:lnTo>
                  <a:lnTo>
                    <a:pt x="143" y="61"/>
                  </a:lnTo>
                  <a:lnTo>
                    <a:pt x="146" y="67"/>
                  </a:lnTo>
                  <a:lnTo>
                    <a:pt x="151" y="77"/>
                  </a:lnTo>
                  <a:lnTo>
                    <a:pt x="157" y="90"/>
                  </a:lnTo>
                  <a:lnTo>
                    <a:pt x="161" y="103"/>
                  </a:lnTo>
                  <a:lnTo>
                    <a:pt x="166" y="120"/>
                  </a:lnTo>
                  <a:lnTo>
                    <a:pt x="168" y="137"/>
                  </a:lnTo>
                  <a:lnTo>
                    <a:pt x="167" y="155"/>
                  </a:lnTo>
                  <a:lnTo>
                    <a:pt x="164" y="173"/>
                  </a:lnTo>
                  <a:lnTo>
                    <a:pt x="168" y="177"/>
                  </a:lnTo>
                  <a:lnTo>
                    <a:pt x="173" y="182"/>
                  </a:lnTo>
                  <a:lnTo>
                    <a:pt x="179" y="186"/>
                  </a:lnTo>
                  <a:lnTo>
                    <a:pt x="184" y="190"/>
                  </a:lnTo>
                  <a:lnTo>
                    <a:pt x="189" y="193"/>
                  </a:lnTo>
                  <a:lnTo>
                    <a:pt x="195" y="196"/>
                  </a:lnTo>
                  <a:lnTo>
                    <a:pt x="198" y="198"/>
                  </a:lnTo>
                  <a:lnTo>
                    <a:pt x="202" y="200"/>
                  </a:lnTo>
                  <a:lnTo>
                    <a:pt x="206" y="191"/>
                  </a:lnTo>
                  <a:lnTo>
                    <a:pt x="207" y="175"/>
                  </a:lnTo>
                  <a:lnTo>
                    <a:pt x="206" y="159"/>
                  </a:lnTo>
                  <a:lnTo>
                    <a:pt x="205" y="145"/>
                  </a:lnTo>
                  <a:lnTo>
                    <a:pt x="204" y="130"/>
                  </a:lnTo>
                  <a:lnTo>
                    <a:pt x="203" y="111"/>
                  </a:lnTo>
                  <a:lnTo>
                    <a:pt x="201" y="94"/>
                  </a:lnTo>
                  <a:lnTo>
                    <a:pt x="198" y="83"/>
                  </a:lnTo>
                  <a:lnTo>
                    <a:pt x="198" y="79"/>
                  </a:lnTo>
                  <a:lnTo>
                    <a:pt x="202" y="82"/>
                  </a:lnTo>
                  <a:lnTo>
                    <a:pt x="207" y="88"/>
                  </a:lnTo>
                  <a:lnTo>
                    <a:pt x="211" y="101"/>
                  </a:lnTo>
                  <a:lnTo>
                    <a:pt x="212" y="123"/>
                  </a:lnTo>
                  <a:lnTo>
                    <a:pt x="214" y="155"/>
                  </a:lnTo>
                  <a:lnTo>
                    <a:pt x="217" y="186"/>
                  </a:lnTo>
                  <a:lnTo>
                    <a:pt x="218" y="206"/>
                  </a:lnTo>
                  <a:lnTo>
                    <a:pt x="225" y="214"/>
                  </a:lnTo>
                  <a:lnTo>
                    <a:pt x="232" y="222"/>
                  </a:lnTo>
                  <a:lnTo>
                    <a:pt x="236" y="229"/>
                  </a:lnTo>
                  <a:lnTo>
                    <a:pt x="242" y="235"/>
                  </a:lnTo>
                  <a:lnTo>
                    <a:pt x="245" y="241"/>
                  </a:lnTo>
                  <a:lnTo>
                    <a:pt x="249" y="245"/>
                  </a:lnTo>
                  <a:lnTo>
                    <a:pt x="252" y="249"/>
                  </a:lnTo>
                  <a:lnTo>
                    <a:pt x="254" y="251"/>
                  </a:lnTo>
                  <a:lnTo>
                    <a:pt x="254" y="253"/>
                  </a:lnTo>
                  <a:lnTo>
                    <a:pt x="252" y="254"/>
                  </a:lnTo>
                  <a:lnTo>
                    <a:pt x="249" y="253"/>
                  </a:lnTo>
                  <a:lnTo>
                    <a:pt x="244" y="250"/>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24" name="Freeform 362">
              <a:extLst>
                <a:ext uri="{FF2B5EF4-FFF2-40B4-BE49-F238E27FC236}">
                  <a16:creationId xmlns:a16="http://schemas.microsoft.com/office/drawing/2014/main" xmlns="" id="{2D3A743F-B8D9-448F-B7A0-D8453D25F487}"/>
                </a:ext>
              </a:extLst>
            </p:cNvPr>
            <p:cNvSpPr>
              <a:spLocks/>
            </p:cNvSpPr>
            <p:nvPr/>
          </p:nvSpPr>
          <p:spPr bwMode="auto">
            <a:xfrm>
              <a:off x="2672" y="905"/>
              <a:ext cx="93" cy="156"/>
            </a:xfrm>
            <a:custGeom>
              <a:avLst/>
              <a:gdLst>
                <a:gd name="T0" fmla="*/ 3 w 186"/>
                <a:gd name="T1" fmla="*/ 9 h 313"/>
                <a:gd name="T2" fmla="*/ 3 w 186"/>
                <a:gd name="T3" fmla="*/ 8 h 313"/>
                <a:gd name="T4" fmla="*/ 3 w 186"/>
                <a:gd name="T5" fmla="*/ 8 h 313"/>
                <a:gd name="T6" fmla="*/ 3 w 186"/>
                <a:gd name="T7" fmla="*/ 7 h 313"/>
                <a:gd name="T8" fmla="*/ 2 w 186"/>
                <a:gd name="T9" fmla="*/ 7 h 313"/>
                <a:gd name="T10" fmla="*/ 2 w 186"/>
                <a:gd name="T11" fmla="*/ 6 h 313"/>
                <a:gd name="T12" fmla="*/ 1 w 186"/>
                <a:gd name="T13" fmla="*/ 5 h 313"/>
                <a:gd name="T14" fmla="*/ 1 w 186"/>
                <a:gd name="T15" fmla="*/ 4 h 313"/>
                <a:gd name="T16" fmla="*/ 1 w 186"/>
                <a:gd name="T17" fmla="*/ 3 h 313"/>
                <a:gd name="T18" fmla="*/ 1 w 186"/>
                <a:gd name="T19" fmla="*/ 3 h 313"/>
                <a:gd name="T20" fmla="*/ 1 w 186"/>
                <a:gd name="T21" fmla="*/ 4 h 313"/>
                <a:gd name="T22" fmla="*/ 1 w 186"/>
                <a:gd name="T23" fmla="*/ 5 h 313"/>
                <a:gd name="T24" fmla="*/ 2 w 186"/>
                <a:gd name="T25" fmla="*/ 5 h 313"/>
                <a:gd name="T26" fmla="*/ 2 w 186"/>
                <a:gd name="T27" fmla="*/ 6 h 313"/>
                <a:gd name="T28" fmla="*/ 2 w 186"/>
                <a:gd name="T29" fmla="*/ 7 h 313"/>
                <a:gd name="T30" fmla="*/ 3 w 186"/>
                <a:gd name="T31" fmla="*/ 7 h 313"/>
                <a:gd name="T32" fmla="*/ 3 w 186"/>
                <a:gd name="T33" fmla="*/ 6 h 313"/>
                <a:gd name="T34" fmla="*/ 3 w 186"/>
                <a:gd name="T35" fmla="*/ 5 h 313"/>
                <a:gd name="T36" fmla="*/ 3 w 186"/>
                <a:gd name="T37" fmla="*/ 5 h 313"/>
                <a:gd name="T38" fmla="*/ 2 w 186"/>
                <a:gd name="T39" fmla="*/ 4 h 313"/>
                <a:gd name="T40" fmla="*/ 2 w 186"/>
                <a:gd name="T41" fmla="*/ 3 h 313"/>
                <a:gd name="T42" fmla="*/ 1 w 186"/>
                <a:gd name="T43" fmla="*/ 2 h 313"/>
                <a:gd name="T44" fmla="*/ 1 w 186"/>
                <a:gd name="T45" fmla="*/ 1 h 313"/>
                <a:gd name="T46" fmla="*/ 1 w 186"/>
                <a:gd name="T47" fmla="*/ 1 h 313"/>
                <a:gd name="T48" fmla="*/ 2 w 186"/>
                <a:gd name="T49" fmla="*/ 2 h 313"/>
                <a:gd name="T50" fmla="*/ 2 w 186"/>
                <a:gd name="T51" fmla="*/ 3 h 313"/>
                <a:gd name="T52" fmla="*/ 2 w 186"/>
                <a:gd name="T53" fmla="*/ 4 h 313"/>
                <a:gd name="T54" fmla="*/ 3 w 186"/>
                <a:gd name="T55" fmla="*/ 4 h 313"/>
                <a:gd name="T56" fmla="*/ 3 w 186"/>
                <a:gd name="T57" fmla="*/ 3 h 313"/>
                <a:gd name="T58" fmla="*/ 3 w 186"/>
                <a:gd name="T59" fmla="*/ 1 h 313"/>
                <a:gd name="T60" fmla="*/ 3 w 186"/>
                <a:gd name="T61" fmla="*/ 0 h 313"/>
                <a:gd name="T62" fmla="*/ 3 w 186"/>
                <a:gd name="T63" fmla="*/ 0 h 313"/>
                <a:gd name="T64" fmla="*/ 3 w 186"/>
                <a:gd name="T65" fmla="*/ 1 h 313"/>
                <a:gd name="T66" fmla="*/ 3 w 186"/>
                <a:gd name="T67" fmla="*/ 3 h 313"/>
                <a:gd name="T68" fmla="*/ 4 w 186"/>
                <a:gd name="T69" fmla="*/ 4 h 313"/>
                <a:gd name="T70" fmla="*/ 4 w 186"/>
                <a:gd name="T71" fmla="*/ 3 h 313"/>
                <a:gd name="T72" fmla="*/ 5 w 186"/>
                <a:gd name="T73" fmla="*/ 3 h 313"/>
                <a:gd name="T74" fmla="*/ 5 w 186"/>
                <a:gd name="T75" fmla="*/ 2 h 313"/>
                <a:gd name="T76" fmla="*/ 5 w 186"/>
                <a:gd name="T77" fmla="*/ 2 h 313"/>
                <a:gd name="T78" fmla="*/ 5 w 186"/>
                <a:gd name="T79" fmla="*/ 2 h 313"/>
                <a:gd name="T80" fmla="*/ 5 w 186"/>
                <a:gd name="T81" fmla="*/ 2 h 313"/>
                <a:gd name="T82" fmla="*/ 5 w 186"/>
                <a:gd name="T83" fmla="*/ 3 h 313"/>
                <a:gd name="T84" fmla="*/ 4 w 186"/>
                <a:gd name="T85" fmla="*/ 4 h 313"/>
                <a:gd name="T86" fmla="*/ 4 w 186"/>
                <a:gd name="T87" fmla="*/ 4 h 313"/>
                <a:gd name="T88" fmla="*/ 4 w 186"/>
                <a:gd name="T89" fmla="*/ 5 h 313"/>
                <a:gd name="T90" fmla="*/ 3 w 186"/>
                <a:gd name="T91" fmla="*/ 6 h 313"/>
                <a:gd name="T92" fmla="*/ 4 w 186"/>
                <a:gd name="T93" fmla="*/ 7 h 313"/>
                <a:gd name="T94" fmla="*/ 4 w 186"/>
                <a:gd name="T95" fmla="*/ 6 h 313"/>
                <a:gd name="T96" fmla="*/ 5 w 186"/>
                <a:gd name="T97" fmla="*/ 5 h 313"/>
                <a:gd name="T98" fmla="*/ 6 w 186"/>
                <a:gd name="T99" fmla="*/ 4 h 313"/>
                <a:gd name="T100" fmla="*/ 6 w 186"/>
                <a:gd name="T101" fmla="*/ 4 h 313"/>
                <a:gd name="T102" fmla="*/ 6 w 186"/>
                <a:gd name="T103" fmla="*/ 4 h 313"/>
                <a:gd name="T104" fmla="*/ 6 w 186"/>
                <a:gd name="T105" fmla="*/ 5 h 313"/>
                <a:gd name="T106" fmla="*/ 5 w 186"/>
                <a:gd name="T107" fmla="*/ 5 h 313"/>
                <a:gd name="T108" fmla="*/ 5 w 186"/>
                <a:gd name="T109" fmla="*/ 6 h 313"/>
                <a:gd name="T110" fmla="*/ 4 w 186"/>
                <a:gd name="T111" fmla="*/ 7 h 313"/>
                <a:gd name="T112" fmla="*/ 3 w 186"/>
                <a:gd name="T113" fmla="*/ 8 h 313"/>
                <a:gd name="T114" fmla="*/ 3 w 186"/>
                <a:gd name="T115" fmla="*/ 9 h 313"/>
                <a:gd name="T116" fmla="*/ 3 w 186"/>
                <a:gd name="T117" fmla="*/ 9 h 313"/>
                <a:gd name="T118" fmla="*/ 3 w 186"/>
                <a:gd name="T119" fmla="*/ 9 h 31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6" h="313">
                  <a:moveTo>
                    <a:pt x="88" y="313"/>
                  </a:moveTo>
                  <a:lnTo>
                    <a:pt x="84" y="310"/>
                  </a:lnTo>
                  <a:lnTo>
                    <a:pt x="83" y="294"/>
                  </a:lnTo>
                  <a:lnTo>
                    <a:pt x="83" y="277"/>
                  </a:lnTo>
                  <a:lnTo>
                    <a:pt x="82" y="267"/>
                  </a:lnTo>
                  <a:lnTo>
                    <a:pt x="80" y="263"/>
                  </a:lnTo>
                  <a:lnTo>
                    <a:pt x="75" y="258"/>
                  </a:lnTo>
                  <a:lnTo>
                    <a:pt x="68" y="252"/>
                  </a:lnTo>
                  <a:lnTo>
                    <a:pt x="60" y="242"/>
                  </a:lnTo>
                  <a:lnTo>
                    <a:pt x="51" y="232"/>
                  </a:lnTo>
                  <a:lnTo>
                    <a:pt x="43" y="220"/>
                  </a:lnTo>
                  <a:lnTo>
                    <a:pt x="35" y="207"/>
                  </a:lnTo>
                  <a:lnTo>
                    <a:pt x="28" y="192"/>
                  </a:lnTo>
                  <a:lnTo>
                    <a:pt x="17" y="166"/>
                  </a:lnTo>
                  <a:lnTo>
                    <a:pt x="8" y="148"/>
                  </a:lnTo>
                  <a:lnTo>
                    <a:pt x="3" y="136"/>
                  </a:lnTo>
                  <a:lnTo>
                    <a:pt x="0" y="127"/>
                  </a:lnTo>
                  <a:lnTo>
                    <a:pt x="1" y="123"/>
                  </a:lnTo>
                  <a:lnTo>
                    <a:pt x="4" y="120"/>
                  </a:lnTo>
                  <a:lnTo>
                    <a:pt x="6" y="124"/>
                  </a:lnTo>
                  <a:lnTo>
                    <a:pt x="9" y="132"/>
                  </a:lnTo>
                  <a:lnTo>
                    <a:pt x="12" y="139"/>
                  </a:lnTo>
                  <a:lnTo>
                    <a:pt x="16" y="149"/>
                  </a:lnTo>
                  <a:lnTo>
                    <a:pt x="22" y="162"/>
                  </a:lnTo>
                  <a:lnTo>
                    <a:pt x="29" y="176"/>
                  </a:lnTo>
                  <a:lnTo>
                    <a:pt x="35" y="189"/>
                  </a:lnTo>
                  <a:lnTo>
                    <a:pt x="42" y="201"/>
                  </a:lnTo>
                  <a:lnTo>
                    <a:pt x="47" y="211"/>
                  </a:lnTo>
                  <a:lnTo>
                    <a:pt x="52" y="217"/>
                  </a:lnTo>
                  <a:lnTo>
                    <a:pt x="59" y="225"/>
                  </a:lnTo>
                  <a:lnTo>
                    <a:pt x="66" y="230"/>
                  </a:lnTo>
                  <a:lnTo>
                    <a:pt x="72" y="234"/>
                  </a:lnTo>
                  <a:lnTo>
                    <a:pt x="76" y="237"/>
                  </a:lnTo>
                  <a:lnTo>
                    <a:pt x="79" y="220"/>
                  </a:lnTo>
                  <a:lnTo>
                    <a:pt x="81" y="202"/>
                  </a:lnTo>
                  <a:lnTo>
                    <a:pt x="82" y="185"/>
                  </a:lnTo>
                  <a:lnTo>
                    <a:pt x="82" y="173"/>
                  </a:lnTo>
                  <a:lnTo>
                    <a:pt x="75" y="165"/>
                  </a:lnTo>
                  <a:lnTo>
                    <a:pt x="65" y="156"/>
                  </a:lnTo>
                  <a:lnTo>
                    <a:pt x="54" y="143"/>
                  </a:lnTo>
                  <a:lnTo>
                    <a:pt x="44" y="129"/>
                  </a:lnTo>
                  <a:lnTo>
                    <a:pt x="34" y="113"/>
                  </a:lnTo>
                  <a:lnTo>
                    <a:pt x="26" y="95"/>
                  </a:lnTo>
                  <a:lnTo>
                    <a:pt x="21" y="75"/>
                  </a:lnTo>
                  <a:lnTo>
                    <a:pt x="20" y="55"/>
                  </a:lnTo>
                  <a:lnTo>
                    <a:pt x="21" y="48"/>
                  </a:lnTo>
                  <a:lnTo>
                    <a:pt x="24" y="50"/>
                  </a:lnTo>
                  <a:lnTo>
                    <a:pt x="28" y="63"/>
                  </a:lnTo>
                  <a:lnTo>
                    <a:pt x="34" y="82"/>
                  </a:lnTo>
                  <a:lnTo>
                    <a:pt x="37" y="94"/>
                  </a:lnTo>
                  <a:lnTo>
                    <a:pt x="42" y="104"/>
                  </a:lnTo>
                  <a:lnTo>
                    <a:pt x="49" y="114"/>
                  </a:lnTo>
                  <a:lnTo>
                    <a:pt x="55" y="125"/>
                  </a:lnTo>
                  <a:lnTo>
                    <a:pt x="62" y="133"/>
                  </a:lnTo>
                  <a:lnTo>
                    <a:pt x="69" y="140"/>
                  </a:lnTo>
                  <a:lnTo>
                    <a:pt x="76" y="144"/>
                  </a:lnTo>
                  <a:lnTo>
                    <a:pt x="82" y="148"/>
                  </a:lnTo>
                  <a:lnTo>
                    <a:pt x="75" y="120"/>
                  </a:lnTo>
                  <a:lnTo>
                    <a:pt x="72" y="81"/>
                  </a:lnTo>
                  <a:lnTo>
                    <a:pt x="73" y="41"/>
                  </a:lnTo>
                  <a:lnTo>
                    <a:pt x="79" y="8"/>
                  </a:lnTo>
                  <a:lnTo>
                    <a:pt x="82" y="0"/>
                  </a:lnTo>
                  <a:lnTo>
                    <a:pt x="84" y="0"/>
                  </a:lnTo>
                  <a:lnTo>
                    <a:pt x="85" y="5"/>
                  </a:lnTo>
                  <a:lnTo>
                    <a:pt x="84" y="14"/>
                  </a:lnTo>
                  <a:lnTo>
                    <a:pt x="84" y="37"/>
                  </a:lnTo>
                  <a:lnTo>
                    <a:pt x="87" y="75"/>
                  </a:lnTo>
                  <a:lnTo>
                    <a:pt x="91" y="113"/>
                  </a:lnTo>
                  <a:lnTo>
                    <a:pt x="96" y="136"/>
                  </a:lnTo>
                  <a:lnTo>
                    <a:pt x="103" y="133"/>
                  </a:lnTo>
                  <a:lnTo>
                    <a:pt x="111" y="128"/>
                  </a:lnTo>
                  <a:lnTo>
                    <a:pt x="119" y="120"/>
                  </a:lnTo>
                  <a:lnTo>
                    <a:pt x="128" y="112"/>
                  </a:lnTo>
                  <a:lnTo>
                    <a:pt x="136" y="103"/>
                  </a:lnTo>
                  <a:lnTo>
                    <a:pt x="143" y="94"/>
                  </a:lnTo>
                  <a:lnTo>
                    <a:pt x="148" y="83"/>
                  </a:lnTo>
                  <a:lnTo>
                    <a:pt x="151" y="73"/>
                  </a:lnTo>
                  <a:lnTo>
                    <a:pt x="154" y="66"/>
                  </a:lnTo>
                  <a:lnTo>
                    <a:pt x="158" y="66"/>
                  </a:lnTo>
                  <a:lnTo>
                    <a:pt x="159" y="73"/>
                  </a:lnTo>
                  <a:lnTo>
                    <a:pt x="156" y="84"/>
                  </a:lnTo>
                  <a:lnTo>
                    <a:pt x="151" y="93"/>
                  </a:lnTo>
                  <a:lnTo>
                    <a:pt x="145" y="103"/>
                  </a:lnTo>
                  <a:lnTo>
                    <a:pt x="137" y="114"/>
                  </a:lnTo>
                  <a:lnTo>
                    <a:pt x="129" y="126"/>
                  </a:lnTo>
                  <a:lnTo>
                    <a:pt x="121" y="137"/>
                  </a:lnTo>
                  <a:lnTo>
                    <a:pt x="113" y="148"/>
                  </a:lnTo>
                  <a:lnTo>
                    <a:pt x="106" y="156"/>
                  </a:lnTo>
                  <a:lnTo>
                    <a:pt x="102" y="161"/>
                  </a:lnTo>
                  <a:lnTo>
                    <a:pt x="98" y="181"/>
                  </a:lnTo>
                  <a:lnTo>
                    <a:pt x="95" y="203"/>
                  </a:lnTo>
                  <a:lnTo>
                    <a:pt x="92" y="223"/>
                  </a:lnTo>
                  <a:lnTo>
                    <a:pt x="91" y="235"/>
                  </a:lnTo>
                  <a:lnTo>
                    <a:pt x="102" y="230"/>
                  </a:lnTo>
                  <a:lnTo>
                    <a:pt x="114" y="222"/>
                  </a:lnTo>
                  <a:lnTo>
                    <a:pt x="128" y="210"/>
                  </a:lnTo>
                  <a:lnTo>
                    <a:pt x="141" y="199"/>
                  </a:lnTo>
                  <a:lnTo>
                    <a:pt x="153" y="186"/>
                  </a:lnTo>
                  <a:lnTo>
                    <a:pt x="165" y="172"/>
                  </a:lnTo>
                  <a:lnTo>
                    <a:pt x="174" y="159"/>
                  </a:lnTo>
                  <a:lnTo>
                    <a:pt x="180" y="147"/>
                  </a:lnTo>
                  <a:lnTo>
                    <a:pt x="183" y="141"/>
                  </a:lnTo>
                  <a:lnTo>
                    <a:pt x="186" y="140"/>
                  </a:lnTo>
                  <a:lnTo>
                    <a:pt x="186" y="146"/>
                  </a:lnTo>
                  <a:lnTo>
                    <a:pt x="183" y="155"/>
                  </a:lnTo>
                  <a:lnTo>
                    <a:pt x="179" y="163"/>
                  </a:lnTo>
                  <a:lnTo>
                    <a:pt x="171" y="174"/>
                  </a:lnTo>
                  <a:lnTo>
                    <a:pt x="160" y="189"/>
                  </a:lnTo>
                  <a:lnTo>
                    <a:pt x="148" y="205"/>
                  </a:lnTo>
                  <a:lnTo>
                    <a:pt x="135" y="222"/>
                  </a:lnTo>
                  <a:lnTo>
                    <a:pt x="121" y="237"/>
                  </a:lnTo>
                  <a:lnTo>
                    <a:pt x="108" y="248"/>
                  </a:lnTo>
                  <a:lnTo>
                    <a:pt x="97" y="256"/>
                  </a:lnTo>
                  <a:lnTo>
                    <a:pt x="90" y="265"/>
                  </a:lnTo>
                  <a:lnTo>
                    <a:pt x="90" y="279"/>
                  </a:lnTo>
                  <a:lnTo>
                    <a:pt x="91" y="293"/>
                  </a:lnTo>
                  <a:lnTo>
                    <a:pt x="92" y="301"/>
                  </a:lnTo>
                  <a:lnTo>
                    <a:pt x="92" y="305"/>
                  </a:lnTo>
                  <a:lnTo>
                    <a:pt x="91" y="307"/>
                  </a:lnTo>
                  <a:lnTo>
                    <a:pt x="90" y="309"/>
                  </a:lnTo>
                  <a:lnTo>
                    <a:pt x="88" y="313"/>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25" name="Freeform 363">
              <a:extLst>
                <a:ext uri="{FF2B5EF4-FFF2-40B4-BE49-F238E27FC236}">
                  <a16:creationId xmlns:a16="http://schemas.microsoft.com/office/drawing/2014/main" xmlns="" id="{ABC3BDC8-5B38-4693-B733-4FA17A50B5D4}"/>
                </a:ext>
              </a:extLst>
            </p:cNvPr>
            <p:cNvSpPr>
              <a:spLocks/>
            </p:cNvSpPr>
            <p:nvPr/>
          </p:nvSpPr>
          <p:spPr bwMode="auto">
            <a:xfrm>
              <a:off x="2531" y="1095"/>
              <a:ext cx="127" cy="150"/>
            </a:xfrm>
            <a:custGeom>
              <a:avLst/>
              <a:gdLst>
                <a:gd name="T0" fmla="*/ 8 w 253"/>
                <a:gd name="T1" fmla="*/ 1 h 299"/>
                <a:gd name="T2" fmla="*/ 8 w 253"/>
                <a:gd name="T3" fmla="*/ 1 h 299"/>
                <a:gd name="T4" fmla="*/ 8 w 253"/>
                <a:gd name="T5" fmla="*/ 2 h 299"/>
                <a:gd name="T6" fmla="*/ 7 w 253"/>
                <a:gd name="T7" fmla="*/ 2 h 299"/>
                <a:gd name="T8" fmla="*/ 7 w 253"/>
                <a:gd name="T9" fmla="*/ 3 h 299"/>
                <a:gd name="T10" fmla="*/ 7 w 253"/>
                <a:gd name="T11" fmla="*/ 3 h 299"/>
                <a:gd name="T12" fmla="*/ 6 w 253"/>
                <a:gd name="T13" fmla="*/ 4 h 299"/>
                <a:gd name="T14" fmla="*/ 6 w 253"/>
                <a:gd name="T15" fmla="*/ 5 h 299"/>
                <a:gd name="T16" fmla="*/ 6 w 253"/>
                <a:gd name="T17" fmla="*/ 5 h 299"/>
                <a:gd name="T18" fmla="*/ 6 w 253"/>
                <a:gd name="T19" fmla="*/ 6 h 299"/>
                <a:gd name="T20" fmla="*/ 6 w 253"/>
                <a:gd name="T21" fmla="*/ 6 h 299"/>
                <a:gd name="T22" fmla="*/ 6 w 253"/>
                <a:gd name="T23" fmla="*/ 6 h 299"/>
                <a:gd name="T24" fmla="*/ 6 w 253"/>
                <a:gd name="T25" fmla="*/ 6 h 299"/>
                <a:gd name="T26" fmla="*/ 6 w 253"/>
                <a:gd name="T27" fmla="*/ 5 h 299"/>
                <a:gd name="T28" fmla="*/ 5 w 253"/>
                <a:gd name="T29" fmla="*/ 5 h 299"/>
                <a:gd name="T30" fmla="*/ 5 w 253"/>
                <a:gd name="T31" fmla="*/ 6 h 299"/>
                <a:gd name="T32" fmla="*/ 4 w 253"/>
                <a:gd name="T33" fmla="*/ 7 h 299"/>
                <a:gd name="T34" fmla="*/ 4 w 253"/>
                <a:gd name="T35" fmla="*/ 7 h 299"/>
                <a:gd name="T36" fmla="*/ 4 w 253"/>
                <a:gd name="T37" fmla="*/ 8 h 299"/>
                <a:gd name="T38" fmla="*/ 4 w 253"/>
                <a:gd name="T39" fmla="*/ 9 h 299"/>
                <a:gd name="T40" fmla="*/ 4 w 253"/>
                <a:gd name="T41" fmla="*/ 10 h 299"/>
                <a:gd name="T42" fmla="*/ 4 w 253"/>
                <a:gd name="T43" fmla="*/ 10 h 299"/>
                <a:gd name="T44" fmla="*/ 4 w 253"/>
                <a:gd name="T45" fmla="*/ 9 h 299"/>
                <a:gd name="T46" fmla="*/ 3 w 253"/>
                <a:gd name="T47" fmla="*/ 8 h 299"/>
                <a:gd name="T48" fmla="*/ 3 w 253"/>
                <a:gd name="T49" fmla="*/ 8 h 299"/>
                <a:gd name="T50" fmla="*/ 3 w 253"/>
                <a:gd name="T51" fmla="*/ 8 h 299"/>
                <a:gd name="T52" fmla="*/ 2 w 253"/>
                <a:gd name="T53" fmla="*/ 9 h 299"/>
                <a:gd name="T54" fmla="*/ 2 w 253"/>
                <a:gd name="T55" fmla="*/ 10 h 299"/>
                <a:gd name="T56" fmla="*/ 1 w 253"/>
                <a:gd name="T57" fmla="*/ 10 h 299"/>
                <a:gd name="T58" fmla="*/ 1 w 253"/>
                <a:gd name="T59" fmla="*/ 10 h 299"/>
                <a:gd name="T60" fmla="*/ 2 w 253"/>
                <a:gd name="T61" fmla="*/ 9 h 299"/>
                <a:gd name="T62" fmla="*/ 2 w 253"/>
                <a:gd name="T63" fmla="*/ 9 h 299"/>
                <a:gd name="T64" fmla="*/ 3 w 253"/>
                <a:gd name="T65" fmla="*/ 8 h 299"/>
                <a:gd name="T66" fmla="*/ 3 w 253"/>
                <a:gd name="T67" fmla="*/ 7 h 299"/>
                <a:gd name="T68" fmla="*/ 3 w 253"/>
                <a:gd name="T69" fmla="*/ 7 h 299"/>
                <a:gd name="T70" fmla="*/ 2 w 253"/>
                <a:gd name="T71" fmla="*/ 7 h 299"/>
                <a:gd name="T72" fmla="*/ 2 w 253"/>
                <a:gd name="T73" fmla="*/ 7 h 299"/>
                <a:gd name="T74" fmla="*/ 1 w 253"/>
                <a:gd name="T75" fmla="*/ 8 h 299"/>
                <a:gd name="T76" fmla="*/ 1 w 253"/>
                <a:gd name="T77" fmla="*/ 8 h 299"/>
                <a:gd name="T78" fmla="*/ 0 w 253"/>
                <a:gd name="T79" fmla="*/ 8 h 299"/>
                <a:gd name="T80" fmla="*/ 1 w 253"/>
                <a:gd name="T81" fmla="*/ 7 h 299"/>
                <a:gd name="T82" fmla="*/ 2 w 253"/>
                <a:gd name="T83" fmla="*/ 7 h 299"/>
                <a:gd name="T84" fmla="*/ 2 w 253"/>
                <a:gd name="T85" fmla="*/ 7 h 299"/>
                <a:gd name="T86" fmla="*/ 3 w 253"/>
                <a:gd name="T87" fmla="*/ 7 h 299"/>
                <a:gd name="T88" fmla="*/ 4 w 253"/>
                <a:gd name="T89" fmla="*/ 7 h 299"/>
                <a:gd name="T90" fmla="*/ 4 w 253"/>
                <a:gd name="T91" fmla="*/ 6 h 299"/>
                <a:gd name="T92" fmla="*/ 4 w 253"/>
                <a:gd name="T93" fmla="*/ 6 h 299"/>
                <a:gd name="T94" fmla="*/ 5 w 253"/>
                <a:gd name="T95" fmla="*/ 6 h 299"/>
                <a:gd name="T96" fmla="*/ 4 w 253"/>
                <a:gd name="T97" fmla="*/ 5 h 299"/>
                <a:gd name="T98" fmla="*/ 4 w 253"/>
                <a:gd name="T99" fmla="*/ 5 h 299"/>
                <a:gd name="T100" fmla="*/ 4 w 253"/>
                <a:gd name="T101" fmla="*/ 5 h 299"/>
                <a:gd name="T102" fmla="*/ 5 w 253"/>
                <a:gd name="T103" fmla="*/ 5 h 299"/>
                <a:gd name="T104" fmla="*/ 5 w 253"/>
                <a:gd name="T105" fmla="*/ 5 h 299"/>
                <a:gd name="T106" fmla="*/ 5 w 253"/>
                <a:gd name="T107" fmla="*/ 5 h 299"/>
                <a:gd name="T108" fmla="*/ 5 w 253"/>
                <a:gd name="T109" fmla="*/ 5 h 299"/>
                <a:gd name="T110" fmla="*/ 6 w 253"/>
                <a:gd name="T111" fmla="*/ 4 h 299"/>
                <a:gd name="T112" fmla="*/ 6 w 253"/>
                <a:gd name="T113" fmla="*/ 3 h 299"/>
                <a:gd name="T114" fmla="*/ 7 w 253"/>
                <a:gd name="T115" fmla="*/ 2 h 299"/>
                <a:gd name="T116" fmla="*/ 7 w 253"/>
                <a:gd name="T117" fmla="*/ 1 h 299"/>
                <a:gd name="T118" fmla="*/ 7 w 253"/>
                <a:gd name="T119" fmla="*/ 1 h 299"/>
                <a:gd name="T120" fmla="*/ 8 w 253"/>
                <a:gd name="T121" fmla="*/ 1 h 299"/>
                <a:gd name="T122" fmla="*/ 8 w 253"/>
                <a:gd name="T123" fmla="*/ 0 h 2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53" h="299">
                  <a:moveTo>
                    <a:pt x="253" y="0"/>
                  </a:moveTo>
                  <a:lnTo>
                    <a:pt x="249" y="6"/>
                  </a:lnTo>
                  <a:lnTo>
                    <a:pt x="244" y="14"/>
                  </a:lnTo>
                  <a:lnTo>
                    <a:pt x="238" y="24"/>
                  </a:lnTo>
                  <a:lnTo>
                    <a:pt x="232" y="34"/>
                  </a:lnTo>
                  <a:lnTo>
                    <a:pt x="226" y="45"/>
                  </a:lnTo>
                  <a:lnTo>
                    <a:pt x="220" y="55"/>
                  </a:lnTo>
                  <a:lnTo>
                    <a:pt x="215" y="63"/>
                  </a:lnTo>
                  <a:lnTo>
                    <a:pt x="212" y="69"/>
                  </a:lnTo>
                  <a:lnTo>
                    <a:pt x="209" y="75"/>
                  </a:lnTo>
                  <a:lnTo>
                    <a:pt x="204" y="84"/>
                  </a:lnTo>
                  <a:lnTo>
                    <a:pt x="199" y="93"/>
                  </a:lnTo>
                  <a:lnTo>
                    <a:pt x="194" y="103"/>
                  </a:lnTo>
                  <a:lnTo>
                    <a:pt x="188" y="114"/>
                  </a:lnTo>
                  <a:lnTo>
                    <a:pt x="182" y="123"/>
                  </a:lnTo>
                  <a:lnTo>
                    <a:pt x="177" y="130"/>
                  </a:lnTo>
                  <a:lnTo>
                    <a:pt x="175" y="133"/>
                  </a:lnTo>
                  <a:lnTo>
                    <a:pt x="182" y="143"/>
                  </a:lnTo>
                  <a:lnTo>
                    <a:pt x="189" y="152"/>
                  </a:lnTo>
                  <a:lnTo>
                    <a:pt x="192" y="162"/>
                  </a:lnTo>
                  <a:lnTo>
                    <a:pt x="194" y="174"/>
                  </a:lnTo>
                  <a:lnTo>
                    <a:pt x="192" y="181"/>
                  </a:lnTo>
                  <a:lnTo>
                    <a:pt x="191" y="180"/>
                  </a:lnTo>
                  <a:lnTo>
                    <a:pt x="190" y="175"/>
                  </a:lnTo>
                  <a:lnTo>
                    <a:pt x="188" y="168"/>
                  </a:lnTo>
                  <a:lnTo>
                    <a:pt x="183" y="163"/>
                  </a:lnTo>
                  <a:lnTo>
                    <a:pt x="176" y="158"/>
                  </a:lnTo>
                  <a:lnTo>
                    <a:pt x="171" y="154"/>
                  </a:lnTo>
                  <a:lnTo>
                    <a:pt x="165" y="152"/>
                  </a:lnTo>
                  <a:lnTo>
                    <a:pt x="157" y="159"/>
                  </a:lnTo>
                  <a:lnTo>
                    <a:pt x="148" y="167"/>
                  </a:lnTo>
                  <a:lnTo>
                    <a:pt x="137" y="176"/>
                  </a:lnTo>
                  <a:lnTo>
                    <a:pt x="128" y="186"/>
                  </a:lnTo>
                  <a:lnTo>
                    <a:pt x="119" y="196"/>
                  </a:lnTo>
                  <a:lnTo>
                    <a:pt x="111" y="204"/>
                  </a:lnTo>
                  <a:lnTo>
                    <a:pt x="105" y="211"/>
                  </a:lnTo>
                  <a:lnTo>
                    <a:pt x="103" y="215"/>
                  </a:lnTo>
                  <a:lnTo>
                    <a:pt x="101" y="227"/>
                  </a:lnTo>
                  <a:lnTo>
                    <a:pt x="103" y="245"/>
                  </a:lnTo>
                  <a:lnTo>
                    <a:pt x="106" y="265"/>
                  </a:lnTo>
                  <a:lnTo>
                    <a:pt x="112" y="280"/>
                  </a:lnTo>
                  <a:lnTo>
                    <a:pt x="116" y="289"/>
                  </a:lnTo>
                  <a:lnTo>
                    <a:pt x="119" y="294"/>
                  </a:lnTo>
                  <a:lnTo>
                    <a:pt x="118" y="295"/>
                  </a:lnTo>
                  <a:lnTo>
                    <a:pt x="113" y="290"/>
                  </a:lnTo>
                  <a:lnTo>
                    <a:pt x="106" y="279"/>
                  </a:lnTo>
                  <a:lnTo>
                    <a:pt x="98" y="259"/>
                  </a:lnTo>
                  <a:lnTo>
                    <a:pt x="93" y="239"/>
                  </a:lnTo>
                  <a:lnTo>
                    <a:pt x="92" y="226"/>
                  </a:lnTo>
                  <a:lnTo>
                    <a:pt x="86" y="234"/>
                  </a:lnTo>
                  <a:lnTo>
                    <a:pt x="80" y="244"/>
                  </a:lnTo>
                  <a:lnTo>
                    <a:pt x="73" y="256"/>
                  </a:lnTo>
                  <a:lnTo>
                    <a:pt x="65" y="266"/>
                  </a:lnTo>
                  <a:lnTo>
                    <a:pt x="57" y="277"/>
                  </a:lnTo>
                  <a:lnTo>
                    <a:pt x="50" y="287"/>
                  </a:lnTo>
                  <a:lnTo>
                    <a:pt x="43" y="294"/>
                  </a:lnTo>
                  <a:lnTo>
                    <a:pt x="37" y="297"/>
                  </a:lnTo>
                  <a:lnTo>
                    <a:pt x="30" y="299"/>
                  </a:lnTo>
                  <a:lnTo>
                    <a:pt x="28" y="298"/>
                  </a:lnTo>
                  <a:lnTo>
                    <a:pt x="31" y="295"/>
                  </a:lnTo>
                  <a:lnTo>
                    <a:pt x="36" y="289"/>
                  </a:lnTo>
                  <a:lnTo>
                    <a:pt x="39" y="283"/>
                  </a:lnTo>
                  <a:lnTo>
                    <a:pt x="45" y="274"/>
                  </a:lnTo>
                  <a:lnTo>
                    <a:pt x="52" y="262"/>
                  </a:lnTo>
                  <a:lnTo>
                    <a:pt x="60" y="250"/>
                  </a:lnTo>
                  <a:lnTo>
                    <a:pt x="68" y="237"/>
                  </a:lnTo>
                  <a:lnTo>
                    <a:pt x="76" y="226"/>
                  </a:lnTo>
                  <a:lnTo>
                    <a:pt x="82" y="218"/>
                  </a:lnTo>
                  <a:lnTo>
                    <a:pt x="86" y="214"/>
                  </a:lnTo>
                  <a:lnTo>
                    <a:pt x="75" y="215"/>
                  </a:lnTo>
                  <a:lnTo>
                    <a:pt x="65" y="218"/>
                  </a:lnTo>
                  <a:lnTo>
                    <a:pt x="54" y="219"/>
                  </a:lnTo>
                  <a:lnTo>
                    <a:pt x="45" y="221"/>
                  </a:lnTo>
                  <a:lnTo>
                    <a:pt x="36" y="223"/>
                  </a:lnTo>
                  <a:lnTo>
                    <a:pt x="29" y="226"/>
                  </a:lnTo>
                  <a:lnTo>
                    <a:pt x="22" y="228"/>
                  </a:lnTo>
                  <a:lnTo>
                    <a:pt x="16" y="231"/>
                  </a:lnTo>
                  <a:lnTo>
                    <a:pt x="7" y="236"/>
                  </a:lnTo>
                  <a:lnTo>
                    <a:pt x="1" y="236"/>
                  </a:lnTo>
                  <a:lnTo>
                    <a:pt x="0" y="234"/>
                  </a:lnTo>
                  <a:lnTo>
                    <a:pt x="5" y="229"/>
                  </a:lnTo>
                  <a:lnTo>
                    <a:pt x="12" y="224"/>
                  </a:lnTo>
                  <a:lnTo>
                    <a:pt x="22" y="220"/>
                  </a:lnTo>
                  <a:lnTo>
                    <a:pt x="35" y="214"/>
                  </a:lnTo>
                  <a:lnTo>
                    <a:pt x="48" y="209"/>
                  </a:lnTo>
                  <a:lnTo>
                    <a:pt x="62" y="204"/>
                  </a:lnTo>
                  <a:lnTo>
                    <a:pt x="75" y="200"/>
                  </a:lnTo>
                  <a:lnTo>
                    <a:pt x="85" y="198"/>
                  </a:lnTo>
                  <a:lnTo>
                    <a:pt x="92" y="197"/>
                  </a:lnTo>
                  <a:lnTo>
                    <a:pt x="98" y="196"/>
                  </a:lnTo>
                  <a:lnTo>
                    <a:pt x="104" y="192"/>
                  </a:lnTo>
                  <a:lnTo>
                    <a:pt x="111" y="186"/>
                  </a:lnTo>
                  <a:lnTo>
                    <a:pt x="116" y="181"/>
                  </a:lnTo>
                  <a:lnTo>
                    <a:pt x="122" y="174"/>
                  </a:lnTo>
                  <a:lnTo>
                    <a:pt x="127" y="168"/>
                  </a:lnTo>
                  <a:lnTo>
                    <a:pt x="129" y="163"/>
                  </a:lnTo>
                  <a:lnTo>
                    <a:pt x="130" y="160"/>
                  </a:lnTo>
                  <a:lnTo>
                    <a:pt x="128" y="156"/>
                  </a:lnTo>
                  <a:lnTo>
                    <a:pt x="124" y="153"/>
                  </a:lnTo>
                  <a:lnTo>
                    <a:pt x="120" y="152"/>
                  </a:lnTo>
                  <a:lnTo>
                    <a:pt x="116" y="151"/>
                  </a:lnTo>
                  <a:lnTo>
                    <a:pt x="123" y="147"/>
                  </a:lnTo>
                  <a:lnTo>
                    <a:pt x="129" y="144"/>
                  </a:lnTo>
                  <a:lnTo>
                    <a:pt x="134" y="140"/>
                  </a:lnTo>
                  <a:lnTo>
                    <a:pt x="138" y="137"/>
                  </a:lnTo>
                  <a:lnTo>
                    <a:pt x="142" y="139"/>
                  </a:lnTo>
                  <a:lnTo>
                    <a:pt x="144" y="140"/>
                  </a:lnTo>
                  <a:lnTo>
                    <a:pt x="145" y="140"/>
                  </a:lnTo>
                  <a:lnTo>
                    <a:pt x="146" y="140"/>
                  </a:lnTo>
                  <a:lnTo>
                    <a:pt x="152" y="133"/>
                  </a:lnTo>
                  <a:lnTo>
                    <a:pt x="161" y="121"/>
                  </a:lnTo>
                  <a:lnTo>
                    <a:pt x="171" y="106"/>
                  </a:lnTo>
                  <a:lnTo>
                    <a:pt x="181" y="90"/>
                  </a:lnTo>
                  <a:lnTo>
                    <a:pt x="191" y="71"/>
                  </a:lnTo>
                  <a:lnTo>
                    <a:pt x="200" y="55"/>
                  </a:lnTo>
                  <a:lnTo>
                    <a:pt x="206" y="40"/>
                  </a:lnTo>
                  <a:lnTo>
                    <a:pt x="209" y="29"/>
                  </a:lnTo>
                  <a:lnTo>
                    <a:pt x="212" y="23"/>
                  </a:lnTo>
                  <a:lnTo>
                    <a:pt x="217" y="16"/>
                  </a:lnTo>
                  <a:lnTo>
                    <a:pt x="220" y="10"/>
                  </a:lnTo>
                  <a:lnTo>
                    <a:pt x="225" y="6"/>
                  </a:lnTo>
                  <a:lnTo>
                    <a:pt x="230" y="3"/>
                  </a:lnTo>
                  <a:lnTo>
                    <a:pt x="240" y="1"/>
                  </a:lnTo>
                  <a:lnTo>
                    <a:pt x="248" y="0"/>
                  </a:lnTo>
                  <a:lnTo>
                    <a:pt x="253" y="0"/>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26" name="Freeform 364">
              <a:extLst>
                <a:ext uri="{FF2B5EF4-FFF2-40B4-BE49-F238E27FC236}">
                  <a16:creationId xmlns:a16="http://schemas.microsoft.com/office/drawing/2014/main" xmlns="" id="{69BFBBE4-FB28-450E-BECB-C5C3618D9FB8}"/>
                </a:ext>
              </a:extLst>
            </p:cNvPr>
            <p:cNvSpPr>
              <a:spLocks/>
            </p:cNvSpPr>
            <p:nvPr/>
          </p:nvSpPr>
          <p:spPr bwMode="auto">
            <a:xfrm>
              <a:off x="2765" y="890"/>
              <a:ext cx="73" cy="122"/>
            </a:xfrm>
            <a:custGeom>
              <a:avLst/>
              <a:gdLst>
                <a:gd name="T0" fmla="*/ 2 w 146"/>
                <a:gd name="T1" fmla="*/ 8 h 244"/>
                <a:gd name="T2" fmla="*/ 2 w 146"/>
                <a:gd name="T3" fmla="*/ 7 h 244"/>
                <a:gd name="T4" fmla="*/ 3 w 146"/>
                <a:gd name="T5" fmla="*/ 7 h 244"/>
                <a:gd name="T6" fmla="*/ 3 w 146"/>
                <a:gd name="T7" fmla="*/ 6 h 244"/>
                <a:gd name="T8" fmla="*/ 4 w 146"/>
                <a:gd name="T9" fmla="*/ 6 h 244"/>
                <a:gd name="T10" fmla="*/ 5 w 146"/>
                <a:gd name="T11" fmla="*/ 6 h 244"/>
                <a:gd name="T12" fmla="*/ 5 w 146"/>
                <a:gd name="T13" fmla="*/ 6 h 244"/>
                <a:gd name="T14" fmla="*/ 5 w 146"/>
                <a:gd name="T15" fmla="*/ 5 h 244"/>
                <a:gd name="T16" fmla="*/ 5 w 146"/>
                <a:gd name="T17" fmla="*/ 6 h 244"/>
                <a:gd name="T18" fmla="*/ 4 w 146"/>
                <a:gd name="T19" fmla="*/ 6 h 244"/>
                <a:gd name="T20" fmla="*/ 3 w 146"/>
                <a:gd name="T21" fmla="*/ 6 h 244"/>
                <a:gd name="T22" fmla="*/ 3 w 146"/>
                <a:gd name="T23" fmla="*/ 6 h 244"/>
                <a:gd name="T24" fmla="*/ 3 w 146"/>
                <a:gd name="T25" fmla="*/ 6 h 244"/>
                <a:gd name="T26" fmla="*/ 3 w 146"/>
                <a:gd name="T27" fmla="*/ 5 h 244"/>
                <a:gd name="T28" fmla="*/ 3 w 146"/>
                <a:gd name="T29" fmla="*/ 4 h 244"/>
                <a:gd name="T30" fmla="*/ 4 w 146"/>
                <a:gd name="T31" fmla="*/ 4 h 244"/>
                <a:gd name="T32" fmla="*/ 4 w 146"/>
                <a:gd name="T33" fmla="*/ 3 h 244"/>
                <a:gd name="T34" fmla="*/ 5 w 146"/>
                <a:gd name="T35" fmla="*/ 3 h 244"/>
                <a:gd name="T36" fmla="*/ 5 w 146"/>
                <a:gd name="T37" fmla="*/ 3 h 244"/>
                <a:gd name="T38" fmla="*/ 5 w 146"/>
                <a:gd name="T39" fmla="*/ 3 h 244"/>
                <a:gd name="T40" fmla="*/ 5 w 146"/>
                <a:gd name="T41" fmla="*/ 3 h 244"/>
                <a:gd name="T42" fmla="*/ 4 w 146"/>
                <a:gd name="T43" fmla="*/ 3 h 244"/>
                <a:gd name="T44" fmla="*/ 4 w 146"/>
                <a:gd name="T45" fmla="*/ 4 h 244"/>
                <a:gd name="T46" fmla="*/ 3 w 146"/>
                <a:gd name="T47" fmla="*/ 4 h 244"/>
                <a:gd name="T48" fmla="*/ 3 w 146"/>
                <a:gd name="T49" fmla="*/ 3 h 244"/>
                <a:gd name="T50" fmla="*/ 3 w 146"/>
                <a:gd name="T51" fmla="*/ 1 h 244"/>
                <a:gd name="T52" fmla="*/ 3 w 146"/>
                <a:gd name="T53" fmla="*/ 1 h 244"/>
                <a:gd name="T54" fmla="*/ 3 w 146"/>
                <a:gd name="T55" fmla="*/ 1 h 244"/>
                <a:gd name="T56" fmla="*/ 3 w 146"/>
                <a:gd name="T57" fmla="*/ 1 h 244"/>
                <a:gd name="T58" fmla="*/ 3 w 146"/>
                <a:gd name="T59" fmla="*/ 4 h 244"/>
                <a:gd name="T60" fmla="*/ 3 w 146"/>
                <a:gd name="T61" fmla="*/ 4 h 244"/>
                <a:gd name="T62" fmla="*/ 3 w 146"/>
                <a:gd name="T63" fmla="*/ 4 h 244"/>
                <a:gd name="T64" fmla="*/ 2 w 146"/>
                <a:gd name="T65" fmla="*/ 4 h 244"/>
                <a:gd name="T66" fmla="*/ 2 w 146"/>
                <a:gd name="T67" fmla="*/ 3 h 244"/>
                <a:gd name="T68" fmla="*/ 2 w 146"/>
                <a:gd name="T69" fmla="*/ 3 h 244"/>
                <a:gd name="T70" fmla="*/ 1 w 146"/>
                <a:gd name="T71" fmla="*/ 2 h 244"/>
                <a:gd name="T72" fmla="*/ 1 w 146"/>
                <a:gd name="T73" fmla="*/ 2 h 244"/>
                <a:gd name="T74" fmla="*/ 1 w 146"/>
                <a:gd name="T75" fmla="*/ 2 h 244"/>
                <a:gd name="T76" fmla="*/ 2 w 146"/>
                <a:gd name="T77" fmla="*/ 3 h 244"/>
                <a:gd name="T78" fmla="*/ 2 w 146"/>
                <a:gd name="T79" fmla="*/ 4 h 244"/>
                <a:gd name="T80" fmla="*/ 2 w 146"/>
                <a:gd name="T81" fmla="*/ 5 h 244"/>
                <a:gd name="T82" fmla="*/ 2 w 146"/>
                <a:gd name="T83" fmla="*/ 6 h 244"/>
                <a:gd name="T84" fmla="*/ 2 w 146"/>
                <a:gd name="T85" fmla="*/ 6 h 244"/>
                <a:gd name="T86" fmla="*/ 2 w 146"/>
                <a:gd name="T87" fmla="*/ 6 h 244"/>
                <a:gd name="T88" fmla="*/ 2 w 146"/>
                <a:gd name="T89" fmla="*/ 6 h 244"/>
                <a:gd name="T90" fmla="*/ 1 w 146"/>
                <a:gd name="T91" fmla="*/ 5 h 244"/>
                <a:gd name="T92" fmla="*/ 1 w 146"/>
                <a:gd name="T93" fmla="*/ 5 h 244"/>
                <a:gd name="T94" fmla="*/ 1 w 146"/>
                <a:gd name="T95" fmla="*/ 5 h 244"/>
                <a:gd name="T96" fmla="*/ 0 w 146"/>
                <a:gd name="T97" fmla="*/ 5 h 244"/>
                <a:gd name="T98" fmla="*/ 1 w 146"/>
                <a:gd name="T99" fmla="*/ 5 h 244"/>
                <a:gd name="T100" fmla="*/ 1 w 146"/>
                <a:gd name="T101" fmla="*/ 6 h 244"/>
                <a:gd name="T102" fmla="*/ 1 w 146"/>
                <a:gd name="T103" fmla="*/ 6 h 244"/>
                <a:gd name="T104" fmla="*/ 2 w 146"/>
                <a:gd name="T105" fmla="*/ 7 h 244"/>
                <a:gd name="T106" fmla="*/ 2 w 146"/>
                <a:gd name="T107" fmla="*/ 7 h 244"/>
                <a:gd name="T108" fmla="*/ 1 w 146"/>
                <a:gd name="T109" fmla="*/ 8 h 244"/>
                <a:gd name="T110" fmla="*/ 1 w 146"/>
                <a:gd name="T111" fmla="*/ 8 h 24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46" h="244">
                  <a:moveTo>
                    <a:pt x="31" y="240"/>
                  </a:moveTo>
                  <a:lnTo>
                    <a:pt x="39" y="230"/>
                  </a:lnTo>
                  <a:lnTo>
                    <a:pt x="48" y="216"/>
                  </a:lnTo>
                  <a:lnTo>
                    <a:pt x="57" y="204"/>
                  </a:lnTo>
                  <a:lnTo>
                    <a:pt x="61" y="195"/>
                  </a:lnTo>
                  <a:lnTo>
                    <a:pt x="69" y="195"/>
                  </a:lnTo>
                  <a:lnTo>
                    <a:pt x="80" y="193"/>
                  </a:lnTo>
                  <a:lnTo>
                    <a:pt x="92" y="190"/>
                  </a:lnTo>
                  <a:lnTo>
                    <a:pt x="106" y="185"/>
                  </a:lnTo>
                  <a:lnTo>
                    <a:pt x="117" y="180"/>
                  </a:lnTo>
                  <a:lnTo>
                    <a:pt x="128" y="175"/>
                  </a:lnTo>
                  <a:lnTo>
                    <a:pt x="136" y="170"/>
                  </a:lnTo>
                  <a:lnTo>
                    <a:pt x="139" y="167"/>
                  </a:lnTo>
                  <a:lnTo>
                    <a:pt x="141" y="161"/>
                  </a:lnTo>
                  <a:lnTo>
                    <a:pt x="142" y="159"/>
                  </a:lnTo>
                  <a:lnTo>
                    <a:pt x="140" y="159"/>
                  </a:lnTo>
                  <a:lnTo>
                    <a:pt x="136" y="161"/>
                  </a:lnTo>
                  <a:lnTo>
                    <a:pt x="131" y="163"/>
                  </a:lnTo>
                  <a:lnTo>
                    <a:pt x="123" y="167"/>
                  </a:lnTo>
                  <a:lnTo>
                    <a:pt x="114" y="170"/>
                  </a:lnTo>
                  <a:lnTo>
                    <a:pt x="103" y="175"/>
                  </a:lnTo>
                  <a:lnTo>
                    <a:pt x="92" y="179"/>
                  </a:lnTo>
                  <a:lnTo>
                    <a:pt x="81" y="183"/>
                  </a:lnTo>
                  <a:lnTo>
                    <a:pt x="73" y="185"/>
                  </a:lnTo>
                  <a:lnTo>
                    <a:pt x="67" y="186"/>
                  </a:lnTo>
                  <a:lnTo>
                    <a:pt x="71" y="175"/>
                  </a:lnTo>
                  <a:lnTo>
                    <a:pt x="77" y="159"/>
                  </a:lnTo>
                  <a:lnTo>
                    <a:pt x="83" y="142"/>
                  </a:lnTo>
                  <a:lnTo>
                    <a:pt x="85" y="133"/>
                  </a:lnTo>
                  <a:lnTo>
                    <a:pt x="92" y="127"/>
                  </a:lnTo>
                  <a:lnTo>
                    <a:pt x="100" y="121"/>
                  </a:lnTo>
                  <a:lnTo>
                    <a:pt x="109" y="114"/>
                  </a:lnTo>
                  <a:lnTo>
                    <a:pt x="118" y="104"/>
                  </a:lnTo>
                  <a:lnTo>
                    <a:pt x="128" y="96"/>
                  </a:lnTo>
                  <a:lnTo>
                    <a:pt x="136" y="89"/>
                  </a:lnTo>
                  <a:lnTo>
                    <a:pt x="141" y="84"/>
                  </a:lnTo>
                  <a:lnTo>
                    <a:pt x="145" y="79"/>
                  </a:lnTo>
                  <a:lnTo>
                    <a:pt x="146" y="74"/>
                  </a:lnTo>
                  <a:lnTo>
                    <a:pt x="146" y="71"/>
                  </a:lnTo>
                  <a:lnTo>
                    <a:pt x="144" y="71"/>
                  </a:lnTo>
                  <a:lnTo>
                    <a:pt x="139" y="76"/>
                  </a:lnTo>
                  <a:lnTo>
                    <a:pt x="134" y="79"/>
                  </a:lnTo>
                  <a:lnTo>
                    <a:pt x="129" y="85"/>
                  </a:lnTo>
                  <a:lnTo>
                    <a:pt x="122" y="91"/>
                  </a:lnTo>
                  <a:lnTo>
                    <a:pt x="114" y="96"/>
                  </a:lnTo>
                  <a:lnTo>
                    <a:pt x="106" y="102"/>
                  </a:lnTo>
                  <a:lnTo>
                    <a:pt x="98" y="108"/>
                  </a:lnTo>
                  <a:lnTo>
                    <a:pt x="91" y="112"/>
                  </a:lnTo>
                  <a:lnTo>
                    <a:pt x="86" y="115"/>
                  </a:lnTo>
                  <a:lnTo>
                    <a:pt x="87" y="94"/>
                  </a:lnTo>
                  <a:lnTo>
                    <a:pt x="88" y="61"/>
                  </a:lnTo>
                  <a:lnTo>
                    <a:pt x="90" y="27"/>
                  </a:lnTo>
                  <a:lnTo>
                    <a:pt x="88" y="8"/>
                  </a:lnTo>
                  <a:lnTo>
                    <a:pt x="87" y="1"/>
                  </a:lnTo>
                  <a:lnTo>
                    <a:pt x="86" y="0"/>
                  </a:lnTo>
                  <a:lnTo>
                    <a:pt x="85" y="2"/>
                  </a:lnTo>
                  <a:lnTo>
                    <a:pt x="84" y="10"/>
                  </a:lnTo>
                  <a:lnTo>
                    <a:pt x="81" y="32"/>
                  </a:lnTo>
                  <a:lnTo>
                    <a:pt x="79" y="68"/>
                  </a:lnTo>
                  <a:lnTo>
                    <a:pt x="76" y="103"/>
                  </a:lnTo>
                  <a:lnTo>
                    <a:pt x="71" y="125"/>
                  </a:lnTo>
                  <a:lnTo>
                    <a:pt x="69" y="127"/>
                  </a:lnTo>
                  <a:lnTo>
                    <a:pt x="67" y="126"/>
                  </a:lnTo>
                  <a:lnTo>
                    <a:pt x="65" y="123"/>
                  </a:lnTo>
                  <a:lnTo>
                    <a:pt x="64" y="117"/>
                  </a:lnTo>
                  <a:lnTo>
                    <a:pt x="63" y="111"/>
                  </a:lnTo>
                  <a:lnTo>
                    <a:pt x="58" y="103"/>
                  </a:lnTo>
                  <a:lnTo>
                    <a:pt x="54" y="94"/>
                  </a:lnTo>
                  <a:lnTo>
                    <a:pt x="47" y="84"/>
                  </a:lnTo>
                  <a:lnTo>
                    <a:pt x="40" y="73"/>
                  </a:lnTo>
                  <a:lnTo>
                    <a:pt x="33" y="64"/>
                  </a:lnTo>
                  <a:lnTo>
                    <a:pt x="26" y="58"/>
                  </a:lnTo>
                  <a:lnTo>
                    <a:pt x="22" y="55"/>
                  </a:lnTo>
                  <a:lnTo>
                    <a:pt x="17" y="55"/>
                  </a:lnTo>
                  <a:lnTo>
                    <a:pt x="18" y="58"/>
                  </a:lnTo>
                  <a:lnTo>
                    <a:pt x="23" y="64"/>
                  </a:lnTo>
                  <a:lnTo>
                    <a:pt x="29" y="73"/>
                  </a:lnTo>
                  <a:lnTo>
                    <a:pt x="37" y="86"/>
                  </a:lnTo>
                  <a:lnTo>
                    <a:pt x="46" y="103"/>
                  </a:lnTo>
                  <a:lnTo>
                    <a:pt x="55" y="119"/>
                  </a:lnTo>
                  <a:lnTo>
                    <a:pt x="60" y="132"/>
                  </a:lnTo>
                  <a:lnTo>
                    <a:pt x="60" y="144"/>
                  </a:lnTo>
                  <a:lnTo>
                    <a:pt x="57" y="159"/>
                  </a:lnTo>
                  <a:lnTo>
                    <a:pt x="54" y="172"/>
                  </a:lnTo>
                  <a:lnTo>
                    <a:pt x="50" y="180"/>
                  </a:lnTo>
                  <a:lnTo>
                    <a:pt x="48" y="183"/>
                  </a:lnTo>
                  <a:lnTo>
                    <a:pt x="46" y="183"/>
                  </a:lnTo>
                  <a:lnTo>
                    <a:pt x="43" y="179"/>
                  </a:lnTo>
                  <a:lnTo>
                    <a:pt x="39" y="174"/>
                  </a:lnTo>
                  <a:lnTo>
                    <a:pt x="35" y="169"/>
                  </a:lnTo>
                  <a:lnTo>
                    <a:pt x="31" y="164"/>
                  </a:lnTo>
                  <a:lnTo>
                    <a:pt x="25" y="157"/>
                  </a:lnTo>
                  <a:lnTo>
                    <a:pt x="19" y="151"/>
                  </a:lnTo>
                  <a:lnTo>
                    <a:pt x="14" y="145"/>
                  </a:lnTo>
                  <a:lnTo>
                    <a:pt x="8" y="139"/>
                  </a:lnTo>
                  <a:lnTo>
                    <a:pt x="3" y="134"/>
                  </a:lnTo>
                  <a:lnTo>
                    <a:pt x="1" y="131"/>
                  </a:lnTo>
                  <a:lnTo>
                    <a:pt x="0" y="130"/>
                  </a:lnTo>
                  <a:lnTo>
                    <a:pt x="2" y="136"/>
                  </a:lnTo>
                  <a:lnTo>
                    <a:pt x="8" y="145"/>
                  </a:lnTo>
                  <a:lnTo>
                    <a:pt x="14" y="154"/>
                  </a:lnTo>
                  <a:lnTo>
                    <a:pt x="19" y="163"/>
                  </a:lnTo>
                  <a:lnTo>
                    <a:pt x="26" y="172"/>
                  </a:lnTo>
                  <a:lnTo>
                    <a:pt x="32" y="182"/>
                  </a:lnTo>
                  <a:lnTo>
                    <a:pt x="34" y="187"/>
                  </a:lnTo>
                  <a:lnTo>
                    <a:pt x="35" y="194"/>
                  </a:lnTo>
                  <a:lnTo>
                    <a:pt x="35" y="206"/>
                  </a:lnTo>
                  <a:lnTo>
                    <a:pt x="33" y="220"/>
                  </a:lnTo>
                  <a:lnTo>
                    <a:pt x="27" y="231"/>
                  </a:lnTo>
                  <a:lnTo>
                    <a:pt x="23" y="239"/>
                  </a:lnTo>
                  <a:lnTo>
                    <a:pt x="23" y="244"/>
                  </a:lnTo>
                  <a:lnTo>
                    <a:pt x="26" y="244"/>
                  </a:lnTo>
                  <a:lnTo>
                    <a:pt x="31" y="240"/>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727" name="Freeform 365">
              <a:extLst>
                <a:ext uri="{FF2B5EF4-FFF2-40B4-BE49-F238E27FC236}">
                  <a16:creationId xmlns:a16="http://schemas.microsoft.com/office/drawing/2014/main" xmlns="" id="{B4E06AA9-4E26-4041-9D51-55F7D1243D12}"/>
                </a:ext>
              </a:extLst>
            </p:cNvPr>
            <p:cNvSpPr>
              <a:spLocks/>
            </p:cNvSpPr>
            <p:nvPr/>
          </p:nvSpPr>
          <p:spPr bwMode="auto">
            <a:xfrm>
              <a:off x="2432" y="924"/>
              <a:ext cx="139" cy="113"/>
            </a:xfrm>
            <a:custGeom>
              <a:avLst/>
              <a:gdLst>
                <a:gd name="T0" fmla="*/ 8 w 279"/>
                <a:gd name="T1" fmla="*/ 6 h 227"/>
                <a:gd name="T2" fmla="*/ 7 w 279"/>
                <a:gd name="T3" fmla="*/ 6 h 227"/>
                <a:gd name="T4" fmla="*/ 7 w 279"/>
                <a:gd name="T5" fmla="*/ 5 h 227"/>
                <a:gd name="T6" fmla="*/ 6 w 279"/>
                <a:gd name="T7" fmla="*/ 5 h 227"/>
                <a:gd name="T8" fmla="*/ 7 w 279"/>
                <a:gd name="T9" fmla="*/ 4 h 227"/>
                <a:gd name="T10" fmla="*/ 6 w 279"/>
                <a:gd name="T11" fmla="*/ 2 h 227"/>
                <a:gd name="T12" fmla="*/ 6 w 279"/>
                <a:gd name="T13" fmla="*/ 3 h 227"/>
                <a:gd name="T14" fmla="*/ 6 w 279"/>
                <a:gd name="T15" fmla="*/ 5 h 227"/>
                <a:gd name="T16" fmla="*/ 6 w 279"/>
                <a:gd name="T17" fmla="*/ 5 h 227"/>
                <a:gd name="T18" fmla="*/ 5 w 279"/>
                <a:gd name="T19" fmla="*/ 4 h 227"/>
                <a:gd name="T20" fmla="*/ 4 w 279"/>
                <a:gd name="T21" fmla="*/ 3 h 227"/>
                <a:gd name="T22" fmla="*/ 4 w 279"/>
                <a:gd name="T23" fmla="*/ 0 h 227"/>
                <a:gd name="T24" fmla="*/ 4 w 279"/>
                <a:gd name="T25" fmla="*/ 0 h 227"/>
                <a:gd name="T26" fmla="*/ 4 w 279"/>
                <a:gd name="T27" fmla="*/ 1 h 227"/>
                <a:gd name="T28" fmla="*/ 4 w 279"/>
                <a:gd name="T29" fmla="*/ 3 h 227"/>
                <a:gd name="T30" fmla="*/ 2 w 279"/>
                <a:gd name="T31" fmla="*/ 2 h 227"/>
                <a:gd name="T32" fmla="*/ 1 w 279"/>
                <a:gd name="T33" fmla="*/ 1 h 227"/>
                <a:gd name="T34" fmla="*/ 0 w 279"/>
                <a:gd name="T35" fmla="*/ 0 h 227"/>
                <a:gd name="T36" fmla="*/ 0 w 279"/>
                <a:gd name="T37" fmla="*/ 0 h 227"/>
                <a:gd name="T38" fmla="*/ 1 w 279"/>
                <a:gd name="T39" fmla="*/ 2 h 227"/>
                <a:gd name="T40" fmla="*/ 3 w 279"/>
                <a:gd name="T41" fmla="*/ 3 h 227"/>
                <a:gd name="T42" fmla="*/ 4 w 279"/>
                <a:gd name="T43" fmla="*/ 3 h 227"/>
                <a:gd name="T44" fmla="*/ 3 w 279"/>
                <a:gd name="T45" fmla="*/ 4 h 227"/>
                <a:gd name="T46" fmla="*/ 2 w 279"/>
                <a:gd name="T47" fmla="*/ 4 h 227"/>
                <a:gd name="T48" fmla="*/ 0 w 279"/>
                <a:gd name="T49" fmla="*/ 4 h 227"/>
                <a:gd name="T50" fmla="*/ 0 w 279"/>
                <a:gd name="T51" fmla="*/ 3 h 227"/>
                <a:gd name="T52" fmla="*/ 0 w 279"/>
                <a:gd name="T53" fmla="*/ 4 h 227"/>
                <a:gd name="T54" fmla="*/ 1 w 279"/>
                <a:gd name="T55" fmla="*/ 4 h 227"/>
                <a:gd name="T56" fmla="*/ 3 w 279"/>
                <a:gd name="T57" fmla="*/ 4 h 227"/>
                <a:gd name="T58" fmla="*/ 4 w 279"/>
                <a:gd name="T59" fmla="*/ 4 h 227"/>
                <a:gd name="T60" fmla="*/ 5 w 279"/>
                <a:gd name="T61" fmla="*/ 5 h 227"/>
                <a:gd name="T62" fmla="*/ 5 w 279"/>
                <a:gd name="T63" fmla="*/ 5 h 227"/>
                <a:gd name="T64" fmla="*/ 5 w 279"/>
                <a:gd name="T65" fmla="*/ 6 h 227"/>
                <a:gd name="T66" fmla="*/ 4 w 279"/>
                <a:gd name="T67" fmla="*/ 6 h 227"/>
                <a:gd name="T68" fmla="*/ 3 w 279"/>
                <a:gd name="T69" fmla="*/ 6 h 227"/>
                <a:gd name="T70" fmla="*/ 3 w 279"/>
                <a:gd name="T71" fmla="*/ 7 h 227"/>
                <a:gd name="T72" fmla="*/ 4 w 279"/>
                <a:gd name="T73" fmla="*/ 6 h 227"/>
                <a:gd name="T74" fmla="*/ 5 w 279"/>
                <a:gd name="T75" fmla="*/ 6 h 227"/>
                <a:gd name="T76" fmla="*/ 6 w 279"/>
                <a:gd name="T77" fmla="*/ 6 h 227"/>
                <a:gd name="T78" fmla="*/ 6 w 279"/>
                <a:gd name="T79" fmla="*/ 6 h 227"/>
                <a:gd name="T80" fmla="*/ 7 w 279"/>
                <a:gd name="T81" fmla="*/ 6 h 227"/>
                <a:gd name="T82" fmla="*/ 8 w 279"/>
                <a:gd name="T83" fmla="*/ 6 h 227"/>
                <a:gd name="T84" fmla="*/ 8 w 279"/>
                <a:gd name="T85" fmla="*/ 7 h 2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79" h="227">
                  <a:moveTo>
                    <a:pt x="279" y="227"/>
                  </a:moveTo>
                  <a:lnTo>
                    <a:pt x="273" y="222"/>
                  </a:lnTo>
                  <a:lnTo>
                    <a:pt x="266" y="212"/>
                  </a:lnTo>
                  <a:lnTo>
                    <a:pt x="259" y="205"/>
                  </a:lnTo>
                  <a:lnTo>
                    <a:pt x="255" y="201"/>
                  </a:lnTo>
                  <a:lnTo>
                    <a:pt x="252" y="200"/>
                  </a:lnTo>
                  <a:lnTo>
                    <a:pt x="249" y="196"/>
                  </a:lnTo>
                  <a:lnTo>
                    <a:pt x="243" y="194"/>
                  </a:lnTo>
                  <a:lnTo>
                    <a:pt x="237" y="191"/>
                  </a:lnTo>
                  <a:lnTo>
                    <a:pt x="232" y="187"/>
                  </a:lnTo>
                  <a:lnTo>
                    <a:pt x="226" y="184"/>
                  </a:lnTo>
                  <a:lnTo>
                    <a:pt x="221" y="180"/>
                  </a:lnTo>
                  <a:lnTo>
                    <a:pt x="219" y="177"/>
                  </a:lnTo>
                  <a:lnTo>
                    <a:pt x="221" y="156"/>
                  </a:lnTo>
                  <a:lnTo>
                    <a:pt x="225" y="132"/>
                  </a:lnTo>
                  <a:lnTo>
                    <a:pt x="226" y="110"/>
                  </a:lnTo>
                  <a:lnTo>
                    <a:pt x="225" y="94"/>
                  </a:lnTo>
                  <a:lnTo>
                    <a:pt x="222" y="87"/>
                  </a:lnTo>
                  <a:lnTo>
                    <a:pt x="221" y="87"/>
                  </a:lnTo>
                  <a:lnTo>
                    <a:pt x="220" y="93"/>
                  </a:lnTo>
                  <a:lnTo>
                    <a:pt x="221" y="101"/>
                  </a:lnTo>
                  <a:lnTo>
                    <a:pt x="219" y="116"/>
                  </a:lnTo>
                  <a:lnTo>
                    <a:pt x="214" y="139"/>
                  </a:lnTo>
                  <a:lnTo>
                    <a:pt x="208" y="161"/>
                  </a:lnTo>
                  <a:lnTo>
                    <a:pt x="205" y="174"/>
                  </a:lnTo>
                  <a:lnTo>
                    <a:pt x="200" y="171"/>
                  </a:lnTo>
                  <a:lnTo>
                    <a:pt x="195" y="164"/>
                  </a:lnTo>
                  <a:lnTo>
                    <a:pt x="188" y="156"/>
                  </a:lnTo>
                  <a:lnTo>
                    <a:pt x="181" y="148"/>
                  </a:lnTo>
                  <a:lnTo>
                    <a:pt x="173" y="140"/>
                  </a:lnTo>
                  <a:lnTo>
                    <a:pt x="166" y="132"/>
                  </a:lnTo>
                  <a:lnTo>
                    <a:pt x="160" y="127"/>
                  </a:lnTo>
                  <a:lnTo>
                    <a:pt x="157" y="124"/>
                  </a:lnTo>
                  <a:lnTo>
                    <a:pt x="158" y="97"/>
                  </a:lnTo>
                  <a:lnTo>
                    <a:pt x="156" y="61"/>
                  </a:lnTo>
                  <a:lnTo>
                    <a:pt x="151" y="27"/>
                  </a:lnTo>
                  <a:lnTo>
                    <a:pt x="144" y="5"/>
                  </a:lnTo>
                  <a:lnTo>
                    <a:pt x="139" y="0"/>
                  </a:lnTo>
                  <a:lnTo>
                    <a:pt x="139" y="3"/>
                  </a:lnTo>
                  <a:lnTo>
                    <a:pt x="139" y="12"/>
                  </a:lnTo>
                  <a:lnTo>
                    <a:pt x="142" y="22"/>
                  </a:lnTo>
                  <a:lnTo>
                    <a:pt x="144" y="40"/>
                  </a:lnTo>
                  <a:lnTo>
                    <a:pt x="146" y="67"/>
                  </a:lnTo>
                  <a:lnTo>
                    <a:pt x="146" y="95"/>
                  </a:lnTo>
                  <a:lnTo>
                    <a:pt x="144" y="113"/>
                  </a:lnTo>
                  <a:lnTo>
                    <a:pt x="133" y="104"/>
                  </a:lnTo>
                  <a:lnTo>
                    <a:pt x="115" y="93"/>
                  </a:lnTo>
                  <a:lnTo>
                    <a:pt x="95" y="79"/>
                  </a:lnTo>
                  <a:lnTo>
                    <a:pt x="74" y="63"/>
                  </a:lnTo>
                  <a:lnTo>
                    <a:pt x="53" y="49"/>
                  </a:lnTo>
                  <a:lnTo>
                    <a:pt x="36" y="35"/>
                  </a:lnTo>
                  <a:lnTo>
                    <a:pt x="22" y="26"/>
                  </a:lnTo>
                  <a:lnTo>
                    <a:pt x="16" y="20"/>
                  </a:lnTo>
                  <a:lnTo>
                    <a:pt x="13" y="17"/>
                  </a:lnTo>
                  <a:lnTo>
                    <a:pt x="12" y="18"/>
                  </a:lnTo>
                  <a:lnTo>
                    <a:pt x="14" y="23"/>
                  </a:lnTo>
                  <a:lnTo>
                    <a:pt x="21" y="31"/>
                  </a:lnTo>
                  <a:lnTo>
                    <a:pt x="29" y="40"/>
                  </a:lnTo>
                  <a:lnTo>
                    <a:pt x="42" y="50"/>
                  </a:lnTo>
                  <a:lnTo>
                    <a:pt x="59" y="64"/>
                  </a:lnTo>
                  <a:lnTo>
                    <a:pt x="77" y="79"/>
                  </a:lnTo>
                  <a:lnTo>
                    <a:pt x="97" y="94"/>
                  </a:lnTo>
                  <a:lnTo>
                    <a:pt x="113" y="106"/>
                  </a:lnTo>
                  <a:lnTo>
                    <a:pt x="127" y="117"/>
                  </a:lnTo>
                  <a:lnTo>
                    <a:pt x="136" y="123"/>
                  </a:lnTo>
                  <a:lnTo>
                    <a:pt x="143" y="126"/>
                  </a:lnTo>
                  <a:lnTo>
                    <a:pt x="141" y="127"/>
                  </a:lnTo>
                  <a:lnTo>
                    <a:pt x="134" y="127"/>
                  </a:lnTo>
                  <a:lnTo>
                    <a:pt x="122" y="128"/>
                  </a:lnTo>
                  <a:lnTo>
                    <a:pt x="112" y="131"/>
                  </a:lnTo>
                  <a:lnTo>
                    <a:pt x="98" y="132"/>
                  </a:lnTo>
                  <a:lnTo>
                    <a:pt x="82" y="133"/>
                  </a:lnTo>
                  <a:lnTo>
                    <a:pt x="63" y="132"/>
                  </a:lnTo>
                  <a:lnTo>
                    <a:pt x="46" y="131"/>
                  </a:lnTo>
                  <a:lnTo>
                    <a:pt x="31" y="128"/>
                  </a:lnTo>
                  <a:lnTo>
                    <a:pt x="17" y="125"/>
                  </a:lnTo>
                  <a:lnTo>
                    <a:pt x="8" y="120"/>
                  </a:lnTo>
                  <a:lnTo>
                    <a:pt x="0" y="114"/>
                  </a:lnTo>
                  <a:lnTo>
                    <a:pt x="0" y="118"/>
                  </a:lnTo>
                  <a:lnTo>
                    <a:pt x="5" y="124"/>
                  </a:lnTo>
                  <a:lnTo>
                    <a:pt x="12" y="131"/>
                  </a:lnTo>
                  <a:lnTo>
                    <a:pt x="20" y="133"/>
                  </a:lnTo>
                  <a:lnTo>
                    <a:pt x="35" y="135"/>
                  </a:lnTo>
                  <a:lnTo>
                    <a:pt x="53" y="138"/>
                  </a:lnTo>
                  <a:lnTo>
                    <a:pt x="74" y="140"/>
                  </a:lnTo>
                  <a:lnTo>
                    <a:pt x="95" y="141"/>
                  </a:lnTo>
                  <a:lnTo>
                    <a:pt x="113" y="142"/>
                  </a:lnTo>
                  <a:lnTo>
                    <a:pt x="128" y="143"/>
                  </a:lnTo>
                  <a:lnTo>
                    <a:pt x="136" y="143"/>
                  </a:lnTo>
                  <a:lnTo>
                    <a:pt x="142" y="144"/>
                  </a:lnTo>
                  <a:lnTo>
                    <a:pt x="149" y="149"/>
                  </a:lnTo>
                  <a:lnTo>
                    <a:pt x="156" y="156"/>
                  </a:lnTo>
                  <a:lnTo>
                    <a:pt x="164" y="163"/>
                  </a:lnTo>
                  <a:lnTo>
                    <a:pt x="172" y="171"/>
                  </a:lnTo>
                  <a:lnTo>
                    <a:pt x="179" y="178"/>
                  </a:lnTo>
                  <a:lnTo>
                    <a:pt x="183" y="182"/>
                  </a:lnTo>
                  <a:lnTo>
                    <a:pt x="187" y="186"/>
                  </a:lnTo>
                  <a:lnTo>
                    <a:pt x="177" y="189"/>
                  </a:lnTo>
                  <a:lnTo>
                    <a:pt x="166" y="194"/>
                  </a:lnTo>
                  <a:lnTo>
                    <a:pt x="153" y="200"/>
                  </a:lnTo>
                  <a:lnTo>
                    <a:pt x="141" y="205"/>
                  </a:lnTo>
                  <a:lnTo>
                    <a:pt x="128" y="211"/>
                  </a:lnTo>
                  <a:lnTo>
                    <a:pt x="116" y="215"/>
                  </a:lnTo>
                  <a:lnTo>
                    <a:pt x="107" y="218"/>
                  </a:lnTo>
                  <a:lnTo>
                    <a:pt x="99" y="219"/>
                  </a:lnTo>
                  <a:lnTo>
                    <a:pt x="92" y="220"/>
                  </a:lnTo>
                  <a:lnTo>
                    <a:pt x="93" y="223"/>
                  </a:lnTo>
                  <a:lnTo>
                    <a:pt x="100" y="225"/>
                  </a:lnTo>
                  <a:lnTo>
                    <a:pt x="113" y="224"/>
                  </a:lnTo>
                  <a:lnTo>
                    <a:pt x="121" y="222"/>
                  </a:lnTo>
                  <a:lnTo>
                    <a:pt x="133" y="219"/>
                  </a:lnTo>
                  <a:lnTo>
                    <a:pt x="145" y="215"/>
                  </a:lnTo>
                  <a:lnTo>
                    <a:pt x="159" y="210"/>
                  </a:lnTo>
                  <a:lnTo>
                    <a:pt x="172" y="207"/>
                  </a:lnTo>
                  <a:lnTo>
                    <a:pt x="183" y="202"/>
                  </a:lnTo>
                  <a:lnTo>
                    <a:pt x="192" y="199"/>
                  </a:lnTo>
                  <a:lnTo>
                    <a:pt x="198" y="196"/>
                  </a:lnTo>
                  <a:lnTo>
                    <a:pt x="205" y="194"/>
                  </a:lnTo>
                  <a:lnTo>
                    <a:pt x="212" y="194"/>
                  </a:lnTo>
                  <a:lnTo>
                    <a:pt x="219" y="197"/>
                  </a:lnTo>
                  <a:lnTo>
                    <a:pt x="228" y="203"/>
                  </a:lnTo>
                  <a:lnTo>
                    <a:pt x="234" y="207"/>
                  </a:lnTo>
                  <a:lnTo>
                    <a:pt x="241" y="211"/>
                  </a:lnTo>
                  <a:lnTo>
                    <a:pt x="249" y="215"/>
                  </a:lnTo>
                  <a:lnTo>
                    <a:pt x="257" y="219"/>
                  </a:lnTo>
                  <a:lnTo>
                    <a:pt x="264" y="223"/>
                  </a:lnTo>
                  <a:lnTo>
                    <a:pt x="271" y="225"/>
                  </a:lnTo>
                  <a:lnTo>
                    <a:pt x="275" y="227"/>
                  </a:lnTo>
                  <a:lnTo>
                    <a:pt x="279" y="227"/>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Tree>
  </p:cSld>
  <p:clrMapOvr>
    <a:masterClrMapping/>
  </p:clrMapOvr>
  <p:transition>
    <p:wheel spokes="8"/>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iterate type="lt">
                                    <p:tmPct val="0"/>
                                  </p:iterate>
                                  <p:childTnLst>
                                    <p:set>
                                      <p:cBhvr>
                                        <p:cTn id="6" dur="1" fill="hold">
                                          <p:stCondLst>
                                            <p:cond delay="0"/>
                                          </p:stCondLst>
                                        </p:cTn>
                                        <p:tgtEl>
                                          <p:spTgt spid="46084"/>
                                        </p:tgtEl>
                                        <p:attrNameLst>
                                          <p:attrName>style.visibility</p:attrName>
                                        </p:attrNameLst>
                                      </p:cBhvr>
                                      <p:to>
                                        <p:strVal val="visible"/>
                                      </p:to>
                                    </p:set>
                                    <p:animEffect transition="in" filter="checkerboard(across)">
                                      <p:cBhvr>
                                        <p:cTn id="7" dur="500"/>
                                        <p:tgtEl>
                                          <p:spTgt spid="4608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7" presetClass="entr" presetSubtype="10" fill="hold" nodeType="clickEffect">
                                  <p:stCondLst>
                                    <p:cond delay="0"/>
                                  </p:stCondLst>
                                  <p:childTnLst>
                                    <p:set>
                                      <p:cBhvr>
                                        <p:cTn id="11" dur="1" fill="hold">
                                          <p:stCondLst>
                                            <p:cond delay="0"/>
                                          </p:stCondLst>
                                        </p:cTn>
                                        <p:tgtEl>
                                          <p:spTgt spid="46090"/>
                                        </p:tgtEl>
                                        <p:attrNameLst>
                                          <p:attrName>style.visibility</p:attrName>
                                        </p:attrNameLst>
                                      </p:cBhvr>
                                      <p:to>
                                        <p:strVal val="visible"/>
                                      </p:to>
                                    </p:set>
                                    <p:anim calcmode="lin" valueType="num">
                                      <p:cBhvr>
                                        <p:cTn id="12" dur="500" fill="hold"/>
                                        <p:tgtEl>
                                          <p:spTgt spid="46090"/>
                                        </p:tgtEl>
                                        <p:attrNameLst>
                                          <p:attrName>ppt_w</p:attrName>
                                        </p:attrNameLst>
                                      </p:cBhvr>
                                      <p:tavLst>
                                        <p:tav tm="0">
                                          <p:val>
                                            <p:fltVal val="0"/>
                                          </p:val>
                                        </p:tav>
                                        <p:tav tm="100000">
                                          <p:val>
                                            <p:strVal val="#ppt_w"/>
                                          </p:val>
                                        </p:tav>
                                      </p:tavLst>
                                    </p:anim>
                                    <p:anim calcmode="lin" valueType="num">
                                      <p:cBhvr>
                                        <p:cTn id="13" dur="500" fill="hold"/>
                                        <p:tgtEl>
                                          <p:spTgt spid="46090"/>
                                        </p:tgtEl>
                                        <p:attrNameLst>
                                          <p:attrName>ppt_h</p:attrName>
                                        </p:attrNameLst>
                                      </p:cBhvr>
                                      <p:tavLst>
                                        <p:tav tm="0">
                                          <p:val>
                                            <p:strVal val="#ppt_h"/>
                                          </p:val>
                                        </p:tav>
                                        <p:tav tm="100000">
                                          <p:val>
                                            <p:strVal val="#ppt_h"/>
                                          </p:val>
                                        </p:tav>
                                      </p:tavLst>
                                    </p:anim>
                                  </p:childTnLst>
                                </p:cTn>
                              </p:par>
                            </p:childTnLst>
                          </p:cTn>
                        </p:par>
                        <p:par>
                          <p:cTn id="14" fill="hold" nodeType="afterGroup">
                            <p:stCondLst>
                              <p:cond delay="500"/>
                            </p:stCondLst>
                            <p:childTnLst>
                              <p:par>
                                <p:cTn id="15" presetID="30" presetClass="entr" presetSubtype="0" fill="hold" nodeType="afterEffect">
                                  <p:stCondLst>
                                    <p:cond delay="0"/>
                                  </p:stCondLst>
                                  <p:childTnLst>
                                    <p:set>
                                      <p:cBhvr>
                                        <p:cTn id="16" dur="1" fill="hold">
                                          <p:stCondLst>
                                            <p:cond delay="0"/>
                                          </p:stCondLst>
                                        </p:cTn>
                                        <p:tgtEl>
                                          <p:spTgt spid="46089"/>
                                        </p:tgtEl>
                                        <p:attrNameLst>
                                          <p:attrName>style.visibility</p:attrName>
                                        </p:attrNameLst>
                                      </p:cBhvr>
                                      <p:to>
                                        <p:strVal val="visible"/>
                                      </p:to>
                                    </p:set>
                                    <p:animEffect transition="in" filter="fade">
                                      <p:cBhvr>
                                        <p:cTn id="17" dur="800" decel="100000"/>
                                        <p:tgtEl>
                                          <p:spTgt spid="46089"/>
                                        </p:tgtEl>
                                      </p:cBhvr>
                                    </p:animEffect>
                                    <p:anim calcmode="lin" valueType="num">
                                      <p:cBhvr>
                                        <p:cTn id="18" dur="800" decel="100000" fill="hold"/>
                                        <p:tgtEl>
                                          <p:spTgt spid="46089"/>
                                        </p:tgtEl>
                                        <p:attrNameLst>
                                          <p:attrName>style.rotation</p:attrName>
                                        </p:attrNameLst>
                                      </p:cBhvr>
                                      <p:tavLst>
                                        <p:tav tm="0">
                                          <p:val>
                                            <p:fltVal val="-90"/>
                                          </p:val>
                                        </p:tav>
                                        <p:tav tm="100000">
                                          <p:val>
                                            <p:fltVal val="0"/>
                                          </p:val>
                                        </p:tav>
                                      </p:tavLst>
                                    </p:anim>
                                    <p:anim calcmode="lin" valueType="num">
                                      <p:cBhvr>
                                        <p:cTn id="19" dur="800" decel="100000" fill="hold"/>
                                        <p:tgtEl>
                                          <p:spTgt spid="46089"/>
                                        </p:tgtEl>
                                        <p:attrNameLst>
                                          <p:attrName>ppt_x</p:attrName>
                                        </p:attrNameLst>
                                      </p:cBhvr>
                                      <p:tavLst>
                                        <p:tav tm="0">
                                          <p:val>
                                            <p:strVal val="#ppt_x+0.4"/>
                                          </p:val>
                                        </p:tav>
                                        <p:tav tm="100000">
                                          <p:val>
                                            <p:strVal val="#ppt_x-0.05"/>
                                          </p:val>
                                        </p:tav>
                                      </p:tavLst>
                                    </p:anim>
                                    <p:anim calcmode="lin" valueType="num">
                                      <p:cBhvr>
                                        <p:cTn id="20" dur="800" decel="100000" fill="hold"/>
                                        <p:tgtEl>
                                          <p:spTgt spid="46089"/>
                                        </p:tgtEl>
                                        <p:attrNameLst>
                                          <p:attrName>ppt_y</p:attrName>
                                        </p:attrNameLst>
                                      </p:cBhvr>
                                      <p:tavLst>
                                        <p:tav tm="0">
                                          <p:val>
                                            <p:strVal val="#ppt_y-0.4"/>
                                          </p:val>
                                        </p:tav>
                                        <p:tav tm="100000">
                                          <p:val>
                                            <p:strVal val="#ppt_y+0.1"/>
                                          </p:val>
                                        </p:tav>
                                      </p:tavLst>
                                    </p:anim>
                                    <p:anim calcmode="lin" valueType="num">
                                      <p:cBhvr>
                                        <p:cTn id="21" dur="200" accel="100000" fill="hold">
                                          <p:stCondLst>
                                            <p:cond delay="800"/>
                                          </p:stCondLst>
                                        </p:cTn>
                                        <p:tgtEl>
                                          <p:spTgt spid="46089"/>
                                        </p:tgtEl>
                                        <p:attrNameLst>
                                          <p:attrName>ppt_x</p:attrName>
                                        </p:attrNameLst>
                                      </p:cBhvr>
                                      <p:tavLst>
                                        <p:tav tm="0">
                                          <p:val>
                                            <p:strVal val="#ppt_x-0.05"/>
                                          </p:val>
                                        </p:tav>
                                        <p:tav tm="100000">
                                          <p:val>
                                            <p:strVal val="#ppt_x"/>
                                          </p:val>
                                        </p:tav>
                                      </p:tavLst>
                                    </p:anim>
                                    <p:anim calcmode="lin" valueType="num">
                                      <p:cBhvr>
                                        <p:cTn id="22" dur="200" accel="100000" fill="hold">
                                          <p:stCondLst>
                                            <p:cond delay="800"/>
                                          </p:stCondLst>
                                        </p:cTn>
                                        <p:tgtEl>
                                          <p:spTgt spid="46089"/>
                                        </p:tgtEl>
                                        <p:attrNameLst>
                                          <p:attrName>ppt_y</p:attrName>
                                        </p:attrNameLst>
                                      </p:cBhvr>
                                      <p:tavLst>
                                        <p:tav tm="0">
                                          <p:val>
                                            <p:strVal val="#ppt_y+0.1"/>
                                          </p:val>
                                        </p:tav>
                                        <p:tav tm="100000">
                                          <p:val>
                                            <p:strVal val="#ppt_y"/>
                                          </p:val>
                                        </p:tav>
                                      </p:tavLst>
                                    </p:anim>
                                  </p:childTnLst>
                                </p:cTn>
                              </p:par>
                            </p:childTnLst>
                          </p:cTn>
                        </p:par>
                        <p:par>
                          <p:cTn id="23" fill="hold" nodeType="afterGroup">
                            <p:stCondLst>
                              <p:cond delay="1500"/>
                            </p:stCondLst>
                            <p:childTnLst>
                              <p:par>
                                <p:cTn id="24" presetID="24" presetClass="entr" presetSubtype="0" fill="hold" nodeType="afterEffect">
                                  <p:stCondLst>
                                    <p:cond delay="0"/>
                                  </p:stCondLst>
                                  <p:childTnLst>
                                    <p:set>
                                      <p:cBhvr>
                                        <p:cTn id="25" dur="1" fill="hold">
                                          <p:stCondLst>
                                            <p:cond delay="0"/>
                                          </p:stCondLst>
                                        </p:cTn>
                                        <p:tgtEl>
                                          <p:spTgt spid="46095"/>
                                        </p:tgtEl>
                                        <p:attrNameLst>
                                          <p:attrName>style.visibility</p:attrName>
                                        </p:attrNameLst>
                                      </p:cBhvr>
                                      <p:to>
                                        <p:strVal val="visible"/>
                                      </p:to>
                                    </p:set>
                                    <p:anim to="" calcmode="lin" valueType="num">
                                      <p:cBhvr>
                                        <p:cTn id="26" dur="1" fill="hold"/>
                                        <p:tgtEl>
                                          <p:spTgt spid="46095"/>
                                        </p:tgtEl>
                                        <p:attrNameLst>
                                          <p:attrName/>
                                        </p:attrNameLst>
                                      </p:cBhvr>
                                    </p:anim>
                                  </p:childTnLst>
                                </p:cTn>
                              </p:par>
                            </p:childTnLst>
                          </p:cTn>
                        </p:par>
                        <p:par>
                          <p:cTn id="27" fill="hold" nodeType="afterGroup">
                            <p:stCondLst>
                              <p:cond delay="1500"/>
                            </p:stCondLst>
                            <p:childTnLst>
                              <p:par>
                                <p:cTn id="28" presetID="20" presetClass="entr" presetSubtype="0" fill="hold" nodeType="afterEffect">
                                  <p:stCondLst>
                                    <p:cond delay="0"/>
                                  </p:stCondLst>
                                  <p:childTnLst>
                                    <p:set>
                                      <p:cBhvr>
                                        <p:cTn id="29" dur="1" fill="hold">
                                          <p:stCondLst>
                                            <p:cond delay="0"/>
                                          </p:stCondLst>
                                        </p:cTn>
                                        <p:tgtEl>
                                          <p:spTgt spid="124933"/>
                                        </p:tgtEl>
                                        <p:attrNameLst>
                                          <p:attrName>style.visibility</p:attrName>
                                        </p:attrNameLst>
                                      </p:cBhvr>
                                      <p:to>
                                        <p:strVal val="visible"/>
                                      </p:to>
                                    </p:set>
                                    <p:animEffect transition="in" filter="wedge">
                                      <p:cBhvr>
                                        <p:cTn id="30" dur="2000"/>
                                        <p:tgtEl>
                                          <p:spTgt spid="124933"/>
                                        </p:tgtEl>
                                      </p:cBhvr>
                                    </p:animEffect>
                                  </p:childTnLst>
                                </p:cTn>
                              </p:par>
                            </p:childTnLst>
                          </p:cTn>
                        </p:par>
                        <p:par>
                          <p:cTn id="31" fill="hold" nodeType="afterGroup">
                            <p:stCondLst>
                              <p:cond delay="3500"/>
                            </p:stCondLst>
                            <p:childTnLst>
                              <p:par>
                                <p:cTn id="32" presetID="21" presetClass="entr" presetSubtype="4" fill="hold" nodeType="afterEffect">
                                  <p:stCondLst>
                                    <p:cond delay="0"/>
                                  </p:stCondLst>
                                  <p:childTnLst>
                                    <p:set>
                                      <p:cBhvr>
                                        <p:cTn id="33" dur="1" fill="hold">
                                          <p:stCondLst>
                                            <p:cond delay="0"/>
                                          </p:stCondLst>
                                        </p:cTn>
                                        <p:tgtEl>
                                          <p:spTgt spid="46092"/>
                                        </p:tgtEl>
                                        <p:attrNameLst>
                                          <p:attrName>style.visibility</p:attrName>
                                        </p:attrNameLst>
                                      </p:cBhvr>
                                      <p:to>
                                        <p:strVal val="visible"/>
                                      </p:to>
                                    </p:set>
                                    <p:animEffect transition="in" filter="wheel(4)">
                                      <p:cBhvr>
                                        <p:cTn id="34" dur="2000"/>
                                        <p:tgtEl>
                                          <p:spTgt spid="46092"/>
                                        </p:tgtEl>
                                      </p:cBhvr>
                                    </p:animEffect>
                                  </p:childTnLst>
                                </p:cTn>
                              </p:par>
                            </p:childTnLst>
                          </p:cTn>
                        </p:par>
                        <p:par>
                          <p:cTn id="35" fill="hold" nodeType="afterGroup">
                            <p:stCondLst>
                              <p:cond delay="5500"/>
                            </p:stCondLst>
                            <p:childTnLst>
                              <p:par>
                                <p:cTn id="36" presetID="22" presetClass="entr" presetSubtype="4" fill="hold" nodeType="afterEffect">
                                  <p:stCondLst>
                                    <p:cond delay="0"/>
                                  </p:stCondLst>
                                  <p:childTnLst>
                                    <p:set>
                                      <p:cBhvr>
                                        <p:cTn id="37" dur="1" fill="hold">
                                          <p:stCondLst>
                                            <p:cond delay="0"/>
                                          </p:stCondLst>
                                        </p:cTn>
                                        <p:tgtEl>
                                          <p:spTgt spid="46435"/>
                                        </p:tgtEl>
                                        <p:attrNameLst>
                                          <p:attrName>style.visibility</p:attrName>
                                        </p:attrNameLst>
                                      </p:cBhvr>
                                      <p:to>
                                        <p:strVal val="visible"/>
                                      </p:to>
                                    </p:set>
                                    <p:animEffect transition="in" filter="wipe(down)">
                                      <p:cBhvr>
                                        <p:cTn id="38" dur="500"/>
                                        <p:tgtEl>
                                          <p:spTgt spid="464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4" grpId="0"/>
    </p:bldLst>
  </p:timing>
</p:sld>
</file>

<file path=ppt/slides/slide1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8474" name="AutoShape 346">
            <a:extLst>
              <a:ext uri="{FF2B5EF4-FFF2-40B4-BE49-F238E27FC236}">
                <a16:creationId xmlns:a16="http://schemas.microsoft.com/office/drawing/2014/main" xmlns="" id="{E164996A-C628-4F30-9275-5D8C9CDA08A4}"/>
              </a:ext>
            </a:extLst>
          </p:cNvPr>
          <p:cNvSpPr>
            <a:spLocks noChangeArrowheads="1"/>
          </p:cNvSpPr>
          <p:nvPr/>
        </p:nvSpPr>
        <p:spPr bwMode="auto">
          <a:xfrm>
            <a:off x="228600" y="2133600"/>
            <a:ext cx="8610600" cy="2819400"/>
          </a:xfrm>
          <a:prstGeom prst="wedgeRoundRectCallout">
            <a:avLst>
              <a:gd name="adj1" fmla="val -12926"/>
              <a:gd name="adj2" fmla="val 48255"/>
              <a:gd name="adj3" fmla="val 16667"/>
            </a:avLst>
          </a:prstGeom>
          <a:solidFill>
            <a:schemeClr val="accent1"/>
          </a:solidFill>
          <a:ln w="9525" algn="ctr">
            <a:solidFill>
              <a:srgbClr val="FF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just" eaLnBrk="1" hangingPunct="1"/>
            <a:r>
              <a:rPr lang="en-US" altLang="en-US" sz="2800" b="1">
                <a:solidFill>
                  <a:srgbClr val="0000FF"/>
                </a:solidFill>
              </a:rPr>
              <a:t>Làng Hồ là một làng nghề truyền thống, chuyên vẽ, khắc tranh dân gian. Những nghệ sĩ dân gian làng Hồ từ bao đời nay đã kế tục và phát huy nghề truyền thống của làng. Thiết tha yêu mến quê hương nên tranh của họ sống động, vui tươi, gắn liền với cuộc sống hàng ngày của làng quê Việt Nam.</a:t>
            </a:r>
          </a:p>
        </p:txBody>
      </p:sp>
      <p:sp>
        <p:nvSpPr>
          <p:cNvPr id="25603" name="Text Box 351">
            <a:extLst>
              <a:ext uri="{FF2B5EF4-FFF2-40B4-BE49-F238E27FC236}">
                <a16:creationId xmlns:a16="http://schemas.microsoft.com/office/drawing/2014/main" xmlns="" id="{0770AF54-8F34-44ED-8201-D02FA8DD3E24}"/>
              </a:ext>
            </a:extLst>
          </p:cNvPr>
          <p:cNvSpPr txBox="1">
            <a:spLocks noChangeArrowheads="1"/>
          </p:cNvSpPr>
          <p:nvPr/>
        </p:nvSpPr>
        <p:spPr bwMode="auto">
          <a:xfrm>
            <a:off x="4495800" y="1325563"/>
            <a:ext cx="3276600" cy="4270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spcBef>
                <a:spcPct val="50000"/>
              </a:spcBef>
            </a:pPr>
            <a:r>
              <a:rPr lang="en-US" altLang="en-US" sz="2200" i="1"/>
              <a:t>Theo Nguyễn Tuân</a:t>
            </a:r>
          </a:p>
        </p:txBody>
      </p:sp>
      <p:sp>
        <p:nvSpPr>
          <p:cNvPr id="25604" name="Line 352">
            <a:extLst>
              <a:ext uri="{FF2B5EF4-FFF2-40B4-BE49-F238E27FC236}">
                <a16:creationId xmlns:a16="http://schemas.microsoft.com/office/drawing/2014/main" xmlns="" id="{AF55E36F-F1D3-4D9D-B236-144E3C1D1BC0}"/>
              </a:ext>
            </a:extLst>
          </p:cNvPr>
          <p:cNvSpPr>
            <a:spLocks noChangeShapeType="1"/>
          </p:cNvSpPr>
          <p:nvPr/>
        </p:nvSpPr>
        <p:spPr bwMode="auto">
          <a:xfrm flipV="1">
            <a:off x="228600" y="1295400"/>
            <a:ext cx="8610600" cy="0"/>
          </a:xfrm>
          <a:prstGeom prst="line">
            <a:avLst/>
          </a:prstGeom>
          <a:noFill/>
          <a:ln w="28575">
            <a:solidFill>
              <a:schemeClr val="accent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sp>
        <p:nvSpPr>
          <p:cNvPr id="25605" name="Line 353">
            <a:extLst>
              <a:ext uri="{FF2B5EF4-FFF2-40B4-BE49-F238E27FC236}">
                <a16:creationId xmlns:a16="http://schemas.microsoft.com/office/drawing/2014/main" xmlns="" id="{F9424F1E-D34A-4E4D-8791-569C669D92D2}"/>
              </a:ext>
            </a:extLst>
          </p:cNvPr>
          <p:cNvSpPr>
            <a:spLocks noChangeShapeType="1"/>
          </p:cNvSpPr>
          <p:nvPr/>
        </p:nvSpPr>
        <p:spPr bwMode="auto">
          <a:xfrm flipV="1">
            <a:off x="461963" y="1371600"/>
            <a:ext cx="8610600" cy="0"/>
          </a:xfrm>
          <a:prstGeom prst="line">
            <a:avLst/>
          </a:prstGeom>
          <a:noFill/>
          <a:ln w="28575">
            <a:solidFill>
              <a:srgbClr val="99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sp>
        <p:nvSpPr>
          <p:cNvPr id="25606" name="WordArt 356">
            <a:extLst>
              <a:ext uri="{FF2B5EF4-FFF2-40B4-BE49-F238E27FC236}">
                <a16:creationId xmlns:a16="http://schemas.microsoft.com/office/drawing/2014/main" xmlns="" id="{8FA17C0C-04A5-46E8-A67A-18021B4DBEA1}"/>
              </a:ext>
            </a:extLst>
          </p:cNvPr>
          <p:cNvSpPr>
            <a:spLocks noChangeArrowheads="1" noChangeShapeType="1" noTextEdit="1"/>
          </p:cNvSpPr>
          <p:nvPr/>
        </p:nvSpPr>
        <p:spPr bwMode="auto">
          <a:xfrm>
            <a:off x="3119438" y="938213"/>
            <a:ext cx="2452687" cy="338137"/>
          </a:xfrm>
          <a:prstGeom prst="rect">
            <a:avLst/>
          </a:prstGeom>
        </p:spPr>
        <p:txBody>
          <a:bodyPr wrap="none" fromWordArt="1">
            <a:prstTxWarp prst="textPlain">
              <a:avLst>
                <a:gd name="adj" fmla="val 50000"/>
              </a:avLst>
            </a:prstTxWarp>
          </a:bodyPr>
          <a:lstStyle/>
          <a:p>
            <a:pPr algn="ctr"/>
            <a:r>
              <a:rPr lang="en-US" sz="2800" kern="10">
                <a:ln w="9525">
                  <a:solidFill>
                    <a:srgbClr val="D60093"/>
                  </a:solidFill>
                  <a:round/>
                  <a:headEnd/>
                  <a:tailEnd/>
                </a:ln>
                <a:solidFill>
                  <a:srgbClr val="FF0000"/>
                </a:solidFill>
                <a:cs typeface="Times New Roman" panose="02020603050405020304" pitchFamily="18" charset="0"/>
              </a:rPr>
              <a:t>Tranh làng Hồ</a:t>
            </a:r>
          </a:p>
        </p:txBody>
      </p:sp>
      <p:sp>
        <p:nvSpPr>
          <p:cNvPr id="25607" name="Text Box 6">
            <a:extLst>
              <a:ext uri="{FF2B5EF4-FFF2-40B4-BE49-F238E27FC236}">
                <a16:creationId xmlns:a16="http://schemas.microsoft.com/office/drawing/2014/main" xmlns="" id="{3E52C19A-487E-4CC4-97AD-5090DFC21228}"/>
              </a:ext>
            </a:extLst>
          </p:cNvPr>
          <p:cNvSpPr txBox="1">
            <a:spLocks noChangeArrowheads="1"/>
          </p:cNvSpPr>
          <p:nvPr/>
        </p:nvSpPr>
        <p:spPr bwMode="auto">
          <a:xfrm>
            <a:off x="3119438" y="304800"/>
            <a:ext cx="1441450" cy="522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spcBef>
                <a:spcPct val="50000"/>
              </a:spcBef>
            </a:pPr>
            <a:r>
              <a:rPr lang="en-US" altLang="en-US" sz="2800" b="1"/>
              <a:t>Tập đọc</a:t>
            </a:r>
          </a:p>
        </p:txBody>
      </p:sp>
      <p:pic>
        <p:nvPicPr>
          <p:cNvPr id="25608" name="Picture 5" descr="POINSET2">
            <a:extLst>
              <a:ext uri="{FF2B5EF4-FFF2-40B4-BE49-F238E27FC236}">
                <a16:creationId xmlns:a16="http://schemas.microsoft.com/office/drawing/2014/main" xmlns="" id="{BD30B48C-2553-4BB8-88E0-159CEEAEF2F7}"/>
              </a:ext>
            </a:extLst>
          </p:cNvPr>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0" y="0"/>
            <a:ext cx="1277938" cy="1273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5609" name="Group 30">
            <a:extLst>
              <a:ext uri="{FF2B5EF4-FFF2-40B4-BE49-F238E27FC236}">
                <a16:creationId xmlns:a16="http://schemas.microsoft.com/office/drawing/2014/main" xmlns="" id="{C62CE4E1-5CCD-4404-8187-27989AE669CB}"/>
              </a:ext>
            </a:extLst>
          </p:cNvPr>
          <p:cNvGrpSpPr>
            <a:grpSpLocks noChangeAspect="1"/>
          </p:cNvGrpSpPr>
          <p:nvPr/>
        </p:nvGrpSpPr>
        <p:grpSpPr bwMode="auto">
          <a:xfrm>
            <a:off x="7926388" y="76200"/>
            <a:ext cx="1196975" cy="1066800"/>
            <a:chOff x="1728" y="192"/>
            <a:chExt cx="1259" cy="1154"/>
          </a:xfrm>
        </p:grpSpPr>
        <p:sp>
          <p:nvSpPr>
            <p:cNvPr id="25610" name="AutoShape 31">
              <a:extLst>
                <a:ext uri="{FF2B5EF4-FFF2-40B4-BE49-F238E27FC236}">
                  <a16:creationId xmlns:a16="http://schemas.microsoft.com/office/drawing/2014/main" xmlns="" id="{21C84400-7326-4082-B68F-F467848850B2}"/>
                </a:ext>
              </a:extLst>
            </p:cNvPr>
            <p:cNvSpPr>
              <a:spLocks noChangeAspect="1" noChangeArrowheads="1" noTextEdit="1"/>
            </p:cNvSpPr>
            <p:nvPr/>
          </p:nvSpPr>
          <p:spPr bwMode="auto">
            <a:xfrm>
              <a:off x="1728" y="192"/>
              <a:ext cx="1259" cy="11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p>
          </p:txBody>
        </p:sp>
        <p:grpSp>
          <p:nvGrpSpPr>
            <p:cNvPr id="25611" name="Group 32">
              <a:extLst>
                <a:ext uri="{FF2B5EF4-FFF2-40B4-BE49-F238E27FC236}">
                  <a16:creationId xmlns:a16="http://schemas.microsoft.com/office/drawing/2014/main" xmlns="" id="{685B037D-F868-4D00-8233-2BDC66882B3A}"/>
                </a:ext>
              </a:extLst>
            </p:cNvPr>
            <p:cNvGrpSpPr>
              <a:grpSpLocks/>
            </p:cNvGrpSpPr>
            <p:nvPr/>
          </p:nvGrpSpPr>
          <p:grpSpPr bwMode="auto">
            <a:xfrm>
              <a:off x="1905" y="192"/>
              <a:ext cx="1017" cy="1111"/>
              <a:chOff x="1905" y="192"/>
              <a:chExt cx="1017" cy="1111"/>
            </a:xfrm>
          </p:grpSpPr>
          <p:sp>
            <p:nvSpPr>
              <p:cNvPr id="25745" name="Freeform 33">
                <a:extLst>
                  <a:ext uri="{FF2B5EF4-FFF2-40B4-BE49-F238E27FC236}">
                    <a16:creationId xmlns:a16="http://schemas.microsoft.com/office/drawing/2014/main" xmlns="" id="{A3AF81DD-0FB9-4AAA-9E2F-93CCCC0B0DC7}"/>
                  </a:ext>
                </a:extLst>
              </p:cNvPr>
              <p:cNvSpPr>
                <a:spLocks/>
              </p:cNvSpPr>
              <p:nvPr/>
            </p:nvSpPr>
            <p:spPr bwMode="auto">
              <a:xfrm>
                <a:off x="2178" y="336"/>
                <a:ext cx="444" cy="445"/>
              </a:xfrm>
              <a:custGeom>
                <a:avLst/>
                <a:gdLst>
                  <a:gd name="T0" fmla="*/ 15 w 889"/>
                  <a:gd name="T1" fmla="*/ 28 h 890"/>
                  <a:gd name="T2" fmla="*/ 18 w 889"/>
                  <a:gd name="T3" fmla="*/ 28 h 890"/>
                  <a:gd name="T4" fmla="*/ 20 w 889"/>
                  <a:gd name="T5" fmla="*/ 27 h 890"/>
                  <a:gd name="T6" fmla="*/ 22 w 889"/>
                  <a:gd name="T7" fmla="*/ 25 h 890"/>
                  <a:gd name="T8" fmla="*/ 24 w 889"/>
                  <a:gd name="T9" fmla="*/ 23 h 890"/>
                  <a:gd name="T10" fmla="*/ 26 w 889"/>
                  <a:gd name="T11" fmla="*/ 21 h 890"/>
                  <a:gd name="T12" fmla="*/ 27 w 889"/>
                  <a:gd name="T13" fmla="*/ 19 h 890"/>
                  <a:gd name="T14" fmla="*/ 27 w 889"/>
                  <a:gd name="T15" fmla="*/ 16 h 890"/>
                  <a:gd name="T16" fmla="*/ 27 w 889"/>
                  <a:gd name="T17" fmla="*/ 13 h 890"/>
                  <a:gd name="T18" fmla="*/ 27 w 889"/>
                  <a:gd name="T19" fmla="*/ 10 h 890"/>
                  <a:gd name="T20" fmla="*/ 26 w 889"/>
                  <a:gd name="T21" fmla="*/ 8 h 890"/>
                  <a:gd name="T22" fmla="*/ 24 w 889"/>
                  <a:gd name="T23" fmla="*/ 6 h 890"/>
                  <a:gd name="T24" fmla="*/ 22 w 889"/>
                  <a:gd name="T25" fmla="*/ 4 h 890"/>
                  <a:gd name="T26" fmla="*/ 20 w 889"/>
                  <a:gd name="T27" fmla="*/ 2 h 890"/>
                  <a:gd name="T28" fmla="*/ 18 w 889"/>
                  <a:gd name="T29" fmla="*/ 1 h 890"/>
                  <a:gd name="T30" fmla="*/ 15 w 889"/>
                  <a:gd name="T31" fmla="*/ 1 h 890"/>
                  <a:gd name="T32" fmla="*/ 12 w 889"/>
                  <a:gd name="T33" fmla="*/ 1 h 890"/>
                  <a:gd name="T34" fmla="*/ 9 w 889"/>
                  <a:gd name="T35" fmla="*/ 1 h 890"/>
                  <a:gd name="T36" fmla="*/ 7 w 889"/>
                  <a:gd name="T37" fmla="*/ 2 h 890"/>
                  <a:gd name="T38" fmla="*/ 5 w 889"/>
                  <a:gd name="T39" fmla="*/ 4 h 890"/>
                  <a:gd name="T40" fmla="*/ 3 w 889"/>
                  <a:gd name="T41" fmla="*/ 6 h 890"/>
                  <a:gd name="T42" fmla="*/ 1 w 889"/>
                  <a:gd name="T43" fmla="*/ 8 h 890"/>
                  <a:gd name="T44" fmla="*/ 0 w 889"/>
                  <a:gd name="T45" fmla="*/ 10 h 890"/>
                  <a:gd name="T46" fmla="*/ 0 w 889"/>
                  <a:gd name="T47" fmla="*/ 13 h 890"/>
                  <a:gd name="T48" fmla="*/ 0 w 889"/>
                  <a:gd name="T49" fmla="*/ 16 h 890"/>
                  <a:gd name="T50" fmla="*/ 0 w 889"/>
                  <a:gd name="T51" fmla="*/ 19 h 890"/>
                  <a:gd name="T52" fmla="*/ 1 w 889"/>
                  <a:gd name="T53" fmla="*/ 21 h 890"/>
                  <a:gd name="T54" fmla="*/ 3 w 889"/>
                  <a:gd name="T55" fmla="*/ 23 h 890"/>
                  <a:gd name="T56" fmla="*/ 5 w 889"/>
                  <a:gd name="T57" fmla="*/ 25 h 890"/>
                  <a:gd name="T58" fmla="*/ 7 w 889"/>
                  <a:gd name="T59" fmla="*/ 27 h 890"/>
                  <a:gd name="T60" fmla="*/ 9 w 889"/>
                  <a:gd name="T61" fmla="*/ 28 h 890"/>
                  <a:gd name="T62" fmla="*/ 12 w 889"/>
                  <a:gd name="T63" fmla="*/ 28 h 89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89" h="890">
                    <a:moveTo>
                      <a:pt x="445" y="890"/>
                    </a:moveTo>
                    <a:lnTo>
                      <a:pt x="490" y="887"/>
                    </a:lnTo>
                    <a:lnTo>
                      <a:pt x="534" y="880"/>
                    </a:lnTo>
                    <a:lnTo>
                      <a:pt x="577" y="870"/>
                    </a:lnTo>
                    <a:lnTo>
                      <a:pt x="617" y="855"/>
                    </a:lnTo>
                    <a:lnTo>
                      <a:pt x="656" y="835"/>
                    </a:lnTo>
                    <a:lnTo>
                      <a:pt x="693" y="814"/>
                    </a:lnTo>
                    <a:lnTo>
                      <a:pt x="727" y="788"/>
                    </a:lnTo>
                    <a:lnTo>
                      <a:pt x="759" y="759"/>
                    </a:lnTo>
                    <a:lnTo>
                      <a:pt x="788" y="727"/>
                    </a:lnTo>
                    <a:lnTo>
                      <a:pt x="813" y="694"/>
                    </a:lnTo>
                    <a:lnTo>
                      <a:pt x="835" y="657"/>
                    </a:lnTo>
                    <a:lnTo>
                      <a:pt x="855" y="618"/>
                    </a:lnTo>
                    <a:lnTo>
                      <a:pt x="869" y="577"/>
                    </a:lnTo>
                    <a:lnTo>
                      <a:pt x="880" y="535"/>
                    </a:lnTo>
                    <a:lnTo>
                      <a:pt x="887" y="490"/>
                    </a:lnTo>
                    <a:lnTo>
                      <a:pt x="889" y="445"/>
                    </a:lnTo>
                    <a:lnTo>
                      <a:pt x="887" y="400"/>
                    </a:lnTo>
                    <a:lnTo>
                      <a:pt x="880" y="355"/>
                    </a:lnTo>
                    <a:lnTo>
                      <a:pt x="869" y="312"/>
                    </a:lnTo>
                    <a:lnTo>
                      <a:pt x="855" y="272"/>
                    </a:lnTo>
                    <a:lnTo>
                      <a:pt x="835" y="233"/>
                    </a:lnTo>
                    <a:lnTo>
                      <a:pt x="813" y="196"/>
                    </a:lnTo>
                    <a:lnTo>
                      <a:pt x="788" y="163"/>
                    </a:lnTo>
                    <a:lnTo>
                      <a:pt x="759" y="130"/>
                    </a:lnTo>
                    <a:lnTo>
                      <a:pt x="727" y="101"/>
                    </a:lnTo>
                    <a:lnTo>
                      <a:pt x="693" y="76"/>
                    </a:lnTo>
                    <a:lnTo>
                      <a:pt x="656" y="54"/>
                    </a:lnTo>
                    <a:lnTo>
                      <a:pt x="617" y="35"/>
                    </a:lnTo>
                    <a:lnTo>
                      <a:pt x="577" y="20"/>
                    </a:lnTo>
                    <a:lnTo>
                      <a:pt x="534" y="9"/>
                    </a:lnTo>
                    <a:lnTo>
                      <a:pt x="490" y="2"/>
                    </a:lnTo>
                    <a:lnTo>
                      <a:pt x="445" y="0"/>
                    </a:lnTo>
                    <a:lnTo>
                      <a:pt x="400" y="2"/>
                    </a:lnTo>
                    <a:lnTo>
                      <a:pt x="355" y="9"/>
                    </a:lnTo>
                    <a:lnTo>
                      <a:pt x="312" y="20"/>
                    </a:lnTo>
                    <a:lnTo>
                      <a:pt x="272" y="35"/>
                    </a:lnTo>
                    <a:lnTo>
                      <a:pt x="233" y="54"/>
                    </a:lnTo>
                    <a:lnTo>
                      <a:pt x="196" y="76"/>
                    </a:lnTo>
                    <a:lnTo>
                      <a:pt x="163" y="101"/>
                    </a:lnTo>
                    <a:lnTo>
                      <a:pt x="130" y="130"/>
                    </a:lnTo>
                    <a:lnTo>
                      <a:pt x="102" y="163"/>
                    </a:lnTo>
                    <a:lnTo>
                      <a:pt x="76" y="196"/>
                    </a:lnTo>
                    <a:lnTo>
                      <a:pt x="54" y="233"/>
                    </a:lnTo>
                    <a:lnTo>
                      <a:pt x="35" y="272"/>
                    </a:lnTo>
                    <a:lnTo>
                      <a:pt x="20" y="312"/>
                    </a:lnTo>
                    <a:lnTo>
                      <a:pt x="9" y="355"/>
                    </a:lnTo>
                    <a:lnTo>
                      <a:pt x="3" y="400"/>
                    </a:lnTo>
                    <a:lnTo>
                      <a:pt x="0" y="445"/>
                    </a:lnTo>
                    <a:lnTo>
                      <a:pt x="3" y="490"/>
                    </a:lnTo>
                    <a:lnTo>
                      <a:pt x="9" y="535"/>
                    </a:lnTo>
                    <a:lnTo>
                      <a:pt x="20" y="577"/>
                    </a:lnTo>
                    <a:lnTo>
                      <a:pt x="35" y="618"/>
                    </a:lnTo>
                    <a:lnTo>
                      <a:pt x="54" y="657"/>
                    </a:lnTo>
                    <a:lnTo>
                      <a:pt x="76" y="694"/>
                    </a:lnTo>
                    <a:lnTo>
                      <a:pt x="102" y="727"/>
                    </a:lnTo>
                    <a:lnTo>
                      <a:pt x="130" y="759"/>
                    </a:lnTo>
                    <a:lnTo>
                      <a:pt x="163" y="788"/>
                    </a:lnTo>
                    <a:lnTo>
                      <a:pt x="196" y="814"/>
                    </a:lnTo>
                    <a:lnTo>
                      <a:pt x="233" y="835"/>
                    </a:lnTo>
                    <a:lnTo>
                      <a:pt x="272" y="855"/>
                    </a:lnTo>
                    <a:lnTo>
                      <a:pt x="312" y="870"/>
                    </a:lnTo>
                    <a:lnTo>
                      <a:pt x="355" y="880"/>
                    </a:lnTo>
                    <a:lnTo>
                      <a:pt x="400" y="887"/>
                    </a:lnTo>
                    <a:lnTo>
                      <a:pt x="445" y="890"/>
                    </a:lnTo>
                    <a:close/>
                  </a:path>
                </a:pathLst>
              </a:custGeom>
              <a:solidFill>
                <a:srgbClr val="FFFF6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46" name="Freeform 34">
                <a:extLst>
                  <a:ext uri="{FF2B5EF4-FFF2-40B4-BE49-F238E27FC236}">
                    <a16:creationId xmlns:a16="http://schemas.microsoft.com/office/drawing/2014/main" xmlns="" id="{5FAB7851-0B22-4C1D-91CF-7E710E62BAB1}"/>
                  </a:ext>
                </a:extLst>
              </p:cNvPr>
              <p:cNvSpPr>
                <a:spLocks/>
              </p:cNvSpPr>
              <p:nvPr/>
            </p:nvSpPr>
            <p:spPr bwMode="auto">
              <a:xfrm>
                <a:off x="2308" y="467"/>
                <a:ext cx="183" cy="184"/>
              </a:xfrm>
              <a:custGeom>
                <a:avLst/>
                <a:gdLst>
                  <a:gd name="T0" fmla="*/ 6 w 366"/>
                  <a:gd name="T1" fmla="*/ 12 h 367"/>
                  <a:gd name="T2" fmla="*/ 7 w 366"/>
                  <a:gd name="T3" fmla="*/ 12 h 367"/>
                  <a:gd name="T4" fmla="*/ 8 w 366"/>
                  <a:gd name="T5" fmla="*/ 11 h 367"/>
                  <a:gd name="T6" fmla="*/ 9 w 366"/>
                  <a:gd name="T7" fmla="*/ 11 h 367"/>
                  <a:gd name="T8" fmla="*/ 10 w 366"/>
                  <a:gd name="T9" fmla="*/ 10 h 367"/>
                  <a:gd name="T10" fmla="*/ 11 w 366"/>
                  <a:gd name="T11" fmla="*/ 9 h 367"/>
                  <a:gd name="T12" fmla="*/ 11 w 366"/>
                  <a:gd name="T13" fmla="*/ 8 h 367"/>
                  <a:gd name="T14" fmla="*/ 12 w 366"/>
                  <a:gd name="T15" fmla="*/ 7 h 367"/>
                  <a:gd name="T16" fmla="*/ 12 w 366"/>
                  <a:gd name="T17" fmla="*/ 6 h 367"/>
                  <a:gd name="T18" fmla="*/ 12 w 366"/>
                  <a:gd name="T19" fmla="*/ 5 h 367"/>
                  <a:gd name="T20" fmla="*/ 11 w 366"/>
                  <a:gd name="T21" fmla="*/ 4 h 367"/>
                  <a:gd name="T22" fmla="*/ 11 w 366"/>
                  <a:gd name="T23" fmla="*/ 3 h 367"/>
                  <a:gd name="T24" fmla="*/ 10 w 366"/>
                  <a:gd name="T25" fmla="*/ 2 h 367"/>
                  <a:gd name="T26" fmla="*/ 9 w 366"/>
                  <a:gd name="T27" fmla="*/ 1 h 367"/>
                  <a:gd name="T28" fmla="*/ 8 w 366"/>
                  <a:gd name="T29" fmla="*/ 1 h 367"/>
                  <a:gd name="T30" fmla="*/ 7 w 366"/>
                  <a:gd name="T31" fmla="*/ 1 h 367"/>
                  <a:gd name="T32" fmla="*/ 6 w 366"/>
                  <a:gd name="T33" fmla="*/ 0 h 367"/>
                  <a:gd name="T34" fmla="*/ 5 w 366"/>
                  <a:gd name="T35" fmla="*/ 1 h 367"/>
                  <a:gd name="T36" fmla="*/ 4 w 366"/>
                  <a:gd name="T37" fmla="*/ 1 h 367"/>
                  <a:gd name="T38" fmla="*/ 3 w 366"/>
                  <a:gd name="T39" fmla="*/ 1 h 367"/>
                  <a:gd name="T40" fmla="*/ 2 w 366"/>
                  <a:gd name="T41" fmla="*/ 2 h 367"/>
                  <a:gd name="T42" fmla="*/ 1 w 366"/>
                  <a:gd name="T43" fmla="*/ 3 h 367"/>
                  <a:gd name="T44" fmla="*/ 1 w 366"/>
                  <a:gd name="T45" fmla="*/ 4 h 367"/>
                  <a:gd name="T46" fmla="*/ 1 w 366"/>
                  <a:gd name="T47" fmla="*/ 5 h 367"/>
                  <a:gd name="T48" fmla="*/ 0 w 366"/>
                  <a:gd name="T49" fmla="*/ 6 h 367"/>
                  <a:gd name="T50" fmla="*/ 1 w 366"/>
                  <a:gd name="T51" fmla="*/ 7 h 367"/>
                  <a:gd name="T52" fmla="*/ 1 w 366"/>
                  <a:gd name="T53" fmla="*/ 8 h 367"/>
                  <a:gd name="T54" fmla="*/ 1 w 366"/>
                  <a:gd name="T55" fmla="*/ 9 h 367"/>
                  <a:gd name="T56" fmla="*/ 2 w 366"/>
                  <a:gd name="T57" fmla="*/ 10 h 367"/>
                  <a:gd name="T58" fmla="*/ 3 w 366"/>
                  <a:gd name="T59" fmla="*/ 11 h 367"/>
                  <a:gd name="T60" fmla="*/ 4 w 366"/>
                  <a:gd name="T61" fmla="*/ 11 h 367"/>
                  <a:gd name="T62" fmla="*/ 5 w 366"/>
                  <a:gd name="T63" fmla="*/ 12 h 367"/>
                  <a:gd name="T64" fmla="*/ 6 w 366"/>
                  <a:gd name="T65" fmla="*/ 12 h 3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6" h="367">
                    <a:moveTo>
                      <a:pt x="183" y="367"/>
                    </a:moveTo>
                    <a:lnTo>
                      <a:pt x="219" y="364"/>
                    </a:lnTo>
                    <a:lnTo>
                      <a:pt x="254" y="352"/>
                    </a:lnTo>
                    <a:lnTo>
                      <a:pt x="285" y="336"/>
                    </a:lnTo>
                    <a:lnTo>
                      <a:pt x="313" y="313"/>
                    </a:lnTo>
                    <a:lnTo>
                      <a:pt x="335" y="285"/>
                    </a:lnTo>
                    <a:lnTo>
                      <a:pt x="352" y="254"/>
                    </a:lnTo>
                    <a:lnTo>
                      <a:pt x="362" y="220"/>
                    </a:lnTo>
                    <a:lnTo>
                      <a:pt x="366" y="183"/>
                    </a:lnTo>
                    <a:lnTo>
                      <a:pt x="362" y="146"/>
                    </a:lnTo>
                    <a:lnTo>
                      <a:pt x="352" y="111"/>
                    </a:lnTo>
                    <a:lnTo>
                      <a:pt x="335" y="80"/>
                    </a:lnTo>
                    <a:lnTo>
                      <a:pt x="313" y="53"/>
                    </a:lnTo>
                    <a:lnTo>
                      <a:pt x="285" y="31"/>
                    </a:lnTo>
                    <a:lnTo>
                      <a:pt x="254" y="13"/>
                    </a:lnTo>
                    <a:lnTo>
                      <a:pt x="219" y="3"/>
                    </a:lnTo>
                    <a:lnTo>
                      <a:pt x="183" y="0"/>
                    </a:lnTo>
                    <a:lnTo>
                      <a:pt x="146" y="3"/>
                    </a:lnTo>
                    <a:lnTo>
                      <a:pt x="111" y="13"/>
                    </a:lnTo>
                    <a:lnTo>
                      <a:pt x="80" y="31"/>
                    </a:lnTo>
                    <a:lnTo>
                      <a:pt x="54" y="53"/>
                    </a:lnTo>
                    <a:lnTo>
                      <a:pt x="31" y="80"/>
                    </a:lnTo>
                    <a:lnTo>
                      <a:pt x="15" y="111"/>
                    </a:lnTo>
                    <a:lnTo>
                      <a:pt x="3" y="146"/>
                    </a:lnTo>
                    <a:lnTo>
                      <a:pt x="0" y="183"/>
                    </a:lnTo>
                    <a:lnTo>
                      <a:pt x="3" y="220"/>
                    </a:lnTo>
                    <a:lnTo>
                      <a:pt x="15" y="254"/>
                    </a:lnTo>
                    <a:lnTo>
                      <a:pt x="31" y="285"/>
                    </a:lnTo>
                    <a:lnTo>
                      <a:pt x="54" y="313"/>
                    </a:lnTo>
                    <a:lnTo>
                      <a:pt x="80" y="336"/>
                    </a:lnTo>
                    <a:lnTo>
                      <a:pt x="111" y="352"/>
                    </a:lnTo>
                    <a:lnTo>
                      <a:pt x="146" y="364"/>
                    </a:lnTo>
                    <a:lnTo>
                      <a:pt x="183" y="367"/>
                    </a:lnTo>
                    <a:close/>
                  </a:path>
                </a:pathLst>
              </a:custGeom>
              <a:solidFill>
                <a:srgbClr val="FFE5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47" name="Freeform 35">
                <a:extLst>
                  <a:ext uri="{FF2B5EF4-FFF2-40B4-BE49-F238E27FC236}">
                    <a16:creationId xmlns:a16="http://schemas.microsoft.com/office/drawing/2014/main" xmlns="" id="{7F40AC92-D14E-4726-B631-F9CEB418BD4C}"/>
                  </a:ext>
                </a:extLst>
              </p:cNvPr>
              <p:cNvSpPr>
                <a:spLocks/>
              </p:cNvSpPr>
              <p:nvPr/>
            </p:nvSpPr>
            <p:spPr bwMode="auto">
              <a:xfrm>
                <a:off x="2308" y="467"/>
                <a:ext cx="183" cy="184"/>
              </a:xfrm>
              <a:custGeom>
                <a:avLst/>
                <a:gdLst>
                  <a:gd name="T0" fmla="*/ 6 w 366"/>
                  <a:gd name="T1" fmla="*/ 12 h 367"/>
                  <a:gd name="T2" fmla="*/ 7 w 366"/>
                  <a:gd name="T3" fmla="*/ 12 h 367"/>
                  <a:gd name="T4" fmla="*/ 8 w 366"/>
                  <a:gd name="T5" fmla="*/ 11 h 367"/>
                  <a:gd name="T6" fmla="*/ 9 w 366"/>
                  <a:gd name="T7" fmla="*/ 11 h 367"/>
                  <a:gd name="T8" fmla="*/ 10 w 366"/>
                  <a:gd name="T9" fmla="*/ 10 h 367"/>
                  <a:gd name="T10" fmla="*/ 11 w 366"/>
                  <a:gd name="T11" fmla="*/ 9 h 367"/>
                  <a:gd name="T12" fmla="*/ 11 w 366"/>
                  <a:gd name="T13" fmla="*/ 8 h 367"/>
                  <a:gd name="T14" fmla="*/ 12 w 366"/>
                  <a:gd name="T15" fmla="*/ 7 h 367"/>
                  <a:gd name="T16" fmla="*/ 12 w 366"/>
                  <a:gd name="T17" fmla="*/ 6 h 367"/>
                  <a:gd name="T18" fmla="*/ 12 w 366"/>
                  <a:gd name="T19" fmla="*/ 5 h 367"/>
                  <a:gd name="T20" fmla="*/ 11 w 366"/>
                  <a:gd name="T21" fmla="*/ 4 h 367"/>
                  <a:gd name="T22" fmla="*/ 11 w 366"/>
                  <a:gd name="T23" fmla="*/ 3 h 367"/>
                  <a:gd name="T24" fmla="*/ 10 w 366"/>
                  <a:gd name="T25" fmla="*/ 2 h 367"/>
                  <a:gd name="T26" fmla="*/ 9 w 366"/>
                  <a:gd name="T27" fmla="*/ 1 h 367"/>
                  <a:gd name="T28" fmla="*/ 8 w 366"/>
                  <a:gd name="T29" fmla="*/ 1 h 367"/>
                  <a:gd name="T30" fmla="*/ 7 w 366"/>
                  <a:gd name="T31" fmla="*/ 1 h 367"/>
                  <a:gd name="T32" fmla="*/ 6 w 366"/>
                  <a:gd name="T33" fmla="*/ 0 h 367"/>
                  <a:gd name="T34" fmla="*/ 5 w 366"/>
                  <a:gd name="T35" fmla="*/ 1 h 367"/>
                  <a:gd name="T36" fmla="*/ 4 w 366"/>
                  <a:gd name="T37" fmla="*/ 1 h 367"/>
                  <a:gd name="T38" fmla="*/ 3 w 366"/>
                  <a:gd name="T39" fmla="*/ 1 h 367"/>
                  <a:gd name="T40" fmla="*/ 2 w 366"/>
                  <a:gd name="T41" fmla="*/ 2 h 367"/>
                  <a:gd name="T42" fmla="*/ 1 w 366"/>
                  <a:gd name="T43" fmla="*/ 3 h 367"/>
                  <a:gd name="T44" fmla="*/ 1 w 366"/>
                  <a:gd name="T45" fmla="*/ 4 h 367"/>
                  <a:gd name="T46" fmla="*/ 1 w 366"/>
                  <a:gd name="T47" fmla="*/ 5 h 367"/>
                  <a:gd name="T48" fmla="*/ 0 w 366"/>
                  <a:gd name="T49" fmla="*/ 6 h 367"/>
                  <a:gd name="T50" fmla="*/ 1 w 366"/>
                  <a:gd name="T51" fmla="*/ 7 h 367"/>
                  <a:gd name="T52" fmla="*/ 1 w 366"/>
                  <a:gd name="T53" fmla="*/ 8 h 367"/>
                  <a:gd name="T54" fmla="*/ 1 w 366"/>
                  <a:gd name="T55" fmla="*/ 9 h 367"/>
                  <a:gd name="T56" fmla="*/ 2 w 366"/>
                  <a:gd name="T57" fmla="*/ 10 h 367"/>
                  <a:gd name="T58" fmla="*/ 3 w 366"/>
                  <a:gd name="T59" fmla="*/ 11 h 367"/>
                  <a:gd name="T60" fmla="*/ 4 w 366"/>
                  <a:gd name="T61" fmla="*/ 11 h 367"/>
                  <a:gd name="T62" fmla="*/ 5 w 366"/>
                  <a:gd name="T63" fmla="*/ 12 h 367"/>
                  <a:gd name="T64" fmla="*/ 6 w 366"/>
                  <a:gd name="T65" fmla="*/ 12 h 3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6" h="367">
                    <a:moveTo>
                      <a:pt x="183" y="367"/>
                    </a:moveTo>
                    <a:lnTo>
                      <a:pt x="219" y="364"/>
                    </a:lnTo>
                    <a:lnTo>
                      <a:pt x="254" y="352"/>
                    </a:lnTo>
                    <a:lnTo>
                      <a:pt x="285" y="336"/>
                    </a:lnTo>
                    <a:lnTo>
                      <a:pt x="313" y="313"/>
                    </a:lnTo>
                    <a:lnTo>
                      <a:pt x="335" y="285"/>
                    </a:lnTo>
                    <a:lnTo>
                      <a:pt x="352" y="254"/>
                    </a:lnTo>
                    <a:lnTo>
                      <a:pt x="362" y="220"/>
                    </a:lnTo>
                    <a:lnTo>
                      <a:pt x="366" y="183"/>
                    </a:lnTo>
                    <a:lnTo>
                      <a:pt x="362" y="146"/>
                    </a:lnTo>
                    <a:lnTo>
                      <a:pt x="352" y="111"/>
                    </a:lnTo>
                    <a:lnTo>
                      <a:pt x="335" y="80"/>
                    </a:lnTo>
                    <a:lnTo>
                      <a:pt x="313" y="53"/>
                    </a:lnTo>
                    <a:lnTo>
                      <a:pt x="285" y="31"/>
                    </a:lnTo>
                    <a:lnTo>
                      <a:pt x="254" y="13"/>
                    </a:lnTo>
                    <a:lnTo>
                      <a:pt x="219" y="3"/>
                    </a:lnTo>
                    <a:lnTo>
                      <a:pt x="183" y="0"/>
                    </a:lnTo>
                    <a:lnTo>
                      <a:pt x="146" y="3"/>
                    </a:lnTo>
                    <a:lnTo>
                      <a:pt x="111" y="13"/>
                    </a:lnTo>
                    <a:lnTo>
                      <a:pt x="80" y="31"/>
                    </a:lnTo>
                    <a:lnTo>
                      <a:pt x="54" y="53"/>
                    </a:lnTo>
                    <a:lnTo>
                      <a:pt x="31" y="80"/>
                    </a:lnTo>
                    <a:lnTo>
                      <a:pt x="15" y="111"/>
                    </a:lnTo>
                    <a:lnTo>
                      <a:pt x="3" y="146"/>
                    </a:lnTo>
                    <a:lnTo>
                      <a:pt x="0" y="183"/>
                    </a:lnTo>
                    <a:lnTo>
                      <a:pt x="3" y="220"/>
                    </a:lnTo>
                    <a:lnTo>
                      <a:pt x="15" y="254"/>
                    </a:lnTo>
                    <a:lnTo>
                      <a:pt x="31" y="285"/>
                    </a:lnTo>
                    <a:lnTo>
                      <a:pt x="54" y="313"/>
                    </a:lnTo>
                    <a:lnTo>
                      <a:pt x="80" y="336"/>
                    </a:lnTo>
                    <a:lnTo>
                      <a:pt x="111" y="352"/>
                    </a:lnTo>
                    <a:lnTo>
                      <a:pt x="146" y="364"/>
                    </a:lnTo>
                    <a:lnTo>
                      <a:pt x="183" y="367"/>
                    </a:lnTo>
                    <a:close/>
                  </a:path>
                </a:pathLst>
              </a:custGeom>
              <a:solidFill>
                <a:srgbClr val="FFFF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48" name="Freeform 36">
                <a:extLst>
                  <a:ext uri="{FF2B5EF4-FFF2-40B4-BE49-F238E27FC236}">
                    <a16:creationId xmlns:a16="http://schemas.microsoft.com/office/drawing/2014/main" xmlns="" id="{171A7CDE-C765-4C77-BBEE-EB22FEF0A0AF}"/>
                  </a:ext>
                </a:extLst>
              </p:cNvPr>
              <p:cNvSpPr>
                <a:spLocks/>
              </p:cNvSpPr>
              <p:nvPr/>
            </p:nvSpPr>
            <p:spPr bwMode="auto">
              <a:xfrm>
                <a:off x="2371" y="945"/>
                <a:ext cx="59" cy="126"/>
              </a:xfrm>
              <a:custGeom>
                <a:avLst/>
                <a:gdLst>
                  <a:gd name="T0" fmla="*/ 3 w 119"/>
                  <a:gd name="T1" fmla="*/ 8 h 251"/>
                  <a:gd name="T2" fmla="*/ 2 w 119"/>
                  <a:gd name="T3" fmla="*/ 0 h 251"/>
                  <a:gd name="T4" fmla="*/ 0 w 119"/>
                  <a:gd name="T5" fmla="*/ 0 h 251"/>
                  <a:gd name="T6" fmla="*/ 0 w 119"/>
                  <a:gd name="T7" fmla="*/ 8 h 251"/>
                  <a:gd name="T8" fmla="*/ 3 w 119"/>
                  <a:gd name="T9" fmla="*/ 8 h 25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9" h="251">
                    <a:moveTo>
                      <a:pt x="119" y="251"/>
                    </a:moveTo>
                    <a:lnTo>
                      <a:pt x="86" y="0"/>
                    </a:lnTo>
                    <a:lnTo>
                      <a:pt x="31" y="0"/>
                    </a:lnTo>
                    <a:lnTo>
                      <a:pt x="0" y="251"/>
                    </a:lnTo>
                    <a:lnTo>
                      <a:pt x="119" y="251"/>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49" name="Freeform 37">
                <a:extLst>
                  <a:ext uri="{FF2B5EF4-FFF2-40B4-BE49-F238E27FC236}">
                    <a16:creationId xmlns:a16="http://schemas.microsoft.com/office/drawing/2014/main" xmlns="" id="{5FD505C5-B174-4101-A8EB-2B9F23EE26E5}"/>
                  </a:ext>
                </a:extLst>
              </p:cNvPr>
              <p:cNvSpPr>
                <a:spLocks/>
              </p:cNvSpPr>
              <p:nvPr/>
            </p:nvSpPr>
            <p:spPr bwMode="auto">
              <a:xfrm>
                <a:off x="2323" y="1137"/>
                <a:ext cx="155" cy="62"/>
              </a:xfrm>
              <a:custGeom>
                <a:avLst/>
                <a:gdLst>
                  <a:gd name="T0" fmla="*/ 0 w 310"/>
                  <a:gd name="T1" fmla="*/ 4 h 123"/>
                  <a:gd name="T2" fmla="*/ 1 w 310"/>
                  <a:gd name="T3" fmla="*/ 4 h 123"/>
                  <a:gd name="T4" fmla="*/ 1 w 310"/>
                  <a:gd name="T5" fmla="*/ 4 h 123"/>
                  <a:gd name="T6" fmla="*/ 1 w 310"/>
                  <a:gd name="T7" fmla="*/ 4 h 123"/>
                  <a:gd name="T8" fmla="*/ 2 w 310"/>
                  <a:gd name="T9" fmla="*/ 4 h 123"/>
                  <a:gd name="T10" fmla="*/ 3 w 310"/>
                  <a:gd name="T11" fmla="*/ 4 h 123"/>
                  <a:gd name="T12" fmla="*/ 3 w 310"/>
                  <a:gd name="T13" fmla="*/ 4 h 123"/>
                  <a:gd name="T14" fmla="*/ 4 w 310"/>
                  <a:gd name="T15" fmla="*/ 4 h 123"/>
                  <a:gd name="T16" fmla="*/ 5 w 310"/>
                  <a:gd name="T17" fmla="*/ 4 h 123"/>
                  <a:gd name="T18" fmla="*/ 6 w 310"/>
                  <a:gd name="T19" fmla="*/ 4 h 123"/>
                  <a:gd name="T20" fmla="*/ 7 w 310"/>
                  <a:gd name="T21" fmla="*/ 4 h 123"/>
                  <a:gd name="T22" fmla="*/ 8 w 310"/>
                  <a:gd name="T23" fmla="*/ 4 h 123"/>
                  <a:gd name="T24" fmla="*/ 9 w 310"/>
                  <a:gd name="T25" fmla="*/ 4 h 123"/>
                  <a:gd name="T26" fmla="*/ 9 w 310"/>
                  <a:gd name="T27" fmla="*/ 4 h 123"/>
                  <a:gd name="T28" fmla="*/ 10 w 310"/>
                  <a:gd name="T29" fmla="*/ 4 h 123"/>
                  <a:gd name="T30" fmla="*/ 10 w 310"/>
                  <a:gd name="T31" fmla="*/ 4 h 123"/>
                  <a:gd name="T32" fmla="*/ 10 w 310"/>
                  <a:gd name="T33" fmla="*/ 4 h 123"/>
                  <a:gd name="T34" fmla="*/ 9 w 310"/>
                  <a:gd name="T35" fmla="*/ 4 h 123"/>
                  <a:gd name="T36" fmla="*/ 9 w 310"/>
                  <a:gd name="T37" fmla="*/ 4 h 123"/>
                  <a:gd name="T38" fmla="*/ 8 w 310"/>
                  <a:gd name="T39" fmla="*/ 3 h 123"/>
                  <a:gd name="T40" fmla="*/ 7 w 310"/>
                  <a:gd name="T41" fmla="*/ 2 h 123"/>
                  <a:gd name="T42" fmla="*/ 7 w 310"/>
                  <a:gd name="T43" fmla="*/ 2 h 123"/>
                  <a:gd name="T44" fmla="*/ 7 w 310"/>
                  <a:gd name="T45" fmla="*/ 1 h 123"/>
                  <a:gd name="T46" fmla="*/ 6 w 310"/>
                  <a:gd name="T47" fmla="*/ 1 h 123"/>
                  <a:gd name="T48" fmla="*/ 6 w 310"/>
                  <a:gd name="T49" fmla="*/ 0 h 123"/>
                  <a:gd name="T50" fmla="*/ 4 w 310"/>
                  <a:gd name="T51" fmla="*/ 0 h 123"/>
                  <a:gd name="T52" fmla="*/ 4 w 310"/>
                  <a:gd name="T53" fmla="*/ 1 h 123"/>
                  <a:gd name="T54" fmla="*/ 4 w 310"/>
                  <a:gd name="T55" fmla="*/ 1 h 123"/>
                  <a:gd name="T56" fmla="*/ 4 w 310"/>
                  <a:gd name="T57" fmla="*/ 2 h 123"/>
                  <a:gd name="T58" fmla="*/ 3 w 310"/>
                  <a:gd name="T59" fmla="*/ 2 h 123"/>
                  <a:gd name="T60" fmla="*/ 3 w 310"/>
                  <a:gd name="T61" fmla="*/ 3 h 123"/>
                  <a:gd name="T62" fmla="*/ 2 w 310"/>
                  <a:gd name="T63" fmla="*/ 4 h 123"/>
                  <a:gd name="T64" fmla="*/ 1 w 310"/>
                  <a:gd name="T65" fmla="*/ 4 h 123"/>
                  <a:gd name="T66" fmla="*/ 0 w 310"/>
                  <a:gd name="T67" fmla="*/ 4 h 1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10" h="123">
                    <a:moveTo>
                      <a:pt x="0" y="110"/>
                    </a:moveTo>
                    <a:lnTo>
                      <a:pt x="4" y="113"/>
                    </a:lnTo>
                    <a:lnTo>
                      <a:pt x="13" y="116"/>
                    </a:lnTo>
                    <a:lnTo>
                      <a:pt x="27" y="119"/>
                    </a:lnTo>
                    <a:lnTo>
                      <a:pt x="45" y="120"/>
                    </a:lnTo>
                    <a:lnTo>
                      <a:pt x="68" y="121"/>
                    </a:lnTo>
                    <a:lnTo>
                      <a:pt x="95" y="122"/>
                    </a:lnTo>
                    <a:lnTo>
                      <a:pt x="124" y="123"/>
                    </a:lnTo>
                    <a:lnTo>
                      <a:pt x="155" y="123"/>
                    </a:lnTo>
                    <a:lnTo>
                      <a:pt x="186" y="123"/>
                    </a:lnTo>
                    <a:lnTo>
                      <a:pt x="216" y="122"/>
                    </a:lnTo>
                    <a:lnTo>
                      <a:pt x="242" y="121"/>
                    </a:lnTo>
                    <a:lnTo>
                      <a:pt x="265" y="120"/>
                    </a:lnTo>
                    <a:lnTo>
                      <a:pt x="284" y="119"/>
                    </a:lnTo>
                    <a:lnTo>
                      <a:pt x="298" y="116"/>
                    </a:lnTo>
                    <a:lnTo>
                      <a:pt x="307" y="113"/>
                    </a:lnTo>
                    <a:lnTo>
                      <a:pt x="310" y="110"/>
                    </a:lnTo>
                    <a:lnTo>
                      <a:pt x="283" y="107"/>
                    </a:lnTo>
                    <a:lnTo>
                      <a:pt x="258" y="97"/>
                    </a:lnTo>
                    <a:lnTo>
                      <a:pt x="238" y="82"/>
                    </a:lnTo>
                    <a:lnTo>
                      <a:pt x="222" y="63"/>
                    </a:lnTo>
                    <a:lnTo>
                      <a:pt x="208" y="45"/>
                    </a:lnTo>
                    <a:lnTo>
                      <a:pt x="196" y="26"/>
                    </a:lnTo>
                    <a:lnTo>
                      <a:pt x="189" y="11"/>
                    </a:lnTo>
                    <a:lnTo>
                      <a:pt x="185" y="0"/>
                    </a:lnTo>
                    <a:lnTo>
                      <a:pt x="125" y="0"/>
                    </a:lnTo>
                    <a:lnTo>
                      <a:pt x="120" y="11"/>
                    </a:lnTo>
                    <a:lnTo>
                      <a:pt x="113" y="26"/>
                    </a:lnTo>
                    <a:lnTo>
                      <a:pt x="103" y="45"/>
                    </a:lnTo>
                    <a:lnTo>
                      <a:pt x="89" y="63"/>
                    </a:lnTo>
                    <a:lnTo>
                      <a:pt x="72" y="82"/>
                    </a:lnTo>
                    <a:lnTo>
                      <a:pt x="52" y="97"/>
                    </a:lnTo>
                    <a:lnTo>
                      <a:pt x="28" y="107"/>
                    </a:lnTo>
                    <a:lnTo>
                      <a:pt x="0" y="110"/>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50" name="Rectangle 38">
                <a:extLst>
                  <a:ext uri="{FF2B5EF4-FFF2-40B4-BE49-F238E27FC236}">
                    <a16:creationId xmlns:a16="http://schemas.microsoft.com/office/drawing/2014/main" xmlns="" id="{5A8806F5-CD99-4F22-BEC6-FEA9BF619B50}"/>
                  </a:ext>
                </a:extLst>
              </p:cNvPr>
              <p:cNvSpPr>
                <a:spLocks noChangeArrowheads="1"/>
              </p:cNvSpPr>
              <p:nvPr/>
            </p:nvSpPr>
            <p:spPr bwMode="auto">
              <a:xfrm>
                <a:off x="2348" y="879"/>
                <a:ext cx="104" cy="29"/>
              </a:xfrm>
              <a:prstGeom prst="rect">
                <a:avLst/>
              </a:prstGeom>
              <a:solidFill>
                <a:srgbClr val="BF72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endParaRPr lang="en-US" altLang="en-US"/>
              </a:p>
            </p:txBody>
          </p:sp>
          <p:sp>
            <p:nvSpPr>
              <p:cNvPr id="25751" name="Freeform 39">
                <a:extLst>
                  <a:ext uri="{FF2B5EF4-FFF2-40B4-BE49-F238E27FC236}">
                    <a16:creationId xmlns:a16="http://schemas.microsoft.com/office/drawing/2014/main" xmlns="" id="{7C65EECB-0DFF-41C9-A95D-A0A7AA7E1F0A}"/>
                  </a:ext>
                </a:extLst>
              </p:cNvPr>
              <p:cNvSpPr>
                <a:spLocks/>
              </p:cNvSpPr>
              <p:nvPr/>
            </p:nvSpPr>
            <p:spPr bwMode="auto">
              <a:xfrm>
                <a:off x="2371" y="1071"/>
                <a:ext cx="59" cy="27"/>
              </a:xfrm>
              <a:custGeom>
                <a:avLst/>
                <a:gdLst>
                  <a:gd name="T0" fmla="*/ 0 w 119"/>
                  <a:gd name="T1" fmla="*/ 2 h 54"/>
                  <a:gd name="T2" fmla="*/ 0 w 119"/>
                  <a:gd name="T3" fmla="*/ 0 h 54"/>
                  <a:gd name="T4" fmla="*/ 3 w 119"/>
                  <a:gd name="T5" fmla="*/ 0 h 54"/>
                  <a:gd name="T6" fmla="*/ 2 w 119"/>
                  <a:gd name="T7" fmla="*/ 2 h 54"/>
                  <a:gd name="T8" fmla="*/ 0 w 119"/>
                  <a:gd name="T9" fmla="*/ 2 h 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9" h="54">
                    <a:moveTo>
                      <a:pt x="29" y="54"/>
                    </a:moveTo>
                    <a:lnTo>
                      <a:pt x="0" y="0"/>
                    </a:lnTo>
                    <a:lnTo>
                      <a:pt x="119" y="0"/>
                    </a:lnTo>
                    <a:lnTo>
                      <a:pt x="89" y="54"/>
                    </a:lnTo>
                    <a:lnTo>
                      <a:pt x="29" y="54"/>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52" name="Freeform 40">
                <a:extLst>
                  <a:ext uri="{FF2B5EF4-FFF2-40B4-BE49-F238E27FC236}">
                    <a16:creationId xmlns:a16="http://schemas.microsoft.com/office/drawing/2014/main" xmlns="" id="{D9B02861-8DD0-4BFB-B1C8-C44B0C37D3F7}"/>
                  </a:ext>
                </a:extLst>
              </p:cNvPr>
              <p:cNvSpPr>
                <a:spLocks/>
              </p:cNvSpPr>
              <p:nvPr/>
            </p:nvSpPr>
            <p:spPr bwMode="auto">
              <a:xfrm>
                <a:off x="2362" y="908"/>
                <a:ext cx="76" cy="40"/>
              </a:xfrm>
              <a:custGeom>
                <a:avLst/>
                <a:gdLst>
                  <a:gd name="T0" fmla="*/ 0 w 152"/>
                  <a:gd name="T1" fmla="*/ 0 h 81"/>
                  <a:gd name="T2" fmla="*/ 1 w 152"/>
                  <a:gd name="T3" fmla="*/ 0 h 81"/>
                  <a:gd name="T4" fmla="*/ 1 w 152"/>
                  <a:gd name="T5" fmla="*/ 0 h 81"/>
                  <a:gd name="T6" fmla="*/ 1 w 152"/>
                  <a:gd name="T7" fmla="*/ 1 h 81"/>
                  <a:gd name="T8" fmla="*/ 1 w 152"/>
                  <a:gd name="T9" fmla="*/ 1 h 81"/>
                  <a:gd name="T10" fmla="*/ 2 w 152"/>
                  <a:gd name="T11" fmla="*/ 2 h 81"/>
                  <a:gd name="T12" fmla="*/ 2 w 152"/>
                  <a:gd name="T13" fmla="*/ 2 h 81"/>
                  <a:gd name="T14" fmla="*/ 2 w 152"/>
                  <a:gd name="T15" fmla="*/ 2 h 81"/>
                  <a:gd name="T16" fmla="*/ 3 w 152"/>
                  <a:gd name="T17" fmla="*/ 2 h 81"/>
                  <a:gd name="T18" fmla="*/ 3 w 152"/>
                  <a:gd name="T19" fmla="*/ 2 h 81"/>
                  <a:gd name="T20" fmla="*/ 4 w 152"/>
                  <a:gd name="T21" fmla="*/ 2 h 81"/>
                  <a:gd name="T22" fmla="*/ 4 w 152"/>
                  <a:gd name="T23" fmla="*/ 2 h 81"/>
                  <a:gd name="T24" fmla="*/ 5 w 152"/>
                  <a:gd name="T25" fmla="*/ 1 h 81"/>
                  <a:gd name="T26" fmla="*/ 5 w 152"/>
                  <a:gd name="T27" fmla="*/ 1 h 81"/>
                  <a:gd name="T28" fmla="*/ 5 w 152"/>
                  <a:gd name="T29" fmla="*/ 0 h 81"/>
                  <a:gd name="T30" fmla="*/ 5 w 152"/>
                  <a:gd name="T31" fmla="*/ 0 h 81"/>
                  <a:gd name="T32" fmla="*/ 5 w 152"/>
                  <a:gd name="T33" fmla="*/ 0 h 81"/>
                  <a:gd name="T34" fmla="*/ 0 w 152"/>
                  <a:gd name="T35" fmla="*/ 0 h 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52" h="81">
                    <a:moveTo>
                      <a:pt x="0" y="0"/>
                    </a:moveTo>
                    <a:lnTo>
                      <a:pt x="1" y="16"/>
                    </a:lnTo>
                    <a:lnTo>
                      <a:pt x="6" y="31"/>
                    </a:lnTo>
                    <a:lnTo>
                      <a:pt x="12" y="45"/>
                    </a:lnTo>
                    <a:lnTo>
                      <a:pt x="22" y="58"/>
                    </a:lnTo>
                    <a:lnTo>
                      <a:pt x="33" y="67"/>
                    </a:lnTo>
                    <a:lnTo>
                      <a:pt x="46" y="75"/>
                    </a:lnTo>
                    <a:lnTo>
                      <a:pt x="61" y="80"/>
                    </a:lnTo>
                    <a:lnTo>
                      <a:pt x="76" y="81"/>
                    </a:lnTo>
                    <a:lnTo>
                      <a:pt x="91" y="80"/>
                    </a:lnTo>
                    <a:lnTo>
                      <a:pt x="106" y="75"/>
                    </a:lnTo>
                    <a:lnTo>
                      <a:pt x="118" y="67"/>
                    </a:lnTo>
                    <a:lnTo>
                      <a:pt x="130" y="58"/>
                    </a:lnTo>
                    <a:lnTo>
                      <a:pt x="139" y="45"/>
                    </a:lnTo>
                    <a:lnTo>
                      <a:pt x="146" y="31"/>
                    </a:lnTo>
                    <a:lnTo>
                      <a:pt x="151" y="16"/>
                    </a:lnTo>
                    <a:lnTo>
                      <a:pt x="152" y="0"/>
                    </a:lnTo>
                    <a:lnTo>
                      <a:pt x="0" y="0"/>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53" name="Freeform 41">
                <a:extLst>
                  <a:ext uri="{FF2B5EF4-FFF2-40B4-BE49-F238E27FC236}">
                    <a16:creationId xmlns:a16="http://schemas.microsoft.com/office/drawing/2014/main" xmlns="" id="{7AF4383C-5325-4605-B37E-52400D9D3AF3}"/>
                  </a:ext>
                </a:extLst>
              </p:cNvPr>
              <p:cNvSpPr>
                <a:spLocks/>
              </p:cNvSpPr>
              <p:nvPr/>
            </p:nvSpPr>
            <p:spPr bwMode="auto">
              <a:xfrm>
                <a:off x="2369" y="1098"/>
                <a:ext cx="64" cy="39"/>
              </a:xfrm>
              <a:custGeom>
                <a:avLst/>
                <a:gdLst>
                  <a:gd name="T0" fmla="*/ 2 w 128"/>
                  <a:gd name="T1" fmla="*/ 2 h 80"/>
                  <a:gd name="T2" fmla="*/ 1 w 128"/>
                  <a:gd name="T3" fmla="*/ 2 h 80"/>
                  <a:gd name="T4" fmla="*/ 1 w 128"/>
                  <a:gd name="T5" fmla="*/ 2 h 80"/>
                  <a:gd name="T6" fmla="*/ 1 w 128"/>
                  <a:gd name="T7" fmla="*/ 1 h 80"/>
                  <a:gd name="T8" fmla="*/ 0 w 128"/>
                  <a:gd name="T9" fmla="*/ 1 h 80"/>
                  <a:gd name="T10" fmla="*/ 1 w 128"/>
                  <a:gd name="T11" fmla="*/ 0 h 80"/>
                  <a:gd name="T12" fmla="*/ 1 w 128"/>
                  <a:gd name="T13" fmla="*/ 0 h 80"/>
                  <a:gd name="T14" fmla="*/ 1 w 128"/>
                  <a:gd name="T15" fmla="*/ 0 h 80"/>
                  <a:gd name="T16" fmla="*/ 2 w 128"/>
                  <a:gd name="T17" fmla="*/ 0 h 80"/>
                  <a:gd name="T18" fmla="*/ 3 w 128"/>
                  <a:gd name="T19" fmla="*/ 0 h 80"/>
                  <a:gd name="T20" fmla="*/ 4 w 128"/>
                  <a:gd name="T21" fmla="*/ 0 h 80"/>
                  <a:gd name="T22" fmla="*/ 4 w 128"/>
                  <a:gd name="T23" fmla="*/ 0 h 80"/>
                  <a:gd name="T24" fmla="*/ 4 w 128"/>
                  <a:gd name="T25" fmla="*/ 0 h 80"/>
                  <a:gd name="T26" fmla="*/ 4 w 128"/>
                  <a:gd name="T27" fmla="*/ 1 h 80"/>
                  <a:gd name="T28" fmla="*/ 4 w 128"/>
                  <a:gd name="T29" fmla="*/ 1 h 80"/>
                  <a:gd name="T30" fmla="*/ 4 w 128"/>
                  <a:gd name="T31" fmla="*/ 2 h 80"/>
                  <a:gd name="T32" fmla="*/ 4 w 128"/>
                  <a:gd name="T33" fmla="*/ 2 h 80"/>
                  <a:gd name="T34" fmla="*/ 3 w 128"/>
                  <a:gd name="T35" fmla="*/ 2 h 80"/>
                  <a:gd name="T36" fmla="*/ 2 w 128"/>
                  <a:gd name="T37" fmla="*/ 2 h 8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8" h="80">
                    <a:moveTo>
                      <a:pt x="34" y="80"/>
                    </a:moveTo>
                    <a:lnTo>
                      <a:pt x="20" y="76"/>
                    </a:lnTo>
                    <a:lnTo>
                      <a:pt x="10" y="67"/>
                    </a:lnTo>
                    <a:lnTo>
                      <a:pt x="3" y="55"/>
                    </a:lnTo>
                    <a:lnTo>
                      <a:pt x="0" y="40"/>
                    </a:lnTo>
                    <a:lnTo>
                      <a:pt x="3" y="26"/>
                    </a:lnTo>
                    <a:lnTo>
                      <a:pt x="9" y="13"/>
                    </a:lnTo>
                    <a:lnTo>
                      <a:pt x="19" y="4"/>
                    </a:lnTo>
                    <a:lnTo>
                      <a:pt x="34" y="0"/>
                    </a:lnTo>
                    <a:lnTo>
                      <a:pt x="94" y="0"/>
                    </a:lnTo>
                    <a:lnTo>
                      <a:pt x="109" y="4"/>
                    </a:lnTo>
                    <a:lnTo>
                      <a:pt x="120" y="13"/>
                    </a:lnTo>
                    <a:lnTo>
                      <a:pt x="126" y="26"/>
                    </a:lnTo>
                    <a:lnTo>
                      <a:pt x="128" y="40"/>
                    </a:lnTo>
                    <a:lnTo>
                      <a:pt x="126" y="55"/>
                    </a:lnTo>
                    <a:lnTo>
                      <a:pt x="119" y="67"/>
                    </a:lnTo>
                    <a:lnTo>
                      <a:pt x="109" y="76"/>
                    </a:lnTo>
                    <a:lnTo>
                      <a:pt x="94" y="80"/>
                    </a:lnTo>
                    <a:lnTo>
                      <a:pt x="34" y="80"/>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54" name="Freeform 42">
                <a:extLst>
                  <a:ext uri="{FF2B5EF4-FFF2-40B4-BE49-F238E27FC236}">
                    <a16:creationId xmlns:a16="http://schemas.microsoft.com/office/drawing/2014/main" xmlns="" id="{E9E0EE9F-7B57-4410-9AC2-47AB2EF7D0FA}"/>
                  </a:ext>
                </a:extLst>
              </p:cNvPr>
              <p:cNvSpPr>
                <a:spLocks/>
              </p:cNvSpPr>
              <p:nvPr/>
            </p:nvSpPr>
            <p:spPr bwMode="auto">
              <a:xfrm>
                <a:off x="2308" y="1193"/>
                <a:ext cx="185" cy="26"/>
              </a:xfrm>
              <a:custGeom>
                <a:avLst/>
                <a:gdLst>
                  <a:gd name="T0" fmla="*/ 0 w 369"/>
                  <a:gd name="T1" fmla="*/ 0 h 54"/>
                  <a:gd name="T2" fmla="*/ 1 w 369"/>
                  <a:gd name="T3" fmla="*/ 0 h 54"/>
                  <a:gd name="T4" fmla="*/ 1 w 369"/>
                  <a:gd name="T5" fmla="*/ 0 h 54"/>
                  <a:gd name="T6" fmla="*/ 1 w 369"/>
                  <a:gd name="T7" fmla="*/ 0 h 54"/>
                  <a:gd name="T8" fmla="*/ 1 w 369"/>
                  <a:gd name="T9" fmla="*/ 1 h 54"/>
                  <a:gd name="T10" fmla="*/ 1 w 369"/>
                  <a:gd name="T11" fmla="*/ 1 h 54"/>
                  <a:gd name="T12" fmla="*/ 1 w 369"/>
                  <a:gd name="T13" fmla="*/ 1 h 54"/>
                  <a:gd name="T14" fmla="*/ 2 w 369"/>
                  <a:gd name="T15" fmla="*/ 1 h 54"/>
                  <a:gd name="T16" fmla="*/ 2 w 369"/>
                  <a:gd name="T17" fmla="*/ 1 h 54"/>
                  <a:gd name="T18" fmla="*/ 3 w 369"/>
                  <a:gd name="T19" fmla="*/ 1 h 54"/>
                  <a:gd name="T20" fmla="*/ 3 w 369"/>
                  <a:gd name="T21" fmla="*/ 1 h 54"/>
                  <a:gd name="T22" fmla="*/ 3 w 369"/>
                  <a:gd name="T23" fmla="*/ 1 h 54"/>
                  <a:gd name="T24" fmla="*/ 4 w 369"/>
                  <a:gd name="T25" fmla="*/ 1 h 54"/>
                  <a:gd name="T26" fmla="*/ 5 w 369"/>
                  <a:gd name="T27" fmla="*/ 1 h 54"/>
                  <a:gd name="T28" fmla="*/ 5 w 369"/>
                  <a:gd name="T29" fmla="*/ 1 h 54"/>
                  <a:gd name="T30" fmla="*/ 6 w 369"/>
                  <a:gd name="T31" fmla="*/ 1 h 54"/>
                  <a:gd name="T32" fmla="*/ 6 w 369"/>
                  <a:gd name="T33" fmla="*/ 1 h 54"/>
                  <a:gd name="T34" fmla="*/ 7 w 369"/>
                  <a:gd name="T35" fmla="*/ 1 h 54"/>
                  <a:gd name="T36" fmla="*/ 7 w 369"/>
                  <a:gd name="T37" fmla="*/ 1 h 54"/>
                  <a:gd name="T38" fmla="*/ 8 w 369"/>
                  <a:gd name="T39" fmla="*/ 1 h 54"/>
                  <a:gd name="T40" fmla="*/ 8 w 369"/>
                  <a:gd name="T41" fmla="*/ 1 h 54"/>
                  <a:gd name="T42" fmla="*/ 9 w 369"/>
                  <a:gd name="T43" fmla="*/ 1 h 54"/>
                  <a:gd name="T44" fmla="*/ 9 w 369"/>
                  <a:gd name="T45" fmla="*/ 1 h 54"/>
                  <a:gd name="T46" fmla="*/ 10 w 369"/>
                  <a:gd name="T47" fmla="*/ 1 h 54"/>
                  <a:gd name="T48" fmla="*/ 10 w 369"/>
                  <a:gd name="T49" fmla="*/ 1 h 54"/>
                  <a:gd name="T50" fmla="*/ 11 w 369"/>
                  <a:gd name="T51" fmla="*/ 1 h 54"/>
                  <a:gd name="T52" fmla="*/ 11 w 369"/>
                  <a:gd name="T53" fmla="*/ 1 h 54"/>
                  <a:gd name="T54" fmla="*/ 11 w 369"/>
                  <a:gd name="T55" fmla="*/ 1 h 54"/>
                  <a:gd name="T56" fmla="*/ 12 w 369"/>
                  <a:gd name="T57" fmla="*/ 1 h 54"/>
                  <a:gd name="T58" fmla="*/ 12 w 369"/>
                  <a:gd name="T59" fmla="*/ 0 h 54"/>
                  <a:gd name="T60" fmla="*/ 12 w 369"/>
                  <a:gd name="T61" fmla="*/ 0 h 54"/>
                  <a:gd name="T62" fmla="*/ 12 w 369"/>
                  <a:gd name="T63" fmla="*/ 0 h 54"/>
                  <a:gd name="T64" fmla="*/ 12 w 369"/>
                  <a:gd name="T65" fmla="*/ 0 h 54"/>
                  <a:gd name="T66" fmla="*/ 11 w 369"/>
                  <a:gd name="T67" fmla="*/ 0 h 54"/>
                  <a:gd name="T68" fmla="*/ 11 w 369"/>
                  <a:gd name="T69" fmla="*/ 0 h 54"/>
                  <a:gd name="T70" fmla="*/ 11 w 369"/>
                  <a:gd name="T71" fmla="*/ 0 h 54"/>
                  <a:gd name="T72" fmla="*/ 10 w 369"/>
                  <a:gd name="T73" fmla="*/ 0 h 54"/>
                  <a:gd name="T74" fmla="*/ 10 w 369"/>
                  <a:gd name="T75" fmla="*/ 0 h 54"/>
                  <a:gd name="T76" fmla="*/ 9 w 369"/>
                  <a:gd name="T77" fmla="*/ 0 h 54"/>
                  <a:gd name="T78" fmla="*/ 8 w 369"/>
                  <a:gd name="T79" fmla="*/ 0 h 54"/>
                  <a:gd name="T80" fmla="*/ 7 w 369"/>
                  <a:gd name="T81" fmla="*/ 0 h 54"/>
                  <a:gd name="T82" fmla="*/ 6 w 369"/>
                  <a:gd name="T83" fmla="*/ 0 h 54"/>
                  <a:gd name="T84" fmla="*/ 5 w 369"/>
                  <a:gd name="T85" fmla="*/ 0 h 54"/>
                  <a:gd name="T86" fmla="*/ 4 w 369"/>
                  <a:gd name="T87" fmla="*/ 0 h 54"/>
                  <a:gd name="T88" fmla="*/ 4 w 369"/>
                  <a:gd name="T89" fmla="*/ 0 h 54"/>
                  <a:gd name="T90" fmla="*/ 3 w 369"/>
                  <a:gd name="T91" fmla="*/ 0 h 54"/>
                  <a:gd name="T92" fmla="*/ 2 w 369"/>
                  <a:gd name="T93" fmla="*/ 0 h 54"/>
                  <a:gd name="T94" fmla="*/ 2 w 369"/>
                  <a:gd name="T95" fmla="*/ 0 h 54"/>
                  <a:gd name="T96" fmla="*/ 2 w 369"/>
                  <a:gd name="T97" fmla="*/ 0 h 54"/>
                  <a:gd name="T98" fmla="*/ 1 w 369"/>
                  <a:gd name="T99" fmla="*/ 0 h 54"/>
                  <a:gd name="T100" fmla="*/ 0 w 369"/>
                  <a:gd name="T101" fmla="*/ 0 h 5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69" h="54">
                    <a:moveTo>
                      <a:pt x="0" y="22"/>
                    </a:moveTo>
                    <a:lnTo>
                      <a:pt x="1" y="26"/>
                    </a:lnTo>
                    <a:lnTo>
                      <a:pt x="3" y="28"/>
                    </a:lnTo>
                    <a:lnTo>
                      <a:pt x="8" y="32"/>
                    </a:lnTo>
                    <a:lnTo>
                      <a:pt x="15" y="35"/>
                    </a:lnTo>
                    <a:lnTo>
                      <a:pt x="21" y="37"/>
                    </a:lnTo>
                    <a:lnTo>
                      <a:pt x="31" y="40"/>
                    </a:lnTo>
                    <a:lnTo>
                      <a:pt x="42" y="42"/>
                    </a:lnTo>
                    <a:lnTo>
                      <a:pt x="54" y="44"/>
                    </a:lnTo>
                    <a:lnTo>
                      <a:pt x="66" y="47"/>
                    </a:lnTo>
                    <a:lnTo>
                      <a:pt x="81" y="48"/>
                    </a:lnTo>
                    <a:lnTo>
                      <a:pt x="96" y="50"/>
                    </a:lnTo>
                    <a:lnTo>
                      <a:pt x="112" y="51"/>
                    </a:lnTo>
                    <a:lnTo>
                      <a:pt x="130" y="52"/>
                    </a:lnTo>
                    <a:lnTo>
                      <a:pt x="147" y="52"/>
                    </a:lnTo>
                    <a:lnTo>
                      <a:pt x="165" y="54"/>
                    </a:lnTo>
                    <a:lnTo>
                      <a:pt x="184" y="54"/>
                    </a:lnTo>
                    <a:lnTo>
                      <a:pt x="202" y="54"/>
                    </a:lnTo>
                    <a:lnTo>
                      <a:pt x="221" y="52"/>
                    </a:lnTo>
                    <a:lnTo>
                      <a:pt x="239" y="52"/>
                    </a:lnTo>
                    <a:lnTo>
                      <a:pt x="256" y="51"/>
                    </a:lnTo>
                    <a:lnTo>
                      <a:pt x="272" y="50"/>
                    </a:lnTo>
                    <a:lnTo>
                      <a:pt x="287" y="48"/>
                    </a:lnTo>
                    <a:lnTo>
                      <a:pt x="301" y="47"/>
                    </a:lnTo>
                    <a:lnTo>
                      <a:pt x="315" y="44"/>
                    </a:lnTo>
                    <a:lnTo>
                      <a:pt x="327" y="42"/>
                    </a:lnTo>
                    <a:lnTo>
                      <a:pt x="338" y="40"/>
                    </a:lnTo>
                    <a:lnTo>
                      <a:pt x="347" y="37"/>
                    </a:lnTo>
                    <a:lnTo>
                      <a:pt x="354" y="35"/>
                    </a:lnTo>
                    <a:lnTo>
                      <a:pt x="361" y="32"/>
                    </a:lnTo>
                    <a:lnTo>
                      <a:pt x="366" y="28"/>
                    </a:lnTo>
                    <a:lnTo>
                      <a:pt x="368" y="26"/>
                    </a:lnTo>
                    <a:lnTo>
                      <a:pt x="369" y="22"/>
                    </a:lnTo>
                    <a:lnTo>
                      <a:pt x="339" y="0"/>
                    </a:lnTo>
                    <a:lnTo>
                      <a:pt x="336" y="3"/>
                    </a:lnTo>
                    <a:lnTo>
                      <a:pt x="327" y="6"/>
                    </a:lnTo>
                    <a:lnTo>
                      <a:pt x="313" y="9"/>
                    </a:lnTo>
                    <a:lnTo>
                      <a:pt x="294" y="10"/>
                    </a:lnTo>
                    <a:lnTo>
                      <a:pt x="271" y="11"/>
                    </a:lnTo>
                    <a:lnTo>
                      <a:pt x="245" y="12"/>
                    </a:lnTo>
                    <a:lnTo>
                      <a:pt x="215" y="13"/>
                    </a:lnTo>
                    <a:lnTo>
                      <a:pt x="184" y="13"/>
                    </a:lnTo>
                    <a:lnTo>
                      <a:pt x="153" y="13"/>
                    </a:lnTo>
                    <a:lnTo>
                      <a:pt x="124" y="12"/>
                    </a:lnTo>
                    <a:lnTo>
                      <a:pt x="97" y="11"/>
                    </a:lnTo>
                    <a:lnTo>
                      <a:pt x="74" y="10"/>
                    </a:lnTo>
                    <a:lnTo>
                      <a:pt x="56" y="9"/>
                    </a:lnTo>
                    <a:lnTo>
                      <a:pt x="42" y="6"/>
                    </a:lnTo>
                    <a:lnTo>
                      <a:pt x="33" y="3"/>
                    </a:lnTo>
                    <a:lnTo>
                      <a:pt x="29" y="0"/>
                    </a:lnTo>
                    <a:lnTo>
                      <a:pt x="0" y="22"/>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55" name="Freeform 43">
                <a:extLst>
                  <a:ext uri="{FF2B5EF4-FFF2-40B4-BE49-F238E27FC236}">
                    <a16:creationId xmlns:a16="http://schemas.microsoft.com/office/drawing/2014/main" xmlns="" id="{CC4CCC82-28D2-47CC-B062-F5EDA76FD271}"/>
                  </a:ext>
                </a:extLst>
              </p:cNvPr>
              <p:cNvSpPr>
                <a:spLocks/>
              </p:cNvSpPr>
              <p:nvPr/>
            </p:nvSpPr>
            <p:spPr bwMode="auto">
              <a:xfrm>
                <a:off x="2382" y="592"/>
                <a:ext cx="36" cy="287"/>
              </a:xfrm>
              <a:custGeom>
                <a:avLst/>
                <a:gdLst>
                  <a:gd name="T0" fmla="*/ 3 w 72"/>
                  <a:gd name="T1" fmla="*/ 18 h 573"/>
                  <a:gd name="T2" fmla="*/ 3 w 72"/>
                  <a:gd name="T3" fmla="*/ 15 h 573"/>
                  <a:gd name="T4" fmla="*/ 3 w 72"/>
                  <a:gd name="T5" fmla="*/ 12 h 573"/>
                  <a:gd name="T6" fmla="*/ 3 w 72"/>
                  <a:gd name="T7" fmla="*/ 9 h 573"/>
                  <a:gd name="T8" fmla="*/ 3 w 72"/>
                  <a:gd name="T9" fmla="*/ 7 h 573"/>
                  <a:gd name="T10" fmla="*/ 3 w 72"/>
                  <a:gd name="T11" fmla="*/ 5 h 573"/>
                  <a:gd name="T12" fmla="*/ 2 w 72"/>
                  <a:gd name="T13" fmla="*/ 3 h 573"/>
                  <a:gd name="T14" fmla="*/ 2 w 72"/>
                  <a:gd name="T15" fmla="*/ 2 h 573"/>
                  <a:gd name="T16" fmla="*/ 2 w 72"/>
                  <a:gd name="T17" fmla="*/ 0 h 573"/>
                  <a:gd name="T18" fmla="*/ 2 w 72"/>
                  <a:gd name="T19" fmla="*/ 0 h 573"/>
                  <a:gd name="T20" fmla="*/ 1 w 72"/>
                  <a:gd name="T21" fmla="*/ 2 h 573"/>
                  <a:gd name="T22" fmla="*/ 1 w 72"/>
                  <a:gd name="T23" fmla="*/ 3 h 573"/>
                  <a:gd name="T24" fmla="*/ 1 w 72"/>
                  <a:gd name="T25" fmla="*/ 5 h 573"/>
                  <a:gd name="T26" fmla="*/ 1 w 72"/>
                  <a:gd name="T27" fmla="*/ 7 h 573"/>
                  <a:gd name="T28" fmla="*/ 0 w 72"/>
                  <a:gd name="T29" fmla="*/ 9 h 573"/>
                  <a:gd name="T30" fmla="*/ 0 w 72"/>
                  <a:gd name="T31" fmla="*/ 12 h 573"/>
                  <a:gd name="T32" fmla="*/ 0 w 72"/>
                  <a:gd name="T33" fmla="*/ 15 h 573"/>
                  <a:gd name="T34" fmla="*/ 0 w 72"/>
                  <a:gd name="T35" fmla="*/ 18 h 573"/>
                  <a:gd name="T36" fmla="*/ 3 w 72"/>
                  <a:gd name="T37" fmla="*/ 18 h 57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72" h="573">
                    <a:moveTo>
                      <a:pt x="71" y="573"/>
                    </a:moveTo>
                    <a:lnTo>
                      <a:pt x="71" y="463"/>
                    </a:lnTo>
                    <a:lnTo>
                      <a:pt x="72" y="367"/>
                    </a:lnTo>
                    <a:lnTo>
                      <a:pt x="71" y="283"/>
                    </a:lnTo>
                    <a:lnTo>
                      <a:pt x="70" y="210"/>
                    </a:lnTo>
                    <a:lnTo>
                      <a:pt x="67" y="145"/>
                    </a:lnTo>
                    <a:lnTo>
                      <a:pt x="60" y="90"/>
                    </a:lnTo>
                    <a:lnTo>
                      <a:pt x="49" y="41"/>
                    </a:lnTo>
                    <a:lnTo>
                      <a:pt x="36" y="0"/>
                    </a:lnTo>
                    <a:lnTo>
                      <a:pt x="22" y="41"/>
                    </a:lnTo>
                    <a:lnTo>
                      <a:pt x="13" y="90"/>
                    </a:lnTo>
                    <a:lnTo>
                      <a:pt x="6" y="145"/>
                    </a:lnTo>
                    <a:lnTo>
                      <a:pt x="2" y="210"/>
                    </a:lnTo>
                    <a:lnTo>
                      <a:pt x="0" y="283"/>
                    </a:lnTo>
                    <a:lnTo>
                      <a:pt x="0" y="367"/>
                    </a:lnTo>
                    <a:lnTo>
                      <a:pt x="0" y="463"/>
                    </a:lnTo>
                    <a:lnTo>
                      <a:pt x="0" y="573"/>
                    </a:lnTo>
                    <a:lnTo>
                      <a:pt x="71" y="573"/>
                    </a:lnTo>
                    <a:close/>
                  </a:path>
                </a:pathLst>
              </a:custGeom>
              <a:solidFill>
                <a:srgbClr val="008C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56" name="Freeform 44">
                <a:extLst>
                  <a:ext uri="{FF2B5EF4-FFF2-40B4-BE49-F238E27FC236}">
                    <a16:creationId xmlns:a16="http://schemas.microsoft.com/office/drawing/2014/main" xmlns="" id="{3DB5C1C6-AAC2-4C41-98BF-6C6147CE87AC}"/>
                  </a:ext>
                </a:extLst>
              </p:cNvPr>
              <p:cNvSpPr>
                <a:spLocks/>
              </p:cNvSpPr>
              <p:nvPr/>
            </p:nvSpPr>
            <p:spPr bwMode="auto">
              <a:xfrm>
                <a:off x="2380" y="489"/>
                <a:ext cx="40" cy="103"/>
              </a:xfrm>
              <a:custGeom>
                <a:avLst/>
                <a:gdLst>
                  <a:gd name="T0" fmla="*/ 2 w 80"/>
                  <a:gd name="T1" fmla="*/ 7 h 206"/>
                  <a:gd name="T2" fmla="*/ 3 w 80"/>
                  <a:gd name="T3" fmla="*/ 6 h 206"/>
                  <a:gd name="T4" fmla="*/ 3 w 80"/>
                  <a:gd name="T5" fmla="*/ 5 h 206"/>
                  <a:gd name="T6" fmla="*/ 3 w 80"/>
                  <a:gd name="T7" fmla="*/ 5 h 206"/>
                  <a:gd name="T8" fmla="*/ 3 w 80"/>
                  <a:gd name="T9" fmla="*/ 4 h 206"/>
                  <a:gd name="T10" fmla="*/ 2 w 80"/>
                  <a:gd name="T11" fmla="*/ 3 h 206"/>
                  <a:gd name="T12" fmla="*/ 2 w 80"/>
                  <a:gd name="T13" fmla="*/ 2 h 206"/>
                  <a:gd name="T14" fmla="*/ 2 w 80"/>
                  <a:gd name="T15" fmla="*/ 1 h 206"/>
                  <a:gd name="T16" fmla="*/ 2 w 80"/>
                  <a:gd name="T17" fmla="*/ 0 h 206"/>
                  <a:gd name="T18" fmla="*/ 2 w 80"/>
                  <a:gd name="T19" fmla="*/ 1 h 206"/>
                  <a:gd name="T20" fmla="*/ 1 w 80"/>
                  <a:gd name="T21" fmla="*/ 2 h 206"/>
                  <a:gd name="T22" fmla="*/ 1 w 80"/>
                  <a:gd name="T23" fmla="*/ 3 h 206"/>
                  <a:gd name="T24" fmla="*/ 1 w 80"/>
                  <a:gd name="T25" fmla="*/ 4 h 206"/>
                  <a:gd name="T26" fmla="*/ 0 w 80"/>
                  <a:gd name="T27" fmla="*/ 5 h 206"/>
                  <a:gd name="T28" fmla="*/ 1 w 80"/>
                  <a:gd name="T29" fmla="*/ 5 h 206"/>
                  <a:gd name="T30" fmla="*/ 1 w 80"/>
                  <a:gd name="T31" fmla="*/ 6 h 206"/>
                  <a:gd name="T32" fmla="*/ 2 w 80"/>
                  <a:gd name="T33" fmla="*/ 7 h 2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0" h="206">
                    <a:moveTo>
                      <a:pt x="40" y="206"/>
                    </a:moveTo>
                    <a:lnTo>
                      <a:pt x="66" y="185"/>
                    </a:lnTo>
                    <a:lnTo>
                      <a:pt x="79" y="160"/>
                    </a:lnTo>
                    <a:lnTo>
                      <a:pt x="80" y="132"/>
                    </a:lnTo>
                    <a:lnTo>
                      <a:pt x="74" y="102"/>
                    </a:lnTo>
                    <a:lnTo>
                      <a:pt x="64" y="73"/>
                    </a:lnTo>
                    <a:lnTo>
                      <a:pt x="52" y="45"/>
                    </a:lnTo>
                    <a:lnTo>
                      <a:pt x="43" y="20"/>
                    </a:lnTo>
                    <a:lnTo>
                      <a:pt x="40" y="0"/>
                    </a:lnTo>
                    <a:lnTo>
                      <a:pt x="36" y="20"/>
                    </a:lnTo>
                    <a:lnTo>
                      <a:pt x="27" y="45"/>
                    </a:lnTo>
                    <a:lnTo>
                      <a:pt x="15" y="73"/>
                    </a:lnTo>
                    <a:lnTo>
                      <a:pt x="6" y="102"/>
                    </a:lnTo>
                    <a:lnTo>
                      <a:pt x="0" y="132"/>
                    </a:lnTo>
                    <a:lnTo>
                      <a:pt x="2" y="160"/>
                    </a:lnTo>
                    <a:lnTo>
                      <a:pt x="14" y="185"/>
                    </a:lnTo>
                    <a:lnTo>
                      <a:pt x="40" y="206"/>
                    </a:lnTo>
                    <a:close/>
                  </a:path>
                </a:pathLst>
              </a:custGeom>
              <a:solidFill>
                <a:srgbClr val="FFB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57" name="Freeform 45">
                <a:extLst>
                  <a:ext uri="{FF2B5EF4-FFF2-40B4-BE49-F238E27FC236}">
                    <a16:creationId xmlns:a16="http://schemas.microsoft.com/office/drawing/2014/main" xmlns="" id="{FC776E8F-867F-409A-BBB5-A4BD7470B281}"/>
                  </a:ext>
                </a:extLst>
              </p:cNvPr>
              <p:cNvSpPr>
                <a:spLocks/>
              </p:cNvSpPr>
              <p:nvPr/>
            </p:nvSpPr>
            <p:spPr bwMode="auto">
              <a:xfrm>
                <a:off x="2705" y="526"/>
                <a:ext cx="56" cy="151"/>
              </a:xfrm>
              <a:custGeom>
                <a:avLst/>
                <a:gdLst>
                  <a:gd name="T0" fmla="*/ 3 w 112"/>
                  <a:gd name="T1" fmla="*/ 10 h 302"/>
                  <a:gd name="T2" fmla="*/ 3 w 112"/>
                  <a:gd name="T3" fmla="*/ 10 h 302"/>
                  <a:gd name="T4" fmla="*/ 3 w 112"/>
                  <a:gd name="T5" fmla="*/ 10 h 302"/>
                  <a:gd name="T6" fmla="*/ 3 w 112"/>
                  <a:gd name="T7" fmla="*/ 10 h 302"/>
                  <a:gd name="T8" fmla="*/ 3 w 112"/>
                  <a:gd name="T9" fmla="*/ 10 h 302"/>
                  <a:gd name="T10" fmla="*/ 4 w 112"/>
                  <a:gd name="T11" fmla="*/ 8 h 302"/>
                  <a:gd name="T12" fmla="*/ 4 w 112"/>
                  <a:gd name="T13" fmla="*/ 7 h 302"/>
                  <a:gd name="T14" fmla="*/ 3 w 112"/>
                  <a:gd name="T15" fmla="*/ 5 h 302"/>
                  <a:gd name="T16" fmla="*/ 3 w 112"/>
                  <a:gd name="T17" fmla="*/ 4 h 302"/>
                  <a:gd name="T18" fmla="*/ 2 w 112"/>
                  <a:gd name="T19" fmla="*/ 3 h 302"/>
                  <a:gd name="T20" fmla="*/ 2 w 112"/>
                  <a:gd name="T21" fmla="*/ 2 h 302"/>
                  <a:gd name="T22" fmla="*/ 1 w 112"/>
                  <a:gd name="T23" fmla="*/ 1 h 302"/>
                  <a:gd name="T24" fmla="*/ 0 w 112"/>
                  <a:gd name="T25" fmla="*/ 0 h 302"/>
                  <a:gd name="T26" fmla="*/ 1 w 112"/>
                  <a:gd name="T27" fmla="*/ 1 h 302"/>
                  <a:gd name="T28" fmla="*/ 2 w 112"/>
                  <a:gd name="T29" fmla="*/ 2 h 302"/>
                  <a:gd name="T30" fmla="*/ 3 w 112"/>
                  <a:gd name="T31" fmla="*/ 3 h 302"/>
                  <a:gd name="T32" fmla="*/ 3 w 112"/>
                  <a:gd name="T33" fmla="*/ 4 h 302"/>
                  <a:gd name="T34" fmla="*/ 4 w 112"/>
                  <a:gd name="T35" fmla="*/ 6 h 302"/>
                  <a:gd name="T36" fmla="*/ 4 w 112"/>
                  <a:gd name="T37" fmla="*/ 7 h 302"/>
                  <a:gd name="T38" fmla="*/ 4 w 112"/>
                  <a:gd name="T39" fmla="*/ 9 h 302"/>
                  <a:gd name="T40" fmla="*/ 3 w 112"/>
                  <a:gd name="T41" fmla="*/ 10 h 30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2" h="302">
                    <a:moveTo>
                      <a:pt x="88" y="302"/>
                    </a:moveTo>
                    <a:lnTo>
                      <a:pt x="87" y="302"/>
                    </a:lnTo>
                    <a:lnTo>
                      <a:pt x="86" y="299"/>
                    </a:lnTo>
                    <a:lnTo>
                      <a:pt x="84" y="296"/>
                    </a:lnTo>
                    <a:lnTo>
                      <a:pt x="83" y="295"/>
                    </a:lnTo>
                    <a:lnTo>
                      <a:pt x="97" y="248"/>
                    </a:lnTo>
                    <a:lnTo>
                      <a:pt x="99" y="203"/>
                    </a:lnTo>
                    <a:lnTo>
                      <a:pt x="91" y="160"/>
                    </a:lnTo>
                    <a:lnTo>
                      <a:pt x="78" y="120"/>
                    </a:lnTo>
                    <a:lnTo>
                      <a:pt x="60" y="84"/>
                    </a:lnTo>
                    <a:lnTo>
                      <a:pt x="39" y="52"/>
                    </a:lnTo>
                    <a:lnTo>
                      <a:pt x="18" y="23"/>
                    </a:lnTo>
                    <a:lnTo>
                      <a:pt x="0" y="0"/>
                    </a:lnTo>
                    <a:lnTo>
                      <a:pt x="23" y="13"/>
                    </a:lnTo>
                    <a:lnTo>
                      <a:pt x="47" y="39"/>
                    </a:lnTo>
                    <a:lnTo>
                      <a:pt x="71" y="78"/>
                    </a:lnTo>
                    <a:lnTo>
                      <a:pt x="91" y="122"/>
                    </a:lnTo>
                    <a:lnTo>
                      <a:pt x="106" y="171"/>
                    </a:lnTo>
                    <a:lnTo>
                      <a:pt x="112" y="219"/>
                    </a:lnTo>
                    <a:lnTo>
                      <a:pt x="107" y="264"/>
                    </a:lnTo>
                    <a:lnTo>
                      <a:pt x="88" y="30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58" name="Freeform 46">
                <a:extLst>
                  <a:ext uri="{FF2B5EF4-FFF2-40B4-BE49-F238E27FC236}">
                    <a16:creationId xmlns:a16="http://schemas.microsoft.com/office/drawing/2014/main" xmlns="" id="{6F6B5386-40EA-43DA-A0C6-3BBCE28D27AD}"/>
                  </a:ext>
                </a:extLst>
              </p:cNvPr>
              <p:cNvSpPr>
                <a:spLocks/>
              </p:cNvSpPr>
              <p:nvPr/>
            </p:nvSpPr>
            <p:spPr bwMode="auto">
              <a:xfrm>
                <a:off x="2684" y="549"/>
                <a:ext cx="50" cy="11"/>
              </a:xfrm>
              <a:custGeom>
                <a:avLst/>
                <a:gdLst>
                  <a:gd name="T0" fmla="*/ 0 w 101"/>
                  <a:gd name="T1" fmla="*/ 0 h 23"/>
                  <a:gd name="T2" fmla="*/ 0 w 101"/>
                  <a:gd name="T3" fmla="*/ 0 h 23"/>
                  <a:gd name="T4" fmla="*/ 0 w 101"/>
                  <a:gd name="T5" fmla="*/ 0 h 23"/>
                  <a:gd name="T6" fmla="*/ 0 w 101"/>
                  <a:gd name="T7" fmla="*/ 0 h 23"/>
                  <a:gd name="T8" fmla="*/ 1 w 101"/>
                  <a:gd name="T9" fmla="*/ 0 h 23"/>
                  <a:gd name="T10" fmla="*/ 1 w 101"/>
                  <a:gd name="T11" fmla="*/ 0 h 23"/>
                  <a:gd name="T12" fmla="*/ 2 w 101"/>
                  <a:gd name="T13" fmla="*/ 0 h 23"/>
                  <a:gd name="T14" fmla="*/ 2 w 101"/>
                  <a:gd name="T15" fmla="*/ 0 h 23"/>
                  <a:gd name="T16" fmla="*/ 3 w 101"/>
                  <a:gd name="T17" fmla="*/ 0 h 23"/>
                  <a:gd name="T18" fmla="*/ 2 w 101"/>
                  <a:gd name="T19" fmla="*/ 0 h 23"/>
                  <a:gd name="T20" fmla="*/ 2 w 101"/>
                  <a:gd name="T21" fmla="*/ 0 h 23"/>
                  <a:gd name="T22" fmla="*/ 1 w 101"/>
                  <a:gd name="T23" fmla="*/ 0 h 23"/>
                  <a:gd name="T24" fmla="*/ 1 w 101"/>
                  <a:gd name="T25" fmla="*/ 0 h 23"/>
                  <a:gd name="T26" fmla="*/ 0 w 101"/>
                  <a:gd name="T27" fmla="*/ 0 h 23"/>
                  <a:gd name="T28" fmla="*/ 0 w 101"/>
                  <a:gd name="T29" fmla="*/ 0 h 23"/>
                  <a:gd name="T30" fmla="*/ 0 w 101"/>
                  <a:gd name="T31" fmla="*/ 0 h 23"/>
                  <a:gd name="T32" fmla="*/ 0 w 101"/>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1" h="23">
                    <a:moveTo>
                      <a:pt x="0" y="3"/>
                    </a:moveTo>
                    <a:lnTo>
                      <a:pt x="4" y="0"/>
                    </a:lnTo>
                    <a:lnTo>
                      <a:pt x="13" y="0"/>
                    </a:lnTo>
                    <a:lnTo>
                      <a:pt x="26" y="0"/>
                    </a:lnTo>
                    <a:lnTo>
                      <a:pt x="42" y="1"/>
                    </a:lnTo>
                    <a:lnTo>
                      <a:pt x="58" y="4"/>
                    </a:lnTo>
                    <a:lnTo>
                      <a:pt x="74" y="8"/>
                    </a:lnTo>
                    <a:lnTo>
                      <a:pt x="89" y="15"/>
                    </a:lnTo>
                    <a:lnTo>
                      <a:pt x="101" y="23"/>
                    </a:lnTo>
                    <a:lnTo>
                      <a:pt x="89" y="21"/>
                    </a:lnTo>
                    <a:lnTo>
                      <a:pt x="75" y="18"/>
                    </a:lnTo>
                    <a:lnTo>
                      <a:pt x="58" y="15"/>
                    </a:lnTo>
                    <a:lnTo>
                      <a:pt x="42" y="13"/>
                    </a:lnTo>
                    <a:lnTo>
                      <a:pt x="26" y="11"/>
                    </a:lnTo>
                    <a:lnTo>
                      <a:pt x="13" y="7"/>
                    </a:lnTo>
                    <a:lnTo>
                      <a:pt x="4" y="5"/>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59" name="Freeform 47">
                <a:extLst>
                  <a:ext uri="{FF2B5EF4-FFF2-40B4-BE49-F238E27FC236}">
                    <a16:creationId xmlns:a16="http://schemas.microsoft.com/office/drawing/2014/main" xmlns="" id="{4F20E243-D027-4124-A9B4-7928B2D1C5A3}"/>
                  </a:ext>
                </a:extLst>
              </p:cNvPr>
              <p:cNvSpPr>
                <a:spLocks/>
              </p:cNvSpPr>
              <p:nvPr/>
            </p:nvSpPr>
            <p:spPr bwMode="auto">
              <a:xfrm>
                <a:off x="2682" y="558"/>
                <a:ext cx="60" cy="15"/>
              </a:xfrm>
              <a:custGeom>
                <a:avLst/>
                <a:gdLst>
                  <a:gd name="T0" fmla="*/ 0 w 120"/>
                  <a:gd name="T1" fmla="*/ 0 h 31"/>
                  <a:gd name="T2" fmla="*/ 1 w 120"/>
                  <a:gd name="T3" fmla="*/ 0 h 31"/>
                  <a:gd name="T4" fmla="*/ 1 w 120"/>
                  <a:gd name="T5" fmla="*/ 0 h 31"/>
                  <a:gd name="T6" fmla="*/ 1 w 120"/>
                  <a:gd name="T7" fmla="*/ 0 h 31"/>
                  <a:gd name="T8" fmla="*/ 2 w 120"/>
                  <a:gd name="T9" fmla="*/ 0 h 31"/>
                  <a:gd name="T10" fmla="*/ 3 w 120"/>
                  <a:gd name="T11" fmla="*/ 0 h 31"/>
                  <a:gd name="T12" fmla="*/ 3 w 120"/>
                  <a:gd name="T13" fmla="*/ 0 h 31"/>
                  <a:gd name="T14" fmla="*/ 4 w 120"/>
                  <a:gd name="T15" fmla="*/ 0 h 31"/>
                  <a:gd name="T16" fmla="*/ 4 w 120"/>
                  <a:gd name="T17" fmla="*/ 0 h 31"/>
                  <a:gd name="T18" fmla="*/ 4 w 120"/>
                  <a:gd name="T19" fmla="*/ 0 h 31"/>
                  <a:gd name="T20" fmla="*/ 3 w 120"/>
                  <a:gd name="T21" fmla="*/ 0 h 31"/>
                  <a:gd name="T22" fmla="*/ 3 w 120"/>
                  <a:gd name="T23" fmla="*/ 0 h 31"/>
                  <a:gd name="T24" fmla="*/ 2 w 120"/>
                  <a:gd name="T25" fmla="*/ 0 h 31"/>
                  <a:gd name="T26" fmla="*/ 2 w 120"/>
                  <a:gd name="T27" fmla="*/ 0 h 31"/>
                  <a:gd name="T28" fmla="*/ 1 w 120"/>
                  <a:gd name="T29" fmla="*/ 0 h 31"/>
                  <a:gd name="T30" fmla="*/ 1 w 120"/>
                  <a:gd name="T31" fmla="*/ 0 h 31"/>
                  <a:gd name="T32" fmla="*/ 0 w 120"/>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0" h="31">
                    <a:moveTo>
                      <a:pt x="0" y="3"/>
                    </a:moveTo>
                    <a:lnTo>
                      <a:pt x="5" y="1"/>
                    </a:lnTo>
                    <a:lnTo>
                      <a:pt x="15" y="0"/>
                    </a:lnTo>
                    <a:lnTo>
                      <a:pt x="31" y="1"/>
                    </a:lnTo>
                    <a:lnTo>
                      <a:pt x="51" y="4"/>
                    </a:lnTo>
                    <a:lnTo>
                      <a:pt x="70" y="9"/>
                    </a:lnTo>
                    <a:lnTo>
                      <a:pt x="90" y="16"/>
                    </a:lnTo>
                    <a:lnTo>
                      <a:pt x="107" y="23"/>
                    </a:lnTo>
                    <a:lnTo>
                      <a:pt x="120" y="31"/>
                    </a:lnTo>
                    <a:lnTo>
                      <a:pt x="110" y="28"/>
                    </a:lnTo>
                    <a:lnTo>
                      <a:pt x="94" y="25"/>
                    </a:lnTo>
                    <a:lnTo>
                      <a:pt x="75" y="23"/>
                    </a:lnTo>
                    <a:lnTo>
                      <a:pt x="54" y="18"/>
                    </a:lnTo>
                    <a:lnTo>
                      <a:pt x="33" y="15"/>
                    </a:lnTo>
                    <a:lnTo>
                      <a:pt x="16" y="11"/>
                    </a:lnTo>
                    <a:lnTo>
                      <a:pt x="5" y="7"/>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60" name="Freeform 48">
                <a:extLst>
                  <a:ext uri="{FF2B5EF4-FFF2-40B4-BE49-F238E27FC236}">
                    <a16:creationId xmlns:a16="http://schemas.microsoft.com/office/drawing/2014/main" xmlns="" id="{E8E524E9-E3EF-4CCF-BB52-63F27C6736C6}"/>
                  </a:ext>
                </a:extLst>
              </p:cNvPr>
              <p:cNvSpPr>
                <a:spLocks/>
              </p:cNvSpPr>
              <p:nvPr/>
            </p:nvSpPr>
            <p:spPr bwMode="auto">
              <a:xfrm>
                <a:off x="2690" y="583"/>
                <a:ext cx="62" cy="12"/>
              </a:xfrm>
              <a:custGeom>
                <a:avLst/>
                <a:gdLst>
                  <a:gd name="T0" fmla="*/ 0 w 124"/>
                  <a:gd name="T1" fmla="*/ 0 h 25"/>
                  <a:gd name="T2" fmla="*/ 1 w 124"/>
                  <a:gd name="T3" fmla="*/ 0 h 25"/>
                  <a:gd name="T4" fmla="*/ 1 w 124"/>
                  <a:gd name="T5" fmla="*/ 0 h 25"/>
                  <a:gd name="T6" fmla="*/ 2 w 124"/>
                  <a:gd name="T7" fmla="*/ 0 h 25"/>
                  <a:gd name="T8" fmla="*/ 2 w 124"/>
                  <a:gd name="T9" fmla="*/ 0 h 25"/>
                  <a:gd name="T10" fmla="*/ 3 w 124"/>
                  <a:gd name="T11" fmla="*/ 0 h 25"/>
                  <a:gd name="T12" fmla="*/ 4 w 124"/>
                  <a:gd name="T13" fmla="*/ 0 h 25"/>
                  <a:gd name="T14" fmla="*/ 4 w 124"/>
                  <a:gd name="T15" fmla="*/ 0 h 25"/>
                  <a:gd name="T16" fmla="*/ 4 w 124"/>
                  <a:gd name="T17" fmla="*/ 0 h 25"/>
                  <a:gd name="T18" fmla="*/ 4 w 124"/>
                  <a:gd name="T19" fmla="*/ 0 h 25"/>
                  <a:gd name="T20" fmla="*/ 4 w 124"/>
                  <a:gd name="T21" fmla="*/ 0 h 25"/>
                  <a:gd name="T22" fmla="*/ 3 w 124"/>
                  <a:gd name="T23" fmla="*/ 0 h 25"/>
                  <a:gd name="T24" fmla="*/ 2 w 124"/>
                  <a:gd name="T25" fmla="*/ 0 h 25"/>
                  <a:gd name="T26" fmla="*/ 2 w 124"/>
                  <a:gd name="T27" fmla="*/ 0 h 25"/>
                  <a:gd name="T28" fmla="*/ 1 w 124"/>
                  <a:gd name="T29" fmla="*/ 0 h 25"/>
                  <a:gd name="T30" fmla="*/ 1 w 124"/>
                  <a:gd name="T31" fmla="*/ 0 h 25"/>
                  <a:gd name="T32" fmla="*/ 0 w 124"/>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4" h="25">
                    <a:moveTo>
                      <a:pt x="0" y="5"/>
                    </a:moveTo>
                    <a:lnTo>
                      <a:pt x="5" y="2"/>
                    </a:lnTo>
                    <a:lnTo>
                      <a:pt x="17" y="0"/>
                    </a:lnTo>
                    <a:lnTo>
                      <a:pt x="34" y="0"/>
                    </a:lnTo>
                    <a:lnTo>
                      <a:pt x="55" y="3"/>
                    </a:lnTo>
                    <a:lnTo>
                      <a:pt x="76" y="6"/>
                    </a:lnTo>
                    <a:lnTo>
                      <a:pt x="97" y="11"/>
                    </a:lnTo>
                    <a:lnTo>
                      <a:pt x="113" y="17"/>
                    </a:lnTo>
                    <a:lnTo>
                      <a:pt x="124" y="25"/>
                    </a:lnTo>
                    <a:lnTo>
                      <a:pt x="115" y="23"/>
                    </a:lnTo>
                    <a:lnTo>
                      <a:pt x="99" y="22"/>
                    </a:lnTo>
                    <a:lnTo>
                      <a:pt x="78" y="20"/>
                    </a:lnTo>
                    <a:lnTo>
                      <a:pt x="56" y="18"/>
                    </a:lnTo>
                    <a:lnTo>
                      <a:pt x="36" y="14"/>
                    </a:lnTo>
                    <a:lnTo>
                      <a:pt x="17" y="11"/>
                    </a:lnTo>
                    <a:lnTo>
                      <a:pt x="5" y="8"/>
                    </a:lnTo>
                    <a:lnTo>
                      <a:pt x="0" y="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61" name="Freeform 49">
                <a:extLst>
                  <a:ext uri="{FF2B5EF4-FFF2-40B4-BE49-F238E27FC236}">
                    <a16:creationId xmlns:a16="http://schemas.microsoft.com/office/drawing/2014/main" xmlns="" id="{CA3E9F1E-78EC-4210-BA0D-3AF6B9C7FFE7}"/>
                  </a:ext>
                </a:extLst>
              </p:cNvPr>
              <p:cNvSpPr>
                <a:spLocks/>
              </p:cNvSpPr>
              <p:nvPr/>
            </p:nvSpPr>
            <p:spPr bwMode="auto">
              <a:xfrm>
                <a:off x="2700" y="599"/>
                <a:ext cx="56" cy="10"/>
              </a:xfrm>
              <a:custGeom>
                <a:avLst/>
                <a:gdLst>
                  <a:gd name="T0" fmla="*/ 0 w 112"/>
                  <a:gd name="T1" fmla="*/ 1 h 19"/>
                  <a:gd name="T2" fmla="*/ 1 w 112"/>
                  <a:gd name="T3" fmla="*/ 1 h 19"/>
                  <a:gd name="T4" fmla="*/ 1 w 112"/>
                  <a:gd name="T5" fmla="*/ 0 h 19"/>
                  <a:gd name="T6" fmla="*/ 1 w 112"/>
                  <a:gd name="T7" fmla="*/ 0 h 19"/>
                  <a:gd name="T8" fmla="*/ 2 w 112"/>
                  <a:gd name="T9" fmla="*/ 1 h 19"/>
                  <a:gd name="T10" fmla="*/ 3 w 112"/>
                  <a:gd name="T11" fmla="*/ 1 h 19"/>
                  <a:gd name="T12" fmla="*/ 3 w 112"/>
                  <a:gd name="T13" fmla="*/ 1 h 19"/>
                  <a:gd name="T14" fmla="*/ 4 w 112"/>
                  <a:gd name="T15" fmla="*/ 1 h 19"/>
                  <a:gd name="T16" fmla="*/ 4 w 112"/>
                  <a:gd name="T17" fmla="*/ 1 h 19"/>
                  <a:gd name="T18" fmla="*/ 4 w 112"/>
                  <a:gd name="T19" fmla="*/ 1 h 19"/>
                  <a:gd name="T20" fmla="*/ 3 w 112"/>
                  <a:gd name="T21" fmla="*/ 1 h 19"/>
                  <a:gd name="T22" fmla="*/ 3 w 112"/>
                  <a:gd name="T23" fmla="*/ 1 h 19"/>
                  <a:gd name="T24" fmla="*/ 2 w 112"/>
                  <a:gd name="T25" fmla="*/ 1 h 19"/>
                  <a:gd name="T26" fmla="*/ 1 w 112"/>
                  <a:gd name="T27" fmla="*/ 1 h 19"/>
                  <a:gd name="T28" fmla="*/ 1 w 112"/>
                  <a:gd name="T29" fmla="*/ 1 h 19"/>
                  <a:gd name="T30" fmla="*/ 1 w 112"/>
                  <a:gd name="T31" fmla="*/ 1 h 19"/>
                  <a:gd name="T32" fmla="*/ 0 w 112"/>
                  <a:gd name="T33" fmla="*/ 1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2" h="19">
                    <a:moveTo>
                      <a:pt x="0" y="3"/>
                    </a:moveTo>
                    <a:lnTo>
                      <a:pt x="4" y="1"/>
                    </a:lnTo>
                    <a:lnTo>
                      <a:pt x="15" y="0"/>
                    </a:lnTo>
                    <a:lnTo>
                      <a:pt x="32" y="0"/>
                    </a:lnTo>
                    <a:lnTo>
                      <a:pt x="51" y="2"/>
                    </a:lnTo>
                    <a:lnTo>
                      <a:pt x="71" y="4"/>
                    </a:lnTo>
                    <a:lnTo>
                      <a:pt x="89" y="8"/>
                    </a:lnTo>
                    <a:lnTo>
                      <a:pt x="103" y="13"/>
                    </a:lnTo>
                    <a:lnTo>
                      <a:pt x="112" y="19"/>
                    </a:lnTo>
                    <a:lnTo>
                      <a:pt x="102" y="18"/>
                    </a:lnTo>
                    <a:lnTo>
                      <a:pt x="87" y="17"/>
                    </a:lnTo>
                    <a:lnTo>
                      <a:pt x="68" y="16"/>
                    </a:lnTo>
                    <a:lnTo>
                      <a:pt x="49" y="15"/>
                    </a:lnTo>
                    <a:lnTo>
                      <a:pt x="30" y="12"/>
                    </a:lnTo>
                    <a:lnTo>
                      <a:pt x="14" y="10"/>
                    </a:lnTo>
                    <a:lnTo>
                      <a:pt x="4" y="8"/>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62" name="Freeform 50">
                <a:extLst>
                  <a:ext uri="{FF2B5EF4-FFF2-40B4-BE49-F238E27FC236}">
                    <a16:creationId xmlns:a16="http://schemas.microsoft.com/office/drawing/2014/main" xmlns="" id="{E6C928A1-3052-439A-A50C-89CF3A2871C7}"/>
                  </a:ext>
                </a:extLst>
              </p:cNvPr>
              <p:cNvSpPr>
                <a:spLocks/>
              </p:cNvSpPr>
              <p:nvPr/>
            </p:nvSpPr>
            <p:spPr bwMode="auto">
              <a:xfrm>
                <a:off x="2712" y="626"/>
                <a:ext cx="47" cy="7"/>
              </a:xfrm>
              <a:custGeom>
                <a:avLst/>
                <a:gdLst>
                  <a:gd name="T0" fmla="*/ 0 w 94"/>
                  <a:gd name="T1" fmla="*/ 0 h 15"/>
                  <a:gd name="T2" fmla="*/ 1 w 94"/>
                  <a:gd name="T3" fmla="*/ 0 h 15"/>
                  <a:gd name="T4" fmla="*/ 1 w 94"/>
                  <a:gd name="T5" fmla="*/ 0 h 15"/>
                  <a:gd name="T6" fmla="*/ 1 w 94"/>
                  <a:gd name="T7" fmla="*/ 0 h 15"/>
                  <a:gd name="T8" fmla="*/ 2 w 94"/>
                  <a:gd name="T9" fmla="*/ 0 h 15"/>
                  <a:gd name="T10" fmla="*/ 2 w 94"/>
                  <a:gd name="T11" fmla="*/ 0 h 15"/>
                  <a:gd name="T12" fmla="*/ 3 w 94"/>
                  <a:gd name="T13" fmla="*/ 0 h 15"/>
                  <a:gd name="T14" fmla="*/ 3 w 94"/>
                  <a:gd name="T15" fmla="*/ 0 h 15"/>
                  <a:gd name="T16" fmla="*/ 3 w 94"/>
                  <a:gd name="T17" fmla="*/ 0 h 15"/>
                  <a:gd name="T18" fmla="*/ 3 w 94"/>
                  <a:gd name="T19" fmla="*/ 0 h 15"/>
                  <a:gd name="T20" fmla="*/ 3 w 94"/>
                  <a:gd name="T21" fmla="*/ 0 h 15"/>
                  <a:gd name="T22" fmla="*/ 2 w 94"/>
                  <a:gd name="T23" fmla="*/ 0 h 15"/>
                  <a:gd name="T24" fmla="*/ 2 w 94"/>
                  <a:gd name="T25" fmla="*/ 0 h 15"/>
                  <a:gd name="T26" fmla="*/ 1 w 94"/>
                  <a:gd name="T27" fmla="*/ 0 h 15"/>
                  <a:gd name="T28" fmla="*/ 1 w 94"/>
                  <a:gd name="T29" fmla="*/ 0 h 15"/>
                  <a:gd name="T30" fmla="*/ 1 w 94"/>
                  <a:gd name="T31" fmla="*/ 0 h 15"/>
                  <a:gd name="T32" fmla="*/ 0 w 94"/>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4" h="15">
                    <a:moveTo>
                      <a:pt x="0" y="9"/>
                    </a:moveTo>
                    <a:lnTo>
                      <a:pt x="3" y="5"/>
                    </a:lnTo>
                    <a:lnTo>
                      <a:pt x="11" y="3"/>
                    </a:lnTo>
                    <a:lnTo>
                      <a:pt x="24" y="1"/>
                    </a:lnTo>
                    <a:lnTo>
                      <a:pt x="38" y="0"/>
                    </a:lnTo>
                    <a:lnTo>
                      <a:pt x="54" y="1"/>
                    </a:lnTo>
                    <a:lnTo>
                      <a:pt x="69" y="3"/>
                    </a:lnTo>
                    <a:lnTo>
                      <a:pt x="83" y="8"/>
                    </a:lnTo>
                    <a:lnTo>
                      <a:pt x="94" y="15"/>
                    </a:lnTo>
                    <a:lnTo>
                      <a:pt x="85" y="13"/>
                    </a:lnTo>
                    <a:lnTo>
                      <a:pt x="71" y="13"/>
                    </a:lnTo>
                    <a:lnTo>
                      <a:pt x="55" y="13"/>
                    </a:lnTo>
                    <a:lnTo>
                      <a:pt x="39" y="13"/>
                    </a:lnTo>
                    <a:lnTo>
                      <a:pt x="24" y="13"/>
                    </a:lnTo>
                    <a:lnTo>
                      <a:pt x="11" y="13"/>
                    </a:lnTo>
                    <a:lnTo>
                      <a:pt x="3" y="11"/>
                    </a:lnTo>
                    <a:lnTo>
                      <a:pt x="0" y="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63" name="Freeform 51">
                <a:extLst>
                  <a:ext uri="{FF2B5EF4-FFF2-40B4-BE49-F238E27FC236}">
                    <a16:creationId xmlns:a16="http://schemas.microsoft.com/office/drawing/2014/main" xmlns="" id="{49D5F330-9A9C-464A-82AA-78CCE09D7A1F}"/>
                  </a:ext>
                </a:extLst>
              </p:cNvPr>
              <p:cNvSpPr>
                <a:spLocks/>
              </p:cNvSpPr>
              <p:nvPr/>
            </p:nvSpPr>
            <p:spPr bwMode="auto">
              <a:xfrm>
                <a:off x="2730" y="664"/>
                <a:ext cx="23" cy="9"/>
              </a:xfrm>
              <a:custGeom>
                <a:avLst/>
                <a:gdLst>
                  <a:gd name="T0" fmla="*/ 0 w 46"/>
                  <a:gd name="T1" fmla="*/ 1 h 18"/>
                  <a:gd name="T2" fmla="*/ 1 w 46"/>
                  <a:gd name="T3" fmla="*/ 1 h 18"/>
                  <a:gd name="T4" fmla="*/ 1 w 46"/>
                  <a:gd name="T5" fmla="*/ 1 h 18"/>
                  <a:gd name="T6" fmla="*/ 1 w 46"/>
                  <a:gd name="T7" fmla="*/ 1 h 18"/>
                  <a:gd name="T8" fmla="*/ 1 w 46"/>
                  <a:gd name="T9" fmla="*/ 1 h 18"/>
                  <a:gd name="T10" fmla="*/ 1 w 46"/>
                  <a:gd name="T11" fmla="*/ 1 h 18"/>
                  <a:gd name="T12" fmla="*/ 2 w 46"/>
                  <a:gd name="T13" fmla="*/ 0 h 18"/>
                  <a:gd name="T14" fmla="*/ 2 w 46"/>
                  <a:gd name="T15" fmla="*/ 1 h 18"/>
                  <a:gd name="T16" fmla="*/ 2 w 46"/>
                  <a:gd name="T17" fmla="*/ 1 h 18"/>
                  <a:gd name="T18" fmla="*/ 2 w 46"/>
                  <a:gd name="T19" fmla="*/ 1 h 18"/>
                  <a:gd name="T20" fmla="*/ 2 w 46"/>
                  <a:gd name="T21" fmla="*/ 1 h 18"/>
                  <a:gd name="T22" fmla="*/ 1 w 46"/>
                  <a:gd name="T23" fmla="*/ 1 h 18"/>
                  <a:gd name="T24" fmla="*/ 1 w 46"/>
                  <a:gd name="T25" fmla="*/ 1 h 18"/>
                  <a:gd name="T26" fmla="*/ 1 w 46"/>
                  <a:gd name="T27" fmla="*/ 1 h 18"/>
                  <a:gd name="T28" fmla="*/ 1 w 46"/>
                  <a:gd name="T29" fmla="*/ 1 h 18"/>
                  <a:gd name="T30" fmla="*/ 1 w 46"/>
                  <a:gd name="T31" fmla="*/ 1 h 18"/>
                  <a:gd name="T32" fmla="*/ 0 w 4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18">
                    <a:moveTo>
                      <a:pt x="0" y="16"/>
                    </a:moveTo>
                    <a:lnTo>
                      <a:pt x="1" y="12"/>
                    </a:lnTo>
                    <a:lnTo>
                      <a:pt x="6" y="9"/>
                    </a:lnTo>
                    <a:lnTo>
                      <a:pt x="12" y="5"/>
                    </a:lnTo>
                    <a:lnTo>
                      <a:pt x="20" y="3"/>
                    </a:lnTo>
                    <a:lnTo>
                      <a:pt x="28" y="1"/>
                    </a:lnTo>
                    <a:lnTo>
                      <a:pt x="36" y="0"/>
                    </a:lnTo>
                    <a:lnTo>
                      <a:pt x="42" y="2"/>
                    </a:lnTo>
                    <a:lnTo>
                      <a:pt x="46" y="5"/>
                    </a:lnTo>
                    <a:lnTo>
                      <a:pt x="39" y="4"/>
                    </a:lnTo>
                    <a:lnTo>
                      <a:pt x="33" y="5"/>
                    </a:lnTo>
                    <a:lnTo>
                      <a:pt x="25" y="9"/>
                    </a:lnTo>
                    <a:lnTo>
                      <a:pt x="16" y="12"/>
                    </a:lnTo>
                    <a:lnTo>
                      <a:pt x="11" y="16"/>
                    </a:lnTo>
                    <a:lnTo>
                      <a:pt x="5" y="18"/>
                    </a:lnTo>
                    <a:lnTo>
                      <a:pt x="1" y="18"/>
                    </a:lnTo>
                    <a:lnTo>
                      <a:pt x="0" y="1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64" name="Freeform 52">
                <a:extLst>
                  <a:ext uri="{FF2B5EF4-FFF2-40B4-BE49-F238E27FC236}">
                    <a16:creationId xmlns:a16="http://schemas.microsoft.com/office/drawing/2014/main" xmlns="" id="{87394A93-1B97-424B-8B43-2D8E0CF3523A}"/>
                  </a:ext>
                </a:extLst>
              </p:cNvPr>
              <p:cNvSpPr>
                <a:spLocks/>
              </p:cNvSpPr>
              <p:nvPr/>
            </p:nvSpPr>
            <p:spPr bwMode="auto">
              <a:xfrm>
                <a:off x="2681" y="534"/>
                <a:ext cx="42" cy="11"/>
              </a:xfrm>
              <a:custGeom>
                <a:avLst/>
                <a:gdLst>
                  <a:gd name="T0" fmla="*/ 0 w 86"/>
                  <a:gd name="T1" fmla="*/ 0 h 23"/>
                  <a:gd name="T2" fmla="*/ 0 w 86"/>
                  <a:gd name="T3" fmla="*/ 0 h 23"/>
                  <a:gd name="T4" fmla="*/ 0 w 86"/>
                  <a:gd name="T5" fmla="*/ 0 h 23"/>
                  <a:gd name="T6" fmla="*/ 0 w 86"/>
                  <a:gd name="T7" fmla="*/ 0 h 23"/>
                  <a:gd name="T8" fmla="*/ 1 w 86"/>
                  <a:gd name="T9" fmla="*/ 0 h 23"/>
                  <a:gd name="T10" fmla="*/ 1 w 86"/>
                  <a:gd name="T11" fmla="*/ 0 h 23"/>
                  <a:gd name="T12" fmla="*/ 1 w 86"/>
                  <a:gd name="T13" fmla="*/ 0 h 23"/>
                  <a:gd name="T14" fmla="*/ 2 w 86"/>
                  <a:gd name="T15" fmla="*/ 0 h 23"/>
                  <a:gd name="T16" fmla="*/ 2 w 86"/>
                  <a:gd name="T17" fmla="*/ 0 h 23"/>
                  <a:gd name="T18" fmla="*/ 2 w 86"/>
                  <a:gd name="T19" fmla="*/ 0 h 23"/>
                  <a:gd name="T20" fmla="*/ 1 w 86"/>
                  <a:gd name="T21" fmla="*/ 0 h 23"/>
                  <a:gd name="T22" fmla="*/ 1 w 86"/>
                  <a:gd name="T23" fmla="*/ 0 h 23"/>
                  <a:gd name="T24" fmla="*/ 1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6" h="23">
                    <a:moveTo>
                      <a:pt x="0" y="4"/>
                    </a:moveTo>
                    <a:lnTo>
                      <a:pt x="4" y="1"/>
                    </a:lnTo>
                    <a:lnTo>
                      <a:pt x="11" y="0"/>
                    </a:lnTo>
                    <a:lnTo>
                      <a:pt x="21" y="0"/>
                    </a:lnTo>
                    <a:lnTo>
                      <a:pt x="35" y="1"/>
                    </a:lnTo>
                    <a:lnTo>
                      <a:pt x="49" y="4"/>
                    </a:lnTo>
                    <a:lnTo>
                      <a:pt x="63" y="8"/>
                    </a:lnTo>
                    <a:lnTo>
                      <a:pt x="75" y="15"/>
                    </a:lnTo>
                    <a:lnTo>
                      <a:pt x="86" y="23"/>
                    </a:lnTo>
                    <a:lnTo>
                      <a:pt x="75" y="21"/>
                    </a:lnTo>
                    <a:lnTo>
                      <a:pt x="63" y="19"/>
                    </a:lnTo>
                    <a:lnTo>
                      <a:pt x="49" y="16"/>
                    </a:lnTo>
                    <a:lnTo>
                      <a:pt x="35" y="13"/>
                    </a:lnTo>
                    <a:lnTo>
                      <a:pt x="21" y="11"/>
                    </a:lnTo>
                    <a:lnTo>
                      <a:pt x="11" y="8"/>
                    </a:lnTo>
                    <a:lnTo>
                      <a:pt x="3" y="6"/>
                    </a:lnTo>
                    <a:lnTo>
                      <a:pt x="0"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65" name="Freeform 53">
                <a:extLst>
                  <a:ext uri="{FF2B5EF4-FFF2-40B4-BE49-F238E27FC236}">
                    <a16:creationId xmlns:a16="http://schemas.microsoft.com/office/drawing/2014/main" xmlns="" id="{7B2C9AE1-59A5-4EA8-A0DA-68EE6F4F1475}"/>
                  </a:ext>
                </a:extLst>
              </p:cNvPr>
              <p:cNvSpPr>
                <a:spLocks/>
              </p:cNvSpPr>
              <p:nvPr/>
            </p:nvSpPr>
            <p:spPr bwMode="auto">
              <a:xfrm>
                <a:off x="2686" y="571"/>
                <a:ext cx="61" cy="12"/>
              </a:xfrm>
              <a:custGeom>
                <a:avLst/>
                <a:gdLst>
                  <a:gd name="T0" fmla="*/ 0 w 121"/>
                  <a:gd name="T1" fmla="*/ 1 h 24"/>
                  <a:gd name="T2" fmla="*/ 1 w 121"/>
                  <a:gd name="T3" fmla="*/ 1 h 24"/>
                  <a:gd name="T4" fmla="*/ 1 w 121"/>
                  <a:gd name="T5" fmla="*/ 0 h 24"/>
                  <a:gd name="T6" fmla="*/ 2 w 121"/>
                  <a:gd name="T7" fmla="*/ 0 h 24"/>
                  <a:gd name="T8" fmla="*/ 2 w 121"/>
                  <a:gd name="T9" fmla="*/ 1 h 24"/>
                  <a:gd name="T10" fmla="*/ 3 w 121"/>
                  <a:gd name="T11" fmla="*/ 1 h 24"/>
                  <a:gd name="T12" fmla="*/ 3 w 121"/>
                  <a:gd name="T13" fmla="*/ 1 h 24"/>
                  <a:gd name="T14" fmla="*/ 4 w 121"/>
                  <a:gd name="T15" fmla="*/ 1 h 24"/>
                  <a:gd name="T16" fmla="*/ 4 w 121"/>
                  <a:gd name="T17" fmla="*/ 1 h 24"/>
                  <a:gd name="T18" fmla="*/ 4 w 121"/>
                  <a:gd name="T19" fmla="*/ 1 h 24"/>
                  <a:gd name="T20" fmla="*/ 3 w 121"/>
                  <a:gd name="T21" fmla="*/ 1 h 24"/>
                  <a:gd name="T22" fmla="*/ 3 w 121"/>
                  <a:gd name="T23" fmla="*/ 1 h 24"/>
                  <a:gd name="T24" fmla="*/ 2 w 121"/>
                  <a:gd name="T25" fmla="*/ 1 h 24"/>
                  <a:gd name="T26" fmla="*/ 2 w 121"/>
                  <a:gd name="T27" fmla="*/ 1 h 24"/>
                  <a:gd name="T28" fmla="*/ 1 w 121"/>
                  <a:gd name="T29" fmla="*/ 1 h 24"/>
                  <a:gd name="T30" fmla="*/ 1 w 121"/>
                  <a:gd name="T31" fmla="*/ 1 h 24"/>
                  <a:gd name="T32" fmla="*/ 0 w 121"/>
                  <a:gd name="T33" fmla="*/ 1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1" h="24">
                    <a:moveTo>
                      <a:pt x="0" y="5"/>
                    </a:moveTo>
                    <a:lnTo>
                      <a:pt x="5" y="1"/>
                    </a:lnTo>
                    <a:lnTo>
                      <a:pt x="17" y="0"/>
                    </a:lnTo>
                    <a:lnTo>
                      <a:pt x="33" y="0"/>
                    </a:lnTo>
                    <a:lnTo>
                      <a:pt x="54" y="2"/>
                    </a:lnTo>
                    <a:lnTo>
                      <a:pt x="74" y="6"/>
                    </a:lnTo>
                    <a:lnTo>
                      <a:pt x="93" y="11"/>
                    </a:lnTo>
                    <a:lnTo>
                      <a:pt x="109" y="16"/>
                    </a:lnTo>
                    <a:lnTo>
                      <a:pt x="121" y="24"/>
                    </a:lnTo>
                    <a:lnTo>
                      <a:pt x="112" y="23"/>
                    </a:lnTo>
                    <a:lnTo>
                      <a:pt x="96" y="22"/>
                    </a:lnTo>
                    <a:lnTo>
                      <a:pt x="76" y="20"/>
                    </a:lnTo>
                    <a:lnTo>
                      <a:pt x="55" y="17"/>
                    </a:lnTo>
                    <a:lnTo>
                      <a:pt x="35" y="14"/>
                    </a:lnTo>
                    <a:lnTo>
                      <a:pt x="16" y="11"/>
                    </a:lnTo>
                    <a:lnTo>
                      <a:pt x="5" y="8"/>
                    </a:lnTo>
                    <a:lnTo>
                      <a:pt x="0" y="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66" name="Freeform 54">
                <a:extLst>
                  <a:ext uri="{FF2B5EF4-FFF2-40B4-BE49-F238E27FC236}">
                    <a16:creationId xmlns:a16="http://schemas.microsoft.com/office/drawing/2014/main" xmlns="" id="{E06A5CFD-170F-42A5-B4EA-B462E0B552B7}"/>
                  </a:ext>
                </a:extLst>
              </p:cNvPr>
              <p:cNvSpPr>
                <a:spLocks/>
              </p:cNvSpPr>
              <p:nvPr/>
            </p:nvSpPr>
            <p:spPr bwMode="auto">
              <a:xfrm>
                <a:off x="2703" y="615"/>
                <a:ext cx="55" cy="7"/>
              </a:xfrm>
              <a:custGeom>
                <a:avLst/>
                <a:gdLst>
                  <a:gd name="T0" fmla="*/ 0 w 110"/>
                  <a:gd name="T1" fmla="*/ 1 h 14"/>
                  <a:gd name="T2" fmla="*/ 1 w 110"/>
                  <a:gd name="T3" fmla="*/ 1 h 14"/>
                  <a:gd name="T4" fmla="*/ 1 w 110"/>
                  <a:gd name="T5" fmla="*/ 1 h 14"/>
                  <a:gd name="T6" fmla="*/ 1 w 110"/>
                  <a:gd name="T7" fmla="*/ 1 h 14"/>
                  <a:gd name="T8" fmla="*/ 2 w 110"/>
                  <a:gd name="T9" fmla="*/ 0 h 14"/>
                  <a:gd name="T10" fmla="*/ 3 w 110"/>
                  <a:gd name="T11" fmla="*/ 0 h 14"/>
                  <a:gd name="T12" fmla="*/ 3 w 110"/>
                  <a:gd name="T13" fmla="*/ 1 h 14"/>
                  <a:gd name="T14" fmla="*/ 4 w 110"/>
                  <a:gd name="T15" fmla="*/ 1 h 14"/>
                  <a:gd name="T16" fmla="*/ 4 w 110"/>
                  <a:gd name="T17" fmla="*/ 1 h 14"/>
                  <a:gd name="T18" fmla="*/ 4 w 110"/>
                  <a:gd name="T19" fmla="*/ 1 h 14"/>
                  <a:gd name="T20" fmla="*/ 3 w 110"/>
                  <a:gd name="T21" fmla="*/ 1 h 14"/>
                  <a:gd name="T22" fmla="*/ 3 w 110"/>
                  <a:gd name="T23" fmla="*/ 1 h 14"/>
                  <a:gd name="T24" fmla="*/ 2 w 110"/>
                  <a:gd name="T25" fmla="*/ 1 h 14"/>
                  <a:gd name="T26" fmla="*/ 1 w 110"/>
                  <a:gd name="T27" fmla="*/ 1 h 14"/>
                  <a:gd name="T28" fmla="*/ 1 w 110"/>
                  <a:gd name="T29" fmla="*/ 1 h 14"/>
                  <a:gd name="T30" fmla="*/ 1 w 110"/>
                  <a:gd name="T31" fmla="*/ 1 h 14"/>
                  <a:gd name="T32" fmla="*/ 0 w 110"/>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0" h="14">
                    <a:moveTo>
                      <a:pt x="0" y="9"/>
                    </a:moveTo>
                    <a:lnTo>
                      <a:pt x="5" y="6"/>
                    </a:lnTo>
                    <a:lnTo>
                      <a:pt x="14" y="3"/>
                    </a:lnTo>
                    <a:lnTo>
                      <a:pt x="29" y="1"/>
                    </a:lnTo>
                    <a:lnTo>
                      <a:pt x="46" y="0"/>
                    </a:lnTo>
                    <a:lnTo>
                      <a:pt x="65" y="0"/>
                    </a:lnTo>
                    <a:lnTo>
                      <a:pt x="82" y="2"/>
                    </a:lnTo>
                    <a:lnTo>
                      <a:pt x="98" y="7"/>
                    </a:lnTo>
                    <a:lnTo>
                      <a:pt x="110" y="14"/>
                    </a:lnTo>
                    <a:lnTo>
                      <a:pt x="99" y="12"/>
                    </a:lnTo>
                    <a:lnTo>
                      <a:pt x="84" y="12"/>
                    </a:lnTo>
                    <a:lnTo>
                      <a:pt x="66" y="14"/>
                    </a:lnTo>
                    <a:lnTo>
                      <a:pt x="48" y="14"/>
                    </a:lnTo>
                    <a:lnTo>
                      <a:pt x="30" y="14"/>
                    </a:lnTo>
                    <a:lnTo>
                      <a:pt x="14" y="14"/>
                    </a:lnTo>
                    <a:lnTo>
                      <a:pt x="4" y="11"/>
                    </a:lnTo>
                    <a:lnTo>
                      <a:pt x="0" y="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67" name="Freeform 55">
                <a:extLst>
                  <a:ext uri="{FF2B5EF4-FFF2-40B4-BE49-F238E27FC236}">
                    <a16:creationId xmlns:a16="http://schemas.microsoft.com/office/drawing/2014/main" xmlns="" id="{820D3400-B83E-4F5D-BA7D-FAAD02F978DA}"/>
                  </a:ext>
                </a:extLst>
              </p:cNvPr>
              <p:cNvSpPr>
                <a:spLocks/>
              </p:cNvSpPr>
              <p:nvPr/>
            </p:nvSpPr>
            <p:spPr bwMode="auto">
              <a:xfrm>
                <a:off x="2714" y="638"/>
                <a:ext cx="44" cy="7"/>
              </a:xfrm>
              <a:custGeom>
                <a:avLst/>
                <a:gdLst>
                  <a:gd name="T0" fmla="*/ 0 w 89"/>
                  <a:gd name="T1" fmla="*/ 1 h 14"/>
                  <a:gd name="T2" fmla="*/ 0 w 89"/>
                  <a:gd name="T3" fmla="*/ 1 h 14"/>
                  <a:gd name="T4" fmla="*/ 0 w 89"/>
                  <a:gd name="T5" fmla="*/ 0 h 14"/>
                  <a:gd name="T6" fmla="*/ 0 w 89"/>
                  <a:gd name="T7" fmla="*/ 0 h 14"/>
                  <a:gd name="T8" fmla="*/ 1 w 89"/>
                  <a:gd name="T9" fmla="*/ 1 h 14"/>
                  <a:gd name="T10" fmla="*/ 1 w 89"/>
                  <a:gd name="T11" fmla="*/ 1 h 14"/>
                  <a:gd name="T12" fmla="*/ 2 w 89"/>
                  <a:gd name="T13" fmla="*/ 1 h 14"/>
                  <a:gd name="T14" fmla="*/ 2 w 89"/>
                  <a:gd name="T15" fmla="*/ 1 h 14"/>
                  <a:gd name="T16" fmla="*/ 2 w 89"/>
                  <a:gd name="T17" fmla="*/ 1 h 14"/>
                  <a:gd name="T18" fmla="*/ 2 w 89"/>
                  <a:gd name="T19" fmla="*/ 1 h 14"/>
                  <a:gd name="T20" fmla="*/ 2 w 89"/>
                  <a:gd name="T21" fmla="*/ 1 h 14"/>
                  <a:gd name="T22" fmla="*/ 1 w 89"/>
                  <a:gd name="T23" fmla="*/ 1 h 14"/>
                  <a:gd name="T24" fmla="*/ 1 w 89"/>
                  <a:gd name="T25" fmla="*/ 1 h 14"/>
                  <a:gd name="T26" fmla="*/ 0 w 89"/>
                  <a:gd name="T27" fmla="*/ 1 h 14"/>
                  <a:gd name="T28" fmla="*/ 0 w 89"/>
                  <a:gd name="T29" fmla="*/ 1 h 14"/>
                  <a:gd name="T30" fmla="*/ 0 w 89"/>
                  <a:gd name="T31" fmla="*/ 1 h 14"/>
                  <a:gd name="T32" fmla="*/ 0 w 89"/>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9" h="14">
                    <a:moveTo>
                      <a:pt x="0" y="4"/>
                    </a:moveTo>
                    <a:lnTo>
                      <a:pt x="4" y="2"/>
                    </a:lnTo>
                    <a:lnTo>
                      <a:pt x="13" y="0"/>
                    </a:lnTo>
                    <a:lnTo>
                      <a:pt x="27" y="0"/>
                    </a:lnTo>
                    <a:lnTo>
                      <a:pt x="43" y="1"/>
                    </a:lnTo>
                    <a:lnTo>
                      <a:pt x="58" y="3"/>
                    </a:lnTo>
                    <a:lnTo>
                      <a:pt x="73" y="6"/>
                    </a:lnTo>
                    <a:lnTo>
                      <a:pt x="83" y="9"/>
                    </a:lnTo>
                    <a:lnTo>
                      <a:pt x="89" y="14"/>
                    </a:lnTo>
                    <a:lnTo>
                      <a:pt x="81" y="13"/>
                    </a:lnTo>
                    <a:lnTo>
                      <a:pt x="69" y="13"/>
                    </a:lnTo>
                    <a:lnTo>
                      <a:pt x="55" y="11"/>
                    </a:lnTo>
                    <a:lnTo>
                      <a:pt x="40" y="10"/>
                    </a:lnTo>
                    <a:lnTo>
                      <a:pt x="27" y="10"/>
                    </a:lnTo>
                    <a:lnTo>
                      <a:pt x="14" y="8"/>
                    </a:lnTo>
                    <a:lnTo>
                      <a:pt x="5" y="7"/>
                    </a:lnTo>
                    <a:lnTo>
                      <a:pt x="0"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68" name="Freeform 56">
                <a:extLst>
                  <a:ext uri="{FF2B5EF4-FFF2-40B4-BE49-F238E27FC236}">
                    <a16:creationId xmlns:a16="http://schemas.microsoft.com/office/drawing/2014/main" xmlns="" id="{7958F9B0-8E05-496E-8CC3-CADAFAFE4AFE}"/>
                  </a:ext>
                </a:extLst>
              </p:cNvPr>
              <p:cNvSpPr>
                <a:spLocks/>
              </p:cNvSpPr>
              <p:nvPr/>
            </p:nvSpPr>
            <p:spPr bwMode="auto">
              <a:xfrm>
                <a:off x="2729" y="652"/>
                <a:ext cx="27" cy="7"/>
              </a:xfrm>
              <a:custGeom>
                <a:avLst/>
                <a:gdLst>
                  <a:gd name="T0" fmla="*/ 0 w 55"/>
                  <a:gd name="T1" fmla="*/ 1 h 14"/>
                  <a:gd name="T2" fmla="*/ 0 w 55"/>
                  <a:gd name="T3" fmla="*/ 1 h 14"/>
                  <a:gd name="T4" fmla="*/ 0 w 55"/>
                  <a:gd name="T5" fmla="*/ 1 h 14"/>
                  <a:gd name="T6" fmla="*/ 0 w 55"/>
                  <a:gd name="T7" fmla="*/ 1 h 14"/>
                  <a:gd name="T8" fmla="*/ 0 w 55"/>
                  <a:gd name="T9" fmla="*/ 1 h 14"/>
                  <a:gd name="T10" fmla="*/ 1 w 55"/>
                  <a:gd name="T11" fmla="*/ 0 h 14"/>
                  <a:gd name="T12" fmla="*/ 1 w 55"/>
                  <a:gd name="T13" fmla="*/ 1 h 14"/>
                  <a:gd name="T14" fmla="*/ 1 w 55"/>
                  <a:gd name="T15" fmla="*/ 1 h 14"/>
                  <a:gd name="T16" fmla="*/ 1 w 55"/>
                  <a:gd name="T17" fmla="*/ 1 h 14"/>
                  <a:gd name="T18" fmla="*/ 1 w 55"/>
                  <a:gd name="T19" fmla="*/ 1 h 14"/>
                  <a:gd name="T20" fmla="*/ 1 w 55"/>
                  <a:gd name="T21" fmla="*/ 1 h 14"/>
                  <a:gd name="T22" fmla="*/ 0 w 55"/>
                  <a:gd name="T23" fmla="*/ 1 h 14"/>
                  <a:gd name="T24" fmla="*/ 0 w 55"/>
                  <a:gd name="T25" fmla="*/ 1 h 14"/>
                  <a:gd name="T26" fmla="*/ 0 w 55"/>
                  <a:gd name="T27" fmla="*/ 1 h 14"/>
                  <a:gd name="T28" fmla="*/ 0 w 55"/>
                  <a:gd name="T29" fmla="*/ 1 h 14"/>
                  <a:gd name="T30" fmla="*/ 0 w 55"/>
                  <a:gd name="T31" fmla="*/ 1 h 14"/>
                  <a:gd name="T32" fmla="*/ 0 w 55"/>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5" h="14">
                    <a:moveTo>
                      <a:pt x="0" y="11"/>
                    </a:moveTo>
                    <a:lnTo>
                      <a:pt x="2" y="9"/>
                    </a:lnTo>
                    <a:lnTo>
                      <a:pt x="8" y="5"/>
                    </a:lnTo>
                    <a:lnTo>
                      <a:pt x="15" y="3"/>
                    </a:lnTo>
                    <a:lnTo>
                      <a:pt x="24" y="1"/>
                    </a:lnTo>
                    <a:lnTo>
                      <a:pt x="35" y="0"/>
                    </a:lnTo>
                    <a:lnTo>
                      <a:pt x="44" y="1"/>
                    </a:lnTo>
                    <a:lnTo>
                      <a:pt x="51" y="2"/>
                    </a:lnTo>
                    <a:lnTo>
                      <a:pt x="55" y="6"/>
                    </a:lnTo>
                    <a:lnTo>
                      <a:pt x="48" y="5"/>
                    </a:lnTo>
                    <a:lnTo>
                      <a:pt x="39" y="5"/>
                    </a:lnTo>
                    <a:lnTo>
                      <a:pt x="30" y="8"/>
                    </a:lnTo>
                    <a:lnTo>
                      <a:pt x="21" y="10"/>
                    </a:lnTo>
                    <a:lnTo>
                      <a:pt x="13" y="13"/>
                    </a:lnTo>
                    <a:lnTo>
                      <a:pt x="6" y="14"/>
                    </a:lnTo>
                    <a:lnTo>
                      <a:pt x="1" y="14"/>
                    </a:lnTo>
                    <a:lnTo>
                      <a:pt x="0" y="1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69" name="Freeform 57">
                <a:extLst>
                  <a:ext uri="{FF2B5EF4-FFF2-40B4-BE49-F238E27FC236}">
                    <a16:creationId xmlns:a16="http://schemas.microsoft.com/office/drawing/2014/main" xmlns="" id="{C1DE7FBE-81E4-4B9F-9013-51A282EF4B66}"/>
                  </a:ext>
                </a:extLst>
              </p:cNvPr>
              <p:cNvSpPr>
                <a:spLocks/>
              </p:cNvSpPr>
              <p:nvPr/>
            </p:nvSpPr>
            <p:spPr bwMode="auto">
              <a:xfrm>
                <a:off x="2688" y="522"/>
                <a:ext cx="27" cy="11"/>
              </a:xfrm>
              <a:custGeom>
                <a:avLst/>
                <a:gdLst>
                  <a:gd name="T0" fmla="*/ 2 w 54"/>
                  <a:gd name="T1" fmla="*/ 0 h 23"/>
                  <a:gd name="T2" fmla="*/ 2 w 54"/>
                  <a:gd name="T3" fmla="*/ 0 h 23"/>
                  <a:gd name="T4" fmla="*/ 2 w 54"/>
                  <a:gd name="T5" fmla="*/ 0 h 23"/>
                  <a:gd name="T6" fmla="*/ 2 w 54"/>
                  <a:gd name="T7" fmla="*/ 0 h 23"/>
                  <a:gd name="T8" fmla="*/ 1 w 54"/>
                  <a:gd name="T9" fmla="*/ 0 h 23"/>
                  <a:gd name="T10" fmla="*/ 1 w 54"/>
                  <a:gd name="T11" fmla="*/ 0 h 23"/>
                  <a:gd name="T12" fmla="*/ 1 w 54"/>
                  <a:gd name="T13" fmla="*/ 0 h 23"/>
                  <a:gd name="T14" fmla="*/ 0 w 54"/>
                  <a:gd name="T15" fmla="*/ 0 h 23"/>
                  <a:gd name="T16" fmla="*/ 0 w 54"/>
                  <a:gd name="T17" fmla="*/ 0 h 23"/>
                  <a:gd name="T18" fmla="*/ 1 w 54"/>
                  <a:gd name="T19" fmla="*/ 0 h 23"/>
                  <a:gd name="T20" fmla="*/ 1 w 54"/>
                  <a:gd name="T21" fmla="*/ 0 h 23"/>
                  <a:gd name="T22" fmla="*/ 1 w 54"/>
                  <a:gd name="T23" fmla="*/ 0 h 23"/>
                  <a:gd name="T24" fmla="*/ 1 w 54"/>
                  <a:gd name="T25" fmla="*/ 0 h 23"/>
                  <a:gd name="T26" fmla="*/ 2 w 54"/>
                  <a:gd name="T27" fmla="*/ 0 h 23"/>
                  <a:gd name="T28" fmla="*/ 2 w 54"/>
                  <a:gd name="T29" fmla="*/ 0 h 23"/>
                  <a:gd name="T30" fmla="*/ 2 w 54"/>
                  <a:gd name="T31" fmla="*/ 0 h 23"/>
                  <a:gd name="T32" fmla="*/ 2 w 54"/>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23">
                    <a:moveTo>
                      <a:pt x="54" y="23"/>
                    </a:moveTo>
                    <a:lnTo>
                      <a:pt x="50" y="22"/>
                    </a:lnTo>
                    <a:lnTo>
                      <a:pt x="42" y="21"/>
                    </a:lnTo>
                    <a:lnTo>
                      <a:pt x="33" y="20"/>
                    </a:lnTo>
                    <a:lnTo>
                      <a:pt x="22" y="17"/>
                    </a:lnTo>
                    <a:lnTo>
                      <a:pt x="13" y="15"/>
                    </a:lnTo>
                    <a:lnTo>
                      <a:pt x="5" y="12"/>
                    </a:lnTo>
                    <a:lnTo>
                      <a:pt x="0" y="8"/>
                    </a:lnTo>
                    <a:lnTo>
                      <a:pt x="0" y="4"/>
                    </a:lnTo>
                    <a:lnTo>
                      <a:pt x="4" y="0"/>
                    </a:lnTo>
                    <a:lnTo>
                      <a:pt x="10" y="0"/>
                    </a:lnTo>
                    <a:lnTo>
                      <a:pt x="16" y="2"/>
                    </a:lnTo>
                    <a:lnTo>
                      <a:pt x="26" y="7"/>
                    </a:lnTo>
                    <a:lnTo>
                      <a:pt x="34" y="12"/>
                    </a:lnTo>
                    <a:lnTo>
                      <a:pt x="42" y="16"/>
                    </a:lnTo>
                    <a:lnTo>
                      <a:pt x="50" y="21"/>
                    </a:lnTo>
                    <a:lnTo>
                      <a:pt x="54" y="2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70" name="Freeform 58">
                <a:extLst>
                  <a:ext uri="{FF2B5EF4-FFF2-40B4-BE49-F238E27FC236}">
                    <a16:creationId xmlns:a16="http://schemas.microsoft.com/office/drawing/2014/main" xmlns="" id="{5A91BBF3-B07C-47DC-9C8C-21B8321977B9}"/>
                  </a:ext>
                </a:extLst>
              </p:cNvPr>
              <p:cNvSpPr>
                <a:spLocks/>
              </p:cNvSpPr>
              <p:nvPr/>
            </p:nvSpPr>
            <p:spPr bwMode="auto">
              <a:xfrm>
                <a:off x="2712" y="509"/>
                <a:ext cx="5" cy="26"/>
              </a:xfrm>
              <a:custGeom>
                <a:avLst/>
                <a:gdLst>
                  <a:gd name="T0" fmla="*/ 1 w 10"/>
                  <a:gd name="T1" fmla="*/ 2 h 52"/>
                  <a:gd name="T2" fmla="*/ 1 w 10"/>
                  <a:gd name="T3" fmla="*/ 2 h 52"/>
                  <a:gd name="T4" fmla="*/ 1 w 10"/>
                  <a:gd name="T5" fmla="*/ 1 h 52"/>
                  <a:gd name="T6" fmla="*/ 1 w 10"/>
                  <a:gd name="T7" fmla="*/ 1 h 52"/>
                  <a:gd name="T8" fmla="*/ 1 w 10"/>
                  <a:gd name="T9" fmla="*/ 0 h 52"/>
                  <a:gd name="T10" fmla="*/ 0 w 10"/>
                  <a:gd name="T11" fmla="*/ 1 h 52"/>
                  <a:gd name="T12" fmla="*/ 1 w 10"/>
                  <a:gd name="T13" fmla="*/ 1 h 52"/>
                  <a:gd name="T14" fmla="*/ 1 w 10"/>
                  <a:gd name="T15" fmla="*/ 2 h 52"/>
                  <a:gd name="T16" fmla="*/ 1 w 10"/>
                  <a:gd name="T17" fmla="*/ 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52">
                    <a:moveTo>
                      <a:pt x="7" y="52"/>
                    </a:moveTo>
                    <a:lnTo>
                      <a:pt x="8" y="41"/>
                    </a:lnTo>
                    <a:lnTo>
                      <a:pt x="10" y="24"/>
                    </a:lnTo>
                    <a:lnTo>
                      <a:pt x="10" y="8"/>
                    </a:lnTo>
                    <a:lnTo>
                      <a:pt x="4" y="0"/>
                    </a:lnTo>
                    <a:lnTo>
                      <a:pt x="0" y="6"/>
                    </a:lnTo>
                    <a:lnTo>
                      <a:pt x="1" y="20"/>
                    </a:lnTo>
                    <a:lnTo>
                      <a:pt x="4" y="38"/>
                    </a:lnTo>
                    <a:lnTo>
                      <a:pt x="7"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71" name="Freeform 59">
                <a:extLst>
                  <a:ext uri="{FF2B5EF4-FFF2-40B4-BE49-F238E27FC236}">
                    <a16:creationId xmlns:a16="http://schemas.microsoft.com/office/drawing/2014/main" xmlns="" id="{91C63F76-A558-48F9-B71B-D37AED292C3B}"/>
                  </a:ext>
                </a:extLst>
              </p:cNvPr>
              <p:cNvSpPr>
                <a:spLocks/>
              </p:cNvSpPr>
              <p:nvPr/>
            </p:nvSpPr>
            <p:spPr bwMode="auto">
              <a:xfrm>
                <a:off x="2691" y="504"/>
                <a:ext cx="16" cy="23"/>
              </a:xfrm>
              <a:custGeom>
                <a:avLst/>
                <a:gdLst>
                  <a:gd name="T0" fmla="*/ 1 w 31"/>
                  <a:gd name="T1" fmla="*/ 2 h 44"/>
                  <a:gd name="T2" fmla="*/ 1 w 31"/>
                  <a:gd name="T3" fmla="*/ 2 h 44"/>
                  <a:gd name="T4" fmla="*/ 1 w 31"/>
                  <a:gd name="T5" fmla="*/ 1 h 44"/>
                  <a:gd name="T6" fmla="*/ 1 w 31"/>
                  <a:gd name="T7" fmla="*/ 1 h 44"/>
                  <a:gd name="T8" fmla="*/ 1 w 31"/>
                  <a:gd name="T9" fmla="*/ 0 h 44"/>
                  <a:gd name="T10" fmla="*/ 0 w 31"/>
                  <a:gd name="T11" fmla="*/ 1 h 44"/>
                  <a:gd name="T12" fmla="*/ 1 w 31"/>
                  <a:gd name="T13" fmla="*/ 1 h 44"/>
                  <a:gd name="T14" fmla="*/ 1 w 31"/>
                  <a:gd name="T15" fmla="*/ 1 h 44"/>
                  <a:gd name="T16" fmla="*/ 1 w 31"/>
                  <a:gd name="T17" fmla="*/ 1 h 44"/>
                  <a:gd name="T18" fmla="*/ 1 w 31"/>
                  <a:gd name="T19" fmla="*/ 1 h 44"/>
                  <a:gd name="T20" fmla="*/ 1 w 31"/>
                  <a:gd name="T21" fmla="*/ 2 h 44"/>
                  <a:gd name="T22" fmla="*/ 1 w 31"/>
                  <a:gd name="T23" fmla="*/ 2 h 44"/>
                  <a:gd name="T24" fmla="*/ 1 w 31"/>
                  <a:gd name="T25" fmla="*/ 2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44">
                    <a:moveTo>
                      <a:pt x="31" y="44"/>
                    </a:moveTo>
                    <a:lnTo>
                      <a:pt x="27" y="35"/>
                    </a:lnTo>
                    <a:lnTo>
                      <a:pt x="20" y="18"/>
                    </a:lnTo>
                    <a:lnTo>
                      <a:pt x="11" y="4"/>
                    </a:lnTo>
                    <a:lnTo>
                      <a:pt x="3" y="0"/>
                    </a:lnTo>
                    <a:lnTo>
                      <a:pt x="0" y="3"/>
                    </a:lnTo>
                    <a:lnTo>
                      <a:pt x="1" y="8"/>
                    </a:lnTo>
                    <a:lnTo>
                      <a:pt x="5" y="13"/>
                    </a:lnTo>
                    <a:lnTo>
                      <a:pt x="9" y="20"/>
                    </a:lnTo>
                    <a:lnTo>
                      <a:pt x="15" y="28"/>
                    </a:lnTo>
                    <a:lnTo>
                      <a:pt x="22" y="35"/>
                    </a:lnTo>
                    <a:lnTo>
                      <a:pt x="28" y="40"/>
                    </a:lnTo>
                    <a:lnTo>
                      <a:pt x="31" y="4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72" name="Freeform 60">
                <a:extLst>
                  <a:ext uri="{FF2B5EF4-FFF2-40B4-BE49-F238E27FC236}">
                    <a16:creationId xmlns:a16="http://schemas.microsoft.com/office/drawing/2014/main" xmlns="" id="{52A5F739-5E4E-4DA0-9671-AFB65AA59A84}"/>
                  </a:ext>
                </a:extLst>
              </p:cNvPr>
              <p:cNvSpPr>
                <a:spLocks/>
              </p:cNvSpPr>
              <p:nvPr/>
            </p:nvSpPr>
            <p:spPr bwMode="auto">
              <a:xfrm>
                <a:off x="2753" y="650"/>
                <a:ext cx="35" cy="8"/>
              </a:xfrm>
              <a:custGeom>
                <a:avLst/>
                <a:gdLst>
                  <a:gd name="T0" fmla="*/ 0 w 69"/>
                  <a:gd name="T1" fmla="*/ 1 h 15"/>
                  <a:gd name="T2" fmla="*/ 1 w 69"/>
                  <a:gd name="T3" fmla="*/ 1 h 15"/>
                  <a:gd name="T4" fmla="*/ 1 w 69"/>
                  <a:gd name="T5" fmla="*/ 1 h 15"/>
                  <a:gd name="T6" fmla="*/ 1 w 69"/>
                  <a:gd name="T7" fmla="*/ 1 h 15"/>
                  <a:gd name="T8" fmla="*/ 2 w 69"/>
                  <a:gd name="T9" fmla="*/ 0 h 15"/>
                  <a:gd name="T10" fmla="*/ 2 w 69"/>
                  <a:gd name="T11" fmla="*/ 0 h 15"/>
                  <a:gd name="T12" fmla="*/ 2 w 69"/>
                  <a:gd name="T13" fmla="*/ 1 h 15"/>
                  <a:gd name="T14" fmla="*/ 3 w 69"/>
                  <a:gd name="T15" fmla="*/ 1 h 15"/>
                  <a:gd name="T16" fmla="*/ 3 w 69"/>
                  <a:gd name="T17" fmla="*/ 1 h 15"/>
                  <a:gd name="T18" fmla="*/ 3 w 69"/>
                  <a:gd name="T19" fmla="*/ 1 h 15"/>
                  <a:gd name="T20" fmla="*/ 2 w 69"/>
                  <a:gd name="T21" fmla="*/ 1 h 15"/>
                  <a:gd name="T22" fmla="*/ 2 w 69"/>
                  <a:gd name="T23" fmla="*/ 1 h 15"/>
                  <a:gd name="T24" fmla="*/ 2 w 69"/>
                  <a:gd name="T25" fmla="*/ 1 h 15"/>
                  <a:gd name="T26" fmla="*/ 1 w 69"/>
                  <a:gd name="T27" fmla="*/ 1 h 15"/>
                  <a:gd name="T28" fmla="*/ 1 w 69"/>
                  <a:gd name="T29" fmla="*/ 1 h 15"/>
                  <a:gd name="T30" fmla="*/ 1 w 69"/>
                  <a:gd name="T31" fmla="*/ 1 h 15"/>
                  <a:gd name="T32" fmla="*/ 0 w 69"/>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15">
                    <a:moveTo>
                      <a:pt x="0" y="10"/>
                    </a:moveTo>
                    <a:lnTo>
                      <a:pt x="6" y="6"/>
                    </a:lnTo>
                    <a:lnTo>
                      <a:pt x="17" y="4"/>
                    </a:lnTo>
                    <a:lnTo>
                      <a:pt x="27" y="1"/>
                    </a:lnTo>
                    <a:lnTo>
                      <a:pt x="39" y="0"/>
                    </a:lnTo>
                    <a:lnTo>
                      <a:pt x="49" y="0"/>
                    </a:lnTo>
                    <a:lnTo>
                      <a:pt x="58" y="2"/>
                    </a:lnTo>
                    <a:lnTo>
                      <a:pt x="65" y="5"/>
                    </a:lnTo>
                    <a:lnTo>
                      <a:pt x="69" y="9"/>
                    </a:lnTo>
                    <a:lnTo>
                      <a:pt x="67" y="13"/>
                    </a:lnTo>
                    <a:lnTo>
                      <a:pt x="62" y="15"/>
                    </a:lnTo>
                    <a:lnTo>
                      <a:pt x="53" y="15"/>
                    </a:lnTo>
                    <a:lnTo>
                      <a:pt x="41" y="15"/>
                    </a:lnTo>
                    <a:lnTo>
                      <a:pt x="29" y="13"/>
                    </a:lnTo>
                    <a:lnTo>
                      <a:pt x="18" y="12"/>
                    </a:lnTo>
                    <a:lnTo>
                      <a:pt x="8" y="10"/>
                    </a:lnTo>
                    <a:lnTo>
                      <a:pt x="0" y="1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73" name="Freeform 61">
                <a:extLst>
                  <a:ext uri="{FF2B5EF4-FFF2-40B4-BE49-F238E27FC236}">
                    <a16:creationId xmlns:a16="http://schemas.microsoft.com/office/drawing/2014/main" xmlns="" id="{618E11DB-01B4-48F6-A9CF-8AB7BB61552A}"/>
                  </a:ext>
                </a:extLst>
              </p:cNvPr>
              <p:cNvSpPr>
                <a:spLocks/>
              </p:cNvSpPr>
              <p:nvPr/>
            </p:nvSpPr>
            <p:spPr bwMode="auto">
              <a:xfrm>
                <a:off x="2748" y="669"/>
                <a:ext cx="31" cy="14"/>
              </a:xfrm>
              <a:custGeom>
                <a:avLst/>
                <a:gdLst>
                  <a:gd name="T0" fmla="*/ 0 w 63"/>
                  <a:gd name="T1" fmla="*/ 0 h 28"/>
                  <a:gd name="T2" fmla="*/ 0 w 63"/>
                  <a:gd name="T3" fmla="*/ 1 h 28"/>
                  <a:gd name="T4" fmla="*/ 0 w 63"/>
                  <a:gd name="T5" fmla="*/ 1 h 28"/>
                  <a:gd name="T6" fmla="*/ 0 w 63"/>
                  <a:gd name="T7" fmla="*/ 1 h 28"/>
                  <a:gd name="T8" fmla="*/ 1 w 63"/>
                  <a:gd name="T9" fmla="*/ 1 h 28"/>
                  <a:gd name="T10" fmla="*/ 1 w 63"/>
                  <a:gd name="T11" fmla="*/ 1 h 28"/>
                  <a:gd name="T12" fmla="*/ 1 w 63"/>
                  <a:gd name="T13" fmla="*/ 1 h 28"/>
                  <a:gd name="T14" fmla="*/ 1 w 63"/>
                  <a:gd name="T15" fmla="*/ 1 h 28"/>
                  <a:gd name="T16" fmla="*/ 1 w 63"/>
                  <a:gd name="T17" fmla="*/ 1 h 28"/>
                  <a:gd name="T18" fmla="*/ 1 w 63"/>
                  <a:gd name="T19" fmla="*/ 1 h 28"/>
                  <a:gd name="T20" fmla="*/ 1 w 63"/>
                  <a:gd name="T21" fmla="*/ 1 h 28"/>
                  <a:gd name="T22" fmla="*/ 1 w 63"/>
                  <a:gd name="T23" fmla="*/ 1 h 28"/>
                  <a:gd name="T24" fmla="*/ 1 w 63"/>
                  <a:gd name="T25" fmla="*/ 1 h 28"/>
                  <a:gd name="T26" fmla="*/ 0 w 63"/>
                  <a:gd name="T27" fmla="*/ 1 h 28"/>
                  <a:gd name="T28" fmla="*/ 0 w 63"/>
                  <a:gd name="T29" fmla="*/ 1 h 28"/>
                  <a:gd name="T30" fmla="*/ 0 w 63"/>
                  <a:gd name="T31" fmla="*/ 1 h 28"/>
                  <a:gd name="T32" fmla="*/ 0 w 63"/>
                  <a:gd name="T33" fmla="*/ 0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28">
                    <a:moveTo>
                      <a:pt x="0" y="0"/>
                    </a:moveTo>
                    <a:lnTo>
                      <a:pt x="7" y="1"/>
                    </a:lnTo>
                    <a:lnTo>
                      <a:pt x="15" y="2"/>
                    </a:lnTo>
                    <a:lnTo>
                      <a:pt x="25" y="5"/>
                    </a:lnTo>
                    <a:lnTo>
                      <a:pt x="37" y="8"/>
                    </a:lnTo>
                    <a:lnTo>
                      <a:pt x="46" y="12"/>
                    </a:lnTo>
                    <a:lnTo>
                      <a:pt x="55" y="16"/>
                    </a:lnTo>
                    <a:lnTo>
                      <a:pt x="61" y="21"/>
                    </a:lnTo>
                    <a:lnTo>
                      <a:pt x="63" y="25"/>
                    </a:lnTo>
                    <a:lnTo>
                      <a:pt x="61" y="28"/>
                    </a:lnTo>
                    <a:lnTo>
                      <a:pt x="55" y="28"/>
                    </a:lnTo>
                    <a:lnTo>
                      <a:pt x="46" y="24"/>
                    </a:lnTo>
                    <a:lnTo>
                      <a:pt x="35" y="20"/>
                    </a:lnTo>
                    <a:lnTo>
                      <a:pt x="23" y="14"/>
                    </a:lnTo>
                    <a:lnTo>
                      <a:pt x="13" y="8"/>
                    </a:lnTo>
                    <a:lnTo>
                      <a:pt x="5"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74" name="Freeform 62">
                <a:extLst>
                  <a:ext uri="{FF2B5EF4-FFF2-40B4-BE49-F238E27FC236}">
                    <a16:creationId xmlns:a16="http://schemas.microsoft.com/office/drawing/2014/main" xmlns="" id="{569F7008-0DB2-4E93-B36F-9260D5D72B01}"/>
                  </a:ext>
                </a:extLst>
              </p:cNvPr>
              <p:cNvSpPr>
                <a:spLocks/>
              </p:cNvSpPr>
              <p:nvPr/>
            </p:nvSpPr>
            <p:spPr bwMode="auto">
              <a:xfrm>
                <a:off x="2757" y="637"/>
                <a:ext cx="31" cy="8"/>
              </a:xfrm>
              <a:custGeom>
                <a:avLst/>
                <a:gdLst>
                  <a:gd name="T0" fmla="*/ 0 w 64"/>
                  <a:gd name="T1" fmla="*/ 1 h 15"/>
                  <a:gd name="T2" fmla="*/ 0 w 64"/>
                  <a:gd name="T3" fmla="*/ 1 h 15"/>
                  <a:gd name="T4" fmla="*/ 0 w 64"/>
                  <a:gd name="T5" fmla="*/ 1 h 15"/>
                  <a:gd name="T6" fmla="*/ 0 w 64"/>
                  <a:gd name="T7" fmla="*/ 1 h 15"/>
                  <a:gd name="T8" fmla="*/ 0 w 64"/>
                  <a:gd name="T9" fmla="*/ 0 h 15"/>
                  <a:gd name="T10" fmla="*/ 1 w 64"/>
                  <a:gd name="T11" fmla="*/ 0 h 15"/>
                  <a:gd name="T12" fmla="*/ 1 w 64"/>
                  <a:gd name="T13" fmla="*/ 1 h 15"/>
                  <a:gd name="T14" fmla="*/ 1 w 64"/>
                  <a:gd name="T15" fmla="*/ 1 h 15"/>
                  <a:gd name="T16" fmla="*/ 1 w 64"/>
                  <a:gd name="T17" fmla="*/ 1 h 15"/>
                  <a:gd name="T18" fmla="*/ 1 w 64"/>
                  <a:gd name="T19" fmla="*/ 1 h 15"/>
                  <a:gd name="T20" fmla="*/ 1 w 64"/>
                  <a:gd name="T21" fmla="*/ 1 h 15"/>
                  <a:gd name="T22" fmla="*/ 1 w 64"/>
                  <a:gd name="T23" fmla="*/ 1 h 15"/>
                  <a:gd name="T24" fmla="*/ 1 w 64"/>
                  <a:gd name="T25" fmla="*/ 1 h 15"/>
                  <a:gd name="T26" fmla="*/ 0 w 64"/>
                  <a:gd name="T27" fmla="*/ 1 h 15"/>
                  <a:gd name="T28" fmla="*/ 0 w 64"/>
                  <a:gd name="T29" fmla="*/ 1 h 15"/>
                  <a:gd name="T30" fmla="*/ 0 w 64"/>
                  <a:gd name="T31" fmla="*/ 1 h 15"/>
                  <a:gd name="T32" fmla="*/ 0 w 64"/>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15">
                    <a:moveTo>
                      <a:pt x="0" y="15"/>
                    </a:moveTo>
                    <a:lnTo>
                      <a:pt x="3" y="10"/>
                    </a:lnTo>
                    <a:lnTo>
                      <a:pt x="10" y="5"/>
                    </a:lnTo>
                    <a:lnTo>
                      <a:pt x="19" y="2"/>
                    </a:lnTo>
                    <a:lnTo>
                      <a:pt x="29" y="0"/>
                    </a:lnTo>
                    <a:lnTo>
                      <a:pt x="41" y="0"/>
                    </a:lnTo>
                    <a:lnTo>
                      <a:pt x="51" y="1"/>
                    </a:lnTo>
                    <a:lnTo>
                      <a:pt x="59" y="3"/>
                    </a:lnTo>
                    <a:lnTo>
                      <a:pt x="64" y="7"/>
                    </a:lnTo>
                    <a:lnTo>
                      <a:pt x="64" y="10"/>
                    </a:lnTo>
                    <a:lnTo>
                      <a:pt x="59" y="12"/>
                    </a:lnTo>
                    <a:lnTo>
                      <a:pt x="52" y="14"/>
                    </a:lnTo>
                    <a:lnTo>
                      <a:pt x="42" y="14"/>
                    </a:lnTo>
                    <a:lnTo>
                      <a:pt x="30" y="14"/>
                    </a:lnTo>
                    <a:lnTo>
                      <a:pt x="19" y="14"/>
                    </a:lnTo>
                    <a:lnTo>
                      <a:pt x="9" y="14"/>
                    </a:lnTo>
                    <a:lnTo>
                      <a:pt x="0" y="1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75" name="Freeform 63">
                <a:extLst>
                  <a:ext uri="{FF2B5EF4-FFF2-40B4-BE49-F238E27FC236}">
                    <a16:creationId xmlns:a16="http://schemas.microsoft.com/office/drawing/2014/main" xmlns="" id="{D295388D-01EE-4632-B17E-09E1DD93B89B}"/>
                  </a:ext>
                </a:extLst>
              </p:cNvPr>
              <p:cNvSpPr>
                <a:spLocks/>
              </p:cNvSpPr>
              <p:nvPr/>
            </p:nvSpPr>
            <p:spPr bwMode="auto">
              <a:xfrm>
                <a:off x="2757" y="624"/>
                <a:ext cx="34" cy="9"/>
              </a:xfrm>
              <a:custGeom>
                <a:avLst/>
                <a:gdLst>
                  <a:gd name="T0" fmla="*/ 0 w 66"/>
                  <a:gd name="T1" fmla="*/ 0 h 20"/>
                  <a:gd name="T2" fmla="*/ 1 w 66"/>
                  <a:gd name="T3" fmla="*/ 0 h 20"/>
                  <a:gd name="T4" fmla="*/ 1 w 66"/>
                  <a:gd name="T5" fmla="*/ 0 h 20"/>
                  <a:gd name="T6" fmla="*/ 1 w 66"/>
                  <a:gd name="T7" fmla="*/ 0 h 20"/>
                  <a:gd name="T8" fmla="*/ 2 w 66"/>
                  <a:gd name="T9" fmla="*/ 0 h 20"/>
                  <a:gd name="T10" fmla="*/ 2 w 66"/>
                  <a:gd name="T11" fmla="*/ 0 h 20"/>
                  <a:gd name="T12" fmla="*/ 2 w 66"/>
                  <a:gd name="T13" fmla="*/ 0 h 20"/>
                  <a:gd name="T14" fmla="*/ 2 w 66"/>
                  <a:gd name="T15" fmla="*/ 0 h 20"/>
                  <a:gd name="T16" fmla="*/ 3 w 66"/>
                  <a:gd name="T17" fmla="*/ 0 h 20"/>
                  <a:gd name="T18" fmla="*/ 3 w 66"/>
                  <a:gd name="T19" fmla="*/ 0 h 20"/>
                  <a:gd name="T20" fmla="*/ 2 w 66"/>
                  <a:gd name="T21" fmla="*/ 0 h 20"/>
                  <a:gd name="T22" fmla="*/ 2 w 66"/>
                  <a:gd name="T23" fmla="*/ 0 h 20"/>
                  <a:gd name="T24" fmla="*/ 2 w 66"/>
                  <a:gd name="T25" fmla="*/ 0 h 20"/>
                  <a:gd name="T26" fmla="*/ 2 w 66"/>
                  <a:gd name="T27" fmla="*/ 0 h 20"/>
                  <a:gd name="T28" fmla="*/ 1 w 66"/>
                  <a:gd name="T29" fmla="*/ 0 h 20"/>
                  <a:gd name="T30" fmla="*/ 1 w 66"/>
                  <a:gd name="T31" fmla="*/ 0 h 20"/>
                  <a:gd name="T32" fmla="*/ 0 w 66"/>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6" h="20">
                    <a:moveTo>
                      <a:pt x="0" y="20"/>
                    </a:moveTo>
                    <a:lnTo>
                      <a:pt x="4" y="14"/>
                    </a:lnTo>
                    <a:lnTo>
                      <a:pt x="11" y="9"/>
                    </a:lnTo>
                    <a:lnTo>
                      <a:pt x="21" y="5"/>
                    </a:lnTo>
                    <a:lnTo>
                      <a:pt x="33" y="2"/>
                    </a:lnTo>
                    <a:lnTo>
                      <a:pt x="43" y="0"/>
                    </a:lnTo>
                    <a:lnTo>
                      <a:pt x="54" y="0"/>
                    </a:lnTo>
                    <a:lnTo>
                      <a:pt x="62" y="1"/>
                    </a:lnTo>
                    <a:lnTo>
                      <a:pt x="66" y="5"/>
                    </a:lnTo>
                    <a:lnTo>
                      <a:pt x="66" y="8"/>
                    </a:lnTo>
                    <a:lnTo>
                      <a:pt x="62" y="9"/>
                    </a:lnTo>
                    <a:lnTo>
                      <a:pt x="55" y="12"/>
                    </a:lnTo>
                    <a:lnTo>
                      <a:pt x="45" y="13"/>
                    </a:lnTo>
                    <a:lnTo>
                      <a:pt x="33" y="14"/>
                    </a:lnTo>
                    <a:lnTo>
                      <a:pt x="20" y="15"/>
                    </a:lnTo>
                    <a:lnTo>
                      <a:pt x="9" y="17"/>
                    </a:lnTo>
                    <a:lnTo>
                      <a:pt x="0" y="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76" name="Freeform 64">
                <a:extLst>
                  <a:ext uri="{FF2B5EF4-FFF2-40B4-BE49-F238E27FC236}">
                    <a16:creationId xmlns:a16="http://schemas.microsoft.com/office/drawing/2014/main" xmlns="" id="{EB125ECA-6B82-485B-ABF4-863D8E3B37A6}"/>
                  </a:ext>
                </a:extLst>
              </p:cNvPr>
              <p:cNvSpPr>
                <a:spLocks/>
              </p:cNvSpPr>
              <p:nvPr/>
            </p:nvSpPr>
            <p:spPr bwMode="auto">
              <a:xfrm>
                <a:off x="2756" y="610"/>
                <a:ext cx="32" cy="14"/>
              </a:xfrm>
              <a:custGeom>
                <a:avLst/>
                <a:gdLst>
                  <a:gd name="T0" fmla="*/ 0 w 65"/>
                  <a:gd name="T1" fmla="*/ 1 h 26"/>
                  <a:gd name="T2" fmla="*/ 0 w 65"/>
                  <a:gd name="T3" fmla="*/ 1 h 26"/>
                  <a:gd name="T4" fmla="*/ 0 w 65"/>
                  <a:gd name="T5" fmla="*/ 1 h 26"/>
                  <a:gd name="T6" fmla="*/ 0 w 65"/>
                  <a:gd name="T7" fmla="*/ 1 h 26"/>
                  <a:gd name="T8" fmla="*/ 1 w 65"/>
                  <a:gd name="T9" fmla="*/ 1 h 26"/>
                  <a:gd name="T10" fmla="*/ 1 w 65"/>
                  <a:gd name="T11" fmla="*/ 1 h 26"/>
                  <a:gd name="T12" fmla="*/ 1 w 65"/>
                  <a:gd name="T13" fmla="*/ 0 h 26"/>
                  <a:gd name="T14" fmla="*/ 1 w 65"/>
                  <a:gd name="T15" fmla="*/ 1 h 26"/>
                  <a:gd name="T16" fmla="*/ 2 w 65"/>
                  <a:gd name="T17" fmla="*/ 1 h 26"/>
                  <a:gd name="T18" fmla="*/ 2 w 65"/>
                  <a:gd name="T19" fmla="*/ 1 h 26"/>
                  <a:gd name="T20" fmla="*/ 1 w 65"/>
                  <a:gd name="T21" fmla="*/ 1 h 26"/>
                  <a:gd name="T22" fmla="*/ 1 w 65"/>
                  <a:gd name="T23" fmla="*/ 1 h 26"/>
                  <a:gd name="T24" fmla="*/ 1 w 65"/>
                  <a:gd name="T25" fmla="*/ 1 h 26"/>
                  <a:gd name="T26" fmla="*/ 0 w 65"/>
                  <a:gd name="T27" fmla="*/ 1 h 26"/>
                  <a:gd name="T28" fmla="*/ 0 w 65"/>
                  <a:gd name="T29" fmla="*/ 1 h 26"/>
                  <a:gd name="T30" fmla="*/ 0 w 65"/>
                  <a:gd name="T31" fmla="*/ 1 h 26"/>
                  <a:gd name="T32" fmla="*/ 0 w 65"/>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26">
                    <a:moveTo>
                      <a:pt x="0" y="26"/>
                    </a:moveTo>
                    <a:lnTo>
                      <a:pt x="6" y="19"/>
                    </a:lnTo>
                    <a:lnTo>
                      <a:pt x="14" y="13"/>
                    </a:lnTo>
                    <a:lnTo>
                      <a:pt x="24" y="8"/>
                    </a:lnTo>
                    <a:lnTo>
                      <a:pt x="35" y="4"/>
                    </a:lnTo>
                    <a:lnTo>
                      <a:pt x="45" y="1"/>
                    </a:lnTo>
                    <a:lnTo>
                      <a:pt x="54" y="0"/>
                    </a:lnTo>
                    <a:lnTo>
                      <a:pt x="61" y="1"/>
                    </a:lnTo>
                    <a:lnTo>
                      <a:pt x="65" y="3"/>
                    </a:lnTo>
                    <a:lnTo>
                      <a:pt x="64" y="6"/>
                    </a:lnTo>
                    <a:lnTo>
                      <a:pt x="59" y="10"/>
                    </a:lnTo>
                    <a:lnTo>
                      <a:pt x="51" y="13"/>
                    </a:lnTo>
                    <a:lnTo>
                      <a:pt x="41" y="16"/>
                    </a:lnTo>
                    <a:lnTo>
                      <a:pt x="30" y="18"/>
                    </a:lnTo>
                    <a:lnTo>
                      <a:pt x="19" y="20"/>
                    </a:lnTo>
                    <a:lnTo>
                      <a:pt x="8" y="23"/>
                    </a:lnTo>
                    <a:lnTo>
                      <a:pt x="0" y="2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77" name="Freeform 65">
                <a:extLst>
                  <a:ext uri="{FF2B5EF4-FFF2-40B4-BE49-F238E27FC236}">
                    <a16:creationId xmlns:a16="http://schemas.microsoft.com/office/drawing/2014/main" xmlns="" id="{F8057F40-DEAC-4587-B028-006694BF2C71}"/>
                  </a:ext>
                </a:extLst>
              </p:cNvPr>
              <p:cNvSpPr>
                <a:spLocks/>
              </p:cNvSpPr>
              <p:nvPr/>
            </p:nvSpPr>
            <p:spPr bwMode="auto">
              <a:xfrm>
                <a:off x="2754" y="591"/>
                <a:ext cx="33" cy="20"/>
              </a:xfrm>
              <a:custGeom>
                <a:avLst/>
                <a:gdLst>
                  <a:gd name="T0" fmla="*/ 0 w 66"/>
                  <a:gd name="T1" fmla="*/ 2 h 40"/>
                  <a:gd name="T2" fmla="*/ 1 w 66"/>
                  <a:gd name="T3" fmla="*/ 2 h 40"/>
                  <a:gd name="T4" fmla="*/ 1 w 66"/>
                  <a:gd name="T5" fmla="*/ 1 h 40"/>
                  <a:gd name="T6" fmla="*/ 1 w 66"/>
                  <a:gd name="T7" fmla="*/ 1 h 40"/>
                  <a:gd name="T8" fmla="*/ 2 w 66"/>
                  <a:gd name="T9" fmla="*/ 1 h 40"/>
                  <a:gd name="T10" fmla="*/ 2 w 66"/>
                  <a:gd name="T11" fmla="*/ 1 h 40"/>
                  <a:gd name="T12" fmla="*/ 2 w 66"/>
                  <a:gd name="T13" fmla="*/ 1 h 40"/>
                  <a:gd name="T14" fmla="*/ 2 w 66"/>
                  <a:gd name="T15" fmla="*/ 0 h 40"/>
                  <a:gd name="T16" fmla="*/ 3 w 66"/>
                  <a:gd name="T17" fmla="*/ 1 h 40"/>
                  <a:gd name="T18" fmla="*/ 3 w 66"/>
                  <a:gd name="T19" fmla="*/ 1 h 40"/>
                  <a:gd name="T20" fmla="*/ 2 w 66"/>
                  <a:gd name="T21" fmla="*/ 1 h 40"/>
                  <a:gd name="T22" fmla="*/ 2 w 66"/>
                  <a:gd name="T23" fmla="*/ 1 h 40"/>
                  <a:gd name="T24" fmla="*/ 2 w 66"/>
                  <a:gd name="T25" fmla="*/ 1 h 40"/>
                  <a:gd name="T26" fmla="*/ 1 w 66"/>
                  <a:gd name="T27" fmla="*/ 1 h 40"/>
                  <a:gd name="T28" fmla="*/ 1 w 66"/>
                  <a:gd name="T29" fmla="*/ 1 h 40"/>
                  <a:gd name="T30" fmla="*/ 1 w 66"/>
                  <a:gd name="T31" fmla="*/ 2 h 40"/>
                  <a:gd name="T32" fmla="*/ 0 w 66"/>
                  <a:gd name="T33" fmla="*/ 2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6" h="40">
                    <a:moveTo>
                      <a:pt x="0" y="40"/>
                    </a:moveTo>
                    <a:lnTo>
                      <a:pt x="7" y="33"/>
                    </a:lnTo>
                    <a:lnTo>
                      <a:pt x="16" y="26"/>
                    </a:lnTo>
                    <a:lnTo>
                      <a:pt x="25" y="18"/>
                    </a:lnTo>
                    <a:lnTo>
                      <a:pt x="37" y="11"/>
                    </a:lnTo>
                    <a:lnTo>
                      <a:pt x="46" y="4"/>
                    </a:lnTo>
                    <a:lnTo>
                      <a:pt x="55" y="1"/>
                    </a:lnTo>
                    <a:lnTo>
                      <a:pt x="62" y="0"/>
                    </a:lnTo>
                    <a:lnTo>
                      <a:pt x="66" y="3"/>
                    </a:lnTo>
                    <a:lnTo>
                      <a:pt x="66" y="9"/>
                    </a:lnTo>
                    <a:lnTo>
                      <a:pt x="61" y="13"/>
                    </a:lnTo>
                    <a:lnTo>
                      <a:pt x="52" y="18"/>
                    </a:lnTo>
                    <a:lnTo>
                      <a:pt x="40" y="23"/>
                    </a:lnTo>
                    <a:lnTo>
                      <a:pt x="28" y="27"/>
                    </a:lnTo>
                    <a:lnTo>
                      <a:pt x="17" y="32"/>
                    </a:lnTo>
                    <a:lnTo>
                      <a:pt x="7" y="36"/>
                    </a:lnTo>
                    <a:lnTo>
                      <a:pt x="0" y="4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78" name="Freeform 66">
                <a:extLst>
                  <a:ext uri="{FF2B5EF4-FFF2-40B4-BE49-F238E27FC236}">
                    <a16:creationId xmlns:a16="http://schemas.microsoft.com/office/drawing/2014/main" xmlns="" id="{E95A4B28-D52E-468E-AB4B-11D0D86F0CD8}"/>
                  </a:ext>
                </a:extLst>
              </p:cNvPr>
              <p:cNvSpPr>
                <a:spLocks/>
              </p:cNvSpPr>
              <p:nvPr/>
            </p:nvSpPr>
            <p:spPr bwMode="auto">
              <a:xfrm>
                <a:off x="2749" y="571"/>
                <a:ext cx="33" cy="27"/>
              </a:xfrm>
              <a:custGeom>
                <a:avLst/>
                <a:gdLst>
                  <a:gd name="T0" fmla="*/ 0 w 67"/>
                  <a:gd name="T1" fmla="*/ 2 h 54"/>
                  <a:gd name="T2" fmla="*/ 0 w 67"/>
                  <a:gd name="T3" fmla="*/ 2 h 54"/>
                  <a:gd name="T4" fmla="*/ 0 w 67"/>
                  <a:gd name="T5" fmla="*/ 2 h 54"/>
                  <a:gd name="T6" fmla="*/ 0 w 67"/>
                  <a:gd name="T7" fmla="*/ 1 h 54"/>
                  <a:gd name="T8" fmla="*/ 1 w 67"/>
                  <a:gd name="T9" fmla="*/ 1 h 54"/>
                  <a:gd name="T10" fmla="*/ 1 w 67"/>
                  <a:gd name="T11" fmla="*/ 1 h 54"/>
                  <a:gd name="T12" fmla="*/ 1 w 67"/>
                  <a:gd name="T13" fmla="*/ 1 h 54"/>
                  <a:gd name="T14" fmla="*/ 2 w 67"/>
                  <a:gd name="T15" fmla="*/ 0 h 54"/>
                  <a:gd name="T16" fmla="*/ 2 w 67"/>
                  <a:gd name="T17" fmla="*/ 1 h 54"/>
                  <a:gd name="T18" fmla="*/ 2 w 67"/>
                  <a:gd name="T19" fmla="*/ 1 h 54"/>
                  <a:gd name="T20" fmla="*/ 1 w 67"/>
                  <a:gd name="T21" fmla="*/ 1 h 54"/>
                  <a:gd name="T22" fmla="*/ 1 w 67"/>
                  <a:gd name="T23" fmla="*/ 1 h 54"/>
                  <a:gd name="T24" fmla="*/ 1 w 67"/>
                  <a:gd name="T25" fmla="*/ 1 h 54"/>
                  <a:gd name="T26" fmla="*/ 0 w 67"/>
                  <a:gd name="T27" fmla="*/ 2 h 54"/>
                  <a:gd name="T28" fmla="*/ 0 w 67"/>
                  <a:gd name="T29" fmla="*/ 2 h 54"/>
                  <a:gd name="T30" fmla="*/ 0 w 67"/>
                  <a:gd name="T31" fmla="*/ 2 h 54"/>
                  <a:gd name="T32" fmla="*/ 0 w 67"/>
                  <a:gd name="T33" fmla="*/ 2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54">
                    <a:moveTo>
                      <a:pt x="0" y="54"/>
                    </a:moveTo>
                    <a:lnTo>
                      <a:pt x="6" y="47"/>
                    </a:lnTo>
                    <a:lnTo>
                      <a:pt x="14" y="38"/>
                    </a:lnTo>
                    <a:lnTo>
                      <a:pt x="25" y="28"/>
                    </a:lnTo>
                    <a:lnTo>
                      <a:pt x="36" y="17"/>
                    </a:lnTo>
                    <a:lnTo>
                      <a:pt x="46" y="9"/>
                    </a:lnTo>
                    <a:lnTo>
                      <a:pt x="57" y="2"/>
                    </a:lnTo>
                    <a:lnTo>
                      <a:pt x="64" y="0"/>
                    </a:lnTo>
                    <a:lnTo>
                      <a:pt x="67" y="2"/>
                    </a:lnTo>
                    <a:lnTo>
                      <a:pt x="66" y="8"/>
                    </a:lnTo>
                    <a:lnTo>
                      <a:pt x="59" y="16"/>
                    </a:lnTo>
                    <a:lnTo>
                      <a:pt x="50" y="23"/>
                    </a:lnTo>
                    <a:lnTo>
                      <a:pt x="38" y="31"/>
                    </a:lnTo>
                    <a:lnTo>
                      <a:pt x="26" y="38"/>
                    </a:lnTo>
                    <a:lnTo>
                      <a:pt x="14" y="45"/>
                    </a:lnTo>
                    <a:lnTo>
                      <a:pt x="6" y="51"/>
                    </a:lnTo>
                    <a:lnTo>
                      <a:pt x="0"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79" name="Freeform 67">
                <a:extLst>
                  <a:ext uri="{FF2B5EF4-FFF2-40B4-BE49-F238E27FC236}">
                    <a16:creationId xmlns:a16="http://schemas.microsoft.com/office/drawing/2014/main" xmlns="" id="{B4EDECAC-D2E0-436C-B951-15EF9834DA19}"/>
                  </a:ext>
                </a:extLst>
              </p:cNvPr>
              <p:cNvSpPr>
                <a:spLocks/>
              </p:cNvSpPr>
              <p:nvPr/>
            </p:nvSpPr>
            <p:spPr bwMode="auto">
              <a:xfrm>
                <a:off x="2743" y="550"/>
                <a:ext cx="35" cy="31"/>
              </a:xfrm>
              <a:custGeom>
                <a:avLst/>
                <a:gdLst>
                  <a:gd name="T0" fmla="*/ 0 w 69"/>
                  <a:gd name="T1" fmla="*/ 2 h 61"/>
                  <a:gd name="T2" fmla="*/ 1 w 69"/>
                  <a:gd name="T3" fmla="*/ 2 h 61"/>
                  <a:gd name="T4" fmla="*/ 1 w 69"/>
                  <a:gd name="T5" fmla="*/ 2 h 61"/>
                  <a:gd name="T6" fmla="*/ 1 w 69"/>
                  <a:gd name="T7" fmla="*/ 1 h 61"/>
                  <a:gd name="T8" fmla="*/ 2 w 69"/>
                  <a:gd name="T9" fmla="*/ 1 h 61"/>
                  <a:gd name="T10" fmla="*/ 2 w 69"/>
                  <a:gd name="T11" fmla="*/ 1 h 61"/>
                  <a:gd name="T12" fmla="*/ 2 w 69"/>
                  <a:gd name="T13" fmla="*/ 1 h 61"/>
                  <a:gd name="T14" fmla="*/ 2 w 69"/>
                  <a:gd name="T15" fmla="*/ 0 h 61"/>
                  <a:gd name="T16" fmla="*/ 3 w 69"/>
                  <a:gd name="T17" fmla="*/ 1 h 61"/>
                  <a:gd name="T18" fmla="*/ 3 w 69"/>
                  <a:gd name="T19" fmla="*/ 1 h 61"/>
                  <a:gd name="T20" fmla="*/ 2 w 69"/>
                  <a:gd name="T21" fmla="*/ 1 h 61"/>
                  <a:gd name="T22" fmla="*/ 2 w 69"/>
                  <a:gd name="T23" fmla="*/ 1 h 61"/>
                  <a:gd name="T24" fmla="*/ 2 w 69"/>
                  <a:gd name="T25" fmla="*/ 1 h 61"/>
                  <a:gd name="T26" fmla="*/ 1 w 69"/>
                  <a:gd name="T27" fmla="*/ 2 h 61"/>
                  <a:gd name="T28" fmla="*/ 1 w 69"/>
                  <a:gd name="T29" fmla="*/ 2 h 61"/>
                  <a:gd name="T30" fmla="*/ 1 w 69"/>
                  <a:gd name="T31" fmla="*/ 2 h 61"/>
                  <a:gd name="T32" fmla="*/ 0 w 69"/>
                  <a:gd name="T33" fmla="*/ 2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61">
                    <a:moveTo>
                      <a:pt x="0" y="61"/>
                    </a:moveTo>
                    <a:lnTo>
                      <a:pt x="5" y="54"/>
                    </a:lnTo>
                    <a:lnTo>
                      <a:pt x="13" y="43"/>
                    </a:lnTo>
                    <a:lnTo>
                      <a:pt x="23" y="32"/>
                    </a:lnTo>
                    <a:lnTo>
                      <a:pt x="33" y="20"/>
                    </a:lnTo>
                    <a:lnTo>
                      <a:pt x="45" y="10"/>
                    </a:lnTo>
                    <a:lnTo>
                      <a:pt x="55" y="3"/>
                    </a:lnTo>
                    <a:lnTo>
                      <a:pt x="63" y="0"/>
                    </a:lnTo>
                    <a:lnTo>
                      <a:pt x="69" y="2"/>
                    </a:lnTo>
                    <a:lnTo>
                      <a:pt x="69" y="8"/>
                    </a:lnTo>
                    <a:lnTo>
                      <a:pt x="63" y="15"/>
                    </a:lnTo>
                    <a:lnTo>
                      <a:pt x="54" y="23"/>
                    </a:lnTo>
                    <a:lnTo>
                      <a:pt x="41" y="31"/>
                    </a:lnTo>
                    <a:lnTo>
                      <a:pt x="29" y="40"/>
                    </a:lnTo>
                    <a:lnTo>
                      <a:pt x="16" y="48"/>
                    </a:lnTo>
                    <a:lnTo>
                      <a:pt x="6" y="55"/>
                    </a:lnTo>
                    <a:lnTo>
                      <a:pt x="0" y="6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80" name="Freeform 68">
                <a:extLst>
                  <a:ext uri="{FF2B5EF4-FFF2-40B4-BE49-F238E27FC236}">
                    <a16:creationId xmlns:a16="http://schemas.microsoft.com/office/drawing/2014/main" xmlns="" id="{CA6FB81B-2EED-45FD-96E0-1C24888457CC}"/>
                  </a:ext>
                </a:extLst>
              </p:cNvPr>
              <p:cNvSpPr>
                <a:spLocks/>
              </p:cNvSpPr>
              <p:nvPr/>
            </p:nvSpPr>
            <p:spPr bwMode="auto">
              <a:xfrm>
                <a:off x="2737" y="533"/>
                <a:ext cx="32" cy="36"/>
              </a:xfrm>
              <a:custGeom>
                <a:avLst/>
                <a:gdLst>
                  <a:gd name="T0" fmla="*/ 0 w 65"/>
                  <a:gd name="T1" fmla="*/ 2 h 73"/>
                  <a:gd name="T2" fmla="*/ 0 w 65"/>
                  <a:gd name="T3" fmla="*/ 2 h 73"/>
                  <a:gd name="T4" fmla="*/ 0 w 65"/>
                  <a:gd name="T5" fmla="*/ 1 h 73"/>
                  <a:gd name="T6" fmla="*/ 0 w 65"/>
                  <a:gd name="T7" fmla="*/ 1 h 73"/>
                  <a:gd name="T8" fmla="*/ 0 w 65"/>
                  <a:gd name="T9" fmla="*/ 0 h 73"/>
                  <a:gd name="T10" fmla="*/ 1 w 65"/>
                  <a:gd name="T11" fmla="*/ 0 h 73"/>
                  <a:gd name="T12" fmla="*/ 1 w 65"/>
                  <a:gd name="T13" fmla="*/ 0 h 73"/>
                  <a:gd name="T14" fmla="*/ 1 w 65"/>
                  <a:gd name="T15" fmla="*/ 0 h 73"/>
                  <a:gd name="T16" fmla="*/ 1 w 65"/>
                  <a:gd name="T17" fmla="*/ 0 h 73"/>
                  <a:gd name="T18" fmla="*/ 2 w 65"/>
                  <a:gd name="T19" fmla="*/ 0 h 73"/>
                  <a:gd name="T20" fmla="*/ 1 w 65"/>
                  <a:gd name="T21" fmla="*/ 0 h 73"/>
                  <a:gd name="T22" fmla="*/ 1 w 65"/>
                  <a:gd name="T23" fmla="*/ 0 h 73"/>
                  <a:gd name="T24" fmla="*/ 1 w 65"/>
                  <a:gd name="T25" fmla="*/ 1 h 73"/>
                  <a:gd name="T26" fmla="*/ 0 w 65"/>
                  <a:gd name="T27" fmla="*/ 1 h 73"/>
                  <a:gd name="T28" fmla="*/ 0 w 65"/>
                  <a:gd name="T29" fmla="*/ 1 h 73"/>
                  <a:gd name="T30" fmla="*/ 0 w 65"/>
                  <a:gd name="T31" fmla="*/ 2 h 73"/>
                  <a:gd name="T32" fmla="*/ 0 w 65"/>
                  <a:gd name="T33" fmla="*/ 2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73">
                    <a:moveTo>
                      <a:pt x="0" y="73"/>
                    </a:moveTo>
                    <a:lnTo>
                      <a:pt x="4" y="64"/>
                    </a:lnTo>
                    <a:lnTo>
                      <a:pt x="9" y="52"/>
                    </a:lnTo>
                    <a:lnTo>
                      <a:pt x="16" y="39"/>
                    </a:lnTo>
                    <a:lnTo>
                      <a:pt x="24" y="28"/>
                    </a:lnTo>
                    <a:lnTo>
                      <a:pt x="34" y="17"/>
                    </a:lnTo>
                    <a:lnTo>
                      <a:pt x="44" y="8"/>
                    </a:lnTo>
                    <a:lnTo>
                      <a:pt x="53" y="2"/>
                    </a:lnTo>
                    <a:lnTo>
                      <a:pt x="63" y="0"/>
                    </a:lnTo>
                    <a:lnTo>
                      <a:pt x="65" y="4"/>
                    </a:lnTo>
                    <a:lnTo>
                      <a:pt x="61" y="11"/>
                    </a:lnTo>
                    <a:lnTo>
                      <a:pt x="52" y="21"/>
                    </a:lnTo>
                    <a:lnTo>
                      <a:pt x="42" y="32"/>
                    </a:lnTo>
                    <a:lnTo>
                      <a:pt x="29" y="45"/>
                    </a:lnTo>
                    <a:lnTo>
                      <a:pt x="17" y="57"/>
                    </a:lnTo>
                    <a:lnTo>
                      <a:pt x="7" y="67"/>
                    </a:lnTo>
                    <a:lnTo>
                      <a:pt x="0" y="7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81" name="Freeform 69">
                <a:extLst>
                  <a:ext uri="{FF2B5EF4-FFF2-40B4-BE49-F238E27FC236}">
                    <a16:creationId xmlns:a16="http://schemas.microsoft.com/office/drawing/2014/main" xmlns="" id="{89B0B03A-CA9B-4C8D-BABF-94BC6C76BD4B}"/>
                  </a:ext>
                </a:extLst>
              </p:cNvPr>
              <p:cNvSpPr>
                <a:spLocks/>
              </p:cNvSpPr>
              <p:nvPr/>
            </p:nvSpPr>
            <p:spPr bwMode="auto">
              <a:xfrm>
                <a:off x="2733" y="520"/>
                <a:ext cx="16" cy="40"/>
              </a:xfrm>
              <a:custGeom>
                <a:avLst/>
                <a:gdLst>
                  <a:gd name="T0" fmla="*/ 1 w 32"/>
                  <a:gd name="T1" fmla="*/ 1 h 79"/>
                  <a:gd name="T2" fmla="*/ 1 w 32"/>
                  <a:gd name="T3" fmla="*/ 1 h 79"/>
                  <a:gd name="T4" fmla="*/ 1 w 32"/>
                  <a:gd name="T5" fmla="*/ 1 h 79"/>
                  <a:gd name="T6" fmla="*/ 1 w 32"/>
                  <a:gd name="T7" fmla="*/ 1 h 79"/>
                  <a:gd name="T8" fmla="*/ 1 w 32"/>
                  <a:gd name="T9" fmla="*/ 2 h 79"/>
                  <a:gd name="T10" fmla="*/ 1 w 32"/>
                  <a:gd name="T11" fmla="*/ 2 h 79"/>
                  <a:gd name="T12" fmla="*/ 1 w 32"/>
                  <a:gd name="T13" fmla="*/ 2 h 79"/>
                  <a:gd name="T14" fmla="*/ 1 w 32"/>
                  <a:gd name="T15" fmla="*/ 3 h 79"/>
                  <a:gd name="T16" fmla="*/ 1 w 32"/>
                  <a:gd name="T17" fmla="*/ 3 h 79"/>
                  <a:gd name="T18" fmla="*/ 0 w 32"/>
                  <a:gd name="T19" fmla="*/ 3 h 79"/>
                  <a:gd name="T20" fmla="*/ 1 w 32"/>
                  <a:gd name="T21" fmla="*/ 2 h 79"/>
                  <a:gd name="T22" fmla="*/ 1 w 32"/>
                  <a:gd name="T23" fmla="*/ 2 h 79"/>
                  <a:gd name="T24" fmla="*/ 1 w 32"/>
                  <a:gd name="T25" fmla="*/ 1 h 79"/>
                  <a:gd name="T26" fmla="*/ 1 w 32"/>
                  <a:gd name="T27" fmla="*/ 1 h 79"/>
                  <a:gd name="T28" fmla="*/ 1 w 32"/>
                  <a:gd name="T29" fmla="*/ 1 h 79"/>
                  <a:gd name="T30" fmla="*/ 1 w 32"/>
                  <a:gd name="T31" fmla="*/ 0 h 79"/>
                  <a:gd name="T32" fmla="*/ 1 w 32"/>
                  <a:gd name="T33" fmla="*/ 1 h 7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79">
                    <a:moveTo>
                      <a:pt x="32" y="1"/>
                    </a:moveTo>
                    <a:lnTo>
                      <a:pt x="32" y="4"/>
                    </a:lnTo>
                    <a:lnTo>
                      <a:pt x="30" y="12"/>
                    </a:lnTo>
                    <a:lnTo>
                      <a:pt x="27" y="24"/>
                    </a:lnTo>
                    <a:lnTo>
                      <a:pt x="21" y="35"/>
                    </a:lnTo>
                    <a:lnTo>
                      <a:pt x="15" y="48"/>
                    </a:lnTo>
                    <a:lnTo>
                      <a:pt x="9" y="61"/>
                    </a:lnTo>
                    <a:lnTo>
                      <a:pt x="5" y="71"/>
                    </a:lnTo>
                    <a:lnTo>
                      <a:pt x="3" y="79"/>
                    </a:lnTo>
                    <a:lnTo>
                      <a:pt x="0" y="69"/>
                    </a:lnTo>
                    <a:lnTo>
                      <a:pt x="1" y="55"/>
                    </a:lnTo>
                    <a:lnTo>
                      <a:pt x="4" y="41"/>
                    </a:lnTo>
                    <a:lnTo>
                      <a:pt x="7" y="27"/>
                    </a:lnTo>
                    <a:lnTo>
                      <a:pt x="13" y="15"/>
                    </a:lnTo>
                    <a:lnTo>
                      <a:pt x="19" y="5"/>
                    </a:lnTo>
                    <a:lnTo>
                      <a:pt x="26" y="0"/>
                    </a:lnTo>
                    <a:lnTo>
                      <a:pt x="32"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82" name="Freeform 70">
                <a:extLst>
                  <a:ext uri="{FF2B5EF4-FFF2-40B4-BE49-F238E27FC236}">
                    <a16:creationId xmlns:a16="http://schemas.microsoft.com/office/drawing/2014/main" xmlns="" id="{43D88A1D-1EF7-4A0C-9CEF-BA7033D24758}"/>
                  </a:ext>
                </a:extLst>
              </p:cNvPr>
              <p:cNvSpPr>
                <a:spLocks/>
              </p:cNvSpPr>
              <p:nvPr/>
            </p:nvSpPr>
            <p:spPr bwMode="auto">
              <a:xfrm>
                <a:off x="2722" y="507"/>
                <a:ext cx="16" cy="39"/>
              </a:xfrm>
              <a:custGeom>
                <a:avLst/>
                <a:gdLst>
                  <a:gd name="T0" fmla="*/ 1 w 31"/>
                  <a:gd name="T1" fmla="*/ 0 h 79"/>
                  <a:gd name="T2" fmla="*/ 1 w 31"/>
                  <a:gd name="T3" fmla="*/ 0 h 79"/>
                  <a:gd name="T4" fmla="*/ 1 w 31"/>
                  <a:gd name="T5" fmla="*/ 0 h 79"/>
                  <a:gd name="T6" fmla="*/ 1 w 31"/>
                  <a:gd name="T7" fmla="*/ 0 h 79"/>
                  <a:gd name="T8" fmla="*/ 1 w 31"/>
                  <a:gd name="T9" fmla="*/ 1 h 79"/>
                  <a:gd name="T10" fmla="*/ 1 w 31"/>
                  <a:gd name="T11" fmla="*/ 1 h 79"/>
                  <a:gd name="T12" fmla="*/ 1 w 31"/>
                  <a:gd name="T13" fmla="*/ 1 h 79"/>
                  <a:gd name="T14" fmla="*/ 1 w 31"/>
                  <a:gd name="T15" fmla="*/ 2 h 79"/>
                  <a:gd name="T16" fmla="*/ 1 w 31"/>
                  <a:gd name="T17" fmla="*/ 2 h 79"/>
                  <a:gd name="T18" fmla="*/ 0 w 31"/>
                  <a:gd name="T19" fmla="*/ 2 h 79"/>
                  <a:gd name="T20" fmla="*/ 0 w 31"/>
                  <a:gd name="T21" fmla="*/ 1 h 79"/>
                  <a:gd name="T22" fmla="*/ 1 w 31"/>
                  <a:gd name="T23" fmla="*/ 1 h 79"/>
                  <a:gd name="T24" fmla="*/ 1 w 31"/>
                  <a:gd name="T25" fmla="*/ 0 h 79"/>
                  <a:gd name="T26" fmla="*/ 1 w 31"/>
                  <a:gd name="T27" fmla="*/ 0 h 79"/>
                  <a:gd name="T28" fmla="*/ 1 w 31"/>
                  <a:gd name="T29" fmla="*/ 0 h 79"/>
                  <a:gd name="T30" fmla="*/ 1 w 31"/>
                  <a:gd name="T31" fmla="*/ 0 h 79"/>
                  <a:gd name="T32" fmla="*/ 1 w 31"/>
                  <a:gd name="T33" fmla="*/ 0 h 7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79">
                    <a:moveTo>
                      <a:pt x="31" y="0"/>
                    </a:moveTo>
                    <a:lnTo>
                      <a:pt x="31" y="5"/>
                    </a:lnTo>
                    <a:lnTo>
                      <a:pt x="29" y="13"/>
                    </a:lnTo>
                    <a:lnTo>
                      <a:pt x="26" y="23"/>
                    </a:lnTo>
                    <a:lnTo>
                      <a:pt x="20" y="36"/>
                    </a:lnTo>
                    <a:lnTo>
                      <a:pt x="14" y="50"/>
                    </a:lnTo>
                    <a:lnTo>
                      <a:pt x="10" y="61"/>
                    </a:lnTo>
                    <a:lnTo>
                      <a:pt x="5" y="72"/>
                    </a:lnTo>
                    <a:lnTo>
                      <a:pt x="2" y="79"/>
                    </a:lnTo>
                    <a:lnTo>
                      <a:pt x="0" y="67"/>
                    </a:lnTo>
                    <a:lnTo>
                      <a:pt x="0" y="54"/>
                    </a:lnTo>
                    <a:lnTo>
                      <a:pt x="3" y="41"/>
                    </a:lnTo>
                    <a:lnTo>
                      <a:pt x="7" y="27"/>
                    </a:lnTo>
                    <a:lnTo>
                      <a:pt x="12" y="14"/>
                    </a:lnTo>
                    <a:lnTo>
                      <a:pt x="18" y="5"/>
                    </a:lnTo>
                    <a:lnTo>
                      <a:pt x="25" y="0"/>
                    </a:lnTo>
                    <a:lnTo>
                      <a:pt x="3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83" name="Freeform 71">
                <a:extLst>
                  <a:ext uri="{FF2B5EF4-FFF2-40B4-BE49-F238E27FC236}">
                    <a16:creationId xmlns:a16="http://schemas.microsoft.com/office/drawing/2014/main" xmlns="" id="{691F48DA-58D4-4316-819F-C8E90F5FAD45}"/>
                  </a:ext>
                </a:extLst>
              </p:cNvPr>
              <p:cNvSpPr>
                <a:spLocks/>
              </p:cNvSpPr>
              <p:nvPr/>
            </p:nvSpPr>
            <p:spPr bwMode="auto">
              <a:xfrm>
                <a:off x="2756" y="390"/>
                <a:ext cx="40" cy="197"/>
              </a:xfrm>
              <a:custGeom>
                <a:avLst/>
                <a:gdLst>
                  <a:gd name="T0" fmla="*/ 2 w 81"/>
                  <a:gd name="T1" fmla="*/ 12 h 395"/>
                  <a:gd name="T2" fmla="*/ 2 w 81"/>
                  <a:gd name="T3" fmla="*/ 12 h 395"/>
                  <a:gd name="T4" fmla="*/ 2 w 81"/>
                  <a:gd name="T5" fmla="*/ 12 h 395"/>
                  <a:gd name="T6" fmla="*/ 2 w 81"/>
                  <a:gd name="T7" fmla="*/ 12 h 395"/>
                  <a:gd name="T8" fmla="*/ 2 w 81"/>
                  <a:gd name="T9" fmla="*/ 12 h 395"/>
                  <a:gd name="T10" fmla="*/ 1 w 81"/>
                  <a:gd name="T11" fmla="*/ 10 h 395"/>
                  <a:gd name="T12" fmla="*/ 1 w 81"/>
                  <a:gd name="T13" fmla="*/ 8 h 395"/>
                  <a:gd name="T14" fmla="*/ 0 w 81"/>
                  <a:gd name="T15" fmla="*/ 7 h 395"/>
                  <a:gd name="T16" fmla="*/ 0 w 81"/>
                  <a:gd name="T17" fmla="*/ 5 h 395"/>
                  <a:gd name="T18" fmla="*/ 0 w 81"/>
                  <a:gd name="T19" fmla="*/ 3 h 395"/>
                  <a:gd name="T20" fmla="*/ 0 w 81"/>
                  <a:gd name="T21" fmla="*/ 2 h 395"/>
                  <a:gd name="T22" fmla="*/ 0 w 81"/>
                  <a:gd name="T23" fmla="*/ 1 h 395"/>
                  <a:gd name="T24" fmla="*/ 0 w 81"/>
                  <a:gd name="T25" fmla="*/ 0 h 395"/>
                  <a:gd name="T26" fmla="*/ 0 w 81"/>
                  <a:gd name="T27" fmla="*/ 0 h 395"/>
                  <a:gd name="T28" fmla="*/ 0 w 81"/>
                  <a:gd name="T29" fmla="*/ 2 h 395"/>
                  <a:gd name="T30" fmla="*/ 0 w 81"/>
                  <a:gd name="T31" fmla="*/ 3 h 395"/>
                  <a:gd name="T32" fmla="*/ 0 w 81"/>
                  <a:gd name="T33" fmla="*/ 5 h 395"/>
                  <a:gd name="T34" fmla="*/ 0 w 81"/>
                  <a:gd name="T35" fmla="*/ 7 h 395"/>
                  <a:gd name="T36" fmla="*/ 0 w 81"/>
                  <a:gd name="T37" fmla="*/ 9 h 395"/>
                  <a:gd name="T38" fmla="*/ 1 w 81"/>
                  <a:gd name="T39" fmla="*/ 10 h 395"/>
                  <a:gd name="T40" fmla="*/ 2 w 81"/>
                  <a:gd name="T41" fmla="*/ 12 h 39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1" h="395">
                    <a:moveTo>
                      <a:pt x="68" y="390"/>
                    </a:moveTo>
                    <a:lnTo>
                      <a:pt x="72" y="392"/>
                    </a:lnTo>
                    <a:lnTo>
                      <a:pt x="75" y="393"/>
                    </a:lnTo>
                    <a:lnTo>
                      <a:pt x="77" y="394"/>
                    </a:lnTo>
                    <a:lnTo>
                      <a:pt x="81" y="395"/>
                    </a:lnTo>
                    <a:lnTo>
                      <a:pt x="53" y="337"/>
                    </a:lnTo>
                    <a:lnTo>
                      <a:pt x="34" y="280"/>
                    </a:lnTo>
                    <a:lnTo>
                      <a:pt x="21" y="225"/>
                    </a:lnTo>
                    <a:lnTo>
                      <a:pt x="14" y="173"/>
                    </a:lnTo>
                    <a:lnTo>
                      <a:pt x="11" y="125"/>
                    </a:lnTo>
                    <a:lnTo>
                      <a:pt x="11" y="79"/>
                    </a:lnTo>
                    <a:lnTo>
                      <a:pt x="13" y="37"/>
                    </a:lnTo>
                    <a:lnTo>
                      <a:pt x="14" y="0"/>
                    </a:lnTo>
                    <a:lnTo>
                      <a:pt x="7" y="28"/>
                    </a:lnTo>
                    <a:lnTo>
                      <a:pt x="2" y="71"/>
                    </a:lnTo>
                    <a:lnTo>
                      <a:pt x="0" y="122"/>
                    </a:lnTo>
                    <a:lnTo>
                      <a:pt x="4" y="180"/>
                    </a:lnTo>
                    <a:lnTo>
                      <a:pt x="11" y="240"/>
                    </a:lnTo>
                    <a:lnTo>
                      <a:pt x="23" y="298"/>
                    </a:lnTo>
                    <a:lnTo>
                      <a:pt x="42" y="348"/>
                    </a:lnTo>
                    <a:lnTo>
                      <a:pt x="68" y="39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84" name="Freeform 72">
                <a:extLst>
                  <a:ext uri="{FF2B5EF4-FFF2-40B4-BE49-F238E27FC236}">
                    <a16:creationId xmlns:a16="http://schemas.microsoft.com/office/drawing/2014/main" xmlns="" id="{2A31265B-B8B4-4ACE-B848-66E06E681CBF}"/>
                  </a:ext>
                </a:extLst>
              </p:cNvPr>
              <p:cNvSpPr>
                <a:spLocks/>
              </p:cNvSpPr>
              <p:nvPr/>
            </p:nvSpPr>
            <p:spPr bwMode="auto">
              <a:xfrm>
                <a:off x="2759" y="403"/>
                <a:ext cx="30" cy="27"/>
              </a:xfrm>
              <a:custGeom>
                <a:avLst/>
                <a:gdLst>
                  <a:gd name="T0" fmla="*/ 2 w 60"/>
                  <a:gd name="T1" fmla="*/ 1 h 54"/>
                  <a:gd name="T2" fmla="*/ 2 w 60"/>
                  <a:gd name="T3" fmla="*/ 0 h 54"/>
                  <a:gd name="T4" fmla="*/ 2 w 60"/>
                  <a:gd name="T5" fmla="*/ 1 h 54"/>
                  <a:gd name="T6" fmla="*/ 2 w 60"/>
                  <a:gd name="T7" fmla="*/ 1 h 54"/>
                  <a:gd name="T8" fmla="*/ 1 w 60"/>
                  <a:gd name="T9" fmla="*/ 1 h 54"/>
                  <a:gd name="T10" fmla="*/ 1 w 60"/>
                  <a:gd name="T11" fmla="*/ 1 h 54"/>
                  <a:gd name="T12" fmla="*/ 1 w 60"/>
                  <a:gd name="T13" fmla="*/ 1 h 54"/>
                  <a:gd name="T14" fmla="*/ 1 w 60"/>
                  <a:gd name="T15" fmla="*/ 2 h 54"/>
                  <a:gd name="T16" fmla="*/ 0 w 60"/>
                  <a:gd name="T17" fmla="*/ 2 h 54"/>
                  <a:gd name="T18" fmla="*/ 1 w 60"/>
                  <a:gd name="T19" fmla="*/ 2 h 54"/>
                  <a:gd name="T20" fmla="*/ 1 w 60"/>
                  <a:gd name="T21" fmla="*/ 2 h 54"/>
                  <a:gd name="T22" fmla="*/ 1 w 60"/>
                  <a:gd name="T23" fmla="*/ 2 h 54"/>
                  <a:gd name="T24" fmla="*/ 2 w 60"/>
                  <a:gd name="T25" fmla="*/ 1 h 54"/>
                  <a:gd name="T26" fmla="*/ 2 w 60"/>
                  <a:gd name="T27" fmla="*/ 1 h 54"/>
                  <a:gd name="T28" fmla="*/ 2 w 60"/>
                  <a:gd name="T29" fmla="*/ 1 h 54"/>
                  <a:gd name="T30" fmla="*/ 2 w 60"/>
                  <a:gd name="T31" fmla="*/ 1 h 54"/>
                  <a:gd name="T32" fmla="*/ 2 w 60"/>
                  <a:gd name="T33" fmla="*/ 1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0" h="54">
                    <a:moveTo>
                      <a:pt x="60" y="1"/>
                    </a:moveTo>
                    <a:lnTo>
                      <a:pt x="56" y="0"/>
                    </a:lnTo>
                    <a:lnTo>
                      <a:pt x="50" y="1"/>
                    </a:lnTo>
                    <a:lnTo>
                      <a:pt x="42" y="4"/>
                    </a:lnTo>
                    <a:lnTo>
                      <a:pt x="31" y="10"/>
                    </a:lnTo>
                    <a:lnTo>
                      <a:pt x="21" y="19"/>
                    </a:lnTo>
                    <a:lnTo>
                      <a:pt x="12" y="29"/>
                    </a:lnTo>
                    <a:lnTo>
                      <a:pt x="5" y="41"/>
                    </a:lnTo>
                    <a:lnTo>
                      <a:pt x="0" y="54"/>
                    </a:lnTo>
                    <a:lnTo>
                      <a:pt x="7" y="48"/>
                    </a:lnTo>
                    <a:lnTo>
                      <a:pt x="15" y="40"/>
                    </a:lnTo>
                    <a:lnTo>
                      <a:pt x="25" y="33"/>
                    </a:lnTo>
                    <a:lnTo>
                      <a:pt x="36" y="25"/>
                    </a:lnTo>
                    <a:lnTo>
                      <a:pt x="46" y="17"/>
                    </a:lnTo>
                    <a:lnTo>
                      <a:pt x="54" y="10"/>
                    </a:lnTo>
                    <a:lnTo>
                      <a:pt x="59" y="4"/>
                    </a:lnTo>
                    <a:lnTo>
                      <a:pt x="6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85" name="Freeform 73">
                <a:extLst>
                  <a:ext uri="{FF2B5EF4-FFF2-40B4-BE49-F238E27FC236}">
                    <a16:creationId xmlns:a16="http://schemas.microsoft.com/office/drawing/2014/main" xmlns="" id="{DAF5A6A1-DEE6-45B2-B6B3-BEC9A0AD18D9}"/>
                  </a:ext>
                </a:extLst>
              </p:cNvPr>
              <p:cNvSpPr>
                <a:spLocks/>
              </p:cNvSpPr>
              <p:nvPr/>
            </p:nvSpPr>
            <p:spPr bwMode="auto">
              <a:xfrm>
                <a:off x="2757" y="429"/>
                <a:ext cx="34" cy="36"/>
              </a:xfrm>
              <a:custGeom>
                <a:avLst/>
                <a:gdLst>
                  <a:gd name="T0" fmla="*/ 2 w 70"/>
                  <a:gd name="T1" fmla="*/ 1 h 71"/>
                  <a:gd name="T2" fmla="*/ 2 w 70"/>
                  <a:gd name="T3" fmla="*/ 0 h 71"/>
                  <a:gd name="T4" fmla="*/ 1 w 70"/>
                  <a:gd name="T5" fmla="*/ 1 h 71"/>
                  <a:gd name="T6" fmla="*/ 1 w 70"/>
                  <a:gd name="T7" fmla="*/ 1 h 71"/>
                  <a:gd name="T8" fmla="*/ 1 w 70"/>
                  <a:gd name="T9" fmla="*/ 1 h 71"/>
                  <a:gd name="T10" fmla="*/ 0 w 70"/>
                  <a:gd name="T11" fmla="*/ 1 h 71"/>
                  <a:gd name="T12" fmla="*/ 0 w 70"/>
                  <a:gd name="T13" fmla="*/ 2 h 71"/>
                  <a:gd name="T14" fmla="*/ 0 w 70"/>
                  <a:gd name="T15" fmla="*/ 2 h 71"/>
                  <a:gd name="T16" fmla="*/ 0 w 70"/>
                  <a:gd name="T17" fmla="*/ 3 h 71"/>
                  <a:gd name="T18" fmla="*/ 0 w 70"/>
                  <a:gd name="T19" fmla="*/ 3 h 71"/>
                  <a:gd name="T20" fmla="*/ 0 w 70"/>
                  <a:gd name="T21" fmla="*/ 2 h 71"/>
                  <a:gd name="T22" fmla="*/ 0 w 70"/>
                  <a:gd name="T23" fmla="*/ 2 h 71"/>
                  <a:gd name="T24" fmla="*/ 1 w 70"/>
                  <a:gd name="T25" fmla="*/ 2 h 71"/>
                  <a:gd name="T26" fmla="*/ 1 w 70"/>
                  <a:gd name="T27" fmla="*/ 1 h 71"/>
                  <a:gd name="T28" fmla="*/ 1 w 70"/>
                  <a:gd name="T29" fmla="*/ 1 h 71"/>
                  <a:gd name="T30" fmla="*/ 2 w 70"/>
                  <a:gd name="T31" fmla="*/ 1 h 71"/>
                  <a:gd name="T32" fmla="*/ 2 w 70"/>
                  <a:gd name="T33" fmla="*/ 1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0" h="71">
                    <a:moveTo>
                      <a:pt x="70" y="2"/>
                    </a:moveTo>
                    <a:lnTo>
                      <a:pt x="66" y="0"/>
                    </a:lnTo>
                    <a:lnTo>
                      <a:pt x="58" y="2"/>
                    </a:lnTo>
                    <a:lnTo>
                      <a:pt x="48" y="9"/>
                    </a:lnTo>
                    <a:lnTo>
                      <a:pt x="37" y="18"/>
                    </a:lnTo>
                    <a:lnTo>
                      <a:pt x="25" y="30"/>
                    </a:lnTo>
                    <a:lnTo>
                      <a:pt x="14" y="44"/>
                    </a:lnTo>
                    <a:lnTo>
                      <a:pt x="6" y="57"/>
                    </a:lnTo>
                    <a:lnTo>
                      <a:pt x="0" y="71"/>
                    </a:lnTo>
                    <a:lnTo>
                      <a:pt x="6" y="65"/>
                    </a:lnTo>
                    <a:lnTo>
                      <a:pt x="15" y="57"/>
                    </a:lnTo>
                    <a:lnTo>
                      <a:pt x="27" y="48"/>
                    </a:lnTo>
                    <a:lnTo>
                      <a:pt x="41" y="38"/>
                    </a:lnTo>
                    <a:lnTo>
                      <a:pt x="52" y="26"/>
                    </a:lnTo>
                    <a:lnTo>
                      <a:pt x="63" y="17"/>
                    </a:lnTo>
                    <a:lnTo>
                      <a:pt x="68" y="8"/>
                    </a:lnTo>
                    <a:lnTo>
                      <a:pt x="7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86" name="Freeform 74">
                <a:extLst>
                  <a:ext uri="{FF2B5EF4-FFF2-40B4-BE49-F238E27FC236}">
                    <a16:creationId xmlns:a16="http://schemas.microsoft.com/office/drawing/2014/main" xmlns="" id="{9A2FAF03-2FBD-4C13-96FA-5F0E2D6F37DC}"/>
                  </a:ext>
                </a:extLst>
              </p:cNvPr>
              <p:cNvSpPr>
                <a:spLocks/>
              </p:cNvSpPr>
              <p:nvPr/>
            </p:nvSpPr>
            <p:spPr bwMode="auto">
              <a:xfrm>
                <a:off x="2759" y="452"/>
                <a:ext cx="39" cy="31"/>
              </a:xfrm>
              <a:custGeom>
                <a:avLst/>
                <a:gdLst>
                  <a:gd name="T0" fmla="*/ 3 w 77"/>
                  <a:gd name="T1" fmla="*/ 1 h 62"/>
                  <a:gd name="T2" fmla="*/ 3 w 77"/>
                  <a:gd name="T3" fmla="*/ 0 h 62"/>
                  <a:gd name="T4" fmla="*/ 2 w 77"/>
                  <a:gd name="T5" fmla="*/ 1 h 62"/>
                  <a:gd name="T6" fmla="*/ 2 w 77"/>
                  <a:gd name="T7" fmla="*/ 1 h 62"/>
                  <a:gd name="T8" fmla="*/ 2 w 77"/>
                  <a:gd name="T9" fmla="*/ 1 h 62"/>
                  <a:gd name="T10" fmla="*/ 1 w 77"/>
                  <a:gd name="T11" fmla="*/ 1 h 62"/>
                  <a:gd name="T12" fmla="*/ 1 w 77"/>
                  <a:gd name="T13" fmla="*/ 2 h 62"/>
                  <a:gd name="T14" fmla="*/ 1 w 77"/>
                  <a:gd name="T15" fmla="*/ 2 h 62"/>
                  <a:gd name="T16" fmla="*/ 0 w 77"/>
                  <a:gd name="T17" fmla="*/ 2 h 62"/>
                  <a:gd name="T18" fmla="*/ 1 w 77"/>
                  <a:gd name="T19" fmla="*/ 2 h 62"/>
                  <a:gd name="T20" fmla="*/ 1 w 77"/>
                  <a:gd name="T21" fmla="*/ 2 h 62"/>
                  <a:gd name="T22" fmla="*/ 1 w 77"/>
                  <a:gd name="T23" fmla="*/ 2 h 62"/>
                  <a:gd name="T24" fmla="*/ 2 w 77"/>
                  <a:gd name="T25" fmla="*/ 2 h 62"/>
                  <a:gd name="T26" fmla="*/ 2 w 77"/>
                  <a:gd name="T27" fmla="*/ 1 h 62"/>
                  <a:gd name="T28" fmla="*/ 3 w 77"/>
                  <a:gd name="T29" fmla="*/ 1 h 62"/>
                  <a:gd name="T30" fmla="*/ 3 w 77"/>
                  <a:gd name="T31" fmla="*/ 1 h 62"/>
                  <a:gd name="T32" fmla="*/ 3 w 77"/>
                  <a:gd name="T33" fmla="*/ 1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7" h="62">
                    <a:moveTo>
                      <a:pt x="77" y="2"/>
                    </a:moveTo>
                    <a:lnTo>
                      <a:pt x="73" y="0"/>
                    </a:lnTo>
                    <a:lnTo>
                      <a:pt x="63" y="1"/>
                    </a:lnTo>
                    <a:lnTo>
                      <a:pt x="52" y="7"/>
                    </a:lnTo>
                    <a:lnTo>
                      <a:pt x="39" y="15"/>
                    </a:lnTo>
                    <a:lnTo>
                      <a:pt x="25" y="25"/>
                    </a:lnTo>
                    <a:lnTo>
                      <a:pt x="14" y="37"/>
                    </a:lnTo>
                    <a:lnTo>
                      <a:pt x="5" y="49"/>
                    </a:lnTo>
                    <a:lnTo>
                      <a:pt x="0" y="62"/>
                    </a:lnTo>
                    <a:lnTo>
                      <a:pt x="6" y="58"/>
                    </a:lnTo>
                    <a:lnTo>
                      <a:pt x="16" y="52"/>
                    </a:lnTo>
                    <a:lnTo>
                      <a:pt x="30" y="42"/>
                    </a:lnTo>
                    <a:lnTo>
                      <a:pt x="44" y="33"/>
                    </a:lnTo>
                    <a:lnTo>
                      <a:pt x="56" y="24"/>
                    </a:lnTo>
                    <a:lnTo>
                      <a:pt x="68" y="15"/>
                    </a:lnTo>
                    <a:lnTo>
                      <a:pt x="75" y="7"/>
                    </a:lnTo>
                    <a:lnTo>
                      <a:pt x="77"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87" name="Freeform 75">
                <a:extLst>
                  <a:ext uri="{FF2B5EF4-FFF2-40B4-BE49-F238E27FC236}">
                    <a16:creationId xmlns:a16="http://schemas.microsoft.com/office/drawing/2014/main" xmlns="" id="{E002A4AC-E6FC-4BA2-BCE2-224F728FD529}"/>
                  </a:ext>
                </a:extLst>
              </p:cNvPr>
              <p:cNvSpPr>
                <a:spLocks/>
              </p:cNvSpPr>
              <p:nvPr/>
            </p:nvSpPr>
            <p:spPr bwMode="auto">
              <a:xfrm>
                <a:off x="2762" y="489"/>
                <a:ext cx="36" cy="27"/>
              </a:xfrm>
              <a:custGeom>
                <a:avLst/>
                <a:gdLst>
                  <a:gd name="T0" fmla="*/ 3 w 71"/>
                  <a:gd name="T1" fmla="*/ 1 h 54"/>
                  <a:gd name="T2" fmla="*/ 3 w 71"/>
                  <a:gd name="T3" fmla="*/ 0 h 54"/>
                  <a:gd name="T4" fmla="*/ 2 w 71"/>
                  <a:gd name="T5" fmla="*/ 1 h 54"/>
                  <a:gd name="T6" fmla="*/ 2 w 71"/>
                  <a:gd name="T7" fmla="*/ 1 h 54"/>
                  <a:gd name="T8" fmla="*/ 2 w 71"/>
                  <a:gd name="T9" fmla="*/ 1 h 54"/>
                  <a:gd name="T10" fmla="*/ 1 w 71"/>
                  <a:gd name="T11" fmla="*/ 1 h 54"/>
                  <a:gd name="T12" fmla="*/ 1 w 71"/>
                  <a:gd name="T13" fmla="*/ 2 h 54"/>
                  <a:gd name="T14" fmla="*/ 1 w 71"/>
                  <a:gd name="T15" fmla="*/ 2 h 54"/>
                  <a:gd name="T16" fmla="*/ 0 w 71"/>
                  <a:gd name="T17" fmla="*/ 2 h 54"/>
                  <a:gd name="T18" fmla="*/ 1 w 71"/>
                  <a:gd name="T19" fmla="*/ 2 h 54"/>
                  <a:gd name="T20" fmla="*/ 1 w 71"/>
                  <a:gd name="T21" fmla="*/ 2 h 54"/>
                  <a:gd name="T22" fmla="*/ 1 w 71"/>
                  <a:gd name="T23" fmla="*/ 2 h 54"/>
                  <a:gd name="T24" fmla="*/ 2 w 71"/>
                  <a:gd name="T25" fmla="*/ 1 h 54"/>
                  <a:gd name="T26" fmla="*/ 2 w 71"/>
                  <a:gd name="T27" fmla="*/ 1 h 54"/>
                  <a:gd name="T28" fmla="*/ 2 w 71"/>
                  <a:gd name="T29" fmla="*/ 1 h 54"/>
                  <a:gd name="T30" fmla="*/ 3 w 71"/>
                  <a:gd name="T31" fmla="*/ 1 h 54"/>
                  <a:gd name="T32" fmla="*/ 3 w 71"/>
                  <a:gd name="T33" fmla="*/ 1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54">
                    <a:moveTo>
                      <a:pt x="71" y="2"/>
                    </a:moveTo>
                    <a:lnTo>
                      <a:pt x="68" y="0"/>
                    </a:lnTo>
                    <a:lnTo>
                      <a:pt x="59" y="2"/>
                    </a:lnTo>
                    <a:lnTo>
                      <a:pt x="48" y="6"/>
                    </a:lnTo>
                    <a:lnTo>
                      <a:pt x="36" y="15"/>
                    </a:lnTo>
                    <a:lnTo>
                      <a:pt x="23" y="24"/>
                    </a:lnTo>
                    <a:lnTo>
                      <a:pt x="13" y="33"/>
                    </a:lnTo>
                    <a:lnTo>
                      <a:pt x="3" y="43"/>
                    </a:lnTo>
                    <a:lnTo>
                      <a:pt x="0" y="54"/>
                    </a:lnTo>
                    <a:lnTo>
                      <a:pt x="7" y="49"/>
                    </a:lnTo>
                    <a:lnTo>
                      <a:pt x="17" y="45"/>
                    </a:lnTo>
                    <a:lnTo>
                      <a:pt x="30" y="38"/>
                    </a:lnTo>
                    <a:lnTo>
                      <a:pt x="43" y="31"/>
                    </a:lnTo>
                    <a:lnTo>
                      <a:pt x="54" y="23"/>
                    </a:lnTo>
                    <a:lnTo>
                      <a:pt x="64" y="16"/>
                    </a:lnTo>
                    <a:lnTo>
                      <a:pt x="70" y="9"/>
                    </a:lnTo>
                    <a:lnTo>
                      <a:pt x="71"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88" name="Freeform 76">
                <a:extLst>
                  <a:ext uri="{FF2B5EF4-FFF2-40B4-BE49-F238E27FC236}">
                    <a16:creationId xmlns:a16="http://schemas.microsoft.com/office/drawing/2014/main" xmlns="" id="{84C197C8-F37A-42E6-94C4-F35A3BD8884A}"/>
                  </a:ext>
                </a:extLst>
              </p:cNvPr>
              <p:cNvSpPr>
                <a:spLocks/>
              </p:cNvSpPr>
              <p:nvPr/>
            </p:nvSpPr>
            <p:spPr bwMode="auto">
              <a:xfrm>
                <a:off x="2767" y="511"/>
                <a:ext cx="32" cy="19"/>
              </a:xfrm>
              <a:custGeom>
                <a:avLst/>
                <a:gdLst>
                  <a:gd name="T0" fmla="*/ 2 w 64"/>
                  <a:gd name="T1" fmla="*/ 1 h 38"/>
                  <a:gd name="T2" fmla="*/ 2 w 64"/>
                  <a:gd name="T3" fmla="*/ 0 h 38"/>
                  <a:gd name="T4" fmla="*/ 2 w 64"/>
                  <a:gd name="T5" fmla="*/ 0 h 38"/>
                  <a:gd name="T6" fmla="*/ 2 w 64"/>
                  <a:gd name="T7" fmla="*/ 1 h 38"/>
                  <a:gd name="T8" fmla="*/ 2 w 64"/>
                  <a:gd name="T9" fmla="*/ 1 h 38"/>
                  <a:gd name="T10" fmla="*/ 1 w 64"/>
                  <a:gd name="T11" fmla="*/ 1 h 38"/>
                  <a:gd name="T12" fmla="*/ 1 w 64"/>
                  <a:gd name="T13" fmla="*/ 1 h 38"/>
                  <a:gd name="T14" fmla="*/ 1 w 64"/>
                  <a:gd name="T15" fmla="*/ 1 h 38"/>
                  <a:gd name="T16" fmla="*/ 0 w 64"/>
                  <a:gd name="T17" fmla="*/ 2 h 38"/>
                  <a:gd name="T18" fmla="*/ 1 w 64"/>
                  <a:gd name="T19" fmla="*/ 2 h 38"/>
                  <a:gd name="T20" fmla="*/ 1 w 64"/>
                  <a:gd name="T21" fmla="*/ 1 h 38"/>
                  <a:gd name="T22" fmla="*/ 1 w 64"/>
                  <a:gd name="T23" fmla="*/ 1 h 38"/>
                  <a:gd name="T24" fmla="*/ 2 w 64"/>
                  <a:gd name="T25" fmla="*/ 1 h 38"/>
                  <a:gd name="T26" fmla="*/ 2 w 64"/>
                  <a:gd name="T27" fmla="*/ 1 h 38"/>
                  <a:gd name="T28" fmla="*/ 2 w 64"/>
                  <a:gd name="T29" fmla="*/ 1 h 38"/>
                  <a:gd name="T30" fmla="*/ 2 w 64"/>
                  <a:gd name="T31" fmla="*/ 1 h 38"/>
                  <a:gd name="T32" fmla="*/ 2 w 64"/>
                  <a:gd name="T33" fmla="*/ 1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38">
                    <a:moveTo>
                      <a:pt x="64" y="4"/>
                    </a:moveTo>
                    <a:lnTo>
                      <a:pt x="60" y="0"/>
                    </a:lnTo>
                    <a:lnTo>
                      <a:pt x="53" y="0"/>
                    </a:lnTo>
                    <a:lnTo>
                      <a:pt x="44" y="2"/>
                    </a:lnTo>
                    <a:lnTo>
                      <a:pt x="34" y="4"/>
                    </a:lnTo>
                    <a:lnTo>
                      <a:pt x="22" y="10"/>
                    </a:lnTo>
                    <a:lnTo>
                      <a:pt x="13" y="16"/>
                    </a:lnTo>
                    <a:lnTo>
                      <a:pt x="5" y="27"/>
                    </a:lnTo>
                    <a:lnTo>
                      <a:pt x="0" y="38"/>
                    </a:lnTo>
                    <a:lnTo>
                      <a:pt x="7" y="35"/>
                    </a:lnTo>
                    <a:lnTo>
                      <a:pt x="16" y="30"/>
                    </a:lnTo>
                    <a:lnTo>
                      <a:pt x="27" y="27"/>
                    </a:lnTo>
                    <a:lnTo>
                      <a:pt x="38" y="22"/>
                    </a:lnTo>
                    <a:lnTo>
                      <a:pt x="49" y="18"/>
                    </a:lnTo>
                    <a:lnTo>
                      <a:pt x="58" y="13"/>
                    </a:lnTo>
                    <a:lnTo>
                      <a:pt x="62" y="8"/>
                    </a:lnTo>
                    <a:lnTo>
                      <a:pt x="64"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89" name="Freeform 77">
                <a:extLst>
                  <a:ext uri="{FF2B5EF4-FFF2-40B4-BE49-F238E27FC236}">
                    <a16:creationId xmlns:a16="http://schemas.microsoft.com/office/drawing/2014/main" xmlns="" id="{7FE4A9DF-C891-4EA1-933F-0646910EBAD1}"/>
                  </a:ext>
                </a:extLst>
              </p:cNvPr>
              <p:cNvSpPr>
                <a:spLocks/>
              </p:cNvSpPr>
              <p:nvPr/>
            </p:nvSpPr>
            <p:spPr bwMode="auto">
              <a:xfrm>
                <a:off x="2779" y="546"/>
                <a:ext cx="24" cy="15"/>
              </a:xfrm>
              <a:custGeom>
                <a:avLst/>
                <a:gdLst>
                  <a:gd name="T0" fmla="*/ 1 w 49"/>
                  <a:gd name="T1" fmla="*/ 1 h 28"/>
                  <a:gd name="T2" fmla="*/ 1 w 49"/>
                  <a:gd name="T3" fmla="*/ 0 h 28"/>
                  <a:gd name="T4" fmla="*/ 1 w 49"/>
                  <a:gd name="T5" fmla="*/ 0 h 28"/>
                  <a:gd name="T6" fmla="*/ 0 w 49"/>
                  <a:gd name="T7" fmla="*/ 1 h 28"/>
                  <a:gd name="T8" fmla="*/ 0 w 49"/>
                  <a:gd name="T9" fmla="*/ 1 h 28"/>
                  <a:gd name="T10" fmla="*/ 0 w 49"/>
                  <a:gd name="T11" fmla="*/ 1 h 28"/>
                  <a:gd name="T12" fmla="*/ 0 w 49"/>
                  <a:gd name="T13" fmla="*/ 1 h 28"/>
                  <a:gd name="T14" fmla="*/ 0 w 49"/>
                  <a:gd name="T15" fmla="*/ 1 h 28"/>
                  <a:gd name="T16" fmla="*/ 0 w 49"/>
                  <a:gd name="T17" fmla="*/ 1 h 28"/>
                  <a:gd name="T18" fmla="*/ 0 w 49"/>
                  <a:gd name="T19" fmla="*/ 1 h 28"/>
                  <a:gd name="T20" fmla="*/ 0 w 49"/>
                  <a:gd name="T21" fmla="*/ 1 h 28"/>
                  <a:gd name="T22" fmla="*/ 0 w 49"/>
                  <a:gd name="T23" fmla="*/ 1 h 28"/>
                  <a:gd name="T24" fmla="*/ 0 w 49"/>
                  <a:gd name="T25" fmla="*/ 1 h 28"/>
                  <a:gd name="T26" fmla="*/ 1 w 49"/>
                  <a:gd name="T27" fmla="*/ 1 h 28"/>
                  <a:gd name="T28" fmla="*/ 1 w 49"/>
                  <a:gd name="T29" fmla="*/ 1 h 28"/>
                  <a:gd name="T30" fmla="*/ 1 w 49"/>
                  <a:gd name="T31" fmla="*/ 1 h 28"/>
                  <a:gd name="T32" fmla="*/ 1 w 49"/>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28">
                    <a:moveTo>
                      <a:pt x="49" y="2"/>
                    </a:moveTo>
                    <a:lnTo>
                      <a:pt x="45" y="0"/>
                    </a:lnTo>
                    <a:lnTo>
                      <a:pt x="39" y="0"/>
                    </a:lnTo>
                    <a:lnTo>
                      <a:pt x="31" y="1"/>
                    </a:lnTo>
                    <a:lnTo>
                      <a:pt x="23" y="5"/>
                    </a:lnTo>
                    <a:lnTo>
                      <a:pt x="14" y="10"/>
                    </a:lnTo>
                    <a:lnTo>
                      <a:pt x="7" y="17"/>
                    </a:lnTo>
                    <a:lnTo>
                      <a:pt x="1" y="23"/>
                    </a:lnTo>
                    <a:lnTo>
                      <a:pt x="0" y="28"/>
                    </a:lnTo>
                    <a:lnTo>
                      <a:pt x="5" y="26"/>
                    </a:lnTo>
                    <a:lnTo>
                      <a:pt x="12" y="24"/>
                    </a:lnTo>
                    <a:lnTo>
                      <a:pt x="20" y="20"/>
                    </a:lnTo>
                    <a:lnTo>
                      <a:pt x="28" y="17"/>
                    </a:lnTo>
                    <a:lnTo>
                      <a:pt x="36" y="13"/>
                    </a:lnTo>
                    <a:lnTo>
                      <a:pt x="42" y="10"/>
                    </a:lnTo>
                    <a:lnTo>
                      <a:pt x="46" y="5"/>
                    </a:lnTo>
                    <a:lnTo>
                      <a:pt x="49"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90" name="Freeform 78">
                <a:extLst>
                  <a:ext uri="{FF2B5EF4-FFF2-40B4-BE49-F238E27FC236}">
                    <a16:creationId xmlns:a16="http://schemas.microsoft.com/office/drawing/2014/main" xmlns="" id="{59F42CBE-280F-41FD-A851-64A2F8284A53}"/>
                  </a:ext>
                </a:extLst>
              </p:cNvPr>
              <p:cNvSpPr>
                <a:spLocks/>
              </p:cNvSpPr>
              <p:nvPr/>
            </p:nvSpPr>
            <p:spPr bwMode="auto">
              <a:xfrm>
                <a:off x="2784" y="564"/>
                <a:ext cx="16" cy="11"/>
              </a:xfrm>
              <a:custGeom>
                <a:avLst/>
                <a:gdLst>
                  <a:gd name="T0" fmla="*/ 0 w 33"/>
                  <a:gd name="T1" fmla="*/ 1 h 22"/>
                  <a:gd name="T2" fmla="*/ 0 w 33"/>
                  <a:gd name="T3" fmla="*/ 0 h 22"/>
                  <a:gd name="T4" fmla="*/ 0 w 33"/>
                  <a:gd name="T5" fmla="*/ 0 h 22"/>
                  <a:gd name="T6" fmla="*/ 0 w 33"/>
                  <a:gd name="T7" fmla="*/ 1 h 22"/>
                  <a:gd name="T8" fmla="*/ 0 w 33"/>
                  <a:gd name="T9" fmla="*/ 1 h 22"/>
                  <a:gd name="T10" fmla="*/ 0 w 33"/>
                  <a:gd name="T11" fmla="*/ 1 h 22"/>
                  <a:gd name="T12" fmla="*/ 0 w 33"/>
                  <a:gd name="T13" fmla="*/ 1 h 22"/>
                  <a:gd name="T14" fmla="*/ 0 w 33"/>
                  <a:gd name="T15" fmla="*/ 1 h 22"/>
                  <a:gd name="T16" fmla="*/ 0 w 33"/>
                  <a:gd name="T17" fmla="*/ 1 h 22"/>
                  <a:gd name="T18" fmla="*/ 0 w 33"/>
                  <a:gd name="T19" fmla="*/ 1 h 22"/>
                  <a:gd name="T20" fmla="*/ 0 w 33"/>
                  <a:gd name="T21" fmla="*/ 1 h 22"/>
                  <a:gd name="T22" fmla="*/ 0 w 33"/>
                  <a:gd name="T23" fmla="*/ 1 h 22"/>
                  <a:gd name="T24" fmla="*/ 0 w 33"/>
                  <a:gd name="T25" fmla="*/ 1 h 22"/>
                  <a:gd name="T26" fmla="*/ 0 w 33"/>
                  <a:gd name="T27" fmla="*/ 1 h 22"/>
                  <a:gd name="T28" fmla="*/ 1 w 33"/>
                  <a:gd name="T29" fmla="*/ 1 h 22"/>
                  <a:gd name="T30" fmla="*/ 1 w 33"/>
                  <a:gd name="T31" fmla="*/ 1 h 22"/>
                  <a:gd name="T32" fmla="*/ 0 w 33"/>
                  <a:gd name="T33" fmla="*/ 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22">
                    <a:moveTo>
                      <a:pt x="31" y="1"/>
                    </a:moveTo>
                    <a:lnTo>
                      <a:pt x="27" y="0"/>
                    </a:lnTo>
                    <a:lnTo>
                      <a:pt x="23" y="0"/>
                    </a:lnTo>
                    <a:lnTo>
                      <a:pt x="17" y="1"/>
                    </a:lnTo>
                    <a:lnTo>
                      <a:pt x="10" y="3"/>
                    </a:lnTo>
                    <a:lnTo>
                      <a:pt x="5" y="6"/>
                    </a:lnTo>
                    <a:lnTo>
                      <a:pt x="1" y="11"/>
                    </a:lnTo>
                    <a:lnTo>
                      <a:pt x="0" y="16"/>
                    </a:lnTo>
                    <a:lnTo>
                      <a:pt x="2" y="22"/>
                    </a:lnTo>
                    <a:lnTo>
                      <a:pt x="3" y="16"/>
                    </a:lnTo>
                    <a:lnTo>
                      <a:pt x="8" y="13"/>
                    </a:lnTo>
                    <a:lnTo>
                      <a:pt x="15" y="11"/>
                    </a:lnTo>
                    <a:lnTo>
                      <a:pt x="21" y="9"/>
                    </a:lnTo>
                    <a:lnTo>
                      <a:pt x="27" y="8"/>
                    </a:lnTo>
                    <a:lnTo>
                      <a:pt x="32" y="6"/>
                    </a:lnTo>
                    <a:lnTo>
                      <a:pt x="33" y="5"/>
                    </a:lnTo>
                    <a:lnTo>
                      <a:pt x="31"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91" name="Freeform 79">
                <a:extLst>
                  <a:ext uri="{FF2B5EF4-FFF2-40B4-BE49-F238E27FC236}">
                    <a16:creationId xmlns:a16="http://schemas.microsoft.com/office/drawing/2014/main" xmlns="" id="{B5A9C66B-2495-48F1-BE62-9D1EC61E7728}"/>
                  </a:ext>
                </a:extLst>
              </p:cNvPr>
              <p:cNvSpPr>
                <a:spLocks/>
              </p:cNvSpPr>
              <p:nvPr/>
            </p:nvSpPr>
            <p:spPr bwMode="auto">
              <a:xfrm>
                <a:off x="2757" y="417"/>
                <a:ext cx="33" cy="31"/>
              </a:xfrm>
              <a:custGeom>
                <a:avLst/>
                <a:gdLst>
                  <a:gd name="T0" fmla="*/ 3 w 65"/>
                  <a:gd name="T1" fmla="*/ 0 h 64"/>
                  <a:gd name="T2" fmla="*/ 2 w 65"/>
                  <a:gd name="T3" fmla="*/ 0 h 64"/>
                  <a:gd name="T4" fmla="*/ 2 w 65"/>
                  <a:gd name="T5" fmla="*/ 0 h 64"/>
                  <a:gd name="T6" fmla="*/ 2 w 65"/>
                  <a:gd name="T7" fmla="*/ 0 h 64"/>
                  <a:gd name="T8" fmla="*/ 2 w 65"/>
                  <a:gd name="T9" fmla="*/ 0 h 64"/>
                  <a:gd name="T10" fmla="*/ 1 w 65"/>
                  <a:gd name="T11" fmla="*/ 0 h 64"/>
                  <a:gd name="T12" fmla="*/ 1 w 65"/>
                  <a:gd name="T13" fmla="*/ 1 h 64"/>
                  <a:gd name="T14" fmla="*/ 1 w 65"/>
                  <a:gd name="T15" fmla="*/ 1 h 64"/>
                  <a:gd name="T16" fmla="*/ 0 w 65"/>
                  <a:gd name="T17" fmla="*/ 1 h 64"/>
                  <a:gd name="T18" fmla="*/ 1 w 65"/>
                  <a:gd name="T19" fmla="*/ 1 h 64"/>
                  <a:gd name="T20" fmla="*/ 1 w 65"/>
                  <a:gd name="T21" fmla="*/ 1 h 64"/>
                  <a:gd name="T22" fmla="*/ 1 w 65"/>
                  <a:gd name="T23" fmla="*/ 1 h 64"/>
                  <a:gd name="T24" fmla="*/ 2 w 65"/>
                  <a:gd name="T25" fmla="*/ 1 h 64"/>
                  <a:gd name="T26" fmla="*/ 2 w 65"/>
                  <a:gd name="T27" fmla="*/ 0 h 64"/>
                  <a:gd name="T28" fmla="*/ 2 w 65"/>
                  <a:gd name="T29" fmla="*/ 0 h 64"/>
                  <a:gd name="T30" fmla="*/ 2 w 65"/>
                  <a:gd name="T31" fmla="*/ 0 h 64"/>
                  <a:gd name="T32" fmla="*/ 3 w 65"/>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64">
                    <a:moveTo>
                      <a:pt x="65" y="3"/>
                    </a:moveTo>
                    <a:lnTo>
                      <a:pt x="62" y="0"/>
                    </a:lnTo>
                    <a:lnTo>
                      <a:pt x="55" y="2"/>
                    </a:lnTo>
                    <a:lnTo>
                      <a:pt x="45" y="6"/>
                    </a:lnTo>
                    <a:lnTo>
                      <a:pt x="34" y="14"/>
                    </a:lnTo>
                    <a:lnTo>
                      <a:pt x="23" y="25"/>
                    </a:lnTo>
                    <a:lnTo>
                      <a:pt x="13" y="37"/>
                    </a:lnTo>
                    <a:lnTo>
                      <a:pt x="5" y="50"/>
                    </a:lnTo>
                    <a:lnTo>
                      <a:pt x="0" y="64"/>
                    </a:lnTo>
                    <a:lnTo>
                      <a:pt x="5" y="59"/>
                    </a:lnTo>
                    <a:lnTo>
                      <a:pt x="13" y="51"/>
                    </a:lnTo>
                    <a:lnTo>
                      <a:pt x="25" y="43"/>
                    </a:lnTo>
                    <a:lnTo>
                      <a:pt x="38" y="34"/>
                    </a:lnTo>
                    <a:lnTo>
                      <a:pt x="49" y="25"/>
                    </a:lnTo>
                    <a:lnTo>
                      <a:pt x="58" y="17"/>
                    </a:lnTo>
                    <a:lnTo>
                      <a:pt x="64" y="8"/>
                    </a:lnTo>
                    <a:lnTo>
                      <a:pt x="65"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92" name="Freeform 80">
                <a:extLst>
                  <a:ext uri="{FF2B5EF4-FFF2-40B4-BE49-F238E27FC236}">
                    <a16:creationId xmlns:a16="http://schemas.microsoft.com/office/drawing/2014/main" xmlns="" id="{7A555986-0A48-4E17-B231-B15B2547DF61}"/>
                  </a:ext>
                </a:extLst>
              </p:cNvPr>
              <p:cNvSpPr>
                <a:spLocks/>
              </p:cNvSpPr>
              <p:nvPr/>
            </p:nvSpPr>
            <p:spPr bwMode="auto">
              <a:xfrm>
                <a:off x="2759" y="388"/>
                <a:ext cx="26" cy="25"/>
              </a:xfrm>
              <a:custGeom>
                <a:avLst/>
                <a:gdLst>
                  <a:gd name="T0" fmla="*/ 2 w 52"/>
                  <a:gd name="T1" fmla="*/ 1 h 50"/>
                  <a:gd name="T2" fmla="*/ 2 w 52"/>
                  <a:gd name="T3" fmla="*/ 0 h 50"/>
                  <a:gd name="T4" fmla="*/ 2 w 52"/>
                  <a:gd name="T5" fmla="*/ 1 h 50"/>
                  <a:gd name="T6" fmla="*/ 2 w 52"/>
                  <a:gd name="T7" fmla="*/ 1 h 50"/>
                  <a:gd name="T8" fmla="*/ 1 w 52"/>
                  <a:gd name="T9" fmla="*/ 1 h 50"/>
                  <a:gd name="T10" fmla="*/ 1 w 52"/>
                  <a:gd name="T11" fmla="*/ 1 h 50"/>
                  <a:gd name="T12" fmla="*/ 1 w 52"/>
                  <a:gd name="T13" fmla="*/ 1 h 50"/>
                  <a:gd name="T14" fmla="*/ 1 w 52"/>
                  <a:gd name="T15" fmla="*/ 2 h 50"/>
                  <a:gd name="T16" fmla="*/ 0 w 52"/>
                  <a:gd name="T17" fmla="*/ 2 h 50"/>
                  <a:gd name="T18" fmla="*/ 1 w 52"/>
                  <a:gd name="T19" fmla="*/ 2 h 50"/>
                  <a:gd name="T20" fmla="*/ 1 w 52"/>
                  <a:gd name="T21" fmla="*/ 2 h 50"/>
                  <a:gd name="T22" fmla="*/ 1 w 52"/>
                  <a:gd name="T23" fmla="*/ 1 h 50"/>
                  <a:gd name="T24" fmla="*/ 1 w 52"/>
                  <a:gd name="T25" fmla="*/ 1 h 50"/>
                  <a:gd name="T26" fmla="*/ 2 w 52"/>
                  <a:gd name="T27" fmla="*/ 1 h 50"/>
                  <a:gd name="T28" fmla="*/ 2 w 52"/>
                  <a:gd name="T29" fmla="*/ 1 h 50"/>
                  <a:gd name="T30" fmla="*/ 2 w 52"/>
                  <a:gd name="T31" fmla="*/ 1 h 50"/>
                  <a:gd name="T32" fmla="*/ 2 w 52"/>
                  <a:gd name="T33" fmla="*/ 1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0">
                    <a:moveTo>
                      <a:pt x="52" y="2"/>
                    </a:moveTo>
                    <a:lnTo>
                      <a:pt x="50" y="0"/>
                    </a:lnTo>
                    <a:lnTo>
                      <a:pt x="44" y="1"/>
                    </a:lnTo>
                    <a:lnTo>
                      <a:pt x="37" y="4"/>
                    </a:lnTo>
                    <a:lnTo>
                      <a:pt x="28" y="9"/>
                    </a:lnTo>
                    <a:lnTo>
                      <a:pt x="20" y="16"/>
                    </a:lnTo>
                    <a:lnTo>
                      <a:pt x="12" y="26"/>
                    </a:lnTo>
                    <a:lnTo>
                      <a:pt x="5" y="37"/>
                    </a:lnTo>
                    <a:lnTo>
                      <a:pt x="0" y="50"/>
                    </a:lnTo>
                    <a:lnTo>
                      <a:pt x="7" y="44"/>
                    </a:lnTo>
                    <a:lnTo>
                      <a:pt x="15" y="38"/>
                    </a:lnTo>
                    <a:lnTo>
                      <a:pt x="23" y="30"/>
                    </a:lnTo>
                    <a:lnTo>
                      <a:pt x="32" y="23"/>
                    </a:lnTo>
                    <a:lnTo>
                      <a:pt x="40" y="17"/>
                    </a:lnTo>
                    <a:lnTo>
                      <a:pt x="47" y="11"/>
                    </a:lnTo>
                    <a:lnTo>
                      <a:pt x="51" y="6"/>
                    </a:lnTo>
                    <a:lnTo>
                      <a:pt x="52"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93" name="Freeform 81">
                <a:extLst>
                  <a:ext uri="{FF2B5EF4-FFF2-40B4-BE49-F238E27FC236}">
                    <a16:creationId xmlns:a16="http://schemas.microsoft.com/office/drawing/2014/main" xmlns="" id="{F6151D27-C850-4D1D-A07B-1FF88CA19809}"/>
                  </a:ext>
                </a:extLst>
              </p:cNvPr>
              <p:cNvSpPr>
                <a:spLocks/>
              </p:cNvSpPr>
              <p:nvPr/>
            </p:nvSpPr>
            <p:spPr bwMode="auto">
              <a:xfrm>
                <a:off x="2759" y="475"/>
                <a:ext cx="36" cy="27"/>
              </a:xfrm>
              <a:custGeom>
                <a:avLst/>
                <a:gdLst>
                  <a:gd name="T0" fmla="*/ 3 w 71"/>
                  <a:gd name="T1" fmla="*/ 1 h 53"/>
                  <a:gd name="T2" fmla="*/ 3 w 71"/>
                  <a:gd name="T3" fmla="*/ 0 h 53"/>
                  <a:gd name="T4" fmla="*/ 2 w 71"/>
                  <a:gd name="T5" fmla="*/ 1 h 53"/>
                  <a:gd name="T6" fmla="*/ 2 w 71"/>
                  <a:gd name="T7" fmla="*/ 1 h 53"/>
                  <a:gd name="T8" fmla="*/ 2 w 71"/>
                  <a:gd name="T9" fmla="*/ 1 h 53"/>
                  <a:gd name="T10" fmla="*/ 1 w 71"/>
                  <a:gd name="T11" fmla="*/ 1 h 53"/>
                  <a:gd name="T12" fmla="*/ 1 w 71"/>
                  <a:gd name="T13" fmla="*/ 2 h 53"/>
                  <a:gd name="T14" fmla="*/ 1 w 71"/>
                  <a:gd name="T15" fmla="*/ 2 h 53"/>
                  <a:gd name="T16" fmla="*/ 0 w 71"/>
                  <a:gd name="T17" fmla="*/ 2 h 53"/>
                  <a:gd name="T18" fmla="*/ 1 w 71"/>
                  <a:gd name="T19" fmla="*/ 2 h 53"/>
                  <a:gd name="T20" fmla="*/ 1 w 71"/>
                  <a:gd name="T21" fmla="*/ 2 h 53"/>
                  <a:gd name="T22" fmla="*/ 1 w 71"/>
                  <a:gd name="T23" fmla="*/ 2 h 53"/>
                  <a:gd name="T24" fmla="*/ 2 w 71"/>
                  <a:gd name="T25" fmla="*/ 1 h 53"/>
                  <a:gd name="T26" fmla="*/ 2 w 71"/>
                  <a:gd name="T27" fmla="*/ 1 h 53"/>
                  <a:gd name="T28" fmla="*/ 3 w 71"/>
                  <a:gd name="T29" fmla="*/ 1 h 53"/>
                  <a:gd name="T30" fmla="*/ 3 w 71"/>
                  <a:gd name="T31" fmla="*/ 1 h 53"/>
                  <a:gd name="T32" fmla="*/ 3 w 71"/>
                  <a:gd name="T33" fmla="*/ 1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53">
                    <a:moveTo>
                      <a:pt x="71" y="1"/>
                    </a:moveTo>
                    <a:lnTo>
                      <a:pt x="68" y="0"/>
                    </a:lnTo>
                    <a:lnTo>
                      <a:pt x="59" y="2"/>
                    </a:lnTo>
                    <a:lnTo>
                      <a:pt x="48" y="7"/>
                    </a:lnTo>
                    <a:lnTo>
                      <a:pt x="36" y="15"/>
                    </a:lnTo>
                    <a:lnTo>
                      <a:pt x="23" y="23"/>
                    </a:lnTo>
                    <a:lnTo>
                      <a:pt x="13" y="33"/>
                    </a:lnTo>
                    <a:lnTo>
                      <a:pt x="4" y="44"/>
                    </a:lnTo>
                    <a:lnTo>
                      <a:pt x="0" y="53"/>
                    </a:lnTo>
                    <a:lnTo>
                      <a:pt x="7" y="49"/>
                    </a:lnTo>
                    <a:lnTo>
                      <a:pt x="17" y="44"/>
                    </a:lnTo>
                    <a:lnTo>
                      <a:pt x="30" y="37"/>
                    </a:lnTo>
                    <a:lnTo>
                      <a:pt x="43" y="30"/>
                    </a:lnTo>
                    <a:lnTo>
                      <a:pt x="54" y="23"/>
                    </a:lnTo>
                    <a:lnTo>
                      <a:pt x="65" y="15"/>
                    </a:lnTo>
                    <a:lnTo>
                      <a:pt x="70" y="8"/>
                    </a:lnTo>
                    <a:lnTo>
                      <a:pt x="71"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94" name="Freeform 82">
                <a:extLst>
                  <a:ext uri="{FF2B5EF4-FFF2-40B4-BE49-F238E27FC236}">
                    <a16:creationId xmlns:a16="http://schemas.microsoft.com/office/drawing/2014/main" xmlns="" id="{BE42F7BB-0333-45DD-BE8F-194E147FFBAC}"/>
                  </a:ext>
                </a:extLst>
              </p:cNvPr>
              <p:cNvSpPr>
                <a:spLocks/>
              </p:cNvSpPr>
              <p:nvPr/>
            </p:nvSpPr>
            <p:spPr bwMode="auto">
              <a:xfrm>
                <a:off x="2771" y="526"/>
                <a:ext cx="30" cy="20"/>
              </a:xfrm>
              <a:custGeom>
                <a:avLst/>
                <a:gdLst>
                  <a:gd name="T0" fmla="*/ 2 w 60"/>
                  <a:gd name="T1" fmla="*/ 0 h 41"/>
                  <a:gd name="T2" fmla="*/ 2 w 60"/>
                  <a:gd name="T3" fmla="*/ 0 h 41"/>
                  <a:gd name="T4" fmla="*/ 2 w 60"/>
                  <a:gd name="T5" fmla="*/ 0 h 41"/>
                  <a:gd name="T6" fmla="*/ 2 w 60"/>
                  <a:gd name="T7" fmla="*/ 0 h 41"/>
                  <a:gd name="T8" fmla="*/ 1 w 60"/>
                  <a:gd name="T9" fmla="*/ 0 h 41"/>
                  <a:gd name="T10" fmla="*/ 1 w 60"/>
                  <a:gd name="T11" fmla="*/ 0 h 41"/>
                  <a:gd name="T12" fmla="*/ 1 w 60"/>
                  <a:gd name="T13" fmla="*/ 0 h 41"/>
                  <a:gd name="T14" fmla="*/ 1 w 60"/>
                  <a:gd name="T15" fmla="*/ 1 h 41"/>
                  <a:gd name="T16" fmla="*/ 0 w 60"/>
                  <a:gd name="T17" fmla="*/ 1 h 41"/>
                  <a:gd name="T18" fmla="*/ 1 w 60"/>
                  <a:gd name="T19" fmla="*/ 1 h 41"/>
                  <a:gd name="T20" fmla="*/ 1 w 60"/>
                  <a:gd name="T21" fmla="*/ 1 h 41"/>
                  <a:gd name="T22" fmla="*/ 1 w 60"/>
                  <a:gd name="T23" fmla="*/ 0 h 41"/>
                  <a:gd name="T24" fmla="*/ 2 w 60"/>
                  <a:gd name="T25" fmla="*/ 0 h 41"/>
                  <a:gd name="T26" fmla="*/ 2 w 60"/>
                  <a:gd name="T27" fmla="*/ 0 h 41"/>
                  <a:gd name="T28" fmla="*/ 2 w 60"/>
                  <a:gd name="T29" fmla="*/ 0 h 41"/>
                  <a:gd name="T30" fmla="*/ 2 w 60"/>
                  <a:gd name="T31" fmla="*/ 0 h 41"/>
                  <a:gd name="T32" fmla="*/ 2 w 60"/>
                  <a:gd name="T33" fmla="*/ 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0" h="41">
                    <a:moveTo>
                      <a:pt x="60" y="3"/>
                    </a:moveTo>
                    <a:lnTo>
                      <a:pt x="57" y="0"/>
                    </a:lnTo>
                    <a:lnTo>
                      <a:pt x="50" y="1"/>
                    </a:lnTo>
                    <a:lnTo>
                      <a:pt x="39" y="5"/>
                    </a:lnTo>
                    <a:lnTo>
                      <a:pt x="29" y="11"/>
                    </a:lnTo>
                    <a:lnTo>
                      <a:pt x="19" y="19"/>
                    </a:lnTo>
                    <a:lnTo>
                      <a:pt x="9" y="27"/>
                    </a:lnTo>
                    <a:lnTo>
                      <a:pt x="3" y="34"/>
                    </a:lnTo>
                    <a:lnTo>
                      <a:pt x="0" y="41"/>
                    </a:lnTo>
                    <a:lnTo>
                      <a:pt x="6" y="37"/>
                    </a:lnTo>
                    <a:lnTo>
                      <a:pt x="14" y="34"/>
                    </a:lnTo>
                    <a:lnTo>
                      <a:pt x="23" y="29"/>
                    </a:lnTo>
                    <a:lnTo>
                      <a:pt x="34" y="23"/>
                    </a:lnTo>
                    <a:lnTo>
                      <a:pt x="43" y="18"/>
                    </a:lnTo>
                    <a:lnTo>
                      <a:pt x="51" y="13"/>
                    </a:lnTo>
                    <a:lnTo>
                      <a:pt x="58" y="7"/>
                    </a:lnTo>
                    <a:lnTo>
                      <a:pt x="6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95" name="Freeform 83">
                <a:extLst>
                  <a:ext uri="{FF2B5EF4-FFF2-40B4-BE49-F238E27FC236}">
                    <a16:creationId xmlns:a16="http://schemas.microsoft.com/office/drawing/2014/main" xmlns="" id="{D47E21B4-DEF6-4431-B58B-0A79B1400BCF}"/>
                  </a:ext>
                </a:extLst>
              </p:cNvPr>
              <p:cNvSpPr>
                <a:spLocks/>
              </p:cNvSpPr>
              <p:nvPr/>
            </p:nvSpPr>
            <p:spPr bwMode="auto">
              <a:xfrm>
                <a:off x="2760" y="370"/>
                <a:ext cx="4" cy="31"/>
              </a:xfrm>
              <a:custGeom>
                <a:avLst/>
                <a:gdLst>
                  <a:gd name="T0" fmla="*/ 1 w 8"/>
                  <a:gd name="T1" fmla="*/ 2 h 61"/>
                  <a:gd name="T2" fmla="*/ 1 w 8"/>
                  <a:gd name="T3" fmla="*/ 2 h 61"/>
                  <a:gd name="T4" fmla="*/ 0 w 8"/>
                  <a:gd name="T5" fmla="*/ 1 h 61"/>
                  <a:gd name="T6" fmla="*/ 0 w 8"/>
                  <a:gd name="T7" fmla="*/ 1 h 61"/>
                  <a:gd name="T8" fmla="*/ 1 w 8"/>
                  <a:gd name="T9" fmla="*/ 0 h 61"/>
                  <a:gd name="T10" fmla="*/ 1 w 8"/>
                  <a:gd name="T11" fmla="*/ 1 h 61"/>
                  <a:gd name="T12" fmla="*/ 1 w 8"/>
                  <a:gd name="T13" fmla="*/ 1 h 61"/>
                  <a:gd name="T14" fmla="*/ 1 w 8"/>
                  <a:gd name="T15" fmla="*/ 2 h 61"/>
                  <a:gd name="T16" fmla="*/ 1 w 8"/>
                  <a:gd name="T17" fmla="*/ 2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61">
                    <a:moveTo>
                      <a:pt x="4" y="61"/>
                    </a:moveTo>
                    <a:lnTo>
                      <a:pt x="3" y="48"/>
                    </a:lnTo>
                    <a:lnTo>
                      <a:pt x="0" y="27"/>
                    </a:lnTo>
                    <a:lnTo>
                      <a:pt x="0" y="8"/>
                    </a:lnTo>
                    <a:lnTo>
                      <a:pt x="4" y="0"/>
                    </a:lnTo>
                    <a:lnTo>
                      <a:pt x="8" y="9"/>
                    </a:lnTo>
                    <a:lnTo>
                      <a:pt x="8" y="27"/>
                    </a:lnTo>
                    <a:lnTo>
                      <a:pt x="6" y="46"/>
                    </a:lnTo>
                    <a:lnTo>
                      <a:pt x="4" y="6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96" name="Freeform 84">
                <a:extLst>
                  <a:ext uri="{FF2B5EF4-FFF2-40B4-BE49-F238E27FC236}">
                    <a16:creationId xmlns:a16="http://schemas.microsoft.com/office/drawing/2014/main" xmlns="" id="{FAA8134D-9B8E-4262-BB3B-6E501385FD24}"/>
                  </a:ext>
                </a:extLst>
              </p:cNvPr>
              <p:cNvSpPr>
                <a:spLocks/>
              </p:cNvSpPr>
              <p:nvPr/>
            </p:nvSpPr>
            <p:spPr bwMode="auto">
              <a:xfrm>
                <a:off x="2726" y="392"/>
                <a:ext cx="32" cy="43"/>
              </a:xfrm>
              <a:custGeom>
                <a:avLst/>
                <a:gdLst>
                  <a:gd name="T0" fmla="*/ 2 w 65"/>
                  <a:gd name="T1" fmla="*/ 3 h 85"/>
                  <a:gd name="T2" fmla="*/ 1 w 65"/>
                  <a:gd name="T3" fmla="*/ 3 h 85"/>
                  <a:gd name="T4" fmla="*/ 1 w 65"/>
                  <a:gd name="T5" fmla="*/ 2 h 85"/>
                  <a:gd name="T6" fmla="*/ 1 w 65"/>
                  <a:gd name="T7" fmla="*/ 2 h 85"/>
                  <a:gd name="T8" fmla="*/ 1 w 65"/>
                  <a:gd name="T9" fmla="*/ 1 h 85"/>
                  <a:gd name="T10" fmla="*/ 0 w 65"/>
                  <a:gd name="T11" fmla="*/ 1 h 85"/>
                  <a:gd name="T12" fmla="*/ 0 w 65"/>
                  <a:gd name="T13" fmla="*/ 1 h 85"/>
                  <a:gd name="T14" fmla="*/ 0 w 65"/>
                  <a:gd name="T15" fmla="*/ 0 h 85"/>
                  <a:gd name="T16" fmla="*/ 0 w 65"/>
                  <a:gd name="T17" fmla="*/ 1 h 85"/>
                  <a:gd name="T18" fmla="*/ 0 w 65"/>
                  <a:gd name="T19" fmla="*/ 1 h 85"/>
                  <a:gd name="T20" fmla="*/ 0 w 65"/>
                  <a:gd name="T21" fmla="*/ 1 h 85"/>
                  <a:gd name="T22" fmla="*/ 0 w 65"/>
                  <a:gd name="T23" fmla="*/ 1 h 85"/>
                  <a:gd name="T24" fmla="*/ 0 w 65"/>
                  <a:gd name="T25" fmla="*/ 2 h 85"/>
                  <a:gd name="T26" fmla="*/ 1 w 65"/>
                  <a:gd name="T27" fmla="*/ 2 h 85"/>
                  <a:gd name="T28" fmla="*/ 1 w 65"/>
                  <a:gd name="T29" fmla="*/ 3 h 85"/>
                  <a:gd name="T30" fmla="*/ 1 w 65"/>
                  <a:gd name="T31" fmla="*/ 3 h 85"/>
                  <a:gd name="T32" fmla="*/ 2 w 65"/>
                  <a:gd name="T33" fmla="*/ 3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85">
                    <a:moveTo>
                      <a:pt x="65" y="85"/>
                    </a:moveTo>
                    <a:lnTo>
                      <a:pt x="60" y="75"/>
                    </a:lnTo>
                    <a:lnTo>
                      <a:pt x="53" y="62"/>
                    </a:lnTo>
                    <a:lnTo>
                      <a:pt x="44" y="46"/>
                    </a:lnTo>
                    <a:lnTo>
                      <a:pt x="34" y="31"/>
                    </a:lnTo>
                    <a:lnTo>
                      <a:pt x="23" y="16"/>
                    </a:lnTo>
                    <a:lnTo>
                      <a:pt x="14" y="6"/>
                    </a:lnTo>
                    <a:lnTo>
                      <a:pt x="6" y="0"/>
                    </a:lnTo>
                    <a:lnTo>
                      <a:pt x="1" y="1"/>
                    </a:lnTo>
                    <a:lnTo>
                      <a:pt x="0" y="8"/>
                    </a:lnTo>
                    <a:lnTo>
                      <a:pt x="6" y="17"/>
                    </a:lnTo>
                    <a:lnTo>
                      <a:pt x="15" y="29"/>
                    </a:lnTo>
                    <a:lnTo>
                      <a:pt x="27" y="41"/>
                    </a:lnTo>
                    <a:lnTo>
                      <a:pt x="38" y="54"/>
                    </a:lnTo>
                    <a:lnTo>
                      <a:pt x="50" y="66"/>
                    </a:lnTo>
                    <a:lnTo>
                      <a:pt x="59" y="76"/>
                    </a:lnTo>
                    <a:lnTo>
                      <a:pt x="65" y="8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97" name="Freeform 85">
                <a:extLst>
                  <a:ext uri="{FF2B5EF4-FFF2-40B4-BE49-F238E27FC236}">
                    <a16:creationId xmlns:a16="http://schemas.microsoft.com/office/drawing/2014/main" xmlns="" id="{FAC48772-233C-4115-B349-04B9E9A48452}"/>
                  </a:ext>
                </a:extLst>
              </p:cNvPr>
              <p:cNvSpPr>
                <a:spLocks/>
              </p:cNvSpPr>
              <p:nvPr/>
            </p:nvSpPr>
            <p:spPr bwMode="auto">
              <a:xfrm>
                <a:off x="2724" y="410"/>
                <a:ext cx="34" cy="38"/>
              </a:xfrm>
              <a:custGeom>
                <a:avLst/>
                <a:gdLst>
                  <a:gd name="T0" fmla="*/ 3 w 68"/>
                  <a:gd name="T1" fmla="*/ 2 h 77"/>
                  <a:gd name="T2" fmla="*/ 2 w 68"/>
                  <a:gd name="T3" fmla="*/ 2 h 77"/>
                  <a:gd name="T4" fmla="*/ 2 w 68"/>
                  <a:gd name="T5" fmla="*/ 1 h 77"/>
                  <a:gd name="T6" fmla="*/ 2 w 68"/>
                  <a:gd name="T7" fmla="*/ 1 h 77"/>
                  <a:gd name="T8" fmla="*/ 1 w 68"/>
                  <a:gd name="T9" fmla="*/ 0 h 77"/>
                  <a:gd name="T10" fmla="*/ 1 w 68"/>
                  <a:gd name="T11" fmla="*/ 0 h 77"/>
                  <a:gd name="T12" fmla="*/ 1 w 68"/>
                  <a:gd name="T13" fmla="*/ 0 h 77"/>
                  <a:gd name="T14" fmla="*/ 1 w 68"/>
                  <a:gd name="T15" fmla="*/ 0 h 77"/>
                  <a:gd name="T16" fmla="*/ 0 w 68"/>
                  <a:gd name="T17" fmla="*/ 0 h 77"/>
                  <a:gd name="T18" fmla="*/ 1 w 68"/>
                  <a:gd name="T19" fmla="*/ 0 h 77"/>
                  <a:gd name="T20" fmla="*/ 1 w 68"/>
                  <a:gd name="T21" fmla="*/ 0 h 77"/>
                  <a:gd name="T22" fmla="*/ 1 w 68"/>
                  <a:gd name="T23" fmla="*/ 0 h 77"/>
                  <a:gd name="T24" fmla="*/ 1 w 68"/>
                  <a:gd name="T25" fmla="*/ 1 h 77"/>
                  <a:gd name="T26" fmla="*/ 2 w 68"/>
                  <a:gd name="T27" fmla="*/ 1 h 77"/>
                  <a:gd name="T28" fmla="*/ 2 w 68"/>
                  <a:gd name="T29" fmla="*/ 1 h 77"/>
                  <a:gd name="T30" fmla="*/ 2 w 68"/>
                  <a:gd name="T31" fmla="*/ 2 h 77"/>
                  <a:gd name="T32" fmla="*/ 3 w 68"/>
                  <a:gd name="T33" fmla="*/ 2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77">
                    <a:moveTo>
                      <a:pt x="68" y="77"/>
                    </a:moveTo>
                    <a:lnTo>
                      <a:pt x="62" y="68"/>
                    </a:lnTo>
                    <a:lnTo>
                      <a:pt x="53" y="55"/>
                    </a:lnTo>
                    <a:lnTo>
                      <a:pt x="43" y="41"/>
                    </a:lnTo>
                    <a:lnTo>
                      <a:pt x="31" y="26"/>
                    </a:lnTo>
                    <a:lnTo>
                      <a:pt x="21" y="13"/>
                    </a:lnTo>
                    <a:lnTo>
                      <a:pt x="10" y="4"/>
                    </a:lnTo>
                    <a:lnTo>
                      <a:pt x="3" y="0"/>
                    </a:lnTo>
                    <a:lnTo>
                      <a:pt x="0" y="2"/>
                    </a:lnTo>
                    <a:lnTo>
                      <a:pt x="1" y="9"/>
                    </a:lnTo>
                    <a:lnTo>
                      <a:pt x="8" y="19"/>
                    </a:lnTo>
                    <a:lnTo>
                      <a:pt x="18" y="30"/>
                    </a:lnTo>
                    <a:lnTo>
                      <a:pt x="31" y="41"/>
                    </a:lnTo>
                    <a:lnTo>
                      <a:pt x="43" y="53"/>
                    </a:lnTo>
                    <a:lnTo>
                      <a:pt x="54" y="63"/>
                    </a:lnTo>
                    <a:lnTo>
                      <a:pt x="63" y="71"/>
                    </a:lnTo>
                    <a:lnTo>
                      <a:pt x="68" y="7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98" name="Freeform 86">
                <a:extLst>
                  <a:ext uri="{FF2B5EF4-FFF2-40B4-BE49-F238E27FC236}">
                    <a16:creationId xmlns:a16="http://schemas.microsoft.com/office/drawing/2014/main" xmlns="" id="{DF8E7497-3775-4631-8624-E076050031F7}"/>
                  </a:ext>
                </a:extLst>
              </p:cNvPr>
              <p:cNvSpPr>
                <a:spLocks/>
              </p:cNvSpPr>
              <p:nvPr/>
            </p:nvSpPr>
            <p:spPr bwMode="auto">
              <a:xfrm>
                <a:off x="2722" y="431"/>
                <a:ext cx="36" cy="35"/>
              </a:xfrm>
              <a:custGeom>
                <a:avLst/>
                <a:gdLst>
                  <a:gd name="T0" fmla="*/ 2 w 73"/>
                  <a:gd name="T1" fmla="*/ 3 h 70"/>
                  <a:gd name="T2" fmla="*/ 2 w 73"/>
                  <a:gd name="T3" fmla="*/ 2 h 70"/>
                  <a:gd name="T4" fmla="*/ 1 w 73"/>
                  <a:gd name="T5" fmla="*/ 2 h 70"/>
                  <a:gd name="T6" fmla="*/ 1 w 73"/>
                  <a:gd name="T7" fmla="*/ 2 h 70"/>
                  <a:gd name="T8" fmla="*/ 1 w 73"/>
                  <a:gd name="T9" fmla="*/ 1 h 70"/>
                  <a:gd name="T10" fmla="*/ 0 w 73"/>
                  <a:gd name="T11" fmla="*/ 1 h 70"/>
                  <a:gd name="T12" fmla="*/ 0 w 73"/>
                  <a:gd name="T13" fmla="*/ 1 h 70"/>
                  <a:gd name="T14" fmla="*/ 0 w 73"/>
                  <a:gd name="T15" fmla="*/ 0 h 70"/>
                  <a:gd name="T16" fmla="*/ 0 w 73"/>
                  <a:gd name="T17" fmla="*/ 1 h 70"/>
                  <a:gd name="T18" fmla="*/ 0 w 73"/>
                  <a:gd name="T19" fmla="*/ 1 h 70"/>
                  <a:gd name="T20" fmla="*/ 0 w 73"/>
                  <a:gd name="T21" fmla="*/ 1 h 70"/>
                  <a:gd name="T22" fmla="*/ 0 w 73"/>
                  <a:gd name="T23" fmla="*/ 1 h 70"/>
                  <a:gd name="T24" fmla="*/ 1 w 73"/>
                  <a:gd name="T25" fmla="*/ 2 h 70"/>
                  <a:gd name="T26" fmla="*/ 1 w 73"/>
                  <a:gd name="T27" fmla="*/ 2 h 70"/>
                  <a:gd name="T28" fmla="*/ 1 w 73"/>
                  <a:gd name="T29" fmla="*/ 2 h 70"/>
                  <a:gd name="T30" fmla="*/ 2 w 73"/>
                  <a:gd name="T31" fmla="*/ 2 h 70"/>
                  <a:gd name="T32" fmla="*/ 2 w 73"/>
                  <a:gd name="T33" fmla="*/ 3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3" h="70">
                    <a:moveTo>
                      <a:pt x="73" y="70"/>
                    </a:moveTo>
                    <a:lnTo>
                      <a:pt x="66" y="60"/>
                    </a:lnTo>
                    <a:lnTo>
                      <a:pt x="57" y="47"/>
                    </a:lnTo>
                    <a:lnTo>
                      <a:pt x="45" y="33"/>
                    </a:lnTo>
                    <a:lnTo>
                      <a:pt x="33" y="22"/>
                    </a:lnTo>
                    <a:lnTo>
                      <a:pt x="21" y="12"/>
                    </a:lnTo>
                    <a:lnTo>
                      <a:pt x="11" y="3"/>
                    </a:lnTo>
                    <a:lnTo>
                      <a:pt x="4" y="0"/>
                    </a:lnTo>
                    <a:lnTo>
                      <a:pt x="0" y="2"/>
                    </a:lnTo>
                    <a:lnTo>
                      <a:pt x="3" y="8"/>
                    </a:lnTo>
                    <a:lnTo>
                      <a:pt x="10" y="16"/>
                    </a:lnTo>
                    <a:lnTo>
                      <a:pt x="20" y="25"/>
                    </a:lnTo>
                    <a:lnTo>
                      <a:pt x="33" y="35"/>
                    </a:lnTo>
                    <a:lnTo>
                      <a:pt x="45" y="45"/>
                    </a:lnTo>
                    <a:lnTo>
                      <a:pt x="58" y="54"/>
                    </a:lnTo>
                    <a:lnTo>
                      <a:pt x="67" y="63"/>
                    </a:lnTo>
                    <a:lnTo>
                      <a:pt x="73"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99" name="Freeform 87">
                <a:extLst>
                  <a:ext uri="{FF2B5EF4-FFF2-40B4-BE49-F238E27FC236}">
                    <a16:creationId xmlns:a16="http://schemas.microsoft.com/office/drawing/2014/main" xmlns="" id="{5077C390-5AB1-400A-9FE5-7A6B2584B03E}"/>
                  </a:ext>
                </a:extLst>
              </p:cNvPr>
              <p:cNvSpPr>
                <a:spLocks/>
              </p:cNvSpPr>
              <p:nvPr/>
            </p:nvSpPr>
            <p:spPr bwMode="auto">
              <a:xfrm>
                <a:off x="2727" y="456"/>
                <a:ext cx="34" cy="26"/>
              </a:xfrm>
              <a:custGeom>
                <a:avLst/>
                <a:gdLst>
                  <a:gd name="T0" fmla="*/ 2 w 69"/>
                  <a:gd name="T1" fmla="*/ 1 h 53"/>
                  <a:gd name="T2" fmla="*/ 1 w 69"/>
                  <a:gd name="T3" fmla="*/ 1 h 53"/>
                  <a:gd name="T4" fmla="*/ 1 w 69"/>
                  <a:gd name="T5" fmla="*/ 1 h 53"/>
                  <a:gd name="T6" fmla="*/ 1 w 69"/>
                  <a:gd name="T7" fmla="*/ 0 h 53"/>
                  <a:gd name="T8" fmla="*/ 0 w 69"/>
                  <a:gd name="T9" fmla="*/ 0 h 53"/>
                  <a:gd name="T10" fmla="*/ 0 w 69"/>
                  <a:gd name="T11" fmla="*/ 0 h 53"/>
                  <a:gd name="T12" fmla="*/ 0 w 69"/>
                  <a:gd name="T13" fmla="*/ 0 h 53"/>
                  <a:gd name="T14" fmla="*/ 0 w 69"/>
                  <a:gd name="T15" fmla="*/ 0 h 53"/>
                  <a:gd name="T16" fmla="*/ 0 w 69"/>
                  <a:gd name="T17" fmla="*/ 0 h 53"/>
                  <a:gd name="T18" fmla="*/ 0 w 69"/>
                  <a:gd name="T19" fmla="*/ 0 h 53"/>
                  <a:gd name="T20" fmla="*/ 0 w 69"/>
                  <a:gd name="T21" fmla="*/ 0 h 53"/>
                  <a:gd name="T22" fmla="*/ 0 w 69"/>
                  <a:gd name="T23" fmla="*/ 0 h 53"/>
                  <a:gd name="T24" fmla="*/ 0 w 69"/>
                  <a:gd name="T25" fmla="*/ 0 h 53"/>
                  <a:gd name="T26" fmla="*/ 1 w 69"/>
                  <a:gd name="T27" fmla="*/ 1 h 53"/>
                  <a:gd name="T28" fmla="*/ 1 w 69"/>
                  <a:gd name="T29" fmla="*/ 1 h 53"/>
                  <a:gd name="T30" fmla="*/ 1 w 69"/>
                  <a:gd name="T31" fmla="*/ 1 h 53"/>
                  <a:gd name="T32" fmla="*/ 2 w 69"/>
                  <a:gd name="T33" fmla="*/ 1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53">
                    <a:moveTo>
                      <a:pt x="69" y="53"/>
                    </a:moveTo>
                    <a:lnTo>
                      <a:pt x="62" y="45"/>
                    </a:lnTo>
                    <a:lnTo>
                      <a:pt x="53" y="35"/>
                    </a:lnTo>
                    <a:lnTo>
                      <a:pt x="41" y="24"/>
                    </a:lnTo>
                    <a:lnTo>
                      <a:pt x="30" y="15"/>
                    </a:lnTo>
                    <a:lnTo>
                      <a:pt x="19" y="6"/>
                    </a:lnTo>
                    <a:lnTo>
                      <a:pt x="9" y="1"/>
                    </a:lnTo>
                    <a:lnTo>
                      <a:pt x="2" y="0"/>
                    </a:lnTo>
                    <a:lnTo>
                      <a:pt x="0" y="4"/>
                    </a:lnTo>
                    <a:lnTo>
                      <a:pt x="2" y="11"/>
                    </a:lnTo>
                    <a:lnTo>
                      <a:pt x="8" y="18"/>
                    </a:lnTo>
                    <a:lnTo>
                      <a:pt x="18" y="24"/>
                    </a:lnTo>
                    <a:lnTo>
                      <a:pt x="30" y="30"/>
                    </a:lnTo>
                    <a:lnTo>
                      <a:pt x="41" y="35"/>
                    </a:lnTo>
                    <a:lnTo>
                      <a:pt x="53" y="41"/>
                    </a:lnTo>
                    <a:lnTo>
                      <a:pt x="62" y="47"/>
                    </a:lnTo>
                    <a:lnTo>
                      <a:pt x="69" y="5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00" name="Freeform 88">
                <a:extLst>
                  <a:ext uri="{FF2B5EF4-FFF2-40B4-BE49-F238E27FC236}">
                    <a16:creationId xmlns:a16="http://schemas.microsoft.com/office/drawing/2014/main" xmlns="" id="{D1A613DC-56D0-4FAD-A468-ABCF0A56223E}"/>
                  </a:ext>
                </a:extLst>
              </p:cNvPr>
              <p:cNvSpPr>
                <a:spLocks/>
              </p:cNvSpPr>
              <p:nvPr/>
            </p:nvSpPr>
            <p:spPr bwMode="auto">
              <a:xfrm>
                <a:off x="2729" y="477"/>
                <a:ext cx="33" cy="24"/>
              </a:xfrm>
              <a:custGeom>
                <a:avLst/>
                <a:gdLst>
                  <a:gd name="T0" fmla="*/ 2 w 67"/>
                  <a:gd name="T1" fmla="*/ 1 h 49"/>
                  <a:gd name="T2" fmla="*/ 1 w 67"/>
                  <a:gd name="T3" fmla="*/ 1 h 49"/>
                  <a:gd name="T4" fmla="*/ 1 w 67"/>
                  <a:gd name="T5" fmla="*/ 1 h 49"/>
                  <a:gd name="T6" fmla="*/ 1 w 67"/>
                  <a:gd name="T7" fmla="*/ 0 h 49"/>
                  <a:gd name="T8" fmla="*/ 0 w 67"/>
                  <a:gd name="T9" fmla="*/ 0 h 49"/>
                  <a:gd name="T10" fmla="*/ 0 w 67"/>
                  <a:gd name="T11" fmla="*/ 0 h 49"/>
                  <a:gd name="T12" fmla="*/ 0 w 67"/>
                  <a:gd name="T13" fmla="*/ 0 h 49"/>
                  <a:gd name="T14" fmla="*/ 0 w 67"/>
                  <a:gd name="T15" fmla="*/ 0 h 49"/>
                  <a:gd name="T16" fmla="*/ 0 w 67"/>
                  <a:gd name="T17" fmla="*/ 0 h 49"/>
                  <a:gd name="T18" fmla="*/ 0 w 67"/>
                  <a:gd name="T19" fmla="*/ 0 h 49"/>
                  <a:gd name="T20" fmla="*/ 0 w 67"/>
                  <a:gd name="T21" fmla="*/ 0 h 49"/>
                  <a:gd name="T22" fmla="*/ 0 w 67"/>
                  <a:gd name="T23" fmla="*/ 0 h 49"/>
                  <a:gd name="T24" fmla="*/ 0 w 67"/>
                  <a:gd name="T25" fmla="*/ 0 h 49"/>
                  <a:gd name="T26" fmla="*/ 1 w 67"/>
                  <a:gd name="T27" fmla="*/ 1 h 49"/>
                  <a:gd name="T28" fmla="*/ 1 w 67"/>
                  <a:gd name="T29" fmla="*/ 1 h 49"/>
                  <a:gd name="T30" fmla="*/ 1 w 67"/>
                  <a:gd name="T31" fmla="*/ 1 h 49"/>
                  <a:gd name="T32" fmla="*/ 2 w 67"/>
                  <a:gd name="T33" fmla="*/ 1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49">
                    <a:moveTo>
                      <a:pt x="67" y="49"/>
                    </a:moveTo>
                    <a:lnTo>
                      <a:pt x="61" y="43"/>
                    </a:lnTo>
                    <a:lnTo>
                      <a:pt x="51" y="34"/>
                    </a:lnTo>
                    <a:lnTo>
                      <a:pt x="39" y="25"/>
                    </a:lnTo>
                    <a:lnTo>
                      <a:pt x="28" y="14"/>
                    </a:lnTo>
                    <a:lnTo>
                      <a:pt x="16" y="7"/>
                    </a:lnTo>
                    <a:lnTo>
                      <a:pt x="7" y="2"/>
                    </a:lnTo>
                    <a:lnTo>
                      <a:pt x="1" y="0"/>
                    </a:lnTo>
                    <a:lnTo>
                      <a:pt x="0" y="5"/>
                    </a:lnTo>
                    <a:lnTo>
                      <a:pt x="4" y="12"/>
                    </a:lnTo>
                    <a:lnTo>
                      <a:pt x="11" y="19"/>
                    </a:lnTo>
                    <a:lnTo>
                      <a:pt x="20" y="26"/>
                    </a:lnTo>
                    <a:lnTo>
                      <a:pt x="31" y="31"/>
                    </a:lnTo>
                    <a:lnTo>
                      <a:pt x="43" y="37"/>
                    </a:lnTo>
                    <a:lnTo>
                      <a:pt x="53" y="42"/>
                    </a:lnTo>
                    <a:lnTo>
                      <a:pt x="62" y="45"/>
                    </a:lnTo>
                    <a:lnTo>
                      <a:pt x="67" y="4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01" name="Freeform 89">
                <a:extLst>
                  <a:ext uri="{FF2B5EF4-FFF2-40B4-BE49-F238E27FC236}">
                    <a16:creationId xmlns:a16="http://schemas.microsoft.com/office/drawing/2014/main" xmlns="" id="{2E60BF9B-F4CF-4598-A986-29E7457DBDCB}"/>
                  </a:ext>
                </a:extLst>
              </p:cNvPr>
              <p:cNvSpPr>
                <a:spLocks/>
              </p:cNvSpPr>
              <p:nvPr/>
            </p:nvSpPr>
            <p:spPr bwMode="auto">
              <a:xfrm>
                <a:off x="2736" y="506"/>
                <a:ext cx="29" cy="13"/>
              </a:xfrm>
              <a:custGeom>
                <a:avLst/>
                <a:gdLst>
                  <a:gd name="T0" fmla="*/ 1 w 59"/>
                  <a:gd name="T1" fmla="*/ 1 h 25"/>
                  <a:gd name="T2" fmla="*/ 1 w 59"/>
                  <a:gd name="T3" fmla="*/ 1 h 25"/>
                  <a:gd name="T4" fmla="*/ 1 w 59"/>
                  <a:gd name="T5" fmla="*/ 1 h 25"/>
                  <a:gd name="T6" fmla="*/ 1 w 59"/>
                  <a:gd name="T7" fmla="*/ 1 h 25"/>
                  <a:gd name="T8" fmla="*/ 0 w 59"/>
                  <a:gd name="T9" fmla="*/ 1 h 25"/>
                  <a:gd name="T10" fmla="*/ 0 w 59"/>
                  <a:gd name="T11" fmla="*/ 0 h 25"/>
                  <a:gd name="T12" fmla="*/ 0 w 59"/>
                  <a:gd name="T13" fmla="*/ 0 h 25"/>
                  <a:gd name="T14" fmla="*/ 0 w 59"/>
                  <a:gd name="T15" fmla="*/ 1 h 25"/>
                  <a:gd name="T16" fmla="*/ 0 w 59"/>
                  <a:gd name="T17" fmla="*/ 1 h 25"/>
                  <a:gd name="T18" fmla="*/ 0 w 59"/>
                  <a:gd name="T19" fmla="*/ 1 h 25"/>
                  <a:gd name="T20" fmla="*/ 0 w 59"/>
                  <a:gd name="T21" fmla="*/ 1 h 25"/>
                  <a:gd name="T22" fmla="*/ 0 w 59"/>
                  <a:gd name="T23" fmla="*/ 1 h 25"/>
                  <a:gd name="T24" fmla="*/ 0 w 59"/>
                  <a:gd name="T25" fmla="*/ 1 h 25"/>
                  <a:gd name="T26" fmla="*/ 1 w 59"/>
                  <a:gd name="T27" fmla="*/ 1 h 25"/>
                  <a:gd name="T28" fmla="*/ 1 w 59"/>
                  <a:gd name="T29" fmla="*/ 1 h 25"/>
                  <a:gd name="T30" fmla="*/ 1 w 59"/>
                  <a:gd name="T31" fmla="*/ 1 h 25"/>
                  <a:gd name="T32" fmla="*/ 1 w 59"/>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25">
                    <a:moveTo>
                      <a:pt x="59" y="25"/>
                    </a:moveTo>
                    <a:lnTo>
                      <a:pt x="52" y="20"/>
                    </a:lnTo>
                    <a:lnTo>
                      <a:pt x="43" y="14"/>
                    </a:lnTo>
                    <a:lnTo>
                      <a:pt x="32" y="8"/>
                    </a:lnTo>
                    <a:lnTo>
                      <a:pt x="23" y="3"/>
                    </a:lnTo>
                    <a:lnTo>
                      <a:pt x="14" y="0"/>
                    </a:lnTo>
                    <a:lnTo>
                      <a:pt x="7" y="0"/>
                    </a:lnTo>
                    <a:lnTo>
                      <a:pt x="1" y="1"/>
                    </a:lnTo>
                    <a:lnTo>
                      <a:pt x="0" y="7"/>
                    </a:lnTo>
                    <a:lnTo>
                      <a:pt x="2" y="13"/>
                    </a:lnTo>
                    <a:lnTo>
                      <a:pt x="8" y="17"/>
                    </a:lnTo>
                    <a:lnTo>
                      <a:pt x="16" y="20"/>
                    </a:lnTo>
                    <a:lnTo>
                      <a:pt x="25" y="21"/>
                    </a:lnTo>
                    <a:lnTo>
                      <a:pt x="35" y="21"/>
                    </a:lnTo>
                    <a:lnTo>
                      <a:pt x="45" y="22"/>
                    </a:lnTo>
                    <a:lnTo>
                      <a:pt x="53" y="23"/>
                    </a:lnTo>
                    <a:lnTo>
                      <a:pt x="59" y="2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02" name="Freeform 90">
                <a:extLst>
                  <a:ext uri="{FF2B5EF4-FFF2-40B4-BE49-F238E27FC236}">
                    <a16:creationId xmlns:a16="http://schemas.microsoft.com/office/drawing/2014/main" xmlns="" id="{3D1C77F6-039C-4DEC-9F04-28F99565D709}"/>
                  </a:ext>
                </a:extLst>
              </p:cNvPr>
              <p:cNvSpPr>
                <a:spLocks/>
              </p:cNvSpPr>
              <p:nvPr/>
            </p:nvSpPr>
            <p:spPr bwMode="auto">
              <a:xfrm>
                <a:off x="2743" y="526"/>
                <a:ext cx="26" cy="6"/>
              </a:xfrm>
              <a:custGeom>
                <a:avLst/>
                <a:gdLst>
                  <a:gd name="T0" fmla="*/ 2 w 52"/>
                  <a:gd name="T1" fmla="*/ 0 h 13"/>
                  <a:gd name="T2" fmla="*/ 2 w 52"/>
                  <a:gd name="T3" fmla="*/ 0 h 13"/>
                  <a:gd name="T4" fmla="*/ 2 w 52"/>
                  <a:gd name="T5" fmla="*/ 0 h 13"/>
                  <a:gd name="T6" fmla="*/ 1 w 52"/>
                  <a:gd name="T7" fmla="*/ 0 h 13"/>
                  <a:gd name="T8" fmla="*/ 1 w 52"/>
                  <a:gd name="T9" fmla="*/ 0 h 13"/>
                  <a:gd name="T10" fmla="*/ 1 w 52"/>
                  <a:gd name="T11" fmla="*/ 0 h 13"/>
                  <a:gd name="T12" fmla="*/ 1 w 52"/>
                  <a:gd name="T13" fmla="*/ 0 h 13"/>
                  <a:gd name="T14" fmla="*/ 1 w 52"/>
                  <a:gd name="T15" fmla="*/ 0 h 13"/>
                  <a:gd name="T16" fmla="*/ 0 w 52"/>
                  <a:gd name="T17" fmla="*/ 0 h 13"/>
                  <a:gd name="T18" fmla="*/ 1 w 52"/>
                  <a:gd name="T19" fmla="*/ 0 h 13"/>
                  <a:gd name="T20" fmla="*/ 1 w 52"/>
                  <a:gd name="T21" fmla="*/ 0 h 13"/>
                  <a:gd name="T22" fmla="*/ 1 w 52"/>
                  <a:gd name="T23" fmla="*/ 0 h 13"/>
                  <a:gd name="T24" fmla="*/ 1 w 52"/>
                  <a:gd name="T25" fmla="*/ 0 h 13"/>
                  <a:gd name="T26" fmla="*/ 1 w 52"/>
                  <a:gd name="T27" fmla="*/ 0 h 13"/>
                  <a:gd name="T28" fmla="*/ 2 w 52"/>
                  <a:gd name="T29" fmla="*/ 0 h 13"/>
                  <a:gd name="T30" fmla="*/ 2 w 52"/>
                  <a:gd name="T31" fmla="*/ 0 h 13"/>
                  <a:gd name="T32" fmla="*/ 2 w 52"/>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3">
                    <a:moveTo>
                      <a:pt x="52" y="13"/>
                    </a:moveTo>
                    <a:lnTo>
                      <a:pt x="46" y="11"/>
                    </a:lnTo>
                    <a:lnTo>
                      <a:pt x="38" y="7"/>
                    </a:lnTo>
                    <a:lnTo>
                      <a:pt x="30" y="4"/>
                    </a:lnTo>
                    <a:lnTo>
                      <a:pt x="21" y="1"/>
                    </a:lnTo>
                    <a:lnTo>
                      <a:pt x="12" y="0"/>
                    </a:lnTo>
                    <a:lnTo>
                      <a:pt x="6" y="0"/>
                    </a:lnTo>
                    <a:lnTo>
                      <a:pt x="1" y="1"/>
                    </a:lnTo>
                    <a:lnTo>
                      <a:pt x="0" y="6"/>
                    </a:lnTo>
                    <a:lnTo>
                      <a:pt x="2" y="10"/>
                    </a:lnTo>
                    <a:lnTo>
                      <a:pt x="7" y="12"/>
                    </a:lnTo>
                    <a:lnTo>
                      <a:pt x="12" y="13"/>
                    </a:lnTo>
                    <a:lnTo>
                      <a:pt x="21" y="13"/>
                    </a:lnTo>
                    <a:lnTo>
                      <a:pt x="29" y="12"/>
                    </a:lnTo>
                    <a:lnTo>
                      <a:pt x="37" y="12"/>
                    </a:lnTo>
                    <a:lnTo>
                      <a:pt x="45" y="12"/>
                    </a:lnTo>
                    <a:lnTo>
                      <a:pt x="52"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03" name="Freeform 91">
                <a:extLst>
                  <a:ext uri="{FF2B5EF4-FFF2-40B4-BE49-F238E27FC236}">
                    <a16:creationId xmlns:a16="http://schemas.microsoft.com/office/drawing/2014/main" xmlns="" id="{2E277C18-AA36-4370-B41E-D88985A0A446}"/>
                  </a:ext>
                </a:extLst>
              </p:cNvPr>
              <p:cNvSpPr>
                <a:spLocks/>
              </p:cNvSpPr>
              <p:nvPr/>
            </p:nvSpPr>
            <p:spPr bwMode="auto">
              <a:xfrm>
                <a:off x="2747" y="542"/>
                <a:ext cx="25" cy="7"/>
              </a:xfrm>
              <a:custGeom>
                <a:avLst/>
                <a:gdLst>
                  <a:gd name="T0" fmla="*/ 1 w 51"/>
                  <a:gd name="T1" fmla="*/ 1 h 14"/>
                  <a:gd name="T2" fmla="*/ 1 w 51"/>
                  <a:gd name="T3" fmla="*/ 1 h 14"/>
                  <a:gd name="T4" fmla="*/ 1 w 51"/>
                  <a:gd name="T5" fmla="*/ 1 h 14"/>
                  <a:gd name="T6" fmla="*/ 0 w 51"/>
                  <a:gd name="T7" fmla="*/ 1 h 14"/>
                  <a:gd name="T8" fmla="*/ 0 w 51"/>
                  <a:gd name="T9" fmla="*/ 0 h 14"/>
                  <a:gd name="T10" fmla="*/ 0 w 51"/>
                  <a:gd name="T11" fmla="*/ 0 h 14"/>
                  <a:gd name="T12" fmla="*/ 0 w 51"/>
                  <a:gd name="T13" fmla="*/ 1 h 14"/>
                  <a:gd name="T14" fmla="*/ 0 w 51"/>
                  <a:gd name="T15" fmla="*/ 1 h 14"/>
                  <a:gd name="T16" fmla="*/ 0 w 51"/>
                  <a:gd name="T17" fmla="*/ 1 h 14"/>
                  <a:gd name="T18" fmla="*/ 0 w 51"/>
                  <a:gd name="T19" fmla="*/ 1 h 14"/>
                  <a:gd name="T20" fmla="*/ 0 w 51"/>
                  <a:gd name="T21" fmla="*/ 1 h 14"/>
                  <a:gd name="T22" fmla="*/ 0 w 51"/>
                  <a:gd name="T23" fmla="*/ 1 h 14"/>
                  <a:gd name="T24" fmla="*/ 0 w 51"/>
                  <a:gd name="T25" fmla="*/ 1 h 14"/>
                  <a:gd name="T26" fmla="*/ 0 w 51"/>
                  <a:gd name="T27" fmla="*/ 1 h 14"/>
                  <a:gd name="T28" fmla="*/ 1 w 51"/>
                  <a:gd name="T29" fmla="*/ 1 h 14"/>
                  <a:gd name="T30" fmla="*/ 1 w 51"/>
                  <a:gd name="T31" fmla="*/ 1 h 14"/>
                  <a:gd name="T32" fmla="*/ 1 w 51"/>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14">
                    <a:moveTo>
                      <a:pt x="51" y="7"/>
                    </a:moveTo>
                    <a:lnTo>
                      <a:pt x="46" y="5"/>
                    </a:lnTo>
                    <a:lnTo>
                      <a:pt x="39" y="3"/>
                    </a:lnTo>
                    <a:lnTo>
                      <a:pt x="31" y="2"/>
                    </a:lnTo>
                    <a:lnTo>
                      <a:pt x="22" y="0"/>
                    </a:lnTo>
                    <a:lnTo>
                      <a:pt x="14" y="0"/>
                    </a:lnTo>
                    <a:lnTo>
                      <a:pt x="7" y="2"/>
                    </a:lnTo>
                    <a:lnTo>
                      <a:pt x="2" y="5"/>
                    </a:lnTo>
                    <a:lnTo>
                      <a:pt x="0" y="10"/>
                    </a:lnTo>
                    <a:lnTo>
                      <a:pt x="1" y="13"/>
                    </a:lnTo>
                    <a:lnTo>
                      <a:pt x="4" y="14"/>
                    </a:lnTo>
                    <a:lnTo>
                      <a:pt x="10" y="14"/>
                    </a:lnTo>
                    <a:lnTo>
                      <a:pt x="17" y="13"/>
                    </a:lnTo>
                    <a:lnTo>
                      <a:pt x="25" y="11"/>
                    </a:lnTo>
                    <a:lnTo>
                      <a:pt x="34" y="8"/>
                    </a:lnTo>
                    <a:lnTo>
                      <a:pt x="42" y="7"/>
                    </a:lnTo>
                    <a:lnTo>
                      <a:pt x="51" y="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04" name="Freeform 92">
                <a:extLst>
                  <a:ext uri="{FF2B5EF4-FFF2-40B4-BE49-F238E27FC236}">
                    <a16:creationId xmlns:a16="http://schemas.microsoft.com/office/drawing/2014/main" xmlns="" id="{0F622474-6BBE-457B-BD6D-175C99070EFC}"/>
                  </a:ext>
                </a:extLst>
              </p:cNvPr>
              <p:cNvSpPr>
                <a:spLocks/>
              </p:cNvSpPr>
              <p:nvPr/>
            </p:nvSpPr>
            <p:spPr bwMode="auto">
              <a:xfrm>
                <a:off x="2755" y="554"/>
                <a:ext cx="25" cy="8"/>
              </a:xfrm>
              <a:custGeom>
                <a:avLst/>
                <a:gdLst>
                  <a:gd name="T0" fmla="*/ 2 w 50"/>
                  <a:gd name="T1" fmla="*/ 1 h 16"/>
                  <a:gd name="T2" fmla="*/ 2 w 50"/>
                  <a:gd name="T3" fmla="*/ 1 h 16"/>
                  <a:gd name="T4" fmla="*/ 2 w 50"/>
                  <a:gd name="T5" fmla="*/ 1 h 16"/>
                  <a:gd name="T6" fmla="*/ 2 w 50"/>
                  <a:gd name="T7" fmla="*/ 1 h 16"/>
                  <a:gd name="T8" fmla="*/ 1 w 50"/>
                  <a:gd name="T9" fmla="*/ 1 h 16"/>
                  <a:gd name="T10" fmla="*/ 1 w 50"/>
                  <a:gd name="T11" fmla="*/ 0 h 16"/>
                  <a:gd name="T12" fmla="*/ 1 w 50"/>
                  <a:gd name="T13" fmla="*/ 0 h 16"/>
                  <a:gd name="T14" fmla="*/ 1 w 50"/>
                  <a:gd name="T15" fmla="*/ 1 h 16"/>
                  <a:gd name="T16" fmla="*/ 0 w 50"/>
                  <a:gd name="T17" fmla="*/ 1 h 16"/>
                  <a:gd name="T18" fmla="*/ 0 w 50"/>
                  <a:gd name="T19" fmla="*/ 1 h 16"/>
                  <a:gd name="T20" fmla="*/ 1 w 50"/>
                  <a:gd name="T21" fmla="*/ 1 h 16"/>
                  <a:gd name="T22" fmla="*/ 1 w 50"/>
                  <a:gd name="T23" fmla="*/ 1 h 16"/>
                  <a:gd name="T24" fmla="*/ 1 w 50"/>
                  <a:gd name="T25" fmla="*/ 1 h 16"/>
                  <a:gd name="T26" fmla="*/ 1 w 50"/>
                  <a:gd name="T27" fmla="*/ 1 h 16"/>
                  <a:gd name="T28" fmla="*/ 2 w 50"/>
                  <a:gd name="T29" fmla="*/ 1 h 16"/>
                  <a:gd name="T30" fmla="*/ 2 w 50"/>
                  <a:gd name="T31" fmla="*/ 1 h 16"/>
                  <a:gd name="T32" fmla="*/ 2 w 50"/>
                  <a:gd name="T33" fmla="*/ 1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16">
                    <a:moveTo>
                      <a:pt x="50" y="16"/>
                    </a:moveTo>
                    <a:lnTo>
                      <a:pt x="47" y="11"/>
                    </a:lnTo>
                    <a:lnTo>
                      <a:pt x="43" y="8"/>
                    </a:lnTo>
                    <a:lnTo>
                      <a:pt x="36" y="4"/>
                    </a:lnTo>
                    <a:lnTo>
                      <a:pt x="28" y="1"/>
                    </a:lnTo>
                    <a:lnTo>
                      <a:pt x="18" y="0"/>
                    </a:lnTo>
                    <a:lnTo>
                      <a:pt x="10" y="0"/>
                    </a:lnTo>
                    <a:lnTo>
                      <a:pt x="5" y="2"/>
                    </a:lnTo>
                    <a:lnTo>
                      <a:pt x="0" y="7"/>
                    </a:lnTo>
                    <a:lnTo>
                      <a:pt x="0" y="11"/>
                    </a:lnTo>
                    <a:lnTo>
                      <a:pt x="3" y="15"/>
                    </a:lnTo>
                    <a:lnTo>
                      <a:pt x="9" y="16"/>
                    </a:lnTo>
                    <a:lnTo>
                      <a:pt x="17" y="16"/>
                    </a:lnTo>
                    <a:lnTo>
                      <a:pt x="26" y="15"/>
                    </a:lnTo>
                    <a:lnTo>
                      <a:pt x="35" y="15"/>
                    </a:lnTo>
                    <a:lnTo>
                      <a:pt x="43" y="15"/>
                    </a:lnTo>
                    <a:lnTo>
                      <a:pt x="50" y="1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05" name="Freeform 93">
                <a:extLst>
                  <a:ext uri="{FF2B5EF4-FFF2-40B4-BE49-F238E27FC236}">
                    <a16:creationId xmlns:a16="http://schemas.microsoft.com/office/drawing/2014/main" xmlns="" id="{47A9D231-8652-4CE2-9E25-C76CD3E1A9DE}"/>
                  </a:ext>
                </a:extLst>
              </p:cNvPr>
              <p:cNvSpPr>
                <a:spLocks/>
              </p:cNvSpPr>
              <p:nvPr/>
            </p:nvSpPr>
            <p:spPr bwMode="auto">
              <a:xfrm>
                <a:off x="2757" y="564"/>
                <a:ext cx="27" cy="8"/>
              </a:xfrm>
              <a:custGeom>
                <a:avLst/>
                <a:gdLst>
                  <a:gd name="T0" fmla="*/ 1 w 56"/>
                  <a:gd name="T1" fmla="*/ 1 h 15"/>
                  <a:gd name="T2" fmla="*/ 1 w 56"/>
                  <a:gd name="T3" fmla="*/ 1 h 15"/>
                  <a:gd name="T4" fmla="*/ 1 w 56"/>
                  <a:gd name="T5" fmla="*/ 1 h 15"/>
                  <a:gd name="T6" fmla="*/ 1 w 56"/>
                  <a:gd name="T7" fmla="*/ 1 h 15"/>
                  <a:gd name="T8" fmla="*/ 0 w 56"/>
                  <a:gd name="T9" fmla="*/ 1 h 15"/>
                  <a:gd name="T10" fmla="*/ 0 w 56"/>
                  <a:gd name="T11" fmla="*/ 0 h 15"/>
                  <a:gd name="T12" fmla="*/ 0 w 56"/>
                  <a:gd name="T13" fmla="*/ 0 h 15"/>
                  <a:gd name="T14" fmla="*/ 0 w 56"/>
                  <a:gd name="T15" fmla="*/ 1 h 15"/>
                  <a:gd name="T16" fmla="*/ 0 w 56"/>
                  <a:gd name="T17" fmla="*/ 1 h 15"/>
                  <a:gd name="T18" fmla="*/ 0 w 56"/>
                  <a:gd name="T19" fmla="*/ 1 h 15"/>
                  <a:gd name="T20" fmla="*/ 0 w 56"/>
                  <a:gd name="T21" fmla="*/ 1 h 15"/>
                  <a:gd name="T22" fmla="*/ 0 w 56"/>
                  <a:gd name="T23" fmla="*/ 1 h 15"/>
                  <a:gd name="T24" fmla="*/ 0 w 56"/>
                  <a:gd name="T25" fmla="*/ 1 h 15"/>
                  <a:gd name="T26" fmla="*/ 1 w 56"/>
                  <a:gd name="T27" fmla="*/ 1 h 15"/>
                  <a:gd name="T28" fmla="*/ 1 w 56"/>
                  <a:gd name="T29" fmla="*/ 1 h 15"/>
                  <a:gd name="T30" fmla="*/ 1 w 56"/>
                  <a:gd name="T31" fmla="*/ 1 h 15"/>
                  <a:gd name="T32" fmla="*/ 1 w 56"/>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15">
                    <a:moveTo>
                      <a:pt x="56" y="13"/>
                    </a:moveTo>
                    <a:lnTo>
                      <a:pt x="51" y="11"/>
                    </a:lnTo>
                    <a:lnTo>
                      <a:pt x="44" y="8"/>
                    </a:lnTo>
                    <a:lnTo>
                      <a:pt x="37" y="5"/>
                    </a:lnTo>
                    <a:lnTo>
                      <a:pt x="29" y="3"/>
                    </a:lnTo>
                    <a:lnTo>
                      <a:pt x="20" y="0"/>
                    </a:lnTo>
                    <a:lnTo>
                      <a:pt x="13" y="0"/>
                    </a:lnTo>
                    <a:lnTo>
                      <a:pt x="6" y="2"/>
                    </a:lnTo>
                    <a:lnTo>
                      <a:pt x="2" y="6"/>
                    </a:lnTo>
                    <a:lnTo>
                      <a:pt x="0" y="11"/>
                    </a:lnTo>
                    <a:lnTo>
                      <a:pt x="5" y="13"/>
                    </a:lnTo>
                    <a:lnTo>
                      <a:pt x="12" y="15"/>
                    </a:lnTo>
                    <a:lnTo>
                      <a:pt x="22" y="15"/>
                    </a:lnTo>
                    <a:lnTo>
                      <a:pt x="33" y="15"/>
                    </a:lnTo>
                    <a:lnTo>
                      <a:pt x="42" y="15"/>
                    </a:lnTo>
                    <a:lnTo>
                      <a:pt x="51" y="14"/>
                    </a:lnTo>
                    <a:lnTo>
                      <a:pt x="56"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06" name="Freeform 94">
                <a:extLst>
                  <a:ext uri="{FF2B5EF4-FFF2-40B4-BE49-F238E27FC236}">
                    <a16:creationId xmlns:a16="http://schemas.microsoft.com/office/drawing/2014/main" xmlns="" id="{46E3B4A5-CED7-4F67-8821-415F8F21FE8B}"/>
                  </a:ext>
                </a:extLst>
              </p:cNvPr>
              <p:cNvSpPr>
                <a:spLocks/>
              </p:cNvSpPr>
              <p:nvPr/>
            </p:nvSpPr>
            <p:spPr bwMode="auto">
              <a:xfrm>
                <a:off x="2733" y="375"/>
                <a:ext cx="26" cy="43"/>
              </a:xfrm>
              <a:custGeom>
                <a:avLst/>
                <a:gdLst>
                  <a:gd name="T0" fmla="*/ 0 w 52"/>
                  <a:gd name="T1" fmla="*/ 1 h 86"/>
                  <a:gd name="T2" fmla="*/ 1 w 52"/>
                  <a:gd name="T3" fmla="*/ 1 h 86"/>
                  <a:gd name="T4" fmla="*/ 1 w 52"/>
                  <a:gd name="T5" fmla="*/ 1 h 86"/>
                  <a:gd name="T6" fmla="*/ 1 w 52"/>
                  <a:gd name="T7" fmla="*/ 1 h 86"/>
                  <a:gd name="T8" fmla="*/ 1 w 52"/>
                  <a:gd name="T9" fmla="*/ 2 h 86"/>
                  <a:gd name="T10" fmla="*/ 2 w 52"/>
                  <a:gd name="T11" fmla="*/ 2 h 86"/>
                  <a:gd name="T12" fmla="*/ 2 w 52"/>
                  <a:gd name="T13" fmla="*/ 2 h 86"/>
                  <a:gd name="T14" fmla="*/ 2 w 52"/>
                  <a:gd name="T15" fmla="*/ 3 h 86"/>
                  <a:gd name="T16" fmla="*/ 2 w 52"/>
                  <a:gd name="T17" fmla="*/ 3 h 86"/>
                  <a:gd name="T18" fmla="*/ 2 w 52"/>
                  <a:gd name="T19" fmla="*/ 3 h 86"/>
                  <a:gd name="T20" fmla="*/ 2 w 52"/>
                  <a:gd name="T21" fmla="*/ 2 h 86"/>
                  <a:gd name="T22" fmla="*/ 2 w 52"/>
                  <a:gd name="T23" fmla="*/ 2 h 86"/>
                  <a:gd name="T24" fmla="*/ 1 w 52"/>
                  <a:gd name="T25" fmla="*/ 1 h 86"/>
                  <a:gd name="T26" fmla="*/ 1 w 52"/>
                  <a:gd name="T27" fmla="*/ 1 h 86"/>
                  <a:gd name="T28" fmla="*/ 1 w 52"/>
                  <a:gd name="T29" fmla="*/ 1 h 86"/>
                  <a:gd name="T30" fmla="*/ 1 w 52"/>
                  <a:gd name="T31" fmla="*/ 0 h 86"/>
                  <a:gd name="T32" fmla="*/ 0 w 52"/>
                  <a:gd name="T33" fmla="*/ 1 h 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86">
                    <a:moveTo>
                      <a:pt x="0" y="3"/>
                    </a:moveTo>
                    <a:lnTo>
                      <a:pt x="3" y="7"/>
                    </a:lnTo>
                    <a:lnTo>
                      <a:pt x="7" y="15"/>
                    </a:lnTo>
                    <a:lnTo>
                      <a:pt x="15" y="26"/>
                    </a:lnTo>
                    <a:lnTo>
                      <a:pt x="24" y="37"/>
                    </a:lnTo>
                    <a:lnTo>
                      <a:pt x="35" y="50"/>
                    </a:lnTo>
                    <a:lnTo>
                      <a:pt x="43" y="63"/>
                    </a:lnTo>
                    <a:lnTo>
                      <a:pt x="49" y="75"/>
                    </a:lnTo>
                    <a:lnTo>
                      <a:pt x="52" y="86"/>
                    </a:lnTo>
                    <a:lnTo>
                      <a:pt x="49" y="72"/>
                    </a:lnTo>
                    <a:lnTo>
                      <a:pt x="43" y="57"/>
                    </a:lnTo>
                    <a:lnTo>
                      <a:pt x="36" y="41"/>
                    </a:lnTo>
                    <a:lnTo>
                      <a:pt x="28" y="26"/>
                    </a:lnTo>
                    <a:lnTo>
                      <a:pt x="20" y="13"/>
                    </a:lnTo>
                    <a:lnTo>
                      <a:pt x="12" y="4"/>
                    </a:lnTo>
                    <a:lnTo>
                      <a:pt x="5" y="0"/>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07" name="Freeform 95">
                <a:extLst>
                  <a:ext uri="{FF2B5EF4-FFF2-40B4-BE49-F238E27FC236}">
                    <a16:creationId xmlns:a16="http://schemas.microsoft.com/office/drawing/2014/main" xmlns="" id="{E077190C-D3B0-4928-AD90-C7EB501B9F3F}"/>
                  </a:ext>
                </a:extLst>
              </p:cNvPr>
              <p:cNvSpPr>
                <a:spLocks/>
              </p:cNvSpPr>
              <p:nvPr/>
            </p:nvSpPr>
            <p:spPr bwMode="auto">
              <a:xfrm>
                <a:off x="2745" y="369"/>
                <a:ext cx="17" cy="31"/>
              </a:xfrm>
              <a:custGeom>
                <a:avLst/>
                <a:gdLst>
                  <a:gd name="T0" fmla="*/ 2 w 34"/>
                  <a:gd name="T1" fmla="*/ 2 h 62"/>
                  <a:gd name="T2" fmla="*/ 1 w 34"/>
                  <a:gd name="T3" fmla="*/ 2 h 62"/>
                  <a:gd name="T4" fmla="*/ 1 w 34"/>
                  <a:gd name="T5" fmla="*/ 1 h 62"/>
                  <a:gd name="T6" fmla="*/ 1 w 34"/>
                  <a:gd name="T7" fmla="*/ 1 h 62"/>
                  <a:gd name="T8" fmla="*/ 0 w 34"/>
                  <a:gd name="T9" fmla="*/ 0 h 62"/>
                  <a:gd name="T10" fmla="*/ 0 w 34"/>
                  <a:gd name="T11" fmla="*/ 1 h 62"/>
                  <a:gd name="T12" fmla="*/ 1 w 34"/>
                  <a:gd name="T13" fmla="*/ 1 h 62"/>
                  <a:gd name="T14" fmla="*/ 1 w 34"/>
                  <a:gd name="T15" fmla="*/ 1 h 62"/>
                  <a:gd name="T16" fmla="*/ 1 w 34"/>
                  <a:gd name="T17" fmla="*/ 1 h 62"/>
                  <a:gd name="T18" fmla="*/ 1 w 34"/>
                  <a:gd name="T19" fmla="*/ 2 h 62"/>
                  <a:gd name="T20" fmla="*/ 1 w 34"/>
                  <a:gd name="T21" fmla="*/ 2 h 62"/>
                  <a:gd name="T22" fmla="*/ 1 w 34"/>
                  <a:gd name="T23" fmla="*/ 2 h 62"/>
                  <a:gd name="T24" fmla="*/ 2 w 34"/>
                  <a:gd name="T25" fmla="*/ 2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4" h="62">
                    <a:moveTo>
                      <a:pt x="34" y="62"/>
                    </a:moveTo>
                    <a:lnTo>
                      <a:pt x="27" y="42"/>
                    </a:lnTo>
                    <a:lnTo>
                      <a:pt x="17" y="20"/>
                    </a:lnTo>
                    <a:lnTo>
                      <a:pt x="6" y="3"/>
                    </a:lnTo>
                    <a:lnTo>
                      <a:pt x="0" y="0"/>
                    </a:lnTo>
                    <a:lnTo>
                      <a:pt x="0" y="4"/>
                    </a:lnTo>
                    <a:lnTo>
                      <a:pt x="4" y="11"/>
                    </a:lnTo>
                    <a:lnTo>
                      <a:pt x="8" y="20"/>
                    </a:lnTo>
                    <a:lnTo>
                      <a:pt x="14" y="30"/>
                    </a:lnTo>
                    <a:lnTo>
                      <a:pt x="20" y="40"/>
                    </a:lnTo>
                    <a:lnTo>
                      <a:pt x="26" y="49"/>
                    </a:lnTo>
                    <a:lnTo>
                      <a:pt x="30" y="56"/>
                    </a:lnTo>
                    <a:lnTo>
                      <a:pt x="34" y="6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08" name="Freeform 96">
                <a:extLst>
                  <a:ext uri="{FF2B5EF4-FFF2-40B4-BE49-F238E27FC236}">
                    <a16:creationId xmlns:a16="http://schemas.microsoft.com/office/drawing/2014/main" xmlns="" id="{A5DC8E7E-F7DE-46F0-9AF4-FAC2A84ACF3A}"/>
                  </a:ext>
                </a:extLst>
              </p:cNvPr>
              <p:cNvSpPr>
                <a:spLocks/>
              </p:cNvSpPr>
              <p:nvPr/>
            </p:nvSpPr>
            <p:spPr bwMode="auto">
              <a:xfrm>
                <a:off x="2834" y="486"/>
                <a:ext cx="48" cy="165"/>
              </a:xfrm>
              <a:custGeom>
                <a:avLst/>
                <a:gdLst>
                  <a:gd name="T0" fmla="*/ 1 w 95"/>
                  <a:gd name="T1" fmla="*/ 11 h 330"/>
                  <a:gd name="T2" fmla="*/ 1 w 95"/>
                  <a:gd name="T3" fmla="*/ 11 h 330"/>
                  <a:gd name="T4" fmla="*/ 1 w 95"/>
                  <a:gd name="T5" fmla="*/ 11 h 330"/>
                  <a:gd name="T6" fmla="*/ 1 w 95"/>
                  <a:gd name="T7" fmla="*/ 11 h 330"/>
                  <a:gd name="T8" fmla="*/ 0 w 95"/>
                  <a:gd name="T9" fmla="*/ 11 h 330"/>
                  <a:gd name="T10" fmla="*/ 2 w 95"/>
                  <a:gd name="T11" fmla="*/ 9 h 330"/>
                  <a:gd name="T12" fmla="*/ 2 w 95"/>
                  <a:gd name="T13" fmla="*/ 8 h 330"/>
                  <a:gd name="T14" fmla="*/ 3 w 95"/>
                  <a:gd name="T15" fmla="*/ 7 h 330"/>
                  <a:gd name="T16" fmla="*/ 3 w 95"/>
                  <a:gd name="T17" fmla="*/ 5 h 330"/>
                  <a:gd name="T18" fmla="*/ 3 w 95"/>
                  <a:gd name="T19" fmla="*/ 4 h 330"/>
                  <a:gd name="T20" fmla="*/ 3 w 95"/>
                  <a:gd name="T21" fmla="*/ 3 h 330"/>
                  <a:gd name="T22" fmla="*/ 3 w 95"/>
                  <a:gd name="T23" fmla="*/ 1 h 330"/>
                  <a:gd name="T24" fmla="*/ 3 w 95"/>
                  <a:gd name="T25" fmla="*/ 0 h 330"/>
                  <a:gd name="T26" fmla="*/ 3 w 95"/>
                  <a:gd name="T27" fmla="*/ 1 h 330"/>
                  <a:gd name="T28" fmla="*/ 3 w 95"/>
                  <a:gd name="T29" fmla="*/ 2 h 330"/>
                  <a:gd name="T30" fmla="*/ 3 w 95"/>
                  <a:gd name="T31" fmla="*/ 4 h 330"/>
                  <a:gd name="T32" fmla="*/ 3 w 95"/>
                  <a:gd name="T33" fmla="*/ 6 h 330"/>
                  <a:gd name="T34" fmla="*/ 3 w 95"/>
                  <a:gd name="T35" fmla="*/ 7 h 330"/>
                  <a:gd name="T36" fmla="*/ 3 w 95"/>
                  <a:gd name="T37" fmla="*/ 9 h 330"/>
                  <a:gd name="T38" fmla="*/ 2 w 95"/>
                  <a:gd name="T39" fmla="*/ 10 h 330"/>
                  <a:gd name="T40" fmla="*/ 1 w 95"/>
                  <a:gd name="T41" fmla="*/ 11 h 3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5" h="330">
                    <a:moveTo>
                      <a:pt x="14" y="329"/>
                    </a:moveTo>
                    <a:lnTo>
                      <a:pt x="10" y="330"/>
                    </a:lnTo>
                    <a:lnTo>
                      <a:pt x="7" y="329"/>
                    </a:lnTo>
                    <a:lnTo>
                      <a:pt x="3" y="328"/>
                    </a:lnTo>
                    <a:lnTo>
                      <a:pt x="0" y="328"/>
                    </a:lnTo>
                    <a:lnTo>
                      <a:pt x="35" y="288"/>
                    </a:lnTo>
                    <a:lnTo>
                      <a:pt x="60" y="245"/>
                    </a:lnTo>
                    <a:lnTo>
                      <a:pt x="76" y="200"/>
                    </a:lnTo>
                    <a:lnTo>
                      <a:pt x="83" y="154"/>
                    </a:lnTo>
                    <a:lnTo>
                      <a:pt x="85" y="110"/>
                    </a:lnTo>
                    <a:lnTo>
                      <a:pt x="83" y="69"/>
                    </a:lnTo>
                    <a:lnTo>
                      <a:pt x="79" y="32"/>
                    </a:lnTo>
                    <a:lnTo>
                      <a:pt x="75" y="0"/>
                    </a:lnTo>
                    <a:lnTo>
                      <a:pt x="86" y="25"/>
                    </a:lnTo>
                    <a:lnTo>
                      <a:pt x="94" y="64"/>
                    </a:lnTo>
                    <a:lnTo>
                      <a:pt x="95" y="111"/>
                    </a:lnTo>
                    <a:lnTo>
                      <a:pt x="92" y="162"/>
                    </a:lnTo>
                    <a:lnTo>
                      <a:pt x="83" y="214"/>
                    </a:lnTo>
                    <a:lnTo>
                      <a:pt x="67" y="262"/>
                    </a:lnTo>
                    <a:lnTo>
                      <a:pt x="43" y="302"/>
                    </a:lnTo>
                    <a:lnTo>
                      <a:pt x="14" y="32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09" name="Freeform 97">
                <a:extLst>
                  <a:ext uri="{FF2B5EF4-FFF2-40B4-BE49-F238E27FC236}">
                    <a16:creationId xmlns:a16="http://schemas.microsoft.com/office/drawing/2014/main" xmlns="" id="{AE86C085-F380-4D23-8347-382BBE1B7B6A}"/>
                  </a:ext>
                </a:extLst>
              </p:cNvPr>
              <p:cNvSpPr>
                <a:spLocks/>
              </p:cNvSpPr>
              <p:nvPr/>
            </p:nvSpPr>
            <p:spPr bwMode="auto">
              <a:xfrm>
                <a:off x="2845" y="490"/>
                <a:ext cx="33" cy="23"/>
              </a:xfrm>
              <a:custGeom>
                <a:avLst/>
                <a:gdLst>
                  <a:gd name="T0" fmla="*/ 3 w 64"/>
                  <a:gd name="T1" fmla="*/ 2 h 46"/>
                  <a:gd name="T2" fmla="*/ 2 w 64"/>
                  <a:gd name="T3" fmla="*/ 2 h 46"/>
                  <a:gd name="T4" fmla="*/ 2 w 64"/>
                  <a:gd name="T5" fmla="*/ 1 h 46"/>
                  <a:gd name="T6" fmla="*/ 2 w 64"/>
                  <a:gd name="T7" fmla="*/ 1 h 46"/>
                  <a:gd name="T8" fmla="*/ 1 w 64"/>
                  <a:gd name="T9" fmla="*/ 1 h 46"/>
                  <a:gd name="T10" fmla="*/ 1 w 64"/>
                  <a:gd name="T11" fmla="*/ 1 h 46"/>
                  <a:gd name="T12" fmla="*/ 1 w 64"/>
                  <a:gd name="T13" fmla="*/ 1 h 46"/>
                  <a:gd name="T14" fmla="*/ 1 w 64"/>
                  <a:gd name="T15" fmla="*/ 0 h 46"/>
                  <a:gd name="T16" fmla="*/ 0 w 64"/>
                  <a:gd name="T17" fmla="*/ 1 h 46"/>
                  <a:gd name="T18" fmla="*/ 0 w 64"/>
                  <a:gd name="T19" fmla="*/ 1 h 46"/>
                  <a:gd name="T20" fmla="*/ 1 w 64"/>
                  <a:gd name="T21" fmla="*/ 1 h 46"/>
                  <a:gd name="T22" fmla="*/ 1 w 64"/>
                  <a:gd name="T23" fmla="*/ 1 h 46"/>
                  <a:gd name="T24" fmla="*/ 1 w 64"/>
                  <a:gd name="T25" fmla="*/ 1 h 46"/>
                  <a:gd name="T26" fmla="*/ 2 w 64"/>
                  <a:gd name="T27" fmla="*/ 1 h 46"/>
                  <a:gd name="T28" fmla="*/ 2 w 64"/>
                  <a:gd name="T29" fmla="*/ 1 h 46"/>
                  <a:gd name="T30" fmla="*/ 2 w 64"/>
                  <a:gd name="T31" fmla="*/ 2 h 46"/>
                  <a:gd name="T32" fmla="*/ 3 w 64"/>
                  <a:gd name="T33" fmla="*/ 2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46">
                    <a:moveTo>
                      <a:pt x="64" y="46"/>
                    </a:moveTo>
                    <a:lnTo>
                      <a:pt x="58" y="37"/>
                    </a:lnTo>
                    <a:lnTo>
                      <a:pt x="49" y="27"/>
                    </a:lnTo>
                    <a:lnTo>
                      <a:pt x="40" y="19"/>
                    </a:lnTo>
                    <a:lnTo>
                      <a:pt x="29" y="11"/>
                    </a:lnTo>
                    <a:lnTo>
                      <a:pt x="19" y="5"/>
                    </a:lnTo>
                    <a:lnTo>
                      <a:pt x="10" y="1"/>
                    </a:lnTo>
                    <a:lnTo>
                      <a:pt x="3" y="0"/>
                    </a:lnTo>
                    <a:lnTo>
                      <a:pt x="0" y="1"/>
                    </a:lnTo>
                    <a:lnTo>
                      <a:pt x="0" y="4"/>
                    </a:lnTo>
                    <a:lnTo>
                      <a:pt x="4" y="9"/>
                    </a:lnTo>
                    <a:lnTo>
                      <a:pt x="12" y="14"/>
                    </a:lnTo>
                    <a:lnTo>
                      <a:pt x="22" y="19"/>
                    </a:lnTo>
                    <a:lnTo>
                      <a:pt x="33" y="25"/>
                    </a:lnTo>
                    <a:lnTo>
                      <a:pt x="45" y="31"/>
                    </a:lnTo>
                    <a:lnTo>
                      <a:pt x="55" y="38"/>
                    </a:lnTo>
                    <a:lnTo>
                      <a:pt x="64"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10" name="Freeform 98">
                <a:extLst>
                  <a:ext uri="{FF2B5EF4-FFF2-40B4-BE49-F238E27FC236}">
                    <a16:creationId xmlns:a16="http://schemas.microsoft.com/office/drawing/2014/main" xmlns="" id="{82033D16-C29E-4B8A-AD3B-7B3703F1EFD2}"/>
                  </a:ext>
                </a:extLst>
              </p:cNvPr>
              <p:cNvSpPr>
                <a:spLocks/>
              </p:cNvSpPr>
              <p:nvPr/>
            </p:nvSpPr>
            <p:spPr bwMode="auto">
              <a:xfrm>
                <a:off x="2840" y="495"/>
                <a:ext cx="39" cy="34"/>
              </a:xfrm>
              <a:custGeom>
                <a:avLst/>
                <a:gdLst>
                  <a:gd name="T0" fmla="*/ 0 w 78"/>
                  <a:gd name="T1" fmla="*/ 1 h 68"/>
                  <a:gd name="T2" fmla="*/ 1 w 78"/>
                  <a:gd name="T3" fmla="*/ 0 h 68"/>
                  <a:gd name="T4" fmla="*/ 1 w 78"/>
                  <a:gd name="T5" fmla="*/ 1 h 68"/>
                  <a:gd name="T6" fmla="*/ 1 w 78"/>
                  <a:gd name="T7" fmla="*/ 1 h 68"/>
                  <a:gd name="T8" fmla="*/ 2 w 78"/>
                  <a:gd name="T9" fmla="*/ 1 h 68"/>
                  <a:gd name="T10" fmla="*/ 2 w 78"/>
                  <a:gd name="T11" fmla="*/ 1 h 68"/>
                  <a:gd name="T12" fmla="*/ 2 w 78"/>
                  <a:gd name="T13" fmla="*/ 2 h 68"/>
                  <a:gd name="T14" fmla="*/ 3 w 78"/>
                  <a:gd name="T15" fmla="*/ 2 h 68"/>
                  <a:gd name="T16" fmla="*/ 3 w 78"/>
                  <a:gd name="T17" fmla="*/ 3 h 68"/>
                  <a:gd name="T18" fmla="*/ 3 w 78"/>
                  <a:gd name="T19" fmla="*/ 2 h 68"/>
                  <a:gd name="T20" fmla="*/ 2 w 78"/>
                  <a:gd name="T21" fmla="*/ 2 h 68"/>
                  <a:gd name="T22" fmla="*/ 2 w 78"/>
                  <a:gd name="T23" fmla="*/ 2 h 68"/>
                  <a:gd name="T24" fmla="*/ 1 w 78"/>
                  <a:gd name="T25" fmla="*/ 1 h 68"/>
                  <a:gd name="T26" fmla="*/ 1 w 78"/>
                  <a:gd name="T27" fmla="*/ 1 h 68"/>
                  <a:gd name="T28" fmla="*/ 1 w 78"/>
                  <a:gd name="T29" fmla="*/ 1 h 68"/>
                  <a:gd name="T30" fmla="*/ 1 w 78"/>
                  <a:gd name="T31" fmla="*/ 1 h 68"/>
                  <a:gd name="T32" fmla="*/ 0 w 78"/>
                  <a:gd name="T33" fmla="*/ 1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8" h="68">
                    <a:moveTo>
                      <a:pt x="0" y="1"/>
                    </a:moveTo>
                    <a:lnTo>
                      <a:pt x="4" y="0"/>
                    </a:lnTo>
                    <a:lnTo>
                      <a:pt x="13" y="4"/>
                    </a:lnTo>
                    <a:lnTo>
                      <a:pt x="23" y="9"/>
                    </a:lnTo>
                    <a:lnTo>
                      <a:pt x="37" y="19"/>
                    </a:lnTo>
                    <a:lnTo>
                      <a:pt x="50" y="29"/>
                    </a:lnTo>
                    <a:lnTo>
                      <a:pt x="63" y="42"/>
                    </a:lnTo>
                    <a:lnTo>
                      <a:pt x="72" y="54"/>
                    </a:lnTo>
                    <a:lnTo>
                      <a:pt x="78" y="68"/>
                    </a:lnTo>
                    <a:lnTo>
                      <a:pt x="69" y="60"/>
                    </a:lnTo>
                    <a:lnTo>
                      <a:pt x="58" y="51"/>
                    </a:lnTo>
                    <a:lnTo>
                      <a:pt x="44" y="40"/>
                    </a:lnTo>
                    <a:lnTo>
                      <a:pt x="30" y="30"/>
                    </a:lnTo>
                    <a:lnTo>
                      <a:pt x="18" y="20"/>
                    </a:lnTo>
                    <a:lnTo>
                      <a:pt x="8" y="12"/>
                    </a:lnTo>
                    <a:lnTo>
                      <a:pt x="2" y="5"/>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11" name="Freeform 99">
                <a:extLst>
                  <a:ext uri="{FF2B5EF4-FFF2-40B4-BE49-F238E27FC236}">
                    <a16:creationId xmlns:a16="http://schemas.microsoft.com/office/drawing/2014/main" xmlns="" id="{849449FD-718E-4FF2-B14E-A21126A420AD}"/>
                  </a:ext>
                </a:extLst>
              </p:cNvPr>
              <p:cNvSpPr>
                <a:spLocks/>
              </p:cNvSpPr>
              <p:nvPr/>
            </p:nvSpPr>
            <p:spPr bwMode="auto">
              <a:xfrm>
                <a:off x="2834" y="517"/>
                <a:ext cx="45" cy="43"/>
              </a:xfrm>
              <a:custGeom>
                <a:avLst/>
                <a:gdLst>
                  <a:gd name="T0" fmla="*/ 0 w 91"/>
                  <a:gd name="T1" fmla="*/ 0 h 85"/>
                  <a:gd name="T2" fmla="*/ 0 w 91"/>
                  <a:gd name="T3" fmla="*/ 0 h 85"/>
                  <a:gd name="T4" fmla="*/ 0 w 91"/>
                  <a:gd name="T5" fmla="*/ 1 h 85"/>
                  <a:gd name="T6" fmla="*/ 0 w 91"/>
                  <a:gd name="T7" fmla="*/ 1 h 85"/>
                  <a:gd name="T8" fmla="*/ 1 w 91"/>
                  <a:gd name="T9" fmla="*/ 1 h 85"/>
                  <a:gd name="T10" fmla="*/ 1 w 91"/>
                  <a:gd name="T11" fmla="*/ 2 h 85"/>
                  <a:gd name="T12" fmla="*/ 2 w 91"/>
                  <a:gd name="T13" fmla="*/ 2 h 85"/>
                  <a:gd name="T14" fmla="*/ 2 w 91"/>
                  <a:gd name="T15" fmla="*/ 3 h 85"/>
                  <a:gd name="T16" fmla="*/ 2 w 91"/>
                  <a:gd name="T17" fmla="*/ 3 h 85"/>
                  <a:gd name="T18" fmla="*/ 2 w 91"/>
                  <a:gd name="T19" fmla="*/ 3 h 85"/>
                  <a:gd name="T20" fmla="*/ 2 w 91"/>
                  <a:gd name="T21" fmla="*/ 3 h 85"/>
                  <a:gd name="T22" fmla="*/ 1 w 91"/>
                  <a:gd name="T23" fmla="*/ 2 h 85"/>
                  <a:gd name="T24" fmla="*/ 1 w 91"/>
                  <a:gd name="T25" fmla="*/ 2 h 85"/>
                  <a:gd name="T26" fmla="*/ 0 w 91"/>
                  <a:gd name="T27" fmla="*/ 1 h 85"/>
                  <a:gd name="T28" fmla="*/ 0 w 91"/>
                  <a:gd name="T29" fmla="*/ 1 h 85"/>
                  <a:gd name="T30" fmla="*/ 0 w 91"/>
                  <a:gd name="T31" fmla="*/ 1 h 85"/>
                  <a:gd name="T32" fmla="*/ 0 w 91"/>
                  <a:gd name="T33" fmla="*/ 0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1" h="85">
                    <a:moveTo>
                      <a:pt x="0" y="0"/>
                    </a:moveTo>
                    <a:lnTo>
                      <a:pt x="4" y="0"/>
                    </a:lnTo>
                    <a:lnTo>
                      <a:pt x="15" y="4"/>
                    </a:lnTo>
                    <a:lnTo>
                      <a:pt x="29" y="14"/>
                    </a:lnTo>
                    <a:lnTo>
                      <a:pt x="43" y="26"/>
                    </a:lnTo>
                    <a:lnTo>
                      <a:pt x="58" y="40"/>
                    </a:lnTo>
                    <a:lnTo>
                      <a:pt x="72" y="56"/>
                    </a:lnTo>
                    <a:lnTo>
                      <a:pt x="84" y="71"/>
                    </a:lnTo>
                    <a:lnTo>
                      <a:pt x="91" y="85"/>
                    </a:lnTo>
                    <a:lnTo>
                      <a:pt x="84" y="78"/>
                    </a:lnTo>
                    <a:lnTo>
                      <a:pt x="71" y="68"/>
                    </a:lnTo>
                    <a:lnTo>
                      <a:pt x="56" y="56"/>
                    </a:lnTo>
                    <a:lnTo>
                      <a:pt x="39" y="43"/>
                    </a:lnTo>
                    <a:lnTo>
                      <a:pt x="23" y="29"/>
                    </a:lnTo>
                    <a:lnTo>
                      <a:pt x="10" y="16"/>
                    </a:lnTo>
                    <a:lnTo>
                      <a:pt x="2"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12" name="Freeform 100">
                <a:extLst>
                  <a:ext uri="{FF2B5EF4-FFF2-40B4-BE49-F238E27FC236}">
                    <a16:creationId xmlns:a16="http://schemas.microsoft.com/office/drawing/2014/main" xmlns="" id="{317443A1-43BD-4FD7-B083-284B909823D1}"/>
                  </a:ext>
                </a:extLst>
              </p:cNvPr>
              <p:cNvSpPr>
                <a:spLocks/>
              </p:cNvSpPr>
              <p:nvPr/>
            </p:nvSpPr>
            <p:spPr bwMode="auto">
              <a:xfrm>
                <a:off x="2825" y="550"/>
                <a:ext cx="50" cy="40"/>
              </a:xfrm>
              <a:custGeom>
                <a:avLst/>
                <a:gdLst>
                  <a:gd name="T0" fmla="*/ 0 w 101"/>
                  <a:gd name="T1" fmla="*/ 1 h 78"/>
                  <a:gd name="T2" fmla="*/ 0 w 101"/>
                  <a:gd name="T3" fmla="*/ 0 h 78"/>
                  <a:gd name="T4" fmla="*/ 0 w 101"/>
                  <a:gd name="T5" fmla="*/ 1 h 78"/>
                  <a:gd name="T6" fmla="*/ 1 w 101"/>
                  <a:gd name="T7" fmla="*/ 1 h 78"/>
                  <a:gd name="T8" fmla="*/ 1 w 101"/>
                  <a:gd name="T9" fmla="*/ 1 h 78"/>
                  <a:gd name="T10" fmla="*/ 2 w 101"/>
                  <a:gd name="T11" fmla="*/ 2 h 78"/>
                  <a:gd name="T12" fmla="*/ 2 w 101"/>
                  <a:gd name="T13" fmla="*/ 2 h 78"/>
                  <a:gd name="T14" fmla="*/ 2 w 101"/>
                  <a:gd name="T15" fmla="*/ 3 h 78"/>
                  <a:gd name="T16" fmla="*/ 3 w 101"/>
                  <a:gd name="T17" fmla="*/ 3 h 78"/>
                  <a:gd name="T18" fmla="*/ 2 w 101"/>
                  <a:gd name="T19" fmla="*/ 3 h 78"/>
                  <a:gd name="T20" fmla="*/ 2 w 101"/>
                  <a:gd name="T21" fmla="*/ 3 h 78"/>
                  <a:gd name="T22" fmla="*/ 1 w 101"/>
                  <a:gd name="T23" fmla="*/ 2 h 78"/>
                  <a:gd name="T24" fmla="*/ 1 w 101"/>
                  <a:gd name="T25" fmla="*/ 2 h 78"/>
                  <a:gd name="T26" fmla="*/ 0 w 101"/>
                  <a:gd name="T27" fmla="*/ 1 h 78"/>
                  <a:gd name="T28" fmla="*/ 0 w 101"/>
                  <a:gd name="T29" fmla="*/ 1 h 78"/>
                  <a:gd name="T30" fmla="*/ 0 w 101"/>
                  <a:gd name="T31" fmla="*/ 1 h 78"/>
                  <a:gd name="T32" fmla="*/ 0 w 101"/>
                  <a:gd name="T33" fmla="*/ 1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1" h="78">
                    <a:moveTo>
                      <a:pt x="0" y="1"/>
                    </a:moveTo>
                    <a:lnTo>
                      <a:pt x="6" y="0"/>
                    </a:lnTo>
                    <a:lnTo>
                      <a:pt x="19" y="4"/>
                    </a:lnTo>
                    <a:lnTo>
                      <a:pt x="34" y="12"/>
                    </a:lnTo>
                    <a:lnTo>
                      <a:pt x="51" y="24"/>
                    </a:lnTo>
                    <a:lnTo>
                      <a:pt x="67" y="38"/>
                    </a:lnTo>
                    <a:lnTo>
                      <a:pt x="82" y="52"/>
                    </a:lnTo>
                    <a:lnTo>
                      <a:pt x="95" y="65"/>
                    </a:lnTo>
                    <a:lnTo>
                      <a:pt x="101" y="78"/>
                    </a:lnTo>
                    <a:lnTo>
                      <a:pt x="93" y="73"/>
                    </a:lnTo>
                    <a:lnTo>
                      <a:pt x="80" y="64"/>
                    </a:lnTo>
                    <a:lnTo>
                      <a:pt x="63" y="53"/>
                    </a:lnTo>
                    <a:lnTo>
                      <a:pt x="44" y="39"/>
                    </a:lnTo>
                    <a:lnTo>
                      <a:pt x="27" y="26"/>
                    </a:lnTo>
                    <a:lnTo>
                      <a:pt x="13" y="15"/>
                    </a:lnTo>
                    <a:lnTo>
                      <a:pt x="3" y="5"/>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13" name="Freeform 101">
                <a:extLst>
                  <a:ext uri="{FF2B5EF4-FFF2-40B4-BE49-F238E27FC236}">
                    <a16:creationId xmlns:a16="http://schemas.microsoft.com/office/drawing/2014/main" xmlns="" id="{A81DD13F-3E63-4B0F-9282-9C064F52484D}"/>
                  </a:ext>
                </a:extLst>
              </p:cNvPr>
              <p:cNvSpPr>
                <a:spLocks/>
              </p:cNvSpPr>
              <p:nvPr/>
            </p:nvSpPr>
            <p:spPr bwMode="auto">
              <a:xfrm>
                <a:off x="2824" y="567"/>
                <a:ext cx="45" cy="35"/>
              </a:xfrm>
              <a:custGeom>
                <a:avLst/>
                <a:gdLst>
                  <a:gd name="T0" fmla="*/ 0 w 91"/>
                  <a:gd name="T1" fmla="*/ 1 h 69"/>
                  <a:gd name="T2" fmla="*/ 0 w 91"/>
                  <a:gd name="T3" fmla="*/ 0 h 69"/>
                  <a:gd name="T4" fmla="*/ 0 w 91"/>
                  <a:gd name="T5" fmla="*/ 1 h 69"/>
                  <a:gd name="T6" fmla="*/ 0 w 91"/>
                  <a:gd name="T7" fmla="*/ 1 h 69"/>
                  <a:gd name="T8" fmla="*/ 1 w 91"/>
                  <a:gd name="T9" fmla="*/ 1 h 69"/>
                  <a:gd name="T10" fmla="*/ 1 w 91"/>
                  <a:gd name="T11" fmla="*/ 2 h 69"/>
                  <a:gd name="T12" fmla="*/ 2 w 91"/>
                  <a:gd name="T13" fmla="*/ 2 h 69"/>
                  <a:gd name="T14" fmla="*/ 2 w 91"/>
                  <a:gd name="T15" fmla="*/ 2 h 69"/>
                  <a:gd name="T16" fmla="*/ 2 w 91"/>
                  <a:gd name="T17" fmla="*/ 3 h 69"/>
                  <a:gd name="T18" fmla="*/ 2 w 91"/>
                  <a:gd name="T19" fmla="*/ 2 h 69"/>
                  <a:gd name="T20" fmla="*/ 2 w 91"/>
                  <a:gd name="T21" fmla="*/ 2 h 69"/>
                  <a:gd name="T22" fmla="*/ 1 w 91"/>
                  <a:gd name="T23" fmla="*/ 2 h 69"/>
                  <a:gd name="T24" fmla="*/ 1 w 91"/>
                  <a:gd name="T25" fmla="*/ 2 h 69"/>
                  <a:gd name="T26" fmla="*/ 0 w 91"/>
                  <a:gd name="T27" fmla="*/ 1 h 69"/>
                  <a:gd name="T28" fmla="*/ 0 w 91"/>
                  <a:gd name="T29" fmla="*/ 1 h 69"/>
                  <a:gd name="T30" fmla="*/ 0 w 91"/>
                  <a:gd name="T31" fmla="*/ 1 h 69"/>
                  <a:gd name="T32" fmla="*/ 0 w 91"/>
                  <a:gd name="T33" fmla="*/ 1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1" h="69">
                    <a:moveTo>
                      <a:pt x="0" y="1"/>
                    </a:moveTo>
                    <a:lnTo>
                      <a:pt x="5" y="0"/>
                    </a:lnTo>
                    <a:lnTo>
                      <a:pt x="15" y="5"/>
                    </a:lnTo>
                    <a:lnTo>
                      <a:pt x="30" y="13"/>
                    </a:lnTo>
                    <a:lnTo>
                      <a:pt x="46" y="23"/>
                    </a:lnTo>
                    <a:lnTo>
                      <a:pt x="61" y="35"/>
                    </a:lnTo>
                    <a:lnTo>
                      <a:pt x="76" y="47"/>
                    </a:lnTo>
                    <a:lnTo>
                      <a:pt x="86" y="59"/>
                    </a:lnTo>
                    <a:lnTo>
                      <a:pt x="91" y="69"/>
                    </a:lnTo>
                    <a:lnTo>
                      <a:pt x="83" y="64"/>
                    </a:lnTo>
                    <a:lnTo>
                      <a:pt x="69" y="55"/>
                    </a:lnTo>
                    <a:lnTo>
                      <a:pt x="53" y="46"/>
                    </a:lnTo>
                    <a:lnTo>
                      <a:pt x="37" y="35"/>
                    </a:lnTo>
                    <a:lnTo>
                      <a:pt x="21" y="24"/>
                    </a:lnTo>
                    <a:lnTo>
                      <a:pt x="9" y="15"/>
                    </a:lnTo>
                    <a:lnTo>
                      <a:pt x="1" y="7"/>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14" name="Freeform 102">
                <a:extLst>
                  <a:ext uri="{FF2B5EF4-FFF2-40B4-BE49-F238E27FC236}">
                    <a16:creationId xmlns:a16="http://schemas.microsoft.com/office/drawing/2014/main" xmlns="" id="{F9841B76-1694-4D1A-8E8C-62EC30E4EED0}"/>
                  </a:ext>
                </a:extLst>
              </p:cNvPr>
              <p:cNvSpPr>
                <a:spLocks/>
              </p:cNvSpPr>
              <p:nvPr/>
            </p:nvSpPr>
            <p:spPr bwMode="auto">
              <a:xfrm>
                <a:off x="2824" y="596"/>
                <a:ext cx="38" cy="29"/>
              </a:xfrm>
              <a:custGeom>
                <a:avLst/>
                <a:gdLst>
                  <a:gd name="T0" fmla="*/ 0 w 75"/>
                  <a:gd name="T1" fmla="*/ 1 h 58"/>
                  <a:gd name="T2" fmla="*/ 1 w 75"/>
                  <a:gd name="T3" fmla="*/ 0 h 58"/>
                  <a:gd name="T4" fmla="*/ 1 w 75"/>
                  <a:gd name="T5" fmla="*/ 1 h 58"/>
                  <a:gd name="T6" fmla="*/ 1 w 75"/>
                  <a:gd name="T7" fmla="*/ 1 h 58"/>
                  <a:gd name="T8" fmla="*/ 2 w 75"/>
                  <a:gd name="T9" fmla="*/ 1 h 58"/>
                  <a:gd name="T10" fmla="*/ 2 w 75"/>
                  <a:gd name="T11" fmla="*/ 1 h 58"/>
                  <a:gd name="T12" fmla="*/ 2 w 75"/>
                  <a:gd name="T13" fmla="*/ 2 h 58"/>
                  <a:gd name="T14" fmla="*/ 3 w 75"/>
                  <a:gd name="T15" fmla="*/ 2 h 58"/>
                  <a:gd name="T16" fmla="*/ 3 w 75"/>
                  <a:gd name="T17" fmla="*/ 2 h 58"/>
                  <a:gd name="T18" fmla="*/ 3 w 75"/>
                  <a:gd name="T19" fmla="*/ 2 h 58"/>
                  <a:gd name="T20" fmla="*/ 2 w 75"/>
                  <a:gd name="T21" fmla="*/ 2 h 58"/>
                  <a:gd name="T22" fmla="*/ 2 w 75"/>
                  <a:gd name="T23" fmla="*/ 2 h 58"/>
                  <a:gd name="T24" fmla="*/ 1 w 75"/>
                  <a:gd name="T25" fmla="*/ 1 h 58"/>
                  <a:gd name="T26" fmla="*/ 1 w 75"/>
                  <a:gd name="T27" fmla="*/ 1 h 58"/>
                  <a:gd name="T28" fmla="*/ 1 w 75"/>
                  <a:gd name="T29" fmla="*/ 1 h 58"/>
                  <a:gd name="T30" fmla="*/ 1 w 75"/>
                  <a:gd name="T31" fmla="*/ 1 h 58"/>
                  <a:gd name="T32" fmla="*/ 0 w 75"/>
                  <a:gd name="T33" fmla="*/ 1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5" h="58">
                    <a:moveTo>
                      <a:pt x="0" y="1"/>
                    </a:moveTo>
                    <a:lnTo>
                      <a:pt x="5" y="0"/>
                    </a:lnTo>
                    <a:lnTo>
                      <a:pt x="13" y="1"/>
                    </a:lnTo>
                    <a:lnTo>
                      <a:pt x="24" y="6"/>
                    </a:lnTo>
                    <a:lnTo>
                      <a:pt x="37" y="13"/>
                    </a:lnTo>
                    <a:lnTo>
                      <a:pt x="50" y="22"/>
                    </a:lnTo>
                    <a:lnTo>
                      <a:pt x="61" y="33"/>
                    </a:lnTo>
                    <a:lnTo>
                      <a:pt x="70" y="45"/>
                    </a:lnTo>
                    <a:lnTo>
                      <a:pt x="75" y="58"/>
                    </a:lnTo>
                    <a:lnTo>
                      <a:pt x="67" y="52"/>
                    </a:lnTo>
                    <a:lnTo>
                      <a:pt x="57" y="44"/>
                    </a:lnTo>
                    <a:lnTo>
                      <a:pt x="43" y="36"/>
                    </a:lnTo>
                    <a:lnTo>
                      <a:pt x="29" y="28"/>
                    </a:lnTo>
                    <a:lnTo>
                      <a:pt x="17" y="18"/>
                    </a:lnTo>
                    <a:lnTo>
                      <a:pt x="7" y="11"/>
                    </a:lnTo>
                    <a:lnTo>
                      <a:pt x="1" y="6"/>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15" name="Freeform 103">
                <a:extLst>
                  <a:ext uri="{FF2B5EF4-FFF2-40B4-BE49-F238E27FC236}">
                    <a16:creationId xmlns:a16="http://schemas.microsoft.com/office/drawing/2014/main" xmlns="" id="{92931E90-BDE2-4FF4-B4FC-4E52F099D2E7}"/>
                  </a:ext>
                </a:extLst>
              </p:cNvPr>
              <p:cNvSpPr>
                <a:spLocks/>
              </p:cNvSpPr>
              <p:nvPr/>
            </p:nvSpPr>
            <p:spPr bwMode="auto">
              <a:xfrm>
                <a:off x="2815" y="637"/>
                <a:ext cx="23" cy="8"/>
              </a:xfrm>
              <a:custGeom>
                <a:avLst/>
                <a:gdLst>
                  <a:gd name="T0" fmla="*/ 0 w 46"/>
                  <a:gd name="T1" fmla="*/ 1 h 15"/>
                  <a:gd name="T2" fmla="*/ 1 w 46"/>
                  <a:gd name="T3" fmla="*/ 1 h 15"/>
                  <a:gd name="T4" fmla="*/ 1 w 46"/>
                  <a:gd name="T5" fmla="*/ 0 h 15"/>
                  <a:gd name="T6" fmla="*/ 1 w 46"/>
                  <a:gd name="T7" fmla="*/ 0 h 15"/>
                  <a:gd name="T8" fmla="*/ 1 w 46"/>
                  <a:gd name="T9" fmla="*/ 0 h 15"/>
                  <a:gd name="T10" fmla="*/ 1 w 46"/>
                  <a:gd name="T11" fmla="*/ 1 h 15"/>
                  <a:gd name="T12" fmla="*/ 2 w 46"/>
                  <a:gd name="T13" fmla="*/ 1 h 15"/>
                  <a:gd name="T14" fmla="*/ 2 w 46"/>
                  <a:gd name="T15" fmla="*/ 1 h 15"/>
                  <a:gd name="T16" fmla="*/ 2 w 46"/>
                  <a:gd name="T17" fmla="*/ 1 h 15"/>
                  <a:gd name="T18" fmla="*/ 2 w 46"/>
                  <a:gd name="T19" fmla="*/ 1 h 15"/>
                  <a:gd name="T20" fmla="*/ 2 w 46"/>
                  <a:gd name="T21" fmla="*/ 1 h 15"/>
                  <a:gd name="T22" fmla="*/ 1 w 46"/>
                  <a:gd name="T23" fmla="*/ 1 h 15"/>
                  <a:gd name="T24" fmla="*/ 1 w 46"/>
                  <a:gd name="T25" fmla="*/ 1 h 15"/>
                  <a:gd name="T26" fmla="*/ 1 w 46"/>
                  <a:gd name="T27" fmla="*/ 1 h 15"/>
                  <a:gd name="T28" fmla="*/ 1 w 46"/>
                  <a:gd name="T29" fmla="*/ 1 h 15"/>
                  <a:gd name="T30" fmla="*/ 0 w 46"/>
                  <a:gd name="T31" fmla="*/ 1 h 15"/>
                  <a:gd name="T32" fmla="*/ 0 w 46"/>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15">
                    <a:moveTo>
                      <a:pt x="0" y="3"/>
                    </a:moveTo>
                    <a:lnTo>
                      <a:pt x="3" y="1"/>
                    </a:lnTo>
                    <a:lnTo>
                      <a:pt x="9" y="0"/>
                    </a:lnTo>
                    <a:lnTo>
                      <a:pt x="16" y="0"/>
                    </a:lnTo>
                    <a:lnTo>
                      <a:pt x="24" y="0"/>
                    </a:lnTo>
                    <a:lnTo>
                      <a:pt x="32" y="2"/>
                    </a:lnTo>
                    <a:lnTo>
                      <a:pt x="39" y="4"/>
                    </a:lnTo>
                    <a:lnTo>
                      <a:pt x="44" y="9"/>
                    </a:lnTo>
                    <a:lnTo>
                      <a:pt x="46" y="15"/>
                    </a:lnTo>
                    <a:lnTo>
                      <a:pt x="40" y="10"/>
                    </a:lnTo>
                    <a:lnTo>
                      <a:pt x="33" y="8"/>
                    </a:lnTo>
                    <a:lnTo>
                      <a:pt x="24" y="8"/>
                    </a:lnTo>
                    <a:lnTo>
                      <a:pt x="16" y="8"/>
                    </a:lnTo>
                    <a:lnTo>
                      <a:pt x="8" y="8"/>
                    </a:lnTo>
                    <a:lnTo>
                      <a:pt x="2" y="8"/>
                    </a:lnTo>
                    <a:lnTo>
                      <a:pt x="0" y="7"/>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16" name="Freeform 104">
                <a:extLst>
                  <a:ext uri="{FF2B5EF4-FFF2-40B4-BE49-F238E27FC236}">
                    <a16:creationId xmlns:a16="http://schemas.microsoft.com/office/drawing/2014/main" xmlns="" id="{71C0FB95-AAE5-485F-A0BA-32377453B6DD}"/>
                  </a:ext>
                </a:extLst>
              </p:cNvPr>
              <p:cNvSpPr>
                <a:spLocks/>
              </p:cNvSpPr>
              <p:nvPr/>
            </p:nvSpPr>
            <p:spPr bwMode="auto">
              <a:xfrm>
                <a:off x="2838" y="508"/>
                <a:ext cx="42" cy="38"/>
              </a:xfrm>
              <a:custGeom>
                <a:avLst/>
                <a:gdLst>
                  <a:gd name="T0" fmla="*/ 0 w 84"/>
                  <a:gd name="T1" fmla="*/ 1 h 76"/>
                  <a:gd name="T2" fmla="*/ 1 w 84"/>
                  <a:gd name="T3" fmla="*/ 0 h 76"/>
                  <a:gd name="T4" fmla="*/ 1 w 84"/>
                  <a:gd name="T5" fmla="*/ 1 h 76"/>
                  <a:gd name="T6" fmla="*/ 1 w 84"/>
                  <a:gd name="T7" fmla="*/ 1 h 76"/>
                  <a:gd name="T8" fmla="*/ 2 w 84"/>
                  <a:gd name="T9" fmla="*/ 1 h 76"/>
                  <a:gd name="T10" fmla="*/ 2 w 84"/>
                  <a:gd name="T11" fmla="*/ 2 h 76"/>
                  <a:gd name="T12" fmla="*/ 3 w 84"/>
                  <a:gd name="T13" fmla="*/ 2 h 76"/>
                  <a:gd name="T14" fmla="*/ 3 w 84"/>
                  <a:gd name="T15" fmla="*/ 2 h 76"/>
                  <a:gd name="T16" fmla="*/ 3 w 84"/>
                  <a:gd name="T17" fmla="*/ 3 h 76"/>
                  <a:gd name="T18" fmla="*/ 3 w 84"/>
                  <a:gd name="T19" fmla="*/ 3 h 76"/>
                  <a:gd name="T20" fmla="*/ 3 w 84"/>
                  <a:gd name="T21" fmla="*/ 2 h 76"/>
                  <a:gd name="T22" fmla="*/ 2 w 84"/>
                  <a:gd name="T23" fmla="*/ 2 h 76"/>
                  <a:gd name="T24" fmla="*/ 2 w 84"/>
                  <a:gd name="T25" fmla="*/ 2 h 76"/>
                  <a:gd name="T26" fmla="*/ 1 w 84"/>
                  <a:gd name="T27" fmla="*/ 1 h 76"/>
                  <a:gd name="T28" fmla="*/ 1 w 84"/>
                  <a:gd name="T29" fmla="*/ 1 h 76"/>
                  <a:gd name="T30" fmla="*/ 1 w 84"/>
                  <a:gd name="T31" fmla="*/ 1 h 76"/>
                  <a:gd name="T32" fmla="*/ 0 w 84"/>
                  <a:gd name="T33" fmla="*/ 1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4" h="76">
                    <a:moveTo>
                      <a:pt x="0" y="2"/>
                    </a:moveTo>
                    <a:lnTo>
                      <a:pt x="4" y="0"/>
                    </a:lnTo>
                    <a:lnTo>
                      <a:pt x="15" y="4"/>
                    </a:lnTo>
                    <a:lnTo>
                      <a:pt x="26" y="12"/>
                    </a:lnTo>
                    <a:lnTo>
                      <a:pt x="40" y="22"/>
                    </a:lnTo>
                    <a:lnTo>
                      <a:pt x="54" y="35"/>
                    </a:lnTo>
                    <a:lnTo>
                      <a:pt x="67" y="49"/>
                    </a:lnTo>
                    <a:lnTo>
                      <a:pt x="77" y="63"/>
                    </a:lnTo>
                    <a:lnTo>
                      <a:pt x="84" y="76"/>
                    </a:lnTo>
                    <a:lnTo>
                      <a:pt x="77" y="71"/>
                    </a:lnTo>
                    <a:lnTo>
                      <a:pt x="67" y="62"/>
                    </a:lnTo>
                    <a:lnTo>
                      <a:pt x="52" y="50"/>
                    </a:lnTo>
                    <a:lnTo>
                      <a:pt x="37" y="38"/>
                    </a:lnTo>
                    <a:lnTo>
                      <a:pt x="22" y="27"/>
                    </a:lnTo>
                    <a:lnTo>
                      <a:pt x="9" y="17"/>
                    </a:lnTo>
                    <a:lnTo>
                      <a:pt x="1" y="7"/>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17" name="Freeform 105">
                <a:extLst>
                  <a:ext uri="{FF2B5EF4-FFF2-40B4-BE49-F238E27FC236}">
                    <a16:creationId xmlns:a16="http://schemas.microsoft.com/office/drawing/2014/main" xmlns="" id="{C3836217-5FCA-410A-83A8-8861CCA4C640}"/>
                  </a:ext>
                </a:extLst>
              </p:cNvPr>
              <p:cNvSpPr>
                <a:spLocks/>
              </p:cNvSpPr>
              <p:nvPr/>
            </p:nvSpPr>
            <p:spPr bwMode="auto">
              <a:xfrm>
                <a:off x="2830" y="535"/>
                <a:ext cx="48" cy="39"/>
              </a:xfrm>
              <a:custGeom>
                <a:avLst/>
                <a:gdLst>
                  <a:gd name="T0" fmla="*/ 0 w 96"/>
                  <a:gd name="T1" fmla="*/ 1 h 77"/>
                  <a:gd name="T2" fmla="*/ 1 w 96"/>
                  <a:gd name="T3" fmla="*/ 0 h 77"/>
                  <a:gd name="T4" fmla="*/ 1 w 96"/>
                  <a:gd name="T5" fmla="*/ 1 h 77"/>
                  <a:gd name="T6" fmla="*/ 1 w 96"/>
                  <a:gd name="T7" fmla="*/ 1 h 77"/>
                  <a:gd name="T8" fmla="*/ 2 w 96"/>
                  <a:gd name="T9" fmla="*/ 1 h 77"/>
                  <a:gd name="T10" fmla="*/ 2 w 96"/>
                  <a:gd name="T11" fmla="*/ 2 h 77"/>
                  <a:gd name="T12" fmla="*/ 3 w 96"/>
                  <a:gd name="T13" fmla="*/ 2 h 77"/>
                  <a:gd name="T14" fmla="*/ 3 w 96"/>
                  <a:gd name="T15" fmla="*/ 2 h 77"/>
                  <a:gd name="T16" fmla="*/ 3 w 96"/>
                  <a:gd name="T17" fmla="*/ 3 h 77"/>
                  <a:gd name="T18" fmla="*/ 3 w 96"/>
                  <a:gd name="T19" fmla="*/ 3 h 77"/>
                  <a:gd name="T20" fmla="*/ 3 w 96"/>
                  <a:gd name="T21" fmla="*/ 2 h 77"/>
                  <a:gd name="T22" fmla="*/ 2 w 96"/>
                  <a:gd name="T23" fmla="*/ 2 h 77"/>
                  <a:gd name="T24" fmla="*/ 2 w 96"/>
                  <a:gd name="T25" fmla="*/ 2 h 77"/>
                  <a:gd name="T26" fmla="*/ 1 w 96"/>
                  <a:gd name="T27" fmla="*/ 1 h 77"/>
                  <a:gd name="T28" fmla="*/ 1 w 96"/>
                  <a:gd name="T29" fmla="*/ 1 h 77"/>
                  <a:gd name="T30" fmla="*/ 1 w 96"/>
                  <a:gd name="T31" fmla="*/ 1 h 77"/>
                  <a:gd name="T32" fmla="*/ 0 w 96"/>
                  <a:gd name="T33" fmla="*/ 1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6" h="77">
                    <a:moveTo>
                      <a:pt x="0" y="1"/>
                    </a:moveTo>
                    <a:lnTo>
                      <a:pt x="5" y="0"/>
                    </a:lnTo>
                    <a:lnTo>
                      <a:pt x="17" y="4"/>
                    </a:lnTo>
                    <a:lnTo>
                      <a:pt x="32" y="12"/>
                    </a:lnTo>
                    <a:lnTo>
                      <a:pt x="48" y="23"/>
                    </a:lnTo>
                    <a:lnTo>
                      <a:pt x="64" y="37"/>
                    </a:lnTo>
                    <a:lnTo>
                      <a:pt x="79" y="50"/>
                    </a:lnTo>
                    <a:lnTo>
                      <a:pt x="91" y="64"/>
                    </a:lnTo>
                    <a:lnTo>
                      <a:pt x="96" y="77"/>
                    </a:lnTo>
                    <a:lnTo>
                      <a:pt x="89" y="72"/>
                    </a:lnTo>
                    <a:lnTo>
                      <a:pt x="77" y="63"/>
                    </a:lnTo>
                    <a:lnTo>
                      <a:pt x="60" y="52"/>
                    </a:lnTo>
                    <a:lnTo>
                      <a:pt x="42" y="39"/>
                    </a:lnTo>
                    <a:lnTo>
                      <a:pt x="25" y="26"/>
                    </a:lnTo>
                    <a:lnTo>
                      <a:pt x="11" y="15"/>
                    </a:lnTo>
                    <a:lnTo>
                      <a:pt x="2" y="7"/>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18" name="Freeform 106">
                <a:extLst>
                  <a:ext uri="{FF2B5EF4-FFF2-40B4-BE49-F238E27FC236}">
                    <a16:creationId xmlns:a16="http://schemas.microsoft.com/office/drawing/2014/main" xmlns="" id="{9A177337-78DF-4303-B928-C7914FAB6EEB}"/>
                  </a:ext>
                </a:extLst>
              </p:cNvPr>
              <p:cNvSpPr>
                <a:spLocks/>
              </p:cNvSpPr>
              <p:nvPr/>
            </p:nvSpPr>
            <p:spPr bwMode="auto">
              <a:xfrm>
                <a:off x="2822" y="585"/>
                <a:ext cx="46" cy="29"/>
              </a:xfrm>
              <a:custGeom>
                <a:avLst/>
                <a:gdLst>
                  <a:gd name="T0" fmla="*/ 0 w 93"/>
                  <a:gd name="T1" fmla="*/ 1 h 57"/>
                  <a:gd name="T2" fmla="*/ 0 w 93"/>
                  <a:gd name="T3" fmla="*/ 0 h 57"/>
                  <a:gd name="T4" fmla="*/ 0 w 93"/>
                  <a:gd name="T5" fmla="*/ 1 h 57"/>
                  <a:gd name="T6" fmla="*/ 0 w 93"/>
                  <a:gd name="T7" fmla="*/ 1 h 57"/>
                  <a:gd name="T8" fmla="*/ 1 w 93"/>
                  <a:gd name="T9" fmla="*/ 1 h 57"/>
                  <a:gd name="T10" fmla="*/ 1 w 93"/>
                  <a:gd name="T11" fmla="*/ 1 h 57"/>
                  <a:gd name="T12" fmla="*/ 2 w 93"/>
                  <a:gd name="T13" fmla="*/ 2 h 57"/>
                  <a:gd name="T14" fmla="*/ 2 w 93"/>
                  <a:gd name="T15" fmla="*/ 2 h 57"/>
                  <a:gd name="T16" fmla="*/ 2 w 93"/>
                  <a:gd name="T17" fmla="*/ 2 h 57"/>
                  <a:gd name="T18" fmla="*/ 2 w 93"/>
                  <a:gd name="T19" fmla="*/ 2 h 57"/>
                  <a:gd name="T20" fmla="*/ 2 w 93"/>
                  <a:gd name="T21" fmla="*/ 2 h 57"/>
                  <a:gd name="T22" fmla="*/ 1 w 93"/>
                  <a:gd name="T23" fmla="*/ 2 h 57"/>
                  <a:gd name="T24" fmla="*/ 1 w 93"/>
                  <a:gd name="T25" fmla="*/ 1 h 57"/>
                  <a:gd name="T26" fmla="*/ 0 w 93"/>
                  <a:gd name="T27" fmla="*/ 1 h 57"/>
                  <a:gd name="T28" fmla="*/ 0 w 93"/>
                  <a:gd name="T29" fmla="*/ 1 h 57"/>
                  <a:gd name="T30" fmla="*/ 0 w 93"/>
                  <a:gd name="T31" fmla="*/ 1 h 57"/>
                  <a:gd name="T32" fmla="*/ 0 w 93"/>
                  <a:gd name="T33" fmla="*/ 1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3" h="57">
                    <a:moveTo>
                      <a:pt x="0" y="1"/>
                    </a:moveTo>
                    <a:lnTo>
                      <a:pt x="4" y="0"/>
                    </a:lnTo>
                    <a:lnTo>
                      <a:pt x="15" y="2"/>
                    </a:lnTo>
                    <a:lnTo>
                      <a:pt x="28" y="7"/>
                    </a:lnTo>
                    <a:lnTo>
                      <a:pt x="44" y="14"/>
                    </a:lnTo>
                    <a:lnTo>
                      <a:pt x="59" y="23"/>
                    </a:lnTo>
                    <a:lnTo>
                      <a:pt x="74" y="33"/>
                    </a:lnTo>
                    <a:lnTo>
                      <a:pt x="86" y="45"/>
                    </a:lnTo>
                    <a:lnTo>
                      <a:pt x="93" y="57"/>
                    </a:lnTo>
                    <a:lnTo>
                      <a:pt x="84" y="52"/>
                    </a:lnTo>
                    <a:lnTo>
                      <a:pt x="71" y="45"/>
                    </a:lnTo>
                    <a:lnTo>
                      <a:pt x="55" y="37"/>
                    </a:lnTo>
                    <a:lnTo>
                      <a:pt x="38" y="28"/>
                    </a:lnTo>
                    <a:lnTo>
                      <a:pt x="23" y="19"/>
                    </a:lnTo>
                    <a:lnTo>
                      <a:pt x="10" y="11"/>
                    </a:lnTo>
                    <a:lnTo>
                      <a:pt x="1" y="6"/>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19" name="Freeform 107">
                <a:extLst>
                  <a:ext uri="{FF2B5EF4-FFF2-40B4-BE49-F238E27FC236}">
                    <a16:creationId xmlns:a16="http://schemas.microsoft.com/office/drawing/2014/main" xmlns="" id="{B8F14C3A-0778-4204-BDDF-3478D77EF7D7}"/>
                  </a:ext>
                </a:extLst>
              </p:cNvPr>
              <p:cNvSpPr>
                <a:spLocks/>
              </p:cNvSpPr>
              <p:nvPr/>
            </p:nvSpPr>
            <p:spPr bwMode="auto">
              <a:xfrm>
                <a:off x="2821" y="605"/>
                <a:ext cx="34" cy="29"/>
              </a:xfrm>
              <a:custGeom>
                <a:avLst/>
                <a:gdLst>
                  <a:gd name="T0" fmla="*/ 0 w 68"/>
                  <a:gd name="T1" fmla="*/ 0 h 58"/>
                  <a:gd name="T2" fmla="*/ 1 w 68"/>
                  <a:gd name="T3" fmla="*/ 0 h 58"/>
                  <a:gd name="T4" fmla="*/ 1 w 68"/>
                  <a:gd name="T5" fmla="*/ 1 h 58"/>
                  <a:gd name="T6" fmla="*/ 1 w 68"/>
                  <a:gd name="T7" fmla="*/ 1 h 58"/>
                  <a:gd name="T8" fmla="*/ 2 w 68"/>
                  <a:gd name="T9" fmla="*/ 1 h 58"/>
                  <a:gd name="T10" fmla="*/ 2 w 68"/>
                  <a:gd name="T11" fmla="*/ 1 h 58"/>
                  <a:gd name="T12" fmla="*/ 2 w 68"/>
                  <a:gd name="T13" fmla="*/ 2 h 58"/>
                  <a:gd name="T14" fmla="*/ 3 w 68"/>
                  <a:gd name="T15" fmla="*/ 2 h 58"/>
                  <a:gd name="T16" fmla="*/ 3 w 68"/>
                  <a:gd name="T17" fmla="*/ 2 h 58"/>
                  <a:gd name="T18" fmla="*/ 2 w 68"/>
                  <a:gd name="T19" fmla="*/ 2 h 58"/>
                  <a:gd name="T20" fmla="*/ 2 w 68"/>
                  <a:gd name="T21" fmla="*/ 2 h 58"/>
                  <a:gd name="T22" fmla="*/ 2 w 68"/>
                  <a:gd name="T23" fmla="*/ 2 h 58"/>
                  <a:gd name="T24" fmla="*/ 1 w 68"/>
                  <a:gd name="T25" fmla="*/ 1 h 58"/>
                  <a:gd name="T26" fmla="*/ 1 w 68"/>
                  <a:gd name="T27" fmla="*/ 1 h 58"/>
                  <a:gd name="T28" fmla="*/ 1 w 68"/>
                  <a:gd name="T29" fmla="*/ 1 h 58"/>
                  <a:gd name="T30" fmla="*/ 1 w 68"/>
                  <a:gd name="T31" fmla="*/ 1 h 58"/>
                  <a:gd name="T32" fmla="*/ 0 w 68"/>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58">
                    <a:moveTo>
                      <a:pt x="0" y="0"/>
                    </a:moveTo>
                    <a:lnTo>
                      <a:pt x="5" y="0"/>
                    </a:lnTo>
                    <a:lnTo>
                      <a:pt x="14" y="4"/>
                    </a:lnTo>
                    <a:lnTo>
                      <a:pt x="25" y="12"/>
                    </a:lnTo>
                    <a:lnTo>
                      <a:pt x="37" y="21"/>
                    </a:lnTo>
                    <a:lnTo>
                      <a:pt x="50" y="31"/>
                    </a:lnTo>
                    <a:lnTo>
                      <a:pt x="59" y="43"/>
                    </a:lnTo>
                    <a:lnTo>
                      <a:pt x="66" y="51"/>
                    </a:lnTo>
                    <a:lnTo>
                      <a:pt x="68" y="58"/>
                    </a:lnTo>
                    <a:lnTo>
                      <a:pt x="63" y="53"/>
                    </a:lnTo>
                    <a:lnTo>
                      <a:pt x="53" y="46"/>
                    </a:lnTo>
                    <a:lnTo>
                      <a:pt x="42" y="38"/>
                    </a:lnTo>
                    <a:lnTo>
                      <a:pt x="30" y="29"/>
                    </a:lnTo>
                    <a:lnTo>
                      <a:pt x="19" y="21"/>
                    </a:lnTo>
                    <a:lnTo>
                      <a:pt x="10" y="12"/>
                    </a:lnTo>
                    <a:lnTo>
                      <a:pt x="3" y="5"/>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20" name="Freeform 108">
                <a:extLst>
                  <a:ext uri="{FF2B5EF4-FFF2-40B4-BE49-F238E27FC236}">
                    <a16:creationId xmlns:a16="http://schemas.microsoft.com/office/drawing/2014/main" xmlns="" id="{B081CAC9-BB69-415C-99EF-00DA627849B7}"/>
                  </a:ext>
                </a:extLst>
              </p:cNvPr>
              <p:cNvSpPr>
                <a:spLocks/>
              </p:cNvSpPr>
              <p:nvPr/>
            </p:nvSpPr>
            <p:spPr bwMode="auto">
              <a:xfrm>
                <a:off x="2825" y="627"/>
                <a:ext cx="26" cy="12"/>
              </a:xfrm>
              <a:custGeom>
                <a:avLst/>
                <a:gdLst>
                  <a:gd name="T0" fmla="*/ 0 w 51"/>
                  <a:gd name="T1" fmla="*/ 1 h 23"/>
                  <a:gd name="T2" fmla="*/ 1 w 51"/>
                  <a:gd name="T3" fmla="*/ 0 h 23"/>
                  <a:gd name="T4" fmla="*/ 1 w 51"/>
                  <a:gd name="T5" fmla="*/ 0 h 23"/>
                  <a:gd name="T6" fmla="*/ 1 w 51"/>
                  <a:gd name="T7" fmla="*/ 1 h 23"/>
                  <a:gd name="T8" fmla="*/ 1 w 51"/>
                  <a:gd name="T9" fmla="*/ 1 h 23"/>
                  <a:gd name="T10" fmla="*/ 2 w 51"/>
                  <a:gd name="T11" fmla="*/ 1 h 23"/>
                  <a:gd name="T12" fmla="*/ 2 w 51"/>
                  <a:gd name="T13" fmla="*/ 1 h 23"/>
                  <a:gd name="T14" fmla="*/ 2 w 51"/>
                  <a:gd name="T15" fmla="*/ 1 h 23"/>
                  <a:gd name="T16" fmla="*/ 2 w 51"/>
                  <a:gd name="T17" fmla="*/ 1 h 23"/>
                  <a:gd name="T18" fmla="*/ 2 w 51"/>
                  <a:gd name="T19" fmla="*/ 1 h 23"/>
                  <a:gd name="T20" fmla="*/ 2 w 51"/>
                  <a:gd name="T21" fmla="*/ 1 h 23"/>
                  <a:gd name="T22" fmla="*/ 1 w 51"/>
                  <a:gd name="T23" fmla="*/ 1 h 23"/>
                  <a:gd name="T24" fmla="*/ 1 w 51"/>
                  <a:gd name="T25" fmla="*/ 1 h 23"/>
                  <a:gd name="T26" fmla="*/ 1 w 51"/>
                  <a:gd name="T27" fmla="*/ 1 h 23"/>
                  <a:gd name="T28" fmla="*/ 1 w 51"/>
                  <a:gd name="T29" fmla="*/ 1 h 23"/>
                  <a:gd name="T30" fmla="*/ 0 w 51"/>
                  <a:gd name="T31" fmla="*/ 1 h 23"/>
                  <a:gd name="T32" fmla="*/ 0 w 51"/>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23">
                    <a:moveTo>
                      <a:pt x="0" y="2"/>
                    </a:moveTo>
                    <a:lnTo>
                      <a:pt x="3" y="0"/>
                    </a:lnTo>
                    <a:lnTo>
                      <a:pt x="10" y="0"/>
                    </a:lnTo>
                    <a:lnTo>
                      <a:pt x="18" y="1"/>
                    </a:lnTo>
                    <a:lnTo>
                      <a:pt x="27" y="3"/>
                    </a:lnTo>
                    <a:lnTo>
                      <a:pt x="36" y="7"/>
                    </a:lnTo>
                    <a:lnTo>
                      <a:pt x="43" y="11"/>
                    </a:lnTo>
                    <a:lnTo>
                      <a:pt x="49" y="17"/>
                    </a:lnTo>
                    <a:lnTo>
                      <a:pt x="51" y="23"/>
                    </a:lnTo>
                    <a:lnTo>
                      <a:pt x="45" y="18"/>
                    </a:lnTo>
                    <a:lnTo>
                      <a:pt x="37" y="15"/>
                    </a:lnTo>
                    <a:lnTo>
                      <a:pt x="28" y="13"/>
                    </a:lnTo>
                    <a:lnTo>
                      <a:pt x="19" y="10"/>
                    </a:lnTo>
                    <a:lnTo>
                      <a:pt x="10" y="9"/>
                    </a:lnTo>
                    <a:lnTo>
                      <a:pt x="4" y="8"/>
                    </a:lnTo>
                    <a:lnTo>
                      <a:pt x="0" y="6"/>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21" name="Freeform 109">
                <a:extLst>
                  <a:ext uri="{FF2B5EF4-FFF2-40B4-BE49-F238E27FC236}">
                    <a16:creationId xmlns:a16="http://schemas.microsoft.com/office/drawing/2014/main" xmlns="" id="{508A3737-F401-4A62-A179-DDE160CCC98A}"/>
                  </a:ext>
                </a:extLst>
              </p:cNvPr>
              <p:cNvSpPr>
                <a:spLocks/>
              </p:cNvSpPr>
              <p:nvPr/>
            </p:nvSpPr>
            <p:spPr bwMode="auto">
              <a:xfrm>
                <a:off x="2854" y="477"/>
                <a:ext cx="20" cy="23"/>
              </a:xfrm>
              <a:custGeom>
                <a:avLst/>
                <a:gdLst>
                  <a:gd name="T0" fmla="*/ 2 w 40"/>
                  <a:gd name="T1" fmla="*/ 2 h 46"/>
                  <a:gd name="T2" fmla="*/ 2 w 40"/>
                  <a:gd name="T3" fmla="*/ 2 h 46"/>
                  <a:gd name="T4" fmla="*/ 1 w 40"/>
                  <a:gd name="T5" fmla="*/ 2 h 46"/>
                  <a:gd name="T6" fmla="*/ 1 w 40"/>
                  <a:gd name="T7" fmla="*/ 1 h 46"/>
                  <a:gd name="T8" fmla="*/ 1 w 40"/>
                  <a:gd name="T9" fmla="*/ 1 h 46"/>
                  <a:gd name="T10" fmla="*/ 1 w 40"/>
                  <a:gd name="T11" fmla="*/ 1 h 46"/>
                  <a:gd name="T12" fmla="*/ 1 w 40"/>
                  <a:gd name="T13" fmla="*/ 1 h 46"/>
                  <a:gd name="T14" fmla="*/ 0 w 40"/>
                  <a:gd name="T15" fmla="*/ 1 h 46"/>
                  <a:gd name="T16" fmla="*/ 1 w 40"/>
                  <a:gd name="T17" fmla="*/ 1 h 46"/>
                  <a:gd name="T18" fmla="*/ 1 w 40"/>
                  <a:gd name="T19" fmla="*/ 0 h 46"/>
                  <a:gd name="T20" fmla="*/ 1 w 40"/>
                  <a:gd name="T21" fmla="*/ 1 h 46"/>
                  <a:gd name="T22" fmla="*/ 1 w 40"/>
                  <a:gd name="T23" fmla="*/ 1 h 46"/>
                  <a:gd name="T24" fmla="*/ 1 w 40"/>
                  <a:gd name="T25" fmla="*/ 1 h 46"/>
                  <a:gd name="T26" fmla="*/ 1 w 40"/>
                  <a:gd name="T27" fmla="*/ 1 h 46"/>
                  <a:gd name="T28" fmla="*/ 2 w 40"/>
                  <a:gd name="T29" fmla="*/ 2 h 46"/>
                  <a:gd name="T30" fmla="*/ 2 w 40"/>
                  <a:gd name="T31" fmla="*/ 2 h 46"/>
                  <a:gd name="T32" fmla="*/ 2 w 40"/>
                  <a:gd name="T33" fmla="*/ 2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46">
                    <a:moveTo>
                      <a:pt x="40" y="46"/>
                    </a:moveTo>
                    <a:lnTo>
                      <a:pt x="37" y="44"/>
                    </a:lnTo>
                    <a:lnTo>
                      <a:pt x="31" y="38"/>
                    </a:lnTo>
                    <a:lnTo>
                      <a:pt x="23" y="32"/>
                    </a:lnTo>
                    <a:lnTo>
                      <a:pt x="15" y="26"/>
                    </a:lnTo>
                    <a:lnTo>
                      <a:pt x="8" y="19"/>
                    </a:lnTo>
                    <a:lnTo>
                      <a:pt x="2" y="12"/>
                    </a:lnTo>
                    <a:lnTo>
                      <a:pt x="0" y="6"/>
                    </a:lnTo>
                    <a:lnTo>
                      <a:pt x="2" y="1"/>
                    </a:lnTo>
                    <a:lnTo>
                      <a:pt x="7" y="0"/>
                    </a:lnTo>
                    <a:lnTo>
                      <a:pt x="12" y="4"/>
                    </a:lnTo>
                    <a:lnTo>
                      <a:pt x="17" y="9"/>
                    </a:lnTo>
                    <a:lnTo>
                      <a:pt x="23" y="16"/>
                    </a:lnTo>
                    <a:lnTo>
                      <a:pt x="28" y="26"/>
                    </a:lnTo>
                    <a:lnTo>
                      <a:pt x="33" y="34"/>
                    </a:lnTo>
                    <a:lnTo>
                      <a:pt x="37" y="42"/>
                    </a:lnTo>
                    <a:lnTo>
                      <a:pt x="40"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22" name="Freeform 110">
                <a:extLst>
                  <a:ext uri="{FF2B5EF4-FFF2-40B4-BE49-F238E27FC236}">
                    <a16:creationId xmlns:a16="http://schemas.microsoft.com/office/drawing/2014/main" xmlns="" id="{45E53894-4A61-4FFF-BA81-415226DD3D50}"/>
                  </a:ext>
                </a:extLst>
              </p:cNvPr>
              <p:cNvSpPr>
                <a:spLocks/>
              </p:cNvSpPr>
              <p:nvPr/>
            </p:nvSpPr>
            <p:spPr bwMode="auto">
              <a:xfrm>
                <a:off x="2870" y="468"/>
                <a:ext cx="5" cy="27"/>
              </a:xfrm>
              <a:custGeom>
                <a:avLst/>
                <a:gdLst>
                  <a:gd name="T0" fmla="*/ 0 w 11"/>
                  <a:gd name="T1" fmla="*/ 2 h 54"/>
                  <a:gd name="T2" fmla="*/ 0 w 11"/>
                  <a:gd name="T3" fmla="*/ 2 h 54"/>
                  <a:gd name="T4" fmla="*/ 0 w 11"/>
                  <a:gd name="T5" fmla="*/ 1 h 54"/>
                  <a:gd name="T6" fmla="*/ 0 w 11"/>
                  <a:gd name="T7" fmla="*/ 1 h 54"/>
                  <a:gd name="T8" fmla="*/ 0 w 11"/>
                  <a:gd name="T9" fmla="*/ 0 h 54"/>
                  <a:gd name="T10" fmla="*/ 0 w 11"/>
                  <a:gd name="T11" fmla="*/ 1 h 54"/>
                  <a:gd name="T12" fmla="*/ 0 w 11"/>
                  <a:gd name="T13" fmla="*/ 1 h 54"/>
                  <a:gd name="T14" fmla="*/ 0 w 11"/>
                  <a:gd name="T15" fmla="*/ 2 h 54"/>
                  <a:gd name="T16" fmla="*/ 0 w 11"/>
                  <a:gd name="T17" fmla="*/ 2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54">
                    <a:moveTo>
                      <a:pt x="7" y="54"/>
                    </a:moveTo>
                    <a:lnTo>
                      <a:pt x="8" y="44"/>
                    </a:lnTo>
                    <a:lnTo>
                      <a:pt x="11" y="25"/>
                    </a:lnTo>
                    <a:lnTo>
                      <a:pt x="11" y="8"/>
                    </a:lnTo>
                    <a:lnTo>
                      <a:pt x="6" y="0"/>
                    </a:lnTo>
                    <a:lnTo>
                      <a:pt x="0" y="7"/>
                    </a:lnTo>
                    <a:lnTo>
                      <a:pt x="1" y="22"/>
                    </a:lnTo>
                    <a:lnTo>
                      <a:pt x="4" y="40"/>
                    </a:lnTo>
                    <a:lnTo>
                      <a:pt x="7"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23" name="Freeform 111">
                <a:extLst>
                  <a:ext uri="{FF2B5EF4-FFF2-40B4-BE49-F238E27FC236}">
                    <a16:creationId xmlns:a16="http://schemas.microsoft.com/office/drawing/2014/main" xmlns="" id="{C050F734-10CC-499F-88BB-939B61650A3A}"/>
                  </a:ext>
                </a:extLst>
              </p:cNvPr>
              <p:cNvSpPr>
                <a:spLocks/>
              </p:cNvSpPr>
              <p:nvPr/>
            </p:nvSpPr>
            <p:spPr bwMode="auto">
              <a:xfrm>
                <a:off x="2874" y="475"/>
                <a:ext cx="23" cy="25"/>
              </a:xfrm>
              <a:custGeom>
                <a:avLst/>
                <a:gdLst>
                  <a:gd name="T0" fmla="*/ 0 w 46"/>
                  <a:gd name="T1" fmla="*/ 2 h 50"/>
                  <a:gd name="T2" fmla="*/ 1 w 46"/>
                  <a:gd name="T3" fmla="*/ 2 h 50"/>
                  <a:gd name="T4" fmla="*/ 1 w 46"/>
                  <a:gd name="T5" fmla="*/ 2 h 50"/>
                  <a:gd name="T6" fmla="*/ 1 w 46"/>
                  <a:gd name="T7" fmla="*/ 1 h 50"/>
                  <a:gd name="T8" fmla="*/ 1 w 46"/>
                  <a:gd name="T9" fmla="*/ 1 h 50"/>
                  <a:gd name="T10" fmla="*/ 1 w 46"/>
                  <a:gd name="T11" fmla="*/ 1 h 50"/>
                  <a:gd name="T12" fmla="*/ 2 w 46"/>
                  <a:gd name="T13" fmla="*/ 1 h 50"/>
                  <a:gd name="T14" fmla="*/ 2 w 46"/>
                  <a:gd name="T15" fmla="*/ 0 h 50"/>
                  <a:gd name="T16" fmla="*/ 2 w 46"/>
                  <a:gd name="T17" fmla="*/ 1 h 50"/>
                  <a:gd name="T18" fmla="*/ 2 w 46"/>
                  <a:gd name="T19" fmla="*/ 1 h 50"/>
                  <a:gd name="T20" fmla="*/ 2 w 46"/>
                  <a:gd name="T21" fmla="*/ 1 h 50"/>
                  <a:gd name="T22" fmla="*/ 2 w 46"/>
                  <a:gd name="T23" fmla="*/ 1 h 50"/>
                  <a:gd name="T24" fmla="*/ 1 w 46"/>
                  <a:gd name="T25" fmla="*/ 1 h 50"/>
                  <a:gd name="T26" fmla="*/ 1 w 46"/>
                  <a:gd name="T27" fmla="*/ 2 h 50"/>
                  <a:gd name="T28" fmla="*/ 1 w 46"/>
                  <a:gd name="T29" fmla="*/ 2 h 50"/>
                  <a:gd name="T30" fmla="*/ 1 w 46"/>
                  <a:gd name="T31" fmla="*/ 2 h 50"/>
                  <a:gd name="T32" fmla="*/ 0 w 46"/>
                  <a:gd name="T33" fmla="*/ 2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50">
                    <a:moveTo>
                      <a:pt x="0" y="50"/>
                    </a:moveTo>
                    <a:lnTo>
                      <a:pt x="5" y="44"/>
                    </a:lnTo>
                    <a:lnTo>
                      <a:pt x="11" y="35"/>
                    </a:lnTo>
                    <a:lnTo>
                      <a:pt x="17" y="26"/>
                    </a:lnTo>
                    <a:lnTo>
                      <a:pt x="24" y="17"/>
                    </a:lnTo>
                    <a:lnTo>
                      <a:pt x="31" y="9"/>
                    </a:lnTo>
                    <a:lnTo>
                      <a:pt x="38" y="3"/>
                    </a:lnTo>
                    <a:lnTo>
                      <a:pt x="43" y="0"/>
                    </a:lnTo>
                    <a:lnTo>
                      <a:pt x="46" y="1"/>
                    </a:lnTo>
                    <a:lnTo>
                      <a:pt x="46" y="6"/>
                    </a:lnTo>
                    <a:lnTo>
                      <a:pt x="43" y="11"/>
                    </a:lnTo>
                    <a:lnTo>
                      <a:pt x="36" y="18"/>
                    </a:lnTo>
                    <a:lnTo>
                      <a:pt x="29" y="26"/>
                    </a:lnTo>
                    <a:lnTo>
                      <a:pt x="20" y="33"/>
                    </a:lnTo>
                    <a:lnTo>
                      <a:pt x="12" y="40"/>
                    </a:lnTo>
                    <a:lnTo>
                      <a:pt x="5" y="46"/>
                    </a:lnTo>
                    <a:lnTo>
                      <a:pt x="0" y="5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24" name="Freeform 112">
                <a:extLst>
                  <a:ext uri="{FF2B5EF4-FFF2-40B4-BE49-F238E27FC236}">
                    <a16:creationId xmlns:a16="http://schemas.microsoft.com/office/drawing/2014/main" xmlns="" id="{54F006A1-6431-446A-995A-F6721E85F730}"/>
                  </a:ext>
                </a:extLst>
              </p:cNvPr>
              <p:cNvSpPr>
                <a:spLocks/>
              </p:cNvSpPr>
              <p:nvPr/>
            </p:nvSpPr>
            <p:spPr bwMode="auto">
              <a:xfrm>
                <a:off x="2855" y="632"/>
                <a:ext cx="33" cy="8"/>
              </a:xfrm>
              <a:custGeom>
                <a:avLst/>
                <a:gdLst>
                  <a:gd name="T0" fmla="*/ 0 w 67"/>
                  <a:gd name="T1" fmla="*/ 1 h 16"/>
                  <a:gd name="T2" fmla="*/ 0 w 67"/>
                  <a:gd name="T3" fmla="*/ 1 h 16"/>
                  <a:gd name="T4" fmla="*/ 0 w 67"/>
                  <a:gd name="T5" fmla="*/ 1 h 16"/>
                  <a:gd name="T6" fmla="*/ 0 w 67"/>
                  <a:gd name="T7" fmla="*/ 0 h 16"/>
                  <a:gd name="T8" fmla="*/ 1 w 67"/>
                  <a:gd name="T9" fmla="*/ 0 h 16"/>
                  <a:gd name="T10" fmla="*/ 1 w 67"/>
                  <a:gd name="T11" fmla="*/ 0 h 16"/>
                  <a:gd name="T12" fmla="*/ 1 w 67"/>
                  <a:gd name="T13" fmla="*/ 1 h 16"/>
                  <a:gd name="T14" fmla="*/ 2 w 67"/>
                  <a:gd name="T15" fmla="*/ 1 h 16"/>
                  <a:gd name="T16" fmla="*/ 2 w 67"/>
                  <a:gd name="T17" fmla="*/ 1 h 16"/>
                  <a:gd name="T18" fmla="*/ 2 w 67"/>
                  <a:gd name="T19" fmla="*/ 1 h 16"/>
                  <a:gd name="T20" fmla="*/ 1 w 67"/>
                  <a:gd name="T21" fmla="*/ 1 h 16"/>
                  <a:gd name="T22" fmla="*/ 1 w 67"/>
                  <a:gd name="T23" fmla="*/ 1 h 16"/>
                  <a:gd name="T24" fmla="*/ 1 w 67"/>
                  <a:gd name="T25" fmla="*/ 1 h 16"/>
                  <a:gd name="T26" fmla="*/ 0 w 67"/>
                  <a:gd name="T27" fmla="*/ 1 h 16"/>
                  <a:gd name="T28" fmla="*/ 0 w 67"/>
                  <a:gd name="T29" fmla="*/ 1 h 16"/>
                  <a:gd name="T30" fmla="*/ 0 w 67"/>
                  <a:gd name="T31" fmla="*/ 1 h 16"/>
                  <a:gd name="T32" fmla="*/ 0 w 67"/>
                  <a:gd name="T33" fmla="*/ 1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16">
                    <a:moveTo>
                      <a:pt x="0" y="2"/>
                    </a:moveTo>
                    <a:lnTo>
                      <a:pt x="8" y="1"/>
                    </a:lnTo>
                    <a:lnTo>
                      <a:pt x="17" y="1"/>
                    </a:lnTo>
                    <a:lnTo>
                      <a:pt x="29" y="0"/>
                    </a:lnTo>
                    <a:lnTo>
                      <a:pt x="39" y="0"/>
                    </a:lnTo>
                    <a:lnTo>
                      <a:pt x="50" y="0"/>
                    </a:lnTo>
                    <a:lnTo>
                      <a:pt x="59" y="2"/>
                    </a:lnTo>
                    <a:lnTo>
                      <a:pt x="65" y="6"/>
                    </a:lnTo>
                    <a:lnTo>
                      <a:pt x="67" y="11"/>
                    </a:lnTo>
                    <a:lnTo>
                      <a:pt x="65" y="15"/>
                    </a:lnTo>
                    <a:lnTo>
                      <a:pt x="59" y="16"/>
                    </a:lnTo>
                    <a:lnTo>
                      <a:pt x="51" y="15"/>
                    </a:lnTo>
                    <a:lnTo>
                      <a:pt x="40" y="13"/>
                    </a:lnTo>
                    <a:lnTo>
                      <a:pt x="29" y="11"/>
                    </a:lnTo>
                    <a:lnTo>
                      <a:pt x="19" y="7"/>
                    </a:lnTo>
                    <a:lnTo>
                      <a:pt x="8" y="4"/>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25" name="Freeform 113">
                <a:extLst>
                  <a:ext uri="{FF2B5EF4-FFF2-40B4-BE49-F238E27FC236}">
                    <a16:creationId xmlns:a16="http://schemas.microsoft.com/office/drawing/2014/main" xmlns="" id="{CFBA7DEF-EDE0-46BF-A992-03218B820AF5}"/>
                  </a:ext>
                </a:extLst>
              </p:cNvPr>
              <p:cNvSpPr>
                <a:spLocks/>
              </p:cNvSpPr>
              <p:nvPr/>
            </p:nvSpPr>
            <p:spPr bwMode="auto">
              <a:xfrm>
                <a:off x="2848" y="639"/>
                <a:ext cx="33" cy="16"/>
              </a:xfrm>
              <a:custGeom>
                <a:avLst/>
                <a:gdLst>
                  <a:gd name="T0" fmla="*/ 0 w 64"/>
                  <a:gd name="T1" fmla="*/ 0 h 32"/>
                  <a:gd name="T2" fmla="*/ 1 w 64"/>
                  <a:gd name="T3" fmla="*/ 1 h 32"/>
                  <a:gd name="T4" fmla="*/ 1 w 64"/>
                  <a:gd name="T5" fmla="*/ 1 h 32"/>
                  <a:gd name="T6" fmla="*/ 1 w 64"/>
                  <a:gd name="T7" fmla="*/ 1 h 32"/>
                  <a:gd name="T8" fmla="*/ 2 w 64"/>
                  <a:gd name="T9" fmla="*/ 1 h 32"/>
                  <a:gd name="T10" fmla="*/ 2 w 64"/>
                  <a:gd name="T11" fmla="*/ 1 h 32"/>
                  <a:gd name="T12" fmla="*/ 2 w 64"/>
                  <a:gd name="T13" fmla="*/ 1 h 32"/>
                  <a:gd name="T14" fmla="*/ 3 w 64"/>
                  <a:gd name="T15" fmla="*/ 1 h 32"/>
                  <a:gd name="T16" fmla="*/ 3 w 64"/>
                  <a:gd name="T17" fmla="*/ 1 h 32"/>
                  <a:gd name="T18" fmla="*/ 3 w 64"/>
                  <a:gd name="T19" fmla="*/ 1 h 32"/>
                  <a:gd name="T20" fmla="*/ 2 w 64"/>
                  <a:gd name="T21" fmla="*/ 1 h 32"/>
                  <a:gd name="T22" fmla="*/ 2 w 64"/>
                  <a:gd name="T23" fmla="*/ 1 h 32"/>
                  <a:gd name="T24" fmla="*/ 2 w 64"/>
                  <a:gd name="T25" fmla="*/ 1 h 32"/>
                  <a:gd name="T26" fmla="*/ 1 w 64"/>
                  <a:gd name="T27" fmla="*/ 1 h 32"/>
                  <a:gd name="T28" fmla="*/ 1 w 64"/>
                  <a:gd name="T29" fmla="*/ 1 h 32"/>
                  <a:gd name="T30" fmla="*/ 1 w 64"/>
                  <a:gd name="T31" fmla="*/ 1 h 32"/>
                  <a:gd name="T32" fmla="*/ 0 w 64"/>
                  <a:gd name="T33" fmla="*/ 0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32">
                    <a:moveTo>
                      <a:pt x="0" y="0"/>
                    </a:moveTo>
                    <a:lnTo>
                      <a:pt x="6" y="1"/>
                    </a:lnTo>
                    <a:lnTo>
                      <a:pt x="16" y="2"/>
                    </a:lnTo>
                    <a:lnTo>
                      <a:pt x="26" y="6"/>
                    </a:lnTo>
                    <a:lnTo>
                      <a:pt x="36" y="9"/>
                    </a:lnTo>
                    <a:lnTo>
                      <a:pt x="47" y="14"/>
                    </a:lnTo>
                    <a:lnTo>
                      <a:pt x="56" y="18"/>
                    </a:lnTo>
                    <a:lnTo>
                      <a:pt x="62" y="23"/>
                    </a:lnTo>
                    <a:lnTo>
                      <a:pt x="64" y="29"/>
                    </a:lnTo>
                    <a:lnTo>
                      <a:pt x="62" y="32"/>
                    </a:lnTo>
                    <a:lnTo>
                      <a:pt x="55" y="31"/>
                    </a:lnTo>
                    <a:lnTo>
                      <a:pt x="46" y="28"/>
                    </a:lnTo>
                    <a:lnTo>
                      <a:pt x="35" y="22"/>
                    </a:lnTo>
                    <a:lnTo>
                      <a:pt x="24" y="16"/>
                    </a:lnTo>
                    <a:lnTo>
                      <a:pt x="13" y="9"/>
                    </a:lnTo>
                    <a:lnTo>
                      <a:pt x="4"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26" name="Freeform 114">
                <a:extLst>
                  <a:ext uri="{FF2B5EF4-FFF2-40B4-BE49-F238E27FC236}">
                    <a16:creationId xmlns:a16="http://schemas.microsoft.com/office/drawing/2014/main" xmlns="" id="{8C5034A6-0D06-48E7-B2AD-474C72EA8A71}"/>
                  </a:ext>
                </a:extLst>
              </p:cNvPr>
              <p:cNvSpPr>
                <a:spLocks/>
              </p:cNvSpPr>
              <p:nvPr/>
            </p:nvSpPr>
            <p:spPr bwMode="auto">
              <a:xfrm>
                <a:off x="2856" y="618"/>
                <a:ext cx="33" cy="8"/>
              </a:xfrm>
              <a:custGeom>
                <a:avLst/>
                <a:gdLst>
                  <a:gd name="T0" fmla="*/ 0 w 64"/>
                  <a:gd name="T1" fmla="*/ 1 h 16"/>
                  <a:gd name="T2" fmla="*/ 1 w 64"/>
                  <a:gd name="T3" fmla="*/ 1 h 16"/>
                  <a:gd name="T4" fmla="*/ 1 w 64"/>
                  <a:gd name="T5" fmla="*/ 1 h 16"/>
                  <a:gd name="T6" fmla="*/ 1 w 64"/>
                  <a:gd name="T7" fmla="*/ 1 h 16"/>
                  <a:gd name="T8" fmla="*/ 1 w 64"/>
                  <a:gd name="T9" fmla="*/ 0 h 16"/>
                  <a:gd name="T10" fmla="*/ 2 w 64"/>
                  <a:gd name="T11" fmla="*/ 0 h 16"/>
                  <a:gd name="T12" fmla="*/ 2 w 64"/>
                  <a:gd name="T13" fmla="*/ 1 h 16"/>
                  <a:gd name="T14" fmla="*/ 2 w 64"/>
                  <a:gd name="T15" fmla="*/ 1 h 16"/>
                  <a:gd name="T16" fmla="*/ 3 w 64"/>
                  <a:gd name="T17" fmla="*/ 1 h 16"/>
                  <a:gd name="T18" fmla="*/ 3 w 64"/>
                  <a:gd name="T19" fmla="*/ 1 h 16"/>
                  <a:gd name="T20" fmla="*/ 2 w 64"/>
                  <a:gd name="T21" fmla="*/ 1 h 16"/>
                  <a:gd name="T22" fmla="*/ 2 w 64"/>
                  <a:gd name="T23" fmla="*/ 1 h 16"/>
                  <a:gd name="T24" fmla="*/ 2 w 64"/>
                  <a:gd name="T25" fmla="*/ 1 h 16"/>
                  <a:gd name="T26" fmla="*/ 1 w 64"/>
                  <a:gd name="T27" fmla="*/ 1 h 16"/>
                  <a:gd name="T28" fmla="*/ 1 w 64"/>
                  <a:gd name="T29" fmla="*/ 1 h 16"/>
                  <a:gd name="T30" fmla="*/ 1 w 64"/>
                  <a:gd name="T31" fmla="*/ 1 h 16"/>
                  <a:gd name="T32" fmla="*/ 0 w 64"/>
                  <a:gd name="T33" fmla="*/ 1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16">
                    <a:moveTo>
                      <a:pt x="0" y="8"/>
                    </a:moveTo>
                    <a:lnTo>
                      <a:pt x="3" y="5"/>
                    </a:lnTo>
                    <a:lnTo>
                      <a:pt x="10" y="2"/>
                    </a:lnTo>
                    <a:lnTo>
                      <a:pt x="19" y="1"/>
                    </a:lnTo>
                    <a:lnTo>
                      <a:pt x="31" y="0"/>
                    </a:lnTo>
                    <a:lnTo>
                      <a:pt x="42" y="0"/>
                    </a:lnTo>
                    <a:lnTo>
                      <a:pt x="51" y="2"/>
                    </a:lnTo>
                    <a:lnTo>
                      <a:pt x="60" y="5"/>
                    </a:lnTo>
                    <a:lnTo>
                      <a:pt x="64" y="10"/>
                    </a:lnTo>
                    <a:lnTo>
                      <a:pt x="64" y="15"/>
                    </a:lnTo>
                    <a:lnTo>
                      <a:pt x="60" y="16"/>
                    </a:lnTo>
                    <a:lnTo>
                      <a:pt x="51" y="16"/>
                    </a:lnTo>
                    <a:lnTo>
                      <a:pt x="41" y="13"/>
                    </a:lnTo>
                    <a:lnTo>
                      <a:pt x="30" y="12"/>
                    </a:lnTo>
                    <a:lnTo>
                      <a:pt x="18" y="10"/>
                    </a:lnTo>
                    <a:lnTo>
                      <a:pt x="8" y="8"/>
                    </a:lnTo>
                    <a:lnTo>
                      <a:pt x="0" y="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27" name="Freeform 115">
                <a:extLst>
                  <a:ext uri="{FF2B5EF4-FFF2-40B4-BE49-F238E27FC236}">
                    <a16:creationId xmlns:a16="http://schemas.microsoft.com/office/drawing/2014/main" xmlns="" id="{999A2C47-188D-4D84-B89F-9263098EA923}"/>
                  </a:ext>
                </a:extLst>
              </p:cNvPr>
              <p:cNvSpPr>
                <a:spLocks/>
              </p:cNvSpPr>
              <p:nvPr/>
            </p:nvSpPr>
            <p:spPr bwMode="auto">
              <a:xfrm>
                <a:off x="2863" y="606"/>
                <a:ext cx="34" cy="6"/>
              </a:xfrm>
              <a:custGeom>
                <a:avLst/>
                <a:gdLst>
                  <a:gd name="T0" fmla="*/ 0 w 68"/>
                  <a:gd name="T1" fmla="*/ 1 h 12"/>
                  <a:gd name="T2" fmla="*/ 1 w 68"/>
                  <a:gd name="T3" fmla="*/ 1 h 12"/>
                  <a:gd name="T4" fmla="*/ 1 w 68"/>
                  <a:gd name="T5" fmla="*/ 1 h 12"/>
                  <a:gd name="T6" fmla="*/ 1 w 68"/>
                  <a:gd name="T7" fmla="*/ 1 h 12"/>
                  <a:gd name="T8" fmla="*/ 2 w 68"/>
                  <a:gd name="T9" fmla="*/ 1 h 12"/>
                  <a:gd name="T10" fmla="*/ 2 w 68"/>
                  <a:gd name="T11" fmla="*/ 0 h 12"/>
                  <a:gd name="T12" fmla="*/ 2 w 68"/>
                  <a:gd name="T13" fmla="*/ 0 h 12"/>
                  <a:gd name="T14" fmla="*/ 3 w 68"/>
                  <a:gd name="T15" fmla="*/ 1 h 12"/>
                  <a:gd name="T16" fmla="*/ 3 w 68"/>
                  <a:gd name="T17" fmla="*/ 1 h 12"/>
                  <a:gd name="T18" fmla="*/ 3 w 68"/>
                  <a:gd name="T19" fmla="*/ 1 h 12"/>
                  <a:gd name="T20" fmla="*/ 2 w 68"/>
                  <a:gd name="T21" fmla="*/ 1 h 12"/>
                  <a:gd name="T22" fmla="*/ 2 w 68"/>
                  <a:gd name="T23" fmla="*/ 1 h 12"/>
                  <a:gd name="T24" fmla="*/ 2 w 68"/>
                  <a:gd name="T25" fmla="*/ 1 h 12"/>
                  <a:gd name="T26" fmla="*/ 2 w 68"/>
                  <a:gd name="T27" fmla="*/ 1 h 12"/>
                  <a:gd name="T28" fmla="*/ 1 w 68"/>
                  <a:gd name="T29" fmla="*/ 1 h 12"/>
                  <a:gd name="T30" fmla="*/ 1 w 68"/>
                  <a:gd name="T31" fmla="*/ 1 h 12"/>
                  <a:gd name="T32" fmla="*/ 0 w 68"/>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12">
                    <a:moveTo>
                      <a:pt x="0" y="11"/>
                    </a:moveTo>
                    <a:lnTo>
                      <a:pt x="5" y="9"/>
                    </a:lnTo>
                    <a:lnTo>
                      <a:pt x="14" y="5"/>
                    </a:lnTo>
                    <a:lnTo>
                      <a:pt x="25" y="3"/>
                    </a:lnTo>
                    <a:lnTo>
                      <a:pt x="36" y="2"/>
                    </a:lnTo>
                    <a:lnTo>
                      <a:pt x="47" y="0"/>
                    </a:lnTo>
                    <a:lnTo>
                      <a:pt x="57" y="0"/>
                    </a:lnTo>
                    <a:lnTo>
                      <a:pt x="65" y="3"/>
                    </a:lnTo>
                    <a:lnTo>
                      <a:pt x="68" y="6"/>
                    </a:lnTo>
                    <a:lnTo>
                      <a:pt x="68" y="10"/>
                    </a:lnTo>
                    <a:lnTo>
                      <a:pt x="64" y="11"/>
                    </a:lnTo>
                    <a:lnTo>
                      <a:pt x="56" y="12"/>
                    </a:lnTo>
                    <a:lnTo>
                      <a:pt x="45" y="12"/>
                    </a:lnTo>
                    <a:lnTo>
                      <a:pt x="34" y="11"/>
                    </a:lnTo>
                    <a:lnTo>
                      <a:pt x="22" y="11"/>
                    </a:lnTo>
                    <a:lnTo>
                      <a:pt x="11" y="10"/>
                    </a:lnTo>
                    <a:lnTo>
                      <a:pt x="0" y="1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28" name="Freeform 116">
                <a:extLst>
                  <a:ext uri="{FF2B5EF4-FFF2-40B4-BE49-F238E27FC236}">
                    <a16:creationId xmlns:a16="http://schemas.microsoft.com/office/drawing/2014/main" xmlns="" id="{AB765E1E-18E3-41C0-B7C4-245CA4F11BC0}"/>
                  </a:ext>
                </a:extLst>
              </p:cNvPr>
              <p:cNvSpPr>
                <a:spLocks/>
              </p:cNvSpPr>
              <p:nvPr/>
            </p:nvSpPr>
            <p:spPr bwMode="auto">
              <a:xfrm>
                <a:off x="2870" y="594"/>
                <a:ext cx="34" cy="6"/>
              </a:xfrm>
              <a:custGeom>
                <a:avLst/>
                <a:gdLst>
                  <a:gd name="T0" fmla="*/ 0 w 68"/>
                  <a:gd name="T1" fmla="*/ 0 h 13"/>
                  <a:gd name="T2" fmla="*/ 1 w 68"/>
                  <a:gd name="T3" fmla="*/ 0 h 13"/>
                  <a:gd name="T4" fmla="*/ 1 w 68"/>
                  <a:gd name="T5" fmla="*/ 0 h 13"/>
                  <a:gd name="T6" fmla="*/ 1 w 68"/>
                  <a:gd name="T7" fmla="*/ 0 h 13"/>
                  <a:gd name="T8" fmla="*/ 2 w 68"/>
                  <a:gd name="T9" fmla="*/ 0 h 13"/>
                  <a:gd name="T10" fmla="*/ 2 w 68"/>
                  <a:gd name="T11" fmla="*/ 0 h 13"/>
                  <a:gd name="T12" fmla="*/ 2 w 68"/>
                  <a:gd name="T13" fmla="*/ 0 h 13"/>
                  <a:gd name="T14" fmla="*/ 3 w 68"/>
                  <a:gd name="T15" fmla="*/ 0 h 13"/>
                  <a:gd name="T16" fmla="*/ 3 w 68"/>
                  <a:gd name="T17" fmla="*/ 0 h 13"/>
                  <a:gd name="T18" fmla="*/ 3 w 68"/>
                  <a:gd name="T19" fmla="*/ 0 h 13"/>
                  <a:gd name="T20" fmla="*/ 2 w 68"/>
                  <a:gd name="T21" fmla="*/ 0 h 13"/>
                  <a:gd name="T22" fmla="*/ 2 w 68"/>
                  <a:gd name="T23" fmla="*/ 0 h 13"/>
                  <a:gd name="T24" fmla="*/ 2 w 68"/>
                  <a:gd name="T25" fmla="*/ 0 h 13"/>
                  <a:gd name="T26" fmla="*/ 1 w 68"/>
                  <a:gd name="T27" fmla="*/ 0 h 13"/>
                  <a:gd name="T28" fmla="*/ 1 w 68"/>
                  <a:gd name="T29" fmla="*/ 0 h 13"/>
                  <a:gd name="T30" fmla="*/ 1 w 68"/>
                  <a:gd name="T31" fmla="*/ 0 h 13"/>
                  <a:gd name="T32" fmla="*/ 0 w 68"/>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13">
                    <a:moveTo>
                      <a:pt x="0" y="13"/>
                    </a:moveTo>
                    <a:lnTo>
                      <a:pt x="7" y="11"/>
                    </a:lnTo>
                    <a:lnTo>
                      <a:pt x="16" y="8"/>
                    </a:lnTo>
                    <a:lnTo>
                      <a:pt x="28" y="5"/>
                    </a:lnTo>
                    <a:lnTo>
                      <a:pt x="39" y="2"/>
                    </a:lnTo>
                    <a:lnTo>
                      <a:pt x="50" y="0"/>
                    </a:lnTo>
                    <a:lnTo>
                      <a:pt x="59" y="0"/>
                    </a:lnTo>
                    <a:lnTo>
                      <a:pt x="66" y="1"/>
                    </a:lnTo>
                    <a:lnTo>
                      <a:pt x="68" y="5"/>
                    </a:lnTo>
                    <a:lnTo>
                      <a:pt x="66" y="8"/>
                    </a:lnTo>
                    <a:lnTo>
                      <a:pt x="60" y="11"/>
                    </a:lnTo>
                    <a:lnTo>
                      <a:pt x="52" y="12"/>
                    </a:lnTo>
                    <a:lnTo>
                      <a:pt x="42" y="12"/>
                    </a:lnTo>
                    <a:lnTo>
                      <a:pt x="30" y="12"/>
                    </a:lnTo>
                    <a:lnTo>
                      <a:pt x="19" y="12"/>
                    </a:lnTo>
                    <a:lnTo>
                      <a:pt x="8" y="12"/>
                    </a:lnTo>
                    <a:lnTo>
                      <a:pt x="0"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29" name="Freeform 117">
                <a:extLst>
                  <a:ext uri="{FF2B5EF4-FFF2-40B4-BE49-F238E27FC236}">
                    <a16:creationId xmlns:a16="http://schemas.microsoft.com/office/drawing/2014/main" xmlns="" id="{7CC9CABD-E76B-4D51-885D-30BDD94DCBCB}"/>
                  </a:ext>
                </a:extLst>
              </p:cNvPr>
              <p:cNvSpPr>
                <a:spLocks/>
              </p:cNvSpPr>
              <p:nvPr/>
            </p:nvSpPr>
            <p:spPr bwMode="auto">
              <a:xfrm>
                <a:off x="2872" y="580"/>
                <a:ext cx="39" cy="8"/>
              </a:xfrm>
              <a:custGeom>
                <a:avLst/>
                <a:gdLst>
                  <a:gd name="T0" fmla="*/ 0 w 77"/>
                  <a:gd name="T1" fmla="*/ 0 h 17"/>
                  <a:gd name="T2" fmla="*/ 1 w 77"/>
                  <a:gd name="T3" fmla="*/ 0 h 17"/>
                  <a:gd name="T4" fmla="*/ 1 w 77"/>
                  <a:gd name="T5" fmla="*/ 0 h 17"/>
                  <a:gd name="T6" fmla="*/ 1 w 77"/>
                  <a:gd name="T7" fmla="*/ 0 h 17"/>
                  <a:gd name="T8" fmla="*/ 2 w 77"/>
                  <a:gd name="T9" fmla="*/ 0 h 17"/>
                  <a:gd name="T10" fmla="*/ 2 w 77"/>
                  <a:gd name="T11" fmla="*/ 0 h 17"/>
                  <a:gd name="T12" fmla="*/ 3 w 77"/>
                  <a:gd name="T13" fmla="*/ 0 h 17"/>
                  <a:gd name="T14" fmla="*/ 3 w 77"/>
                  <a:gd name="T15" fmla="*/ 0 h 17"/>
                  <a:gd name="T16" fmla="*/ 3 w 77"/>
                  <a:gd name="T17" fmla="*/ 0 h 17"/>
                  <a:gd name="T18" fmla="*/ 3 w 77"/>
                  <a:gd name="T19" fmla="*/ 0 h 17"/>
                  <a:gd name="T20" fmla="*/ 3 w 77"/>
                  <a:gd name="T21" fmla="*/ 0 h 17"/>
                  <a:gd name="T22" fmla="*/ 2 w 77"/>
                  <a:gd name="T23" fmla="*/ 0 h 17"/>
                  <a:gd name="T24" fmla="*/ 2 w 77"/>
                  <a:gd name="T25" fmla="*/ 0 h 17"/>
                  <a:gd name="T26" fmla="*/ 1 w 77"/>
                  <a:gd name="T27" fmla="*/ 0 h 17"/>
                  <a:gd name="T28" fmla="*/ 1 w 77"/>
                  <a:gd name="T29" fmla="*/ 0 h 17"/>
                  <a:gd name="T30" fmla="*/ 1 w 77"/>
                  <a:gd name="T31" fmla="*/ 0 h 17"/>
                  <a:gd name="T32" fmla="*/ 0 w 7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7" h="17">
                    <a:moveTo>
                      <a:pt x="0" y="17"/>
                    </a:moveTo>
                    <a:lnTo>
                      <a:pt x="9" y="13"/>
                    </a:lnTo>
                    <a:lnTo>
                      <a:pt x="21" y="9"/>
                    </a:lnTo>
                    <a:lnTo>
                      <a:pt x="32" y="5"/>
                    </a:lnTo>
                    <a:lnTo>
                      <a:pt x="46" y="2"/>
                    </a:lnTo>
                    <a:lnTo>
                      <a:pt x="57" y="0"/>
                    </a:lnTo>
                    <a:lnTo>
                      <a:pt x="68" y="0"/>
                    </a:lnTo>
                    <a:lnTo>
                      <a:pt x="75" y="3"/>
                    </a:lnTo>
                    <a:lnTo>
                      <a:pt x="77" y="7"/>
                    </a:lnTo>
                    <a:lnTo>
                      <a:pt x="75" y="12"/>
                    </a:lnTo>
                    <a:lnTo>
                      <a:pt x="68" y="15"/>
                    </a:lnTo>
                    <a:lnTo>
                      <a:pt x="57" y="17"/>
                    </a:lnTo>
                    <a:lnTo>
                      <a:pt x="45" y="17"/>
                    </a:lnTo>
                    <a:lnTo>
                      <a:pt x="32" y="15"/>
                    </a:lnTo>
                    <a:lnTo>
                      <a:pt x="19" y="15"/>
                    </a:lnTo>
                    <a:lnTo>
                      <a:pt x="8" y="15"/>
                    </a:lnTo>
                    <a:lnTo>
                      <a:pt x="0" y="1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30" name="Freeform 118">
                <a:extLst>
                  <a:ext uri="{FF2B5EF4-FFF2-40B4-BE49-F238E27FC236}">
                    <a16:creationId xmlns:a16="http://schemas.microsoft.com/office/drawing/2014/main" xmlns="" id="{CB0F407B-E8DA-4AF4-A6B0-D200F05F7D84}"/>
                  </a:ext>
                </a:extLst>
              </p:cNvPr>
              <p:cNvSpPr>
                <a:spLocks/>
              </p:cNvSpPr>
              <p:nvPr/>
            </p:nvSpPr>
            <p:spPr bwMode="auto">
              <a:xfrm>
                <a:off x="2875" y="562"/>
                <a:ext cx="42" cy="12"/>
              </a:xfrm>
              <a:custGeom>
                <a:avLst/>
                <a:gdLst>
                  <a:gd name="T0" fmla="*/ 0 w 84"/>
                  <a:gd name="T1" fmla="*/ 1 h 24"/>
                  <a:gd name="T2" fmla="*/ 1 w 84"/>
                  <a:gd name="T3" fmla="*/ 1 h 24"/>
                  <a:gd name="T4" fmla="*/ 1 w 84"/>
                  <a:gd name="T5" fmla="*/ 1 h 24"/>
                  <a:gd name="T6" fmla="*/ 2 w 84"/>
                  <a:gd name="T7" fmla="*/ 1 h 24"/>
                  <a:gd name="T8" fmla="*/ 2 w 84"/>
                  <a:gd name="T9" fmla="*/ 1 h 24"/>
                  <a:gd name="T10" fmla="*/ 2 w 84"/>
                  <a:gd name="T11" fmla="*/ 1 h 24"/>
                  <a:gd name="T12" fmla="*/ 3 w 84"/>
                  <a:gd name="T13" fmla="*/ 0 h 24"/>
                  <a:gd name="T14" fmla="*/ 3 w 84"/>
                  <a:gd name="T15" fmla="*/ 0 h 24"/>
                  <a:gd name="T16" fmla="*/ 3 w 84"/>
                  <a:gd name="T17" fmla="*/ 1 h 24"/>
                  <a:gd name="T18" fmla="*/ 3 w 84"/>
                  <a:gd name="T19" fmla="*/ 1 h 24"/>
                  <a:gd name="T20" fmla="*/ 3 w 84"/>
                  <a:gd name="T21" fmla="*/ 1 h 24"/>
                  <a:gd name="T22" fmla="*/ 2 w 84"/>
                  <a:gd name="T23" fmla="*/ 1 h 24"/>
                  <a:gd name="T24" fmla="*/ 2 w 84"/>
                  <a:gd name="T25" fmla="*/ 1 h 24"/>
                  <a:gd name="T26" fmla="*/ 1 w 84"/>
                  <a:gd name="T27" fmla="*/ 1 h 24"/>
                  <a:gd name="T28" fmla="*/ 1 w 84"/>
                  <a:gd name="T29" fmla="*/ 1 h 24"/>
                  <a:gd name="T30" fmla="*/ 1 w 84"/>
                  <a:gd name="T31" fmla="*/ 1 h 24"/>
                  <a:gd name="T32" fmla="*/ 0 w 84"/>
                  <a:gd name="T33" fmla="*/ 1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4" h="24">
                    <a:moveTo>
                      <a:pt x="0" y="24"/>
                    </a:moveTo>
                    <a:lnTo>
                      <a:pt x="8" y="20"/>
                    </a:lnTo>
                    <a:lnTo>
                      <a:pt x="20" y="16"/>
                    </a:lnTo>
                    <a:lnTo>
                      <a:pt x="34" y="10"/>
                    </a:lnTo>
                    <a:lnTo>
                      <a:pt x="49" y="6"/>
                    </a:lnTo>
                    <a:lnTo>
                      <a:pt x="63" y="2"/>
                    </a:lnTo>
                    <a:lnTo>
                      <a:pt x="74" y="0"/>
                    </a:lnTo>
                    <a:lnTo>
                      <a:pt x="83" y="0"/>
                    </a:lnTo>
                    <a:lnTo>
                      <a:pt x="84" y="4"/>
                    </a:lnTo>
                    <a:lnTo>
                      <a:pt x="79" y="10"/>
                    </a:lnTo>
                    <a:lnTo>
                      <a:pt x="71" y="15"/>
                    </a:lnTo>
                    <a:lnTo>
                      <a:pt x="58" y="17"/>
                    </a:lnTo>
                    <a:lnTo>
                      <a:pt x="45" y="19"/>
                    </a:lnTo>
                    <a:lnTo>
                      <a:pt x="30" y="20"/>
                    </a:lnTo>
                    <a:lnTo>
                      <a:pt x="17" y="22"/>
                    </a:lnTo>
                    <a:lnTo>
                      <a:pt x="7" y="23"/>
                    </a:lnTo>
                    <a:lnTo>
                      <a:pt x="0" y="2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31" name="Freeform 119">
                <a:extLst>
                  <a:ext uri="{FF2B5EF4-FFF2-40B4-BE49-F238E27FC236}">
                    <a16:creationId xmlns:a16="http://schemas.microsoft.com/office/drawing/2014/main" xmlns="" id="{7DBA68D4-1D0D-47F0-BBF3-A3A09503B72B}"/>
                  </a:ext>
                </a:extLst>
              </p:cNvPr>
              <p:cNvSpPr>
                <a:spLocks/>
              </p:cNvSpPr>
              <p:nvPr/>
            </p:nvSpPr>
            <p:spPr bwMode="auto">
              <a:xfrm>
                <a:off x="2876" y="547"/>
                <a:ext cx="46" cy="17"/>
              </a:xfrm>
              <a:custGeom>
                <a:avLst/>
                <a:gdLst>
                  <a:gd name="T0" fmla="*/ 0 w 92"/>
                  <a:gd name="T1" fmla="*/ 2 h 33"/>
                  <a:gd name="T2" fmla="*/ 1 w 92"/>
                  <a:gd name="T3" fmla="*/ 1 h 33"/>
                  <a:gd name="T4" fmla="*/ 1 w 92"/>
                  <a:gd name="T5" fmla="*/ 1 h 33"/>
                  <a:gd name="T6" fmla="*/ 2 w 92"/>
                  <a:gd name="T7" fmla="*/ 1 h 33"/>
                  <a:gd name="T8" fmla="*/ 2 w 92"/>
                  <a:gd name="T9" fmla="*/ 1 h 33"/>
                  <a:gd name="T10" fmla="*/ 3 w 92"/>
                  <a:gd name="T11" fmla="*/ 1 h 33"/>
                  <a:gd name="T12" fmla="*/ 3 w 92"/>
                  <a:gd name="T13" fmla="*/ 0 h 33"/>
                  <a:gd name="T14" fmla="*/ 3 w 92"/>
                  <a:gd name="T15" fmla="*/ 1 h 33"/>
                  <a:gd name="T16" fmla="*/ 3 w 92"/>
                  <a:gd name="T17" fmla="*/ 1 h 33"/>
                  <a:gd name="T18" fmla="*/ 3 w 92"/>
                  <a:gd name="T19" fmla="*/ 1 h 33"/>
                  <a:gd name="T20" fmla="*/ 3 w 92"/>
                  <a:gd name="T21" fmla="*/ 1 h 33"/>
                  <a:gd name="T22" fmla="*/ 3 w 92"/>
                  <a:gd name="T23" fmla="*/ 1 h 33"/>
                  <a:gd name="T24" fmla="*/ 2 w 92"/>
                  <a:gd name="T25" fmla="*/ 1 h 33"/>
                  <a:gd name="T26" fmla="*/ 2 w 92"/>
                  <a:gd name="T27" fmla="*/ 1 h 33"/>
                  <a:gd name="T28" fmla="*/ 1 w 92"/>
                  <a:gd name="T29" fmla="*/ 1 h 33"/>
                  <a:gd name="T30" fmla="*/ 1 w 92"/>
                  <a:gd name="T31" fmla="*/ 1 h 33"/>
                  <a:gd name="T32" fmla="*/ 0 w 92"/>
                  <a:gd name="T33" fmla="*/ 2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2" h="33">
                    <a:moveTo>
                      <a:pt x="0" y="33"/>
                    </a:moveTo>
                    <a:lnTo>
                      <a:pt x="8" y="25"/>
                    </a:lnTo>
                    <a:lnTo>
                      <a:pt x="21" y="18"/>
                    </a:lnTo>
                    <a:lnTo>
                      <a:pt x="35" y="11"/>
                    </a:lnTo>
                    <a:lnTo>
                      <a:pt x="52" y="6"/>
                    </a:lnTo>
                    <a:lnTo>
                      <a:pt x="67" y="1"/>
                    </a:lnTo>
                    <a:lnTo>
                      <a:pt x="79" y="0"/>
                    </a:lnTo>
                    <a:lnTo>
                      <a:pt x="88" y="2"/>
                    </a:lnTo>
                    <a:lnTo>
                      <a:pt x="92" y="7"/>
                    </a:lnTo>
                    <a:lnTo>
                      <a:pt x="90" y="12"/>
                    </a:lnTo>
                    <a:lnTo>
                      <a:pt x="80" y="18"/>
                    </a:lnTo>
                    <a:lnTo>
                      <a:pt x="69" y="22"/>
                    </a:lnTo>
                    <a:lnTo>
                      <a:pt x="54" y="25"/>
                    </a:lnTo>
                    <a:lnTo>
                      <a:pt x="38" y="29"/>
                    </a:lnTo>
                    <a:lnTo>
                      <a:pt x="23" y="31"/>
                    </a:lnTo>
                    <a:lnTo>
                      <a:pt x="10" y="32"/>
                    </a:lnTo>
                    <a:lnTo>
                      <a:pt x="0" y="3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32" name="Freeform 120">
                <a:extLst>
                  <a:ext uri="{FF2B5EF4-FFF2-40B4-BE49-F238E27FC236}">
                    <a16:creationId xmlns:a16="http://schemas.microsoft.com/office/drawing/2014/main" xmlns="" id="{CCD79877-C1F0-4DCA-85E8-D9AC2727B4E8}"/>
                  </a:ext>
                </a:extLst>
              </p:cNvPr>
              <p:cNvSpPr>
                <a:spLocks/>
              </p:cNvSpPr>
              <p:nvPr/>
            </p:nvSpPr>
            <p:spPr bwMode="auto">
              <a:xfrm>
                <a:off x="2876" y="519"/>
                <a:ext cx="42" cy="27"/>
              </a:xfrm>
              <a:custGeom>
                <a:avLst/>
                <a:gdLst>
                  <a:gd name="T0" fmla="*/ 0 w 85"/>
                  <a:gd name="T1" fmla="*/ 1 h 55"/>
                  <a:gd name="T2" fmla="*/ 0 w 85"/>
                  <a:gd name="T3" fmla="*/ 1 h 55"/>
                  <a:gd name="T4" fmla="*/ 0 w 85"/>
                  <a:gd name="T5" fmla="*/ 1 h 55"/>
                  <a:gd name="T6" fmla="*/ 1 w 85"/>
                  <a:gd name="T7" fmla="*/ 0 h 55"/>
                  <a:gd name="T8" fmla="*/ 1 w 85"/>
                  <a:gd name="T9" fmla="*/ 0 h 55"/>
                  <a:gd name="T10" fmla="*/ 1 w 85"/>
                  <a:gd name="T11" fmla="*/ 0 h 55"/>
                  <a:gd name="T12" fmla="*/ 2 w 85"/>
                  <a:gd name="T13" fmla="*/ 0 h 55"/>
                  <a:gd name="T14" fmla="*/ 2 w 85"/>
                  <a:gd name="T15" fmla="*/ 0 h 55"/>
                  <a:gd name="T16" fmla="*/ 2 w 85"/>
                  <a:gd name="T17" fmla="*/ 0 h 55"/>
                  <a:gd name="T18" fmla="*/ 2 w 85"/>
                  <a:gd name="T19" fmla="*/ 0 h 55"/>
                  <a:gd name="T20" fmla="*/ 2 w 85"/>
                  <a:gd name="T21" fmla="*/ 0 h 55"/>
                  <a:gd name="T22" fmla="*/ 2 w 85"/>
                  <a:gd name="T23" fmla="*/ 0 h 55"/>
                  <a:gd name="T24" fmla="*/ 1 w 85"/>
                  <a:gd name="T25" fmla="*/ 1 h 55"/>
                  <a:gd name="T26" fmla="*/ 1 w 85"/>
                  <a:gd name="T27" fmla="*/ 1 h 55"/>
                  <a:gd name="T28" fmla="*/ 0 w 85"/>
                  <a:gd name="T29" fmla="*/ 1 h 55"/>
                  <a:gd name="T30" fmla="*/ 0 w 85"/>
                  <a:gd name="T31" fmla="*/ 1 h 55"/>
                  <a:gd name="T32" fmla="*/ 0 w 85"/>
                  <a:gd name="T33" fmla="*/ 1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5" h="55">
                    <a:moveTo>
                      <a:pt x="0" y="55"/>
                    </a:moveTo>
                    <a:lnTo>
                      <a:pt x="8" y="47"/>
                    </a:lnTo>
                    <a:lnTo>
                      <a:pt x="18" y="36"/>
                    </a:lnTo>
                    <a:lnTo>
                      <a:pt x="32" y="26"/>
                    </a:lnTo>
                    <a:lnTo>
                      <a:pt x="46" y="17"/>
                    </a:lnTo>
                    <a:lnTo>
                      <a:pt x="60" y="9"/>
                    </a:lnTo>
                    <a:lnTo>
                      <a:pt x="71" y="3"/>
                    </a:lnTo>
                    <a:lnTo>
                      <a:pt x="80" y="0"/>
                    </a:lnTo>
                    <a:lnTo>
                      <a:pt x="85" y="3"/>
                    </a:lnTo>
                    <a:lnTo>
                      <a:pt x="85" y="9"/>
                    </a:lnTo>
                    <a:lnTo>
                      <a:pt x="78" y="15"/>
                    </a:lnTo>
                    <a:lnTo>
                      <a:pt x="69" y="24"/>
                    </a:lnTo>
                    <a:lnTo>
                      <a:pt x="55" y="32"/>
                    </a:lnTo>
                    <a:lnTo>
                      <a:pt x="41" y="40"/>
                    </a:lnTo>
                    <a:lnTo>
                      <a:pt x="26" y="47"/>
                    </a:lnTo>
                    <a:lnTo>
                      <a:pt x="11" y="52"/>
                    </a:lnTo>
                    <a:lnTo>
                      <a:pt x="0"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33" name="Freeform 121">
                <a:extLst>
                  <a:ext uri="{FF2B5EF4-FFF2-40B4-BE49-F238E27FC236}">
                    <a16:creationId xmlns:a16="http://schemas.microsoft.com/office/drawing/2014/main" xmlns="" id="{C41B9D76-B1EC-4CCE-A928-5B168F3DBA93}"/>
                  </a:ext>
                </a:extLst>
              </p:cNvPr>
              <p:cNvSpPr>
                <a:spLocks/>
              </p:cNvSpPr>
              <p:nvPr/>
            </p:nvSpPr>
            <p:spPr bwMode="auto">
              <a:xfrm>
                <a:off x="2876" y="496"/>
                <a:ext cx="36" cy="34"/>
              </a:xfrm>
              <a:custGeom>
                <a:avLst/>
                <a:gdLst>
                  <a:gd name="T0" fmla="*/ 0 w 72"/>
                  <a:gd name="T1" fmla="*/ 2 h 69"/>
                  <a:gd name="T2" fmla="*/ 1 w 72"/>
                  <a:gd name="T3" fmla="*/ 1 h 69"/>
                  <a:gd name="T4" fmla="*/ 1 w 72"/>
                  <a:gd name="T5" fmla="*/ 1 h 69"/>
                  <a:gd name="T6" fmla="*/ 1 w 72"/>
                  <a:gd name="T7" fmla="*/ 1 h 69"/>
                  <a:gd name="T8" fmla="*/ 2 w 72"/>
                  <a:gd name="T9" fmla="*/ 0 h 69"/>
                  <a:gd name="T10" fmla="*/ 2 w 72"/>
                  <a:gd name="T11" fmla="*/ 0 h 69"/>
                  <a:gd name="T12" fmla="*/ 2 w 72"/>
                  <a:gd name="T13" fmla="*/ 0 h 69"/>
                  <a:gd name="T14" fmla="*/ 3 w 72"/>
                  <a:gd name="T15" fmla="*/ 0 h 69"/>
                  <a:gd name="T16" fmla="*/ 3 w 72"/>
                  <a:gd name="T17" fmla="*/ 0 h 69"/>
                  <a:gd name="T18" fmla="*/ 3 w 72"/>
                  <a:gd name="T19" fmla="*/ 0 h 69"/>
                  <a:gd name="T20" fmla="*/ 3 w 72"/>
                  <a:gd name="T21" fmla="*/ 0 h 69"/>
                  <a:gd name="T22" fmla="*/ 2 w 72"/>
                  <a:gd name="T23" fmla="*/ 0 h 69"/>
                  <a:gd name="T24" fmla="*/ 2 w 72"/>
                  <a:gd name="T25" fmla="*/ 1 h 69"/>
                  <a:gd name="T26" fmla="*/ 1 w 72"/>
                  <a:gd name="T27" fmla="*/ 1 h 69"/>
                  <a:gd name="T28" fmla="*/ 1 w 72"/>
                  <a:gd name="T29" fmla="*/ 1 h 69"/>
                  <a:gd name="T30" fmla="*/ 1 w 72"/>
                  <a:gd name="T31" fmla="*/ 2 h 69"/>
                  <a:gd name="T32" fmla="*/ 0 w 72"/>
                  <a:gd name="T33" fmla="*/ 2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2" h="69">
                    <a:moveTo>
                      <a:pt x="0" y="69"/>
                    </a:moveTo>
                    <a:lnTo>
                      <a:pt x="6" y="61"/>
                    </a:lnTo>
                    <a:lnTo>
                      <a:pt x="15" y="50"/>
                    </a:lnTo>
                    <a:lnTo>
                      <a:pt x="25" y="37"/>
                    </a:lnTo>
                    <a:lnTo>
                      <a:pt x="37" y="24"/>
                    </a:lnTo>
                    <a:lnTo>
                      <a:pt x="48" y="13"/>
                    </a:lnTo>
                    <a:lnTo>
                      <a:pt x="59" y="4"/>
                    </a:lnTo>
                    <a:lnTo>
                      <a:pt x="68" y="0"/>
                    </a:lnTo>
                    <a:lnTo>
                      <a:pt x="72" y="1"/>
                    </a:lnTo>
                    <a:lnTo>
                      <a:pt x="72" y="8"/>
                    </a:lnTo>
                    <a:lnTo>
                      <a:pt x="67" y="18"/>
                    </a:lnTo>
                    <a:lnTo>
                      <a:pt x="56" y="29"/>
                    </a:lnTo>
                    <a:lnTo>
                      <a:pt x="45" y="41"/>
                    </a:lnTo>
                    <a:lnTo>
                      <a:pt x="31" y="52"/>
                    </a:lnTo>
                    <a:lnTo>
                      <a:pt x="18" y="61"/>
                    </a:lnTo>
                    <a:lnTo>
                      <a:pt x="7" y="67"/>
                    </a:lnTo>
                    <a:lnTo>
                      <a:pt x="0" y="6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34" name="Freeform 122">
                <a:extLst>
                  <a:ext uri="{FF2B5EF4-FFF2-40B4-BE49-F238E27FC236}">
                    <a16:creationId xmlns:a16="http://schemas.microsoft.com/office/drawing/2014/main" xmlns="" id="{99BAFD5D-B031-4270-8365-ABB51ACACB11}"/>
                  </a:ext>
                </a:extLst>
              </p:cNvPr>
              <p:cNvSpPr>
                <a:spLocks/>
              </p:cNvSpPr>
              <p:nvPr/>
            </p:nvSpPr>
            <p:spPr bwMode="auto">
              <a:xfrm>
                <a:off x="2875" y="484"/>
                <a:ext cx="33" cy="31"/>
              </a:xfrm>
              <a:custGeom>
                <a:avLst/>
                <a:gdLst>
                  <a:gd name="T0" fmla="*/ 2 w 67"/>
                  <a:gd name="T1" fmla="*/ 1 h 62"/>
                  <a:gd name="T2" fmla="*/ 2 w 67"/>
                  <a:gd name="T3" fmla="*/ 1 h 62"/>
                  <a:gd name="T4" fmla="*/ 1 w 67"/>
                  <a:gd name="T5" fmla="*/ 1 h 62"/>
                  <a:gd name="T6" fmla="*/ 1 w 67"/>
                  <a:gd name="T7" fmla="*/ 1 h 62"/>
                  <a:gd name="T8" fmla="*/ 1 w 67"/>
                  <a:gd name="T9" fmla="*/ 1 h 62"/>
                  <a:gd name="T10" fmla="*/ 0 w 67"/>
                  <a:gd name="T11" fmla="*/ 2 h 62"/>
                  <a:gd name="T12" fmla="*/ 0 w 67"/>
                  <a:gd name="T13" fmla="*/ 2 h 62"/>
                  <a:gd name="T14" fmla="*/ 0 w 67"/>
                  <a:gd name="T15" fmla="*/ 2 h 62"/>
                  <a:gd name="T16" fmla="*/ 0 w 67"/>
                  <a:gd name="T17" fmla="*/ 2 h 62"/>
                  <a:gd name="T18" fmla="*/ 0 w 67"/>
                  <a:gd name="T19" fmla="*/ 2 h 62"/>
                  <a:gd name="T20" fmla="*/ 0 w 67"/>
                  <a:gd name="T21" fmla="*/ 2 h 62"/>
                  <a:gd name="T22" fmla="*/ 0 w 67"/>
                  <a:gd name="T23" fmla="*/ 1 h 62"/>
                  <a:gd name="T24" fmla="*/ 1 w 67"/>
                  <a:gd name="T25" fmla="*/ 1 h 62"/>
                  <a:gd name="T26" fmla="*/ 1 w 67"/>
                  <a:gd name="T27" fmla="*/ 1 h 62"/>
                  <a:gd name="T28" fmla="*/ 1 w 67"/>
                  <a:gd name="T29" fmla="*/ 1 h 62"/>
                  <a:gd name="T30" fmla="*/ 1 w 67"/>
                  <a:gd name="T31" fmla="*/ 0 h 62"/>
                  <a:gd name="T32" fmla="*/ 2 w 67"/>
                  <a:gd name="T33" fmla="*/ 1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62">
                    <a:moveTo>
                      <a:pt x="67" y="4"/>
                    </a:moveTo>
                    <a:lnTo>
                      <a:pt x="66" y="7"/>
                    </a:lnTo>
                    <a:lnTo>
                      <a:pt x="59" y="13"/>
                    </a:lnTo>
                    <a:lnTo>
                      <a:pt x="50" y="20"/>
                    </a:lnTo>
                    <a:lnTo>
                      <a:pt x="40" y="28"/>
                    </a:lnTo>
                    <a:lnTo>
                      <a:pt x="28" y="37"/>
                    </a:lnTo>
                    <a:lnTo>
                      <a:pt x="17" y="46"/>
                    </a:lnTo>
                    <a:lnTo>
                      <a:pt x="7" y="54"/>
                    </a:lnTo>
                    <a:lnTo>
                      <a:pt x="0" y="62"/>
                    </a:lnTo>
                    <a:lnTo>
                      <a:pt x="5" y="51"/>
                    </a:lnTo>
                    <a:lnTo>
                      <a:pt x="12" y="39"/>
                    </a:lnTo>
                    <a:lnTo>
                      <a:pt x="21" y="27"/>
                    </a:lnTo>
                    <a:lnTo>
                      <a:pt x="32" y="15"/>
                    </a:lnTo>
                    <a:lnTo>
                      <a:pt x="43" y="7"/>
                    </a:lnTo>
                    <a:lnTo>
                      <a:pt x="52" y="1"/>
                    </a:lnTo>
                    <a:lnTo>
                      <a:pt x="62" y="0"/>
                    </a:lnTo>
                    <a:lnTo>
                      <a:pt x="67"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35" name="Freeform 123">
                <a:extLst>
                  <a:ext uri="{FF2B5EF4-FFF2-40B4-BE49-F238E27FC236}">
                    <a16:creationId xmlns:a16="http://schemas.microsoft.com/office/drawing/2014/main" xmlns="" id="{60F9A8F7-73B4-4704-B142-03C6EADA39E2}"/>
                  </a:ext>
                </a:extLst>
              </p:cNvPr>
              <p:cNvSpPr>
                <a:spLocks/>
              </p:cNvSpPr>
              <p:nvPr/>
            </p:nvSpPr>
            <p:spPr bwMode="auto">
              <a:xfrm>
                <a:off x="2807" y="325"/>
                <a:ext cx="40" cy="155"/>
              </a:xfrm>
              <a:custGeom>
                <a:avLst/>
                <a:gdLst>
                  <a:gd name="T0" fmla="*/ 1 w 79"/>
                  <a:gd name="T1" fmla="*/ 9 h 311"/>
                  <a:gd name="T2" fmla="*/ 1 w 79"/>
                  <a:gd name="T3" fmla="*/ 9 h 311"/>
                  <a:gd name="T4" fmla="*/ 1 w 79"/>
                  <a:gd name="T5" fmla="*/ 9 h 311"/>
                  <a:gd name="T6" fmla="*/ 1 w 79"/>
                  <a:gd name="T7" fmla="*/ 9 h 311"/>
                  <a:gd name="T8" fmla="*/ 0 w 79"/>
                  <a:gd name="T9" fmla="*/ 9 h 311"/>
                  <a:gd name="T10" fmla="*/ 1 w 79"/>
                  <a:gd name="T11" fmla="*/ 8 h 311"/>
                  <a:gd name="T12" fmla="*/ 2 w 79"/>
                  <a:gd name="T13" fmla="*/ 7 h 311"/>
                  <a:gd name="T14" fmla="*/ 2 w 79"/>
                  <a:gd name="T15" fmla="*/ 5 h 311"/>
                  <a:gd name="T16" fmla="*/ 3 w 79"/>
                  <a:gd name="T17" fmla="*/ 4 h 311"/>
                  <a:gd name="T18" fmla="*/ 2 w 79"/>
                  <a:gd name="T19" fmla="*/ 3 h 311"/>
                  <a:gd name="T20" fmla="*/ 2 w 79"/>
                  <a:gd name="T21" fmla="*/ 1 h 311"/>
                  <a:gd name="T22" fmla="*/ 2 w 79"/>
                  <a:gd name="T23" fmla="*/ 0 h 311"/>
                  <a:gd name="T24" fmla="*/ 2 w 79"/>
                  <a:gd name="T25" fmla="*/ 0 h 311"/>
                  <a:gd name="T26" fmla="*/ 2 w 79"/>
                  <a:gd name="T27" fmla="*/ 0 h 311"/>
                  <a:gd name="T28" fmla="*/ 3 w 79"/>
                  <a:gd name="T29" fmla="*/ 1 h 311"/>
                  <a:gd name="T30" fmla="*/ 3 w 79"/>
                  <a:gd name="T31" fmla="*/ 3 h 311"/>
                  <a:gd name="T32" fmla="*/ 3 w 79"/>
                  <a:gd name="T33" fmla="*/ 4 h 311"/>
                  <a:gd name="T34" fmla="*/ 3 w 79"/>
                  <a:gd name="T35" fmla="*/ 6 h 311"/>
                  <a:gd name="T36" fmla="*/ 2 w 79"/>
                  <a:gd name="T37" fmla="*/ 7 h 311"/>
                  <a:gd name="T38" fmla="*/ 2 w 79"/>
                  <a:gd name="T39" fmla="*/ 8 h 311"/>
                  <a:gd name="T40" fmla="*/ 1 w 79"/>
                  <a:gd name="T41" fmla="*/ 9 h 3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9" h="311">
                    <a:moveTo>
                      <a:pt x="8" y="311"/>
                    </a:moveTo>
                    <a:lnTo>
                      <a:pt x="4" y="311"/>
                    </a:lnTo>
                    <a:lnTo>
                      <a:pt x="2" y="309"/>
                    </a:lnTo>
                    <a:lnTo>
                      <a:pt x="1" y="307"/>
                    </a:lnTo>
                    <a:lnTo>
                      <a:pt x="0" y="303"/>
                    </a:lnTo>
                    <a:lnTo>
                      <a:pt x="32" y="265"/>
                    </a:lnTo>
                    <a:lnTo>
                      <a:pt x="51" y="225"/>
                    </a:lnTo>
                    <a:lnTo>
                      <a:pt x="63" y="183"/>
                    </a:lnTo>
                    <a:lnTo>
                      <a:pt x="66" y="142"/>
                    </a:lnTo>
                    <a:lnTo>
                      <a:pt x="64" y="101"/>
                    </a:lnTo>
                    <a:lnTo>
                      <a:pt x="58" y="63"/>
                    </a:lnTo>
                    <a:lnTo>
                      <a:pt x="51" y="29"/>
                    </a:lnTo>
                    <a:lnTo>
                      <a:pt x="45" y="0"/>
                    </a:lnTo>
                    <a:lnTo>
                      <a:pt x="61" y="20"/>
                    </a:lnTo>
                    <a:lnTo>
                      <a:pt x="72" y="53"/>
                    </a:lnTo>
                    <a:lnTo>
                      <a:pt x="79" y="97"/>
                    </a:lnTo>
                    <a:lnTo>
                      <a:pt x="79" y="146"/>
                    </a:lnTo>
                    <a:lnTo>
                      <a:pt x="73" y="196"/>
                    </a:lnTo>
                    <a:lnTo>
                      <a:pt x="59" y="243"/>
                    </a:lnTo>
                    <a:lnTo>
                      <a:pt x="38" y="283"/>
                    </a:lnTo>
                    <a:lnTo>
                      <a:pt x="8" y="31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36" name="Freeform 124">
                <a:extLst>
                  <a:ext uri="{FF2B5EF4-FFF2-40B4-BE49-F238E27FC236}">
                    <a16:creationId xmlns:a16="http://schemas.microsoft.com/office/drawing/2014/main" xmlns="" id="{38FCC925-889A-4122-BA94-AADD1FEEB0F8}"/>
                  </a:ext>
                </a:extLst>
              </p:cNvPr>
              <p:cNvSpPr>
                <a:spLocks/>
              </p:cNvSpPr>
              <p:nvPr/>
            </p:nvSpPr>
            <p:spPr bwMode="auto">
              <a:xfrm>
                <a:off x="2806" y="326"/>
                <a:ext cx="33" cy="20"/>
              </a:xfrm>
              <a:custGeom>
                <a:avLst/>
                <a:gdLst>
                  <a:gd name="T0" fmla="*/ 2 w 67"/>
                  <a:gd name="T1" fmla="*/ 1 h 41"/>
                  <a:gd name="T2" fmla="*/ 1 w 67"/>
                  <a:gd name="T3" fmla="*/ 1 h 41"/>
                  <a:gd name="T4" fmla="*/ 1 w 67"/>
                  <a:gd name="T5" fmla="*/ 0 h 41"/>
                  <a:gd name="T6" fmla="*/ 1 w 67"/>
                  <a:gd name="T7" fmla="*/ 0 h 41"/>
                  <a:gd name="T8" fmla="*/ 0 w 67"/>
                  <a:gd name="T9" fmla="*/ 0 h 41"/>
                  <a:gd name="T10" fmla="*/ 0 w 67"/>
                  <a:gd name="T11" fmla="*/ 0 h 41"/>
                  <a:gd name="T12" fmla="*/ 0 w 67"/>
                  <a:gd name="T13" fmla="*/ 0 h 41"/>
                  <a:gd name="T14" fmla="*/ 0 w 67"/>
                  <a:gd name="T15" fmla="*/ 0 h 41"/>
                  <a:gd name="T16" fmla="*/ 0 w 67"/>
                  <a:gd name="T17" fmla="*/ 0 h 41"/>
                  <a:gd name="T18" fmla="*/ 0 w 67"/>
                  <a:gd name="T19" fmla="*/ 0 h 41"/>
                  <a:gd name="T20" fmla="*/ 0 w 67"/>
                  <a:gd name="T21" fmla="*/ 0 h 41"/>
                  <a:gd name="T22" fmla="*/ 0 w 67"/>
                  <a:gd name="T23" fmla="*/ 0 h 41"/>
                  <a:gd name="T24" fmla="*/ 0 w 67"/>
                  <a:gd name="T25" fmla="*/ 0 h 41"/>
                  <a:gd name="T26" fmla="*/ 1 w 67"/>
                  <a:gd name="T27" fmla="*/ 0 h 41"/>
                  <a:gd name="T28" fmla="*/ 1 w 67"/>
                  <a:gd name="T29" fmla="*/ 0 h 41"/>
                  <a:gd name="T30" fmla="*/ 1 w 67"/>
                  <a:gd name="T31" fmla="*/ 1 h 41"/>
                  <a:gd name="T32" fmla="*/ 2 w 67"/>
                  <a:gd name="T33" fmla="*/ 1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41">
                    <a:moveTo>
                      <a:pt x="67" y="41"/>
                    </a:moveTo>
                    <a:lnTo>
                      <a:pt x="60" y="33"/>
                    </a:lnTo>
                    <a:lnTo>
                      <a:pt x="51" y="25"/>
                    </a:lnTo>
                    <a:lnTo>
                      <a:pt x="41" y="18"/>
                    </a:lnTo>
                    <a:lnTo>
                      <a:pt x="30" y="11"/>
                    </a:lnTo>
                    <a:lnTo>
                      <a:pt x="20" y="5"/>
                    </a:lnTo>
                    <a:lnTo>
                      <a:pt x="11" y="2"/>
                    </a:lnTo>
                    <a:lnTo>
                      <a:pt x="4" y="0"/>
                    </a:lnTo>
                    <a:lnTo>
                      <a:pt x="0" y="3"/>
                    </a:lnTo>
                    <a:lnTo>
                      <a:pt x="1" y="6"/>
                    </a:lnTo>
                    <a:lnTo>
                      <a:pt x="6" y="10"/>
                    </a:lnTo>
                    <a:lnTo>
                      <a:pt x="14" y="13"/>
                    </a:lnTo>
                    <a:lnTo>
                      <a:pt x="23" y="18"/>
                    </a:lnTo>
                    <a:lnTo>
                      <a:pt x="35" y="22"/>
                    </a:lnTo>
                    <a:lnTo>
                      <a:pt x="46" y="28"/>
                    </a:lnTo>
                    <a:lnTo>
                      <a:pt x="58" y="34"/>
                    </a:lnTo>
                    <a:lnTo>
                      <a:pt x="67" y="4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37" name="Freeform 125">
                <a:extLst>
                  <a:ext uri="{FF2B5EF4-FFF2-40B4-BE49-F238E27FC236}">
                    <a16:creationId xmlns:a16="http://schemas.microsoft.com/office/drawing/2014/main" xmlns="" id="{951E829B-111E-4EEB-8947-6CA1CAEE35F1}"/>
                  </a:ext>
                </a:extLst>
              </p:cNvPr>
              <p:cNvSpPr>
                <a:spLocks/>
              </p:cNvSpPr>
              <p:nvPr/>
            </p:nvSpPr>
            <p:spPr bwMode="auto">
              <a:xfrm>
                <a:off x="2805" y="337"/>
                <a:ext cx="37" cy="23"/>
              </a:xfrm>
              <a:custGeom>
                <a:avLst/>
                <a:gdLst>
                  <a:gd name="T0" fmla="*/ 0 w 74"/>
                  <a:gd name="T1" fmla="*/ 1 h 46"/>
                  <a:gd name="T2" fmla="*/ 1 w 74"/>
                  <a:gd name="T3" fmla="*/ 0 h 46"/>
                  <a:gd name="T4" fmla="*/ 1 w 74"/>
                  <a:gd name="T5" fmla="*/ 1 h 46"/>
                  <a:gd name="T6" fmla="*/ 1 w 74"/>
                  <a:gd name="T7" fmla="*/ 1 h 46"/>
                  <a:gd name="T8" fmla="*/ 1 w 74"/>
                  <a:gd name="T9" fmla="*/ 1 h 46"/>
                  <a:gd name="T10" fmla="*/ 2 w 74"/>
                  <a:gd name="T11" fmla="*/ 1 h 46"/>
                  <a:gd name="T12" fmla="*/ 2 w 74"/>
                  <a:gd name="T13" fmla="*/ 1 h 46"/>
                  <a:gd name="T14" fmla="*/ 3 w 74"/>
                  <a:gd name="T15" fmla="*/ 2 h 46"/>
                  <a:gd name="T16" fmla="*/ 3 w 74"/>
                  <a:gd name="T17" fmla="*/ 2 h 46"/>
                  <a:gd name="T18" fmla="*/ 3 w 74"/>
                  <a:gd name="T19" fmla="*/ 2 h 46"/>
                  <a:gd name="T20" fmla="*/ 2 w 74"/>
                  <a:gd name="T21" fmla="*/ 2 h 46"/>
                  <a:gd name="T22" fmla="*/ 2 w 74"/>
                  <a:gd name="T23" fmla="*/ 1 h 46"/>
                  <a:gd name="T24" fmla="*/ 1 w 74"/>
                  <a:gd name="T25" fmla="*/ 1 h 46"/>
                  <a:gd name="T26" fmla="*/ 1 w 74"/>
                  <a:gd name="T27" fmla="*/ 1 h 46"/>
                  <a:gd name="T28" fmla="*/ 1 w 74"/>
                  <a:gd name="T29" fmla="*/ 1 h 46"/>
                  <a:gd name="T30" fmla="*/ 1 w 74"/>
                  <a:gd name="T31" fmla="*/ 1 h 46"/>
                  <a:gd name="T32" fmla="*/ 0 w 74"/>
                  <a:gd name="T33" fmla="*/ 1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4" h="46">
                    <a:moveTo>
                      <a:pt x="0" y="1"/>
                    </a:moveTo>
                    <a:lnTo>
                      <a:pt x="4" y="0"/>
                    </a:lnTo>
                    <a:lnTo>
                      <a:pt x="11" y="1"/>
                    </a:lnTo>
                    <a:lnTo>
                      <a:pt x="20" y="5"/>
                    </a:lnTo>
                    <a:lnTo>
                      <a:pt x="31" y="11"/>
                    </a:lnTo>
                    <a:lnTo>
                      <a:pt x="44" y="18"/>
                    </a:lnTo>
                    <a:lnTo>
                      <a:pt x="55" y="26"/>
                    </a:lnTo>
                    <a:lnTo>
                      <a:pt x="66" y="36"/>
                    </a:lnTo>
                    <a:lnTo>
                      <a:pt x="74" y="46"/>
                    </a:lnTo>
                    <a:lnTo>
                      <a:pt x="65" y="41"/>
                    </a:lnTo>
                    <a:lnTo>
                      <a:pt x="53" y="35"/>
                    </a:lnTo>
                    <a:lnTo>
                      <a:pt x="40" y="28"/>
                    </a:lnTo>
                    <a:lnTo>
                      <a:pt x="29" y="22"/>
                    </a:lnTo>
                    <a:lnTo>
                      <a:pt x="17" y="15"/>
                    </a:lnTo>
                    <a:lnTo>
                      <a:pt x="8" y="9"/>
                    </a:lnTo>
                    <a:lnTo>
                      <a:pt x="1" y="5"/>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38" name="Freeform 126">
                <a:extLst>
                  <a:ext uri="{FF2B5EF4-FFF2-40B4-BE49-F238E27FC236}">
                    <a16:creationId xmlns:a16="http://schemas.microsoft.com/office/drawing/2014/main" xmlns="" id="{9BFF1E96-0E7B-486F-A89A-E90BE65C3E9B}"/>
                  </a:ext>
                </a:extLst>
              </p:cNvPr>
              <p:cNvSpPr>
                <a:spLocks/>
              </p:cNvSpPr>
              <p:nvPr/>
            </p:nvSpPr>
            <p:spPr bwMode="auto">
              <a:xfrm>
                <a:off x="2797" y="360"/>
                <a:ext cx="48" cy="31"/>
              </a:xfrm>
              <a:custGeom>
                <a:avLst/>
                <a:gdLst>
                  <a:gd name="T0" fmla="*/ 0 w 96"/>
                  <a:gd name="T1" fmla="*/ 0 h 64"/>
                  <a:gd name="T2" fmla="*/ 1 w 96"/>
                  <a:gd name="T3" fmla="*/ 0 h 64"/>
                  <a:gd name="T4" fmla="*/ 1 w 96"/>
                  <a:gd name="T5" fmla="*/ 0 h 64"/>
                  <a:gd name="T6" fmla="*/ 1 w 96"/>
                  <a:gd name="T7" fmla="*/ 0 h 64"/>
                  <a:gd name="T8" fmla="*/ 2 w 96"/>
                  <a:gd name="T9" fmla="*/ 0 h 64"/>
                  <a:gd name="T10" fmla="*/ 2 w 96"/>
                  <a:gd name="T11" fmla="*/ 0 h 64"/>
                  <a:gd name="T12" fmla="*/ 3 w 96"/>
                  <a:gd name="T13" fmla="*/ 1 h 64"/>
                  <a:gd name="T14" fmla="*/ 3 w 96"/>
                  <a:gd name="T15" fmla="*/ 1 h 64"/>
                  <a:gd name="T16" fmla="*/ 3 w 96"/>
                  <a:gd name="T17" fmla="*/ 1 h 64"/>
                  <a:gd name="T18" fmla="*/ 3 w 96"/>
                  <a:gd name="T19" fmla="*/ 1 h 64"/>
                  <a:gd name="T20" fmla="*/ 3 w 96"/>
                  <a:gd name="T21" fmla="*/ 1 h 64"/>
                  <a:gd name="T22" fmla="*/ 2 w 96"/>
                  <a:gd name="T23" fmla="*/ 1 h 64"/>
                  <a:gd name="T24" fmla="*/ 2 w 96"/>
                  <a:gd name="T25" fmla="*/ 1 h 64"/>
                  <a:gd name="T26" fmla="*/ 1 w 96"/>
                  <a:gd name="T27" fmla="*/ 0 h 64"/>
                  <a:gd name="T28" fmla="*/ 1 w 96"/>
                  <a:gd name="T29" fmla="*/ 0 h 64"/>
                  <a:gd name="T30" fmla="*/ 1 w 96"/>
                  <a:gd name="T31" fmla="*/ 0 h 64"/>
                  <a:gd name="T32" fmla="*/ 0 w 96"/>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6" h="64">
                    <a:moveTo>
                      <a:pt x="0" y="1"/>
                    </a:moveTo>
                    <a:lnTo>
                      <a:pt x="5" y="0"/>
                    </a:lnTo>
                    <a:lnTo>
                      <a:pt x="15" y="3"/>
                    </a:lnTo>
                    <a:lnTo>
                      <a:pt x="29" y="8"/>
                    </a:lnTo>
                    <a:lnTo>
                      <a:pt x="44" y="16"/>
                    </a:lnTo>
                    <a:lnTo>
                      <a:pt x="60" y="27"/>
                    </a:lnTo>
                    <a:lnTo>
                      <a:pt x="75" y="39"/>
                    </a:lnTo>
                    <a:lnTo>
                      <a:pt x="88" y="51"/>
                    </a:lnTo>
                    <a:lnTo>
                      <a:pt x="96" y="64"/>
                    </a:lnTo>
                    <a:lnTo>
                      <a:pt x="88" y="58"/>
                    </a:lnTo>
                    <a:lnTo>
                      <a:pt x="75" y="51"/>
                    </a:lnTo>
                    <a:lnTo>
                      <a:pt x="59" y="42"/>
                    </a:lnTo>
                    <a:lnTo>
                      <a:pt x="42" y="33"/>
                    </a:lnTo>
                    <a:lnTo>
                      <a:pt x="24" y="22"/>
                    </a:lnTo>
                    <a:lnTo>
                      <a:pt x="10" y="14"/>
                    </a:lnTo>
                    <a:lnTo>
                      <a:pt x="2" y="6"/>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39" name="Freeform 127">
                <a:extLst>
                  <a:ext uri="{FF2B5EF4-FFF2-40B4-BE49-F238E27FC236}">
                    <a16:creationId xmlns:a16="http://schemas.microsoft.com/office/drawing/2014/main" xmlns="" id="{CC243D60-7EF8-4EF6-830F-0101D9574251}"/>
                  </a:ext>
                </a:extLst>
              </p:cNvPr>
              <p:cNvSpPr>
                <a:spLocks/>
              </p:cNvSpPr>
              <p:nvPr/>
            </p:nvSpPr>
            <p:spPr bwMode="auto">
              <a:xfrm>
                <a:off x="2790" y="386"/>
                <a:ext cx="52" cy="34"/>
              </a:xfrm>
              <a:custGeom>
                <a:avLst/>
                <a:gdLst>
                  <a:gd name="T0" fmla="*/ 0 w 105"/>
                  <a:gd name="T1" fmla="*/ 1 h 68"/>
                  <a:gd name="T2" fmla="*/ 0 w 105"/>
                  <a:gd name="T3" fmla="*/ 0 h 68"/>
                  <a:gd name="T4" fmla="*/ 0 w 105"/>
                  <a:gd name="T5" fmla="*/ 1 h 68"/>
                  <a:gd name="T6" fmla="*/ 1 w 105"/>
                  <a:gd name="T7" fmla="*/ 1 h 68"/>
                  <a:gd name="T8" fmla="*/ 1 w 105"/>
                  <a:gd name="T9" fmla="*/ 1 h 68"/>
                  <a:gd name="T10" fmla="*/ 2 w 105"/>
                  <a:gd name="T11" fmla="*/ 1 h 68"/>
                  <a:gd name="T12" fmla="*/ 2 w 105"/>
                  <a:gd name="T13" fmla="*/ 2 h 68"/>
                  <a:gd name="T14" fmla="*/ 3 w 105"/>
                  <a:gd name="T15" fmla="*/ 2 h 68"/>
                  <a:gd name="T16" fmla="*/ 3 w 105"/>
                  <a:gd name="T17" fmla="*/ 3 h 68"/>
                  <a:gd name="T18" fmla="*/ 3 w 105"/>
                  <a:gd name="T19" fmla="*/ 2 h 68"/>
                  <a:gd name="T20" fmla="*/ 2 w 105"/>
                  <a:gd name="T21" fmla="*/ 2 h 68"/>
                  <a:gd name="T22" fmla="*/ 2 w 105"/>
                  <a:gd name="T23" fmla="*/ 2 h 68"/>
                  <a:gd name="T24" fmla="*/ 1 w 105"/>
                  <a:gd name="T25" fmla="*/ 2 h 68"/>
                  <a:gd name="T26" fmla="*/ 0 w 105"/>
                  <a:gd name="T27" fmla="*/ 1 h 68"/>
                  <a:gd name="T28" fmla="*/ 0 w 105"/>
                  <a:gd name="T29" fmla="*/ 1 h 68"/>
                  <a:gd name="T30" fmla="*/ 0 w 105"/>
                  <a:gd name="T31" fmla="*/ 1 h 68"/>
                  <a:gd name="T32" fmla="*/ 0 w 105"/>
                  <a:gd name="T33" fmla="*/ 1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5" h="68">
                    <a:moveTo>
                      <a:pt x="0" y="1"/>
                    </a:moveTo>
                    <a:lnTo>
                      <a:pt x="6" y="0"/>
                    </a:lnTo>
                    <a:lnTo>
                      <a:pt x="17" y="4"/>
                    </a:lnTo>
                    <a:lnTo>
                      <a:pt x="33" y="11"/>
                    </a:lnTo>
                    <a:lnTo>
                      <a:pt x="51" y="21"/>
                    </a:lnTo>
                    <a:lnTo>
                      <a:pt x="69" y="32"/>
                    </a:lnTo>
                    <a:lnTo>
                      <a:pt x="85" y="45"/>
                    </a:lnTo>
                    <a:lnTo>
                      <a:pt x="98" y="57"/>
                    </a:lnTo>
                    <a:lnTo>
                      <a:pt x="105" y="68"/>
                    </a:lnTo>
                    <a:lnTo>
                      <a:pt x="97" y="64"/>
                    </a:lnTo>
                    <a:lnTo>
                      <a:pt x="83" y="57"/>
                    </a:lnTo>
                    <a:lnTo>
                      <a:pt x="66" y="46"/>
                    </a:lnTo>
                    <a:lnTo>
                      <a:pt x="46" y="35"/>
                    </a:lnTo>
                    <a:lnTo>
                      <a:pt x="29" y="24"/>
                    </a:lnTo>
                    <a:lnTo>
                      <a:pt x="13" y="14"/>
                    </a:lnTo>
                    <a:lnTo>
                      <a:pt x="4" y="6"/>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40" name="Freeform 128">
                <a:extLst>
                  <a:ext uri="{FF2B5EF4-FFF2-40B4-BE49-F238E27FC236}">
                    <a16:creationId xmlns:a16="http://schemas.microsoft.com/office/drawing/2014/main" xmlns="" id="{601ADE05-B8DB-41CA-AC42-0A15672D3E6F}"/>
                  </a:ext>
                </a:extLst>
              </p:cNvPr>
              <p:cNvSpPr>
                <a:spLocks/>
              </p:cNvSpPr>
              <p:nvPr/>
            </p:nvSpPr>
            <p:spPr bwMode="auto">
              <a:xfrm>
                <a:off x="2794" y="402"/>
                <a:ext cx="43" cy="37"/>
              </a:xfrm>
              <a:custGeom>
                <a:avLst/>
                <a:gdLst>
                  <a:gd name="T0" fmla="*/ 0 w 85"/>
                  <a:gd name="T1" fmla="*/ 0 h 72"/>
                  <a:gd name="T2" fmla="*/ 1 w 85"/>
                  <a:gd name="T3" fmla="*/ 0 h 72"/>
                  <a:gd name="T4" fmla="*/ 1 w 85"/>
                  <a:gd name="T5" fmla="*/ 1 h 72"/>
                  <a:gd name="T6" fmla="*/ 1 w 85"/>
                  <a:gd name="T7" fmla="*/ 1 h 72"/>
                  <a:gd name="T8" fmla="*/ 2 w 85"/>
                  <a:gd name="T9" fmla="*/ 1 h 72"/>
                  <a:gd name="T10" fmla="*/ 2 w 85"/>
                  <a:gd name="T11" fmla="*/ 2 h 72"/>
                  <a:gd name="T12" fmla="*/ 3 w 85"/>
                  <a:gd name="T13" fmla="*/ 2 h 72"/>
                  <a:gd name="T14" fmla="*/ 3 w 85"/>
                  <a:gd name="T15" fmla="*/ 2 h 72"/>
                  <a:gd name="T16" fmla="*/ 3 w 85"/>
                  <a:gd name="T17" fmla="*/ 3 h 72"/>
                  <a:gd name="T18" fmla="*/ 3 w 85"/>
                  <a:gd name="T19" fmla="*/ 3 h 72"/>
                  <a:gd name="T20" fmla="*/ 3 w 85"/>
                  <a:gd name="T21" fmla="*/ 2 h 72"/>
                  <a:gd name="T22" fmla="*/ 2 w 85"/>
                  <a:gd name="T23" fmla="*/ 2 h 72"/>
                  <a:gd name="T24" fmla="*/ 2 w 85"/>
                  <a:gd name="T25" fmla="*/ 2 h 72"/>
                  <a:gd name="T26" fmla="*/ 1 w 85"/>
                  <a:gd name="T27" fmla="*/ 1 h 72"/>
                  <a:gd name="T28" fmla="*/ 1 w 85"/>
                  <a:gd name="T29" fmla="*/ 1 h 72"/>
                  <a:gd name="T30" fmla="*/ 1 w 85"/>
                  <a:gd name="T31" fmla="*/ 1 h 72"/>
                  <a:gd name="T32" fmla="*/ 0 w 85"/>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5" h="72">
                    <a:moveTo>
                      <a:pt x="0" y="0"/>
                    </a:moveTo>
                    <a:lnTo>
                      <a:pt x="5" y="0"/>
                    </a:lnTo>
                    <a:lnTo>
                      <a:pt x="15" y="5"/>
                    </a:lnTo>
                    <a:lnTo>
                      <a:pt x="28" y="15"/>
                    </a:lnTo>
                    <a:lnTo>
                      <a:pt x="43" y="25"/>
                    </a:lnTo>
                    <a:lnTo>
                      <a:pt x="58" y="39"/>
                    </a:lnTo>
                    <a:lnTo>
                      <a:pt x="72" y="51"/>
                    </a:lnTo>
                    <a:lnTo>
                      <a:pt x="81" y="63"/>
                    </a:lnTo>
                    <a:lnTo>
                      <a:pt x="85" y="72"/>
                    </a:lnTo>
                    <a:lnTo>
                      <a:pt x="77" y="66"/>
                    </a:lnTo>
                    <a:lnTo>
                      <a:pt x="65" y="57"/>
                    </a:lnTo>
                    <a:lnTo>
                      <a:pt x="50" y="47"/>
                    </a:lnTo>
                    <a:lnTo>
                      <a:pt x="35" y="35"/>
                    </a:lnTo>
                    <a:lnTo>
                      <a:pt x="20" y="24"/>
                    </a:lnTo>
                    <a:lnTo>
                      <a:pt x="8" y="13"/>
                    </a:lnTo>
                    <a:lnTo>
                      <a:pt x="1" y="5"/>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41" name="Freeform 129">
                <a:extLst>
                  <a:ext uri="{FF2B5EF4-FFF2-40B4-BE49-F238E27FC236}">
                    <a16:creationId xmlns:a16="http://schemas.microsoft.com/office/drawing/2014/main" xmlns="" id="{B46D9D80-FD23-4154-9735-BAAE984DF5AC}"/>
                  </a:ext>
                </a:extLst>
              </p:cNvPr>
              <p:cNvSpPr>
                <a:spLocks/>
              </p:cNvSpPr>
              <p:nvPr/>
            </p:nvSpPr>
            <p:spPr bwMode="auto">
              <a:xfrm>
                <a:off x="2795" y="422"/>
                <a:ext cx="35" cy="31"/>
              </a:xfrm>
              <a:custGeom>
                <a:avLst/>
                <a:gdLst>
                  <a:gd name="T0" fmla="*/ 0 w 70"/>
                  <a:gd name="T1" fmla="*/ 0 h 62"/>
                  <a:gd name="T2" fmla="*/ 1 w 70"/>
                  <a:gd name="T3" fmla="*/ 0 h 62"/>
                  <a:gd name="T4" fmla="*/ 1 w 70"/>
                  <a:gd name="T5" fmla="*/ 1 h 62"/>
                  <a:gd name="T6" fmla="*/ 1 w 70"/>
                  <a:gd name="T7" fmla="*/ 1 h 62"/>
                  <a:gd name="T8" fmla="*/ 2 w 70"/>
                  <a:gd name="T9" fmla="*/ 1 h 62"/>
                  <a:gd name="T10" fmla="*/ 2 w 70"/>
                  <a:gd name="T11" fmla="*/ 1 h 62"/>
                  <a:gd name="T12" fmla="*/ 2 w 70"/>
                  <a:gd name="T13" fmla="*/ 2 h 62"/>
                  <a:gd name="T14" fmla="*/ 3 w 70"/>
                  <a:gd name="T15" fmla="*/ 2 h 62"/>
                  <a:gd name="T16" fmla="*/ 3 w 70"/>
                  <a:gd name="T17" fmla="*/ 2 h 62"/>
                  <a:gd name="T18" fmla="*/ 2 w 70"/>
                  <a:gd name="T19" fmla="*/ 2 h 62"/>
                  <a:gd name="T20" fmla="*/ 2 w 70"/>
                  <a:gd name="T21" fmla="*/ 2 h 62"/>
                  <a:gd name="T22" fmla="*/ 2 w 70"/>
                  <a:gd name="T23" fmla="*/ 2 h 62"/>
                  <a:gd name="T24" fmla="*/ 1 w 70"/>
                  <a:gd name="T25" fmla="*/ 1 h 62"/>
                  <a:gd name="T26" fmla="*/ 1 w 70"/>
                  <a:gd name="T27" fmla="*/ 1 h 62"/>
                  <a:gd name="T28" fmla="*/ 1 w 70"/>
                  <a:gd name="T29" fmla="*/ 1 h 62"/>
                  <a:gd name="T30" fmla="*/ 1 w 70"/>
                  <a:gd name="T31" fmla="*/ 1 h 62"/>
                  <a:gd name="T32" fmla="*/ 0 w 70"/>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0" h="62">
                    <a:moveTo>
                      <a:pt x="0" y="0"/>
                    </a:moveTo>
                    <a:lnTo>
                      <a:pt x="4" y="0"/>
                    </a:lnTo>
                    <a:lnTo>
                      <a:pt x="12" y="2"/>
                    </a:lnTo>
                    <a:lnTo>
                      <a:pt x="24" y="9"/>
                    </a:lnTo>
                    <a:lnTo>
                      <a:pt x="35" y="17"/>
                    </a:lnTo>
                    <a:lnTo>
                      <a:pt x="47" y="26"/>
                    </a:lnTo>
                    <a:lnTo>
                      <a:pt x="57" y="38"/>
                    </a:lnTo>
                    <a:lnTo>
                      <a:pt x="65" y="49"/>
                    </a:lnTo>
                    <a:lnTo>
                      <a:pt x="70" y="62"/>
                    </a:lnTo>
                    <a:lnTo>
                      <a:pt x="63" y="55"/>
                    </a:lnTo>
                    <a:lnTo>
                      <a:pt x="53" y="47"/>
                    </a:lnTo>
                    <a:lnTo>
                      <a:pt x="40" y="38"/>
                    </a:lnTo>
                    <a:lnTo>
                      <a:pt x="27" y="27"/>
                    </a:lnTo>
                    <a:lnTo>
                      <a:pt x="16" y="18"/>
                    </a:lnTo>
                    <a:lnTo>
                      <a:pt x="7" y="10"/>
                    </a:lnTo>
                    <a:lnTo>
                      <a:pt x="1"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42" name="Freeform 130">
                <a:extLst>
                  <a:ext uri="{FF2B5EF4-FFF2-40B4-BE49-F238E27FC236}">
                    <a16:creationId xmlns:a16="http://schemas.microsoft.com/office/drawing/2014/main" xmlns="" id="{67CDEED7-77EB-4D8C-B3AB-A0EB83A0A2EB}"/>
                  </a:ext>
                </a:extLst>
              </p:cNvPr>
              <p:cNvSpPr>
                <a:spLocks/>
              </p:cNvSpPr>
              <p:nvPr/>
            </p:nvSpPr>
            <p:spPr bwMode="auto">
              <a:xfrm>
                <a:off x="2795" y="441"/>
                <a:ext cx="25" cy="26"/>
              </a:xfrm>
              <a:custGeom>
                <a:avLst/>
                <a:gdLst>
                  <a:gd name="T0" fmla="*/ 0 w 49"/>
                  <a:gd name="T1" fmla="*/ 0 h 53"/>
                  <a:gd name="T2" fmla="*/ 1 w 49"/>
                  <a:gd name="T3" fmla="*/ 0 h 53"/>
                  <a:gd name="T4" fmla="*/ 1 w 49"/>
                  <a:gd name="T5" fmla="*/ 0 h 53"/>
                  <a:gd name="T6" fmla="*/ 1 w 49"/>
                  <a:gd name="T7" fmla="*/ 0 h 53"/>
                  <a:gd name="T8" fmla="*/ 1 w 49"/>
                  <a:gd name="T9" fmla="*/ 0 h 53"/>
                  <a:gd name="T10" fmla="*/ 2 w 49"/>
                  <a:gd name="T11" fmla="*/ 0 h 53"/>
                  <a:gd name="T12" fmla="*/ 2 w 49"/>
                  <a:gd name="T13" fmla="*/ 1 h 53"/>
                  <a:gd name="T14" fmla="*/ 2 w 49"/>
                  <a:gd name="T15" fmla="*/ 1 h 53"/>
                  <a:gd name="T16" fmla="*/ 2 w 49"/>
                  <a:gd name="T17" fmla="*/ 1 h 53"/>
                  <a:gd name="T18" fmla="*/ 2 w 49"/>
                  <a:gd name="T19" fmla="*/ 1 h 53"/>
                  <a:gd name="T20" fmla="*/ 2 w 49"/>
                  <a:gd name="T21" fmla="*/ 1 h 53"/>
                  <a:gd name="T22" fmla="*/ 1 w 49"/>
                  <a:gd name="T23" fmla="*/ 1 h 53"/>
                  <a:gd name="T24" fmla="*/ 1 w 49"/>
                  <a:gd name="T25" fmla="*/ 0 h 53"/>
                  <a:gd name="T26" fmla="*/ 1 w 49"/>
                  <a:gd name="T27" fmla="*/ 0 h 53"/>
                  <a:gd name="T28" fmla="*/ 1 w 49"/>
                  <a:gd name="T29" fmla="*/ 0 h 53"/>
                  <a:gd name="T30" fmla="*/ 1 w 49"/>
                  <a:gd name="T31" fmla="*/ 0 h 53"/>
                  <a:gd name="T32" fmla="*/ 0 w 49"/>
                  <a:gd name="T33" fmla="*/ 0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53">
                    <a:moveTo>
                      <a:pt x="0" y="0"/>
                    </a:moveTo>
                    <a:lnTo>
                      <a:pt x="3" y="0"/>
                    </a:lnTo>
                    <a:lnTo>
                      <a:pt x="10" y="3"/>
                    </a:lnTo>
                    <a:lnTo>
                      <a:pt x="19" y="10"/>
                    </a:lnTo>
                    <a:lnTo>
                      <a:pt x="28" y="18"/>
                    </a:lnTo>
                    <a:lnTo>
                      <a:pt x="36" y="29"/>
                    </a:lnTo>
                    <a:lnTo>
                      <a:pt x="43" y="38"/>
                    </a:lnTo>
                    <a:lnTo>
                      <a:pt x="48" y="47"/>
                    </a:lnTo>
                    <a:lnTo>
                      <a:pt x="49" y="53"/>
                    </a:lnTo>
                    <a:lnTo>
                      <a:pt x="45" y="47"/>
                    </a:lnTo>
                    <a:lnTo>
                      <a:pt x="36" y="40"/>
                    </a:lnTo>
                    <a:lnTo>
                      <a:pt x="28" y="33"/>
                    </a:lnTo>
                    <a:lnTo>
                      <a:pt x="20" y="25"/>
                    </a:lnTo>
                    <a:lnTo>
                      <a:pt x="12" y="17"/>
                    </a:lnTo>
                    <a:lnTo>
                      <a:pt x="5" y="10"/>
                    </a:lnTo>
                    <a:lnTo>
                      <a:pt x="1"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43" name="Freeform 131">
                <a:extLst>
                  <a:ext uri="{FF2B5EF4-FFF2-40B4-BE49-F238E27FC236}">
                    <a16:creationId xmlns:a16="http://schemas.microsoft.com/office/drawing/2014/main" xmlns="" id="{480BA6E4-B2CD-455A-8D30-12B46F1669A1}"/>
                  </a:ext>
                </a:extLst>
              </p:cNvPr>
              <p:cNvSpPr>
                <a:spLocks/>
              </p:cNvSpPr>
              <p:nvPr/>
            </p:nvSpPr>
            <p:spPr bwMode="auto">
              <a:xfrm>
                <a:off x="2797" y="458"/>
                <a:ext cx="17" cy="18"/>
              </a:xfrm>
              <a:custGeom>
                <a:avLst/>
                <a:gdLst>
                  <a:gd name="T0" fmla="*/ 0 w 35"/>
                  <a:gd name="T1" fmla="*/ 0 h 36"/>
                  <a:gd name="T2" fmla="*/ 0 w 35"/>
                  <a:gd name="T3" fmla="*/ 0 h 36"/>
                  <a:gd name="T4" fmla="*/ 0 w 35"/>
                  <a:gd name="T5" fmla="*/ 1 h 36"/>
                  <a:gd name="T6" fmla="*/ 0 w 35"/>
                  <a:gd name="T7" fmla="*/ 1 h 36"/>
                  <a:gd name="T8" fmla="*/ 0 w 35"/>
                  <a:gd name="T9" fmla="*/ 1 h 36"/>
                  <a:gd name="T10" fmla="*/ 0 w 35"/>
                  <a:gd name="T11" fmla="*/ 1 h 36"/>
                  <a:gd name="T12" fmla="*/ 1 w 35"/>
                  <a:gd name="T13" fmla="*/ 1 h 36"/>
                  <a:gd name="T14" fmla="*/ 1 w 35"/>
                  <a:gd name="T15" fmla="*/ 1 h 36"/>
                  <a:gd name="T16" fmla="*/ 1 w 35"/>
                  <a:gd name="T17" fmla="*/ 2 h 36"/>
                  <a:gd name="T18" fmla="*/ 0 w 35"/>
                  <a:gd name="T19" fmla="*/ 1 h 36"/>
                  <a:gd name="T20" fmla="*/ 0 w 35"/>
                  <a:gd name="T21" fmla="*/ 1 h 36"/>
                  <a:gd name="T22" fmla="*/ 0 w 35"/>
                  <a:gd name="T23" fmla="*/ 1 h 36"/>
                  <a:gd name="T24" fmla="*/ 0 w 35"/>
                  <a:gd name="T25" fmla="*/ 1 h 36"/>
                  <a:gd name="T26" fmla="*/ 0 w 35"/>
                  <a:gd name="T27" fmla="*/ 1 h 36"/>
                  <a:gd name="T28" fmla="*/ 0 w 35"/>
                  <a:gd name="T29" fmla="*/ 1 h 36"/>
                  <a:gd name="T30" fmla="*/ 0 w 35"/>
                  <a:gd name="T31" fmla="*/ 1 h 36"/>
                  <a:gd name="T32" fmla="*/ 0 w 35"/>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5" h="36">
                    <a:moveTo>
                      <a:pt x="2" y="0"/>
                    </a:moveTo>
                    <a:lnTo>
                      <a:pt x="6" y="0"/>
                    </a:lnTo>
                    <a:lnTo>
                      <a:pt x="10" y="3"/>
                    </a:lnTo>
                    <a:lnTo>
                      <a:pt x="17" y="6"/>
                    </a:lnTo>
                    <a:lnTo>
                      <a:pt x="23" y="12"/>
                    </a:lnTo>
                    <a:lnTo>
                      <a:pt x="29" y="18"/>
                    </a:lnTo>
                    <a:lnTo>
                      <a:pt x="32" y="25"/>
                    </a:lnTo>
                    <a:lnTo>
                      <a:pt x="35" y="30"/>
                    </a:lnTo>
                    <a:lnTo>
                      <a:pt x="33" y="36"/>
                    </a:lnTo>
                    <a:lnTo>
                      <a:pt x="31" y="29"/>
                    </a:lnTo>
                    <a:lnTo>
                      <a:pt x="27" y="23"/>
                    </a:lnTo>
                    <a:lnTo>
                      <a:pt x="20" y="18"/>
                    </a:lnTo>
                    <a:lnTo>
                      <a:pt x="13" y="13"/>
                    </a:lnTo>
                    <a:lnTo>
                      <a:pt x="7" y="10"/>
                    </a:lnTo>
                    <a:lnTo>
                      <a:pt x="2" y="6"/>
                    </a:lnTo>
                    <a:lnTo>
                      <a:pt x="0" y="3"/>
                    </a:lnTo>
                    <a:lnTo>
                      <a:pt x="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44" name="Freeform 132">
                <a:extLst>
                  <a:ext uri="{FF2B5EF4-FFF2-40B4-BE49-F238E27FC236}">
                    <a16:creationId xmlns:a16="http://schemas.microsoft.com/office/drawing/2014/main" xmlns="" id="{A560AEFD-1EDF-47B7-B4DF-240D8BD728B1}"/>
                  </a:ext>
                </a:extLst>
              </p:cNvPr>
              <p:cNvSpPr>
                <a:spLocks/>
              </p:cNvSpPr>
              <p:nvPr/>
            </p:nvSpPr>
            <p:spPr bwMode="auto">
              <a:xfrm>
                <a:off x="2812" y="314"/>
                <a:ext cx="21" cy="20"/>
              </a:xfrm>
              <a:custGeom>
                <a:avLst/>
                <a:gdLst>
                  <a:gd name="T0" fmla="*/ 1 w 43"/>
                  <a:gd name="T1" fmla="*/ 2 h 40"/>
                  <a:gd name="T2" fmla="*/ 1 w 43"/>
                  <a:gd name="T3" fmla="*/ 2 h 40"/>
                  <a:gd name="T4" fmla="*/ 1 w 43"/>
                  <a:gd name="T5" fmla="*/ 2 h 40"/>
                  <a:gd name="T6" fmla="*/ 0 w 43"/>
                  <a:gd name="T7" fmla="*/ 1 h 40"/>
                  <a:gd name="T8" fmla="*/ 0 w 43"/>
                  <a:gd name="T9" fmla="*/ 1 h 40"/>
                  <a:gd name="T10" fmla="*/ 0 w 43"/>
                  <a:gd name="T11" fmla="*/ 1 h 40"/>
                  <a:gd name="T12" fmla="*/ 0 w 43"/>
                  <a:gd name="T13" fmla="*/ 1 h 40"/>
                  <a:gd name="T14" fmla="*/ 0 w 43"/>
                  <a:gd name="T15" fmla="*/ 1 h 40"/>
                  <a:gd name="T16" fmla="*/ 0 w 43"/>
                  <a:gd name="T17" fmla="*/ 1 h 40"/>
                  <a:gd name="T18" fmla="*/ 0 w 43"/>
                  <a:gd name="T19" fmla="*/ 0 h 40"/>
                  <a:gd name="T20" fmla="*/ 0 w 43"/>
                  <a:gd name="T21" fmla="*/ 1 h 40"/>
                  <a:gd name="T22" fmla="*/ 0 w 43"/>
                  <a:gd name="T23" fmla="*/ 1 h 40"/>
                  <a:gd name="T24" fmla="*/ 0 w 43"/>
                  <a:gd name="T25" fmla="*/ 1 h 40"/>
                  <a:gd name="T26" fmla="*/ 0 w 43"/>
                  <a:gd name="T27" fmla="*/ 1 h 40"/>
                  <a:gd name="T28" fmla="*/ 1 w 43"/>
                  <a:gd name="T29" fmla="*/ 1 h 40"/>
                  <a:gd name="T30" fmla="*/ 1 w 43"/>
                  <a:gd name="T31" fmla="*/ 2 h 40"/>
                  <a:gd name="T32" fmla="*/ 1 w 43"/>
                  <a:gd name="T33" fmla="*/ 2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40">
                    <a:moveTo>
                      <a:pt x="43" y="40"/>
                    </a:moveTo>
                    <a:lnTo>
                      <a:pt x="39" y="38"/>
                    </a:lnTo>
                    <a:lnTo>
                      <a:pt x="32" y="35"/>
                    </a:lnTo>
                    <a:lnTo>
                      <a:pt x="24" y="29"/>
                    </a:lnTo>
                    <a:lnTo>
                      <a:pt x="16" y="23"/>
                    </a:lnTo>
                    <a:lnTo>
                      <a:pt x="8" y="16"/>
                    </a:lnTo>
                    <a:lnTo>
                      <a:pt x="2" y="10"/>
                    </a:lnTo>
                    <a:lnTo>
                      <a:pt x="0" y="6"/>
                    </a:lnTo>
                    <a:lnTo>
                      <a:pt x="1" y="1"/>
                    </a:lnTo>
                    <a:lnTo>
                      <a:pt x="6" y="0"/>
                    </a:lnTo>
                    <a:lnTo>
                      <a:pt x="10" y="2"/>
                    </a:lnTo>
                    <a:lnTo>
                      <a:pt x="16" y="7"/>
                    </a:lnTo>
                    <a:lnTo>
                      <a:pt x="23" y="14"/>
                    </a:lnTo>
                    <a:lnTo>
                      <a:pt x="29" y="22"/>
                    </a:lnTo>
                    <a:lnTo>
                      <a:pt x="35" y="30"/>
                    </a:lnTo>
                    <a:lnTo>
                      <a:pt x="39" y="36"/>
                    </a:lnTo>
                    <a:lnTo>
                      <a:pt x="43" y="4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45" name="Freeform 133">
                <a:extLst>
                  <a:ext uri="{FF2B5EF4-FFF2-40B4-BE49-F238E27FC236}">
                    <a16:creationId xmlns:a16="http://schemas.microsoft.com/office/drawing/2014/main" xmlns="" id="{4D7F7006-258A-4CD3-BDA2-108CB0CAF950}"/>
                  </a:ext>
                </a:extLst>
              </p:cNvPr>
              <p:cNvSpPr>
                <a:spLocks/>
              </p:cNvSpPr>
              <p:nvPr/>
            </p:nvSpPr>
            <p:spPr bwMode="auto">
              <a:xfrm>
                <a:off x="2834" y="312"/>
                <a:ext cx="11" cy="23"/>
              </a:xfrm>
              <a:custGeom>
                <a:avLst/>
                <a:gdLst>
                  <a:gd name="T0" fmla="*/ 0 w 22"/>
                  <a:gd name="T1" fmla="*/ 2 h 46"/>
                  <a:gd name="T2" fmla="*/ 1 w 22"/>
                  <a:gd name="T3" fmla="*/ 2 h 46"/>
                  <a:gd name="T4" fmla="*/ 1 w 22"/>
                  <a:gd name="T5" fmla="*/ 1 h 46"/>
                  <a:gd name="T6" fmla="*/ 1 w 22"/>
                  <a:gd name="T7" fmla="*/ 1 h 46"/>
                  <a:gd name="T8" fmla="*/ 1 w 22"/>
                  <a:gd name="T9" fmla="*/ 0 h 46"/>
                  <a:gd name="T10" fmla="*/ 1 w 22"/>
                  <a:gd name="T11" fmla="*/ 1 h 46"/>
                  <a:gd name="T12" fmla="*/ 1 w 22"/>
                  <a:gd name="T13" fmla="*/ 1 h 46"/>
                  <a:gd name="T14" fmla="*/ 1 w 22"/>
                  <a:gd name="T15" fmla="*/ 2 h 46"/>
                  <a:gd name="T16" fmla="*/ 0 w 22"/>
                  <a:gd name="T17" fmla="*/ 2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46">
                    <a:moveTo>
                      <a:pt x="0" y="46"/>
                    </a:moveTo>
                    <a:lnTo>
                      <a:pt x="5" y="37"/>
                    </a:lnTo>
                    <a:lnTo>
                      <a:pt x="15" y="23"/>
                    </a:lnTo>
                    <a:lnTo>
                      <a:pt x="22" y="9"/>
                    </a:lnTo>
                    <a:lnTo>
                      <a:pt x="20" y="0"/>
                    </a:lnTo>
                    <a:lnTo>
                      <a:pt x="14" y="2"/>
                    </a:lnTo>
                    <a:lnTo>
                      <a:pt x="8" y="16"/>
                    </a:lnTo>
                    <a:lnTo>
                      <a:pt x="3" y="33"/>
                    </a:lnTo>
                    <a:lnTo>
                      <a:pt x="0"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46" name="Freeform 134">
                <a:extLst>
                  <a:ext uri="{FF2B5EF4-FFF2-40B4-BE49-F238E27FC236}">
                    <a16:creationId xmlns:a16="http://schemas.microsoft.com/office/drawing/2014/main" xmlns="" id="{13F55E5F-110A-44AC-BD6D-E16B3BCA6020}"/>
                  </a:ext>
                </a:extLst>
              </p:cNvPr>
              <p:cNvSpPr>
                <a:spLocks/>
              </p:cNvSpPr>
              <p:nvPr/>
            </p:nvSpPr>
            <p:spPr bwMode="auto">
              <a:xfrm>
                <a:off x="2826" y="303"/>
                <a:ext cx="6" cy="27"/>
              </a:xfrm>
              <a:custGeom>
                <a:avLst/>
                <a:gdLst>
                  <a:gd name="T0" fmla="*/ 1 w 12"/>
                  <a:gd name="T1" fmla="*/ 2 h 53"/>
                  <a:gd name="T2" fmla="*/ 1 w 12"/>
                  <a:gd name="T3" fmla="*/ 2 h 53"/>
                  <a:gd name="T4" fmla="*/ 1 w 12"/>
                  <a:gd name="T5" fmla="*/ 1 h 53"/>
                  <a:gd name="T6" fmla="*/ 1 w 12"/>
                  <a:gd name="T7" fmla="*/ 1 h 53"/>
                  <a:gd name="T8" fmla="*/ 1 w 12"/>
                  <a:gd name="T9" fmla="*/ 0 h 53"/>
                  <a:gd name="T10" fmla="*/ 0 w 12"/>
                  <a:gd name="T11" fmla="*/ 1 h 53"/>
                  <a:gd name="T12" fmla="*/ 1 w 12"/>
                  <a:gd name="T13" fmla="*/ 1 h 53"/>
                  <a:gd name="T14" fmla="*/ 1 w 12"/>
                  <a:gd name="T15" fmla="*/ 2 h 53"/>
                  <a:gd name="T16" fmla="*/ 1 w 12"/>
                  <a:gd name="T17" fmla="*/ 2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53">
                    <a:moveTo>
                      <a:pt x="12" y="53"/>
                    </a:moveTo>
                    <a:lnTo>
                      <a:pt x="12" y="43"/>
                    </a:lnTo>
                    <a:lnTo>
                      <a:pt x="12" y="26"/>
                    </a:lnTo>
                    <a:lnTo>
                      <a:pt x="10" y="8"/>
                    </a:lnTo>
                    <a:lnTo>
                      <a:pt x="4" y="0"/>
                    </a:lnTo>
                    <a:lnTo>
                      <a:pt x="0" y="7"/>
                    </a:lnTo>
                    <a:lnTo>
                      <a:pt x="3" y="23"/>
                    </a:lnTo>
                    <a:lnTo>
                      <a:pt x="8" y="41"/>
                    </a:lnTo>
                    <a:lnTo>
                      <a:pt x="12" y="5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47" name="Freeform 135">
                <a:extLst>
                  <a:ext uri="{FF2B5EF4-FFF2-40B4-BE49-F238E27FC236}">
                    <a16:creationId xmlns:a16="http://schemas.microsoft.com/office/drawing/2014/main" xmlns="" id="{7E1A0D15-118F-4BB4-8FEC-C1B1A8FC08C8}"/>
                  </a:ext>
                </a:extLst>
              </p:cNvPr>
              <p:cNvSpPr>
                <a:spLocks/>
              </p:cNvSpPr>
              <p:nvPr/>
            </p:nvSpPr>
            <p:spPr bwMode="auto">
              <a:xfrm>
                <a:off x="2837" y="319"/>
                <a:ext cx="21" cy="24"/>
              </a:xfrm>
              <a:custGeom>
                <a:avLst/>
                <a:gdLst>
                  <a:gd name="T0" fmla="*/ 0 w 41"/>
                  <a:gd name="T1" fmla="*/ 2 h 47"/>
                  <a:gd name="T2" fmla="*/ 1 w 41"/>
                  <a:gd name="T3" fmla="*/ 2 h 47"/>
                  <a:gd name="T4" fmla="*/ 1 w 41"/>
                  <a:gd name="T5" fmla="*/ 2 h 47"/>
                  <a:gd name="T6" fmla="*/ 1 w 41"/>
                  <a:gd name="T7" fmla="*/ 1 h 47"/>
                  <a:gd name="T8" fmla="*/ 1 w 41"/>
                  <a:gd name="T9" fmla="*/ 1 h 47"/>
                  <a:gd name="T10" fmla="*/ 1 w 41"/>
                  <a:gd name="T11" fmla="*/ 1 h 47"/>
                  <a:gd name="T12" fmla="*/ 2 w 41"/>
                  <a:gd name="T13" fmla="*/ 1 h 47"/>
                  <a:gd name="T14" fmla="*/ 2 w 41"/>
                  <a:gd name="T15" fmla="*/ 0 h 47"/>
                  <a:gd name="T16" fmla="*/ 2 w 41"/>
                  <a:gd name="T17" fmla="*/ 1 h 47"/>
                  <a:gd name="T18" fmla="*/ 2 w 41"/>
                  <a:gd name="T19" fmla="*/ 1 h 47"/>
                  <a:gd name="T20" fmla="*/ 2 w 41"/>
                  <a:gd name="T21" fmla="*/ 1 h 47"/>
                  <a:gd name="T22" fmla="*/ 1 w 41"/>
                  <a:gd name="T23" fmla="*/ 1 h 47"/>
                  <a:gd name="T24" fmla="*/ 1 w 41"/>
                  <a:gd name="T25" fmla="*/ 1 h 47"/>
                  <a:gd name="T26" fmla="*/ 1 w 41"/>
                  <a:gd name="T27" fmla="*/ 1 h 47"/>
                  <a:gd name="T28" fmla="*/ 1 w 41"/>
                  <a:gd name="T29" fmla="*/ 2 h 47"/>
                  <a:gd name="T30" fmla="*/ 1 w 41"/>
                  <a:gd name="T31" fmla="*/ 2 h 47"/>
                  <a:gd name="T32" fmla="*/ 0 w 41"/>
                  <a:gd name="T33" fmla="*/ 2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47">
                    <a:moveTo>
                      <a:pt x="0" y="47"/>
                    </a:moveTo>
                    <a:lnTo>
                      <a:pt x="3" y="41"/>
                    </a:lnTo>
                    <a:lnTo>
                      <a:pt x="9" y="33"/>
                    </a:lnTo>
                    <a:lnTo>
                      <a:pt x="15" y="24"/>
                    </a:lnTo>
                    <a:lnTo>
                      <a:pt x="20" y="16"/>
                    </a:lnTo>
                    <a:lnTo>
                      <a:pt x="27" y="8"/>
                    </a:lnTo>
                    <a:lnTo>
                      <a:pt x="33" y="3"/>
                    </a:lnTo>
                    <a:lnTo>
                      <a:pt x="38" y="0"/>
                    </a:lnTo>
                    <a:lnTo>
                      <a:pt x="41" y="1"/>
                    </a:lnTo>
                    <a:lnTo>
                      <a:pt x="41" y="4"/>
                    </a:lnTo>
                    <a:lnTo>
                      <a:pt x="38" y="10"/>
                    </a:lnTo>
                    <a:lnTo>
                      <a:pt x="32" y="17"/>
                    </a:lnTo>
                    <a:lnTo>
                      <a:pt x="25" y="24"/>
                    </a:lnTo>
                    <a:lnTo>
                      <a:pt x="17" y="32"/>
                    </a:lnTo>
                    <a:lnTo>
                      <a:pt x="10" y="38"/>
                    </a:lnTo>
                    <a:lnTo>
                      <a:pt x="3" y="43"/>
                    </a:lnTo>
                    <a:lnTo>
                      <a:pt x="0" y="4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48" name="Freeform 136">
                <a:extLst>
                  <a:ext uri="{FF2B5EF4-FFF2-40B4-BE49-F238E27FC236}">
                    <a16:creationId xmlns:a16="http://schemas.microsoft.com/office/drawing/2014/main" xmlns="" id="{CAF64807-D8F4-40E7-AEDF-127C387A584A}"/>
                  </a:ext>
                </a:extLst>
              </p:cNvPr>
              <p:cNvSpPr>
                <a:spLocks/>
              </p:cNvSpPr>
              <p:nvPr/>
            </p:nvSpPr>
            <p:spPr bwMode="auto">
              <a:xfrm>
                <a:off x="2818" y="465"/>
                <a:ext cx="34" cy="7"/>
              </a:xfrm>
              <a:custGeom>
                <a:avLst/>
                <a:gdLst>
                  <a:gd name="T0" fmla="*/ 0 w 68"/>
                  <a:gd name="T1" fmla="*/ 0 h 15"/>
                  <a:gd name="T2" fmla="*/ 1 w 68"/>
                  <a:gd name="T3" fmla="*/ 0 h 15"/>
                  <a:gd name="T4" fmla="*/ 1 w 68"/>
                  <a:gd name="T5" fmla="*/ 0 h 15"/>
                  <a:gd name="T6" fmla="*/ 1 w 68"/>
                  <a:gd name="T7" fmla="*/ 0 h 15"/>
                  <a:gd name="T8" fmla="*/ 2 w 68"/>
                  <a:gd name="T9" fmla="*/ 0 h 15"/>
                  <a:gd name="T10" fmla="*/ 2 w 68"/>
                  <a:gd name="T11" fmla="*/ 0 h 15"/>
                  <a:gd name="T12" fmla="*/ 2 w 68"/>
                  <a:gd name="T13" fmla="*/ 0 h 15"/>
                  <a:gd name="T14" fmla="*/ 3 w 68"/>
                  <a:gd name="T15" fmla="*/ 0 h 15"/>
                  <a:gd name="T16" fmla="*/ 3 w 68"/>
                  <a:gd name="T17" fmla="*/ 0 h 15"/>
                  <a:gd name="T18" fmla="*/ 3 w 68"/>
                  <a:gd name="T19" fmla="*/ 0 h 15"/>
                  <a:gd name="T20" fmla="*/ 2 w 68"/>
                  <a:gd name="T21" fmla="*/ 0 h 15"/>
                  <a:gd name="T22" fmla="*/ 2 w 68"/>
                  <a:gd name="T23" fmla="*/ 0 h 15"/>
                  <a:gd name="T24" fmla="*/ 2 w 68"/>
                  <a:gd name="T25" fmla="*/ 0 h 15"/>
                  <a:gd name="T26" fmla="*/ 1 w 68"/>
                  <a:gd name="T27" fmla="*/ 0 h 15"/>
                  <a:gd name="T28" fmla="*/ 1 w 68"/>
                  <a:gd name="T29" fmla="*/ 0 h 15"/>
                  <a:gd name="T30" fmla="*/ 1 w 68"/>
                  <a:gd name="T31" fmla="*/ 0 h 15"/>
                  <a:gd name="T32" fmla="*/ 0 w 68"/>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15">
                    <a:moveTo>
                      <a:pt x="0" y="2"/>
                    </a:moveTo>
                    <a:lnTo>
                      <a:pt x="8" y="1"/>
                    </a:lnTo>
                    <a:lnTo>
                      <a:pt x="17" y="1"/>
                    </a:lnTo>
                    <a:lnTo>
                      <a:pt x="28" y="0"/>
                    </a:lnTo>
                    <a:lnTo>
                      <a:pt x="40" y="0"/>
                    </a:lnTo>
                    <a:lnTo>
                      <a:pt x="50" y="1"/>
                    </a:lnTo>
                    <a:lnTo>
                      <a:pt x="58" y="3"/>
                    </a:lnTo>
                    <a:lnTo>
                      <a:pt x="65" y="6"/>
                    </a:lnTo>
                    <a:lnTo>
                      <a:pt x="68" y="10"/>
                    </a:lnTo>
                    <a:lnTo>
                      <a:pt x="65" y="14"/>
                    </a:lnTo>
                    <a:lnTo>
                      <a:pt x="60" y="15"/>
                    </a:lnTo>
                    <a:lnTo>
                      <a:pt x="51" y="14"/>
                    </a:lnTo>
                    <a:lnTo>
                      <a:pt x="41" y="12"/>
                    </a:lnTo>
                    <a:lnTo>
                      <a:pt x="30" y="8"/>
                    </a:lnTo>
                    <a:lnTo>
                      <a:pt x="18" y="6"/>
                    </a:lnTo>
                    <a:lnTo>
                      <a:pt x="8" y="3"/>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49" name="Freeform 137">
                <a:extLst>
                  <a:ext uri="{FF2B5EF4-FFF2-40B4-BE49-F238E27FC236}">
                    <a16:creationId xmlns:a16="http://schemas.microsoft.com/office/drawing/2014/main" xmlns="" id="{B7A239F3-CA70-48FF-986A-86E28D287809}"/>
                  </a:ext>
                </a:extLst>
              </p:cNvPr>
              <p:cNvSpPr>
                <a:spLocks/>
              </p:cNvSpPr>
              <p:nvPr/>
            </p:nvSpPr>
            <p:spPr bwMode="auto">
              <a:xfrm>
                <a:off x="2814" y="473"/>
                <a:ext cx="32" cy="12"/>
              </a:xfrm>
              <a:custGeom>
                <a:avLst/>
                <a:gdLst>
                  <a:gd name="T0" fmla="*/ 0 w 65"/>
                  <a:gd name="T1" fmla="*/ 0 h 25"/>
                  <a:gd name="T2" fmla="*/ 0 w 65"/>
                  <a:gd name="T3" fmla="*/ 0 h 25"/>
                  <a:gd name="T4" fmla="*/ 0 w 65"/>
                  <a:gd name="T5" fmla="*/ 0 h 25"/>
                  <a:gd name="T6" fmla="*/ 0 w 65"/>
                  <a:gd name="T7" fmla="*/ 0 h 25"/>
                  <a:gd name="T8" fmla="*/ 1 w 65"/>
                  <a:gd name="T9" fmla="*/ 0 h 25"/>
                  <a:gd name="T10" fmla="*/ 1 w 65"/>
                  <a:gd name="T11" fmla="*/ 0 h 25"/>
                  <a:gd name="T12" fmla="*/ 1 w 65"/>
                  <a:gd name="T13" fmla="*/ 0 h 25"/>
                  <a:gd name="T14" fmla="*/ 1 w 65"/>
                  <a:gd name="T15" fmla="*/ 0 h 25"/>
                  <a:gd name="T16" fmla="*/ 2 w 65"/>
                  <a:gd name="T17" fmla="*/ 0 h 25"/>
                  <a:gd name="T18" fmla="*/ 1 w 65"/>
                  <a:gd name="T19" fmla="*/ 0 h 25"/>
                  <a:gd name="T20" fmla="*/ 1 w 65"/>
                  <a:gd name="T21" fmla="*/ 0 h 25"/>
                  <a:gd name="T22" fmla="*/ 1 w 65"/>
                  <a:gd name="T23" fmla="*/ 0 h 25"/>
                  <a:gd name="T24" fmla="*/ 1 w 65"/>
                  <a:gd name="T25" fmla="*/ 0 h 25"/>
                  <a:gd name="T26" fmla="*/ 0 w 65"/>
                  <a:gd name="T27" fmla="*/ 0 h 25"/>
                  <a:gd name="T28" fmla="*/ 0 w 65"/>
                  <a:gd name="T29" fmla="*/ 0 h 25"/>
                  <a:gd name="T30" fmla="*/ 0 w 65"/>
                  <a:gd name="T31" fmla="*/ 0 h 25"/>
                  <a:gd name="T32" fmla="*/ 0 w 65"/>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25">
                    <a:moveTo>
                      <a:pt x="0" y="0"/>
                    </a:moveTo>
                    <a:lnTo>
                      <a:pt x="7" y="0"/>
                    </a:lnTo>
                    <a:lnTo>
                      <a:pt x="15" y="1"/>
                    </a:lnTo>
                    <a:lnTo>
                      <a:pt x="26" y="4"/>
                    </a:lnTo>
                    <a:lnTo>
                      <a:pt x="37" y="6"/>
                    </a:lnTo>
                    <a:lnTo>
                      <a:pt x="48" y="8"/>
                    </a:lnTo>
                    <a:lnTo>
                      <a:pt x="56" y="13"/>
                    </a:lnTo>
                    <a:lnTo>
                      <a:pt x="63" y="16"/>
                    </a:lnTo>
                    <a:lnTo>
                      <a:pt x="65" y="21"/>
                    </a:lnTo>
                    <a:lnTo>
                      <a:pt x="63" y="25"/>
                    </a:lnTo>
                    <a:lnTo>
                      <a:pt x="57" y="25"/>
                    </a:lnTo>
                    <a:lnTo>
                      <a:pt x="48" y="22"/>
                    </a:lnTo>
                    <a:lnTo>
                      <a:pt x="36" y="18"/>
                    </a:lnTo>
                    <a:lnTo>
                      <a:pt x="25" y="13"/>
                    </a:lnTo>
                    <a:lnTo>
                      <a:pt x="14" y="7"/>
                    </a:lnTo>
                    <a:lnTo>
                      <a:pt x="5"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50" name="Freeform 138">
                <a:extLst>
                  <a:ext uri="{FF2B5EF4-FFF2-40B4-BE49-F238E27FC236}">
                    <a16:creationId xmlns:a16="http://schemas.microsoft.com/office/drawing/2014/main" xmlns="" id="{52470326-7F74-4E7B-AE64-150629E775F6}"/>
                  </a:ext>
                </a:extLst>
              </p:cNvPr>
              <p:cNvSpPr>
                <a:spLocks/>
              </p:cNvSpPr>
              <p:nvPr/>
            </p:nvSpPr>
            <p:spPr bwMode="auto">
              <a:xfrm>
                <a:off x="2830" y="448"/>
                <a:ext cx="32" cy="7"/>
              </a:xfrm>
              <a:custGeom>
                <a:avLst/>
                <a:gdLst>
                  <a:gd name="T0" fmla="*/ 0 w 63"/>
                  <a:gd name="T1" fmla="*/ 0 h 15"/>
                  <a:gd name="T2" fmla="*/ 1 w 63"/>
                  <a:gd name="T3" fmla="*/ 0 h 15"/>
                  <a:gd name="T4" fmla="*/ 1 w 63"/>
                  <a:gd name="T5" fmla="*/ 0 h 15"/>
                  <a:gd name="T6" fmla="*/ 1 w 63"/>
                  <a:gd name="T7" fmla="*/ 0 h 15"/>
                  <a:gd name="T8" fmla="*/ 1 w 63"/>
                  <a:gd name="T9" fmla="*/ 0 h 15"/>
                  <a:gd name="T10" fmla="*/ 2 w 63"/>
                  <a:gd name="T11" fmla="*/ 0 h 15"/>
                  <a:gd name="T12" fmla="*/ 2 w 63"/>
                  <a:gd name="T13" fmla="*/ 0 h 15"/>
                  <a:gd name="T14" fmla="*/ 2 w 63"/>
                  <a:gd name="T15" fmla="*/ 0 h 15"/>
                  <a:gd name="T16" fmla="*/ 2 w 63"/>
                  <a:gd name="T17" fmla="*/ 0 h 15"/>
                  <a:gd name="T18" fmla="*/ 2 w 63"/>
                  <a:gd name="T19" fmla="*/ 0 h 15"/>
                  <a:gd name="T20" fmla="*/ 2 w 63"/>
                  <a:gd name="T21" fmla="*/ 0 h 15"/>
                  <a:gd name="T22" fmla="*/ 2 w 63"/>
                  <a:gd name="T23" fmla="*/ 0 h 15"/>
                  <a:gd name="T24" fmla="*/ 2 w 63"/>
                  <a:gd name="T25" fmla="*/ 0 h 15"/>
                  <a:gd name="T26" fmla="*/ 1 w 63"/>
                  <a:gd name="T27" fmla="*/ 0 h 15"/>
                  <a:gd name="T28" fmla="*/ 1 w 63"/>
                  <a:gd name="T29" fmla="*/ 0 h 15"/>
                  <a:gd name="T30" fmla="*/ 1 w 63"/>
                  <a:gd name="T31" fmla="*/ 0 h 15"/>
                  <a:gd name="T32" fmla="*/ 0 w 63"/>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5">
                    <a:moveTo>
                      <a:pt x="0" y="7"/>
                    </a:moveTo>
                    <a:lnTo>
                      <a:pt x="2" y="4"/>
                    </a:lnTo>
                    <a:lnTo>
                      <a:pt x="9" y="2"/>
                    </a:lnTo>
                    <a:lnTo>
                      <a:pt x="18" y="1"/>
                    </a:lnTo>
                    <a:lnTo>
                      <a:pt x="30" y="0"/>
                    </a:lnTo>
                    <a:lnTo>
                      <a:pt x="40" y="1"/>
                    </a:lnTo>
                    <a:lnTo>
                      <a:pt x="50" y="2"/>
                    </a:lnTo>
                    <a:lnTo>
                      <a:pt x="58" y="4"/>
                    </a:lnTo>
                    <a:lnTo>
                      <a:pt x="63" y="9"/>
                    </a:lnTo>
                    <a:lnTo>
                      <a:pt x="63" y="12"/>
                    </a:lnTo>
                    <a:lnTo>
                      <a:pt x="58" y="15"/>
                    </a:lnTo>
                    <a:lnTo>
                      <a:pt x="50" y="13"/>
                    </a:lnTo>
                    <a:lnTo>
                      <a:pt x="40" y="12"/>
                    </a:lnTo>
                    <a:lnTo>
                      <a:pt x="30" y="10"/>
                    </a:lnTo>
                    <a:lnTo>
                      <a:pt x="18" y="9"/>
                    </a:lnTo>
                    <a:lnTo>
                      <a:pt x="8" y="7"/>
                    </a:lnTo>
                    <a:lnTo>
                      <a:pt x="0" y="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51" name="Freeform 139">
                <a:extLst>
                  <a:ext uri="{FF2B5EF4-FFF2-40B4-BE49-F238E27FC236}">
                    <a16:creationId xmlns:a16="http://schemas.microsoft.com/office/drawing/2014/main" xmlns="" id="{10590DD6-5B34-4665-9C46-D6E0E0A1E34B}"/>
                  </a:ext>
                </a:extLst>
              </p:cNvPr>
              <p:cNvSpPr>
                <a:spLocks/>
              </p:cNvSpPr>
              <p:nvPr/>
            </p:nvSpPr>
            <p:spPr bwMode="auto">
              <a:xfrm>
                <a:off x="2834" y="429"/>
                <a:ext cx="37" cy="10"/>
              </a:xfrm>
              <a:custGeom>
                <a:avLst/>
                <a:gdLst>
                  <a:gd name="T0" fmla="*/ 0 w 75"/>
                  <a:gd name="T1" fmla="*/ 1 h 20"/>
                  <a:gd name="T2" fmla="*/ 0 w 75"/>
                  <a:gd name="T3" fmla="*/ 1 h 20"/>
                  <a:gd name="T4" fmla="*/ 0 w 75"/>
                  <a:gd name="T5" fmla="*/ 1 h 20"/>
                  <a:gd name="T6" fmla="*/ 0 w 75"/>
                  <a:gd name="T7" fmla="*/ 1 h 20"/>
                  <a:gd name="T8" fmla="*/ 1 w 75"/>
                  <a:gd name="T9" fmla="*/ 1 h 20"/>
                  <a:gd name="T10" fmla="*/ 1 w 75"/>
                  <a:gd name="T11" fmla="*/ 1 h 20"/>
                  <a:gd name="T12" fmla="*/ 2 w 75"/>
                  <a:gd name="T13" fmla="*/ 0 h 20"/>
                  <a:gd name="T14" fmla="*/ 2 w 75"/>
                  <a:gd name="T15" fmla="*/ 1 h 20"/>
                  <a:gd name="T16" fmla="*/ 2 w 75"/>
                  <a:gd name="T17" fmla="*/ 1 h 20"/>
                  <a:gd name="T18" fmla="*/ 2 w 75"/>
                  <a:gd name="T19" fmla="*/ 1 h 20"/>
                  <a:gd name="T20" fmla="*/ 2 w 75"/>
                  <a:gd name="T21" fmla="*/ 1 h 20"/>
                  <a:gd name="T22" fmla="*/ 1 w 75"/>
                  <a:gd name="T23" fmla="*/ 1 h 20"/>
                  <a:gd name="T24" fmla="*/ 1 w 75"/>
                  <a:gd name="T25" fmla="*/ 1 h 20"/>
                  <a:gd name="T26" fmla="*/ 0 w 75"/>
                  <a:gd name="T27" fmla="*/ 1 h 20"/>
                  <a:gd name="T28" fmla="*/ 0 w 75"/>
                  <a:gd name="T29" fmla="*/ 1 h 20"/>
                  <a:gd name="T30" fmla="*/ 0 w 75"/>
                  <a:gd name="T31" fmla="*/ 1 h 20"/>
                  <a:gd name="T32" fmla="*/ 0 w 75"/>
                  <a:gd name="T33" fmla="*/ 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5" h="20">
                    <a:moveTo>
                      <a:pt x="0" y="20"/>
                    </a:moveTo>
                    <a:lnTo>
                      <a:pt x="8" y="16"/>
                    </a:lnTo>
                    <a:lnTo>
                      <a:pt x="18" y="11"/>
                    </a:lnTo>
                    <a:lnTo>
                      <a:pt x="30" y="6"/>
                    </a:lnTo>
                    <a:lnTo>
                      <a:pt x="42" y="3"/>
                    </a:lnTo>
                    <a:lnTo>
                      <a:pt x="54" y="1"/>
                    </a:lnTo>
                    <a:lnTo>
                      <a:pt x="64" y="0"/>
                    </a:lnTo>
                    <a:lnTo>
                      <a:pt x="71" y="1"/>
                    </a:lnTo>
                    <a:lnTo>
                      <a:pt x="75" y="5"/>
                    </a:lnTo>
                    <a:lnTo>
                      <a:pt x="72" y="10"/>
                    </a:lnTo>
                    <a:lnTo>
                      <a:pt x="67" y="13"/>
                    </a:lnTo>
                    <a:lnTo>
                      <a:pt x="56" y="16"/>
                    </a:lnTo>
                    <a:lnTo>
                      <a:pt x="43" y="16"/>
                    </a:lnTo>
                    <a:lnTo>
                      <a:pt x="31" y="17"/>
                    </a:lnTo>
                    <a:lnTo>
                      <a:pt x="18" y="18"/>
                    </a:lnTo>
                    <a:lnTo>
                      <a:pt x="8" y="19"/>
                    </a:lnTo>
                    <a:lnTo>
                      <a:pt x="0" y="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52" name="Freeform 140">
                <a:extLst>
                  <a:ext uri="{FF2B5EF4-FFF2-40B4-BE49-F238E27FC236}">
                    <a16:creationId xmlns:a16="http://schemas.microsoft.com/office/drawing/2014/main" xmlns="" id="{EAEBDFCD-A9D8-42E8-BD8A-BBB27D1C627D}"/>
                  </a:ext>
                </a:extLst>
              </p:cNvPr>
              <p:cNvSpPr>
                <a:spLocks/>
              </p:cNvSpPr>
              <p:nvPr/>
            </p:nvSpPr>
            <p:spPr bwMode="auto">
              <a:xfrm>
                <a:off x="2840" y="410"/>
                <a:ext cx="41" cy="12"/>
              </a:xfrm>
              <a:custGeom>
                <a:avLst/>
                <a:gdLst>
                  <a:gd name="T0" fmla="*/ 0 w 82"/>
                  <a:gd name="T1" fmla="*/ 1 h 24"/>
                  <a:gd name="T2" fmla="*/ 1 w 82"/>
                  <a:gd name="T3" fmla="*/ 1 h 24"/>
                  <a:gd name="T4" fmla="*/ 1 w 82"/>
                  <a:gd name="T5" fmla="*/ 1 h 24"/>
                  <a:gd name="T6" fmla="*/ 2 w 82"/>
                  <a:gd name="T7" fmla="*/ 1 h 24"/>
                  <a:gd name="T8" fmla="*/ 2 w 82"/>
                  <a:gd name="T9" fmla="*/ 1 h 24"/>
                  <a:gd name="T10" fmla="*/ 2 w 82"/>
                  <a:gd name="T11" fmla="*/ 1 h 24"/>
                  <a:gd name="T12" fmla="*/ 3 w 82"/>
                  <a:gd name="T13" fmla="*/ 0 h 24"/>
                  <a:gd name="T14" fmla="*/ 3 w 82"/>
                  <a:gd name="T15" fmla="*/ 1 h 24"/>
                  <a:gd name="T16" fmla="*/ 3 w 82"/>
                  <a:gd name="T17" fmla="*/ 1 h 24"/>
                  <a:gd name="T18" fmla="*/ 3 w 82"/>
                  <a:gd name="T19" fmla="*/ 1 h 24"/>
                  <a:gd name="T20" fmla="*/ 3 w 82"/>
                  <a:gd name="T21" fmla="*/ 1 h 24"/>
                  <a:gd name="T22" fmla="*/ 2 w 82"/>
                  <a:gd name="T23" fmla="*/ 1 h 24"/>
                  <a:gd name="T24" fmla="*/ 2 w 82"/>
                  <a:gd name="T25" fmla="*/ 1 h 24"/>
                  <a:gd name="T26" fmla="*/ 1 w 82"/>
                  <a:gd name="T27" fmla="*/ 1 h 24"/>
                  <a:gd name="T28" fmla="*/ 1 w 82"/>
                  <a:gd name="T29" fmla="*/ 1 h 24"/>
                  <a:gd name="T30" fmla="*/ 1 w 82"/>
                  <a:gd name="T31" fmla="*/ 1 h 24"/>
                  <a:gd name="T32" fmla="*/ 0 w 82"/>
                  <a:gd name="T33" fmla="*/ 1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2" h="24">
                    <a:moveTo>
                      <a:pt x="0" y="24"/>
                    </a:moveTo>
                    <a:lnTo>
                      <a:pt x="8" y="20"/>
                    </a:lnTo>
                    <a:lnTo>
                      <a:pt x="20" y="16"/>
                    </a:lnTo>
                    <a:lnTo>
                      <a:pt x="34" y="10"/>
                    </a:lnTo>
                    <a:lnTo>
                      <a:pt x="48" y="5"/>
                    </a:lnTo>
                    <a:lnTo>
                      <a:pt x="61" y="2"/>
                    </a:lnTo>
                    <a:lnTo>
                      <a:pt x="73" y="0"/>
                    </a:lnTo>
                    <a:lnTo>
                      <a:pt x="80" y="1"/>
                    </a:lnTo>
                    <a:lnTo>
                      <a:pt x="82" y="4"/>
                    </a:lnTo>
                    <a:lnTo>
                      <a:pt x="79" y="10"/>
                    </a:lnTo>
                    <a:lnTo>
                      <a:pt x="69" y="14"/>
                    </a:lnTo>
                    <a:lnTo>
                      <a:pt x="58" y="16"/>
                    </a:lnTo>
                    <a:lnTo>
                      <a:pt x="44" y="18"/>
                    </a:lnTo>
                    <a:lnTo>
                      <a:pt x="29" y="20"/>
                    </a:lnTo>
                    <a:lnTo>
                      <a:pt x="17" y="22"/>
                    </a:lnTo>
                    <a:lnTo>
                      <a:pt x="6" y="23"/>
                    </a:lnTo>
                    <a:lnTo>
                      <a:pt x="0" y="2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53" name="Freeform 141">
                <a:extLst>
                  <a:ext uri="{FF2B5EF4-FFF2-40B4-BE49-F238E27FC236}">
                    <a16:creationId xmlns:a16="http://schemas.microsoft.com/office/drawing/2014/main" xmlns="" id="{B11BBD72-B19C-4553-8017-DA9CFA7CE3F0}"/>
                  </a:ext>
                </a:extLst>
              </p:cNvPr>
              <p:cNvSpPr>
                <a:spLocks/>
              </p:cNvSpPr>
              <p:nvPr/>
            </p:nvSpPr>
            <p:spPr bwMode="auto">
              <a:xfrm>
                <a:off x="2841" y="371"/>
                <a:ext cx="44" cy="20"/>
              </a:xfrm>
              <a:custGeom>
                <a:avLst/>
                <a:gdLst>
                  <a:gd name="T0" fmla="*/ 0 w 86"/>
                  <a:gd name="T1" fmla="*/ 1 h 42"/>
                  <a:gd name="T2" fmla="*/ 1 w 86"/>
                  <a:gd name="T3" fmla="*/ 1 h 42"/>
                  <a:gd name="T4" fmla="*/ 1 w 86"/>
                  <a:gd name="T5" fmla="*/ 0 h 42"/>
                  <a:gd name="T6" fmla="*/ 1 w 86"/>
                  <a:gd name="T7" fmla="*/ 0 h 42"/>
                  <a:gd name="T8" fmla="*/ 2 w 86"/>
                  <a:gd name="T9" fmla="*/ 0 h 42"/>
                  <a:gd name="T10" fmla="*/ 2 w 86"/>
                  <a:gd name="T11" fmla="*/ 0 h 42"/>
                  <a:gd name="T12" fmla="*/ 3 w 86"/>
                  <a:gd name="T13" fmla="*/ 0 h 42"/>
                  <a:gd name="T14" fmla="*/ 3 w 86"/>
                  <a:gd name="T15" fmla="*/ 0 h 42"/>
                  <a:gd name="T16" fmla="*/ 3 w 86"/>
                  <a:gd name="T17" fmla="*/ 0 h 42"/>
                  <a:gd name="T18" fmla="*/ 3 w 86"/>
                  <a:gd name="T19" fmla="*/ 0 h 42"/>
                  <a:gd name="T20" fmla="*/ 3 w 86"/>
                  <a:gd name="T21" fmla="*/ 0 h 42"/>
                  <a:gd name="T22" fmla="*/ 2 w 86"/>
                  <a:gd name="T23" fmla="*/ 0 h 42"/>
                  <a:gd name="T24" fmla="*/ 2 w 86"/>
                  <a:gd name="T25" fmla="*/ 0 h 42"/>
                  <a:gd name="T26" fmla="*/ 1 w 86"/>
                  <a:gd name="T27" fmla="*/ 0 h 42"/>
                  <a:gd name="T28" fmla="*/ 1 w 86"/>
                  <a:gd name="T29" fmla="*/ 0 h 42"/>
                  <a:gd name="T30" fmla="*/ 1 w 86"/>
                  <a:gd name="T31" fmla="*/ 1 h 42"/>
                  <a:gd name="T32" fmla="*/ 0 w 86"/>
                  <a:gd name="T33" fmla="*/ 1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6" h="42">
                    <a:moveTo>
                      <a:pt x="0" y="42"/>
                    </a:moveTo>
                    <a:lnTo>
                      <a:pt x="8" y="35"/>
                    </a:lnTo>
                    <a:lnTo>
                      <a:pt x="19" y="27"/>
                    </a:lnTo>
                    <a:lnTo>
                      <a:pt x="32" y="19"/>
                    </a:lnTo>
                    <a:lnTo>
                      <a:pt x="47" y="11"/>
                    </a:lnTo>
                    <a:lnTo>
                      <a:pt x="61" y="5"/>
                    </a:lnTo>
                    <a:lnTo>
                      <a:pt x="72" y="1"/>
                    </a:lnTo>
                    <a:lnTo>
                      <a:pt x="81" y="0"/>
                    </a:lnTo>
                    <a:lnTo>
                      <a:pt x="86" y="3"/>
                    </a:lnTo>
                    <a:lnTo>
                      <a:pt x="85" y="7"/>
                    </a:lnTo>
                    <a:lnTo>
                      <a:pt x="76" y="12"/>
                    </a:lnTo>
                    <a:lnTo>
                      <a:pt x="63" y="17"/>
                    </a:lnTo>
                    <a:lnTo>
                      <a:pt x="48" y="22"/>
                    </a:lnTo>
                    <a:lnTo>
                      <a:pt x="32" y="27"/>
                    </a:lnTo>
                    <a:lnTo>
                      <a:pt x="17" y="32"/>
                    </a:lnTo>
                    <a:lnTo>
                      <a:pt x="5" y="37"/>
                    </a:lnTo>
                    <a:lnTo>
                      <a:pt x="0" y="4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54" name="Freeform 142">
                <a:extLst>
                  <a:ext uri="{FF2B5EF4-FFF2-40B4-BE49-F238E27FC236}">
                    <a16:creationId xmlns:a16="http://schemas.microsoft.com/office/drawing/2014/main" xmlns="" id="{9CD2C1FC-2883-4AE5-BE3C-6204153338D1}"/>
                  </a:ext>
                </a:extLst>
              </p:cNvPr>
              <p:cNvSpPr>
                <a:spLocks/>
              </p:cNvSpPr>
              <p:nvPr/>
            </p:nvSpPr>
            <p:spPr bwMode="auto">
              <a:xfrm>
                <a:off x="2838" y="333"/>
                <a:ext cx="40" cy="24"/>
              </a:xfrm>
              <a:custGeom>
                <a:avLst/>
                <a:gdLst>
                  <a:gd name="T0" fmla="*/ 0 w 80"/>
                  <a:gd name="T1" fmla="*/ 1 h 50"/>
                  <a:gd name="T2" fmla="*/ 1 w 80"/>
                  <a:gd name="T3" fmla="*/ 1 h 50"/>
                  <a:gd name="T4" fmla="*/ 1 w 80"/>
                  <a:gd name="T5" fmla="*/ 1 h 50"/>
                  <a:gd name="T6" fmla="*/ 1 w 80"/>
                  <a:gd name="T7" fmla="*/ 0 h 50"/>
                  <a:gd name="T8" fmla="*/ 2 w 80"/>
                  <a:gd name="T9" fmla="*/ 0 h 50"/>
                  <a:gd name="T10" fmla="*/ 2 w 80"/>
                  <a:gd name="T11" fmla="*/ 0 h 50"/>
                  <a:gd name="T12" fmla="*/ 3 w 80"/>
                  <a:gd name="T13" fmla="*/ 0 h 50"/>
                  <a:gd name="T14" fmla="*/ 3 w 80"/>
                  <a:gd name="T15" fmla="*/ 0 h 50"/>
                  <a:gd name="T16" fmla="*/ 3 w 80"/>
                  <a:gd name="T17" fmla="*/ 0 h 50"/>
                  <a:gd name="T18" fmla="*/ 3 w 80"/>
                  <a:gd name="T19" fmla="*/ 0 h 50"/>
                  <a:gd name="T20" fmla="*/ 3 w 80"/>
                  <a:gd name="T21" fmla="*/ 0 h 50"/>
                  <a:gd name="T22" fmla="*/ 2 w 80"/>
                  <a:gd name="T23" fmla="*/ 0 h 50"/>
                  <a:gd name="T24" fmla="*/ 2 w 80"/>
                  <a:gd name="T25" fmla="*/ 0 h 50"/>
                  <a:gd name="T26" fmla="*/ 1 w 80"/>
                  <a:gd name="T27" fmla="*/ 1 h 50"/>
                  <a:gd name="T28" fmla="*/ 1 w 80"/>
                  <a:gd name="T29" fmla="*/ 1 h 50"/>
                  <a:gd name="T30" fmla="*/ 1 w 80"/>
                  <a:gd name="T31" fmla="*/ 1 h 50"/>
                  <a:gd name="T32" fmla="*/ 0 w 80"/>
                  <a:gd name="T33" fmla="*/ 1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0" h="50">
                    <a:moveTo>
                      <a:pt x="0" y="50"/>
                    </a:moveTo>
                    <a:lnTo>
                      <a:pt x="7" y="43"/>
                    </a:lnTo>
                    <a:lnTo>
                      <a:pt x="17" y="35"/>
                    </a:lnTo>
                    <a:lnTo>
                      <a:pt x="30" y="26"/>
                    </a:lnTo>
                    <a:lnTo>
                      <a:pt x="42" y="15"/>
                    </a:lnTo>
                    <a:lnTo>
                      <a:pt x="56" y="8"/>
                    </a:lnTo>
                    <a:lnTo>
                      <a:pt x="68" y="2"/>
                    </a:lnTo>
                    <a:lnTo>
                      <a:pt x="76" y="0"/>
                    </a:lnTo>
                    <a:lnTo>
                      <a:pt x="80" y="2"/>
                    </a:lnTo>
                    <a:lnTo>
                      <a:pt x="79" y="8"/>
                    </a:lnTo>
                    <a:lnTo>
                      <a:pt x="71" y="14"/>
                    </a:lnTo>
                    <a:lnTo>
                      <a:pt x="60" y="21"/>
                    </a:lnTo>
                    <a:lnTo>
                      <a:pt x="46" y="28"/>
                    </a:lnTo>
                    <a:lnTo>
                      <a:pt x="30" y="35"/>
                    </a:lnTo>
                    <a:lnTo>
                      <a:pt x="16" y="40"/>
                    </a:lnTo>
                    <a:lnTo>
                      <a:pt x="6" y="45"/>
                    </a:lnTo>
                    <a:lnTo>
                      <a:pt x="0" y="5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55" name="Freeform 143">
                <a:extLst>
                  <a:ext uri="{FF2B5EF4-FFF2-40B4-BE49-F238E27FC236}">
                    <a16:creationId xmlns:a16="http://schemas.microsoft.com/office/drawing/2014/main" xmlns="" id="{43E3EBC4-1D86-4EEA-AA34-E34220862BCB}"/>
                  </a:ext>
                </a:extLst>
              </p:cNvPr>
              <p:cNvSpPr>
                <a:spLocks/>
              </p:cNvSpPr>
              <p:nvPr/>
            </p:nvSpPr>
            <p:spPr bwMode="auto">
              <a:xfrm>
                <a:off x="2843" y="386"/>
                <a:ext cx="36" cy="21"/>
              </a:xfrm>
              <a:custGeom>
                <a:avLst/>
                <a:gdLst>
                  <a:gd name="T0" fmla="*/ 0 w 74"/>
                  <a:gd name="T1" fmla="*/ 1 h 43"/>
                  <a:gd name="T2" fmla="*/ 0 w 74"/>
                  <a:gd name="T3" fmla="*/ 1 h 43"/>
                  <a:gd name="T4" fmla="*/ 0 w 74"/>
                  <a:gd name="T5" fmla="*/ 0 h 43"/>
                  <a:gd name="T6" fmla="*/ 0 w 74"/>
                  <a:gd name="T7" fmla="*/ 0 h 43"/>
                  <a:gd name="T8" fmla="*/ 1 w 74"/>
                  <a:gd name="T9" fmla="*/ 0 h 43"/>
                  <a:gd name="T10" fmla="*/ 1 w 74"/>
                  <a:gd name="T11" fmla="*/ 0 h 43"/>
                  <a:gd name="T12" fmla="*/ 1 w 74"/>
                  <a:gd name="T13" fmla="*/ 0 h 43"/>
                  <a:gd name="T14" fmla="*/ 2 w 74"/>
                  <a:gd name="T15" fmla="*/ 0 h 43"/>
                  <a:gd name="T16" fmla="*/ 2 w 74"/>
                  <a:gd name="T17" fmla="*/ 0 h 43"/>
                  <a:gd name="T18" fmla="*/ 2 w 74"/>
                  <a:gd name="T19" fmla="*/ 0 h 43"/>
                  <a:gd name="T20" fmla="*/ 1 w 74"/>
                  <a:gd name="T21" fmla="*/ 0 h 43"/>
                  <a:gd name="T22" fmla="*/ 1 w 74"/>
                  <a:gd name="T23" fmla="*/ 0 h 43"/>
                  <a:gd name="T24" fmla="*/ 1 w 74"/>
                  <a:gd name="T25" fmla="*/ 0 h 43"/>
                  <a:gd name="T26" fmla="*/ 0 w 74"/>
                  <a:gd name="T27" fmla="*/ 0 h 43"/>
                  <a:gd name="T28" fmla="*/ 0 w 74"/>
                  <a:gd name="T29" fmla="*/ 1 h 43"/>
                  <a:gd name="T30" fmla="*/ 0 w 74"/>
                  <a:gd name="T31" fmla="*/ 1 h 43"/>
                  <a:gd name="T32" fmla="*/ 0 w 74"/>
                  <a:gd name="T33" fmla="*/ 1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4" h="43">
                    <a:moveTo>
                      <a:pt x="0" y="43"/>
                    </a:moveTo>
                    <a:lnTo>
                      <a:pt x="7" y="37"/>
                    </a:lnTo>
                    <a:lnTo>
                      <a:pt x="16" y="29"/>
                    </a:lnTo>
                    <a:lnTo>
                      <a:pt x="28" y="21"/>
                    </a:lnTo>
                    <a:lnTo>
                      <a:pt x="40" y="13"/>
                    </a:lnTo>
                    <a:lnTo>
                      <a:pt x="53" y="6"/>
                    </a:lnTo>
                    <a:lnTo>
                      <a:pt x="63" y="1"/>
                    </a:lnTo>
                    <a:lnTo>
                      <a:pt x="70" y="0"/>
                    </a:lnTo>
                    <a:lnTo>
                      <a:pt x="74" y="4"/>
                    </a:lnTo>
                    <a:lnTo>
                      <a:pt x="71" y="10"/>
                    </a:lnTo>
                    <a:lnTo>
                      <a:pt x="63" y="15"/>
                    </a:lnTo>
                    <a:lnTo>
                      <a:pt x="53" y="21"/>
                    </a:lnTo>
                    <a:lnTo>
                      <a:pt x="40" y="27"/>
                    </a:lnTo>
                    <a:lnTo>
                      <a:pt x="28" y="31"/>
                    </a:lnTo>
                    <a:lnTo>
                      <a:pt x="15" y="36"/>
                    </a:lnTo>
                    <a:lnTo>
                      <a:pt x="6" y="39"/>
                    </a:lnTo>
                    <a:lnTo>
                      <a:pt x="0" y="4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56" name="Freeform 144">
                <a:extLst>
                  <a:ext uri="{FF2B5EF4-FFF2-40B4-BE49-F238E27FC236}">
                    <a16:creationId xmlns:a16="http://schemas.microsoft.com/office/drawing/2014/main" xmlns="" id="{39514091-4D49-4D67-BE6D-FC596B8AC5B4}"/>
                  </a:ext>
                </a:extLst>
              </p:cNvPr>
              <p:cNvSpPr>
                <a:spLocks/>
              </p:cNvSpPr>
              <p:nvPr/>
            </p:nvSpPr>
            <p:spPr bwMode="auto">
              <a:xfrm>
                <a:off x="2793" y="371"/>
                <a:ext cx="52" cy="34"/>
              </a:xfrm>
              <a:custGeom>
                <a:avLst/>
                <a:gdLst>
                  <a:gd name="T0" fmla="*/ 0 w 104"/>
                  <a:gd name="T1" fmla="*/ 1 h 68"/>
                  <a:gd name="T2" fmla="*/ 1 w 104"/>
                  <a:gd name="T3" fmla="*/ 0 h 68"/>
                  <a:gd name="T4" fmla="*/ 1 w 104"/>
                  <a:gd name="T5" fmla="*/ 1 h 68"/>
                  <a:gd name="T6" fmla="*/ 2 w 104"/>
                  <a:gd name="T7" fmla="*/ 1 h 68"/>
                  <a:gd name="T8" fmla="*/ 2 w 104"/>
                  <a:gd name="T9" fmla="*/ 1 h 68"/>
                  <a:gd name="T10" fmla="*/ 3 w 104"/>
                  <a:gd name="T11" fmla="*/ 2 h 68"/>
                  <a:gd name="T12" fmla="*/ 3 w 104"/>
                  <a:gd name="T13" fmla="*/ 2 h 68"/>
                  <a:gd name="T14" fmla="*/ 4 w 104"/>
                  <a:gd name="T15" fmla="*/ 2 h 68"/>
                  <a:gd name="T16" fmla="*/ 4 w 104"/>
                  <a:gd name="T17" fmla="*/ 3 h 68"/>
                  <a:gd name="T18" fmla="*/ 3 w 104"/>
                  <a:gd name="T19" fmla="*/ 2 h 68"/>
                  <a:gd name="T20" fmla="*/ 3 w 104"/>
                  <a:gd name="T21" fmla="*/ 2 h 68"/>
                  <a:gd name="T22" fmla="*/ 2 w 104"/>
                  <a:gd name="T23" fmla="*/ 2 h 68"/>
                  <a:gd name="T24" fmla="*/ 2 w 104"/>
                  <a:gd name="T25" fmla="*/ 2 h 68"/>
                  <a:gd name="T26" fmla="*/ 1 w 104"/>
                  <a:gd name="T27" fmla="*/ 1 h 68"/>
                  <a:gd name="T28" fmla="*/ 1 w 104"/>
                  <a:gd name="T29" fmla="*/ 1 h 68"/>
                  <a:gd name="T30" fmla="*/ 1 w 104"/>
                  <a:gd name="T31" fmla="*/ 1 h 68"/>
                  <a:gd name="T32" fmla="*/ 0 w 104"/>
                  <a:gd name="T33" fmla="*/ 1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4" h="68">
                    <a:moveTo>
                      <a:pt x="0" y="2"/>
                    </a:moveTo>
                    <a:lnTo>
                      <a:pt x="6" y="0"/>
                    </a:lnTo>
                    <a:lnTo>
                      <a:pt x="17" y="4"/>
                    </a:lnTo>
                    <a:lnTo>
                      <a:pt x="33" y="11"/>
                    </a:lnTo>
                    <a:lnTo>
                      <a:pt x="51" y="21"/>
                    </a:lnTo>
                    <a:lnTo>
                      <a:pt x="69" y="33"/>
                    </a:lnTo>
                    <a:lnTo>
                      <a:pt x="84" y="45"/>
                    </a:lnTo>
                    <a:lnTo>
                      <a:pt x="97" y="57"/>
                    </a:lnTo>
                    <a:lnTo>
                      <a:pt x="104" y="68"/>
                    </a:lnTo>
                    <a:lnTo>
                      <a:pt x="96" y="64"/>
                    </a:lnTo>
                    <a:lnTo>
                      <a:pt x="82" y="57"/>
                    </a:lnTo>
                    <a:lnTo>
                      <a:pt x="64" y="46"/>
                    </a:lnTo>
                    <a:lnTo>
                      <a:pt x="46" y="35"/>
                    </a:lnTo>
                    <a:lnTo>
                      <a:pt x="29" y="25"/>
                    </a:lnTo>
                    <a:lnTo>
                      <a:pt x="13" y="14"/>
                    </a:lnTo>
                    <a:lnTo>
                      <a:pt x="3" y="6"/>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57" name="Freeform 145">
                <a:extLst>
                  <a:ext uri="{FF2B5EF4-FFF2-40B4-BE49-F238E27FC236}">
                    <a16:creationId xmlns:a16="http://schemas.microsoft.com/office/drawing/2014/main" xmlns="" id="{93ADBC56-D81D-4107-8E01-9E50E0B53601}"/>
                  </a:ext>
                </a:extLst>
              </p:cNvPr>
              <p:cNvSpPr>
                <a:spLocks/>
              </p:cNvSpPr>
              <p:nvPr/>
            </p:nvSpPr>
            <p:spPr bwMode="auto">
              <a:xfrm>
                <a:off x="2803" y="349"/>
                <a:ext cx="41" cy="29"/>
              </a:xfrm>
              <a:custGeom>
                <a:avLst/>
                <a:gdLst>
                  <a:gd name="T0" fmla="*/ 0 w 81"/>
                  <a:gd name="T1" fmla="*/ 0 h 59"/>
                  <a:gd name="T2" fmla="*/ 1 w 81"/>
                  <a:gd name="T3" fmla="*/ 0 h 59"/>
                  <a:gd name="T4" fmla="*/ 1 w 81"/>
                  <a:gd name="T5" fmla="*/ 0 h 59"/>
                  <a:gd name="T6" fmla="*/ 1 w 81"/>
                  <a:gd name="T7" fmla="*/ 0 h 59"/>
                  <a:gd name="T8" fmla="*/ 2 w 81"/>
                  <a:gd name="T9" fmla="*/ 0 h 59"/>
                  <a:gd name="T10" fmla="*/ 2 w 81"/>
                  <a:gd name="T11" fmla="*/ 0 h 59"/>
                  <a:gd name="T12" fmla="*/ 2 w 81"/>
                  <a:gd name="T13" fmla="*/ 1 h 59"/>
                  <a:gd name="T14" fmla="*/ 3 w 81"/>
                  <a:gd name="T15" fmla="*/ 1 h 59"/>
                  <a:gd name="T16" fmla="*/ 3 w 81"/>
                  <a:gd name="T17" fmla="*/ 1 h 59"/>
                  <a:gd name="T18" fmla="*/ 3 w 81"/>
                  <a:gd name="T19" fmla="*/ 1 h 59"/>
                  <a:gd name="T20" fmla="*/ 2 w 81"/>
                  <a:gd name="T21" fmla="*/ 1 h 59"/>
                  <a:gd name="T22" fmla="*/ 2 w 81"/>
                  <a:gd name="T23" fmla="*/ 1 h 59"/>
                  <a:gd name="T24" fmla="*/ 1 w 81"/>
                  <a:gd name="T25" fmla="*/ 0 h 59"/>
                  <a:gd name="T26" fmla="*/ 1 w 81"/>
                  <a:gd name="T27" fmla="*/ 0 h 59"/>
                  <a:gd name="T28" fmla="*/ 1 w 81"/>
                  <a:gd name="T29" fmla="*/ 0 h 59"/>
                  <a:gd name="T30" fmla="*/ 1 w 81"/>
                  <a:gd name="T31" fmla="*/ 0 h 59"/>
                  <a:gd name="T32" fmla="*/ 0 w 81"/>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1" h="59">
                    <a:moveTo>
                      <a:pt x="0" y="0"/>
                    </a:moveTo>
                    <a:lnTo>
                      <a:pt x="3" y="0"/>
                    </a:lnTo>
                    <a:lnTo>
                      <a:pt x="11" y="3"/>
                    </a:lnTo>
                    <a:lnTo>
                      <a:pt x="23" y="7"/>
                    </a:lnTo>
                    <a:lnTo>
                      <a:pt x="36" y="15"/>
                    </a:lnTo>
                    <a:lnTo>
                      <a:pt x="50" y="25"/>
                    </a:lnTo>
                    <a:lnTo>
                      <a:pt x="64" y="35"/>
                    </a:lnTo>
                    <a:lnTo>
                      <a:pt x="74" y="47"/>
                    </a:lnTo>
                    <a:lnTo>
                      <a:pt x="81" y="59"/>
                    </a:lnTo>
                    <a:lnTo>
                      <a:pt x="72" y="52"/>
                    </a:lnTo>
                    <a:lnTo>
                      <a:pt x="61" y="44"/>
                    </a:lnTo>
                    <a:lnTo>
                      <a:pt x="47" y="35"/>
                    </a:lnTo>
                    <a:lnTo>
                      <a:pt x="32" y="26"/>
                    </a:lnTo>
                    <a:lnTo>
                      <a:pt x="19" y="18"/>
                    </a:lnTo>
                    <a:lnTo>
                      <a:pt x="9" y="10"/>
                    </a:lnTo>
                    <a:lnTo>
                      <a:pt x="2"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58" name="Freeform 146">
                <a:extLst>
                  <a:ext uri="{FF2B5EF4-FFF2-40B4-BE49-F238E27FC236}">
                    <a16:creationId xmlns:a16="http://schemas.microsoft.com/office/drawing/2014/main" xmlns="" id="{EF4B230F-3E8A-4078-A101-6119AD742527}"/>
                  </a:ext>
                </a:extLst>
              </p:cNvPr>
              <p:cNvSpPr>
                <a:spLocks/>
              </p:cNvSpPr>
              <p:nvPr/>
            </p:nvSpPr>
            <p:spPr bwMode="auto">
              <a:xfrm>
                <a:off x="2841" y="349"/>
                <a:ext cx="40" cy="25"/>
              </a:xfrm>
              <a:custGeom>
                <a:avLst/>
                <a:gdLst>
                  <a:gd name="T0" fmla="*/ 0 w 80"/>
                  <a:gd name="T1" fmla="*/ 2 h 49"/>
                  <a:gd name="T2" fmla="*/ 1 w 80"/>
                  <a:gd name="T3" fmla="*/ 2 h 49"/>
                  <a:gd name="T4" fmla="*/ 1 w 80"/>
                  <a:gd name="T5" fmla="*/ 2 h 49"/>
                  <a:gd name="T6" fmla="*/ 1 w 80"/>
                  <a:gd name="T7" fmla="*/ 1 h 49"/>
                  <a:gd name="T8" fmla="*/ 2 w 80"/>
                  <a:gd name="T9" fmla="*/ 1 h 49"/>
                  <a:gd name="T10" fmla="*/ 2 w 80"/>
                  <a:gd name="T11" fmla="*/ 1 h 49"/>
                  <a:gd name="T12" fmla="*/ 3 w 80"/>
                  <a:gd name="T13" fmla="*/ 1 h 49"/>
                  <a:gd name="T14" fmla="*/ 3 w 80"/>
                  <a:gd name="T15" fmla="*/ 0 h 49"/>
                  <a:gd name="T16" fmla="*/ 3 w 80"/>
                  <a:gd name="T17" fmla="*/ 1 h 49"/>
                  <a:gd name="T18" fmla="*/ 3 w 80"/>
                  <a:gd name="T19" fmla="*/ 1 h 49"/>
                  <a:gd name="T20" fmla="*/ 3 w 80"/>
                  <a:gd name="T21" fmla="*/ 1 h 49"/>
                  <a:gd name="T22" fmla="*/ 2 w 80"/>
                  <a:gd name="T23" fmla="*/ 1 h 49"/>
                  <a:gd name="T24" fmla="*/ 2 w 80"/>
                  <a:gd name="T25" fmla="*/ 1 h 49"/>
                  <a:gd name="T26" fmla="*/ 1 w 80"/>
                  <a:gd name="T27" fmla="*/ 2 h 49"/>
                  <a:gd name="T28" fmla="*/ 1 w 80"/>
                  <a:gd name="T29" fmla="*/ 2 h 49"/>
                  <a:gd name="T30" fmla="*/ 1 w 80"/>
                  <a:gd name="T31" fmla="*/ 2 h 49"/>
                  <a:gd name="T32" fmla="*/ 0 w 80"/>
                  <a:gd name="T33" fmla="*/ 2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0" h="49">
                    <a:moveTo>
                      <a:pt x="0" y="49"/>
                    </a:moveTo>
                    <a:lnTo>
                      <a:pt x="6" y="43"/>
                    </a:lnTo>
                    <a:lnTo>
                      <a:pt x="16" y="34"/>
                    </a:lnTo>
                    <a:lnTo>
                      <a:pt x="28" y="25"/>
                    </a:lnTo>
                    <a:lnTo>
                      <a:pt x="42" y="16"/>
                    </a:lnTo>
                    <a:lnTo>
                      <a:pt x="55" y="8"/>
                    </a:lnTo>
                    <a:lnTo>
                      <a:pt x="66" y="2"/>
                    </a:lnTo>
                    <a:lnTo>
                      <a:pt x="76" y="0"/>
                    </a:lnTo>
                    <a:lnTo>
                      <a:pt x="80" y="2"/>
                    </a:lnTo>
                    <a:lnTo>
                      <a:pt x="79" y="8"/>
                    </a:lnTo>
                    <a:lnTo>
                      <a:pt x="71" y="15"/>
                    </a:lnTo>
                    <a:lnTo>
                      <a:pt x="58" y="21"/>
                    </a:lnTo>
                    <a:lnTo>
                      <a:pt x="44" y="28"/>
                    </a:lnTo>
                    <a:lnTo>
                      <a:pt x="29" y="34"/>
                    </a:lnTo>
                    <a:lnTo>
                      <a:pt x="16" y="40"/>
                    </a:lnTo>
                    <a:lnTo>
                      <a:pt x="5" y="46"/>
                    </a:lnTo>
                    <a:lnTo>
                      <a:pt x="0" y="4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59" name="Freeform 147">
                <a:extLst>
                  <a:ext uri="{FF2B5EF4-FFF2-40B4-BE49-F238E27FC236}">
                    <a16:creationId xmlns:a16="http://schemas.microsoft.com/office/drawing/2014/main" xmlns="" id="{BAF4AD31-746F-4763-9393-5F3166543DA7}"/>
                  </a:ext>
                </a:extLst>
              </p:cNvPr>
              <p:cNvSpPr>
                <a:spLocks/>
              </p:cNvSpPr>
              <p:nvPr/>
            </p:nvSpPr>
            <p:spPr bwMode="auto">
              <a:xfrm>
                <a:off x="2757" y="210"/>
                <a:ext cx="34" cy="132"/>
              </a:xfrm>
              <a:custGeom>
                <a:avLst/>
                <a:gdLst>
                  <a:gd name="T0" fmla="*/ 1 w 68"/>
                  <a:gd name="T1" fmla="*/ 8 h 265"/>
                  <a:gd name="T2" fmla="*/ 1 w 68"/>
                  <a:gd name="T3" fmla="*/ 8 h 265"/>
                  <a:gd name="T4" fmla="*/ 1 w 68"/>
                  <a:gd name="T5" fmla="*/ 8 h 265"/>
                  <a:gd name="T6" fmla="*/ 1 w 68"/>
                  <a:gd name="T7" fmla="*/ 8 h 265"/>
                  <a:gd name="T8" fmla="*/ 0 w 68"/>
                  <a:gd name="T9" fmla="*/ 8 h 265"/>
                  <a:gd name="T10" fmla="*/ 1 w 68"/>
                  <a:gd name="T11" fmla="*/ 7 h 265"/>
                  <a:gd name="T12" fmla="*/ 2 w 68"/>
                  <a:gd name="T13" fmla="*/ 5 h 265"/>
                  <a:gd name="T14" fmla="*/ 2 w 68"/>
                  <a:gd name="T15" fmla="*/ 4 h 265"/>
                  <a:gd name="T16" fmla="*/ 2 w 68"/>
                  <a:gd name="T17" fmla="*/ 3 h 265"/>
                  <a:gd name="T18" fmla="*/ 2 w 68"/>
                  <a:gd name="T19" fmla="*/ 2 h 265"/>
                  <a:gd name="T20" fmla="*/ 2 w 68"/>
                  <a:gd name="T21" fmla="*/ 1 h 265"/>
                  <a:gd name="T22" fmla="*/ 2 w 68"/>
                  <a:gd name="T23" fmla="*/ 0 h 265"/>
                  <a:gd name="T24" fmla="*/ 2 w 68"/>
                  <a:gd name="T25" fmla="*/ 0 h 265"/>
                  <a:gd name="T26" fmla="*/ 2 w 68"/>
                  <a:gd name="T27" fmla="*/ 0 h 265"/>
                  <a:gd name="T28" fmla="*/ 2 w 68"/>
                  <a:gd name="T29" fmla="*/ 1 h 265"/>
                  <a:gd name="T30" fmla="*/ 3 w 68"/>
                  <a:gd name="T31" fmla="*/ 2 h 265"/>
                  <a:gd name="T32" fmla="*/ 3 w 68"/>
                  <a:gd name="T33" fmla="*/ 3 h 265"/>
                  <a:gd name="T34" fmla="*/ 2 w 68"/>
                  <a:gd name="T35" fmla="*/ 5 h 265"/>
                  <a:gd name="T36" fmla="*/ 2 w 68"/>
                  <a:gd name="T37" fmla="*/ 6 h 265"/>
                  <a:gd name="T38" fmla="*/ 2 w 68"/>
                  <a:gd name="T39" fmla="*/ 7 h 265"/>
                  <a:gd name="T40" fmla="*/ 1 w 68"/>
                  <a:gd name="T41" fmla="*/ 8 h 26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8" h="265">
                    <a:moveTo>
                      <a:pt x="7" y="265"/>
                    </a:moveTo>
                    <a:lnTo>
                      <a:pt x="4" y="265"/>
                    </a:lnTo>
                    <a:lnTo>
                      <a:pt x="2" y="262"/>
                    </a:lnTo>
                    <a:lnTo>
                      <a:pt x="1" y="260"/>
                    </a:lnTo>
                    <a:lnTo>
                      <a:pt x="0" y="258"/>
                    </a:lnTo>
                    <a:lnTo>
                      <a:pt x="26" y="226"/>
                    </a:lnTo>
                    <a:lnTo>
                      <a:pt x="43" y="191"/>
                    </a:lnTo>
                    <a:lnTo>
                      <a:pt x="54" y="156"/>
                    </a:lnTo>
                    <a:lnTo>
                      <a:pt x="56" y="121"/>
                    </a:lnTo>
                    <a:lnTo>
                      <a:pt x="55" y="86"/>
                    </a:lnTo>
                    <a:lnTo>
                      <a:pt x="49" y="54"/>
                    </a:lnTo>
                    <a:lnTo>
                      <a:pt x="43" y="25"/>
                    </a:lnTo>
                    <a:lnTo>
                      <a:pt x="38" y="0"/>
                    </a:lnTo>
                    <a:lnTo>
                      <a:pt x="51" y="17"/>
                    </a:lnTo>
                    <a:lnTo>
                      <a:pt x="62" y="45"/>
                    </a:lnTo>
                    <a:lnTo>
                      <a:pt x="68" y="83"/>
                    </a:lnTo>
                    <a:lnTo>
                      <a:pt x="68" y="124"/>
                    </a:lnTo>
                    <a:lnTo>
                      <a:pt x="63" y="167"/>
                    </a:lnTo>
                    <a:lnTo>
                      <a:pt x="51" y="207"/>
                    </a:lnTo>
                    <a:lnTo>
                      <a:pt x="33" y="241"/>
                    </a:lnTo>
                    <a:lnTo>
                      <a:pt x="7" y="2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60" name="Freeform 148">
                <a:extLst>
                  <a:ext uri="{FF2B5EF4-FFF2-40B4-BE49-F238E27FC236}">
                    <a16:creationId xmlns:a16="http://schemas.microsoft.com/office/drawing/2014/main" xmlns="" id="{382BA287-5759-4509-BABF-2EEF642E7D1A}"/>
                  </a:ext>
                </a:extLst>
              </p:cNvPr>
              <p:cNvSpPr>
                <a:spLocks/>
              </p:cNvSpPr>
              <p:nvPr/>
            </p:nvSpPr>
            <p:spPr bwMode="auto">
              <a:xfrm>
                <a:off x="2757" y="212"/>
                <a:ext cx="28" cy="16"/>
              </a:xfrm>
              <a:custGeom>
                <a:avLst/>
                <a:gdLst>
                  <a:gd name="T0" fmla="*/ 1 w 57"/>
                  <a:gd name="T1" fmla="*/ 1 h 34"/>
                  <a:gd name="T2" fmla="*/ 1 w 57"/>
                  <a:gd name="T3" fmla="*/ 0 h 34"/>
                  <a:gd name="T4" fmla="*/ 1 w 57"/>
                  <a:gd name="T5" fmla="*/ 0 h 34"/>
                  <a:gd name="T6" fmla="*/ 1 w 57"/>
                  <a:gd name="T7" fmla="*/ 0 h 34"/>
                  <a:gd name="T8" fmla="*/ 0 w 57"/>
                  <a:gd name="T9" fmla="*/ 0 h 34"/>
                  <a:gd name="T10" fmla="*/ 0 w 57"/>
                  <a:gd name="T11" fmla="*/ 0 h 34"/>
                  <a:gd name="T12" fmla="*/ 0 w 57"/>
                  <a:gd name="T13" fmla="*/ 0 h 34"/>
                  <a:gd name="T14" fmla="*/ 0 w 57"/>
                  <a:gd name="T15" fmla="*/ 0 h 34"/>
                  <a:gd name="T16" fmla="*/ 0 w 57"/>
                  <a:gd name="T17" fmla="*/ 0 h 34"/>
                  <a:gd name="T18" fmla="*/ 0 w 57"/>
                  <a:gd name="T19" fmla="*/ 0 h 34"/>
                  <a:gd name="T20" fmla="*/ 0 w 57"/>
                  <a:gd name="T21" fmla="*/ 0 h 34"/>
                  <a:gd name="T22" fmla="*/ 0 w 57"/>
                  <a:gd name="T23" fmla="*/ 0 h 34"/>
                  <a:gd name="T24" fmla="*/ 0 w 57"/>
                  <a:gd name="T25" fmla="*/ 0 h 34"/>
                  <a:gd name="T26" fmla="*/ 0 w 57"/>
                  <a:gd name="T27" fmla="*/ 0 h 34"/>
                  <a:gd name="T28" fmla="*/ 1 w 57"/>
                  <a:gd name="T29" fmla="*/ 0 h 34"/>
                  <a:gd name="T30" fmla="*/ 1 w 57"/>
                  <a:gd name="T31" fmla="*/ 0 h 34"/>
                  <a:gd name="T32" fmla="*/ 1 w 57"/>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34">
                    <a:moveTo>
                      <a:pt x="57" y="34"/>
                    </a:moveTo>
                    <a:lnTo>
                      <a:pt x="51" y="27"/>
                    </a:lnTo>
                    <a:lnTo>
                      <a:pt x="43" y="20"/>
                    </a:lnTo>
                    <a:lnTo>
                      <a:pt x="34" y="14"/>
                    </a:lnTo>
                    <a:lnTo>
                      <a:pt x="26" y="8"/>
                    </a:lnTo>
                    <a:lnTo>
                      <a:pt x="17" y="4"/>
                    </a:lnTo>
                    <a:lnTo>
                      <a:pt x="9" y="1"/>
                    </a:lnTo>
                    <a:lnTo>
                      <a:pt x="4" y="0"/>
                    </a:lnTo>
                    <a:lnTo>
                      <a:pt x="0" y="1"/>
                    </a:lnTo>
                    <a:lnTo>
                      <a:pt x="0" y="4"/>
                    </a:lnTo>
                    <a:lnTo>
                      <a:pt x="5" y="7"/>
                    </a:lnTo>
                    <a:lnTo>
                      <a:pt x="12" y="11"/>
                    </a:lnTo>
                    <a:lnTo>
                      <a:pt x="20" y="14"/>
                    </a:lnTo>
                    <a:lnTo>
                      <a:pt x="29" y="19"/>
                    </a:lnTo>
                    <a:lnTo>
                      <a:pt x="40" y="23"/>
                    </a:lnTo>
                    <a:lnTo>
                      <a:pt x="49" y="28"/>
                    </a:lnTo>
                    <a:lnTo>
                      <a:pt x="57" y="3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61" name="Freeform 149">
                <a:extLst>
                  <a:ext uri="{FF2B5EF4-FFF2-40B4-BE49-F238E27FC236}">
                    <a16:creationId xmlns:a16="http://schemas.microsoft.com/office/drawing/2014/main" xmlns="" id="{AC34CDBC-9E2F-4900-AB34-F87FDE2AEA8F}"/>
                  </a:ext>
                </a:extLst>
              </p:cNvPr>
              <p:cNvSpPr>
                <a:spLocks/>
              </p:cNvSpPr>
              <p:nvPr/>
            </p:nvSpPr>
            <p:spPr bwMode="auto">
              <a:xfrm>
                <a:off x="2756" y="220"/>
                <a:ext cx="31" cy="20"/>
              </a:xfrm>
              <a:custGeom>
                <a:avLst/>
                <a:gdLst>
                  <a:gd name="T0" fmla="*/ 0 w 62"/>
                  <a:gd name="T1" fmla="*/ 1 h 40"/>
                  <a:gd name="T2" fmla="*/ 1 w 62"/>
                  <a:gd name="T3" fmla="*/ 0 h 40"/>
                  <a:gd name="T4" fmla="*/ 1 w 62"/>
                  <a:gd name="T5" fmla="*/ 1 h 40"/>
                  <a:gd name="T6" fmla="*/ 1 w 62"/>
                  <a:gd name="T7" fmla="*/ 1 h 40"/>
                  <a:gd name="T8" fmla="*/ 1 w 62"/>
                  <a:gd name="T9" fmla="*/ 1 h 40"/>
                  <a:gd name="T10" fmla="*/ 2 w 62"/>
                  <a:gd name="T11" fmla="*/ 1 h 40"/>
                  <a:gd name="T12" fmla="*/ 2 w 62"/>
                  <a:gd name="T13" fmla="*/ 1 h 40"/>
                  <a:gd name="T14" fmla="*/ 2 w 62"/>
                  <a:gd name="T15" fmla="*/ 1 h 40"/>
                  <a:gd name="T16" fmla="*/ 2 w 62"/>
                  <a:gd name="T17" fmla="*/ 2 h 40"/>
                  <a:gd name="T18" fmla="*/ 2 w 62"/>
                  <a:gd name="T19" fmla="*/ 2 h 40"/>
                  <a:gd name="T20" fmla="*/ 2 w 62"/>
                  <a:gd name="T21" fmla="*/ 1 h 40"/>
                  <a:gd name="T22" fmla="*/ 2 w 62"/>
                  <a:gd name="T23" fmla="*/ 1 h 40"/>
                  <a:gd name="T24" fmla="*/ 1 w 62"/>
                  <a:gd name="T25" fmla="*/ 1 h 40"/>
                  <a:gd name="T26" fmla="*/ 1 w 62"/>
                  <a:gd name="T27" fmla="*/ 1 h 40"/>
                  <a:gd name="T28" fmla="*/ 1 w 62"/>
                  <a:gd name="T29" fmla="*/ 1 h 40"/>
                  <a:gd name="T30" fmla="*/ 1 w 62"/>
                  <a:gd name="T31" fmla="*/ 1 h 40"/>
                  <a:gd name="T32" fmla="*/ 0 w 62"/>
                  <a:gd name="T33" fmla="*/ 1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2" h="40">
                    <a:moveTo>
                      <a:pt x="0" y="2"/>
                    </a:moveTo>
                    <a:lnTo>
                      <a:pt x="3" y="0"/>
                    </a:lnTo>
                    <a:lnTo>
                      <a:pt x="8" y="2"/>
                    </a:lnTo>
                    <a:lnTo>
                      <a:pt x="18" y="5"/>
                    </a:lnTo>
                    <a:lnTo>
                      <a:pt x="27" y="10"/>
                    </a:lnTo>
                    <a:lnTo>
                      <a:pt x="37" y="15"/>
                    </a:lnTo>
                    <a:lnTo>
                      <a:pt x="46" y="22"/>
                    </a:lnTo>
                    <a:lnTo>
                      <a:pt x="56" y="30"/>
                    </a:lnTo>
                    <a:lnTo>
                      <a:pt x="62" y="40"/>
                    </a:lnTo>
                    <a:lnTo>
                      <a:pt x="54" y="35"/>
                    </a:lnTo>
                    <a:lnTo>
                      <a:pt x="45" y="30"/>
                    </a:lnTo>
                    <a:lnTo>
                      <a:pt x="35" y="25"/>
                    </a:lnTo>
                    <a:lnTo>
                      <a:pt x="24" y="19"/>
                    </a:lnTo>
                    <a:lnTo>
                      <a:pt x="14" y="13"/>
                    </a:lnTo>
                    <a:lnTo>
                      <a:pt x="6" y="9"/>
                    </a:lnTo>
                    <a:lnTo>
                      <a:pt x="1" y="4"/>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62" name="Freeform 150">
                <a:extLst>
                  <a:ext uri="{FF2B5EF4-FFF2-40B4-BE49-F238E27FC236}">
                    <a16:creationId xmlns:a16="http://schemas.microsoft.com/office/drawing/2014/main" xmlns="" id="{AC27E57B-E74C-4435-89BC-64F7B1DF9D66}"/>
                  </a:ext>
                </a:extLst>
              </p:cNvPr>
              <p:cNvSpPr>
                <a:spLocks/>
              </p:cNvSpPr>
              <p:nvPr/>
            </p:nvSpPr>
            <p:spPr bwMode="auto">
              <a:xfrm>
                <a:off x="2749" y="240"/>
                <a:ext cx="41" cy="26"/>
              </a:xfrm>
              <a:custGeom>
                <a:avLst/>
                <a:gdLst>
                  <a:gd name="T0" fmla="*/ 0 w 81"/>
                  <a:gd name="T1" fmla="*/ 0 h 53"/>
                  <a:gd name="T2" fmla="*/ 1 w 81"/>
                  <a:gd name="T3" fmla="*/ 0 h 53"/>
                  <a:gd name="T4" fmla="*/ 1 w 81"/>
                  <a:gd name="T5" fmla="*/ 0 h 53"/>
                  <a:gd name="T6" fmla="*/ 1 w 81"/>
                  <a:gd name="T7" fmla="*/ 0 h 53"/>
                  <a:gd name="T8" fmla="*/ 2 w 81"/>
                  <a:gd name="T9" fmla="*/ 0 h 53"/>
                  <a:gd name="T10" fmla="*/ 2 w 81"/>
                  <a:gd name="T11" fmla="*/ 0 h 53"/>
                  <a:gd name="T12" fmla="*/ 2 w 81"/>
                  <a:gd name="T13" fmla="*/ 1 h 53"/>
                  <a:gd name="T14" fmla="*/ 3 w 81"/>
                  <a:gd name="T15" fmla="*/ 1 h 53"/>
                  <a:gd name="T16" fmla="*/ 3 w 81"/>
                  <a:gd name="T17" fmla="*/ 1 h 53"/>
                  <a:gd name="T18" fmla="*/ 3 w 81"/>
                  <a:gd name="T19" fmla="*/ 1 h 53"/>
                  <a:gd name="T20" fmla="*/ 2 w 81"/>
                  <a:gd name="T21" fmla="*/ 1 h 53"/>
                  <a:gd name="T22" fmla="*/ 2 w 81"/>
                  <a:gd name="T23" fmla="*/ 1 h 53"/>
                  <a:gd name="T24" fmla="*/ 2 w 81"/>
                  <a:gd name="T25" fmla="*/ 0 h 53"/>
                  <a:gd name="T26" fmla="*/ 1 w 81"/>
                  <a:gd name="T27" fmla="*/ 0 h 53"/>
                  <a:gd name="T28" fmla="*/ 1 w 81"/>
                  <a:gd name="T29" fmla="*/ 0 h 53"/>
                  <a:gd name="T30" fmla="*/ 1 w 81"/>
                  <a:gd name="T31" fmla="*/ 0 h 53"/>
                  <a:gd name="T32" fmla="*/ 0 w 81"/>
                  <a:gd name="T33" fmla="*/ 0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1" h="53">
                    <a:moveTo>
                      <a:pt x="0" y="1"/>
                    </a:moveTo>
                    <a:lnTo>
                      <a:pt x="4" y="0"/>
                    </a:lnTo>
                    <a:lnTo>
                      <a:pt x="13" y="2"/>
                    </a:lnTo>
                    <a:lnTo>
                      <a:pt x="25" y="7"/>
                    </a:lnTo>
                    <a:lnTo>
                      <a:pt x="37" y="13"/>
                    </a:lnTo>
                    <a:lnTo>
                      <a:pt x="51" y="23"/>
                    </a:lnTo>
                    <a:lnTo>
                      <a:pt x="64" y="32"/>
                    </a:lnTo>
                    <a:lnTo>
                      <a:pt x="74" y="42"/>
                    </a:lnTo>
                    <a:lnTo>
                      <a:pt x="81" y="53"/>
                    </a:lnTo>
                    <a:lnTo>
                      <a:pt x="75" y="48"/>
                    </a:lnTo>
                    <a:lnTo>
                      <a:pt x="64" y="42"/>
                    </a:lnTo>
                    <a:lnTo>
                      <a:pt x="50" y="35"/>
                    </a:lnTo>
                    <a:lnTo>
                      <a:pt x="36" y="26"/>
                    </a:lnTo>
                    <a:lnTo>
                      <a:pt x="21" y="18"/>
                    </a:lnTo>
                    <a:lnTo>
                      <a:pt x="10" y="11"/>
                    </a:lnTo>
                    <a:lnTo>
                      <a:pt x="3" y="5"/>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63" name="Freeform 151">
                <a:extLst>
                  <a:ext uri="{FF2B5EF4-FFF2-40B4-BE49-F238E27FC236}">
                    <a16:creationId xmlns:a16="http://schemas.microsoft.com/office/drawing/2014/main" xmlns="" id="{BAC37741-7122-45D1-A515-34603A42F88C}"/>
                  </a:ext>
                </a:extLst>
              </p:cNvPr>
              <p:cNvSpPr>
                <a:spLocks/>
              </p:cNvSpPr>
              <p:nvPr/>
            </p:nvSpPr>
            <p:spPr bwMode="auto">
              <a:xfrm>
                <a:off x="2743" y="262"/>
                <a:ext cx="44" cy="29"/>
              </a:xfrm>
              <a:custGeom>
                <a:avLst/>
                <a:gdLst>
                  <a:gd name="T0" fmla="*/ 0 w 88"/>
                  <a:gd name="T1" fmla="*/ 0 h 59"/>
                  <a:gd name="T2" fmla="*/ 1 w 88"/>
                  <a:gd name="T3" fmla="*/ 0 h 59"/>
                  <a:gd name="T4" fmla="*/ 1 w 88"/>
                  <a:gd name="T5" fmla="*/ 0 h 59"/>
                  <a:gd name="T6" fmla="*/ 1 w 88"/>
                  <a:gd name="T7" fmla="*/ 0 h 59"/>
                  <a:gd name="T8" fmla="*/ 2 w 88"/>
                  <a:gd name="T9" fmla="*/ 0 h 59"/>
                  <a:gd name="T10" fmla="*/ 2 w 88"/>
                  <a:gd name="T11" fmla="*/ 0 h 59"/>
                  <a:gd name="T12" fmla="*/ 3 w 88"/>
                  <a:gd name="T13" fmla="*/ 1 h 59"/>
                  <a:gd name="T14" fmla="*/ 3 w 88"/>
                  <a:gd name="T15" fmla="*/ 1 h 59"/>
                  <a:gd name="T16" fmla="*/ 3 w 88"/>
                  <a:gd name="T17" fmla="*/ 1 h 59"/>
                  <a:gd name="T18" fmla="*/ 3 w 88"/>
                  <a:gd name="T19" fmla="*/ 1 h 59"/>
                  <a:gd name="T20" fmla="*/ 3 w 88"/>
                  <a:gd name="T21" fmla="*/ 1 h 59"/>
                  <a:gd name="T22" fmla="*/ 2 w 88"/>
                  <a:gd name="T23" fmla="*/ 1 h 59"/>
                  <a:gd name="T24" fmla="*/ 2 w 88"/>
                  <a:gd name="T25" fmla="*/ 0 h 59"/>
                  <a:gd name="T26" fmla="*/ 1 w 88"/>
                  <a:gd name="T27" fmla="*/ 0 h 59"/>
                  <a:gd name="T28" fmla="*/ 1 w 88"/>
                  <a:gd name="T29" fmla="*/ 0 h 59"/>
                  <a:gd name="T30" fmla="*/ 1 w 88"/>
                  <a:gd name="T31" fmla="*/ 0 h 59"/>
                  <a:gd name="T32" fmla="*/ 0 w 88"/>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8" h="59">
                    <a:moveTo>
                      <a:pt x="0" y="2"/>
                    </a:moveTo>
                    <a:lnTo>
                      <a:pt x="4" y="0"/>
                    </a:lnTo>
                    <a:lnTo>
                      <a:pt x="15" y="3"/>
                    </a:lnTo>
                    <a:lnTo>
                      <a:pt x="27" y="10"/>
                    </a:lnTo>
                    <a:lnTo>
                      <a:pt x="42" y="18"/>
                    </a:lnTo>
                    <a:lnTo>
                      <a:pt x="57" y="28"/>
                    </a:lnTo>
                    <a:lnTo>
                      <a:pt x="71" y="38"/>
                    </a:lnTo>
                    <a:lnTo>
                      <a:pt x="83" y="49"/>
                    </a:lnTo>
                    <a:lnTo>
                      <a:pt x="88" y="59"/>
                    </a:lnTo>
                    <a:lnTo>
                      <a:pt x="82" y="56"/>
                    </a:lnTo>
                    <a:lnTo>
                      <a:pt x="70" y="49"/>
                    </a:lnTo>
                    <a:lnTo>
                      <a:pt x="55" y="40"/>
                    </a:lnTo>
                    <a:lnTo>
                      <a:pt x="39" y="30"/>
                    </a:lnTo>
                    <a:lnTo>
                      <a:pt x="24" y="21"/>
                    </a:lnTo>
                    <a:lnTo>
                      <a:pt x="11" y="12"/>
                    </a:lnTo>
                    <a:lnTo>
                      <a:pt x="2" y="5"/>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64" name="Freeform 152">
                <a:extLst>
                  <a:ext uri="{FF2B5EF4-FFF2-40B4-BE49-F238E27FC236}">
                    <a16:creationId xmlns:a16="http://schemas.microsoft.com/office/drawing/2014/main" xmlns="" id="{9E878E0B-0E53-4569-B2D9-DB39B7C2EB1C}"/>
                  </a:ext>
                </a:extLst>
              </p:cNvPr>
              <p:cNvSpPr>
                <a:spLocks/>
              </p:cNvSpPr>
              <p:nvPr/>
            </p:nvSpPr>
            <p:spPr bwMode="auto">
              <a:xfrm>
                <a:off x="2747" y="276"/>
                <a:ext cx="36" cy="31"/>
              </a:xfrm>
              <a:custGeom>
                <a:avLst/>
                <a:gdLst>
                  <a:gd name="T0" fmla="*/ 0 w 71"/>
                  <a:gd name="T1" fmla="*/ 0 h 62"/>
                  <a:gd name="T2" fmla="*/ 1 w 71"/>
                  <a:gd name="T3" fmla="*/ 0 h 62"/>
                  <a:gd name="T4" fmla="*/ 1 w 71"/>
                  <a:gd name="T5" fmla="*/ 1 h 62"/>
                  <a:gd name="T6" fmla="*/ 1 w 71"/>
                  <a:gd name="T7" fmla="*/ 1 h 62"/>
                  <a:gd name="T8" fmla="*/ 2 w 71"/>
                  <a:gd name="T9" fmla="*/ 1 h 62"/>
                  <a:gd name="T10" fmla="*/ 2 w 71"/>
                  <a:gd name="T11" fmla="*/ 2 h 62"/>
                  <a:gd name="T12" fmla="*/ 2 w 71"/>
                  <a:gd name="T13" fmla="*/ 2 h 62"/>
                  <a:gd name="T14" fmla="*/ 3 w 71"/>
                  <a:gd name="T15" fmla="*/ 2 h 62"/>
                  <a:gd name="T16" fmla="*/ 3 w 71"/>
                  <a:gd name="T17" fmla="*/ 2 h 62"/>
                  <a:gd name="T18" fmla="*/ 2 w 71"/>
                  <a:gd name="T19" fmla="*/ 2 h 62"/>
                  <a:gd name="T20" fmla="*/ 2 w 71"/>
                  <a:gd name="T21" fmla="*/ 2 h 62"/>
                  <a:gd name="T22" fmla="*/ 2 w 71"/>
                  <a:gd name="T23" fmla="*/ 2 h 62"/>
                  <a:gd name="T24" fmla="*/ 1 w 71"/>
                  <a:gd name="T25" fmla="*/ 1 h 62"/>
                  <a:gd name="T26" fmla="*/ 1 w 71"/>
                  <a:gd name="T27" fmla="*/ 1 h 62"/>
                  <a:gd name="T28" fmla="*/ 1 w 71"/>
                  <a:gd name="T29" fmla="*/ 1 h 62"/>
                  <a:gd name="T30" fmla="*/ 1 w 71"/>
                  <a:gd name="T31" fmla="*/ 1 h 62"/>
                  <a:gd name="T32" fmla="*/ 0 w 71"/>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62">
                    <a:moveTo>
                      <a:pt x="0" y="0"/>
                    </a:moveTo>
                    <a:lnTo>
                      <a:pt x="3" y="0"/>
                    </a:lnTo>
                    <a:lnTo>
                      <a:pt x="11" y="5"/>
                    </a:lnTo>
                    <a:lnTo>
                      <a:pt x="23" y="13"/>
                    </a:lnTo>
                    <a:lnTo>
                      <a:pt x="36" y="22"/>
                    </a:lnTo>
                    <a:lnTo>
                      <a:pt x="48" y="34"/>
                    </a:lnTo>
                    <a:lnTo>
                      <a:pt x="60" y="44"/>
                    </a:lnTo>
                    <a:lnTo>
                      <a:pt x="68" y="54"/>
                    </a:lnTo>
                    <a:lnTo>
                      <a:pt x="71" y="62"/>
                    </a:lnTo>
                    <a:lnTo>
                      <a:pt x="64" y="57"/>
                    </a:lnTo>
                    <a:lnTo>
                      <a:pt x="54" y="50"/>
                    </a:lnTo>
                    <a:lnTo>
                      <a:pt x="41" y="41"/>
                    </a:lnTo>
                    <a:lnTo>
                      <a:pt x="29" y="31"/>
                    </a:lnTo>
                    <a:lnTo>
                      <a:pt x="16" y="21"/>
                    </a:lnTo>
                    <a:lnTo>
                      <a:pt x="7" y="13"/>
                    </a:lnTo>
                    <a:lnTo>
                      <a:pt x="1" y="5"/>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65" name="Freeform 153">
                <a:extLst>
                  <a:ext uri="{FF2B5EF4-FFF2-40B4-BE49-F238E27FC236}">
                    <a16:creationId xmlns:a16="http://schemas.microsoft.com/office/drawing/2014/main" xmlns="" id="{FFFE2218-3126-48C2-8FAD-7ADF7F9F556E}"/>
                  </a:ext>
                </a:extLst>
              </p:cNvPr>
              <p:cNvSpPr>
                <a:spLocks/>
              </p:cNvSpPr>
              <p:nvPr/>
            </p:nvSpPr>
            <p:spPr bwMode="auto">
              <a:xfrm>
                <a:off x="2748" y="293"/>
                <a:ext cx="29" cy="26"/>
              </a:xfrm>
              <a:custGeom>
                <a:avLst/>
                <a:gdLst>
                  <a:gd name="T0" fmla="*/ 0 w 59"/>
                  <a:gd name="T1" fmla="*/ 0 h 53"/>
                  <a:gd name="T2" fmla="*/ 0 w 59"/>
                  <a:gd name="T3" fmla="*/ 0 h 53"/>
                  <a:gd name="T4" fmla="*/ 0 w 59"/>
                  <a:gd name="T5" fmla="*/ 0 h 53"/>
                  <a:gd name="T6" fmla="*/ 0 w 59"/>
                  <a:gd name="T7" fmla="*/ 0 h 53"/>
                  <a:gd name="T8" fmla="*/ 0 w 59"/>
                  <a:gd name="T9" fmla="*/ 0 h 53"/>
                  <a:gd name="T10" fmla="*/ 1 w 59"/>
                  <a:gd name="T11" fmla="*/ 0 h 53"/>
                  <a:gd name="T12" fmla="*/ 1 w 59"/>
                  <a:gd name="T13" fmla="*/ 1 h 53"/>
                  <a:gd name="T14" fmla="*/ 1 w 59"/>
                  <a:gd name="T15" fmla="*/ 1 h 53"/>
                  <a:gd name="T16" fmla="*/ 1 w 59"/>
                  <a:gd name="T17" fmla="*/ 1 h 53"/>
                  <a:gd name="T18" fmla="*/ 1 w 59"/>
                  <a:gd name="T19" fmla="*/ 1 h 53"/>
                  <a:gd name="T20" fmla="*/ 1 w 59"/>
                  <a:gd name="T21" fmla="*/ 1 h 53"/>
                  <a:gd name="T22" fmla="*/ 1 w 59"/>
                  <a:gd name="T23" fmla="*/ 1 h 53"/>
                  <a:gd name="T24" fmla="*/ 0 w 59"/>
                  <a:gd name="T25" fmla="*/ 0 h 53"/>
                  <a:gd name="T26" fmla="*/ 0 w 59"/>
                  <a:gd name="T27" fmla="*/ 0 h 53"/>
                  <a:gd name="T28" fmla="*/ 0 w 59"/>
                  <a:gd name="T29" fmla="*/ 0 h 53"/>
                  <a:gd name="T30" fmla="*/ 0 w 59"/>
                  <a:gd name="T31" fmla="*/ 0 h 53"/>
                  <a:gd name="T32" fmla="*/ 0 w 59"/>
                  <a:gd name="T33" fmla="*/ 0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53">
                    <a:moveTo>
                      <a:pt x="0" y="0"/>
                    </a:moveTo>
                    <a:lnTo>
                      <a:pt x="4" y="0"/>
                    </a:lnTo>
                    <a:lnTo>
                      <a:pt x="11" y="2"/>
                    </a:lnTo>
                    <a:lnTo>
                      <a:pt x="20" y="7"/>
                    </a:lnTo>
                    <a:lnTo>
                      <a:pt x="30" y="13"/>
                    </a:lnTo>
                    <a:lnTo>
                      <a:pt x="39" y="23"/>
                    </a:lnTo>
                    <a:lnTo>
                      <a:pt x="49" y="32"/>
                    </a:lnTo>
                    <a:lnTo>
                      <a:pt x="55" y="42"/>
                    </a:lnTo>
                    <a:lnTo>
                      <a:pt x="59" y="53"/>
                    </a:lnTo>
                    <a:lnTo>
                      <a:pt x="53" y="47"/>
                    </a:lnTo>
                    <a:lnTo>
                      <a:pt x="44" y="40"/>
                    </a:lnTo>
                    <a:lnTo>
                      <a:pt x="34" y="32"/>
                    </a:lnTo>
                    <a:lnTo>
                      <a:pt x="23" y="24"/>
                    </a:lnTo>
                    <a:lnTo>
                      <a:pt x="13" y="16"/>
                    </a:lnTo>
                    <a:lnTo>
                      <a:pt x="5" y="9"/>
                    </a:lnTo>
                    <a:lnTo>
                      <a:pt x="0"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66" name="Freeform 154">
                <a:extLst>
                  <a:ext uri="{FF2B5EF4-FFF2-40B4-BE49-F238E27FC236}">
                    <a16:creationId xmlns:a16="http://schemas.microsoft.com/office/drawing/2014/main" xmlns="" id="{8D416320-349E-49AB-B7BD-60DBBDE86559}"/>
                  </a:ext>
                </a:extLst>
              </p:cNvPr>
              <p:cNvSpPr>
                <a:spLocks/>
              </p:cNvSpPr>
              <p:nvPr/>
            </p:nvSpPr>
            <p:spPr bwMode="auto">
              <a:xfrm>
                <a:off x="2748" y="309"/>
                <a:ext cx="21" cy="22"/>
              </a:xfrm>
              <a:custGeom>
                <a:avLst/>
                <a:gdLst>
                  <a:gd name="T0" fmla="*/ 0 w 43"/>
                  <a:gd name="T1" fmla="*/ 0 h 45"/>
                  <a:gd name="T2" fmla="*/ 0 w 43"/>
                  <a:gd name="T3" fmla="*/ 0 h 45"/>
                  <a:gd name="T4" fmla="*/ 0 w 43"/>
                  <a:gd name="T5" fmla="*/ 0 h 45"/>
                  <a:gd name="T6" fmla="*/ 0 w 43"/>
                  <a:gd name="T7" fmla="*/ 0 h 45"/>
                  <a:gd name="T8" fmla="*/ 0 w 43"/>
                  <a:gd name="T9" fmla="*/ 0 h 45"/>
                  <a:gd name="T10" fmla="*/ 0 w 43"/>
                  <a:gd name="T11" fmla="*/ 0 h 45"/>
                  <a:gd name="T12" fmla="*/ 1 w 43"/>
                  <a:gd name="T13" fmla="*/ 1 h 45"/>
                  <a:gd name="T14" fmla="*/ 1 w 43"/>
                  <a:gd name="T15" fmla="*/ 1 h 45"/>
                  <a:gd name="T16" fmla="*/ 1 w 43"/>
                  <a:gd name="T17" fmla="*/ 1 h 45"/>
                  <a:gd name="T18" fmla="*/ 1 w 43"/>
                  <a:gd name="T19" fmla="*/ 1 h 45"/>
                  <a:gd name="T20" fmla="*/ 1 w 43"/>
                  <a:gd name="T21" fmla="*/ 1 h 45"/>
                  <a:gd name="T22" fmla="*/ 0 w 43"/>
                  <a:gd name="T23" fmla="*/ 0 h 45"/>
                  <a:gd name="T24" fmla="*/ 0 w 43"/>
                  <a:gd name="T25" fmla="*/ 0 h 45"/>
                  <a:gd name="T26" fmla="*/ 0 w 43"/>
                  <a:gd name="T27" fmla="*/ 0 h 45"/>
                  <a:gd name="T28" fmla="*/ 0 w 43"/>
                  <a:gd name="T29" fmla="*/ 0 h 45"/>
                  <a:gd name="T30" fmla="*/ 0 w 43"/>
                  <a:gd name="T31" fmla="*/ 0 h 45"/>
                  <a:gd name="T32" fmla="*/ 0 w 43"/>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45">
                    <a:moveTo>
                      <a:pt x="0" y="0"/>
                    </a:moveTo>
                    <a:lnTo>
                      <a:pt x="3" y="0"/>
                    </a:lnTo>
                    <a:lnTo>
                      <a:pt x="9" y="2"/>
                    </a:lnTo>
                    <a:lnTo>
                      <a:pt x="16" y="8"/>
                    </a:lnTo>
                    <a:lnTo>
                      <a:pt x="24" y="16"/>
                    </a:lnTo>
                    <a:lnTo>
                      <a:pt x="31" y="24"/>
                    </a:lnTo>
                    <a:lnTo>
                      <a:pt x="38" y="32"/>
                    </a:lnTo>
                    <a:lnTo>
                      <a:pt x="41" y="39"/>
                    </a:lnTo>
                    <a:lnTo>
                      <a:pt x="43" y="45"/>
                    </a:lnTo>
                    <a:lnTo>
                      <a:pt x="38" y="40"/>
                    </a:lnTo>
                    <a:lnTo>
                      <a:pt x="32" y="34"/>
                    </a:lnTo>
                    <a:lnTo>
                      <a:pt x="25" y="29"/>
                    </a:lnTo>
                    <a:lnTo>
                      <a:pt x="18" y="22"/>
                    </a:lnTo>
                    <a:lnTo>
                      <a:pt x="12" y="15"/>
                    </a:lnTo>
                    <a:lnTo>
                      <a:pt x="6" y="9"/>
                    </a:lnTo>
                    <a:lnTo>
                      <a:pt x="1"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67" name="Freeform 155">
                <a:extLst>
                  <a:ext uri="{FF2B5EF4-FFF2-40B4-BE49-F238E27FC236}">
                    <a16:creationId xmlns:a16="http://schemas.microsoft.com/office/drawing/2014/main" xmlns="" id="{B70D1AFA-DF88-4F11-B03B-70F94285FD4D}"/>
                  </a:ext>
                </a:extLst>
              </p:cNvPr>
              <p:cNvSpPr>
                <a:spLocks/>
              </p:cNvSpPr>
              <p:nvPr/>
            </p:nvSpPr>
            <p:spPr bwMode="auto">
              <a:xfrm>
                <a:off x="2749" y="323"/>
                <a:ext cx="15" cy="16"/>
              </a:xfrm>
              <a:custGeom>
                <a:avLst/>
                <a:gdLst>
                  <a:gd name="T0" fmla="*/ 1 w 29"/>
                  <a:gd name="T1" fmla="*/ 0 h 31"/>
                  <a:gd name="T2" fmla="*/ 1 w 29"/>
                  <a:gd name="T3" fmla="*/ 1 h 31"/>
                  <a:gd name="T4" fmla="*/ 1 w 29"/>
                  <a:gd name="T5" fmla="*/ 1 h 31"/>
                  <a:gd name="T6" fmla="*/ 1 w 29"/>
                  <a:gd name="T7" fmla="*/ 1 h 31"/>
                  <a:gd name="T8" fmla="*/ 1 w 29"/>
                  <a:gd name="T9" fmla="*/ 1 h 31"/>
                  <a:gd name="T10" fmla="*/ 1 w 29"/>
                  <a:gd name="T11" fmla="*/ 1 h 31"/>
                  <a:gd name="T12" fmla="*/ 1 w 29"/>
                  <a:gd name="T13" fmla="*/ 1 h 31"/>
                  <a:gd name="T14" fmla="*/ 1 w 29"/>
                  <a:gd name="T15" fmla="*/ 1 h 31"/>
                  <a:gd name="T16" fmla="*/ 1 w 29"/>
                  <a:gd name="T17" fmla="*/ 1 h 31"/>
                  <a:gd name="T18" fmla="*/ 1 w 29"/>
                  <a:gd name="T19" fmla="*/ 1 h 31"/>
                  <a:gd name="T20" fmla="*/ 1 w 29"/>
                  <a:gd name="T21" fmla="*/ 1 h 31"/>
                  <a:gd name="T22" fmla="*/ 0 w 29"/>
                  <a:gd name="T23" fmla="*/ 1 h 31"/>
                  <a:gd name="T24" fmla="*/ 1 w 29"/>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31">
                    <a:moveTo>
                      <a:pt x="3" y="0"/>
                    </a:moveTo>
                    <a:lnTo>
                      <a:pt x="10" y="1"/>
                    </a:lnTo>
                    <a:lnTo>
                      <a:pt x="20" y="9"/>
                    </a:lnTo>
                    <a:lnTo>
                      <a:pt x="29" y="20"/>
                    </a:lnTo>
                    <a:lnTo>
                      <a:pt x="29" y="31"/>
                    </a:lnTo>
                    <a:lnTo>
                      <a:pt x="27" y="25"/>
                    </a:lnTo>
                    <a:lnTo>
                      <a:pt x="24" y="20"/>
                    </a:lnTo>
                    <a:lnTo>
                      <a:pt x="18" y="16"/>
                    </a:lnTo>
                    <a:lnTo>
                      <a:pt x="12" y="11"/>
                    </a:lnTo>
                    <a:lnTo>
                      <a:pt x="6" y="8"/>
                    </a:lnTo>
                    <a:lnTo>
                      <a:pt x="3" y="4"/>
                    </a:lnTo>
                    <a:lnTo>
                      <a:pt x="0" y="2"/>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68" name="Freeform 156">
                <a:extLst>
                  <a:ext uri="{FF2B5EF4-FFF2-40B4-BE49-F238E27FC236}">
                    <a16:creationId xmlns:a16="http://schemas.microsoft.com/office/drawing/2014/main" xmlns="" id="{695B0270-BAD2-4AB0-990A-34727B266CAF}"/>
                  </a:ext>
                </a:extLst>
              </p:cNvPr>
              <p:cNvSpPr>
                <a:spLocks/>
              </p:cNvSpPr>
              <p:nvPr/>
            </p:nvSpPr>
            <p:spPr bwMode="auto">
              <a:xfrm>
                <a:off x="2761" y="201"/>
                <a:ext cx="19" cy="17"/>
              </a:xfrm>
              <a:custGeom>
                <a:avLst/>
                <a:gdLst>
                  <a:gd name="T0" fmla="*/ 2 w 37"/>
                  <a:gd name="T1" fmla="*/ 1 h 35"/>
                  <a:gd name="T2" fmla="*/ 2 w 37"/>
                  <a:gd name="T3" fmla="*/ 1 h 35"/>
                  <a:gd name="T4" fmla="*/ 1 w 37"/>
                  <a:gd name="T5" fmla="*/ 0 h 35"/>
                  <a:gd name="T6" fmla="*/ 1 w 37"/>
                  <a:gd name="T7" fmla="*/ 0 h 35"/>
                  <a:gd name="T8" fmla="*/ 1 w 37"/>
                  <a:gd name="T9" fmla="*/ 0 h 35"/>
                  <a:gd name="T10" fmla="*/ 1 w 37"/>
                  <a:gd name="T11" fmla="*/ 0 h 35"/>
                  <a:gd name="T12" fmla="*/ 1 w 37"/>
                  <a:gd name="T13" fmla="*/ 0 h 35"/>
                  <a:gd name="T14" fmla="*/ 0 w 37"/>
                  <a:gd name="T15" fmla="*/ 0 h 35"/>
                  <a:gd name="T16" fmla="*/ 1 w 37"/>
                  <a:gd name="T17" fmla="*/ 0 h 35"/>
                  <a:gd name="T18" fmla="*/ 1 w 37"/>
                  <a:gd name="T19" fmla="*/ 0 h 35"/>
                  <a:gd name="T20" fmla="*/ 1 w 37"/>
                  <a:gd name="T21" fmla="*/ 0 h 35"/>
                  <a:gd name="T22" fmla="*/ 1 w 37"/>
                  <a:gd name="T23" fmla="*/ 0 h 35"/>
                  <a:gd name="T24" fmla="*/ 1 w 37"/>
                  <a:gd name="T25" fmla="*/ 0 h 35"/>
                  <a:gd name="T26" fmla="*/ 1 w 37"/>
                  <a:gd name="T27" fmla="*/ 0 h 35"/>
                  <a:gd name="T28" fmla="*/ 1 w 37"/>
                  <a:gd name="T29" fmla="*/ 0 h 35"/>
                  <a:gd name="T30" fmla="*/ 2 w 37"/>
                  <a:gd name="T31" fmla="*/ 0 h 35"/>
                  <a:gd name="T32" fmla="*/ 2 w 37"/>
                  <a:gd name="T33" fmla="*/ 1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35">
                    <a:moveTo>
                      <a:pt x="37" y="35"/>
                    </a:moveTo>
                    <a:lnTo>
                      <a:pt x="34" y="33"/>
                    </a:lnTo>
                    <a:lnTo>
                      <a:pt x="28" y="29"/>
                    </a:lnTo>
                    <a:lnTo>
                      <a:pt x="22" y="24"/>
                    </a:lnTo>
                    <a:lnTo>
                      <a:pt x="15" y="20"/>
                    </a:lnTo>
                    <a:lnTo>
                      <a:pt x="8" y="14"/>
                    </a:lnTo>
                    <a:lnTo>
                      <a:pt x="2" y="10"/>
                    </a:lnTo>
                    <a:lnTo>
                      <a:pt x="0" y="5"/>
                    </a:lnTo>
                    <a:lnTo>
                      <a:pt x="1" y="1"/>
                    </a:lnTo>
                    <a:lnTo>
                      <a:pt x="4" y="0"/>
                    </a:lnTo>
                    <a:lnTo>
                      <a:pt x="10" y="3"/>
                    </a:lnTo>
                    <a:lnTo>
                      <a:pt x="15" y="7"/>
                    </a:lnTo>
                    <a:lnTo>
                      <a:pt x="20" y="13"/>
                    </a:lnTo>
                    <a:lnTo>
                      <a:pt x="25" y="19"/>
                    </a:lnTo>
                    <a:lnTo>
                      <a:pt x="30" y="26"/>
                    </a:lnTo>
                    <a:lnTo>
                      <a:pt x="34" y="31"/>
                    </a:lnTo>
                    <a:lnTo>
                      <a:pt x="37" y="3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69" name="Freeform 157">
                <a:extLst>
                  <a:ext uri="{FF2B5EF4-FFF2-40B4-BE49-F238E27FC236}">
                    <a16:creationId xmlns:a16="http://schemas.microsoft.com/office/drawing/2014/main" xmlns="" id="{EFBBFE56-BD0D-45F2-8D2E-1D0957C94B82}"/>
                  </a:ext>
                </a:extLst>
              </p:cNvPr>
              <p:cNvSpPr>
                <a:spLocks/>
              </p:cNvSpPr>
              <p:nvPr/>
            </p:nvSpPr>
            <p:spPr bwMode="auto">
              <a:xfrm>
                <a:off x="2781" y="199"/>
                <a:ext cx="9" cy="20"/>
              </a:xfrm>
              <a:custGeom>
                <a:avLst/>
                <a:gdLst>
                  <a:gd name="T0" fmla="*/ 0 w 18"/>
                  <a:gd name="T1" fmla="*/ 2 h 40"/>
                  <a:gd name="T2" fmla="*/ 1 w 18"/>
                  <a:gd name="T3" fmla="*/ 2 h 40"/>
                  <a:gd name="T4" fmla="*/ 1 w 18"/>
                  <a:gd name="T5" fmla="*/ 1 h 40"/>
                  <a:gd name="T6" fmla="*/ 1 w 18"/>
                  <a:gd name="T7" fmla="*/ 1 h 40"/>
                  <a:gd name="T8" fmla="*/ 1 w 18"/>
                  <a:gd name="T9" fmla="*/ 0 h 40"/>
                  <a:gd name="T10" fmla="*/ 1 w 18"/>
                  <a:gd name="T11" fmla="*/ 1 h 40"/>
                  <a:gd name="T12" fmla="*/ 1 w 18"/>
                  <a:gd name="T13" fmla="*/ 1 h 40"/>
                  <a:gd name="T14" fmla="*/ 1 w 18"/>
                  <a:gd name="T15" fmla="*/ 1 h 40"/>
                  <a:gd name="T16" fmla="*/ 0 w 18"/>
                  <a:gd name="T17" fmla="*/ 2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40">
                    <a:moveTo>
                      <a:pt x="0" y="40"/>
                    </a:moveTo>
                    <a:lnTo>
                      <a:pt x="4" y="33"/>
                    </a:lnTo>
                    <a:lnTo>
                      <a:pt x="12" y="21"/>
                    </a:lnTo>
                    <a:lnTo>
                      <a:pt x="18" y="8"/>
                    </a:lnTo>
                    <a:lnTo>
                      <a:pt x="17" y="0"/>
                    </a:lnTo>
                    <a:lnTo>
                      <a:pt x="11" y="2"/>
                    </a:lnTo>
                    <a:lnTo>
                      <a:pt x="7" y="15"/>
                    </a:lnTo>
                    <a:lnTo>
                      <a:pt x="2" y="29"/>
                    </a:lnTo>
                    <a:lnTo>
                      <a:pt x="0" y="4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70" name="Freeform 158">
                <a:extLst>
                  <a:ext uri="{FF2B5EF4-FFF2-40B4-BE49-F238E27FC236}">
                    <a16:creationId xmlns:a16="http://schemas.microsoft.com/office/drawing/2014/main" xmlns="" id="{C7C1F60A-0143-42BE-B3A1-D662712F559D}"/>
                  </a:ext>
                </a:extLst>
              </p:cNvPr>
              <p:cNvSpPr>
                <a:spLocks/>
              </p:cNvSpPr>
              <p:nvPr/>
            </p:nvSpPr>
            <p:spPr bwMode="auto">
              <a:xfrm>
                <a:off x="2774" y="192"/>
                <a:ext cx="5" cy="22"/>
              </a:xfrm>
              <a:custGeom>
                <a:avLst/>
                <a:gdLst>
                  <a:gd name="T0" fmla="*/ 1 w 10"/>
                  <a:gd name="T1" fmla="*/ 1 h 45"/>
                  <a:gd name="T2" fmla="*/ 1 w 10"/>
                  <a:gd name="T3" fmla="*/ 1 h 45"/>
                  <a:gd name="T4" fmla="*/ 1 w 10"/>
                  <a:gd name="T5" fmla="*/ 0 h 45"/>
                  <a:gd name="T6" fmla="*/ 1 w 10"/>
                  <a:gd name="T7" fmla="*/ 0 h 45"/>
                  <a:gd name="T8" fmla="*/ 1 w 10"/>
                  <a:gd name="T9" fmla="*/ 0 h 45"/>
                  <a:gd name="T10" fmla="*/ 0 w 10"/>
                  <a:gd name="T11" fmla="*/ 0 h 45"/>
                  <a:gd name="T12" fmla="*/ 1 w 10"/>
                  <a:gd name="T13" fmla="*/ 0 h 45"/>
                  <a:gd name="T14" fmla="*/ 1 w 10"/>
                  <a:gd name="T15" fmla="*/ 1 h 45"/>
                  <a:gd name="T16" fmla="*/ 1 w 10"/>
                  <a:gd name="T17" fmla="*/ 1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45">
                    <a:moveTo>
                      <a:pt x="10" y="45"/>
                    </a:moveTo>
                    <a:lnTo>
                      <a:pt x="9" y="36"/>
                    </a:lnTo>
                    <a:lnTo>
                      <a:pt x="10" y="21"/>
                    </a:lnTo>
                    <a:lnTo>
                      <a:pt x="8" y="7"/>
                    </a:lnTo>
                    <a:lnTo>
                      <a:pt x="3" y="0"/>
                    </a:lnTo>
                    <a:lnTo>
                      <a:pt x="0" y="6"/>
                    </a:lnTo>
                    <a:lnTo>
                      <a:pt x="2" y="18"/>
                    </a:lnTo>
                    <a:lnTo>
                      <a:pt x="7" y="35"/>
                    </a:lnTo>
                    <a:lnTo>
                      <a:pt x="10" y="4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71" name="Freeform 159">
                <a:extLst>
                  <a:ext uri="{FF2B5EF4-FFF2-40B4-BE49-F238E27FC236}">
                    <a16:creationId xmlns:a16="http://schemas.microsoft.com/office/drawing/2014/main" xmlns="" id="{F50C8E8E-4F2B-4442-8D22-0CC02FA7117A}"/>
                  </a:ext>
                </a:extLst>
              </p:cNvPr>
              <p:cNvSpPr>
                <a:spLocks/>
              </p:cNvSpPr>
              <p:nvPr/>
            </p:nvSpPr>
            <p:spPr bwMode="auto">
              <a:xfrm>
                <a:off x="2784" y="205"/>
                <a:ext cx="17" cy="20"/>
              </a:xfrm>
              <a:custGeom>
                <a:avLst/>
                <a:gdLst>
                  <a:gd name="T0" fmla="*/ 0 w 34"/>
                  <a:gd name="T1" fmla="*/ 2 h 40"/>
                  <a:gd name="T2" fmla="*/ 1 w 34"/>
                  <a:gd name="T3" fmla="*/ 2 h 40"/>
                  <a:gd name="T4" fmla="*/ 1 w 34"/>
                  <a:gd name="T5" fmla="*/ 1 h 40"/>
                  <a:gd name="T6" fmla="*/ 1 w 34"/>
                  <a:gd name="T7" fmla="*/ 1 h 40"/>
                  <a:gd name="T8" fmla="*/ 1 w 34"/>
                  <a:gd name="T9" fmla="*/ 1 h 40"/>
                  <a:gd name="T10" fmla="*/ 1 w 34"/>
                  <a:gd name="T11" fmla="*/ 1 h 40"/>
                  <a:gd name="T12" fmla="*/ 1 w 34"/>
                  <a:gd name="T13" fmla="*/ 1 h 40"/>
                  <a:gd name="T14" fmla="*/ 1 w 34"/>
                  <a:gd name="T15" fmla="*/ 0 h 40"/>
                  <a:gd name="T16" fmla="*/ 2 w 34"/>
                  <a:gd name="T17" fmla="*/ 1 h 40"/>
                  <a:gd name="T18" fmla="*/ 2 w 34"/>
                  <a:gd name="T19" fmla="*/ 1 h 40"/>
                  <a:gd name="T20" fmla="*/ 1 w 34"/>
                  <a:gd name="T21" fmla="*/ 1 h 40"/>
                  <a:gd name="T22" fmla="*/ 1 w 34"/>
                  <a:gd name="T23" fmla="*/ 1 h 40"/>
                  <a:gd name="T24" fmla="*/ 1 w 34"/>
                  <a:gd name="T25" fmla="*/ 1 h 40"/>
                  <a:gd name="T26" fmla="*/ 1 w 34"/>
                  <a:gd name="T27" fmla="*/ 1 h 40"/>
                  <a:gd name="T28" fmla="*/ 1 w 34"/>
                  <a:gd name="T29" fmla="*/ 1 h 40"/>
                  <a:gd name="T30" fmla="*/ 1 w 34"/>
                  <a:gd name="T31" fmla="*/ 2 h 40"/>
                  <a:gd name="T32" fmla="*/ 0 w 34"/>
                  <a:gd name="T33" fmla="*/ 2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40">
                    <a:moveTo>
                      <a:pt x="0" y="40"/>
                    </a:moveTo>
                    <a:lnTo>
                      <a:pt x="3" y="34"/>
                    </a:lnTo>
                    <a:lnTo>
                      <a:pt x="6" y="28"/>
                    </a:lnTo>
                    <a:lnTo>
                      <a:pt x="11" y="20"/>
                    </a:lnTo>
                    <a:lnTo>
                      <a:pt x="17" y="13"/>
                    </a:lnTo>
                    <a:lnTo>
                      <a:pt x="23" y="6"/>
                    </a:lnTo>
                    <a:lnTo>
                      <a:pt x="27" y="2"/>
                    </a:lnTo>
                    <a:lnTo>
                      <a:pt x="31" y="0"/>
                    </a:lnTo>
                    <a:lnTo>
                      <a:pt x="34" y="1"/>
                    </a:lnTo>
                    <a:lnTo>
                      <a:pt x="34" y="4"/>
                    </a:lnTo>
                    <a:lnTo>
                      <a:pt x="32" y="9"/>
                    </a:lnTo>
                    <a:lnTo>
                      <a:pt x="27" y="14"/>
                    </a:lnTo>
                    <a:lnTo>
                      <a:pt x="20" y="20"/>
                    </a:lnTo>
                    <a:lnTo>
                      <a:pt x="15" y="27"/>
                    </a:lnTo>
                    <a:lnTo>
                      <a:pt x="8" y="32"/>
                    </a:lnTo>
                    <a:lnTo>
                      <a:pt x="3" y="36"/>
                    </a:lnTo>
                    <a:lnTo>
                      <a:pt x="0" y="4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72" name="Freeform 160">
                <a:extLst>
                  <a:ext uri="{FF2B5EF4-FFF2-40B4-BE49-F238E27FC236}">
                    <a16:creationId xmlns:a16="http://schemas.microsoft.com/office/drawing/2014/main" xmlns="" id="{6609C1B4-7476-4826-9E2A-B607F64C3415}"/>
                  </a:ext>
                </a:extLst>
              </p:cNvPr>
              <p:cNvSpPr>
                <a:spLocks/>
              </p:cNvSpPr>
              <p:nvPr/>
            </p:nvSpPr>
            <p:spPr bwMode="auto">
              <a:xfrm>
                <a:off x="2768" y="329"/>
                <a:ext cx="28" cy="6"/>
              </a:xfrm>
              <a:custGeom>
                <a:avLst/>
                <a:gdLst>
                  <a:gd name="T0" fmla="*/ 0 w 57"/>
                  <a:gd name="T1" fmla="*/ 0 h 13"/>
                  <a:gd name="T2" fmla="*/ 0 w 57"/>
                  <a:gd name="T3" fmla="*/ 0 h 13"/>
                  <a:gd name="T4" fmla="*/ 0 w 57"/>
                  <a:gd name="T5" fmla="*/ 0 h 13"/>
                  <a:gd name="T6" fmla="*/ 0 w 57"/>
                  <a:gd name="T7" fmla="*/ 0 h 13"/>
                  <a:gd name="T8" fmla="*/ 1 w 57"/>
                  <a:gd name="T9" fmla="*/ 0 h 13"/>
                  <a:gd name="T10" fmla="*/ 1 w 57"/>
                  <a:gd name="T11" fmla="*/ 0 h 13"/>
                  <a:gd name="T12" fmla="*/ 1 w 57"/>
                  <a:gd name="T13" fmla="*/ 0 h 13"/>
                  <a:gd name="T14" fmla="*/ 1 w 57"/>
                  <a:gd name="T15" fmla="*/ 0 h 13"/>
                  <a:gd name="T16" fmla="*/ 1 w 57"/>
                  <a:gd name="T17" fmla="*/ 0 h 13"/>
                  <a:gd name="T18" fmla="*/ 1 w 57"/>
                  <a:gd name="T19" fmla="*/ 0 h 13"/>
                  <a:gd name="T20" fmla="*/ 1 w 57"/>
                  <a:gd name="T21" fmla="*/ 0 h 13"/>
                  <a:gd name="T22" fmla="*/ 1 w 57"/>
                  <a:gd name="T23" fmla="*/ 0 h 13"/>
                  <a:gd name="T24" fmla="*/ 1 w 57"/>
                  <a:gd name="T25" fmla="*/ 0 h 13"/>
                  <a:gd name="T26" fmla="*/ 0 w 57"/>
                  <a:gd name="T27" fmla="*/ 0 h 13"/>
                  <a:gd name="T28" fmla="*/ 0 w 57"/>
                  <a:gd name="T29" fmla="*/ 0 h 13"/>
                  <a:gd name="T30" fmla="*/ 0 w 57"/>
                  <a:gd name="T31" fmla="*/ 0 h 13"/>
                  <a:gd name="T32" fmla="*/ 0 w 57"/>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13">
                    <a:moveTo>
                      <a:pt x="0" y="1"/>
                    </a:moveTo>
                    <a:lnTo>
                      <a:pt x="7" y="1"/>
                    </a:lnTo>
                    <a:lnTo>
                      <a:pt x="15" y="0"/>
                    </a:lnTo>
                    <a:lnTo>
                      <a:pt x="25" y="0"/>
                    </a:lnTo>
                    <a:lnTo>
                      <a:pt x="34" y="0"/>
                    </a:lnTo>
                    <a:lnTo>
                      <a:pt x="42" y="0"/>
                    </a:lnTo>
                    <a:lnTo>
                      <a:pt x="50" y="3"/>
                    </a:lnTo>
                    <a:lnTo>
                      <a:pt x="54" y="5"/>
                    </a:lnTo>
                    <a:lnTo>
                      <a:pt x="57" y="8"/>
                    </a:lnTo>
                    <a:lnTo>
                      <a:pt x="56" y="12"/>
                    </a:lnTo>
                    <a:lnTo>
                      <a:pt x="50" y="13"/>
                    </a:lnTo>
                    <a:lnTo>
                      <a:pt x="43" y="12"/>
                    </a:lnTo>
                    <a:lnTo>
                      <a:pt x="34" y="9"/>
                    </a:lnTo>
                    <a:lnTo>
                      <a:pt x="25" y="7"/>
                    </a:lnTo>
                    <a:lnTo>
                      <a:pt x="15" y="5"/>
                    </a:lnTo>
                    <a:lnTo>
                      <a:pt x="7" y="3"/>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73" name="Freeform 161">
                <a:extLst>
                  <a:ext uri="{FF2B5EF4-FFF2-40B4-BE49-F238E27FC236}">
                    <a16:creationId xmlns:a16="http://schemas.microsoft.com/office/drawing/2014/main" xmlns="" id="{D1DBBFC7-491B-47E8-A49C-0729C94E0D1B}"/>
                  </a:ext>
                </a:extLst>
              </p:cNvPr>
              <p:cNvSpPr>
                <a:spLocks/>
              </p:cNvSpPr>
              <p:nvPr/>
            </p:nvSpPr>
            <p:spPr bwMode="auto">
              <a:xfrm>
                <a:off x="2763" y="337"/>
                <a:ext cx="28" cy="9"/>
              </a:xfrm>
              <a:custGeom>
                <a:avLst/>
                <a:gdLst>
                  <a:gd name="T0" fmla="*/ 0 w 55"/>
                  <a:gd name="T1" fmla="*/ 0 h 20"/>
                  <a:gd name="T2" fmla="*/ 1 w 55"/>
                  <a:gd name="T3" fmla="*/ 0 h 20"/>
                  <a:gd name="T4" fmla="*/ 1 w 55"/>
                  <a:gd name="T5" fmla="*/ 0 h 20"/>
                  <a:gd name="T6" fmla="*/ 1 w 55"/>
                  <a:gd name="T7" fmla="*/ 0 h 20"/>
                  <a:gd name="T8" fmla="*/ 1 w 55"/>
                  <a:gd name="T9" fmla="*/ 0 h 20"/>
                  <a:gd name="T10" fmla="*/ 2 w 55"/>
                  <a:gd name="T11" fmla="*/ 0 h 20"/>
                  <a:gd name="T12" fmla="*/ 2 w 55"/>
                  <a:gd name="T13" fmla="*/ 0 h 20"/>
                  <a:gd name="T14" fmla="*/ 2 w 55"/>
                  <a:gd name="T15" fmla="*/ 0 h 20"/>
                  <a:gd name="T16" fmla="*/ 2 w 55"/>
                  <a:gd name="T17" fmla="*/ 0 h 20"/>
                  <a:gd name="T18" fmla="*/ 2 w 55"/>
                  <a:gd name="T19" fmla="*/ 0 h 20"/>
                  <a:gd name="T20" fmla="*/ 2 w 55"/>
                  <a:gd name="T21" fmla="*/ 0 h 20"/>
                  <a:gd name="T22" fmla="*/ 2 w 55"/>
                  <a:gd name="T23" fmla="*/ 0 h 20"/>
                  <a:gd name="T24" fmla="*/ 1 w 55"/>
                  <a:gd name="T25" fmla="*/ 0 h 20"/>
                  <a:gd name="T26" fmla="*/ 1 w 55"/>
                  <a:gd name="T27" fmla="*/ 0 h 20"/>
                  <a:gd name="T28" fmla="*/ 1 w 55"/>
                  <a:gd name="T29" fmla="*/ 0 h 20"/>
                  <a:gd name="T30" fmla="*/ 1 w 55"/>
                  <a:gd name="T31" fmla="*/ 0 h 20"/>
                  <a:gd name="T32" fmla="*/ 0 w 55"/>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5" h="20">
                    <a:moveTo>
                      <a:pt x="0" y="0"/>
                    </a:moveTo>
                    <a:lnTo>
                      <a:pt x="6" y="0"/>
                    </a:lnTo>
                    <a:lnTo>
                      <a:pt x="14" y="1"/>
                    </a:lnTo>
                    <a:lnTo>
                      <a:pt x="22" y="3"/>
                    </a:lnTo>
                    <a:lnTo>
                      <a:pt x="31" y="5"/>
                    </a:lnTo>
                    <a:lnTo>
                      <a:pt x="40" y="7"/>
                    </a:lnTo>
                    <a:lnTo>
                      <a:pt x="47" y="9"/>
                    </a:lnTo>
                    <a:lnTo>
                      <a:pt x="53" y="13"/>
                    </a:lnTo>
                    <a:lnTo>
                      <a:pt x="55" y="18"/>
                    </a:lnTo>
                    <a:lnTo>
                      <a:pt x="53" y="20"/>
                    </a:lnTo>
                    <a:lnTo>
                      <a:pt x="48" y="20"/>
                    </a:lnTo>
                    <a:lnTo>
                      <a:pt x="40" y="18"/>
                    </a:lnTo>
                    <a:lnTo>
                      <a:pt x="31" y="14"/>
                    </a:lnTo>
                    <a:lnTo>
                      <a:pt x="21" y="11"/>
                    </a:lnTo>
                    <a:lnTo>
                      <a:pt x="12" y="6"/>
                    </a:lnTo>
                    <a:lnTo>
                      <a:pt x="5"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74" name="Freeform 162">
                <a:extLst>
                  <a:ext uri="{FF2B5EF4-FFF2-40B4-BE49-F238E27FC236}">
                    <a16:creationId xmlns:a16="http://schemas.microsoft.com/office/drawing/2014/main" xmlns="" id="{9376DFAD-D2BB-47EA-8F1E-0345E6286E13}"/>
                  </a:ext>
                </a:extLst>
              </p:cNvPr>
              <p:cNvSpPr>
                <a:spLocks/>
              </p:cNvSpPr>
              <p:nvPr/>
            </p:nvSpPr>
            <p:spPr bwMode="auto">
              <a:xfrm>
                <a:off x="2777" y="315"/>
                <a:ext cx="27" cy="6"/>
              </a:xfrm>
              <a:custGeom>
                <a:avLst/>
                <a:gdLst>
                  <a:gd name="T0" fmla="*/ 0 w 54"/>
                  <a:gd name="T1" fmla="*/ 0 h 13"/>
                  <a:gd name="T2" fmla="*/ 1 w 54"/>
                  <a:gd name="T3" fmla="*/ 0 h 13"/>
                  <a:gd name="T4" fmla="*/ 1 w 54"/>
                  <a:gd name="T5" fmla="*/ 0 h 13"/>
                  <a:gd name="T6" fmla="*/ 1 w 54"/>
                  <a:gd name="T7" fmla="*/ 0 h 13"/>
                  <a:gd name="T8" fmla="*/ 1 w 54"/>
                  <a:gd name="T9" fmla="*/ 0 h 13"/>
                  <a:gd name="T10" fmla="*/ 2 w 54"/>
                  <a:gd name="T11" fmla="*/ 0 h 13"/>
                  <a:gd name="T12" fmla="*/ 2 w 54"/>
                  <a:gd name="T13" fmla="*/ 0 h 13"/>
                  <a:gd name="T14" fmla="*/ 2 w 54"/>
                  <a:gd name="T15" fmla="*/ 0 h 13"/>
                  <a:gd name="T16" fmla="*/ 2 w 54"/>
                  <a:gd name="T17" fmla="*/ 0 h 13"/>
                  <a:gd name="T18" fmla="*/ 2 w 54"/>
                  <a:gd name="T19" fmla="*/ 0 h 13"/>
                  <a:gd name="T20" fmla="*/ 2 w 54"/>
                  <a:gd name="T21" fmla="*/ 0 h 13"/>
                  <a:gd name="T22" fmla="*/ 2 w 54"/>
                  <a:gd name="T23" fmla="*/ 0 h 13"/>
                  <a:gd name="T24" fmla="*/ 2 w 54"/>
                  <a:gd name="T25" fmla="*/ 0 h 13"/>
                  <a:gd name="T26" fmla="*/ 1 w 54"/>
                  <a:gd name="T27" fmla="*/ 0 h 13"/>
                  <a:gd name="T28" fmla="*/ 1 w 54"/>
                  <a:gd name="T29" fmla="*/ 0 h 13"/>
                  <a:gd name="T30" fmla="*/ 1 w 54"/>
                  <a:gd name="T31" fmla="*/ 0 h 13"/>
                  <a:gd name="T32" fmla="*/ 0 w 54"/>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13">
                    <a:moveTo>
                      <a:pt x="0" y="7"/>
                    </a:moveTo>
                    <a:lnTo>
                      <a:pt x="2" y="5"/>
                    </a:lnTo>
                    <a:lnTo>
                      <a:pt x="8" y="3"/>
                    </a:lnTo>
                    <a:lnTo>
                      <a:pt x="16" y="2"/>
                    </a:lnTo>
                    <a:lnTo>
                      <a:pt x="25" y="0"/>
                    </a:lnTo>
                    <a:lnTo>
                      <a:pt x="34" y="2"/>
                    </a:lnTo>
                    <a:lnTo>
                      <a:pt x="44" y="3"/>
                    </a:lnTo>
                    <a:lnTo>
                      <a:pt x="50" y="5"/>
                    </a:lnTo>
                    <a:lnTo>
                      <a:pt x="54" y="8"/>
                    </a:lnTo>
                    <a:lnTo>
                      <a:pt x="54" y="12"/>
                    </a:lnTo>
                    <a:lnTo>
                      <a:pt x="50" y="13"/>
                    </a:lnTo>
                    <a:lnTo>
                      <a:pt x="44" y="13"/>
                    </a:lnTo>
                    <a:lnTo>
                      <a:pt x="34" y="11"/>
                    </a:lnTo>
                    <a:lnTo>
                      <a:pt x="25" y="10"/>
                    </a:lnTo>
                    <a:lnTo>
                      <a:pt x="16" y="8"/>
                    </a:lnTo>
                    <a:lnTo>
                      <a:pt x="7" y="7"/>
                    </a:lnTo>
                    <a:lnTo>
                      <a:pt x="0" y="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75" name="Freeform 163">
                <a:extLst>
                  <a:ext uri="{FF2B5EF4-FFF2-40B4-BE49-F238E27FC236}">
                    <a16:creationId xmlns:a16="http://schemas.microsoft.com/office/drawing/2014/main" xmlns="" id="{95F90F3D-9AEB-43E7-8A53-AEE8C1C79058}"/>
                  </a:ext>
                </a:extLst>
              </p:cNvPr>
              <p:cNvSpPr>
                <a:spLocks/>
              </p:cNvSpPr>
              <p:nvPr/>
            </p:nvSpPr>
            <p:spPr bwMode="auto">
              <a:xfrm>
                <a:off x="2780" y="299"/>
                <a:ext cx="32" cy="8"/>
              </a:xfrm>
              <a:custGeom>
                <a:avLst/>
                <a:gdLst>
                  <a:gd name="T0" fmla="*/ 0 w 63"/>
                  <a:gd name="T1" fmla="*/ 0 h 17"/>
                  <a:gd name="T2" fmla="*/ 1 w 63"/>
                  <a:gd name="T3" fmla="*/ 0 h 17"/>
                  <a:gd name="T4" fmla="*/ 1 w 63"/>
                  <a:gd name="T5" fmla="*/ 0 h 17"/>
                  <a:gd name="T6" fmla="*/ 1 w 63"/>
                  <a:gd name="T7" fmla="*/ 0 h 17"/>
                  <a:gd name="T8" fmla="*/ 2 w 63"/>
                  <a:gd name="T9" fmla="*/ 0 h 17"/>
                  <a:gd name="T10" fmla="*/ 2 w 63"/>
                  <a:gd name="T11" fmla="*/ 0 h 17"/>
                  <a:gd name="T12" fmla="*/ 2 w 63"/>
                  <a:gd name="T13" fmla="*/ 0 h 17"/>
                  <a:gd name="T14" fmla="*/ 2 w 63"/>
                  <a:gd name="T15" fmla="*/ 0 h 17"/>
                  <a:gd name="T16" fmla="*/ 2 w 63"/>
                  <a:gd name="T17" fmla="*/ 0 h 17"/>
                  <a:gd name="T18" fmla="*/ 2 w 63"/>
                  <a:gd name="T19" fmla="*/ 0 h 17"/>
                  <a:gd name="T20" fmla="*/ 2 w 63"/>
                  <a:gd name="T21" fmla="*/ 0 h 17"/>
                  <a:gd name="T22" fmla="*/ 2 w 63"/>
                  <a:gd name="T23" fmla="*/ 0 h 17"/>
                  <a:gd name="T24" fmla="*/ 2 w 63"/>
                  <a:gd name="T25" fmla="*/ 0 h 17"/>
                  <a:gd name="T26" fmla="*/ 1 w 63"/>
                  <a:gd name="T27" fmla="*/ 0 h 17"/>
                  <a:gd name="T28" fmla="*/ 1 w 63"/>
                  <a:gd name="T29" fmla="*/ 0 h 17"/>
                  <a:gd name="T30" fmla="*/ 1 w 63"/>
                  <a:gd name="T31" fmla="*/ 0 h 17"/>
                  <a:gd name="T32" fmla="*/ 0 w 63"/>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7">
                    <a:moveTo>
                      <a:pt x="0" y="17"/>
                    </a:moveTo>
                    <a:lnTo>
                      <a:pt x="7" y="14"/>
                    </a:lnTo>
                    <a:lnTo>
                      <a:pt x="16" y="9"/>
                    </a:lnTo>
                    <a:lnTo>
                      <a:pt x="26" y="6"/>
                    </a:lnTo>
                    <a:lnTo>
                      <a:pt x="37" y="2"/>
                    </a:lnTo>
                    <a:lnTo>
                      <a:pt x="46" y="1"/>
                    </a:lnTo>
                    <a:lnTo>
                      <a:pt x="54" y="0"/>
                    </a:lnTo>
                    <a:lnTo>
                      <a:pt x="61" y="1"/>
                    </a:lnTo>
                    <a:lnTo>
                      <a:pt x="63" y="5"/>
                    </a:lnTo>
                    <a:lnTo>
                      <a:pt x="62" y="8"/>
                    </a:lnTo>
                    <a:lnTo>
                      <a:pt x="56" y="12"/>
                    </a:lnTo>
                    <a:lnTo>
                      <a:pt x="48" y="13"/>
                    </a:lnTo>
                    <a:lnTo>
                      <a:pt x="38" y="14"/>
                    </a:lnTo>
                    <a:lnTo>
                      <a:pt x="26" y="15"/>
                    </a:lnTo>
                    <a:lnTo>
                      <a:pt x="16" y="15"/>
                    </a:lnTo>
                    <a:lnTo>
                      <a:pt x="7" y="16"/>
                    </a:lnTo>
                    <a:lnTo>
                      <a:pt x="0" y="1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76" name="Freeform 164">
                <a:extLst>
                  <a:ext uri="{FF2B5EF4-FFF2-40B4-BE49-F238E27FC236}">
                    <a16:creationId xmlns:a16="http://schemas.microsoft.com/office/drawing/2014/main" xmlns="" id="{A278D256-8383-4197-85DA-9AFA36DBD86F}"/>
                  </a:ext>
                </a:extLst>
              </p:cNvPr>
              <p:cNvSpPr>
                <a:spLocks/>
              </p:cNvSpPr>
              <p:nvPr/>
            </p:nvSpPr>
            <p:spPr bwMode="auto">
              <a:xfrm>
                <a:off x="2786" y="283"/>
                <a:ext cx="35" cy="10"/>
              </a:xfrm>
              <a:custGeom>
                <a:avLst/>
                <a:gdLst>
                  <a:gd name="T0" fmla="*/ 0 w 69"/>
                  <a:gd name="T1" fmla="*/ 1 h 20"/>
                  <a:gd name="T2" fmla="*/ 1 w 69"/>
                  <a:gd name="T3" fmla="*/ 1 h 20"/>
                  <a:gd name="T4" fmla="*/ 1 w 69"/>
                  <a:gd name="T5" fmla="*/ 1 h 20"/>
                  <a:gd name="T6" fmla="*/ 1 w 69"/>
                  <a:gd name="T7" fmla="*/ 1 h 20"/>
                  <a:gd name="T8" fmla="*/ 2 w 69"/>
                  <a:gd name="T9" fmla="*/ 1 h 20"/>
                  <a:gd name="T10" fmla="*/ 2 w 69"/>
                  <a:gd name="T11" fmla="*/ 1 h 20"/>
                  <a:gd name="T12" fmla="*/ 2 w 69"/>
                  <a:gd name="T13" fmla="*/ 0 h 20"/>
                  <a:gd name="T14" fmla="*/ 3 w 69"/>
                  <a:gd name="T15" fmla="*/ 0 h 20"/>
                  <a:gd name="T16" fmla="*/ 3 w 69"/>
                  <a:gd name="T17" fmla="*/ 1 h 20"/>
                  <a:gd name="T18" fmla="*/ 3 w 69"/>
                  <a:gd name="T19" fmla="*/ 1 h 20"/>
                  <a:gd name="T20" fmla="*/ 2 w 69"/>
                  <a:gd name="T21" fmla="*/ 1 h 20"/>
                  <a:gd name="T22" fmla="*/ 2 w 69"/>
                  <a:gd name="T23" fmla="*/ 1 h 20"/>
                  <a:gd name="T24" fmla="*/ 2 w 69"/>
                  <a:gd name="T25" fmla="*/ 1 h 20"/>
                  <a:gd name="T26" fmla="*/ 1 w 69"/>
                  <a:gd name="T27" fmla="*/ 1 h 20"/>
                  <a:gd name="T28" fmla="*/ 1 w 69"/>
                  <a:gd name="T29" fmla="*/ 1 h 20"/>
                  <a:gd name="T30" fmla="*/ 1 w 69"/>
                  <a:gd name="T31" fmla="*/ 1 h 20"/>
                  <a:gd name="T32" fmla="*/ 0 w 69"/>
                  <a:gd name="T33" fmla="*/ 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20">
                    <a:moveTo>
                      <a:pt x="0" y="20"/>
                    </a:moveTo>
                    <a:lnTo>
                      <a:pt x="6" y="17"/>
                    </a:lnTo>
                    <a:lnTo>
                      <a:pt x="16" y="13"/>
                    </a:lnTo>
                    <a:lnTo>
                      <a:pt x="28" y="8"/>
                    </a:lnTo>
                    <a:lnTo>
                      <a:pt x="39" y="5"/>
                    </a:lnTo>
                    <a:lnTo>
                      <a:pt x="51" y="1"/>
                    </a:lnTo>
                    <a:lnTo>
                      <a:pt x="60" y="0"/>
                    </a:lnTo>
                    <a:lnTo>
                      <a:pt x="67" y="0"/>
                    </a:lnTo>
                    <a:lnTo>
                      <a:pt x="69" y="4"/>
                    </a:lnTo>
                    <a:lnTo>
                      <a:pt x="66" y="8"/>
                    </a:lnTo>
                    <a:lnTo>
                      <a:pt x="59" y="12"/>
                    </a:lnTo>
                    <a:lnTo>
                      <a:pt x="49" y="14"/>
                    </a:lnTo>
                    <a:lnTo>
                      <a:pt x="37" y="16"/>
                    </a:lnTo>
                    <a:lnTo>
                      <a:pt x="26" y="17"/>
                    </a:lnTo>
                    <a:lnTo>
                      <a:pt x="14" y="18"/>
                    </a:lnTo>
                    <a:lnTo>
                      <a:pt x="6" y="18"/>
                    </a:lnTo>
                    <a:lnTo>
                      <a:pt x="0" y="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77" name="Freeform 165">
                <a:extLst>
                  <a:ext uri="{FF2B5EF4-FFF2-40B4-BE49-F238E27FC236}">
                    <a16:creationId xmlns:a16="http://schemas.microsoft.com/office/drawing/2014/main" xmlns="" id="{9AC7EB40-6F4E-4B03-A95B-8B2A2C384359}"/>
                  </a:ext>
                </a:extLst>
              </p:cNvPr>
              <p:cNvSpPr>
                <a:spLocks/>
              </p:cNvSpPr>
              <p:nvPr/>
            </p:nvSpPr>
            <p:spPr bwMode="auto">
              <a:xfrm>
                <a:off x="2787" y="249"/>
                <a:ext cx="37" cy="18"/>
              </a:xfrm>
              <a:custGeom>
                <a:avLst/>
                <a:gdLst>
                  <a:gd name="T0" fmla="*/ 0 w 74"/>
                  <a:gd name="T1" fmla="*/ 2 h 36"/>
                  <a:gd name="T2" fmla="*/ 1 w 74"/>
                  <a:gd name="T3" fmla="*/ 1 h 36"/>
                  <a:gd name="T4" fmla="*/ 1 w 74"/>
                  <a:gd name="T5" fmla="*/ 1 h 36"/>
                  <a:gd name="T6" fmla="*/ 1 w 74"/>
                  <a:gd name="T7" fmla="*/ 1 h 36"/>
                  <a:gd name="T8" fmla="*/ 2 w 74"/>
                  <a:gd name="T9" fmla="*/ 1 h 36"/>
                  <a:gd name="T10" fmla="*/ 2 w 74"/>
                  <a:gd name="T11" fmla="*/ 1 h 36"/>
                  <a:gd name="T12" fmla="*/ 2 w 74"/>
                  <a:gd name="T13" fmla="*/ 1 h 36"/>
                  <a:gd name="T14" fmla="*/ 3 w 74"/>
                  <a:gd name="T15" fmla="*/ 0 h 36"/>
                  <a:gd name="T16" fmla="*/ 3 w 74"/>
                  <a:gd name="T17" fmla="*/ 1 h 36"/>
                  <a:gd name="T18" fmla="*/ 3 w 74"/>
                  <a:gd name="T19" fmla="*/ 1 h 36"/>
                  <a:gd name="T20" fmla="*/ 3 w 74"/>
                  <a:gd name="T21" fmla="*/ 1 h 36"/>
                  <a:gd name="T22" fmla="*/ 2 w 74"/>
                  <a:gd name="T23" fmla="*/ 1 h 36"/>
                  <a:gd name="T24" fmla="*/ 2 w 74"/>
                  <a:gd name="T25" fmla="*/ 1 h 36"/>
                  <a:gd name="T26" fmla="*/ 1 w 74"/>
                  <a:gd name="T27" fmla="*/ 1 h 36"/>
                  <a:gd name="T28" fmla="*/ 1 w 74"/>
                  <a:gd name="T29" fmla="*/ 1 h 36"/>
                  <a:gd name="T30" fmla="*/ 1 w 74"/>
                  <a:gd name="T31" fmla="*/ 1 h 36"/>
                  <a:gd name="T32" fmla="*/ 0 w 74"/>
                  <a:gd name="T33" fmla="*/ 2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4" h="36">
                    <a:moveTo>
                      <a:pt x="0" y="36"/>
                    </a:moveTo>
                    <a:lnTo>
                      <a:pt x="7" y="30"/>
                    </a:lnTo>
                    <a:lnTo>
                      <a:pt x="18" y="23"/>
                    </a:lnTo>
                    <a:lnTo>
                      <a:pt x="28" y="16"/>
                    </a:lnTo>
                    <a:lnTo>
                      <a:pt x="41" y="9"/>
                    </a:lnTo>
                    <a:lnTo>
                      <a:pt x="52" y="5"/>
                    </a:lnTo>
                    <a:lnTo>
                      <a:pt x="63" y="1"/>
                    </a:lnTo>
                    <a:lnTo>
                      <a:pt x="71" y="0"/>
                    </a:lnTo>
                    <a:lnTo>
                      <a:pt x="74" y="2"/>
                    </a:lnTo>
                    <a:lnTo>
                      <a:pt x="73" y="6"/>
                    </a:lnTo>
                    <a:lnTo>
                      <a:pt x="66" y="10"/>
                    </a:lnTo>
                    <a:lnTo>
                      <a:pt x="54" y="15"/>
                    </a:lnTo>
                    <a:lnTo>
                      <a:pt x="42" y="19"/>
                    </a:lnTo>
                    <a:lnTo>
                      <a:pt x="28" y="23"/>
                    </a:lnTo>
                    <a:lnTo>
                      <a:pt x="15" y="28"/>
                    </a:lnTo>
                    <a:lnTo>
                      <a:pt x="6" y="32"/>
                    </a:lnTo>
                    <a:lnTo>
                      <a:pt x="0" y="3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78" name="Freeform 166">
                <a:extLst>
                  <a:ext uri="{FF2B5EF4-FFF2-40B4-BE49-F238E27FC236}">
                    <a16:creationId xmlns:a16="http://schemas.microsoft.com/office/drawing/2014/main" xmlns="" id="{4A913B6C-7B9B-4B70-B582-7718569AB194}"/>
                  </a:ext>
                </a:extLst>
              </p:cNvPr>
              <p:cNvSpPr>
                <a:spLocks/>
              </p:cNvSpPr>
              <p:nvPr/>
            </p:nvSpPr>
            <p:spPr bwMode="auto">
              <a:xfrm>
                <a:off x="2784" y="216"/>
                <a:ext cx="34" cy="22"/>
              </a:xfrm>
              <a:custGeom>
                <a:avLst/>
                <a:gdLst>
                  <a:gd name="T0" fmla="*/ 0 w 68"/>
                  <a:gd name="T1" fmla="*/ 2 h 43"/>
                  <a:gd name="T2" fmla="*/ 1 w 68"/>
                  <a:gd name="T3" fmla="*/ 2 h 43"/>
                  <a:gd name="T4" fmla="*/ 1 w 68"/>
                  <a:gd name="T5" fmla="*/ 1 h 43"/>
                  <a:gd name="T6" fmla="*/ 1 w 68"/>
                  <a:gd name="T7" fmla="*/ 1 h 43"/>
                  <a:gd name="T8" fmla="*/ 2 w 68"/>
                  <a:gd name="T9" fmla="*/ 1 h 43"/>
                  <a:gd name="T10" fmla="*/ 2 w 68"/>
                  <a:gd name="T11" fmla="*/ 1 h 43"/>
                  <a:gd name="T12" fmla="*/ 2 w 68"/>
                  <a:gd name="T13" fmla="*/ 1 h 43"/>
                  <a:gd name="T14" fmla="*/ 2 w 68"/>
                  <a:gd name="T15" fmla="*/ 0 h 43"/>
                  <a:gd name="T16" fmla="*/ 3 w 68"/>
                  <a:gd name="T17" fmla="*/ 1 h 43"/>
                  <a:gd name="T18" fmla="*/ 3 w 68"/>
                  <a:gd name="T19" fmla="*/ 1 h 43"/>
                  <a:gd name="T20" fmla="*/ 2 w 68"/>
                  <a:gd name="T21" fmla="*/ 1 h 43"/>
                  <a:gd name="T22" fmla="*/ 2 w 68"/>
                  <a:gd name="T23" fmla="*/ 1 h 43"/>
                  <a:gd name="T24" fmla="*/ 2 w 68"/>
                  <a:gd name="T25" fmla="*/ 1 h 43"/>
                  <a:gd name="T26" fmla="*/ 1 w 68"/>
                  <a:gd name="T27" fmla="*/ 1 h 43"/>
                  <a:gd name="T28" fmla="*/ 1 w 68"/>
                  <a:gd name="T29" fmla="*/ 2 h 43"/>
                  <a:gd name="T30" fmla="*/ 1 w 68"/>
                  <a:gd name="T31" fmla="*/ 2 h 43"/>
                  <a:gd name="T32" fmla="*/ 0 w 68"/>
                  <a:gd name="T33" fmla="*/ 2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43">
                    <a:moveTo>
                      <a:pt x="0" y="43"/>
                    </a:moveTo>
                    <a:lnTo>
                      <a:pt x="5" y="38"/>
                    </a:lnTo>
                    <a:lnTo>
                      <a:pt x="14" y="30"/>
                    </a:lnTo>
                    <a:lnTo>
                      <a:pt x="24" y="22"/>
                    </a:lnTo>
                    <a:lnTo>
                      <a:pt x="35" y="14"/>
                    </a:lnTo>
                    <a:lnTo>
                      <a:pt x="47" y="7"/>
                    </a:lnTo>
                    <a:lnTo>
                      <a:pt x="56" y="3"/>
                    </a:lnTo>
                    <a:lnTo>
                      <a:pt x="64" y="0"/>
                    </a:lnTo>
                    <a:lnTo>
                      <a:pt x="68" y="3"/>
                    </a:lnTo>
                    <a:lnTo>
                      <a:pt x="67" y="7"/>
                    </a:lnTo>
                    <a:lnTo>
                      <a:pt x="60" y="13"/>
                    </a:lnTo>
                    <a:lnTo>
                      <a:pt x="50" y="19"/>
                    </a:lnTo>
                    <a:lnTo>
                      <a:pt x="38" y="25"/>
                    </a:lnTo>
                    <a:lnTo>
                      <a:pt x="25" y="30"/>
                    </a:lnTo>
                    <a:lnTo>
                      <a:pt x="14" y="36"/>
                    </a:lnTo>
                    <a:lnTo>
                      <a:pt x="4" y="40"/>
                    </a:lnTo>
                    <a:lnTo>
                      <a:pt x="0" y="4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79" name="Freeform 167">
                <a:extLst>
                  <a:ext uri="{FF2B5EF4-FFF2-40B4-BE49-F238E27FC236}">
                    <a16:creationId xmlns:a16="http://schemas.microsoft.com/office/drawing/2014/main" xmlns="" id="{DDAA1673-8F2F-45A0-82D1-7292A30854A6}"/>
                  </a:ext>
                </a:extLst>
              </p:cNvPr>
              <p:cNvSpPr>
                <a:spLocks/>
              </p:cNvSpPr>
              <p:nvPr/>
            </p:nvSpPr>
            <p:spPr bwMode="auto">
              <a:xfrm>
                <a:off x="2788" y="262"/>
                <a:ext cx="31" cy="18"/>
              </a:xfrm>
              <a:custGeom>
                <a:avLst/>
                <a:gdLst>
                  <a:gd name="T0" fmla="*/ 0 w 62"/>
                  <a:gd name="T1" fmla="*/ 2 h 35"/>
                  <a:gd name="T2" fmla="*/ 1 w 62"/>
                  <a:gd name="T3" fmla="*/ 1 h 35"/>
                  <a:gd name="T4" fmla="*/ 1 w 62"/>
                  <a:gd name="T5" fmla="*/ 1 h 35"/>
                  <a:gd name="T6" fmla="*/ 1 w 62"/>
                  <a:gd name="T7" fmla="*/ 1 h 35"/>
                  <a:gd name="T8" fmla="*/ 2 w 62"/>
                  <a:gd name="T9" fmla="*/ 1 h 35"/>
                  <a:gd name="T10" fmla="*/ 2 w 62"/>
                  <a:gd name="T11" fmla="*/ 1 h 35"/>
                  <a:gd name="T12" fmla="*/ 2 w 62"/>
                  <a:gd name="T13" fmla="*/ 1 h 35"/>
                  <a:gd name="T14" fmla="*/ 2 w 62"/>
                  <a:gd name="T15" fmla="*/ 0 h 35"/>
                  <a:gd name="T16" fmla="*/ 2 w 62"/>
                  <a:gd name="T17" fmla="*/ 1 h 35"/>
                  <a:gd name="T18" fmla="*/ 2 w 62"/>
                  <a:gd name="T19" fmla="*/ 1 h 35"/>
                  <a:gd name="T20" fmla="*/ 2 w 62"/>
                  <a:gd name="T21" fmla="*/ 1 h 35"/>
                  <a:gd name="T22" fmla="*/ 2 w 62"/>
                  <a:gd name="T23" fmla="*/ 1 h 35"/>
                  <a:gd name="T24" fmla="*/ 2 w 62"/>
                  <a:gd name="T25" fmla="*/ 1 h 35"/>
                  <a:gd name="T26" fmla="*/ 1 w 62"/>
                  <a:gd name="T27" fmla="*/ 1 h 35"/>
                  <a:gd name="T28" fmla="*/ 1 w 62"/>
                  <a:gd name="T29" fmla="*/ 1 h 35"/>
                  <a:gd name="T30" fmla="*/ 1 w 62"/>
                  <a:gd name="T31" fmla="*/ 2 h 35"/>
                  <a:gd name="T32" fmla="*/ 0 w 62"/>
                  <a:gd name="T33" fmla="*/ 2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2" h="35">
                    <a:moveTo>
                      <a:pt x="0" y="35"/>
                    </a:moveTo>
                    <a:lnTo>
                      <a:pt x="5" y="31"/>
                    </a:lnTo>
                    <a:lnTo>
                      <a:pt x="13" y="25"/>
                    </a:lnTo>
                    <a:lnTo>
                      <a:pt x="24" y="17"/>
                    </a:lnTo>
                    <a:lnTo>
                      <a:pt x="34" y="10"/>
                    </a:lnTo>
                    <a:lnTo>
                      <a:pt x="45" y="4"/>
                    </a:lnTo>
                    <a:lnTo>
                      <a:pt x="53" y="1"/>
                    </a:lnTo>
                    <a:lnTo>
                      <a:pt x="60" y="0"/>
                    </a:lnTo>
                    <a:lnTo>
                      <a:pt x="62" y="2"/>
                    </a:lnTo>
                    <a:lnTo>
                      <a:pt x="60" y="8"/>
                    </a:lnTo>
                    <a:lnTo>
                      <a:pt x="54" y="12"/>
                    </a:lnTo>
                    <a:lnTo>
                      <a:pt x="45" y="17"/>
                    </a:lnTo>
                    <a:lnTo>
                      <a:pt x="34" y="21"/>
                    </a:lnTo>
                    <a:lnTo>
                      <a:pt x="23" y="26"/>
                    </a:lnTo>
                    <a:lnTo>
                      <a:pt x="12" y="30"/>
                    </a:lnTo>
                    <a:lnTo>
                      <a:pt x="4" y="33"/>
                    </a:lnTo>
                    <a:lnTo>
                      <a:pt x="0" y="3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80" name="Freeform 168">
                <a:extLst>
                  <a:ext uri="{FF2B5EF4-FFF2-40B4-BE49-F238E27FC236}">
                    <a16:creationId xmlns:a16="http://schemas.microsoft.com/office/drawing/2014/main" xmlns="" id="{5F5640F4-19C2-4060-88E3-9E8F5EEBB394}"/>
                  </a:ext>
                </a:extLst>
              </p:cNvPr>
              <p:cNvSpPr>
                <a:spLocks/>
              </p:cNvSpPr>
              <p:nvPr/>
            </p:nvSpPr>
            <p:spPr bwMode="auto">
              <a:xfrm>
                <a:off x="2746" y="250"/>
                <a:ext cx="44" cy="28"/>
              </a:xfrm>
              <a:custGeom>
                <a:avLst/>
                <a:gdLst>
                  <a:gd name="T0" fmla="*/ 0 w 88"/>
                  <a:gd name="T1" fmla="*/ 0 h 58"/>
                  <a:gd name="T2" fmla="*/ 1 w 88"/>
                  <a:gd name="T3" fmla="*/ 0 h 58"/>
                  <a:gd name="T4" fmla="*/ 1 w 88"/>
                  <a:gd name="T5" fmla="*/ 0 h 58"/>
                  <a:gd name="T6" fmla="*/ 1 w 88"/>
                  <a:gd name="T7" fmla="*/ 0 h 58"/>
                  <a:gd name="T8" fmla="*/ 2 w 88"/>
                  <a:gd name="T9" fmla="*/ 0 h 58"/>
                  <a:gd name="T10" fmla="*/ 2 w 88"/>
                  <a:gd name="T11" fmla="*/ 0 h 58"/>
                  <a:gd name="T12" fmla="*/ 3 w 88"/>
                  <a:gd name="T13" fmla="*/ 1 h 58"/>
                  <a:gd name="T14" fmla="*/ 3 w 88"/>
                  <a:gd name="T15" fmla="*/ 1 h 58"/>
                  <a:gd name="T16" fmla="*/ 3 w 88"/>
                  <a:gd name="T17" fmla="*/ 1 h 58"/>
                  <a:gd name="T18" fmla="*/ 3 w 88"/>
                  <a:gd name="T19" fmla="*/ 1 h 58"/>
                  <a:gd name="T20" fmla="*/ 3 w 88"/>
                  <a:gd name="T21" fmla="*/ 1 h 58"/>
                  <a:gd name="T22" fmla="*/ 2 w 88"/>
                  <a:gd name="T23" fmla="*/ 1 h 58"/>
                  <a:gd name="T24" fmla="*/ 2 w 88"/>
                  <a:gd name="T25" fmla="*/ 0 h 58"/>
                  <a:gd name="T26" fmla="*/ 1 w 88"/>
                  <a:gd name="T27" fmla="*/ 0 h 58"/>
                  <a:gd name="T28" fmla="*/ 1 w 88"/>
                  <a:gd name="T29" fmla="*/ 0 h 58"/>
                  <a:gd name="T30" fmla="*/ 1 w 88"/>
                  <a:gd name="T31" fmla="*/ 0 h 58"/>
                  <a:gd name="T32" fmla="*/ 0 w 88"/>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8" h="58">
                    <a:moveTo>
                      <a:pt x="0" y="1"/>
                    </a:moveTo>
                    <a:lnTo>
                      <a:pt x="4" y="0"/>
                    </a:lnTo>
                    <a:lnTo>
                      <a:pt x="15" y="3"/>
                    </a:lnTo>
                    <a:lnTo>
                      <a:pt x="27" y="8"/>
                    </a:lnTo>
                    <a:lnTo>
                      <a:pt x="42" y="18"/>
                    </a:lnTo>
                    <a:lnTo>
                      <a:pt x="57" y="27"/>
                    </a:lnTo>
                    <a:lnTo>
                      <a:pt x="71" y="37"/>
                    </a:lnTo>
                    <a:lnTo>
                      <a:pt x="82" y="49"/>
                    </a:lnTo>
                    <a:lnTo>
                      <a:pt x="88" y="58"/>
                    </a:lnTo>
                    <a:lnTo>
                      <a:pt x="81" y="54"/>
                    </a:lnTo>
                    <a:lnTo>
                      <a:pt x="70" y="47"/>
                    </a:lnTo>
                    <a:lnTo>
                      <a:pt x="55" y="39"/>
                    </a:lnTo>
                    <a:lnTo>
                      <a:pt x="39" y="30"/>
                    </a:lnTo>
                    <a:lnTo>
                      <a:pt x="24" y="21"/>
                    </a:lnTo>
                    <a:lnTo>
                      <a:pt x="11" y="12"/>
                    </a:lnTo>
                    <a:lnTo>
                      <a:pt x="2" y="5"/>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81" name="Freeform 169">
                <a:extLst>
                  <a:ext uri="{FF2B5EF4-FFF2-40B4-BE49-F238E27FC236}">
                    <a16:creationId xmlns:a16="http://schemas.microsoft.com/office/drawing/2014/main" xmlns="" id="{2708E02C-1823-4F96-8DB3-771A0DEDE232}"/>
                  </a:ext>
                </a:extLst>
              </p:cNvPr>
              <p:cNvSpPr>
                <a:spLocks/>
              </p:cNvSpPr>
              <p:nvPr/>
            </p:nvSpPr>
            <p:spPr bwMode="auto">
              <a:xfrm>
                <a:off x="2754" y="231"/>
                <a:ext cx="34" cy="24"/>
              </a:xfrm>
              <a:custGeom>
                <a:avLst/>
                <a:gdLst>
                  <a:gd name="T0" fmla="*/ 0 w 69"/>
                  <a:gd name="T1" fmla="*/ 0 h 50"/>
                  <a:gd name="T2" fmla="*/ 0 w 69"/>
                  <a:gd name="T3" fmla="*/ 0 h 50"/>
                  <a:gd name="T4" fmla="*/ 0 w 69"/>
                  <a:gd name="T5" fmla="*/ 0 h 50"/>
                  <a:gd name="T6" fmla="*/ 0 w 69"/>
                  <a:gd name="T7" fmla="*/ 0 h 50"/>
                  <a:gd name="T8" fmla="*/ 1 w 69"/>
                  <a:gd name="T9" fmla="*/ 0 h 50"/>
                  <a:gd name="T10" fmla="*/ 1 w 69"/>
                  <a:gd name="T11" fmla="*/ 0 h 50"/>
                  <a:gd name="T12" fmla="*/ 1 w 69"/>
                  <a:gd name="T13" fmla="*/ 0 h 50"/>
                  <a:gd name="T14" fmla="*/ 1 w 69"/>
                  <a:gd name="T15" fmla="*/ 1 h 50"/>
                  <a:gd name="T16" fmla="*/ 2 w 69"/>
                  <a:gd name="T17" fmla="*/ 1 h 50"/>
                  <a:gd name="T18" fmla="*/ 1 w 69"/>
                  <a:gd name="T19" fmla="*/ 1 h 50"/>
                  <a:gd name="T20" fmla="*/ 1 w 69"/>
                  <a:gd name="T21" fmla="*/ 1 h 50"/>
                  <a:gd name="T22" fmla="*/ 1 w 69"/>
                  <a:gd name="T23" fmla="*/ 0 h 50"/>
                  <a:gd name="T24" fmla="*/ 0 w 69"/>
                  <a:gd name="T25" fmla="*/ 0 h 50"/>
                  <a:gd name="T26" fmla="*/ 0 w 69"/>
                  <a:gd name="T27" fmla="*/ 0 h 50"/>
                  <a:gd name="T28" fmla="*/ 0 w 69"/>
                  <a:gd name="T29" fmla="*/ 0 h 50"/>
                  <a:gd name="T30" fmla="*/ 0 w 69"/>
                  <a:gd name="T31" fmla="*/ 0 h 50"/>
                  <a:gd name="T32" fmla="*/ 0 w 69"/>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50">
                    <a:moveTo>
                      <a:pt x="0" y="0"/>
                    </a:moveTo>
                    <a:lnTo>
                      <a:pt x="3" y="0"/>
                    </a:lnTo>
                    <a:lnTo>
                      <a:pt x="10" y="3"/>
                    </a:lnTo>
                    <a:lnTo>
                      <a:pt x="20" y="7"/>
                    </a:lnTo>
                    <a:lnTo>
                      <a:pt x="32" y="13"/>
                    </a:lnTo>
                    <a:lnTo>
                      <a:pt x="43" y="21"/>
                    </a:lnTo>
                    <a:lnTo>
                      <a:pt x="54" y="30"/>
                    </a:lnTo>
                    <a:lnTo>
                      <a:pt x="63" y="39"/>
                    </a:lnTo>
                    <a:lnTo>
                      <a:pt x="69" y="50"/>
                    </a:lnTo>
                    <a:lnTo>
                      <a:pt x="62" y="44"/>
                    </a:lnTo>
                    <a:lnTo>
                      <a:pt x="52" y="37"/>
                    </a:lnTo>
                    <a:lnTo>
                      <a:pt x="40" y="29"/>
                    </a:lnTo>
                    <a:lnTo>
                      <a:pt x="27" y="21"/>
                    </a:lnTo>
                    <a:lnTo>
                      <a:pt x="17" y="14"/>
                    </a:lnTo>
                    <a:lnTo>
                      <a:pt x="8" y="8"/>
                    </a:lnTo>
                    <a:lnTo>
                      <a:pt x="1"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82" name="Freeform 170">
                <a:extLst>
                  <a:ext uri="{FF2B5EF4-FFF2-40B4-BE49-F238E27FC236}">
                    <a16:creationId xmlns:a16="http://schemas.microsoft.com/office/drawing/2014/main" xmlns="" id="{85E51F22-B5D0-455F-81EF-561DFE5D6AD7}"/>
                  </a:ext>
                </a:extLst>
              </p:cNvPr>
              <p:cNvSpPr>
                <a:spLocks/>
              </p:cNvSpPr>
              <p:nvPr/>
            </p:nvSpPr>
            <p:spPr bwMode="auto">
              <a:xfrm>
                <a:off x="2786" y="231"/>
                <a:ext cx="35" cy="21"/>
              </a:xfrm>
              <a:custGeom>
                <a:avLst/>
                <a:gdLst>
                  <a:gd name="T0" fmla="*/ 0 w 69"/>
                  <a:gd name="T1" fmla="*/ 1 h 43"/>
                  <a:gd name="T2" fmla="*/ 1 w 69"/>
                  <a:gd name="T3" fmla="*/ 1 h 43"/>
                  <a:gd name="T4" fmla="*/ 1 w 69"/>
                  <a:gd name="T5" fmla="*/ 0 h 43"/>
                  <a:gd name="T6" fmla="*/ 1 w 69"/>
                  <a:gd name="T7" fmla="*/ 0 h 43"/>
                  <a:gd name="T8" fmla="*/ 2 w 69"/>
                  <a:gd name="T9" fmla="*/ 0 h 43"/>
                  <a:gd name="T10" fmla="*/ 2 w 69"/>
                  <a:gd name="T11" fmla="*/ 0 h 43"/>
                  <a:gd name="T12" fmla="*/ 2 w 69"/>
                  <a:gd name="T13" fmla="*/ 0 h 43"/>
                  <a:gd name="T14" fmla="*/ 3 w 69"/>
                  <a:gd name="T15" fmla="*/ 0 h 43"/>
                  <a:gd name="T16" fmla="*/ 3 w 69"/>
                  <a:gd name="T17" fmla="*/ 0 h 43"/>
                  <a:gd name="T18" fmla="*/ 3 w 69"/>
                  <a:gd name="T19" fmla="*/ 0 h 43"/>
                  <a:gd name="T20" fmla="*/ 2 w 69"/>
                  <a:gd name="T21" fmla="*/ 0 h 43"/>
                  <a:gd name="T22" fmla="*/ 2 w 69"/>
                  <a:gd name="T23" fmla="*/ 0 h 43"/>
                  <a:gd name="T24" fmla="*/ 2 w 69"/>
                  <a:gd name="T25" fmla="*/ 0 h 43"/>
                  <a:gd name="T26" fmla="*/ 1 w 69"/>
                  <a:gd name="T27" fmla="*/ 0 h 43"/>
                  <a:gd name="T28" fmla="*/ 1 w 69"/>
                  <a:gd name="T29" fmla="*/ 1 h 43"/>
                  <a:gd name="T30" fmla="*/ 1 w 69"/>
                  <a:gd name="T31" fmla="*/ 1 h 43"/>
                  <a:gd name="T32" fmla="*/ 0 w 69"/>
                  <a:gd name="T33" fmla="*/ 1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43">
                    <a:moveTo>
                      <a:pt x="0" y="43"/>
                    </a:moveTo>
                    <a:lnTo>
                      <a:pt x="6" y="37"/>
                    </a:lnTo>
                    <a:lnTo>
                      <a:pt x="14" y="30"/>
                    </a:lnTo>
                    <a:lnTo>
                      <a:pt x="26" y="22"/>
                    </a:lnTo>
                    <a:lnTo>
                      <a:pt x="37" y="14"/>
                    </a:lnTo>
                    <a:lnTo>
                      <a:pt x="47" y="7"/>
                    </a:lnTo>
                    <a:lnTo>
                      <a:pt x="58" y="3"/>
                    </a:lnTo>
                    <a:lnTo>
                      <a:pt x="65" y="0"/>
                    </a:lnTo>
                    <a:lnTo>
                      <a:pt x="69" y="3"/>
                    </a:lnTo>
                    <a:lnTo>
                      <a:pt x="68" y="7"/>
                    </a:lnTo>
                    <a:lnTo>
                      <a:pt x="61" y="13"/>
                    </a:lnTo>
                    <a:lnTo>
                      <a:pt x="51" y="19"/>
                    </a:lnTo>
                    <a:lnTo>
                      <a:pt x="38" y="25"/>
                    </a:lnTo>
                    <a:lnTo>
                      <a:pt x="26" y="29"/>
                    </a:lnTo>
                    <a:lnTo>
                      <a:pt x="14" y="35"/>
                    </a:lnTo>
                    <a:lnTo>
                      <a:pt x="5" y="40"/>
                    </a:lnTo>
                    <a:lnTo>
                      <a:pt x="0" y="4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83" name="Freeform 171">
                <a:extLst>
                  <a:ext uri="{FF2B5EF4-FFF2-40B4-BE49-F238E27FC236}">
                    <a16:creationId xmlns:a16="http://schemas.microsoft.com/office/drawing/2014/main" xmlns="" id="{547E4917-368C-4A71-A78C-9E7AE00812E2}"/>
                  </a:ext>
                </a:extLst>
              </p:cNvPr>
              <p:cNvSpPr>
                <a:spLocks/>
              </p:cNvSpPr>
              <p:nvPr/>
            </p:nvSpPr>
            <p:spPr bwMode="auto">
              <a:xfrm>
                <a:off x="2063" y="1221"/>
                <a:ext cx="150" cy="58"/>
              </a:xfrm>
              <a:custGeom>
                <a:avLst/>
                <a:gdLst>
                  <a:gd name="T0" fmla="*/ 9 w 301"/>
                  <a:gd name="T1" fmla="*/ 1 h 116"/>
                  <a:gd name="T2" fmla="*/ 9 w 301"/>
                  <a:gd name="T3" fmla="*/ 1 h 116"/>
                  <a:gd name="T4" fmla="*/ 9 w 301"/>
                  <a:gd name="T5" fmla="*/ 1 h 116"/>
                  <a:gd name="T6" fmla="*/ 9 w 301"/>
                  <a:gd name="T7" fmla="*/ 1 h 116"/>
                  <a:gd name="T8" fmla="*/ 9 w 301"/>
                  <a:gd name="T9" fmla="*/ 1 h 116"/>
                  <a:gd name="T10" fmla="*/ 8 w 301"/>
                  <a:gd name="T11" fmla="*/ 1 h 116"/>
                  <a:gd name="T12" fmla="*/ 7 w 301"/>
                  <a:gd name="T13" fmla="*/ 1 h 116"/>
                  <a:gd name="T14" fmla="*/ 6 w 301"/>
                  <a:gd name="T15" fmla="*/ 1 h 116"/>
                  <a:gd name="T16" fmla="*/ 6 w 301"/>
                  <a:gd name="T17" fmla="*/ 1 h 116"/>
                  <a:gd name="T18" fmla="*/ 5 w 301"/>
                  <a:gd name="T19" fmla="*/ 1 h 116"/>
                  <a:gd name="T20" fmla="*/ 4 w 301"/>
                  <a:gd name="T21" fmla="*/ 1 h 116"/>
                  <a:gd name="T22" fmla="*/ 4 w 301"/>
                  <a:gd name="T23" fmla="*/ 1 h 116"/>
                  <a:gd name="T24" fmla="*/ 3 w 301"/>
                  <a:gd name="T25" fmla="*/ 2 h 116"/>
                  <a:gd name="T26" fmla="*/ 3 w 301"/>
                  <a:gd name="T27" fmla="*/ 2 h 116"/>
                  <a:gd name="T28" fmla="*/ 2 w 301"/>
                  <a:gd name="T29" fmla="*/ 2 h 116"/>
                  <a:gd name="T30" fmla="*/ 2 w 301"/>
                  <a:gd name="T31" fmla="*/ 3 h 116"/>
                  <a:gd name="T32" fmla="*/ 1 w 301"/>
                  <a:gd name="T33" fmla="*/ 3 h 116"/>
                  <a:gd name="T34" fmla="*/ 1 w 301"/>
                  <a:gd name="T35" fmla="*/ 3 h 116"/>
                  <a:gd name="T36" fmla="*/ 0 w 301"/>
                  <a:gd name="T37" fmla="*/ 4 h 116"/>
                  <a:gd name="T38" fmla="*/ 0 w 301"/>
                  <a:gd name="T39" fmla="*/ 4 h 116"/>
                  <a:gd name="T40" fmla="*/ 0 w 301"/>
                  <a:gd name="T41" fmla="*/ 4 h 116"/>
                  <a:gd name="T42" fmla="*/ 0 w 301"/>
                  <a:gd name="T43" fmla="*/ 4 h 116"/>
                  <a:gd name="T44" fmla="*/ 0 w 301"/>
                  <a:gd name="T45" fmla="*/ 3 h 116"/>
                  <a:gd name="T46" fmla="*/ 0 w 301"/>
                  <a:gd name="T47" fmla="*/ 3 h 116"/>
                  <a:gd name="T48" fmla="*/ 1 w 301"/>
                  <a:gd name="T49" fmla="*/ 3 h 116"/>
                  <a:gd name="T50" fmla="*/ 1 w 301"/>
                  <a:gd name="T51" fmla="*/ 2 h 116"/>
                  <a:gd name="T52" fmla="*/ 2 w 301"/>
                  <a:gd name="T53" fmla="*/ 2 h 116"/>
                  <a:gd name="T54" fmla="*/ 3 w 301"/>
                  <a:gd name="T55" fmla="*/ 1 h 116"/>
                  <a:gd name="T56" fmla="*/ 3 w 301"/>
                  <a:gd name="T57" fmla="*/ 1 h 116"/>
                  <a:gd name="T58" fmla="*/ 4 w 301"/>
                  <a:gd name="T59" fmla="*/ 1 h 116"/>
                  <a:gd name="T60" fmla="*/ 5 w 301"/>
                  <a:gd name="T61" fmla="*/ 1 h 116"/>
                  <a:gd name="T62" fmla="*/ 6 w 301"/>
                  <a:gd name="T63" fmla="*/ 1 h 116"/>
                  <a:gd name="T64" fmla="*/ 6 w 301"/>
                  <a:gd name="T65" fmla="*/ 0 h 116"/>
                  <a:gd name="T66" fmla="*/ 7 w 301"/>
                  <a:gd name="T67" fmla="*/ 0 h 116"/>
                  <a:gd name="T68" fmla="*/ 8 w 301"/>
                  <a:gd name="T69" fmla="*/ 1 h 116"/>
                  <a:gd name="T70" fmla="*/ 8 w 301"/>
                  <a:gd name="T71" fmla="*/ 1 h 116"/>
                  <a:gd name="T72" fmla="*/ 9 w 301"/>
                  <a:gd name="T73" fmla="*/ 1 h 11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01" h="116">
                    <a:moveTo>
                      <a:pt x="301" y="21"/>
                    </a:moveTo>
                    <a:lnTo>
                      <a:pt x="301" y="22"/>
                    </a:lnTo>
                    <a:lnTo>
                      <a:pt x="297" y="24"/>
                    </a:lnTo>
                    <a:lnTo>
                      <a:pt x="294" y="25"/>
                    </a:lnTo>
                    <a:lnTo>
                      <a:pt x="294" y="28"/>
                    </a:lnTo>
                    <a:lnTo>
                      <a:pt x="270" y="20"/>
                    </a:lnTo>
                    <a:lnTo>
                      <a:pt x="246" y="15"/>
                    </a:lnTo>
                    <a:lnTo>
                      <a:pt x="223" y="14"/>
                    </a:lnTo>
                    <a:lnTo>
                      <a:pt x="200" y="14"/>
                    </a:lnTo>
                    <a:lnTo>
                      <a:pt x="180" y="17"/>
                    </a:lnTo>
                    <a:lnTo>
                      <a:pt x="159" y="22"/>
                    </a:lnTo>
                    <a:lnTo>
                      <a:pt x="138" y="29"/>
                    </a:lnTo>
                    <a:lnTo>
                      <a:pt x="120" y="37"/>
                    </a:lnTo>
                    <a:lnTo>
                      <a:pt x="101" y="46"/>
                    </a:lnTo>
                    <a:lnTo>
                      <a:pt x="83" y="55"/>
                    </a:lnTo>
                    <a:lnTo>
                      <a:pt x="67" y="66"/>
                    </a:lnTo>
                    <a:lnTo>
                      <a:pt x="52" y="77"/>
                    </a:lnTo>
                    <a:lnTo>
                      <a:pt x="37" y="88"/>
                    </a:lnTo>
                    <a:lnTo>
                      <a:pt x="23" y="98"/>
                    </a:lnTo>
                    <a:lnTo>
                      <a:pt x="12" y="107"/>
                    </a:lnTo>
                    <a:lnTo>
                      <a:pt x="0" y="116"/>
                    </a:lnTo>
                    <a:lnTo>
                      <a:pt x="5" y="105"/>
                    </a:lnTo>
                    <a:lnTo>
                      <a:pt x="13" y="93"/>
                    </a:lnTo>
                    <a:lnTo>
                      <a:pt x="24" y="81"/>
                    </a:lnTo>
                    <a:lnTo>
                      <a:pt x="39" y="68"/>
                    </a:lnTo>
                    <a:lnTo>
                      <a:pt x="57" y="56"/>
                    </a:lnTo>
                    <a:lnTo>
                      <a:pt x="76" y="44"/>
                    </a:lnTo>
                    <a:lnTo>
                      <a:pt x="98" y="32"/>
                    </a:lnTo>
                    <a:lnTo>
                      <a:pt x="121" y="23"/>
                    </a:lnTo>
                    <a:lnTo>
                      <a:pt x="145" y="14"/>
                    </a:lnTo>
                    <a:lnTo>
                      <a:pt x="169" y="7"/>
                    </a:lnTo>
                    <a:lnTo>
                      <a:pt x="194" y="2"/>
                    </a:lnTo>
                    <a:lnTo>
                      <a:pt x="218" y="0"/>
                    </a:lnTo>
                    <a:lnTo>
                      <a:pt x="241" y="0"/>
                    </a:lnTo>
                    <a:lnTo>
                      <a:pt x="263" y="3"/>
                    </a:lnTo>
                    <a:lnTo>
                      <a:pt x="282" y="10"/>
                    </a:lnTo>
                    <a:lnTo>
                      <a:pt x="301" y="2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84" name="Freeform 172">
                <a:extLst>
                  <a:ext uri="{FF2B5EF4-FFF2-40B4-BE49-F238E27FC236}">
                    <a16:creationId xmlns:a16="http://schemas.microsoft.com/office/drawing/2014/main" xmlns="" id="{A0FAC4D6-CB57-41E6-B7DF-E1507D00483D}"/>
                  </a:ext>
                </a:extLst>
              </p:cNvPr>
              <p:cNvSpPr>
                <a:spLocks/>
              </p:cNvSpPr>
              <p:nvPr/>
            </p:nvSpPr>
            <p:spPr bwMode="auto">
              <a:xfrm>
                <a:off x="2086" y="1250"/>
                <a:ext cx="10" cy="50"/>
              </a:xfrm>
              <a:custGeom>
                <a:avLst/>
                <a:gdLst>
                  <a:gd name="T0" fmla="*/ 0 w 21"/>
                  <a:gd name="T1" fmla="*/ 4 h 100"/>
                  <a:gd name="T2" fmla="*/ 0 w 21"/>
                  <a:gd name="T3" fmla="*/ 3 h 100"/>
                  <a:gd name="T4" fmla="*/ 0 w 21"/>
                  <a:gd name="T5" fmla="*/ 2 h 100"/>
                  <a:gd name="T6" fmla="*/ 0 w 21"/>
                  <a:gd name="T7" fmla="*/ 1 h 100"/>
                  <a:gd name="T8" fmla="*/ 0 w 21"/>
                  <a:gd name="T9" fmla="*/ 0 h 100"/>
                  <a:gd name="T10" fmla="*/ 0 w 21"/>
                  <a:gd name="T11" fmla="*/ 1 h 100"/>
                  <a:gd name="T12" fmla="*/ 0 w 21"/>
                  <a:gd name="T13" fmla="*/ 2 h 100"/>
                  <a:gd name="T14" fmla="*/ 0 w 21"/>
                  <a:gd name="T15" fmla="*/ 3 h 100"/>
                  <a:gd name="T16" fmla="*/ 0 w 21"/>
                  <a:gd name="T17" fmla="*/ 4 h 1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100">
                    <a:moveTo>
                      <a:pt x="4" y="100"/>
                    </a:moveTo>
                    <a:lnTo>
                      <a:pt x="0" y="87"/>
                    </a:lnTo>
                    <a:lnTo>
                      <a:pt x="0" y="58"/>
                    </a:lnTo>
                    <a:lnTo>
                      <a:pt x="7" y="26"/>
                    </a:lnTo>
                    <a:lnTo>
                      <a:pt x="21" y="0"/>
                    </a:lnTo>
                    <a:lnTo>
                      <a:pt x="16" y="25"/>
                    </a:lnTo>
                    <a:lnTo>
                      <a:pt x="12" y="58"/>
                    </a:lnTo>
                    <a:lnTo>
                      <a:pt x="8" y="87"/>
                    </a:lnTo>
                    <a:lnTo>
                      <a:pt x="4" y="10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85" name="Freeform 173">
                <a:extLst>
                  <a:ext uri="{FF2B5EF4-FFF2-40B4-BE49-F238E27FC236}">
                    <a16:creationId xmlns:a16="http://schemas.microsoft.com/office/drawing/2014/main" xmlns="" id="{E150BB8F-ADED-4821-85C7-7E1F55B0774F}"/>
                  </a:ext>
                </a:extLst>
              </p:cNvPr>
              <p:cNvSpPr>
                <a:spLocks/>
              </p:cNvSpPr>
              <p:nvPr/>
            </p:nvSpPr>
            <p:spPr bwMode="auto">
              <a:xfrm>
                <a:off x="2095" y="1241"/>
                <a:ext cx="15" cy="60"/>
              </a:xfrm>
              <a:custGeom>
                <a:avLst/>
                <a:gdLst>
                  <a:gd name="T0" fmla="*/ 1 w 28"/>
                  <a:gd name="T1" fmla="*/ 4 h 120"/>
                  <a:gd name="T2" fmla="*/ 1 w 28"/>
                  <a:gd name="T3" fmla="*/ 4 h 120"/>
                  <a:gd name="T4" fmla="*/ 0 w 28"/>
                  <a:gd name="T5" fmla="*/ 4 h 120"/>
                  <a:gd name="T6" fmla="*/ 1 w 28"/>
                  <a:gd name="T7" fmla="*/ 3 h 120"/>
                  <a:gd name="T8" fmla="*/ 1 w 28"/>
                  <a:gd name="T9" fmla="*/ 3 h 120"/>
                  <a:gd name="T10" fmla="*/ 1 w 28"/>
                  <a:gd name="T11" fmla="*/ 2 h 120"/>
                  <a:gd name="T12" fmla="*/ 1 w 28"/>
                  <a:gd name="T13" fmla="*/ 1 h 120"/>
                  <a:gd name="T14" fmla="*/ 1 w 28"/>
                  <a:gd name="T15" fmla="*/ 1 h 120"/>
                  <a:gd name="T16" fmla="*/ 1 w 28"/>
                  <a:gd name="T17" fmla="*/ 0 h 120"/>
                  <a:gd name="T18" fmla="*/ 1 w 28"/>
                  <a:gd name="T19" fmla="*/ 1 h 120"/>
                  <a:gd name="T20" fmla="*/ 1 w 28"/>
                  <a:gd name="T21" fmla="*/ 3 h 120"/>
                  <a:gd name="T22" fmla="*/ 1 w 28"/>
                  <a:gd name="T23" fmla="*/ 4 h 120"/>
                  <a:gd name="T24" fmla="*/ 1 w 28"/>
                  <a:gd name="T25" fmla="*/ 4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8" h="120">
                    <a:moveTo>
                      <a:pt x="4" y="120"/>
                    </a:moveTo>
                    <a:lnTo>
                      <a:pt x="1" y="116"/>
                    </a:lnTo>
                    <a:lnTo>
                      <a:pt x="0" y="105"/>
                    </a:lnTo>
                    <a:lnTo>
                      <a:pt x="1" y="89"/>
                    </a:lnTo>
                    <a:lnTo>
                      <a:pt x="3" y="69"/>
                    </a:lnTo>
                    <a:lnTo>
                      <a:pt x="8" y="50"/>
                    </a:lnTo>
                    <a:lnTo>
                      <a:pt x="13" y="30"/>
                    </a:lnTo>
                    <a:lnTo>
                      <a:pt x="20" y="13"/>
                    </a:lnTo>
                    <a:lnTo>
                      <a:pt x="28" y="0"/>
                    </a:lnTo>
                    <a:lnTo>
                      <a:pt x="24" y="26"/>
                    </a:lnTo>
                    <a:lnTo>
                      <a:pt x="18" y="66"/>
                    </a:lnTo>
                    <a:lnTo>
                      <a:pt x="12" y="104"/>
                    </a:lnTo>
                    <a:lnTo>
                      <a:pt x="4" y="1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86" name="Freeform 174">
                <a:extLst>
                  <a:ext uri="{FF2B5EF4-FFF2-40B4-BE49-F238E27FC236}">
                    <a16:creationId xmlns:a16="http://schemas.microsoft.com/office/drawing/2014/main" xmlns="" id="{2A520CFB-92DA-4437-8614-9C39BBED5D6D}"/>
                  </a:ext>
                </a:extLst>
              </p:cNvPr>
              <p:cNvSpPr>
                <a:spLocks/>
              </p:cNvSpPr>
              <p:nvPr/>
            </p:nvSpPr>
            <p:spPr bwMode="auto">
              <a:xfrm>
                <a:off x="2120" y="1231"/>
                <a:ext cx="11" cy="63"/>
              </a:xfrm>
              <a:custGeom>
                <a:avLst/>
                <a:gdLst>
                  <a:gd name="T0" fmla="*/ 1 w 22"/>
                  <a:gd name="T1" fmla="*/ 4 h 125"/>
                  <a:gd name="T2" fmla="*/ 0 w 22"/>
                  <a:gd name="T3" fmla="*/ 4 h 125"/>
                  <a:gd name="T4" fmla="*/ 1 w 22"/>
                  <a:gd name="T5" fmla="*/ 3 h 125"/>
                  <a:gd name="T6" fmla="*/ 1 w 22"/>
                  <a:gd name="T7" fmla="*/ 1 h 125"/>
                  <a:gd name="T8" fmla="*/ 1 w 22"/>
                  <a:gd name="T9" fmla="*/ 0 h 125"/>
                  <a:gd name="T10" fmla="*/ 1 w 22"/>
                  <a:gd name="T11" fmla="*/ 1 h 125"/>
                  <a:gd name="T12" fmla="*/ 1 w 22"/>
                  <a:gd name="T13" fmla="*/ 3 h 125"/>
                  <a:gd name="T14" fmla="*/ 1 w 22"/>
                  <a:gd name="T15" fmla="*/ 4 h 125"/>
                  <a:gd name="T16" fmla="*/ 1 w 22"/>
                  <a:gd name="T17" fmla="*/ 4 h 1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125">
                    <a:moveTo>
                      <a:pt x="6" y="125"/>
                    </a:moveTo>
                    <a:lnTo>
                      <a:pt x="0" y="108"/>
                    </a:lnTo>
                    <a:lnTo>
                      <a:pt x="2" y="70"/>
                    </a:lnTo>
                    <a:lnTo>
                      <a:pt x="9" y="28"/>
                    </a:lnTo>
                    <a:lnTo>
                      <a:pt x="22" y="0"/>
                    </a:lnTo>
                    <a:lnTo>
                      <a:pt x="20" y="25"/>
                    </a:lnTo>
                    <a:lnTo>
                      <a:pt x="16" y="68"/>
                    </a:lnTo>
                    <a:lnTo>
                      <a:pt x="12" y="108"/>
                    </a:lnTo>
                    <a:lnTo>
                      <a:pt x="6" y="12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87" name="Freeform 175">
                <a:extLst>
                  <a:ext uri="{FF2B5EF4-FFF2-40B4-BE49-F238E27FC236}">
                    <a16:creationId xmlns:a16="http://schemas.microsoft.com/office/drawing/2014/main" xmlns="" id="{533FCCAD-9A28-41D0-AE23-E7D53CDBF52D}"/>
                  </a:ext>
                </a:extLst>
              </p:cNvPr>
              <p:cNvSpPr>
                <a:spLocks/>
              </p:cNvSpPr>
              <p:nvPr/>
            </p:nvSpPr>
            <p:spPr bwMode="auto">
              <a:xfrm>
                <a:off x="2136" y="1227"/>
                <a:ext cx="9" cy="56"/>
              </a:xfrm>
              <a:custGeom>
                <a:avLst/>
                <a:gdLst>
                  <a:gd name="T0" fmla="*/ 1 w 18"/>
                  <a:gd name="T1" fmla="*/ 4 h 111"/>
                  <a:gd name="T2" fmla="*/ 0 w 18"/>
                  <a:gd name="T3" fmla="*/ 3 h 111"/>
                  <a:gd name="T4" fmla="*/ 1 w 18"/>
                  <a:gd name="T5" fmla="*/ 2 h 111"/>
                  <a:gd name="T6" fmla="*/ 1 w 18"/>
                  <a:gd name="T7" fmla="*/ 1 h 111"/>
                  <a:gd name="T8" fmla="*/ 1 w 18"/>
                  <a:gd name="T9" fmla="*/ 0 h 111"/>
                  <a:gd name="T10" fmla="*/ 1 w 18"/>
                  <a:gd name="T11" fmla="*/ 1 h 111"/>
                  <a:gd name="T12" fmla="*/ 1 w 18"/>
                  <a:gd name="T13" fmla="*/ 2 h 111"/>
                  <a:gd name="T14" fmla="*/ 1 w 18"/>
                  <a:gd name="T15" fmla="*/ 4 h 111"/>
                  <a:gd name="T16" fmla="*/ 1 w 18"/>
                  <a:gd name="T17" fmla="*/ 4 h 1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111">
                    <a:moveTo>
                      <a:pt x="4" y="111"/>
                    </a:moveTo>
                    <a:lnTo>
                      <a:pt x="0" y="96"/>
                    </a:lnTo>
                    <a:lnTo>
                      <a:pt x="1" y="61"/>
                    </a:lnTo>
                    <a:lnTo>
                      <a:pt x="7" y="23"/>
                    </a:lnTo>
                    <a:lnTo>
                      <a:pt x="18" y="0"/>
                    </a:lnTo>
                    <a:lnTo>
                      <a:pt x="16" y="25"/>
                    </a:lnTo>
                    <a:lnTo>
                      <a:pt x="15" y="63"/>
                    </a:lnTo>
                    <a:lnTo>
                      <a:pt x="12" y="98"/>
                    </a:lnTo>
                    <a:lnTo>
                      <a:pt x="4" y="11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88" name="Freeform 176">
                <a:extLst>
                  <a:ext uri="{FF2B5EF4-FFF2-40B4-BE49-F238E27FC236}">
                    <a16:creationId xmlns:a16="http://schemas.microsoft.com/office/drawing/2014/main" xmlns="" id="{1170502B-CD3D-4813-8731-E92CD89F4B34}"/>
                  </a:ext>
                </a:extLst>
              </p:cNvPr>
              <p:cNvSpPr>
                <a:spLocks/>
              </p:cNvSpPr>
              <p:nvPr/>
            </p:nvSpPr>
            <p:spPr bwMode="auto">
              <a:xfrm>
                <a:off x="2162" y="1223"/>
                <a:ext cx="8" cy="48"/>
              </a:xfrm>
              <a:custGeom>
                <a:avLst/>
                <a:gdLst>
                  <a:gd name="T0" fmla="*/ 1 w 15"/>
                  <a:gd name="T1" fmla="*/ 4 h 94"/>
                  <a:gd name="T2" fmla="*/ 1 w 15"/>
                  <a:gd name="T3" fmla="*/ 3 h 94"/>
                  <a:gd name="T4" fmla="*/ 0 w 15"/>
                  <a:gd name="T5" fmla="*/ 2 h 94"/>
                  <a:gd name="T6" fmla="*/ 1 w 15"/>
                  <a:gd name="T7" fmla="*/ 1 h 94"/>
                  <a:gd name="T8" fmla="*/ 1 w 15"/>
                  <a:gd name="T9" fmla="*/ 0 h 94"/>
                  <a:gd name="T10" fmla="*/ 1 w 15"/>
                  <a:gd name="T11" fmla="*/ 1 h 94"/>
                  <a:gd name="T12" fmla="*/ 1 w 15"/>
                  <a:gd name="T13" fmla="*/ 2 h 94"/>
                  <a:gd name="T14" fmla="*/ 1 w 15"/>
                  <a:gd name="T15" fmla="*/ 3 h 94"/>
                  <a:gd name="T16" fmla="*/ 1 w 15"/>
                  <a:gd name="T17" fmla="*/ 4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94">
                    <a:moveTo>
                      <a:pt x="10" y="94"/>
                    </a:moveTo>
                    <a:lnTo>
                      <a:pt x="4" y="83"/>
                    </a:lnTo>
                    <a:lnTo>
                      <a:pt x="0" y="56"/>
                    </a:lnTo>
                    <a:lnTo>
                      <a:pt x="2" y="25"/>
                    </a:lnTo>
                    <a:lnTo>
                      <a:pt x="14" y="0"/>
                    </a:lnTo>
                    <a:lnTo>
                      <a:pt x="14" y="23"/>
                    </a:lnTo>
                    <a:lnTo>
                      <a:pt x="15" y="54"/>
                    </a:lnTo>
                    <a:lnTo>
                      <a:pt x="15" y="83"/>
                    </a:lnTo>
                    <a:lnTo>
                      <a:pt x="10" y="9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89" name="Freeform 177">
                <a:extLst>
                  <a:ext uri="{FF2B5EF4-FFF2-40B4-BE49-F238E27FC236}">
                    <a16:creationId xmlns:a16="http://schemas.microsoft.com/office/drawing/2014/main" xmlns="" id="{0535873F-6442-4AB1-89A0-D4E9363962E1}"/>
                  </a:ext>
                </a:extLst>
              </p:cNvPr>
              <p:cNvSpPr>
                <a:spLocks/>
              </p:cNvSpPr>
              <p:nvPr/>
            </p:nvSpPr>
            <p:spPr bwMode="auto">
              <a:xfrm>
                <a:off x="2201" y="1228"/>
                <a:ext cx="8" cy="24"/>
              </a:xfrm>
              <a:custGeom>
                <a:avLst/>
                <a:gdLst>
                  <a:gd name="T0" fmla="*/ 0 w 18"/>
                  <a:gd name="T1" fmla="*/ 2 h 46"/>
                  <a:gd name="T2" fmla="*/ 0 w 18"/>
                  <a:gd name="T3" fmla="*/ 2 h 46"/>
                  <a:gd name="T4" fmla="*/ 0 w 18"/>
                  <a:gd name="T5" fmla="*/ 1 h 46"/>
                  <a:gd name="T6" fmla="*/ 0 w 18"/>
                  <a:gd name="T7" fmla="*/ 1 h 46"/>
                  <a:gd name="T8" fmla="*/ 0 w 18"/>
                  <a:gd name="T9" fmla="*/ 0 h 46"/>
                  <a:gd name="T10" fmla="*/ 0 w 18"/>
                  <a:gd name="T11" fmla="*/ 1 h 46"/>
                  <a:gd name="T12" fmla="*/ 0 w 18"/>
                  <a:gd name="T13" fmla="*/ 1 h 46"/>
                  <a:gd name="T14" fmla="*/ 0 w 18"/>
                  <a:gd name="T15" fmla="*/ 2 h 46"/>
                  <a:gd name="T16" fmla="*/ 0 w 18"/>
                  <a:gd name="T17" fmla="*/ 2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46">
                    <a:moveTo>
                      <a:pt x="15" y="46"/>
                    </a:moveTo>
                    <a:lnTo>
                      <a:pt x="8" y="40"/>
                    </a:lnTo>
                    <a:lnTo>
                      <a:pt x="3" y="26"/>
                    </a:lnTo>
                    <a:lnTo>
                      <a:pt x="0" y="10"/>
                    </a:lnTo>
                    <a:lnTo>
                      <a:pt x="5" y="0"/>
                    </a:lnTo>
                    <a:lnTo>
                      <a:pt x="5" y="15"/>
                    </a:lnTo>
                    <a:lnTo>
                      <a:pt x="12" y="30"/>
                    </a:lnTo>
                    <a:lnTo>
                      <a:pt x="18" y="41"/>
                    </a:lnTo>
                    <a:lnTo>
                      <a:pt x="15"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90" name="Freeform 178">
                <a:extLst>
                  <a:ext uri="{FF2B5EF4-FFF2-40B4-BE49-F238E27FC236}">
                    <a16:creationId xmlns:a16="http://schemas.microsoft.com/office/drawing/2014/main" xmlns="" id="{E6026208-CB86-4C26-85D9-C16F6015B14A}"/>
                  </a:ext>
                </a:extLst>
              </p:cNvPr>
              <p:cNvSpPr>
                <a:spLocks/>
              </p:cNvSpPr>
              <p:nvPr/>
            </p:nvSpPr>
            <p:spPr bwMode="auto">
              <a:xfrm>
                <a:off x="2072" y="1261"/>
                <a:ext cx="10" cy="42"/>
              </a:xfrm>
              <a:custGeom>
                <a:avLst/>
                <a:gdLst>
                  <a:gd name="T0" fmla="*/ 0 w 21"/>
                  <a:gd name="T1" fmla="*/ 2 h 86"/>
                  <a:gd name="T2" fmla="*/ 0 w 21"/>
                  <a:gd name="T3" fmla="*/ 2 h 86"/>
                  <a:gd name="T4" fmla="*/ 0 w 21"/>
                  <a:gd name="T5" fmla="*/ 1 h 86"/>
                  <a:gd name="T6" fmla="*/ 0 w 21"/>
                  <a:gd name="T7" fmla="*/ 0 h 86"/>
                  <a:gd name="T8" fmla="*/ 0 w 21"/>
                  <a:gd name="T9" fmla="*/ 0 h 86"/>
                  <a:gd name="T10" fmla="*/ 0 w 21"/>
                  <a:gd name="T11" fmla="*/ 0 h 86"/>
                  <a:gd name="T12" fmla="*/ 0 w 21"/>
                  <a:gd name="T13" fmla="*/ 1 h 86"/>
                  <a:gd name="T14" fmla="*/ 0 w 21"/>
                  <a:gd name="T15" fmla="*/ 2 h 86"/>
                  <a:gd name="T16" fmla="*/ 0 w 21"/>
                  <a:gd name="T17" fmla="*/ 2 h 8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86">
                    <a:moveTo>
                      <a:pt x="4" y="86"/>
                    </a:moveTo>
                    <a:lnTo>
                      <a:pt x="0" y="77"/>
                    </a:lnTo>
                    <a:lnTo>
                      <a:pt x="0" y="52"/>
                    </a:lnTo>
                    <a:lnTo>
                      <a:pt x="7" y="25"/>
                    </a:lnTo>
                    <a:lnTo>
                      <a:pt x="21" y="0"/>
                    </a:lnTo>
                    <a:lnTo>
                      <a:pt x="16" y="25"/>
                    </a:lnTo>
                    <a:lnTo>
                      <a:pt x="12" y="52"/>
                    </a:lnTo>
                    <a:lnTo>
                      <a:pt x="8" y="77"/>
                    </a:lnTo>
                    <a:lnTo>
                      <a:pt x="4" y="8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91" name="Freeform 179">
                <a:extLst>
                  <a:ext uri="{FF2B5EF4-FFF2-40B4-BE49-F238E27FC236}">
                    <a16:creationId xmlns:a16="http://schemas.microsoft.com/office/drawing/2014/main" xmlns="" id="{4229969C-558F-43CC-AB0C-9EB2C8E172FE}"/>
                  </a:ext>
                </a:extLst>
              </p:cNvPr>
              <p:cNvSpPr>
                <a:spLocks/>
              </p:cNvSpPr>
              <p:nvPr/>
            </p:nvSpPr>
            <p:spPr bwMode="auto">
              <a:xfrm>
                <a:off x="2108" y="1237"/>
                <a:ext cx="11" cy="60"/>
              </a:xfrm>
              <a:custGeom>
                <a:avLst/>
                <a:gdLst>
                  <a:gd name="T0" fmla="*/ 0 w 23"/>
                  <a:gd name="T1" fmla="*/ 3 h 121"/>
                  <a:gd name="T2" fmla="*/ 0 w 23"/>
                  <a:gd name="T3" fmla="*/ 3 h 121"/>
                  <a:gd name="T4" fmla="*/ 0 w 23"/>
                  <a:gd name="T5" fmla="*/ 2 h 121"/>
                  <a:gd name="T6" fmla="*/ 0 w 23"/>
                  <a:gd name="T7" fmla="*/ 0 h 121"/>
                  <a:gd name="T8" fmla="*/ 0 w 23"/>
                  <a:gd name="T9" fmla="*/ 0 h 121"/>
                  <a:gd name="T10" fmla="*/ 0 w 23"/>
                  <a:gd name="T11" fmla="*/ 0 h 121"/>
                  <a:gd name="T12" fmla="*/ 0 w 23"/>
                  <a:gd name="T13" fmla="*/ 2 h 121"/>
                  <a:gd name="T14" fmla="*/ 0 w 23"/>
                  <a:gd name="T15" fmla="*/ 3 h 121"/>
                  <a:gd name="T16" fmla="*/ 0 w 23"/>
                  <a:gd name="T17" fmla="*/ 3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121">
                    <a:moveTo>
                      <a:pt x="6" y="121"/>
                    </a:moveTo>
                    <a:lnTo>
                      <a:pt x="0" y="105"/>
                    </a:lnTo>
                    <a:lnTo>
                      <a:pt x="2" y="68"/>
                    </a:lnTo>
                    <a:lnTo>
                      <a:pt x="9" y="28"/>
                    </a:lnTo>
                    <a:lnTo>
                      <a:pt x="23" y="0"/>
                    </a:lnTo>
                    <a:lnTo>
                      <a:pt x="21" y="24"/>
                    </a:lnTo>
                    <a:lnTo>
                      <a:pt x="17" y="66"/>
                    </a:lnTo>
                    <a:lnTo>
                      <a:pt x="11" y="105"/>
                    </a:lnTo>
                    <a:lnTo>
                      <a:pt x="6" y="12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92" name="Freeform 180">
                <a:extLst>
                  <a:ext uri="{FF2B5EF4-FFF2-40B4-BE49-F238E27FC236}">
                    <a16:creationId xmlns:a16="http://schemas.microsoft.com/office/drawing/2014/main" xmlns="" id="{194D6D5E-FCEC-4ED2-BD14-ACD9E7BF2170}"/>
                  </a:ext>
                </a:extLst>
              </p:cNvPr>
              <p:cNvSpPr>
                <a:spLocks/>
              </p:cNvSpPr>
              <p:nvPr/>
            </p:nvSpPr>
            <p:spPr bwMode="auto">
              <a:xfrm>
                <a:off x="2151" y="1224"/>
                <a:ext cx="7" cy="55"/>
              </a:xfrm>
              <a:custGeom>
                <a:avLst/>
                <a:gdLst>
                  <a:gd name="T0" fmla="*/ 1 w 14"/>
                  <a:gd name="T1" fmla="*/ 4 h 109"/>
                  <a:gd name="T2" fmla="*/ 1 w 14"/>
                  <a:gd name="T3" fmla="*/ 3 h 109"/>
                  <a:gd name="T4" fmla="*/ 0 w 14"/>
                  <a:gd name="T5" fmla="*/ 2 h 109"/>
                  <a:gd name="T6" fmla="*/ 1 w 14"/>
                  <a:gd name="T7" fmla="*/ 1 h 109"/>
                  <a:gd name="T8" fmla="*/ 1 w 14"/>
                  <a:gd name="T9" fmla="*/ 0 h 109"/>
                  <a:gd name="T10" fmla="*/ 1 w 14"/>
                  <a:gd name="T11" fmla="*/ 1 h 109"/>
                  <a:gd name="T12" fmla="*/ 1 w 14"/>
                  <a:gd name="T13" fmla="*/ 2 h 109"/>
                  <a:gd name="T14" fmla="*/ 1 w 14"/>
                  <a:gd name="T15" fmla="*/ 3 h 109"/>
                  <a:gd name="T16" fmla="*/ 1 w 14"/>
                  <a:gd name="T17" fmla="*/ 4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109">
                    <a:moveTo>
                      <a:pt x="11" y="109"/>
                    </a:moveTo>
                    <a:lnTo>
                      <a:pt x="4" y="96"/>
                    </a:lnTo>
                    <a:lnTo>
                      <a:pt x="0" y="63"/>
                    </a:lnTo>
                    <a:lnTo>
                      <a:pt x="3" y="28"/>
                    </a:lnTo>
                    <a:lnTo>
                      <a:pt x="13" y="0"/>
                    </a:lnTo>
                    <a:lnTo>
                      <a:pt x="13" y="25"/>
                    </a:lnTo>
                    <a:lnTo>
                      <a:pt x="14" y="62"/>
                    </a:lnTo>
                    <a:lnTo>
                      <a:pt x="14" y="96"/>
                    </a:lnTo>
                    <a:lnTo>
                      <a:pt x="11" y="10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93" name="Freeform 181">
                <a:extLst>
                  <a:ext uri="{FF2B5EF4-FFF2-40B4-BE49-F238E27FC236}">
                    <a16:creationId xmlns:a16="http://schemas.microsoft.com/office/drawing/2014/main" xmlns="" id="{F019F78A-BBE0-4E2A-A65A-DC82E5D5E166}"/>
                  </a:ext>
                </a:extLst>
              </p:cNvPr>
              <p:cNvSpPr>
                <a:spLocks/>
              </p:cNvSpPr>
              <p:nvPr/>
            </p:nvSpPr>
            <p:spPr bwMode="auto">
              <a:xfrm>
                <a:off x="2175" y="1224"/>
                <a:ext cx="5" cy="44"/>
              </a:xfrm>
              <a:custGeom>
                <a:avLst/>
                <a:gdLst>
                  <a:gd name="T0" fmla="*/ 0 w 12"/>
                  <a:gd name="T1" fmla="*/ 3 h 88"/>
                  <a:gd name="T2" fmla="*/ 0 w 12"/>
                  <a:gd name="T3" fmla="*/ 3 h 88"/>
                  <a:gd name="T4" fmla="*/ 0 w 12"/>
                  <a:gd name="T5" fmla="*/ 2 h 88"/>
                  <a:gd name="T6" fmla="*/ 0 w 12"/>
                  <a:gd name="T7" fmla="*/ 1 h 88"/>
                  <a:gd name="T8" fmla="*/ 0 w 12"/>
                  <a:gd name="T9" fmla="*/ 0 h 88"/>
                  <a:gd name="T10" fmla="*/ 0 w 12"/>
                  <a:gd name="T11" fmla="*/ 1 h 88"/>
                  <a:gd name="T12" fmla="*/ 0 w 12"/>
                  <a:gd name="T13" fmla="*/ 2 h 88"/>
                  <a:gd name="T14" fmla="*/ 0 w 12"/>
                  <a:gd name="T15" fmla="*/ 3 h 88"/>
                  <a:gd name="T16" fmla="*/ 0 w 12"/>
                  <a:gd name="T17" fmla="*/ 3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88">
                    <a:moveTo>
                      <a:pt x="5" y="88"/>
                    </a:moveTo>
                    <a:lnTo>
                      <a:pt x="0" y="76"/>
                    </a:lnTo>
                    <a:lnTo>
                      <a:pt x="0" y="47"/>
                    </a:lnTo>
                    <a:lnTo>
                      <a:pt x="5" y="16"/>
                    </a:lnTo>
                    <a:lnTo>
                      <a:pt x="12" y="0"/>
                    </a:lnTo>
                    <a:lnTo>
                      <a:pt x="11" y="19"/>
                    </a:lnTo>
                    <a:lnTo>
                      <a:pt x="11" y="48"/>
                    </a:lnTo>
                    <a:lnTo>
                      <a:pt x="9" y="75"/>
                    </a:lnTo>
                    <a:lnTo>
                      <a:pt x="5" y="8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94" name="Freeform 182">
                <a:extLst>
                  <a:ext uri="{FF2B5EF4-FFF2-40B4-BE49-F238E27FC236}">
                    <a16:creationId xmlns:a16="http://schemas.microsoft.com/office/drawing/2014/main" xmlns="" id="{45C8F9B8-FD9C-47C4-B254-FDB5CF28D294}"/>
                  </a:ext>
                </a:extLst>
              </p:cNvPr>
              <p:cNvSpPr>
                <a:spLocks/>
              </p:cNvSpPr>
              <p:nvPr/>
            </p:nvSpPr>
            <p:spPr bwMode="auto">
              <a:xfrm>
                <a:off x="2188" y="1226"/>
                <a:ext cx="7" cy="27"/>
              </a:xfrm>
              <a:custGeom>
                <a:avLst/>
                <a:gdLst>
                  <a:gd name="T0" fmla="*/ 0 w 15"/>
                  <a:gd name="T1" fmla="*/ 2 h 54"/>
                  <a:gd name="T2" fmla="*/ 0 w 15"/>
                  <a:gd name="T3" fmla="*/ 2 h 54"/>
                  <a:gd name="T4" fmla="*/ 0 w 15"/>
                  <a:gd name="T5" fmla="*/ 1 h 54"/>
                  <a:gd name="T6" fmla="*/ 0 w 15"/>
                  <a:gd name="T7" fmla="*/ 1 h 54"/>
                  <a:gd name="T8" fmla="*/ 0 w 15"/>
                  <a:gd name="T9" fmla="*/ 0 h 54"/>
                  <a:gd name="T10" fmla="*/ 0 w 15"/>
                  <a:gd name="T11" fmla="*/ 1 h 54"/>
                  <a:gd name="T12" fmla="*/ 0 w 15"/>
                  <a:gd name="T13" fmla="*/ 2 h 54"/>
                  <a:gd name="T14" fmla="*/ 0 w 15"/>
                  <a:gd name="T15" fmla="*/ 2 h 54"/>
                  <a:gd name="T16" fmla="*/ 0 w 15"/>
                  <a:gd name="T17" fmla="*/ 2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54">
                    <a:moveTo>
                      <a:pt x="11" y="54"/>
                    </a:moveTo>
                    <a:lnTo>
                      <a:pt x="6" y="47"/>
                    </a:lnTo>
                    <a:lnTo>
                      <a:pt x="1" y="30"/>
                    </a:lnTo>
                    <a:lnTo>
                      <a:pt x="0" y="12"/>
                    </a:lnTo>
                    <a:lnTo>
                      <a:pt x="6" y="0"/>
                    </a:lnTo>
                    <a:lnTo>
                      <a:pt x="6" y="15"/>
                    </a:lnTo>
                    <a:lnTo>
                      <a:pt x="10" y="34"/>
                    </a:lnTo>
                    <a:lnTo>
                      <a:pt x="15" y="49"/>
                    </a:lnTo>
                    <a:lnTo>
                      <a:pt x="11"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95" name="Freeform 183">
                <a:extLst>
                  <a:ext uri="{FF2B5EF4-FFF2-40B4-BE49-F238E27FC236}">
                    <a16:creationId xmlns:a16="http://schemas.microsoft.com/office/drawing/2014/main" xmlns="" id="{001321E6-25AB-491E-8802-7ADE0892FF42}"/>
                  </a:ext>
                </a:extLst>
              </p:cNvPr>
              <p:cNvSpPr>
                <a:spLocks/>
              </p:cNvSpPr>
              <p:nvPr/>
            </p:nvSpPr>
            <p:spPr bwMode="auto">
              <a:xfrm>
                <a:off x="2059" y="1270"/>
                <a:ext cx="11" cy="27"/>
              </a:xfrm>
              <a:custGeom>
                <a:avLst/>
                <a:gdLst>
                  <a:gd name="T0" fmla="*/ 1 w 22"/>
                  <a:gd name="T1" fmla="*/ 0 h 54"/>
                  <a:gd name="T2" fmla="*/ 1 w 22"/>
                  <a:gd name="T3" fmla="*/ 1 h 54"/>
                  <a:gd name="T4" fmla="*/ 1 w 22"/>
                  <a:gd name="T5" fmla="*/ 1 h 54"/>
                  <a:gd name="T6" fmla="*/ 1 w 22"/>
                  <a:gd name="T7" fmla="*/ 2 h 54"/>
                  <a:gd name="T8" fmla="*/ 1 w 22"/>
                  <a:gd name="T9" fmla="*/ 2 h 54"/>
                  <a:gd name="T10" fmla="*/ 0 w 22"/>
                  <a:gd name="T11" fmla="*/ 2 h 54"/>
                  <a:gd name="T12" fmla="*/ 1 w 22"/>
                  <a:gd name="T13" fmla="*/ 1 h 54"/>
                  <a:gd name="T14" fmla="*/ 1 w 22"/>
                  <a:gd name="T15" fmla="*/ 1 h 54"/>
                  <a:gd name="T16" fmla="*/ 1 w 22"/>
                  <a:gd name="T17" fmla="*/ 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54">
                    <a:moveTo>
                      <a:pt x="22" y="0"/>
                    </a:moveTo>
                    <a:lnTo>
                      <a:pt x="21" y="11"/>
                    </a:lnTo>
                    <a:lnTo>
                      <a:pt x="17" y="31"/>
                    </a:lnTo>
                    <a:lnTo>
                      <a:pt x="12" y="48"/>
                    </a:lnTo>
                    <a:lnTo>
                      <a:pt x="3" y="54"/>
                    </a:lnTo>
                    <a:lnTo>
                      <a:pt x="0" y="45"/>
                    </a:lnTo>
                    <a:lnTo>
                      <a:pt x="6" y="29"/>
                    </a:lnTo>
                    <a:lnTo>
                      <a:pt x="15" y="13"/>
                    </a:lnTo>
                    <a:lnTo>
                      <a:pt x="2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96" name="Freeform 184">
                <a:extLst>
                  <a:ext uri="{FF2B5EF4-FFF2-40B4-BE49-F238E27FC236}">
                    <a16:creationId xmlns:a16="http://schemas.microsoft.com/office/drawing/2014/main" xmlns="" id="{369E9230-F20C-45F3-967C-DD7055C27DB1}"/>
                  </a:ext>
                </a:extLst>
              </p:cNvPr>
              <p:cNvSpPr>
                <a:spLocks/>
              </p:cNvSpPr>
              <p:nvPr/>
            </p:nvSpPr>
            <p:spPr bwMode="auto">
              <a:xfrm>
                <a:off x="2046" y="1268"/>
                <a:ext cx="26" cy="5"/>
              </a:xfrm>
              <a:custGeom>
                <a:avLst/>
                <a:gdLst>
                  <a:gd name="T0" fmla="*/ 2 w 51"/>
                  <a:gd name="T1" fmla="*/ 0 h 11"/>
                  <a:gd name="T2" fmla="*/ 2 w 51"/>
                  <a:gd name="T3" fmla="*/ 0 h 11"/>
                  <a:gd name="T4" fmla="*/ 2 w 51"/>
                  <a:gd name="T5" fmla="*/ 0 h 11"/>
                  <a:gd name="T6" fmla="*/ 2 w 51"/>
                  <a:gd name="T7" fmla="*/ 0 h 11"/>
                  <a:gd name="T8" fmla="*/ 1 w 51"/>
                  <a:gd name="T9" fmla="*/ 0 h 11"/>
                  <a:gd name="T10" fmla="*/ 1 w 51"/>
                  <a:gd name="T11" fmla="*/ 0 h 11"/>
                  <a:gd name="T12" fmla="*/ 1 w 51"/>
                  <a:gd name="T13" fmla="*/ 0 h 11"/>
                  <a:gd name="T14" fmla="*/ 1 w 51"/>
                  <a:gd name="T15" fmla="*/ 0 h 11"/>
                  <a:gd name="T16" fmla="*/ 0 w 51"/>
                  <a:gd name="T17" fmla="*/ 0 h 11"/>
                  <a:gd name="T18" fmla="*/ 1 w 51"/>
                  <a:gd name="T19" fmla="*/ 0 h 11"/>
                  <a:gd name="T20" fmla="*/ 1 w 51"/>
                  <a:gd name="T21" fmla="*/ 0 h 11"/>
                  <a:gd name="T22" fmla="*/ 1 w 51"/>
                  <a:gd name="T23" fmla="*/ 0 h 11"/>
                  <a:gd name="T24" fmla="*/ 1 w 51"/>
                  <a:gd name="T25" fmla="*/ 0 h 11"/>
                  <a:gd name="T26" fmla="*/ 1 w 51"/>
                  <a:gd name="T27" fmla="*/ 0 h 11"/>
                  <a:gd name="T28" fmla="*/ 2 w 51"/>
                  <a:gd name="T29" fmla="*/ 0 h 11"/>
                  <a:gd name="T30" fmla="*/ 2 w 51"/>
                  <a:gd name="T31" fmla="*/ 0 h 11"/>
                  <a:gd name="T32" fmla="*/ 2 w 51"/>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11">
                    <a:moveTo>
                      <a:pt x="51" y="3"/>
                    </a:moveTo>
                    <a:lnTo>
                      <a:pt x="48" y="3"/>
                    </a:lnTo>
                    <a:lnTo>
                      <a:pt x="41" y="1"/>
                    </a:lnTo>
                    <a:lnTo>
                      <a:pt x="33" y="1"/>
                    </a:lnTo>
                    <a:lnTo>
                      <a:pt x="24" y="0"/>
                    </a:lnTo>
                    <a:lnTo>
                      <a:pt x="15" y="0"/>
                    </a:lnTo>
                    <a:lnTo>
                      <a:pt x="8" y="0"/>
                    </a:lnTo>
                    <a:lnTo>
                      <a:pt x="2" y="3"/>
                    </a:lnTo>
                    <a:lnTo>
                      <a:pt x="0" y="6"/>
                    </a:lnTo>
                    <a:lnTo>
                      <a:pt x="1" y="10"/>
                    </a:lnTo>
                    <a:lnTo>
                      <a:pt x="5" y="11"/>
                    </a:lnTo>
                    <a:lnTo>
                      <a:pt x="12" y="11"/>
                    </a:lnTo>
                    <a:lnTo>
                      <a:pt x="20" y="10"/>
                    </a:lnTo>
                    <a:lnTo>
                      <a:pt x="29" y="8"/>
                    </a:lnTo>
                    <a:lnTo>
                      <a:pt x="39" y="6"/>
                    </a:lnTo>
                    <a:lnTo>
                      <a:pt x="46" y="4"/>
                    </a:lnTo>
                    <a:lnTo>
                      <a:pt x="51"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97" name="Freeform 185">
                <a:extLst>
                  <a:ext uri="{FF2B5EF4-FFF2-40B4-BE49-F238E27FC236}">
                    <a16:creationId xmlns:a16="http://schemas.microsoft.com/office/drawing/2014/main" xmlns="" id="{A0E1BF26-81F3-4E92-A26A-23AAD43334E5}"/>
                  </a:ext>
                </a:extLst>
              </p:cNvPr>
              <p:cNvSpPr>
                <a:spLocks/>
              </p:cNvSpPr>
              <p:nvPr/>
            </p:nvSpPr>
            <p:spPr bwMode="auto">
              <a:xfrm>
                <a:off x="2042" y="1278"/>
                <a:ext cx="22" cy="16"/>
              </a:xfrm>
              <a:custGeom>
                <a:avLst/>
                <a:gdLst>
                  <a:gd name="T0" fmla="*/ 2 w 44"/>
                  <a:gd name="T1" fmla="*/ 0 h 32"/>
                  <a:gd name="T2" fmla="*/ 2 w 44"/>
                  <a:gd name="T3" fmla="*/ 1 h 32"/>
                  <a:gd name="T4" fmla="*/ 2 w 44"/>
                  <a:gd name="T5" fmla="*/ 1 h 32"/>
                  <a:gd name="T6" fmla="*/ 1 w 44"/>
                  <a:gd name="T7" fmla="*/ 1 h 32"/>
                  <a:gd name="T8" fmla="*/ 1 w 44"/>
                  <a:gd name="T9" fmla="*/ 1 h 32"/>
                  <a:gd name="T10" fmla="*/ 1 w 44"/>
                  <a:gd name="T11" fmla="*/ 1 h 32"/>
                  <a:gd name="T12" fmla="*/ 1 w 44"/>
                  <a:gd name="T13" fmla="*/ 1 h 32"/>
                  <a:gd name="T14" fmla="*/ 0 w 44"/>
                  <a:gd name="T15" fmla="*/ 1 h 32"/>
                  <a:gd name="T16" fmla="*/ 0 w 44"/>
                  <a:gd name="T17" fmla="*/ 1 h 32"/>
                  <a:gd name="T18" fmla="*/ 1 w 44"/>
                  <a:gd name="T19" fmla="*/ 1 h 32"/>
                  <a:gd name="T20" fmla="*/ 1 w 44"/>
                  <a:gd name="T21" fmla="*/ 1 h 32"/>
                  <a:gd name="T22" fmla="*/ 1 w 44"/>
                  <a:gd name="T23" fmla="*/ 1 h 32"/>
                  <a:gd name="T24" fmla="*/ 1 w 44"/>
                  <a:gd name="T25" fmla="*/ 1 h 32"/>
                  <a:gd name="T26" fmla="*/ 1 w 44"/>
                  <a:gd name="T27" fmla="*/ 1 h 32"/>
                  <a:gd name="T28" fmla="*/ 2 w 44"/>
                  <a:gd name="T29" fmla="*/ 1 h 32"/>
                  <a:gd name="T30" fmla="*/ 2 w 44"/>
                  <a:gd name="T31" fmla="*/ 1 h 32"/>
                  <a:gd name="T32" fmla="*/ 2 w 44"/>
                  <a:gd name="T33" fmla="*/ 0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32">
                    <a:moveTo>
                      <a:pt x="44" y="0"/>
                    </a:moveTo>
                    <a:lnTo>
                      <a:pt x="41" y="2"/>
                    </a:lnTo>
                    <a:lnTo>
                      <a:pt x="35" y="5"/>
                    </a:lnTo>
                    <a:lnTo>
                      <a:pt x="28" y="8"/>
                    </a:lnTo>
                    <a:lnTo>
                      <a:pt x="19" y="12"/>
                    </a:lnTo>
                    <a:lnTo>
                      <a:pt x="11" y="16"/>
                    </a:lnTo>
                    <a:lnTo>
                      <a:pt x="5" y="21"/>
                    </a:lnTo>
                    <a:lnTo>
                      <a:pt x="0" y="25"/>
                    </a:lnTo>
                    <a:lnTo>
                      <a:pt x="0" y="30"/>
                    </a:lnTo>
                    <a:lnTo>
                      <a:pt x="3" y="32"/>
                    </a:lnTo>
                    <a:lnTo>
                      <a:pt x="9" y="31"/>
                    </a:lnTo>
                    <a:lnTo>
                      <a:pt x="14" y="28"/>
                    </a:lnTo>
                    <a:lnTo>
                      <a:pt x="21" y="22"/>
                    </a:lnTo>
                    <a:lnTo>
                      <a:pt x="28" y="16"/>
                    </a:lnTo>
                    <a:lnTo>
                      <a:pt x="35" y="9"/>
                    </a:lnTo>
                    <a:lnTo>
                      <a:pt x="41" y="5"/>
                    </a:lnTo>
                    <a:lnTo>
                      <a:pt x="4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98" name="Freeform 186">
                <a:extLst>
                  <a:ext uri="{FF2B5EF4-FFF2-40B4-BE49-F238E27FC236}">
                    <a16:creationId xmlns:a16="http://schemas.microsoft.com/office/drawing/2014/main" xmlns="" id="{5105748E-1E0D-45B7-933C-E6701FDF4BBB}"/>
                  </a:ext>
                </a:extLst>
              </p:cNvPr>
              <p:cNvSpPr>
                <a:spLocks/>
              </p:cNvSpPr>
              <p:nvPr/>
            </p:nvSpPr>
            <p:spPr bwMode="auto">
              <a:xfrm>
                <a:off x="2186" y="1194"/>
                <a:ext cx="7" cy="34"/>
              </a:xfrm>
              <a:custGeom>
                <a:avLst/>
                <a:gdLst>
                  <a:gd name="T0" fmla="*/ 1 w 14"/>
                  <a:gd name="T1" fmla="*/ 3 h 68"/>
                  <a:gd name="T2" fmla="*/ 1 w 14"/>
                  <a:gd name="T3" fmla="*/ 2 h 68"/>
                  <a:gd name="T4" fmla="*/ 0 w 14"/>
                  <a:gd name="T5" fmla="*/ 1 h 68"/>
                  <a:gd name="T6" fmla="*/ 1 w 14"/>
                  <a:gd name="T7" fmla="*/ 1 h 68"/>
                  <a:gd name="T8" fmla="*/ 1 w 14"/>
                  <a:gd name="T9" fmla="*/ 0 h 68"/>
                  <a:gd name="T10" fmla="*/ 1 w 14"/>
                  <a:gd name="T11" fmla="*/ 1 h 68"/>
                  <a:gd name="T12" fmla="*/ 1 w 14"/>
                  <a:gd name="T13" fmla="*/ 1 h 68"/>
                  <a:gd name="T14" fmla="*/ 1 w 14"/>
                  <a:gd name="T15" fmla="*/ 2 h 68"/>
                  <a:gd name="T16" fmla="*/ 1 w 14"/>
                  <a:gd name="T17" fmla="*/ 3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68">
                    <a:moveTo>
                      <a:pt x="12" y="68"/>
                    </a:moveTo>
                    <a:lnTo>
                      <a:pt x="4" y="52"/>
                    </a:lnTo>
                    <a:lnTo>
                      <a:pt x="0" y="30"/>
                    </a:lnTo>
                    <a:lnTo>
                      <a:pt x="1" y="10"/>
                    </a:lnTo>
                    <a:lnTo>
                      <a:pt x="8" y="0"/>
                    </a:lnTo>
                    <a:lnTo>
                      <a:pt x="14" y="7"/>
                    </a:lnTo>
                    <a:lnTo>
                      <a:pt x="14" y="26"/>
                    </a:lnTo>
                    <a:lnTo>
                      <a:pt x="12" y="49"/>
                    </a:lnTo>
                    <a:lnTo>
                      <a:pt x="12"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899" name="Freeform 187">
                <a:extLst>
                  <a:ext uri="{FF2B5EF4-FFF2-40B4-BE49-F238E27FC236}">
                    <a16:creationId xmlns:a16="http://schemas.microsoft.com/office/drawing/2014/main" xmlns="" id="{6752CCD9-6699-4733-A2ED-CDB0A4AAF678}"/>
                  </a:ext>
                </a:extLst>
              </p:cNvPr>
              <p:cNvSpPr>
                <a:spLocks/>
              </p:cNvSpPr>
              <p:nvPr/>
            </p:nvSpPr>
            <p:spPr bwMode="auto">
              <a:xfrm>
                <a:off x="2205" y="1201"/>
                <a:ext cx="13" cy="33"/>
              </a:xfrm>
              <a:custGeom>
                <a:avLst/>
                <a:gdLst>
                  <a:gd name="T0" fmla="*/ 0 w 28"/>
                  <a:gd name="T1" fmla="*/ 3 h 64"/>
                  <a:gd name="T2" fmla="*/ 0 w 28"/>
                  <a:gd name="T3" fmla="*/ 2 h 64"/>
                  <a:gd name="T4" fmla="*/ 0 w 28"/>
                  <a:gd name="T5" fmla="*/ 1 h 64"/>
                  <a:gd name="T6" fmla="*/ 0 w 28"/>
                  <a:gd name="T7" fmla="*/ 1 h 64"/>
                  <a:gd name="T8" fmla="*/ 0 w 28"/>
                  <a:gd name="T9" fmla="*/ 0 h 64"/>
                  <a:gd name="T10" fmla="*/ 0 w 28"/>
                  <a:gd name="T11" fmla="*/ 1 h 64"/>
                  <a:gd name="T12" fmla="*/ 0 w 28"/>
                  <a:gd name="T13" fmla="*/ 1 h 64"/>
                  <a:gd name="T14" fmla="*/ 0 w 28"/>
                  <a:gd name="T15" fmla="*/ 1 h 64"/>
                  <a:gd name="T16" fmla="*/ 0 w 28"/>
                  <a:gd name="T17" fmla="*/ 1 h 64"/>
                  <a:gd name="T18" fmla="*/ 0 w 28"/>
                  <a:gd name="T19" fmla="*/ 2 h 64"/>
                  <a:gd name="T20" fmla="*/ 0 w 28"/>
                  <a:gd name="T21" fmla="*/ 2 h 64"/>
                  <a:gd name="T22" fmla="*/ 0 w 28"/>
                  <a:gd name="T23" fmla="*/ 2 h 64"/>
                  <a:gd name="T24" fmla="*/ 0 w 28"/>
                  <a:gd name="T25" fmla="*/ 3 h 6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8" h="64">
                    <a:moveTo>
                      <a:pt x="0" y="64"/>
                    </a:moveTo>
                    <a:lnTo>
                      <a:pt x="3" y="49"/>
                    </a:lnTo>
                    <a:lnTo>
                      <a:pt x="8" y="27"/>
                    </a:lnTo>
                    <a:lnTo>
                      <a:pt x="15" y="9"/>
                    </a:lnTo>
                    <a:lnTo>
                      <a:pt x="24" y="0"/>
                    </a:lnTo>
                    <a:lnTo>
                      <a:pt x="28" y="2"/>
                    </a:lnTo>
                    <a:lnTo>
                      <a:pt x="27" y="9"/>
                    </a:lnTo>
                    <a:lnTo>
                      <a:pt x="24" y="18"/>
                    </a:lnTo>
                    <a:lnTo>
                      <a:pt x="20" y="30"/>
                    </a:lnTo>
                    <a:lnTo>
                      <a:pt x="14" y="41"/>
                    </a:lnTo>
                    <a:lnTo>
                      <a:pt x="8" y="52"/>
                    </a:lnTo>
                    <a:lnTo>
                      <a:pt x="4" y="60"/>
                    </a:lnTo>
                    <a:lnTo>
                      <a:pt x="0" y="6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900" name="Freeform 188">
                <a:extLst>
                  <a:ext uri="{FF2B5EF4-FFF2-40B4-BE49-F238E27FC236}">
                    <a16:creationId xmlns:a16="http://schemas.microsoft.com/office/drawing/2014/main" xmlns="" id="{E040FA62-5FAA-4E59-8949-4763A7E71BAC}"/>
                  </a:ext>
                </a:extLst>
              </p:cNvPr>
              <p:cNvSpPr>
                <a:spLocks/>
              </p:cNvSpPr>
              <p:nvPr/>
            </p:nvSpPr>
            <p:spPr bwMode="auto">
              <a:xfrm>
                <a:off x="2173" y="1194"/>
                <a:ext cx="7" cy="31"/>
              </a:xfrm>
              <a:custGeom>
                <a:avLst/>
                <a:gdLst>
                  <a:gd name="T0" fmla="*/ 0 w 15"/>
                  <a:gd name="T1" fmla="*/ 2 h 62"/>
                  <a:gd name="T2" fmla="*/ 0 w 15"/>
                  <a:gd name="T3" fmla="*/ 2 h 62"/>
                  <a:gd name="T4" fmla="*/ 0 w 15"/>
                  <a:gd name="T5" fmla="*/ 2 h 62"/>
                  <a:gd name="T6" fmla="*/ 0 w 15"/>
                  <a:gd name="T7" fmla="*/ 1 h 62"/>
                  <a:gd name="T8" fmla="*/ 0 w 15"/>
                  <a:gd name="T9" fmla="*/ 0 h 62"/>
                  <a:gd name="T10" fmla="*/ 0 w 15"/>
                  <a:gd name="T11" fmla="*/ 1 h 62"/>
                  <a:gd name="T12" fmla="*/ 0 w 15"/>
                  <a:gd name="T13" fmla="*/ 1 h 62"/>
                  <a:gd name="T14" fmla="*/ 0 w 15"/>
                  <a:gd name="T15" fmla="*/ 2 h 62"/>
                  <a:gd name="T16" fmla="*/ 0 w 15"/>
                  <a:gd name="T17" fmla="*/ 2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62">
                    <a:moveTo>
                      <a:pt x="15" y="62"/>
                    </a:moveTo>
                    <a:lnTo>
                      <a:pt x="6" y="54"/>
                    </a:lnTo>
                    <a:lnTo>
                      <a:pt x="0" y="34"/>
                    </a:lnTo>
                    <a:lnTo>
                      <a:pt x="0" y="12"/>
                    </a:lnTo>
                    <a:lnTo>
                      <a:pt x="6" y="0"/>
                    </a:lnTo>
                    <a:lnTo>
                      <a:pt x="12" y="3"/>
                    </a:lnTo>
                    <a:lnTo>
                      <a:pt x="14" y="21"/>
                    </a:lnTo>
                    <a:lnTo>
                      <a:pt x="14" y="44"/>
                    </a:lnTo>
                    <a:lnTo>
                      <a:pt x="15" y="6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901" name="Freeform 189">
                <a:extLst>
                  <a:ext uri="{FF2B5EF4-FFF2-40B4-BE49-F238E27FC236}">
                    <a16:creationId xmlns:a16="http://schemas.microsoft.com/office/drawing/2014/main" xmlns="" id="{EF91B21F-8779-45AF-AB4B-3DD8EBE94925}"/>
                  </a:ext>
                </a:extLst>
              </p:cNvPr>
              <p:cNvSpPr>
                <a:spLocks/>
              </p:cNvSpPr>
              <p:nvPr/>
            </p:nvSpPr>
            <p:spPr bwMode="auto">
              <a:xfrm>
                <a:off x="2159" y="1192"/>
                <a:ext cx="10" cy="33"/>
              </a:xfrm>
              <a:custGeom>
                <a:avLst/>
                <a:gdLst>
                  <a:gd name="T0" fmla="*/ 1 w 20"/>
                  <a:gd name="T1" fmla="*/ 2 h 67"/>
                  <a:gd name="T2" fmla="*/ 1 w 20"/>
                  <a:gd name="T3" fmla="*/ 1 h 67"/>
                  <a:gd name="T4" fmla="*/ 1 w 20"/>
                  <a:gd name="T5" fmla="*/ 1 h 67"/>
                  <a:gd name="T6" fmla="*/ 0 w 20"/>
                  <a:gd name="T7" fmla="*/ 0 h 67"/>
                  <a:gd name="T8" fmla="*/ 1 w 20"/>
                  <a:gd name="T9" fmla="*/ 0 h 67"/>
                  <a:gd name="T10" fmla="*/ 1 w 20"/>
                  <a:gd name="T11" fmla="*/ 0 h 67"/>
                  <a:gd name="T12" fmla="*/ 1 w 20"/>
                  <a:gd name="T13" fmla="*/ 0 h 67"/>
                  <a:gd name="T14" fmla="*/ 1 w 20"/>
                  <a:gd name="T15" fmla="*/ 1 h 67"/>
                  <a:gd name="T16" fmla="*/ 1 w 20"/>
                  <a:gd name="T17" fmla="*/ 2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67">
                    <a:moveTo>
                      <a:pt x="20" y="67"/>
                    </a:moveTo>
                    <a:lnTo>
                      <a:pt x="10" y="54"/>
                    </a:lnTo>
                    <a:lnTo>
                      <a:pt x="3" y="34"/>
                    </a:lnTo>
                    <a:lnTo>
                      <a:pt x="0" y="13"/>
                    </a:lnTo>
                    <a:lnTo>
                      <a:pt x="4" y="0"/>
                    </a:lnTo>
                    <a:lnTo>
                      <a:pt x="10" y="5"/>
                    </a:lnTo>
                    <a:lnTo>
                      <a:pt x="12" y="22"/>
                    </a:lnTo>
                    <a:lnTo>
                      <a:pt x="15" y="45"/>
                    </a:lnTo>
                    <a:lnTo>
                      <a:pt x="20" y="6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902" name="Freeform 190">
                <a:extLst>
                  <a:ext uri="{FF2B5EF4-FFF2-40B4-BE49-F238E27FC236}">
                    <a16:creationId xmlns:a16="http://schemas.microsoft.com/office/drawing/2014/main" xmlns="" id="{CFD83A45-1B7B-4687-BD8D-20143FB36CDF}"/>
                  </a:ext>
                </a:extLst>
              </p:cNvPr>
              <p:cNvSpPr>
                <a:spLocks/>
              </p:cNvSpPr>
              <p:nvPr/>
            </p:nvSpPr>
            <p:spPr bwMode="auto">
              <a:xfrm>
                <a:off x="2145" y="1194"/>
                <a:ext cx="14" cy="32"/>
              </a:xfrm>
              <a:custGeom>
                <a:avLst/>
                <a:gdLst>
                  <a:gd name="T0" fmla="*/ 1 w 27"/>
                  <a:gd name="T1" fmla="*/ 2 h 64"/>
                  <a:gd name="T2" fmla="*/ 1 w 27"/>
                  <a:gd name="T3" fmla="*/ 2 h 64"/>
                  <a:gd name="T4" fmla="*/ 1 w 27"/>
                  <a:gd name="T5" fmla="*/ 2 h 64"/>
                  <a:gd name="T6" fmla="*/ 1 w 27"/>
                  <a:gd name="T7" fmla="*/ 2 h 64"/>
                  <a:gd name="T8" fmla="*/ 1 w 27"/>
                  <a:gd name="T9" fmla="*/ 1 h 64"/>
                  <a:gd name="T10" fmla="*/ 1 w 27"/>
                  <a:gd name="T11" fmla="*/ 1 h 64"/>
                  <a:gd name="T12" fmla="*/ 0 w 27"/>
                  <a:gd name="T13" fmla="*/ 1 h 64"/>
                  <a:gd name="T14" fmla="*/ 1 w 27"/>
                  <a:gd name="T15" fmla="*/ 1 h 64"/>
                  <a:gd name="T16" fmla="*/ 1 w 27"/>
                  <a:gd name="T17" fmla="*/ 0 h 64"/>
                  <a:gd name="T18" fmla="*/ 1 w 27"/>
                  <a:gd name="T19" fmla="*/ 1 h 64"/>
                  <a:gd name="T20" fmla="*/ 1 w 27"/>
                  <a:gd name="T21" fmla="*/ 1 h 64"/>
                  <a:gd name="T22" fmla="*/ 1 w 27"/>
                  <a:gd name="T23" fmla="*/ 2 h 64"/>
                  <a:gd name="T24" fmla="*/ 1 w 27"/>
                  <a:gd name="T25" fmla="*/ 2 h 6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64">
                    <a:moveTo>
                      <a:pt x="27" y="64"/>
                    </a:moveTo>
                    <a:lnTo>
                      <a:pt x="20" y="59"/>
                    </a:lnTo>
                    <a:lnTo>
                      <a:pt x="15" y="51"/>
                    </a:lnTo>
                    <a:lnTo>
                      <a:pt x="9" y="40"/>
                    </a:lnTo>
                    <a:lnTo>
                      <a:pt x="5" y="30"/>
                    </a:lnTo>
                    <a:lnTo>
                      <a:pt x="2" y="19"/>
                    </a:lnTo>
                    <a:lnTo>
                      <a:pt x="0" y="10"/>
                    </a:lnTo>
                    <a:lnTo>
                      <a:pt x="1" y="3"/>
                    </a:lnTo>
                    <a:lnTo>
                      <a:pt x="3" y="0"/>
                    </a:lnTo>
                    <a:lnTo>
                      <a:pt x="10" y="6"/>
                    </a:lnTo>
                    <a:lnTo>
                      <a:pt x="16" y="24"/>
                    </a:lnTo>
                    <a:lnTo>
                      <a:pt x="22" y="46"/>
                    </a:lnTo>
                    <a:lnTo>
                      <a:pt x="27" y="6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903" name="Freeform 191">
                <a:extLst>
                  <a:ext uri="{FF2B5EF4-FFF2-40B4-BE49-F238E27FC236}">
                    <a16:creationId xmlns:a16="http://schemas.microsoft.com/office/drawing/2014/main" xmlns="" id="{A0320BAB-73BD-4C87-B263-0C5CEFA1EBC4}"/>
                  </a:ext>
                </a:extLst>
              </p:cNvPr>
              <p:cNvSpPr>
                <a:spLocks/>
              </p:cNvSpPr>
              <p:nvPr/>
            </p:nvSpPr>
            <p:spPr bwMode="auto">
              <a:xfrm>
                <a:off x="2127" y="1196"/>
                <a:ext cx="20" cy="32"/>
              </a:xfrm>
              <a:custGeom>
                <a:avLst/>
                <a:gdLst>
                  <a:gd name="T0" fmla="*/ 2 w 40"/>
                  <a:gd name="T1" fmla="*/ 2 h 66"/>
                  <a:gd name="T2" fmla="*/ 2 w 40"/>
                  <a:gd name="T3" fmla="*/ 1 h 66"/>
                  <a:gd name="T4" fmla="*/ 1 w 40"/>
                  <a:gd name="T5" fmla="*/ 1 h 66"/>
                  <a:gd name="T6" fmla="*/ 1 w 40"/>
                  <a:gd name="T7" fmla="*/ 1 h 66"/>
                  <a:gd name="T8" fmla="*/ 1 w 40"/>
                  <a:gd name="T9" fmla="*/ 0 h 66"/>
                  <a:gd name="T10" fmla="*/ 1 w 40"/>
                  <a:gd name="T11" fmla="*/ 0 h 66"/>
                  <a:gd name="T12" fmla="*/ 1 w 40"/>
                  <a:gd name="T13" fmla="*/ 0 h 66"/>
                  <a:gd name="T14" fmla="*/ 0 w 40"/>
                  <a:gd name="T15" fmla="*/ 0 h 66"/>
                  <a:gd name="T16" fmla="*/ 1 w 40"/>
                  <a:gd name="T17" fmla="*/ 0 h 66"/>
                  <a:gd name="T18" fmla="*/ 1 w 40"/>
                  <a:gd name="T19" fmla="*/ 0 h 66"/>
                  <a:gd name="T20" fmla="*/ 1 w 40"/>
                  <a:gd name="T21" fmla="*/ 0 h 66"/>
                  <a:gd name="T22" fmla="*/ 1 w 40"/>
                  <a:gd name="T23" fmla="*/ 0 h 66"/>
                  <a:gd name="T24" fmla="*/ 1 w 40"/>
                  <a:gd name="T25" fmla="*/ 0 h 66"/>
                  <a:gd name="T26" fmla="*/ 1 w 40"/>
                  <a:gd name="T27" fmla="*/ 1 h 66"/>
                  <a:gd name="T28" fmla="*/ 1 w 40"/>
                  <a:gd name="T29" fmla="*/ 1 h 66"/>
                  <a:gd name="T30" fmla="*/ 2 w 40"/>
                  <a:gd name="T31" fmla="*/ 1 h 66"/>
                  <a:gd name="T32" fmla="*/ 2 w 40"/>
                  <a:gd name="T33" fmla="*/ 2 h 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66">
                    <a:moveTo>
                      <a:pt x="40" y="66"/>
                    </a:moveTo>
                    <a:lnTo>
                      <a:pt x="33" y="59"/>
                    </a:lnTo>
                    <a:lnTo>
                      <a:pt x="26" y="51"/>
                    </a:lnTo>
                    <a:lnTo>
                      <a:pt x="18" y="41"/>
                    </a:lnTo>
                    <a:lnTo>
                      <a:pt x="11" y="30"/>
                    </a:lnTo>
                    <a:lnTo>
                      <a:pt x="4" y="21"/>
                    </a:lnTo>
                    <a:lnTo>
                      <a:pt x="1" y="12"/>
                    </a:lnTo>
                    <a:lnTo>
                      <a:pt x="0" y="5"/>
                    </a:lnTo>
                    <a:lnTo>
                      <a:pt x="3" y="0"/>
                    </a:lnTo>
                    <a:lnTo>
                      <a:pt x="8" y="0"/>
                    </a:lnTo>
                    <a:lnTo>
                      <a:pt x="14" y="6"/>
                    </a:lnTo>
                    <a:lnTo>
                      <a:pt x="18" y="15"/>
                    </a:lnTo>
                    <a:lnTo>
                      <a:pt x="24" y="26"/>
                    </a:lnTo>
                    <a:lnTo>
                      <a:pt x="29" y="38"/>
                    </a:lnTo>
                    <a:lnTo>
                      <a:pt x="32" y="50"/>
                    </a:lnTo>
                    <a:lnTo>
                      <a:pt x="37" y="59"/>
                    </a:lnTo>
                    <a:lnTo>
                      <a:pt x="40" y="6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904" name="Freeform 192">
                <a:extLst>
                  <a:ext uri="{FF2B5EF4-FFF2-40B4-BE49-F238E27FC236}">
                    <a16:creationId xmlns:a16="http://schemas.microsoft.com/office/drawing/2014/main" xmlns="" id="{6BC8CCAB-CC1B-4024-85BF-AD3774E6774A}"/>
                  </a:ext>
                </a:extLst>
              </p:cNvPr>
              <p:cNvSpPr>
                <a:spLocks/>
              </p:cNvSpPr>
              <p:nvPr/>
            </p:nvSpPr>
            <p:spPr bwMode="auto">
              <a:xfrm>
                <a:off x="2106" y="1201"/>
                <a:ext cx="27" cy="33"/>
              </a:xfrm>
              <a:custGeom>
                <a:avLst/>
                <a:gdLst>
                  <a:gd name="T0" fmla="*/ 1 w 56"/>
                  <a:gd name="T1" fmla="*/ 3 h 65"/>
                  <a:gd name="T2" fmla="*/ 1 w 56"/>
                  <a:gd name="T3" fmla="*/ 2 h 65"/>
                  <a:gd name="T4" fmla="*/ 1 w 56"/>
                  <a:gd name="T5" fmla="*/ 2 h 65"/>
                  <a:gd name="T6" fmla="*/ 0 w 56"/>
                  <a:gd name="T7" fmla="*/ 2 h 65"/>
                  <a:gd name="T8" fmla="*/ 0 w 56"/>
                  <a:gd name="T9" fmla="*/ 1 h 65"/>
                  <a:gd name="T10" fmla="*/ 0 w 56"/>
                  <a:gd name="T11" fmla="*/ 1 h 65"/>
                  <a:gd name="T12" fmla="*/ 0 w 56"/>
                  <a:gd name="T13" fmla="*/ 1 h 65"/>
                  <a:gd name="T14" fmla="*/ 0 w 56"/>
                  <a:gd name="T15" fmla="*/ 1 h 65"/>
                  <a:gd name="T16" fmla="*/ 0 w 56"/>
                  <a:gd name="T17" fmla="*/ 0 h 65"/>
                  <a:gd name="T18" fmla="*/ 0 w 56"/>
                  <a:gd name="T19" fmla="*/ 1 h 65"/>
                  <a:gd name="T20" fmla="*/ 0 w 56"/>
                  <a:gd name="T21" fmla="*/ 1 h 65"/>
                  <a:gd name="T22" fmla="*/ 0 w 56"/>
                  <a:gd name="T23" fmla="*/ 1 h 65"/>
                  <a:gd name="T24" fmla="*/ 1 w 56"/>
                  <a:gd name="T25" fmla="*/ 1 h 65"/>
                  <a:gd name="T26" fmla="*/ 1 w 56"/>
                  <a:gd name="T27" fmla="*/ 2 h 65"/>
                  <a:gd name="T28" fmla="*/ 1 w 56"/>
                  <a:gd name="T29" fmla="*/ 2 h 65"/>
                  <a:gd name="T30" fmla="*/ 1 w 56"/>
                  <a:gd name="T31" fmla="*/ 2 h 65"/>
                  <a:gd name="T32" fmla="*/ 1 w 56"/>
                  <a:gd name="T33" fmla="*/ 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65">
                    <a:moveTo>
                      <a:pt x="56" y="65"/>
                    </a:moveTo>
                    <a:lnTo>
                      <a:pt x="49" y="60"/>
                    </a:lnTo>
                    <a:lnTo>
                      <a:pt x="39" y="52"/>
                    </a:lnTo>
                    <a:lnTo>
                      <a:pt x="29" y="41"/>
                    </a:lnTo>
                    <a:lnTo>
                      <a:pt x="19" y="31"/>
                    </a:lnTo>
                    <a:lnTo>
                      <a:pt x="9" y="19"/>
                    </a:lnTo>
                    <a:lnTo>
                      <a:pt x="3" y="10"/>
                    </a:lnTo>
                    <a:lnTo>
                      <a:pt x="0" y="3"/>
                    </a:lnTo>
                    <a:lnTo>
                      <a:pt x="3" y="0"/>
                    </a:lnTo>
                    <a:lnTo>
                      <a:pt x="8" y="1"/>
                    </a:lnTo>
                    <a:lnTo>
                      <a:pt x="16" y="8"/>
                    </a:lnTo>
                    <a:lnTo>
                      <a:pt x="24" y="17"/>
                    </a:lnTo>
                    <a:lnTo>
                      <a:pt x="33" y="29"/>
                    </a:lnTo>
                    <a:lnTo>
                      <a:pt x="39" y="41"/>
                    </a:lnTo>
                    <a:lnTo>
                      <a:pt x="46" y="52"/>
                    </a:lnTo>
                    <a:lnTo>
                      <a:pt x="52" y="61"/>
                    </a:lnTo>
                    <a:lnTo>
                      <a:pt x="56" y="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905" name="Freeform 193">
                <a:extLst>
                  <a:ext uri="{FF2B5EF4-FFF2-40B4-BE49-F238E27FC236}">
                    <a16:creationId xmlns:a16="http://schemas.microsoft.com/office/drawing/2014/main" xmlns="" id="{3D5B5A89-0F8E-496B-A066-885B0A8A59CA}"/>
                  </a:ext>
                </a:extLst>
              </p:cNvPr>
              <p:cNvSpPr>
                <a:spLocks/>
              </p:cNvSpPr>
              <p:nvPr/>
            </p:nvSpPr>
            <p:spPr bwMode="auto">
              <a:xfrm>
                <a:off x="2085" y="1206"/>
                <a:ext cx="32" cy="34"/>
              </a:xfrm>
              <a:custGeom>
                <a:avLst/>
                <a:gdLst>
                  <a:gd name="T0" fmla="*/ 2 w 63"/>
                  <a:gd name="T1" fmla="*/ 3 h 68"/>
                  <a:gd name="T2" fmla="*/ 2 w 63"/>
                  <a:gd name="T3" fmla="*/ 2 h 68"/>
                  <a:gd name="T4" fmla="*/ 2 w 63"/>
                  <a:gd name="T5" fmla="*/ 2 h 68"/>
                  <a:gd name="T6" fmla="*/ 2 w 63"/>
                  <a:gd name="T7" fmla="*/ 2 h 68"/>
                  <a:gd name="T8" fmla="*/ 1 w 63"/>
                  <a:gd name="T9" fmla="*/ 2 h 68"/>
                  <a:gd name="T10" fmla="*/ 1 w 63"/>
                  <a:gd name="T11" fmla="*/ 1 h 68"/>
                  <a:gd name="T12" fmla="*/ 1 w 63"/>
                  <a:gd name="T13" fmla="*/ 1 h 68"/>
                  <a:gd name="T14" fmla="*/ 0 w 63"/>
                  <a:gd name="T15" fmla="*/ 1 h 68"/>
                  <a:gd name="T16" fmla="*/ 1 w 63"/>
                  <a:gd name="T17" fmla="*/ 0 h 68"/>
                  <a:gd name="T18" fmla="*/ 1 w 63"/>
                  <a:gd name="T19" fmla="*/ 0 h 68"/>
                  <a:gd name="T20" fmla="*/ 1 w 63"/>
                  <a:gd name="T21" fmla="*/ 1 h 68"/>
                  <a:gd name="T22" fmla="*/ 1 w 63"/>
                  <a:gd name="T23" fmla="*/ 1 h 68"/>
                  <a:gd name="T24" fmla="*/ 2 w 63"/>
                  <a:gd name="T25" fmla="*/ 1 h 68"/>
                  <a:gd name="T26" fmla="*/ 2 w 63"/>
                  <a:gd name="T27" fmla="*/ 2 h 68"/>
                  <a:gd name="T28" fmla="*/ 2 w 63"/>
                  <a:gd name="T29" fmla="*/ 2 h 68"/>
                  <a:gd name="T30" fmla="*/ 2 w 63"/>
                  <a:gd name="T31" fmla="*/ 2 h 68"/>
                  <a:gd name="T32" fmla="*/ 2 w 63"/>
                  <a:gd name="T33" fmla="*/ 3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68">
                    <a:moveTo>
                      <a:pt x="63" y="68"/>
                    </a:moveTo>
                    <a:lnTo>
                      <a:pt x="55" y="63"/>
                    </a:lnTo>
                    <a:lnTo>
                      <a:pt x="46" y="55"/>
                    </a:lnTo>
                    <a:lnTo>
                      <a:pt x="33" y="46"/>
                    </a:lnTo>
                    <a:lnTo>
                      <a:pt x="22" y="35"/>
                    </a:lnTo>
                    <a:lnTo>
                      <a:pt x="12" y="24"/>
                    </a:lnTo>
                    <a:lnTo>
                      <a:pt x="3" y="14"/>
                    </a:lnTo>
                    <a:lnTo>
                      <a:pt x="0" y="6"/>
                    </a:lnTo>
                    <a:lnTo>
                      <a:pt x="2" y="0"/>
                    </a:lnTo>
                    <a:lnTo>
                      <a:pt x="8" y="0"/>
                    </a:lnTo>
                    <a:lnTo>
                      <a:pt x="16" y="6"/>
                    </a:lnTo>
                    <a:lnTo>
                      <a:pt x="24" y="15"/>
                    </a:lnTo>
                    <a:lnTo>
                      <a:pt x="33" y="27"/>
                    </a:lnTo>
                    <a:lnTo>
                      <a:pt x="41" y="40"/>
                    </a:lnTo>
                    <a:lnTo>
                      <a:pt x="49" y="52"/>
                    </a:lnTo>
                    <a:lnTo>
                      <a:pt x="58" y="62"/>
                    </a:lnTo>
                    <a:lnTo>
                      <a:pt x="63"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906" name="Freeform 194">
                <a:extLst>
                  <a:ext uri="{FF2B5EF4-FFF2-40B4-BE49-F238E27FC236}">
                    <a16:creationId xmlns:a16="http://schemas.microsoft.com/office/drawing/2014/main" xmlns="" id="{C87F39F5-1F97-4B45-B032-5BDEB47E3E12}"/>
                  </a:ext>
                </a:extLst>
              </p:cNvPr>
              <p:cNvSpPr>
                <a:spLocks/>
              </p:cNvSpPr>
              <p:nvPr/>
            </p:nvSpPr>
            <p:spPr bwMode="auto">
              <a:xfrm>
                <a:off x="2069" y="1215"/>
                <a:ext cx="37" cy="32"/>
              </a:xfrm>
              <a:custGeom>
                <a:avLst/>
                <a:gdLst>
                  <a:gd name="T0" fmla="*/ 3 w 73"/>
                  <a:gd name="T1" fmla="*/ 2 h 64"/>
                  <a:gd name="T2" fmla="*/ 2 w 73"/>
                  <a:gd name="T3" fmla="*/ 2 h 64"/>
                  <a:gd name="T4" fmla="*/ 2 w 73"/>
                  <a:gd name="T5" fmla="*/ 2 h 64"/>
                  <a:gd name="T6" fmla="*/ 2 w 73"/>
                  <a:gd name="T7" fmla="*/ 2 h 64"/>
                  <a:gd name="T8" fmla="*/ 1 w 73"/>
                  <a:gd name="T9" fmla="*/ 2 h 64"/>
                  <a:gd name="T10" fmla="*/ 1 w 73"/>
                  <a:gd name="T11" fmla="*/ 1 h 64"/>
                  <a:gd name="T12" fmla="*/ 1 w 73"/>
                  <a:gd name="T13" fmla="*/ 1 h 64"/>
                  <a:gd name="T14" fmla="*/ 1 w 73"/>
                  <a:gd name="T15" fmla="*/ 1 h 64"/>
                  <a:gd name="T16" fmla="*/ 0 w 73"/>
                  <a:gd name="T17" fmla="*/ 1 h 64"/>
                  <a:gd name="T18" fmla="*/ 1 w 73"/>
                  <a:gd name="T19" fmla="*/ 0 h 64"/>
                  <a:gd name="T20" fmla="*/ 1 w 73"/>
                  <a:gd name="T21" fmla="*/ 1 h 64"/>
                  <a:gd name="T22" fmla="*/ 1 w 73"/>
                  <a:gd name="T23" fmla="*/ 1 h 64"/>
                  <a:gd name="T24" fmla="*/ 2 w 73"/>
                  <a:gd name="T25" fmla="*/ 1 h 64"/>
                  <a:gd name="T26" fmla="*/ 2 w 73"/>
                  <a:gd name="T27" fmla="*/ 2 h 64"/>
                  <a:gd name="T28" fmla="*/ 2 w 73"/>
                  <a:gd name="T29" fmla="*/ 2 h 64"/>
                  <a:gd name="T30" fmla="*/ 3 w 73"/>
                  <a:gd name="T31" fmla="*/ 2 h 64"/>
                  <a:gd name="T32" fmla="*/ 3 w 73"/>
                  <a:gd name="T33" fmla="*/ 2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3" h="64">
                    <a:moveTo>
                      <a:pt x="73" y="64"/>
                    </a:moveTo>
                    <a:lnTo>
                      <a:pt x="64" y="60"/>
                    </a:lnTo>
                    <a:lnTo>
                      <a:pt x="53" y="55"/>
                    </a:lnTo>
                    <a:lnTo>
                      <a:pt x="40" y="49"/>
                    </a:lnTo>
                    <a:lnTo>
                      <a:pt x="28" y="41"/>
                    </a:lnTo>
                    <a:lnTo>
                      <a:pt x="17" y="32"/>
                    </a:lnTo>
                    <a:lnTo>
                      <a:pt x="8" y="22"/>
                    </a:lnTo>
                    <a:lnTo>
                      <a:pt x="2" y="13"/>
                    </a:lnTo>
                    <a:lnTo>
                      <a:pt x="0" y="3"/>
                    </a:lnTo>
                    <a:lnTo>
                      <a:pt x="2" y="0"/>
                    </a:lnTo>
                    <a:lnTo>
                      <a:pt x="10" y="5"/>
                    </a:lnTo>
                    <a:lnTo>
                      <a:pt x="20" y="13"/>
                    </a:lnTo>
                    <a:lnTo>
                      <a:pt x="33" y="23"/>
                    </a:lnTo>
                    <a:lnTo>
                      <a:pt x="46" y="36"/>
                    </a:lnTo>
                    <a:lnTo>
                      <a:pt x="57" y="48"/>
                    </a:lnTo>
                    <a:lnTo>
                      <a:pt x="68" y="57"/>
                    </a:lnTo>
                    <a:lnTo>
                      <a:pt x="73" y="6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907" name="Freeform 195">
                <a:extLst>
                  <a:ext uri="{FF2B5EF4-FFF2-40B4-BE49-F238E27FC236}">
                    <a16:creationId xmlns:a16="http://schemas.microsoft.com/office/drawing/2014/main" xmlns="" id="{9C7954D4-C4E2-47FD-AB4C-B08E45F8A912}"/>
                  </a:ext>
                </a:extLst>
              </p:cNvPr>
              <p:cNvSpPr>
                <a:spLocks/>
              </p:cNvSpPr>
              <p:nvPr/>
            </p:nvSpPr>
            <p:spPr bwMode="auto">
              <a:xfrm>
                <a:off x="2056" y="1235"/>
                <a:ext cx="40" cy="16"/>
              </a:xfrm>
              <a:custGeom>
                <a:avLst/>
                <a:gdLst>
                  <a:gd name="T0" fmla="*/ 0 w 81"/>
                  <a:gd name="T1" fmla="*/ 1 h 31"/>
                  <a:gd name="T2" fmla="*/ 0 w 81"/>
                  <a:gd name="T3" fmla="*/ 0 h 31"/>
                  <a:gd name="T4" fmla="*/ 0 w 81"/>
                  <a:gd name="T5" fmla="*/ 1 h 31"/>
                  <a:gd name="T6" fmla="*/ 0 w 81"/>
                  <a:gd name="T7" fmla="*/ 1 h 31"/>
                  <a:gd name="T8" fmla="*/ 1 w 81"/>
                  <a:gd name="T9" fmla="*/ 1 h 31"/>
                  <a:gd name="T10" fmla="*/ 1 w 81"/>
                  <a:gd name="T11" fmla="*/ 1 h 31"/>
                  <a:gd name="T12" fmla="*/ 1 w 81"/>
                  <a:gd name="T13" fmla="*/ 1 h 31"/>
                  <a:gd name="T14" fmla="*/ 2 w 81"/>
                  <a:gd name="T15" fmla="*/ 1 h 31"/>
                  <a:gd name="T16" fmla="*/ 2 w 81"/>
                  <a:gd name="T17" fmla="*/ 1 h 31"/>
                  <a:gd name="T18" fmla="*/ 2 w 81"/>
                  <a:gd name="T19" fmla="*/ 1 h 31"/>
                  <a:gd name="T20" fmla="*/ 1 w 81"/>
                  <a:gd name="T21" fmla="*/ 1 h 31"/>
                  <a:gd name="T22" fmla="*/ 1 w 81"/>
                  <a:gd name="T23" fmla="*/ 1 h 31"/>
                  <a:gd name="T24" fmla="*/ 0 w 81"/>
                  <a:gd name="T25" fmla="*/ 1 h 31"/>
                  <a:gd name="T26" fmla="*/ 0 w 81"/>
                  <a:gd name="T27" fmla="*/ 1 h 31"/>
                  <a:gd name="T28" fmla="*/ 0 w 81"/>
                  <a:gd name="T29" fmla="*/ 1 h 31"/>
                  <a:gd name="T30" fmla="*/ 0 w 81"/>
                  <a:gd name="T31" fmla="*/ 1 h 31"/>
                  <a:gd name="T32" fmla="*/ 0 w 81"/>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1" h="31">
                    <a:moveTo>
                      <a:pt x="0" y="1"/>
                    </a:moveTo>
                    <a:lnTo>
                      <a:pt x="5" y="0"/>
                    </a:lnTo>
                    <a:lnTo>
                      <a:pt x="13" y="2"/>
                    </a:lnTo>
                    <a:lnTo>
                      <a:pt x="23" y="6"/>
                    </a:lnTo>
                    <a:lnTo>
                      <a:pt x="36" y="11"/>
                    </a:lnTo>
                    <a:lnTo>
                      <a:pt x="49" y="16"/>
                    </a:lnTo>
                    <a:lnTo>
                      <a:pt x="61" y="22"/>
                    </a:lnTo>
                    <a:lnTo>
                      <a:pt x="73" y="26"/>
                    </a:lnTo>
                    <a:lnTo>
                      <a:pt x="81" y="29"/>
                    </a:lnTo>
                    <a:lnTo>
                      <a:pt x="69" y="31"/>
                    </a:lnTo>
                    <a:lnTo>
                      <a:pt x="57" y="30"/>
                    </a:lnTo>
                    <a:lnTo>
                      <a:pt x="42" y="27"/>
                    </a:lnTo>
                    <a:lnTo>
                      <a:pt x="28" y="24"/>
                    </a:lnTo>
                    <a:lnTo>
                      <a:pt x="15" y="19"/>
                    </a:lnTo>
                    <a:lnTo>
                      <a:pt x="5" y="14"/>
                    </a:lnTo>
                    <a:lnTo>
                      <a:pt x="0" y="8"/>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908" name="Freeform 196">
                <a:extLst>
                  <a:ext uri="{FF2B5EF4-FFF2-40B4-BE49-F238E27FC236}">
                    <a16:creationId xmlns:a16="http://schemas.microsoft.com/office/drawing/2014/main" xmlns="" id="{9623CE73-FE7B-4EFE-A7D0-1288B44DB396}"/>
                  </a:ext>
                </a:extLst>
              </p:cNvPr>
              <p:cNvSpPr>
                <a:spLocks/>
              </p:cNvSpPr>
              <p:nvPr/>
            </p:nvSpPr>
            <p:spPr bwMode="auto">
              <a:xfrm>
                <a:off x="2043" y="1247"/>
                <a:ext cx="40" cy="15"/>
              </a:xfrm>
              <a:custGeom>
                <a:avLst/>
                <a:gdLst>
                  <a:gd name="T0" fmla="*/ 0 w 78"/>
                  <a:gd name="T1" fmla="*/ 0 h 30"/>
                  <a:gd name="T2" fmla="*/ 1 w 78"/>
                  <a:gd name="T3" fmla="*/ 0 h 30"/>
                  <a:gd name="T4" fmla="*/ 1 w 78"/>
                  <a:gd name="T5" fmla="*/ 1 h 30"/>
                  <a:gd name="T6" fmla="*/ 1 w 78"/>
                  <a:gd name="T7" fmla="*/ 1 h 30"/>
                  <a:gd name="T8" fmla="*/ 2 w 78"/>
                  <a:gd name="T9" fmla="*/ 1 h 30"/>
                  <a:gd name="T10" fmla="*/ 2 w 78"/>
                  <a:gd name="T11" fmla="*/ 1 h 30"/>
                  <a:gd name="T12" fmla="*/ 2 w 78"/>
                  <a:gd name="T13" fmla="*/ 1 h 30"/>
                  <a:gd name="T14" fmla="*/ 3 w 78"/>
                  <a:gd name="T15" fmla="*/ 1 h 30"/>
                  <a:gd name="T16" fmla="*/ 3 w 78"/>
                  <a:gd name="T17" fmla="*/ 1 h 30"/>
                  <a:gd name="T18" fmla="*/ 3 w 78"/>
                  <a:gd name="T19" fmla="*/ 1 h 30"/>
                  <a:gd name="T20" fmla="*/ 2 w 78"/>
                  <a:gd name="T21" fmla="*/ 1 h 30"/>
                  <a:gd name="T22" fmla="*/ 2 w 78"/>
                  <a:gd name="T23" fmla="*/ 1 h 30"/>
                  <a:gd name="T24" fmla="*/ 1 w 78"/>
                  <a:gd name="T25" fmla="*/ 1 h 30"/>
                  <a:gd name="T26" fmla="*/ 1 w 78"/>
                  <a:gd name="T27" fmla="*/ 1 h 30"/>
                  <a:gd name="T28" fmla="*/ 1 w 78"/>
                  <a:gd name="T29" fmla="*/ 1 h 30"/>
                  <a:gd name="T30" fmla="*/ 0 w 78"/>
                  <a:gd name="T31" fmla="*/ 1 h 30"/>
                  <a:gd name="T32" fmla="*/ 0 w 7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8" h="30">
                    <a:moveTo>
                      <a:pt x="0" y="0"/>
                    </a:moveTo>
                    <a:lnTo>
                      <a:pt x="5" y="0"/>
                    </a:lnTo>
                    <a:lnTo>
                      <a:pt x="13" y="1"/>
                    </a:lnTo>
                    <a:lnTo>
                      <a:pt x="23" y="6"/>
                    </a:lnTo>
                    <a:lnTo>
                      <a:pt x="36" y="10"/>
                    </a:lnTo>
                    <a:lnTo>
                      <a:pt x="49" y="16"/>
                    </a:lnTo>
                    <a:lnTo>
                      <a:pt x="61" y="21"/>
                    </a:lnTo>
                    <a:lnTo>
                      <a:pt x="71" y="25"/>
                    </a:lnTo>
                    <a:lnTo>
                      <a:pt x="78" y="28"/>
                    </a:lnTo>
                    <a:lnTo>
                      <a:pt x="68" y="30"/>
                    </a:lnTo>
                    <a:lnTo>
                      <a:pt x="55" y="29"/>
                    </a:lnTo>
                    <a:lnTo>
                      <a:pt x="40" y="28"/>
                    </a:lnTo>
                    <a:lnTo>
                      <a:pt x="28" y="24"/>
                    </a:lnTo>
                    <a:lnTo>
                      <a:pt x="15" y="18"/>
                    </a:lnTo>
                    <a:lnTo>
                      <a:pt x="6" y="13"/>
                    </a:lnTo>
                    <a:lnTo>
                      <a:pt x="0" y="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909" name="Freeform 197">
                <a:extLst>
                  <a:ext uri="{FF2B5EF4-FFF2-40B4-BE49-F238E27FC236}">
                    <a16:creationId xmlns:a16="http://schemas.microsoft.com/office/drawing/2014/main" xmlns="" id="{FE29A229-964D-497F-9EE7-2A9EEAF9B650}"/>
                  </a:ext>
                </a:extLst>
              </p:cNvPr>
              <p:cNvSpPr>
                <a:spLocks/>
              </p:cNvSpPr>
              <p:nvPr/>
            </p:nvSpPr>
            <p:spPr bwMode="auto">
              <a:xfrm>
                <a:off x="1925" y="1187"/>
                <a:ext cx="197" cy="44"/>
              </a:xfrm>
              <a:custGeom>
                <a:avLst/>
                <a:gdLst>
                  <a:gd name="T0" fmla="*/ 13 w 394"/>
                  <a:gd name="T1" fmla="*/ 1 h 88"/>
                  <a:gd name="T2" fmla="*/ 13 w 394"/>
                  <a:gd name="T3" fmla="*/ 1 h 88"/>
                  <a:gd name="T4" fmla="*/ 13 w 394"/>
                  <a:gd name="T5" fmla="*/ 1 h 88"/>
                  <a:gd name="T6" fmla="*/ 13 w 394"/>
                  <a:gd name="T7" fmla="*/ 1 h 88"/>
                  <a:gd name="T8" fmla="*/ 13 w 394"/>
                  <a:gd name="T9" fmla="*/ 0 h 88"/>
                  <a:gd name="T10" fmla="*/ 12 w 394"/>
                  <a:gd name="T11" fmla="*/ 1 h 88"/>
                  <a:gd name="T12" fmla="*/ 11 w 394"/>
                  <a:gd name="T13" fmla="*/ 1 h 88"/>
                  <a:gd name="T14" fmla="*/ 10 w 394"/>
                  <a:gd name="T15" fmla="*/ 2 h 88"/>
                  <a:gd name="T16" fmla="*/ 9 w 394"/>
                  <a:gd name="T17" fmla="*/ 2 h 88"/>
                  <a:gd name="T18" fmla="*/ 8 w 394"/>
                  <a:gd name="T19" fmla="*/ 2 h 88"/>
                  <a:gd name="T20" fmla="*/ 7 w 394"/>
                  <a:gd name="T21" fmla="*/ 3 h 88"/>
                  <a:gd name="T22" fmla="*/ 7 w 394"/>
                  <a:gd name="T23" fmla="*/ 3 h 88"/>
                  <a:gd name="T24" fmla="*/ 6 w 394"/>
                  <a:gd name="T25" fmla="*/ 3 h 88"/>
                  <a:gd name="T26" fmla="*/ 5 w 394"/>
                  <a:gd name="T27" fmla="*/ 3 h 88"/>
                  <a:gd name="T28" fmla="*/ 4 w 394"/>
                  <a:gd name="T29" fmla="*/ 3 h 88"/>
                  <a:gd name="T30" fmla="*/ 4 w 394"/>
                  <a:gd name="T31" fmla="*/ 3 h 88"/>
                  <a:gd name="T32" fmla="*/ 3 w 394"/>
                  <a:gd name="T33" fmla="*/ 3 h 88"/>
                  <a:gd name="T34" fmla="*/ 2 w 394"/>
                  <a:gd name="T35" fmla="*/ 3 h 88"/>
                  <a:gd name="T36" fmla="*/ 2 w 394"/>
                  <a:gd name="T37" fmla="*/ 3 h 88"/>
                  <a:gd name="T38" fmla="*/ 1 w 394"/>
                  <a:gd name="T39" fmla="*/ 3 h 88"/>
                  <a:gd name="T40" fmla="*/ 0 w 394"/>
                  <a:gd name="T41" fmla="*/ 3 h 88"/>
                  <a:gd name="T42" fmla="*/ 1 w 394"/>
                  <a:gd name="T43" fmla="*/ 3 h 88"/>
                  <a:gd name="T44" fmla="*/ 1 w 394"/>
                  <a:gd name="T45" fmla="*/ 3 h 88"/>
                  <a:gd name="T46" fmla="*/ 2 w 394"/>
                  <a:gd name="T47" fmla="*/ 3 h 88"/>
                  <a:gd name="T48" fmla="*/ 3 w 394"/>
                  <a:gd name="T49" fmla="*/ 3 h 88"/>
                  <a:gd name="T50" fmla="*/ 3 w 394"/>
                  <a:gd name="T51" fmla="*/ 3 h 88"/>
                  <a:gd name="T52" fmla="*/ 4 w 394"/>
                  <a:gd name="T53" fmla="*/ 3 h 88"/>
                  <a:gd name="T54" fmla="*/ 5 w 394"/>
                  <a:gd name="T55" fmla="*/ 3 h 88"/>
                  <a:gd name="T56" fmla="*/ 6 w 394"/>
                  <a:gd name="T57" fmla="*/ 3 h 88"/>
                  <a:gd name="T58" fmla="*/ 7 w 394"/>
                  <a:gd name="T59" fmla="*/ 3 h 88"/>
                  <a:gd name="T60" fmla="*/ 8 w 394"/>
                  <a:gd name="T61" fmla="*/ 3 h 88"/>
                  <a:gd name="T62" fmla="*/ 9 w 394"/>
                  <a:gd name="T63" fmla="*/ 3 h 88"/>
                  <a:gd name="T64" fmla="*/ 10 w 394"/>
                  <a:gd name="T65" fmla="*/ 2 h 88"/>
                  <a:gd name="T66" fmla="*/ 11 w 394"/>
                  <a:gd name="T67" fmla="*/ 2 h 88"/>
                  <a:gd name="T68" fmla="*/ 11 w 394"/>
                  <a:gd name="T69" fmla="*/ 2 h 88"/>
                  <a:gd name="T70" fmla="*/ 12 w 394"/>
                  <a:gd name="T71" fmla="*/ 1 h 88"/>
                  <a:gd name="T72" fmla="*/ 13 w 394"/>
                  <a:gd name="T73" fmla="*/ 1 h 8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94" h="88">
                    <a:moveTo>
                      <a:pt x="388" y="13"/>
                    </a:moveTo>
                    <a:lnTo>
                      <a:pt x="390" y="10"/>
                    </a:lnTo>
                    <a:lnTo>
                      <a:pt x="391" y="7"/>
                    </a:lnTo>
                    <a:lnTo>
                      <a:pt x="393" y="3"/>
                    </a:lnTo>
                    <a:lnTo>
                      <a:pt x="394" y="0"/>
                    </a:lnTo>
                    <a:lnTo>
                      <a:pt x="364" y="16"/>
                    </a:lnTo>
                    <a:lnTo>
                      <a:pt x="335" y="30"/>
                    </a:lnTo>
                    <a:lnTo>
                      <a:pt x="307" y="41"/>
                    </a:lnTo>
                    <a:lnTo>
                      <a:pt x="279" y="51"/>
                    </a:lnTo>
                    <a:lnTo>
                      <a:pt x="251" y="59"/>
                    </a:lnTo>
                    <a:lnTo>
                      <a:pt x="224" y="65"/>
                    </a:lnTo>
                    <a:lnTo>
                      <a:pt x="198" y="69"/>
                    </a:lnTo>
                    <a:lnTo>
                      <a:pt x="173" y="73"/>
                    </a:lnTo>
                    <a:lnTo>
                      <a:pt x="148" y="75"/>
                    </a:lnTo>
                    <a:lnTo>
                      <a:pt x="124" y="76"/>
                    </a:lnTo>
                    <a:lnTo>
                      <a:pt x="101" y="77"/>
                    </a:lnTo>
                    <a:lnTo>
                      <a:pt x="79" y="77"/>
                    </a:lnTo>
                    <a:lnTo>
                      <a:pt x="57" y="77"/>
                    </a:lnTo>
                    <a:lnTo>
                      <a:pt x="38" y="77"/>
                    </a:lnTo>
                    <a:lnTo>
                      <a:pt x="18" y="76"/>
                    </a:lnTo>
                    <a:lnTo>
                      <a:pt x="0" y="76"/>
                    </a:lnTo>
                    <a:lnTo>
                      <a:pt x="13" y="79"/>
                    </a:lnTo>
                    <a:lnTo>
                      <a:pt x="28" y="83"/>
                    </a:lnTo>
                    <a:lnTo>
                      <a:pt x="47" y="85"/>
                    </a:lnTo>
                    <a:lnTo>
                      <a:pt x="70" y="86"/>
                    </a:lnTo>
                    <a:lnTo>
                      <a:pt x="95" y="88"/>
                    </a:lnTo>
                    <a:lnTo>
                      <a:pt x="122" y="88"/>
                    </a:lnTo>
                    <a:lnTo>
                      <a:pt x="151" y="85"/>
                    </a:lnTo>
                    <a:lnTo>
                      <a:pt x="181" y="83"/>
                    </a:lnTo>
                    <a:lnTo>
                      <a:pt x="209" y="79"/>
                    </a:lnTo>
                    <a:lnTo>
                      <a:pt x="239" y="75"/>
                    </a:lnTo>
                    <a:lnTo>
                      <a:pt x="269" y="68"/>
                    </a:lnTo>
                    <a:lnTo>
                      <a:pt x="297" y="60"/>
                    </a:lnTo>
                    <a:lnTo>
                      <a:pt x="323" y="51"/>
                    </a:lnTo>
                    <a:lnTo>
                      <a:pt x="348" y="40"/>
                    </a:lnTo>
                    <a:lnTo>
                      <a:pt x="369" y="28"/>
                    </a:lnTo>
                    <a:lnTo>
                      <a:pt x="388"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910" name="Freeform 198">
                <a:extLst>
                  <a:ext uri="{FF2B5EF4-FFF2-40B4-BE49-F238E27FC236}">
                    <a16:creationId xmlns:a16="http://schemas.microsoft.com/office/drawing/2014/main" xmlns="" id="{D2CF5B86-FF6A-4E02-B47F-EEE3556F2EAD}"/>
                  </a:ext>
                </a:extLst>
              </p:cNvPr>
              <p:cNvSpPr>
                <a:spLocks/>
              </p:cNvSpPr>
              <p:nvPr/>
            </p:nvSpPr>
            <p:spPr bwMode="auto">
              <a:xfrm>
                <a:off x="1938" y="1199"/>
                <a:ext cx="28" cy="29"/>
              </a:xfrm>
              <a:custGeom>
                <a:avLst/>
                <a:gdLst>
                  <a:gd name="T0" fmla="*/ 0 w 57"/>
                  <a:gd name="T1" fmla="*/ 0 h 59"/>
                  <a:gd name="T2" fmla="*/ 0 w 57"/>
                  <a:gd name="T3" fmla="*/ 0 h 59"/>
                  <a:gd name="T4" fmla="*/ 0 w 57"/>
                  <a:gd name="T5" fmla="*/ 0 h 59"/>
                  <a:gd name="T6" fmla="*/ 0 w 57"/>
                  <a:gd name="T7" fmla="*/ 0 h 59"/>
                  <a:gd name="T8" fmla="*/ 0 w 57"/>
                  <a:gd name="T9" fmla="*/ 0 h 59"/>
                  <a:gd name="T10" fmla="*/ 0 w 57"/>
                  <a:gd name="T11" fmla="*/ 1 h 59"/>
                  <a:gd name="T12" fmla="*/ 0 w 57"/>
                  <a:gd name="T13" fmla="*/ 1 h 59"/>
                  <a:gd name="T14" fmla="*/ 1 w 57"/>
                  <a:gd name="T15" fmla="*/ 1 h 59"/>
                  <a:gd name="T16" fmla="*/ 1 w 57"/>
                  <a:gd name="T17" fmla="*/ 1 h 59"/>
                  <a:gd name="T18" fmla="*/ 1 w 57"/>
                  <a:gd name="T19" fmla="*/ 1 h 59"/>
                  <a:gd name="T20" fmla="*/ 1 w 57"/>
                  <a:gd name="T21" fmla="*/ 1 h 59"/>
                  <a:gd name="T22" fmla="*/ 1 w 57"/>
                  <a:gd name="T23" fmla="*/ 1 h 59"/>
                  <a:gd name="T24" fmla="*/ 0 w 57"/>
                  <a:gd name="T25" fmla="*/ 0 h 59"/>
                  <a:gd name="T26" fmla="*/ 0 w 57"/>
                  <a:gd name="T27" fmla="*/ 0 h 59"/>
                  <a:gd name="T28" fmla="*/ 0 w 57"/>
                  <a:gd name="T29" fmla="*/ 0 h 59"/>
                  <a:gd name="T30" fmla="*/ 0 w 57"/>
                  <a:gd name="T31" fmla="*/ 0 h 59"/>
                  <a:gd name="T32" fmla="*/ 0 w 57"/>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59">
                    <a:moveTo>
                      <a:pt x="1" y="0"/>
                    </a:moveTo>
                    <a:lnTo>
                      <a:pt x="0" y="3"/>
                    </a:lnTo>
                    <a:lnTo>
                      <a:pt x="1" y="9"/>
                    </a:lnTo>
                    <a:lnTo>
                      <a:pt x="5" y="17"/>
                    </a:lnTo>
                    <a:lnTo>
                      <a:pt x="12" y="28"/>
                    </a:lnTo>
                    <a:lnTo>
                      <a:pt x="20" y="38"/>
                    </a:lnTo>
                    <a:lnTo>
                      <a:pt x="31" y="47"/>
                    </a:lnTo>
                    <a:lnTo>
                      <a:pt x="43" y="54"/>
                    </a:lnTo>
                    <a:lnTo>
                      <a:pt x="57" y="59"/>
                    </a:lnTo>
                    <a:lnTo>
                      <a:pt x="50" y="53"/>
                    </a:lnTo>
                    <a:lnTo>
                      <a:pt x="43" y="44"/>
                    </a:lnTo>
                    <a:lnTo>
                      <a:pt x="35" y="33"/>
                    </a:lnTo>
                    <a:lnTo>
                      <a:pt x="26" y="23"/>
                    </a:lnTo>
                    <a:lnTo>
                      <a:pt x="19" y="14"/>
                    </a:lnTo>
                    <a:lnTo>
                      <a:pt x="11" y="6"/>
                    </a:lnTo>
                    <a:lnTo>
                      <a:pt x="5" y="1"/>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911" name="Freeform 199">
                <a:extLst>
                  <a:ext uri="{FF2B5EF4-FFF2-40B4-BE49-F238E27FC236}">
                    <a16:creationId xmlns:a16="http://schemas.microsoft.com/office/drawing/2014/main" xmlns="" id="{09C60C3E-D05B-442D-8A6D-AB7BEA369AE8}"/>
                  </a:ext>
                </a:extLst>
              </p:cNvPr>
              <p:cNvSpPr>
                <a:spLocks/>
              </p:cNvSpPr>
              <p:nvPr/>
            </p:nvSpPr>
            <p:spPr bwMode="auto">
              <a:xfrm>
                <a:off x="1965" y="1195"/>
                <a:ext cx="36" cy="34"/>
              </a:xfrm>
              <a:custGeom>
                <a:avLst/>
                <a:gdLst>
                  <a:gd name="T0" fmla="*/ 0 w 73"/>
                  <a:gd name="T1" fmla="*/ 0 h 68"/>
                  <a:gd name="T2" fmla="*/ 0 w 73"/>
                  <a:gd name="T3" fmla="*/ 1 h 68"/>
                  <a:gd name="T4" fmla="*/ 0 w 73"/>
                  <a:gd name="T5" fmla="*/ 1 h 68"/>
                  <a:gd name="T6" fmla="*/ 0 w 73"/>
                  <a:gd name="T7" fmla="*/ 1 h 68"/>
                  <a:gd name="T8" fmla="*/ 0 w 73"/>
                  <a:gd name="T9" fmla="*/ 2 h 68"/>
                  <a:gd name="T10" fmla="*/ 0 w 73"/>
                  <a:gd name="T11" fmla="*/ 2 h 68"/>
                  <a:gd name="T12" fmla="*/ 1 w 73"/>
                  <a:gd name="T13" fmla="*/ 2 h 68"/>
                  <a:gd name="T14" fmla="*/ 1 w 73"/>
                  <a:gd name="T15" fmla="*/ 2 h 68"/>
                  <a:gd name="T16" fmla="*/ 2 w 73"/>
                  <a:gd name="T17" fmla="*/ 3 h 68"/>
                  <a:gd name="T18" fmla="*/ 2 w 73"/>
                  <a:gd name="T19" fmla="*/ 2 h 68"/>
                  <a:gd name="T20" fmla="*/ 1 w 73"/>
                  <a:gd name="T21" fmla="*/ 2 h 68"/>
                  <a:gd name="T22" fmla="*/ 1 w 73"/>
                  <a:gd name="T23" fmla="*/ 2 h 68"/>
                  <a:gd name="T24" fmla="*/ 1 w 73"/>
                  <a:gd name="T25" fmla="*/ 1 h 68"/>
                  <a:gd name="T26" fmla="*/ 0 w 73"/>
                  <a:gd name="T27" fmla="*/ 1 h 68"/>
                  <a:gd name="T28" fmla="*/ 0 w 73"/>
                  <a:gd name="T29" fmla="*/ 1 h 68"/>
                  <a:gd name="T30" fmla="*/ 0 w 73"/>
                  <a:gd name="T31" fmla="*/ 1 h 68"/>
                  <a:gd name="T32" fmla="*/ 0 w 73"/>
                  <a:gd name="T33" fmla="*/ 0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3" h="68">
                    <a:moveTo>
                      <a:pt x="3" y="0"/>
                    </a:moveTo>
                    <a:lnTo>
                      <a:pt x="0" y="5"/>
                    </a:lnTo>
                    <a:lnTo>
                      <a:pt x="3" y="12"/>
                    </a:lnTo>
                    <a:lnTo>
                      <a:pt x="9" y="22"/>
                    </a:lnTo>
                    <a:lnTo>
                      <a:pt x="19" y="34"/>
                    </a:lnTo>
                    <a:lnTo>
                      <a:pt x="31" y="45"/>
                    </a:lnTo>
                    <a:lnTo>
                      <a:pt x="44" y="55"/>
                    </a:lnTo>
                    <a:lnTo>
                      <a:pt x="59" y="63"/>
                    </a:lnTo>
                    <a:lnTo>
                      <a:pt x="73" y="68"/>
                    </a:lnTo>
                    <a:lnTo>
                      <a:pt x="67" y="63"/>
                    </a:lnTo>
                    <a:lnTo>
                      <a:pt x="59" y="54"/>
                    </a:lnTo>
                    <a:lnTo>
                      <a:pt x="50" y="43"/>
                    </a:lnTo>
                    <a:lnTo>
                      <a:pt x="38" y="30"/>
                    </a:lnTo>
                    <a:lnTo>
                      <a:pt x="28" y="17"/>
                    </a:lnTo>
                    <a:lnTo>
                      <a:pt x="17" y="8"/>
                    </a:lnTo>
                    <a:lnTo>
                      <a:pt x="8" y="1"/>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912" name="Freeform 200">
                <a:extLst>
                  <a:ext uri="{FF2B5EF4-FFF2-40B4-BE49-F238E27FC236}">
                    <a16:creationId xmlns:a16="http://schemas.microsoft.com/office/drawing/2014/main" xmlns="" id="{0E657302-B4C3-4E22-AD67-AB262568FA99}"/>
                  </a:ext>
                </a:extLst>
              </p:cNvPr>
              <p:cNvSpPr>
                <a:spLocks/>
              </p:cNvSpPr>
              <p:nvPr/>
            </p:nvSpPr>
            <p:spPr bwMode="auto">
              <a:xfrm>
                <a:off x="1987" y="1189"/>
                <a:ext cx="32" cy="38"/>
              </a:xfrm>
              <a:custGeom>
                <a:avLst/>
                <a:gdLst>
                  <a:gd name="T0" fmla="*/ 1 w 63"/>
                  <a:gd name="T1" fmla="*/ 0 h 76"/>
                  <a:gd name="T2" fmla="*/ 0 w 63"/>
                  <a:gd name="T3" fmla="*/ 1 h 76"/>
                  <a:gd name="T4" fmla="*/ 1 w 63"/>
                  <a:gd name="T5" fmla="*/ 1 h 76"/>
                  <a:gd name="T6" fmla="*/ 1 w 63"/>
                  <a:gd name="T7" fmla="*/ 1 h 76"/>
                  <a:gd name="T8" fmla="*/ 1 w 63"/>
                  <a:gd name="T9" fmla="*/ 2 h 76"/>
                  <a:gd name="T10" fmla="*/ 1 w 63"/>
                  <a:gd name="T11" fmla="*/ 2 h 76"/>
                  <a:gd name="T12" fmla="*/ 2 w 63"/>
                  <a:gd name="T13" fmla="*/ 2 h 76"/>
                  <a:gd name="T14" fmla="*/ 2 w 63"/>
                  <a:gd name="T15" fmla="*/ 3 h 76"/>
                  <a:gd name="T16" fmla="*/ 2 w 63"/>
                  <a:gd name="T17" fmla="*/ 3 h 76"/>
                  <a:gd name="T18" fmla="*/ 2 w 63"/>
                  <a:gd name="T19" fmla="*/ 3 h 76"/>
                  <a:gd name="T20" fmla="*/ 2 w 63"/>
                  <a:gd name="T21" fmla="*/ 2 h 76"/>
                  <a:gd name="T22" fmla="*/ 2 w 63"/>
                  <a:gd name="T23" fmla="*/ 2 h 76"/>
                  <a:gd name="T24" fmla="*/ 2 w 63"/>
                  <a:gd name="T25" fmla="*/ 2 h 76"/>
                  <a:gd name="T26" fmla="*/ 1 w 63"/>
                  <a:gd name="T27" fmla="*/ 1 h 76"/>
                  <a:gd name="T28" fmla="*/ 1 w 63"/>
                  <a:gd name="T29" fmla="*/ 1 h 76"/>
                  <a:gd name="T30" fmla="*/ 1 w 63"/>
                  <a:gd name="T31" fmla="*/ 1 h 76"/>
                  <a:gd name="T32" fmla="*/ 1 w 63"/>
                  <a:gd name="T33" fmla="*/ 0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76">
                    <a:moveTo>
                      <a:pt x="2" y="0"/>
                    </a:moveTo>
                    <a:lnTo>
                      <a:pt x="0" y="5"/>
                    </a:lnTo>
                    <a:lnTo>
                      <a:pt x="1" y="14"/>
                    </a:lnTo>
                    <a:lnTo>
                      <a:pt x="7" y="26"/>
                    </a:lnTo>
                    <a:lnTo>
                      <a:pt x="16" y="38"/>
                    </a:lnTo>
                    <a:lnTo>
                      <a:pt x="27" y="51"/>
                    </a:lnTo>
                    <a:lnTo>
                      <a:pt x="38" y="63"/>
                    </a:lnTo>
                    <a:lnTo>
                      <a:pt x="51" y="72"/>
                    </a:lnTo>
                    <a:lnTo>
                      <a:pt x="63" y="76"/>
                    </a:lnTo>
                    <a:lnTo>
                      <a:pt x="60" y="71"/>
                    </a:lnTo>
                    <a:lnTo>
                      <a:pt x="53" y="60"/>
                    </a:lnTo>
                    <a:lnTo>
                      <a:pt x="45" y="48"/>
                    </a:lnTo>
                    <a:lnTo>
                      <a:pt x="35" y="33"/>
                    </a:lnTo>
                    <a:lnTo>
                      <a:pt x="24" y="20"/>
                    </a:lnTo>
                    <a:lnTo>
                      <a:pt x="15" y="8"/>
                    </a:lnTo>
                    <a:lnTo>
                      <a:pt x="7" y="2"/>
                    </a:lnTo>
                    <a:lnTo>
                      <a:pt x="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913" name="Freeform 201">
                <a:extLst>
                  <a:ext uri="{FF2B5EF4-FFF2-40B4-BE49-F238E27FC236}">
                    <a16:creationId xmlns:a16="http://schemas.microsoft.com/office/drawing/2014/main" xmlns="" id="{B2EF718D-A29D-4A44-AE24-16AFD3058FE7}"/>
                  </a:ext>
                </a:extLst>
              </p:cNvPr>
              <p:cNvSpPr>
                <a:spLocks/>
              </p:cNvSpPr>
              <p:nvPr/>
            </p:nvSpPr>
            <p:spPr bwMode="auto">
              <a:xfrm>
                <a:off x="2024" y="1187"/>
                <a:ext cx="28" cy="35"/>
              </a:xfrm>
              <a:custGeom>
                <a:avLst/>
                <a:gdLst>
                  <a:gd name="T0" fmla="*/ 1 w 55"/>
                  <a:gd name="T1" fmla="*/ 0 h 70"/>
                  <a:gd name="T2" fmla="*/ 0 w 55"/>
                  <a:gd name="T3" fmla="*/ 1 h 70"/>
                  <a:gd name="T4" fmla="*/ 1 w 55"/>
                  <a:gd name="T5" fmla="*/ 1 h 70"/>
                  <a:gd name="T6" fmla="*/ 1 w 55"/>
                  <a:gd name="T7" fmla="*/ 1 h 70"/>
                  <a:gd name="T8" fmla="*/ 1 w 55"/>
                  <a:gd name="T9" fmla="*/ 2 h 70"/>
                  <a:gd name="T10" fmla="*/ 1 w 55"/>
                  <a:gd name="T11" fmla="*/ 2 h 70"/>
                  <a:gd name="T12" fmla="*/ 2 w 55"/>
                  <a:gd name="T13" fmla="*/ 2 h 70"/>
                  <a:gd name="T14" fmla="*/ 2 w 55"/>
                  <a:gd name="T15" fmla="*/ 3 h 70"/>
                  <a:gd name="T16" fmla="*/ 2 w 55"/>
                  <a:gd name="T17" fmla="*/ 3 h 70"/>
                  <a:gd name="T18" fmla="*/ 2 w 55"/>
                  <a:gd name="T19" fmla="*/ 2 h 70"/>
                  <a:gd name="T20" fmla="*/ 2 w 55"/>
                  <a:gd name="T21" fmla="*/ 2 h 70"/>
                  <a:gd name="T22" fmla="*/ 2 w 55"/>
                  <a:gd name="T23" fmla="*/ 2 h 70"/>
                  <a:gd name="T24" fmla="*/ 1 w 55"/>
                  <a:gd name="T25" fmla="*/ 1 h 70"/>
                  <a:gd name="T26" fmla="*/ 1 w 55"/>
                  <a:gd name="T27" fmla="*/ 1 h 70"/>
                  <a:gd name="T28" fmla="*/ 1 w 55"/>
                  <a:gd name="T29" fmla="*/ 1 h 70"/>
                  <a:gd name="T30" fmla="*/ 1 w 55"/>
                  <a:gd name="T31" fmla="*/ 1 h 70"/>
                  <a:gd name="T32" fmla="*/ 1 w 55"/>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5" h="70">
                    <a:moveTo>
                      <a:pt x="1" y="0"/>
                    </a:moveTo>
                    <a:lnTo>
                      <a:pt x="0" y="3"/>
                    </a:lnTo>
                    <a:lnTo>
                      <a:pt x="2" y="13"/>
                    </a:lnTo>
                    <a:lnTo>
                      <a:pt x="8" y="23"/>
                    </a:lnTo>
                    <a:lnTo>
                      <a:pt x="15" y="36"/>
                    </a:lnTo>
                    <a:lnTo>
                      <a:pt x="24" y="48"/>
                    </a:lnTo>
                    <a:lnTo>
                      <a:pt x="34" y="59"/>
                    </a:lnTo>
                    <a:lnTo>
                      <a:pt x="45" y="67"/>
                    </a:lnTo>
                    <a:lnTo>
                      <a:pt x="55" y="70"/>
                    </a:lnTo>
                    <a:lnTo>
                      <a:pt x="51" y="63"/>
                    </a:lnTo>
                    <a:lnTo>
                      <a:pt x="45" y="54"/>
                    </a:lnTo>
                    <a:lnTo>
                      <a:pt x="38" y="41"/>
                    </a:lnTo>
                    <a:lnTo>
                      <a:pt x="31" y="29"/>
                    </a:lnTo>
                    <a:lnTo>
                      <a:pt x="23" y="16"/>
                    </a:lnTo>
                    <a:lnTo>
                      <a:pt x="15" y="7"/>
                    </a:lnTo>
                    <a:lnTo>
                      <a:pt x="8" y="1"/>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914" name="Freeform 202">
                <a:extLst>
                  <a:ext uri="{FF2B5EF4-FFF2-40B4-BE49-F238E27FC236}">
                    <a16:creationId xmlns:a16="http://schemas.microsoft.com/office/drawing/2014/main" xmlns="" id="{EA892EFB-87B0-4606-8EFA-B2D593CCF64C}"/>
                  </a:ext>
                </a:extLst>
              </p:cNvPr>
              <p:cNvSpPr>
                <a:spLocks/>
              </p:cNvSpPr>
              <p:nvPr/>
            </p:nvSpPr>
            <p:spPr bwMode="auto">
              <a:xfrm>
                <a:off x="2046" y="1186"/>
                <a:ext cx="20" cy="32"/>
              </a:xfrm>
              <a:custGeom>
                <a:avLst/>
                <a:gdLst>
                  <a:gd name="T0" fmla="*/ 1 w 39"/>
                  <a:gd name="T1" fmla="*/ 0 h 63"/>
                  <a:gd name="T2" fmla="*/ 1 w 39"/>
                  <a:gd name="T3" fmla="*/ 1 h 63"/>
                  <a:gd name="T4" fmla="*/ 0 w 39"/>
                  <a:gd name="T5" fmla="*/ 1 h 63"/>
                  <a:gd name="T6" fmla="*/ 1 w 39"/>
                  <a:gd name="T7" fmla="*/ 1 h 63"/>
                  <a:gd name="T8" fmla="*/ 1 w 39"/>
                  <a:gd name="T9" fmla="*/ 1 h 63"/>
                  <a:gd name="T10" fmla="*/ 1 w 39"/>
                  <a:gd name="T11" fmla="*/ 2 h 63"/>
                  <a:gd name="T12" fmla="*/ 1 w 39"/>
                  <a:gd name="T13" fmla="*/ 2 h 63"/>
                  <a:gd name="T14" fmla="*/ 1 w 39"/>
                  <a:gd name="T15" fmla="*/ 2 h 63"/>
                  <a:gd name="T16" fmla="*/ 2 w 39"/>
                  <a:gd name="T17" fmla="*/ 2 h 63"/>
                  <a:gd name="T18" fmla="*/ 2 w 39"/>
                  <a:gd name="T19" fmla="*/ 2 h 63"/>
                  <a:gd name="T20" fmla="*/ 1 w 39"/>
                  <a:gd name="T21" fmla="*/ 2 h 63"/>
                  <a:gd name="T22" fmla="*/ 1 w 39"/>
                  <a:gd name="T23" fmla="*/ 2 h 63"/>
                  <a:gd name="T24" fmla="*/ 1 w 39"/>
                  <a:gd name="T25" fmla="*/ 1 h 63"/>
                  <a:gd name="T26" fmla="*/ 1 w 39"/>
                  <a:gd name="T27" fmla="*/ 1 h 63"/>
                  <a:gd name="T28" fmla="*/ 1 w 39"/>
                  <a:gd name="T29" fmla="*/ 1 h 63"/>
                  <a:gd name="T30" fmla="*/ 1 w 39"/>
                  <a:gd name="T31" fmla="*/ 1 h 63"/>
                  <a:gd name="T32" fmla="*/ 1 w 39"/>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63">
                    <a:moveTo>
                      <a:pt x="3" y="0"/>
                    </a:moveTo>
                    <a:lnTo>
                      <a:pt x="1" y="3"/>
                    </a:lnTo>
                    <a:lnTo>
                      <a:pt x="0" y="10"/>
                    </a:lnTo>
                    <a:lnTo>
                      <a:pt x="1" y="19"/>
                    </a:lnTo>
                    <a:lnTo>
                      <a:pt x="4" y="30"/>
                    </a:lnTo>
                    <a:lnTo>
                      <a:pt x="10" y="41"/>
                    </a:lnTo>
                    <a:lnTo>
                      <a:pt x="17" y="50"/>
                    </a:lnTo>
                    <a:lnTo>
                      <a:pt x="27" y="58"/>
                    </a:lnTo>
                    <a:lnTo>
                      <a:pt x="39" y="63"/>
                    </a:lnTo>
                    <a:lnTo>
                      <a:pt x="35" y="56"/>
                    </a:lnTo>
                    <a:lnTo>
                      <a:pt x="31" y="47"/>
                    </a:lnTo>
                    <a:lnTo>
                      <a:pt x="26" y="37"/>
                    </a:lnTo>
                    <a:lnTo>
                      <a:pt x="22" y="25"/>
                    </a:lnTo>
                    <a:lnTo>
                      <a:pt x="17" y="15"/>
                    </a:lnTo>
                    <a:lnTo>
                      <a:pt x="12" y="5"/>
                    </a:lnTo>
                    <a:lnTo>
                      <a:pt x="8" y="1"/>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915" name="Freeform 203">
                <a:extLst>
                  <a:ext uri="{FF2B5EF4-FFF2-40B4-BE49-F238E27FC236}">
                    <a16:creationId xmlns:a16="http://schemas.microsoft.com/office/drawing/2014/main" xmlns="" id="{F5D030AB-3FCB-42D5-8F4F-52762C3C85A2}"/>
                  </a:ext>
                </a:extLst>
              </p:cNvPr>
              <p:cNvSpPr>
                <a:spLocks/>
              </p:cNvSpPr>
              <p:nvPr/>
            </p:nvSpPr>
            <p:spPr bwMode="auto">
              <a:xfrm>
                <a:off x="2081" y="1181"/>
                <a:ext cx="15" cy="24"/>
              </a:xfrm>
              <a:custGeom>
                <a:avLst/>
                <a:gdLst>
                  <a:gd name="T0" fmla="*/ 1 w 30"/>
                  <a:gd name="T1" fmla="*/ 0 h 49"/>
                  <a:gd name="T2" fmla="*/ 0 w 30"/>
                  <a:gd name="T3" fmla="*/ 0 h 49"/>
                  <a:gd name="T4" fmla="*/ 0 w 30"/>
                  <a:gd name="T5" fmla="*/ 0 h 49"/>
                  <a:gd name="T6" fmla="*/ 1 w 30"/>
                  <a:gd name="T7" fmla="*/ 0 h 49"/>
                  <a:gd name="T8" fmla="*/ 1 w 30"/>
                  <a:gd name="T9" fmla="*/ 0 h 49"/>
                  <a:gd name="T10" fmla="*/ 1 w 30"/>
                  <a:gd name="T11" fmla="*/ 1 h 49"/>
                  <a:gd name="T12" fmla="*/ 1 w 30"/>
                  <a:gd name="T13" fmla="*/ 1 h 49"/>
                  <a:gd name="T14" fmla="*/ 1 w 30"/>
                  <a:gd name="T15" fmla="*/ 1 h 49"/>
                  <a:gd name="T16" fmla="*/ 1 w 30"/>
                  <a:gd name="T17" fmla="*/ 1 h 49"/>
                  <a:gd name="T18" fmla="*/ 1 w 30"/>
                  <a:gd name="T19" fmla="*/ 1 h 49"/>
                  <a:gd name="T20" fmla="*/ 1 w 30"/>
                  <a:gd name="T21" fmla="*/ 0 h 49"/>
                  <a:gd name="T22" fmla="*/ 1 w 30"/>
                  <a:gd name="T23" fmla="*/ 0 h 49"/>
                  <a:gd name="T24" fmla="*/ 1 w 30"/>
                  <a:gd name="T25" fmla="*/ 0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49">
                    <a:moveTo>
                      <a:pt x="2" y="0"/>
                    </a:moveTo>
                    <a:lnTo>
                      <a:pt x="0" y="4"/>
                    </a:lnTo>
                    <a:lnTo>
                      <a:pt x="0" y="10"/>
                    </a:lnTo>
                    <a:lnTo>
                      <a:pt x="2" y="18"/>
                    </a:lnTo>
                    <a:lnTo>
                      <a:pt x="6" y="26"/>
                    </a:lnTo>
                    <a:lnTo>
                      <a:pt x="11" y="35"/>
                    </a:lnTo>
                    <a:lnTo>
                      <a:pt x="17" y="42"/>
                    </a:lnTo>
                    <a:lnTo>
                      <a:pt x="24" y="47"/>
                    </a:lnTo>
                    <a:lnTo>
                      <a:pt x="30" y="49"/>
                    </a:lnTo>
                    <a:lnTo>
                      <a:pt x="24" y="37"/>
                    </a:lnTo>
                    <a:lnTo>
                      <a:pt x="17" y="21"/>
                    </a:lnTo>
                    <a:lnTo>
                      <a:pt x="10" y="7"/>
                    </a:lnTo>
                    <a:lnTo>
                      <a:pt x="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916" name="Freeform 204">
                <a:extLst>
                  <a:ext uri="{FF2B5EF4-FFF2-40B4-BE49-F238E27FC236}">
                    <a16:creationId xmlns:a16="http://schemas.microsoft.com/office/drawing/2014/main" xmlns="" id="{63A9D149-C22C-4CBB-95C2-9622AA469940}"/>
                  </a:ext>
                </a:extLst>
              </p:cNvPr>
              <p:cNvSpPr>
                <a:spLocks/>
              </p:cNvSpPr>
              <p:nvPr/>
            </p:nvSpPr>
            <p:spPr bwMode="auto">
              <a:xfrm>
                <a:off x="2099" y="1184"/>
                <a:ext cx="11" cy="15"/>
              </a:xfrm>
              <a:custGeom>
                <a:avLst/>
                <a:gdLst>
                  <a:gd name="T0" fmla="*/ 1 w 22"/>
                  <a:gd name="T1" fmla="*/ 0 h 31"/>
                  <a:gd name="T2" fmla="*/ 0 w 22"/>
                  <a:gd name="T3" fmla="*/ 0 h 31"/>
                  <a:gd name="T4" fmla="*/ 1 w 22"/>
                  <a:gd name="T5" fmla="*/ 0 h 31"/>
                  <a:gd name="T6" fmla="*/ 1 w 22"/>
                  <a:gd name="T7" fmla="*/ 0 h 31"/>
                  <a:gd name="T8" fmla="*/ 1 w 22"/>
                  <a:gd name="T9" fmla="*/ 0 h 31"/>
                  <a:gd name="T10" fmla="*/ 1 w 22"/>
                  <a:gd name="T11" fmla="*/ 0 h 31"/>
                  <a:gd name="T12" fmla="*/ 1 w 22"/>
                  <a:gd name="T13" fmla="*/ 0 h 31"/>
                  <a:gd name="T14" fmla="*/ 1 w 22"/>
                  <a:gd name="T15" fmla="*/ 0 h 31"/>
                  <a:gd name="T16" fmla="*/ 1 w 22"/>
                  <a:gd name="T17" fmla="*/ 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31">
                    <a:moveTo>
                      <a:pt x="2" y="1"/>
                    </a:moveTo>
                    <a:lnTo>
                      <a:pt x="0" y="10"/>
                    </a:lnTo>
                    <a:lnTo>
                      <a:pt x="4" y="22"/>
                    </a:lnTo>
                    <a:lnTo>
                      <a:pt x="12" y="31"/>
                    </a:lnTo>
                    <a:lnTo>
                      <a:pt x="22" y="30"/>
                    </a:lnTo>
                    <a:lnTo>
                      <a:pt x="13" y="24"/>
                    </a:lnTo>
                    <a:lnTo>
                      <a:pt x="10" y="10"/>
                    </a:lnTo>
                    <a:lnTo>
                      <a:pt x="7" y="0"/>
                    </a:lnTo>
                    <a:lnTo>
                      <a:pt x="2"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917" name="Freeform 205">
                <a:extLst>
                  <a:ext uri="{FF2B5EF4-FFF2-40B4-BE49-F238E27FC236}">
                    <a16:creationId xmlns:a16="http://schemas.microsoft.com/office/drawing/2014/main" xmlns="" id="{05B49C0D-8A13-4CC8-AD20-ED6B0D177420}"/>
                  </a:ext>
                </a:extLst>
              </p:cNvPr>
              <p:cNvSpPr>
                <a:spLocks/>
              </p:cNvSpPr>
              <p:nvPr/>
            </p:nvSpPr>
            <p:spPr bwMode="auto">
              <a:xfrm>
                <a:off x="1952" y="1197"/>
                <a:ext cx="32" cy="32"/>
              </a:xfrm>
              <a:custGeom>
                <a:avLst/>
                <a:gdLst>
                  <a:gd name="T0" fmla="*/ 1 w 64"/>
                  <a:gd name="T1" fmla="*/ 0 h 64"/>
                  <a:gd name="T2" fmla="*/ 0 w 64"/>
                  <a:gd name="T3" fmla="*/ 1 h 64"/>
                  <a:gd name="T4" fmla="*/ 1 w 64"/>
                  <a:gd name="T5" fmla="*/ 1 h 64"/>
                  <a:gd name="T6" fmla="*/ 1 w 64"/>
                  <a:gd name="T7" fmla="*/ 1 h 64"/>
                  <a:gd name="T8" fmla="*/ 1 w 64"/>
                  <a:gd name="T9" fmla="*/ 1 h 64"/>
                  <a:gd name="T10" fmla="*/ 1 w 64"/>
                  <a:gd name="T11" fmla="*/ 2 h 64"/>
                  <a:gd name="T12" fmla="*/ 2 w 64"/>
                  <a:gd name="T13" fmla="*/ 2 h 64"/>
                  <a:gd name="T14" fmla="*/ 2 w 64"/>
                  <a:gd name="T15" fmla="*/ 2 h 64"/>
                  <a:gd name="T16" fmla="*/ 2 w 64"/>
                  <a:gd name="T17" fmla="*/ 2 h 64"/>
                  <a:gd name="T18" fmla="*/ 2 w 64"/>
                  <a:gd name="T19" fmla="*/ 2 h 64"/>
                  <a:gd name="T20" fmla="*/ 2 w 64"/>
                  <a:gd name="T21" fmla="*/ 2 h 64"/>
                  <a:gd name="T22" fmla="*/ 2 w 64"/>
                  <a:gd name="T23" fmla="*/ 2 h 64"/>
                  <a:gd name="T24" fmla="*/ 2 w 64"/>
                  <a:gd name="T25" fmla="*/ 1 h 64"/>
                  <a:gd name="T26" fmla="*/ 1 w 64"/>
                  <a:gd name="T27" fmla="*/ 1 h 64"/>
                  <a:gd name="T28" fmla="*/ 1 w 64"/>
                  <a:gd name="T29" fmla="*/ 1 h 64"/>
                  <a:gd name="T30" fmla="*/ 1 w 64"/>
                  <a:gd name="T31" fmla="*/ 1 h 64"/>
                  <a:gd name="T32" fmla="*/ 1 w 64"/>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64">
                    <a:moveTo>
                      <a:pt x="2" y="0"/>
                    </a:moveTo>
                    <a:lnTo>
                      <a:pt x="0" y="4"/>
                    </a:lnTo>
                    <a:lnTo>
                      <a:pt x="1" y="11"/>
                    </a:lnTo>
                    <a:lnTo>
                      <a:pt x="7" y="20"/>
                    </a:lnTo>
                    <a:lnTo>
                      <a:pt x="15" y="31"/>
                    </a:lnTo>
                    <a:lnTo>
                      <a:pt x="25" y="42"/>
                    </a:lnTo>
                    <a:lnTo>
                      <a:pt x="38" y="51"/>
                    </a:lnTo>
                    <a:lnTo>
                      <a:pt x="51" y="59"/>
                    </a:lnTo>
                    <a:lnTo>
                      <a:pt x="64" y="64"/>
                    </a:lnTo>
                    <a:lnTo>
                      <a:pt x="60" y="58"/>
                    </a:lnTo>
                    <a:lnTo>
                      <a:pt x="52" y="50"/>
                    </a:lnTo>
                    <a:lnTo>
                      <a:pt x="44" y="39"/>
                    </a:lnTo>
                    <a:lnTo>
                      <a:pt x="34" y="27"/>
                    </a:lnTo>
                    <a:lnTo>
                      <a:pt x="25" y="16"/>
                    </a:lnTo>
                    <a:lnTo>
                      <a:pt x="16" y="6"/>
                    </a:lnTo>
                    <a:lnTo>
                      <a:pt x="8" y="1"/>
                    </a:lnTo>
                    <a:lnTo>
                      <a:pt x="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918" name="Freeform 206">
                <a:extLst>
                  <a:ext uri="{FF2B5EF4-FFF2-40B4-BE49-F238E27FC236}">
                    <a16:creationId xmlns:a16="http://schemas.microsoft.com/office/drawing/2014/main" xmlns="" id="{D4001001-71C9-4121-B48F-9E4A37854338}"/>
                  </a:ext>
                </a:extLst>
              </p:cNvPr>
              <p:cNvSpPr>
                <a:spLocks/>
              </p:cNvSpPr>
              <p:nvPr/>
            </p:nvSpPr>
            <p:spPr bwMode="auto">
              <a:xfrm>
                <a:off x="1923" y="1203"/>
                <a:ext cx="26" cy="25"/>
              </a:xfrm>
              <a:custGeom>
                <a:avLst/>
                <a:gdLst>
                  <a:gd name="T0" fmla="*/ 1 w 52"/>
                  <a:gd name="T1" fmla="*/ 0 h 51"/>
                  <a:gd name="T2" fmla="*/ 0 w 52"/>
                  <a:gd name="T3" fmla="*/ 0 h 51"/>
                  <a:gd name="T4" fmla="*/ 1 w 52"/>
                  <a:gd name="T5" fmla="*/ 0 h 51"/>
                  <a:gd name="T6" fmla="*/ 1 w 52"/>
                  <a:gd name="T7" fmla="*/ 0 h 51"/>
                  <a:gd name="T8" fmla="*/ 1 w 52"/>
                  <a:gd name="T9" fmla="*/ 0 h 51"/>
                  <a:gd name="T10" fmla="*/ 1 w 52"/>
                  <a:gd name="T11" fmla="*/ 1 h 51"/>
                  <a:gd name="T12" fmla="*/ 1 w 52"/>
                  <a:gd name="T13" fmla="*/ 1 h 51"/>
                  <a:gd name="T14" fmla="*/ 2 w 52"/>
                  <a:gd name="T15" fmla="*/ 1 h 51"/>
                  <a:gd name="T16" fmla="*/ 2 w 52"/>
                  <a:gd name="T17" fmla="*/ 1 h 51"/>
                  <a:gd name="T18" fmla="*/ 2 w 52"/>
                  <a:gd name="T19" fmla="*/ 1 h 51"/>
                  <a:gd name="T20" fmla="*/ 2 w 52"/>
                  <a:gd name="T21" fmla="*/ 1 h 51"/>
                  <a:gd name="T22" fmla="*/ 1 w 52"/>
                  <a:gd name="T23" fmla="*/ 0 h 51"/>
                  <a:gd name="T24" fmla="*/ 1 w 52"/>
                  <a:gd name="T25" fmla="*/ 0 h 51"/>
                  <a:gd name="T26" fmla="*/ 1 w 52"/>
                  <a:gd name="T27" fmla="*/ 0 h 51"/>
                  <a:gd name="T28" fmla="*/ 1 w 52"/>
                  <a:gd name="T29" fmla="*/ 0 h 51"/>
                  <a:gd name="T30" fmla="*/ 1 w 52"/>
                  <a:gd name="T31" fmla="*/ 0 h 51"/>
                  <a:gd name="T32" fmla="*/ 1 w 52"/>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1">
                    <a:moveTo>
                      <a:pt x="3" y="0"/>
                    </a:moveTo>
                    <a:lnTo>
                      <a:pt x="0" y="4"/>
                    </a:lnTo>
                    <a:lnTo>
                      <a:pt x="1" y="8"/>
                    </a:lnTo>
                    <a:lnTo>
                      <a:pt x="5" y="16"/>
                    </a:lnTo>
                    <a:lnTo>
                      <a:pt x="11" y="24"/>
                    </a:lnTo>
                    <a:lnTo>
                      <a:pt x="18" y="32"/>
                    </a:lnTo>
                    <a:lnTo>
                      <a:pt x="27" y="40"/>
                    </a:lnTo>
                    <a:lnTo>
                      <a:pt x="38" y="47"/>
                    </a:lnTo>
                    <a:lnTo>
                      <a:pt x="52" y="51"/>
                    </a:lnTo>
                    <a:lnTo>
                      <a:pt x="45" y="45"/>
                    </a:lnTo>
                    <a:lnTo>
                      <a:pt x="38" y="37"/>
                    </a:lnTo>
                    <a:lnTo>
                      <a:pt x="31" y="28"/>
                    </a:lnTo>
                    <a:lnTo>
                      <a:pt x="24" y="20"/>
                    </a:lnTo>
                    <a:lnTo>
                      <a:pt x="18" y="12"/>
                    </a:lnTo>
                    <a:lnTo>
                      <a:pt x="12" y="5"/>
                    </a:lnTo>
                    <a:lnTo>
                      <a:pt x="6" y="1"/>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919" name="Freeform 207">
                <a:extLst>
                  <a:ext uri="{FF2B5EF4-FFF2-40B4-BE49-F238E27FC236}">
                    <a16:creationId xmlns:a16="http://schemas.microsoft.com/office/drawing/2014/main" xmlns="" id="{2554005A-FA29-4156-B822-CE344FDA5621}"/>
                  </a:ext>
                </a:extLst>
              </p:cNvPr>
              <p:cNvSpPr>
                <a:spLocks/>
              </p:cNvSpPr>
              <p:nvPr/>
            </p:nvSpPr>
            <p:spPr bwMode="auto">
              <a:xfrm>
                <a:off x="2011" y="1191"/>
                <a:ext cx="27" cy="35"/>
              </a:xfrm>
              <a:custGeom>
                <a:avLst/>
                <a:gdLst>
                  <a:gd name="T0" fmla="*/ 0 w 56"/>
                  <a:gd name="T1" fmla="*/ 0 h 69"/>
                  <a:gd name="T2" fmla="*/ 0 w 56"/>
                  <a:gd name="T3" fmla="*/ 1 h 69"/>
                  <a:gd name="T4" fmla="*/ 0 w 56"/>
                  <a:gd name="T5" fmla="*/ 1 h 69"/>
                  <a:gd name="T6" fmla="*/ 0 w 56"/>
                  <a:gd name="T7" fmla="*/ 1 h 69"/>
                  <a:gd name="T8" fmla="*/ 0 w 56"/>
                  <a:gd name="T9" fmla="*/ 2 h 69"/>
                  <a:gd name="T10" fmla="*/ 0 w 56"/>
                  <a:gd name="T11" fmla="*/ 2 h 69"/>
                  <a:gd name="T12" fmla="*/ 1 w 56"/>
                  <a:gd name="T13" fmla="*/ 2 h 69"/>
                  <a:gd name="T14" fmla="*/ 1 w 56"/>
                  <a:gd name="T15" fmla="*/ 3 h 69"/>
                  <a:gd name="T16" fmla="*/ 1 w 56"/>
                  <a:gd name="T17" fmla="*/ 3 h 69"/>
                  <a:gd name="T18" fmla="*/ 1 w 56"/>
                  <a:gd name="T19" fmla="*/ 2 h 69"/>
                  <a:gd name="T20" fmla="*/ 1 w 56"/>
                  <a:gd name="T21" fmla="*/ 2 h 69"/>
                  <a:gd name="T22" fmla="*/ 1 w 56"/>
                  <a:gd name="T23" fmla="*/ 2 h 69"/>
                  <a:gd name="T24" fmla="*/ 0 w 56"/>
                  <a:gd name="T25" fmla="*/ 1 h 69"/>
                  <a:gd name="T26" fmla="*/ 0 w 56"/>
                  <a:gd name="T27" fmla="*/ 1 h 69"/>
                  <a:gd name="T28" fmla="*/ 0 w 56"/>
                  <a:gd name="T29" fmla="*/ 1 h 69"/>
                  <a:gd name="T30" fmla="*/ 0 w 56"/>
                  <a:gd name="T31" fmla="*/ 0 h 69"/>
                  <a:gd name="T32" fmla="*/ 0 w 56"/>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69">
                    <a:moveTo>
                      <a:pt x="1" y="0"/>
                    </a:moveTo>
                    <a:lnTo>
                      <a:pt x="0" y="3"/>
                    </a:lnTo>
                    <a:lnTo>
                      <a:pt x="1" y="12"/>
                    </a:lnTo>
                    <a:lnTo>
                      <a:pt x="7" y="23"/>
                    </a:lnTo>
                    <a:lnTo>
                      <a:pt x="15" y="36"/>
                    </a:lnTo>
                    <a:lnTo>
                      <a:pt x="24" y="47"/>
                    </a:lnTo>
                    <a:lnTo>
                      <a:pt x="35" y="59"/>
                    </a:lnTo>
                    <a:lnTo>
                      <a:pt x="45" y="66"/>
                    </a:lnTo>
                    <a:lnTo>
                      <a:pt x="56" y="69"/>
                    </a:lnTo>
                    <a:lnTo>
                      <a:pt x="51" y="62"/>
                    </a:lnTo>
                    <a:lnTo>
                      <a:pt x="45" y="53"/>
                    </a:lnTo>
                    <a:lnTo>
                      <a:pt x="38" y="40"/>
                    </a:lnTo>
                    <a:lnTo>
                      <a:pt x="31" y="28"/>
                    </a:lnTo>
                    <a:lnTo>
                      <a:pt x="23" y="16"/>
                    </a:lnTo>
                    <a:lnTo>
                      <a:pt x="15" y="6"/>
                    </a:lnTo>
                    <a:lnTo>
                      <a:pt x="8" y="0"/>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920" name="Freeform 208">
                <a:extLst>
                  <a:ext uri="{FF2B5EF4-FFF2-40B4-BE49-F238E27FC236}">
                    <a16:creationId xmlns:a16="http://schemas.microsoft.com/office/drawing/2014/main" xmlns="" id="{F040B039-60F8-46B0-BC15-B4A40AAE6B80}"/>
                  </a:ext>
                </a:extLst>
              </p:cNvPr>
              <p:cNvSpPr>
                <a:spLocks/>
              </p:cNvSpPr>
              <p:nvPr/>
            </p:nvSpPr>
            <p:spPr bwMode="auto">
              <a:xfrm>
                <a:off x="2061" y="1184"/>
                <a:ext cx="20" cy="29"/>
              </a:xfrm>
              <a:custGeom>
                <a:avLst/>
                <a:gdLst>
                  <a:gd name="T0" fmla="*/ 1 w 40"/>
                  <a:gd name="T1" fmla="*/ 0 h 59"/>
                  <a:gd name="T2" fmla="*/ 0 w 40"/>
                  <a:gd name="T3" fmla="*/ 0 h 59"/>
                  <a:gd name="T4" fmla="*/ 1 w 40"/>
                  <a:gd name="T5" fmla="*/ 0 h 59"/>
                  <a:gd name="T6" fmla="*/ 1 w 40"/>
                  <a:gd name="T7" fmla="*/ 0 h 59"/>
                  <a:gd name="T8" fmla="*/ 1 w 40"/>
                  <a:gd name="T9" fmla="*/ 0 h 59"/>
                  <a:gd name="T10" fmla="*/ 1 w 40"/>
                  <a:gd name="T11" fmla="*/ 1 h 59"/>
                  <a:gd name="T12" fmla="*/ 1 w 40"/>
                  <a:gd name="T13" fmla="*/ 1 h 59"/>
                  <a:gd name="T14" fmla="*/ 2 w 40"/>
                  <a:gd name="T15" fmla="*/ 1 h 59"/>
                  <a:gd name="T16" fmla="*/ 2 w 40"/>
                  <a:gd name="T17" fmla="*/ 1 h 59"/>
                  <a:gd name="T18" fmla="*/ 2 w 40"/>
                  <a:gd name="T19" fmla="*/ 1 h 59"/>
                  <a:gd name="T20" fmla="*/ 2 w 40"/>
                  <a:gd name="T21" fmla="*/ 1 h 59"/>
                  <a:gd name="T22" fmla="*/ 1 w 40"/>
                  <a:gd name="T23" fmla="*/ 1 h 59"/>
                  <a:gd name="T24" fmla="*/ 1 w 40"/>
                  <a:gd name="T25" fmla="*/ 0 h 59"/>
                  <a:gd name="T26" fmla="*/ 1 w 40"/>
                  <a:gd name="T27" fmla="*/ 0 h 59"/>
                  <a:gd name="T28" fmla="*/ 1 w 40"/>
                  <a:gd name="T29" fmla="*/ 0 h 59"/>
                  <a:gd name="T30" fmla="*/ 1 w 40"/>
                  <a:gd name="T31" fmla="*/ 0 h 59"/>
                  <a:gd name="T32" fmla="*/ 1 w 40"/>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59">
                    <a:moveTo>
                      <a:pt x="2" y="0"/>
                    </a:moveTo>
                    <a:lnTo>
                      <a:pt x="0" y="4"/>
                    </a:lnTo>
                    <a:lnTo>
                      <a:pt x="1" y="10"/>
                    </a:lnTo>
                    <a:lnTo>
                      <a:pt x="5" y="20"/>
                    </a:lnTo>
                    <a:lnTo>
                      <a:pt x="11" y="31"/>
                    </a:lnTo>
                    <a:lnTo>
                      <a:pt x="18" y="42"/>
                    </a:lnTo>
                    <a:lnTo>
                      <a:pt x="26" y="50"/>
                    </a:lnTo>
                    <a:lnTo>
                      <a:pt x="33" y="57"/>
                    </a:lnTo>
                    <a:lnTo>
                      <a:pt x="40" y="59"/>
                    </a:lnTo>
                    <a:lnTo>
                      <a:pt x="38" y="53"/>
                    </a:lnTo>
                    <a:lnTo>
                      <a:pt x="33" y="45"/>
                    </a:lnTo>
                    <a:lnTo>
                      <a:pt x="28" y="36"/>
                    </a:lnTo>
                    <a:lnTo>
                      <a:pt x="23" y="25"/>
                    </a:lnTo>
                    <a:lnTo>
                      <a:pt x="17" y="16"/>
                    </a:lnTo>
                    <a:lnTo>
                      <a:pt x="11" y="8"/>
                    </a:lnTo>
                    <a:lnTo>
                      <a:pt x="7" y="2"/>
                    </a:lnTo>
                    <a:lnTo>
                      <a:pt x="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921" name="Freeform 209">
                <a:extLst>
                  <a:ext uri="{FF2B5EF4-FFF2-40B4-BE49-F238E27FC236}">
                    <a16:creationId xmlns:a16="http://schemas.microsoft.com/office/drawing/2014/main" xmlns="" id="{2658B5ED-CB4E-4B45-9E53-FC85C2EA7A05}"/>
                  </a:ext>
                </a:extLst>
              </p:cNvPr>
              <p:cNvSpPr>
                <a:spLocks/>
              </p:cNvSpPr>
              <p:nvPr/>
            </p:nvSpPr>
            <p:spPr bwMode="auto">
              <a:xfrm>
                <a:off x="1906" y="1223"/>
                <a:ext cx="30" cy="5"/>
              </a:xfrm>
              <a:custGeom>
                <a:avLst/>
                <a:gdLst>
                  <a:gd name="T0" fmla="*/ 1 w 61"/>
                  <a:gd name="T1" fmla="*/ 1 h 9"/>
                  <a:gd name="T2" fmla="*/ 1 w 61"/>
                  <a:gd name="T3" fmla="*/ 1 h 9"/>
                  <a:gd name="T4" fmla="*/ 1 w 61"/>
                  <a:gd name="T5" fmla="*/ 1 h 9"/>
                  <a:gd name="T6" fmla="*/ 1 w 61"/>
                  <a:gd name="T7" fmla="*/ 1 h 9"/>
                  <a:gd name="T8" fmla="*/ 0 w 61"/>
                  <a:gd name="T9" fmla="*/ 1 h 9"/>
                  <a:gd name="T10" fmla="*/ 0 w 61"/>
                  <a:gd name="T11" fmla="*/ 1 h 9"/>
                  <a:gd name="T12" fmla="*/ 0 w 61"/>
                  <a:gd name="T13" fmla="*/ 1 h 9"/>
                  <a:gd name="T14" fmla="*/ 0 w 61"/>
                  <a:gd name="T15" fmla="*/ 1 h 9"/>
                  <a:gd name="T16" fmla="*/ 0 w 61"/>
                  <a:gd name="T17" fmla="*/ 1 h 9"/>
                  <a:gd name="T18" fmla="*/ 0 w 61"/>
                  <a:gd name="T19" fmla="*/ 1 h 9"/>
                  <a:gd name="T20" fmla="*/ 0 w 61"/>
                  <a:gd name="T21" fmla="*/ 1 h 9"/>
                  <a:gd name="T22" fmla="*/ 0 w 61"/>
                  <a:gd name="T23" fmla="*/ 0 h 9"/>
                  <a:gd name="T24" fmla="*/ 0 w 61"/>
                  <a:gd name="T25" fmla="*/ 0 h 9"/>
                  <a:gd name="T26" fmla="*/ 1 w 61"/>
                  <a:gd name="T27" fmla="*/ 1 h 9"/>
                  <a:gd name="T28" fmla="*/ 1 w 61"/>
                  <a:gd name="T29" fmla="*/ 1 h 9"/>
                  <a:gd name="T30" fmla="*/ 1 w 61"/>
                  <a:gd name="T31" fmla="*/ 1 h 9"/>
                  <a:gd name="T32" fmla="*/ 1 w 61"/>
                  <a:gd name="T33" fmla="*/ 1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9">
                    <a:moveTo>
                      <a:pt x="61" y="4"/>
                    </a:moveTo>
                    <a:lnTo>
                      <a:pt x="56" y="4"/>
                    </a:lnTo>
                    <a:lnTo>
                      <a:pt x="48" y="5"/>
                    </a:lnTo>
                    <a:lnTo>
                      <a:pt x="38" y="6"/>
                    </a:lnTo>
                    <a:lnTo>
                      <a:pt x="27" y="8"/>
                    </a:lnTo>
                    <a:lnTo>
                      <a:pt x="17" y="9"/>
                    </a:lnTo>
                    <a:lnTo>
                      <a:pt x="8" y="9"/>
                    </a:lnTo>
                    <a:lnTo>
                      <a:pt x="2" y="8"/>
                    </a:lnTo>
                    <a:lnTo>
                      <a:pt x="0" y="5"/>
                    </a:lnTo>
                    <a:lnTo>
                      <a:pt x="2" y="2"/>
                    </a:lnTo>
                    <a:lnTo>
                      <a:pt x="9" y="1"/>
                    </a:lnTo>
                    <a:lnTo>
                      <a:pt x="17" y="0"/>
                    </a:lnTo>
                    <a:lnTo>
                      <a:pt x="26" y="0"/>
                    </a:lnTo>
                    <a:lnTo>
                      <a:pt x="37" y="1"/>
                    </a:lnTo>
                    <a:lnTo>
                      <a:pt x="46" y="2"/>
                    </a:lnTo>
                    <a:lnTo>
                      <a:pt x="55" y="3"/>
                    </a:lnTo>
                    <a:lnTo>
                      <a:pt x="61"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922" name="Freeform 210">
                <a:extLst>
                  <a:ext uri="{FF2B5EF4-FFF2-40B4-BE49-F238E27FC236}">
                    <a16:creationId xmlns:a16="http://schemas.microsoft.com/office/drawing/2014/main" xmlns="" id="{3DB62393-1E5A-449A-8F60-7F72A2572BB5}"/>
                  </a:ext>
                </a:extLst>
              </p:cNvPr>
              <p:cNvSpPr>
                <a:spLocks/>
              </p:cNvSpPr>
              <p:nvPr/>
            </p:nvSpPr>
            <p:spPr bwMode="auto">
              <a:xfrm>
                <a:off x="1928" y="1229"/>
                <a:ext cx="42" cy="33"/>
              </a:xfrm>
              <a:custGeom>
                <a:avLst/>
                <a:gdLst>
                  <a:gd name="T0" fmla="*/ 3 w 84"/>
                  <a:gd name="T1" fmla="*/ 0 h 66"/>
                  <a:gd name="T2" fmla="*/ 3 w 84"/>
                  <a:gd name="T3" fmla="*/ 1 h 66"/>
                  <a:gd name="T4" fmla="*/ 2 w 84"/>
                  <a:gd name="T5" fmla="*/ 1 h 66"/>
                  <a:gd name="T6" fmla="*/ 2 w 84"/>
                  <a:gd name="T7" fmla="*/ 1 h 66"/>
                  <a:gd name="T8" fmla="*/ 1 w 84"/>
                  <a:gd name="T9" fmla="*/ 1 h 66"/>
                  <a:gd name="T10" fmla="*/ 1 w 84"/>
                  <a:gd name="T11" fmla="*/ 2 h 66"/>
                  <a:gd name="T12" fmla="*/ 1 w 84"/>
                  <a:gd name="T13" fmla="*/ 2 h 66"/>
                  <a:gd name="T14" fmla="*/ 0 w 84"/>
                  <a:gd name="T15" fmla="*/ 2 h 66"/>
                  <a:gd name="T16" fmla="*/ 1 w 84"/>
                  <a:gd name="T17" fmla="*/ 3 h 66"/>
                  <a:gd name="T18" fmla="*/ 1 w 84"/>
                  <a:gd name="T19" fmla="*/ 3 h 66"/>
                  <a:gd name="T20" fmla="*/ 1 w 84"/>
                  <a:gd name="T21" fmla="*/ 2 h 66"/>
                  <a:gd name="T22" fmla="*/ 1 w 84"/>
                  <a:gd name="T23" fmla="*/ 2 h 66"/>
                  <a:gd name="T24" fmla="*/ 2 w 84"/>
                  <a:gd name="T25" fmla="*/ 2 h 66"/>
                  <a:gd name="T26" fmla="*/ 2 w 84"/>
                  <a:gd name="T27" fmla="*/ 1 h 66"/>
                  <a:gd name="T28" fmla="*/ 3 w 84"/>
                  <a:gd name="T29" fmla="*/ 1 h 66"/>
                  <a:gd name="T30" fmla="*/ 3 w 84"/>
                  <a:gd name="T31" fmla="*/ 1 h 66"/>
                  <a:gd name="T32" fmla="*/ 3 w 84"/>
                  <a:gd name="T33" fmla="*/ 0 h 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4" h="66">
                    <a:moveTo>
                      <a:pt x="84" y="0"/>
                    </a:moveTo>
                    <a:lnTo>
                      <a:pt x="75" y="5"/>
                    </a:lnTo>
                    <a:lnTo>
                      <a:pt x="61" y="12"/>
                    </a:lnTo>
                    <a:lnTo>
                      <a:pt x="46" y="21"/>
                    </a:lnTo>
                    <a:lnTo>
                      <a:pt x="30" y="31"/>
                    </a:lnTo>
                    <a:lnTo>
                      <a:pt x="16" y="43"/>
                    </a:lnTo>
                    <a:lnTo>
                      <a:pt x="5" y="52"/>
                    </a:lnTo>
                    <a:lnTo>
                      <a:pt x="0" y="60"/>
                    </a:lnTo>
                    <a:lnTo>
                      <a:pt x="1" y="66"/>
                    </a:lnTo>
                    <a:lnTo>
                      <a:pt x="8" y="66"/>
                    </a:lnTo>
                    <a:lnTo>
                      <a:pt x="17" y="60"/>
                    </a:lnTo>
                    <a:lnTo>
                      <a:pt x="28" y="51"/>
                    </a:lnTo>
                    <a:lnTo>
                      <a:pt x="41" y="39"/>
                    </a:lnTo>
                    <a:lnTo>
                      <a:pt x="53" y="27"/>
                    </a:lnTo>
                    <a:lnTo>
                      <a:pt x="65" y="15"/>
                    </a:lnTo>
                    <a:lnTo>
                      <a:pt x="76" y="6"/>
                    </a:lnTo>
                    <a:lnTo>
                      <a:pt x="8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923" name="Freeform 211">
                <a:extLst>
                  <a:ext uri="{FF2B5EF4-FFF2-40B4-BE49-F238E27FC236}">
                    <a16:creationId xmlns:a16="http://schemas.microsoft.com/office/drawing/2014/main" xmlns="" id="{F1C35C63-CCD1-4208-A012-AA78F5974E8F}"/>
                  </a:ext>
                </a:extLst>
              </p:cNvPr>
              <p:cNvSpPr>
                <a:spLocks/>
              </p:cNvSpPr>
              <p:nvPr/>
            </p:nvSpPr>
            <p:spPr bwMode="auto">
              <a:xfrm>
                <a:off x="1947" y="1228"/>
                <a:ext cx="38" cy="35"/>
              </a:xfrm>
              <a:custGeom>
                <a:avLst/>
                <a:gdLst>
                  <a:gd name="T0" fmla="*/ 3 w 76"/>
                  <a:gd name="T1" fmla="*/ 0 h 70"/>
                  <a:gd name="T2" fmla="*/ 3 w 76"/>
                  <a:gd name="T3" fmla="*/ 1 h 70"/>
                  <a:gd name="T4" fmla="*/ 2 w 76"/>
                  <a:gd name="T5" fmla="*/ 1 h 70"/>
                  <a:gd name="T6" fmla="*/ 2 w 76"/>
                  <a:gd name="T7" fmla="*/ 1 h 70"/>
                  <a:gd name="T8" fmla="*/ 1 w 76"/>
                  <a:gd name="T9" fmla="*/ 2 h 70"/>
                  <a:gd name="T10" fmla="*/ 1 w 76"/>
                  <a:gd name="T11" fmla="*/ 2 h 70"/>
                  <a:gd name="T12" fmla="*/ 1 w 76"/>
                  <a:gd name="T13" fmla="*/ 2 h 70"/>
                  <a:gd name="T14" fmla="*/ 0 w 76"/>
                  <a:gd name="T15" fmla="*/ 3 h 70"/>
                  <a:gd name="T16" fmla="*/ 1 w 76"/>
                  <a:gd name="T17" fmla="*/ 3 h 70"/>
                  <a:gd name="T18" fmla="*/ 1 w 76"/>
                  <a:gd name="T19" fmla="*/ 3 h 70"/>
                  <a:gd name="T20" fmla="*/ 1 w 76"/>
                  <a:gd name="T21" fmla="*/ 2 h 70"/>
                  <a:gd name="T22" fmla="*/ 1 w 76"/>
                  <a:gd name="T23" fmla="*/ 2 h 70"/>
                  <a:gd name="T24" fmla="*/ 2 w 76"/>
                  <a:gd name="T25" fmla="*/ 2 h 70"/>
                  <a:gd name="T26" fmla="*/ 2 w 76"/>
                  <a:gd name="T27" fmla="*/ 1 h 70"/>
                  <a:gd name="T28" fmla="*/ 2 w 76"/>
                  <a:gd name="T29" fmla="*/ 1 h 70"/>
                  <a:gd name="T30" fmla="*/ 3 w 76"/>
                  <a:gd name="T31" fmla="*/ 1 h 70"/>
                  <a:gd name="T32" fmla="*/ 3 w 76"/>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6" h="70">
                    <a:moveTo>
                      <a:pt x="76" y="0"/>
                    </a:moveTo>
                    <a:lnTo>
                      <a:pt x="66" y="6"/>
                    </a:lnTo>
                    <a:lnTo>
                      <a:pt x="54" y="15"/>
                    </a:lnTo>
                    <a:lnTo>
                      <a:pt x="40" y="25"/>
                    </a:lnTo>
                    <a:lnTo>
                      <a:pt x="25" y="38"/>
                    </a:lnTo>
                    <a:lnTo>
                      <a:pt x="13" y="49"/>
                    </a:lnTo>
                    <a:lnTo>
                      <a:pt x="4" y="59"/>
                    </a:lnTo>
                    <a:lnTo>
                      <a:pt x="0" y="67"/>
                    </a:lnTo>
                    <a:lnTo>
                      <a:pt x="2" y="70"/>
                    </a:lnTo>
                    <a:lnTo>
                      <a:pt x="9" y="68"/>
                    </a:lnTo>
                    <a:lnTo>
                      <a:pt x="18" y="61"/>
                    </a:lnTo>
                    <a:lnTo>
                      <a:pt x="29" y="50"/>
                    </a:lnTo>
                    <a:lnTo>
                      <a:pt x="40" y="38"/>
                    </a:lnTo>
                    <a:lnTo>
                      <a:pt x="51" y="25"/>
                    </a:lnTo>
                    <a:lnTo>
                      <a:pt x="61" y="14"/>
                    </a:lnTo>
                    <a:lnTo>
                      <a:pt x="70" y="4"/>
                    </a:lnTo>
                    <a:lnTo>
                      <a:pt x="7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924" name="Freeform 212">
                <a:extLst>
                  <a:ext uri="{FF2B5EF4-FFF2-40B4-BE49-F238E27FC236}">
                    <a16:creationId xmlns:a16="http://schemas.microsoft.com/office/drawing/2014/main" xmlns="" id="{7D3CB34E-592B-4DFA-9157-4FA73D68DE05}"/>
                  </a:ext>
                </a:extLst>
              </p:cNvPr>
              <p:cNvSpPr>
                <a:spLocks/>
              </p:cNvSpPr>
              <p:nvPr/>
            </p:nvSpPr>
            <p:spPr bwMode="auto">
              <a:xfrm>
                <a:off x="1967" y="1227"/>
                <a:ext cx="34" cy="38"/>
              </a:xfrm>
              <a:custGeom>
                <a:avLst/>
                <a:gdLst>
                  <a:gd name="T0" fmla="*/ 3 w 68"/>
                  <a:gd name="T1" fmla="*/ 0 h 75"/>
                  <a:gd name="T2" fmla="*/ 2 w 68"/>
                  <a:gd name="T3" fmla="*/ 1 h 75"/>
                  <a:gd name="T4" fmla="*/ 2 w 68"/>
                  <a:gd name="T5" fmla="*/ 1 h 75"/>
                  <a:gd name="T6" fmla="*/ 2 w 68"/>
                  <a:gd name="T7" fmla="*/ 1 h 75"/>
                  <a:gd name="T8" fmla="*/ 1 w 68"/>
                  <a:gd name="T9" fmla="*/ 2 h 75"/>
                  <a:gd name="T10" fmla="*/ 1 w 68"/>
                  <a:gd name="T11" fmla="*/ 2 h 75"/>
                  <a:gd name="T12" fmla="*/ 1 w 68"/>
                  <a:gd name="T13" fmla="*/ 2 h 75"/>
                  <a:gd name="T14" fmla="*/ 0 w 68"/>
                  <a:gd name="T15" fmla="*/ 3 h 75"/>
                  <a:gd name="T16" fmla="*/ 1 w 68"/>
                  <a:gd name="T17" fmla="*/ 3 h 75"/>
                  <a:gd name="T18" fmla="*/ 1 w 68"/>
                  <a:gd name="T19" fmla="*/ 3 h 75"/>
                  <a:gd name="T20" fmla="*/ 1 w 68"/>
                  <a:gd name="T21" fmla="*/ 3 h 75"/>
                  <a:gd name="T22" fmla="*/ 1 w 68"/>
                  <a:gd name="T23" fmla="*/ 2 h 75"/>
                  <a:gd name="T24" fmla="*/ 2 w 68"/>
                  <a:gd name="T25" fmla="*/ 2 h 75"/>
                  <a:gd name="T26" fmla="*/ 2 w 68"/>
                  <a:gd name="T27" fmla="*/ 1 h 75"/>
                  <a:gd name="T28" fmla="*/ 2 w 68"/>
                  <a:gd name="T29" fmla="*/ 1 h 75"/>
                  <a:gd name="T30" fmla="*/ 2 w 68"/>
                  <a:gd name="T31" fmla="*/ 1 h 75"/>
                  <a:gd name="T32" fmla="*/ 3 w 68"/>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75">
                    <a:moveTo>
                      <a:pt x="68" y="0"/>
                    </a:moveTo>
                    <a:lnTo>
                      <a:pt x="58" y="7"/>
                    </a:lnTo>
                    <a:lnTo>
                      <a:pt x="46" y="17"/>
                    </a:lnTo>
                    <a:lnTo>
                      <a:pt x="33" y="28"/>
                    </a:lnTo>
                    <a:lnTo>
                      <a:pt x="21" y="41"/>
                    </a:lnTo>
                    <a:lnTo>
                      <a:pt x="10" y="54"/>
                    </a:lnTo>
                    <a:lnTo>
                      <a:pt x="3" y="63"/>
                    </a:lnTo>
                    <a:lnTo>
                      <a:pt x="0" y="71"/>
                    </a:lnTo>
                    <a:lnTo>
                      <a:pt x="2" y="75"/>
                    </a:lnTo>
                    <a:lnTo>
                      <a:pt x="8" y="72"/>
                    </a:lnTo>
                    <a:lnTo>
                      <a:pt x="16" y="65"/>
                    </a:lnTo>
                    <a:lnTo>
                      <a:pt x="25" y="54"/>
                    </a:lnTo>
                    <a:lnTo>
                      <a:pt x="35" y="41"/>
                    </a:lnTo>
                    <a:lnTo>
                      <a:pt x="44" y="27"/>
                    </a:lnTo>
                    <a:lnTo>
                      <a:pt x="53" y="15"/>
                    </a:lnTo>
                    <a:lnTo>
                      <a:pt x="61" y="5"/>
                    </a:lnTo>
                    <a:lnTo>
                      <a:pt x="6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925" name="Freeform 213">
                <a:extLst>
                  <a:ext uri="{FF2B5EF4-FFF2-40B4-BE49-F238E27FC236}">
                    <a16:creationId xmlns:a16="http://schemas.microsoft.com/office/drawing/2014/main" xmlns="" id="{1404ADA2-BE92-4C22-BBB7-5D1BE7F66029}"/>
                  </a:ext>
                </a:extLst>
              </p:cNvPr>
              <p:cNvSpPr>
                <a:spLocks/>
              </p:cNvSpPr>
              <p:nvPr/>
            </p:nvSpPr>
            <p:spPr bwMode="auto">
              <a:xfrm>
                <a:off x="1992" y="1224"/>
                <a:ext cx="26" cy="36"/>
              </a:xfrm>
              <a:custGeom>
                <a:avLst/>
                <a:gdLst>
                  <a:gd name="T0" fmla="*/ 2 w 52"/>
                  <a:gd name="T1" fmla="*/ 0 h 70"/>
                  <a:gd name="T2" fmla="*/ 2 w 52"/>
                  <a:gd name="T3" fmla="*/ 1 h 70"/>
                  <a:gd name="T4" fmla="*/ 2 w 52"/>
                  <a:gd name="T5" fmla="*/ 1 h 70"/>
                  <a:gd name="T6" fmla="*/ 1 w 52"/>
                  <a:gd name="T7" fmla="*/ 1 h 70"/>
                  <a:gd name="T8" fmla="*/ 1 w 52"/>
                  <a:gd name="T9" fmla="*/ 2 h 70"/>
                  <a:gd name="T10" fmla="*/ 1 w 52"/>
                  <a:gd name="T11" fmla="*/ 2 h 70"/>
                  <a:gd name="T12" fmla="*/ 1 w 52"/>
                  <a:gd name="T13" fmla="*/ 2 h 70"/>
                  <a:gd name="T14" fmla="*/ 0 w 52"/>
                  <a:gd name="T15" fmla="*/ 3 h 70"/>
                  <a:gd name="T16" fmla="*/ 1 w 52"/>
                  <a:gd name="T17" fmla="*/ 3 h 70"/>
                  <a:gd name="T18" fmla="*/ 1 w 52"/>
                  <a:gd name="T19" fmla="*/ 3 h 70"/>
                  <a:gd name="T20" fmla="*/ 1 w 52"/>
                  <a:gd name="T21" fmla="*/ 2 h 70"/>
                  <a:gd name="T22" fmla="*/ 1 w 52"/>
                  <a:gd name="T23" fmla="*/ 2 h 70"/>
                  <a:gd name="T24" fmla="*/ 1 w 52"/>
                  <a:gd name="T25" fmla="*/ 2 h 70"/>
                  <a:gd name="T26" fmla="*/ 2 w 52"/>
                  <a:gd name="T27" fmla="*/ 1 h 70"/>
                  <a:gd name="T28" fmla="*/ 2 w 52"/>
                  <a:gd name="T29" fmla="*/ 1 h 70"/>
                  <a:gd name="T30" fmla="*/ 2 w 52"/>
                  <a:gd name="T31" fmla="*/ 1 h 70"/>
                  <a:gd name="T32" fmla="*/ 2 w 52"/>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70">
                    <a:moveTo>
                      <a:pt x="52" y="0"/>
                    </a:moveTo>
                    <a:lnTo>
                      <a:pt x="45" y="7"/>
                    </a:lnTo>
                    <a:lnTo>
                      <a:pt x="35" y="16"/>
                    </a:lnTo>
                    <a:lnTo>
                      <a:pt x="25" y="28"/>
                    </a:lnTo>
                    <a:lnTo>
                      <a:pt x="15" y="39"/>
                    </a:lnTo>
                    <a:lnTo>
                      <a:pt x="7" y="51"/>
                    </a:lnTo>
                    <a:lnTo>
                      <a:pt x="2" y="61"/>
                    </a:lnTo>
                    <a:lnTo>
                      <a:pt x="0" y="68"/>
                    </a:lnTo>
                    <a:lnTo>
                      <a:pt x="5" y="70"/>
                    </a:lnTo>
                    <a:lnTo>
                      <a:pt x="12" y="68"/>
                    </a:lnTo>
                    <a:lnTo>
                      <a:pt x="19" y="61"/>
                    </a:lnTo>
                    <a:lnTo>
                      <a:pt x="26" y="52"/>
                    </a:lnTo>
                    <a:lnTo>
                      <a:pt x="32" y="40"/>
                    </a:lnTo>
                    <a:lnTo>
                      <a:pt x="37" y="28"/>
                    </a:lnTo>
                    <a:lnTo>
                      <a:pt x="42" y="16"/>
                    </a:lnTo>
                    <a:lnTo>
                      <a:pt x="48" y="7"/>
                    </a:lnTo>
                    <a:lnTo>
                      <a:pt x="5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926" name="Freeform 214">
                <a:extLst>
                  <a:ext uri="{FF2B5EF4-FFF2-40B4-BE49-F238E27FC236}">
                    <a16:creationId xmlns:a16="http://schemas.microsoft.com/office/drawing/2014/main" xmlns="" id="{FF51A46B-35F0-4119-ADB7-20649C4EB42A}"/>
                  </a:ext>
                </a:extLst>
              </p:cNvPr>
              <p:cNvSpPr>
                <a:spLocks/>
              </p:cNvSpPr>
              <p:nvPr/>
            </p:nvSpPr>
            <p:spPr bwMode="auto">
              <a:xfrm>
                <a:off x="2014" y="1222"/>
                <a:ext cx="23" cy="35"/>
              </a:xfrm>
              <a:custGeom>
                <a:avLst/>
                <a:gdLst>
                  <a:gd name="T0" fmla="*/ 1 w 47"/>
                  <a:gd name="T1" fmla="*/ 0 h 69"/>
                  <a:gd name="T2" fmla="*/ 1 w 47"/>
                  <a:gd name="T3" fmla="*/ 1 h 69"/>
                  <a:gd name="T4" fmla="*/ 1 w 47"/>
                  <a:gd name="T5" fmla="*/ 1 h 69"/>
                  <a:gd name="T6" fmla="*/ 0 w 47"/>
                  <a:gd name="T7" fmla="*/ 1 h 69"/>
                  <a:gd name="T8" fmla="*/ 0 w 47"/>
                  <a:gd name="T9" fmla="*/ 2 h 69"/>
                  <a:gd name="T10" fmla="*/ 0 w 47"/>
                  <a:gd name="T11" fmla="*/ 2 h 69"/>
                  <a:gd name="T12" fmla="*/ 0 w 47"/>
                  <a:gd name="T13" fmla="*/ 2 h 69"/>
                  <a:gd name="T14" fmla="*/ 0 w 47"/>
                  <a:gd name="T15" fmla="*/ 3 h 69"/>
                  <a:gd name="T16" fmla="*/ 0 w 47"/>
                  <a:gd name="T17" fmla="*/ 3 h 69"/>
                  <a:gd name="T18" fmla="*/ 0 w 47"/>
                  <a:gd name="T19" fmla="*/ 3 h 69"/>
                  <a:gd name="T20" fmla="*/ 0 w 47"/>
                  <a:gd name="T21" fmla="*/ 2 h 69"/>
                  <a:gd name="T22" fmla="*/ 0 w 47"/>
                  <a:gd name="T23" fmla="*/ 2 h 69"/>
                  <a:gd name="T24" fmla="*/ 0 w 47"/>
                  <a:gd name="T25" fmla="*/ 2 h 69"/>
                  <a:gd name="T26" fmla="*/ 1 w 47"/>
                  <a:gd name="T27" fmla="*/ 1 h 69"/>
                  <a:gd name="T28" fmla="*/ 1 w 47"/>
                  <a:gd name="T29" fmla="*/ 1 h 69"/>
                  <a:gd name="T30" fmla="*/ 1 w 47"/>
                  <a:gd name="T31" fmla="*/ 1 h 69"/>
                  <a:gd name="T32" fmla="*/ 1 w 47"/>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69">
                    <a:moveTo>
                      <a:pt x="47" y="0"/>
                    </a:moveTo>
                    <a:lnTo>
                      <a:pt x="42" y="7"/>
                    </a:lnTo>
                    <a:lnTo>
                      <a:pt x="32" y="16"/>
                    </a:lnTo>
                    <a:lnTo>
                      <a:pt x="23" y="29"/>
                    </a:lnTo>
                    <a:lnTo>
                      <a:pt x="14" y="41"/>
                    </a:lnTo>
                    <a:lnTo>
                      <a:pt x="6" y="52"/>
                    </a:lnTo>
                    <a:lnTo>
                      <a:pt x="1" y="61"/>
                    </a:lnTo>
                    <a:lnTo>
                      <a:pt x="0" y="68"/>
                    </a:lnTo>
                    <a:lnTo>
                      <a:pt x="5" y="69"/>
                    </a:lnTo>
                    <a:lnTo>
                      <a:pt x="12" y="66"/>
                    </a:lnTo>
                    <a:lnTo>
                      <a:pt x="18" y="58"/>
                    </a:lnTo>
                    <a:lnTo>
                      <a:pt x="25" y="49"/>
                    </a:lnTo>
                    <a:lnTo>
                      <a:pt x="31" y="36"/>
                    </a:lnTo>
                    <a:lnTo>
                      <a:pt x="36" y="24"/>
                    </a:lnTo>
                    <a:lnTo>
                      <a:pt x="40" y="14"/>
                    </a:lnTo>
                    <a:lnTo>
                      <a:pt x="44" y="5"/>
                    </a:lnTo>
                    <a:lnTo>
                      <a:pt x="4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927" name="Freeform 215">
                <a:extLst>
                  <a:ext uri="{FF2B5EF4-FFF2-40B4-BE49-F238E27FC236}">
                    <a16:creationId xmlns:a16="http://schemas.microsoft.com/office/drawing/2014/main" xmlns="" id="{DA0B4650-C1FE-4D6A-ADFC-7375ACDDBD14}"/>
                  </a:ext>
                </a:extLst>
              </p:cNvPr>
              <p:cNvSpPr>
                <a:spLocks/>
              </p:cNvSpPr>
              <p:nvPr/>
            </p:nvSpPr>
            <p:spPr bwMode="auto">
              <a:xfrm>
                <a:off x="2042" y="1219"/>
                <a:ext cx="12" cy="30"/>
              </a:xfrm>
              <a:custGeom>
                <a:avLst/>
                <a:gdLst>
                  <a:gd name="T0" fmla="*/ 0 w 26"/>
                  <a:gd name="T1" fmla="*/ 0 h 59"/>
                  <a:gd name="T2" fmla="*/ 0 w 26"/>
                  <a:gd name="T3" fmla="*/ 1 h 59"/>
                  <a:gd name="T4" fmla="*/ 0 w 26"/>
                  <a:gd name="T5" fmla="*/ 1 h 59"/>
                  <a:gd name="T6" fmla="*/ 0 w 26"/>
                  <a:gd name="T7" fmla="*/ 1 h 59"/>
                  <a:gd name="T8" fmla="*/ 0 w 26"/>
                  <a:gd name="T9" fmla="*/ 2 h 59"/>
                  <a:gd name="T10" fmla="*/ 0 w 26"/>
                  <a:gd name="T11" fmla="*/ 2 h 59"/>
                  <a:gd name="T12" fmla="*/ 0 w 26"/>
                  <a:gd name="T13" fmla="*/ 2 h 59"/>
                  <a:gd name="T14" fmla="*/ 0 w 26"/>
                  <a:gd name="T15" fmla="*/ 2 h 59"/>
                  <a:gd name="T16" fmla="*/ 0 w 26"/>
                  <a:gd name="T17" fmla="*/ 2 h 59"/>
                  <a:gd name="T18" fmla="*/ 0 w 26"/>
                  <a:gd name="T19" fmla="*/ 2 h 59"/>
                  <a:gd name="T20" fmla="*/ 0 w 26"/>
                  <a:gd name="T21" fmla="*/ 2 h 59"/>
                  <a:gd name="T22" fmla="*/ 0 w 26"/>
                  <a:gd name="T23" fmla="*/ 1 h 59"/>
                  <a:gd name="T24" fmla="*/ 0 w 26"/>
                  <a:gd name="T25" fmla="*/ 0 h 5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 h="59">
                    <a:moveTo>
                      <a:pt x="26" y="0"/>
                    </a:moveTo>
                    <a:lnTo>
                      <a:pt x="20" y="6"/>
                    </a:lnTo>
                    <a:lnTo>
                      <a:pt x="14" y="16"/>
                    </a:lnTo>
                    <a:lnTo>
                      <a:pt x="9" y="26"/>
                    </a:lnTo>
                    <a:lnTo>
                      <a:pt x="5" y="36"/>
                    </a:lnTo>
                    <a:lnTo>
                      <a:pt x="2" y="46"/>
                    </a:lnTo>
                    <a:lnTo>
                      <a:pt x="0" y="53"/>
                    </a:lnTo>
                    <a:lnTo>
                      <a:pt x="3" y="58"/>
                    </a:lnTo>
                    <a:lnTo>
                      <a:pt x="9" y="59"/>
                    </a:lnTo>
                    <a:lnTo>
                      <a:pt x="19" y="51"/>
                    </a:lnTo>
                    <a:lnTo>
                      <a:pt x="21" y="33"/>
                    </a:lnTo>
                    <a:lnTo>
                      <a:pt x="22" y="13"/>
                    </a:lnTo>
                    <a:lnTo>
                      <a:pt x="2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928" name="Freeform 216">
                <a:extLst>
                  <a:ext uri="{FF2B5EF4-FFF2-40B4-BE49-F238E27FC236}">
                    <a16:creationId xmlns:a16="http://schemas.microsoft.com/office/drawing/2014/main" xmlns="" id="{F0BFB6BB-E485-43EA-8D14-E87523547842}"/>
                  </a:ext>
                </a:extLst>
              </p:cNvPr>
              <p:cNvSpPr>
                <a:spLocks/>
              </p:cNvSpPr>
              <p:nvPr/>
            </p:nvSpPr>
            <p:spPr bwMode="auto">
              <a:xfrm>
                <a:off x="2062" y="1216"/>
                <a:ext cx="6" cy="26"/>
              </a:xfrm>
              <a:custGeom>
                <a:avLst/>
                <a:gdLst>
                  <a:gd name="T0" fmla="*/ 1 w 11"/>
                  <a:gd name="T1" fmla="*/ 0 h 51"/>
                  <a:gd name="T2" fmla="*/ 1 w 11"/>
                  <a:gd name="T3" fmla="*/ 1 h 51"/>
                  <a:gd name="T4" fmla="*/ 1 w 11"/>
                  <a:gd name="T5" fmla="*/ 1 h 51"/>
                  <a:gd name="T6" fmla="*/ 0 w 11"/>
                  <a:gd name="T7" fmla="*/ 2 h 51"/>
                  <a:gd name="T8" fmla="*/ 1 w 11"/>
                  <a:gd name="T9" fmla="*/ 2 h 51"/>
                  <a:gd name="T10" fmla="*/ 1 w 11"/>
                  <a:gd name="T11" fmla="*/ 2 h 51"/>
                  <a:gd name="T12" fmla="*/ 1 w 11"/>
                  <a:gd name="T13" fmla="*/ 1 h 51"/>
                  <a:gd name="T14" fmla="*/ 1 w 11"/>
                  <a:gd name="T15" fmla="*/ 1 h 51"/>
                  <a:gd name="T16" fmla="*/ 1 w 11"/>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51">
                    <a:moveTo>
                      <a:pt x="11" y="0"/>
                    </a:moveTo>
                    <a:lnTo>
                      <a:pt x="6" y="12"/>
                    </a:lnTo>
                    <a:lnTo>
                      <a:pt x="1" y="31"/>
                    </a:lnTo>
                    <a:lnTo>
                      <a:pt x="0" y="46"/>
                    </a:lnTo>
                    <a:lnTo>
                      <a:pt x="6" y="51"/>
                    </a:lnTo>
                    <a:lnTo>
                      <a:pt x="11" y="45"/>
                    </a:lnTo>
                    <a:lnTo>
                      <a:pt x="11" y="31"/>
                    </a:lnTo>
                    <a:lnTo>
                      <a:pt x="10" y="15"/>
                    </a:lnTo>
                    <a:lnTo>
                      <a:pt x="1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929" name="Freeform 217">
                <a:extLst>
                  <a:ext uri="{FF2B5EF4-FFF2-40B4-BE49-F238E27FC236}">
                    <a16:creationId xmlns:a16="http://schemas.microsoft.com/office/drawing/2014/main" xmlns="" id="{87C1F3DA-7F55-49E1-8332-58810172CCB3}"/>
                  </a:ext>
                </a:extLst>
              </p:cNvPr>
              <p:cNvSpPr>
                <a:spLocks/>
              </p:cNvSpPr>
              <p:nvPr/>
            </p:nvSpPr>
            <p:spPr bwMode="auto">
              <a:xfrm>
                <a:off x="2077" y="1212"/>
                <a:ext cx="8" cy="25"/>
              </a:xfrm>
              <a:custGeom>
                <a:avLst/>
                <a:gdLst>
                  <a:gd name="T0" fmla="*/ 1 w 15"/>
                  <a:gd name="T1" fmla="*/ 0 h 50"/>
                  <a:gd name="T2" fmla="*/ 1 w 15"/>
                  <a:gd name="T3" fmla="*/ 1 h 50"/>
                  <a:gd name="T4" fmla="*/ 0 w 15"/>
                  <a:gd name="T5" fmla="*/ 1 h 50"/>
                  <a:gd name="T6" fmla="*/ 1 w 15"/>
                  <a:gd name="T7" fmla="*/ 2 h 50"/>
                  <a:gd name="T8" fmla="*/ 1 w 15"/>
                  <a:gd name="T9" fmla="*/ 2 h 50"/>
                  <a:gd name="T10" fmla="*/ 1 w 15"/>
                  <a:gd name="T11" fmla="*/ 2 h 50"/>
                  <a:gd name="T12" fmla="*/ 1 w 15"/>
                  <a:gd name="T13" fmla="*/ 2 h 50"/>
                  <a:gd name="T14" fmla="*/ 1 w 15"/>
                  <a:gd name="T15" fmla="*/ 1 h 50"/>
                  <a:gd name="T16" fmla="*/ 1 w 15"/>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50">
                    <a:moveTo>
                      <a:pt x="7" y="0"/>
                    </a:moveTo>
                    <a:lnTo>
                      <a:pt x="2" y="11"/>
                    </a:lnTo>
                    <a:lnTo>
                      <a:pt x="0" y="28"/>
                    </a:lnTo>
                    <a:lnTo>
                      <a:pt x="2" y="43"/>
                    </a:lnTo>
                    <a:lnTo>
                      <a:pt x="9" y="50"/>
                    </a:lnTo>
                    <a:lnTo>
                      <a:pt x="15" y="46"/>
                    </a:lnTo>
                    <a:lnTo>
                      <a:pt x="13" y="33"/>
                    </a:lnTo>
                    <a:lnTo>
                      <a:pt x="8" y="16"/>
                    </a:lnTo>
                    <a:lnTo>
                      <a:pt x="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930" name="Freeform 218">
                <a:extLst>
                  <a:ext uri="{FF2B5EF4-FFF2-40B4-BE49-F238E27FC236}">
                    <a16:creationId xmlns:a16="http://schemas.microsoft.com/office/drawing/2014/main" xmlns="" id="{E0ED1315-D0F9-4732-846C-50F52AF468C2}"/>
                  </a:ext>
                </a:extLst>
              </p:cNvPr>
              <p:cNvSpPr>
                <a:spLocks/>
              </p:cNvSpPr>
              <p:nvPr/>
            </p:nvSpPr>
            <p:spPr bwMode="auto">
              <a:xfrm>
                <a:off x="2090" y="1204"/>
                <a:ext cx="8" cy="25"/>
              </a:xfrm>
              <a:custGeom>
                <a:avLst/>
                <a:gdLst>
                  <a:gd name="T0" fmla="*/ 1 w 16"/>
                  <a:gd name="T1" fmla="*/ 0 h 49"/>
                  <a:gd name="T2" fmla="*/ 1 w 16"/>
                  <a:gd name="T3" fmla="*/ 1 h 49"/>
                  <a:gd name="T4" fmla="*/ 1 w 16"/>
                  <a:gd name="T5" fmla="*/ 1 h 49"/>
                  <a:gd name="T6" fmla="*/ 0 w 16"/>
                  <a:gd name="T7" fmla="*/ 2 h 49"/>
                  <a:gd name="T8" fmla="*/ 1 w 16"/>
                  <a:gd name="T9" fmla="*/ 2 h 49"/>
                  <a:gd name="T10" fmla="*/ 1 w 16"/>
                  <a:gd name="T11" fmla="*/ 2 h 49"/>
                  <a:gd name="T12" fmla="*/ 1 w 16"/>
                  <a:gd name="T13" fmla="*/ 1 h 49"/>
                  <a:gd name="T14" fmla="*/ 1 w 16"/>
                  <a:gd name="T15" fmla="*/ 1 h 49"/>
                  <a:gd name="T16" fmla="*/ 1 w 16"/>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49">
                    <a:moveTo>
                      <a:pt x="15" y="0"/>
                    </a:moveTo>
                    <a:lnTo>
                      <a:pt x="8" y="6"/>
                    </a:lnTo>
                    <a:lnTo>
                      <a:pt x="1" y="21"/>
                    </a:lnTo>
                    <a:lnTo>
                      <a:pt x="0" y="39"/>
                    </a:lnTo>
                    <a:lnTo>
                      <a:pt x="7" y="49"/>
                    </a:lnTo>
                    <a:lnTo>
                      <a:pt x="15" y="46"/>
                    </a:lnTo>
                    <a:lnTo>
                      <a:pt x="16" y="32"/>
                    </a:lnTo>
                    <a:lnTo>
                      <a:pt x="15" y="13"/>
                    </a:lnTo>
                    <a:lnTo>
                      <a:pt x="1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931" name="Freeform 219">
                <a:extLst>
                  <a:ext uri="{FF2B5EF4-FFF2-40B4-BE49-F238E27FC236}">
                    <a16:creationId xmlns:a16="http://schemas.microsoft.com/office/drawing/2014/main" xmlns="" id="{A964270B-4E4E-4931-8A30-1011A382DD28}"/>
                  </a:ext>
                </a:extLst>
              </p:cNvPr>
              <p:cNvSpPr>
                <a:spLocks/>
              </p:cNvSpPr>
              <p:nvPr/>
            </p:nvSpPr>
            <p:spPr bwMode="auto">
              <a:xfrm>
                <a:off x="2100" y="1199"/>
                <a:ext cx="7" cy="27"/>
              </a:xfrm>
              <a:custGeom>
                <a:avLst/>
                <a:gdLst>
                  <a:gd name="T0" fmla="*/ 0 w 15"/>
                  <a:gd name="T1" fmla="*/ 0 h 54"/>
                  <a:gd name="T2" fmla="*/ 0 w 15"/>
                  <a:gd name="T3" fmla="*/ 1 h 54"/>
                  <a:gd name="T4" fmla="*/ 0 w 15"/>
                  <a:gd name="T5" fmla="*/ 1 h 54"/>
                  <a:gd name="T6" fmla="*/ 0 w 15"/>
                  <a:gd name="T7" fmla="*/ 2 h 54"/>
                  <a:gd name="T8" fmla="*/ 0 w 15"/>
                  <a:gd name="T9" fmla="*/ 2 h 54"/>
                  <a:gd name="T10" fmla="*/ 0 w 15"/>
                  <a:gd name="T11" fmla="*/ 2 h 54"/>
                  <a:gd name="T12" fmla="*/ 0 w 15"/>
                  <a:gd name="T13" fmla="*/ 2 h 54"/>
                  <a:gd name="T14" fmla="*/ 0 w 15"/>
                  <a:gd name="T15" fmla="*/ 1 h 54"/>
                  <a:gd name="T16" fmla="*/ 0 w 15"/>
                  <a:gd name="T17" fmla="*/ 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54">
                    <a:moveTo>
                      <a:pt x="11" y="0"/>
                    </a:moveTo>
                    <a:lnTo>
                      <a:pt x="7" y="12"/>
                    </a:lnTo>
                    <a:lnTo>
                      <a:pt x="2" y="27"/>
                    </a:lnTo>
                    <a:lnTo>
                      <a:pt x="0" y="43"/>
                    </a:lnTo>
                    <a:lnTo>
                      <a:pt x="6" y="54"/>
                    </a:lnTo>
                    <a:lnTo>
                      <a:pt x="12" y="51"/>
                    </a:lnTo>
                    <a:lnTo>
                      <a:pt x="15" y="34"/>
                    </a:lnTo>
                    <a:lnTo>
                      <a:pt x="14" y="14"/>
                    </a:lnTo>
                    <a:lnTo>
                      <a:pt x="1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932" name="Freeform 220">
                <a:extLst>
                  <a:ext uri="{FF2B5EF4-FFF2-40B4-BE49-F238E27FC236}">
                    <a16:creationId xmlns:a16="http://schemas.microsoft.com/office/drawing/2014/main" xmlns="" id="{13322B60-68C2-480D-81BE-77C3FFC54A11}"/>
                  </a:ext>
                </a:extLst>
              </p:cNvPr>
              <p:cNvSpPr>
                <a:spLocks/>
              </p:cNvSpPr>
              <p:nvPr/>
            </p:nvSpPr>
            <p:spPr bwMode="auto">
              <a:xfrm>
                <a:off x="1912" y="1228"/>
                <a:ext cx="42" cy="27"/>
              </a:xfrm>
              <a:custGeom>
                <a:avLst/>
                <a:gdLst>
                  <a:gd name="T0" fmla="*/ 0 w 85"/>
                  <a:gd name="T1" fmla="*/ 2 h 54"/>
                  <a:gd name="T2" fmla="*/ 0 w 85"/>
                  <a:gd name="T3" fmla="*/ 2 h 54"/>
                  <a:gd name="T4" fmla="*/ 0 w 85"/>
                  <a:gd name="T5" fmla="*/ 2 h 54"/>
                  <a:gd name="T6" fmla="*/ 0 w 85"/>
                  <a:gd name="T7" fmla="*/ 2 h 54"/>
                  <a:gd name="T8" fmla="*/ 1 w 85"/>
                  <a:gd name="T9" fmla="*/ 1 h 54"/>
                  <a:gd name="T10" fmla="*/ 1 w 85"/>
                  <a:gd name="T11" fmla="*/ 1 h 54"/>
                  <a:gd name="T12" fmla="*/ 1 w 85"/>
                  <a:gd name="T13" fmla="*/ 1 h 54"/>
                  <a:gd name="T14" fmla="*/ 2 w 85"/>
                  <a:gd name="T15" fmla="*/ 1 h 54"/>
                  <a:gd name="T16" fmla="*/ 2 w 85"/>
                  <a:gd name="T17" fmla="*/ 0 h 54"/>
                  <a:gd name="T18" fmla="*/ 2 w 85"/>
                  <a:gd name="T19" fmla="*/ 1 h 54"/>
                  <a:gd name="T20" fmla="*/ 1 w 85"/>
                  <a:gd name="T21" fmla="*/ 1 h 54"/>
                  <a:gd name="T22" fmla="*/ 1 w 85"/>
                  <a:gd name="T23" fmla="*/ 1 h 54"/>
                  <a:gd name="T24" fmla="*/ 0 w 85"/>
                  <a:gd name="T25" fmla="*/ 1 h 54"/>
                  <a:gd name="T26" fmla="*/ 0 w 85"/>
                  <a:gd name="T27" fmla="*/ 2 h 54"/>
                  <a:gd name="T28" fmla="*/ 0 w 85"/>
                  <a:gd name="T29" fmla="*/ 2 h 54"/>
                  <a:gd name="T30" fmla="*/ 0 w 85"/>
                  <a:gd name="T31" fmla="*/ 2 h 54"/>
                  <a:gd name="T32" fmla="*/ 0 w 85"/>
                  <a:gd name="T33" fmla="*/ 2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5" h="54">
                    <a:moveTo>
                      <a:pt x="3" y="54"/>
                    </a:moveTo>
                    <a:lnTo>
                      <a:pt x="7" y="52"/>
                    </a:lnTo>
                    <a:lnTo>
                      <a:pt x="15" y="46"/>
                    </a:lnTo>
                    <a:lnTo>
                      <a:pt x="24" y="38"/>
                    </a:lnTo>
                    <a:lnTo>
                      <a:pt x="37" y="29"/>
                    </a:lnTo>
                    <a:lnTo>
                      <a:pt x="50" y="18"/>
                    </a:lnTo>
                    <a:lnTo>
                      <a:pt x="62" y="9"/>
                    </a:lnTo>
                    <a:lnTo>
                      <a:pt x="75" y="3"/>
                    </a:lnTo>
                    <a:lnTo>
                      <a:pt x="85" y="0"/>
                    </a:lnTo>
                    <a:lnTo>
                      <a:pt x="72" y="3"/>
                    </a:lnTo>
                    <a:lnTo>
                      <a:pt x="57" y="9"/>
                    </a:lnTo>
                    <a:lnTo>
                      <a:pt x="41" y="17"/>
                    </a:lnTo>
                    <a:lnTo>
                      <a:pt x="26" y="25"/>
                    </a:lnTo>
                    <a:lnTo>
                      <a:pt x="13" y="34"/>
                    </a:lnTo>
                    <a:lnTo>
                      <a:pt x="4" y="42"/>
                    </a:lnTo>
                    <a:lnTo>
                      <a:pt x="0" y="49"/>
                    </a:lnTo>
                    <a:lnTo>
                      <a:pt x="3"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933" name="Freeform 221">
                <a:extLst>
                  <a:ext uri="{FF2B5EF4-FFF2-40B4-BE49-F238E27FC236}">
                    <a16:creationId xmlns:a16="http://schemas.microsoft.com/office/drawing/2014/main" xmlns="" id="{1859C18D-DDE2-42B6-9BE6-0C83FAEB3EAA}"/>
                  </a:ext>
                </a:extLst>
              </p:cNvPr>
              <p:cNvSpPr>
                <a:spLocks/>
              </p:cNvSpPr>
              <p:nvPr/>
            </p:nvSpPr>
            <p:spPr bwMode="auto">
              <a:xfrm>
                <a:off x="1905" y="1226"/>
                <a:ext cx="31" cy="17"/>
              </a:xfrm>
              <a:custGeom>
                <a:avLst/>
                <a:gdLst>
                  <a:gd name="T0" fmla="*/ 1 w 63"/>
                  <a:gd name="T1" fmla="*/ 0 h 35"/>
                  <a:gd name="T2" fmla="*/ 1 w 63"/>
                  <a:gd name="T3" fmla="*/ 0 h 35"/>
                  <a:gd name="T4" fmla="*/ 1 w 63"/>
                  <a:gd name="T5" fmla="*/ 0 h 35"/>
                  <a:gd name="T6" fmla="*/ 1 w 63"/>
                  <a:gd name="T7" fmla="*/ 0 h 35"/>
                  <a:gd name="T8" fmla="*/ 0 w 63"/>
                  <a:gd name="T9" fmla="*/ 0 h 35"/>
                  <a:gd name="T10" fmla="*/ 0 w 63"/>
                  <a:gd name="T11" fmla="*/ 0 h 35"/>
                  <a:gd name="T12" fmla="*/ 0 w 63"/>
                  <a:gd name="T13" fmla="*/ 0 h 35"/>
                  <a:gd name="T14" fmla="*/ 0 w 63"/>
                  <a:gd name="T15" fmla="*/ 1 h 35"/>
                  <a:gd name="T16" fmla="*/ 0 w 63"/>
                  <a:gd name="T17" fmla="*/ 1 h 35"/>
                  <a:gd name="T18" fmla="*/ 0 w 63"/>
                  <a:gd name="T19" fmla="*/ 1 h 35"/>
                  <a:gd name="T20" fmla="*/ 0 w 63"/>
                  <a:gd name="T21" fmla="*/ 0 h 35"/>
                  <a:gd name="T22" fmla="*/ 0 w 63"/>
                  <a:gd name="T23" fmla="*/ 0 h 35"/>
                  <a:gd name="T24" fmla="*/ 1 w 63"/>
                  <a:gd name="T25" fmla="*/ 0 h 35"/>
                  <a:gd name="T26" fmla="*/ 1 w 63"/>
                  <a:gd name="T27" fmla="*/ 0 h 35"/>
                  <a:gd name="T28" fmla="*/ 1 w 63"/>
                  <a:gd name="T29" fmla="*/ 0 h 35"/>
                  <a:gd name="T30" fmla="*/ 1 w 63"/>
                  <a:gd name="T31" fmla="*/ 0 h 35"/>
                  <a:gd name="T32" fmla="*/ 1 w 63"/>
                  <a:gd name="T33" fmla="*/ 0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35">
                    <a:moveTo>
                      <a:pt x="63" y="0"/>
                    </a:moveTo>
                    <a:lnTo>
                      <a:pt x="55" y="4"/>
                    </a:lnTo>
                    <a:lnTo>
                      <a:pt x="44" y="8"/>
                    </a:lnTo>
                    <a:lnTo>
                      <a:pt x="33" y="14"/>
                    </a:lnTo>
                    <a:lnTo>
                      <a:pt x="22" y="19"/>
                    </a:lnTo>
                    <a:lnTo>
                      <a:pt x="12" y="24"/>
                    </a:lnTo>
                    <a:lnTo>
                      <a:pt x="5" y="29"/>
                    </a:lnTo>
                    <a:lnTo>
                      <a:pt x="0" y="32"/>
                    </a:lnTo>
                    <a:lnTo>
                      <a:pt x="2" y="35"/>
                    </a:lnTo>
                    <a:lnTo>
                      <a:pt x="6" y="35"/>
                    </a:lnTo>
                    <a:lnTo>
                      <a:pt x="13" y="31"/>
                    </a:lnTo>
                    <a:lnTo>
                      <a:pt x="22" y="27"/>
                    </a:lnTo>
                    <a:lnTo>
                      <a:pt x="32" y="21"/>
                    </a:lnTo>
                    <a:lnTo>
                      <a:pt x="42" y="14"/>
                    </a:lnTo>
                    <a:lnTo>
                      <a:pt x="50" y="8"/>
                    </a:lnTo>
                    <a:lnTo>
                      <a:pt x="58" y="4"/>
                    </a:lnTo>
                    <a:lnTo>
                      <a:pt x="6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934" name="Freeform 222">
                <a:extLst>
                  <a:ext uri="{FF2B5EF4-FFF2-40B4-BE49-F238E27FC236}">
                    <a16:creationId xmlns:a16="http://schemas.microsoft.com/office/drawing/2014/main" xmlns="" id="{FD262CDB-87EC-4C8D-B447-C9A61E12AA40}"/>
                  </a:ext>
                </a:extLst>
              </p:cNvPr>
              <p:cNvSpPr>
                <a:spLocks/>
              </p:cNvSpPr>
              <p:nvPr/>
            </p:nvSpPr>
            <p:spPr bwMode="auto">
              <a:xfrm>
                <a:off x="2019" y="1102"/>
                <a:ext cx="166" cy="46"/>
              </a:xfrm>
              <a:custGeom>
                <a:avLst/>
                <a:gdLst>
                  <a:gd name="T0" fmla="*/ 11 w 331"/>
                  <a:gd name="T1" fmla="*/ 3 h 91"/>
                  <a:gd name="T2" fmla="*/ 11 w 331"/>
                  <a:gd name="T3" fmla="*/ 3 h 91"/>
                  <a:gd name="T4" fmla="*/ 11 w 331"/>
                  <a:gd name="T5" fmla="*/ 3 h 91"/>
                  <a:gd name="T6" fmla="*/ 11 w 331"/>
                  <a:gd name="T7" fmla="*/ 3 h 91"/>
                  <a:gd name="T8" fmla="*/ 11 w 331"/>
                  <a:gd name="T9" fmla="*/ 3 h 91"/>
                  <a:gd name="T10" fmla="*/ 10 w 331"/>
                  <a:gd name="T11" fmla="*/ 3 h 91"/>
                  <a:gd name="T12" fmla="*/ 10 w 331"/>
                  <a:gd name="T13" fmla="*/ 2 h 91"/>
                  <a:gd name="T14" fmla="*/ 9 w 331"/>
                  <a:gd name="T15" fmla="*/ 2 h 91"/>
                  <a:gd name="T16" fmla="*/ 8 w 331"/>
                  <a:gd name="T17" fmla="*/ 1 h 91"/>
                  <a:gd name="T18" fmla="*/ 7 w 331"/>
                  <a:gd name="T19" fmla="*/ 1 h 91"/>
                  <a:gd name="T20" fmla="*/ 7 w 331"/>
                  <a:gd name="T21" fmla="*/ 1 h 91"/>
                  <a:gd name="T22" fmla="*/ 6 w 331"/>
                  <a:gd name="T23" fmla="*/ 1 h 91"/>
                  <a:gd name="T24" fmla="*/ 5 w 331"/>
                  <a:gd name="T25" fmla="*/ 1 h 91"/>
                  <a:gd name="T26" fmla="*/ 5 w 331"/>
                  <a:gd name="T27" fmla="*/ 1 h 91"/>
                  <a:gd name="T28" fmla="*/ 4 w 331"/>
                  <a:gd name="T29" fmla="*/ 1 h 91"/>
                  <a:gd name="T30" fmla="*/ 3 w 331"/>
                  <a:gd name="T31" fmla="*/ 1 h 91"/>
                  <a:gd name="T32" fmla="*/ 3 w 331"/>
                  <a:gd name="T33" fmla="*/ 1 h 91"/>
                  <a:gd name="T34" fmla="*/ 2 w 331"/>
                  <a:gd name="T35" fmla="*/ 1 h 91"/>
                  <a:gd name="T36" fmla="*/ 1 w 331"/>
                  <a:gd name="T37" fmla="*/ 1 h 91"/>
                  <a:gd name="T38" fmla="*/ 1 w 331"/>
                  <a:gd name="T39" fmla="*/ 1 h 91"/>
                  <a:gd name="T40" fmla="*/ 0 w 331"/>
                  <a:gd name="T41" fmla="*/ 1 h 91"/>
                  <a:gd name="T42" fmla="*/ 1 w 331"/>
                  <a:gd name="T43" fmla="*/ 1 h 91"/>
                  <a:gd name="T44" fmla="*/ 1 w 331"/>
                  <a:gd name="T45" fmla="*/ 1 h 91"/>
                  <a:gd name="T46" fmla="*/ 2 w 331"/>
                  <a:gd name="T47" fmla="*/ 1 h 91"/>
                  <a:gd name="T48" fmla="*/ 2 w 331"/>
                  <a:gd name="T49" fmla="*/ 1 h 91"/>
                  <a:gd name="T50" fmla="*/ 3 w 331"/>
                  <a:gd name="T51" fmla="*/ 1 h 91"/>
                  <a:gd name="T52" fmla="*/ 4 w 331"/>
                  <a:gd name="T53" fmla="*/ 0 h 91"/>
                  <a:gd name="T54" fmla="*/ 5 w 331"/>
                  <a:gd name="T55" fmla="*/ 1 h 91"/>
                  <a:gd name="T56" fmla="*/ 6 w 331"/>
                  <a:gd name="T57" fmla="*/ 1 h 91"/>
                  <a:gd name="T58" fmla="*/ 6 w 331"/>
                  <a:gd name="T59" fmla="*/ 1 h 91"/>
                  <a:gd name="T60" fmla="*/ 7 w 331"/>
                  <a:gd name="T61" fmla="*/ 1 h 91"/>
                  <a:gd name="T62" fmla="*/ 8 w 331"/>
                  <a:gd name="T63" fmla="*/ 1 h 91"/>
                  <a:gd name="T64" fmla="*/ 9 w 331"/>
                  <a:gd name="T65" fmla="*/ 1 h 91"/>
                  <a:gd name="T66" fmla="*/ 9 w 331"/>
                  <a:gd name="T67" fmla="*/ 2 h 91"/>
                  <a:gd name="T68" fmla="*/ 10 w 331"/>
                  <a:gd name="T69" fmla="*/ 2 h 91"/>
                  <a:gd name="T70" fmla="*/ 10 w 331"/>
                  <a:gd name="T71" fmla="*/ 2 h 91"/>
                  <a:gd name="T72" fmla="*/ 11 w 331"/>
                  <a:gd name="T73" fmla="*/ 3 h 9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31" h="91">
                    <a:moveTo>
                      <a:pt x="330" y="77"/>
                    </a:moveTo>
                    <a:lnTo>
                      <a:pt x="331" y="80"/>
                    </a:lnTo>
                    <a:lnTo>
                      <a:pt x="330" y="84"/>
                    </a:lnTo>
                    <a:lnTo>
                      <a:pt x="329" y="87"/>
                    </a:lnTo>
                    <a:lnTo>
                      <a:pt x="329" y="91"/>
                    </a:lnTo>
                    <a:lnTo>
                      <a:pt x="309" y="72"/>
                    </a:lnTo>
                    <a:lnTo>
                      <a:pt x="289" y="56"/>
                    </a:lnTo>
                    <a:lnTo>
                      <a:pt x="267" y="42"/>
                    </a:lnTo>
                    <a:lnTo>
                      <a:pt x="245" y="32"/>
                    </a:lnTo>
                    <a:lnTo>
                      <a:pt x="222" y="24"/>
                    </a:lnTo>
                    <a:lnTo>
                      <a:pt x="199" y="18"/>
                    </a:lnTo>
                    <a:lnTo>
                      <a:pt x="177" y="13"/>
                    </a:lnTo>
                    <a:lnTo>
                      <a:pt x="154" y="11"/>
                    </a:lnTo>
                    <a:lnTo>
                      <a:pt x="132" y="10"/>
                    </a:lnTo>
                    <a:lnTo>
                      <a:pt x="110" y="10"/>
                    </a:lnTo>
                    <a:lnTo>
                      <a:pt x="88" y="11"/>
                    </a:lnTo>
                    <a:lnTo>
                      <a:pt x="69" y="13"/>
                    </a:lnTo>
                    <a:lnTo>
                      <a:pt x="49" y="16"/>
                    </a:lnTo>
                    <a:lnTo>
                      <a:pt x="32" y="18"/>
                    </a:lnTo>
                    <a:lnTo>
                      <a:pt x="15" y="20"/>
                    </a:lnTo>
                    <a:lnTo>
                      <a:pt x="0" y="23"/>
                    </a:lnTo>
                    <a:lnTo>
                      <a:pt x="10" y="16"/>
                    </a:lnTo>
                    <a:lnTo>
                      <a:pt x="25" y="10"/>
                    </a:lnTo>
                    <a:lnTo>
                      <a:pt x="43" y="5"/>
                    </a:lnTo>
                    <a:lnTo>
                      <a:pt x="63" y="3"/>
                    </a:lnTo>
                    <a:lnTo>
                      <a:pt x="86" y="1"/>
                    </a:lnTo>
                    <a:lnTo>
                      <a:pt x="110" y="0"/>
                    </a:lnTo>
                    <a:lnTo>
                      <a:pt x="135" y="1"/>
                    </a:lnTo>
                    <a:lnTo>
                      <a:pt x="162" y="2"/>
                    </a:lnTo>
                    <a:lnTo>
                      <a:pt x="188" y="5"/>
                    </a:lnTo>
                    <a:lnTo>
                      <a:pt x="214" y="11"/>
                    </a:lnTo>
                    <a:lnTo>
                      <a:pt x="238" y="17"/>
                    </a:lnTo>
                    <a:lnTo>
                      <a:pt x="262" y="26"/>
                    </a:lnTo>
                    <a:lnTo>
                      <a:pt x="283" y="35"/>
                    </a:lnTo>
                    <a:lnTo>
                      <a:pt x="302" y="48"/>
                    </a:lnTo>
                    <a:lnTo>
                      <a:pt x="317" y="61"/>
                    </a:lnTo>
                    <a:lnTo>
                      <a:pt x="330" y="7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935" name="Freeform 223">
                <a:extLst>
                  <a:ext uri="{FF2B5EF4-FFF2-40B4-BE49-F238E27FC236}">
                    <a16:creationId xmlns:a16="http://schemas.microsoft.com/office/drawing/2014/main" xmlns="" id="{1A3CEF05-9FD6-403A-BE6B-5E961A3C941F}"/>
                  </a:ext>
                </a:extLst>
              </p:cNvPr>
              <p:cNvSpPr>
                <a:spLocks/>
              </p:cNvSpPr>
              <p:nvPr/>
            </p:nvSpPr>
            <p:spPr bwMode="auto">
              <a:xfrm>
                <a:off x="2024" y="1107"/>
                <a:ext cx="22" cy="33"/>
              </a:xfrm>
              <a:custGeom>
                <a:avLst/>
                <a:gdLst>
                  <a:gd name="T0" fmla="*/ 2 w 44"/>
                  <a:gd name="T1" fmla="*/ 0 h 67"/>
                  <a:gd name="T2" fmla="*/ 2 w 44"/>
                  <a:gd name="T3" fmla="*/ 0 h 67"/>
                  <a:gd name="T4" fmla="*/ 1 w 44"/>
                  <a:gd name="T5" fmla="*/ 0 h 67"/>
                  <a:gd name="T6" fmla="*/ 1 w 44"/>
                  <a:gd name="T7" fmla="*/ 0 h 67"/>
                  <a:gd name="T8" fmla="*/ 1 w 44"/>
                  <a:gd name="T9" fmla="*/ 1 h 67"/>
                  <a:gd name="T10" fmla="*/ 1 w 44"/>
                  <a:gd name="T11" fmla="*/ 1 h 67"/>
                  <a:gd name="T12" fmla="*/ 1 w 44"/>
                  <a:gd name="T13" fmla="*/ 1 h 67"/>
                  <a:gd name="T14" fmla="*/ 0 w 44"/>
                  <a:gd name="T15" fmla="*/ 1 h 67"/>
                  <a:gd name="T16" fmla="*/ 1 w 44"/>
                  <a:gd name="T17" fmla="*/ 2 h 67"/>
                  <a:gd name="T18" fmla="*/ 1 w 44"/>
                  <a:gd name="T19" fmla="*/ 2 h 67"/>
                  <a:gd name="T20" fmla="*/ 1 w 44"/>
                  <a:gd name="T21" fmla="*/ 1 h 67"/>
                  <a:gd name="T22" fmla="*/ 1 w 44"/>
                  <a:gd name="T23" fmla="*/ 1 h 67"/>
                  <a:gd name="T24" fmla="*/ 1 w 44"/>
                  <a:gd name="T25" fmla="*/ 1 h 67"/>
                  <a:gd name="T26" fmla="*/ 1 w 44"/>
                  <a:gd name="T27" fmla="*/ 1 h 67"/>
                  <a:gd name="T28" fmla="*/ 1 w 44"/>
                  <a:gd name="T29" fmla="*/ 0 h 67"/>
                  <a:gd name="T30" fmla="*/ 2 w 44"/>
                  <a:gd name="T31" fmla="*/ 0 h 67"/>
                  <a:gd name="T32" fmla="*/ 2 w 44"/>
                  <a:gd name="T33" fmla="*/ 0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67">
                    <a:moveTo>
                      <a:pt x="44" y="0"/>
                    </a:moveTo>
                    <a:lnTo>
                      <a:pt x="35" y="7"/>
                    </a:lnTo>
                    <a:lnTo>
                      <a:pt x="26" y="15"/>
                    </a:lnTo>
                    <a:lnTo>
                      <a:pt x="18" y="25"/>
                    </a:lnTo>
                    <a:lnTo>
                      <a:pt x="10" y="37"/>
                    </a:lnTo>
                    <a:lnTo>
                      <a:pt x="4" y="47"/>
                    </a:lnTo>
                    <a:lnTo>
                      <a:pt x="1" y="56"/>
                    </a:lnTo>
                    <a:lnTo>
                      <a:pt x="0" y="63"/>
                    </a:lnTo>
                    <a:lnTo>
                      <a:pt x="1" y="67"/>
                    </a:lnTo>
                    <a:lnTo>
                      <a:pt x="4" y="65"/>
                    </a:lnTo>
                    <a:lnTo>
                      <a:pt x="9" y="61"/>
                    </a:lnTo>
                    <a:lnTo>
                      <a:pt x="14" y="53"/>
                    </a:lnTo>
                    <a:lnTo>
                      <a:pt x="18" y="44"/>
                    </a:lnTo>
                    <a:lnTo>
                      <a:pt x="24" y="32"/>
                    </a:lnTo>
                    <a:lnTo>
                      <a:pt x="30" y="21"/>
                    </a:lnTo>
                    <a:lnTo>
                      <a:pt x="37" y="9"/>
                    </a:lnTo>
                    <a:lnTo>
                      <a:pt x="4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936" name="Freeform 224">
                <a:extLst>
                  <a:ext uri="{FF2B5EF4-FFF2-40B4-BE49-F238E27FC236}">
                    <a16:creationId xmlns:a16="http://schemas.microsoft.com/office/drawing/2014/main" xmlns="" id="{1CAC152E-BE2C-43F3-A156-396C77E0C958}"/>
                  </a:ext>
                </a:extLst>
              </p:cNvPr>
              <p:cNvSpPr>
                <a:spLocks/>
              </p:cNvSpPr>
              <p:nvPr/>
            </p:nvSpPr>
            <p:spPr bwMode="auto">
              <a:xfrm>
                <a:off x="2029" y="1106"/>
                <a:ext cx="33" cy="39"/>
              </a:xfrm>
              <a:custGeom>
                <a:avLst/>
                <a:gdLst>
                  <a:gd name="T0" fmla="*/ 1 w 66"/>
                  <a:gd name="T1" fmla="*/ 3 h 78"/>
                  <a:gd name="T2" fmla="*/ 0 w 66"/>
                  <a:gd name="T3" fmla="*/ 3 h 78"/>
                  <a:gd name="T4" fmla="*/ 1 w 66"/>
                  <a:gd name="T5" fmla="*/ 3 h 78"/>
                  <a:gd name="T6" fmla="*/ 1 w 66"/>
                  <a:gd name="T7" fmla="*/ 2 h 78"/>
                  <a:gd name="T8" fmla="*/ 1 w 66"/>
                  <a:gd name="T9" fmla="*/ 2 h 78"/>
                  <a:gd name="T10" fmla="*/ 1 w 66"/>
                  <a:gd name="T11" fmla="*/ 1 h 78"/>
                  <a:gd name="T12" fmla="*/ 2 w 66"/>
                  <a:gd name="T13" fmla="*/ 1 h 78"/>
                  <a:gd name="T14" fmla="*/ 2 w 66"/>
                  <a:gd name="T15" fmla="*/ 1 h 78"/>
                  <a:gd name="T16" fmla="*/ 3 w 66"/>
                  <a:gd name="T17" fmla="*/ 0 h 78"/>
                  <a:gd name="T18" fmla="*/ 2 w 66"/>
                  <a:gd name="T19" fmla="*/ 1 h 78"/>
                  <a:gd name="T20" fmla="*/ 2 w 66"/>
                  <a:gd name="T21" fmla="*/ 1 h 78"/>
                  <a:gd name="T22" fmla="*/ 2 w 66"/>
                  <a:gd name="T23" fmla="*/ 2 h 78"/>
                  <a:gd name="T24" fmla="*/ 1 w 66"/>
                  <a:gd name="T25" fmla="*/ 2 h 78"/>
                  <a:gd name="T26" fmla="*/ 1 w 66"/>
                  <a:gd name="T27" fmla="*/ 2 h 78"/>
                  <a:gd name="T28" fmla="*/ 1 w 66"/>
                  <a:gd name="T29" fmla="*/ 3 h 78"/>
                  <a:gd name="T30" fmla="*/ 1 w 66"/>
                  <a:gd name="T31" fmla="*/ 3 h 78"/>
                  <a:gd name="T32" fmla="*/ 1 w 66"/>
                  <a:gd name="T33" fmla="*/ 3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6" h="78">
                    <a:moveTo>
                      <a:pt x="1" y="78"/>
                    </a:moveTo>
                    <a:lnTo>
                      <a:pt x="0" y="74"/>
                    </a:lnTo>
                    <a:lnTo>
                      <a:pt x="4" y="65"/>
                    </a:lnTo>
                    <a:lnTo>
                      <a:pt x="9" y="55"/>
                    </a:lnTo>
                    <a:lnTo>
                      <a:pt x="17" y="41"/>
                    </a:lnTo>
                    <a:lnTo>
                      <a:pt x="28" y="28"/>
                    </a:lnTo>
                    <a:lnTo>
                      <a:pt x="39" y="16"/>
                    </a:lnTo>
                    <a:lnTo>
                      <a:pt x="52" y="5"/>
                    </a:lnTo>
                    <a:lnTo>
                      <a:pt x="66" y="0"/>
                    </a:lnTo>
                    <a:lnTo>
                      <a:pt x="58" y="8"/>
                    </a:lnTo>
                    <a:lnTo>
                      <a:pt x="50" y="20"/>
                    </a:lnTo>
                    <a:lnTo>
                      <a:pt x="39" y="33"/>
                    </a:lnTo>
                    <a:lnTo>
                      <a:pt x="29" y="47"/>
                    </a:lnTo>
                    <a:lnTo>
                      <a:pt x="20" y="59"/>
                    </a:lnTo>
                    <a:lnTo>
                      <a:pt x="12" y="70"/>
                    </a:lnTo>
                    <a:lnTo>
                      <a:pt x="5" y="77"/>
                    </a:lnTo>
                    <a:lnTo>
                      <a:pt x="1" y="7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937" name="Freeform 225">
                <a:extLst>
                  <a:ext uri="{FF2B5EF4-FFF2-40B4-BE49-F238E27FC236}">
                    <a16:creationId xmlns:a16="http://schemas.microsoft.com/office/drawing/2014/main" xmlns="" id="{065A9B3D-85D4-4C9F-82E1-A09FB7DA8D21}"/>
                  </a:ext>
                </a:extLst>
              </p:cNvPr>
              <p:cNvSpPr>
                <a:spLocks/>
              </p:cNvSpPr>
              <p:nvPr/>
            </p:nvSpPr>
            <p:spPr bwMode="auto">
              <a:xfrm>
                <a:off x="2051" y="1105"/>
                <a:ext cx="42" cy="46"/>
              </a:xfrm>
              <a:custGeom>
                <a:avLst/>
                <a:gdLst>
                  <a:gd name="T0" fmla="*/ 1 w 84"/>
                  <a:gd name="T1" fmla="*/ 3 h 92"/>
                  <a:gd name="T2" fmla="*/ 0 w 84"/>
                  <a:gd name="T3" fmla="*/ 3 h 92"/>
                  <a:gd name="T4" fmla="*/ 1 w 84"/>
                  <a:gd name="T5" fmla="*/ 3 h 92"/>
                  <a:gd name="T6" fmla="*/ 1 w 84"/>
                  <a:gd name="T7" fmla="*/ 2 h 92"/>
                  <a:gd name="T8" fmla="*/ 1 w 84"/>
                  <a:gd name="T9" fmla="*/ 2 h 92"/>
                  <a:gd name="T10" fmla="*/ 2 w 84"/>
                  <a:gd name="T11" fmla="*/ 1 h 92"/>
                  <a:gd name="T12" fmla="*/ 2 w 84"/>
                  <a:gd name="T13" fmla="*/ 1 h 92"/>
                  <a:gd name="T14" fmla="*/ 3 w 84"/>
                  <a:gd name="T15" fmla="*/ 1 h 92"/>
                  <a:gd name="T16" fmla="*/ 3 w 84"/>
                  <a:gd name="T17" fmla="*/ 0 h 92"/>
                  <a:gd name="T18" fmla="*/ 3 w 84"/>
                  <a:gd name="T19" fmla="*/ 1 h 92"/>
                  <a:gd name="T20" fmla="*/ 3 w 84"/>
                  <a:gd name="T21" fmla="*/ 1 h 92"/>
                  <a:gd name="T22" fmla="*/ 2 w 84"/>
                  <a:gd name="T23" fmla="*/ 2 h 92"/>
                  <a:gd name="T24" fmla="*/ 2 w 84"/>
                  <a:gd name="T25" fmla="*/ 2 h 92"/>
                  <a:gd name="T26" fmla="*/ 1 w 84"/>
                  <a:gd name="T27" fmla="*/ 3 h 92"/>
                  <a:gd name="T28" fmla="*/ 1 w 84"/>
                  <a:gd name="T29" fmla="*/ 3 h 92"/>
                  <a:gd name="T30" fmla="*/ 1 w 84"/>
                  <a:gd name="T31" fmla="*/ 3 h 92"/>
                  <a:gd name="T32" fmla="*/ 1 w 84"/>
                  <a:gd name="T33" fmla="*/ 3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4" h="92">
                    <a:moveTo>
                      <a:pt x="1" y="92"/>
                    </a:moveTo>
                    <a:lnTo>
                      <a:pt x="0" y="88"/>
                    </a:lnTo>
                    <a:lnTo>
                      <a:pt x="5" y="77"/>
                    </a:lnTo>
                    <a:lnTo>
                      <a:pt x="14" y="64"/>
                    </a:lnTo>
                    <a:lnTo>
                      <a:pt x="25" y="49"/>
                    </a:lnTo>
                    <a:lnTo>
                      <a:pt x="39" y="32"/>
                    </a:lnTo>
                    <a:lnTo>
                      <a:pt x="54" y="19"/>
                    </a:lnTo>
                    <a:lnTo>
                      <a:pt x="70" y="7"/>
                    </a:lnTo>
                    <a:lnTo>
                      <a:pt x="84" y="0"/>
                    </a:lnTo>
                    <a:lnTo>
                      <a:pt x="77" y="7"/>
                    </a:lnTo>
                    <a:lnTo>
                      <a:pt x="68" y="20"/>
                    </a:lnTo>
                    <a:lnTo>
                      <a:pt x="55" y="35"/>
                    </a:lnTo>
                    <a:lnTo>
                      <a:pt x="41" y="52"/>
                    </a:lnTo>
                    <a:lnTo>
                      <a:pt x="29" y="68"/>
                    </a:lnTo>
                    <a:lnTo>
                      <a:pt x="16" y="82"/>
                    </a:lnTo>
                    <a:lnTo>
                      <a:pt x="7" y="90"/>
                    </a:lnTo>
                    <a:lnTo>
                      <a:pt x="1" y="9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938" name="Freeform 226">
                <a:extLst>
                  <a:ext uri="{FF2B5EF4-FFF2-40B4-BE49-F238E27FC236}">
                    <a16:creationId xmlns:a16="http://schemas.microsoft.com/office/drawing/2014/main" xmlns="" id="{6502533A-9899-42D1-8F19-DA250D09F653}"/>
                  </a:ext>
                </a:extLst>
              </p:cNvPr>
              <p:cNvSpPr>
                <a:spLocks/>
              </p:cNvSpPr>
              <p:nvPr/>
            </p:nvSpPr>
            <p:spPr bwMode="auto">
              <a:xfrm>
                <a:off x="2084" y="1108"/>
                <a:ext cx="39" cy="51"/>
              </a:xfrm>
              <a:custGeom>
                <a:avLst/>
                <a:gdLst>
                  <a:gd name="T0" fmla="*/ 1 w 77"/>
                  <a:gd name="T1" fmla="*/ 4 h 102"/>
                  <a:gd name="T2" fmla="*/ 0 w 77"/>
                  <a:gd name="T3" fmla="*/ 3 h 102"/>
                  <a:gd name="T4" fmla="*/ 1 w 77"/>
                  <a:gd name="T5" fmla="*/ 3 h 102"/>
                  <a:gd name="T6" fmla="*/ 1 w 77"/>
                  <a:gd name="T7" fmla="*/ 3 h 102"/>
                  <a:gd name="T8" fmla="*/ 1 w 77"/>
                  <a:gd name="T9" fmla="*/ 2 h 102"/>
                  <a:gd name="T10" fmla="*/ 2 w 77"/>
                  <a:gd name="T11" fmla="*/ 2 h 102"/>
                  <a:gd name="T12" fmla="*/ 2 w 77"/>
                  <a:gd name="T13" fmla="*/ 1 h 102"/>
                  <a:gd name="T14" fmla="*/ 2 w 77"/>
                  <a:gd name="T15" fmla="*/ 1 h 102"/>
                  <a:gd name="T16" fmla="*/ 3 w 77"/>
                  <a:gd name="T17" fmla="*/ 0 h 102"/>
                  <a:gd name="T18" fmla="*/ 3 w 77"/>
                  <a:gd name="T19" fmla="*/ 1 h 102"/>
                  <a:gd name="T20" fmla="*/ 2 w 77"/>
                  <a:gd name="T21" fmla="*/ 1 h 102"/>
                  <a:gd name="T22" fmla="*/ 2 w 77"/>
                  <a:gd name="T23" fmla="*/ 2 h 102"/>
                  <a:gd name="T24" fmla="*/ 2 w 77"/>
                  <a:gd name="T25" fmla="*/ 2 h 102"/>
                  <a:gd name="T26" fmla="*/ 1 w 77"/>
                  <a:gd name="T27" fmla="*/ 3 h 102"/>
                  <a:gd name="T28" fmla="*/ 1 w 77"/>
                  <a:gd name="T29" fmla="*/ 3 h 102"/>
                  <a:gd name="T30" fmla="*/ 1 w 77"/>
                  <a:gd name="T31" fmla="*/ 4 h 102"/>
                  <a:gd name="T32" fmla="*/ 1 w 77"/>
                  <a:gd name="T33" fmla="*/ 4 h 10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7" h="102">
                    <a:moveTo>
                      <a:pt x="1" y="102"/>
                    </a:moveTo>
                    <a:lnTo>
                      <a:pt x="0" y="95"/>
                    </a:lnTo>
                    <a:lnTo>
                      <a:pt x="4" y="83"/>
                    </a:lnTo>
                    <a:lnTo>
                      <a:pt x="12" y="68"/>
                    </a:lnTo>
                    <a:lnTo>
                      <a:pt x="24" y="51"/>
                    </a:lnTo>
                    <a:lnTo>
                      <a:pt x="37" y="34"/>
                    </a:lnTo>
                    <a:lnTo>
                      <a:pt x="50" y="19"/>
                    </a:lnTo>
                    <a:lnTo>
                      <a:pt x="64" y="7"/>
                    </a:lnTo>
                    <a:lnTo>
                      <a:pt x="77" y="0"/>
                    </a:lnTo>
                    <a:lnTo>
                      <a:pt x="72" y="8"/>
                    </a:lnTo>
                    <a:lnTo>
                      <a:pt x="63" y="21"/>
                    </a:lnTo>
                    <a:lnTo>
                      <a:pt x="51" y="38"/>
                    </a:lnTo>
                    <a:lnTo>
                      <a:pt x="39" y="57"/>
                    </a:lnTo>
                    <a:lnTo>
                      <a:pt x="26" y="74"/>
                    </a:lnTo>
                    <a:lnTo>
                      <a:pt x="15" y="89"/>
                    </a:lnTo>
                    <a:lnTo>
                      <a:pt x="7" y="99"/>
                    </a:lnTo>
                    <a:lnTo>
                      <a:pt x="1" y="10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939" name="Freeform 227">
                <a:extLst>
                  <a:ext uri="{FF2B5EF4-FFF2-40B4-BE49-F238E27FC236}">
                    <a16:creationId xmlns:a16="http://schemas.microsoft.com/office/drawing/2014/main" xmlns="" id="{3FC39E76-8E93-4D52-BE93-7F9D76E8C14B}"/>
                  </a:ext>
                </a:extLst>
              </p:cNvPr>
              <p:cNvSpPr>
                <a:spLocks/>
              </p:cNvSpPr>
              <p:nvPr/>
            </p:nvSpPr>
            <p:spPr bwMode="auto">
              <a:xfrm>
                <a:off x="2102" y="1114"/>
                <a:ext cx="33" cy="46"/>
              </a:xfrm>
              <a:custGeom>
                <a:avLst/>
                <a:gdLst>
                  <a:gd name="T0" fmla="*/ 0 w 67"/>
                  <a:gd name="T1" fmla="*/ 3 h 92"/>
                  <a:gd name="T2" fmla="*/ 0 w 67"/>
                  <a:gd name="T3" fmla="*/ 3 h 92"/>
                  <a:gd name="T4" fmla="*/ 0 w 67"/>
                  <a:gd name="T5" fmla="*/ 3 h 92"/>
                  <a:gd name="T6" fmla="*/ 0 w 67"/>
                  <a:gd name="T7" fmla="*/ 2 h 92"/>
                  <a:gd name="T8" fmla="*/ 0 w 67"/>
                  <a:gd name="T9" fmla="*/ 2 h 92"/>
                  <a:gd name="T10" fmla="*/ 1 w 67"/>
                  <a:gd name="T11" fmla="*/ 1 h 92"/>
                  <a:gd name="T12" fmla="*/ 1 w 67"/>
                  <a:gd name="T13" fmla="*/ 1 h 92"/>
                  <a:gd name="T14" fmla="*/ 1 w 67"/>
                  <a:gd name="T15" fmla="*/ 1 h 92"/>
                  <a:gd name="T16" fmla="*/ 2 w 67"/>
                  <a:gd name="T17" fmla="*/ 0 h 92"/>
                  <a:gd name="T18" fmla="*/ 1 w 67"/>
                  <a:gd name="T19" fmla="*/ 1 h 92"/>
                  <a:gd name="T20" fmla="*/ 1 w 67"/>
                  <a:gd name="T21" fmla="*/ 1 h 92"/>
                  <a:gd name="T22" fmla="*/ 1 w 67"/>
                  <a:gd name="T23" fmla="*/ 2 h 92"/>
                  <a:gd name="T24" fmla="*/ 1 w 67"/>
                  <a:gd name="T25" fmla="*/ 2 h 92"/>
                  <a:gd name="T26" fmla="*/ 0 w 67"/>
                  <a:gd name="T27" fmla="*/ 3 h 92"/>
                  <a:gd name="T28" fmla="*/ 0 w 67"/>
                  <a:gd name="T29" fmla="*/ 3 h 92"/>
                  <a:gd name="T30" fmla="*/ 0 w 67"/>
                  <a:gd name="T31" fmla="*/ 3 h 92"/>
                  <a:gd name="T32" fmla="*/ 0 w 67"/>
                  <a:gd name="T33" fmla="*/ 3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92">
                    <a:moveTo>
                      <a:pt x="0" y="92"/>
                    </a:moveTo>
                    <a:lnTo>
                      <a:pt x="0" y="87"/>
                    </a:lnTo>
                    <a:lnTo>
                      <a:pt x="4" y="77"/>
                    </a:lnTo>
                    <a:lnTo>
                      <a:pt x="12" y="62"/>
                    </a:lnTo>
                    <a:lnTo>
                      <a:pt x="22" y="46"/>
                    </a:lnTo>
                    <a:lnTo>
                      <a:pt x="34" y="30"/>
                    </a:lnTo>
                    <a:lnTo>
                      <a:pt x="46" y="15"/>
                    </a:lnTo>
                    <a:lnTo>
                      <a:pt x="57" y="4"/>
                    </a:lnTo>
                    <a:lnTo>
                      <a:pt x="67" y="0"/>
                    </a:lnTo>
                    <a:lnTo>
                      <a:pt x="61" y="8"/>
                    </a:lnTo>
                    <a:lnTo>
                      <a:pt x="53" y="22"/>
                    </a:lnTo>
                    <a:lnTo>
                      <a:pt x="44" y="38"/>
                    </a:lnTo>
                    <a:lnTo>
                      <a:pt x="34" y="54"/>
                    </a:lnTo>
                    <a:lnTo>
                      <a:pt x="24" y="70"/>
                    </a:lnTo>
                    <a:lnTo>
                      <a:pt x="14" y="83"/>
                    </a:lnTo>
                    <a:lnTo>
                      <a:pt x="6" y="91"/>
                    </a:lnTo>
                    <a:lnTo>
                      <a:pt x="0" y="9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940" name="Freeform 228">
                <a:extLst>
                  <a:ext uri="{FF2B5EF4-FFF2-40B4-BE49-F238E27FC236}">
                    <a16:creationId xmlns:a16="http://schemas.microsoft.com/office/drawing/2014/main" xmlns="" id="{A177DA83-AE29-409F-9F37-D6F7B4E4026B}"/>
                  </a:ext>
                </a:extLst>
              </p:cNvPr>
              <p:cNvSpPr>
                <a:spLocks/>
              </p:cNvSpPr>
              <p:nvPr/>
            </p:nvSpPr>
            <p:spPr bwMode="auto">
              <a:xfrm>
                <a:off x="2130" y="1121"/>
                <a:ext cx="29" cy="38"/>
              </a:xfrm>
              <a:custGeom>
                <a:avLst/>
                <a:gdLst>
                  <a:gd name="T0" fmla="*/ 1 w 56"/>
                  <a:gd name="T1" fmla="*/ 2 h 77"/>
                  <a:gd name="T2" fmla="*/ 0 w 56"/>
                  <a:gd name="T3" fmla="*/ 2 h 77"/>
                  <a:gd name="T4" fmla="*/ 1 w 56"/>
                  <a:gd name="T5" fmla="*/ 2 h 77"/>
                  <a:gd name="T6" fmla="*/ 1 w 56"/>
                  <a:gd name="T7" fmla="*/ 1 h 77"/>
                  <a:gd name="T8" fmla="*/ 1 w 56"/>
                  <a:gd name="T9" fmla="*/ 1 h 77"/>
                  <a:gd name="T10" fmla="*/ 1 w 56"/>
                  <a:gd name="T11" fmla="*/ 0 h 77"/>
                  <a:gd name="T12" fmla="*/ 2 w 56"/>
                  <a:gd name="T13" fmla="*/ 0 h 77"/>
                  <a:gd name="T14" fmla="*/ 2 w 56"/>
                  <a:gd name="T15" fmla="*/ 0 h 77"/>
                  <a:gd name="T16" fmla="*/ 2 w 56"/>
                  <a:gd name="T17" fmla="*/ 0 h 77"/>
                  <a:gd name="T18" fmla="*/ 2 w 56"/>
                  <a:gd name="T19" fmla="*/ 0 h 77"/>
                  <a:gd name="T20" fmla="*/ 2 w 56"/>
                  <a:gd name="T21" fmla="*/ 0 h 77"/>
                  <a:gd name="T22" fmla="*/ 2 w 56"/>
                  <a:gd name="T23" fmla="*/ 1 h 77"/>
                  <a:gd name="T24" fmla="*/ 1 w 56"/>
                  <a:gd name="T25" fmla="*/ 1 h 77"/>
                  <a:gd name="T26" fmla="*/ 1 w 56"/>
                  <a:gd name="T27" fmla="*/ 1 h 77"/>
                  <a:gd name="T28" fmla="*/ 1 w 56"/>
                  <a:gd name="T29" fmla="*/ 2 h 77"/>
                  <a:gd name="T30" fmla="*/ 1 w 56"/>
                  <a:gd name="T31" fmla="*/ 2 h 77"/>
                  <a:gd name="T32" fmla="*/ 1 w 56"/>
                  <a:gd name="T33" fmla="*/ 2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77">
                    <a:moveTo>
                      <a:pt x="1" y="77"/>
                    </a:moveTo>
                    <a:lnTo>
                      <a:pt x="0" y="72"/>
                    </a:lnTo>
                    <a:lnTo>
                      <a:pt x="1" y="64"/>
                    </a:lnTo>
                    <a:lnTo>
                      <a:pt x="6" y="52"/>
                    </a:lnTo>
                    <a:lnTo>
                      <a:pt x="14" y="40"/>
                    </a:lnTo>
                    <a:lnTo>
                      <a:pt x="22" y="27"/>
                    </a:lnTo>
                    <a:lnTo>
                      <a:pt x="32" y="15"/>
                    </a:lnTo>
                    <a:lnTo>
                      <a:pt x="44" y="6"/>
                    </a:lnTo>
                    <a:lnTo>
                      <a:pt x="56" y="0"/>
                    </a:lnTo>
                    <a:lnTo>
                      <a:pt x="50" y="9"/>
                    </a:lnTo>
                    <a:lnTo>
                      <a:pt x="44" y="20"/>
                    </a:lnTo>
                    <a:lnTo>
                      <a:pt x="35" y="33"/>
                    </a:lnTo>
                    <a:lnTo>
                      <a:pt x="27" y="47"/>
                    </a:lnTo>
                    <a:lnTo>
                      <a:pt x="18" y="59"/>
                    </a:lnTo>
                    <a:lnTo>
                      <a:pt x="11" y="70"/>
                    </a:lnTo>
                    <a:lnTo>
                      <a:pt x="6" y="75"/>
                    </a:lnTo>
                    <a:lnTo>
                      <a:pt x="1" y="7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941" name="Freeform 229">
                <a:extLst>
                  <a:ext uri="{FF2B5EF4-FFF2-40B4-BE49-F238E27FC236}">
                    <a16:creationId xmlns:a16="http://schemas.microsoft.com/office/drawing/2014/main" xmlns="" id="{12E612E8-CD9B-4C6D-B2CB-C21A5B270E35}"/>
                  </a:ext>
                </a:extLst>
              </p:cNvPr>
              <p:cNvSpPr>
                <a:spLocks/>
              </p:cNvSpPr>
              <p:nvPr/>
            </p:nvSpPr>
            <p:spPr bwMode="auto">
              <a:xfrm>
                <a:off x="2171" y="1143"/>
                <a:ext cx="8" cy="23"/>
              </a:xfrm>
              <a:custGeom>
                <a:avLst/>
                <a:gdLst>
                  <a:gd name="T0" fmla="*/ 1 w 15"/>
                  <a:gd name="T1" fmla="*/ 2 h 46"/>
                  <a:gd name="T2" fmla="*/ 0 w 15"/>
                  <a:gd name="T3" fmla="*/ 2 h 46"/>
                  <a:gd name="T4" fmla="*/ 0 w 15"/>
                  <a:gd name="T5" fmla="*/ 1 h 46"/>
                  <a:gd name="T6" fmla="*/ 1 w 15"/>
                  <a:gd name="T7" fmla="*/ 1 h 46"/>
                  <a:gd name="T8" fmla="*/ 1 w 15"/>
                  <a:gd name="T9" fmla="*/ 0 h 46"/>
                  <a:gd name="T10" fmla="*/ 1 w 15"/>
                  <a:gd name="T11" fmla="*/ 1 h 46"/>
                  <a:gd name="T12" fmla="*/ 1 w 15"/>
                  <a:gd name="T13" fmla="*/ 1 h 46"/>
                  <a:gd name="T14" fmla="*/ 1 w 15"/>
                  <a:gd name="T15" fmla="*/ 2 h 46"/>
                  <a:gd name="T16" fmla="*/ 1 w 15"/>
                  <a:gd name="T17" fmla="*/ 2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46">
                    <a:moveTo>
                      <a:pt x="4" y="46"/>
                    </a:moveTo>
                    <a:lnTo>
                      <a:pt x="0" y="38"/>
                    </a:lnTo>
                    <a:lnTo>
                      <a:pt x="0" y="23"/>
                    </a:lnTo>
                    <a:lnTo>
                      <a:pt x="4" y="7"/>
                    </a:lnTo>
                    <a:lnTo>
                      <a:pt x="15" y="0"/>
                    </a:lnTo>
                    <a:lnTo>
                      <a:pt x="9" y="13"/>
                    </a:lnTo>
                    <a:lnTo>
                      <a:pt x="9" y="30"/>
                    </a:lnTo>
                    <a:lnTo>
                      <a:pt x="9" y="44"/>
                    </a:lnTo>
                    <a:lnTo>
                      <a:pt x="4"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942" name="Freeform 230">
                <a:extLst>
                  <a:ext uri="{FF2B5EF4-FFF2-40B4-BE49-F238E27FC236}">
                    <a16:creationId xmlns:a16="http://schemas.microsoft.com/office/drawing/2014/main" xmlns="" id="{0FC58A8B-D178-4881-A73B-3625A940747B}"/>
                  </a:ext>
                </a:extLst>
              </p:cNvPr>
              <p:cNvSpPr>
                <a:spLocks/>
              </p:cNvSpPr>
              <p:nvPr/>
            </p:nvSpPr>
            <p:spPr bwMode="auto">
              <a:xfrm>
                <a:off x="2042" y="1104"/>
                <a:ext cx="37" cy="43"/>
              </a:xfrm>
              <a:custGeom>
                <a:avLst/>
                <a:gdLst>
                  <a:gd name="T0" fmla="*/ 0 w 75"/>
                  <a:gd name="T1" fmla="*/ 3 h 85"/>
                  <a:gd name="T2" fmla="*/ 0 w 75"/>
                  <a:gd name="T3" fmla="*/ 3 h 85"/>
                  <a:gd name="T4" fmla="*/ 0 w 75"/>
                  <a:gd name="T5" fmla="*/ 3 h 85"/>
                  <a:gd name="T6" fmla="*/ 0 w 75"/>
                  <a:gd name="T7" fmla="*/ 2 h 85"/>
                  <a:gd name="T8" fmla="*/ 0 w 75"/>
                  <a:gd name="T9" fmla="*/ 2 h 85"/>
                  <a:gd name="T10" fmla="*/ 1 w 75"/>
                  <a:gd name="T11" fmla="*/ 1 h 85"/>
                  <a:gd name="T12" fmla="*/ 1 w 75"/>
                  <a:gd name="T13" fmla="*/ 1 h 85"/>
                  <a:gd name="T14" fmla="*/ 1 w 75"/>
                  <a:gd name="T15" fmla="*/ 1 h 85"/>
                  <a:gd name="T16" fmla="*/ 2 w 75"/>
                  <a:gd name="T17" fmla="*/ 0 h 85"/>
                  <a:gd name="T18" fmla="*/ 2 w 75"/>
                  <a:gd name="T19" fmla="*/ 1 h 85"/>
                  <a:gd name="T20" fmla="*/ 1 w 75"/>
                  <a:gd name="T21" fmla="*/ 1 h 85"/>
                  <a:gd name="T22" fmla="*/ 1 w 75"/>
                  <a:gd name="T23" fmla="*/ 2 h 85"/>
                  <a:gd name="T24" fmla="*/ 1 w 75"/>
                  <a:gd name="T25" fmla="*/ 2 h 85"/>
                  <a:gd name="T26" fmla="*/ 0 w 75"/>
                  <a:gd name="T27" fmla="*/ 2 h 85"/>
                  <a:gd name="T28" fmla="*/ 0 w 75"/>
                  <a:gd name="T29" fmla="*/ 3 h 85"/>
                  <a:gd name="T30" fmla="*/ 0 w 75"/>
                  <a:gd name="T31" fmla="*/ 3 h 85"/>
                  <a:gd name="T32" fmla="*/ 0 w 75"/>
                  <a:gd name="T33" fmla="*/ 3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5" h="85">
                    <a:moveTo>
                      <a:pt x="2" y="85"/>
                    </a:moveTo>
                    <a:lnTo>
                      <a:pt x="0" y="81"/>
                    </a:lnTo>
                    <a:lnTo>
                      <a:pt x="4" y="71"/>
                    </a:lnTo>
                    <a:lnTo>
                      <a:pt x="11" y="59"/>
                    </a:lnTo>
                    <a:lnTo>
                      <a:pt x="21" y="45"/>
                    </a:lnTo>
                    <a:lnTo>
                      <a:pt x="34" y="30"/>
                    </a:lnTo>
                    <a:lnTo>
                      <a:pt x="48" y="17"/>
                    </a:lnTo>
                    <a:lnTo>
                      <a:pt x="62" y="7"/>
                    </a:lnTo>
                    <a:lnTo>
                      <a:pt x="75" y="0"/>
                    </a:lnTo>
                    <a:lnTo>
                      <a:pt x="70" y="7"/>
                    </a:lnTo>
                    <a:lnTo>
                      <a:pt x="60" y="18"/>
                    </a:lnTo>
                    <a:lnTo>
                      <a:pt x="50" y="33"/>
                    </a:lnTo>
                    <a:lnTo>
                      <a:pt x="38" y="48"/>
                    </a:lnTo>
                    <a:lnTo>
                      <a:pt x="27" y="63"/>
                    </a:lnTo>
                    <a:lnTo>
                      <a:pt x="15" y="76"/>
                    </a:lnTo>
                    <a:lnTo>
                      <a:pt x="7" y="84"/>
                    </a:lnTo>
                    <a:lnTo>
                      <a:pt x="2" y="8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943" name="Freeform 231">
                <a:extLst>
                  <a:ext uri="{FF2B5EF4-FFF2-40B4-BE49-F238E27FC236}">
                    <a16:creationId xmlns:a16="http://schemas.microsoft.com/office/drawing/2014/main" xmlns="" id="{7FECD128-D7B1-4FFB-9C44-97E5636648A9}"/>
                  </a:ext>
                </a:extLst>
              </p:cNvPr>
              <p:cNvSpPr>
                <a:spLocks/>
              </p:cNvSpPr>
              <p:nvPr/>
            </p:nvSpPr>
            <p:spPr bwMode="auto">
              <a:xfrm>
                <a:off x="2070" y="1105"/>
                <a:ext cx="37" cy="50"/>
              </a:xfrm>
              <a:custGeom>
                <a:avLst/>
                <a:gdLst>
                  <a:gd name="T0" fmla="*/ 1 w 74"/>
                  <a:gd name="T1" fmla="*/ 4 h 99"/>
                  <a:gd name="T2" fmla="*/ 0 w 74"/>
                  <a:gd name="T3" fmla="*/ 3 h 99"/>
                  <a:gd name="T4" fmla="*/ 1 w 74"/>
                  <a:gd name="T5" fmla="*/ 3 h 99"/>
                  <a:gd name="T6" fmla="*/ 1 w 74"/>
                  <a:gd name="T7" fmla="*/ 3 h 99"/>
                  <a:gd name="T8" fmla="*/ 1 w 74"/>
                  <a:gd name="T9" fmla="*/ 2 h 99"/>
                  <a:gd name="T10" fmla="*/ 2 w 74"/>
                  <a:gd name="T11" fmla="*/ 2 h 99"/>
                  <a:gd name="T12" fmla="*/ 2 w 74"/>
                  <a:gd name="T13" fmla="*/ 1 h 99"/>
                  <a:gd name="T14" fmla="*/ 2 w 74"/>
                  <a:gd name="T15" fmla="*/ 1 h 99"/>
                  <a:gd name="T16" fmla="*/ 3 w 74"/>
                  <a:gd name="T17" fmla="*/ 0 h 99"/>
                  <a:gd name="T18" fmla="*/ 3 w 74"/>
                  <a:gd name="T19" fmla="*/ 1 h 99"/>
                  <a:gd name="T20" fmla="*/ 2 w 74"/>
                  <a:gd name="T21" fmla="*/ 1 h 99"/>
                  <a:gd name="T22" fmla="*/ 2 w 74"/>
                  <a:gd name="T23" fmla="*/ 2 h 99"/>
                  <a:gd name="T24" fmla="*/ 2 w 74"/>
                  <a:gd name="T25" fmla="*/ 2 h 99"/>
                  <a:gd name="T26" fmla="*/ 1 w 74"/>
                  <a:gd name="T27" fmla="*/ 3 h 99"/>
                  <a:gd name="T28" fmla="*/ 1 w 74"/>
                  <a:gd name="T29" fmla="*/ 3 h 99"/>
                  <a:gd name="T30" fmla="*/ 1 w 74"/>
                  <a:gd name="T31" fmla="*/ 4 h 99"/>
                  <a:gd name="T32" fmla="*/ 1 w 74"/>
                  <a:gd name="T33" fmla="*/ 4 h 9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4" h="99">
                    <a:moveTo>
                      <a:pt x="1" y="99"/>
                    </a:moveTo>
                    <a:lnTo>
                      <a:pt x="0" y="94"/>
                    </a:lnTo>
                    <a:lnTo>
                      <a:pt x="3" y="82"/>
                    </a:lnTo>
                    <a:lnTo>
                      <a:pt x="11" y="67"/>
                    </a:lnTo>
                    <a:lnTo>
                      <a:pt x="22" y="50"/>
                    </a:lnTo>
                    <a:lnTo>
                      <a:pt x="34" y="33"/>
                    </a:lnTo>
                    <a:lnTo>
                      <a:pt x="48" y="18"/>
                    </a:lnTo>
                    <a:lnTo>
                      <a:pt x="61" y="6"/>
                    </a:lnTo>
                    <a:lnTo>
                      <a:pt x="74" y="0"/>
                    </a:lnTo>
                    <a:lnTo>
                      <a:pt x="69" y="8"/>
                    </a:lnTo>
                    <a:lnTo>
                      <a:pt x="60" y="21"/>
                    </a:lnTo>
                    <a:lnTo>
                      <a:pt x="49" y="38"/>
                    </a:lnTo>
                    <a:lnTo>
                      <a:pt x="38" y="56"/>
                    </a:lnTo>
                    <a:lnTo>
                      <a:pt x="25" y="73"/>
                    </a:lnTo>
                    <a:lnTo>
                      <a:pt x="15" y="88"/>
                    </a:lnTo>
                    <a:lnTo>
                      <a:pt x="6" y="97"/>
                    </a:lnTo>
                    <a:lnTo>
                      <a:pt x="1" y="9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944" name="Freeform 232">
                <a:extLst>
                  <a:ext uri="{FF2B5EF4-FFF2-40B4-BE49-F238E27FC236}">
                    <a16:creationId xmlns:a16="http://schemas.microsoft.com/office/drawing/2014/main" xmlns="" id="{E7613959-435C-41E8-949E-F8314FB6525A}"/>
                  </a:ext>
                </a:extLst>
              </p:cNvPr>
              <p:cNvSpPr>
                <a:spLocks/>
              </p:cNvSpPr>
              <p:nvPr/>
            </p:nvSpPr>
            <p:spPr bwMode="auto">
              <a:xfrm>
                <a:off x="2119" y="1114"/>
                <a:ext cx="28" cy="48"/>
              </a:xfrm>
              <a:custGeom>
                <a:avLst/>
                <a:gdLst>
                  <a:gd name="T0" fmla="*/ 1 w 55"/>
                  <a:gd name="T1" fmla="*/ 3 h 95"/>
                  <a:gd name="T2" fmla="*/ 0 w 55"/>
                  <a:gd name="T3" fmla="*/ 3 h 95"/>
                  <a:gd name="T4" fmla="*/ 1 w 55"/>
                  <a:gd name="T5" fmla="*/ 3 h 95"/>
                  <a:gd name="T6" fmla="*/ 1 w 55"/>
                  <a:gd name="T7" fmla="*/ 3 h 95"/>
                  <a:gd name="T8" fmla="*/ 1 w 55"/>
                  <a:gd name="T9" fmla="*/ 2 h 95"/>
                  <a:gd name="T10" fmla="*/ 1 w 55"/>
                  <a:gd name="T11" fmla="*/ 2 h 95"/>
                  <a:gd name="T12" fmla="*/ 1 w 55"/>
                  <a:gd name="T13" fmla="*/ 1 h 95"/>
                  <a:gd name="T14" fmla="*/ 2 w 55"/>
                  <a:gd name="T15" fmla="*/ 1 h 95"/>
                  <a:gd name="T16" fmla="*/ 2 w 55"/>
                  <a:gd name="T17" fmla="*/ 0 h 95"/>
                  <a:gd name="T18" fmla="*/ 2 w 55"/>
                  <a:gd name="T19" fmla="*/ 1 h 95"/>
                  <a:gd name="T20" fmla="*/ 2 w 55"/>
                  <a:gd name="T21" fmla="*/ 1 h 95"/>
                  <a:gd name="T22" fmla="*/ 2 w 55"/>
                  <a:gd name="T23" fmla="*/ 2 h 95"/>
                  <a:gd name="T24" fmla="*/ 1 w 55"/>
                  <a:gd name="T25" fmla="*/ 2 h 95"/>
                  <a:gd name="T26" fmla="*/ 1 w 55"/>
                  <a:gd name="T27" fmla="*/ 3 h 95"/>
                  <a:gd name="T28" fmla="*/ 1 w 55"/>
                  <a:gd name="T29" fmla="*/ 3 h 95"/>
                  <a:gd name="T30" fmla="*/ 1 w 55"/>
                  <a:gd name="T31" fmla="*/ 3 h 95"/>
                  <a:gd name="T32" fmla="*/ 1 w 55"/>
                  <a:gd name="T33" fmla="*/ 3 h 9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5" h="95">
                    <a:moveTo>
                      <a:pt x="1" y="95"/>
                    </a:moveTo>
                    <a:lnTo>
                      <a:pt x="0" y="90"/>
                    </a:lnTo>
                    <a:lnTo>
                      <a:pt x="1" y="79"/>
                    </a:lnTo>
                    <a:lnTo>
                      <a:pt x="6" y="65"/>
                    </a:lnTo>
                    <a:lnTo>
                      <a:pt x="13" y="49"/>
                    </a:lnTo>
                    <a:lnTo>
                      <a:pt x="21" y="33"/>
                    </a:lnTo>
                    <a:lnTo>
                      <a:pt x="31" y="18"/>
                    </a:lnTo>
                    <a:lnTo>
                      <a:pt x="43" y="7"/>
                    </a:lnTo>
                    <a:lnTo>
                      <a:pt x="55" y="0"/>
                    </a:lnTo>
                    <a:lnTo>
                      <a:pt x="49" y="9"/>
                    </a:lnTo>
                    <a:lnTo>
                      <a:pt x="43" y="22"/>
                    </a:lnTo>
                    <a:lnTo>
                      <a:pt x="34" y="38"/>
                    </a:lnTo>
                    <a:lnTo>
                      <a:pt x="26" y="55"/>
                    </a:lnTo>
                    <a:lnTo>
                      <a:pt x="18" y="71"/>
                    </a:lnTo>
                    <a:lnTo>
                      <a:pt x="11" y="85"/>
                    </a:lnTo>
                    <a:lnTo>
                      <a:pt x="6" y="93"/>
                    </a:lnTo>
                    <a:lnTo>
                      <a:pt x="1" y="9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25612" name="Freeform 233">
              <a:extLst>
                <a:ext uri="{FF2B5EF4-FFF2-40B4-BE49-F238E27FC236}">
                  <a16:creationId xmlns:a16="http://schemas.microsoft.com/office/drawing/2014/main" xmlns="" id="{A9CF6153-9E0E-4E26-A7B6-AF71902283F7}"/>
                </a:ext>
              </a:extLst>
            </p:cNvPr>
            <p:cNvSpPr>
              <a:spLocks/>
            </p:cNvSpPr>
            <p:nvPr/>
          </p:nvSpPr>
          <p:spPr bwMode="auto">
            <a:xfrm>
              <a:off x="2139" y="1126"/>
              <a:ext cx="29" cy="36"/>
            </a:xfrm>
            <a:custGeom>
              <a:avLst/>
              <a:gdLst>
                <a:gd name="T0" fmla="*/ 1 w 58"/>
                <a:gd name="T1" fmla="*/ 3 h 70"/>
                <a:gd name="T2" fmla="*/ 0 w 58"/>
                <a:gd name="T3" fmla="*/ 3 h 70"/>
                <a:gd name="T4" fmla="*/ 1 w 58"/>
                <a:gd name="T5" fmla="*/ 2 h 70"/>
                <a:gd name="T6" fmla="*/ 1 w 58"/>
                <a:gd name="T7" fmla="*/ 2 h 70"/>
                <a:gd name="T8" fmla="*/ 1 w 58"/>
                <a:gd name="T9" fmla="*/ 1 h 70"/>
                <a:gd name="T10" fmla="*/ 1 w 58"/>
                <a:gd name="T11" fmla="*/ 1 h 70"/>
                <a:gd name="T12" fmla="*/ 2 w 58"/>
                <a:gd name="T13" fmla="*/ 1 h 70"/>
                <a:gd name="T14" fmla="*/ 2 w 58"/>
                <a:gd name="T15" fmla="*/ 1 h 70"/>
                <a:gd name="T16" fmla="*/ 2 w 58"/>
                <a:gd name="T17" fmla="*/ 0 h 70"/>
                <a:gd name="T18" fmla="*/ 2 w 58"/>
                <a:gd name="T19" fmla="*/ 1 h 70"/>
                <a:gd name="T20" fmla="*/ 2 w 58"/>
                <a:gd name="T21" fmla="*/ 1 h 70"/>
                <a:gd name="T22" fmla="*/ 2 w 58"/>
                <a:gd name="T23" fmla="*/ 1 h 70"/>
                <a:gd name="T24" fmla="*/ 1 w 58"/>
                <a:gd name="T25" fmla="*/ 2 h 70"/>
                <a:gd name="T26" fmla="*/ 1 w 58"/>
                <a:gd name="T27" fmla="*/ 2 h 70"/>
                <a:gd name="T28" fmla="*/ 1 w 58"/>
                <a:gd name="T29" fmla="*/ 2 h 70"/>
                <a:gd name="T30" fmla="*/ 1 w 58"/>
                <a:gd name="T31" fmla="*/ 3 h 70"/>
                <a:gd name="T32" fmla="*/ 1 w 58"/>
                <a:gd name="T33" fmla="*/ 3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70">
                  <a:moveTo>
                    <a:pt x="1" y="70"/>
                  </a:moveTo>
                  <a:lnTo>
                    <a:pt x="0" y="66"/>
                  </a:lnTo>
                  <a:lnTo>
                    <a:pt x="5" y="56"/>
                  </a:lnTo>
                  <a:lnTo>
                    <a:pt x="12" y="45"/>
                  </a:lnTo>
                  <a:lnTo>
                    <a:pt x="21" y="32"/>
                  </a:lnTo>
                  <a:lnTo>
                    <a:pt x="31" y="21"/>
                  </a:lnTo>
                  <a:lnTo>
                    <a:pt x="42" y="9"/>
                  </a:lnTo>
                  <a:lnTo>
                    <a:pt x="51" y="2"/>
                  </a:lnTo>
                  <a:lnTo>
                    <a:pt x="58" y="0"/>
                  </a:lnTo>
                  <a:lnTo>
                    <a:pt x="53" y="7"/>
                  </a:lnTo>
                  <a:lnTo>
                    <a:pt x="46" y="16"/>
                  </a:lnTo>
                  <a:lnTo>
                    <a:pt x="38" y="28"/>
                  </a:lnTo>
                  <a:lnTo>
                    <a:pt x="30" y="39"/>
                  </a:lnTo>
                  <a:lnTo>
                    <a:pt x="21" y="51"/>
                  </a:lnTo>
                  <a:lnTo>
                    <a:pt x="13" y="61"/>
                  </a:lnTo>
                  <a:lnTo>
                    <a:pt x="6" y="68"/>
                  </a:lnTo>
                  <a:lnTo>
                    <a:pt x="1"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13" name="Freeform 234">
              <a:extLst>
                <a:ext uri="{FF2B5EF4-FFF2-40B4-BE49-F238E27FC236}">
                  <a16:creationId xmlns:a16="http://schemas.microsoft.com/office/drawing/2014/main" xmlns="" id="{FBDDEE14-1325-4AC8-9FF9-2AD4A26E41B8}"/>
                </a:ext>
              </a:extLst>
            </p:cNvPr>
            <p:cNvSpPr>
              <a:spLocks/>
            </p:cNvSpPr>
            <p:nvPr/>
          </p:nvSpPr>
          <p:spPr bwMode="auto">
            <a:xfrm>
              <a:off x="2161" y="1131"/>
              <a:ext cx="11" cy="26"/>
            </a:xfrm>
            <a:custGeom>
              <a:avLst/>
              <a:gdLst>
                <a:gd name="T0" fmla="*/ 1 w 22"/>
                <a:gd name="T1" fmla="*/ 2 h 52"/>
                <a:gd name="T2" fmla="*/ 0 w 22"/>
                <a:gd name="T3" fmla="*/ 2 h 52"/>
                <a:gd name="T4" fmla="*/ 1 w 22"/>
                <a:gd name="T5" fmla="*/ 1 h 52"/>
                <a:gd name="T6" fmla="*/ 1 w 22"/>
                <a:gd name="T7" fmla="*/ 1 h 52"/>
                <a:gd name="T8" fmla="*/ 1 w 22"/>
                <a:gd name="T9" fmla="*/ 0 h 52"/>
                <a:gd name="T10" fmla="*/ 1 w 22"/>
                <a:gd name="T11" fmla="*/ 1 h 52"/>
                <a:gd name="T12" fmla="*/ 1 w 22"/>
                <a:gd name="T13" fmla="*/ 1 h 52"/>
                <a:gd name="T14" fmla="*/ 1 w 22"/>
                <a:gd name="T15" fmla="*/ 2 h 52"/>
                <a:gd name="T16" fmla="*/ 1 w 22"/>
                <a:gd name="T17" fmla="*/ 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52">
                  <a:moveTo>
                    <a:pt x="2" y="52"/>
                  </a:moveTo>
                  <a:lnTo>
                    <a:pt x="0" y="43"/>
                  </a:lnTo>
                  <a:lnTo>
                    <a:pt x="3" y="26"/>
                  </a:lnTo>
                  <a:lnTo>
                    <a:pt x="10" y="8"/>
                  </a:lnTo>
                  <a:lnTo>
                    <a:pt x="22" y="0"/>
                  </a:lnTo>
                  <a:lnTo>
                    <a:pt x="14" y="14"/>
                  </a:lnTo>
                  <a:lnTo>
                    <a:pt x="11" y="32"/>
                  </a:lnTo>
                  <a:lnTo>
                    <a:pt x="8" y="49"/>
                  </a:lnTo>
                  <a:lnTo>
                    <a:pt x="2"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14" name="Freeform 235">
              <a:extLst>
                <a:ext uri="{FF2B5EF4-FFF2-40B4-BE49-F238E27FC236}">
                  <a16:creationId xmlns:a16="http://schemas.microsoft.com/office/drawing/2014/main" xmlns="" id="{E08DDF8C-DFB4-451E-81A6-50CC173811DE}"/>
                </a:ext>
              </a:extLst>
            </p:cNvPr>
            <p:cNvSpPr>
              <a:spLocks/>
            </p:cNvSpPr>
            <p:nvPr/>
          </p:nvSpPr>
          <p:spPr bwMode="auto">
            <a:xfrm>
              <a:off x="2011" y="1111"/>
              <a:ext cx="22" cy="20"/>
            </a:xfrm>
            <a:custGeom>
              <a:avLst/>
              <a:gdLst>
                <a:gd name="T0" fmla="*/ 1 w 45"/>
                <a:gd name="T1" fmla="*/ 0 h 40"/>
                <a:gd name="T2" fmla="*/ 1 w 45"/>
                <a:gd name="T3" fmla="*/ 1 h 40"/>
                <a:gd name="T4" fmla="*/ 1 w 45"/>
                <a:gd name="T5" fmla="*/ 1 h 40"/>
                <a:gd name="T6" fmla="*/ 0 w 45"/>
                <a:gd name="T7" fmla="*/ 1 h 40"/>
                <a:gd name="T8" fmla="*/ 0 w 45"/>
                <a:gd name="T9" fmla="*/ 1 h 40"/>
                <a:gd name="T10" fmla="*/ 0 w 45"/>
                <a:gd name="T11" fmla="*/ 1 h 40"/>
                <a:gd name="T12" fmla="*/ 0 w 45"/>
                <a:gd name="T13" fmla="*/ 2 h 40"/>
                <a:gd name="T14" fmla="*/ 0 w 45"/>
                <a:gd name="T15" fmla="*/ 2 h 40"/>
                <a:gd name="T16" fmla="*/ 0 w 45"/>
                <a:gd name="T17" fmla="*/ 2 h 40"/>
                <a:gd name="T18" fmla="*/ 0 w 45"/>
                <a:gd name="T19" fmla="*/ 2 h 40"/>
                <a:gd name="T20" fmla="*/ 0 w 45"/>
                <a:gd name="T21" fmla="*/ 1 h 40"/>
                <a:gd name="T22" fmla="*/ 0 w 45"/>
                <a:gd name="T23" fmla="*/ 1 h 40"/>
                <a:gd name="T24" fmla="*/ 0 w 45"/>
                <a:gd name="T25" fmla="*/ 1 h 40"/>
                <a:gd name="T26" fmla="*/ 0 w 45"/>
                <a:gd name="T27" fmla="*/ 1 h 40"/>
                <a:gd name="T28" fmla="*/ 1 w 45"/>
                <a:gd name="T29" fmla="*/ 1 h 40"/>
                <a:gd name="T30" fmla="*/ 1 w 45"/>
                <a:gd name="T31" fmla="*/ 1 h 40"/>
                <a:gd name="T32" fmla="*/ 1 w 45"/>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40">
                  <a:moveTo>
                    <a:pt x="45" y="0"/>
                  </a:moveTo>
                  <a:lnTo>
                    <a:pt x="42" y="3"/>
                  </a:lnTo>
                  <a:lnTo>
                    <a:pt x="37" y="9"/>
                  </a:lnTo>
                  <a:lnTo>
                    <a:pt x="31" y="17"/>
                  </a:lnTo>
                  <a:lnTo>
                    <a:pt x="26" y="25"/>
                  </a:lnTo>
                  <a:lnTo>
                    <a:pt x="19" y="32"/>
                  </a:lnTo>
                  <a:lnTo>
                    <a:pt x="12" y="38"/>
                  </a:lnTo>
                  <a:lnTo>
                    <a:pt x="6" y="40"/>
                  </a:lnTo>
                  <a:lnTo>
                    <a:pt x="1" y="39"/>
                  </a:lnTo>
                  <a:lnTo>
                    <a:pt x="0" y="34"/>
                  </a:lnTo>
                  <a:lnTo>
                    <a:pt x="3" y="30"/>
                  </a:lnTo>
                  <a:lnTo>
                    <a:pt x="8" y="24"/>
                  </a:lnTo>
                  <a:lnTo>
                    <a:pt x="15" y="18"/>
                  </a:lnTo>
                  <a:lnTo>
                    <a:pt x="24" y="13"/>
                  </a:lnTo>
                  <a:lnTo>
                    <a:pt x="33" y="8"/>
                  </a:lnTo>
                  <a:lnTo>
                    <a:pt x="39" y="3"/>
                  </a:lnTo>
                  <a:lnTo>
                    <a:pt x="4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15" name="Freeform 236">
              <a:extLst>
                <a:ext uri="{FF2B5EF4-FFF2-40B4-BE49-F238E27FC236}">
                  <a16:creationId xmlns:a16="http://schemas.microsoft.com/office/drawing/2014/main" xmlns="" id="{D4D5EC1E-59BD-4C38-81A1-EE99DD648AFF}"/>
                </a:ext>
              </a:extLst>
            </p:cNvPr>
            <p:cNvSpPr>
              <a:spLocks/>
            </p:cNvSpPr>
            <p:nvPr/>
          </p:nvSpPr>
          <p:spPr bwMode="auto">
            <a:xfrm>
              <a:off x="2001" y="1110"/>
              <a:ext cx="28" cy="6"/>
            </a:xfrm>
            <a:custGeom>
              <a:avLst/>
              <a:gdLst>
                <a:gd name="T0" fmla="*/ 2 w 54"/>
                <a:gd name="T1" fmla="*/ 1 h 11"/>
                <a:gd name="T2" fmla="*/ 2 w 54"/>
                <a:gd name="T3" fmla="*/ 1 h 11"/>
                <a:gd name="T4" fmla="*/ 2 w 54"/>
                <a:gd name="T5" fmla="*/ 1 h 11"/>
                <a:gd name="T6" fmla="*/ 2 w 54"/>
                <a:gd name="T7" fmla="*/ 1 h 11"/>
                <a:gd name="T8" fmla="*/ 1 w 54"/>
                <a:gd name="T9" fmla="*/ 1 h 11"/>
                <a:gd name="T10" fmla="*/ 1 w 54"/>
                <a:gd name="T11" fmla="*/ 0 h 11"/>
                <a:gd name="T12" fmla="*/ 1 w 54"/>
                <a:gd name="T13" fmla="*/ 1 h 11"/>
                <a:gd name="T14" fmla="*/ 1 w 54"/>
                <a:gd name="T15" fmla="*/ 1 h 11"/>
                <a:gd name="T16" fmla="*/ 0 w 54"/>
                <a:gd name="T17" fmla="*/ 1 h 11"/>
                <a:gd name="T18" fmla="*/ 1 w 54"/>
                <a:gd name="T19" fmla="*/ 1 h 11"/>
                <a:gd name="T20" fmla="*/ 1 w 54"/>
                <a:gd name="T21" fmla="*/ 1 h 11"/>
                <a:gd name="T22" fmla="*/ 1 w 54"/>
                <a:gd name="T23" fmla="*/ 1 h 11"/>
                <a:gd name="T24" fmla="*/ 1 w 54"/>
                <a:gd name="T25" fmla="*/ 1 h 11"/>
                <a:gd name="T26" fmla="*/ 1 w 54"/>
                <a:gd name="T27" fmla="*/ 1 h 11"/>
                <a:gd name="T28" fmla="*/ 2 w 54"/>
                <a:gd name="T29" fmla="*/ 1 h 11"/>
                <a:gd name="T30" fmla="*/ 2 w 54"/>
                <a:gd name="T31" fmla="*/ 1 h 11"/>
                <a:gd name="T32" fmla="*/ 2 w 54"/>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11">
                  <a:moveTo>
                    <a:pt x="54" y="3"/>
                  </a:moveTo>
                  <a:lnTo>
                    <a:pt x="51" y="3"/>
                  </a:lnTo>
                  <a:lnTo>
                    <a:pt x="44" y="2"/>
                  </a:lnTo>
                  <a:lnTo>
                    <a:pt x="34" y="1"/>
                  </a:lnTo>
                  <a:lnTo>
                    <a:pt x="25" y="1"/>
                  </a:lnTo>
                  <a:lnTo>
                    <a:pt x="16" y="0"/>
                  </a:lnTo>
                  <a:lnTo>
                    <a:pt x="8" y="1"/>
                  </a:lnTo>
                  <a:lnTo>
                    <a:pt x="2" y="3"/>
                  </a:lnTo>
                  <a:lnTo>
                    <a:pt x="0" y="6"/>
                  </a:lnTo>
                  <a:lnTo>
                    <a:pt x="1" y="10"/>
                  </a:lnTo>
                  <a:lnTo>
                    <a:pt x="7" y="11"/>
                  </a:lnTo>
                  <a:lnTo>
                    <a:pt x="14" y="11"/>
                  </a:lnTo>
                  <a:lnTo>
                    <a:pt x="22" y="10"/>
                  </a:lnTo>
                  <a:lnTo>
                    <a:pt x="31" y="9"/>
                  </a:lnTo>
                  <a:lnTo>
                    <a:pt x="40" y="6"/>
                  </a:lnTo>
                  <a:lnTo>
                    <a:pt x="48" y="4"/>
                  </a:lnTo>
                  <a:lnTo>
                    <a:pt x="54"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16" name="Freeform 237">
              <a:extLst>
                <a:ext uri="{FF2B5EF4-FFF2-40B4-BE49-F238E27FC236}">
                  <a16:creationId xmlns:a16="http://schemas.microsoft.com/office/drawing/2014/main" xmlns="" id="{7A1B6315-87AA-4265-BF6C-DE142A861589}"/>
                </a:ext>
              </a:extLst>
            </p:cNvPr>
            <p:cNvSpPr>
              <a:spLocks/>
            </p:cNvSpPr>
            <p:nvPr/>
          </p:nvSpPr>
          <p:spPr bwMode="auto">
            <a:xfrm>
              <a:off x="2008" y="1089"/>
              <a:ext cx="26" cy="23"/>
            </a:xfrm>
            <a:custGeom>
              <a:avLst/>
              <a:gdLst>
                <a:gd name="T0" fmla="*/ 2 w 51"/>
                <a:gd name="T1" fmla="*/ 2 h 45"/>
                <a:gd name="T2" fmla="*/ 2 w 51"/>
                <a:gd name="T3" fmla="*/ 2 h 45"/>
                <a:gd name="T4" fmla="*/ 2 w 51"/>
                <a:gd name="T5" fmla="*/ 2 h 45"/>
                <a:gd name="T6" fmla="*/ 1 w 51"/>
                <a:gd name="T7" fmla="*/ 1 h 45"/>
                <a:gd name="T8" fmla="*/ 1 w 51"/>
                <a:gd name="T9" fmla="*/ 1 h 45"/>
                <a:gd name="T10" fmla="*/ 1 w 51"/>
                <a:gd name="T11" fmla="*/ 1 h 45"/>
                <a:gd name="T12" fmla="*/ 1 w 51"/>
                <a:gd name="T13" fmla="*/ 1 h 45"/>
                <a:gd name="T14" fmla="*/ 0 w 51"/>
                <a:gd name="T15" fmla="*/ 1 h 45"/>
                <a:gd name="T16" fmla="*/ 1 w 51"/>
                <a:gd name="T17" fmla="*/ 0 h 45"/>
                <a:gd name="T18" fmla="*/ 1 w 51"/>
                <a:gd name="T19" fmla="*/ 0 h 45"/>
                <a:gd name="T20" fmla="*/ 1 w 51"/>
                <a:gd name="T21" fmla="*/ 1 h 45"/>
                <a:gd name="T22" fmla="*/ 1 w 51"/>
                <a:gd name="T23" fmla="*/ 1 h 45"/>
                <a:gd name="T24" fmla="*/ 1 w 51"/>
                <a:gd name="T25" fmla="*/ 1 h 45"/>
                <a:gd name="T26" fmla="*/ 2 w 51"/>
                <a:gd name="T27" fmla="*/ 1 h 45"/>
                <a:gd name="T28" fmla="*/ 2 w 51"/>
                <a:gd name="T29" fmla="*/ 2 h 45"/>
                <a:gd name="T30" fmla="*/ 2 w 51"/>
                <a:gd name="T31" fmla="*/ 2 h 45"/>
                <a:gd name="T32" fmla="*/ 2 w 51"/>
                <a:gd name="T33" fmla="*/ 2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5">
                  <a:moveTo>
                    <a:pt x="51" y="45"/>
                  </a:moveTo>
                  <a:lnTo>
                    <a:pt x="44" y="40"/>
                  </a:lnTo>
                  <a:lnTo>
                    <a:pt x="35" y="35"/>
                  </a:lnTo>
                  <a:lnTo>
                    <a:pt x="26" y="28"/>
                  </a:lnTo>
                  <a:lnTo>
                    <a:pt x="17" y="21"/>
                  </a:lnTo>
                  <a:lnTo>
                    <a:pt x="9" y="14"/>
                  </a:lnTo>
                  <a:lnTo>
                    <a:pt x="3" y="8"/>
                  </a:lnTo>
                  <a:lnTo>
                    <a:pt x="0" y="4"/>
                  </a:lnTo>
                  <a:lnTo>
                    <a:pt x="1" y="0"/>
                  </a:lnTo>
                  <a:lnTo>
                    <a:pt x="5" y="0"/>
                  </a:lnTo>
                  <a:lnTo>
                    <a:pt x="11" y="4"/>
                  </a:lnTo>
                  <a:lnTo>
                    <a:pt x="18" y="9"/>
                  </a:lnTo>
                  <a:lnTo>
                    <a:pt x="26" y="17"/>
                  </a:lnTo>
                  <a:lnTo>
                    <a:pt x="34" y="25"/>
                  </a:lnTo>
                  <a:lnTo>
                    <a:pt x="41" y="34"/>
                  </a:lnTo>
                  <a:lnTo>
                    <a:pt x="47" y="40"/>
                  </a:lnTo>
                  <a:lnTo>
                    <a:pt x="51" y="4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17" name="Freeform 238">
              <a:extLst>
                <a:ext uri="{FF2B5EF4-FFF2-40B4-BE49-F238E27FC236}">
                  <a16:creationId xmlns:a16="http://schemas.microsoft.com/office/drawing/2014/main" xmlns="" id="{E170E294-9C73-40B8-AE10-A16E99BB8DD3}"/>
                </a:ext>
              </a:extLst>
            </p:cNvPr>
            <p:cNvSpPr>
              <a:spLocks/>
            </p:cNvSpPr>
            <p:nvPr/>
          </p:nvSpPr>
          <p:spPr bwMode="auto">
            <a:xfrm>
              <a:off x="2165" y="1094"/>
              <a:ext cx="7" cy="34"/>
            </a:xfrm>
            <a:custGeom>
              <a:avLst/>
              <a:gdLst>
                <a:gd name="T0" fmla="*/ 0 w 15"/>
                <a:gd name="T1" fmla="*/ 3 h 68"/>
                <a:gd name="T2" fmla="*/ 0 w 15"/>
                <a:gd name="T3" fmla="*/ 2 h 68"/>
                <a:gd name="T4" fmla="*/ 0 w 15"/>
                <a:gd name="T5" fmla="*/ 1 h 68"/>
                <a:gd name="T6" fmla="*/ 0 w 15"/>
                <a:gd name="T7" fmla="*/ 1 h 68"/>
                <a:gd name="T8" fmla="*/ 0 w 15"/>
                <a:gd name="T9" fmla="*/ 0 h 68"/>
                <a:gd name="T10" fmla="*/ 0 w 15"/>
                <a:gd name="T11" fmla="*/ 1 h 68"/>
                <a:gd name="T12" fmla="*/ 0 w 15"/>
                <a:gd name="T13" fmla="*/ 1 h 68"/>
                <a:gd name="T14" fmla="*/ 0 w 15"/>
                <a:gd name="T15" fmla="*/ 2 h 68"/>
                <a:gd name="T16" fmla="*/ 0 w 15"/>
                <a:gd name="T17" fmla="*/ 3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68">
                  <a:moveTo>
                    <a:pt x="3" y="68"/>
                  </a:moveTo>
                  <a:lnTo>
                    <a:pt x="1" y="51"/>
                  </a:lnTo>
                  <a:lnTo>
                    <a:pt x="0" y="28"/>
                  </a:lnTo>
                  <a:lnTo>
                    <a:pt x="1" y="10"/>
                  </a:lnTo>
                  <a:lnTo>
                    <a:pt x="9" y="0"/>
                  </a:lnTo>
                  <a:lnTo>
                    <a:pt x="15" y="8"/>
                  </a:lnTo>
                  <a:lnTo>
                    <a:pt x="13" y="27"/>
                  </a:lnTo>
                  <a:lnTo>
                    <a:pt x="7" y="50"/>
                  </a:lnTo>
                  <a:lnTo>
                    <a:pt x="3"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18" name="Freeform 239">
              <a:extLst>
                <a:ext uri="{FF2B5EF4-FFF2-40B4-BE49-F238E27FC236}">
                  <a16:creationId xmlns:a16="http://schemas.microsoft.com/office/drawing/2014/main" xmlns="" id="{FEB99582-A983-4A5E-A4B3-CD32FF02CF8B}"/>
                </a:ext>
              </a:extLst>
            </p:cNvPr>
            <p:cNvSpPr>
              <a:spLocks/>
            </p:cNvSpPr>
            <p:nvPr/>
          </p:nvSpPr>
          <p:spPr bwMode="auto">
            <a:xfrm>
              <a:off x="2172" y="1101"/>
              <a:ext cx="15" cy="32"/>
            </a:xfrm>
            <a:custGeom>
              <a:avLst/>
              <a:gdLst>
                <a:gd name="T0" fmla="*/ 0 w 30"/>
                <a:gd name="T1" fmla="*/ 2 h 65"/>
                <a:gd name="T2" fmla="*/ 1 w 30"/>
                <a:gd name="T3" fmla="*/ 1 h 65"/>
                <a:gd name="T4" fmla="*/ 1 w 30"/>
                <a:gd name="T5" fmla="*/ 0 h 65"/>
                <a:gd name="T6" fmla="*/ 1 w 30"/>
                <a:gd name="T7" fmla="*/ 0 h 65"/>
                <a:gd name="T8" fmla="*/ 1 w 30"/>
                <a:gd name="T9" fmla="*/ 0 h 65"/>
                <a:gd name="T10" fmla="*/ 1 w 30"/>
                <a:gd name="T11" fmla="*/ 0 h 65"/>
                <a:gd name="T12" fmla="*/ 1 w 30"/>
                <a:gd name="T13" fmla="*/ 0 h 65"/>
                <a:gd name="T14" fmla="*/ 1 w 30"/>
                <a:gd name="T15" fmla="*/ 0 h 65"/>
                <a:gd name="T16" fmla="*/ 1 w 30"/>
                <a:gd name="T17" fmla="*/ 0 h 65"/>
                <a:gd name="T18" fmla="*/ 1 w 30"/>
                <a:gd name="T19" fmla="*/ 1 h 65"/>
                <a:gd name="T20" fmla="*/ 1 w 30"/>
                <a:gd name="T21" fmla="*/ 1 h 65"/>
                <a:gd name="T22" fmla="*/ 1 w 30"/>
                <a:gd name="T23" fmla="*/ 1 h 65"/>
                <a:gd name="T24" fmla="*/ 0 w 30"/>
                <a:gd name="T25" fmla="*/ 2 h 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65">
                  <a:moveTo>
                    <a:pt x="0" y="65"/>
                  </a:moveTo>
                  <a:lnTo>
                    <a:pt x="2" y="49"/>
                  </a:lnTo>
                  <a:lnTo>
                    <a:pt x="8" y="28"/>
                  </a:lnTo>
                  <a:lnTo>
                    <a:pt x="16" y="8"/>
                  </a:lnTo>
                  <a:lnTo>
                    <a:pt x="26" y="0"/>
                  </a:lnTo>
                  <a:lnTo>
                    <a:pt x="30" y="3"/>
                  </a:lnTo>
                  <a:lnTo>
                    <a:pt x="29" y="8"/>
                  </a:lnTo>
                  <a:lnTo>
                    <a:pt x="25" y="18"/>
                  </a:lnTo>
                  <a:lnTo>
                    <a:pt x="21" y="29"/>
                  </a:lnTo>
                  <a:lnTo>
                    <a:pt x="14" y="41"/>
                  </a:lnTo>
                  <a:lnTo>
                    <a:pt x="8" y="51"/>
                  </a:lnTo>
                  <a:lnTo>
                    <a:pt x="3" y="60"/>
                  </a:lnTo>
                  <a:lnTo>
                    <a:pt x="0" y="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19" name="Freeform 240">
              <a:extLst>
                <a:ext uri="{FF2B5EF4-FFF2-40B4-BE49-F238E27FC236}">
                  <a16:creationId xmlns:a16="http://schemas.microsoft.com/office/drawing/2014/main" xmlns="" id="{2B23B273-D631-4F4A-B021-ECDA55B13C02}"/>
                </a:ext>
              </a:extLst>
            </p:cNvPr>
            <p:cNvSpPr>
              <a:spLocks/>
            </p:cNvSpPr>
            <p:nvPr/>
          </p:nvSpPr>
          <p:spPr bwMode="auto">
            <a:xfrm>
              <a:off x="2151" y="1094"/>
              <a:ext cx="8" cy="32"/>
            </a:xfrm>
            <a:custGeom>
              <a:avLst/>
              <a:gdLst>
                <a:gd name="T0" fmla="*/ 1 w 15"/>
                <a:gd name="T1" fmla="*/ 2 h 65"/>
                <a:gd name="T2" fmla="*/ 1 w 15"/>
                <a:gd name="T3" fmla="*/ 1 h 65"/>
                <a:gd name="T4" fmla="*/ 0 w 15"/>
                <a:gd name="T5" fmla="*/ 1 h 65"/>
                <a:gd name="T6" fmla="*/ 1 w 15"/>
                <a:gd name="T7" fmla="*/ 0 h 65"/>
                <a:gd name="T8" fmla="*/ 1 w 15"/>
                <a:gd name="T9" fmla="*/ 0 h 65"/>
                <a:gd name="T10" fmla="*/ 1 w 15"/>
                <a:gd name="T11" fmla="*/ 0 h 65"/>
                <a:gd name="T12" fmla="*/ 1 w 15"/>
                <a:gd name="T13" fmla="*/ 0 h 65"/>
                <a:gd name="T14" fmla="*/ 1 w 15"/>
                <a:gd name="T15" fmla="*/ 1 h 65"/>
                <a:gd name="T16" fmla="*/ 1 w 15"/>
                <a:gd name="T17" fmla="*/ 2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65">
                  <a:moveTo>
                    <a:pt x="8" y="65"/>
                  </a:moveTo>
                  <a:lnTo>
                    <a:pt x="3" y="54"/>
                  </a:lnTo>
                  <a:lnTo>
                    <a:pt x="0" y="34"/>
                  </a:lnTo>
                  <a:lnTo>
                    <a:pt x="1" y="13"/>
                  </a:lnTo>
                  <a:lnTo>
                    <a:pt x="9" y="0"/>
                  </a:lnTo>
                  <a:lnTo>
                    <a:pt x="15" y="5"/>
                  </a:lnTo>
                  <a:lnTo>
                    <a:pt x="14" y="23"/>
                  </a:lnTo>
                  <a:lnTo>
                    <a:pt x="11" y="46"/>
                  </a:lnTo>
                  <a:lnTo>
                    <a:pt x="8" y="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20" name="Freeform 241">
              <a:extLst>
                <a:ext uri="{FF2B5EF4-FFF2-40B4-BE49-F238E27FC236}">
                  <a16:creationId xmlns:a16="http://schemas.microsoft.com/office/drawing/2014/main" xmlns="" id="{47649708-905C-4FF1-AAE4-A38350C9AD70}"/>
                </a:ext>
              </a:extLst>
            </p:cNvPr>
            <p:cNvSpPr>
              <a:spLocks/>
            </p:cNvSpPr>
            <p:nvPr/>
          </p:nvSpPr>
          <p:spPr bwMode="auto">
            <a:xfrm>
              <a:off x="2139" y="1085"/>
              <a:ext cx="6" cy="35"/>
            </a:xfrm>
            <a:custGeom>
              <a:avLst/>
              <a:gdLst>
                <a:gd name="T0" fmla="*/ 1 w 12"/>
                <a:gd name="T1" fmla="*/ 3 h 69"/>
                <a:gd name="T2" fmla="*/ 1 w 12"/>
                <a:gd name="T3" fmla="*/ 2 h 69"/>
                <a:gd name="T4" fmla="*/ 1 w 12"/>
                <a:gd name="T5" fmla="*/ 2 h 69"/>
                <a:gd name="T6" fmla="*/ 0 w 12"/>
                <a:gd name="T7" fmla="*/ 1 h 69"/>
                <a:gd name="T8" fmla="*/ 1 w 12"/>
                <a:gd name="T9" fmla="*/ 0 h 69"/>
                <a:gd name="T10" fmla="*/ 1 w 12"/>
                <a:gd name="T11" fmla="*/ 1 h 69"/>
                <a:gd name="T12" fmla="*/ 1 w 12"/>
                <a:gd name="T13" fmla="*/ 1 h 69"/>
                <a:gd name="T14" fmla="*/ 1 w 12"/>
                <a:gd name="T15" fmla="*/ 2 h 69"/>
                <a:gd name="T16" fmla="*/ 1 w 12"/>
                <a:gd name="T17" fmla="*/ 3 h 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69">
                  <a:moveTo>
                    <a:pt x="12" y="69"/>
                  </a:moveTo>
                  <a:lnTo>
                    <a:pt x="6" y="55"/>
                  </a:lnTo>
                  <a:lnTo>
                    <a:pt x="1" y="33"/>
                  </a:lnTo>
                  <a:lnTo>
                    <a:pt x="0" y="12"/>
                  </a:lnTo>
                  <a:lnTo>
                    <a:pt x="6" y="0"/>
                  </a:lnTo>
                  <a:lnTo>
                    <a:pt x="10" y="5"/>
                  </a:lnTo>
                  <a:lnTo>
                    <a:pt x="12" y="23"/>
                  </a:lnTo>
                  <a:lnTo>
                    <a:pt x="10" y="47"/>
                  </a:lnTo>
                  <a:lnTo>
                    <a:pt x="12" y="6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21" name="Freeform 242">
              <a:extLst>
                <a:ext uri="{FF2B5EF4-FFF2-40B4-BE49-F238E27FC236}">
                  <a16:creationId xmlns:a16="http://schemas.microsoft.com/office/drawing/2014/main" xmlns="" id="{0AD19263-2D76-49CB-B259-D471030AA657}"/>
                </a:ext>
              </a:extLst>
            </p:cNvPr>
            <p:cNvSpPr>
              <a:spLocks/>
            </p:cNvSpPr>
            <p:nvPr/>
          </p:nvSpPr>
          <p:spPr bwMode="auto">
            <a:xfrm>
              <a:off x="2126" y="1079"/>
              <a:ext cx="7" cy="34"/>
            </a:xfrm>
            <a:custGeom>
              <a:avLst/>
              <a:gdLst>
                <a:gd name="T0" fmla="*/ 0 w 15"/>
                <a:gd name="T1" fmla="*/ 3 h 68"/>
                <a:gd name="T2" fmla="*/ 0 w 15"/>
                <a:gd name="T3" fmla="*/ 2 h 68"/>
                <a:gd name="T4" fmla="*/ 0 w 15"/>
                <a:gd name="T5" fmla="*/ 1 h 68"/>
                <a:gd name="T6" fmla="*/ 0 w 15"/>
                <a:gd name="T7" fmla="*/ 1 h 68"/>
                <a:gd name="T8" fmla="*/ 0 w 15"/>
                <a:gd name="T9" fmla="*/ 0 h 68"/>
                <a:gd name="T10" fmla="*/ 0 w 15"/>
                <a:gd name="T11" fmla="*/ 1 h 68"/>
                <a:gd name="T12" fmla="*/ 0 w 15"/>
                <a:gd name="T13" fmla="*/ 1 h 68"/>
                <a:gd name="T14" fmla="*/ 0 w 15"/>
                <a:gd name="T15" fmla="*/ 2 h 68"/>
                <a:gd name="T16" fmla="*/ 0 w 15"/>
                <a:gd name="T17" fmla="*/ 3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68">
                  <a:moveTo>
                    <a:pt x="15" y="68"/>
                  </a:moveTo>
                  <a:lnTo>
                    <a:pt x="9" y="52"/>
                  </a:lnTo>
                  <a:lnTo>
                    <a:pt x="3" y="29"/>
                  </a:lnTo>
                  <a:lnTo>
                    <a:pt x="0" y="10"/>
                  </a:lnTo>
                  <a:lnTo>
                    <a:pt x="4" y="0"/>
                  </a:lnTo>
                  <a:lnTo>
                    <a:pt x="10" y="9"/>
                  </a:lnTo>
                  <a:lnTo>
                    <a:pt x="12" y="27"/>
                  </a:lnTo>
                  <a:lnTo>
                    <a:pt x="12" y="50"/>
                  </a:lnTo>
                  <a:lnTo>
                    <a:pt x="15"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22" name="Freeform 243">
              <a:extLst>
                <a:ext uri="{FF2B5EF4-FFF2-40B4-BE49-F238E27FC236}">
                  <a16:creationId xmlns:a16="http://schemas.microsoft.com/office/drawing/2014/main" xmlns="" id="{19643105-8B58-4334-A6FF-6155A6383F2D}"/>
                </a:ext>
              </a:extLst>
            </p:cNvPr>
            <p:cNvSpPr>
              <a:spLocks/>
            </p:cNvSpPr>
            <p:nvPr/>
          </p:nvSpPr>
          <p:spPr bwMode="auto">
            <a:xfrm>
              <a:off x="2112" y="1072"/>
              <a:ext cx="9" cy="38"/>
            </a:xfrm>
            <a:custGeom>
              <a:avLst/>
              <a:gdLst>
                <a:gd name="T0" fmla="*/ 1 w 18"/>
                <a:gd name="T1" fmla="*/ 3 h 76"/>
                <a:gd name="T2" fmla="*/ 1 w 18"/>
                <a:gd name="T3" fmla="*/ 2 h 76"/>
                <a:gd name="T4" fmla="*/ 1 w 18"/>
                <a:gd name="T5" fmla="*/ 1 h 76"/>
                <a:gd name="T6" fmla="*/ 0 w 18"/>
                <a:gd name="T7" fmla="*/ 1 h 76"/>
                <a:gd name="T8" fmla="*/ 1 w 18"/>
                <a:gd name="T9" fmla="*/ 0 h 76"/>
                <a:gd name="T10" fmla="*/ 1 w 18"/>
                <a:gd name="T11" fmla="*/ 1 h 76"/>
                <a:gd name="T12" fmla="*/ 1 w 18"/>
                <a:gd name="T13" fmla="*/ 1 h 76"/>
                <a:gd name="T14" fmla="*/ 1 w 18"/>
                <a:gd name="T15" fmla="*/ 2 h 76"/>
                <a:gd name="T16" fmla="*/ 1 w 18"/>
                <a:gd name="T17" fmla="*/ 3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76">
                  <a:moveTo>
                    <a:pt x="18" y="76"/>
                  </a:moveTo>
                  <a:lnTo>
                    <a:pt x="10" y="56"/>
                  </a:lnTo>
                  <a:lnTo>
                    <a:pt x="2" y="31"/>
                  </a:lnTo>
                  <a:lnTo>
                    <a:pt x="0" y="9"/>
                  </a:lnTo>
                  <a:lnTo>
                    <a:pt x="7" y="0"/>
                  </a:lnTo>
                  <a:lnTo>
                    <a:pt x="15" y="9"/>
                  </a:lnTo>
                  <a:lnTo>
                    <a:pt x="17" y="31"/>
                  </a:lnTo>
                  <a:lnTo>
                    <a:pt x="16" y="57"/>
                  </a:lnTo>
                  <a:lnTo>
                    <a:pt x="18" y="7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23" name="Freeform 244">
              <a:extLst>
                <a:ext uri="{FF2B5EF4-FFF2-40B4-BE49-F238E27FC236}">
                  <a16:creationId xmlns:a16="http://schemas.microsoft.com/office/drawing/2014/main" xmlns="" id="{6DC9566F-BC14-46D9-A257-CB84348D5A95}"/>
                </a:ext>
              </a:extLst>
            </p:cNvPr>
            <p:cNvSpPr>
              <a:spLocks/>
            </p:cNvSpPr>
            <p:nvPr/>
          </p:nvSpPr>
          <p:spPr bwMode="auto">
            <a:xfrm>
              <a:off x="2094" y="1066"/>
              <a:ext cx="13" cy="42"/>
            </a:xfrm>
            <a:custGeom>
              <a:avLst/>
              <a:gdLst>
                <a:gd name="T0" fmla="*/ 0 w 27"/>
                <a:gd name="T1" fmla="*/ 3 h 84"/>
                <a:gd name="T2" fmla="*/ 0 w 27"/>
                <a:gd name="T3" fmla="*/ 3 h 84"/>
                <a:gd name="T4" fmla="*/ 0 w 27"/>
                <a:gd name="T5" fmla="*/ 2 h 84"/>
                <a:gd name="T6" fmla="*/ 0 w 27"/>
                <a:gd name="T7" fmla="*/ 2 h 84"/>
                <a:gd name="T8" fmla="*/ 0 w 27"/>
                <a:gd name="T9" fmla="*/ 2 h 84"/>
                <a:gd name="T10" fmla="*/ 0 w 27"/>
                <a:gd name="T11" fmla="*/ 1 h 84"/>
                <a:gd name="T12" fmla="*/ 0 w 27"/>
                <a:gd name="T13" fmla="*/ 1 h 84"/>
                <a:gd name="T14" fmla="*/ 0 w 27"/>
                <a:gd name="T15" fmla="*/ 1 h 84"/>
                <a:gd name="T16" fmla="*/ 0 w 27"/>
                <a:gd name="T17" fmla="*/ 0 h 84"/>
                <a:gd name="T18" fmla="*/ 0 w 27"/>
                <a:gd name="T19" fmla="*/ 1 h 84"/>
                <a:gd name="T20" fmla="*/ 0 w 27"/>
                <a:gd name="T21" fmla="*/ 2 h 84"/>
                <a:gd name="T22" fmla="*/ 0 w 27"/>
                <a:gd name="T23" fmla="*/ 3 h 84"/>
                <a:gd name="T24" fmla="*/ 0 w 27"/>
                <a:gd name="T25" fmla="*/ 3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84">
                  <a:moveTo>
                    <a:pt x="27" y="84"/>
                  </a:moveTo>
                  <a:lnTo>
                    <a:pt x="23" y="76"/>
                  </a:lnTo>
                  <a:lnTo>
                    <a:pt x="18" y="63"/>
                  </a:lnTo>
                  <a:lnTo>
                    <a:pt x="12" y="50"/>
                  </a:lnTo>
                  <a:lnTo>
                    <a:pt x="7" y="35"/>
                  </a:lnTo>
                  <a:lnTo>
                    <a:pt x="3" y="21"/>
                  </a:lnTo>
                  <a:lnTo>
                    <a:pt x="0" y="9"/>
                  </a:lnTo>
                  <a:lnTo>
                    <a:pt x="1" y="2"/>
                  </a:lnTo>
                  <a:lnTo>
                    <a:pt x="5" y="0"/>
                  </a:lnTo>
                  <a:lnTo>
                    <a:pt x="15" y="13"/>
                  </a:lnTo>
                  <a:lnTo>
                    <a:pt x="21" y="39"/>
                  </a:lnTo>
                  <a:lnTo>
                    <a:pt x="23" y="67"/>
                  </a:lnTo>
                  <a:lnTo>
                    <a:pt x="27" y="8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24" name="Freeform 245">
              <a:extLst>
                <a:ext uri="{FF2B5EF4-FFF2-40B4-BE49-F238E27FC236}">
                  <a16:creationId xmlns:a16="http://schemas.microsoft.com/office/drawing/2014/main" xmlns="" id="{44D1462C-4994-4042-B02C-D11821A24064}"/>
                </a:ext>
              </a:extLst>
            </p:cNvPr>
            <p:cNvSpPr>
              <a:spLocks/>
            </p:cNvSpPr>
            <p:nvPr/>
          </p:nvSpPr>
          <p:spPr bwMode="auto">
            <a:xfrm>
              <a:off x="2079" y="1062"/>
              <a:ext cx="17" cy="45"/>
            </a:xfrm>
            <a:custGeom>
              <a:avLst/>
              <a:gdLst>
                <a:gd name="T0" fmla="*/ 1 w 35"/>
                <a:gd name="T1" fmla="*/ 2 h 91"/>
                <a:gd name="T2" fmla="*/ 0 w 35"/>
                <a:gd name="T3" fmla="*/ 2 h 91"/>
                <a:gd name="T4" fmla="*/ 0 w 35"/>
                <a:gd name="T5" fmla="*/ 2 h 91"/>
                <a:gd name="T6" fmla="*/ 0 w 35"/>
                <a:gd name="T7" fmla="*/ 1 h 91"/>
                <a:gd name="T8" fmla="*/ 0 w 35"/>
                <a:gd name="T9" fmla="*/ 1 h 91"/>
                <a:gd name="T10" fmla="*/ 0 w 35"/>
                <a:gd name="T11" fmla="*/ 0 h 91"/>
                <a:gd name="T12" fmla="*/ 0 w 35"/>
                <a:gd name="T13" fmla="*/ 0 h 91"/>
                <a:gd name="T14" fmla="*/ 0 w 35"/>
                <a:gd name="T15" fmla="*/ 0 h 91"/>
                <a:gd name="T16" fmla="*/ 0 w 35"/>
                <a:gd name="T17" fmla="*/ 0 h 91"/>
                <a:gd name="T18" fmla="*/ 0 w 35"/>
                <a:gd name="T19" fmla="*/ 0 h 91"/>
                <a:gd name="T20" fmla="*/ 0 w 35"/>
                <a:gd name="T21" fmla="*/ 1 h 91"/>
                <a:gd name="T22" fmla="*/ 1 w 35"/>
                <a:gd name="T23" fmla="*/ 2 h 91"/>
                <a:gd name="T24" fmla="*/ 1 w 35"/>
                <a:gd name="T25" fmla="*/ 2 h 9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5" h="91">
                  <a:moveTo>
                    <a:pt x="35" y="91"/>
                  </a:moveTo>
                  <a:lnTo>
                    <a:pt x="27" y="83"/>
                  </a:lnTo>
                  <a:lnTo>
                    <a:pt x="19" y="70"/>
                  </a:lnTo>
                  <a:lnTo>
                    <a:pt x="12" y="56"/>
                  </a:lnTo>
                  <a:lnTo>
                    <a:pt x="6" y="40"/>
                  </a:lnTo>
                  <a:lnTo>
                    <a:pt x="1" y="25"/>
                  </a:lnTo>
                  <a:lnTo>
                    <a:pt x="0" y="13"/>
                  </a:lnTo>
                  <a:lnTo>
                    <a:pt x="1" y="3"/>
                  </a:lnTo>
                  <a:lnTo>
                    <a:pt x="6" y="0"/>
                  </a:lnTo>
                  <a:lnTo>
                    <a:pt x="18" y="10"/>
                  </a:lnTo>
                  <a:lnTo>
                    <a:pt x="27" y="37"/>
                  </a:lnTo>
                  <a:lnTo>
                    <a:pt x="33" y="68"/>
                  </a:lnTo>
                  <a:lnTo>
                    <a:pt x="35" y="9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25" name="Freeform 246">
              <a:extLst>
                <a:ext uri="{FF2B5EF4-FFF2-40B4-BE49-F238E27FC236}">
                  <a16:creationId xmlns:a16="http://schemas.microsoft.com/office/drawing/2014/main" xmlns="" id="{C44FE875-2043-4AFD-86C8-9C56B75E0EDE}"/>
                </a:ext>
              </a:extLst>
            </p:cNvPr>
            <p:cNvSpPr>
              <a:spLocks/>
            </p:cNvSpPr>
            <p:nvPr/>
          </p:nvSpPr>
          <p:spPr bwMode="auto">
            <a:xfrm>
              <a:off x="2052" y="1066"/>
              <a:ext cx="28" cy="43"/>
            </a:xfrm>
            <a:custGeom>
              <a:avLst/>
              <a:gdLst>
                <a:gd name="T0" fmla="*/ 2 w 56"/>
                <a:gd name="T1" fmla="*/ 3 h 85"/>
                <a:gd name="T2" fmla="*/ 2 w 56"/>
                <a:gd name="T3" fmla="*/ 3 h 85"/>
                <a:gd name="T4" fmla="*/ 2 w 56"/>
                <a:gd name="T5" fmla="*/ 3 h 85"/>
                <a:gd name="T6" fmla="*/ 1 w 56"/>
                <a:gd name="T7" fmla="*/ 2 h 85"/>
                <a:gd name="T8" fmla="*/ 1 w 56"/>
                <a:gd name="T9" fmla="*/ 2 h 85"/>
                <a:gd name="T10" fmla="*/ 1 w 56"/>
                <a:gd name="T11" fmla="*/ 1 h 85"/>
                <a:gd name="T12" fmla="*/ 1 w 56"/>
                <a:gd name="T13" fmla="*/ 1 h 85"/>
                <a:gd name="T14" fmla="*/ 0 w 56"/>
                <a:gd name="T15" fmla="*/ 1 h 85"/>
                <a:gd name="T16" fmla="*/ 1 w 56"/>
                <a:gd name="T17" fmla="*/ 0 h 85"/>
                <a:gd name="T18" fmla="*/ 1 w 56"/>
                <a:gd name="T19" fmla="*/ 0 h 85"/>
                <a:gd name="T20" fmla="*/ 1 w 56"/>
                <a:gd name="T21" fmla="*/ 1 h 85"/>
                <a:gd name="T22" fmla="*/ 1 w 56"/>
                <a:gd name="T23" fmla="*/ 1 h 85"/>
                <a:gd name="T24" fmla="*/ 1 w 56"/>
                <a:gd name="T25" fmla="*/ 1 h 85"/>
                <a:gd name="T26" fmla="*/ 2 w 56"/>
                <a:gd name="T27" fmla="*/ 2 h 85"/>
                <a:gd name="T28" fmla="*/ 2 w 56"/>
                <a:gd name="T29" fmla="*/ 2 h 85"/>
                <a:gd name="T30" fmla="*/ 2 w 56"/>
                <a:gd name="T31" fmla="*/ 3 h 85"/>
                <a:gd name="T32" fmla="*/ 2 w 56"/>
                <a:gd name="T33" fmla="*/ 3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85">
                  <a:moveTo>
                    <a:pt x="56" y="85"/>
                  </a:moveTo>
                  <a:lnTo>
                    <a:pt x="47" y="77"/>
                  </a:lnTo>
                  <a:lnTo>
                    <a:pt x="38" y="67"/>
                  </a:lnTo>
                  <a:lnTo>
                    <a:pt x="27" y="53"/>
                  </a:lnTo>
                  <a:lnTo>
                    <a:pt x="17" y="39"/>
                  </a:lnTo>
                  <a:lnTo>
                    <a:pt x="8" y="25"/>
                  </a:lnTo>
                  <a:lnTo>
                    <a:pt x="2" y="14"/>
                  </a:lnTo>
                  <a:lnTo>
                    <a:pt x="0" y="5"/>
                  </a:lnTo>
                  <a:lnTo>
                    <a:pt x="2" y="0"/>
                  </a:lnTo>
                  <a:lnTo>
                    <a:pt x="8" y="0"/>
                  </a:lnTo>
                  <a:lnTo>
                    <a:pt x="15" y="7"/>
                  </a:lnTo>
                  <a:lnTo>
                    <a:pt x="23" y="16"/>
                  </a:lnTo>
                  <a:lnTo>
                    <a:pt x="32" y="29"/>
                  </a:lnTo>
                  <a:lnTo>
                    <a:pt x="40" y="44"/>
                  </a:lnTo>
                  <a:lnTo>
                    <a:pt x="47" y="59"/>
                  </a:lnTo>
                  <a:lnTo>
                    <a:pt x="53" y="73"/>
                  </a:lnTo>
                  <a:lnTo>
                    <a:pt x="56" y="8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26" name="Freeform 247">
              <a:extLst>
                <a:ext uri="{FF2B5EF4-FFF2-40B4-BE49-F238E27FC236}">
                  <a16:creationId xmlns:a16="http://schemas.microsoft.com/office/drawing/2014/main" xmlns="" id="{BEC909DE-3C46-42CC-B8E8-FD930C1AB704}"/>
                </a:ext>
              </a:extLst>
            </p:cNvPr>
            <p:cNvSpPr>
              <a:spLocks/>
            </p:cNvSpPr>
            <p:nvPr/>
          </p:nvSpPr>
          <p:spPr bwMode="auto">
            <a:xfrm>
              <a:off x="2028" y="1073"/>
              <a:ext cx="36" cy="35"/>
            </a:xfrm>
            <a:custGeom>
              <a:avLst/>
              <a:gdLst>
                <a:gd name="T0" fmla="*/ 3 w 71"/>
                <a:gd name="T1" fmla="*/ 3 h 70"/>
                <a:gd name="T2" fmla="*/ 2 w 71"/>
                <a:gd name="T3" fmla="*/ 2 h 70"/>
                <a:gd name="T4" fmla="*/ 2 w 71"/>
                <a:gd name="T5" fmla="*/ 2 h 70"/>
                <a:gd name="T6" fmla="*/ 2 w 71"/>
                <a:gd name="T7" fmla="*/ 2 h 70"/>
                <a:gd name="T8" fmla="*/ 1 w 71"/>
                <a:gd name="T9" fmla="*/ 2 h 70"/>
                <a:gd name="T10" fmla="*/ 1 w 71"/>
                <a:gd name="T11" fmla="*/ 1 h 70"/>
                <a:gd name="T12" fmla="*/ 1 w 71"/>
                <a:gd name="T13" fmla="*/ 1 h 70"/>
                <a:gd name="T14" fmla="*/ 0 w 71"/>
                <a:gd name="T15" fmla="*/ 1 h 70"/>
                <a:gd name="T16" fmla="*/ 1 w 71"/>
                <a:gd name="T17" fmla="*/ 0 h 70"/>
                <a:gd name="T18" fmla="*/ 1 w 71"/>
                <a:gd name="T19" fmla="*/ 0 h 70"/>
                <a:gd name="T20" fmla="*/ 1 w 71"/>
                <a:gd name="T21" fmla="*/ 1 h 70"/>
                <a:gd name="T22" fmla="*/ 1 w 71"/>
                <a:gd name="T23" fmla="*/ 1 h 70"/>
                <a:gd name="T24" fmla="*/ 2 w 71"/>
                <a:gd name="T25" fmla="*/ 1 h 70"/>
                <a:gd name="T26" fmla="*/ 2 w 71"/>
                <a:gd name="T27" fmla="*/ 2 h 70"/>
                <a:gd name="T28" fmla="*/ 2 w 71"/>
                <a:gd name="T29" fmla="*/ 2 h 70"/>
                <a:gd name="T30" fmla="*/ 3 w 71"/>
                <a:gd name="T31" fmla="*/ 2 h 70"/>
                <a:gd name="T32" fmla="*/ 3 w 71"/>
                <a:gd name="T33" fmla="*/ 3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70">
                  <a:moveTo>
                    <a:pt x="71" y="70"/>
                  </a:moveTo>
                  <a:lnTo>
                    <a:pt x="63" y="64"/>
                  </a:lnTo>
                  <a:lnTo>
                    <a:pt x="51" y="56"/>
                  </a:lnTo>
                  <a:lnTo>
                    <a:pt x="38" y="46"/>
                  </a:lnTo>
                  <a:lnTo>
                    <a:pt x="24" y="34"/>
                  </a:lnTo>
                  <a:lnTo>
                    <a:pt x="13" y="23"/>
                  </a:lnTo>
                  <a:lnTo>
                    <a:pt x="3" y="12"/>
                  </a:lnTo>
                  <a:lnTo>
                    <a:pt x="0" y="4"/>
                  </a:lnTo>
                  <a:lnTo>
                    <a:pt x="1" y="0"/>
                  </a:lnTo>
                  <a:lnTo>
                    <a:pt x="8" y="0"/>
                  </a:lnTo>
                  <a:lnTo>
                    <a:pt x="18" y="6"/>
                  </a:lnTo>
                  <a:lnTo>
                    <a:pt x="30" y="15"/>
                  </a:lnTo>
                  <a:lnTo>
                    <a:pt x="41" y="26"/>
                  </a:lnTo>
                  <a:lnTo>
                    <a:pt x="53" y="40"/>
                  </a:lnTo>
                  <a:lnTo>
                    <a:pt x="62" y="52"/>
                  </a:lnTo>
                  <a:lnTo>
                    <a:pt x="69" y="63"/>
                  </a:lnTo>
                  <a:lnTo>
                    <a:pt x="71"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27" name="Freeform 248">
              <a:extLst>
                <a:ext uri="{FF2B5EF4-FFF2-40B4-BE49-F238E27FC236}">
                  <a16:creationId xmlns:a16="http://schemas.microsoft.com/office/drawing/2014/main" xmlns="" id="{B30D1754-89C5-4F40-B598-434465436DDC}"/>
                </a:ext>
              </a:extLst>
            </p:cNvPr>
            <p:cNvSpPr>
              <a:spLocks/>
            </p:cNvSpPr>
            <p:nvPr/>
          </p:nvSpPr>
          <p:spPr bwMode="auto">
            <a:xfrm>
              <a:off x="2016" y="1078"/>
              <a:ext cx="33" cy="32"/>
            </a:xfrm>
            <a:custGeom>
              <a:avLst/>
              <a:gdLst>
                <a:gd name="T0" fmla="*/ 1 w 64"/>
                <a:gd name="T1" fmla="*/ 0 h 65"/>
                <a:gd name="T2" fmla="*/ 1 w 64"/>
                <a:gd name="T3" fmla="*/ 0 h 65"/>
                <a:gd name="T4" fmla="*/ 1 w 64"/>
                <a:gd name="T5" fmla="*/ 0 h 65"/>
                <a:gd name="T6" fmla="*/ 1 w 64"/>
                <a:gd name="T7" fmla="*/ 0 h 65"/>
                <a:gd name="T8" fmla="*/ 1 w 64"/>
                <a:gd name="T9" fmla="*/ 0 h 65"/>
                <a:gd name="T10" fmla="*/ 2 w 64"/>
                <a:gd name="T11" fmla="*/ 1 h 65"/>
                <a:gd name="T12" fmla="*/ 2 w 64"/>
                <a:gd name="T13" fmla="*/ 1 h 65"/>
                <a:gd name="T14" fmla="*/ 2 w 64"/>
                <a:gd name="T15" fmla="*/ 1 h 65"/>
                <a:gd name="T16" fmla="*/ 3 w 64"/>
                <a:gd name="T17" fmla="*/ 2 h 65"/>
                <a:gd name="T18" fmla="*/ 2 w 64"/>
                <a:gd name="T19" fmla="*/ 1 h 65"/>
                <a:gd name="T20" fmla="*/ 2 w 64"/>
                <a:gd name="T21" fmla="*/ 1 h 65"/>
                <a:gd name="T22" fmla="*/ 1 w 64"/>
                <a:gd name="T23" fmla="*/ 1 h 65"/>
                <a:gd name="T24" fmla="*/ 1 w 64"/>
                <a:gd name="T25" fmla="*/ 1 h 65"/>
                <a:gd name="T26" fmla="*/ 1 w 64"/>
                <a:gd name="T27" fmla="*/ 0 h 65"/>
                <a:gd name="T28" fmla="*/ 1 w 64"/>
                <a:gd name="T29" fmla="*/ 0 h 65"/>
                <a:gd name="T30" fmla="*/ 0 w 64"/>
                <a:gd name="T31" fmla="*/ 0 h 65"/>
                <a:gd name="T32" fmla="*/ 1 w 64"/>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65">
                  <a:moveTo>
                    <a:pt x="3" y="0"/>
                  </a:moveTo>
                  <a:lnTo>
                    <a:pt x="7" y="1"/>
                  </a:lnTo>
                  <a:lnTo>
                    <a:pt x="12" y="7"/>
                  </a:lnTo>
                  <a:lnTo>
                    <a:pt x="21" y="16"/>
                  </a:lnTo>
                  <a:lnTo>
                    <a:pt x="29" y="27"/>
                  </a:lnTo>
                  <a:lnTo>
                    <a:pt x="38" y="38"/>
                  </a:lnTo>
                  <a:lnTo>
                    <a:pt x="47" y="48"/>
                  </a:lnTo>
                  <a:lnTo>
                    <a:pt x="56" y="58"/>
                  </a:lnTo>
                  <a:lnTo>
                    <a:pt x="64" y="65"/>
                  </a:lnTo>
                  <a:lnTo>
                    <a:pt x="53" y="61"/>
                  </a:lnTo>
                  <a:lnTo>
                    <a:pt x="40" y="53"/>
                  </a:lnTo>
                  <a:lnTo>
                    <a:pt x="29" y="44"/>
                  </a:lnTo>
                  <a:lnTo>
                    <a:pt x="17" y="33"/>
                  </a:lnTo>
                  <a:lnTo>
                    <a:pt x="8" y="23"/>
                  </a:lnTo>
                  <a:lnTo>
                    <a:pt x="2" y="14"/>
                  </a:lnTo>
                  <a:lnTo>
                    <a:pt x="0" y="6"/>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28" name="Freeform 249">
              <a:extLst>
                <a:ext uri="{FF2B5EF4-FFF2-40B4-BE49-F238E27FC236}">
                  <a16:creationId xmlns:a16="http://schemas.microsoft.com/office/drawing/2014/main" xmlns="" id="{E7866B4C-6219-49F1-8448-5F775ED82B8D}"/>
                </a:ext>
              </a:extLst>
            </p:cNvPr>
            <p:cNvSpPr>
              <a:spLocks/>
            </p:cNvSpPr>
            <p:nvPr/>
          </p:nvSpPr>
          <p:spPr bwMode="auto">
            <a:xfrm>
              <a:off x="1859" y="1141"/>
              <a:ext cx="156" cy="38"/>
            </a:xfrm>
            <a:custGeom>
              <a:avLst/>
              <a:gdLst>
                <a:gd name="T0" fmla="*/ 10 w 312"/>
                <a:gd name="T1" fmla="*/ 3 h 76"/>
                <a:gd name="T2" fmla="*/ 10 w 312"/>
                <a:gd name="T3" fmla="*/ 3 h 76"/>
                <a:gd name="T4" fmla="*/ 10 w 312"/>
                <a:gd name="T5" fmla="*/ 3 h 76"/>
                <a:gd name="T6" fmla="*/ 10 w 312"/>
                <a:gd name="T7" fmla="*/ 3 h 76"/>
                <a:gd name="T8" fmla="*/ 10 w 312"/>
                <a:gd name="T9" fmla="*/ 3 h 76"/>
                <a:gd name="T10" fmla="*/ 9 w 312"/>
                <a:gd name="T11" fmla="*/ 2 h 76"/>
                <a:gd name="T12" fmla="*/ 9 w 312"/>
                <a:gd name="T13" fmla="*/ 2 h 76"/>
                <a:gd name="T14" fmla="*/ 8 w 312"/>
                <a:gd name="T15" fmla="*/ 2 h 76"/>
                <a:gd name="T16" fmla="*/ 7 w 312"/>
                <a:gd name="T17" fmla="*/ 1 h 76"/>
                <a:gd name="T18" fmla="*/ 7 w 312"/>
                <a:gd name="T19" fmla="*/ 1 h 76"/>
                <a:gd name="T20" fmla="*/ 6 w 312"/>
                <a:gd name="T21" fmla="*/ 1 h 76"/>
                <a:gd name="T22" fmla="*/ 6 w 312"/>
                <a:gd name="T23" fmla="*/ 1 h 76"/>
                <a:gd name="T24" fmla="*/ 5 w 312"/>
                <a:gd name="T25" fmla="*/ 1 h 76"/>
                <a:gd name="T26" fmla="*/ 4 w 312"/>
                <a:gd name="T27" fmla="*/ 1 h 76"/>
                <a:gd name="T28" fmla="*/ 4 w 312"/>
                <a:gd name="T29" fmla="*/ 1 h 76"/>
                <a:gd name="T30" fmla="*/ 3 w 312"/>
                <a:gd name="T31" fmla="*/ 1 h 76"/>
                <a:gd name="T32" fmla="*/ 2 w 312"/>
                <a:gd name="T33" fmla="*/ 1 h 76"/>
                <a:gd name="T34" fmla="*/ 2 w 312"/>
                <a:gd name="T35" fmla="*/ 1 h 76"/>
                <a:gd name="T36" fmla="*/ 1 w 312"/>
                <a:gd name="T37" fmla="*/ 1 h 76"/>
                <a:gd name="T38" fmla="*/ 1 w 312"/>
                <a:gd name="T39" fmla="*/ 2 h 76"/>
                <a:gd name="T40" fmla="*/ 0 w 312"/>
                <a:gd name="T41" fmla="*/ 2 h 76"/>
                <a:gd name="T42" fmla="*/ 1 w 312"/>
                <a:gd name="T43" fmla="*/ 1 h 76"/>
                <a:gd name="T44" fmla="*/ 1 w 312"/>
                <a:gd name="T45" fmla="*/ 1 h 76"/>
                <a:gd name="T46" fmla="*/ 2 w 312"/>
                <a:gd name="T47" fmla="*/ 1 h 76"/>
                <a:gd name="T48" fmla="*/ 2 w 312"/>
                <a:gd name="T49" fmla="*/ 1 h 76"/>
                <a:gd name="T50" fmla="*/ 3 w 312"/>
                <a:gd name="T51" fmla="*/ 1 h 76"/>
                <a:gd name="T52" fmla="*/ 3 w 312"/>
                <a:gd name="T53" fmla="*/ 1 h 76"/>
                <a:gd name="T54" fmla="*/ 4 w 312"/>
                <a:gd name="T55" fmla="*/ 0 h 76"/>
                <a:gd name="T56" fmla="*/ 5 w 312"/>
                <a:gd name="T57" fmla="*/ 0 h 76"/>
                <a:gd name="T58" fmla="*/ 6 w 312"/>
                <a:gd name="T59" fmla="*/ 1 h 76"/>
                <a:gd name="T60" fmla="*/ 7 w 312"/>
                <a:gd name="T61" fmla="*/ 1 h 76"/>
                <a:gd name="T62" fmla="*/ 7 w 312"/>
                <a:gd name="T63" fmla="*/ 1 h 76"/>
                <a:gd name="T64" fmla="*/ 8 w 312"/>
                <a:gd name="T65" fmla="*/ 1 h 76"/>
                <a:gd name="T66" fmla="*/ 9 w 312"/>
                <a:gd name="T67" fmla="*/ 1 h 76"/>
                <a:gd name="T68" fmla="*/ 9 w 312"/>
                <a:gd name="T69" fmla="*/ 2 h 76"/>
                <a:gd name="T70" fmla="*/ 10 w 312"/>
                <a:gd name="T71" fmla="*/ 2 h 76"/>
                <a:gd name="T72" fmla="*/ 10 w 312"/>
                <a:gd name="T73" fmla="*/ 3 h 7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12" h="76">
                  <a:moveTo>
                    <a:pt x="310" y="68"/>
                  </a:moveTo>
                  <a:lnTo>
                    <a:pt x="312" y="70"/>
                  </a:lnTo>
                  <a:lnTo>
                    <a:pt x="309" y="72"/>
                  </a:lnTo>
                  <a:lnTo>
                    <a:pt x="306" y="75"/>
                  </a:lnTo>
                  <a:lnTo>
                    <a:pt x="303" y="76"/>
                  </a:lnTo>
                  <a:lnTo>
                    <a:pt x="285" y="59"/>
                  </a:lnTo>
                  <a:lnTo>
                    <a:pt x="264" y="45"/>
                  </a:lnTo>
                  <a:lnTo>
                    <a:pt x="245" y="34"/>
                  </a:lnTo>
                  <a:lnTo>
                    <a:pt x="224" y="25"/>
                  </a:lnTo>
                  <a:lnTo>
                    <a:pt x="203" y="19"/>
                  </a:lnTo>
                  <a:lnTo>
                    <a:pt x="181" y="16"/>
                  </a:lnTo>
                  <a:lnTo>
                    <a:pt x="161" y="14"/>
                  </a:lnTo>
                  <a:lnTo>
                    <a:pt x="140" y="12"/>
                  </a:lnTo>
                  <a:lnTo>
                    <a:pt x="120" y="14"/>
                  </a:lnTo>
                  <a:lnTo>
                    <a:pt x="100" y="16"/>
                  </a:lnTo>
                  <a:lnTo>
                    <a:pt x="80" y="18"/>
                  </a:lnTo>
                  <a:lnTo>
                    <a:pt x="62" y="22"/>
                  </a:lnTo>
                  <a:lnTo>
                    <a:pt x="44" y="26"/>
                  </a:lnTo>
                  <a:lnTo>
                    <a:pt x="28" y="30"/>
                  </a:lnTo>
                  <a:lnTo>
                    <a:pt x="13" y="34"/>
                  </a:lnTo>
                  <a:lnTo>
                    <a:pt x="0" y="38"/>
                  </a:lnTo>
                  <a:lnTo>
                    <a:pt x="6" y="29"/>
                  </a:lnTo>
                  <a:lnTo>
                    <a:pt x="18" y="22"/>
                  </a:lnTo>
                  <a:lnTo>
                    <a:pt x="34" y="15"/>
                  </a:lnTo>
                  <a:lnTo>
                    <a:pt x="51" y="9"/>
                  </a:lnTo>
                  <a:lnTo>
                    <a:pt x="72" y="4"/>
                  </a:lnTo>
                  <a:lnTo>
                    <a:pt x="95" y="1"/>
                  </a:lnTo>
                  <a:lnTo>
                    <a:pt x="119" y="0"/>
                  </a:lnTo>
                  <a:lnTo>
                    <a:pt x="145" y="0"/>
                  </a:lnTo>
                  <a:lnTo>
                    <a:pt x="170" y="1"/>
                  </a:lnTo>
                  <a:lnTo>
                    <a:pt x="194" y="4"/>
                  </a:lnTo>
                  <a:lnTo>
                    <a:pt x="218" y="10"/>
                  </a:lnTo>
                  <a:lnTo>
                    <a:pt x="242" y="17"/>
                  </a:lnTo>
                  <a:lnTo>
                    <a:pt x="263" y="26"/>
                  </a:lnTo>
                  <a:lnTo>
                    <a:pt x="282" y="38"/>
                  </a:lnTo>
                  <a:lnTo>
                    <a:pt x="298" y="52"/>
                  </a:lnTo>
                  <a:lnTo>
                    <a:pt x="310"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29" name="Freeform 250">
              <a:extLst>
                <a:ext uri="{FF2B5EF4-FFF2-40B4-BE49-F238E27FC236}">
                  <a16:creationId xmlns:a16="http://schemas.microsoft.com/office/drawing/2014/main" xmlns="" id="{E6800C80-A5BA-453A-9C48-BD86AE4BC375}"/>
                </a:ext>
              </a:extLst>
            </p:cNvPr>
            <p:cNvSpPr>
              <a:spLocks/>
            </p:cNvSpPr>
            <p:nvPr/>
          </p:nvSpPr>
          <p:spPr bwMode="auto">
            <a:xfrm>
              <a:off x="1862" y="1150"/>
              <a:ext cx="19" cy="34"/>
            </a:xfrm>
            <a:custGeom>
              <a:avLst/>
              <a:gdLst>
                <a:gd name="T0" fmla="*/ 2 w 38"/>
                <a:gd name="T1" fmla="*/ 0 h 68"/>
                <a:gd name="T2" fmla="*/ 1 w 38"/>
                <a:gd name="T3" fmla="*/ 1 h 68"/>
                <a:gd name="T4" fmla="*/ 1 w 38"/>
                <a:gd name="T5" fmla="*/ 1 h 68"/>
                <a:gd name="T6" fmla="*/ 1 w 38"/>
                <a:gd name="T7" fmla="*/ 1 h 68"/>
                <a:gd name="T8" fmla="*/ 1 w 38"/>
                <a:gd name="T9" fmla="*/ 2 h 68"/>
                <a:gd name="T10" fmla="*/ 1 w 38"/>
                <a:gd name="T11" fmla="*/ 2 h 68"/>
                <a:gd name="T12" fmla="*/ 1 w 38"/>
                <a:gd name="T13" fmla="*/ 2 h 68"/>
                <a:gd name="T14" fmla="*/ 0 w 38"/>
                <a:gd name="T15" fmla="*/ 3 h 68"/>
                <a:gd name="T16" fmla="*/ 1 w 38"/>
                <a:gd name="T17" fmla="*/ 3 h 68"/>
                <a:gd name="T18" fmla="*/ 1 w 38"/>
                <a:gd name="T19" fmla="*/ 3 h 68"/>
                <a:gd name="T20" fmla="*/ 1 w 38"/>
                <a:gd name="T21" fmla="*/ 2 h 68"/>
                <a:gd name="T22" fmla="*/ 1 w 38"/>
                <a:gd name="T23" fmla="*/ 2 h 68"/>
                <a:gd name="T24" fmla="*/ 1 w 38"/>
                <a:gd name="T25" fmla="*/ 2 h 68"/>
                <a:gd name="T26" fmla="*/ 1 w 38"/>
                <a:gd name="T27" fmla="*/ 1 h 68"/>
                <a:gd name="T28" fmla="*/ 1 w 38"/>
                <a:gd name="T29" fmla="*/ 1 h 68"/>
                <a:gd name="T30" fmla="*/ 1 w 38"/>
                <a:gd name="T31" fmla="*/ 1 h 68"/>
                <a:gd name="T32" fmla="*/ 2 w 38"/>
                <a:gd name="T33" fmla="*/ 0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68">
                  <a:moveTo>
                    <a:pt x="38" y="0"/>
                  </a:moveTo>
                  <a:lnTo>
                    <a:pt x="30" y="7"/>
                  </a:lnTo>
                  <a:lnTo>
                    <a:pt x="23" y="16"/>
                  </a:lnTo>
                  <a:lnTo>
                    <a:pt x="16" y="27"/>
                  </a:lnTo>
                  <a:lnTo>
                    <a:pt x="9" y="38"/>
                  </a:lnTo>
                  <a:lnTo>
                    <a:pt x="5" y="48"/>
                  </a:lnTo>
                  <a:lnTo>
                    <a:pt x="1" y="58"/>
                  </a:lnTo>
                  <a:lnTo>
                    <a:pt x="0" y="65"/>
                  </a:lnTo>
                  <a:lnTo>
                    <a:pt x="1" y="68"/>
                  </a:lnTo>
                  <a:lnTo>
                    <a:pt x="5" y="67"/>
                  </a:lnTo>
                  <a:lnTo>
                    <a:pt x="8" y="62"/>
                  </a:lnTo>
                  <a:lnTo>
                    <a:pt x="12" y="54"/>
                  </a:lnTo>
                  <a:lnTo>
                    <a:pt x="16" y="44"/>
                  </a:lnTo>
                  <a:lnTo>
                    <a:pt x="21" y="32"/>
                  </a:lnTo>
                  <a:lnTo>
                    <a:pt x="27" y="21"/>
                  </a:lnTo>
                  <a:lnTo>
                    <a:pt x="32" y="9"/>
                  </a:lnTo>
                  <a:lnTo>
                    <a:pt x="3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30" name="Freeform 251">
              <a:extLst>
                <a:ext uri="{FF2B5EF4-FFF2-40B4-BE49-F238E27FC236}">
                  <a16:creationId xmlns:a16="http://schemas.microsoft.com/office/drawing/2014/main" xmlns="" id="{7787DE10-158A-436A-8D59-5426CE72A3E2}"/>
                </a:ext>
              </a:extLst>
            </p:cNvPr>
            <p:cNvSpPr>
              <a:spLocks/>
            </p:cNvSpPr>
            <p:nvPr/>
          </p:nvSpPr>
          <p:spPr bwMode="auto">
            <a:xfrm>
              <a:off x="1872" y="1146"/>
              <a:ext cx="22" cy="38"/>
            </a:xfrm>
            <a:custGeom>
              <a:avLst/>
              <a:gdLst>
                <a:gd name="T0" fmla="*/ 0 w 45"/>
                <a:gd name="T1" fmla="*/ 3 h 75"/>
                <a:gd name="T2" fmla="*/ 0 w 45"/>
                <a:gd name="T3" fmla="*/ 3 h 75"/>
                <a:gd name="T4" fmla="*/ 0 w 45"/>
                <a:gd name="T5" fmla="*/ 3 h 75"/>
                <a:gd name="T6" fmla="*/ 0 w 45"/>
                <a:gd name="T7" fmla="*/ 2 h 75"/>
                <a:gd name="T8" fmla="*/ 0 w 45"/>
                <a:gd name="T9" fmla="*/ 2 h 75"/>
                <a:gd name="T10" fmla="*/ 0 w 45"/>
                <a:gd name="T11" fmla="*/ 1 h 75"/>
                <a:gd name="T12" fmla="*/ 0 w 45"/>
                <a:gd name="T13" fmla="*/ 1 h 75"/>
                <a:gd name="T14" fmla="*/ 1 w 45"/>
                <a:gd name="T15" fmla="*/ 1 h 75"/>
                <a:gd name="T16" fmla="*/ 1 w 45"/>
                <a:gd name="T17" fmla="*/ 0 h 75"/>
                <a:gd name="T18" fmla="*/ 1 w 45"/>
                <a:gd name="T19" fmla="*/ 1 h 75"/>
                <a:gd name="T20" fmla="*/ 1 w 45"/>
                <a:gd name="T21" fmla="*/ 1 h 75"/>
                <a:gd name="T22" fmla="*/ 0 w 45"/>
                <a:gd name="T23" fmla="*/ 2 h 75"/>
                <a:gd name="T24" fmla="*/ 0 w 45"/>
                <a:gd name="T25" fmla="*/ 2 h 75"/>
                <a:gd name="T26" fmla="*/ 0 w 45"/>
                <a:gd name="T27" fmla="*/ 2 h 75"/>
                <a:gd name="T28" fmla="*/ 0 w 45"/>
                <a:gd name="T29" fmla="*/ 3 h 75"/>
                <a:gd name="T30" fmla="*/ 0 w 45"/>
                <a:gd name="T31" fmla="*/ 3 h 75"/>
                <a:gd name="T32" fmla="*/ 0 w 45"/>
                <a:gd name="T33" fmla="*/ 3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75">
                  <a:moveTo>
                    <a:pt x="1" y="75"/>
                  </a:moveTo>
                  <a:lnTo>
                    <a:pt x="0" y="72"/>
                  </a:lnTo>
                  <a:lnTo>
                    <a:pt x="1" y="65"/>
                  </a:lnTo>
                  <a:lnTo>
                    <a:pt x="4" y="55"/>
                  </a:lnTo>
                  <a:lnTo>
                    <a:pt x="9" y="44"/>
                  </a:lnTo>
                  <a:lnTo>
                    <a:pt x="16" y="31"/>
                  </a:lnTo>
                  <a:lnTo>
                    <a:pt x="24" y="20"/>
                  </a:lnTo>
                  <a:lnTo>
                    <a:pt x="34" y="8"/>
                  </a:lnTo>
                  <a:lnTo>
                    <a:pt x="45" y="0"/>
                  </a:lnTo>
                  <a:lnTo>
                    <a:pt x="39" y="9"/>
                  </a:lnTo>
                  <a:lnTo>
                    <a:pt x="33" y="21"/>
                  </a:lnTo>
                  <a:lnTo>
                    <a:pt x="26" y="34"/>
                  </a:lnTo>
                  <a:lnTo>
                    <a:pt x="21" y="46"/>
                  </a:lnTo>
                  <a:lnTo>
                    <a:pt x="14" y="58"/>
                  </a:lnTo>
                  <a:lnTo>
                    <a:pt x="9" y="67"/>
                  </a:lnTo>
                  <a:lnTo>
                    <a:pt x="4" y="74"/>
                  </a:lnTo>
                  <a:lnTo>
                    <a:pt x="1" y="7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31" name="Freeform 252">
              <a:extLst>
                <a:ext uri="{FF2B5EF4-FFF2-40B4-BE49-F238E27FC236}">
                  <a16:creationId xmlns:a16="http://schemas.microsoft.com/office/drawing/2014/main" xmlns="" id="{9E3FB652-0EF2-4223-8509-8C5A1E9605F1}"/>
                </a:ext>
              </a:extLst>
            </p:cNvPr>
            <p:cNvSpPr>
              <a:spLocks/>
            </p:cNvSpPr>
            <p:nvPr/>
          </p:nvSpPr>
          <p:spPr bwMode="auto">
            <a:xfrm>
              <a:off x="1895" y="1143"/>
              <a:ext cx="30" cy="49"/>
            </a:xfrm>
            <a:custGeom>
              <a:avLst/>
              <a:gdLst>
                <a:gd name="T0" fmla="*/ 1 w 60"/>
                <a:gd name="T1" fmla="*/ 4 h 98"/>
                <a:gd name="T2" fmla="*/ 0 w 60"/>
                <a:gd name="T3" fmla="*/ 3 h 98"/>
                <a:gd name="T4" fmla="*/ 1 w 60"/>
                <a:gd name="T5" fmla="*/ 3 h 98"/>
                <a:gd name="T6" fmla="*/ 1 w 60"/>
                <a:gd name="T7" fmla="*/ 3 h 98"/>
                <a:gd name="T8" fmla="*/ 1 w 60"/>
                <a:gd name="T9" fmla="*/ 2 h 98"/>
                <a:gd name="T10" fmla="*/ 1 w 60"/>
                <a:gd name="T11" fmla="*/ 2 h 98"/>
                <a:gd name="T12" fmla="*/ 2 w 60"/>
                <a:gd name="T13" fmla="*/ 1 h 98"/>
                <a:gd name="T14" fmla="*/ 2 w 60"/>
                <a:gd name="T15" fmla="*/ 1 h 98"/>
                <a:gd name="T16" fmla="*/ 2 w 60"/>
                <a:gd name="T17" fmla="*/ 0 h 98"/>
                <a:gd name="T18" fmla="*/ 2 w 60"/>
                <a:gd name="T19" fmla="*/ 1 h 98"/>
                <a:gd name="T20" fmla="*/ 2 w 60"/>
                <a:gd name="T21" fmla="*/ 1 h 98"/>
                <a:gd name="T22" fmla="*/ 2 w 60"/>
                <a:gd name="T23" fmla="*/ 2 h 98"/>
                <a:gd name="T24" fmla="*/ 1 w 60"/>
                <a:gd name="T25" fmla="*/ 2 h 98"/>
                <a:gd name="T26" fmla="*/ 1 w 60"/>
                <a:gd name="T27" fmla="*/ 3 h 98"/>
                <a:gd name="T28" fmla="*/ 1 w 60"/>
                <a:gd name="T29" fmla="*/ 3 h 98"/>
                <a:gd name="T30" fmla="*/ 1 w 60"/>
                <a:gd name="T31" fmla="*/ 3 h 98"/>
                <a:gd name="T32" fmla="*/ 1 w 60"/>
                <a:gd name="T33" fmla="*/ 4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0" h="98">
                  <a:moveTo>
                    <a:pt x="1" y="98"/>
                  </a:moveTo>
                  <a:lnTo>
                    <a:pt x="0" y="92"/>
                  </a:lnTo>
                  <a:lnTo>
                    <a:pt x="2" y="82"/>
                  </a:lnTo>
                  <a:lnTo>
                    <a:pt x="8" y="68"/>
                  </a:lnTo>
                  <a:lnTo>
                    <a:pt x="15" y="52"/>
                  </a:lnTo>
                  <a:lnTo>
                    <a:pt x="25" y="36"/>
                  </a:lnTo>
                  <a:lnTo>
                    <a:pt x="37" y="21"/>
                  </a:lnTo>
                  <a:lnTo>
                    <a:pt x="48" y="8"/>
                  </a:lnTo>
                  <a:lnTo>
                    <a:pt x="60" y="0"/>
                  </a:lnTo>
                  <a:lnTo>
                    <a:pt x="55" y="8"/>
                  </a:lnTo>
                  <a:lnTo>
                    <a:pt x="48" y="21"/>
                  </a:lnTo>
                  <a:lnTo>
                    <a:pt x="40" y="37"/>
                  </a:lnTo>
                  <a:lnTo>
                    <a:pt x="31" y="56"/>
                  </a:lnTo>
                  <a:lnTo>
                    <a:pt x="22" y="72"/>
                  </a:lnTo>
                  <a:lnTo>
                    <a:pt x="14" y="87"/>
                  </a:lnTo>
                  <a:lnTo>
                    <a:pt x="6" y="96"/>
                  </a:lnTo>
                  <a:lnTo>
                    <a:pt x="1" y="9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32" name="Freeform 253">
              <a:extLst>
                <a:ext uri="{FF2B5EF4-FFF2-40B4-BE49-F238E27FC236}">
                  <a16:creationId xmlns:a16="http://schemas.microsoft.com/office/drawing/2014/main" xmlns="" id="{FE665ABD-7F76-4230-8C4C-7E29FF8040AE}"/>
                </a:ext>
              </a:extLst>
            </p:cNvPr>
            <p:cNvSpPr>
              <a:spLocks/>
            </p:cNvSpPr>
            <p:nvPr/>
          </p:nvSpPr>
          <p:spPr bwMode="auto">
            <a:xfrm>
              <a:off x="1921" y="1146"/>
              <a:ext cx="33" cy="52"/>
            </a:xfrm>
            <a:custGeom>
              <a:avLst/>
              <a:gdLst>
                <a:gd name="T0" fmla="*/ 1 w 65"/>
                <a:gd name="T1" fmla="*/ 3 h 105"/>
                <a:gd name="T2" fmla="*/ 0 w 65"/>
                <a:gd name="T3" fmla="*/ 3 h 105"/>
                <a:gd name="T4" fmla="*/ 1 w 65"/>
                <a:gd name="T5" fmla="*/ 2 h 105"/>
                <a:gd name="T6" fmla="*/ 1 w 65"/>
                <a:gd name="T7" fmla="*/ 2 h 105"/>
                <a:gd name="T8" fmla="*/ 1 w 65"/>
                <a:gd name="T9" fmla="*/ 1 h 105"/>
                <a:gd name="T10" fmla="*/ 1 w 65"/>
                <a:gd name="T11" fmla="*/ 1 h 105"/>
                <a:gd name="T12" fmla="*/ 2 w 65"/>
                <a:gd name="T13" fmla="*/ 0 h 105"/>
                <a:gd name="T14" fmla="*/ 2 w 65"/>
                <a:gd name="T15" fmla="*/ 0 h 105"/>
                <a:gd name="T16" fmla="*/ 3 w 65"/>
                <a:gd name="T17" fmla="*/ 0 h 105"/>
                <a:gd name="T18" fmla="*/ 2 w 65"/>
                <a:gd name="T19" fmla="*/ 0 h 105"/>
                <a:gd name="T20" fmla="*/ 2 w 65"/>
                <a:gd name="T21" fmla="*/ 0 h 105"/>
                <a:gd name="T22" fmla="*/ 2 w 65"/>
                <a:gd name="T23" fmla="*/ 1 h 105"/>
                <a:gd name="T24" fmla="*/ 2 w 65"/>
                <a:gd name="T25" fmla="*/ 1 h 105"/>
                <a:gd name="T26" fmla="*/ 1 w 65"/>
                <a:gd name="T27" fmla="*/ 2 h 105"/>
                <a:gd name="T28" fmla="*/ 1 w 65"/>
                <a:gd name="T29" fmla="*/ 2 h 105"/>
                <a:gd name="T30" fmla="*/ 1 w 65"/>
                <a:gd name="T31" fmla="*/ 3 h 105"/>
                <a:gd name="T32" fmla="*/ 1 w 65"/>
                <a:gd name="T33" fmla="*/ 3 h 10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105">
                  <a:moveTo>
                    <a:pt x="1" y="105"/>
                  </a:moveTo>
                  <a:lnTo>
                    <a:pt x="0" y="99"/>
                  </a:lnTo>
                  <a:lnTo>
                    <a:pt x="3" y="88"/>
                  </a:lnTo>
                  <a:lnTo>
                    <a:pt x="9" y="71"/>
                  </a:lnTo>
                  <a:lnTo>
                    <a:pt x="19" y="54"/>
                  </a:lnTo>
                  <a:lnTo>
                    <a:pt x="30" y="36"/>
                  </a:lnTo>
                  <a:lnTo>
                    <a:pt x="42" y="20"/>
                  </a:lnTo>
                  <a:lnTo>
                    <a:pt x="54" y="7"/>
                  </a:lnTo>
                  <a:lnTo>
                    <a:pt x="65" y="0"/>
                  </a:lnTo>
                  <a:lnTo>
                    <a:pt x="61" y="8"/>
                  </a:lnTo>
                  <a:lnTo>
                    <a:pt x="54" y="22"/>
                  </a:lnTo>
                  <a:lnTo>
                    <a:pt x="45" y="39"/>
                  </a:lnTo>
                  <a:lnTo>
                    <a:pt x="33" y="58"/>
                  </a:lnTo>
                  <a:lnTo>
                    <a:pt x="23" y="76"/>
                  </a:lnTo>
                  <a:lnTo>
                    <a:pt x="14" y="91"/>
                  </a:lnTo>
                  <a:lnTo>
                    <a:pt x="5" y="101"/>
                  </a:lnTo>
                  <a:lnTo>
                    <a:pt x="1" y="10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33" name="Freeform 254">
              <a:extLst>
                <a:ext uri="{FF2B5EF4-FFF2-40B4-BE49-F238E27FC236}">
                  <a16:creationId xmlns:a16="http://schemas.microsoft.com/office/drawing/2014/main" xmlns="" id="{ABA9642F-7B4F-4215-AB72-84C68C3E86A3}"/>
                </a:ext>
              </a:extLst>
            </p:cNvPr>
            <p:cNvSpPr>
              <a:spLocks/>
            </p:cNvSpPr>
            <p:nvPr/>
          </p:nvSpPr>
          <p:spPr bwMode="auto">
            <a:xfrm>
              <a:off x="1938" y="1150"/>
              <a:ext cx="35" cy="43"/>
            </a:xfrm>
            <a:custGeom>
              <a:avLst/>
              <a:gdLst>
                <a:gd name="T0" fmla="*/ 0 w 71"/>
                <a:gd name="T1" fmla="*/ 2 h 87"/>
                <a:gd name="T2" fmla="*/ 0 w 71"/>
                <a:gd name="T3" fmla="*/ 2 h 87"/>
                <a:gd name="T4" fmla="*/ 0 w 71"/>
                <a:gd name="T5" fmla="*/ 2 h 87"/>
                <a:gd name="T6" fmla="*/ 0 w 71"/>
                <a:gd name="T7" fmla="*/ 1 h 87"/>
                <a:gd name="T8" fmla="*/ 0 w 71"/>
                <a:gd name="T9" fmla="*/ 1 h 87"/>
                <a:gd name="T10" fmla="*/ 1 w 71"/>
                <a:gd name="T11" fmla="*/ 0 h 87"/>
                <a:gd name="T12" fmla="*/ 1 w 71"/>
                <a:gd name="T13" fmla="*/ 0 h 87"/>
                <a:gd name="T14" fmla="*/ 1 w 71"/>
                <a:gd name="T15" fmla="*/ 0 h 87"/>
                <a:gd name="T16" fmla="*/ 2 w 71"/>
                <a:gd name="T17" fmla="*/ 0 h 87"/>
                <a:gd name="T18" fmla="*/ 2 w 71"/>
                <a:gd name="T19" fmla="*/ 0 h 87"/>
                <a:gd name="T20" fmla="*/ 1 w 71"/>
                <a:gd name="T21" fmla="*/ 0 h 87"/>
                <a:gd name="T22" fmla="*/ 1 w 71"/>
                <a:gd name="T23" fmla="*/ 1 h 87"/>
                <a:gd name="T24" fmla="*/ 1 w 71"/>
                <a:gd name="T25" fmla="*/ 1 h 87"/>
                <a:gd name="T26" fmla="*/ 0 w 71"/>
                <a:gd name="T27" fmla="*/ 2 h 87"/>
                <a:gd name="T28" fmla="*/ 0 w 71"/>
                <a:gd name="T29" fmla="*/ 2 h 87"/>
                <a:gd name="T30" fmla="*/ 0 w 71"/>
                <a:gd name="T31" fmla="*/ 2 h 87"/>
                <a:gd name="T32" fmla="*/ 0 w 71"/>
                <a:gd name="T33" fmla="*/ 2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87">
                  <a:moveTo>
                    <a:pt x="0" y="87"/>
                  </a:moveTo>
                  <a:lnTo>
                    <a:pt x="0" y="82"/>
                  </a:lnTo>
                  <a:lnTo>
                    <a:pt x="5" y="72"/>
                  </a:lnTo>
                  <a:lnTo>
                    <a:pt x="14" y="58"/>
                  </a:lnTo>
                  <a:lnTo>
                    <a:pt x="25" y="43"/>
                  </a:lnTo>
                  <a:lnTo>
                    <a:pt x="37" y="28"/>
                  </a:lnTo>
                  <a:lnTo>
                    <a:pt x="50" y="14"/>
                  </a:lnTo>
                  <a:lnTo>
                    <a:pt x="62" y="5"/>
                  </a:lnTo>
                  <a:lnTo>
                    <a:pt x="71" y="0"/>
                  </a:lnTo>
                  <a:lnTo>
                    <a:pt x="66" y="8"/>
                  </a:lnTo>
                  <a:lnTo>
                    <a:pt x="57" y="21"/>
                  </a:lnTo>
                  <a:lnTo>
                    <a:pt x="46" y="36"/>
                  </a:lnTo>
                  <a:lnTo>
                    <a:pt x="35" y="52"/>
                  </a:lnTo>
                  <a:lnTo>
                    <a:pt x="24" y="67"/>
                  </a:lnTo>
                  <a:lnTo>
                    <a:pt x="14" y="79"/>
                  </a:lnTo>
                  <a:lnTo>
                    <a:pt x="6" y="85"/>
                  </a:lnTo>
                  <a:lnTo>
                    <a:pt x="0" y="8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34" name="Freeform 255">
              <a:extLst>
                <a:ext uri="{FF2B5EF4-FFF2-40B4-BE49-F238E27FC236}">
                  <a16:creationId xmlns:a16="http://schemas.microsoft.com/office/drawing/2014/main" xmlns="" id="{6C640C00-FE3C-4B4F-BAC6-F934B0A2BD8D}"/>
                </a:ext>
              </a:extLst>
            </p:cNvPr>
            <p:cNvSpPr>
              <a:spLocks/>
            </p:cNvSpPr>
            <p:nvPr/>
          </p:nvSpPr>
          <p:spPr bwMode="auto">
            <a:xfrm>
              <a:off x="1957" y="1156"/>
              <a:ext cx="30" cy="36"/>
            </a:xfrm>
            <a:custGeom>
              <a:avLst/>
              <a:gdLst>
                <a:gd name="T0" fmla="*/ 0 w 61"/>
                <a:gd name="T1" fmla="*/ 3 h 71"/>
                <a:gd name="T2" fmla="*/ 0 w 61"/>
                <a:gd name="T3" fmla="*/ 3 h 71"/>
                <a:gd name="T4" fmla="*/ 0 w 61"/>
                <a:gd name="T5" fmla="*/ 2 h 71"/>
                <a:gd name="T6" fmla="*/ 0 w 61"/>
                <a:gd name="T7" fmla="*/ 2 h 71"/>
                <a:gd name="T8" fmla="*/ 0 w 61"/>
                <a:gd name="T9" fmla="*/ 2 h 71"/>
                <a:gd name="T10" fmla="*/ 0 w 61"/>
                <a:gd name="T11" fmla="*/ 1 h 71"/>
                <a:gd name="T12" fmla="*/ 1 w 61"/>
                <a:gd name="T13" fmla="*/ 1 h 71"/>
                <a:gd name="T14" fmla="*/ 1 w 61"/>
                <a:gd name="T15" fmla="*/ 1 h 71"/>
                <a:gd name="T16" fmla="*/ 1 w 61"/>
                <a:gd name="T17" fmla="*/ 0 h 71"/>
                <a:gd name="T18" fmla="*/ 1 w 61"/>
                <a:gd name="T19" fmla="*/ 1 h 71"/>
                <a:gd name="T20" fmla="*/ 1 w 61"/>
                <a:gd name="T21" fmla="*/ 1 h 71"/>
                <a:gd name="T22" fmla="*/ 1 w 61"/>
                <a:gd name="T23" fmla="*/ 1 h 71"/>
                <a:gd name="T24" fmla="*/ 0 w 61"/>
                <a:gd name="T25" fmla="*/ 2 h 71"/>
                <a:gd name="T26" fmla="*/ 0 w 61"/>
                <a:gd name="T27" fmla="*/ 2 h 71"/>
                <a:gd name="T28" fmla="*/ 0 w 61"/>
                <a:gd name="T29" fmla="*/ 2 h 71"/>
                <a:gd name="T30" fmla="*/ 0 w 61"/>
                <a:gd name="T31" fmla="*/ 3 h 71"/>
                <a:gd name="T32" fmla="*/ 0 w 61"/>
                <a:gd name="T33" fmla="*/ 3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71">
                  <a:moveTo>
                    <a:pt x="1" y="71"/>
                  </a:moveTo>
                  <a:lnTo>
                    <a:pt x="0" y="67"/>
                  </a:lnTo>
                  <a:lnTo>
                    <a:pt x="4" y="59"/>
                  </a:lnTo>
                  <a:lnTo>
                    <a:pt x="8" y="47"/>
                  </a:lnTo>
                  <a:lnTo>
                    <a:pt x="16" y="35"/>
                  </a:lnTo>
                  <a:lnTo>
                    <a:pt x="27" y="24"/>
                  </a:lnTo>
                  <a:lnTo>
                    <a:pt x="37" y="12"/>
                  </a:lnTo>
                  <a:lnTo>
                    <a:pt x="48" y="4"/>
                  </a:lnTo>
                  <a:lnTo>
                    <a:pt x="61" y="0"/>
                  </a:lnTo>
                  <a:lnTo>
                    <a:pt x="55" y="7"/>
                  </a:lnTo>
                  <a:lnTo>
                    <a:pt x="47" y="17"/>
                  </a:lnTo>
                  <a:lnTo>
                    <a:pt x="38" y="30"/>
                  </a:lnTo>
                  <a:lnTo>
                    <a:pt x="29" y="42"/>
                  </a:lnTo>
                  <a:lnTo>
                    <a:pt x="20" y="55"/>
                  </a:lnTo>
                  <a:lnTo>
                    <a:pt x="12" y="64"/>
                  </a:lnTo>
                  <a:lnTo>
                    <a:pt x="5" y="70"/>
                  </a:lnTo>
                  <a:lnTo>
                    <a:pt x="1" y="7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35" name="Freeform 256">
              <a:extLst>
                <a:ext uri="{FF2B5EF4-FFF2-40B4-BE49-F238E27FC236}">
                  <a16:creationId xmlns:a16="http://schemas.microsoft.com/office/drawing/2014/main" xmlns="" id="{88C9094D-CAB7-4992-8D77-A8760DB05CEE}"/>
                </a:ext>
              </a:extLst>
            </p:cNvPr>
            <p:cNvSpPr>
              <a:spLocks/>
            </p:cNvSpPr>
            <p:nvPr/>
          </p:nvSpPr>
          <p:spPr bwMode="auto">
            <a:xfrm>
              <a:off x="1976" y="1166"/>
              <a:ext cx="26" cy="25"/>
            </a:xfrm>
            <a:custGeom>
              <a:avLst/>
              <a:gdLst>
                <a:gd name="T0" fmla="*/ 0 w 53"/>
                <a:gd name="T1" fmla="*/ 1 h 51"/>
                <a:gd name="T2" fmla="*/ 0 w 53"/>
                <a:gd name="T3" fmla="*/ 1 h 51"/>
                <a:gd name="T4" fmla="*/ 0 w 53"/>
                <a:gd name="T5" fmla="*/ 1 h 51"/>
                <a:gd name="T6" fmla="*/ 0 w 53"/>
                <a:gd name="T7" fmla="*/ 0 h 51"/>
                <a:gd name="T8" fmla="*/ 0 w 53"/>
                <a:gd name="T9" fmla="*/ 0 h 51"/>
                <a:gd name="T10" fmla="*/ 0 w 53"/>
                <a:gd name="T11" fmla="*/ 0 h 51"/>
                <a:gd name="T12" fmla="*/ 1 w 53"/>
                <a:gd name="T13" fmla="*/ 0 h 51"/>
                <a:gd name="T14" fmla="*/ 1 w 53"/>
                <a:gd name="T15" fmla="*/ 0 h 51"/>
                <a:gd name="T16" fmla="*/ 1 w 53"/>
                <a:gd name="T17" fmla="*/ 0 h 51"/>
                <a:gd name="T18" fmla="*/ 1 w 53"/>
                <a:gd name="T19" fmla="*/ 0 h 51"/>
                <a:gd name="T20" fmla="*/ 1 w 53"/>
                <a:gd name="T21" fmla="*/ 0 h 51"/>
                <a:gd name="T22" fmla="*/ 1 w 53"/>
                <a:gd name="T23" fmla="*/ 0 h 51"/>
                <a:gd name="T24" fmla="*/ 0 w 53"/>
                <a:gd name="T25" fmla="*/ 0 h 51"/>
                <a:gd name="T26" fmla="*/ 0 w 53"/>
                <a:gd name="T27" fmla="*/ 1 h 51"/>
                <a:gd name="T28" fmla="*/ 0 w 53"/>
                <a:gd name="T29" fmla="*/ 1 h 51"/>
                <a:gd name="T30" fmla="*/ 0 w 53"/>
                <a:gd name="T31" fmla="*/ 1 h 51"/>
                <a:gd name="T32" fmla="*/ 0 w 53"/>
                <a:gd name="T33" fmla="*/ 1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51">
                  <a:moveTo>
                    <a:pt x="0" y="51"/>
                  </a:moveTo>
                  <a:lnTo>
                    <a:pt x="0" y="48"/>
                  </a:lnTo>
                  <a:lnTo>
                    <a:pt x="4" y="41"/>
                  </a:lnTo>
                  <a:lnTo>
                    <a:pt x="10" y="31"/>
                  </a:lnTo>
                  <a:lnTo>
                    <a:pt x="20" y="22"/>
                  </a:lnTo>
                  <a:lnTo>
                    <a:pt x="29" y="14"/>
                  </a:lnTo>
                  <a:lnTo>
                    <a:pt x="38" y="6"/>
                  </a:lnTo>
                  <a:lnTo>
                    <a:pt x="47" y="1"/>
                  </a:lnTo>
                  <a:lnTo>
                    <a:pt x="53" y="0"/>
                  </a:lnTo>
                  <a:lnTo>
                    <a:pt x="47" y="6"/>
                  </a:lnTo>
                  <a:lnTo>
                    <a:pt x="40" y="13"/>
                  </a:lnTo>
                  <a:lnTo>
                    <a:pt x="33" y="21"/>
                  </a:lnTo>
                  <a:lnTo>
                    <a:pt x="25" y="30"/>
                  </a:lnTo>
                  <a:lnTo>
                    <a:pt x="19" y="38"/>
                  </a:lnTo>
                  <a:lnTo>
                    <a:pt x="10" y="45"/>
                  </a:lnTo>
                  <a:lnTo>
                    <a:pt x="5" y="50"/>
                  </a:lnTo>
                  <a:lnTo>
                    <a:pt x="0" y="5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36" name="Freeform 257">
              <a:extLst>
                <a:ext uri="{FF2B5EF4-FFF2-40B4-BE49-F238E27FC236}">
                  <a16:creationId xmlns:a16="http://schemas.microsoft.com/office/drawing/2014/main" xmlns="" id="{4B396C5E-B0A7-4E67-AB9D-0F77B91509A1}"/>
                </a:ext>
              </a:extLst>
            </p:cNvPr>
            <p:cNvSpPr>
              <a:spLocks/>
            </p:cNvSpPr>
            <p:nvPr/>
          </p:nvSpPr>
          <p:spPr bwMode="auto">
            <a:xfrm>
              <a:off x="1993" y="1171"/>
              <a:ext cx="18" cy="18"/>
            </a:xfrm>
            <a:custGeom>
              <a:avLst/>
              <a:gdLst>
                <a:gd name="T0" fmla="*/ 0 w 34"/>
                <a:gd name="T1" fmla="*/ 2 h 34"/>
                <a:gd name="T2" fmla="*/ 0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0 h 34"/>
                <a:gd name="T16" fmla="*/ 2 w 34"/>
                <a:gd name="T17" fmla="*/ 1 h 34"/>
                <a:gd name="T18" fmla="*/ 1 w 34"/>
                <a:gd name="T19" fmla="*/ 1 h 34"/>
                <a:gd name="T20" fmla="*/ 1 w 34"/>
                <a:gd name="T21" fmla="*/ 1 h 34"/>
                <a:gd name="T22" fmla="*/ 1 w 34"/>
                <a:gd name="T23" fmla="*/ 1 h 34"/>
                <a:gd name="T24" fmla="*/ 1 w 34"/>
                <a:gd name="T25" fmla="*/ 1 h 34"/>
                <a:gd name="T26" fmla="*/ 1 w 34"/>
                <a:gd name="T27" fmla="*/ 1 h 34"/>
                <a:gd name="T28" fmla="*/ 1 w 34"/>
                <a:gd name="T29" fmla="*/ 2 h 34"/>
                <a:gd name="T30" fmla="*/ 1 w 34"/>
                <a:gd name="T31" fmla="*/ 2 h 34"/>
                <a:gd name="T32" fmla="*/ 0 w 34"/>
                <a:gd name="T33" fmla="*/ 2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0" y="32"/>
                  </a:moveTo>
                  <a:lnTo>
                    <a:pt x="0" y="29"/>
                  </a:lnTo>
                  <a:lnTo>
                    <a:pt x="1" y="24"/>
                  </a:lnTo>
                  <a:lnTo>
                    <a:pt x="6" y="18"/>
                  </a:lnTo>
                  <a:lnTo>
                    <a:pt x="10" y="11"/>
                  </a:lnTo>
                  <a:lnTo>
                    <a:pt x="16" y="6"/>
                  </a:lnTo>
                  <a:lnTo>
                    <a:pt x="23" y="2"/>
                  </a:lnTo>
                  <a:lnTo>
                    <a:pt x="29" y="0"/>
                  </a:lnTo>
                  <a:lnTo>
                    <a:pt x="34" y="1"/>
                  </a:lnTo>
                  <a:lnTo>
                    <a:pt x="27" y="3"/>
                  </a:lnTo>
                  <a:lnTo>
                    <a:pt x="22" y="8"/>
                  </a:lnTo>
                  <a:lnTo>
                    <a:pt x="17" y="15"/>
                  </a:lnTo>
                  <a:lnTo>
                    <a:pt x="12" y="22"/>
                  </a:lnTo>
                  <a:lnTo>
                    <a:pt x="8" y="29"/>
                  </a:lnTo>
                  <a:lnTo>
                    <a:pt x="6" y="33"/>
                  </a:lnTo>
                  <a:lnTo>
                    <a:pt x="2" y="34"/>
                  </a:lnTo>
                  <a:lnTo>
                    <a:pt x="0" y="3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37" name="Freeform 258">
              <a:extLst>
                <a:ext uri="{FF2B5EF4-FFF2-40B4-BE49-F238E27FC236}">
                  <a16:creationId xmlns:a16="http://schemas.microsoft.com/office/drawing/2014/main" xmlns="" id="{FBDC2FE6-D5B1-4473-9892-659F5689F20B}"/>
                </a:ext>
              </a:extLst>
            </p:cNvPr>
            <p:cNvSpPr>
              <a:spLocks/>
            </p:cNvSpPr>
            <p:nvPr/>
          </p:nvSpPr>
          <p:spPr bwMode="auto">
            <a:xfrm>
              <a:off x="1848" y="1156"/>
              <a:ext cx="20" cy="22"/>
            </a:xfrm>
            <a:custGeom>
              <a:avLst/>
              <a:gdLst>
                <a:gd name="T0" fmla="*/ 2 w 40"/>
                <a:gd name="T1" fmla="*/ 0 h 44"/>
                <a:gd name="T2" fmla="*/ 2 w 40"/>
                <a:gd name="T3" fmla="*/ 1 h 44"/>
                <a:gd name="T4" fmla="*/ 2 w 40"/>
                <a:gd name="T5" fmla="*/ 1 h 44"/>
                <a:gd name="T6" fmla="*/ 1 w 40"/>
                <a:gd name="T7" fmla="*/ 1 h 44"/>
                <a:gd name="T8" fmla="*/ 1 w 40"/>
                <a:gd name="T9" fmla="*/ 1 h 44"/>
                <a:gd name="T10" fmla="*/ 1 w 40"/>
                <a:gd name="T11" fmla="*/ 2 h 44"/>
                <a:gd name="T12" fmla="*/ 1 w 40"/>
                <a:gd name="T13" fmla="*/ 2 h 44"/>
                <a:gd name="T14" fmla="*/ 1 w 40"/>
                <a:gd name="T15" fmla="*/ 2 h 44"/>
                <a:gd name="T16" fmla="*/ 1 w 40"/>
                <a:gd name="T17" fmla="*/ 2 h 44"/>
                <a:gd name="T18" fmla="*/ 0 w 40"/>
                <a:gd name="T19" fmla="*/ 2 h 44"/>
                <a:gd name="T20" fmla="*/ 1 w 40"/>
                <a:gd name="T21" fmla="*/ 1 h 44"/>
                <a:gd name="T22" fmla="*/ 1 w 40"/>
                <a:gd name="T23" fmla="*/ 1 h 44"/>
                <a:gd name="T24" fmla="*/ 1 w 40"/>
                <a:gd name="T25" fmla="*/ 1 h 44"/>
                <a:gd name="T26" fmla="*/ 1 w 40"/>
                <a:gd name="T27" fmla="*/ 1 h 44"/>
                <a:gd name="T28" fmla="*/ 1 w 40"/>
                <a:gd name="T29" fmla="*/ 1 h 44"/>
                <a:gd name="T30" fmla="*/ 2 w 40"/>
                <a:gd name="T31" fmla="*/ 1 h 44"/>
                <a:gd name="T32" fmla="*/ 2 w 40"/>
                <a:gd name="T33" fmla="*/ 0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44">
                  <a:moveTo>
                    <a:pt x="40" y="0"/>
                  </a:moveTo>
                  <a:lnTo>
                    <a:pt x="38" y="3"/>
                  </a:lnTo>
                  <a:lnTo>
                    <a:pt x="33" y="10"/>
                  </a:lnTo>
                  <a:lnTo>
                    <a:pt x="28" y="18"/>
                  </a:lnTo>
                  <a:lnTo>
                    <a:pt x="23" y="26"/>
                  </a:lnTo>
                  <a:lnTo>
                    <a:pt x="17" y="34"/>
                  </a:lnTo>
                  <a:lnTo>
                    <a:pt x="11" y="40"/>
                  </a:lnTo>
                  <a:lnTo>
                    <a:pt x="5" y="44"/>
                  </a:lnTo>
                  <a:lnTo>
                    <a:pt x="1" y="42"/>
                  </a:lnTo>
                  <a:lnTo>
                    <a:pt x="0" y="38"/>
                  </a:lnTo>
                  <a:lnTo>
                    <a:pt x="2" y="32"/>
                  </a:lnTo>
                  <a:lnTo>
                    <a:pt x="7" y="26"/>
                  </a:lnTo>
                  <a:lnTo>
                    <a:pt x="13" y="19"/>
                  </a:lnTo>
                  <a:lnTo>
                    <a:pt x="22" y="14"/>
                  </a:lnTo>
                  <a:lnTo>
                    <a:pt x="30" y="8"/>
                  </a:lnTo>
                  <a:lnTo>
                    <a:pt x="35" y="3"/>
                  </a:lnTo>
                  <a:lnTo>
                    <a:pt x="4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38" name="Freeform 259">
              <a:extLst>
                <a:ext uri="{FF2B5EF4-FFF2-40B4-BE49-F238E27FC236}">
                  <a16:creationId xmlns:a16="http://schemas.microsoft.com/office/drawing/2014/main" xmlns="" id="{C0C57A88-64B4-4EB9-9D7E-6F2C9BAD97C2}"/>
                </a:ext>
              </a:extLst>
            </p:cNvPr>
            <p:cNvSpPr>
              <a:spLocks/>
            </p:cNvSpPr>
            <p:nvPr/>
          </p:nvSpPr>
          <p:spPr bwMode="auto">
            <a:xfrm>
              <a:off x="1845" y="1144"/>
              <a:ext cx="24" cy="11"/>
            </a:xfrm>
            <a:custGeom>
              <a:avLst/>
              <a:gdLst>
                <a:gd name="T0" fmla="*/ 2 w 47"/>
                <a:gd name="T1" fmla="*/ 1 h 21"/>
                <a:gd name="T2" fmla="*/ 2 w 47"/>
                <a:gd name="T3" fmla="*/ 1 h 21"/>
                <a:gd name="T4" fmla="*/ 2 w 47"/>
                <a:gd name="T5" fmla="*/ 1 h 21"/>
                <a:gd name="T6" fmla="*/ 1 w 47"/>
                <a:gd name="T7" fmla="*/ 1 h 21"/>
                <a:gd name="T8" fmla="*/ 1 w 47"/>
                <a:gd name="T9" fmla="*/ 1 h 21"/>
                <a:gd name="T10" fmla="*/ 1 w 47"/>
                <a:gd name="T11" fmla="*/ 1 h 21"/>
                <a:gd name="T12" fmla="*/ 1 w 47"/>
                <a:gd name="T13" fmla="*/ 1 h 21"/>
                <a:gd name="T14" fmla="*/ 1 w 47"/>
                <a:gd name="T15" fmla="*/ 0 h 21"/>
                <a:gd name="T16" fmla="*/ 0 w 47"/>
                <a:gd name="T17" fmla="*/ 1 h 21"/>
                <a:gd name="T18" fmla="*/ 0 w 47"/>
                <a:gd name="T19" fmla="*/ 1 h 21"/>
                <a:gd name="T20" fmla="*/ 1 w 47"/>
                <a:gd name="T21" fmla="*/ 1 h 21"/>
                <a:gd name="T22" fmla="*/ 1 w 47"/>
                <a:gd name="T23" fmla="*/ 1 h 21"/>
                <a:gd name="T24" fmla="*/ 1 w 47"/>
                <a:gd name="T25" fmla="*/ 1 h 21"/>
                <a:gd name="T26" fmla="*/ 1 w 47"/>
                <a:gd name="T27" fmla="*/ 1 h 21"/>
                <a:gd name="T28" fmla="*/ 2 w 47"/>
                <a:gd name="T29" fmla="*/ 1 h 21"/>
                <a:gd name="T30" fmla="*/ 2 w 47"/>
                <a:gd name="T31" fmla="*/ 1 h 21"/>
                <a:gd name="T32" fmla="*/ 2 w 47"/>
                <a:gd name="T33" fmla="*/ 1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21">
                  <a:moveTo>
                    <a:pt x="47" y="21"/>
                  </a:moveTo>
                  <a:lnTo>
                    <a:pt x="44" y="20"/>
                  </a:lnTo>
                  <a:lnTo>
                    <a:pt x="39" y="17"/>
                  </a:lnTo>
                  <a:lnTo>
                    <a:pt x="32" y="12"/>
                  </a:lnTo>
                  <a:lnTo>
                    <a:pt x="24" y="8"/>
                  </a:lnTo>
                  <a:lnTo>
                    <a:pt x="17" y="4"/>
                  </a:lnTo>
                  <a:lnTo>
                    <a:pt x="9" y="1"/>
                  </a:lnTo>
                  <a:lnTo>
                    <a:pt x="3" y="0"/>
                  </a:lnTo>
                  <a:lnTo>
                    <a:pt x="0" y="2"/>
                  </a:lnTo>
                  <a:lnTo>
                    <a:pt x="0" y="5"/>
                  </a:lnTo>
                  <a:lnTo>
                    <a:pt x="3" y="9"/>
                  </a:lnTo>
                  <a:lnTo>
                    <a:pt x="9" y="12"/>
                  </a:lnTo>
                  <a:lnTo>
                    <a:pt x="17" y="15"/>
                  </a:lnTo>
                  <a:lnTo>
                    <a:pt x="26" y="17"/>
                  </a:lnTo>
                  <a:lnTo>
                    <a:pt x="34" y="19"/>
                  </a:lnTo>
                  <a:lnTo>
                    <a:pt x="41" y="20"/>
                  </a:lnTo>
                  <a:lnTo>
                    <a:pt x="47" y="2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39" name="Freeform 260">
              <a:extLst>
                <a:ext uri="{FF2B5EF4-FFF2-40B4-BE49-F238E27FC236}">
                  <a16:creationId xmlns:a16="http://schemas.microsoft.com/office/drawing/2014/main" xmlns="" id="{936B4984-8745-4596-ACA5-7FBB439E6C96}"/>
                </a:ext>
              </a:extLst>
            </p:cNvPr>
            <p:cNvSpPr>
              <a:spLocks/>
            </p:cNvSpPr>
            <p:nvPr/>
          </p:nvSpPr>
          <p:spPr bwMode="auto">
            <a:xfrm>
              <a:off x="1838" y="1157"/>
              <a:ext cx="26" cy="6"/>
            </a:xfrm>
            <a:custGeom>
              <a:avLst/>
              <a:gdLst>
                <a:gd name="T0" fmla="*/ 1 w 53"/>
                <a:gd name="T1" fmla="*/ 0 h 13"/>
                <a:gd name="T2" fmla="*/ 1 w 53"/>
                <a:gd name="T3" fmla="*/ 0 h 13"/>
                <a:gd name="T4" fmla="*/ 1 w 53"/>
                <a:gd name="T5" fmla="*/ 0 h 13"/>
                <a:gd name="T6" fmla="*/ 1 w 53"/>
                <a:gd name="T7" fmla="*/ 0 h 13"/>
                <a:gd name="T8" fmla="*/ 0 w 53"/>
                <a:gd name="T9" fmla="*/ 0 h 13"/>
                <a:gd name="T10" fmla="*/ 0 w 53"/>
                <a:gd name="T11" fmla="*/ 0 h 13"/>
                <a:gd name="T12" fmla="*/ 0 w 53"/>
                <a:gd name="T13" fmla="*/ 0 h 13"/>
                <a:gd name="T14" fmla="*/ 0 w 53"/>
                <a:gd name="T15" fmla="*/ 0 h 13"/>
                <a:gd name="T16" fmla="*/ 0 w 53"/>
                <a:gd name="T17" fmla="*/ 0 h 13"/>
                <a:gd name="T18" fmla="*/ 0 w 53"/>
                <a:gd name="T19" fmla="*/ 0 h 13"/>
                <a:gd name="T20" fmla="*/ 0 w 53"/>
                <a:gd name="T21" fmla="*/ 0 h 13"/>
                <a:gd name="T22" fmla="*/ 0 w 53"/>
                <a:gd name="T23" fmla="*/ 0 h 13"/>
                <a:gd name="T24" fmla="*/ 0 w 53"/>
                <a:gd name="T25" fmla="*/ 0 h 13"/>
                <a:gd name="T26" fmla="*/ 0 w 53"/>
                <a:gd name="T27" fmla="*/ 0 h 13"/>
                <a:gd name="T28" fmla="*/ 1 w 53"/>
                <a:gd name="T29" fmla="*/ 0 h 13"/>
                <a:gd name="T30" fmla="*/ 1 w 53"/>
                <a:gd name="T31" fmla="*/ 0 h 13"/>
                <a:gd name="T32" fmla="*/ 1 w 53"/>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13">
                  <a:moveTo>
                    <a:pt x="53" y="0"/>
                  </a:moveTo>
                  <a:lnTo>
                    <a:pt x="49" y="0"/>
                  </a:lnTo>
                  <a:lnTo>
                    <a:pt x="43" y="0"/>
                  </a:lnTo>
                  <a:lnTo>
                    <a:pt x="33" y="0"/>
                  </a:lnTo>
                  <a:lnTo>
                    <a:pt x="24" y="0"/>
                  </a:lnTo>
                  <a:lnTo>
                    <a:pt x="15" y="1"/>
                  </a:lnTo>
                  <a:lnTo>
                    <a:pt x="7" y="2"/>
                  </a:lnTo>
                  <a:lnTo>
                    <a:pt x="2" y="5"/>
                  </a:lnTo>
                  <a:lnTo>
                    <a:pt x="0" y="8"/>
                  </a:lnTo>
                  <a:lnTo>
                    <a:pt x="2" y="12"/>
                  </a:lnTo>
                  <a:lnTo>
                    <a:pt x="7" y="13"/>
                  </a:lnTo>
                  <a:lnTo>
                    <a:pt x="14" y="12"/>
                  </a:lnTo>
                  <a:lnTo>
                    <a:pt x="23" y="10"/>
                  </a:lnTo>
                  <a:lnTo>
                    <a:pt x="31" y="7"/>
                  </a:lnTo>
                  <a:lnTo>
                    <a:pt x="40" y="5"/>
                  </a:lnTo>
                  <a:lnTo>
                    <a:pt x="47" y="2"/>
                  </a:lnTo>
                  <a:lnTo>
                    <a:pt x="5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40" name="Freeform 261">
              <a:extLst>
                <a:ext uri="{FF2B5EF4-FFF2-40B4-BE49-F238E27FC236}">
                  <a16:creationId xmlns:a16="http://schemas.microsoft.com/office/drawing/2014/main" xmlns="" id="{908EB529-928B-4D09-B593-A81353E36E4F}"/>
                </a:ext>
              </a:extLst>
            </p:cNvPr>
            <p:cNvSpPr>
              <a:spLocks/>
            </p:cNvSpPr>
            <p:nvPr/>
          </p:nvSpPr>
          <p:spPr bwMode="auto">
            <a:xfrm>
              <a:off x="1853" y="1131"/>
              <a:ext cx="24" cy="20"/>
            </a:xfrm>
            <a:custGeom>
              <a:avLst/>
              <a:gdLst>
                <a:gd name="T0" fmla="*/ 2 w 48"/>
                <a:gd name="T1" fmla="*/ 1 h 41"/>
                <a:gd name="T2" fmla="*/ 2 w 48"/>
                <a:gd name="T3" fmla="*/ 1 h 41"/>
                <a:gd name="T4" fmla="*/ 2 w 48"/>
                <a:gd name="T5" fmla="*/ 0 h 41"/>
                <a:gd name="T6" fmla="*/ 1 w 48"/>
                <a:gd name="T7" fmla="*/ 0 h 41"/>
                <a:gd name="T8" fmla="*/ 1 w 48"/>
                <a:gd name="T9" fmla="*/ 0 h 41"/>
                <a:gd name="T10" fmla="*/ 1 w 48"/>
                <a:gd name="T11" fmla="*/ 0 h 41"/>
                <a:gd name="T12" fmla="*/ 1 w 48"/>
                <a:gd name="T13" fmla="*/ 0 h 41"/>
                <a:gd name="T14" fmla="*/ 0 w 48"/>
                <a:gd name="T15" fmla="*/ 0 h 41"/>
                <a:gd name="T16" fmla="*/ 1 w 48"/>
                <a:gd name="T17" fmla="*/ 0 h 41"/>
                <a:gd name="T18" fmla="*/ 1 w 48"/>
                <a:gd name="T19" fmla="*/ 0 h 41"/>
                <a:gd name="T20" fmla="*/ 1 w 48"/>
                <a:gd name="T21" fmla="*/ 0 h 41"/>
                <a:gd name="T22" fmla="*/ 1 w 48"/>
                <a:gd name="T23" fmla="*/ 0 h 41"/>
                <a:gd name="T24" fmla="*/ 1 w 48"/>
                <a:gd name="T25" fmla="*/ 0 h 41"/>
                <a:gd name="T26" fmla="*/ 1 w 48"/>
                <a:gd name="T27" fmla="*/ 0 h 41"/>
                <a:gd name="T28" fmla="*/ 2 w 48"/>
                <a:gd name="T29" fmla="*/ 0 h 41"/>
                <a:gd name="T30" fmla="*/ 2 w 48"/>
                <a:gd name="T31" fmla="*/ 1 h 41"/>
                <a:gd name="T32" fmla="*/ 2 w 48"/>
                <a:gd name="T33" fmla="*/ 1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41">
                  <a:moveTo>
                    <a:pt x="48" y="41"/>
                  </a:moveTo>
                  <a:lnTo>
                    <a:pt x="42" y="37"/>
                  </a:lnTo>
                  <a:lnTo>
                    <a:pt x="34" y="31"/>
                  </a:lnTo>
                  <a:lnTo>
                    <a:pt x="25" y="26"/>
                  </a:lnTo>
                  <a:lnTo>
                    <a:pt x="16" y="20"/>
                  </a:lnTo>
                  <a:lnTo>
                    <a:pt x="9" y="14"/>
                  </a:lnTo>
                  <a:lnTo>
                    <a:pt x="3" y="8"/>
                  </a:lnTo>
                  <a:lnTo>
                    <a:pt x="0" y="5"/>
                  </a:lnTo>
                  <a:lnTo>
                    <a:pt x="1" y="1"/>
                  </a:lnTo>
                  <a:lnTo>
                    <a:pt x="6" y="0"/>
                  </a:lnTo>
                  <a:lnTo>
                    <a:pt x="11" y="4"/>
                  </a:lnTo>
                  <a:lnTo>
                    <a:pt x="17" y="9"/>
                  </a:lnTo>
                  <a:lnTo>
                    <a:pt x="25" y="15"/>
                  </a:lnTo>
                  <a:lnTo>
                    <a:pt x="32" y="23"/>
                  </a:lnTo>
                  <a:lnTo>
                    <a:pt x="39" y="30"/>
                  </a:lnTo>
                  <a:lnTo>
                    <a:pt x="45" y="37"/>
                  </a:lnTo>
                  <a:lnTo>
                    <a:pt x="48" y="4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41" name="Freeform 262">
              <a:extLst>
                <a:ext uri="{FF2B5EF4-FFF2-40B4-BE49-F238E27FC236}">
                  <a16:creationId xmlns:a16="http://schemas.microsoft.com/office/drawing/2014/main" xmlns="" id="{3E959D2A-E481-4D30-B9B9-1D7045FD1D40}"/>
                </a:ext>
              </a:extLst>
            </p:cNvPr>
            <p:cNvSpPr>
              <a:spLocks/>
            </p:cNvSpPr>
            <p:nvPr/>
          </p:nvSpPr>
          <p:spPr bwMode="auto">
            <a:xfrm>
              <a:off x="1999" y="1133"/>
              <a:ext cx="7" cy="34"/>
            </a:xfrm>
            <a:custGeom>
              <a:avLst/>
              <a:gdLst>
                <a:gd name="T0" fmla="*/ 1 w 14"/>
                <a:gd name="T1" fmla="*/ 3 h 68"/>
                <a:gd name="T2" fmla="*/ 0 w 14"/>
                <a:gd name="T3" fmla="*/ 2 h 68"/>
                <a:gd name="T4" fmla="*/ 0 w 14"/>
                <a:gd name="T5" fmla="*/ 1 h 68"/>
                <a:gd name="T6" fmla="*/ 1 w 14"/>
                <a:gd name="T7" fmla="*/ 1 h 68"/>
                <a:gd name="T8" fmla="*/ 1 w 14"/>
                <a:gd name="T9" fmla="*/ 0 h 68"/>
                <a:gd name="T10" fmla="*/ 1 w 14"/>
                <a:gd name="T11" fmla="*/ 1 h 68"/>
                <a:gd name="T12" fmla="*/ 1 w 14"/>
                <a:gd name="T13" fmla="*/ 1 h 68"/>
                <a:gd name="T14" fmla="*/ 1 w 14"/>
                <a:gd name="T15" fmla="*/ 2 h 68"/>
                <a:gd name="T16" fmla="*/ 1 w 14"/>
                <a:gd name="T17" fmla="*/ 3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68">
                  <a:moveTo>
                    <a:pt x="3" y="68"/>
                  </a:moveTo>
                  <a:lnTo>
                    <a:pt x="0" y="51"/>
                  </a:lnTo>
                  <a:lnTo>
                    <a:pt x="0" y="29"/>
                  </a:lnTo>
                  <a:lnTo>
                    <a:pt x="3" y="9"/>
                  </a:lnTo>
                  <a:lnTo>
                    <a:pt x="9" y="0"/>
                  </a:lnTo>
                  <a:lnTo>
                    <a:pt x="14" y="8"/>
                  </a:lnTo>
                  <a:lnTo>
                    <a:pt x="12" y="26"/>
                  </a:lnTo>
                  <a:lnTo>
                    <a:pt x="6" y="49"/>
                  </a:lnTo>
                  <a:lnTo>
                    <a:pt x="3"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42" name="Freeform 263">
              <a:extLst>
                <a:ext uri="{FF2B5EF4-FFF2-40B4-BE49-F238E27FC236}">
                  <a16:creationId xmlns:a16="http://schemas.microsoft.com/office/drawing/2014/main" xmlns="" id="{90571B03-FC02-443B-A202-4094EBBF2D3A}"/>
                </a:ext>
              </a:extLst>
            </p:cNvPr>
            <p:cNvSpPr>
              <a:spLocks/>
            </p:cNvSpPr>
            <p:nvPr/>
          </p:nvSpPr>
          <p:spPr bwMode="auto">
            <a:xfrm>
              <a:off x="2008" y="1139"/>
              <a:ext cx="11" cy="33"/>
            </a:xfrm>
            <a:custGeom>
              <a:avLst/>
              <a:gdLst>
                <a:gd name="T0" fmla="*/ 0 w 23"/>
                <a:gd name="T1" fmla="*/ 3 h 66"/>
                <a:gd name="T2" fmla="*/ 0 w 23"/>
                <a:gd name="T3" fmla="*/ 2 h 66"/>
                <a:gd name="T4" fmla="*/ 0 w 23"/>
                <a:gd name="T5" fmla="*/ 1 h 66"/>
                <a:gd name="T6" fmla="*/ 0 w 23"/>
                <a:gd name="T7" fmla="*/ 1 h 66"/>
                <a:gd name="T8" fmla="*/ 0 w 23"/>
                <a:gd name="T9" fmla="*/ 0 h 66"/>
                <a:gd name="T10" fmla="*/ 0 w 23"/>
                <a:gd name="T11" fmla="*/ 1 h 66"/>
                <a:gd name="T12" fmla="*/ 0 w 23"/>
                <a:gd name="T13" fmla="*/ 1 h 66"/>
                <a:gd name="T14" fmla="*/ 0 w 23"/>
                <a:gd name="T15" fmla="*/ 2 h 66"/>
                <a:gd name="T16" fmla="*/ 0 w 23"/>
                <a:gd name="T17" fmla="*/ 3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66">
                  <a:moveTo>
                    <a:pt x="0" y="66"/>
                  </a:moveTo>
                  <a:lnTo>
                    <a:pt x="1" y="51"/>
                  </a:lnTo>
                  <a:lnTo>
                    <a:pt x="4" y="29"/>
                  </a:lnTo>
                  <a:lnTo>
                    <a:pt x="11" y="10"/>
                  </a:lnTo>
                  <a:lnTo>
                    <a:pt x="19" y="0"/>
                  </a:lnTo>
                  <a:lnTo>
                    <a:pt x="23" y="8"/>
                  </a:lnTo>
                  <a:lnTo>
                    <a:pt x="17" y="29"/>
                  </a:lnTo>
                  <a:lnTo>
                    <a:pt x="6" y="52"/>
                  </a:lnTo>
                  <a:lnTo>
                    <a:pt x="0" y="6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43" name="Freeform 264">
              <a:extLst>
                <a:ext uri="{FF2B5EF4-FFF2-40B4-BE49-F238E27FC236}">
                  <a16:creationId xmlns:a16="http://schemas.microsoft.com/office/drawing/2014/main" xmlns="" id="{C73BA503-9628-49EF-A4A5-EF2BD0DFD462}"/>
                </a:ext>
              </a:extLst>
            </p:cNvPr>
            <p:cNvSpPr>
              <a:spLocks/>
            </p:cNvSpPr>
            <p:nvPr/>
          </p:nvSpPr>
          <p:spPr bwMode="auto">
            <a:xfrm>
              <a:off x="1982" y="1125"/>
              <a:ext cx="7" cy="31"/>
            </a:xfrm>
            <a:custGeom>
              <a:avLst/>
              <a:gdLst>
                <a:gd name="T0" fmla="*/ 1 w 14"/>
                <a:gd name="T1" fmla="*/ 1 h 63"/>
                <a:gd name="T2" fmla="*/ 1 w 14"/>
                <a:gd name="T3" fmla="*/ 1 h 63"/>
                <a:gd name="T4" fmla="*/ 0 w 14"/>
                <a:gd name="T5" fmla="*/ 1 h 63"/>
                <a:gd name="T6" fmla="*/ 1 w 14"/>
                <a:gd name="T7" fmla="*/ 0 h 63"/>
                <a:gd name="T8" fmla="*/ 1 w 14"/>
                <a:gd name="T9" fmla="*/ 0 h 63"/>
                <a:gd name="T10" fmla="*/ 1 w 14"/>
                <a:gd name="T11" fmla="*/ 0 h 63"/>
                <a:gd name="T12" fmla="*/ 1 w 14"/>
                <a:gd name="T13" fmla="*/ 0 h 63"/>
                <a:gd name="T14" fmla="*/ 1 w 14"/>
                <a:gd name="T15" fmla="*/ 1 h 63"/>
                <a:gd name="T16" fmla="*/ 1 w 14"/>
                <a:gd name="T17" fmla="*/ 1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63">
                  <a:moveTo>
                    <a:pt x="8" y="63"/>
                  </a:moveTo>
                  <a:lnTo>
                    <a:pt x="2" y="54"/>
                  </a:lnTo>
                  <a:lnTo>
                    <a:pt x="0" y="33"/>
                  </a:lnTo>
                  <a:lnTo>
                    <a:pt x="1" y="12"/>
                  </a:lnTo>
                  <a:lnTo>
                    <a:pt x="8" y="0"/>
                  </a:lnTo>
                  <a:lnTo>
                    <a:pt x="14" y="4"/>
                  </a:lnTo>
                  <a:lnTo>
                    <a:pt x="12" y="23"/>
                  </a:lnTo>
                  <a:lnTo>
                    <a:pt x="9" y="44"/>
                  </a:lnTo>
                  <a:lnTo>
                    <a:pt x="8" y="6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44" name="Freeform 265">
              <a:extLst>
                <a:ext uri="{FF2B5EF4-FFF2-40B4-BE49-F238E27FC236}">
                  <a16:creationId xmlns:a16="http://schemas.microsoft.com/office/drawing/2014/main" xmlns="" id="{F25E1C98-BC56-4151-A306-A3DDDAE22733}"/>
                </a:ext>
              </a:extLst>
            </p:cNvPr>
            <p:cNvSpPr>
              <a:spLocks/>
            </p:cNvSpPr>
            <p:nvPr/>
          </p:nvSpPr>
          <p:spPr bwMode="auto">
            <a:xfrm>
              <a:off x="1962" y="1116"/>
              <a:ext cx="11" cy="37"/>
            </a:xfrm>
            <a:custGeom>
              <a:avLst/>
              <a:gdLst>
                <a:gd name="T0" fmla="*/ 1 w 21"/>
                <a:gd name="T1" fmla="*/ 2 h 75"/>
                <a:gd name="T2" fmla="*/ 1 w 21"/>
                <a:gd name="T3" fmla="*/ 1 h 75"/>
                <a:gd name="T4" fmla="*/ 1 w 21"/>
                <a:gd name="T5" fmla="*/ 1 h 75"/>
                <a:gd name="T6" fmla="*/ 0 w 21"/>
                <a:gd name="T7" fmla="*/ 0 h 75"/>
                <a:gd name="T8" fmla="*/ 1 w 21"/>
                <a:gd name="T9" fmla="*/ 0 h 75"/>
                <a:gd name="T10" fmla="*/ 1 w 21"/>
                <a:gd name="T11" fmla="*/ 0 h 75"/>
                <a:gd name="T12" fmla="*/ 1 w 21"/>
                <a:gd name="T13" fmla="*/ 0 h 75"/>
                <a:gd name="T14" fmla="*/ 1 w 21"/>
                <a:gd name="T15" fmla="*/ 1 h 75"/>
                <a:gd name="T16" fmla="*/ 1 w 21"/>
                <a:gd name="T17" fmla="*/ 2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75">
                  <a:moveTo>
                    <a:pt x="21" y="75"/>
                  </a:moveTo>
                  <a:lnTo>
                    <a:pt x="12" y="57"/>
                  </a:lnTo>
                  <a:lnTo>
                    <a:pt x="3" y="32"/>
                  </a:lnTo>
                  <a:lnTo>
                    <a:pt x="0" y="10"/>
                  </a:lnTo>
                  <a:lnTo>
                    <a:pt x="4" y="0"/>
                  </a:lnTo>
                  <a:lnTo>
                    <a:pt x="13" y="8"/>
                  </a:lnTo>
                  <a:lnTo>
                    <a:pt x="17" y="30"/>
                  </a:lnTo>
                  <a:lnTo>
                    <a:pt x="19" y="57"/>
                  </a:lnTo>
                  <a:lnTo>
                    <a:pt x="21" y="7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45" name="Freeform 266">
              <a:extLst>
                <a:ext uri="{FF2B5EF4-FFF2-40B4-BE49-F238E27FC236}">
                  <a16:creationId xmlns:a16="http://schemas.microsoft.com/office/drawing/2014/main" xmlns="" id="{FA1F9E57-6EE1-4A38-8167-D4A89F4F7F3C}"/>
                </a:ext>
              </a:extLst>
            </p:cNvPr>
            <p:cNvSpPr>
              <a:spLocks/>
            </p:cNvSpPr>
            <p:nvPr/>
          </p:nvSpPr>
          <p:spPr bwMode="auto">
            <a:xfrm>
              <a:off x="1944" y="1106"/>
              <a:ext cx="13" cy="41"/>
            </a:xfrm>
            <a:custGeom>
              <a:avLst/>
              <a:gdLst>
                <a:gd name="T0" fmla="*/ 1 w 25"/>
                <a:gd name="T1" fmla="*/ 3 h 80"/>
                <a:gd name="T2" fmla="*/ 1 w 25"/>
                <a:gd name="T3" fmla="*/ 3 h 80"/>
                <a:gd name="T4" fmla="*/ 1 w 25"/>
                <a:gd name="T5" fmla="*/ 2 h 80"/>
                <a:gd name="T6" fmla="*/ 1 w 25"/>
                <a:gd name="T7" fmla="*/ 2 h 80"/>
                <a:gd name="T8" fmla="*/ 1 w 25"/>
                <a:gd name="T9" fmla="*/ 2 h 80"/>
                <a:gd name="T10" fmla="*/ 1 w 25"/>
                <a:gd name="T11" fmla="*/ 1 h 80"/>
                <a:gd name="T12" fmla="*/ 0 w 25"/>
                <a:gd name="T13" fmla="*/ 1 h 80"/>
                <a:gd name="T14" fmla="*/ 0 w 25"/>
                <a:gd name="T15" fmla="*/ 1 h 80"/>
                <a:gd name="T16" fmla="*/ 1 w 25"/>
                <a:gd name="T17" fmla="*/ 0 h 80"/>
                <a:gd name="T18" fmla="*/ 1 w 25"/>
                <a:gd name="T19" fmla="*/ 1 h 80"/>
                <a:gd name="T20" fmla="*/ 1 w 25"/>
                <a:gd name="T21" fmla="*/ 2 h 80"/>
                <a:gd name="T22" fmla="*/ 1 w 25"/>
                <a:gd name="T23" fmla="*/ 3 h 80"/>
                <a:gd name="T24" fmla="*/ 1 w 25"/>
                <a:gd name="T25" fmla="*/ 3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 h="80">
                  <a:moveTo>
                    <a:pt x="25" y="80"/>
                  </a:moveTo>
                  <a:lnTo>
                    <a:pt x="22" y="72"/>
                  </a:lnTo>
                  <a:lnTo>
                    <a:pt x="16" y="62"/>
                  </a:lnTo>
                  <a:lnTo>
                    <a:pt x="11" y="48"/>
                  </a:lnTo>
                  <a:lnTo>
                    <a:pt x="6" y="34"/>
                  </a:lnTo>
                  <a:lnTo>
                    <a:pt x="2" y="20"/>
                  </a:lnTo>
                  <a:lnTo>
                    <a:pt x="0" y="9"/>
                  </a:lnTo>
                  <a:lnTo>
                    <a:pt x="0" y="2"/>
                  </a:lnTo>
                  <a:lnTo>
                    <a:pt x="4" y="0"/>
                  </a:lnTo>
                  <a:lnTo>
                    <a:pt x="14" y="12"/>
                  </a:lnTo>
                  <a:lnTo>
                    <a:pt x="18" y="38"/>
                  </a:lnTo>
                  <a:lnTo>
                    <a:pt x="22" y="64"/>
                  </a:lnTo>
                  <a:lnTo>
                    <a:pt x="25" y="8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46" name="Freeform 267">
              <a:extLst>
                <a:ext uri="{FF2B5EF4-FFF2-40B4-BE49-F238E27FC236}">
                  <a16:creationId xmlns:a16="http://schemas.microsoft.com/office/drawing/2014/main" xmlns="" id="{0F2A9BBA-BA70-4EB3-8DB3-15FBA556D6EC}"/>
                </a:ext>
              </a:extLst>
            </p:cNvPr>
            <p:cNvSpPr>
              <a:spLocks/>
            </p:cNvSpPr>
            <p:nvPr/>
          </p:nvSpPr>
          <p:spPr bwMode="auto">
            <a:xfrm>
              <a:off x="1904" y="1103"/>
              <a:ext cx="21" cy="44"/>
            </a:xfrm>
            <a:custGeom>
              <a:avLst/>
              <a:gdLst>
                <a:gd name="T0" fmla="*/ 1 w 44"/>
                <a:gd name="T1" fmla="*/ 3 h 86"/>
                <a:gd name="T2" fmla="*/ 1 w 44"/>
                <a:gd name="T3" fmla="*/ 3 h 86"/>
                <a:gd name="T4" fmla="*/ 0 w 44"/>
                <a:gd name="T5" fmla="*/ 3 h 86"/>
                <a:gd name="T6" fmla="*/ 0 w 44"/>
                <a:gd name="T7" fmla="*/ 2 h 86"/>
                <a:gd name="T8" fmla="*/ 0 w 44"/>
                <a:gd name="T9" fmla="*/ 2 h 86"/>
                <a:gd name="T10" fmla="*/ 0 w 44"/>
                <a:gd name="T11" fmla="*/ 1 h 86"/>
                <a:gd name="T12" fmla="*/ 0 w 44"/>
                <a:gd name="T13" fmla="*/ 1 h 86"/>
                <a:gd name="T14" fmla="*/ 0 w 44"/>
                <a:gd name="T15" fmla="*/ 1 h 86"/>
                <a:gd name="T16" fmla="*/ 0 w 44"/>
                <a:gd name="T17" fmla="*/ 0 h 86"/>
                <a:gd name="T18" fmla="*/ 0 w 44"/>
                <a:gd name="T19" fmla="*/ 1 h 86"/>
                <a:gd name="T20" fmla="*/ 0 w 44"/>
                <a:gd name="T21" fmla="*/ 1 h 86"/>
                <a:gd name="T22" fmla="*/ 0 w 44"/>
                <a:gd name="T23" fmla="*/ 1 h 86"/>
                <a:gd name="T24" fmla="*/ 0 w 44"/>
                <a:gd name="T25" fmla="*/ 2 h 86"/>
                <a:gd name="T26" fmla="*/ 0 w 44"/>
                <a:gd name="T27" fmla="*/ 2 h 86"/>
                <a:gd name="T28" fmla="*/ 1 w 44"/>
                <a:gd name="T29" fmla="*/ 3 h 86"/>
                <a:gd name="T30" fmla="*/ 1 w 44"/>
                <a:gd name="T31" fmla="*/ 3 h 86"/>
                <a:gd name="T32" fmla="*/ 1 w 44"/>
                <a:gd name="T33" fmla="*/ 3 h 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86">
                  <a:moveTo>
                    <a:pt x="44" y="86"/>
                  </a:moveTo>
                  <a:lnTo>
                    <a:pt x="37" y="78"/>
                  </a:lnTo>
                  <a:lnTo>
                    <a:pt x="29" y="67"/>
                  </a:lnTo>
                  <a:lnTo>
                    <a:pt x="20" y="53"/>
                  </a:lnTo>
                  <a:lnTo>
                    <a:pt x="13" y="39"/>
                  </a:lnTo>
                  <a:lnTo>
                    <a:pt x="6" y="25"/>
                  </a:lnTo>
                  <a:lnTo>
                    <a:pt x="1" y="14"/>
                  </a:lnTo>
                  <a:lnTo>
                    <a:pt x="0" y="5"/>
                  </a:lnTo>
                  <a:lnTo>
                    <a:pt x="2" y="0"/>
                  </a:lnTo>
                  <a:lnTo>
                    <a:pt x="7" y="1"/>
                  </a:lnTo>
                  <a:lnTo>
                    <a:pt x="13" y="10"/>
                  </a:lnTo>
                  <a:lnTo>
                    <a:pt x="19" y="23"/>
                  </a:lnTo>
                  <a:lnTo>
                    <a:pt x="23" y="38"/>
                  </a:lnTo>
                  <a:lnTo>
                    <a:pt x="29" y="54"/>
                  </a:lnTo>
                  <a:lnTo>
                    <a:pt x="35" y="69"/>
                  </a:lnTo>
                  <a:lnTo>
                    <a:pt x="39" y="81"/>
                  </a:lnTo>
                  <a:lnTo>
                    <a:pt x="44" y="8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47" name="Freeform 268">
              <a:extLst>
                <a:ext uri="{FF2B5EF4-FFF2-40B4-BE49-F238E27FC236}">
                  <a16:creationId xmlns:a16="http://schemas.microsoft.com/office/drawing/2014/main" xmlns="" id="{1B3AF8F7-2E61-4426-93F4-48F5F3A3FA45}"/>
                </a:ext>
              </a:extLst>
            </p:cNvPr>
            <p:cNvSpPr>
              <a:spLocks/>
            </p:cNvSpPr>
            <p:nvPr/>
          </p:nvSpPr>
          <p:spPr bwMode="auto">
            <a:xfrm>
              <a:off x="1866" y="1110"/>
              <a:ext cx="25" cy="40"/>
            </a:xfrm>
            <a:custGeom>
              <a:avLst/>
              <a:gdLst>
                <a:gd name="T0" fmla="*/ 1 w 52"/>
                <a:gd name="T1" fmla="*/ 3 h 79"/>
                <a:gd name="T2" fmla="*/ 1 w 52"/>
                <a:gd name="T3" fmla="*/ 3 h 79"/>
                <a:gd name="T4" fmla="*/ 1 w 52"/>
                <a:gd name="T5" fmla="*/ 2 h 79"/>
                <a:gd name="T6" fmla="*/ 0 w 52"/>
                <a:gd name="T7" fmla="*/ 2 h 79"/>
                <a:gd name="T8" fmla="*/ 0 w 52"/>
                <a:gd name="T9" fmla="*/ 2 h 79"/>
                <a:gd name="T10" fmla="*/ 0 w 52"/>
                <a:gd name="T11" fmla="*/ 1 h 79"/>
                <a:gd name="T12" fmla="*/ 0 w 52"/>
                <a:gd name="T13" fmla="*/ 1 h 79"/>
                <a:gd name="T14" fmla="*/ 0 w 52"/>
                <a:gd name="T15" fmla="*/ 1 h 79"/>
                <a:gd name="T16" fmla="*/ 0 w 52"/>
                <a:gd name="T17" fmla="*/ 0 h 79"/>
                <a:gd name="T18" fmla="*/ 0 w 52"/>
                <a:gd name="T19" fmla="*/ 1 h 79"/>
                <a:gd name="T20" fmla="*/ 0 w 52"/>
                <a:gd name="T21" fmla="*/ 1 h 79"/>
                <a:gd name="T22" fmla="*/ 0 w 52"/>
                <a:gd name="T23" fmla="*/ 1 h 79"/>
                <a:gd name="T24" fmla="*/ 0 w 52"/>
                <a:gd name="T25" fmla="*/ 2 h 79"/>
                <a:gd name="T26" fmla="*/ 1 w 52"/>
                <a:gd name="T27" fmla="*/ 2 h 79"/>
                <a:gd name="T28" fmla="*/ 1 w 52"/>
                <a:gd name="T29" fmla="*/ 2 h 79"/>
                <a:gd name="T30" fmla="*/ 1 w 52"/>
                <a:gd name="T31" fmla="*/ 3 h 79"/>
                <a:gd name="T32" fmla="*/ 1 w 52"/>
                <a:gd name="T33" fmla="*/ 3 h 7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79">
                  <a:moveTo>
                    <a:pt x="52" y="79"/>
                  </a:moveTo>
                  <a:lnTo>
                    <a:pt x="45" y="72"/>
                  </a:lnTo>
                  <a:lnTo>
                    <a:pt x="37" y="63"/>
                  </a:lnTo>
                  <a:lnTo>
                    <a:pt x="27" y="50"/>
                  </a:lnTo>
                  <a:lnTo>
                    <a:pt x="17" y="38"/>
                  </a:lnTo>
                  <a:lnTo>
                    <a:pt x="8" y="25"/>
                  </a:lnTo>
                  <a:lnTo>
                    <a:pt x="2" y="14"/>
                  </a:lnTo>
                  <a:lnTo>
                    <a:pt x="0" y="4"/>
                  </a:lnTo>
                  <a:lnTo>
                    <a:pt x="2" y="0"/>
                  </a:lnTo>
                  <a:lnTo>
                    <a:pt x="8" y="1"/>
                  </a:lnTo>
                  <a:lnTo>
                    <a:pt x="15" y="9"/>
                  </a:lnTo>
                  <a:lnTo>
                    <a:pt x="22" y="20"/>
                  </a:lnTo>
                  <a:lnTo>
                    <a:pt x="29" y="35"/>
                  </a:lnTo>
                  <a:lnTo>
                    <a:pt x="36" y="50"/>
                  </a:lnTo>
                  <a:lnTo>
                    <a:pt x="43" y="63"/>
                  </a:lnTo>
                  <a:lnTo>
                    <a:pt x="47" y="73"/>
                  </a:lnTo>
                  <a:lnTo>
                    <a:pt x="52" y="7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48" name="Freeform 269">
              <a:extLst>
                <a:ext uri="{FF2B5EF4-FFF2-40B4-BE49-F238E27FC236}">
                  <a16:creationId xmlns:a16="http://schemas.microsoft.com/office/drawing/2014/main" xmlns="" id="{3ADF4C42-CF82-4E09-AAE1-26632A17FFBF}"/>
                </a:ext>
              </a:extLst>
            </p:cNvPr>
            <p:cNvSpPr>
              <a:spLocks/>
            </p:cNvSpPr>
            <p:nvPr/>
          </p:nvSpPr>
          <p:spPr bwMode="auto">
            <a:xfrm>
              <a:off x="1919" y="1109"/>
              <a:ext cx="23" cy="36"/>
            </a:xfrm>
            <a:custGeom>
              <a:avLst/>
              <a:gdLst>
                <a:gd name="T0" fmla="*/ 2 w 45"/>
                <a:gd name="T1" fmla="*/ 2 h 73"/>
                <a:gd name="T2" fmla="*/ 2 w 45"/>
                <a:gd name="T3" fmla="*/ 2 h 73"/>
                <a:gd name="T4" fmla="*/ 1 w 45"/>
                <a:gd name="T5" fmla="*/ 1 h 73"/>
                <a:gd name="T6" fmla="*/ 1 w 45"/>
                <a:gd name="T7" fmla="*/ 1 h 73"/>
                <a:gd name="T8" fmla="*/ 1 w 45"/>
                <a:gd name="T9" fmla="*/ 1 h 73"/>
                <a:gd name="T10" fmla="*/ 1 w 45"/>
                <a:gd name="T11" fmla="*/ 0 h 73"/>
                <a:gd name="T12" fmla="*/ 1 w 45"/>
                <a:gd name="T13" fmla="*/ 0 h 73"/>
                <a:gd name="T14" fmla="*/ 0 w 45"/>
                <a:gd name="T15" fmla="*/ 0 h 73"/>
                <a:gd name="T16" fmla="*/ 1 w 45"/>
                <a:gd name="T17" fmla="*/ 0 h 73"/>
                <a:gd name="T18" fmla="*/ 1 w 45"/>
                <a:gd name="T19" fmla="*/ 0 h 73"/>
                <a:gd name="T20" fmla="*/ 1 w 45"/>
                <a:gd name="T21" fmla="*/ 0 h 73"/>
                <a:gd name="T22" fmla="*/ 1 w 45"/>
                <a:gd name="T23" fmla="*/ 0 h 73"/>
                <a:gd name="T24" fmla="*/ 1 w 45"/>
                <a:gd name="T25" fmla="*/ 1 h 73"/>
                <a:gd name="T26" fmla="*/ 1 w 45"/>
                <a:gd name="T27" fmla="*/ 1 h 73"/>
                <a:gd name="T28" fmla="*/ 2 w 45"/>
                <a:gd name="T29" fmla="*/ 1 h 73"/>
                <a:gd name="T30" fmla="*/ 2 w 45"/>
                <a:gd name="T31" fmla="*/ 2 h 73"/>
                <a:gd name="T32" fmla="*/ 2 w 45"/>
                <a:gd name="T33" fmla="*/ 2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73">
                  <a:moveTo>
                    <a:pt x="45" y="73"/>
                  </a:moveTo>
                  <a:lnTo>
                    <a:pt x="39" y="66"/>
                  </a:lnTo>
                  <a:lnTo>
                    <a:pt x="31" y="57"/>
                  </a:lnTo>
                  <a:lnTo>
                    <a:pt x="23" y="45"/>
                  </a:lnTo>
                  <a:lnTo>
                    <a:pt x="14" y="33"/>
                  </a:lnTo>
                  <a:lnTo>
                    <a:pt x="7" y="21"/>
                  </a:lnTo>
                  <a:lnTo>
                    <a:pt x="3" y="11"/>
                  </a:lnTo>
                  <a:lnTo>
                    <a:pt x="0" y="4"/>
                  </a:lnTo>
                  <a:lnTo>
                    <a:pt x="4" y="0"/>
                  </a:lnTo>
                  <a:lnTo>
                    <a:pt x="9" y="3"/>
                  </a:lnTo>
                  <a:lnTo>
                    <a:pt x="15" y="9"/>
                  </a:lnTo>
                  <a:lnTo>
                    <a:pt x="22" y="20"/>
                  </a:lnTo>
                  <a:lnTo>
                    <a:pt x="28" y="33"/>
                  </a:lnTo>
                  <a:lnTo>
                    <a:pt x="32" y="45"/>
                  </a:lnTo>
                  <a:lnTo>
                    <a:pt x="38" y="58"/>
                  </a:lnTo>
                  <a:lnTo>
                    <a:pt x="42" y="67"/>
                  </a:lnTo>
                  <a:lnTo>
                    <a:pt x="45" y="7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49" name="Freeform 270">
              <a:extLst>
                <a:ext uri="{FF2B5EF4-FFF2-40B4-BE49-F238E27FC236}">
                  <a16:creationId xmlns:a16="http://schemas.microsoft.com/office/drawing/2014/main" xmlns="" id="{D5E3CB2A-6F58-4961-9326-D3D395F96F62}"/>
                </a:ext>
              </a:extLst>
            </p:cNvPr>
            <p:cNvSpPr>
              <a:spLocks/>
            </p:cNvSpPr>
            <p:nvPr/>
          </p:nvSpPr>
          <p:spPr bwMode="auto">
            <a:xfrm>
              <a:off x="1906" y="1142"/>
              <a:ext cx="33" cy="53"/>
            </a:xfrm>
            <a:custGeom>
              <a:avLst/>
              <a:gdLst>
                <a:gd name="T0" fmla="*/ 0 w 67"/>
                <a:gd name="T1" fmla="*/ 4 h 106"/>
                <a:gd name="T2" fmla="*/ 0 w 67"/>
                <a:gd name="T3" fmla="*/ 4 h 106"/>
                <a:gd name="T4" fmla="*/ 0 w 67"/>
                <a:gd name="T5" fmla="*/ 3 h 106"/>
                <a:gd name="T6" fmla="*/ 0 w 67"/>
                <a:gd name="T7" fmla="*/ 3 h 106"/>
                <a:gd name="T8" fmla="*/ 0 w 67"/>
                <a:gd name="T9" fmla="*/ 2 h 106"/>
                <a:gd name="T10" fmla="*/ 0 w 67"/>
                <a:gd name="T11" fmla="*/ 2 h 106"/>
                <a:gd name="T12" fmla="*/ 1 w 67"/>
                <a:gd name="T13" fmla="*/ 1 h 106"/>
                <a:gd name="T14" fmla="*/ 1 w 67"/>
                <a:gd name="T15" fmla="*/ 1 h 106"/>
                <a:gd name="T16" fmla="*/ 2 w 67"/>
                <a:gd name="T17" fmla="*/ 0 h 106"/>
                <a:gd name="T18" fmla="*/ 1 w 67"/>
                <a:gd name="T19" fmla="*/ 1 h 106"/>
                <a:gd name="T20" fmla="*/ 1 w 67"/>
                <a:gd name="T21" fmla="*/ 1 h 106"/>
                <a:gd name="T22" fmla="*/ 1 w 67"/>
                <a:gd name="T23" fmla="*/ 2 h 106"/>
                <a:gd name="T24" fmla="*/ 1 w 67"/>
                <a:gd name="T25" fmla="*/ 2 h 106"/>
                <a:gd name="T26" fmla="*/ 0 w 67"/>
                <a:gd name="T27" fmla="*/ 3 h 106"/>
                <a:gd name="T28" fmla="*/ 0 w 67"/>
                <a:gd name="T29" fmla="*/ 3 h 106"/>
                <a:gd name="T30" fmla="*/ 0 w 67"/>
                <a:gd name="T31" fmla="*/ 4 h 106"/>
                <a:gd name="T32" fmla="*/ 0 w 67"/>
                <a:gd name="T33" fmla="*/ 4 h 1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106">
                  <a:moveTo>
                    <a:pt x="1" y="106"/>
                  </a:moveTo>
                  <a:lnTo>
                    <a:pt x="0" y="100"/>
                  </a:lnTo>
                  <a:lnTo>
                    <a:pt x="3" y="88"/>
                  </a:lnTo>
                  <a:lnTo>
                    <a:pt x="10" y="73"/>
                  </a:lnTo>
                  <a:lnTo>
                    <a:pt x="20" y="54"/>
                  </a:lnTo>
                  <a:lnTo>
                    <a:pt x="31" y="37"/>
                  </a:lnTo>
                  <a:lnTo>
                    <a:pt x="44" y="21"/>
                  </a:lnTo>
                  <a:lnTo>
                    <a:pt x="55" y="8"/>
                  </a:lnTo>
                  <a:lnTo>
                    <a:pt x="67" y="0"/>
                  </a:lnTo>
                  <a:lnTo>
                    <a:pt x="62" y="8"/>
                  </a:lnTo>
                  <a:lnTo>
                    <a:pt x="55" y="22"/>
                  </a:lnTo>
                  <a:lnTo>
                    <a:pt x="46" y="40"/>
                  </a:lnTo>
                  <a:lnTo>
                    <a:pt x="34" y="59"/>
                  </a:lnTo>
                  <a:lnTo>
                    <a:pt x="24" y="77"/>
                  </a:lnTo>
                  <a:lnTo>
                    <a:pt x="14" y="92"/>
                  </a:lnTo>
                  <a:lnTo>
                    <a:pt x="6" y="103"/>
                  </a:lnTo>
                  <a:lnTo>
                    <a:pt x="1" y="10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50" name="Freeform 271">
              <a:extLst>
                <a:ext uri="{FF2B5EF4-FFF2-40B4-BE49-F238E27FC236}">
                  <a16:creationId xmlns:a16="http://schemas.microsoft.com/office/drawing/2014/main" xmlns="" id="{4E1520E8-02E3-4660-8C55-990D7166E99B}"/>
                </a:ext>
              </a:extLst>
            </p:cNvPr>
            <p:cNvSpPr>
              <a:spLocks/>
            </p:cNvSpPr>
            <p:nvPr/>
          </p:nvSpPr>
          <p:spPr bwMode="auto">
            <a:xfrm>
              <a:off x="1883" y="1144"/>
              <a:ext cx="29" cy="42"/>
            </a:xfrm>
            <a:custGeom>
              <a:avLst/>
              <a:gdLst>
                <a:gd name="T0" fmla="*/ 0 w 57"/>
                <a:gd name="T1" fmla="*/ 3 h 83"/>
                <a:gd name="T2" fmla="*/ 0 w 57"/>
                <a:gd name="T3" fmla="*/ 3 h 83"/>
                <a:gd name="T4" fmla="*/ 1 w 57"/>
                <a:gd name="T5" fmla="*/ 3 h 83"/>
                <a:gd name="T6" fmla="*/ 1 w 57"/>
                <a:gd name="T7" fmla="*/ 2 h 83"/>
                <a:gd name="T8" fmla="*/ 1 w 57"/>
                <a:gd name="T9" fmla="*/ 2 h 83"/>
                <a:gd name="T10" fmla="*/ 1 w 57"/>
                <a:gd name="T11" fmla="*/ 1 h 83"/>
                <a:gd name="T12" fmla="*/ 2 w 57"/>
                <a:gd name="T13" fmla="*/ 1 h 83"/>
                <a:gd name="T14" fmla="*/ 2 w 57"/>
                <a:gd name="T15" fmla="*/ 1 h 83"/>
                <a:gd name="T16" fmla="*/ 2 w 57"/>
                <a:gd name="T17" fmla="*/ 0 h 83"/>
                <a:gd name="T18" fmla="*/ 2 w 57"/>
                <a:gd name="T19" fmla="*/ 1 h 83"/>
                <a:gd name="T20" fmla="*/ 2 w 57"/>
                <a:gd name="T21" fmla="*/ 1 h 83"/>
                <a:gd name="T22" fmla="*/ 2 w 57"/>
                <a:gd name="T23" fmla="*/ 2 h 83"/>
                <a:gd name="T24" fmla="*/ 1 w 57"/>
                <a:gd name="T25" fmla="*/ 2 h 83"/>
                <a:gd name="T26" fmla="*/ 1 w 57"/>
                <a:gd name="T27" fmla="*/ 2 h 83"/>
                <a:gd name="T28" fmla="*/ 1 w 57"/>
                <a:gd name="T29" fmla="*/ 3 h 83"/>
                <a:gd name="T30" fmla="*/ 1 w 57"/>
                <a:gd name="T31" fmla="*/ 3 h 83"/>
                <a:gd name="T32" fmla="*/ 0 w 57"/>
                <a:gd name="T33" fmla="*/ 3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83">
                  <a:moveTo>
                    <a:pt x="0" y="83"/>
                  </a:moveTo>
                  <a:lnTo>
                    <a:pt x="0" y="79"/>
                  </a:lnTo>
                  <a:lnTo>
                    <a:pt x="2" y="71"/>
                  </a:lnTo>
                  <a:lnTo>
                    <a:pt x="7" y="60"/>
                  </a:lnTo>
                  <a:lnTo>
                    <a:pt x="15" y="46"/>
                  </a:lnTo>
                  <a:lnTo>
                    <a:pt x="24" y="32"/>
                  </a:lnTo>
                  <a:lnTo>
                    <a:pt x="34" y="18"/>
                  </a:lnTo>
                  <a:lnTo>
                    <a:pt x="46" y="7"/>
                  </a:lnTo>
                  <a:lnTo>
                    <a:pt x="57" y="0"/>
                  </a:lnTo>
                  <a:lnTo>
                    <a:pt x="51" y="9"/>
                  </a:lnTo>
                  <a:lnTo>
                    <a:pt x="42" y="20"/>
                  </a:lnTo>
                  <a:lnTo>
                    <a:pt x="34" y="35"/>
                  </a:lnTo>
                  <a:lnTo>
                    <a:pt x="25" y="49"/>
                  </a:lnTo>
                  <a:lnTo>
                    <a:pt x="17" y="63"/>
                  </a:lnTo>
                  <a:lnTo>
                    <a:pt x="9" y="73"/>
                  </a:lnTo>
                  <a:lnTo>
                    <a:pt x="3" y="80"/>
                  </a:lnTo>
                  <a:lnTo>
                    <a:pt x="0" y="8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51" name="Freeform 272">
              <a:extLst>
                <a:ext uri="{FF2B5EF4-FFF2-40B4-BE49-F238E27FC236}">
                  <a16:creationId xmlns:a16="http://schemas.microsoft.com/office/drawing/2014/main" xmlns="" id="{74ACADB8-9CD2-4C7D-BF53-5A9864635F99}"/>
                </a:ext>
              </a:extLst>
            </p:cNvPr>
            <p:cNvSpPr>
              <a:spLocks/>
            </p:cNvSpPr>
            <p:nvPr/>
          </p:nvSpPr>
          <p:spPr bwMode="auto">
            <a:xfrm>
              <a:off x="1883" y="1107"/>
              <a:ext cx="26" cy="40"/>
            </a:xfrm>
            <a:custGeom>
              <a:avLst/>
              <a:gdLst>
                <a:gd name="T0" fmla="*/ 2 w 52"/>
                <a:gd name="T1" fmla="*/ 3 h 79"/>
                <a:gd name="T2" fmla="*/ 2 w 52"/>
                <a:gd name="T3" fmla="*/ 3 h 79"/>
                <a:gd name="T4" fmla="*/ 2 w 52"/>
                <a:gd name="T5" fmla="*/ 2 h 79"/>
                <a:gd name="T6" fmla="*/ 1 w 52"/>
                <a:gd name="T7" fmla="*/ 2 h 79"/>
                <a:gd name="T8" fmla="*/ 1 w 52"/>
                <a:gd name="T9" fmla="*/ 2 h 79"/>
                <a:gd name="T10" fmla="*/ 1 w 52"/>
                <a:gd name="T11" fmla="*/ 1 h 79"/>
                <a:gd name="T12" fmla="*/ 1 w 52"/>
                <a:gd name="T13" fmla="*/ 1 h 79"/>
                <a:gd name="T14" fmla="*/ 0 w 52"/>
                <a:gd name="T15" fmla="*/ 1 h 79"/>
                <a:gd name="T16" fmla="*/ 1 w 52"/>
                <a:gd name="T17" fmla="*/ 0 h 79"/>
                <a:gd name="T18" fmla="*/ 1 w 52"/>
                <a:gd name="T19" fmla="*/ 1 h 79"/>
                <a:gd name="T20" fmla="*/ 1 w 52"/>
                <a:gd name="T21" fmla="*/ 1 h 79"/>
                <a:gd name="T22" fmla="*/ 1 w 52"/>
                <a:gd name="T23" fmla="*/ 1 h 79"/>
                <a:gd name="T24" fmla="*/ 1 w 52"/>
                <a:gd name="T25" fmla="*/ 2 h 79"/>
                <a:gd name="T26" fmla="*/ 2 w 52"/>
                <a:gd name="T27" fmla="*/ 2 h 79"/>
                <a:gd name="T28" fmla="*/ 2 w 52"/>
                <a:gd name="T29" fmla="*/ 2 h 79"/>
                <a:gd name="T30" fmla="*/ 2 w 52"/>
                <a:gd name="T31" fmla="*/ 3 h 79"/>
                <a:gd name="T32" fmla="*/ 2 w 52"/>
                <a:gd name="T33" fmla="*/ 3 h 7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79">
                  <a:moveTo>
                    <a:pt x="52" y="79"/>
                  </a:moveTo>
                  <a:lnTo>
                    <a:pt x="45" y="73"/>
                  </a:lnTo>
                  <a:lnTo>
                    <a:pt x="37" y="63"/>
                  </a:lnTo>
                  <a:lnTo>
                    <a:pt x="26" y="51"/>
                  </a:lnTo>
                  <a:lnTo>
                    <a:pt x="17" y="38"/>
                  </a:lnTo>
                  <a:lnTo>
                    <a:pt x="8" y="25"/>
                  </a:lnTo>
                  <a:lnTo>
                    <a:pt x="2" y="14"/>
                  </a:lnTo>
                  <a:lnTo>
                    <a:pt x="0" y="5"/>
                  </a:lnTo>
                  <a:lnTo>
                    <a:pt x="2" y="0"/>
                  </a:lnTo>
                  <a:lnTo>
                    <a:pt x="8" y="1"/>
                  </a:lnTo>
                  <a:lnTo>
                    <a:pt x="15" y="9"/>
                  </a:lnTo>
                  <a:lnTo>
                    <a:pt x="22" y="21"/>
                  </a:lnTo>
                  <a:lnTo>
                    <a:pt x="28" y="36"/>
                  </a:lnTo>
                  <a:lnTo>
                    <a:pt x="35" y="51"/>
                  </a:lnTo>
                  <a:lnTo>
                    <a:pt x="42" y="63"/>
                  </a:lnTo>
                  <a:lnTo>
                    <a:pt x="47" y="74"/>
                  </a:lnTo>
                  <a:lnTo>
                    <a:pt x="52" y="7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52" name="Freeform 273">
              <a:extLst>
                <a:ext uri="{FF2B5EF4-FFF2-40B4-BE49-F238E27FC236}">
                  <a16:creationId xmlns:a16="http://schemas.microsoft.com/office/drawing/2014/main" xmlns="" id="{DD0C8D88-5413-4F94-833C-283B45E3F568}"/>
                </a:ext>
              </a:extLst>
            </p:cNvPr>
            <p:cNvSpPr>
              <a:spLocks/>
            </p:cNvSpPr>
            <p:nvPr/>
          </p:nvSpPr>
          <p:spPr bwMode="auto">
            <a:xfrm>
              <a:off x="1746" y="1199"/>
              <a:ext cx="132" cy="32"/>
            </a:xfrm>
            <a:custGeom>
              <a:avLst/>
              <a:gdLst>
                <a:gd name="T0" fmla="*/ 8 w 265"/>
                <a:gd name="T1" fmla="*/ 1 h 65"/>
                <a:gd name="T2" fmla="*/ 8 w 265"/>
                <a:gd name="T3" fmla="*/ 1 h 65"/>
                <a:gd name="T4" fmla="*/ 8 w 265"/>
                <a:gd name="T5" fmla="*/ 1 h 65"/>
                <a:gd name="T6" fmla="*/ 8 w 265"/>
                <a:gd name="T7" fmla="*/ 2 h 65"/>
                <a:gd name="T8" fmla="*/ 8 w 265"/>
                <a:gd name="T9" fmla="*/ 2 h 65"/>
                <a:gd name="T10" fmla="*/ 7 w 265"/>
                <a:gd name="T11" fmla="*/ 1 h 65"/>
                <a:gd name="T12" fmla="*/ 7 w 265"/>
                <a:gd name="T13" fmla="*/ 1 h 65"/>
                <a:gd name="T14" fmla="*/ 6 w 265"/>
                <a:gd name="T15" fmla="*/ 0 h 65"/>
                <a:gd name="T16" fmla="*/ 5 w 265"/>
                <a:gd name="T17" fmla="*/ 0 h 65"/>
                <a:gd name="T18" fmla="*/ 5 w 265"/>
                <a:gd name="T19" fmla="*/ 0 h 65"/>
                <a:gd name="T20" fmla="*/ 4 w 265"/>
                <a:gd name="T21" fmla="*/ 0 h 65"/>
                <a:gd name="T22" fmla="*/ 4 w 265"/>
                <a:gd name="T23" fmla="*/ 0 h 65"/>
                <a:gd name="T24" fmla="*/ 3 w 265"/>
                <a:gd name="T25" fmla="*/ 0 h 65"/>
                <a:gd name="T26" fmla="*/ 3 w 265"/>
                <a:gd name="T27" fmla="*/ 0 h 65"/>
                <a:gd name="T28" fmla="*/ 2 w 265"/>
                <a:gd name="T29" fmla="*/ 0 h 65"/>
                <a:gd name="T30" fmla="*/ 2 w 265"/>
                <a:gd name="T31" fmla="*/ 0 h 65"/>
                <a:gd name="T32" fmla="*/ 1 w 265"/>
                <a:gd name="T33" fmla="*/ 0 h 65"/>
                <a:gd name="T34" fmla="*/ 1 w 265"/>
                <a:gd name="T35" fmla="*/ 0 h 65"/>
                <a:gd name="T36" fmla="*/ 0 w 265"/>
                <a:gd name="T37" fmla="*/ 0 h 65"/>
                <a:gd name="T38" fmla="*/ 0 w 265"/>
                <a:gd name="T39" fmla="*/ 0 h 65"/>
                <a:gd name="T40" fmla="*/ 0 w 265"/>
                <a:gd name="T41" fmla="*/ 1 h 65"/>
                <a:gd name="T42" fmla="*/ 0 w 265"/>
                <a:gd name="T43" fmla="*/ 0 h 65"/>
                <a:gd name="T44" fmla="*/ 0 w 265"/>
                <a:gd name="T45" fmla="*/ 0 h 65"/>
                <a:gd name="T46" fmla="*/ 0 w 265"/>
                <a:gd name="T47" fmla="*/ 0 h 65"/>
                <a:gd name="T48" fmla="*/ 1 w 265"/>
                <a:gd name="T49" fmla="*/ 0 h 65"/>
                <a:gd name="T50" fmla="*/ 1 w 265"/>
                <a:gd name="T51" fmla="*/ 0 h 65"/>
                <a:gd name="T52" fmla="*/ 2 w 265"/>
                <a:gd name="T53" fmla="*/ 0 h 65"/>
                <a:gd name="T54" fmla="*/ 3 w 265"/>
                <a:gd name="T55" fmla="*/ 0 h 65"/>
                <a:gd name="T56" fmla="*/ 3 w 265"/>
                <a:gd name="T57" fmla="*/ 0 h 65"/>
                <a:gd name="T58" fmla="*/ 4 w 265"/>
                <a:gd name="T59" fmla="*/ 0 h 65"/>
                <a:gd name="T60" fmla="*/ 5 w 265"/>
                <a:gd name="T61" fmla="*/ 0 h 65"/>
                <a:gd name="T62" fmla="*/ 5 w 265"/>
                <a:gd name="T63" fmla="*/ 0 h 65"/>
                <a:gd name="T64" fmla="*/ 6 w 265"/>
                <a:gd name="T65" fmla="*/ 0 h 65"/>
                <a:gd name="T66" fmla="*/ 7 w 265"/>
                <a:gd name="T67" fmla="*/ 0 h 65"/>
                <a:gd name="T68" fmla="*/ 7 w 265"/>
                <a:gd name="T69" fmla="*/ 1 h 65"/>
                <a:gd name="T70" fmla="*/ 7 w 265"/>
                <a:gd name="T71" fmla="*/ 1 h 65"/>
                <a:gd name="T72" fmla="*/ 8 w 265"/>
                <a:gd name="T73" fmla="*/ 1 h 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65" h="65">
                  <a:moveTo>
                    <a:pt x="265" y="58"/>
                  </a:moveTo>
                  <a:lnTo>
                    <a:pt x="265" y="60"/>
                  </a:lnTo>
                  <a:lnTo>
                    <a:pt x="263" y="62"/>
                  </a:lnTo>
                  <a:lnTo>
                    <a:pt x="260" y="64"/>
                  </a:lnTo>
                  <a:lnTo>
                    <a:pt x="258" y="65"/>
                  </a:lnTo>
                  <a:lnTo>
                    <a:pt x="241" y="51"/>
                  </a:lnTo>
                  <a:lnTo>
                    <a:pt x="225" y="38"/>
                  </a:lnTo>
                  <a:lnTo>
                    <a:pt x="208" y="29"/>
                  </a:lnTo>
                  <a:lnTo>
                    <a:pt x="191" y="22"/>
                  </a:lnTo>
                  <a:lnTo>
                    <a:pt x="172" y="17"/>
                  </a:lnTo>
                  <a:lnTo>
                    <a:pt x="155" y="14"/>
                  </a:lnTo>
                  <a:lnTo>
                    <a:pt x="137" y="12"/>
                  </a:lnTo>
                  <a:lnTo>
                    <a:pt x="119" y="12"/>
                  </a:lnTo>
                  <a:lnTo>
                    <a:pt x="102" y="12"/>
                  </a:lnTo>
                  <a:lnTo>
                    <a:pt x="85" y="14"/>
                  </a:lnTo>
                  <a:lnTo>
                    <a:pt x="69" y="16"/>
                  </a:lnTo>
                  <a:lnTo>
                    <a:pt x="53" y="20"/>
                  </a:lnTo>
                  <a:lnTo>
                    <a:pt x="38" y="23"/>
                  </a:lnTo>
                  <a:lnTo>
                    <a:pt x="24" y="26"/>
                  </a:lnTo>
                  <a:lnTo>
                    <a:pt x="11" y="29"/>
                  </a:lnTo>
                  <a:lnTo>
                    <a:pt x="0" y="32"/>
                  </a:lnTo>
                  <a:lnTo>
                    <a:pt x="7" y="26"/>
                  </a:lnTo>
                  <a:lnTo>
                    <a:pt x="16" y="19"/>
                  </a:lnTo>
                  <a:lnTo>
                    <a:pt x="28" y="13"/>
                  </a:lnTo>
                  <a:lnTo>
                    <a:pt x="45" y="8"/>
                  </a:lnTo>
                  <a:lnTo>
                    <a:pt x="62" y="4"/>
                  </a:lnTo>
                  <a:lnTo>
                    <a:pt x="81" y="1"/>
                  </a:lnTo>
                  <a:lnTo>
                    <a:pt x="102" y="0"/>
                  </a:lnTo>
                  <a:lnTo>
                    <a:pt x="123" y="0"/>
                  </a:lnTo>
                  <a:lnTo>
                    <a:pt x="145" y="1"/>
                  </a:lnTo>
                  <a:lnTo>
                    <a:pt x="165" y="5"/>
                  </a:lnTo>
                  <a:lnTo>
                    <a:pt x="186" y="9"/>
                  </a:lnTo>
                  <a:lnTo>
                    <a:pt x="206" y="15"/>
                  </a:lnTo>
                  <a:lnTo>
                    <a:pt x="224" y="23"/>
                  </a:lnTo>
                  <a:lnTo>
                    <a:pt x="240" y="32"/>
                  </a:lnTo>
                  <a:lnTo>
                    <a:pt x="254" y="44"/>
                  </a:lnTo>
                  <a:lnTo>
                    <a:pt x="265" y="5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53" name="Freeform 274">
              <a:extLst>
                <a:ext uri="{FF2B5EF4-FFF2-40B4-BE49-F238E27FC236}">
                  <a16:creationId xmlns:a16="http://schemas.microsoft.com/office/drawing/2014/main" xmlns="" id="{CC3BAF85-F27E-4B4A-B121-58135B687865}"/>
                </a:ext>
              </a:extLst>
            </p:cNvPr>
            <p:cNvSpPr>
              <a:spLocks/>
            </p:cNvSpPr>
            <p:nvPr/>
          </p:nvSpPr>
          <p:spPr bwMode="auto">
            <a:xfrm>
              <a:off x="1748" y="1207"/>
              <a:ext cx="16" cy="28"/>
            </a:xfrm>
            <a:custGeom>
              <a:avLst/>
              <a:gdLst>
                <a:gd name="T0" fmla="*/ 1 w 33"/>
                <a:gd name="T1" fmla="*/ 0 h 58"/>
                <a:gd name="T2" fmla="*/ 0 w 33"/>
                <a:gd name="T3" fmla="*/ 0 h 58"/>
                <a:gd name="T4" fmla="*/ 0 w 33"/>
                <a:gd name="T5" fmla="*/ 0 h 58"/>
                <a:gd name="T6" fmla="*/ 0 w 33"/>
                <a:gd name="T7" fmla="*/ 0 h 58"/>
                <a:gd name="T8" fmla="*/ 0 w 33"/>
                <a:gd name="T9" fmla="*/ 0 h 58"/>
                <a:gd name="T10" fmla="*/ 0 w 33"/>
                <a:gd name="T11" fmla="*/ 1 h 58"/>
                <a:gd name="T12" fmla="*/ 0 w 33"/>
                <a:gd name="T13" fmla="*/ 1 h 58"/>
                <a:gd name="T14" fmla="*/ 0 w 33"/>
                <a:gd name="T15" fmla="*/ 1 h 58"/>
                <a:gd name="T16" fmla="*/ 0 w 33"/>
                <a:gd name="T17" fmla="*/ 1 h 58"/>
                <a:gd name="T18" fmla="*/ 0 w 33"/>
                <a:gd name="T19" fmla="*/ 1 h 58"/>
                <a:gd name="T20" fmla="*/ 0 w 33"/>
                <a:gd name="T21" fmla="*/ 1 h 58"/>
                <a:gd name="T22" fmla="*/ 0 w 33"/>
                <a:gd name="T23" fmla="*/ 0 h 58"/>
                <a:gd name="T24" fmla="*/ 1 w 33"/>
                <a:gd name="T25" fmla="*/ 0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58">
                  <a:moveTo>
                    <a:pt x="33" y="0"/>
                  </a:moveTo>
                  <a:lnTo>
                    <a:pt x="26" y="6"/>
                  </a:lnTo>
                  <a:lnTo>
                    <a:pt x="20" y="14"/>
                  </a:lnTo>
                  <a:lnTo>
                    <a:pt x="13" y="23"/>
                  </a:lnTo>
                  <a:lnTo>
                    <a:pt x="8" y="32"/>
                  </a:lnTo>
                  <a:lnTo>
                    <a:pt x="4" y="42"/>
                  </a:lnTo>
                  <a:lnTo>
                    <a:pt x="1" y="49"/>
                  </a:lnTo>
                  <a:lnTo>
                    <a:pt x="0" y="54"/>
                  </a:lnTo>
                  <a:lnTo>
                    <a:pt x="1" y="58"/>
                  </a:lnTo>
                  <a:lnTo>
                    <a:pt x="7" y="53"/>
                  </a:lnTo>
                  <a:lnTo>
                    <a:pt x="14" y="37"/>
                  </a:lnTo>
                  <a:lnTo>
                    <a:pt x="22" y="17"/>
                  </a:lnTo>
                  <a:lnTo>
                    <a:pt x="3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54" name="Freeform 275">
              <a:extLst>
                <a:ext uri="{FF2B5EF4-FFF2-40B4-BE49-F238E27FC236}">
                  <a16:creationId xmlns:a16="http://schemas.microsoft.com/office/drawing/2014/main" xmlns="" id="{C8EC2ED8-2B67-4CDE-BA7A-81D048C6AC41}"/>
                </a:ext>
              </a:extLst>
            </p:cNvPr>
            <p:cNvSpPr>
              <a:spLocks/>
            </p:cNvSpPr>
            <p:nvPr/>
          </p:nvSpPr>
          <p:spPr bwMode="auto">
            <a:xfrm>
              <a:off x="1757" y="1204"/>
              <a:ext cx="19" cy="31"/>
            </a:xfrm>
            <a:custGeom>
              <a:avLst/>
              <a:gdLst>
                <a:gd name="T0" fmla="*/ 1 w 38"/>
                <a:gd name="T1" fmla="*/ 1 h 64"/>
                <a:gd name="T2" fmla="*/ 0 w 38"/>
                <a:gd name="T3" fmla="*/ 1 h 64"/>
                <a:gd name="T4" fmla="*/ 1 w 38"/>
                <a:gd name="T5" fmla="*/ 1 h 64"/>
                <a:gd name="T6" fmla="*/ 1 w 38"/>
                <a:gd name="T7" fmla="*/ 1 h 64"/>
                <a:gd name="T8" fmla="*/ 1 w 38"/>
                <a:gd name="T9" fmla="*/ 1 h 64"/>
                <a:gd name="T10" fmla="*/ 1 w 38"/>
                <a:gd name="T11" fmla="*/ 0 h 64"/>
                <a:gd name="T12" fmla="*/ 1 w 38"/>
                <a:gd name="T13" fmla="*/ 0 h 64"/>
                <a:gd name="T14" fmla="*/ 1 w 38"/>
                <a:gd name="T15" fmla="*/ 0 h 64"/>
                <a:gd name="T16" fmla="*/ 2 w 38"/>
                <a:gd name="T17" fmla="*/ 0 h 64"/>
                <a:gd name="T18" fmla="*/ 2 w 38"/>
                <a:gd name="T19" fmla="*/ 0 h 64"/>
                <a:gd name="T20" fmla="*/ 1 w 38"/>
                <a:gd name="T21" fmla="*/ 0 h 64"/>
                <a:gd name="T22" fmla="*/ 1 w 38"/>
                <a:gd name="T23" fmla="*/ 0 h 64"/>
                <a:gd name="T24" fmla="*/ 1 w 38"/>
                <a:gd name="T25" fmla="*/ 1 h 64"/>
                <a:gd name="T26" fmla="*/ 1 w 38"/>
                <a:gd name="T27" fmla="*/ 1 h 64"/>
                <a:gd name="T28" fmla="*/ 1 w 38"/>
                <a:gd name="T29" fmla="*/ 1 h 64"/>
                <a:gd name="T30" fmla="*/ 1 w 38"/>
                <a:gd name="T31" fmla="*/ 1 h 64"/>
                <a:gd name="T32" fmla="*/ 1 w 38"/>
                <a:gd name="T33" fmla="*/ 1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64">
                  <a:moveTo>
                    <a:pt x="1" y="64"/>
                  </a:moveTo>
                  <a:lnTo>
                    <a:pt x="0" y="61"/>
                  </a:lnTo>
                  <a:lnTo>
                    <a:pt x="1" y="55"/>
                  </a:lnTo>
                  <a:lnTo>
                    <a:pt x="3" y="46"/>
                  </a:lnTo>
                  <a:lnTo>
                    <a:pt x="8" y="37"/>
                  </a:lnTo>
                  <a:lnTo>
                    <a:pt x="13" y="27"/>
                  </a:lnTo>
                  <a:lnTo>
                    <a:pt x="20" y="17"/>
                  </a:lnTo>
                  <a:lnTo>
                    <a:pt x="28" y="7"/>
                  </a:lnTo>
                  <a:lnTo>
                    <a:pt x="38" y="0"/>
                  </a:lnTo>
                  <a:lnTo>
                    <a:pt x="33" y="8"/>
                  </a:lnTo>
                  <a:lnTo>
                    <a:pt x="28" y="18"/>
                  </a:lnTo>
                  <a:lnTo>
                    <a:pt x="23" y="28"/>
                  </a:lnTo>
                  <a:lnTo>
                    <a:pt x="17" y="38"/>
                  </a:lnTo>
                  <a:lnTo>
                    <a:pt x="12" y="49"/>
                  </a:lnTo>
                  <a:lnTo>
                    <a:pt x="6" y="57"/>
                  </a:lnTo>
                  <a:lnTo>
                    <a:pt x="3" y="63"/>
                  </a:lnTo>
                  <a:lnTo>
                    <a:pt x="1" y="6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55" name="Freeform 276">
              <a:extLst>
                <a:ext uri="{FF2B5EF4-FFF2-40B4-BE49-F238E27FC236}">
                  <a16:creationId xmlns:a16="http://schemas.microsoft.com/office/drawing/2014/main" xmlns="" id="{9E525225-2C91-4F5C-803A-2287C99C6EF1}"/>
                </a:ext>
              </a:extLst>
            </p:cNvPr>
            <p:cNvSpPr>
              <a:spLocks/>
            </p:cNvSpPr>
            <p:nvPr/>
          </p:nvSpPr>
          <p:spPr bwMode="auto">
            <a:xfrm>
              <a:off x="1776" y="1201"/>
              <a:ext cx="26" cy="41"/>
            </a:xfrm>
            <a:custGeom>
              <a:avLst/>
              <a:gdLst>
                <a:gd name="T0" fmla="*/ 1 w 52"/>
                <a:gd name="T1" fmla="*/ 2 h 83"/>
                <a:gd name="T2" fmla="*/ 0 w 52"/>
                <a:gd name="T3" fmla="*/ 2 h 83"/>
                <a:gd name="T4" fmla="*/ 1 w 52"/>
                <a:gd name="T5" fmla="*/ 2 h 83"/>
                <a:gd name="T6" fmla="*/ 1 w 52"/>
                <a:gd name="T7" fmla="*/ 1 h 83"/>
                <a:gd name="T8" fmla="*/ 1 w 52"/>
                <a:gd name="T9" fmla="*/ 1 h 83"/>
                <a:gd name="T10" fmla="*/ 1 w 52"/>
                <a:gd name="T11" fmla="*/ 0 h 83"/>
                <a:gd name="T12" fmla="*/ 1 w 52"/>
                <a:gd name="T13" fmla="*/ 0 h 83"/>
                <a:gd name="T14" fmla="*/ 2 w 52"/>
                <a:gd name="T15" fmla="*/ 0 h 83"/>
                <a:gd name="T16" fmla="*/ 2 w 52"/>
                <a:gd name="T17" fmla="*/ 0 h 83"/>
                <a:gd name="T18" fmla="*/ 2 w 52"/>
                <a:gd name="T19" fmla="*/ 0 h 83"/>
                <a:gd name="T20" fmla="*/ 2 w 52"/>
                <a:gd name="T21" fmla="*/ 0 h 83"/>
                <a:gd name="T22" fmla="*/ 2 w 52"/>
                <a:gd name="T23" fmla="*/ 0 h 83"/>
                <a:gd name="T24" fmla="*/ 1 w 52"/>
                <a:gd name="T25" fmla="*/ 1 h 83"/>
                <a:gd name="T26" fmla="*/ 1 w 52"/>
                <a:gd name="T27" fmla="*/ 1 h 83"/>
                <a:gd name="T28" fmla="*/ 1 w 52"/>
                <a:gd name="T29" fmla="*/ 2 h 83"/>
                <a:gd name="T30" fmla="*/ 1 w 52"/>
                <a:gd name="T31" fmla="*/ 2 h 83"/>
                <a:gd name="T32" fmla="*/ 1 w 52"/>
                <a:gd name="T33" fmla="*/ 2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83">
                  <a:moveTo>
                    <a:pt x="1" y="83"/>
                  </a:moveTo>
                  <a:lnTo>
                    <a:pt x="0" y="78"/>
                  </a:lnTo>
                  <a:lnTo>
                    <a:pt x="2" y="70"/>
                  </a:lnTo>
                  <a:lnTo>
                    <a:pt x="7" y="57"/>
                  </a:lnTo>
                  <a:lnTo>
                    <a:pt x="12" y="45"/>
                  </a:lnTo>
                  <a:lnTo>
                    <a:pt x="22" y="31"/>
                  </a:lnTo>
                  <a:lnTo>
                    <a:pt x="31" y="17"/>
                  </a:lnTo>
                  <a:lnTo>
                    <a:pt x="41" y="7"/>
                  </a:lnTo>
                  <a:lnTo>
                    <a:pt x="52" y="0"/>
                  </a:lnTo>
                  <a:lnTo>
                    <a:pt x="47" y="7"/>
                  </a:lnTo>
                  <a:lnTo>
                    <a:pt x="41" y="17"/>
                  </a:lnTo>
                  <a:lnTo>
                    <a:pt x="33" y="31"/>
                  </a:lnTo>
                  <a:lnTo>
                    <a:pt x="26" y="46"/>
                  </a:lnTo>
                  <a:lnTo>
                    <a:pt x="18" y="61"/>
                  </a:lnTo>
                  <a:lnTo>
                    <a:pt x="11" y="72"/>
                  </a:lnTo>
                  <a:lnTo>
                    <a:pt x="5" y="80"/>
                  </a:lnTo>
                  <a:lnTo>
                    <a:pt x="1" y="8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56" name="Freeform 277">
              <a:extLst>
                <a:ext uri="{FF2B5EF4-FFF2-40B4-BE49-F238E27FC236}">
                  <a16:creationId xmlns:a16="http://schemas.microsoft.com/office/drawing/2014/main" xmlns="" id="{37EEC25B-4A17-4EB4-B89A-AFFC36018E18}"/>
                </a:ext>
              </a:extLst>
            </p:cNvPr>
            <p:cNvSpPr>
              <a:spLocks/>
            </p:cNvSpPr>
            <p:nvPr/>
          </p:nvSpPr>
          <p:spPr bwMode="auto">
            <a:xfrm>
              <a:off x="1798" y="1203"/>
              <a:ext cx="28" cy="44"/>
            </a:xfrm>
            <a:custGeom>
              <a:avLst/>
              <a:gdLst>
                <a:gd name="T0" fmla="*/ 0 w 57"/>
                <a:gd name="T1" fmla="*/ 2 h 90"/>
                <a:gd name="T2" fmla="*/ 0 w 57"/>
                <a:gd name="T3" fmla="*/ 2 h 90"/>
                <a:gd name="T4" fmla="*/ 0 w 57"/>
                <a:gd name="T5" fmla="*/ 2 h 90"/>
                <a:gd name="T6" fmla="*/ 0 w 57"/>
                <a:gd name="T7" fmla="*/ 1 h 90"/>
                <a:gd name="T8" fmla="*/ 0 w 57"/>
                <a:gd name="T9" fmla="*/ 1 h 90"/>
                <a:gd name="T10" fmla="*/ 0 w 57"/>
                <a:gd name="T11" fmla="*/ 0 h 90"/>
                <a:gd name="T12" fmla="*/ 1 w 57"/>
                <a:gd name="T13" fmla="*/ 0 h 90"/>
                <a:gd name="T14" fmla="*/ 1 w 57"/>
                <a:gd name="T15" fmla="*/ 0 h 90"/>
                <a:gd name="T16" fmla="*/ 1 w 57"/>
                <a:gd name="T17" fmla="*/ 0 h 90"/>
                <a:gd name="T18" fmla="*/ 1 w 57"/>
                <a:gd name="T19" fmla="*/ 0 h 90"/>
                <a:gd name="T20" fmla="*/ 1 w 57"/>
                <a:gd name="T21" fmla="*/ 0 h 90"/>
                <a:gd name="T22" fmla="*/ 1 w 57"/>
                <a:gd name="T23" fmla="*/ 1 h 90"/>
                <a:gd name="T24" fmla="*/ 0 w 57"/>
                <a:gd name="T25" fmla="*/ 1 h 90"/>
                <a:gd name="T26" fmla="*/ 0 w 57"/>
                <a:gd name="T27" fmla="*/ 2 h 90"/>
                <a:gd name="T28" fmla="*/ 0 w 57"/>
                <a:gd name="T29" fmla="*/ 2 h 90"/>
                <a:gd name="T30" fmla="*/ 0 w 57"/>
                <a:gd name="T31" fmla="*/ 2 h 90"/>
                <a:gd name="T32" fmla="*/ 0 w 57"/>
                <a:gd name="T33" fmla="*/ 2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90">
                  <a:moveTo>
                    <a:pt x="2" y="90"/>
                  </a:moveTo>
                  <a:lnTo>
                    <a:pt x="0" y="85"/>
                  </a:lnTo>
                  <a:lnTo>
                    <a:pt x="3" y="75"/>
                  </a:lnTo>
                  <a:lnTo>
                    <a:pt x="9" y="61"/>
                  </a:lnTo>
                  <a:lnTo>
                    <a:pt x="17" y="46"/>
                  </a:lnTo>
                  <a:lnTo>
                    <a:pt x="26" y="31"/>
                  </a:lnTo>
                  <a:lnTo>
                    <a:pt x="37" y="17"/>
                  </a:lnTo>
                  <a:lnTo>
                    <a:pt x="48" y="6"/>
                  </a:lnTo>
                  <a:lnTo>
                    <a:pt x="57" y="0"/>
                  </a:lnTo>
                  <a:lnTo>
                    <a:pt x="53" y="7"/>
                  </a:lnTo>
                  <a:lnTo>
                    <a:pt x="47" y="19"/>
                  </a:lnTo>
                  <a:lnTo>
                    <a:pt x="38" y="34"/>
                  </a:lnTo>
                  <a:lnTo>
                    <a:pt x="29" y="50"/>
                  </a:lnTo>
                  <a:lnTo>
                    <a:pt x="20" y="66"/>
                  </a:lnTo>
                  <a:lnTo>
                    <a:pt x="12" y="78"/>
                  </a:lnTo>
                  <a:lnTo>
                    <a:pt x="5" y="88"/>
                  </a:lnTo>
                  <a:lnTo>
                    <a:pt x="2" y="9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57" name="Freeform 278">
              <a:extLst>
                <a:ext uri="{FF2B5EF4-FFF2-40B4-BE49-F238E27FC236}">
                  <a16:creationId xmlns:a16="http://schemas.microsoft.com/office/drawing/2014/main" xmlns="" id="{B4B26272-4665-4A77-93A0-3A83A7FDE54D}"/>
                </a:ext>
              </a:extLst>
            </p:cNvPr>
            <p:cNvSpPr>
              <a:spLocks/>
            </p:cNvSpPr>
            <p:nvPr/>
          </p:nvSpPr>
          <p:spPr bwMode="auto">
            <a:xfrm>
              <a:off x="1813" y="1207"/>
              <a:ext cx="30" cy="36"/>
            </a:xfrm>
            <a:custGeom>
              <a:avLst/>
              <a:gdLst>
                <a:gd name="T0" fmla="*/ 0 w 60"/>
                <a:gd name="T1" fmla="*/ 2 h 74"/>
                <a:gd name="T2" fmla="*/ 0 w 60"/>
                <a:gd name="T3" fmla="*/ 2 h 74"/>
                <a:gd name="T4" fmla="*/ 1 w 60"/>
                <a:gd name="T5" fmla="*/ 1 h 74"/>
                <a:gd name="T6" fmla="*/ 1 w 60"/>
                <a:gd name="T7" fmla="*/ 1 h 74"/>
                <a:gd name="T8" fmla="*/ 1 w 60"/>
                <a:gd name="T9" fmla="*/ 1 h 74"/>
                <a:gd name="T10" fmla="*/ 1 w 60"/>
                <a:gd name="T11" fmla="*/ 0 h 74"/>
                <a:gd name="T12" fmla="*/ 2 w 60"/>
                <a:gd name="T13" fmla="*/ 0 h 74"/>
                <a:gd name="T14" fmla="*/ 2 w 60"/>
                <a:gd name="T15" fmla="*/ 0 h 74"/>
                <a:gd name="T16" fmla="*/ 2 w 60"/>
                <a:gd name="T17" fmla="*/ 0 h 74"/>
                <a:gd name="T18" fmla="*/ 2 w 60"/>
                <a:gd name="T19" fmla="*/ 0 h 74"/>
                <a:gd name="T20" fmla="*/ 2 w 60"/>
                <a:gd name="T21" fmla="*/ 0 h 74"/>
                <a:gd name="T22" fmla="*/ 2 w 60"/>
                <a:gd name="T23" fmla="*/ 0 h 74"/>
                <a:gd name="T24" fmla="*/ 1 w 60"/>
                <a:gd name="T25" fmla="*/ 1 h 74"/>
                <a:gd name="T26" fmla="*/ 1 w 60"/>
                <a:gd name="T27" fmla="*/ 1 h 74"/>
                <a:gd name="T28" fmla="*/ 1 w 60"/>
                <a:gd name="T29" fmla="*/ 2 h 74"/>
                <a:gd name="T30" fmla="*/ 1 w 60"/>
                <a:gd name="T31" fmla="*/ 2 h 74"/>
                <a:gd name="T32" fmla="*/ 0 w 60"/>
                <a:gd name="T33" fmla="*/ 2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0" h="74">
                  <a:moveTo>
                    <a:pt x="0" y="74"/>
                  </a:moveTo>
                  <a:lnTo>
                    <a:pt x="0" y="70"/>
                  </a:lnTo>
                  <a:lnTo>
                    <a:pt x="5" y="61"/>
                  </a:lnTo>
                  <a:lnTo>
                    <a:pt x="12" y="50"/>
                  </a:lnTo>
                  <a:lnTo>
                    <a:pt x="21" y="37"/>
                  </a:lnTo>
                  <a:lnTo>
                    <a:pt x="31" y="24"/>
                  </a:lnTo>
                  <a:lnTo>
                    <a:pt x="42" y="13"/>
                  </a:lnTo>
                  <a:lnTo>
                    <a:pt x="52" y="4"/>
                  </a:lnTo>
                  <a:lnTo>
                    <a:pt x="60" y="0"/>
                  </a:lnTo>
                  <a:lnTo>
                    <a:pt x="56" y="7"/>
                  </a:lnTo>
                  <a:lnTo>
                    <a:pt x="47" y="17"/>
                  </a:lnTo>
                  <a:lnTo>
                    <a:pt x="39" y="31"/>
                  </a:lnTo>
                  <a:lnTo>
                    <a:pt x="30" y="44"/>
                  </a:lnTo>
                  <a:lnTo>
                    <a:pt x="21" y="57"/>
                  </a:lnTo>
                  <a:lnTo>
                    <a:pt x="12" y="67"/>
                  </a:lnTo>
                  <a:lnTo>
                    <a:pt x="5" y="73"/>
                  </a:lnTo>
                  <a:lnTo>
                    <a:pt x="0" y="7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58" name="Freeform 279">
              <a:extLst>
                <a:ext uri="{FF2B5EF4-FFF2-40B4-BE49-F238E27FC236}">
                  <a16:creationId xmlns:a16="http://schemas.microsoft.com/office/drawing/2014/main" xmlns="" id="{1630232C-6561-4FC2-9CCD-914A014393CA}"/>
                </a:ext>
              </a:extLst>
            </p:cNvPr>
            <p:cNvSpPr>
              <a:spLocks/>
            </p:cNvSpPr>
            <p:nvPr/>
          </p:nvSpPr>
          <p:spPr bwMode="auto">
            <a:xfrm>
              <a:off x="1829" y="1212"/>
              <a:ext cx="26" cy="30"/>
            </a:xfrm>
            <a:custGeom>
              <a:avLst/>
              <a:gdLst>
                <a:gd name="T0" fmla="*/ 1 w 52"/>
                <a:gd name="T1" fmla="*/ 1 h 61"/>
                <a:gd name="T2" fmla="*/ 0 w 52"/>
                <a:gd name="T3" fmla="*/ 1 h 61"/>
                <a:gd name="T4" fmla="*/ 1 w 52"/>
                <a:gd name="T5" fmla="*/ 1 h 61"/>
                <a:gd name="T6" fmla="*/ 1 w 52"/>
                <a:gd name="T7" fmla="*/ 1 h 61"/>
                <a:gd name="T8" fmla="*/ 1 w 52"/>
                <a:gd name="T9" fmla="*/ 0 h 61"/>
                <a:gd name="T10" fmla="*/ 1 w 52"/>
                <a:gd name="T11" fmla="*/ 0 h 61"/>
                <a:gd name="T12" fmla="*/ 1 w 52"/>
                <a:gd name="T13" fmla="*/ 0 h 61"/>
                <a:gd name="T14" fmla="*/ 2 w 52"/>
                <a:gd name="T15" fmla="*/ 0 h 61"/>
                <a:gd name="T16" fmla="*/ 2 w 52"/>
                <a:gd name="T17" fmla="*/ 0 h 61"/>
                <a:gd name="T18" fmla="*/ 2 w 52"/>
                <a:gd name="T19" fmla="*/ 0 h 61"/>
                <a:gd name="T20" fmla="*/ 2 w 52"/>
                <a:gd name="T21" fmla="*/ 0 h 61"/>
                <a:gd name="T22" fmla="*/ 2 w 52"/>
                <a:gd name="T23" fmla="*/ 0 h 61"/>
                <a:gd name="T24" fmla="*/ 1 w 52"/>
                <a:gd name="T25" fmla="*/ 1 h 61"/>
                <a:gd name="T26" fmla="*/ 1 w 52"/>
                <a:gd name="T27" fmla="*/ 1 h 61"/>
                <a:gd name="T28" fmla="*/ 1 w 52"/>
                <a:gd name="T29" fmla="*/ 1 h 61"/>
                <a:gd name="T30" fmla="*/ 1 w 52"/>
                <a:gd name="T31" fmla="*/ 1 h 61"/>
                <a:gd name="T32" fmla="*/ 1 w 52"/>
                <a:gd name="T33" fmla="*/ 1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61">
                  <a:moveTo>
                    <a:pt x="2" y="61"/>
                  </a:moveTo>
                  <a:lnTo>
                    <a:pt x="0" y="56"/>
                  </a:lnTo>
                  <a:lnTo>
                    <a:pt x="3" y="49"/>
                  </a:lnTo>
                  <a:lnTo>
                    <a:pt x="7" y="40"/>
                  </a:lnTo>
                  <a:lnTo>
                    <a:pt x="14" y="29"/>
                  </a:lnTo>
                  <a:lnTo>
                    <a:pt x="22" y="20"/>
                  </a:lnTo>
                  <a:lnTo>
                    <a:pt x="32" y="11"/>
                  </a:lnTo>
                  <a:lnTo>
                    <a:pt x="42" y="4"/>
                  </a:lnTo>
                  <a:lnTo>
                    <a:pt x="52" y="0"/>
                  </a:lnTo>
                  <a:lnTo>
                    <a:pt x="47" y="5"/>
                  </a:lnTo>
                  <a:lnTo>
                    <a:pt x="41" y="15"/>
                  </a:lnTo>
                  <a:lnTo>
                    <a:pt x="33" y="25"/>
                  </a:lnTo>
                  <a:lnTo>
                    <a:pt x="25" y="36"/>
                  </a:lnTo>
                  <a:lnTo>
                    <a:pt x="17" y="47"/>
                  </a:lnTo>
                  <a:lnTo>
                    <a:pt x="11" y="55"/>
                  </a:lnTo>
                  <a:lnTo>
                    <a:pt x="5" y="59"/>
                  </a:lnTo>
                  <a:lnTo>
                    <a:pt x="2" y="6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59" name="Freeform 280">
              <a:extLst>
                <a:ext uri="{FF2B5EF4-FFF2-40B4-BE49-F238E27FC236}">
                  <a16:creationId xmlns:a16="http://schemas.microsoft.com/office/drawing/2014/main" xmlns="" id="{10C71D79-06BA-4782-81F9-E244CB5430D7}"/>
                </a:ext>
              </a:extLst>
            </p:cNvPr>
            <p:cNvSpPr>
              <a:spLocks/>
            </p:cNvSpPr>
            <p:nvPr/>
          </p:nvSpPr>
          <p:spPr bwMode="auto">
            <a:xfrm>
              <a:off x="1845" y="1220"/>
              <a:ext cx="22" cy="22"/>
            </a:xfrm>
            <a:custGeom>
              <a:avLst/>
              <a:gdLst>
                <a:gd name="T0" fmla="*/ 0 w 45"/>
                <a:gd name="T1" fmla="*/ 2 h 42"/>
                <a:gd name="T2" fmla="*/ 0 w 45"/>
                <a:gd name="T3" fmla="*/ 2 h 42"/>
                <a:gd name="T4" fmla="*/ 0 w 45"/>
                <a:gd name="T5" fmla="*/ 2 h 42"/>
                <a:gd name="T6" fmla="*/ 0 w 45"/>
                <a:gd name="T7" fmla="*/ 1 h 42"/>
                <a:gd name="T8" fmla="*/ 0 w 45"/>
                <a:gd name="T9" fmla="*/ 1 h 42"/>
                <a:gd name="T10" fmla="*/ 0 w 45"/>
                <a:gd name="T11" fmla="*/ 1 h 42"/>
                <a:gd name="T12" fmla="*/ 1 w 45"/>
                <a:gd name="T13" fmla="*/ 1 h 42"/>
                <a:gd name="T14" fmla="*/ 1 w 45"/>
                <a:gd name="T15" fmla="*/ 1 h 42"/>
                <a:gd name="T16" fmla="*/ 1 w 45"/>
                <a:gd name="T17" fmla="*/ 0 h 42"/>
                <a:gd name="T18" fmla="*/ 1 w 45"/>
                <a:gd name="T19" fmla="*/ 1 h 42"/>
                <a:gd name="T20" fmla="*/ 1 w 45"/>
                <a:gd name="T21" fmla="*/ 1 h 42"/>
                <a:gd name="T22" fmla="*/ 0 w 45"/>
                <a:gd name="T23" fmla="*/ 1 h 42"/>
                <a:gd name="T24" fmla="*/ 0 w 45"/>
                <a:gd name="T25" fmla="*/ 1 h 42"/>
                <a:gd name="T26" fmla="*/ 0 w 45"/>
                <a:gd name="T27" fmla="*/ 1 h 42"/>
                <a:gd name="T28" fmla="*/ 0 w 45"/>
                <a:gd name="T29" fmla="*/ 2 h 42"/>
                <a:gd name="T30" fmla="*/ 0 w 45"/>
                <a:gd name="T31" fmla="*/ 2 h 42"/>
                <a:gd name="T32" fmla="*/ 0 w 45"/>
                <a:gd name="T33" fmla="*/ 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42">
                  <a:moveTo>
                    <a:pt x="0" y="42"/>
                  </a:moveTo>
                  <a:lnTo>
                    <a:pt x="0" y="39"/>
                  </a:lnTo>
                  <a:lnTo>
                    <a:pt x="3" y="33"/>
                  </a:lnTo>
                  <a:lnTo>
                    <a:pt x="9" y="26"/>
                  </a:lnTo>
                  <a:lnTo>
                    <a:pt x="16" y="18"/>
                  </a:lnTo>
                  <a:lnTo>
                    <a:pt x="24" y="10"/>
                  </a:lnTo>
                  <a:lnTo>
                    <a:pt x="32" y="4"/>
                  </a:lnTo>
                  <a:lnTo>
                    <a:pt x="40" y="1"/>
                  </a:lnTo>
                  <a:lnTo>
                    <a:pt x="45" y="0"/>
                  </a:lnTo>
                  <a:lnTo>
                    <a:pt x="40" y="4"/>
                  </a:lnTo>
                  <a:lnTo>
                    <a:pt x="34" y="10"/>
                  </a:lnTo>
                  <a:lnTo>
                    <a:pt x="29" y="17"/>
                  </a:lnTo>
                  <a:lnTo>
                    <a:pt x="22" y="24"/>
                  </a:lnTo>
                  <a:lnTo>
                    <a:pt x="15" y="31"/>
                  </a:lnTo>
                  <a:lnTo>
                    <a:pt x="9" y="37"/>
                  </a:lnTo>
                  <a:lnTo>
                    <a:pt x="3" y="41"/>
                  </a:lnTo>
                  <a:lnTo>
                    <a:pt x="0" y="4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60" name="Freeform 281">
              <a:extLst>
                <a:ext uri="{FF2B5EF4-FFF2-40B4-BE49-F238E27FC236}">
                  <a16:creationId xmlns:a16="http://schemas.microsoft.com/office/drawing/2014/main" xmlns="" id="{C2790BC5-BF4A-41EA-9777-574E2F9370B9}"/>
                </a:ext>
              </a:extLst>
            </p:cNvPr>
            <p:cNvSpPr>
              <a:spLocks/>
            </p:cNvSpPr>
            <p:nvPr/>
          </p:nvSpPr>
          <p:spPr bwMode="auto">
            <a:xfrm>
              <a:off x="1860" y="1226"/>
              <a:ext cx="15" cy="13"/>
            </a:xfrm>
            <a:custGeom>
              <a:avLst/>
              <a:gdLst>
                <a:gd name="T0" fmla="*/ 0 w 30"/>
                <a:gd name="T1" fmla="*/ 0 h 27"/>
                <a:gd name="T2" fmla="*/ 1 w 30"/>
                <a:gd name="T3" fmla="*/ 0 h 27"/>
                <a:gd name="T4" fmla="*/ 1 w 30"/>
                <a:gd name="T5" fmla="*/ 0 h 27"/>
                <a:gd name="T6" fmla="*/ 1 w 30"/>
                <a:gd name="T7" fmla="*/ 0 h 27"/>
                <a:gd name="T8" fmla="*/ 1 w 30"/>
                <a:gd name="T9" fmla="*/ 0 h 27"/>
                <a:gd name="T10" fmla="*/ 1 w 30"/>
                <a:gd name="T11" fmla="*/ 0 h 27"/>
                <a:gd name="T12" fmla="*/ 1 w 30"/>
                <a:gd name="T13" fmla="*/ 0 h 27"/>
                <a:gd name="T14" fmla="*/ 1 w 30"/>
                <a:gd name="T15" fmla="*/ 0 h 27"/>
                <a:gd name="T16" fmla="*/ 0 w 30"/>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0" h="27">
                  <a:moveTo>
                    <a:pt x="0" y="27"/>
                  </a:moveTo>
                  <a:lnTo>
                    <a:pt x="1" y="20"/>
                  </a:lnTo>
                  <a:lnTo>
                    <a:pt x="9" y="9"/>
                  </a:lnTo>
                  <a:lnTo>
                    <a:pt x="19" y="0"/>
                  </a:lnTo>
                  <a:lnTo>
                    <a:pt x="30" y="0"/>
                  </a:lnTo>
                  <a:lnTo>
                    <a:pt x="19" y="6"/>
                  </a:lnTo>
                  <a:lnTo>
                    <a:pt x="10" y="17"/>
                  </a:lnTo>
                  <a:lnTo>
                    <a:pt x="4" y="27"/>
                  </a:lnTo>
                  <a:lnTo>
                    <a:pt x="0" y="2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61" name="Freeform 282">
              <a:extLst>
                <a:ext uri="{FF2B5EF4-FFF2-40B4-BE49-F238E27FC236}">
                  <a16:creationId xmlns:a16="http://schemas.microsoft.com/office/drawing/2014/main" xmlns="" id="{29A8F257-850A-4CA3-A191-D37DA6466F5B}"/>
                </a:ext>
              </a:extLst>
            </p:cNvPr>
            <p:cNvSpPr>
              <a:spLocks/>
            </p:cNvSpPr>
            <p:nvPr/>
          </p:nvSpPr>
          <p:spPr bwMode="auto">
            <a:xfrm>
              <a:off x="1737" y="1212"/>
              <a:ext cx="17" cy="18"/>
            </a:xfrm>
            <a:custGeom>
              <a:avLst/>
              <a:gdLst>
                <a:gd name="T0" fmla="*/ 1 w 35"/>
                <a:gd name="T1" fmla="*/ 0 h 35"/>
                <a:gd name="T2" fmla="*/ 0 w 35"/>
                <a:gd name="T3" fmla="*/ 1 h 35"/>
                <a:gd name="T4" fmla="*/ 0 w 35"/>
                <a:gd name="T5" fmla="*/ 1 h 35"/>
                <a:gd name="T6" fmla="*/ 0 w 35"/>
                <a:gd name="T7" fmla="*/ 2 h 35"/>
                <a:gd name="T8" fmla="*/ 0 w 35"/>
                <a:gd name="T9" fmla="*/ 2 h 35"/>
                <a:gd name="T10" fmla="*/ 0 w 35"/>
                <a:gd name="T11" fmla="*/ 1 h 35"/>
                <a:gd name="T12" fmla="*/ 0 w 35"/>
                <a:gd name="T13" fmla="*/ 1 h 35"/>
                <a:gd name="T14" fmla="*/ 0 w 35"/>
                <a:gd name="T15" fmla="*/ 1 h 35"/>
                <a:gd name="T16" fmla="*/ 0 w 35"/>
                <a:gd name="T17" fmla="*/ 1 h 35"/>
                <a:gd name="T18" fmla="*/ 0 w 35"/>
                <a:gd name="T19" fmla="*/ 1 h 35"/>
                <a:gd name="T20" fmla="*/ 0 w 35"/>
                <a:gd name="T21" fmla="*/ 1 h 35"/>
                <a:gd name="T22" fmla="*/ 0 w 35"/>
                <a:gd name="T23" fmla="*/ 1 h 35"/>
                <a:gd name="T24" fmla="*/ 1 w 35"/>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5" h="35">
                  <a:moveTo>
                    <a:pt x="35" y="0"/>
                  </a:moveTo>
                  <a:lnTo>
                    <a:pt x="29" y="9"/>
                  </a:lnTo>
                  <a:lnTo>
                    <a:pt x="20" y="23"/>
                  </a:lnTo>
                  <a:lnTo>
                    <a:pt x="9" y="34"/>
                  </a:lnTo>
                  <a:lnTo>
                    <a:pt x="1" y="35"/>
                  </a:lnTo>
                  <a:lnTo>
                    <a:pt x="0" y="32"/>
                  </a:lnTo>
                  <a:lnTo>
                    <a:pt x="3" y="27"/>
                  </a:lnTo>
                  <a:lnTo>
                    <a:pt x="7" y="21"/>
                  </a:lnTo>
                  <a:lnTo>
                    <a:pt x="13" y="17"/>
                  </a:lnTo>
                  <a:lnTo>
                    <a:pt x="19" y="11"/>
                  </a:lnTo>
                  <a:lnTo>
                    <a:pt x="26" y="6"/>
                  </a:lnTo>
                  <a:lnTo>
                    <a:pt x="31" y="2"/>
                  </a:lnTo>
                  <a:lnTo>
                    <a:pt x="3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62" name="Freeform 283">
              <a:extLst>
                <a:ext uri="{FF2B5EF4-FFF2-40B4-BE49-F238E27FC236}">
                  <a16:creationId xmlns:a16="http://schemas.microsoft.com/office/drawing/2014/main" xmlns="" id="{FB6DDD36-36D3-4D21-977F-AE58C5388AC6}"/>
                </a:ext>
              </a:extLst>
            </p:cNvPr>
            <p:cNvSpPr>
              <a:spLocks/>
            </p:cNvSpPr>
            <p:nvPr/>
          </p:nvSpPr>
          <p:spPr bwMode="auto">
            <a:xfrm>
              <a:off x="1734" y="1202"/>
              <a:ext cx="20" cy="9"/>
            </a:xfrm>
            <a:custGeom>
              <a:avLst/>
              <a:gdLst>
                <a:gd name="T0" fmla="*/ 2 w 40"/>
                <a:gd name="T1" fmla="*/ 1 h 17"/>
                <a:gd name="T2" fmla="*/ 2 w 40"/>
                <a:gd name="T3" fmla="*/ 1 h 17"/>
                <a:gd name="T4" fmla="*/ 2 w 40"/>
                <a:gd name="T5" fmla="*/ 1 h 17"/>
                <a:gd name="T6" fmla="*/ 1 w 40"/>
                <a:gd name="T7" fmla="*/ 1 h 17"/>
                <a:gd name="T8" fmla="*/ 1 w 40"/>
                <a:gd name="T9" fmla="*/ 1 h 17"/>
                <a:gd name="T10" fmla="*/ 1 w 40"/>
                <a:gd name="T11" fmla="*/ 1 h 17"/>
                <a:gd name="T12" fmla="*/ 1 w 40"/>
                <a:gd name="T13" fmla="*/ 0 h 17"/>
                <a:gd name="T14" fmla="*/ 1 w 40"/>
                <a:gd name="T15" fmla="*/ 0 h 17"/>
                <a:gd name="T16" fmla="*/ 0 w 40"/>
                <a:gd name="T17" fmla="*/ 1 h 17"/>
                <a:gd name="T18" fmla="*/ 0 w 40"/>
                <a:gd name="T19" fmla="*/ 1 h 17"/>
                <a:gd name="T20" fmla="*/ 1 w 40"/>
                <a:gd name="T21" fmla="*/ 1 h 17"/>
                <a:gd name="T22" fmla="*/ 1 w 40"/>
                <a:gd name="T23" fmla="*/ 1 h 17"/>
                <a:gd name="T24" fmla="*/ 1 w 40"/>
                <a:gd name="T25" fmla="*/ 1 h 17"/>
                <a:gd name="T26" fmla="*/ 1 w 40"/>
                <a:gd name="T27" fmla="*/ 1 h 17"/>
                <a:gd name="T28" fmla="*/ 1 w 40"/>
                <a:gd name="T29" fmla="*/ 1 h 17"/>
                <a:gd name="T30" fmla="*/ 2 w 40"/>
                <a:gd name="T31" fmla="*/ 1 h 17"/>
                <a:gd name="T32" fmla="*/ 2 w 40"/>
                <a:gd name="T33" fmla="*/ 1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17">
                  <a:moveTo>
                    <a:pt x="40" y="17"/>
                  </a:moveTo>
                  <a:lnTo>
                    <a:pt x="38" y="16"/>
                  </a:lnTo>
                  <a:lnTo>
                    <a:pt x="33" y="13"/>
                  </a:lnTo>
                  <a:lnTo>
                    <a:pt x="26" y="9"/>
                  </a:lnTo>
                  <a:lnTo>
                    <a:pt x="20" y="6"/>
                  </a:lnTo>
                  <a:lnTo>
                    <a:pt x="13" y="2"/>
                  </a:lnTo>
                  <a:lnTo>
                    <a:pt x="8" y="0"/>
                  </a:lnTo>
                  <a:lnTo>
                    <a:pt x="3" y="0"/>
                  </a:lnTo>
                  <a:lnTo>
                    <a:pt x="0" y="1"/>
                  </a:lnTo>
                  <a:lnTo>
                    <a:pt x="0" y="5"/>
                  </a:lnTo>
                  <a:lnTo>
                    <a:pt x="2" y="7"/>
                  </a:lnTo>
                  <a:lnTo>
                    <a:pt x="8" y="9"/>
                  </a:lnTo>
                  <a:lnTo>
                    <a:pt x="15" y="11"/>
                  </a:lnTo>
                  <a:lnTo>
                    <a:pt x="22" y="14"/>
                  </a:lnTo>
                  <a:lnTo>
                    <a:pt x="28" y="15"/>
                  </a:lnTo>
                  <a:lnTo>
                    <a:pt x="35" y="16"/>
                  </a:lnTo>
                  <a:lnTo>
                    <a:pt x="40" y="1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63" name="Freeform 284">
              <a:extLst>
                <a:ext uri="{FF2B5EF4-FFF2-40B4-BE49-F238E27FC236}">
                  <a16:creationId xmlns:a16="http://schemas.microsoft.com/office/drawing/2014/main" xmlns="" id="{94DC05AF-9208-4BC3-9CCD-6DE8A299C122}"/>
                </a:ext>
              </a:extLst>
            </p:cNvPr>
            <p:cNvSpPr>
              <a:spLocks/>
            </p:cNvSpPr>
            <p:nvPr/>
          </p:nvSpPr>
          <p:spPr bwMode="auto">
            <a:xfrm>
              <a:off x="1728" y="1213"/>
              <a:ext cx="22" cy="5"/>
            </a:xfrm>
            <a:custGeom>
              <a:avLst/>
              <a:gdLst>
                <a:gd name="T0" fmla="*/ 1 w 45"/>
                <a:gd name="T1" fmla="*/ 0 h 10"/>
                <a:gd name="T2" fmla="*/ 1 w 45"/>
                <a:gd name="T3" fmla="*/ 0 h 10"/>
                <a:gd name="T4" fmla="*/ 1 w 45"/>
                <a:gd name="T5" fmla="*/ 0 h 10"/>
                <a:gd name="T6" fmla="*/ 0 w 45"/>
                <a:gd name="T7" fmla="*/ 0 h 10"/>
                <a:gd name="T8" fmla="*/ 0 w 45"/>
                <a:gd name="T9" fmla="*/ 0 h 10"/>
                <a:gd name="T10" fmla="*/ 0 w 45"/>
                <a:gd name="T11" fmla="*/ 0 h 10"/>
                <a:gd name="T12" fmla="*/ 0 w 45"/>
                <a:gd name="T13" fmla="*/ 1 h 10"/>
                <a:gd name="T14" fmla="*/ 0 w 45"/>
                <a:gd name="T15" fmla="*/ 1 h 10"/>
                <a:gd name="T16" fmla="*/ 0 w 45"/>
                <a:gd name="T17" fmla="*/ 1 h 10"/>
                <a:gd name="T18" fmla="*/ 0 w 45"/>
                <a:gd name="T19" fmla="*/ 1 h 10"/>
                <a:gd name="T20" fmla="*/ 0 w 45"/>
                <a:gd name="T21" fmla="*/ 1 h 10"/>
                <a:gd name="T22" fmla="*/ 0 w 45"/>
                <a:gd name="T23" fmla="*/ 1 h 10"/>
                <a:gd name="T24" fmla="*/ 0 w 45"/>
                <a:gd name="T25" fmla="*/ 1 h 10"/>
                <a:gd name="T26" fmla="*/ 0 w 45"/>
                <a:gd name="T27" fmla="*/ 1 h 10"/>
                <a:gd name="T28" fmla="*/ 1 w 45"/>
                <a:gd name="T29" fmla="*/ 1 h 10"/>
                <a:gd name="T30" fmla="*/ 1 w 45"/>
                <a:gd name="T31" fmla="*/ 1 h 10"/>
                <a:gd name="T32" fmla="*/ 1 w 45"/>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10">
                  <a:moveTo>
                    <a:pt x="45" y="0"/>
                  </a:moveTo>
                  <a:lnTo>
                    <a:pt x="41" y="0"/>
                  </a:lnTo>
                  <a:lnTo>
                    <a:pt x="36" y="0"/>
                  </a:lnTo>
                  <a:lnTo>
                    <a:pt x="29" y="0"/>
                  </a:lnTo>
                  <a:lnTo>
                    <a:pt x="21" y="0"/>
                  </a:lnTo>
                  <a:lnTo>
                    <a:pt x="13" y="0"/>
                  </a:lnTo>
                  <a:lnTo>
                    <a:pt x="7" y="1"/>
                  </a:lnTo>
                  <a:lnTo>
                    <a:pt x="2" y="3"/>
                  </a:lnTo>
                  <a:lnTo>
                    <a:pt x="0" y="7"/>
                  </a:lnTo>
                  <a:lnTo>
                    <a:pt x="1" y="9"/>
                  </a:lnTo>
                  <a:lnTo>
                    <a:pt x="6" y="10"/>
                  </a:lnTo>
                  <a:lnTo>
                    <a:pt x="12" y="10"/>
                  </a:lnTo>
                  <a:lnTo>
                    <a:pt x="20" y="8"/>
                  </a:lnTo>
                  <a:lnTo>
                    <a:pt x="26" y="6"/>
                  </a:lnTo>
                  <a:lnTo>
                    <a:pt x="35" y="3"/>
                  </a:lnTo>
                  <a:lnTo>
                    <a:pt x="40" y="1"/>
                  </a:lnTo>
                  <a:lnTo>
                    <a:pt x="4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64" name="Freeform 285">
              <a:extLst>
                <a:ext uri="{FF2B5EF4-FFF2-40B4-BE49-F238E27FC236}">
                  <a16:creationId xmlns:a16="http://schemas.microsoft.com/office/drawing/2014/main" xmlns="" id="{63D51CDE-BFC1-4961-98FE-3AE9F0AAD6F3}"/>
                </a:ext>
              </a:extLst>
            </p:cNvPr>
            <p:cNvSpPr>
              <a:spLocks/>
            </p:cNvSpPr>
            <p:nvPr/>
          </p:nvSpPr>
          <p:spPr bwMode="auto">
            <a:xfrm>
              <a:off x="1741" y="1191"/>
              <a:ext cx="20" cy="17"/>
            </a:xfrm>
            <a:custGeom>
              <a:avLst/>
              <a:gdLst>
                <a:gd name="T0" fmla="*/ 1 w 42"/>
                <a:gd name="T1" fmla="*/ 2 h 33"/>
                <a:gd name="T2" fmla="*/ 1 w 42"/>
                <a:gd name="T3" fmla="*/ 1 h 33"/>
                <a:gd name="T4" fmla="*/ 0 w 42"/>
                <a:gd name="T5" fmla="*/ 1 h 33"/>
                <a:gd name="T6" fmla="*/ 0 w 42"/>
                <a:gd name="T7" fmla="*/ 1 h 33"/>
                <a:gd name="T8" fmla="*/ 0 w 42"/>
                <a:gd name="T9" fmla="*/ 1 h 33"/>
                <a:gd name="T10" fmla="*/ 0 w 42"/>
                <a:gd name="T11" fmla="*/ 1 h 33"/>
                <a:gd name="T12" fmla="*/ 0 w 42"/>
                <a:gd name="T13" fmla="*/ 1 h 33"/>
                <a:gd name="T14" fmla="*/ 0 w 42"/>
                <a:gd name="T15" fmla="*/ 1 h 33"/>
                <a:gd name="T16" fmla="*/ 0 w 42"/>
                <a:gd name="T17" fmla="*/ 0 h 33"/>
                <a:gd name="T18" fmla="*/ 0 w 42"/>
                <a:gd name="T19" fmla="*/ 0 h 33"/>
                <a:gd name="T20" fmla="*/ 0 w 42"/>
                <a:gd name="T21" fmla="*/ 1 h 33"/>
                <a:gd name="T22" fmla="*/ 0 w 42"/>
                <a:gd name="T23" fmla="*/ 1 h 33"/>
                <a:gd name="T24" fmla="*/ 0 w 42"/>
                <a:gd name="T25" fmla="*/ 1 h 33"/>
                <a:gd name="T26" fmla="*/ 0 w 42"/>
                <a:gd name="T27" fmla="*/ 1 h 33"/>
                <a:gd name="T28" fmla="*/ 1 w 42"/>
                <a:gd name="T29" fmla="*/ 1 h 33"/>
                <a:gd name="T30" fmla="*/ 1 w 42"/>
                <a:gd name="T31" fmla="*/ 1 h 33"/>
                <a:gd name="T32" fmla="*/ 1 w 42"/>
                <a:gd name="T33" fmla="*/ 2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33">
                  <a:moveTo>
                    <a:pt x="42" y="33"/>
                  </a:moveTo>
                  <a:lnTo>
                    <a:pt x="36" y="31"/>
                  </a:lnTo>
                  <a:lnTo>
                    <a:pt x="29" y="27"/>
                  </a:lnTo>
                  <a:lnTo>
                    <a:pt x="22" y="22"/>
                  </a:lnTo>
                  <a:lnTo>
                    <a:pt x="14" y="16"/>
                  </a:lnTo>
                  <a:lnTo>
                    <a:pt x="8" y="12"/>
                  </a:lnTo>
                  <a:lnTo>
                    <a:pt x="3" y="7"/>
                  </a:lnTo>
                  <a:lnTo>
                    <a:pt x="0" y="2"/>
                  </a:lnTo>
                  <a:lnTo>
                    <a:pt x="1" y="0"/>
                  </a:lnTo>
                  <a:lnTo>
                    <a:pt x="5" y="0"/>
                  </a:lnTo>
                  <a:lnTo>
                    <a:pt x="10" y="2"/>
                  </a:lnTo>
                  <a:lnTo>
                    <a:pt x="15" y="7"/>
                  </a:lnTo>
                  <a:lnTo>
                    <a:pt x="22" y="13"/>
                  </a:lnTo>
                  <a:lnTo>
                    <a:pt x="28" y="18"/>
                  </a:lnTo>
                  <a:lnTo>
                    <a:pt x="34" y="25"/>
                  </a:lnTo>
                  <a:lnTo>
                    <a:pt x="38" y="30"/>
                  </a:lnTo>
                  <a:lnTo>
                    <a:pt x="42" y="3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65" name="Freeform 286">
              <a:extLst>
                <a:ext uri="{FF2B5EF4-FFF2-40B4-BE49-F238E27FC236}">
                  <a16:creationId xmlns:a16="http://schemas.microsoft.com/office/drawing/2014/main" xmlns="" id="{1AD0BE67-FEB5-4FB3-9569-572DE003879F}"/>
                </a:ext>
              </a:extLst>
            </p:cNvPr>
            <p:cNvSpPr>
              <a:spLocks/>
            </p:cNvSpPr>
            <p:nvPr/>
          </p:nvSpPr>
          <p:spPr bwMode="auto">
            <a:xfrm>
              <a:off x="1864" y="1193"/>
              <a:ext cx="7" cy="29"/>
            </a:xfrm>
            <a:custGeom>
              <a:avLst/>
              <a:gdLst>
                <a:gd name="T0" fmla="*/ 1 w 13"/>
                <a:gd name="T1" fmla="*/ 2 h 58"/>
                <a:gd name="T2" fmla="*/ 1 w 13"/>
                <a:gd name="T3" fmla="*/ 2 h 58"/>
                <a:gd name="T4" fmla="*/ 0 w 13"/>
                <a:gd name="T5" fmla="*/ 1 h 58"/>
                <a:gd name="T6" fmla="*/ 1 w 13"/>
                <a:gd name="T7" fmla="*/ 1 h 58"/>
                <a:gd name="T8" fmla="*/ 1 w 13"/>
                <a:gd name="T9" fmla="*/ 0 h 58"/>
                <a:gd name="T10" fmla="*/ 1 w 13"/>
                <a:gd name="T11" fmla="*/ 1 h 58"/>
                <a:gd name="T12" fmla="*/ 1 w 13"/>
                <a:gd name="T13" fmla="*/ 1 h 58"/>
                <a:gd name="T14" fmla="*/ 1 w 13"/>
                <a:gd name="T15" fmla="*/ 2 h 58"/>
                <a:gd name="T16" fmla="*/ 1 w 13"/>
                <a:gd name="T17" fmla="*/ 2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58">
                  <a:moveTo>
                    <a:pt x="2" y="58"/>
                  </a:moveTo>
                  <a:lnTo>
                    <a:pt x="1" y="43"/>
                  </a:lnTo>
                  <a:lnTo>
                    <a:pt x="0" y="25"/>
                  </a:lnTo>
                  <a:lnTo>
                    <a:pt x="2" y="9"/>
                  </a:lnTo>
                  <a:lnTo>
                    <a:pt x="8" y="0"/>
                  </a:lnTo>
                  <a:lnTo>
                    <a:pt x="13" y="7"/>
                  </a:lnTo>
                  <a:lnTo>
                    <a:pt x="10" y="24"/>
                  </a:lnTo>
                  <a:lnTo>
                    <a:pt x="6" y="43"/>
                  </a:lnTo>
                  <a:lnTo>
                    <a:pt x="2" y="5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66" name="Freeform 287">
              <a:extLst>
                <a:ext uri="{FF2B5EF4-FFF2-40B4-BE49-F238E27FC236}">
                  <a16:creationId xmlns:a16="http://schemas.microsoft.com/office/drawing/2014/main" xmlns="" id="{97738E1F-0DB1-4AE3-B46C-EB768FB4D7EB}"/>
                </a:ext>
              </a:extLst>
            </p:cNvPr>
            <p:cNvSpPr>
              <a:spLocks/>
            </p:cNvSpPr>
            <p:nvPr/>
          </p:nvSpPr>
          <p:spPr bwMode="auto">
            <a:xfrm>
              <a:off x="1872" y="1198"/>
              <a:ext cx="10" cy="28"/>
            </a:xfrm>
            <a:custGeom>
              <a:avLst/>
              <a:gdLst>
                <a:gd name="T0" fmla="*/ 0 w 18"/>
                <a:gd name="T1" fmla="*/ 2 h 55"/>
                <a:gd name="T2" fmla="*/ 1 w 18"/>
                <a:gd name="T3" fmla="*/ 2 h 55"/>
                <a:gd name="T4" fmla="*/ 1 w 18"/>
                <a:gd name="T5" fmla="*/ 1 h 55"/>
                <a:gd name="T6" fmla="*/ 1 w 18"/>
                <a:gd name="T7" fmla="*/ 1 h 55"/>
                <a:gd name="T8" fmla="*/ 1 w 18"/>
                <a:gd name="T9" fmla="*/ 0 h 55"/>
                <a:gd name="T10" fmla="*/ 1 w 18"/>
                <a:gd name="T11" fmla="*/ 1 h 55"/>
                <a:gd name="T12" fmla="*/ 1 w 18"/>
                <a:gd name="T13" fmla="*/ 1 h 55"/>
                <a:gd name="T14" fmla="*/ 1 w 18"/>
                <a:gd name="T15" fmla="*/ 2 h 55"/>
                <a:gd name="T16" fmla="*/ 0 w 18"/>
                <a:gd name="T17" fmla="*/ 2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55">
                  <a:moveTo>
                    <a:pt x="0" y="55"/>
                  </a:moveTo>
                  <a:lnTo>
                    <a:pt x="1" y="41"/>
                  </a:lnTo>
                  <a:lnTo>
                    <a:pt x="3" y="24"/>
                  </a:lnTo>
                  <a:lnTo>
                    <a:pt x="9" y="8"/>
                  </a:lnTo>
                  <a:lnTo>
                    <a:pt x="16" y="0"/>
                  </a:lnTo>
                  <a:lnTo>
                    <a:pt x="18" y="7"/>
                  </a:lnTo>
                  <a:lnTo>
                    <a:pt x="14" y="24"/>
                  </a:lnTo>
                  <a:lnTo>
                    <a:pt x="6" y="44"/>
                  </a:lnTo>
                  <a:lnTo>
                    <a:pt x="0"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67" name="Freeform 288">
              <a:extLst>
                <a:ext uri="{FF2B5EF4-FFF2-40B4-BE49-F238E27FC236}">
                  <a16:creationId xmlns:a16="http://schemas.microsoft.com/office/drawing/2014/main" xmlns="" id="{D830B7B5-F7E4-40FA-8098-884FE8994197}"/>
                </a:ext>
              </a:extLst>
            </p:cNvPr>
            <p:cNvSpPr>
              <a:spLocks/>
            </p:cNvSpPr>
            <p:nvPr/>
          </p:nvSpPr>
          <p:spPr bwMode="auto">
            <a:xfrm>
              <a:off x="1850" y="1185"/>
              <a:ext cx="6" cy="27"/>
            </a:xfrm>
            <a:custGeom>
              <a:avLst/>
              <a:gdLst>
                <a:gd name="T0" fmla="*/ 1 w 12"/>
                <a:gd name="T1" fmla="*/ 2 h 54"/>
                <a:gd name="T2" fmla="*/ 1 w 12"/>
                <a:gd name="T3" fmla="*/ 2 h 54"/>
                <a:gd name="T4" fmla="*/ 0 w 12"/>
                <a:gd name="T5" fmla="*/ 1 h 54"/>
                <a:gd name="T6" fmla="*/ 1 w 12"/>
                <a:gd name="T7" fmla="*/ 1 h 54"/>
                <a:gd name="T8" fmla="*/ 1 w 12"/>
                <a:gd name="T9" fmla="*/ 0 h 54"/>
                <a:gd name="T10" fmla="*/ 1 w 12"/>
                <a:gd name="T11" fmla="*/ 1 h 54"/>
                <a:gd name="T12" fmla="*/ 1 w 12"/>
                <a:gd name="T13" fmla="*/ 1 h 54"/>
                <a:gd name="T14" fmla="*/ 1 w 12"/>
                <a:gd name="T15" fmla="*/ 2 h 54"/>
                <a:gd name="T16" fmla="*/ 1 w 12"/>
                <a:gd name="T17" fmla="*/ 2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54">
                  <a:moveTo>
                    <a:pt x="7" y="54"/>
                  </a:moveTo>
                  <a:lnTo>
                    <a:pt x="2" y="46"/>
                  </a:lnTo>
                  <a:lnTo>
                    <a:pt x="0" y="28"/>
                  </a:lnTo>
                  <a:lnTo>
                    <a:pt x="1" y="10"/>
                  </a:lnTo>
                  <a:lnTo>
                    <a:pt x="7" y="0"/>
                  </a:lnTo>
                  <a:lnTo>
                    <a:pt x="12" y="3"/>
                  </a:lnTo>
                  <a:lnTo>
                    <a:pt x="10" y="19"/>
                  </a:lnTo>
                  <a:lnTo>
                    <a:pt x="8" y="38"/>
                  </a:lnTo>
                  <a:lnTo>
                    <a:pt x="7"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68" name="Freeform 289">
              <a:extLst>
                <a:ext uri="{FF2B5EF4-FFF2-40B4-BE49-F238E27FC236}">
                  <a16:creationId xmlns:a16="http://schemas.microsoft.com/office/drawing/2014/main" xmlns="" id="{8443E8A8-16C7-4B57-834E-292262FD0A12}"/>
                </a:ext>
              </a:extLst>
            </p:cNvPr>
            <p:cNvSpPr>
              <a:spLocks/>
            </p:cNvSpPr>
            <p:nvPr/>
          </p:nvSpPr>
          <p:spPr bwMode="auto">
            <a:xfrm>
              <a:off x="1833" y="1178"/>
              <a:ext cx="10" cy="31"/>
            </a:xfrm>
            <a:custGeom>
              <a:avLst/>
              <a:gdLst>
                <a:gd name="T0" fmla="*/ 1 w 19"/>
                <a:gd name="T1" fmla="*/ 2 h 62"/>
                <a:gd name="T2" fmla="*/ 1 w 19"/>
                <a:gd name="T3" fmla="*/ 2 h 62"/>
                <a:gd name="T4" fmla="*/ 1 w 19"/>
                <a:gd name="T5" fmla="*/ 1 h 62"/>
                <a:gd name="T6" fmla="*/ 0 w 19"/>
                <a:gd name="T7" fmla="*/ 1 h 62"/>
                <a:gd name="T8" fmla="*/ 1 w 19"/>
                <a:gd name="T9" fmla="*/ 0 h 62"/>
                <a:gd name="T10" fmla="*/ 1 w 19"/>
                <a:gd name="T11" fmla="*/ 1 h 62"/>
                <a:gd name="T12" fmla="*/ 1 w 19"/>
                <a:gd name="T13" fmla="*/ 1 h 62"/>
                <a:gd name="T14" fmla="*/ 1 w 19"/>
                <a:gd name="T15" fmla="*/ 2 h 62"/>
                <a:gd name="T16" fmla="*/ 1 w 19"/>
                <a:gd name="T17" fmla="*/ 2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 h="62">
                  <a:moveTo>
                    <a:pt x="19" y="62"/>
                  </a:moveTo>
                  <a:lnTo>
                    <a:pt x="11" y="46"/>
                  </a:lnTo>
                  <a:lnTo>
                    <a:pt x="3" y="26"/>
                  </a:lnTo>
                  <a:lnTo>
                    <a:pt x="0" y="8"/>
                  </a:lnTo>
                  <a:lnTo>
                    <a:pt x="4" y="0"/>
                  </a:lnTo>
                  <a:lnTo>
                    <a:pt x="11" y="6"/>
                  </a:lnTo>
                  <a:lnTo>
                    <a:pt x="15" y="25"/>
                  </a:lnTo>
                  <a:lnTo>
                    <a:pt x="16" y="47"/>
                  </a:lnTo>
                  <a:lnTo>
                    <a:pt x="19" y="6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69" name="Freeform 290">
              <a:extLst>
                <a:ext uri="{FF2B5EF4-FFF2-40B4-BE49-F238E27FC236}">
                  <a16:creationId xmlns:a16="http://schemas.microsoft.com/office/drawing/2014/main" xmlns="" id="{1A624B99-AA04-4BB8-8308-9E10B8B80ED8}"/>
                </a:ext>
              </a:extLst>
            </p:cNvPr>
            <p:cNvSpPr>
              <a:spLocks/>
            </p:cNvSpPr>
            <p:nvPr/>
          </p:nvSpPr>
          <p:spPr bwMode="auto">
            <a:xfrm>
              <a:off x="1818" y="1170"/>
              <a:ext cx="11" cy="34"/>
            </a:xfrm>
            <a:custGeom>
              <a:avLst/>
              <a:gdLst>
                <a:gd name="T0" fmla="*/ 1 w 21"/>
                <a:gd name="T1" fmla="*/ 2 h 70"/>
                <a:gd name="T2" fmla="*/ 1 w 21"/>
                <a:gd name="T3" fmla="*/ 1 h 70"/>
                <a:gd name="T4" fmla="*/ 1 w 21"/>
                <a:gd name="T5" fmla="*/ 0 h 70"/>
                <a:gd name="T6" fmla="*/ 0 w 21"/>
                <a:gd name="T7" fmla="*/ 0 h 70"/>
                <a:gd name="T8" fmla="*/ 1 w 21"/>
                <a:gd name="T9" fmla="*/ 0 h 70"/>
                <a:gd name="T10" fmla="*/ 1 w 21"/>
                <a:gd name="T11" fmla="*/ 0 h 70"/>
                <a:gd name="T12" fmla="*/ 1 w 21"/>
                <a:gd name="T13" fmla="*/ 1 h 70"/>
                <a:gd name="T14" fmla="*/ 1 w 21"/>
                <a:gd name="T15" fmla="*/ 1 h 70"/>
                <a:gd name="T16" fmla="*/ 1 w 21"/>
                <a:gd name="T17" fmla="*/ 2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70">
                  <a:moveTo>
                    <a:pt x="21" y="70"/>
                  </a:moveTo>
                  <a:lnTo>
                    <a:pt x="13" y="53"/>
                  </a:lnTo>
                  <a:lnTo>
                    <a:pt x="5" y="29"/>
                  </a:lnTo>
                  <a:lnTo>
                    <a:pt x="0" y="8"/>
                  </a:lnTo>
                  <a:lnTo>
                    <a:pt x="3" y="0"/>
                  </a:lnTo>
                  <a:lnTo>
                    <a:pt x="11" y="11"/>
                  </a:lnTo>
                  <a:lnTo>
                    <a:pt x="16" y="32"/>
                  </a:lnTo>
                  <a:lnTo>
                    <a:pt x="19" y="55"/>
                  </a:lnTo>
                  <a:lnTo>
                    <a:pt x="21"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70" name="Freeform 291">
              <a:extLst>
                <a:ext uri="{FF2B5EF4-FFF2-40B4-BE49-F238E27FC236}">
                  <a16:creationId xmlns:a16="http://schemas.microsoft.com/office/drawing/2014/main" xmlns="" id="{B2EFD2A4-D842-471E-8A5B-81EBF2B7FB1B}"/>
                </a:ext>
              </a:extLst>
            </p:cNvPr>
            <p:cNvSpPr>
              <a:spLocks/>
            </p:cNvSpPr>
            <p:nvPr/>
          </p:nvSpPr>
          <p:spPr bwMode="auto">
            <a:xfrm>
              <a:off x="1784" y="1167"/>
              <a:ext cx="18" cy="37"/>
            </a:xfrm>
            <a:custGeom>
              <a:avLst/>
              <a:gdLst>
                <a:gd name="T0" fmla="*/ 1 w 37"/>
                <a:gd name="T1" fmla="*/ 3 h 72"/>
                <a:gd name="T2" fmla="*/ 0 w 37"/>
                <a:gd name="T3" fmla="*/ 3 h 72"/>
                <a:gd name="T4" fmla="*/ 0 w 37"/>
                <a:gd name="T5" fmla="*/ 2 h 72"/>
                <a:gd name="T6" fmla="*/ 0 w 37"/>
                <a:gd name="T7" fmla="*/ 2 h 72"/>
                <a:gd name="T8" fmla="*/ 0 w 37"/>
                <a:gd name="T9" fmla="*/ 2 h 72"/>
                <a:gd name="T10" fmla="*/ 0 w 37"/>
                <a:gd name="T11" fmla="*/ 1 h 72"/>
                <a:gd name="T12" fmla="*/ 0 w 37"/>
                <a:gd name="T13" fmla="*/ 1 h 72"/>
                <a:gd name="T14" fmla="*/ 0 w 37"/>
                <a:gd name="T15" fmla="*/ 1 h 72"/>
                <a:gd name="T16" fmla="*/ 0 w 37"/>
                <a:gd name="T17" fmla="*/ 0 h 72"/>
                <a:gd name="T18" fmla="*/ 0 w 37"/>
                <a:gd name="T19" fmla="*/ 1 h 72"/>
                <a:gd name="T20" fmla="*/ 0 w 37"/>
                <a:gd name="T21" fmla="*/ 1 h 72"/>
                <a:gd name="T22" fmla="*/ 0 w 37"/>
                <a:gd name="T23" fmla="*/ 1 h 72"/>
                <a:gd name="T24" fmla="*/ 0 w 37"/>
                <a:gd name="T25" fmla="*/ 1 h 72"/>
                <a:gd name="T26" fmla="*/ 0 w 37"/>
                <a:gd name="T27" fmla="*/ 2 h 72"/>
                <a:gd name="T28" fmla="*/ 0 w 37"/>
                <a:gd name="T29" fmla="*/ 2 h 72"/>
                <a:gd name="T30" fmla="*/ 1 w 37"/>
                <a:gd name="T31" fmla="*/ 3 h 72"/>
                <a:gd name="T32" fmla="*/ 1 w 37"/>
                <a:gd name="T33" fmla="*/ 3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72">
                  <a:moveTo>
                    <a:pt x="37" y="72"/>
                  </a:moveTo>
                  <a:lnTo>
                    <a:pt x="31" y="65"/>
                  </a:lnTo>
                  <a:lnTo>
                    <a:pt x="24" y="56"/>
                  </a:lnTo>
                  <a:lnTo>
                    <a:pt x="16" y="45"/>
                  </a:lnTo>
                  <a:lnTo>
                    <a:pt x="10" y="33"/>
                  </a:lnTo>
                  <a:lnTo>
                    <a:pt x="4" y="22"/>
                  </a:lnTo>
                  <a:lnTo>
                    <a:pt x="1" y="11"/>
                  </a:lnTo>
                  <a:lnTo>
                    <a:pt x="0" y="3"/>
                  </a:lnTo>
                  <a:lnTo>
                    <a:pt x="2" y="0"/>
                  </a:lnTo>
                  <a:lnTo>
                    <a:pt x="7" y="1"/>
                  </a:lnTo>
                  <a:lnTo>
                    <a:pt x="10" y="8"/>
                  </a:lnTo>
                  <a:lnTo>
                    <a:pt x="15" y="18"/>
                  </a:lnTo>
                  <a:lnTo>
                    <a:pt x="19" y="31"/>
                  </a:lnTo>
                  <a:lnTo>
                    <a:pt x="24" y="45"/>
                  </a:lnTo>
                  <a:lnTo>
                    <a:pt x="28" y="57"/>
                  </a:lnTo>
                  <a:lnTo>
                    <a:pt x="32" y="67"/>
                  </a:lnTo>
                  <a:lnTo>
                    <a:pt x="37" y="7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71" name="Freeform 292">
              <a:extLst>
                <a:ext uri="{FF2B5EF4-FFF2-40B4-BE49-F238E27FC236}">
                  <a16:creationId xmlns:a16="http://schemas.microsoft.com/office/drawing/2014/main" xmlns="" id="{AAB359C6-10B7-455A-A28C-35CA8FD3DF08}"/>
                </a:ext>
              </a:extLst>
            </p:cNvPr>
            <p:cNvSpPr>
              <a:spLocks/>
            </p:cNvSpPr>
            <p:nvPr/>
          </p:nvSpPr>
          <p:spPr bwMode="auto">
            <a:xfrm>
              <a:off x="1752" y="1173"/>
              <a:ext cx="21" cy="34"/>
            </a:xfrm>
            <a:custGeom>
              <a:avLst/>
              <a:gdLst>
                <a:gd name="T0" fmla="*/ 1 w 44"/>
                <a:gd name="T1" fmla="*/ 3 h 68"/>
                <a:gd name="T2" fmla="*/ 1 w 44"/>
                <a:gd name="T3" fmla="*/ 2 h 68"/>
                <a:gd name="T4" fmla="*/ 0 w 44"/>
                <a:gd name="T5" fmla="*/ 2 h 68"/>
                <a:gd name="T6" fmla="*/ 0 w 44"/>
                <a:gd name="T7" fmla="*/ 2 h 68"/>
                <a:gd name="T8" fmla="*/ 0 w 44"/>
                <a:gd name="T9" fmla="*/ 2 h 68"/>
                <a:gd name="T10" fmla="*/ 0 w 44"/>
                <a:gd name="T11" fmla="*/ 1 h 68"/>
                <a:gd name="T12" fmla="*/ 0 w 44"/>
                <a:gd name="T13" fmla="*/ 1 h 68"/>
                <a:gd name="T14" fmla="*/ 0 w 44"/>
                <a:gd name="T15" fmla="*/ 1 h 68"/>
                <a:gd name="T16" fmla="*/ 0 w 44"/>
                <a:gd name="T17" fmla="*/ 0 h 68"/>
                <a:gd name="T18" fmla="*/ 0 w 44"/>
                <a:gd name="T19" fmla="*/ 1 h 68"/>
                <a:gd name="T20" fmla="*/ 0 w 44"/>
                <a:gd name="T21" fmla="*/ 1 h 68"/>
                <a:gd name="T22" fmla="*/ 0 w 44"/>
                <a:gd name="T23" fmla="*/ 1 h 68"/>
                <a:gd name="T24" fmla="*/ 0 w 44"/>
                <a:gd name="T25" fmla="*/ 1 h 68"/>
                <a:gd name="T26" fmla="*/ 0 w 44"/>
                <a:gd name="T27" fmla="*/ 2 h 68"/>
                <a:gd name="T28" fmla="*/ 1 w 44"/>
                <a:gd name="T29" fmla="*/ 2 h 68"/>
                <a:gd name="T30" fmla="*/ 1 w 44"/>
                <a:gd name="T31" fmla="*/ 2 h 68"/>
                <a:gd name="T32" fmla="*/ 1 w 44"/>
                <a:gd name="T33" fmla="*/ 3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68">
                  <a:moveTo>
                    <a:pt x="44" y="68"/>
                  </a:moveTo>
                  <a:lnTo>
                    <a:pt x="38" y="63"/>
                  </a:lnTo>
                  <a:lnTo>
                    <a:pt x="31" y="54"/>
                  </a:lnTo>
                  <a:lnTo>
                    <a:pt x="22" y="44"/>
                  </a:lnTo>
                  <a:lnTo>
                    <a:pt x="14" y="33"/>
                  </a:lnTo>
                  <a:lnTo>
                    <a:pt x="7" y="21"/>
                  </a:lnTo>
                  <a:lnTo>
                    <a:pt x="3" y="12"/>
                  </a:lnTo>
                  <a:lnTo>
                    <a:pt x="0" y="5"/>
                  </a:lnTo>
                  <a:lnTo>
                    <a:pt x="3" y="0"/>
                  </a:lnTo>
                  <a:lnTo>
                    <a:pt x="7" y="1"/>
                  </a:lnTo>
                  <a:lnTo>
                    <a:pt x="13" y="7"/>
                  </a:lnTo>
                  <a:lnTo>
                    <a:pt x="19" y="18"/>
                  </a:lnTo>
                  <a:lnTo>
                    <a:pt x="24" y="30"/>
                  </a:lnTo>
                  <a:lnTo>
                    <a:pt x="30" y="43"/>
                  </a:lnTo>
                  <a:lnTo>
                    <a:pt x="36" y="54"/>
                  </a:lnTo>
                  <a:lnTo>
                    <a:pt x="41" y="64"/>
                  </a:lnTo>
                  <a:lnTo>
                    <a:pt x="44"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72" name="Freeform 293">
              <a:extLst>
                <a:ext uri="{FF2B5EF4-FFF2-40B4-BE49-F238E27FC236}">
                  <a16:creationId xmlns:a16="http://schemas.microsoft.com/office/drawing/2014/main" xmlns="" id="{D14037E5-F07E-44A1-BE7B-7A5F799E6C2E}"/>
                </a:ext>
              </a:extLst>
            </p:cNvPr>
            <p:cNvSpPr>
              <a:spLocks/>
            </p:cNvSpPr>
            <p:nvPr/>
          </p:nvSpPr>
          <p:spPr bwMode="auto">
            <a:xfrm>
              <a:off x="1797" y="1171"/>
              <a:ext cx="19" cy="32"/>
            </a:xfrm>
            <a:custGeom>
              <a:avLst/>
              <a:gdLst>
                <a:gd name="T0" fmla="*/ 2 w 37"/>
                <a:gd name="T1" fmla="*/ 3 h 62"/>
                <a:gd name="T2" fmla="*/ 1 w 37"/>
                <a:gd name="T3" fmla="*/ 2 h 62"/>
                <a:gd name="T4" fmla="*/ 1 w 37"/>
                <a:gd name="T5" fmla="*/ 2 h 62"/>
                <a:gd name="T6" fmla="*/ 1 w 37"/>
                <a:gd name="T7" fmla="*/ 2 h 62"/>
                <a:gd name="T8" fmla="*/ 1 w 37"/>
                <a:gd name="T9" fmla="*/ 1 h 62"/>
                <a:gd name="T10" fmla="*/ 1 w 37"/>
                <a:gd name="T11" fmla="*/ 1 h 62"/>
                <a:gd name="T12" fmla="*/ 1 w 37"/>
                <a:gd name="T13" fmla="*/ 1 h 62"/>
                <a:gd name="T14" fmla="*/ 0 w 37"/>
                <a:gd name="T15" fmla="*/ 1 h 62"/>
                <a:gd name="T16" fmla="*/ 1 w 37"/>
                <a:gd name="T17" fmla="*/ 0 h 62"/>
                <a:gd name="T18" fmla="*/ 1 w 37"/>
                <a:gd name="T19" fmla="*/ 1 h 62"/>
                <a:gd name="T20" fmla="*/ 1 w 37"/>
                <a:gd name="T21" fmla="*/ 1 h 62"/>
                <a:gd name="T22" fmla="*/ 1 w 37"/>
                <a:gd name="T23" fmla="*/ 1 h 62"/>
                <a:gd name="T24" fmla="*/ 1 w 37"/>
                <a:gd name="T25" fmla="*/ 1 h 62"/>
                <a:gd name="T26" fmla="*/ 1 w 37"/>
                <a:gd name="T27" fmla="*/ 2 h 62"/>
                <a:gd name="T28" fmla="*/ 1 w 37"/>
                <a:gd name="T29" fmla="*/ 2 h 62"/>
                <a:gd name="T30" fmla="*/ 2 w 37"/>
                <a:gd name="T31" fmla="*/ 2 h 62"/>
                <a:gd name="T32" fmla="*/ 2 w 37"/>
                <a:gd name="T33" fmla="*/ 3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62">
                  <a:moveTo>
                    <a:pt x="37" y="62"/>
                  </a:moveTo>
                  <a:lnTo>
                    <a:pt x="32" y="56"/>
                  </a:lnTo>
                  <a:lnTo>
                    <a:pt x="25" y="48"/>
                  </a:lnTo>
                  <a:lnTo>
                    <a:pt x="19" y="38"/>
                  </a:lnTo>
                  <a:lnTo>
                    <a:pt x="12" y="28"/>
                  </a:lnTo>
                  <a:lnTo>
                    <a:pt x="6" y="18"/>
                  </a:lnTo>
                  <a:lnTo>
                    <a:pt x="1" y="9"/>
                  </a:lnTo>
                  <a:lnTo>
                    <a:pt x="0" y="3"/>
                  </a:lnTo>
                  <a:lnTo>
                    <a:pt x="2" y="0"/>
                  </a:lnTo>
                  <a:lnTo>
                    <a:pt x="8" y="2"/>
                  </a:lnTo>
                  <a:lnTo>
                    <a:pt x="13" y="8"/>
                  </a:lnTo>
                  <a:lnTo>
                    <a:pt x="19" y="17"/>
                  </a:lnTo>
                  <a:lnTo>
                    <a:pt x="23" y="28"/>
                  </a:lnTo>
                  <a:lnTo>
                    <a:pt x="28" y="39"/>
                  </a:lnTo>
                  <a:lnTo>
                    <a:pt x="31" y="49"/>
                  </a:lnTo>
                  <a:lnTo>
                    <a:pt x="35" y="57"/>
                  </a:lnTo>
                  <a:lnTo>
                    <a:pt x="37" y="6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73" name="Freeform 294">
              <a:extLst>
                <a:ext uri="{FF2B5EF4-FFF2-40B4-BE49-F238E27FC236}">
                  <a16:creationId xmlns:a16="http://schemas.microsoft.com/office/drawing/2014/main" xmlns="" id="{914F53FC-6B9B-4B69-9D0B-E62C2D4910EB}"/>
                </a:ext>
              </a:extLst>
            </p:cNvPr>
            <p:cNvSpPr>
              <a:spLocks/>
            </p:cNvSpPr>
            <p:nvPr/>
          </p:nvSpPr>
          <p:spPr bwMode="auto">
            <a:xfrm>
              <a:off x="1786" y="1200"/>
              <a:ext cx="28" cy="45"/>
            </a:xfrm>
            <a:custGeom>
              <a:avLst/>
              <a:gdLst>
                <a:gd name="T0" fmla="*/ 0 w 58"/>
                <a:gd name="T1" fmla="*/ 3 h 90"/>
                <a:gd name="T2" fmla="*/ 0 w 58"/>
                <a:gd name="T3" fmla="*/ 3 h 90"/>
                <a:gd name="T4" fmla="*/ 0 w 58"/>
                <a:gd name="T5" fmla="*/ 3 h 90"/>
                <a:gd name="T6" fmla="*/ 0 w 58"/>
                <a:gd name="T7" fmla="*/ 2 h 90"/>
                <a:gd name="T8" fmla="*/ 0 w 58"/>
                <a:gd name="T9" fmla="*/ 2 h 90"/>
                <a:gd name="T10" fmla="*/ 0 w 58"/>
                <a:gd name="T11" fmla="*/ 1 h 90"/>
                <a:gd name="T12" fmla="*/ 1 w 58"/>
                <a:gd name="T13" fmla="*/ 1 h 90"/>
                <a:gd name="T14" fmla="*/ 1 w 58"/>
                <a:gd name="T15" fmla="*/ 1 h 90"/>
                <a:gd name="T16" fmla="*/ 1 w 58"/>
                <a:gd name="T17" fmla="*/ 0 h 90"/>
                <a:gd name="T18" fmla="*/ 1 w 58"/>
                <a:gd name="T19" fmla="*/ 1 h 90"/>
                <a:gd name="T20" fmla="*/ 1 w 58"/>
                <a:gd name="T21" fmla="*/ 1 h 90"/>
                <a:gd name="T22" fmla="*/ 1 w 58"/>
                <a:gd name="T23" fmla="*/ 2 h 90"/>
                <a:gd name="T24" fmla="*/ 0 w 58"/>
                <a:gd name="T25" fmla="*/ 2 h 90"/>
                <a:gd name="T26" fmla="*/ 0 w 58"/>
                <a:gd name="T27" fmla="*/ 3 h 90"/>
                <a:gd name="T28" fmla="*/ 0 w 58"/>
                <a:gd name="T29" fmla="*/ 3 h 90"/>
                <a:gd name="T30" fmla="*/ 0 w 58"/>
                <a:gd name="T31" fmla="*/ 3 h 90"/>
                <a:gd name="T32" fmla="*/ 0 w 58"/>
                <a:gd name="T33" fmla="*/ 3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90">
                  <a:moveTo>
                    <a:pt x="1" y="90"/>
                  </a:moveTo>
                  <a:lnTo>
                    <a:pt x="0" y="86"/>
                  </a:lnTo>
                  <a:lnTo>
                    <a:pt x="4" y="75"/>
                  </a:lnTo>
                  <a:lnTo>
                    <a:pt x="9" y="62"/>
                  </a:lnTo>
                  <a:lnTo>
                    <a:pt x="17" y="47"/>
                  </a:lnTo>
                  <a:lnTo>
                    <a:pt x="27" y="32"/>
                  </a:lnTo>
                  <a:lnTo>
                    <a:pt x="38" y="18"/>
                  </a:lnTo>
                  <a:lnTo>
                    <a:pt x="48" y="6"/>
                  </a:lnTo>
                  <a:lnTo>
                    <a:pt x="58" y="0"/>
                  </a:lnTo>
                  <a:lnTo>
                    <a:pt x="54" y="7"/>
                  </a:lnTo>
                  <a:lnTo>
                    <a:pt x="47" y="19"/>
                  </a:lnTo>
                  <a:lnTo>
                    <a:pt x="39" y="34"/>
                  </a:lnTo>
                  <a:lnTo>
                    <a:pt x="30" y="50"/>
                  </a:lnTo>
                  <a:lnTo>
                    <a:pt x="21" y="66"/>
                  </a:lnTo>
                  <a:lnTo>
                    <a:pt x="12" y="79"/>
                  </a:lnTo>
                  <a:lnTo>
                    <a:pt x="6" y="88"/>
                  </a:lnTo>
                  <a:lnTo>
                    <a:pt x="1" y="9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74" name="Freeform 295">
              <a:extLst>
                <a:ext uri="{FF2B5EF4-FFF2-40B4-BE49-F238E27FC236}">
                  <a16:creationId xmlns:a16="http://schemas.microsoft.com/office/drawing/2014/main" xmlns="" id="{B127F40F-FC76-4A17-8A19-3F4E1504FC91}"/>
                </a:ext>
              </a:extLst>
            </p:cNvPr>
            <p:cNvSpPr>
              <a:spLocks/>
            </p:cNvSpPr>
            <p:nvPr/>
          </p:nvSpPr>
          <p:spPr bwMode="auto">
            <a:xfrm>
              <a:off x="1767" y="1202"/>
              <a:ext cx="24" cy="35"/>
            </a:xfrm>
            <a:custGeom>
              <a:avLst/>
              <a:gdLst>
                <a:gd name="T0" fmla="*/ 0 w 48"/>
                <a:gd name="T1" fmla="*/ 3 h 70"/>
                <a:gd name="T2" fmla="*/ 0 w 48"/>
                <a:gd name="T3" fmla="*/ 3 h 70"/>
                <a:gd name="T4" fmla="*/ 1 w 48"/>
                <a:gd name="T5" fmla="*/ 2 h 70"/>
                <a:gd name="T6" fmla="*/ 1 w 48"/>
                <a:gd name="T7" fmla="*/ 2 h 70"/>
                <a:gd name="T8" fmla="*/ 1 w 48"/>
                <a:gd name="T9" fmla="*/ 2 h 70"/>
                <a:gd name="T10" fmla="*/ 1 w 48"/>
                <a:gd name="T11" fmla="*/ 1 h 70"/>
                <a:gd name="T12" fmla="*/ 1 w 48"/>
                <a:gd name="T13" fmla="*/ 1 h 70"/>
                <a:gd name="T14" fmla="*/ 2 w 48"/>
                <a:gd name="T15" fmla="*/ 1 h 70"/>
                <a:gd name="T16" fmla="*/ 2 w 48"/>
                <a:gd name="T17" fmla="*/ 0 h 70"/>
                <a:gd name="T18" fmla="*/ 2 w 48"/>
                <a:gd name="T19" fmla="*/ 1 h 70"/>
                <a:gd name="T20" fmla="*/ 2 w 48"/>
                <a:gd name="T21" fmla="*/ 1 h 70"/>
                <a:gd name="T22" fmla="*/ 1 w 48"/>
                <a:gd name="T23" fmla="*/ 1 h 70"/>
                <a:gd name="T24" fmla="*/ 1 w 48"/>
                <a:gd name="T25" fmla="*/ 2 h 70"/>
                <a:gd name="T26" fmla="*/ 1 w 48"/>
                <a:gd name="T27" fmla="*/ 2 h 70"/>
                <a:gd name="T28" fmla="*/ 1 w 48"/>
                <a:gd name="T29" fmla="*/ 2 h 70"/>
                <a:gd name="T30" fmla="*/ 1 w 48"/>
                <a:gd name="T31" fmla="*/ 3 h 70"/>
                <a:gd name="T32" fmla="*/ 0 w 48"/>
                <a:gd name="T33" fmla="*/ 3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70">
                  <a:moveTo>
                    <a:pt x="0" y="70"/>
                  </a:moveTo>
                  <a:lnTo>
                    <a:pt x="0" y="67"/>
                  </a:lnTo>
                  <a:lnTo>
                    <a:pt x="2" y="60"/>
                  </a:lnTo>
                  <a:lnTo>
                    <a:pt x="6" y="49"/>
                  </a:lnTo>
                  <a:lnTo>
                    <a:pt x="13" y="38"/>
                  </a:lnTo>
                  <a:lnTo>
                    <a:pt x="20" y="26"/>
                  </a:lnTo>
                  <a:lnTo>
                    <a:pt x="29" y="15"/>
                  </a:lnTo>
                  <a:lnTo>
                    <a:pt x="38" y="6"/>
                  </a:lnTo>
                  <a:lnTo>
                    <a:pt x="48" y="0"/>
                  </a:lnTo>
                  <a:lnTo>
                    <a:pt x="43" y="8"/>
                  </a:lnTo>
                  <a:lnTo>
                    <a:pt x="37" y="18"/>
                  </a:lnTo>
                  <a:lnTo>
                    <a:pt x="29" y="30"/>
                  </a:lnTo>
                  <a:lnTo>
                    <a:pt x="22" y="43"/>
                  </a:lnTo>
                  <a:lnTo>
                    <a:pt x="15" y="54"/>
                  </a:lnTo>
                  <a:lnTo>
                    <a:pt x="8" y="63"/>
                  </a:lnTo>
                  <a:lnTo>
                    <a:pt x="4" y="69"/>
                  </a:lnTo>
                  <a:lnTo>
                    <a:pt x="0"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75" name="Freeform 296">
              <a:extLst>
                <a:ext uri="{FF2B5EF4-FFF2-40B4-BE49-F238E27FC236}">
                  <a16:creationId xmlns:a16="http://schemas.microsoft.com/office/drawing/2014/main" xmlns="" id="{3B39DDA2-7CA7-4870-9BA0-43EB02A00043}"/>
                </a:ext>
              </a:extLst>
            </p:cNvPr>
            <p:cNvSpPr>
              <a:spLocks/>
            </p:cNvSpPr>
            <p:nvPr/>
          </p:nvSpPr>
          <p:spPr bwMode="auto">
            <a:xfrm>
              <a:off x="1766" y="1171"/>
              <a:ext cx="22" cy="34"/>
            </a:xfrm>
            <a:custGeom>
              <a:avLst/>
              <a:gdLst>
                <a:gd name="T0" fmla="*/ 2 w 44"/>
                <a:gd name="T1" fmla="*/ 3 h 68"/>
                <a:gd name="T2" fmla="*/ 2 w 44"/>
                <a:gd name="T3" fmla="*/ 2 h 68"/>
                <a:gd name="T4" fmla="*/ 1 w 44"/>
                <a:gd name="T5" fmla="*/ 2 h 68"/>
                <a:gd name="T6" fmla="*/ 1 w 44"/>
                <a:gd name="T7" fmla="*/ 2 h 68"/>
                <a:gd name="T8" fmla="*/ 1 w 44"/>
                <a:gd name="T9" fmla="*/ 1 h 68"/>
                <a:gd name="T10" fmla="*/ 1 w 44"/>
                <a:gd name="T11" fmla="*/ 1 h 68"/>
                <a:gd name="T12" fmla="*/ 1 w 44"/>
                <a:gd name="T13" fmla="*/ 1 h 68"/>
                <a:gd name="T14" fmla="*/ 0 w 44"/>
                <a:gd name="T15" fmla="*/ 1 h 68"/>
                <a:gd name="T16" fmla="*/ 1 w 44"/>
                <a:gd name="T17" fmla="*/ 0 h 68"/>
                <a:gd name="T18" fmla="*/ 1 w 44"/>
                <a:gd name="T19" fmla="*/ 1 h 68"/>
                <a:gd name="T20" fmla="*/ 1 w 44"/>
                <a:gd name="T21" fmla="*/ 1 h 68"/>
                <a:gd name="T22" fmla="*/ 1 w 44"/>
                <a:gd name="T23" fmla="*/ 1 h 68"/>
                <a:gd name="T24" fmla="*/ 1 w 44"/>
                <a:gd name="T25" fmla="*/ 1 h 68"/>
                <a:gd name="T26" fmla="*/ 1 w 44"/>
                <a:gd name="T27" fmla="*/ 2 h 68"/>
                <a:gd name="T28" fmla="*/ 2 w 44"/>
                <a:gd name="T29" fmla="*/ 2 h 68"/>
                <a:gd name="T30" fmla="*/ 2 w 44"/>
                <a:gd name="T31" fmla="*/ 2 h 68"/>
                <a:gd name="T32" fmla="*/ 2 w 44"/>
                <a:gd name="T33" fmla="*/ 3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68">
                  <a:moveTo>
                    <a:pt x="44" y="68"/>
                  </a:moveTo>
                  <a:lnTo>
                    <a:pt x="38" y="62"/>
                  </a:lnTo>
                  <a:lnTo>
                    <a:pt x="31" y="54"/>
                  </a:lnTo>
                  <a:lnTo>
                    <a:pt x="23" y="42"/>
                  </a:lnTo>
                  <a:lnTo>
                    <a:pt x="15" y="32"/>
                  </a:lnTo>
                  <a:lnTo>
                    <a:pt x="7" y="20"/>
                  </a:lnTo>
                  <a:lnTo>
                    <a:pt x="2" y="11"/>
                  </a:lnTo>
                  <a:lnTo>
                    <a:pt x="0" y="3"/>
                  </a:lnTo>
                  <a:lnTo>
                    <a:pt x="2" y="0"/>
                  </a:lnTo>
                  <a:lnTo>
                    <a:pt x="7" y="1"/>
                  </a:lnTo>
                  <a:lnTo>
                    <a:pt x="13" y="7"/>
                  </a:lnTo>
                  <a:lnTo>
                    <a:pt x="18" y="17"/>
                  </a:lnTo>
                  <a:lnTo>
                    <a:pt x="25" y="30"/>
                  </a:lnTo>
                  <a:lnTo>
                    <a:pt x="31" y="42"/>
                  </a:lnTo>
                  <a:lnTo>
                    <a:pt x="36" y="54"/>
                  </a:lnTo>
                  <a:lnTo>
                    <a:pt x="40" y="63"/>
                  </a:lnTo>
                  <a:lnTo>
                    <a:pt x="44"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76" name="Freeform 297">
              <a:extLst>
                <a:ext uri="{FF2B5EF4-FFF2-40B4-BE49-F238E27FC236}">
                  <a16:creationId xmlns:a16="http://schemas.microsoft.com/office/drawing/2014/main" xmlns="" id="{FF160658-9B96-467A-963D-9C22BC7E6B47}"/>
                </a:ext>
              </a:extLst>
            </p:cNvPr>
            <p:cNvSpPr>
              <a:spLocks/>
            </p:cNvSpPr>
            <p:nvPr/>
          </p:nvSpPr>
          <p:spPr bwMode="auto">
            <a:xfrm>
              <a:off x="2654" y="677"/>
              <a:ext cx="86" cy="89"/>
            </a:xfrm>
            <a:custGeom>
              <a:avLst/>
              <a:gdLst>
                <a:gd name="T0" fmla="*/ 0 w 173"/>
                <a:gd name="T1" fmla="*/ 2 h 178"/>
                <a:gd name="T2" fmla="*/ 0 w 173"/>
                <a:gd name="T3" fmla="*/ 2 h 178"/>
                <a:gd name="T4" fmla="*/ 0 w 173"/>
                <a:gd name="T5" fmla="*/ 3 h 178"/>
                <a:gd name="T6" fmla="*/ 1 w 173"/>
                <a:gd name="T7" fmla="*/ 3 h 178"/>
                <a:gd name="T8" fmla="*/ 1 w 173"/>
                <a:gd name="T9" fmla="*/ 3 h 178"/>
                <a:gd name="T10" fmla="*/ 1 w 173"/>
                <a:gd name="T11" fmla="*/ 4 h 178"/>
                <a:gd name="T12" fmla="*/ 1 w 173"/>
                <a:gd name="T13" fmla="*/ 4 h 178"/>
                <a:gd name="T14" fmla="*/ 1 w 173"/>
                <a:gd name="T15" fmla="*/ 4 h 178"/>
                <a:gd name="T16" fmla="*/ 0 w 173"/>
                <a:gd name="T17" fmla="*/ 3 h 178"/>
                <a:gd name="T18" fmla="*/ 0 w 173"/>
                <a:gd name="T19" fmla="*/ 3 h 178"/>
                <a:gd name="T20" fmla="*/ 0 w 173"/>
                <a:gd name="T21" fmla="*/ 4 h 178"/>
                <a:gd name="T22" fmla="*/ 0 w 173"/>
                <a:gd name="T23" fmla="*/ 5 h 178"/>
                <a:gd name="T24" fmla="*/ 0 w 173"/>
                <a:gd name="T25" fmla="*/ 5 h 178"/>
                <a:gd name="T26" fmla="*/ 0 w 173"/>
                <a:gd name="T27" fmla="*/ 5 h 178"/>
                <a:gd name="T28" fmla="*/ 1 w 173"/>
                <a:gd name="T29" fmla="*/ 5 h 178"/>
                <a:gd name="T30" fmla="*/ 1 w 173"/>
                <a:gd name="T31" fmla="*/ 5 h 178"/>
                <a:gd name="T32" fmla="*/ 1 w 173"/>
                <a:gd name="T33" fmla="*/ 5 h 178"/>
                <a:gd name="T34" fmla="*/ 1 w 173"/>
                <a:gd name="T35" fmla="*/ 6 h 178"/>
                <a:gd name="T36" fmla="*/ 1 w 173"/>
                <a:gd name="T37" fmla="*/ 6 h 178"/>
                <a:gd name="T38" fmla="*/ 2 w 173"/>
                <a:gd name="T39" fmla="*/ 6 h 178"/>
                <a:gd name="T40" fmla="*/ 2 w 173"/>
                <a:gd name="T41" fmla="*/ 5 h 178"/>
                <a:gd name="T42" fmla="*/ 2 w 173"/>
                <a:gd name="T43" fmla="*/ 5 h 178"/>
                <a:gd name="T44" fmla="*/ 2 w 173"/>
                <a:gd name="T45" fmla="*/ 4 h 178"/>
                <a:gd name="T46" fmla="*/ 2 w 173"/>
                <a:gd name="T47" fmla="*/ 5 h 178"/>
                <a:gd name="T48" fmla="*/ 2 w 173"/>
                <a:gd name="T49" fmla="*/ 5 h 178"/>
                <a:gd name="T50" fmla="*/ 3 w 173"/>
                <a:gd name="T51" fmla="*/ 5 h 178"/>
                <a:gd name="T52" fmla="*/ 4 w 173"/>
                <a:gd name="T53" fmla="*/ 5 h 178"/>
                <a:gd name="T54" fmla="*/ 4 w 173"/>
                <a:gd name="T55" fmla="*/ 5 h 178"/>
                <a:gd name="T56" fmla="*/ 5 w 173"/>
                <a:gd name="T57" fmla="*/ 5 h 178"/>
                <a:gd name="T58" fmla="*/ 4 w 173"/>
                <a:gd name="T59" fmla="*/ 4 h 178"/>
                <a:gd name="T60" fmla="*/ 4 w 173"/>
                <a:gd name="T61" fmla="*/ 4 h 178"/>
                <a:gd name="T62" fmla="*/ 3 w 173"/>
                <a:gd name="T63" fmla="*/ 4 h 178"/>
                <a:gd name="T64" fmla="*/ 3 w 173"/>
                <a:gd name="T65" fmla="*/ 3 h 178"/>
                <a:gd name="T66" fmla="*/ 4 w 173"/>
                <a:gd name="T67" fmla="*/ 3 h 178"/>
                <a:gd name="T68" fmla="*/ 5 w 173"/>
                <a:gd name="T69" fmla="*/ 3 h 178"/>
                <a:gd name="T70" fmla="*/ 5 w 173"/>
                <a:gd name="T71" fmla="*/ 2 h 178"/>
                <a:gd name="T72" fmla="*/ 4 w 173"/>
                <a:gd name="T73" fmla="*/ 2 h 178"/>
                <a:gd name="T74" fmla="*/ 4 w 173"/>
                <a:gd name="T75" fmla="*/ 2 h 178"/>
                <a:gd name="T76" fmla="*/ 4 w 173"/>
                <a:gd name="T77" fmla="*/ 2 h 178"/>
                <a:gd name="T78" fmla="*/ 3 w 173"/>
                <a:gd name="T79" fmla="*/ 3 h 178"/>
                <a:gd name="T80" fmla="*/ 3 w 173"/>
                <a:gd name="T81" fmla="*/ 3 h 178"/>
                <a:gd name="T82" fmla="*/ 3 w 173"/>
                <a:gd name="T83" fmla="*/ 3 h 178"/>
                <a:gd name="T84" fmla="*/ 3 w 173"/>
                <a:gd name="T85" fmla="*/ 2 h 178"/>
                <a:gd name="T86" fmla="*/ 3 w 173"/>
                <a:gd name="T87" fmla="*/ 1 h 178"/>
                <a:gd name="T88" fmla="*/ 3 w 173"/>
                <a:gd name="T89" fmla="*/ 1 h 178"/>
                <a:gd name="T90" fmla="*/ 2 w 173"/>
                <a:gd name="T91" fmla="*/ 1 h 178"/>
                <a:gd name="T92" fmla="*/ 2 w 173"/>
                <a:gd name="T93" fmla="*/ 1 h 178"/>
                <a:gd name="T94" fmla="*/ 2 w 173"/>
                <a:gd name="T95" fmla="*/ 1 h 178"/>
                <a:gd name="T96" fmla="*/ 2 w 173"/>
                <a:gd name="T97" fmla="*/ 2 h 178"/>
                <a:gd name="T98" fmla="*/ 2 w 173"/>
                <a:gd name="T99" fmla="*/ 2 h 178"/>
                <a:gd name="T100" fmla="*/ 2 w 173"/>
                <a:gd name="T101" fmla="*/ 3 h 178"/>
                <a:gd name="T102" fmla="*/ 2 w 173"/>
                <a:gd name="T103" fmla="*/ 3 h 178"/>
                <a:gd name="T104" fmla="*/ 1 w 173"/>
                <a:gd name="T105" fmla="*/ 2 h 17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73" h="178">
                  <a:moveTo>
                    <a:pt x="43" y="39"/>
                  </a:moveTo>
                  <a:lnTo>
                    <a:pt x="37" y="41"/>
                  </a:lnTo>
                  <a:lnTo>
                    <a:pt x="31" y="43"/>
                  </a:lnTo>
                  <a:lnTo>
                    <a:pt x="25" y="46"/>
                  </a:lnTo>
                  <a:lnTo>
                    <a:pt x="20" y="52"/>
                  </a:lnTo>
                  <a:lnTo>
                    <a:pt x="16" y="58"/>
                  </a:lnTo>
                  <a:lnTo>
                    <a:pt x="15" y="65"/>
                  </a:lnTo>
                  <a:lnTo>
                    <a:pt x="16" y="74"/>
                  </a:lnTo>
                  <a:lnTo>
                    <a:pt x="22" y="83"/>
                  </a:lnTo>
                  <a:lnTo>
                    <a:pt x="28" y="87"/>
                  </a:lnTo>
                  <a:lnTo>
                    <a:pt x="34" y="87"/>
                  </a:lnTo>
                  <a:lnTo>
                    <a:pt x="40" y="85"/>
                  </a:lnTo>
                  <a:lnTo>
                    <a:pt x="43" y="83"/>
                  </a:lnTo>
                  <a:lnTo>
                    <a:pt x="48" y="88"/>
                  </a:lnTo>
                  <a:lnTo>
                    <a:pt x="52" y="91"/>
                  </a:lnTo>
                  <a:lnTo>
                    <a:pt x="56" y="95"/>
                  </a:lnTo>
                  <a:lnTo>
                    <a:pt x="59" y="99"/>
                  </a:lnTo>
                  <a:lnTo>
                    <a:pt x="61" y="103"/>
                  </a:lnTo>
                  <a:lnTo>
                    <a:pt x="61" y="104"/>
                  </a:lnTo>
                  <a:lnTo>
                    <a:pt x="58" y="104"/>
                  </a:lnTo>
                  <a:lnTo>
                    <a:pt x="52" y="103"/>
                  </a:lnTo>
                  <a:lnTo>
                    <a:pt x="46" y="102"/>
                  </a:lnTo>
                  <a:lnTo>
                    <a:pt x="42" y="102"/>
                  </a:lnTo>
                  <a:lnTo>
                    <a:pt x="38" y="100"/>
                  </a:lnTo>
                  <a:lnTo>
                    <a:pt x="37" y="98"/>
                  </a:lnTo>
                  <a:lnTo>
                    <a:pt x="35" y="95"/>
                  </a:lnTo>
                  <a:lnTo>
                    <a:pt x="30" y="91"/>
                  </a:lnTo>
                  <a:lnTo>
                    <a:pt x="25" y="90"/>
                  </a:lnTo>
                  <a:lnTo>
                    <a:pt x="16" y="91"/>
                  </a:lnTo>
                  <a:lnTo>
                    <a:pt x="8" y="95"/>
                  </a:lnTo>
                  <a:lnTo>
                    <a:pt x="4" y="100"/>
                  </a:lnTo>
                  <a:lnTo>
                    <a:pt x="0" y="109"/>
                  </a:lnTo>
                  <a:lnTo>
                    <a:pt x="0" y="118"/>
                  </a:lnTo>
                  <a:lnTo>
                    <a:pt x="2" y="124"/>
                  </a:lnTo>
                  <a:lnTo>
                    <a:pt x="3" y="127"/>
                  </a:lnTo>
                  <a:lnTo>
                    <a:pt x="5" y="130"/>
                  </a:lnTo>
                  <a:lnTo>
                    <a:pt x="6" y="133"/>
                  </a:lnTo>
                  <a:lnTo>
                    <a:pt x="10" y="135"/>
                  </a:lnTo>
                  <a:lnTo>
                    <a:pt x="15" y="137"/>
                  </a:lnTo>
                  <a:lnTo>
                    <a:pt x="20" y="138"/>
                  </a:lnTo>
                  <a:lnTo>
                    <a:pt x="26" y="138"/>
                  </a:lnTo>
                  <a:lnTo>
                    <a:pt x="31" y="137"/>
                  </a:lnTo>
                  <a:lnTo>
                    <a:pt x="36" y="136"/>
                  </a:lnTo>
                  <a:lnTo>
                    <a:pt x="40" y="134"/>
                  </a:lnTo>
                  <a:lnTo>
                    <a:pt x="42" y="132"/>
                  </a:lnTo>
                  <a:lnTo>
                    <a:pt x="45" y="128"/>
                  </a:lnTo>
                  <a:lnTo>
                    <a:pt x="51" y="127"/>
                  </a:lnTo>
                  <a:lnTo>
                    <a:pt x="56" y="129"/>
                  </a:lnTo>
                  <a:lnTo>
                    <a:pt x="59" y="130"/>
                  </a:lnTo>
                  <a:lnTo>
                    <a:pt x="50" y="138"/>
                  </a:lnTo>
                  <a:lnTo>
                    <a:pt x="42" y="150"/>
                  </a:lnTo>
                  <a:lnTo>
                    <a:pt x="38" y="163"/>
                  </a:lnTo>
                  <a:lnTo>
                    <a:pt x="42" y="172"/>
                  </a:lnTo>
                  <a:lnTo>
                    <a:pt x="45" y="174"/>
                  </a:lnTo>
                  <a:lnTo>
                    <a:pt x="50" y="177"/>
                  </a:lnTo>
                  <a:lnTo>
                    <a:pt x="56" y="178"/>
                  </a:lnTo>
                  <a:lnTo>
                    <a:pt x="60" y="177"/>
                  </a:lnTo>
                  <a:lnTo>
                    <a:pt x="66" y="175"/>
                  </a:lnTo>
                  <a:lnTo>
                    <a:pt x="71" y="174"/>
                  </a:lnTo>
                  <a:lnTo>
                    <a:pt x="74" y="171"/>
                  </a:lnTo>
                  <a:lnTo>
                    <a:pt x="78" y="167"/>
                  </a:lnTo>
                  <a:lnTo>
                    <a:pt x="81" y="159"/>
                  </a:lnTo>
                  <a:lnTo>
                    <a:pt x="81" y="150"/>
                  </a:lnTo>
                  <a:lnTo>
                    <a:pt x="80" y="142"/>
                  </a:lnTo>
                  <a:lnTo>
                    <a:pt x="76" y="135"/>
                  </a:lnTo>
                  <a:lnTo>
                    <a:pt x="74" y="132"/>
                  </a:lnTo>
                  <a:lnTo>
                    <a:pt x="74" y="128"/>
                  </a:lnTo>
                  <a:lnTo>
                    <a:pt x="76" y="126"/>
                  </a:lnTo>
                  <a:lnTo>
                    <a:pt x="79" y="125"/>
                  </a:lnTo>
                  <a:lnTo>
                    <a:pt x="81" y="126"/>
                  </a:lnTo>
                  <a:lnTo>
                    <a:pt x="83" y="128"/>
                  </a:lnTo>
                  <a:lnTo>
                    <a:pt x="84" y="134"/>
                  </a:lnTo>
                  <a:lnTo>
                    <a:pt x="86" y="140"/>
                  </a:lnTo>
                  <a:lnTo>
                    <a:pt x="88" y="145"/>
                  </a:lnTo>
                  <a:lnTo>
                    <a:pt x="92" y="151"/>
                  </a:lnTo>
                  <a:lnTo>
                    <a:pt x="102" y="152"/>
                  </a:lnTo>
                  <a:lnTo>
                    <a:pt x="113" y="145"/>
                  </a:lnTo>
                  <a:lnTo>
                    <a:pt x="118" y="150"/>
                  </a:lnTo>
                  <a:lnTo>
                    <a:pt x="124" y="153"/>
                  </a:lnTo>
                  <a:lnTo>
                    <a:pt x="130" y="156"/>
                  </a:lnTo>
                  <a:lnTo>
                    <a:pt x="139" y="157"/>
                  </a:lnTo>
                  <a:lnTo>
                    <a:pt x="145" y="155"/>
                  </a:lnTo>
                  <a:lnTo>
                    <a:pt x="152" y="151"/>
                  </a:lnTo>
                  <a:lnTo>
                    <a:pt x="158" y="144"/>
                  </a:lnTo>
                  <a:lnTo>
                    <a:pt x="163" y="134"/>
                  </a:lnTo>
                  <a:lnTo>
                    <a:pt x="163" y="133"/>
                  </a:lnTo>
                  <a:lnTo>
                    <a:pt x="163" y="132"/>
                  </a:lnTo>
                  <a:lnTo>
                    <a:pt x="162" y="130"/>
                  </a:lnTo>
                  <a:lnTo>
                    <a:pt x="162" y="129"/>
                  </a:lnTo>
                  <a:lnTo>
                    <a:pt x="159" y="125"/>
                  </a:lnTo>
                  <a:lnTo>
                    <a:pt x="155" y="118"/>
                  </a:lnTo>
                  <a:lnTo>
                    <a:pt x="148" y="113"/>
                  </a:lnTo>
                  <a:lnTo>
                    <a:pt x="136" y="113"/>
                  </a:lnTo>
                  <a:lnTo>
                    <a:pt x="129" y="114"/>
                  </a:lnTo>
                  <a:lnTo>
                    <a:pt x="125" y="112"/>
                  </a:lnTo>
                  <a:lnTo>
                    <a:pt x="120" y="109"/>
                  </a:lnTo>
                  <a:lnTo>
                    <a:pt x="117" y="105"/>
                  </a:lnTo>
                  <a:lnTo>
                    <a:pt x="122" y="99"/>
                  </a:lnTo>
                  <a:lnTo>
                    <a:pt x="127" y="94"/>
                  </a:lnTo>
                  <a:lnTo>
                    <a:pt x="133" y="89"/>
                  </a:lnTo>
                  <a:lnTo>
                    <a:pt x="137" y="84"/>
                  </a:lnTo>
                  <a:lnTo>
                    <a:pt x="149" y="85"/>
                  </a:lnTo>
                  <a:lnTo>
                    <a:pt x="157" y="83"/>
                  </a:lnTo>
                  <a:lnTo>
                    <a:pt x="164" y="80"/>
                  </a:lnTo>
                  <a:lnTo>
                    <a:pt x="170" y="73"/>
                  </a:lnTo>
                  <a:lnTo>
                    <a:pt x="172" y="66"/>
                  </a:lnTo>
                  <a:lnTo>
                    <a:pt x="173" y="59"/>
                  </a:lnTo>
                  <a:lnTo>
                    <a:pt x="171" y="52"/>
                  </a:lnTo>
                  <a:lnTo>
                    <a:pt x="166" y="45"/>
                  </a:lnTo>
                  <a:lnTo>
                    <a:pt x="160" y="41"/>
                  </a:lnTo>
                  <a:lnTo>
                    <a:pt x="151" y="39"/>
                  </a:lnTo>
                  <a:lnTo>
                    <a:pt x="142" y="41"/>
                  </a:lnTo>
                  <a:lnTo>
                    <a:pt x="134" y="44"/>
                  </a:lnTo>
                  <a:lnTo>
                    <a:pt x="129" y="50"/>
                  </a:lnTo>
                  <a:lnTo>
                    <a:pt x="128" y="54"/>
                  </a:lnTo>
                  <a:lnTo>
                    <a:pt x="128" y="59"/>
                  </a:lnTo>
                  <a:lnTo>
                    <a:pt x="129" y="64"/>
                  </a:lnTo>
                  <a:lnTo>
                    <a:pt x="124" y="71"/>
                  </a:lnTo>
                  <a:lnTo>
                    <a:pt x="117" y="76"/>
                  </a:lnTo>
                  <a:lnTo>
                    <a:pt x="111" y="81"/>
                  </a:lnTo>
                  <a:lnTo>
                    <a:pt x="107" y="83"/>
                  </a:lnTo>
                  <a:lnTo>
                    <a:pt x="105" y="81"/>
                  </a:lnTo>
                  <a:lnTo>
                    <a:pt x="103" y="79"/>
                  </a:lnTo>
                  <a:lnTo>
                    <a:pt x="101" y="76"/>
                  </a:lnTo>
                  <a:lnTo>
                    <a:pt x="97" y="75"/>
                  </a:lnTo>
                  <a:lnTo>
                    <a:pt x="101" y="68"/>
                  </a:lnTo>
                  <a:lnTo>
                    <a:pt x="103" y="60"/>
                  </a:lnTo>
                  <a:lnTo>
                    <a:pt x="104" y="53"/>
                  </a:lnTo>
                  <a:lnTo>
                    <a:pt x="105" y="49"/>
                  </a:lnTo>
                  <a:lnTo>
                    <a:pt x="113" y="43"/>
                  </a:lnTo>
                  <a:lnTo>
                    <a:pt x="119" y="35"/>
                  </a:lnTo>
                  <a:lnTo>
                    <a:pt x="122" y="27"/>
                  </a:lnTo>
                  <a:lnTo>
                    <a:pt x="121" y="19"/>
                  </a:lnTo>
                  <a:lnTo>
                    <a:pt x="117" y="11"/>
                  </a:lnTo>
                  <a:lnTo>
                    <a:pt x="111" y="5"/>
                  </a:lnTo>
                  <a:lnTo>
                    <a:pt x="103" y="1"/>
                  </a:lnTo>
                  <a:lnTo>
                    <a:pt x="94" y="0"/>
                  </a:lnTo>
                  <a:lnTo>
                    <a:pt x="89" y="1"/>
                  </a:lnTo>
                  <a:lnTo>
                    <a:pt x="83" y="5"/>
                  </a:lnTo>
                  <a:lnTo>
                    <a:pt x="79" y="8"/>
                  </a:lnTo>
                  <a:lnTo>
                    <a:pt x="74" y="12"/>
                  </a:lnTo>
                  <a:lnTo>
                    <a:pt x="71" y="15"/>
                  </a:lnTo>
                  <a:lnTo>
                    <a:pt x="69" y="19"/>
                  </a:lnTo>
                  <a:lnTo>
                    <a:pt x="68" y="22"/>
                  </a:lnTo>
                  <a:lnTo>
                    <a:pt x="68" y="27"/>
                  </a:lnTo>
                  <a:lnTo>
                    <a:pt x="71" y="34"/>
                  </a:lnTo>
                  <a:lnTo>
                    <a:pt x="74" y="39"/>
                  </a:lnTo>
                  <a:lnTo>
                    <a:pt x="79" y="44"/>
                  </a:lnTo>
                  <a:lnTo>
                    <a:pt x="83" y="46"/>
                  </a:lnTo>
                  <a:lnTo>
                    <a:pt x="84" y="54"/>
                  </a:lnTo>
                  <a:lnTo>
                    <a:pt x="83" y="61"/>
                  </a:lnTo>
                  <a:lnTo>
                    <a:pt x="83" y="67"/>
                  </a:lnTo>
                  <a:lnTo>
                    <a:pt x="83" y="71"/>
                  </a:lnTo>
                  <a:lnTo>
                    <a:pt x="79" y="71"/>
                  </a:lnTo>
                  <a:lnTo>
                    <a:pt x="75" y="72"/>
                  </a:lnTo>
                  <a:lnTo>
                    <a:pt x="73" y="74"/>
                  </a:lnTo>
                  <a:lnTo>
                    <a:pt x="72" y="74"/>
                  </a:lnTo>
                  <a:lnTo>
                    <a:pt x="66" y="67"/>
                  </a:lnTo>
                  <a:lnTo>
                    <a:pt x="63" y="54"/>
                  </a:lnTo>
                  <a:lnTo>
                    <a:pt x="56" y="44"/>
                  </a:lnTo>
                  <a:lnTo>
                    <a:pt x="43" y="39"/>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77" name="Freeform 298">
              <a:extLst>
                <a:ext uri="{FF2B5EF4-FFF2-40B4-BE49-F238E27FC236}">
                  <a16:creationId xmlns:a16="http://schemas.microsoft.com/office/drawing/2014/main" xmlns="" id="{ECAC927C-5F66-4DFD-9EA5-0A1E5525B9D1}"/>
                </a:ext>
              </a:extLst>
            </p:cNvPr>
            <p:cNvSpPr>
              <a:spLocks/>
            </p:cNvSpPr>
            <p:nvPr/>
          </p:nvSpPr>
          <p:spPr bwMode="auto">
            <a:xfrm>
              <a:off x="2593" y="794"/>
              <a:ext cx="89" cy="154"/>
            </a:xfrm>
            <a:custGeom>
              <a:avLst/>
              <a:gdLst>
                <a:gd name="T0" fmla="*/ 5 w 179"/>
                <a:gd name="T1" fmla="*/ 0 h 309"/>
                <a:gd name="T2" fmla="*/ 5 w 179"/>
                <a:gd name="T3" fmla="*/ 0 h 309"/>
                <a:gd name="T4" fmla="*/ 4 w 179"/>
                <a:gd name="T5" fmla="*/ 1 h 309"/>
                <a:gd name="T6" fmla="*/ 3 w 179"/>
                <a:gd name="T7" fmla="*/ 1 h 309"/>
                <a:gd name="T8" fmla="*/ 3 w 179"/>
                <a:gd name="T9" fmla="*/ 1 h 309"/>
                <a:gd name="T10" fmla="*/ 2 w 179"/>
                <a:gd name="T11" fmla="*/ 2 h 309"/>
                <a:gd name="T12" fmla="*/ 2 w 179"/>
                <a:gd name="T13" fmla="*/ 2 h 309"/>
                <a:gd name="T14" fmla="*/ 1 w 179"/>
                <a:gd name="T15" fmla="*/ 2 h 309"/>
                <a:gd name="T16" fmla="*/ 1 w 179"/>
                <a:gd name="T17" fmla="*/ 2 h 309"/>
                <a:gd name="T18" fmla="*/ 1 w 179"/>
                <a:gd name="T19" fmla="*/ 2 h 309"/>
                <a:gd name="T20" fmla="*/ 1 w 179"/>
                <a:gd name="T21" fmla="*/ 2 h 309"/>
                <a:gd name="T22" fmla="*/ 1 w 179"/>
                <a:gd name="T23" fmla="*/ 3 h 309"/>
                <a:gd name="T24" fmla="*/ 0 w 179"/>
                <a:gd name="T25" fmla="*/ 3 h 309"/>
                <a:gd name="T26" fmla="*/ 0 w 179"/>
                <a:gd name="T27" fmla="*/ 3 h 309"/>
                <a:gd name="T28" fmla="*/ 0 w 179"/>
                <a:gd name="T29" fmla="*/ 4 h 309"/>
                <a:gd name="T30" fmla="*/ 0 w 179"/>
                <a:gd name="T31" fmla="*/ 4 h 309"/>
                <a:gd name="T32" fmla="*/ 0 w 179"/>
                <a:gd name="T33" fmla="*/ 4 h 309"/>
                <a:gd name="T34" fmla="*/ 0 w 179"/>
                <a:gd name="T35" fmla="*/ 5 h 309"/>
                <a:gd name="T36" fmla="*/ 0 w 179"/>
                <a:gd name="T37" fmla="*/ 5 h 309"/>
                <a:gd name="T38" fmla="*/ 0 w 179"/>
                <a:gd name="T39" fmla="*/ 6 h 309"/>
                <a:gd name="T40" fmla="*/ 0 w 179"/>
                <a:gd name="T41" fmla="*/ 7 h 309"/>
                <a:gd name="T42" fmla="*/ 0 w 179"/>
                <a:gd name="T43" fmla="*/ 7 h 309"/>
                <a:gd name="T44" fmla="*/ 0 w 179"/>
                <a:gd name="T45" fmla="*/ 7 h 309"/>
                <a:gd name="T46" fmla="*/ 1 w 179"/>
                <a:gd name="T47" fmla="*/ 7 h 309"/>
                <a:gd name="T48" fmla="*/ 1 w 179"/>
                <a:gd name="T49" fmla="*/ 7 h 309"/>
                <a:gd name="T50" fmla="*/ 1 w 179"/>
                <a:gd name="T51" fmla="*/ 8 h 309"/>
                <a:gd name="T52" fmla="*/ 2 w 179"/>
                <a:gd name="T53" fmla="*/ 8 h 309"/>
                <a:gd name="T54" fmla="*/ 2 w 179"/>
                <a:gd name="T55" fmla="*/ 9 h 309"/>
                <a:gd name="T56" fmla="*/ 2 w 179"/>
                <a:gd name="T57" fmla="*/ 9 h 309"/>
                <a:gd name="T58" fmla="*/ 2 w 179"/>
                <a:gd name="T59" fmla="*/ 9 h 309"/>
                <a:gd name="T60" fmla="*/ 3 w 179"/>
                <a:gd name="T61" fmla="*/ 8 h 309"/>
                <a:gd name="T62" fmla="*/ 3 w 179"/>
                <a:gd name="T63" fmla="*/ 8 h 309"/>
                <a:gd name="T64" fmla="*/ 3 w 179"/>
                <a:gd name="T65" fmla="*/ 8 h 309"/>
                <a:gd name="T66" fmla="*/ 3 w 179"/>
                <a:gd name="T67" fmla="*/ 7 h 309"/>
                <a:gd name="T68" fmla="*/ 4 w 179"/>
                <a:gd name="T69" fmla="*/ 7 h 309"/>
                <a:gd name="T70" fmla="*/ 4 w 179"/>
                <a:gd name="T71" fmla="*/ 7 h 309"/>
                <a:gd name="T72" fmla="*/ 5 w 179"/>
                <a:gd name="T73" fmla="*/ 7 h 309"/>
                <a:gd name="T74" fmla="*/ 4 w 179"/>
                <a:gd name="T75" fmla="*/ 7 h 309"/>
                <a:gd name="T76" fmla="*/ 4 w 179"/>
                <a:gd name="T77" fmla="*/ 6 h 309"/>
                <a:gd name="T78" fmla="*/ 4 w 179"/>
                <a:gd name="T79" fmla="*/ 5 h 309"/>
                <a:gd name="T80" fmla="*/ 5 w 179"/>
                <a:gd name="T81" fmla="*/ 5 h 309"/>
                <a:gd name="T82" fmla="*/ 4 w 179"/>
                <a:gd name="T83" fmla="*/ 4 h 309"/>
                <a:gd name="T84" fmla="*/ 4 w 179"/>
                <a:gd name="T85" fmla="*/ 3 h 309"/>
                <a:gd name="T86" fmla="*/ 4 w 179"/>
                <a:gd name="T87" fmla="*/ 2 h 309"/>
                <a:gd name="T88" fmla="*/ 4 w 179"/>
                <a:gd name="T89" fmla="*/ 1 h 309"/>
                <a:gd name="T90" fmla="*/ 5 w 179"/>
                <a:gd name="T91" fmla="*/ 1 h 309"/>
                <a:gd name="T92" fmla="*/ 5 w 179"/>
                <a:gd name="T93" fmla="*/ 0 h 309"/>
                <a:gd name="T94" fmla="*/ 5 w 179"/>
                <a:gd name="T95" fmla="*/ 0 h 309"/>
                <a:gd name="T96" fmla="*/ 5 w 179"/>
                <a:gd name="T97" fmla="*/ 0 h 309"/>
                <a:gd name="T98" fmla="*/ 5 w 179"/>
                <a:gd name="T99" fmla="*/ 0 h 309"/>
                <a:gd name="T100" fmla="*/ 5 w 179"/>
                <a:gd name="T101" fmla="*/ 0 h 309"/>
                <a:gd name="T102" fmla="*/ 5 w 179"/>
                <a:gd name="T103" fmla="*/ 0 h 309"/>
                <a:gd name="T104" fmla="*/ 5 w 179"/>
                <a:gd name="T105" fmla="*/ 0 h 309"/>
                <a:gd name="T106" fmla="*/ 5 w 179"/>
                <a:gd name="T107" fmla="*/ 0 h 30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79" h="309">
                  <a:moveTo>
                    <a:pt x="177" y="0"/>
                  </a:moveTo>
                  <a:lnTo>
                    <a:pt x="162" y="20"/>
                  </a:lnTo>
                  <a:lnTo>
                    <a:pt x="146" y="37"/>
                  </a:lnTo>
                  <a:lnTo>
                    <a:pt x="127" y="51"/>
                  </a:lnTo>
                  <a:lnTo>
                    <a:pt x="109" y="61"/>
                  </a:lnTo>
                  <a:lnTo>
                    <a:pt x="89" y="69"/>
                  </a:lnTo>
                  <a:lnTo>
                    <a:pt x="70" y="75"/>
                  </a:lnTo>
                  <a:lnTo>
                    <a:pt x="51" y="77"/>
                  </a:lnTo>
                  <a:lnTo>
                    <a:pt x="33" y="77"/>
                  </a:lnTo>
                  <a:lnTo>
                    <a:pt x="34" y="84"/>
                  </a:lnTo>
                  <a:lnTo>
                    <a:pt x="34" y="92"/>
                  </a:lnTo>
                  <a:lnTo>
                    <a:pt x="33" y="100"/>
                  </a:lnTo>
                  <a:lnTo>
                    <a:pt x="30" y="110"/>
                  </a:lnTo>
                  <a:lnTo>
                    <a:pt x="26" y="119"/>
                  </a:lnTo>
                  <a:lnTo>
                    <a:pt x="19" y="128"/>
                  </a:lnTo>
                  <a:lnTo>
                    <a:pt x="11" y="135"/>
                  </a:lnTo>
                  <a:lnTo>
                    <a:pt x="0" y="142"/>
                  </a:lnTo>
                  <a:lnTo>
                    <a:pt x="12" y="161"/>
                  </a:lnTo>
                  <a:lnTo>
                    <a:pt x="20" y="187"/>
                  </a:lnTo>
                  <a:lnTo>
                    <a:pt x="21" y="211"/>
                  </a:lnTo>
                  <a:lnTo>
                    <a:pt x="12" y="232"/>
                  </a:lnTo>
                  <a:lnTo>
                    <a:pt x="20" y="235"/>
                  </a:lnTo>
                  <a:lnTo>
                    <a:pt x="29" y="240"/>
                  </a:lnTo>
                  <a:lnTo>
                    <a:pt x="40" y="246"/>
                  </a:lnTo>
                  <a:lnTo>
                    <a:pt x="51" y="252"/>
                  </a:lnTo>
                  <a:lnTo>
                    <a:pt x="61" y="263"/>
                  </a:lnTo>
                  <a:lnTo>
                    <a:pt x="72" y="276"/>
                  </a:lnTo>
                  <a:lnTo>
                    <a:pt x="80" y="290"/>
                  </a:lnTo>
                  <a:lnTo>
                    <a:pt x="86" y="309"/>
                  </a:lnTo>
                  <a:lnTo>
                    <a:pt x="90" y="299"/>
                  </a:lnTo>
                  <a:lnTo>
                    <a:pt x="96" y="286"/>
                  </a:lnTo>
                  <a:lnTo>
                    <a:pt x="104" y="274"/>
                  </a:lnTo>
                  <a:lnTo>
                    <a:pt x="113" y="264"/>
                  </a:lnTo>
                  <a:lnTo>
                    <a:pt x="123" y="254"/>
                  </a:lnTo>
                  <a:lnTo>
                    <a:pt x="134" y="247"/>
                  </a:lnTo>
                  <a:lnTo>
                    <a:pt x="147" y="241"/>
                  </a:lnTo>
                  <a:lnTo>
                    <a:pt x="161" y="239"/>
                  </a:lnTo>
                  <a:lnTo>
                    <a:pt x="154" y="225"/>
                  </a:lnTo>
                  <a:lnTo>
                    <a:pt x="150" y="208"/>
                  </a:lnTo>
                  <a:lnTo>
                    <a:pt x="152" y="188"/>
                  </a:lnTo>
                  <a:lnTo>
                    <a:pt x="165" y="168"/>
                  </a:lnTo>
                  <a:lnTo>
                    <a:pt x="154" y="135"/>
                  </a:lnTo>
                  <a:lnTo>
                    <a:pt x="150" y="103"/>
                  </a:lnTo>
                  <a:lnTo>
                    <a:pt x="151" y="74"/>
                  </a:lnTo>
                  <a:lnTo>
                    <a:pt x="156" y="52"/>
                  </a:lnTo>
                  <a:lnTo>
                    <a:pt x="161" y="39"/>
                  </a:lnTo>
                  <a:lnTo>
                    <a:pt x="166" y="27"/>
                  </a:lnTo>
                  <a:lnTo>
                    <a:pt x="172" y="15"/>
                  </a:lnTo>
                  <a:lnTo>
                    <a:pt x="177" y="9"/>
                  </a:lnTo>
                  <a:lnTo>
                    <a:pt x="179" y="7"/>
                  </a:lnTo>
                  <a:lnTo>
                    <a:pt x="179" y="5"/>
                  </a:lnTo>
                  <a:lnTo>
                    <a:pt x="178" y="4"/>
                  </a:lnTo>
                  <a:lnTo>
                    <a:pt x="177" y="2"/>
                  </a:lnTo>
                  <a:lnTo>
                    <a:pt x="177"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78" name="Freeform 299">
              <a:extLst>
                <a:ext uri="{FF2B5EF4-FFF2-40B4-BE49-F238E27FC236}">
                  <a16:creationId xmlns:a16="http://schemas.microsoft.com/office/drawing/2014/main" xmlns="" id="{CD986C60-91C3-4245-BCDA-95089930C320}"/>
                </a:ext>
              </a:extLst>
            </p:cNvPr>
            <p:cNvSpPr>
              <a:spLocks/>
            </p:cNvSpPr>
            <p:nvPr/>
          </p:nvSpPr>
          <p:spPr bwMode="auto">
            <a:xfrm>
              <a:off x="2820" y="755"/>
              <a:ext cx="167" cy="128"/>
            </a:xfrm>
            <a:custGeom>
              <a:avLst/>
              <a:gdLst>
                <a:gd name="T0" fmla="*/ 5 w 334"/>
                <a:gd name="T1" fmla="*/ 0 h 256"/>
                <a:gd name="T2" fmla="*/ 5 w 334"/>
                <a:gd name="T3" fmla="*/ 1 h 256"/>
                <a:gd name="T4" fmla="*/ 4 w 334"/>
                <a:gd name="T5" fmla="*/ 1 h 256"/>
                <a:gd name="T6" fmla="*/ 4 w 334"/>
                <a:gd name="T7" fmla="*/ 1 h 256"/>
                <a:gd name="T8" fmla="*/ 3 w 334"/>
                <a:gd name="T9" fmla="*/ 1 h 256"/>
                <a:gd name="T10" fmla="*/ 3 w 334"/>
                <a:gd name="T11" fmla="*/ 1 h 256"/>
                <a:gd name="T12" fmla="*/ 2 w 334"/>
                <a:gd name="T13" fmla="*/ 1 h 256"/>
                <a:gd name="T14" fmla="*/ 2 w 334"/>
                <a:gd name="T15" fmla="*/ 2 h 256"/>
                <a:gd name="T16" fmla="*/ 1 w 334"/>
                <a:gd name="T17" fmla="*/ 2 h 256"/>
                <a:gd name="T18" fmla="*/ 1 w 334"/>
                <a:gd name="T19" fmla="*/ 2 h 256"/>
                <a:gd name="T20" fmla="*/ 1 w 334"/>
                <a:gd name="T21" fmla="*/ 2 h 256"/>
                <a:gd name="T22" fmla="*/ 1 w 334"/>
                <a:gd name="T23" fmla="*/ 1 h 256"/>
                <a:gd name="T24" fmla="*/ 0 w 334"/>
                <a:gd name="T25" fmla="*/ 1 h 256"/>
                <a:gd name="T26" fmla="*/ 1 w 334"/>
                <a:gd name="T27" fmla="*/ 2 h 256"/>
                <a:gd name="T28" fmla="*/ 2 w 334"/>
                <a:gd name="T29" fmla="*/ 2 h 256"/>
                <a:gd name="T30" fmla="*/ 2 w 334"/>
                <a:gd name="T31" fmla="*/ 3 h 256"/>
                <a:gd name="T32" fmla="*/ 2 w 334"/>
                <a:gd name="T33" fmla="*/ 4 h 256"/>
                <a:gd name="T34" fmla="*/ 3 w 334"/>
                <a:gd name="T35" fmla="*/ 4 h 256"/>
                <a:gd name="T36" fmla="*/ 3 w 334"/>
                <a:gd name="T37" fmla="*/ 5 h 256"/>
                <a:gd name="T38" fmla="*/ 3 w 334"/>
                <a:gd name="T39" fmla="*/ 6 h 256"/>
                <a:gd name="T40" fmla="*/ 3 w 334"/>
                <a:gd name="T41" fmla="*/ 6 h 256"/>
                <a:gd name="T42" fmla="*/ 4 w 334"/>
                <a:gd name="T43" fmla="*/ 6 h 256"/>
                <a:gd name="T44" fmla="*/ 4 w 334"/>
                <a:gd name="T45" fmla="*/ 7 h 256"/>
                <a:gd name="T46" fmla="*/ 4 w 334"/>
                <a:gd name="T47" fmla="*/ 7 h 256"/>
                <a:gd name="T48" fmla="*/ 5 w 334"/>
                <a:gd name="T49" fmla="*/ 7 h 256"/>
                <a:gd name="T50" fmla="*/ 5 w 334"/>
                <a:gd name="T51" fmla="*/ 7 h 256"/>
                <a:gd name="T52" fmla="*/ 6 w 334"/>
                <a:gd name="T53" fmla="*/ 8 h 256"/>
                <a:gd name="T54" fmla="*/ 6 w 334"/>
                <a:gd name="T55" fmla="*/ 8 h 256"/>
                <a:gd name="T56" fmla="*/ 6 w 334"/>
                <a:gd name="T57" fmla="*/ 8 h 256"/>
                <a:gd name="T58" fmla="*/ 6 w 334"/>
                <a:gd name="T59" fmla="*/ 8 h 256"/>
                <a:gd name="T60" fmla="*/ 7 w 334"/>
                <a:gd name="T61" fmla="*/ 8 h 256"/>
                <a:gd name="T62" fmla="*/ 7 w 334"/>
                <a:gd name="T63" fmla="*/ 8 h 256"/>
                <a:gd name="T64" fmla="*/ 8 w 334"/>
                <a:gd name="T65" fmla="*/ 8 h 256"/>
                <a:gd name="T66" fmla="*/ 9 w 334"/>
                <a:gd name="T67" fmla="*/ 8 h 256"/>
                <a:gd name="T68" fmla="*/ 9 w 334"/>
                <a:gd name="T69" fmla="*/ 8 h 256"/>
                <a:gd name="T70" fmla="*/ 10 w 334"/>
                <a:gd name="T71" fmla="*/ 8 h 256"/>
                <a:gd name="T72" fmla="*/ 11 w 334"/>
                <a:gd name="T73" fmla="*/ 8 h 256"/>
                <a:gd name="T74" fmla="*/ 11 w 334"/>
                <a:gd name="T75" fmla="*/ 8 h 256"/>
                <a:gd name="T76" fmla="*/ 10 w 334"/>
                <a:gd name="T77" fmla="*/ 8 h 256"/>
                <a:gd name="T78" fmla="*/ 10 w 334"/>
                <a:gd name="T79" fmla="*/ 7 h 256"/>
                <a:gd name="T80" fmla="*/ 10 w 334"/>
                <a:gd name="T81" fmla="*/ 7 h 256"/>
                <a:gd name="T82" fmla="*/ 10 w 334"/>
                <a:gd name="T83" fmla="*/ 6 h 256"/>
                <a:gd name="T84" fmla="*/ 10 w 334"/>
                <a:gd name="T85" fmla="*/ 5 h 256"/>
                <a:gd name="T86" fmla="*/ 10 w 334"/>
                <a:gd name="T87" fmla="*/ 5 h 256"/>
                <a:gd name="T88" fmla="*/ 10 w 334"/>
                <a:gd name="T89" fmla="*/ 4 h 256"/>
                <a:gd name="T90" fmla="*/ 10 w 334"/>
                <a:gd name="T91" fmla="*/ 4 h 256"/>
                <a:gd name="T92" fmla="*/ 10 w 334"/>
                <a:gd name="T93" fmla="*/ 4 h 256"/>
                <a:gd name="T94" fmla="*/ 9 w 334"/>
                <a:gd name="T95" fmla="*/ 3 h 256"/>
                <a:gd name="T96" fmla="*/ 9 w 334"/>
                <a:gd name="T97" fmla="*/ 3 h 256"/>
                <a:gd name="T98" fmla="*/ 8 w 334"/>
                <a:gd name="T99" fmla="*/ 3 h 256"/>
                <a:gd name="T100" fmla="*/ 8 w 334"/>
                <a:gd name="T101" fmla="*/ 2 h 256"/>
                <a:gd name="T102" fmla="*/ 8 w 334"/>
                <a:gd name="T103" fmla="*/ 2 h 256"/>
                <a:gd name="T104" fmla="*/ 8 w 334"/>
                <a:gd name="T105" fmla="*/ 1 h 256"/>
                <a:gd name="T106" fmla="*/ 7 w 334"/>
                <a:gd name="T107" fmla="*/ 1 h 256"/>
                <a:gd name="T108" fmla="*/ 7 w 334"/>
                <a:gd name="T109" fmla="*/ 1 h 256"/>
                <a:gd name="T110" fmla="*/ 7 w 334"/>
                <a:gd name="T111" fmla="*/ 1 h 256"/>
                <a:gd name="T112" fmla="*/ 7 w 334"/>
                <a:gd name="T113" fmla="*/ 1 h 256"/>
                <a:gd name="T114" fmla="*/ 6 w 334"/>
                <a:gd name="T115" fmla="*/ 1 h 256"/>
                <a:gd name="T116" fmla="*/ 6 w 334"/>
                <a:gd name="T117" fmla="*/ 1 h 256"/>
                <a:gd name="T118" fmla="*/ 6 w 334"/>
                <a:gd name="T119" fmla="*/ 1 h 256"/>
                <a:gd name="T120" fmla="*/ 5 w 334"/>
                <a:gd name="T121" fmla="*/ 0 h 25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34" h="256">
                  <a:moveTo>
                    <a:pt x="152" y="0"/>
                  </a:moveTo>
                  <a:lnTo>
                    <a:pt x="141" y="3"/>
                  </a:lnTo>
                  <a:lnTo>
                    <a:pt x="126" y="9"/>
                  </a:lnTo>
                  <a:lnTo>
                    <a:pt x="108" y="15"/>
                  </a:lnTo>
                  <a:lnTo>
                    <a:pt x="91" y="21"/>
                  </a:lnTo>
                  <a:lnTo>
                    <a:pt x="71" y="26"/>
                  </a:lnTo>
                  <a:lnTo>
                    <a:pt x="54" y="31"/>
                  </a:lnTo>
                  <a:lnTo>
                    <a:pt x="37" y="34"/>
                  </a:lnTo>
                  <a:lnTo>
                    <a:pt x="22" y="35"/>
                  </a:lnTo>
                  <a:lnTo>
                    <a:pt x="15" y="34"/>
                  </a:lnTo>
                  <a:lnTo>
                    <a:pt x="9" y="33"/>
                  </a:lnTo>
                  <a:lnTo>
                    <a:pt x="4" y="32"/>
                  </a:lnTo>
                  <a:lnTo>
                    <a:pt x="0" y="32"/>
                  </a:lnTo>
                  <a:lnTo>
                    <a:pt x="17" y="44"/>
                  </a:lnTo>
                  <a:lnTo>
                    <a:pt x="35" y="59"/>
                  </a:lnTo>
                  <a:lnTo>
                    <a:pt x="48" y="76"/>
                  </a:lnTo>
                  <a:lnTo>
                    <a:pt x="62" y="97"/>
                  </a:lnTo>
                  <a:lnTo>
                    <a:pt x="73" y="118"/>
                  </a:lnTo>
                  <a:lnTo>
                    <a:pt x="82" y="141"/>
                  </a:lnTo>
                  <a:lnTo>
                    <a:pt x="89" y="167"/>
                  </a:lnTo>
                  <a:lnTo>
                    <a:pt x="93" y="191"/>
                  </a:lnTo>
                  <a:lnTo>
                    <a:pt x="101" y="191"/>
                  </a:lnTo>
                  <a:lnTo>
                    <a:pt x="113" y="195"/>
                  </a:lnTo>
                  <a:lnTo>
                    <a:pt x="124" y="199"/>
                  </a:lnTo>
                  <a:lnTo>
                    <a:pt x="138" y="207"/>
                  </a:lnTo>
                  <a:lnTo>
                    <a:pt x="151" y="216"/>
                  </a:lnTo>
                  <a:lnTo>
                    <a:pt x="162" y="228"/>
                  </a:lnTo>
                  <a:lnTo>
                    <a:pt x="173" y="241"/>
                  </a:lnTo>
                  <a:lnTo>
                    <a:pt x="181" y="256"/>
                  </a:lnTo>
                  <a:lnTo>
                    <a:pt x="191" y="248"/>
                  </a:lnTo>
                  <a:lnTo>
                    <a:pt x="204" y="241"/>
                  </a:lnTo>
                  <a:lnTo>
                    <a:pt x="220" y="234"/>
                  </a:lnTo>
                  <a:lnTo>
                    <a:pt x="238" y="229"/>
                  </a:lnTo>
                  <a:lnTo>
                    <a:pt x="259" y="228"/>
                  </a:lnTo>
                  <a:lnTo>
                    <a:pt x="282" y="229"/>
                  </a:lnTo>
                  <a:lnTo>
                    <a:pt x="308" y="235"/>
                  </a:lnTo>
                  <a:lnTo>
                    <a:pt x="334" y="246"/>
                  </a:lnTo>
                  <a:lnTo>
                    <a:pt x="326" y="237"/>
                  </a:lnTo>
                  <a:lnTo>
                    <a:pt x="318" y="226"/>
                  </a:lnTo>
                  <a:lnTo>
                    <a:pt x="311" y="212"/>
                  </a:lnTo>
                  <a:lnTo>
                    <a:pt x="306" y="196"/>
                  </a:lnTo>
                  <a:lnTo>
                    <a:pt x="303" y="177"/>
                  </a:lnTo>
                  <a:lnTo>
                    <a:pt x="304" y="158"/>
                  </a:lnTo>
                  <a:lnTo>
                    <a:pt x="310" y="135"/>
                  </a:lnTo>
                  <a:lnTo>
                    <a:pt x="320" y="109"/>
                  </a:lnTo>
                  <a:lnTo>
                    <a:pt x="305" y="106"/>
                  </a:lnTo>
                  <a:lnTo>
                    <a:pt x="289" y="101"/>
                  </a:lnTo>
                  <a:lnTo>
                    <a:pt x="274" y="95"/>
                  </a:lnTo>
                  <a:lnTo>
                    <a:pt x="259" y="86"/>
                  </a:lnTo>
                  <a:lnTo>
                    <a:pt x="248" y="74"/>
                  </a:lnTo>
                  <a:lnTo>
                    <a:pt x="238" y="59"/>
                  </a:lnTo>
                  <a:lnTo>
                    <a:pt x="234" y="39"/>
                  </a:lnTo>
                  <a:lnTo>
                    <a:pt x="233" y="16"/>
                  </a:lnTo>
                  <a:lnTo>
                    <a:pt x="223" y="18"/>
                  </a:lnTo>
                  <a:lnTo>
                    <a:pt x="215" y="19"/>
                  </a:lnTo>
                  <a:lnTo>
                    <a:pt x="205" y="21"/>
                  </a:lnTo>
                  <a:lnTo>
                    <a:pt x="196" y="19"/>
                  </a:lnTo>
                  <a:lnTo>
                    <a:pt x="185" y="17"/>
                  </a:lnTo>
                  <a:lnTo>
                    <a:pt x="175" y="14"/>
                  </a:lnTo>
                  <a:lnTo>
                    <a:pt x="164" y="8"/>
                  </a:lnTo>
                  <a:lnTo>
                    <a:pt x="152"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79" name="Freeform 300">
              <a:extLst>
                <a:ext uri="{FF2B5EF4-FFF2-40B4-BE49-F238E27FC236}">
                  <a16:creationId xmlns:a16="http://schemas.microsoft.com/office/drawing/2014/main" xmlns="" id="{8187358D-99AE-4AC9-AE00-C60C549A3F04}"/>
                </a:ext>
              </a:extLst>
            </p:cNvPr>
            <p:cNvSpPr>
              <a:spLocks/>
            </p:cNvSpPr>
            <p:nvPr/>
          </p:nvSpPr>
          <p:spPr bwMode="auto">
            <a:xfrm>
              <a:off x="2734" y="564"/>
              <a:ext cx="147" cy="180"/>
            </a:xfrm>
            <a:custGeom>
              <a:avLst/>
              <a:gdLst>
                <a:gd name="T0" fmla="*/ 8 w 293"/>
                <a:gd name="T1" fmla="*/ 5 h 361"/>
                <a:gd name="T2" fmla="*/ 7 w 293"/>
                <a:gd name="T3" fmla="*/ 5 h 361"/>
                <a:gd name="T4" fmla="*/ 5 w 293"/>
                <a:gd name="T5" fmla="*/ 6 h 361"/>
                <a:gd name="T6" fmla="*/ 4 w 293"/>
                <a:gd name="T7" fmla="*/ 7 h 361"/>
                <a:gd name="T8" fmla="*/ 3 w 293"/>
                <a:gd name="T9" fmla="*/ 8 h 361"/>
                <a:gd name="T10" fmla="*/ 3 w 293"/>
                <a:gd name="T11" fmla="*/ 9 h 361"/>
                <a:gd name="T12" fmla="*/ 3 w 293"/>
                <a:gd name="T13" fmla="*/ 10 h 361"/>
                <a:gd name="T14" fmla="*/ 2 w 293"/>
                <a:gd name="T15" fmla="*/ 10 h 361"/>
                <a:gd name="T16" fmla="*/ 2 w 293"/>
                <a:gd name="T17" fmla="*/ 10 h 361"/>
                <a:gd name="T18" fmla="*/ 1 w 293"/>
                <a:gd name="T19" fmla="*/ 11 h 361"/>
                <a:gd name="T20" fmla="*/ 1 w 293"/>
                <a:gd name="T21" fmla="*/ 11 h 361"/>
                <a:gd name="T22" fmla="*/ 1 w 293"/>
                <a:gd name="T23" fmla="*/ 11 h 361"/>
                <a:gd name="T24" fmla="*/ 1 w 293"/>
                <a:gd name="T25" fmla="*/ 11 h 361"/>
                <a:gd name="T26" fmla="*/ 0 w 293"/>
                <a:gd name="T27" fmla="*/ 11 h 361"/>
                <a:gd name="T28" fmla="*/ 1 w 293"/>
                <a:gd name="T29" fmla="*/ 10 h 361"/>
                <a:gd name="T30" fmla="*/ 2 w 293"/>
                <a:gd name="T31" fmla="*/ 9 h 361"/>
                <a:gd name="T32" fmla="*/ 3 w 293"/>
                <a:gd name="T33" fmla="*/ 8 h 361"/>
                <a:gd name="T34" fmla="*/ 3 w 293"/>
                <a:gd name="T35" fmla="*/ 7 h 361"/>
                <a:gd name="T36" fmla="*/ 3 w 293"/>
                <a:gd name="T37" fmla="*/ 6 h 361"/>
                <a:gd name="T38" fmla="*/ 3 w 293"/>
                <a:gd name="T39" fmla="*/ 5 h 361"/>
                <a:gd name="T40" fmla="*/ 3 w 293"/>
                <a:gd name="T41" fmla="*/ 4 h 361"/>
                <a:gd name="T42" fmla="*/ 3 w 293"/>
                <a:gd name="T43" fmla="*/ 4 h 361"/>
                <a:gd name="T44" fmla="*/ 4 w 293"/>
                <a:gd name="T45" fmla="*/ 3 h 361"/>
                <a:gd name="T46" fmla="*/ 4 w 293"/>
                <a:gd name="T47" fmla="*/ 2 h 361"/>
                <a:gd name="T48" fmla="*/ 5 w 293"/>
                <a:gd name="T49" fmla="*/ 1 h 361"/>
                <a:gd name="T50" fmla="*/ 6 w 293"/>
                <a:gd name="T51" fmla="*/ 1 h 361"/>
                <a:gd name="T52" fmla="*/ 7 w 293"/>
                <a:gd name="T53" fmla="*/ 1 h 361"/>
                <a:gd name="T54" fmla="*/ 8 w 293"/>
                <a:gd name="T55" fmla="*/ 0 h 361"/>
                <a:gd name="T56" fmla="*/ 8 w 293"/>
                <a:gd name="T57" fmla="*/ 0 h 361"/>
                <a:gd name="T58" fmla="*/ 8 w 293"/>
                <a:gd name="T59" fmla="*/ 1 h 361"/>
                <a:gd name="T60" fmla="*/ 8 w 293"/>
                <a:gd name="T61" fmla="*/ 2 h 361"/>
                <a:gd name="T62" fmla="*/ 9 w 293"/>
                <a:gd name="T63" fmla="*/ 3 h 361"/>
                <a:gd name="T64" fmla="*/ 9 w 293"/>
                <a:gd name="T65" fmla="*/ 3 h 361"/>
                <a:gd name="T66" fmla="*/ 9 w 293"/>
                <a:gd name="T67" fmla="*/ 4 h 361"/>
                <a:gd name="T68" fmla="*/ 8 w 293"/>
                <a:gd name="T69" fmla="*/ 4 h 361"/>
                <a:gd name="T70" fmla="*/ 8 w 293"/>
                <a:gd name="T71" fmla="*/ 5 h 36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93" h="361">
                  <a:moveTo>
                    <a:pt x="256" y="175"/>
                  </a:moveTo>
                  <a:lnTo>
                    <a:pt x="247" y="175"/>
                  </a:lnTo>
                  <a:lnTo>
                    <a:pt x="230" y="175"/>
                  </a:lnTo>
                  <a:lnTo>
                    <a:pt x="209" y="178"/>
                  </a:lnTo>
                  <a:lnTo>
                    <a:pt x="185" y="183"/>
                  </a:lnTo>
                  <a:lnTo>
                    <a:pt x="160" y="194"/>
                  </a:lnTo>
                  <a:lnTo>
                    <a:pt x="134" y="211"/>
                  </a:lnTo>
                  <a:lnTo>
                    <a:pt x="112" y="235"/>
                  </a:lnTo>
                  <a:lnTo>
                    <a:pt x="95" y="270"/>
                  </a:lnTo>
                  <a:lnTo>
                    <a:pt x="89" y="286"/>
                  </a:lnTo>
                  <a:lnTo>
                    <a:pt x="85" y="301"/>
                  </a:lnTo>
                  <a:lnTo>
                    <a:pt x="80" y="314"/>
                  </a:lnTo>
                  <a:lnTo>
                    <a:pt x="76" y="324"/>
                  </a:lnTo>
                  <a:lnTo>
                    <a:pt x="71" y="333"/>
                  </a:lnTo>
                  <a:lnTo>
                    <a:pt x="65" y="341"/>
                  </a:lnTo>
                  <a:lnTo>
                    <a:pt x="61" y="346"/>
                  </a:lnTo>
                  <a:lnTo>
                    <a:pt x="54" y="348"/>
                  </a:lnTo>
                  <a:lnTo>
                    <a:pt x="47" y="349"/>
                  </a:lnTo>
                  <a:lnTo>
                    <a:pt x="39" y="351"/>
                  </a:lnTo>
                  <a:lnTo>
                    <a:pt x="31" y="352"/>
                  </a:lnTo>
                  <a:lnTo>
                    <a:pt x="24" y="354"/>
                  </a:lnTo>
                  <a:lnTo>
                    <a:pt x="17" y="355"/>
                  </a:lnTo>
                  <a:lnTo>
                    <a:pt x="11" y="357"/>
                  </a:lnTo>
                  <a:lnTo>
                    <a:pt x="5" y="359"/>
                  </a:lnTo>
                  <a:lnTo>
                    <a:pt x="1" y="361"/>
                  </a:lnTo>
                  <a:lnTo>
                    <a:pt x="1" y="360"/>
                  </a:lnTo>
                  <a:lnTo>
                    <a:pt x="1" y="359"/>
                  </a:lnTo>
                  <a:lnTo>
                    <a:pt x="0" y="357"/>
                  </a:lnTo>
                  <a:lnTo>
                    <a:pt x="0" y="356"/>
                  </a:lnTo>
                  <a:lnTo>
                    <a:pt x="24" y="345"/>
                  </a:lnTo>
                  <a:lnTo>
                    <a:pt x="42" y="329"/>
                  </a:lnTo>
                  <a:lnTo>
                    <a:pt x="55" y="309"/>
                  </a:lnTo>
                  <a:lnTo>
                    <a:pt x="64" y="287"/>
                  </a:lnTo>
                  <a:lnTo>
                    <a:pt x="69" y="265"/>
                  </a:lnTo>
                  <a:lnTo>
                    <a:pt x="71" y="244"/>
                  </a:lnTo>
                  <a:lnTo>
                    <a:pt x="72" y="226"/>
                  </a:lnTo>
                  <a:lnTo>
                    <a:pt x="72" y="213"/>
                  </a:lnTo>
                  <a:lnTo>
                    <a:pt x="72" y="202"/>
                  </a:lnTo>
                  <a:lnTo>
                    <a:pt x="69" y="187"/>
                  </a:lnTo>
                  <a:lnTo>
                    <a:pt x="65" y="172"/>
                  </a:lnTo>
                  <a:lnTo>
                    <a:pt x="61" y="155"/>
                  </a:lnTo>
                  <a:lnTo>
                    <a:pt x="70" y="152"/>
                  </a:lnTo>
                  <a:lnTo>
                    <a:pt x="81" y="147"/>
                  </a:lnTo>
                  <a:lnTo>
                    <a:pt x="93" y="137"/>
                  </a:lnTo>
                  <a:lnTo>
                    <a:pt x="104" y="126"/>
                  </a:lnTo>
                  <a:lnTo>
                    <a:pt x="114" y="112"/>
                  </a:lnTo>
                  <a:lnTo>
                    <a:pt x="119" y="96"/>
                  </a:lnTo>
                  <a:lnTo>
                    <a:pt x="120" y="80"/>
                  </a:lnTo>
                  <a:lnTo>
                    <a:pt x="117" y="64"/>
                  </a:lnTo>
                  <a:lnTo>
                    <a:pt x="130" y="62"/>
                  </a:lnTo>
                  <a:lnTo>
                    <a:pt x="145" y="58"/>
                  </a:lnTo>
                  <a:lnTo>
                    <a:pt x="163" y="52"/>
                  </a:lnTo>
                  <a:lnTo>
                    <a:pt x="181" y="43"/>
                  </a:lnTo>
                  <a:lnTo>
                    <a:pt x="200" y="34"/>
                  </a:lnTo>
                  <a:lnTo>
                    <a:pt x="216" y="22"/>
                  </a:lnTo>
                  <a:lnTo>
                    <a:pt x="229" y="12"/>
                  </a:lnTo>
                  <a:lnTo>
                    <a:pt x="238" y="0"/>
                  </a:lnTo>
                  <a:lnTo>
                    <a:pt x="237" y="14"/>
                  </a:lnTo>
                  <a:lnTo>
                    <a:pt x="239" y="30"/>
                  </a:lnTo>
                  <a:lnTo>
                    <a:pt x="242" y="47"/>
                  </a:lnTo>
                  <a:lnTo>
                    <a:pt x="248" y="65"/>
                  </a:lnTo>
                  <a:lnTo>
                    <a:pt x="256" y="82"/>
                  </a:lnTo>
                  <a:lnTo>
                    <a:pt x="267" y="97"/>
                  </a:lnTo>
                  <a:lnTo>
                    <a:pt x="279" y="110"/>
                  </a:lnTo>
                  <a:lnTo>
                    <a:pt x="293" y="119"/>
                  </a:lnTo>
                  <a:lnTo>
                    <a:pt x="284" y="120"/>
                  </a:lnTo>
                  <a:lnTo>
                    <a:pt x="274" y="124"/>
                  </a:lnTo>
                  <a:lnTo>
                    <a:pt x="266" y="128"/>
                  </a:lnTo>
                  <a:lnTo>
                    <a:pt x="257" y="135"/>
                  </a:lnTo>
                  <a:lnTo>
                    <a:pt x="252" y="142"/>
                  </a:lnTo>
                  <a:lnTo>
                    <a:pt x="249" y="152"/>
                  </a:lnTo>
                  <a:lnTo>
                    <a:pt x="251" y="163"/>
                  </a:lnTo>
                  <a:lnTo>
                    <a:pt x="256" y="175"/>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80" name="Freeform 301">
              <a:extLst>
                <a:ext uri="{FF2B5EF4-FFF2-40B4-BE49-F238E27FC236}">
                  <a16:creationId xmlns:a16="http://schemas.microsoft.com/office/drawing/2014/main" xmlns="" id="{AEDAB195-3E62-4E86-A271-B3E3C8E9DF19}"/>
                </a:ext>
              </a:extLst>
            </p:cNvPr>
            <p:cNvSpPr>
              <a:spLocks/>
            </p:cNvSpPr>
            <p:nvPr/>
          </p:nvSpPr>
          <p:spPr bwMode="auto">
            <a:xfrm>
              <a:off x="2686" y="566"/>
              <a:ext cx="86" cy="176"/>
            </a:xfrm>
            <a:custGeom>
              <a:avLst/>
              <a:gdLst>
                <a:gd name="T0" fmla="*/ 2 w 173"/>
                <a:gd name="T1" fmla="*/ 11 h 351"/>
                <a:gd name="T2" fmla="*/ 2 w 173"/>
                <a:gd name="T3" fmla="*/ 11 h 351"/>
                <a:gd name="T4" fmla="*/ 2 w 173"/>
                <a:gd name="T5" fmla="*/ 11 h 351"/>
                <a:gd name="T6" fmla="*/ 1 w 173"/>
                <a:gd name="T7" fmla="*/ 11 h 351"/>
                <a:gd name="T8" fmla="*/ 1 w 173"/>
                <a:gd name="T9" fmla="*/ 11 h 351"/>
                <a:gd name="T10" fmla="*/ 2 w 173"/>
                <a:gd name="T11" fmla="*/ 10 h 351"/>
                <a:gd name="T12" fmla="*/ 2 w 173"/>
                <a:gd name="T13" fmla="*/ 10 h 351"/>
                <a:gd name="T14" fmla="*/ 3 w 173"/>
                <a:gd name="T15" fmla="*/ 10 h 351"/>
                <a:gd name="T16" fmla="*/ 3 w 173"/>
                <a:gd name="T17" fmla="*/ 10 h 351"/>
                <a:gd name="T18" fmla="*/ 3 w 173"/>
                <a:gd name="T19" fmla="*/ 9 h 351"/>
                <a:gd name="T20" fmla="*/ 3 w 173"/>
                <a:gd name="T21" fmla="*/ 9 h 351"/>
                <a:gd name="T22" fmla="*/ 3 w 173"/>
                <a:gd name="T23" fmla="*/ 9 h 351"/>
                <a:gd name="T24" fmla="*/ 2 w 173"/>
                <a:gd name="T25" fmla="*/ 9 h 351"/>
                <a:gd name="T26" fmla="*/ 2 w 173"/>
                <a:gd name="T27" fmla="*/ 9 h 351"/>
                <a:gd name="T28" fmla="*/ 2 w 173"/>
                <a:gd name="T29" fmla="*/ 9 h 351"/>
                <a:gd name="T30" fmla="*/ 1 w 173"/>
                <a:gd name="T31" fmla="*/ 9 h 351"/>
                <a:gd name="T32" fmla="*/ 1 w 173"/>
                <a:gd name="T33" fmla="*/ 10 h 351"/>
                <a:gd name="T34" fmla="*/ 1 w 173"/>
                <a:gd name="T35" fmla="*/ 10 h 351"/>
                <a:gd name="T36" fmla="*/ 1 w 173"/>
                <a:gd name="T37" fmla="*/ 10 h 351"/>
                <a:gd name="T38" fmla="*/ 1 w 173"/>
                <a:gd name="T39" fmla="*/ 10 h 351"/>
                <a:gd name="T40" fmla="*/ 1 w 173"/>
                <a:gd name="T41" fmla="*/ 10 h 351"/>
                <a:gd name="T42" fmla="*/ 1 w 173"/>
                <a:gd name="T43" fmla="*/ 9 h 351"/>
                <a:gd name="T44" fmla="*/ 1 w 173"/>
                <a:gd name="T45" fmla="*/ 9 h 351"/>
                <a:gd name="T46" fmla="*/ 1 w 173"/>
                <a:gd name="T47" fmla="*/ 8 h 351"/>
                <a:gd name="T48" fmla="*/ 1 w 173"/>
                <a:gd name="T49" fmla="*/ 8 h 351"/>
                <a:gd name="T50" fmla="*/ 1 w 173"/>
                <a:gd name="T51" fmla="*/ 8 h 351"/>
                <a:gd name="T52" fmla="*/ 1 w 173"/>
                <a:gd name="T53" fmla="*/ 8 h 351"/>
                <a:gd name="T54" fmla="*/ 1 w 173"/>
                <a:gd name="T55" fmla="*/ 8 h 351"/>
                <a:gd name="T56" fmla="*/ 1 w 173"/>
                <a:gd name="T57" fmla="*/ 7 h 351"/>
                <a:gd name="T58" fmla="*/ 0 w 173"/>
                <a:gd name="T59" fmla="*/ 8 h 351"/>
                <a:gd name="T60" fmla="*/ 0 w 173"/>
                <a:gd name="T61" fmla="*/ 8 h 351"/>
                <a:gd name="T62" fmla="*/ 0 w 173"/>
                <a:gd name="T63" fmla="*/ 8 h 351"/>
                <a:gd name="T64" fmla="*/ 0 w 173"/>
                <a:gd name="T65" fmla="*/ 7 h 351"/>
                <a:gd name="T66" fmla="*/ 0 w 173"/>
                <a:gd name="T67" fmla="*/ 5 h 351"/>
                <a:gd name="T68" fmla="*/ 1 w 173"/>
                <a:gd name="T69" fmla="*/ 3 h 351"/>
                <a:gd name="T70" fmla="*/ 3 w 173"/>
                <a:gd name="T71" fmla="*/ 1 h 351"/>
                <a:gd name="T72" fmla="*/ 4 w 173"/>
                <a:gd name="T73" fmla="*/ 1 h 351"/>
                <a:gd name="T74" fmla="*/ 5 w 173"/>
                <a:gd name="T75" fmla="*/ 1 h 351"/>
                <a:gd name="T76" fmla="*/ 5 w 173"/>
                <a:gd name="T77" fmla="*/ 0 h 351"/>
                <a:gd name="T78" fmla="*/ 5 w 173"/>
                <a:gd name="T79" fmla="*/ 1 h 351"/>
                <a:gd name="T80" fmla="*/ 4 w 173"/>
                <a:gd name="T81" fmla="*/ 1 h 351"/>
                <a:gd name="T82" fmla="*/ 4 w 173"/>
                <a:gd name="T83" fmla="*/ 2 h 351"/>
                <a:gd name="T84" fmla="*/ 4 w 173"/>
                <a:gd name="T85" fmla="*/ 4 h 351"/>
                <a:gd name="T86" fmla="*/ 4 w 173"/>
                <a:gd name="T87" fmla="*/ 5 h 351"/>
                <a:gd name="T88" fmla="*/ 5 w 173"/>
                <a:gd name="T89" fmla="*/ 6 h 351"/>
                <a:gd name="T90" fmla="*/ 5 w 173"/>
                <a:gd name="T91" fmla="*/ 7 h 351"/>
                <a:gd name="T92" fmla="*/ 5 w 173"/>
                <a:gd name="T93" fmla="*/ 7 h 351"/>
                <a:gd name="T94" fmla="*/ 5 w 173"/>
                <a:gd name="T95" fmla="*/ 9 h 351"/>
                <a:gd name="T96" fmla="*/ 4 w 173"/>
                <a:gd name="T97" fmla="*/ 10 h 351"/>
                <a:gd name="T98" fmla="*/ 3 w 173"/>
                <a:gd name="T99" fmla="*/ 11 h 3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73" h="351">
                  <a:moveTo>
                    <a:pt x="97" y="351"/>
                  </a:moveTo>
                  <a:lnTo>
                    <a:pt x="94" y="347"/>
                  </a:lnTo>
                  <a:lnTo>
                    <a:pt x="90" y="340"/>
                  </a:lnTo>
                  <a:lnTo>
                    <a:pt x="83" y="335"/>
                  </a:lnTo>
                  <a:lnTo>
                    <a:pt x="71" y="335"/>
                  </a:lnTo>
                  <a:lnTo>
                    <a:pt x="64" y="336"/>
                  </a:lnTo>
                  <a:lnTo>
                    <a:pt x="60" y="334"/>
                  </a:lnTo>
                  <a:lnTo>
                    <a:pt x="55" y="331"/>
                  </a:lnTo>
                  <a:lnTo>
                    <a:pt x="52" y="327"/>
                  </a:lnTo>
                  <a:lnTo>
                    <a:pt x="57" y="321"/>
                  </a:lnTo>
                  <a:lnTo>
                    <a:pt x="62" y="316"/>
                  </a:lnTo>
                  <a:lnTo>
                    <a:pt x="68" y="311"/>
                  </a:lnTo>
                  <a:lnTo>
                    <a:pt x="72" y="306"/>
                  </a:lnTo>
                  <a:lnTo>
                    <a:pt x="84" y="307"/>
                  </a:lnTo>
                  <a:lnTo>
                    <a:pt x="92" y="305"/>
                  </a:lnTo>
                  <a:lnTo>
                    <a:pt x="99" y="302"/>
                  </a:lnTo>
                  <a:lnTo>
                    <a:pt x="105" y="295"/>
                  </a:lnTo>
                  <a:lnTo>
                    <a:pt x="107" y="291"/>
                  </a:lnTo>
                  <a:lnTo>
                    <a:pt x="108" y="288"/>
                  </a:lnTo>
                  <a:lnTo>
                    <a:pt x="108" y="284"/>
                  </a:lnTo>
                  <a:lnTo>
                    <a:pt x="108" y="281"/>
                  </a:lnTo>
                  <a:lnTo>
                    <a:pt x="107" y="278"/>
                  </a:lnTo>
                  <a:lnTo>
                    <a:pt x="106" y="274"/>
                  </a:lnTo>
                  <a:lnTo>
                    <a:pt x="103" y="271"/>
                  </a:lnTo>
                  <a:lnTo>
                    <a:pt x="101" y="267"/>
                  </a:lnTo>
                  <a:lnTo>
                    <a:pt x="95" y="263"/>
                  </a:lnTo>
                  <a:lnTo>
                    <a:pt x="86" y="261"/>
                  </a:lnTo>
                  <a:lnTo>
                    <a:pt x="77" y="263"/>
                  </a:lnTo>
                  <a:lnTo>
                    <a:pt x="69" y="266"/>
                  </a:lnTo>
                  <a:lnTo>
                    <a:pt x="64" y="272"/>
                  </a:lnTo>
                  <a:lnTo>
                    <a:pt x="63" y="276"/>
                  </a:lnTo>
                  <a:lnTo>
                    <a:pt x="63" y="281"/>
                  </a:lnTo>
                  <a:lnTo>
                    <a:pt x="64" y="286"/>
                  </a:lnTo>
                  <a:lnTo>
                    <a:pt x="59" y="293"/>
                  </a:lnTo>
                  <a:lnTo>
                    <a:pt x="52" y="298"/>
                  </a:lnTo>
                  <a:lnTo>
                    <a:pt x="46" y="303"/>
                  </a:lnTo>
                  <a:lnTo>
                    <a:pt x="42" y="305"/>
                  </a:lnTo>
                  <a:lnTo>
                    <a:pt x="40" y="303"/>
                  </a:lnTo>
                  <a:lnTo>
                    <a:pt x="38" y="301"/>
                  </a:lnTo>
                  <a:lnTo>
                    <a:pt x="36" y="298"/>
                  </a:lnTo>
                  <a:lnTo>
                    <a:pt x="32" y="297"/>
                  </a:lnTo>
                  <a:lnTo>
                    <a:pt x="36" y="290"/>
                  </a:lnTo>
                  <a:lnTo>
                    <a:pt x="38" y="282"/>
                  </a:lnTo>
                  <a:lnTo>
                    <a:pt x="39" y="275"/>
                  </a:lnTo>
                  <a:lnTo>
                    <a:pt x="40" y="271"/>
                  </a:lnTo>
                  <a:lnTo>
                    <a:pt x="47" y="266"/>
                  </a:lnTo>
                  <a:lnTo>
                    <a:pt x="52" y="261"/>
                  </a:lnTo>
                  <a:lnTo>
                    <a:pt x="55" y="254"/>
                  </a:lnTo>
                  <a:lnTo>
                    <a:pt x="57" y="249"/>
                  </a:lnTo>
                  <a:lnTo>
                    <a:pt x="57" y="246"/>
                  </a:lnTo>
                  <a:lnTo>
                    <a:pt x="57" y="244"/>
                  </a:lnTo>
                  <a:lnTo>
                    <a:pt x="57" y="243"/>
                  </a:lnTo>
                  <a:lnTo>
                    <a:pt x="56" y="241"/>
                  </a:lnTo>
                  <a:lnTo>
                    <a:pt x="54" y="235"/>
                  </a:lnTo>
                  <a:lnTo>
                    <a:pt x="51" y="230"/>
                  </a:lnTo>
                  <a:lnTo>
                    <a:pt x="45" y="227"/>
                  </a:lnTo>
                  <a:lnTo>
                    <a:pt x="37" y="223"/>
                  </a:lnTo>
                  <a:lnTo>
                    <a:pt x="32" y="222"/>
                  </a:lnTo>
                  <a:lnTo>
                    <a:pt x="27" y="222"/>
                  </a:lnTo>
                  <a:lnTo>
                    <a:pt x="24" y="225"/>
                  </a:lnTo>
                  <a:lnTo>
                    <a:pt x="21" y="226"/>
                  </a:lnTo>
                  <a:lnTo>
                    <a:pt x="17" y="228"/>
                  </a:lnTo>
                  <a:lnTo>
                    <a:pt x="15" y="229"/>
                  </a:lnTo>
                  <a:lnTo>
                    <a:pt x="11" y="231"/>
                  </a:lnTo>
                  <a:lnTo>
                    <a:pt x="9" y="234"/>
                  </a:lnTo>
                  <a:lnTo>
                    <a:pt x="0" y="201"/>
                  </a:lnTo>
                  <a:lnTo>
                    <a:pt x="2" y="167"/>
                  </a:lnTo>
                  <a:lnTo>
                    <a:pt x="16" y="133"/>
                  </a:lnTo>
                  <a:lnTo>
                    <a:pt x="37" y="100"/>
                  </a:lnTo>
                  <a:lnTo>
                    <a:pt x="63" y="70"/>
                  </a:lnTo>
                  <a:lnTo>
                    <a:pt x="92" y="45"/>
                  </a:lnTo>
                  <a:lnTo>
                    <a:pt x="121" y="25"/>
                  </a:lnTo>
                  <a:lnTo>
                    <a:pt x="147" y="11"/>
                  </a:lnTo>
                  <a:lnTo>
                    <a:pt x="151" y="10"/>
                  </a:lnTo>
                  <a:lnTo>
                    <a:pt x="155" y="7"/>
                  </a:lnTo>
                  <a:lnTo>
                    <a:pt x="161" y="4"/>
                  </a:lnTo>
                  <a:lnTo>
                    <a:pt x="167" y="2"/>
                  </a:lnTo>
                  <a:lnTo>
                    <a:pt x="170" y="0"/>
                  </a:lnTo>
                  <a:lnTo>
                    <a:pt x="173" y="0"/>
                  </a:lnTo>
                  <a:lnTo>
                    <a:pt x="173" y="2"/>
                  </a:lnTo>
                  <a:lnTo>
                    <a:pt x="169" y="8"/>
                  </a:lnTo>
                  <a:lnTo>
                    <a:pt x="159" y="23"/>
                  </a:lnTo>
                  <a:lnTo>
                    <a:pt x="150" y="42"/>
                  </a:lnTo>
                  <a:lnTo>
                    <a:pt x="143" y="63"/>
                  </a:lnTo>
                  <a:lnTo>
                    <a:pt x="140" y="84"/>
                  </a:lnTo>
                  <a:lnTo>
                    <a:pt x="143" y="97"/>
                  </a:lnTo>
                  <a:lnTo>
                    <a:pt x="146" y="113"/>
                  </a:lnTo>
                  <a:lnTo>
                    <a:pt x="152" y="130"/>
                  </a:lnTo>
                  <a:lnTo>
                    <a:pt x="158" y="150"/>
                  </a:lnTo>
                  <a:lnTo>
                    <a:pt x="162" y="167"/>
                  </a:lnTo>
                  <a:lnTo>
                    <a:pt x="166" y="182"/>
                  </a:lnTo>
                  <a:lnTo>
                    <a:pt x="169" y="197"/>
                  </a:lnTo>
                  <a:lnTo>
                    <a:pt x="169" y="208"/>
                  </a:lnTo>
                  <a:lnTo>
                    <a:pt x="169" y="221"/>
                  </a:lnTo>
                  <a:lnTo>
                    <a:pt x="168" y="239"/>
                  </a:lnTo>
                  <a:lnTo>
                    <a:pt x="166" y="260"/>
                  </a:lnTo>
                  <a:lnTo>
                    <a:pt x="161" y="282"/>
                  </a:lnTo>
                  <a:lnTo>
                    <a:pt x="152" y="304"/>
                  </a:lnTo>
                  <a:lnTo>
                    <a:pt x="139" y="324"/>
                  </a:lnTo>
                  <a:lnTo>
                    <a:pt x="121" y="340"/>
                  </a:lnTo>
                  <a:lnTo>
                    <a:pt x="97" y="351"/>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81" name="Freeform 302">
              <a:extLst>
                <a:ext uri="{FF2B5EF4-FFF2-40B4-BE49-F238E27FC236}">
                  <a16:creationId xmlns:a16="http://schemas.microsoft.com/office/drawing/2014/main" xmlns="" id="{1B9FA691-C5F3-4ED9-A36B-DD18017538C3}"/>
                </a:ext>
              </a:extLst>
            </p:cNvPr>
            <p:cNvSpPr>
              <a:spLocks/>
            </p:cNvSpPr>
            <p:nvPr/>
          </p:nvSpPr>
          <p:spPr bwMode="auto">
            <a:xfrm>
              <a:off x="2551" y="651"/>
              <a:ext cx="422" cy="296"/>
            </a:xfrm>
            <a:custGeom>
              <a:avLst/>
              <a:gdLst>
                <a:gd name="T0" fmla="*/ 13 w 844"/>
                <a:gd name="T1" fmla="*/ 15 h 593"/>
                <a:gd name="T2" fmla="*/ 12 w 844"/>
                <a:gd name="T3" fmla="*/ 17 h 593"/>
                <a:gd name="T4" fmla="*/ 11 w 844"/>
                <a:gd name="T5" fmla="*/ 17 h 593"/>
                <a:gd name="T6" fmla="*/ 10 w 844"/>
                <a:gd name="T7" fmla="*/ 15 h 593"/>
                <a:gd name="T8" fmla="*/ 9 w 844"/>
                <a:gd name="T9" fmla="*/ 14 h 593"/>
                <a:gd name="T10" fmla="*/ 8 w 844"/>
                <a:gd name="T11" fmla="*/ 13 h 593"/>
                <a:gd name="T12" fmla="*/ 8 w 844"/>
                <a:gd name="T13" fmla="*/ 9 h 593"/>
                <a:gd name="T14" fmla="*/ 10 w 844"/>
                <a:gd name="T15" fmla="*/ 7 h 593"/>
                <a:gd name="T16" fmla="*/ 10 w 844"/>
                <a:gd name="T17" fmla="*/ 6 h 593"/>
                <a:gd name="T18" fmla="*/ 9 w 844"/>
                <a:gd name="T19" fmla="*/ 7 h 593"/>
                <a:gd name="T20" fmla="*/ 8 w 844"/>
                <a:gd name="T21" fmla="*/ 10 h 593"/>
                <a:gd name="T22" fmla="*/ 5 w 844"/>
                <a:gd name="T23" fmla="*/ 11 h 593"/>
                <a:gd name="T24" fmla="*/ 3 w 844"/>
                <a:gd name="T25" fmla="*/ 11 h 593"/>
                <a:gd name="T26" fmla="*/ 2 w 844"/>
                <a:gd name="T27" fmla="*/ 10 h 593"/>
                <a:gd name="T28" fmla="*/ 1 w 844"/>
                <a:gd name="T29" fmla="*/ 9 h 593"/>
                <a:gd name="T30" fmla="*/ 3 w 844"/>
                <a:gd name="T31" fmla="*/ 8 h 593"/>
                <a:gd name="T32" fmla="*/ 5 w 844"/>
                <a:gd name="T33" fmla="*/ 6 h 593"/>
                <a:gd name="T34" fmla="*/ 7 w 844"/>
                <a:gd name="T35" fmla="*/ 5 h 593"/>
                <a:gd name="T36" fmla="*/ 8 w 844"/>
                <a:gd name="T37" fmla="*/ 5 h 593"/>
                <a:gd name="T38" fmla="*/ 9 w 844"/>
                <a:gd name="T39" fmla="*/ 5 h 593"/>
                <a:gd name="T40" fmla="*/ 8 w 844"/>
                <a:gd name="T41" fmla="*/ 6 h 593"/>
                <a:gd name="T42" fmla="*/ 8 w 844"/>
                <a:gd name="T43" fmla="*/ 7 h 593"/>
                <a:gd name="T44" fmla="*/ 9 w 844"/>
                <a:gd name="T45" fmla="*/ 7 h 593"/>
                <a:gd name="T46" fmla="*/ 9 w 844"/>
                <a:gd name="T47" fmla="*/ 6 h 593"/>
                <a:gd name="T48" fmla="*/ 9 w 844"/>
                <a:gd name="T49" fmla="*/ 5 h 593"/>
                <a:gd name="T50" fmla="*/ 10 w 844"/>
                <a:gd name="T51" fmla="*/ 6 h 593"/>
                <a:gd name="T52" fmla="*/ 11 w 844"/>
                <a:gd name="T53" fmla="*/ 6 h 593"/>
                <a:gd name="T54" fmla="*/ 12 w 844"/>
                <a:gd name="T55" fmla="*/ 6 h 593"/>
                <a:gd name="T56" fmla="*/ 13 w 844"/>
                <a:gd name="T57" fmla="*/ 5 h 593"/>
                <a:gd name="T58" fmla="*/ 14 w 844"/>
                <a:gd name="T59" fmla="*/ 5 h 593"/>
                <a:gd name="T60" fmla="*/ 15 w 844"/>
                <a:gd name="T61" fmla="*/ 3 h 593"/>
                <a:gd name="T62" fmla="*/ 17 w 844"/>
                <a:gd name="T63" fmla="*/ 0 h 593"/>
                <a:gd name="T64" fmla="*/ 20 w 844"/>
                <a:gd name="T65" fmla="*/ 0 h 593"/>
                <a:gd name="T66" fmla="*/ 22 w 844"/>
                <a:gd name="T67" fmla="*/ 0 h 593"/>
                <a:gd name="T68" fmla="*/ 24 w 844"/>
                <a:gd name="T69" fmla="*/ 1 h 593"/>
                <a:gd name="T70" fmla="*/ 26 w 844"/>
                <a:gd name="T71" fmla="*/ 1 h 593"/>
                <a:gd name="T72" fmla="*/ 27 w 844"/>
                <a:gd name="T73" fmla="*/ 1 h 593"/>
                <a:gd name="T74" fmla="*/ 24 w 844"/>
                <a:gd name="T75" fmla="*/ 5 h 593"/>
                <a:gd name="T76" fmla="*/ 21 w 844"/>
                <a:gd name="T77" fmla="*/ 6 h 593"/>
                <a:gd name="T78" fmla="*/ 18 w 844"/>
                <a:gd name="T79" fmla="*/ 7 h 593"/>
                <a:gd name="T80" fmla="*/ 16 w 844"/>
                <a:gd name="T81" fmla="*/ 7 h 593"/>
                <a:gd name="T82" fmla="*/ 14 w 844"/>
                <a:gd name="T83" fmla="*/ 6 h 593"/>
                <a:gd name="T84" fmla="*/ 13 w 844"/>
                <a:gd name="T85" fmla="*/ 5 h 593"/>
                <a:gd name="T86" fmla="*/ 12 w 844"/>
                <a:gd name="T87" fmla="*/ 6 h 593"/>
                <a:gd name="T88" fmla="*/ 12 w 844"/>
                <a:gd name="T89" fmla="*/ 6 h 593"/>
                <a:gd name="T90" fmla="*/ 13 w 844"/>
                <a:gd name="T91" fmla="*/ 6 h 593"/>
                <a:gd name="T92" fmla="*/ 14 w 844"/>
                <a:gd name="T93" fmla="*/ 6 h 593"/>
                <a:gd name="T94" fmla="*/ 17 w 844"/>
                <a:gd name="T95" fmla="*/ 7 h 593"/>
                <a:gd name="T96" fmla="*/ 19 w 844"/>
                <a:gd name="T97" fmla="*/ 9 h 593"/>
                <a:gd name="T98" fmla="*/ 20 w 844"/>
                <a:gd name="T99" fmla="*/ 12 h 593"/>
                <a:gd name="T100" fmla="*/ 19 w 844"/>
                <a:gd name="T101" fmla="*/ 13 h 593"/>
                <a:gd name="T102" fmla="*/ 16 w 844"/>
                <a:gd name="T103" fmla="*/ 12 h 593"/>
                <a:gd name="T104" fmla="*/ 14 w 844"/>
                <a:gd name="T105" fmla="*/ 12 h 593"/>
                <a:gd name="T106" fmla="*/ 13 w 844"/>
                <a:gd name="T107" fmla="*/ 10 h 593"/>
                <a:gd name="T108" fmla="*/ 12 w 844"/>
                <a:gd name="T109" fmla="*/ 7 h 593"/>
                <a:gd name="T110" fmla="*/ 11 w 844"/>
                <a:gd name="T111" fmla="*/ 6 h 593"/>
                <a:gd name="T112" fmla="*/ 10 w 844"/>
                <a:gd name="T113" fmla="*/ 6 h 593"/>
                <a:gd name="T114" fmla="*/ 11 w 844"/>
                <a:gd name="T115" fmla="*/ 7 h 593"/>
                <a:gd name="T116" fmla="*/ 12 w 844"/>
                <a:gd name="T117" fmla="*/ 9 h 59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44" h="593">
                  <a:moveTo>
                    <a:pt x="402" y="349"/>
                  </a:moveTo>
                  <a:lnTo>
                    <a:pt x="410" y="391"/>
                  </a:lnTo>
                  <a:lnTo>
                    <a:pt x="410" y="435"/>
                  </a:lnTo>
                  <a:lnTo>
                    <a:pt x="404" y="474"/>
                  </a:lnTo>
                  <a:lnTo>
                    <a:pt x="391" y="505"/>
                  </a:lnTo>
                  <a:lnTo>
                    <a:pt x="383" y="517"/>
                  </a:lnTo>
                  <a:lnTo>
                    <a:pt x="376" y="528"/>
                  </a:lnTo>
                  <a:lnTo>
                    <a:pt x="369" y="538"/>
                  </a:lnTo>
                  <a:lnTo>
                    <a:pt x="363" y="549"/>
                  </a:lnTo>
                  <a:lnTo>
                    <a:pt x="357" y="558"/>
                  </a:lnTo>
                  <a:lnTo>
                    <a:pt x="353" y="570"/>
                  </a:lnTo>
                  <a:lnTo>
                    <a:pt x="349" y="580"/>
                  </a:lnTo>
                  <a:lnTo>
                    <a:pt x="346" y="593"/>
                  </a:lnTo>
                  <a:lnTo>
                    <a:pt x="343" y="585"/>
                  </a:lnTo>
                  <a:lnTo>
                    <a:pt x="340" y="573"/>
                  </a:lnTo>
                  <a:lnTo>
                    <a:pt x="333" y="560"/>
                  </a:lnTo>
                  <a:lnTo>
                    <a:pt x="326" y="545"/>
                  </a:lnTo>
                  <a:lnTo>
                    <a:pt x="316" y="530"/>
                  </a:lnTo>
                  <a:lnTo>
                    <a:pt x="307" y="515"/>
                  </a:lnTo>
                  <a:lnTo>
                    <a:pt x="295" y="504"/>
                  </a:lnTo>
                  <a:lnTo>
                    <a:pt x="285" y="494"/>
                  </a:lnTo>
                  <a:lnTo>
                    <a:pt x="279" y="489"/>
                  </a:lnTo>
                  <a:lnTo>
                    <a:pt x="273" y="484"/>
                  </a:lnTo>
                  <a:lnTo>
                    <a:pt x="269" y="480"/>
                  </a:lnTo>
                  <a:lnTo>
                    <a:pt x="264" y="475"/>
                  </a:lnTo>
                  <a:lnTo>
                    <a:pt x="260" y="469"/>
                  </a:lnTo>
                  <a:lnTo>
                    <a:pt x="257" y="465"/>
                  </a:lnTo>
                  <a:lnTo>
                    <a:pt x="254" y="459"/>
                  </a:lnTo>
                  <a:lnTo>
                    <a:pt x="250" y="454"/>
                  </a:lnTo>
                  <a:lnTo>
                    <a:pt x="239" y="421"/>
                  </a:lnTo>
                  <a:lnTo>
                    <a:pt x="235" y="389"/>
                  </a:lnTo>
                  <a:lnTo>
                    <a:pt x="236" y="360"/>
                  </a:lnTo>
                  <a:lnTo>
                    <a:pt x="241" y="338"/>
                  </a:lnTo>
                  <a:lnTo>
                    <a:pt x="244" y="326"/>
                  </a:lnTo>
                  <a:lnTo>
                    <a:pt x="250" y="316"/>
                  </a:lnTo>
                  <a:lnTo>
                    <a:pt x="257" y="305"/>
                  </a:lnTo>
                  <a:lnTo>
                    <a:pt x="265" y="292"/>
                  </a:lnTo>
                  <a:lnTo>
                    <a:pt x="274" y="280"/>
                  </a:lnTo>
                  <a:lnTo>
                    <a:pt x="284" y="268"/>
                  </a:lnTo>
                  <a:lnTo>
                    <a:pt x="292" y="254"/>
                  </a:lnTo>
                  <a:lnTo>
                    <a:pt x="300" y="240"/>
                  </a:lnTo>
                  <a:lnTo>
                    <a:pt x="302" y="231"/>
                  </a:lnTo>
                  <a:lnTo>
                    <a:pt x="303" y="220"/>
                  </a:lnTo>
                  <a:lnTo>
                    <a:pt x="301" y="214"/>
                  </a:lnTo>
                  <a:lnTo>
                    <a:pt x="298" y="211"/>
                  </a:lnTo>
                  <a:lnTo>
                    <a:pt x="292" y="216"/>
                  </a:lnTo>
                  <a:lnTo>
                    <a:pt x="287" y="224"/>
                  </a:lnTo>
                  <a:lnTo>
                    <a:pt x="284" y="232"/>
                  </a:lnTo>
                  <a:lnTo>
                    <a:pt x="281" y="240"/>
                  </a:lnTo>
                  <a:lnTo>
                    <a:pt x="278" y="253"/>
                  </a:lnTo>
                  <a:lnTo>
                    <a:pt x="273" y="264"/>
                  </a:lnTo>
                  <a:lnTo>
                    <a:pt x="267" y="276"/>
                  </a:lnTo>
                  <a:lnTo>
                    <a:pt x="262" y="286"/>
                  </a:lnTo>
                  <a:lnTo>
                    <a:pt x="247" y="306"/>
                  </a:lnTo>
                  <a:lnTo>
                    <a:pt x="231" y="323"/>
                  </a:lnTo>
                  <a:lnTo>
                    <a:pt x="212" y="337"/>
                  </a:lnTo>
                  <a:lnTo>
                    <a:pt x="194" y="347"/>
                  </a:lnTo>
                  <a:lnTo>
                    <a:pt x="174" y="355"/>
                  </a:lnTo>
                  <a:lnTo>
                    <a:pt x="155" y="361"/>
                  </a:lnTo>
                  <a:lnTo>
                    <a:pt x="136" y="363"/>
                  </a:lnTo>
                  <a:lnTo>
                    <a:pt x="118" y="363"/>
                  </a:lnTo>
                  <a:lnTo>
                    <a:pt x="112" y="362"/>
                  </a:lnTo>
                  <a:lnTo>
                    <a:pt x="106" y="361"/>
                  </a:lnTo>
                  <a:lnTo>
                    <a:pt x="100" y="360"/>
                  </a:lnTo>
                  <a:lnTo>
                    <a:pt x="95" y="359"/>
                  </a:lnTo>
                  <a:lnTo>
                    <a:pt x="84" y="354"/>
                  </a:lnTo>
                  <a:lnTo>
                    <a:pt x="74" y="351"/>
                  </a:lnTo>
                  <a:lnTo>
                    <a:pt x="64" y="345"/>
                  </a:lnTo>
                  <a:lnTo>
                    <a:pt x="53" y="340"/>
                  </a:lnTo>
                  <a:lnTo>
                    <a:pt x="42" y="335"/>
                  </a:lnTo>
                  <a:lnTo>
                    <a:pt x="29" y="329"/>
                  </a:lnTo>
                  <a:lnTo>
                    <a:pt x="15" y="323"/>
                  </a:lnTo>
                  <a:lnTo>
                    <a:pt x="0" y="316"/>
                  </a:lnTo>
                  <a:lnTo>
                    <a:pt x="8" y="314"/>
                  </a:lnTo>
                  <a:lnTo>
                    <a:pt x="19" y="311"/>
                  </a:lnTo>
                  <a:lnTo>
                    <a:pt x="30" y="308"/>
                  </a:lnTo>
                  <a:lnTo>
                    <a:pt x="42" y="303"/>
                  </a:lnTo>
                  <a:lnTo>
                    <a:pt x="53" y="298"/>
                  </a:lnTo>
                  <a:lnTo>
                    <a:pt x="64" y="291"/>
                  </a:lnTo>
                  <a:lnTo>
                    <a:pt x="72" y="283"/>
                  </a:lnTo>
                  <a:lnTo>
                    <a:pt x="79" y="272"/>
                  </a:lnTo>
                  <a:lnTo>
                    <a:pt x="87" y="257"/>
                  </a:lnTo>
                  <a:lnTo>
                    <a:pt x="99" y="240"/>
                  </a:lnTo>
                  <a:lnTo>
                    <a:pt x="113" y="223"/>
                  </a:lnTo>
                  <a:lnTo>
                    <a:pt x="130" y="208"/>
                  </a:lnTo>
                  <a:lnTo>
                    <a:pt x="149" y="195"/>
                  </a:lnTo>
                  <a:lnTo>
                    <a:pt x="170" y="186"/>
                  </a:lnTo>
                  <a:lnTo>
                    <a:pt x="190" y="182"/>
                  </a:lnTo>
                  <a:lnTo>
                    <a:pt x="212" y="185"/>
                  </a:lnTo>
                  <a:lnTo>
                    <a:pt x="216" y="187"/>
                  </a:lnTo>
                  <a:lnTo>
                    <a:pt x="221" y="189"/>
                  </a:lnTo>
                  <a:lnTo>
                    <a:pt x="226" y="190"/>
                  </a:lnTo>
                  <a:lnTo>
                    <a:pt x="232" y="190"/>
                  </a:lnTo>
                  <a:lnTo>
                    <a:pt x="237" y="189"/>
                  </a:lnTo>
                  <a:lnTo>
                    <a:pt x="242" y="188"/>
                  </a:lnTo>
                  <a:lnTo>
                    <a:pt x="246" y="186"/>
                  </a:lnTo>
                  <a:lnTo>
                    <a:pt x="248" y="184"/>
                  </a:lnTo>
                  <a:lnTo>
                    <a:pt x="251" y="180"/>
                  </a:lnTo>
                  <a:lnTo>
                    <a:pt x="257" y="179"/>
                  </a:lnTo>
                  <a:lnTo>
                    <a:pt x="262" y="181"/>
                  </a:lnTo>
                  <a:lnTo>
                    <a:pt x="265" y="182"/>
                  </a:lnTo>
                  <a:lnTo>
                    <a:pt x="258" y="189"/>
                  </a:lnTo>
                  <a:lnTo>
                    <a:pt x="251" y="197"/>
                  </a:lnTo>
                  <a:lnTo>
                    <a:pt x="247" y="208"/>
                  </a:lnTo>
                  <a:lnTo>
                    <a:pt x="244" y="216"/>
                  </a:lnTo>
                  <a:lnTo>
                    <a:pt x="244" y="218"/>
                  </a:lnTo>
                  <a:lnTo>
                    <a:pt x="246" y="220"/>
                  </a:lnTo>
                  <a:lnTo>
                    <a:pt x="247" y="222"/>
                  </a:lnTo>
                  <a:lnTo>
                    <a:pt x="248" y="224"/>
                  </a:lnTo>
                  <a:lnTo>
                    <a:pt x="250" y="225"/>
                  </a:lnTo>
                  <a:lnTo>
                    <a:pt x="251" y="226"/>
                  </a:lnTo>
                  <a:lnTo>
                    <a:pt x="254" y="227"/>
                  </a:lnTo>
                  <a:lnTo>
                    <a:pt x="255" y="227"/>
                  </a:lnTo>
                  <a:lnTo>
                    <a:pt x="263" y="229"/>
                  </a:lnTo>
                  <a:lnTo>
                    <a:pt x="271" y="227"/>
                  </a:lnTo>
                  <a:lnTo>
                    <a:pt x="278" y="224"/>
                  </a:lnTo>
                  <a:lnTo>
                    <a:pt x="284" y="219"/>
                  </a:lnTo>
                  <a:lnTo>
                    <a:pt x="287" y="211"/>
                  </a:lnTo>
                  <a:lnTo>
                    <a:pt x="287" y="202"/>
                  </a:lnTo>
                  <a:lnTo>
                    <a:pt x="286" y="194"/>
                  </a:lnTo>
                  <a:lnTo>
                    <a:pt x="282" y="187"/>
                  </a:lnTo>
                  <a:lnTo>
                    <a:pt x="280" y="184"/>
                  </a:lnTo>
                  <a:lnTo>
                    <a:pt x="280" y="180"/>
                  </a:lnTo>
                  <a:lnTo>
                    <a:pt x="282" y="178"/>
                  </a:lnTo>
                  <a:lnTo>
                    <a:pt x="285" y="177"/>
                  </a:lnTo>
                  <a:lnTo>
                    <a:pt x="287" y="178"/>
                  </a:lnTo>
                  <a:lnTo>
                    <a:pt x="289" y="180"/>
                  </a:lnTo>
                  <a:lnTo>
                    <a:pt x="290" y="186"/>
                  </a:lnTo>
                  <a:lnTo>
                    <a:pt x="292" y="192"/>
                  </a:lnTo>
                  <a:lnTo>
                    <a:pt x="294" y="197"/>
                  </a:lnTo>
                  <a:lnTo>
                    <a:pt x="298" y="203"/>
                  </a:lnTo>
                  <a:lnTo>
                    <a:pt x="308" y="204"/>
                  </a:lnTo>
                  <a:lnTo>
                    <a:pt x="319" y="197"/>
                  </a:lnTo>
                  <a:lnTo>
                    <a:pt x="324" y="202"/>
                  </a:lnTo>
                  <a:lnTo>
                    <a:pt x="330" y="205"/>
                  </a:lnTo>
                  <a:lnTo>
                    <a:pt x="336" y="208"/>
                  </a:lnTo>
                  <a:lnTo>
                    <a:pt x="345" y="209"/>
                  </a:lnTo>
                  <a:lnTo>
                    <a:pt x="351" y="207"/>
                  </a:lnTo>
                  <a:lnTo>
                    <a:pt x="358" y="203"/>
                  </a:lnTo>
                  <a:lnTo>
                    <a:pt x="364" y="196"/>
                  </a:lnTo>
                  <a:lnTo>
                    <a:pt x="369" y="186"/>
                  </a:lnTo>
                  <a:lnTo>
                    <a:pt x="373" y="184"/>
                  </a:lnTo>
                  <a:lnTo>
                    <a:pt x="379" y="182"/>
                  </a:lnTo>
                  <a:lnTo>
                    <a:pt x="385" y="180"/>
                  </a:lnTo>
                  <a:lnTo>
                    <a:pt x="392" y="179"/>
                  </a:lnTo>
                  <a:lnTo>
                    <a:pt x="399" y="177"/>
                  </a:lnTo>
                  <a:lnTo>
                    <a:pt x="407" y="176"/>
                  </a:lnTo>
                  <a:lnTo>
                    <a:pt x="415" y="174"/>
                  </a:lnTo>
                  <a:lnTo>
                    <a:pt x="422" y="173"/>
                  </a:lnTo>
                  <a:lnTo>
                    <a:pt x="429" y="171"/>
                  </a:lnTo>
                  <a:lnTo>
                    <a:pt x="433" y="166"/>
                  </a:lnTo>
                  <a:lnTo>
                    <a:pt x="439" y="158"/>
                  </a:lnTo>
                  <a:lnTo>
                    <a:pt x="444" y="149"/>
                  </a:lnTo>
                  <a:lnTo>
                    <a:pt x="448" y="139"/>
                  </a:lnTo>
                  <a:lnTo>
                    <a:pt x="453" y="126"/>
                  </a:lnTo>
                  <a:lnTo>
                    <a:pt x="457" y="111"/>
                  </a:lnTo>
                  <a:lnTo>
                    <a:pt x="463" y="95"/>
                  </a:lnTo>
                  <a:lnTo>
                    <a:pt x="480" y="60"/>
                  </a:lnTo>
                  <a:lnTo>
                    <a:pt x="502" y="36"/>
                  </a:lnTo>
                  <a:lnTo>
                    <a:pt x="528" y="19"/>
                  </a:lnTo>
                  <a:lnTo>
                    <a:pt x="553" y="8"/>
                  </a:lnTo>
                  <a:lnTo>
                    <a:pt x="577" y="3"/>
                  </a:lnTo>
                  <a:lnTo>
                    <a:pt x="598" y="0"/>
                  </a:lnTo>
                  <a:lnTo>
                    <a:pt x="615" y="0"/>
                  </a:lnTo>
                  <a:lnTo>
                    <a:pt x="624" y="0"/>
                  </a:lnTo>
                  <a:lnTo>
                    <a:pt x="631" y="0"/>
                  </a:lnTo>
                  <a:lnTo>
                    <a:pt x="642" y="2"/>
                  </a:lnTo>
                  <a:lnTo>
                    <a:pt x="654" y="3"/>
                  </a:lnTo>
                  <a:lnTo>
                    <a:pt x="667" y="5"/>
                  </a:lnTo>
                  <a:lnTo>
                    <a:pt x="682" y="8"/>
                  </a:lnTo>
                  <a:lnTo>
                    <a:pt x="697" y="13"/>
                  </a:lnTo>
                  <a:lnTo>
                    <a:pt x="711" y="19"/>
                  </a:lnTo>
                  <a:lnTo>
                    <a:pt x="723" y="25"/>
                  </a:lnTo>
                  <a:lnTo>
                    <a:pt x="736" y="30"/>
                  </a:lnTo>
                  <a:lnTo>
                    <a:pt x="750" y="35"/>
                  </a:lnTo>
                  <a:lnTo>
                    <a:pt x="764" y="38"/>
                  </a:lnTo>
                  <a:lnTo>
                    <a:pt x="779" y="40"/>
                  </a:lnTo>
                  <a:lnTo>
                    <a:pt x="792" y="41"/>
                  </a:lnTo>
                  <a:lnTo>
                    <a:pt x="806" y="42"/>
                  </a:lnTo>
                  <a:lnTo>
                    <a:pt x="819" y="42"/>
                  </a:lnTo>
                  <a:lnTo>
                    <a:pt x="830" y="41"/>
                  </a:lnTo>
                  <a:lnTo>
                    <a:pt x="844" y="41"/>
                  </a:lnTo>
                  <a:lnTo>
                    <a:pt x="844" y="45"/>
                  </a:lnTo>
                  <a:lnTo>
                    <a:pt x="838" y="52"/>
                  </a:lnTo>
                  <a:lnTo>
                    <a:pt x="833" y="58"/>
                  </a:lnTo>
                  <a:lnTo>
                    <a:pt x="820" y="75"/>
                  </a:lnTo>
                  <a:lnTo>
                    <a:pt x="805" y="96"/>
                  </a:lnTo>
                  <a:lnTo>
                    <a:pt x="788" y="119"/>
                  </a:lnTo>
                  <a:lnTo>
                    <a:pt x="768" y="143"/>
                  </a:lnTo>
                  <a:lnTo>
                    <a:pt x="749" y="165"/>
                  </a:lnTo>
                  <a:lnTo>
                    <a:pt x="729" y="185"/>
                  </a:lnTo>
                  <a:lnTo>
                    <a:pt x="710" y="200"/>
                  </a:lnTo>
                  <a:lnTo>
                    <a:pt x="691" y="208"/>
                  </a:lnTo>
                  <a:lnTo>
                    <a:pt x="680" y="211"/>
                  </a:lnTo>
                  <a:lnTo>
                    <a:pt x="665" y="217"/>
                  </a:lnTo>
                  <a:lnTo>
                    <a:pt x="647" y="223"/>
                  </a:lnTo>
                  <a:lnTo>
                    <a:pt x="630" y="229"/>
                  </a:lnTo>
                  <a:lnTo>
                    <a:pt x="610" y="234"/>
                  </a:lnTo>
                  <a:lnTo>
                    <a:pt x="593" y="239"/>
                  </a:lnTo>
                  <a:lnTo>
                    <a:pt x="576" y="242"/>
                  </a:lnTo>
                  <a:lnTo>
                    <a:pt x="561" y="243"/>
                  </a:lnTo>
                  <a:lnTo>
                    <a:pt x="546" y="242"/>
                  </a:lnTo>
                  <a:lnTo>
                    <a:pt x="530" y="239"/>
                  </a:lnTo>
                  <a:lnTo>
                    <a:pt x="513" y="234"/>
                  </a:lnTo>
                  <a:lnTo>
                    <a:pt x="495" y="229"/>
                  </a:lnTo>
                  <a:lnTo>
                    <a:pt x="479" y="223"/>
                  </a:lnTo>
                  <a:lnTo>
                    <a:pt x="465" y="217"/>
                  </a:lnTo>
                  <a:lnTo>
                    <a:pt x="455" y="212"/>
                  </a:lnTo>
                  <a:lnTo>
                    <a:pt x="449" y="209"/>
                  </a:lnTo>
                  <a:lnTo>
                    <a:pt x="442" y="204"/>
                  </a:lnTo>
                  <a:lnTo>
                    <a:pt x="437" y="200"/>
                  </a:lnTo>
                  <a:lnTo>
                    <a:pt x="431" y="196"/>
                  </a:lnTo>
                  <a:lnTo>
                    <a:pt x="424" y="192"/>
                  </a:lnTo>
                  <a:lnTo>
                    <a:pt x="419" y="190"/>
                  </a:lnTo>
                  <a:lnTo>
                    <a:pt x="414" y="190"/>
                  </a:lnTo>
                  <a:lnTo>
                    <a:pt x="406" y="190"/>
                  </a:lnTo>
                  <a:lnTo>
                    <a:pt x="399" y="192"/>
                  </a:lnTo>
                  <a:lnTo>
                    <a:pt x="392" y="194"/>
                  </a:lnTo>
                  <a:lnTo>
                    <a:pt x="384" y="195"/>
                  </a:lnTo>
                  <a:lnTo>
                    <a:pt x="378" y="197"/>
                  </a:lnTo>
                  <a:lnTo>
                    <a:pt x="373" y="200"/>
                  </a:lnTo>
                  <a:lnTo>
                    <a:pt x="368" y="204"/>
                  </a:lnTo>
                  <a:lnTo>
                    <a:pt x="366" y="209"/>
                  </a:lnTo>
                  <a:lnTo>
                    <a:pt x="368" y="212"/>
                  </a:lnTo>
                  <a:lnTo>
                    <a:pt x="372" y="215"/>
                  </a:lnTo>
                  <a:lnTo>
                    <a:pt x="377" y="216"/>
                  </a:lnTo>
                  <a:lnTo>
                    <a:pt x="383" y="216"/>
                  </a:lnTo>
                  <a:lnTo>
                    <a:pt x="389" y="216"/>
                  </a:lnTo>
                  <a:lnTo>
                    <a:pt x="396" y="216"/>
                  </a:lnTo>
                  <a:lnTo>
                    <a:pt x="406" y="215"/>
                  </a:lnTo>
                  <a:lnTo>
                    <a:pt x="414" y="214"/>
                  </a:lnTo>
                  <a:lnTo>
                    <a:pt x="423" y="212"/>
                  </a:lnTo>
                  <a:lnTo>
                    <a:pt x="431" y="211"/>
                  </a:lnTo>
                  <a:lnTo>
                    <a:pt x="439" y="210"/>
                  </a:lnTo>
                  <a:lnTo>
                    <a:pt x="448" y="210"/>
                  </a:lnTo>
                  <a:lnTo>
                    <a:pt x="457" y="210"/>
                  </a:lnTo>
                  <a:lnTo>
                    <a:pt x="468" y="212"/>
                  </a:lnTo>
                  <a:lnTo>
                    <a:pt x="482" y="216"/>
                  </a:lnTo>
                  <a:lnTo>
                    <a:pt x="498" y="222"/>
                  </a:lnTo>
                  <a:lnTo>
                    <a:pt x="516" y="230"/>
                  </a:lnTo>
                  <a:lnTo>
                    <a:pt x="539" y="240"/>
                  </a:lnTo>
                  <a:lnTo>
                    <a:pt x="556" y="252"/>
                  </a:lnTo>
                  <a:lnTo>
                    <a:pt x="574" y="267"/>
                  </a:lnTo>
                  <a:lnTo>
                    <a:pt x="587" y="284"/>
                  </a:lnTo>
                  <a:lnTo>
                    <a:pt x="601" y="305"/>
                  </a:lnTo>
                  <a:lnTo>
                    <a:pt x="612" y="326"/>
                  </a:lnTo>
                  <a:lnTo>
                    <a:pt x="621" y="349"/>
                  </a:lnTo>
                  <a:lnTo>
                    <a:pt x="628" y="375"/>
                  </a:lnTo>
                  <a:lnTo>
                    <a:pt x="632" y="399"/>
                  </a:lnTo>
                  <a:lnTo>
                    <a:pt x="635" y="415"/>
                  </a:lnTo>
                  <a:lnTo>
                    <a:pt x="635" y="431"/>
                  </a:lnTo>
                  <a:lnTo>
                    <a:pt x="635" y="447"/>
                  </a:lnTo>
                  <a:lnTo>
                    <a:pt x="632" y="462"/>
                  </a:lnTo>
                  <a:lnTo>
                    <a:pt x="622" y="451"/>
                  </a:lnTo>
                  <a:lnTo>
                    <a:pt x="608" y="441"/>
                  </a:lnTo>
                  <a:lnTo>
                    <a:pt x="590" y="431"/>
                  </a:lnTo>
                  <a:lnTo>
                    <a:pt x="570" y="423"/>
                  </a:lnTo>
                  <a:lnTo>
                    <a:pt x="549" y="416"/>
                  </a:lnTo>
                  <a:lnTo>
                    <a:pt x="528" y="409"/>
                  </a:lnTo>
                  <a:lnTo>
                    <a:pt x="508" y="406"/>
                  </a:lnTo>
                  <a:lnTo>
                    <a:pt x="491" y="403"/>
                  </a:lnTo>
                  <a:lnTo>
                    <a:pt x="480" y="400"/>
                  </a:lnTo>
                  <a:lnTo>
                    <a:pt x="468" y="398"/>
                  </a:lnTo>
                  <a:lnTo>
                    <a:pt x="455" y="396"/>
                  </a:lnTo>
                  <a:lnTo>
                    <a:pt x="441" y="390"/>
                  </a:lnTo>
                  <a:lnTo>
                    <a:pt x="429" y="384"/>
                  </a:lnTo>
                  <a:lnTo>
                    <a:pt x="417" y="375"/>
                  </a:lnTo>
                  <a:lnTo>
                    <a:pt x="408" y="362"/>
                  </a:lnTo>
                  <a:lnTo>
                    <a:pt x="401" y="347"/>
                  </a:lnTo>
                  <a:lnTo>
                    <a:pt x="392" y="326"/>
                  </a:lnTo>
                  <a:lnTo>
                    <a:pt x="381" y="308"/>
                  </a:lnTo>
                  <a:lnTo>
                    <a:pt x="376" y="290"/>
                  </a:lnTo>
                  <a:lnTo>
                    <a:pt x="376" y="262"/>
                  </a:lnTo>
                  <a:lnTo>
                    <a:pt x="374" y="254"/>
                  </a:lnTo>
                  <a:lnTo>
                    <a:pt x="371" y="246"/>
                  </a:lnTo>
                  <a:lnTo>
                    <a:pt x="365" y="239"/>
                  </a:lnTo>
                  <a:lnTo>
                    <a:pt x="359" y="232"/>
                  </a:lnTo>
                  <a:lnTo>
                    <a:pt x="351" y="226"/>
                  </a:lnTo>
                  <a:lnTo>
                    <a:pt x="343" y="222"/>
                  </a:lnTo>
                  <a:lnTo>
                    <a:pt x="338" y="217"/>
                  </a:lnTo>
                  <a:lnTo>
                    <a:pt x="332" y="215"/>
                  </a:lnTo>
                  <a:lnTo>
                    <a:pt x="324" y="211"/>
                  </a:lnTo>
                  <a:lnTo>
                    <a:pt x="317" y="209"/>
                  </a:lnTo>
                  <a:lnTo>
                    <a:pt x="312" y="210"/>
                  </a:lnTo>
                  <a:lnTo>
                    <a:pt x="311" y="214"/>
                  </a:lnTo>
                  <a:lnTo>
                    <a:pt x="312" y="220"/>
                  </a:lnTo>
                  <a:lnTo>
                    <a:pt x="313" y="226"/>
                  </a:lnTo>
                  <a:lnTo>
                    <a:pt x="315" y="233"/>
                  </a:lnTo>
                  <a:lnTo>
                    <a:pt x="318" y="240"/>
                  </a:lnTo>
                  <a:lnTo>
                    <a:pt x="323" y="245"/>
                  </a:lnTo>
                  <a:lnTo>
                    <a:pt x="331" y="253"/>
                  </a:lnTo>
                  <a:lnTo>
                    <a:pt x="342" y="263"/>
                  </a:lnTo>
                  <a:lnTo>
                    <a:pt x="355" y="276"/>
                  </a:lnTo>
                  <a:lnTo>
                    <a:pt x="369" y="291"/>
                  </a:lnTo>
                  <a:lnTo>
                    <a:pt x="383" y="308"/>
                  </a:lnTo>
                  <a:lnTo>
                    <a:pt x="393" y="328"/>
                  </a:lnTo>
                  <a:lnTo>
                    <a:pt x="402" y="349"/>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82" name="Freeform 303">
              <a:extLst>
                <a:ext uri="{FF2B5EF4-FFF2-40B4-BE49-F238E27FC236}">
                  <a16:creationId xmlns:a16="http://schemas.microsoft.com/office/drawing/2014/main" xmlns="" id="{F8A63B91-F1A1-442E-95B3-92E05F9D132B}"/>
                </a:ext>
              </a:extLst>
            </p:cNvPr>
            <p:cNvSpPr>
              <a:spLocks/>
            </p:cNvSpPr>
            <p:nvPr/>
          </p:nvSpPr>
          <p:spPr bwMode="auto">
            <a:xfrm>
              <a:off x="2558" y="607"/>
              <a:ext cx="126" cy="129"/>
            </a:xfrm>
            <a:custGeom>
              <a:avLst/>
              <a:gdLst>
                <a:gd name="T0" fmla="*/ 6 w 253"/>
                <a:gd name="T1" fmla="*/ 8 h 258"/>
                <a:gd name="T2" fmla="*/ 6 w 253"/>
                <a:gd name="T3" fmla="*/ 8 h 258"/>
                <a:gd name="T4" fmla="*/ 6 w 253"/>
                <a:gd name="T5" fmla="*/ 8 h 258"/>
                <a:gd name="T6" fmla="*/ 7 w 253"/>
                <a:gd name="T7" fmla="*/ 8 h 258"/>
                <a:gd name="T8" fmla="*/ 7 w 253"/>
                <a:gd name="T9" fmla="*/ 8 h 258"/>
                <a:gd name="T10" fmla="*/ 7 w 253"/>
                <a:gd name="T11" fmla="*/ 8 h 258"/>
                <a:gd name="T12" fmla="*/ 7 w 253"/>
                <a:gd name="T13" fmla="*/ 8 h 258"/>
                <a:gd name="T14" fmla="*/ 7 w 253"/>
                <a:gd name="T15" fmla="*/ 8 h 258"/>
                <a:gd name="T16" fmla="*/ 7 w 253"/>
                <a:gd name="T17" fmla="*/ 8 h 258"/>
                <a:gd name="T18" fmla="*/ 7 w 253"/>
                <a:gd name="T19" fmla="*/ 8 h 258"/>
                <a:gd name="T20" fmla="*/ 7 w 253"/>
                <a:gd name="T21" fmla="*/ 8 h 258"/>
                <a:gd name="T22" fmla="*/ 6 w 253"/>
                <a:gd name="T23" fmla="*/ 8 h 258"/>
                <a:gd name="T24" fmla="*/ 6 w 253"/>
                <a:gd name="T25" fmla="*/ 7 h 258"/>
                <a:gd name="T26" fmla="*/ 6 w 253"/>
                <a:gd name="T27" fmla="*/ 7 h 258"/>
                <a:gd name="T28" fmla="*/ 6 w 253"/>
                <a:gd name="T29" fmla="*/ 7 h 258"/>
                <a:gd name="T30" fmla="*/ 6 w 253"/>
                <a:gd name="T31" fmla="*/ 6 h 258"/>
                <a:gd name="T32" fmla="*/ 6 w 253"/>
                <a:gd name="T33" fmla="*/ 6 h 258"/>
                <a:gd name="T34" fmla="*/ 7 w 253"/>
                <a:gd name="T35" fmla="*/ 6 h 258"/>
                <a:gd name="T36" fmla="*/ 7 w 253"/>
                <a:gd name="T37" fmla="*/ 5 h 258"/>
                <a:gd name="T38" fmla="*/ 7 w 253"/>
                <a:gd name="T39" fmla="*/ 4 h 258"/>
                <a:gd name="T40" fmla="*/ 6 w 253"/>
                <a:gd name="T41" fmla="*/ 2 h 258"/>
                <a:gd name="T42" fmla="*/ 4 w 253"/>
                <a:gd name="T43" fmla="*/ 2 h 258"/>
                <a:gd name="T44" fmla="*/ 2 w 253"/>
                <a:gd name="T45" fmla="*/ 1 h 258"/>
                <a:gd name="T46" fmla="*/ 1 w 253"/>
                <a:gd name="T47" fmla="*/ 1 h 258"/>
                <a:gd name="T48" fmla="*/ 0 w 253"/>
                <a:gd name="T49" fmla="*/ 1 h 258"/>
                <a:gd name="T50" fmla="*/ 0 w 253"/>
                <a:gd name="T51" fmla="*/ 1 h 258"/>
                <a:gd name="T52" fmla="*/ 0 w 253"/>
                <a:gd name="T53" fmla="*/ 1 h 258"/>
                <a:gd name="T54" fmla="*/ 0 w 253"/>
                <a:gd name="T55" fmla="*/ 2 h 258"/>
                <a:gd name="T56" fmla="*/ 1 w 253"/>
                <a:gd name="T57" fmla="*/ 3 h 258"/>
                <a:gd name="T58" fmla="*/ 1 w 253"/>
                <a:gd name="T59" fmla="*/ 4 h 258"/>
                <a:gd name="T60" fmla="*/ 1 w 253"/>
                <a:gd name="T61" fmla="*/ 5 h 258"/>
                <a:gd name="T62" fmla="*/ 2 w 253"/>
                <a:gd name="T63" fmla="*/ 6 h 258"/>
                <a:gd name="T64" fmla="*/ 3 w 253"/>
                <a:gd name="T65" fmla="*/ 8 h 258"/>
                <a:gd name="T66" fmla="*/ 4 w 253"/>
                <a:gd name="T67" fmla="*/ 8 h 2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53" h="258">
                  <a:moveTo>
                    <a:pt x="192" y="258"/>
                  </a:moveTo>
                  <a:lnTo>
                    <a:pt x="192" y="249"/>
                  </a:lnTo>
                  <a:lnTo>
                    <a:pt x="196" y="240"/>
                  </a:lnTo>
                  <a:lnTo>
                    <a:pt x="200" y="235"/>
                  </a:lnTo>
                  <a:lnTo>
                    <a:pt x="208" y="231"/>
                  </a:lnTo>
                  <a:lnTo>
                    <a:pt x="217" y="230"/>
                  </a:lnTo>
                  <a:lnTo>
                    <a:pt x="222" y="231"/>
                  </a:lnTo>
                  <a:lnTo>
                    <a:pt x="227" y="235"/>
                  </a:lnTo>
                  <a:lnTo>
                    <a:pt x="229" y="238"/>
                  </a:lnTo>
                  <a:lnTo>
                    <a:pt x="230" y="240"/>
                  </a:lnTo>
                  <a:lnTo>
                    <a:pt x="234" y="242"/>
                  </a:lnTo>
                  <a:lnTo>
                    <a:pt x="238" y="242"/>
                  </a:lnTo>
                  <a:lnTo>
                    <a:pt x="244" y="243"/>
                  </a:lnTo>
                  <a:lnTo>
                    <a:pt x="250" y="244"/>
                  </a:lnTo>
                  <a:lnTo>
                    <a:pt x="253" y="244"/>
                  </a:lnTo>
                  <a:lnTo>
                    <a:pt x="253" y="243"/>
                  </a:lnTo>
                  <a:lnTo>
                    <a:pt x="251" y="239"/>
                  </a:lnTo>
                  <a:lnTo>
                    <a:pt x="248" y="235"/>
                  </a:lnTo>
                  <a:lnTo>
                    <a:pt x="244" y="231"/>
                  </a:lnTo>
                  <a:lnTo>
                    <a:pt x="240" y="228"/>
                  </a:lnTo>
                  <a:lnTo>
                    <a:pt x="235" y="223"/>
                  </a:lnTo>
                  <a:lnTo>
                    <a:pt x="232" y="225"/>
                  </a:lnTo>
                  <a:lnTo>
                    <a:pt x="226" y="227"/>
                  </a:lnTo>
                  <a:lnTo>
                    <a:pt x="220" y="227"/>
                  </a:lnTo>
                  <a:lnTo>
                    <a:pt x="214" y="223"/>
                  </a:lnTo>
                  <a:lnTo>
                    <a:pt x="210" y="216"/>
                  </a:lnTo>
                  <a:lnTo>
                    <a:pt x="207" y="211"/>
                  </a:lnTo>
                  <a:lnTo>
                    <a:pt x="206" y="205"/>
                  </a:lnTo>
                  <a:lnTo>
                    <a:pt x="207" y="200"/>
                  </a:lnTo>
                  <a:lnTo>
                    <a:pt x="208" y="197"/>
                  </a:lnTo>
                  <a:lnTo>
                    <a:pt x="210" y="194"/>
                  </a:lnTo>
                  <a:lnTo>
                    <a:pt x="212" y="192"/>
                  </a:lnTo>
                  <a:lnTo>
                    <a:pt x="213" y="190"/>
                  </a:lnTo>
                  <a:lnTo>
                    <a:pt x="218" y="186"/>
                  </a:lnTo>
                  <a:lnTo>
                    <a:pt x="223" y="183"/>
                  </a:lnTo>
                  <a:lnTo>
                    <a:pt x="229" y="181"/>
                  </a:lnTo>
                  <a:lnTo>
                    <a:pt x="235" y="179"/>
                  </a:lnTo>
                  <a:lnTo>
                    <a:pt x="240" y="154"/>
                  </a:lnTo>
                  <a:lnTo>
                    <a:pt x="240" y="129"/>
                  </a:lnTo>
                  <a:lnTo>
                    <a:pt x="233" y="106"/>
                  </a:lnTo>
                  <a:lnTo>
                    <a:pt x="219" y="84"/>
                  </a:lnTo>
                  <a:lnTo>
                    <a:pt x="199" y="64"/>
                  </a:lnTo>
                  <a:lnTo>
                    <a:pt x="174" y="48"/>
                  </a:lnTo>
                  <a:lnTo>
                    <a:pt x="142" y="35"/>
                  </a:lnTo>
                  <a:lnTo>
                    <a:pt x="103" y="27"/>
                  </a:lnTo>
                  <a:lnTo>
                    <a:pt x="88" y="25"/>
                  </a:lnTo>
                  <a:lnTo>
                    <a:pt x="73" y="22"/>
                  </a:lnTo>
                  <a:lnTo>
                    <a:pt x="57" y="18"/>
                  </a:lnTo>
                  <a:lnTo>
                    <a:pt x="43" y="13"/>
                  </a:lnTo>
                  <a:lnTo>
                    <a:pt x="29" y="9"/>
                  </a:lnTo>
                  <a:lnTo>
                    <a:pt x="17" y="5"/>
                  </a:lnTo>
                  <a:lnTo>
                    <a:pt x="7" y="2"/>
                  </a:lnTo>
                  <a:lnTo>
                    <a:pt x="0" y="0"/>
                  </a:lnTo>
                  <a:lnTo>
                    <a:pt x="9" y="12"/>
                  </a:lnTo>
                  <a:lnTo>
                    <a:pt x="16" y="27"/>
                  </a:lnTo>
                  <a:lnTo>
                    <a:pt x="24" y="43"/>
                  </a:lnTo>
                  <a:lnTo>
                    <a:pt x="30" y="61"/>
                  </a:lnTo>
                  <a:lnTo>
                    <a:pt x="36" y="78"/>
                  </a:lnTo>
                  <a:lnTo>
                    <a:pt x="40" y="95"/>
                  </a:lnTo>
                  <a:lnTo>
                    <a:pt x="45" y="111"/>
                  </a:lnTo>
                  <a:lnTo>
                    <a:pt x="48" y="126"/>
                  </a:lnTo>
                  <a:lnTo>
                    <a:pt x="53" y="143"/>
                  </a:lnTo>
                  <a:lnTo>
                    <a:pt x="60" y="162"/>
                  </a:lnTo>
                  <a:lnTo>
                    <a:pt x="69" y="184"/>
                  </a:lnTo>
                  <a:lnTo>
                    <a:pt x="84" y="206"/>
                  </a:lnTo>
                  <a:lnTo>
                    <a:pt x="103" y="225"/>
                  </a:lnTo>
                  <a:lnTo>
                    <a:pt x="127" y="242"/>
                  </a:lnTo>
                  <a:lnTo>
                    <a:pt x="157" y="253"/>
                  </a:lnTo>
                  <a:lnTo>
                    <a:pt x="192" y="258"/>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83" name="Freeform 304">
              <a:extLst>
                <a:ext uri="{FF2B5EF4-FFF2-40B4-BE49-F238E27FC236}">
                  <a16:creationId xmlns:a16="http://schemas.microsoft.com/office/drawing/2014/main" xmlns="" id="{C58B2C75-ACD4-478D-AAE4-82644B95A76F}"/>
                </a:ext>
              </a:extLst>
            </p:cNvPr>
            <p:cNvSpPr>
              <a:spLocks/>
            </p:cNvSpPr>
            <p:nvPr/>
          </p:nvSpPr>
          <p:spPr bwMode="auto">
            <a:xfrm>
              <a:off x="2694" y="683"/>
              <a:ext cx="13" cy="14"/>
            </a:xfrm>
            <a:custGeom>
              <a:avLst/>
              <a:gdLst>
                <a:gd name="T0" fmla="*/ 0 w 26"/>
                <a:gd name="T1" fmla="*/ 1 h 28"/>
                <a:gd name="T2" fmla="*/ 1 w 26"/>
                <a:gd name="T3" fmla="*/ 1 h 28"/>
                <a:gd name="T4" fmla="*/ 1 w 26"/>
                <a:gd name="T5" fmla="*/ 1 h 28"/>
                <a:gd name="T6" fmla="*/ 1 w 26"/>
                <a:gd name="T7" fmla="*/ 0 h 28"/>
                <a:gd name="T8" fmla="*/ 1 w 26"/>
                <a:gd name="T9" fmla="*/ 0 h 28"/>
                <a:gd name="T10" fmla="*/ 1 w 26"/>
                <a:gd name="T11" fmla="*/ 1 h 28"/>
                <a:gd name="T12" fmla="*/ 1 w 26"/>
                <a:gd name="T13" fmla="*/ 1 h 28"/>
                <a:gd name="T14" fmla="*/ 1 w 26"/>
                <a:gd name="T15" fmla="*/ 1 h 28"/>
                <a:gd name="T16" fmla="*/ 1 w 26"/>
                <a:gd name="T17" fmla="*/ 1 h 28"/>
                <a:gd name="T18" fmla="*/ 1 w 26"/>
                <a:gd name="T19" fmla="*/ 1 h 28"/>
                <a:gd name="T20" fmla="*/ 1 w 26"/>
                <a:gd name="T21" fmla="*/ 1 h 28"/>
                <a:gd name="T22" fmla="*/ 1 w 26"/>
                <a:gd name="T23" fmla="*/ 1 h 28"/>
                <a:gd name="T24" fmla="*/ 1 w 26"/>
                <a:gd name="T25" fmla="*/ 1 h 28"/>
                <a:gd name="T26" fmla="*/ 1 w 26"/>
                <a:gd name="T27" fmla="*/ 1 h 28"/>
                <a:gd name="T28" fmla="*/ 1 w 26"/>
                <a:gd name="T29" fmla="*/ 1 h 28"/>
                <a:gd name="T30" fmla="*/ 1 w 26"/>
                <a:gd name="T31" fmla="*/ 1 h 28"/>
                <a:gd name="T32" fmla="*/ 0 w 26"/>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 h="28">
                  <a:moveTo>
                    <a:pt x="0" y="11"/>
                  </a:moveTo>
                  <a:lnTo>
                    <a:pt x="1" y="6"/>
                  </a:lnTo>
                  <a:lnTo>
                    <a:pt x="5" y="2"/>
                  </a:lnTo>
                  <a:lnTo>
                    <a:pt x="9" y="0"/>
                  </a:lnTo>
                  <a:lnTo>
                    <a:pt x="14" y="0"/>
                  </a:lnTo>
                  <a:lnTo>
                    <a:pt x="18" y="2"/>
                  </a:lnTo>
                  <a:lnTo>
                    <a:pt x="23" y="4"/>
                  </a:lnTo>
                  <a:lnTo>
                    <a:pt x="25" y="8"/>
                  </a:lnTo>
                  <a:lnTo>
                    <a:pt x="26" y="14"/>
                  </a:lnTo>
                  <a:lnTo>
                    <a:pt x="25" y="19"/>
                  </a:lnTo>
                  <a:lnTo>
                    <a:pt x="23" y="24"/>
                  </a:lnTo>
                  <a:lnTo>
                    <a:pt x="18" y="26"/>
                  </a:lnTo>
                  <a:lnTo>
                    <a:pt x="15" y="28"/>
                  </a:lnTo>
                  <a:lnTo>
                    <a:pt x="10" y="26"/>
                  </a:lnTo>
                  <a:lnTo>
                    <a:pt x="6" y="22"/>
                  </a:lnTo>
                  <a:lnTo>
                    <a:pt x="1" y="17"/>
                  </a:lnTo>
                  <a:lnTo>
                    <a:pt x="0" y="1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84" name="Freeform 305">
              <a:extLst>
                <a:ext uri="{FF2B5EF4-FFF2-40B4-BE49-F238E27FC236}">
                  <a16:creationId xmlns:a16="http://schemas.microsoft.com/office/drawing/2014/main" xmlns="" id="{30A8F62D-9F99-4E19-A4D9-39CB0CE8159D}"/>
                </a:ext>
              </a:extLst>
            </p:cNvPr>
            <p:cNvSpPr>
              <a:spLocks/>
            </p:cNvSpPr>
            <p:nvPr/>
          </p:nvSpPr>
          <p:spPr bwMode="auto">
            <a:xfrm>
              <a:off x="2721" y="702"/>
              <a:ext cx="14" cy="14"/>
            </a:xfrm>
            <a:custGeom>
              <a:avLst/>
              <a:gdLst>
                <a:gd name="T0" fmla="*/ 0 w 29"/>
                <a:gd name="T1" fmla="*/ 0 h 29"/>
                <a:gd name="T2" fmla="*/ 0 w 29"/>
                <a:gd name="T3" fmla="*/ 0 h 29"/>
                <a:gd name="T4" fmla="*/ 0 w 29"/>
                <a:gd name="T5" fmla="*/ 0 h 29"/>
                <a:gd name="T6" fmla="*/ 0 w 29"/>
                <a:gd name="T7" fmla="*/ 0 h 29"/>
                <a:gd name="T8" fmla="*/ 0 w 29"/>
                <a:gd name="T9" fmla="*/ 0 h 29"/>
                <a:gd name="T10" fmla="*/ 0 w 29"/>
                <a:gd name="T11" fmla="*/ 0 h 29"/>
                <a:gd name="T12" fmla="*/ 0 w 29"/>
                <a:gd name="T13" fmla="*/ 0 h 29"/>
                <a:gd name="T14" fmla="*/ 0 w 29"/>
                <a:gd name="T15" fmla="*/ 0 h 29"/>
                <a:gd name="T16" fmla="*/ 0 w 29"/>
                <a:gd name="T17" fmla="*/ 0 h 29"/>
                <a:gd name="T18" fmla="*/ 0 w 29"/>
                <a:gd name="T19" fmla="*/ 0 h 29"/>
                <a:gd name="T20" fmla="*/ 0 w 29"/>
                <a:gd name="T21" fmla="*/ 0 h 29"/>
                <a:gd name="T22" fmla="*/ 0 w 29"/>
                <a:gd name="T23" fmla="*/ 0 h 29"/>
                <a:gd name="T24" fmla="*/ 0 w 29"/>
                <a:gd name="T25" fmla="*/ 0 h 29"/>
                <a:gd name="T26" fmla="*/ 0 w 29"/>
                <a:gd name="T27" fmla="*/ 0 h 29"/>
                <a:gd name="T28" fmla="*/ 0 w 29"/>
                <a:gd name="T29" fmla="*/ 0 h 29"/>
                <a:gd name="T30" fmla="*/ 0 w 29"/>
                <a:gd name="T31" fmla="*/ 0 h 29"/>
                <a:gd name="T32" fmla="*/ 0 w 29"/>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29">
                  <a:moveTo>
                    <a:pt x="2" y="3"/>
                  </a:moveTo>
                  <a:lnTo>
                    <a:pt x="8" y="1"/>
                  </a:lnTo>
                  <a:lnTo>
                    <a:pt x="14" y="0"/>
                  </a:lnTo>
                  <a:lnTo>
                    <a:pt x="21" y="2"/>
                  </a:lnTo>
                  <a:lnTo>
                    <a:pt x="25" y="4"/>
                  </a:lnTo>
                  <a:lnTo>
                    <a:pt x="28" y="9"/>
                  </a:lnTo>
                  <a:lnTo>
                    <a:pt x="29" y="15"/>
                  </a:lnTo>
                  <a:lnTo>
                    <a:pt x="29" y="22"/>
                  </a:lnTo>
                  <a:lnTo>
                    <a:pt x="27" y="26"/>
                  </a:lnTo>
                  <a:lnTo>
                    <a:pt x="22" y="29"/>
                  </a:lnTo>
                  <a:lnTo>
                    <a:pt x="15" y="29"/>
                  </a:lnTo>
                  <a:lnTo>
                    <a:pt x="8" y="27"/>
                  </a:lnTo>
                  <a:lnTo>
                    <a:pt x="5" y="23"/>
                  </a:lnTo>
                  <a:lnTo>
                    <a:pt x="2" y="18"/>
                  </a:lnTo>
                  <a:lnTo>
                    <a:pt x="0" y="12"/>
                  </a:lnTo>
                  <a:lnTo>
                    <a:pt x="0" y="8"/>
                  </a:lnTo>
                  <a:lnTo>
                    <a:pt x="2" y="3"/>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85" name="Freeform 306">
              <a:extLst>
                <a:ext uri="{FF2B5EF4-FFF2-40B4-BE49-F238E27FC236}">
                  <a16:creationId xmlns:a16="http://schemas.microsoft.com/office/drawing/2014/main" xmlns="" id="{0FC87464-80C1-428F-B489-5F424B57188B}"/>
                </a:ext>
              </a:extLst>
            </p:cNvPr>
            <p:cNvSpPr>
              <a:spLocks/>
            </p:cNvSpPr>
            <p:nvPr/>
          </p:nvSpPr>
          <p:spPr bwMode="auto">
            <a:xfrm>
              <a:off x="2689" y="719"/>
              <a:ext cx="14" cy="15"/>
            </a:xfrm>
            <a:custGeom>
              <a:avLst/>
              <a:gdLst>
                <a:gd name="T0" fmla="*/ 1 w 27"/>
                <a:gd name="T1" fmla="*/ 1 h 29"/>
                <a:gd name="T2" fmla="*/ 1 w 27"/>
                <a:gd name="T3" fmla="*/ 1 h 29"/>
                <a:gd name="T4" fmla="*/ 1 w 27"/>
                <a:gd name="T5" fmla="*/ 0 h 29"/>
                <a:gd name="T6" fmla="*/ 1 w 27"/>
                <a:gd name="T7" fmla="*/ 0 h 29"/>
                <a:gd name="T8" fmla="*/ 1 w 27"/>
                <a:gd name="T9" fmla="*/ 1 h 29"/>
                <a:gd name="T10" fmla="*/ 1 w 27"/>
                <a:gd name="T11" fmla="*/ 1 h 29"/>
                <a:gd name="T12" fmla="*/ 1 w 27"/>
                <a:gd name="T13" fmla="*/ 1 h 29"/>
                <a:gd name="T14" fmla="*/ 1 w 27"/>
                <a:gd name="T15" fmla="*/ 1 h 29"/>
                <a:gd name="T16" fmla="*/ 1 w 27"/>
                <a:gd name="T17" fmla="*/ 1 h 29"/>
                <a:gd name="T18" fmla="*/ 1 w 27"/>
                <a:gd name="T19" fmla="*/ 1 h 29"/>
                <a:gd name="T20" fmla="*/ 1 w 27"/>
                <a:gd name="T21" fmla="*/ 1 h 29"/>
                <a:gd name="T22" fmla="*/ 1 w 27"/>
                <a:gd name="T23" fmla="*/ 1 h 29"/>
                <a:gd name="T24" fmla="*/ 1 w 27"/>
                <a:gd name="T25" fmla="*/ 1 h 29"/>
                <a:gd name="T26" fmla="*/ 1 w 27"/>
                <a:gd name="T27" fmla="*/ 1 h 29"/>
                <a:gd name="T28" fmla="*/ 0 w 27"/>
                <a:gd name="T29" fmla="*/ 1 h 29"/>
                <a:gd name="T30" fmla="*/ 0 w 27"/>
                <a:gd name="T31" fmla="*/ 1 h 29"/>
                <a:gd name="T32" fmla="*/ 1 w 27"/>
                <a:gd name="T33" fmla="*/ 1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29">
                  <a:moveTo>
                    <a:pt x="2" y="6"/>
                  </a:moveTo>
                  <a:lnTo>
                    <a:pt x="5" y="3"/>
                  </a:lnTo>
                  <a:lnTo>
                    <a:pt x="11" y="0"/>
                  </a:lnTo>
                  <a:lnTo>
                    <a:pt x="18" y="0"/>
                  </a:lnTo>
                  <a:lnTo>
                    <a:pt x="24" y="4"/>
                  </a:lnTo>
                  <a:lnTo>
                    <a:pt x="27" y="10"/>
                  </a:lnTo>
                  <a:lnTo>
                    <a:pt x="27" y="15"/>
                  </a:lnTo>
                  <a:lnTo>
                    <a:pt x="25" y="21"/>
                  </a:lnTo>
                  <a:lnTo>
                    <a:pt x="23" y="26"/>
                  </a:lnTo>
                  <a:lnTo>
                    <a:pt x="18" y="28"/>
                  </a:lnTo>
                  <a:lnTo>
                    <a:pt x="13" y="29"/>
                  </a:lnTo>
                  <a:lnTo>
                    <a:pt x="8" y="29"/>
                  </a:lnTo>
                  <a:lnTo>
                    <a:pt x="3" y="26"/>
                  </a:lnTo>
                  <a:lnTo>
                    <a:pt x="1" y="21"/>
                  </a:lnTo>
                  <a:lnTo>
                    <a:pt x="0" y="15"/>
                  </a:lnTo>
                  <a:lnTo>
                    <a:pt x="0" y="10"/>
                  </a:lnTo>
                  <a:lnTo>
                    <a:pt x="2" y="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86" name="Freeform 307">
              <a:extLst>
                <a:ext uri="{FF2B5EF4-FFF2-40B4-BE49-F238E27FC236}">
                  <a16:creationId xmlns:a16="http://schemas.microsoft.com/office/drawing/2014/main" xmlns="" id="{0C46A344-6FE6-4B74-AD6B-B899E13FCF62}"/>
                </a:ext>
              </a:extLst>
            </p:cNvPr>
            <p:cNvSpPr>
              <a:spLocks/>
            </p:cNvSpPr>
            <p:nvPr/>
          </p:nvSpPr>
          <p:spPr bwMode="auto">
            <a:xfrm>
              <a:off x="2666" y="702"/>
              <a:ext cx="14" cy="14"/>
            </a:xfrm>
            <a:custGeom>
              <a:avLst/>
              <a:gdLst>
                <a:gd name="T0" fmla="*/ 1 w 28"/>
                <a:gd name="T1" fmla="*/ 1 h 27"/>
                <a:gd name="T2" fmla="*/ 1 w 28"/>
                <a:gd name="T3" fmla="*/ 1 h 27"/>
                <a:gd name="T4" fmla="*/ 0 w 28"/>
                <a:gd name="T5" fmla="*/ 1 h 27"/>
                <a:gd name="T6" fmla="*/ 0 w 28"/>
                <a:gd name="T7" fmla="*/ 1 h 27"/>
                <a:gd name="T8" fmla="*/ 1 w 28"/>
                <a:gd name="T9" fmla="*/ 1 h 27"/>
                <a:gd name="T10" fmla="*/ 1 w 28"/>
                <a:gd name="T11" fmla="*/ 1 h 27"/>
                <a:gd name="T12" fmla="*/ 1 w 28"/>
                <a:gd name="T13" fmla="*/ 1 h 27"/>
                <a:gd name="T14" fmla="*/ 1 w 28"/>
                <a:gd name="T15" fmla="*/ 1 h 27"/>
                <a:gd name="T16" fmla="*/ 1 w 28"/>
                <a:gd name="T17" fmla="*/ 1 h 27"/>
                <a:gd name="T18" fmla="*/ 1 w 28"/>
                <a:gd name="T19" fmla="*/ 1 h 27"/>
                <a:gd name="T20" fmla="*/ 1 w 28"/>
                <a:gd name="T21" fmla="*/ 1 h 27"/>
                <a:gd name="T22" fmla="*/ 1 w 28"/>
                <a:gd name="T23" fmla="*/ 1 h 27"/>
                <a:gd name="T24" fmla="*/ 1 w 28"/>
                <a:gd name="T25" fmla="*/ 1 h 27"/>
                <a:gd name="T26" fmla="*/ 1 w 28"/>
                <a:gd name="T27" fmla="*/ 1 h 27"/>
                <a:gd name="T28" fmla="*/ 1 w 28"/>
                <a:gd name="T29" fmla="*/ 0 h 27"/>
                <a:gd name="T30" fmla="*/ 1 w 28"/>
                <a:gd name="T31" fmla="*/ 0 h 27"/>
                <a:gd name="T32" fmla="*/ 1 w 28"/>
                <a:gd name="T33" fmla="*/ 1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8" h="27">
                  <a:moveTo>
                    <a:pt x="4" y="1"/>
                  </a:moveTo>
                  <a:lnTo>
                    <a:pt x="1" y="6"/>
                  </a:lnTo>
                  <a:lnTo>
                    <a:pt x="0" y="11"/>
                  </a:lnTo>
                  <a:lnTo>
                    <a:pt x="0" y="17"/>
                  </a:lnTo>
                  <a:lnTo>
                    <a:pt x="2" y="23"/>
                  </a:lnTo>
                  <a:lnTo>
                    <a:pt x="6" y="25"/>
                  </a:lnTo>
                  <a:lnTo>
                    <a:pt x="13" y="27"/>
                  </a:lnTo>
                  <a:lnTo>
                    <a:pt x="20" y="27"/>
                  </a:lnTo>
                  <a:lnTo>
                    <a:pt x="25" y="25"/>
                  </a:lnTo>
                  <a:lnTo>
                    <a:pt x="27" y="22"/>
                  </a:lnTo>
                  <a:lnTo>
                    <a:pt x="28" y="16"/>
                  </a:lnTo>
                  <a:lnTo>
                    <a:pt x="28" y="11"/>
                  </a:lnTo>
                  <a:lnTo>
                    <a:pt x="27" y="7"/>
                  </a:lnTo>
                  <a:lnTo>
                    <a:pt x="24" y="3"/>
                  </a:lnTo>
                  <a:lnTo>
                    <a:pt x="17" y="0"/>
                  </a:lnTo>
                  <a:lnTo>
                    <a:pt x="10" y="0"/>
                  </a:lnTo>
                  <a:lnTo>
                    <a:pt x="4"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87" name="Freeform 308">
              <a:extLst>
                <a:ext uri="{FF2B5EF4-FFF2-40B4-BE49-F238E27FC236}">
                  <a16:creationId xmlns:a16="http://schemas.microsoft.com/office/drawing/2014/main" xmlns="" id="{894F6AB3-E322-4551-A980-18525B654759}"/>
                </a:ext>
              </a:extLst>
            </p:cNvPr>
            <p:cNvSpPr>
              <a:spLocks/>
            </p:cNvSpPr>
            <p:nvPr/>
          </p:nvSpPr>
          <p:spPr bwMode="auto">
            <a:xfrm>
              <a:off x="2657" y="728"/>
              <a:ext cx="12" cy="13"/>
            </a:xfrm>
            <a:custGeom>
              <a:avLst/>
              <a:gdLst>
                <a:gd name="T0" fmla="*/ 0 w 24"/>
                <a:gd name="T1" fmla="*/ 1 h 25"/>
                <a:gd name="T2" fmla="*/ 0 w 24"/>
                <a:gd name="T3" fmla="*/ 1 h 25"/>
                <a:gd name="T4" fmla="*/ 0 w 24"/>
                <a:gd name="T5" fmla="*/ 1 h 25"/>
                <a:gd name="T6" fmla="*/ 1 w 24"/>
                <a:gd name="T7" fmla="*/ 1 h 25"/>
                <a:gd name="T8" fmla="*/ 1 w 24"/>
                <a:gd name="T9" fmla="*/ 1 h 25"/>
                <a:gd name="T10" fmla="*/ 1 w 24"/>
                <a:gd name="T11" fmla="*/ 0 h 25"/>
                <a:gd name="T12" fmla="*/ 1 w 24"/>
                <a:gd name="T13" fmla="*/ 1 h 25"/>
                <a:gd name="T14" fmla="*/ 1 w 24"/>
                <a:gd name="T15" fmla="*/ 1 h 25"/>
                <a:gd name="T16" fmla="*/ 1 w 24"/>
                <a:gd name="T17" fmla="*/ 1 h 25"/>
                <a:gd name="T18" fmla="*/ 1 w 24"/>
                <a:gd name="T19" fmla="*/ 1 h 25"/>
                <a:gd name="T20" fmla="*/ 1 w 24"/>
                <a:gd name="T21" fmla="*/ 1 h 25"/>
                <a:gd name="T22" fmla="*/ 1 w 24"/>
                <a:gd name="T23" fmla="*/ 1 h 25"/>
                <a:gd name="T24" fmla="*/ 1 w 24"/>
                <a:gd name="T25" fmla="*/ 1 h 25"/>
                <a:gd name="T26" fmla="*/ 1 w 24"/>
                <a:gd name="T27" fmla="*/ 1 h 25"/>
                <a:gd name="T28" fmla="*/ 1 w 24"/>
                <a:gd name="T29" fmla="*/ 1 h 25"/>
                <a:gd name="T30" fmla="*/ 1 w 24"/>
                <a:gd name="T31" fmla="*/ 1 h 25"/>
                <a:gd name="T32" fmla="*/ 0 w 24"/>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5">
                  <a:moveTo>
                    <a:pt x="0" y="16"/>
                  </a:moveTo>
                  <a:lnTo>
                    <a:pt x="0" y="11"/>
                  </a:lnTo>
                  <a:lnTo>
                    <a:pt x="0" y="7"/>
                  </a:lnTo>
                  <a:lnTo>
                    <a:pt x="4" y="3"/>
                  </a:lnTo>
                  <a:lnTo>
                    <a:pt x="9" y="1"/>
                  </a:lnTo>
                  <a:lnTo>
                    <a:pt x="16" y="0"/>
                  </a:lnTo>
                  <a:lnTo>
                    <a:pt x="21" y="1"/>
                  </a:lnTo>
                  <a:lnTo>
                    <a:pt x="23" y="4"/>
                  </a:lnTo>
                  <a:lnTo>
                    <a:pt x="24" y="8"/>
                  </a:lnTo>
                  <a:lnTo>
                    <a:pt x="24" y="12"/>
                  </a:lnTo>
                  <a:lnTo>
                    <a:pt x="23" y="18"/>
                  </a:lnTo>
                  <a:lnTo>
                    <a:pt x="20" y="23"/>
                  </a:lnTo>
                  <a:lnTo>
                    <a:pt x="16" y="25"/>
                  </a:lnTo>
                  <a:lnTo>
                    <a:pt x="12" y="25"/>
                  </a:lnTo>
                  <a:lnTo>
                    <a:pt x="7" y="23"/>
                  </a:lnTo>
                  <a:lnTo>
                    <a:pt x="3" y="19"/>
                  </a:lnTo>
                  <a:lnTo>
                    <a:pt x="0" y="1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88" name="Freeform 309">
              <a:extLst>
                <a:ext uri="{FF2B5EF4-FFF2-40B4-BE49-F238E27FC236}">
                  <a16:creationId xmlns:a16="http://schemas.microsoft.com/office/drawing/2014/main" xmlns="" id="{2D234522-E560-4E6E-AD23-953F893BFB63}"/>
                </a:ext>
              </a:extLst>
            </p:cNvPr>
            <p:cNvSpPr>
              <a:spLocks/>
            </p:cNvSpPr>
            <p:nvPr/>
          </p:nvSpPr>
          <p:spPr bwMode="auto">
            <a:xfrm>
              <a:off x="2680" y="748"/>
              <a:ext cx="11" cy="14"/>
            </a:xfrm>
            <a:custGeom>
              <a:avLst/>
              <a:gdLst>
                <a:gd name="T0" fmla="*/ 1 w 22"/>
                <a:gd name="T1" fmla="*/ 0 h 29"/>
                <a:gd name="T2" fmla="*/ 1 w 22"/>
                <a:gd name="T3" fmla="*/ 0 h 29"/>
                <a:gd name="T4" fmla="*/ 0 w 22"/>
                <a:gd name="T5" fmla="*/ 0 h 29"/>
                <a:gd name="T6" fmla="*/ 0 w 22"/>
                <a:gd name="T7" fmla="*/ 0 h 29"/>
                <a:gd name="T8" fmla="*/ 0 w 22"/>
                <a:gd name="T9" fmla="*/ 0 h 29"/>
                <a:gd name="T10" fmla="*/ 1 w 22"/>
                <a:gd name="T11" fmla="*/ 0 h 29"/>
                <a:gd name="T12" fmla="*/ 1 w 22"/>
                <a:gd name="T13" fmla="*/ 0 h 29"/>
                <a:gd name="T14" fmla="*/ 1 w 22"/>
                <a:gd name="T15" fmla="*/ 0 h 29"/>
                <a:gd name="T16" fmla="*/ 1 w 22"/>
                <a:gd name="T17" fmla="*/ 0 h 29"/>
                <a:gd name="T18" fmla="*/ 1 w 22"/>
                <a:gd name="T19" fmla="*/ 0 h 29"/>
                <a:gd name="T20" fmla="*/ 1 w 22"/>
                <a:gd name="T21" fmla="*/ 0 h 29"/>
                <a:gd name="T22" fmla="*/ 1 w 22"/>
                <a:gd name="T23" fmla="*/ 0 h 29"/>
                <a:gd name="T24" fmla="*/ 1 w 22"/>
                <a:gd name="T25" fmla="*/ 0 h 29"/>
                <a:gd name="T26" fmla="*/ 1 w 22"/>
                <a:gd name="T27" fmla="*/ 0 h 29"/>
                <a:gd name="T28" fmla="*/ 1 w 22"/>
                <a:gd name="T29" fmla="*/ 0 h 29"/>
                <a:gd name="T30" fmla="*/ 1 w 22"/>
                <a:gd name="T31" fmla="*/ 0 h 29"/>
                <a:gd name="T32" fmla="*/ 1 w 22"/>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9">
                  <a:moveTo>
                    <a:pt x="7" y="29"/>
                  </a:moveTo>
                  <a:lnTo>
                    <a:pt x="2" y="28"/>
                  </a:lnTo>
                  <a:lnTo>
                    <a:pt x="0" y="24"/>
                  </a:lnTo>
                  <a:lnTo>
                    <a:pt x="0" y="20"/>
                  </a:lnTo>
                  <a:lnTo>
                    <a:pt x="0" y="14"/>
                  </a:lnTo>
                  <a:lnTo>
                    <a:pt x="2" y="8"/>
                  </a:lnTo>
                  <a:lnTo>
                    <a:pt x="6" y="3"/>
                  </a:lnTo>
                  <a:lnTo>
                    <a:pt x="11" y="1"/>
                  </a:lnTo>
                  <a:lnTo>
                    <a:pt x="14" y="0"/>
                  </a:lnTo>
                  <a:lnTo>
                    <a:pt x="16" y="1"/>
                  </a:lnTo>
                  <a:lnTo>
                    <a:pt x="20" y="5"/>
                  </a:lnTo>
                  <a:lnTo>
                    <a:pt x="21" y="10"/>
                  </a:lnTo>
                  <a:lnTo>
                    <a:pt x="22" y="15"/>
                  </a:lnTo>
                  <a:lnTo>
                    <a:pt x="21" y="20"/>
                  </a:lnTo>
                  <a:lnTo>
                    <a:pt x="17" y="24"/>
                  </a:lnTo>
                  <a:lnTo>
                    <a:pt x="13" y="28"/>
                  </a:lnTo>
                  <a:lnTo>
                    <a:pt x="7" y="29"/>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89" name="Freeform 310">
              <a:extLst>
                <a:ext uri="{FF2B5EF4-FFF2-40B4-BE49-F238E27FC236}">
                  <a16:creationId xmlns:a16="http://schemas.microsoft.com/office/drawing/2014/main" xmlns="" id="{B4BE855E-9979-4230-91D1-D864E3DE2205}"/>
                </a:ext>
              </a:extLst>
            </p:cNvPr>
            <p:cNvSpPr>
              <a:spLocks/>
            </p:cNvSpPr>
            <p:nvPr/>
          </p:nvSpPr>
          <p:spPr bwMode="auto">
            <a:xfrm>
              <a:off x="2699" y="735"/>
              <a:ext cx="13" cy="16"/>
            </a:xfrm>
            <a:custGeom>
              <a:avLst/>
              <a:gdLst>
                <a:gd name="T0" fmla="*/ 1 w 26"/>
                <a:gd name="T1" fmla="*/ 0 h 33"/>
                <a:gd name="T2" fmla="*/ 1 w 26"/>
                <a:gd name="T3" fmla="*/ 0 h 33"/>
                <a:gd name="T4" fmla="*/ 1 w 26"/>
                <a:gd name="T5" fmla="*/ 0 h 33"/>
                <a:gd name="T6" fmla="*/ 1 w 26"/>
                <a:gd name="T7" fmla="*/ 0 h 33"/>
                <a:gd name="T8" fmla="*/ 1 w 26"/>
                <a:gd name="T9" fmla="*/ 0 h 33"/>
                <a:gd name="T10" fmla="*/ 1 w 26"/>
                <a:gd name="T11" fmla="*/ 0 h 33"/>
                <a:gd name="T12" fmla="*/ 1 w 26"/>
                <a:gd name="T13" fmla="*/ 0 h 33"/>
                <a:gd name="T14" fmla="*/ 1 w 26"/>
                <a:gd name="T15" fmla="*/ 0 h 33"/>
                <a:gd name="T16" fmla="*/ 1 w 26"/>
                <a:gd name="T17" fmla="*/ 0 h 33"/>
                <a:gd name="T18" fmla="*/ 1 w 26"/>
                <a:gd name="T19" fmla="*/ 0 h 33"/>
                <a:gd name="T20" fmla="*/ 1 w 26"/>
                <a:gd name="T21" fmla="*/ 0 h 33"/>
                <a:gd name="T22" fmla="*/ 1 w 26"/>
                <a:gd name="T23" fmla="*/ 1 h 33"/>
                <a:gd name="T24" fmla="*/ 1 w 26"/>
                <a:gd name="T25" fmla="*/ 1 h 33"/>
                <a:gd name="T26" fmla="*/ 1 w 26"/>
                <a:gd name="T27" fmla="*/ 1 h 33"/>
                <a:gd name="T28" fmla="*/ 1 w 26"/>
                <a:gd name="T29" fmla="*/ 0 h 33"/>
                <a:gd name="T30" fmla="*/ 0 w 26"/>
                <a:gd name="T31" fmla="*/ 0 h 33"/>
                <a:gd name="T32" fmla="*/ 1 w 26"/>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 h="33">
                  <a:moveTo>
                    <a:pt x="1" y="17"/>
                  </a:moveTo>
                  <a:lnTo>
                    <a:pt x="4" y="12"/>
                  </a:lnTo>
                  <a:lnTo>
                    <a:pt x="6" y="6"/>
                  </a:lnTo>
                  <a:lnTo>
                    <a:pt x="11" y="2"/>
                  </a:lnTo>
                  <a:lnTo>
                    <a:pt x="16" y="0"/>
                  </a:lnTo>
                  <a:lnTo>
                    <a:pt x="22" y="2"/>
                  </a:lnTo>
                  <a:lnTo>
                    <a:pt x="25" y="5"/>
                  </a:lnTo>
                  <a:lnTo>
                    <a:pt x="26" y="11"/>
                  </a:lnTo>
                  <a:lnTo>
                    <a:pt x="26" y="17"/>
                  </a:lnTo>
                  <a:lnTo>
                    <a:pt x="23" y="22"/>
                  </a:lnTo>
                  <a:lnTo>
                    <a:pt x="19" y="28"/>
                  </a:lnTo>
                  <a:lnTo>
                    <a:pt x="13" y="32"/>
                  </a:lnTo>
                  <a:lnTo>
                    <a:pt x="8" y="33"/>
                  </a:lnTo>
                  <a:lnTo>
                    <a:pt x="5" y="32"/>
                  </a:lnTo>
                  <a:lnTo>
                    <a:pt x="1" y="27"/>
                  </a:lnTo>
                  <a:lnTo>
                    <a:pt x="0" y="22"/>
                  </a:lnTo>
                  <a:lnTo>
                    <a:pt x="1" y="17"/>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90" name="Freeform 311">
              <a:extLst>
                <a:ext uri="{FF2B5EF4-FFF2-40B4-BE49-F238E27FC236}">
                  <a16:creationId xmlns:a16="http://schemas.microsoft.com/office/drawing/2014/main" xmlns="" id="{BBA906A9-4C2E-485D-B208-6D982F4757B1}"/>
                </a:ext>
              </a:extLst>
            </p:cNvPr>
            <p:cNvSpPr>
              <a:spLocks/>
            </p:cNvSpPr>
            <p:nvPr/>
          </p:nvSpPr>
          <p:spPr bwMode="auto">
            <a:xfrm>
              <a:off x="2715" y="738"/>
              <a:ext cx="14" cy="13"/>
            </a:xfrm>
            <a:custGeom>
              <a:avLst/>
              <a:gdLst>
                <a:gd name="T0" fmla="*/ 1 w 26"/>
                <a:gd name="T1" fmla="*/ 0 h 27"/>
                <a:gd name="T2" fmla="*/ 1 w 26"/>
                <a:gd name="T3" fmla="*/ 0 h 27"/>
                <a:gd name="T4" fmla="*/ 1 w 26"/>
                <a:gd name="T5" fmla="*/ 0 h 27"/>
                <a:gd name="T6" fmla="*/ 1 w 26"/>
                <a:gd name="T7" fmla="*/ 0 h 27"/>
                <a:gd name="T8" fmla="*/ 1 w 26"/>
                <a:gd name="T9" fmla="*/ 0 h 27"/>
                <a:gd name="T10" fmla="*/ 1 w 26"/>
                <a:gd name="T11" fmla="*/ 0 h 27"/>
                <a:gd name="T12" fmla="*/ 1 w 26"/>
                <a:gd name="T13" fmla="*/ 0 h 27"/>
                <a:gd name="T14" fmla="*/ 1 w 26"/>
                <a:gd name="T15" fmla="*/ 0 h 27"/>
                <a:gd name="T16" fmla="*/ 1 w 26"/>
                <a:gd name="T17" fmla="*/ 0 h 27"/>
                <a:gd name="T18" fmla="*/ 1 w 26"/>
                <a:gd name="T19" fmla="*/ 0 h 27"/>
                <a:gd name="T20" fmla="*/ 1 w 26"/>
                <a:gd name="T21" fmla="*/ 0 h 27"/>
                <a:gd name="T22" fmla="*/ 0 w 26"/>
                <a:gd name="T23" fmla="*/ 0 h 27"/>
                <a:gd name="T24" fmla="*/ 1 w 26"/>
                <a:gd name="T25" fmla="*/ 0 h 27"/>
                <a:gd name="T26" fmla="*/ 1 w 26"/>
                <a:gd name="T27" fmla="*/ 0 h 27"/>
                <a:gd name="T28" fmla="*/ 1 w 26"/>
                <a:gd name="T29" fmla="*/ 0 h 27"/>
                <a:gd name="T30" fmla="*/ 1 w 26"/>
                <a:gd name="T31" fmla="*/ 0 h 27"/>
                <a:gd name="T32" fmla="*/ 1 w 26"/>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 h="27">
                  <a:moveTo>
                    <a:pt x="21" y="3"/>
                  </a:moveTo>
                  <a:lnTo>
                    <a:pt x="24" y="6"/>
                  </a:lnTo>
                  <a:lnTo>
                    <a:pt x="26" y="9"/>
                  </a:lnTo>
                  <a:lnTo>
                    <a:pt x="26" y="14"/>
                  </a:lnTo>
                  <a:lnTo>
                    <a:pt x="25" y="19"/>
                  </a:lnTo>
                  <a:lnTo>
                    <a:pt x="21" y="22"/>
                  </a:lnTo>
                  <a:lnTo>
                    <a:pt x="17" y="26"/>
                  </a:lnTo>
                  <a:lnTo>
                    <a:pt x="12" y="27"/>
                  </a:lnTo>
                  <a:lnTo>
                    <a:pt x="9" y="27"/>
                  </a:lnTo>
                  <a:lnTo>
                    <a:pt x="5" y="24"/>
                  </a:lnTo>
                  <a:lnTo>
                    <a:pt x="2" y="20"/>
                  </a:lnTo>
                  <a:lnTo>
                    <a:pt x="0" y="15"/>
                  </a:lnTo>
                  <a:lnTo>
                    <a:pt x="1" y="11"/>
                  </a:lnTo>
                  <a:lnTo>
                    <a:pt x="4" y="6"/>
                  </a:lnTo>
                  <a:lnTo>
                    <a:pt x="8" y="3"/>
                  </a:lnTo>
                  <a:lnTo>
                    <a:pt x="13" y="0"/>
                  </a:lnTo>
                  <a:lnTo>
                    <a:pt x="21" y="3"/>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91" name="Freeform 312">
              <a:extLst>
                <a:ext uri="{FF2B5EF4-FFF2-40B4-BE49-F238E27FC236}">
                  <a16:creationId xmlns:a16="http://schemas.microsoft.com/office/drawing/2014/main" xmlns="" id="{2AEBCD1C-582C-4039-804A-86E9EC226DAA}"/>
                </a:ext>
              </a:extLst>
            </p:cNvPr>
            <p:cNvSpPr>
              <a:spLocks/>
            </p:cNvSpPr>
            <p:nvPr/>
          </p:nvSpPr>
          <p:spPr bwMode="auto">
            <a:xfrm>
              <a:off x="2570" y="757"/>
              <a:ext cx="108" cy="73"/>
            </a:xfrm>
            <a:custGeom>
              <a:avLst/>
              <a:gdLst>
                <a:gd name="T0" fmla="*/ 7 w 216"/>
                <a:gd name="T1" fmla="*/ 0 h 148"/>
                <a:gd name="T2" fmla="*/ 7 w 216"/>
                <a:gd name="T3" fmla="*/ 0 h 148"/>
                <a:gd name="T4" fmla="*/ 7 w 216"/>
                <a:gd name="T5" fmla="*/ 0 h 148"/>
                <a:gd name="T6" fmla="*/ 7 w 216"/>
                <a:gd name="T7" fmla="*/ 0 h 148"/>
                <a:gd name="T8" fmla="*/ 6 w 216"/>
                <a:gd name="T9" fmla="*/ 0 h 148"/>
                <a:gd name="T10" fmla="*/ 4 w 216"/>
                <a:gd name="T11" fmla="*/ 0 h 148"/>
                <a:gd name="T12" fmla="*/ 3 w 216"/>
                <a:gd name="T13" fmla="*/ 0 h 148"/>
                <a:gd name="T14" fmla="*/ 3 w 216"/>
                <a:gd name="T15" fmla="*/ 0 h 148"/>
                <a:gd name="T16" fmla="*/ 4 w 216"/>
                <a:gd name="T17" fmla="*/ 0 h 148"/>
                <a:gd name="T18" fmla="*/ 5 w 216"/>
                <a:gd name="T19" fmla="*/ 0 h 148"/>
                <a:gd name="T20" fmla="*/ 6 w 216"/>
                <a:gd name="T21" fmla="*/ 0 h 148"/>
                <a:gd name="T22" fmla="*/ 6 w 216"/>
                <a:gd name="T23" fmla="*/ 1 h 148"/>
                <a:gd name="T24" fmla="*/ 6 w 216"/>
                <a:gd name="T25" fmla="*/ 1 h 148"/>
                <a:gd name="T26" fmla="*/ 5 w 216"/>
                <a:gd name="T27" fmla="*/ 1 h 148"/>
                <a:gd name="T28" fmla="*/ 4 w 216"/>
                <a:gd name="T29" fmla="*/ 1 h 148"/>
                <a:gd name="T30" fmla="*/ 3 w 216"/>
                <a:gd name="T31" fmla="*/ 1 h 148"/>
                <a:gd name="T32" fmla="*/ 2 w 216"/>
                <a:gd name="T33" fmla="*/ 1 h 148"/>
                <a:gd name="T34" fmla="*/ 3 w 216"/>
                <a:gd name="T35" fmla="*/ 1 h 148"/>
                <a:gd name="T36" fmla="*/ 3 w 216"/>
                <a:gd name="T37" fmla="*/ 1 h 148"/>
                <a:gd name="T38" fmla="*/ 4 w 216"/>
                <a:gd name="T39" fmla="*/ 1 h 148"/>
                <a:gd name="T40" fmla="*/ 5 w 216"/>
                <a:gd name="T41" fmla="*/ 1 h 148"/>
                <a:gd name="T42" fmla="*/ 5 w 216"/>
                <a:gd name="T43" fmla="*/ 1 h 148"/>
                <a:gd name="T44" fmla="*/ 4 w 216"/>
                <a:gd name="T45" fmla="*/ 2 h 148"/>
                <a:gd name="T46" fmla="*/ 4 w 216"/>
                <a:gd name="T47" fmla="*/ 2 h 148"/>
                <a:gd name="T48" fmla="*/ 3 w 216"/>
                <a:gd name="T49" fmla="*/ 2 h 148"/>
                <a:gd name="T50" fmla="*/ 3 w 216"/>
                <a:gd name="T51" fmla="*/ 2 h 148"/>
                <a:gd name="T52" fmla="*/ 2 w 216"/>
                <a:gd name="T53" fmla="*/ 1 h 148"/>
                <a:gd name="T54" fmla="*/ 2 w 216"/>
                <a:gd name="T55" fmla="*/ 1 h 148"/>
                <a:gd name="T56" fmla="*/ 3 w 216"/>
                <a:gd name="T57" fmla="*/ 2 h 148"/>
                <a:gd name="T58" fmla="*/ 3 w 216"/>
                <a:gd name="T59" fmla="*/ 2 h 148"/>
                <a:gd name="T60" fmla="*/ 2 w 216"/>
                <a:gd name="T61" fmla="*/ 2 h 148"/>
                <a:gd name="T62" fmla="*/ 1 w 216"/>
                <a:gd name="T63" fmla="*/ 3 h 148"/>
                <a:gd name="T64" fmla="*/ 0 w 216"/>
                <a:gd name="T65" fmla="*/ 3 h 148"/>
                <a:gd name="T66" fmla="*/ 1 w 216"/>
                <a:gd name="T67" fmla="*/ 3 h 148"/>
                <a:gd name="T68" fmla="*/ 2 w 216"/>
                <a:gd name="T69" fmla="*/ 3 h 148"/>
                <a:gd name="T70" fmla="*/ 3 w 216"/>
                <a:gd name="T71" fmla="*/ 2 h 148"/>
                <a:gd name="T72" fmla="*/ 3 w 216"/>
                <a:gd name="T73" fmla="*/ 3 h 148"/>
                <a:gd name="T74" fmla="*/ 3 w 216"/>
                <a:gd name="T75" fmla="*/ 4 h 148"/>
                <a:gd name="T76" fmla="*/ 3 w 216"/>
                <a:gd name="T77" fmla="*/ 4 h 148"/>
                <a:gd name="T78" fmla="*/ 4 w 216"/>
                <a:gd name="T79" fmla="*/ 3 h 148"/>
                <a:gd name="T80" fmla="*/ 4 w 216"/>
                <a:gd name="T81" fmla="*/ 2 h 148"/>
                <a:gd name="T82" fmla="*/ 5 w 216"/>
                <a:gd name="T83" fmla="*/ 2 h 148"/>
                <a:gd name="T84" fmla="*/ 5 w 216"/>
                <a:gd name="T85" fmla="*/ 2 h 148"/>
                <a:gd name="T86" fmla="*/ 5 w 216"/>
                <a:gd name="T87" fmla="*/ 3 h 148"/>
                <a:gd name="T88" fmla="*/ 5 w 216"/>
                <a:gd name="T89" fmla="*/ 4 h 148"/>
                <a:gd name="T90" fmla="*/ 5 w 216"/>
                <a:gd name="T91" fmla="*/ 3 h 148"/>
                <a:gd name="T92" fmla="*/ 6 w 216"/>
                <a:gd name="T93" fmla="*/ 1 h 148"/>
                <a:gd name="T94" fmla="*/ 6 w 216"/>
                <a:gd name="T95" fmla="*/ 1 h 148"/>
                <a:gd name="T96" fmla="*/ 7 w 216"/>
                <a:gd name="T97" fmla="*/ 1 h 148"/>
                <a:gd name="T98" fmla="*/ 7 w 216"/>
                <a:gd name="T99" fmla="*/ 1 h 148"/>
                <a:gd name="T100" fmla="*/ 7 w 216"/>
                <a:gd name="T101" fmla="*/ 3 h 148"/>
                <a:gd name="T102" fmla="*/ 7 w 216"/>
                <a:gd name="T103" fmla="*/ 1 h 14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6" h="148">
                  <a:moveTo>
                    <a:pt x="216" y="16"/>
                  </a:moveTo>
                  <a:lnTo>
                    <a:pt x="215" y="16"/>
                  </a:lnTo>
                  <a:lnTo>
                    <a:pt x="212" y="15"/>
                  </a:lnTo>
                  <a:lnTo>
                    <a:pt x="211" y="14"/>
                  </a:lnTo>
                  <a:lnTo>
                    <a:pt x="209" y="13"/>
                  </a:lnTo>
                  <a:lnTo>
                    <a:pt x="208" y="11"/>
                  </a:lnTo>
                  <a:lnTo>
                    <a:pt x="207" y="9"/>
                  </a:lnTo>
                  <a:lnTo>
                    <a:pt x="205" y="7"/>
                  </a:lnTo>
                  <a:lnTo>
                    <a:pt x="205" y="5"/>
                  </a:lnTo>
                  <a:lnTo>
                    <a:pt x="202" y="9"/>
                  </a:lnTo>
                  <a:lnTo>
                    <a:pt x="198" y="13"/>
                  </a:lnTo>
                  <a:lnTo>
                    <a:pt x="196" y="16"/>
                  </a:lnTo>
                  <a:lnTo>
                    <a:pt x="194" y="19"/>
                  </a:lnTo>
                  <a:lnTo>
                    <a:pt x="186" y="15"/>
                  </a:lnTo>
                  <a:lnTo>
                    <a:pt x="173" y="12"/>
                  </a:lnTo>
                  <a:lnTo>
                    <a:pt x="159" y="7"/>
                  </a:lnTo>
                  <a:lnTo>
                    <a:pt x="144" y="5"/>
                  </a:lnTo>
                  <a:lnTo>
                    <a:pt x="128" y="1"/>
                  </a:lnTo>
                  <a:lnTo>
                    <a:pt x="114" y="0"/>
                  </a:lnTo>
                  <a:lnTo>
                    <a:pt x="102" y="0"/>
                  </a:lnTo>
                  <a:lnTo>
                    <a:pt x="94" y="1"/>
                  </a:lnTo>
                  <a:lnTo>
                    <a:pt x="84" y="5"/>
                  </a:lnTo>
                  <a:lnTo>
                    <a:pt x="83" y="6"/>
                  </a:lnTo>
                  <a:lnTo>
                    <a:pt x="87" y="6"/>
                  </a:lnTo>
                  <a:lnTo>
                    <a:pt x="94" y="5"/>
                  </a:lnTo>
                  <a:lnTo>
                    <a:pt x="105" y="5"/>
                  </a:lnTo>
                  <a:lnTo>
                    <a:pt x="117" y="5"/>
                  </a:lnTo>
                  <a:lnTo>
                    <a:pt x="131" y="7"/>
                  </a:lnTo>
                  <a:lnTo>
                    <a:pt x="143" y="11"/>
                  </a:lnTo>
                  <a:lnTo>
                    <a:pt x="156" y="14"/>
                  </a:lnTo>
                  <a:lnTo>
                    <a:pt x="166" y="18"/>
                  </a:lnTo>
                  <a:lnTo>
                    <a:pt x="175" y="22"/>
                  </a:lnTo>
                  <a:lnTo>
                    <a:pt x="182" y="27"/>
                  </a:lnTo>
                  <a:lnTo>
                    <a:pt x="185" y="30"/>
                  </a:lnTo>
                  <a:lnTo>
                    <a:pt x="183" y="31"/>
                  </a:lnTo>
                  <a:lnTo>
                    <a:pt x="179" y="32"/>
                  </a:lnTo>
                  <a:lnTo>
                    <a:pt x="174" y="35"/>
                  </a:lnTo>
                  <a:lnTo>
                    <a:pt x="169" y="38"/>
                  </a:lnTo>
                  <a:lnTo>
                    <a:pt x="162" y="42"/>
                  </a:lnTo>
                  <a:lnTo>
                    <a:pt x="156" y="45"/>
                  </a:lnTo>
                  <a:lnTo>
                    <a:pt x="151" y="49"/>
                  </a:lnTo>
                  <a:lnTo>
                    <a:pt x="144" y="45"/>
                  </a:lnTo>
                  <a:lnTo>
                    <a:pt x="134" y="43"/>
                  </a:lnTo>
                  <a:lnTo>
                    <a:pt x="122" y="39"/>
                  </a:lnTo>
                  <a:lnTo>
                    <a:pt x="110" y="36"/>
                  </a:lnTo>
                  <a:lnTo>
                    <a:pt x="96" y="34"/>
                  </a:lnTo>
                  <a:lnTo>
                    <a:pt x="83" y="32"/>
                  </a:lnTo>
                  <a:lnTo>
                    <a:pt x="73" y="32"/>
                  </a:lnTo>
                  <a:lnTo>
                    <a:pt x="64" y="35"/>
                  </a:lnTo>
                  <a:lnTo>
                    <a:pt x="58" y="38"/>
                  </a:lnTo>
                  <a:lnTo>
                    <a:pt x="55" y="41"/>
                  </a:lnTo>
                  <a:lnTo>
                    <a:pt x="56" y="42"/>
                  </a:lnTo>
                  <a:lnTo>
                    <a:pt x="63" y="41"/>
                  </a:lnTo>
                  <a:lnTo>
                    <a:pt x="67" y="39"/>
                  </a:lnTo>
                  <a:lnTo>
                    <a:pt x="73" y="39"/>
                  </a:lnTo>
                  <a:lnTo>
                    <a:pt x="80" y="39"/>
                  </a:lnTo>
                  <a:lnTo>
                    <a:pt x="86" y="41"/>
                  </a:lnTo>
                  <a:lnTo>
                    <a:pt x="93" y="41"/>
                  </a:lnTo>
                  <a:lnTo>
                    <a:pt x="99" y="42"/>
                  </a:lnTo>
                  <a:lnTo>
                    <a:pt x="106" y="44"/>
                  </a:lnTo>
                  <a:lnTo>
                    <a:pt x="112" y="45"/>
                  </a:lnTo>
                  <a:lnTo>
                    <a:pt x="124" y="49"/>
                  </a:lnTo>
                  <a:lnTo>
                    <a:pt x="133" y="51"/>
                  </a:lnTo>
                  <a:lnTo>
                    <a:pt x="139" y="53"/>
                  </a:lnTo>
                  <a:lnTo>
                    <a:pt x="143" y="56"/>
                  </a:lnTo>
                  <a:lnTo>
                    <a:pt x="140" y="58"/>
                  </a:lnTo>
                  <a:lnTo>
                    <a:pt x="135" y="60"/>
                  </a:lnTo>
                  <a:lnTo>
                    <a:pt x="129" y="62"/>
                  </a:lnTo>
                  <a:lnTo>
                    <a:pt x="124" y="65"/>
                  </a:lnTo>
                  <a:lnTo>
                    <a:pt x="118" y="67"/>
                  </a:lnTo>
                  <a:lnTo>
                    <a:pt x="112" y="68"/>
                  </a:lnTo>
                  <a:lnTo>
                    <a:pt x="107" y="71"/>
                  </a:lnTo>
                  <a:lnTo>
                    <a:pt x="104" y="72"/>
                  </a:lnTo>
                  <a:lnTo>
                    <a:pt x="101" y="73"/>
                  </a:lnTo>
                  <a:lnTo>
                    <a:pt x="96" y="73"/>
                  </a:lnTo>
                  <a:lnTo>
                    <a:pt x="90" y="72"/>
                  </a:lnTo>
                  <a:lnTo>
                    <a:pt x="86" y="71"/>
                  </a:lnTo>
                  <a:lnTo>
                    <a:pt x="80" y="68"/>
                  </a:lnTo>
                  <a:lnTo>
                    <a:pt x="74" y="66"/>
                  </a:lnTo>
                  <a:lnTo>
                    <a:pt x="68" y="65"/>
                  </a:lnTo>
                  <a:lnTo>
                    <a:pt x="64" y="62"/>
                  </a:lnTo>
                  <a:lnTo>
                    <a:pt x="56" y="60"/>
                  </a:lnTo>
                  <a:lnTo>
                    <a:pt x="48" y="60"/>
                  </a:lnTo>
                  <a:lnTo>
                    <a:pt x="44" y="62"/>
                  </a:lnTo>
                  <a:lnTo>
                    <a:pt x="48" y="65"/>
                  </a:lnTo>
                  <a:lnTo>
                    <a:pt x="57" y="68"/>
                  </a:lnTo>
                  <a:lnTo>
                    <a:pt x="67" y="72"/>
                  </a:lnTo>
                  <a:lnTo>
                    <a:pt x="75" y="75"/>
                  </a:lnTo>
                  <a:lnTo>
                    <a:pt x="81" y="79"/>
                  </a:lnTo>
                  <a:lnTo>
                    <a:pt x="74" y="81"/>
                  </a:lnTo>
                  <a:lnTo>
                    <a:pt x="65" y="84"/>
                  </a:lnTo>
                  <a:lnTo>
                    <a:pt x="53" y="88"/>
                  </a:lnTo>
                  <a:lnTo>
                    <a:pt x="42" y="91"/>
                  </a:lnTo>
                  <a:lnTo>
                    <a:pt x="29" y="95"/>
                  </a:lnTo>
                  <a:lnTo>
                    <a:pt x="19" y="98"/>
                  </a:lnTo>
                  <a:lnTo>
                    <a:pt x="10" y="100"/>
                  </a:lnTo>
                  <a:lnTo>
                    <a:pt x="5" y="102"/>
                  </a:lnTo>
                  <a:lnTo>
                    <a:pt x="0" y="104"/>
                  </a:lnTo>
                  <a:lnTo>
                    <a:pt x="0" y="105"/>
                  </a:lnTo>
                  <a:lnTo>
                    <a:pt x="4" y="105"/>
                  </a:lnTo>
                  <a:lnTo>
                    <a:pt x="11" y="105"/>
                  </a:lnTo>
                  <a:lnTo>
                    <a:pt x="19" y="105"/>
                  </a:lnTo>
                  <a:lnTo>
                    <a:pt x="29" y="103"/>
                  </a:lnTo>
                  <a:lnTo>
                    <a:pt x="41" y="102"/>
                  </a:lnTo>
                  <a:lnTo>
                    <a:pt x="53" y="99"/>
                  </a:lnTo>
                  <a:lnTo>
                    <a:pt x="65" y="96"/>
                  </a:lnTo>
                  <a:lnTo>
                    <a:pt x="76" y="92"/>
                  </a:lnTo>
                  <a:lnTo>
                    <a:pt x="86" y="90"/>
                  </a:lnTo>
                  <a:lnTo>
                    <a:pt x="91" y="87"/>
                  </a:lnTo>
                  <a:lnTo>
                    <a:pt x="90" y="99"/>
                  </a:lnTo>
                  <a:lnTo>
                    <a:pt x="86" y="115"/>
                  </a:lnTo>
                  <a:lnTo>
                    <a:pt x="81" y="132"/>
                  </a:lnTo>
                  <a:lnTo>
                    <a:pt x="75" y="142"/>
                  </a:lnTo>
                  <a:lnTo>
                    <a:pt x="72" y="147"/>
                  </a:lnTo>
                  <a:lnTo>
                    <a:pt x="73" y="148"/>
                  </a:lnTo>
                  <a:lnTo>
                    <a:pt x="76" y="147"/>
                  </a:lnTo>
                  <a:lnTo>
                    <a:pt x="80" y="143"/>
                  </a:lnTo>
                  <a:lnTo>
                    <a:pt x="87" y="133"/>
                  </a:lnTo>
                  <a:lnTo>
                    <a:pt x="95" y="117"/>
                  </a:lnTo>
                  <a:lnTo>
                    <a:pt x="103" y="99"/>
                  </a:lnTo>
                  <a:lnTo>
                    <a:pt x="106" y="87"/>
                  </a:lnTo>
                  <a:lnTo>
                    <a:pt x="111" y="85"/>
                  </a:lnTo>
                  <a:lnTo>
                    <a:pt x="118" y="82"/>
                  </a:lnTo>
                  <a:lnTo>
                    <a:pt x="125" y="80"/>
                  </a:lnTo>
                  <a:lnTo>
                    <a:pt x="132" y="76"/>
                  </a:lnTo>
                  <a:lnTo>
                    <a:pt x="139" y="74"/>
                  </a:lnTo>
                  <a:lnTo>
                    <a:pt x="145" y="71"/>
                  </a:lnTo>
                  <a:lnTo>
                    <a:pt x="151" y="68"/>
                  </a:lnTo>
                  <a:lnTo>
                    <a:pt x="155" y="67"/>
                  </a:lnTo>
                  <a:lnTo>
                    <a:pt x="155" y="80"/>
                  </a:lnTo>
                  <a:lnTo>
                    <a:pt x="152" y="97"/>
                  </a:lnTo>
                  <a:lnTo>
                    <a:pt x="149" y="115"/>
                  </a:lnTo>
                  <a:lnTo>
                    <a:pt x="145" y="128"/>
                  </a:lnTo>
                  <a:lnTo>
                    <a:pt x="143" y="134"/>
                  </a:lnTo>
                  <a:lnTo>
                    <a:pt x="144" y="136"/>
                  </a:lnTo>
                  <a:lnTo>
                    <a:pt x="147" y="135"/>
                  </a:lnTo>
                  <a:lnTo>
                    <a:pt x="150" y="128"/>
                  </a:lnTo>
                  <a:lnTo>
                    <a:pt x="156" y="115"/>
                  </a:lnTo>
                  <a:lnTo>
                    <a:pt x="163" y="98"/>
                  </a:lnTo>
                  <a:lnTo>
                    <a:pt x="167" y="79"/>
                  </a:lnTo>
                  <a:lnTo>
                    <a:pt x="167" y="61"/>
                  </a:lnTo>
                  <a:lnTo>
                    <a:pt x="177" y="54"/>
                  </a:lnTo>
                  <a:lnTo>
                    <a:pt x="183" y="46"/>
                  </a:lnTo>
                  <a:lnTo>
                    <a:pt x="189" y="41"/>
                  </a:lnTo>
                  <a:lnTo>
                    <a:pt x="194" y="36"/>
                  </a:lnTo>
                  <a:lnTo>
                    <a:pt x="196" y="34"/>
                  </a:lnTo>
                  <a:lnTo>
                    <a:pt x="200" y="32"/>
                  </a:lnTo>
                  <a:lnTo>
                    <a:pt x="201" y="35"/>
                  </a:lnTo>
                  <a:lnTo>
                    <a:pt x="201" y="41"/>
                  </a:lnTo>
                  <a:lnTo>
                    <a:pt x="200" y="53"/>
                  </a:lnTo>
                  <a:lnTo>
                    <a:pt x="198" y="72"/>
                  </a:lnTo>
                  <a:lnTo>
                    <a:pt x="197" y="91"/>
                  </a:lnTo>
                  <a:lnTo>
                    <a:pt x="195" y="104"/>
                  </a:lnTo>
                  <a:lnTo>
                    <a:pt x="203" y="88"/>
                  </a:lnTo>
                  <a:lnTo>
                    <a:pt x="209" y="64"/>
                  </a:lnTo>
                  <a:lnTo>
                    <a:pt x="213" y="37"/>
                  </a:lnTo>
                  <a:lnTo>
                    <a:pt x="216" y="16"/>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92" name="Freeform 313">
              <a:extLst>
                <a:ext uri="{FF2B5EF4-FFF2-40B4-BE49-F238E27FC236}">
                  <a16:creationId xmlns:a16="http://schemas.microsoft.com/office/drawing/2014/main" xmlns="" id="{F1CAD7AA-A407-4B77-A97F-1DE860CFD979}"/>
                </a:ext>
              </a:extLst>
            </p:cNvPr>
            <p:cNvSpPr>
              <a:spLocks/>
            </p:cNvSpPr>
            <p:nvPr/>
          </p:nvSpPr>
          <p:spPr bwMode="auto">
            <a:xfrm>
              <a:off x="2578" y="625"/>
              <a:ext cx="86" cy="82"/>
            </a:xfrm>
            <a:custGeom>
              <a:avLst/>
              <a:gdLst>
                <a:gd name="T0" fmla="*/ 5 w 173"/>
                <a:gd name="T1" fmla="*/ 5 h 165"/>
                <a:gd name="T2" fmla="*/ 5 w 173"/>
                <a:gd name="T3" fmla="*/ 4 h 165"/>
                <a:gd name="T4" fmla="*/ 5 w 173"/>
                <a:gd name="T5" fmla="*/ 4 h 165"/>
                <a:gd name="T6" fmla="*/ 4 w 173"/>
                <a:gd name="T7" fmla="*/ 4 h 165"/>
                <a:gd name="T8" fmla="*/ 4 w 173"/>
                <a:gd name="T9" fmla="*/ 3 h 165"/>
                <a:gd name="T10" fmla="*/ 4 w 173"/>
                <a:gd name="T11" fmla="*/ 2 h 165"/>
                <a:gd name="T12" fmla="*/ 4 w 173"/>
                <a:gd name="T13" fmla="*/ 1 h 165"/>
                <a:gd name="T14" fmla="*/ 4 w 173"/>
                <a:gd name="T15" fmla="*/ 1 h 165"/>
                <a:gd name="T16" fmla="*/ 4 w 173"/>
                <a:gd name="T17" fmla="*/ 2 h 165"/>
                <a:gd name="T18" fmla="*/ 4 w 173"/>
                <a:gd name="T19" fmla="*/ 3 h 165"/>
                <a:gd name="T20" fmla="*/ 4 w 173"/>
                <a:gd name="T21" fmla="*/ 3 h 165"/>
                <a:gd name="T22" fmla="*/ 3 w 173"/>
                <a:gd name="T23" fmla="*/ 3 h 165"/>
                <a:gd name="T24" fmla="*/ 3 w 173"/>
                <a:gd name="T25" fmla="*/ 3 h 165"/>
                <a:gd name="T26" fmla="*/ 3 w 173"/>
                <a:gd name="T27" fmla="*/ 3 h 165"/>
                <a:gd name="T28" fmla="*/ 3 w 173"/>
                <a:gd name="T29" fmla="*/ 2 h 165"/>
                <a:gd name="T30" fmla="*/ 2 w 173"/>
                <a:gd name="T31" fmla="*/ 1 h 165"/>
                <a:gd name="T32" fmla="*/ 2 w 173"/>
                <a:gd name="T33" fmla="*/ 0 h 165"/>
                <a:gd name="T34" fmla="*/ 2 w 173"/>
                <a:gd name="T35" fmla="*/ 0 h 165"/>
                <a:gd name="T36" fmla="*/ 2 w 173"/>
                <a:gd name="T37" fmla="*/ 0 h 165"/>
                <a:gd name="T38" fmla="*/ 2 w 173"/>
                <a:gd name="T39" fmla="*/ 0 h 165"/>
                <a:gd name="T40" fmla="*/ 2 w 173"/>
                <a:gd name="T41" fmla="*/ 0 h 165"/>
                <a:gd name="T42" fmla="*/ 2 w 173"/>
                <a:gd name="T43" fmla="*/ 1 h 165"/>
                <a:gd name="T44" fmla="*/ 2 w 173"/>
                <a:gd name="T45" fmla="*/ 1 h 165"/>
                <a:gd name="T46" fmla="*/ 2 w 173"/>
                <a:gd name="T47" fmla="*/ 2 h 165"/>
                <a:gd name="T48" fmla="*/ 2 w 173"/>
                <a:gd name="T49" fmla="*/ 2 h 165"/>
                <a:gd name="T50" fmla="*/ 1 w 173"/>
                <a:gd name="T51" fmla="*/ 1 h 165"/>
                <a:gd name="T52" fmla="*/ 0 w 173"/>
                <a:gd name="T53" fmla="*/ 0 h 165"/>
                <a:gd name="T54" fmla="*/ 0 w 173"/>
                <a:gd name="T55" fmla="*/ 0 h 165"/>
                <a:gd name="T56" fmla="*/ 0 w 173"/>
                <a:gd name="T57" fmla="*/ 0 h 165"/>
                <a:gd name="T58" fmla="*/ 0 w 173"/>
                <a:gd name="T59" fmla="*/ 0 h 165"/>
                <a:gd name="T60" fmla="*/ 0 w 173"/>
                <a:gd name="T61" fmla="*/ 1 h 165"/>
                <a:gd name="T62" fmla="*/ 1 w 173"/>
                <a:gd name="T63" fmla="*/ 1 h 165"/>
                <a:gd name="T64" fmla="*/ 1 w 173"/>
                <a:gd name="T65" fmla="*/ 1 h 165"/>
                <a:gd name="T66" fmla="*/ 1 w 173"/>
                <a:gd name="T67" fmla="*/ 2 h 165"/>
                <a:gd name="T68" fmla="*/ 2 w 173"/>
                <a:gd name="T69" fmla="*/ 2 h 165"/>
                <a:gd name="T70" fmla="*/ 2 w 173"/>
                <a:gd name="T71" fmla="*/ 2 h 165"/>
                <a:gd name="T72" fmla="*/ 2 w 173"/>
                <a:gd name="T73" fmla="*/ 2 h 165"/>
                <a:gd name="T74" fmla="*/ 2 w 173"/>
                <a:gd name="T75" fmla="*/ 2 h 165"/>
                <a:gd name="T76" fmla="*/ 1 w 173"/>
                <a:gd name="T77" fmla="*/ 2 h 165"/>
                <a:gd name="T78" fmla="*/ 1 w 173"/>
                <a:gd name="T79" fmla="*/ 2 h 165"/>
                <a:gd name="T80" fmla="*/ 1 w 173"/>
                <a:gd name="T81" fmla="*/ 2 h 165"/>
                <a:gd name="T82" fmla="*/ 0 w 173"/>
                <a:gd name="T83" fmla="*/ 2 h 165"/>
                <a:gd name="T84" fmla="*/ 1 w 173"/>
                <a:gd name="T85" fmla="*/ 2 h 165"/>
                <a:gd name="T86" fmla="*/ 1 w 173"/>
                <a:gd name="T87" fmla="*/ 3 h 165"/>
                <a:gd name="T88" fmla="*/ 2 w 173"/>
                <a:gd name="T89" fmla="*/ 3 h 165"/>
                <a:gd name="T90" fmla="*/ 2 w 173"/>
                <a:gd name="T91" fmla="*/ 3 h 165"/>
                <a:gd name="T92" fmla="*/ 3 w 173"/>
                <a:gd name="T93" fmla="*/ 3 h 165"/>
                <a:gd name="T94" fmla="*/ 3 w 173"/>
                <a:gd name="T95" fmla="*/ 3 h 165"/>
                <a:gd name="T96" fmla="*/ 3 w 173"/>
                <a:gd name="T97" fmla="*/ 3 h 165"/>
                <a:gd name="T98" fmla="*/ 4 w 173"/>
                <a:gd name="T99" fmla="*/ 4 h 165"/>
                <a:gd name="T100" fmla="*/ 4 w 173"/>
                <a:gd name="T101" fmla="*/ 4 h 165"/>
                <a:gd name="T102" fmla="*/ 3 w 173"/>
                <a:gd name="T103" fmla="*/ 4 h 165"/>
                <a:gd name="T104" fmla="*/ 3 w 173"/>
                <a:gd name="T105" fmla="*/ 4 h 165"/>
                <a:gd name="T106" fmla="*/ 2 w 173"/>
                <a:gd name="T107" fmla="*/ 4 h 165"/>
                <a:gd name="T108" fmla="*/ 2 w 173"/>
                <a:gd name="T109" fmla="*/ 4 h 165"/>
                <a:gd name="T110" fmla="*/ 2 w 173"/>
                <a:gd name="T111" fmla="*/ 4 h 165"/>
                <a:gd name="T112" fmla="*/ 2 w 173"/>
                <a:gd name="T113" fmla="*/ 4 h 165"/>
                <a:gd name="T114" fmla="*/ 3 w 173"/>
                <a:gd name="T115" fmla="*/ 4 h 165"/>
                <a:gd name="T116" fmla="*/ 4 w 173"/>
                <a:gd name="T117" fmla="*/ 4 h 165"/>
                <a:gd name="T118" fmla="*/ 4 w 173"/>
                <a:gd name="T119" fmla="*/ 4 h 165"/>
                <a:gd name="T120" fmla="*/ 4 w 173"/>
                <a:gd name="T121" fmla="*/ 4 h 165"/>
                <a:gd name="T122" fmla="*/ 5 w 173"/>
                <a:gd name="T123" fmla="*/ 4 h 16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73" h="165">
                  <a:moveTo>
                    <a:pt x="167" y="165"/>
                  </a:moveTo>
                  <a:lnTo>
                    <a:pt x="168" y="162"/>
                  </a:lnTo>
                  <a:lnTo>
                    <a:pt x="170" y="159"/>
                  </a:lnTo>
                  <a:lnTo>
                    <a:pt x="172" y="157"/>
                  </a:lnTo>
                  <a:lnTo>
                    <a:pt x="173" y="155"/>
                  </a:lnTo>
                  <a:lnTo>
                    <a:pt x="166" y="148"/>
                  </a:lnTo>
                  <a:lnTo>
                    <a:pt x="159" y="141"/>
                  </a:lnTo>
                  <a:lnTo>
                    <a:pt x="156" y="135"/>
                  </a:lnTo>
                  <a:lnTo>
                    <a:pt x="155" y="128"/>
                  </a:lnTo>
                  <a:lnTo>
                    <a:pt x="154" y="116"/>
                  </a:lnTo>
                  <a:lnTo>
                    <a:pt x="151" y="96"/>
                  </a:lnTo>
                  <a:lnTo>
                    <a:pt x="148" y="76"/>
                  </a:lnTo>
                  <a:lnTo>
                    <a:pt x="144" y="64"/>
                  </a:lnTo>
                  <a:lnTo>
                    <a:pt x="141" y="58"/>
                  </a:lnTo>
                  <a:lnTo>
                    <a:pt x="137" y="55"/>
                  </a:lnTo>
                  <a:lnTo>
                    <a:pt x="136" y="57"/>
                  </a:lnTo>
                  <a:lnTo>
                    <a:pt x="137" y="63"/>
                  </a:lnTo>
                  <a:lnTo>
                    <a:pt x="140" y="75"/>
                  </a:lnTo>
                  <a:lnTo>
                    <a:pt x="141" y="91"/>
                  </a:lnTo>
                  <a:lnTo>
                    <a:pt x="141" y="108"/>
                  </a:lnTo>
                  <a:lnTo>
                    <a:pt x="140" y="119"/>
                  </a:lnTo>
                  <a:lnTo>
                    <a:pt x="135" y="117"/>
                  </a:lnTo>
                  <a:lnTo>
                    <a:pt x="130" y="113"/>
                  </a:lnTo>
                  <a:lnTo>
                    <a:pt x="126" y="111"/>
                  </a:lnTo>
                  <a:lnTo>
                    <a:pt x="121" y="108"/>
                  </a:lnTo>
                  <a:lnTo>
                    <a:pt x="116" y="104"/>
                  </a:lnTo>
                  <a:lnTo>
                    <a:pt x="112" y="101"/>
                  </a:lnTo>
                  <a:lnTo>
                    <a:pt x="107" y="97"/>
                  </a:lnTo>
                  <a:lnTo>
                    <a:pt x="105" y="94"/>
                  </a:lnTo>
                  <a:lnTo>
                    <a:pt x="101" y="83"/>
                  </a:lnTo>
                  <a:lnTo>
                    <a:pt x="97" y="68"/>
                  </a:lnTo>
                  <a:lnTo>
                    <a:pt x="94" y="52"/>
                  </a:lnTo>
                  <a:lnTo>
                    <a:pt x="92" y="40"/>
                  </a:lnTo>
                  <a:lnTo>
                    <a:pt x="92" y="30"/>
                  </a:lnTo>
                  <a:lnTo>
                    <a:pt x="91" y="21"/>
                  </a:lnTo>
                  <a:lnTo>
                    <a:pt x="90" y="13"/>
                  </a:lnTo>
                  <a:lnTo>
                    <a:pt x="87" y="7"/>
                  </a:lnTo>
                  <a:lnTo>
                    <a:pt x="84" y="4"/>
                  </a:lnTo>
                  <a:lnTo>
                    <a:pt x="83" y="5"/>
                  </a:lnTo>
                  <a:lnTo>
                    <a:pt x="84" y="10"/>
                  </a:lnTo>
                  <a:lnTo>
                    <a:pt x="86" y="16"/>
                  </a:lnTo>
                  <a:lnTo>
                    <a:pt x="87" y="25"/>
                  </a:lnTo>
                  <a:lnTo>
                    <a:pt x="86" y="31"/>
                  </a:lnTo>
                  <a:lnTo>
                    <a:pt x="84" y="38"/>
                  </a:lnTo>
                  <a:lnTo>
                    <a:pt x="83" y="44"/>
                  </a:lnTo>
                  <a:lnTo>
                    <a:pt x="83" y="52"/>
                  </a:lnTo>
                  <a:lnTo>
                    <a:pt x="84" y="64"/>
                  </a:lnTo>
                  <a:lnTo>
                    <a:pt x="87" y="75"/>
                  </a:lnTo>
                  <a:lnTo>
                    <a:pt x="88" y="83"/>
                  </a:lnTo>
                  <a:lnTo>
                    <a:pt x="76" y="73"/>
                  </a:lnTo>
                  <a:lnTo>
                    <a:pt x="64" y="60"/>
                  </a:lnTo>
                  <a:lnTo>
                    <a:pt x="51" y="46"/>
                  </a:lnTo>
                  <a:lnTo>
                    <a:pt x="38" y="34"/>
                  </a:lnTo>
                  <a:lnTo>
                    <a:pt x="26" y="21"/>
                  </a:lnTo>
                  <a:lnTo>
                    <a:pt x="15" y="11"/>
                  </a:lnTo>
                  <a:lnTo>
                    <a:pt x="7" y="4"/>
                  </a:lnTo>
                  <a:lnTo>
                    <a:pt x="0" y="0"/>
                  </a:lnTo>
                  <a:lnTo>
                    <a:pt x="5" y="7"/>
                  </a:lnTo>
                  <a:lnTo>
                    <a:pt x="11" y="15"/>
                  </a:lnTo>
                  <a:lnTo>
                    <a:pt x="17" y="23"/>
                  </a:lnTo>
                  <a:lnTo>
                    <a:pt x="23" y="33"/>
                  </a:lnTo>
                  <a:lnTo>
                    <a:pt x="29" y="41"/>
                  </a:lnTo>
                  <a:lnTo>
                    <a:pt x="34" y="48"/>
                  </a:lnTo>
                  <a:lnTo>
                    <a:pt x="38" y="53"/>
                  </a:lnTo>
                  <a:lnTo>
                    <a:pt x="41" y="58"/>
                  </a:lnTo>
                  <a:lnTo>
                    <a:pt x="44" y="61"/>
                  </a:lnTo>
                  <a:lnTo>
                    <a:pt x="48" y="66"/>
                  </a:lnTo>
                  <a:lnTo>
                    <a:pt x="53" y="72"/>
                  </a:lnTo>
                  <a:lnTo>
                    <a:pt x="59" y="76"/>
                  </a:lnTo>
                  <a:lnTo>
                    <a:pt x="65" y="82"/>
                  </a:lnTo>
                  <a:lnTo>
                    <a:pt x="71" y="87"/>
                  </a:lnTo>
                  <a:lnTo>
                    <a:pt x="76" y="90"/>
                  </a:lnTo>
                  <a:lnTo>
                    <a:pt x="80" y="93"/>
                  </a:lnTo>
                  <a:lnTo>
                    <a:pt x="75" y="93"/>
                  </a:lnTo>
                  <a:lnTo>
                    <a:pt x="71" y="93"/>
                  </a:lnTo>
                  <a:lnTo>
                    <a:pt x="65" y="93"/>
                  </a:lnTo>
                  <a:lnTo>
                    <a:pt x="59" y="91"/>
                  </a:lnTo>
                  <a:lnTo>
                    <a:pt x="53" y="90"/>
                  </a:lnTo>
                  <a:lnTo>
                    <a:pt x="48" y="88"/>
                  </a:lnTo>
                  <a:lnTo>
                    <a:pt x="44" y="87"/>
                  </a:lnTo>
                  <a:lnTo>
                    <a:pt x="41" y="84"/>
                  </a:lnTo>
                  <a:lnTo>
                    <a:pt x="36" y="81"/>
                  </a:lnTo>
                  <a:lnTo>
                    <a:pt x="31" y="81"/>
                  </a:lnTo>
                  <a:lnTo>
                    <a:pt x="29" y="83"/>
                  </a:lnTo>
                  <a:lnTo>
                    <a:pt x="33" y="88"/>
                  </a:lnTo>
                  <a:lnTo>
                    <a:pt x="37" y="91"/>
                  </a:lnTo>
                  <a:lnTo>
                    <a:pt x="44" y="95"/>
                  </a:lnTo>
                  <a:lnTo>
                    <a:pt x="52" y="99"/>
                  </a:lnTo>
                  <a:lnTo>
                    <a:pt x="61" y="103"/>
                  </a:lnTo>
                  <a:lnTo>
                    <a:pt x="72" y="106"/>
                  </a:lnTo>
                  <a:lnTo>
                    <a:pt x="81" y="109"/>
                  </a:lnTo>
                  <a:lnTo>
                    <a:pt x="91" y="111"/>
                  </a:lnTo>
                  <a:lnTo>
                    <a:pt x="99" y="111"/>
                  </a:lnTo>
                  <a:lnTo>
                    <a:pt x="104" y="112"/>
                  </a:lnTo>
                  <a:lnTo>
                    <a:pt x="109" y="114"/>
                  </a:lnTo>
                  <a:lnTo>
                    <a:pt x="114" y="118"/>
                  </a:lnTo>
                  <a:lnTo>
                    <a:pt x="119" y="121"/>
                  </a:lnTo>
                  <a:lnTo>
                    <a:pt x="124" y="125"/>
                  </a:lnTo>
                  <a:lnTo>
                    <a:pt x="128" y="128"/>
                  </a:lnTo>
                  <a:lnTo>
                    <a:pt x="132" y="132"/>
                  </a:lnTo>
                  <a:lnTo>
                    <a:pt x="135" y="135"/>
                  </a:lnTo>
                  <a:lnTo>
                    <a:pt x="130" y="137"/>
                  </a:lnTo>
                  <a:lnTo>
                    <a:pt x="124" y="140"/>
                  </a:lnTo>
                  <a:lnTo>
                    <a:pt x="117" y="141"/>
                  </a:lnTo>
                  <a:lnTo>
                    <a:pt x="109" y="142"/>
                  </a:lnTo>
                  <a:lnTo>
                    <a:pt x="101" y="143"/>
                  </a:lnTo>
                  <a:lnTo>
                    <a:pt x="94" y="143"/>
                  </a:lnTo>
                  <a:lnTo>
                    <a:pt x="87" y="143"/>
                  </a:lnTo>
                  <a:lnTo>
                    <a:pt x="81" y="142"/>
                  </a:lnTo>
                  <a:lnTo>
                    <a:pt x="74" y="142"/>
                  </a:lnTo>
                  <a:lnTo>
                    <a:pt x="69" y="143"/>
                  </a:lnTo>
                  <a:lnTo>
                    <a:pt x="72" y="146"/>
                  </a:lnTo>
                  <a:lnTo>
                    <a:pt x="82" y="149"/>
                  </a:lnTo>
                  <a:lnTo>
                    <a:pt x="90" y="150"/>
                  </a:lnTo>
                  <a:lnTo>
                    <a:pt x="99" y="151"/>
                  </a:lnTo>
                  <a:lnTo>
                    <a:pt x="110" y="151"/>
                  </a:lnTo>
                  <a:lnTo>
                    <a:pt x="119" y="150"/>
                  </a:lnTo>
                  <a:lnTo>
                    <a:pt x="128" y="150"/>
                  </a:lnTo>
                  <a:lnTo>
                    <a:pt x="137" y="150"/>
                  </a:lnTo>
                  <a:lnTo>
                    <a:pt x="144" y="149"/>
                  </a:lnTo>
                  <a:lnTo>
                    <a:pt x="149" y="149"/>
                  </a:lnTo>
                  <a:lnTo>
                    <a:pt x="155" y="150"/>
                  </a:lnTo>
                  <a:lnTo>
                    <a:pt x="160" y="155"/>
                  </a:lnTo>
                  <a:lnTo>
                    <a:pt x="164" y="159"/>
                  </a:lnTo>
                  <a:lnTo>
                    <a:pt x="167" y="165"/>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93" name="Freeform 314">
              <a:extLst>
                <a:ext uri="{FF2B5EF4-FFF2-40B4-BE49-F238E27FC236}">
                  <a16:creationId xmlns:a16="http://schemas.microsoft.com/office/drawing/2014/main" xmlns="" id="{E18B1437-43F1-4D5D-A280-4320162BA3D4}"/>
                </a:ext>
              </a:extLst>
            </p:cNvPr>
            <p:cNvSpPr>
              <a:spLocks/>
            </p:cNvSpPr>
            <p:nvPr/>
          </p:nvSpPr>
          <p:spPr bwMode="auto">
            <a:xfrm>
              <a:off x="2706" y="594"/>
              <a:ext cx="54" cy="125"/>
            </a:xfrm>
            <a:custGeom>
              <a:avLst/>
              <a:gdLst>
                <a:gd name="T0" fmla="*/ 1 w 107"/>
                <a:gd name="T1" fmla="*/ 7 h 250"/>
                <a:gd name="T2" fmla="*/ 1 w 107"/>
                <a:gd name="T3" fmla="*/ 7 h 250"/>
                <a:gd name="T4" fmla="*/ 1 w 107"/>
                <a:gd name="T5" fmla="*/ 7 h 250"/>
                <a:gd name="T6" fmla="*/ 1 w 107"/>
                <a:gd name="T7" fmla="*/ 6 h 250"/>
                <a:gd name="T8" fmla="*/ 1 w 107"/>
                <a:gd name="T9" fmla="*/ 5 h 250"/>
                <a:gd name="T10" fmla="*/ 1 w 107"/>
                <a:gd name="T11" fmla="*/ 4 h 250"/>
                <a:gd name="T12" fmla="*/ 1 w 107"/>
                <a:gd name="T13" fmla="*/ 4 h 250"/>
                <a:gd name="T14" fmla="*/ 1 w 107"/>
                <a:gd name="T15" fmla="*/ 5 h 250"/>
                <a:gd name="T16" fmla="*/ 2 w 107"/>
                <a:gd name="T17" fmla="*/ 4 h 250"/>
                <a:gd name="T18" fmla="*/ 2 w 107"/>
                <a:gd name="T19" fmla="*/ 3 h 250"/>
                <a:gd name="T20" fmla="*/ 2 w 107"/>
                <a:gd name="T21" fmla="*/ 1 h 250"/>
                <a:gd name="T22" fmla="*/ 2 w 107"/>
                <a:gd name="T23" fmla="*/ 1 h 250"/>
                <a:gd name="T24" fmla="*/ 2 w 107"/>
                <a:gd name="T25" fmla="*/ 2 h 250"/>
                <a:gd name="T26" fmla="*/ 2 w 107"/>
                <a:gd name="T27" fmla="*/ 2 h 250"/>
                <a:gd name="T28" fmla="*/ 3 w 107"/>
                <a:gd name="T29" fmla="*/ 1 h 250"/>
                <a:gd name="T30" fmla="*/ 3 w 107"/>
                <a:gd name="T31" fmla="*/ 1 h 250"/>
                <a:gd name="T32" fmla="*/ 3 w 107"/>
                <a:gd name="T33" fmla="*/ 2 h 250"/>
                <a:gd name="T34" fmla="*/ 3 w 107"/>
                <a:gd name="T35" fmla="*/ 3 h 250"/>
                <a:gd name="T36" fmla="*/ 3 w 107"/>
                <a:gd name="T37" fmla="*/ 2 h 250"/>
                <a:gd name="T38" fmla="*/ 3 w 107"/>
                <a:gd name="T39" fmla="*/ 2 h 250"/>
                <a:gd name="T40" fmla="*/ 3 w 107"/>
                <a:gd name="T41" fmla="*/ 3 h 250"/>
                <a:gd name="T42" fmla="*/ 3 w 107"/>
                <a:gd name="T43" fmla="*/ 3 h 250"/>
                <a:gd name="T44" fmla="*/ 2 w 107"/>
                <a:gd name="T45" fmla="*/ 3 h 250"/>
                <a:gd name="T46" fmla="*/ 2 w 107"/>
                <a:gd name="T47" fmla="*/ 5 h 250"/>
                <a:gd name="T48" fmla="*/ 2 w 107"/>
                <a:gd name="T49" fmla="*/ 5 h 250"/>
                <a:gd name="T50" fmla="*/ 3 w 107"/>
                <a:gd name="T51" fmla="*/ 5 h 250"/>
                <a:gd name="T52" fmla="*/ 4 w 107"/>
                <a:gd name="T53" fmla="*/ 5 h 250"/>
                <a:gd name="T54" fmla="*/ 4 w 107"/>
                <a:gd name="T55" fmla="*/ 5 h 250"/>
                <a:gd name="T56" fmla="*/ 3 w 107"/>
                <a:gd name="T57" fmla="*/ 5 h 250"/>
                <a:gd name="T58" fmla="*/ 3 w 107"/>
                <a:gd name="T59" fmla="*/ 6 h 250"/>
                <a:gd name="T60" fmla="*/ 2 w 107"/>
                <a:gd name="T61" fmla="*/ 6 h 250"/>
                <a:gd name="T62" fmla="*/ 2 w 107"/>
                <a:gd name="T63" fmla="*/ 7 h 250"/>
                <a:gd name="T64" fmla="*/ 2 w 107"/>
                <a:gd name="T65" fmla="*/ 7 h 250"/>
                <a:gd name="T66" fmla="*/ 2 w 107"/>
                <a:gd name="T67" fmla="*/ 7 h 250"/>
                <a:gd name="T68" fmla="*/ 3 w 107"/>
                <a:gd name="T69" fmla="*/ 6 h 250"/>
                <a:gd name="T70" fmla="*/ 4 w 107"/>
                <a:gd name="T71" fmla="*/ 6 h 250"/>
                <a:gd name="T72" fmla="*/ 4 w 107"/>
                <a:gd name="T73" fmla="*/ 6 h 250"/>
                <a:gd name="T74" fmla="*/ 4 w 107"/>
                <a:gd name="T75" fmla="*/ 6 h 250"/>
                <a:gd name="T76" fmla="*/ 3 w 107"/>
                <a:gd name="T77" fmla="*/ 7 h 250"/>
                <a:gd name="T78" fmla="*/ 3 w 107"/>
                <a:gd name="T79" fmla="*/ 7 h 250"/>
                <a:gd name="T80" fmla="*/ 3 w 107"/>
                <a:gd name="T81" fmla="*/ 7 h 250"/>
                <a:gd name="T82" fmla="*/ 2 w 107"/>
                <a:gd name="T83" fmla="*/ 7 h 250"/>
                <a:gd name="T84" fmla="*/ 1 w 107"/>
                <a:gd name="T85" fmla="*/ 7 h 250"/>
                <a:gd name="T86" fmla="*/ 1 w 107"/>
                <a:gd name="T87" fmla="*/ 8 h 250"/>
                <a:gd name="T88" fmla="*/ 1 w 107"/>
                <a:gd name="T89" fmla="*/ 8 h 250"/>
                <a:gd name="T90" fmla="*/ 1 w 107"/>
                <a:gd name="T91" fmla="*/ 8 h 250"/>
                <a:gd name="T92" fmla="*/ 1 w 107"/>
                <a:gd name="T93" fmla="*/ 7 h 250"/>
                <a:gd name="T94" fmla="*/ 1 w 107"/>
                <a:gd name="T95" fmla="*/ 7 h 25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07" h="250">
                  <a:moveTo>
                    <a:pt x="0" y="216"/>
                  </a:moveTo>
                  <a:lnTo>
                    <a:pt x="7" y="211"/>
                  </a:lnTo>
                  <a:lnTo>
                    <a:pt x="12" y="206"/>
                  </a:lnTo>
                  <a:lnTo>
                    <a:pt x="15" y="199"/>
                  </a:lnTo>
                  <a:lnTo>
                    <a:pt x="17" y="194"/>
                  </a:lnTo>
                  <a:lnTo>
                    <a:pt x="20" y="196"/>
                  </a:lnTo>
                  <a:lnTo>
                    <a:pt x="22" y="198"/>
                  </a:lnTo>
                  <a:lnTo>
                    <a:pt x="23" y="198"/>
                  </a:lnTo>
                  <a:lnTo>
                    <a:pt x="25" y="199"/>
                  </a:lnTo>
                  <a:lnTo>
                    <a:pt x="27" y="196"/>
                  </a:lnTo>
                  <a:lnTo>
                    <a:pt x="29" y="187"/>
                  </a:lnTo>
                  <a:lnTo>
                    <a:pt x="29" y="178"/>
                  </a:lnTo>
                  <a:lnTo>
                    <a:pt x="28" y="172"/>
                  </a:lnTo>
                  <a:lnTo>
                    <a:pt x="21" y="160"/>
                  </a:lnTo>
                  <a:lnTo>
                    <a:pt x="12" y="141"/>
                  </a:lnTo>
                  <a:lnTo>
                    <a:pt x="4" y="121"/>
                  </a:lnTo>
                  <a:lnTo>
                    <a:pt x="0" y="110"/>
                  </a:lnTo>
                  <a:lnTo>
                    <a:pt x="1" y="103"/>
                  </a:lnTo>
                  <a:lnTo>
                    <a:pt x="2" y="98"/>
                  </a:lnTo>
                  <a:lnTo>
                    <a:pt x="4" y="99"/>
                  </a:lnTo>
                  <a:lnTo>
                    <a:pt x="5" y="104"/>
                  </a:lnTo>
                  <a:lnTo>
                    <a:pt x="8" y="115"/>
                  </a:lnTo>
                  <a:lnTo>
                    <a:pt x="15" y="130"/>
                  </a:lnTo>
                  <a:lnTo>
                    <a:pt x="24" y="144"/>
                  </a:lnTo>
                  <a:lnTo>
                    <a:pt x="32" y="152"/>
                  </a:lnTo>
                  <a:lnTo>
                    <a:pt x="37" y="138"/>
                  </a:lnTo>
                  <a:lnTo>
                    <a:pt x="42" y="118"/>
                  </a:lnTo>
                  <a:lnTo>
                    <a:pt x="44" y="97"/>
                  </a:lnTo>
                  <a:lnTo>
                    <a:pt x="43" y="83"/>
                  </a:lnTo>
                  <a:lnTo>
                    <a:pt x="40" y="70"/>
                  </a:lnTo>
                  <a:lnTo>
                    <a:pt x="38" y="54"/>
                  </a:lnTo>
                  <a:lnTo>
                    <a:pt x="38" y="39"/>
                  </a:lnTo>
                  <a:lnTo>
                    <a:pt x="39" y="29"/>
                  </a:lnTo>
                  <a:lnTo>
                    <a:pt x="42" y="25"/>
                  </a:lnTo>
                  <a:lnTo>
                    <a:pt x="43" y="25"/>
                  </a:lnTo>
                  <a:lnTo>
                    <a:pt x="44" y="30"/>
                  </a:lnTo>
                  <a:lnTo>
                    <a:pt x="43" y="36"/>
                  </a:lnTo>
                  <a:lnTo>
                    <a:pt x="43" y="44"/>
                  </a:lnTo>
                  <a:lnTo>
                    <a:pt x="45" y="54"/>
                  </a:lnTo>
                  <a:lnTo>
                    <a:pt x="47" y="65"/>
                  </a:lnTo>
                  <a:lnTo>
                    <a:pt x="50" y="70"/>
                  </a:lnTo>
                  <a:lnTo>
                    <a:pt x="55" y="54"/>
                  </a:lnTo>
                  <a:lnTo>
                    <a:pt x="62" y="34"/>
                  </a:lnTo>
                  <a:lnTo>
                    <a:pt x="70" y="15"/>
                  </a:lnTo>
                  <a:lnTo>
                    <a:pt x="81" y="2"/>
                  </a:lnTo>
                  <a:lnTo>
                    <a:pt x="85" y="0"/>
                  </a:lnTo>
                  <a:lnTo>
                    <a:pt x="88" y="0"/>
                  </a:lnTo>
                  <a:lnTo>
                    <a:pt x="86" y="4"/>
                  </a:lnTo>
                  <a:lnTo>
                    <a:pt x="82" y="7"/>
                  </a:lnTo>
                  <a:lnTo>
                    <a:pt x="76" y="19"/>
                  </a:lnTo>
                  <a:lnTo>
                    <a:pt x="69" y="37"/>
                  </a:lnTo>
                  <a:lnTo>
                    <a:pt x="63" y="57"/>
                  </a:lnTo>
                  <a:lnTo>
                    <a:pt x="60" y="69"/>
                  </a:lnTo>
                  <a:lnTo>
                    <a:pt x="67" y="68"/>
                  </a:lnTo>
                  <a:lnTo>
                    <a:pt x="76" y="66"/>
                  </a:lnTo>
                  <a:lnTo>
                    <a:pt x="84" y="62"/>
                  </a:lnTo>
                  <a:lnTo>
                    <a:pt x="90" y="59"/>
                  </a:lnTo>
                  <a:lnTo>
                    <a:pt x="93" y="55"/>
                  </a:lnTo>
                  <a:lnTo>
                    <a:pt x="96" y="55"/>
                  </a:lnTo>
                  <a:lnTo>
                    <a:pt x="96" y="58"/>
                  </a:lnTo>
                  <a:lnTo>
                    <a:pt x="92" y="61"/>
                  </a:lnTo>
                  <a:lnTo>
                    <a:pt x="89" y="64"/>
                  </a:lnTo>
                  <a:lnTo>
                    <a:pt x="85" y="67"/>
                  </a:lnTo>
                  <a:lnTo>
                    <a:pt x="81" y="70"/>
                  </a:lnTo>
                  <a:lnTo>
                    <a:pt x="75" y="74"/>
                  </a:lnTo>
                  <a:lnTo>
                    <a:pt x="69" y="77"/>
                  </a:lnTo>
                  <a:lnTo>
                    <a:pt x="65" y="81"/>
                  </a:lnTo>
                  <a:lnTo>
                    <a:pt x="61" y="83"/>
                  </a:lnTo>
                  <a:lnTo>
                    <a:pt x="58" y="85"/>
                  </a:lnTo>
                  <a:lnTo>
                    <a:pt x="55" y="104"/>
                  </a:lnTo>
                  <a:lnTo>
                    <a:pt x="51" y="125"/>
                  </a:lnTo>
                  <a:lnTo>
                    <a:pt x="47" y="143"/>
                  </a:lnTo>
                  <a:lnTo>
                    <a:pt x="44" y="153"/>
                  </a:lnTo>
                  <a:lnTo>
                    <a:pt x="52" y="153"/>
                  </a:lnTo>
                  <a:lnTo>
                    <a:pt x="60" y="152"/>
                  </a:lnTo>
                  <a:lnTo>
                    <a:pt x="68" y="151"/>
                  </a:lnTo>
                  <a:lnTo>
                    <a:pt x="76" y="150"/>
                  </a:lnTo>
                  <a:lnTo>
                    <a:pt x="83" y="149"/>
                  </a:lnTo>
                  <a:lnTo>
                    <a:pt x="90" y="146"/>
                  </a:lnTo>
                  <a:lnTo>
                    <a:pt x="95" y="145"/>
                  </a:lnTo>
                  <a:lnTo>
                    <a:pt x="98" y="143"/>
                  </a:lnTo>
                  <a:lnTo>
                    <a:pt x="101" y="141"/>
                  </a:lnTo>
                  <a:lnTo>
                    <a:pt x="103" y="141"/>
                  </a:lnTo>
                  <a:lnTo>
                    <a:pt x="103" y="142"/>
                  </a:lnTo>
                  <a:lnTo>
                    <a:pt x="99" y="145"/>
                  </a:lnTo>
                  <a:lnTo>
                    <a:pt x="96" y="148"/>
                  </a:lnTo>
                  <a:lnTo>
                    <a:pt x="90" y="151"/>
                  </a:lnTo>
                  <a:lnTo>
                    <a:pt x="82" y="156"/>
                  </a:lnTo>
                  <a:lnTo>
                    <a:pt x="74" y="159"/>
                  </a:lnTo>
                  <a:lnTo>
                    <a:pt x="65" y="163"/>
                  </a:lnTo>
                  <a:lnTo>
                    <a:pt x="57" y="166"/>
                  </a:lnTo>
                  <a:lnTo>
                    <a:pt x="51" y="170"/>
                  </a:lnTo>
                  <a:lnTo>
                    <a:pt x="46" y="171"/>
                  </a:lnTo>
                  <a:lnTo>
                    <a:pt x="42" y="175"/>
                  </a:lnTo>
                  <a:lnTo>
                    <a:pt x="38" y="184"/>
                  </a:lnTo>
                  <a:lnTo>
                    <a:pt x="37" y="194"/>
                  </a:lnTo>
                  <a:lnTo>
                    <a:pt x="36" y="201"/>
                  </a:lnTo>
                  <a:lnTo>
                    <a:pt x="38" y="204"/>
                  </a:lnTo>
                  <a:lnTo>
                    <a:pt x="45" y="205"/>
                  </a:lnTo>
                  <a:lnTo>
                    <a:pt x="52" y="205"/>
                  </a:lnTo>
                  <a:lnTo>
                    <a:pt x="58" y="204"/>
                  </a:lnTo>
                  <a:lnTo>
                    <a:pt x="63" y="201"/>
                  </a:lnTo>
                  <a:lnTo>
                    <a:pt x="70" y="198"/>
                  </a:lnTo>
                  <a:lnTo>
                    <a:pt x="77" y="195"/>
                  </a:lnTo>
                  <a:lnTo>
                    <a:pt x="83" y="191"/>
                  </a:lnTo>
                  <a:lnTo>
                    <a:pt x="89" y="189"/>
                  </a:lnTo>
                  <a:lnTo>
                    <a:pt x="93" y="186"/>
                  </a:lnTo>
                  <a:lnTo>
                    <a:pt x="98" y="183"/>
                  </a:lnTo>
                  <a:lnTo>
                    <a:pt x="100" y="181"/>
                  </a:lnTo>
                  <a:lnTo>
                    <a:pt x="104" y="178"/>
                  </a:lnTo>
                  <a:lnTo>
                    <a:pt x="107" y="176"/>
                  </a:lnTo>
                  <a:lnTo>
                    <a:pt x="107" y="179"/>
                  </a:lnTo>
                  <a:lnTo>
                    <a:pt x="104" y="184"/>
                  </a:lnTo>
                  <a:lnTo>
                    <a:pt x="100" y="189"/>
                  </a:lnTo>
                  <a:lnTo>
                    <a:pt x="96" y="195"/>
                  </a:lnTo>
                  <a:lnTo>
                    <a:pt x="91" y="201"/>
                  </a:lnTo>
                  <a:lnTo>
                    <a:pt x="86" y="208"/>
                  </a:lnTo>
                  <a:lnTo>
                    <a:pt x="81" y="213"/>
                  </a:lnTo>
                  <a:lnTo>
                    <a:pt x="76" y="219"/>
                  </a:lnTo>
                  <a:lnTo>
                    <a:pt x="72" y="224"/>
                  </a:lnTo>
                  <a:lnTo>
                    <a:pt x="68" y="226"/>
                  </a:lnTo>
                  <a:lnTo>
                    <a:pt x="67" y="223"/>
                  </a:lnTo>
                  <a:lnTo>
                    <a:pt x="66" y="219"/>
                  </a:lnTo>
                  <a:lnTo>
                    <a:pt x="63" y="216"/>
                  </a:lnTo>
                  <a:lnTo>
                    <a:pt x="61" y="212"/>
                  </a:lnTo>
                  <a:lnTo>
                    <a:pt x="55" y="208"/>
                  </a:lnTo>
                  <a:lnTo>
                    <a:pt x="46" y="206"/>
                  </a:lnTo>
                  <a:lnTo>
                    <a:pt x="37" y="208"/>
                  </a:lnTo>
                  <a:lnTo>
                    <a:pt x="29" y="211"/>
                  </a:lnTo>
                  <a:lnTo>
                    <a:pt x="24" y="217"/>
                  </a:lnTo>
                  <a:lnTo>
                    <a:pt x="23" y="221"/>
                  </a:lnTo>
                  <a:lnTo>
                    <a:pt x="23" y="226"/>
                  </a:lnTo>
                  <a:lnTo>
                    <a:pt x="24" y="231"/>
                  </a:lnTo>
                  <a:lnTo>
                    <a:pt x="19" y="238"/>
                  </a:lnTo>
                  <a:lnTo>
                    <a:pt x="12" y="243"/>
                  </a:lnTo>
                  <a:lnTo>
                    <a:pt x="6" y="248"/>
                  </a:lnTo>
                  <a:lnTo>
                    <a:pt x="2" y="250"/>
                  </a:lnTo>
                  <a:lnTo>
                    <a:pt x="8" y="242"/>
                  </a:lnTo>
                  <a:lnTo>
                    <a:pt x="14" y="234"/>
                  </a:lnTo>
                  <a:lnTo>
                    <a:pt x="17" y="227"/>
                  </a:lnTo>
                  <a:lnTo>
                    <a:pt x="16" y="221"/>
                  </a:lnTo>
                  <a:lnTo>
                    <a:pt x="13" y="218"/>
                  </a:lnTo>
                  <a:lnTo>
                    <a:pt x="9" y="214"/>
                  </a:lnTo>
                  <a:lnTo>
                    <a:pt x="6" y="214"/>
                  </a:lnTo>
                  <a:lnTo>
                    <a:pt x="0" y="216"/>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94" name="Freeform 315">
              <a:extLst>
                <a:ext uri="{FF2B5EF4-FFF2-40B4-BE49-F238E27FC236}">
                  <a16:creationId xmlns:a16="http://schemas.microsoft.com/office/drawing/2014/main" xmlns="" id="{919C051B-03F6-451D-BBA2-FA919D52E5EE}"/>
                </a:ext>
              </a:extLst>
            </p:cNvPr>
            <p:cNvSpPr>
              <a:spLocks/>
            </p:cNvSpPr>
            <p:nvPr/>
          </p:nvSpPr>
          <p:spPr bwMode="auto">
            <a:xfrm>
              <a:off x="2695" y="663"/>
              <a:ext cx="9" cy="16"/>
            </a:xfrm>
            <a:custGeom>
              <a:avLst/>
              <a:gdLst>
                <a:gd name="T0" fmla="*/ 0 w 20"/>
                <a:gd name="T1" fmla="*/ 0 h 33"/>
                <a:gd name="T2" fmla="*/ 0 w 20"/>
                <a:gd name="T3" fmla="*/ 0 h 33"/>
                <a:gd name="T4" fmla="*/ 0 w 20"/>
                <a:gd name="T5" fmla="*/ 0 h 33"/>
                <a:gd name="T6" fmla="*/ 0 w 20"/>
                <a:gd name="T7" fmla="*/ 1 h 33"/>
                <a:gd name="T8" fmla="*/ 0 w 20"/>
                <a:gd name="T9" fmla="*/ 1 h 33"/>
                <a:gd name="T10" fmla="*/ 0 w 20"/>
                <a:gd name="T11" fmla="*/ 0 h 33"/>
                <a:gd name="T12" fmla="*/ 0 w 20"/>
                <a:gd name="T13" fmla="*/ 0 h 33"/>
                <a:gd name="T14" fmla="*/ 0 w 20"/>
                <a:gd name="T15" fmla="*/ 0 h 33"/>
                <a:gd name="T16" fmla="*/ 0 w 20"/>
                <a:gd name="T17" fmla="*/ 0 h 33"/>
                <a:gd name="T18" fmla="*/ 0 w 20"/>
                <a:gd name="T19" fmla="*/ 0 h 33"/>
                <a:gd name="T20" fmla="*/ 0 w 20"/>
                <a:gd name="T21" fmla="*/ 0 h 33"/>
                <a:gd name="T22" fmla="*/ 0 w 20"/>
                <a:gd name="T23" fmla="*/ 0 h 33"/>
                <a:gd name="T24" fmla="*/ 0 w 20"/>
                <a:gd name="T25" fmla="*/ 0 h 33"/>
                <a:gd name="T26" fmla="*/ 0 w 20"/>
                <a:gd name="T27" fmla="*/ 0 h 33"/>
                <a:gd name="T28" fmla="*/ 0 w 20"/>
                <a:gd name="T29" fmla="*/ 0 h 33"/>
                <a:gd name="T30" fmla="*/ 0 w 20"/>
                <a:gd name="T31" fmla="*/ 0 h 33"/>
                <a:gd name="T32" fmla="*/ 0 w 20"/>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33">
                  <a:moveTo>
                    <a:pt x="20" y="30"/>
                  </a:moveTo>
                  <a:lnTo>
                    <a:pt x="15" y="29"/>
                  </a:lnTo>
                  <a:lnTo>
                    <a:pt x="10" y="29"/>
                  </a:lnTo>
                  <a:lnTo>
                    <a:pt x="7" y="32"/>
                  </a:lnTo>
                  <a:lnTo>
                    <a:pt x="4" y="33"/>
                  </a:lnTo>
                  <a:lnTo>
                    <a:pt x="2" y="25"/>
                  </a:lnTo>
                  <a:lnTo>
                    <a:pt x="1" y="18"/>
                  </a:lnTo>
                  <a:lnTo>
                    <a:pt x="0" y="11"/>
                  </a:lnTo>
                  <a:lnTo>
                    <a:pt x="0" y="4"/>
                  </a:lnTo>
                  <a:lnTo>
                    <a:pt x="1" y="2"/>
                  </a:lnTo>
                  <a:lnTo>
                    <a:pt x="2" y="0"/>
                  </a:lnTo>
                  <a:lnTo>
                    <a:pt x="4" y="3"/>
                  </a:lnTo>
                  <a:lnTo>
                    <a:pt x="4" y="5"/>
                  </a:lnTo>
                  <a:lnTo>
                    <a:pt x="6" y="11"/>
                  </a:lnTo>
                  <a:lnTo>
                    <a:pt x="9" y="18"/>
                  </a:lnTo>
                  <a:lnTo>
                    <a:pt x="14" y="25"/>
                  </a:lnTo>
                  <a:lnTo>
                    <a:pt x="20" y="30"/>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95" name="Freeform 316">
              <a:extLst>
                <a:ext uri="{FF2B5EF4-FFF2-40B4-BE49-F238E27FC236}">
                  <a16:creationId xmlns:a16="http://schemas.microsoft.com/office/drawing/2014/main" xmlns="" id="{8B84FA1E-CABE-4C27-87F3-23EB4CE3F0F5}"/>
                </a:ext>
              </a:extLst>
            </p:cNvPr>
            <p:cNvSpPr>
              <a:spLocks/>
            </p:cNvSpPr>
            <p:nvPr/>
          </p:nvSpPr>
          <p:spPr bwMode="auto">
            <a:xfrm>
              <a:off x="2767" y="659"/>
              <a:ext cx="170" cy="103"/>
            </a:xfrm>
            <a:custGeom>
              <a:avLst/>
              <a:gdLst>
                <a:gd name="T0" fmla="*/ 1 w 341"/>
                <a:gd name="T1" fmla="*/ 4 h 208"/>
                <a:gd name="T2" fmla="*/ 2 w 341"/>
                <a:gd name="T3" fmla="*/ 3 h 208"/>
                <a:gd name="T4" fmla="*/ 2 w 341"/>
                <a:gd name="T5" fmla="*/ 2 h 208"/>
                <a:gd name="T6" fmla="*/ 3 w 341"/>
                <a:gd name="T7" fmla="*/ 1 h 208"/>
                <a:gd name="T8" fmla="*/ 4 w 341"/>
                <a:gd name="T9" fmla="*/ 0 h 208"/>
                <a:gd name="T10" fmla="*/ 4 w 341"/>
                <a:gd name="T11" fmla="*/ 0 h 208"/>
                <a:gd name="T12" fmla="*/ 4 w 341"/>
                <a:gd name="T13" fmla="*/ 0 h 208"/>
                <a:gd name="T14" fmla="*/ 3 w 341"/>
                <a:gd name="T15" fmla="*/ 2 h 208"/>
                <a:gd name="T16" fmla="*/ 2 w 341"/>
                <a:gd name="T17" fmla="*/ 3 h 208"/>
                <a:gd name="T18" fmla="*/ 2 w 341"/>
                <a:gd name="T19" fmla="*/ 3 h 208"/>
                <a:gd name="T20" fmla="*/ 3 w 341"/>
                <a:gd name="T21" fmla="*/ 3 h 208"/>
                <a:gd name="T22" fmla="*/ 4 w 341"/>
                <a:gd name="T23" fmla="*/ 2 h 208"/>
                <a:gd name="T24" fmla="*/ 5 w 341"/>
                <a:gd name="T25" fmla="*/ 1 h 208"/>
                <a:gd name="T26" fmla="*/ 6 w 341"/>
                <a:gd name="T27" fmla="*/ 0 h 208"/>
                <a:gd name="T28" fmla="*/ 7 w 341"/>
                <a:gd name="T29" fmla="*/ 0 h 208"/>
                <a:gd name="T30" fmla="*/ 6 w 341"/>
                <a:gd name="T31" fmla="*/ 1 h 208"/>
                <a:gd name="T32" fmla="*/ 5 w 341"/>
                <a:gd name="T33" fmla="*/ 2 h 208"/>
                <a:gd name="T34" fmla="*/ 5 w 341"/>
                <a:gd name="T35" fmla="*/ 2 h 208"/>
                <a:gd name="T36" fmla="*/ 5 w 341"/>
                <a:gd name="T37" fmla="*/ 2 h 208"/>
                <a:gd name="T38" fmla="*/ 6 w 341"/>
                <a:gd name="T39" fmla="*/ 2 h 208"/>
                <a:gd name="T40" fmla="*/ 7 w 341"/>
                <a:gd name="T41" fmla="*/ 1 h 208"/>
                <a:gd name="T42" fmla="*/ 9 w 341"/>
                <a:gd name="T43" fmla="*/ 0 h 208"/>
                <a:gd name="T44" fmla="*/ 9 w 341"/>
                <a:gd name="T45" fmla="*/ 0 h 208"/>
                <a:gd name="T46" fmla="*/ 8 w 341"/>
                <a:gd name="T47" fmla="*/ 1 h 208"/>
                <a:gd name="T48" fmla="*/ 7 w 341"/>
                <a:gd name="T49" fmla="*/ 2 h 208"/>
                <a:gd name="T50" fmla="*/ 8 w 341"/>
                <a:gd name="T51" fmla="*/ 2 h 208"/>
                <a:gd name="T52" fmla="*/ 10 w 341"/>
                <a:gd name="T53" fmla="*/ 2 h 208"/>
                <a:gd name="T54" fmla="*/ 10 w 341"/>
                <a:gd name="T55" fmla="*/ 1 h 208"/>
                <a:gd name="T56" fmla="*/ 9 w 341"/>
                <a:gd name="T57" fmla="*/ 2 h 208"/>
                <a:gd name="T58" fmla="*/ 7 w 341"/>
                <a:gd name="T59" fmla="*/ 2 h 208"/>
                <a:gd name="T60" fmla="*/ 8 w 341"/>
                <a:gd name="T61" fmla="*/ 3 h 208"/>
                <a:gd name="T62" fmla="*/ 9 w 341"/>
                <a:gd name="T63" fmla="*/ 3 h 208"/>
                <a:gd name="T64" fmla="*/ 9 w 341"/>
                <a:gd name="T65" fmla="*/ 4 h 208"/>
                <a:gd name="T66" fmla="*/ 8 w 341"/>
                <a:gd name="T67" fmla="*/ 3 h 208"/>
                <a:gd name="T68" fmla="*/ 7 w 341"/>
                <a:gd name="T69" fmla="*/ 3 h 208"/>
                <a:gd name="T70" fmla="*/ 6 w 341"/>
                <a:gd name="T71" fmla="*/ 3 h 208"/>
                <a:gd name="T72" fmla="*/ 5 w 341"/>
                <a:gd name="T73" fmla="*/ 3 h 208"/>
                <a:gd name="T74" fmla="*/ 5 w 341"/>
                <a:gd name="T75" fmla="*/ 3 h 208"/>
                <a:gd name="T76" fmla="*/ 6 w 341"/>
                <a:gd name="T77" fmla="*/ 4 h 208"/>
                <a:gd name="T78" fmla="*/ 7 w 341"/>
                <a:gd name="T79" fmla="*/ 5 h 208"/>
                <a:gd name="T80" fmla="*/ 7 w 341"/>
                <a:gd name="T81" fmla="*/ 5 h 208"/>
                <a:gd name="T82" fmla="*/ 6 w 341"/>
                <a:gd name="T83" fmla="*/ 4 h 208"/>
                <a:gd name="T84" fmla="*/ 5 w 341"/>
                <a:gd name="T85" fmla="*/ 3 h 208"/>
                <a:gd name="T86" fmla="*/ 4 w 341"/>
                <a:gd name="T87" fmla="*/ 3 h 208"/>
                <a:gd name="T88" fmla="*/ 3 w 341"/>
                <a:gd name="T89" fmla="*/ 3 h 208"/>
                <a:gd name="T90" fmla="*/ 2 w 341"/>
                <a:gd name="T91" fmla="*/ 4 h 208"/>
                <a:gd name="T92" fmla="*/ 2 w 341"/>
                <a:gd name="T93" fmla="*/ 4 h 208"/>
                <a:gd name="T94" fmla="*/ 3 w 341"/>
                <a:gd name="T95" fmla="*/ 5 h 208"/>
                <a:gd name="T96" fmla="*/ 5 w 341"/>
                <a:gd name="T97" fmla="*/ 6 h 208"/>
                <a:gd name="T98" fmla="*/ 5 w 341"/>
                <a:gd name="T99" fmla="*/ 6 h 208"/>
                <a:gd name="T100" fmla="*/ 4 w 341"/>
                <a:gd name="T101" fmla="*/ 5 h 208"/>
                <a:gd name="T102" fmla="*/ 2 w 341"/>
                <a:gd name="T103" fmla="*/ 4 h 208"/>
                <a:gd name="T104" fmla="*/ 1 w 341"/>
                <a:gd name="T105" fmla="*/ 4 h 208"/>
                <a:gd name="T106" fmla="*/ 0 w 341"/>
                <a:gd name="T107" fmla="*/ 5 h 208"/>
                <a:gd name="T108" fmla="*/ 0 w 341"/>
                <a:gd name="T109" fmla="*/ 5 h 20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341" h="208">
                  <a:moveTo>
                    <a:pt x="14" y="161"/>
                  </a:moveTo>
                  <a:lnTo>
                    <a:pt x="19" y="157"/>
                  </a:lnTo>
                  <a:lnTo>
                    <a:pt x="26" y="151"/>
                  </a:lnTo>
                  <a:lnTo>
                    <a:pt x="34" y="147"/>
                  </a:lnTo>
                  <a:lnTo>
                    <a:pt x="43" y="141"/>
                  </a:lnTo>
                  <a:lnTo>
                    <a:pt x="52" y="136"/>
                  </a:lnTo>
                  <a:lnTo>
                    <a:pt x="60" y="131"/>
                  </a:lnTo>
                  <a:lnTo>
                    <a:pt x="66" y="127"/>
                  </a:lnTo>
                  <a:lnTo>
                    <a:pt x="68" y="124"/>
                  </a:lnTo>
                  <a:lnTo>
                    <a:pt x="72" y="113"/>
                  </a:lnTo>
                  <a:lnTo>
                    <a:pt x="77" y="96"/>
                  </a:lnTo>
                  <a:lnTo>
                    <a:pt x="85" y="78"/>
                  </a:lnTo>
                  <a:lnTo>
                    <a:pt x="92" y="64"/>
                  </a:lnTo>
                  <a:lnTo>
                    <a:pt x="97" y="57"/>
                  </a:lnTo>
                  <a:lnTo>
                    <a:pt x="103" y="49"/>
                  </a:lnTo>
                  <a:lnTo>
                    <a:pt x="111" y="40"/>
                  </a:lnTo>
                  <a:lnTo>
                    <a:pt x="119" y="29"/>
                  </a:lnTo>
                  <a:lnTo>
                    <a:pt x="128" y="20"/>
                  </a:lnTo>
                  <a:lnTo>
                    <a:pt x="136" y="11"/>
                  </a:lnTo>
                  <a:lnTo>
                    <a:pt x="143" y="5"/>
                  </a:lnTo>
                  <a:lnTo>
                    <a:pt x="148" y="1"/>
                  </a:lnTo>
                  <a:lnTo>
                    <a:pt x="153" y="0"/>
                  </a:lnTo>
                  <a:lnTo>
                    <a:pt x="154" y="0"/>
                  </a:lnTo>
                  <a:lnTo>
                    <a:pt x="153" y="4"/>
                  </a:lnTo>
                  <a:lnTo>
                    <a:pt x="150" y="7"/>
                  </a:lnTo>
                  <a:lnTo>
                    <a:pt x="146" y="11"/>
                  </a:lnTo>
                  <a:lnTo>
                    <a:pt x="141" y="18"/>
                  </a:lnTo>
                  <a:lnTo>
                    <a:pt x="133" y="26"/>
                  </a:lnTo>
                  <a:lnTo>
                    <a:pt x="125" y="36"/>
                  </a:lnTo>
                  <a:lnTo>
                    <a:pt x="115" y="46"/>
                  </a:lnTo>
                  <a:lnTo>
                    <a:pt x="107" y="56"/>
                  </a:lnTo>
                  <a:lnTo>
                    <a:pt x="102" y="65"/>
                  </a:lnTo>
                  <a:lnTo>
                    <a:pt x="98" y="71"/>
                  </a:lnTo>
                  <a:lnTo>
                    <a:pt x="93" y="81"/>
                  </a:lnTo>
                  <a:lnTo>
                    <a:pt x="90" y="91"/>
                  </a:lnTo>
                  <a:lnTo>
                    <a:pt x="89" y="103"/>
                  </a:lnTo>
                  <a:lnTo>
                    <a:pt x="88" y="110"/>
                  </a:lnTo>
                  <a:lnTo>
                    <a:pt x="88" y="113"/>
                  </a:lnTo>
                  <a:lnTo>
                    <a:pt x="89" y="113"/>
                  </a:lnTo>
                  <a:lnTo>
                    <a:pt x="91" y="112"/>
                  </a:lnTo>
                  <a:lnTo>
                    <a:pt x="97" y="110"/>
                  </a:lnTo>
                  <a:lnTo>
                    <a:pt x="102" y="108"/>
                  </a:lnTo>
                  <a:lnTo>
                    <a:pt x="106" y="103"/>
                  </a:lnTo>
                  <a:lnTo>
                    <a:pt x="113" y="98"/>
                  </a:lnTo>
                  <a:lnTo>
                    <a:pt x="120" y="94"/>
                  </a:lnTo>
                  <a:lnTo>
                    <a:pt x="127" y="89"/>
                  </a:lnTo>
                  <a:lnTo>
                    <a:pt x="133" y="84"/>
                  </a:lnTo>
                  <a:lnTo>
                    <a:pt x="138" y="81"/>
                  </a:lnTo>
                  <a:lnTo>
                    <a:pt x="142" y="80"/>
                  </a:lnTo>
                  <a:lnTo>
                    <a:pt x="149" y="67"/>
                  </a:lnTo>
                  <a:lnTo>
                    <a:pt x="159" y="54"/>
                  </a:lnTo>
                  <a:lnTo>
                    <a:pt x="172" y="42"/>
                  </a:lnTo>
                  <a:lnTo>
                    <a:pt x="186" y="30"/>
                  </a:lnTo>
                  <a:lnTo>
                    <a:pt x="198" y="21"/>
                  </a:lnTo>
                  <a:lnTo>
                    <a:pt x="211" y="12"/>
                  </a:lnTo>
                  <a:lnTo>
                    <a:pt x="221" y="7"/>
                  </a:lnTo>
                  <a:lnTo>
                    <a:pt x="228" y="4"/>
                  </a:lnTo>
                  <a:lnTo>
                    <a:pt x="236" y="3"/>
                  </a:lnTo>
                  <a:lnTo>
                    <a:pt x="241" y="3"/>
                  </a:lnTo>
                  <a:lnTo>
                    <a:pt x="240" y="4"/>
                  </a:lnTo>
                  <a:lnTo>
                    <a:pt x="234" y="7"/>
                  </a:lnTo>
                  <a:lnTo>
                    <a:pt x="224" y="13"/>
                  </a:lnTo>
                  <a:lnTo>
                    <a:pt x="212" y="22"/>
                  </a:lnTo>
                  <a:lnTo>
                    <a:pt x="199" y="33"/>
                  </a:lnTo>
                  <a:lnTo>
                    <a:pt x="187" y="44"/>
                  </a:lnTo>
                  <a:lnTo>
                    <a:pt x="175" y="56"/>
                  </a:lnTo>
                  <a:lnTo>
                    <a:pt x="166" y="66"/>
                  </a:lnTo>
                  <a:lnTo>
                    <a:pt x="160" y="75"/>
                  </a:lnTo>
                  <a:lnTo>
                    <a:pt x="158" y="82"/>
                  </a:lnTo>
                  <a:lnTo>
                    <a:pt x="158" y="84"/>
                  </a:lnTo>
                  <a:lnTo>
                    <a:pt x="160" y="86"/>
                  </a:lnTo>
                  <a:lnTo>
                    <a:pt x="165" y="84"/>
                  </a:lnTo>
                  <a:lnTo>
                    <a:pt x="172" y="83"/>
                  </a:lnTo>
                  <a:lnTo>
                    <a:pt x="176" y="82"/>
                  </a:lnTo>
                  <a:lnTo>
                    <a:pt x="182" y="81"/>
                  </a:lnTo>
                  <a:lnTo>
                    <a:pt x="188" y="80"/>
                  </a:lnTo>
                  <a:lnTo>
                    <a:pt x="194" y="79"/>
                  </a:lnTo>
                  <a:lnTo>
                    <a:pt x="199" y="78"/>
                  </a:lnTo>
                  <a:lnTo>
                    <a:pt x="204" y="76"/>
                  </a:lnTo>
                  <a:lnTo>
                    <a:pt x="209" y="75"/>
                  </a:lnTo>
                  <a:lnTo>
                    <a:pt x="212" y="75"/>
                  </a:lnTo>
                  <a:lnTo>
                    <a:pt x="221" y="67"/>
                  </a:lnTo>
                  <a:lnTo>
                    <a:pt x="233" y="60"/>
                  </a:lnTo>
                  <a:lnTo>
                    <a:pt x="245" y="52"/>
                  </a:lnTo>
                  <a:lnTo>
                    <a:pt x="260" y="45"/>
                  </a:lnTo>
                  <a:lnTo>
                    <a:pt x="273" y="38"/>
                  </a:lnTo>
                  <a:lnTo>
                    <a:pt x="286" y="33"/>
                  </a:lnTo>
                  <a:lnTo>
                    <a:pt x="295" y="29"/>
                  </a:lnTo>
                  <a:lnTo>
                    <a:pt x="301" y="26"/>
                  </a:lnTo>
                  <a:lnTo>
                    <a:pt x="306" y="23"/>
                  </a:lnTo>
                  <a:lnTo>
                    <a:pt x="310" y="26"/>
                  </a:lnTo>
                  <a:lnTo>
                    <a:pt x="308" y="30"/>
                  </a:lnTo>
                  <a:lnTo>
                    <a:pt x="301" y="34"/>
                  </a:lnTo>
                  <a:lnTo>
                    <a:pt x="291" y="37"/>
                  </a:lnTo>
                  <a:lnTo>
                    <a:pt x="281" y="41"/>
                  </a:lnTo>
                  <a:lnTo>
                    <a:pt x="270" y="46"/>
                  </a:lnTo>
                  <a:lnTo>
                    <a:pt x="260" y="53"/>
                  </a:lnTo>
                  <a:lnTo>
                    <a:pt x="251" y="59"/>
                  </a:lnTo>
                  <a:lnTo>
                    <a:pt x="243" y="66"/>
                  </a:lnTo>
                  <a:lnTo>
                    <a:pt x="237" y="72"/>
                  </a:lnTo>
                  <a:lnTo>
                    <a:pt x="234" y="78"/>
                  </a:lnTo>
                  <a:lnTo>
                    <a:pt x="245" y="79"/>
                  </a:lnTo>
                  <a:lnTo>
                    <a:pt x="258" y="78"/>
                  </a:lnTo>
                  <a:lnTo>
                    <a:pt x="272" y="76"/>
                  </a:lnTo>
                  <a:lnTo>
                    <a:pt x="286" y="74"/>
                  </a:lnTo>
                  <a:lnTo>
                    <a:pt x="300" y="71"/>
                  </a:lnTo>
                  <a:lnTo>
                    <a:pt x="311" y="68"/>
                  </a:lnTo>
                  <a:lnTo>
                    <a:pt x="320" y="65"/>
                  </a:lnTo>
                  <a:lnTo>
                    <a:pt x="327" y="63"/>
                  </a:lnTo>
                  <a:lnTo>
                    <a:pt x="335" y="59"/>
                  </a:lnTo>
                  <a:lnTo>
                    <a:pt x="340" y="58"/>
                  </a:lnTo>
                  <a:lnTo>
                    <a:pt x="341" y="59"/>
                  </a:lnTo>
                  <a:lnTo>
                    <a:pt x="336" y="64"/>
                  </a:lnTo>
                  <a:lnTo>
                    <a:pt x="331" y="67"/>
                  </a:lnTo>
                  <a:lnTo>
                    <a:pt x="321" y="72"/>
                  </a:lnTo>
                  <a:lnTo>
                    <a:pt x="311" y="78"/>
                  </a:lnTo>
                  <a:lnTo>
                    <a:pt x="298" y="82"/>
                  </a:lnTo>
                  <a:lnTo>
                    <a:pt x="283" y="87"/>
                  </a:lnTo>
                  <a:lnTo>
                    <a:pt x="268" y="90"/>
                  </a:lnTo>
                  <a:lnTo>
                    <a:pt x="253" y="93"/>
                  </a:lnTo>
                  <a:lnTo>
                    <a:pt x="239" y="93"/>
                  </a:lnTo>
                  <a:lnTo>
                    <a:pt x="243" y="97"/>
                  </a:lnTo>
                  <a:lnTo>
                    <a:pt x="251" y="103"/>
                  </a:lnTo>
                  <a:lnTo>
                    <a:pt x="260" y="109"/>
                  </a:lnTo>
                  <a:lnTo>
                    <a:pt x="270" y="114"/>
                  </a:lnTo>
                  <a:lnTo>
                    <a:pt x="280" y="120"/>
                  </a:lnTo>
                  <a:lnTo>
                    <a:pt x="289" y="125"/>
                  </a:lnTo>
                  <a:lnTo>
                    <a:pt x="297" y="128"/>
                  </a:lnTo>
                  <a:lnTo>
                    <a:pt x="303" y="131"/>
                  </a:lnTo>
                  <a:lnTo>
                    <a:pt x="310" y="135"/>
                  </a:lnTo>
                  <a:lnTo>
                    <a:pt x="313" y="137"/>
                  </a:lnTo>
                  <a:lnTo>
                    <a:pt x="311" y="140"/>
                  </a:lnTo>
                  <a:lnTo>
                    <a:pt x="304" y="139"/>
                  </a:lnTo>
                  <a:lnTo>
                    <a:pt x="296" y="136"/>
                  </a:lnTo>
                  <a:lnTo>
                    <a:pt x="286" y="132"/>
                  </a:lnTo>
                  <a:lnTo>
                    <a:pt x="272" y="127"/>
                  </a:lnTo>
                  <a:lnTo>
                    <a:pt x="258" y="121"/>
                  </a:lnTo>
                  <a:lnTo>
                    <a:pt x="244" y="116"/>
                  </a:lnTo>
                  <a:lnTo>
                    <a:pt x="233" y="110"/>
                  </a:lnTo>
                  <a:lnTo>
                    <a:pt x="224" y="104"/>
                  </a:lnTo>
                  <a:lnTo>
                    <a:pt x="218" y="99"/>
                  </a:lnTo>
                  <a:lnTo>
                    <a:pt x="212" y="99"/>
                  </a:lnTo>
                  <a:lnTo>
                    <a:pt x="205" y="101"/>
                  </a:lnTo>
                  <a:lnTo>
                    <a:pt x="198" y="101"/>
                  </a:lnTo>
                  <a:lnTo>
                    <a:pt x="190" y="102"/>
                  </a:lnTo>
                  <a:lnTo>
                    <a:pt x="182" y="102"/>
                  </a:lnTo>
                  <a:lnTo>
                    <a:pt x="175" y="103"/>
                  </a:lnTo>
                  <a:lnTo>
                    <a:pt x="169" y="103"/>
                  </a:lnTo>
                  <a:lnTo>
                    <a:pt x="166" y="104"/>
                  </a:lnTo>
                  <a:lnTo>
                    <a:pt x="169" y="110"/>
                  </a:lnTo>
                  <a:lnTo>
                    <a:pt x="175" y="116"/>
                  </a:lnTo>
                  <a:lnTo>
                    <a:pt x="181" y="122"/>
                  </a:lnTo>
                  <a:lnTo>
                    <a:pt x="188" y="129"/>
                  </a:lnTo>
                  <a:lnTo>
                    <a:pt x="195" y="135"/>
                  </a:lnTo>
                  <a:lnTo>
                    <a:pt x="202" y="141"/>
                  </a:lnTo>
                  <a:lnTo>
                    <a:pt x="209" y="146"/>
                  </a:lnTo>
                  <a:lnTo>
                    <a:pt x="213" y="149"/>
                  </a:lnTo>
                  <a:lnTo>
                    <a:pt x="222" y="154"/>
                  </a:lnTo>
                  <a:lnTo>
                    <a:pt x="232" y="159"/>
                  </a:lnTo>
                  <a:lnTo>
                    <a:pt x="241" y="164"/>
                  </a:lnTo>
                  <a:lnTo>
                    <a:pt x="247" y="167"/>
                  </a:lnTo>
                  <a:lnTo>
                    <a:pt x="251" y="172"/>
                  </a:lnTo>
                  <a:lnTo>
                    <a:pt x="255" y="177"/>
                  </a:lnTo>
                  <a:lnTo>
                    <a:pt x="252" y="178"/>
                  </a:lnTo>
                  <a:lnTo>
                    <a:pt x="241" y="172"/>
                  </a:lnTo>
                  <a:lnTo>
                    <a:pt x="232" y="166"/>
                  </a:lnTo>
                  <a:lnTo>
                    <a:pt x="220" y="159"/>
                  </a:lnTo>
                  <a:lnTo>
                    <a:pt x="207" y="151"/>
                  </a:lnTo>
                  <a:lnTo>
                    <a:pt x="194" y="143"/>
                  </a:lnTo>
                  <a:lnTo>
                    <a:pt x="181" y="135"/>
                  </a:lnTo>
                  <a:lnTo>
                    <a:pt x="171" y="128"/>
                  </a:lnTo>
                  <a:lnTo>
                    <a:pt x="161" y="122"/>
                  </a:lnTo>
                  <a:lnTo>
                    <a:pt x="156" y="118"/>
                  </a:lnTo>
                  <a:lnTo>
                    <a:pt x="150" y="113"/>
                  </a:lnTo>
                  <a:lnTo>
                    <a:pt x="144" y="113"/>
                  </a:lnTo>
                  <a:lnTo>
                    <a:pt x="139" y="114"/>
                  </a:lnTo>
                  <a:lnTo>
                    <a:pt x="134" y="117"/>
                  </a:lnTo>
                  <a:lnTo>
                    <a:pt x="129" y="118"/>
                  </a:lnTo>
                  <a:lnTo>
                    <a:pt x="123" y="120"/>
                  </a:lnTo>
                  <a:lnTo>
                    <a:pt x="118" y="122"/>
                  </a:lnTo>
                  <a:lnTo>
                    <a:pt x="111" y="124"/>
                  </a:lnTo>
                  <a:lnTo>
                    <a:pt x="104" y="126"/>
                  </a:lnTo>
                  <a:lnTo>
                    <a:pt x="98" y="128"/>
                  </a:lnTo>
                  <a:lnTo>
                    <a:pt x="93" y="131"/>
                  </a:lnTo>
                  <a:lnTo>
                    <a:pt x="91" y="132"/>
                  </a:lnTo>
                  <a:lnTo>
                    <a:pt x="89" y="135"/>
                  </a:lnTo>
                  <a:lnTo>
                    <a:pt x="90" y="137"/>
                  </a:lnTo>
                  <a:lnTo>
                    <a:pt x="92" y="142"/>
                  </a:lnTo>
                  <a:lnTo>
                    <a:pt x="98" y="147"/>
                  </a:lnTo>
                  <a:lnTo>
                    <a:pt x="104" y="151"/>
                  </a:lnTo>
                  <a:lnTo>
                    <a:pt x="112" y="158"/>
                  </a:lnTo>
                  <a:lnTo>
                    <a:pt x="123" y="166"/>
                  </a:lnTo>
                  <a:lnTo>
                    <a:pt x="135" y="175"/>
                  </a:lnTo>
                  <a:lnTo>
                    <a:pt x="148" y="184"/>
                  </a:lnTo>
                  <a:lnTo>
                    <a:pt x="159" y="192"/>
                  </a:lnTo>
                  <a:lnTo>
                    <a:pt x="169" y="197"/>
                  </a:lnTo>
                  <a:lnTo>
                    <a:pt x="176" y="201"/>
                  </a:lnTo>
                  <a:lnTo>
                    <a:pt x="182" y="205"/>
                  </a:lnTo>
                  <a:lnTo>
                    <a:pt x="182" y="208"/>
                  </a:lnTo>
                  <a:lnTo>
                    <a:pt x="175" y="208"/>
                  </a:lnTo>
                  <a:lnTo>
                    <a:pt x="164" y="202"/>
                  </a:lnTo>
                  <a:lnTo>
                    <a:pt x="154" y="196"/>
                  </a:lnTo>
                  <a:lnTo>
                    <a:pt x="144" y="189"/>
                  </a:lnTo>
                  <a:lnTo>
                    <a:pt x="130" y="181"/>
                  </a:lnTo>
                  <a:lnTo>
                    <a:pt x="116" y="172"/>
                  </a:lnTo>
                  <a:lnTo>
                    <a:pt x="104" y="164"/>
                  </a:lnTo>
                  <a:lnTo>
                    <a:pt x="91" y="157"/>
                  </a:lnTo>
                  <a:lnTo>
                    <a:pt x="83" y="152"/>
                  </a:lnTo>
                  <a:lnTo>
                    <a:pt x="77" y="150"/>
                  </a:lnTo>
                  <a:lnTo>
                    <a:pt x="73" y="150"/>
                  </a:lnTo>
                  <a:lnTo>
                    <a:pt x="65" y="152"/>
                  </a:lnTo>
                  <a:lnTo>
                    <a:pt x="53" y="156"/>
                  </a:lnTo>
                  <a:lnTo>
                    <a:pt x="42" y="161"/>
                  </a:lnTo>
                  <a:lnTo>
                    <a:pt x="29" y="164"/>
                  </a:lnTo>
                  <a:lnTo>
                    <a:pt x="19" y="167"/>
                  </a:lnTo>
                  <a:lnTo>
                    <a:pt x="9" y="170"/>
                  </a:lnTo>
                  <a:lnTo>
                    <a:pt x="4" y="171"/>
                  </a:lnTo>
                  <a:lnTo>
                    <a:pt x="0" y="171"/>
                  </a:lnTo>
                  <a:lnTo>
                    <a:pt x="2" y="169"/>
                  </a:lnTo>
                  <a:lnTo>
                    <a:pt x="7" y="165"/>
                  </a:lnTo>
                  <a:lnTo>
                    <a:pt x="14" y="161"/>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96" name="Freeform 317">
              <a:extLst>
                <a:ext uri="{FF2B5EF4-FFF2-40B4-BE49-F238E27FC236}">
                  <a16:creationId xmlns:a16="http://schemas.microsoft.com/office/drawing/2014/main" xmlns="" id="{CB27043F-62BF-4C00-9637-082EF974A3AE}"/>
                </a:ext>
              </a:extLst>
            </p:cNvPr>
            <p:cNvSpPr>
              <a:spLocks/>
            </p:cNvSpPr>
            <p:nvPr/>
          </p:nvSpPr>
          <p:spPr bwMode="auto">
            <a:xfrm>
              <a:off x="2733" y="763"/>
              <a:ext cx="123" cy="103"/>
            </a:xfrm>
            <a:custGeom>
              <a:avLst/>
              <a:gdLst>
                <a:gd name="T0" fmla="*/ 1 w 246"/>
                <a:gd name="T1" fmla="*/ 1 h 205"/>
                <a:gd name="T2" fmla="*/ 2 w 246"/>
                <a:gd name="T3" fmla="*/ 1 h 205"/>
                <a:gd name="T4" fmla="*/ 2 w 246"/>
                <a:gd name="T5" fmla="*/ 1 h 205"/>
                <a:gd name="T6" fmla="*/ 3 w 246"/>
                <a:gd name="T7" fmla="*/ 1 h 205"/>
                <a:gd name="T8" fmla="*/ 5 w 246"/>
                <a:gd name="T9" fmla="*/ 1 h 205"/>
                <a:gd name="T10" fmla="*/ 6 w 246"/>
                <a:gd name="T11" fmla="*/ 1 h 205"/>
                <a:gd name="T12" fmla="*/ 5 w 246"/>
                <a:gd name="T13" fmla="*/ 1 h 205"/>
                <a:gd name="T14" fmla="*/ 4 w 246"/>
                <a:gd name="T15" fmla="*/ 1 h 205"/>
                <a:gd name="T16" fmla="*/ 3 w 246"/>
                <a:gd name="T17" fmla="*/ 1 h 205"/>
                <a:gd name="T18" fmla="*/ 3 w 246"/>
                <a:gd name="T19" fmla="*/ 2 h 205"/>
                <a:gd name="T20" fmla="*/ 3 w 246"/>
                <a:gd name="T21" fmla="*/ 2 h 205"/>
                <a:gd name="T22" fmla="*/ 4 w 246"/>
                <a:gd name="T23" fmla="*/ 2 h 205"/>
                <a:gd name="T24" fmla="*/ 5 w 246"/>
                <a:gd name="T25" fmla="*/ 2 h 205"/>
                <a:gd name="T26" fmla="*/ 6 w 246"/>
                <a:gd name="T27" fmla="*/ 2 h 205"/>
                <a:gd name="T28" fmla="*/ 8 w 246"/>
                <a:gd name="T29" fmla="*/ 3 h 205"/>
                <a:gd name="T30" fmla="*/ 8 w 246"/>
                <a:gd name="T31" fmla="*/ 3 h 205"/>
                <a:gd name="T32" fmla="*/ 7 w 246"/>
                <a:gd name="T33" fmla="*/ 3 h 205"/>
                <a:gd name="T34" fmla="*/ 5 w 246"/>
                <a:gd name="T35" fmla="*/ 3 h 205"/>
                <a:gd name="T36" fmla="*/ 4 w 246"/>
                <a:gd name="T37" fmla="*/ 3 h 205"/>
                <a:gd name="T38" fmla="*/ 5 w 246"/>
                <a:gd name="T39" fmla="*/ 3 h 205"/>
                <a:gd name="T40" fmla="*/ 6 w 246"/>
                <a:gd name="T41" fmla="*/ 3 h 205"/>
                <a:gd name="T42" fmla="*/ 7 w 246"/>
                <a:gd name="T43" fmla="*/ 4 h 205"/>
                <a:gd name="T44" fmla="*/ 8 w 246"/>
                <a:gd name="T45" fmla="*/ 5 h 205"/>
                <a:gd name="T46" fmla="*/ 7 w 246"/>
                <a:gd name="T47" fmla="*/ 4 h 205"/>
                <a:gd name="T48" fmla="*/ 6 w 246"/>
                <a:gd name="T49" fmla="*/ 4 h 205"/>
                <a:gd name="T50" fmla="*/ 6 w 246"/>
                <a:gd name="T51" fmla="*/ 4 h 205"/>
                <a:gd name="T52" fmla="*/ 7 w 246"/>
                <a:gd name="T53" fmla="*/ 5 h 205"/>
                <a:gd name="T54" fmla="*/ 8 w 246"/>
                <a:gd name="T55" fmla="*/ 6 h 205"/>
                <a:gd name="T56" fmla="*/ 8 w 246"/>
                <a:gd name="T57" fmla="*/ 6 h 205"/>
                <a:gd name="T58" fmla="*/ 8 w 246"/>
                <a:gd name="T59" fmla="*/ 7 h 205"/>
                <a:gd name="T60" fmla="*/ 7 w 246"/>
                <a:gd name="T61" fmla="*/ 5 h 205"/>
                <a:gd name="T62" fmla="*/ 6 w 246"/>
                <a:gd name="T63" fmla="*/ 4 h 205"/>
                <a:gd name="T64" fmla="*/ 5 w 246"/>
                <a:gd name="T65" fmla="*/ 4 h 205"/>
                <a:gd name="T66" fmla="*/ 6 w 246"/>
                <a:gd name="T67" fmla="*/ 5 h 205"/>
                <a:gd name="T68" fmla="*/ 6 w 246"/>
                <a:gd name="T69" fmla="*/ 6 h 205"/>
                <a:gd name="T70" fmla="*/ 6 w 246"/>
                <a:gd name="T71" fmla="*/ 6 h 205"/>
                <a:gd name="T72" fmla="*/ 5 w 246"/>
                <a:gd name="T73" fmla="*/ 5 h 205"/>
                <a:gd name="T74" fmla="*/ 5 w 246"/>
                <a:gd name="T75" fmla="*/ 3 h 205"/>
                <a:gd name="T76" fmla="*/ 4 w 246"/>
                <a:gd name="T77" fmla="*/ 3 h 205"/>
                <a:gd name="T78" fmla="*/ 4 w 246"/>
                <a:gd name="T79" fmla="*/ 3 h 205"/>
                <a:gd name="T80" fmla="*/ 4 w 246"/>
                <a:gd name="T81" fmla="*/ 3 h 205"/>
                <a:gd name="T82" fmla="*/ 4 w 246"/>
                <a:gd name="T83" fmla="*/ 3 h 205"/>
                <a:gd name="T84" fmla="*/ 4 w 246"/>
                <a:gd name="T85" fmla="*/ 5 h 205"/>
                <a:gd name="T86" fmla="*/ 4 w 246"/>
                <a:gd name="T87" fmla="*/ 6 h 205"/>
                <a:gd name="T88" fmla="*/ 4 w 246"/>
                <a:gd name="T89" fmla="*/ 5 h 205"/>
                <a:gd name="T90" fmla="*/ 3 w 246"/>
                <a:gd name="T91" fmla="*/ 4 h 205"/>
                <a:gd name="T92" fmla="*/ 3 w 246"/>
                <a:gd name="T93" fmla="*/ 2 h 205"/>
                <a:gd name="T94" fmla="*/ 3 w 246"/>
                <a:gd name="T95" fmla="*/ 2 h 205"/>
                <a:gd name="T96" fmla="*/ 2 w 246"/>
                <a:gd name="T97" fmla="*/ 2 h 205"/>
                <a:gd name="T98" fmla="*/ 2 w 246"/>
                <a:gd name="T99" fmla="*/ 2 h 205"/>
                <a:gd name="T100" fmla="*/ 2 w 246"/>
                <a:gd name="T101" fmla="*/ 3 h 205"/>
                <a:gd name="T102" fmla="*/ 2 w 246"/>
                <a:gd name="T103" fmla="*/ 5 h 205"/>
                <a:gd name="T104" fmla="*/ 2 w 246"/>
                <a:gd name="T105" fmla="*/ 5 h 205"/>
                <a:gd name="T106" fmla="*/ 2 w 246"/>
                <a:gd name="T107" fmla="*/ 4 h 205"/>
                <a:gd name="T108" fmla="*/ 2 w 246"/>
                <a:gd name="T109" fmla="*/ 2 h 205"/>
                <a:gd name="T110" fmla="*/ 1 w 246"/>
                <a:gd name="T111" fmla="*/ 1 h 205"/>
                <a:gd name="T112" fmla="*/ 1 w 246"/>
                <a:gd name="T113" fmla="*/ 1 h 205"/>
                <a:gd name="T114" fmla="*/ 0 w 246"/>
                <a:gd name="T115" fmla="*/ 1 h 205"/>
                <a:gd name="T116" fmla="*/ 1 w 246"/>
                <a:gd name="T117" fmla="*/ 1 h 2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46" h="205">
                  <a:moveTo>
                    <a:pt x="8" y="3"/>
                  </a:moveTo>
                  <a:lnTo>
                    <a:pt x="13" y="7"/>
                  </a:lnTo>
                  <a:lnTo>
                    <a:pt x="17" y="10"/>
                  </a:lnTo>
                  <a:lnTo>
                    <a:pt x="23" y="14"/>
                  </a:lnTo>
                  <a:lnTo>
                    <a:pt x="28" y="17"/>
                  </a:lnTo>
                  <a:lnTo>
                    <a:pt x="33" y="21"/>
                  </a:lnTo>
                  <a:lnTo>
                    <a:pt x="38" y="23"/>
                  </a:lnTo>
                  <a:lnTo>
                    <a:pt x="44" y="24"/>
                  </a:lnTo>
                  <a:lnTo>
                    <a:pt x="48" y="24"/>
                  </a:lnTo>
                  <a:lnTo>
                    <a:pt x="61" y="21"/>
                  </a:lnTo>
                  <a:lnTo>
                    <a:pt x="76" y="18"/>
                  </a:lnTo>
                  <a:lnTo>
                    <a:pt x="93" y="16"/>
                  </a:lnTo>
                  <a:lnTo>
                    <a:pt x="111" y="14"/>
                  </a:lnTo>
                  <a:lnTo>
                    <a:pt x="128" y="13"/>
                  </a:lnTo>
                  <a:lnTo>
                    <a:pt x="144" y="13"/>
                  </a:lnTo>
                  <a:lnTo>
                    <a:pt x="157" y="14"/>
                  </a:lnTo>
                  <a:lnTo>
                    <a:pt x="165" y="16"/>
                  </a:lnTo>
                  <a:lnTo>
                    <a:pt x="172" y="21"/>
                  </a:lnTo>
                  <a:lnTo>
                    <a:pt x="172" y="22"/>
                  </a:lnTo>
                  <a:lnTo>
                    <a:pt x="166" y="23"/>
                  </a:lnTo>
                  <a:lnTo>
                    <a:pt x="154" y="22"/>
                  </a:lnTo>
                  <a:lnTo>
                    <a:pt x="146" y="22"/>
                  </a:lnTo>
                  <a:lnTo>
                    <a:pt x="135" y="22"/>
                  </a:lnTo>
                  <a:lnTo>
                    <a:pt x="120" y="23"/>
                  </a:lnTo>
                  <a:lnTo>
                    <a:pt x="105" y="24"/>
                  </a:lnTo>
                  <a:lnTo>
                    <a:pt x="90" y="26"/>
                  </a:lnTo>
                  <a:lnTo>
                    <a:pt x="77" y="29"/>
                  </a:lnTo>
                  <a:lnTo>
                    <a:pt x="67" y="31"/>
                  </a:lnTo>
                  <a:lnTo>
                    <a:pt x="61" y="34"/>
                  </a:lnTo>
                  <a:lnTo>
                    <a:pt x="67" y="38"/>
                  </a:lnTo>
                  <a:lnTo>
                    <a:pt x="73" y="41"/>
                  </a:lnTo>
                  <a:lnTo>
                    <a:pt x="80" y="44"/>
                  </a:lnTo>
                  <a:lnTo>
                    <a:pt x="88" y="47"/>
                  </a:lnTo>
                  <a:lnTo>
                    <a:pt x="95" y="49"/>
                  </a:lnTo>
                  <a:lnTo>
                    <a:pt x="100" y="52"/>
                  </a:lnTo>
                  <a:lnTo>
                    <a:pt x="105" y="54"/>
                  </a:lnTo>
                  <a:lnTo>
                    <a:pt x="108" y="56"/>
                  </a:lnTo>
                  <a:lnTo>
                    <a:pt x="121" y="54"/>
                  </a:lnTo>
                  <a:lnTo>
                    <a:pt x="137" y="54"/>
                  </a:lnTo>
                  <a:lnTo>
                    <a:pt x="154" y="54"/>
                  </a:lnTo>
                  <a:lnTo>
                    <a:pt x="173" y="56"/>
                  </a:lnTo>
                  <a:lnTo>
                    <a:pt x="190" y="60"/>
                  </a:lnTo>
                  <a:lnTo>
                    <a:pt x="205" y="63"/>
                  </a:lnTo>
                  <a:lnTo>
                    <a:pt x="217" y="68"/>
                  </a:lnTo>
                  <a:lnTo>
                    <a:pt x="225" y="72"/>
                  </a:lnTo>
                  <a:lnTo>
                    <a:pt x="232" y="79"/>
                  </a:lnTo>
                  <a:lnTo>
                    <a:pt x="232" y="82"/>
                  </a:lnTo>
                  <a:lnTo>
                    <a:pt x="227" y="81"/>
                  </a:lnTo>
                  <a:lnTo>
                    <a:pt x="218" y="77"/>
                  </a:lnTo>
                  <a:lnTo>
                    <a:pt x="210" y="75"/>
                  </a:lnTo>
                  <a:lnTo>
                    <a:pt x="199" y="71"/>
                  </a:lnTo>
                  <a:lnTo>
                    <a:pt x="185" y="69"/>
                  </a:lnTo>
                  <a:lnTo>
                    <a:pt x="172" y="67"/>
                  </a:lnTo>
                  <a:lnTo>
                    <a:pt x="157" y="66"/>
                  </a:lnTo>
                  <a:lnTo>
                    <a:pt x="144" y="66"/>
                  </a:lnTo>
                  <a:lnTo>
                    <a:pt x="133" y="66"/>
                  </a:lnTo>
                  <a:lnTo>
                    <a:pt x="124" y="68"/>
                  </a:lnTo>
                  <a:lnTo>
                    <a:pt x="136" y="76"/>
                  </a:lnTo>
                  <a:lnTo>
                    <a:pt x="146" y="83"/>
                  </a:lnTo>
                  <a:lnTo>
                    <a:pt x="153" y="87"/>
                  </a:lnTo>
                  <a:lnTo>
                    <a:pt x="157" y="92"/>
                  </a:lnTo>
                  <a:lnTo>
                    <a:pt x="166" y="92"/>
                  </a:lnTo>
                  <a:lnTo>
                    <a:pt x="177" y="93"/>
                  </a:lnTo>
                  <a:lnTo>
                    <a:pt x="190" y="96"/>
                  </a:lnTo>
                  <a:lnTo>
                    <a:pt x="204" y="98"/>
                  </a:lnTo>
                  <a:lnTo>
                    <a:pt x="218" y="104"/>
                  </a:lnTo>
                  <a:lnTo>
                    <a:pt x="230" y="112"/>
                  </a:lnTo>
                  <a:lnTo>
                    <a:pt x="240" y="122"/>
                  </a:lnTo>
                  <a:lnTo>
                    <a:pt x="246" y="136"/>
                  </a:lnTo>
                  <a:lnTo>
                    <a:pt x="240" y="130"/>
                  </a:lnTo>
                  <a:lnTo>
                    <a:pt x="232" y="124"/>
                  </a:lnTo>
                  <a:lnTo>
                    <a:pt x="222" y="119"/>
                  </a:lnTo>
                  <a:lnTo>
                    <a:pt x="212" y="114"/>
                  </a:lnTo>
                  <a:lnTo>
                    <a:pt x="203" y="109"/>
                  </a:lnTo>
                  <a:lnTo>
                    <a:pt x="192" y="107"/>
                  </a:lnTo>
                  <a:lnTo>
                    <a:pt x="182" y="106"/>
                  </a:lnTo>
                  <a:lnTo>
                    <a:pt x="173" y="106"/>
                  </a:lnTo>
                  <a:lnTo>
                    <a:pt x="184" y="117"/>
                  </a:lnTo>
                  <a:lnTo>
                    <a:pt x="195" y="129"/>
                  </a:lnTo>
                  <a:lnTo>
                    <a:pt x="205" y="139"/>
                  </a:lnTo>
                  <a:lnTo>
                    <a:pt x="215" y="150"/>
                  </a:lnTo>
                  <a:lnTo>
                    <a:pt x="223" y="159"/>
                  </a:lnTo>
                  <a:lnTo>
                    <a:pt x="230" y="167"/>
                  </a:lnTo>
                  <a:lnTo>
                    <a:pt x="235" y="172"/>
                  </a:lnTo>
                  <a:lnTo>
                    <a:pt x="237" y="175"/>
                  </a:lnTo>
                  <a:lnTo>
                    <a:pt x="240" y="181"/>
                  </a:lnTo>
                  <a:lnTo>
                    <a:pt x="242" y="188"/>
                  </a:lnTo>
                  <a:lnTo>
                    <a:pt x="244" y="197"/>
                  </a:lnTo>
                  <a:lnTo>
                    <a:pt x="246" y="205"/>
                  </a:lnTo>
                  <a:lnTo>
                    <a:pt x="240" y="196"/>
                  </a:lnTo>
                  <a:lnTo>
                    <a:pt x="230" y="183"/>
                  </a:lnTo>
                  <a:lnTo>
                    <a:pt x="218" y="168"/>
                  </a:lnTo>
                  <a:lnTo>
                    <a:pt x="205" y="152"/>
                  </a:lnTo>
                  <a:lnTo>
                    <a:pt x="192" y="137"/>
                  </a:lnTo>
                  <a:lnTo>
                    <a:pt x="181" y="125"/>
                  </a:lnTo>
                  <a:lnTo>
                    <a:pt x="172" y="116"/>
                  </a:lnTo>
                  <a:lnTo>
                    <a:pt x="166" y="112"/>
                  </a:lnTo>
                  <a:lnTo>
                    <a:pt x="161" y="111"/>
                  </a:lnTo>
                  <a:lnTo>
                    <a:pt x="159" y="114"/>
                  </a:lnTo>
                  <a:lnTo>
                    <a:pt x="159" y="119"/>
                  </a:lnTo>
                  <a:lnTo>
                    <a:pt x="160" y="124"/>
                  </a:lnTo>
                  <a:lnTo>
                    <a:pt x="164" y="135"/>
                  </a:lnTo>
                  <a:lnTo>
                    <a:pt x="169" y="153"/>
                  </a:lnTo>
                  <a:lnTo>
                    <a:pt x="177" y="170"/>
                  </a:lnTo>
                  <a:lnTo>
                    <a:pt x="182" y="182"/>
                  </a:lnTo>
                  <a:lnTo>
                    <a:pt x="183" y="187"/>
                  </a:lnTo>
                  <a:lnTo>
                    <a:pt x="181" y="187"/>
                  </a:lnTo>
                  <a:lnTo>
                    <a:pt x="177" y="184"/>
                  </a:lnTo>
                  <a:lnTo>
                    <a:pt x="173" y="179"/>
                  </a:lnTo>
                  <a:lnTo>
                    <a:pt x="166" y="165"/>
                  </a:lnTo>
                  <a:lnTo>
                    <a:pt x="156" y="143"/>
                  </a:lnTo>
                  <a:lnTo>
                    <a:pt x="147" y="119"/>
                  </a:lnTo>
                  <a:lnTo>
                    <a:pt x="147" y="101"/>
                  </a:lnTo>
                  <a:lnTo>
                    <a:pt x="141" y="96"/>
                  </a:lnTo>
                  <a:lnTo>
                    <a:pt x="135" y="91"/>
                  </a:lnTo>
                  <a:lnTo>
                    <a:pt x="128" y="87"/>
                  </a:lnTo>
                  <a:lnTo>
                    <a:pt x="122" y="84"/>
                  </a:lnTo>
                  <a:lnTo>
                    <a:pt x="116" y="81"/>
                  </a:lnTo>
                  <a:lnTo>
                    <a:pt x="112" y="78"/>
                  </a:lnTo>
                  <a:lnTo>
                    <a:pt x="108" y="76"/>
                  </a:lnTo>
                  <a:lnTo>
                    <a:pt x="106" y="75"/>
                  </a:lnTo>
                  <a:lnTo>
                    <a:pt x="104" y="72"/>
                  </a:lnTo>
                  <a:lnTo>
                    <a:pt x="101" y="71"/>
                  </a:lnTo>
                  <a:lnTo>
                    <a:pt x="99" y="74"/>
                  </a:lnTo>
                  <a:lnTo>
                    <a:pt x="98" y="79"/>
                  </a:lnTo>
                  <a:lnTo>
                    <a:pt x="99" y="93"/>
                  </a:lnTo>
                  <a:lnTo>
                    <a:pt x="104" y="114"/>
                  </a:lnTo>
                  <a:lnTo>
                    <a:pt x="112" y="138"/>
                  </a:lnTo>
                  <a:lnTo>
                    <a:pt x="123" y="157"/>
                  </a:lnTo>
                  <a:lnTo>
                    <a:pt x="129" y="165"/>
                  </a:lnTo>
                  <a:lnTo>
                    <a:pt x="129" y="168"/>
                  </a:lnTo>
                  <a:lnTo>
                    <a:pt x="124" y="167"/>
                  </a:lnTo>
                  <a:lnTo>
                    <a:pt x="119" y="162"/>
                  </a:lnTo>
                  <a:lnTo>
                    <a:pt x="115" y="158"/>
                  </a:lnTo>
                  <a:lnTo>
                    <a:pt x="109" y="150"/>
                  </a:lnTo>
                  <a:lnTo>
                    <a:pt x="104" y="138"/>
                  </a:lnTo>
                  <a:lnTo>
                    <a:pt x="97" y="125"/>
                  </a:lnTo>
                  <a:lnTo>
                    <a:pt x="92" y="112"/>
                  </a:lnTo>
                  <a:lnTo>
                    <a:pt x="89" y="97"/>
                  </a:lnTo>
                  <a:lnTo>
                    <a:pt x="88" y="81"/>
                  </a:lnTo>
                  <a:lnTo>
                    <a:pt x="89" y="64"/>
                  </a:lnTo>
                  <a:lnTo>
                    <a:pt x="84" y="61"/>
                  </a:lnTo>
                  <a:lnTo>
                    <a:pt x="80" y="58"/>
                  </a:lnTo>
                  <a:lnTo>
                    <a:pt x="75" y="54"/>
                  </a:lnTo>
                  <a:lnTo>
                    <a:pt x="69" y="52"/>
                  </a:lnTo>
                  <a:lnTo>
                    <a:pt x="63" y="49"/>
                  </a:lnTo>
                  <a:lnTo>
                    <a:pt x="59" y="47"/>
                  </a:lnTo>
                  <a:lnTo>
                    <a:pt x="55" y="45"/>
                  </a:lnTo>
                  <a:lnTo>
                    <a:pt x="52" y="44"/>
                  </a:lnTo>
                  <a:lnTo>
                    <a:pt x="48" y="53"/>
                  </a:lnTo>
                  <a:lnTo>
                    <a:pt x="50" y="67"/>
                  </a:lnTo>
                  <a:lnTo>
                    <a:pt x="52" y="82"/>
                  </a:lnTo>
                  <a:lnTo>
                    <a:pt x="54" y="93"/>
                  </a:lnTo>
                  <a:lnTo>
                    <a:pt x="57" y="106"/>
                  </a:lnTo>
                  <a:lnTo>
                    <a:pt x="60" y="122"/>
                  </a:lnTo>
                  <a:lnTo>
                    <a:pt x="63" y="138"/>
                  </a:lnTo>
                  <a:lnTo>
                    <a:pt x="67" y="149"/>
                  </a:lnTo>
                  <a:lnTo>
                    <a:pt x="67" y="151"/>
                  </a:lnTo>
                  <a:lnTo>
                    <a:pt x="63" y="150"/>
                  </a:lnTo>
                  <a:lnTo>
                    <a:pt x="59" y="144"/>
                  </a:lnTo>
                  <a:lnTo>
                    <a:pt x="54" y="134"/>
                  </a:lnTo>
                  <a:lnTo>
                    <a:pt x="51" y="114"/>
                  </a:lnTo>
                  <a:lnTo>
                    <a:pt x="45" y="85"/>
                  </a:lnTo>
                  <a:lnTo>
                    <a:pt x="40" y="58"/>
                  </a:lnTo>
                  <a:lnTo>
                    <a:pt x="37" y="40"/>
                  </a:lnTo>
                  <a:lnTo>
                    <a:pt x="30" y="33"/>
                  </a:lnTo>
                  <a:lnTo>
                    <a:pt x="23" y="26"/>
                  </a:lnTo>
                  <a:lnTo>
                    <a:pt x="17" y="21"/>
                  </a:lnTo>
                  <a:lnTo>
                    <a:pt x="12" y="16"/>
                  </a:lnTo>
                  <a:lnTo>
                    <a:pt x="8" y="11"/>
                  </a:lnTo>
                  <a:lnTo>
                    <a:pt x="5" y="8"/>
                  </a:lnTo>
                  <a:lnTo>
                    <a:pt x="1" y="6"/>
                  </a:lnTo>
                  <a:lnTo>
                    <a:pt x="0" y="3"/>
                  </a:lnTo>
                  <a:lnTo>
                    <a:pt x="0" y="1"/>
                  </a:lnTo>
                  <a:lnTo>
                    <a:pt x="1" y="0"/>
                  </a:lnTo>
                  <a:lnTo>
                    <a:pt x="5" y="1"/>
                  </a:lnTo>
                  <a:lnTo>
                    <a:pt x="8" y="3"/>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97" name="Freeform 318">
              <a:extLst>
                <a:ext uri="{FF2B5EF4-FFF2-40B4-BE49-F238E27FC236}">
                  <a16:creationId xmlns:a16="http://schemas.microsoft.com/office/drawing/2014/main" xmlns="" id="{B247E67F-CF3F-48BA-853C-A1FDBCD00FE4}"/>
                </a:ext>
              </a:extLst>
            </p:cNvPr>
            <p:cNvSpPr>
              <a:spLocks/>
            </p:cNvSpPr>
            <p:nvPr/>
          </p:nvSpPr>
          <p:spPr bwMode="auto">
            <a:xfrm>
              <a:off x="2669" y="775"/>
              <a:ext cx="85" cy="141"/>
            </a:xfrm>
            <a:custGeom>
              <a:avLst/>
              <a:gdLst>
                <a:gd name="T0" fmla="*/ 3 w 170"/>
                <a:gd name="T1" fmla="*/ 1 h 282"/>
                <a:gd name="T2" fmla="*/ 3 w 170"/>
                <a:gd name="T3" fmla="*/ 2 h 282"/>
                <a:gd name="T4" fmla="*/ 3 w 170"/>
                <a:gd name="T5" fmla="*/ 2 h 282"/>
                <a:gd name="T6" fmla="*/ 3 w 170"/>
                <a:gd name="T7" fmla="*/ 2 h 282"/>
                <a:gd name="T8" fmla="*/ 4 w 170"/>
                <a:gd name="T9" fmla="*/ 3 h 282"/>
                <a:gd name="T10" fmla="*/ 5 w 170"/>
                <a:gd name="T11" fmla="*/ 3 h 282"/>
                <a:gd name="T12" fmla="*/ 5 w 170"/>
                <a:gd name="T13" fmla="*/ 4 h 282"/>
                <a:gd name="T14" fmla="*/ 6 w 170"/>
                <a:gd name="T15" fmla="*/ 5 h 282"/>
                <a:gd name="T16" fmla="*/ 6 w 170"/>
                <a:gd name="T17" fmla="*/ 6 h 282"/>
                <a:gd name="T18" fmla="*/ 6 w 170"/>
                <a:gd name="T19" fmla="*/ 6 h 282"/>
                <a:gd name="T20" fmla="*/ 5 w 170"/>
                <a:gd name="T21" fmla="*/ 5 h 282"/>
                <a:gd name="T22" fmla="*/ 5 w 170"/>
                <a:gd name="T23" fmla="*/ 5 h 282"/>
                <a:gd name="T24" fmla="*/ 5 w 170"/>
                <a:gd name="T25" fmla="*/ 4 h 282"/>
                <a:gd name="T26" fmla="*/ 4 w 170"/>
                <a:gd name="T27" fmla="*/ 3 h 282"/>
                <a:gd name="T28" fmla="*/ 4 w 170"/>
                <a:gd name="T29" fmla="*/ 3 h 282"/>
                <a:gd name="T30" fmla="*/ 3 w 170"/>
                <a:gd name="T31" fmla="*/ 3 h 282"/>
                <a:gd name="T32" fmla="*/ 3 w 170"/>
                <a:gd name="T33" fmla="*/ 3 h 282"/>
                <a:gd name="T34" fmla="*/ 3 w 170"/>
                <a:gd name="T35" fmla="*/ 4 h 282"/>
                <a:gd name="T36" fmla="*/ 4 w 170"/>
                <a:gd name="T37" fmla="*/ 5 h 282"/>
                <a:gd name="T38" fmla="*/ 4 w 170"/>
                <a:gd name="T39" fmla="*/ 5 h 282"/>
                <a:gd name="T40" fmla="*/ 5 w 170"/>
                <a:gd name="T41" fmla="*/ 6 h 282"/>
                <a:gd name="T42" fmla="*/ 5 w 170"/>
                <a:gd name="T43" fmla="*/ 7 h 282"/>
                <a:gd name="T44" fmla="*/ 5 w 170"/>
                <a:gd name="T45" fmla="*/ 8 h 282"/>
                <a:gd name="T46" fmla="*/ 5 w 170"/>
                <a:gd name="T47" fmla="*/ 7 h 282"/>
                <a:gd name="T48" fmla="*/ 5 w 170"/>
                <a:gd name="T49" fmla="*/ 7 h 282"/>
                <a:gd name="T50" fmla="*/ 4 w 170"/>
                <a:gd name="T51" fmla="*/ 6 h 282"/>
                <a:gd name="T52" fmla="*/ 4 w 170"/>
                <a:gd name="T53" fmla="*/ 5 h 282"/>
                <a:gd name="T54" fmla="*/ 4 w 170"/>
                <a:gd name="T55" fmla="*/ 5 h 282"/>
                <a:gd name="T56" fmla="*/ 4 w 170"/>
                <a:gd name="T57" fmla="*/ 6 h 282"/>
                <a:gd name="T58" fmla="*/ 4 w 170"/>
                <a:gd name="T59" fmla="*/ 8 h 282"/>
                <a:gd name="T60" fmla="*/ 4 w 170"/>
                <a:gd name="T61" fmla="*/ 9 h 282"/>
                <a:gd name="T62" fmla="*/ 4 w 170"/>
                <a:gd name="T63" fmla="*/ 9 h 282"/>
                <a:gd name="T64" fmla="*/ 4 w 170"/>
                <a:gd name="T65" fmla="*/ 8 h 282"/>
                <a:gd name="T66" fmla="*/ 3 w 170"/>
                <a:gd name="T67" fmla="*/ 6 h 282"/>
                <a:gd name="T68" fmla="*/ 3 w 170"/>
                <a:gd name="T69" fmla="*/ 6 h 282"/>
                <a:gd name="T70" fmla="*/ 2 w 170"/>
                <a:gd name="T71" fmla="*/ 6 h 282"/>
                <a:gd name="T72" fmla="*/ 2 w 170"/>
                <a:gd name="T73" fmla="*/ 7 h 282"/>
                <a:gd name="T74" fmla="*/ 2 w 170"/>
                <a:gd name="T75" fmla="*/ 7 h 282"/>
                <a:gd name="T76" fmla="*/ 2 w 170"/>
                <a:gd name="T77" fmla="*/ 8 h 282"/>
                <a:gd name="T78" fmla="*/ 1 w 170"/>
                <a:gd name="T79" fmla="*/ 7 h 282"/>
                <a:gd name="T80" fmla="*/ 2 w 170"/>
                <a:gd name="T81" fmla="*/ 7 h 282"/>
                <a:gd name="T82" fmla="*/ 2 w 170"/>
                <a:gd name="T83" fmla="*/ 6 h 282"/>
                <a:gd name="T84" fmla="*/ 2 w 170"/>
                <a:gd name="T85" fmla="*/ 6 h 282"/>
                <a:gd name="T86" fmla="*/ 3 w 170"/>
                <a:gd name="T87" fmla="*/ 5 h 282"/>
                <a:gd name="T88" fmla="*/ 3 w 170"/>
                <a:gd name="T89" fmla="*/ 4 h 282"/>
                <a:gd name="T90" fmla="*/ 3 w 170"/>
                <a:gd name="T91" fmla="*/ 3 h 282"/>
                <a:gd name="T92" fmla="*/ 3 w 170"/>
                <a:gd name="T93" fmla="*/ 3 h 282"/>
                <a:gd name="T94" fmla="*/ 2 w 170"/>
                <a:gd name="T95" fmla="*/ 3 h 282"/>
                <a:gd name="T96" fmla="*/ 1 w 170"/>
                <a:gd name="T97" fmla="*/ 4 h 282"/>
                <a:gd name="T98" fmla="*/ 1 w 170"/>
                <a:gd name="T99" fmla="*/ 5 h 282"/>
                <a:gd name="T100" fmla="*/ 1 w 170"/>
                <a:gd name="T101" fmla="*/ 6 h 282"/>
                <a:gd name="T102" fmla="*/ 0 w 170"/>
                <a:gd name="T103" fmla="*/ 5 h 282"/>
                <a:gd name="T104" fmla="*/ 1 w 170"/>
                <a:gd name="T105" fmla="*/ 5 h 282"/>
                <a:gd name="T106" fmla="*/ 1 w 170"/>
                <a:gd name="T107" fmla="*/ 4 h 282"/>
                <a:gd name="T108" fmla="*/ 2 w 170"/>
                <a:gd name="T109" fmla="*/ 3 h 282"/>
                <a:gd name="T110" fmla="*/ 2 w 170"/>
                <a:gd name="T111" fmla="*/ 2 h 282"/>
                <a:gd name="T112" fmla="*/ 3 w 170"/>
                <a:gd name="T113" fmla="*/ 2 h 282"/>
                <a:gd name="T114" fmla="*/ 3 w 170"/>
                <a:gd name="T115" fmla="*/ 1 h 282"/>
                <a:gd name="T116" fmla="*/ 3 w 170"/>
                <a:gd name="T117" fmla="*/ 1 h 282"/>
                <a:gd name="T118" fmla="*/ 3 w 170"/>
                <a:gd name="T119" fmla="*/ 1 h 28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70" h="282">
                  <a:moveTo>
                    <a:pt x="73" y="0"/>
                  </a:moveTo>
                  <a:lnTo>
                    <a:pt x="75" y="2"/>
                  </a:lnTo>
                  <a:lnTo>
                    <a:pt x="78" y="16"/>
                  </a:lnTo>
                  <a:lnTo>
                    <a:pt x="80" y="34"/>
                  </a:lnTo>
                  <a:lnTo>
                    <a:pt x="82" y="43"/>
                  </a:lnTo>
                  <a:lnTo>
                    <a:pt x="85" y="45"/>
                  </a:lnTo>
                  <a:lnTo>
                    <a:pt x="89" y="50"/>
                  </a:lnTo>
                  <a:lnTo>
                    <a:pt x="96" y="54"/>
                  </a:lnTo>
                  <a:lnTo>
                    <a:pt x="105" y="61"/>
                  </a:lnTo>
                  <a:lnTo>
                    <a:pt x="113" y="69"/>
                  </a:lnTo>
                  <a:lnTo>
                    <a:pt x="122" y="80"/>
                  </a:lnTo>
                  <a:lnTo>
                    <a:pt x="132" y="90"/>
                  </a:lnTo>
                  <a:lnTo>
                    <a:pt x="139" y="103"/>
                  </a:lnTo>
                  <a:lnTo>
                    <a:pt x="151" y="126"/>
                  </a:lnTo>
                  <a:lnTo>
                    <a:pt x="160" y="141"/>
                  </a:lnTo>
                  <a:lnTo>
                    <a:pt x="167" y="151"/>
                  </a:lnTo>
                  <a:lnTo>
                    <a:pt x="170" y="158"/>
                  </a:lnTo>
                  <a:lnTo>
                    <a:pt x="170" y="163"/>
                  </a:lnTo>
                  <a:lnTo>
                    <a:pt x="169" y="165"/>
                  </a:lnTo>
                  <a:lnTo>
                    <a:pt x="165" y="163"/>
                  </a:lnTo>
                  <a:lnTo>
                    <a:pt x="162" y="156"/>
                  </a:lnTo>
                  <a:lnTo>
                    <a:pt x="158" y="149"/>
                  </a:lnTo>
                  <a:lnTo>
                    <a:pt x="154" y="140"/>
                  </a:lnTo>
                  <a:lnTo>
                    <a:pt x="147" y="129"/>
                  </a:lnTo>
                  <a:lnTo>
                    <a:pt x="140" y="118"/>
                  </a:lnTo>
                  <a:lnTo>
                    <a:pt x="133" y="106"/>
                  </a:lnTo>
                  <a:lnTo>
                    <a:pt x="126" y="96"/>
                  </a:lnTo>
                  <a:lnTo>
                    <a:pt x="119" y="88"/>
                  </a:lnTo>
                  <a:lnTo>
                    <a:pt x="114" y="83"/>
                  </a:lnTo>
                  <a:lnTo>
                    <a:pt x="106" y="77"/>
                  </a:lnTo>
                  <a:lnTo>
                    <a:pt x="101" y="73"/>
                  </a:lnTo>
                  <a:lnTo>
                    <a:pt x="95" y="69"/>
                  </a:lnTo>
                  <a:lnTo>
                    <a:pt x="90" y="68"/>
                  </a:lnTo>
                  <a:lnTo>
                    <a:pt x="90" y="83"/>
                  </a:lnTo>
                  <a:lnTo>
                    <a:pt x="90" y="99"/>
                  </a:lnTo>
                  <a:lnTo>
                    <a:pt x="91" y="114"/>
                  </a:lnTo>
                  <a:lnTo>
                    <a:pt x="93" y="126"/>
                  </a:lnTo>
                  <a:lnTo>
                    <a:pt x="99" y="131"/>
                  </a:lnTo>
                  <a:lnTo>
                    <a:pt x="110" y="140"/>
                  </a:lnTo>
                  <a:lnTo>
                    <a:pt x="120" y="150"/>
                  </a:lnTo>
                  <a:lnTo>
                    <a:pt x="132" y="161"/>
                  </a:lnTo>
                  <a:lnTo>
                    <a:pt x="141" y="175"/>
                  </a:lnTo>
                  <a:lnTo>
                    <a:pt x="150" y="190"/>
                  </a:lnTo>
                  <a:lnTo>
                    <a:pt x="157" y="208"/>
                  </a:lnTo>
                  <a:lnTo>
                    <a:pt x="159" y="226"/>
                  </a:lnTo>
                  <a:lnTo>
                    <a:pt x="159" y="233"/>
                  </a:lnTo>
                  <a:lnTo>
                    <a:pt x="156" y="231"/>
                  </a:lnTo>
                  <a:lnTo>
                    <a:pt x="151" y="220"/>
                  </a:lnTo>
                  <a:lnTo>
                    <a:pt x="144" y="203"/>
                  </a:lnTo>
                  <a:lnTo>
                    <a:pt x="140" y="193"/>
                  </a:lnTo>
                  <a:lnTo>
                    <a:pt x="134" y="183"/>
                  </a:lnTo>
                  <a:lnTo>
                    <a:pt x="128" y="174"/>
                  </a:lnTo>
                  <a:lnTo>
                    <a:pt x="121" y="166"/>
                  </a:lnTo>
                  <a:lnTo>
                    <a:pt x="113" y="159"/>
                  </a:lnTo>
                  <a:lnTo>
                    <a:pt x="106" y="155"/>
                  </a:lnTo>
                  <a:lnTo>
                    <a:pt x="99" y="150"/>
                  </a:lnTo>
                  <a:lnTo>
                    <a:pt x="94" y="148"/>
                  </a:lnTo>
                  <a:lnTo>
                    <a:pt x="103" y="172"/>
                  </a:lnTo>
                  <a:lnTo>
                    <a:pt x="110" y="206"/>
                  </a:lnTo>
                  <a:lnTo>
                    <a:pt x="112" y="243"/>
                  </a:lnTo>
                  <a:lnTo>
                    <a:pt x="111" y="274"/>
                  </a:lnTo>
                  <a:lnTo>
                    <a:pt x="109" y="281"/>
                  </a:lnTo>
                  <a:lnTo>
                    <a:pt x="108" y="282"/>
                  </a:lnTo>
                  <a:lnTo>
                    <a:pt x="106" y="278"/>
                  </a:lnTo>
                  <a:lnTo>
                    <a:pt x="106" y="269"/>
                  </a:lnTo>
                  <a:lnTo>
                    <a:pt x="104" y="248"/>
                  </a:lnTo>
                  <a:lnTo>
                    <a:pt x="97" y="213"/>
                  </a:lnTo>
                  <a:lnTo>
                    <a:pt x="89" y="180"/>
                  </a:lnTo>
                  <a:lnTo>
                    <a:pt x="82" y="160"/>
                  </a:lnTo>
                  <a:lnTo>
                    <a:pt x="76" y="164"/>
                  </a:lnTo>
                  <a:lnTo>
                    <a:pt x="70" y="169"/>
                  </a:lnTo>
                  <a:lnTo>
                    <a:pt x="63" y="176"/>
                  </a:lnTo>
                  <a:lnTo>
                    <a:pt x="57" y="184"/>
                  </a:lnTo>
                  <a:lnTo>
                    <a:pt x="50" y="194"/>
                  </a:lnTo>
                  <a:lnTo>
                    <a:pt x="45" y="203"/>
                  </a:lnTo>
                  <a:lnTo>
                    <a:pt x="41" y="213"/>
                  </a:lnTo>
                  <a:lnTo>
                    <a:pt x="38" y="222"/>
                  </a:lnTo>
                  <a:lnTo>
                    <a:pt x="36" y="229"/>
                  </a:lnTo>
                  <a:lnTo>
                    <a:pt x="34" y="229"/>
                  </a:lnTo>
                  <a:lnTo>
                    <a:pt x="32" y="224"/>
                  </a:lnTo>
                  <a:lnTo>
                    <a:pt x="34" y="212"/>
                  </a:lnTo>
                  <a:lnTo>
                    <a:pt x="37" y="204"/>
                  </a:lnTo>
                  <a:lnTo>
                    <a:pt x="42" y="195"/>
                  </a:lnTo>
                  <a:lnTo>
                    <a:pt x="48" y="183"/>
                  </a:lnTo>
                  <a:lnTo>
                    <a:pt x="55" y="172"/>
                  </a:lnTo>
                  <a:lnTo>
                    <a:pt x="60" y="161"/>
                  </a:lnTo>
                  <a:lnTo>
                    <a:pt x="66" y="151"/>
                  </a:lnTo>
                  <a:lnTo>
                    <a:pt x="72" y="143"/>
                  </a:lnTo>
                  <a:lnTo>
                    <a:pt x="75" y="138"/>
                  </a:lnTo>
                  <a:lnTo>
                    <a:pt x="76" y="120"/>
                  </a:lnTo>
                  <a:lnTo>
                    <a:pt x="78" y="99"/>
                  </a:lnTo>
                  <a:lnTo>
                    <a:pt x="76" y="82"/>
                  </a:lnTo>
                  <a:lnTo>
                    <a:pt x="76" y="70"/>
                  </a:lnTo>
                  <a:lnTo>
                    <a:pt x="67" y="76"/>
                  </a:lnTo>
                  <a:lnTo>
                    <a:pt x="57" y="85"/>
                  </a:lnTo>
                  <a:lnTo>
                    <a:pt x="47" y="96"/>
                  </a:lnTo>
                  <a:lnTo>
                    <a:pt x="35" y="108"/>
                  </a:lnTo>
                  <a:lnTo>
                    <a:pt x="25" y="121"/>
                  </a:lnTo>
                  <a:lnTo>
                    <a:pt x="17" y="135"/>
                  </a:lnTo>
                  <a:lnTo>
                    <a:pt x="10" y="148"/>
                  </a:lnTo>
                  <a:lnTo>
                    <a:pt x="6" y="159"/>
                  </a:lnTo>
                  <a:lnTo>
                    <a:pt x="4" y="165"/>
                  </a:lnTo>
                  <a:lnTo>
                    <a:pt x="2" y="165"/>
                  </a:lnTo>
                  <a:lnTo>
                    <a:pt x="0" y="160"/>
                  </a:lnTo>
                  <a:lnTo>
                    <a:pt x="2" y="152"/>
                  </a:lnTo>
                  <a:lnTo>
                    <a:pt x="5" y="144"/>
                  </a:lnTo>
                  <a:lnTo>
                    <a:pt x="11" y="133"/>
                  </a:lnTo>
                  <a:lnTo>
                    <a:pt x="19" y="119"/>
                  </a:lnTo>
                  <a:lnTo>
                    <a:pt x="29" y="103"/>
                  </a:lnTo>
                  <a:lnTo>
                    <a:pt x="40" y="88"/>
                  </a:lnTo>
                  <a:lnTo>
                    <a:pt x="51" y="73"/>
                  </a:lnTo>
                  <a:lnTo>
                    <a:pt x="61" y="61"/>
                  </a:lnTo>
                  <a:lnTo>
                    <a:pt x="71" y="53"/>
                  </a:lnTo>
                  <a:lnTo>
                    <a:pt x="75" y="44"/>
                  </a:lnTo>
                  <a:lnTo>
                    <a:pt x="74" y="31"/>
                  </a:lnTo>
                  <a:lnTo>
                    <a:pt x="72" y="19"/>
                  </a:lnTo>
                  <a:lnTo>
                    <a:pt x="70" y="12"/>
                  </a:lnTo>
                  <a:lnTo>
                    <a:pt x="70" y="8"/>
                  </a:lnTo>
                  <a:lnTo>
                    <a:pt x="71" y="6"/>
                  </a:lnTo>
                  <a:lnTo>
                    <a:pt x="72" y="4"/>
                  </a:lnTo>
                  <a:lnTo>
                    <a:pt x="73" y="0"/>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98" name="Freeform 319">
              <a:extLst>
                <a:ext uri="{FF2B5EF4-FFF2-40B4-BE49-F238E27FC236}">
                  <a16:creationId xmlns:a16="http://schemas.microsoft.com/office/drawing/2014/main" xmlns="" id="{D9F39798-2DE1-4A2B-8503-26E649E782C8}"/>
                </a:ext>
              </a:extLst>
            </p:cNvPr>
            <p:cNvSpPr>
              <a:spLocks/>
            </p:cNvSpPr>
            <p:nvPr/>
          </p:nvSpPr>
          <p:spPr bwMode="auto">
            <a:xfrm>
              <a:off x="2754" y="592"/>
              <a:ext cx="103" cy="146"/>
            </a:xfrm>
            <a:custGeom>
              <a:avLst/>
              <a:gdLst>
                <a:gd name="T0" fmla="*/ 1 w 206"/>
                <a:gd name="T1" fmla="*/ 9 h 292"/>
                <a:gd name="T2" fmla="*/ 1 w 206"/>
                <a:gd name="T3" fmla="*/ 8 h 292"/>
                <a:gd name="T4" fmla="*/ 2 w 206"/>
                <a:gd name="T5" fmla="*/ 7 h 292"/>
                <a:gd name="T6" fmla="*/ 2 w 206"/>
                <a:gd name="T7" fmla="*/ 6 h 292"/>
                <a:gd name="T8" fmla="*/ 2 w 206"/>
                <a:gd name="T9" fmla="*/ 5 h 292"/>
                <a:gd name="T10" fmla="*/ 2 w 206"/>
                <a:gd name="T11" fmla="*/ 5 h 292"/>
                <a:gd name="T12" fmla="*/ 2 w 206"/>
                <a:gd name="T13" fmla="*/ 4 h 292"/>
                <a:gd name="T14" fmla="*/ 2 w 206"/>
                <a:gd name="T15" fmla="*/ 5 h 292"/>
                <a:gd name="T16" fmla="*/ 2 w 206"/>
                <a:gd name="T17" fmla="*/ 5 h 292"/>
                <a:gd name="T18" fmla="*/ 2 w 206"/>
                <a:gd name="T19" fmla="*/ 5 h 292"/>
                <a:gd name="T20" fmla="*/ 3 w 206"/>
                <a:gd name="T21" fmla="*/ 5 h 292"/>
                <a:gd name="T22" fmla="*/ 3 w 206"/>
                <a:gd name="T23" fmla="*/ 4 h 292"/>
                <a:gd name="T24" fmla="*/ 4 w 206"/>
                <a:gd name="T25" fmla="*/ 4 h 292"/>
                <a:gd name="T26" fmla="*/ 4 w 206"/>
                <a:gd name="T27" fmla="*/ 3 h 292"/>
                <a:gd name="T28" fmla="*/ 4 w 206"/>
                <a:gd name="T29" fmla="*/ 3 h 292"/>
                <a:gd name="T30" fmla="*/ 4 w 206"/>
                <a:gd name="T31" fmla="*/ 2 h 292"/>
                <a:gd name="T32" fmla="*/ 3 w 206"/>
                <a:gd name="T33" fmla="*/ 1 h 292"/>
                <a:gd name="T34" fmla="*/ 3 w 206"/>
                <a:gd name="T35" fmla="*/ 1 h 292"/>
                <a:gd name="T36" fmla="*/ 4 w 206"/>
                <a:gd name="T37" fmla="*/ 1 h 292"/>
                <a:gd name="T38" fmla="*/ 4 w 206"/>
                <a:gd name="T39" fmla="*/ 2 h 292"/>
                <a:gd name="T40" fmla="*/ 5 w 206"/>
                <a:gd name="T41" fmla="*/ 2 h 292"/>
                <a:gd name="T42" fmla="*/ 5 w 206"/>
                <a:gd name="T43" fmla="*/ 2 h 292"/>
                <a:gd name="T44" fmla="*/ 5 w 206"/>
                <a:gd name="T45" fmla="*/ 1 h 292"/>
                <a:gd name="T46" fmla="*/ 6 w 206"/>
                <a:gd name="T47" fmla="*/ 1 h 292"/>
                <a:gd name="T48" fmla="*/ 6 w 206"/>
                <a:gd name="T49" fmla="*/ 0 h 292"/>
                <a:gd name="T50" fmla="*/ 6 w 206"/>
                <a:gd name="T51" fmla="*/ 1 h 292"/>
                <a:gd name="T52" fmla="*/ 6 w 206"/>
                <a:gd name="T53" fmla="*/ 1 h 292"/>
                <a:gd name="T54" fmla="*/ 5 w 206"/>
                <a:gd name="T55" fmla="*/ 2 h 292"/>
                <a:gd name="T56" fmla="*/ 5 w 206"/>
                <a:gd name="T57" fmla="*/ 2 h 292"/>
                <a:gd name="T58" fmla="*/ 5 w 206"/>
                <a:gd name="T59" fmla="*/ 3 h 292"/>
                <a:gd name="T60" fmla="*/ 5 w 206"/>
                <a:gd name="T61" fmla="*/ 3 h 292"/>
                <a:gd name="T62" fmla="*/ 5 w 206"/>
                <a:gd name="T63" fmla="*/ 3 h 292"/>
                <a:gd name="T64" fmla="*/ 6 w 206"/>
                <a:gd name="T65" fmla="*/ 3 h 292"/>
                <a:gd name="T66" fmla="*/ 6 w 206"/>
                <a:gd name="T67" fmla="*/ 2 h 292"/>
                <a:gd name="T68" fmla="*/ 7 w 206"/>
                <a:gd name="T69" fmla="*/ 2 h 292"/>
                <a:gd name="T70" fmla="*/ 7 w 206"/>
                <a:gd name="T71" fmla="*/ 2 h 292"/>
                <a:gd name="T72" fmla="*/ 7 w 206"/>
                <a:gd name="T73" fmla="*/ 3 h 292"/>
                <a:gd name="T74" fmla="*/ 6 w 206"/>
                <a:gd name="T75" fmla="*/ 3 h 292"/>
                <a:gd name="T76" fmla="*/ 5 w 206"/>
                <a:gd name="T77" fmla="*/ 3 h 292"/>
                <a:gd name="T78" fmla="*/ 5 w 206"/>
                <a:gd name="T79" fmla="*/ 4 h 292"/>
                <a:gd name="T80" fmla="*/ 4 w 206"/>
                <a:gd name="T81" fmla="*/ 4 h 292"/>
                <a:gd name="T82" fmla="*/ 4 w 206"/>
                <a:gd name="T83" fmla="*/ 4 h 292"/>
                <a:gd name="T84" fmla="*/ 4 w 206"/>
                <a:gd name="T85" fmla="*/ 5 h 292"/>
                <a:gd name="T86" fmla="*/ 4 w 206"/>
                <a:gd name="T87" fmla="*/ 5 h 292"/>
                <a:gd name="T88" fmla="*/ 4 w 206"/>
                <a:gd name="T89" fmla="*/ 5 h 292"/>
                <a:gd name="T90" fmla="*/ 3 w 206"/>
                <a:gd name="T91" fmla="*/ 5 h 292"/>
                <a:gd name="T92" fmla="*/ 3 w 206"/>
                <a:gd name="T93" fmla="*/ 5 h 292"/>
                <a:gd name="T94" fmla="*/ 3 w 206"/>
                <a:gd name="T95" fmla="*/ 5 h 292"/>
                <a:gd name="T96" fmla="*/ 3 w 206"/>
                <a:gd name="T97" fmla="*/ 6 h 292"/>
                <a:gd name="T98" fmla="*/ 2 w 206"/>
                <a:gd name="T99" fmla="*/ 6 h 292"/>
                <a:gd name="T100" fmla="*/ 2 w 206"/>
                <a:gd name="T101" fmla="*/ 7 h 292"/>
                <a:gd name="T102" fmla="*/ 2 w 206"/>
                <a:gd name="T103" fmla="*/ 8 h 292"/>
                <a:gd name="T104" fmla="*/ 2 w 206"/>
                <a:gd name="T105" fmla="*/ 9 h 292"/>
                <a:gd name="T106" fmla="*/ 1 w 206"/>
                <a:gd name="T107" fmla="*/ 9 h 292"/>
                <a:gd name="T108" fmla="*/ 1 w 206"/>
                <a:gd name="T109" fmla="*/ 9 h 292"/>
                <a:gd name="T110" fmla="*/ 1 w 206"/>
                <a:gd name="T111" fmla="*/ 10 h 29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6" h="292">
                  <a:moveTo>
                    <a:pt x="0" y="292"/>
                  </a:moveTo>
                  <a:lnTo>
                    <a:pt x="7" y="279"/>
                  </a:lnTo>
                  <a:lnTo>
                    <a:pt x="16" y="260"/>
                  </a:lnTo>
                  <a:lnTo>
                    <a:pt x="24" y="241"/>
                  </a:lnTo>
                  <a:lnTo>
                    <a:pt x="30" y="227"/>
                  </a:lnTo>
                  <a:lnTo>
                    <a:pt x="36" y="213"/>
                  </a:lnTo>
                  <a:lnTo>
                    <a:pt x="44" y="193"/>
                  </a:lnTo>
                  <a:lnTo>
                    <a:pt x="53" y="175"/>
                  </a:lnTo>
                  <a:lnTo>
                    <a:pt x="57" y="164"/>
                  </a:lnTo>
                  <a:lnTo>
                    <a:pt x="51" y="156"/>
                  </a:lnTo>
                  <a:lnTo>
                    <a:pt x="44" y="148"/>
                  </a:lnTo>
                  <a:lnTo>
                    <a:pt x="39" y="140"/>
                  </a:lnTo>
                  <a:lnTo>
                    <a:pt x="37" y="130"/>
                  </a:lnTo>
                  <a:lnTo>
                    <a:pt x="37" y="123"/>
                  </a:lnTo>
                  <a:lnTo>
                    <a:pt x="38" y="124"/>
                  </a:lnTo>
                  <a:lnTo>
                    <a:pt x="40" y="129"/>
                  </a:lnTo>
                  <a:lnTo>
                    <a:pt x="42" y="134"/>
                  </a:lnTo>
                  <a:lnTo>
                    <a:pt x="47" y="139"/>
                  </a:lnTo>
                  <a:lnTo>
                    <a:pt x="54" y="143"/>
                  </a:lnTo>
                  <a:lnTo>
                    <a:pt x="60" y="145"/>
                  </a:lnTo>
                  <a:lnTo>
                    <a:pt x="64" y="147"/>
                  </a:lnTo>
                  <a:lnTo>
                    <a:pt x="71" y="140"/>
                  </a:lnTo>
                  <a:lnTo>
                    <a:pt x="79" y="131"/>
                  </a:lnTo>
                  <a:lnTo>
                    <a:pt x="87" y="122"/>
                  </a:lnTo>
                  <a:lnTo>
                    <a:pt x="95" y="111"/>
                  </a:lnTo>
                  <a:lnTo>
                    <a:pt x="102" y="102"/>
                  </a:lnTo>
                  <a:lnTo>
                    <a:pt x="108" y="94"/>
                  </a:lnTo>
                  <a:lnTo>
                    <a:pt x="113" y="87"/>
                  </a:lnTo>
                  <a:lnTo>
                    <a:pt x="115" y="83"/>
                  </a:lnTo>
                  <a:lnTo>
                    <a:pt x="115" y="72"/>
                  </a:lnTo>
                  <a:lnTo>
                    <a:pt x="112" y="56"/>
                  </a:lnTo>
                  <a:lnTo>
                    <a:pt x="107" y="39"/>
                  </a:lnTo>
                  <a:lnTo>
                    <a:pt x="100" y="26"/>
                  </a:lnTo>
                  <a:lnTo>
                    <a:pt x="94" y="19"/>
                  </a:lnTo>
                  <a:lnTo>
                    <a:pt x="92" y="15"/>
                  </a:lnTo>
                  <a:lnTo>
                    <a:pt x="93" y="14"/>
                  </a:lnTo>
                  <a:lnTo>
                    <a:pt x="98" y="16"/>
                  </a:lnTo>
                  <a:lnTo>
                    <a:pt x="106" y="26"/>
                  </a:lnTo>
                  <a:lnTo>
                    <a:pt x="115" y="42"/>
                  </a:lnTo>
                  <a:lnTo>
                    <a:pt x="122" y="60"/>
                  </a:lnTo>
                  <a:lnTo>
                    <a:pt x="124" y="72"/>
                  </a:lnTo>
                  <a:lnTo>
                    <a:pt x="129" y="64"/>
                  </a:lnTo>
                  <a:lnTo>
                    <a:pt x="133" y="55"/>
                  </a:lnTo>
                  <a:lnTo>
                    <a:pt x="139" y="45"/>
                  </a:lnTo>
                  <a:lnTo>
                    <a:pt x="145" y="33"/>
                  </a:lnTo>
                  <a:lnTo>
                    <a:pt x="151" y="23"/>
                  </a:lnTo>
                  <a:lnTo>
                    <a:pt x="156" y="14"/>
                  </a:lnTo>
                  <a:lnTo>
                    <a:pt x="162" y="7"/>
                  </a:lnTo>
                  <a:lnTo>
                    <a:pt x="167" y="2"/>
                  </a:lnTo>
                  <a:lnTo>
                    <a:pt x="173" y="0"/>
                  </a:lnTo>
                  <a:lnTo>
                    <a:pt x="174" y="1"/>
                  </a:lnTo>
                  <a:lnTo>
                    <a:pt x="171" y="4"/>
                  </a:lnTo>
                  <a:lnTo>
                    <a:pt x="168" y="10"/>
                  </a:lnTo>
                  <a:lnTo>
                    <a:pt x="164" y="16"/>
                  </a:lnTo>
                  <a:lnTo>
                    <a:pt x="161" y="24"/>
                  </a:lnTo>
                  <a:lnTo>
                    <a:pt x="155" y="35"/>
                  </a:lnTo>
                  <a:lnTo>
                    <a:pt x="150" y="48"/>
                  </a:lnTo>
                  <a:lnTo>
                    <a:pt x="144" y="60"/>
                  </a:lnTo>
                  <a:lnTo>
                    <a:pt x="138" y="70"/>
                  </a:lnTo>
                  <a:lnTo>
                    <a:pt x="132" y="78"/>
                  </a:lnTo>
                  <a:lnTo>
                    <a:pt x="129" y="83"/>
                  </a:lnTo>
                  <a:lnTo>
                    <a:pt x="139" y="80"/>
                  </a:lnTo>
                  <a:lnTo>
                    <a:pt x="148" y="77"/>
                  </a:lnTo>
                  <a:lnTo>
                    <a:pt x="158" y="75"/>
                  </a:lnTo>
                  <a:lnTo>
                    <a:pt x="167" y="72"/>
                  </a:lnTo>
                  <a:lnTo>
                    <a:pt x="174" y="70"/>
                  </a:lnTo>
                  <a:lnTo>
                    <a:pt x="181" y="67"/>
                  </a:lnTo>
                  <a:lnTo>
                    <a:pt x="186" y="64"/>
                  </a:lnTo>
                  <a:lnTo>
                    <a:pt x="191" y="61"/>
                  </a:lnTo>
                  <a:lnTo>
                    <a:pt x="198" y="56"/>
                  </a:lnTo>
                  <a:lnTo>
                    <a:pt x="204" y="54"/>
                  </a:lnTo>
                  <a:lnTo>
                    <a:pt x="206" y="56"/>
                  </a:lnTo>
                  <a:lnTo>
                    <a:pt x="201" y="62"/>
                  </a:lnTo>
                  <a:lnTo>
                    <a:pt x="196" y="65"/>
                  </a:lnTo>
                  <a:lnTo>
                    <a:pt x="188" y="71"/>
                  </a:lnTo>
                  <a:lnTo>
                    <a:pt x="176" y="77"/>
                  </a:lnTo>
                  <a:lnTo>
                    <a:pt x="164" y="84"/>
                  </a:lnTo>
                  <a:lnTo>
                    <a:pt x="152" y="90"/>
                  </a:lnTo>
                  <a:lnTo>
                    <a:pt x="141" y="94"/>
                  </a:lnTo>
                  <a:lnTo>
                    <a:pt x="132" y="98"/>
                  </a:lnTo>
                  <a:lnTo>
                    <a:pt x="127" y="99"/>
                  </a:lnTo>
                  <a:lnTo>
                    <a:pt x="116" y="105"/>
                  </a:lnTo>
                  <a:lnTo>
                    <a:pt x="106" y="116"/>
                  </a:lnTo>
                  <a:lnTo>
                    <a:pt x="98" y="128"/>
                  </a:lnTo>
                  <a:lnTo>
                    <a:pt x="95" y="136"/>
                  </a:lnTo>
                  <a:lnTo>
                    <a:pt x="98" y="139"/>
                  </a:lnTo>
                  <a:lnTo>
                    <a:pt x="101" y="141"/>
                  </a:lnTo>
                  <a:lnTo>
                    <a:pt x="105" y="143"/>
                  </a:lnTo>
                  <a:lnTo>
                    <a:pt x="108" y="143"/>
                  </a:lnTo>
                  <a:lnTo>
                    <a:pt x="103" y="147"/>
                  </a:lnTo>
                  <a:lnTo>
                    <a:pt x="98" y="151"/>
                  </a:lnTo>
                  <a:lnTo>
                    <a:pt x="93" y="154"/>
                  </a:lnTo>
                  <a:lnTo>
                    <a:pt x="90" y="158"/>
                  </a:lnTo>
                  <a:lnTo>
                    <a:pt x="86" y="156"/>
                  </a:lnTo>
                  <a:lnTo>
                    <a:pt x="85" y="155"/>
                  </a:lnTo>
                  <a:lnTo>
                    <a:pt x="83" y="156"/>
                  </a:lnTo>
                  <a:lnTo>
                    <a:pt x="78" y="163"/>
                  </a:lnTo>
                  <a:lnTo>
                    <a:pt x="71" y="175"/>
                  </a:lnTo>
                  <a:lnTo>
                    <a:pt x="64" y="189"/>
                  </a:lnTo>
                  <a:lnTo>
                    <a:pt x="56" y="205"/>
                  </a:lnTo>
                  <a:lnTo>
                    <a:pt x="48" y="222"/>
                  </a:lnTo>
                  <a:lnTo>
                    <a:pt x="42" y="238"/>
                  </a:lnTo>
                  <a:lnTo>
                    <a:pt x="39" y="252"/>
                  </a:lnTo>
                  <a:lnTo>
                    <a:pt x="38" y="262"/>
                  </a:lnTo>
                  <a:lnTo>
                    <a:pt x="36" y="268"/>
                  </a:lnTo>
                  <a:lnTo>
                    <a:pt x="32" y="275"/>
                  </a:lnTo>
                  <a:lnTo>
                    <a:pt x="29" y="281"/>
                  </a:lnTo>
                  <a:lnTo>
                    <a:pt x="25" y="285"/>
                  </a:lnTo>
                  <a:lnTo>
                    <a:pt x="21" y="288"/>
                  </a:lnTo>
                  <a:lnTo>
                    <a:pt x="13" y="290"/>
                  </a:lnTo>
                  <a:lnTo>
                    <a:pt x="6" y="292"/>
                  </a:lnTo>
                  <a:lnTo>
                    <a:pt x="0" y="292"/>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699" name="Freeform 320">
              <a:extLst>
                <a:ext uri="{FF2B5EF4-FFF2-40B4-BE49-F238E27FC236}">
                  <a16:creationId xmlns:a16="http://schemas.microsoft.com/office/drawing/2014/main" xmlns="" id="{EE3F0019-8204-4DB5-95ED-9B4B65C37DF7}"/>
                </a:ext>
              </a:extLst>
            </p:cNvPr>
            <p:cNvSpPr>
              <a:spLocks/>
            </p:cNvSpPr>
            <p:nvPr/>
          </p:nvSpPr>
          <p:spPr bwMode="auto">
            <a:xfrm>
              <a:off x="2605" y="825"/>
              <a:ext cx="67" cy="113"/>
            </a:xfrm>
            <a:custGeom>
              <a:avLst/>
              <a:gdLst>
                <a:gd name="T0" fmla="*/ 3 w 132"/>
                <a:gd name="T1" fmla="*/ 0 h 227"/>
                <a:gd name="T2" fmla="*/ 3 w 132"/>
                <a:gd name="T3" fmla="*/ 1 h 227"/>
                <a:gd name="T4" fmla="*/ 2 w 132"/>
                <a:gd name="T5" fmla="*/ 1 h 227"/>
                <a:gd name="T6" fmla="*/ 2 w 132"/>
                <a:gd name="T7" fmla="*/ 1 h 227"/>
                <a:gd name="T8" fmla="*/ 1 w 132"/>
                <a:gd name="T9" fmla="*/ 2 h 227"/>
                <a:gd name="T10" fmla="*/ 1 w 132"/>
                <a:gd name="T11" fmla="*/ 2 h 227"/>
                <a:gd name="T12" fmla="*/ 0 w 132"/>
                <a:gd name="T13" fmla="*/ 2 h 227"/>
                <a:gd name="T14" fmla="*/ 1 w 132"/>
                <a:gd name="T15" fmla="*/ 2 h 227"/>
                <a:gd name="T16" fmla="*/ 1 w 132"/>
                <a:gd name="T17" fmla="*/ 2 h 227"/>
                <a:gd name="T18" fmla="*/ 1 w 132"/>
                <a:gd name="T19" fmla="*/ 2 h 227"/>
                <a:gd name="T20" fmla="*/ 2 w 132"/>
                <a:gd name="T21" fmla="*/ 2 h 227"/>
                <a:gd name="T22" fmla="*/ 2 w 132"/>
                <a:gd name="T23" fmla="*/ 1 h 227"/>
                <a:gd name="T24" fmla="*/ 2 w 132"/>
                <a:gd name="T25" fmla="*/ 2 h 227"/>
                <a:gd name="T26" fmla="*/ 2 w 132"/>
                <a:gd name="T27" fmla="*/ 3 h 227"/>
                <a:gd name="T28" fmla="*/ 2 w 132"/>
                <a:gd name="T29" fmla="*/ 3 h 227"/>
                <a:gd name="T30" fmla="*/ 2 w 132"/>
                <a:gd name="T31" fmla="*/ 3 h 227"/>
                <a:gd name="T32" fmla="*/ 1 w 132"/>
                <a:gd name="T33" fmla="*/ 4 h 227"/>
                <a:gd name="T34" fmla="*/ 1 w 132"/>
                <a:gd name="T35" fmla="*/ 4 h 227"/>
                <a:gd name="T36" fmla="*/ 1 w 132"/>
                <a:gd name="T37" fmla="*/ 5 h 227"/>
                <a:gd name="T38" fmla="*/ 1 w 132"/>
                <a:gd name="T39" fmla="*/ 5 h 227"/>
                <a:gd name="T40" fmla="*/ 1 w 132"/>
                <a:gd name="T41" fmla="*/ 5 h 227"/>
                <a:gd name="T42" fmla="*/ 1 w 132"/>
                <a:gd name="T43" fmla="*/ 4 h 227"/>
                <a:gd name="T44" fmla="*/ 2 w 132"/>
                <a:gd name="T45" fmla="*/ 4 h 227"/>
                <a:gd name="T46" fmla="*/ 2 w 132"/>
                <a:gd name="T47" fmla="*/ 3 h 227"/>
                <a:gd name="T48" fmla="*/ 2 w 132"/>
                <a:gd name="T49" fmla="*/ 4 h 227"/>
                <a:gd name="T50" fmla="*/ 2 w 132"/>
                <a:gd name="T51" fmla="*/ 6 h 227"/>
                <a:gd name="T52" fmla="*/ 3 w 132"/>
                <a:gd name="T53" fmla="*/ 7 h 227"/>
                <a:gd name="T54" fmla="*/ 3 w 132"/>
                <a:gd name="T55" fmla="*/ 7 h 227"/>
                <a:gd name="T56" fmla="*/ 3 w 132"/>
                <a:gd name="T57" fmla="*/ 6 h 227"/>
                <a:gd name="T58" fmla="*/ 3 w 132"/>
                <a:gd name="T59" fmla="*/ 4 h 227"/>
                <a:gd name="T60" fmla="*/ 3 w 132"/>
                <a:gd name="T61" fmla="*/ 3 h 227"/>
                <a:gd name="T62" fmla="*/ 3 w 132"/>
                <a:gd name="T63" fmla="*/ 3 h 227"/>
                <a:gd name="T64" fmla="*/ 3 w 132"/>
                <a:gd name="T65" fmla="*/ 3 h 227"/>
                <a:gd name="T66" fmla="*/ 3 w 132"/>
                <a:gd name="T67" fmla="*/ 4 h 227"/>
                <a:gd name="T68" fmla="*/ 4 w 132"/>
                <a:gd name="T69" fmla="*/ 4 h 227"/>
                <a:gd name="T70" fmla="*/ 4 w 132"/>
                <a:gd name="T71" fmla="*/ 5 h 227"/>
                <a:gd name="T72" fmla="*/ 4 w 132"/>
                <a:gd name="T73" fmla="*/ 5 h 227"/>
                <a:gd name="T74" fmla="*/ 4 w 132"/>
                <a:gd name="T75" fmla="*/ 5 h 227"/>
                <a:gd name="T76" fmla="*/ 4 w 132"/>
                <a:gd name="T77" fmla="*/ 4 h 227"/>
                <a:gd name="T78" fmla="*/ 4 w 132"/>
                <a:gd name="T79" fmla="*/ 4 h 227"/>
                <a:gd name="T80" fmla="*/ 3 w 132"/>
                <a:gd name="T81" fmla="*/ 3 h 227"/>
                <a:gd name="T82" fmla="*/ 3 w 132"/>
                <a:gd name="T83" fmla="*/ 3 h 227"/>
                <a:gd name="T84" fmla="*/ 3 w 132"/>
                <a:gd name="T85" fmla="*/ 2 h 227"/>
                <a:gd name="T86" fmla="*/ 3 w 132"/>
                <a:gd name="T87" fmla="*/ 2 h 227"/>
                <a:gd name="T88" fmla="*/ 3 w 132"/>
                <a:gd name="T89" fmla="*/ 1 h 227"/>
                <a:gd name="T90" fmla="*/ 3 w 132"/>
                <a:gd name="T91" fmla="*/ 1 h 227"/>
                <a:gd name="T92" fmla="*/ 3 w 132"/>
                <a:gd name="T93" fmla="*/ 2 h 227"/>
                <a:gd name="T94" fmla="*/ 4 w 132"/>
                <a:gd name="T95" fmla="*/ 2 h 227"/>
                <a:gd name="T96" fmla="*/ 4 w 132"/>
                <a:gd name="T97" fmla="*/ 2 h 227"/>
                <a:gd name="T98" fmla="*/ 4 w 132"/>
                <a:gd name="T99" fmla="*/ 3 h 227"/>
                <a:gd name="T100" fmla="*/ 5 w 132"/>
                <a:gd name="T101" fmla="*/ 3 h 227"/>
                <a:gd name="T102" fmla="*/ 4 w 132"/>
                <a:gd name="T103" fmla="*/ 2 h 227"/>
                <a:gd name="T104" fmla="*/ 4 w 132"/>
                <a:gd name="T105" fmla="*/ 2 h 227"/>
                <a:gd name="T106" fmla="*/ 4 w 132"/>
                <a:gd name="T107" fmla="*/ 1 h 227"/>
                <a:gd name="T108" fmla="*/ 3 w 132"/>
                <a:gd name="T109" fmla="*/ 1 h 227"/>
                <a:gd name="T110" fmla="*/ 3 w 132"/>
                <a:gd name="T111" fmla="*/ 0 h 227"/>
                <a:gd name="T112" fmla="*/ 4 w 132"/>
                <a:gd name="T113" fmla="*/ 0 h 227"/>
                <a:gd name="T114" fmla="*/ 3 w 132"/>
                <a:gd name="T115" fmla="*/ 0 h 22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32" h="227">
                  <a:moveTo>
                    <a:pt x="92" y="5"/>
                  </a:moveTo>
                  <a:lnTo>
                    <a:pt x="86" y="15"/>
                  </a:lnTo>
                  <a:lnTo>
                    <a:pt x="79" y="28"/>
                  </a:lnTo>
                  <a:lnTo>
                    <a:pt x="72" y="41"/>
                  </a:lnTo>
                  <a:lnTo>
                    <a:pt x="70" y="49"/>
                  </a:lnTo>
                  <a:lnTo>
                    <a:pt x="62" y="49"/>
                  </a:lnTo>
                  <a:lnTo>
                    <a:pt x="53" y="52"/>
                  </a:lnTo>
                  <a:lnTo>
                    <a:pt x="41" y="56"/>
                  </a:lnTo>
                  <a:lnTo>
                    <a:pt x="31" y="61"/>
                  </a:lnTo>
                  <a:lnTo>
                    <a:pt x="19" y="67"/>
                  </a:lnTo>
                  <a:lnTo>
                    <a:pt x="11" y="73"/>
                  </a:lnTo>
                  <a:lnTo>
                    <a:pt x="4" y="79"/>
                  </a:lnTo>
                  <a:lnTo>
                    <a:pt x="1" y="82"/>
                  </a:lnTo>
                  <a:lnTo>
                    <a:pt x="0" y="87"/>
                  </a:lnTo>
                  <a:lnTo>
                    <a:pt x="0" y="89"/>
                  </a:lnTo>
                  <a:lnTo>
                    <a:pt x="1" y="89"/>
                  </a:lnTo>
                  <a:lnTo>
                    <a:pt x="5" y="87"/>
                  </a:lnTo>
                  <a:lnTo>
                    <a:pt x="10" y="84"/>
                  </a:lnTo>
                  <a:lnTo>
                    <a:pt x="17" y="80"/>
                  </a:lnTo>
                  <a:lnTo>
                    <a:pt x="25" y="75"/>
                  </a:lnTo>
                  <a:lnTo>
                    <a:pt x="34" y="70"/>
                  </a:lnTo>
                  <a:lnTo>
                    <a:pt x="43" y="66"/>
                  </a:lnTo>
                  <a:lnTo>
                    <a:pt x="51" y="61"/>
                  </a:lnTo>
                  <a:lnTo>
                    <a:pt x="60" y="58"/>
                  </a:lnTo>
                  <a:lnTo>
                    <a:pt x="65" y="57"/>
                  </a:lnTo>
                  <a:lnTo>
                    <a:pt x="62" y="68"/>
                  </a:lnTo>
                  <a:lnTo>
                    <a:pt x="58" y="83"/>
                  </a:lnTo>
                  <a:lnTo>
                    <a:pt x="56" y="97"/>
                  </a:lnTo>
                  <a:lnTo>
                    <a:pt x="54" y="106"/>
                  </a:lnTo>
                  <a:lnTo>
                    <a:pt x="48" y="112"/>
                  </a:lnTo>
                  <a:lnTo>
                    <a:pt x="41" y="119"/>
                  </a:lnTo>
                  <a:lnTo>
                    <a:pt x="34" y="127"/>
                  </a:lnTo>
                  <a:lnTo>
                    <a:pt x="26" y="135"/>
                  </a:lnTo>
                  <a:lnTo>
                    <a:pt x="18" y="144"/>
                  </a:lnTo>
                  <a:lnTo>
                    <a:pt x="11" y="151"/>
                  </a:lnTo>
                  <a:lnTo>
                    <a:pt x="7" y="157"/>
                  </a:lnTo>
                  <a:lnTo>
                    <a:pt x="4" y="162"/>
                  </a:lnTo>
                  <a:lnTo>
                    <a:pt x="3" y="166"/>
                  </a:lnTo>
                  <a:lnTo>
                    <a:pt x="4" y="168"/>
                  </a:lnTo>
                  <a:lnTo>
                    <a:pt x="7" y="168"/>
                  </a:lnTo>
                  <a:lnTo>
                    <a:pt x="10" y="165"/>
                  </a:lnTo>
                  <a:lnTo>
                    <a:pt x="13" y="160"/>
                  </a:lnTo>
                  <a:lnTo>
                    <a:pt x="19" y="156"/>
                  </a:lnTo>
                  <a:lnTo>
                    <a:pt x="25" y="149"/>
                  </a:lnTo>
                  <a:lnTo>
                    <a:pt x="32" y="142"/>
                  </a:lnTo>
                  <a:lnTo>
                    <a:pt x="39" y="136"/>
                  </a:lnTo>
                  <a:lnTo>
                    <a:pt x="45" y="130"/>
                  </a:lnTo>
                  <a:lnTo>
                    <a:pt x="50" y="126"/>
                  </a:lnTo>
                  <a:lnTo>
                    <a:pt x="55" y="123"/>
                  </a:lnTo>
                  <a:lnTo>
                    <a:pt x="56" y="142"/>
                  </a:lnTo>
                  <a:lnTo>
                    <a:pt x="58" y="172"/>
                  </a:lnTo>
                  <a:lnTo>
                    <a:pt x="61" y="202"/>
                  </a:lnTo>
                  <a:lnTo>
                    <a:pt x="63" y="220"/>
                  </a:lnTo>
                  <a:lnTo>
                    <a:pt x="65" y="226"/>
                  </a:lnTo>
                  <a:lnTo>
                    <a:pt x="66" y="227"/>
                  </a:lnTo>
                  <a:lnTo>
                    <a:pt x="66" y="225"/>
                  </a:lnTo>
                  <a:lnTo>
                    <a:pt x="68" y="218"/>
                  </a:lnTo>
                  <a:lnTo>
                    <a:pt x="68" y="198"/>
                  </a:lnTo>
                  <a:lnTo>
                    <a:pt x="66" y="165"/>
                  </a:lnTo>
                  <a:lnTo>
                    <a:pt x="65" y="133"/>
                  </a:lnTo>
                  <a:lnTo>
                    <a:pt x="68" y="113"/>
                  </a:lnTo>
                  <a:lnTo>
                    <a:pt x="69" y="111"/>
                  </a:lnTo>
                  <a:lnTo>
                    <a:pt x="71" y="111"/>
                  </a:lnTo>
                  <a:lnTo>
                    <a:pt x="72" y="114"/>
                  </a:lnTo>
                  <a:lnTo>
                    <a:pt x="73" y="119"/>
                  </a:lnTo>
                  <a:lnTo>
                    <a:pt x="76" y="123"/>
                  </a:lnTo>
                  <a:lnTo>
                    <a:pt x="80" y="130"/>
                  </a:lnTo>
                  <a:lnTo>
                    <a:pt x="86" y="138"/>
                  </a:lnTo>
                  <a:lnTo>
                    <a:pt x="93" y="148"/>
                  </a:lnTo>
                  <a:lnTo>
                    <a:pt x="101" y="156"/>
                  </a:lnTo>
                  <a:lnTo>
                    <a:pt x="108" y="163"/>
                  </a:lnTo>
                  <a:lnTo>
                    <a:pt x="114" y="168"/>
                  </a:lnTo>
                  <a:lnTo>
                    <a:pt x="118" y="171"/>
                  </a:lnTo>
                  <a:lnTo>
                    <a:pt x="122" y="171"/>
                  </a:lnTo>
                  <a:lnTo>
                    <a:pt x="122" y="167"/>
                  </a:lnTo>
                  <a:lnTo>
                    <a:pt x="117" y="162"/>
                  </a:lnTo>
                  <a:lnTo>
                    <a:pt x="111" y="155"/>
                  </a:lnTo>
                  <a:lnTo>
                    <a:pt x="107" y="150"/>
                  </a:lnTo>
                  <a:lnTo>
                    <a:pt x="102" y="144"/>
                  </a:lnTo>
                  <a:lnTo>
                    <a:pt x="98" y="137"/>
                  </a:lnTo>
                  <a:lnTo>
                    <a:pt x="92" y="129"/>
                  </a:lnTo>
                  <a:lnTo>
                    <a:pt x="86" y="122"/>
                  </a:lnTo>
                  <a:lnTo>
                    <a:pt x="81" y="115"/>
                  </a:lnTo>
                  <a:lnTo>
                    <a:pt x="79" y="110"/>
                  </a:lnTo>
                  <a:lnTo>
                    <a:pt x="77" y="105"/>
                  </a:lnTo>
                  <a:lnTo>
                    <a:pt x="76" y="95"/>
                  </a:lnTo>
                  <a:lnTo>
                    <a:pt x="77" y="81"/>
                  </a:lnTo>
                  <a:lnTo>
                    <a:pt x="78" y="68"/>
                  </a:lnTo>
                  <a:lnTo>
                    <a:pt x="80" y="60"/>
                  </a:lnTo>
                  <a:lnTo>
                    <a:pt x="81" y="58"/>
                  </a:lnTo>
                  <a:lnTo>
                    <a:pt x="84" y="58"/>
                  </a:lnTo>
                  <a:lnTo>
                    <a:pt x="86" y="60"/>
                  </a:lnTo>
                  <a:lnTo>
                    <a:pt x="91" y="65"/>
                  </a:lnTo>
                  <a:lnTo>
                    <a:pt x="94" y="68"/>
                  </a:lnTo>
                  <a:lnTo>
                    <a:pt x="100" y="73"/>
                  </a:lnTo>
                  <a:lnTo>
                    <a:pt x="106" y="79"/>
                  </a:lnTo>
                  <a:lnTo>
                    <a:pt x="111" y="84"/>
                  </a:lnTo>
                  <a:lnTo>
                    <a:pt x="118" y="89"/>
                  </a:lnTo>
                  <a:lnTo>
                    <a:pt x="123" y="94"/>
                  </a:lnTo>
                  <a:lnTo>
                    <a:pt x="127" y="98"/>
                  </a:lnTo>
                  <a:lnTo>
                    <a:pt x="131" y="100"/>
                  </a:lnTo>
                  <a:lnTo>
                    <a:pt x="132" y="100"/>
                  </a:lnTo>
                  <a:lnTo>
                    <a:pt x="129" y="96"/>
                  </a:lnTo>
                  <a:lnTo>
                    <a:pt x="123" y="88"/>
                  </a:lnTo>
                  <a:lnTo>
                    <a:pt x="117" y="81"/>
                  </a:lnTo>
                  <a:lnTo>
                    <a:pt x="110" y="73"/>
                  </a:lnTo>
                  <a:lnTo>
                    <a:pt x="103" y="65"/>
                  </a:lnTo>
                  <a:lnTo>
                    <a:pt x="98" y="57"/>
                  </a:lnTo>
                  <a:lnTo>
                    <a:pt x="94" y="52"/>
                  </a:lnTo>
                  <a:lnTo>
                    <a:pt x="93" y="46"/>
                  </a:lnTo>
                  <a:lnTo>
                    <a:pt x="92" y="35"/>
                  </a:lnTo>
                  <a:lnTo>
                    <a:pt x="92" y="23"/>
                  </a:lnTo>
                  <a:lnTo>
                    <a:pt x="96" y="12"/>
                  </a:lnTo>
                  <a:lnTo>
                    <a:pt x="100" y="4"/>
                  </a:lnTo>
                  <a:lnTo>
                    <a:pt x="100" y="0"/>
                  </a:lnTo>
                  <a:lnTo>
                    <a:pt x="95" y="1"/>
                  </a:lnTo>
                  <a:lnTo>
                    <a:pt x="92" y="5"/>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00" name="Freeform 321">
              <a:extLst>
                <a:ext uri="{FF2B5EF4-FFF2-40B4-BE49-F238E27FC236}">
                  <a16:creationId xmlns:a16="http://schemas.microsoft.com/office/drawing/2014/main" xmlns="" id="{02BB9420-1F21-411F-9153-CBD5FD25AA7F}"/>
                </a:ext>
              </a:extLst>
            </p:cNvPr>
            <p:cNvSpPr>
              <a:spLocks/>
            </p:cNvSpPr>
            <p:nvPr/>
          </p:nvSpPr>
          <p:spPr bwMode="auto">
            <a:xfrm>
              <a:off x="2838" y="774"/>
              <a:ext cx="132" cy="104"/>
            </a:xfrm>
            <a:custGeom>
              <a:avLst/>
              <a:gdLst>
                <a:gd name="T0" fmla="*/ 1 w 263"/>
                <a:gd name="T1" fmla="*/ 1 h 207"/>
                <a:gd name="T2" fmla="*/ 1 w 263"/>
                <a:gd name="T3" fmla="*/ 2 h 207"/>
                <a:gd name="T4" fmla="*/ 2 w 263"/>
                <a:gd name="T5" fmla="*/ 2 h 207"/>
                <a:gd name="T6" fmla="*/ 2 w 263"/>
                <a:gd name="T7" fmla="*/ 2 h 207"/>
                <a:gd name="T8" fmla="*/ 2 w 263"/>
                <a:gd name="T9" fmla="*/ 3 h 207"/>
                <a:gd name="T10" fmla="*/ 3 w 263"/>
                <a:gd name="T11" fmla="*/ 5 h 207"/>
                <a:gd name="T12" fmla="*/ 3 w 263"/>
                <a:gd name="T13" fmla="*/ 4 h 207"/>
                <a:gd name="T14" fmla="*/ 3 w 263"/>
                <a:gd name="T15" fmla="*/ 3 h 207"/>
                <a:gd name="T16" fmla="*/ 3 w 263"/>
                <a:gd name="T17" fmla="*/ 2 h 207"/>
                <a:gd name="T18" fmla="*/ 4 w 263"/>
                <a:gd name="T19" fmla="*/ 3 h 207"/>
                <a:gd name="T20" fmla="*/ 4 w 263"/>
                <a:gd name="T21" fmla="*/ 4 h 207"/>
                <a:gd name="T22" fmla="*/ 5 w 263"/>
                <a:gd name="T23" fmla="*/ 6 h 207"/>
                <a:gd name="T24" fmla="*/ 5 w 263"/>
                <a:gd name="T25" fmla="*/ 7 h 207"/>
                <a:gd name="T26" fmla="*/ 5 w 263"/>
                <a:gd name="T27" fmla="*/ 6 h 207"/>
                <a:gd name="T28" fmla="*/ 5 w 263"/>
                <a:gd name="T29" fmla="*/ 4 h 207"/>
                <a:gd name="T30" fmla="*/ 6 w 263"/>
                <a:gd name="T31" fmla="*/ 5 h 207"/>
                <a:gd name="T32" fmla="*/ 8 w 263"/>
                <a:gd name="T33" fmla="*/ 6 h 207"/>
                <a:gd name="T34" fmla="*/ 9 w 263"/>
                <a:gd name="T35" fmla="*/ 6 h 207"/>
                <a:gd name="T36" fmla="*/ 8 w 263"/>
                <a:gd name="T37" fmla="*/ 6 h 207"/>
                <a:gd name="T38" fmla="*/ 7 w 263"/>
                <a:gd name="T39" fmla="*/ 5 h 207"/>
                <a:gd name="T40" fmla="*/ 6 w 263"/>
                <a:gd name="T41" fmla="*/ 4 h 207"/>
                <a:gd name="T42" fmla="*/ 5 w 263"/>
                <a:gd name="T43" fmla="*/ 3 h 207"/>
                <a:gd name="T44" fmla="*/ 5 w 263"/>
                <a:gd name="T45" fmla="*/ 3 h 207"/>
                <a:gd name="T46" fmla="*/ 6 w 263"/>
                <a:gd name="T47" fmla="*/ 3 h 207"/>
                <a:gd name="T48" fmla="*/ 8 w 263"/>
                <a:gd name="T49" fmla="*/ 3 h 207"/>
                <a:gd name="T50" fmla="*/ 9 w 263"/>
                <a:gd name="T51" fmla="*/ 3 h 207"/>
                <a:gd name="T52" fmla="*/ 8 w 263"/>
                <a:gd name="T53" fmla="*/ 3 h 207"/>
                <a:gd name="T54" fmla="*/ 7 w 263"/>
                <a:gd name="T55" fmla="*/ 3 h 207"/>
                <a:gd name="T56" fmla="*/ 5 w 263"/>
                <a:gd name="T57" fmla="*/ 3 h 207"/>
                <a:gd name="T58" fmla="*/ 5 w 263"/>
                <a:gd name="T59" fmla="*/ 3 h 207"/>
                <a:gd name="T60" fmla="*/ 4 w 263"/>
                <a:gd name="T61" fmla="*/ 2 h 207"/>
                <a:gd name="T62" fmla="*/ 3 w 263"/>
                <a:gd name="T63" fmla="*/ 2 h 207"/>
                <a:gd name="T64" fmla="*/ 4 w 263"/>
                <a:gd name="T65" fmla="*/ 2 h 207"/>
                <a:gd name="T66" fmla="*/ 5 w 263"/>
                <a:gd name="T67" fmla="*/ 1 h 207"/>
                <a:gd name="T68" fmla="*/ 6 w 263"/>
                <a:gd name="T69" fmla="*/ 1 h 207"/>
                <a:gd name="T70" fmla="*/ 6 w 263"/>
                <a:gd name="T71" fmla="*/ 0 h 207"/>
                <a:gd name="T72" fmla="*/ 5 w 263"/>
                <a:gd name="T73" fmla="*/ 1 h 207"/>
                <a:gd name="T74" fmla="*/ 4 w 263"/>
                <a:gd name="T75" fmla="*/ 1 h 207"/>
                <a:gd name="T76" fmla="*/ 3 w 263"/>
                <a:gd name="T77" fmla="*/ 2 h 207"/>
                <a:gd name="T78" fmla="*/ 2 w 263"/>
                <a:gd name="T79" fmla="*/ 2 h 207"/>
                <a:gd name="T80" fmla="*/ 2 w 263"/>
                <a:gd name="T81" fmla="*/ 1 h 207"/>
                <a:gd name="T82" fmla="*/ 1 w 263"/>
                <a:gd name="T83" fmla="*/ 1 h 207"/>
                <a:gd name="T84" fmla="*/ 0 w 263"/>
                <a:gd name="T85" fmla="*/ 1 h 20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63" h="207">
                  <a:moveTo>
                    <a:pt x="0" y="16"/>
                  </a:moveTo>
                  <a:lnTo>
                    <a:pt x="6" y="21"/>
                  </a:lnTo>
                  <a:lnTo>
                    <a:pt x="14" y="28"/>
                  </a:lnTo>
                  <a:lnTo>
                    <a:pt x="21" y="35"/>
                  </a:lnTo>
                  <a:lnTo>
                    <a:pt x="25" y="38"/>
                  </a:lnTo>
                  <a:lnTo>
                    <a:pt x="27" y="39"/>
                  </a:lnTo>
                  <a:lnTo>
                    <a:pt x="31" y="40"/>
                  </a:lnTo>
                  <a:lnTo>
                    <a:pt x="35" y="43"/>
                  </a:lnTo>
                  <a:lnTo>
                    <a:pt x="41" y="45"/>
                  </a:lnTo>
                  <a:lnTo>
                    <a:pt x="47" y="48"/>
                  </a:lnTo>
                  <a:lnTo>
                    <a:pt x="52" y="51"/>
                  </a:lnTo>
                  <a:lnTo>
                    <a:pt x="56" y="53"/>
                  </a:lnTo>
                  <a:lnTo>
                    <a:pt x="60" y="55"/>
                  </a:lnTo>
                  <a:lnTo>
                    <a:pt x="60" y="74"/>
                  </a:lnTo>
                  <a:lnTo>
                    <a:pt x="59" y="96"/>
                  </a:lnTo>
                  <a:lnTo>
                    <a:pt x="60" y="115"/>
                  </a:lnTo>
                  <a:lnTo>
                    <a:pt x="62" y="130"/>
                  </a:lnTo>
                  <a:lnTo>
                    <a:pt x="65" y="136"/>
                  </a:lnTo>
                  <a:lnTo>
                    <a:pt x="67" y="136"/>
                  </a:lnTo>
                  <a:lnTo>
                    <a:pt x="67" y="131"/>
                  </a:lnTo>
                  <a:lnTo>
                    <a:pt x="65" y="124"/>
                  </a:lnTo>
                  <a:lnTo>
                    <a:pt x="65" y="111"/>
                  </a:lnTo>
                  <a:lnTo>
                    <a:pt x="68" y="89"/>
                  </a:lnTo>
                  <a:lnTo>
                    <a:pt x="70" y="68"/>
                  </a:lnTo>
                  <a:lnTo>
                    <a:pt x="72" y="56"/>
                  </a:lnTo>
                  <a:lnTo>
                    <a:pt x="77" y="60"/>
                  </a:lnTo>
                  <a:lnTo>
                    <a:pt x="83" y="64"/>
                  </a:lnTo>
                  <a:lnTo>
                    <a:pt x="90" y="71"/>
                  </a:lnTo>
                  <a:lnTo>
                    <a:pt x="97" y="78"/>
                  </a:lnTo>
                  <a:lnTo>
                    <a:pt x="103" y="84"/>
                  </a:lnTo>
                  <a:lnTo>
                    <a:pt x="110" y="90"/>
                  </a:lnTo>
                  <a:lnTo>
                    <a:pt x="116" y="94"/>
                  </a:lnTo>
                  <a:lnTo>
                    <a:pt x="121" y="97"/>
                  </a:lnTo>
                  <a:lnTo>
                    <a:pt x="123" y="120"/>
                  </a:lnTo>
                  <a:lnTo>
                    <a:pt x="129" y="153"/>
                  </a:lnTo>
                  <a:lnTo>
                    <a:pt x="137" y="184"/>
                  </a:lnTo>
                  <a:lnTo>
                    <a:pt x="144" y="203"/>
                  </a:lnTo>
                  <a:lnTo>
                    <a:pt x="148" y="207"/>
                  </a:lnTo>
                  <a:lnTo>
                    <a:pt x="149" y="204"/>
                  </a:lnTo>
                  <a:lnTo>
                    <a:pt x="147" y="196"/>
                  </a:lnTo>
                  <a:lnTo>
                    <a:pt x="145" y="187"/>
                  </a:lnTo>
                  <a:lnTo>
                    <a:pt x="141" y="170"/>
                  </a:lnTo>
                  <a:lnTo>
                    <a:pt x="137" y="146"/>
                  </a:lnTo>
                  <a:lnTo>
                    <a:pt x="133" y="121"/>
                  </a:lnTo>
                  <a:lnTo>
                    <a:pt x="133" y="105"/>
                  </a:lnTo>
                  <a:lnTo>
                    <a:pt x="145" y="112"/>
                  </a:lnTo>
                  <a:lnTo>
                    <a:pt x="162" y="121"/>
                  </a:lnTo>
                  <a:lnTo>
                    <a:pt x="182" y="131"/>
                  </a:lnTo>
                  <a:lnTo>
                    <a:pt x="202" y="143"/>
                  </a:lnTo>
                  <a:lnTo>
                    <a:pt x="222" y="154"/>
                  </a:lnTo>
                  <a:lnTo>
                    <a:pt x="239" y="165"/>
                  </a:lnTo>
                  <a:lnTo>
                    <a:pt x="252" y="172"/>
                  </a:lnTo>
                  <a:lnTo>
                    <a:pt x="259" y="176"/>
                  </a:lnTo>
                  <a:lnTo>
                    <a:pt x="262" y="179"/>
                  </a:lnTo>
                  <a:lnTo>
                    <a:pt x="263" y="177"/>
                  </a:lnTo>
                  <a:lnTo>
                    <a:pt x="260" y="173"/>
                  </a:lnTo>
                  <a:lnTo>
                    <a:pt x="253" y="166"/>
                  </a:lnTo>
                  <a:lnTo>
                    <a:pt x="245" y="160"/>
                  </a:lnTo>
                  <a:lnTo>
                    <a:pt x="231" y="151"/>
                  </a:lnTo>
                  <a:lnTo>
                    <a:pt x="215" y="141"/>
                  </a:lnTo>
                  <a:lnTo>
                    <a:pt x="197" y="129"/>
                  </a:lnTo>
                  <a:lnTo>
                    <a:pt x="178" y="117"/>
                  </a:lnTo>
                  <a:lnTo>
                    <a:pt x="162" y="107"/>
                  </a:lnTo>
                  <a:lnTo>
                    <a:pt x="148" y="100"/>
                  </a:lnTo>
                  <a:lnTo>
                    <a:pt x="140" y="96"/>
                  </a:lnTo>
                  <a:lnTo>
                    <a:pt x="133" y="93"/>
                  </a:lnTo>
                  <a:lnTo>
                    <a:pt x="136" y="92"/>
                  </a:lnTo>
                  <a:lnTo>
                    <a:pt x="143" y="91"/>
                  </a:lnTo>
                  <a:lnTo>
                    <a:pt x="152" y="89"/>
                  </a:lnTo>
                  <a:lnTo>
                    <a:pt x="161" y="85"/>
                  </a:lnTo>
                  <a:lnTo>
                    <a:pt x="174" y="83"/>
                  </a:lnTo>
                  <a:lnTo>
                    <a:pt x="189" y="81"/>
                  </a:lnTo>
                  <a:lnTo>
                    <a:pt x="204" y="79"/>
                  </a:lnTo>
                  <a:lnTo>
                    <a:pt x="220" y="79"/>
                  </a:lnTo>
                  <a:lnTo>
                    <a:pt x="235" y="81"/>
                  </a:lnTo>
                  <a:lnTo>
                    <a:pt x="246" y="82"/>
                  </a:lnTo>
                  <a:lnTo>
                    <a:pt x="255" y="85"/>
                  </a:lnTo>
                  <a:lnTo>
                    <a:pt x="263" y="89"/>
                  </a:lnTo>
                  <a:lnTo>
                    <a:pt x="263" y="86"/>
                  </a:lnTo>
                  <a:lnTo>
                    <a:pt x="259" y="82"/>
                  </a:lnTo>
                  <a:lnTo>
                    <a:pt x="251" y="76"/>
                  </a:lnTo>
                  <a:lnTo>
                    <a:pt x="244" y="75"/>
                  </a:lnTo>
                  <a:lnTo>
                    <a:pt x="230" y="74"/>
                  </a:lnTo>
                  <a:lnTo>
                    <a:pt x="213" y="74"/>
                  </a:lnTo>
                  <a:lnTo>
                    <a:pt x="194" y="74"/>
                  </a:lnTo>
                  <a:lnTo>
                    <a:pt x="175" y="75"/>
                  </a:lnTo>
                  <a:lnTo>
                    <a:pt x="158" y="75"/>
                  </a:lnTo>
                  <a:lnTo>
                    <a:pt x="145" y="76"/>
                  </a:lnTo>
                  <a:lnTo>
                    <a:pt x="137" y="76"/>
                  </a:lnTo>
                  <a:lnTo>
                    <a:pt x="132" y="76"/>
                  </a:lnTo>
                  <a:lnTo>
                    <a:pt x="125" y="73"/>
                  </a:lnTo>
                  <a:lnTo>
                    <a:pt x="118" y="68"/>
                  </a:lnTo>
                  <a:lnTo>
                    <a:pt x="111" y="62"/>
                  </a:lnTo>
                  <a:lnTo>
                    <a:pt x="103" y="56"/>
                  </a:lnTo>
                  <a:lnTo>
                    <a:pt x="97" y="52"/>
                  </a:lnTo>
                  <a:lnTo>
                    <a:pt x="92" y="47"/>
                  </a:lnTo>
                  <a:lnTo>
                    <a:pt x="88" y="45"/>
                  </a:lnTo>
                  <a:lnTo>
                    <a:pt x="97" y="40"/>
                  </a:lnTo>
                  <a:lnTo>
                    <a:pt x="106" y="35"/>
                  </a:lnTo>
                  <a:lnTo>
                    <a:pt x="116" y="29"/>
                  </a:lnTo>
                  <a:lnTo>
                    <a:pt x="128" y="22"/>
                  </a:lnTo>
                  <a:lnTo>
                    <a:pt x="138" y="16"/>
                  </a:lnTo>
                  <a:lnTo>
                    <a:pt x="148" y="10"/>
                  </a:lnTo>
                  <a:lnTo>
                    <a:pt x="156" y="7"/>
                  </a:lnTo>
                  <a:lnTo>
                    <a:pt x="163" y="6"/>
                  </a:lnTo>
                  <a:lnTo>
                    <a:pt x="170" y="3"/>
                  </a:lnTo>
                  <a:lnTo>
                    <a:pt x="169" y="1"/>
                  </a:lnTo>
                  <a:lnTo>
                    <a:pt x="161" y="0"/>
                  </a:lnTo>
                  <a:lnTo>
                    <a:pt x="151" y="2"/>
                  </a:lnTo>
                  <a:lnTo>
                    <a:pt x="144" y="6"/>
                  </a:lnTo>
                  <a:lnTo>
                    <a:pt x="133" y="9"/>
                  </a:lnTo>
                  <a:lnTo>
                    <a:pt x="122" y="14"/>
                  </a:lnTo>
                  <a:lnTo>
                    <a:pt x="110" y="20"/>
                  </a:lnTo>
                  <a:lnTo>
                    <a:pt x="100" y="25"/>
                  </a:lnTo>
                  <a:lnTo>
                    <a:pt x="90" y="30"/>
                  </a:lnTo>
                  <a:lnTo>
                    <a:pt x="82" y="33"/>
                  </a:lnTo>
                  <a:lnTo>
                    <a:pt x="77" y="37"/>
                  </a:lnTo>
                  <a:lnTo>
                    <a:pt x="71" y="39"/>
                  </a:lnTo>
                  <a:lnTo>
                    <a:pt x="64" y="39"/>
                  </a:lnTo>
                  <a:lnTo>
                    <a:pt x="57" y="38"/>
                  </a:lnTo>
                  <a:lnTo>
                    <a:pt x="48" y="33"/>
                  </a:lnTo>
                  <a:lnTo>
                    <a:pt x="42" y="30"/>
                  </a:lnTo>
                  <a:lnTo>
                    <a:pt x="37" y="28"/>
                  </a:lnTo>
                  <a:lnTo>
                    <a:pt x="29" y="24"/>
                  </a:lnTo>
                  <a:lnTo>
                    <a:pt x="22" y="21"/>
                  </a:lnTo>
                  <a:lnTo>
                    <a:pt x="15" y="18"/>
                  </a:lnTo>
                  <a:lnTo>
                    <a:pt x="8" y="17"/>
                  </a:lnTo>
                  <a:lnTo>
                    <a:pt x="3" y="16"/>
                  </a:lnTo>
                  <a:lnTo>
                    <a:pt x="0" y="16"/>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01" name="Freeform 322">
              <a:extLst>
                <a:ext uri="{FF2B5EF4-FFF2-40B4-BE49-F238E27FC236}">
                  <a16:creationId xmlns:a16="http://schemas.microsoft.com/office/drawing/2014/main" xmlns="" id="{D4C6EA22-BDE3-4056-B022-35B6A67A8654}"/>
                </a:ext>
              </a:extLst>
            </p:cNvPr>
            <p:cNvSpPr>
              <a:spLocks/>
            </p:cNvSpPr>
            <p:nvPr/>
          </p:nvSpPr>
          <p:spPr bwMode="auto">
            <a:xfrm>
              <a:off x="2115" y="995"/>
              <a:ext cx="334" cy="331"/>
            </a:xfrm>
            <a:custGeom>
              <a:avLst/>
              <a:gdLst>
                <a:gd name="T0" fmla="*/ 9 w 667"/>
                <a:gd name="T1" fmla="*/ 4 h 663"/>
                <a:gd name="T2" fmla="*/ 6 w 667"/>
                <a:gd name="T3" fmla="*/ 3 h 663"/>
                <a:gd name="T4" fmla="*/ 3 w 667"/>
                <a:gd name="T5" fmla="*/ 2 h 663"/>
                <a:gd name="T6" fmla="*/ 2 w 667"/>
                <a:gd name="T7" fmla="*/ 2 h 663"/>
                <a:gd name="T8" fmla="*/ 3 w 667"/>
                <a:gd name="T9" fmla="*/ 4 h 663"/>
                <a:gd name="T10" fmla="*/ 4 w 667"/>
                <a:gd name="T11" fmla="*/ 7 h 663"/>
                <a:gd name="T12" fmla="*/ 6 w 667"/>
                <a:gd name="T13" fmla="*/ 8 h 663"/>
                <a:gd name="T14" fmla="*/ 8 w 667"/>
                <a:gd name="T15" fmla="*/ 9 h 663"/>
                <a:gd name="T16" fmla="*/ 7 w 667"/>
                <a:gd name="T17" fmla="*/ 10 h 663"/>
                <a:gd name="T18" fmla="*/ 6 w 667"/>
                <a:gd name="T19" fmla="*/ 9 h 663"/>
                <a:gd name="T20" fmla="*/ 4 w 667"/>
                <a:gd name="T21" fmla="*/ 10 h 663"/>
                <a:gd name="T22" fmla="*/ 2 w 667"/>
                <a:gd name="T23" fmla="*/ 12 h 663"/>
                <a:gd name="T24" fmla="*/ 1 w 667"/>
                <a:gd name="T25" fmla="*/ 13 h 663"/>
                <a:gd name="T26" fmla="*/ 1 w 667"/>
                <a:gd name="T27" fmla="*/ 14 h 663"/>
                <a:gd name="T28" fmla="*/ 2 w 667"/>
                <a:gd name="T29" fmla="*/ 15 h 663"/>
                <a:gd name="T30" fmla="*/ 5 w 667"/>
                <a:gd name="T31" fmla="*/ 15 h 663"/>
                <a:gd name="T32" fmla="*/ 8 w 667"/>
                <a:gd name="T33" fmla="*/ 13 h 663"/>
                <a:gd name="T34" fmla="*/ 8 w 667"/>
                <a:gd name="T35" fmla="*/ 12 h 663"/>
                <a:gd name="T36" fmla="*/ 9 w 667"/>
                <a:gd name="T37" fmla="*/ 10 h 663"/>
                <a:gd name="T38" fmla="*/ 10 w 667"/>
                <a:gd name="T39" fmla="*/ 11 h 663"/>
                <a:gd name="T40" fmla="*/ 9 w 667"/>
                <a:gd name="T41" fmla="*/ 13 h 663"/>
                <a:gd name="T42" fmla="*/ 8 w 667"/>
                <a:gd name="T43" fmla="*/ 13 h 663"/>
                <a:gd name="T44" fmla="*/ 7 w 667"/>
                <a:gd name="T45" fmla="*/ 14 h 663"/>
                <a:gd name="T46" fmla="*/ 6 w 667"/>
                <a:gd name="T47" fmla="*/ 17 h 663"/>
                <a:gd name="T48" fmla="*/ 7 w 667"/>
                <a:gd name="T49" fmla="*/ 18 h 663"/>
                <a:gd name="T50" fmla="*/ 6 w 667"/>
                <a:gd name="T51" fmla="*/ 20 h 663"/>
                <a:gd name="T52" fmla="*/ 8 w 667"/>
                <a:gd name="T53" fmla="*/ 20 h 663"/>
                <a:gd name="T54" fmla="*/ 11 w 667"/>
                <a:gd name="T55" fmla="*/ 18 h 663"/>
                <a:gd name="T56" fmla="*/ 12 w 667"/>
                <a:gd name="T57" fmla="*/ 16 h 663"/>
                <a:gd name="T58" fmla="*/ 11 w 667"/>
                <a:gd name="T59" fmla="*/ 13 h 663"/>
                <a:gd name="T60" fmla="*/ 11 w 667"/>
                <a:gd name="T61" fmla="*/ 11 h 663"/>
                <a:gd name="T62" fmla="*/ 12 w 667"/>
                <a:gd name="T63" fmla="*/ 13 h 663"/>
                <a:gd name="T64" fmla="*/ 13 w 667"/>
                <a:gd name="T65" fmla="*/ 15 h 663"/>
                <a:gd name="T66" fmla="*/ 15 w 667"/>
                <a:gd name="T67" fmla="*/ 17 h 663"/>
                <a:gd name="T68" fmla="*/ 18 w 667"/>
                <a:gd name="T69" fmla="*/ 18 h 663"/>
                <a:gd name="T70" fmla="*/ 19 w 667"/>
                <a:gd name="T71" fmla="*/ 16 h 663"/>
                <a:gd name="T72" fmla="*/ 16 w 667"/>
                <a:gd name="T73" fmla="*/ 12 h 663"/>
                <a:gd name="T74" fmla="*/ 14 w 667"/>
                <a:gd name="T75" fmla="*/ 12 h 663"/>
                <a:gd name="T76" fmla="*/ 14 w 667"/>
                <a:gd name="T77" fmla="*/ 11 h 663"/>
                <a:gd name="T78" fmla="*/ 16 w 667"/>
                <a:gd name="T79" fmla="*/ 12 h 663"/>
                <a:gd name="T80" fmla="*/ 19 w 667"/>
                <a:gd name="T81" fmla="*/ 12 h 663"/>
                <a:gd name="T82" fmla="*/ 21 w 667"/>
                <a:gd name="T83" fmla="*/ 11 h 663"/>
                <a:gd name="T84" fmla="*/ 21 w 667"/>
                <a:gd name="T85" fmla="*/ 11 h 663"/>
                <a:gd name="T86" fmla="*/ 19 w 667"/>
                <a:gd name="T87" fmla="*/ 9 h 663"/>
                <a:gd name="T88" fmla="*/ 17 w 667"/>
                <a:gd name="T89" fmla="*/ 7 h 663"/>
                <a:gd name="T90" fmla="*/ 14 w 667"/>
                <a:gd name="T91" fmla="*/ 8 h 663"/>
                <a:gd name="T92" fmla="*/ 13 w 667"/>
                <a:gd name="T93" fmla="*/ 8 h 663"/>
                <a:gd name="T94" fmla="*/ 13 w 667"/>
                <a:gd name="T95" fmla="*/ 8 h 663"/>
                <a:gd name="T96" fmla="*/ 14 w 667"/>
                <a:gd name="T97" fmla="*/ 7 h 663"/>
                <a:gd name="T98" fmla="*/ 15 w 667"/>
                <a:gd name="T99" fmla="*/ 7 h 663"/>
                <a:gd name="T100" fmla="*/ 16 w 667"/>
                <a:gd name="T101" fmla="*/ 3 h 663"/>
                <a:gd name="T102" fmla="*/ 15 w 667"/>
                <a:gd name="T103" fmla="*/ 0 h 663"/>
                <a:gd name="T104" fmla="*/ 14 w 667"/>
                <a:gd name="T105" fmla="*/ 1 h 663"/>
                <a:gd name="T106" fmla="*/ 12 w 667"/>
                <a:gd name="T107" fmla="*/ 2 h 663"/>
                <a:gd name="T108" fmla="*/ 10 w 667"/>
                <a:gd name="T109" fmla="*/ 5 h 663"/>
                <a:gd name="T110" fmla="*/ 10 w 667"/>
                <a:gd name="T111" fmla="*/ 7 h 6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67" h="663">
                  <a:moveTo>
                    <a:pt x="291" y="242"/>
                  </a:moveTo>
                  <a:lnTo>
                    <a:pt x="289" y="220"/>
                  </a:lnTo>
                  <a:lnTo>
                    <a:pt x="284" y="197"/>
                  </a:lnTo>
                  <a:lnTo>
                    <a:pt x="275" y="175"/>
                  </a:lnTo>
                  <a:lnTo>
                    <a:pt x="265" y="155"/>
                  </a:lnTo>
                  <a:lnTo>
                    <a:pt x="251" y="136"/>
                  </a:lnTo>
                  <a:lnTo>
                    <a:pt x="236" y="121"/>
                  </a:lnTo>
                  <a:lnTo>
                    <a:pt x="220" y="111"/>
                  </a:lnTo>
                  <a:lnTo>
                    <a:pt x="202" y="104"/>
                  </a:lnTo>
                  <a:lnTo>
                    <a:pt x="184" y="99"/>
                  </a:lnTo>
                  <a:lnTo>
                    <a:pt x="162" y="96"/>
                  </a:lnTo>
                  <a:lnTo>
                    <a:pt x="139" y="91"/>
                  </a:lnTo>
                  <a:lnTo>
                    <a:pt x="116" y="86"/>
                  </a:lnTo>
                  <a:lnTo>
                    <a:pt x="95" y="81"/>
                  </a:lnTo>
                  <a:lnTo>
                    <a:pt x="77" y="76"/>
                  </a:lnTo>
                  <a:lnTo>
                    <a:pt x="62" y="72"/>
                  </a:lnTo>
                  <a:lnTo>
                    <a:pt x="53" y="67"/>
                  </a:lnTo>
                  <a:lnTo>
                    <a:pt x="43" y="60"/>
                  </a:lnTo>
                  <a:lnTo>
                    <a:pt x="39" y="60"/>
                  </a:lnTo>
                  <a:lnTo>
                    <a:pt x="39" y="64"/>
                  </a:lnTo>
                  <a:lnTo>
                    <a:pt x="45" y="72"/>
                  </a:lnTo>
                  <a:lnTo>
                    <a:pt x="52" y="86"/>
                  </a:lnTo>
                  <a:lnTo>
                    <a:pt x="57" y="105"/>
                  </a:lnTo>
                  <a:lnTo>
                    <a:pt x="62" y="129"/>
                  </a:lnTo>
                  <a:lnTo>
                    <a:pt x="65" y="154"/>
                  </a:lnTo>
                  <a:lnTo>
                    <a:pt x="69" y="167"/>
                  </a:lnTo>
                  <a:lnTo>
                    <a:pt x="75" y="182"/>
                  </a:lnTo>
                  <a:lnTo>
                    <a:pt x="84" y="198"/>
                  </a:lnTo>
                  <a:lnTo>
                    <a:pt x="94" y="216"/>
                  </a:lnTo>
                  <a:lnTo>
                    <a:pt x="107" y="232"/>
                  </a:lnTo>
                  <a:lnTo>
                    <a:pt x="121" y="247"/>
                  </a:lnTo>
                  <a:lnTo>
                    <a:pt x="137" y="260"/>
                  </a:lnTo>
                  <a:lnTo>
                    <a:pt x="154" y="269"/>
                  </a:lnTo>
                  <a:lnTo>
                    <a:pt x="171" y="276"/>
                  </a:lnTo>
                  <a:lnTo>
                    <a:pt x="187" y="280"/>
                  </a:lnTo>
                  <a:lnTo>
                    <a:pt x="202" y="286"/>
                  </a:lnTo>
                  <a:lnTo>
                    <a:pt x="215" y="291"/>
                  </a:lnTo>
                  <a:lnTo>
                    <a:pt x="228" y="298"/>
                  </a:lnTo>
                  <a:lnTo>
                    <a:pt x="238" y="306"/>
                  </a:lnTo>
                  <a:lnTo>
                    <a:pt x="248" y="316"/>
                  </a:lnTo>
                  <a:lnTo>
                    <a:pt x="258" y="330"/>
                  </a:lnTo>
                  <a:lnTo>
                    <a:pt x="248" y="332"/>
                  </a:lnTo>
                  <a:lnTo>
                    <a:pt x="239" y="332"/>
                  </a:lnTo>
                  <a:lnTo>
                    <a:pt x="230" y="331"/>
                  </a:lnTo>
                  <a:lnTo>
                    <a:pt x="222" y="329"/>
                  </a:lnTo>
                  <a:lnTo>
                    <a:pt x="213" y="326"/>
                  </a:lnTo>
                  <a:lnTo>
                    <a:pt x="203" y="323"/>
                  </a:lnTo>
                  <a:lnTo>
                    <a:pt x="194" y="321"/>
                  </a:lnTo>
                  <a:lnTo>
                    <a:pt x="184" y="318"/>
                  </a:lnTo>
                  <a:lnTo>
                    <a:pt x="170" y="318"/>
                  </a:lnTo>
                  <a:lnTo>
                    <a:pt x="155" y="319"/>
                  </a:lnTo>
                  <a:lnTo>
                    <a:pt x="141" y="324"/>
                  </a:lnTo>
                  <a:lnTo>
                    <a:pt x="128" y="331"/>
                  </a:lnTo>
                  <a:lnTo>
                    <a:pt x="115" y="339"/>
                  </a:lnTo>
                  <a:lnTo>
                    <a:pt x="102" y="349"/>
                  </a:lnTo>
                  <a:lnTo>
                    <a:pt x="92" y="361"/>
                  </a:lnTo>
                  <a:lnTo>
                    <a:pt x="84" y="374"/>
                  </a:lnTo>
                  <a:lnTo>
                    <a:pt x="76" y="386"/>
                  </a:lnTo>
                  <a:lnTo>
                    <a:pt x="66" y="398"/>
                  </a:lnTo>
                  <a:lnTo>
                    <a:pt x="56" y="408"/>
                  </a:lnTo>
                  <a:lnTo>
                    <a:pt x="46" y="417"/>
                  </a:lnTo>
                  <a:lnTo>
                    <a:pt x="35" y="425"/>
                  </a:lnTo>
                  <a:lnTo>
                    <a:pt x="26" y="432"/>
                  </a:lnTo>
                  <a:lnTo>
                    <a:pt x="17" y="437"/>
                  </a:lnTo>
                  <a:lnTo>
                    <a:pt x="10" y="442"/>
                  </a:lnTo>
                  <a:lnTo>
                    <a:pt x="2" y="446"/>
                  </a:lnTo>
                  <a:lnTo>
                    <a:pt x="0" y="450"/>
                  </a:lnTo>
                  <a:lnTo>
                    <a:pt x="3" y="454"/>
                  </a:lnTo>
                  <a:lnTo>
                    <a:pt x="14" y="461"/>
                  </a:lnTo>
                  <a:lnTo>
                    <a:pt x="17" y="463"/>
                  </a:lnTo>
                  <a:lnTo>
                    <a:pt x="22" y="466"/>
                  </a:lnTo>
                  <a:lnTo>
                    <a:pt x="28" y="469"/>
                  </a:lnTo>
                  <a:lnTo>
                    <a:pt x="37" y="473"/>
                  </a:lnTo>
                  <a:lnTo>
                    <a:pt x="46" y="476"/>
                  </a:lnTo>
                  <a:lnTo>
                    <a:pt x="56" y="480"/>
                  </a:lnTo>
                  <a:lnTo>
                    <a:pt x="66" y="483"/>
                  </a:lnTo>
                  <a:lnTo>
                    <a:pt x="79" y="487"/>
                  </a:lnTo>
                  <a:lnTo>
                    <a:pt x="98" y="490"/>
                  </a:lnTo>
                  <a:lnTo>
                    <a:pt x="117" y="492"/>
                  </a:lnTo>
                  <a:lnTo>
                    <a:pt x="138" y="491"/>
                  </a:lnTo>
                  <a:lnTo>
                    <a:pt x="159" y="488"/>
                  </a:lnTo>
                  <a:lnTo>
                    <a:pt x="178" y="481"/>
                  </a:lnTo>
                  <a:lnTo>
                    <a:pt x="197" y="470"/>
                  </a:lnTo>
                  <a:lnTo>
                    <a:pt x="214" y="455"/>
                  </a:lnTo>
                  <a:lnTo>
                    <a:pt x="230" y="435"/>
                  </a:lnTo>
                  <a:lnTo>
                    <a:pt x="235" y="427"/>
                  </a:lnTo>
                  <a:lnTo>
                    <a:pt x="238" y="419"/>
                  </a:lnTo>
                  <a:lnTo>
                    <a:pt x="243" y="409"/>
                  </a:lnTo>
                  <a:lnTo>
                    <a:pt x="246" y="400"/>
                  </a:lnTo>
                  <a:lnTo>
                    <a:pt x="251" y="389"/>
                  </a:lnTo>
                  <a:lnTo>
                    <a:pt x="255" y="377"/>
                  </a:lnTo>
                  <a:lnTo>
                    <a:pt x="261" y="368"/>
                  </a:lnTo>
                  <a:lnTo>
                    <a:pt x="267" y="360"/>
                  </a:lnTo>
                  <a:lnTo>
                    <a:pt x="273" y="354"/>
                  </a:lnTo>
                  <a:lnTo>
                    <a:pt x="279" y="348"/>
                  </a:lnTo>
                  <a:lnTo>
                    <a:pt x="286" y="345"/>
                  </a:lnTo>
                  <a:lnTo>
                    <a:pt x="294" y="344"/>
                  </a:lnTo>
                  <a:lnTo>
                    <a:pt x="294" y="353"/>
                  </a:lnTo>
                  <a:lnTo>
                    <a:pt x="294" y="361"/>
                  </a:lnTo>
                  <a:lnTo>
                    <a:pt x="297" y="368"/>
                  </a:lnTo>
                  <a:lnTo>
                    <a:pt x="300" y="372"/>
                  </a:lnTo>
                  <a:lnTo>
                    <a:pt x="299" y="390"/>
                  </a:lnTo>
                  <a:lnTo>
                    <a:pt x="294" y="404"/>
                  </a:lnTo>
                  <a:lnTo>
                    <a:pt x="284" y="415"/>
                  </a:lnTo>
                  <a:lnTo>
                    <a:pt x="268" y="423"/>
                  </a:lnTo>
                  <a:lnTo>
                    <a:pt x="263" y="425"/>
                  </a:lnTo>
                  <a:lnTo>
                    <a:pt x="258" y="428"/>
                  </a:lnTo>
                  <a:lnTo>
                    <a:pt x="253" y="430"/>
                  </a:lnTo>
                  <a:lnTo>
                    <a:pt x="248" y="434"/>
                  </a:lnTo>
                  <a:lnTo>
                    <a:pt x="244" y="437"/>
                  </a:lnTo>
                  <a:lnTo>
                    <a:pt x="239" y="440"/>
                  </a:lnTo>
                  <a:lnTo>
                    <a:pt x="235" y="444"/>
                  </a:lnTo>
                  <a:lnTo>
                    <a:pt x="231" y="447"/>
                  </a:lnTo>
                  <a:lnTo>
                    <a:pt x="221" y="459"/>
                  </a:lnTo>
                  <a:lnTo>
                    <a:pt x="212" y="472"/>
                  </a:lnTo>
                  <a:lnTo>
                    <a:pt x="203" y="485"/>
                  </a:lnTo>
                  <a:lnTo>
                    <a:pt x="197" y="499"/>
                  </a:lnTo>
                  <a:lnTo>
                    <a:pt x="192" y="514"/>
                  </a:lnTo>
                  <a:lnTo>
                    <a:pt x="189" y="529"/>
                  </a:lnTo>
                  <a:lnTo>
                    <a:pt x="189" y="545"/>
                  </a:lnTo>
                  <a:lnTo>
                    <a:pt x="190" y="560"/>
                  </a:lnTo>
                  <a:lnTo>
                    <a:pt x="191" y="571"/>
                  </a:lnTo>
                  <a:lnTo>
                    <a:pt x="193" y="580"/>
                  </a:lnTo>
                  <a:lnTo>
                    <a:pt x="194" y="589"/>
                  </a:lnTo>
                  <a:lnTo>
                    <a:pt x="194" y="597"/>
                  </a:lnTo>
                  <a:lnTo>
                    <a:pt x="195" y="617"/>
                  </a:lnTo>
                  <a:lnTo>
                    <a:pt x="194" y="632"/>
                  </a:lnTo>
                  <a:lnTo>
                    <a:pt x="191" y="643"/>
                  </a:lnTo>
                  <a:lnTo>
                    <a:pt x="186" y="652"/>
                  </a:lnTo>
                  <a:lnTo>
                    <a:pt x="183" y="661"/>
                  </a:lnTo>
                  <a:lnTo>
                    <a:pt x="185" y="663"/>
                  </a:lnTo>
                  <a:lnTo>
                    <a:pt x="192" y="663"/>
                  </a:lnTo>
                  <a:lnTo>
                    <a:pt x="202" y="662"/>
                  </a:lnTo>
                  <a:lnTo>
                    <a:pt x="225" y="659"/>
                  </a:lnTo>
                  <a:lnTo>
                    <a:pt x="247" y="654"/>
                  </a:lnTo>
                  <a:lnTo>
                    <a:pt x="267" y="647"/>
                  </a:lnTo>
                  <a:lnTo>
                    <a:pt x="285" y="637"/>
                  </a:lnTo>
                  <a:lnTo>
                    <a:pt x="301" y="626"/>
                  </a:lnTo>
                  <a:lnTo>
                    <a:pt x="316" y="612"/>
                  </a:lnTo>
                  <a:lnTo>
                    <a:pt x="329" y="598"/>
                  </a:lnTo>
                  <a:lnTo>
                    <a:pt x="339" y="582"/>
                  </a:lnTo>
                  <a:lnTo>
                    <a:pt x="349" y="566"/>
                  </a:lnTo>
                  <a:lnTo>
                    <a:pt x="355" y="548"/>
                  </a:lnTo>
                  <a:lnTo>
                    <a:pt x="360" y="530"/>
                  </a:lnTo>
                  <a:lnTo>
                    <a:pt x="362" y="512"/>
                  </a:lnTo>
                  <a:lnTo>
                    <a:pt x="362" y="492"/>
                  </a:lnTo>
                  <a:lnTo>
                    <a:pt x="360" y="474"/>
                  </a:lnTo>
                  <a:lnTo>
                    <a:pt x="357" y="455"/>
                  </a:lnTo>
                  <a:lnTo>
                    <a:pt x="350" y="438"/>
                  </a:lnTo>
                  <a:lnTo>
                    <a:pt x="342" y="421"/>
                  </a:lnTo>
                  <a:lnTo>
                    <a:pt x="335" y="408"/>
                  </a:lnTo>
                  <a:lnTo>
                    <a:pt x="329" y="398"/>
                  </a:lnTo>
                  <a:lnTo>
                    <a:pt x="327" y="389"/>
                  </a:lnTo>
                  <a:lnTo>
                    <a:pt x="334" y="386"/>
                  </a:lnTo>
                  <a:lnTo>
                    <a:pt x="341" y="383"/>
                  </a:lnTo>
                  <a:lnTo>
                    <a:pt x="346" y="381"/>
                  </a:lnTo>
                  <a:lnTo>
                    <a:pt x="350" y="377"/>
                  </a:lnTo>
                  <a:lnTo>
                    <a:pt x="360" y="389"/>
                  </a:lnTo>
                  <a:lnTo>
                    <a:pt x="367" y="406"/>
                  </a:lnTo>
                  <a:lnTo>
                    <a:pt x="370" y="427"/>
                  </a:lnTo>
                  <a:lnTo>
                    <a:pt x="374" y="447"/>
                  </a:lnTo>
                  <a:lnTo>
                    <a:pt x="376" y="462"/>
                  </a:lnTo>
                  <a:lnTo>
                    <a:pt x="379" y="476"/>
                  </a:lnTo>
                  <a:lnTo>
                    <a:pt x="383" y="491"/>
                  </a:lnTo>
                  <a:lnTo>
                    <a:pt x="389" y="505"/>
                  </a:lnTo>
                  <a:lnTo>
                    <a:pt x="398" y="518"/>
                  </a:lnTo>
                  <a:lnTo>
                    <a:pt x="410" y="530"/>
                  </a:lnTo>
                  <a:lnTo>
                    <a:pt x="425" y="541"/>
                  </a:lnTo>
                  <a:lnTo>
                    <a:pt x="444" y="550"/>
                  </a:lnTo>
                  <a:lnTo>
                    <a:pt x="465" y="558"/>
                  </a:lnTo>
                  <a:lnTo>
                    <a:pt x="484" y="565"/>
                  </a:lnTo>
                  <a:lnTo>
                    <a:pt x="503" y="573"/>
                  </a:lnTo>
                  <a:lnTo>
                    <a:pt x="520" y="580"/>
                  </a:lnTo>
                  <a:lnTo>
                    <a:pt x="535" y="589"/>
                  </a:lnTo>
                  <a:lnTo>
                    <a:pt x="549" y="599"/>
                  </a:lnTo>
                  <a:lnTo>
                    <a:pt x="559" y="611"/>
                  </a:lnTo>
                  <a:lnTo>
                    <a:pt x="568" y="625"/>
                  </a:lnTo>
                  <a:lnTo>
                    <a:pt x="573" y="604"/>
                  </a:lnTo>
                  <a:lnTo>
                    <a:pt x="577" y="575"/>
                  </a:lnTo>
                  <a:lnTo>
                    <a:pt x="578" y="543"/>
                  </a:lnTo>
                  <a:lnTo>
                    <a:pt x="575" y="508"/>
                  </a:lnTo>
                  <a:lnTo>
                    <a:pt x="567" y="476"/>
                  </a:lnTo>
                  <a:lnTo>
                    <a:pt x="552" y="446"/>
                  </a:lnTo>
                  <a:lnTo>
                    <a:pt x="530" y="423"/>
                  </a:lnTo>
                  <a:lnTo>
                    <a:pt x="498" y="409"/>
                  </a:lnTo>
                  <a:lnTo>
                    <a:pt x="487" y="407"/>
                  </a:lnTo>
                  <a:lnTo>
                    <a:pt x="476" y="405"/>
                  </a:lnTo>
                  <a:lnTo>
                    <a:pt x="466" y="401"/>
                  </a:lnTo>
                  <a:lnTo>
                    <a:pt x="457" y="399"/>
                  </a:lnTo>
                  <a:lnTo>
                    <a:pt x="448" y="397"/>
                  </a:lnTo>
                  <a:lnTo>
                    <a:pt x="441" y="395"/>
                  </a:lnTo>
                  <a:lnTo>
                    <a:pt x="434" y="393"/>
                  </a:lnTo>
                  <a:lnTo>
                    <a:pt x="429" y="392"/>
                  </a:lnTo>
                  <a:lnTo>
                    <a:pt x="434" y="387"/>
                  </a:lnTo>
                  <a:lnTo>
                    <a:pt x="437" y="382"/>
                  </a:lnTo>
                  <a:lnTo>
                    <a:pt x="441" y="376"/>
                  </a:lnTo>
                  <a:lnTo>
                    <a:pt x="442" y="371"/>
                  </a:lnTo>
                  <a:lnTo>
                    <a:pt x="464" y="382"/>
                  </a:lnTo>
                  <a:lnTo>
                    <a:pt x="487" y="391"/>
                  </a:lnTo>
                  <a:lnTo>
                    <a:pt x="507" y="397"/>
                  </a:lnTo>
                  <a:lnTo>
                    <a:pt x="529" y="400"/>
                  </a:lnTo>
                  <a:lnTo>
                    <a:pt x="549" y="402"/>
                  </a:lnTo>
                  <a:lnTo>
                    <a:pt x="567" y="401"/>
                  </a:lnTo>
                  <a:lnTo>
                    <a:pt x="583" y="398"/>
                  </a:lnTo>
                  <a:lnTo>
                    <a:pt x="598" y="393"/>
                  </a:lnTo>
                  <a:lnTo>
                    <a:pt x="612" y="387"/>
                  </a:lnTo>
                  <a:lnTo>
                    <a:pt x="624" y="383"/>
                  </a:lnTo>
                  <a:lnTo>
                    <a:pt x="633" y="378"/>
                  </a:lnTo>
                  <a:lnTo>
                    <a:pt x="642" y="375"/>
                  </a:lnTo>
                  <a:lnTo>
                    <a:pt x="649" y="372"/>
                  </a:lnTo>
                  <a:lnTo>
                    <a:pt x="656" y="371"/>
                  </a:lnTo>
                  <a:lnTo>
                    <a:pt x="662" y="370"/>
                  </a:lnTo>
                  <a:lnTo>
                    <a:pt x="667" y="370"/>
                  </a:lnTo>
                  <a:lnTo>
                    <a:pt x="654" y="364"/>
                  </a:lnTo>
                  <a:lnTo>
                    <a:pt x="642" y="357"/>
                  </a:lnTo>
                  <a:lnTo>
                    <a:pt x="631" y="351"/>
                  </a:lnTo>
                  <a:lnTo>
                    <a:pt x="619" y="341"/>
                  </a:lnTo>
                  <a:lnTo>
                    <a:pt x="610" y="331"/>
                  </a:lnTo>
                  <a:lnTo>
                    <a:pt x="601" y="319"/>
                  </a:lnTo>
                  <a:lnTo>
                    <a:pt x="593" y="308"/>
                  </a:lnTo>
                  <a:lnTo>
                    <a:pt x="585" y="295"/>
                  </a:lnTo>
                  <a:lnTo>
                    <a:pt x="574" y="283"/>
                  </a:lnTo>
                  <a:lnTo>
                    <a:pt x="560" y="271"/>
                  </a:lnTo>
                  <a:lnTo>
                    <a:pt x="543" y="262"/>
                  </a:lnTo>
                  <a:lnTo>
                    <a:pt x="525" y="254"/>
                  </a:lnTo>
                  <a:lnTo>
                    <a:pt x="504" y="249"/>
                  </a:lnTo>
                  <a:lnTo>
                    <a:pt x="484" y="247"/>
                  </a:lnTo>
                  <a:lnTo>
                    <a:pt x="466" y="249"/>
                  </a:lnTo>
                  <a:lnTo>
                    <a:pt x="451" y="256"/>
                  </a:lnTo>
                  <a:lnTo>
                    <a:pt x="442" y="263"/>
                  </a:lnTo>
                  <a:lnTo>
                    <a:pt x="433" y="268"/>
                  </a:lnTo>
                  <a:lnTo>
                    <a:pt x="426" y="272"/>
                  </a:lnTo>
                  <a:lnTo>
                    <a:pt x="419" y="276"/>
                  </a:lnTo>
                  <a:lnTo>
                    <a:pt x="413" y="279"/>
                  </a:lnTo>
                  <a:lnTo>
                    <a:pt x="408" y="281"/>
                  </a:lnTo>
                  <a:lnTo>
                    <a:pt x="405" y="283"/>
                  </a:lnTo>
                  <a:lnTo>
                    <a:pt x="402" y="284"/>
                  </a:lnTo>
                  <a:lnTo>
                    <a:pt x="402" y="278"/>
                  </a:lnTo>
                  <a:lnTo>
                    <a:pt x="402" y="271"/>
                  </a:lnTo>
                  <a:lnTo>
                    <a:pt x="400" y="263"/>
                  </a:lnTo>
                  <a:lnTo>
                    <a:pt x="398" y="258"/>
                  </a:lnTo>
                  <a:lnTo>
                    <a:pt x="404" y="255"/>
                  </a:lnTo>
                  <a:lnTo>
                    <a:pt x="410" y="251"/>
                  </a:lnTo>
                  <a:lnTo>
                    <a:pt x="414" y="250"/>
                  </a:lnTo>
                  <a:lnTo>
                    <a:pt x="420" y="249"/>
                  </a:lnTo>
                  <a:lnTo>
                    <a:pt x="426" y="249"/>
                  </a:lnTo>
                  <a:lnTo>
                    <a:pt x="431" y="248"/>
                  </a:lnTo>
                  <a:lnTo>
                    <a:pt x="438" y="246"/>
                  </a:lnTo>
                  <a:lnTo>
                    <a:pt x="444" y="243"/>
                  </a:lnTo>
                  <a:lnTo>
                    <a:pt x="459" y="232"/>
                  </a:lnTo>
                  <a:lnTo>
                    <a:pt x="472" y="215"/>
                  </a:lnTo>
                  <a:lnTo>
                    <a:pt x="482" y="194"/>
                  </a:lnTo>
                  <a:lnTo>
                    <a:pt x="489" y="172"/>
                  </a:lnTo>
                  <a:lnTo>
                    <a:pt x="495" y="149"/>
                  </a:lnTo>
                  <a:lnTo>
                    <a:pt x="496" y="127"/>
                  </a:lnTo>
                  <a:lnTo>
                    <a:pt x="495" y="109"/>
                  </a:lnTo>
                  <a:lnTo>
                    <a:pt x="489" y="94"/>
                  </a:lnTo>
                  <a:lnTo>
                    <a:pt x="480" y="71"/>
                  </a:lnTo>
                  <a:lnTo>
                    <a:pt x="474" y="44"/>
                  </a:lnTo>
                  <a:lnTo>
                    <a:pt x="473" y="20"/>
                  </a:lnTo>
                  <a:lnTo>
                    <a:pt x="475" y="0"/>
                  </a:lnTo>
                  <a:lnTo>
                    <a:pt x="465" y="15"/>
                  </a:lnTo>
                  <a:lnTo>
                    <a:pt x="454" y="28"/>
                  </a:lnTo>
                  <a:lnTo>
                    <a:pt x="444" y="39"/>
                  </a:lnTo>
                  <a:lnTo>
                    <a:pt x="433" y="50"/>
                  </a:lnTo>
                  <a:lnTo>
                    <a:pt x="421" y="59"/>
                  </a:lnTo>
                  <a:lnTo>
                    <a:pt x="411" y="66"/>
                  </a:lnTo>
                  <a:lnTo>
                    <a:pt x="400" y="71"/>
                  </a:lnTo>
                  <a:lnTo>
                    <a:pt x="390" y="74"/>
                  </a:lnTo>
                  <a:lnTo>
                    <a:pt x="370" y="82"/>
                  </a:lnTo>
                  <a:lnTo>
                    <a:pt x="353" y="96"/>
                  </a:lnTo>
                  <a:lnTo>
                    <a:pt x="336" y="113"/>
                  </a:lnTo>
                  <a:lnTo>
                    <a:pt x="323" y="135"/>
                  </a:lnTo>
                  <a:lnTo>
                    <a:pt x="313" y="159"/>
                  </a:lnTo>
                  <a:lnTo>
                    <a:pt x="308" y="186"/>
                  </a:lnTo>
                  <a:lnTo>
                    <a:pt x="309" y="213"/>
                  </a:lnTo>
                  <a:lnTo>
                    <a:pt x="316" y="242"/>
                  </a:lnTo>
                  <a:lnTo>
                    <a:pt x="311" y="241"/>
                  </a:lnTo>
                  <a:lnTo>
                    <a:pt x="304" y="240"/>
                  </a:lnTo>
                  <a:lnTo>
                    <a:pt x="297" y="241"/>
                  </a:lnTo>
                  <a:lnTo>
                    <a:pt x="291" y="242"/>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02" name="Freeform 323">
              <a:extLst>
                <a:ext uri="{FF2B5EF4-FFF2-40B4-BE49-F238E27FC236}">
                  <a16:creationId xmlns:a16="http://schemas.microsoft.com/office/drawing/2014/main" xmlns="" id="{176F394D-8614-4EEE-95C2-63EF55207EC4}"/>
                </a:ext>
              </a:extLst>
            </p:cNvPr>
            <p:cNvSpPr>
              <a:spLocks/>
            </p:cNvSpPr>
            <p:nvPr/>
          </p:nvSpPr>
          <p:spPr bwMode="auto">
            <a:xfrm>
              <a:off x="2208" y="973"/>
              <a:ext cx="102" cy="143"/>
            </a:xfrm>
            <a:custGeom>
              <a:avLst/>
              <a:gdLst>
                <a:gd name="T0" fmla="*/ 7 w 204"/>
                <a:gd name="T1" fmla="*/ 3 h 287"/>
                <a:gd name="T2" fmla="*/ 6 w 204"/>
                <a:gd name="T3" fmla="*/ 3 h 287"/>
                <a:gd name="T4" fmla="*/ 6 w 204"/>
                <a:gd name="T5" fmla="*/ 4 h 287"/>
                <a:gd name="T6" fmla="*/ 6 w 204"/>
                <a:gd name="T7" fmla="*/ 4 h 287"/>
                <a:gd name="T8" fmla="*/ 5 w 204"/>
                <a:gd name="T9" fmla="*/ 4 h 287"/>
                <a:gd name="T10" fmla="*/ 5 w 204"/>
                <a:gd name="T11" fmla="*/ 5 h 287"/>
                <a:gd name="T12" fmla="*/ 5 w 204"/>
                <a:gd name="T13" fmla="*/ 5 h 287"/>
                <a:gd name="T14" fmla="*/ 5 w 204"/>
                <a:gd name="T15" fmla="*/ 6 h 287"/>
                <a:gd name="T16" fmla="*/ 4 w 204"/>
                <a:gd name="T17" fmla="*/ 6 h 287"/>
                <a:gd name="T18" fmla="*/ 4 w 204"/>
                <a:gd name="T19" fmla="*/ 6 h 287"/>
                <a:gd name="T20" fmla="*/ 4 w 204"/>
                <a:gd name="T21" fmla="*/ 6 h 287"/>
                <a:gd name="T22" fmla="*/ 4 w 204"/>
                <a:gd name="T23" fmla="*/ 7 h 287"/>
                <a:gd name="T24" fmla="*/ 4 w 204"/>
                <a:gd name="T25" fmla="*/ 7 h 287"/>
                <a:gd name="T26" fmla="*/ 4 w 204"/>
                <a:gd name="T27" fmla="*/ 7 h 287"/>
                <a:gd name="T28" fmla="*/ 4 w 204"/>
                <a:gd name="T29" fmla="*/ 8 h 287"/>
                <a:gd name="T30" fmla="*/ 4 w 204"/>
                <a:gd name="T31" fmla="*/ 8 h 287"/>
                <a:gd name="T32" fmla="*/ 5 w 204"/>
                <a:gd name="T33" fmla="*/ 8 h 287"/>
                <a:gd name="T34" fmla="*/ 4 w 204"/>
                <a:gd name="T35" fmla="*/ 8 h 287"/>
                <a:gd name="T36" fmla="*/ 4 w 204"/>
                <a:gd name="T37" fmla="*/ 8 h 287"/>
                <a:gd name="T38" fmla="*/ 4 w 204"/>
                <a:gd name="T39" fmla="*/ 8 h 287"/>
                <a:gd name="T40" fmla="*/ 4 w 204"/>
                <a:gd name="T41" fmla="*/ 8 h 287"/>
                <a:gd name="T42" fmla="*/ 4 w 204"/>
                <a:gd name="T43" fmla="*/ 8 h 287"/>
                <a:gd name="T44" fmla="*/ 4 w 204"/>
                <a:gd name="T45" fmla="*/ 7 h 287"/>
                <a:gd name="T46" fmla="*/ 3 w 204"/>
                <a:gd name="T47" fmla="*/ 6 h 287"/>
                <a:gd name="T48" fmla="*/ 3 w 204"/>
                <a:gd name="T49" fmla="*/ 6 h 287"/>
                <a:gd name="T50" fmla="*/ 3 w 204"/>
                <a:gd name="T51" fmla="*/ 5 h 287"/>
                <a:gd name="T52" fmla="*/ 2 w 204"/>
                <a:gd name="T53" fmla="*/ 5 h 287"/>
                <a:gd name="T54" fmla="*/ 2 w 204"/>
                <a:gd name="T55" fmla="*/ 4 h 287"/>
                <a:gd name="T56" fmla="*/ 1 w 204"/>
                <a:gd name="T57" fmla="*/ 4 h 287"/>
                <a:gd name="T58" fmla="*/ 1 w 204"/>
                <a:gd name="T59" fmla="*/ 4 h 287"/>
                <a:gd name="T60" fmla="*/ 1 w 204"/>
                <a:gd name="T61" fmla="*/ 3 h 287"/>
                <a:gd name="T62" fmla="*/ 1 w 204"/>
                <a:gd name="T63" fmla="*/ 3 h 287"/>
                <a:gd name="T64" fmla="*/ 0 w 204"/>
                <a:gd name="T65" fmla="*/ 3 h 287"/>
                <a:gd name="T66" fmla="*/ 1 w 204"/>
                <a:gd name="T67" fmla="*/ 2 h 287"/>
                <a:gd name="T68" fmla="*/ 1 w 204"/>
                <a:gd name="T69" fmla="*/ 2 h 287"/>
                <a:gd name="T70" fmla="*/ 1 w 204"/>
                <a:gd name="T71" fmla="*/ 2 h 287"/>
                <a:gd name="T72" fmla="*/ 1 w 204"/>
                <a:gd name="T73" fmla="*/ 1 h 287"/>
                <a:gd name="T74" fmla="*/ 1 w 204"/>
                <a:gd name="T75" fmla="*/ 1 h 287"/>
                <a:gd name="T76" fmla="*/ 1 w 204"/>
                <a:gd name="T77" fmla="*/ 0 h 287"/>
                <a:gd name="T78" fmla="*/ 1 w 204"/>
                <a:gd name="T79" fmla="*/ 0 h 287"/>
                <a:gd name="T80" fmla="*/ 1 w 204"/>
                <a:gd name="T81" fmla="*/ 0 h 287"/>
                <a:gd name="T82" fmla="*/ 1 w 204"/>
                <a:gd name="T83" fmla="*/ 0 h 287"/>
                <a:gd name="T84" fmla="*/ 2 w 204"/>
                <a:gd name="T85" fmla="*/ 0 h 287"/>
                <a:gd name="T86" fmla="*/ 2 w 204"/>
                <a:gd name="T87" fmla="*/ 0 h 287"/>
                <a:gd name="T88" fmla="*/ 2 w 204"/>
                <a:gd name="T89" fmla="*/ 1 h 287"/>
                <a:gd name="T90" fmla="*/ 3 w 204"/>
                <a:gd name="T91" fmla="*/ 1 h 287"/>
                <a:gd name="T92" fmla="*/ 3 w 204"/>
                <a:gd name="T93" fmla="*/ 1 h 287"/>
                <a:gd name="T94" fmla="*/ 4 w 204"/>
                <a:gd name="T95" fmla="*/ 1 h 287"/>
                <a:gd name="T96" fmla="*/ 4 w 204"/>
                <a:gd name="T97" fmla="*/ 1 h 287"/>
                <a:gd name="T98" fmla="*/ 4 w 204"/>
                <a:gd name="T99" fmla="*/ 1 h 287"/>
                <a:gd name="T100" fmla="*/ 4 w 204"/>
                <a:gd name="T101" fmla="*/ 2 h 287"/>
                <a:gd name="T102" fmla="*/ 5 w 204"/>
                <a:gd name="T103" fmla="*/ 2 h 287"/>
                <a:gd name="T104" fmla="*/ 5 w 204"/>
                <a:gd name="T105" fmla="*/ 3 h 287"/>
                <a:gd name="T106" fmla="*/ 5 w 204"/>
                <a:gd name="T107" fmla="*/ 3 h 287"/>
                <a:gd name="T108" fmla="*/ 5 w 204"/>
                <a:gd name="T109" fmla="*/ 3 h 287"/>
                <a:gd name="T110" fmla="*/ 6 w 204"/>
                <a:gd name="T111" fmla="*/ 3 h 287"/>
                <a:gd name="T112" fmla="*/ 7 w 204"/>
                <a:gd name="T113" fmla="*/ 3 h 28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04" h="287">
                  <a:moveTo>
                    <a:pt x="204" y="119"/>
                  </a:moveTo>
                  <a:lnTo>
                    <a:pt x="191" y="124"/>
                  </a:lnTo>
                  <a:lnTo>
                    <a:pt x="179" y="132"/>
                  </a:lnTo>
                  <a:lnTo>
                    <a:pt x="167" y="141"/>
                  </a:lnTo>
                  <a:lnTo>
                    <a:pt x="156" y="151"/>
                  </a:lnTo>
                  <a:lnTo>
                    <a:pt x="146" y="164"/>
                  </a:lnTo>
                  <a:lnTo>
                    <a:pt x="137" y="179"/>
                  </a:lnTo>
                  <a:lnTo>
                    <a:pt x="130" y="194"/>
                  </a:lnTo>
                  <a:lnTo>
                    <a:pt x="126" y="211"/>
                  </a:lnTo>
                  <a:lnTo>
                    <a:pt x="125" y="217"/>
                  </a:lnTo>
                  <a:lnTo>
                    <a:pt x="123" y="222"/>
                  </a:lnTo>
                  <a:lnTo>
                    <a:pt x="122" y="227"/>
                  </a:lnTo>
                  <a:lnTo>
                    <a:pt x="122" y="233"/>
                  </a:lnTo>
                  <a:lnTo>
                    <a:pt x="122" y="246"/>
                  </a:lnTo>
                  <a:lnTo>
                    <a:pt x="123" y="260"/>
                  </a:lnTo>
                  <a:lnTo>
                    <a:pt x="126" y="273"/>
                  </a:lnTo>
                  <a:lnTo>
                    <a:pt x="130" y="287"/>
                  </a:lnTo>
                  <a:lnTo>
                    <a:pt x="125" y="286"/>
                  </a:lnTo>
                  <a:lnTo>
                    <a:pt x="118" y="285"/>
                  </a:lnTo>
                  <a:lnTo>
                    <a:pt x="111" y="286"/>
                  </a:lnTo>
                  <a:lnTo>
                    <a:pt x="105" y="287"/>
                  </a:lnTo>
                  <a:lnTo>
                    <a:pt x="103" y="265"/>
                  </a:lnTo>
                  <a:lnTo>
                    <a:pt x="98" y="242"/>
                  </a:lnTo>
                  <a:lnTo>
                    <a:pt x="89" y="220"/>
                  </a:lnTo>
                  <a:lnTo>
                    <a:pt x="79" y="200"/>
                  </a:lnTo>
                  <a:lnTo>
                    <a:pt x="65" y="181"/>
                  </a:lnTo>
                  <a:lnTo>
                    <a:pt x="50" y="166"/>
                  </a:lnTo>
                  <a:lnTo>
                    <a:pt x="34" y="156"/>
                  </a:lnTo>
                  <a:lnTo>
                    <a:pt x="16" y="149"/>
                  </a:lnTo>
                  <a:lnTo>
                    <a:pt x="19" y="135"/>
                  </a:lnTo>
                  <a:lnTo>
                    <a:pt x="17" y="121"/>
                  </a:lnTo>
                  <a:lnTo>
                    <a:pt x="12" y="110"/>
                  </a:lnTo>
                  <a:lnTo>
                    <a:pt x="0" y="103"/>
                  </a:lnTo>
                  <a:lnTo>
                    <a:pt x="6" y="95"/>
                  </a:lnTo>
                  <a:lnTo>
                    <a:pt x="13" y="83"/>
                  </a:lnTo>
                  <a:lnTo>
                    <a:pt x="19" y="69"/>
                  </a:lnTo>
                  <a:lnTo>
                    <a:pt x="23" y="54"/>
                  </a:lnTo>
                  <a:lnTo>
                    <a:pt x="27" y="40"/>
                  </a:lnTo>
                  <a:lnTo>
                    <a:pt x="27" y="26"/>
                  </a:lnTo>
                  <a:lnTo>
                    <a:pt x="24" y="12"/>
                  </a:lnTo>
                  <a:lnTo>
                    <a:pt x="19" y="0"/>
                  </a:lnTo>
                  <a:lnTo>
                    <a:pt x="28" y="8"/>
                  </a:lnTo>
                  <a:lnTo>
                    <a:pt x="38" y="18"/>
                  </a:lnTo>
                  <a:lnTo>
                    <a:pt x="49" y="27"/>
                  </a:lnTo>
                  <a:lnTo>
                    <a:pt x="61" y="34"/>
                  </a:lnTo>
                  <a:lnTo>
                    <a:pt x="74" y="41"/>
                  </a:lnTo>
                  <a:lnTo>
                    <a:pt x="90" y="45"/>
                  </a:lnTo>
                  <a:lnTo>
                    <a:pt x="106" y="46"/>
                  </a:lnTo>
                  <a:lnTo>
                    <a:pt x="126" y="45"/>
                  </a:lnTo>
                  <a:lnTo>
                    <a:pt x="126" y="59"/>
                  </a:lnTo>
                  <a:lnTo>
                    <a:pt x="127" y="74"/>
                  </a:lnTo>
                  <a:lnTo>
                    <a:pt x="130" y="89"/>
                  </a:lnTo>
                  <a:lnTo>
                    <a:pt x="136" y="103"/>
                  </a:lnTo>
                  <a:lnTo>
                    <a:pt x="146" y="114"/>
                  </a:lnTo>
                  <a:lnTo>
                    <a:pt x="160" y="121"/>
                  </a:lnTo>
                  <a:lnTo>
                    <a:pt x="180" y="124"/>
                  </a:lnTo>
                  <a:lnTo>
                    <a:pt x="204" y="119"/>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03" name="Freeform 324">
              <a:extLst>
                <a:ext uri="{FF2B5EF4-FFF2-40B4-BE49-F238E27FC236}">
                  <a16:creationId xmlns:a16="http://schemas.microsoft.com/office/drawing/2014/main" xmlns="" id="{341ADDDE-B2DE-4AB0-95A7-D1C4C53B1D01}"/>
                </a:ext>
              </a:extLst>
            </p:cNvPr>
            <p:cNvSpPr>
              <a:spLocks/>
            </p:cNvSpPr>
            <p:nvPr/>
          </p:nvSpPr>
          <p:spPr bwMode="auto">
            <a:xfrm>
              <a:off x="2117" y="1212"/>
              <a:ext cx="114" cy="134"/>
            </a:xfrm>
            <a:custGeom>
              <a:avLst/>
              <a:gdLst>
                <a:gd name="T0" fmla="*/ 3 w 228"/>
                <a:gd name="T1" fmla="*/ 2 h 267"/>
                <a:gd name="T2" fmla="*/ 3 w 228"/>
                <a:gd name="T3" fmla="*/ 2 h 267"/>
                <a:gd name="T4" fmla="*/ 4 w 228"/>
                <a:gd name="T5" fmla="*/ 2 h 267"/>
                <a:gd name="T6" fmla="*/ 4 w 228"/>
                <a:gd name="T7" fmla="*/ 2 h 267"/>
                <a:gd name="T8" fmla="*/ 5 w 228"/>
                <a:gd name="T9" fmla="*/ 2 h 267"/>
                <a:gd name="T10" fmla="*/ 5 w 228"/>
                <a:gd name="T11" fmla="*/ 2 h 267"/>
                <a:gd name="T12" fmla="*/ 6 w 228"/>
                <a:gd name="T13" fmla="*/ 2 h 267"/>
                <a:gd name="T14" fmla="*/ 6 w 228"/>
                <a:gd name="T15" fmla="*/ 2 h 267"/>
                <a:gd name="T16" fmla="*/ 7 w 228"/>
                <a:gd name="T17" fmla="*/ 1 h 267"/>
                <a:gd name="T18" fmla="*/ 7 w 228"/>
                <a:gd name="T19" fmla="*/ 1 h 267"/>
                <a:gd name="T20" fmla="*/ 8 w 228"/>
                <a:gd name="T21" fmla="*/ 1 h 267"/>
                <a:gd name="T22" fmla="*/ 8 w 228"/>
                <a:gd name="T23" fmla="*/ 1 h 267"/>
                <a:gd name="T24" fmla="*/ 7 w 228"/>
                <a:gd name="T25" fmla="*/ 1 h 267"/>
                <a:gd name="T26" fmla="*/ 7 w 228"/>
                <a:gd name="T27" fmla="*/ 2 h 267"/>
                <a:gd name="T28" fmla="*/ 6 w 228"/>
                <a:gd name="T29" fmla="*/ 3 h 267"/>
                <a:gd name="T30" fmla="*/ 6 w 228"/>
                <a:gd name="T31" fmla="*/ 4 h 267"/>
                <a:gd name="T32" fmla="*/ 6 w 228"/>
                <a:gd name="T33" fmla="*/ 5 h 267"/>
                <a:gd name="T34" fmla="*/ 6 w 228"/>
                <a:gd name="T35" fmla="*/ 5 h 267"/>
                <a:gd name="T36" fmla="*/ 6 w 228"/>
                <a:gd name="T37" fmla="*/ 6 h 267"/>
                <a:gd name="T38" fmla="*/ 6 w 228"/>
                <a:gd name="T39" fmla="*/ 6 h 267"/>
                <a:gd name="T40" fmla="*/ 5 w 228"/>
                <a:gd name="T41" fmla="*/ 6 h 267"/>
                <a:gd name="T42" fmla="*/ 5 w 228"/>
                <a:gd name="T43" fmla="*/ 8 h 267"/>
                <a:gd name="T44" fmla="*/ 5 w 228"/>
                <a:gd name="T45" fmla="*/ 8 h 267"/>
                <a:gd name="T46" fmla="*/ 4 w 228"/>
                <a:gd name="T47" fmla="*/ 8 h 267"/>
                <a:gd name="T48" fmla="*/ 3 w 228"/>
                <a:gd name="T49" fmla="*/ 8 h 267"/>
                <a:gd name="T50" fmla="*/ 2 w 228"/>
                <a:gd name="T51" fmla="*/ 8 h 267"/>
                <a:gd name="T52" fmla="*/ 2 w 228"/>
                <a:gd name="T53" fmla="*/ 8 h 267"/>
                <a:gd name="T54" fmla="*/ 2 w 228"/>
                <a:gd name="T55" fmla="*/ 7 h 267"/>
                <a:gd name="T56" fmla="*/ 1 w 228"/>
                <a:gd name="T57" fmla="*/ 7 h 267"/>
                <a:gd name="T58" fmla="*/ 1 w 228"/>
                <a:gd name="T59" fmla="*/ 6 h 267"/>
                <a:gd name="T60" fmla="*/ 1 w 228"/>
                <a:gd name="T61" fmla="*/ 5 h 267"/>
                <a:gd name="T62" fmla="*/ 1 w 228"/>
                <a:gd name="T63" fmla="*/ 4 h 267"/>
                <a:gd name="T64" fmla="*/ 1 w 228"/>
                <a:gd name="T65" fmla="*/ 3 h 267"/>
                <a:gd name="T66" fmla="*/ 2 w 228"/>
                <a:gd name="T67" fmla="*/ 3 h 267"/>
                <a:gd name="T68" fmla="*/ 2 w 228"/>
                <a:gd name="T69" fmla="*/ 3 h 267"/>
                <a:gd name="T70" fmla="*/ 3 w 228"/>
                <a:gd name="T71" fmla="*/ 2 h 26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28" h="267">
                  <a:moveTo>
                    <a:pt x="76" y="52"/>
                  </a:moveTo>
                  <a:lnTo>
                    <a:pt x="83" y="53"/>
                  </a:lnTo>
                  <a:lnTo>
                    <a:pt x="89" y="54"/>
                  </a:lnTo>
                  <a:lnTo>
                    <a:pt x="96" y="55"/>
                  </a:lnTo>
                  <a:lnTo>
                    <a:pt x="103" y="55"/>
                  </a:lnTo>
                  <a:lnTo>
                    <a:pt x="110" y="56"/>
                  </a:lnTo>
                  <a:lnTo>
                    <a:pt x="116" y="56"/>
                  </a:lnTo>
                  <a:lnTo>
                    <a:pt x="125" y="56"/>
                  </a:lnTo>
                  <a:lnTo>
                    <a:pt x="131" y="56"/>
                  </a:lnTo>
                  <a:lnTo>
                    <a:pt x="139" y="56"/>
                  </a:lnTo>
                  <a:lnTo>
                    <a:pt x="146" y="55"/>
                  </a:lnTo>
                  <a:lnTo>
                    <a:pt x="153" y="53"/>
                  </a:lnTo>
                  <a:lnTo>
                    <a:pt x="161" y="52"/>
                  </a:lnTo>
                  <a:lnTo>
                    <a:pt x="171" y="48"/>
                  </a:lnTo>
                  <a:lnTo>
                    <a:pt x="180" y="45"/>
                  </a:lnTo>
                  <a:lnTo>
                    <a:pt x="188" y="39"/>
                  </a:lnTo>
                  <a:lnTo>
                    <a:pt x="196" y="33"/>
                  </a:lnTo>
                  <a:lnTo>
                    <a:pt x="204" y="26"/>
                  </a:lnTo>
                  <a:lnTo>
                    <a:pt x="212" y="19"/>
                  </a:lnTo>
                  <a:lnTo>
                    <a:pt x="220" y="10"/>
                  </a:lnTo>
                  <a:lnTo>
                    <a:pt x="227" y="0"/>
                  </a:lnTo>
                  <a:lnTo>
                    <a:pt x="228" y="3"/>
                  </a:lnTo>
                  <a:lnTo>
                    <a:pt x="228" y="5"/>
                  </a:lnTo>
                  <a:lnTo>
                    <a:pt x="228" y="9"/>
                  </a:lnTo>
                  <a:lnTo>
                    <a:pt x="228" y="12"/>
                  </a:lnTo>
                  <a:lnTo>
                    <a:pt x="218" y="24"/>
                  </a:lnTo>
                  <a:lnTo>
                    <a:pt x="209" y="37"/>
                  </a:lnTo>
                  <a:lnTo>
                    <a:pt x="200" y="50"/>
                  </a:lnTo>
                  <a:lnTo>
                    <a:pt x="194" y="64"/>
                  </a:lnTo>
                  <a:lnTo>
                    <a:pt x="189" y="79"/>
                  </a:lnTo>
                  <a:lnTo>
                    <a:pt x="186" y="94"/>
                  </a:lnTo>
                  <a:lnTo>
                    <a:pt x="186" y="110"/>
                  </a:lnTo>
                  <a:lnTo>
                    <a:pt x="187" y="125"/>
                  </a:lnTo>
                  <a:lnTo>
                    <a:pt x="188" y="136"/>
                  </a:lnTo>
                  <a:lnTo>
                    <a:pt x="190" y="145"/>
                  </a:lnTo>
                  <a:lnTo>
                    <a:pt x="191" y="154"/>
                  </a:lnTo>
                  <a:lnTo>
                    <a:pt x="191" y="162"/>
                  </a:lnTo>
                  <a:lnTo>
                    <a:pt x="184" y="161"/>
                  </a:lnTo>
                  <a:lnTo>
                    <a:pt x="176" y="164"/>
                  </a:lnTo>
                  <a:lnTo>
                    <a:pt x="167" y="169"/>
                  </a:lnTo>
                  <a:lnTo>
                    <a:pt x="158" y="178"/>
                  </a:lnTo>
                  <a:lnTo>
                    <a:pt x="150" y="191"/>
                  </a:lnTo>
                  <a:lnTo>
                    <a:pt x="144" y="206"/>
                  </a:lnTo>
                  <a:lnTo>
                    <a:pt x="141" y="226"/>
                  </a:lnTo>
                  <a:lnTo>
                    <a:pt x="142" y="247"/>
                  </a:lnTo>
                  <a:lnTo>
                    <a:pt x="133" y="239"/>
                  </a:lnTo>
                  <a:lnTo>
                    <a:pt x="119" y="235"/>
                  </a:lnTo>
                  <a:lnTo>
                    <a:pt x="104" y="231"/>
                  </a:lnTo>
                  <a:lnTo>
                    <a:pt x="88" y="231"/>
                  </a:lnTo>
                  <a:lnTo>
                    <a:pt x="73" y="235"/>
                  </a:lnTo>
                  <a:lnTo>
                    <a:pt x="59" y="242"/>
                  </a:lnTo>
                  <a:lnTo>
                    <a:pt x="47" y="252"/>
                  </a:lnTo>
                  <a:lnTo>
                    <a:pt x="40" y="267"/>
                  </a:lnTo>
                  <a:lnTo>
                    <a:pt x="40" y="253"/>
                  </a:lnTo>
                  <a:lnTo>
                    <a:pt x="39" y="238"/>
                  </a:lnTo>
                  <a:lnTo>
                    <a:pt x="37" y="223"/>
                  </a:lnTo>
                  <a:lnTo>
                    <a:pt x="32" y="208"/>
                  </a:lnTo>
                  <a:lnTo>
                    <a:pt x="28" y="194"/>
                  </a:lnTo>
                  <a:lnTo>
                    <a:pt x="20" y="182"/>
                  </a:lnTo>
                  <a:lnTo>
                    <a:pt x="12" y="174"/>
                  </a:lnTo>
                  <a:lnTo>
                    <a:pt x="0" y="170"/>
                  </a:lnTo>
                  <a:lnTo>
                    <a:pt x="13" y="152"/>
                  </a:lnTo>
                  <a:lnTo>
                    <a:pt x="21" y="130"/>
                  </a:lnTo>
                  <a:lnTo>
                    <a:pt x="23" y="109"/>
                  </a:lnTo>
                  <a:lnTo>
                    <a:pt x="19" y="95"/>
                  </a:lnTo>
                  <a:lnTo>
                    <a:pt x="28" y="93"/>
                  </a:lnTo>
                  <a:lnTo>
                    <a:pt x="36" y="90"/>
                  </a:lnTo>
                  <a:lnTo>
                    <a:pt x="45" y="85"/>
                  </a:lnTo>
                  <a:lnTo>
                    <a:pt x="53" y="80"/>
                  </a:lnTo>
                  <a:lnTo>
                    <a:pt x="61" y="75"/>
                  </a:lnTo>
                  <a:lnTo>
                    <a:pt x="67" y="68"/>
                  </a:lnTo>
                  <a:lnTo>
                    <a:pt x="73" y="61"/>
                  </a:lnTo>
                  <a:lnTo>
                    <a:pt x="76" y="52"/>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04" name="Freeform 325">
              <a:extLst>
                <a:ext uri="{FF2B5EF4-FFF2-40B4-BE49-F238E27FC236}">
                  <a16:creationId xmlns:a16="http://schemas.microsoft.com/office/drawing/2014/main" xmlns="" id="{FB13FCA9-FF10-4F9A-831F-BD8FE295DBBF}"/>
                </a:ext>
              </a:extLst>
            </p:cNvPr>
            <p:cNvSpPr>
              <a:spLocks/>
            </p:cNvSpPr>
            <p:nvPr/>
          </p:nvSpPr>
          <p:spPr bwMode="auto">
            <a:xfrm>
              <a:off x="2213" y="989"/>
              <a:ext cx="72" cy="100"/>
            </a:xfrm>
            <a:custGeom>
              <a:avLst/>
              <a:gdLst>
                <a:gd name="T0" fmla="*/ 4 w 142"/>
                <a:gd name="T1" fmla="*/ 6 h 200"/>
                <a:gd name="T2" fmla="*/ 4 w 142"/>
                <a:gd name="T3" fmla="*/ 7 h 200"/>
                <a:gd name="T4" fmla="*/ 4 w 142"/>
                <a:gd name="T5" fmla="*/ 6 h 200"/>
                <a:gd name="T6" fmla="*/ 3 w 142"/>
                <a:gd name="T7" fmla="*/ 6 h 200"/>
                <a:gd name="T8" fmla="*/ 3 w 142"/>
                <a:gd name="T9" fmla="*/ 5 h 200"/>
                <a:gd name="T10" fmla="*/ 3 w 142"/>
                <a:gd name="T11" fmla="*/ 5 h 200"/>
                <a:gd name="T12" fmla="*/ 2 w 142"/>
                <a:gd name="T13" fmla="*/ 5 h 200"/>
                <a:gd name="T14" fmla="*/ 2 w 142"/>
                <a:gd name="T15" fmla="*/ 5 h 200"/>
                <a:gd name="T16" fmla="*/ 2 w 142"/>
                <a:gd name="T17" fmla="*/ 5 h 200"/>
                <a:gd name="T18" fmla="*/ 2 w 142"/>
                <a:gd name="T19" fmla="*/ 5 h 200"/>
                <a:gd name="T20" fmla="*/ 2 w 142"/>
                <a:gd name="T21" fmla="*/ 5 h 200"/>
                <a:gd name="T22" fmla="*/ 2 w 142"/>
                <a:gd name="T23" fmla="*/ 5 h 200"/>
                <a:gd name="T24" fmla="*/ 3 w 142"/>
                <a:gd name="T25" fmla="*/ 5 h 200"/>
                <a:gd name="T26" fmla="*/ 3 w 142"/>
                <a:gd name="T27" fmla="*/ 5 h 200"/>
                <a:gd name="T28" fmla="*/ 3 w 142"/>
                <a:gd name="T29" fmla="*/ 4 h 200"/>
                <a:gd name="T30" fmla="*/ 3 w 142"/>
                <a:gd name="T31" fmla="*/ 4 h 200"/>
                <a:gd name="T32" fmla="*/ 2 w 142"/>
                <a:gd name="T33" fmla="*/ 4 h 200"/>
                <a:gd name="T34" fmla="*/ 2 w 142"/>
                <a:gd name="T35" fmla="*/ 3 h 200"/>
                <a:gd name="T36" fmla="*/ 1 w 142"/>
                <a:gd name="T37" fmla="*/ 3 h 200"/>
                <a:gd name="T38" fmla="*/ 1 w 142"/>
                <a:gd name="T39" fmla="*/ 3 h 200"/>
                <a:gd name="T40" fmla="*/ 1 w 142"/>
                <a:gd name="T41" fmla="*/ 3 h 200"/>
                <a:gd name="T42" fmla="*/ 1 w 142"/>
                <a:gd name="T43" fmla="*/ 2 h 200"/>
                <a:gd name="T44" fmla="*/ 1 w 142"/>
                <a:gd name="T45" fmla="*/ 3 h 200"/>
                <a:gd name="T46" fmla="*/ 1 w 142"/>
                <a:gd name="T47" fmla="*/ 3 h 200"/>
                <a:gd name="T48" fmla="*/ 2 w 142"/>
                <a:gd name="T49" fmla="*/ 3 h 200"/>
                <a:gd name="T50" fmla="*/ 2 w 142"/>
                <a:gd name="T51" fmla="*/ 3 h 200"/>
                <a:gd name="T52" fmla="*/ 3 w 142"/>
                <a:gd name="T53" fmla="*/ 3 h 200"/>
                <a:gd name="T54" fmla="*/ 2 w 142"/>
                <a:gd name="T55" fmla="*/ 2 h 200"/>
                <a:gd name="T56" fmla="*/ 2 w 142"/>
                <a:gd name="T57" fmla="*/ 1 h 200"/>
                <a:gd name="T58" fmla="*/ 2 w 142"/>
                <a:gd name="T59" fmla="*/ 1 h 200"/>
                <a:gd name="T60" fmla="*/ 1 w 142"/>
                <a:gd name="T61" fmla="*/ 1 h 200"/>
                <a:gd name="T62" fmla="*/ 2 w 142"/>
                <a:gd name="T63" fmla="*/ 1 h 200"/>
                <a:gd name="T64" fmla="*/ 2 w 142"/>
                <a:gd name="T65" fmla="*/ 1 h 200"/>
                <a:gd name="T66" fmla="*/ 2 w 142"/>
                <a:gd name="T67" fmla="*/ 2 h 200"/>
                <a:gd name="T68" fmla="*/ 3 w 142"/>
                <a:gd name="T69" fmla="*/ 2 h 200"/>
                <a:gd name="T70" fmla="*/ 3 w 142"/>
                <a:gd name="T71" fmla="*/ 3 h 200"/>
                <a:gd name="T72" fmla="*/ 3 w 142"/>
                <a:gd name="T73" fmla="*/ 3 h 200"/>
                <a:gd name="T74" fmla="*/ 4 w 142"/>
                <a:gd name="T75" fmla="*/ 2 h 200"/>
                <a:gd name="T76" fmla="*/ 4 w 142"/>
                <a:gd name="T77" fmla="*/ 1 h 200"/>
                <a:gd name="T78" fmla="*/ 4 w 142"/>
                <a:gd name="T79" fmla="*/ 1 h 200"/>
                <a:gd name="T80" fmla="*/ 4 w 142"/>
                <a:gd name="T81" fmla="*/ 2 h 200"/>
                <a:gd name="T82" fmla="*/ 4 w 142"/>
                <a:gd name="T83" fmla="*/ 3 h 200"/>
                <a:gd name="T84" fmla="*/ 3 w 142"/>
                <a:gd name="T85" fmla="*/ 4 h 200"/>
                <a:gd name="T86" fmla="*/ 4 w 142"/>
                <a:gd name="T87" fmla="*/ 5 h 200"/>
                <a:gd name="T88" fmla="*/ 4 w 142"/>
                <a:gd name="T89" fmla="*/ 5 h 200"/>
                <a:gd name="T90" fmla="*/ 4 w 142"/>
                <a:gd name="T91" fmla="*/ 5 h 200"/>
                <a:gd name="T92" fmla="*/ 4 w 142"/>
                <a:gd name="T93" fmla="*/ 4 h 200"/>
                <a:gd name="T94" fmla="*/ 5 w 142"/>
                <a:gd name="T95" fmla="*/ 4 h 200"/>
                <a:gd name="T96" fmla="*/ 5 w 142"/>
                <a:gd name="T97" fmla="*/ 4 h 200"/>
                <a:gd name="T98" fmla="*/ 5 w 142"/>
                <a:gd name="T99" fmla="*/ 4 h 200"/>
                <a:gd name="T100" fmla="*/ 5 w 142"/>
                <a:gd name="T101" fmla="*/ 4 h 200"/>
                <a:gd name="T102" fmla="*/ 5 w 142"/>
                <a:gd name="T103" fmla="*/ 4 h 200"/>
                <a:gd name="T104" fmla="*/ 4 w 142"/>
                <a:gd name="T105" fmla="*/ 5 h 200"/>
                <a:gd name="T106" fmla="*/ 4 w 142"/>
                <a:gd name="T107" fmla="*/ 5 h 200"/>
                <a:gd name="T108" fmla="*/ 4 w 142"/>
                <a:gd name="T109" fmla="*/ 6 h 200"/>
                <a:gd name="T110" fmla="*/ 4 w 142"/>
                <a:gd name="T111" fmla="*/ 6 h 2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42" h="200">
                  <a:moveTo>
                    <a:pt x="115" y="178"/>
                  </a:moveTo>
                  <a:lnTo>
                    <a:pt x="114" y="184"/>
                  </a:lnTo>
                  <a:lnTo>
                    <a:pt x="112" y="189"/>
                  </a:lnTo>
                  <a:lnTo>
                    <a:pt x="111" y="194"/>
                  </a:lnTo>
                  <a:lnTo>
                    <a:pt x="111" y="200"/>
                  </a:lnTo>
                  <a:lnTo>
                    <a:pt x="104" y="189"/>
                  </a:lnTo>
                  <a:lnTo>
                    <a:pt x="99" y="175"/>
                  </a:lnTo>
                  <a:lnTo>
                    <a:pt x="93" y="162"/>
                  </a:lnTo>
                  <a:lnTo>
                    <a:pt x="91" y="154"/>
                  </a:lnTo>
                  <a:lnTo>
                    <a:pt x="86" y="152"/>
                  </a:lnTo>
                  <a:lnTo>
                    <a:pt x="80" y="149"/>
                  </a:lnTo>
                  <a:lnTo>
                    <a:pt x="73" y="146"/>
                  </a:lnTo>
                  <a:lnTo>
                    <a:pt x="66" y="144"/>
                  </a:lnTo>
                  <a:lnTo>
                    <a:pt x="59" y="141"/>
                  </a:lnTo>
                  <a:lnTo>
                    <a:pt x="53" y="139"/>
                  </a:lnTo>
                  <a:lnTo>
                    <a:pt x="47" y="137"/>
                  </a:lnTo>
                  <a:lnTo>
                    <a:pt x="41" y="137"/>
                  </a:lnTo>
                  <a:lnTo>
                    <a:pt x="40" y="136"/>
                  </a:lnTo>
                  <a:lnTo>
                    <a:pt x="39" y="133"/>
                  </a:lnTo>
                  <a:lnTo>
                    <a:pt x="36" y="132"/>
                  </a:lnTo>
                  <a:lnTo>
                    <a:pt x="35" y="131"/>
                  </a:lnTo>
                  <a:lnTo>
                    <a:pt x="40" y="131"/>
                  </a:lnTo>
                  <a:lnTo>
                    <a:pt x="47" y="132"/>
                  </a:lnTo>
                  <a:lnTo>
                    <a:pt x="55" y="133"/>
                  </a:lnTo>
                  <a:lnTo>
                    <a:pt x="64" y="133"/>
                  </a:lnTo>
                  <a:lnTo>
                    <a:pt x="72" y="134"/>
                  </a:lnTo>
                  <a:lnTo>
                    <a:pt x="79" y="136"/>
                  </a:lnTo>
                  <a:lnTo>
                    <a:pt x="85" y="137"/>
                  </a:lnTo>
                  <a:lnTo>
                    <a:pt x="88" y="138"/>
                  </a:lnTo>
                  <a:lnTo>
                    <a:pt x="85" y="126"/>
                  </a:lnTo>
                  <a:lnTo>
                    <a:pt x="81" y="117"/>
                  </a:lnTo>
                  <a:lnTo>
                    <a:pt x="78" y="110"/>
                  </a:lnTo>
                  <a:lnTo>
                    <a:pt x="74" y="104"/>
                  </a:lnTo>
                  <a:lnTo>
                    <a:pt x="63" y="100"/>
                  </a:lnTo>
                  <a:lnTo>
                    <a:pt x="53" y="95"/>
                  </a:lnTo>
                  <a:lnTo>
                    <a:pt x="42" y="91"/>
                  </a:lnTo>
                  <a:lnTo>
                    <a:pt x="33" y="85"/>
                  </a:lnTo>
                  <a:lnTo>
                    <a:pt x="25" y="79"/>
                  </a:lnTo>
                  <a:lnTo>
                    <a:pt x="17" y="74"/>
                  </a:lnTo>
                  <a:lnTo>
                    <a:pt x="10" y="72"/>
                  </a:lnTo>
                  <a:lnTo>
                    <a:pt x="5" y="70"/>
                  </a:lnTo>
                  <a:lnTo>
                    <a:pt x="2" y="68"/>
                  </a:lnTo>
                  <a:lnTo>
                    <a:pt x="0" y="65"/>
                  </a:lnTo>
                  <a:lnTo>
                    <a:pt x="1" y="64"/>
                  </a:lnTo>
                  <a:lnTo>
                    <a:pt x="6" y="65"/>
                  </a:lnTo>
                  <a:lnTo>
                    <a:pt x="12" y="68"/>
                  </a:lnTo>
                  <a:lnTo>
                    <a:pt x="19" y="71"/>
                  </a:lnTo>
                  <a:lnTo>
                    <a:pt x="27" y="76"/>
                  </a:lnTo>
                  <a:lnTo>
                    <a:pt x="36" y="79"/>
                  </a:lnTo>
                  <a:lnTo>
                    <a:pt x="47" y="84"/>
                  </a:lnTo>
                  <a:lnTo>
                    <a:pt x="56" y="87"/>
                  </a:lnTo>
                  <a:lnTo>
                    <a:pt x="64" y="91"/>
                  </a:lnTo>
                  <a:lnTo>
                    <a:pt x="72" y="92"/>
                  </a:lnTo>
                  <a:lnTo>
                    <a:pt x="71" y="84"/>
                  </a:lnTo>
                  <a:lnTo>
                    <a:pt x="68" y="72"/>
                  </a:lnTo>
                  <a:lnTo>
                    <a:pt x="62" y="58"/>
                  </a:lnTo>
                  <a:lnTo>
                    <a:pt x="56" y="46"/>
                  </a:lnTo>
                  <a:lnTo>
                    <a:pt x="49" y="32"/>
                  </a:lnTo>
                  <a:lnTo>
                    <a:pt x="42" y="20"/>
                  </a:lnTo>
                  <a:lnTo>
                    <a:pt x="36" y="12"/>
                  </a:lnTo>
                  <a:lnTo>
                    <a:pt x="33" y="7"/>
                  </a:lnTo>
                  <a:lnTo>
                    <a:pt x="30" y="2"/>
                  </a:lnTo>
                  <a:lnTo>
                    <a:pt x="31" y="0"/>
                  </a:lnTo>
                  <a:lnTo>
                    <a:pt x="36" y="2"/>
                  </a:lnTo>
                  <a:lnTo>
                    <a:pt x="43" y="9"/>
                  </a:lnTo>
                  <a:lnTo>
                    <a:pt x="48" y="15"/>
                  </a:lnTo>
                  <a:lnTo>
                    <a:pt x="54" y="24"/>
                  </a:lnTo>
                  <a:lnTo>
                    <a:pt x="59" y="34"/>
                  </a:lnTo>
                  <a:lnTo>
                    <a:pt x="66" y="45"/>
                  </a:lnTo>
                  <a:lnTo>
                    <a:pt x="72" y="56"/>
                  </a:lnTo>
                  <a:lnTo>
                    <a:pt x="77" y="66"/>
                  </a:lnTo>
                  <a:lnTo>
                    <a:pt x="80" y="77"/>
                  </a:lnTo>
                  <a:lnTo>
                    <a:pt x="82" y="84"/>
                  </a:lnTo>
                  <a:lnTo>
                    <a:pt x="92" y="73"/>
                  </a:lnTo>
                  <a:lnTo>
                    <a:pt x="100" y="56"/>
                  </a:lnTo>
                  <a:lnTo>
                    <a:pt x="104" y="39"/>
                  </a:lnTo>
                  <a:lnTo>
                    <a:pt x="107" y="26"/>
                  </a:lnTo>
                  <a:lnTo>
                    <a:pt x="107" y="20"/>
                  </a:lnTo>
                  <a:lnTo>
                    <a:pt x="108" y="19"/>
                  </a:lnTo>
                  <a:lnTo>
                    <a:pt x="109" y="24"/>
                  </a:lnTo>
                  <a:lnTo>
                    <a:pt x="110" y="31"/>
                  </a:lnTo>
                  <a:lnTo>
                    <a:pt x="110" y="43"/>
                  </a:lnTo>
                  <a:lnTo>
                    <a:pt x="108" y="63"/>
                  </a:lnTo>
                  <a:lnTo>
                    <a:pt x="102" y="83"/>
                  </a:lnTo>
                  <a:lnTo>
                    <a:pt x="88" y="100"/>
                  </a:lnTo>
                  <a:lnTo>
                    <a:pt x="94" y="111"/>
                  </a:lnTo>
                  <a:lnTo>
                    <a:pt x="97" y="122"/>
                  </a:lnTo>
                  <a:lnTo>
                    <a:pt x="99" y="131"/>
                  </a:lnTo>
                  <a:lnTo>
                    <a:pt x="100" y="138"/>
                  </a:lnTo>
                  <a:lnTo>
                    <a:pt x="106" y="136"/>
                  </a:lnTo>
                  <a:lnTo>
                    <a:pt x="111" y="132"/>
                  </a:lnTo>
                  <a:lnTo>
                    <a:pt x="116" y="129"/>
                  </a:lnTo>
                  <a:lnTo>
                    <a:pt x="120" y="125"/>
                  </a:lnTo>
                  <a:lnTo>
                    <a:pt x="125" y="122"/>
                  </a:lnTo>
                  <a:lnTo>
                    <a:pt x="129" y="117"/>
                  </a:lnTo>
                  <a:lnTo>
                    <a:pt x="132" y="113"/>
                  </a:lnTo>
                  <a:lnTo>
                    <a:pt x="134" y="107"/>
                  </a:lnTo>
                  <a:lnTo>
                    <a:pt x="138" y="101"/>
                  </a:lnTo>
                  <a:lnTo>
                    <a:pt x="141" y="100"/>
                  </a:lnTo>
                  <a:lnTo>
                    <a:pt x="142" y="103"/>
                  </a:lnTo>
                  <a:lnTo>
                    <a:pt x="142" y="110"/>
                  </a:lnTo>
                  <a:lnTo>
                    <a:pt x="140" y="115"/>
                  </a:lnTo>
                  <a:lnTo>
                    <a:pt x="137" y="121"/>
                  </a:lnTo>
                  <a:lnTo>
                    <a:pt x="132" y="127"/>
                  </a:lnTo>
                  <a:lnTo>
                    <a:pt x="127" y="134"/>
                  </a:lnTo>
                  <a:lnTo>
                    <a:pt x="122" y="140"/>
                  </a:lnTo>
                  <a:lnTo>
                    <a:pt x="116" y="146"/>
                  </a:lnTo>
                  <a:lnTo>
                    <a:pt x="110" y="151"/>
                  </a:lnTo>
                  <a:lnTo>
                    <a:pt x="106" y="153"/>
                  </a:lnTo>
                  <a:lnTo>
                    <a:pt x="108" y="161"/>
                  </a:lnTo>
                  <a:lnTo>
                    <a:pt x="110" y="167"/>
                  </a:lnTo>
                  <a:lnTo>
                    <a:pt x="112" y="174"/>
                  </a:lnTo>
                  <a:lnTo>
                    <a:pt x="115" y="178"/>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05" name="Freeform 326">
              <a:extLst>
                <a:ext uri="{FF2B5EF4-FFF2-40B4-BE49-F238E27FC236}">
                  <a16:creationId xmlns:a16="http://schemas.microsoft.com/office/drawing/2014/main" xmlns="" id="{B94FF7B2-114D-4C41-ACEA-FB0B0085E842}"/>
                </a:ext>
              </a:extLst>
            </p:cNvPr>
            <p:cNvSpPr>
              <a:spLocks/>
            </p:cNvSpPr>
            <p:nvPr/>
          </p:nvSpPr>
          <p:spPr bwMode="auto">
            <a:xfrm>
              <a:off x="2127" y="1238"/>
              <a:ext cx="70" cy="91"/>
            </a:xfrm>
            <a:custGeom>
              <a:avLst/>
              <a:gdLst>
                <a:gd name="T0" fmla="*/ 5 w 140"/>
                <a:gd name="T1" fmla="*/ 1 h 180"/>
                <a:gd name="T2" fmla="*/ 4 w 140"/>
                <a:gd name="T3" fmla="*/ 1 h 180"/>
                <a:gd name="T4" fmla="*/ 4 w 140"/>
                <a:gd name="T5" fmla="*/ 1 h 180"/>
                <a:gd name="T6" fmla="*/ 4 w 140"/>
                <a:gd name="T7" fmla="*/ 1 h 180"/>
                <a:gd name="T8" fmla="*/ 3 w 140"/>
                <a:gd name="T9" fmla="*/ 2 h 180"/>
                <a:gd name="T10" fmla="*/ 2 w 140"/>
                <a:gd name="T11" fmla="*/ 2 h 180"/>
                <a:gd name="T12" fmla="*/ 2 w 140"/>
                <a:gd name="T13" fmla="*/ 2 h 180"/>
                <a:gd name="T14" fmla="*/ 1 w 140"/>
                <a:gd name="T15" fmla="*/ 2 h 180"/>
                <a:gd name="T16" fmla="*/ 1 w 140"/>
                <a:gd name="T17" fmla="*/ 2 h 180"/>
                <a:gd name="T18" fmla="*/ 1 w 140"/>
                <a:gd name="T19" fmla="*/ 2 h 180"/>
                <a:gd name="T20" fmla="*/ 1 w 140"/>
                <a:gd name="T21" fmla="*/ 2 h 180"/>
                <a:gd name="T22" fmla="*/ 2 w 140"/>
                <a:gd name="T23" fmla="*/ 2 h 180"/>
                <a:gd name="T24" fmla="*/ 2 w 140"/>
                <a:gd name="T25" fmla="*/ 2 h 180"/>
                <a:gd name="T26" fmla="*/ 3 w 140"/>
                <a:gd name="T27" fmla="*/ 2 h 180"/>
                <a:gd name="T28" fmla="*/ 3 w 140"/>
                <a:gd name="T29" fmla="*/ 2 h 180"/>
                <a:gd name="T30" fmla="*/ 3 w 140"/>
                <a:gd name="T31" fmla="*/ 3 h 180"/>
                <a:gd name="T32" fmla="*/ 2 w 140"/>
                <a:gd name="T33" fmla="*/ 3 h 180"/>
                <a:gd name="T34" fmla="*/ 2 w 140"/>
                <a:gd name="T35" fmla="*/ 3 h 180"/>
                <a:gd name="T36" fmla="*/ 1 w 140"/>
                <a:gd name="T37" fmla="*/ 4 h 180"/>
                <a:gd name="T38" fmla="*/ 1 w 140"/>
                <a:gd name="T39" fmla="*/ 4 h 180"/>
                <a:gd name="T40" fmla="*/ 1 w 140"/>
                <a:gd name="T41" fmla="*/ 4 h 180"/>
                <a:gd name="T42" fmla="*/ 1 w 140"/>
                <a:gd name="T43" fmla="*/ 4 h 180"/>
                <a:gd name="T44" fmla="*/ 1 w 140"/>
                <a:gd name="T45" fmla="*/ 4 h 180"/>
                <a:gd name="T46" fmla="*/ 1 w 140"/>
                <a:gd name="T47" fmla="*/ 4 h 180"/>
                <a:gd name="T48" fmla="*/ 2 w 140"/>
                <a:gd name="T49" fmla="*/ 4 h 180"/>
                <a:gd name="T50" fmla="*/ 2 w 140"/>
                <a:gd name="T51" fmla="*/ 4 h 180"/>
                <a:gd name="T52" fmla="*/ 2 w 140"/>
                <a:gd name="T53" fmla="*/ 4 h 180"/>
                <a:gd name="T54" fmla="*/ 2 w 140"/>
                <a:gd name="T55" fmla="*/ 5 h 180"/>
                <a:gd name="T56" fmla="*/ 2 w 140"/>
                <a:gd name="T57" fmla="*/ 6 h 180"/>
                <a:gd name="T58" fmla="*/ 2 w 140"/>
                <a:gd name="T59" fmla="*/ 5 h 180"/>
                <a:gd name="T60" fmla="*/ 2 w 140"/>
                <a:gd name="T61" fmla="*/ 5 h 180"/>
                <a:gd name="T62" fmla="*/ 2 w 140"/>
                <a:gd name="T63" fmla="*/ 4 h 180"/>
                <a:gd name="T64" fmla="*/ 3 w 140"/>
                <a:gd name="T65" fmla="*/ 4 h 180"/>
                <a:gd name="T66" fmla="*/ 3 w 140"/>
                <a:gd name="T67" fmla="*/ 5 h 180"/>
                <a:gd name="T68" fmla="*/ 4 w 140"/>
                <a:gd name="T69" fmla="*/ 6 h 180"/>
                <a:gd name="T70" fmla="*/ 4 w 140"/>
                <a:gd name="T71" fmla="*/ 6 h 180"/>
                <a:gd name="T72" fmla="*/ 3 w 140"/>
                <a:gd name="T73" fmla="*/ 5 h 180"/>
                <a:gd name="T74" fmla="*/ 3 w 140"/>
                <a:gd name="T75" fmla="*/ 4 h 180"/>
                <a:gd name="T76" fmla="*/ 3 w 140"/>
                <a:gd name="T77" fmla="*/ 3 h 180"/>
                <a:gd name="T78" fmla="*/ 4 w 140"/>
                <a:gd name="T79" fmla="*/ 2 h 180"/>
                <a:gd name="T80" fmla="*/ 4 w 140"/>
                <a:gd name="T81" fmla="*/ 2 h 180"/>
                <a:gd name="T82" fmla="*/ 5 w 140"/>
                <a:gd name="T83" fmla="*/ 3 h 180"/>
                <a:gd name="T84" fmla="*/ 5 w 140"/>
                <a:gd name="T85" fmla="*/ 4 h 180"/>
                <a:gd name="T86" fmla="*/ 5 w 140"/>
                <a:gd name="T87" fmla="*/ 4 h 180"/>
                <a:gd name="T88" fmla="*/ 5 w 140"/>
                <a:gd name="T89" fmla="*/ 3 h 180"/>
                <a:gd name="T90" fmla="*/ 4 w 140"/>
                <a:gd name="T91" fmla="*/ 2 h 180"/>
                <a:gd name="T92" fmla="*/ 4 w 140"/>
                <a:gd name="T93" fmla="*/ 1 h 180"/>
                <a:gd name="T94" fmla="*/ 5 w 140"/>
                <a:gd name="T95" fmla="*/ 1 h 180"/>
                <a:gd name="T96" fmla="*/ 5 w 140"/>
                <a:gd name="T97" fmla="*/ 0 h 1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40" h="180">
                  <a:moveTo>
                    <a:pt x="140" y="0"/>
                  </a:moveTo>
                  <a:lnTo>
                    <a:pt x="132" y="1"/>
                  </a:lnTo>
                  <a:lnTo>
                    <a:pt x="125" y="3"/>
                  </a:lnTo>
                  <a:lnTo>
                    <a:pt x="118" y="4"/>
                  </a:lnTo>
                  <a:lnTo>
                    <a:pt x="110" y="4"/>
                  </a:lnTo>
                  <a:lnTo>
                    <a:pt x="109" y="12"/>
                  </a:lnTo>
                  <a:lnTo>
                    <a:pt x="105" y="21"/>
                  </a:lnTo>
                  <a:lnTo>
                    <a:pt x="99" y="28"/>
                  </a:lnTo>
                  <a:lnTo>
                    <a:pt x="92" y="32"/>
                  </a:lnTo>
                  <a:lnTo>
                    <a:pt x="84" y="33"/>
                  </a:lnTo>
                  <a:lnTo>
                    <a:pt x="75" y="34"/>
                  </a:lnTo>
                  <a:lnTo>
                    <a:pt x="64" y="35"/>
                  </a:lnTo>
                  <a:lnTo>
                    <a:pt x="54" y="39"/>
                  </a:lnTo>
                  <a:lnTo>
                    <a:pt x="44" y="41"/>
                  </a:lnTo>
                  <a:lnTo>
                    <a:pt x="34" y="44"/>
                  </a:lnTo>
                  <a:lnTo>
                    <a:pt x="28" y="48"/>
                  </a:lnTo>
                  <a:lnTo>
                    <a:pt x="23" y="53"/>
                  </a:lnTo>
                  <a:lnTo>
                    <a:pt x="21" y="55"/>
                  </a:lnTo>
                  <a:lnTo>
                    <a:pt x="21" y="56"/>
                  </a:lnTo>
                  <a:lnTo>
                    <a:pt x="22" y="56"/>
                  </a:lnTo>
                  <a:lnTo>
                    <a:pt x="26" y="54"/>
                  </a:lnTo>
                  <a:lnTo>
                    <a:pt x="31" y="51"/>
                  </a:lnTo>
                  <a:lnTo>
                    <a:pt x="37" y="49"/>
                  </a:lnTo>
                  <a:lnTo>
                    <a:pt x="44" y="47"/>
                  </a:lnTo>
                  <a:lnTo>
                    <a:pt x="52" y="46"/>
                  </a:lnTo>
                  <a:lnTo>
                    <a:pt x="60" y="43"/>
                  </a:lnTo>
                  <a:lnTo>
                    <a:pt x="69" y="43"/>
                  </a:lnTo>
                  <a:lnTo>
                    <a:pt x="78" y="43"/>
                  </a:lnTo>
                  <a:lnTo>
                    <a:pt x="86" y="44"/>
                  </a:lnTo>
                  <a:lnTo>
                    <a:pt x="80" y="57"/>
                  </a:lnTo>
                  <a:lnTo>
                    <a:pt x="75" y="71"/>
                  </a:lnTo>
                  <a:lnTo>
                    <a:pt x="69" y="81"/>
                  </a:lnTo>
                  <a:lnTo>
                    <a:pt x="62" y="88"/>
                  </a:lnTo>
                  <a:lnTo>
                    <a:pt x="57" y="91"/>
                  </a:lnTo>
                  <a:lnTo>
                    <a:pt x="51" y="93"/>
                  </a:lnTo>
                  <a:lnTo>
                    <a:pt x="42" y="95"/>
                  </a:lnTo>
                  <a:lnTo>
                    <a:pt x="33" y="97"/>
                  </a:lnTo>
                  <a:lnTo>
                    <a:pt x="25" y="100"/>
                  </a:lnTo>
                  <a:lnTo>
                    <a:pt x="17" y="102"/>
                  </a:lnTo>
                  <a:lnTo>
                    <a:pt x="10" y="103"/>
                  </a:lnTo>
                  <a:lnTo>
                    <a:pt x="4" y="104"/>
                  </a:lnTo>
                  <a:lnTo>
                    <a:pt x="1" y="106"/>
                  </a:lnTo>
                  <a:lnTo>
                    <a:pt x="0" y="106"/>
                  </a:lnTo>
                  <a:lnTo>
                    <a:pt x="1" y="107"/>
                  </a:lnTo>
                  <a:lnTo>
                    <a:pt x="7" y="107"/>
                  </a:lnTo>
                  <a:lnTo>
                    <a:pt x="11" y="107"/>
                  </a:lnTo>
                  <a:lnTo>
                    <a:pt x="17" y="106"/>
                  </a:lnTo>
                  <a:lnTo>
                    <a:pt x="24" y="106"/>
                  </a:lnTo>
                  <a:lnTo>
                    <a:pt x="31" y="104"/>
                  </a:lnTo>
                  <a:lnTo>
                    <a:pt x="38" y="103"/>
                  </a:lnTo>
                  <a:lnTo>
                    <a:pt x="46" y="102"/>
                  </a:lnTo>
                  <a:lnTo>
                    <a:pt x="53" y="101"/>
                  </a:lnTo>
                  <a:lnTo>
                    <a:pt x="60" y="100"/>
                  </a:lnTo>
                  <a:lnTo>
                    <a:pt x="49" y="111"/>
                  </a:lnTo>
                  <a:lnTo>
                    <a:pt x="40" y="124"/>
                  </a:lnTo>
                  <a:lnTo>
                    <a:pt x="33" y="145"/>
                  </a:lnTo>
                  <a:lnTo>
                    <a:pt x="31" y="180"/>
                  </a:lnTo>
                  <a:lnTo>
                    <a:pt x="34" y="172"/>
                  </a:lnTo>
                  <a:lnTo>
                    <a:pt x="39" y="163"/>
                  </a:lnTo>
                  <a:lnTo>
                    <a:pt x="44" y="152"/>
                  </a:lnTo>
                  <a:lnTo>
                    <a:pt x="48" y="141"/>
                  </a:lnTo>
                  <a:lnTo>
                    <a:pt x="54" y="130"/>
                  </a:lnTo>
                  <a:lnTo>
                    <a:pt x="60" y="119"/>
                  </a:lnTo>
                  <a:lnTo>
                    <a:pt x="64" y="111"/>
                  </a:lnTo>
                  <a:lnTo>
                    <a:pt x="70" y="106"/>
                  </a:lnTo>
                  <a:lnTo>
                    <a:pt x="74" y="121"/>
                  </a:lnTo>
                  <a:lnTo>
                    <a:pt x="79" y="137"/>
                  </a:lnTo>
                  <a:lnTo>
                    <a:pt x="86" y="152"/>
                  </a:lnTo>
                  <a:lnTo>
                    <a:pt x="93" y="162"/>
                  </a:lnTo>
                  <a:lnTo>
                    <a:pt x="98" y="167"/>
                  </a:lnTo>
                  <a:lnTo>
                    <a:pt x="99" y="165"/>
                  </a:lnTo>
                  <a:lnTo>
                    <a:pt x="98" y="162"/>
                  </a:lnTo>
                  <a:lnTo>
                    <a:pt x="94" y="157"/>
                  </a:lnTo>
                  <a:lnTo>
                    <a:pt x="89" y="141"/>
                  </a:lnTo>
                  <a:lnTo>
                    <a:pt x="84" y="124"/>
                  </a:lnTo>
                  <a:lnTo>
                    <a:pt x="80" y="109"/>
                  </a:lnTo>
                  <a:lnTo>
                    <a:pt x="80" y="96"/>
                  </a:lnTo>
                  <a:lnTo>
                    <a:pt x="84" y="84"/>
                  </a:lnTo>
                  <a:lnTo>
                    <a:pt x="91" y="70"/>
                  </a:lnTo>
                  <a:lnTo>
                    <a:pt x="98" y="56"/>
                  </a:lnTo>
                  <a:lnTo>
                    <a:pt x="102" y="48"/>
                  </a:lnTo>
                  <a:lnTo>
                    <a:pt x="113" y="58"/>
                  </a:lnTo>
                  <a:lnTo>
                    <a:pt x="123" y="71"/>
                  </a:lnTo>
                  <a:lnTo>
                    <a:pt x="131" y="87"/>
                  </a:lnTo>
                  <a:lnTo>
                    <a:pt x="135" y="108"/>
                  </a:lnTo>
                  <a:lnTo>
                    <a:pt x="136" y="115"/>
                  </a:lnTo>
                  <a:lnTo>
                    <a:pt x="137" y="115"/>
                  </a:lnTo>
                  <a:lnTo>
                    <a:pt x="139" y="110"/>
                  </a:lnTo>
                  <a:lnTo>
                    <a:pt x="139" y="104"/>
                  </a:lnTo>
                  <a:lnTo>
                    <a:pt x="137" y="84"/>
                  </a:lnTo>
                  <a:lnTo>
                    <a:pt x="131" y="63"/>
                  </a:lnTo>
                  <a:lnTo>
                    <a:pt x="124" y="47"/>
                  </a:lnTo>
                  <a:lnTo>
                    <a:pt x="117" y="39"/>
                  </a:lnTo>
                  <a:lnTo>
                    <a:pt x="124" y="29"/>
                  </a:lnTo>
                  <a:lnTo>
                    <a:pt x="130" y="19"/>
                  </a:lnTo>
                  <a:lnTo>
                    <a:pt x="136" y="9"/>
                  </a:lnTo>
                  <a:lnTo>
                    <a:pt x="139" y="0"/>
                  </a:lnTo>
                  <a:lnTo>
                    <a:pt x="140" y="0"/>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06" name="Freeform 327">
              <a:extLst>
                <a:ext uri="{FF2B5EF4-FFF2-40B4-BE49-F238E27FC236}">
                  <a16:creationId xmlns:a16="http://schemas.microsoft.com/office/drawing/2014/main" xmlns="" id="{AF8F0089-2321-4D39-BA17-94060328C2AA}"/>
                </a:ext>
              </a:extLst>
            </p:cNvPr>
            <p:cNvSpPr>
              <a:spLocks/>
            </p:cNvSpPr>
            <p:nvPr/>
          </p:nvSpPr>
          <p:spPr bwMode="auto">
            <a:xfrm>
              <a:off x="2236" y="1115"/>
              <a:ext cx="100" cy="77"/>
            </a:xfrm>
            <a:custGeom>
              <a:avLst/>
              <a:gdLst>
                <a:gd name="T0" fmla="*/ 4 w 199"/>
                <a:gd name="T1" fmla="*/ 1 h 154"/>
                <a:gd name="T2" fmla="*/ 5 w 199"/>
                <a:gd name="T3" fmla="*/ 1 h 154"/>
                <a:gd name="T4" fmla="*/ 5 w 199"/>
                <a:gd name="T5" fmla="*/ 1 h 154"/>
                <a:gd name="T6" fmla="*/ 5 w 199"/>
                <a:gd name="T7" fmla="*/ 1 h 154"/>
                <a:gd name="T8" fmla="*/ 5 w 199"/>
                <a:gd name="T9" fmla="*/ 2 h 154"/>
                <a:gd name="T10" fmla="*/ 4 w 199"/>
                <a:gd name="T11" fmla="*/ 2 h 154"/>
                <a:gd name="T12" fmla="*/ 4 w 199"/>
                <a:gd name="T13" fmla="*/ 2 h 154"/>
                <a:gd name="T14" fmla="*/ 4 w 199"/>
                <a:gd name="T15" fmla="*/ 3 h 154"/>
                <a:gd name="T16" fmla="*/ 4 w 199"/>
                <a:gd name="T17" fmla="*/ 3 h 154"/>
                <a:gd name="T18" fmla="*/ 5 w 199"/>
                <a:gd name="T19" fmla="*/ 2 h 154"/>
                <a:gd name="T20" fmla="*/ 5 w 199"/>
                <a:gd name="T21" fmla="*/ 3 h 154"/>
                <a:gd name="T22" fmla="*/ 5 w 199"/>
                <a:gd name="T23" fmla="*/ 3 h 154"/>
                <a:gd name="T24" fmla="*/ 5 w 199"/>
                <a:gd name="T25" fmla="*/ 3 h 154"/>
                <a:gd name="T26" fmla="*/ 5 w 199"/>
                <a:gd name="T27" fmla="*/ 3 h 154"/>
                <a:gd name="T28" fmla="*/ 5 w 199"/>
                <a:gd name="T29" fmla="*/ 4 h 154"/>
                <a:gd name="T30" fmla="*/ 6 w 199"/>
                <a:gd name="T31" fmla="*/ 4 h 154"/>
                <a:gd name="T32" fmla="*/ 6 w 199"/>
                <a:gd name="T33" fmla="*/ 4 h 154"/>
                <a:gd name="T34" fmla="*/ 6 w 199"/>
                <a:gd name="T35" fmla="*/ 4 h 154"/>
                <a:gd name="T36" fmla="*/ 7 w 199"/>
                <a:gd name="T37" fmla="*/ 5 h 154"/>
                <a:gd name="T38" fmla="*/ 6 w 199"/>
                <a:gd name="T39" fmla="*/ 5 h 154"/>
                <a:gd name="T40" fmla="*/ 6 w 199"/>
                <a:gd name="T41" fmla="*/ 5 h 154"/>
                <a:gd name="T42" fmla="*/ 5 w 199"/>
                <a:gd name="T43" fmla="*/ 5 h 154"/>
                <a:gd name="T44" fmla="*/ 5 w 199"/>
                <a:gd name="T45" fmla="*/ 4 h 154"/>
                <a:gd name="T46" fmla="*/ 5 w 199"/>
                <a:gd name="T47" fmla="*/ 4 h 154"/>
                <a:gd name="T48" fmla="*/ 4 w 199"/>
                <a:gd name="T49" fmla="*/ 3 h 154"/>
                <a:gd name="T50" fmla="*/ 4 w 199"/>
                <a:gd name="T51" fmla="*/ 4 h 154"/>
                <a:gd name="T52" fmla="*/ 4 w 199"/>
                <a:gd name="T53" fmla="*/ 5 h 154"/>
                <a:gd name="T54" fmla="*/ 4 w 199"/>
                <a:gd name="T55" fmla="*/ 5 h 154"/>
                <a:gd name="T56" fmla="*/ 3 w 199"/>
                <a:gd name="T57" fmla="*/ 5 h 154"/>
                <a:gd name="T58" fmla="*/ 2 w 199"/>
                <a:gd name="T59" fmla="*/ 5 h 154"/>
                <a:gd name="T60" fmla="*/ 2 w 199"/>
                <a:gd name="T61" fmla="*/ 4 h 154"/>
                <a:gd name="T62" fmla="*/ 2 w 199"/>
                <a:gd name="T63" fmla="*/ 3 h 154"/>
                <a:gd name="T64" fmla="*/ 2 w 199"/>
                <a:gd name="T65" fmla="*/ 3 h 154"/>
                <a:gd name="T66" fmla="*/ 2 w 199"/>
                <a:gd name="T67" fmla="*/ 3 h 154"/>
                <a:gd name="T68" fmla="*/ 1 w 199"/>
                <a:gd name="T69" fmla="*/ 3 h 154"/>
                <a:gd name="T70" fmla="*/ 1 w 199"/>
                <a:gd name="T71" fmla="*/ 3 h 154"/>
                <a:gd name="T72" fmla="*/ 1 w 199"/>
                <a:gd name="T73" fmla="*/ 2 h 154"/>
                <a:gd name="T74" fmla="*/ 1 w 199"/>
                <a:gd name="T75" fmla="*/ 2 h 154"/>
                <a:gd name="T76" fmla="*/ 1 w 199"/>
                <a:gd name="T77" fmla="*/ 2 h 154"/>
                <a:gd name="T78" fmla="*/ 1 w 199"/>
                <a:gd name="T79" fmla="*/ 2 h 154"/>
                <a:gd name="T80" fmla="*/ 2 w 199"/>
                <a:gd name="T81" fmla="*/ 1 h 154"/>
                <a:gd name="T82" fmla="*/ 2 w 199"/>
                <a:gd name="T83" fmla="*/ 1 h 154"/>
                <a:gd name="T84" fmla="*/ 3 w 199"/>
                <a:gd name="T85" fmla="*/ 1 h 154"/>
                <a:gd name="T86" fmla="*/ 3 w 199"/>
                <a:gd name="T87" fmla="*/ 1 h 154"/>
                <a:gd name="T88" fmla="*/ 3 w 199"/>
                <a:gd name="T89" fmla="*/ 2 h 154"/>
                <a:gd name="T90" fmla="*/ 4 w 199"/>
                <a:gd name="T91" fmla="*/ 2 h 154"/>
                <a:gd name="T92" fmla="*/ 4 w 199"/>
                <a:gd name="T93" fmla="*/ 2 h 154"/>
                <a:gd name="T94" fmla="*/ 4 w 199"/>
                <a:gd name="T95" fmla="*/ 2 h 154"/>
                <a:gd name="T96" fmla="*/ 4 w 199"/>
                <a:gd name="T97" fmla="*/ 2 h 154"/>
                <a:gd name="T98" fmla="*/ 4 w 199"/>
                <a:gd name="T99" fmla="*/ 1 h 15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9" h="154">
                  <a:moveTo>
                    <a:pt x="109" y="16"/>
                  </a:moveTo>
                  <a:lnTo>
                    <a:pt x="112" y="13"/>
                  </a:lnTo>
                  <a:lnTo>
                    <a:pt x="118" y="10"/>
                  </a:lnTo>
                  <a:lnTo>
                    <a:pt x="125" y="9"/>
                  </a:lnTo>
                  <a:lnTo>
                    <a:pt x="132" y="9"/>
                  </a:lnTo>
                  <a:lnTo>
                    <a:pt x="138" y="9"/>
                  </a:lnTo>
                  <a:lnTo>
                    <a:pt x="145" y="10"/>
                  </a:lnTo>
                  <a:lnTo>
                    <a:pt x="150" y="14"/>
                  </a:lnTo>
                  <a:lnTo>
                    <a:pt x="156" y="20"/>
                  </a:lnTo>
                  <a:lnTo>
                    <a:pt x="155" y="18"/>
                  </a:lnTo>
                  <a:lnTo>
                    <a:pt x="157" y="23"/>
                  </a:lnTo>
                  <a:lnTo>
                    <a:pt x="159" y="31"/>
                  </a:lnTo>
                  <a:lnTo>
                    <a:pt x="159" y="38"/>
                  </a:lnTo>
                  <a:lnTo>
                    <a:pt x="159" y="44"/>
                  </a:lnTo>
                  <a:lnTo>
                    <a:pt x="156" y="48"/>
                  </a:lnTo>
                  <a:lnTo>
                    <a:pt x="152" y="53"/>
                  </a:lnTo>
                  <a:lnTo>
                    <a:pt x="142" y="55"/>
                  </a:lnTo>
                  <a:lnTo>
                    <a:pt x="127" y="54"/>
                  </a:lnTo>
                  <a:lnTo>
                    <a:pt x="124" y="58"/>
                  </a:lnTo>
                  <a:lnTo>
                    <a:pt x="119" y="61"/>
                  </a:lnTo>
                  <a:lnTo>
                    <a:pt x="115" y="64"/>
                  </a:lnTo>
                  <a:lnTo>
                    <a:pt x="112" y="67"/>
                  </a:lnTo>
                  <a:lnTo>
                    <a:pt x="114" y="68"/>
                  </a:lnTo>
                  <a:lnTo>
                    <a:pt x="115" y="70"/>
                  </a:lnTo>
                  <a:lnTo>
                    <a:pt x="116" y="71"/>
                  </a:lnTo>
                  <a:lnTo>
                    <a:pt x="116" y="73"/>
                  </a:lnTo>
                  <a:lnTo>
                    <a:pt x="118" y="68"/>
                  </a:lnTo>
                  <a:lnTo>
                    <a:pt x="124" y="63"/>
                  </a:lnTo>
                  <a:lnTo>
                    <a:pt x="132" y="62"/>
                  </a:lnTo>
                  <a:lnTo>
                    <a:pt x="139" y="63"/>
                  </a:lnTo>
                  <a:lnTo>
                    <a:pt x="144" y="66"/>
                  </a:lnTo>
                  <a:lnTo>
                    <a:pt x="147" y="68"/>
                  </a:lnTo>
                  <a:lnTo>
                    <a:pt x="149" y="70"/>
                  </a:lnTo>
                  <a:lnTo>
                    <a:pt x="152" y="74"/>
                  </a:lnTo>
                  <a:lnTo>
                    <a:pt x="153" y="75"/>
                  </a:lnTo>
                  <a:lnTo>
                    <a:pt x="153" y="77"/>
                  </a:lnTo>
                  <a:lnTo>
                    <a:pt x="153" y="78"/>
                  </a:lnTo>
                  <a:lnTo>
                    <a:pt x="153" y="81"/>
                  </a:lnTo>
                  <a:lnTo>
                    <a:pt x="153" y="84"/>
                  </a:lnTo>
                  <a:lnTo>
                    <a:pt x="152" y="89"/>
                  </a:lnTo>
                  <a:lnTo>
                    <a:pt x="149" y="93"/>
                  </a:lnTo>
                  <a:lnTo>
                    <a:pt x="147" y="96"/>
                  </a:lnTo>
                  <a:lnTo>
                    <a:pt x="148" y="97"/>
                  </a:lnTo>
                  <a:lnTo>
                    <a:pt x="150" y="98"/>
                  </a:lnTo>
                  <a:lnTo>
                    <a:pt x="153" y="100"/>
                  </a:lnTo>
                  <a:lnTo>
                    <a:pt x="155" y="101"/>
                  </a:lnTo>
                  <a:lnTo>
                    <a:pt x="160" y="99"/>
                  </a:lnTo>
                  <a:lnTo>
                    <a:pt x="164" y="97"/>
                  </a:lnTo>
                  <a:lnTo>
                    <a:pt x="169" y="97"/>
                  </a:lnTo>
                  <a:lnTo>
                    <a:pt x="173" y="97"/>
                  </a:lnTo>
                  <a:lnTo>
                    <a:pt x="179" y="98"/>
                  </a:lnTo>
                  <a:lnTo>
                    <a:pt x="184" y="100"/>
                  </a:lnTo>
                  <a:lnTo>
                    <a:pt x="188" y="104"/>
                  </a:lnTo>
                  <a:lnTo>
                    <a:pt x="192" y="107"/>
                  </a:lnTo>
                  <a:lnTo>
                    <a:pt x="197" y="116"/>
                  </a:lnTo>
                  <a:lnTo>
                    <a:pt x="199" y="127"/>
                  </a:lnTo>
                  <a:lnTo>
                    <a:pt x="197" y="137"/>
                  </a:lnTo>
                  <a:lnTo>
                    <a:pt x="191" y="145"/>
                  </a:lnTo>
                  <a:lnTo>
                    <a:pt x="187" y="149"/>
                  </a:lnTo>
                  <a:lnTo>
                    <a:pt x="183" y="151"/>
                  </a:lnTo>
                  <a:lnTo>
                    <a:pt x="177" y="153"/>
                  </a:lnTo>
                  <a:lnTo>
                    <a:pt x="172" y="153"/>
                  </a:lnTo>
                  <a:lnTo>
                    <a:pt x="167" y="154"/>
                  </a:lnTo>
                  <a:lnTo>
                    <a:pt x="162" y="153"/>
                  </a:lnTo>
                  <a:lnTo>
                    <a:pt x="157" y="151"/>
                  </a:lnTo>
                  <a:lnTo>
                    <a:pt x="153" y="149"/>
                  </a:lnTo>
                  <a:lnTo>
                    <a:pt x="147" y="142"/>
                  </a:lnTo>
                  <a:lnTo>
                    <a:pt x="145" y="134"/>
                  </a:lnTo>
                  <a:lnTo>
                    <a:pt x="144" y="127"/>
                  </a:lnTo>
                  <a:lnTo>
                    <a:pt x="146" y="120"/>
                  </a:lnTo>
                  <a:lnTo>
                    <a:pt x="140" y="115"/>
                  </a:lnTo>
                  <a:lnTo>
                    <a:pt x="130" y="107"/>
                  </a:lnTo>
                  <a:lnTo>
                    <a:pt x="119" y="100"/>
                  </a:lnTo>
                  <a:lnTo>
                    <a:pt x="114" y="96"/>
                  </a:lnTo>
                  <a:lnTo>
                    <a:pt x="112" y="94"/>
                  </a:lnTo>
                  <a:lnTo>
                    <a:pt x="111" y="94"/>
                  </a:lnTo>
                  <a:lnTo>
                    <a:pt x="110" y="96"/>
                  </a:lnTo>
                  <a:lnTo>
                    <a:pt x="111" y="98"/>
                  </a:lnTo>
                  <a:lnTo>
                    <a:pt x="115" y="108"/>
                  </a:lnTo>
                  <a:lnTo>
                    <a:pt x="115" y="120"/>
                  </a:lnTo>
                  <a:lnTo>
                    <a:pt x="111" y="129"/>
                  </a:lnTo>
                  <a:lnTo>
                    <a:pt x="107" y="137"/>
                  </a:lnTo>
                  <a:lnTo>
                    <a:pt x="103" y="141"/>
                  </a:lnTo>
                  <a:lnTo>
                    <a:pt x="98" y="143"/>
                  </a:lnTo>
                  <a:lnTo>
                    <a:pt x="91" y="146"/>
                  </a:lnTo>
                  <a:lnTo>
                    <a:pt x="84" y="149"/>
                  </a:lnTo>
                  <a:lnTo>
                    <a:pt x="76" y="146"/>
                  </a:lnTo>
                  <a:lnTo>
                    <a:pt x="68" y="143"/>
                  </a:lnTo>
                  <a:lnTo>
                    <a:pt x="62" y="138"/>
                  </a:lnTo>
                  <a:lnTo>
                    <a:pt x="57" y="132"/>
                  </a:lnTo>
                  <a:lnTo>
                    <a:pt x="54" y="128"/>
                  </a:lnTo>
                  <a:lnTo>
                    <a:pt x="51" y="121"/>
                  </a:lnTo>
                  <a:lnTo>
                    <a:pt x="51" y="113"/>
                  </a:lnTo>
                  <a:lnTo>
                    <a:pt x="51" y="104"/>
                  </a:lnTo>
                  <a:lnTo>
                    <a:pt x="54" y="100"/>
                  </a:lnTo>
                  <a:lnTo>
                    <a:pt x="57" y="96"/>
                  </a:lnTo>
                  <a:lnTo>
                    <a:pt x="61" y="92"/>
                  </a:lnTo>
                  <a:lnTo>
                    <a:pt x="64" y="90"/>
                  </a:lnTo>
                  <a:lnTo>
                    <a:pt x="57" y="89"/>
                  </a:lnTo>
                  <a:lnTo>
                    <a:pt x="51" y="84"/>
                  </a:lnTo>
                  <a:lnTo>
                    <a:pt x="46" y="78"/>
                  </a:lnTo>
                  <a:lnTo>
                    <a:pt x="42" y="73"/>
                  </a:lnTo>
                  <a:lnTo>
                    <a:pt x="41" y="81"/>
                  </a:lnTo>
                  <a:lnTo>
                    <a:pt x="38" y="88"/>
                  </a:lnTo>
                  <a:lnTo>
                    <a:pt x="31" y="91"/>
                  </a:lnTo>
                  <a:lnTo>
                    <a:pt x="18" y="89"/>
                  </a:lnTo>
                  <a:lnTo>
                    <a:pt x="10" y="84"/>
                  </a:lnTo>
                  <a:lnTo>
                    <a:pt x="4" y="78"/>
                  </a:lnTo>
                  <a:lnTo>
                    <a:pt x="1" y="73"/>
                  </a:lnTo>
                  <a:lnTo>
                    <a:pt x="0" y="68"/>
                  </a:lnTo>
                  <a:lnTo>
                    <a:pt x="1" y="61"/>
                  </a:lnTo>
                  <a:lnTo>
                    <a:pt x="4" y="53"/>
                  </a:lnTo>
                  <a:lnTo>
                    <a:pt x="9" y="46"/>
                  </a:lnTo>
                  <a:lnTo>
                    <a:pt x="11" y="41"/>
                  </a:lnTo>
                  <a:lnTo>
                    <a:pt x="13" y="39"/>
                  </a:lnTo>
                  <a:lnTo>
                    <a:pt x="17" y="38"/>
                  </a:lnTo>
                  <a:lnTo>
                    <a:pt x="19" y="37"/>
                  </a:lnTo>
                  <a:lnTo>
                    <a:pt x="23" y="36"/>
                  </a:lnTo>
                  <a:lnTo>
                    <a:pt x="26" y="35"/>
                  </a:lnTo>
                  <a:lnTo>
                    <a:pt x="30" y="35"/>
                  </a:lnTo>
                  <a:lnTo>
                    <a:pt x="32" y="33"/>
                  </a:lnTo>
                  <a:lnTo>
                    <a:pt x="34" y="33"/>
                  </a:lnTo>
                  <a:lnTo>
                    <a:pt x="33" y="26"/>
                  </a:lnTo>
                  <a:lnTo>
                    <a:pt x="34" y="17"/>
                  </a:lnTo>
                  <a:lnTo>
                    <a:pt x="39" y="9"/>
                  </a:lnTo>
                  <a:lnTo>
                    <a:pt x="48" y="2"/>
                  </a:lnTo>
                  <a:lnTo>
                    <a:pt x="54" y="1"/>
                  </a:lnTo>
                  <a:lnTo>
                    <a:pt x="61" y="0"/>
                  </a:lnTo>
                  <a:lnTo>
                    <a:pt x="68" y="1"/>
                  </a:lnTo>
                  <a:lnTo>
                    <a:pt x="73" y="2"/>
                  </a:lnTo>
                  <a:lnTo>
                    <a:pt x="81" y="7"/>
                  </a:lnTo>
                  <a:lnTo>
                    <a:pt x="87" y="16"/>
                  </a:lnTo>
                  <a:lnTo>
                    <a:pt x="86" y="28"/>
                  </a:lnTo>
                  <a:lnTo>
                    <a:pt x="79" y="37"/>
                  </a:lnTo>
                  <a:lnTo>
                    <a:pt x="86" y="38"/>
                  </a:lnTo>
                  <a:lnTo>
                    <a:pt x="93" y="43"/>
                  </a:lnTo>
                  <a:lnTo>
                    <a:pt x="98" y="48"/>
                  </a:lnTo>
                  <a:lnTo>
                    <a:pt x="99" y="55"/>
                  </a:lnTo>
                  <a:lnTo>
                    <a:pt x="98" y="59"/>
                  </a:lnTo>
                  <a:lnTo>
                    <a:pt x="98" y="61"/>
                  </a:lnTo>
                  <a:lnTo>
                    <a:pt x="98" y="62"/>
                  </a:lnTo>
                  <a:lnTo>
                    <a:pt x="100" y="61"/>
                  </a:lnTo>
                  <a:lnTo>
                    <a:pt x="103" y="58"/>
                  </a:lnTo>
                  <a:lnTo>
                    <a:pt x="107" y="54"/>
                  </a:lnTo>
                  <a:lnTo>
                    <a:pt x="109" y="51"/>
                  </a:lnTo>
                  <a:lnTo>
                    <a:pt x="111" y="46"/>
                  </a:lnTo>
                  <a:lnTo>
                    <a:pt x="109" y="39"/>
                  </a:lnTo>
                  <a:lnTo>
                    <a:pt x="107" y="32"/>
                  </a:lnTo>
                  <a:lnTo>
                    <a:pt x="106" y="24"/>
                  </a:lnTo>
                  <a:lnTo>
                    <a:pt x="109" y="16"/>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07" name="Freeform 328">
              <a:extLst>
                <a:ext uri="{FF2B5EF4-FFF2-40B4-BE49-F238E27FC236}">
                  <a16:creationId xmlns:a16="http://schemas.microsoft.com/office/drawing/2014/main" xmlns="" id="{A8449EA8-64A8-448F-B407-0B35DD8E9B5A}"/>
                </a:ext>
              </a:extLst>
            </p:cNvPr>
            <p:cNvSpPr>
              <a:spLocks/>
            </p:cNvSpPr>
            <p:nvPr/>
          </p:nvSpPr>
          <p:spPr bwMode="auto">
            <a:xfrm>
              <a:off x="2155" y="1046"/>
              <a:ext cx="93" cy="90"/>
            </a:xfrm>
            <a:custGeom>
              <a:avLst/>
              <a:gdLst>
                <a:gd name="T0" fmla="*/ 6 w 186"/>
                <a:gd name="T1" fmla="*/ 6 h 179"/>
                <a:gd name="T2" fmla="*/ 6 w 186"/>
                <a:gd name="T3" fmla="*/ 6 h 179"/>
                <a:gd name="T4" fmla="*/ 5 w 186"/>
                <a:gd name="T5" fmla="*/ 6 h 179"/>
                <a:gd name="T6" fmla="*/ 5 w 186"/>
                <a:gd name="T7" fmla="*/ 6 h 179"/>
                <a:gd name="T8" fmla="*/ 4 w 186"/>
                <a:gd name="T9" fmla="*/ 6 h 179"/>
                <a:gd name="T10" fmla="*/ 4 w 186"/>
                <a:gd name="T11" fmla="*/ 6 h 179"/>
                <a:gd name="T12" fmla="*/ 4 w 186"/>
                <a:gd name="T13" fmla="*/ 5 h 179"/>
                <a:gd name="T14" fmla="*/ 4 w 186"/>
                <a:gd name="T15" fmla="*/ 5 h 179"/>
                <a:gd name="T16" fmla="*/ 5 w 186"/>
                <a:gd name="T17" fmla="*/ 5 h 179"/>
                <a:gd name="T18" fmla="*/ 5 w 186"/>
                <a:gd name="T19" fmla="*/ 5 h 179"/>
                <a:gd name="T20" fmla="*/ 4 w 186"/>
                <a:gd name="T21" fmla="*/ 4 h 179"/>
                <a:gd name="T22" fmla="*/ 3 w 186"/>
                <a:gd name="T23" fmla="*/ 4 h 179"/>
                <a:gd name="T24" fmla="*/ 2 w 186"/>
                <a:gd name="T25" fmla="*/ 4 h 179"/>
                <a:gd name="T26" fmla="*/ 2 w 186"/>
                <a:gd name="T27" fmla="*/ 4 h 179"/>
                <a:gd name="T28" fmla="*/ 2 w 186"/>
                <a:gd name="T29" fmla="*/ 4 h 179"/>
                <a:gd name="T30" fmla="*/ 3 w 186"/>
                <a:gd name="T31" fmla="*/ 4 h 179"/>
                <a:gd name="T32" fmla="*/ 3 w 186"/>
                <a:gd name="T33" fmla="*/ 4 h 179"/>
                <a:gd name="T34" fmla="*/ 3 w 186"/>
                <a:gd name="T35" fmla="*/ 4 h 179"/>
                <a:gd name="T36" fmla="*/ 3 w 186"/>
                <a:gd name="T37" fmla="*/ 3 h 179"/>
                <a:gd name="T38" fmla="*/ 2 w 186"/>
                <a:gd name="T39" fmla="*/ 3 h 179"/>
                <a:gd name="T40" fmla="*/ 1 w 186"/>
                <a:gd name="T41" fmla="*/ 3 h 179"/>
                <a:gd name="T42" fmla="*/ 1 w 186"/>
                <a:gd name="T43" fmla="*/ 3 h 179"/>
                <a:gd name="T44" fmla="*/ 1 w 186"/>
                <a:gd name="T45" fmla="*/ 3 h 179"/>
                <a:gd name="T46" fmla="*/ 1 w 186"/>
                <a:gd name="T47" fmla="*/ 3 h 179"/>
                <a:gd name="T48" fmla="*/ 2 w 186"/>
                <a:gd name="T49" fmla="*/ 3 h 179"/>
                <a:gd name="T50" fmla="*/ 2 w 186"/>
                <a:gd name="T51" fmla="*/ 2 h 179"/>
                <a:gd name="T52" fmla="*/ 1 w 186"/>
                <a:gd name="T53" fmla="*/ 2 h 179"/>
                <a:gd name="T54" fmla="*/ 1 w 186"/>
                <a:gd name="T55" fmla="*/ 1 h 179"/>
                <a:gd name="T56" fmla="*/ 1 w 186"/>
                <a:gd name="T57" fmla="*/ 0 h 179"/>
                <a:gd name="T58" fmla="*/ 1 w 186"/>
                <a:gd name="T59" fmla="*/ 1 h 179"/>
                <a:gd name="T60" fmla="*/ 2 w 186"/>
                <a:gd name="T61" fmla="*/ 1 h 179"/>
                <a:gd name="T62" fmla="*/ 2 w 186"/>
                <a:gd name="T63" fmla="*/ 2 h 179"/>
                <a:gd name="T64" fmla="*/ 3 w 186"/>
                <a:gd name="T65" fmla="*/ 2 h 179"/>
                <a:gd name="T66" fmla="*/ 3 w 186"/>
                <a:gd name="T67" fmla="*/ 1 h 179"/>
                <a:gd name="T68" fmla="*/ 3 w 186"/>
                <a:gd name="T69" fmla="*/ 1 h 179"/>
                <a:gd name="T70" fmla="*/ 3 w 186"/>
                <a:gd name="T71" fmla="*/ 2 h 179"/>
                <a:gd name="T72" fmla="*/ 4 w 186"/>
                <a:gd name="T73" fmla="*/ 3 h 179"/>
                <a:gd name="T74" fmla="*/ 4 w 186"/>
                <a:gd name="T75" fmla="*/ 3 h 179"/>
                <a:gd name="T76" fmla="*/ 5 w 186"/>
                <a:gd name="T77" fmla="*/ 2 h 179"/>
                <a:gd name="T78" fmla="*/ 5 w 186"/>
                <a:gd name="T79" fmla="*/ 2 h 179"/>
                <a:gd name="T80" fmla="*/ 5 w 186"/>
                <a:gd name="T81" fmla="*/ 3 h 179"/>
                <a:gd name="T82" fmla="*/ 5 w 186"/>
                <a:gd name="T83" fmla="*/ 4 h 179"/>
                <a:gd name="T84" fmla="*/ 6 w 186"/>
                <a:gd name="T85" fmla="*/ 5 h 179"/>
                <a:gd name="T86" fmla="*/ 6 w 186"/>
                <a:gd name="T87" fmla="*/ 4 h 179"/>
                <a:gd name="T88" fmla="*/ 6 w 186"/>
                <a:gd name="T89" fmla="*/ 4 h 179"/>
                <a:gd name="T90" fmla="*/ 6 w 186"/>
                <a:gd name="T91" fmla="*/ 5 h 179"/>
                <a:gd name="T92" fmla="*/ 6 w 186"/>
                <a:gd name="T93" fmla="*/ 5 h 179"/>
                <a:gd name="T94" fmla="*/ 6 w 186"/>
                <a:gd name="T95" fmla="*/ 6 h 17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86" h="179">
                  <a:moveTo>
                    <a:pt x="186" y="174"/>
                  </a:moveTo>
                  <a:lnTo>
                    <a:pt x="182" y="175"/>
                  </a:lnTo>
                  <a:lnTo>
                    <a:pt x="180" y="176"/>
                  </a:lnTo>
                  <a:lnTo>
                    <a:pt x="176" y="177"/>
                  </a:lnTo>
                  <a:lnTo>
                    <a:pt x="174" y="179"/>
                  </a:lnTo>
                  <a:lnTo>
                    <a:pt x="168" y="171"/>
                  </a:lnTo>
                  <a:lnTo>
                    <a:pt x="165" y="167"/>
                  </a:lnTo>
                  <a:lnTo>
                    <a:pt x="159" y="166"/>
                  </a:lnTo>
                  <a:lnTo>
                    <a:pt x="151" y="167"/>
                  </a:lnTo>
                  <a:lnTo>
                    <a:pt x="145" y="168"/>
                  </a:lnTo>
                  <a:lnTo>
                    <a:pt x="138" y="169"/>
                  </a:lnTo>
                  <a:lnTo>
                    <a:pt x="132" y="169"/>
                  </a:lnTo>
                  <a:lnTo>
                    <a:pt x="125" y="169"/>
                  </a:lnTo>
                  <a:lnTo>
                    <a:pt x="118" y="169"/>
                  </a:lnTo>
                  <a:lnTo>
                    <a:pt x="111" y="168"/>
                  </a:lnTo>
                  <a:lnTo>
                    <a:pt x="106" y="167"/>
                  </a:lnTo>
                  <a:lnTo>
                    <a:pt x="102" y="166"/>
                  </a:lnTo>
                  <a:lnTo>
                    <a:pt x="97" y="162"/>
                  </a:lnTo>
                  <a:lnTo>
                    <a:pt x="95" y="160"/>
                  </a:lnTo>
                  <a:lnTo>
                    <a:pt x="98" y="158"/>
                  </a:lnTo>
                  <a:lnTo>
                    <a:pt x="105" y="159"/>
                  </a:lnTo>
                  <a:lnTo>
                    <a:pt x="110" y="160"/>
                  </a:lnTo>
                  <a:lnTo>
                    <a:pt x="115" y="160"/>
                  </a:lnTo>
                  <a:lnTo>
                    <a:pt x="122" y="159"/>
                  </a:lnTo>
                  <a:lnTo>
                    <a:pt x="128" y="158"/>
                  </a:lnTo>
                  <a:lnTo>
                    <a:pt x="134" y="156"/>
                  </a:lnTo>
                  <a:lnTo>
                    <a:pt x="138" y="155"/>
                  </a:lnTo>
                  <a:lnTo>
                    <a:pt x="143" y="153"/>
                  </a:lnTo>
                  <a:lnTo>
                    <a:pt x="145" y="152"/>
                  </a:lnTo>
                  <a:lnTo>
                    <a:pt x="138" y="143"/>
                  </a:lnTo>
                  <a:lnTo>
                    <a:pt x="129" y="132"/>
                  </a:lnTo>
                  <a:lnTo>
                    <a:pt x="121" y="125"/>
                  </a:lnTo>
                  <a:lnTo>
                    <a:pt x="117" y="121"/>
                  </a:lnTo>
                  <a:lnTo>
                    <a:pt x="109" y="123"/>
                  </a:lnTo>
                  <a:lnTo>
                    <a:pt x="99" y="124"/>
                  </a:lnTo>
                  <a:lnTo>
                    <a:pt x="88" y="125"/>
                  </a:lnTo>
                  <a:lnTo>
                    <a:pt x="77" y="126"/>
                  </a:lnTo>
                  <a:lnTo>
                    <a:pt x="66" y="128"/>
                  </a:lnTo>
                  <a:lnTo>
                    <a:pt x="56" y="126"/>
                  </a:lnTo>
                  <a:lnTo>
                    <a:pt x="46" y="125"/>
                  </a:lnTo>
                  <a:lnTo>
                    <a:pt x="41" y="122"/>
                  </a:lnTo>
                  <a:lnTo>
                    <a:pt x="36" y="117"/>
                  </a:lnTo>
                  <a:lnTo>
                    <a:pt x="36" y="114"/>
                  </a:lnTo>
                  <a:lnTo>
                    <a:pt x="39" y="113"/>
                  </a:lnTo>
                  <a:lnTo>
                    <a:pt x="46" y="115"/>
                  </a:lnTo>
                  <a:lnTo>
                    <a:pt x="51" y="116"/>
                  </a:lnTo>
                  <a:lnTo>
                    <a:pt x="58" y="117"/>
                  </a:lnTo>
                  <a:lnTo>
                    <a:pt x="66" y="116"/>
                  </a:lnTo>
                  <a:lnTo>
                    <a:pt x="74" y="116"/>
                  </a:lnTo>
                  <a:lnTo>
                    <a:pt x="81" y="115"/>
                  </a:lnTo>
                  <a:lnTo>
                    <a:pt x="89" y="113"/>
                  </a:lnTo>
                  <a:lnTo>
                    <a:pt x="96" y="110"/>
                  </a:lnTo>
                  <a:lnTo>
                    <a:pt x="100" y="108"/>
                  </a:lnTo>
                  <a:lnTo>
                    <a:pt x="96" y="100"/>
                  </a:lnTo>
                  <a:lnTo>
                    <a:pt x="90" y="93"/>
                  </a:lnTo>
                  <a:lnTo>
                    <a:pt x="82" y="87"/>
                  </a:lnTo>
                  <a:lnTo>
                    <a:pt x="75" y="81"/>
                  </a:lnTo>
                  <a:lnTo>
                    <a:pt x="65" y="85"/>
                  </a:lnTo>
                  <a:lnTo>
                    <a:pt x="54" y="86"/>
                  </a:lnTo>
                  <a:lnTo>
                    <a:pt x="44" y="87"/>
                  </a:lnTo>
                  <a:lnTo>
                    <a:pt x="33" y="86"/>
                  </a:lnTo>
                  <a:lnTo>
                    <a:pt x="23" y="84"/>
                  </a:lnTo>
                  <a:lnTo>
                    <a:pt x="14" y="80"/>
                  </a:lnTo>
                  <a:lnTo>
                    <a:pt x="7" y="76"/>
                  </a:lnTo>
                  <a:lnTo>
                    <a:pt x="3" y="70"/>
                  </a:lnTo>
                  <a:lnTo>
                    <a:pt x="1" y="66"/>
                  </a:lnTo>
                  <a:lnTo>
                    <a:pt x="1" y="65"/>
                  </a:lnTo>
                  <a:lnTo>
                    <a:pt x="3" y="66"/>
                  </a:lnTo>
                  <a:lnTo>
                    <a:pt x="7" y="69"/>
                  </a:lnTo>
                  <a:lnTo>
                    <a:pt x="12" y="71"/>
                  </a:lnTo>
                  <a:lnTo>
                    <a:pt x="18" y="72"/>
                  </a:lnTo>
                  <a:lnTo>
                    <a:pt x="24" y="73"/>
                  </a:lnTo>
                  <a:lnTo>
                    <a:pt x="33" y="75"/>
                  </a:lnTo>
                  <a:lnTo>
                    <a:pt x="41" y="75"/>
                  </a:lnTo>
                  <a:lnTo>
                    <a:pt x="49" y="73"/>
                  </a:lnTo>
                  <a:lnTo>
                    <a:pt x="56" y="73"/>
                  </a:lnTo>
                  <a:lnTo>
                    <a:pt x="61" y="71"/>
                  </a:lnTo>
                  <a:lnTo>
                    <a:pt x="54" y="64"/>
                  </a:lnTo>
                  <a:lnTo>
                    <a:pt x="46" y="56"/>
                  </a:lnTo>
                  <a:lnTo>
                    <a:pt x="38" y="48"/>
                  </a:lnTo>
                  <a:lnTo>
                    <a:pt x="29" y="39"/>
                  </a:lnTo>
                  <a:lnTo>
                    <a:pt x="21" y="31"/>
                  </a:lnTo>
                  <a:lnTo>
                    <a:pt x="14" y="23"/>
                  </a:lnTo>
                  <a:lnTo>
                    <a:pt x="8" y="15"/>
                  </a:lnTo>
                  <a:lnTo>
                    <a:pt x="4" y="9"/>
                  </a:lnTo>
                  <a:lnTo>
                    <a:pt x="0" y="2"/>
                  </a:lnTo>
                  <a:lnTo>
                    <a:pt x="3" y="0"/>
                  </a:lnTo>
                  <a:lnTo>
                    <a:pt x="6" y="1"/>
                  </a:lnTo>
                  <a:lnTo>
                    <a:pt x="11" y="4"/>
                  </a:lnTo>
                  <a:lnTo>
                    <a:pt x="14" y="9"/>
                  </a:lnTo>
                  <a:lnTo>
                    <a:pt x="20" y="15"/>
                  </a:lnTo>
                  <a:lnTo>
                    <a:pt x="27" y="23"/>
                  </a:lnTo>
                  <a:lnTo>
                    <a:pt x="36" y="32"/>
                  </a:lnTo>
                  <a:lnTo>
                    <a:pt x="44" y="41"/>
                  </a:lnTo>
                  <a:lnTo>
                    <a:pt x="52" y="49"/>
                  </a:lnTo>
                  <a:lnTo>
                    <a:pt x="60" y="55"/>
                  </a:lnTo>
                  <a:lnTo>
                    <a:pt x="65" y="60"/>
                  </a:lnTo>
                  <a:lnTo>
                    <a:pt x="69" y="50"/>
                  </a:lnTo>
                  <a:lnTo>
                    <a:pt x="72" y="39"/>
                  </a:lnTo>
                  <a:lnTo>
                    <a:pt x="73" y="28"/>
                  </a:lnTo>
                  <a:lnTo>
                    <a:pt x="72" y="19"/>
                  </a:lnTo>
                  <a:lnTo>
                    <a:pt x="71" y="13"/>
                  </a:lnTo>
                  <a:lnTo>
                    <a:pt x="72" y="10"/>
                  </a:lnTo>
                  <a:lnTo>
                    <a:pt x="74" y="10"/>
                  </a:lnTo>
                  <a:lnTo>
                    <a:pt x="76" y="13"/>
                  </a:lnTo>
                  <a:lnTo>
                    <a:pt x="81" y="31"/>
                  </a:lnTo>
                  <a:lnTo>
                    <a:pt x="83" y="47"/>
                  </a:lnTo>
                  <a:lnTo>
                    <a:pt x="84" y="61"/>
                  </a:lnTo>
                  <a:lnTo>
                    <a:pt x="83" y="68"/>
                  </a:lnTo>
                  <a:lnTo>
                    <a:pt x="91" y="76"/>
                  </a:lnTo>
                  <a:lnTo>
                    <a:pt x="99" y="84"/>
                  </a:lnTo>
                  <a:lnTo>
                    <a:pt x="106" y="91"/>
                  </a:lnTo>
                  <a:lnTo>
                    <a:pt x="111" y="96"/>
                  </a:lnTo>
                  <a:lnTo>
                    <a:pt x="120" y="93"/>
                  </a:lnTo>
                  <a:lnTo>
                    <a:pt x="127" y="84"/>
                  </a:lnTo>
                  <a:lnTo>
                    <a:pt x="132" y="71"/>
                  </a:lnTo>
                  <a:lnTo>
                    <a:pt x="132" y="57"/>
                  </a:lnTo>
                  <a:lnTo>
                    <a:pt x="130" y="47"/>
                  </a:lnTo>
                  <a:lnTo>
                    <a:pt x="132" y="42"/>
                  </a:lnTo>
                  <a:lnTo>
                    <a:pt x="134" y="43"/>
                  </a:lnTo>
                  <a:lnTo>
                    <a:pt x="136" y="50"/>
                  </a:lnTo>
                  <a:lnTo>
                    <a:pt x="140" y="65"/>
                  </a:lnTo>
                  <a:lnTo>
                    <a:pt x="141" y="83"/>
                  </a:lnTo>
                  <a:lnTo>
                    <a:pt x="141" y="99"/>
                  </a:lnTo>
                  <a:lnTo>
                    <a:pt x="135" y="110"/>
                  </a:lnTo>
                  <a:lnTo>
                    <a:pt x="144" y="120"/>
                  </a:lnTo>
                  <a:lnTo>
                    <a:pt x="152" y="128"/>
                  </a:lnTo>
                  <a:lnTo>
                    <a:pt x="157" y="136"/>
                  </a:lnTo>
                  <a:lnTo>
                    <a:pt x="161" y="141"/>
                  </a:lnTo>
                  <a:lnTo>
                    <a:pt x="166" y="137"/>
                  </a:lnTo>
                  <a:lnTo>
                    <a:pt x="171" y="131"/>
                  </a:lnTo>
                  <a:lnTo>
                    <a:pt x="174" y="125"/>
                  </a:lnTo>
                  <a:lnTo>
                    <a:pt x="175" y="120"/>
                  </a:lnTo>
                  <a:lnTo>
                    <a:pt x="178" y="117"/>
                  </a:lnTo>
                  <a:lnTo>
                    <a:pt x="180" y="116"/>
                  </a:lnTo>
                  <a:lnTo>
                    <a:pt x="182" y="118"/>
                  </a:lnTo>
                  <a:lnTo>
                    <a:pt x="183" y="124"/>
                  </a:lnTo>
                  <a:lnTo>
                    <a:pt x="182" y="132"/>
                  </a:lnTo>
                  <a:lnTo>
                    <a:pt x="179" y="141"/>
                  </a:lnTo>
                  <a:lnTo>
                    <a:pt x="176" y="148"/>
                  </a:lnTo>
                  <a:lnTo>
                    <a:pt x="174" y="153"/>
                  </a:lnTo>
                  <a:lnTo>
                    <a:pt x="176" y="158"/>
                  </a:lnTo>
                  <a:lnTo>
                    <a:pt x="180" y="163"/>
                  </a:lnTo>
                  <a:lnTo>
                    <a:pt x="182" y="168"/>
                  </a:lnTo>
                  <a:lnTo>
                    <a:pt x="186" y="174"/>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08" name="Freeform 329">
              <a:extLst>
                <a:ext uri="{FF2B5EF4-FFF2-40B4-BE49-F238E27FC236}">
                  <a16:creationId xmlns:a16="http://schemas.microsoft.com/office/drawing/2014/main" xmlns="" id="{CE150637-39B0-492E-8E26-BC744B48B4CD}"/>
                </a:ext>
              </a:extLst>
            </p:cNvPr>
            <p:cNvSpPr>
              <a:spLocks/>
            </p:cNvSpPr>
            <p:nvPr/>
          </p:nvSpPr>
          <p:spPr bwMode="auto">
            <a:xfrm>
              <a:off x="2275" y="1023"/>
              <a:ext cx="75" cy="100"/>
            </a:xfrm>
            <a:custGeom>
              <a:avLst/>
              <a:gdLst>
                <a:gd name="T0" fmla="*/ 1 w 150"/>
                <a:gd name="T1" fmla="*/ 7 h 200"/>
                <a:gd name="T2" fmla="*/ 1 w 150"/>
                <a:gd name="T3" fmla="*/ 6 h 200"/>
                <a:gd name="T4" fmla="*/ 1 w 150"/>
                <a:gd name="T5" fmla="*/ 6 h 200"/>
                <a:gd name="T6" fmla="*/ 0 w 150"/>
                <a:gd name="T7" fmla="*/ 5 h 200"/>
                <a:gd name="T8" fmla="*/ 1 w 150"/>
                <a:gd name="T9" fmla="*/ 4 h 200"/>
                <a:gd name="T10" fmla="*/ 1 w 150"/>
                <a:gd name="T11" fmla="*/ 4 h 200"/>
                <a:gd name="T12" fmla="*/ 1 w 150"/>
                <a:gd name="T13" fmla="*/ 5 h 200"/>
                <a:gd name="T14" fmla="*/ 1 w 150"/>
                <a:gd name="T15" fmla="*/ 6 h 200"/>
                <a:gd name="T16" fmla="*/ 2 w 150"/>
                <a:gd name="T17" fmla="*/ 6 h 200"/>
                <a:gd name="T18" fmla="*/ 2 w 150"/>
                <a:gd name="T19" fmla="*/ 6 h 200"/>
                <a:gd name="T20" fmla="*/ 2 w 150"/>
                <a:gd name="T21" fmla="*/ 5 h 200"/>
                <a:gd name="T22" fmla="*/ 2 w 150"/>
                <a:gd name="T23" fmla="*/ 4 h 200"/>
                <a:gd name="T24" fmla="*/ 2 w 150"/>
                <a:gd name="T25" fmla="*/ 3 h 200"/>
                <a:gd name="T26" fmla="*/ 2 w 150"/>
                <a:gd name="T27" fmla="*/ 3 h 200"/>
                <a:gd name="T28" fmla="*/ 2 w 150"/>
                <a:gd name="T29" fmla="*/ 4 h 200"/>
                <a:gd name="T30" fmla="*/ 2 w 150"/>
                <a:gd name="T31" fmla="*/ 5 h 200"/>
                <a:gd name="T32" fmla="*/ 2 w 150"/>
                <a:gd name="T33" fmla="*/ 5 h 200"/>
                <a:gd name="T34" fmla="*/ 3 w 150"/>
                <a:gd name="T35" fmla="*/ 4 h 200"/>
                <a:gd name="T36" fmla="*/ 2 w 150"/>
                <a:gd name="T37" fmla="*/ 3 h 200"/>
                <a:gd name="T38" fmla="*/ 3 w 150"/>
                <a:gd name="T39" fmla="*/ 2 h 200"/>
                <a:gd name="T40" fmla="*/ 3 w 150"/>
                <a:gd name="T41" fmla="*/ 1 h 200"/>
                <a:gd name="T42" fmla="*/ 3 w 150"/>
                <a:gd name="T43" fmla="*/ 1 h 200"/>
                <a:gd name="T44" fmla="*/ 3 w 150"/>
                <a:gd name="T45" fmla="*/ 2 h 200"/>
                <a:gd name="T46" fmla="*/ 3 w 150"/>
                <a:gd name="T47" fmla="*/ 3 h 200"/>
                <a:gd name="T48" fmla="*/ 3 w 150"/>
                <a:gd name="T49" fmla="*/ 3 h 200"/>
                <a:gd name="T50" fmla="*/ 4 w 150"/>
                <a:gd name="T51" fmla="*/ 2 h 200"/>
                <a:gd name="T52" fmla="*/ 4 w 150"/>
                <a:gd name="T53" fmla="*/ 2 h 200"/>
                <a:gd name="T54" fmla="*/ 4 w 150"/>
                <a:gd name="T55" fmla="*/ 1 h 200"/>
                <a:gd name="T56" fmla="*/ 5 w 150"/>
                <a:gd name="T57" fmla="*/ 1 h 200"/>
                <a:gd name="T58" fmla="*/ 5 w 150"/>
                <a:gd name="T59" fmla="*/ 1 h 200"/>
                <a:gd name="T60" fmla="*/ 4 w 150"/>
                <a:gd name="T61" fmla="*/ 1 h 200"/>
                <a:gd name="T62" fmla="*/ 4 w 150"/>
                <a:gd name="T63" fmla="*/ 2 h 200"/>
                <a:gd name="T64" fmla="*/ 4 w 150"/>
                <a:gd name="T65" fmla="*/ 2 h 200"/>
                <a:gd name="T66" fmla="*/ 4 w 150"/>
                <a:gd name="T67" fmla="*/ 3 h 200"/>
                <a:gd name="T68" fmla="*/ 4 w 150"/>
                <a:gd name="T69" fmla="*/ 3 h 200"/>
                <a:gd name="T70" fmla="*/ 4 w 150"/>
                <a:gd name="T71" fmla="*/ 3 h 200"/>
                <a:gd name="T72" fmla="*/ 5 w 150"/>
                <a:gd name="T73" fmla="*/ 3 h 200"/>
                <a:gd name="T74" fmla="*/ 5 w 150"/>
                <a:gd name="T75" fmla="*/ 3 h 200"/>
                <a:gd name="T76" fmla="*/ 5 w 150"/>
                <a:gd name="T77" fmla="*/ 3 h 200"/>
                <a:gd name="T78" fmla="*/ 5 w 150"/>
                <a:gd name="T79" fmla="*/ 3 h 200"/>
                <a:gd name="T80" fmla="*/ 5 w 150"/>
                <a:gd name="T81" fmla="*/ 3 h 200"/>
                <a:gd name="T82" fmla="*/ 4 w 150"/>
                <a:gd name="T83" fmla="*/ 3 h 200"/>
                <a:gd name="T84" fmla="*/ 4 w 150"/>
                <a:gd name="T85" fmla="*/ 4 h 200"/>
                <a:gd name="T86" fmla="*/ 4 w 150"/>
                <a:gd name="T87" fmla="*/ 4 h 200"/>
                <a:gd name="T88" fmla="*/ 3 w 150"/>
                <a:gd name="T89" fmla="*/ 4 h 200"/>
                <a:gd name="T90" fmla="*/ 3 w 150"/>
                <a:gd name="T91" fmla="*/ 5 h 200"/>
                <a:gd name="T92" fmla="*/ 3 w 150"/>
                <a:gd name="T93" fmla="*/ 6 h 200"/>
                <a:gd name="T94" fmla="*/ 3 w 150"/>
                <a:gd name="T95" fmla="*/ 6 h 200"/>
                <a:gd name="T96" fmla="*/ 4 w 150"/>
                <a:gd name="T97" fmla="*/ 5 h 200"/>
                <a:gd name="T98" fmla="*/ 4 w 150"/>
                <a:gd name="T99" fmla="*/ 5 h 200"/>
                <a:gd name="T100" fmla="*/ 4 w 150"/>
                <a:gd name="T101" fmla="*/ 5 h 200"/>
                <a:gd name="T102" fmla="*/ 5 w 150"/>
                <a:gd name="T103" fmla="*/ 5 h 200"/>
                <a:gd name="T104" fmla="*/ 4 w 150"/>
                <a:gd name="T105" fmla="*/ 5 h 200"/>
                <a:gd name="T106" fmla="*/ 4 w 150"/>
                <a:gd name="T107" fmla="*/ 6 h 200"/>
                <a:gd name="T108" fmla="*/ 3 w 150"/>
                <a:gd name="T109" fmla="*/ 6 h 200"/>
                <a:gd name="T110" fmla="*/ 3 w 150"/>
                <a:gd name="T111" fmla="*/ 6 h 200"/>
                <a:gd name="T112" fmla="*/ 2 w 150"/>
                <a:gd name="T113" fmla="*/ 6 h 200"/>
                <a:gd name="T114" fmla="*/ 2 w 150"/>
                <a:gd name="T115" fmla="*/ 6 h 200"/>
                <a:gd name="T116" fmla="*/ 2 w 150"/>
                <a:gd name="T117" fmla="*/ 7 h 200"/>
                <a:gd name="T118" fmla="*/ 2 w 150"/>
                <a:gd name="T119" fmla="*/ 7 h 2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50" h="200">
                  <a:moveTo>
                    <a:pt x="31" y="200"/>
                  </a:moveTo>
                  <a:lnTo>
                    <a:pt x="26" y="197"/>
                  </a:lnTo>
                  <a:lnTo>
                    <a:pt x="21" y="191"/>
                  </a:lnTo>
                  <a:lnTo>
                    <a:pt x="15" y="182"/>
                  </a:lnTo>
                  <a:lnTo>
                    <a:pt x="9" y="172"/>
                  </a:lnTo>
                  <a:lnTo>
                    <a:pt x="5" y="162"/>
                  </a:lnTo>
                  <a:lnTo>
                    <a:pt x="1" y="151"/>
                  </a:lnTo>
                  <a:lnTo>
                    <a:pt x="0" y="139"/>
                  </a:lnTo>
                  <a:lnTo>
                    <a:pt x="1" y="127"/>
                  </a:lnTo>
                  <a:lnTo>
                    <a:pt x="3" y="121"/>
                  </a:lnTo>
                  <a:lnTo>
                    <a:pt x="6" y="119"/>
                  </a:lnTo>
                  <a:lnTo>
                    <a:pt x="7" y="122"/>
                  </a:lnTo>
                  <a:lnTo>
                    <a:pt x="8" y="127"/>
                  </a:lnTo>
                  <a:lnTo>
                    <a:pt x="10" y="144"/>
                  </a:lnTo>
                  <a:lnTo>
                    <a:pt x="15" y="161"/>
                  </a:lnTo>
                  <a:lnTo>
                    <a:pt x="23" y="177"/>
                  </a:lnTo>
                  <a:lnTo>
                    <a:pt x="34" y="187"/>
                  </a:lnTo>
                  <a:lnTo>
                    <a:pt x="39" y="183"/>
                  </a:lnTo>
                  <a:lnTo>
                    <a:pt x="43" y="176"/>
                  </a:lnTo>
                  <a:lnTo>
                    <a:pt x="44" y="171"/>
                  </a:lnTo>
                  <a:lnTo>
                    <a:pt x="46" y="169"/>
                  </a:lnTo>
                  <a:lnTo>
                    <a:pt x="39" y="151"/>
                  </a:lnTo>
                  <a:lnTo>
                    <a:pt x="34" y="129"/>
                  </a:lnTo>
                  <a:lnTo>
                    <a:pt x="33" y="109"/>
                  </a:lnTo>
                  <a:lnTo>
                    <a:pt x="33" y="95"/>
                  </a:lnTo>
                  <a:lnTo>
                    <a:pt x="36" y="87"/>
                  </a:lnTo>
                  <a:lnTo>
                    <a:pt x="38" y="84"/>
                  </a:lnTo>
                  <a:lnTo>
                    <a:pt x="40" y="86"/>
                  </a:lnTo>
                  <a:lnTo>
                    <a:pt x="40" y="94"/>
                  </a:lnTo>
                  <a:lnTo>
                    <a:pt x="40" y="108"/>
                  </a:lnTo>
                  <a:lnTo>
                    <a:pt x="43" y="125"/>
                  </a:lnTo>
                  <a:lnTo>
                    <a:pt x="46" y="142"/>
                  </a:lnTo>
                  <a:lnTo>
                    <a:pt x="53" y="153"/>
                  </a:lnTo>
                  <a:lnTo>
                    <a:pt x="60" y="142"/>
                  </a:lnTo>
                  <a:lnTo>
                    <a:pt x="67" y="131"/>
                  </a:lnTo>
                  <a:lnTo>
                    <a:pt x="70" y="118"/>
                  </a:lnTo>
                  <a:lnTo>
                    <a:pt x="72" y="109"/>
                  </a:lnTo>
                  <a:lnTo>
                    <a:pt x="64" y="87"/>
                  </a:lnTo>
                  <a:lnTo>
                    <a:pt x="63" y="64"/>
                  </a:lnTo>
                  <a:lnTo>
                    <a:pt x="66" y="42"/>
                  </a:lnTo>
                  <a:lnTo>
                    <a:pt x="74" y="26"/>
                  </a:lnTo>
                  <a:lnTo>
                    <a:pt x="78" y="23"/>
                  </a:lnTo>
                  <a:lnTo>
                    <a:pt x="81" y="23"/>
                  </a:lnTo>
                  <a:lnTo>
                    <a:pt x="81" y="25"/>
                  </a:lnTo>
                  <a:lnTo>
                    <a:pt x="81" y="30"/>
                  </a:lnTo>
                  <a:lnTo>
                    <a:pt x="76" y="47"/>
                  </a:lnTo>
                  <a:lnTo>
                    <a:pt x="75" y="65"/>
                  </a:lnTo>
                  <a:lnTo>
                    <a:pt x="76" y="80"/>
                  </a:lnTo>
                  <a:lnTo>
                    <a:pt x="82" y="92"/>
                  </a:lnTo>
                  <a:lnTo>
                    <a:pt x="91" y="79"/>
                  </a:lnTo>
                  <a:lnTo>
                    <a:pt x="97" y="66"/>
                  </a:lnTo>
                  <a:lnTo>
                    <a:pt x="100" y="55"/>
                  </a:lnTo>
                  <a:lnTo>
                    <a:pt x="102" y="46"/>
                  </a:lnTo>
                  <a:lnTo>
                    <a:pt x="106" y="35"/>
                  </a:lnTo>
                  <a:lnTo>
                    <a:pt x="112" y="23"/>
                  </a:lnTo>
                  <a:lnTo>
                    <a:pt x="119" y="12"/>
                  </a:lnTo>
                  <a:lnTo>
                    <a:pt x="124" y="4"/>
                  </a:lnTo>
                  <a:lnTo>
                    <a:pt x="129" y="1"/>
                  </a:lnTo>
                  <a:lnTo>
                    <a:pt x="133" y="0"/>
                  </a:lnTo>
                  <a:lnTo>
                    <a:pt x="136" y="2"/>
                  </a:lnTo>
                  <a:lnTo>
                    <a:pt x="135" y="6"/>
                  </a:lnTo>
                  <a:lnTo>
                    <a:pt x="124" y="19"/>
                  </a:lnTo>
                  <a:lnTo>
                    <a:pt x="115" y="32"/>
                  </a:lnTo>
                  <a:lnTo>
                    <a:pt x="109" y="43"/>
                  </a:lnTo>
                  <a:lnTo>
                    <a:pt x="107" y="54"/>
                  </a:lnTo>
                  <a:lnTo>
                    <a:pt x="106" y="64"/>
                  </a:lnTo>
                  <a:lnTo>
                    <a:pt x="102" y="76"/>
                  </a:lnTo>
                  <a:lnTo>
                    <a:pt x="98" y="87"/>
                  </a:lnTo>
                  <a:lnTo>
                    <a:pt x="93" y="95"/>
                  </a:lnTo>
                  <a:lnTo>
                    <a:pt x="101" y="93"/>
                  </a:lnTo>
                  <a:lnTo>
                    <a:pt x="108" y="91"/>
                  </a:lnTo>
                  <a:lnTo>
                    <a:pt x="116" y="87"/>
                  </a:lnTo>
                  <a:lnTo>
                    <a:pt x="123" y="84"/>
                  </a:lnTo>
                  <a:lnTo>
                    <a:pt x="130" y="79"/>
                  </a:lnTo>
                  <a:lnTo>
                    <a:pt x="136" y="76"/>
                  </a:lnTo>
                  <a:lnTo>
                    <a:pt x="140" y="72"/>
                  </a:lnTo>
                  <a:lnTo>
                    <a:pt x="143" y="69"/>
                  </a:lnTo>
                  <a:lnTo>
                    <a:pt x="146" y="65"/>
                  </a:lnTo>
                  <a:lnTo>
                    <a:pt x="150" y="64"/>
                  </a:lnTo>
                  <a:lnTo>
                    <a:pt x="150" y="66"/>
                  </a:lnTo>
                  <a:lnTo>
                    <a:pt x="148" y="71"/>
                  </a:lnTo>
                  <a:lnTo>
                    <a:pt x="143" y="80"/>
                  </a:lnTo>
                  <a:lnTo>
                    <a:pt x="136" y="87"/>
                  </a:lnTo>
                  <a:lnTo>
                    <a:pt x="128" y="93"/>
                  </a:lnTo>
                  <a:lnTo>
                    <a:pt x="120" y="99"/>
                  </a:lnTo>
                  <a:lnTo>
                    <a:pt x="112" y="102"/>
                  </a:lnTo>
                  <a:lnTo>
                    <a:pt x="104" y="104"/>
                  </a:lnTo>
                  <a:lnTo>
                    <a:pt x="97" y="107"/>
                  </a:lnTo>
                  <a:lnTo>
                    <a:pt x="92" y="107"/>
                  </a:lnTo>
                  <a:lnTo>
                    <a:pt x="85" y="118"/>
                  </a:lnTo>
                  <a:lnTo>
                    <a:pt x="77" y="134"/>
                  </a:lnTo>
                  <a:lnTo>
                    <a:pt x="70" y="151"/>
                  </a:lnTo>
                  <a:lnTo>
                    <a:pt x="68" y="160"/>
                  </a:lnTo>
                  <a:lnTo>
                    <a:pt x="74" y="162"/>
                  </a:lnTo>
                  <a:lnTo>
                    <a:pt x="81" y="163"/>
                  </a:lnTo>
                  <a:lnTo>
                    <a:pt x="89" y="163"/>
                  </a:lnTo>
                  <a:lnTo>
                    <a:pt x="95" y="162"/>
                  </a:lnTo>
                  <a:lnTo>
                    <a:pt x="104" y="160"/>
                  </a:lnTo>
                  <a:lnTo>
                    <a:pt x="110" y="156"/>
                  </a:lnTo>
                  <a:lnTo>
                    <a:pt x="117" y="152"/>
                  </a:lnTo>
                  <a:lnTo>
                    <a:pt x="122" y="146"/>
                  </a:lnTo>
                  <a:lnTo>
                    <a:pt x="127" y="140"/>
                  </a:lnTo>
                  <a:lnTo>
                    <a:pt x="130" y="138"/>
                  </a:lnTo>
                  <a:lnTo>
                    <a:pt x="131" y="140"/>
                  </a:lnTo>
                  <a:lnTo>
                    <a:pt x="129" y="146"/>
                  </a:lnTo>
                  <a:lnTo>
                    <a:pt x="124" y="154"/>
                  </a:lnTo>
                  <a:lnTo>
                    <a:pt x="117" y="162"/>
                  </a:lnTo>
                  <a:lnTo>
                    <a:pt x="109" y="168"/>
                  </a:lnTo>
                  <a:lnTo>
                    <a:pt x="101" y="171"/>
                  </a:lnTo>
                  <a:lnTo>
                    <a:pt x="92" y="175"/>
                  </a:lnTo>
                  <a:lnTo>
                    <a:pt x="83" y="176"/>
                  </a:lnTo>
                  <a:lnTo>
                    <a:pt x="74" y="176"/>
                  </a:lnTo>
                  <a:lnTo>
                    <a:pt x="66" y="174"/>
                  </a:lnTo>
                  <a:lnTo>
                    <a:pt x="61" y="179"/>
                  </a:lnTo>
                  <a:lnTo>
                    <a:pt x="58" y="183"/>
                  </a:lnTo>
                  <a:lnTo>
                    <a:pt x="55" y="187"/>
                  </a:lnTo>
                  <a:lnTo>
                    <a:pt x="54" y="193"/>
                  </a:lnTo>
                  <a:lnTo>
                    <a:pt x="47" y="193"/>
                  </a:lnTo>
                  <a:lnTo>
                    <a:pt x="40" y="194"/>
                  </a:lnTo>
                  <a:lnTo>
                    <a:pt x="34" y="197"/>
                  </a:lnTo>
                  <a:lnTo>
                    <a:pt x="31" y="200"/>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09" name="Freeform 330">
              <a:extLst>
                <a:ext uri="{FF2B5EF4-FFF2-40B4-BE49-F238E27FC236}">
                  <a16:creationId xmlns:a16="http://schemas.microsoft.com/office/drawing/2014/main" xmlns="" id="{F39D5A48-305C-48EB-821E-9E08AC90FFE9}"/>
                </a:ext>
              </a:extLst>
            </p:cNvPr>
            <p:cNvSpPr>
              <a:spLocks/>
            </p:cNvSpPr>
            <p:nvPr/>
          </p:nvSpPr>
          <p:spPr bwMode="auto">
            <a:xfrm>
              <a:off x="2312" y="1135"/>
              <a:ext cx="119" cy="55"/>
            </a:xfrm>
            <a:custGeom>
              <a:avLst/>
              <a:gdLst>
                <a:gd name="T0" fmla="*/ 1 w 237"/>
                <a:gd name="T1" fmla="*/ 2 h 110"/>
                <a:gd name="T2" fmla="*/ 1 w 237"/>
                <a:gd name="T3" fmla="*/ 2 h 110"/>
                <a:gd name="T4" fmla="*/ 1 w 237"/>
                <a:gd name="T5" fmla="*/ 2 h 110"/>
                <a:gd name="T6" fmla="*/ 1 w 237"/>
                <a:gd name="T7" fmla="*/ 2 h 110"/>
                <a:gd name="T8" fmla="*/ 2 w 237"/>
                <a:gd name="T9" fmla="*/ 2 h 110"/>
                <a:gd name="T10" fmla="*/ 3 w 237"/>
                <a:gd name="T11" fmla="*/ 2 h 110"/>
                <a:gd name="T12" fmla="*/ 3 w 237"/>
                <a:gd name="T13" fmla="*/ 2 h 110"/>
                <a:gd name="T14" fmla="*/ 3 w 237"/>
                <a:gd name="T15" fmla="*/ 3 h 110"/>
                <a:gd name="T16" fmla="*/ 3 w 237"/>
                <a:gd name="T17" fmla="*/ 3 h 110"/>
                <a:gd name="T18" fmla="*/ 3 w 237"/>
                <a:gd name="T19" fmla="*/ 3 h 110"/>
                <a:gd name="T20" fmla="*/ 4 w 237"/>
                <a:gd name="T21" fmla="*/ 4 h 110"/>
                <a:gd name="T22" fmla="*/ 4 w 237"/>
                <a:gd name="T23" fmla="*/ 3 h 110"/>
                <a:gd name="T24" fmla="*/ 4 w 237"/>
                <a:gd name="T25" fmla="*/ 3 h 110"/>
                <a:gd name="T26" fmla="*/ 3 w 237"/>
                <a:gd name="T27" fmla="*/ 2 h 110"/>
                <a:gd name="T28" fmla="*/ 3 w 237"/>
                <a:gd name="T29" fmla="*/ 2 h 110"/>
                <a:gd name="T30" fmla="*/ 4 w 237"/>
                <a:gd name="T31" fmla="*/ 2 h 110"/>
                <a:gd name="T32" fmla="*/ 4 w 237"/>
                <a:gd name="T33" fmla="*/ 2 h 110"/>
                <a:gd name="T34" fmla="*/ 5 w 237"/>
                <a:gd name="T35" fmla="*/ 2 h 110"/>
                <a:gd name="T36" fmla="*/ 5 w 237"/>
                <a:gd name="T37" fmla="*/ 3 h 110"/>
                <a:gd name="T38" fmla="*/ 5 w 237"/>
                <a:gd name="T39" fmla="*/ 3 h 110"/>
                <a:gd name="T40" fmla="*/ 5 w 237"/>
                <a:gd name="T41" fmla="*/ 3 h 110"/>
                <a:gd name="T42" fmla="*/ 6 w 237"/>
                <a:gd name="T43" fmla="*/ 4 h 110"/>
                <a:gd name="T44" fmla="*/ 6 w 237"/>
                <a:gd name="T45" fmla="*/ 4 h 110"/>
                <a:gd name="T46" fmla="*/ 6 w 237"/>
                <a:gd name="T47" fmla="*/ 4 h 110"/>
                <a:gd name="T48" fmla="*/ 6 w 237"/>
                <a:gd name="T49" fmla="*/ 4 h 110"/>
                <a:gd name="T50" fmla="*/ 6 w 237"/>
                <a:gd name="T51" fmla="*/ 3 h 110"/>
                <a:gd name="T52" fmla="*/ 5 w 237"/>
                <a:gd name="T53" fmla="*/ 3 h 110"/>
                <a:gd name="T54" fmla="*/ 5 w 237"/>
                <a:gd name="T55" fmla="*/ 3 h 110"/>
                <a:gd name="T56" fmla="*/ 5 w 237"/>
                <a:gd name="T57" fmla="*/ 3 h 110"/>
                <a:gd name="T58" fmla="*/ 6 w 237"/>
                <a:gd name="T59" fmla="*/ 3 h 110"/>
                <a:gd name="T60" fmla="*/ 7 w 237"/>
                <a:gd name="T61" fmla="*/ 3 h 110"/>
                <a:gd name="T62" fmla="*/ 7 w 237"/>
                <a:gd name="T63" fmla="*/ 3 h 110"/>
                <a:gd name="T64" fmla="*/ 8 w 237"/>
                <a:gd name="T65" fmla="*/ 3 h 110"/>
                <a:gd name="T66" fmla="*/ 8 w 237"/>
                <a:gd name="T67" fmla="*/ 3 h 110"/>
                <a:gd name="T68" fmla="*/ 7 w 237"/>
                <a:gd name="T69" fmla="*/ 3 h 110"/>
                <a:gd name="T70" fmla="*/ 7 w 237"/>
                <a:gd name="T71" fmla="*/ 3 h 110"/>
                <a:gd name="T72" fmla="*/ 6 w 237"/>
                <a:gd name="T73" fmla="*/ 2 h 110"/>
                <a:gd name="T74" fmla="*/ 5 w 237"/>
                <a:gd name="T75" fmla="*/ 2 h 110"/>
                <a:gd name="T76" fmla="*/ 6 w 237"/>
                <a:gd name="T77" fmla="*/ 2 h 110"/>
                <a:gd name="T78" fmla="*/ 6 w 237"/>
                <a:gd name="T79" fmla="*/ 2 h 110"/>
                <a:gd name="T80" fmla="*/ 6 w 237"/>
                <a:gd name="T81" fmla="*/ 2 h 110"/>
                <a:gd name="T82" fmla="*/ 6 w 237"/>
                <a:gd name="T83" fmla="*/ 1 h 110"/>
                <a:gd name="T84" fmla="*/ 6 w 237"/>
                <a:gd name="T85" fmla="*/ 1 h 110"/>
                <a:gd name="T86" fmla="*/ 6 w 237"/>
                <a:gd name="T87" fmla="*/ 1 h 110"/>
                <a:gd name="T88" fmla="*/ 5 w 237"/>
                <a:gd name="T89" fmla="*/ 2 h 110"/>
                <a:gd name="T90" fmla="*/ 5 w 237"/>
                <a:gd name="T91" fmla="*/ 2 h 110"/>
                <a:gd name="T92" fmla="*/ 5 w 237"/>
                <a:gd name="T93" fmla="*/ 2 h 110"/>
                <a:gd name="T94" fmla="*/ 4 w 237"/>
                <a:gd name="T95" fmla="*/ 2 h 110"/>
                <a:gd name="T96" fmla="*/ 4 w 237"/>
                <a:gd name="T97" fmla="*/ 2 h 110"/>
                <a:gd name="T98" fmla="*/ 4 w 237"/>
                <a:gd name="T99" fmla="*/ 2 h 110"/>
                <a:gd name="T100" fmla="*/ 3 w 237"/>
                <a:gd name="T101" fmla="*/ 2 h 110"/>
                <a:gd name="T102" fmla="*/ 4 w 237"/>
                <a:gd name="T103" fmla="*/ 1 h 110"/>
                <a:gd name="T104" fmla="*/ 4 w 237"/>
                <a:gd name="T105" fmla="*/ 1 h 110"/>
                <a:gd name="T106" fmla="*/ 4 w 237"/>
                <a:gd name="T107" fmla="*/ 0 h 110"/>
                <a:gd name="T108" fmla="*/ 4 w 237"/>
                <a:gd name="T109" fmla="*/ 1 h 110"/>
                <a:gd name="T110" fmla="*/ 4 w 237"/>
                <a:gd name="T111" fmla="*/ 1 h 110"/>
                <a:gd name="T112" fmla="*/ 3 w 237"/>
                <a:gd name="T113" fmla="*/ 1 h 110"/>
                <a:gd name="T114" fmla="*/ 3 w 237"/>
                <a:gd name="T115" fmla="*/ 1 h 110"/>
                <a:gd name="T116" fmla="*/ 2 w 237"/>
                <a:gd name="T117" fmla="*/ 1 h 110"/>
                <a:gd name="T118" fmla="*/ 2 w 237"/>
                <a:gd name="T119" fmla="*/ 1 h 110"/>
                <a:gd name="T120" fmla="*/ 1 w 237"/>
                <a:gd name="T121" fmla="*/ 1 h 110"/>
                <a:gd name="T122" fmla="*/ 1 w 237"/>
                <a:gd name="T123" fmla="*/ 2 h 11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37" h="110">
                  <a:moveTo>
                    <a:pt x="0" y="34"/>
                  </a:moveTo>
                  <a:lnTo>
                    <a:pt x="1" y="35"/>
                  </a:lnTo>
                  <a:lnTo>
                    <a:pt x="1" y="37"/>
                  </a:lnTo>
                  <a:lnTo>
                    <a:pt x="1" y="38"/>
                  </a:lnTo>
                  <a:lnTo>
                    <a:pt x="1" y="41"/>
                  </a:lnTo>
                  <a:lnTo>
                    <a:pt x="10" y="41"/>
                  </a:lnTo>
                  <a:lnTo>
                    <a:pt x="19" y="41"/>
                  </a:lnTo>
                  <a:lnTo>
                    <a:pt x="31" y="41"/>
                  </a:lnTo>
                  <a:lnTo>
                    <a:pt x="41" y="42"/>
                  </a:lnTo>
                  <a:lnTo>
                    <a:pt x="51" y="44"/>
                  </a:lnTo>
                  <a:lnTo>
                    <a:pt x="59" y="46"/>
                  </a:lnTo>
                  <a:lnTo>
                    <a:pt x="66" y="49"/>
                  </a:lnTo>
                  <a:lnTo>
                    <a:pt x="70" y="51"/>
                  </a:lnTo>
                  <a:lnTo>
                    <a:pt x="72" y="54"/>
                  </a:lnTo>
                  <a:lnTo>
                    <a:pt x="74" y="60"/>
                  </a:lnTo>
                  <a:lnTo>
                    <a:pt x="77" y="66"/>
                  </a:lnTo>
                  <a:lnTo>
                    <a:pt x="80" y="74"/>
                  </a:lnTo>
                  <a:lnTo>
                    <a:pt x="85" y="81"/>
                  </a:lnTo>
                  <a:lnTo>
                    <a:pt x="91" y="88"/>
                  </a:lnTo>
                  <a:lnTo>
                    <a:pt x="96" y="94"/>
                  </a:lnTo>
                  <a:lnTo>
                    <a:pt x="104" y="98"/>
                  </a:lnTo>
                  <a:lnTo>
                    <a:pt x="111" y="101"/>
                  </a:lnTo>
                  <a:lnTo>
                    <a:pt x="114" y="99"/>
                  </a:lnTo>
                  <a:lnTo>
                    <a:pt x="111" y="96"/>
                  </a:lnTo>
                  <a:lnTo>
                    <a:pt x="106" y="89"/>
                  </a:lnTo>
                  <a:lnTo>
                    <a:pt x="99" y="81"/>
                  </a:lnTo>
                  <a:lnTo>
                    <a:pt x="93" y="71"/>
                  </a:lnTo>
                  <a:lnTo>
                    <a:pt x="91" y="60"/>
                  </a:lnTo>
                  <a:lnTo>
                    <a:pt x="89" y="52"/>
                  </a:lnTo>
                  <a:lnTo>
                    <a:pt x="95" y="52"/>
                  </a:lnTo>
                  <a:lnTo>
                    <a:pt x="101" y="52"/>
                  </a:lnTo>
                  <a:lnTo>
                    <a:pt x="107" y="53"/>
                  </a:lnTo>
                  <a:lnTo>
                    <a:pt x="114" y="54"/>
                  </a:lnTo>
                  <a:lnTo>
                    <a:pt x="119" y="56"/>
                  </a:lnTo>
                  <a:lnTo>
                    <a:pt x="125" y="57"/>
                  </a:lnTo>
                  <a:lnTo>
                    <a:pt x="129" y="59"/>
                  </a:lnTo>
                  <a:lnTo>
                    <a:pt x="132" y="60"/>
                  </a:lnTo>
                  <a:lnTo>
                    <a:pt x="133" y="66"/>
                  </a:lnTo>
                  <a:lnTo>
                    <a:pt x="135" y="72"/>
                  </a:lnTo>
                  <a:lnTo>
                    <a:pt x="140" y="79"/>
                  </a:lnTo>
                  <a:lnTo>
                    <a:pt x="145" y="86"/>
                  </a:lnTo>
                  <a:lnTo>
                    <a:pt x="150" y="92"/>
                  </a:lnTo>
                  <a:lnTo>
                    <a:pt x="157" y="98"/>
                  </a:lnTo>
                  <a:lnTo>
                    <a:pt x="163" y="103"/>
                  </a:lnTo>
                  <a:lnTo>
                    <a:pt x="170" y="106"/>
                  </a:lnTo>
                  <a:lnTo>
                    <a:pt x="182" y="110"/>
                  </a:lnTo>
                  <a:lnTo>
                    <a:pt x="188" y="110"/>
                  </a:lnTo>
                  <a:lnTo>
                    <a:pt x="191" y="107"/>
                  </a:lnTo>
                  <a:lnTo>
                    <a:pt x="185" y="104"/>
                  </a:lnTo>
                  <a:lnTo>
                    <a:pt x="177" y="99"/>
                  </a:lnTo>
                  <a:lnTo>
                    <a:pt x="170" y="95"/>
                  </a:lnTo>
                  <a:lnTo>
                    <a:pt x="163" y="89"/>
                  </a:lnTo>
                  <a:lnTo>
                    <a:pt x="159" y="84"/>
                  </a:lnTo>
                  <a:lnTo>
                    <a:pt x="154" y="79"/>
                  </a:lnTo>
                  <a:lnTo>
                    <a:pt x="149" y="74"/>
                  </a:lnTo>
                  <a:lnTo>
                    <a:pt x="147" y="69"/>
                  </a:lnTo>
                  <a:lnTo>
                    <a:pt x="146" y="66"/>
                  </a:lnTo>
                  <a:lnTo>
                    <a:pt x="155" y="71"/>
                  </a:lnTo>
                  <a:lnTo>
                    <a:pt x="167" y="74"/>
                  </a:lnTo>
                  <a:lnTo>
                    <a:pt x="179" y="76"/>
                  </a:lnTo>
                  <a:lnTo>
                    <a:pt x="192" y="79"/>
                  </a:lnTo>
                  <a:lnTo>
                    <a:pt x="205" y="81"/>
                  </a:lnTo>
                  <a:lnTo>
                    <a:pt x="215" y="82"/>
                  </a:lnTo>
                  <a:lnTo>
                    <a:pt x="224" y="83"/>
                  </a:lnTo>
                  <a:lnTo>
                    <a:pt x="230" y="83"/>
                  </a:lnTo>
                  <a:lnTo>
                    <a:pt x="236" y="83"/>
                  </a:lnTo>
                  <a:lnTo>
                    <a:pt x="237" y="81"/>
                  </a:lnTo>
                  <a:lnTo>
                    <a:pt x="233" y="77"/>
                  </a:lnTo>
                  <a:lnTo>
                    <a:pt x="226" y="76"/>
                  </a:lnTo>
                  <a:lnTo>
                    <a:pt x="218" y="75"/>
                  </a:lnTo>
                  <a:lnTo>
                    <a:pt x="208" y="73"/>
                  </a:lnTo>
                  <a:lnTo>
                    <a:pt x="196" y="69"/>
                  </a:lnTo>
                  <a:lnTo>
                    <a:pt x="185" y="66"/>
                  </a:lnTo>
                  <a:lnTo>
                    <a:pt x="175" y="62"/>
                  </a:lnTo>
                  <a:lnTo>
                    <a:pt x="165" y="59"/>
                  </a:lnTo>
                  <a:lnTo>
                    <a:pt x="157" y="57"/>
                  </a:lnTo>
                  <a:lnTo>
                    <a:pt x="154" y="54"/>
                  </a:lnTo>
                  <a:lnTo>
                    <a:pt x="161" y="48"/>
                  </a:lnTo>
                  <a:lnTo>
                    <a:pt x="169" y="42"/>
                  </a:lnTo>
                  <a:lnTo>
                    <a:pt x="177" y="39"/>
                  </a:lnTo>
                  <a:lnTo>
                    <a:pt x="184" y="38"/>
                  </a:lnTo>
                  <a:lnTo>
                    <a:pt x="190" y="37"/>
                  </a:lnTo>
                  <a:lnTo>
                    <a:pt x="191" y="35"/>
                  </a:lnTo>
                  <a:lnTo>
                    <a:pt x="188" y="31"/>
                  </a:lnTo>
                  <a:lnTo>
                    <a:pt x="182" y="29"/>
                  </a:lnTo>
                  <a:lnTo>
                    <a:pt x="177" y="28"/>
                  </a:lnTo>
                  <a:lnTo>
                    <a:pt x="171" y="29"/>
                  </a:lnTo>
                  <a:lnTo>
                    <a:pt x="165" y="30"/>
                  </a:lnTo>
                  <a:lnTo>
                    <a:pt x="160" y="33"/>
                  </a:lnTo>
                  <a:lnTo>
                    <a:pt x="154" y="36"/>
                  </a:lnTo>
                  <a:lnTo>
                    <a:pt x="149" y="38"/>
                  </a:lnTo>
                  <a:lnTo>
                    <a:pt x="145" y="43"/>
                  </a:lnTo>
                  <a:lnTo>
                    <a:pt x="142" y="46"/>
                  </a:lnTo>
                  <a:lnTo>
                    <a:pt x="137" y="46"/>
                  </a:lnTo>
                  <a:lnTo>
                    <a:pt x="130" y="45"/>
                  </a:lnTo>
                  <a:lnTo>
                    <a:pt x="123" y="45"/>
                  </a:lnTo>
                  <a:lnTo>
                    <a:pt x="116" y="44"/>
                  </a:lnTo>
                  <a:lnTo>
                    <a:pt x="109" y="43"/>
                  </a:lnTo>
                  <a:lnTo>
                    <a:pt x="102" y="43"/>
                  </a:lnTo>
                  <a:lnTo>
                    <a:pt x="97" y="43"/>
                  </a:lnTo>
                  <a:lnTo>
                    <a:pt x="95" y="43"/>
                  </a:lnTo>
                  <a:lnTo>
                    <a:pt x="94" y="33"/>
                  </a:lnTo>
                  <a:lnTo>
                    <a:pt x="97" y="23"/>
                  </a:lnTo>
                  <a:lnTo>
                    <a:pt x="104" y="14"/>
                  </a:lnTo>
                  <a:lnTo>
                    <a:pt x="115" y="7"/>
                  </a:lnTo>
                  <a:lnTo>
                    <a:pt x="123" y="4"/>
                  </a:lnTo>
                  <a:lnTo>
                    <a:pt x="124" y="1"/>
                  </a:lnTo>
                  <a:lnTo>
                    <a:pt x="121" y="0"/>
                  </a:lnTo>
                  <a:lnTo>
                    <a:pt x="115" y="0"/>
                  </a:lnTo>
                  <a:lnTo>
                    <a:pt x="110" y="1"/>
                  </a:lnTo>
                  <a:lnTo>
                    <a:pt x="104" y="5"/>
                  </a:lnTo>
                  <a:lnTo>
                    <a:pt x="97" y="8"/>
                  </a:lnTo>
                  <a:lnTo>
                    <a:pt x="91" y="14"/>
                  </a:lnTo>
                  <a:lnTo>
                    <a:pt x="83" y="19"/>
                  </a:lnTo>
                  <a:lnTo>
                    <a:pt x="77" y="24"/>
                  </a:lnTo>
                  <a:lnTo>
                    <a:pt x="72" y="28"/>
                  </a:lnTo>
                  <a:lnTo>
                    <a:pt x="70" y="31"/>
                  </a:lnTo>
                  <a:lnTo>
                    <a:pt x="63" y="31"/>
                  </a:lnTo>
                  <a:lnTo>
                    <a:pt x="55" y="31"/>
                  </a:lnTo>
                  <a:lnTo>
                    <a:pt x="45" y="31"/>
                  </a:lnTo>
                  <a:lnTo>
                    <a:pt x="34" y="31"/>
                  </a:lnTo>
                  <a:lnTo>
                    <a:pt x="24" y="31"/>
                  </a:lnTo>
                  <a:lnTo>
                    <a:pt x="13" y="31"/>
                  </a:lnTo>
                  <a:lnTo>
                    <a:pt x="5" y="33"/>
                  </a:lnTo>
                  <a:lnTo>
                    <a:pt x="0" y="34"/>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10" name="Freeform 331">
              <a:extLst>
                <a:ext uri="{FF2B5EF4-FFF2-40B4-BE49-F238E27FC236}">
                  <a16:creationId xmlns:a16="http://schemas.microsoft.com/office/drawing/2014/main" xmlns="" id="{FAEC3923-3BBD-4311-BFA9-62032837FC19}"/>
                </a:ext>
              </a:extLst>
            </p:cNvPr>
            <p:cNvSpPr>
              <a:spLocks/>
            </p:cNvSpPr>
            <p:nvPr/>
          </p:nvSpPr>
          <p:spPr bwMode="auto">
            <a:xfrm>
              <a:off x="2300" y="1183"/>
              <a:ext cx="97" cy="111"/>
            </a:xfrm>
            <a:custGeom>
              <a:avLst/>
              <a:gdLst>
                <a:gd name="T0" fmla="*/ 1 w 194"/>
                <a:gd name="T1" fmla="*/ 1 h 222"/>
                <a:gd name="T2" fmla="*/ 1 w 194"/>
                <a:gd name="T3" fmla="*/ 1 h 222"/>
                <a:gd name="T4" fmla="*/ 1 w 194"/>
                <a:gd name="T5" fmla="*/ 2 h 222"/>
                <a:gd name="T6" fmla="*/ 1 w 194"/>
                <a:gd name="T7" fmla="*/ 4 h 222"/>
                <a:gd name="T8" fmla="*/ 2 w 194"/>
                <a:gd name="T9" fmla="*/ 4 h 222"/>
                <a:gd name="T10" fmla="*/ 2 w 194"/>
                <a:gd name="T11" fmla="*/ 2 h 222"/>
                <a:gd name="T12" fmla="*/ 2 w 194"/>
                <a:gd name="T13" fmla="*/ 2 h 222"/>
                <a:gd name="T14" fmla="*/ 2 w 194"/>
                <a:gd name="T15" fmla="*/ 2 h 222"/>
                <a:gd name="T16" fmla="*/ 2 w 194"/>
                <a:gd name="T17" fmla="*/ 2 h 222"/>
                <a:gd name="T18" fmla="*/ 3 w 194"/>
                <a:gd name="T19" fmla="*/ 3 h 222"/>
                <a:gd name="T20" fmla="*/ 3 w 194"/>
                <a:gd name="T21" fmla="*/ 4 h 222"/>
                <a:gd name="T22" fmla="*/ 3 w 194"/>
                <a:gd name="T23" fmla="*/ 5 h 222"/>
                <a:gd name="T24" fmla="*/ 3 w 194"/>
                <a:gd name="T25" fmla="*/ 5 h 222"/>
                <a:gd name="T26" fmla="*/ 4 w 194"/>
                <a:gd name="T27" fmla="*/ 4 h 222"/>
                <a:gd name="T28" fmla="*/ 4 w 194"/>
                <a:gd name="T29" fmla="*/ 4 h 222"/>
                <a:gd name="T30" fmla="*/ 5 w 194"/>
                <a:gd name="T31" fmla="*/ 5 h 222"/>
                <a:gd name="T32" fmla="*/ 5 w 194"/>
                <a:gd name="T33" fmla="*/ 6 h 222"/>
                <a:gd name="T34" fmla="*/ 6 w 194"/>
                <a:gd name="T35" fmla="*/ 7 h 222"/>
                <a:gd name="T36" fmla="*/ 6 w 194"/>
                <a:gd name="T37" fmla="*/ 7 h 222"/>
                <a:gd name="T38" fmla="*/ 7 w 194"/>
                <a:gd name="T39" fmla="*/ 7 h 222"/>
                <a:gd name="T40" fmla="*/ 6 w 194"/>
                <a:gd name="T41" fmla="*/ 7 h 222"/>
                <a:gd name="T42" fmla="*/ 6 w 194"/>
                <a:gd name="T43" fmla="*/ 6 h 222"/>
                <a:gd name="T44" fmla="*/ 5 w 194"/>
                <a:gd name="T45" fmla="*/ 5 h 222"/>
                <a:gd name="T46" fmla="*/ 4 w 194"/>
                <a:gd name="T47" fmla="*/ 4 h 222"/>
                <a:gd name="T48" fmla="*/ 4 w 194"/>
                <a:gd name="T49" fmla="*/ 3 h 222"/>
                <a:gd name="T50" fmla="*/ 5 w 194"/>
                <a:gd name="T51" fmla="*/ 3 h 222"/>
                <a:gd name="T52" fmla="*/ 5 w 194"/>
                <a:gd name="T53" fmla="*/ 3 h 222"/>
                <a:gd name="T54" fmla="*/ 5 w 194"/>
                <a:gd name="T55" fmla="*/ 3 h 222"/>
                <a:gd name="T56" fmla="*/ 6 w 194"/>
                <a:gd name="T57" fmla="*/ 3 h 222"/>
                <a:gd name="T58" fmla="*/ 6 w 194"/>
                <a:gd name="T59" fmla="*/ 3 h 222"/>
                <a:gd name="T60" fmla="*/ 6 w 194"/>
                <a:gd name="T61" fmla="*/ 3 h 222"/>
                <a:gd name="T62" fmla="*/ 5 w 194"/>
                <a:gd name="T63" fmla="*/ 3 h 222"/>
                <a:gd name="T64" fmla="*/ 5 w 194"/>
                <a:gd name="T65" fmla="*/ 3 h 222"/>
                <a:gd name="T66" fmla="*/ 4 w 194"/>
                <a:gd name="T67" fmla="*/ 3 h 222"/>
                <a:gd name="T68" fmla="*/ 4 w 194"/>
                <a:gd name="T69" fmla="*/ 3 h 222"/>
                <a:gd name="T70" fmla="*/ 3 w 194"/>
                <a:gd name="T71" fmla="*/ 3 h 222"/>
                <a:gd name="T72" fmla="*/ 3 w 194"/>
                <a:gd name="T73" fmla="*/ 2 h 222"/>
                <a:gd name="T74" fmla="*/ 3 w 194"/>
                <a:gd name="T75" fmla="*/ 2 h 222"/>
                <a:gd name="T76" fmla="*/ 3 w 194"/>
                <a:gd name="T77" fmla="*/ 2 h 222"/>
                <a:gd name="T78" fmla="*/ 3 w 194"/>
                <a:gd name="T79" fmla="*/ 2 h 222"/>
                <a:gd name="T80" fmla="*/ 3 w 194"/>
                <a:gd name="T81" fmla="*/ 2 h 222"/>
                <a:gd name="T82" fmla="*/ 4 w 194"/>
                <a:gd name="T83" fmla="*/ 2 h 222"/>
                <a:gd name="T84" fmla="*/ 4 w 194"/>
                <a:gd name="T85" fmla="*/ 2 h 222"/>
                <a:gd name="T86" fmla="*/ 4 w 194"/>
                <a:gd name="T87" fmla="*/ 2 h 222"/>
                <a:gd name="T88" fmla="*/ 4 w 194"/>
                <a:gd name="T89" fmla="*/ 2 h 222"/>
                <a:gd name="T90" fmla="*/ 3 w 194"/>
                <a:gd name="T91" fmla="*/ 2 h 222"/>
                <a:gd name="T92" fmla="*/ 3 w 194"/>
                <a:gd name="T93" fmla="*/ 2 h 222"/>
                <a:gd name="T94" fmla="*/ 2 w 194"/>
                <a:gd name="T95" fmla="*/ 2 h 222"/>
                <a:gd name="T96" fmla="*/ 2 w 194"/>
                <a:gd name="T97" fmla="*/ 1 h 222"/>
                <a:gd name="T98" fmla="*/ 2 w 194"/>
                <a:gd name="T99" fmla="*/ 1 h 222"/>
                <a:gd name="T100" fmla="*/ 1 w 194"/>
                <a:gd name="T101" fmla="*/ 1 h 222"/>
                <a:gd name="T102" fmla="*/ 1 w 194"/>
                <a:gd name="T103" fmla="*/ 0 h 22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4" h="222">
                  <a:moveTo>
                    <a:pt x="0" y="1"/>
                  </a:moveTo>
                  <a:lnTo>
                    <a:pt x="9" y="8"/>
                  </a:lnTo>
                  <a:lnTo>
                    <a:pt x="18" y="18"/>
                  </a:lnTo>
                  <a:lnTo>
                    <a:pt x="27" y="29"/>
                  </a:lnTo>
                  <a:lnTo>
                    <a:pt x="33" y="36"/>
                  </a:lnTo>
                  <a:lnTo>
                    <a:pt x="28" y="53"/>
                  </a:lnTo>
                  <a:lnTo>
                    <a:pt x="27" y="77"/>
                  </a:lnTo>
                  <a:lnTo>
                    <a:pt x="29" y="101"/>
                  </a:lnTo>
                  <a:lnTo>
                    <a:pt x="36" y="117"/>
                  </a:lnTo>
                  <a:lnTo>
                    <a:pt x="35" y="99"/>
                  </a:lnTo>
                  <a:lnTo>
                    <a:pt x="36" y="78"/>
                  </a:lnTo>
                  <a:lnTo>
                    <a:pt x="38" y="60"/>
                  </a:lnTo>
                  <a:lnTo>
                    <a:pt x="45" y="49"/>
                  </a:lnTo>
                  <a:lnTo>
                    <a:pt x="49" y="47"/>
                  </a:lnTo>
                  <a:lnTo>
                    <a:pt x="51" y="48"/>
                  </a:lnTo>
                  <a:lnTo>
                    <a:pt x="53" y="51"/>
                  </a:lnTo>
                  <a:lnTo>
                    <a:pt x="57" y="55"/>
                  </a:lnTo>
                  <a:lnTo>
                    <a:pt x="64" y="63"/>
                  </a:lnTo>
                  <a:lnTo>
                    <a:pt x="73" y="74"/>
                  </a:lnTo>
                  <a:lnTo>
                    <a:pt x="83" y="85"/>
                  </a:lnTo>
                  <a:lnTo>
                    <a:pt x="89" y="92"/>
                  </a:lnTo>
                  <a:lnTo>
                    <a:pt x="86" y="111"/>
                  </a:lnTo>
                  <a:lnTo>
                    <a:pt x="83" y="131"/>
                  </a:lnTo>
                  <a:lnTo>
                    <a:pt x="86" y="151"/>
                  </a:lnTo>
                  <a:lnTo>
                    <a:pt x="97" y="167"/>
                  </a:lnTo>
                  <a:lnTo>
                    <a:pt x="95" y="149"/>
                  </a:lnTo>
                  <a:lnTo>
                    <a:pt x="94" y="129"/>
                  </a:lnTo>
                  <a:lnTo>
                    <a:pt x="97" y="112"/>
                  </a:lnTo>
                  <a:lnTo>
                    <a:pt x="105" y="101"/>
                  </a:lnTo>
                  <a:lnTo>
                    <a:pt x="112" y="108"/>
                  </a:lnTo>
                  <a:lnTo>
                    <a:pt x="122" y="121"/>
                  </a:lnTo>
                  <a:lnTo>
                    <a:pt x="134" y="136"/>
                  </a:lnTo>
                  <a:lnTo>
                    <a:pt x="147" y="153"/>
                  </a:lnTo>
                  <a:lnTo>
                    <a:pt x="159" y="172"/>
                  </a:lnTo>
                  <a:lnTo>
                    <a:pt x="171" y="189"/>
                  </a:lnTo>
                  <a:lnTo>
                    <a:pt x="180" y="203"/>
                  </a:lnTo>
                  <a:lnTo>
                    <a:pt x="186" y="214"/>
                  </a:lnTo>
                  <a:lnTo>
                    <a:pt x="190" y="221"/>
                  </a:lnTo>
                  <a:lnTo>
                    <a:pt x="193" y="222"/>
                  </a:lnTo>
                  <a:lnTo>
                    <a:pt x="194" y="219"/>
                  </a:lnTo>
                  <a:lnTo>
                    <a:pt x="192" y="210"/>
                  </a:lnTo>
                  <a:lnTo>
                    <a:pt x="188" y="202"/>
                  </a:lnTo>
                  <a:lnTo>
                    <a:pt x="180" y="188"/>
                  </a:lnTo>
                  <a:lnTo>
                    <a:pt x="170" y="170"/>
                  </a:lnTo>
                  <a:lnTo>
                    <a:pt x="158" y="152"/>
                  </a:lnTo>
                  <a:lnTo>
                    <a:pt x="147" y="134"/>
                  </a:lnTo>
                  <a:lnTo>
                    <a:pt x="135" y="116"/>
                  </a:lnTo>
                  <a:lnTo>
                    <a:pt x="125" y="105"/>
                  </a:lnTo>
                  <a:lnTo>
                    <a:pt x="118" y="98"/>
                  </a:lnTo>
                  <a:lnTo>
                    <a:pt x="122" y="93"/>
                  </a:lnTo>
                  <a:lnTo>
                    <a:pt x="128" y="90"/>
                  </a:lnTo>
                  <a:lnTo>
                    <a:pt x="134" y="87"/>
                  </a:lnTo>
                  <a:lnTo>
                    <a:pt x="140" y="85"/>
                  </a:lnTo>
                  <a:lnTo>
                    <a:pt x="146" y="84"/>
                  </a:lnTo>
                  <a:lnTo>
                    <a:pt x="151" y="84"/>
                  </a:lnTo>
                  <a:lnTo>
                    <a:pt x="156" y="86"/>
                  </a:lnTo>
                  <a:lnTo>
                    <a:pt x="162" y="89"/>
                  </a:lnTo>
                  <a:lnTo>
                    <a:pt x="171" y="93"/>
                  </a:lnTo>
                  <a:lnTo>
                    <a:pt x="175" y="96"/>
                  </a:lnTo>
                  <a:lnTo>
                    <a:pt x="177" y="93"/>
                  </a:lnTo>
                  <a:lnTo>
                    <a:pt x="173" y="87"/>
                  </a:lnTo>
                  <a:lnTo>
                    <a:pt x="167" y="83"/>
                  </a:lnTo>
                  <a:lnTo>
                    <a:pt x="160" y="79"/>
                  </a:lnTo>
                  <a:lnTo>
                    <a:pt x="151" y="77"/>
                  </a:lnTo>
                  <a:lnTo>
                    <a:pt x="142" y="75"/>
                  </a:lnTo>
                  <a:lnTo>
                    <a:pt x="132" y="75"/>
                  </a:lnTo>
                  <a:lnTo>
                    <a:pt x="122" y="76"/>
                  </a:lnTo>
                  <a:lnTo>
                    <a:pt x="114" y="79"/>
                  </a:lnTo>
                  <a:lnTo>
                    <a:pt x="108" y="83"/>
                  </a:lnTo>
                  <a:lnTo>
                    <a:pt x="102" y="78"/>
                  </a:lnTo>
                  <a:lnTo>
                    <a:pt x="96" y="74"/>
                  </a:lnTo>
                  <a:lnTo>
                    <a:pt x="90" y="68"/>
                  </a:lnTo>
                  <a:lnTo>
                    <a:pt x="84" y="63"/>
                  </a:lnTo>
                  <a:lnTo>
                    <a:pt x="79" y="58"/>
                  </a:lnTo>
                  <a:lnTo>
                    <a:pt x="74" y="53"/>
                  </a:lnTo>
                  <a:lnTo>
                    <a:pt x="71" y="49"/>
                  </a:lnTo>
                  <a:lnTo>
                    <a:pt x="68" y="47"/>
                  </a:lnTo>
                  <a:lnTo>
                    <a:pt x="72" y="45"/>
                  </a:lnTo>
                  <a:lnTo>
                    <a:pt x="75" y="44"/>
                  </a:lnTo>
                  <a:lnTo>
                    <a:pt x="81" y="41"/>
                  </a:lnTo>
                  <a:lnTo>
                    <a:pt x="86" y="41"/>
                  </a:lnTo>
                  <a:lnTo>
                    <a:pt x="91" y="40"/>
                  </a:lnTo>
                  <a:lnTo>
                    <a:pt x="97" y="40"/>
                  </a:lnTo>
                  <a:lnTo>
                    <a:pt x="103" y="41"/>
                  </a:lnTo>
                  <a:lnTo>
                    <a:pt x="109" y="43"/>
                  </a:lnTo>
                  <a:lnTo>
                    <a:pt x="114" y="43"/>
                  </a:lnTo>
                  <a:lnTo>
                    <a:pt x="116" y="41"/>
                  </a:lnTo>
                  <a:lnTo>
                    <a:pt x="112" y="39"/>
                  </a:lnTo>
                  <a:lnTo>
                    <a:pt x="106" y="37"/>
                  </a:lnTo>
                  <a:lnTo>
                    <a:pt x="102" y="37"/>
                  </a:lnTo>
                  <a:lnTo>
                    <a:pt x="96" y="36"/>
                  </a:lnTo>
                  <a:lnTo>
                    <a:pt x="88" y="34"/>
                  </a:lnTo>
                  <a:lnTo>
                    <a:pt x="81" y="33"/>
                  </a:lnTo>
                  <a:lnTo>
                    <a:pt x="73" y="33"/>
                  </a:lnTo>
                  <a:lnTo>
                    <a:pt x="66" y="32"/>
                  </a:lnTo>
                  <a:lnTo>
                    <a:pt x="59" y="33"/>
                  </a:lnTo>
                  <a:lnTo>
                    <a:pt x="55" y="33"/>
                  </a:lnTo>
                  <a:lnTo>
                    <a:pt x="48" y="32"/>
                  </a:lnTo>
                  <a:lnTo>
                    <a:pt x="41" y="28"/>
                  </a:lnTo>
                  <a:lnTo>
                    <a:pt x="34" y="22"/>
                  </a:lnTo>
                  <a:lnTo>
                    <a:pt x="26" y="15"/>
                  </a:lnTo>
                  <a:lnTo>
                    <a:pt x="19" y="8"/>
                  </a:lnTo>
                  <a:lnTo>
                    <a:pt x="12" y="3"/>
                  </a:lnTo>
                  <a:lnTo>
                    <a:pt x="6" y="0"/>
                  </a:lnTo>
                  <a:lnTo>
                    <a:pt x="0" y="1"/>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11" name="Freeform 332">
              <a:extLst>
                <a:ext uri="{FF2B5EF4-FFF2-40B4-BE49-F238E27FC236}">
                  <a16:creationId xmlns:a16="http://schemas.microsoft.com/office/drawing/2014/main" xmlns="" id="{7B9CD2A7-CC35-4848-A5ED-EB2877F9B903}"/>
                </a:ext>
              </a:extLst>
            </p:cNvPr>
            <p:cNvSpPr>
              <a:spLocks/>
            </p:cNvSpPr>
            <p:nvPr/>
          </p:nvSpPr>
          <p:spPr bwMode="auto">
            <a:xfrm>
              <a:off x="2217" y="1193"/>
              <a:ext cx="73" cy="128"/>
            </a:xfrm>
            <a:custGeom>
              <a:avLst/>
              <a:gdLst>
                <a:gd name="T0" fmla="*/ 2 w 147"/>
                <a:gd name="T1" fmla="*/ 1 h 255"/>
                <a:gd name="T2" fmla="*/ 2 w 147"/>
                <a:gd name="T3" fmla="*/ 2 h 255"/>
                <a:gd name="T4" fmla="*/ 1 w 147"/>
                <a:gd name="T5" fmla="*/ 2 h 255"/>
                <a:gd name="T6" fmla="*/ 0 w 147"/>
                <a:gd name="T7" fmla="*/ 3 h 255"/>
                <a:gd name="T8" fmla="*/ 0 w 147"/>
                <a:gd name="T9" fmla="*/ 3 h 255"/>
                <a:gd name="T10" fmla="*/ 0 w 147"/>
                <a:gd name="T11" fmla="*/ 3 h 255"/>
                <a:gd name="T12" fmla="*/ 1 w 147"/>
                <a:gd name="T13" fmla="*/ 3 h 255"/>
                <a:gd name="T14" fmla="*/ 2 w 147"/>
                <a:gd name="T15" fmla="*/ 2 h 255"/>
                <a:gd name="T16" fmla="*/ 2 w 147"/>
                <a:gd name="T17" fmla="*/ 3 h 255"/>
                <a:gd name="T18" fmla="*/ 1 w 147"/>
                <a:gd name="T19" fmla="*/ 4 h 255"/>
                <a:gd name="T20" fmla="*/ 0 w 147"/>
                <a:gd name="T21" fmla="*/ 4 h 255"/>
                <a:gd name="T22" fmla="*/ 0 w 147"/>
                <a:gd name="T23" fmla="*/ 5 h 255"/>
                <a:gd name="T24" fmla="*/ 0 w 147"/>
                <a:gd name="T25" fmla="*/ 5 h 255"/>
                <a:gd name="T26" fmla="*/ 0 w 147"/>
                <a:gd name="T27" fmla="*/ 5 h 255"/>
                <a:gd name="T28" fmla="*/ 1 w 147"/>
                <a:gd name="T29" fmla="*/ 5 h 255"/>
                <a:gd name="T30" fmla="*/ 2 w 147"/>
                <a:gd name="T31" fmla="*/ 4 h 255"/>
                <a:gd name="T32" fmla="*/ 2 w 147"/>
                <a:gd name="T33" fmla="*/ 5 h 255"/>
                <a:gd name="T34" fmla="*/ 1 w 147"/>
                <a:gd name="T35" fmla="*/ 6 h 255"/>
                <a:gd name="T36" fmla="*/ 0 w 147"/>
                <a:gd name="T37" fmla="*/ 6 h 255"/>
                <a:gd name="T38" fmla="*/ 0 w 147"/>
                <a:gd name="T39" fmla="*/ 7 h 255"/>
                <a:gd name="T40" fmla="*/ 0 w 147"/>
                <a:gd name="T41" fmla="*/ 7 h 255"/>
                <a:gd name="T42" fmla="*/ 1 w 147"/>
                <a:gd name="T43" fmla="*/ 6 h 255"/>
                <a:gd name="T44" fmla="*/ 1 w 147"/>
                <a:gd name="T45" fmla="*/ 6 h 255"/>
                <a:gd name="T46" fmla="*/ 1 w 147"/>
                <a:gd name="T47" fmla="*/ 7 h 255"/>
                <a:gd name="T48" fmla="*/ 0 w 147"/>
                <a:gd name="T49" fmla="*/ 8 h 255"/>
                <a:gd name="T50" fmla="*/ 0 w 147"/>
                <a:gd name="T51" fmla="*/ 8 h 255"/>
                <a:gd name="T52" fmla="*/ 0 w 147"/>
                <a:gd name="T53" fmla="*/ 8 h 255"/>
                <a:gd name="T54" fmla="*/ 0 w 147"/>
                <a:gd name="T55" fmla="*/ 8 h 255"/>
                <a:gd name="T56" fmla="*/ 1 w 147"/>
                <a:gd name="T57" fmla="*/ 7 h 255"/>
                <a:gd name="T58" fmla="*/ 2 w 147"/>
                <a:gd name="T59" fmla="*/ 6 h 255"/>
                <a:gd name="T60" fmla="*/ 2 w 147"/>
                <a:gd name="T61" fmla="*/ 7 h 255"/>
                <a:gd name="T62" fmla="*/ 2 w 147"/>
                <a:gd name="T63" fmla="*/ 7 h 255"/>
                <a:gd name="T64" fmla="*/ 3 w 147"/>
                <a:gd name="T65" fmla="*/ 7 h 255"/>
                <a:gd name="T66" fmla="*/ 3 w 147"/>
                <a:gd name="T67" fmla="*/ 6 h 255"/>
                <a:gd name="T68" fmla="*/ 2 w 147"/>
                <a:gd name="T69" fmla="*/ 6 h 255"/>
                <a:gd name="T70" fmla="*/ 2 w 147"/>
                <a:gd name="T71" fmla="*/ 4 h 255"/>
                <a:gd name="T72" fmla="*/ 2 w 147"/>
                <a:gd name="T73" fmla="*/ 4 h 255"/>
                <a:gd name="T74" fmla="*/ 3 w 147"/>
                <a:gd name="T75" fmla="*/ 4 h 255"/>
                <a:gd name="T76" fmla="*/ 4 w 147"/>
                <a:gd name="T77" fmla="*/ 5 h 255"/>
                <a:gd name="T78" fmla="*/ 4 w 147"/>
                <a:gd name="T79" fmla="*/ 6 h 255"/>
                <a:gd name="T80" fmla="*/ 4 w 147"/>
                <a:gd name="T81" fmla="*/ 5 h 255"/>
                <a:gd name="T82" fmla="*/ 3 w 147"/>
                <a:gd name="T83" fmla="*/ 4 h 255"/>
                <a:gd name="T84" fmla="*/ 2 w 147"/>
                <a:gd name="T85" fmla="*/ 3 h 255"/>
                <a:gd name="T86" fmla="*/ 3 w 147"/>
                <a:gd name="T87" fmla="*/ 3 h 255"/>
                <a:gd name="T88" fmla="*/ 3 w 147"/>
                <a:gd name="T89" fmla="*/ 3 h 255"/>
                <a:gd name="T90" fmla="*/ 4 w 147"/>
                <a:gd name="T91" fmla="*/ 3 h 255"/>
                <a:gd name="T92" fmla="*/ 4 w 147"/>
                <a:gd name="T93" fmla="*/ 3 h 255"/>
                <a:gd name="T94" fmla="*/ 4 w 147"/>
                <a:gd name="T95" fmla="*/ 3 h 255"/>
                <a:gd name="T96" fmla="*/ 4 w 147"/>
                <a:gd name="T97" fmla="*/ 3 h 255"/>
                <a:gd name="T98" fmla="*/ 3 w 147"/>
                <a:gd name="T99" fmla="*/ 2 h 255"/>
                <a:gd name="T100" fmla="*/ 3 w 147"/>
                <a:gd name="T101" fmla="*/ 2 h 255"/>
                <a:gd name="T102" fmla="*/ 3 w 147"/>
                <a:gd name="T103" fmla="*/ 1 h 255"/>
                <a:gd name="T104" fmla="*/ 3 w 147"/>
                <a:gd name="T105" fmla="*/ 1 h 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47" h="255">
                  <a:moveTo>
                    <a:pt x="97" y="12"/>
                  </a:moveTo>
                  <a:lnTo>
                    <a:pt x="96" y="23"/>
                  </a:lnTo>
                  <a:lnTo>
                    <a:pt x="95" y="31"/>
                  </a:lnTo>
                  <a:lnTo>
                    <a:pt x="93" y="38"/>
                  </a:lnTo>
                  <a:lnTo>
                    <a:pt x="89" y="42"/>
                  </a:lnTo>
                  <a:lnTo>
                    <a:pt x="81" y="47"/>
                  </a:lnTo>
                  <a:lnTo>
                    <a:pt x="71" y="52"/>
                  </a:lnTo>
                  <a:lnTo>
                    <a:pt x="59" y="57"/>
                  </a:lnTo>
                  <a:lnTo>
                    <a:pt x="47" y="63"/>
                  </a:lnTo>
                  <a:lnTo>
                    <a:pt x="35" y="70"/>
                  </a:lnTo>
                  <a:lnTo>
                    <a:pt x="26" y="77"/>
                  </a:lnTo>
                  <a:lnTo>
                    <a:pt x="19" y="83"/>
                  </a:lnTo>
                  <a:lnTo>
                    <a:pt x="15" y="90"/>
                  </a:lnTo>
                  <a:lnTo>
                    <a:pt x="15" y="94"/>
                  </a:lnTo>
                  <a:lnTo>
                    <a:pt x="17" y="95"/>
                  </a:lnTo>
                  <a:lnTo>
                    <a:pt x="19" y="95"/>
                  </a:lnTo>
                  <a:lnTo>
                    <a:pt x="22" y="92"/>
                  </a:lnTo>
                  <a:lnTo>
                    <a:pt x="27" y="86"/>
                  </a:lnTo>
                  <a:lnTo>
                    <a:pt x="34" y="81"/>
                  </a:lnTo>
                  <a:lnTo>
                    <a:pt x="41" y="76"/>
                  </a:lnTo>
                  <a:lnTo>
                    <a:pt x="49" y="72"/>
                  </a:lnTo>
                  <a:lnTo>
                    <a:pt x="57" y="68"/>
                  </a:lnTo>
                  <a:lnTo>
                    <a:pt x="66" y="65"/>
                  </a:lnTo>
                  <a:lnTo>
                    <a:pt x="74" y="64"/>
                  </a:lnTo>
                  <a:lnTo>
                    <a:pt x="82" y="63"/>
                  </a:lnTo>
                  <a:lnTo>
                    <a:pt x="80" y="77"/>
                  </a:lnTo>
                  <a:lnTo>
                    <a:pt x="76" y="88"/>
                  </a:lnTo>
                  <a:lnTo>
                    <a:pt x="74" y="99"/>
                  </a:lnTo>
                  <a:lnTo>
                    <a:pt x="71" y="106"/>
                  </a:lnTo>
                  <a:lnTo>
                    <a:pt x="59" y="108"/>
                  </a:lnTo>
                  <a:lnTo>
                    <a:pt x="48" y="111"/>
                  </a:lnTo>
                  <a:lnTo>
                    <a:pt x="37" y="116"/>
                  </a:lnTo>
                  <a:lnTo>
                    <a:pt x="28" y="122"/>
                  </a:lnTo>
                  <a:lnTo>
                    <a:pt x="20" y="128"/>
                  </a:lnTo>
                  <a:lnTo>
                    <a:pt x="14" y="134"/>
                  </a:lnTo>
                  <a:lnTo>
                    <a:pt x="10" y="141"/>
                  </a:lnTo>
                  <a:lnTo>
                    <a:pt x="9" y="149"/>
                  </a:lnTo>
                  <a:lnTo>
                    <a:pt x="10" y="154"/>
                  </a:lnTo>
                  <a:lnTo>
                    <a:pt x="11" y="154"/>
                  </a:lnTo>
                  <a:lnTo>
                    <a:pt x="13" y="152"/>
                  </a:lnTo>
                  <a:lnTo>
                    <a:pt x="15" y="146"/>
                  </a:lnTo>
                  <a:lnTo>
                    <a:pt x="18" y="143"/>
                  </a:lnTo>
                  <a:lnTo>
                    <a:pt x="24" y="139"/>
                  </a:lnTo>
                  <a:lnTo>
                    <a:pt x="30" y="134"/>
                  </a:lnTo>
                  <a:lnTo>
                    <a:pt x="38" y="130"/>
                  </a:lnTo>
                  <a:lnTo>
                    <a:pt x="48" y="125"/>
                  </a:lnTo>
                  <a:lnTo>
                    <a:pt x="56" y="122"/>
                  </a:lnTo>
                  <a:lnTo>
                    <a:pt x="65" y="119"/>
                  </a:lnTo>
                  <a:lnTo>
                    <a:pt x="72" y="119"/>
                  </a:lnTo>
                  <a:lnTo>
                    <a:pt x="71" y="133"/>
                  </a:lnTo>
                  <a:lnTo>
                    <a:pt x="68" y="146"/>
                  </a:lnTo>
                  <a:lnTo>
                    <a:pt x="65" y="156"/>
                  </a:lnTo>
                  <a:lnTo>
                    <a:pt x="62" y="163"/>
                  </a:lnTo>
                  <a:lnTo>
                    <a:pt x="52" y="167"/>
                  </a:lnTo>
                  <a:lnTo>
                    <a:pt x="44" y="170"/>
                  </a:lnTo>
                  <a:lnTo>
                    <a:pt x="35" y="175"/>
                  </a:lnTo>
                  <a:lnTo>
                    <a:pt x="28" y="179"/>
                  </a:lnTo>
                  <a:lnTo>
                    <a:pt x="22" y="184"/>
                  </a:lnTo>
                  <a:lnTo>
                    <a:pt x="17" y="191"/>
                  </a:lnTo>
                  <a:lnTo>
                    <a:pt x="13" y="198"/>
                  </a:lnTo>
                  <a:lnTo>
                    <a:pt x="12" y="206"/>
                  </a:lnTo>
                  <a:lnTo>
                    <a:pt x="17" y="200"/>
                  </a:lnTo>
                  <a:lnTo>
                    <a:pt x="22" y="196"/>
                  </a:lnTo>
                  <a:lnTo>
                    <a:pt x="29" y="190"/>
                  </a:lnTo>
                  <a:lnTo>
                    <a:pt x="35" y="185"/>
                  </a:lnTo>
                  <a:lnTo>
                    <a:pt x="42" y="182"/>
                  </a:lnTo>
                  <a:lnTo>
                    <a:pt x="48" y="178"/>
                  </a:lnTo>
                  <a:lnTo>
                    <a:pt x="52" y="176"/>
                  </a:lnTo>
                  <a:lnTo>
                    <a:pt x="57" y="175"/>
                  </a:lnTo>
                  <a:lnTo>
                    <a:pt x="56" y="182"/>
                  </a:lnTo>
                  <a:lnTo>
                    <a:pt x="52" y="191"/>
                  </a:lnTo>
                  <a:lnTo>
                    <a:pt x="47" y="201"/>
                  </a:lnTo>
                  <a:lnTo>
                    <a:pt x="41" y="214"/>
                  </a:lnTo>
                  <a:lnTo>
                    <a:pt x="33" y="225"/>
                  </a:lnTo>
                  <a:lnTo>
                    <a:pt x="25" y="236"/>
                  </a:lnTo>
                  <a:lnTo>
                    <a:pt x="15" y="244"/>
                  </a:lnTo>
                  <a:lnTo>
                    <a:pt x="6" y="250"/>
                  </a:lnTo>
                  <a:lnTo>
                    <a:pt x="2" y="252"/>
                  </a:lnTo>
                  <a:lnTo>
                    <a:pt x="0" y="254"/>
                  </a:lnTo>
                  <a:lnTo>
                    <a:pt x="2" y="255"/>
                  </a:lnTo>
                  <a:lnTo>
                    <a:pt x="9" y="254"/>
                  </a:lnTo>
                  <a:lnTo>
                    <a:pt x="14" y="252"/>
                  </a:lnTo>
                  <a:lnTo>
                    <a:pt x="21" y="246"/>
                  </a:lnTo>
                  <a:lnTo>
                    <a:pt x="30" y="239"/>
                  </a:lnTo>
                  <a:lnTo>
                    <a:pt x="41" y="229"/>
                  </a:lnTo>
                  <a:lnTo>
                    <a:pt x="50" y="217"/>
                  </a:lnTo>
                  <a:lnTo>
                    <a:pt x="58" y="204"/>
                  </a:lnTo>
                  <a:lnTo>
                    <a:pt x="65" y="190"/>
                  </a:lnTo>
                  <a:lnTo>
                    <a:pt x="70" y="174"/>
                  </a:lnTo>
                  <a:lnTo>
                    <a:pt x="79" y="178"/>
                  </a:lnTo>
                  <a:lnTo>
                    <a:pt x="88" y="186"/>
                  </a:lnTo>
                  <a:lnTo>
                    <a:pt x="94" y="196"/>
                  </a:lnTo>
                  <a:lnTo>
                    <a:pt x="94" y="205"/>
                  </a:lnTo>
                  <a:lnTo>
                    <a:pt x="91" y="214"/>
                  </a:lnTo>
                  <a:lnTo>
                    <a:pt x="90" y="220"/>
                  </a:lnTo>
                  <a:lnTo>
                    <a:pt x="93" y="221"/>
                  </a:lnTo>
                  <a:lnTo>
                    <a:pt x="97" y="217"/>
                  </a:lnTo>
                  <a:lnTo>
                    <a:pt x="101" y="212"/>
                  </a:lnTo>
                  <a:lnTo>
                    <a:pt x="103" y="207"/>
                  </a:lnTo>
                  <a:lnTo>
                    <a:pt x="103" y="204"/>
                  </a:lnTo>
                  <a:lnTo>
                    <a:pt x="102" y="198"/>
                  </a:lnTo>
                  <a:lnTo>
                    <a:pt x="97" y="186"/>
                  </a:lnTo>
                  <a:lnTo>
                    <a:pt x="91" y="176"/>
                  </a:lnTo>
                  <a:lnTo>
                    <a:pt x="86" y="169"/>
                  </a:lnTo>
                  <a:lnTo>
                    <a:pt x="81" y="164"/>
                  </a:lnTo>
                  <a:lnTo>
                    <a:pt x="83" y="153"/>
                  </a:lnTo>
                  <a:lnTo>
                    <a:pt x="86" y="138"/>
                  </a:lnTo>
                  <a:lnTo>
                    <a:pt x="88" y="125"/>
                  </a:lnTo>
                  <a:lnTo>
                    <a:pt x="89" y="115"/>
                  </a:lnTo>
                  <a:lnTo>
                    <a:pt x="90" y="111"/>
                  </a:lnTo>
                  <a:lnTo>
                    <a:pt x="93" y="110"/>
                  </a:lnTo>
                  <a:lnTo>
                    <a:pt x="97" y="111"/>
                  </a:lnTo>
                  <a:lnTo>
                    <a:pt x="104" y="115"/>
                  </a:lnTo>
                  <a:lnTo>
                    <a:pt x="112" y="121"/>
                  </a:lnTo>
                  <a:lnTo>
                    <a:pt x="121" y="129"/>
                  </a:lnTo>
                  <a:lnTo>
                    <a:pt x="128" y="141"/>
                  </a:lnTo>
                  <a:lnTo>
                    <a:pt x="132" y="158"/>
                  </a:lnTo>
                  <a:lnTo>
                    <a:pt x="133" y="164"/>
                  </a:lnTo>
                  <a:lnTo>
                    <a:pt x="134" y="166"/>
                  </a:lnTo>
                  <a:lnTo>
                    <a:pt x="135" y="163"/>
                  </a:lnTo>
                  <a:lnTo>
                    <a:pt x="136" y="156"/>
                  </a:lnTo>
                  <a:lnTo>
                    <a:pt x="136" y="151"/>
                  </a:lnTo>
                  <a:lnTo>
                    <a:pt x="134" y="143"/>
                  </a:lnTo>
                  <a:lnTo>
                    <a:pt x="132" y="133"/>
                  </a:lnTo>
                  <a:lnTo>
                    <a:pt x="127" y="123"/>
                  </a:lnTo>
                  <a:lnTo>
                    <a:pt x="121" y="114"/>
                  </a:lnTo>
                  <a:lnTo>
                    <a:pt x="113" y="107"/>
                  </a:lnTo>
                  <a:lnTo>
                    <a:pt x="104" y="100"/>
                  </a:lnTo>
                  <a:lnTo>
                    <a:pt x="91" y="96"/>
                  </a:lnTo>
                  <a:lnTo>
                    <a:pt x="95" y="88"/>
                  </a:lnTo>
                  <a:lnTo>
                    <a:pt x="98" y="78"/>
                  </a:lnTo>
                  <a:lnTo>
                    <a:pt x="101" y="69"/>
                  </a:lnTo>
                  <a:lnTo>
                    <a:pt x="101" y="62"/>
                  </a:lnTo>
                  <a:lnTo>
                    <a:pt x="106" y="63"/>
                  </a:lnTo>
                  <a:lnTo>
                    <a:pt x="113" y="65"/>
                  </a:lnTo>
                  <a:lnTo>
                    <a:pt x="119" y="68"/>
                  </a:lnTo>
                  <a:lnTo>
                    <a:pt x="126" y="70"/>
                  </a:lnTo>
                  <a:lnTo>
                    <a:pt x="131" y="75"/>
                  </a:lnTo>
                  <a:lnTo>
                    <a:pt x="135" y="79"/>
                  </a:lnTo>
                  <a:lnTo>
                    <a:pt x="139" y="85"/>
                  </a:lnTo>
                  <a:lnTo>
                    <a:pt x="141" y="92"/>
                  </a:lnTo>
                  <a:lnTo>
                    <a:pt x="143" y="99"/>
                  </a:lnTo>
                  <a:lnTo>
                    <a:pt x="146" y="100"/>
                  </a:lnTo>
                  <a:lnTo>
                    <a:pt x="147" y="96"/>
                  </a:lnTo>
                  <a:lnTo>
                    <a:pt x="147" y="88"/>
                  </a:lnTo>
                  <a:lnTo>
                    <a:pt x="146" y="83"/>
                  </a:lnTo>
                  <a:lnTo>
                    <a:pt x="142" y="77"/>
                  </a:lnTo>
                  <a:lnTo>
                    <a:pt x="138" y="70"/>
                  </a:lnTo>
                  <a:lnTo>
                    <a:pt x="133" y="63"/>
                  </a:lnTo>
                  <a:lnTo>
                    <a:pt x="127" y="57"/>
                  </a:lnTo>
                  <a:lnTo>
                    <a:pt x="121" y="52"/>
                  </a:lnTo>
                  <a:lnTo>
                    <a:pt x="114" y="48"/>
                  </a:lnTo>
                  <a:lnTo>
                    <a:pt x="109" y="46"/>
                  </a:lnTo>
                  <a:lnTo>
                    <a:pt x="109" y="34"/>
                  </a:lnTo>
                  <a:lnTo>
                    <a:pt x="109" y="24"/>
                  </a:lnTo>
                  <a:lnTo>
                    <a:pt x="109" y="15"/>
                  </a:lnTo>
                  <a:lnTo>
                    <a:pt x="108" y="5"/>
                  </a:lnTo>
                  <a:lnTo>
                    <a:pt x="105" y="0"/>
                  </a:lnTo>
                  <a:lnTo>
                    <a:pt x="102" y="1"/>
                  </a:lnTo>
                  <a:lnTo>
                    <a:pt x="100" y="5"/>
                  </a:lnTo>
                  <a:lnTo>
                    <a:pt x="97" y="12"/>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12" name="Freeform 333">
              <a:extLst>
                <a:ext uri="{FF2B5EF4-FFF2-40B4-BE49-F238E27FC236}">
                  <a16:creationId xmlns:a16="http://schemas.microsoft.com/office/drawing/2014/main" xmlns="" id="{99EF34CA-EB32-48E2-8C3D-650FE6A69306}"/>
                </a:ext>
              </a:extLst>
            </p:cNvPr>
            <p:cNvSpPr>
              <a:spLocks/>
            </p:cNvSpPr>
            <p:nvPr/>
          </p:nvSpPr>
          <p:spPr bwMode="auto">
            <a:xfrm>
              <a:off x="2136" y="1164"/>
              <a:ext cx="117" cy="66"/>
            </a:xfrm>
            <a:custGeom>
              <a:avLst/>
              <a:gdLst>
                <a:gd name="T0" fmla="*/ 7 w 234"/>
                <a:gd name="T1" fmla="*/ 1 h 131"/>
                <a:gd name="T2" fmla="*/ 6 w 234"/>
                <a:gd name="T3" fmla="*/ 1 h 131"/>
                <a:gd name="T4" fmla="*/ 5 w 234"/>
                <a:gd name="T5" fmla="*/ 1 h 131"/>
                <a:gd name="T6" fmla="*/ 5 w 234"/>
                <a:gd name="T7" fmla="*/ 1 h 131"/>
                <a:gd name="T8" fmla="*/ 5 w 234"/>
                <a:gd name="T9" fmla="*/ 1 h 131"/>
                <a:gd name="T10" fmla="*/ 4 w 234"/>
                <a:gd name="T11" fmla="*/ 1 h 131"/>
                <a:gd name="T12" fmla="*/ 4 w 234"/>
                <a:gd name="T13" fmla="*/ 1 h 131"/>
                <a:gd name="T14" fmla="*/ 3 w 234"/>
                <a:gd name="T15" fmla="*/ 1 h 131"/>
                <a:gd name="T16" fmla="*/ 3 w 234"/>
                <a:gd name="T17" fmla="*/ 1 h 131"/>
                <a:gd name="T18" fmla="*/ 3 w 234"/>
                <a:gd name="T19" fmla="*/ 1 h 131"/>
                <a:gd name="T20" fmla="*/ 3 w 234"/>
                <a:gd name="T21" fmla="*/ 1 h 131"/>
                <a:gd name="T22" fmla="*/ 4 w 234"/>
                <a:gd name="T23" fmla="*/ 1 h 131"/>
                <a:gd name="T24" fmla="*/ 4 w 234"/>
                <a:gd name="T25" fmla="*/ 2 h 131"/>
                <a:gd name="T26" fmla="*/ 4 w 234"/>
                <a:gd name="T27" fmla="*/ 2 h 131"/>
                <a:gd name="T28" fmla="*/ 4 w 234"/>
                <a:gd name="T29" fmla="*/ 2 h 131"/>
                <a:gd name="T30" fmla="*/ 4 w 234"/>
                <a:gd name="T31" fmla="*/ 2 h 131"/>
                <a:gd name="T32" fmla="*/ 3 w 234"/>
                <a:gd name="T33" fmla="*/ 2 h 131"/>
                <a:gd name="T34" fmla="*/ 3 w 234"/>
                <a:gd name="T35" fmla="*/ 2 h 131"/>
                <a:gd name="T36" fmla="*/ 2 w 234"/>
                <a:gd name="T37" fmla="*/ 2 h 131"/>
                <a:gd name="T38" fmla="*/ 2 w 234"/>
                <a:gd name="T39" fmla="*/ 2 h 131"/>
                <a:gd name="T40" fmla="*/ 2 w 234"/>
                <a:gd name="T41" fmla="*/ 2 h 131"/>
                <a:gd name="T42" fmla="*/ 2 w 234"/>
                <a:gd name="T43" fmla="*/ 2 h 131"/>
                <a:gd name="T44" fmla="*/ 3 w 234"/>
                <a:gd name="T45" fmla="*/ 3 h 131"/>
                <a:gd name="T46" fmla="*/ 3 w 234"/>
                <a:gd name="T47" fmla="*/ 3 h 131"/>
                <a:gd name="T48" fmla="*/ 3 w 234"/>
                <a:gd name="T49" fmla="*/ 3 h 131"/>
                <a:gd name="T50" fmla="*/ 2 w 234"/>
                <a:gd name="T51" fmla="*/ 3 h 131"/>
                <a:gd name="T52" fmla="*/ 2 w 234"/>
                <a:gd name="T53" fmla="*/ 4 h 131"/>
                <a:gd name="T54" fmla="*/ 1 w 234"/>
                <a:gd name="T55" fmla="*/ 4 h 131"/>
                <a:gd name="T56" fmla="*/ 1 w 234"/>
                <a:gd name="T57" fmla="*/ 4 h 131"/>
                <a:gd name="T58" fmla="*/ 1 w 234"/>
                <a:gd name="T59" fmla="*/ 4 h 131"/>
                <a:gd name="T60" fmla="*/ 1 w 234"/>
                <a:gd name="T61" fmla="*/ 4 h 131"/>
                <a:gd name="T62" fmla="*/ 2 w 234"/>
                <a:gd name="T63" fmla="*/ 4 h 131"/>
                <a:gd name="T64" fmla="*/ 2 w 234"/>
                <a:gd name="T65" fmla="*/ 4 h 131"/>
                <a:gd name="T66" fmla="*/ 3 w 234"/>
                <a:gd name="T67" fmla="*/ 3 h 131"/>
                <a:gd name="T68" fmla="*/ 4 w 234"/>
                <a:gd name="T69" fmla="*/ 3 h 131"/>
                <a:gd name="T70" fmla="*/ 4 w 234"/>
                <a:gd name="T71" fmla="*/ 4 h 131"/>
                <a:gd name="T72" fmla="*/ 3 w 234"/>
                <a:gd name="T73" fmla="*/ 5 h 131"/>
                <a:gd name="T74" fmla="*/ 4 w 234"/>
                <a:gd name="T75" fmla="*/ 5 h 131"/>
                <a:gd name="T76" fmla="*/ 4 w 234"/>
                <a:gd name="T77" fmla="*/ 4 h 131"/>
                <a:gd name="T78" fmla="*/ 4 w 234"/>
                <a:gd name="T79" fmla="*/ 4 h 131"/>
                <a:gd name="T80" fmla="*/ 4 w 234"/>
                <a:gd name="T81" fmla="*/ 3 h 131"/>
                <a:gd name="T82" fmla="*/ 4 w 234"/>
                <a:gd name="T83" fmla="*/ 3 h 131"/>
                <a:gd name="T84" fmla="*/ 5 w 234"/>
                <a:gd name="T85" fmla="*/ 2 h 131"/>
                <a:gd name="T86" fmla="*/ 5 w 234"/>
                <a:gd name="T87" fmla="*/ 2 h 131"/>
                <a:gd name="T88" fmla="*/ 6 w 234"/>
                <a:gd name="T89" fmla="*/ 2 h 131"/>
                <a:gd name="T90" fmla="*/ 6 w 234"/>
                <a:gd name="T91" fmla="*/ 3 h 131"/>
                <a:gd name="T92" fmla="*/ 6 w 234"/>
                <a:gd name="T93" fmla="*/ 4 h 131"/>
                <a:gd name="T94" fmla="*/ 6 w 234"/>
                <a:gd name="T95" fmla="*/ 4 h 131"/>
                <a:gd name="T96" fmla="*/ 6 w 234"/>
                <a:gd name="T97" fmla="*/ 3 h 131"/>
                <a:gd name="T98" fmla="*/ 6 w 234"/>
                <a:gd name="T99" fmla="*/ 2 h 131"/>
                <a:gd name="T100" fmla="*/ 6 w 234"/>
                <a:gd name="T101" fmla="*/ 2 h 131"/>
                <a:gd name="T102" fmla="*/ 6 w 234"/>
                <a:gd name="T103" fmla="*/ 1 h 131"/>
                <a:gd name="T104" fmla="*/ 7 w 234"/>
                <a:gd name="T105" fmla="*/ 1 h 131"/>
                <a:gd name="T106" fmla="*/ 8 w 234"/>
                <a:gd name="T107" fmla="*/ 1 h 131"/>
                <a:gd name="T108" fmla="*/ 8 w 234"/>
                <a:gd name="T109" fmla="*/ 0 h 131"/>
                <a:gd name="T110" fmla="*/ 7 w 234"/>
                <a:gd name="T111" fmla="*/ 1 h 13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34" h="131">
                  <a:moveTo>
                    <a:pt x="209" y="3"/>
                  </a:moveTo>
                  <a:lnTo>
                    <a:pt x="202" y="6"/>
                  </a:lnTo>
                  <a:lnTo>
                    <a:pt x="193" y="9"/>
                  </a:lnTo>
                  <a:lnTo>
                    <a:pt x="181" y="14"/>
                  </a:lnTo>
                  <a:lnTo>
                    <a:pt x="170" y="18"/>
                  </a:lnTo>
                  <a:lnTo>
                    <a:pt x="159" y="23"/>
                  </a:lnTo>
                  <a:lnTo>
                    <a:pt x="149" y="28"/>
                  </a:lnTo>
                  <a:lnTo>
                    <a:pt x="142" y="32"/>
                  </a:lnTo>
                  <a:lnTo>
                    <a:pt x="138" y="34"/>
                  </a:lnTo>
                  <a:lnTo>
                    <a:pt x="134" y="30"/>
                  </a:lnTo>
                  <a:lnTo>
                    <a:pt x="127" y="28"/>
                  </a:lnTo>
                  <a:lnTo>
                    <a:pt x="120" y="24"/>
                  </a:lnTo>
                  <a:lnTo>
                    <a:pt x="112" y="22"/>
                  </a:lnTo>
                  <a:lnTo>
                    <a:pt x="104" y="22"/>
                  </a:lnTo>
                  <a:lnTo>
                    <a:pt x="95" y="21"/>
                  </a:lnTo>
                  <a:lnTo>
                    <a:pt x="88" y="22"/>
                  </a:lnTo>
                  <a:lnTo>
                    <a:pt x="81" y="24"/>
                  </a:lnTo>
                  <a:lnTo>
                    <a:pt x="76" y="26"/>
                  </a:lnTo>
                  <a:lnTo>
                    <a:pt x="77" y="28"/>
                  </a:lnTo>
                  <a:lnTo>
                    <a:pt x="81" y="29"/>
                  </a:lnTo>
                  <a:lnTo>
                    <a:pt x="87" y="29"/>
                  </a:lnTo>
                  <a:lnTo>
                    <a:pt x="91" y="29"/>
                  </a:lnTo>
                  <a:lnTo>
                    <a:pt x="96" y="30"/>
                  </a:lnTo>
                  <a:lnTo>
                    <a:pt x="103" y="32"/>
                  </a:lnTo>
                  <a:lnTo>
                    <a:pt x="109" y="34"/>
                  </a:lnTo>
                  <a:lnTo>
                    <a:pt x="115" y="38"/>
                  </a:lnTo>
                  <a:lnTo>
                    <a:pt x="120" y="40"/>
                  </a:lnTo>
                  <a:lnTo>
                    <a:pt x="125" y="44"/>
                  </a:lnTo>
                  <a:lnTo>
                    <a:pt x="127" y="46"/>
                  </a:lnTo>
                  <a:lnTo>
                    <a:pt x="122" y="51"/>
                  </a:lnTo>
                  <a:lnTo>
                    <a:pt x="117" y="57"/>
                  </a:lnTo>
                  <a:lnTo>
                    <a:pt x="110" y="63"/>
                  </a:lnTo>
                  <a:lnTo>
                    <a:pt x="104" y="67"/>
                  </a:lnTo>
                  <a:lnTo>
                    <a:pt x="96" y="64"/>
                  </a:lnTo>
                  <a:lnTo>
                    <a:pt x="87" y="63"/>
                  </a:lnTo>
                  <a:lnTo>
                    <a:pt x="76" y="61"/>
                  </a:lnTo>
                  <a:lnTo>
                    <a:pt x="65" y="60"/>
                  </a:lnTo>
                  <a:lnTo>
                    <a:pt x="54" y="60"/>
                  </a:lnTo>
                  <a:lnTo>
                    <a:pt x="45" y="60"/>
                  </a:lnTo>
                  <a:lnTo>
                    <a:pt x="37" y="60"/>
                  </a:lnTo>
                  <a:lnTo>
                    <a:pt x="31" y="62"/>
                  </a:lnTo>
                  <a:lnTo>
                    <a:pt x="37" y="62"/>
                  </a:lnTo>
                  <a:lnTo>
                    <a:pt x="44" y="63"/>
                  </a:lnTo>
                  <a:lnTo>
                    <a:pt x="51" y="64"/>
                  </a:lnTo>
                  <a:lnTo>
                    <a:pt x="60" y="66"/>
                  </a:lnTo>
                  <a:lnTo>
                    <a:pt x="68" y="68"/>
                  </a:lnTo>
                  <a:lnTo>
                    <a:pt x="75" y="69"/>
                  </a:lnTo>
                  <a:lnTo>
                    <a:pt x="82" y="72"/>
                  </a:lnTo>
                  <a:lnTo>
                    <a:pt x="88" y="75"/>
                  </a:lnTo>
                  <a:lnTo>
                    <a:pt x="80" y="83"/>
                  </a:lnTo>
                  <a:lnTo>
                    <a:pt x="71" y="90"/>
                  </a:lnTo>
                  <a:lnTo>
                    <a:pt x="60" y="94"/>
                  </a:lnTo>
                  <a:lnTo>
                    <a:pt x="49" y="99"/>
                  </a:lnTo>
                  <a:lnTo>
                    <a:pt x="38" y="101"/>
                  </a:lnTo>
                  <a:lnTo>
                    <a:pt x="27" y="104"/>
                  </a:lnTo>
                  <a:lnTo>
                    <a:pt x="18" y="105"/>
                  </a:lnTo>
                  <a:lnTo>
                    <a:pt x="10" y="105"/>
                  </a:lnTo>
                  <a:lnTo>
                    <a:pt x="3" y="105"/>
                  </a:lnTo>
                  <a:lnTo>
                    <a:pt x="0" y="107"/>
                  </a:lnTo>
                  <a:lnTo>
                    <a:pt x="1" y="108"/>
                  </a:lnTo>
                  <a:lnTo>
                    <a:pt x="8" y="111"/>
                  </a:lnTo>
                  <a:lnTo>
                    <a:pt x="15" y="111"/>
                  </a:lnTo>
                  <a:lnTo>
                    <a:pt x="24" y="111"/>
                  </a:lnTo>
                  <a:lnTo>
                    <a:pt x="36" y="109"/>
                  </a:lnTo>
                  <a:lnTo>
                    <a:pt x="49" y="107"/>
                  </a:lnTo>
                  <a:lnTo>
                    <a:pt x="62" y="105"/>
                  </a:lnTo>
                  <a:lnTo>
                    <a:pt x="75" y="100"/>
                  </a:lnTo>
                  <a:lnTo>
                    <a:pt x="87" y="93"/>
                  </a:lnTo>
                  <a:lnTo>
                    <a:pt x="97" y="86"/>
                  </a:lnTo>
                  <a:lnTo>
                    <a:pt x="103" y="96"/>
                  </a:lnTo>
                  <a:lnTo>
                    <a:pt x="104" y="106"/>
                  </a:lnTo>
                  <a:lnTo>
                    <a:pt x="103" y="117"/>
                  </a:lnTo>
                  <a:lnTo>
                    <a:pt x="96" y="127"/>
                  </a:lnTo>
                  <a:lnTo>
                    <a:pt x="92" y="130"/>
                  </a:lnTo>
                  <a:lnTo>
                    <a:pt x="94" y="131"/>
                  </a:lnTo>
                  <a:lnTo>
                    <a:pt x="97" y="131"/>
                  </a:lnTo>
                  <a:lnTo>
                    <a:pt x="103" y="129"/>
                  </a:lnTo>
                  <a:lnTo>
                    <a:pt x="109" y="122"/>
                  </a:lnTo>
                  <a:lnTo>
                    <a:pt x="113" y="111"/>
                  </a:lnTo>
                  <a:lnTo>
                    <a:pt x="114" y="97"/>
                  </a:lnTo>
                  <a:lnTo>
                    <a:pt x="112" y="83"/>
                  </a:lnTo>
                  <a:lnTo>
                    <a:pt x="117" y="78"/>
                  </a:lnTo>
                  <a:lnTo>
                    <a:pt x="122" y="72"/>
                  </a:lnTo>
                  <a:lnTo>
                    <a:pt x="128" y="67"/>
                  </a:lnTo>
                  <a:lnTo>
                    <a:pt x="134" y="61"/>
                  </a:lnTo>
                  <a:lnTo>
                    <a:pt x="140" y="56"/>
                  </a:lnTo>
                  <a:lnTo>
                    <a:pt x="145" y="52"/>
                  </a:lnTo>
                  <a:lnTo>
                    <a:pt x="151" y="48"/>
                  </a:lnTo>
                  <a:lnTo>
                    <a:pt x="157" y="46"/>
                  </a:lnTo>
                  <a:lnTo>
                    <a:pt x="163" y="55"/>
                  </a:lnTo>
                  <a:lnTo>
                    <a:pt x="166" y="68"/>
                  </a:lnTo>
                  <a:lnTo>
                    <a:pt x="166" y="82"/>
                  </a:lnTo>
                  <a:lnTo>
                    <a:pt x="163" y="96"/>
                  </a:lnTo>
                  <a:lnTo>
                    <a:pt x="161" y="99"/>
                  </a:lnTo>
                  <a:lnTo>
                    <a:pt x="163" y="101"/>
                  </a:lnTo>
                  <a:lnTo>
                    <a:pt x="166" y="100"/>
                  </a:lnTo>
                  <a:lnTo>
                    <a:pt x="170" y="97"/>
                  </a:lnTo>
                  <a:lnTo>
                    <a:pt x="173" y="86"/>
                  </a:lnTo>
                  <a:lnTo>
                    <a:pt x="175" y="72"/>
                  </a:lnTo>
                  <a:lnTo>
                    <a:pt x="175" y="55"/>
                  </a:lnTo>
                  <a:lnTo>
                    <a:pt x="170" y="39"/>
                  </a:lnTo>
                  <a:lnTo>
                    <a:pt x="174" y="34"/>
                  </a:lnTo>
                  <a:lnTo>
                    <a:pt x="181" y="29"/>
                  </a:lnTo>
                  <a:lnTo>
                    <a:pt x="190" y="23"/>
                  </a:lnTo>
                  <a:lnTo>
                    <a:pt x="201" y="17"/>
                  </a:lnTo>
                  <a:lnTo>
                    <a:pt x="210" y="11"/>
                  </a:lnTo>
                  <a:lnTo>
                    <a:pt x="220" y="7"/>
                  </a:lnTo>
                  <a:lnTo>
                    <a:pt x="228" y="2"/>
                  </a:lnTo>
                  <a:lnTo>
                    <a:pt x="234" y="0"/>
                  </a:lnTo>
                  <a:lnTo>
                    <a:pt x="229" y="0"/>
                  </a:lnTo>
                  <a:lnTo>
                    <a:pt x="221" y="1"/>
                  </a:lnTo>
                  <a:lnTo>
                    <a:pt x="213" y="2"/>
                  </a:lnTo>
                  <a:lnTo>
                    <a:pt x="209" y="3"/>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13" name="Freeform 334">
              <a:extLst>
                <a:ext uri="{FF2B5EF4-FFF2-40B4-BE49-F238E27FC236}">
                  <a16:creationId xmlns:a16="http://schemas.microsoft.com/office/drawing/2014/main" xmlns="" id="{61FD7F86-4E33-4E69-82EB-791BB109B8BF}"/>
                </a:ext>
              </a:extLst>
            </p:cNvPr>
            <p:cNvSpPr>
              <a:spLocks/>
            </p:cNvSpPr>
            <p:nvPr/>
          </p:nvSpPr>
          <p:spPr bwMode="auto">
            <a:xfrm>
              <a:off x="2298" y="1127"/>
              <a:ext cx="11" cy="12"/>
            </a:xfrm>
            <a:custGeom>
              <a:avLst/>
              <a:gdLst>
                <a:gd name="T0" fmla="*/ 1 w 22"/>
                <a:gd name="T1" fmla="*/ 1 h 23"/>
                <a:gd name="T2" fmla="*/ 1 w 22"/>
                <a:gd name="T3" fmla="*/ 0 h 23"/>
                <a:gd name="T4" fmla="*/ 1 w 22"/>
                <a:gd name="T5" fmla="*/ 0 h 23"/>
                <a:gd name="T6" fmla="*/ 1 w 22"/>
                <a:gd name="T7" fmla="*/ 1 h 23"/>
                <a:gd name="T8" fmla="*/ 1 w 22"/>
                <a:gd name="T9" fmla="*/ 1 h 23"/>
                <a:gd name="T10" fmla="*/ 1 w 22"/>
                <a:gd name="T11" fmla="*/ 1 h 23"/>
                <a:gd name="T12" fmla="*/ 1 w 22"/>
                <a:gd name="T13" fmla="*/ 1 h 23"/>
                <a:gd name="T14" fmla="*/ 1 w 22"/>
                <a:gd name="T15" fmla="*/ 1 h 23"/>
                <a:gd name="T16" fmla="*/ 1 w 22"/>
                <a:gd name="T17" fmla="*/ 1 h 23"/>
                <a:gd name="T18" fmla="*/ 1 w 22"/>
                <a:gd name="T19" fmla="*/ 1 h 23"/>
                <a:gd name="T20" fmla="*/ 1 w 22"/>
                <a:gd name="T21" fmla="*/ 1 h 23"/>
                <a:gd name="T22" fmla="*/ 1 w 22"/>
                <a:gd name="T23" fmla="*/ 1 h 23"/>
                <a:gd name="T24" fmla="*/ 1 w 22"/>
                <a:gd name="T25" fmla="*/ 1 h 23"/>
                <a:gd name="T26" fmla="*/ 1 w 22"/>
                <a:gd name="T27" fmla="*/ 1 h 23"/>
                <a:gd name="T28" fmla="*/ 0 w 22"/>
                <a:gd name="T29" fmla="*/ 1 h 23"/>
                <a:gd name="T30" fmla="*/ 1 w 22"/>
                <a:gd name="T31" fmla="*/ 1 h 23"/>
                <a:gd name="T32" fmla="*/ 1 w 22"/>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3">
                  <a:moveTo>
                    <a:pt x="3" y="1"/>
                  </a:moveTo>
                  <a:lnTo>
                    <a:pt x="9" y="0"/>
                  </a:lnTo>
                  <a:lnTo>
                    <a:pt x="14" y="0"/>
                  </a:lnTo>
                  <a:lnTo>
                    <a:pt x="18" y="2"/>
                  </a:lnTo>
                  <a:lnTo>
                    <a:pt x="21" y="6"/>
                  </a:lnTo>
                  <a:lnTo>
                    <a:pt x="22" y="11"/>
                  </a:lnTo>
                  <a:lnTo>
                    <a:pt x="22" y="15"/>
                  </a:lnTo>
                  <a:lnTo>
                    <a:pt x="21" y="19"/>
                  </a:lnTo>
                  <a:lnTo>
                    <a:pt x="18" y="21"/>
                  </a:lnTo>
                  <a:lnTo>
                    <a:pt x="16" y="22"/>
                  </a:lnTo>
                  <a:lnTo>
                    <a:pt x="12" y="23"/>
                  </a:lnTo>
                  <a:lnTo>
                    <a:pt x="7" y="22"/>
                  </a:lnTo>
                  <a:lnTo>
                    <a:pt x="3" y="20"/>
                  </a:lnTo>
                  <a:lnTo>
                    <a:pt x="1" y="15"/>
                  </a:lnTo>
                  <a:lnTo>
                    <a:pt x="0" y="8"/>
                  </a:lnTo>
                  <a:lnTo>
                    <a:pt x="1" y="4"/>
                  </a:lnTo>
                  <a:lnTo>
                    <a:pt x="3"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14" name="Freeform 335">
              <a:extLst>
                <a:ext uri="{FF2B5EF4-FFF2-40B4-BE49-F238E27FC236}">
                  <a16:creationId xmlns:a16="http://schemas.microsoft.com/office/drawing/2014/main" xmlns="" id="{C72177D9-DCF6-440C-9CE4-BE35805EEE50}"/>
                </a:ext>
              </a:extLst>
            </p:cNvPr>
            <p:cNvSpPr>
              <a:spLocks/>
            </p:cNvSpPr>
            <p:nvPr/>
          </p:nvSpPr>
          <p:spPr bwMode="auto">
            <a:xfrm>
              <a:off x="2296" y="1154"/>
              <a:ext cx="9" cy="8"/>
            </a:xfrm>
            <a:custGeom>
              <a:avLst/>
              <a:gdLst>
                <a:gd name="T0" fmla="*/ 0 w 19"/>
                <a:gd name="T1" fmla="*/ 1 h 15"/>
                <a:gd name="T2" fmla="*/ 0 w 19"/>
                <a:gd name="T3" fmla="*/ 0 h 15"/>
                <a:gd name="T4" fmla="*/ 0 w 19"/>
                <a:gd name="T5" fmla="*/ 0 h 15"/>
                <a:gd name="T6" fmla="*/ 0 w 19"/>
                <a:gd name="T7" fmla="*/ 0 h 15"/>
                <a:gd name="T8" fmla="*/ 0 w 19"/>
                <a:gd name="T9" fmla="*/ 1 h 15"/>
                <a:gd name="T10" fmla="*/ 0 w 19"/>
                <a:gd name="T11" fmla="*/ 1 h 15"/>
                <a:gd name="T12" fmla="*/ 0 w 19"/>
                <a:gd name="T13" fmla="*/ 1 h 15"/>
                <a:gd name="T14" fmla="*/ 0 w 19"/>
                <a:gd name="T15" fmla="*/ 1 h 15"/>
                <a:gd name="T16" fmla="*/ 0 w 19"/>
                <a:gd name="T17" fmla="*/ 1 h 15"/>
                <a:gd name="T18" fmla="*/ 0 w 19"/>
                <a:gd name="T19" fmla="*/ 1 h 15"/>
                <a:gd name="T20" fmla="*/ 0 w 19"/>
                <a:gd name="T21" fmla="*/ 1 h 15"/>
                <a:gd name="T22" fmla="*/ 0 w 19"/>
                <a:gd name="T23" fmla="*/ 1 h 15"/>
                <a:gd name="T24" fmla="*/ 0 w 19"/>
                <a:gd name="T25" fmla="*/ 1 h 15"/>
                <a:gd name="T26" fmla="*/ 0 w 19"/>
                <a:gd name="T27" fmla="*/ 1 h 15"/>
                <a:gd name="T28" fmla="*/ 0 w 19"/>
                <a:gd name="T29" fmla="*/ 1 h 15"/>
                <a:gd name="T30" fmla="*/ 0 w 19"/>
                <a:gd name="T31" fmla="*/ 1 h 15"/>
                <a:gd name="T32" fmla="*/ 0 w 19"/>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5">
                  <a:moveTo>
                    <a:pt x="3" y="1"/>
                  </a:moveTo>
                  <a:lnTo>
                    <a:pt x="6" y="0"/>
                  </a:lnTo>
                  <a:lnTo>
                    <a:pt x="11" y="0"/>
                  </a:lnTo>
                  <a:lnTo>
                    <a:pt x="14" y="0"/>
                  </a:lnTo>
                  <a:lnTo>
                    <a:pt x="17" y="3"/>
                  </a:lnTo>
                  <a:lnTo>
                    <a:pt x="19" y="5"/>
                  </a:lnTo>
                  <a:lnTo>
                    <a:pt x="19" y="7"/>
                  </a:lnTo>
                  <a:lnTo>
                    <a:pt x="18" y="10"/>
                  </a:lnTo>
                  <a:lnTo>
                    <a:pt x="17" y="13"/>
                  </a:lnTo>
                  <a:lnTo>
                    <a:pt x="13" y="15"/>
                  </a:lnTo>
                  <a:lnTo>
                    <a:pt x="8" y="14"/>
                  </a:lnTo>
                  <a:lnTo>
                    <a:pt x="4" y="13"/>
                  </a:lnTo>
                  <a:lnTo>
                    <a:pt x="3" y="12"/>
                  </a:lnTo>
                  <a:lnTo>
                    <a:pt x="2" y="11"/>
                  </a:lnTo>
                  <a:lnTo>
                    <a:pt x="0" y="8"/>
                  </a:lnTo>
                  <a:lnTo>
                    <a:pt x="0" y="5"/>
                  </a:lnTo>
                  <a:lnTo>
                    <a:pt x="3"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15" name="Freeform 336">
              <a:extLst>
                <a:ext uri="{FF2B5EF4-FFF2-40B4-BE49-F238E27FC236}">
                  <a16:creationId xmlns:a16="http://schemas.microsoft.com/office/drawing/2014/main" xmlns="" id="{63A95A17-397B-4F27-BA93-65847FDC53D3}"/>
                </a:ext>
              </a:extLst>
            </p:cNvPr>
            <p:cNvSpPr>
              <a:spLocks/>
            </p:cNvSpPr>
            <p:nvPr/>
          </p:nvSpPr>
          <p:spPr bwMode="auto">
            <a:xfrm>
              <a:off x="2316" y="1172"/>
              <a:ext cx="12" cy="12"/>
            </a:xfrm>
            <a:custGeom>
              <a:avLst/>
              <a:gdLst>
                <a:gd name="T0" fmla="*/ 1 w 24"/>
                <a:gd name="T1" fmla="*/ 1 h 23"/>
                <a:gd name="T2" fmla="*/ 1 w 24"/>
                <a:gd name="T3" fmla="*/ 1 h 23"/>
                <a:gd name="T4" fmla="*/ 1 w 24"/>
                <a:gd name="T5" fmla="*/ 0 h 23"/>
                <a:gd name="T6" fmla="*/ 1 w 24"/>
                <a:gd name="T7" fmla="*/ 0 h 23"/>
                <a:gd name="T8" fmla="*/ 1 w 24"/>
                <a:gd name="T9" fmla="*/ 1 h 23"/>
                <a:gd name="T10" fmla="*/ 1 w 24"/>
                <a:gd name="T11" fmla="*/ 1 h 23"/>
                <a:gd name="T12" fmla="*/ 1 w 24"/>
                <a:gd name="T13" fmla="*/ 1 h 23"/>
                <a:gd name="T14" fmla="*/ 1 w 24"/>
                <a:gd name="T15" fmla="*/ 1 h 23"/>
                <a:gd name="T16" fmla="*/ 1 w 24"/>
                <a:gd name="T17" fmla="*/ 1 h 23"/>
                <a:gd name="T18" fmla="*/ 1 w 24"/>
                <a:gd name="T19" fmla="*/ 1 h 23"/>
                <a:gd name="T20" fmla="*/ 1 w 24"/>
                <a:gd name="T21" fmla="*/ 1 h 23"/>
                <a:gd name="T22" fmla="*/ 1 w 24"/>
                <a:gd name="T23" fmla="*/ 1 h 23"/>
                <a:gd name="T24" fmla="*/ 1 w 24"/>
                <a:gd name="T25" fmla="*/ 1 h 23"/>
                <a:gd name="T26" fmla="*/ 1 w 24"/>
                <a:gd name="T27" fmla="*/ 1 h 23"/>
                <a:gd name="T28" fmla="*/ 0 w 24"/>
                <a:gd name="T29" fmla="*/ 1 h 23"/>
                <a:gd name="T30" fmla="*/ 0 w 24"/>
                <a:gd name="T31" fmla="*/ 1 h 23"/>
                <a:gd name="T32" fmla="*/ 1 w 24"/>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3">
                  <a:moveTo>
                    <a:pt x="2" y="6"/>
                  </a:moveTo>
                  <a:lnTo>
                    <a:pt x="7" y="2"/>
                  </a:lnTo>
                  <a:lnTo>
                    <a:pt x="11" y="0"/>
                  </a:lnTo>
                  <a:lnTo>
                    <a:pt x="15" y="0"/>
                  </a:lnTo>
                  <a:lnTo>
                    <a:pt x="19" y="3"/>
                  </a:lnTo>
                  <a:lnTo>
                    <a:pt x="23" y="7"/>
                  </a:lnTo>
                  <a:lnTo>
                    <a:pt x="24" y="10"/>
                  </a:lnTo>
                  <a:lnTo>
                    <a:pt x="24" y="15"/>
                  </a:lnTo>
                  <a:lnTo>
                    <a:pt x="22" y="18"/>
                  </a:lnTo>
                  <a:lnTo>
                    <a:pt x="18" y="22"/>
                  </a:lnTo>
                  <a:lnTo>
                    <a:pt x="12" y="23"/>
                  </a:lnTo>
                  <a:lnTo>
                    <a:pt x="7" y="23"/>
                  </a:lnTo>
                  <a:lnTo>
                    <a:pt x="3" y="21"/>
                  </a:lnTo>
                  <a:lnTo>
                    <a:pt x="1" y="17"/>
                  </a:lnTo>
                  <a:lnTo>
                    <a:pt x="0" y="13"/>
                  </a:lnTo>
                  <a:lnTo>
                    <a:pt x="0" y="9"/>
                  </a:lnTo>
                  <a:lnTo>
                    <a:pt x="2" y="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16" name="Freeform 337">
              <a:extLst>
                <a:ext uri="{FF2B5EF4-FFF2-40B4-BE49-F238E27FC236}">
                  <a16:creationId xmlns:a16="http://schemas.microsoft.com/office/drawing/2014/main" xmlns="" id="{256641D4-7110-4C6F-B2C5-E740E011C0C1}"/>
                </a:ext>
              </a:extLst>
            </p:cNvPr>
            <p:cNvSpPr>
              <a:spLocks/>
            </p:cNvSpPr>
            <p:nvPr/>
          </p:nvSpPr>
          <p:spPr bwMode="auto">
            <a:xfrm>
              <a:off x="2271" y="1168"/>
              <a:ext cx="14" cy="13"/>
            </a:xfrm>
            <a:custGeom>
              <a:avLst/>
              <a:gdLst>
                <a:gd name="T0" fmla="*/ 1 w 26"/>
                <a:gd name="T1" fmla="*/ 0 h 25"/>
                <a:gd name="T2" fmla="*/ 1 w 26"/>
                <a:gd name="T3" fmla="*/ 1 h 25"/>
                <a:gd name="T4" fmla="*/ 1 w 26"/>
                <a:gd name="T5" fmla="*/ 1 h 25"/>
                <a:gd name="T6" fmla="*/ 1 w 26"/>
                <a:gd name="T7" fmla="*/ 1 h 25"/>
                <a:gd name="T8" fmla="*/ 1 w 26"/>
                <a:gd name="T9" fmla="*/ 1 h 25"/>
                <a:gd name="T10" fmla="*/ 1 w 26"/>
                <a:gd name="T11" fmla="*/ 1 h 25"/>
                <a:gd name="T12" fmla="*/ 1 w 26"/>
                <a:gd name="T13" fmla="*/ 1 h 25"/>
                <a:gd name="T14" fmla="*/ 1 w 26"/>
                <a:gd name="T15" fmla="*/ 1 h 25"/>
                <a:gd name="T16" fmla="*/ 1 w 26"/>
                <a:gd name="T17" fmla="*/ 1 h 25"/>
                <a:gd name="T18" fmla="*/ 1 w 26"/>
                <a:gd name="T19" fmla="*/ 1 h 25"/>
                <a:gd name="T20" fmla="*/ 1 w 26"/>
                <a:gd name="T21" fmla="*/ 1 h 25"/>
                <a:gd name="T22" fmla="*/ 1 w 26"/>
                <a:gd name="T23" fmla="*/ 1 h 25"/>
                <a:gd name="T24" fmla="*/ 0 w 26"/>
                <a:gd name="T25" fmla="*/ 1 h 25"/>
                <a:gd name="T26" fmla="*/ 1 w 26"/>
                <a:gd name="T27" fmla="*/ 1 h 25"/>
                <a:gd name="T28" fmla="*/ 1 w 26"/>
                <a:gd name="T29" fmla="*/ 1 h 25"/>
                <a:gd name="T30" fmla="*/ 1 w 26"/>
                <a:gd name="T31" fmla="*/ 1 h 25"/>
                <a:gd name="T32" fmla="*/ 1 w 26"/>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 h="25">
                  <a:moveTo>
                    <a:pt x="14" y="0"/>
                  </a:moveTo>
                  <a:lnTo>
                    <a:pt x="19" y="1"/>
                  </a:lnTo>
                  <a:lnTo>
                    <a:pt x="24" y="2"/>
                  </a:lnTo>
                  <a:lnTo>
                    <a:pt x="25" y="6"/>
                  </a:lnTo>
                  <a:lnTo>
                    <a:pt x="26" y="11"/>
                  </a:lnTo>
                  <a:lnTo>
                    <a:pt x="25" y="17"/>
                  </a:lnTo>
                  <a:lnTo>
                    <a:pt x="23" y="22"/>
                  </a:lnTo>
                  <a:lnTo>
                    <a:pt x="19" y="24"/>
                  </a:lnTo>
                  <a:lnTo>
                    <a:pt x="15" y="25"/>
                  </a:lnTo>
                  <a:lnTo>
                    <a:pt x="9" y="24"/>
                  </a:lnTo>
                  <a:lnTo>
                    <a:pt x="4" y="21"/>
                  </a:lnTo>
                  <a:lnTo>
                    <a:pt x="1" y="18"/>
                  </a:lnTo>
                  <a:lnTo>
                    <a:pt x="0" y="14"/>
                  </a:lnTo>
                  <a:lnTo>
                    <a:pt x="1" y="9"/>
                  </a:lnTo>
                  <a:lnTo>
                    <a:pt x="3" y="5"/>
                  </a:lnTo>
                  <a:lnTo>
                    <a:pt x="8" y="1"/>
                  </a:lnTo>
                  <a:lnTo>
                    <a:pt x="14" y="0"/>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17" name="Freeform 338">
              <a:extLst>
                <a:ext uri="{FF2B5EF4-FFF2-40B4-BE49-F238E27FC236}">
                  <a16:creationId xmlns:a16="http://schemas.microsoft.com/office/drawing/2014/main" xmlns="" id="{F7E3183F-B67B-4BEB-8861-9AE459DCE741}"/>
                </a:ext>
              </a:extLst>
            </p:cNvPr>
            <p:cNvSpPr>
              <a:spLocks/>
            </p:cNvSpPr>
            <p:nvPr/>
          </p:nvSpPr>
          <p:spPr bwMode="auto">
            <a:xfrm>
              <a:off x="2265" y="1139"/>
              <a:ext cx="13" cy="13"/>
            </a:xfrm>
            <a:custGeom>
              <a:avLst/>
              <a:gdLst>
                <a:gd name="T0" fmla="*/ 0 w 27"/>
                <a:gd name="T1" fmla="*/ 1 h 26"/>
                <a:gd name="T2" fmla="*/ 0 w 27"/>
                <a:gd name="T3" fmla="*/ 1 h 26"/>
                <a:gd name="T4" fmla="*/ 0 w 27"/>
                <a:gd name="T5" fmla="*/ 1 h 26"/>
                <a:gd name="T6" fmla="*/ 0 w 27"/>
                <a:gd name="T7" fmla="*/ 1 h 26"/>
                <a:gd name="T8" fmla="*/ 0 w 27"/>
                <a:gd name="T9" fmla="*/ 0 h 26"/>
                <a:gd name="T10" fmla="*/ 0 w 27"/>
                <a:gd name="T11" fmla="*/ 0 h 26"/>
                <a:gd name="T12" fmla="*/ 0 w 27"/>
                <a:gd name="T13" fmla="*/ 1 h 26"/>
                <a:gd name="T14" fmla="*/ 0 w 27"/>
                <a:gd name="T15" fmla="*/ 1 h 26"/>
                <a:gd name="T16" fmla="*/ 0 w 27"/>
                <a:gd name="T17" fmla="*/ 1 h 26"/>
                <a:gd name="T18" fmla="*/ 0 w 27"/>
                <a:gd name="T19" fmla="*/ 1 h 26"/>
                <a:gd name="T20" fmla="*/ 0 w 27"/>
                <a:gd name="T21" fmla="*/ 1 h 26"/>
                <a:gd name="T22" fmla="*/ 0 w 27"/>
                <a:gd name="T23" fmla="*/ 1 h 26"/>
                <a:gd name="T24" fmla="*/ 0 w 27"/>
                <a:gd name="T25" fmla="*/ 1 h 26"/>
                <a:gd name="T26" fmla="*/ 0 w 27"/>
                <a:gd name="T27" fmla="*/ 1 h 26"/>
                <a:gd name="T28" fmla="*/ 0 w 27"/>
                <a:gd name="T29" fmla="*/ 1 h 26"/>
                <a:gd name="T30" fmla="*/ 0 w 27"/>
                <a:gd name="T31" fmla="*/ 1 h 26"/>
                <a:gd name="T32" fmla="*/ 0 w 27"/>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26">
                  <a:moveTo>
                    <a:pt x="0" y="14"/>
                  </a:moveTo>
                  <a:lnTo>
                    <a:pt x="0" y="8"/>
                  </a:lnTo>
                  <a:lnTo>
                    <a:pt x="4" y="4"/>
                  </a:lnTo>
                  <a:lnTo>
                    <a:pt x="8" y="1"/>
                  </a:lnTo>
                  <a:lnTo>
                    <a:pt x="13" y="0"/>
                  </a:lnTo>
                  <a:lnTo>
                    <a:pt x="18" y="0"/>
                  </a:lnTo>
                  <a:lnTo>
                    <a:pt x="22" y="3"/>
                  </a:lnTo>
                  <a:lnTo>
                    <a:pt x="25" y="5"/>
                  </a:lnTo>
                  <a:lnTo>
                    <a:pt x="27" y="8"/>
                  </a:lnTo>
                  <a:lnTo>
                    <a:pt x="27" y="13"/>
                  </a:lnTo>
                  <a:lnTo>
                    <a:pt x="25" y="18"/>
                  </a:lnTo>
                  <a:lnTo>
                    <a:pt x="22" y="22"/>
                  </a:lnTo>
                  <a:lnTo>
                    <a:pt x="18" y="26"/>
                  </a:lnTo>
                  <a:lnTo>
                    <a:pt x="14" y="26"/>
                  </a:lnTo>
                  <a:lnTo>
                    <a:pt x="8" y="23"/>
                  </a:lnTo>
                  <a:lnTo>
                    <a:pt x="2" y="20"/>
                  </a:lnTo>
                  <a:lnTo>
                    <a:pt x="0" y="14"/>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18" name="Freeform 339">
              <a:extLst>
                <a:ext uri="{FF2B5EF4-FFF2-40B4-BE49-F238E27FC236}">
                  <a16:creationId xmlns:a16="http://schemas.microsoft.com/office/drawing/2014/main" xmlns="" id="{B7954773-940A-4A20-AC00-A9972CD8FD71}"/>
                </a:ext>
              </a:extLst>
            </p:cNvPr>
            <p:cNvSpPr>
              <a:spLocks/>
            </p:cNvSpPr>
            <p:nvPr/>
          </p:nvSpPr>
          <p:spPr bwMode="auto">
            <a:xfrm>
              <a:off x="2244" y="1139"/>
              <a:ext cx="11" cy="11"/>
            </a:xfrm>
            <a:custGeom>
              <a:avLst/>
              <a:gdLst>
                <a:gd name="T0" fmla="*/ 0 w 23"/>
                <a:gd name="T1" fmla="*/ 1 h 22"/>
                <a:gd name="T2" fmla="*/ 0 w 23"/>
                <a:gd name="T3" fmla="*/ 1 h 22"/>
                <a:gd name="T4" fmla="*/ 0 w 23"/>
                <a:gd name="T5" fmla="*/ 1 h 22"/>
                <a:gd name="T6" fmla="*/ 0 w 23"/>
                <a:gd name="T7" fmla="*/ 1 h 22"/>
                <a:gd name="T8" fmla="*/ 0 w 23"/>
                <a:gd name="T9" fmla="*/ 0 h 22"/>
                <a:gd name="T10" fmla="*/ 0 w 23"/>
                <a:gd name="T11" fmla="*/ 0 h 22"/>
                <a:gd name="T12" fmla="*/ 0 w 23"/>
                <a:gd name="T13" fmla="*/ 1 h 22"/>
                <a:gd name="T14" fmla="*/ 0 w 23"/>
                <a:gd name="T15" fmla="*/ 1 h 22"/>
                <a:gd name="T16" fmla="*/ 0 w 23"/>
                <a:gd name="T17" fmla="*/ 1 h 22"/>
                <a:gd name="T18" fmla="*/ 0 w 23"/>
                <a:gd name="T19" fmla="*/ 1 h 22"/>
                <a:gd name="T20" fmla="*/ 0 w 23"/>
                <a:gd name="T21" fmla="*/ 1 h 22"/>
                <a:gd name="T22" fmla="*/ 0 w 23"/>
                <a:gd name="T23" fmla="*/ 1 h 22"/>
                <a:gd name="T24" fmla="*/ 0 w 23"/>
                <a:gd name="T25" fmla="*/ 1 h 22"/>
                <a:gd name="T26" fmla="*/ 0 w 23"/>
                <a:gd name="T27" fmla="*/ 1 h 22"/>
                <a:gd name="T28" fmla="*/ 0 w 23"/>
                <a:gd name="T29" fmla="*/ 1 h 22"/>
                <a:gd name="T30" fmla="*/ 0 w 23"/>
                <a:gd name="T31" fmla="*/ 1 h 22"/>
                <a:gd name="T32" fmla="*/ 0 w 23"/>
                <a:gd name="T33" fmla="*/ 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22">
                  <a:moveTo>
                    <a:pt x="0" y="14"/>
                  </a:moveTo>
                  <a:lnTo>
                    <a:pt x="1" y="9"/>
                  </a:lnTo>
                  <a:lnTo>
                    <a:pt x="3" y="5"/>
                  </a:lnTo>
                  <a:lnTo>
                    <a:pt x="7" y="1"/>
                  </a:lnTo>
                  <a:lnTo>
                    <a:pt x="11" y="0"/>
                  </a:lnTo>
                  <a:lnTo>
                    <a:pt x="16" y="0"/>
                  </a:lnTo>
                  <a:lnTo>
                    <a:pt x="19" y="2"/>
                  </a:lnTo>
                  <a:lnTo>
                    <a:pt x="21" y="6"/>
                  </a:lnTo>
                  <a:lnTo>
                    <a:pt x="23" y="9"/>
                  </a:lnTo>
                  <a:lnTo>
                    <a:pt x="21" y="14"/>
                  </a:lnTo>
                  <a:lnTo>
                    <a:pt x="20" y="17"/>
                  </a:lnTo>
                  <a:lnTo>
                    <a:pt x="17" y="20"/>
                  </a:lnTo>
                  <a:lnTo>
                    <a:pt x="13" y="22"/>
                  </a:lnTo>
                  <a:lnTo>
                    <a:pt x="9" y="22"/>
                  </a:lnTo>
                  <a:lnTo>
                    <a:pt x="4" y="21"/>
                  </a:lnTo>
                  <a:lnTo>
                    <a:pt x="1" y="17"/>
                  </a:lnTo>
                  <a:lnTo>
                    <a:pt x="0" y="14"/>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19" name="Freeform 340">
              <a:extLst>
                <a:ext uri="{FF2B5EF4-FFF2-40B4-BE49-F238E27FC236}">
                  <a16:creationId xmlns:a16="http://schemas.microsoft.com/office/drawing/2014/main" xmlns="" id="{8B08601A-4CDA-4DA5-AFEF-1951C2486743}"/>
                </a:ext>
              </a:extLst>
            </p:cNvPr>
            <p:cNvSpPr>
              <a:spLocks/>
            </p:cNvSpPr>
            <p:nvPr/>
          </p:nvSpPr>
          <p:spPr bwMode="auto">
            <a:xfrm>
              <a:off x="2261" y="1120"/>
              <a:ext cx="12" cy="11"/>
            </a:xfrm>
            <a:custGeom>
              <a:avLst/>
              <a:gdLst>
                <a:gd name="T0" fmla="*/ 0 w 24"/>
                <a:gd name="T1" fmla="*/ 0 h 23"/>
                <a:gd name="T2" fmla="*/ 1 w 24"/>
                <a:gd name="T3" fmla="*/ 0 h 23"/>
                <a:gd name="T4" fmla="*/ 1 w 24"/>
                <a:gd name="T5" fmla="*/ 0 h 23"/>
                <a:gd name="T6" fmla="*/ 1 w 24"/>
                <a:gd name="T7" fmla="*/ 0 h 23"/>
                <a:gd name="T8" fmla="*/ 1 w 24"/>
                <a:gd name="T9" fmla="*/ 0 h 23"/>
                <a:gd name="T10" fmla="*/ 1 w 24"/>
                <a:gd name="T11" fmla="*/ 0 h 23"/>
                <a:gd name="T12" fmla="*/ 1 w 24"/>
                <a:gd name="T13" fmla="*/ 0 h 23"/>
                <a:gd name="T14" fmla="*/ 1 w 24"/>
                <a:gd name="T15" fmla="*/ 0 h 23"/>
                <a:gd name="T16" fmla="*/ 1 w 24"/>
                <a:gd name="T17" fmla="*/ 0 h 23"/>
                <a:gd name="T18" fmla="*/ 1 w 24"/>
                <a:gd name="T19" fmla="*/ 0 h 23"/>
                <a:gd name="T20" fmla="*/ 1 w 24"/>
                <a:gd name="T21" fmla="*/ 0 h 23"/>
                <a:gd name="T22" fmla="*/ 1 w 24"/>
                <a:gd name="T23" fmla="*/ 0 h 23"/>
                <a:gd name="T24" fmla="*/ 1 w 24"/>
                <a:gd name="T25" fmla="*/ 0 h 23"/>
                <a:gd name="T26" fmla="*/ 1 w 24"/>
                <a:gd name="T27" fmla="*/ 0 h 23"/>
                <a:gd name="T28" fmla="*/ 1 w 24"/>
                <a:gd name="T29" fmla="*/ 0 h 23"/>
                <a:gd name="T30" fmla="*/ 1 w 24"/>
                <a:gd name="T31" fmla="*/ 0 h 23"/>
                <a:gd name="T32" fmla="*/ 0 w 24"/>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3">
                  <a:moveTo>
                    <a:pt x="0" y="13"/>
                  </a:moveTo>
                  <a:lnTo>
                    <a:pt x="1" y="8"/>
                  </a:lnTo>
                  <a:lnTo>
                    <a:pt x="4" y="5"/>
                  </a:lnTo>
                  <a:lnTo>
                    <a:pt x="6" y="2"/>
                  </a:lnTo>
                  <a:lnTo>
                    <a:pt x="11" y="0"/>
                  </a:lnTo>
                  <a:lnTo>
                    <a:pt x="15" y="0"/>
                  </a:lnTo>
                  <a:lnTo>
                    <a:pt x="20" y="2"/>
                  </a:lnTo>
                  <a:lnTo>
                    <a:pt x="22" y="5"/>
                  </a:lnTo>
                  <a:lnTo>
                    <a:pt x="24" y="8"/>
                  </a:lnTo>
                  <a:lnTo>
                    <a:pt x="23" y="13"/>
                  </a:lnTo>
                  <a:lnTo>
                    <a:pt x="22" y="17"/>
                  </a:lnTo>
                  <a:lnTo>
                    <a:pt x="19" y="21"/>
                  </a:lnTo>
                  <a:lnTo>
                    <a:pt x="15" y="23"/>
                  </a:lnTo>
                  <a:lnTo>
                    <a:pt x="9" y="23"/>
                  </a:lnTo>
                  <a:lnTo>
                    <a:pt x="5" y="21"/>
                  </a:lnTo>
                  <a:lnTo>
                    <a:pt x="1" y="17"/>
                  </a:lnTo>
                  <a:lnTo>
                    <a:pt x="0" y="13"/>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20" name="Freeform 341">
              <a:extLst>
                <a:ext uri="{FF2B5EF4-FFF2-40B4-BE49-F238E27FC236}">
                  <a16:creationId xmlns:a16="http://schemas.microsoft.com/office/drawing/2014/main" xmlns="" id="{ED4ACB46-4CAB-402B-826A-784EE8C6BD88}"/>
                </a:ext>
              </a:extLst>
            </p:cNvPr>
            <p:cNvSpPr>
              <a:spLocks/>
            </p:cNvSpPr>
            <p:nvPr/>
          </p:nvSpPr>
          <p:spPr bwMode="auto">
            <a:xfrm>
              <a:off x="2670" y="1074"/>
              <a:ext cx="98" cy="95"/>
            </a:xfrm>
            <a:custGeom>
              <a:avLst/>
              <a:gdLst>
                <a:gd name="T0" fmla="*/ 5 w 195"/>
                <a:gd name="T1" fmla="*/ 5 h 190"/>
                <a:gd name="T2" fmla="*/ 6 w 195"/>
                <a:gd name="T3" fmla="*/ 5 h 190"/>
                <a:gd name="T4" fmla="*/ 6 w 195"/>
                <a:gd name="T5" fmla="*/ 4 h 190"/>
                <a:gd name="T6" fmla="*/ 5 w 195"/>
                <a:gd name="T7" fmla="*/ 4 h 190"/>
                <a:gd name="T8" fmla="*/ 5 w 195"/>
                <a:gd name="T9" fmla="*/ 3 h 190"/>
                <a:gd name="T10" fmla="*/ 4 w 195"/>
                <a:gd name="T11" fmla="*/ 3 h 190"/>
                <a:gd name="T12" fmla="*/ 5 w 195"/>
                <a:gd name="T13" fmla="*/ 3 h 190"/>
                <a:gd name="T14" fmla="*/ 5 w 195"/>
                <a:gd name="T15" fmla="*/ 3 h 190"/>
                <a:gd name="T16" fmla="*/ 5 w 195"/>
                <a:gd name="T17" fmla="*/ 4 h 190"/>
                <a:gd name="T18" fmla="*/ 6 w 195"/>
                <a:gd name="T19" fmla="*/ 4 h 190"/>
                <a:gd name="T20" fmla="*/ 7 w 195"/>
                <a:gd name="T21" fmla="*/ 3 h 190"/>
                <a:gd name="T22" fmla="*/ 6 w 195"/>
                <a:gd name="T23" fmla="*/ 2 h 190"/>
                <a:gd name="T24" fmla="*/ 6 w 195"/>
                <a:gd name="T25" fmla="*/ 2 h 190"/>
                <a:gd name="T26" fmla="*/ 6 w 195"/>
                <a:gd name="T27" fmla="*/ 2 h 190"/>
                <a:gd name="T28" fmla="*/ 5 w 195"/>
                <a:gd name="T29" fmla="*/ 2 h 190"/>
                <a:gd name="T30" fmla="*/ 5 w 195"/>
                <a:gd name="T31" fmla="*/ 2 h 190"/>
                <a:gd name="T32" fmla="*/ 5 w 195"/>
                <a:gd name="T33" fmla="*/ 1 h 190"/>
                <a:gd name="T34" fmla="*/ 5 w 195"/>
                <a:gd name="T35" fmla="*/ 1 h 190"/>
                <a:gd name="T36" fmla="*/ 5 w 195"/>
                <a:gd name="T37" fmla="*/ 0 h 190"/>
                <a:gd name="T38" fmla="*/ 4 w 195"/>
                <a:gd name="T39" fmla="*/ 1 h 190"/>
                <a:gd name="T40" fmla="*/ 4 w 195"/>
                <a:gd name="T41" fmla="*/ 1 h 190"/>
                <a:gd name="T42" fmla="*/ 4 w 195"/>
                <a:gd name="T43" fmla="*/ 2 h 190"/>
                <a:gd name="T44" fmla="*/ 4 w 195"/>
                <a:gd name="T45" fmla="*/ 2 h 190"/>
                <a:gd name="T46" fmla="*/ 4 w 195"/>
                <a:gd name="T47" fmla="*/ 2 h 190"/>
                <a:gd name="T48" fmla="*/ 4 w 195"/>
                <a:gd name="T49" fmla="*/ 1 h 190"/>
                <a:gd name="T50" fmla="*/ 3 w 195"/>
                <a:gd name="T51" fmla="*/ 1 h 190"/>
                <a:gd name="T52" fmla="*/ 2 w 195"/>
                <a:gd name="T53" fmla="*/ 1 h 190"/>
                <a:gd name="T54" fmla="*/ 1 w 195"/>
                <a:gd name="T55" fmla="*/ 1 h 190"/>
                <a:gd name="T56" fmla="*/ 1 w 195"/>
                <a:gd name="T57" fmla="*/ 2 h 190"/>
                <a:gd name="T58" fmla="*/ 1 w 195"/>
                <a:gd name="T59" fmla="*/ 2 h 190"/>
                <a:gd name="T60" fmla="*/ 2 w 195"/>
                <a:gd name="T61" fmla="*/ 2 h 190"/>
                <a:gd name="T62" fmla="*/ 2 w 195"/>
                <a:gd name="T63" fmla="*/ 3 h 190"/>
                <a:gd name="T64" fmla="*/ 2 w 195"/>
                <a:gd name="T65" fmla="*/ 3 h 190"/>
                <a:gd name="T66" fmla="*/ 2 w 195"/>
                <a:gd name="T67" fmla="*/ 3 h 190"/>
                <a:gd name="T68" fmla="*/ 1 w 195"/>
                <a:gd name="T69" fmla="*/ 3 h 190"/>
                <a:gd name="T70" fmla="*/ 1 w 195"/>
                <a:gd name="T71" fmla="*/ 4 h 190"/>
                <a:gd name="T72" fmla="*/ 0 w 195"/>
                <a:gd name="T73" fmla="*/ 4 h 190"/>
                <a:gd name="T74" fmla="*/ 1 w 195"/>
                <a:gd name="T75" fmla="*/ 5 h 190"/>
                <a:gd name="T76" fmla="*/ 1 w 195"/>
                <a:gd name="T77" fmla="*/ 5 h 190"/>
                <a:gd name="T78" fmla="*/ 2 w 195"/>
                <a:gd name="T79" fmla="*/ 5 h 190"/>
                <a:gd name="T80" fmla="*/ 2 w 195"/>
                <a:gd name="T81" fmla="*/ 4 h 190"/>
                <a:gd name="T82" fmla="*/ 2 w 195"/>
                <a:gd name="T83" fmla="*/ 4 h 190"/>
                <a:gd name="T84" fmla="*/ 3 w 195"/>
                <a:gd name="T85" fmla="*/ 4 h 190"/>
                <a:gd name="T86" fmla="*/ 3 w 195"/>
                <a:gd name="T87" fmla="*/ 4 h 190"/>
                <a:gd name="T88" fmla="*/ 3 w 195"/>
                <a:gd name="T89" fmla="*/ 4 h 190"/>
                <a:gd name="T90" fmla="*/ 2 w 195"/>
                <a:gd name="T91" fmla="*/ 5 h 190"/>
                <a:gd name="T92" fmla="*/ 2 w 195"/>
                <a:gd name="T93" fmla="*/ 6 h 190"/>
                <a:gd name="T94" fmla="*/ 3 w 195"/>
                <a:gd name="T95" fmla="*/ 6 h 190"/>
                <a:gd name="T96" fmla="*/ 3 w 195"/>
                <a:gd name="T97" fmla="*/ 6 h 190"/>
                <a:gd name="T98" fmla="*/ 4 w 195"/>
                <a:gd name="T99" fmla="*/ 6 h 190"/>
                <a:gd name="T100" fmla="*/ 4 w 195"/>
                <a:gd name="T101" fmla="*/ 6 h 190"/>
                <a:gd name="T102" fmla="*/ 4 w 195"/>
                <a:gd name="T103" fmla="*/ 5 h 190"/>
                <a:gd name="T104" fmla="*/ 4 w 195"/>
                <a:gd name="T105" fmla="*/ 4 h 190"/>
                <a:gd name="T106" fmla="*/ 4 w 195"/>
                <a:gd name="T107" fmla="*/ 4 h 190"/>
                <a:gd name="T108" fmla="*/ 4 w 195"/>
                <a:gd name="T109" fmla="*/ 4 h 190"/>
                <a:gd name="T110" fmla="*/ 4 w 195"/>
                <a:gd name="T111" fmla="*/ 5 h 19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5" h="190">
                  <a:moveTo>
                    <a:pt x="140" y="152"/>
                  </a:moveTo>
                  <a:lnTo>
                    <a:pt x="146" y="152"/>
                  </a:lnTo>
                  <a:lnTo>
                    <a:pt x="154" y="150"/>
                  </a:lnTo>
                  <a:lnTo>
                    <a:pt x="161" y="146"/>
                  </a:lnTo>
                  <a:lnTo>
                    <a:pt x="167" y="142"/>
                  </a:lnTo>
                  <a:lnTo>
                    <a:pt x="171" y="136"/>
                  </a:lnTo>
                  <a:lnTo>
                    <a:pt x="173" y="128"/>
                  </a:lnTo>
                  <a:lnTo>
                    <a:pt x="172" y="119"/>
                  </a:lnTo>
                  <a:lnTo>
                    <a:pt x="167" y="107"/>
                  </a:lnTo>
                  <a:lnTo>
                    <a:pt x="162" y="103"/>
                  </a:lnTo>
                  <a:lnTo>
                    <a:pt x="156" y="103"/>
                  </a:lnTo>
                  <a:lnTo>
                    <a:pt x="149" y="103"/>
                  </a:lnTo>
                  <a:lnTo>
                    <a:pt x="145" y="105"/>
                  </a:lnTo>
                  <a:lnTo>
                    <a:pt x="140" y="100"/>
                  </a:lnTo>
                  <a:lnTo>
                    <a:pt x="135" y="95"/>
                  </a:lnTo>
                  <a:lnTo>
                    <a:pt x="132" y="90"/>
                  </a:lnTo>
                  <a:lnTo>
                    <a:pt x="129" y="85"/>
                  </a:lnTo>
                  <a:lnTo>
                    <a:pt x="127" y="81"/>
                  </a:lnTo>
                  <a:lnTo>
                    <a:pt x="127" y="80"/>
                  </a:lnTo>
                  <a:lnTo>
                    <a:pt x="131" y="81"/>
                  </a:lnTo>
                  <a:lnTo>
                    <a:pt x="137" y="83"/>
                  </a:lnTo>
                  <a:lnTo>
                    <a:pt x="144" y="84"/>
                  </a:lnTo>
                  <a:lnTo>
                    <a:pt x="148" y="85"/>
                  </a:lnTo>
                  <a:lnTo>
                    <a:pt x="152" y="88"/>
                  </a:lnTo>
                  <a:lnTo>
                    <a:pt x="153" y="90"/>
                  </a:lnTo>
                  <a:lnTo>
                    <a:pt x="155" y="93"/>
                  </a:lnTo>
                  <a:lnTo>
                    <a:pt x="158" y="98"/>
                  </a:lnTo>
                  <a:lnTo>
                    <a:pt x="165" y="100"/>
                  </a:lnTo>
                  <a:lnTo>
                    <a:pt x="175" y="100"/>
                  </a:lnTo>
                  <a:lnTo>
                    <a:pt x="183" y="97"/>
                  </a:lnTo>
                  <a:lnTo>
                    <a:pt x="190" y="91"/>
                  </a:lnTo>
                  <a:lnTo>
                    <a:pt x="194" y="83"/>
                  </a:lnTo>
                  <a:lnTo>
                    <a:pt x="195" y="73"/>
                  </a:lnTo>
                  <a:lnTo>
                    <a:pt x="195" y="67"/>
                  </a:lnTo>
                  <a:lnTo>
                    <a:pt x="194" y="62"/>
                  </a:lnTo>
                  <a:lnTo>
                    <a:pt x="192" y="59"/>
                  </a:lnTo>
                  <a:lnTo>
                    <a:pt x="191" y="55"/>
                  </a:lnTo>
                  <a:lnTo>
                    <a:pt x="186" y="52"/>
                  </a:lnTo>
                  <a:lnTo>
                    <a:pt x="182" y="50"/>
                  </a:lnTo>
                  <a:lnTo>
                    <a:pt x="176" y="47"/>
                  </a:lnTo>
                  <a:lnTo>
                    <a:pt x="170" y="46"/>
                  </a:lnTo>
                  <a:lnTo>
                    <a:pt x="164" y="46"/>
                  </a:lnTo>
                  <a:lnTo>
                    <a:pt x="160" y="47"/>
                  </a:lnTo>
                  <a:lnTo>
                    <a:pt x="155" y="50"/>
                  </a:lnTo>
                  <a:lnTo>
                    <a:pt x="152" y="52"/>
                  </a:lnTo>
                  <a:lnTo>
                    <a:pt x="147" y="55"/>
                  </a:lnTo>
                  <a:lnTo>
                    <a:pt x="142" y="55"/>
                  </a:lnTo>
                  <a:lnTo>
                    <a:pt x="137" y="53"/>
                  </a:lnTo>
                  <a:lnTo>
                    <a:pt x="132" y="52"/>
                  </a:lnTo>
                  <a:lnTo>
                    <a:pt x="142" y="44"/>
                  </a:lnTo>
                  <a:lnTo>
                    <a:pt x="153" y="32"/>
                  </a:lnTo>
                  <a:lnTo>
                    <a:pt x="158" y="20"/>
                  </a:lnTo>
                  <a:lnTo>
                    <a:pt x="156" y="9"/>
                  </a:lnTo>
                  <a:lnTo>
                    <a:pt x="153" y="5"/>
                  </a:lnTo>
                  <a:lnTo>
                    <a:pt x="147" y="2"/>
                  </a:lnTo>
                  <a:lnTo>
                    <a:pt x="142" y="1"/>
                  </a:lnTo>
                  <a:lnTo>
                    <a:pt x="137" y="0"/>
                  </a:lnTo>
                  <a:lnTo>
                    <a:pt x="131" y="1"/>
                  </a:lnTo>
                  <a:lnTo>
                    <a:pt x="125" y="4"/>
                  </a:lnTo>
                  <a:lnTo>
                    <a:pt x="120" y="6"/>
                  </a:lnTo>
                  <a:lnTo>
                    <a:pt x="117" y="9"/>
                  </a:lnTo>
                  <a:lnTo>
                    <a:pt x="112" y="17"/>
                  </a:lnTo>
                  <a:lnTo>
                    <a:pt x="111" y="28"/>
                  </a:lnTo>
                  <a:lnTo>
                    <a:pt x="111" y="37"/>
                  </a:lnTo>
                  <a:lnTo>
                    <a:pt x="115" y="44"/>
                  </a:lnTo>
                  <a:lnTo>
                    <a:pt x="117" y="50"/>
                  </a:lnTo>
                  <a:lnTo>
                    <a:pt x="116" y="53"/>
                  </a:lnTo>
                  <a:lnTo>
                    <a:pt x="114" y="54"/>
                  </a:lnTo>
                  <a:lnTo>
                    <a:pt x="110" y="55"/>
                  </a:lnTo>
                  <a:lnTo>
                    <a:pt x="108" y="54"/>
                  </a:lnTo>
                  <a:lnTo>
                    <a:pt x="107" y="51"/>
                  </a:lnTo>
                  <a:lnTo>
                    <a:pt x="106" y="45"/>
                  </a:lnTo>
                  <a:lnTo>
                    <a:pt x="106" y="39"/>
                  </a:lnTo>
                  <a:lnTo>
                    <a:pt x="103" y="32"/>
                  </a:lnTo>
                  <a:lnTo>
                    <a:pt x="99" y="25"/>
                  </a:lnTo>
                  <a:lnTo>
                    <a:pt x="89" y="23"/>
                  </a:lnTo>
                  <a:lnTo>
                    <a:pt x="74" y="29"/>
                  </a:lnTo>
                  <a:lnTo>
                    <a:pt x="70" y="23"/>
                  </a:lnTo>
                  <a:lnTo>
                    <a:pt x="64" y="19"/>
                  </a:lnTo>
                  <a:lnTo>
                    <a:pt x="57" y="15"/>
                  </a:lnTo>
                  <a:lnTo>
                    <a:pt x="49" y="14"/>
                  </a:lnTo>
                  <a:lnTo>
                    <a:pt x="41" y="15"/>
                  </a:lnTo>
                  <a:lnTo>
                    <a:pt x="33" y="19"/>
                  </a:lnTo>
                  <a:lnTo>
                    <a:pt x="26" y="24"/>
                  </a:lnTo>
                  <a:lnTo>
                    <a:pt x="19" y="35"/>
                  </a:lnTo>
                  <a:lnTo>
                    <a:pt x="19" y="36"/>
                  </a:lnTo>
                  <a:lnTo>
                    <a:pt x="19" y="38"/>
                  </a:lnTo>
                  <a:lnTo>
                    <a:pt x="20" y="39"/>
                  </a:lnTo>
                  <a:lnTo>
                    <a:pt x="20" y="42"/>
                  </a:lnTo>
                  <a:lnTo>
                    <a:pt x="23" y="46"/>
                  </a:lnTo>
                  <a:lnTo>
                    <a:pt x="27" y="54"/>
                  </a:lnTo>
                  <a:lnTo>
                    <a:pt x="34" y="60"/>
                  </a:lnTo>
                  <a:lnTo>
                    <a:pt x="47" y="61"/>
                  </a:lnTo>
                  <a:lnTo>
                    <a:pt x="54" y="61"/>
                  </a:lnTo>
                  <a:lnTo>
                    <a:pt x="59" y="64"/>
                  </a:lnTo>
                  <a:lnTo>
                    <a:pt x="64" y="68"/>
                  </a:lnTo>
                  <a:lnTo>
                    <a:pt x="66" y="73"/>
                  </a:lnTo>
                  <a:lnTo>
                    <a:pt x="59" y="78"/>
                  </a:lnTo>
                  <a:lnTo>
                    <a:pt x="54" y="84"/>
                  </a:lnTo>
                  <a:lnTo>
                    <a:pt x="47" y="89"/>
                  </a:lnTo>
                  <a:lnTo>
                    <a:pt x="42" y="92"/>
                  </a:lnTo>
                  <a:lnTo>
                    <a:pt x="35" y="91"/>
                  </a:lnTo>
                  <a:lnTo>
                    <a:pt x="30" y="90"/>
                  </a:lnTo>
                  <a:lnTo>
                    <a:pt x="24" y="90"/>
                  </a:lnTo>
                  <a:lnTo>
                    <a:pt x="19" y="91"/>
                  </a:lnTo>
                  <a:lnTo>
                    <a:pt x="15" y="92"/>
                  </a:lnTo>
                  <a:lnTo>
                    <a:pt x="11" y="95"/>
                  </a:lnTo>
                  <a:lnTo>
                    <a:pt x="8" y="98"/>
                  </a:lnTo>
                  <a:lnTo>
                    <a:pt x="4" y="102"/>
                  </a:lnTo>
                  <a:lnTo>
                    <a:pt x="1" y="108"/>
                  </a:lnTo>
                  <a:lnTo>
                    <a:pt x="0" y="117"/>
                  </a:lnTo>
                  <a:lnTo>
                    <a:pt x="1" y="125"/>
                  </a:lnTo>
                  <a:lnTo>
                    <a:pt x="4" y="131"/>
                  </a:lnTo>
                  <a:lnTo>
                    <a:pt x="8" y="135"/>
                  </a:lnTo>
                  <a:lnTo>
                    <a:pt x="11" y="137"/>
                  </a:lnTo>
                  <a:lnTo>
                    <a:pt x="16" y="138"/>
                  </a:lnTo>
                  <a:lnTo>
                    <a:pt x="21" y="140"/>
                  </a:lnTo>
                  <a:lnTo>
                    <a:pt x="27" y="141"/>
                  </a:lnTo>
                  <a:lnTo>
                    <a:pt x="32" y="140"/>
                  </a:lnTo>
                  <a:lnTo>
                    <a:pt x="36" y="140"/>
                  </a:lnTo>
                  <a:lnTo>
                    <a:pt x="41" y="137"/>
                  </a:lnTo>
                  <a:lnTo>
                    <a:pt x="46" y="133"/>
                  </a:lnTo>
                  <a:lnTo>
                    <a:pt x="48" y="127"/>
                  </a:lnTo>
                  <a:lnTo>
                    <a:pt x="48" y="121"/>
                  </a:lnTo>
                  <a:lnTo>
                    <a:pt x="48" y="117"/>
                  </a:lnTo>
                  <a:lnTo>
                    <a:pt x="55" y="110"/>
                  </a:lnTo>
                  <a:lnTo>
                    <a:pt x="63" y="105"/>
                  </a:lnTo>
                  <a:lnTo>
                    <a:pt x="71" y="100"/>
                  </a:lnTo>
                  <a:lnTo>
                    <a:pt x="74" y="98"/>
                  </a:lnTo>
                  <a:lnTo>
                    <a:pt x="77" y="100"/>
                  </a:lnTo>
                  <a:lnTo>
                    <a:pt x="79" y="104"/>
                  </a:lnTo>
                  <a:lnTo>
                    <a:pt x="81" y="106"/>
                  </a:lnTo>
                  <a:lnTo>
                    <a:pt x="85" y="108"/>
                  </a:lnTo>
                  <a:lnTo>
                    <a:pt x="80" y="115"/>
                  </a:lnTo>
                  <a:lnTo>
                    <a:pt x="77" y="122"/>
                  </a:lnTo>
                  <a:lnTo>
                    <a:pt x="74" y="130"/>
                  </a:lnTo>
                  <a:lnTo>
                    <a:pt x="72" y="135"/>
                  </a:lnTo>
                  <a:lnTo>
                    <a:pt x="63" y="141"/>
                  </a:lnTo>
                  <a:lnTo>
                    <a:pt x="55" y="149"/>
                  </a:lnTo>
                  <a:lnTo>
                    <a:pt x="50" y="158"/>
                  </a:lnTo>
                  <a:lnTo>
                    <a:pt x="50" y="167"/>
                  </a:lnTo>
                  <a:lnTo>
                    <a:pt x="54" y="175"/>
                  </a:lnTo>
                  <a:lnTo>
                    <a:pt x="61" y="183"/>
                  </a:lnTo>
                  <a:lnTo>
                    <a:pt x="70" y="188"/>
                  </a:lnTo>
                  <a:lnTo>
                    <a:pt x="79" y="190"/>
                  </a:lnTo>
                  <a:lnTo>
                    <a:pt x="85" y="189"/>
                  </a:lnTo>
                  <a:lnTo>
                    <a:pt x="91" y="187"/>
                  </a:lnTo>
                  <a:lnTo>
                    <a:pt x="96" y="183"/>
                  </a:lnTo>
                  <a:lnTo>
                    <a:pt x="102" y="180"/>
                  </a:lnTo>
                  <a:lnTo>
                    <a:pt x="106" y="176"/>
                  </a:lnTo>
                  <a:lnTo>
                    <a:pt x="108" y="173"/>
                  </a:lnTo>
                  <a:lnTo>
                    <a:pt x="109" y="170"/>
                  </a:lnTo>
                  <a:lnTo>
                    <a:pt x="110" y="165"/>
                  </a:lnTo>
                  <a:lnTo>
                    <a:pt x="108" y="156"/>
                  </a:lnTo>
                  <a:lnTo>
                    <a:pt x="104" y="149"/>
                  </a:lnTo>
                  <a:lnTo>
                    <a:pt x="100" y="144"/>
                  </a:lnTo>
                  <a:lnTo>
                    <a:pt x="95" y="141"/>
                  </a:lnTo>
                  <a:lnTo>
                    <a:pt x="96" y="133"/>
                  </a:lnTo>
                  <a:lnTo>
                    <a:pt x="97" y="125"/>
                  </a:lnTo>
                  <a:lnTo>
                    <a:pt x="99" y="119"/>
                  </a:lnTo>
                  <a:lnTo>
                    <a:pt x="100" y="114"/>
                  </a:lnTo>
                  <a:lnTo>
                    <a:pt x="103" y="114"/>
                  </a:lnTo>
                  <a:lnTo>
                    <a:pt x="108" y="113"/>
                  </a:lnTo>
                  <a:lnTo>
                    <a:pt x="110" y="112"/>
                  </a:lnTo>
                  <a:lnTo>
                    <a:pt x="111" y="112"/>
                  </a:lnTo>
                  <a:lnTo>
                    <a:pt x="117" y="121"/>
                  </a:lnTo>
                  <a:lnTo>
                    <a:pt x="120" y="134"/>
                  </a:lnTo>
                  <a:lnTo>
                    <a:pt x="126" y="146"/>
                  </a:lnTo>
                  <a:lnTo>
                    <a:pt x="140" y="152"/>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21" name="Freeform 342">
              <a:extLst>
                <a:ext uri="{FF2B5EF4-FFF2-40B4-BE49-F238E27FC236}">
                  <a16:creationId xmlns:a16="http://schemas.microsoft.com/office/drawing/2014/main" xmlns="" id="{EB7316DB-1CD1-40B1-A63F-5717061C068B}"/>
                </a:ext>
              </a:extLst>
            </p:cNvPr>
            <p:cNvSpPr>
              <a:spLocks/>
            </p:cNvSpPr>
            <p:nvPr/>
          </p:nvSpPr>
          <p:spPr bwMode="auto">
            <a:xfrm>
              <a:off x="2744" y="879"/>
              <a:ext cx="105" cy="165"/>
            </a:xfrm>
            <a:custGeom>
              <a:avLst/>
              <a:gdLst>
                <a:gd name="T0" fmla="*/ 0 w 211"/>
                <a:gd name="T1" fmla="*/ 11 h 328"/>
                <a:gd name="T2" fmla="*/ 0 w 211"/>
                <a:gd name="T3" fmla="*/ 10 h 328"/>
                <a:gd name="T4" fmla="*/ 1 w 211"/>
                <a:gd name="T5" fmla="*/ 10 h 328"/>
                <a:gd name="T6" fmla="*/ 1 w 211"/>
                <a:gd name="T7" fmla="*/ 9 h 328"/>
                <a:gd name="T8" fmla="*/ 2 w 211"/>
                <a:gd name="T9" fmla="*/ 9 h 328"/>
                <a:gd name="T10" fmla="*/ 3 w 211"/>
                <a:gd name="T11" fmla="*/ 9 h 328"/>
                <a:gd name="T12" fmla="*/ 3 w 211"/>
                <a:gd name="T13" fmla="*/ 9 h 328"/>
                <a:gd name="T14" fmla="*/ 4 w 211"/>
                <a:gd name="T15" fmla="*/ 9 h 328"/>
                <a:gd name="T16" fmla="*/ 5 w 211"/>
                <a:gd name="T17" fmla="*/ 9 h 328"/>
                <a:gd name="T18" fmla="*/ 5 w 211"/>
                <a:gd name="T19" fmla="*/ 8 h 328"/>
                <a:gd name="T20" fmla="*/ 5 w 211"/>
                <a:gd name="T21" fmla="*/ 8 h 328"/>
                <a:gd name="T22" fmla="*/ 5 w 211"/>
                <a:gd name="T23" fmla="*/ 8 h 328"/>
                <a:gd name="T24" fmla="*/ 5 w 211"/>
                <a:gd name="T25" fmla="*/ 8 h 328"/>
                <a:gd name="T26" fmla="*/ 5 w 211"/>
                <a:gd name="T27" fmla="*/ 7 h 328"/>
                <a:gd name="T28" fmla="*/ 5 w 211"/>
                <a:gd name="T29" fmla="*/ 7 h 328"/>
                <a:gd name="T30" fmla="*/ 6 w 211"/>
                <a:gd name="T31" fmla="*/ 7 h 328"/>
                <a:gd name="T32" fmla="*/ 6 w 211"/>
                <a:gd name="T33" fmla="*/ 7 h 328"/>
                <a:gd name="T34" fmla="*/ 6 w 211"/>
                <a:gd name="T35" fmla="*/ 6 h 328"/>
                <a:gd name="T36" fmla="*/ 6 w 211"/>
                <a:gd name="T37" fmla="*/ 5 h 328"/>
                <a:gd name="T38" fmla="*/ 6 w 211"/>
                <a:gd name="T39" fmla="*/ 4 h 328"/>
                <a:gd name="T40" fmla="*/ 6 w 211"/>
                <a:gd name="T41" fmla="*/ 3 h 328"/>
                <a:gd name="T42" fmla="*/ 6 w 211"/>
                <a:gd name="T43" fmla="*/ 3 h 328"/>
                <a:gd name="T44" fmla="*/ 5 w 211"/>
                <a:gd name="T45" fmla="*/ 3 h 328"/>
                <a:gd name="T46" fmla="*/ 5 w 211"/>
                <a:gd name="T47" fmla="*/ 3 h 328"/>
                <a:gd name="T48" fmla="*/ 5 w 211"/>
                <a:gd name="T49" fmla="*/ 3 h 328"/>
                <a:gd name="T50" fmla="*/ 4 w 211"/>
                <a:gd name="T51" fmla="*/ 2 h 328"/>
                <a:gd name="T52" fmla="*/ 4 w 211"/>
                <a:gd name="T53" fmla="*/ 2 h 328"/>
                <a:gd name="T54" fmla="*/ 4 w 211"/>
                <a:gd name="T55" fmla="*/ 1 h 328"/>
                <a:gd name="T56" fmla="*/ 4 w 211"/>
                <a:gd name="T57" fmla="*/ 0 h 328"/>
                <a:gd name="T58" fmla="*/ 4 w 211"/>
                <a:gd name="T59" fmla="*/ 1 h 328"/>
                <a:gd name="T60" fmla="*/ 3 w 211"/>
                <a:gd name="T61" fmla="*/ 1 h 328"/>
                <a:gd name="T62" fmla="*/ 3 w 211"/>
                <a:gd name="T63" fmla="*/ 2 h 328"/>
                <a:gd name="T64" fmla="*/ 3 w 211"/>
                <a:gd name="T65" fmla="*/ 2 h 328"/>
                <a:gd name="T66" fmla="*/ 2 w 211"/>
                <a:gd name="T67" fmla="*/ 2 h 328"/>
                <a:gd name="T68" fmla="*/ 2 w 211"/>
                <a:gd name="T69" fmla="*/ 2 h 328"/>
                <a:gd name="T70" fmla="*/ 1 w 211"/>
                <a:gd name="T71" fmla="*/ 3 h 328"/>
                <a:gd name="T72" fmla="*/ 1 w 211"/>
                <a:gd name="T73" fmla="*/ 3 h 328"/>
                <a:gd name="T74" fmla="*/ 1 w 211"/>
                <a:gd name="T75" fmla="*/ 3 h 328"/>
                <a:gd name="T76" fmla="*/ 1 w 211"/>
                <a:gd name="T77" fmla="*/ 4 h 328"/>
                <a:gd name="T78" fmla="*/ 1 w 211"/>
                <a:gd name="T79" fmla="*/ 4 h 328"/>
                <a:gd name="T80" fmla="*/ 1 w 211"/>
                <a:gd name="T81" fmla="*/ 5 h 328"/>
                <a:gd name="T82" fmla="*/ 1 w 211"/>
                <a:gd name="T83" fmla="*/ 6 h 328"/>
                <a:gd name="T84" fmla="*/ 1 w 211"/>
                <a:gd name="T85" fmla="*/ 7 h 328"/>
                <a:gd name="T86" fmla="*/ 1 w 211"/>
                <a:gd name="T87" fmla="*/ 8 h 328"/>
                <a:gd name="T88" fmla="*/ 0 w 211"/>
                <a:gd name="T89" fmla="*/ 9 h 328"/>
                <a:gd name="T90" fmla="*/ 0 w 211"/>
                <a:gd name="T91" fmla="*/ 9 h 328"/>
                <a:gd name="T92" fmla="*/ 0 w 211"/>
                <a:gd name="T93" fmla="*/ 10 h 328"/>
                <a:gd name="T94" fmla="*/ 0 w 211"/>
                <a:gd name="T95" fmla="*/ 10 h 328"/>
                <a:gd name="T96" fmla="*/ 0 w 211"/>
                <a:gd name="T97" fmla="*/ 10 h 328"/>
                <a:gd name="T98" fmla="*/ 0 w 211"/>
                <a:gd name="T99" fmla="*/ 11 h 328"/>
                <a:gd name="T100" fmla="*/ 0 w 211"/>
                <a:gd name="T101" fmla="*/ 11 h 328"/>
                <a:gd name="T102" fmla="*/ 0 w 211"/>
                <a:gd name="T103" fmla="*/ 11 h 328"/>
                <a:gd name="T104" fmla="*/ 0 w 211"/>
                <a:gd name="T105" fmla="*/ 11 h 328"/>
                <a:gd name="T106" fmla="*/ 0 w 211"/>
                <a:gd name="T107" fmla="*/ 11 h 32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1" h="328">
                  <a:moveTo>
                    <a:pt x="0" y="328"/>
                  </a:moveTo>
                  <a:lnTo>
                    <a:pt x="19" y="307"/>
                  </a:lnTo>
                  <a:lnTo>
                    <a:pt x="38" y="291"/>
                  </a:lnTo>
                  <a:lnTo>
                    <a:pt x="60" y="277"/>
                  </a:lnTo>
                  <a:lnTo>
                    <a:pt x="82" y="268"/>
                  </a:lnTo>
                  <a:lnTo>
                    <a:pt x="105" y="261"/>
                  </a:lnTo>
                  <a:lnTo>
                    <a:pt x="127" y="258"/>
                  </a:lnTo>
                  <a:lnTo>
                    <a:pt x="148" y="257"/>
                  </a:lnTo>
                  <a:lnTo>
                    <a:pt x="167" y="259"/>
                  </a:lnTo>
                  <a:lnTo>
                    <a:pt x="167" y="252"/>
                  </a:lnTo>
                  <a:lnTo>
                    <a:pt x="168" y="243"/>
                  </a:lnTo>
                  <a:lnTo>
                    <a:pt x="171" y="234"/>
                  </a:lnTo>
                  <a:lnTo>
                    <a:pt x="174" y="224"/>
                  </a:lnTo>
                  <a:lnTo>
                    <a:pt x="180" y="214"/>
                  </a:lnTo>
                  <a:lnTo>
                    <a:pt x="188" y="206"/>
                  </a:lnTo>
                  <a:lnTo>
                    <a:pt x="198" y="199"/>
                  </a:lnTo>
                  <a:lnTo>
                    <a:pt x="211" y="193"/>
                  </a:lnTo>
                  <a:lnTo>
                    <a:pt x="200" y="170"/>
                  </a:lnTo>
                  <a:lnTo>
                    <a:pt x="195" y="141"/>
                  </a:lnTo>
                  <a:lnTo>
                    <a:pt x="196" y="115"/>
                  </a:lnTo>
                  <a:lnTo>
                    <a:pt x="209" y="93"/>
                  </a:lnTo>
                  <a:lnTo>
                    <a:pt x="200" y="88"/>
                  </a:lnTo>
                  <a:lnTo>
                    <a:pt x="191" y="83"/>
                  </a:lnTo>
                  <a:lnTo>
                    <a:pt x="180" y="76"/>
                  </a:lnTo>
                  <a:lnTo>
                    <a:pt x="168" y="65"/>
                  </a:lnTo>
                  <a:lnTo>
                    <a:pt x="158" y="53"/>
                  </a:lnTo>
                  <a:lnTo>
                    <a:pt x="149" y="38"/>
                  </a:lnTo>
                  <a:lnTo>
                    <a:pt x="141" y="20"/>
                  </a:lnTo>
                  <a:lnTo>
                    <a:pt x="137" y="0"/>
                  </a:lnTo>
                  <a:lnTo>
                    <a:pt x="131" y="11"/>
                  </a:lnTo>
                  <a:lnTo>
                    <a:pt x="123" y="23"/>
                  </a:lnTo>
                  <a:lnTo>
                    <a:pt x="114" y="34"/>
                  </a:lnTo>
                  <a:lnTo>
                    <a:pt x="103" y="46"/>
                  </a:lnTo>
                  <a:lnTo>
                    <a:pt x="90" y="55"/>
                  </a:lnTo>
                  <a:lnTo>
                    <a:pt x="77" y="63"/>
                  </a:lnTo>
                  <a:lnTo>
                    <a:pt x="62" y="66"/>
                  </a:lnTo>
                  <a:lnTo>
                    <a:pt x="47" y="68"/>
                  </a:lnTo>
                  <a:lnTo>
                    <a:pt x="53" y="84"/>
                  </a:lnTo>
                  <a:lnTo>
                    <a:pt x="55" y="102"/>
                  </a:lnTo>
                  <a:lnTo>
                    <a:pt x="50" y="124"/>
                  </a:lnTo>
                  <a:lnTo>
                    <a:pt x="34" y="145"/>
                  </a:lnTo>
                  <a:lnTo>
                    <a:pt x="43" y="182"/>
                  </a:lnTo>
                  <a:lnTo>
                    <a:pt x="43" y="217"/>
                  </a:lnTo>
                  <a:lnTo>
                    <a:pt x="37" y="249"/>
                  </a:lnTo>
                  <a:lnTo>
                    <a:pt x="30" y="273"/>
                  </a:lnTo>
                  <a:lnTo>
                    <a:pt x="23" y="287"/>
                  </a:lnTo>
                  <a:lnTo>
                    <a:pt x="15" y="300"/>
                  </a:lnTo>
                  <a:lnTo>
                    <a:pt x="8" y="312"/>
                  </a:lnTo>
                  <a:lnTo>
                    <a:pt x="2" y="318"/>
                  </a:lnTo>
                  <a:lnTo>
                    <a:pt x="0" y="320"/>
                  </a:lnTo>
                  <a:lnTo>
                    <a:pt x="0" y="323"/>
                  </a:lnTo>
                  <a:lnTo>
                    <a:pt x="0" y="325"/>
                  </a:lnTo>
                  <a:lnTo>
                    <a:pt x="1" y="326"/>
                  </a:lnTo>
                  <a:lnTo>
                    <a:pt x="0" y="328"/>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22" name="Freeform 343">
              <a:extLst>
                <a:ext uri="{FF2B5EF4-FFF2-40B4-BE49-F238E27FC236}">
                  <a16:creationId xmlns:a16="http://schemas.microsoft.com/office/drawing/2014/main" xmlns="" id="{D8C543C2-E9BF-4FFA-9840-A9B2151E0933}"/>
                </a:ext>
              </a:extLst>
            </p:cNvPr>
            <p:cNvSpPr>
              <a:spLocks/>
            </p:cNvSpPr>
            <p:nvPr/>
          </p:nvSpPr>
          <p:spPr bwMode="auto">
            <a:xfrm>
              <a:off x="2419" y="914"/>
              <a:ext cx="171" cy="146"/>
            </a:xfrm>
            <a:custGeom>
              <a:avLst/>
              <a:gdLst>
                <a:gd name="T0" fmla="*/ 6 w 341"/>
                <a:gd name="T1" fmla="*/ 10 h 291"/>
                <a:gd name="T2" fmla="*/ 6 w 341"/>
                <a:gd name="T3" fmla="*/ 10 h 291"/>
                <a:gd name="T4" fmla="*/ 7 w 341"/>
                <a:gd name="T5" fmla="*/ 9 h 291"/>
                <a:gd name="T6" fmla="*/ 7 w 341"/>
                <a:gd name="T7" fmla="*/ 9 h 291"/>
                <a:gd name="T8" fmla="*/ 8 w 341"/>
                <a:gd name="T9" fmla="*/ 9 h 291"/>
                <a:gd name="T10" fmla="*/ 9 w 341"/>
                <a:gd name="T11" fmla="*/ 9 h 291"/>
                <a:gd name="T12" fmla="*/ 9 w 341"/>
                <a:gd name="T13" fmla="*/ 9 h 291"/>
                <a:gd name="T14" fmla="*/ 10 w 341"/>
                <a:gd name="T15" fmla="*/ 9 h 291"/>
                <a:gd name="T16" fmla="*/ 10 w 341"/>
                <a:gd name="T17" fmla="*/ 9 h 291"/>
                <a:gd name="T18" fmla="*/ 11 w 341"/>
                <a:gd name="T19" fmla="*/ 9 h 291"/>
                <a:gd name="T20" fmla="*/ 11 w 341"/>
                <a:gd name="T21" fmla="*/ 9 h 291"/>
                <a:gd name="T22" fmla="*/ 11 w 341"/>
                <a:gd name="T23" fmla="*/ 9 h 291"/>
                <a:gd name="T24" fmla="*/ 11 w 341"/>
                <a:gd name="T25" fmla="*/ 9 h 291"/>
                <a:gd name="T26" fmla="*/ 11 w 341"/>
                <a:gd name="T27" fmla="*/ 9 h 291"/>
                <a:gd name="T28" fmla="*/ 10 w 341"/>
                <a:gd name="T29" fmla="*/ 8 h 291"/>
                <a:gd name="T30" fmla="*/ 10 w 341"/>
                <a:gd name="T31" fmla="*/ 7 h 291"/>
                <a:gd name="T32" fmla="*/ 9 w 341"/>
                <a:gd name="T33" fmla="*/ 7 h 291"/>
                <a:gd name="T34" fmla="*/ 9 w 341"/>
                <a:gd name="T35" fmla="*/ 6 h 291"/>
                <a:gd name="T36" fmla="*/ 9 w 341"/>
                <a:gd name="T37" fmla="*/ 5 h 291"/>
                <a:gd name="T38" fmla="*/ 9 w 341"/>
                <a:gd name="T39" fmla="*/ 4 h 291"/>
                <a:gd name="T40" fmla="*/ 9 w 341"/>
                <a:gd name="T41" fmla="*/ 3 h 291"/>
                <a:gd name="T42" fmla="*/ 8 w 341"/>
                <a:gd name="T43" fmla="*/ 3 h 291"/>
                <a:gd name="T44" fmla="*/ 8 w 341"/>
                <a:gd name="T45" fmla="*/ 3 h 291"/>
                <a:gd name="T46" fmla="*/ 7 w 341"/>
                <a:gd name="T47" fmla="*/ 3 h 291"/>
                <a:gd name="T48" fmla="*/ 7 w 341"/>
                <a:gd name="T49" fmla="*/ 3 h 291"/>
                <a:gd name="T50" fmla="*/ 7 w 341"/>
                <a:gd name="T51" fmla="*/ 2 h 291"/>
                <a:gd name="T52" fmla="*/ 6 w 341"/>
                <a:gd name="T53" fmla="*/ 2 h 291"/>
                <a:gd name="T54" fmla="*/ 6 w 341"/>
                <a:gd name="T55" fmla="*/ 1 h 291"/>
                <a:gd name="T56" fmla="*/ 6 w 341"/>
                <a:gd name="T57" fmla="*/ 1 h 291"/>
                <a:gd name="T58" fmla="*/ 5 w 341"/>
                <a:gd name="T59" fmla="*/ 1 h 291"/>
                <a:gd name="T60" fmla="*/ 5 w 341"/>
                <a:gd name="T61" fmla="*/ 1 h 291"/>
                <a:gd name="T62" fmla="*/ 4 w 341"/>
                <a:gd name="T63" fmla="*/ 1 h 291"/>
                <a:gd name="T64" fmla="*/ 4 w 341"/>
                <a:gd name="T65" fmla="*/ 1 h 291"/>
                <a:gd name="T66" fmla="*/ 3 w 341"/>
                <a:gd name="T67" fmla="*/ 1 h 291"/>
                <a:gd name="T68" fmla="*/ 2 w 341"/>
                <a:gd name="T69" fmla="*/ 1 h 291"/>
                <a:gd name="T70" fmla="*/ 1 w 341"/>
                <a:gd name="T71" fmla="*/ 1 h 291"/>
                <a:gd name="T72" fmla="*/ 1 w 341"/>
                <a:gd name="T73" fmla="*/ 0 h 291"/>
                <a:gd name="T74" fmla="*/ 1 w 341"/>
                <a:gd name="T75" fmla="*/ 1 h 291"/>
                <a:gd name="T76" fmla="*/ 1 w 341"/>
                <a:gd name="T77" fmla="*/ 1 h 291"/>
                <a:gd name="T78" fmla="*/ 1 w 341"/>
                <a:gd name="T79" fmla="*/ 2 h 291"/>
                <a:gd name="T80" fmla="*/ 1 w 341"/>
                <a:gd name="T81" fmla="*/ 2 h 291"/>
                <a:gd name="T82" fmla="*/ 1 w 341"/>
                <a:gd name="T83" fmla="*/ 3 h 291"/>
                <a:gd name="T84" fmla="*/ 1 w 341"/>
                <a:gd name="T85" fmla="*/ 4 h 291"/>
                <a:gd name="T86" fmla="*/ 1 w 341"/>
                <a:gd name="T87" fmla="*/ 4 h 291"/>
                <a:gd name="T88" fmla="*/ 0 w 341"/>
                <a:gd name="T89" fmla="*/ 5 h 291"/>
                <a:gd name="T90" fmla="*/ 1 w 341"/>
                <a:gd name="T91" fmla="*/ 5 h 291"/>
                <a:gd name="T92" fmla="*/ 2 w 341"/>
                <a:gd name="T93" fmla="*/ 6 h 291"/>
                <a:gd name="T94" fmla="*/ 2 w 341"/>
                <a:gd name="T95" fmla="*/ 6 h 291"/>
                <a:gd name="T96" fmla="*/ 2 w 341"/>
                <a:gd name="T97" fmla="*/ 6 h 291"/>
                <a:gd name="T98" fmla="*/ 3 w 341"/>
                <a:gd name="T99" fmla="*/ 7 h 291"/>
                <a:gd name="T100" fmla="*/ 3 w 341"/>
                <a:gd name="T101" fmla="*/ 7 h 291"/>
                <a:gd name="T102" fmla="*/ 3 w 341"/>
                <a:gd name="T103" fmla="*/ 8 h 291"/>
                <a:gd name="T104" fmla="*/ 3 w 341"/>
                <a:gd name="T105" fmla="*/ 9 h 291"/>
                <a:gd name="T106" fmla="*/ 3 w 341"/>
                <a:gd name="T107" fmla="*/ 9 h 291"/>
                <a:gd name="T108" fmla="*/ 4 w 341"/>
                <a:gd name="T109" fmla="*/ 9 h 291"/>
                <a:gd name="T110" fmla="*/ 4 w 341"/>
                <a:gd name="T111" fmla="*/ 9 h 291"/>
                <a:gd name="T112" fmla="*/ 4 w 341"/>
                <a:gd name="T113" fmla="*/ 9 h 291"/>
                <a:gd name="T114" fmla="*/ 5 w 341"/>
                <a:gd name="T115" fmla="*/ 9 h 291"/>
                <a:gd name="T116" fmla="*/ 5 w 341"/>
                <a:gd name="T117" fmla="*/ 9 h 291"/>
                <a:gd name="T118" fmla="*/ 5 w 341"/>
                <a:gd name="T119" fmla="*/ 9 h 291"/>
                <a:gd name="T120" fmla="*/ 6 w 341"/>
                <a:gd name="T121" fmla="*/ 10 h 29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41" h="291">
                  <a:moveTo>
                    <a:pt x="171" y="291"/>
                  </a:moveTo>
                  <a:lnTo>
                    <a:pt x="184" y="289"/>
                  </a:lnTo>
                  <a:lnTo>
                    <a:pt x="201" y="286"/>
                  </a:lnTo>
                  <a:lnTo>
                    <a:pt x="220" y="281"/>
                  </a:lnTo>
                  <a:lnTo>
                    <a:pt x="240" y="276"/>
                  </a:lnTo>
                  <a:lnTo>
                    <a:pt x="261" y="273"/>
                  </a:lnTo>
                  <a:lnTo>
                    <a:pt x="282" y="271"/>
                  </a:lnTo>
                  <a:lnTo>
                    <a:pt x="301" y="270"/>
                  </a:lnTo>
                  <a:lnTo>
                    <a:pt x="318" y="270"/>
                  </a:lnTo>
                  <a:lnTo>
                    <a:pt x="324" y="271"/>
                  </a:lnTo>
                  <a:lnTo>
                    <a:pt x="331" y="272"/>
                  </a:lnTo>
                  <a:lnTo>
                    <a:pt x="337" y="274"/>
                  </a:lnTo>
                  <a:lnTo>
                    <a:pt x="341" y="274"/>
                  </a:lnTo>
                  <a:lnTo>
                    <a:pt x="322" y="260"/>
                  </a:lnTo>
                  <a:lnTo>
                    <a:pt x="306" y="242"/>
                  </a:lnTo>
                  <a:lnTo>
                    <a:pt x="292" y="221"/>
                  </a:lnTo>
                  <a:lnTo>
                    <a:pt x="281" y="197"/>
                  </a:lnTo>
                  <a:lnTo>
                    <a:pt x="271" y="172"/>
                  </a:lnTo>
                  <a:lnTo>
                    <a:pt x="265" y="144"/>
                  </a:lnTo>
                  <a:lnTo>
                    <a:pt x="260" y="116"/>
                  </a:lnTo>
                  <a:lnTo>
                    <a:pt x="258" y="89"/>
                  </a:lnTo>
                  <a:lnTo>
                    <a:pt x="248" y="88"/>
                  </a:lnTo>
                  <a:lnTo>
                    <a:pt x="237" y="84"/>
                  </a:lnTo>
                  <a:lnTo>
                    <a:pt x="224" y="76"/>
                  </a:lnTo>
                  <a:lnTo>
                    <a:pt x="210" y="67"/>
                  </a:lnTo>
                  <a:lnTo>
                    <a:pt x="198" y="54"/>
                  </a:lnTo>
                  <a:lnTo>
                    <a:pt x="186" y="40"/>
                  </a:lnTo>
                  <a:lnTo>
                    <a:pt x="177" y="25"/>
                  </a:lnTo>
                  <a:lnTo>
                    <a:pt x="170" y="8"/>
                  </a:lnTo>
                  <a:lnTo>
                    <a:pt x="159" y="15"/>
                  </a:lnTo>
                  <a:lnTo>
                    <a:pt x="144" y="22"/>
                  </a:lnTo>
                  <a:lnTo>
                    <a:pt x="125" y="26"/>
                  </a:lnTo>
                  <a:lnTo>
                    <a:pt x="105" y="30"/>
                  </a:lnTo>
                  <a:lnTo>
                    <a:pt x="82" y="29"/>
                  </a:lnTo>
                  <a:lnTo>
                    <a:pt x="56" y="24"/>
                  </a:lnTo>
                  <a:lnTo>
                    <a:pt x="30" y="15"/>
                  </a:lnTo>
                  <a:lnTo>
                    <a:pt x="2" y="0"/>
                  </a:lnTo>
                  <a:lnTo>
                    <a:pt x="9" y="11"/>
                  </a:lnTo>
                  <a:lnTo>
                    <a:pt x="16" y="25"/>
                  </a:lnTo>
                  <a:lnTo>
                    <a:pt x="22" y="40"/>
                  </a:lnTo>
                  <a:lnTo>
                    <a:pt x="25" y="59"/>
                  </a:lnTo>
                  <a:lnTo>
                    <a:pt x="26" y="78"/>
                  </a:lnTo>
                  <a:lnTo>
                    <a:pt x="23" y="100"/>
                  </a:lnTo>
                  <a:lnTo>
                    <a:pt x="15" y="124"/>
                  </a:lnTo>
                  <a:lnTo>
                    <a:pt x="0" y="151"/>
                  </a:lnTo>
                  <a:lnTo>
                    <a:pt x="17" y="157"/>
                  </a:lnTo>
                  <a:lnTo>
                    <a:pt x="33" y="164"/>
                  </a:lnTo>
                  <a:lnTo>
                    <a:pt x="49" y="173"/>
                  </a:lnTo>
                  <a:lnTo>
                    <a:pt x="63" y="185"/>
                  </a:lnTo>
                  <a:lnTo>
                    <a:pt x="75" y="199"/>
                  </a:lnTo>
                  <a:lnTo>
                    <a:pt x="83" y="218"/>
                  </a:lnTo>
                  <a:lnTo>
                    <a:pt x="87" y="240"/>
                  </a:lnTo>
                  <a:lnTo>
                    <a:pt x="85" y="265"/>
                  </a:lnTo>
                  <a:lnTo>
                    <a:pt x="94" y="264"/>
                  </a:lnTo>
                  <a:lnTo>
                    <a:pt x="105" y="263"/>
                  </a:lnTo>
                  <a:lnTo>
                    <a:pt x="115" y="263"/>
                  </a:lnTo>
                  <a:lnTo>
                    <a:pt x="125" y="265"/>
                  </a:lnTo>
                  <a:lnTo>
                    <a:pt x="136" y="268"/>
                  </a:lnTo>
                  <a:lnTo>
                    <a:pt x="147" y="273"/>
                  </a:lnTo>
                  <a:lnTo>
                    <a:pt x="159" y="281"/>
                  </a:lnTo>
                  <a:lnTo>
                    <a:pt x="171" y="291"/>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23" name="Freeform 344">
              <a:extLst>
                <a:ext uri="{FF2B5EF4-FFF2-40B4-BE49-F238E27FC236}">
                  <a16:creationId xmlns:a16="http://schemas.microsoft.com/office/drawing/2014/main" xmlns="" id="{2F56B766-EF4E-46EB-9177-2A11819A9AD9}"/>
                </a:ext>
              </a:extLst>
            </p:cNvPr>
            <p:cNvSpPr>
              <a:spLocks/>
            </p:cNvSpPr>
            <p:nvPr/>
          </p:nvSpPr>
          <p:spPr bwMode="auto">
            <a:xfrm>
              <a:off x="2506" y="1091"/>
              <a:ext cx="174" cy="184"/>
            </a:xfrm>
            <a:custGeom>
              <a:avLst/>
              <a:gdLst>
                <a:gd name="T0" fmla="*/ 1 w 349"/>
                <a:gd name="T1" fmla="*/ 6 h 367"/>
                <a:gd name="T2" fmla="*/ 2 w 349"/>
                <a:gd name="T3" fmla="*/ 6 h 367"/>
                <a:gd name="T4" fmla="*/ 2 w 349"/>
                <a:gd name="T5" fmla="*/ 6 h 367"/>
                <a:gd name="T6" fmla="*/ 3 w 349"/>
                <a:gd name="T7" fmla="*/ 6 h 367"/>
                <a:gd name="T8" fmla="*/ 4 w 349"/>
                <a:gd name="T9" fmla="*/ 6 h 367"/>
                <a:gd name="T10" fmla="*/ 5 w 349"/>
                <a:gd name="T11" fmla="*/ 5 h 367"/>
                <a:gd name="T12" fmla="*/ 6 w 349"/>
                <a:gd name="T13" fmla="*/ 5 h 367"/>
                <a:gd name="T14" fmla="*/ 7 w 349"/>
                <a:gd name="T15" fmla="*/ 4 h 367"/>
                <a:gd name="T16" fmla="*/ 7 w 349"/>
                <a:gd name="T17" fmla="*/ 3 h 367"/>
                <a:gd name="T18" fmla="*/ 8 w 349"/>
                <a:gd name="T19" fmla="*/ 2 h 367"/>
                <a:gd name="T20" fmla="*/ 8 w 349"/>
                <a:gd name="T21" fmla="*/ 1 h 367"/>
                <a:gd name="T22" fmla="*/ 8 w 349"/>
                <a:gd name="T23" fmla="*/ 1 h 367"/>
                <a:gd name="T24" fmla="*/ 9 w 349"/>
                <a:gd name="T25" fmla="*/ 1 h 367"/>
                <a:gd name="T26" fmla="*/ 9 w 349"/>
                <a:gd name="T27" fmla="*/ 1 h 367"/>
                <a:gd name="T28" fmla="*/ 10 w 349"/>
                <a:gd name="T29" fmla="*/ 1 h 367"/>
                <a:gd name="T30" fmla="*/ 10 w 349"/>
                <a:gd name="T31" fmla="*/ 1 h 367"/>
                <a:gd name="T32" fmla="*/ 10 w 349"/>
                <a:gd name="T33" fmla="*/ 1 h 367"/>
                <a:gd name="T34" fmla="*/ 10 w 349"/>
                <a:gd name="T35" fmla="*/ 1 h 367"/>
                <a:gd name="T36" fmla="*/ 10 w 349"/>
                <a:gd name="T37" fmla="*/ 1 h 367"/>
                <a:gd name="T38" fmla="*/ 8 w 349"/>
                <a:gd name="T39" fmla="*/ 2 h 367"/>
                <a:gd name="T40" fmla="*/ 8 w 349"/>
                <a:gd name="T41" fmla="*/ 4 h 367"/>
                <a:gd name="T42" fmla="*/ 7 w 349"/>
                <a:gd name="T43" fmla="*/ 5 h 367"/>
                <a:gd name="T44" fmla="*/ 7 w 349"/>
                <a:gd name="T45" fmla="*/ 6 h 367"/>
                <a:gd name="T46" fmla="*/ 7 w 349"/>
                <a:gd name="T47" fmla="*/ 7 h 367"/>
                <a:gd name="T48" fmla="*/ 7 w 349"/>
                <a:gd name="T49" fmla="*/ 7 h 367"/>
                <a:gd name="T50" fmla="*/ 6 w 349"/>
                <a:gd name="T51" fmla="*/ 8 h 367"/>
                <a:gd name="T52" fmla="*/ 6 w 349"/>
                <a:gd name="T53" fmla="*/ 9 h 367"/>
                <a:gd name="T54" fmla="*/ 5 w 349"/>
                <a:gd name="T55" fmla="*/ 10 h 367"/>
                <a:gd name="T56" fmla="*/ 5 w 349"/>
                <a:gd name="T57" fmla="*/ 10 h 367"/>
                <a:gd name="T58" fmla="*/ 4 w 349"/>
                <a:gd name="T59" fmla="*/ 10 h 367"/>
                <a:gd name="T60" fmla="*/ 2 w 349"/>
                <a:gd name="T61" fmla="*/ 11 h 367"/>
                <a:gd name="T62" fmla="*/ 1 w 349"/>
                <a:gd name="T63" fmla="*/ 12 h 367"/>
                <a:gd name="T64" fmla="*/ 1 w 349"/>
                <a:gd name="T65" fmla="*/ 11 h 367"/>
                <a:gd name="T66" fmla="*/ 1 w 349"/>
                <a:gd name="T67" fmla="*/ 10 h 367"/>
                <a:gd name="T68" fmla="*/ 1 w 349"/>
                <a:gd name="T69" fmla="*/ 9 h 367"/>
                <a:gd name="T70" fmla="*/ 0 w 349"/>
                <a:gd name="T71" fmla="*/ 8 h 367"/>
                <a:gd name="T72" fmla="*/ 0 w 349"/>
                <a:gd name="T73" fmla="*/ 8 h 367"/>
                <a:gd name="T74" fmla="*/ 1 w 349"/>
                <a:gd name="T75" fmla="*/ 7 h 367"/>
                <a:gd name="T76" fmla="*/ 1 w 349"/>
                <a:gd name="T77" fmla="*/ 7 h 367"/>
                <a:gd name="T78" fmla="*/ 1 w 349"/>
                <a:gd name="T79" fmla="*/ 6 h 36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49" h="367">
                  <a:moveTo>
                    <a:pt x="47" y="174"/>
                  </a:moveTo>
                  <a:lnTo>
                    <a:pt x="51" y="174"/>
                  </a:lnTo>
                  <a:lnTo>
                    <a:pt x="57" y="175"/>
                  </a:lnTo>
                  <a:lnTo>
                    <a:pt x="65" y="176"/>
                  </a:lnTo>
                  <a:lnTo>
                    <a:pt x="75" y="176"/>
                  </a:lnTo>
                  <a:lnTo>
                    <a:pt x="87" y="177"/>
                  </a:lnTo>
                  <a:lnTo>
                    <a:pt x="98" y="176"/>
                  </a:lnTo>
                  <a:lnTo>
                    <a:pt x="112" y="175"/>
                  </a:lnTo>
                  <a:lnTo>
                    <a:pt x="126" y="173"/>
                  </a:lnTo>
                  <a:lnTo>
                    <a:pt x="141" y="169"/>
                  </a:lnTo>
                  <a:lnTo>
                    <a:pt x="155" y="164"/>
                  </a:lnTo>
                  <a:lnTo>
                    <a:pt x="170" y="158"/>
                  </a:lnTo>
                  <a:lnTo>
                    <a:pt x="185" y="148"/>
                  </a:lnTo>
                  <a:lnTo>
                    <a:pt x="199" y="138"/>
                  </a:lnTo>
                  <a:lnTo>
                    <a:pt x="211" y="124"/>
                  </a:lnTo>
                  <a:lnTo>
                    <a:pt x="224" y="108"/>
                  </a:lnTo>
                  <a:lnTo>
                    <a:pt x="234" y="88"/>
                  </a:lnTo>
                  <a:lnTo>
                    <a:pt x="242" y="71"/>
                  </a:lnTo>
                  <a:lnTo>
                    <a:pt x="250" y="56"/>
                  </a:lnTo>
                  <a:lnTo>
                    <a:pt x="256" y="42"/>
                  </a:lnTo>
                  <a:lnTo>
                    <a:pt x="263" y="31"/>
                  </a:lnTo>
                  <a:lnTo>
                    <a:pt x="269" y="22"/>
                  </a:lnTo>
                  <a:lnTo>
                    <a:pt x="274" y="15"/>
                  </a:lnTo>
                  <a:lnTo>
                    <a:pt x="281" y="11"/>
                  </a:lnTo>
                  <a:lnTo>
                    <a:pt x="289" y="9"/>
                  </a:lnTo>
                  <a:lnTo>
                    <a:pt x="298" y="9"/>
                  </a:lnTo>
                  <a:lnTo>
                    <a:pt x="307" y="8"/>
                  </a:lnTo>
                  <a:lnTo>
                    <a:pt x="315" y="7"/>
                  </a:lnTo>
                  <a:lnTo>
                    <a:pt x="323" y="5"/>
                  </a:lnTo>
                  <a:lnTo>
                    <a:pt x="330" y="4"/>
                  </a:lnTo>
                  <a:lnTo>
                    <a:pt x="337" y="3"/>
                  </a:lnTo>
                  <a:lnTo>
                    <a:pt x="344" y="1"/>
                  </a:lnTo>
                  <a:lnTo>
                    <a:pt x="348" y="0"/>
                  </a:lnTo>
                  <a:lnTo>
                    <a:pt x="348" y="1"/>
                  </a:lnTo>
                  <a:lnTo>
                    <a:pt x="348" y="3"/>
                  </a:lnTo>
                  <a:lnTo>
                    <a:pt x="349" y="4"/>
                  </a:lnTo>
                  <a:lnTo>
                    <a:pt x="349" y="7"/>
                  </a:lnTo>
                  <a:lnTo>
                    <a:pt x="321" y="16"/>
                  </a:lnTo>
                  <a:lnTo>
                    <a:pt x="299" y="32"/>
                  </a:lnTo>
                  <a:lnTo>
                    <a:pt x="283" y="52"/>
                  </a:lnTo>
                  <a:lnTo>
                    <a:pt x="270" y="75"/>
                  </a:lnTo>
                  <a:lnTo>
                    <a:pt x="262" y="98"/>
                  </a:lnTo>
                  <a:lnTo>
                    <a:pt x="257" y="120"/>
                  </a:lnTo>
                  <a:lnTo>
                    <a:pt x="254" y="139"/>
                  </a:lnTo>
                  <a:lnTo>
                    <a:pt x="253" y="154"/>
                  </a:lnTo>
                  <a:lnTo>
                    <a:pt x="251" y="167"/>
                  </a:lnTo>
                  <a:lnTo>
                    <a:pt x="253" y="182"/>
                  </a:lnTo>
                  <a:lnTo>
                    <a:pt x="255" y="200"/>
                  </a:lnTo>
                  <a:lnTo>
                    <a:pt x="258" y="219"/>
                  </a:lnTo>
                  <a:lnTo>
                    <a:pt x="248" y="220"/>
                  </a:lnTo>
                  <a:lnTo>
                    <a:pt x="235" y="226"/>
                  </a:lnTo>
                  <a:lnTo>
                    <a:pt x="222" y="234"/>
                  </a:lnTo>
                  <a:lnTo>
                    <a:pt x="208" y="246"/>
                  </a:lnTo>
                  <a:lnTo>
                    <a:pt x="196" y="260"/>
                  </a:lnTo>
                  <a:lnTo>
                    <a:pt x="188" y="276"/>
                  </a:lnTo>
                  <a:lnTo>
                    <a:pt x="184" y="294"/>
                  </a:lnTo>
                  <a:lnTo>
                    <a:pt x="186" y="312"/>
                  </a:lnTo>
                  <a:lnTo>
                    <a:pt x="172" y="312"/>
                  </a:lnTo>
                  <a:lnTo>
                    <a:pt x="154" y="314"/>
                  </a:lnTo>
                  <a:lnTo>
                    <a:pt x="134" y="319"/>
                  </a:lnTo>
                  <a:lnTo>
                    <a:pt x="113" y="326"/>
                  </a:lnTo>
                  <a:lnTo>
                    <a:pt x="93" y="335"/>
                  </a:lnTo>
                  <a:lnTo>
                    <a:pt x="73" y="345"/>
                  </a:lnTo>
                  <a:lnTo>
                    <a:pt x="58" y="356"/>
                  </a:lnTo>
                  <a:lnTo>
                    <a:pt x="47" y="367"/>
                  </a:lnTo>
                  <a:lnTo>
                    <a:pt x="49" y="351"/>
                  </a:lnTo>
                  <a:lnTo>
                    <a:pt x="49" y="334"/>
                  </a:lnTo>
                  <a:lnTo>
                    <a:pt x="47" y="314"/>
                  </a:lnTo>
                  <a:lnTo>
                    <a:pt x="42" y="294"/>
                  </a:lnTo>
                  <a:lnTo>
                    <a:pt x="35" y="275"/>
                  </a:lnTo>
                  <a:lnTo>
                    <a:pt x="26" y="257"/>
                  </a:lnTo>
                  <a:lnTo>
                    <a:pt x="14" y="242"/>
                  </a:lnTo>
                  <a:lnTo>
                    <a:pt x="0" y="230"/>
                  </a:lnTo>
                  <a:lnTo>
                    <a:pt x="11" y="230"/>
                  </a:lnTo>
                  <a:lnTo>
                    <a:pt x="21" y="228"/>
                  </a:lnTo>
                  <a:lnTo>
                    <a:pt x="32" y="223"/>
                  </a:lnTo>
                  <a:lnTo>
                    <a:pt x="41" y="217"/>
                  </a:lnTo>
                  <a:lnTo>
                    <a:pt x="48" y="211"/>
                  </a:lnTo>
                  <a:lnTo>
                    <a:pt x="51" y="200"/>
                  </a:lnTo>
                  <a:lnTo>
                    <a:pt x="51" y="188"/>
                  </a:lnTo>
                  <a:lnTo>
                    <a:pt x="47" y="174"/>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24" name="Freeform 345">
              <a:extLst>
                <a:ext uri="{FF2B5EF4-FFF2-40B4-BE49-F238E27FC236}">
                  <a16:creationId xmlns:a16="http://schemas.microsoft.com/office/drawing/2014/main" xmlns="" id="{04699425-0FC0-4ABB-BBEF-62B56FA7B0EE}"/>
                </a:ext>
              </a:extLst>
            </p:cNvPr>
            <p:cNvSpPr>
              <a:spLocks/>
            </p:cNvSpPr>
            <p:nvPr/>
          </p:nvSpPr>
          <p:spPr bwMode="auto">
            <a:xfrm>
              <a:off x="2617" y="1095"/>
              <a:ext cx="107" cy="186"/>
            </a:xfrm>
            <a:custGeom>
              <a:avLst/>
              <a:gdLst>
                <a:gd name="T0" fmla="*/ 4 w 213"/>
                <a:gd name="T1" fmla="*/ 0 h 373"/>
                <a:gd name="T2" fmla="*/ 5 w 213"/>
                <a:gd name="T3" fmla="*/ 0 h 373"/>
                <a:gd name="T4" fmla="*/ 5 w 213"/>
                <a:gd name="T5" fmla="*/ 0 h 373"/>
                <a:gd name="T6" fmla="*/ 6 w 213"/>
                <a:gd name="T7" fmla="*/ 0 h 373"/>
                <a:gd name="T8" fmla="*/ 6 w 213"/>
                <a:gd name="T9" fmla="*/ 1 h 373"/>
                <a:gd name="T10" fmla="*/ 5 w 213"/>
                <a:gd name="T11" fmla="*/ 1 h 373"/>
                <a:gd name="T12" fmla="*/ 5 w 213"/>
                <a:gd name="T13" fmla="*/ 1 h 373"/>
                <a:gd name="T14" fmla="*/ 5 w 213"/>
                <a:gd name="T15" fmla="*/ 1 h 373"/>
                <a:gd name="T16" fmla="*/ 4 w 213"/>
                <a:gd name="T17" fmla="*/ 1 h 373"/>
                <a:gd name="T18" fmla="*/ 4 w 213"/>
                <a:gd name="T19" fmla="*/ 1 h 373"/>
                <a:gd name="T20" fmla="*/ 4 w 213"/>
                <a:gd name="T21" fmla="*/ 1 h 373"/>
                <a:gd name="T22" fmla="*/ 4 w 213"/>
                <a:gd name="T23" fmla="*/ 2 h 373"/>
                <a:gd name="T24" fmla="*/ 4 w 213"/>
                <a:gd name="T25" fmla="*/ 2 h 373"/>
                <a:gd name="T26" fmla="*/ 4 w 213"/>
                <a:gd name="T27" fmla="*/ 2 h 373"/>
                <a:gd name="T28" fmla="*/ 4 w 213"/>
                <a:gd name="T29" fmla="*/ 2 h 373"/>
                <a:gd name="T30" fmla="*/ 4 w 213"/>
                <a:gd name="T31" fmla="*/ 3 h 373"/>
                <a:gd name="T32" fmla="*/ 5 w 213"/>
                <a:gd name="T33" fmla="*/ 3 h 373"/>
                <a:gd name="T34" fmla="*/ 5 w 213"/>
                <a:gd name="T35" fmla="*/ 3 h 373"/>
                <a:gd name="T36" fmla="*/ 5 w 213"/>
                <a:gd name="T37" fmla="*/ 2 h 373"/>
                <a:gd name="T38" fmla="*/ 5 w 213"/>
                <a:gd name="T39" fmla="*/ 2 h 373"/>
                <a:gd name="T40" fmla="*/ 5 w 213"/>
                <a:gd name="T41" fmla="*/ 2 h 373"/>
                <a:gd name="T42" fmla="*/ 6 w 213"/>
                <a:gd name="T43" fmla="*/ 1 h 373"/>
                <a:gd name="T44" fmla="*/ 6 w 213"/>
                <a:gd name="T45" fmla="*/ 1 h 373"/>
                <a:gd name="T46" fmla="*/ 6 w 213"/>
                <a:gd name="T47" fmla="*/ 2 h 373"/>
                <a:gd name="T48" fmla="*/ 6 w 213"/>
                <a:gd name="T49" fmla="*/ 2 h 373"/>
                <a:gd name="T50" fmla="*/ 6 w 213"/>
                <a:gd name="T51" fmla="*/ 2 h 373"/>
                <a:gd name="T52" fmla="*/ 6 w 213"/>
                <a:gd name="T53" fmla="*/ 3 h 373"/>
                <a:gd name="T54" fmla="*/ 5 w 213"/>
                <a:gd name="T55" fmla="*/ 3 h 373"/>
                <a:gd name="T56" fmla="*/ 5 w 213"/>
                <a:gd name="T57" fmla="*/ 3 h 373"/>
                <a:gd name="T58" fmla="*/ 5 w 213"/>
                <a:gd name="T59" fmla="*/ 3 h 373"/>
                <a:gd name="T60" fmla="*/ 5 w 213"/>
                <a:gd name="T61" fmla="*/ 4 h 373"/>
                <a:gd name="T62" fmla="*/ 6 w 213"/>
                <a:gd name="T63" fmla="*/ 4 h 373"/>
                <a:gd name="T64" fmla="*/ 6 w 213"/>
                <a:gd name="T65" fmla="*/ 4 h 373"/>
                <a:gd name="T66" fmla="*/ 6 w 213"/>
                <a:gd name="T67" fmla="*/ 4 h 373"/>
                <a:gd name="T68" fmla="*/ 7 w 213"/>
                <a:gd name="T69" fmla="*/ 4 h 373"/>
                <a:gd name="T70" fmla="*/ 7 w 213"/>
                <a:gd name="T71" fmla="*/ 4 h 373"/>
                <a:gd name="T72" fmla="*/ 7 w 213"/>
                <a:gd name="T73" fmla="*/ 4 h 373"/>
                <a:gd name="T74" fmla="*/ 7 w 213"/>
                <a:gd name="T75" fmla="*/ 6 h 373"/>
                <a:gd name="T76" fmla="*/ 7 w 213"/>
                <a:gd name="T77" fmla="*/ 7 h 373"/>
                <a:gd name="T78" fmla="*/ 6 w 213"/>
                <a:gd name="T79" fmla="*/ 8 h 373"/>
                <a:gd name="T80" fmla="*/ 5 w 213"/>
                <a:gd name="T81" fmla="*/ 9 h 373"/>
                <a:gd name="T82" fmla="*/ 4 w 213"/>
                <a:gd name="T83" fmla="*/ 10 h 373"/>
                <a:gd name="T84" fmla="*/ 3 w 213"/>
                <a:gd name="T85" fmla="*/ 10 h 373"/>
                <a:gd name="T86" fmla="*/ 2 w 213"/>
                <a:gd name="T87" fmla="*/ 11 h 373"/>
                <a:gd name="T88" fmla="*/ 1 w 213"/>
                <a:gd name="T89" fmla="*/ 11 h 373"/>
                <a:gd name="T90" fmla="*/ 1 w 213"/>
                <a:gd name="T91" fmla="*/ 11 h 373"/>
                <a:gd name="T92" fmla="*/ 1 w 213"/>
                <a:gd name="T93" fmla="*/ 11 h 373"/>
                <a:gd name="T94" fmla="*/ 0 w 213"/>
                <a:gd name="T95" fmla="*/ 11 h 373"/>
                <a:gd name="T96" fmla="*/ 1 w 213"/>
                <a:gd name="T97" fmla="*/ 11 h 373"/>
                <a:gd name="T98" fmla="*/ 1 w 213"/>
                <a:gd name="T99" fmla="*/ 10 h 373"/>
                <a:gd name="T100" fmla="*/ 2 w 213"/>
                <a:gd name="T101" fmla="*/ 10 h 373"/>
                <a:gd name="T102" fmla="*/ 2 w 213"/>
                <a:gd name="T103" fmla="*/ 9 h 373"/>
                <a:gd name="T104" fmla="*/ 2 w 213"/>
                <a:gd name="T105" fmla="*/ 8 h 373"/>
                <a:gd name="T106" fmla="*/ 2 w 213"/>
                <a:gd name="T107" fmla="*/ 7 h 373"/>
                <a:gd name="T108" fmla="*/ 1 w 213"/>
                <a:gd name="T109" fmla="*/ 6 h 373"/>
                <a:gd name="T110" fmla="*/ 1 w 213"/>
                <a:gd name="T111" fmla="*/ 5 h 373"/>
                <a:gd name="T112" fmla="*/ 1 w 213"/>
                <a:gd name="T113" fmla="*/ 4 h 373"/>
                <a:gd name="T114" fmla="*/ 2 w 213"/>
                <a:gd name="T115" fmla="*/ 2 h 373"/>
                <a:gd name="T116" fmla="*/ 2 w 213"/>
                <a:gd name="T117" fmla="*/ 1 h 373"/>
                <a:gd name="T118" fmla="*/ 4 w 213"/>
                <a:gd name="T119" fmla="*/ 0 h 37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3" h="373">
                  <a:moveTo>
                    <a:pt x="125" y="0"/>
                  </a:moveTo>
                  <a:lnTo>
                    <a:pt x="128" y="4"/>
                  </a:lnTo>
                  <a:lnTo>
                    <a:pt x="132" y="12"/>
                  </a:lnTo>
                  <a:lnTo>
                    <a:pt x="139" y="18"/>
                  </a:lnTo>
                  <a:lnTo>
                    <a:pt x="152" y="19"/>
                  </a:lnTo>
                  <a:lnTo>
                    <a:pt x="159" y="19"/>
                  </a:lnTo>
                  <a:lnTo>
                    <a:pt x="164" y="22"/>
                  </a:lnTo>
                  <a:lnTo>
                    <a:pt x="169" y="26"/>
                  </a:lnTo>
                  <a:lnTo>
                    <a:pt x="171" y="31"/>
                  </a:lnTo>
                  <a:lnTo>
                    <a:pt x="164" y="36"/>
                  </a:lnTo>
                  <a:lnTo>
                    <a:pt x="159" y="42"/>
                  </a:lnTo>
                  <a:lnTo>
                    <a:pt x="152" y="47"/>
                  </a:lnTo>
                  <a:lnTo>
                    <a:pt x="147" y="50"/>
                  </a:lnTo>
                  <a:lnTo>
                    <a:pt x="140" y="49"/>
                  </a:lnTo>
                  <a:lnTo>
                    <a:pt x="135" y="48"/>
                  </a:lnTo>
                  <a:lnTo>
                    <a:pt x="129" y="48"/>
                  </a:lnTo>
                  <a:lnTo>
                    <a:pt x="124" y="49"/>
                  </a:lnTo>
                  <a:lnTo>
                    <a:pt x="120" y="50"/>
                  </a:lnTo>
                  <a:lnTo>
                    <a:pt x="116" y="53"/>
                  </a:lnTo>
                  <a:lnTo>
                    <a:pt x="113" y="56"/>
                  </a:lnTo>
                  <a:lnTo>
                    <a:pt x="109" y="60"/>
                  </a:lnTo>
                  <a:lnTo>
                    <a:pt x="107" y="63"/>
                  </a:lnTo>
                  <a:lnTo>
                    <a:pt x="106" y="66"/>
                  </a:lnTo>
                  <a:lnTo>
                    <a:pt x="105" y="71"/>
                  </a:lnTo>
                  <a:lnTo>
                    <a:pt x="105" y="75"/>
                  </a:lnTo>
                  <a:lnTo>
                    <a:pt x="105" y="78"/>
                  </a:lnTo>
                  <a:lnTo>
                    <a:pt x="106" y="81"/>
                  </a:lnTo>
                  <a:lnTo>
                    <a:pt x="108" y="86"/>
                  </a:lnTo>
                  <a:lnTo>
                    <a:pt x="109" y="89"/>
                  </a:lnTo>
                  <a:lnTo>
                    <a:pt x="113" y="93"/>
                  </a:lnTo>
                  <a:lnTo>
                    <a:pt x="116" y="95"/>
                  </a:lnTo>
                  <a:lnTo>
                    <a:pt x="121" y="96"/>
                  </a:lnTo>
                  <a:lnTo>
                    <a:pt x="126" y="98"/>
                  </a:lnTo>
                  <a:lnTo>
                    <a:pt x="132" y="99"/>
                  </a:lnTo>
                  <a:lnTo>
                    <a:pt x="137" y="98"/>
                  </a:lnTo>
                  <a:lnTo>
                    <a:pt x="141" y="98"/>
                  </a:lnTo>
                  <a:lnTo>
                    <a:pt x="146" y="95"/>
                  </a:lnTo>
                  <a:lnTo>
                    <a:pt x="151" y="91"/>
                  </a:lnTo>
                  <a:lnTo>
                    <a:pt x="153" y="85"/>
                  </a:lnTo>
                  <a:lnTo>
                    <a:pt x="153" y="79"/>
                  </a:lnTo>
                  <a:lnTo>
                    <a:pt x="153" y="75"/>
                  </a:lnTo>
                  <a:lnTo>
                    <a:pt x="160" y="68"/>
                  </a:lnTo>
                  <a:lnTo>
                    <a:pt x="168" y="63"/>
                  </a:lnTo>
                  <a:lnTo>
                    <a:pt x="176" y="58"/>
                  </a:lnTo>
                  <a:lnTo>
                    <a:pt x="179" y="56"/>
                  </a:lnTo>
                  <a:lnTo>
                    <a:pt x="182" y="58"/>
                  </a:lnTo>
                  <a:lnTo>
                    <a:pt x="184" y="62"/>
                  </a:lnTo>
                  <a:lnTo>
                    <a:pt x="186" y="64"/>
                  </a:lnTo>
                  <a:lnTo>
                    <a:pt x="190" y="66"/>
                  </a:lnTo>
                  <a:lnTo>
                    <a:pt x="185" y="73"/>
                  </a:lnTo>
                  <a:lnTo>
                    <a:pt x="182" y="80"/>
                  </a:lnTo>
                  <a:lnTo>
                    <a:pt x="179" y="88"/>
                  </a:lnTo>
                  <a:lnTo>
                    <a:pt x="177" y="93"/>
                  </a:lnTo>
                  <a:lnTo>
                    <a:pt x="170" y="98"/>
                  </a:lnTo>
                  <a:lnTo>
                    <a:pt x="163" y="102"/>
                  </a:lnTo>
                  <a:lnTo>
                    <a:pt x="159" y="109"/>
                  </a:lnTo>
                  <a:lnTo>
                    <a:pt x="156" y="116"/>
                  </a:lnTo>
                  <a:lnTo>
                    <a:pt x="155" y="118"/>
                  </a:lnTo>
                  <a:lnTo>
                    <a:pt x="155" y="121"/>
                  </a:lnTo>
                  <a:lnTo>
                    <a:pt x="155" y="123"/>
                  </a:lnTo>
                  <a:lnTo>
                    <a:pt x="155" y="125"/>
                  </a:lnTo>
                  <a:lnTo>
                    <a:pt x="158" y="131"/>
                  </a:lnTo>
                  <a:lnTo>
                    <a:pt x="162" y="137"/>
                  </a:lnTo>
                  <a:lnTo>
                    <a:pt x="168" y="141"/>
                  </a:lnTo>
                  <a:lnTo>
                    <a:pt x="176" y="146"/>
                  </a:lnTo>
                  <a:lnTo>
                    <a:pt x="181" y="147"/>
                  </a:lnTo>
                  <a:lnTo>
                    <a:pt x="185" y="147"/>
                  </a:lnTo>
                  <a:lnTo>
                    <a:pt x="190" y="147"/>
                  </a:lnTo>
                  <a:lnTo>
                    <a:pt x="193" y="146"/>
                  </a:lnTo>
                  <a:lnTo>
                    <a:pt x="198" y="144"/>
                  </a:lnTo>
                  <a:lnTo>
                    <a:pt x="201" y="141"/>
                  </a:lnTo>
                  <a:lnTo>
                    <a:pt x="205" y="140"/>
                  </a:lnTo>
                  <a:lnTo>
                    <a:pt x="207" y="138"/>
                  </a:lnTo>
                  <a:lnTo>
                    <a:pt x="212" y="156"/>
                  </a:lnTo>
                  <a:lnTo>
                    <a:pt x="213" y="175"/>
                  </a:lnTo>
                  <a:lnTo>
                    <a:pt x="212" y="193"/>
                  </a:lnTo>
                  <a:lnTo>
                    <a:pt x="206" y="212"/>
                  </a:lnTo>
                  <a:lnTo>
                    <a:pt x="198" y="229"/>
                  </a:lnTo>
                  <a:lnTo>
                    <a:pt x="188" y="247"/>
                  </a:lnTo>
                  <a:lnTo>
                    <a:pt x="175" y="263"/>
                  </a:lnTo>
                  <a:lnTo>
                    <a:pt x="160" y="280"/>
                  </a:lnTo>
                  <a:lnTo>
                    <a:pt x="145" y="296"/>
                  </a:lnTo>
                  <a:lnTo>
                    <a:pt x="128" y="310"/>
                  </a:lnTo>
                  <a:lnTo>
                    <a:pt x="110" y="322"/>
                  </a:lnTo>
                  <a:lnTo>
                    <a:pt x="93" y="334"/>
                  </a:lnTo>
                  <a:lnTo>
                    <a:pt x="76" y="344"/>
                  </a:lnTo>
                  <a:lnTo>
                    <a:pt x="60" y="352"/>
                  </a:lnTo>
                  <a:lnTo>
                    <a:pt x="44" y="359"/>
                  </a:lnTo>
                  <a:lnTo>
                    <a:pt x="29" y="364"/>
                  </a:lnTo>
                  <a:lnTo>
                    <a:pt x="25" y="365"/>
                  </a:lnTo>
                  <a:lnTo>
                    <a:pt x="19" y="367"/>
                  </a:lnTo>
                  <a:lnTo>
                    <a:pt x="14" y="369"/>
                  </a:lnTo>
                  <a:lnTo>
                    <a:pt x="7" y="372"/>
                  </a:lnTo>
                  <a:lnTo>
                    <a:pt x="2" y="373"/>
                  </a:lnTo>
                  <a:lnTo>
                    <a:pt x="0" y="373"/>
                  </a:lnTo>
                  <a:lnTo>
                    <a:pt x="0" y="371"/>
                  </a:lnTo>
                  <a:lnTo>
                    <a:pt x="4" y="366"/>
                  </a:lnTo>
                  <a:lnTo>
                    <a:pt x="11" y="359"/>
                  </a:lnTo>
                  <a:lnTo>
                    <a:pt x="18" y="350"/>
                  </a:lnTo>
                  <a:lnTo>
                    <a:pt x="25" y="341"/>
                  </a:lnTo>
                  <a:lnTo>
                    <a:pt x="31" y="330"/>
                  </a:lnTo>
                  <a:lnTo>
                    <a:pt x="37" y="320"/>
                  </a:lnTo>
                  <a:lnTo>
                    <a:pt x="40" y="308"/>
                  </a:lnTo>
                  <a:lnTo>
                    <a:pt x="44" y="298"/>
                  </a:lnTo>
                  <a:lnTo>
                    <a:pt x="45" y="287"/>
                  </a:lnTo>
                  <a:lnTo>
                    <a:pt x="45" y="272"/>
                  </a:lnTo>
                  <a:lnTo>
                    <a:pt x="42" y="254"/>
                  </a:lnTo>
                  <a:lnTo>
                    <a:pt x="39" y="234"/>
                  </a:lnTo>
                  <a:lnTo>
                    <a:pt x="34" y="212"/>
                  </a:lnTo>
                  <a:lnTo>
                    <a:pt x="31" y="193"/>
                  </a:lnTo>
                  <a:lnTo>
                    <a:pt x="29" y="175"/>
                  </a:lnTo>
                  <a:lnTo>
                    <a:pt x="27" y="160"/>
                  </a:lnTo>
                  <a:lnTo>
                    <a:pt x="29" y="147"/>
                  </a:lnTo>
                  <a:lnTo>
                    <a:pt x="30" y="132"/>
                  </a:lnTo>
                  <a:lnTo>
                    <a:pt x="33" y="113"/>
                  </a:lnTo>
                  <a:lnTo>
                    <a:pt x="38" y="91"/>
                  </a:lnTo>
                  <a:lnTo>
                    <a:pt x="46" y="68"/>
                  </a:lnTo>
                  <a:lnTo>
                    <a:pt x="59" y="45"/>
                  </a:lnTo>
                  <a:lnTo>
                    <a:pt x="75" y="25"/>
                  </a:lnTo>
                  <a:lnTo>
                    <a:pt x="97" y="9"/>
                  </a:lnTo>
                  <a:lnTo>
                    <a:pt x="125" y="0"/>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25" name="Freeform 346">
              <a:extLst>
                <a:ext uri="{FF2B5EF4-FFF2-40B4-BE49-F238E27FC236}">
                  <a16:creationId xmlns:a16="http://schemas.microsoft.com/office/drawing/2014/main" xmlns="" id="{7E5E80B4-AB00-4A55-B912-FC9B63302D37}"/>
                </a:ext>
              </a:extLst>
            </p:cNvPr>
            <p:cNvSpPr>
              <a:spLocks/>
            </p:cNvSpPr>
            <p:nvPr/>
          </p:nvSpPr>
          <p:spPr bwMode="auto">
            <a:xfrm>
              <a:off x="2411" y="870"/>
              <a:ext cx="478" cy="310"/>
            </a:xfrm>
            <a:custGeom>
              <a:avLst/>
              <a:gdLst>
                <a:gd name="T0" fmla="*/ 16 w 957"/>
                <a:gd name="T1" fmla="*/ 6 h 620"/>
                <a:gd name="T2" fmla="*/ 17 w 957"/>
                <a:gd name="T3" fmla="*/ 3 h 620"/>
                <a:gd name="T4" fmla="*/ 18 w 957"/>
                <a:gd name="T5" fmla="*/ 1 h 620"/>
                <a:gd name="T6" fmla="*/ 19 w 957"/>
                <a:gd name="T7" fmla="*/ 2 h 620"/>
                <a:gd name="T8" fmla="*/ 20 w 957"/>
                <a:gd name="T9" fmla="*/ 4 h 620"/>
                <a:gd name="T10" fmla="*/ 22 w 957"/>
                <a:gd name="T11" fmla="*/ 7 h 620"/>
                <a:gd name="T12" fmla="*/ 21 w 957"/>
                <a:gd name="T13" fmla="*/ 10 h 620"/>
                <a:gd name="T14" fmla="*/ 19 w 957"/>
                <a:gd name="T15" fmla="*/ 12 h 620"/>
                <a:gd name="T16" fmla="*/ 19 w 957"/>
                <a:gd name="T17" fmla="*/ 14 h 620"/>
                <a:gd name="T18" fmla="*/ 20 w 957"/>
                <a:gd name="T19" fmla="*/ 12 h 620"/>
                <a:gd name="T20" fmla="*/ 22 w 957"/>
                <a:gd name="T21" fmla="*/ 10 h 620"/>
                <a:gd name="T22" fmla="*/ 25 w 957"/>
                <a:gd name="T23" fmla="*/ 9 h 620"/>
                <a:gd name="T24" fmla="*/ 26 w 957"/>
                <a:gd name="T25" fmla="*/ 9 h 620"/>
                <a:gd name="T26" fmla="*/ 28 w 957"/>
                <a:gd name="T27" fmla="*/ 10 h 620"/>
                <a:gd name="T28" fmla="*/ 29 w 957"/>
                <a:gd name="T29" fmla="*/ 11 h 620"/>
                <a:gd name="T30" fmla="*/ 27 w 957"/>
                <a:gd name="T31" fmla="*/ 12 h 620"/>
                <a:gd name="T32" fmla="*/ 25 w 957"/>
                <a:gd name="T33" fmla="*/ 14 h 620"/>
                <a:gd name="T34" fmla="*/ 22 w 957"/>
                <a:gd name="T35" fmla="*/ 15 h 620"/>
                <a:gd name="T36" fmla="*/ 21 w 957"/>
                <a:gd name="T37" fmla="*/ 15 h 620"/>
                <a:gd name="T38" fmla="*/ 20 w 957"/>
                <a:gd name="T39" fmla="*/ 15 h 620"/>
                <a:gd name="T40" fmla="*/ 21 w 957"/>
                <a:gd name="T41" fmla="*/ 14 h 620"/>
                <a:gd name="T42" fmla="*/ 21 w 957"/>
                <a:gd name="T43" fmla="*/ 13 h 620"/>
                <a:gd name="T44" fmla="*/ 20 w 957"/>
                <a:gd name="T45" fmla="*/ 13 h 620"/>
                <a:gd name="T46" fmla="*/ 19 w 957"/>
                <a:gd name="T47" fmla="*/ 14 h 620"/>
                <a:gd name="T48" fmla="*/ 19 w 957"/>
                <a:gd name="T49" fmla="*/ 15 h 620"/>
                <a:gd name="T50" fmla="*/ 19 w 957"/>
                <a:gd name="T51" fmla="*/ 14 h 620"/>
                <a:gd name="T52" fmla="*/ 18 w 957"/>
                <a:gd name="T53" fmla="*/ 14 h 620"/>
                <a:gd name="T54" fmla="*/ 17 w 957"/>
                <a:gd name="T55" fmla="*/ 14 h 620"/>
                <a:gd name="T56" fmla="*/ 16 w 957"/>
                <a:gd name="T57" fmla="*/ 14 h 620"/>
                <a:gd name="T58" fmla="*/ 14 w 957"/>
                <a:gd name="T59" fmla="*/ 15 h 620"/>
                <a:gd name="T60" fmla="*/ 13 w 957"/>
                <a:gd name="T61" fmla="*/ 16 h 620"/>
                <a:gd name="T62" fmla="*/ 12 w 957"/>
                <a:gd name="T63" fmla="*/ 19 h 620"/>
                <a:gd name="T64" fmla="*/ 9 w 957"/>
                <a:gd name="T65" fmla="*/ 20 h 620"/>
                <a:gd name="T66" fmla="*/ 7 w 957"/>
                <a:gd name="T67" fmla="*/ 20 h 620"/>
                <a:gd name="T68" fmla="*/ 6 w 957"/>
                <a:gd name="T69" fmla="*/ 20 h 620"/>
                <a:gd name="T70" fmla="*/ 4 w 957"/>
                <a:gd name="T71" fmla="*/ 19 h 620"/>
                <a:gd name="T72" fmla="*/ 2 w 957"/>
                <a:gd name="T73" fmla="*/ 18 h 620"/>
                <a:gd name="T74" fmla="*/ 0 w 957"/>
                <a:gd name="T75" fmla="*/ 18 h 620"/>
                <a:gd name="T76" fmla="*/ 1 w 957"/>
                <a:gd name="T77" fmla="*/ 16 h 620"/>
                <a:gd name="T78" fmla="*/ 5 w 957"/>
                <a:gd name="T79" fmla="*/ 13 h 620"/>
                <a:gd name="T80" fmla="*/ 8 w 957"/>
                <a:gd name="T81" fmla="*/ 12 h 620"/>
                <a:gd name="T82" fmla="*/ 11 w 957"/>
                <a:gd name="T83" fmla="*/ 12 h 620"/>
                <a:gd name="T84" fmla="*/ 13 w 957"/>
                <a:gd name="T85" fmla="*/ 13 h 620"/>
                <a:gd name="T86" fmla="*/ 14 w 957"/>
                <a:gd name="T87" fmla="*/ 14 h 620"/>
                <a:gd name="T88" fmla="*/ 15 w 957"/>
                <a:gd name="T89" fmla="*/ 14 h 620"/>
                <a:gd name="T90" fmla="*/ 16 w 957"/>
                <a:gd name="T91" fmla="*/ 14 h 620"/>
                <a:gd name="T92" fmla="*/ 16 w 957"/>
                <a:gd name="T93" fmla="*/ 13 h 620"/>
                <a:gd name="T94" fmla="*/ 15 w 957"/>
                <a:gd name="T95" fmla="*/ 13 h 620"/>
                <a:gd name="T96" fmla="*/ 13 w 957"/>
                <a:gd name="T97" fmla="*/ 13 h 620"/>
                <a:gd name="T98" fmla="*/ 10 w 957"/>
                <a:gd name="T99" fmla="*/ 11 h 620"/>
                <a:gd name="T100" fmla="*/ 8 w 957"/>
                <a:gd name="T101" fmla="*/ 8 h 620"/>
                <a:gd name="T102" fmla="*/ 8 w 957"/>
                <a:gd name="T103" fmla="*/ 4 h 620"/>
                <a:gd name="T104" fmla="*/ 10 w 957"/>
                <a:gd name="T105" fmla="*/ 5 h 620"/>
                <a:gd name="T106" fmla="*/ 13 w 957"/>
                <a:gd name="T107" fmla="*/ 7 h 620"/>
                <a:gd name="T108" fmla="*/ 15 w 957"/>
                <a:gd name="T109" fmla="*/ 8 h 620"/>
                <a:gd name="T110" fmla="*/ 17 w 957"/>
                <a:gd name="T111" fmla="*/ 11 h 620"/>
                <a:gd name="T112" fmla="*/ 17 w 957"/>
                <a:gd name="T113" fmla="*/ 13 h 620"/>
                <a:gd name="T114" fmla="*/ 18 w 957"/>
                <a:gd name="T115" fmla="*/ 14 h 620"/>
                <a:gd name="T116" fmla="*/ 18 w 957"/>
                <a:gd name="T117" fmla="*/ 13 h 620"/>
                <a:gd name="T118" fmla="*/ 18 w 957"/>
                <a:gd name="T119" fmla="*/ 12 h 620"/>
                <a:gd name="T120" fmla="*/ 16 w 957"/>
                <a:gd name="T121" fmla="*/ 9 h 62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57" h="620">
                  <a:moveTo>
                    <a:pt x="521" y="259"/>
                  </a:moveTo>
                  <a:lnTo>
                    <a:pt x="519" y="236"/>
                  </a:lnTo>
                  <a:lnTo>
                    <a:pt x="517" y="212"/>
                  </a:lnTo>
                  <a:lnTo>
                    <a:pt x="520" y="189"/>
                  </a:lnTo>
                  <a:lnTo>
                    <a:pt x="523" y="165"/>
                  </a:lnTo>
                  <a:lnTo>
                    <a:pt x="528" y="143"/>
                  </a:lnTo>
                  <a:lnTo>
                    <a:pt x="535" y="124"/>
                  </a:lnTo>
                  <a:lnTo>
                    <a:pt x="544" y="105"/>
                  </a:lnTo>
                  <a:lnTo>
                    <a:pt x="553" y="91"/>
                  </a:lnTo>
                  <a:lnTo>
                    <a:pt x="564" y="79"/>
                  </a:lnTo>
                  <a:lnTo>
                    <a:pt x="573" y="67"/>
                  </a:lnTo>
                  <a:lnTo>
                    <a:pt x="581" y="57"/>
                  </a:lnTo>
                  <a:lnTo>
                    <a:pt x="588" y="46"/>
                  </a:lnTo>
                  <a:lnTo>
                    <a:pt x="595" y="36"/>
                  </a:lnTo>
                  <a:lnTo>
                    <a:pt x="602" y="26"/>
                  </a:lnTo>
                  <a:lnTo>
                    <a:pt x="607" y="13"/>
                  </a:lnTo>
                  <a:lnTo>
                    <a:pt x="612" y="0"/>
                  </a:lnTo>
                  <a:lnTo>
                    <a:pt x="613" y="9"/>
                  </a:lnTo>
                  <a:lnTo>
                    <a:pt x="616" y="22"/>
                  </a:lnTo>
                  <a:lnTo>
                    <a:pt x="622" y="38"/>
                  </a:lnTo>
                  <a:lnTo>
                    <a:pt x="629" y="54"/>
                  </a:lnTo>
                  <a:lnTo>
                    <a:pt x="637" y="72"/>
                  </a:lnTo>
                  <a:lnTo>
                    <a:pt x="646" y="89"/>
                  </a:lnTo>
                  <a:lnTo>
                    <a:pt x="657" y="104"/>
                  </a:lnTo>
                  <a:lnTo>
                    <a:pt x="667" y="115"/>
                  </a:lnTo>
                  <a:lnTo>
                    <a:pt x="679" y="127"/>
                  </a:lnTo>
                  <a:lnTo>
                    <a:pt x="688" y="138"/>
                  </a:lnTo>
                  <a:lnTo>
                    <a:pt x="695" y="151"/>
                  </a:lnTo>
                  <a:lnTo>
                    <a:pt x="701" y="164"/>
                  </a:lnTo>
                  <a:lnTo>
                    <a:pt x="710" y="201"/>
                  </a:lnTo>
                  <a:lnTo>
                    <a:pt x="710" y="236"/>
                  </a:lnTo>
                  <a:lnTo>
                    <a:pt x="704" y="268"/>
                  </a:lnTo>
                  <a:lnTo>
                    <a:pt x="697" y="292"/>
                  </a:lnTo>
                  <a:lnTo>
                    <a:pt x="691" y="303"/>
                  </a:lnTo>
                  <a:lnTo>
                    <a:pt x="684" y="315"/>
                  </a:lnTo>
                  <a:lnTo>
                    <a:pt x="675" y="327"/>
                  </a:lnTo>
                  <a:lnTo>
                    <a:pt x="665" y="339"/>
                  </a:lnTo>
                  <a:lnTo>
                    <a:pt x="653" y="352"/>
                  </a:lnTo>
                  <a:lnTo>
                    <a:pt x="642" y="364"/>
                  </a:lnTo>
                  <a:lnTo>
                    <a:pt x="631" y="378"/>
                  </a:lnTo>
                  <a:lnTo>
                    <a:pt x="621" y="393"/>
                  </a:lnTo>
                  <a:lnTo>
                    <a:pt x="616" y="404"/>
                  </a:lnTo>
                  <a:lnTo>
                    <a:pt x="615" y="414"/>
                  </a:lnTo>
                  <a:lnTo>
                    <a:pt x="615" y="422"/>
                  </a:lnTo>
                  <a:lnTo>
                    <a:pt x="619" y="424"/>
                  </a:lnTo>
                  <a:lnTo>
                    <a:pt x="627" y="420"/>
                  </a:lnTo>
                  <a:lnTo>
                    <a:pt x="633" y="413"/>
                  </a:lnTo>
                  <a:lnTo>
                    <a:pt x="637" y="404"/>
                  </a:lnTo>
                  <a:lnTo>
                    <a:pt x="641" y="395"/>
                  </a:lnTo>
                  <a:lnTo>
                    <a:pt x="646" y="382"/>
                  </a:lnTo>
                  <a:lnTo>
                    <a:pt x="652" y="369"/>
                  </a:lnTo>
                  <a:lnTo>
                    <a:pt x="659" y="357"/>
                  </a:lnTo>
                  <a:lnTo>
                    <a:pt x="667" y="347"/>
                  </a:lnTo>
                  <a:lnTo>
                    <a:pt x="686" y="326"/>
                  </a:lnTo>
                  <a:lnTo>
                    <a:pt x="705" y="310"/>
                  </a:lnTo>
                  <a:lnTo>
                    <a:pt x="727" y="296"/>
                  </a:lnTo>
                  <a:lnTo>
                    <a:pt x="749" y="287"/>
                  </a:lnTo>
                  <a:lnTo>
                    <a:pt x="772" y="280"/>
                  </a:lnTo>
                  <a:lnTo>
                    <a:pt x="794" y="277"/>
                  </a:lnTo>
                  <a:lnTo>
                    <a:pt x="815" y="276"/>
                  </a:lnTo>
                  <a:lnTo>
                    <a:pt x="834" y="278"/>
                  </a:lnTo>
                  <a:lnTo>
                    <a:pt x="841" y="280"/>
                  </a:lnTo>
                  <a:lnTo>
                    <a:pt x="847" y="281"/>
                  </a:lnTo>
                  <a:lnTo>
                    <a:pt x="852" y="284"/>
                  </a:lnTo>
                  <a:lnTo>
                    <a:pt x="858" y="286"/>
                  </a:lnTo>
                  <a:lnTo>
                    <a:pt x="870" y="292"/>
                  </a:lnTo>
                  <a:lnTo>
                    <a:pt x="880" y="298"/>
                  </a:lnTo>
                  <a:lnTo>
                    <a:pt x="892" y="304"/>
                  </a:lnTo>
                  <a:lnTo>
                    <a:pt x="902" y="311"/>
                  </a:lnTo>
                  <a:lnTo>
                    <a:pt x="914" y="319"/>
                  </a:lnTo>
                  <a:lnTo>
                    <a:pt x="926" y="327"/>
                  </a:lnTo>
                  <a:lnTo>
                    <a:pt x="941" y="336"/>
                  </a:lnTo>
                  <a:lnTo>
                    <a:pt x="957" y="345"/>
                  </a:lnTo>
                  <a:lnTo>
                    <a:pt x="948" y="346"/>
                  </a:lnTo>
                  <a:lnTo>
                    <a:pt x="937" y="348"/>
                  </a:lnTo>
                  <a:lnTo>
                    <a:pt x="924" y="351"/>
                  </a:lnTo>
                  <a:lnTo>
                    <a:pt x="910" y="354"/>
                  </a:lnTo>
                  <a:lnTo>
                    <a:pt x="897" y="359"/>
                  </a:lnTo>
                  <a:lnTo>
                    <a:pt x="885" y="364"/>
                  </a:lnTo>
                  <a:lnTo>
                    <a:pt x="874" y="372"/>
                  </a:lnTo>
                  <a:lnTo>
                    <a:pt x="866" y="383"/>
                  </a:lnTo>
                  <a:lnTo>
                    <a:pt x="855" y="399"/>
                  </a:lnTo>
                  <a:lnTo>
                    <a:pt x="840" y="416"/>
                  </a:lnTo>
                  <a:lnTo>
                    <a:pt x="823" y="432"/>
                  </a:lnTo>
                  <a:lnTo>
                    <a:pt x="802" y="447"/>
                  </a:lnTo>
                  <a:lnTo>
                    <a:pt x="780" y="460"/>
                  </a:lnTo>
                  <a:lnTo>
                    <a:pt x="757" y="467"/>
                  </a:lnTo>
                  <a:lnTo>
                    <a:pt x="733" y="469"/>
                  </a:lnTo>
                  <a:lnTo>
                    <a:pt x="710" y="463"/>
                  </a:lnTo>
                  <a:lnTo>
                    <a:pt x="705" y="460"/>
                  </a:lnTo>
                  <a:lnTo>
                    <a:pt x="701" y="458"/>
                  </a:lnTo>
                  <a:lnTo>
                    <a:pt x="695" y="455"/>
                  </a:lnTo>
                  <a:lnTo>
                    <a:pt x="689" y="454"/>
                  </a:lnTo>
                  <a:lnTo>
                    <a:pt x="683" y="454"/>
                  </a:lnTo>
                  <a:lnTo>
                    <a:pt x="679" y="455"/>
                  </a:lnTo>
                  <a:lnTo>
                    <a:pt x="674" y="458"/>
                  </a:lnTo>
                  <a:lnTo>
                    <a:pt x="671" y="460"/>
                  </a:lnTo>
                  <a:lnTo>
                    <a:pt x="666" y="463"/>
                  </a:lnTo>
                  <a:lnTo>
                    <a:pt x="661" y="463"/>
                  </a:lnTo>
                  <a:lnTo>
                    <a:pt x="656" y="461"/>
                  </a:lnTo>
                  <a:lnTo>
                    <a:pt x="651" y="460"/>
                  </a:lnTo>
                  <a:lnTo>
                    <a:pt x="660" y="454"/>
                  </a:lnTo>
                  <a:lnTo>
                    <a:pt x="668" y="445"/>
                  </a:lnTo>
                  <a:lnTo>
                    <a:pt x="675" y="436"/>
                  </a:lnTo>
                  <a:lnTo>
                    <a:pt x="677" y="425"/>
                  </a:lnTo>
                  <a:lnTo>
                    <a:pt x="677" y="423"/>
                  </a:lnTo>
                  <a:lnTo>
                    <a:pt x="677" y="421"/>
                  </a:lnTo>
                  <a:lnTo>
                    <a:pt x="676" y="420"/>
                  </a:lnTo>
                  <a:lnTo>
                    <a:pt x="675" y="417"/>
                  </a:lnTo>
                  <a:lnTo>
                    <a:pt x="674" y="415"/>
                  </a:lnTo>
                  <a:lnTo>
                    <a:pt x="672" y="414"/>
                  </a:lnTo>
                  <a:lnTo>
                    <a:pt x="671" y="413"/>
                  </a:lnTo>
                  <a:lnTo>
                    <a:pt x="668" y="412"/>
                  </a:lnTo>
                  <a:lnTo>
                    <a:pt x="660" y="409"/>
                  </a:lnTo>
                  <a:lnTo>
                    <a:pt x="651" y="409"/>
                  </a:lnTo>
                  <a:lnTo>
                    <a:pt x="643" y="413"/>
                  </a:lnTo>
                  <a:lnTo>
                    <a:pt x="636" y="417"/>
                  </a:lnTo>
                  <a:lnTo>
                    <a:pt x="631" y="425"/>
                  </a:lnTo>
                  <a:lnTo>
                    <a:pt x="630" y="436"/>
                  </a:lnTo>
                  <a:lnTo>
                    <a:pt x="630" y="445"/>
                  </a:lnTo>
                  <a:lnTo>
                    <a:pt x="634" y="452"/>
                  </a:lnTo>
                  <a:lnTo>
                    <a:pt x="636" y="458"/>
                  </a:lnTo>
                  <a:lnTo>
                    <a:pt x="635" y="461"/>
                  </a:lnTo>
                  <a:lnTo>
                    <a:pt x="633" y="462"/>
                  </a:lnTo>
                  <a:lnTo>
                    <a:pt x="629" y="463"/>
                  </a:lnTo>
                  <a:lnTo>
                    <a:pt x="627" y="462"/>
                  </a:lnTo>
                  <a:lnTo>
                    <a:pt x="626" y="459"/>
                  </a:lnTo>
                  <a:lnTo>
                    <a:pt x="625" y="453"/>
                  </a:lnTo>
                  <a:lnTo>
                    <a:pt x="625" y="447"/>
                  </a:lnTo>
                  <a:lnTo>
                    <a:pt x="622" y="440"/>
                  </a:lnTo>
                  <a:lnTo>
                    <a:pt x="618" y="433"/>
                  </a:lnTo>
                  <a:lnTo>
                    <a:pt x="608" y="431"/>
                  </a:lnTo>
                  <a:lnTo>
                    <a:pt x="593" y="437"/>
                  </a:lnTo>
                  <a:lnTo>
                    <a:pt x="589" y="431"/>
                  </a:lnTo>
                  <a:lnTo>
                    <a:pt x="583" y="427"/>
                  </a:lnTo>
                  <a:lnTo>
                    <a:pt x="576" y="423"/>
                  </a:lnTo>
                  <a:lnTo>
                    <a:pt x="568" y="422"/>
                  </a:lnTo>
                  <a:lnTo>
                    <a:pt x="560" y="423"/>
                  </a:lnTo>
                  <a:lnTo>
                    <a:pt x="552" y="427"/>
                  </a:lnTo>
                  <a:lnTo>
                    <a:pt x="545" y="432"/>
                  </a:lnTo>
                  <a:lnTo>
                    <a:pt x="538" y="443"/>
                  </a:lnTo>
                  <a:lnTo>
                    <a:pt x="534" y="444"/>
                  </a:lnTo>
                  <a:lnTo>
                    <a:pt x="527" y="446"/>
                  </a:lnTo>
                  <a:lnTo>
                    <a:pt x="520" y="447"/>
                  </a:lnTo>
                  <a:lnTo>
                    <a:pt x="513" y="448"/>
                  </a:lnTo>
                  <a:lnTo>
                    <a:pt x="505" y="450"/>
                  </a:lnTo>
                  <a:lnTo>
                    <a:pt x="497" y="451"/>
                  </a:lnTo>
                  <a:lnTo>
                    <a:pt x="488" y="452"/>
                  </a:lnTo>
                  <a:lnTo>
                    <a:pt x="479" y="452"/>
                  </a:lnTo>
                  <a:lnTo>
                    <a:pt x="471" y="454"/>
                  </a:lnTo>
                  <a:lnTo>
                    <a:pt x="464" y="458"/>
                  </a:lnTo>
                  <a:lnTo>
                    <a:pt x="459" y="465"/>
                  </a:lnTo>
                  <a:lnTo>
                    <a:pt x="453" y="474"/>
                  </a:lnTo>
                  <a:lnTo>
                    <a:pt x="446" y="485"/>
                  </a:lnTo>
                  <a:lnTo>
                    <a:pt x="440" y="499"/>
                  </a:lnTo>
                  <a:lnTo>
                    <a:pt x="432" y="514"/>
                  </a:lnTo>
                  <a:lnTo>
                    <a:pt x="424" y="531"/>
                  </a:lnTo>
                  <a:lnTo>
                    <a:pt x="414" y="551"/>
                  </a:lnTo>
                  <a:lnTo>
                    <a:pt x="401" y="567"/>
                  </a:lnTo>
                  <a:lnTo>
                    <a:pt x="389" y="581"/>
                  </a:lnTo>
                  <a:lnTo>
                    <a:pt x="375" y="591"/>
                  </a:lnTo>
                  <a:lnTo>
                    <a:pt x="360" y="601"/>
                  </a:lnTo>
                  <a:lnTo>
                    <a:pt x="345" y="607"/>
                  </a:lnTo>
                  <a:lnTo>
                    <a:pt x="331" y="612"/>
                  </a:lnTo>
                  <a:lnTo>
                    <a:pt x="316" y="616"/>
                  </a:lnTo>
                  <a:lnTo>
                    <a:pt x="302" y="618"/>
                  </a:lnTo>
                  <a:lnTo>
                    <a:pt x="288" y="619"/>
                  </a:lnTo>
                  <a:lnTo>
                    <a:pt x="277" y="620"/>
                  </a:lnTo>
                  <a:lnTo>
                    <a:pt x="265" y="619"/>
                  </a:lnTo>
                  <a:lnTo>
                    <a:pt x="255" y="619"/>
                  </a:lnTo>
                  <a:lnTo>
                    <a:pt x="247" y="618"/>
                  </a:lnTo>
                  <a:lnTo>
                    <a:pt x="241" y="617"/>
                  </a:lnTo>
                  <a:lnTo>
                    <a:pt x="237" y="617"/>
                  </a:lnTo>
                  <a:lnTo>
                    <a:pt x="228" y="616"/>
                  </a:lnTo>
                  <a:lnTo>
                    <a:pt x="218" y="613"/>
                  </a:lnTo>
                  <a:lnTo>
                    <a:pt x="205" y="610"/>
                  </a:lnTo>
                  <a:lnTo>
                    <a:pt x="190" y="605"/>
                  </a:lnTo>
                  <a:lnTo>
                    <a:pt x="176" y="599"/>
                  </a:lnTo>
                  <a:lnTo>
                    <a:pt x="159" y="594"/>
                  </a:lnTo>
                  <a:lnTo>
                    <a:pt x="146" y="586"/>
                  </a:lnTo>
                  <a:lnTo>
                    <a:pt x="132" y="578"/>
                  </a:lnTo>
                  <a:lnTo>
                    <a:pt x="118" y="569"/>
                  </a:lnTo>
                  <a:lnTo>
                    <a:pt x="104" y="563"/>
                  </a:lnTo>
                  <a:lnTo>
                    <a:pt x="89" y="558"/>
                  </a:lnTo>
                  <a:lnTo>
                    <a:pt x="73" y="553"/>
                  </a:lnTo>
                  <a:lnTo>
                    <a:pt x="58" y="551"/>
                  </a:lnTo>
                  <a:lnTo>
                    <a:pt x="43" y="549"/>
                  </a:lnTo>
                  <a:lnTo>
                    <a:pt x="28" y="548"/>
                  </a:lnTo>
                  <a:lnTo>
                    <a:pt x="15" y="548"/>
                  </a:lnTo>
                  <a:lnTo>
                    <a:pt x="0" y="545"/>
                  </a:lnTo>
                  <a:lnTo>
                    <a:pt x="2" y="539"/>
                  </a:lnTo>
                  <a:lnTo>
                    <a:pt x="9" y="534"/>
                  </a:lnTo>
                  <a:lnTo>
                    <a:pt x="15" y="528"/>
                  </a:lnTo>
                  <a:lnTo>
                    <a:pt x="32" y="511"/>
                  </a:lnTo>
                  <a:lnTo>
                    <a:pt x="51" y="490"/>
                  </a:lnTo>
                  <a:lnTo>
                    <a:pt x="73" y="466"/>
                  </a:lnTo>
                  <a:lnTo>
                    <a:pt x="96" y="443"/>
                  </a:lnTo>
                  <a:lnTo>
                    <a:pt x="120" y="421"/>
                  </a:lnTo>
                  <a:lnTo>
                    <a:pt x="146" y="401"/>
                  </a:lnTo>
                  <a:lnTo>
                    <a:pt x="169" y="387"/>
                  </a:lnTo>
                  <a:lnTo>
                    <a:pt x="189" y="380"/>
                  </a:lnTo>
                  <a:lnTo>
                    <a:pt x="202" y="378"/>
                  </a:lnTo>
                  <a:lnTo>
                    <a:pt x="219" y="375"/>
                  </a:lnTo>
                  <a:lnTo>
                    <a:pt x="238" y="370"/>
                  </a:lnTo>
                  <a:lnTo>
                    <a:pt x="258" y="365"/>
                  </a:lnTo>
                  <a:lnTo>
                    <a:pt x="279" y="362"/>
                  </a:lnTo>
                  <a:lnTo>
                    <a:pt x="300" y="360"/>
                  </a:lnTo>
                  <a:lnTo>
                    <a:pt x="319" y="359"/>
                  </a:lnTo>
                  <a:lnTo>
                    <a:pt x="336" y="359"/>
                  </a:lnTo>
                  <a:lnTo>
                    <a:pt x="352" y="361"/>
                  </a:lnTo>
                  <a:lnTo>
                    <a:pt x="369" y="367"/>
                  </a:lnTo>
                  <a:lnTo>
                    <a:pt x="387" y="374"/>
                  </a:lnTo>
                  <a:lnTo>
                    <a:pt x="406" y="382"/>
                  </a:lnTo>
                  <a:lnTo>
                    <a:pt x="422" y="390"/>
                  </a:lnTo>
                  <a:lnTo>
                    <a:pt x="436" y="398"/>
                  </a:lnTo>
                  <a:lnTo>
                    <a:pt x="447" y="404"/>
                  </a:lnTo>
                  <a:lnTo>
                    <a:pt x="453" y="408"/>
                  </a:lnTo>
                  <a:lnTo>
                    <a:pt x="460" y="414"/>
                  </a:lnTo>
                  <a:lnTo>
                    <a:pt x="466" y="420"/>
                  </a:lnTo>
                  <a:lnTo>
                    <a:pt x="473" y="425"/>
                  </a:lnTo>
                  <a:lnTo>
                    <a:pt x="479" y="430"/>
                  </a:lnTo>
                  <a:lnTo>
                    <a:pt x="484" y="432"/>
                  </a:lnTo>
                  <a:lnTo>
                    <a:pt x="491" y="433"/>
                  </a:lnTo>
                  <a:lnTo>
                    <a:pt x="499" y="433"/>
                  </a:lnTo>
                  <a:lnTo>
                    <a:pt x="507" y="433"/>
                  </a:lnTo>
                  <a:lnTo>
                    <a:pt x="515" y="432"/>
                  </a:lnTo>
                  <a:lnTo>
                    <a:pt x="523" y="431"/>
                  </a:lnTo>
                  <a:lnTo>
                    <a:pt x="529" y="430"/>
                  </a:lnTo>
                  <a:lnTo>
                    <a:pt x="535" y="428"/>
                  </a:lnTo>
                  <a:lnTo>
                    <a:pt x="542" y="423"/>
                  </a:lnTo>
                  <a:lnTo>
                    <a:pt x="544" y="420"/>
                  </a:lnTo>
                  <a:lnTo>
                    <a:pt x="543" y="416"/>
                  </a:lnTo>
                  <a:lnTo>
                    <a:pt x="538" y="412"/>
                  </a:lnTo>
                  <a:lnTo>
                    <a:pt x="534" y="409"/>
                  </a:lnTo>
                  <a:lnTo>
                    <a:pt x="528" y="408"/>
                  </a:lnTo>
                  <a:lnTo>
                    <a:pt x="520" y="408"/>
                  </a:lnTo>
                  <a:lnTo>
                    <a:pt x="512" y="408"/>
                  </a:lnTo>
                  <a:lnTo>
                    <a:pt x="502" y="408"/>
                  </a:lnTo>
                  <a:lnTo>
                    <a:pt x="492" y="408"/>
                  </a:lnTo>
                  <a:lnTo>
                    <a:pt x="483" y="409"/>
                  </a:lnTo>
                  <a:lnTo>
                    <a:pt x="474" y="409"/>
                  </a:lnTo>
                  <a:lnTo>
                    <a:pt x="464" y="409"/>
                  </a:lnTo>
                  <a:lnTo>
                    <a:pt x="455" y="409"/>
                  </a:lnTo>
                  <a:lnTo>
                    <a:pt x="445" y="407"/>
                  </a:lnTo>
                  <a:lnTo>
                    <a:pt x="433" y="404"/>
                  </a:lnTo>
                  <a:lnTo>
                    <a:pt x="418" y="398"/>
                  </a:lnTo>
                  <a:lnTo>
                    <a:pt x="402" y="389"/>
                  </a:lnTo>
                  <a:lnTo>
                    <a:pt x="383" y="378"/>
                  </a:lnTo>
                  <a:lnTo>
                    <a:pt x="359" y="363"/>
                  </a:lnTo>
                  <a:lnTo>
                    <a:pt x="340" y="349"/>
                  </a:lnTo>
                  <a:lnTo>
                    <a:pt x="324" y="331"/>
                  </a:lnTo>
                  <a:lnTo>
                    <a:pt x="310" y="310"/>
                  </a:lnTo>
                  <a:lnTo>
                    <a:pt x="299" y="286"/>
                  </a:lnTo>
                  <a:lnTo>
                    <a:pt x="289" y="261"/>
                  </a:lnTo>
                  <a:lnTo>
                    <a:pt x="283" y="233"/>
                  </a:lnTo>
                  <a:lnTo>
                    <a:pt x="278" y="205"/>
                  </a:lnTo>
                  <a:lnTo>
                    <a:pt x="276" y="178"/>
                  </a:lnTo>
                  <a:lnTo>
                    <a:pt x="276" y="159"/>
                  </a:lnTo>
                  <a:lnTo>
                    <a:pt x="278" y="142"/>
                  </a:lnTo>
                  <a:lnTo>
                    <a:pt x="280" y="125"/>
                  </a:lnTo>
                  <a:lnTo>
                    <a:pt x="284" y="109"/>
                  </a:lnTo>
                  <a:lnTo>
                    <a:pt x="293" y="122"/>
                  </a:lnTo>
                  <a:lnTo>
                    <a:pt x="308" y="135"/>
                  </a:lnTo>
                  <a:lnTo>
                    <a:pt x="326" y="148"/>
                  </a:lnTo>
                  <a:lnTo>
                    <a:pt x="347" y="159"/>
                  </a:lnTo>
                  <a:lnTo>
                    <a:pt x="369" y="170"/>
                  </a:lnTo>
                  <a:lnTo>
                    <a:pt x="392" y="178"/>
                  </a:lnTo>
                  <a:lnTo>
                    <a:pt x="413" y="185"/>
                  </a:lnTo>
                  <a:lnTo>
                    <a:pt x="431" y="190"/>
                  </a:lnTo>
                  <a:lnTo>
                    <a:pt x="443" y="194"/>
                  </a:lnTo>
                  <a:lnTo>
                    <a:pt x="455" y="197"/>
                  </a:lnTo>
                  <a:lnTo>
                    <a:pt x="469" y="203"/>
                  </a:lnTo>
                  <a:lnTo>
                    <a:pt x="483" y="210"/>
                  </a:lnTo>
                  <a:lnTo>
                    <a:pt x="497" y="219"/>
                  </a:lnTo>
                  <a:lnTo>
                    <a:pt x="508" y="231"/>
                  </a:lnTo>
                  <a:lnTo>
                    <a:pt x="517" y="245"/>
                  </a:lnTo>
                  <a:lnTo>
                    <a:pt x="523" y="263"/>
                  </a:lnTo>
                  <a:lnTo>
                    <a:pt x="531" y="288"/>
                  </a:lnTo>
                  <a:lnTo>
                    <a:pt x="539" y="308"/>
                  </a:lnTo>
                  <a:lnTo>
                    <a:pt x="544" y="330"/>
                  </a:lnTo>
                  <a:lnTo>
                    <a:pt x="540" y="360"/>
                  </a:lnTo>
                  <a:lnTo>
                    <a:pt x="540" y="369"/>
                  </a:lnTo>
                  <a:lnTo>
                    <a:pt x="543" y="378"/>
                  </a:lnTo>
                  <a:lnTo>
                    <a:pt x="549" y="386"/>
                  </a:lnTo>
                  <a:lnTo>
                    <a:pt x="555" y="394"/>
                  </a:lnTo>
                  <a:lnTo>
                    <a:pt x="562" y="401"/>
                  </a:lnTo>
                  <a:lnTo>
                    <a:pt x="570" y="408"/>
                  </a:lnTo>
                  <a:lnTo>
                    <a:pt x="577" y="413"/>
                  </a:lnTo>
                  <a:lnTo>
                    <a:pt x="583" y="416"/>
                  </a:lnTo>
                  <a:lnTo>
                    <a:pt x="591" y="421"/>
                  </a:lnTo>
                  <a:lnTo>
                    <a:pt x="599" y="424"/>
                  </a:lnTo>
                  <a:lnTo>
                    <a:pt x="604" y="423"/>
                  </a:lnTo>
                  <a:lnTo>
                    <a:pt x="605" y="420"/>
                  </a:lnTo>
                  <a:lnTo>
                    <a:pt x="605" y="413"/>
                  </a:lnTo>
                  <a:lnTo>
                    <a:pt x="605" y="406"/>
                  </a:lnTo>
                  <a:lnTo>
                    <a:pt x="604" y="398"/>
                  </a:lnTo>
                  <a:lnTo>
                    <a:pt x="600" y="390"/>
                  </a:lnTo>
                  <a:lnTo>
                    <a:pt x="596" y="384"/>
                  </a:lnTo>
                  <a:lnTo>
                    <a:pt x="588" y="375"/>
                  </a:lnTo>
                  <a:lnTo>
                    <a:pt x="577" y="362"/>
                  </a:lnTo>
                  <a:lnTo>
                    <a:pt x="565" y="347"/>
                  </a:lnTo>
                  <a:lnTo>
                    <a:pt x="551" y="329"/>
                  </a:lnTo>
                  <a:lnTo>
                    <a:pt x="538" y="308"/>
                  </a:lnTo>
                  <a:lnTo>
                    <a:pt x="528" y="285"/>
                  </a:lnTo>
                  <a:lnTo>
                    <a:pt x="521" y="259"/>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26" name="Freeform 347">
              <a:extLst>
                <a:ext uri="{FF2B5EF4-FFF2-40B4-BE49-F238E27FC236}">
                  <a16:creationId xmlns:a16="http://schemas.microsoft.com/office/drawing/2014/main" xmlns="" id="{CAF5C42A-9AB4-4E59-BA65-8384B9CC6964}"/>
                </a:ext>
              </a:extLst>
            </p:cNvPr>
            <p:cNvSpPr>
              <a:spLocks/>
            </p:cNvSpPr>
            <p:nvPr/>
          </p:nvSpPr>
          <p:spPr bwMode="auto">
            <a:xfrm>
              <a:off x="2734" y="1110"/>
              <a:ext cx="123" cy="153"/>
            </a:xfrm>
            <a:custGeom>
              <a:avLst/>
              <a:gdLst>
                <a:gd name="T0" fmla="*/ 2 w 248"/>
                <a:gd name="T1" fmla="*/ 1 h 305"/>
                <a:gd name="T2" fmla="*/ 1 w 248"/>
                <a:gd name="T3" fmla="*/ 1 h 305"/>
                <a:gd name="T4" fmla="*/ 1 w 248"/>
                <a:gd name="T5" fmla="*/ 1 h 305"/>
                <a:gd name="T6" fmla="*/ 0 w 248"/>
                <a:gd name="T7" fmla="*/ 1 h 305"/>
                <a:gd name="T8" fmla="*/ 0 w 248"/>
                <a:gd name="T9" fmla="*/ 1 h 305"/>
                <a:gd name="T10" fmla="*/ 0 w 248"/>
                <a:gd name="T11" fmla="*/ 1 h 305"/>
                <a:gd name="T12" fmla="*/ 0 w 248"/>
                <a:gd name="T13" fmla="*/ 1 h 305"/>
                <a:gd name="T14" fmla="*/ 0 w 248"/>
                <a:gd name="T15" fmla="*/ 1 h 305"/>
                <a:gd name="T16" fmla="*/ 0 w 248"/>
                <a:gd name="T17" fmla="*/ 1 h 305"/>
                <a:gd name="T18" fmla="*/ 0 w 248"/>
                <a:gd name="T19" fmla="*/ 1 h 305"/>
                <a:gd name="T20" fmla="*/ 0 w 248"/>
                <a:gd name="T21" fmla="*/ 1 h 305"/>
                <a:gd name="T22" fmla="*/ 1 w 248"/>
                <a:gd name="T23" fmla="*/ 1 h 305"/>
                <a:gd name="T24" fmla="*/ 1 w 248"/>
                <a:gd name="T25" fmla="*/ 2 h 305"/>
                <a:gd name="T26" fmla="*/ 1 w 248"/>
                <a:gd name="T27" fmla="*/ 2 h 305"/>
                <a:gd name="T28" fmla="*/ 1 w 248"/>
                <a:gd name="T29" fmla="*/ 2 h 305"/>
                <a:gd name="T30" fmla="*/ 1 w 248"/>
                <a:gd name="T31" fmla="*/ 3 h 305"/>
                <a:gd name="T32" fmla="*/ 0 w 248"/>
                <a:gd name="T33" fmla="*/ 3 h 305"/>
                <a:gd name="T34" fmla="*/ 0 w 248"/>
                <a:gd name="T35" fmla="*/ 3 h 305"/>
                <a:gd name="T36" fmla="*/ 0 w 248"/>
                <a:gd name="T37" fmla="*/ 4 h 305"/>
                <a:gd name="T38" fmla="*/ 0 w 248"/>
                <a:gd name="T39" fmla="*/ 6 h 305"/>
                <a:gd name="T40" fmla="*/ 1 w 248"/>
                <a:gd name="T41" fmla="*/ 7 h 305"/>
                <a:gd name="T42" fmla="*/ 3 w 248"/>
                <a:gd name="T43" fmla="*/ 8 h 305"/>
                <a:gd name="T44" fmla="*/ 4 w 248"/>
                <a:gd name="T45" fmla="*/ 9 h 305"/>
                <a:gd name="T46" fmla="*/ 5 w 248"/>
                <a:gd name="T47" fmla="*/ 9 h 305"/>
                <a:gd name="T48" fmla="*/ 6 w 248"/>
                <a:gd name="T49" fmla="*/ 10 h 305"/>
                <a:gd name="T50" fmla="*/ 7 w 248"/>
                <a:gd name="T51" fmla="*/ 10 h 305"/>
                <a:gd name="T52" fmla="*/ 7 w 248"/>
                <a:gd name="T53" fmla="*/ 10 h 305"/>
                <a:gd name="T54" fmla="*/ 7 w 248"/>
                <a:gd name="T55" fmla="*/ 8 h 305"/>
                <a:gd name="T56" fmla="*/ 6 w 248"/>
                <a:gd name="T57" fmla="*/ 7 h 305"/>
                <a:gd name="T58" fmla="*/ 6 w 248"/>
                <a:gd name="T59" fmla="*/ 6 h 305"/>
                <a:gd name="T60" fmla="*/ 6 w 248"/>
                <a:gd name="T61" fmla="*/ 5 h 305"/>
                <a:gd name="T62" fmla="*/ 6 w 248"/>
                <a:gd name="T63" fmla="*/ 3 h 305"/>
                <a:gd name="T64" fmla="*/ 5 w 248"/>
                <a:gd name="T65" fmla="*/ 2 h 305"/>
                <a:gd name="T66" fmla="*/ 3 w 248"/>
                <a:gd name="T67" fmla="*/ 1 h 30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8" h="305">
                  <a:moveTo>
                    <a:pt x="68" y="0"/>
                  </a:moveTo>
                  <a:lnTo>
                    <a:pt x="67" y="10"/>
                  </a:lnTo>
                  <a:lnTo>
                    <a:pt x="63" y="18"/>
                  </a:lnTo>
                  <a:lnTo>
                    <a:pt x="56" y="24"/>
                  </a:lnTo>
                  <a:lnTo>
                    <a:pt x="48" y="27"/>
                  </a:lnTo>
                  <a:lnTo>
                    <a:pt x="38" y="27"/>
                  </a:lnTo>
                  <a:lnTo>
                    <a:pt x="31" y="25"/>
                  </a:lnTo>
                  <a:lnTo>
                    <a:pt x="28" y="20"/>
                  </a:lnTo>
                  <a:lnTo>
                    <a:pt x="26" y="17"/>
                  </a:lnTo>
                  <a:lnTo>
                    <a:pt x="25" y="15"/>
                  </a:lnTo>
                  <a:lnTo>
                    <a:pt x="21" y="12"/>
                  </a:lnTo>
                  <a:lnTo>
                    <a:pt x="17" y="11"/>
                  </a:lnTo>
                  <a:lnTo>
                    <a:pt x="10" y="10"/>
                  </a:lnTo>
                  <a:lnTo>
                    <a:pt x="4" y="8"/>
                  </a:lnTo>
                  <a:lnTo>
                    <a:pt x="0" y="7"/>
                  </a:lnTo>
                  <a:lnTo>
                    <a:pt x="0" y="8"/>
                  </a:lnTo>
                  <a:lnTo>
                    <a:pt x="2" y="12"/>
                  </a:lnTo>
                  <a:lnTo>
                    <a:pt x="5" y="17"/>
                  </a:lnTo>
                  <a:lnTo>
                    <a:pt x="8" y="22"/>
                  </a:lnTo>
                  <a:lnTo>
                    <a:pt x="13" y="27"/>
                  </a:lnTo>
                  <a:lnTo>
                    <a:pt x="18" y="32"/>
                  </a:lnTo>
                  <a:lnTo>
                    <a:pt x="22" y="30"/>
                  </a:lnTo>
                  <a:lnTo>
                    <a:pt x="29" y="30"/>
                  </a:lnTo>
                  <a:lnTo>
                    <a:pt x="35" y="30"/>
                  </a:lnTo>
                  <a:lnTo>
                    <a:pt x="40" y="34"/>
                  </a:lnTo>
                  <a:lnTo>
                    <a:pt x="44" y="42"/>
                  </a:lnTo>
                  <a:lnTo>
                    <a:pt x="46" y="49"/>
                  </a:lnTo>
                  <a:lnTo>
                    <a:pt x="46" y="55"/>
                  </a:lnTo>
                  <a:lnTo>
                    <a:pt x="45" y="61"/>
                  </a:lnTo>
                  <a:lnTo>
                    <a:pt x="43" y="64"/>
                  </a:lnTo>
                  <a:lnTo>
                    <a:pt x="42" y="67"/>
                  </a:lnTo>
                  <a:lnTo>
                    <a:pt x="40" y="70"/>
                  </a:lnTo>
                  <a:lnTo>
                    <a:pt x="37" y="72"/>
                  </a:lnTo>
                  <a:lnTo>
                    <a:pt x="31" y="76"/>
                  </a:lnTo>
                  <a:lnTo>
                    <a:pt x="25" y="78"/>
                  </a:lnTo>
                  <a:lnTo>
                    <a:pt x="19" y="79"/>
                  </a:lnTo>
                  <a:lnTo>
                    <a:pt x="13" y="79"/>
                  </a:lnTo>
                  <a:lnTo>
                    <a:pt x="4" y="107"/>
                  </a:lnTo>
                  <a:lnTo>
                    <a:pt x="2" y="135"/>
                  </a:lnTo>
                  <a:lnTo>
                    <a:pt x="6" y="161"/>
                  </a:lnTo>
                  <a:lnTo>
                    <a:pt x="19" y="186"/>
                  </a:lnTo>
                  <a:lnTo>
                    <a:pt x="37" y="209"/>
                  </a:lnTo>
                  <a:lnTo>
                    <a:pt x="64" y="231"/>
                  </a:lnTo>
                  <a:lnTo>
                    <a:pt x="97" y="249"/>
                  </a:lnTo>
                  <a:lnTo>
                    <a:pt x="139" y="262"/>
                  </a:lnTo>
                  <a:lnTo>
                    <a:pt x="155" y="267"/>
                  </a:lnTo>
                  <a:lnTo>
                    <a:pt x="171" y="273"/>
                  </a:lnTo>
                  <a:lnTo>
                    <a:pt x="188" y="279"/>
                  </a:lnTo>
                  <a:lnTo>
                    <a:pt x="203" y="284"/>
                  </a:lnTo>
                  <a:lnTo>
                    <a:pt x="218" y="291"/>
                  </a:lnTo>
                  <a:lnTo>
                    <a:pt x="230" y="297"/>
                  </a:lnTo>
                  <a:lnTo>
                    <a:pt x="240" y="302"/>
                  </a:lnTo>
                  <a:lnTo>
                    <a:pt x="248" y="305"/>
                  </a:lnTo>
                  <a:lnTo>
                    <a:pt x="240" y="290"/>
                  </a:lnTo>
                  <a:lnTo>
                    <a:pt x="233" y="273"/>
                  </a:lnTo>
                  <a:lnTo>
                    <a:pt x="226" y="254"/>
                  </a:lnTo>
                  <a:lnTo>
                    <a:pt x="221" y="235"/>
                  </a:lnTo>
                  <a:lnTo>
                    <a:pt x="218" y="215"/>
                  </a:lnTo>
                  <a:lnTo>
                    <a:pt x="215" y="196"/>
                  </a:lnTo>
                  <a:lnTo>
                    <a:pt x="212" y="176"/>
                  </a:lnTo>
                  <a:lnTo>
                    <a:pt x="210" y="160"/>
                  </a:lnTo>
                  <a:lnTo>
                    <a:pt x="208" y="141"/>
                  </a:lnTo>
                  <a:lnTo>
                    <a:pt x="202" y="120"/>
                  </a:lnTo>
                  <a:lnTo>
                    <a:pt x="194" y="94"/>
                  </a:lnTo>
                  <a:lnTo>
                    <a:pt x="181" y="69"/>
                  </a:lnTo>
                  <a:lnTo>
                    <a:pt x="163" y="46"/>
                  </a:lnTo>
                  <a:lnTo>
                    <a:pt x="139" y="25"/>
                  </a:lnTo>
                  <a:lnTo>
                    <a:pt x="107" y="9"/>
                  </a:lnTo>
                  <a:lnTo>
                    <a:pt x="68" y="0"/>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27" name="Freeform 348">
              <a:extLst>
                <a:ext uri="{FF2B5EF4-FFF2-40B4-BE49-F238E27FC236}">
                  <a16:creationId xmlns:a16="http://schemas.microsoft.com/office/drawing/2014/main" xmlns="" id="{F0BD90B1-4263-4358-BF84-9592EA366081}"/>
                </a:ext>
              </a:extLst>
            </p:cNvPr>
            <p:cNvSpPr>
              <a:spLocks/>
            </p:cNvSpPr>
            <p:nvPr/>
          </p:nvSpPr>
          <p:spPr bwMode="auto">
            <a:xfrm>
              <a:off x="2703" y="1147"/>
              <a:ext cx="15" cy="15"/>
            </a:xfrm>
            <a:custGeom>
              <a:avLst/>
              <a:gdLst>
                <a:gd name="T0" fmla="*/ 1 w 29"/>
                <a:gd name="T1" fmla="*/ 0 h 31"/>
                <a:gd name="T2" fmla="*/ 1 w 29"/>
                <a:gd name="T3" fmla="*/ 0 h 31"/>
                <a:gd name="T4" fmla="*/ 1 w 29"/>
                <a:gd name="T5" fmla="*/ 0 h 31"/>
                <a:gd name="T6" fmla="*/ 1 w 29"/>
                <a:gd name="T7" fmla="*/ 0 h 31"/>
                <a:gd name="T8" fmla="*/ 1 w 29"/>
                <a:gd name="T9" fmla="*/ 0 h 31"/>
                <a:gd name="T10" fmla="*/ 1 w 29"/>
                <a:gd name="T11" fmla="*/ 0 h 31"/>
                <a:gd name="T12" fmla="*/ 1 w 29"/>
                <a:gd name="T13" fmla="*/ 0 h 31"/>
                <a:gd name="T14" fmla="*/ 1 w 29"/>
                <a:gd name="T15" fmla="*/ 0 h 31"/>
                <a:gd name="T16" fmla="*/ 0 w 29"/>
                <a:gd name="T17" fmla="*/ 0 h 31"/>
                <a:gd name="T18" fmla="*/ 1 w 29"/>
                <a:gd name="T19" fmla="*/ 0 h 31"/>
                <a:gd name="T20" fmla="*/ 1 w 29"/>
                <a:gd name="T21" fmla="*/ 0 h 31"/>
                <a:gd name="T22" fmla="*/ 1 w 29"/>
                <a:gd name="T23" fmla="*/ 0 h 31"/>
                <a:gd name="T24" fmla="*/ 1 w 29"/>
                <a:gd name="T25" fmla="*/ 0 h 31"/>
                <a:gd name="T26" fmla="*/ 1 w 29"/>
                <a:gd name="T27" fmla="*/ 0 h 31"/>
                <a:gd name="T28" fmla="*/ 1 w 29"/>
                <a:gd name="T29" fmla="*/ 0 h 31"/>
                <a:gd name="T30" fmla="*/ 1 w 29"/>
                <a:gd name="T31" fmla="*/ 0 h 31"/>
                <a:gd name="T32" fmla="*/ 1 w 29"/>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31">
                  <a:moveTo>
                    <a:pt x="29" y="20"/>
                  </a:moveTo>
                  <a:lnTo>
                    <a:pt x="27" y="26"/>
                  </a:lnTo>
                  <a:lnTo>
                    <a:pt x="23" y="30"/>
                  </a:lnTo>
                  <a:lnTo>
                    <a:pt x="19" y="31"/>
                  </a:lnTo>
                  <a:lnTo>
                    <a:pt x="13" y="30"/>
                  </a:lnTo>
                  <a:lnTo>
                    <a:pt x="7" y="28"/>
                  </a:lnTo>
                  <a:lnTo>
                    <a:pt x="4" y="25"/>
                  </a:lnTo>
                  <a:lnTo>
                    <a:pt x="2" y="20"/>
                  </a:lnTo>
                  <a:lnTo>
                    <a:pt x="0" y="14"/>
                  </a:lnTo>
                  <a:lnTo>
                    <a:pt x="3" y="8"/>
                  </a:lnTo>
                  <a:lnTo>
                    <a:pt x="6" y="4"/>
                  </a:lnTo>
                  <a:lnTo>
                    <a:pt x="11" y="1"/>
                  </a:lnTo>
                  <a:lnTo>
                    <a:pt x="15" y="0"/>
                  </a:lnTo>
                  <a:lnTo>
                    <a:pt x="20" y="3"/>
                  </a:lnTo>
                  <a:lnTo>
                    <a:pt x="26" y="7"/>
                  </a:lnTo>
                  <a:lnTo>
                    <a:pt x="29" y="14"/>
                  </a:lnTo>
                  <a:lnTo>
                    <a:pt x="29" y="20"/>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28" name="Freeform 349">
              <a:extLst>
                <a:ext uri="{FF2B5EF4-FFF2-40B4-BE49-F238E27FC236}">
                  <a16:creationId xmlns:a16="http://schemas.microsoft.com/office/drawing/2014/main" xmlns="" id="{AB9C0EAF-0CF4-4E79-8B3E-AE3E1ED9DA8D}"/>
                </a:ext>
              </a:extLst>
            </p:cNvPr>
            <p:cNvSpPr>
              <a:spLocks/>
            </p:cNvSpPr>
            <p:nvPr/>
          </p:nvSpPr>
          <p:spPr bwMode="auto">
            <a:xfrm>
              <a:off x="2675" y="1122"/>
              <a:ext cx="16" cy="16"/>
            </a:xfrm>
            <a:custGeom>
              <a:avLst/>
              <a:gdLst>
                <a:gd name="T0" fmla="*/ 1 w 31"/>
                <a:gd name="T1" fmla="*/ 1 h 31"/>
                <a:gd name="T2" fmla="*/ 1 w 31"/>
                <a:gd name="T3" fmla="*/ 1 h 31"/>
                <a:gd name="T4" fmla="*/ 1 w 31"/>
                <a:gd name="T5" fmla="*/ 1 h 31"/>
                <a:gd name="T6" fmla="*/ 1 w 31"/>
                <a:gd name="T7" fmla="*/ 1 h 31"/>
                <a:gd name="T8" fmla="*/ 1 w 31"/>
                <a:gd name="T9" fmla="*/ 1 h 31"/>
                <a:gd name="T10" fmla="*/ 0 w 31"/>
                <a:gd name="T11" fmla="*/ 1 h 31"/>
                <a:gd name="T12" fmla="*/ 0 w 31"/>
                <a:gd name="T13" fmla="*/ 1 h 31"/>
                <a:gd name="T14" fmla="*/ 1 w 31"/>
                <a:gd name="T15" fmla="*/ 1 h 31"/>
                <a:gd name="T16" fmla="*/ 1 w 31"/>
                <a:gd name="T17" fmla="*/ 1 h 31"/>
                <a:gd name="T18" fmla="*/ 1 w 31"/>
                <a:gd name="T19" fmla="*/ 0 h 31"/>
                <a:gd name="T20" fmla="*/ 1 w 31"/>
                <a:gd name="T21" fmla="*/ 0 h 31"/>
                <a:gd name="T22" fmla="*/ 1 w 31"/>
                <a:gd name="T23" fmla="*/ 1 h 31"/>
                <a:gd name="T24" fmla="*/ 1 w 31"/>
                <a:gd name="T25" fmla="*/ 1 h 31"/>
                <a:gd name="T26" fmla="*/ 1 w 31"/>
                <a:gd name="T27" fmla="*/ 1 h 31"/>
                <a:gd name="T28" fmla="*/ 1 w 31"/>
                <a:gd name="T29" fmla="*/ 1 h 31"/>
                <a:gd name="T30" fmla="*/ 1 w 31"/>
                <a:gd name="T31" fmla="*/ 1 h 31"/>
                <a:gd name="T32" fmla="*/ 1 w 31"/>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31">
                  <a:moveTo>
                    <a:pt x="28" y="29"/>
                  </a:moveTo>
                  <a:lnTo>
                    <a:pt x="22" y="31"/>
                  </a:lnTo>
                  <a:lnTo>
                    <a:pt x="15" y="31"/>
                  </a:lnTo>
                  <a:lnTo>
                    <a:pt x="7" y="29"/>
                  </a:lnTo>
                  <a:lnTo>
                    <a:pt x="2" y="25"/>
                  </a:lnTo>
                  <a:lnTo>
                    <a:pt x="0" y="20"/>
                  </a:lnTo>
                  <a:lnTo>
                    <a:pt x="0" y="14"/>
                  </a:lnTo>
                  <a:lnTo>
                    <a:pt x="2" y="7"/>
                  </a:lnTo>
                  <a:lnTo>
                    <a:pt x="5" y="2"/>
                  </a:lnTo>
                  <a:lnTo>
                    <a:pt x="10" y="0"/>
                  </a:lnTo>
                  <a:lnTo>
                    <a:pt x="17" y="0"/>
                  </a:lnTo>
                  <a:lnTo>
                    <a:pt x="24" y="3"/>
                  </a:lnTo>
                  <a:lnTo>
                    <a:pt x="28" y="8"/>
                  </a:lnTo>
                  <a:lnTo>
                    <a:pt x="30" y="14"/>
                  </a:lnTo>
                  <a:lnTo>
                    <a:pt x="31" y="20"/>
                  </a:lnTo>
                  <a:lnTo>
                    <a:pt x="31" y="24"/>
                  </a:lnTo>
                  <a:lnTo>
                    <a:pt x="28" y="29"/>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29" name="Freeform 350">
              <a:extLst>
                <a:ext uri="{FF2B5EF4-FFF2-40B4-BE49-F238E27FC236}">
                  <a16:creationId xmlns:a16="http://schemas.microsoft.com/office/drawing/2014/main" xmlns="" id="{E2974EF2-E085-4E6B-8D81-0BDE98F6D3E0}"/>
                </a:ext>
              </a:extLst>
            </p:cNvPr>
            <p:cNvSpPr>
              <a:spLocks/>
            </p:cNvSpPr>
            <p:nvPr/>
          </p:nvSpPr>
          <p:spPr bwMode="auto">
            <a:xfrm>
              <a:off x="2712" y="1107"/>
              <a:ext cx="16" cy="17"/>
            </a:xfrm>
            <a:custGeom>
              <a:avLst/>
              <a:gdLst>
                <a:gd name="T0" fmla="*/ 1 w 31"/>
                <a:gd name="T1" fmla="*/ 1 h 32"/>
                <a:gd name="T2" fmla="*/ 1 w 31"/>
                <a:gd name="T3" fmla="*/ 2 h 32"/>
                <a:gd name="T4" fmla="*/ 1 w 31"/>
                <a:gd name="T5" fmla="*/ 2 h 32"/>
                <a:gd name="T6" fmla="*/ 1 w 31"/>
                <a:gd name="T7" fmla="*/ 2 h 32"/>
                <a:gd name="T8" fmla="*/ 1 w 31"/>
                <a:gd name="T9" fmla="*/ 1 h 32"/>
                <a:gd name="T10" fmla="*/ 0 w 31"/>
                <a:gd name="T11" fmla="*/ 1 h 32"/>
                <a:gd name="T12" fmla="*/ 1 w 31"/>
                <a:gd name="T13" fmla="*/ 1 h 32"/>
                <a:gd name="T14" fmla="*/ 1 w 31"/>
                <a:gd name="T15" fmla="*/ 1 h 32"/>
                <a:gd name="T16" fmla="*/ 1 w 31"/>
                <a:gd name="T17" fmla="*/ 1 h 32"/>
                <a:gd name="T18" fmla="*/ 1 w 31"/>
                <a:gd name="T19" fmla="*/ 1 h 32"/>
                <a:gd name="T20" fmla="*/ 1 w 31"/>
                <a:gd name="T21" fmla="*/ 0 h 32"/>
                <a:gd name="T22" fmla="*/ 1 w 31"/>
                <a:gd name="T23" fmla="*/ 1 h 32"/>
                <a:gd name="T24" fmla="*/ 1 w 31"/>
                <a:gd name="T25" fmla="*/ 1 h 32"/>
                <a:gd name="T26" fmla="*/ 1 w 31"/>
                <a:gd name="T27" fmla="*/ 1 h 32"/>
                <a:gd name="T28" fmla="*/ 1 w 31"/>
                <a:gd name="T29" fmla="*/ 1 h 32"/>
                <a:gd name="T30" fmla="*/ 1 w 31"/>
                <a:gd name="T31" fmla="*/ 1 h 32"/>
                <a:gd name="T32" fmla="*/ 1 w 31"/>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32">
                  <a:moveTo>
                    <a:pt x="27" y="28"/>
                  </a:moveTo>
                  <a:lnTo>
                    <a:pt x="23" y="31"/>
                  </a:lnTo>
                  <a:lnTo>
                    <a:pt x="16" y="32"/>
                  </a:lnTo>
                  <a:lnTo>
                    <a:pt x="9" y="32"/>
                  </a:lnTo>
                  <a:lnTo>
                    <a:pt x="3" y="28"/>
                  </a:lnTo>
                  <a:lnTo>
                    <a:pt x="0" y="21"/>
                  </a:lnTo>
                  <a:lnTo>
                    <a:pt x="1" y="14"/>
                  </a:lnTo>
                  <a:lnTo>
                    <a:pt x="3" y="8"/>
                  </a:lnTo>
                  <a:lnTo>
                    <a:pt x="8" y="3"/>
                  </a:lnTo>
                  <a:lnTo>
                    <a:pt x="12" y="1"/>
                  </a:lnTo>
                  <a:lnTo>
                    <a:pt x="18" y="0"/>
                  </a:lnTo>
                  <a:lnTo>
                    <a:pt x="24" y="1"/>
                  </a:lnTo>
                  <a:lnTo>
                    <a:pt x="29" y="5"/>
                  </a:lnTo>
                  <a:lnTo>
                    <a:pt x="31" y="10"/>
                  </a:lnTo>
                  <a:lnTo>
                    <a:pt x="31" y="17"/>
                  </a:lnTo>
                  <a:lnTo>
                    <a:pt x="30" y="23"/>
                  </a:lnTo>
                  <a:lnTo>
                    <a:pt x="27" y="28"/>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30" name="Freeform 351">
              <a:extLst>
                <a:ext uri="{FF2B5EF4-FFF2-40B4-BE49-F238E27FC236}">
                  <a16:creationId xmlns:a16="http://schemas.microsoft.com/office/drawing/2014/main" xmlns="" id="{50AFF5EE-7BE7-45BC-A9A6-2DB0D567EB21}"/>
                </a:ext>
              </a:extLst>
            </p:cNvPr>
            <p:cNvSpPr>
              <a:spLocks/>
            </p:cNvSpPr>
            <p:nvPr/>
          </p:nvSpPr>
          <p:spPr bwMode="auto">
            <a:xfrm>
              <a:off x="2735" y="1130"/>
              <a:ext cx="16" cy="16"/>
            </a:xfrm>
            <a:custGeom>
              <a:avLst/>
              <a:gdLst>
                <a:gd name="T0" fmla="*/ 1 w 31"/>
                <a:gd name="T1" fmla="*/ 1 h 31"/>
                <a:gd name="T2" fmla="*/ 1 w 31"/>
                <a:gd name="T3" fmla="*/ 1 h 31"/>
                <a:gd name="T4" fmla="*/ 1 w 31"/>
                <a:gd name="T5" fmla="*/ 1 h 31"/>
                <a:gd name="T6" fmla="*/ 1 w 31"/>
                <a:gd name="T7" fmla="*/ 1 h 31"/>
                <a:gd name="T8" fmla="*/ 1 w 31"/>
                <a:gd name="T9" fmla="*/ 1 h 31"/>
                <a:gd name="T10" fmla="*/ 1 w 31"/>
                <a:gd name="T11" fmla="*/ 1 h 31"/>
                <a:gd name="T12" fmla="*/ 1 w 31"/>
                <a:gd name="T13" fmla="*/ 1 h 31"/>
                <a:gd name="T14" fmla="*/ 1 w 31"/>
                <a:gd name="T15" fmla="*/ 0 h 31"/>
                <a:gd name="T16" fmla="*/ 1 w 31"/>
                <a:gd name="T17" fmla="*/ 1 h 31"/>
                <a:gd name="T18" fmla="*/ 1 w 31"/>
                <a:gd name="T19" fmla="*/ 1 h 31"/>
                <a:gd name="T20" fmla="*/ 0 w 31"/>
                <a:gd name="T21" fmla="*/ 1 h 31"/>
                <a:gd name="T22" fmla="*/ 0 w 31"/>
                <a:gd name="T23" fmla="*/ 1 h 31"/>
                <a:gd name="T24" fmla="*/ 0 w 31"/>
                <a:gd name="T25" fmla="*/ 1 h 31"/>
                <a:gd name="T26" fmla="*/ 1 w 31"/>
                <a:gd name="T27" fmla="*/ 1 h 31"/>
                <a:gd name="T28" fmla="*/ 1 w 31"/>
                <a:gd name="T29" fmla="*/ 1 h 31"/>
                <a:gd name="T30" fmla="*/ 1 w 31"/>
                <a:gd name="T31" fmla="*/ 1 h 31"/>
                <a:gd name="T32" fmla="*/ 1 w 31"/>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31">
                  <a:moveTo>
                    <a:pt x="24" y="31"/>
                  </a:moveTo>
                  <a:lnTo>
                    <a:pt x="29" y="26"/>
                  </a:lnTo>
                  <a:lnTo>
                    <a:pt x="31" y="19"/>
                  </a:lnTo>
                  <a:lnTo>
                    <a:pt x="31" y="13"/>
                  </a:lnTo>
                  <a:lnTo>
                    <a:pt x="30" y="7"/>
                  </a:lnTo>
                  <a:lnTo>
                    <a:pt x="25" y="3"/>
                  </a:lnTo>
                  <a:lnTo>
                    <a:pt x="18" y="1"/>
                  </a:lnTo>
                  <a:lnTo>
                    <a:pt x="10" y="0"/>
                  </a:lnTo>
                  <a:lnTo>
                    <a:pt x="4" y="2"/>
                  </a:lnTo>
                  <a:lnTo>
                    <a:pt x="1" y="6"/>
                  </a:lnTo>
                  <a:lnTo>
                    <a:pt x="0" y="10"/>
                  </a:lnTo>
                  <a:lnTo>
                    <a:pt x="0" y="16"/>
                  </a:lnTo>
                  <a:lnTo>
                    <a:pt x="0" y="21"/>
                  </a:lnTo>
                  <a:lnTo>
                    <a:pt x="3" y="25"/>
                  </a:lnTo>
                  <a:lnTo>
                    <a:pt x="10" y="29"/>
                  </a:lnTo>
                  <a:lnTo>
                    <a:pt x="18" y="31"/>
                  </a:lnTo>
                  <a:lnTo>
                    <a:pt x="24" y="3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31" name="Freeform 352">
              <a:extLst>
                <a:ext uri="{FF2B5EF4-FFF2-40B4-BE49-F238E27FC236}">
                  <a16:creationId xmlns:a16="http://schemas.microsoft.com/office/drawing/2014/main" xmlns="" id="{76F222FC-3393-4BAD-9E09-91E168ED3652}"/>
                </a:ext>
              </a:extLst>
            </p:cNvPr>
            <p:cNvSpPr>
              <a:spLocks/>
            </p:cNvSpPr>
            <p:nvPr/>
          </p:nvSpPr>
          <p:spPr bwMode="auto">
            <a:xfrm>
              <a:off x="2750" y="1103"/>
              <a:ext cx="14" cy="14"/>
            </a:xfrm>
            <a:custGeom>
              <a:avLst/>
              <a:gdLst>
                <a:gd name="T0" fmla="*/ 1 w 27"/>
                <a:gd name="T1" fmla="*/ 1 h 28"/>
                <a:gd name="T2" fmla="*/ 1 w 27"/>
                <a:gd name="T3" fmla="*/ 1 h 28"/>
                <a:gd name="T4" fmla="*/ 1 w 27"/>
                <a:gd name="T5" fmla="*/ 1 h 28"/>
                <a:gd name="T6" fmla="*/ 1 w 27"/>
                <a:gd name="T7" fmla="*/ 1 h 28"/>
                <a:gd name="T8" fmla="*/ 1 w 27"/>
                <a:gd name="T9" fmla="*/ 1 h 28"/>
                <a:gd name="T10" fmla="*/ 1 w 27"/>
                <a:gd name="T11" fmla="*/ 1 h 28"/>
                <a:gd name="T12" fmla="*/ 1 w 27"/>
                <a:gd name="T13" fmla="*/ 1 h 28"/>
                <a:gd name="T14" fmla="*/ 1 w 27"/>
                <a:gd name="T15" fmla="*/ 1 h 28"/>
                <a:gd name="T16" fmla="*/ 0 w 27"/>
                <a:gd name="T17" fmla="*/ 1 h 28"/>
                <a:gd name="T18" fmla="*/ 1 w 27"/>
                <a:gd name="T19" fmla="*/ 1 h 28"/>
                <a:gd name="T20" fmla="*/ 1 w 27"/>
                <a:gd name="T21" fmla="*/ 1 h 28"/>
                <a:gd name="T22" fmla="*/ 1 w 27"/>
                <a:gd name="T23" fmla="*/ 1 h 28"/>
                <a:gd name="T24" fmla="*/ 1 w 27"/>
                <a:gd name="T25" fmla="*/ 0 h 28"/>
                <a:gd name="T26" fmla="*/ 1 w 27"/>
                <a:gd name="T27" fmla="*/ 0 h 28"/>
                <a:gd name="T28" fmla="*/ 1 w 27"/>
                <a:gd name="T29" fmla="*/ 1 h 28"/>
                <a:gd name="T30" fmla="*/ 1 w 27"/>
                <a:gd name="T31" fmla="*/ 1 h 28"/>
                <a:gd name="T32" fmla="*/ 1 w 27"/>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28">
                  <a:moveTo>
                    <a:pt x="27" y="11"/>
                  </a:moveTo>
                  <a:lnTo>
                    <a:pt x="27" y="16"/>
                  </a:lnTo>
                  <a:lnTo>
                    <a:pt x="26" y="21"/>
                  </a:lnTo>
                  <a:lnTo>
                    <a:pt x="23" y="25"/>
                  </a:lnTo>
                  <a:lnTo>
                    <a:pt x="16" y="28"/>
                  </a:lnTo>
                  <a:lnTo>
                    <a:pt x="9" y="28"/>
                  </a:lnTo>
                  <a:lnTo>
                    <a:pt x="4" y="25"/>
                  </a:lnTo>
                  <a:lnTo>
                    <a:pt x="1" y="22"/>
                  </a:lnTo>
                  <a:lnTo>
                    <a:pt x="0" y="17"/>
                  </a:lnTo>
                  <a:lnTo>
                    <a:pt x="1" y="13"/>
                  </a:lnTo>
                  <a:lnTo>
                    <a:pt x="3" y="7"/>
                  </a:lnTo>
                  <a:lnTo>
                    <a:pt x="8" y="2"/>
                  </a:lnTo>
                  <a:lnTo>
                    <a:pt x="11" y="0"/>
                  </a:lnTo>
                  <a:lnTo>
                    <a:pt x="16" y="0"/>
                  </a:lnTo>
                  <a:lnTo>
                    <a:pt x="22" y="3"/>
                  </a:lnTo>
                  <a:lnTo>
                    <a:pt x="26" y="7"/>
                  </a:lnTo>
                  <a:lnTo>
                    <a:pt x="27" y="1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32" name="Freeform 353">
              <a:extLst>
                <a:ext uri="{FF2B5EF4-FFF2-40B4-BE49-F238E27FC236}">
                  <a16:creationId xmlns:a16="http://schemas.microsoft.com/office/drawing/2014/main" xmlns="" id="{2092AAF0-8235-4DA9-92D1-DDAF32789091}"/>
                </a:ext>
              </a:extLst>
            </p:cNvPr>
            <p:cNvSpPr>
              <a:spLocks/>
            </p:cNvSpPr>
            <p:nvPr/>
          </p:nvSpPr>
          <p:spPr bwMode="auto">
            <a:xfrm>
              <a:off x="2730" y="1078"/>
              <a:ext cx="12" cy="15"/>
            </a:xfrm>
            <a:custGeom>
              <a:avLst/>
              <a:gdLst>
                <a:gd name="T0" fmla="*/ 0 w 25"/>
                <a:gd name="T1" fmla="*/ 0 h 31"/>
                <a:gd name="T2" fmla="*/ 0 w 25"/>
                <a:gd name="T3" fmla="*/ 0 h 31"/>
                <a:gd name="T4" fmla="*/ 0 w 25"/>
                <a:gd name="T5" fmla="*/ 0 h 31"/>
                <a:gd name="T6" fmla="*/ 0 w 25"/>
                <a:gd name="T7" fmla="*/ 0 h 31"/>
                <a:gd name="T8" fmla="*/ 0 w 25"/>
                <a:gd name="T9" fmla="*/ 0 h 31"/>
                <a:gd name="T10" fmla="*/ 0 w 25"/>
                <a:gd name="T11" fmla="*/ 0 h 31"/>
                <a:gd name="T12" fmla="*/ 0 w 25"/>
                <a:gd name="T13" fmla="*/ 0 h 31"/>
                <a:gd name="T14" fmla="*/ 0 w 25"/>
                <a:gd name="T15" fmla="*/ 0 h 31"/>
                <a:gd name="T16" fmla="*/ 0 w 25"/>
                <a:gd name="T17" fmla="*/ 0 h 31"/>
                <a:gd name="T18" fmla="*/ 0 w 25"/>
                <a:gd name="T19" fmla="*/ 0 h 31"/>
                <a:gd name="T20" fmla="*/ 0 w 25"/>
                <a:gd name="T21" fmla="*/ 0 h 31"/>
                <a:gd name="T22" fmla="*/ 0 w 25"/>
                <a:gd name="T23" fmla="*/ 0 h 31"/>
                <a:gd name="T24" fmla="*/ 0 w 25"/>
                <a:gd name="T25" fmla="*/ 0 h 31"/>
                <a:gd name="T26" fmla="*/ 0 w 25"/>
                <a:gd name="T27" fmla="*/ 0 h 31"/>
                <a:gd name="T28" fmla="*/ 0 w 25"/>
                <a:gd name="T29" fmla="*/ 0 h 31"/>
                <a:gd name="T30" fmla="*/ 0 w 25"/>
                <a:gd name="T31" fmla="*/ 0 h 31"/>
                <a:gd name="T32" fmla="*/ 0 w 25"/>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5" h="31">
                  <a:moveTo>
                    <a:pt x="18" y="0"/>
                  </a:moveTo>
                  <a:lnTo>
                    <a:pt x="22" y="2"/>
                  </a:lnTo>
                  <a:lnTo>
                    <a:pt x="25" y="6"/>
                  </a:lnTo>
                  <a:lnTo>
                    <a:pt x="25" y="12"/>
                  </a:lnTo>
                  <a:lnTo>
                    <a:pt x="25" y="18"/>
                  </a:lnTo>
                  <a:lnTo>
                    <a:pt x="21" y="24"/>
                  </a:lnTo>
                  <a:lnTo>
                    <a:pt x="16" y="28"/>
                  </a:lnTo>
                  <a:lnTo>
                    <a:pt x="12" y="30"/>
                  </a:lnTo>
                  <a:lnTo>
                    <a:pt x="7" y="31"/>
                  </a:lnTo>
                  <a:lnTo>
                    <a:pt x="4" y="30"/>
                  </a:lnTo>
                  <a:lnTo>
                    <a:pt x="1" y="25"/>
                  </a:lnTo>
                  <a:lnTo>
                    <a:pt x="0" y="20"/>
                  </a:lnTo>
                  <a:lnTo>
                    <a:pt x="0" y="14"/>
                  </a:lnTo>
                  <a:lnTo>
                    <a:pt x="3" y="9"/>
                  </a:lnTo>
                  <a:lnTo>
                    <a:pt x="6" y="5"/>
                  </a:lnTo>
                  <a:lnTo>
                    <a:pt x="12" y="1"/>
                  </a:lnTo>
                  <a:lnTo>
                    <a:pt x="18" y="0"/>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33" name="Freeform 354">
              <a:extLst>
                <a:ext uri="{FF2B5EF4-FFF2-40B4-BE49-F238E27FC236}">
                  <a16:creationId xmlns:a16="http://schemas.microsoft.com/office/drawing/2014/main" xmlns="" id="{6698B39A-3FF8-4499-851F-7A8D2B3C09EA}"/>
                </a:ext>
              </a:extLst>
            </p:cNvPr>
            <p:cNvSpPr>
              <a:spLocks/>
            </p:cNvSpPr>
            <p:nvPr/>
          </p:nvSpPr>
          <p:spPr bwMode="auto">
            <a:xfrm>
              <a:off x="2704" y="1088"/>
              <a:ext cx="15" cy="17"/>
            </a:xfrm>
            <a:custGeom>
              <a:avLst/>
              <a:gdLst>
                <a:gd name="T0" fmla="*/ 1 w 30"/>
                <a:gd name="T1" fmla="*/ 1 h 33"/>
                <a:gd name="T2" fmla="*/ 1 w 30"/>
                <a:gd name="T3" fmla="*/ 1 h 33"/>
                <a:gd name="T4" fmla="*/ 1 w 30"/>
                <a:gd name="T5" fmla="*/ 1 h 33"/>
                <a:gd name="T6" fmla="*/ 1 w 30"/>
                <a:gd name="T7" fmla="*/ 1 h 33"/>
                <a:gd name="T8" fmla="*/ 1 w 30"/>
                <a:gd name="T9" fmla="*/ 2 h 33"/>
                <a:gd name="T10" fmla="*/ 1 w 30"/>
                <a:gd name="T11" fmla="*/ 1 h 33"/>
                <a:gd name="T12" fmla="*/ 0 w 30"/>
                <a:gd name="T13" fmla="*/ 1 h 33"/>
                <a:gd name="T14" fmla="*/ 0 w 30"/>
                <a:gd name="T15" fmla="*/ 1 h 33"/>
                <a:gd name="T16" fmla="*/ 1 w 30"/>
                <a:gd name="T17" fmla="*/ 1 h 33"/>
                <a:gd name="T18" fmla="*/ 1 w 30"/>
                <a:gd name="T19" fmla="*/ 1 h 33"/>
                <a:gd name="T20" fmla="*/ 1 w 30"/>
                <a:gd name="T21" fmla="*/ 1 h 33"/>
                <a:gd name="T22" fmla="*/ 1 w 30"/>
                <a:gd name="T23" fmla="*/ 1 h 33"/>
                <a:gd name="T24" fmla="*/ 1 w 30"/>
                <a:gd name="T25" fmla="*/ 0 h 33"/>
                <a:gd name="T26" fmla="*/ 1 w 30"/>
                <a:gd name="T27" fmla="*/ 1 h 33"/>
                <a:gd name="T28" fmla="*/ 1 w 30"/>
                <a:gd name="T29" fmla="*/ 1 h 33"/>
                <a:gd name="T30" fmla="*/ 1 w 30"/>
                <a:gd name="T31" fmla="*/ 1 h 33"/>
                <a:gd name="T32" fmla="*/ 1 w 30"/>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0" h="33">
                  <a:moveTo>
                    <a:pt x="27" y="17"/>
                  </a:moveTo>
                  <a:lnTo>
                    <a:pt x="24" y="23"/>
                  </a:lnTo>
                  <a:lnTo>
                    <a:pt x="20" y="29"/>
                  </a:lnTo>
                  <a:lnTo>
                    <a:pt x="16" y="32"/>
                  </a:lnTo>
                  <a:lnTo>
                    <a:pt x="9" y="33"/>
                  </a:lnTo>
                  <a:lnTo>
                    <a:pt x="3" y="31"/>
                  </a:lnTo>
                  <a:lnTo>
                    <a:pt x="0" y="28"/>
                  </a:lnTo>
                  <a:lnTo>
                    <a:pt x="0" y="22"/>
                  </a:lnTo>
                  <a:lnTo>
                    <a:pt x="1" y="15"/>
                  </a:lnTo>
                  <a:lnTo>
                    <a:pt x="4" y="9"/>
                  </a:lnTo>
                  <a:lnTo>
                    <a:pt x="10" y="3"/>
                  </a:lnTo>
                  <a:lnTo>
                    <a:pt x="16" y="1"/>
                  </a:lnTo>
                  <a:lnTo>
                    <a:pt x="22" y="0"/>
                  </a:lnTo>
                  <a:lnTo>
                    <a:pt x="25" y="1"/>
                  </a:lnTo>
                  <a:lnTo>
                    <a:pt x="28" y="6"/>
                  </a:lnTo>
                  <a:lnTo>
                    <a:pt x="30" y="11"/>
                  </a:lnTo>
                  <a:lnTo>
                    <a:pt x="27" y="17"/>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34" name="Freeform 355">
              <a:extLst>
                <a:ext uri="{FF2B5EF4-FFF2-40B4-BE49-F238E27FC236}">
                  <a16:creationId xmlns:a16="http://schemas.microsoft.com/office/drawing/2014/main" xmlns="" id="{BAF044EC-0293-4BCE-B89F-154D789E893F}"/>
                </a:ext>
              </a:extLst>
            </p:cNvPr>
            <p:cNvSpPr>
              <a:spLocks/>
            </p:cNvSpPr>
            <p:nvPr/>
          </p:nvSpPr>
          <p:spPr bwMode="auto">
            <a:xfrm>
              <a:off x="2686" y="1086"/>
              <a:ext cx="15" cy="14"/>
            </a:xfrm>
            <a:custGeom>
              <a:avLst/>
              <a:gdLst>
                <a:gd name="T0" fmla="*/ 1 w 29"/>
                <a:gd name="T1" fmla="*/ 0 h 29"/>
                <a:gd name="T2" fmla="*/ 1 w 29"/>
                <a:gd name="T3" fmla="*/ 0 h 29"/>
                <a:gd name="T4" fmla="*/ 0 w 29"/>
                <a:gd name="T5" fmla="*/ 0 h 29"/>
                <a:gd name="T6" fmla="*/ 0 w 29"/>
                <a:gd name="T7" fmla="*/ 0 h 29"/>
                <a:gd name="T8" fmla="*/ 1 w 29"/>
                <a:gd name="T9" fmla="*/ 0 h 29"/>
                <a:gd name="T10" fmla="*/ 1 w 29"/>
                <a:gd name="T11" fmla="*/ 0 h 29"/>
                <a:gd name="T12" fmla="*/ 1 w 29"/>
                <a:gd name="T13" fmla="*/ 0 h 29"/>
                <a:gd name="T14" fmla="*/ 1 w 29"/>
                <a:gd name="T15" fmla="*/ 0 h 29"/>
                <a:gd name="T16" fmla="*/ 1 w 29"/>
                <a:gd name="T17" fmla="*/ 0 h 29"/>
                <a:gd name="T18" fmla="*/ 1 w 29"/>
                <a:gd name="T19" fmla="*/ 0 h 29"/>
                <a:gd name="T20" fmla="*/ 1 w 29"/>
                <a:gd name="T21" fmla="*/ 0 h 29"/>
                <a:gd name="T22" fmla="*/ 1 w 29"/>
                <a:gd name="T23" fmla="*/ 0 h 29"/>
                <a:gd name="T24" fmla="*/ 1 w 29"/>
                <a:gd name="T25" fmla="*/ 0 h 29"/>
                <a:gd name="T26" fmla="*/ 1 w 29"/>
                <a:gd name="T27" fmla="*/ 0 h 29"/>
                <a:gd name="T28" fmla="*/ 1 w 29"/>
                <a:gd name="T29" fmla="*/ 0 h 29"/>
                <a:gd name="T30" fmla="*/ 1 w 29"/>
                <a:gd name="T31" fmla="*/ 0 h 29"/>
                <a:gd name="T32" fmla="*/ 1 w 29"/>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29">
                  <a:moveTo>
                    <a:pt x="5" y="26"/>
                  </a:moveTo>
                  <a:lnTo>
                    <a:pt x="1" y="22"/>
                  </a:lnTo>
                  <a:lnTo>
                    <a:pt x="0" y="17"/>
                  </a:lnTo>
                  <a:lnTo>
                    <a:pt x="0" y="13"/>
                  </a:lnTo>
                  <a:lnTo>
                    <a:pt x="2" y="8"/>
                  </a:lnTo>
                  <a:lnTo>
                    <a:pt x="7" y="5"/>
                  </a:lnTo>
                  <a:lnTo>
                    <a:pt x="12" y="1"/>
                  </a:lnTo>
                  <a:lnTo>
                    <a:pt x="16" y="0"/>
                  </a:lnTo>
                  <a:lnTo>
                    <a:pt x="21" y="1"/>
                  </a:lnTo>
                  <a:lnTo>
                    <a:pt x="25" y="4"/>
                  </a:lnTo>
                  <a:lnTo>
                    <a:pt x="28" y="8"/>
                  </a:lnTo>
                  <a:lnTo>
                    <a:pt x="29" y="14"/>
                  </a:lnTo>
                  <a:lnTo>
                    <a:pt x="28" y="19"/>
                  </a:lnTo>
                  <a:lnTo>
                    <a:pt x="23" y="23"/>
                  </a:lnTo>
                  <a:lnTo>
                    <a:pt x="18" y="28"/>
                  </a:lnTo>
                  <a:lnTo>
                    <a:pt x="12" y="29"/>
                  </a:lnTo>
                  <a:lnTo>
                    <a:pt x="5" y="2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35" name="Freeform 356">
              <a:extLst>
                <a:ext uri="{FF2B5EF4-FFF2-40B4-BE49-F238E27FC236}">
                  <a16:creationId xmlns:a16="http://schemas.microsoft.com/office/drawing/2014/main" xmlns="" id="{AC8ACEAB-A6B3-43B1-B531-96B57695EE26}"/>
                </a:ext>
              </a:extLst>
            </p:cNvPr>
            <p:cNvSpPr>
              <a:spLocks/>
            </p:cNvSpPr>
            <p:nvPr/>
          </p:nvSpPr>
          <p:spPr bwMode="auto">
            <a:xfrm>
              <a:off x="2745" y="1012"/>
              <a:ext cx="123" cy="79"/>
            </a:xfrm>
            <a:custGeom>
              <a:avLst/>
              <a:gdLst>
                <a:gd name="T0" fmla="*/ 0 w 247"/>
                <a:gd name="T1" fmla="*/ 4 h 159"/>
                <a:gd name="T2" fmla="*/ 0 w 247"/>
                <a:gd name="T3" fmla="*/ 4 h 159"/>
                <a:gd name="T4" fmla="*/ 0 w 247"/>
                <a:gd name="T5" fmla="*/ 4 h 159"/>
                <a:gd name="T6" fmla="*/ 0 w 247"/>
                <a:gd name="T7" fmla="*/ 4 h 159"/>
                <a:gd name="T8" fmla="*/ 1 w 247"/>
                <a:gd name="T9" fmla="*/ 4 h 159"/>
                <a:gd name="T10" fmla="*/ 2 w 247"/>
                <a:gd name="T11" fmla="*/ 4 h 159"/>
                <a:gd name="T12" fmla="*/ 4 w 247"/>
                <a:gd name="T13" fmla="*/ 4 h 159"/>
                <a:gd name="T14" fmla="*/ 4 w 247"/>
                <a:gd name="T15" fmla="*/ 4 h 159"/>
                <a:gd name="T16" fmla="*/ 3 w 247"/>
                <a:gd name="T17" fmla="*/ 4 h 159"/>
                <a:gd name="T18" fmla="*/ 2 w 247"/>
                <a:gd name="T19" fmla="*/ 4 h 159"/>
                <a:gd name="T20" fmla="*/ 1 w 247"/>
                <a:gd name="T21" fmla="*/ 3 h 159"/>
                <a:gd name="T22" fmla="*/ 1 w 247"/>
                <a:gd name="T23" fmla="*/ 3 h 159"/>
                <a:gd name="T24" fmla="*/ 1 w 247"/>
                <a:gd name="T25" fmla="*/ 3 h 159"/>
                <a:gd name="T26" fmla="*/ 2 w 247"/>
                <a:gd name="T27" fmla="*/ 3 h 159"/>
                <a:gd name="T28" fmla="*/ 3 w 247"/>
                <a:gd name="T29" fmla="*/ 3 h 159"/>
                <a:gd name="T30" fmla="*/ 4 w 247"/>
                <a:gd name="T31" fmla="*/ 3 h 159"/>
                <a:gd name="T32" fmla="*/ 5 w 247"/>
                <a:gd name="T33" fmla="*/ 3 h 159"/>
                <a:gd name="T34" fmla="*/ 5 w 247"/>
                <a:gd name="T35" fmla="*/ 3 h 159"/>
                <a:gd name="T36" fmla="*/ 4 w 247"/>
                <a:gd name="T37" fmla="*/ 3 h 159"/>
                <a:gd name="T38" fmla="*/ 3 w 247"/>
                <a:gd name="T39" fmla="*/ 3 h 159"/>
                <a:gd name="T40" fmla="*/ 3 w 247"/>
                <a:gd name="T41" fmla="*/ 3 h 159"/>
                <a:gd name="T42" fmla="*/ 2 w 247"/>
                <a:gd name="T43" fmla="*/ 2 h 159"/>
                <a:gd name="T44" fmla="*/ 3 w 247"/>
                <a:gd name="T45" fmla="*/ 2 h 159"/>
                <a:gd name="T46" fmla="*/ 3 w 247"/>
                <a:gd name="T47" fmla="*/ 2 h 159"/>
                <a:gd name="T48" fmla="*/ 4 w 247"/>
                <a:gd name="T49" fmla="*/ 2 h 159"/>
                <a:gd name="T50" fmla="*/ 4 w 247"/>
                <a:gd name="T51" fmla="*/ 2 h 159"/>
                <a:gd name="T52" fmla="*/ 5 w 247"/>
                <a:gd name="T53" fmla="*/ 2 h 159"/>
                <a:gd name="T54" fmla="*/ 6 w 247"/>
                <a:gd name="T55" fmla="*/ 3 h 159"/>
                <a:gd name="T56" fmla="*/ 5 w 247"/>
                <a:gd name="T57" fmla="*/ 2 h 159"/>
                <a:gd name="T58" fmla="*/ 5 w 247"/>
                <a:gd name="T59" fmla="*/ 2 h 159"/>
                <a:gd name="T60" fmla="*/ 4 w 247"/>
                <a:gd name="T61" fmla="*/ 2 h 159"/>
                <a:gd name="T62" fmla="*/ 5 w 247"/>
                <a:gd name="T63" fmla="*/ 2 h 159"/>
                <a:gd name="T64" fmla="*/ 7 w 247"/>
                <a:gd name="T65" fmla="*/ 1 h 159"/>
                <a:gd name="T66" fmla="*/ 7 w 247"/>
                <a:gd name="T67" fmla="*/ 1 h 159"/>
                <a:gd name="T68" fmla="*/ 7 w 247"/>
                <a:gd name="T69" fmla="*/ 1 h 159"/>
                <a:gd name="T70" fmla="*/ 6 w 247"/>
                <a:gd name="T71" fmla="*/ 1 h 159"/>
                <a:gd name="T72" fmla="*/ 5 w 247"/>
                <a:gd name="T73" fmla="*/ 1 h 159"/>
                <a:gd name="T74" fmla="*/ 4 w 247"/>
                <a:gd name="T75" fmla="*/ 1 h 159"/>
                <a:gd name="T76" fmla="*/ 5 w 247"/>
                <a:gd name="T77" fmla="*/ 0 h 159"/>
                <a:gd name="T78" fmla="*/ 5 w 247"/>
                <a:gd name="T79" fmla="*/ 0 h 159"/>
                <a:gd name="T80" fmla="*/ 4 w 247"/>
                <a:gd name="T81" fmla="*/ 0 h 159"/>
                <a:gd name="T82" fmla="*/ 4 w 247"/>
                <a:gd name="T83" fmla="*/ 1 h 159"/>
                <a:gd name="T84" fmla="*/ 4 w 247"/>
                <a:gd name="T85" fmla="*/ 2 h 159"/>
                <a:gd name="T86" fmla="*/ 3 w 247"/>
                <a:gd name="T87" fmla="*/ 2 h 159"/>
                <a:gd name="T88" fmla="*/ 2 w 247"/>
                <a:gd name="T89" fmla="*/ 2 h 159"/>
                <a:gd name="T90" fmla="*/ 2 w 247"/>
                <a:gd name="T91" fmla="*/ 2 h 159"/>
                <a:gd name="T92" fmla="*/ 2 w 247"/>
                <a:gd name="T93" fmla="*/ 0 h 159"/>
                <a:gd name="T94" fmla="*/ 2 w 247"/>
                <a:gd name="T95" fmla="*/ 0 h 159"/>
                <a:gd name="T96" fmla="*/ 2 w 247"/>
                <a:gd name="T97" fmla="*/ 1 h 159"/>
                <a:gd name="T98" fmla="*/ 1 w 247"/>
                <a:gd name="T99" fmla="*/ 2 h 159"/>
                <a:gd name="T100" fmla="*/ 0 w 247"/>
                <a:gd name="T101" fmla="*/ 3 h 159"/>
                <a:gd name="T102" fmla="*/ 0 w 247"/>
                <a:gd name="T103" fmla="*/ 3 h 159"/>
                <a:gd name="T104" fmla="*/ 0 w 247"/>
                <a:gd name="T105" fmla="*/ 2 h 159"/>
                <a:gd name="T106" fmla="*/ 0 w 247"/>
                <a:gd name="T107" fmla="*/ 1 h 159"/>
                <a:gd name="T108" fmla="*/ 0 w 247"/>
                <a:gd name="T109" fmla="*/ 4 h 15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47" h="159">
                  <a:moveTo>
                    <a:pt x="0" y="128"/>
                  </a:moveTo>
                  <a:lnTo>
                    <a:pt x="3" y="129"/>
                  </a:lnTo>
                  <a:lnTo>
                    <a:pt x="4" y="130"/>
                  </a:lnTo>
                  <a:lnTo>
                    <a:pt x="6" y="131"/>
                  </a:lnTo>
                  <a:lnTo>
                    <a:pt x="7" y="133"/>
                  </a:lnTo>
                  <a:lnTo>
                    <a:pt x="8" y="136"/>
                  </a:lnTo>
                  <a:lnTo>
                    <a:pt x="9" y="137"/>
                  </a:lnTo>
                  <a:lnTo>
                    <a:pt x="9" y="139"/>
                  </a:lnTo>
                  <a:lnTo>
                    <a:pt x="9" y="141"/>
                  </a:lnTo>
                  <a:lnTo>
                    <a:pt x="14" y="137"/>
                  </a:lnTo>
                  <a:lnTo>
                    <a:pt x="19" y="133"/>
                  </a:lnTo>
                  <a:lnTo>
                    <a:pt x="22" y="131"/>
                  </a:lnTo>
                  <a:lnTo>
                    <a:pt x="24" y="129"/>
                  </a:lnTo>
                  <a:lnTo>
                    <a:pt x="34" y="133"/>
                  </a:lnTo>
                  <a:lnTo>
                    <a:pt x="46" y="139"/>
                  </a:lnTo>
                  <a:lnTo>
                    <a:pt x="61" y="145"/>
                  </a:lnTo>
                  <a:lnTo>
                    <a:pt x="77" y="149"/>
                  </a:lnTo>
                  <a:lnTo>
                    <a:pt x="95" y="154"/>
                  </a:lnTo>
                  <a:lnTo>
                    <a:pt x="110" y="158"/>
                  </a:lnTo>
                  <a:lnTo>
                    <a:pt x="123" y="159"/>
                  </a:lnTo>
                  <a:lnTo>
                    <a:pt x="133" y="159"/>
                  </a:lnTo>
                  <a:lnTo>
                    <a:pt x="142" y="156"/>
                  </a:lnTo>
                  <a:lnTo>
                    <a:pt x="144" y="155"/>
                  </a:lnTo>
                  <a:lnTo>
                    <a:pt x="140" y="154"/>
                  </a:lnTo>
                  <a:lnTo>
                    <a:pt x="133" y="154"/>
                  </a:lnTo>
                  <a:lnTo>
                    <a:pt x="120" y="154"/>
                  </a:lnTo>
                  <a:lnTo>
                    <a:pt x="106" y="152"/>
                  </a:lnTo>
                  <a:lnTo>
                    <a:pt x="92" y="147"/>
                  </a:lnTo>
                  <a:lnTo>
                    <a:pt x="79" y="143"/>
                  </a:lnTo>
                  <a:lnTo>
                    <a:pt x="66" y="138"/>
                  </a:lnTo>
                  <a:lnTo>
                    <a:pt x="54" y="132"/>
                  </a:lnTo>
                  <a:lnTo>
                    <a:pt x="45" y="126"/>
                  </a:lnTo>
                  <a:lnTo>
                    <a:pt x="38" y="121"/>
                  </a:lnTo>
                  <a:lnTo>
                    <a:pt x="36" y="117"/>
                  </a:lnTo>
                  <a:lnTo>
                    <a:pt x="38" y="115"/>
                  </a:lnTo>
                  <a:lnTo>
                    <a:pt x="43" y="115"/>
                  </a:lnTo>
                  <a:lnTo>
                    <a:pt x="49" y="113"/>
                  </a:lnTo>
                  <a:lnTo>
                    <a:pt x="56" y="109"/>
                  </a:lnTo>
                  <a:lnTo>
                    <a:pt x="62" y="107"/>
                  </a:lnTo>
                  <a:lnTo>
                    <a:pt x="69" y="103"/>
                  </a:lnTo>
                  <a:lnTo>
                    <a:pt x="74" y="101"/>
                  </a:lnTo>
                  <a:lnTo>
                    <a:pt x="81" y="105"/>
                  </a:lnTo>
                  <a:lnTo>
                    <a:pt x="92" y="109"/>
                  </a:lnTo>
                  <a:lnTo>
                    <a:pt x="105" y="114"/>
                  </a:lnTo>
                  <a:lnTo>
                    <a:pt x="119" y="118"/>
                  </a:lnTo>
                  <a:lnTo>
                    <a:pt x="133" y="123"/>
                  </a:lnTo>
                  <a:lnTo>
                    <a:pt x="147" y="125"/>
                  </a:lnTo>
                  <a:lnTo>
                    <a:pt x="159" y="126"/>
                  </a:lnTo>
                  <a:lnTo>
                    <a:pt x="168" y="125"/>
                  </a:lnTo>
                  <a:lnTo>
                    <a:pt x="175" y="123"/>
                  </a:lnTo>
                  <a:lnTo>
                    <a:pt x="179" y="121"/>
                  </a:lnTo>
                  <a:lnTo>
                    <a:pt x="178" y="120"/>
                  </a:lnTo>
                  <a:lnTo>
                    <a:pt x="171" y="120"/>
                  </a:lnTo>
                  <a:lnTo>
                    <a:pt x="165" y="120"/>
                  </a:lnTo>
                  <a:lnTo>
                    <a:pt x="158" y="120"/>
                  </a:lnTo>
                  <a:lnTo>
                    <a:pt x="151" y="118"/>
                  </a:lnTo>
                  <a:lnTo>
                    <a:pt x="144" y="117"/>
                  </a:lnTo>
                  <a:lnTo>
                    <a:pt x="137" y="116"/>
                  </a:lnTo>
                  <a:lnTo>
                    <a:pt x="130" y="114"/>
                  </a:lnTo>
                  <a:lnTo>
                    <a:pt x="123" y="110"/>
                  </a:lnTo>
                  <a:lnTo>
                    <a:pt x="117" y="108"/>
                  </a:lnTo>
                  <a:lnTo>
                    <a:pt x="105" y="103"/>
                  </a:lnTo>
                  <a:lnTo>
                    <a:pt x="96" y="100"/>
                  </a:lnTo>
                  <a:lnTo>
                    <a:pt x="89" y="98"/>
                  </a:lnTo>
                  <a:lnTo>
                    <a:pt x="84" y="94"/>
                  </a:lnTo>
                  <a:lnTo>
                    <a:pt x="89" y="92"/>
                  </a:lnTo>
                  <a:lnTo>
                    <a:pt x="94" y="90"/>
                  </a:lnTo>
                  <a:lnTo>
                    <a:pt x="100" y="87"/>
                  </a:lnTo>
                  <a:lnTo>
                    <a:pt x="107" y="86"/>
                  </a:lnTo>
                  <a:lnTo>
                    <a:pt x="113" y="85"/>
                  </a:lnTo>
                  <a:lnTo>
                    <a:pt x="120" y="84"/>
                  </a:lnTo>
                  <a:lnTo>
                    <a:pt x="125" y="83"/>
                  </a:lnTo>
                  <a:lnTo>
                    <a:pt x="129" y="81"/>
                  </a:lnTo>
                  <a:lnTo>
                    <a:pt x="133" y="80"/>
                  </a:lnTo>
                  <a:lnTo>
                    <a:pt x="138" y="81"/>
                  </a:lnTo>
                  <a:lnTo>
                    <a:pt x="143" y="83"/>
                  </a:lnTo>
                  <a:lnTo>
                    <a:pt x="149" y="85"/>
                  </a:lnTo>
                  <a:lnTo>
                    <a:pt x="156" y="87"/>
                  </a:lnTo>
                  <a:lnTo>
                    <a:pt x="161" y="91"/>
                  </a:lnTo>
                  <a:lnTo>
                    <a:pt x="167" y="93"/>
                  </a:lnTo>
                  <a:lnTo>
                    <a:pt x="172" y="95"/>
                  </a:lnTo>
                  <a:lnTo>
                    <a:pt x="181" y="99"/>
                  </a:lnTo>
                  <a:lnTo>
                    <a:pt x="190" y="100"/>
                  </a:lnTo>
                  <a:lnTo>
                    <a:pt x="194" y="99"/>
                  </a:lnTo>
                  <a:lnTo>
                    <a:pt x="190" y="95"/>
                  </a:lnTo>
                  <a:lnTo>
                    <a:pt x="186" y="93"/>
                  </a:lnTo>
                  <a:lnTo>
                    <a:pt x="181" y="91"/>
                  </a:lnTo>
                  <a:lnTo>
                    <a:pt x="175" y="87"/>
                  </a:lnTo>
                  <a:lnTo>
                    <a:pt x="170" y="85"/>
                  </a:lnTo>
                  <a:lnTo>
                    <a:pt x="165" y="83"/>
                  </a:lnTo>
                  <a:lnTo>
                    <a:pt x="160" y="80"/>
                  </a:lnTo>
                  <a:lnTo>
                    <a:pt x="157" y="78"/>
                  </a:lnTo>
                  <a:lnTo>
                    <a:pt x="155" y="76"/>
                  </a:lnTo>
                  <a:lnTo>
                    <a:pt x="163" y="75"/>
                  </a:lnTo>
                  <a:lnTo>
                    <a:pt x="173" y="72"/>
                  </a:lnTo>
                  <a:lnTo>
                    <a:pt x="186" y="70"/>
                  </a:lnTo>
                  <a:lnTo>
                    <a:pt x="199" y="68"/>
                  </a:lnTo>
                  <a:lnTo>
                    <a:pt x="213" y="65"/>
                  </a:lnTo>
                  <a:lnTo>
                    <a:pt x="226" y="63"/>
                  </a:lnTo>
                  <a:lnTo>
                    <a:pt x="235" y="61"/>
                  </a:lnTo>
                  <a:lnTo>
                    <a:pt x="241" y="60"/>
                  </a:lnTo>
                  <a:lnTo>
                    <a:pt x="247" y="58"/>
                  </a:lnTo>
                  <a:lnTo>
                    <a:pt x="247" y="56"/>
                  </a:lnTo>
                  <a:lnTo>
                    <a:pt x="243" y="55"/>
                  </a:lnTo>
                  <a:lnTo>
                    <a:pt x="235" y="54"/>
                  </a:lnTo>
                  <a:lnTo>
                    <a:pt x="227" y="54"/>
                  </a:lnTo>
                  <a:lnTo>
                    <a:pt x="216" y="54"/>
                  </a:lnTo>
                  <a:lnTo>
                    <a:pt x="202" y="55"/>
                  </a:lnTo>
                  <a:lnTo>
                    <a:pt x="188" y="56"/>
                  </a:lnTo>
                  <a:lnTo>
                    <a:pt x="174" y="58"/>
                  </a:lnTo>
                  <a:lnTo>
                    <a:pt x="163" y="61"/>
                  </a:lnTo>
                  <a:lnTo>
                    <a:pt x="152" y="63"/>
                  </a:lnTo>
                  <a:lnTo>
                    <a:pt x="145" y="65"/>
                  </a:lnTo>
                  <a:lnTo>
                    <a:pt x="149" y="52"/>
                  </a:lnTo>
                  <a:lnTo>
                    <a:pt x="155" y="34"/>
                  </a:lnTo>
                  <a:lnTo>
                    <a:pt x="161" y="17"/>
                  </a:lnTo>
                  <a:lnTo>
                    <a:pt x="170" y="7"/>
                  </a:lnTo>
                  <a:lnTo>
                    <a:pt x="173" y="2"/>
                  </a:lnTo>
                  <a:lnTo>
                    <a:pt x="173" y="0"/>
                  </a:lnTo>
                  <a:lnTo>
                    <a:pt x="168" y="1"/>
                  </a:lnTo>
                  <a:lnTo>
                    <a:pt x="164" y="4"/>
                  </a:lnTo>
                  <a:lnTo>
                    <a:pt x="160" y="9"/>
                  </a:lnTo>
                  <a:lnTo>
                    <a:pt x="156" y="15"/>
                  </a:lnTo>
                  <a:lnTo>
                    <a:pt x="150" y="24"/>
                  </a:lnTo>
                  <a:lnTo>
                    <a:pt x="144" y="33"/>
                  </a:lnTo>
                  <a:lnTo>
                    <a:pt x="138" y="42"/>
                  </a:lnTo>
                  <a:lnTo>
                    <a:pt x="133" y="52"/>
                  </a:lnTo>
                  <a:lnTo>
                    <a:pt x="129" y="58"/>
                  </a:lnTo>
                  <a:lnTo>
                    <a:pt x="128" y="64"/>
                  </a:lnTo>
                  <a:lnTo>
                    <a:pt x="122" y="65"/>
                  </a:lnTo>
                  <a:lnTo>
                    <a:pt x="115" y="68"/>
                  </a:lnTo>
                  <a:lnTo>
                    <a:pt x="107" y="70"/>
                  </a:lnTo>
                  <a:lnTo>
                    <a:pt x="99" y="72"/>
                  </a:lnTo>
                  <a:lnTo>
                    <a:pt x="91" y="75"/>
                  </a:lnTo>
                  <a:lnTo>
                    <a:pt x="83" y="77"/>
                  </a:lnTo>
                  <a:lnTo>
                    <a:pt x="77" y="79"/>
                  </a:lnTo>
                  <a:lnTo>
                    <a:pt x="73" y="80"/>
                  </a:lnTo>
                  <a:lnTo>
                    <a:pt x="74" y="67"/>
                  </a:lnTo>
                  <a:lnTo>
                    <a:pt x="79" y="47"/>
                  </a:lnTo>
                  <a:lnTo>
                    <a:pt x="84" y="27"/>
                  </a:lnTo>
                  <a:lnTo>
                    <a:pt x="90" y="14"/>
                  </a:lnTo>
                  <a:lnTo>
                    <a:pt x="94" y="7"/>
                  </a:lnTo>
                  <a:lnTo>
                    <a:pt x="94" y="4"/>
                  </a:lnTo>
                  <a:lnTo>
                    <a:pt x="90" y="5"/>
                  </a:lnTo>
                  <a:lnTo>
                    <a:pt x="85" y="12"/>
                  </a:lnTo>
                  <a:lnTo>
                    <a:pt x="77" y="26"/>
                  </a:lnTo>
                  <a:lnTo>
                    <a:pt x="67" y="45"/>
                  </a:lnTo>
                  <a:lnTo>
                    <a:pt x="60" y="65"/>
                  </a:lnTo>
                  <a:lnTo>
                    <a:pt x="58" y="84"/>
                  </a:lnTo>
                  <a:lnTo>
                    <a:pt x="47" y="91"/>
                  </a:lnTo>
                  <a:lnTo>
                    <a:pt x="39" y="98"/>
                  </a:lnTo>
                  <a:lnTo>
                    <a:pt x="33" y="105"/>
                  </a:lnTo>
                  <a:lnTo>
                    <a:pt x="27" y="109"/>
                  </a:lnTo>
                  <a:lnTo>
                    <a:pt x="23" y="111"/>
                  </a:lnTo>
                  <a:lnTo>
                    <a:pt x="20" y="111"/>
                  </a:lnTo>
                  <a:lnTo>
                    <a:pt x="19" y="109"/>
                  </a:lnTo>
                  <a:lnTo>
                    <a:pt x="20" y="103"/>
                  </a:lnTo>
                  <a:lnTo>
                    <a:pt x="22" y="90"/>
                  </a:lnTo>
                  <a:lnTo>
                    <a:pt x="26" y="69"/>
                  </a:lnTo>
                  <a:lnTo>
                    <a:pt x="30" y="48"/>
                  </a:lnTo>
                  <a:lnTo>
                    <a:pt x="34" y="34"/>
                  </a:lnTo>
                  <a:lnTo>
                    <a:pt x="23" y="50"/>
                  </a:lnTo>
                  <a:lnTo>
                    <a:pt x="13" y="77"/>
                  </a:lnTo>
                  <a:lnTo>
                    <a:pt x="5" y="105"/>
                  </a:lnTo>
                  <a:lnTo>
                    <a:pt x="0" y="128"/>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36" name="Freeform 357">
              <a:extLst>
                <a:ext uri="{FF2B5EF4-FFF2-40B4-BE49-F238E27FC236}">
                  <a16:creationId xmlns:a16="http://schemas.microsoft.com/office/drawing/2014/main" xmlns="" id="{96E7FBE6-B0F1-4E71-A139-5EA5B2532C20}"/>
                </a:ext>
              </a:extLst>
            </p:cNvPr>
            <p:cNvSpPr>
              <a:spLocks/>
            </p:cNvSpPr>
            <p:nvPr/>
          </p:nvSpPr>
          <p:spPr bwMode="auto">
            <a:xfrm>
              <a:off x="2752" y="1141"/>
              <a:ext cx="85" cy="100"/>
            </a:xfrm>
            <a:custGeom>
              <a:avLst/>
              <a:gdLst>
                <a:gd name="T0" fmla="*/ 0 w 171"/>
                <a:gd name="T1" fmla="*/ 1 h 200"/>
                <a:gd name="T2" fmla="*/ 0 w 171"/>
                <a:gd name="T3" fmla="*/ 1 h 200"/>
                <a:gd name="T4" fmla="*/ 0 w 171"/>
                <a:gd name="T5" fmla="*/ 1 h 200"/>
                <a:gd name="T6" fmla="*/ 0 w 171"/>
                <a:gd name="T7" fmla="*/ 2 h 200"/>
                <a:gd name="T8" fmla="*/ 0 w 171"/>
                <a:gd name="T9" fmla="*/ 2 h 200"/>
                <a:gd name="T10" fmla="*/ 0 w 171"/>
                <a:gd name="T11" fmla="*/ 4 h 200"/>
                <a:gd name="T12" fmla="*/ 0 w 171"/>
                <a:gd name="T13" fmla="*/ 4 h 200"/>
                <a:gd name="T14" fmla="*/ 0 w 171"/>
                <a:gd name="T15" fmla="*/ 4 h 200"/>
                <a:gd name="T16" fmla="*/ 0 w 171"/>
                <a:gd name="T17" fmla="*/ 4 h 200"/>
                <a:gd name="T18" fmla="*/ 0 w 171"/>
                <a:gd name="T19" fmla="*/ 3 h 200"/>
                <a:gd name="T20" fmla="*/ 1 w 171"/>
                <a:gd name="T21" fmla="*/ 2 h 200"/>
                <a:gd name="T22" fmla="*/ 1 w 171"/>
                <a:gd name="T23" fmla="*/ 2 h 200"/>
                <a:gd name="T24" fmla="*/ 1 w 171"/>
                <a:gd name="T25" fmla="*/ 3 h 200"/>
                <a:gd name="T26" fmla="*/ 2 w 171"/>
                <a:gd name="T27" fmla="*/ 3 h 200"/>
                <a:gd name="T28" fmla="*/ 2 w 171"/>
                <a:gd name="T29" fmla="*/ 4 h 200"/>
                <a:gd name="T30" fmla="*/ 2 w 171"/>
                <a:gd name="T31" fmla="*/ 5 h 200"/>
                <a:gd name="T32" fmla="*/ 2 w 171"/>
                <a:gd name="T33" fmla="*/ 5 h 200"/>
                <a:gd name="T34" fmla="*/ 2 w 171"/>
                <a:gd name="T35" fmla="*/ 6 h 200"/>
                <a:gd name="T36" fmla="*/ 2 w 171"/>
                <a:gd name="T37" fmla="*/ 6 h 200"/>
                <a:gd name="T38" fmla="*/ 2 w 171"/>
                <a:gd name="T39" fmla="*/ 6 h 200"/>
                <a:gd name="T40" fmla="*/ 2 w 171"/>
                <a:gd name="T41" fmla="*/ 6 h 200"/>
                <a:gd name="T42" fmla="*/ 2 w 171"/>
                <a:gd name="T43" fmla="*/ 5 h 200"/>
                <a:gd name="T44" fmla="*/ 2 w 171"/>
                <a:gd name="T45" fmla="*/ 5 h 200"/>
                <a:gd name="T46" fmla="*/ 2 w 171"/>
                <a:gd name="T47" fmla="*/ 4 h 200"/>
                <a:gd name="T48" fmla="*/ 3 w 171"/>
                <a:gd name="T49" fmla="*/ 4 h 200"/>
                <a:gd name="T50" fmla="*/ 3 w 171"/>
                <a:gd name="T51" fmla="*/ 5 h 200"/>
                <a:gd name="T52" fmla="*/ 4 w 171"/>
                <a:gd name="T53" fmla="*/ 6 h 200"/>
                <a:gd name="T54" fmla="*/ 5 w 171"/>
                <a:gd name="T55" fmla="*/ 7 h 200"/>
                <a:gd name="T56" fmla="*/ 5 w 171"/>
                <a:gd name="T57" fmla="*/ 6 h 200"/>
                <a:gd name="T58" fmla="*/ 4 w 171"/>
                <a:gd name="T59" fmla="*/ 6 h 200"/>
                <a:gd name="T60" fmla="*/ 4 w 171"/>
                <a:gd name="T61" fmla="*/ 5 h 200"/>
                <a:gd name="T62" fmla="*/ 4 w 171"/>
                <a:gd name="T63" fmla="*/ 5 h 200"/>
                <a:gd name="T64" fmla="*/ 4 w 171"/>
                <a:gd name="T65" fmla="*/ 4 h 200"/>
                <a:gd name="T66" fmla="*/ 3 w 171"/>
                <a:gd name="T67" fmla="*/ 4 h 200"/>
                <a:gd name="T68" fmla="*/ 3 w 171"/>
                <a:gd name="T69" fmla="*/ 4 h 200"/>
                <a:gd name="T70" fmla="*/ 3 w 171"/>
                <a:gd name="T71" fmla="*/ 3 h 200"/>
                <a:gd name="T72" fmla="*/ 3 w 171"/>
                <a:gd name="T73" fmla="*/ 3 h 200"/>
                <a:gd name="T74" fmla="*/ 3 w 171"/>
                <a:gd name="T75" fmla="*/ 3 h 200"/>
                <a:gd name="T76" fmla="*/ 3 w 171"/>
                <a:gd name="T77" fmla="*/ 3 h 200"/>
                <a:gd name="T78" fmla="*/ 4 w 171"/>
                <a:gd name="T79" fmla="*/ 4 h 200"/>
                <a:gd name="T80" fmla="*/ 4 w 171"/>
                <a:gd name="T81" fmla="*/ 4 h 200"/>
                <a:gd name="T82" fmla="*/ 4 w 171"/>
                <a:gd name="T83" fmla="*/ 4 h 200"/>
                <a:gd name="T84" fmla="*/ 4 w 171"/>
                <a:gd name="T85" fmla="*/ 4 h 200"/>
                <a:gd name="T86" fmla="*/ 3 w 171"/>
                <a:gd name="T87" fmla="*/ 3 h 200"/>
                <a:gd name="T88" fmla="*/ 3 w 171"/>
                <a:gd name="T89" fmla="*/ 3 h 200"/>
                <a:gd name="T90" fmla="*/ 2 w 171"/>
                <a:gd name="T91" fmla="*/ 3 h 200"/>
                <a:gd name="T92" fmla="*/ 2 w 171"/>
                <a:gd name="T93" fmla="*/ 2 h 200"/>
                <a:gd name="T94" fmla="*/ 1 w 171"/>
                <a:gd name="T95" fmla="*/ 2 h 200"/>
                <a:gd name="T96" fmla="*/ 1 w 171"/>
                <a:gd name="T97" fmla="*/ 2 h 200"/>
                <a:gd name="T98" fmla="*/ 1 w 171"/>
                <a:gd name="T99" fmla="*/ 2 h 200"/>
                <a:gd name="T100" fmla="*/ 1 w 171"/>
                <a:gd name="T101" fmla="*/ 2 h 200"/>
                <a:gd name="T102" fmla="*/ 1 w 171"/>
                <a:gd name="T103" fmla="*/ 1 h 200"/>
                <a:gd name="T104" fmla="*/ 2 w 171"/>
                <a:gd name="T105" fmla="*/ 1 h 200"/>
                <a:gd name="T106" fmla="*/ 2 w 171"/>
                <a:gd name="T107" fmla="*/ 2 h 200"/>
                <a:gd name="T108" fmla="*/ 3 w 171"/>
                <a:gd name="T109" fmla="*/ 2 h 200"/>
                <a:gd name="T110" fmla="*/ 3 w 171"/>
                <a:gd name="T111" fmla="*/ 1 h 200"/>
                <a:gd name="T112" fmla="*/ 2 w 171"/>
                <a:gd name="T113" fmla="*/ 1 h 200"/>
                <a:gd name="T114" fmla="*/ 2 w 171"/>
                <a:gd name="T115" fmla="*/ 1 h 200"/>
                <a:gd name="T116" fmla="*/ 1 w 171"/>
                <a:gd name="T117" fmla="*/ 1 h 200"/>
                <a:gd name="T118" fmla="*/ 1 w 171"/>
                <a:gd name="T119" fmla="*/ 1 h 200"/>
                <a:gd name="T120" fmla="*/ 0 w 171"/>
                <a:gd name="T121" fmla="*/ 1 h 200"/>
                <a:gd name="T122" fmla="*/ 0 w 171"/>
                <a:gd name="T123" fmla="*/ 1 h 20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71" h="200">
                  <a:moveTo>
                    <a:pt x="8" y="0"/>
                  </a:moveTo>
                  <a:lnTo>
                    <a:pt x="6" y="3"/>
                  </a:lnTo>
                  <a:lnTo>
                    <a:pt x="5" y="6"/>
                  </a:lnTo>
                  <a:lnTo>
                    <a:pt x="3" y="9"/>
                  </a:lnTo>
                  <a:lnTo>
                    <a:pt x="0" y="11"/>
                  </a:lnTo>
                  <a:lnTo>
                    <a:pt x="7" y="18"/>
                  </a:lnTo>
                  <a:lnTo>
                    <a:pt x="14" y="26"/>
                  </a:lnTo>
                  <a:lnTo>
                    <a:pt x="18" y="34"/>
                  </a:lnTo>
                  <a:lnTo>
                    <a:pt x="18" y="41"/>
                  </a:lnTo>
                  <a:lnTo>
                    <a:pt x="16" y="54"/>
                  </a:lnTo>
                  <a:lnTo>
                    <a:pt x="18" y="76"/>
                  </a:lnTo>
                  <a:lnTo>
                    <a:pt x="19" y="99"/>
                  </a:lnTo>
                  <a:lnTo>
                    <a:pt x="21" y="114"/>
                  </a:lnTo>
                  <a:lnTo>
                    <a:pt x="24" y="121"/>
                  </a:lnTo>
                  <a:lnTo>
                    <a:pt x="27" y="124"/>
                  </a:lnTo>
                  <a:lnTo>
                    <a:pt x="29" y="123"/>
                  </a:lnTo>
                  <a:lnTo>
                    <a:pt x="29" y="116"/>
                  </a:lnTo>
                  <a:lnTo>
                    <a:pt x="28" y="102"/>
                  </a:lnTo>
                  <a:lnTo>
                    <a:pt x="29" y="84"/>
                  </a:lnTo>
                  <a:lnTo>
                    <a:pt x="30" y="67"/>
                  </a:lnTo>
                  <a:lnTo>
                    <a:pt x="32" y="54"/>
                  </a:lnTo>
                  <a:lnTo>
                    <a:pt x="37" y="57"/>
                  </a:lnTo>
                  <a:lnTo>
                    <a:pt x="42" y="61"/>
                  </a:lnTo>
                  <a:lnTo>
                    <a:pt x="47" y="64"/>
                  </a:lnTo>
                  <a:lnTo>
                    <a:pt x="52" y="69"/>
                  </a:lnTo>
                  <a:lnTo>
                    <a:pt x="57" y="74"/>
                  </a:lnTo>
                  <a:lnTo>
                    <a:pt x="61" y="78"/>
                  </a:lnTo>
                  <a:lnTo>
                    <a:pt x="65" y="83"/>
                  </a:lnTo>
                  <a:lnTo>
                    <a:pt x="67" y="86"/>
                  </a:lnTo>
                  <a:lnTo>
                    <a:pt x="70" y="98"/>
                  </a:lnTo>
                  <a:lnTo>
                    <a:pt x="73" y="114"/>
                  </a:lnTo>
                  <a:lnTo>
                    <a:pt x="75" y="132"/>
                  </a:lnTo>
                  <a:lnTo>
                    <a:pt x="75" y="146"/>
                  </a:lnTo>
                  <a:lnTo>
                    <a:pt x="74" y="157"/>
                  </a:lnTo>
                  <a:lnTo>
                    <a:pt x="73" y="166"/>
                  </a:lnTo>
                  <a:lnTo>
                    <a:pt x="74" y="176"/>
                  </a:lnTo>
                  <a:lnTo>
                    <a:pt x="76" y="183"/>
                  </a:lnTo>
                  <a:lnTo>
                    <a:pt x="79" y="186"/>
                  </a:lnTo>
                  <a:lnTo>
                    <a:pt x="80" y="184"/>
                  </a:lnTo>
                  <a:lnTo>
                    <a:pt x="81" y="180"/>
                  </a:lnTo>
                  <a:lnTo>
                    <a:pt x="80" y="173"/>
                  </a:lnTo>
                  <a:lnTo>
                    <a:pt x="80" y="163"/>
                  </a:lnTo>
                  <a:lnTo>
                    <a:pt x="82" y="155"/>
                  </a:lnTo>
                  <a:lnTo>
                    <a:pt x="84" y="148"/>
                  </a:lnTo>
                  <a:lnTo>
                    <a:pt x="85" y="143"/>
                  </a:lnTo>
                  <a:lnTo>
                    <a:pt x="87" y="135"/>
                  </a:lnTo>
                  <a:lnTo>
                    <a:pt x="87" y="121"/>
                  </a:lnTo>
                  <a:lnTo>
                    <a:pt x="87" y="108"/>
                  </a:lnTo>
                  <a:lnTo>
                    <a:pt x="85" y="99"/>
                  </a:lnTo>
                  <a:lnTo>
                    <a:pt x="97" y="112"/>
                  </a:lnTo>
                  <a:lnTo>
                    <a:pt x="108" y="127"/>
                  </a:lnTo>
                  <a:lnTo>
                    <a:pt x="121" y="143"/>
                  </a:lnTo>
                  <a:lnTo>
                    <a:pt x="134" y="159"/>
                  </a:lnTo>
                  <a:lnTo>
                    <a:pt x="145" y="174"/>
                  </a:lnTo>
                  <a:lnTo>
                    <a:pt x="156" y="186"/>
                  </a:lnTo>
                  <a:lnTo>
                    <a:pt x="164" y="196"/>
                  </a:lnTo>
                  <a:lnTo>
                    <a:pt x="171" y="200"/>
                  </a:lnTo>
                  <a:lnTo>
                    <a:pt x="166" y="192"/>
                  </a:lnTo>
                  <a:lnTo>
                    <a:pt x="161" y="182"/>
                  </a:lnTo>
                  <a:lnTo>
                    <a:pt x="156" y="173"/>
                  </a:lnTo>
                  <a:lnTo>
                    <a:pt x="150" y="162"/>
                  </a:lnTo>
                  <a:lnTo>
                    <a:pt x="144" y="153"/>
                  </a:lnTo>
                  <a:lnTo>
                    <a:pt x="140" y="144"/>
                  </a:lnTo>
                  <a:lnTo>
                    <a:pt x="135" y="137"/>
                  </a:lnTo>
                  <a:lnTo>
                    <a:pt x="133" y="132"/>
                  </a:lnTo>
                  <a:lnTo>
                    <a:pt x="130" y="128"/>
                  </a:lnTo>
                  <a:lnTo>
                    <a:pt x="127" y="122"/>
                  </a:lnTo>
                  <a:lnTo>
                    <a:pt x="121" y="116"/>
                  </a:lnTo>
                  <a:lnTo>
                    <a:pt x="115" y="109"/>
                  </a:lnTo>
                  <a:lnTo>
                    <a:pt x="110" y="103"/>
                  </a:lnTo>
                  <a:lnTo>
                    <a:pt x="104" y="98"/>
                  </a:lnTo>
                  <a:lnTo>
                    <a:pt x="98" y="93"/>
                  </a:lnTo>
                  <a:lnTo>
                    <a:pt x="95" y="90"/>
                  </a:lnTo>
                  <a:lnTo>
                    <a:pt x="99" y="90"/>
                  </a:lnTo>
                  <a:lnTo>
                    <a:pt x="105" y="91"/>
                  </a:lnTo>
                  <a:lnTo>
                    <a:pt x="111" y="92"/>
                  </a:lnTo>
                  <a:lnTo>
                    <a:pt x="118" y="93"/>
                  </a:lnTo>
                  <a:lnTo>
                    <a:pt x="123" y="95"/>
                  </a:lnTo>
                  <a:lnTo>
                    <a:pt x="129" y="98"/>
                  </a:lnTo>
                  <a:lnTo>
                    <a:pt x="134" y="101"/>
                  </a:lnTo>
                  <a:lnTo>
                    <a:pt x="137" y="103"/>
                  </a:lnTo>
                  <a:lnTo>
                    <a:pt x="142" y="107"/>
                  </a:lnTo>
                  <a:lnTo>
                    <a:pt x="146" y="108"/>
                  </a:lnTo>
                  <a:lnTo>
                    <a:pt x="149" y="107"/>
                  </a:lnTo>
                  <a:lnTo>
                    <a:pt x="145" y="101"/>
                  </a:lnTo>
                  <a:lnTo>
                    <a:pt x="141" y="97"/>
                  </a:lnTo>
                  <a:lnTo>
                    <a:pt x="134" y="92"/>
                  </a:lnTo>
                  <a:lnTo>
                    <a:pt x="126" y="86"/>
                  </a:lnTo>
                  <a:lnTo>
                    <a:pt x="115" y="80"/>
                  </a:lnTo>
                  <a:lnTo>
                    <a:pt x="105" y="76"/>
                  </a:lnTo>
                  <a:lnTo>
                    <a:pt x="95" y="71"/>
                  </a:lnTo>
                  <a:lnTo>
                    <a:pt x="85" y="68"/>
                  </a:lnTo>
                  <a:lnTo>
                    <a:pt x="76" y="67"/>
                  </a:lnTo>
                  <a:lnTo>
                    <a:pt x="72" y="64"/>
                  </a:lnTo>
                  <a:lnTo>
                    <a:pt x="66" y="62"/>
                  </a:lnTo>
                  <a:lnTo>
                    <a:pt x="61" y="57"/>
                  </a:lnTo>
                  <a:lnTo>
                    <a:pt x="56" y="54"/>
                  </a:lnTo>
                  <a:lnTo>
                    <a:pt x="51" y="49"/>
                  </a:lnTo>
                  <a:lnTo>
                    <a:pt x="46" y="45"/>
                  </a:lnTo>
                  <a:lnTo>
                    <a:pt x="43" y="41"/>
                  </a:lnTo>
                  <a:lnTo>
                    <a:pt x="39" y="37"/>
                  </a:lnTo>
                  <a:lnTo>
                    <a:pt x="45" y="34"/>
                  </a:lnTo>
                  <a:lnTo>
                    <a:pt x="52" y="33"/>
                  </a:lnTo>
                  <a:lnTo>
                    <a:pt x="60" y="32"/>
                  </a:lnTo>
                  <a:lnTo>
                    <a:pt x="69" y="32"/>
                  </a:lnTo>
                  <a:lnTo>
                    <a:pt x="79" y="32"/>
                  </a:lnTo>
                  <a:lnTo>
                    <a:pt x="87" y="32"/>
                  </a:lnTo>
                  <a:lnTo>
                    <a:pt x="94" y="33"/>
                  </a:lnTo>
                  <a:lnTo>
                    <a:pt x="99" y="34"/>
                  </a:lnTo>
                  <a:lnTo>
                    <a:pt x="107" y="37"/>
                  </a:lnTo>
                  <a:lnTo>
                    <a:pt x="112" y="36"/>
                  </a:lnTo>
                  <a:lnTo>
                    <a:pt x="110" y="32"/>
                  </a:lnTo>
                  <a:lnTo>
                    <a:pt x="99" y="27"/>
                  </a:lnTo>
                  <a:lnTo>
                    <a:pt x="90" y="25"/>
                  </a:lnTo>
                  <a:lnTo>
                    <a:pt x="80" y="24"/>
                  </a:lnTo>
                  <a:lnTo>
                    <a:pt x="69" y="22"/>
                  </a:lnTo>
                  <a:lnTo>
                    <a:pt x="59" y="22"/>
                  </a:lnTo>
                  <a:lnTo>
                    <a:pt x="49" y="21"/>
                  </a:lnTo>
                  <a:lnTo>
                    <a:pt x="39" y="21"/>
                  </a:lnTo>
                  <a:lnTo>
                    <a:pt x="32" y="19"/>
                  </a:lnTo>
                  <a:lnTo>
                    <a:pt x="27" y="19"/>
                  </a:lnTo>
                  <a:lnTo>
                    <a:pt x="20" y="17"/>
                  </a:lnTo>
                  <a:lnTo>
                    <a:pt x="15" y="12"/>
                  </a:lnTo>
                  <a:lnTo>
                    <a:pt x="12" y="6"/>
                  </a:lnTo>
                  <a:lnTo>
                    <a:pt x="8" y="0"/>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37" name="Freeform 358">
              <a:extLst>
                <a:ext uri="{FF2B5EF4-FFF2-40B4-BE49-F238E27FC236}">
                  <a16:creationId xmlns:a16="http://schemas.microsoft.com/office/drawing/2014/main" xmlns="" id="{1352592A-03BF-4822-9757-2A6A93A264C8}"/>
                </a:ext>
              </a:extLst>
            </p:cNvPr>
            <p:cNvSpPr>
              <a:spLocks/>
            </p:cNvSpPr>
            <p:nvPr/>
          </p:nvSpPr>
          <p:spPr bwMode="auto">
            <a:xfrm>
              <a:off x="2644" y="1123"/>
              <a:ext cx="63" cy="131"/>
            </a:xfrm>
            <a:custGeom>
              <a:avLst/>
              <a:gdLst>
                <a:gd name="T0" fmla="*/ 4 w 125"/>
                <a:gd name="T1" fmla="*/ 1 h 263"/>
                <a:gd name="T2" fmla="*/ 4 w 125"/>
                <a:gd name="T3" fmla="*/ 1 h 263"/>
                <a:gd name="T4" fmla="*/ 3 w 125"/>
                <a:gd name="T5" fmla="*/ 1 h 263"/>
                <a:gd name="T6" fmla="*/ 3 w 125"/>
                <a:gd name="T7" fmla="*/ 2 h 263"/>
                <a:gd name="T8" fmla="*/ 4 w 125"/>
                <a:gd name="T9" fmla="*/ 3 h 263"/>
                <a:gd name="T10" fmla="*/ 4 w 125"/>
                <a:gd name="T11" fmla="*/ 5 h 263"/>
                <a:gd name="T12" fmla="*/ 4 w 125"/>
                <a:gd name="T13" fmla="*/ 4 h 263"/>
                <a:gd name="T14" fmla="*/ 3 w 125"/>
                <a:gd name="T15" fmla="*/ 3 h 263"/>
                <a:gd name="T16" fmla="*/ 3 w 125"/>
                <a:gd name="T17" fmla="*/ 4 h 263"/>
                <a:gd name="T18" fmla="*/ 2 w 125"/>
                <a:gd name="T19" fmla="*/ 6 h 263"/>
                <a:gd name="T20" fmla="*/ 2 w 125"/>
                <a:gd name="T21" fmla="*/ 7 h 263"/>
                <a:gd name="T22" fmla="*/ 2 w 125"/>
                <a:gd name="T23" fmla="*/ 7 h 263"/>
                <a:gd name="T24" fmla="*/ 2 w 125"/>
                <a:gd name="T25" fmla="*/ 6 h 263"/>
                <a:gd name="T26" fmla="*/ 2 w 125"/>
                <a:gd name="T27" fmla="*/ 6 h 263"/>
                <a:gd name="T28" fmla="*/ 2 w 125"/>
                <a:gd name="T29" fmla="*/ 7 h 263"/>
                <a:gd name="T30" fmla="*/ 1 w 125"/>
                <a:gd name="T31" fmla="*/ 8 h 263"/>
                <a:gd name="T32" fmla="*/ 1 w 125"/>
                <a:gd name="T33" fmla="*/ 8 h 263"/>
                <a:gd name="T34" fmla="*/ 1 w 125"/>
                <a:gd name="T35" fmla="*/ 7 h 263"/>
                <a:gd name="T36" fmla="*/ 2 w 125"/>
                <a:gd name="T37" fmla="*/ 5 h 263"/>
                <a:gd name="T38" fmla="*/ 1 w 125"/>
                <a:gd name="T39" fmla="*/ 5 h 263"/>
                <a:gd name="T40" fmla="*/ 1 w 125"/>
                <a:gd name="T41" fmla="*/ 6 h 263"/>
                <a:gd name="T42" fmla="*/ 1 w 125"/>
                <a:gd name="T43" fmla="*/ 6 h 263"/>
                <a:gd name="T44" fmla="*/ 1 w 125"/>
                <a:gd name="T45" fmla="*/ 6 h 263"/>
                <a:gd name="T46" fmla="*/ 1 w 125"/>
                <a:gd name="T47" fmla="*/ 5 h 263"/>
                <a:gd name="T48" fmla="*/ 2 w 125"/>
                <a:gd name="T49" fmla="*/ 5 h 263"/>
                <a:gd name="T50" fmla="*/ 2 w 125"/>
                <a:gd name="T51" fmla="*/ 4 h 263"/>
                <a:gd name="T52" fmla="*/ 3 w 125"/>
                <a:gd name="T53" fmla="*/ 3 h 263"/>
                <a:gd name="T54" fmla="*/ 2 w 125"/>
                <a:gd name="T55" fmla="*/ 3 h 263"/>
                <a:gd name="T56" fmla="*/ 1 w 125"/>
                <a:gd name="T57" fmla="*/ 3 h 263"/>
                <a:gd name="T58" fmla="*/ 1 w 125"/>
                <a:gd name="T59" fmla="*/ 3 h 263"/>
                <a:gd name="T60" fmla="*/ 1 w 125"/>
                <a:gd name="T61" fmla="*/ 3 h 263"/>
                <a:gd name="T62" fmla="*/ 1 w 125"/>
                <a:gd name="T63" fmla="*/ 2 h 263"/>
                <a:gd name="T64" fmla="*/ 2 w 125"/>
                <a:gd name="T65" fmla="*/ 2 h 263"/>
                <a:gd name="T66" fmla="*/ 3 w 125"/>
                <a:gd name="T67" fmla="*/ 2 h 263"/>
                <a:gd name="T68" fmla="*/ 3 w 125"/>
                <a:gd name="T69" fmla="*/ 1 h 263"/>
                <a:gd name="T70" fmla="*/ 3 w 125"/>
                <a:gd name="T71" fmla="*/ 1 h 263"/>
                <a:gd name="T72" fmla="*/ 2 w 125"/>
                <a:gd name="T73" fmla="*/ 1 h 263"/>
                <a:gd name="T74" fmla="*/ 1 w 125"/>
                <a:gd name="T75" fmla="*/ 1 h 263"/>
                <a:gd name="T76" fmla="*/ 1 w 125"/>
                <a:gd name="T77" fmla="*/ 1 h 263"/>
                <a:gd name="T78" fmla="*/ 1 w 125"/>
                <a:gd name="T79" fmla="*/ 2 h 263"/>
                <a:gd name="T80" fmla="*/ 1 w 125"/>
                <a:gd name="T81" fmla="*/ 1 h 263"/>
                <a:gd name="T82" fmla="*/ 2 w 125"/>
                <a:gd name="T83" fmla="*/ 0 h 263"/>
                <a:gd name="T84" fmla="*/ 2 w 125"/>
                <a:gd name="T85" fmla="*/ 0 h 263"/>
                <a:gd name="T86" fmla="*/ 2 w 125"/>
                <a:gd name="T87" fmla="*/ 0 h 263"/>
                <a:gd name="T88" fmla="*/ 2 w 125"/>
                <a:gd name="T89" fmla="*/ 1 h 263"/>
                <a:gd name="T90" fmla="*/ 3 w 125"/>
                <a:gd name="T91" fmla="*/ 1 h 263"/>
                <a:gd name="T92" fmla="*/ 3 w 125"/>
                <a:gd name="T93" fmla="*/ 1 h 263"/>
                <a:gd name="T94" fmla="*/ 4 w 125"/>
                <a:gd name="T95" fmla="*/ 0 h 263"/>
                <a:gd name="T96" fmla="*/ 4 w 125"/>
                <a:gd name="T97" fmla="*/ 0 h 263"/>
                <a:gd name="T98" fmla="*/ 4 w 125"/>
                <a:gd name="T99" fmla="*/ 0 h 263"/>
                <a:gd name="T100" fmla="*/ 4 w 125"/>
                <a:gd name="T101" fmla="*/ 0 h 263"/>
                <a:gd name="T102" fmla="*/ 4 w 125"/>
                <a:gd name="T103" fmla="*/ 1 h 26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25" h="263">
                  <a:moveTo>
                    <a:pt x="123" y="37"/>
                  </a:moveTo>
                  <a:lnTo>
                    <a:pt x="116" y="42"/>
                  </a:lnTo>
                  <a:lnTo>
                    <a:pt x="109" y="46"/>
                  </a:lnTo>
                  <a:lnTo>
                    <a:pt x="105" y="53"/>
                  </a:lnTo>
                  <a:lnTo>
                    <a:pt x="102" y="60"/>
                  </a:lnTo>
                  <a:lnTo>
                    <a:pt x="100" y="57"/>
                  </a:lnTo>
                  <a:lnTo>
                    <a:pt x="98" y="54"/>
                  </a:lnTo>
                  <a:lnTo>
                    <a:pt x="97" y="53"/>
                  </a:lnTo>
                  <a:lnTo>
                    <a:pt x="94" y="53"/>
                  </a:lnTo>
                  <a:lnTo>
                    <a:pt x="92" y="57"/>
                  </a:lnTo>
                  <a:lnTo>
                    <a:pt x="90" y="66"/>
                  </a:lnTo>
                  <a:lnTo>
                    <a:pt x="87" y="76"/>
                  </a:lnTo>
                  <a:lnTo>
                    <a:pt x="89" y="83"/>
                  </a:lnTo>
                  <a:lnTo>
                    <a:pt x="94" y="96"/>
                  </a:lnTo>
                  <a:lnTo>
                    <a:pt x="102" y="118"/>
                  </a:lnTo>
                  <a:lnTo>
                    <a:pt x="108" y="139"/>
                  </a:lnTo>
                  <a:lnTo>
                    <a:pt x="110" y="154"/>
                  </a:lnTo>
                  <a:lnTo>
                    <a:pt x="109" y="163"/>
                  </a:lnTo>
                  <a:lnTo>
                    <a:pt x="107" y="166"/>
                  </a:lnTo>
                  <a:lnTo>
                    <a:pt x="105" y="165"/>
                  </a:lnTo>
                  <a:lnTo>
                    <a:pt x="105" y="159"/>
                  </a:lnTo>
                  <a:lnTo>
                    <a:pt x="102" y="146"/>
                  </a:lnTo>
                  <a:lnTo>
                    <a:pt x="97" y="129"/>
                  </a:lnTo>
                  <a:lnTo>
                    <a:pt x="89" y="113"/>
                  </a:lnTo>
                  <a:lnTo>
                    <a:pt x="81" y="104"/>
                  </a:lnTo>
                  <a:lnTo>
                    <a:pt x="74" y="119"/>
                  </a:lnTo>
                  <a:lnTo>
                    <a:pt x="67" y="141"/>
                  </a:lnTo>
                  <a:lnTo>
                    <a:pt x="61" y="161"/>
                  </a:lnTo>
                  <a:lnTo>
                    <a:pt x="60" y="178"/>
                  </a:lnTo>
                  <a:lnTo>
                    <a:pt x="61" y="193"/>
                  </a:lnTo>
                  <a:lnTo>
                    <a:pt x="62" y="210"/>
                  </a:lnTo>
                  <a:lnTo>
                    <a:pt x="62" y="227"/>
                  </a:lnTo>
                  <a:lnTo>
                    <a:pt x="59" y="237"/>
                  </a:lnTo>
                  <a:lnTo>
                    <a:pt x="55" y="241"/>
                  </a:lnTo>
                  <a:lnTo>
                    <a:pt x="54" y="240"/>
                  </a:lnTo>
                  <a:lnTo>
                    <a:pt x="54" y="236"/>
                  </a:lnTo>
                  <a:lnTo>
                    <a:pt x="55" y="229"/>
                  </a:lnTo>
                  <a:lnTo>
                    <a:pt x="56" y="220"/>
                  </a:lnTo>
                  <a:lnTo>
                    <a:pt x="55" y="209"/>
                  </a:lnTo>
                  <a:lnTo>
                    <a:pt x="54" y="198"/>
                  </a:lnTo>
                  <a:lnTo>
                    <a:pt x="52" y="190"/>
                  </a:lnTo>
                  <a:lnTo>
                    <a:pt x="48" y="198"/>
                  </a:lnTo>
                  <a:lnTo>
                    <a:pt x="44" y="207"/>
                  </a:lnTo>
                  <a:lnTo>
                    <a:pt x="39" y="218"/>
                  </a:lnTo>
                  <a:lnTo>
                    <a:pt x="34" y="229"/>
                  </a:lnTo>
                  <a:lnTo>
                    <a:pt x="29" y="240"/>
                  </a:lnTo>
                  <a:lnTo>
                    <a:pt x="23" y="249"/>
                  </a:lnTo>
                  <a:lnTo>
                    <a:pt x="17" y="256"/>
                  </a:lnTo>
                  <a:lnTo>
                    <a:pt x="10" y="260"/>
                  </a:lnTo>
                  <a:lnTo>
                    <a:pt x="5" y="263"/>
                  </a:lnTo>
                  <a:lnTo>
                    <a:pt x="2" y="263"/>
                  </a:lnTo>
                  <a:lnTo>
                    <a:pt x="3" y="259"/>
                  </a:lnTo>
                  <a:lnTo>
                    <a:pt x="8" y="256"/>
                  </a:lnTo>
                  <a:lnTo>
                    <a:pt x="16" y="244"/>
                  </a:lnTo>
                  <a:lnTo>
                    <a:pt x="26" y="225"/>
                  </a:lnTo>
                  <a:lnTo>
                    <a:pt x="36" y="204"/>
                  </a:lnTo>
                  <a:lnTo>
                    <a:pt x="40" y="190"/>
                  </a:lnTo>
                  <a:lnTo>
                    <a:pt x="37" y="190"/>
                  </a:lnTo>
                  <a:lnTo>
                    <a:pt x="32" y="191"/>
                  </a:lnTo>
                  <a:lnTo>
                    <a:pt x="28" y="191"/>
                  </a:lnTo>
                  <a:lnTo>
                    <a:pt x="22" y="193"/>
                  </a:lnTo>
                  <a:lnTo>
                    <a:pt x="17" y="194"/>
                  </a:lnTo>
                  <a:lnTo>
                    <a:pt x="13" y="195"/>
                  </a:lnTo>
                  <a:lnTo>
                    <a:pt x="9" y="197"/>
                  </a:lnTo>
                  <a:lnTo>
                    <a:pt x="6" y="198"/>
                  </a:lnTo>
                  <a:lnTo>
                    <a:pt x="2" y="201"/>
                  </a:lnTo>
                  <a:lnTo>
                    <a:pt x="0" y="201"/>
                  </a:lnTo>
                  <a:lnTo>
                    <a:pt x="1" y="198"/>
                  </a:lnTo>
                  <a:lnTo>
                    <a:pt x="5" y="195"/>
                  </a:lnTo>
                  <a:lnTo>
                    <a:pt x="8" y="193"/>
                  </a:lnTo>
                  <a:lnTo>
                    <a:pt x="13" y="189"/>
                  </a:lnTo>
                  <a:lnTo>
                    <a:pt x="18" y="187"/>
                  </a:lnTo>
                  <a:lnTo>
                    <a:pt x="25" y="183"/>
                  </a:lnTo>
                  <a:lnTo>
                    <a:pt x="31" y="180"/>
                  </a:lnTo>
                  <a:lnTo>
                    <a:pt x="37" y="178"/>
                  </a:lnTo>
                  <a:lnTo>
                    <a:pt x="41" y="174"/>
                  </a:lnTo>
                  <a:lnTo>
                    <a:pt x="45" y="173"/>
                  </a:lnTo>
                  <a:lnTo>
                    <a:pt x="49" y="153"/>
                  </a:lnTo>
                  <a:lnTo>
                    <a:pt x="56" y="131"/>
                  </a:lnTo>
                  <a:lnTo>
                    <a:pt x="63" y="112"/>
                  </a:lnTo>
                  <a:lnTo>
                    <a:pt x="68" y="101"/>
                  </a:lnTo>
                  <a:lnTo>
                    <a:pt x="60" y="100"/>
                  </a:lnTo>
                  <a:lnTo>
                    <a:pt x="51" y="100"/>
                  </a:lnTo>
                  <a:lnTo>
                    <a:pt x="41" y="100"/>
                  </a:lnTo>
                  <a:lnTo>
                    <a:pt x="33" y="100"/>
                  </a:lnTo>
                  <a:lnTo>
                    <a:pt x="24" y="101"/>
                  </a:lnTo>
                  <a:lnTo>
                    <a:pt x="17" y="103"/>
                  </a:lnTo>
                  <a:lnTo>
                    <a:pt x="11" y="105"/>
                  </a:lnTo>
                  <a:lnTo>
                    <a:pt x="8" y="106"/>
                  </a:lnTo>
                  <a:lnTo>
                    <a:pt x="3" y="108"/>
                  </a:lnTo>
                  <a:lnTo>
                    <a:pt x="2" y="108"/>
                  </a:lnTo>
                  <a:lnTo>
                    <a:pt x="2" y="106"/>
                  </a:lnTo>
                  <a:lnTo>
                    <a:pt x="6" y="103"/>
                  </a:lnTo>
                  <a:lnTo>
                    <a:pt x="10" y="100"/>
                  </a:lnTo>
                  <a:lnTo>
                    <a:pt x="17" y="97"/>
                  </a:lnTo>
                  <a:lnTo>
                    <a:pt x="26" y="93"/>
                  </a:lnTo>
                  <a:lnTo>
                    <a:pt x="37" y="90"/>
                  </a:lnTo>
                  <a:lnTo>
                    <a:pt x="46" y="88"/>
                  </a:lnTo>
                  <a:lnTo>
                    <a:pt x="55" y="84"/>
                  </a:lnTo>
                  <a:lnTo>
                    <a:pt x="63" y="83"/>
                  </a:lnTo>
                  <a:lnTo>
                    <a:pt x="68" y="82"/>
                  </a:lnTo>
                  <a:lnTo>
                    <a:pt x="74" y="77"/>
                  </a:lnTo>
                  <a:lnTo>
                    <a:pt x="78" y="67"/>
                  </a:lnTo>
                  <a:lnTo>
                    <a:pt x="81" y="57"/>
                  </a:lnTo>
                  <a:lnTo>
                    <a:pt x="82" y="50"/>
                  </a:lnTo>
                  <a:lnTo>
                    <a:pt x="79" y="46"/>
                  </a:lnTo>
                  <a:lnTo>
                    <a:pt x="74" y="44"/>
                  </a:lnTo>
                  <a:lnTo>
                    <a:pt x="66" y="43"/>
                  </a:lnTo>
                  <a:lnTo>
                    <a:pt x="60" y="44"/>
                  </a:lnTo>
                  <a:lnTo>
                    <a:pt x="53" y="46"/>
                  </a:lnTo>
                  <a:lnTo>
                    <a:pt x="45" y="48"/>
                  </a:lnTo>
                  <a:lnTo>
                    <a:pt x="38" y="52"/>
                  </a:lnTo>
                  <a:lnTo>
                    <a:pt x="30" y="54"/>
                  </a:lnTo>
                  <a:lnTo>
                    <a:pt x="24" y="57"/>
                  </a:lnTo>
                  <a:lnTo>
                    <a:pt x="18" y="59"/>
                  </a:lnTo>
                  <a:lnTo>
                    <a:pt x="14" y="61"/>
                  </a:lnTo>
                  <a:lnTo>
                    <a:pt x="10" y="63"/>
                  </a:lnTo>
                  <a:lnTo>
                    <a:pt x="6" y="67"/>
                  </a:lnTo>
                  <a:lnTo>
                    <a:pt x="2" y="68"/>
                  </a:lnTo>
                  <a:lnTo>
                    <a:pt x="2" y="66"/>
                  </a:lnTo>
                  <a:lnTo>
                    <a:pt x="7" y="60"/>
                  </a:lnTo>
                  <a:lnTo>
                    <a:pt x="11" y="55"/>
                  </a:lnTo>
                  <a:lnTo>
                    <a:pt x="16" y="50"/>
                  </a:lnTo>
                  <a:lnTo>
                    <a:pt x="22" y="43"/>
                  </a:lnTo>
                  <a:lnTo>
                    <a:pt x="28" y="36"/>
                  </a:lnTo>
                  <a:lnTo>
                    <a:pt x="34" y="30"/>
                  </a:lnTo>
                  <a:lnTo>
                    <a:pt x="40" y="24"/>
                  </a:lnTo>
                  <a:lnTo>
                    <a:pt x="46" y="21"/>
                  </a:lnTo>
                  <a:lnTo>
                    <a:pt x="51" y="19"/>
                  </a:lnTo>
                  <a:lnTo>
                    <a:pt x="51" y="22"/>
                  </a:lnTo>
                  <a:lnTo>
                    <a:pt x="52" y="25"/>
                  </a:lnTo>
                  <a:lnTo>
                    <a:pt x="54" y="30"/>
                  </a:lnTo>
                  <a:lnTo>
                    <a:pt x="55" y="33"/>
                  </a:lnTo>
                  <a:lnTo>
                    <a:pt x="59" y="37"/>
                  </a:lnTo>
                  <a:lnTo>
                    <a:pt x="62" y="39"/>
                  </a:lnTo>
                  <a:lnTo>
                    <a:pt x="67" y="40"/>
                  </a:lnTo>
                  <a:lnTo>
                    <a:pt x="72" y="42"/>
                  </a:lnTo>
                  <a:lnTo>
                    <a:pt x="78" y="43"/>
                  </a:lnTo>
                  <a:lnTo>
                    <a:pt x="83" y="42"/>
                  </a:lnTo>
                  <a:lnTo>
                    <a:pt x="87" y="42"/>
                  </a:lnTo>
                  <a:lnTo>
                    <a:pt x="92" y="39"/>
                  </a:lnTo>
                  <a:lnTo>
                    <a:pt x="97" y="35"/>
                  </a:lnTo>
                  <a:lnTo>
                    <a:pt x="99" y="29"/>
                  </a:lnTo>
                  <a:lnTo>
                    <a:pt x="99" y="23"/>
                  </a:lnTo>
                  <a:lnTo>
                    <a:pt x="99" y="19"/>
                  </a:lnTo>
                  <a:lnTo>
                    <a:pt x="106" y="12"/>
                  </a:lnTo>
                  <a:lnTo>
                    <a:pt x="114" y="7"/>
                  </a:lnTo>
                  <a:lnTo>
                    <a:pt x="122" y="2"/>
                  </a:lnTo>
                  <a:lnTo>
                    <a:pt x="125" y="0"/>
                  </a:lnTo>
                  <a:lnTo>
                    <a:pt x="119" y="8"/>
                  </a:lnTo>
                  <a:lnTo>
                    <a:pt x="110" y="16"/>
                  </a:lnTo>
                  <a:lnTo>
                    <a:pt x="106" y="23"/>
                  </a:lnTo>
                  <a:lnTo>
                    <a:pt x="106" y="29"/>
                  </a:lnTo>
                  <a:lnTo>
                    <a:pt x="109" y="33"/>
                  </a:lnTo>
                  <a:lnTo>
                    <a:pt x="113" y="38"/>
                  </a:lnTo>
                  <a:lnTo>
                    <a:pt x="117" y="39"/>
                  </a:lnTo>
                  <a:lnTo>
                    <a:pt x="123" y="37"/>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38" name="Freeform 359">
              <a:extLst>
                <a:ext uri="{FF2B5EF4-FFF2-40B4-BE49-F238E27FC236}">
                  <a16:creationId xmlns:a16="http://schemas.microsoft.com/office/drawing/2014/main" xmlns="" id="{45197FE2-7F84-46F7-B965-652F20891103}"/>
                </a:ext>
              </a:extLst>
            </p:cNvPr>
            <p:cNvSpPr>
              <a:spLocks/>
            </p:cNvSpPr>
            <p:nvPr/>
          </p:nvSpPr>
          <p:spPr bwMode="auto">
            <a:xfrm>
              <a:off x="2705" y="1168"/>
              <a:ext cx="10" cy="17"/>
            </a:xfrm>
            <a:custGeom>
              <a:avLst/>
              <a:gdLst>
                <a:gd name="T0" fmla="*/ 0 w 20"/>
                <a:gd name="T1" fmla="*/ 0 h 33"/>
                <a:gd name="T2" fmla="*/ 1 w 20"/>
                <a:gd name="T3" fmla="*/ 1 h 33"/>
                <a:gd name="T4" fmla="*/ 1 w 20"/>
                <a:gd name="T5" fmla="*/ 1 h 33"/>
                <a:gd name="T6" fmla="*/ 1 w 20"/>
                <a:gd name="T7" fmla="*/ 1 h 33"/>
                <a:gd name="T8" fmla="*/ 1 w 20"/>
                <a:gd name="T9" fmla="*/ 0 h 33"/>
                <a:gd name="T10" fmla="*/ 1 w 20"/>
                <a:gd name="T11" fmla="*/ 1 h 33"/>
                <a:gd name="T12" fmla="*/ 1 w 20"/>
                <a:gd name="T13" fmla="*/ 1 h 33"/>
                <a:gd name="T14" fmla="*/ 1 w 20"/>
                <a:gd name="T15" fmla="*/ 1 h 33"/>
                <a:gd name="T16" fmla="*/ 1 w 20"/>
                <a:gd name="T17" fmla="*/ 1 h 33"/>
                <a:gd name="T18" fmla="*/ 1 w 20"/>
                <a:gd name="T19" fmla="*/ 2 h 33"/>
                <a:gd name="T20" fmla="*/ 1 w 20"/>
                <a:gd name="T21" fmla="*/ 2 h 33"/>
                <a:gd name="T22" fmla="*/ 1 w 20"/>
                <a:gd name="T23" fmla="*/ 1 h 33"/>
                <a:gd name="T24" fmla="*/ 1 w 20"/>
                <a:gd name="T25" fmla="*/ 1 h 33"/>
                <a:gd name="T26" fmla="*/ 1 w 20"/>
                <a:gd name="T27" fmla="*/ 1 h 33"/>
                <a:gd name="T28" fmla="*/ 1 w 20"/>
                <a:gd name="T29" fmla="*/ 1 h 33"/>
                <a:gd name="T30" fmla="*/ 1 w 20"/>
                <a:gd name="T31" fmla="*/ 1 h 33"/>
                <a:gd name="T32" fmla="*/ 0 w 20"/>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33">
                  <a:moveTo>
                    <a:pt x="0" y="0"/>
                  </a:moveTo>
                  <a:lnTo>
                    <a:pt x="5" y="1"/>
                  </a:lnTo>
                  <a:lnTo>
                    <a:pt x="9" y="1"/>
                  </a:lnTo>
                  <a:lnTo>
                    <a:pt x="14" y="1"/>
                  </a:lnTo>
                  <a:lnTo>
                    <a:pt x="17" y="0"/>
                  </a:lnTo>
                  <a:lnTo>
                    <a:pt x="18" y="8"/>
                  </a:lnTo>
                  <a:lnTo>
                    <a:pt x="20" y="16"/>
                  </a:lnTo>
                  <a:lnTo>
                    <a:pt x="18" y="23"/>
                  </a:lnTo>
                  <a:lnTo>
                    <a:pt x="17" y="31"/>
                  </a:lnTo>
                  <a:lnTo>
                    <a:pt x="16" y="33"/>
                  </a:lnTo>
                  <a:lnTo>
                    <a:pt x="15" y="33"/>
                  </a:lnTo>
                  <a:lnTo>
                    <a:pt x="14" y="32"/>
                  </a:lnTo>
                  <a:lnTo>
                    <a:pt x="14" y="29"/>
                  </a:lnTo>
                  <a:lnTo>
                    <a:pt x="13" y="23"/>
                  </a:lnTo>
                  <a:lnTo>
                    <a:pt x="9" y="15"/>
                  </a:lnTo>
                  <a:lnTo>
                    <a:pt x="5" y="7"/>
                  </a:lnTo>
                  <a:lnTo>
                    <a:pt x="0" y="0"/>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39" name="Freeform 360">
              <a:extLst>
                <a:ext uri="{FF2B5EF4-FFF2-40B4-BE49-F238E27FC236}">
                  <a16:creationId xmlns:a16="http://schemas.microsoft.com/office/drawing/2014/main" xmlns="" id="{816F9E4F-3458-4751-A4FA-5AF9198A1455}"/>
                </a:ext>
              </a:extLst>
            </p:cNvPr>
            <p:cNvSpPr>
              <a:spLocks/>
            </p:cNvSpPr>
            <p:nvPr/>
          </p:nvSpPr>
          <p:spPr bwMode="auto">
            <a:xfrm>
              <a:off x="2452" y="1056"/>
              <a:ext cx="192" cy="116"/>
            </a:xfrm>
            <a:custGeom>
              <a:avLst/>
              <a:gdLst>
                <a:gd name="T0" fmla="*/ 10 w 386"/>
                <a:gd name="T1" fmla="*/ 3 h 232"/>
                <a:gd name="T2" fmla="*/ 9 w 386"/>
                <a:gd name="T3" fmla="*/ 4 h 232"/>
                <a:gd name="T4" fmla="*/ 8 w 386"/>
                <a:gd name="T5" fmla="*/ 5 h 232"/>
                <a:gd name="T6" fmla="*/ 7 w 386"/>
                <a:gd name="T7" fmla="*/ 7 h 232"/>
                <a:gd name="T8" fmla="*/ 6 w 386"/>
                <a:gd name="T9" fmla="*/ 8 h 232"/>
                <a:gd name="T10" fmla="*/ 6 w 386"/>
                <a:gd name="T11" fmla="*/ 8 h 232"/>
                <a:gd name="T12" fmla="*/ 6 w 386"/>
                <a:gd name="T13" fmla="*/ 7 h 232"/>
                <a:gd name="T14" fmla="*/ 8 w 386"/>
                <a:gd name="T15" fmla="*/ 6 h 232"/>
                <a:gd name="T16" fmla="*/ 8 w 386"/>
                <a:gd name="T17" fmla="*/ 4 h 232"/>
                <a:gd name="T18" fmla="*/ 8 w 386"/>
                <a:gd name="T19" fmla="*/ 4 h 232"/>
                <a:gd name="T20" fmla="*/ 7 w 386"/>
                <a:gd name="T21" fmla="*/ 5 h 232"/>
                <a:gd name="T22" fmla="*/ 7 w 386"/>
                <a:gd name="T23" fmla="*/ 5 h 232"/>
                <a:gd name="T24" fmla="*/ 5 w 386"/>
                <a:gd name="T25" fmla="*/ 6 h 232"/>
                <a:gd name="T26" fmla="*/ 3 w 386"/>
                <a:gd name="T27" fmla="*/ 7 h 232"/>
                <a:gd name="T28" fmla="*/ 3 w 386"/>
                <a:gd name="T29" fmla="*/ 7 h 232"/>
                <a:gd name="T30" fmla="*/ 4 w 386"/>
                <a:gd name="T31" fmla="*/ 6 h 232"/>
                <a:gd name="T32" fmla="*/ 6 w 386"/>
                <a:gd name="T33" fmla="*/ 5 h 232"/>
                <a:gd name="T34" fmla="*/ 6 w 386"/>
                <a:gd name="T35" fmla="*/ 5 h 232"/>
                <a:gd name="T36" fmla="*/ 5 w 386"/>
                <a:gd name="T37" fmla="*/ 5 h 232"/>
                <a:gd name="T38" fmla="*/ 4 w 386"/>
                <a:gd name="T39" fmla="*/ 5 h 232"/>
                <a:gd name="T40" fmla="*/ 3 w 386"/>
                <a:gd name="T41" fmla="*/ 6 h 232"/>
                <a:gd name="T42" fmla="*/ 1 w 386"/>
                <a:gd name="T43" fmla="*/ 6 h 232"/>
                <a:gd name="T44" fmla="*/ 1 w 386"/>
                <a:gd name="T45" fmla="*/ 6 h 232"/>
                <a:gd name="T46" fmla="*/ 2 w 386"/>
                <a:gd name="T47" fmla="*/ 6 h 232"/>
                <a:gd name="T48" fmla="*/ 3 w 386"/>
                <a:gd name="T49" fmla="*/ 5 h 232"/>
                <a:gd name="T50" fmla="*/ 2 w 386"/>
                <a:gd name="T51" fmla="*/ 5 h 232"/>
                <a:gd name="T52" fmla="*/ 0 w 386"/>
                <a:gd name="T53" fmla="*/ 5 h 232"/>
                <a:gd name="T54" fmla="*/ 0 w 386"/>
                <a:gd name="T55" fmla="*/ 5 h 232"/>
                <a:gd name="T56" fmla="*/ 1 w 386"/>
                <a:gd name="T57" fmla="*/ 4 h 232"/>
                <a:gd name="T58" fmla="*/ 3 w 386"/>
                <a:gd name="T59" fmla="*/ 4 h 232"/>
                <a:gd name="T60" fmla="*/ 2 w 386"/>
                <a:gd name="T61" fmla="*/ 4 h 232"/>
                <a:gd name="T62" fmla="*/ 1 w 386"/>
                <a:gd name="T63" fmla="*/ 3 h 232"/>
                <a:gd name="T64" fmla="*/ 1 w 386"/>
                <a:gd name="T65" fmla="*/ 2 h 232"/>
                <a:gd name="T66" fmla="*/ 2 w 386"/>
                <a:gd name="T67" fmla="*/ 3 h 232"/>
                <a:gd name="T68" fmla="*/ 4 w 386"/>
                <a:gd name="T69" fmla="*/ 4 h 232"/>
                <a:gd name="T70" fmla="*/ 5 w 386"/>
                <a:gd name="T71" fmla="*/ 4 h 232"/>
                <a:gd name="T72" fmla="*/ 5 w 386"/>
                <a:gd name="T73" fmla="*/ 4 h 232"/>
                <a:gd name="T74" fmla="*/ 5 w 386"/>
                <a:gd name="T75" fmla="*/ 3 h 232"/>
                <a:gd name="T76" fmla="*/ 4 w 386"/>
                <a:gd name="T77" fmla="*/ 3 h 232"/>
                <a:gd name="T78" fmla="*/ 4 w 386"/>
                <a:gd name="T79" fmla="*/ 2 h 232"/>
                <a:gd name="T80" fmla="*/ 3 w 386"/>
                <a:gd name="T81" fmla="*/ 2 h 232"/>
                <a:gd name="T82" fmla="*/ 3 w 386"/>
                <a:gd name="T83" fmla="*/ 1 h 232"/>
                <a:gd name="T84" fmla="*/ 4 w 386"/>
                <a:gd name="T85" fmla="*/ 2 h 232"/>
                <a:gd name="T86" fmla="*/ 6 w 386"/>
                <a:gd name="T87" fmla="*/ 4 h 232"/>
                <a:gd name="T88" fmla="*/ 7 w 386"/>
                <a:gd name="T89" fmla="*/ 4 h 232"/>
                <a:gd name="T90" fmla="*/ 7 w 386"/>
                <a:gd name="T91" fmla="*/ 4 h 232"/>
                <a:gd name="T92" fmla="*/ 8 w 386"/>
                <a:gd name="T93" fmla="*/ 4 h 232"/>
                <a:gd name="T94" fmla="*/ 8 w 386"/>
                <a:gd name="T95" fmla="*/ 3 h 232"/>
                <a:gd name="T96" fmla="*/ 7 w 386"/>
                <a:gd name="T97" fmla="*/ 2 h 232"/>
                <a:gd name="T98" fmla="*/ 6 w 386"/>
                <a:gd name="T99" fmla="*/ 1 h 232"/>
                <a:gd name="T100" fmla="*/ 6 w 386"/>
                <a:gd name="T101" fmla="*/ 1 h 232"/>
                <a:gd name="T102" fmla="*/ 7 w 386"/>
                <a:gd name="T103" fmla="*/ 2 h 232"/>
                <a:gd name="T104" fmla="*/ 9 w 386"/>
                <a:gd name="T105" fmla="*/ 3 h 232"/>
                <a:gd name="T106" fmla="*/ 10 w 386"/>
                <a:gd name="T107" fmla="*/ 3 h 232"/>
                <a:gd name="T108" fmla="*/ 11 w 386"/>
                <a:gd name="T109" fmla="*/ 2 h 232"/>
                <a:gd name="T110" fmla="*/ 11 w 386"/>
                <a:gd name="T111" fmla="*/ 3 h 2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86" h="232">
                  <a:moveTo>
                    <a:pt x="370" y="74"/>
                  </a:moveTo>
                  <a:lnTo>
                    <a:pt x="364" y="78"/>
                  </a:lnTo>
                  <a:lnTo>
                    <a:pt x="356" y="82"/>
                  </a:lnTo>
                  <a:lnTo>
                    <a:pt x="347" y="87"/>
                  </a:lnTo>
                  <a:lnTo>
                    <a:pt x="335" y="91"/>
                  </a:lnTo>
                  <a:lnTo>
                    <a:pt x="325" y="96"/>
                  </a:lnTo>
                  <a:lnTo>
                    <a:pt x="316" y="101"/>
                  </a:lnTo>
                  <a:lnTo>
                    <a:pt x="310" y="104"/>
                  </a:lnTo>
                  <a:lnTo>
                    <a:pt x="307" y="108"/>
                  </a:lnTo>
                  <a:lnTo>
                    <a:pt x="302" y="118"/>
                  </a:lnTo>
                  <a:lnTo>
                    <a:pt x="293" y="136"/>
                  </a:lnTo>
                  <a:lnTo>
                    <a:pt x="282" y="156"/>
                  </a:lnTo>
                  <a:lnTo>
                    <a:pt x="273" y="171"/>
                  </a:lnTo>
                  <a:lnTo>
                    <a:pt x="267" y="178"/>
                  </a:lnTo>
                  <a:lnTo>
                    <a:pt x="259" y="186"/>
                  </a:lnTo>
                  <a:lnTo>
                    <a:pt x="250" y="195"/>
                  </a:lnTo>
                  <a:lnTo>
                    <a:pt x="239" y="204"/>
                  </a:lnTo>
                  <a:lnTo>
                    <a:pt x="228" y="214"/>
                  </a:lnTo>
                  <a:lnTo>
                    <a:pt x="219" y="222"/>
                  </a:lnTo>
                  <a:lnTo>
                    <a:pt x="210" y="227"/>
                  </a:lnTo>
                  <a:lnTo>
                    <a:pt x="204" y="231"/>
                  </a:lnTo>
                  <a:lnTo>
                    <a:pt x="198" y="232"/>
                  </a:lnTo>
                  <a:lnTo>
                    <a:pt x="196" y="231"/>
                  </a:lnTo>
                  <a:lnTo>
                    <a:pt x="198" y="229"/>
                  </a:lnTo>
                  <a:lnTo>
                    <a:pt x="202" y="225"/>
                  </a:lnTo>
                  <a:lnTo>
                    <a:pt x="206" y="222"/>
                  </a:lnTo>
                  <a:lnTo>
                    <a:pt x="213" y="215"/>
                  </a:lnTo>
                  <a:lnTo>
                    <a:pt x="224" y="206"/>
                  </a:lnTo>
                  <a:lnTo>
                    <a:pt x="234" y="196"/>
                  </a:lnTo>
                  <a:lnTo>
                    <a:pt x="244" y="186"/>
                  </a:lnTo>
                  <a:lnTo>
                    <a:pt x="255" y="177"/>
                  </a:lnTo>
                  <a:lnTo>
                    <a:pt x="263" y="167"/>
                  </a:lnTo>
                  <a:lnTo>
                    <a:pt x="267" y="162"/>
                  </a:lnTo>
                  <a:lnTo>
                    <a:pt x="273" y="151"/>
                  </a:lnTo>
                  <a:lnTo>
                    <a:pt x="278" y="139"/>
                  </a:lnTo>
                  <a:lnTo>
                    <a:pt x="281" y="128"/>
                  </a:lnTo>
                  <a:lnTo>
                    <a:pt x="283" y="120"/>
                  </a:lnTo>
                  <a:lnTo>
                    <a:pt x="283" y="117"/>
                  </a:lnTo>
                  <a:lnTo>
                    <a:pt x="282" y="116"/>
                  </a:lnTo>
                  <a:lnTo>
                    <a:pt x="279" y="117"/>
                  </a:lnTo>
                  <a:lnTo>
                    <a:pt x="273" y="119"/>
                  </a:lnTo>
                  <a:lnTo>
                    <a:pt x="269" y="121"/>
                  </a:lnTo>
                  <a:lnTo>
                    <a:pt x="262" y="126"/>
                  </a:lnTo>
                  <a:lnTo>
                    <a:pt x="255" y="129"/>
                  </a:lnTo>
                  <a:lnTo>
                    <a:pt x="247" y="134"/>
                  </a:lnTo>
                  <a:lnTo>
                    <a:pt x="239" y="139"/>
                  </a:lnTo>
                  <a:lnTo>
                    <a:pt x="231" y="142"/>
                  </a:lnTo>
                  <a:lnTo>
                    <a:pt x="225" y="144"/>
                  </a:lnTo>
                  <a:lnTo>
                    <a:pt x="220" y="146"/>
                  </a:lnTo>
                  <a:lnTo>
                    <a:pt x="211" y="159"/>
                  </a:lnTo>
                  <a:lnTo>
                    <a:pt x="198" y="172"/>
                  </a:lnTo>
                  <a:lnTo>
                    <a:pt x="183" y="184"/>
                  </a:lnTo>
                  <a:lnTo>
                    <a:pt x="167" y="195"/>
                  </a:lnTo>
                  <a:lnTo>
                    <a:pt x="151" y="204"/>
                  </a:lnTo>
                  <a:lnTo>
                    <a:pt x="137" y="211"/>
                  </a:lnTo>
                  <a:lnTo>
                    <a:pt x="126" y="216"/>
                  </a:lnTo>
                  <a:lnTo>
                    <a:pt x="118" y="218"/>
                  </a:lnTo>
                  <a:lnTo>
                    <a:pt x="108" y="219"/>
                  </a:lnTo>
                  <a:lnTo>
                    <a:pt x="104" y="219"/>
                  </a:lnTo>
                  <a:lnTo>
                    <a:pt x="105" y="217"/>
                  </a:lnTo>
                  <a:lnTo>
                    <a:pt x="112" y="215"/>
                  </a:lnTo>
                  <a:lnTo>
                    <a:pt x="123" y="209"/>
                  </a:lnTo>
                  <a:lnTo>
                    <a:pt x="137" y="201"/>
                  </a:lnTo>
                  <a:lnTo>
                    <a:pt x="152" y="192"/>
                  </a:lnTo>
                  <a:lnTo>
                    <a:pt x="166" y="180"/>
                  </a:lnTo>
                  <a:lnTo>
                    <a:pt x="180" y="169"/>
                  </a:lnTo>
                  <a:lnTo>
                    <a:pt x="191" y="158"/>
                  </a:lnTo>
                  <a:lnTo>
                    <a:pt x="199" y="149"/>
                  </a:lnTo>
                  <a:lnTo>
                    <a:pt x="203" y="142"/>
                  </a:lnTo>
                  <a:lnTo>
                    <a:pt x="203" y="140"/>
                  </a:lnTo>
                  <a:lnTo>
                    <a:pt x="201" y="139"/>
                  </a:lnTo>
                  <a:lnTo>
                    <a:pt x="196" y="139"/>
                  </a:lnTo>
                  <a:lnTo>
                    <a:pt x="188" y="139"/>
                  </a:lnTo>
                  <a:lnTo>
                    <a:pt x="182" y="139"/>
                  </a:lnTo>
                  <a:lnTo>
                    <a:pt x="176" y="140"/>
                  </a:lnTo>
                  <a:lnTo>
                    <a:pt x="169" y="141"/>
                  </a:lnTo>
                  <a:lnTo>
                    <a:pt x="164" y="141"/>
                  </a:lnTo>
                  <a:lnTo>
                    <a:pt x="157" y="142"/>
                  </a:lnTo>
                  <a:lnTo>
                    <a:pt x="151" y="143"/>
                  </a:lnTo>
                  <a:lnTo>
                    <a:pt x="146" y="143"/>
                  </a:lnTo>
                  <a:lnTo>
                    <a:pt x="143" y="143"/>
                  </a:lnTo>
                  <a:lnTo>
                    <a:pt x="133" y="150"/>
                  </a:lnTo>
                  <a:lnTo>
                    <a:pt x="119" y="157"/>
                  </a:lnTo>
                  <a:lnTo>
                    <a:pt x="104" y="164"/>
                  </a:lnTo>
                  <a:lnTo>
                    <a:pt x="88" y="170"/>
                  </a:lnTo>
                  <a:lnTo>
                    <a:pt x="72" y="176"/>
                  </a:lnTo>
                  <a:lnTo>
                    <a:pt x="58" y="180"/>
                  </a:lnTo>
                  <a:lnTo>
                    <a:pt x="47" y="184"/>
                  </a:lnTo>
                  <a:lnTo>
                    <a:pt x="41" y="186"/>
                  </a:lnTo>
                  <a:lnTo>
                    <a:pt x="34" y="187"/>
                  </a:lnTo>
                  <a:lnTo>
                    <a:pt x="30" y="185"/>
                  </a:lnTo>
                  <a:lnTo>
                    <a:pt x="32" y="181"/>
                  </a:lnTo>
                  <a:lnTo>
                    <a:pt x="42" y="178"/>
                  </a:lnTo>
                  <a:lnTo>
                    <a:pt x="52" y="176"/>
                  </a:lnTo>
                  <a:lnTo>
                    <a:pt x="64" y="172"/>
                  </a:lnTo>
                  <a:lnTo>
                    <a:pt x="76" y="167"/>
                  </a:lnTo>
                  <a:lnTo>
                    <a:pt x="88" y="162"/>
                  </a:lnTo>
                  <a:lnTo>
                    <a:pt x="99" y="156"/>
                  </a:lnTo>
                  <a:lnTo>
                    <a:pt x="108" y="149"/>
                  </a:lnTo>
                  <a:lnTo>
                    <a:pt x="115" y="143"/>
                  </a:lnTo>
                  <a:lnTo>
                    <a:pt x="120" y="138"/>
                  </a:lnTo>
                  <a:lnTo>
                    <a:pt x="107" y="135"/>
                  </a:lnTo>
                  <a:lnTo>
                    <a:pt x="94" y="134"/>
                  </a:lnTo>
                  <a:lnTo>
                    <a:pt x="77" y="134"/>
                  </a:lnTo>
                  <a:lnTo>
                    <a:pt x="62" y="135"/>
                  </a:lnTo>
                  <a:lnTo>
                    <a:pt x="47" y="138"/>
                  </a:lnTo>
                  <a:lnTo>
                    <a:pt x="34" y="140"/>
                  </a:lnTo>
                  <a:lnTo>
                    <a:pt x="23" y="141"/>
                  </a:lnTo>
                  <a:lnTo>
                    <a:pt x="15" y="143"/>
                  </a:lnTo>
                  <a:lnTo>
                    <a:pt x="6" y="146"/>
                  </a:lnTo>
                  <a:lnTo>
                    <a:pt x="0" y="147"/>
                  </a:lnTo>
                  <a:lnTo>
                    <a:pt x="0" y="146"/>
                  </a:lnTo>
                  <a:lnTo>
                    <a:pt x="6" y="141"/>
                  </a:lnTo>
                  <a:lnTo>
                    <a:pt x="13" y="138"/>
                  </a:lnTo>
                  <a:lnTo>
                    <a:pt x="22" y="133"/>
                  </a:lnTo>
                  <a:lnTo>
                    <a:pt x="35" y="128"/>
                  </a:lnTo>
                  <a:lnTo>
                    <a:pt x="50" y="125"/>
                  </a:lnTo>
                  <a:lnTo>
                    <a:pt x="66" y="121"/>
                  </a:lnTo>
                  <a:lnTo>
                    <a:pt x="83" y="119"/>
                  </a:lnTo>
                  <a:lnTo>
                    <a:pt x="100" y="119"/>
                  </a:lnTo>
                  <a:lnTo>
                    <a:pt x="117" y="121"/>
                  </a:lnTo>
                  <a:lnTo>
                    <a:pt x="112" y="116"/>
                  </a:lnTo>
                  <a:lnTo>
                    <a:pt x="104" y="108"/>
                  </a:lnTo>
                  <a:lnTo>
                    <a:pt x="95" y="101"/>
                  </a:lnTo>
                  <a:lnTo>
                    <a:pt x="84" y="93"/>
                  </a:lnTo>
                  <a:lnTo>
                    <a:pt x="74" y="86"/>
                  </a:lnTo>
                  <a:lnTo>
                    <a:pt x="65" y="80"/>
                  </a:lnTo>
                  <a:lnTo>
                    <a:pt x="57" y="74"/>
                  </a:lnTo>
                  <a:lnTo>
                    <a:pt x="51" y="71"/>
                  </a:lnTo>
                  <a:lnTo>
                    <a:pt x="43" y="66"/>
                  </a:lnTo>
                  <a:lnTo>
                    <a:pt x="41" y="63"/>
                  </a:lnTo>
                  <a:lnTo>
                    <a:pt x="43" y="60"/>
                  </a:lnTo>
                  <a:lnTo>
                    <a:pt x="51" y="63"/>
                  </a:lnTo>
                  <a:lnTo>
                    <a:pt x="59" y="66"/>
                  </a:lnTo>
                  <a:lnTo>
                    <a:pt x="70" y="72"/>
                  </a:lnTo>
                  <a:lnTo>
                    <a:pt x="83" y="79"/>
                  </a:lnTo>
                  <a:lnTo>
                    <a:pt x="98" y="87"/>
                  </a:lnTo>
                  <a:lnTo>
                    <a:pt x="112" y="95"/>
                  </a:lnTo>
                  <a:lnTo>
                    <a:pt x="125" y="103"/>
                  </a:lnTo>
                  <a:lnTo>
                    <a:pt x="135" y="110"/>
                  </a:lnTo>
                  <a:lnTo>
                    <a:pt x="141" y="116"/>
                  </a:lnTo>
                  <a:lnTo>
                    <a:pt x="146" y="116"/>
                  </a:lnTo>
                  <a:lnTo>
                    <a:pt x="153" y="117"/>
                  </a:lnTo>
                  <a:lnTo>
                    <a:pt x="161" y="117"/>
                  </a:lnTo>
                  <a:lnTo>
                    <a:pt x="169" y="117"/>
                  </a:lnTo>
                  <a:lnTo>
                    <a:pt x="178" y="117"/>
                  </a:lnTo>
                  <a:lnTo>
                    <a:pt x="186" y="117"/>
                  </a:lnTo>
                  <a:lnTo>
                    <a:pt x="191" y="117"/>
                  </a:lnTo>
                  <a:lnTo>
                    <a:pt x="196" y="117"/>
                  </a:lnTo>
                  <a:lnTo>
                    <a:pt x="194" y="110"/>
                  </a:lnTo>
                  <a:lnTo>
                    <a:pt x="188" y="103"/>
                  </a:lnTo>
                  <a:lnTo>
                    <a:pt x="182" y="95"/>
                  </a:lnTo>
                  <a:lnTo>
                    <a:pt x="175" y="87"/>
                  </a:lnTo>
                  <a:lnTo>
                    <a:pt x="168" y="80"/>
                  </a:lnTo>
                  <a:lnTo>
                    <a:pt x="161" y="73"/>
                  </a:lnTo>
                  <a:lnTo>
                    <a:pt x="156" y="67"/>
                  </a:lnTo>
                  <a:lnTo>
                    <a:pt x="151" y="63"/>
                  </a:lnTo>
                  <a:lnTo>
                    <a:pt x="146" y="59"/>
                  </a:lnTo>
                  <a:lnTo>
                    <a:pt x="142" y="56"/>
                  </a:lnTo>
                  <a:lnTo>
                    <a:pt x="136" y="52"/>
                  </a:lnTo>
                  <a:lnTo>
                    <a:pt x="131" y="49"/>
                  </a:lnTo>
                  <a:lnTo>
                    <a:pt x="127" y="46"/>
                  </a:lnTo>
                  <a:lnTo>
                    <a:pt x="122" y="43"/>
                  </a:lnTo>
                  <a:lnTo>
                    <a:pt x="119" y="41"/>
                  </a:lnTo>
                  <a:lnTo>
                    <a:pt x="115" y="38"/>
                  </a:lnTo>
                  <a:lnTo>
                    <a:pt x="111" y="33"/>
                  </a:lnTo>
                  <a:lnTo>
                    <a:pt x="110" y="27"/>
                  </a:lnTo>
                  <a:lnTo>
                    <a:pt x="112" y="26"/>
                  </a:lnTo>
                  <a:lnTo>
                    <a:pt x="123" y="34"/>
                  </a:lnTo>
                  <a:lnTo>
                    <a:pt x="133" y="41"/>
                  </a:lnTo>
                  <a:lnTo>
                    <a:pt x="144" y="50"/>
                  </a:lnTo>
                  <a:lnTo>
                    <a:pt x="158" y="60"/>
                  </a:lnTo>
                  <a:lnTo>
                    <a:pt x="171" y="71"/>
                  </a:lnTo>
                  <a:lnTo>
                    <a:pt x="183" y="81"/>
                  </a:lnTo>
                  <a:lnTo>
                    <a:pt x="195" y="90"/>
                  </a:lnTo>
                  <a:lnTo>
                    <a:pt x="204" y="97"/>
                  </a:lnTo>
                  <a:lnTo>
                    <a:pt x="210" y="103"/>
                  </a:lnTo>
                  <a:lnTo>
                    <a:pt x="216" y="109"/>
                  </a:lnTo>
                  <a:lnTo>
                    <a:pt x="221" y="110"/>
                  </a:lnTo>
                  <a:lnTo>
                    <a:pt x="227" y="109"/>
                  </a:lnTo>
                  <a:lnTo>
                    <a:pt x="234" y="108"/>
                  </a:lnTo>
                  <a:lnTo>
                    <a:pt x="239" y="106"/>
                  </a:lnTo>
                  <a:lnTo>
                    <a:pt x="245" y="105"/>
                  </a:lnTo>
                  <a:lnTo>
                    <a:pt x="252" y="104"/>
                  </a:lnTo>
                  <a:lnTo>
                    <a:pt x="259" y="102"/>
                  </a:lnTo>
                  <a:lnTo>
                    <a:pt x="267" y="101"/>
                  </a:lnTo>
                  <a:lnTo>
                    <a:pt x="273" y="100"/>
                  </a:lnTo>
                  <a:lnTo>
                    <a:pt x="278" y="97"/>
                  </a:lnTo>
                  <a:lnTo>
                    <a:pt x="281" y="96"/>
                  </a:lnTo>
                  <a:lnTo>
                    <a:pt x="285" y="93"/>
                  </a:lnTo>
                  <a:lnTo>
                    <a:pt x="285" y="89"/>
                  </a:lnTo>
                  <a:lnTo>
                    <a:pt x="282" y="86"/>
                  </a:lnTo>
                  <a:lnTo>
                    <a:pt x="277" y="79"/>
                  </a:lnTo>
                  <a:lnTo>
                    <a:pt x="271" y="73"/>
                  </a:lnTo>
                  <a:lnTo>
                    <a:pt x="262" y="65"/>
                  </a:lnTo>
                  <a:lnTo>
                    <a:pt x="251" y="55"/>
                  </a:lnTo>
                  <a:lnTo>
                    <a:pt x="239" y="43"/>
                  </a:lnTo>
                  <a:lnTo>
                    <a:pt x="226" y="33"/>
                  </a:lnTo>
                  <a:lnTo>
                    <a:pt x="214" y="22"/>
                  </a:lnTo>
                  <a:lnTo>
                    <a:pt x="204" y="14"/>
                  </a:lnTo>
                  <a:lnTo>
                    <a:pt x="197" y="10"/>
                  </a:lnTo>
                  <a:lnTo>
                    <a:pt x="190" y="4"/>
                  </a:lnTo>
                  <a:lnTo>
                    <a:pt x="193" y="0"/>
                  </a:lnTo>
                  <a:lnTo>
                    <a:pt x="199" y="3"/>
                  </a:lnTo>
                  <a:lnTo>
                    <a:pt x="212" y="10"/>
                  </a:lnTo>
                  <a:lnTo>
                    <a:pt x="220" y="17"/>
                  </a:lnTo>
                  <a:lnTo>
                    <a:pt x="232" y="27"/>
                  </a:lnTo>
                  <a:lnTo>
                    <a:pt x="245" y="37"/>
                  </a:lnTo>
                  <a:lnTo>
                    <a:pt x="259" y="48"/>
                  </a:lnTo>
                  <a:lnTo>
                    <a:pt x="273" y="58"/>
                  </a:lnTo>
                  <a:lnTo>
                    <a:pt x="285" y="67"/>
                  </a:lnTo>
                  <a:lnTo>
                    <a:pt x="294" y="74"/>
                  </a:lnTo>
                  <a:lnTo>
                    <a:pt x="298" y="76"/>
                  </a:lnTo>
                  <a:lnTo>
                    <a:pt x="304" y="76"/>
                  </a:lnTo>
                  <a:lnTo>
                    <a:pt x="313" y="75"/>
                  </a:lnTo>
                  <a:lnTo>
                    <a:pt x="326" y="73"/>
                  </a:lnTo>
                  <a:lnTo>
                    <a:pt x="340" y="71"/>
                  </a:lnTo>
                  <a:lnTo>
                    <a:pt x="354" y="67"/>
                  </a:lnTo>
                  <a:lnTo>
                    <a:pt x="366" y="65"/>
                  </a:lnTo>
                  <a:lnTo>
                    <a:pt x="377" y="63"/>
                  </a:lnTo>
                  <a:lnTo>
                    <a:pt x="382" y="63"/>
                  </a:lnTo>
                  <a:lnTo>
                    <a:pt x="386" y="64"/>
                  </a:lnTo>
                  <a:lnTo>
                    <a:pt x="384" y="65"/>
                  </a:lnTo>
                  <a:lnTo>
                    <a:pt x="377" y="68"/>
                  </a:lnTo>
                  <a:lnTo>
                    <a:pt x="370" y="74"/>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40" name="Freeform 361">
              <a:extLst>
                <a:ext uri="{FF2B5EF4-FFF2-40B4-BE49-F238E27FC236}">
                  <a16:creationId xmlns:a16="http://schemas.microsoft.com/office/drawing/2014/main" xmlns="" id="{078D6D55-57A2-4F46-8C49-DDA62D2EC6A1}"/>
                </a:ext>
              </a:extLst>
            </p:cNvPr>
            <p:cNvSpPr>
              <a:spLocks/>
            </p:cNvSpPr>
            <p:nvPr/>
          </p:nvSpPr>
          <p:spPr bwMode="auto">
            <a:xfrm>
              <a:off x="2558" y="944"/>
              <a:ext cx="127" cy="127"/>
            </a:xfrm>
            <a:custGeom>
              <a:avLst/>
              <a:gdLst>
                <a:gd name="T0" fmla="*/ 8 w 254"/>
                <a:gd name="T1" fmla="*/ 8 h 254"/>
                <a:gd name="T2" fmla="*/ 7 w 254"/>
                <a:gd name="T3" fmla="*/ 8 h 254"/>
                <a:gd name="T4" fmla="*/ 7 w 254"/>
                <a:gd name="T5" fmla="*/ 7 h 254"/>
                <a:gd name="T6" fmla="*/ 5 w 254"/>
                <a:gd name="T7" fmla="*/ 8 h 254"/>
                <a:gd name="T8" fmla="*/ 4 w 254"/>
                <a:gd name="T9" fmla="*/ 7 h 254"/>
                <a:gd name="T10" fmla="*/ 3 w 254"/>
                <a:gd name="T11" fmla="*/ 7 h 254"/>
                <a:gd name="T12" fmla="*/ 3 w 254"/>
                <a:gd name="T13" fmla="*/ 7 h 254"/>
                <a:gd name="T14" fmla="*/ 4 w 254"/>
                <a:gd name="T15" fmla="*/ 7 h 254"/>
                <a:gd name="T16" fmla="*/ 6 w 254"/>
                <a:gd name="T17" fmla="*/ 7 h 254"/>
                <a:gd name="T18" fmla="*/ 6 w 254"/>
                <a:gd name="T19" fmla="*/ 7 h 254"/>
                <a:gd name="T20" fmla="*/ 6 w 254"/>
                <a:gd name="T21" fmla="*/ 6 h 254"/>
                <a:gd name="T22" fmla="*/ 5 w 254"/>
                <a:gd name="T23" fmla="*/ 6 h 254"/>
                <a:gd name="T24" fmla="*/ 4 w 254"/>
                <a:gd name="T25" fmla="*/ 6 h 254"/>
                <a:gd name="T26" fmla="*/ 2 w 254"/>
                <a:gd name="T27" fmla="*/ 6 h 254"/>
                <a:gd name="T28" fmla="*/ 1 w 254"/>
                <a:gd name="T29" fmla="*/ 5 h 254"/>
                <a:gd name="T30" fmla="*/ 1 w 254"/>
                <a:gd name="T31" fmla="*/ 5 h 254"/>
                <a:gd name="T32" fmla="*/ 2 w 254"/>
                <a:gd name="T33" fmla="*/ 5 h 254"/>
                <a:gd name="T34" fmla="*/ 3 w 254"/>
                <a:gd name="T35" fmla="*/ 6 h 254"/>
                <a:gd name="T36" fmla="*/ 4 w 254"/>
                <a:gd name="T37" fmla="*/ 6 h 254"/>
                <a:gd name="T38" fmla="*/ 3 w 254"/>
                <a:gd name="T39" fmla="*/ 5 h 254"/>
                <a:gd name="T40" fmla="*/ 3 w 254"/>
                <a:gd name="T41" fmla="*/ 5 h 254"/>
                <a:gd name="T42" fmla="*/ 1 w 254"/>
                <a:gd name="T43" fmla="*/ 4 h 254"/>
                <a:gd name="T44" fmla="*/ 0 w 254"/>
                <a:gd name="T45" fmla="*/ 3 h 254"/>
                <a:gd name="T46" fmla="*/ 1 w 254"/>
                <a:gd name="T47" fmla="*/ 4 h 254"/>
                <a:gd name="T48" fmla="*/ 2 w 254"/>
                <a:gd name="T49" fmla="*/ 4 h 254"/>
                <a:gd name="T50" fmla="*/ 3 w 254"/>
                <a:gd name="T51" fmla="*/ 4 h 254"/>
                <a:gd name="T52" fmla="*/ 2 w 254"/>
                <a:gd name="T53" fmla="*/ 2 h 254"/>
                <a:gd name="T54" fmla="*/ 1 w 254"/>
                <a:gd name="T55" fmla="*/ 2 h 254"/>
                <a:gd name="T56" fmla="*/ 1 w 254"/>
                <a:gd name="T57" fmla="*/ 1 h 254"/>
                <a:gd name="T58" fmla="*/ 1 w 254"/>
                <a:gd name="T59" fmla="*/ 1 h 254"/>
                <a:gd name="T60" fmla="*/ 2 w 254"/>
                <a:gd name="T61" fmla="*/ 2 h 254"/>
                <a:gd name="T62" fmla="*/ 3 w 254"/>
                <a:gd name="T63" fmla="*/ 4 h 254"/>
                <a:gd name="T64" fmla="*/ 3 w 254"/>
                <a:gd name="T65" fmla="*/ 4 h 254"/>
                <a:gd name="T66" fmla="*/ 3 w 254"/>
                <a:gd name="T67" fmla="*/ 3 h 254"/>
                <a:gd name="T68" fmla="*/ 3 w 254"/>
                <a:gd name="T69" fmla="*/ 2 h 254"/>
                <a:gd name="T70" fmla="*/ 3 w 254"/>
                <a:gd name="T71" fmla="*/ 1 h 254"/>
                <a:gd name="T72" fmla="*/ 4 w 254"/>
                <a:gd name="T73" fmla="*/ 3 h 254"/>
                <a:gd name="T74" fmla="*/ 4 w 254"/>
                <a:gd name="T75" fmla="*/ 5 h 254"/>
                <a:gd name="T76" fmla="*/ 5 w 254"/>
                <a:gd name="T77" fmla="*/ 5 h 254"/>
                <a:gd name="T78" fmla="*/ 5 w 254"/>
                <a:gd name="T79" fmla="*/ 5 h 254"/>
                <a:gd name="T80" fmla="*/ 5 w 254"/>
                <a:gd name="T81" fmla="*/ 6 h 254"/>
                <a:gd name="T82" fmla="*/ 5 w 254"/>
                <a:gd name="T83" fmla="*/ 5 h 254"/>
                <a:gd name="T84" fmla="*/ 5 w 254"/>
                <a:gd name="T85" fmla="*/ 3 h 254"/>
                <a:gd name="T86" fmla="*/ 5 w 254"/>
                <a:gd name="T87" fmla="*/ 2 h 254"/>
                <a:gd name="T88" fmla="*/ 5 w 254"/>
                <a:gd name="T89" fmla="*/ 3 h 254"/>
                <a:gd name="T90" fmla="*/ 6 w 254"/>
                <a:gd name="T91" fmla="*/ 4 h 254"/>
                <a:gd name="T92" fmla="*/ 6 w 254"/>
                <a:gd name="T93" fmla="*/ 6 h 254"/>
                <a:gd name="T94" fmla="*/ 6 w 254"/>
                <a:gd name="T95" fmla="*/ 6 h 254"/>
                <a:gd name="T96" fmla="*/ 7 w 254"/>
                <a:gd name="T97" fmla="*/ 7 h 254"/>
                <a:gd name="T98" fmla="*/ 7 w 254"/>
                <a:gd name="T99" fmla="*/ 6 h 254"/>
                <a:gd name="T100" fmla="*/ 7 w 254"/>
                <a:gd name="T101" fmla="*/ 5 h 254"/>
                <a:gd name="T102" fmla="*/ 7 w 254"/>
                <a:gd name="T103" fmla="*/ 3 h 254"/>
                <a:gd name="T104" fmla="*/ 7 w 254"/>
                <a:gd name="T105" fmla="*/ 3 h 254"/>
                <a:gd name="T106" fmla="*/ 7 w 254"/>
                <a:gd name="T107" fmla="*/ 4 h 254"/>
                <a:gd name="T108" fmla="*/ 7 w 254"/>
                <a:gd name="T109" fmla="*/ 7 h 254"/>
                <a:gd name="T110" fmla="*/ 8 w 254"/>
                <a:gd name="T111" fmla="*/ 8 h 254"/>
                <a:gd name="T112" fmla="*/ 8 w 254"/>
                <a:gd name="T113" fmla="*/ 8 h 254"/>
                <a:gd name="T114" fmla="*/ 8 w 254"/>
                <a:gd name="T115" fmla="*/ 8 h 254"/>
                <a:gd name="T116" fmla="*/ 8 w 254"/>
                <a:gd name="T117" fmla="*/ 8 h 25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54" h="254">
                  <a:moveTo>
                    <a:pt x="244" y="250"/>
                  </a:moveTo>
                  <a:lnTo>
                    <a:pt x="240" y="246"/>
                  </a:lnTo>
                  <a:lnTo>
                    <a:pt x="235" y="242"/>
                  </a:lnTo>
                  <a:lnTo>
                    <a:pt x="229" y="237"/>
                  </a:lnTo>
                  <a:lnTo>
                    <a:pt x="225" y="232"/>
                  </a:lnTo>
                  <a:lnTo>
                    <a:pt x="219" y="228"/>
                  </a:lnTo>
                  <a:lnTo>
                    <a:pt x="213" y="224"/>
                  </a:lnTo>
                  <a:lnTo>
                    <a:pt x="209" y="222"/>
                  </a:lnTo>
                  <a:lnTo>
                    <a:pt x="203" y="222"/>
                  </a:lnTo>
                  <a:lnTo>
                    <a:pt x="189" y="224"/>
                  </a:lnTo>
                  <a:lnTo>
                    <a:pt x="173" y="226"/>
                  </a:lnTo>
                  <a:lnTo>
                    <a:pt x="153" y="226"/>
                  </a:lnTo>
                  <a:lnTo>
                    <a:pt x="134" y="226"/>
                  </a:lnTo>
                  <a:lnTo>
                    <a:pt x="114" y="226"/>
                  </a:lnTo>
                  <a:lnTo>
                    <a:pt x="98" y="223"/>
                  </a:lnTo>
                  <a:lnTo>
                    <a:pt x="84" y="221"/>
                  </a:lnTo>
                  <a:lnTo>
                    <a:pt x="75" y="217"/>
                  </a:lnTo>
                  <a:lnTo>
                    <a:pt x="68" y="212"/>
                  </a:lnTo>
                  <a:lnTo>
                    <a:pt x="68" y="209"/>
                  </a:lnTo>
                  <a:lnTo>
                    <a:pt x="75" y="211"/>
                  </a:lnTo>
                  <a:lnTo>
                    <a:pt x="87" y="213"/>
                  </a:lnTo>
                  <a:lnTo>
                    <a:pt x="96" y="214"/>
                  </a:lnTo>
                  <a:lnTo>
                    <a:pt x="108" y="215"/>
                  </a:lnTo>
                  <a:lnTo>
                    <a:pt x="125" y="215"/>
                  </a:lnTo>
                  <a:lnTo>
                    <a:pt x="141" y="215"/>
                  </a:lnTo>
                  <a:lnTo>
                    <a:pt x="157" y="215"/>
                  </a:lnTo>
                  <a:lnTo>
                    <a:pt x="172" y="214"/>
                  </a:lnTo>
                  <a:lnTo>
                    <a:pt x="183" y="212"/>
                  </a:lnTo>
                  <a:lnTo>
                    <a:pt x="190" y="209"/>
                  </a:lnTo>
                  <a:lnTo>
                    <a:pt x="186" y="205"/>
                  </a:lnTo>
                  <a:lnTo>
                    <a:pt x="179" y="201"/>
                  </a:lnTo>
                  <a:lnTo>
                    <a:pt x="172" y="197"/>
                  </a:lnTo>
                  <a:lnTo>
                    <a:pt x="164" y="192"/>
                  </a:lnTo>
                  <a:lnTo>
                    <a:pt x="157" y="189"/>
                  </a:lnTo>
                  <a:lnTo>
                    <a:pt x="150" y="185"/>
                  </a:lnTo>
                  <a:lnTo>
                    <a:pt x="144" y="182"/>
                  </a:lnTo>
                  <a:lnTo>
                    <a:pt x="141" y="179"/>
                  </a:lnTo>
                  <a:lnTo>
                    <a:pt x="127" y="181"/>
                  </a:lnTo>
                  <a:lnTo>
                    <a:pt x="110" y="178"/>
                  </a:lnTo>
                  <a:lnTo>
                    <a:pt x="90" y="176"/>
                  </a:lnTo>
                  <a:lnTo>
                    <a:pt x="72" y="171"/>
                  </a:lnTo>
                  <a:lnTo>
                    <a:pt x="53" y="167"/>
                  </a:lnTo>
                  <a:lnTo>
                    <a:pt x="37" y="161"/>
                  </a:lnTo>
                  <a:lnTo>
                    <a:pt x="24" y="154"/>
                  </a:lnTo>
                  <a:lnTo>
                    <a:pt x="16" y="148"/>
                  </a:lnTo>
                  <a:lnTo>
                    <a:pt x="11" y="140"/>
                  </a:lnTo>
                  <a:lnTo>
                    <a:pt x="11" y="137"/>
                  </a:lnTo>
                  <a:lnTo>
                    <a:pt x="15" y="139"/>
                  </a:lnTo>
                  <a:lnTo>
                    <a:pt x="24" y="144"/>
                  </a:lnTo>
                  <a:lnTo>
                    <a:pt x="32" y="147"/>
                  </a:lnTo>
                  <a:lnTo>
                    <a:pt x="44" y="152"/>
                  </a:lnTo>
                  <a:lnTo>
                    <a:pt x="58" y="156"/>
                  </a:lnTo>
                  <a:lnTo>
                    <a:pt x="73" y="160"/>
                  </a:lnTo>
                  <a:lnTo>
                    <a:pt x="89" y="163"/>
                  </a:lnTo>
                  <a:lnTo>
                    <a:pt x="103" y="166"/>
                  </a:lnTo>
                  <a:lnTo>
                    <a:pt x="115" y="167"/>
                  </a:lnTo>
                  <a:lnTo>
                    <a:pt x="125" y="166"/>
                  </a:lnTo>
                  <a:lnTo>
                    <a:pt x="113" y="154"/>
                  </a:lnTo>
                  <a:lnTo>
                    <a:pt x="103" y="146"/>
                  </a:lnTo>
                  <a:lnTo>
                    <a:pt x="96" y="140"/>
                  </a:lnTo>
                  <a:lnTo>
                    <a:pt x="92" y="135"/>
                  </a:lnTo>
                  <a:lnTo>
                    <a:pt x="83" y="132"/>
                  </a:lnTo>
                  <a:lnTo>
                    <a:pt x="70" y="130"/>
                  </a:lnTo>
                  <a:lnTo>
                    <a:pt x="57" y="126"/>
                  </a:lnTo>
                  <a:lnTo>
                    <a:pt x="43" y="121"/>
                  </a:lnTo>
                  <a:lnTo>
                    <a:pt x="28" y="114"/>
                  </a:lnTo>
                  <a:lnTo>
                    <a:pt x="15" y="103"/>
                  </a:lnTo>
                  <a:lnTo>
                    <a:pt x="6" y="91"/>
                  </a:lnTo>
                  <a:lnTo>
                    <a:pt x="0" y="75"/>
                  </a:lnTo>
                  <a:lnTo>
                    <a:pt x="7" y="82"/>
                  </a:lnTo>
                  <a:lnTo>
                    <a:pt x="16" y="90"/>
                  </a:lnTo>
                  <a:lnTo>
                    <a:pt x="26" y="97"/>
                  </a:lnTo>
                  <a:lnTo>
                    <a:pt x="35" y="103"/>
                  </a:lnTo>
                  <a:lnTo>
                    <a:pt x="45" y="109"/>
                  </a:lnTo>
                  <a:lnTo>
                    <a:pt x="57" y="113"/>
                  </a:lnTo>
                  <a:lnTo>
                    <a:pt x="66" y="115"/>
                  </a:lnTo>
                  <a:lnTo>
                    <a:pt x="76" y="116"/>
                  </a:lnTo>
                  <a:lnTo>
                    <a:pt x="66" y="102"/>
                  </a:lnTo>
                  <a:lnTo>
                    <a:pt x="56" y="88"/>
                  </a:lnTo>
                  <a:lnTo>
                    <a:pt x="45" y="76"/>
                  </a:lnTo>
                  <a:lnTo>
                    <a:pt x="36" y="63"/>
                  </a:lnTo>
                  <a:lnTo>
                    <a:pt x="27" y="53"/>
                  </a:lnTo>
                  <a:lnTo>
                    <a:pt x="21" y="44"/>
                  </a:lnTo>
                  <a:lnTo>
                    <a:pt x="16" y="37"/>
                  </a:lnTo>
                  <a:lnTo>
                    <a:pt x="14" y="33"/>
                  </a:lnTo>
                  <a:lnTo>
                    <a:pt x="13" y="26"/>
                  </a:lnTo>
                  <a:lnTo>
                    <a:pt x="12" y="18"/>
                  </a:lnTo>
                  <a:lnTo>
                    <a:pt x="11" y="8"/>
                  </a:lnTo>
                  <a:lnTo>
                    <a:pt x="8" y="0"/>
                  </a:lnTo>
                  <a:lnTo>
                    <a:pt x="14" y="11"/>
                  </a:lnTo>
                  <a:lnTo>
                    <a:pt x="23" y="26"/>
                  </a:lnTo>
                  <a:lnTo>
                    <a:pt x="35" y="44"/>
                  </a:lnTo>
                  <a:lnTo>
                    <a:pt x="47" y="62"/>
                  </a:lnTo>
                  <a:lnTo>
                    <a:pt x="59" y="79"/>
                  </a:lnTo>
                  <a:lnTo>
                    <a:pt x="70" y="95"/>
                  </a:lnTo>
                  <a:lnTo>
                    <a:pt x="80" y="106"/>
                  </a:lnTo>
                  <a:lnTo>
                    <a:pt x="85" y="111"/>
                  </a:lnTo>
                  <a:lnTo>
                    <a:pt x="91" y="113"/>
                  </a:lnTo>
                  <a:lnTo>
                    <a:pt x="94" y="109"/>
                  </a:lnTo>
                  <a:lnTo>
                    <a:pt x="94" y="105"/>
                  </a:lnTo>
                  <a:lnTo>
                    <a:pt x="94" y="98"/>
                  </a:lnTo>
                  <a:lnTo>
                    <a:pt x="91" y="85"/>
                  </a:lnTo>
                  <a:lnTo>
                    <a:pt x="85" y="65"/>
                  </a:lnTo>
                  <a:lnTo>
                    <a:pt x="80" y="46"/>
                  </a:lnTo>
                  <a:lnTo>
                    <a:pt x="76" y="33"/>
                  </a:lnTo>
                  <a:lnTo>
                    <a:pt x="76" y="29"/>
                  </a:lnTo>
                  <a:lnTo>
                    <a:pt x="79" y="27"/>
                  </a:lnTo>
                  <a:lnTo>
                    <a:pt x="82" y="31"/>
                  </a:lnTo>
                  <a:lnTo>
                    <a:pt x="85" y="38"/>
                  </a:lnTo>
                  <a:lnTo>
                    <a:pt x="91" y="53"/>
                  </a:lnTo>
                  <a:lnTo>
                    <a:pt x="100" y="78"/>
                  </a:lnTo>
                  <a:lnTo>
                    <a:pt x="105" y="105"/>
                  </a:lnTo>
                  <a:lnTo>
                    <a:pt x="104" y="124"/>
                  </a:lnTo>
                  <a:lnTo>
                    <a:pt x="111" y="131"/>
                  </a:lnTo>
                  <a:lnTo>
                    <a:pt x="118" y="138"/>
                  </a:lnTo>
                  <a:lnTo>
                    <a:pt x="125" y="143"/>
                  </a:lnTo>
                  <a:lnTo>
                    <a:pt x="130" y="148"/>
                  </a:lnTo>
                  <a:lnTo>
                    <a:pt x="136" y="152"/>
                  </a:lnTo>
                  <a:lnTo>
                    <a:pt x="141" y="155"/>
                  </a:lnTo>
                  <a:lnTo>
                    <a:pt x="144" y="159"/>
                  </a:lnTo>
                  <a:lnTo>
                    <a:pt x="146" y="160"/>
                  </a:lnTo>
                  <a:lnTo>
                    <a:pt x="149" y="162"/>
                  </a:lnTo>
                  <a:lnTo>
                    <a:pt x="151" y="163"/>
                  </a:lnTo>
                  <a:lnTo>
                    <a:pt x="153" y="161"/>
                  </a:lnTo>
                  <a:lnTo>
                    <a:pt x="156" y="155"/>
                  </a:lnTo>
                  <a:lnTo>
                    <a:pt x="157" y="140"/>
                  </a:lnTo>
                  <a:lnTo>
                    <a:pt x="155" y="116"/>
                  </a:lnTo>
                  <a:lnTo>
                    <a:pt x="149" y="88"/>
                  </a:lnTo>
                  <a:lnTo>
                    <a:pt x="137" y="67"/>
                  </a:lnTo>
                  <a:lnTo>
                    <a:pt x="133" y="57"/>
                  </a:lnTo>
                  <a:lnTo>
                    <a:pt x="133" y="54"/>
                  </a:lnTo>
                  <a:lnTo>
                    <a:pt x="137" y="55"/>
                  </a:lnTo>
                  <a:lnTo>
                    <a:pt x="143" y="61"/>
                  </a:lnTo>
                  <a:lnTo>
                    <a:pt x="146" y="67"/>
                  </a:lnTo>
                  <a:lnTo>
                    <a:pt x="151" y="77"/>
                  </a:lnTo>
                  <a:lnTo>
                    <a:pt x="157" y="90"/>
                  </a:lnTo>
                  <a:lnTo>
                    <a:pt x="161" y="103"/>
                  </a:lnTo>
                  <a:lnTo>
                    <a:pt x="166" y="120"/>
                  </a:lnTo>
                  <a:lnTo>
                    <a:pt x="168" y="137"/>
                  </a:lnTo>
                  <a:lnTo>
                    <a:pt x="167" y="155"/>
                  </a:lnTo>
                  <a:lnTo>
                    <a:pt x="164" y="173"/>
                  </a:lnTo>
                  <a:lnTo>
                    <a:pt x="168" y="177"/>
                  </a:lnTo>
                  <a:lnTo>
                    <a:pt x="173" y="182"/>
                  </a:lnTo>
                  <a:lnTo>
                    <a:pt x="179" y="186"/>
                  </a:lnTo>
                  <a:lnTo>
                    <a:pt x="184" y="190"/>
                  </a:lnTo>
                  <a:lnTo>
                    <a:pt x="189" y="193"/>
                  </a:lnTo>
                  <a:lnTo>
                    <a:pt x="195" y="196"/>
                  </a:lnTo>
                  <a:lnTo>
                    <a:pt x="198" y="198"/>
                  </a:lnTo>
                  <a:lnTo>
                    <a:pt x="202" y="200"/>
                  </a:lnTo>
                  <a:lnTo>
                    <a:pt x="206" y="191"/>
                  </a:lnTo>
                  <a:lnTo>
                    <a:pt x="207" y="175"/>
                  </a:lnTo>
                  <a:lnTo>
                    <a:pt x="206" y="159"/>
                  </a:lnTo>
                  <a:lnTo>
                    <a:pt x="205" y="145"/>
                  </a:lnTo>
                  <a:lnTo>
                    <a:pt x="204" y="130"/>
                  </a:lnTo>
                  <a:lnTo>
                    <a:pt x="203" y="111"/>
                  </a:lnTo>
                  <a:lnTo>
                    <a:pt x="201" y="94"/>
                  </a:lnTo>
                  <a:lnTo>
                    <a:pt x="198" y="83"/>
                  </a:lnTo>
                  <a:lnTo>
                    <a:pt x="198" y="79"/>
                  </a:lnTo>
                  <a:lnTo>
                    <a:pt x="202" y="82"/>
                  </a:lnTo>
                  <a:lnTo>
                    <a:pt x="207" y="88"/>
                  </a:lnTo>
                  <a:lnTo>
                    <a:pt x="211" y="101"/>
                  </a:lnTo>
                  <a:lnTo>
                    <a:pt x="212" y="123"/>
                  </a:lnTo>
                  <a:lnTo>
                    <a:pt x="214" y="155"/>
                  </a:lnTo>
                  <a:lnTo>
                    <a:pt x="217" y="186"/>
                  </a:lnTo>
                  <a:lnTo>
                    <a:pt x="218" y="206"/>
                  </a:lnTo>
                  <a:lnTo>
                    <a:pt x="225" y="214"/>
                  </a:lnTo>
                  <a:lnTo>
                    <a:pt x="232" y="222"/>
                  </a:lnTo>
                  <a:lnTo>
                    <a:pt x="236" y="229"/>
                  </a:lnTo>
                  <a:lnTo>
                    <a:pt x="242" y="235"/>
                  </a:lnTo>
                  <a:lnTo>
                    <a:pt x="245" y="241"/>
                  </a:lnTo>
                  <a:lnTo>
                    <a:pt x="249" y="245"/>
                  </a:lnTo>
                  <a:lnTo>
                    <a:pt x="252" y="249"/>
                  </a:lnTo>
                  <a:lnTo>
                    <a:pt x="254" y="251"/>
                  </a:lnTo>
                  <a:lnTo>
                    <a:pt x="254" y="253"/>
                  </a:lnTo>
                  <a:lnTo>
                    <a:pt x="252" y="254"/>
                  </a:lnTo>
                  <a:lnTo>
                    <a:pt x="249" y="253"/>
                  </a:lnTo>
                  <a:lnTo>
                    <a:pt x="244" y="250"/>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41" name="Freeform 362">
              <a:extLst>
                <a:ext uri="{FF2B5EF4-FFF2-40B4-BE49-F238E27FC236}">
                  <a16:creationId xmlns:a16="http://schemas.microsoft.com/office/drawing/2014/main" xmlns="" id="{1E40D07A-5386-4C08-B2AB-A64F1B364EB0}"/>
                </a:ext>
              </a:extLst>
            </p:cNvPr>
            <p:cNvSpPr>
              <a:spLocks/>
            </p:cNvSpPr>
            <p:nvPr/>
          </p:nvSpPr>
          <p:spPr bwMode="auto">
            <a:xfrm>
              <a:off x="2672" y="905"/>
              <a:ext cx="93" cy="156"/>
            </a:xfrm>
            <a:custGeom>
              <a:avLst/>
              <a:gdLst>
                <a:gd name="T0" fmla="*/ 3 w 186"/>
                <a:gd name="T1" fmla="*/ 9 h 313"/>
                <a:gd name="T2" fmla="*/ 3 w 186"/>
                <a:gd name="T3" fmla="*/ 8 h 313"/>
                <a:gd name="T4" fmla="*/ 3 w 186"/>
                <a:gd name="T5" fmla="*/ 8 h 313"/>
                <a:gd name="T6" fmla="*/ 3 w 186"/>
                <a:gd name="T7" fmla="*/ 7 h 313"/>
                <a:gd name="T8" fmla="*/ 2 w 186"/>
                <a:gd name="T9" fmla="*/ 7 h 313"/>
                <a:gd name="T10" fmla="*/ 2 w 186"/>
                <a:gd name="T11" fmla="*/ 6 h 313"/>
                <a:gd name="T12" fmla="*/ 1 w 186"/>
                <a:gd name="T13" fmla="*/ 5 h 313"/>
                <a:gd name="T14" fmla="*/ 1 w 186"/>
                <a:gd name="T15" fmla="*/ 4 h 313"/>
                <a:gd name="T16" fmla="*/ 1 w 186"/>
                <a:gd name="T17" fmla="*/ 3 h 313"/>
                <a:gd name="T18" fmla="*/ 1 w 186"/>
                <a:gd name="T19" fmla="*/ 3 h 313"/>
                <a:gd name="T20" fmla="*/ 1 w 186"/>
                <a:gd name="T21" fmla="*/ 4 h 313"/>
                <a:gd name="T22" fmla="*/ 1 w 186"/>
                <a:gd name="T23" fmla="*/ 5 h 313"/>
                <a:gd name="T24" fmla="*/ 2 w 186"/>
                <a:gd name="T25" fmla="*/ 5 h 313"/>
                <a:gd name="T26" fmla="*/ 2 w 186"/>
                <a:gd name="T27" fmla="*/ 6 h 313"/>
                <a:gd name="T28" fmla="*/ 2 w 186"/>
                <a:gd name="T29" fmla="*/ 7 h 313"/>
                <a:gd name="T30" fmla="*/ 3 w 186"/>
                <a:gd name="T31" fmla="*/ 7 h 313"/>
                <a:gd name="T32" fmla="*/ 3 w 186"/>
                <a:gd name="T33" fmla="*/ 6 h 313"/>
                <a:gd name="T34" fmla="*/ 3 w 186"/>
                <a:gd name="T35" fmla="*/ 5 h 313"/>
                <a:gd name="T36" fmla="*/ 3 w 186"/>
                <a:gd name="T37" fmla="*/ 5 h 313"/>
                <a:gd name="T38" fmla="*/ 2 w 186"/>
                <a:gd name="T39" fmla="*/ 4 h 313"/>
                <a:gd name="T40" fmla="*/ 2 w 186"/>
                <a:gd name="T41" fmla="*/ 3 h 313"/>
                <a:gd name="T42" fmla="*/ 1 w 186"/>
                <a:gd name="T43" fmla="*/ 2 h 313"/>
                <a:gd name="T44" fmla="*/ 1 w 186"/>
                <a:gd name="T45" fmla="*/ 1 h 313"/>
                <a:gd name="T46" fmla="*/ 1 w 186"/>
                <a:gd name="T47" fmla="*/ 1 h 313"/>
                <a:gd name="T48" fmla="*/ 2 w 186"/>
                <a:gd name="T49" fmla="*/ 2 h 313"/>
                <a:gd name="T50" fmla="*/ 2 w 186"/>
                <a:gd name="T51" fmla="*/ 3 h 313"/>
                <a:gd name="T52" fmla="*/ 2 w 186"/>
                <a:gd name="T53" fmla="*/ 4 h 313"/>
                <a:gd name="T54" fmla="*/ 3 w 186"/>
                <a:gd name="T55" fmla="*/ 4 h 313"/>
                <a:gd name="T56" fmla="*/ 3 w 186"/>
                <a:gd name="T57" fmla="*/ 3 h 313"/>
                <a:gd name="T58" fmla="*/ 3 w 186"/>
                <a:gd name="T59" fmla="*/ 1 h 313"/>
                <a:gd name="T60" fmla="*/ 3 w 186"/>
                <a:gd name="T61" fmla="*/ 0 h 313"/>
                <a:gd name="T62" fmla="*/ 3 w 186"/>
                <a:gd name="T63" fmla="*/ 0 h 313"/>
                <a:gd name="T64" fmla="*/ 3 w 186"/>
                <a:gd name="T65" fmla="*/ 1 h 313"/>
                <a:gd name="T66" fmla="*/ 3 w 186"/>
                <a:gd name="T67" fmla="*/ 3 h 313"/>
                <a:gd name="T68" fmla="*/ 4 w 186"/>
                <a:gd name="T69" fmla="*/ 4 h 313"/>
                <a:gd name="T70" fmla="*/ 4 w 186"/>
                <a:gd name="T71" fmla="*/ 3 h 313"/>
                <a:gd name="T72" fmla="*/ 5 w 186"/>
                <a:gd name="T73" fmla="*/ 3 h 313"/>
                <a:gd name="T74" fmla="*/ 5 w 186"/>
                <a:gd name="T75" fmla="*/ 2 h 313"/>
                <a:gd name="T76" fmla="*/ 5 w 186"/>
                <a:gd name="T77" fmla="*/ 2 h 313"/>
                <a:gd name="T78" fmla="*/ 5 w 186"/>
                <a:gd name="T79" fmla="*/ 2 h 313"/>
                <a:gd name="T80" fmla="*/ 5 w 186"/>
                <a:gd name="T81" fmla="*/ 2 h 313"/>
                <a:gd name="T82" fmla="*/ 5 w 186"/>
                <a:gd name="T83" fmla="*/ 3 h 313"/>
                <a:gd name="T84" fmla="*/ 4 w 186"/>
                <a:gd name="T85" fmla="*/ 4 h 313"/>
                <a:gd name="T86" fmla="*/ 4 w 186"/>
                <a:gd name="T87" fmla="*/ 4 h 313"/>
                <a:gd name="T88" fmla="*/ 4 w 186"/>
                <a:gd name="T89" fmla="*/ 5 h 313"/>
                <a:gd name="T90" fmla="*/ 3 w 186"/>
                <a:gd name="T91" fmla="*/ 6 h 313"/>
                <a:gd name="T92" fmla="*/ 4 w 186"/>
                <a:gd name="T93" fmla="*/ 7 h 313"/>
                <a:gd name="T94" fmla="*/ 4 w 186"/>
                <a:gd name="T95" fmla="*/ 6 h 313"/>
                <a:gd name="T96" fmla="*/ 5 w 186"/>
                <a:gd name="T97" fmla="*/ 5 h 313"/>
                <a:gd name="T98" fmla="*/ 6 w 186"/>
                <a:gd name="T99" fmla="*/ 4 h 313"/>
                <a:gd name="T100" fmla="*/ 6 w 186"/>
                <a:gd name="T101" fmla="*/ 4 h 313"/>
                <a:gd name="T102" fmla="*/ 6 w 186"/>
                <a:gd name="T103" fmla="*/ 4 h 313"/>
                <a:gd name="T104" fmla="*/ 6 w 186"/>
                <a:gd name="T105" fmla="*/ 5 h 313"/>
                <a:gd name="T106" fmla="*/ 5 w 186"/>
                <a:gd name="T107" fmla="*/ 5 h 313"/>
                <a:gd name="T108" fmla="*/ 5 w 186"/>
                <a:gd name="T109" fmla="*/ 6 h 313"/>
                <a:gd name="T110" fmla="*/ 4 w 186"/>
                <a:gd name="T111" fmla="*/ 7 h 313"/>
                <a:gd name="T112" fmla="*/ 3 w 186"/>
                <a:gd name="T113" fmla="*/ 8 h 313"/>
                <a:gd name="T114" fmla="*/ 3 w 186"/>
                <a:gd name="T115" fmla="*/ 9 h 313"/>
                <a:gd name="T116" fmla="*/ 3 w 186"/>
                <a:gd name="T117" fmla="*/ 9 h 313"/>
                <a:gd name="T118" fmla="*/ 3 w 186"/>
                <a:gd name="T119" fmla="*/ 9 h 31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6" h="313">
                  <a:moveTo>
                    <a:pt x="88" y="313"/>
                  </a:moveTo>
                  <a:lnTo>
                    <a:pt x="84" y="310"/>
                  </a:lnTo>
                  <a:lnTo>
                    <a:pt x="83" y="294"/>
                  </a:lnTo>
                  <a:lnTo>
                    <a:pt x="83" y="277"/>
                  </a:lnTo>
                  <a:lnTo>
                    <a:pt x="82" y="267"/>
                  </a:lnTo>
                  <a:lnTo>
                    <a:pt x="80" y="263"/>
                  </a:lnTo>
                  <a:lnTo>
                    <a:pt x="75" y="258"/>
                  </a:lnTo>
                  <a:lnTo>
                    <a:pt x="68" y="252"/>
                  </a:lnTo>
                  <a:lnTo>
                    <a:pt x="60" y="242"/>
                  </a:lnTo>
                  <a:lnTo>
                    <a:pt x="51" y="232"/>
                  </a:lnTo>
                  <a:lnTo>
                    <a:pt x="43" y="220"/>
                  </a:lnTo>
                  <a:lnTo>
                    <a:pt x="35" y="207"/>
                  </a:lnTo>
                  <a:lnTo>
                    <a:pt x="28" y="192"/>
                  </a:lnTo>
                  <a:lnTo>
                    <a:pt x="17" y="166"/>
                  </a:lnTo>
                  <a:lnTo>
                    <a:pt x="8" y="148"/>
                  </a:lnTo>
                  <a:lnTo>
                    <a:pt x="3" y="136"/>
                  </a:lnTo>
                  <a:lnTo>
                    <a:pt x="0" y="127"/>
                  </a:lnTo>
                  <a:lnTo>
                    <a:pt x="1" y="123"/>
                  </a:lnTo>
                  <a:lnTo>
                    <a:pt x="4" y="120"/>
                  </a:lnTo>
                  <a:lnTo>
                    <a:pt x="6" y="124"/>
                  </a:lnTo>
                  <a:lnTo>
                    <a:pt x="9" y="132"/>
                  </a:lnTo>
                  <a:lnTo>
                    <a:pt x="12" y="139"/>
                  </a:lnTo>
                  <a:lnTo>
                    <a:pt x="16" y="149"/>
                  </a:lnTo>
                  <a:lnTo>
                    <a:pt x="22" y="162"/>
                  </a:lnTo>
                  <a:lnTo>
                    <a:pt x="29" y="176"/>
                  </a:lnTo>
                  <a:lnTo>
                    <a:pt x="35" y="189"/>
                  </a:lnTo>
                  <a:lnTo>
                    <a:pt x="42" y="201"/>
                  </a:lnTo>
                  <a:lnTo>
                    <a:pt x="47" y="211"/>
                  </a:lnTo>
                  <a:lnTo>
                    <a:pt x="52" y="217"/>
                  </a:lnTo>
                  <a:lnTo>
                    <a:pt x="59" y="225"/>
                  </a:lnTo>
                  <a:lnTo>
                    <a:pt x="66" y="230"/>
                  </a:lnTo>
                  <a:lnTo>
                    <a:pt x="72" y="234"/>
                  </a:lnTo>
                  <a:lnTo>
                    <a:pt x="76" y="237"/>
                  </a:lnTo>
                  <a:lnTo>
                    <a:pt x="79" y="220"/>
                  </a:lnTo>
                  <a:lnTo>
                    <a:pt x="81" y="202"/>
                  </a:lnTo>
                  <a:lnTo>
                    <a:pt x="82" y="185"/>
                  </a:lnTo>
                  <a:lnTo>
                    <a:pt x="82" y="173"/>
                  </a:lnTo>
                  <a:lnTo>
                    <a:pt x="75" y="165"/>
                  </a:lnTo>
                  <a:lnTo>
                    <a:pt x="65" y="156"/>
                  </a:lnTo>
                  <a:lnTo>
                    <a:pt x="54" y="143"/>
                  </a:lnTo>
                  <a:lnTo>
                    <a:pt x="44" y="129"/>
                  </a:lnTo>
                  <a:lnTo>
                    <a:pt x="34" y="113"/>
                  </a:lnTo>
                  <a:lnTo>
                    <a:pt x="26" y="95"/>
                  </a:lnTo>
                  <a:lnTo>
                    <a:pt x="21" y="75"/>
                  </a:lnTo>
                  <a:lnTo>
                    <a:pt x="20" y="55"/>
                  </a:lnTo>
                  <a:lnTo>
                    <a:pt x="21" y="48"/>
                  </a:lnTo>
                  <a:lnTo>
                    <a:pt x="24" y="50"/>
                  </a:lnTo>
                  <a:lnTo>
                    <a:pt x="28" y="63"/>
                  </a:lnTo>
                  <a:lnTo>
                    <a:pt x="34" y="82"/>
                  </a:lnTo>
                  <a:lnTo>
                    <a:pt x="37" y="94"/>
                  </a:lnTo>
                  <a:lnTo>
                    <a:pt x="42" y="104"/>
                  </a:lnTo>
                  <a:lnTo>
                    <a:pt x="49" y="114"/>
                  </a:lnTo>
                  <a:lnTo>
                    <a:pt x="55" y="125"/>
                  </a:lnTo>
                  <a:lnTo>
                    <a:pt x="62" y="133"/>
                  </a:lnTo>
                  <a:lnTo>
                    <a:pt x="69" y="140"/>
                  </a:lnTo>
                  <a:lnTo>
                    <a:pt x="76" y="144"/>
                  </a:lnTo>
                  <a:lnTo>
                    <a:pt x="82" y="148"/>
                  </a:lnTo>
                  <a:lnTo>
                    <a:pt x="75" y="120"/>
                  </a:lnTo>
                  <a:lnTo>
                    <a:pt x="72" y="81"/>
                  </a:lnTo>
                  <a:lnTo>
                    <a:pt x="73" y="41"/>
                  </a:lnTo>
                  <a:lnTo>
                    <a:pt x="79" y="8"/>
                  </a:lnTo>
                  <a:lnTo>
                    <a:pt x="82" y="0"/>
                  </a:lnTo>
                  <a:lnTo>
                    <a:pt x="84" y="0"/>
                  </a:lnTo>
                  <a:lnTo>
                    <a:pt x="85" y="5"/>
                  </a:lnTo>
                  <a:lnTo>
                    <a:pt x="84" y="14"/>
                  </a:lnTo>
                  <a:lnTo>
                    <a:pt x="84" y="37"/>
                  </a:lnTo>
                  <a:lnTo>
                    <a:pt x="87" y="75"/>
                  </a:lnTo>
                  <a:lnTo>
                    <a:pt x="91" y="113"/>
                  </a:lnTo>
                  <a:lnTo>
                    <a:pt x="96" y="136"/>
                  </a:lnTo>
                  <a:lnTo>
                    <a:pt x="103" y="133"/>
                  </a:lnTo>
                  <a:lnTo>
                    <a:pt x="111" y="128"/>
                  </a:lnTo>
                  <a:lnTo>
                    <a:pt x="119" y="120"/>
                  </a:lnTo>
                  <a:lnTo>
                    <a:pt x="128" y="112"/>
                  </a:lnTo>
                  <a:lnTo>
                    <a:pt x="136" y="103"/>
                  </a:lnTo>
                  <a:lnTo>
                    <a:pt x="143" y="94"/>
                  </a:lnTo>
                  <a:lnTo>
                    <a:pt x="148" y="83"/>
                  </a:lnTo>
                  <a:lnTo>
                    <a:pt x="151" y="73"/>
                  </a:lnTo>
                  <a:lnTo>
                    <a:pt x="154" y="66"/>
                  </a:lnTo>
                  <a:lnTo>
                    <a:pt x="158" y="66"/>
                  </a:lnTo>
                  <a:lnTo>
                    <a:pt x="159" y="73"/>
                  </a:lnTo>
                  <a:lnTo>
                    <a:pt x="156" y="84"/>
                  </a:lnTo>
                  <a:lnTo>
                    <a:pt x="151" y="93"/>
                  </a:lnTo>
                  <a:lnTo>
                    <a:pt x="145" y="103"/>
                  </a:lnTo>
                  <a:lnTo>
                    <a:pt x="137" y="114"/>
                  </a:lnTo>
                  <a:lnTo>
                    <a:pt x="129" y="126"/>
                  </a:lnTo>
                  <a:lnTo>
                    <a:pt x="121" y="137"/>
                  </a:lnTo>
                  <a:lnTo>
                    <a:pt x="113" y="148"/>
                  </a:lnTo>
                  <a:lnTo>
                    <a:pt x="106" y="156"/>
                  </a:lnTo>
                  <a:lnTo>
                    <a:pt x="102" y="161"/>
                  </a:lnTo>
                  <a:lnTo>
                    <a:pt x="98" y="181"/>
                  </a:lnTo>
                  <a:lnTo>
                    <a:pt x="95" y="203"/>
                  </a:lnTo>
                  <a:lnTo>
                    <a:pt x="92" y="223"/>
                  </a:lnTo>
                  <a:lnTo>
                    <a:pt x="91" y="235"/>
                  </a:lnTo>
                  <a:lnTo>
                    <a:pt x="102" y="230"/>
                  </a:lnTo>
                  <a:lnTo>
                    <a:pt x="114" y="222"/>
                  </a:lnTo>
                  <a:lnTo>
                    <a:pt x="128" y="210"/>
                  </a:lnTo>
                  <a:lnTo>
                    <a:pt x="141" y="199"/>
                  </a:lnTo>
                  <a:lnTo>
                    <a:pt x="153" y="186"/>
                  </a:lnTo>
                  <a:lnTo>
                    <a:pt x="165" y="172"/>
                  </a:lnTo>
                  <a:lnTo>
                    <a:pt x="174" y="159"/>
                  </a:lnTo>
                  <a:lnTo>
                    <a:pt x="180" y="147"/>
                  </a:lnTo>
                  <a:lnTo>
                    <a:pt x="183" y="141"/>
                  </a:lnTo>
                  <a:lnTo>
                    <a:pt x="186" y="140"/>
                  </a:lnTo>
                  <a:lnTo>
                    <a:pt x="186" y="146"/>
                  </a:lnTo>
                  <a:lnTo>
                    <a:pt x="183" y="155"/>
                  </a:lnTo>
                  <a:lnTo>
                    <a:pt x="179" y="163"/>
                  </a:lnTo>
                  <a:lnTo>
                    <a:pt x="171" y="174"/>
                  </a:lnTo>
                  <a:lnTo>
                    <a:pt x="160" y="189"/>
                  </a:lnTo>
                  <a:lnTo>
                    <a:pt x="148" y="205"/>
                  </a:lnTo>
                  <a:lnTo>
                    <a:pt x="135" y="222"/>
                  </a:lnTo>
                  <a:lnTo>
                    <a:pt x="121" y="237"/>
                  </a:lnTo>
                  <a:lnTo>
                    <a:pt x="108" y="248"/>
                  </a:lnTo>
                  <a:lnTo>
                    <a:pt x="97" y="256"/>
                  </a:lnTo>
                  <a:lnTo>
                    <a:pt x="90" y="265"/>
                  </a:lnTo>
                  <a:lnTo>
                    <a:pt x="90" y="279"/>
                  </a:lnTo>
                  <a:lnTo>
                    <a:pt x="91" y="293"/>
                  </a:lnTo>
                  <a:lnTo>
                    <a:pt x="92" y="301"/>
                  </a:lnTo>
                  <a:lnTo>
                    <a:pt x="92" y="305"/>
                  </a:lnTo>
                  <a:lnTo>
                    <a:pt x="91" y="307"/>
                  </a:lnTo>
                  <a:lnTo>
                    <a:pt x="90" y="309"/>
                  </a:lnTo>
                  <a:lnTo>
                    <a:pt x="88" y="313"/>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42" name="Freeform 363">
              <a:extLst>
                <a:ext uri="{FF2B5EF4-FFF2-40B4-BE49-F238E27FC236}">
                  <a16:creationId xmlns:a16="http://schemas.microsoft.com/office/drawing/2014/main" xmlns="" id="{3FD8E8C3-50BA-4504-8EF7-4787109C2764}"/>
                </a:ext>
              </a:extLst>
            </p:cNvPr>
            <p:cNvSpPr>
              <a:spLocks/>
            </p:cNvSpPr>
            <p:nvPr/>
          </p:nvSpPr>
          <p:spPr bwMode="auto">
            <a:xfrm>
              <a:off x="2531" y="1095"/>
              <a:ext cx="127" cy="150"/>
            </a:xfrm>
            <a:custGeom>
              <a:avLst/>
              <a:gdLst>
                <a:gd name="T0" fmla="*/ 8 w 253"/>
                <a:gd name="T1" fmla="*/ 1 h 299"/>
                <a:gd name="T2" fmla="*/ 8 w 253"/>
                <a:gd name="T3" fmla="*/ 1 h 299"/>
                <a:gd name="T4" fmla="*/ 8 w 253"/>
                <a:gd name="T5" fmla="*/ 2 h 299"/>
                <a:gd name="T6" fmla="*/ 7 w 253"/>
                <a:gd name="T7" fmla="*/ 2 h 299"/>
                <a:gd name="T8" fmla="*/ 7 w 253"/>
                <a:gd name="T9" fmla="*/ 3 h 299"/>
                <a:gd name="T10" fmla="*/ 7 w 253"/>
                <a:gd name="T11" fmla="*/ 3 h 299"/>
                <a:gd name="T12" fmla="*/ 6 w 253"/>
                <a:gd name="T13" fmla="*/ 4 h 299"/>
                <a:gd name="T14" fmla="*/ 6 w 253"/>
                <a:gd name="T15" fmla="*/ 5 h 299"/>
                <a:gd name="T16" fmla="*/ 6 w 253"/>
                <a:gd name="T17" fmla="*/ 5 h 299"/>
                <a:gd name="T18" fmla="*/ 6 w 253"/>
                <a:gd name="T19" fmla="*/ 6 h 299"/>
                <a:gd name="T20" fmla="*/ 6 w 253"/>
                <a:gd name="T21" fmla="*/ 6 h 299"/>
                <a:gd name="T22" fmla="*/ 6 w 253"/>
                <a:gd name="T23" fmla="*/ 6 h 299"/>
                <a:gd name="T24" fmla="*/ 6 w 253"/>
                <a:gd name="T25" fmla="*/ 6 h 299"/>
                <a:gd name="T26" fmla="*/ 6 w 253"/>
                <a:gd name="T27" fmla="*/ 5 h 299"/>
                <a:gd name="T28" fmla="*/ 5 w 253"/>
                <a:gd name="T29" fmla="*/ 5 h 299"/>
                <a:gd name="T30" fmla="*/ 5 w 253"/>
                <a:gd name="T31" fmla="*/ 6 h 299"/>
                <a:gd name="T32" fmla="*/ 4 w 253"/>
                <a:gd name="T33" fmla="*/ 7 h 299"/>
                <a:gd name="T34" fmla="*/ 4 w 253"/>
                <a:gd name="T35" fmla="*/ 7 h 299"/>
                <a:gd name="T36" fmla="*/ 4 w 253"/>
                <a:gd name="T37" fmla="*/ 8 h 299"/>
                <a:gd name="T38" fmla="*/ 4 w 253"/>
                <a:gd name="T39" fmla="*/ 9 h 299"/>
                <a:gd name="T40" fmla="*/ 4 w 253"/>
                <a:gd name="T41" fmla="*/ 10 h 299"/>
                <a:gd name="T42" fmla="*/ 4 w 253"/>
                <a:gd name="T43" fmla="*/ 10 h 299"/>
                <a:gd name="T44" fmla="*/ 4 w 253"/>
                <a:gd name="T45" fmla="*/ 9 h 299"/>
                <a:gd name="T46" fmla="*/ 3 w 253"/>
                <a:gd name="T47" fmla="*/ 8 h 299"/>
                <a:gd name="T48" fmla="*/ 3 w 253"/>
                <a:gd name="T49" fmla="*/ 8 h 299"/>
                <a:gd name="T50" fmla="*/ 3 w 253"/>
                <a:gd name="T51" fmla="*/ 8 h 299"/>
                <a:gd name="T52" fmla="*/ 2 w 253"/>
                <a:gd name="T53" fmla="*/ 9 h 299"/>
                <a:gd name="T54" fmla="*/ 2 w 253"/>
                <a:gd name="T55" fmla="*/ 10 h 299"/>
                <a:gd name="T56" fmla="*/ 1 w 253"/>
                <a:gd name="T57" fmla="*/ 10 h 299"/>
                <a:gd name="T58" fmla="*/ 1 w 253"/>
                <a:gd name="T59" fmla="*/ 10 h 299"/>
                <a:gd name="T60" fmla="*/ 2 w 253"/>
                <a:gd name="T61" fmla="*/ 9 h 299"/>
                <a:gd name="T62" fmla="*/ 2 w 253"/>
                <a:gd name="T63" fmla="*/ 9 h 299"/>
                <a:gd name="T64" fmla="*/ 3 w 253"/>
                <a:gd name="T65" fmla="*/ 8 h 299"/>
                <a:gd name="T66" fmla="*/ 3 w 253"/>
                <a:gd name="T67" fmla="*/ 7 h 299"/>
                <a:gd name="T68" fmla="*/ 3 w 253"/>
                <a:gd name="T69" fmla="*/ 7 h 299"/>
                <a:gd name="T70" fmla="*/ 2 w 253"/>
                <a:gd name="T71" fmla="*/ 7 h 299"/>
                <a:gd name="T72" fmla="*/ 2 w 253"/>
                <a:gd name="T73" fmla="*/ 7 h 299"/>
                <a:gd name="T74" fmla="*/ 1 w 253"/>
                <a:gd name="T75" fmla="*/ 8 h 299"/>
                <a:gd name="T76" fmla="*/ 1 w 253"/>
                <a:gd name="T77" fmla="*/ 8 h 299"/>
                <a:gd name="T78" fmla="*/ 0 w 253"/>
                <a:gd name="T79" fmla="*/ 8 h 299"/>
                <a:gd name="T80" fmla="*/ 1 w 253"/>
                <a:gd name="T81" fmla="*/ 7 h 299"/>
                <a:gd name="T82" fmla="*/ 2 w 253"/>
                <a:gd name="T83" fmla="*/ 7 h 299"/>
                <a:gd name="T84" fmla="*/ 2 w 253"/>
                <a:gd name="T85" fmla="*/ 7 h 299"/>
                <a:gd name="T86" fmla="*/ 3 w 253"/>
                <a:gd name="T87" fmla="*/ 7 h 299"/>
                <a:gd name="T88" fmla="*/ 4 w 253"/>
                <a:gd name="T89" fmla="*/ 7 h 299"/>
                <a:gd name="T90" fmla="*/ 4 w 253"/>
                <a:gd name="T91" fmla="*/ 6 h 299"/>
                <a:gd name="T92" fmla="*/ 4 w 253"/>
                <a:gd name="T93" fmla="*/ 6 h 299"/>
                <a:gd name="T94" fmla="*/ 5 w 253"/>
                <a:gd name="T95" fmla="*/ 6 h 299"/>
                <a:gd name="T96" fmla="*/ 4 w 253"/>
                <a:gd name="T97" fmla="*/ 5 h 299"/>
                <a:gd name="T98" fmla="*/ 4 w 253"/>
                <a:gd name="T99" fmla="*/ 5 h 299"/>
                <a:gd name="T100" fmla="*/ 4 w 253"/>
                <a:gd name="T101" fmla="*/ 5 h 299"/>
                <a:gd name="T102" fmla="*/ 5 w 253"/>
                <a:gd name="T103" fmla="*/ 5 h 299"/>
                <a:gd name="T104" fmla="*/ 5 w 253"/>
                <a:gd name="T105" fmla="*/ 5 h 299"/>
                <a:gd name="T106" fmla="*/ 5 w 253"/>
                <a:gd name="T107" fmla="*/ 5 h 299"/>
                <a:gd name="T108" fmla="*/ 5 w 253"/>
                <a:gd name="T109" fmla="*/ 5 h 299"/>
                <a:gd name="T110" fmla="*/ 6 w 253"/>
                <a:gd name="T111" fmla="*/ 4 h 299"/>
                <a:gd name="T112" fmla="*/ 6 w 253"/>
                <a:gd name="T113" fmla="*/ 3 h 299"/>
                <a:gd name="T114" fmla="*/ 7 w 253"/>
                <a:gd name="T115" fmla="*/ 2 h 299"/>
                <a:gd name="T116" fmla="*/ 7 w 253"/>
                <a:gd name="T117" fmla="*/ 1 h 299"/>
                <a:gd name="T118" fmla="*/ 7 w 253"/>
                <a:gd name="T119" fmla="*/ 1 h 299"/>
                <a:gd name="T120" fmla="*/ 8 w 253"/>
                <a:gd name="T121" fmla="*/ 1 h 299"/>
                <a:gd name="T122" fmla="*/ 8 w 253"/>
                <a:gd name="T123" fmla="*/ 0 h 2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53" h="299">
                  <a:moveTo>
                    <a:pt x="253" y="0"/>
                  </a:moveTo>
                  <a:lnTo>
                    <a:pt x="249" y="6"/>
                  </a:lnTo>
                  <a:lnTo>
                    <a:pt x="244" y="14"/>
                  </a:lnTo>
                  <a:lnTo>
                    <a:pt x="238" y="24"/>
                  </a:lnTo>
                  <a:lnTo>
                    <a:pt x="232" y="34"/>
                  </a:lnTo>
                  <a:lnTo>
                    <a:pt x="226" y="45"/>
                  </a:lnTo>
                  <a:lnTo>
                    <a:pt x="220" y="55"/>
                  </a:lnTo>
                  <a:lnTo>
                    <a:pt x="215" y="63"/>
                  </a:lnTo>
                  <a:lnTo>
                    <a:pt x="212" y="69"/>
                  </a:lnTo>
                  <a:lnTo>
                    <a:pt x="209" y="75"/>
                  </a:lnTo>
                  <a:lnTo>
                    <a:pt x="204" y="84"/>
                  </a:lnTo>
                  <a:lnTo>
                    <a:pt x="199" y="93"/>
                  </a:lnTo>
                  <a:lnTo>
                    <a:pt x="194" y="103"/>
                  </a:lnTo>
                  <a:lnTo>
                    <a:pt x="188" y="114"/>
                  </a:lnTo>
                  <a:lnTo>
                    <a:pt x="182" y="123"/>
                  </a:lnTo>
                  <a:lnTo>
                    <a:pt x="177" y="130"/>
                  </a:lnTo>
                  <a:lnTo>
                    <a:pt x="175" y="133"/>
                  </a:lnTo>
                  <a:lnTo>
                    <a:pt x="182" y="143"/>
                  </a:lnTo>
                  <a:lnTo>
                    <a:pt x="189" y="152"/>
                  </a:lnTo>
                  <a:lnTo>
                    <a:pt x="192" y="162"/>
                  </a:lnTo>
                  <a:lnTo>
                    <a:pt x="194" y="174"/>
                  </a:lnTo>
                  <a:lnTo>
                    <a:pt x="192" y="181"/>
                  </a:lnTo>
                  <a:lnTo>
                    <a:pt x="191" y="180"/>
                  </a:lnTo>
                  <a:lnTo>
                    <a:pt x="190" y="175"/>
                  </a:lnTo>
                  <a:lnTo>
                    <a:pt x="188" y="168"/>
                  </a:lnTo>
                  <a:lnTo>
                    <a:pt x="183" y="163"/>
                  </a:lnTo>
                  <a:lnTo>
                    <a:pt x="176" y="158"/>
                  </a:lnTo>
                  <a:lnTo>
                    <a:pt x="171" y="154"/>
                  </a:lnTo>
                  <a:lnTo>
                    <a:pt x="165" y="152"/>
                  </a:lnTo>
                  <a:lnTo>
                    <a:pt x="157" y="159"/>
                  </a:lnTo>
                  <a:lnTo>
                    <a:pt x="148" y="167"/>
                  </a:lnTo>
                  <a:lnTo>
                    <a:pt x="137" y="176"/>
                  </a:lnTo>
                  <a:lnTo>
                    <a:pt x="128" y="186"/>
                  </a:lnTo>
                  <a:lnTo>
                    <a:pt x="119" y="196"/>
                  </a:lnTo>
                  <a:lnTo>
                    <a:pt x="111" y="204"/>
                  </a:lnTo>
                  <a:lnTo>
                    <a:pt x="105" y="211"/>
                  </a:lnTo>
                  <a:lnTo>
                    <a:pt x="103" y="215"/>
                  </a:lnTo>
                  <a:lnTo>
                    <a:pt x="101" y="227"/>
                  </a:lnTo>
                  <a:lnTo>
                    <a:pt x="103" y="245"/>
                  </a:lnTo>
                  <a:lnTo>
                    <a:pt x="106" y="265"/>
                  </a:lnTo>
                  <a:lnTo>
                    <a:pt x="112" y="280"/>
                  </a:lnTo>
                  <a:lnTo>
                    <a:pt x="116" y="289"/>
                  </a:lnTo>
                  <a:lnTo>
                    <a:pt x="119" y="294"/>
                  </a:lnTo>
                  <a:lnTo>
                    <a:pt x="118" y="295"/>
                  </a:lnTo>
                  <a:lnTo>
                    <a:pt x="113" y="290"/>
                  </a:lnTo>
                  <a:lnTo>
                    <a:pt x="106" y="279"/>
                  </a:lnTo>
                  <a:lnTo>
                    <a:pt x="98" y="259"/>
                  </a:lnTo>
                  <a:lnTo>
                    <a:pt x="93" y="239"/>
                  </a:lnTo>
                  <a:lnTo>
                    <a:pt x="92" y="226"/>
                  </a:lnTo>
                  <a:lnTo>
                    <a:pt x="86" y="234"/>
                  </a:lnTo>
                  <a:lnTo>
                    <a:pt x="80" y="244"/>
                  </a:lnTo>
                  <a:lnTo>
                    <a:pt x="73" y="256"/>
                  </a:lnTo>
                  <a:lnTo>
                    <a:pt x="65" y="266"/>
                  </a:lnTo>
                  <a:lnTo>
                    <a:pt x="57" y="277"/>
                  </a:lnTo>
                  <a:lnTo>
                    <a:pt x="50" y="287"/>
                  </a:lnTo>
                  <a:lnTo>
                    <a:pt x="43" y="294"/>
                  </a:lnTo>
                  <a:lnTo>
                    <a:pt x="37" y="297"/>
                  </a:lnTo>
                  <a:lnTo>
                    <a:pt x="30" y="299"/>
                  </a:lnTo>
                  <a:lnTo>
                    <a:pt x="28" y="298"/>
                  </a:lnTo>
                  <a:lnTo>
                    <a:pt x="31" y="295"/>
                  </a:lnTo>
                  <a:lnTo>
                    <a:pt x="36" y="289"/>
                  </a:lnTo>
                  <a:lnTo>
                    <a:pt x="39" y="283"/>
                  </a:lnTo>
                  <a:lnTo>
                    <a:pt x="45" y="274"/>
                  </a:lnTo>
                  <a:lnTo>
                    <a:pt x="52" y="262"/>
                  </a:lnTo>
                  <a:lnTo>
                    <a:pt x="60" y="250"/>
                  </a:lnTo>
                  <a:lnTo>
                    <a:pt x="68" y="237"/>
                  </a:lnTo>
                  <a:lnTo>
                    <a:pt x="76" y="226"/>
                  </a:lnTo>
                  <a:lnTo>
                    <a:pt x="82" y="218"/>
                  </a:lnTo>
                  <a:lnTo>
                    <a:pt x="86" y="214"/>
                  </a:lnTo>
                  <a:lnTo>
                    <a:pt x="75" y="215"/>
                  </a:lnTo>
                  <a:lnTo>
                    <a:pt x="65" y="218"/>
                  </a:lnTo>
                  <a:lnTo>
                    <a:pt x="54" y="219"/>
                  </a:lnTo>
                  <a:lnTo>
                    <a:pt x="45" y="221"/>
                  </a:lnTo>
                  <a:lnTo>
                    <a:pt x="36" y="223"/>
                  </a:lnTo>
                  <a:lnTo>
                    <a:pt x="29" y="226"/>
                  </a:lnTo>
                  <a:lnTo>
                    <a:pt x="22" y="228"/>
                  </a:lnTo>
                  <a:lnTo>
                    <a:pt x="16" y="231"/>
                  </a:lnTo>
                  <a:lnTo>
                    <a:pt x="7" y="236"/>
                  </a:lnTo>
                  <a:lnTo>
                    <a:pt x="1" y="236"/>
                  </a:lnTo>
                  <a:lnTo>
                    <a:pt x="0" y="234"/>
                  </a:lnTo>
                  <a:lnTo>
                    <a:pt x="5" y="229"/>
                  </a:lnTo>
                  <a:lnTo>
                    <a:pt x="12" y="224"/>
                  </a:lnTo>
                  <a:lnTo>
                    <a:pt x="22" y="220"/>
                  </a:lnTo>
                  <a:lnTo>
                    <a:pt x="35" y="214"/>
                  </a:lnTo>
                  <a:lnTo>
                    <a:pt x="48" y="209"/>
                  </a:lnTo>
                  <a:lnTo>
                    <a:pt x="62" y="204"/>
                  </a:lnTo>
                  <a:lnTo>
                    <a:pt x="75" y="200"/>
                  </a:lnTo>
                  <a:lnTo>
                    <a:pt x="85" y="198"/>
                  </a:lnTo>
                  <a:lnTo>
                    <a:pt x="92" y="197"/>
                  </a:lnTo>
                  <a:lnTo>
                    <a:pt x="98" y="196"/>
                  </a:lnTo>
                  <a:lnTo>
                    <a:pt x="104" y="192"/>
                  </a:lnTo>
                  <a:lnTo>
                    <a:pt x="111" y="186"/>
                  </a:lnTo>
                  <a:lnTo>
                    <a:pt x="116" y="181"/>
                  </a:lnTo>
                  <a:lnTo>
                    <a:pt x="122" y="174"/>
                  </a:lnTo>
                  <a:lnTo>
                    <a:pt x="127" y="168"/>
                  </a:lnTo>
                  <a:lnTo>
                    <a:pt x="129" y="163"/>
                  </a:lnTo>
                  <a:lnTo>
                    <a:pt x="130" y="160"/>
                  </a:lnTo>
                  <a:lnTo>
                    <a:pt x="128" y="156"/>
                  </a:lnTo>
                  <a:lnTo>
                    <a:pt x="124" y="153"/>
                  </a:lnTo>
                  <a:lnTo>
                    <a:pt x="120" y="152"/>
                  </a:lnTo>
                  <a:lnTo>
                    <a:pt x="116" y="151"/>
                  </a:lnTo>
                  <a:lnTo>
                    <a:pt x="123" y="147"/>
                  </a:lnTo>
                  <a:lnTo>
                    <a:pt x="129" y="144"/>
                  </a:lnTo>
                  <a:lnTo>
                    <a:pt x="134" y="140"/>
                  </a:lnTo>
                  <a:lnTo>
                    <a:pt x="138" y="137"/>
                  </a:lnTo>
                  <a:lnTo>
                    <a:pt x="142" y="139"/>
                  </a:lnTo>
                  <a:lnTo>
                    <a:pt x="144" y="140"/>
                  </a:lnTo>
                  <a:lnTo>
                    <a:pt x="145" y="140"/>
                  </a:lnTo>
                  <a:lnTo>
                    <a:pt x="146" y="140"/>
                  </a:lnTo>
                  <a:lnTo>
                    <a:pt x="152" y="133"/>
                  </a:lnTo>
                  <a:lnTo>
                    <a:pt x="161" y="121"/>
                  </a:lnTo>
                  <a:lnTo>
                    <a:pt x="171" y="106"/>
                  </a:lnTo>
                  <a:lnTo>
                    <a:pt x="181" y="90"/>
                  </a:lnTo>
                  <a:lnTo>
                    <a:pt x="191" y="71"/>
                  </a:lnTo>
                  <a:lnTo>
                    <a:pt x="200" y="55"/>
                  </a:lnTo>
                  <a:lnTo>
                    <a:pt x="206" y="40"/>
                  </a:lnTo>
                  <a:lnTo>
                    <a:pt x="209" y="29"/>
                  </a:lnTo>
                  <a:lnTo>
                    <a:pt x="212" y="23"/>
                  </a:lnTo>
                  <a:lnTo>
                    <a:pt x="217" y="16"/>
                  </a:lnTo>
                  <a:lnTo>
                    <a:pt x="220" y="10"/>
                  </a:lnTo>
                  <a:lnTo>
                    <a:pt x="225" y="6"/>
                  </a:lnTo>
                  <a:lnTo>
                    <a:pt x="230" y="3"/>
                  </a:lnTo>
                  <a:lnTo>
                    <a:pt x="240" y="1"/>
                  </a:lnTo>
                  <a:lnTo>
                    <a:pt x="248" y="0"/>
                  </a:lnTo>
                  <a:lnTo>
                    <a:pt x="253" y="0"/>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43" name="Freeform 364">
              <a:extLst>
                <a:ext uri="{FF2B5EF4-FFF2-40B4-BE49-F238E27FC236}">
                  <a16:creationId xmlns:a16="http://schemas.microsoft.com/office/drawing/2014/main" xmlns="" id="{33549032-5913-4051-BED0-2C148E85D865}"/>
                </a:ext>
              </a:extLst>
            </p:cNvPr>
            <p:cNvSpPr>
              <a:spLocks/>
            </p:cNvSpPr>
            <p:nvPr/>
          </p:nvSpPr>
          <p:spPr bwMode="auto">
            <a:xfrm>
              <a:off x="2765" y="890"/>
              <a:ext cx="73" cy="122"/>
            </a:xfrm>
            <a:custGeom>
              <a:avLst/>
              <a:gdLst>
                <a:gd name="T0" fmla="*/ 2 w 146"/>
                <a:gd name="T1" fmla="*/ 8 h 244"/>
                <a:gd name="T2" fmla="*/ 2 w 146"/>
                <a:gd name="T3" fmla="*/ 7 h 244"/>
                <a:gd name="T4" fmla="*/ 3 w 146"/>
                <a:gd name="T5" fmla="*/ 7 h 244"/>
                <a:gd name="T6" fmla="*/ 3 w 146"/>
                <a:gd name="T7" fmla="*/ 6 h 244"/>
                <a:gd name="T8" fmla="*/ 4 w 146"/>
                <a:gd name="T9" fmla="*/ 6 h 244"/>
                <a:gd name="T10" fmla="*/ 5 w 146"/>
                <a:gd name="T11" fmla="*/ 6 h 244"/>
                <a:gd name="T12" fmla="*/ 5 w 146"/>
                <a:gd name="T13" fmla="*/ 6 h 244"/>
                <a:gd name="T14" fmla="*/ 5 w 146"/>
                <a:gd name="T15" fmla="*/ 5 h 244"/>
                <a:gd name="T16" fmla="*/ 5 w 146"/>
                <a:gd name="T17" fmla="*/ 6 h 244"/>
                <a:gd name="T18" fmla="*/ 4 w 146"/>
                <a:gd name="T19" fmla="*/ 6 h 244"/>
                <a:gd name="T20" fmla="*/ 3 w 146"/>
                <a:gd name="T21" fmla="*/ 6 h 244"/>
                <a:gd name="T22" fmla="*/ 3 w 146"/>
                <a:gd name="T23" fmla="*/ 6 h 244"/>
                <a:gd name="T24" fmla="*/ 3 w 146"/>
                <a:gd name="T25" fmla="*/ 6 h 244"/>
                <a:gd name="T26" fmla="*/ 3 w 146"/>
                <a:gd name="T27" fmla="*/ 5 h 244"/>
                <a:gd name="T28" fmla="*/ 3 w 146"/>
                <a:gd name="T29" fmla="*/ 4 h 244"/>
                <a:gd name="T30" fmla="*/ 4 w 146"/>
                <a:gd name="T31" fmla="*/ 4 h 244"/>
                <a:gd name="T32" fmla="*/ 4 w 146"/>
                <a:gd name="T33" fmla="*/ 3 h 244"/>
                <a:gd name="T34" fmla="*/ 5 w 146"/>
                <a:gd name="T35" fmla="*/ 3 h 244"/>
                <a:gd name="T36" fmla="*/ 5 w 146"/>
                <a:gd name="T37" fmla="*/ 3 h 244"/>
                <a:gd name="T38" fmla="*/ 5 w 146"/>
                <a:gd name="T39" fmla="*/ 3 h 244"/>
                <a:gd name="T40" fmla="*/ 5 w 146"/>
                <a:gd name="T41" fmla="*/ 3 h 244"/>
                <a:gd name="T42" fmla="*/ 4 w 146"/>
                <a:gd name="T43" fmla="*/ 3 h 244"/>
                <a:gd name="T44" fmla="*/ 4 w 146"/>
                <a:gd name="T45" fmla="*/ 4 h 244"/>
                <a:gd name="T46" fmla="*/ 3 w 146"/>
                <a:gd name="T47" fmla="*/ 4 h 244"/>
                <a:gd name="T48" fmla="*/ 3 w 146"/>
                <a:gd name="T49" fmla="*/ 3 h 244"/>
                <a:gd name="T50" fmla="*/ 3 w 146"/>
                <a:gd name="T51" fmla="*/ 1 h 244"/>
                <a:gd name="T52" fmla="*/ 3 w 146"/>
                <a:gd name="T53" fmla="*/ 1 h 244"/>
                <a:gd name="T54" fmla="*/ 3 w 146"/>
                <a:gd name="T55" fmla="*/ 1 h 244"/>
                <a:gd name="T56" fmla="*/ 3 w 146"/>
                <a:gd name="T57" fmla="*/ 1 h 244"/>
                <a:gd name="T58" fmla="*/ 3 w 146"/>
                <a:gd name="T59" fmla="*/ 4 h 244"/>
                <a:gd name="T60" fmla="*/ 3 w 146"/>
                <a:gd name="T61" fmla="*/ 4 h 244"/>
                <a:gd name="T62" fmla="*/ 3 w 146"/>
                <a:gd name="T63" fmla="*/ 4 h 244"/>
                <a:gd name="T64" fmla="*/ 2 w 146"/>
                <a:gd name="T65" fmla="*/ 4 h 244"/>
                <a:gd name="T66" fmla="*/ 2 w 146"/>
                <a:gd name="T67" fmla="*/ 3 h 244"/>
                <a:gd name="T68" fmla="*/ 2 w 146"/>
                <a:gd name="T69" fmla="*/ 3 h 244"/>
                <a:gd name="T70" fmla="*/ 1 w 146"/>
                <a:gd name="T71" fmla="*/ 2 h 244"/>
                <a:gd name="T72" fmla="*/ 1 w 146"/>
                <a:gd name="T73" fmla="*/ 2 h 244"/>
                <a:gd name="T74" fmla="*/ 1 w 146"/>
                <a:gd name="T75" fmla="*/ 2 h 244"/>
                <a:gd name="T76" fmla="*/ 2 w 146"/>
                <a:gd name="T77" fmla="*/ 3 h 244"/>
                <a:gd name="T78" fmla="*/ 2 w 146"/>
                <a:gd name="T79" fmla="*/ 4 h 244"/>
                <a:gd name="T80" fmla="*/ 2 w 146"/>
                <a:gd name="T81" fmla="*/ 5 h 244"/>
                <a:gd name="T82" fmla="*/ 2 w 146"/>
                <a:gd name="T83" fmla="*/ 6 h 244"/>
                <a:gd name="T84" fmla="*/ 2 w 146"/>
                <a:gd name="T85" fmla="*/ 6 h 244"/>
                <a:gd name="T86" fmla="*/ 2 w 146"/>
                <a:gd name="T87" fmla="*/ 6 h 244"/>
                <a:gd name="T88" fmla="*/ 2 w 146"/>
                <a:gd name="T89" fmla="*/ 6 h 244"/>
                <a:gd name="T90" fmla="*/ 1 w 146"/>
                <a:gd name="T91" fmla="*/ 5 h 244"/>
                <a:gd name="T92" fmla="*/ 1 w 146"/>
                <a:gd name="T93" fmla="*/ 5 h 244"/>
                <a:gd name="T94" fmla="*/ 1 w 146"/>
                <a:gd name="T95" fmla="*/ 5 h 244"/>
                <a:gd name="T96" fmla="*/ 0 w 146"/>
                <a:gd name="T97" fmla="*/ 5 h 244"/>
                <a:gd name="T98" fmla="*/ 1 w 146"/>
                <a:gd name="T99" fmla="*/ 5 h 244"/>
                <a:gd name="T100" fmla="*/ 1 w 146"/>
                <a:gd name="T101" fmla="*/ 6 h 244"/>
                <a:gd name="T102" fmla="*/ 1 w 146"/>
                <a:gd name="T103" fmla="*/ 6 h 244"/>
                <a:gd name="T104" fmla="*/ 2 w 146"/>
                <a:gd name="T105" fmla="*/ 7 h 244"/>
                <a:gd name="T106" fmla="*/ 2 w 146"/>
                <a:gd name="T107" fmla="*/ 7 h 244"/>
                <a:gd name="T108" fmla="*/ 1 w 146"/>
                <a:gd name="T109" fmla="*/ 8 h 244"/>
                <a:gd name="T110" fmla="*/ 1 w 146"/>
                <a:gd name="T111" fmla="*/ 8 h 24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46" h="244">
                  <a:moveTo>
                    <a:pt x="31" y="240"/>
                  </a:moveTo>
                  <a:lnTo>
                    <a:pt x="39" y="230"/>
                  </a:lnTo>
                  <a:lnTo>
                    <a:pt x="48" y="216"/>
                  </a:lnTo>
                  <a:lnTo>
                    <a:pt x="57" y="204"/>
                  </a:lnTo>
                  <a:lnTo>
                    <a:pt x="61" y="195"/>
                  </a:lnTo>
                  <a:lnTo>
                    <a:pt x="69" y="195"/>
                  </a:lnTo>
                  <a:lnTo>
                    <a:pt x="80" y="193"/>
                  </a:lnTo>
                  <a:lnTo>
                    <a:pt x="92" y="190"/>
                  </a:lnTo>
                  <a:lnTo>
                    <a:pt x="106" y="185"/>
                  </a:lnTo>
                  <a:lnTo>
                    <a:pt x="117" y="180"/>
                  </a:lnTo>
                  <a:lnTo>
                    <a:pt x="128" y="175"/>
                  </a:lnTo>
                  <a:lnTo>
                    <a:pt x="136" y="170"/>
                  </a:lnTo>
                  <a:lnTo>
                    <a:pt x="139" y="167"/>
                  </a:lnTo>
                  <a:lnTo>
                    <a:pt x="141" y="161"/>
                  </a:lnTo>
                  <a:lnTo>
                    <a:pt x="142" y="159"/>
                  </a:lnTo>
                  <a:lnTo>
                    <a:pt x="140" y="159"/>
                  </a:lnTo>
                  <a:lnTo>
                    <a:pt x="136" y="161"/>
                  </a:lnTo>
                  <a:lnTo>
                    <a:pt x="131" y="163"/>
                  </a:lnTo>
                  <a:lnTo>
                    <a:pt x="123" y="167"/>
                  </a:lnTo>
                  <a:lnTo>
                    <a:pt x="114" y="170"/>
                  </a:lnTo>
                  <a:lnTo>
                    <a:pt x="103" y="175"/>
                  </a:lnTo>
                  <a:lnTo>
                    <a:pt x="92" y="179"/>
                  </a:lnTo>
                  <a:lnTo>
                    <a:pt x="81" y="183"/>
                  </a:lnTo>
                  <a:lnTo>
                    <a:pt x="73" y="185"/>
                  </a:lnTo>
                  <a:lnTo>
                    <a:pt x="67" y="186"/>
                  </a:lnTo>
                  <a:lnTo>
                    <a:pt x="71" y="175"/>
                  </a:lnTo>
                  <a:lnTo>
                    <a:pt x="77" y="159"/>
                  </a:lnTo>
                  <a:lnTo>
                    <a:pt x="83" y="142"/>
                  </a:lnTo>
                  <a:lnTo>
                    <a:pt x="85" y="133"/>
                  </a:lnTo>
                  <a:lnTo>
                    <a:pt x="92" y="127"/>
                  </a:lnTo>
                  <a:lnTo>
                    <a:pt x="100" y="121"/>
                  </a:lnTo>
                  <a:lnTo>
                    <a:pt x="109" y="114"/>
                  </a:lnTo>
                  <a:lnTo>
                    <a:pt x="118" y="104"/>
                  </a:lnTo>
                  <a:lnTo>
                    <a:pt x="128" y="96"/>
                  </a:lnTo>
                  <a:lnTo>
                    <a:pt x="136" y="89"/>
                  </a:lnTo>
                  <a:lnTo>
                    <a:pt x="141" y="84"/>
                  </a:lnTo>
                  <a:lnTo>
                    <a:pt x="145" y="79"/>
                  </a:lnTo>
                  <a:lnTo>
                    <a:pt x="146" y="74"/>
                  </a:lnTo>
                  <a:lnTo>
                    <a:pt x="146" y="71"/>
                  </a:lnTo>
                  <a:lnTo>
                    <a:pt x="144" y="71"/>
                  </a:lnTo>
                  <a:lnTo>
                    <a:pt x="139" y="76"/>
                  </a:lnTo>
                  <a:lnTo>
                    <a:pt x="134" y="79"/>
                  </a:lnTo>
                  <a:lnTo>
                    <a:pt x="129" y="85"/>
                  </a:lnTo>
                  <a:lnTo>
                    <a:pt x="122" y="91"/>
                  </a:lnTo>
                  <a:lnTo>
                    <a:pt x="114" y="96"/>
                  </a:lnTo>
                  <a:lnTo>
                    <a:pt x="106" y="102"/>
                  </a:lnTo>
                  <a:lnTo>
                    <a:pt x="98" y="108"/>
                  </a:lnTo>
                  <a:lnTo>
                    <a:pt x="91" y="112"/>
                  </a:lnTo>
                  <a:lnTo>
                    <a:pt x="86" y="115"/>
                  </a:lnTo>
                  <a:lnTo>
                    <a:pt x="87" y="94"/>
                  </a:lnTo>
                  <a:lnTo>
                    <a:pt x="88" y="61"/>
                  </a:lnTo>
                  <a:lnTo>
                    <a:pt x="90" y="27"/>
                  </a:lnTo>
                  <a:lnTo>
                    <a:pt x="88" y="8"/>
                  </a:lnTo>
                  <a:lnTo>
                    <a:pt x="87" y="1"/>
                  </a:lnTo>
                  <a:lnTo>
                    <a:pt x="86" y="0"/>
                  </a:lnTo>
                  <a:lnTo>
                    <a:pt x="85" y="2"/>
                  </a:lnTo>
                  <a:lnTo>
                    <a:pt x="84" y="10"/>
                  </a:lnTo>
                  <a:lnTo>
                    <a:pt x="81" y="32"/>
                  </a:lnTo>
                  <a:lnTo>
                    <a:pt x="79" y="68"/>
                  </a:lnTo>
                  <a:lnTo>
                    <a:pt x="76" y="103"/>
                  </a:lnTo>
                  <a:lnTo>
                    <a:pt x="71" y="125"/>
                  </a:lnTo>
                  <a:lnTo>
                    <a:pt x="69" y="127"/>
                  </a:lnTo>
                  <a:lnTo>
                    <a:pt x="67" y="126"/>
                  </a:lnTo>
                  <a:lnTo>
                    <a:pt x="65" y="123"/>
                  </a:lnTo>
                  <a:lnTo>
                    <a:pt x="64" y="117"/>
                  </a:lnTo>
                  <a:lnTo>
                    <a:pt x="63" y="111"/>
                  </a:lnTo>
                  <a:lnTo>
                    <a:pt x="58" y="103"/>
                  </a:lnTo>
                  <a:lnTo>
                    <a:pt x="54" y="94"/>
                  </a:lnTo>
                  <a:lnTo>
                    <a:pt x="47" y="84"/>
                  </a:lnTo>
                  <a:lnTo>
                    <a:pt x="40" y="73"/>
                  </a:lnTo>
                  <a:lnTo>
                    <a:pt x="33" y="64"/>
                  </a:lnTo>
                  <a:lnTo>
                    <a:pt x="26" y="58"/>
                  </a:lnTo>
                  <a:lnTo>
                    <a:pt x="22" y="55"/>
                  </a:lnTo>
                  <a:lnTo>
                    <a:pt x="17" y="55"/>
                  </a:lnTo>
                  <a:lnTo>
                    <a:pt x="18" y="58"/>
                  </a:lnTo>
                  <a:lnTo>
                    <a:pt x="23" y="64"/>
                  </a:lnTo>
                  <a:lnTo>
                    <a:pt x="29" y="73"/>
                  </a:lnTo>
                  <a:lnTo>
                    <a:pt x="37" y="86"/>
                  </a:lnTo>
                  <a:lnTo>
                    <a:pt x="46" y="103"/>
                  </a:lnTo>
                  <a:lnTo>
                    <a:pt x="55" y="119"/>
                  </a:lnTo>
                  <a:lnTo>
                    <a:pt x="60" y="132"/>
                  </a:lnTo>
                  <a:lnTo>
                    <a:pt x="60" y="144"/>
                  </a:lnTo>
                  <a:lnTo>
                    <a:pt x="57" y="159"/>
                  </a:lnTo>
                  <a:lnTo>
                    <a:pt x="54" y="172"/>
                  </a:lnTo>
                  <a:lnTo>
                    <a:pt x="50" y="180"/>
                  </a:lnTo>
                  <a:lnTo>
                    <a:pt x="48" y="183"/>
                  </a:lnTo>
                  <a:lnTo>
                    <a:pt x="46" y="183"/>
                  </a:lnTo>
                  <a:lnTo>
                    <a:pt x="43" y="179"/>
                  </a:lnTo>
                  <a:lnTo>
                    <a:pt x="39" y="174"/>
                  </a:lnTo>
                  <a:lnTo>
                    <a:pt x="35" y="169"/>
                  </a:lnTo>
                  <a:lnTo>
                    <a:pt x="31" y="164"/>
                  </a:lnTo>
                  <a:lnTo>
                    <a:pt x="25" y="157"/>
                  </a:lnTo>
                  <a:lnTo>
                    <a:pt x="19" y="151"/>
                  </a:lnTo>
                  <a:lnTo>
                    <a:pt x="14" y="145"/>
                  </a:lnTo>
                  <a:lnTo>
                    <a:pt x="8" y="139"/>
                  </a:lnTo>
                  <a:lnTo>
                    <a:pt x="3" y="134"/>
                  </a:lnTo>
                  <a:lnTo>
                    <a:pt x="1" y="131"/>
                  </a:lnTo>
                  <a:lnTo>
                    <a:pt x="0" y="130"/>
                  </a:lnTo>
                  <a:lnTo>
                    <a:pt x="2" y="136"/>
                  </a:lnTo>
                  <a:lnTo>
                    <a:pt x="8" y="145"/>
                  </a:lnTo>
                  <a:lnTo>
                    <a:pt x="14" y="154"/>
                  </a:lnTo>
                  <a:lnTo>
                    <a:pt x="19" y="163"/>
                  </a:lnTo>
                  <a:lnTo>
                    <a:pt x="26" y="172"/>
                  </a:lnTo>
                  <a:lnTo>
                    <a:pt x="32" y="182"/>
                  </a:lnTo>
                  <a:lnTo>
                    <a:pt x="34" y="187"/>
                  </a:lnTo>
                  <a:lnTo>
                    <a:pt x="35" y="194"/>
                  </a:lnTo>
                  <a:lnTo>
                    <a:pt x="35" y="206"/>
                  </a:lnTo>
                  <a:lnTo>
                    <a:pt x="33" y="220"/>
                  </a:lnTo>
                  <a:lnTo>
                    <a:pt x="27" y="231"/>
                  </a:lnTo>
                  <a:lnTo>
                    <a:pt x="23" y="239"/>
                  </a:lnTo>
                  <a:lnTo>
                    <a:pt x="23" y="244"/>
                  </a:lnTo>
                  <a:lnTo>
                    <a:pt x="26" y="244"/>
                  </a:lnTo>
                  <a:lnTo>
                    <a:pt x="31" y="240"/>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744" name="Freeform 365">
              <a:extLst>
                <a:ext uri="{FF2B5EF4-FFF2-40B4-BE49-F238E27FC236}">
                  <a16:creationId xmlns:a16="http://schemas.microsoft.com/office/drawing/2014/main" xmlns="" id="{1EF3FD6B-FF21-4AEC-955C-D8D5D3722FA2}"/>
                </a:ext>
              </a:extLst>
            </p:cNvPr>
            <p:cNvSpPr>
              <a:spLocks/>
            </p:cNvSpPr>
            <p:nvPr/>
          </p:nvSpPr>
          <p:spPr bwMode="auto">
            <a:xfrm>
              <a:off x="2432" y="924"/>
              <a:ext cx="139" cy="113"/>
            </a:xfrm>
            <a:custGeom>
              <a:avLst/>
              <a:gdLst>
                <a:gd name="T0" fmla="*/ 8 w 279"/>
                <a:gd name="T1" fmla="*/ 6 h 227"/>
                <a:gd name="T2" fmla="*/ 7 w 279"/>
                <a:gd name="T3" fmla="*/ 6 h 227"/>
                <a:gd name="T4" fmla="*/ 7 w 279"/>
                <a:gd name="T5" fmla="*/ 5 h 227"/>
                <a:gd name="T6" fmla="*/ 6 w 279"/>
                <a:gd name="T7" fmla="*/ 5 h 227"/>
                <a:gd name="T8" fmla="*/ 7 w 279"/>
                <a:gd name="T9" fmla="*/ 4 h 227"/>
                <a:gd name="T10" fmla="*/ 6 w 279"/>
                <a:gd name="T11" fmla="*/ 2 h 227"/>
                <a:gd name="T12" fmla="*/ 6 w 279"/>
                <a:gd name="T13" fmla="*/ 3 h 227"/>
                <a:gd name="T14" fmla="*/ 6 w 279"/>
                <a:gd name="T15" fmla="*/ 5 h 227"/>
                <a:gd name="T16" fmla="*/ 6 w 279"/>
                <a:gd name="T17" fmla="*/ 5 h 227"/>
                <a:gd name="T18" fmla="*/ 5 w 279"/>
                <a:gd name="T19" fmla="*/ 4 h 227"/>
                <a:gd name="T20" fmla="*/ 4 w 279"/>
                <a:gd name="T21" fmla="*/ 3 h 227"/>
                <a:gd name="T22" fmla="*/ 4 w 279"/>
                <a:gd name="T23" fmla="*/ 0 h 227"/>
                <a:gd name="T24" fmla="*/ 4 w 279"/>
                <a:gd name="T25" fmla="*/ 0 h 227"/>
                <a:gd name="T26" fmla="*/ 4 w 279"/>
                <a:gd name="T27" fmla="*/ 1 h 227"/>
                <a:gd name="T28" fmla="*/ 4 w 279"/>
                <a:gd name="T29" fmla="*/ 3 h 227"/>
                <a:gd name="T30" fmla="*/ 2 w 279"/>
                <a:gd name="T31" fmla="*/ 2 h 227"/>
                <a:gd name="T32" fmla="*/ 1 w 279"/>
                <a:gd name="T33" fmla="*/ 1 h 227"/>
                <a:gd name="T34" fmla="*/ 0 w 279"/>
                <a:gd name="T35" fmla="*/ 0 h 227"/>
                <a:gd name="T36" fmla="*/ 0 w 279"/>
                <a:gd name="T37" fmla="*/ 0 h 227"/>
                <a:gd name="T38" fmla="*/ 1 w 279"/>
                <a:gd name="T39" fmla="*/ 2 h 227"/>
                <a:gd name="T40" fmla="*/ 3 w 279"/>
                <a:gd name="T41" fmla="*/ 3 h 227"/>
                <a:gd name="T42" fmla="*/ 4 w 279"/>
                <a:gd name="T43" fmla="*/ 3 h 227"/>
                <a:gd name="T44" fmla="*/ 3 w 279"/>
                <a:gd name="T45" fmla="*/ 4 h 227"/>
                <a:gd name="T46" fmla="*/ 2 w 279"/>
                <a:gd name="T47" fmla="*/ 4 h 227"/>
                <a:gd name="T48" fmla="*/ 0 w 279"/>
                <a:gd name="T49" fmla="*/ 4 h 227"/>
                <a:gd name="T50" fmla="*/ 0 w 279"/>
                <a:gd name="T51" fmla="*/ 3 h 227"/>
                <a:gd name="T52" fmla="*/ 0 w 279"/>
                <a:gd name="T53" fmla="*/ 4 h 227"/>
                <a:gd name="T54" fmla="*/ 1 w 279"/>
                <a:gd name="T55" fmla="*/ 4 h 227"/>
                <a:gd name="T56" fmla="*/ 3 w 279"/>
                <a:gd name="T57" fmla="*/ 4 h 227"/>
                <a:gd name="T58" fmla="*/ 4 w 279"/>
                <a:gd name="T59" fmla="*/ 4 h 227"/>
                <a:gd name="T60" fmla="*/ 5 w 279"/>
                <a:gd name="T61" fmla="*/ 5 h 227"/>
                <a:gd name="T62" fmla="*/ 5 w 279"/>
                <a:gd name="T63" fmla="*/ 5 h 227"/>
                <a:gd name="T64" fmla="*/ 5 w 279"/>
                <a:gd name="T65" fmla="*/ 6 h 227"/>
                <a:gd name="T66" fmla="*/ 4 w 279"/>
                <a:gd name="T67" fmla="*/ 6 h 227"/>
                <a:gd name="T68" fmla="*/ 3 w 279"/>
                <a:gd name="T69" fmla="*/ 6 h 227"/>
                <a:gd name="T70" fmla="*/ 3 w 279"/>
                <a:gd name="T71" fmla="*/ 7 h 227"/>
                <a:gd name="T72" fmla="*/ 4 w 279"/>
                <a:gd name="T73" fmla="*/ 6 h 227"/>
                <a:gd name="T74" fmla="*/ 5 w 279"/>
                <a:gd name="T75" fmla="*/ 6 h 227"/>
                <a:gd name="T76" fmla="*/ 6 w 279"/>
                <a:gd name="T77" fmla="*/ 6 h 227"/>
                <a:gd name="T78" fmla="*/ 6 w 279"/>
                <a:gd name="T79" fmla="*/ 6 h 227"/>
                <a:gd name="T80" fmla="*/ 7 w 279"/>
                <a:gd name="T81" fmla="*/ 6 h 227"/>
                <a:gd name="T82" fmla="*/ 8 w 279"/>
                <a:gd name="T83" fmla="*/ 6 h 227"/>
                <a:gd name="T84" fmla="*/ 8 w 279"/>
                <a:gd name="T85" fmla="*/ 7 h 2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79" h="227">
                  <a:moveTo>
                    <a:pt x="279" y="227"/>
                  </a:moveTo>
                  <a:lnTo>
                    <a:pt x="273" y="222"/>
                  </a:lnTo>
                  <a:lnTo>
                    <a:pt x="266" y="212"/>
                  </a:lnTo>
                  <a:lnTo>
                    <a:pt x="259" y="205"/>
                  </a:lnTo>
                  <a:lnTo>
                    <a:pt x="255" y="201"/>
                  </a:lnTo>
                  <a:lnTo>
                    <a:pt x="252" y="200"/>
                  </a:lnTo>
                  <a:lnTo>
                    <a:pt x="249" y="196"/>
                  </a:lnTo>
                  <a:lnTo>
                    <a:pt x="243" y="194"/>
                  </a:lnTo>
                  <a:lnTo>
                    <a:pt x="237" y="191"/>
                  </a:lnTo>
                  <a:lnTo>
                    <a:pt x="232" y="187"/>
                  </a:lnTo>
                  <a:lnTo>
                    <a:pt x="226" y="184"/>
                  </a:lnTo>
                  <a:lnTo>
                    <a:pt x="221" y="180"/>
                  </a:lnTo>
                  <a:lnTo>
                    <a:pt x="219" y="177"/>
                  </a:lnTo>
                  <a:lnTo>
                    <a:pt x="221" y="156"/>
                  </a:lnTo>
                  <a:lnTo>
                    <a:pt x="225" y="132"/>
                  </a:lnTo>
                  <a:lnTo>
                    <a:pt x="226" y="110"/>
                  </a:lnTo>
                  <a:lnTo>
                    <a:pt x="225" y="94"/>
                  </a:lnTo>
                  <a:lnTo>
                    <a:pt x="222" y="87"/>
                  </a:lnTo>
                  <a:lnTo>
                    <a:pt x="221" y="87"/>
                  </a:lnTo>
                  <a:lnTo>
                    <a:pt x="220" y="93"/>
                  </a:lnTo>
                  <a:lnTo>
                    <a:pt x="221" y="101"/>
                  </a:lnTo>
                  <a:lnTo>
                    <a:pt x="219" y="116"/>
                  </a:lnTo>
                  <a:lnTo>
                    <a:pt x="214" y="139"/>
                  </a:lnTo>
                  <a:lnTo>
                    <a:pt x="208" y="161"/>
                  </a:lnTo>
                  <a:lnTo>
                    <a:pt x="205" y="174"/>
                  </a:lnTo>
                  <a:lnTo>
                    <a:pt x="200" y="171"/>
                  </a:lnTo>
                  <a:lnTo>
                    <a:pt x="195" y="164"/>
                  </a:lnTo>
                  <a:lnTo>
                    <a:pt x="188" y="156"/>
                  </a:lnTo>
                  <a:lnTo>
                    <a:pt x="181" y="148"/>
                  </a:lnTo>
                  <a:lnTo>
                    <a:pt x="173" y="140"/>
                  </a:lnTo>
                  <a:lnTo>
                    <a:pt x="166" y="132"/>
                  </a:lnTo>
                  <a:lnTo>
                    <a:pt x="160" y="127"/>
                  </a:lnTo>
                  <a:lnTo>
                    <a:pt x="157" y="124"/>
                  </a:lnTo>
                  <a:lnTo>
                    <a:pt x="158" y="97"/>
                  </a:lnTo>
                  <a:lnTo>
                    <a:pt x="156" y="61"/>
                  </a:lnTo>
                  <a:lnTo>
                    <a:pt x="151" y="27"/>
                  </a:lnTo>
                  <a:lnTo>
                    <a:pt x="144" y="5"/>
                  </a:lnTo>
                  <a:lnTo>
                    <a:pt x="139" y="0"/>
                  </a:lnTo>
                  <a:lnTo>
                    <a:pt x="139" y="3"/>
                  </a:lnTo>
                  <a:lnTo>
                    <a:pt x="139" y="12"/>
                  </a:lnTo>
                  <a:lnTo>
                    <a:pt x="142" y="22"/>
                  </a:lnTo>
                  <a:lnTo>
                    <a:pt x="144" y="40"/>
                  </a:lnTo>
                  <a:lnTo>
                    <a:pt x="146" y="67"/>
                  </a:lnTo>
                  <a:lnTo>
                    <a:pt x="146" y="95"/>
                  </a:lnTo>
                  <a:lnTo>
                    <a:pt x="144" y="113"/>
                  </a:lnTo>
                  <a:lnTo>
                    <a:pt x="133" y="104"/>
                  </a:lnTo>
                  <a:lnTo>
                    <a:pt x="115" y="93"/>
                  </a:lnTo>
                  <a:lnTo>
                    <a:pt x="95" y="79"/>
                  </a:lnTo>
                  <a:lnTo>
                    <a:pt x="74" y="63"/>
                  </a:lnTo>
                  <a:lnTo>
                    <a:pt x="53" y="49"/>
                  </a:lnTo>
                  <a:lnTo>
                    <a:pt x="36" y="35"/>
                  </a:lnTo>
                  <a:lnTo>
                    <a:pt x="22" y="26"/>
                  </a:lnTo>
                  <a:lnTo>
                    <a:pt x="16" y="20"/>
                  </a:lnTo>
                  <a:lnTo>
                    <a:pt x="13" y="17"/>
                  </a:lnTo>
                  <a:lnTo>
                    <a:pt x="12" y="18"/>
                  </a:lnTo>
                  <a:lnTo>
                    <a:pt x="14" y="23"/>
                  </a:lnTo>
                  <a:lnTo>
                    <a:pt x="21" y="31"/>
                  </a:lnTo>
                  <a:lnTo>
                    <a:pt x="29" y="40"/>
                  </a:lnTo>
                  <a:lnTo>
                    <a:pt x="42" y="50"/>
                  </a:lnTo>
                  <a:lnTo>
                    <a:pt x="59" y="64"/>
                  </a:lnTo>
                  <a:lnTo>
                    <a:pt x="77" y="79"/>
                  </a:lnTo>
                  <a:lnTo>
                    <a:pt x="97" y="94"/>
                  </a:lnTo>
                  <a:lnTo>
                    <a:pt x="113" y="106"/>
                  </a:lnTo>
                  <a:lnTo>
                    <a:pt x="127" y="117"/>
                  </a:lnTo>
                  <a:lnTo>
                    <a:pt x="136" y="123"/>
                  </a:lnTo>
                  <a:lnTo>
                    <a:pt x="143" y="126"/>
                  </a:lnTo>
                  <a:lnTo>
                    <a:pt x="141" y="127"/>
                  </a:lnTo>
                  <a:lnTo>
                    <a:pt x="134" y="127"/>
                  </a:lnTo>
                  <a:lnTo>
                    <a:pt x="122" y="128"/>
                  </a:lnTo>
                  <a:lnTo>
                    <a:pt x="112" y="131"/>
                  </a:lnTo>
                  <a:lnTo>
                    <a:pt x="98" y="132"/>
                  </a:lnTo>
                  <a:lnTo>
                    <a:pt x="82" y="133"/>
                  </a:lnTo>
                  <a:lnTo>
                    <a:pt x="63" y="132"/>
                  </a:lnTo>
                  <a:lnTo>
                    <a:pt x="46" y="131"/>
                  </a:lnTo>
                  <a:lnTo>
                    <a:pt x="31" y="128"/>
                  </a:lnTo>
                  <a:lnTo>
                    <a:pt x="17" y="125"/>
                  </a:lnTo>
                  <a:lnTo>
                    <a:pt x="8" y="120"/>
                  </a:lnTo>
                  <a:lnTo>
                    <a:pt x="0" y="114"/>
                  </a:lnTo>
                  <a:lnTo>
                    <a:pt x="0" y="118"/>
                  </a:lnTo>
                  <a:lnTo>
                    <a:pt x="5" y="124"/>
                  </a:lnTo>
                  <a:lnTo>
                    <a:pt x="12" y="131"/>
                  </a:lnTo>
                  <a:lnTo>
                    <a:pt x="20" y="133"/>
                  </a:lnTo>
                  <a:lnTo>
                    <a:pt x="35" y="135"/>
                  </a:lnTo>
                  <a:lnTo>
                    <a:pt x="53" y="138"/>
                  </a:lnTo>
                  <a:lnTo>
                    <a:pt x="74" y="140"/>
                  </a:lnTo>
                  <a:lnTo>
                    <a:pt x="95" y="141"/>
                  </a:lnTo>
                  <a:lnTo>
                    <a:pt x="113" y="142"/>
                  </a:lnTo>
                  <a:lnTo>
                    <a:pt x="128" y="143"/>
                  </a:lnTo>
                  <a:lnTo>
                    <a:pt x="136" y="143"/>
                  </a:lnTo>
                  <a:lnTo>
                    <a:pt x="142" y="144"/>
                  </a:lnTo>
                  <a:lnTo>
                    <a:pt x="149" y="149"/>
                  </a:lnTo>
                  <a:lnTo>
                    <a:pt x="156" y="156"/>
                  </a:lnTo>
                  <a:lnTo>
                    <a:pt x="164" y="163"/>
                  </a:lnTo>
                  <a:lnTo>
                    <a:pt x="172" y="171"/>
                  </a:lnTo>
                  <a:lnTo>
                    <a:pt x="179" y="178"/>
                  </a:lnTo>
                  <a:lnTo>
                    <a:pt x="183" y="182"/>
                  </a:lnTo>
                  <a:lnTo>
                    <a:pt x="187" y="186"/>
                  </a:lnTo>
                  <a:lnTo>
                    <a:pt x="177" y="189"/>
                  </a:lnTo>
                  <a:lnTo>
                    <a:pt x="166" y="194"/>
                  </a:lnTo>
                  <a:lnTo>
                    <a:pt x="153" y="200"/>
                  </a:lnTo>
                  <a:lnTo>
                    <a:pt x="141" y="205"/>
                  </a:lnTo>
                  <a:lnTo>
                    <a:pt x="128" y="211"/>
                  </a:lnTo>
                  <a:lnTo>
                    <a:pt x="116" y="215"/>
                  </a:lnTo>
                  <a:lnTo>
                    <a:pt x="107" y="218"/>
                  </a:lnTo>
                  <a:lnTo>
                    <a:pt x="99" y="219"/>
                  </a:lnTo>
                  <a:lnTo>
                    <a:pt x="92" y="220"/>
                  </a:lnTo>
                  <a:lnTo>
                    <a:pt x="93" y="223"/>
                  </a:lnTo>
                  <a:lnTo>
                    <a:pt x="100" y="225"/>
                  </a:lnTo>
                  <a:lnTo>
                    <a:pt x="113" y="224"/>
                  </a:lnTo>
                  <a:lnTo>
                    <a:pt x="121" y="222"/>
                  </a:lnTo>
                  <a:lnTo>
                    <a:pt x="133" y="219"/>
                  </a:lnTo>
                  <a:lnTo>
                    <a:pt x="145" y="215"/>
                  </a:lnTo>
                  <a:lnTo>
                    <a:pt x="159" y="210"/>
                  </a:lnTo>
                  <a:lnTo>
                    <a:pt x="172" y="207"/>
                  </a:lnTo>
                  <a:lnTo>
                    <a:pt x="183" y="202"/>
                  </a:lnTo>
                  <a:lnTo>
                    <a:pt x="192" y="199"/>
                  </a:lnTo>
                  <a:lnTo>
                    <a:pt x="198" y="196"/>
                  </a:lnTo>
                  <a:lnTo>
                    <a:pt x="205" y="194"/>
                  </a:lnTo>
                  <a:lnTo>
                    <a:pt x="212" y="194"/>
                  </a:lnTo>
                  <a:lnTo>
                    <a:pt x="219" y="197"/>
                  </a:lnTo>
                  <a:lnTo>
                    <a:pt x="228" y="203"/>
                  </a:lnTo>
                  <a:lnTo>
                    <a:pt x="234" y="207"/>
                  </a:lnTo>
                  <a:lnTo>
                    <a:pt x="241" y="211"/>
                  </a:lnTo>
                  <a:lnTo>
                    <a:pt x="249" y="215"/>
                  </a:lnTo>
                  <a:lnTo>
                    <a:pt x="257" y="219"/>
                  </a:lnTo>
                  <a:lnTo>
                    <a:pt x="264" y="223"/>
                  </a:lnTo>
                  <a:lnTo>
                    <a:pt x="271" y="225"/>
                  </a:lnTo>
                  <a:lnTo>
                    <a:pt x="275" y="227"/>
                  </a:lnTo>
                  <a:lnTo>
                    <a:pt x="279" y="227"/>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Tree>
  </p:cSld>
  <p:clrMapOvr>
    <a:masterClrMapping/>
  </p:clrMapOvr>
  <p:transition>
    <p:wheel spokes="8"/>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48474"/>
                                        </p:tgtEl>
                                        <p:attrNameLst>
                                          <p:attrName>style.visibility</p:attrName>
                                        </p:attrNameLst>
                                      </p:cBhvr>
                                      <p:to>
                                        <p:strVal val="visible"/>
                                      </p:to>
                                    </p:set>
                                    <p:anim calcmode="lin" valueType="num">
                                      <p:cBhvr additive="base">
                                        <p:cTn id="7" dur="500" fill="hold"/>
                                        <p:tgtEl>
                                          <p:spTgt spid="48474"/>
                                        </p:tgtEl>
                                        <p:attrNameLst>
                                          <p:attrName>ppt_x</p:attrName>
                                        </p:attrNameLst>
                                      </p:cBhvr>
                                      <p:tavLst>
                                        <p:tav tm="0">
                                          <p:val>
                                            <p:strVal val="#ppt_x"/>
                                          </p:val>
                                        </p:tav>
                                        <p:tav tm="100000">
                                          <p:val>
                                            <p:strVal val="#ppt_x"/>
                                          </p:val>
                                        </p:tav>
                                      </p:tavLst>
                                    </p:anim>
                                    <p:anim calcmode="lin" valueType="num">
                                      <p:cBhvr additive="base">
                                        <p:cTn id="8" dur="500" fill="hold"/>
                                        <p:tgtEl>
                                          <p:spTgt spid="4847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474" grpId="0" animBg="1"/>
    </p:bldLst>
  </p:timing>
</p:sld>
</file>

<file path=ppt/slides/slide1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6626" name="Rectangle 2">
            <a:extLst>
              <a:ext uri="{FF2B5EF4-FFF2-40B4-BE49-F238E27FC236}">
                <a16:creationId xmlns:a16="http://schemas.microsoft.com/office/drawing/2014/main" xmlns="" id="{D3224A90-C606-4A31-819D-F20B82B818E4}"/>
              </a:ext>
            </a:extLst>
          </p:cNvPr>
          <p:cNvSpPr>
            <a:spLocks noGrp="1" noChangeArrowheads="1"/>
          </p:cNvSpPr>
          <p:nvPr>
            <p:ph type="ctrTitle"/>
          </p:nvPr>
        </p:nvSpPr>
        <p:spPr>
          <a:xfrm>
            <a:off x="304800" y="1752600"/>
            <a:ext cx="2971800" cy="381000"/>
          </a:xfrm>
          <a:noFill/>
        </p:spPr>
        <p:txBody>
          <a:bodyPr lIns="0" tIns="0" rIns="0" bIns="0"/>
          <a:lstStyle/>
          <a:p>
            <a:pPr algn="l" eaLnBrk="1" hangingPunct="1"/>
            <a:r>
              <a:rPr lang="en-US" altLang="en-US" sz="2800" b="1">
                <a:solidFill>
                  <a:srgbClr val="0000CC"/>
                </a:solidFill>
                <a:latin typeface="Times New Roman" panose="02020603050405020304" pitchFamily="18" charset="0"/>
              </a:rPr>
              <a:t> </a:t>
            </a:r>
            <a:r>
              <a:rPr lang="en-US" altLang="en-US" sz="2800" b="1" u="sng">
                <a:solidFill>
                  <a:srgbClr val="0000CC"/>
                </a:solidFill>
                <a:latin typeface="Times New Roman" panose="02020603050405020304" pitchFamily="18" charset="0"/>
              </a:rPr>
              <a:t>TÌM HIỂU BÀI:</a:t>
            </a:r>
            <a:endParaRPr lang="en-US" altLang="en-US" sz="3600">
              <a:latin typeface="Times New Roman" panose="02020603050405020304" pitchFamily="18" charset="0"/>
            </a:endParaRPr>
          </a:p>
        </p:txBody>
      </p:sp>
      <p:grpSp>
        <p:nvGrpSpPr>
          <p:cNvPr id="26627" name="Group 5">
            <a:extLst>
              <a:ext uri="{FF2B5EF4-FFF2-40B4-BE49-F238E27FC236}">
                <a16:creationId xmlns:a16="http://schemas.microsoft.com/office/drawing/2014/main" xmlns="" id="{45C99D61-D7CC-4C1D-8876-4574B48772DB}"/>
              </a:ext>
            </a:extLst>
          </p:cNvPr>
          <p:cNvGrpSpPr>
            <a:grpSpLocks/>
          </p:cNvGrpSpPr>
          <p:nvPr/>
        </p:nvGrpSpPr>
        <p:grpSpPr bwMode="auto">
          <a:xfrm>
            <a:off x="-152400" y="-152400"/>
            <a:ext cx="9372600" cy="7010400"/>
            <a:chOff x="48" y="0"/>
            <a:chExt cx="5664" cy="4224"/>
          </a:xfrm>
        </p:grpSpPr>
        <p:sp>
          <p:nvSpPr>
            <p:cNvPr id="26634" name="Line 6">
              <a:extLst>
                <a:ext uri="{FF2B5EF4-FFF2-40B4-BE49-F238E27FC236}">
                  <a16:creationId xmlns:a16="http://schemas.microsoft.com/office/drawing/2014/main" xmlns="" id="{ED5ED2E6-0A75-4BD2-A9AC-556EC58DB6A2}"/>
                </a:ext>
              </a:extLst>
            </p:cNvPr>
            <p:cNvSpPr>
              <a:spLocks noChangeShapeType="1"/>
            </p:cNvSpPr>
            <p:nvPr/>
          </p:nvSpPr>
          <p:spPr bwMode="auto">
            <a:xfrm>
              <a:off x="288" y="1104"/>
              <a:ext cx="0" cy="2880"/>
            </a:xfrm>
            <a:prstGeom prst="line">
              <a:avLst/>
            </a:prstGeom>
            <a:noFill/>
            <a:ln w="57150">
              <a:pattFill prst="solidDmnd">
                <a:fgClr>
                  <a:srgbClr val="FFFF00"/>
                </a:fgClr>
                <a:bgClr>
                  <a:srgbClr val="27D988"/>
                </a:bgClr>
              </a:patt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a:p>
          </p:txBody>
        </p:sp>
        <p:sp>
          <p:nvSpPr>
            <p:cNvPr id="26635" name="Line 7">
              <a:extLst>
                <a:ext uri="{FF2B5EF4-FFF2-40B4-BE49-F238E27FC236}">
                  <a16:creationId xmlns:a16="http://schemas.microsoft.com/office/drawing/2014/main" xmlns="" id="{A6C6B077-D51B-4235-9EF5-419F6B259F5F}"/>
                </a:ext>
              </a:extLst>
            </p:cNvPr>
            <p:cNvSpPr>
              <a:spLocks noChangeShapeType="1"/>
            </p:cNvSpPr>
            <p:nvPr/>
          </p:nvSpPr>
          <p:spPr bwMode="auto">
            <a:xfrm>
              <a:off x="5472" y="288"/>
              <a:ext cx="0" cy="2928"/>
            </a:xfrm>
            <a:prstGeom prst="line">
              <a:avLst/>
            </a:prstGeom>
            <a:noFill/>
            <a:ln w="57150">
              <a:pattFill prst="solidDmnd">
                <a:fgClr>
                  <a:srgbClr val="FFFF00"/>
                </a:fgClr>
                <a:bgClr>
                  <a:srgbClr val="27D988"/>
                </a:bgClr>
              </a:patt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a:p>
          </p:txBody>
        </p:sp>
        <p:sp>
          <p:nvSpPr>
            <p:cNvPr id="26636" name="Line 8">
              <a:extLst>
                <a:ext uri="{FF2B5EF4-FFF2-40B4-BE49-F238E27FC236}">
                  <a16:creationId xmlns:a16="http://schemas.microsoft.com/office/drawing/2014/main" xmlns="" id="{33686DED-BE27-4193-BA9B-8F4C15FB9E5E}"/>
                </a:ext>
              </a:extLst>
            </p:cNvPr>
            <p:cNvSpPr>
              <a:spLocks noChangeShapeType="1"/>
            </p:cNvSpPr>
            <p:nvPr/>
          </p:nvSpPr>
          <p:spPr bwMode="auto">
            <a:xfrm>
              <a:off x="192" y="432"/>
              <a:ext cx="0" cy="2880"/>
            </a:xfrm>
            <a:prstGeom prst="line">
              <a:avLst/>
            </a:prstGeom>
            <a:noFill/>
            <a:ln w="57150">
              <a:pattFill prst="plaid">
                <a:fgClr>
                  <a:srgbClr val="FF0066"/>
                </a:fgClr>
                <a:bgClr>
                  <a:srgbClr val="27D988"/>
                </a:bgClr>
              </a:patt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a:p>
          </p:txBody>
        </p:sp>
        <p:sp>
          <p:nvSpPr>
            <p:cNvPr id="26637" name="Line 9">
              <a:extLst>
                <a:ext uri="{FF2B5EF4-FFF2-40B4-BE49-F238E27FC236}">
                  <a16:creationId xmlns:a16="http://schemas.microsoft.com/office/drawing/2014/main" xmlns="" id="{35DDF376-D4E9-450F-92ED-E43FE7802B15}"/>
                </a:ext>
              </a:extLst>
            </p:cNvPr>
            <p:cNvSpPr>
              <a:spLocks noChangeShapeType="1"/>
            </p:cNvSpPr>
            <p:nvPr/>
          </p:nvSpPr>
          <p:spPr bwMode="auto">
            <a:xfrm>
              <a:off x="5568" y="1008"/>
              <a:ext cx="0" cy="2928"/>
            </a:xfrm>
            <a:prstGeom prst="line">
              <a:avLst/>
            </a:prstGeom>
            <a:noFill/>
            <a:ln w="57150">
              <a:pattFill prst="plaid">
                <a:fgClr>
                  <a:srgbClr val="FF0066"/>
                </a:fgClr>
                <a:bgClr>
                  <a:srgbClr val="27D988"/>
                </a:bgClr>
              </a:patt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a:p>
          </p:txBody>
        </p:sp>
        <p:grpSp>
          <p:nvGrpSpPr>
            <p:cNvPr id="26638" name="Group 10">
              <a:extLst>
                <a:ext uri="{FF2B5EF4-FFF2-40B4-BE49-F238E27FC236}">
                  <a16:creationId xmlns:a16="http://schemas.microsoft.com/office/drawing/2014/main" xmlns="" id="{B6D5274F-2E44-49B1-8999-D0E1AF7F961A}"/>
                </a:ext>
              </a:extLst>
            </p:cNvPr>
            <p:cNvGrpSpPr>
              <a:grpSpLocks/>
            </p:cNvGrpSpPr>
            <p:nvPr/>
          </p:nvGrpSpPr>
          <p:grpSpPr bwMode="auto">
            <a:xfrm>
              <a:off x="48" y="0"/>
              <a:ext cx="5664" cy="4224"/>
              <a:chOff x="48" y="0"/>
              <a:chExt cx="5664" cy="4272"/>
            </a:xfrm>
          </p:grpSpPr>
          <p:pic>
            <p:nvPicPr>
              <p:cNvPr id="26639" name="Picture 11" descr="BAR01">
                <a:extLst>
                  <a:ext uri="{FF2B5EF4-FFF2-40B4-BE49-F238E27FC236}">
                    <a16:creationId xmlns:a16="http://schemas.microsoft.com/office/drawing/2014/main" xmlns="" id="{6D894080-751A-46F5-B7B1-D3AF916F3612}"/>
                  </a:ext>
                </a:extLst>
              </p:cNvPr>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336" y="4032"/>
                <a:ext cx="5088" cy="2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640" name="Picture 12" descr="BAR01">
                <a:extLst>
                  <a:ext uri="{FF2B5EF4-FFF2-40B4-BE49-F238E27FC236}">
                    <a16:creationId xmlns:a16="http://schemas.microsoft.com/office/drawing/2014/main" xmlns="" id="{42787B85-ACA3-4858-A5C5-C5128EA62694}"/>
                  </a:ext>
                </a:extLst>
              </p:cNvPr>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336" y="48"/>
                <a:ext cx="5088" cy="2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9165" name="AutoShape 13">
                <a:extLst>
                  <a:ext uri="{FF2B5EF4-FFF2-40B4-BE49-F238E27FC236}">
                    <a16:creationId xmlns:a16="http://schemas.microsoft.com/office/drawing/2014/main" xmlns="" id="{15790C69-E553-402F-9F39-10DE1AE15023}"/>
                  </a:ext>
                </a:extLst>
              </p:cNvPr>
              <p:cNvSpPr>
                <a:spLocks noChangeArrowheads="1"/>
              </p:cNvSpPr>
              <p:nvPr/>
            </p:nvSpPr>
            <p:spPr bwMode="auto">
              <a:xfrm>
                <a:off x="48" y="48"/>
                <a:ext cx="336" cy="336"/>
              </a:xfrm>
              <a:prstGeom prst="star5">
                <a:avLst/>
              </a:prstGeom>
              <a:solidFill>
                <a:srgbClr val="FFFF00"/>
              </a:solidFill>
              <a:ln w="38100" cmpd="dbl" algn="ctr">
                <a:solidFill>
                  <a:srgbClr val="0099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eaLnBrk="1" hangingPunct="1">
                  <a:defRPr/>
                </a:pPr>
                <a:endParaRPr lang="en-US"/>
              </a:p>
            </p:txBody>
          </p:sp>
          <p:sp>
            <p:nvSpPr>
              <p:cNvPr id="49166" name="AutoShape 14">
                <a:extLst>
                  <a:ext uri="{FF2B5EF4-FFF2-40B4-BE49-F238E27FC236}">
                    <a16:creationId xmlns:a16="http://schemas.microsoft.com/office/drawing/2014/main" xmlns="" id="{AAFBB051-8C0C-4457-A118-E1E1745F324A}"/>
                  </a:ext>
                </a:extLst>
              </p:cNvPr>
              <p:cNvSpPr>
                <a:spLocks noChangeArrowheads="1"/>
              </p:cNvSpPr>
              <p:nvPr/>
            </p:nvSpPr>
            <p:spPr bwMode="auto">
              <a:xfrm>
                <a:off x="5376" y="3936"/>
                <a:ext cx="336" cy="336"/>
              </a:xfrm>
              <a:prstGeom prst="star5">
                <a:avLst/>
              </a:prstGeom>
              <a:solidFill>
                <a:srgbClr val="FFFF00"/>
              </a:solidFill>
              <a:ln w="38100" cmpd="dbl" algn="ctr">
                <a:solidFill>
                  <a:srgbClr val="0099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eaLnBrk="1" hangingPunct="1">
                  <a:defRPr/>
                </a:pPr>
                <a:endParaRPr lang="en-US"/>
              </a:p>
            </p:txBody>
          </p:sp>
          <p:sp>
            <p:nvSpPr>
              <p:cNvPr id="49167" name="AutoShape 15">
                <a:extLst>
                  <a:ext uri="{FF2B5EF4-FFF2-40B4-BE49-F238E27FC236}">
                    <a16:creationId xmlns:a16="http://schemas.microsoft.com/office/drawing/2014/main" xmlns="" id="{BA6A4E65-19C9-45D3-AB29-95CAD9DBC7A3}"/>
                  </a:ext>
                </a:extLst>
              </p:cNvPr>
              <p:cNvSpPr>
                <a:spLocks noChangeArrowheads="1"/>
              </p:cNvSpPr>
              <p:nvPr/>
            </p:nvSpPr>
            <p:spPr bwMode="auto">
              <a:xfrm>
                <a:off x="5376" y="0"/>
                <a:ext cx="336" cy="336"/>
              </a:xfrm>
              <a:prstGeom prst="star5">
                <a:avLst/>
              </a:prstGeom>
              <a:solidFill>
                <a:srgbClr val="FFFF00"/>
              </a:solidFill>
              <a:ln w="38100" cmpd="dbl" algn="ctr">
                <a:solidFill>
                  <a:srgbClr val="0099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eaLnBrk="1" hangingPunct="1">
                  <a:defRPr/>
                </a:pPr>
                <a:endParaRPr lang="en-US"/>
              </a:p>
            </p:txBody>
          </p:sp>
          <p:sp>
            <p:nvSpPr>
              <p:cNvPr id="49168" name="AutoShape 16">
                <a:extLst>
                  <a:ext uri="{FF2B5EF4-FFF2-40B4-BE49-F238E27FC236}">
                    <a16:creationId xmlns:a16="http://schemas.microsoft.com/office/drawing/2014/main" xmlns="" id="{770100AB-B50C-46FF-93DD-A52B9A6EAE23}"/>
                  </a:ext>
                </a:extLst>
              </p:cNvPr>
              <p:cNvSpPr>
                <a:spLocks noChangeArrowheads="1"/>
              </p:cNvSpPr>
              <p:nvPr/>
            </p:nvSpPr>
            <p:spPr bwMode="auto">
              <a:xfrm>
                <a:off x="48" y="3936"/>
                <a:ext cx="336" cy="336"/>
              </a:xfrm>
              <a:prstGeom prst="star5">
                <a:avLst/>
              </a:prstGeom>
              <a:solidFill>
                <a:srgbClr val="FFFF00"/>
              </a:solidFill>
              <a:ln w="38100" cmpd="dbl" algn="ctr">
                <a:solidFill>
                  <a:srgbClr val="0099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eaLnBrk="1" hangingPunct="1">
                  <a:defRPr/>
                </a:pPr>
                <a:endParaRPr lang="en-US"/>
              </a:p>
            </p:txBody>
          </p:sp>
        </p:grpSp>
      </p:grpSp>
      <p:sp>
        <p:nvSpPr>
          <p:cNvPr id="49175" name="AutoShape 23">
            <a:extLst>
              <a:ext uri="{FF2B5EF4-FFF2-40B4-BE49-F238E27FC236}">
                <a16:creationId xmlns:a16="http://schemas.microsoft.com/office/drawing/2014/main" xmlns="" id="{F849A675-9B94-440D-8CE2-939150A821B5}"/>
              </a:ext>
            </a:extLst>
          </p:cNvPr>
          <p:cNvSpPr>
            <a:spLocks noChangeArrowheads="1"/>
          </p:cNvSpPr>
          <p:nvPr/>
        </p:nvSpPr>
        <p:spPr bwMode="auto">
          <a:xfrm>
            <a:off x="228600" y="2514600"/>
            <a:ext cx="8305800" cy="914400"/>
          </a:xfrm>
          <a:prstGeom prst="cloudCallout">
            <a:avLst>
              <a:gd name="adj1" fmla="val 19306"/>
              <a:gd name="adj2" fmla="val 104690"/>
            </a:avLst>
          </a:prstGeom>
          <a:solidFill>
            <a:schemeClr val="accent1"/>
          </a:solidFill>
          <a:ln w="9525">
            <a:solidFill>
              <a:schemeClr val="tx1"/>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r>
              <a:rPr lang="en-US" altLang="en-US" sz="2800"/>
              <a:t>Đọc đoạn 2+3. </a:t>
            </a:r>
          </a:p>
        </p:txBody>
      </p:sp>
      <p:sp>
        <p:nvSpPr>
          <p:cNvPr id="26629" name="Text Box 26">
            <a:extLst>
              <a:ext uri="{FF2B5EF4-FFF2-40B4-BE49-F238E27FC236}">
                <a16:creationId xmlns:a16="http://schemas.microsoft.com/office/drawing/2014/main" xmlns="" id="{1BA5F7E4-82AF-4116-848F-F26F60561F2C}"/>
              </a:ext>
            </a:extLst>
          </p:cNvPr>
          <p:cNvSpPr txBox="1">
            <a:spLocks noChangeArrowheads="1"/>
          </p:cNvSpPr>
          <p:nvPr/>
        </p:nvSpPr>
        <p:spPr bwMode="auto">
          <a:xfrm>
            <a:off x="4495800" y="1325563"/>
            <a:ext cx="3276600" cy="4270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spcBef>
                <a:spcPct val="50000"/>
              </a:spcBef>
            </a:pPr>
            <a:r>
              <a:rPr lang="en-US" altLang="en-US" sz="2200" i="1"/>
              <a:t>Theo Nguyễn Tuân</a:t>
            </a:r>
          </a:p>
        </p:txBody>
      </p:sp>
      <p:sp>
        <p:nvSpPr>
          <p:cNvPr id="26630" name="Line 27">
            <a:extLst>
              <a:ext uri="{FF2B5EF4-FFF2-40B4-BE49-F238E27FC236}">
                <a16:creationId xmlns:a16="http://schemas.microsoft.com/office/drawing/2014/main" xmlns="" id="{00FE5935-49E6-433F-B8B8-C2881CD9B3FF}"/>
              </a:ext>
            </a:extLst>
          </p:cNvPr>
          <p:cNvSpPr>
            <a:spLocks noChangeShapeType="1"/>
          </p:cNvSpPr>
          <p:nvPr/>
        </p:nvSpPr>
        <p:spPr bwMode="auto">
          <a:xfrm flipV="1">
            <a:off x="228600" y="1295400"/>
            <a:ext cx="8610600" cy="0"/>
          </a:xfrm>
          <a:prstGeom prst="line">
            <a:avLst/>
          </a:prstGeom>
          <a:noFill/>
          <a:ln w="28575">
            <a:solidFill>
              <a:schemeClr val="accent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sp>
        <p:nvSpPr>
          <p:cNvPr id="26631" name="Line 28">
            <a:extLst>
              <a:ext uri="{FF2B5EF4-FFF2-40B4-BE49-F238E27FC236}">
                <a16:creationId xmlns:a16="http://schemas.microsoft.com/office/drawing/2014/main" xmlns="" id="{8D282CF5-3CC9-4052-8113-6CD14A6FA436}"/>
              </a:ext>
            </a:extLst>
          </p:cNvPr>
          <p:cNvSpPr>
            <a:spLocks noChangeShapeType="1"/>
          </p:cNvSpPr>
          <p:nvPr/>
        </p:nvSpPr>
        <p:spPr bwMode="auto">
          <a:xfrm flipV="1">
            <a:off x="461963" y="1371600"/>
            <a:ext cx="8610600" cy="0"/>
          </a:xfrm>
          <a:prstGeom prst="line">
            <a:avLst/>
          </a:prstGeom>
          <a:noFill/>
          <a:ln w="28575">
            <a:solidFill>
              <a:srgbClr val="99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sp>
        <p:nvSpPr>
          <p:cNvPr id="26632" name="WordArt 31">
            <a:extLst>
              <a:ext uri="{FF2B5EF4-FFF2-40B4-BE49-F238E27FC236}">
                <a16:creationId xmlns:a16="http://schemas.microsoft.com/office/drawing/2014/main" xmlns="" id="{9875A614-D568-4993-9696-8E3F7ABDA6B5}"/>
              </a:ext>
            </a:extLst>
          </p:cNvPr>
          <p:cNvSpPr>
            <a:spLocks noChangeArrowheads="1" noChangeShapeType="1" noTextEdit="1"/>
          </p:cNvSpPr>
          <p:nvPr/>
        </p:nvSpPr>
        <p:spPr bwMode="auto">
          <a:xfrm>
            <a:off x="3119438" y="938213"/>
            <a:ext cx="2452687" cy="338137"/>
          </a:xfrm>
          <a:prstGeom prst="rect">
            <a:avLst/>
          </a:prstGeom>
        </p:spPr>
        <p:txBody>
          <a:bodyPr wrap="none" fromWordArt="1">
            <a:prstTxWarp prst="textPlain">
              <a:avLst>
                <a:gd name="adj" fmla="val 50000"/>
              </a:avLst>
            </a:prstTxWarp>
          </a:bodyPr>
          <a:lstStyle/>
          <a:p>
            <a:pPr algn="ctr"/>
            <a:r>
              <a:rPr lang="en-US" sz="2800" kern="10">
                <a:ln w="9525">
                  <a:solidFill>
                    <a:srgbClr val="D60093"/>
                  </a:solidFill>
                  <a:round/>
                  <a:headEnd/>
                  <a:tailEnd/>
                </a:ln>
                <a:solidFill>
                  <a:srgbClr val="FF0000"/>
                </a:solidFill>
                <a:cs typeface="Times New Roman" panose="02020603050405020304" pitchFamily="18" charset="0"/>
              </a:rPr>
              <a:t>Tranh làng Hồ</a:t>
            </a:r>
          </a:p>
        </p:txBody>
      </p:sp>
      <p:sp>
        <p:nvSpPr>
          <p:cNvPr id="26633" name="Text Box 6">
            <a:extLst>
              <a:ext uri="{FF2B5EF4-FFF2-40B4-BE49-F238E27FC236}">
                <a16:creationId xmlns:a16="http://schemas.microsoft.com/office/drawing/2014/main" xmlns="" id="{4F97E8D7-F5C6-4D4E-8556-36ECDAD88EA7}"/>
              </a:ext>
            </a:extLst>
          </p:cNvPr>
          <p:cNvSpPr txBox="1">
            <a:spLocks noChangeArrowheads="1"/>
          </p:cNvSpPr>
          <p:nvPr/>
        </p:nvSpPr>
        <p:spPr bwMode="auto">
          <a:xfrm>
            <a:off x="3341688" y="325438"/>
            <a:ext cx="1441450" cy="5222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spcBef>
                <a:spcPct val="50000"/>
              </a:spcBef>
            </a:pPr>
            <a:r>
              <a:rPr lang="en-US" altLang="en-US" sz="2800" b="1"/>
              <a:t>Tập đọc</a:t>
            </a:r>
          </a:p>
        </p:txBody>
      </p:sp>
    </p:spTree>
  </p:cSld>
  <p:clrMapOvr>
    <a:masterClrMapping/>
  </p:clrMapOvr>
  <p:transition>
    <p:wheel spokes="8"/>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9175"/>
                                        </p:tgtEl>
                                        <p:attrNameLst>
                                          <p:attrName>style.visibility</p:attrName>
                                        </p:attrNameLst>
                                      </p:cBhvr>
                                      <p:to>
                                        <p:strVal val="visible"/>
                                      </p:to>
                                    </p:set>
                                    <p:animEffect transition="in" filter="checkerboard(across)">
                                      <p:cBhvr>
                                        <p:cTn id="7" dur="500"/>
                                        <p:tgtEl>
                                          <p:spTgt spid="491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75" grpId="0" animBg="1"/>
    </p:bldLst>
  </p:timing>
</p:sld>
</file>

<file path=ppt/slides/slide1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7650" name="Rectangle 2">
            <a:extLst>
              <a:ext uri="{FF2B5EF4-FFF2-40B4-BE49-F238E27FC236}">
                <a16:creationId xmlns:a16="http://schemas.microsoft.com/office/drawing/2014/main" xmlns="" id="{93445E14-A8F1-45FA-B2CE-1C8CF7AA83ED}"/>
              </a:ext>
            </a:extLst>
          </p:cNvPr>
          <p:cNvSpPr>
            <a:spLocks noGrp="1" noChangeArrowheads="1"/>
          </p:cNvSpPr>
          <p:nvPr>
            <p:ph type="ctrTitle"/>
          </p:nvPr>
        </p:nvSpPr>
        <p:spPr>
          <a:xfrm>
            <a:off x="304800" y="1752600"/>
            <a:ext cx="2971800" cy="381000"/>
          </a:xfrm>
          <a:noFill/>
        </p:spPr>
        <p:txBody>
          <a:bodyPr lIns="0" tIns="0" rIns="0" bIns="0"/>
          <a:lstStyle/>
          <a:p>
            <a:pPr algn="l" eaLnBrk="1" hangingPunct="1"/>
            <a:r>
              <a:rPr lang="en-US" altLang="en-US" sz="2800" b="1">
                <a:solidFill>
                  <a:srgbClr val="0000CC"/>
                </a:solidFill>
                <a:latin typeface="Times New Roman" panose="02020603050405020304" pitchFamily="18" charset="0"/>
              </a:rPr>
              <a:t> </a:t>
            </a:r>
            <a:r>
              <a:rPr lang="en-US" altLang="en-US" sz="2800" b="1" u="sng">
                <a:solidFill>
                  <a:srgbClr val="0000CC"/>
                </a:solidFill>
                <a:latin typeface="Times New Roman" panose="02020603050405020304" pitchFamily="18" charset="0"/>
              </a:rPr>
              <a:t>TÌM HIỂU BÀI:</a:t>
            </a:r>
            <a:endParaRPr lang="en-US" altLang="en-US" sz="3600">
              <a:latin typeface="Times New Roman" panose="02020603050405020304" pitchFamily="18" charset="0"/>
            </a:endParaRPr>
          </a:p>
        </p:txBody>
      </p:sp>
      <p:sp>
        <p:nvSpPr>
          <p:cNvPr id="48131" name="Text Box 3">
            <a:extLst>
              <a:ext uri="{FF2B5EF4-FFF2-40B4-BE49-F238E27FC236}">
                <a16:creationId xmlns:a16="http://schemas.microsoft.com/office/drawing/2014/main" xmlns="" id="{BF80EB74-D132-4AC1-9D69-D7E93002332F}"/>
              </a:ext>
            </a:extLst>
          </p:cNvPr>
          <p:cNvSpPr txBox="1">
            <a:spLocks noChangeArrowheads="1"/>
          </p:cNvSpPr>
          <p:nvPr/>
        </p:nvSpPr>
        <p:spPr bwMode="auto">
          <a:xfrm>
            <a:off x="381000" y="2362200"/>
            <a:ext cx="842645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lgn="ctr">
                <a:solidFill>
                  <a:srgbClr val="000000"/>
                </a:solidFill>
                <a:miter lim="800000"/>
                <a:headEnd/>
                <a:tailEnd/>
              </a14:hiddenLine>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eaLnBrk="1" hangingPunct="1"/>
            <a:r>
              <a:rPr lang="en-US" altLang="en-US" sz="2800" b="1"/>
              <a:t>2) Kĩ thuật tạo màu của tranh làng Hồ có gì đặc biệt ?</a:t>
            </a:r>
          </a:p>
        </p:txBody>
      </p:sp>
      <p:grpSp>
        <p:nvGrpSpPr>
          <p:cNvPr id="27652" name="Group 5">
            <a:extLst>
              <a:ext uri="{FF2B5EF4-FFF2-40B4-BE49-F238E27FC236}">
                <a16:creationId xmlns:a16="http://schemas.microsoft.com/office/drawing/2014/main" xmlns="" id="{A10CEBD8-16E4-4DC5-A604-4686B5F4D528}"/>
              </a:ext>
            </a:extLst>
          </p:cNvPr>
          <p:cNvGrpSpPr>
            <a:grpSpLocks/>
          </p:cNvGrpSpPr>
          <p:nvPr/>
        </p:nvGrpSpPr>
        <p:grpSpPr bwMode="auto">
          <a:xfrm>
            <a:off x="-152400" y="-152400"/>
            <a:ext cx="9372600" cy="7010400"/>
            <a:chOff x="48" y="0"/>
            <a:chExt cx="5664" cy="4224"/>
          </a:xfrm>
        </p:grpSpPr>
        <p:sp>
          <p:nvSpPr>
            <p:cNvPr id="27659" name="Line 6">
              <a:extLst>
                <a:ext uri="{FF2B5EF4-FFF2-40B4-BE49-F238E27FC236}">
                  <a16:creationId xmlns:a16="http://schemas.microsoft.com/office/drawing/2014/main" xmlns="" id="{0B266242-A326-4FE7-A02F-CB881695BBF5}"/>
                </a:ext>
              </a:extLst>
            </p:cNvPr>
            <p:cNvSpPr>
              <a:spLocks noChangeShapeType="1"/>
            </p:cNvSpPr>
            <p:nvPr/>
          </p:nvSpPr>
          <p:spPr bwMode="auto">
            <a:xfrm>
              <a:off x="288" y="1104"/>
              <a:ext cx="0" cy="2880"/>
            </a:xfrm>
            <a:prstGeom prst="line">
              <a:avLst/>
            </a:prstGeom>
            <a:noFill/>
            <a:ln w="57150">
              <a:pattFill prst="solidDmnd">
                <a:fgClr>
                  <a:srgbClr val="FFFF00"/>
                </a:fgClr>
                <a:bgClr>
                  <a:srgbClr val="27D988"/>
                </a:bgClr>
              </a:patt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a:p>
          </p:txBody>
        </p:sp>
        <p:sp>
          <p:nvSpPr>
            <p:cNvPr id="27660" name="Line 7">
              <a:extLst>
                <a:ext uri="{FF2B5EF4-FFF2-40B4-BE49-F238E27FC236}">
                  <a16:creationId xmlns:a16="http://schemas.microsoft.com/office/drawing/2014/main" xmlns="" id="{7E26C4E4-8034-410F-A414-1DB63F3022D5}"/>
                </a:ext>
              </a:extLst>
            </p:cNvPr>
            <p:cNvSpPr>
              <a:spLocks noChangeShapeType="1"/>
            </p:cNvSpPr>
            <p:nvPr/>
          </p:nvSpPr>
          <p:spPr bwMode="auto">
            <a:xfrm>
              <a:off x="5472" y="288"/>
              <a:ext cx="0" cy="2928"/>
            </a:xfrm>
            <a:prstGeom prst="line">
              <a:avLst/>
            </a:prstGeom>
            <a:noFill/>
            <a:ln w="57150">
              <a:pattFill prst="solidDmnd">
                <a:fgClr>
                  <a:srgbClr val="FFFF00"/>
                </a:fgClr>
                <a:bgClr>
                  <a:srgbClr val="27D988"/>
                </a:bgClr>
              </a:patt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a:p>
          </p:txBody>
        </p:sp>
        <p:sp>
          <p:nvSpPr>
            <p:cNvPr id="27661" name="Line 8">
              <a:extLst>
                <a:ext uri="{FF2B5EF4-FFF2-40B4-BE49-F238E27FC236}">
                  <a16:creationId xmlns:a16="http://schemas.microsoft.com/office/drawing/2014/main" xmlns="" id="{41ABF278-8B09-4E21-B2AB-70EFFC0C892B}"/>
                </a:ext>
              </a:extLst>
            </p:cNvPr>
            <p:cNvSpPr>
              <a:spLocks noChangeShapeType="1"/>
            </p:cNvSpPr>
            <p:nvPr/>
          </p:nvSpPr>
          <p:spPr bwMode="auto">
            <a:xfrm>
              <a:off x="192" y="432"/>
              <a:ext cx="0" cy="2880"/>
            </a:xfrm>
            <a:prstGeom prst="line">
              <a:avLst/>
            </a:prstGeom>
            <a:noFill/>
            <a:ln w="57150">
              <a:pattFill prst="plaid">
                <a:fgClr>
                  <a:srgbClr val="FF0066"/>
                </a:fgClr>
                <a:bgClr>
                  <a:srgbClr val="27D988"/>
                </a:bgClr>
              </a:patt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a:p>
          </p:txBody>
        </p:sp>
        <p:sp>
          <p:nvSpPr>
            <p:cNvPr id="27662" name="Line 9">
              <a:extLst>
                <a:ext uri="{FF2B5EF4-FFF2-40B4-BE49-F238E27FC236}">
                  <a16:creationId xmlns:a16="http://schemas.microsoft.com/office/drawing/2014/main" xmlns="" id="{A12EC869-C5CD-4698-8703-93B356847EA8}"/>
                </a:ext>
              </a:extLst>
            </p:cNvPr>
            <p:cNvSpPr>
              <a:spLocks noChangeShapeType="1"/>
            </p:cNvSpPr>
            <p:nvPr/>
          </p:nvSpPr>
          <p:spPr bwMode="auto">
            <a:xfrm>
              <a:off x="5568" y="1008"/>
              <a:ext cx="0" cy="2928"/>
            </a:xfrm>
            <a:prstGeom prst="line">
              <a:avLst/>
            </a:prstGeom>
            <a:noFill/>
            <a:ln w="57150">
              <a:pattFill prst="plaid">
                <a:fgClr>
                  <a:srgbClr val="FF0066"/>
                </a:fgClr>
                <a:bgClr>
                  <a:srgbClr val="27D988"/>
                </a:bgClr>
              </a:patt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a:p>
          </p:txBody>
        </p:sp>
        <p:grpSp>
          <p:nvGrpSpPr>
            <p:cNvPr id="27663" name="Group 10">
              <a:extLst>
                <a:ext uri="{FF2B5EF4-FFF2-40B4-BE49-F238E27FC236}">
                  <a16:creationId xmlns:a16="http://schemas.microsoft.com/office/drawing/2014/main" xmlns="" id="{F7631B97-18D0-4B71-AC5F-F58E98139027}"/>
                </a:ext>
              </a:extLst>
            </p:cNvPr>
            <p:cNvGrpSpPr>
              <a:grpSpLocks/>
            </p:cNvGrpSpPr>
            <p:nvPr/>
          </p:nvGrpSpPr>
          <p:grpSpPr bwMode="auto">
            <a:xfrm>
              <a:off x="48" y="0"/>
              <a:ext cx="5664" cy="4224"/>
              <a:chOff x="48" y="0"/>
              <a:chExt cx="5664" cy="4272"/>
            </a:xfrm>
          </p:grpSpPr>
          <p:pic>
            <p:nvPicPr>
              <p:cNvPr id="27664" name="Picture 11" descr="BAR01">
                <a:extLst>
                  <a:ext uri="{FF2B5EF4-FFF2-40B4-BE49-F238E27FC236}">
                    <a16:creationId xmlns:a16="http://schemas.microsoft.com/office/drawing/2014/main" xmlns="" id="{BD57C374-1D8D-4FAD-97EC-69B1911A0D32}"/>
                  </a:ext>
                </a:extLst>
              </p:cNvPr>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336" y="4032"/>
                <a:ext cx="5088" cy="2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7665" name="Picture 12" descr="BAR01">
                <a:extLst>
                  <a:ext uri="{FF2B5EF4-FFF2-40B4-BE49-F238E27FC236}">
                    <a16:creationId xmlns:a16="http://schemas.microsoft.com/office/drawing/2014/main" xmlns="" id="{88C3F787-A29D-409F-BF06-1B486C3F3021}"/>
                  </a:ext>
                </a:extLst>
              </p:cNvPr>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336" y="48"/>
                <a:ext cx="5088" cy="2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0189" name="AutoShape 13">
                <a:extLst>
                  <a:ext uri="{FF2B5EF4-FFF2-40B4-BE49-F238E27FC236}">
                    <a16:creationId xmlns:a16="http://schemas.microsoft.com/office/drawing/2014/main" xmlns="" id="{513E2280-D4FA-4A7A-B321-BE7FBD29362D}"/>
                  </a:ext>
                </a:extLst>
              </p:cNvPr>
              <p:cNvSpPr>
                <a:spLocks noChangeArrowheads="1"/>
              </p:cNvSpPr>
              <p:nvPr/>
            </p:nvSpPr>
            <p:spPr bwMode="auto">
              <a:xfrm>
                <a:off x="48" y="48"/>
                <a:ext cx="336" cy="336"/>
              </a:xfrm>
              <a:prstGeom prst="star5">
                <a:avLst/>
              </a:prstGeom>
              <a:solidFill>
                <a:srgbClr val="FFFF00"/>
              </a:solidFill>
              <a:ln w="38100" cmpd="dbl" algn="ctr">
                <a:solidFill>
                  <a:srgbClr val="0099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eaLnBrk="1" hangingPunct="1">
                  <a:defRPr/>
                </a:pPr>
                <a:endParaRPr lang="en-US"/>
              </a:p>
            </p:txBody>
          </p:sp>
          <p:sp>
            <p:nvSpPr>
              <p:cNvPr id="50190" name="AutoShape 14">
                <a:extLst>
                  <a:ext uri="{FF2B5EF4-FFF2-40B4-BE49-F238E27FC236}">
                    <a16:creationId xmlns:a16="http://schemas.microsoft.com/office/drawing/2014/main" xmlns="" id="{45490E63-FDE5-45EF-ACDE-4046FD589781}"/>
                  </a:ext>
                </a:extLst>
              </p:cNvPr>
              <p:cNvSpPr>
                <a:spLocks noChangeArrowheads="1"/>
              </p:cNvSpPr>
              <p:nvPr/>
            </p:nvSpPr>
            <p:spPr bwMode="auto">
              <a:xfrm>
                <a:off x="5376" y="3936"/>
                <a:ext cx="336" cy="336"/>
              </a:xfrm>
              <a:prstGeom prst="star5">
                <a:avLst/>
              </a:prstGeom>
              <a:solidFill>
                <a:srgbClr val="FFFF00"/>
              </a:solidFill>
              <a:ln w="38100" cmpd="dbl" algn="ctr">
                <a:solidFill>
                  <a:srgbClr val="0099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eaLnBrk="1" hangingPunct="1">
                  <a:defRPr/>
                </a:pPr>
                <a:endParaRPr lang="en-US"/>
              </a:p>
            </p:txBody>
          </p:sp>
          <p:sp>
            <p:nvSpPr>
              <p:cNvPr id="50191" name="AutoShape 15">
                <a:extLst>
                  <a:ext uri="{FF2B5EF4-FFF2-40B4-BE49-F238E27FC236}">
                    <a16:creationId xmlns:a16="http://schemas.microsoft.com/office/drawing/2014/main" xmlns="" id="{5CAD151A-7DA8-45F3-847F-9912F0902EF6}"/>
                  </a:ext>
                </a:extLst>
              </p:cNvPr>
              <p:cNvSpPr>
                <a:spLocks noChangeArrowheads="1"/>
              </p:cNvSpPr>
              <p:nvPr/>
            </p:nvSpPr>
            <p:spPr bwMode="auto">
              <a:xfrm>
                <a:off x="5376" y="0"/>
                <a:ext cx="336" cy="336"/>
              </a:xfrm>
              <a:prstGeom prst="star5">
                <a:avLst/>
              </a:prstGeom>
              <a:solidFill>
                <a:srgbClr val="FFFF00"/>
              </a:solidFill>
              <a:ln w="38100" cmpd="dbl" algn="ctr">
                <a:solidFill>
                  <a:srgbClr val="0099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eaLnBrk="1" hangingPunct="1">
                  <a:defRPr/>
                </a:pPr>
                <a:endParaRPr lang="en-US"/>
              </a:p>
            </p:txBody>
          </p:sp>
          <p:sp>
            <p:nvSpPr>
              <p:cNvPr id="50192" name="AutoShape 16">
                <a:extLst>
                  <a:ext uri="{FF2B5EF4-FFF2-40B4-BE49-F238E27FC236}">
                    <a16:creationId xmlns:a16="http://schemas.microsoft.com/office/drawing/2014/main" xmlns="" id="{BD57E95C-575F-4AB6-A46B-E1991A752837}"/>
                  </a:ext>
                </a:extLst>
              </p:cNvPr>
              <p:cNvSpPr>
                <a:spLocks noChangeArrowheads="1"/>
              </p:cNvSpPr>
              <p:nvPr/>
            </p:nvSpPr>
            <p:spPr bwMode="auto">
              <a:xfrm>
                <a:off x="48" y="3936"/>
                <a:ext cx="336" cy="336"/>
              </a:xfrm>
              <a:prstGeom prst="star5">
                <a:avLst/>
              </a:prstGeom>
              <a:solidFill>
                <a:srgbClr val="FFFF00"/>
              </a:solidFill>
              <a:ln w="38100" cmpd="dbl" algn="ctr">
                <a:solidFill>
                  <a:srgbClr val="0099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eaLnBrk="1" hangingPunct="1">
                  <a:defRPr/>
                </a:pPr>
                <a:endParaRPr lang="en-US"/>
              </a:p>
            </p:txBody>
          </p:sp>
        </p:grpSp>
      </p:grpSp>
      <p:sp>
        <p:nvSpPr>
          <p:cNvPr id="50200" name="Text Box 24">
            <a:extLst>
              <a:ext uri="{FF2B5EF4-FFF2-40B4-BE49-F238E27FC236}">
                <a16:creationId xmlns:a16="http://schemas.microsoft.com/office/drawing/2014/main" xmlns="" id="{6B3AC47D-F259-49B6-9291-75F750F9EF3A}"/>
              </a:ext>
            </a:extLst>
          </p:cNvPr>
          <p:cNvSpPr txBox="1">
            <a:spLocks noChangeArrowheads="1"/>
          </p:cNvSpPr>
          <p:nvPr/>
        </p:nvSpPr>
        <p:spPr bwMode="auto">
          <a:xfrm>
            <a:off x="404813" y="3303588"/>
            <a:ext cx="8305800" cy="18002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eaLnBrk="1" hangingPunct="1">
              <a:spcBef>
                <a:spcPct val="50000"/>
              </a:spcBef>
            </a:pPr>
            <a:r>
              <a:rPr lang="en-US" altLang="en-US" sz="2800" b="1">
                <a:solidFill>
                  <a:srgbClr val="0000FF"/>
                </a:solidFill>
              </a:rPr>
              <a:t>Màu đen không pha bằng thuốc mà luyện bằng bột than của rơm bếp, cói chiếu, lá tre mùa thu. Màu trắng điệp làm bằng bột vỏ sò trộn với hồ nếp, “nhấp nhánh muôn ngàn hạt phấn”. </a:t>
            </a:r>
          </a:p>
        </p:txBody>
      </p:sp>
      <p:sp>
        <p:nvSpPr>
          <p:cNvPr id="27654" name="Text Box 25">
            <a:extLst>
              <a:ext uri="{FF2B5EF4-FFF2-40B4-BE49-F238E27FC236}">
                <a16:creationId xmlns:a16="http://schemas.microsoft.com/office/drawing/2014/main" xmlns="" id="{BD2D576D-5DDF-4C47-9A2A-E8DC0A8F2846}"/>
              </a:ext>
            </a:extLst>
          </p:cNvPr>
          <p:cNvSpPr txBox="1">
            <a:spLocks noChangeArrowheads="1"/>
          </p:cNvSpPr>
          <p:nvPr/>
        </p:nvSpPr>
        <p:spPr bwMode="auto">
          <a:xfrm>
            <a:off x="4495800" y="1325563"/>
            <a:ext cx="3276600" cy="4270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spcBef>
                <a:spcPct val="50000"/>
              </a:spcBef>
            </a:pPr>
            <a:r>
              <a:rPr lang="en-US" altLang="en-US" sz="2200" i="1"/>
              <a:t>Theo Nguyễn Tuân</a:t>
            </a:r>
          </a:p>
        </p:txBody>
      </p:sp>
      <p:sp>
        <p:nvSpPr>
          <p:cNvPr id="27655" name="Line 26">
            <a:extLst>
              <a:ext uri="{FF2B5EF4-FFF2-40B4-BE49-F238E27FC236}">
                <a16:creationId xmlns:a16="http://schemas.microsoft.com/office/drawing/2014/main" xmlns="" id="{6BF8BA38-264F-438E-A8C2-556766568FC2}"/>
              </a:ext>
            </a:extLst>
          </p:cNvPr>
          <p:cNvSpPr>
            <a:spLocks noChangeShapeType="1"/>
          </p:cNvSpPr>
          <p:nvPr/>
        </p:nvSpPr>
        <p:spPr bwMode="auto">
          <a:xfrm flipV="1">
            <a:off x="228600" y="1295400"/>
            <a:ext cx="8610600" cy="0"/>
          </a:xfrm>
          <a:prstGeom prst="line">
            <a:avLst/>
          </a:prstGeom>
          <a:noFill/>
          <a:ln w="28575">
            <a:solidFill>
              <a:schemeClr val="accent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sp>
        <p:nvSpPr>
          <p:cNvPr id="27656" name="Line 27">
            <a:extLst>
              <a:ext uri="{FF2B5EF4-FFF2-40B4-BE49-F238E27FC236}">
                <a16:creationId xmlns:a16="http://schemas.microsoft.com/office/drawing/2014/main" xmlns="" id="{A670FCE2-4363-46F8-A8CE-96448500E44B}"/>
              </a:ext>
            </a:extLst>
          </p:cNvPr>
          <p:cNvSpPr>
            <a:spLocks noChangeShapeType="1"/>
          </p:cNvSpPr>
          <p:nvPr/>
        </p:nvSpPr>
        <p:spPr bwMode="auto">
          <a:xfrm flipV="1">
            <a:off x="461963" y="1371600"/>
            <a:ext cx="8610600" cy="0"/>
          </a:xfrm>
          <a:prstGeom prst="line">
            <a:avLst/>
          </a:prstGeom>
          <a:noFill/>
          <a:ln w="28575">
            <a:solidFill>
              <a:srgbClr val="99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sp>
        <p:nvSpPr>
          <p:cNvPr id="27657" name="WordArt 30">
            <a:extLst>
              <a:ext uri="{FF2B5EF4-FFF2-40B4-BE49-F238E27FC236}">
                <a16:creationId xmlns:a16="http://schemas.microsoft.com/office/drawing/2014/main" xmlns="" id="{0E494552-4558-4F7E-B4DC-F51DB2BB19E2}"/>
              </a:ext>
            </a:extLst>
          </p:cNvPr>
          <p:cNvSpPr>
            <a:spLocks noChangeArrowheads="1" noChangeShapeType="1" noTextEdit="1"/>
          </p:cNvSpPr>
          <p:nvPr/>
        </p:nvSpPr>
        <p:spPr bwMode="auto">
          <a:xfrm>
            <a:off x="3119438" y="938213"/>
            <a:ext cx="2452687" cy="338137"/>
          </a:xfrm>
          <a:prstGeom prst="rect">
            <a:avLst/>
          </a:prstGeom>
        </p:spPr>
        <p:txBody>
          <a:bodyPr wrap="none" fromWordArt="1">
            <a:prstTxWarp prst="textPlain">
              <a:avLst>
                <a:gd name="adj" fmla="val 50000"/>
              </a:avLst>
            </a:prstTxWarp>
          </a:bodyPr>
          <a:lstStyle/>
          <a:p>
            <a:pPr algn="ctr"/>
            <a:r>
              <a:rPr lang="en-US" sz="2800" kern="10">
                <a:ln w="9525">
                  <a:solidFill>
                    <a:srgbClr val="D60093"/>
                  </a:solidFill>
                  <a:round/>
                  <a:headEnd/>
                  <a:tailEnd/>
                </a:ln>
                <a:solidFill>
                  <a:srgbClr val="FF0000"/>
                </a:solidFill>
                <a:cs typeface="Times New Roman" panose="02020603050405020304" pitchFamily="18" charset="0"/>
              </a:rPr>
              <a:t>Tranh làng Hồ</a:t>
            </a:r>
          </a:p>
        </p:txBody>
      </p:sp>
      <p:sp>
        <p:nvSpPr>
          <p:cNvPr id="27658" name="Text Box 6">
            <a:extLst>
              <a:ext uri="{FF2B5EF4-FFF2-40B4-BE49-F238E27FC236}">
                <a16:creationId xmlns:a16="http://schemas.microsoft.com/office/drawing/2014/main" xmlns="" id="{B8C17BA2-17FF-42C3-A72B-2862A5F9350B}"/>
              </a:ext>
            </a:extLst>
          </p:cNvPr>
          <p:cNvSpPr txBox="1">
            <a:spLocks noChangeArrowheads="1"/>
          </p:cNvSpPr>
          <p:nvPr/>
        </p:nvSpPr>
        <p:spPr bwMode="auto">
          <a:xfrm>
            <a:off x="3340100" y="320675"/>
            <a:ext cx="1441450" cy="522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spcBef>
                <a:spcPct val="50000"/>
              </a:spcBef>
            </a:pPr>
            <a:r>
              <a:rPr lang="en-US" altLang="en-US" sz="2800" b="1"/>
              <a:t>Tập đọc</a:t>
            </a:r>
          </a:p>
        </p:txBody>
      </p:sp>
    </p:spTree>
  </p:cSld>
  <p:clrMapOvr>
    <a:masterClrMapping/>
  </p:clrMapOvr>
  <p:transition>
    <p:wheel spokes="8"/>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7" presetClass="entr" presetSubtype="0" fill="hold" grpId="0" nodeType="afterEffect">
                                  <p:stCondLst>
                                    <p:cond delay="0"/>
                                  </p:stCondLst>
                                  <p:iterate type="lt">
                                    <p:tmPct val="50000"/>
                                  </p:iterate>
                                  <p:childTnLst>
                                    <p:set>
                                      <p:cBhvr>
                                        <p:cTn id="6" dur="1" fill="hold">
                                          <p:stCondLst>
                                            <p:cond delay="0"/>
                                          </p:stCondLst>
                                        </p:cTn>
                                        <p:tgtEl>
                                          <p:spTgt spid="48131"/>
                                        </p:tgtEl>
                                        <p:attrNameLst>
                                          <p:attrName>style.visibility</p:attrName>
                                        </p:attrNameLst>
                                      </p:cBhvr>
                                      <p:to>
                                        <p:strVal val="visible"/>
                                      </p:to>
                                    </p:set>
                                    <p:anim calcmode="discrete" valueType="clr">
                                      <p:cBhvr override="childStyle">
                                        <p:cTn id="7" dur="80"/>
                                        <p:tgtEl>
                                          <p:spTgt spid="48131"/>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48131"/>
                                        </p:tgtEl>
                                        <p:attrNameLst>
                                          <p:attrName>fillcolor</p:attrName>
                                        </p:attrNameLst>
                                      </p:cBhvr>
                                      <p:tavLst>
                                        <p:tav tm="0">
                                          <p:val>
                                            <p:clrVal>
                                              <a:schemeClr val="accent2"/>
                                            </p:clrVal>
                                          </p:val>
                                        </p:tav>
                                        <p:tav tm="50000">
                                          <p:val>
                                            <p:clrVal>
                                              <a:schemeClr val="hlink"/>
                                            </p:clrVal>
                                          </p:val>
                                        </p:tav>
                                      </p:tavLst>
                                    </p:anim>
                                    <p:set>
                                      <p:cBhvr>
                                        <p:cTn id="9" dur="80"/>
                                        <p:tgtEl>
                                          <p:spTgt spid="48131"/>
                                        </p:tgtEl>
                                        <p:attrNameLst>
                                          <p:attrName>fill.type</p:attrName>
                                        </p:attrNameLst>
                                      </p:cBhvr>
                                      <p:to>
                                        <p:strVal val="solid"/>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27" presetClass="entr" presetSubtype="0" fill="hold" grpId="0" nodeType="clickEffect">
                                  <p:stCondLst>
                                    <p:cond delay="0"/>
                                  </p:stCondLst>
                                  <p:iterate type="lt">
                                    <p:tmPct val="50000"/>
                                  </p:iterate>
                                  <p:childTnLst>
                                    <p:set>
                                      <p:cBhvr>
                                        <p:cTn id="13" dur="1" fill="hold">
                                          <p:stCondLst>
                                            <p:cond delay="0"/>
                                          </p:stCondLst>
                                        </p:cTn>
                                        <p:tgtEl>
                                          <p:spTgt spid="50200"/>
                                        </p:tgtEl>
                                        <p:attrNameLst>
                                          <p:attrName>style.visibility</p:attrName>
                                        </p:attrNameLst>
                                      </p:cBhvr>
                                      <p:to>
                                        <p:strVal val="visible"/>
                                      </p:to>
                                    </p:set>
                                    <p:anim calcmode="discrete" valueType="clr">
                                      <p:cBhvr override="childStyle">
                                        <p:cTn id="14" dur="80"/>
                                        <p:tgtEl>
                                          <p:spTgt spid="50200"/>
                                        </p:tgtEl>
                                        <p:attrNameLst>
                                          <p:attrName>style.color</p:attrName>
                                        </p:attrNameLst>
                                      </p:cBhvr>
                                      <p:tavLst>
                                        <p:tav tm="0">
                                          <p:val>
                                            <p:clrVal>
                                              <a:schemeClr val="accent2"/>
                                            </p:clrVal>
                                          </p:val>
                                        </p:tav>
                                        <p:tav tm="50000">
                                          <p:val>
                                            <p:clrVal>
                                              <a:schemeClr val="hlink"/>
                                            </p:clrVal>
                                          </p:val>
                                        </p:tav>
                                      </p:tavLst>
                                    </p:anim>
                                    <p:anim calcmode="discrete" valueType="clr">
                                      <p:cBhvr>
                                        <p:cTn id="15" dur="80"/>
                                        <p:tgtEl>
                                          <p:spTgt spid="50200"/>
                                        </p:tgtEl>
                                        <p:attrNameLst>
                                          <p:attrName>fillcolor</p:attrName>
                                        </p:attrNameLst>
                                      </p:cBhvr>
                                      <p:tavLst>
                                        <p:tav tm="0">
                                          <p:val>
                                            <p:clrVal>
                                              <a:schemeClr val="accent2"/>
                                            </p:clrVal>
                                          </p:val>
                                        </p:tav>
                                        <p:tav tm="50000">
                                          <p:val>
                                            <p:clrVal>
                                              <a:schemeClr val="hlink"/>
                                            </p:clrVal>
                                          </p:val>
                                        </p:tav>
                                      </p:tavLst>
                                    </p:anim>
                                    <p:set>
                                      <p:cBhvr>
                                        <p:cTn id="16" dur="80"/>
                                        <p:tgtEl>
                                          <p:spTgt spid="50200"/>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1" grpId="0"/>
      <p:bldP spid="50200" grpId="0"/>
    </p:bldLst>
  </p:timing>
</p:sld>
</file>

<file path=ppt/slides/slide1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8674" name="Rectangle 2">
            <a:extLst>
              <a:ext uri="{FF2B5EF4-FFF2-40B4-BE49-F238E27FC236}">
                <a16:creationId xmlns:a16="http://schemas.microsoft.com/office/drawing/2014/main" xmlns="" id="{4B790490-70EB-4FEE-8DFF-A8380FE8FBBA}"/>
              </a:ext>
            </a:extLst>
          </p:cNvPr>
          <p:cNvSpPr>
            <a:spLocks noGrp="1" noChangeArrowheads="1"/>
          </p:cNvSpPr>
          <p:nvPr>
            <p:ph type="ctrTitle"/>
          </p:nvPr>
        </p:nvSpPr>
        <p:spPr>
          <a:xfrm>
            <a:off x="304800" y="1752600"/>
            <a:ext cx="2971800" cy="381000"/>
          </a:xfrm>
          <a:noFill/>
        </p:spPr>
        <p:txBody>
          <a:bodyPr lIns="0" tIns="0" rIns="0" bIns="0"/>
          <a:lstStyle/>
          <a:p>
            <a:pPr algn="l" eaLnBrk="1" hangingPunct="1"/>
            <a:r>
              <a:rPr lang="en-US" altLang="en-US" sz="2800" b="1">
                <a:solidFill>
                  <a:srgbClr val="0000CC"/>
                </a:solidFill>
                <a:latin typeface="Times New Roman" panose="02020603050405020304" pitchFamily="18" charset="0"/>
              </a:rPr>
              <a:t> </a:t>
            </a:r>
            <a:r>
              <a:rPr lang="en-US" altLang="en-US" sz="2800" b="1" u="sng">
                <a:solidFill>
                  <a:srgbClr val="0000CC"/>
                </a:solidFill>
                <a:latin typeface="Times New Roman" panose="02020603050405020304" pitchFamily="18" charset="0"/>
              </a:rPr>
              <a:t>TÌM HIỂU BÀI:</a:t>
            </a:r>
            <a:endParaRPr lang="en-US" altLang="en-US" sz="3600">
              <a:latin typeface="Times New Roman" panose="02020603050405020304" pitchFamily="18" charset="0"/>
            </a:endParaRPr>
          </a:p>
        </p:txBody>
      </p:sp>
      <p:sp>
        <p:nvSpPr>
          <p:cNvPr id="48131" name="Text Box 3">
            <a:extLst>
              <a:ext uri="{FF2B5EF4-FFF2-40B4-BE49-F238E27FC236}">
                <a16:creationId xmlns:a16="http://schemas.microsoft.com/office/drawing/2014/main" xmlns="" id="{1DF992AF-F1EB-4BD9-B63D-21FA88D2AC13}"/>
              </a:ext>
            </a:extLst>
          </p:cNvPr>
          <p:cNvSpPr txBox="1">
            <a:spLocks noChangeArrowheads="1"/>
          </p:cNvSpPr>
          <p:nvPr/>
        </p:nvSpPr>
        <p:spPr bwMode="auto">
          <a:xfrm>
            <a:off x="352425" y="2133600"/>
            <a:ext cx="8534400" cy="946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lgn="ctr">
                <a:solidFill>
                  <a:srgbClr val="000000"/>
                </a:solidFill>
                <a:miter lim="800000"/>
                <a:headEnd/>
                <a:tailEnd/>
              </a14:hiddenLine>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eaLnBrk="1" hangingPunct="1"/>
            <a:r>
              <a:rPr lang="en-US" altLang="en-US" sz="2800" b="1"/>
              <a:t>3) Tìm những từ ngữ  ở đoạn 2 và đoạn 3 thể hiện sự đánh giá của tác giả đối với tranh làng Hồ ?</a:t>
            </a:r>
          </a:p>
        </p:txBody>
      </p:sp>
      <p:grpSp>
        <p:nvGrpSpPr>
          <p:cNvPr id="28676" name="Group 4">
            <a:extLst>
              <a:ext uri="{FF2B5EF4-FFF2-40B4-BE49-F238E27FC236}">
                <a16:creationId xmlns:a16="http://schemas.microsoft.com/office/drawing/2014/main" xmlns="" id="{DEA1CC08-19BC-45D6-A2C3-F29B8155FA6D}"/>
              </a:ext>
            </a:extLst>
          </p:cNvPr>
          <p:cNvGrpSpPr>
            <a:grpSpLocks/>
          </p:cNvGrpSpPr>
          <p:nvPr/>
        </p:nvGrpSpPr>
        <p:grpSpPr bwMode="auto">
          <a:xfrm>
            <a:off x="-152400" y="-152400"/>
            <a:ext cx="9372600" cy="7010400"/>
            <a:chOff x="48" y="0"/>
            <a:chExt cx="5664" cy="4224"/>
          </a:xfrm>
        </p:grpSpPr>
        <p:sp>
          <p:nvSpPr>
            <p:cNvPr id="28691" name="Line 5">
              <a:extLst>
                <a:ext uri="{FF2B5EF4-FFF2-40B4-BE49-F238E27FC236}">
                  <a16:creationId xmlns:a16="http://schemas.microsoft.com/office/drawing/2014/main" xmlns="" id="{FC4D3063-47CA-4912-96A4-DF66C90E9C98}"/>
                </a:ext>
              </a:extLst>
            </p:cNvPr>
            <p:cNvSpPr>
              <a:spLocks noChangeShapeType="1"/>
            </p:cNvSpPr>
            <p:nvPr/>
          </p:nvSpPr>
          <p:spPr bwMode="auto">
            <a:xfrm>
              <a:off x="288" y="1104"/>
              <a:ext cx="0" cy="2880"/>
            </a:xfrm>
            <a:prstGeom prst="line">
              <a:avLst/>
            </a:prstGeom>
            <a:noFill/>
            <a:ln w="57150">
              <a:pattFill prst="solidDmnd">
                <a:fgClr>
                  <a:srgbClr val="FFFF00"/>
                </a:fgClr>
                <a:bgClr>
                  <a:srgbClr val="27D988"/>
                </a:bgClr>
              </a:patt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a:p>
          </p:txBody>
        </p:sp>
        <p:sp>
          <p:nvSpPr>
            <p:cNvPr id="28692" name="Line 6">
              <a:extLst>
                <a:ext uri="{FF2B5EF4-FFF2-40B4-BE49-F238E27FC236}">
                  <a16:creationId xmlns:a16="http://schemas.microsoft.com/office/drawing/2014/main" xmlns="" id="{19311F79-886C-4B07-A716-12EC467418C5}"/>
                </a:ext>
              </a:extLst>
            </p:cNvPr>
            <p:cNvSpPr>
              <a:spLocks noChangeShapeType="1"/>
            </p:cNvSpPr>
            <p:nvPr/>
          </p:nvSpPr>
          <p:spPr bwMode="auto">
            <a:xfrm>
              <a:off x="5472" y="288"/>
              <a:ext cx="0" cy="2928"/>
            </a:xfrm>
            <a:prstGeom prst="line">
              <a:avLst/>
            </a:prstGeom>
            <a:noFill/>
            <a:ln w="57150">
              <a:pattFill prst="solidDmnd">
                <a:fgClr>
                  <a:srgbClr val="FFFF00"/>
                </a:fgClr>
                <a:bgClr>
                  <a:srgbClr val="27D988"/>
                </a:bgClr>
              </a:patt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a:p>
          </p:txBody>
        </p:sp>
        <p:sp>
          <p:nvSpPr>
            <p:cNvPr id="28693" name="Line 7">
              <a:extLst>
                <a:ext uri="{FF2B5EF4-FFF2-40B4-BE49-F238E27FC236}">
                  <a16:creationId xmlns:a16="http://schemas.microsoft.com/office/drawing/2014/main" xmlns="" id="{D58FA24E-451D-44A9-83D3-CDDB65D30033}"/>
                </a:ext>
              </a:extLst>
            </p:cNvPr>
            <p:cNvSpPr>
              <a:spLocks noChangeShapeType="1"/>
            </p:cNvSpPr>
            <p:nvPr/>
          </p:nvSpPr>
          <p:spPr bwMode="auto">
            <a:xfrm>
              <a:off x="192" y="432"/>
              <a:ext cx="0" cy="2880"/>
            </a:xfrm>
            <a:prstGeom prst="line">
              <a:avLst/>
            </a:prstGeom>
            <a:noFill/>
            <a:ln w="57150">
              <a:pattFill prst="plaid">
                <a:fgClr>
                  <a:srgbClr val="FF0066"/>
                </a:fgClr>
                <a:bgClr>
                  <a:srgbClr val="27D988"/>
                </a:bgClr>
              </a:patt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a:p>
          </p:txBody>
        </p:sp>
        <p:sp>
          <p:nvSpPr>
            <p:cNvPr id="28694" name="Line 8">
              <a:extLst>
                <a:ext uri="{FF2B5EF4-FFF2-40B4-BE49-F238E27FC236}">
                  <a16:creationId xmlns:a16="http://schemas.microsoft.com/office/drawing/2014/main" xmlns="" id="{6908FF15-CB34-4DC1-AD86-E023022EFD59}"/>
                </a:ext>
              </a:extLst>
            </p:cNvPr>
            <p:cNvSpPr>
              <a:spLocks noChangeShapeType="1"/>
            </p:cNvSpPr>
            <p:nvPr/>
          </p:nvSpPr>
          <p:spPr bwMode="auto">
            <a:xfrm>
              <a:off x="5568" y="1008"/>
              <a:ext cx="0" cy="2928"/>
            </a:xfrm>
            <a:prstGeom prst="line">
              <a:avLst/>
            </a:prstGeom>
            <a:noFill/>
            <a:ln w="57150">
              <a:pattFill prst="plaid">
                <a:fgClr>
                  <a:srgbClr val="FF0066"/>
                </a:fgClr>
                <a:bgClr>
                  <a:srgbClr val="27D988"/>
                </a:bgClr>
              </a:patt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a:p>
          </p:txBody>
        </p:sp>
        <p:grpSp>
          <p:nvGrpSpPr>
            <p:cNvPr id="28695" name="Group 9">
              <a:extLst>
                <a:ext uri="{FF2B5EF4-FFF2-40B4-BE49-F238E27FC236}">
                  <a16:creationId xmlns:a16="http://schemas.microsoft.com/office/drawing/2014/main" xmlns="" id="{D7A48043-DFD5-409C-9D6D-CA71710D6A05}"/>
                </a:ext>
              </a:extLst>
            </p:cNvPr>
            <p:cNvGrpSpPr>
              <a:grpSpLocks/>
            </p:cNvGrpSpPr>
            <p:nvPr/>
          </p:nvGrpSpPr>
          <p:grpSpPr bwMode="auto">
            <a:xfrm>
              <a:off x="48" y="0"/>
              <a:ext cx="5664" cy="4224"/>
              <a:chOff x="48" y="0"/>
              <a:chExt cx="5664" cy="4272"/>
            </a:xfrm>
          </p:grpSpPr>
          <p:pic>
            <p:nvPicPr>
              <p:cNvPr id="28696" name="Picture 10" descr="BAR01">
                <a:extLst>
                  <a:ext uri="{FF2B5EF4-FFF2-40B4-BE49-F238E27FC236}">
                    <a16:creationId xmlns:a16="http://schemas.microsoft.com/office/drawing/2014/main" xmlns="" id="{1FB9CA71-A623-4462-A7BC-1E82CCA1199D}"/>
                  </a:ext>
                </a:extLst>
              </p:cNvPr>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336" y="4032"/>
                <a:ext cx="5088" cy="2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697" name="Picture 11" descr="BAR01">
                <a:extLst>
                  <a:ext uri="{FF2B5EF4-FFF2-40B4-BE49-F238E27FC236}">
                    <a16:creationId xmlns:a16="http://schemas.microsoft.com/office/drawing/2014/main" xmlns="" id="{767EF171-A011-47F0-8C7B-D88FD90C6E2B}"/>
                  </a:ext>
                </a:extLst>
              </p:cNvPr>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336" y="48"/>
                <a:ext cx="5088" cy="2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1212" name="AutoShape 12">
                <a:extLst>
                  <a:ext uri="{FF2B5EF4-FFF2-40B4-BE49-F238E27FC236}">
                    <a16:creationId xmlns:a16="http://schemas.microsoft.com/office/drawing/2014/main" xmlns="" id="{AE77727C-3D37-4A77-8731-6953E0216EC5}"/>
                  </a:ext>
                </a:extLst>
              </p:cNvPr>
              <p:cNvSpPr>
                <a:spLocks noChangeArrowheads="1"/>
              </p:cNvSpPr>
              <p:nvPr/>
            </p:nvSpPr>
            <p:spPr bwMode="auto">
              <a:xfrm>
                <a:off x="48" y="48"/>
                <a:ext cx="336" cy="336"/>
              </a:xfrm>
              <a:prstGeom prst="star5">
                <a:avLst/>
              </a:prstGeom>
              <a:solidFill>
                <a:srgbClr val="FFFF00"/>
              </a:solidFill>
              <a:ln w="38100" cmpd="dbl" algn="ctr">
                <a:solidFill>
                  <a:srgbClr val="0099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eaLnBrk="1" hangingPunct="1">
                  <a:defRPr/>
                </a:pPr>
                <a:endParaRPr lang="en-US"/>
              </a:p>
            </p:txBody>
          </p:sp>
          <p:sp>
            <p:nvSpPr>
              <p:cNvPr id="51213" name="AutoShape 13">
                <a:extLst>
                  <a:ext uri="{FF2B5EF4-FFF2-40B4-BE49-F238E27FC236}">
                    <a16:creationId xmlns:a16="http://schemas.microsoft.com/office/drawing/2014/main" xmlns="" id="{C918E31B-DD5B-42AD-B5A4-47F141695801}"/>
                  </a:ext>
                </a:extLst>
              </p:cNvPr>
              <p:cNvSpPr>
                <a:spLocks noChangeArrowheads="1"/>
              </p:cNvSpPr>
              <p:nvPr/>
            </p:nvSpPr>
            <p:spPr bwMode="auto">
              <a:xfrm>
                <a:off x="5376" y="3936"/>
                <a:ext cx="336" cy="336"/>
              </a:xfrm>
              <a:prstGeom prst="star5">
                <a:avLst/>
              </a:prstGeom>
              <a:solidFill>
                <a:srgbClr val="FFFF00"/>
              </a:solidFill>
              <a:ln w="38100" cmpd="dbl" algn="ctr">
                <a:solidFill>
                  <a:srgbClr val="0099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eaLnBrk="1" hangingPunct="1">
                  <a:defRPr/>
                </a:pPr>
                <a:endParaRPr lang="en-US"/>
              </a:p>
            </p:txBody>
          </p:sp>
          <p:sp>
            <p:nvSpPr>
              <p:cNvPr id="51214" name="AutoShape 14">
                <a:extLst>
                  <a:ext uri="{FF2B5EF4-FFF2-40B4-BE49-F238E27FC236}">
                    <a16:creationId xmlns:a16="http://schemas.microsoft.com/office/drawing/2014/main" xmlns="" id="{2502CF3E-4E11-4CA8-B88C-C67D232E56D7}"/>
                  </a:ext>
                </a:extLst>
              </p:cNvPr>
              <p:cNvSpPr>
                <a:spLocks noChangeArrowheads="1"/>
              </p:cNvSpPr>
              <p:nvPr/>
            </p:nvSpPr>
            <p:spPr bwMode="auto">
              <a:xfrm>
                <a:off x="5376" y="0"/>
                <a:ext cx="336" cy="336"/>
              </a:xfrm>
              <a:prstGeom prst="star5">
                <a:avLst/>
              </a:prstGeom>
              <a:solidFill>
                <a:srgbClr val="FFFF00"/>
              </a:solidFill>
              <a:ln w="38100" cmpd="dbl" algn="ctr">
                <a:solidFill>
                  <a:srgbClr val="0099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eaLnBrk="1" hangingPunct="1">
                  <a:defRPr/>
                </a:pPr>
                <a:endParaRPr lang="en-US"/>
              </a:p>
            </p:txBody>
          </p:sp>
          <p:sp>
            <p:nvSpPr>
              <p:cNvPr id="51215" name="AutoShape 15">
                <a:extLst>
                  <a:ext uri="{FF2B5EF4-FFF2-40B4-BE49-F238E27FC236}">
                    <a16:creationId xmlns:a16="http://schemas.microsoft.com/office/drawing/2014/main" xmlns="" id="{EDBA0A8E-037A-4C8D-9454-81A2461BFD61}"/>
                  </a:ext>
                </a:extLst>
              </p:cNvPr>
              <p:cNvSpPr>
                <a:spLocks noChangeArrowheads="1"/>
              </p:cNvSpPr>
              <p:nvPr/>
            </p:nvSpPr>
            <p:spPr bwMode="auto">
              <a:xfrm>
                <a:off x="48" y="3936"/>
                <a:ext cx="336" cy="336"/>
              </a:xfrm>
              <a:prstGeom prst="star5">
                <a:avLst/>
              </a:prstGeom>
              <a:solidFill>
                <a:srgbClr val="FFFF00"/>
              </a:solidFill>
              <a:ln w="38100" cmpd="dbl" algn="ctr">
                <a:solidFill>
                  <a:srgbClr val="0099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eaLnBrk="1" hangingPunct="1">
                  <a:defRPr/>
                </a:pPr>
                <a:endParaRPr lang="en-US"/>
              </a:p>
            </p:txBody>
          </p:sp>
        </p:grpSp>
      </p:grpSp>
      <p:sp>
        <p:nvSpPr>
          <p:cNvPr id="51222" name="Text Box 22">
            <a:extLst>
              <a:ext uri="{FF2B5EF4-FFF2-40B4-BE49-F238E27FC236}">
                <a16:creationId xmlns:a16="http://schemas.microsoft.com/office/drawing/2014/main" xmlns="" id="{88267405-00C1-497A-A547-E7DBC4C97639}"/>
              </a:ext>
            </a:extLst>
          </p:cNvPr>
          <p:cNvSpPr txBox="1">
            <a:spLocks noChangeArrowheads="1"/>
          </p:cNvSpPr>
          <p:nvPr/>
        </p:nvSpPr>
        <p:spPr bwMode="auto">
          <a:xfrm>
            <a:off x="381000" y="3109913"/>
            <a:ext cx="3810000" cy="8302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eaLnBrk="1" hangingPunct="1">
              <a:spcBef>
                <a:spcPct val="50000"/>
              </a:spcBef>
            </a:pPr>
            <a:r>
              <a:rPr lang="en-US" altLang="en-US" sz="2400" b="1">
                <a:solidFill>
                  <a:srgbClr val="0000FF"/>
                </a:solidFill>
              </a:rPr>
              <a:t>- Tranh lợn ráy có những khoáy âm dương</a:t>
            </a:r>
          </a:p>
        </p:txBody>
      </p:sp>
      <p:sp>
        <p:nvSpPr>
          <p:cNvPr id="51223" name="Line 23">
            <a:extLst>
              <a:ext uri="{FF2B5EF4-FFF2-40B4-BE49-F238E27FC236}">
                <a16:creationId xmlns:a16="http://schemas.microsoft.com/office/drawing/2014/main" xmlns="" id="{A8003469-37EB-45A4-BEC8-701E9F1FC4BE}"/>
              </a:ext>
            </a:extLst>
          </p:cNvPr>
          <p:cNvSpPr>
            <a:spLocks noChangeShapeType="1"/>
          </p:cNvSpPr>
          <p:nvPr/>
        </p:nvSpPr>
        <p:spPr bwMode="auto">
          <a:xfrm>
            <a:off x="3827463" y="3238500"/>
            <a:ext cx="0" cy="3276600"/>
          </a:xfrm>
          <a:prstGeom prst="line">
            <a:avLst/>
          </a:prstGeom>
          <a:noFill/>
          <a:ln w="28575">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sp>
        <p:nvSpPr>
          <p:cNvPr id="51224" name="Text Box 24">
            <a:extLst>
              <a:ext uri="{FF2B5EF4-FFF2-40B4-BE49-F238E27FC236}">
                <a16:creationId xmlns:a16="http://schemas.microsoft.com/office/drawing/2014/main" xmlns="" id="{E396A66D-B6FD-486A-BB39-84FD7C5180B7}"/>
              </a:ext>
            </a:extLst>
          </p:cNvPr>
          <p:cNvSpPr txBox="1">
            <a:spLocks noChangeArrowheads="1"/>
          </p:cNvSpPr>
          <p:nvPr/>
        </p:nvSpPr>
        <p:spPr bwMode="auto">
          <a:xfrm>
            <a:off x="3887788" y="3138488"/>
            <a:ext cx="3808412"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eaLnBrk="1" hangingPunct="1">
              <a:spcBef>
                <a:spcPct val="50000"/>
              </a:spcBef>
            </a:pPr>
            <a:r>
              <a:rPr lang="en-US" altLang="en-US" sz="2400" b="1">
                <a:solidFill>
                  <a:srgbClr val="0000FF"/>
                </a:solidFill>
              </a:rPr>
              <a:t>-&gt; rất có duyên</a:t>
            </a:r>
          </a:p>
        </p:txBody>
      </p:sp>
      <p:sp>
        <p:nvSpPr>
          <p:cNvPr id="51225" name="Text Box 25">
            <a:extLst>
              <a:ext uri="{FF2B5EF4-FFF2-40B4-BE49-F238E27FC236}">
                <a16:creationId xmlns:a16="http://schemas.microsoft.com/office/drawing/2014/main" xmlns="" id="{0D19BEED-536E-4D3B-8E81-698C1CEA50C2}"/>
              </a:ext>
            </a:extLst>
          </p:cNvPr>
          <p:cNvSpPr txBox="1">
            <a:spLocks noChangeArrowheads="1"/>
          </p:cNvSpPr>
          <p:nvPr/>
        </p:nvSpPr>
        <p:spPr bwMode="auto">
          <a:xfrm>
            <a:off x="366713" y="3962400"/>
            <a:ext cx="3810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eaLnBrk="1" hangingPunct="1">
              <a:spcBef>
                <a:spcPct val="50000"/>
              </a:spcBef>
            </a:pPr>
            <a:r>
              <a:rPr lang="en-US" altLang="en-US" sz="2400" b="1">
                <a:solidFill>
                  <a:srgbClr val="339933"/>
                </a:solidFill>
              </a:rPr>
              <a:t>- Tranh vẽ đàn gà con</a:t>
            </a:r>
          </a:p>
        </p:txBody>
      </p:sp>
      <p:sp>
        <p:nvSpPr>
          <p:cNvPr id="51226" name="Text Box 26">
            <a:extLst>
              <a:ext uri="{FF2B5EF4-FFF2-40B4-BE49-F238E27FC236}">
                <a16:creationId xmlns:a16="http://schemas.microsoft.com/office/drawing/2014/main" xmlns="" id="{6373098B-BE4B-4560-B4AB-68104A94F9EB}"/>
              </a:ext>
            </a:extLst>
          </p:cNvPr>
          <p:cNvSpPr txBox="1">
            <a:spLocks noChangeArrowheads="1"/>
          </p:cNvSpPr>
          <p:nvPr/>
        </p:nvSpPr>
        <p:spPr bwMode="auto">
          <a:xfrm>
            <a:off x="3887788" y="3978275"/>
            <a:ext cx="4951412" cy="8302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eaLnBrk="1" hangingPunct="1">
              <a:spcBef>
                <a:spcPct val="50000"/>
              </a:spcBef>
            </a:pPr>
            <a:r>
              <a:rPr lang="en-US" altLang="en-US" sz="2400" b="1">
                <a:solidFill>
                  <a:srgbClr val="339933"/>
                </a:solidFill>
              </a:rPr>
              <a:t>-&gt; tưng bừng như ca múa bên gà mái mẹ.</a:t>
            </a:r>
          </a:p>
        </p:txBody>
      </p:sp>
      <p:sp>
        <p:nvSpPr>
          <p:cNvPr id="51227" name="Text Box 27">
            <a:extLst>
              <a:ext uri="{FF2B5EF4-FFF2-40B4-BE49-F238E27FC236}">
                <a16:creationId xmlns:a16="http://schemas.microsoft.com/office/drawing/2014/main" xmlns="" id="{F412F731-2BD0-4A1D-9067-F9335329AF06}"/>
              </a:ext>
            </a:extLst>
          </p:cNvPr>
          <p:cNvSpPr txBox="1">
            <a:spLocks noChangeArrowheads="1"/>
          </p:cNvSpPr>
          <p:nvPr/>
        </p:nvSpPr>
        <p:spPr bwMode="auto">
          <a:xfrm>
            <a:off x="381000" y="4800600"/>
            <a:ext cx="3810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eaLnBrk="1" hangingPunct="1">
              <a:spcBef>
                <a:spcPct val="50000"/>
              </a:spcBef>
            </a:pPr>
            <a:r>
              <a:rPr lang="en-US" altLang="en-US" sz="2400" b="1">
                <a:solidFill>
                  <a:srgbClr val="FF0000"/>
                </a:solidFill>
              </a:rPr>
              <a:t>- Kĩ thuật tranh</a:t>
            </a:r>
          </a:p>
        </p:txBody>
      </p:sp>
      <p:sp>
        <p:nvSpPr>
          <p:cNvPr id="51228" name="Text Box 28">
            <a:extLst>
              <a:ext uri="{FF2B5EF4-FFF2-40B4-BE49-F238E27FC236}">
                <a16:creationId xmlns:a16="http://schemas.microsoft.com/office/drawing/2014/main" xmlns="" id="{09D96F42-AF6F-437F-93E5-F250D9E6007C}"/>
              </a:ext>
            </a:extLst>
          </p:cNvPr>
          <p:cNvSpPr txBox="1">
            <a:spLocks noChangeArrowheads="1"/>
          </p:cNvSpPr>
          <p:nvPr/>
        </p:nvSpPr>
        <p:spPr bwMode="auto">
          <a:xfrm>
            <a:off x="3887788" y="4876800"/>
            <a:ext cx="4827587" cy="461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eaLnBrk="1" hangingPunct="1">
              <a:spcBef>
                <a:spcPct val="50000"/>
              </a:spcBef>
            </a:pPr>
            <a:r>
              <a:rPr lang="en-US" altLang="en-US" sz="2400" b="1">
                <a:solidFill>
                  <a:srgbClr val="FF0000"/>
                </a:solidFill>
              </a:rPr>
              <a:t>-&gt; đã đạt tới sự trang trí tinh tế</a:t>
            </a:r>
          </a:p>
        </p:txBody>
      </p:sp>
      <p:sp>
        <p:nvSpPr>
          <p:cNvPr id="51229" name="Text Box 29">
            <a:extLst>
              <a:ext uri="{FF2B5EF4-FFF2-40B4-BE49-F238E27FC236}">
                <a16:creationId xmlns:a16="http://schemas.microsoft.com/office/drawing/2014/main" xmlns="" id="{9CA4005E-08BF-49E4-A73F-A7F46D0EF73F}"/>
              </a:ext>
            </a:extLst>
          </p:cNvPr>
          <p:cNvSpPr txBox="1">
            <a:spLocks noChangeArrowheads="1"/>
          </p:cNvSpPr>
          <p:nvPr/>
        </p:nvSpPr>
        <p:spPr bwMode="auto">
          <a:xfrm>
            <a:off x="381000" y="5410200"/>
            <a:ext cx="3810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eaLnBrk="1" hangingPunct="1">
              <a:spcBef>
                <a:spcPct val="50000"/>
              </a:spcBef>
            </a:pPr>
            <a:r>
              <a:rPr lang="en-US" altLang="en-US" sz="2400" b="1">
                <a:solidFill>
                  <a:srgbClr val="990000"/>
                </a:solidFill>
              </a:rPr>
              <a:t>- Màu trắng điệp</a:t>
            </a:r>
          </a:p>
        </p:txBody>
      </p:sp>
      <p:sp>
        <p:nvSpPr>
          <p:cNvPr id="51230" name="Text Box 30">
            <a:extLst>
              <a:ext uri="{FF2B5EF4-FFF2-40B4-BE49-F238E27FC236}">
                <a16:creationId xmlns:a16="http://schemas.microsoft.com/office/drawing/2014/main" xmlns="" id="{0A061175-73A0-4DF8-A550-FB234D63377D}"/>
              </a:ext>
            </a:extLst>
          </p:cNvPr>
          <p:cNvSpPr txBox="1">
            <a:spLocks noChangeArrowheads="1"/>
          </p:cNvSpPr>
          <p:nvPr/>
        </p:nvSpPr>
        <p:spPr bwMode="auto">
          <a:xfrm>
            <a:off x="3797300" y="5289550"/>
            <a:ext cx="5105400" cy="1200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eaLnBrk="1" hangingPunct="1">
              <a:spcBef>
                <a:spcPct val="50000"/>
              </a:spcBef>
            </a:pPr>
            <a:r>
              <a:rPr lang="en-US" altLang="en-US" sz="2400" b="1">
                <a:solidFill>
                  <a:srgbClr val="990000"/>
                </a:solidFill>
              </a:rPr>
              <a:t>-&gt; là một sự sáng tạo góp phần vào kho tàng màu sắc của dân tộc trong hội họa</a:t>
            </a:r>
          </a:p>
        </p:txBody>
      </p:sp>
      <p:sp>
        <p:nvSpPr>
          <p:cNvPr id="28686" name="Text Box 31">
            <a:extLst>
              <a:ext uri="{FF2B5EF4-FFF2-40B4-BE49-F238E27FC236}">
                <a16:creationId xmlns:a16="http://schemas.microsoft.com/office/drawing/2014/main" xmlns="" id="{F1EEFCA1-9987-4474-8E0A-E73C380064D9}"/>
              </a:ext>
            </a:extLst>
          </p:cNvPr>
          <p:cNvSpPr txBox="1">
            <a:spLocks noChangeArrowheads="1"/>
          </p:cNvSpPr>
          <p:nvPr/>
        </p:nvSpPr>
        <p:spPr bwMode="auto">
          <a:xfrm>
            <a:off x="4495800" y="1401763"/>
            <a:ext cx="3276600" cy="4270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spcBef>
                <a:spcPct val="50000"/>
              </a:spcBef>
            </a:pPr>
            <a:r>
              <a:rPr lang="en-US" altLang="en-US" sz="2200" i="1"/>
              <a:t>Theo Nguyễn Tuân</a:t>
            </a:r>
          </a:p>
        </p:txBody>
      </p:sp>
      <p:sp>
        <p:nvSpPr>
          <p:cNvPr id="28687" name="Line 32">
            <a:extLst>
              <a:ext uri="{FF2B5EF4-FFF2-40B4-BE49-F238E27FC236}">
                <a16:creationId xmlns:a16="http://schemas.microsoft.com/office/drawing/2014/main" xmlns="" id="{C1C2E548-0690-41A2-8527-A2D965B5F5F3}"/>
              </a:ext>
            </a:extLst>
          </p:cNvPr>
          <p:cNvSpPr>
            <a:spLocks noChangeShapeType="1"/>
          </p:cNvSpPr>
          <p:nvPr/>
        </p:nvSpPr>
        <p:spPr bwMode="auto">
          <a:xfrm flipV="1">
            <a:off x="228600" y="1371600"/>
            <a:ext cx="8610600" cy="0"/>
          </a:xfrm>
          <a:prstGeom prst="line">
            <a:avLst/>
          </a:prstGeom>
          <a:noFill/>
          <a:ln w="28575">
            <a:solidFill>
              <a:schemeClr val="accent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sp>
        <p:nvSpPr>
          <p:cNvPr id="28688" name="Line 33">
            <a:extLst>
              <a:ext uri="{FF2B5EF4-FFF2-40B4-BE49-F238E27FC236}">
                <a16:creationId xmlns:a16="http://schemas.microsoft.com/office/drawing/2014/main" xmlns="" id="{19FE6620-01DF-4216-B975-D8A65DF398A9}"/>
              </a:ext>
            </a:extLst>
          </p:cNvPr>
          <p:cNvSpPr>
            <a:spLocks noChangeShapeType="1"/>
          </p:cNvSpPr>
          <p:nvPr/>
        </p:nvSpPr>
        <p:spPr bwMode="auto">
          <a:xfrm flipV="1">
            <a:off x="461963" y="1447800"/>
            <a:ext cx="8610600" cy="0"/>
          </a:xfrm>
          <a:prstGeom prst="line">
            <a:avLst/>
          </a:prstGeom>
          <a:noFill/>
          <a:ln w="28575">
            <a:solidFill>
              <a:srgbClr val="99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sp>
        <p:nvSpPr>
          <p:cNvPr id="28689" name="WordArt 36">
            <a:extLst>
              <a:ext uri="{FF2B5EF4-FFF2-40B4-BE49-F238E27FC236}">
                <a16:creationId xmlns:a16="http://schemas.microsoft.com/office/drawing/2014/main" xmlns="" id="{ABBC74E5-EE07-4503-8638-3CA34339B9CF}"/>
              </a:ext>
            </a:extLst>
          </p:cNvPr>
          <p:cNvSpPr>
            <a:spLocks noChangeArrowheads="1" noChangeShapeType="1" noTextEdit="1"/>
          </p:cNvSpPr>
          <p:nvPr/>
        </p:nvSpPr>
        <p:spPr bwMode="auto">
          <a:xfrm>
            <a:off x="3119438" y="1014413"/>
            <a:ext cx="2452687" cy="338137"/>
          </a:xfrm>
          <a:prstGeom prst="rect">
            <a:avLst/>
          </a:prstGeom>
        </p:spPr>
        <p:txBody>
          <a:bodyPr wrap="none" fromWordArt="1">
            <a:prstTxWarp prst="textPlain">
              <a:avLst>
                <a:gd name="adj" fmla="val 50000"/>
              </a:avLst>
            </a:prstTxWarp>
          </a:bodyPr>
          <a:lstStyle/>
          <a:p>
            <a:pPr algn="ctr"/>
            <a:r>
              <a:rPr lang="en-US" sz="2800" kern="10">
                <a:ln w="9525">
                  <a:solidFill>
                    <a:srgbClr val="D60093"/>
                  </a:solidFill>
                  <a:round/>
                  <a:headEnd/>
                  <a:tailEnd/>
                </a:ln>
                <a:solidFill>
                  <a:srgbClr val="FF0000"/>
                </a:solidFill>
                <a:cs typeface="Times New Roman" panose="02020603050405020304" pitchFamily="18" charset="0"/>
              </a:rPr>
              <a:t>Tranh làng Hồ</a:t>
            </a:r>
          </a:p>
        </p:txBody>
      </p:sp>
      <p:sp>
        <p:nvSpPr>
          <p:cNvPr id="28690" name="Text Box 6">
            <a:extLst>
              <a:ext uri="{FF2B5EF4-FFF2-40B4-BE49-F238E27FC236}">
                <a16:creationId xmlns:a16="http://schemas.microsoft.com/office/drawing/2014/main" xmlns="" id="{5CF1A991-A043-4EF6-AEAE-97FFE7711A96}"/>
              </a:ext>
            </a:extLst>
          </p:cNvPr>
          <p:cNvSpPr txBox="1">
            <a:spLocks noChangeArrowheads="1"/>
          </p:cNvSpPr>
          <p:nvPr/>
        </p:nvSpPr>
        <p:spPr bwMode="auto">
          <a:xfrm>
            <a:off x="3449638" y="438150"/>
            <a:ext cx="1441450" cy="522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spcBef>
                <a:spcPct val="50000"/>
              </a:spcBef>
            </a:pPr>
            <a:r>
              <a:rPr lang="en-US" altLang="en-US" sz="2800" b="1"/>
              <a:t>Tập đọc</a:t>
            </a:r>
          </a:p>
        </p:txBody>
      </p:sp>
    </p:spTree>
  </p:cSld>
  <p:clrMapOvr>
    <a:masterClrMapping/>
  </p:clrMapOvr>
  <p:transition>
    <p:wheel spokes="8"/>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7" presetClass="entr" presetSubtype="0" fill="hold" grpId="0" nodeType="afterEffect">
                                  <p:stCondLst>
                                    <p:cond delay="0"/>
                                  </p:stCondLst>
                                  <p:iterate type="lt">
                                    <p:tmPct val="50000"/>
                                  </p:iterate>
                                  <p:childTnLst>
                                    <p:set>
                                      <p:cBhvr>
                                        <p:cTn id="6" dur="1" fill="hold">
                                          <p:stCondLst>
                                            <p:cond delay="0"/>
                                          </p:stCondLst>
                                        </p:cTn>
                                        <p:tgtEl>
                                          <p:spTgt spid="48131"/>
                                        </p:tgtEl>
                                        <p:attrNameLst>
                                          <p:attrName>style.visibility</p:attrName>
                                        </p:attrNameLst>
                                      </p:cBhvr>
                                      <p:to>
                                        <p:strVal val="visible"/>
                                      </p:to>
                                    </p:set>
                                    <p:anim calcmode="discrete" valueType="clr">
                                      <p:cBhvr override="childStyle">
                                        <p:cTn id="7" dur="80"/>
                                        <p:tgtEl>
                                          <p:spTgt spid="48131"/>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48131"/>
                                        </p:tgtEl>
                                        <p:attrNameLst>
                                          <p:attrName>fillcolor</p:attrName>
                                        </p:attrNameLst>
                                      </p:cBhvr>
                                      <p:tavLst>
                                        <p:tav tm="0">
                                          <p:val>
                                            <p:clrVal>
                                              <a:schemeClr val="accent2"/>
                                            </p:clrVal>
                                          </p:val>
                                        </p:tav>
                                        <p:tav tm="50000">
                                          <p:val>
                                            <p:clrVal>
                                              <a:schemeClr val="hlink"/>
                                            </p:clrVal>
                                          </p:val>
                                        </p:tav>
                                      </p:tavLst>
                                    </p:anim>
                                    <p:set>
                                      <p:cBhvr>
                                        <p:cTn id="9" dur="80"/>
                                        <p:tgtEl>
                                          <p:spTgt spid="48131"/>
                                        </p:tgtEl>
                                        <p:attrNameLst>
                                          <p:attrName>fill.type</p:attrName>
                                        </p:attrNameLst>
                                      </p:cBhvr>
                                      <p:to>
                                        <p:strVal val="solid"/>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8" presetClass="entr" presetSubtype="16" fill="hold" nodeType="clickEffect">
                                  <p:stCondLst>
                                    <p:cond delay="0"/>
                                  </p:stCondLst>
                                  <p:childTnLst>
                                    <p:set>
                                      <p:cBhvr>
                                        <p:cTn id="13" dur="1" fill="hold">
                                          <p:stCondLst>
                                            <p:cond delay="0"/>
                                          </p:stCondLst>
                                        </p:cTn>
                                        <p:tgtEl>
                                          <p:spTgt spid="51223"/>
                                        </p:tgtEl>
                                        <p:attrNameLst>
                                          <p:attrName>style.visibility</p:attrName>
                                        </p:attrNameLst>
                                      </p:cBhvr>
                                      <p:to>
                                        <p:strVal val="visible"/>
                                      </p:to>
                                    </p:set>
                                    <p:animEffect transition="in" filter="diamond(in)">
                                      <p:cBhvr>
                                        <p:cTn id="14" dur="2000"/>
                                        <p:tgtEl>
                                          <p:spTgt spid="51223"/>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27" presetClass="entr" presetSubtype="0" fill="hold" grpId="0" nodeType="clickEffect">
                                  <p:stCondLst>
                                    <p:cond delay="0"/>
                                  </p:stCondLst>
                                  <p:iterate type="lt">
                                    <p:tmPct val="50000"/>
                                  </p:iterate>
                                  <p:childTnLst>
                                    <p:set>
                                      <p:cBhvr>
                                        <p:cTn id="18" dur="1" fill="hold">
                                          <p:stCondLst>
                                            <p:cond delay="0"/>
                                          </p:stCondLst>
                                        </p:cTn>
                                        <p:tgtEl>
                                          <p:spTgt spid="51222"/>
                                        </p:tgtEl>
                                        <p:attrNameLst>
                                          <p:attrName>style.visibility</p:attrName>
                                        </p:attrNameLst>
                                      </p:cBhvr>
                                      <p:to>
                                        <p:strVal val="visible"/>
                                      </p:to>
                                    </p:set>
                                    <p:anim calcmode="discrete" valueType="clr">
                                      <p:cBhvr override="childStyle">
                                        <p:cTn id="19" dur="80"/>
                                        <p:tgtEl>
                                          <p:spTgt spid="51222"/>
                                        </p:tgtEl>
                                        <p:attrNameLst>
                                          <p:attrName>style.color</p:attrName>
                                        </p:attrNameLst>
                                      </p:cBhvr>
                                      <p:tavLst>
                                        <p:tav tm="0">
                                          <p:val>
                                            <p:clrVal>
                                              <a:schemeClr val="accent2"/>
                                            </p:clrVal>
                                          </p:val>
                                        </p:tav>
                                        <p:tav tm="50000">
                                          <p:val>
                                            <p:clrVal>
                                              <a:schemeClr val="hlink"/>
                                            </p:clrVal>
                                          </p:val>
                                        </p:tav>
                                      </p:tavLst>
                                    </p:anim>
                                    <p:anim calcmode="discrete" valueType="clr">
                                      <p:cBhvr>
                                        <p:cTn id="20" dur="80"/>
                                        <p:tgtEl>
                                          <p:spTgt spid="51222"/>
                                        </p:tgtEl>
                                        <p:attrNameLst>
                                          <p:attrName>fillcolor</p:attrName>
                                        </p:attrNameLst>
                                      </p:cBhvr>
                                      <p:tavLst>
                                        <p:tav tm="0">
                                          <p:val>
                                            <p:clrVal>
                                              <a:schemeClr val="accent2"/>
                                            </p:clrVal>
                                          </p:val>
                                        </p:tav>
                                        <p:tav tm="50000">
                                          <p:val>
                                            <p:clrVal>
                                              <a:schemeClr val="hlink"/>
                                            </p:clrVal>
                                          </p:val>
                                        </p:tav>
                                      </p:tavLst>
                                    </p:anim>
                                    <p:set>
                                      <p:cBhvr>
                                        <p:cTn id="21" dur="80"/>
                                        <p:tgtEl>
                                          <p:spTgt spid="51222"/>
                                        </p:tgtEl>
                                        <p:attrNameLst>
                                          <p:attrName>fill.type</p:attrName>
                                        </p:attrNameLst>
                                      </p:cBhvr>
                                      <p:to>
                                        <p:strVal val="solid"/>
                                      </p:to>
                                    </p:set>
                                  </p:childTnLst>
                                </p:cTn>
                              </p:par>
                            </p:childTnLst>
                          </p:cTn>
                        </p:par>
                      </p:childTnLst>
                    </p:cTn>
                  </p:par>
                  <p:par>
                    <p:cTn id="22" fill="hold" nodeType="clickPar">
                      <p:stCondLst>
                        <p:cond delay="indefinite"/>
                      </p:stCondLst>
                      <p:childTnLst>
                        <p:par>
                          <p:cTn id="23" fill="hold" nodeType="withGroup">
                            <p:stCondLst>
                              <p:cond delay="0"/>
                            </p:stCondLst>
                            <p:childTnLst>
                              <p:par>
                                <p:cTn id="24" presetID="27" presetClass="entr" presetSubtype="0" fill="hold" grpId="0" nodeType="clickEffect">
                                  <p:stCondLst>
                                    <p:cond delay="0"/>
                                  </p:stCondLst>
                                  <p:iterate type="lt">
                                    <p:tmPct val="50000"/>
                                  </p:iterate>
                                  <p:childTnLst>
                                    <p:set>
                                      <p:cBhvr>
                                        <p:cTn id="25" dur="1" fill="hold">
                                          <p:stCondLst>
                                            <p:cond delay="0"/>
                                          </p:stCondLst>
                                        </p:cTn>
                                        <p:tgtEl>
                                          <p:spTgt spid="51224"/>
                                        </p:tgtEl>
                                        <p:attrNameLst>
                                          <p:attrName>style.visibility</p:attrName>
                                        </p:attrNameLst>
                                      </p:cBhvr>
                                      <p:to>
                                        <p:strVal val="visible"/>
                                      </p:to>
                                    </p:set>
                                    <p:anim calcmode="discrete" valueType="clr">
                                      <p:cBhvr override="childStyle">
                                        <p:cTn id="26" dur="80"/>
                                        <p:tgtEl>
                                          <p:spTgt spid="51224"/>
                                        </p:tgtEl>
                                        <p:attrNameLst>
                                          <p:attrName>style.color</p:attrName>
                                        </p:attrNameLst>
                                      </p:cBhvr>
                                      <p:tavLst>
                                        <p:tav tm="0">
                                          <p:val>
                                            <p:clrVal>
                                              <a:schemeClr val="accent2"/>
                                            </p:clrVal>
                                          </p:val>
                                        </p:tav>
                                        <p:tav tm="50000">
                                          <p:val>
                                            <p:clrVal>
                                              <a:schemeClr val="hlink"/>
                                            </p:clrVal>
                                          </p:val>
                                        </p:tav>
                                      </p:tavLst>
                                    </p:anim>
                                    <p:anim calcmode="discrete" valueType="clr">
                                      <p:cBhvr>
                                        <p:cTn id="27" dur="80"/>
                                        <p:tgtEl>
                                          <p:spTgt spid="51224"/>
                                        </p:tgtEl>
                                        <p:attrNameLst>
                                          <p:attrName>fillcolor</p:attrName>
                                        </p:attrNameLst>
                                      </p:cBhvr>
                                      <p:tavLst>
                                        <p:tav tm="0">
                                          <p:val>
                                            <p:clrVal>
                                              <a:schemeClr val="accent2"/>
                                            </p:clrVal>
                                          </p:val>
                                        </p:tav>
                                        <p:tav tm="50000">
                                          <p:val>
                                            <p:clrVal>
                                              <a:schemeClr val="hlink"/>
                                            </p:clrVal>
                                          </p:val>
                                        </p:tav>
                                      </p:tavLst>
                                    </p:anim>
                                    <p:set>
                                      <p:cBhvr>
                                        <p:cTn id="28" dur="80"/>
                                        <p:tgtEl>
                                          <p:spTgt spid="51224"/>
                                        </p:tgtEl>
                                        <p:attrNameLst>
                                          <p:attrName>fill.type</p:attrName>
                                        </p:attrNameLst>
                                      </p:cBhvr>
                                      <p:to>
                                        <p:strVal val="solid"/>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27" presetClass="entr" presetSubtype="0" fill="hold" grpId="0" nodeType="clickEffect">
                                  <p:stCondLst>
                                    <p:cond delay="0"/>
                                  </p:stCondLst>
                                  <p:iterate type="lt">
                                    <p:tmPct val="50000"/>
                                  </p:iterate>
                                  <p:childTnLst>
                                    <p:set>
                                      <p:cBhvr>
                                        <p:cTn id="32" dur="1" fill="hold">
                                          <p:stCondLst>
                                            <p:cond delay="0"/>
                                          </p:stCondLst>
                                        </p:cTn>
                                        <p:tgtEl>
                                          <p:spTgt spid="51225"/>
                                        </p:tgtEl>
                                        <p:attrNameLst>
                                          <p:attrName>style.visibility</p:attrName>
                                        </p:attrNameLst>
                                      </p:cBhvr>
                                      <p:to>
                                        <p:strVal val="visible"/>
                                      </p:to>
                                    </p:set>
                                    <p:anim calcmode="discrete" valueType="clr">
                                      <p:cBhvr override="childStyle">
                                        <p:cTn id="33" dur="80"/>
                                        <p:tgtEl>
                                          <p:spTgt spid="51225"/>
                                        </p:tgtEl>
                                        <p:attrNameLst>
                                          <p:attrName>style.color</p:attrName>
                                        </p:attrNameLst>
                                      </p:cBhvr>
                                      <p:tavLst>
                                        <p:tav tm="0">
                                          <p:val>
                                            <p:clrVal>
                                              <a:schemeClr val="accent2"/>
                                            </p:clrVal>
                                          </p:val>
                                        </p:tav>
                                        <p:tav tm="50000">
                                          <p:val>
                                            <p:clrVal>
                                              <a:schemeClr val="hlink"/>
                                            </p:clrVal>
                                          </p:val>
                                        </p:tav>
                                      </p:tavLst>
                                    </p:anim>
                                    <p:anim calcmode="discrete" valueType="clr">
                                      <p:cBhvr>
                                        <p:cTn id="34" dur="80"/>
                                        <p:tgtEl>
                                          <p:spTgt spid="51225"/>
                                        </p:tgtEl>
                                        <p:attrNameLst>
                                          <p:attrName>fillcolor</p:attrName>
                                        </p:attrNameLst>
                                      </p:cBhvr>
                                      <p:tavLst>
                                        <p:tav tm="0">
                                          <p:val>
                                            <p:clrVal>
                                              <a:schemeClr val="accent2"/>
                                            </p:clrVal>
                                          </p:val>
                                        </p:tav>
                                        <p:tav tm="50000">
                                          <p:val>
                                            <p:clrVal>
                                              <a:schemeClr val="hlink"/>
                                            </p:clrVal>
                                          </p:val>
                                        </p:tav>
                                      </p:tavLst>
                                    </p:anim>
                                    <p:set>
                                      <p:cBhvr>
                                        <p:cTn id="35" dur="80"/>
                                        <p:tgtEl>
                                          <p:spTgt spid="51225"/>
                                        </p:tgtEl>
                                        <p:attrNameLst>
                                          <p:attrName>fill.type</p:attrName>
                                        </p:attrNameLst>
                                      </p:cBhvr>
                                      <p:to>
                                        <p:strVal val="solid"/>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27" presetClass="entr" presetSubtype="0" fill="hold" grpId="0" nodeType="clickEffect">
                                  <p:stCondLst>
                                    <p:cond delay="0"/>
                                  </p:stCondLst>
                                  <p:iterate type="lt">
                                    <p:tmPct val="50000"/>
                                  </p:iterate>
                                  <p:childTnLst>
                                    <p:set>
                                      <p:cBhvr>
                                        <p:cTn id="39" dur="1" fill="hold">
                                          <p:stCondLst>
                                            <p:cond delay="0"/>
                                          </p:stCondLst>
                                        </p:cTn>
                                        <p:tgtEl>
                                          <p:spTgt spid="51226"/>
                                        </p:tgtEl>
                                        <p:attrNameLst>
                                          <p:attrName>style.visibility</p:attrName>
                                        </p:attrNameLst>
                                      </p:cBhvr>
                                      <p:to>
                                        <p:strVal val="visible"/>
                                      </p:to>
                                    </p:set>
                                    <p:anim calcmode="discrete" valueType="clr">
                                      <p:cBhvr override="childStyle">
                                        <p:cTn id="40" dur="80"/>
                                        <p:tgtEl>
                                          <p:spTgt spid="51226"/>
                                        </p:tgtEl>
                                        <p:attrNameLst>
                                          <p:attrName>style.color</p:attrName>
                                        </p:attrNameLst>
                                      </p:cBhvr>
                                      <p:tavLst>
                                        <p:tav tm="0">
                                          <p:val>
                                            <p:clrVal>
                                              <a:schemeClr val="accent2"/>
                                            </p:clrVal>
                                          </p:val>
                                        </p:tav>
                                        <p:tav tm="50000">
                                          <p:val>
                                            <p:clrVal>
                                              <a:schemeClr val="hlink"/>
                                            </p:clrVal>
                                          </p:val>
                                        </p:tav>
                                      </p:tavLst>
                                    </p:anim>
                                    <p:anim calcmode="discrete" valueType="clr">
                                      <p:cBhvr>
                                        <p:cTn id="41" dur="80"/>
                                        <p:tgtEl>
                                          <p:spTgt spid="51226"/>
                                        </p:tgtEl>
                                        <p:attrNameLst>
                                          <p:attrName>fillcolor</p:attrName>
                                        </p:attrNameLst>
                                      </p:cBhvr>
                                      <p:tavLst>
                                        <p:tav tm="0">
                                          <p:val>
                                            <p:clrVal>
                                              <a:schemeClr val="accent2"/>
                                            </p:clrVal>
                                          </p:val>
                                        </p:tav>
                                        <p:tav tm="50000">
                                          <p:val>
                                            <p:clrVal>
                                              <a:schemeClr val="hlink"/>
                                            </p:clrVal>
                                          </p:val>
                                        </p:tav>
                                      </p:tavLst>
                                    </p:anim>
                                    <p:set>
                                      <p:cBhvr>
                                        <p:cTn id="42" dur="80"/>
                                        <p:tgtEl>
                                          <p:spTgt spid="51226"/>
                                        </p:tgtEl>
                                        <p:attrNameLst>
                                          <p:attrName>fill.type</p:attrName>
                                        </p:attrNameLst>
                                      </p:cBhvr>
                                      <p:to>
                                        <p:strVal val="solid"/>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27" presetClass="entr" presetSubtype="0" fill="hold" grpId="0" nodeType="clickEffect">
                                  <p:stCondLst>
                                    <p:cond delay="0"/>
                                  </p:stCondLst>
                                  <p:iterate type="lt">
                                    <p:tmPct val="50000"/>
                                  </p:iterate>
                                  <p:childTnLst>
                                    <p:set>
                                      <p:cBhvr>
                                        <p:cTn id="46" dur="1" fill="hold">
                                          <p:stCondLst>
                                            <p:cond delay="0"/>
                                          </p:stCondLst>
                                        </p:cTn>
                                        <p:tgtEl>
                                          <p:spTgt spid="51227"/>
                                        </p:tgtEl>
                                        <p:attrNameLst>
                                          <p:attrName>style.visibility</p:attrName>
                                        </p:attrNameLst>
                                      </p:cBhvr>
                                      <p:to>
                                        <p:strVal val="visible"/>
                                      </p:to>
                                    </p:set>
                                    <p:anim calcmode="discrete" valueType="clr">
                                      <p:cBhvr override="childStyle">
                                        <p:cTn id="47" dur="80"/>
                                        <p:tgtEl>
                                          <p:spTgt spid="51227"/>
                                        </p:tgtEl>
                                        <p:attrNameLst>
                                          <p:attrName>style.color</p:attrName>
                                        </p:attrNameLst>
                                      </p:cBhvr>
                                      <p:tavLst>
                                        <p:tav tm="0">
                                          <p:val>
                                            <p:clrVal>
                                              <a:schemeClr val="accent2"/>
                                            </p:clrVal>
                                          </p:val>
                                        </p:tav>
                                        <p:tav tm="50000">
                                          <p:val>
                                            <p:clrVal>
                                              <a:schemeClr val="hlink"/>
                                            </p:clrVal>
                                          </p:val>
                                        </p:tav>
                                      </p:tavLst>
                                    </p:anim>
                                    <p:anim calcmode="discrete" valueType="clr">
                                      <p:cBhvr>
                                        <p:cTn id="48" dur="80"/>
                                        <p:tgtEl>
                                          <p:spTgt spid="51227"/>
                                        </p:tgtEl>
                                        <p:attrNameLst>
                                          <p:attrName>fillcolor</p:attrName>
                                        </p:attrNameLst>
                                      </p:cBhvr>
                                      <p:tavLst>
                                        <p:tav tm="0">
                                          <p:val>
                                            <p:clrVal>
                                              <a:schemeClr val="accent2"/>
                                            </p:clrVal>
                                          </p:val>
                                        </p:tav>
                                        <p:tav tm="50000">
                                          <p:val>
                                            <p:clrVal>
                                              <a:schemeClr val="hlink"/>
                                            </p:clrVal>
                                          </p:val>
                                        </p:tav>
                                      </p:tavLst>
                                    </p:anim>
                                    <p:set>
                                      <p:cBhvr>
                                        <p:cTn id="49" dur="80"/>
                                        <p:tgtEl>
                                          <p:spTgt spid="51227"/>
                                        </p:tgtEl>
                                        <p:attrNameLst>
                                          <p:attrName>fill.type</p:attrName>
                                        </p:attrNameLst>
                                      </p:cBhvr>
                                      <p:to>
                                        <p:strVal val="solid"/>
                                      </p:to>
                                    </p:set>
                                  </p:childTnLst>
                                </p:cTn>
                              </p:par>
                            </p:childTnLst>
                          </p:cTn>
                        </p:par>
                      </p:childTnLst>
                    </p:cTn>
                  </p:par>
                  <p:par>
                    <p:cTn id="50" fill="hold" nodeType="clickPar">
                      <p:stCondLst>
                        <p:cond delay="indefinite"/>
                      </p:stCondLst>
                      <p:childTnLst>
                        <p:par>
                          <p:cTn id="51" fill="hold" nodeType="withGroup">
                            <p:stCondLst>
                              <p:cond delay="0"/>
                            </p:stCondLst>
                            <p:childTnLst>
                              <p:par>
                                <p:cTn id="52" presetID="27" presetClass="entr" presetSubtype="0" fill="hold" grpId="0" nodeType="clickEffect">
                                  <p:stCondLst>
                                    <p:cond delay="0"/>
                                  </p:stCondLst>
                                  <p:iterate type="lt">
                                    <p:tmPct val="50000"/>
                                  </p:iterate>
                                  <p:childTnLst>
                                    <p:set>
                                      <p:cBhvr>
                                        <p:cTn id="53" dur="1" fill="hold">
                                          <p:stCondLst>
                                            <p:cond delay="0"/>
                                          </p:stCondLst>
                                        </p:cTn>
                                        <p:tgtEl>
                                          <p:spTgt spid="51228"/>
                                        </p:tgtEl>
                                        <p:attrNameLst>
                                          <p:attrName>style.visibility</p:attrName>
                                        </p:attrNameLst>
                                      </p:cBhvr>
                                      <p:to>
                                        <p:strVal val="visible"/>
                                      </p:to>
                                    </p:set>
                                    <p:anim calcmode="discrete" valueType="clr">
                                      <p:cBhvr override="childStyle">
                                        <p:cTn id="54" dur="80"/>
                                        <p:tgtEl>
                                          <p:spTgt spid="51228"/>
                                        </p:tgtEl>
                                        <p:attrNameLst>
                                          <p:attrName>style.color</p:attrName>
                                        </p:attrNameLst>
                                      </p:cBhvr>
                                      <p:tavLst>
                                        <p:tav tm="0">
                                          <p:val>
                                            <p:clrVal>
                                              <a:schemeClr val="accent2"/>
                                            </p:clrVal>
                                          </p:val>
                                        </p:tav>
                                        <p:tav tm="50000">
                                          <p:val>
                                            <p:clrVal>
                                              <a:schemeClr val="hlink"/>
                                            </p:clrVal>
                                          </p:val>
                                        </p:tav>
                                      </p:tavLst>
                                    </p:anim>
                                    <p:anim calcmode="discrete" valueType="clr">
                                      <p:cBhvr>
                                        <p:cTn id="55" dur="80"/>
                                        <p:tgtEl>
                                          <p:spTgt spid="51228"/>
                                        </p:tgtEl>
                                        <p:attrNameLst>
                                          <p:attrName>fillcolor</p:attrName>
                                        </p:attrNameLst>
                                      </p:cBhvr>
                                      <p:tavLst>
                                        <p:tav tm="0">
                                          <p:val>
                                            <p:clrVal>
                                              <a:schemeClr val="accent2"/>
                                            </p:clrVal>
                                          </p:val>
                                        </p:tav>
                                        <p:tav tm="50000">
                                          <p:val>
                                            <p:clrVal>
                                              <a:schemeClr val="hlink"/>
                                            </p:clrVal>
                                          </p:val>
                                        </p:tav>
                                      </p:tavLst>
                                    </p:anim>
                                    <p:set>
                                      <p:cBhvr>
                                        <p:cTn id="56" dur="80"/>
                                        <p:tgtEl>
                                          <p:spTgt spid="51228"/>
                                        </p:tgtEl>
                                        <p:attrNameLst>
                                          <p:attrName>fill.type</p:attrName>
                                        </p:attrNameLst>
                                      </p:cBhvr>
                                      <p:to>
                                        <p:strVal val="solid"/>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27" presetClass="entr" presetSubtype="0" fill="hold" grpId="0" nodeType="clickEffect">
                                  <p:stCondLst>
                                    <p:cond delay="0"/>
                                  </p:stCondLst>
                                  <p:iterate type="lt">
                                    <p:tmPct val="50000"/>
                                  </p:iterate>
                                  <p:childTnLst>
                                    <p:set>
                                      <p:cBhvr>
                                        <p:cTn id="60" dur="1" fill="hold">
                                          <p:stCondLst>
                                            <p:cond delay="0"/>
                                          </p:stCondLst>
                                        </p:cTn>
                                        <p:tgtEl>
                                          <p:spTgt spid="51229"/>
                                        </p:tgtEl>
                                        <p:attrNameLst>
                                          <p:attrName>style.visibility</p:attrName>
                                        </p:attrNameLst>
                                      </p:cBhvr>
                                      <p:to>
                                        <p:strVal val="visible"/>
                                      </p:to>
                                    </p:set>
                                    <p:anim calcmode="discrete" valueType="clr">
                                      <p:cBhvr override="childStyle">
                                        <p:cTn id="61" dur="80"/>
                                        <p:tgtEl>
                                          <p:spTgt spid="51229"/>
                                        </p:tgtEl>
                                        <p:attrNameLst>
                                          <p:attrName>style.color</p:attrName>
                                        </p:attrNameLst>
                                      </p:cBhvr>
                                      <p:tavLst>
                                        <p:tav tm="0">
                                          <p:val>
                                            <p:clrVal>
                                              <a:schemeClr val="accent2"/>
                                            </p:clrVal>
                                          </p:val>
                                        </p:tav>
                                        <p:tav tm="50000">
                                          <p:val>
                                            <p:clrVal>
                                              <a:schemeClr val="hlink"/>
                                            </p:clrVal>
                                          </p:val>
                                        </p:tav>
                                      </p:tavLst>
                                    </p:anim>
                                    <p:anim calcmode="discrete" valueType="clr">
                                      <p:cBhvr>
                                        <p:cTn id="62" dur="80"/>
                                        <p:tgtEl>
                                          <p:spTgt spid="51229"/>
                                        </p:tgtEl>
                                        <p:attrNameLst>
                                          <p:attrName>fillcolor</p:attrName>
                                        </p:attrNameLst>
                                      </p:cBhvr>
                                      <p:tavLst>
                                        <p:tav tm="0">
                                          <p:val>
                                            <p:clrVal>
                                              <a:schemeClr val="accent2"/>
                                            </p:clrVal>
                                          </p:val>
                                        </p:tav>
                                        <p:tav tm="50000">
                                          <p:val>
                                            <p:clrVal>
                                              <a:schemeClr val="hlink"/>
                                            </p:clrVal>
                                          </p:val>
                                        </p:tav>
                                      </p:tavLst>
                                    </p:anim>
                                    <p:set>
                                      <p:cBhvr>
                                        <p:cTn id="63" dur="80"/>
                                        <p:tgtEl>
                                          <p:spTgt spid="51229"/>
                                        </p:tgtEl>
                                        <p:attrNameLst>
                                          <p:attrName>fill.type</p:attrName>
                                        </p:attrNameLst>
                                      </p:cBhvr>
                                      <p:to>
                                        <p:strVal val="solid"/>
                                      </p:to>
                                    </p:set>
                                  </p:childTnLst>
                                </p:cTn>
                              </p:par>
                            </p:childTnLst>
                          </p:cTn>
                        </p:par>
                      </p:childTnLst>
                    </p:cTn>
                  </p:par>
                  <p:par>
                    <p:cTn id="64" fill="hold" nodeType="clickPar">
                      <p:stCondLst>
                        <p:cond delay="indefinite"/>
                      </p:stCondLst>
                      <p:childTnLst>
                        <p:par>
                          <p:cTn id="65" fill="hold" nodeType="withGroup">
                            <p:stCondLst>
                              <p:cond delay="0"/>
                            </p:stCondLst>
                            <p:childTnLst>
                              <p:par>
                                <p:cTn id="66" presetID="27" presetClass="entr" presetSubtype="0" fill="hold" grpId="0" nodeType="clickEffect">
                                  <p:stCondLst>
                                    <p:cond delay="0"/>
                                  </p:stCondLst>
                                  <p:iterate type="lt">
                                    <p:tmPct val="50000"/>
                                  </p:iterate>
                                  <p:childTnLst>
                                    <p:set>
                                      <p:cBhvr>
                                        <p:cTn id="67" dur="1" fill="hold">
                                          <p:stCondLst>
                                            <p:cond delay="0"/>
                                          </p:stCondLst>
                                        </p:cTn>
                                        <p:tgtEl>
                                          <p:spTgt spid="51230"/>
                                        </p:tgtEl>
                                        <p:attrNameLst>
                                          <p:attrName>style.visibility</p:attrName>
                                        </p:attrNameLst>
                                      </p:cBhvr>
                                      <p:to>
                                        <p:strVal val="visible"/>
                                      </p:to>
                                    </p:set>
                                    <p:anim calcmode="discrete" valueType="clr">
                                      <p:cBhvr override="childStyle">
                                        <p:cTn id="68" dur="80"/>
                                        <p:tgtEl>
                                          <p:spTgt spid="51230"/>
                                        </p:tgtEl>
                                        <p:attrNameLst>
                                          <p:attrName>style.color</p:attrName>
                                        </p:attrNameLst>
                                      </p:cBhvr>
                                      <p:tavLst>
                                        <p:tav tm="0">
                                          <p:val>
                                            <p:clrVal>
                                              <a:schemeClr val="accent2"/>
                                            </p:clrVal>
                                          </p:val>
                                        </p:tav>
                                        <p:tav tm="50000">
                                          <p:val>
                                            <p:clrVal>
                                              <a:schemeClr val="hlink"/>
                                            </p:clrVal>
                                          </p:val>
                                        </p:tav>
                                      </p:tavLst>
                                    </p:anim>
                                    <p:anim calcmode="discrete" valueType="clr">
                                      <p:cBhvr>
                                        <p:cTn id="69" dur="80"/>
                                        <p:tgtEl>
                                          <p:spTgt spid="51230"/>
                                        </p:tgtEl>
                                        <p:attrNameLst>
                                          <p:attrName>fillcolor</p:attrName>
                                        </p:attrNameLst>
                                      </p:cBhvr>
                                      <p:tavLst>
                                        <p:tav tm="0">
                                          <p:val>
                                            <p:clrVal>
                                              <a:schemeClr val="accent2"/>
                                            </p:clrVal>
                                          </p:val>
                                        </p:tav>
                                        <p:tav tm="50000">
                                          <p:val>
                                            <p:clrVal>
                                              <a:schemeClr val="hlink"/>
                                            </p:clrVal>
                                          </p:val>
                                        </p:tav>
                                      </p:tavLst>
                                    </p:anim>
                                    <p:set>
                                      <p:cBhvr>
                                        <p:cTn id="70" dur="80"/>
                                        <p:tgtEl>
                                          <p:spTgt spid="51230"/>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1" grpId="0"/>
      <p:bldP spid="51222" grpId="0"/>
      <p:bldP spid="51224" grpId="0"/>
      <p:bldP spid="51225" grpId="0"/>
      <p:bldP spid="51226" grpId="0"/>
      <p:bldP spid="51227" grpId="0"/>
      <p:bldP spid="51228" grpId="0"/>
      <p:bldP spid="51229" grpId="0"/>
      <p:bldP spid="51230" grpId="0"/>
    </p:bldLst>
  </p:timing>
</p:sld>
</file>

<file path=ppt/slides/slide1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9698" name="Rectangle 2">
            <a:extLst>
              <a:ext uri="{FF2B5EF4-FFF2-40B4-BE49-F238E27FC236}">
                <a16:creationId xmlns:a16="http://schemas.microsoft.com/office/drawing/2014/main" xmlns="" id="{A87C2B94-7176-41EA-8485-7FE1B170E481}"/>
              </a:ext>
            </a:extLst>
          </p:cNvPr>
          <p:cNvSpPr>
            <a:spLocks noGrp="1" noChangeArrowheads="1"/>
          </p:cNvSpPr>
          <p:nvPr>
            <p:ph type="ctrTitle"/>
          </p:nvPr>
        </p:nvSpPr>
        <p:spPr>
          <a:xfrm>
            <a:off x="304800" y="1752600"/>
            <a:ext cx="2971800" cy="381000"/>
          </a:xfrm>
          <a:noFill/>
        </p:spPr>
        <p:txBody>
          <a:bodyPr lIns="0" tIns="0" rIns="0" bIns="0"/>
          <a:lstStyle/>
          <a:p>
            <a:pPr algn="l" eaLnBrk="1" hangingPunct="1"/>
            <a:r>
              <a:rPr lang="en-US" altLang="en-US" sz="2800" b="1">
                <a:solidFill>
                  <a:srgbClr val="0000CC"/>
                </a:solidFill>
                <a:latin typeface="Times New Roman" panose="02020603050405020304" pitchFamily="18" charset="0"/>
              </a:rPr>
              <a:t> </a:t>
            </a:r>
            <a:r>
              <a:rPr lang="en-US" altLang="en-US" sz="2800" b="1" u="sng">
                <a:solidFill>
                  <a:srgbClr val="0000CC"/>
                </a:solidFill>
                <a:latin typeface="Times New Roman" panose="02020603050405020304" pitchFamily="18" charset="0"/>
              </a:rPr>
              <a:t>TÌM HIỂU BÀI:</a:t>
            </a:r>
            <a:endParaRPr lang="en-US" altLang="en-US" sz="3600">
              <a:latin typeface="Times New Roman" panose="02020603050405020304" pitchFamily="18" charset="0"/>
            </a:endParaRPr>
          </a:p>
        </p:txBody>
      </p:sp>
      <p:sp>
        <p:nvSpPr>
          <p:cNvPr id="48131" name="Text Box 3">
            <a:extLst>
              <a:ext uri="{FF2B5EF4-FFF2-40B4-BE49-F238E27FC236}">
                <a16:creationId xmlns:a16="http://schemas.microsoft.com/office/drawing/2014/main" xmlns="" id="{AE6222A3-271E-4602-89F3-A44FE1E8BDB7}"/>
              </a:ext>
            </a:extLst>
          </p:cNvPr>
          <p:cNvSpPr txBox="1">
            <a:spLocks noChangeArrowheads="1"/>
          </p:cNvSpPr>
          <p:nvPr/>
        </p:nvSpPr>
        <p:spPr bwMode="auto">
          <a:xfrm>
            <a:off x="304800" y="2133600"/>
            <a:ext cx="85344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lgn="ctr">
                <a:solidFill>
                  <a:srgbClr val="000000"/>
                </a:solidFill>
                <a:miter lim="800000"/>
                <a:headEnd/>
                <a:tailEnd/>
              </a14:hiddenLine>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eaLnBrk="1" hangingPunct="1"/>
            <a:r>
              <a:rPr lang="en-US" altLang="en-US" sz="2800"/>
              <a:t>4)Vì sao tác giả biết ơn những nghệ sĩ dân gian làng Hồ ?</a:t>
            </a:r>
          </a:p>
        </p:txBody>
      </p:sp>
      <p:grpSp>
        <p:nvGrpSpPr>
          <p:cNvPr id="29700" name="Group 4">
            <a:extLst>
              <a:ext uri="{FF2B5EF4-FFF2-40B4-BE49-F238E27FC236}">
                <a16:creationId xmlns:a16="http://schemas.microsoft.com/office/drawing/2014/main" xmlns="" id="{668A89F5-2C7B-4AE2-8920-F363CC4947E3}"/>
              </a:ext>
            </a:extLst>
          </p:cNvPr>
          <p:cNvGrpSpPr>
            <a:grpSpLocks/>
          </p:cNvGrpSpPr>
          <p:nvPr/>
        </p:nvGrpSpPr>
        <p:grpSpPr bwMode="auto">
          <a:xfrm>
            <a:off x="-152400" y="-152400"/>
            <a:ext cx="9372600" cy="7010400"/>
            <a:chOff x="48" y="0"/>
            <a:chExt cx="5664" cy="4224"/>
          </a:xfrm>
        </p:grpSpPr>
        <p:sp>
          <p:nvSpPr>
            <p:cNvPr id="29708" name="Line 5">
              <a:extLst>
                <a:ext uri="{FF2B5EF4-FFF2-40B4-BE49-F238E27FC236}">
                  <a16:creationId xmlns:a16="http://schemas.microsoft.com/office/drawing/2014/main" xmlns="" id="{4B71ACEF-A922-495C-B8BE-524A7E33F797}"/>
                </a:ext>
              </a:extLst>
            </p:cNvPr>
            <p:cNvSpPr>
              <a:spLocks noChangeShapeType="1"/>
            </p:cNvSpPr>
            <p:nvPr/>
          </p:nvSpPr>
          <p:spPr bwMode="auto">
            <a:xfrm>
              <a:off x="288" y="1104"/>
              <a:ext cx="0" cy="2880"/>
            </a:xfrm>
            <a:prstGeom prst="line">
              <a:avLst/>
            </a:prstGeom>
            <a:noFill/>
            <a:ln w="57150">
              <a:pattFill prst="solidDmnd">
                <a:fgClr>
                  <a:srgbClr val="FFFF00"/>
                </a:fgClr>
                <a:bgClr>
                  <a:srgbClr val="27D988"/>
                </a:bgClr>
              </a:patt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a:p>
          </p:txBody>
        </p:sp>
        <p:sp>
          <p:nvSpPr>
            <p:cNvPr id="29709" name="Line 6">
              <a:extLst>
                <a:ext uri="{FF2B5EF4-FFF2-40B4-BE49-F238E27FC236}">
                  <a16:creationId xmlns:a16="http://schemas.microsoft.com/office/drawing/2014/main" xmlns="" id="{BFD41E80-2F55-4F26-8125-232CB14A710C}"/>
                </a:ext>
              </a:extLst>
            </p:cNvPr>
            <p:cNvSpPr>
              <a:spLocks noChangeShapeType="1"/>
            </p:cNvSpPr>
            <p:nvPr/>
          </p:nvSpPr>
          <p:spPr bwMode="auto">
            <a:xfrm>
              <a:off x="5472" y="288"/>
              <a:ext cx="0" cy="2928"/>
            </a:xfrm>
            <a:prstGeom prst="line">
              <a:avLst/>
            </a:prstGeom>
            <a:noFill/>
            <a:ln w="57150">
              <a:pattFill prst="solidDmnd">
                <a:fgClr>
                  <a:srgbClr val="FFFF00"/>
                </a:fgClr>
                <a:bgClr>
                  <a:srgbClr val="27D988"/>
                </a:bgClr>
              </a:patt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a:p>
          </p:txBody>
        </p:sp>
        <p:sp>
          <p:nvSpPr>
            <p:cNvPr id="29710" name="Line 7">
              <a:extLst>
                <a:ext uri="{FF2B5EF4-FFF2-40B4-BE49-F238E27FC236}">
                  <a16:creationId xmlns:a16="http://schemas.microsoft.com/office/drawing/2014/main" xmlns="" id="{95382B75-7BE5-48F3-978C-5E41E1299EA0}"/>
                </a:ext>
              </a:extLst>
            </p:cNvPr>
            <p:cNvSpPr>
              <a:spLocks noChangeShapeType="1"/>
            </p:cNvSpPr>
            <p:nvPr/>
          </p:nvSpPr>
          <p:spPr bwMode="auto">
            <a:xfrm>
              <a:off x="192" y="432"/>
              <a:ext cx="0" cy="2880"/>
            </a:xfrm>
            <a:prstGeom prst="line">
              <a:avLst/>
            </a:prstGeom>
            <a:noFill/>
            <a:ln w="57150">
              <a:pattFill prst="plaid">
                <a:fgClr>
                  <a:srgbClr val="FF0066"/>
                </a:fgClr>
                <a:bgClr>
                  <a:srgbClr val="27D988"/>
                </a:bgClr>
              </a:patt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a:p>
          </p:txBody>
        </p:sp>
        <p:sp>
          <p:nvSpPr>
            <p:cNvPr id="29711" name="Line 8">
              <a:extLst>
                <a:ext uri="{FF2B5EF4-FFF2-40B4-BE49-F238E27FC236}">
                  <a16:creationId xmlns:a16="http://schemas.microsoft.com/office/drawing/2014/main" xmlns="" id="{3CDBA498-750C-4533-AC32-23986F105CFE}"/>
                </a:ext>
              </a:extLst>
            </p:cNvPr>
            <p:cNvSpPr>
              <a:spLocks noChangeShapeType="1"/>
            </p:cNvSpPr>
            <p:nvPr/>
          </p:nvSpPr>
          <p:spPr bwMode="auto">
            <a:xfrm>
              <a:off x="5568" y="1008"/>
              <a:ext cx="0" cy="2928"/>
            </a:xfrm>
            <a:prstGeom prst="line">
              <a:avLst/>
            </a:prstGeom>
            <a:noFill/>
            <a:ln w="57150">
              <a:pattFill prst="plaid">
                <a:fgClr>
                  <a:srgbClr val="FF0066"/>
                </a:fgClr>
                <a:bgClr>
                  <a:srgbClr val="27D988"/>
                </a:bgClr>
              </a:patt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a:p>
          </p:txBody>
        </p:sp>
        <p:grpSp>
          <p:nvGrpSpPr>
            <p:cNvPr id="29712" name="Group 9">
              <a:extLst>
                <a:ext uri="{FF2B5EF4-FFF2-40B4-BE49-F238E27FC236}">
                  <a16:creationId xmlns:a16="http://schemas.microsoft.com/office/drawing/2014/main" xmlns="" id="{632784C1-86AD-4B98-9560-F942B4B60517}"/>
                </a:ext>
              </a:extLst>
            </p:cNvPr>
            <p:cNvGrpSpPr>
              <a:grpSpLocks/>
            </p:cNvGrpSpPr>
            <p:nvPr/>
          </p:nvGrpSpPr>
          <p:grpSpPr bwMode="auto">
            <a:xfrm>
              <a:off x="48" y="0"/>
              <a:ext cx="5664" cy="4224"/>
              <a:chOff x="48" y="0"/>
              <a:chExt cx="5664" cy="4272"/>
            </a:xfrm>
          </p:grpSpPr>
          <p:pic>
            <p:nvPicPr>
              <p:cNvPr id="29713" name="Picture 10" descr="BAR01">
                <a:extLst>
                  <a:ext uri="{FF2B5EF4-FFF2-40B4-BE49-F238E27FC236}">
                    <a16:creationId xmlns:a16="http://schemas.microsoft.com/office/drawing/2014/main" xmlns="" id="{B4A5554D-B087-49E3-BA73-15D6B5FD0505}"/>
                  </a:ext>
                </a:extLst>
              </p:cNvPr>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336" y="4032"/>
                <a:ext cx="5088" cy="2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9714" name="Picture 11" descr="BAR01">
                <a:extLst>
                  <a:ext uri="{FF2B5EF4-FFF2-40B4-BE49-F238E27FC236}">
                    <a16:creationId xmlns:a16="http://schemas.microsoft.com/office/drawing/2014/main" xmlns="" id="{9BA043C3-3A54-4804-93C8-485C3B684E90}"/>
                  </a:ext>
                </a:extLst>
              </p:cNvPr>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336" y="48"/>
                <a:ext cx="5088" cy="2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2236" name="AutoShape 12">
                <a:extLst>
                  <a:ext uri="{FF2B5EF4-FFF2-40B4-BE49-F238E27FC236}">
                    <a16:creationId xmlns:a16="http://schemas.microsoft.com/office/drawing/2014/main" xmlns="" id="{B4FB662E-6E6E-479A-8356-604C5BEFBA76}"/>
                  </a:ext>
                </a:extLst>
              </p:cNvPr>
              <p:cNvSpPr>
                <a:spLocks noChangeArrowheads="1"/>
              </p:cNvSpPr>
              <p:nvPr/>
            </p:nvSpPr>
            <p:spPr bwMode="auto">
              <a:xfrm>
                <a:off x="48" y="48"/>
                <a:ext cx="336" cy="336"/>
              </a:xfrm>
              <a:prstGeom prst="star5">
                <a:avLst/>
              </a:prstGeom>
              <a:solidFill>
                <a:srgbClr val="FFFF00"/>
              </a:solidFill>
              <a:ln w="38100" cmpd="dbl" algn="ctr">
                <a:solidFill>
                  <a:srgbClr val="0099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eaLnBrk="1" hangingPunct="1">
                  <a:defRPr/>
                </a:pPr>
                <a:endParaRPr lang="en-US"/>
              </a:p>
            </p:txBody>
          </p:sp>
          <p:sp>
            <p:nvSpPr>
              <p:cNvPr id="52237" name="AutoShape 13">
                <a:extLst>
                  <a:ext uri="{FF2B5EF4-FFF2-40B4-BE49-F238E27FC236}">
                    <a16:creationId xmlns:a16="http://schemas.microsoft.com/office/drawing/2014/main" xmlns="" id="{0FC38A77-9C6C-42FB-AE20-4BF0EAD7212D}"/>
                  </a:ext>
                </a:extLst>
              </p:cNvPr>
              <p:cNvSpPr>
                <a:spLocks noChangeArrowheads="1"/>
              </p:cNvSpPr>
              <p:nvPr/>
            </p:nvSpPr>
            <p:spPr bwMode="auto">
              <a:xfrm>
                <a:off x="5376" y="3936"/>
                <a:ext cx="336" cy="336"/>
              </a:xfrm>
              <a:prstGeom prst="star5">
                <a:avLst/>
              </a:prstGeom>
              <a:solidFill>
                <a:srgbClr val="FFFF00"/>
              </a:solidFill>
              <a:ln w="38100" cmpd="dbl" algn="ctr">
                <a:solidFill>
                  <a:srgbClr val="0099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eaLnBrk="1" hangingPunct="1">
                  <a:defRPr/>
                </a:pPr>
                <a:endParaRPr lang="en-US"/>
              </a:p>
            </p:txBody>
          </p:sp>
          <p:sp>
            <p:nvSpPr>
              <p:cNvPr id="52238" name="AutoShape 14">
                <a:extLst>
                  <a:ext uri="{FF2B5EF4-FFF2-40B4-BE49-F238E27FC236}">
                    <a16:creationId xmlns:a16="http://schemas.microsoft.com/office/drawing/2014/main" xmlns="" id="{313BF8B7-41DC-4396-BB0D-43066614103C}"/>
                  </a:ext>
                </a:extLst>
              </p:cNvPr>
              <p:cNvSpPr>
                <a:spLocks noChangeArrowheads="1"/>
              </p:cNvSpPr>
              <p:nvPr/>
            </p:nvSpPr>
            <p:spPr bwMode="auto">
              <a:xfrm>
                <a:off x="5376" y="0"/>
                <a:ext cx="336" cy="336"/>
              </a:xfrm>
              <a:prstGeom prst="star5">
                <a:avLst/>
              </a:prstGeom>
              <a:solidFill>
                <a:srgbClr val="FFFF00"/>
              </a:solidFill>
              <a:ln w="38100" cmpd="dbl" algn="ctr">
                <a:solidFill>
                  <a:srgbClr val="0099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eaLnBrk="1" hangingPunct="1">
                  <a:defRPr/>
                </a:pPr>
                <a:endParaRPr lang="en-US"/>
              </a:p>
            </p:txBody>
          </p:sp>
          <p:sp>
            <p:nvSpPr>
              <p:cNvPr id="52239" name="AutoShape 15">
                <a:extLst>
                  <a:ext uri="{FF2B5EF4-FFF2-40B4-BE49-F238E27FC236}">
                    <a16:creationId xmlns:a16="http://schemas.microsoft.com/office/drawing/2014/main" xmlns="" id="{7E651BD7-763F-4A67-9811-4CA8CED1778C}"/>
                  </a:ext>
                </a:extLst>
              </p:cNvPr>
              <p:cNvSpPr>
                <a:spLocks noChangeArrowheads="1"/>
              </p:cNvSpPr>
              <p:nvPr/>
            </p:nvSpPr>
            <p:spPr bwMode="auto">
              <a:xfrm>
                <a:off x="48" y="3936"/>
                <a:ext cx="336" cy="336"/>
              </a:xfrm>
              <a:prstGeom prst="star5">
                <a:avLst/>
              </a:prstGeom>
              <a:solidFill>
                <a:srgbClr val="FFFF00"/>
              </a:solidFill>
              <a:ln w="38100" cmpd="dbl" algn="ctr">
                <a:solidFill>
                  <a:srgbClr val="0099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eaLnBrk="1" hangingPunct="1">
                  <a:defRPr/>
                </a:pPr>
                <a:endParaRPr lang="en-US"/>
              </a:p>
            </p:txBody>
          </p:sp>
        </p:grpSp>
      </p:grpSp>
      <p:sp>
        <p:nvSpPr>
          <p:cNvPr id="52246" name="Text Box 22">
            <a:extLst>
              <a:ext uri="{FF2B5EF4-FFF2-40B4-BE49-F238E27FC236}">
                <a16:creationId xmlns:a16="http://schemas.microsoft.com/office/drawing/2014/main" xmlns="" id="{EA49FE1E-F603-419B-B0C7-E580BCBA67A3}"/>
              </a:ext>
            </a:extLst>
          </p:cNvPr>
          <p:cNvSpPr txBox="1">
            <a:spLocks noChangeArrowheads="1"/>
          </p:cNvSpPr>
          <p:nvPr/>
        </p:nvSpPr>
        <p:spPr bwMode="auto">
          <a:xfrm>
            <a:off x="381000" y="2667000"/>
            <a:ext cx="8382000" cy="24415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just" eaLnBrk="1" hangingPunct="1">
              <a:spcBef>
                <a:spcPct val="50000"/>
              </a:spcBef>
            </a:pPr>
            <a:r>
              <a:rPr lang="en-US" altLang="en-US" sz="2800" i="1">
                <a:solidFill>
                  <a:srgbClr val="0000FF"/>
                </a:solidFill>
              </a:rPr>
              <a:t>- Vì những nghệ sĩ dân gian làng Hồ đã vẽ những bức tranh rất sinh động, lành mạnh, hóm hỉnh và vui tươi/</a:t>
            </a:r>
            <a:r>
              <a:rPr lang="en-US" altLang="en-US" sz="2800" i="1">
                <a:solidFill>
                  <a:schemeClr val="tx2"/>
                </a:solidFill>
              </a:rPr>
              <a:t>.</a:t>
            </a:r>
            <a:r>
              <a:rPr lang="en-US" altLang="en-US" sz="2800" i="1">
                <a:solidFill>
                  <a:srgbClr val="FF0000"/>
                </a:solidFill>
              </a:rPr>
              <a:t> </a:t>
            </a:r>
            <a:r>
              <a:rPr lang="en-US" altLang="en-US" sz="2800" b="1" i="1">
                <a:solidFill>
                  <a:srgbClr val="009900"/>
                </a:solidFill>
              </a:rPr>
              <a:t>Những bức tranh làng Hồ có đề tài, màu sắc gắn với cuộc sống của người dân Việt Nam. </a:t>
            </a:r>
            <a:r>
              <a:rPr lang="en-US" altLang="en-US" sz="2800" b="1" i="1">
                <a:solidFill>
                  <a:srgbClr val="0000FF"/>
                </a:solidFill>
              </a:rPr>
              <a:t>( giảm tải)</a:t>
            </a:r>
          </a:p>
          <a:p>
            <a:pPr algn="just" eaLnBrk="1" hangingPunct="1">
              <a:spcBef>
                <a:spcPct val="50000"/>
              </a:spcBef>
            </a:pPr>
            <a:endParaRPr lang="en-US" altLang="en-US" sz="2800" i="1">
              <a:solidFill>
                <a:srgbClr val="0000FF"/>
              </a:solidFill>
            </a:endParaRPr>
          </a:p>
        </p:txBody>
      </p:sp>
      <p:sp>
        <p:nvSpPr>
          <p:cNvPr id="52258" name="Text Box 34">
            <a:extLst>
              <a:ext uri="{FF2B5EF4-FFF2-40B4-BE49-F238E27FC236}">
                <a16:creationId xmlns:a16="http://schemas.microsoft.com/office/drawing/2014/main" xmlns="" id="{4928612A-52A9-415E-AD75-5126CBD218B5}"/>
              </a:ext>
            </a:extLst>
          </p:cNvPr>
          <p:cNvSpPr txBox="1">
            <a:spLocks noChangeArrowheads="1"/>
          </p:cNvSpPr>
          <p:nvPr/>
        </p:nvSpPr>
        <p:spPr bwMode="auto">
          <a:xfrm>
            <a:off x="1600200" y="4662488"/>
            <a:ext cx="6019800" cy="528637"/>
          </a:xfrm>
          <a:prstGeom prst="rect">
            <a:avLst/>
          </a:prstGeom>
          <a:noFill/>
          <a:ln w="9525" algn="ctr">
            <a:solidFill>
              <a:srgbClr val="FF99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spcBef>
                <a:spcPct val="50000"/>
              </a:spcBef>
            </a:pPr>
            <a:r>
              <a:rPr lang="en-US" altLang="en-US" sz="2800">
                <a:solidFill>
                  <a:srgbClr val="FF0000"/>
                </a:solidFill>
              </a:rPr>
              <a:t>Sự đánh giá rất cao về tranh làng Hồ. </a:t>
            </a:r>
          </a:p>
        </p:txBody>
      </p:sp>
      <p:sp>
        <p:nvSpPr>
          <p:cNvPr id="29703" name="Text Box 36">
            <a:extLst>
              <a:ext uri="{FF2B5EF4-FFF2-40B4-BE49-F238E27FC236}">
                <a16:creationId xmlns:a16="http://schemas.microsoft.com/office/drawing/2014/main" xmlns="" id="{49D43897-5552-4D77-8E0A-1BBD197E90C6}"/>
              </a:ext>
            </a:extLst>
          </p:cNvPr>
          <p:cNvSpPr txBox="1">
            <a:spLocks noChangeArrowheads="1"/>
          </p:cNvSpPr>
          <p:nvPr/>
        </p:nvSpPr>
        <p:spPr bwMode="auto">
          <a:xfrm>
            <a:off x="4495800" y="1468438"/>
            <a:ext cx="3276600" cy="4270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spcBef>
                <a:spcPct val="50000"/>
              </a:spcBef>
            </a:pPr>
            <a:r>
              <a:rPr lang="en-US" altLang="en-US" sz="2200" i="1"/>
              <a:t>Theo Nguyễn Tuân</a:t>
            </a:r>
          </a:p>
        </p:txBody>
      </p:sp>
      <p:sp>
        <p:nvSpPr>
          <p:cNvPr id="29704" name="Line 37">
            <a:extLst>
              <a:ext uri="{FF2B5EF4-FFF2-40B4-BE49-F238E27FC236}">
                <a16:creationId xmlns:a16="http://schemas.microsoft.com/office/drawing/2014/main" xmlns="" id="{0C50F039-D032-4782-ACC6-B743BF25D938}"/>
              </a:ext>
            </a:extLst>
          </p:cNvPr>
          <p:cNvSpPr>
            <a:spLocks noChangeShapeType="1"/>
          </p:cNvSpPr>
          <p:nvPr/>
        </p:nvSpPr>
        <p:spPr bwMode="auto">
          <a:xfrm flipV="1">
            <a:off x="228600" y="1438275"/>
            <a:ext cx="8610600" cy="0"/>
          </a:xfrm>
          <a:prstGeom prst="line">
            <a:avLst/>
          </a:prstGeom>
          <a:noFill/>
          <a:ln w="28575">
            <a:solidFill>
              <a:schemeClr val="accent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sp>
        <p:nvSpPr>
          <p:cNvPr id="29705" name="Line 38">
            <a:extLst>
              <a:ext uri="{FF2B5EF4-FFF2-40B4-BE49-F238E27FC236}">
                <a16:creationId xmlns:a16="http://schemas.microsoft.com/office/drawing/2014/main" xmlns="" id="{B1CE9995-D6E6-428D-9A55-915BF3F0AD1E}"/>
              </a:ext>
            </a:extLst>
          </p:cNvPr>
          <p:cNvSpPr>
            <a:spLocks noChangeShapeType="1"/>
          </p:cNvSpPr>
          <p:nvPr/>
        </p:nvSpPr>
        <p:spPr bwMode="auto">
          <a:xfrm flipV="1">
            <a:off x="461963" y="1514475"/>
            <a:ext cx="8610600" cy="0"/>
          </a:xfrm>
          <a:prstGeom prst="line">
            <a:avLst/>
          </a:prstGeom>
          <a:noFill/>
          <a:ln w="28575">
            <a:solidFill>
              <a:srgbClr val="99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sp>
        <p:nvSpPr>
          <p:cNvPr id="29706" name="WordArt 41">
            <a:extLst>
              <a:ext uri="{FF2B5EF4-FFF2-40B4-BE49-F238E27FC236}">
                <a16:creationId xmlns:a16="http://schemas.microsoft.com/office/drawing/2014/main" xmlns="" id="{366FCDE7-D2A9-4CB3-B97F-3C604AB759C8}"/>
              </a:ext>
            </a:extLst>
          </p:cNvPr>
          <p:cNvSpPr>
            <a:spLocks noChangeArrowheads="1" noChangeShapeType="1" noTextEdit="1"/>
          </p:cNvSpPr>
          <p:nvPr/>
        </p:nvSpPr>
        <p:spPr bwMode="auto">
          <a:xfrm>
            <a:off x="3119438" y="1081088"/>
            <a:ext cx="2452687" cy="338137"/>
          </a:xfrm>
          <a:prstGeom prst="rect">
            <a:avLst/>
          </a:prstGeom>
        </p:spPr>
        <p:txBody>
          <a:bodyPr wrap="none" fromWordArt="1">
            <a:prstTxWarp prst="textPlain">
              <a:avLst>
                <a:gd name="adj" fmla="val 50000"/>
              </a:avLst>
            </a:prstTxWarp>
          </a:bodyPr>
          <a:lstStyle/>
          <a:p>
            <a:pPr algn="ctr"/>
            <a:r>
              <a:rPr lang="en-US" sz="2800" kern="10">
                <a:ln w="9525">
                  <a:solidFill>
                    <a:srgbClr val="D60093"/>
                  </a:solidFill>
                  <a:round/>
                  <a:headEnd/>
                  <a:tailEnd/>
                </a:ln>
                <a:solidFill>
                  <a:srgbClr val="FF0000"/>
                </a:solidFill>
                <a:cs typeface="Times New Roman" panose="02020603050405020304" pitchFamily="18" charset="0"/>
              </a:rPr>
              <a:t>Tranh làng Hồ</a:t>
            </a:r>
          </a:p>
        </p:txBody>
      </p:sp>
      <p:sp>
        <p:nvSpPr>
          <p:cNvPr id="29707" name="Text Box 6">
            <a:extLst>
              <a:ext uri="{FF2B5EF4-FFF2-40B4-BE49-F238E27FC236}">
                <a16:creationId xmlns:a16="http://schemas.microsoft.com/office/drawing/2014/main" xmlns="" id="{0B261977-1CA5-47B1-AB40-07EA4FE537BF}"/>
              </a:ext>
            </a:extLst>
          </p:cNvPr>
          <p:cNvSpPr txBox="1">
            <a:spLocks noChangeArrowheads="1"/>
          </p:cNvSpPr>
          <p:nvPr/>
        </p:nvSpPr>
        <p:spPr bwMode="auto">
          <a:xfrm>
            <a:off x="3449638" y="438150"/>
            <a:ext cx="1441450" cy="522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spcBef>
                <a:spcPct val="50000"/>
              </a:spcBef>
            </a:pPr>
            <a:r>
              <a:rPr lang="en-US" altLang="en-US" sz="2800" b="1"/>
              <a:t>Tập đọc</a:t>
            </a:r>
          </a:p>
        </p:txBody>
      </p:sp>
    </p:spTree>
  </p:cSld>
  <p:clrMapOvr>
    <a:masterClrMapping/>
  </p:clrMapOvr>
  <p:transition>
    <p:wheel spokes="8"/>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7" presetClass="entr" presetSubtype="0" fill="hold" grpId="0" nodeType="afterEffect">
                                  <p:stCondLst>
                                    <p:cond delay="0"/>
                                  </p:stCondLst>
                                  <p:iterate type="lt">
                                    <p:tmPct val="50000"/>
                                  </p:iterate>
                                  <p:childTnLst>
                                    <p:set>
                                      <p:cBhvr>
                                        <p:cTn id="6" dur="1" fill="hold">
                                          <p:stCondLst>
                                            <p:cond delay="0"/>
                                          </p:stCondLst>
                                        </p:cTn>
                                        <p:tgtEl>
                                          <p:spTgt spid="48131"/>
                                        </p:tgtEl>
                                        <p:attrNameLst>
                                          <p:attrName>style.visibility</p:attrName>
                                        </p:attrNameLst>
                                      </p:cBhvr>
                                      <p:to>
                                        <p:strVal val="visible"/>
                                      </p:to>
                                    </p:set>
                                    <p:anim calcmode="discrete" valueType="clr">
                                      <p:cBhvr override="childStyle">
                                        <p:cTn id="7" dur="80"/>
                                        <p:tgtEl>
                                          <p:spTgt spid="48131"/>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48131"/>
                                        </p:tgtEl>
                                        <p:attrNameLst>
                                          <p:attrName>fillcolor</p:attrName>
                                        </p:attrNameLst>
                                      </p:cBhvr>
                                      <p:tavLst>
                                        <p:tav tm="0">
                                          <p:val>
                                            <p:clrVal>
                                              <a:schemeClr val="accent2"/>
                                            </p:clrVal>
                                          </p:val>
                                        </p:tav>
                                        <p:tav tm="50000">
                                          <p:val>
                                            <p:clrVal>
                                              <a:schemeClr val="hlink"/>
                                            </p:clrVal>
                                          </p:val>
                                        </p:tav>
                                      </p:tavLst>
                                    </p:anim>
                                    <p:set>
                                      <p:cBhvr>
                                        <p:cTn id="9" dur="80"/>
                                        <p:tgtEl>
                                          <p:spTgt spid="48131"/>
                                        </p:tgtEl>
                                        <p:attrNameLst>
                                          <p:attrName>fill.type</p:attrName>
                                        </p:attrNameLst>
                                      </p:cBhvr>
                                      <p:to>
                                        <p:strVal val="solid"/>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27" presetClass="entr" presetSubtype="0" fill="hold" grpId="0" nodeType="clickEffect">
                                  <p:stCondLst>
                                    <p:cond delay="0"/>
                                  </p:stCondLst>
                                  <p:iterate type="lt">
                                    <p:tmPct val="50000"/>
                                  </p:iterate>
                                  <p:childTnLst>
                                    <p:set>
                                      <p:cBhvr>
                                        <p:cTn id="13" dur="1" fill="hold">
                                          <p:stCondLst>
                                            <p:cond delay="0"/>
                                          </p:stCondLst>
                                        </p:cTn>
                                        <p:tgtEl>
                                          <p:spTgt spid="52246"/>
                                        </p:tgtEl>
                                        <p:attrNameLst>
                                          <p:attrName>style.visibility</p:attrName>
                                        </p:attrNameLst>
                                      </p:cBhvr>
                                      <p:to>
                                        <p:strVal val="visible"/>
                                      </p:to>
                                    </p:set>
                                    <p:anim calcmode="discrete" valueType="clr">
                                      <p:cBhvr override="childStyle">
                                        <p:cTn id="14" dur="80"/>
                                        <p:tgtEl>
                                          <p:spTgt spid="52246"/>
                                        </p:tgtEl>
                                        <p:attrNameLst>
                                          <p:attrName>style.color</p:attrName>
                                        </p:attrNameLst>
                                      </p:cBhvr>
                                      <p:tavLst>
                                        <p:tav tm="0">
                                          <p:val>
                                            <p:clrVal>
                                              <a:schemeClr val="accent2"/>
                                            </p:clrVal>
                                          </p:val>
                                        </p:tav>
                                        <p:tav tm="50000">
                                          <p:val>
                                            <p:clrVal>
                                              <a:schemeClr val="hlink"/>
                                            </p:clrVal>
                                          </p:val>
                                        </p:tav>
                                      </p:tavLst>
                                    </p:anim>
                                    <p:anim calcmode="discrete" valueType="clr">
                                      <p:cBhvr>
                                        <p:cTn id="15" dur="80"/>
                                        <p:tgtEl>
                                          <p:spTgt spid="52246"/>
                                        </p:tgtEl>
                                        <p:attrNameLst>
                                          <p:attrName>fillcolor</p:attrName>
                                        </p:attrNameLst>
                                      </p:cBhvr>
                                      <p:tavLst>
                                        <p:tav tm="0">
                                          <p:val>
                                            <p:clrVal>
                                              <a:schemeClr val="accent2"/>
                                            </p:clrVal>
                                          </p:val>
                                        </p:tav>
                                        <p:tav tm="50000">
                                          <p:val>
                                            <p:clrVal>
                                              <a:schemeClr val="hlink"/>
                                            </p:clrVal>
                                          </p:val>
                                        </p:tav>
                                      </p:tavLst>
                                    </p:anim>
                                    <p:set>
                                      <p:cBhvr>
                                        <p:cTn id="16" dur="80"/>
                                        <p:tgtEl>
                                          <p:spTgt spid="52246"/>
                                        </p:tgtEl>
                                        <p:attrNameLst>
                                          <p:attrName>fill.type</p:attrName>
                                        </p:attrNameLst>
                                      </p:cBhvr>
                                      <p:to>
                                        <p:strVal val="solid"/>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8" presetClass="entr" presetSubtype="16" fill="hold" grpId="0" nodeType="clickEffect">
                                  <p:stCondLst>
                                    <p:cond delay="0"/>
                                  </p:stCondLst>
                                  <p:childTnLst>
                                    <p:set>
                                      <p:cBhvr>
                                        <p:cTn id="20" dur="1" fill="hold">
                                          <p:stCondLst>
                                            <p:cond delay="0"/>
                                          </p:stCondLst>
                                        </p:cTn>
                                        <p:tgtEl>
                                          <p:spTgt spid="52258"/>
                                        </p:tgtEl>
                                        <p:attrNameLst>
                                          <p:attrName>style.visibility</p:attrName>
                                        </p:attrNameLst>
                                      </p:cBhvr>
                                      <p:to>
                                        <p:strVal val="visible"/>
                                      </p:to>
                                    </p:set>
                                    <p:animEffect transition="in" filter="diamond(in)">
                                      <p:cBhvr>
                                        <p:cTn id="21" dur="2000"/>
                                        <p:tgtEl>
                                          <p:spTgt spid="522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1" grpId="0"/>
      <p:bldP spid="52246" grpId="0"/>
      <p:bldP spid="52258" grpId="0" animBg="1"/>
    </p:bldLst>
  </p:timing>
</p:sld>
</file>

<file path=ppt/slides/slide1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50185" name="Picture 9">
            <a:extLst>
              <a:ext uri="{FF2B5EF4-FFF2-40B4-BE49-F238E27FC236}">
                <a16:creationId xmlns:a16="http://schemas.microsoft.com/office/drawing/2014/main" xmlns="" id="{6A924139-DA70-4030-A525-88EA1C2945A5}"/>
              </a:ext>
            </a:extLst>
          </p:cNvPr>
          <p:cNvPicPr>
            <a:picLocks noChangeAspect="1" noChangeArrowheads="1"/>
          </p:cNvPicPr>
          <p:nvPr/>
        </p:nvPicPr>
        <p:blipFill>
          <a:blip r:embed="rId2" cstate="print">
            <a:lum bright="18000"/>
            <a:extLst>
              <a:ext uri="{28A0092B-C50C-407E-A947-70E740481C1C}">
                <a14:useLocalDpi xmlns:a14="http://schemas.microsoft.com/office/drawing/2010/main" xmlns="" val="0"/>
              </a:ext>
            </a:extLst>
          </a:blip>
          <a:srcRect l="4611" b="4762"/>
          <a:stretch>
            <a:fillRect/>
          </a:stretch>
        </p:blipFill>
        <p:spPr bwMode="auto">
          <a:xfrm>
            <a:off x="2590800" y="1828800"/>
            <a:ext cx="3703638" cy="3962400"/>
          </a:xfrm>
          <a:prstGeom prst="rect">
            <a:avLst/>
          </a:prstGeom>
          <a:noFill/>
          <a:ln w="12700">
            <a:solidFill>
              <a:srgbClr val="FF0000"/>
            </a:solidFill>
            <a:miter lim="800000"/>
            <a:headEnd/>
            <a:tailEnd/>
          </a:ln>
          <a:extLst>
            <a:ext uri="{909E8E84-426E-40DD-AFC4-6F175D3DCCD1}">
              <a14:hiddenFill xmlns:a14="http://schemas.microsoft.com/office/drawing/2010/main" xmlns="">
                <a:solidFill>
                  <a:srgbClr val="FFFFFF"/>
                </a:solidFill>
              </a14:hiddenFill>
            </a:ext>
          </a:extLst>
        </p:spPr>
      </p:pic>
      <p:sp>
        <p:nvSpPr>
          <p:cNvPr id="50186" name="Text Box 10">
            <a:extLst>
              <a:ext uri="{FF2B5EF4-FFF2-40B4-BE49-F238E27FC236}">
                <a16:creationId xmlns:a16="http://schemas.microsoft.com/office/drawing/2014/main" xmlns="" id="{81F14A16-1B7E-45FB-A6D6-C69825E42912}"/>
              </a:ext>
            </a:extLst>
          </p:cNvPr>
          <p:cNvSpPr txBox="1">
            <a:spLocks noChangeArrowheads="1"/>
          </p:cNvSpPr>
          <p:nvPr/>
        </p:nvSpPr>
        <p:spPr bwMode="auto">
          <a:xfrm>
            <a:off x="1420813" y="5730875"/>
            <a:ext cx="6346825" cy="830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lgn="ctr">
                <a:solidFill>
                  <a:srgbClr val="000000"/>
                </a:solidFill>
                <a:miter lim="800000"/>
                <a:headEnd/>
                <a:tailEnd/>
              </a14:hiddenLine>
            </a:ext>
          </a:extLst>
        </p:spPr>
        <p:txBody>
          <a:bodyPr wrap="none">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r>
              <a:rPr lang="en-US" altLang="en-US" sz="2400" b="1"/>
              <a:t>Nghệ nhân: </a:t>
            </a:r>
            <a:r>
              <a:rPr lang="en-US" altLang="en-US" sz="2400" b="1">
                <a:solidFill>
                  <a:srgbClr val="3333FF"/>
                </a:solidFill>
              </a:rPr>
              <a:t>Nguyễn Đăng Chế </a:t>
            </a:r>
            <a:r>
              <a:rPr lang="en-US" altLang="en-US" sz="2400" b="1"/>
              <a:t>- sinh năm 1936</a:t>
            </a:r>
          </a:p>
          <a:p>
            <a:pPr algn="ctr" eaLnBrk="1" hangingPunct="1"/>
            <a:r>
              <a:rPr lang="en-US" altLang="en-US" sz="2400" b="1">
                <a:solidFill>
                  <a:srgbClr val="3333FF"/>
                </a:solidFill>
              </a:rPr>
              <a:t>Làng Hồ - Thuận Thành - Bắc Ninh</a:t>
            </a:r>
          </a:p>
        </p:txBody>
      </p:sp>
      <p:grpSp>
        <p:nvGrpSpPr>
          <p:cNvPr id="30724" name="Group 8">
            <a:extLst>
              <a:ext uri="{FF2B5EF4-FFF2-40B4-BE49-F238E27FC236}">
                <a16:creationId xmlns:a16="http://schemas.microsoft.com/office/drawing/2014/main" xmlns="" id="{1FDA5A68-8128-452C-8906-D9BD1998F93B}"/>
              </a:ext>
            </a:extLst>
          </p:cNvPr>
          <p:cNvGrpSpPr>
            <a:grpSpLocks/>
          </p:cNvGrpSpPr>
          <p:nvPr/>
        </p:nvGrpSpPr>
        <p:grpSpPr bwMode="auto">
          <a:xfrm>
            <a:off x="-152400" y="-228600"/>
            <a:ext cx="9372600" cy="7086600"/>
            <a:chOff x="48" y="0"/>
            <a:chExt cx="5664" cy="4224"/>
          </a:xfrm>
        </p:grpSpPr>
        <p:sp>
          <p:nvSpPr>
            <p:cNvPr id="30730" name="Line 9">
              <a:extLst>
                <a:ext uri="{FF2B5EF4-FFF2-40B4-BE49-F238E27FC236}">
                  <a16:creationId xmlns:a16="http://schemas.microsoft.com/office/drawing/2014/main" xmlns="" id="{F487B9EB-CCAE-4B21-861F-CC00FE5A12ED}"/>
                </a:ext>
              </a:extLst>
            </p:cNvPr>
            <p:cNvSpPr>
              <a:spLocks noChangeShapeType="1"/>
            </p:cNvSpPr>
            <p:nvPr/>
          </p:nvSpPr>
          <p:spPr bwMode="auto">
            <a:xfrm>
              <a:off x="288" y="1104"/>
              <a:ext cx="0" cy="2880"/>
            </a:xfrm>
            <a:prstGeom prst="line">
              <a:avLst/>
            </a:prstGeom>
            <a:noFill/>
            <a:ln w="57150">
              <a:pattFill prst="solidDmnd">
                <a:fgClr>
                  <a:srgbClr val="FFFF00"/>
                </a:fgClr>
                <a:bgClr>
                  <a:srgbClr val="27D988"/>
                </a:bgClr>
              </a:patt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a:p>
          </p:txBody>
        </p:sp>
        <p:sp>
          <p:nvSpPr>
            <p:cNvPr id="30731" name="Line 10">
              <a:extLst>
                <a:ext uri="{FF2B5EF4-FFF2-40B4-BE49-F238E27FC236}">
                  <a16:creationId xmlns:a16="http://schemas.microsoft.com/office/drawing/2014/main" xmlns="" id="{850575B3-4524-4E50-B1FC-1709B7137711}"/>
                </a:ext>
              </a:extLst>
            </p:cNvPr>
            <p:cNvSpPr>
              <a:spLocks noChangeShapeType="1"/>
            </p:cNvSpPr>
            <p:nvPr/>
          </p:nvSpPr>
          <p:spPr bwMode="auto">
            <a:xfrm>
              <a:off x="5472" y="288"/>
              <a:ext cx="0" cy="2928"/>
            </a:xfrm>
            <a:prstGeom prst="line">
              <a:avLst/>
            </a:prstGeom>
            <a:noFill/>
            <a:ln w="57150">
              <a:pattFill prst="solidDmnd">
                <a:fgClr>
                  <a:srgbClr val="FFFF00"/>
                </a:fgClr>
                <a:bgClr>
                  <a:srgbClr val="27D988"/>
                </a:bgClr>
              </a:patt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a:p>
          </p:txBody>
        </p:sp>
        <p:sp>
          <p:nvSpPr>
            <p:cNvPr id="30732" name="Line 11">
              <a:extLst>
                <a:ext uri="{FF2B5EF4-FFF2-40B4-BE49-F238E27FC236}">
                  <a16:creationId xmlns:a16="http://schemas.microsoft.com/office/drawing/2014/main" xmlns="" id="{0D272B47-9F62-4EA4-B801-9AE03E46C1E3}"/>
                </a:ext>
              </a:extLst>
            </p:cNvPr>
            <p:cNvSpPr>
              <a:spLocks noChangeShapeType="1"/>
            </p:cNvSpPr>
            <p:nvPr/>
          </p:nvSpPr>
          <p:spPr bwMode="auto">
            <a:xfrm>
              <a:off x="192" y="432"/>
              <a:ext cx="0" cy="2880"/>
            </a:xfrm>
            <a:prstGeom prst="line">
              <a:avLst/>
            </a:prstGeom>
            <a:noFill/>
            <a:ln w="57150">
              <a:pattFill prst="plaid">
                <a:fgClr>
                  <a:srgbClr val="FF0066"/>
                </a:fgClr>
                <a:bgClr>
                  <a:srgbClr val="27D988"/>
                </a:bgClr>
              </a:patt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a:p>
          </p:txBody>
        </p:sp>
        <p:sp>
          <p:nvSpPr>
            <p:cNvPr id="30733" name="Line 12">
              <a:extLst>
                <a:ext uri="{FF2B5EF4-FFF2-40B4-BE49-F238E27FC236}">
                  <a16:creationId xmlns:a16="http://schemas.microsoft.com/office/drawing/2014/main" xmlns="" id="{ACFFD2E0-CF84-4DFC-8178-5E19A6160776}"/>
                </a:ext>
              </a:extLst>
            </p:cNvPr>
            <p:cNvSpPr>
              <a:spLocks noChangeShapeType="1"/>
            </p:cNvSpPr>
            <p:nvPr/>
          </p:nvSpPr>
          <p:spPr bwMode="auto">
            <a:xfrm>
              <a:off x="5568" y="1008"/>
              <a:ext cx="0" cy="2928"/>
            </a:xfrm>
            <a:prstGeom prst="line">
              <a:avLst/>
            </a:prstGeom>
            <a:noFill/>
            <a:ln w="57150">
              <a:pattFill prst="plaid">
                <a:fgClr>
                  <a:srgbClr val="FF0066"/>
                </a:fgClr>
                <a:bgClr>
                  <a:srgbClr val="27D988"/>
                </a:bgClr>
              </a:patt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a:p>
          </p:txBody>
        </p:sp>
        <p:grpSp>
          <p:nvGrpSpPr>
            <p:cNvPr id="30734" name="Group 13">
              <a:extLst>
                <a:ext uri="{FF2B5EF4-FFF2-40B4-BE49-F238E27FC236}">
                  <a16:creationId xmlns:a16="http://schemas.microsoft.com/office/drawing/2014/main" xmlns="" id="{B28DEA9B-2CE2-4AC6-A330-C8BFFC91B07A}"/>
                </a:ext>
              </a:extLst>
            </p:cNvPr>
            <p:cNvGrpSpPr>
              <a:grpSpLocks/>
            </p:cNvGrpSpPr>
            <p:nvPr/>
          </p:nvGrpSpPr>
          <p:grpSpPr bwMode="auto">
            <a:xfrm>
              <a:off x="48" y="0"/>
              <a:ext cx="5664" cy="4224"/>
              <a:chOff x="48" y="0"/>
              <a:chExt cx="5664" cy="4272"/>
            </a:xfrm>
          </p:grpSpPr>
          <p:pic>
            <p:nvPicPr>
              <p:cNvPr id="30735" name="Picture 14" descr="BAR01">
                <a:extLst>
                  <a:ext uri="{FF2B5EF4-FFF2-40B4-BE49-F238E27FC236}">
                    <a16:creationId xmlns:a16="http://schemas.microsoft.com/office/drawing/2014/main" xmlns="" id="{7CFDA35B-340C-441C-8FCD-D37AA40C0344}"/>
                  </a:ext>
                </a:extLst>
              </p:cNvPr>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336" y="4032"/>
                <a:ext cx="5088" cy="2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0736" name="Picture 15" descr="BAR01">
                <a:extLst>
                  <a:ext uri="{FF2B5EF4-FFF2-40B4-BE49-F238E27FC236}">
                    <a16:creationId xmlns:a16="http://schemas.microsoft.com/office/drawing/2014/main" xmlns="" id="{CBD2FC96-39DB-46E6-9777-96A12FB92C31}"/>
                  </a:ext>
                </a:extLst>
              </p:cNvPr>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336" y="48"/>
                <a:ext cx="5088" cy="2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80" name="AutoShape 16">
                <a:extLst>
                  <a:ext uri="{FF2B5EF4-FFF2-40B4-BE49-F238E27FC236}">
                    <a16:creationId xmlns:a16="http://schemas.microsoft.com/office/drawing/2014/main" xmlns="" id="{601E3CEF-B8D1-4D0D-B74B-632BDF512C04}"/>
                  </a:ext>
                </a:extLst>
              </p:cNvPr>
              <p:cNvSpPr>
                <a:spLocks noChangeArrowheads="1"/>
              </p:cNvSpPr>
              <p:nvPr/>
            </p:nvSpPr>
            <p:spPr bwMode="auto">
              <a:xfrm>
                <a:off x="48" y="48"/>
                <a:ext cx="336" cy="336"/>
              </a:xfrm>
              <a:prstGeom prst="star5">
                <a:avLst/>
              </a:prstGeom>
              <a:solidFill>
                <a:srgbClr val="FFFF00"/>
              </a:solidFill>
              <a:ln w="38100" cmpd="dbl" algn="ctr">
                <a:solidFill>
                  <a:srgbClr val="0099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eaLnBrk="1" hangingPunct="1">
                  <a:defRPr/>
                </a:pPr>
                <a:endParaRPr lang="en-US"/>
              </a:p>
            </p:txBody>
          </p:sp>
          <p:sp>
            <p:nvSpPr>
              <p:cNvPr id="11281" name="AutoShape 17">
                <a:extLst>
                  <a:ext uri="{FF2B5EF4-FFF2-40B4-BE49-F238E27FC236}">
                    <a16:creationId xmlns:a16="http://schemas.microsoft.com/office/drawing/2014/main" xmlns="" id="{A16E538E-D7E2-458F-82CE-D9BFF05CBFA8}"/>
                  </a:ext>
                </a:extLst>
              </p:cNvPr>
              <p:cNvSpPr>
                <a:spLocks noChangeArrowheads="1"/>
              </p:cNvSpPr>
              <p:nvPr/>
            </p:nvSpPr>
            <p:spPr bwMode="auto">
              <a:xfrm>
                <a:off x="5376" y="3936"/>
                <a:ext cx="336" cy="336"/>
              </a:xfrm>
              <a:prstGeom prst="star5">
                <a:avLst/>
              </a:prstGeom>
              <a:solidFill>
                <a:srgbClr val="FFFF00"/>
              </a:solidFill>
              <a:ln w="38100" cmpd="dbl" algn="ctr">
                <a:solidFill>
                  <a:srgbClr val="0099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eaLnBrk="1" hangingPunct="1">
                  <a:defRPr/>
                </a:pPr>
                <a:endParaRPr lang="en-US"/>
              </a:p>
            </p:txBody>
          </p:sp>
          <p:sp>
            <p:nvSpPr>
              <p:cNvPr id="11282" name="AutoShape 18">
                <a:extLst>
                  <a:ext uri="{FF2B5EF4-FFF2-40B4-BE49-F238E27FC236}">
                    <a16:creationId xmlns:a16="http://schemas.microsoft.com/office/drawing/2014/main" xmlns="" id="{A0482AB7-C8B9-4932-9B84-A5003F609CBF}"/>
                  </a:ext>
                </a:extLst>
              </p:cNvPr>
              <p:cNvSpPr>
                <a:spLocks noChangeArrowheads="1"/>
              </p:cNvSpPr>
              <p:nvPr/>
            </p:nvSpPr>
            <p:spPr bwMode="auto">
              <a:xfrm>
                <a:off x="5376" y="0"/>
                <a:ext cx="336" cy="336"/>
              </a:xfrm>
              <a:prstGeom prst="star5">
                <a:avLst/>
              </a:prstGeom>
              <a:solidFill>
                <a:srgbClr val="FFFF00"/>
              </a:solidFill>
              <a:ln w="38100" cmpd="dbl" algn="ctr">
                <a:solidFill>
                  <a:srgbClr val="0099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eaLnBrk="1" hangingPunct="1">
                  <a:defRPr/>
                </a:pPr>
                <a:endParaRPr lang="en-US"/>
              </a:p>
            </p:txBody>
          </p:sp>
          <p:sp>
            <p:nvSpPr>
              <p:cNvPr id="11283" name="AutoShape 19">
                <a:extLst>
                  <a:ext uri="{FF2B5EF4-FFF2-40B4-BE49-F238E27FC236}">
                    <a16:creationId xmlns:a16="http://schemas.microsoft.com/office/drawing/2014/main" xmlns="" id="{25D8AF10-F99F-4171-981A-B2571DB6FF22}"/>
                  </a:ext>
                </a:extLst>
              </p:cNvPr>
              <p:cNvSpPr>
                <a:spLocks noChangeArrowheads="1"/>
              </p:cNvSpPr>
              <p:nvPr/>
            </p:nvSpPr>
            <p:spPr bwMode="auto">
              <a:xfrm>
                <a:off x="48" y="3936"/>
                <a:ext cx="336" cy="336"/>
              </a:xfrm>
              <a:prstGeom prst="star5">
                <a:avLst/>
              </a:prstGeom>
              <a:solidFill>
                <a:srgbClr val="FFFF00"/>
              </a:solidFill>
              <a:ln w="38100" cmpd="dbl" algn="ctr">
                <a:solidFill>
                  <a:srgbClr val="0099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eaLnBrk="1" hangingPunct="1">
                  <a:defRPr/>
                </a:pPr>
                <a:endParaRPr lang="en-US"/>
              </a:p>
            </p:txBody>
          </p:sp>
        </p:grpSp>
      </p:grpSp>
      <p:sp>
        <p:nvSpPr>
          <p:cNvPr id="30725" name="Text Box 20">
            <a:extLst>
              <a:ext uri="{FF2B5EF4-FFF2-40B4-BE49-F238E27FC236}">
                <a16:creationId xmlns:a16="http://schemas.microsoft.com/office/drawing/2014/main" xmlns="" id="{291F1AA5-55B3-46CA-9E16-909CDFD0A305}"/>
              </a:ext>
            </a:extLst>
          </p:cNvPr>
          <p:cNvSpPr txBox="1">
            <a:spLocks noChangeArrowheads="1"/>
          </p:cNvSpPr>
          <p:nvPr/>
        </p:nvSpPr>
        <p:spPr bwMode="auto">
          <a:xfrm>
            <a:off x="4495800" y="1325563"/>
            <a:ext cx="3276600" cy="4270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spcBef>
                <a:spcPct val="50000"/>
              </a:spcBef>
            </a:pPr>
            <a:r>
              <a:rPr lang="en-US" altLang="en-US" sz="2200" i="1"/>
              <a:t>Theo Nguyễn Tuân</a:t>
            </a:r>
          </a:p>
        </p:txBody>
      </p:sp>
      <p:sp>
        <p:nvSpPr>
          <p:cNvPr id="30726" name="Line 21">
            <a:extLst>
              <a:ext uri="{FF2B5EF4-FFF2-40B4-BE49-F238E27FC236}">
                <a16:creationId xmlns:a16="http://schemas.microsoft.com/office/drawing/2014/main" xmlns="" id="{3F2B02B6-2ED8-41C1-B3B0-A8C76DF174D5}"/>
              </a:ext>
            </a:extLst>
          </p:cNvPr>
          <p:cNvSpPr>
            <a:spLocks noChangeShapeType="1"/>
          </p:cNvSpPr>
          <p:nvPr/>
        </p:nvSpPr>
        <p:spPr bwMode="auto">
          <a:xfrm flipV="1">
            <a:off x="228600" y="1295400"/>
            <a:ext cx="8610600" cy="0"/>
          </a:xfrm>
          <a:prstGeom prst="line">
            <a:avLst/>
          </a:prstGeom>
          <a:noFill/>
          <a:ln w="28575">
            <a:solidFill>
              <a:schemeClr val="accent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sp>
        <p:nvSpPr>
          <p:cNvPr id="30727" name="Line 22">
            <a:extLst>
              <a:ext uri="{FF2B5EF4-FFF2-40B4-BE49-F238E27FC236}">
                <a16:creationId xmlns:a16="http://schemas.microsoft.com/office/drawing/2014/main" xmlns="" id="{A80A67A0-FD3E-490F-816D-E4C8B71C6546}"/>
              </a:ext>
            </a:extLst>
          </p:cNvPr>
          <p:cNvSpPr>
            <a:spLocks noChangeShapeType="1"/>
          </p:cNvSpPr>
          <p:nvPr/>
        </p:nvSpPr>
        <p:spPr bwMode="auto">
          <a:xfrm flipV="1">
            <a:off x="461963" y="1371600"/>
            <a:ext cx="8610600" cy="0"/>
          </a:xfrm>
          <a:prstGeom prst="line">
            <a:avLst/>
          </a:prstGeom>
          <a:noFill/>
          <a:ln w="28575">
            <a:solidFill>
              <a:srgbClr val="99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sp>
        <p:nvSpPr>
          <p:cNvPr id="30728" name="WordArt 25">
            <a:extLst>
              <a:ext uri="{FF2B5EF4-FFF2-40B4-BE49-F238E27FC236}">
                <a16:creationId xmlns:a16="http://schemas.microsoft.com/office/drawing/2014/main" xmlns="" id="{7DEDD95E-69B1-417D-8064-0BBA71058406}"/>
              </a:ext>
            </a:extLst>
          </p:cNvPr>
          <p:cNvSpPr>
            <a:spLocks noChangeArrowheads="1" noChangeShapeType="1" noTextEdit="1"/>
          </p:cNvSpPr>
          <p:nvPr/>
        </p:nvSpPr>
        <p:spPr bwMode="auto">
          <a:xfrm>
            <a:off x="3119438" y="938213"/>
            <a:ext cx="2452687" cy="338137"/>
          </a:xfrm>
          <a:prstGeom prst="rect">
            <a:avLst/>
          </a:prstGeom>
        </p:spPr>
        <p:txBody>
          <a:bodyPr wrap="none" fromWordArt="1">
            <a:prstTxWarp prst="textPlain">
              <a:avLst>
                <a:gd name="adj" fmla="val 50000"/>
              </a:avLst>
            </a:prstTxWarp>
          </a:bodyPr>
          <a:lstStyle/>
          <a:p>
            <a:pPr algn="ctr"/>
            <a:r>
              <a:rPr lang="en-US" sz="2800" kern="10">
                <a:ln w="9525">
                  <a:solidFill>
                    <a:srgbClr val="D60093"/>
                  </a:solidFill>
                  <a:round/>
                  <a:headEnd/>
                  <a:tailEnd/>
                </a:ln>
                <a:solidFill>
                  <a:srgbClr val="FF0000"/>
                </a:solidFill>
                <a:cs typeface="Times New Roman" panose="02020603050405020304" pitchFamily="18" charset="0"/>
              </a:rPr>
              <a:t>Tranh làng Hồ</a:t>
            </a:r>
          </a:p>
        </p:txBody>
      </p:sp>
      <p:sp>
        <p:nvSpPr>
          <p:cNvPr id="30729" name="Text Box 6">
            <a:extLst>
              <a:ext uri="{FF2B5EF4-FFF2-40B4-BE49-F238E27FC236}">
                <a16:creationId xmlns:a16="http://schemas.microsoft.com/office/drawing/2014/main" xmlns="" id="{DD1FC941-035A-49C5-9608-656AA889DB2E}"/>
              </a:ext>
            </a:extLst>
          </p:cNvPr>
          <p:cNvSpPr txBox="1">
            <a:spLocks noChangeArrowheads="1"/>
          </p:cNvSpPr>
          <p:nvPr/>
        </p:nvSpPr>
        <p:spPr bwMode="auto">
          <a:xfrm>
            <a:off x="3429000" y="328613"/>
            <a:ext cx="1441450" cy="5222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spcBef>
                <a:spcPct val="50000"/>
              </a:spcBef>
            </a:pPr>
            <a:r>
              <a:rPr lang="en-US" altLang="en-US" sz="2800" b="1"/>
              <a:t>Tập đọc</a:t>
            </a:r>
          </a:p>
        </p:txBody>
      </p:sp>
    </p:spTree>
  </p:cSld>
  <p:clrMapOvr>
    <a:masterClrMapping/>
  </p:clrMapOvr>
  <p:transition>
    <p:wheel spokes="8"/>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1" presetClass="entr" presetSubtype="4" fill="hold" nodeType="clickEffect">
                                  <p:stCondLst>
                                    <p:cond delay="0"/>
                                  </p:stCondLst>
                                  <p:childTnLst>
                                    <p:set>
                                      <p:cBhvr>
                                        <p:cTn id="6" dur="1" fill="hold">
                                          <p:stCondLst>
                                            <p:cond delay="0"/>
                                          </p:stCondLst>
                                        </p:cTn>
                                        <p:tgtEl>
                                          <p:spTgt spid="50185"/>
                                        </p:tgtEl>
                                        <p:attrNameLst>
                                          <p:attrName>style.visibility</p:attrName>
                                        </p:attrNameLst>
                                      </p:cBhvr>
                                      <p:to>
                                        <p:strVal val="visible"/>
                                      </p:to>
                                    </p:set>
                                    <p:animEffect transition="in" filter="wheel(4)">
                                      <p:cBhvr>
                                        <p:cTn id="7" dur="2000"/>
                                        <p:tgtEl>
                                          <p:spTgt spid="5018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8" presetClass="entr" presetSubtype="6" fill="hold" grpId="0" nodeType="clickEffect">
                                  <p:stCondLst>
                                    <p:cond delay="0"/>
                                  </p:stCondLst>
                                  <p:childTnLst>
                                    <p:set>
                                      <p:cBhvr>
                                        <p:cTn id="11" dur="1" fill="hold">
                                          <p:stCondLst>
                                            <p:cond delay="0"/>
                                          </p:stCondLst>
                                        </p:cTn>
                                        <p:tgtEl>
                                          <p:spTgt spid="50186"/>
                                        </p:tgtEl>
                                        <p:attrNameLst>
                                          <p:attrName>style.visibility</p:attrName>
                                        </p:attrNameLst>
                                      </p:cBhvr>
                                      <p:to>
                                        <p:strVal val="visible"/>
                                      </p:to>
                                    </p:set>
                                    <p:animEffect transition="in" filter="strips(downRight)">
                                      <p:cBhvr>
                                        <p:cTn id="12" dur="1000"/>
                                        <p:tgtEl>
                                          <p:spTgt spid="501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86"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68" name="AutoShape 352">
            <a:extLst>
              <a:ext uri="{FF2B5EF4-FFF2-40B4-BE49-F238E27FC236}">
                <a16:creationId xmlns:a16="http://schemas.microsoft.com/office/drawing/2014/main" xmlns="" id="{B6723CAF-3339-432C-8FAD-F0725B64E1DD}"/>
              </a:ext>
            </a:extLst>
          </p:cNvPr>
          <p:cNvSpPr>
            <a:spLocks noChangeArrowheads="1"/>
          </p:cNvSpPr>
          <p:nvPr/>
        </p:nvSpPr>
        <p:spPr bwMode="auto">
          <a:xfrm>
            <a:off x="152400" y="2514600"/>
            <a:ext cx="8763000" cy="3886200"/>
          </a:xfrm>
          <a:prstGeom prst="horizontalScroll">
            <a:avLst>
              <a:gd name="adj" fmla="val 12500"/>
            </a:avLst>
          </a:prstGeom>
          <a:solidFill>
            <a:schemeClr val="accent1"/>
          </a:solidFill>
          <a:ln w="9525">
            <a:solidFill>
              <a:schemeClr val="tx1"/>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just" eaLnBrk="1" hangingPunct="1"/>
            <a:r>
              <a:rPr lang="en-US" altLang="en-US" sz="2600"/>
              <a:t>   </a:t>
            </a:r>
          </a:p>
        </p:txBody>
      </p:sp>
      <p:sp>
        <p:nvSpPr>
          <p:cNvPr id="35169" name="Text Box 353">
            <a:extLst>
              <a:ext uri="{FF2B5EF4-FFF2-40B4-BE49-F238E27FC236}">
                <a16:creationId xmlns:a16="http://schemas.microsoft.com/office/drawing/2014/main" xmlns="" id="{7348276C-D5EF-46E1-8A54-21BA11A19389}"/>
              </a:ext>
            </a:extLst>
          </p:cNvPr>
          <p:cNvSpPr txBox="1">
            <a:spLocks noChangeArrowheads="1"/>
          </p:cNvSpPr>
          <p:nvPr/>
        </p:nvSpPr>
        <p:spPr bwMode="auto">
          <a:xfrm>
            <a:off x="304800" y="1828800"/>
            <a:ext cx="8839200" cy="8858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eaLnBrk="1" hangingPunct="1">
              <a:spcBef>
                <a:spcPct val="50000"/>
              </a:spcBef>
            </a:pPr>
            <a:r>
              <a:rPr lang="en-US" altLang="en-US" sz="2600" b="1"/>
              <a:t>*  Những nghệ phải có tình cảm như thế</a:t>
            </a:r>
            <a:r>
              <a:rPr lang="en-US" altLang="en-US" sz="2600"/>
              <a:t> </a:t>
            </a:r>
            <a:r>
              <a:rPr lang="en-US" altLang="en-US" sz="2600" b="1"/>
              <a:t>nào đối với quê hương mới vẽ được những bức tranh như thế ?</a:t>
            </a:r>
          </a:p>
        </p:txBody>
      </p:sp>
      <p:sp>
        <p:nvSpPr>
          <p:cNvPr id="35170" name="Text Box 354">
            <a:extLst>
              <a:ext uri="{FF2B5EF4-FFF2-40B4-BE49-F238E27FC236}">
                <a16:creationId xmlns:a16="http://schemas.microsoft.com/office/drawing/2014/main" xmlns="" id="{7DC70C60-0066-4C19-A7E0-90E8C9FCBB04}"/>
              </a:ext>
            </a:extLst>
          </p:cNvPr>
          <p:cNvSpPr txBox="1">
            <a:spLocks noChangeArrowheads="1"/>
          </p:cNvSpPr>
          <p:nvPr/>
        </p:nvSpPr>
        <p:spPr bwMode="auto">
          <a:xfrm>
            <a:off x="609600" y="6186488"/>
            <a:ext cx="7239000" cy="5191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eaLnBrk="1" hangingPunct="1">
              <a:spcBef>
                <a:spcPct val="50000"/>
              </a:spcBef>
            </a:pPr>
            <a:r>
              <a:rPr lang="en-US" altLang="en-US" sz="2800" b="1"/>
              <a:t>* Bài văn ca ngợi điều gì?</a:t>
            </a:r>
          </a:p>
        </p:txBody>
      </p:sp>
      <p:sp>
        <p:nvSpPr>
          <p:cNvPr id="35171" name="Text Box 355">
            <a:extLst>
              <a:ext uri="{FF2B5EF4-FFF2-40B4-BE49-F238E27FC236}">
                <a16:creationId xmlns:a16="http://schemas.microsoft.com/office/drawing/2014/main" xmlns="" id="{2052BC3D-13C1-42E0-B02F-CA18B196CA4B}"/>
              </a:ext>
            </a:extLst>
          </p:cNvPr>
          <p:cNvSpPr txBox="1">
            <a:spLocks noChangeArrowheads="1"/>
          </p:cNvSpPr>
          <p:nvPr/>
        </p:nvSpPr>
        <p:spPr bwMode="auto">
          <a:xfrm>
            <a:off x="609600" y="2971800"/>
            <a:ext cx="8153400" cy="2870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just" eaLnBrk="1" hangingPunct="1"/>
            <a:r>
              <a:rPr lang="en-US" altLang="en-US" sz="2600"/>
              <a:t>      </a:t>
            </a:r>
            <a:r>
              <a:rPr lang="en-US" altLang="en-US" sz="2600" b="1">
                <a:solidFill>
                  <a:srgbClr val="0000FF"/>
                </a:solidFill>
              </a:rPr>
              <a:t>Yêu mến cuộc đời và quê hương, những nghệ sĩ dân gian làng Hồ đã tạo nên những bức tranh có nội dung rất sinh động, vui tươi. Kĩ thuật làm tranh làng Hồ đạt tới mức tinh tế. Các bức tranh thể hiện đậm nét bản sắc văn hóaViệt Nam. Những người tạo nên các bức tranh đó xứng đáng với tên gọi trân trọng - những người nghệ sĩ tạo hình của nhân dân.</a:t>
            </a:r>
          </a:p>
        </p:txBody>
      </p:sp>
      <p:sp>
        <p:nvSpPr>
          <p:cNvPr id="31750" name="Text Box 356">
            <a:extLst>
              <a:ext uri="{FF2B5EF4-FFF2-40B4-BE49-F238E27FC236}">
                <a16:creationId xmlns:a16="http://schemas.microsoft.com/office/drawing/2014/main" xmlns="" id="{142CE3E9-0F2A-41B0-8A8B-BA98B2EE52BE}"/>
              </a:ext>
            </a:extLst>
          </p:cNvPr>
          <p:cNvSpPr txBox="1">
            <a:spLocks noChangeArrowheads="1"/>
          </p:cNvSpPr>
          <p:nvPr/>
        </p:nvSpPr>
        <p:spPr bwMode="auto">
          <a:xfrm>
            <a:off x="4495800" y="1325563"/>
            <a:ext cx="3276600" cy="4270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spcBef>
                <a:spcPct val="50000"/>
              </a:spcBef>
            </a:pPr>
            <a:r>
              <a:rPr lang="en-US" altLang="en-US" sz="2200" i="1"/>
              <a:t>Theo Nguyễn Tuân</a:t>
            </a:r>
          </a:p>
        </p:txBody>
      </p:sp>
      <p:sp>
        <p:nvSpPr>
          <p:cNvPr id="31751" name="Line 357">
            <a:extLst>
              <a:ext uri="{FF2B5EF4-FFF2-40B4-BE49-F238E27FC236}">
                <a16:creationId xmlns:a16="http://schemas.microsoft.com/office/drawing/2014/main" xmlns="" id="{79B0C5B2-161D-4836-A2DA-01E37822FFD4}"/>
              </a:ext>
            </a:extLst>
          </p:cNvPr>
          <p:cNvSpPr>
            <a:spLocks noChangeShapeType="1"/>
          </p:cNvSpPr>
          <p:nvPr/>
        </p:nvSpPr>
        <p:spPr bwMode="auto">
          <a:xfrm flipV="1">
            <a:off x="228600" y="1295400"/>
            <a:ext cx="8610600" cy="0"/>
          </a:xfrm>
          <a:prstGeom prst="line">
            <a:avLst/>
          </a:prstGeom>
          <a:noFill/>
          <a:ln w="28575">
            <a:solidFill>
              <a:schemeClr val="accent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sp>
        <p:nvSpPr>
          <p:cNvPr id="31752" name="Line 358">
            <a:extLst>
              <a:ext uri="{FF2B5EF4-FFF2-40B4-BE49-F238E27FC236}">
                <a16:creationId xmlns:a16="http://schemas.microsoft.com/office/drawing/2014/main" xmlns="" id="{CC917EBE-D1EB-4292-9DC5-C83EB263DB1D}"/>
              </a:ext>
            </a:extLst>
          </p:cNvPr>
          <p:cNvSpPr>
            <a:spLocks noChangeShapeType="1"/>
          </p:cNvSpPr>
          <p:nvPr/>
        </p:nvSpPr>
        <p:spPr bwMode="auto">
          <a:xfrm flipV="1">
            <a:off x="461963" y="1371600"/>
            <a:ext cx="8610600" cy="0"/>
          </a:xfrm>
          <a:prstGeom prst="line">
            <a:avLst/>
          </a:prstGeom>
          <a:noFill/>
          <a:ln w="28575">
            <a:solidFill>
              <a:srgbClr val="99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sp>
        <p:nvSpPr>
          <p:cNvPr id="31753" name="WordArt 360">
            <a:extLst>
              <a:ext uri="{FF2B5EF4-FFF2-40B4-BE49-F238E27FC236}">
                <a16:creationId xmlns:a16="http://schemas.microsoft.com/office/drawing/2014/main" xmlns="" id="{4D699906-45DB-4AB3-8471-9380ABB5727E}"/>
              </a:ext>
            </a:extLst>
          </p:cNvPr>
          <p:cNvSpPr>
            <a:spLocks noChangeArrowheads="1" noChangeShapeType="1" noTextEdit="1"/>
          </p:cNvSpPr>
          <p:nvPr/>
        </p:nvSpPr>
        <p:spPr bwMode="auto">
          <a:xfrm>
            <a:off x="3676650" y="266700"/>
            <a:ext cx="1104900" cy="323850"/>
          </a:xfrm>
          <a:prstGeom prst="rect">
            <a:avLst/>
          </a:prstGeom>
        </p:spPr>
        <p:txBody>
          <a:bodyPr wrap="none" fromWordArt="1">
            <a:prstTxWarp prst="textPlain">
              <a:avLst>
                <a:gd name="adj" fmla="val 50000"/>
              </a:avLst>
            </a:prstTxWarp>
          </a:bodyPr>
          <a:lstStyle/>
          <a:p>
            <a:pPr algn="ctr"/>
            <a:r>
              <a:rPr lang="en-US" sz="2000" b="1" kern="10">
                <a:ln w="9525">
                  <a:solidFill>
                    <a:srgbClr val="FF0000"/>
                  </a:solidFill>
                  <a:round/>
                  <a:headEnd/>
                  <a:tailEnd/>
                </a:ln>
                <a:solidFill>
                  <a:srgbClr val="009900"/>
                </a:solidFill>
                <a:cs typeface="Times New Roman" panose="02020603050405020304" pitchFamily="18" charset="0"/>
              </a:rPr>
              <a:t>Tập đọc</a:t>
            </a:r>
          </a:p>
        </p:txBody>
      </p:sp>
      <p:sp>
        <p:nvSpPr>
          <p:cNvPr id="31754" name="WordArt 361">
            <a:extLst>
              <a:ext uri="{FF2B5EF4-FFF2-40B4-BE49-F238E27FC236}">
                <a16:creationId xmlns:a16="http://schemas.microsoft.com/office/drawing/2014/main" xmlns="" id="{0608539B-4D69-41F0-9C84-E66403F44B74}"/>
              </a:ext>
            </a:extLst>
          </p:cNvPr>
          <p:cNvSpPr>
            <a:spLocks noChangeArrowheads="1" noChangeShapeType="1" noTextEdit="1"/>
          </p:cNvSpPr>
          <p:nvPr/>
        </p:nvSpPr>
        <p:spPr bwMode="auto">
          <a:xfrm>
            <a:off x="3119438" y="938213"/>
            <a:ext cx="2452687" cy="338137"/>
          </a:xfrm>
          <a:prstGeom prst="rect">
            <a:avLst/>
          </a:prstGeom>
        </p:spPr>
        <p:txBody>
          <a:bodyPr wrap="none" fromWordArt="1">
            <a:prstTxWarp prst="textPlain">
              <a:avLst>
                <a:gd name="adj" fmla="val 50000"/>
              </a:avLst>
            </a:prstTxWarp>
          </a:bodyPr>
          <a:lstStyle/>
          <a:p>
            <a:pPr algn="ctr"/>
            <a:r>
              <a:rPr lang="en-US" sz="2800" kern="10">
                <a:ln w="9525">
                  <a:solidFill>
                    <a:srgbClr val="D60093"/>
                  </a:solidFill>
                  <a:round/>
                  <a:headEnd/>
                  <a:tailEnd/>
                </a:ln>
                <a:solidFill>
                  <a:srgbClr val="FF0000"/>
                </a:solidFill>
                <a:cs typeface="Times New Roman" panose="02020603050405020304" pitchFamily="18" charset="0"/>
              </a:rPr>
              <a:t>Tranh làng Hồ</a:t>
            </a:r>
          </a:p>
        </p:txBody>
      </p:sp>
      <p:pic>
        <p:nvPicPr>
          <p:cNvPr id="31755" name="Picture 5" descr="POINSET2">
            <a:extLst>
              <a:ext uri="{FF2B5EF4-FFF2-40B4-BE49-F238E27FC236}">
                <a16:creationId xmlns:a16="http://schemas.microsoft.com/office/drawing/2014/main" xmlns="" id="{E0B450D5-2E83-44E7-97B1-3CA24D54C362}"/>
              </a:ext>
            </a:extLst>
          </p:cNvPr>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0" y="0"/>
            <a:ext cx="1277938" cy="1273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31756" name="Group 30">
            <a:extLst>
              <a:ext uri="{FF2B5EF4-FFF2-40B4-BE49-F238E27FC236}">
                <a16:creationId xmlns:a16="http://schemas.microsoft.com/office/drawing/2014/main" xmlns="" id="{5241FC82-118C-41C1-8BF6-1D581C96D484}"/>
              </a:ext>
            </a:extLst>
          </p:cNvPr>
          <p:cNvGrpSpPr>
            <a:grpSpLocks noChangeAspect="1"/>
          </p:cNvGrpSpPr>
          <p:nvPr/>
        </p:nvGrpSpPr>
        <p:grpSpPr bwMode="auto">
          <a:xfrm>
            <a:off x="7926388" y="76200"/>
            <a:ext cx="1196975" cy="1066800"/>
            <a:chOff x="1728" y="192"/>
            <a:chExt cx="1259" cy="1154"/>
          </a:xfrm>
        </p:grpSpPr>
        <p:sp>
          <p:nvSpPr>
            <p:cNvPr id="31757" name="AutoShape 31">
              <a:extLst>
                <a:ext uri="{FF2B5EF4-FFF2-40B4-BE49-F238E27FC236}">
                  <a16:creationId xmlns:a16="http://schemas.microsoft.com/office/drawing/2014/main" xmlns="" id="{DFD8C41B-4223-450D-961A-00D0C463F086}"/>
                </a:ext>
              </a:extLst>
            </p:cNvPr>
            <p:cNvSpPr>
              <a:spLocks noChangeAspect="1" noChangeArrowheads="1" noTextEdit="1"/>
            </p:cNvSpPr>
            <p:nvPr/>
          </p:nvSpPr>
          <p:spPr bwMode="auto">
            <a:xfrm>
              <a:off x="1728" y="192"/>
              <a:ext cx="1259" cy="11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p>
          </p:txBody>
        </p:sp>
        <p:grpSp>
          <p:nvGrpSpPr>
            <p:cNvPr id="31758" name="Group 32">
              <a:extLst>
                <a:ext uri="{FF2B5EF4-FFF2-40B4-BE49-F238E27FC236}">
                  <a16:creationId xmlns:a16="http://schemas.microsoft.com/office/drawing/2014/main" xmlns="" id="{0AACC52F-C83E-4DAA-8212-884E4215BD08}"/>
                </a:ext>
              </a:extLst>
            </p:cNvPr>
            <p:cNvGrpSpPr>
              <a:grpSpLocks/>
            </p:cNvGrpSpPr>
            <p:nvPr/>
          </p:nvGrpSpPr>
          <p:grpSpPr bwMode="auto">
            <a:xfrm>
              <a:off x="1905" y="192"/>
              <a:ext cx="1017" cy="1111"/>
              <a:chOff x="1905" y="192"/>
              <a:chExt cx="1017" cy="1111"/>
            </a:xfrm>
          </p:grpSpPr>
          <p:sp>
            <p:nvSpPr>
              <p:cNvPr id="31892" name="Freeform 33">
                <a:extLst>
                  <a:ext uri="{FF2B5EF4-FFF2-40B4-BE49-F238E27FC236}">
                    <a16:creationId xmlns:a16="http://schemas.microsoft.com/office/drawing/2014/main" xmlns="" id="{F7A0AD1E-9E1B-4401-9643-A343982B9D71}"/>
                  </a:ext>
                </a:extLst>
              </p:cNvPr>
              <p:cNvSpPr>
                <a:spLocks/>
              </p:cNvSpPr>
              <p:nvPr/>
            </p:nvSpPr>
            <p:spPr bwMode="auto">
              <a:xfrm>
                <a:off x="2178" y="336"/>
                <a:ext cx="444" cy="445"/>
              </a:xfrm>
              <a:custGeom>
                <a:avLst/>
                <a:gdLst>
                  <a:gd name="T0" fmla="*/ 15 w 889"/>
                  <a:gd name="T1" fmla="*/ 28 h 890"/>
                  <a:gd name="T2" fmla="*/ 18 w 889"/>
                  <a:gd name="T3" fmla="*/ 28 h 890"/>
                  <a:gd name="T4" fmla="*/ 20 w 889"/>
                  <a:gd name="T5" fmla="*/ 27 h 890"/>
                  <a:gd name="T6" fmla="*/ 22 w 889"/>
                  <a:gd name="T7" fmla="*/ 25 h 890"/>
                  <a:gd name="T8" fmla="*/ 24 w 889"/>
                  <a:gd name="T9" fmla="*/ 23 h 890"/>
                  <a:gd name="T10" fmla="*/ 26 w 889"/>
                  <a:gd name="T11" fmla="*/ 21 h 890"/>
                  <a:gd name="T12" fmla="*/ 27 w 889"/>
                  <a:gd name="T13" fmla="*/ 19 h 890"/>
                  <a:gd name="T14" fmla="*/ 27 w 889"/>
                  <a:gd name="T15" fmla="*/ 16 h 890"/>
                  <a:gd name="T16" fmla="*/ 27 w 889"/>
                  <a:gd name="T17" fmla="*/ 13 h 890"/>
                  <a:gd name="T18" fmla="*/ 27 w 889"/>
                  <a:gd name="T19" fmla="*/ 10 h 890"/>
                  <a:gd name="T20" fmla="*/ 26 w 889"/>
                  <a:gd name="T21" fmla="*/ 8 h 890"/>
                  <a:gd name="T22" fmla="*/ 24 w 889"/>
                  <a:gd name="T23" fmla="*/ 6 h 890"/>
                  <a:gd name="T24" fmla="*/ 22 w 889"/>
                  <a:gd name="T25" fmla="*/ 4 h 890"/>
                  <a:gd name="T26" fmla="*/ 20 w 889"/>
                  <a:gd name="T27" fmla="*/ 2 h 890"/>
                  <a:gd name="T28" fmla="*/ 18 w 889"/>
                  <a:gd name="T29" fmla="*/ 1 h 890"/>
                  <a:gd name="T30" fmla="*/ 15 w 889"/>
                  <a:gd name="T31" fmla="*/ 1 h 890"/>
                  <a:gd name="T32" fmla="*/ 12 w 889"/>
                  <a:gd name="T33" fmla="*/ 1 h 890"/>
                  <a:gd name="T34" fmla="*/ 9 w 889"/>
                  <a:gd name="T35" fmla="*/ 1 h 890"/>
                  <a:gd name="T36" fmla="*/ 7 w 889"/>
                  <a:gd name="T37" fmla="*/ 2 h 890"/>
                  <a:gd name="T38" fmla="*/ 5 w 889"/>
                  <a:gd name="T39" fmla="*/ 4 h 890"/>
                  <a:gd name="T40" fmla="*/ 3 w 889"/>
                  <a:gd name="T41" fmla="*/ 6 h 890"/>
                  <a:gd name="T42" fmla="*/ 1 w 889"/>
                  <a:gd name="T43" fmla="*/ 8 h 890"/>
                  <a:gd name="T44" fmla="*/ 0 w 889"/>
                  <a:gd name="T45" fmla="*/ 10 h 890"/>
                  <a:gd name="T46" fmla="*/ 0 w 889"/>
                  <a:gd name="T47" fmla="*/ 13 h 890"/>
                  <a:gd name="T48" fmla="*/ 0 w 889"/>
                  <a:gd name="T49" fmla="*/ 16 h 890"/>
                  <a:gd name="T50" fmla="*/ 0 w 889"/>
                  <a:gd name="T51" fmla="*/ 19 h 890"/>
                  <a:gd name="T52" fmla="*/ 1 w 889"/>
                  <a:gd name="T53" fmla="*/ 21 h 890"/>
                  <a:gd name="T54" fmla="*/ 3 w 889"/>
                  <a:gd name="T55" fmla="*/ 23 h 890"/>
                  <a:gd name="T56" fmla="*/ 5 w 889"/>
                  <a:gd name="T57" fmla="*/ 25 h 890"/>
                  <a:gd name="T58" fmla="*/ 7 w 889"/>
                  <a:gd name="T59" fmla="*/ 27 h 890"/>
                  <a:gd name="T60" fmla="*/ 9 w 889"/>
                  <a:gd name="T61" fmla="*/ 28 h 890"/>
                  <a:gd name="T62" fmla="*/ 12 w 889"/>
                  <a:gd name="T63" fmla="*/ 28 h 89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89" h="890">
                    <a:moveTo>
                      <a:pt x="445" y="890"/>
                    </a:moveTo>
                    <a:lnTo>
                      <a:pt x="490" y="887"/>
                    </a:lnTo>
                    <a:lnTo>
                      <a:pt x="534" y="880"/>
                    </a:lnTo>
                    <a:lnTo>
                      <a:pt x="577" y="870"/>
                    </a:lnTo>
                    <a:lnTo>
                      <a:pt x="617" y="855"/>
                    </a:lnTo>
                    <a:lnTo>
                      <a:pt x="656" y="835"/>
                    </a:lnTo>
                    <a:lnTo>
                      <a:pt x="693" y="814"/>
                    </a:lnTo>
                    <a:lnTo>
                      <a:pt x="727" y="788"/>
                    </a:lnTo>
                    <a:lnTo>
                      <a:pt x="759" y="759"/>
                    </a:lnTo>
                    <a:lnTo>
                      <a:pt x="788" y="727"/>
                    </a:lnTo>
                    <a:lnTo>
                      <a:pt x="813" y="694"/>
                    </a:lnTo>
                    <a:lnTo>
                      <a:pt x="835" y="657"/>
                    </a:lnTo>
                    <a:lnTo>
                      <a:pt x="855" y="618"/>
                    </a:lnTo>
                    <a:lnTo>
                      <a:pt x="869" y="577"/>
                    </a:lnTo>
                    <a:lnTo>
                      <a:pt x="880" y="535"/>
                    </a:lnTo>
                    <a:lnTo>
                      <a:pt x="887" y="490"/>
                    </a:lnTo>
                    <a:lnTo>
                      <a:pt x="889" y="445"/>
                    </a:lnTo>
                    <a:lnTo>
                      <a:pt x="887" y="400"/>
                    </a:lnTo>
                    <a:lnTo>
                      <a:pt x="880" y="355"/>
                    </a:lnTo>
                    <a:lnTo>
                      <a:pt x="869" y="312"/>
                    </a:lnTo>
                    <a:lnTo>
                      <a:pt x="855" y="272"/>
                    </a:lnTo>
                    <a:lnTo>
                      <a:pt x="835" y="233"/>
                    </a:lnTo>
                    <a:lnTo>
                      <a:pt x="813" y="196"/>
                    </a:lnTo>
                    <a:lnTo>
                      <a:pt x="788" y="163"/>
                    </a:lnTo>
                    <a:lnTo>
                      <a:pt x="759" y="130"/>
                    </a:lnTo>
                    <a:lnTo>
                      <a:pt x="727" y="101"/>
                    </a:lnTo>
                    <a:lnTo>
                      <a:pt x="693" y="76"/>
                    </a:lnTo>
                    <a:lnTo>
                      <a:pt x="656" y="54"/>
                    </a:lnTo>
                    <a:lnTo>
                      <a:pt x="617" y="35"/>
                    </a:lnTo>
                    <a:lnTo>
                      <a:pt x="577" y="20"/>
                    </a:lnTo>
                    <a:lnTo>
                      <a:pt x="534" y="9"/>
                    </a:lnTo>
                    <a:lnTo>
                      <a:pt x="490" y="2"/>
                    </a:lnTo>
                    <a:lnTo>
                      <a:pt x="445" y="0"/>
                    </a:lnTo>
                    <a:lnTo>
                      <a:pt x="400" y="2"/>
                    </a:lnTo>
                    <a:lnTo>
                      <a:pt x="355" y="9"/>
                    </a:lnTo>
                    <a:lnTo>
                      <a:pt x="312" y="20"/>
                    </a:lnTo>
                    <a:lnTo>
                      <a:pt x="272" y="35"/>
                    </a:lnTo>
                    <a:lnTo>
                      <a:pt x="233" y="54"/>
                    </a:lnTo>
                    <a:lnTo>
                      <a:pt x="196" y="76"/>
                    </a:lnTo>
                    <a:lnTo>
                      <a:pt x="163" y="101"/>
                    </a:lnTo>
                    <a:lnTo>
                      <a:pt x="130" y="130"/>
                    </a:lnTo>
                    <a:lnTo>
                      <a:pt x="102" y="163"/>
                    </a:lnTo>
                    <a:lnTo>
                      <a:pt x="76" y="196"/>
                    </a:lnTo>
                    <a:lnTo>
                      <a:pt x="54" y="233"/>
                    </a:lnTo>
                    <a:lnTo>
                      <a:pt x="35" y="272"/>
                    </a:lnTo>
                    <a:lnTo>
                      <a:pt x="20" y="312"/>
                    </a:lnTo>
                    <a:lnTo>
                      <a:pt x="9" y="355"/>
                    </a:lnTo>
                    <a:lnTo>
                      <a:pt x="3" y="400"/>
                    </a:lnTo>
                    <a:lnTo>
                      <a:pt x="0" y="445"/>
                    </a:lnTo>
                    <a:lnTo>
                      <a:pt x="3" y="490"/>
                    </a:lnTo>
                    <a:lnTo>
                      <a:pt x="9" y="535"/>
                    </a:lnTo>
                    <a:lnTo>
                      <a:pt x="20" y="577"/>
                    </a:lnTo>
                    <a:lnTo>
                      <a:pt x="35" y="618"/>
                    </a:lnTo>
                    <a:lnTo>
                      <a:pt x="54" y="657"/>
                    </a:lnTo>
                    <a:lnTo>
                      <a:pt x="76" y="694"/>
                    </a:lnTo>
                    <a:lnTo>
                      <a:pt x="102" y="727"/>
                    </a:lnTo>
                    <a:lnTo>
                      <a:pt x="130" y="759"/>
                    </a:lnTo>
                    <a:lnTo>
                      <a:pt x="163" y="788"/>
                    </a:lnTo>
                    <a:lnTo>
                      <a:pt x="196" y="814"/>
                    </a:lnTo>
                    <a:lnTo>
                      <a:pt x="233" y="835"/>
                    </a:lnTo>
                    <a:lnTo>
                      <a:pt x="272" y="855"/>
                    </a:lnTo>
                    <a:lnTo>
                      <a:pt x="312" y="870"/>
                    </a:lnTo>
                    <a:lnTo>
                      <a:pt x="355" y="880"/>
                    </a:lnTo>
                    <a:lnTo>
                      <a:pt x="400" y="887"/>
                    </a:lnTo>
                    <a:lnTo>
                      <a:pt x="445" y="890"/>
                    </a:lnTo>
                    <a:close/>
                  </a:path>
                </a:pathLst>
              </a:custGeom>
              <a:solidFill>
                <a:srgbClr val="FFFF6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93" name="Freeform 34">
                <a:extLst>
                  <a:ext uri="{FF2B5EF4-FFF2-40B4-BE49-F238E27FC236}">
                    <a16:creationId xmlns:a16="http://schemas.microsoft.com/office/drawing/2014/main" xmlns="" id="{CFEBBFB5-3600-43F4-8AD5-1BE0616F9CC9}"/>
                  </a:ext>
                </a:extLst>
              </p:cNvPr>
              <p:cNvSpPr>
                <a:spLocks/>
              </p:cNvSpPr>
              <p:nvPr/>
            </p:nvSpPr>
            <p:spPr bwMode="auto">
              <a:xfrm>
                <a:off x="2308" y="467"/>
                <a:ext cx="183" cy="184"/>
              </a:xfrm>
              <a:custGeom>
                <a:avLst/>
                <a:gdLst>
                  <a:gd name="T0" fmla="*/ 6 w 366"/>
                  <a:gd name="T1" fmla="*/ 12 h 367"/>
                  <a:gd name="T2" fmla="*/ 7 w 366"/>
                  <a:gd name="T3" fmla="*/ 12 h 367"/>
                  <a:gd name="T4" fmla="*/ 8 w 366"/>
                  <a:gd name="T5" fmla="*/ 11 h 367"/>
                  <a:gd name="T6" fmla="*/ 9 w 366"/>
                  <a:gd name="T7" fmla="*/ 11 h 367"/>
                  <a:gd name="T8" fmla="*/ 10 w 366"/>
                  <a:gd name="T9" fmla="*/ 10 h 367"/>
                  <a:gd name="T10" fmla="*/ 11 w 366"/>
                  <a:gd name="T11" fmla="*/ 9 h 367"/>
                  <a:gd name="T12" fmla="*/ 11 w 366"/>
                  <a:gd name="T13" fmla="*/ 8 h 367"/>
                  <a:gd name="T14" fmla="*/ 12 w 366"/>
                  <a:gd name="T15" fmla="*/ 7 h 367"/>
                  <a:gd name="T16" fmla="*/ 12 w 366"/>
                  <a:gd name="T17" fmla="*/ 6 h 367"/>
                  <a:gd name="T18" fmla="*/ 12 w 366"/>
                  <a:gd name="T19" fmla="*/ 5 h 367"/>
                  <a:gd name="T20" fmla="*/ 11 w 366"/>
                  <a:gd name="T21" fmla="*/ 4 h 367"/>
                  <a:gd name="T22" fmla="*/ 11 w 366"/>
                  <a:gd name="T23" fmla="*/ 3 h 367"/>
                  <a:gd name="T24" fmla="*/ 10 w 366"/>
                  <a:gd name="T25" fmla="*/ 2 h 367"/>
                  <a:gd name="T26" fmla="*/ 9 w 366"/>
                  <a:gd name="T27" fmla="*/ 1 h 367"/>
                  <a:gd name="T28" fmla="*/ 8 w 366"/>
                  <a:gd name="T29" fmla="*/ 1 h 367"/>
                  <a:gd name="T30" fmla="*/ 7 w 366"/>
                  <a:gd name="T31" fmla="*/ 1 h 367"/>
                  <a:gd name="T32" fmla="*/ 6 w 366"/>
                  <a:gd name="T33" fmla="*/ 0 h 367"/>
                  <a:gd name="T34" fmla="*/ 5 w 366"/>
                  <a:gd name="T35" fmla="*/ 1 h 367"/>
                  <a:gd name="T36" fmla="*/ 4 w 366"/>
                  <a:gd name="T37" fmla="*/ 1 h 367"/>
                  <a:gd name="T38" fmla="*/ 3 w 366"/>
                  <a:gd name="T39" fmla="*/ 1 h 367"/>
                  <a:gd name="T40" fmla="*/ 2 w 366"/>
                  <a:gd name="T41" fmla="*/ 2 h 367"/>
                  <a:gd name="T42" fmla="*/ 1 w 366"/>
                  <a:gd name="T43" fmla="*/ 3 h 367"/>
                  <a:gd name="T44" fmla="*/ 1 w 366"/>
                  <a:gd name="T45" fmla="*/ 4 h 367"/>
                  <a:gd name="T46" fmla="*/ 1 w 366"/>
                  <a:gd name="T47" fmla="*/ 5 h 367"/>
                  <a:gd name="T48" fmla="*/ 0 w 366"/>
                  <a:gd name="T49" fmla="*/ 6 h 367"/>
                  <a:gd name="T50" fmla="*/ 1 w 366"/>
                  <a:gd name="T51" fmla="*/ 7 h 367"/>
                  <a:gd name="T52" fmla="*/ 1 w 366"/>
                  <a:gd name="T53" fmla="*/ 8 h 367"/>
                  <a:gd name="T54" fmla="*/ 1 w 366"/>
                  <a:gd name="T55" fmla="*/ 9 h 367"/>
                  <a:gd name="T56" fmla="*/ 2 w 366"/>
                  <a:gd name="T57" fmla="*/ 10 h 367"/>
                  <a:gd name="T58" fmla="*/ 3 w 366"/>
                  <a:gd name="T59" fmla="*/ 11 h 367"/>
                  <a:gd name="T60" fmla="*/ 4 w 366"/>
                  <a:gd name="T61" fmla="*/ 11 h 367"/>
                  <a:gd name="T62" fmla="*/ 5 w 366"/>
                  <a:gd name="T63" fmla="*/ 12 h 367"/>
                  <a:gd name="T64" fmla="*/ 6 w 366"/>
                  <a:gd name="T65" fmla="*/ 12 h 3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6" h="367">
                    <a:moveTo>
                      <a:pt x="183" y="367"/>
                    </a:moveTo>
                    <a:lnTo>
                      <a:pt x="219" y="364"/>
                    </a:lnTo>
                    <a:lnTo>
                      <a:pt x="254" y="352"/>
                    </a:lnTo>
                    <a:lnTo>
                      <a:pt x="285" y="336"/>
                    </a:lnTo>
                    <a:lnTo>
                      <a:pt x="313" y="313"/>
                    </a:lnTo>
                    <a:lnTo>
                      <a:pt x="335" y="285"/>
                    </a:lnTo>
                    <a:lnTo>
                      <a:pt x="352" y="254"/>
                    </a:lnTo>
                    <a:lnTo>
                      <a:pt x="362" y="220"/>
                    </a:lnTo>
                    <a:lnTo>
                      <a:pt x="366" y="183"/>
                    </a:lnTo>
                    <a:lnTo>
                      <a:pt x="362" y="146"/>
                    </a:lnTo>
                    <a:lnTo>
                      <a:pt x="352" y="111"/>
                    </a:lnTo>
                    <a:lnTo>
                      <a:pt x="335" y="80"/>
                    </a:lnTo>
                    <a:lnTo>
                      <a:pt x="313" y="53"/>
                    </a:lnTo>
                    <a:lnTo>
                      <a:pt x="285" y="31"/>
                    </a:lnTo>
                    <a:lnTo>
                      <a:pt x="254" y="13"/>
                    </a:lnTo>
                    <a:lnTo>
                      <a:pt x="219" y="3"/>
                    </a:lnTo>
                    <a:lnTo>
                      <a:pt x="183" y="0"/>
                    </a:lnTo>
                    <a:lnTo>
                      <a:pt x="146" y="3"/>
                    </a:lnTo>
                    <a:lnTo>
                      <a:pt x="111" y="13"/>
                    </a:lnTo>
                    <a:lnTo>
                      <a:pt x="80" y="31"/>
                    </a:lnTo>
                    <a:lnTo>
                      <a:pt x="54" y="53"/>
                    </a:lnTo>
                    <a:lnTo>
                      <a:pt x="31" y="80"/>
                    </a:lnTo>
                    <a:lnTo>
                      <a:pt x="15" y="111"/>
                    </a:lnTo>
                    <a:lnTo>
                      <a:pt x="3" y="146"/>
                    </a:lnTo>
                    <a:lnTo>
                      <a:pt x="0" y="183"/>
                    </a:lnTo>
                    <a:lnTo>
                      <a:pt x="3" y="220"/>
                    </a:lnTo>
                    <a:lnTo>
                      <a:pt x="15" y="254"/>
                    </a:lnTo>
                    <a:lnTo>
                      <a:pt x="31" y="285"/>
                    </a:lnTo>
                    <a:lnTo>
                      <a:pt x="54" y="313"/>
                    </a:lnTo>
                    <a:lnTo>
                      <a:pt x="80" y="336"/>
                    </a:lnTo>
                    <a:lnTo>
                      <a:pt x="111" y="352"/>
                    </a:lnTo>
                    <a:lnTo>
                      <a:pt x="146" y="364"/>
                    </a:lnTo>
                    <a:lnTo>
                      <a:pt x="183" y="367"/>
                    </a:lnTo>
                    <a:close/>
                  </a:path>
                </a:pathLst>
              </a:custGeom>
              <a:solidFill>
                <a:srgbClr val="FFE5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94" name="Freeform 35">
                <a:extLst>
                  <a:ext uri="{FF2B5EF4-FFF2-40B4-BE49-F238E27FC236}">
                    <a16:creationId xmlns:a16="http://schemas.microsoft.com/office/drawing/2014/main" xmlns="" id="{890F860B-8EA2-4575-9B8D-69DD872A21CF}"/>
                  </a:ext>
                </a:extLst>
              </p:cNvPr>
              <p:cNvSpPr>
                <a:spLocks/>
              </p:cNvSpPr>
              <p:nvPr/>
            </p:nvSpPr>
            <p:spPr bwMode="auto">
              <a:xfrm>
                <a:off x="2308" y="467"/>
                <a:ext cx="183" cy="184"/>
              </a:xfrm>
              <a:custGeom>
                <a:avLst/>
                <a:gdLst>
                  <a:gd name="T0" fmla="*/ 6 w 366"/>
                  <a:gd name="T1" fmla="*/ 12 h 367"/>
                  <a:gd name="T2" fmla="*/ 7 w 366"/>
                  <a:gd name="T3" fmla="*/ 12 h 367"/>
                  <a:gd name="T4" fmla="*/ 8 w 366"/>
                  <a:gd name="T5" fmla="*/ 11 h 367"/>
                  <a:gd name="T6" fmla="*/ 9 w 366"/>
                  <a:gd name="T7" fmla="*/ 11 h 367"/>
                  <a:gd name="T8" fmla="*/ 10 w 366"/>
                  <a:gd name="T9" fmla="*/ 10 h 367"/>
                  <a:gd name="T10" fmla="*/ 11 w 366"/>
                  <a:gd name="T11" fmla="*/ 9 h 367"/>
                  <a:gd name="T12" fmla="*/ 11 w 366"/>
                  <a:gd name="T13" fmla="*/ 8 h 367"/>
                  <a:gd name="T14" fmla="*/ 12 w 366"/>
                  <a:gd name="T15" fmla="*/ 7 h 367"/>
                  <a:gd name="T16" fmla="*/ 12 w 366"/>
                  <a:gd name="T17" fmla="*/ 6 h 367"/>
                  <a:gd name="T18" fmla="*/ 12 w 366"/>
                  <a:gd name="T19" fmla="*/ 5 h 367"/>
                  <a:gd name="T20" fmla="*/ 11 w 366"/>
                  <a:gd name="T21" fmla="*/ 4 h 367"/>
                  <a:gd name="T22" fmla="*/ 11 w 366"/>
                  <a:gd name="T23" fmla="*/ 3 h 367"/>
                  <a:gd name="T24" fmla="*/ 10 w 366"/>
                  <a:gd name="T25" fmla="*/ 2 h 367"/>
                  <a:gd name="T26" fmla="*/ 9 w 366"/>
                  <a:gd name="T27" fmla="*/ 1 h 367"/>
                  <a:gd name="T28" fmla="*/ 8 w 366"/>
                  <a:gd name="T29" fmla="*/ 1 h 367"/>
                  <a:gd name="T30" fmla="*/ 7 w 366"/>
                  <a:gd name="T31" fmla="*/ 1 h 367"/>
                  <a:gd name="T32" fmla="*/ 6 w 366"/>
                  <a:gd name="T33" fmla="*/ 0 h 367"/>
                  <a:gd name="T34" fmla="*/ 5 w 366"/>
                  <a:gd name="T35" fmla="*/ 1 h 367"/>
                  <a:gd name="T36" fmla="*/ 4 w 366"/>
                  <a:gd name="T37" fmla="*/ 1 h 367"/>
                  <a:gd name="T38" fmla="*/ 3 w 366"/>
                  <a:gd name="T39" fmla="*/ 1 h 367"/>
                  <a:gd name="T40" fmla="*/ 2 w 366"/>
                  <a:gd name="T41" fmla="*/ 2 h 367"/>
                  <a:gd name="T42" fmla="*/ 1 w 366"/>
                  <a:gd name="T43" fmla="*/ 3 h 367"/>
                  <a:gd name="T44" fmla="*/ 1 w 366"/>
                  <a:gd name="T45" fmla="*/ 4 h 367"/>
                  <a:gd name="T46" fmla="*/ 1 w 366"/>
                  <a:gd name="T47" fmla="*/ 5 h 367"/>
                  <a:gd name="T48" fmla="*/ 0 w 366"/>
                  <a:gd name="T49" fmla="*/ 6 h 367"/>
                  <a:gd name="T50" fmla="*/ 1 w 366"/>
                  <a:gd name="T51" fmla="*/ 7 h 367"/>
                  <a:gd name="T52" fmla="*/ 1 w 366"/>
                  <a:gd name="T53" fmla="*/ 8 h 367"/>
                  <a:gd name="T54" fmla="*/ 1 w 366"/>
                  <a:gd name="T55" fmla="*/ 9 h 367"/>
                  <a:gd name="T56" fmla="*/ 2 w 366"/>
                  <a:gd name="T57" fmla="*/ 10 h 367"/>
                  <a:gd name="T58" fmla="*/ 3 w 366"/>
                  <a:gd name="T59" fmla="*/ 11 h 367"/>
                  <a:gd name="T60" fmla="*/ 4 w 366"/>
                  <a:gd name="T61" fmla="*/ 11 h 367"/>
                  <a:gd name="T62" fmla="*/ 5 w 366"/>
                  <a:gd name="T63" fmla="*/ 12 h 367"/>
                  <a:gd name="T64" fmla="*/ 6 w 366"/>
                  <a:gd name="T65" fmla="*/ 12 h 3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6" h="367">
                    <a:moveTo>
                      <a:pt x="183" y="367"/>
                    </a:moveTo>
                    <a:lnTo>
                      <a:pt x="219" y="364"/>
                    </a:lnTo>
                    <a:lnTo>
                      <a:pt x="254" y="352"/>
                    </a:lnTo>
                    <a:lnTo>
                      <a:pt x="285" y="336"/>
                    </a:lnTo>
                    <a:lnTo>
                      <a:pt x="313" y="313"/>
                    </a:lnTo>
                    <a:lnTo>
                      <a:pt x="335" y="285"/>
                    </a:lnTo>
                    <a:lnTo>
                      <a:pt x="352" y="254"/>
                    </a:lnTo>
                    <a:lnTo>
                      <a:pt x="362" y="220"/>
                    </a:lnTo>
                    <a:lnTo>
                      <a:pt x="366" y="183"/>
                    </a:lnTo>
                    <a:lnTo>
                      <a:pt x="362" y="146"/>
                    </a:lnTo>
                    <a:lnTo>
                      <a:pt x="352" y="111"/>
                    </a:lnTo>
                    <a:lnTo>
                      <a:pt x="335" y="80"/>
                    </a:lnTo>
                    <a:lnTo>
                      <a:pt x="313" y="53"/>
                    </a:lnTo>
                    <a:lnTo>
                      <a:pt x="285" y="31"/>
                    </a:lnTo>
                    <a:lnTo>
                      <a:pt x="254" y="13"/>
                    </a:lnTo>
                    <a:lnTo>
                      <a:pt x="219" y="3"/>
                    </a:lnTo>
                    <a:lnTo>
                      <a:pt x="183" y="0"/>
                    </a:lnTo>
                    <a:lnTo>
                      <a:pt x="146" y="3"/>
                    </a:lnTo>
                    <a:lnTo>
                      <a:pt x="111" y="13"/>
                    </a:lnTo>
                    <a:lnTo>
                      <a:pt x="80" y="31"/>
                    </a:lnTo>
                    <a:lnTo>
                      <a:pt x="54" y="53"/>
                    </a:lnTo>
                    <a:lnTo>
                      <a:pt x="31" y="80"/>
                    </a:lnTo>
                    <a:lnTo>
                      <a:pt x="15" y="111"/>
                    </a:lnTo>
                    <a:lnTo>
                      <a:pt x="3" y="146"/>
                    </a:lnTo>
                    <a:lnTo>
                      <a:pt x="0" y="183"/>
                    </a:lnTo>
                    <a:lnTo>
                      <a:pt x="3" y="220"/>
                    </a:lnTo>
                    <a:lnTo>
                      <a:pt x="15" y="254"/>
                    </a:lnTo>
                    <a:lnTo>
                      <a:pt x="31" y="285"/>
                    </a:lnTo>
                    <a:lnTo>
                      <a:pt x="54" y="313"/>
                    </a:lnTo>
                    <a:lnTo>
                      <a:pt x="80" y="336"/>
                    </a:lnTo>
                    <a:lnTo>
                      <a:pt x="111" y="352"/>
                    </a:lnTo>
                    <a:lnTo>
                      <a:pt x="146" y="364"/>
                    </a:lnTo>
                    <a:lnTo>
                      <a:pt x="183" y="367"/>
                    </a:lnTo>
                    <a:close/>
                  </a:path>
                </a:pathLst>
              </a:custGeom>
              <a:solidFill>
                <a:srgbClr val="FFFF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95" name="Freeform 36">
                <a:extLst>
                  <a:ext uri="{FF2B5EF4-FFF2-40B4-BE49-F238E27FC236}">
                    <a16:creationId xmlns:a16="http://schemas.microsoft.com/office/drawing/2014/main" xmlns="" id="{83BE2819-9999-4E0C-86AD-CA2308C84946}"/>
                  </a:ext>
                </a:extLst>
              </p:cNvPr>
              <p:cNvSpPr>
                <a:spLocks/>
              </p:cNvSpPr>
              <p:nvPr/>
            </p:nvSpPr>
            <p:spPr bwMode="auto">
              <a:xfrm>
                <a:off x="2371" y="945"/>
                <a:ext cx="59" cy="126"/>
              </a:xfrm>
              <a:custGeom>
                <a:avLst/>
                <a:gdLst>
                  <a:gd name="T0" fmla="*/ 3 w 119"/>
                  <a:gd name="T1" fmla="*/ 8 h 251"/>
                  <a:gd name="T2" fmla="*/ 2 w 119"/>
                  <a:gd name="T3" fmla="*/ 0 h 251"/>
                  <a:gd name="T4" fmla="*/ 0 w 119"/>
                  <a:gd name="T5" fmla="*/ 0 h 251"/>
                  <a:gd name="T6" fmla="*/ 0 w 119"/>
                  <a:gd name="T7" fmla="*/ 8 h 251"/>
                  <a:gd name="T8" fmla="*/ 3 w 119"/>
                  <a:gd name="T9" fmla="*/ 8 h 25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9" h="251">
                    <a:moveTo>
                      <a:pt x="119" y="251"/>
                    </a:moveTo>
                    <a:lnTo>
                      <a:pt x="86" y="0"/>
                    </a:lnTo>
                    <a:lnTo>
                      <a:pt x="31" y="0"/>
                    </a:lnTo>
                    <a:lnTo>
                      <a:pt x="0" y="251"/>
                    </a:lnTo>
                    <a:lnTo>
                      <a:pt x="119" y="251"/>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96" name="Freeform 37">
                <a:extLst>
                  <a:ext uri="{FF2B5EF4-FFF2-40B4-BE49-F238E27FC236}">
                    <a16:creationId xmlns:a16="http://schemas.microsoft.com/office/drawing/2014/main" xmlns="" id="{DAEFB955-EBAD-4ED8-850A-CA3957B25152}"/>
                  </a:ext>
                </a:extLst>
              </p:cNvPr>
              <p:cNvSpPr>
                <a:spLocks/>
              </p:cNvSpPr>
              <p:nvPr/>
            </p:nvSpPr>
            <p:spPr bwMode="auto">
              <a:xfrm>
                <a:off x="2323" y="1137"/>
                <a:ext cx="155" cy="62"/>
              </a:xfrm>
              <a:custGeom>
                <a:avLst/>
                <a:gdLst>
                  <a:gd name="T0" fmla="*/ 0 w 310"/>
                  <a:gd name="T1" fmla="*/ 4 h 123"/>
                  <a:gd name="T2" fmla="*/ 1 w 310"/>
                  <a:gd name="T3" fmla="*/ 4 h 123"/>
                  <a:gd name="T4" fmla="*/ 1 w 310"/>
                  <a:gd name="T5" fmla="*/ 4 h 123"/>
                  <a:gd name="T6" fmla="*/ 1 w 310"/>
                  <a:gd name="T7" fmla="*/ 4 h 123"/>
                  <a:gd name="T8" fmla="*/ 2 w 310"/>
                  <a:gd name="T9" fmla="*/ 4 h 123"/>
                  <a:gd name="T10" fmla="*/ 3 w 310"/>
                  <a:gd name="T11" fmla="*/ 4 h 123"/>
                  <a:gd name="T12" fmla="*/ 3 w 310"/>
                  <a:gd name="T13" fmla="*/ 4 h 123"/>
                  <a:gd name="T14" fmla="*/ 4 w 310"/>
                  <a:gd name="T15" fmla="*/ 4 h 123"/>
                  <a:gd name="T16" fmla="*/ 5 w 310"/>
                  <a:gd name="T17" fmla="*/ 4 h 123"/>
                  <a:gd name="T18" fmla="*/ 6 w 310"/>
                  <a:gd name="T19" fmla="*/ 4 h 123"/>
                  <a:gd name="T20" fmla="*/ 7 w 310"/>
                  <a:gd name="T21" fmla="*/ 4 h 123"/>
                  <a:gd name="T22" fmla="*/ 8 w 310"/>
                  <a:gd name="T23" fmla="*/ 4 h 123"/>
                  <a:gd name="T24" fmla="*/ 9 w 310"/>
                  <a:gd name="T25" fmla="*/ 4 h 123"/>
                  <a:gd name="T26" fmla="*/ 9 w 310"/>
                  <a:gd name="T27" fmla="*/ 4 h 123"/>
                  <a:gd name="T28" fmla="*/ 10 w 310"/>
                  <a:gd name="T29" fmla="*/ 4 h 123"/>
                  <a:gd name="T30" fmla="*/ 10 w 310"/>
                  <a:gd name="T31" fmla="*/ 4 h 123"/>
                  <a:gd name="T32" fmla="*/ 10 w 310"/>
                  <a:gd name="T33" fmla="*/ 4 h 123"/>
                  <a:gd name="T34" fmla="*/ 9 w 310"/>
                  <a:gd name="T35" fmla="*/ 4 h 123"/>
                  <a:gd name="T36" fmla="*/ 9 w 310"/>
                  <a:gd name="T37" fmla="*/ 4 h 123"/>
                  <a:gd name="T38" fmla="*/ 8 w 310"/>
                  <a:gd name="T39" fmla="*/ 3 h 123"/>
                  <a:gd name="T40" fmla="*/ 7 w 310"/>
                  <a:gd name="T41" fmla="*/ 2 h 123"/>
                  <a:gd name="T42" fmla="*/ 7 w 310"/>
                  <a:gd name="T43" fmla="*/ 2 h 123"/>
                  <a:gd name="T44" fmla="*/ 7 w 310"/>
                  <a:gd name="T45" fmla="*/ 1 h 123"/>
                  <a:gd name="T46" fmla="*/ 6 w 310"/>
                  <a:gd name="T47" fmla="*/ 1 h 123"/>
                  <a:gd name="T48" fmla="*/ 6 w 310"/>
                  <a:gd name="T49" fmla="*/ 0 h 123"/>
                  <a:gd name="T50" fmla="*/ 4 w 310"/>
                  <a:gd name="T51" fmla="*/ 0 h 123"/>
                  <a:gd name="T52" fmla="*/ 4 w 310"/>
                  <a:gd name="T53" fmla="*/ 1 h 123"/>
                  <a:gd name="T54" fmla="*/ 4 w 310"/>
                  <a:gd name="T55" fmla="*/ 1 h 123"/>
                  <a:gd name="T56" fmla="*/ 4 w 310"/>
                  <a:gd name="T57" fmla="*/ 2 h 123"/>
                  <a:gd name="T58" fmla="*/ 3 w 310"/>
                  <a:gd name="T59" fmla="*/ 2 h 123"/>
                  <a:gd name="T60" fmla="*/ 3 w 310"/>
                  <a:gd name="T61" fmla="*/ 3 h 123"/>
                  <a:gd name="T62" fmla="*/ 2 w 310"/>
                  <a:gd name="T63" fmla="*/ 4 h 123"/>
                  <a:gd name="T64" fmla="*/ 1 w 310"/>
                  <a:gd name="T65" fmla="*/ 4 h 123"/>
                  <a:gd name="T66" fmla="*/ 0 w 310"/>
                  <a:gd name="T67" fmla="*/ 4 h 1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10" h="123">
                    <a:moveTo>
                      <a:pt x="0" y="110"/>
                    </a:moveTo>
                    <a:lnTo>
                      <a:pt x="4" y="113"/>
                    </a:lnTo>
                    <a:lnTo>
                      <a:pt x="13" y="116"/>
                    </a:lnTo>
                    <a:lnTo>
                      <a:pt x="27" y="119"/>
                    </a:lnTo>
                    <a:lnTo>
                      <a:pt x="45" y="120"/>
                    </a:lnTo>
                    <a:lnTo>
                      <a:pt x="68" y="121"/>
                    </a:lnTo>
                    <a:lnTo>
                      <a:pt x="95" y="122"/>
                    </a:lnTo>
                    <a:lnTo>
                      <a:pt x="124" y="123"/>
                    </a:lnTo>
                    <a:lnTo>
                      <a:pt x="155" y="123"/>
                    </a:lnTo>
                    <a:lnTo>
                      <a:pt x="186" y="123"/>
                    </a:lnTo>
                    <a:lnTo>
                      <a:pt x="216" y="122"/>
                    </a:lnTo>
                    <a:lnTo>
                      <a:pt x="242" y="121"/>
                    </a:lnTo>
                    <a:lnTo>
                      <a:pt x="265" y="120"/>
                    </a:lnTo>
                    <a:lnTo>
                      <a:pt x="284" y="119"/>
                    </a:lnTo>
                    <a:lnTo>
                      <a:pt x="298" y="116"/>
                    </a:lnTo>
                    <a:lnTo>
                      <a:pt x="307" y="113"/>
                    </a:lnTo>
                    <a:lnTo>
                      <a:pt x="310" y="110"/>
                    </a:lnTo>
                    <a:lnTo>
                      <a:pt x="283" y="107"/>
                    </a:lnTo>
                    <a:lnTo>
                      <a:pt x="258" y="97"/>
                    </a:lnTo>
                    <a:lnTo>
                      <a:pt x="238" y="82"/>
                    </a:lnTo>
                    <a:lnTo>
                      <a:pt x="222" y="63"/>
                    </a:lnTo>
                    <a:lnTo>
                      <a:pt x="208" y="45"/>
                    </a:lnTo>
                    <a:lnTo>
                      <a:pt x="196" y="26"/>
                    </a:lnTo>
                    <a:lnTo>
                      <a:pt x="189" y="11"/>
                    </a:lnTo>
                    <a:lnTo>
                      <a:pt x="185" y="0"/>
                    </a:lnTo>
                    <a:lnTo>
                      <a:pt x="125" y="0"/>
                    </a:lnTo>
                    <a:lnTo>
                      <a:pt x="120" y="11"/>
                    </a:lnTo>
                    <a:lnTo>
                      <a:pt x="113" y="26"/>
                    </a:lnTo>
                    <a:lnTo>
                      <a:pt x="103" y="45"/>
                    </a:lnTo>
                    <a:lnTo>
                      <a:pt x="89" y="63"/>
                    </a:lnTo>
                    <a:lnTo>
                      <a:pt x="72" y="82"/>
                    </a:lnTo>
                    <a:lnTo>
                      <a:pt x="52" y="97"/>
                    </a:lnTo>
                    <a:lnTo>
                      <a:pt x="28" y="107"/>
                    </a:lnTo>
                    <a:lnTo>
                      <a:pt x="0" y="110"/>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97" name="Rectangle 38">
                <a:extLst>
                  <a:ext uri="{FF2B5EF4-FFF2-40B4-BE49-F238E27FC236}">
                    <a16:creationId xmlns:a16="http://schemas.microsoft.com/office/drawing/2014/main" xmlns="" id="{16C6C04D-90A1-4DCC-9F87-6B76688F44A2}"/>
                  </a:ext>
                </a:extLst>
              </p:cNvPr>
              <p:cNvSpPr>
                <a:spLocks noChangeArrowheads="1"/>
              </p:cNvSpPr>
              <p:nvPr/>
            </p:nvSpPr>
            <p:spPr bwMode="auto">
              <a:xfrm>
                <a:off x="2348" y="879"/>
                <a:ext cx="104" cy="29"/>
              </a:xfrm>
              <a:prstGeom prst="rect">
                <a:avLst/>
              </a:prstGeom>
              <a:solidFill>
                <a:srgbClr val="BF72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endParaRPr lang="en-US" altLang="en-US"/>
              </a:p>
            </p:txBody>
          </p:sp>
          <p:sp>
            <p:nvSpPr>
              <p:cNvPr id="31898" name="Freeform 39">
                <a:extLst>
                  <a:ext uri="{FF2B5EF4-FFF2-40B4-BE49-F238E27FC236}">
                    <a16:creationId xmlns:a16="http://schemas.microsoft.com/office/drawing/2014/main" xmlns="" id="{42D3E41F-EABA-47B7-B956-DF478D1D675C}"/>
                  </a:ext>
                </a:extLst>
              </p:cNvPr>
              <p:cNvSpPr>
                <a:spLocks/>
              </p:cNvSpPr>
              <p:nvPr/>
            </p:nvSpPr>
            <p:spPr bwMode="auto">
              <a:xfrm>
                <a:off x="2371" y="1071"/>
                <a:ext cx="59" cy="27"/>
              </a:xfrm>
              <a:custGeom>
                <a:avLst/>
                <a:gdLst>
                  <a:gd name="T0" fmla="*/ 0 w 119"/>
                  <a:gd name="T1" fmla="*/ 2 h 54"/>
                  <a:gd name="T2" fmla="*/ 0 w 119"/>
                  <a:gd name="T3" fmla="*/ 0 h 54"/>
                  <a:gd name="T4" fmla="*/ 3 w 119"/>
                  <a:gd name="T5" fmla="*/ 0 h 54"/>
                  <a:gd name="T6" fmla="*/ 2 w 119"/>
                  <a:gd name="T7" fmla="*/ 2 h 54"/>
                  <a:gd name="T8" fmla="*/ 0 w 119"/>
                  <a:gd name="T9" fmla="*/ 2 h 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9" h="54">
                    <a:moveTo>
                      <a:pt x="29" y="54"/>
                    </a:moveTo>
                    <a:lnTo>
                      <a:pt x="0" y="0"/>
                    </a:lnTo>
                    <a:lnTo>
                      <a:pt x="119" y="0"/>
                    </a:lnTo>
                    <a:lnTo>
                      <a:pt x="89" y="54"/>
                    </a:lnTo>
                    <a:lnTo>
                      <a:pt x="29" y="54"/>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99" name="Freeform 40">
                <a:extLst>
                  <a:ext uri="{FF2B5EF4-FFF2-40B4-BE49-F238E27FC236}">
                    <a16:creationId xmlns:a16="http://schemas.microsoft.com/office/drawing/2014/main" xmlns="" id="{80C4A375-0A5E-479D-AD66-4725FD171CB4}"/>
                  </a:ext>
                </a:extLst>
              </p:cNvPr>
              <p:cNvSpPr>
                <a:spLocks/>
              </p:cNvSpPr>
              <p:nvPr/>
            </p:nvSpPr>
            <p:spPr bwMode="auto">
              <a:xfrm>
                <a:off x="2362" y="908"/>
                <a:ext cx="76" cy="40"/>
              </a:xfrm>
              <a:custGeom>
                <a:avLst/>
                <a:gdLst>
                  <a:gd name="T0" fmla="*/ 0 w 152"/>
                  <a:gd name="T1" fmla="*/ 0 h 81"/>
                  <a:gd name="T2" fmla="*/ 1 w 152"/>
                  <a:gd name="T3" fmla="*/ 0 h 81"/>
                  <a:gd name="T4" fmla="*/ 1 w 152"/>
                  <a:gd name="T5" fmla="*/ 0 h 81"/>
                  <a:gd name="T6" fmla="*/ 1 w 152"/>
                  <a:gd name="T7" fmla="*/ 1 h 81"/>
                  <a:gd name="T8" fmla="*/ 1 w 152"/>
                  <a:gd name="T9" fmla="*/ 1 h 81"/>
                  <a:gd name="T10" fmla="*/ 2 w 152"/>
                  <a:gd name="T11" fmla="*/ 2 h 81"/>
                  <a:gd name="T12" fmla="*/ 2 w 152"/>
                  <a:gd name="T13" fmla="*/ 2 h 81"/>
                  <a:gd name="T14" fmla="*/ 2 w 152"/>
                  <a:gd name="T15" fmla="*/ 2 h 81"/>
                  <a:gd name="T16" fmla="*/ 3 w 152"/>
                  <a:gd name="T17" fmla="*/ 2 h 81"/>
                  <a:gd name="T18" fmla="*/ 3 w 152"/>
                  <a:gd name="T19" fmla="*/ 2 h 81"/>
                  <a:gd name="T20" fmla="*/ 4 w 152"/>
                  <a:gd name="T21" fmla="*/ 2 h 81"/>
                  <a:gd name="T22" fmla="*/ 4 w 152"/>
                  <a:gd name="T23" fmla="*/ 2 h 81"/>
                  <a:gd name="T24" fmla="*/ 5 w 152"/>
                  <a:gd name="T25" fmla="*/ 1 h 81"/>
                  <a:gd name="T26" fmla="*/ 5 w 152"/>
                  <a:gd name="T27" fmla="*/ 1 h 81"/>
                  <a:gd name="T28" fmla="*/ 5 w 152"/>
                  <a:gd name="T29" fmla="*/ 0 h 81"/>
                  <a:gd name="T30" fmla="*/ 5 w 152"/>
                  <a:gd name="T31" fmla="*/ 0 h 81"/>
                  <a:gd name="T32" fmla="*/ 5 w 152"/>
                  <a:gd name="T33" fmla="*/ 0 h 81"/>
                  <a:gd name="T34" fmla="*/ 0 w 152"/>
                  <a:gd name="T35" fmla="*/ 0 h 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52" h="81">
                    <a:moveTo>
                      <a:pt x="0" y="0"/>
                    </a:moveTo>
                    <a:lnTo>
                      <a:pt x="1" y="16"/>
                    </a:lnTo>
                    <a:lnTo>
                      <a:pt x="6" y="31"/>
                    </a:lnTo>
                    <a:lnTo>
                      <a:pt x="12" y="45"/>
                    </a:lnTo>
                    <a:lnTo>
                      <a:pt x="22" y="58"/>
                    </a:lnTo>
                    <a:lnTo>
                      <a:pt x="33" y="67"/>
                    </a:lnTo>
                    <a:lnTo>
                      <a:pt x="46" y="75"/>
                    </a:lnTo>
                    <a:lnTo>
                      <a:pt x="61" y="80"/>
                    </a:lnTo>
                    <a:lnTo>
                      <a:pt x="76" y="81"/>
                    </a:lnTo>
                    <a:lnTo>
                      <a:pt x="91" y="80"/>
                    </a:lnTo>
                    <a:lnTo>
                      <a:pt x="106" y="75"/>
                    </a:lnTo>
                    <a:lnTo>
                      <a:pt x="118" y="67"/>
                    </a:lnTo>
                    <a:lnTo>
                      <a:pt x="130" y="58"/>
                    </a:lnTo>
                    <a:lnTo>
                      <a:pt x="139" y="45"/>
                    </a:lnTo>
                    <a:lnTo>
                      <a:pt x="146" y="31"/>
                    </a:lnTo>
                    <a:lnTo>
                      <a:pt x="151" y="16"/>
                    </a:lnTo>
                    <a:lnTo>
                      <a:pt x="152" y="0"/>
                    </a:lnTo>
                    <a:lnTo>
                      <a:pt x="0" y="0"/>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00" name="Freeform 41">
                <a:extLst>
                  <a:ext uri="{FF2B5EF4-FFF2-40B4-BE49-F238E27FC236}">
                    <a16:creationId xmlns:a16="http://schemas.microsoft.com/office/drawing/2014/main" xmlns="" id="{DDDD3957-5B1A-4033-A748-E705A51A56CE}"/>
                  </a:ext>
                </a:extLst>
              </p:cNvPr>
              <p:cNvSpPr>
                <a:spLocks/>
              </p:cNvSpPr>
              <p:nvPr/>
            </p:nvSpPr>
            <p:spPr bwMode="auto">
              <a:xfrm>
                <a:off x="2369" y="1098"/>
                <a:ext cx="64" cy="39"/>
              </a:xfrm>
              <a:custGeom>
                <a:avLst/>
                <a:gdLst>
                  <a:gd name="T0" fmla="*/ 2 w 128"/>
                  <a:gd name="T1" fmla="*/ 2 h 80"/>
                  <a:gd name="T2" fmla="*/ 1 w 128"/>
                  <a:gd name="T3" fmla="*/ 2 h 80"/>
                  <a:gd name="T4" fmla="*/ 1 w 128"/>
                  <a:gd name="T5" fmla="*/ 2 h 80"/>
                  <a:gd name="T6" fmla="*/ 1 w 128"/>
                  <a:gd name="T7" fmla="*/ 1 h 80"/>
                  <a:gd name="T8" fmla="*/ 0 w 128"/>
                  <a:gd name="T9" fmla="*/ 1 h 80"/>
                  <a:gd name="T10" fmla="*/ 1 w 128"/>
                  <a:gd name="T11" fmla="*/ 0 h 80"/>
                  <a:gd name="T12" fmla="*/ 1 w 128"/>
                  <a:gd name="T13" fmla="*/ 0 h 80"/>
                  <a:gd name="T14" fmla="*/ 1 w 128"/>
                  <a:gd name="T15" fmla="*/ 0 h 80"/>
                  <a:gd name="T16" fmla="*/ 2 w 128"/>
                  <a:gd name="T17" fmla="*/ 0 h 80"/>
                  <a:gd name="T18" fmla="*/ 3 w 128"/>
                  <a:gd name="T19" fmla="*/ 0 h 80"/>
                  <a:gd name="T20" fmla="*/ 4 w 128"/>
                  <a:gd name="T21" fmla="*/ 0 h 80"/>
                  <a:gd name="T22" fmla="*/ 4 w 128"/>
                  <a:gd name="T23" fmla="*/ 0 h 80"/>
                  <a:gd name="T24" fmla="*/ 4 w 128"/>
                  <a:gd name="T25" fmla="*/ 0 h 80"/>
                  <a:gd name="T26" fmla="*/ 4 w 128"/>
                  <a:gd name="T27" fmla="*/ 1 h 80"/>
                  <a:gd name="T28" fmla="*/ 4 w 128"/>
                  <a:gd name="T29" fmla="*/ 1 h 80"/>
                  <a:gd name="T30" fmla="*/ 4 w 128"/>
                  <a:gd name="T31" fmla="*/ 2 h 80"/>
                  <a:gd name="T32" fmla="*/ 4 w 128"/>
                  <a:gd name="T33" fmla="*/ 2 h 80"/>
                  <a:gd name="T34" fmla="*/ 3 w 128"/>
                  <a:gd name="T35" fmla="*/ 2 h 80"/>
                  <a:gd name="T36" fmla="*/ 2 w 128"/>
                  <a:gd name="T37" fmla="*/ 2 h 8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8" h="80">
                    <a:moveTo>
                      <a:pt x="34" y="80"/>
                    </a:moveTo>
                    <a:lnTo>
                      <a:pt x="20" y="76"/>
                    </a:lnTo>
                    <a:lnTo>
                      <a:pt x="10" y="67"/>
                    </a:lnTo>
                    <a:lnTo>
                      <a:pt x="3" y="55"/>
                    </a:lnTo>
                    <a:lnTo>
                      <a:pt x="0" y="40"/>
                    </a:lnTo>
                    <a:lnTo>
                      <a:pt x="3" y="26"/>
                    </a:lnTo>
                    <a:lnTo>
                      <a:pt x="9" y="13"/>
                    </a:lnTo>
                    <a:lnTo>
                      <a:pt x="19" y="4"/>
                    </a:lnTo>
                    <a:lnTo>
                      <a:pt x="34" y="0"/>
                    </a:lnTo>
                    <a:lnTo>
                      <a:pt x="94" y="0"/>
                    </a:lnTo>
                    <a:lnTo>
                      <a:pt x="109" y="4"/>
                    </a:lnTo>
                    <a:lnTo>
                      <a:pt x="120" y="13"/>
                    </a:lnTo>
                    <a:lnTo>
                      <a:pt x="126" y="26"/>
                    </a:lnTo>
                    <a:lnTo>
                      <a:pt x="128" y="40"/>
                    </a:lnTo>
                    <a:lnTo>
                      <a:pt x="126" y="55"/>
                    </a:lnTo>
                    <a:lnTo>
                      <a:pt x="119" y="67"/>
                    </a:lnTo>
                    <a:lnTo>
                      <a:pt x="109" y="76"/>
                    </a:lnTo>
                    <a:lnTo>
                      <a:pt x="94" y="80"/>
                    </a:lnTo>
                    <a:lnTo>
                      <a:pt x="34" y="80"/>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01" name="Freeform 42">
                <a:extLst>
                  <a:ext uri="{FF2B5EF4-FFF2-40B4-BE49-F238E27FC236}">
                    <a16:creationId xmlns:a16="http://schemas.microsoft.com/office/drawing/2014/main" xmlns="" id="{3BE54DD0-78E9-44BE-987E-1AF56F6D98FD}"/>
                  </a:ext>
                </a:extLst>
              </p:cNvPr>
              <p:cNvSpPr>
                <a:spLocks/>
              </p:cNvSpPr>
              <p:nvPr/>
            </p:nvSpPr>
            <p:spPr bwMode="auto">
              <a:xfrm>
                <a:off x="2308" y="1193"/>
                <a:ext cx="185" cy="26"/>
              </a:xfrm>
              <a:custGeom>
                <a:avLst/>
                <a:gdLst>
                  <a:gd name="T0" fmla="*/ 0 w 369"/>
                  <a:gd name="T1" fmla="*/ 0 h 54"/>
                  <a:gd name="T2" fmla="*/ 1 w 369"/>
                  <a:gd name="T3" fmla="*/ 0 h 54"/>
                  <a:gd name="T4" fmla="*/ 1 w 369"/>
                  <a:gd name="T5" fmla="*/ 0 h 54"/>
                  <a:gd name="T6" fmla="*/ 1 w 369"/>
                  <a:gd name="T7" fmla="*/ 0 h 54"/>
                  <a:gd name="T8" fmla="*/ 1 w 369"/>
                  <a:gd name="T9" fmla="*/ 1 h 54"/>
                  <a:gd name="T10" fmla="*/ 1 w 369"/>
                  <a:gd name="T11" fmla="*/ 1 h 54"/>
                  <a:gd name="T12" fmla="*/ 1 w 369"/>
                  <a:gd name="T13" fmla="*/ 1 h 54"/>
                  <a:gd name="T14" fmla="*/ 2 w 369"/>
                  <a:gd name="T15" fmla="*/ 1 h 54"/>
                  <a:gd name="T16" fmla="*/ 2 w 369"/>
                  <a:gd name="T17" fmla="*/ 1 h 54"/>
                  <a:gd name="T18" fmla="*/ 3 w 369"/>
                  <a:gd name="T19" fmla="*/ 1 h 54"/>
                  <a:gd name="T20" fmla="*/ 3 w 369"/>
                  <a:gd name="T21" fmla="*/ 1 h 54"/>
                  <a:gd name="T22" fmla="*/ 3 w 369"/>
                  <a:gd name="T23" fmla="*/ 1 h 54"/>
                  <a:gd name="T24" fmla="*/ 4 w 369"/>
                  <a:gd name="T25" fmla="*/ 1 h 54"/>
                  <a:gd name="T26" fmla="*/ 5 w 369"/>
                  <a:gd name="T27" fmla="*/ 1 h 54"/>
                  <a:gd name="T28" fmla="*/ 5 w 369"/>
                  <a:gd name="T29" fmla="*/ 1 h 54"/>
                  <a:gd name="T30" fmla="*/ 6 w 369"/>
                  <a:gd name="T31" fmla="*/ 1 h 54"/>
                  <a:gd name="T32" fmla="*/ 6 w 369"/>
                  <a:gd name="T33" fmla="*/ 1 h 54"/>
                  <a:gd name="T34" fmla="*/ 7 w 369"/>
                  <a:gd name="T35" fmla="*/ 1 h 54"/>
                  <a:gd name="T36" fmla="*/ 7 w 369"/>
                  <a:gd name="T37" fmla="*/ 1 h 54"/>
                  <a:gd name="T38" fmla="*/ 8 w 369"/>
                  <a:gd name="T39" fmla="*/ 1 h 54"/>
                  <a:gd name="T40" fmla="*/ 8 w 369"/>
                  <a:gd name="T41" fmla="*/ 1 h 54"/>
                  <a:gd name="T42" fmla="*/ 9 w 369"/>
                  <a:gd name="T43" fmla="*/ 1 h 54"/>
                  <a:gd name="T44" fmla="*/ 9 w 369"/>
                  <a:gd name="T45" fmla="*/ 1 h 54"/>
                  <a:gd name="T46" fmla="*/ 10 w 369"/>
                  <a:gd name="T47" fmla="*/ 1 h 54"/>
                  <a:gd name="T48" fmla="*/ 10 w 369"/>
                  <a:gd name="T49" fmla="*/ 1 h 54"/>
                  <a:gd name="T50" fmla="*/ 11 w 369"/>
                  <a:gd name="T51" fmla="*/ 1 h 54"/>
                  <a:gd name="T52" fmla="*/ 11 w 369"/>
                  <a:gd name="T53" fmla="*/ 1 h 54"/>
                  <a:gd name="T54" fmla="*/ 11 w 369"/>
                  <a:gd name="T55" fmla="*/ 1 h 54"/>
                  <a:gd name="T56" fmla="*/ 12 w 369"/>
                  <a:gd name="T57" fmla="*/ 1 h 54"/>
                  <a:gd name="T58" fmla="*/ 12 w 369"/>
                  <a:gd name="T59" fmla="*/ 0 h 54"/>
                  <a:gd name="T60" fmla="*/ 12 w 369"/>
                  <a:gd name="T61" fmla="*/ 0 h 54"/>
                  <a:gd name="T62" fmla="*/ 12 w 369"/>
                  <a:gd name="T63" fmla="*/ 0 h 54"/>
                  <a:gd name="T64" fmla="*/ 12 w 369"/>
                  <a:gd name="T65" fmla="*/ 0 h 54"/>
                  <a:gd name="T66" fmla="*/ 11 w 369"/>
                  <a:gd name="T67" fmla="*/ 0 h 54"/>
                  <a:gd name="T68" fmla="*/ 11 w 369"/>
                  <a:gd name="T69" fmla="*/ 0 h 54"/>
                  <a:gd name="T70" fmla="*/ 11 w 369"/>
                  <a:gd name="T71" fmla="*/ 0 h 54"/>
                  <a:gd name="T72" fmla="*/ 10 w 369"/>
                  <a:gd name="T73" fmla="*/ 0 h 54"/>
                  <a:gd name="T74" fmla="*/ 10 w 369"/>
                  <a:gd name="T75" fmla="*/ 0 h 54"/>
                  <a:gd name="T76" fmla="*/ 9 w 369"/>
                  <a:gd name="T77" fmla="*/ 0 h 54"/>
                  <a:gd name="T78" fmla="*/ 8 w 369"/>
                  <a:gd name="T79" fmla="*/ 0 h 54"/>
                  <a:gd name="T80" fmla="*/ 7 w 369"/>
                  <a:gd name="T81" fmla="*/ 0 h 54"/>
                  <a:gd name="T82" fmla="*/ 6 w 369"/>
                  <a:gd name="T83" fmla="*/ 0 h 54"/>
                  <a:gd name="T84" fmla="*/ 5 w 369"/>
                  <a:gd name="T85" fmla="*/ 0 h 54"/>
                  <a:gd name="T86" fmla="*/ 4 w 369"/>
                  <a:gd name="T87" fmla="*/ 0 h 54"/>
                  <a:gd name="T88" fmla="*/ 4 w 369"/>
                  <a:gd name="T89" fmla="*/ 0 h 54"/>
                  <a:gd name="T90" fmla="*/ 3 w 369"/>
                  <a:gd name="T91" fmla="*/ 0 h 54"/>
                  <a:gd name="T92" fmla="*/ 2 w 369"/>
                  <a:gd name="T93" fmla="*/ 0 h 54"/>
                  <a:gd name="T94" fmla="*/ 2 w 369"/>
                  <a:gd name="T95" fmla="*/ 0 h 54"/>
                  <a:gd name="T96" fmla="*/ 2 w 369"/>
                  <a:gd name="T97" fmla="*/ 0 h 54"/>
                  <a:gd name="T98" fmla="*/ 1 w 369"/>
                  <a:gd name="T99" fmla="*/ 0 h 54"/>
                  <a:gd name="T100" fmla="*/ 0 w 369"/>
                  <a:gd name="T101" fmla="*/ 0 h 5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69" h="54">
                    <a:moveTo>
                      <a:pt x="0" y="22"/>
                    </a:moveTo>
                    <a:lnTo>
                      <a:pt x="1" y="26"/>
                    </a:lnTo>
                    <a:lnTo>
                      <a:pt x="3" y="28"/>
                    </a:lnTo>
                    <a:lnTo>
                      <a:pt x="8" y="32"/>
                    </a:lnTo>
                    <a:lnTo>
                      <a:pt x="15" y="35"/>
                    </a:lnTo>
                    <a:lnTo>
                      <a:pt x="21" y="37"/>
                    </a:lnTo>
                    <a:lnTo>
                      <a:pt x="31" y="40"/>
                    </a:lnTo>
                    <a:lnTo>
                      <a:pt x="42" y="42"/>
                    </a:lnTo>
                    <a:lnTo>
                      <a:pt x="54" y="44"/>
                    </a:lnTo>
                    <a:lnTo>
                      <a:pt x="66" y="47"/>
                    </a:lnTo>
                    <a:lnTo>
                      <a:pt x="81" y="48"/>
                    </a:lnTo>
                    <a:lnTo>
                      <a:pt x="96" y="50"/>
                    </a:lnTo>
                    <a:lnTo>
                      <a:pt x="112" y="51"/>
                    </a:lnTo>
                    <a:lnTo>
                      <a:pt x="130" y="52"/>
                    </a:lnTo>
                    <a:lnTo>
                      <a:pt x="147" y="52"/>
                    </a:lnTo>
                    <a:lnTo>
                      <a:pt x="165" y="54"/>
                    </a:lnTo>
                    <a:lnTo>
                      <a:pt x="184" y="54"/>
                    </a:lnTo>
                    <a:lnTo>
                      <a:pt x="202" y="54"/>
                    </a:lnTo>
                    <a:lnTo>
                      <a:pt x="221" y="52"/>
                    </a:lnTo>
                    <a:lnTo>
                      <a:pt x="239" y="52"/>
                    </a:lnTo>
                    <a:lnTo>
                      <a:pt x="256" y="51"/>
                    </a:lnTo>
                    <a:lnTo>
                      <a:pt x="272" y="50"/>
                    </a:lnTo>
                    <a:lnTo>
                      <a:pt x="287" y="48"/>
                    </a:lnTo>
                    <a:lnTo>
                      <a:pt x="301" y="47"/>
                    </a:lnTo>
                    <a:lnTo>
                      <a:pt x="315" y="44"/>
                    </a:lnTo>
                    <a:lnTo>
                      <a:pt x="327" y="42"/>
                    </a:lnTo>
                    <a:lnTo>
                      <a:pt x="338" y="40"/>
                    </a:lnTo>
                    <a:lnTo>
                      <a:pt x="347" y="37"/>
                    </a:lnTo>
                    <a:lnTo>
                      <a:pt x="354" y="35"/>
                    </a:lnTo>
                    <a:lnTo>
                      <a:pt x="361" y="32"/>
                    </a:lnTo>
                    <a:lnTo>
                      <a:pt x="366" y="28"/>
                    </a:lnTo>
                    <a:lnTo>
                      <a:pt x="368" y="26"/>
                    </a:lnTo>
                    <a:lnTo>
                      <a:pt x="369" y="22"/>
                    </a:lnTo>
                    <a:lnTo>
                      <a:pt x="339" y="0"/>
                    </a:lnTo>
                    <a:lnTo>
                      <a:pt x="336" y="3"/>
                    </a:lnTo>
                    <a:lnTo>
                      <a:pt x="327" y="6"/>
                    </a:lnTo>
                    <a:lnTo>
                      <a:pt x="313" y="9"/>
                    </a:lnTo>
                    <a:lnTo>
                      <a:pt x="294" y="10"/>
                    </a:lnTo>
                    <a:lnTo>
                      <a:pt x="271" y="11"/>
                    </a:lnTo>
                    <a:lnTo>
                      <a:pt x="245" y="12"/>
                    </a:lnTo>
                    <a:lnTo>
                      <a:pt x="215" y="13"/>
                    </a:lnTo>
                    <a:lnTo>
                      <a:pt x="184" y="13"/>
                    </a:lnTo>
                    <a:lnTo>
                      <a:pt x="153" y="13"/>
                    </a:lnTo>
                    <a:lnTo>
                      <a:pt x="124" y="12"/>
                    </a:lnTo>
                    <a:lnTo>
                      <a:pt x="97" y="11"/>
                    </a:lnTo>
                    <a:lnTo>
                      <a:pt x="74" y="10"/>
                    </a:lnTo>
                    <a:lnTo>
                      <a:pt x="56" y="9"/>
                    </a:lnTo>
                    <a:lnTo>
                      <a:pt x="42" y="6"/>
                    </a:lnTo>
                    <a:lnTo>
                      <a:pt x="33" y="3"/>
                    </a:lnTo>
                    <a:lnTo>
                      <a:pt x="29" y="0"/>
                    </a:lnTo>
                    <a:lnTo>
                      <a:pt x="0" y="22"/>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02" name="Freeform 43">
                <a:extLst>
                  <a:ext uri="{FF2B5EF4-FFF2-40B4-BE49-F238E27FC236}">
                    <a16:creationId xmlns:a16="http://schemas.microsoft.com/office/drawing/2014/main" xmlns="" id="{EF0BDD5C-B54F-4F89-A148-AB0D355A9DEB}"/>
                  </a:ext>
                </a:extLst>
              </p:cNvPr>
              <p:cNvSpPr>
                <a:spLocks/>
              </p:cNvSpPr>
              <p:nvPr/>
            </p:nvSpPr>
            <p:spPr bwMode="auto">
              <a:xfrm>
                <a:off x="2382" y="592"/>
                <a:ext cx="36" cy="287"/>
              </a:xfrm>
              <a:custGeom>
                <a:avLst/>
                <a:gdLst>
                  <a:gd name="T0" fmla="*/ 3 w 72"/>
                  <a:gd name="T1" fmla="*/ 18 h 573"/>
                  <a:gd name="T2" fmla="*/ 3 w 72"/>
                  <a:gd name="T3" fmla="*/ 15 h 573"/>
                  <a:gd name="T4" fmla="*/ 3 w 72"/>
                  <a:gd name="T5" fmla="*/ 12 h 573"/>
                  <a:gd name="T6" fmla="*/ 3 w 72"/>
                  <a:gd name="T7" fmla="*/ 9 h 573"/>
                  <a:gd name="T8" fmla="*/ 3 w 72"/>
                  <a:gd name="T9" fmla="*/ 7 h 573"/>
                  <a:gd name="T10" fmla="*/ 3 w 72"/>
                  <a:gd name="T11" fmla="*/ 5 h 573"/>
                  <a:gd name="T12" fmla="*/ 2 w 72"/>
                  <a:gd name="T13" fmla="*/ 3 h 573"/>
                  <a:gd name="T14" fmla="*/ 2 w 72"/>
                  <a:gd name="T15" fmla="*/ 2 h 573"/>
                  <a:gd name="T16" fmla="*/ 2 w 72"/>
                  <a:gd name="T17" fmla="*/ 0 h 573"/>
                  <a:gd name="T18" fmla="*/ 2 w 72"/>
                  <a:gd name="T19" fmla="*/ 0 h 573"/>
                  <a:gd name="T20" fmla="*/ 1 w 72"/>
                  <a:gd name="T21" fmla="*/ 2 h 573"/>
                  <a:gd name="T22" fmla="*/ 1 w 72"/>
                  <a:gd name="T23" fmla="*/ 3 h 573"/>
                  <a:gd name="T24" fmla="*/ 1 w 72"/>
                  <a:gd name="T25" fmla="*/ 5 h 573"/>
                  <a:gd name="T26" fmla="*/ 1 w 72"/>
                  <a:gd name="T27" fmla="*/ 7 h 573"/>
                  <a:gd name="T28" fmla="*/ 0 w 72"/>
                  <a:gd name="T29" fmla="*/ 9 h 573"/>
                  <a:gd name="T30" fmla="*/ 0 w 72"/>
                  <a:gd name="T31" fmla="*/ 12 h 573"/>
                  <a:gd name="T32" fmla="*/ 0 w 72"/>
                  <a:gd name="T33" fmla="*/ 15 h 573"/>
                  <a:gd name="T34" fmla="*/ 0 w 72"/>
                  <a:gd name="T35" fmla="*/ 18 h 573"/>
                  <a:gd name="T36" fmla="*/ 3 w 72"/>
                  <a:gd name="T37" fmla="*/ 18 h 57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72" h="573">
                    <a:moveTo>
                      <a:pt x="71" y="573"/>
                    </a:moveTo>
                    <a:lnTo>
                      <a:pt x="71" y="463"/>
                    </a:lnTo>
                    <a:lnTo>
                      <a:pt x="72" y="367"/>
                    </a:lnTo>
                    <a:lnTo>
                      <a:pt x="71" y="283"/>
                    </a:lnTo>
                    <a:lnTo>
                      <a:pt x="70" y="210"/>
                    </a:lnTo>
                    <a:lnTo>
                      <a:pt x="67" y="145"/>
                    </a:lnTo>
                    <a:lnTo>
                      <a:pt x="60" y="90"/>
                    </a:lnTo>
                    <a:lnTo>
                      <a:pt x="49" y="41"/>
                    </a:lnTo>
                    <a:lnTo>
                      <a:pt x="36" y="0"/>
                    </a:lnTo>
                    <a:lnTo>
                      <a:pt x="22" y="41"/>
                    </a:lnTo>
                    <a:lnTo>
                      <a:pt x="13" y="90"/>
                    </a:lnTo>
                    <a:lnTo>
                      <a:pt x="6" y="145"/>
                    </a:lnTo>
                    <a:lnTo>
                      <a:pt x="2" y="210"/>
                    </a:lnTo>
                    <a:lnTo>
                      <a:pt x="0" y="283"/>
                    </a:lnTo>
                    <a:lnTo>
                      <a:pt x="0" y="367"/>
                    </a:lnTo>
                    <a:lnTo>
                      <a:pt x="0" y="463"/>
                    </a:lnTo>
                    <a:lnTo>
                      <a:pt x="0" y="573"/>
                    </a:lnTo>
                    <a:lnTo>
                      <a:pt x="71" y="573"/>
                    </a:lnTo>
                    <a:close/>
                  </a:path>
                </a:pathLst>
              </a:custGeom>
              <a:solidFill>
                <a:srgbClr val="008C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03" name="Freeform 44">
                <a:extLst>
                  <a:ext uri="{FF2B5EF4-FFF2-40B4-BE49-F238E27FC236}">
                    <a16:creationId xmlns:a16="http://schemas.microsoft.com/office/drawing/2014/main" xmlns="" id="{6535EF05-734D-4988-9689-835AB85FAF72}"/>
                  </a:ext>
                </a:extLst>
              </p:cNvPr>
              <p:cNvSpPr>
                <a:spLocks/>
              </p:cNvSpPr>
              <p:nvPr/>
            </p:nvSpPr>
            <p:spPr bwMode="auto">
              <a:xfrm>
                <a:off x="2380" y="489"/>
                <a:ext cx="40" cy="103"/>
              </a:xfrm>
              <a:custGeom>
                <a:avLst/>
                <a:gdLst>
                  <a:gd name="T0" fmla="*/ 2 w 80"/>
                  <a:gd name="T1" fmla="*/ 7 h 206"/>
                  <a:gd name="T2" fmla="*/ 3 w 80"/>
                  <a:gd name="T3" fmla="*/ 6 h 206"/>
                  <a:gd name="T4" fmla="*/ 3 w 80"/>
                  <a:gd name="T5" fmla="*/ 5 h 206"/>
                  <a:gd name="T6" fmla="*/ 3 w 80"/>
                  <a:gd name="T7" fmla="*/ 5 h 206"/>
                  <a:gd name="T8" fmla="*/ 3 w 80"/>
                  <a:gd name="T9" fmla="*/ 4 h 206"/>
                  <a:gd name="T10" fmla="*/ 2 w 80"/>
                  <a:gd name="T11" fmla="*/ 3 h 206"/>
                  <a:gd name="T12" fmla="*/ 2 w 80"/>
                  <a:gd name="T13" fmla="*/ 2 h 206"/>
                  <a:gd name="T14" fmla="*/ 2 w 80"/>
                  <a:gd name="T15" fmla="*/ 1 h 206"/>
                  <a:gd name="T16" fmla="*/ 2 w 80"/>
                  <a:gd name="T17" fmla="*/ 0 h 206"/>
                  <a:gd name="T18" fmla="*/ 2 w 80"/>
                  <a:gd name="T19" fmla="*/ 1 h 206"/>
                  <a:gd name="T20" fmla="*/ 1 w 80"/>
                  <a:gd name="T21" fmla="*/ 2 h 206"/>
                  <a:gd name="T22" fmla="*/ 1 w 80"/>
                  <a:gd name="T23" fmla="*/ 3 h 206"/>
                  <a:gd name="T24" fmla="*/ 1 w 80"/>
                  <a:gd name="T25" fmla="*/ 4 h 206"/>
                  <a:gd name="T26" fmla="*/ 0 w 80"/>
                  <a:gd name="T27" fmla="*/ 5 h 206"/>
                  <a:gd name="T28" fmla="*/ 1 w 80"/>
                  <a:gd name="T29" fmla="*/ 5 h 206"/>
                  <a:gd name="T30" fmla="*/ 1 w 80"/>
                  <a:gd name="T31" fmla="*/ 6 h 206"/>
                  <a:gd name="T32" fmla="*/ 2 w 80"/>
                  <a:gd name="T33" fmla="*/ 7 h 2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0" h="206">
                    <a:moveTo>
                      <a:pt x="40" y="206"/>
                    </a:moveTo>
                    <a:lnTo>
                      <a:pt x="66" y="185"/>
                    </a:lnTo>
                    <a:lnTo>
                      <a:pt x="79" y="160"/>
                    </a:lnTo>
                    <a:lnTo>
                      <a:pt x="80" y="132"/>
                    </a:lnTo>
                    <a:lnTo>
                      <a:pt x="74" y="102"/>
                    </a:lnTo>
                    <a:lnTo>
                      <a:pt x="64" y="73"/>
                    </a:lnTo>
                    <a:lnTo>
                      <a:pt x="52" y="45"/>
                    </a:lnTo>
                    <a:lnTo>
                      <a:pt x="43" y="20"/>
                    </a:lnTo>
                    <a:lnTo>
                      <a:pt x="40" y="0"/>
                    </a:lnTo>
                    <a:lnTo>
                      <a:pt x="36" y="20"/>
                    </a:lnTo>
                    <a:lnTo>
                      <a:pt x="27" y="45"/>
                    </a:lnTo>
                    <a:lnTo>
                      <a:pt x="15" y="73"/>
                    </a:lnTo>
                    <a:lnTo>
                      <a:pt x="6" y="102"/>
                    </a:lnTo>
                    <a:lnTo>
                      <a:pt x="0" y="132"/>
                    </a:lnTo>
                    <a:lnTo>
                      <a:pt x="2" y="160"/>
                    </a:lnTo>
                    <a:lnTo>
                      <a:pt x="14" y="185"/>
                    </a:lnTo>
                    <a:lnTo>
                      <a:pt x="40" y="206"/>
                    </a:lnTo>
                    <a:close/>
                  </a:path>
                </a:pathLst>
              </a:custGeom>
              <a:solidFill>
                <a:srgbClr val="FFB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04" name="Freeform 45">
                <a:extLst>
                  <a:ext uri="{FF2B5EF4-FFF2-40B4-BE49-F238E27FC236}">
                    <a16:creationId xmlns:a16="http://schemas.microsoft.com/office/drawing/2014/main" xmlns="" id="{4E4FFC34-1B69-4F4A-8E98-221E00E56A92}"/>
                  </a:ext>
                </a:extLst>
              </p:cNvPr>
              <p:cNvSpPr>
                <a:spLocks/>
              </p:cNvSpPr>
              <p:nvPr/>
            </p:nvSpPr>
            <p:spPr bwMode="auto">
              <a:xfrm>
                <a:off x="2705" y="526"/>
                <a:ext cx="56" cy="151"/>
              </a:xfrm>
              <a:custGeom>
                <a:avLst/>
                <a:gdLst>
                  <a:gd name="T0" fmla="*/ 3 w 112"/>
                  <a:gd name="T1" fmla="*/ 10 h 302"/>
                  <a:gd name="T2" fmla="*/ 3 w 112"/>
                  <a:gd name="T3" fmla="*/ 10 h 302"/>
                  <a:gd name="T4" fmla="*/ 3 w 112"/>
                  <a:gd name="T5" fmla="*/ 10 h 302"/>
                  <a:gd name="T6" fmla="*/ 3 w 112"/>
                  <a:gd name="T7" fmla="*/ 10 h 302"/>
                  <a:gd name="T8" fmla="*/ 3 w 112"/>
                  <a:gd name="T9" fmla="*/ 10 h 302"/>
                  <a:gd name="T10" fmla="*/ 4 w 112"/>
                  <a:gd name="T11" fmla="*/ 8 h 302"/>
                  <a:gd name="T12" fmla="*/ 4 w 112"/>
                  <a:gd name="T13" fmla="*/ 7 h 302"/>
                  <a:gd name="T14" fmla="*/ 3 w 112"/>
                  <a:gd name="T15" fmla="*/ 5 h 302"/>
                  <a:gd name="T16" fmla="*/ 3 w 112"/>
                  <a:gd name="T17" fmla="*/ 4 h 302"/>
                  <a:gd name="T18" fmla="*/ 2 w 112"/>
                  <a:gd name="T19" fmla="*/ 3 h 302"/>
                  <a:gd name="T20" fmla="*/ 2 w 112"/>
                  <a:gd name="T21" fmla="*/ 2 h 302"/>
                  <a:gd name="T22" fmla="*/ 1 w 112"/>
                  <a:gd name="T23" fmla="*/ 1 h 302"/>
                  <a:gd name="T24" fmla="*/ 0 w 112"/>
                  <a:gd name="T25" fmla="*/ 0 h 302"/>
                  <a:gd name="T26" fmla="*/ 1 w 112"/>
                  <a:gd name="T27" fmla="*/ 1 h 302"/>
                  <a:gd name="T28" fmla="*/ 2 w 112"/>
                  <a:gd name="T29" fmla="*/ 2 h 302"/>
                  <a:gd name="T30" fmla="*/ 3 w 112"/>
                  <a:gd name="T31" fmla="*/ 3 h 302"/>
                  <a:gd name="T32" fmla="*/ 3 w 112"/>
                  <a:gd name="T33" fmla="*/ 4 h 302"/>
                  <a:gd name="T34" fmla="*/ 4 w 112"/>
                  <a:gd name="T35" fmla="*/ 6 h 302"/>
                  <a:gd name="T36" fmla="*/ 4 w 112"/>
                  <a:gd name="T37" fmla="*/ 7 h 302"/>
                  <a:gd name="T38" fmla="*/ 4 w 112"/>
                  <a:gd name="T39" fmla="*/ 9 h 302"/>
                  <a:gd name="T40" fmla="*/ 3 w 112"/>
                  <a:gd name="T41" fmla="*/ 10 h 30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2" h="302">
                    <a:moveTo>
                      <a:pt x="88" y="302"/>
                    </a:moveTo>
                    <a:lnTo>
                      <a:pt x="87" y="302"/>
                    </a:lnTo>
                    <a:lnTo>
                      <a:pt x="86" y="299"/>
                    </a:lnTo>
                    <a:lnTo>
                      <a:pt x="84" y="296"/>
                    </a:lnTo>
                    <a:lnTo>
                      <a:pt x="83" y="295"/>
                    </a:lnTo>
                    <a:lnTo>
                      <a:pt x="97" y="248"/>
                    </a:lnTo>
                    <a:lnTo>
                      <a:pt x="99" y="203"/>
                    </a:lnTo>
                    <a:lnTo>
                      <a:pt x="91" y="160"/>
                    </a:lnTo>
                    <a:lnTo>
                      <a:pt x="78" y="120"/>
                    </a:lnTo>
                    <a:lnTo>
                      <a:pt x="60" y="84"/>
                    </a:lnTo>
                    <a:lnTo>
                      <a:pt x="39" y="52"/>
                    </a:lnTo>
                    <a:lnTo>
                      <a:pt x="18" y="23"/>
                    </a:lnTo>
                    <a:lnTo>
                      <a:pt x="0" y="0"/>
                    </a:lnTo>
                    <a:lnTo>
                      <a:pt x="23" y="13"/>
                    </a:lnTo>
                    <a:lnTo>
                      <a:pt x="47" y="39"/>
                    </a:lnTo>
                    <a:lnTo>
                      <a:pt x="71" y="78"/>
                    </a:lnTo>
                    <a:lnTo>
                      <a:pt x="91" y="122"/>
                    </a:lnTo>
                    <a:lnTo>
                      <a:pt x="106" y="171"/>
                    </a:lnTo>
                    <a:lnTo>
                      <a:pt x="112" y="219"/>
                    </a:lnTo>
                    <a:lnTo>
                      <a:pt x="107" y="264"/>
                    </a:lnTo>
                    <a:lnTo>
                      <a:pt x="88" y="30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05" name="Freeform 46">
                <a:extLst>
                  <a:ext uri="{FF2B5EF4-FFF2-40B4-BE49-F238E27FC236}">
                    <a16:creationId xmlns:a16="http://schemas.microsoft.com/office/drawing/2014/main" xmlns="" id="{6A8983E1-1505-4761-85B4-240221B97A87}"/>
                  </a:ext>
                </a:extLst>
              </p:cNvPr>
              <p:cNvSpPr>
                <a:spLocks/>
              </p:cNvSpPr>
              <p:nvPr/>
            </p:nvSpPr>
            <p:spPr bwMode="auto">
              <a:xfrm>
                <a:off x="2684" y="549"/>
                <a:ext cx="50" cy="11"/>
              </a:xfrm>
              <a:custGeom>
                <a:avLst/>
                <a:gdLst>
                  <a:gd name="T0" fmla="*/ 0 w 101"/>
                  <a:gd name="T1" fmla="*/ 0 h 23"/>
                  <a:gd name="T2" fmla="*/ 0 w 101"/>
                  <a:gd name="T3" fmla="*/ 0 h 23"/>
                  <a:gd name="T4" fmla="*/ 0 w 101"/>
                  <a:gd name="T5" fmla="*/ 0 h 23"/>
                  <a:gd name="T6" fmla="*/ 0 w 101"/>
                  <a:gd name="T7" fmla="*/ 0 h 23"/>
                  <a:gd name="T8" fmla="*/ 1 w 101"/>
                  <a:gd name="T9" fmla="*/ 0 h 23"/>
                  <a:gd name="T10" fmla="*/ 1 w 101"/>
                  <a:gd name="T11" fmla="*/ 0 h 23"/>
                  <a:gd name="T12" fmla="*/ 2 w 101"/>
                  <a:gd name="T13" fmla="*/ 0 h 23"/>
                  <a:gd name="T14" fmla="*/ 2 w 101"/>
                  <a:gd name="T15" fmla="*/ 0 h 23"/>
                  <a:gd name="T16" fmla="*/ 3 w 101"/>
                  <a:gd name="T17" fmla="*/ 0 h 23"/>
                  <a:gd name="T18" fmla="*/ 2 w 101"/>
                  <a:gd name="T19" fmla="*/ 0 h 23"/>
                  <a:gd name="T20" fmla="*/ 2 w 101"/>
                  <a:gd name="T21" fmla="*/ 0 h 23"/>
                  <a:gd name="T22" fmla="*/ 1 w 101"/>
                  <a:gd name="T23" fmla="*/ 0 h 23"/>
                  <a:gd name="T24" fmla="*/ 1 w 101"/>
                  <a:gd name="T25" fmla="*/ 0 h 23"/>
                  <a:gd name="T26" fmla="*/ 0 w 101"/>
                  <a:gd name="T27" fmla="*/ 0 h 23"/>
                  <a:gd name="T28" fmla="*/ 0 w 101"/>
                  <a:gd name="T29" fmla="*/ 0 h 23"/>
                  <a:gd name="T30" fmla="*/ 0 w 101"/>
                  <a:gd name="T31" fmla="*/ 0 h 23"/>
                  <a:gd name="T32" fmla="*/ 0 w 101"/>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1" h="23">
                    <a:moveTo>
                      <a:pt x="0" y="3"/>
                    </a:moveTo>
                    <a:lnTo>
                      <a:pt x="4" y="0"/>
                    </a:lnTo>
                    <a:lnTo>
                      <a:pt x="13" y="0"/>
                    </a:lnTo>
                    <a:lnTo>
                      <a:pt x="26" y="0"/>
                    </a:lnTo>
                    <a:lnTo>
                      <a:pt x="42" y="1"/>
                    </a:lnTo>
                    <a:lnTo>
                      <a:pt x="58" y="4"/>
                    </a:lnTo>
                    <a:lnTo>
                      <a:pt x="74" y="8"/>
                    </a:lnTo>
                    <a:lnTo>
                      <a:pt x="89" y="15"/>
                    </a:lnTo>
                    <a:lnTo>
                      <a:pt x="101" y="23"/>
                    </a:lnTo>
                    <a:lnTo>
                      <a:pt x="89" y="21"/>
                    </a:lnTo>
                    <a:lnTo>
                      <a:pt x="75" y="18"/>
                    </a:lnTo>
                    <a:lnTo>
                      <a:pt x="58" y="15"/>
                    </a:lnTo>
                    <a:lnTo>
                      <a:pt x="42" y="13"/>
                    </a:lnTo>
                    <a:lnTo>
                      <a:pt x="26" y="11"/>
                    </a:lnTo>
                    <a:lnTo>
                      <a:pt x="13" y="7"/>
                    </a:lnTo>
                    <a:lnTo>
                      <a:pt x="4" y="5"/>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06" name="Freeform 47">
                <a:extLst>
                  <a:ext uri="{FF2B5EF4-FFF2-40B4-BE49-F238E27FC236}">
                    <a16:creationId xmlns:a16="http://schemas.microsoft.com/office/drawing/2014/main" xmlns="" id="{B42C960F-E204-42FC-98B1-5D6DFE4607D2}"/>
                  </a:ext>
                </a:extLst>
              </p:cNvPr>
              <p:cNvSpPr>
                <a:spLocks/>
              </p:cNvSpPr>
              <p:nvPr/>
            </p:nvSpPr>
            <p:spPr bwMode="auto">
              <a:xfrm>
                <a:off x="2682" y="558"/>
                <a:ext cx="60" cy="15"/>
              </a:xfrm>
              <a:custGeom>
                <a:avLst/>
                <a:gdLst>
                  <a:gd name="T0" fmla="*/ 0 w 120"/>
                  <a:gd name="T1" fmla="*/ 0 h 31"/>
                  <a:gd name="T2" fmla="*/ 1 w 120"/>
                  <a:gd name="T3" fmla="*/ 0 h 31"/>
                  <a:gd name="T4" fmla="*/ 1 w 120"/>
                  <a:gd name="T5" fmla="*/ 0 h 31"/>
                  <a:gd name="T6" fmla="*/ 1 w 120"/>
                  <a:gd name="T7" fmla="*/ 0 h 31"/>
                  <a:gd name="T8" fmla="*/ 2 w 120"/>
                  <a:gd name="T9" fmla="*/ 0 h 31"/>
                  <a:gd name="T10" fmla="*/ 3 w 120"/>
                  <a:gd name="T11" fmla="*/ 0 h 31"/>
                  <a:gd name="T12" fmla="*/ 3 w 120"/>
                  <a:gd name="T13" fmla="*/ 0 h 31"/>
                  <a:gd name="T14" fmla="*/ 4 w 120"/>
                  <a:gd name="T15" fmla="*/ 0 h 31"/>
                  <a:gd name="T16" fmla="*/ 4 w 120"/>
                  <a:gd name="T17" fmla="*/ 0 h 31"/>
                  <a:gd name="T18" fmla="*/ 4 w 120"/>
                  <a:gd name="T19" fmla="*/ 0 h 31"/>
                  <a:gd name="T20" fmla="*/ 3 w 120"/>
                  <a:gd name="T21" fmla="*/ 0 h 31"/>
                  <a:gd name="T22" fmla="*/ 3 w 120"/>
                  <a:gd name="T23" fmla="*/ 0 h 31"/>
                  <a:gd name="T24" fmla="*/ 2 w 120"/>
                  <a:gd name="T25" fmla="*/ 0 h 31"/>
                  <a:gd name="T26" fmla="*/ 2 w 120"/>
                  <a:gd name="T27" fmla="*/ 0 h 31"/>
                  <a:gd name="T28" fmla="*/ 1 w 120"/>
                  <a:gd name="T29" fmla="*/ 0 h 31"/>
                  <a:gd name="T30" fmla="*/ 1 w 120"/>
                  <a:gd name="T31" fmla="*/ 0 h 31"/>
                  <a:gd name="T32" fmla="*/ 0 w 120"/>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0" h="31">
                    <a:moveTo>
                      <a:pt x="0" y="3"/>
                    </a:moveTo>
                    <a:lnTo>
                      <a:pt x="5" y="1"/>
                    </a:lnTo>
                    <a:lnTo>
                      <a:pt x="15" y="0"/>
                    </a:lnTo>
                    <a:lnTo>
                      <a:pt x="31" y="1"/>
                    </a:lnTo>
                    <a:lnTo>
                      <a:pt x="51" y="4"/>
                    </a:lnTo>
                    <a:lnTo>
                      <a:pt x="70" y="9"/>
                    </a:lnTo>
                    <a:lnTo>
                      <a:pt x="90" y="16"/>
                    </a:lnTo>
                    <a:lnTo>
                      <a:pt x="107" y="23"/>
                    </a:lnTo>
                    <a:lnTo>
                      <a:pt x="120" y="31"/>
                    </a:lnTo>
                    <a:lnTo>
                      <a:pt x="110" y="28"/>
                    </a:lnTo>
                    <a:lnTo>
                      <a:pt x="94" y="25"/>
                    </a:lnTo>
                    <a:lnTo>
                      <a:pt x="75" y="23"/>
                    </a:lnTo>
                    <a:lnTo>
                      <a:pt x="54" y="18"/>
                    </a:lnTo>
                    <a:lnTo>
                      <a:pt x="33" y="15"/>
                    </a:lnTo>
                    <a:lnTo>
                      <a:pt x="16" y="11"/>
                    </a:lnTo>
                    <a:lnTo>
                      <a:pt x="5" y="7"/>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07" name="Freeform 48">
                <a:extLst>
                  <a:ext uri="{FF2B5EF4-FFF2-40B4-BE49-F238E27FC236}">
                    <a16:creationId xmlns:a16="http://schemas.microsoft.com/office/drawing/2014/main" xmlns="" id="{4EA59724-2BFA-4167-A625-08A1168EB3CF}"/>
                  </a:ext>
                </a:extLst>
              </p:cNvPr>
              <p:cNvSpPr>
                <a:spLocks/>
              </p:cNvSpPr>
              <p:nvPr/>
            </p:nvSpPr>
            <p:spPr bwMode="auto">
              <a:xfrm>
                <a:off x="2690" y="583"/>
                <a:ext cx="62" cy="12"/>
              </a:xfrm>
              <a:custGeom>
                <a:avLst/>
                <a:gdLst>
                  <a:gd name="T0" fmla="*/ 0 w 124"/>
                  <a:gd name="T1" fmla="*/ 0 h 25"/>
                  <a:gd name="T2" fmla="*/ 1 w 124"/>
                  <a:gd name="T3" fmla="*/ 0 h 25"/>
                  <a:gd name="T4" fmla="*/ 1 w 124"/>
                  <a:gd name="T5" fmla="*/ 0 h 25"/>
                  <a:gd name="T6" fmla="*/ 2 w 124"/>
                  <a:gd name="T7" fmla="*/ 0 h 25"/>
                  <a:gd name="T8" fmla="*/ 2 w 124"/>
                  <a:gd name="T9" fmla="*/ 0 h 25"/>
                  <a:gd name="T10" fmla="*/ 3 w 124"/>
                  <a:gd name="T11" fmla="*/ 0 h 25"/>
                  <a:gd name="T12" fmla="*/ 4 w 124"/>
                  <a:gd name="T13" fmla="*/ 0 h 25"/>
                  <a:gd name="T14" fmla="*/ 4 w 124"/>
                  <a:gd name="T15" fmla="*/ 0 h 25"/>
                  <a:gd name="T16" fmla="*/ 4 w 124"/>
                  <a:gd name="T17" fmla="*/ 0 h 25"/>
                  <a:gd name="T18" fmla="*/ 4 w 124"/>
                  <a:gd name="T19" fmla="*/ 0 h 25"/>
                  <a:gd name="T20" fmla="*/ 4 w 124"/>
                  <a:gd name="T21" fmla="*/ 0 h 25"/>
                  <a:gd name="T22" fmla="*/ 3 w 124"/>
                  <a:gd name="T23" fmla="*/ 0 h 25"/>
                  <a:gd name="T24" fmla="*/ 2 w 124"/>
                  <a:gd name="T25" fmla="*/ 0 h 25"/>
                  <a:gd name="T26" fmla="*/ 2 w 124"/>
                  <a:gd name="T27" fmla="*/ 0 h 25"/>
                  <a:gd name="T28" fmla="*/ 1 w 124"/>
                  <a:gd name="T29" fmla="*/ 0 h 25"/>
                  <a:gd name="T30" fmla="*/ 1 w 124"/>
                  <a:gd name="T31" fmla="*/ 0 h 25"/>
                  <a:gd name="T32" fmla="*/ 0 w 124"/>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4" h="25">
                    <a:moveTo>
                      <a:pt x="0" y="5"/>
                    </a:moveTo>
                    <a:lnTo>
                      <a:pt x="5" y="2"/>
                    </a:lnTo>
                    <a:lnTo>
                      <a:pt x="17" y="0"/>
                    </a:lnTo>
                    <a:lnTo>
                      <a:pt x="34" y="0"/>
                    </a:lnTo>
                    <a:lnTo>
                      <a:pt x="55" y="3"/>
                    </a:lnTo>
                    <a:lnTo>
                      <a:pt x="76" y="6"/>
                    </a:lnTo>
                    <a:lnTo>
                      <a:pt x="97" y="11"/>
                    </a:lnTo>
                    <a:lnTo>
                      <a:pt x="113" y="17"/>
                    </a:lnTo>
                    <a:lnTo>
                      <a:pt x="124" y="25"/>
                    </a:lnTo>
                    <a:lnTo>
                      <a:pt x="115" y="23"/>
                    </a:lnTo>
                    <a:lnTo>
                      <a:pt x="99" y="22"/>
                    </a:lnTo>
                    <a:lnTo>
                      <a:pt x="78" y="20"/>
                    </a:lnTo>
                    <a:lnTo>
                      <a:pt x="56" y="18"/>
                    </a:lnTo>
                    <a:lnTo>
                      <a:pt x="36" y="14"/>
                    </a:lnTo>
                    <a:lnTo>
                      <a:pt x="17" y="11"/>
                    </a:lnTo>
                    <a:lnTo>
                      <a:pt x="5" y="8"/>
                    </a:lnTo>
                    <a:lnTo>
                      <a:pt x="0" y="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08" name="Freeform 49">
                <a:extLst>
                  <a:ext uri="{FF2B5EF4-FFF2-40B4-BE49-F238E27FC236}">
                    <a16:creationId xmlns:a16="http://schemas.microsoft.com/office/drawing/2014/main" xmlns="" id="{469A9D71-101B-43FA-B3C8-BE2879C1DEF2}"/>
                  </a:ext>
                </a:extLst>
              </p:cNvPr>
              <p:cNvSpPr>
                <a:spLocks/>
              </p:cNvSpPr>
              <p:nvPr/>
            </p:nvSpPr>
            <p:spPr bwMode="auto">
              <a:xfrm>
                <a:off x="2700" y="599"/>
                <a:ext cx="56" cy="10"/>
              </a:xfrm>
              <a:custGeom>
                <a:avLst/>
                <a:gdLst>
                  <a:gd name="T0" fmla="*/ 0 w 112"/>
                  <a:gd name="T1" fmla="*/ 1 h 19"/>
                  <a:gd name="T2" fmla="*/ 1 w 112"/>
                  <a:gd name="T3" fmla="*/ 1 h 19"/>
                  <a:gd name="T4" fmla="*/ 1 w 112"/>
                  <a:gd name="T5" fmla="*/ 0 h 19"/>
                  <a:gd name="T6" fmla="*/ 1 w 112"/>
                  <a:gd name="T7" fmla="*/ 0 h 19"/>
                  <a:gd name="T8" fmla="*/ 2 w 112"/>
                  <a:gd name="T9" fmla="*/ 1 h 19"/>
                  <a:gd name="T10" fmla="*/ 3 w 112"/>
                  <a:gd name="T11" fmla="*/ 1 h 19"/>
                  <a:gd name="T12" fmla="*/ 3 w 112"/>
                  <a:gd name="T13" fmla="*/ 1 h 19"/>
                  <a:gd name="T14" fmla="*/ 4 w 112"/>
                  <a:gd name="T15" fmla="*/ 1 h 19"/>
                  <a:gd name="T16" fmla="*/ 4 w 112"/>
                  <a:gd name="T17" fmla="*/ 1 h 19"/>
                  <a:gd name="T18" fmla="*/ 4 w 112"/>
                  <a:gd name="T19" fmla="*/ 1 h 19"/>
                  <a:gd name="T20" fmla="*/ 3 w 112"/>
                  <a:gd name="T21" fmla="*/ 1 h 19"/>
                  <a:gd name="T22" fmla="*/ 3 w 112"/>
                  <a:gd name="T23" fmla="*/ 1 h 19"/>
                  <a:gd name="T24" fmla="*/ 2 w 112"/>
                  <a:gd name="T25" fmla="*/ 1 h 19"/>
                  <a:gd name="T26" fmla="*/ 1 w 112"/>
                  <a:gd name="T27" fmla="*/ 1 h 19"/>
                  <a:gd name="T28" fmla="*/ 1 w 112"/>
                  <a:gd name="T29" fmla="*/ 1 h 19"/>
                  <a:gd name="T30" fmla="*/ 1 w 112"/>
                  <a:gd name="T31" fmla="*/ 1 h 19"/>
                  <a:gd name="T32" fmla="*/ 0 w 112"/>
                  <a:gd name="T33" fmla="*/ 1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2" h="19">
                    <a:moveTo>
                      <a:pt x="0" y="3"/>
                    </a:moveTo>
                    <a:lnTo>
                      <a:pt x="4" y="1"/>
                    </a:lnTo>
                    <a:lnTo>
                      <a:pt x="15" y="0"/>
                    </a:lnTo>
                    <a:lnTo>
                      <a:pt x="32" y="0"/>
                    </a:lnTo>
                    <a:lnTo>
                      <a:pt x="51" y="2"/>
                    </a:lnTo>
                    <a:lnTo>
                      <a:pt x="71" y="4"/>
                    </a:lnTo>
                    <a:lnTo>
                      <a:pt x="89" y="8"/>
                    </a:lnTo>
                    <a:lnTo>
                      <a:pt x="103" y="13"/>
                    </a:lnTo>
                    <a:lnTo>
                      <a:pt x="112" y="19"/>
                    </a:lnTo>
                    <a:lnTo>
                      <a:pt x="102" y="18"/>
                    </a:lnTo>
                    <a:lnTo>
                      <a:pt x="87" y="17"/>
                    </a:lnTo>
                    <a:lnTo>
                      <a:pt x="68" y="16"/>
                    </a:lnTo>
                    <a:lnTo>
                      <a:pt x="49" y="15"/>
                    </a:lnTo>
                    <a:lnTo>
                      <a:pt x="30" y="12"/>
                    </a:lnTo>
                    <a:lnTo>
                      <a:pt x="14" y="10"/>
                    </a:lnTo>
                    <a:lnTo>
                      <a:pt x="4" y="8"/>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09" name="Freeform 50">
                <a:extLst>
                  <a:ext uri="{FF2B5EF4-FFF2-40B4-BE49-F238E27FC236}">
                    <a16:creationId xmlns:a16="http://schemas.microsoft.com/office/drawing/2014/main" xmlns="" id="{2B778EAC-9A98-4A1E-A63B-6866CCE94D97}"/>
                  </a:ext>
                </a:extLst>
              </p:cNvPr>
              <p:cNvSpPr>
                <a:spLocks/>
              </p:cNvSpPr>
              <p:nvPr/>
            </p:nvSpPr>
            <p:spPr bwMode="auto">
              <a:xfrm>
                <a:off x="2712" y="626"/>
                <a:ext cx="47" cy="7"/>
              </a:xfrm>
              <a:custGeom>
                <a:avLst/>
                <a:gdLst>
                  <a:gd name="T0" fmla="*/ 0 w 94"/>
                  <a:gd name="T1" fmla="*/ 0 h 15"/>
                  <a:gd name="T2" fmla="*/ 1 w 94"/>
                  <a:gd name="T3" fmla="*/ 0 h 15"/>
                  <a:gd name="T4" fmla="*/ 1 w 94"/>
                  <a:gd name="T5" fmla="*/ 0 h 15"/>
                  <a:gd name="T6" fmla="*/ 1 w 94"/>
                  <a:gd name="T7" fmla="*/ 0 h 15"/>
                  <a:gd name="T8" fmla="*/ 2 w 94"/>
                  <a:gd name="T9" fmla="*/ 0 h 15"/>
                  <a:gd name="T10" fmla="*/ 2 w 94"/>
                  <a:gd name="T11" fmla="*/ 0 h 15"/>
                  <a:gd name="T12" fmla="*/ 3 w 94"/>
                  <a:gd name="T13" fmla="*/ 0 h 15"/>
                  <a:gd name="T14" fmla="*/ 3 w 94"/>
                  <a:gd name="T15" fmla="*/ 0 h 15"/>
                  <a:gd name="T16" fmla="*/ 3 w 94"/>
                  <a:gd name="T17" fmla="*/ 0 h 15"/>
                  <a:gd name="T18" fmla="*/ 3 w 94"/>
                  <a:gd name="T19" fmla="*/ 0 h 15"/>
                  <a:gd name="T20" fmla="*/ 3 w 94"/>
                  <a:gd name="T21" fmla="*/ 0 h 15"/>
                  <a:gd name="T22" fmla="*/ 2 w 94"/>
                  <a:gd name="T23" fmla="*/ 0 h 15"/>
                  <a:gd name="T24" fmla="*/ 2 w 94"/>
                  <a:gd name="T25" fmla="*/ 0 h 15"/>
                  <a:gd name="T26" fmla="*/ 1 w 94"/>
                  <a:gd name="T27" fmla="*/ 0 h 15"/>
                  <a:gd name="T28" fmla="*/ 1 w 94"/>
                  <a:gd name="T29" fmla="*/ 0 h 15"/>
                  <a:gd name="T30" fmla="*/ 1 w 94"/>
                  <a:gd name="T31" fmla="*/ 0 h 15"/>
                  <a:gd name="T32" fmla="*/ 0 w 94"/>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4" h="15">
                    <a:moveTo>
                      <a:pt x="0" y="9"/>
                    </a:moveTo>
                    <a:lnTo>
                      <a:pt x="3" y="5"/>
                    </a:lnTo>
                    <a:lnTo>
                      <a:pt x="11" y="3"/>
                    </a:lnTo>
                    <a:lnTo>
                      <a:pt x="24" y="1"/>
                    </a:lnTo>
                    <a:lnTo>
                      <a:pt x="38" y="0"/>
                    </a:lnTo>
                    <a:lnTo>
                      <a:pt x="54" y="1"/>
                    </a:lnTo>
                    <a:lnTo>
                      <a:pt x="69" y="3"/>
                    </a:lnTo>
                    <a:lnTo>
                      <a:pt x="83" y="8"/>
                    </a:lnTo>
                    <a:lnTo>
                      <a:pt x="94" y="15"/>
                    </a:lnTo>
                    <a:lnTo>
                      <a:pt x="85" y="13"/>
                    </a:lnTo>
                    <a:lnTo>
                      <a:pt x="71" y="13"/>
                    </a:lnTo>
                    <a:lnTo>
                      <a:pt x="55" y="13"/>
                    </a:lnTo>
                    <a:lnTo>
                      <a:pt x="39" y="13"/>
                    </a:lnTo>
                    <a:lnTo>
                      <a:pt x="24" y="13"/>
                    </a:lnTo>
                    <a:lnTo>
                      <a:pt x="11" y="13"/>
                    </a:lnTo>
                    <a:lnTo>
                      <a:pt x="3" y="11"/>
                    </a:lnTo>
                    <a:lnTo>
                      <a:pt x="0" y="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10" name="Freeform 51">
                <a:extLst>
                  <a:ext uri="{FF2B5EF4-FFF2-40B4-BE49-F238E27FC236}">
                    <a16:creationId xmlns:a16="http://schemas.microsoft.com/office/drawing/2014/main" xmlns="" id="{519CDEDE-C9D9-4E2F-A422-8BF1D033CCFF}"/>
                  </a:ext>
                </a:extLst>
              </p:cNvPr>
              <p:cNvSpPr>
                <a:spLocks/>
              </p:cNvSpPr>
              <p:nvPr/>
            </p:nvSpPr>
            <p:spPr bwMode="auto">
              <a:xfrm>
                <a:off x="2730" y="664"/>
                <a:ext cx="23" cy="9"/>
              </a:xfrm>
              <a:custGeom>
                <a:avLst/>
                <a:gdLst>
                  <a:gd name="T0" fmla="*/ 0 w 46"/>
                  <a:gd name="T1" fmla="*/ 1 h 18"/>
                  <a:gd name="T2" fmla="*/ 1 w 46"/>
                  <a:gd name="T3" fmla="*/ 1 h 18"/>
                  <a:gd name="T4" fmla="*/ 1 w 46"/>
                  <a:gd name="T5" fmla="*/ 1 h 18"/>
                  <a:gd name="T6" fmla="*/ 1 w 46"/>
                  <a:gd name="T7" fmla="*/ 1 h 18"/>
                  <a:gd name="T8" fmla="*/ 1 w 46"/>
                  <a:gd name="T9" fmla="*/ 1 h 18"/>
                  <a:gd name="T10" fmla="*/ 1 w 46"/>
                  <a:gd name="T11" fmla="*/ 1 h 18"/>
                  <a:gd name="T12" fmla="*/ 2 w 46"/>
                  <a:gd name="T13" fmla="*/ 0 h 18"/>
                  <a:gd name="T14" fmla="*/ 2 w 46"/>
                  <a:gd name="T15" fmla="*/ 1 h 18"/>
                  <a:gd name="T16" fmla="*/ 2 w 46"/>
                  <a:gd name="T17" fmla="*/ 1 h 18"/>
                  <a:gd name="T18" fmla="*/ 2 w 46"/>
                  <a:gd name="T19" fmla="*/ 1 h 18"/>
                  <a:gd name="T20" fmla="*/ 2 w 46"/>
                  <a:gd name="T21" fmla="*/ 1 h 18"/>
                  <a:gd name="T22" fmla="*/ 1 w 46"/>
                  <a:gd name="T23" fmla="*/ 1 h 18"/>
                  <a:gd name="T24" fmla="*/ 1 w 46"/>
                  <a:gd name="T25" fmla="*/ 1 h 18"/>
                  <a:gd name="T26" fmla="*/ 1 w 46"/>
                  <a:gd name="T27" fmla="*/ 1 h 18"/>
                  <a:gd name="T28" fmla="*/ 1 w 46"/>
                  <a:gd name="T29" fmla="*/ 1 h 18"/>
                  <a:gd name="T30" fmla="*/ 1 w 46"/>
                  <a:gd name="T31" fmla="*/ 1 h 18"/>
                  <a:gd name="T32" fmla="*/ 0 w 4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18">
                    <a:moveTo>
                      <a:pt x="0" y="16"/>
                    </a:moveTo>
                    <a:lnTo>
                      <a:pt x="1" y="12"/>
                    </a:lnTo>
                    <a:lnTo>
                      <a:pt x="6" y="9"/>
                    </a:lnTo>
                    <a:lnTo>
                      <a:pt x="12" y="5"/>
                    </a:lnTo>
                    <a:lnTo>
                      <a:pt x="20" y="3"/>
                    </a:lnTo>
                    <a:lnTo>
                      <a:pt x="28" y="1"/>
                    </a:lnTo>
                    <a:lnTo>
                      <a:pt x="36" y="0"/>
                    </a:lnTo>
                    <a:lnTo>
                      <a:pt x="42" y="2"/>
                    </a:lnTo>
                    <a:lnTo>
                      <a:pt x="46" y="5"/>
                    </a:lnTo>
                    <a:lnTo>
                      <a:pt x="39" y="4"/>
                    </a:lnTo>
                    <a:lnTo>
                      <a:pt x="33" y="5"/>
                    </a:lnTo>
                    <a:lnTo>
                      <a:pt x="25" y="9"/>
                    </a:lnTo>
                    <a:lnTo>
                      <a:pt x="16" y="12"/>
                    </a:lnTo>
                    <a:lnTo>
                      <a:pt x="11" y="16"/>
                    </a:lnTo>
                    <a:lnTo>
                      <a:pt x="5" y="18"/>
                    </a:lnTo>
                    <a:lnTo>
                      <a:pt x="1" y="18"/>
                    </a:lnTo>
                    <a:lnTo>
                      <a:pt x="0" y="1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11" name="Freeform 52">
                <a:extLst>
                  <a:ext uri="{FF2B5EF4-FFF2-40B4-BE49-F238E27FC236}">
                    <a16:creationId xmlns:a16="http://schemas.microsoft.com/office/drawing/2014/main" xmlns="" id="{2E424A7C-3EA0-4FFC-98C0-5E609F1E64C5}"/>
                  </a:ext>
                </a:extLst>
              </p:cNvPr>
              <p:cNvSpPr>
                <a:spLocks/>
              </p:cNvSpPr>
              <p:nvPr/>
            </p:nvSpPr>
            <p:spPr bwMode="auto">
              <a:xfrm>
                <a:off x="2681" y="534"/>
                <a:ext cx="42" cy="11"/>
              </a:xfrm>
              <a:custGeom>
                <a:avLst/>
                <a:gdLst>
                  <a:gd name="T0" fmla="*/ 0 w 86"/>
                  <a:gd name="T1" fmla="*/ 0 h 23"/>
                  <a:gd name="T2" fmla="*/ 0 w 86"/>
                  <a:gd name="T3" fmla="*/ 0 h 23"/>
                  <a:gd name="T4" fmla="*/ 0 w 86"/>
                  <a:gd name="T5" fmla="*/ 0 h 23"/>
                  <a:gd name="T6" fmla="*/ 0 w 86"/>
                  <a:gd name="T7" fmla="*/ 0 h 23"/>
                  <a:gd name="T8" fmla="*/ 1 w 86"/>
                  <a:gd name="T9" fmla="*/ 0 h 23"/>
                  <a:gd name="T10" fmla="*/ 1 w 86"/>
                  <a:gd name="T11" fmla="*/ 0 h 23"/>
                  <a:gd name="T12" fmla="*/ 1 w 86"/>
                  <a:gd name="T13" fmla="*/ 0 h 23"/>
                  <a:gd name="T14" fmla="*/ 2 w 86"/>
                  <a:gd name="T15" fmla="*/ 0 h 23"/>
                  <a:gd name="T16" fmla="*/ 2 w 86"/>
                  <a:gd name="T17" fmla="*/ 0 h 23"/>
                  <a:gd name="T18" fmla="*/ 2 w 86"/>
                  <a:gd name="T19" fmla="*/ 0 h 23"/>
                  <a:gd name="T20" fmla="*/ 1 w 86"/>
                  <a:gd name="T21" fmla="*/ 0 h 23"/>
                  <a:gd name="T22" fmla="*/ 1 w 86"/>
                  <a:gd name="T23" fmla="*/ 0 h 23"/>
                  <a:gd name="T24" fmla="*/ 1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6" h="23">
                    <a:moveTo>
                      <a:pt x="0" y="4"/>
                    </a:moveTo>
                    <a:lnTo>
                      <a:pt x="4" y="1"/>
                    </a:lnTo>
                    <a:lnTo>
                      <a:pt x="11" y="0"/>
                    </a:lnTo>
                    <a:lnTo>
                      <a:pt x="21" y="0"/>
                    </a:lnTo>
                    <a:lnTo>
                      <a:pt x="35" y="1"/>
                    </a:lnTo>
                    <a:lnTo>
                      <a:pt x="49" y="4"/>
                    </a:lnTo>
                    <a:lnTo>
                      <a:pt x="63" y="8"/>
                    </a:lnTo>
                    <a:lnTo>
                      <a:pt x="75" y="15"/>
                    </a:lnTo>
                    <a:lnTo>
                      <a:pt x="86" y="23"/>
                    </a:lnTo>
                    <a:lnTo>
                      <a:pt x="75" y="21"/>
                    </a:lnTo>
                    <a:lnTo>
                      <a:pt x="63" y="19"/>
                    </a:lnTo>
                    <a:lnTo>
                      <a:pt x="49" y="16"/>
                    </a:lnTo>
                    <a:lnTo>
                      <a:pt x="35" y="13"/>
                    </a:lnTo>
                    <a:lnTo>
                      <a:pt x="21" y="11"/>
                    </a:lnTo>
                    <a:lnTo>
                      <a:pt x="11" y="8"/>
                    </a:lnTo>
                    <a:lnTo>
                      <a:pt x="3" y="6"/>
                    </a:lnTo>
                    <a:lnTo>
                      <a:pt x="0"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12" name="Freeform 53">
                <a:extLst>
                  <a:ext uri="{FF2B5EF4-FFF2-40B4-BE49-F238E27FC236}">
                    <a16:creationId xmlns:a16="http://schemas.microsoft.com/office/drawing/2014/main" xmlns="" id="{20D8A56E-EDB8-43B7-8CEE-F2C32122D286}"/>
                  </a:ext>
                </a:extLst>
              </p:cNvPr>
              <p:cNvSpPr>
                <a:spLocks/>
              </p:cNvSpPr>
              <p:nvPr/>
            </p:nvSpPr>
            <p:spPr bwMode="auto">
              <a:xfrm>
                <a:off x="2686" y="571"/>
                <a:ext cx="61" cy="12"/>
              </a:xfrm>
              <a:custGeom>
                <a:avLst/>
                <a:gdLst>
                  <a:gd name="T0" fmla="*/ 0 w 121"/>
                  <a:gd name="T1" fmla="*/ 1 h 24"/>
                  <a:gd name="T2" fmla="*/ 1 w 121"/>
                  <a:gd name="T3" fmla="*/ 1 h 24"/>
                  <a:gd name="T4" fmla="*/ 1 w 121"/>
                  <a:gd name="T5" fmla="*/ 0 h 24"/>
                  <a:gd name="T6" fmla="*/ 2 w 121"/>
                  <a:gd name="T7" fmla="*/ 0 h 24"/>
                  <a:gd name="T8" fmla="*/ 2 w 121"/>
                  <a:gd name="T9" fmla="*/ 1 h 24"/>
                  <a:gd name="T10" fmla="*/ 3 w 121"/>
                  <a:gd name="T11" fmla="*/ 1 h 24"/>
                  <a:gd name="T12" fmla="*/ 3 w 121"/>
                  <a:gd name="T13" fmla="*/ 1 h 24"/>
                  <a:gd name="T14" fmla="*/ 4 w 121"/>
                  <a:gd name="T15" fmla="*/ 1 h 24"/>
                  <a:gd name="T16" fmla="*/ 4 w 121"/>
                  <a:gd name="T17" fmla="*/ 1 h 24"/>
                  <a:gd name="T18" fmla="*/ 4 w 121"/>
                  <a:gd name="T19" fmla="*/ 1 h 24"/>
                  <a:gd name="T20" fmla="*/ 3 w 121"/>
                  <a:gd name="T21" fmla="*/ 1 h 24"/>
                  <a:gd name="T22" fmla="*/ 3 w 121"/>
                  <a:gd name="T23" fmla="*/ 1 h 24"/>
                  <a:gd name="T24" fmla="*/ 2 w 121"/>
                  <a:gd name="T25" fmla="*/ 1 h 24"/>
                  <a:gd name="T26" fmla="*/ 2 w 121"/>
                  <a:gd name="T27" fmla="*/ 1 h 24"/>
                  <a:gd name="T28" fmla="*/ 1 w 121"/>
                  <a:gd name="T29" fmla="*/ 1 h 24"/>
                  <a:gd name="T30" fmla="*/ 1 w 121"/>
                  <a:gd name="T31" fmla="*/ 1 h 24"/>
                  <a:gd name="T32" fmla="*/ 0 w 121"/>
                  <a:gd name="T33" fmla="*/ 1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1" h="24">
                    <a:moveTo>
                      <a:pt x="0" y="5"/>
                    </a:moveTo>
                    <a:lnTo>
                      <a:pt x="5" y="1"/>
                    </a:lnTo>
                    <a:lnTo>
                      <a:pt x="17" y="0"/>
                    </a:lnTo>
                    <a:lnTo>
                      <a:pt x="33" y="0"/>
                    </a:lnTo>
                    <a:lnTo>
                      <a:pt x="54" y="2"/>
                    </a:lnTo>
                    <a:lnTo>
                      <a:pt x="74" y="6"/>
                    </a:lnTo>
                    <a:lnTo>
                      <a:pt x="93" y="11"/>
                    </a:lnTo>
                    <a:lnTo>
                      <a:pt x="109" y="16"/>
                    </a:lnTo>
                    <a:lnTo>
                      <a:pt x="121" y="24"/>
                    </a:lnTo>
                    <a:lnTo>
                      <a:pt x="112" y="23"/>
                    </a:lnTo>
                    <a:lnTo>
                      <a:pt x="96" y="22"/>
                    </a:lnTo>
                    <a:lnTo>
                      <a:pt x="76" y="20"/>
                    </a:lnTo>
                    <a:lnTo>
                      <a:pt x="55" y="17"/>
                    </a:lnTo>
                    <a:lnTo>
                      <a:pt x="35" y="14"/>
                    </a:lnTo>
                    <a:lnTo>
                      <a:pt x="16" y="11"/>
                    </a:lnTo>
                    <a:lnTo>
                      <a:pt x="5" y="8"/>
                    </a:lnTo>
                    <a:lnTo>
                      <a:pt x="0" y="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13" name="Freeform 54">
                <a:extLst>
                  <a:ext uri="{FF2B5EF4-FFF2-40B4-BE49-F238E27FC236}">
                    <a16:creationId xmlns:a16="http://schemas.microsoft.com/office/drawing/2014/main" xmlns="" id="{7AF497EB-42B8-41D2-8088-C48209F74A8C}"/>
                  </a:ext>
                </a:extLst>
              </p:cNvPr>
              <p:cNvSpPr>
                <a:spLocks/>
              </p:cNvSpPr>
              <p:nvPr/>
            </p:nvSpPr>
            <p:spPr bwMode="auto">
              <a:xfrm>
                <a:off x="2703" y="615"/>
                <a:ext cx="55" cy="7"/>
              </a:xfrm>
              <a:custGeom>
                <a:avLst/>
                <a:gdLst>
                  <a:gd name="T0" fmla="*/ 0 w 110"/>
                  <a:gd name="T1" fmla="*/ 1 h 14"/>
                  <a:gd name="T2" fmla="*/ 1 w 110"/>
                  <a:gd name="T3" fmla="*/ 1 h 14"/>
                  <a:gd name="T4" fmla="*/ 1 w 110"/>
                  <a:gd name="T5" fmla="*/ 1 h 14"/>
                  <a:gd name="T6" fmla="*/ 1 w 110"/>
                  <a:gd name="T7" fmla="*/ 1 h 14"/>
                  <a:gd name="T8" fmla="*/ 2 w 110"/>
                  <a:gd name="T9" fmla="*/ 0 h 14"/>
                  <a:gd name="T10" fmla="*/ 3 w 110"/>
                  <a:gd name="T11" fmla="*/ 0 h 14"/>
                  <a:gd name="T12" fmla="*/ 3 w 110"/>
                  <a:gd name="T13" fmla="*/ 1 h 14"/>
                  <a:gd name="T14" fmla="*/ 4 w 110"/>
                  <a:gd name="T15" fmla="*/ 1 h 14"/>
                  <a:gd name="T16" fmla="*/ 4 w 110"/>
                  <a:gd name="T17" fmla="*/ 1 h 14"/>
                  <a:gd name="T18" fmla="*/ 4 w 110"/>
                  <a:gd name="T19" fmla="*/ 1 h 14"/>
                  <a:gd name="T20" fmla="*/ 3 w 110"/>
                  <a:gd name="T21" fmla="*/ 1 h 14"/>
                  <a:gd name="T22" fmla="*/ 3 w 110"/>
                  <a:gd name="T23" fmla="*/ 1 h 14"/>
                  <a:gd name="T24" fmla="*/ 2 w 110"/>
                  <a:gd name="T25" fmla="*/ 1 h 14"/>
                  <a:gd name="T26" fmla="*/ 1 w 110"/>
                  <a:gd name="T27" fmla="*/ 1 h 14"/>
                  <a:gd name="T28" fmla="*/ 1 w 110"/>
                  <a:gd name="T29" fmla="*/ 1 h 14"/>
                  <a:gd name="T30" fmla="*/ 1 w 110"/>
                  <a:gd name="T31" fmla="*/ 1 h 14"/>
                  <a:gd name="T32" fmla="*/ 0 w 110"/>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0" h="14">
                    <a:moveTo>
                      <a:pt x="0" y="9"/>
                    </a:moveTo>
                    <a:lnTo>
                      <a:pt x="5" y="6"/>
                    </a:lnTo>
                    <a:lnTo>
                      <a:pt x="14" y="3"/>
                    </a:lnTo>
                    <a:lnTo>
                      <a:pt x="29" y="1"/>
                    </a:lnTo>
                    <a:lnTo>
                      <a:pt x="46" y="0"/>
                    </a:lnTo>
                    <a:lnTo>
                      <a:pt x="65" y="0"/>
                    </a:lnTo>
                    <a:lnTo>
                      <a:pt x="82" y="2"/>
                    </a:lnTo>
                    <a:lnTo>
                      <a:pt x="98" y="7"/>
                    </a:lnTo>
                    <a:lnTo>
                      <a:pt x="110" y="14"/>
                    </a:lnTo>
                    <a:lnTo>
                      <a:pt x="99" y="12"/>
                    </a:lnTo>
                    <a:lnTo>
                      <a:pt x="84" y="12"/>
                    </a:lnTo>
                    <a:lnTo>
                      <a:pt x="66" y="14"/>
                    </a:lnTo>
                    <a:lnTo>
                      <a:pt x="48" y="14"/>
                    </a:lnTo>
                    <a:lnTo>
                      <a:pt x="30" y="14"/>
                    </a:lnTo>
                    <a:lnTo>
                      <a:pt x="14" y="14"/>
                    </a:lnTo>
                    <a:lnTo>
                      <a:pt x="4" y="11"/>
                    </a:lnTo>
                    <a:lnTo>
                      <a:pt x="0" y="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14" name="Freeform 55">
                <a:extLst>
                  <a:ext uri="{FF2B5EF4-FFF2-40B4-BE49-F238E27FC236}">
                    <a16:creationId xmlns:a16="http://schemas.microsoft.com/office/drawing/2014/main" xmlns="" id="{D56893ED-F42C-4342-9C37-939792BB6338}"/>
                  </a:ext>
                </a:extLst>
              </p:cNvPr>
              <p:cNvSpPr>
                <a:spLocks/>
              </p:cNvSpPr>
              <p:nvPr/>
            </p:nvSpPr>
            <p:spPr bwMode="auto">
              <a:xfrm>
                <a:off x="2714" y="638"/>
                <a:ext cx="44" cy="7"/>
              </a:xfrm>
              <a:custGeom>
                <a:avLst/>
                <a:gdLst>
                  <a:gd name="T0" fmla="*/ 0 w 89"/>
                  <a:gd name="T1" fmla="*/ 1 h 14"/>
                  <a:gd name="T2" fmla="*/ 0 w 89"/>
                  <a:gd name="T3" fmla="*/ 1 h 14"/>
                  <a:gd name="T4" fmla="*/ 0 w 89"/>
                  <a:gd name="T5" fmla="*/ 0 h 14"/>
                  <a:gd name="T6" fmla="*/ 0 w 89"/>
                  <a:gd name="T7" fmla="*/ 0 h 14"/>
                  <a:gd name="T8" fmla="*/ 1 w 89"/>
                  <a:gd name="T9" fmla="*/ 1 h 14"/>
                  <a:gd name="T10" fmla="*/ 1 w 89"/>
                  <a:gd name="T11" fmla="*/ 1 h 14"/>
                  <a:gd name="T12" fmla="*/ 2 w 89"/>
                  <a:gd name="T13" fmla="*/ 1 h 14"/>
                  <a:gd name="T14" fmla="*/ 2 w 89"/>
                  <a:gd name="T15" fmla="*/ 1 h 14"/>
                  <a:gd name="T16" fmla="*/ 2 w 89"/>
                  <a:gd name="T17" fmla="*/ 1 h 14"/>
                  <a:gd name="T18" fmla="*/ 2 w 89"/>
                  <a:gd name="T19" fmla="*/ 1 h 14"/>
                  <a:gd name="T20" fmla="*/ 2 w 89"/>
                  <a:gd name="T21" fmla="*/ 1 h 14"/>
                  <a:gd name="T22" fmla="*/ 1 w 89"/>
                  <a:gd name="T23" fmla="*/ 1 h 14"/>
                  <a:gd name="T24" fmla="*/ 1 w 89"/>
                  <a:gd name="T25" fmla="*/ 1 h 14"/>
                  <a:gd name="T26" fmla="*/ 0 w 89"/>
                  <a:gd name="T27" fmla="*/ 1 h 14"/>
                  <a:gd name="T28" fmla="*/ 0 w 89"/>
                  <a:gd name="T29" fmla="*/ 1 h 14"/>
                  <a:gd name="T30" fmla="*/ 0 w 89"/>
                  <a:gd name="T31" fmla="*/ 1 h 14"/>
                  <a:gd name="T32" fmla="*/ 0 w 89"/>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9" h="14">
                    <a:moveTo>
                      <a:pt x="0" y="4"/>
                    </a:moveTo>
                    <a:lnTo>
                      <a:pt x="4" y="2"/>
                    </a:lnTo>
                    <a:lnTo>
                      <a:pt x="13" y="0"/>
                    </a:lnTo>
                    <a:lnTo>
                      <a:pt x="27" y="0"/>
                    </a:lnTo>
                    <a:lnTo>
                      <a:pt x="43" y="1"/>
                    </a:lnTo>
                    <a:lnTo>
                      <a:pt x="58" y="3"/>
                    </a:lnTo>
                    <a:lnTo>
                      <a:pt x="73" y="6"/>
                    </a:lnTo>
                    <a:lnTo>
                      <a:pt x="83" y="9"/>
                    </a:lnTo>
                    <a:lnTo>
                      <a:pt x="89" y="14"/>
                    </a:lnTo>
                    <a:lnTo>
                      <a:pt x="81" y="13"/>
                    </a:lnTo>
                    <a:lnTo>
                      <a:pt x="69" y="13"/>
                    </a:lnTo>
                    <a:lnTo>
                      <a:pt x="55" y="11"/>
                    </a:lnTo>
                    <a:lnTo>
                      <a:pt x="40" y="10"/>
                    </a:lnTo>
                    <a:lnTo>
                      <a:pt x="27" y="10"/>
                    </a:lnTo>
                    <a:lnTo>
                      <a:pt x="14" y="8"/>
                    </a:lnTo>
                    <a:lnTo>
                      <a:pt x="5" y="7"/>
                    </a:lnTo>
                    <a:lnTo>
                      <a:pt x="0"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15" name="Freeform 56">
                <a:extLst>
                  <a:ext uri="{FF2B5EF4-FFF2-40B4-BE49-F238E27FC236}">
                    <a16:creationId xmlns:a16="http://schemas.microsoft.com/office/drawing/2014/main" xmlns="" id="{80235098-CD2A-457A-AD48-00A0FBB3E42E}"/>
                  </a:ext>
                </a:extLst>
              </p:cNvPr>
              <p:cNvSpPr>
                <a:spLocks/>
              </p:cNvSpPr>
              <p:nvPr/>
            </p:nvSpPr>
            <p:spPr bwMode="auto">
              <a:xfrm>
                <a:off x="2729" y="652"/>
                <a:ext cx="27" cy="7"/>
              </a:xfrm>
              <a:custGeom>
                <a:avLst/>
                <a:gdLst>
                  <a:gd name="T0" fmla="*/ 0 w 55"/>
                  <a:gd name="T1" fmla="*/ 1 h 14"/>
                  <a:gd name="T2" fmla="*/ 0 w 55"/>
                  <a:gd name="T3" fmla="*/ 1 h 14"/>
                  <a:gd name="T4" fmla="*/ 0 w 55"/>
                  <a:gd name="T5" fmla="*/ 1 h 14"/>
                  <a:gd name="T6" fmla="*/ 0 w 55"/>
                  <a:gd name="T7" fmla="*/ 1 h 14"/>
                  <a:gd name="T8" fmla="*/ 0 w 55"/>
                  <a:gd name="T9" fmla="*/ 1 h 14"/>
                  <a:gd name="T10" fmla="*/ 1 w 55"/>
                  <a:gd name="T11" fmla="*/ 0 h 14"/>
                  <a:gd name="T12" fmla="*/ 1 w 55"/>
                  <a:gd name="T13" fmla="*/ 1 h 14"/>
                  <a:gd name="T14" fmla="*/ 1 w 55"/>
                  <a:gd name="T15" fmla="*/ 1 h 14"/>
                  <a:gd name="T16" fmla="*/ 1 w 55"/>
                  <a:gd name="T17" fmla="*/ 1 h 14"/>
                  <a:gd name="T18" fmla="*/ 1 w 55"/>
                  <a:gd name="T19" fmla="*/ 1 h 14"/>
                  <a:gd name="T20" fmla="*/ 1 w 55"/>
                  <a:gd name="T21" fmla="*/ 1 h 14"/>
                  <a:gd name="T22" fmla="*/ 0 w 55"/>
                  <a:gd name="T23" fmla="*/ 1 h 14"/>
                  <a:gd name="T24" fmla="*/ 0 w 55"/>
                  <a:gd name="T25" fmla="*/ 1 h 14"/>
                  <a:gd name="T26" fmla="*/ 0 w 55"/>
                  <a:gd name="T27" fmla="*/ 1 h 14"/>
                  <a:gd name="T28" fmla="*/ 0 w 55"/>
                  <a:gd name="T29" fmla="*/ 1 h 14"/>
                  <a:gd name="T30" fmla="*/ 0 w 55"/>
                  <a:gd name="T31" fmla="*/ 1 h 14"/>
                  <a:gd name="T32" fmla="*/ 0 w 55"/>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5" h="14">
                    <a:moveTo>
                      <a:pt x="0" y="11"/>
                    </a:moveTo>
                    <a:lnTo>
                      <a:pt x="2" y="9"/>
                    </a:lnTo>
                    <a:lnTo>
                      <a:pt x="8" y="5"/>
                    </a:lnTo>
                    <a:lnTo>
                      <a:pt x="15" y="3"/>
                    </a:lnTo>
                    <a:lnTo>
                      <a:pt x="24" y="1"/>
                    </a:lnTo>
                    <a:lnTo>
                      <a:pt x="35" y="0"/>
                    </a:lnTo>
                    <a:lnTo>
                      <a:pt x="44" y="1"/>
                    </a:lnTo>
                    <a:lnTo>
                      <a:pt x="51" y="2"/>
                    </a:lnTo>
                    <a:lnTo>
                      <a:pt x="55" y="6"/>
                    </a:lnTo>
                    <a:lnTo>
                      <a:pt x="48" y="5"/>
                    </a:lnTo>
                    <a:lnTo>
                      <a:pt x="39" y="5"/>
                    </a:lnTo>
                    <a:lnTo>
                      <a:pt x="30" y="8"/>
                    </a:lnTo>
                    <a:lnTo>
                      <a:pt x="21" y="10"/>
                    </a:lnTo>
                    <a:lnTo>
                      <a:pt x="13" y="13"/>
                    </a:lnTo>
                    <a:lnTo>
                      <a:pt x="6" y="14"/>
                    </a:lnTo>
                    <a:lnTo>
                      <a:pt x="1" y="14"/>
                    </a:lnTo>
                    <a:lnTo>
                      <a:pt x="0" y="1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16" name="Freeform 57">
                <a:extLst>
                  <a:ext uri="{FF2B5EF4-FFF2-40B4-BE49-F238E27FC236}">
                    <a16:creationId xmlns:a16="http://schemas.microsoft.com/office/drawing/2014/main" xmlns="" id="{2FFE43C7-2204-408E-B932-AC27DC17285F}"/>
                  </a:ext>
                </a:extLst>
              </p:cNvPr>
              <p:cNvSpPr>
                <a:spLocks/>
              </p:cNvSpPr>
              <p:nvPr/>
            </p:nvSpPr>
            <p:spPr bwMode="auto">
              <a:xfrm>
                <a:off x="2688" y="522"/>
                <a:ext cx="27" cy="11"/>
              </a:xfrm>
              <a:custGeom>
                <a:avLst/>
                <a:gdLst>
                  <a:gd name="T0" fmla="*/ 2 w 54"/>
                  <a:gd name="T1" fmla="*/ 0 h 23"/>
                  <a:gd name="T2" fmla="*/ 2 w 54"/>
                  <a:gd name="T3" fmla="*/ 0 h 23"/>
                  <a:gd name="T4" fmla="*/ 2 w 54"/>
                  <a:gd name="T5" fmla="*/ 0 h 23"/>
                  <a:gd name="T6" fmla="*/ 2 w 54"/>
                  <a:gd name="T7" fmla="*/ 0 h 23"/>
                  <a:gd name="T8" fmla="*/ 1 w 54"/>
                  <a:gd name="T9" fmla="*/ 0 h 23"/>
                  <a:gd name="T10" fmla="*/ 1 w 54"/>
                  <a:gd name="T11" fmla="*/ 0 h 23"/>
                  <a:gd name="T12" fmla="*/ 1 w 54"/>
                  <a:gd name="T13" fmla="*/ 0 h 23"/>
                  <a:gd name="T14" fmla="*/ 0 w 54"/>
                  <a:gd name="T15" fmla="*/ 0 h 23"/>
                  <a:gd name="T16" fmla="*/ 0 w 54"/>
                  <a:gd name="T17" fmla="*/ 0 h 23"/>
                  <a:gd name="T18" fmla="*/ 1 w 54"/>
                  <a:gd name="T19" fmla="*/ 0 h 23"/>
                  <a:gd name="T20" fmla="*/ 1 w 54"/>
                  <a:gd name="T21" fmla="*/ 0 h 23"/>
                  <a:gd name="T22" fmla="*/ 1 w 54"/>
                  <a:gd name="T23" fmla="*/ 0 h 23"/>
                  <a:gd name="T24" fmla="*/ 1 w 54"/>
                  <a:gd name="T25" fmla="*/ 0 h 23"/>
                  <a:gd name="T26" fmla="*/ 2 w 54"/>
                  <a:gd name="T27" fmla="*/ 0 h 23"/>
                  <a:gd name="T28" fmla="*/ 2 w 54"/>
                  <a:gd name="T29" fmla="*/ 0 h 23"/>
                  <a:gd name="T30" fmla="*/ 2 w 54"/>
                  <a:gd name="T31" fmla="*/ 0 h 23"/>
                  <a:gd name="T32" fmla="*/ 2 w 54"/>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23">
                    <a:moveTo>
                      <a:pt x="54" y="23"/>
                    </a:moveTo>
                    <a:lnTo>
                      <a:pt x="50" y="22"/>
                    </a:lnTo>
                    <a:lnTo>
                      <a:pt x="42" y="21"/>
                    </a:lnTo>
                    <a:lnTo>
                      <a:pt x="33" y="20"/>
                    </a:lnTo>
                    <a:lnTo>
                      <a:pt x="22" y="17"/>
                    </a:lnTo>
                    <a:lnTo>
                      <a:pt x="13" y="15"/>
                    </a:lnTo>
                    <a:lnTo>
                      <a:pt x="5" y="12"/>
                    </a:lnTo>
                    <a:lnTo>
                      <a:pt x="0" y="8"/>
                    </a:lnTo>
                    <a:lnTo>
                      <a:pt x="0" y="4"/>
                    </a:lnTo>
                    <a:lnTo>
                      <a:pt x="4" y="0"/>
                    </a:lnTo>
                    <a:lnTo>
                      <a:pt x="10" y="0"/>
                    </a:lnTo>
                    <a:lnTo>
                      <a:pt x="16" y="2"/>
                    </a:lnTo>
                    <a:lnTo>
                      <a:pt x="26" y="7"/>
                    </a:lnTo>
                    <a:lnTo>
                      <a:pt x="34" y="12"/>
                    </a:lnTo>
                    <a:lnTo>
                      <a:pt x="42" y="16"/>
                    </a:lnTo>
                    <a:lnTo>
                      <a:pt x="50" y="21"/>
                    </a:lnTo>
                    <a:lnTo>
                      <a:pt x="54" y="2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17" name="Freeform 58">
                <a:extLst>
                  <a:ext uri="{FF2B5EF4-FFF2-40B4-BE49-F238E27FC236}">
                    <a16:creationId xmlns:a16="http://schemas.microsoft.com/office/drawing/2014/main" xmlns="" id="{30941DE9-98DC-4EA0-904B-37AAB76D4BED}"/>
                  </a:ext>
                </a:extLst>
              </p:cNvPr>
              <p:cNvSpPr>
                <a:spLocks/>
              </p:cNvSpPr>
              <p:nvPr/>
            </p:nvSpPr>
            <p:spPr bwMode="auto">
              <a:xfrm>
                <a:off x="2712" y="509"/>
                <a:ext cx="5" cy="26"/>
              </a:xfrm>
              <a:custGeom>
                <a:avLst/>
                <a:gdLst>
                  <a:gd name="T0" fmla="*/ 1 w 10"/>
                  <a:gd name="T1" fmla="*/ 2 h 52"/>
                  <a:gd name="T2" fmla="*/ 1 w 10"/>
                  <a:gd name="T3" fmla="*/ 2 h 52"/>
                  <a:gd name="T4" fmla="*/ 1 w 10"/>
                  <a:gd name="T5" fmla="*/ 1 h 52"/>
                  <a:gd name="T6" fmla="*/ 1 w 10"/>
                  <a:gd name="T7" fmla="*/ 1 h 52"/>
                  <a:gd name="T8" fmla="*/ 1 w 10"/>
                  <a:gd name="T9" fmla="*/ 0 h 52"/>
                  <a:gd name="T10" fmla="*/ 0 w 10"/>
                  <a:gd name="T11" fmla="*/ 1 h 52"/>
                  <a:gd name="T12" fmla="*/ 1 w 10"/>
                  <a:gd name="T13" fmla="*/ 1 h 52"/>
                  <a:gd name="T14" fmla="*/ 1 w 10"/>
                  <a:gd name="T15" fmla="*/ 2 h 52"/>
                  <a:gd name="T16" fmla="*/ 1 w 10"/>
                  <a:gd name="T17" fmla="*/ 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52">
                    <a:moveTo>
                      <a:pt x="7" y="52"/>
                    </a:moveTo>
                    <a:lnTo>
                      <a:pt x="8" y="41"/>
                    </a:lnTo>
                    <a:lnTo>
                      <a:pt x="10" y="24"/>
                    </a:lnTo>
                    <a:lnTo>
                      <a:pt x="10" y="8"/>
                    </a:lnTo>
                    <a:lnTo>
                      <a:pt x="4" y="0"/>
                    </a:lnTo>
                    <a:lnTo>
                      <a:pt x="0" y="6"/>
                    </a:lnTo>
                    <a:lnTo>
                      <a:pt x="1" y="20"/>
                    </a:lnTo>
                    <a:lnTo>
                      <a:pt x="4" y="38"/>
                    </a:lnTo>
                    <a:lnTo>
                      <a:pt x="7"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18" name="Freeform 59">
                <a:extLst>
                  <a:ext uri="{FF2B5EF4-FFF2-40B4-BE49-F238E27FC236}">
                    <a16:creationId xmlns:a16="http://schemas.microsoft.com/office/drawing/2014/main" xmlns="" id="{EC7DFA37-05B6-4ECC-9188-91394732A239}"/>
                  </a:ext>
                </a:extLst>
              </p:cNvPr>
              <p:cNvSpPr>
                <a:spLocks/>
              </p:cNvSpPr>
              <p:nvPr/>
            </p:nvSpPr>
            <p:spPr bwMode="auto">
              <a:xfrm>
                <a:off x="2691" y="504"/>
                <a:ext cx="16" cy="23"/>
              </a:xfrm>
              <a:custGeom>
                <a:avLst/>
                <a:gdLst>
                  <a:gd name="T0" fmla="*/ 1 w 31"/>
                  <a:gd name="T1" fmla="*/ 2 h 44"/>
                  <a:gd name="T2" fmla="*/ 1 w 31"/>
                  <a:gd name="T3" fmla="*/ 2 h 44"/>
                  <a:gd name="T4" fmla="*/ 1 w 31"/>
                  <a:gd name="T5" fmla="*/ 1 h 44"/>
                  <a:gd name="T6" fmla="*/ 1 w 31"/>
                  <a:gd name="T7" fmla="*/ 1 h 44"/>
                  <a:gd name="T8" fmla="*/ 1 w 31"/>
                  <a:gd name="T9" fmla="*/ 0 h 44"/>
                  <a:gd name="T10" fmla="*/ 0 w 31"/>
                  <a:gd name="T11" fmla="*/ 1 h 44"/>
                  <a:gd name="T12" fmla="*/ 1 w 31"/>
                  <a:gd name="T13" fmla="*/ 1 h 44"/>
                  <a:gd name="T14" fmla="*/ 1 w 31"/>
                  <a:gd name="T15" fmla="*/ 1 h 44"/>
                  <a:gd name="T16" fmla="*/ 1 w 31"/>
                  <a:gd name="T17" fmla="*/ 1 h 44"/>
                  <a:gd name="T18" fmla="*/ 1 w 31"/>
                  <a:gd name="T19" fmla="*/ 1 h 44"/>
                  <a:gd name="T20" fmla="*/ 1 w 31"/>
                  <a:gd name="T21" fmla="*/ 2 h 44"/>
                  <a:gd name="T22" fmla="*/ 1 w 31"/>
                  <a:gd name="T23" fmla="*/ 2 h 44"/>
                  <a:gd name="T24" fmla="*/ 1 w 31"/>
                  <a:gd name="T25" fmla="*/ 2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44">
                    <a:moveTo>
                      <a:pt x="31" y="44"/>
                    </a:moveTo>
                    <a:lnTo>
                      <a:pt x="27" y="35"/>
                    </a:lnTo>
                    <a:lnTo>
                      <a:pt x="20" y="18"/>
                    </a:lnTo>
                    <a:lnTo>
                      <a:pt x="11" y="4"/>
                    </a:lnTo>
                    <a:lnTo>
                      <a:pt x="3" y="0"/>
                    </a:lnTo>
                    <a:lnTo>
                      <a:pt x="0" y="3"/>
                    </a:lnTo>
                    <a:lnTo>
                      <a:pt x="1" y="8"/>
                    </a:lnTo>
                    <a:lnTo>
                      <a:pt x="5" y="13"/>
                    </a:lnTo>
                    <a:lnTo>
                      <a:pt x="9" y="20"/>
                    </a:lnTo>
                    <a:lnTo>
                      <a:pt x="15" y="28"/>
                    </a:lnTo>
                    <a:lnTo>
                      <a:pt x="22" y="35"/>
                    </a:lnTo>
                    <a:lnTo>
                      <a:pt x="28" y="40"/>
                    </a:lnTo>
                    <a:lnTo>
                      <a:pt x="31" y="4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19" name="Freeform 60">
                <a:extLst>
                  <a:ext uri="{FF2B5EF4-FFF2-40B4-BE49-F238E27FC236}">
                    <a16:creationId xmlns:a16="http://schemas.microsoft.com/office/drawing/2014/main" xmlns="" id="{1BE40C98-BDBB-4F1C-BAD7-C449E75D656F}"/>
                  </a:ext>
                </a:extLst>
              </p:cNvPr>
              <p:cNvSpPr>
                <a:spLocks/>
              </p:cNvSpPr>
              <p:nvPr/>
            </p:nvSpPr>
            <p:spPr bwMode="auto">
              <a:xfrm>
                <a:off x="2753" y="650"/>
                <a:ext cx="35" cy="8"/>
              </a:xfrm>
              <a:custGeom>
                <a:avLst/>
                <a:gdLst>
                  <a:gd name="T0" fmla="*/ 0 w 69"/>
                  <a:gd name="T1" fmla="*/ 1 h 15"/>
                  <a:gd name="T2" fmla="*/ 1 w 69"/>
                  <a:gd name="T3" fmla="*/ 1 h 15"/>
                  <a:gd name="T4" fmla="*/ 1 w 69"/>
                  <a:gd name="T5" fmla="*/ 1 h 15"/>
                  <a:gd name="T6" fmla="*/ 1 w 69"/>
                  <a:gd name="T7" fmla="*/ 1 h 15"/>
                  <a:gd name="T8" fmla="*/ 2 w 69"/>
                  <a:gd name="T9" fmla="*/ 0 h 15"/>
                  <a:gd name="T10" fmla="*/ 2 w 69"/>
                  <a:gd name="T11" fmla="*/ 0 h 15"/>
                  <a:gd name="T12" fmla="*/ 2 w 69"/>
                  <a:gd name="T13" fmla="*/ 1 h 15"/>
                  <a:gd name="T14" fmla="*/ 3 w 69"/>
                  <a:gd name="T15" fmla="*/ 1 h 15"/>
                  <a:gd name="T16" fmla="*/ 3 w 69"/>
                  <a:gd name="T17" fmla="*/ 1 h 15"/>
                  <a:gd name="T18" fmla="*/ 3 w 69"/>
                  <a:gd name="T19" fmla="*/ 1 h 15"/>
                  <a:gd name="T20" fmla="*/ 2 w 69"/>
                  <a:gd name="T21" fmla="*/ 1 h 15"/>
                  <a:gd name="T22" fmla="*/ 2 w 69"/>
                  <a:gd name="T23" fmla="*/ 1 h 15"/>
                  <a:gd name="T24" fmla="*/ 2 w 69"/>
                  <a:gd name="T25" fmla="*/ 1 h 15"/>
                  <a:gd name="T26" fmla="*/ 1 w 69"/>
                  <a:gd name="T27" fmla="*/ 1 h 15"/>
                  <a:gd name="T28" fmla="*/ 1 w 69"/>
                  <a:gd name="T29" fmla="*/ 1 h 15"/>
                  <a:gd name="T30" fmla="*/ 1 w 69"/>
                  <a:gd name="T31" fmla="*/ 1 h 15"/>
                  <a:gd name="T32" fmla="*/ 0 w 69"/>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15">
                    <a:moveTo>
                      <a:pt x="0" y="10"/>
                    </a:moveTo>
                    <a:lnTo>
                      <a:pt x="6" y="6"/>
                    </a:lnTo>
                    <a:lnTo>
                      <a:pt x="17" y="4"/>
                    </a:lnTo>
                    <a:lnTo>
                      <a:pt x="27" y="1"/>
                    </a:lnTo>
                    <a:lnTo>
                      <a:pt x="39" y="0"/>
                    </a:lnTo>
                    <a:lnTo>
                      <a:pt x="49" y="0"/>
                    </a:lnTo>
                    <a:lnTo>
                      <a:pt x="58" y="2"/>
                    </a:lnTo>
                    <a:lnTo>
                      <a:pt x="65" y="5"/>
                    </a:lnTo>
                    <a:lnTo>
                      <a:pt x="69" y="9"/>
                    </a:lnTo>
                    <a:lnTo>
                      <a:pt x="67" y="13"/>
                    </a:lnTo>
                    <a:lnTo>
                      <a:pt x="62" y="15"/>
                    </a:lnTo>
                    <a:lnTo>
                      <a:pt x="53" y="15"/>
                    </a:lnTo>
                    <a:lnTo>
                      <a:pt x="41" y="15"/>
                    </a:lnTo>
                    <a:lnTo>
                      <a:pt x="29" y="13"/>
                    </a:lnTo>
                    <a:lnTo>
                      <a:pt x="18" y="12"/>
                    </a:lnTo>
                    <a:lnTo>
                      <a:pt x="8" y="10"/>
                    </a:lnTo>
                    <a:lnTo>
                      <a:pt x="0" y="1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20" name="Freeform 61">
                <a:extLst>
                  <a:ext uri="{FF2B5EF4-FFF2-40B4-BE49-F238E27FC236}">
                    <a16:creationId xmlns:a16="http://schemas.microsoft.com/office/drawing/2014/main" xmlns="" id="{81BE14F4-0397-4942-8998-5544015BC0C7}"/>
                  </a:ext>
                </a:extLst>
              </p:cNvPr>
              <p:cNvSpPr>
                <a:spLocks/>
              </p:cNvSpPr>
              <p:nvPr/>
            </p:nvSpPr>
            <p:spPr bwMode="auto">
              <a:xfrm>
                <a:off x="2748" y="669"/>
                <a:ext cx="31" cy="14"/>
              </a:xfrm>
              <a:custGeom>
                <a:avLst/>
                <a:gdLst>
                  <a:gd name="T0" fmla="*/ 0 w 63"/>
                  <a:gd name="T1" fmla="*/ 0 h 28"/>
                  <a:gd name="T2" fmla="*/ 0 w 63"/>
                  <a:gd name="T3" fmla="*/ 1 h 28"/>
                  <a:gd name="T4" fmla="*/ 0 w 63"/>
                  <a:gd name="T5" fmla="*/ 1 h 28"/>
                  <a:gd name="T6" fmla="*/ 0 w 63"/>
                  <a:gd name="T7" fmla="*/ 1 h 28"/>
                  <a:gd name="T8" fmla="*/ 1 w 63"/>
                  <a:gd name="T9" fmla="*/ 1 h 28"/>
                  <a:gd name="T10" fmla="*/ 1 w 63"/>
                  <a:gd name="T11" fmla="*/ 1 h 28"/>
                  <a:gd name="T12" fmla="*/ 1 w 63"/>
                  <a:gd name="T13" fmla="*/ 1 h 28"/>
                  <a:gd name="T14" fmla="*/ 1 w 63"/>
                  <a:gd name="T15" fmla="*/ 1 h 28"/>
                  <a:gd name="T16" fmla="*/ 1 w 63"/>
                  <a:gd name="T17" fmla="*/ 1 h 28"/>
                  <a:gd name="T18" fmla="*/ 1 w 63"/>
                  <a:gd name="T19" fmla="*/ 1 h 28"/>
                  <a:gd name="T20" fmla="*/ 1 w 63"/>
                  <a:gd name="T21" fmla="*/ 1 h 28"/>
                  <a:gd name="T22" fmla="*/ 1 w 63"/>
                  <a:gd name="T23" fmla="*/ 1 h 28"/>
                  <a:gd name="T24" fmla="*/ 1 w 63"/>
                  <a:gd name="T25" fmla="*/ 1 h 28"/>
                  <a:gd name="T26" fmla="*/ 0 w 63"/>
                  <a:gd name="T27" fmla="*/ 1 h 28"/>
                  <a:gd name="T28" fmla="*/ 0 w 63"/>
                  <a:gd name="T29" fmla="*/ 1 h 28"/>
                  <a:gd name="T30" fmla="*/ 0 w 63"/>
                  <a:gd name="T31" fmla="*/ 1 h 28"/>
                  <a:gd name="T32" fmla="*/ 0 w 63"/>
                  <a:gd name="T33" fmla="*/ 0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28">
                    <a:moveTo>
                      <a:pt x="0" y="0"/>
                    </a:moveTo>
                    <a:lnTo>
                      <a:pt x="7" y="1"/>
                    </a:lnTo>
                    <a:lnTo>
                      <a:pt x="15" y="2"/>
                    </a:lnTo>
                    <a:lnTo>
                      <a:pt x="25" y="5"/>
                    </a:lnTo>
                    <a:lnTo>
                      <a:pt x="37" y="8"/>
                    </a:lnTo>
                    <a:lnTo>
                      <a:pt x="46" y="12"/>
                    </a:lnTo>
                    <a:lnTo>
                      <a:pt x="55" y="16"/>
                    </a:lnTo>
                    <a:lnTo>
                      <a:pt x="61" y="21"/>
                    </a:lnTo>
                    <a:lnTo>
                      <a:pt x="63" y="25"/>
                    </a:lnTo>
                    <a:lnTo>
                      <a:pt x="61" y="28"/>
                    </a:lnTo>
                    <a:lnTo>
                      <a:pt x="55" y="28"/>
                    </a:lnTo>
                    <a:lnTo>
                      <a:pt x="46" y="24"/>
                    </a:lnTo>
                    <a:lnTo>
                      <a:pt x="35" y="20"/>
                    </a:lnTo>
                    <a:lnTo>
                      <a:pt x="23" y="14"/>
                    </a:lnTo>
                    <a:lnTo>
                      <a:pt x="13" y="8"/>
                    </a:lnTo>
                    <a:lnTo>
                      <a:pt x="5"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21" name="Freeform 62">
                <a:extLst>
                  <a:ext uri="{FF2B5EF4-FFF2-40B4-BE49-F238E27FC236}">
                    <a16:creationId xmlns:a16="http://schemas.microsoft.com/office/drawing/2014/main" xmlns="" id="{BF70324E-C016-49D6-92D7-6DA950D9958D}"/>
                  </a:ext>
                </a:extLst>
              </p:cNvPr>
              <p:cNvSpPr>
                <a:spLocks/>
              </p:cNvSpPr>
              <p:nvPr/>
            </p:nvSpPr>
            <p:spPr bwMode="auto">
              <a:xfrm>
                <a:off x="2757" y="637"/>
                <a:ext cx="31" cy="8"/>
              </a:xfrm>
              <a:custGeom>
                <a:avLst/>
                <a:gdLst>
                  <a:gd name="T0" fmla="*/ 0 w 64"/>
                  <a:gd name="T1" fmla="*/ 1 h 15"/>
                  <a:gd name="T2" fmla="*/ 0 w 64"/>
                  <a:gd name="T3" fmla="*/ 1 h 15"/>
                  <a:gd name="T4" fmla="*/ 0 w 64"/>
                  <a:gd name="T5" fmla="*/ 1 h 15"/>
                  <a:gd name="T6" fmla="*/ 0 w 64"/>
                  <a:gd name="T7" fmla="*/ 1 h 15"/>
                  <a:gd name="T8" fmla="*/ 0 w 64"/>
                  <a:gd name="T9" fmla="*/ 0 h 15"/>
                  <a:gd name="T10" fmla="*/ 1 w 64"/>
                  <a:gd name="T11" fmla="*/ 0 h 15"/>
                  <a:gd name="T12" fmla="*/ 1 w 64"/>
                  <a:gd name="T13" fmla="*/ 1 h 15"/>
                  <a:gd name="T14" fmla="*/ 1 w 64"/>
                  <a:gd name="T15" fmla="*/ 1 h 15"/>
                  <a:gd name="T16" fmla="*/ 1 w 64"/>
                  <a:gd name="T17" fmla="*/ 1 h 15"/>
                  <a:gd name="T18" fmla="*/ 1 w 64"/>
                  <a:gd name="T19" fmla="*/ 1 h 15"/>
                  <a:gd name="T20" fmla="*/ 1 w 64"/>
                  <a:gd name="T21" fmla="*/ 1 h 15"/>
                  <a:gd name="T22" fmla="*/ 1 w 64"/>
                  <a:gd name="T23" fmla="*/ 1 h 15"/>
                  <a:gd name="T24" fmla="*/ 1 w 64"/>
                  <a:gd name="T25" fmla="*/ 1 h 15"/>
                  <a:gd name="T26" fmla="*/ 0 w 64"/>
                  <a:gd name="T27" fmla="*/ 1 h 15"/>
                  <a:gd name="T28" fmla="*/ 0 w 64"/>
                  <a:gd name="T29" fmla="*/ 1 h 15"/>
                  <a:gd name="T30" fmla="*/ 0 w 64"/>
                  <a:gd name="T31" fmla="*/ 1 h 15"/>
                  <a:gd name="T32" fmla="*/ 0 w 64"/>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15">
                    <a:moveTo>
                      <a:pt x="0" y="15"/>
                    </a:moveTo>
                    <a:lnTo>
                      <a:pt x="3" y="10"/>
                    </a:lnTo>
                    <a:lnTo>
                      <a:pt x="10" y="5"/>
                    </a:lnTo>
                    <a:lnTo>
                      <a:pt x="19" y="2"/>
                    </a:lnTo>
                    <a:lnTo>
                      <a:pt x="29" y="0"/>
                    </a:lnTo>
                    <a:lnTo>
                      <a:pt x="41" y="0"/>
                    </a:lnTo>
                    <a:lnTo>
                      <a:pt x="51" y="1"/>
                    </a:lnTo>
                    <a:lnTo>
                      <a:pt x="59" y="3"/>
                    </a:lnTo>
                    <a:lnTo>
                      <a:pt x="64" y="7"/>
                    </a:lnTo>
                    <a:lnTo>
                      <a:pt x="64" y="10"/>
                    </a:lnTo>
                    <a:lnTo>
                      <a:pt x="59" y="12"/>
                    </a:lnTo>
                    <a:lnTo>
                      <a:pt x="52" y="14"/>
                    </a:lnTo>
                    <a:lnTo>
                      <a:pt x="42" y="14"/>
                    </a:lnTo>
                    <a:lnTo>
                      <a:pt x="30" y="14"/>
                    </a:lnTo>
                    <a:lnTo>
                      <a:pt x="19" y="14"/>
                    </a:lnTo>
                    <a:lnTo>
                      <a:pt x="9" y="14"/>
                    </a:lnTo>
                    <a:lnTo>
                      <a:pt x="0" y="1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22" name="Freeform 63">
                <a:extLst>
                  <a:ext uri="{FF2B5EF4-FFF2-40B4-BE49-F238E27FC236}">
                    <a16:creationId xmlns:a16="http://schemas.microsoft.com/office/drawing/2014/main" xmlns="" id="{F6396678-E4F0-4327-9213-F8AB1CC5F427}"/>
                  </a:ext>
                </a:extLst>
              </p:cNvPr>
              <p:cNvSpPr>
                <a:spLocks/>
              </p:cNvSpPr>
              <p:nvPr/>
            </p:nvSpPr>
            <p:spPr bwMode="auto">
              <a:xfrm>
                <a:off x="2757" y="624"/>
                <a:ext cx="34" cy="9"/>
              </a:xfrm>
              <a:custGeom>
                <a:avLst/>
                <a:gdLst>
                  <a:gd name="T0" fmla="*/ 0 w 66"/>
                  <a:gd name="T1" fmla="*/ 0 h 20"/>
                  <a:gd name="T2" fmla="*/ 1 w 66"/>
                  <a:gd name="T3" fmla="*/ 0 h 20"/>
                  <a:gd name="T4" fmla="*/ 1 w 66"/>
                  <a:gd name="T5" fmla="*/ 0 h 20"/>
                  <a:gd name="T6" fmla="*/ 1 w 66"/>
                  <a:gd name="T7" fmla="*/ 0 h 20"/>
                  <a:gd name="T8" fmla="*/ 2 w 66"/>
                  <a:gd name="T9" fmla="*/ 0 h 20"/>
                  <a:gd name="T10" fmla="*/ 2 w 66"/>
                  <a:gd name="T11" fmla="*/ 0 h 20"/>
                  <a:gd name="T12" fmla="*/ 2 w 66"/>
                  <a:gd name="T13" fmla="*/ 0 h 20"/>
                  <a:gd name="T14" fmla="*/ 2 w 66"/>
                  <a:gd name="T15" fmla="*/ 0 h 20"/>
                  <a:gd name="T16" fmla="*/ 3 w 66"/>
                  <a:gd name="T17" fmla="*/ 0 h 20"/>
                  <a:gd name="T18" fmla="*/ 3 w 66"/>
                  <a:gd name="T19" fmla="*/ 0 h 20"/>
                  <a:gd name="T20" fmla="*/ 2 w 66"/>
                  <a:gd name="T21" fmla="*/ 0 h 20"/>
                  <a:gd name="T22" fmla="*/ 2 w 66"/>
                  <a:gd name="T23" fmla="*/ 0 h 20"/>
                  <a:gd name="T24" fmla="*/ 2 w 66"/>
                  <a:gd name="T25" fmla="*/ 0 h 20"/>
                  <a:gd name="T26" fmla="*/ 2 w 66"/>
                  <a:gd name="T27" fmla="*/ 0 h 20"/>
                  <a:gd name="T28" fmla="*/ 1 w 66"/>
                  <a:gd name="T29" fmla="*/ 0 h 20"/>
                  <a:gd name="T30" fmla="*/ 1 w 66"/>
                  <a:gd name="T31" fmla="*/ 0 h 20"/>
                  <a:gd name="T32" fmla="*/ 0 w 66"/>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6" h="20">
                    <a:moveTo>
                      <a:pt x="0" y="20"/>
                    </a:moveTo>
                    <a:lnTo>
                      <a:pt x="4" y="14"/>
                    </a:lnTo>
                    <a:lnTo>
                      <a:pt x="11" y="9"/>
                    </a:lnTo>
                    <a:lnTo>
                      <a:pt x="21" y="5"/>
                    </a:lnTo>
                    <a:lnTo>
                      <a:pt x="33" y="2"/>
                    </a:lnTo>
                    <a:lnTo>
                      <a:pt x="43" y="0"/>
                    </a:lnTo>
                    <a:lnTo>
                      <a:pt x="54" y="0"/>
                    </a:lnTo>
                    <a:lnTo>
                      <a:pt x="62" y="1"/>
                    </a:lnTo>
                    <a:lnTo>
                      <a:pt x="66" y="5"/>
                    </a:lnTo>
                    <a:lnTo>
                      <a:pt x="66" y="8"/>
                    </a:lnTo>
                    <a:lnTo>
                      <a:pt x="62" y="9"/>
                    </a:lnTo>
                    <a:lnTo>
                      <a:pt x="55" y="12"/>
                    </a:lnTo>
                    <a:lnTo>
                      <a:pt x="45" y="13"/>
                    </a:lnTo>
                    <a:lnTo>
                      <a:pt x="33" y="14"/>
                    </a:lnTo>
                    <a:lnTo>
                      <a:pt x="20" y="15"/>
                    </a:lnTo>
                    <a:lnTo>
                      <a:pt x="9" y="17"/>
                    </a:lnTo>
                    <a:lnTo>
                      <a:pt x="0" y="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23" name="Freeform 64">
                <a:extLst>
                  <a:ext uri="{FF2B5EF4-FFF2-40B4-BE49-F238E27FC236}">
                    <a16:creationId xmlns:a16="http://schemas.microsoft.com/office/drawing/2014/main" xmlns="" id="{78AF06D0-8EFA-4888-BA9C-B8A45F06EDFA}"/>
                  </a:ext>
                </a:extLst>
              </p:cNvPr>
              <p:cNvSpPr>
                <a:spLocks/>
              </p:cNvSpPr>
              <p:nvPr/>
            </p:nvSpPr>
            <p:spPr bwMode="auto">
              <a:xfrm>
                <a:off x="2756" y="610"/>
                <a:ext cx="32" cy="14"/>
              </a:xfrm>
              <a:custGeom>
                <a:avLst/>
                <a:gdLst>
                  <a:gd name="T0" fmla="*/ 0 w 65"/>
                  <a:gd name="T1" fmla="*/ 1 h 26"/>
                  <a:gd name="T2" fmla="*/ 0 w 65"/>
                  <a:gd name="T3" fmla="*/ 1 h 26"/>
                  <a:gd name="T4" fmla="*/ 0 w 65"/>
                  <a:gd name="T5" fmla="*/ 1 h 26"/>
                  <a:gd name="T6" fmla="*/ 0 w 65"/>
                  <a:gd name="T7" fmla="*/ 1 h 26"/>
                  <a:gd name="T8" fmla="*/ 1 w 65"/>
                  <a:gd name="T9" fmla="*/ 1 h 26"/>
                  <a:gd name="T10" fmla="*/ 1 w 65"/>
                  <a:gd name="T11" fmla="*/ 1 h 26"/>
                  <a:gd name="T12" fmla="*/ 1 w 65"/>
                  <a:gd name="T13" fmla="*/ 0 h 26"/>
                  <a:gd name="T14" fmla="*/ 1 w 65"/>
                  <a:gd name="T15" fmla="*/ 1 h 26"/>
                  <a:gd name="T16" fmla="*/ 2 w 65"/>
                  <a:gd name="T17" fmla="*/ 1 h 26"/>
                  <a:gd name="T18" fmla="*/ 2 w 65"/>
                  <a:gd name="T19" fmla="*/ 1 h 26"/>
                  <a:gd name="T20" fmla="*/ 1 w 65"/>
                  <a:gd name="T21" fmla="*/ 1 h 26"/>
                  <a:gd name="T22" fmla="*/ 1 w 65"/>
                  <a:gd name="T23" fmla="*/ 1 h 26"/>
                  <a:gd name="T24" fmla="*/ 1 w 65"/>
                  <a:gd name="T25" fmla="*/ 1 h 26"/>
                  <a:gd name="T26" fmla="*/ 0 w 65"/>
                  <a:gd name="T27" fmla="*/ 1 h 26"/>
                  <a:gd name="T28" fmla="*/ 0 w 65"/>
                  <a:gd name="T29" fmla="*/ 1 h 26"/>
                  <a:gd name="T30" fmla="*/ 0 w 65"/>
                  <a:gd name="T31" fmla="*/ 1 h 26"/>
                  <a:gd name="T32" fmla="*/ 0 w 65"/>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26">
                    <a:moveTo>
                      <a:pt x="0" y="26"/>
                    </a:moveTo>
                    <a:lnTo>
                      <a:pt x="6" y="19"/>
                    </a:lnTo>
                    <a:lnTo>
                      <a:pt x="14" y="13"/>
                    </a:lnTo>
                    <a:lnTo>
                      <a:pt x="24" y="8"/>
                    </a:lnTo>
                    <a:lnTo>
                      <a:pt x="35" y="4"/>
                    </a:lnTo>
                    <a:lnTo>
                      <a:pt x="45" y="1"/>
                    </a:lnTo>
                    <a:lnTo>
                      <a:pt x="54" y="0"/>
                    </a:lnTo>
                    <a:lnTo>
                      <a:pt x="61" y="1"/>
                    </a:lnTo>
                    <a:lnTo>
                      <a:pt x="65" y="3"/>
                    </a:lnTo>
                    <a:lnTo>
                      <a:pt x="64" y="6"/>
                    </a:lnTo>
                    <a:lnTo>
                      <a:pt x="59" y="10"/>
                    </a:lnTo>
                    <a:lnTo>
                      <a:pt x="51" y="13"/>
                    </a:lnTo>
                    <a:lnTo>
                      <a:pt x="41" y="16"/>
                    </a:lnTo>
                    <a:lnTo>
                      <a:pt x="30" y="18"/>
                    </a:lnTo>
                    <a:lnTo>
                      <a:pt x="19" y="20"/>
                    </a:lnTo>
                    <a:lnTo>
                      <a:pt x="8" y="23"/>
                    </a:lnTo>
                    <a:lnTo>
                      <a:pt x="0" y="2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24" name="Freeform 65">
                <a:extLst>
                  <a:ext uri="{FF2B5EF4-FFF2-40B4-BE49-F238E27FC236}">
                    <a16:creationId xmlns:a16="http://schemas.microsoft.com/office/drawing/2014/main" xmlns="" id="{C52E7F38-436E-4D88-B998-0422C2A5509C}"/>
                  </a:ext>
                </a:extLst>
              </p:cNvPr>
              <p:cNvSpPr>
                <a:spLocks/>
              </p:cNvSpPr>
              <p:nvPr/>
            </p:nvSpPr>
            <p:spPr bwMode="auto">
              <a:xfrm>
                <a:off x="2754" y="591"/>
                <a:ext cx="33" cy="20"/>
              </a:xfrm>
              <a:custGeom>
                <a:avLst/>
                <a:gdLst>
                  <a:gd name="T0" fmla="*/ 0 w 66"/>
                  <a:gd name="T1" fmla="*/ 2 h 40"/>
                  <a:gd name="T2" fmla="*/ 1 w 66"/>
                  <a:gd name="T3" fmla="*/ 2 h 40"/>
                  <a:gd name="T4" fmla="*/ 1 w 66"/>
                  <a:gd name="T5" fmla="*/ 1 h 40"/>
                  <a:gd name="T6" fmla="*/ 1 w 66"/>
                  <a:gd name="T7" fmla="*/ 1 h 40"/>
                  <a:gd name="T8" fmla="*/ 2 w 66"/>
                  <a:gd name="T9" fmla="*/ 1 h 40"/>
                  <a:gd name="T10" fmla="*/ 2 w 66"/>
                  <a:gd name="T11" fmla="*/ 1 h 40"/>
                  <a:gd name="T12" fmla="*/ 2 w 66"/>
                  <a:gd name="T13" fmla="*/ 1 h 40"/>
                  <a:gd name="T14" fmla="*/ 2 w 66"/>
                  <a:gd name="T15" fmla="*/ 0 h 40"/>
                  <a:gd name="T16" fmla="*/ 3 w 66"/>
                  <a:gd name="T17" fmla="*/ 1 h 40"/>
                  <a:gd name="T18" fmla="*/ 3 w 66"/>
                  <a:gd name="T19" fmla="*/ 1 h 40"/>
                  <a:gd name="T20" fmla="*/ 2 w 66"/>
                  <a:gd name="T21" fmla="*/ 1 h 40"/>
                  <a:gd name="T22" fmla="*/ 2 w 66"/>
                  <a:gd name="T23" fmla="*/ 1 h 40"/>
                  <a:gd name="T24" fmla="*/ 2 w 66"/>
                  <a:gd name="T25" fmla="*/ 1 h 40"/>
                  <a:gd name="T26" fmla="*/ 1 w 66"/>
                  <a:gd name="T27" fmla="*/ 1 h 40"/>
                  <a:gd name="T28" fmla="*/ 1 w 66"/>
                  <a:gd name="T29" fmla="*/ 1 h 40"/>
                  <a:gd name="T30" fmla="*/ 1 w 66"/>
                  <a:gd name="T31" fmla="*/ 2 h 40"/>
                  <a:gd name="T32" fmla="*/ 0 w 66"/>
                  <a:gd name="T33" fmla="*/ 2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6" h="40">
                    <a:moveTo>
                      <a:pt x="0" y="40"/>
                    </a:moveTo>
                    <a:lnTo>
                      <a:pt x="7" y="33"/>
                    </a:lnTo>
                    <a:lnTo>
                      <a:pt x="16" y="26"/>
                    </a:lnTo>
                    <a:lnTo>
                      <a:pt x="25" y="18"/>
                    </a:lnTo>
                    <a:lnTo>
                      <a:pt x="37" y="11"/>
                    </a:lnTo>
                    <a:lnTo>
                      <a:pt x="46" y="4"/>
                    </a:lnTo>
                    <a:lnTo>
                      <a:pt x="55" y="1"/>
                    </a:lnTo>
                    <a:lnTo>
                      <a:pt x="62" y="0"/>
                    </a:lnTo>
                    <a:lnTo>
                      <a:pt x="66" y="3"/>
                    </a:lnTo>
                    <a:lnTo>
                      <a:pt x="66" y="9"/>
                    </a:lnTo>
                    <a:lnTo>
                      <a:pt x="61" y="13"/>
                    </a:lnTo>
                    <a:lnTo>
                      <a:pt x="52" y="18"/>
                    </a:lnTo>
                    <a:lnTo>
                      <a:pt x="40" y="23"/>
                    </a:lnTo>
                    <a:lnTo>
                      <a:pt x="28" y="27"/>
                    </a:lnTo>
                    <a:lnTo>
                      <a:pt x="17" y="32"/>
                    </a:lnTo>
                    <a:lnTo>
                      <a:pt x="7" y="36"/>
                    </a:lnTo>
                    <a:lnTo>
                      <a:pt x="0" y="4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25" name="Freeform 66">
                <a:extLst>
                  <a:ext uri="{FF2B5EF4-FFF2-40B4-BE49-F238E27FC236}">
                    <a16:creationId xmlns:a16="http://schemas.microsoft.com/office/drawing/2014/main" xmlns="" id="{99AAC4CB-0C7C-4920-8C98-6DBB5B273809}"/>
                  </a:ext>
                </a:extLst>
              </p:cNvPr>
              <p:cNvSpPr>
                <a:spLocks/>
              </p:cNvSpPr>
              <p:nvPr/>
            </p:nvSpPr>
            <p:spPr bwMode="auto">
              <a:xfrm>
                <a:off x="2749" y="571"/>
                <a:ext cx="33" cy="27"/>
              </a:xfrm>
              <a:custGeom>
                <a:avLst/>
                <a:gdLst>
                  <a:gd name="T0" fmla="*/ 0 w 67"/>
                  <a:gd name="T1" fmla="*/ 2 h 54"/>
                  <a:gd name="T2" fmla="*/ 0 w 67"/>
                  <a:gd name="T3" fmla="*/ 2 h 54"/>
                  <a:gd name="T4" fmla="*/ 0 w 67"/>
                  <a:gd name="T5" fmla="*/ 2 h 54"/>
                  <a:gd name="T6" fmla="*/ 0 w 67"/>
                  <a:gd name="T7" fmla="*/ 1 h 54"/>
                  <a:gd name="T8" fmla="*/ 1 w 67"/>
                  <a:gd name="T9" fmla="*/ 1 h 54"/>
                  <a:gd name="T10" fmla="*/ 1 w 67"/>
                  <a:gd name="T11" fmla="*/ 1 h 54"/>
                  <a:gd name="T12" fmla="*/ 1 w 67"/>
                  <a:gd name="T13" fmla="*/ 1 h 54"/>
                  <a:gd name="T14" fmla="*/ 2 w 67"/>
                  <a:gd name="T15" fmla="*/ 0 h 54"/>
                  <a:gd name="T16" fmla="*/ 2 w 67"/>
                  <a:gd name="T17" fmla="*/ 1 h 54"/>
                  <a:gd name="T18" fmla="*/ 2 w 67"/>
                  <a:gd name="T19" fmla="*/ 1 h 54"/>
                  <a:gd name="T20" fmla="*/ 1 w 67"/>
                  <a:gd name="T21" fmla="*/ 1 h 54"/>
                  <a:gd name="T22" fmla="*/ 1 w 67"/>
                  <a:gd name="T23" fmla="*/ 1 h 54"/>
                  <a:gd name="T24" fmla="*/ 1 w 67"/>
                  <a:gd name="T25" fmla="*/ 1 h 54"/>
                  <a:gd name="T26" fmla="*/ 0 w 67"/>
                  <a:gd name="T27" fmla="*/ 2 h 54"/>
                  <a:gd name="T28" fmla="*/ 0 w 67"/>
                  <a:gd name="T29" fmla="*/ 2 h 54"/>
                  <a:gd name="T30" fmla="*/ 0 w 67"/>
                  <a:gd name="T31" fmla="*/ 2 h 54"/>
                  <a:gd name="T32" fmla="*/ 0 w 67"/>
                  <a:gd name="T33" fmla="*/ 2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54">
                    <a:moveTo>
                      <a:pt x="0" y="54"/>
                    </a:moveTo>
                    <a:lnTo>
                      <a:pt x="6" y="47"/>
                    </a:lnTo>
                    <a:lnTo>
                      <a:pt x="14" y="38"/>
                    </a:lnTo>
                    <a:lnTo>
                      <a:pt x="25" y="28"/>
                    </a:lnTo>
                    <a:lnTo>
                      <a:pt x="36" y="17"/>
                    </a:lnTo>
                    <a:lnTo>
                      <a:pt x="46" y="9"/>
                    </a:lnTo>
                    <a:lnTo>
                      <a:pt x="57" y="2"/>
                    </a:lnTo>
                    <a:lnTo>
                      <a:pt x="64" y="0"/>
                    </a:lnTo>
                    <a:lnTo>
                      <a:pt x="67" y="2"/>
                    </a:lnTo>
                    <a:lnTo>
                      <a:pt x="66" y="8"/>
                    </a:lnTo>
                    <a:lnTo>
                      <a:pt x="59" y="16"/>
                    </a:lnTo>
                    <a:lnTo>
                      <a:pt x="50" y="23"/>
                    </a:lnTo>
                    <a:lnTo>
                      <a:pt x="38" y="31"/>
                    </a:lnTo>
                    <a:lnTo>
                      <a:pt x="26" y="38"/>
                    </a:lnTo>
                    <a:lnTo>
                      <a:pt x="14" y="45"/>
                    </a:lnTo>
                    <a:lnTo>
                      <a:pt x="6" y="51"/>
                    </a:lnTo>
                    <a:lnTo>
                      <a:pt x="0"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26" name="Freeform 67">
                <a:extLst>
                  <a:ext uri="{FF2B5EF4-FFF2-40B4-BE49-F238E27FC236}">
                    <a16:creationId xmlns:a16="http://schemas.microsoft.com/office/drawing/2014/main" xmlns="" id="{215B2343-D2D9-41DD-A682-DA7FB80CF856}"/>
                  </a:ext>
                </a:extLst>
              </p:cNvPr>
              <p:cNvSpPr>
                <a:spLocks/>
              </p:cNvSpPr>
              <p:nvPr/>
            </p:nvSpPr>
            <p:spPr bwMode="auto">
              <a:xfrm>
                <a:off x="2743" y="550"/>
                <a:ext cx="35" cy="31"/>
              </a:xfrm>
              <a:custGeom>
                <a:avLst/>
                <a:gdLst>
                  <a:gd name="T0" fmla="*/ 0 w 69"/>
                  <a:gd name="T1" fmla="*/ 2 h 61"/>
                  <a:gd name="T2" fmla="*/ 1 w 69"/>
                  <a:gd name="T3" fmla="*/ 2 h 61"/>
                  <a:gd name="T4" fmla="*/ 1 w 69"/>
                  <a:gd name="T5" fmla="*/ 2 h 61"/>
                  <a:gd name="T6" fmla="*/ 1 w 69"/>
                  <a:gd name="T7" fmla="*/ 1 h 61"/>
                  <a:gd name="T8" fmla="*/ 2 w 69"/>
                  <a:gd name="T9" fmla="*/ 1 h 61"/>
                  <a:gd name="T10" fmla="*/ 2 w 69"/>
                  <a:gd name="T11" fmla="*/ 1 h 61"/>
                  <a:gd name="T12" fmla="*/ 2 w 69"/>
                  <a:gd name="T13" fmla="*/ 1 h 61"/>
                  <a:gd name="T14" fmla="*/ 2 w 69"/>
                  <a:gd name="T15" fmla="*/ 0 h 61"/>
                  <a:gd name="T16" fmla="*/ 3 w 69"/>
                  <a:gd name="T17" fmla="*/ 1 h 61"/>
                  <a:gd name="T18" fmla="*/ 3 w 69"/>
                  <a:gd name="T19" fmla="*/ 1 h 61"/>
                  <a:gd name="T20" fmla="*/ 2 w 69"/>
                  <a:gd name="T21" fmla="*/ 1 h 61"/>
                  <a:gd name="T22" fmla="*/ 2 w 69"/>
                  <a:gd name="T23" fmla="*/ 1 h 61"/>
                  <a:gd name="T24" fmla="*/ 2 w 69"/>
                  <a:gd name="T25" fmla="*/ 1 h 61"/>
                  <a:gd name="T26" fmla="*/ 1 w 69"/>
                  <a:gd name="T27" fmla="*/ 2 h 61"/>
                  <a:gd name="T28" fmla="*/ 1 w 69"/>
                  <a:gd name="T29" fmla="*/ 2 h 61"/>
                  <a:gd name="T30" fmla="*/ 1 w 69"/>
                  <a:gd name="T31" fmla="*/ 2 h 61"/>
                  <a:gd name="T32" fmla="*/ 0 w 69"/>
                  <a:gd name="T33" fmla="*/ 2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61">
                    <a:moveTo>
                      <a:pt x="0" y="61"/>
                    </a:moveTo>
                    <a:lnTo>
                      <a:pt x="5" y="54"/>
                    </a:lnTo>
                    <a:lnTo>
                      <a:pt x="13" y="43"/>
                    </a:lnTo>
                    <a:lnTo>
                      <a:pt x="23" y="32"/>
                    </a:lnTo>
                    <a:lnTo>
                      <a:pt x="33" y="20"/>
                    </a:lnTo>
                    <a:lnTo>
                      <a:pt x="45" y="10"/>
                    </a:lnTo>
                    <a:lnTo>
                      <a:pt x="55" y="3"/>
                    </a:lnTo>
                    <a:lnTo>
                      <a:pt x="63" y="0"/>
                    </a:lnTo>
                    <a:lnTo>
                      <a:pt x="69" y="2"/>
                    </a:lnTo>
                    <a:lnTo>
                      <a:pt x="69" y="8"/>
                    </a:lnTo>
                    <a:lnTo>
                      <a:pt x="63" y="15"/>
                    </a:lnTo>
                    <a:lnTo>
                      <a:pt x="54" y="23"/>
                    </a:lnTo>
                    <a:lnTo>
                      <a:pt x="41" y="31"/>
                    </a:lnTo>
                    <a:lnTo>
                      <a:pt x="29" y="40"/>
                    </a:lnTo>
                    <a:lnTo>
                      <a:pt x="16" y="48"/>
                    </a:lnTo>
                    <a:lnTo>
                      <a:pt x="6" y="55"/>
                    </a:lnTo>
                    <a:lnTo>
                      <a:pt x="0" y="6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27" name="Freeform 68">
                <a:extLst>
                  <a:ext uri="{FF2B5EF4-FFF2-40B4-BE49-F238E27FC236}">
                    <a16:creationId xmlns:a16="http://schemas.microsoft.com/office/drawing/2014/main" xmlns="" id="{959E980E-975F-438A-A67F-F5F7C3D75E88}"/>
                  </a:ext>
                </a:extLst>
              </p:cNvPr>
              <p:cNvSpPr>
                <a:spLocks/>
              </p:cNvSpPr>
              <p:nvPr/>
            </p:nvSpPr>
            <p:spPr bwMode="auto">
              <a:xfrm>
                <a:off x="2737" y="533"/>
                <a:ext cx="32" cy="36"/>
              </a:xfrm>
              <a:custGeom>
                <a:avLst/>
                <a:gdLst>
                  <a:gd name="T0" fmla="*/ 0 w 65"/>
                  <a:gd name="T1" fmla="*/ 2 h 73"/>
                  <a:gd name="T2" fmla="*/ 0 w 65"/>
                  <a:gd name="T3" fmla="*/ 2 h 73"/>
                  <a:gd name="T4" fmla="*/ 0 w 65"/>
                  <a:gd name="T5" fmla="*/ 1 h 73"/>
                  <a:gd name="T6" fmla="*/ 0 w 65"/>
                  <a:gd name="T7" fmla="*/ 1 h 73"/>
                  <a:gd name="T8" fmla="*/ 0 w 65"/>
                  <a:gd name="T9" fmla="*/ 0 h 73"/>
                  <a:gd name="T10" fmla="*/ 1 w 65"/>
                  <a:gd name="T11" fmla="*/ 0 h 73"/>
                  <a:gd name="T12" fmla="*/ 1 w 65"/>
                  <a:gd name="T13" fmla="*/ 0 h 73"/>
                  <a:gd name="T14" fmla="*/ 1 w 65"/>
                  <a:gd name="T15" fmla="*/ 0 h 73"/>
                  <a:gd name="T16" fmla="*/ 1 w 65"/>
                  <a:gd name="T17" fmla="*/ 0 h 73"/>
                  <a:gd name="T18" fmla="*/ 2 w 65"/>
                  <a:gd name="T19" fmla="*/ 0 h 73"/>
                  <a:gd name="T20" fmla="*/ 1 w 65"/>
                  <a:gd name="T21" fmla="*/ 0 h 73"/>
                  <a:gd name="T22" fmla="*/ 1 w 65"/>
                  <a:gd name="T23" fmla="*/ 0 h 73"/>
                  <a:gd name="T24" fmla="*/ 1 w 65"/>
                  <a:gd name="T25" fmla="*/ 1 h 73"/>
                  <a:gd name="T26" fmla="*/ 0 w 65"/>
                  <a:gd name="T27" fmla="*/ 1 h 73"/>
                  <a:gd name="T28" fmla="*/ 0 w 65"/>
                  <a:gd name="T29" fmla="*/ 1 h 73"/>
                  <a:gd name="T30" fmla="*/ 0 w 65"/>
                  <a:gd name="T31" fmla="*/ 2 h 73"/>
                  <a:gd name="T32" fmla="*/ 0 w 65"/>
                  <a:gd name="T33" fmla="*/ 2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73">
                    <a:moveTo>
                      <a:pt x="0" y="73"/>
                    </a:moveTo>
                    <a:lnTo>
                      <a:pt x="4" y="64"/>
                    </a:lnTo>
                    <a:lnTo>
                      <a:pt x="9" y="52"/>
                    </a:lnTo>
                    <a:lnTo>
                      <a:pt x="16" y="39"/>
                    </a:lnTo>
                    <a:lnTo>
                      <a:pt x="24" y="28"/>
                    </a:lnTo>
                    <a:lnTo>
                      <a:pt x="34" y="17"/>
                    </a:lnTo>
                    <a:lnTo>
                      <a:pt x="44" y="8"/>
                    </a:lnTo>
                    <a:lnTo>
                      <a:pt x="53" y="2"/>
                    </a:lnTo>
                    <a:lnTo>
                      <a:pt x="63" y="0"/>
                    </a:lnTo>
                    <a:lnTo>
                      <a:pt x="65" y="4"/>
                    </a:lnTo>
                    <a:lnTo>
                      <a:pt x="61" y="11"/>
                    </a:lnTo>
                    <a:lnTo>
                      <a:pt x="52" y="21"/>
                    </a:lnTo>
                    <a:lnTo>
                      <a:pt x="42" y="32"/>
                    </a:lnTo>
                    <a:lnTo>
                      <a:pt x="29" y="45"/>
                    </a:lnTo>
                    <a:lnTo>
                      <a:pt x="17" y="57"/>
                    </a:lnTo>
                    <a:lnTo>
                      <a:pt x="7" y="67"/>
                    </a:lnTo>
                    <a:lnTo>
                      <a:pt x="0" y="7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28" name="Freeform 69">
                <a:extLst>
                  <a:ext uri="{FF2B5EF4-FFF2-40B4-BE49-F238E27FC236}">
                    <a16:creationId xmlns:a16="http://schemas.microsoft.com/office/drawing/2014/main" xmlns="" id="{269766CA-23C1-42EF-8E39-A3DB1A0064D3}"/>
                  </a:ext>
                </a:extLst>
              </p:cNvPr>
              <p:cNvSpPr>
                <a:spLocks/>
              </p:cNvSpPr>
              <p:nvPr/>
            </p:nvSpPr>
            <p:spPr bwMode="auto">
              <a:xfrm>
                <a:off x="2733" y="520"/>
                <a:ext cx="16" cy="40"/>
              </a:xfrm>
              <a:custGeom>
                <a:avLst/>
                <a:gdLst>
                  <a:gd name="T0" fmla="*/ 1 w 32"/>
                  <a:gd name="T1" fmla="*/ 1 h 79"/>
                  <a:gd name="T2" fmla="*/ 1 w 32"/>
                  <a:gd name="T3" fmla="*/ 1 h 79"/>
                  <a:gd name="T4" fmla="*/ 1 w 32"/>
                  <a:gd name="T5" fmla="*/ 1 h 79"/>
                  <a:gd name="T6" fmla="*/ 1 w 32"/>
                  <a:gd name="T7" fmla="*/ 1 h 79"/>
                  <a:gd name="T8" fmla="*/ 1 w 32"/>
                  <a:gd name="T9" fmla="*/ 2 h 79"/>
                  <a:gd name="T10" fmla="*/ 1 w 32"/>
                  <a:gd name="T11" fmla="*/ 2 h 79"/>
                  <a:gd name="T12" fmla="*/ 1 w 32"/>
                  <a:gd name="T13" fmla="*/ 2 h 79"/>
                  <a:gd name="T14" fmla="*/ 1 w 32"/>
                  <a:gd name="T15" fmla="*/ 3 h 79"/>
                  <a:gd name="T16" fmla="*/ 1 w 32"/>
                  <a:gd name="T17" fmla="*/ 3 h 79"/>
                  <a:gd name="T18" fmla="*/ 0 w 32"/>
                  <a:gd name="T19" fmla="*/ 3 h 79"/>
                  <a:gd name="T20" fmla="*/ 1 w 32"/>
                  <a:gd name="T21" fmla="*/ 2 h 79"/>
                  <a:gd name="T22" fmla="*/ 1 w 32"/>
                  <a:gd name="T23" fmla="*/ 2 h 79"/>
                  <a:gd name="T24" fmla="*/ 1 w 32"/>
                  <a:gd name="T25" fmla="*/ 1 h 79"/>
                  <a:gd name="T26" fmla="*/ 1 w 32"/>
                  <a:gd name="T27" fmla="*/ 1 h 79"/>
                  <a:gd name="T28" fmla="*/ 1 w 32"/>
                  <a:gd name="T29" fmla="*/ 1 h 79"/>
                  <a:gd name="T30" fmla="*/ 1 w 32"/>
                  <a:gd name="T31" fmla="*/ 0 h 79"/>
                  <a:gd name="T32" fmla="*/ 1 w 32"/>
                  <a:gd name="T33" fmla="*/ 1 h 7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79">
                    <a:moveTo>
                      <a:pt x="32" y="1"/>
                    </a:moveTo>
                    <a:lnTo>
                      <a:pt x="32" y="4"/>
                    </a:lnTo>
                    <a:lnTo>
                      <a:pt x="30" y="12"/>
                    </a:lnTo>
                    <a:lnTo>
                      <a:pt x="27" y="24"/>
                    </a:lnTo>
                    <a:lnTo>
                      <a:pt x="21" y="35"/>
                    </a:lnTo>
                    <a:lnTo>
                      <a:pt x="15" y="48"/>
                    </a:lnTo>
                    <a:lnTo>
                      <a:pt x="9" y="61"/>
                    </a:lnTo>
                    <a:lnTo>
                      <a:pt x="5" y="71"/>
                    </a:lnTo>
                    <a:lnTo>
                      <a:pt x="3" y="79"/>
                    </a:lnTo>
                    <a:lnTo>
                      <a:pt x="0" y="69"/>
                    </a:lnTo>
                    <a:lnTo>
                      <a:pt x="1" y="55"/>
                    </a:lnTo>
                    <a:lnTo>
                      <a:pt x="4" y="41"/>
                    </a:lnTo>
                    <a:lnTo>
                      <a:pt x="7" y="27"/>
                    </a:lnTo>
                    <a:lnTo>
                      <a:pt x="13" y="15"/>
                    </a:lnTo>
                    <a:lnTo>
                      <a:pt x="19" y="5"/>
                    </a:lnTo>
                    <a:lnTo>
                      <a:pt x="26" y="0"/>
                    </a:lnTo>
                    <a:lnTo>
                      <a:pt x="32"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29" name="Freeform 70">
                <a:extLst>
                  <a:ext uri="{FF2B5EF4-FFF2-40B4-BE49-F238E27FC236}">
                    <a16:creationId xmlns:a16="http://schemas.microsoft.com/office/drawing/2014/main" xmlns="" id="{BC24D76A-449A-4458-BDD4-48B781BD7B58}"/>
                  </a:ext>
                </a:extLst>
              </p:cNvPr>
              <p:cNvSpPr>
                <a:spLocks/>
              </p:cNvSpPr>
              <p:nvPr/>
            </p:nvSpPr>
            <p:spPr bwMode="auto">
              <a:xfrm>
                <a:off x="2722" y="507"/>
                <a:ext cx="16" cy="39"/>
              </a:xfrm>
              <a:custGeom>
                <a:avLst/>
                <a:gdLst>
                  <a:gd name="T0" fmla="*/ 1 w 31"/>
                  <a:gd name="T1" fmla="*/ 0 h 79"/>
                  <a:gd name="T2" fmla="*/ 1 w 31"/>
                  <a:gd name="T3" fmla="*/ 0 h 79"/>
                  <a:gd name="T4" fmla="*/ 1 w 31"/>
                  <a:gd name="T5" fmla="*/ 0 h 79"/>
                  <a:gd name="T6" fmla="*/ 1 w 31"/>
                  <a:gd name="T7" fmla="*/ 0 h 79"/>
                  <a:gd name="T8" fmla="*/ 1 w 31"/>
                  <a:gd name="T9" fmla="*/ 1 h 79"/>
                  <a:gd name="T10" fmla="*/ 1 w 31"/>
                  <a:gd name="T11" fmla="*/ 1 h 79"/>
                  <a:gd name="T12" fmla="*/ 1 w 31"/>
                  <a:gd name="T13" fmla="*/ 1 h 79"/>
                  <a:gd name="T14" fmla="*/ 1 w 31"/>
                  <a:gd name="T15" fmla="*/ 2 h 79"/>
                  <a:gd name="T16" fmla="*/ 1 w 31"/>
                  <a:gd name="T17" fmla="*/ 2 h 79"/>
                  <a:gd name="T18" fmla="*/ 0 w 31"/>
                  <a:gd name="T19" fmla="*/ 2 h 79"/>
                  <a:gd name="T20" fmla="*/ 0 w 31"/>
                  <a:gd name="T21" fmla="*/ 1 h 79"/>
                  <a:gd name="T22" fmla="*/ 1 w 31"/>
                  <a:gd name="T23" fmla="*/ 1 h 79"/>
                  <a:gd name="T24" fmla="*/ 1 w 31"/>
                  <a:gd name="T25" fmla="*/ 0 h 79"/>
                  <a:gd name="T26" fmla="*/ 1 w 31"/>
                  <a:gd name="T27" fmla="*/ 0 h 79"/>
                  <a:gd name="T28" fmla="*/ 1 w 31"/>
                  <a:gd name="T29" fmla="*/ 0 h 79"/>
                  <a:gd name="T30" fmla="*/ 1 w 31"/>
                  <a:gd name="T31" fmla="*/ 0 h 79"/>
                  <a:gd name="T32" fmla="*/ 1 w 31"/>
                  <a:gd name="T33" fmla="*/ 0 h 7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79">
                    <a:moveTo>
                      <a:pt x="31" y="0"/>
                    </a:moveTo>
                    <a:lnTo>
                      <a:pt x="31" y="5"/>
                    </a:lnTo>
                    <a:lnTo>
                      <a:pt x="29" y="13"/>
                    </a:lnTo>
                    <a:lnTo>
                      <a:pt x="26" y="23"/>
                    </a:lnTo>
                    <a:lnTo>
                      <a:pt x="20" y="36"/>
                    </a:lnTo>
                    <a:lnTo>
                      <a:pt x="14" y="50"/>
                    </a:lnTo>
                    <a:lnTo>
                      <a:pt x="10" y="61"/>
                    </a:lnTo>
                    <a:lnTo>
                      <a:pt x="5" y="72"/>
                    </a:lnTo>
                    <a:lnTo>
                      <a:pt x="2" y="79"/>
                    </a:lnTo>
                    <a:lnTo>
                      <a:pt x="0" y="67"/>
                    </a:lnTo>
                    <a:lnTo>
                      <a:pt x="0" y="54"/>
                    </a:lnTo>
                    <a:lnTo>
                      <a:pt x="3" y="41"/>
                    </a:lnTo>
                    <a:lnTo>
                      <a:pt x="7" y="27"/>
                    </a:lnTo>
                    <a:lnTo>
                      <a:pt x="12" y="14"/>
                    </a:lnTo>
                    <a:lnTo>
                      <a:pt x="18" y="5"/>
                    </a:lnTo>
                    <a:lnTo>
                      <a:pt x="25" y="0"/>
                    </a:lnTo>
                    <a:lnTo>
                      <a:pt x="3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30" name="Freeform 71">
                <a:extLst>
                  <a:ext uri="{FF2B5EF4-FFF2-40B4-BE49-F238E27FC236}">
                    <a16:creationId xmlns:a16="http://schemas.microsoft.com/office/drawing/2014/main" xmlns="" id="{56D951C6-5679-481B-B5C4-8BD9E55637EB}"/>
                  </a:ext>
                </a:extLst>
              </p:cNvPr>
              <p:cNvSpPr>
                <a:spLocks/>
              </p:cNvSpPr>
              <p:nvPr/>
            </p:nvSpPr>
            <p:spPr bwMode="auto">
              <a:xfrm>
                <a:off x="2756" y="390"/>
                <a:ext cx="40" cy="197"/>
              </a:xfrm>
              <a:custGeom>
                <a:avLst/>
                <a:gdLst>
                  <a:gd name="T0" fmla="*/ 2 w 81"/>
                  <a:gd name="T1" fmla="*/ 12 h 395"/>
                  <a:gd name="T2" fmla="*/ 2 w 81"/>
                  <a:gd name="T3" fmla="*/ 12 h 395"/>
                  <a:gd name="T4" fmla="*/ 2 w 81"/>
                  <a:gd name="T5" fmla="*/ 12 h 395"/>
                  <a:gd name="T6" fmla="*/ 2 w 81"/>
                  <a:gd name="T7" fmla="*/ 12 h 395"/>
                  <a:gd name="T8" fmla="*/ 2 w 81"/>
                  <a:gd name="T9" fmla="*/ 12 h 395"/>
                  <a:gd name="T10" fmla="*/ 1 w 81"/>
                  <a:gd name="T11" fmla="*/ 10 h 395"/>
                  <a:gd name="T12" fmla="*/ 1 w 81"/>
                  <a:gd name="T13" fmla="*/ 8 h 395"/>
                  <a:gd name="T14" fmla="*/ 0 w 81"/>
                  <a:gd name="T15" fmla="*/ 7 h 395"/>
                  <a:gd name="T16" fmla="*/ 0 w 81"/>
                  <a:gd name="T17" fmla="*/ 5 h 395"/>
                  <a:gd name="T18" fmla="*/ 0 w 81"/>
                  <a:gd name="T19" fmla="*/ 3 h 395"/>
                  <a:gd name="T20" fmla="*/ 0 w 81"/>
                  <a:gd name="T21" fmla="*/ 2 h 395"/>
                  <a:gd name="T22" fmla="*/ 0 w 81"/>
                  <a:gd name="T23" fmla="*/ 1 h 395"/>
                  <a:gd name="T24" fmla="*/ 0 w 81"/>
                  <a:gd name="T25" fmla="*/ 0 h 395"/>
                  <a:gd name="T26" fmla="*/ 0 w 81"/>
                  <a:gd name="T27" fmla="*/ 0 h 395"/>
                  <a:gd name="T28" fmla="*/ 0 w 81"/>
                  <a:gd name="T29" fmla="*/ 2 h 395"/>
                  <a:gd name="T30" fmla="*/ 0 w 81"/>
                  <a:gd name="T31" fmla="*/ 3 h 395"/>
                  <a:gd name="T32" fmla="*/ 0 w 81"/>
                  <a:gd name="T33" fmla="*/ 5 h 395"/>
                  <a:gd name="T34" fmla="*/ 0 w 81"/>
                  <a:gd name="T35" fmla="*/ 7 h 395"/>
                  <a:gd name="T36" fmla="*/ 0 w 81"/>
                  <a:gd name="T37" fmla="*/ 9 h 395"/>
                  <a:gd name="T38" fmla="*/ 1 w 81"/>
                  <a:gd name="T39" fmla="*/ 10 h 395"/>
                  <a:gd name="T40" fmla="*/ 2 w 81"/>
                  <a:gd name="T41" fmla="*/ 12 h 39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1" h="395">
                    <a:moveTo>
                      <a:pt x="68" y="390"/>
                    </a:moveTo>
                    <a:lnTo>
                      <a:pt x="72" y="392"/>
                    </a:lnTo>
                    <a:lnTo>
                      <a:pt x="75" y="393"/>
                    </a:lnTo>
                    <a:lnTo>
                      <a:pt x="77" y="394"/>
                    </a:lnTo>
                    <a:lnTo>
                      <a:pt x="81" y="395"/>
                    </a:lnTo>
                    <a:lnTo>
                      <a:pt x="53" y="337"/>
                    </a:lnTo>
                    <a:lnTo>
                      <a:pt x="34" y="280"/>
                    </a:lnTo>
                    <a:lnTo>
                      <a:pt x="21" y="225"/>
                    </a:lnTo>
                    <a:lnTo>
                      <a:pt x="14" y="173"/>
                    </a:lnTo>
                    <a:lnTo>
                      <a:pt x="11" y="125"/>
                    </a:lnTo>
                    <a:lnTo>
                      <a:pt x="11" y="79"/>
                    </a:lnTo>
                    <a:lnTo>
                      <a:pt x="13" y="37"/>
                    </a:lnTo>
                    <a:lnTo>
                      <a:pt x="14" y="0"/>
                    </a:lnTo>
                    <a:lnTo>
                      <a:pt x="7" y="28"/>
                    </a:lnTo>
                    <a:lnTo>
                      <a:pt x="2" y="71"/>
                    </a:lnTo>
                    <a:lnTo>
                      <a:pt x="0" y="122"/>
                    </a:lnTo>
                    <a:lnTo>
                      <a:pt x="4" y="180"/>
                    </a:lnTo>
                    <a:lnTo>
                      <a:pt x="11" y="240"/>
                    </a:lnTo>
                    <a:lnTo>
                      <a:pt x="23" y="298"/>
                    </a:lnTo>
                    <a:lnTo>
                      <a:pt x="42" y="348"/>
                    </a:lnTo>
                    <a:lnTo>
                      <a:pt x="68" y="39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31" name="Freeform 72">
                <a:extLst>
                  <a:ext uri="{FF2B5EF4-FFF2-40B4-BE49-F238E27FC236}">
                    <a16:creationId xmlns:a16="http://schemas.microsoft.com/office/drawing/2014/main" xmlns="" id="{ED8AC555-2560-480D-B57B-D48F5C3D1EAD}"/>
                  </a:ext>
                </a:extLst>
              </p:cNvPr>
              <p:cNvSpPr>
                <a:spLocks/>
              </p:cNvSpPr>
              <p:nvPr/>
            </p:nvSpPr>
            <p:spPr bwMode="auto">
              <a:xfrm>
                <a:off x="2759" y="403"/>
                <a:ext cx="30" cy="27"/>
              </a:xfrm>
              <a:custGeom>
                <a:avLst/>
                <a:gdLst>
                  <a:gd name="T0" fmla="*/ 2 w 60"/>
                  <a:gd name="T1" fmla="*/ 1 h 54"/>
                  <a:gd name="T2" fmla="*/ 2 w 60"/>
                  <a:gd name="T3" fmla="*/ 0 h 54"/>
                  <a:gd name="T4" fmla="*/ 2 w 60"/>
                  <a:gd name="T5" fmla="*/ 1 h 54"/>
                  <a:gd name="T6" fmla="*/ 2 w 60"/>
                  <a:gd name="T7" fmla="*/ 1 h 54"/>
                  <a:gd name="T8" fmla="*/ 1 w 60"/>
                  <a:gd name="T9" fmla="*/ 1 h 54"/>
                  <a:gd name="T10" fmla="*/ 1 w 60"/>
                  <a:gd name="T11" fmla="*/ 1 h 54"/>
                  <a:gd name="T12" fmla="*/ 1 w 60"/>
                  <a:gd name="T13" fmla="*/ 1 h 54"/>
                  <a:gd name="T14" fmla="*/ 1 w 60"/>
                  <a:gd name="T15" fmla="*/ 2 h 54"/>
                  <a:gd name="T16" fmla="*/ 0 w 60"/>
                  <a:gd name="T17" fmla="*/ 2 h 54"/>
                  <a:gd name="T18" fmla="*/ 1 w 60"/>
                  <a:gd name="T19" fmla="*/ 2 h 54"/>
                  <a:gd name="T20" fmla="*/ 1 w 60"/>
                  <a:gd name="T21" fmla="*/ 2 h 54"/>
                  <a:gd name="T22" fmla="*/ 1 w 60"/>
                  <a:gd name="T23" fmla="*/ 2 h 54"/>
                  <a:gd name="T24" fmla="*/ 2 w 60"/>
                  <a:gd name="T25" fmla="*/ 1 h 54"/>
                  <a:gd name="T26" fmla="*/ 2 w 60"/>
                  <a:gd name="T27" fmla="*/ 1 h 54"/>
                  <a:gd name="T28" fmla="*/ 2 w 60"/>
                  <a:gd name="T29" fmla="*/ 1 h 54"/>
                  <a:gd name="T30" fmla="*/ 2 w 60"/>
                  <a:gd name="T31" fmla="*/ 1 h 54"/>
                  <a:gd name="T32" fmla="*/ 2 w 60"/>
                  <a:gd name="T33" fmla="*/ 1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0" h="54">
                    <a:moveTo>
                      <a:pt x="60" y="1"/>
                    </a:moveTo>
                    <a:lnTo>
                      <a:pt x="56" y="0"/>
                    </a:lnTo>
                    <a:lnTo>
                      <a:pt x="50" y="1"/>
                    </a:lnTo>
                    <a:lnTo>
                      <a:pt x="42" y="4"/>
                    </a:lnTo>
                    <a:lnTo>
                      <a:pt x="31" y="10"/>
                    </a:lnTo>
                    <a:lnTo>
                      <a:pt x="21" y="19"/>
                    </a:lnTo>
                    <a:lnTo>
                      <a:pt x="12" y="29"/>
                    </a:lnTo>
                    <a:lnTo>
                      <a:pt x="5" y="41"/>
                    </a:lnTo>
                    <a:lnTo>
                      <a:pt x="0" y="54"/>
                    </a:lnTo>
                    <a:lnTo>
                      <a:pt x="7" y="48"/>
                    </a:lnTo>
                    <a:lnTo>
                      <a:pt x="15" y="40"/>
                    </a:lnTo>
                    <a:lnTo>
                      <a:pt x="25" y="33"/>
                    </a:lnTo>
                    <a:lnTo>
                      <a:pt x="36" y="25"/>
                    </a:lnTo>
                    <a:lnTo>
                      <a:pt x="46" y="17"/>
                    </a:lnTo>
                    <a:lnTo>
                      <a:pt x="54" y="10"/>
                    </a:lnTo>
                    <a:lnTo>
                      <a:pt x="59" y="4"/>
                    </a:lnTo>
                    <a:lnTo>
                      <a:pt x="6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32" name="Freeform 73">
                <a:extLst>
                  <a:ext uri="{FF2B5EF4-FFF2-40B4-BE49-F238E27FC236}">
                    <a16:creationId xmlns:a16="http://schemas.microsoft.com/office/drawing/2014/main" xmlns="" id="{D8681CD5-9356-4ABA-9118-1E29DC9AA731}"/>
                  </a:ext>
                </a:extLst>
              </p:cNvPr>
              <p:cNvSpPr>
                <a:spLocks/>
              </p:cNvSpPr>
              <p:nvPr/>
            </p:nvSpPr>
            <p:spPr bwMode="auto">
              <a:xfrm>
                <a:off x="2757" y="429"/>
                <a:ext cx="34" cy="36"/>
              </a:xfrm>
              <a:custGeom>
                <a:avLst/>
                <a:gdLst>
                  <a:gd name="T0" fmla="*/ 2 w 70"/>
                  <a:gd name="T1" fmla="*/ 1 h 71"/>
                  <a:gd name="T2" fmla="*/ 2 w 70"/>
                  <a:gd name="T3" fmla="*/ 0 h 71"/>
                  <a:gd name="T4" fmla="*/ 1 w 70"/>
                  <a:gd name="T5" fmla="*/ 1 h 71"/>
                  <a:gd name="T6" fmla="*/ 1 w 70"/>
                  <a:gd name="T7" fmla="*/ 1 h 71"/>
                  <a:gd name="T8" fmla="*/ 1 w 70"/>
                  <a:gd name="T9" fmla="*/ 1 h 71"/>
                  <a:gd name="T10" fmla="*/ 0 w 70"/>
                  <a:gd name="T11" fmla="*/ 1 h 71"/>
                  <a:gd name="T12" fmla="*/ 0 w 70"/>
                  <a:gd name="T13" fmla="*/ 2 h 71"/>
                  <a:gd name="T14" fmla="*/ 0 w 70"/>
                  <a:gd name="T15" fmla="*/ 2 h 71"/>
                  <a:gd name="T16" fmla="*/ 0 w 70"/>
                  <a:gd name="T17" fmla="*/ 3 h 71"/>
                  <a:gd name="T18" fmla="*/ 0 w 70"/>
                  <a:gd name="T19" fmla="*/ 3 h 71"/>
                  <a:gd name="T20" fmla="*/ 0 w 70"/>
                  <a:gd name="T21" fmla="*/ 2 h 71"/>
                  <a:gd name="T22" fmla="*/ 0 w 70"/>
                  <a:gd name="T23" fmla="*/ 2 h 71"/>
                  <a:gd name="T24" fmla="*/ 1 w 70"/>
                  <a:gd name="T25" fmla="*/ 2 h 71"/>
                  <a:gd name="T26" fmla="*/ 1 w 70"/>
                  <a:gd name="T27" fmla="*/ 1 h 71"/>
                  <a:gd name="T28" fmla="*/ 1 w 70"/>
                  <a:gd name="T29" fmla="*/ 1 h 71"/>
                  <a:gd name="T30" fmla="*/ 2 w 70"/>
                  <a:gd name="T31" fmla="*/ 1 h 71"/>
                  <a:gd name="T32" fmla="*/ 2 w 70"/>
                  <a:gd name="T33" fmla="*/ 1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0" h="71">
                    <a:moveTo>
                      <a:pt x="70" y="2"/>
                    </a:moveTo>
                    <a:lnTo>
                      <a:pt x="66" y="0"/>
                    </a:lnTo>
                    <a:lnTo>
                      <a:pt x="58" y="2"/>
                    </a:lnTo>
                    <a:lnTo>
                      <a:pt x="48" y="9"/>
                    </a:lnTo>
                    <a:lnTo>
                      <a:pt x="37" y="18"/>
                    </a:lnTo>
                    <a:lnTo>
                      <a:pt x="25" y="30"/>
                    </a:lnTo>
                    <a:lnTo>
                      <a:pt x="14" y="44"/>
                    </a:lnTo>
                    <a:lnTo>
                      <a:pt x="6" y="57"/>
                    </a:lnTo>
                    <a:lnTo>
                      <a:pt x="0" y="71"/>
                    </a:lnTo>
                    <a:lnTo>
                      <a:pt x="6" y="65"/>
                    </a:lnTo>
                    <a:lnTo>
                      <a:pt x="15" y="57"/>
                    </a:lnTo>
                    <a:lnTo>
                      <a:pt x="27" y="48"/>
                    </a:lnTo>
                    <a:lnTo>
                      <a:pt x="41" y="38"/>
                    </a:lnTo>
                    <a:lnTo>
                      <a:pt x="52" y="26"/>
                    </a:lnTo>
                    <a:lnTo>
                      <a:pt x="63" y="17"/>
                    </a:lnTo>
                    <a:lnTo>
                      <a:pt x="68" y="8"/>
                    </a:lnTo>
                    <a:lnTo>
                      <a:pt x="7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33" name="Freeform 74">
                <a:extLst>
                  <a:ext uri="{FF2B5EF4-FFF2-40B4-BE49-F238E27FC236}">
                    <a16:creationId xmlns:a16="http://schemas.microsoft.com/office/drawing/2014/main" xmlns="" id="{3742D202-C5B5-49B2-BC7C-49805FCA0FF7}"/>
                  </a:ext>
                </a:extLst>
              </p:cNvPr>
              <p:cNvSpPr>
                <a:spLocks/>
              </p:cNvSpPr>
              <p:nvPr/>
            </p:nvSpPr>
            <p:spPr bwMode="auto">
              <a:xfrm>
                <a:off x="2759" y="452"/>
                <a:ext cx="39" cy="31"/>
              </a:xfrm>
              <a:custGeom>
                <a:avLst/>
                <a:gdLst>
                  <a:gd name="T0" fmla="*/ 3 w 77"/>
                  <a:gd name="T1" fmla="*/ 1 h 62"/>
                  <a:gd name="T2" fmla="*/ 3 w 77"/>
                  <a:gd name="T3" fmla="*/ 0 h 62"/>
                  <a:gd name="T4" fmla="*/ 2 w 77"/>
                  <a:gd name="T5" fmla="*/ 1 h 62"/>
                  <a:gd name="T6" fmla="*/ 2 w 77"/>
                  <a:gd name="T7" fmla="*/ 1 h 62"/>
                  <a:gd name="T8" fmla="*/ 2 w 77"/>
                  <a:gd name="T9" fmla="*/ 1 h 62"/>
                  <a:gd name="T10" fmla="*/ 1 w 77"/>
                  <a:gd name="T11" fmla="*/ 1 h 62"/>
                  <a:gd name="T12" fmla="*/ 1 w 77"/>
                  <a:gd name="T13" fmla="*/ 2 h 62"/>
                  <a:gd name="T14" fmla="*/ 1 w 77"/>
                  <a:gd name="T15" fmla="*/ 2 h 62"/>
                  <a:gd name="T16" fmla="*/ 0 w 77"/>
                  <a:gd name="T17" fmla="*/ 2 h 62"/>
                  <a:gd name="T18" fmla="*/ 1 w 77"/>
                  <a:gd name="T19" fmla="*/ 2 h 62"/>
                  <a:gd name="T20" fmla="*/ 1 w 77"/>
                  <a:gd name="T21" fmla="*/ 2 h 62"/>
                  <a:gd name="T22" fmla="*/ 1 w 77"/>
                  <a:gd name="T23" fmla="*/ 2 h 62"/>
                  <a:gd name="T24" fmla="*/ 2 w 77"/>
                  <a:gd name="T25" fmla="*/ 2 h 62"/>
                  <a:gd name="T26" fmla="*/ 2 w 77"/>
                  <a:gd name="T27" fmla="*/ 1 h 62"/>
                  <a:gd name="T28" fmla="*/ 3 w 77"/>
                  <a:gd name="T29" fmla="*/ 1 h 62"/>
                  <a:gd name="T30" fmla="*/ 3 w 77"/>
                  <a:gd name="T31" fmla="*/ 1 h 62"/>
                  <a:gd name="T32" fmla="*/ 3 w 77"/>
                  <a:gd name="T33" fmla="*/ 1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7" h="62">
                    <a:moveTo>
                      <a:pt x="77" y="2"/>
                    </a:moveTo>
                    <a:lnTo>
                      <a:pt x="73" y="0"/>
                    </a:lnTo>
                    <a:lnTo>
                      <a:pt x="63" y="1"/>
                    </a:lnTo>
                    <a:lnTo>
                      <a:pt x="52" y="7"/>
                    </a:lnTo>
                    <a:lnTo>
                      <a:pt x="39" y="15"/>
                    </a:lnTo>
                    <a:lnTo>
                      <a:pt x="25" y="25"/>
                    </a:lnTo>
                    <a:lnTo>
                      <a:pt x="14" y="37"/>
                    </a:lnTo>
                    <a:lnTo>
                      <a:pt x="5" y="49"/>
                    </a:lnTo>
                    <a:lnTo>
                      <a:pt x="0" y="62"/>
                    </a:lnTo>
                    <a:lnTo>
                      <a:pt x="6" y="58"/>
                    </a:lnTo>
                    <a:lnTo>
                      <a:pt x="16" y="52"/>
                    </a:lnTo>
                    <a:lnTo>
                      <a:pt x="30" y="42"/>
                    </a:lnTo>
                    <a:lnTo>
                      <a:pt x="44" y="33"/>
                    </a:lnTo>
                    <a:lnTo>
                      <a:pt x="56" y="24"/>
                    </a:lnTo>
                    <a:lnTo>
                      <a:pt x="68" y="15"/>
                    </a:lnTo>
                    <a:lnTo>
                      <a:pt x="75" y="7"/>
                    </a:lnTo>
                    <a:lnTo>
                      <a:pt x="77"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34" name="Freeform 75">
                <a:extLst>
                  <a:ext uri="{FF2B5EF4-FFF2-40B4-BE49-F238E27FC236}">
                    <a16:creationId xmlns:a16="http://schemas.microsoft.com/office/drawing/2014/main" xmlns="" id="{815FFC49-E6C7-4867-8A25-5C36F180F887}"/>
                  </a:ext>
                </a:extLst>
              </p:cNvPr>
              <p:cNvSpPr>
                <a:spLocks/>
              </p:cNvSpPr>
              <p:nvPr/>
            </p:nvSpPr>
            <p:spPr bwMode="auto">
              <a:xfrm>
                <a:off x="2762" y="489"/>
                <a:ext cx="36" cy="27"/>
              </a:xfrm>
              <a:custGeom>
                <a:avLst/>
                <a:gdLst>
                  <a:gd name="T0" fmla="*/ 3 w 71"/>
                  <a:gd name="T1" fmla="*/ 1 h 54"/>
                  <a:gd name="T2" fmla="*/ 3 w 71"/>
                  <a:gd name="T3" fmla="*/ 0 h 54"/>
                  <a:gd name="T4" fmla="*/ 2 w 71"/>
                  <a:gd name="T5" fmla="*/ 1 h 54"/>
                  <a:gd name="T6" fmla="*/ 2 w 71"/>
                  <a:gd name="T7" fmla="*/ 1 h 54"/>
                  <a:gd name="T8" fmla="*/ 2 w 71"/>
                  <a:gd name="T9" fmla="*/ 1 h 54"/>
                  <a:gd name="T10" fmla="*/ 1 w 71"/>
                  <a:gd name="T11" fmla="*/ 1 h 54"/>
                  <a:gd name="T12" fmla="*/ 1 w 71"/>
                  <a:gd name="T13" fmla="*/ 2 h 54"/>
                  <a:gd name="T14" fmla="*/ 1 w 71"/>
                  <a:gd name="T15" fmla="*/ 2 h 54"/>
                  <a:gd name="T16" fmla="*/ 0 w 71"/>
                  <a:gd name="T17" fmla="*/ 2 h 54"/>
                  <a:gd name="T18" fmla="*/ 1 w 71"/>
                  <a:gd name="T19" fmla="*/ 2 h 54"/>
                  <a:gd name="T20" fmla="*/ 1 w 71"/>
                  <a:gd name="T21" fmla="*/ 2 h 54"/>
                  <a:gd name="T22" fmla="*/ 1 w 71"/>
                  <a:gd name="T23" fmla="*/ 2 h 54"/>
                  <a:gd name="T24" fmla="*/ 2 w 71"/>
                  <a:gd name="T25" fmla="*/ 1 h 54"/>
                  <a:gd name="T26" fmla="*/ 2 w 71"/>
                  <a:gd name="T27" fmla="*/ 1 h 54"/>
                  <a:gd name="T28" fmla="*/ 2 w 71"/>
                  <a:gd name="T29" fmla="*/ 1 h 54"/>
                  <a:gd name="T30" fmla="*/ 3 w 71"/>
                  <a:gd name="T31" fmla="*/ 1 h 54"/>
                  <a:gd name="T32" fmla="*/ 3 w 71"/>
                  <a:gd name="T33" fmla="*/ 1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54">
                    <a:moveTo>
                      <a:pt x="71" y="2"/>
                    </a:moveTo>
                    <a:lnTo>
                      <a:pt x="68" y="0"/>
                    </a:lnTo>
                    <a:lnTo>
                      <a:pt x="59" y="2"/>
                    </a:lnTo>
                    <a:lnTo>
                      <a:pt x="48" y="6"/>
                    </a:lnTo>
                    <a:lnTo>
                      <a:pt x="36" y="15"/>
                    </a:lnTo>
                    <a:lnTo>
                      <a:pt x="23" y="24"/>
                    </a:lnTo>
                    <a:lnTo>
                      <a:pt x="13" y="33"/>
                    </a:lnTo>
                    <a:lnTo>
                      <a:pt x="3" y="43"/>
                    </a:lnTo>
                    <a:lnTo>
                      <a:pt x="0" y="54"/>
                    </a:lnTo>
                    <a:lnTo>
                      <a:pt x="7" y="49"/>
                    </a:lnTo>
                    <a:lnTo>
                      <a:pt x="17" y="45"/>
                    </a:lnTo>
                    <a:lnTo>
                      <a:pt x="30" y="38"/>
                    </a:lnTo>
                    <a:lnTo>
                      <a:pt x="43" y="31"/>
                    </a:lnTo>
                    <a:lnTo>
                      <a:pt x="54" y="23"/>
                    </a:lnTo>
                    <a:lnTo>
                      <a:pt x="64" y="16"/>
                    </a:lnTo>
                    <a:lnTo>
                      <a:pt x="70" y="9"/>
                    </a:lnTo>
                    <a:lnTo>
                      <a:pt x="71"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35" name="Freeform 76">
                <a:extLst>
                  <a:ext uri="{FF2B5EF4-FFF2-40B4-BE49-F238E27FC236}">
                    <a16:creationId xmlns:a16="http://schemas.microsoft.com/office/drawing/2014/main" xmlns="" id="{8C1D3DAB-9E94-4D8B-A7F6-C41B204B3D78}"/>
                  </a:ext>
                </a:extLst>
              </p:cNvPr>
              <p:cNvSpPr>
                <a:spLocks/>
              </p:cNvSpPr>
              <p:nvPr/>
            </p:nvSpPr>
            <p:spPr bwMode="auto">
              <a:xfrm>
                <a:off x="2767" y="511"/>
                <a:ext cx="32" cy="19"/>
              </a:xfrm>
              <a:custGeom>
                <a:avLst/>
                <a:gdLst>
                  <a:gd name="T0" fmla="*/ 2 w 64"/>
                  <a:gd name="T1" fmla="*/ 1 h 38"/>
                  <a:gd name="T2" fmla="*/ 2 w 64"/>
                  <a:gd name="T3" fmla="*/ 0 h 38"/>
                  <a:gd name="T4" fmla="*/ 2 w 64"/>
                  <a:gd name="T5" fmla="*/ 0 h 38"/>
                  <a:gd name="T6" fmla="*/ 2 w 64"/>
                  <a:gd name="T7" fmla="*/ 1 h 38"/>
                  <a:gd name="T8" fmla="*/ 2 w 64"/>
                  <a:gd name="T9" fmla="*/ 1 h 38"/>
                  <a:gd name="T10" fmla="*/ 1 w 64"/>
                  <a:gd name="T11" fmla="*/ 1 h 38"/>
                  <a:gd name="T12" fmla="*/ 1 w 64"/>
                  <a:gd name="T13" fmla="*/ 1 h 38"/>
                  <a:gd name="T14" fmla="*/ 1 w 64"/>
                  <a:gd name="T15" fmla="*/ 1 h 38"/>
                  <a:gd name="T16" fmla="*/ 0 w 64"/>
                  <a:gd name="T17" fmla="*/ 2 h 38"/>
                  <a:gd name="T18" fmla="*/ 1 w 64"/>
                  <a:gd name="T19" fmla="*/ 2 h 38"/>
                  <a:gd name="T20" fmla="*/ 1 w 64"/>
                  <a:gd name="T21" fmla="*/ 1 h 38"/>
                  <a:gd name="T22" fmla="*/ 1 w 64"/>
                  <a:gd name="T23" fmla="*/ 1 h 38"/>
                  <a:gd name="T24" fmla="*/ 2 w 64"/>
                  <a:gd name="T25" fmla="*/ 1 h 38"/>
                  <a:gd name="T26" fmla="*/ 2 w 64"/>
                  <a:gd name="T27" fmla="*/ 1 h 38"/>
                  <a:gd name="T28" fmla="*/ 2 w 64"/>
                  <a:gd name="T29" fmla="*/ 1 h 38"/>
                  <a:gd name="T30" fmla="*/ 2 w 64"/>
                  <a:gd name="T31" fmla="*/ 1 h 38"/>
                  <a:gd name="T32" fmla="*/ 2 w 64"/>
                  <a:gd name="T33" fmla="*/ 1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38">
                    <a:moveTo>
                      <a:pt x="64" y="4"/>
                    </a:moveTo>
                    <a:lnTo>
                      <a:pt x="60" y="0"/>
                    </a:lnTo>
                    <a:lnTo>
                      <a:pt x="53" y="0"/>
                    </a:lnTo>
                    <a:lnTo>
                      <a:pt x="44" y="2"/>
                    </a:lnTo>
                    <a:lnTo>
                      <a:pt x="34" y="4"/>
                    </a:lnTo>
                    <a:lnTo>
                      <a:pt x="22" y="10"/>
                    </a:lnTo>
                    <a:lnTo>
                      <a:pt x="13" y="16"/>
                    </a:lnTo>
                    <a:lnTo>
                      <a:pt x="5" y="27"/>
                    </a:lnTo>
                    <a:lnTo>
                      <a:pt x="0" y="38"/>
                    </a:lnTo>
                    <a:lnTo>
                      <a:pt x="7" y="35"/>
                    </a:lnTo>
                    <a:lnTo>
                      <a:pt x="16" y="30"/>
                    </a:lnTo>
                    <a:lnTo>
                      <a:pt x="27" y="27"/>
                    </a:lnTo>
                    <a:lnTo>
                      <a:pt x="38" y="22"/>
                    </a:lnTo>
                    <a:lnTo>
                      <a:pt x="49" y="18"/>
                    </a:lnTo>
                    <a:lnTo>
                      <a:pt x="58" y="13"/>
                    </a:lnTo>
                    <a:lnTo>
                      <a:pt x="62" y="8"/>
                    </a:lnTo>
                    <a:lnTo>
                      <a:pt x="64"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36" name="Freeform 77">
                <a:extLst>
                  <a:ext uri="{FF2B5EF4-FFF2-40B4-BE49-F238E27FC236}">
                    <a16:creationId xmlns:a16="http://schemas.microsoft.com/office/drawing/2014/main" xmlns="" id="{6C497CB8-F782-42B7-B8D8-A7B359FEAAD0}"/>
                  </a:ext>
                </a:extLst>
              </p:cNvPr>
              <p:cNvSpPr>
                <a:spLocks/>
              </p:cNvSpPr>
              <p:nvPr/>
            </p:nvSpPr>
            <p:spPr bwMode="auto">
              <a:xfrm>
                <a:off x="2779" y="546"/>
                <a:ext cx="24" cy="15"/>
              </a:xfrm>
              <a:custGeom>
                <a:avLst/>
                <a:gdLst>
                  <a:gd name="T0" fmla="*/ 1 w 49"/>
                  <a:gd name="T1" fmla="*/ 1 h 28"/>
                  <a:gd name="T2" fmla="*/ 1 w 49"/>
                  <a:gd name="T3" fmla="*/ 0 h 28"/>
                  <a:gd name="T4" fmla="*/ 1 w 49"/>
                  <a:gd name="T5" fmla="*/ 0 h 28"/>
                  <a:gd name="T6" fmla="*/ 0 w 49"/>
                  <a:gd name="T7" fmla="*/ 1 h 28"/>
                  <a:gd name="T8" fmla="*/ 0 w 49"/>
                  <a:gd name="T9" fmla="*/ 1 h 28"/>
                  <a:gd name="T10" fmla="*/ 0 w 49"/>
                  <a:gd name="T11" fmla="*/ 1 h 28"/>
                  <a:gd name="T12" fmla="*/ 0 w 49"/>
                  <a:gd name="T13" fmla="*/ 1 h 28"/>
                  <a:gd name="T14" fmla="*/ 0 w 49"/>
                  <a:gd name="T15" fmla="*/ 1 h 28"/>
                  <a:gd name="T16" fmla="*/ 0 w 49"/>
                  <a:gd name="T17" fmla="*/ 1 h 28"/>
                  <a:gd name="T18" fmla="*/ 0 w 49"/>
                  <a:gd name="T19" fmla="*/ 1 h 28"/>
                  <a:gd name="T20" fmla="*/ 0 w 49"/>
                  <a:gd name="T21" fmla="*/ 1 h 28"/>
                  <a:gd name="T22" fmla="*/ 0 w 49"/>
                  <a:gd name="T23" fmla="*/ 1 h 28"/>
                  <a:gd name="T24" fmla="*/ 0 w 49"/>
                  <a:gd name="T25" fmla="*/ 1 h 28"/>
                  <a:gd name="T26" fmla="*/ 1 w 49"/>
                  <a:gd name="T27" fmla="*/ 1 h 28"/>
                  <a:gd name="T28" fmla="*/ 1 w 49"/>
                  <a:gd name="T29" fmla="*/ 1 h 28"/>
                  <a:gd name="T30" fmla="*/ 1 w 49"/>
                  <a:gd name="T31" fmla="*/ 1 h 28"/>
                  <a:gd name="T32" fmla="*/ 1 w 49"/>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28">
                    <a:moveTo>
                      <a:pt x="49" y="2"/>
                    </a:moveTo>
                    <a:lnTo>
                      <a:pt x="45" y="0"/>
                    </a:lnTo>
                    <a:lnTo>
                      <a:pt x="39" y="0"/>
                    </a:lnTo>
                    <a:lnTo>
                      <a:pt x="31" y="1"/>
                    </a:lnTo>
                    <a:lnTo>
                      <a:pt x="23" y="5"/>
                    </a:lnTo>
                    <a:lnTo>
                      <a:pt x="14" y="10"/>
                    </a:lnTo>
                    <a:lnTo>
                      <a:pt x="7" y="17"/>
                    </a:lnTo>
                    <a:lnTo>
                      <a:pt x="1" y="23"/>
                    </a:lnTo>
                    <a:lnTo>
                      <a:pt x="0" y="28"/>
                    </a:lnTo>
                    <a:lnTo>
                      <a:pt x="5" y="26"/>
                    </a:lnTo>
                    <a:lnTo>
                      <a:pt x="12" y="24"/>
                    </a:lnTo>
                    <a:lnTo>
                      <a:pt x="20" y="20"/>
                    </a:lnTo>
                    <a:lnTo>
                      <a:pt x="28" y="17"/>
                    </a:lnTo>
                    <a:lnTo>
                      <a:pt x="36" y="13"/>
                    </a:lnTo>
                    <a:lnTo>
                      <a:pt x="42" y="10"/>
                    </a:lnTo>
                    <a:lnTo>
                      <a:pt x="46" y="5"/>
                    </a:lnTo>
                    <a:lnTo>
                      <a:pt x="49"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37" name="Freeform 78">
                <a:extLst>
                  <a:ext uri="{FF2B5EF4-FFF2-40B4-BE49-F238E27FC236}">
                    <a16:creationId xmlns:a16="http://schemas.microsoft.com/office/drawing/2014/main" xmlns="" id="{A5D1B53F-2380-4E51-AFBA-7B5176230684}"/>
                  </a:ext>
                </a:extLst>
              </p:cNvPr>
              <p:cNvSpPr>
                <a:spLocks/>
              </p:cNvSpPr>
              <p:nvPr/>
            </p:nvSpPr>
            <p:spPr bwMode="auto">
              <a:xfrm>
                <a:off x="2784" y="564"/>
                <a:ext cx="16" cy="11"/>
              </a:xfrm>
              <a:custGeom>
                <a:avLst/>
                <a:gdLst>
                  <a:gd name="T0" fmla="*/ 0 w 33"/>
                  <a:gd name="T1" fmla="*/ 1 h 22"/>
                  <a:gd name="T2" fmla="*/ 0 w 33"/>
                  <a:gd name="T3" fmla="*/ 0 h 22"/>
                  <a:gd name="T4" fmla="*/ 0 w 33"/>
                  <a:gd name="T5" fmla="*/ 0 h 22"/>
                  <a:gd name="T6" fmla="*/ 0 w 33"/>
                  <a:gd name="T7" fmla="*/ 1 h 22"/>
                  <a:gd name="T8" fmla="*/ 0 w 33"/>
                  <a:gd name="T9" fmla="*/ 1 h 22"/>
                  <a:gd name="T10" fmla="*/ 0 w 33"/>
                  <a:gd name="T11" fmla="*/ 1 h 22"/>
                  <a:gd name="T12" fmla="*/ 0 w 33"/>
                  <a:gd name="T13" fmla="*/ 1 h 22"/>
                  <a:gd name="T14" fmla="*/ 0 w 33"/>
                  <a:gd name="T15" fmla="*/ 1 h 22"/>
                  <a:gd name="T16" fmla="*/ 0 w 33"/>
                  <a:gd name="T17" fmla="*/ 1 h 22"/>
                  <a:gd name="T18" fmla="*/ 0 w 33"/>
                  <a:gd name="T19" fmla="*/ 1 h 22"/>
                  <a:gd name="T20" fmla="*/ 0 w 33"/>
                  <a:gd name="T21" fmla="*/ 1 h 22"/>
                  <a:gd name="T22" fmla="*/ 0 w 33"/>
                  <a:gd name="T23" fmla="*/ 1 h 22"/>
                  <a:gd name="T24" fmla="*/ 0 w 33"/>
                  <a:gd name="T25" fmla="*/ 1 h 22"/>
                  <a:gd name="T26" fmla="*/ 0 w 33"/>
                  <a:gd name="T27" fmla="*/ 1 h 22"/>
                  <a:gd name="T28" fmla="*/ 1 w 33"/>
                  <a:gd name="T29" fmla="*/ 1 h 22"/>
                  <a:gd name="T30" fmla="*/ 1 w 33"/>
                  <a:gd name="T31" fmla="*/ 1 h 22"/>
                  <a:gd name="T32" fmla="*/ 0 w 33"/>
                  <a:gd name="T33" fmla="*/ 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22">
                    <a:moveTo>
                      <a:pt x="31" y="1"/>
                    </a:moveTo>
                    <a:lnTo>
                      <a:pt x="27" y="0"/>
                    </a:lnTo>
                    <a:lnTo>
                      <a:pt x="23" y="0"/>
                    </a:lnTo>
                    <a:lnTo>
                      <a:pt x="17" y="1"/>
                    </a:lnTo>
                    <a:lnTo>
                      <a:pt x="10" y="3"/>
                    </a:lnTo>
                    <a:lnTo>
                      <a:pt x="5" y="6"/>
                    </a:lnTo>
                    <a:lnTo>
                      <a:pt x="1" y="11"/>
                    </a:lnTo>
                    <a:lnTo>
                      <a:pt x="0" y="16"/>
                    </a:lnTo>
                    <a:lnTo>
                      <a:pt x="2" y="22"/>
                    </a:lnTo>
                    <a:lnTo>
                      <a:pt x="3" y="16"/>
                    </a:lnTo>
                    <a:lnTo>
                      <a:pt x="8" y="13"/>
                    </a:lnTo>
                    <a:lnTo>
                      <a:pt x="15" y="11"/>
                    </a:lnTo>
                    <a:lnTo>
                      <a:pt x="21" y="9"/>
                    </a:lnTo>
                    <a:lnTo>
                      <a:pt x="27" y="8"/>
                    </a:lnTo>
                    <a:lnTo>
                      <a:pt x="32" y="6"/>
                    </a:lnTo>
                    <a:lnTo>
                      <a:pt x="33" y="5"/>
                    </a:lnTo>
                    <a:lnTo>
                      <a:pt x="31"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38" name="Freeform 79">
                <a:extLst>
                  <a:ext uri="{FF2B5EF4-FFF2-40B4-BE49-F238E27FC236}">
                    <a16:creationId xmlns:a16="http://schemas.microsoft.com/office/drawing/2014/main" xmlns="" id="{D46BEA09-2389-4916-9204-66C4889BF49C}"/>
                  </a:ext>
                </a:extLst>
              </p:cNvPr>
              <p:cNvSpPr>
                <a:spLocks/>
              </p:cNvSpPr>
              <p:nvPr/>
            </p:nvSpPr>
            <p:spPr bwMode="auto">
              <a:xfrm>
                <a:off x="2757" y="417"/>
                <a:ext cx="33" cy="31"/>
              </a:xfrm>
              <a:custGeom>
                <a:avLst/>
                <a:gdLst>
                  <a:gd name="T0" fmla="*/ 3 w 65"/>
                  <a:gd name="T1" fmla="*/ 0 h 64"/>
                  <a:gd name="T2" fmla="*/ 2 w 65"/>
                  <a:gd name="T3" fmla="*/ 0 h 64"/>
                  <a:gd name="T4" fmla="*/ 2 w 65"/>
                  <a:gd name="T5" fmla="*/ 0 h 64"/>
                  <a:gd name="T6" fmla="*/ 2 w 65"/>
                  <a:gd name="T7" fmla="*/ 0 h 64"/>
                  <a:gd name="T8" fmla="*/ 2 w 65"/>
                  <a:gd name="T9" fmla="*/ 0 h 64"/>
                  <a:gd name="T10" fmla="*/ 1 w 65"/>
                  <a:gd name="T11" fmla="*/ 0 h 64"/>
                  <a:gd name="T12" fmla="*/ 1 w 65"/>
                  <a:gd name="T13" fmla="*/ 1 h 64"/>
                  <a:gd name="T14" fmla="*/ 1 w 65"/>
                  <a:gd name="T15" fmla="*/ 1 h 64"/>
                  <a:gd name="T16" fmla="*/ 0 w 65"/>
                  <a:gd name="T17" fmla="*/ 1 h 64"/>
                  <a:gd name="T18" fmla="*/ 1 w 65"/>
                  <a:gd name="T19" fmla="*/ 1 h 64"/>
                  <a:gd name="T20" fmla="*/ 1 w 65"/>
                  <a:gd name="T21" fmla="*/ 1 h 64"/>
                  <a:gd name="T22" fmla="*/ 1 w 65"/>
                  <a:gd name="T23" fmla="*/ 1 h 64"/>
                  <a:gd name="T24" fmla="*/ 2 w 65"/>
                  <a:gd name="T25" fmla="*/ 1 h 64"/>
                  <a:gd name="T26" fmla="*/ 2 w 65"/>
                  <a:gd name="T27" fmla="*/ 0 h 64"/>
                  <a:gd name="T28" fmla="*/ 2 w 65"/>
                  <a:gd name="T29" fmla="*/ 0 h 64"/>
                  <a:gd name="T30" fmla="*/ 2 w 65"/>
                  <a:gd name="T31" fmla="*/ 0 h 64"/>
                  <a:gd name="T32" fmla="*/ 3 w 65"/>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64">
                    <a:moveTo>
                      <a:pt x="65" y="3"/>
                    </a:moveTo>
                    <a:lnTo>
                      <a:pt x="62" y="0"/>
                    </a:lnTo>
                    <a:lnTo>
                      <a:pt x="55" y="2"/>
                    </a:lnTo>
                    <a:lnTo>
                      <a:pt x="45" y="6"/>
                    </a:lnTo>
                    <a:lnTo>
                      <a:pt x="34" y="14"/>
                    </a:lnTo>
                    <a:lnTo>
                      <a:pt x="23" y="25"/>
                    </a:lnTo>
                    <a:lnTo>
                      <a:pt x="13" y="37"/>
                    </a:lnTo>
                    <a:lnTo>
                      <a:pt x="5" y="50"/>
                    </a:lnTo>
                    <a:lnTo>
                      <a:pt x="0" y="64"/>
                    </a:lnTo>
                    <a:lnTo>
                      <a:pt x="5" y="59"/>
                    </a:lnTo>
                    <a:lnTo>
                      <a:pt x="13" y="51"/>
                    </a:lnTo>
                    <a:lnTo>
                      <a:pt x="25" y="43"/>
                    </a:lnTo>
                    <a:lnTo>
                      <a:pt x="38" y="34"/>
                    </a:lnTo>
                    <a:lnTo>
                      <a:pt x="49" y="25"/>
                    </a:lnTo>
                    <a:lnTo>
                      <a:pt x="58" y="17"/>
                    </a:lnTo>
                    <a:lnTo>
                      <a:pt x="64" y="8"/>
                    </a:lnTo>
                    <a:lnTo>
                      <a:pt x="65"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39" name="Freeform 80">
                <a:extLst>
                  <a:ext uri="{FF2B5EF4-FFF2-40B4-BE49-F238E27FC236}">
                    <a16:creationId xmlns:a16="http://schemas.microsoft.com/office/drawing/2014/main" xmlns="" id="{1BD8E2FF-E179-44AC-BE72-FA2536952573}"/>
                  </a:ext>
                </a:extLst>
              </p:cNvPr>
              <p:cNvSpPr>
                <a:spLocks/>
              </p:cNvSpPr>
              <p:nvPr/>
            </p:nvSpPr>
            <p:spPr bwMode="auto">
              <a:xfrm>
                <a:off x="2759" y="388"/>
                <a:ext cx="26" cy="25"/>
              </a:xfrm>
              <a:custGeom>
                <a:avLst/>
                <a:gdLst>
                  <a:gd name="T0" fmla="*/ 2 w 52"/>
                  <a:gd name="T1" fmla="*/ 1 h 50"/>
                  <a:gd name="T2" fmla="*/ 2 w 52"/>
                  <a:gd name="T3" fmla="*/ 0 h 50"/>
                  <a:gd name="T4" fmla="*/ 2 w 52"/>
                  <a:gd name="T5" fmla="*/ 1 h 50"/>
                  <a:gd name="T6" fmla="*/ 2 w 52"/>
                  <a:gd name="T7" fmla="*/ 1 h 50"/>
                  <a:gd name="T8" fmla="*/ 1 w 52"/>
                  <a:gd name="T9" fmla="*/ 1 h 50"/>
                  <a:gd name="T10" fmla="*/ 1 w 52"/>
                  <a:gd name="T11" fmla="*/ 1 h 50"/>
                  <a:gd name="T12" fmla="*/ 1 w 52"/>
                  <a:gd name="T13" fmla="*/ 1 h 50"/>
                  <a:gd name="T14" fmla="*/ 1 w 52"/>
                  <a:gd name="T15" fmla="*/ 2 h 50"/>
                  <a:gd name="T16" fmla="*/ 0 w 52"/>
                  <a:gd name="T17" fmla="*/ 2 h 50"/>
                  <a:gd name="T18" fmla="*/ 1 w 52"/>
                  <a:gd name="T19" fmla="*/ 2 h 50"/>
                  <a:gd name="T20" fmla="*/ 1 w 52"/>
                  <a:gd name="T21" fmla="*/ 2 h 50"/>
                  <a:gd name="T22" fmla="*/ 1 w 52"/>
                  <a:gd name="T23" fmla="*/ 1 h 50"/>
                  <a:gd name="T24" fmla="*/ 1 w 52"/>
                  <a:gd name="T25" fmla="*/ 1 h 50"/>
                  <a:gd name="T26" fmla="*/ 2 w 52"/>
                  <a:gd name="T27" fmla="*/ 1 h 50"/>
                  <a:gd name="T28" fmla="*/ 2 w 52"/>
                  <a:gd name="T29" fmla="*/ 1 h 50"/>
                  <a:gd name="T30" fmla="*/ 2 w 52"/>
                  <a:gd name="T31" fmla="*/ 1 h 50"/>
                  <a:gd name="T32" fmla="*/ 2 w 52"/>
                  <a:gd name="T33" fmla="*/ 1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0">
                    <a:moveTo>
                      <a:pt x="52" y="2"/>
                    </a:moveTo>
                    <a:lnTo>
                      <a:pt x="50" y="0"/>
                    </a:lnTo>
                    <a:lnTo>
                      <a:pt x="44" y="1"/>
                    </a:lnTo>
                    <a:lnTo>
                      <a:pt x="37" y="4"/>
                    </a:lnTo>
                    <a:lnTo>
                      <a:pt x="28" y="9"/>
                    </a:lnTo>
                    <a:lnTo>
                      <a:pt x="20" y="16"/>
                    </a:lnTo>
                    <a:lnTo>
                      <a:pt x="12" y="26"/>
                    </a:lnTo>
                    <a:lnTo>
                      <a:pt x="5" y="37"/>
                    </a:lnTo>
                    <a:lnTo>
                      <a:pt x="0" y="50"/>
                    </a:lnTo>
                    <a:lnTo>
                      <a:pt x="7" y="44"/>
                    </a:lnTo>
                    <a:lnTo>
                      <a:pt x="15" y="38"/>
                    </a:lnTo>
                    <a:lnTo>
                      <a:pt x="23" y="30"/>
                    </a:lnTo>
                    <a:lnTo>
                      <a:pt x="32" y="23"/>
                    </a:lnTo>
                    <a:lnTo>
                      <a:pt x="40" y="17"/>
                    </a:lnTo>
                    <a:lnTo>
                      <a:pt x="47" y="11"/>
                    </a:lnTo>
                    <a:lnTo>
                      <a:pt x="51" y="6"/>
                    </a:lnTo>
                    <a:lnTo>
                      <a:pt x="52"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40" name="Freeform 81">
                <a:extLst>
                  <a:ext uri="{FF2B5EF4-FFF2-40B4-BE49-F238E27FC236}">
                    <a16:creationId xmlns:a16="http://schemas.microsoft.com/office/drawing/2014/main" xmlns="" id="{F6ED56C0-7B86-4BD7-B6E1-3C96EC791449}"/>
                  </a:ext>
                </a:extLst>
              </p:cNvPr>
              <p:cNvSpPr>
                <a:spLocks/>
              </p:cNvSpPr>
              <p:nvPr/>
            </p:nvSpPr>
            <p:spPr bwMode="auto">
              <a:xfrm>
                <a:off x="2759" y="475"/>
                <a:ext cx="36" cy="27"/>
              </a:xfrm>
              <a:custGeom>
                <a:avLst/>
                <a:gdLst>
                  <a:gd name="T0" fmla="*/ 3 w 71"/>
                  <a:gd name="T1" fmla="*/ 1 h 53"/>
                  <a:gd name="T2" fmla="*/ 3 w 71"/>
                  <a:gd name="T3" fmla="*/ 0 h 53"/>
                  <a:gd name="T4" fmla="*/ 2 w 71"/>
                  <a:gd name="T5" fmla="*/ 1 h 53"/>
                  <a:gd name="T6" fmla="*/ 2 w 71"/>
                  <a:gd name="T7" fmla="*/ 1 h 53"/>
                  <a:gd name="T8" fmla="*/ 2 w 71"/>
                  <a:gd name="T9" fmla="*/ 1 h 53"/>
                  <a:gd name="T10" fmla="*/ 1 w 71"/>
                  <a:gd name="T11" fmla="*/ 1 h 53"/>
                  <a:gd name="T12" fmla="*/ 1 w 71"/>
                  <a:gd name="T13" fmla="*/ 2 h 53"/>
                  <a:gd name="T14" fmla="*/ 1 w 71"/>
                  <a:gd name="T15" fmla="*/ 2 h 53"/>
                  <a:gd name="T16" fmla="*/ 0 w 71"/>
                  <a:gd name="T17" fmla="*/ 2 h 53"/>
                  <a:gd name="T18" fmla="*/ 1 w 71"/>
                  <a:gd name="T19" fmla="*/ 2 h 53"/>
                  <a:gd name="T20" fmla="*/ 1 w 71"/>
                  <a:gd name="T21" fmla="*/ 2 h 53"/>
                  <a:gd name="T22" fmla="*/ 1 w 71"/>
                  <a:gd name="T23" fmla="*/ 2 h 53"/>
                  <a:gd name="T24" fmla="*/ 2 w 71"/>
                  <a:gd name="T25" fmla="*/ 1 h 53"/>
                  <a:gd name="T26" fmla="*/ 2 w 71"/>
                  <a:gd name="T27" fmla="*/ 1 h 53"/>
                  <a:gd name="T28" fmla="*/ 3 w 71"/>
                  <a:gd name="T29" fmla="*/ 1 h 53"/>
                  <a:gd name="T30" fmla="*/ 3 w 71"/>
                  <a:gd name="T31" fmla="*/ 1 h 53"/>
                  <a:gd name="T32" fmla="*/ 3 w 71"/>
                  <a:gd name="T33" fmla="*/ 1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53">
                    <a:moveTo>
                      <a:pt x="71" y="1"/>
                    </a:moveTo>
                    <a:lnTo>
                      <a:pt x="68" y="0"/>
                    </a:lnTo>
                    <a:lnTo>
                      <a:pt x="59" y="2"/>
                    </a:lnTo>
                    <a:lnTo>
                      <a:pt x="48" y="7"/>
                    </a:lnTo>
                    <a:lnTo>
                      <a:pt x="36" y="15"/>
                    </a:lnTo>
                    <a:lnTo>
                      <a:pt x="23" y="23"/>
                    </a:lnTo>
                    <a:lnTo>
                      <a:pt x="13" y="33"/>
                    </a:lnTo>
                    <a:lnTo>
                      <a:pt x="4" y="44"/>
                    </a:lnTo>
                    <a:lnTo>
                      <a:pt x="0" y="53"/>
                    </a:lnTo>
                    <a:lnTo>
                      <a:pt x="7" y="49"/>
                    </a:lnTo>
                    <a:lnTo>
                      <a:pt x="17" y="44"/>
                    </a:lnTo>
                    <a:lnTo>
                      <a:pt x="30" y="37"/>
                    </a:lnTo>
                    <a:lnTo>
                      <a:pt x="43" y="30"/>
                    </a:lnTo>
                    <a:lnTo>
                      <a:pt x="54" y="23"/>
                    </a:lnTo>
                    <a:lnTo>
                      <a:pt x="65" y="15"/>
                    </a:lnTo>
                    <a:lnTo>
                      <a:pt x="70" y="8"/>
                    </a:lnTo>
                    <a:lnTo>
                      <a:pt x="71"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41" name="Freeform 82">
                <a:extLst>
                  <a:ext uri="{FF2B5EF4-FFF2-40B4-BE49-F238E27FC236}">
                    <a16:creationId xmlns:a16="http://schemas.microsoft.com/office/drawing/2014/main" xmlns="" id="{A5E24475-207B-4118-8648-70E96CFC9ED7}"/>
                  </a:ext>
                </a:extLst>
              </p:cNvPr>
              <p:cNvSpPr>
                <a:spLocks/>
              </p:cNvSpPr>
              <p:nvPr/>
            </p:nvSpPr>
            <p:spPr bwMode="auto">
              <a:xfrm>
                <a:off x="2771" y="526"/>
                <a:ext cx="30" cy="20"/>
              </a:xfrm>
              <a:custGeom>
                <a:avLst/>
                <a:gdLst>
                  <a:gd name="T0" fmla="*/ 2 w 60"/>
                  <a:gd name="T1" fmla="*/ 0 h 41"/>
                  <a:gd name="T2" fmla="*/ 2 w 60"/>
                  <a:gd name="T3" fmla="*/ 0 h 41"/>
                  <a:gd name="T4" fmla="*/ 2 w 60"/>
                  <a:gd name="T5" fmla="*/ 0 h 41"/>
                  <a:gd name="T6" fmla="*/ 2 w 60"/>
                  <a:gd name="T7" fmla="*/ 0 h 41"/>
                  <a:gd name="T8" fmla="*/ 1 w 60"/>
                  <a:gd name="T9" fmla="*/ 0 h 41"/>
                  <a:gd name="T10" fmla="*/ 1 w 60"/>
                  <a:gd name="T11" fmla="*/ 0 h 41"/>
                  <a:gd name="T12" fmla="*/ 1 w 60"/>
                  <a:gd name="T13" fmla="*/ 0 h 41"/>
                  <a:gd name="T14" fmla="*/ 1 w 60"/>
                  <a:gd name="T15" fmla="*/ 1 h 41"/>
                  <a:gd name="T16" fmla="*/ 0 w 60"/>
                  <a:gd name="T17" fmla="*/ 1 h 41"/>
                  <a:gd name="T18" fmla="*/ 1 w 60"/>
                  <a:gd name="T19" fmla="*/ 1 h 41"/>
                  <a:gd name="T20" fmla="*/ 1 w 60"/>
                  <a:gd name="T21" fmla="*/ 1 h 41"/>
                  <a:gd name="T22" fmla="*/ 1 w 60"/>
                  <a:gd name="T23" fmla="*/ 0 h 41"/>
                  <a:gd name="T24" fmla="*/ 2 w 60"/>
                  <a:gd name="T25" fmla="*/ 0 h 41"/>
                  <a:gd name="T26" fmla="*/ 2 w 60"/>
                  <a:gd name="T27" fmla="*/ 0 h 41"/>
                  <a:gd name="T28" fmla="*/ 2 w 60"/>
                  <a:gd name="T29" fmla="*/ 0 h 41"/>
                  <a:gd name="T30" fmla="*/ 2 w 60"/>
                  <a:gd name="T31" fmla="*/ 0 h 41"/>
                  <a:gd name="T32" fmla="*/ 2 w 60"/>
                  <a:gd name="T33" fmla="*/ 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0" h="41">
                    <a:moveTo>
                      <a:pt x="60" y="3"/>
                    </a:moveTo>
                    <a:lnTo>
                      <a:pt x="57" y="0"/>
                    </a:lnTo>
                    <a:lnTo>
                      <a:pt x="50" y="1"/>
                    </a:lnTo>
                    <a:lnTo>
                      <a:pt x="39" y="5"/>
                    </a:lnTo>
                    <a:lnTo>
                      <a:pt x="29" y="11"/>
                    </a:lnTo>
                    <a:lnTo>
                      <a:pt x="19" y="19"/>
                    </a:lnTo>
                    <a:lnTo>
                      <a:pt x="9" y="27"/>
                    </a:lnTo>
                    <a:lnTo>
                      <a:pt x="3" y="34"/>
                    </a:lnTo>
                    <a:lnTo>
                      <a:pt x="0" y="41"/>
                    </a:lnTo>
                    <a:lnTo>
                      <a:pt x="6" y="37"/>
                    </a:lnTo>
                    <a:lnTo>
                      <a:pt x="14" y="34"/>
                    </a:lnTo>
                    <a:lnTo>
                      <a:pt x="23" y="29"/>
                    </a:lnTo>
                    <a:lnTo>
                      <a:pt x="34" y="23"/>
                    </a:lnTo>
                    <a:lnTo>
                      <a:pt x="43" y="18"/>
                    </a:lnTo>
                    <a:lnTo>
                      <a:pt x="51" y="13"/>
                    </a:lnTo>
                    <a:lnTo>
                      <a:pt x="58" y="7"/>
                    </a:lnTo>
                    <a:lnTo>
                      <a:pt x="6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42" name="Freeform 83">
                <a:extLst>
                  <a:ext uri="{FF2B5EF4-FFF2-40B4-BE49-F238E27FC236}">
                    <a16:creationId xmlns:a16="http://schemas.microsoft.com/office/drawing/2014/main" xmlns="" id="{13B2477D-B0AC-42D9-A18E-D5E0BBA5A990}"/>
                  </a:ext>
                </a:extLst>
              </p:cNvPr>
              <p:cNvSpPr>
                <a:spLocks/>
              </p:cNvSpPr>
              <p:nvPr/>
            </p:nvSpPr>
            <p:spPr bwMode="auto">
              <a:xfrm>
                <a:off x="2760" y="370"/>
                <a:ext cx="4" cy="31"/>
              </a:xfrm>
              <a:custGeom>
                <a:avLst/>
                <a:gdLst>
                  <a:gd name="T0" fmla="*/ 1 w 8"/>
                  <a:gd name="T1" fmla="*/ 2 h 61"/>
                  <a:gd name="T2" fmla="*/ 1 w 8"/>
                  <a:gd name="T3" fmla="*/ 2 h 61"/>
                  <a:gd name="T4" fmla="*/ 0 w 8"/>
                  <a:gd name="T5" fmla="*/ 1 h 61"/>
                  <a:gd name="T6" fmla="*/ 0 w 8"/>
                  <a:gd name="T7" fmla="*/ 1 h 61"/>
                  <a:gd name="T8" fmla="*/ 1 w 8"/>
                  <a:gd name="T9" fmla="*/ 0 h 61"/>
                  <a:gd name="T10" fmla="*/ 1 w 8"/>
                  <a:gd name="T11" fmla="*/ 1 h 61"/>
                  <a:gd name="T12" fmla="*/ 1 w 8"/>
                  <a:gd name="T13" fmla="*/ 1 h 61"/>
                  <a:gd name="T14" fmla="*/ 1 w 8"/>
                  <a:gd name="T15" fmla="*/ 2 h 61"/>
                  <a:gd name="T16" fmla="*/ 1 w 8"/>
                  <a:gd name="T17" fmla="*/ 2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61">
                    <a:moveTo>
                      <a:pt x="4" y="61"/>
                    </a:moveTo>
                    <a:lnTo>
                      <a:pt x="3" y="48"/>
                    </a:lnTo>
                    <a:lnTo>
                      <a:pt x="0" y="27"/>
                    </a:lnTo>
                    <a:lnTo>
                      <a:pt x="0" y="8"/>
                    </a:lnTo>
                    <a:lnTo>
                      <a:pt x="4" y="0"/>
                    </a:lnTo>
                    <a:lnTo>
                      <a:pt x="8" y="9"/>
                    </a:lnTo>
                    <a:lnTo>
                      <a:pt x="8" y="27"/>
                    </a:lnTo>
                    <a:lnTo>
                      <a:pt x="6" y="46"/>
                    </a:lnTo>
                    <a:lnTo>
                      <a:pt x="4" y="6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43" name="Freeform 84">
                <a:extLst>
                  <a:ext uri="{FF2B5EF4-FFF2-40B4-BE49-F238E27FC236}">
                    <a16:creationId xmlns:a16="http://schemas.microsoft.com/office/drawing/2014/main" xmlns="" id="{22B55192-462B-4A2A-BD48-CEF733DCAC6A}"/>
                  </a:ext>
                </a:extLst>
              </p:cNvPr>
              <p:cNvSpPr>
                <a:spLocks/>
              </p:cNvSpPr>
              <p:nvPr/>
            </p:nvSpPr>
            <p:spPr bwMode="auto">
              <a:xfrm>
                <a:off x="2726" y="392"/>
                <a:ext cx="32" cy="43"/>
              </a:xfrm>
              <a:custGeom>
                <a:avLst/>
                <a:gdLst>
                  <a:gd name="T0" fmla="*/ 2 w 65"/>
                  <a:gd name="T1" fmla="*/ 3 h 85"/>
                  <a:gd name="T2" fmla="*/ 1 w 65"/>
                  <a:gd name="T3" fmla="*/ 3 h 85"/>
                  <a:gd name="T4" fmla="*/ 1 w 65"/>
                  <a:gd name="T5" fmla="*/ 2 h 85"/>
                  <a:gd name="T6" fmla="*/ 1 w 65"/>
                  <a:gd name="T7" fmla="*/ 2 h 85"/>
                  <a:gd name="T8" fmla="*/ 1 w 65"/>
                  <a:gd name="T9" fmla="*/ 1 h 85"/>
                  <a:gd name="T10" fmla="*/ 0 w 65"/>
                  <a:gd name="T11" fmla="*/ 1 h 85"/>
                  <a:gd name="T12" fmla="*/ 0 w 65"/>
                  <a:gd name="T13" fmla="*/ 1 h 85"/>
                  <a:gd name="T14" fmla="*/ 0 w 65"/>
                  <a:gd name="T15" fmla="*/ 0 h 85"/>
                  <a:gd name="T16" fmla="*/ 0 w 65"/>
                  <a:gd name="T17" fmla="*/ 1 h 85"/>
                  <a:gd name="T18" fmla="*/ 0 w 65"/>
                  <a:gd name="T19" fmla="*/ 1 h 85"/>
                  <a:gd name="T20" fmla="*/ 0 w 65"/>
                  <a:gd name="T21" fmla="*/ 1 h 85"/>
                  <a:gd name="T22" fmla="*/ 0 w 65"/>
                  <a:gd name="T23" fmla="*/ 1 h 85"/>
                  <a:gd name="T24" fmla="*/ 0 w 65"/>
                  <a:gd name="T25" fmla="*/ 2 h 85"/>
                  <a:gd name="T26" fmla="*/ 1 w 65"/>
                  <a:gd name="T27" fmla="*/ 2 h 85"/>
                  <a:gd name="T28" fmla="*/ 1 w 65"/>
                  <a:gd name="T29" fmla="*/ 3 h 85"/>
                  <a:gd name="T30" fmla="*/ 1 w 65"/>
                  <a:gd name="T31" fmla="*/ 3 h 85"/>
                  <a:gd name="T32" fmla="*/ 2 w 65"/>
                  <a:gd name="T33" fmla="*/ 3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85">
                    <a:moveTo>
                      <a:pt x="65" y="85"/>
                    </a:moveTo>
                    <a:lnTo>
                      <a:pt x="60" y="75"/>
                    </a:lnTo>
                    <a:lnTo>
                      <a:pt x="53" y="62"/>
                    </a:lnTo>
                    <a:lnTo>
                      <a:pt x="44" y="46"/>
                    </a:lnTo>
                    <a:lnTo>
                      <a:pt x="34" y="31"/>
                    </a:lnTo>
                    <a:lnTo>
                      <a:pt x="23" y="16"/>
                    </a:lnTo>
                    <a:lnTo>
                      <a:pt x="14" y="6"/>
                    </a:lnTo>
                    <a:lnTo>
                      <a:pt x="6" y="0"/>
                    </a:lnTo>
                    <a:lnTo>
                      <a:pt x="1" y="1"/>
                    </a:lnTo>
                    <a:lnTo>
                      <a:pt x="0" y="8"/>
                    </a:lnTo>
                    <a:lnTo>
                      <a:pt x="6" y="17"/>
                    </a:lnTo>
                    <a:lnTo>
                      <a:pt x="15" y="29"/>
                    </a:lnTo>
                    <a:lnTo>
                      <a:pt x="27" y="41"/>
                    </a:lnTo>
                    <a:lnTo>
                      <a:pt x="38" y="54"/>
                    </a:lnTo>
                    <a:lnTo>
                      <a:pt x="50" y="66"/>
                    </a:lnTo>
                    <a:lnTo>
                      <a:pt x="59" y="76"/>
                    </a:lnTo>
                    <a:lnTo>
                      <a:pt x="65" y="8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44" name="Freeform 85">
                <a:extLst>
                  <a:ext uri="{FF2B5EF4-FFF2-40B4-BE49-F238E27FC236}">
                    <a16:creationId xmlns:a16="http://schemas.microsoft.com/office/drawing/2014/main" xmlns="" id="{8F8523E5-38D7-46EA-ADCA-98AA0BCFD110}"/>
                  </a:ext>
                </a:extLst>
              </p:cNvPr>
              <p:cNvSpPr>
                <a:spLocks/>
              </p:cNvSpPr>
              <p:nvPr/>
            </p:nvSpPr>
            <p:spPr bwMode="auto">
              <a:xfrm>
                <a:off x="2724" y="410"/>
                <a:ext cx="34" cy="38"/>
              </a:xfrm>
              <a:custGeom>
                <a:avLst/>
                <a:gdLst>
                  <a:gd name="T0" fmla="*/ 3 w 68"/>
                  <a:gd name="T1" fmla="*/ 2 h 77"/>
                  <a:gd name="T2" fmla="*/ 2 w 68"/>
                  <a:gd name="T3" fmla="*/ 2 h 77"/>
                  <a:gd name="T4" fmla="*/ 2 w 68"/>
                  <a:gd name="T5" fmla="*/ 1 h 77"/>
                  <a:gd name="T6" fmla="*/ 2 w 68"/>
                  <a:gd name="T7" fmla="*/ 1 h 77"/>
                  <a:gd name="T8" fmla="*/ 1 w 68"/>
                  <a:gd name="T9" fmla="*/ 0 h 77"/>
                  <a:gd name="T10" fmla="*/ 1 w 68"/>
                  <a:gd name="T11" fmla="*/ 0 h 77"/>
                  <a:gd name="T12" fmla="*/ 1 w 68"/>
                  <a:gd name="T13" fmla="*/ 0 h 77"/>
                  <a:gd name="T14" fmla="*/ 1 w 68"/>
                  <a:gd name="T15" fmla="*/ 0 h 77"/>
                  <a:gd name="T16" fmla="*/ 0 w 68"/>
                  <a:gd name="T17" fmla="*/ 0 h 77"/>
                  <a:gd name="T18" fmla="*/ 1 w 68"/>
                  <a:gd name="T19" fmla="*/ 0 h 77"/>
                  <a:gd name="T20" fmla="*/ 1 w 68"/>
                  <a:gd name="T21" fmla="*/ 0 h 77"/>
                  <a:gd name="T22" fmla="*/ 1 w 68"/>
                  <a:gd name="T23" fmla="*/ 0 h 77"/>
                  <a:gd name="T24" fmla="*/ 1 w 68"/>
                  <a:gd name="T25" fmla="*/ 1 h 77"/>
                  <a:gd name="T26" fmla="*/ 2 w 68"/>
                  <a:gd name="T27" fmla="*/ 1 h 77"/>
                  <a:gd name="T28" fmla="*/ 2 w 68"/>
                  <a:gd name="T29" fmla="*/ 1 h 77"/>
                  <a:gd name="T30" fmla="*/ 2 w 68"/>
                  <a:gd name="T31" fmla="*/ 2 h 77"/>
                  <a:gd name="T32" fmla="*/ 3 w 68"/>
                  <a:gd name="T33" fmla="*/ 2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77">
                    <a:moveTo>
                      <a:pt x="68" y="77"/>
                    </a:moveTo>
                    <a:lnTo>
                      <a:pt x="62" y="68"/>
                    </a:lnTo>
                    <a:lnTo>
                      <a:pt x="53" y="55"/>
                    </a:lnTo>
                    <a:lnTo>
                      <a:pt x="43" y="41"/>
                    </a:lnTo>
                    <a:lnTo>
                      <a:pt x="31" y="26"/>
                    </a:lnTo>
                    <a:lnTo>
                      <a:pt x="21" y="13"/>
                    </a:lnTo>
                    <a:lnTo>
                      <a:pt x="10" y="4"/>
                    </a:lnTo>
                    <a:lnTo>
                      <a:pt x="3" y="0"/>
                    </a:lnTo>
                    <a:lnTo>
                      <a:pt x="0" y="2"/>
                    </a:lnTo>
                    <a:lnTo>
                      <a:pt x="1" y="9"/>
                    </a:lnTo>
                    <a:lnTo>
                      <a:pt x="8" y="19"/>
                    </a:lnTo>
                    <a:lnTo>
                      <a:pt x="18" y="30"/>
                    </a:lnTo>
                    <a:lnTo>
                      <a:pt x="31" y="41"/>
                    </a:lnTo>
                    <a:lnTo>
                      <a:pt x="43" y="53"/>
                    </a:lnTo>
                    <a:lnTo>
                      <a:pt x="54" y="63"/>
                    </a:lnTo>
                    <a:lnTo>
                      <a:pt x="63" y="71"/>
                    </a:lnTo>
                    <a:lnTo>
                      <a:pt x="68" y="7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45" name="Freeform 86">
                <a:extLst>
                  <a:ext uri="{FF2B5EF4-FFF2-40B4-BE49-F238E27FC236}">
                    <a16:creationId xmlns:a16="http://schemas.microsoft.com/office/drawing/2014/main" xmlns="" id="{CABB32EC-3A6D-4C25-8FDF-4CE855E3386E}"/>
                  </a:ext>
                </a:extLst>
              </p:cNvPr>
              <p:cNvSpPr>
                <a:spLocks/>
              </p:cNvSpPr>
              <p:nvPr/>
            </p:nvSpPr>
            <p:spPr bwMode="auto">
              <a:xfrm>
                <a:off x="2722" y="431"/>
                <a:ext cx="36" cy="35"/>
              </a:xfrm>
              <a:custGeom>
                <a:avLst/>
                <a:gdLst>
                  <a:gd name="T0" fmla="*/ 2 w 73"/>
                  <a:gd name="T1" fmla="*/ 3 h 70"/>
                  <a:gd name="T2" fmla="*/ 2 w 73"/>
                  <a:gd name="T3" fmla="*/ 2 h 70"/>
                  <a:gd name="T4" fmla="*/ 1 w 73"/>
                  <a:gd name="T5" fmla="*/ 2 h 70"/>
                  <a:gd name="T6" fmla="*/ 1 w 73"/>
                  <a:gd name="T7" fmla="*/ 2 h 70"/>
                  <a:gd name="T8" fmla="*/ 1 w 73"/>
                  <a:gd name="T9" fmla="*/ 1 h 70"/>
                  <a:gd name="T10" fmla="*/ 0 w 73"/>
                  <a:gd name="T11" fmla="*/ 1 h 70"/>
                  <a:gd name="T12" fmla="*/ 0 w 73"/>
                  <a:gd name="T13" fmla="*/ 1 h 70"/>
                  <a:gd name="T14" fmla="*/ 0 w 73"/>
                  <a:gd name="T15" fmla="*/ 0 h 70"/>
                  <a:gd name="T16" fmla="*/ 0 w 73"/>
                  <a:gd name="T17" fmla="*/ 1 h 70"/>
                  <a:gd name="T18" fmla="*/ 0 w 73"/>
                  <a:gd name="T19" fmla="*/ 1 h 70"/>
                  <a:gd name="T20" fmla="*/ 0 w 73"/>
                  <a:gd name="T21" fmla="*/ 1 h 70"/>
                  <a:gd name="T22" fmla="*/ 0 w 73"/>
                  <a:gd name="T23" fmla="*/ 1 h 70"/>
                  <a:gd name="T24" fmla="*/ 1 w 73"/>
                  <a:gd name="T25" fmla="*/ 2 h 70"/>
                  <a:gd name="T26" fmla="*/ 1 w 73"/>
                  <a:gd name="T27" fmla="*/ 2 h 70"/>
                  <a:gd name="T28" fmla="*/ 1 w 73"/>
                  <a:gd name="T29" fmla="*/ 2 h 70"/>
                  <a:gd name="T30" fmla="*/ 2 w 73"/>
                  <a:gd name="T31" fmla="*/ 2 h 70"/>
                  <a:gd name="T32" fmla="*/ 2 w 73"/>
                  <a:gd name="T33" fmla="*/ 3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3" h="70">
                    <a:moveTo>
                      <a:pt x="73" y="70"/>
                    </a:moveTo>
                    <a:lnTo>
                      <a:pt x="66" y="60"/>
                    </a:lnTo>
                    <a:lnTo>
                      <a:pt x="57" y="47"/>
                    </a:lnTo>
                    <a:lnTo>
                      <a:pt x="45" y="33"/>
                    </a:lnTo>
                    <a:lnTo>
                      <a:pt x="33" y="22"/>
                    </a:lnTo>
                    <a:lnTo>
                      <a:pt x="21" y="12"/>
                    </a:lnTo>
                    <a:lnTo>
                      <a:pt x="11" y="3"/>
                    </a:lnTo>
                    <a:lnTo>
                      <a:pt x="4" y="0"/>
                    </a:lnTo>
                    <a:lnTo>
                      <a:pt x="0" y="2"/>
                    </a:lnTo>
                    <a:lnTo>
                      <a:pt x="3" y="8"/>
                    </a:lnTo>
                    <a:lnTo>
                      <a:pt x="10" y="16"/>
                    </a:lnTo>
                    <a:lnTo>
                      <a:pt x="20" y="25"/>
                    </a:lnTo>
                    <a:lnTo>
                      <a:pt x="33" y="35"/>
                    </a:lnTo>
                    <a:lnTo>
                      <a:pt x="45" y="45"/>
                    </a:lnTo>
                    <a:lnTo>
                      <a:pt x="58" y="54"/>
                    </a:lnTo>
                    <a:lnTo>
                      <a:pt x="67" y="63"/>
                    </a:lnTo>
                    <a:lnTo>
                      <a:pt x="73"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46" name="Freeform 87">
                <a:extLst>
                  <a:ext uri="{FF2B5EF4-FFF2-40B4-BE49-F238E27FC236}">
                    <a16:creationId xmlns:a16="http://schemas.microsoft.com/office/drawing/2014/main" xmlns="" id="{605C3460-1249-4C12-ABD2-1994AEACEB20}"/>
                  </a:ext>
                </a:extLst>
              </p:cNvPr>
              <p:cNvSpPr>
                <a:spLocks/>
              </p:cNvSpPr>
              <p:nvPr/>
            </p:nvSpPr>
            <p:spPr bwMode="auto">
              <a:xfrm>
                <a:off x="2727" y="456"/>
                <a:ext cx="34" cy="26"/>
              </a:xfrm>
              <a:custGeom>
                <a:avLst/>
                <a:gdLst>
                  <a:gd name="T0" fmla="*/ 2 w 69"/>
                  <a:gd name="T1" fmla="*/ 1 h 53"/>
                  <a:gd name="T2" fmla="*/ 1 w 69"/>
                  <a:gd name="T3" fmla="*/ 1 h 53"/>
                  <a:gd name="T4" fmla="*/ 1 w 69"/>
                  <a:gd name="T5" fmla="*/ 1 h 53"/>
                  <a:gd name="T6" fmla="*/ 1 w 69"/>
                  <a:gd name="T7" fmla="*/ 0 h 53"/>
                  <a:gd name="T8" fmla="*/ 0 w 69"/>
                  <a:gd name="T9" fmla="*/ 0 h 53"/>
                  <a:gd name="T10" fmla="*/ 0 w 69"/>
                  <a:gd name="T11" fmla="*/ 0 h 53"/>
                  <a:gd name="T12" fmla="*/ 0 w 69"/>
                  <a:gd name="T13" fmla="*/ 0 h 53"/>
                  <a:gd name="T14" fmla="*/ 0 w 69"/>
                  <a:gd name="T15" fmla="*/ 0 h 53"/>
                  <a:gd name="T16" fmla="*/ 0 w 69"/>
                  <a:gd name="T17" fmla="*/ 0 h 53"/>
                  <a:gd name="T18" fmla="*/ 0 w 69"/>
                  <a:gd name="T19" fmla="*/ 0 h 53"/>
                  <a:gd name="T20" fmla="*/ 0 w 69"/>
                  <a:gd name="T21" fmla="*/ 0 h 53"/>
                  <a:gd name="T22" fmla="*/ 0 w 69"/>
                  <a:gd name="T23" fmla="*/ 0 h 53"/>
                  <a:gd name="T24" fmla="*/ 0 w 69"/>
                  <a:gd name="T25" fmla="*/ 0 h 53"/>
                  <a:gd name="T26" fmla="*/ 1 w 69"/>
                  <a:gd name="T27" fmla="*/ 1 h 53"/>
                  <a:gd name="T28" fmla="*/ 1 w 69"/>
                  <a:gd name="T29" fmla="*/ 1 h 53"/>
                  <a:gd name="T30" fmla="*/ 1 w 69"/>
                  <a:gd name="T31" fmla="*/ 1 h 53"/>
                  <a:gd name="T32" fmla="*/ 2 w 69"/>
                  <a:gd name="T33" fmla="*/ 1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53">
                    <a:moveTo>
                      <a:pt x="69" y="53"/>
                    </a:moveTo>
                    <a:lnTo>
                      <a:pt x="62" y="45"/>
                    </a:lnTo>
                    <a:lnTo>
                      <a:pt x="53" y="35"/>
                    </a:lnTo>
                    <a:lnTo>
                      <a:pt x="41" y="24"/>
                    </a:lnTo>
                    <a:lnTo>
                      <a:pt x="30" y="15"/>
                    </a:lnTo>
                    <a:lnTo>
                      <a:pt x="19" y="6"/>
                    </a:lnTo>
                    <a:lnTo>
                      <a:pt x="9" y="1"/>
                    </a:lnTo>
                    <a:lnTo>
                      <a:pt x="2" y="0"/>
                    </a:lnTo>
                    <a:lnTo>
                      <a:pt x="0" y="4"/>
                    </a:lnTo>
                    <a:lnTo>
                      <a:pt x="2" y="11"/>
                    </a:lnTo>
                    <a:lnTo>
                      <a:pt x="8" y="18"/>
                    </a:lnTo>
                    <a:lnTo>
                      <a:pt x="18" y="24"/>
                    </a:lnTo>
                    <a:lnTo>
                      <a:pt x="30" y="30"/>
                    </a:lnTo>
                    <a:lnTo>
                      <a:pt x="41" y="35"/>
                    </a:lnTo>
                    <a:lnTo>
                      <a:pt x="53" y="41"/>
                    </a:lnTo>
                    <a:lnTo>
                      <a:pt x="62" y="47"/>
                    </a:lnTo>
                    <a:lnTo>
                      <a:pt x="69" y="5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47" name="Freeform 88">
                <a:extLst>
                  <a:ext uri="{FF2B5EF4-FFF2-40B4-BE49-F238E27FC236}">
                    <a16:creationId xmlns:a16="http://schemas.microsoft.com/office/drawing/2014/main" xmlns="" id="{A636EF94-6007-47A1-A2A2-D9C551E00ACF}"/>
                  </a:ext>
                </a:extLst>
              </p:cNvPr>
              <p:cNvSpPr>
                <a:spLocks/>
              </p:cNvSpPr>
              <p:nvPr/>
            </p:nvSpPr>
            <p:spPr bwMode="auto">
              <a:xfrm>
                <a:off x="2729" y="477"/>
                <a:ext cx="33" cy="24"/>
              </a:xfrm>
              <a:custGeom>
                <a:avLst/>
                <a:gdLst>
                  <a:gd name="T0" fmla="*/ 2 w 67"/>
                  <a:gd name="T1" fmla="*/ 1 h 49"/>
                  <a:gd name="T2" fmla="*/ 1 w 67"/>
                  <a:gd name="T3" fmla="*/ 1 h 49"/>
                  <a:gd name="T4" fmla="*/ 1 w 67"/>
                  <a:gd name="T5" fmla="*/ 1 h 49"/>
                  <a:gd name="T6" fmla="*/ 1 w 67"/>
                  <a:gd name="T7" fmla="*/ 0 h 49"/>
                  <a:gd name="T8" fmla="*/ 0 w 67"/>
                  <a:gd name="T9" fmla="*/ 0 h 49"/>
                  <a:gd name="T10" fmla="*/ 0 w 67"/>
                  <a:gd name="T11" fmla="*/ 0 h 49"/>
                  <a:gd name="T12" fmla="*/ 0 w 67"/>
                  <a:gd name="T13" fmla="*/ 0 h 49"/>
                  <a:gd name="T14" fmla="*/ 0 w 67"/>
                  <a:gd name="T15" fmla="*/ 0 h 49"/>
                  <a:gd name="T16" fmla="*/ 0 w 67"/>
                  <a:gd name="T17" fmla="*/ 0 h 49"/>
                  <a:gd name="T18" fmla="*/ 0 w 67"/>
                  <a:gd name="T19" fmla="*/ 0 h 49"/>
                  <a:gd name="T20" fmla="*/ 0 w 67"/>
                  <a:gd name="T21" fmla="*/ 0 h 49"/>
                  <a:gd name="T22" fmla="*/ 0 w 67"/>
                  <a:gd name="T23" fmla="*/ 0 h 49"/>
                  <a:gd name="T24" fmla="*/ 0 w 67"/>
                  <a:gd name="T25" fmla="*/ 0 h 49"/>
                  <a:gd name="T26" fmla="*/ 1 w 67"/>
                  <a:gd name="T27" fmla="*/ 1 h 49"/>
                  <a:gd name="T28" fmla="*/ 1 w 67"/>
                  <a:gd name="T29" fmla="*/ 1 h 49"/>
                  <a:gd name="T30" fmla="*/ 1 w 67"/>
                  <a:gd name="T31" fmla="*/ 1 h 49"/>
                  <a:gd name="T32" fmla="*/ 2 w 67"/>
                  <a:gd name="T33" fmla="*/ 1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49">
                    <a:moveTo>
                      <a:pt x="67" y="49"/>
                    </a:moveTo>
                    <a:lnTo>
                      <a:pt x="61" y="43"/>
                    </a:lnTo>
                    <a:lnTo>
                      <a:pt x="51" y="34"/>
                    </a:lnTo>
                    <a:lnTo>
                      <a:pt x="39" y="25"/>
                    </a:lnTo>
                    <a:lnTo>
                      <a:pt x="28" y="14"/>
                    </a:lnTo>
                    <a:lnTo>
                      <a:pt x="16" y="7"/>
                    </a:lnTo>
                    <a:lnTo>
                      <a:pt x="7" y="2"/>
                    </a:lnTo>
                    <a:lnTo>
                      <a:pt x="1" y="0"/>
                    </a:lnTo>
                    <a:lnTo>
                      <a:pt x="0" y="5"/>
                    </a:lnTo>
                    <a:lnTo>
                      <a:pt x="4" y="12"/>
                    </a:lnTo>
                    <a:lnTo>
                      <a:pt x="11" y="19"/>
                    </a:lnTo>
                    <a:lnTo>
                      <a:pt x="20" y="26"/>
                    </a:lnTo>
                    <a:lnTo>
                      <a:pt x="31" y="31"/>
                    </a:lnTo>
                    <a:lnTo>
                      <a:pt x="43" y="37"/>
                    </a:lnTo>
                    <a:lnTo>
                      <a:pt x="53" y="42"/>
                    </a:lnTo>
                    <a:lnTo>
                      <a:pt x="62" y="45"/>
                    </a:lnTo>
                    <a:lnTo>
                      <a:pt x="67" y="4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48" name="Freeform 89">
                <a:extLst>
                  <a:ext uri="{FF2B5EF4-FFF2-40B4-BE49-F238E27FC236}">
                    <a16:creationId xmlns:a16="http://schemas.microsoft.com/office/drawing/2014/main" xmlns="" id="{FA28EBA3-3BAD-404D-9257-6F2363D65107}"/>
                  </a:ext>
                </a:extLst>
              </p:cNvPr>
              <p:cNvSpPr>
                <a:spLocks/>
              </p:cNvSpPr>
              <p:nvPr/>
            </p:nvSpPr>
            <p:spPr bwMode="auto">
              <a:xfrm>
                <a:off x="2736" y="506"/>
                <a:ext cx="29" cy="13"/>
              </a:xfrm>
              <a:custGeom>
                <a:avLst/>
                <a:gdLst>
                  <a:gd name="T0" fmla="*/ 1 w 59"/>
                  <a:gd name="T1" fmla="*/ 1 h 25"/>
                  <a:gd name="T2" fmla="*/ 1 w 59"/>
                  <a:gd name="T3" fmla="*/ 1 h 25"/>
                  <a:gd name="T4" fmla="*/ 1 w 59"/>
                  <a:gd name="T5" fmla="*/ 1 h 25"/>
                  <a:gd name="T6" fmla="*/ 1 w 59"/>
                  <a:gd name="T7" fmla="*/ 1 h 25"/>
                  <a:gd name="T8" fmla="*/ 0 w 59"/>
                  <a:gd name="T9" fmla="*/ 1 h 25"/>
                  <a:gd name="T10" fmla="*/ 0 w 59"/>
                  <a:gd name="T11" fmla="*/ 0 h 25"/>
                  <a:gd name="T12" fmla="*/ 0 w 59"/>
                  <a:gd name="T13" fmla="*/ 0 h 25"/>
                  <a:gd name="T14" fmla="*/ 0 w 59"/>
                  <a:gd name="T15" fmla="*/ 1 h 25"/>
                  <a:gd name="T16" fmla="*/ 0 w 59"/>
                  <a:gd name="T17" fmla="*/ 1 h 25"/>
                  <a:gd name="T18" fmla="*/ 0 w 59"/>
                  <a:gd name="T19" fmla="*/ 1 h 25"/>
                  <a:gd name="T20" fmla="*/ 0 w 59"/>
                  <a:gd name="T21" fmla="*/ 1 h 25"/>
                  <a:gd name="T22" fmla="*/ 0 w 59"/>
                  <a:gd name="T23" fmla="*/ 1 h 25"/>
                  <a:gd name="T24" fmla="*/ 0 w 59"/>
                  <a:gd name="T25" fmla="*/ 1 h 25"/>
                  <a:gd name="T26" fmla="*/ 1 w 59"/>
                  <a:gd name="T27" fmla="*/ 1 h 25"/>
                  <a:gd name="T28" fmla="*/ 1 w 59"/>
                  <a:gd name="T29" fmla="*/ 1 h 25"/>
                  <a:gd name="T30" fmla="*/ 1 w 59"/>
                  <a:gd name="T31" fmla="*/ 1 h 25"/>
                  <a:gd name="T32" fmla="*/ 1 w 59"/>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25">
                    <a:moveTo>
                      <a:pt x="59" y="25"/>
                    </a:moveTo>
                    <a:lnTo>
                      <a:pt x="52" y="20"/>
                    </a:lnTo>
                    <a:lnTo>
                      <a:pt x="43" y="14"/>
                    </a:lnTo>
                    <a:lnTo>
                      <a:pt x="32" y="8"/>
                    </a:lnTo>
                    <a:lnTo>
                      <a:pt x="23" y="3"/>
                    </a:lnTo>
                    <a:lnTo>
                      <a:pt x="14" y="0"/>
                    </a:lnTo>
                    <a:lnTo>
                      <a:pt x="7" y="0"/>
                    </a:lnTo>
                    <a:lnTo>
                      <a:pt x="1" y="1"/>
                    </a:lnTo>
                    <a:lnTo>
                      <a:pt x="0" y="7"/>
                    </a:lnTo>
                    <a:lnTo>
                      <a:pt x="2" y="13"/>
                    </a:lnTo>
                    <a:lnTo>
                      <a:pt x="8" y="17"/>
                    </a:lnTo>
                    <a:lnTo>
                      <a:pt x="16" y="20"/>
                    </a:lnTo>
                    <a:lnTo>
                      <a:pt x="25" y="21"/>
                    </a:lnTo>
                    <a:lnTo>
                      <a:pt x="35" y="21"/>
                    </a:lnTo>
                    <a:lnTo>
                      <a:pt x="45" y="22"/>
                    </a:lnTo>
                    <a:lnTo>
                      <a:pt x="53" y="23"/>
                    </a:lnTo>
                    <a:lnTo>
                      <a:pt x="59" y="2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49" name="Freeform 90">
                <a:extLst>
                  <a:ext uri="{FF2B5EF4-FFF2-40B4-BE49-F238E27FC236}">
                    <a16:creationId xmlns:a16="http://schemas.microsoft.com/office/drawing/2014/main" xmlns="" id="{E616A94E-8A8B-4F0A-ABF8-3B4FE797E96D}"/>
                  </a:ext>
                </a:extLst>
              </p:cNvPr>
              <p:cNvSpPr>
                <a:spLocks/>
              </p:cNvSpPr>
              <p:nvPr/>
            </p:nvSpPr>
            <p:spPr bwMode="auto">
              <a:xfrm>
                <a:off x="2743" y="526"/>
                <a:ext cx="26" cy="6"/>
              </a:xfrm>
              <a:custGeom>
                <a:avLst/>
                <a:gdLst>
                  <a:gd name="T0" fmla="*/ 2 w 52"/>
                  <a:gd name="T1" fmla="*/ 0 h 13"/>
                  <a:gd name="T2" fmla="*/ 2 w 52"/>
                  <a:gd name="T3" fmla="*/ 0 h 13"/>
                  <a:gd name="T4" fmla="*/ 2 w 52"/>
                  <a:gd name="T5" fmla="*/ 0 h 13"/>
                  <a:gd name="T6" fmla="*/ 1 w 52"/>
                  <a:gd name="T7" fmla="*/ 0 h 13"/>
                  <a:gd name="T8" fmla="*/ 1 w 52"/>
                  <a:gd name="T9" fmla="*/ 0 h 13"/>
                  <a:gd name="T10" fmla="*/ 1 w 52"/>
                  <a:gd name="T11" fmla="*/ 0 h 13"/>
                  <a:gd name="T12" fmla="*/ 1 w 52"/>
                  <a:gd name="T13" fmla="*/ 0 h 13"/>
                  <a:gd name="T14" fmla="*/ 1 w 52"/>
                  <a:gd name="T15" fmla="*/ 0 h 13"/>
                  <a:gd name="T16" fmla="*/ 0 w 52"/>
                  <a:gd name="T17" fmla="*/ 0 h 13"/>
                  <a:gd name="T18" fmla="*/ 1 w 52"/>
                  <a:gd name="T19" fmla="*/ 0 h 13"/>
                  <a:gd name="T20" fmla="*/ 1 w 52"/>
                  <a:gd name="T21" fmla="*/ 0 h 13"/>
                  <a:gd name="T22" fmla="*/ 1 w 52"/>
                  <a:gd name="T23" fmla="*/ 0 h 13"/>
                  <a:gd name="T24" fmla="*/ 1 w 52"/>
                  <a:gd name="T25" fmla="*/ 0 h 13"/>
                  <a:gd name="T26" fmla="*/ 1 w 52"/>
                  <a:gd name="T27" fmla="*/ 0 h 13"/>
                  <a:gd name="T28" fmla="*/ 2 w 52"/>
                  <a:gd name="T29" fmla="*/ 0 h 13"/>
                  <a:gd name="T30" fmla="*/ 2 w 52"/>
                  <a:gd name="T31" fmla="*/ 0 h 13"/>
                  <a:gd name="T32" fmla="*/ 2 w 52"/>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3">
                    <a:moveTo>
                      <a:pt x="52" y="13"/>
                    </a:moveTo>
                    <a:lnTo>
                      <a:pt x="46" y="11"/>
                    </a:lnTo>
                    <a:lnTo>
                      <a:pt x="38" y="7"/>
                    </a:lnTo>
                    <a:lnTo>
                      <a:pt x="30" y="4"/>
                    </a:lnTo>
                    <a:lnTo>
                      <a:pt x="21" y="1"/>
                    </a:lnTo>
                    <a:lnTo>
                      <a:pt x="12" y="0"/>
                    </a:lnTo>
                    <a:lnTo>
                      <a:pt x="6" y="0"/>
                    </a:lnTo>
                    <a:lnTo>
                      <a:pt x="1" y="1"/>
                    </a:lnTo>
                    <a:lnTo>
                      <a:pt x="0" y="6"/>
                    </a:lnTo>
                    <a:lnTo>
                      <a:pt x="2" y="10"/>
                    </a:lnTo>
                    <a:lnTo>
                      <a:pt x="7" y="12"/>
                    </a:lnTo>
                    <a:lnTo>
                      <a:pt x="12" y="13"/>
                    </a:lnTo>
                    <a:lnTo>
                      <a:pt x="21" y="13"/>
                    </a:lnTo>
                    <a:lnTo>
                      <a:pt x="29" y="12"/>
                    </a:lnTo>
                    <a:lnTo>
                      <a:pt x="37" y="12"/>
                    </a:lnTo>
                    <a:lnTo>
                      <a:pt x="45" y="12"/>
                    </a:lnTo>
                    <a:lnTo>
                      <a:pt x="52"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50" name="Freeform 91">
                <a:extLst>
                  <a:ext uri="{FF2B5EF4-FFF2-40B4-BE49-F238E27FC236}">
                    <a16:creationId xmlns:a16="http://schemas.microsoft.com/office/drawing/2014/main" xmlns="" id="{423C1AE6-7A2B-4A3B-8141-4A470AA27B04}"/>
                  </a:ext>
                </a:extLst>
              </p:cNvPr>
              <p:cNvSpPr>
                <a:spLocks/>
              </p:cNvSpPr>
              <p:nvPr/>
            </p:nvSpPr>
            <p:spPr bwMode="auto">
              <a:xfrm>
                <a:off x="2747" y="542"/>
                <a:ext cx="25" cy="7"/>
              </a:xfrm>
              <a:custGeom>
                <a:avLst/>
                <a:gdLst>
                  <a:gd name="T0" fmla="*/ 1 w 51"/>
                  <a:gd name="T1" fmla="*/ 1 h 14"/>
                  <a:gd name="T2" fmla="*/ 1 w 51"/>
                  <a:gd name="T3" fmla="*/ 1 h 14"/>
                  <a:gd name="T4" fmla="*/ 1 w 51"/>
                  <a:gd name="T5" fmla="*/ 1 h 14"/>
                  <a:gd name="T6" fmla="*/ 0 w 51"/>
                  <a:gd name="T7" fmla="*/ 1 h 14"/>
                  <a:gd name="T8" fmla="*/ 0 w 51"/>
                  <a:gd name="T9" fmla="*/ 0 h 14"/>
                  <a:gd name="T10" fmla="*/ 0 w 51"/>
                  <a:gd name="T11" fmla="*/ 0 h 14"/>
                  <a:gd name="T12" fmla="*/ 0 w 51"/>
                  <a:gd name="T13" fmla="*/ 1 h 14"/>
                  <a:gd name="T14" fmla="*/ 0 w 51"/>
                  <a:gd name="T15" fmla="*/ 1 h 14"/>
                  <a:gd name="T16" fmla="*/ 0 w 51"/>
                  <a:gd name="T17" fmla="*/ 1 h 14"/>
                  <a:gd name="T18" fmla="*/ 0 w 51"/>
                  <a:gd name="T19" fmla="*/ 1 h 14"/>
                  <a:gd name="T20" fmla="*/ 0 w 51"/>
                  <a:gd name="T21" fmla="*/ 1 h 14"/>
                  <a:gd name="T22" fmla="*/ 0 w 51"/>
                  <a:gd name="T23" fmla="*/ 1 h 14"/>
                  <a:gd name="T24" fmla="*/ 0 w 51"/>
                  <a:gd name="T25" fmla="*/ 1 h 14"/>
                  <a:gd name="T26" fmla="*/ 0 w 51"/>
                  <a:gd name="T27" fmla="*/ 1 h 14"/>
                  <a:gd name="T28" fmla="*/ 1 w 51"/>
                  <a:gd name="T29" fmla="*/ 1 h 14"/>
                  <a:gd name="T30" fmla="*/ 1 w 51"/>
                  <a:gd name="T31" fmla="*/ 1 h 14"/>
                  <a:gd name="T32" fmla="*/ 1 w 51"/>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14">
                    <a:moveTo>
                      <a:pt x="51" y="7"/>
                    </a:moveTo>
                    <a:lnTo>
                      <a:pt x="46" y="5"/>
                    </a:lnTo>
                    <a:lnTo>
                      <a:pt x="39" y="3"/>
                    </a:lnTo>
                    <a:lnTo>
                      <a:pt x="31" y="2"/>
                    </a:lnTo>
                    <a:lnTo>
                      <a:pt x="22" y="0"/>
                    </a:lnTo>
                    <a:lnTo>
                      <a:pt x="14" y="0"/>
                    </a:lnTo>
                    <a:lnTo>
                      <a:pt x="7" y="2"/>
                    </a:lnTo>
                    <a:lnTo>
                      <a:pt x="2" y="5"/>
                    </a:lnTo>
                    <a:lnTo>
                      <a:pt x="0" y="10"/>
                    </a:lnTo>
                    <a:lnTo>
                      <a:pt x="1" y="13"/>
                    </a:lnTo>
                    <a:lnTo>
                      <a:pt x="4" y="14"/>
                    </a:lnTo>
                    <a:lnTo>
                      <a:pt x="10" y="14"/>
                    </a:lnTo>
                    <a:lnTo>
                      <a:pt x="17" y="13"/>
                    </a:lnTo>
                    <a:lnTo>
                      <a:pt x="25" y="11"/>
                    </a:lnTo>
                    <a:lnTo>
                      <a:pt x="34" y="8"/>
                    </a:lnTo>
                    <a:lnTo>
                      <a:pt x="42" y="7"/>
                    </a:lnTo>
                    <a:lnTo>
                      <a:pt x="51" y="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51" name="Freeform 92">
                <a:extLst>
                  <a:ext uri="{FF2B5EF4-FFF2-40B4-BE49-F238E27FC236}">
                    <a16:creationId xmlns:a16="http://schemas.microsoft.com/office/drawing/2014/main" xmlns="" id="{63392C34-AE9A-4043-9679-AB5547247AB1}"/>
                  </a:ext>
                </a:extLst>
              </p:cNvPr>
              <p:cNvSpPr>
                <a:spLocks/>
              </p:cNvSpPr>
              <p:nvPr/>
            </p:nvSpPr>
            <p:spPr bwMode="auto">
              <a:xfrm>
                <a:off x="2755" y="554"/>
                <a:ext cx="25" cy="8"/>
              </a:xfrm>
              <a:custGeom>
                <a:avLst/>
                <a:gdLst>
                  <a:gd name="T0" fmla="*/ 2 w 50"/>
                  <a:gd name="T1" fmla="*/ 1 h 16"/>
                  <a:gd name="T2" fmla="*/ 2 w 50"/>
                  <a:gd name="T3" fmla="*/ 1 h 16"/>
                  <a:gd name="T4" fmla="*/ 2 w 50"/>
                  <a:gd name="T5" fmla="*/ 1 h 16"/>
                  <a:gd name="T6" fmla="*/ 2 w 50"/>
                  <a:gd name="T7" fmla="*/ 1 h 16"/>
                  <a:gd name="T8" fmla="*/ 1 w 50"/>
                  <a:gd name="T9" fmla="*/ 1 h 16"/>
                  <a:gd name="T10" fmla="*/ 1 w 50"/>
                  <a:gd name="T11" fmla="*/ 0 h 16"/>
                  <a:gd name="T12" fmla="*/ 1 w 50"/>
                  <a:gd name="T13" fmla="*/ 0 h 16"/>
                  <a:gd name="T14" fmla="*/ 1 w 50"/>
                  <a:gd name="T15" fmla="*/ 1 h 16"/>
                  <a:gd name="T16" fmla="*/ 0 w 50"/>
                  <a:gd name="T17" fmla="*/ 1 h 16"/>
                  <a:gd name="T18" fmla="*/ 0 w 50"/>
                  <a:gd name="T19" fmla="*/ 1 h 16"/>
                  <a:gd name="T20" fmla="*/ 1 w 50"/>
                  <a:gd name="T21" fmla="*/ 1 h 16"/>
                  <a:gd name="T22" fmla="*/ 1 w 50"/>
                  <a:gd name="T23" fmla="*/ 1 h 16"/>
                  <a:gd name="T24" fmla="*/ 1 w 50"/>
                  <a:gd name="T25" fmla="*/ 1 h 16"/>
                  <a:gd name="T26" fmla="*/ 1 w 50"/>
                  <a:gd name="T27" fmla="*/ 1 h 16"/>
                  <a:gd name="T28" fmla="*/ 2 w 50"/>
                  <a:gd name="T29" fmla="*/ 1 h 16"/>
                  <a:gd name="T30" fmla="*/ 2 w 50"/>
                  <a:gd name="T31" fmla="*/ 1 h 16"/>
                  <a:gd name="T32" fmla="*/ 2 w 50"/>
                  <a:gd name="T33" fmla="*/ 1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16">
                    <a:moveTo>
                      <a:pt x="50" y="16"/>
                    </a:moveTo>
                    <a:lnTo>
                      <a:pt x="47" y="11"/>
                    </a:lnTo>
                    <a:lnTo>
                      <a:pt x="43" y="8"/>
                    </a:lnTo>
                    <a:lnTo>
                      <a:pt x="36" y="4"/>
                    </a:lnTo>
                    <a:lnTo>
                      <a:pt x="28" y="1"/>
                    </a:lnTo>
                    <a:lnTo>
                      <a:pt x="18" y="0"/>
                    </a:lnTo>
                    <a:lnTo>
                      <a:pt x="10" y="0"/>
                    </a:lnTo>
                    <a:lnTo>
                      <a:pt x="5" y="2"/>
                    </a:lnTo>
                    <a:lnTo>
                      <a:pt x="0" y="7"/>
                    </a:lnTo>
                    <a:lnTo>
                      <a:pt x="0" y="11"/>
                    </a:lnTo>
                    <a:lnTo>
                      <a:pt x="3" y="15"/>
                    </a:lnTo>
                    <a:lnTo>
                      <a:pt x="9" y="16"/>
                    </a:lnTo>
                    <a:lnTo>
                      <a:pt x="17" y="16"/>
                    </a:lnTo>
                    <a:lnTo>
                      <a:pt x="26" y="15"/>
                    </a:lnTo>
                    <a:lnTo>
                      <a:pt x="35" y="15"/>
                    </a:lnTo>
                    <a:lnTo>
                      <a:pt x="43" y="15"/>
                    </a:lnTo>
                    <a:lnTo>
                      <a:pt x="50" y="1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52" name="Freeform 93">
                <a:extLst>
                  <a:ext uri="{FF2B5EF4-FFF2-40B4-BE49-F238E27FC236}">
                    <a16:creationId xmlns:a16="http://schemas.microsoft.com/office/drawing/2014/main" xmlns="" id="{044E5807-E981-45EB-AD1B-F233B7481F1A}"/>
                  </a:ext>
                </a:extLst>
              </p:cNvPr>
              <p:cNvSpPr>
                <a:spLocks/>
              </p:cNvSpPr>
              <p:nvPr/>
            </p:nvSpPr>
            <p:spPr bwMode="auto">
              <a:xfrm>
                <a:off x="2757" y="564"/>
                <a:ext cx="27" cy="8"/>
              </a:xfrm>
              <a:custGeom>
                <a:avLst/>
                <a:gdLst>
                  <a:gd name="T0" fmla="*/ 1 w 56"/>
                  <a:gd name="T1" fmla="*/ 1 h 15"/>
                  <a:gd name="T2" fmla="*/ 1 w 56"/>
                  <a:gd name="T3" fmla="*/ 1 h 15"/>
                  <a:gd name="T4" fmla="*/ 1 w 56"/>
                  <a:gd name="T5" fmla="*/ 1 h 15"/>
                  <a:gd name="T6" fmla="*/ 1 w 56"/>
                  <a:gd name="T7" fmla="*/ 1 h 15"/>
                  <a:gd name="T8" fmla="*/ 0 w 56"/>
                  <a:gd name="T9" fmla="*/ 1 h 15"/>
                  <a:gd name="T10" fmla="*/ 0 w 56"/>
                  <a:gd name="T11" fmla="*/ 0 h 15"/>
                  <a:gd name="T12" fmla="*/ 0 w 56"/>
                  <a:gd name="T13" fmla="*/ 0 h 15"/>
                  <a:gd name="T14" fmla="*/ 0 w 56"/>
                  <a:gd name="T15" fmla="*/ 1 h 15"/>
                  <a:gd name="T16" fmla="*/ 0 w 56"/>
                  <a:gd name="T17" fmla="*/ 1 h 15"/>
                  <a:gd name="T18" fmla="*/ 0 w 56"/>
                  <a:gd name="T19" fmla="*/ 1 h 15"/>
                  <a:gd name="T20" fmla="*/ 0 w 56"/>
                  <a:gd name="T21" fmla="*/ 1 h 15"/>
                  <a:gd name="T22" fmla="*/ 0 w 56"/>
                  <a:gd name="T23" fmla="*/ 1 h 15"/>
                  <a:gd name="T24" fmla="*/ 0 w 56"/>
                  <a:gd name="T25" fmla="*/ 1 h 15"/>
                  <a:gd name="T26" fmla="*/ 1 w 56"/>
                  <a:gd name="T27" fmla="*/ 1 h 15"/>
                  <a:gd name="T28" fmla="*/ 1 w 56"/>
                  <a:gd name="T29" fmla="*/ 1 h 15"/>
                  <a:gd name="T30" fmla="*/ 1 w 56"/>
                  <a:gd name="T31" fmla="*/ 1 h 15"/>
                  <a:gd name="T32" fmla="*/ 1 w 56"/>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15">
                    <a:moveTo>
                      <a:pt x="56" y="13"/>
                    </a:moveTo>
                    <a:lnTo>
                      <a:pt x="51" y="11"/>
                    </a:lnTo>
                    <a:lnTo>
                      <a:pt x="44" y="8"/>
                    </a:lnTo>
                    <a:lnTo>
                      <a:pt x="37" y="5"/>
                    </a:lnTo>
                    <a:lnTo>
                      <a:pt x="29" y="3"/>
                    </a:lnTo>
                    <a:lnTo>
                      <a:pt x="20" y="0"/>
                    </a:lnTo>
                    <a:lnTo>
                      <a:pt x="13" y="0"/>
                    </a:lnTo>
                    <a:lnTo>
                      <a:pt x="6" y="2"/>
                    </a:lnTo>
                    <a:lnTo>
                      <a:pt x="2" y="6"/>
                    </a:lnTo>
                    <a:lnTo>
                      <a:pt x="0" y="11"/>
                    </a:lnTo>
                    <a:lnTo>
                      <a:pt x="5" y="13"/>
                    </a:lnTo>
                    <a:lnTo>
                      <a:pt x="12" y="15"/>
                    </a:lnTo>
                    <a:lnTo>
                      <a:pt x="22" y="15"/>
                    </a:lnTo>
                    <a:lnTo>
                      <a:pt x="33" y="15"/>
                    </a:lnTo>
                    <a:lnTo>
                      <a:pt x="42" y="15"/>
                    </a:lnTo>
                    <a:lnTo>
                      <a:pt x="51" y="14"/>
                    </a:lnTo>
                    <a:lnTo>
                      <a:pt x="56"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53" name="Freeform 94">
                <a:extLst>
                  <a:ext uri="{FF2B5EF4-FFF2-40B4-BE49-F238E27FC236}">
                    <a16:creationId xmlns:a16="http://schemas.microsoft.com/office/drawing/2014/main" xmlns="" id="{B9924CB4-5E16-49F0-958D-2311CF87B025}"/>
                  </a:ext>
                </a:extLst>
              </p:cNvPr>
              <p:cNvSpPr>
                <a:spLocks/>
              </p:cNvSpPr>
              <p:nvPr/>
            </p:nvSpPr>
            <p:spPr bwMode="auto">
              <a:xfrm>
                <a:off x="2733" y="375"/>
                <a:ext cx="26" cy="43"/>
              </a:xfrm>
              <a:custGeom>
                <a:avLst/>
                <a:gdLst>
                  <a:gd name="T0" fmla="*/ 0 w 52"/>
                  <a:gd name="T1" fmla="*/ 1 h 86"/>
                  <a:gd name="T2" fmla="*/ 1 w 52"/>
                  <a:gd name="T3" fmla="*/ 1 h 86"/>
                  <a:gd name="T4" fmla="*/ 1 w 52"/>
                  <a:gd name="T5" fmla="*/ 1 h 86"/>
                  <a:gd name="T6" fmla="*/ 1 w 52"/>
                  <a:gd name="T7" fmla="*/ 1 h 86"/>
                  <a:gd name="T8" fmla="*/ 1 w 52"/>
                  <a:gd name="T9" fmla="*/ 2 h 86"/>
                  <a:gd name="T10" fmla="*/ 2 w 52"/>
                  <a:gd name="T11" fmla="*/ 2 h 86"/>
                  <a:gd name="T12" fmla="*/ 2 w 52"/>
                  <a:gd name="T13" fmla="*/ 2 h 86"/>
                  <a:gd name="T14" fmla="*/ 2 w 52"/>
                  <a:gd name="T15" fmla="*/ 3 h 86"/>
                  <a:gd name="T16" fmla="*/ 2 w 52"/>
                  <a:gd name="T17" fmla="*/ 3 h 86"/>
                  <a:gd name="T18" fmla="*/ 2 w 52"/>
                  <a:gd name="T19" fmla="*/ 3 h 86"/>
                  <a:gd name="T20" fmla="*/ 2 w 52"/>
                  <a:gd name="T21" fmla="*/ 2 h 86"/>
                  <a:gd name="T22" fmla="*/ 2 w 52"/>
                  <a:gd name="T23" fmla="*/ 2 h 86"/>
                  <a:gd name="T24" fmla="*/ 1 w 52"/>
                  <a:gd name="T25" fmla="*/ 1 h 86"/>
                  <a:gd name="T26" fmla="*/ 1 w 52"/>
                  <a:gd name="T27" fmla="*/ 1 h 86"/>
                  <a:gd name="T28" fmla="*/ 1 w 52"/>
                  <a:gd name="T29" fmla="*/ 1 h 86"/>
                  <a:gd name="T30" fmla="*/ 1 w 52"/>
                  <a:gd name="T31" fmla="*/ 0 h 86"/>
                  <a:gd name="T32" fmla="*/ 0 w 52"/>
                  <a:gd name="T33" fmla="*/ 1 h 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86">
                    <a:moveTo>
                      <a:pt x="0" y="3"/>
                    </a:moveTo>
                    <a:lnTo>
                      <a:pt x="3" y="7"/>
                    </a:lnTo>
                    <a:lnTo>
                      <a:pt x="7" y="15"/>
                    </a:lnTo>
                    <a:lnTo>
                      <a:pt x="15" y="26"/>
                    </a:lnTo>
                    <a:lnTo>
                      <a:pt x="24" y="37"/>
                    </a:lnTo>
                    <a:lnTo>
                      <a:pt x="35" y="50"/>
                    </a:lnTo>
                    <a:lnTo>
                      <a:pt x="43" y="63"/>
                    </a:lnTo>
                    <a:lnTo>
                      <a:pt x="49" y="75"/>
                    </a:lnTo>
                    <a:lnTo>
                      <a:pt x="52" y="86"/>
                    </a:lnTo>
                    <a:lnTo>
                      <a:pt x="49" y="72"/>
                    </a:lnTo>
                    <a:lnTo>
                      <a:pt x="43" y="57"/>
                    </a:lnTo>
                    <a:lnTo>
                      <a:pt x="36" y="41"/>
                    </a:lnTo>
                    <a:lnTo>
                      <a:pt x="28" y="26"/>
                    </a:lnTo>
                    <a:lnTo>
                      <a:pt x="20" y="13"/>
                    </a:lnTo>
                    <a:lnTo>
                      <a:pt x="12" y="4"/>
                    </a:lnTo>
                    <a:lnTo>
                      <a:pt x="5" y="0"/>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54" name="Freeform 95">
                <a:extLst>
                  <a:ext uri="{FF2B5EF4-FFF2-40B4-BE49-F238E27FC236}">
                    <a16:creationId xmlns:a16="http://schemas.microsoft.com/office/drawing/2014/main" xmlns="" id="{06C1F581-FBAA-45F9-9F39-0DB889096FB4}"/>
                  </a:ext>
                </a:extLst>
              </p:cNvPr>
              <p:cNvSpPr>
                <a:spLocks/>
              </p:cNvSpPr>
              <p:nvPr/>
            </p:nvSpPr>
            <p:spPr bwMode="auto">
              <a:xfrm>
                <a:off x="2745" y="369"/>
                <a:ext cx="17" cy="31"/>
              </a:xfrm>
              <a:custGeom>
                <a:avLst/>
                <a:gdLst>
                  <a:gd name="T0" fmla="*/ 2 w 34"/>
                  <a:gd name="T1" fmla="*/ 2 h 62"/>
                  <a:gd name="T2" fmla="*/ 1 w 34"/>
                  <a:gd name="T3" fmla="*/ 2 h 62"/>
                  <a:gd name="T4" fmla="*/ 1 w 34"/>
                  <a:gd name="T5" fmla="*/ 1 h 62"/>
                  <a:gd name="T6" fmla="*/ 1 w 34"/>
                  <a:gd name="T7" fmla="*/ 1 h 62"/>
                  <a:gd name="T8" fmla="*/ 0 w 34"/>
                  <a:gd name="T9" fmla="*/ 0 h 62"/>
                  <a:gd name="T10" fmla="*/ 0 w 34"/>
                  <a:gd name="T11" fmla="*/ 1 h 62"/>
                  <a:gd name="T12" fmla="*/ 1 w 34"/>
                  <a:gd name="T13" fmla="*/ 1 h 62"/>
                  <a:gd name="T14" fmla="*/ 1 w 34"/>
                  <a:gd name="T15" fmla="*/ 1 h 62"/>
                  <a:gd name="T16" fmla="*/ 1 w 34"/>
                  <a:gd name="T17" fmla="*/ 1 h 62"/>
                  <a:gd name="T18" fmla="*/ 1 w 34"/>
                  <a:gd name="T19" fmla="*/ 2 h 62"/>
                  <a:gd name="T20" fmla="*/ 1 w 34"/>
                  <a:gd name="T21" fmla="*/ 2 h 62"/>
                  <a:gd name="T22" fmla="*/ 1 w 34"/>
                  <a:gd name="T23" fmla="*/ 2 h 62"/>
                  <a:gd name="T24" fmla="*/ 2 w 34"/>
                  <a:gd name="T25" fmla="*/ 2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4" h="62">
                    <a:moveTo>
                      <a:pt x="34" y="62"/>
                    </a:moveTo>
                    <a:lnTo>
                      <a:pt x="27" y="42"/>
                    </a:lnTo>
                    <a:lnTo>
                      <a:pt x="17" y="20"/>
                    </a:lnTo>
                    <a:lnTo>
                      <a:pt x="6" y="3"/>
                    </a:lnTo>
                    <a:lnTo>
                      <a:pt x="0" y="0"/>
                    </a:lnTo>
                    <a:lnTo>
                      <a:pt x="0" y="4"/>
                    </a:lnTo>
                    <a:lnTo>
                      <a:pt x="4" y="11"/>
                    </a:lnTo>
                    <a:lnTo>
                      <a:pt x="8" y="20"/>
                    </a:lnTo>
                    <a:lnTo>
                      <a:pt x="14" y="30"/>
                    </a:lnTo>
                    <a:lnTo>
                      <a:pt x="20" y="40"/>
                    </a:lnTo>
                    <a:lnTo>
                      <a:pt x="26" y="49"/>
                    </a:lnTo>
                    <a:lnTo>
                      <a:pt x="30" y="56"/>
                    </a:lnTo>
                    <a:lnTo>
                      <a:pt x="34" y="6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55" name="Freeform 96">
                <a:extLst>
                  <a:ext uri="{FF2B5EF4-FFF2-40B4-BE49-F238E27FC236}">
                    <a16:creationId xmlns:a16="http://schemas.microsoft.com/office/drawing/2014/main" xmlns="" id="{1E526FA9-1760-4987-996A-4FC9A8194CB9}"/>
                  </a:ext>
                </a:extLst>
              </p:cNvPr>
              <p:cNvSpPr>
                <a:spLocks/>
              </p:cNvSpPr>
              <p:nvPr/>
            </p:nvSpPr>
            <p:spPr bwMode="auto">
              <a:xfrm>
                <a:off x="2834" y="486"/>
                <a:ext cx="48" cy="165"/>
              </a:xfrm>
              <a:custGeom>
                <a:avLst/>
                <a:gdLst>
                  <a:gd name="T0" fmla="*/ 1 w 95"/>
                  <a:gd name="T1" fmla="*/ 11 h 330"/>
                  <a:gd name="T2" fmla="*/ 1 w 95"/>
                  <a:gd name="T3" fmla="*/ 11 h 330"/>
                  <a:gd name="T4" fmla="*/ 1 w 95"/>
                  <a:gd name="T5" fmla="*/ 11 h 330"/>
                  <a:gd name="T6" fmla="*/ 1 w 95"/>
                  <a:gd name="T7" fmla="*/ 11 h 330"/>
                  <a:gd name="T8" fmla="*/ 0 w 95"/>
                  <a:gd name="T9" fmla="*/ 11 h 330"/>
                  <a:gd name="T10" fmla="*/ 2 w 95"/>
                  <a:gd name="T11" fmla="*/ 9 h 330"/>
                  <a:gd name="T12" fmla="*/ 2 w 95"/>
                  <a:gd name="T13" fmla="*/ 8 h 330"/>
                  <a:gd name="T14" fmla="*/ 3 w 95"/>
                  <a:gd name="T15" fmla="*/ 7 h 330"/>
                  <a:gd name="T16" fmla="*/ 3 w 95"/>
                  <a:gd name="T17" fmla="*/ 5 h 330"/>
                  <a:gd name="T18" fmla="*/ 3 w 95"/>
                  <a:gd name="T19" fmla="*/ 4 h 330"/>
                  <a:gd name="T20" fmla="*/ 3 w 95"/>
                  <a:gd name="T21" fmla="*/ 3 h 330"/>
                  <a:gd name="T22" fmla="*/ 3 w 95"/>
                  <a:gd name="T23" fmla="*/ 1 h 330"/>
                  <a:gd name="T24" fmla="*/ 3 w 95"/>
                  <a:gd name="T25" fmla="*/ 0 h 330"/>
                  <a:gd name="T26" fmla="*/ 3 w 95"/>
                  <a:gd name="T27" fmla="*/ 1 h 330"/>
                  <a:gd name="T28" fmla="*/ 3 w 95"/>
                  <a:gd name="T29" fmla="*/ 2 h 330"/>
                  <a:gd name="T30" fmla="*/ 3 w 95"/>
                  <a:gd name="T31" fmla="*/ 4 h 330"/>
                  <a:gd name="T32" fmla="*/ 3 w 95"/>
                  <a:gd name="T33" fmla="*/ 6 h 330"/>
                  <a:gd name="T34" fmla="*/ 3 w 95"/>
                  <a:gd name="T35" fmla="*/ 7 h 330"/>
                  <a:gd name="T36" fmla="*/ 3 w 95"/>
                  <a:gd name="T37" fmla="*/ 9 h 330"/>
                  <a:gd name="T38" fmla="*/ 2 w 95"/>
                  <a:gd name="T39" fmla="*/ 10 h 330"/>
                  <a:gd name="T40" fmla="*/ 1 w 95"/>
                  <a:gd name="T41" fmla="*/ 11 h 3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5" h="330">
                    <a:moveTo>
                      <a:pt x="14" y="329"/>
                    </a:moveTo>
                    <a:lnTo>
                      <a:pt x="10" y="330"/>
                    </a:lnTo>
                    <a:lnTo>
                      <a:pt x="7" y="329"/>
                    </a:lnTo>
                    <a:lnTo>
                      <a:pt x="3" y="328"/>
                    </a:lnTo>
                    <a:lnTo>
                      <a:pt x="0" y="328"/>
                    </a:lnTo>
                    <a:lnTo>
                      <a:pt x="35" y="288"/>
                    </a:lnTo>
                    <a:lnTo>
                      <a:pt x="60" y="245"/>
                    </a:lnTo>
                    <a:lnTo>
                      <a:pt x="76" y="200"/>
                    </a:lnTo>
                    <a:lnTo>
                      <a:pt x="83" y="154"/>
                    </a:lnTo>
                    <a:lnTo>
                      <a:pt x="85" y="110"/>
                    </a:lnTo>
                    <a:lnTo>
                      <a:pt x="83" y="69"/>
                    </a:lnTo>
                    <a:lnTo>
                      <a:pt x="79" y="32"/>
                    </a:lnTo>
                    <a:lnTo>
                      <a:pt x="75" y="0"/>
                    </a:lnTo>
                    <a:lnTo>
                      <a:pt x="86" y="25"/>
                    </a:lnTo>
                    <a:lnTo>
                      <a:pt x="94" y="64"/>
                    </a:lnTo>
                    <a:lnTo>
                      <a:pt x="95" y="111"/>
                    </a:lnTo>
                    <a:lnTo>
                      <a:pt x="92" y="162"/>
                    </a:lnTo>
                    <a:lnTo>
                      <a:pt x="83" y="214"/>
                    </a:lnTo>
                    <a:lnTo>
                      <a:pt x="67" y="262"/>
                    </a:lnTo>
                    <a:lnTo>
                      <a:pt x="43" y="302"/>
                    </a:lnTo>
                    <a:lnTo>
                      <a:pt x="14" y="32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56" name="Freeform 97">
                <a:extLst>
                  <a:ext uri="{FF2B5EF4-FFF2-40B4-BE49-F238E27FC236}">
                    <a16:creationId xmlns:a16="http://schemas.microsoft.com/office/drawing/2014/main" xmlns="" id="{EDCB10D8-12D1-4461-84A3-A2E763E130B8}"/>
                  </a:ext>
                </a:extLst>
              </p:cNvPr>
              <p:cNvSpPr>
                <a:spLocks/>
              </p:cNvSpPr>
              <p:nvPr/>
            </p:nvSpPr>
            <p:spPr bwMode="auto">
              <a:xfrm>
                <a:off x="2845" y="490"/>
                <a:ext cx="33" cy="23"/>
              </a:xfrm>
              <a:custGeom>
                <a:avLst/>
                <a:gdLst>
                  <a:gd name="T0" fmla="*/ 3 w 64"/>
                  <a:gd name="T1" fmla="*/ 2 h 46"/>
                  <a:gd name="T2" fmla="*/ 2 w 64"/>
                  <a:gd name="T3" fmla="*/ 2 h 46"/>
                  <a:gd name="T4" fmla="*/ 2 w 64"/>
                  <a:gd name="T5" fmla="*/ 1 h 46"/>
                  <a:gd name="T6" fmla="*/ 2 w 64"/>
                  <a:gd name="T7" fmla="*/ 1 h 46"/>
                  <a:gd name="T8" fmla="*/ 1 w 64"/>
                  <a:gd name="T9" fmla="*/ 1 h 46"/>
                  <a:gd name="T10" fmla="*/ 1 w 64"/>
                  <a:gd name="T11" fmla="*/ 1 h 46"/>
                  <a:gd name="T12" fmla="*/ 1 w 64"/>
                  <a:gd name="T13" fmla="*/ 1 h 46"/>
                  <a:gd name="T14" fmla="*/ 1 w 64"/>
                  <a:gd name="T15" fmla="*/ 0 h 46"/>
                  <a:gd name="T16" fmla="*/ 0 w 64"/>
                  <a:gd name="T17" fmla="*/ 1 h 46"/>
                  <a:gd name="T18" fmla="*/ 0 w 64"/>
                  <a:gd name="T19" fmla="*/ 1 h 46"/>
                  <a:gd name="T20" fmla="*/ 1 w 64"/>
                  <a:gd name="T21" fmla="*/ 1 h 46"/>
                  <a:gd name="T22" fmla="*/ 1 w 64"/>
                  <a:gd name="T23" fmla="*/ 1 h 46"/>
                  <a:gd name="T24" fmla="*/ 1 w 64"/>
                  <a:gd name="T25" fmla="*/ 1 h 46"/>
                  <a:gd name="T26" fmla="*/ 2 w 64"/>
                  <a:gd name="T27" fmla="*/ 1 h 46"/>
                  <a:gd name="T28" fmla="*/ 2 w 64"/>
                  <a:gd name="T29" fmla="*/ 1 h 46"/>
                  <a:gd name="T30" fmla="*/ 2 w 64"/>
                  <a:gd name="T31" fmla="*/ 2 h 46"/>
                  <a:gd name="T32" fmla="*/ 3 w 64"/>
                  <a:gd name="T33" fmla="*/ 2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46">
                    <a:moveTo>
                      <a:pt x="64" y="46"/>
                    </a:moveTo>
                    <a:lnTo>
                      <a:pt x="58" y="37"/>
                    </a:lnTo>
                    <a:lnTo>
                      <a:pt x="49" y="27"/>
                    </a:lnTo>
                    <a:lnTo>
                      <a:pt x="40" y="19"/>
                    </a:lnTo>
                    <a:lnTo>
                      <a:pt x="29" y="11"/>
                    </a:lnTo>
                    <a:lnTo>
                      <a:pt x="19" y="5"/>
                    </a:lnTo>
                    <a:lnTo>
                      <a:pt x="10" y="1"/>
                    </a:lnTo>
                    <a:lnTo>
                      <a:pt x="3" y="0"/>
                    </a:lnTo>
                    <a:lnTo>
                      <a:pt x="0" y="1"/>
                    </a:lnTo>
                    <a:lnTo>
                      <a:pt x="0" y="4"/>
                    </a:lnTo>
                    <a:lnTo>
                      <a:pt x="4" y="9"/>
                    </a:lnTo>
                    <a:lnTo>
                      <a:pt x="12" y="14"/>
                    </a:lnTo>
                    <a:lnTo>
                      <a:pt x="22" y="19"/>
                    </a:lnTo>
                    <a:lnTo>
                      <a:pt x="33" y="25"/>
                    </a:lnTo>
                    <a:lnTo>
                      <a:pt x="45" y="31"/>
                    </a:lnTo>
                    <a:lnTo>
                      <a:pt x="55" y="38"/>
                    </a:lnTo>
                    <a:lnTo>
                      <a:pt x="64"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57" name="Freeform 98">
                <a:extLst>
                  <a:ext uri="{FF2B5EF4-FFF2-40B4-BE49-F238E27FC236}">
                    <a16:creationId xmlns:a16="http://schemas.microsoft.com/office/drawing/2014/main" xmlns="" id="{F8889ECA-940D-4721-BAD9-F822C6625F0D}"/>
                  </a:ext>
                </a:extLst>
              </p:cNvPr>
              <p:cNvSpPr>
                <a:spLocks/>
              </p:cNvSpPr>
              <p:nvPr/>
            </p:nvSpPr>
            <p:spPr bwMode="auto">
              <a:xfrm>
                <a:off x="2840" y="495"/>
                <a:ext cx="39" cy="34"/>
              </a:xfrm>
              <a:custGeom>
                <a:avLst/>
                <a:gdLst>
                  <a:gd name="T0" fmla="*/ 0 w 78"/>
                  <a:gd name="T1" fmla="*/ 1 h 68"/>
                  <a:gd name="T2" fmla="*/ 1 w 78"/>
                  <a:gd name="T3" fmla="*/ 0 h 68"/>
                  <a:gd name="T4" fmla="*/ 1 w 78"/>
                  <a:gd name="T5" fmla="*/ 1 h 68"/>
                  <a:gd name="T6" fmla="*/ 1 w 78"/>
                  <a:gd name="T7" fmla="*/ 1 h 68"/>
                  <a:gd name="T8" fmla="*/ 2 w 78"/>
                  <a:gd name="T9" fmla="*/ 1 h 68"/>
                  <a:gd name="T10" fmla="*/ 2 w 78"/>
                  <a:gd name="T11" fmla="*/ 1 h 68"/>
                  <a:gd name="T12" fmla="*/ 2 w 78"/>
                  <a:gd name="T13" fmla="*/ 2 h 68"/>
                  <a:gd name="T14" fmla="*/ 3 w 78"/>
                  <a:gd name="T15" fmla="*/ 2 h 68"/>
                  <a:gd name="T16" fmla="*/ 3 w 78"/>
                  <a:gd name="T17" fmla="*/ 3 h 68"/>
                  <a:gd name="T18" fmla="*/ 3 w 78"/>
                  <a:gd name="T19" fmla="*/ 2 h 68"/>
                  <a:gd name="T20" fmla="*/ 2 w 78"/>
                  <a:gd name="T21" fmla="*/ 2 h 68"/>
                  <a:gd name="T22" fmla="*/ 2 w 78"/>
                  <a:gd name="T23" fmla="*/ 2 h 68"/>
                  <a:gd name="T24" fmla="*/ 1 w 78"/>
                  <a:gd name="T25" fmla="*/ 1 h 68"/>
                  <a:gd name="T26" fmla="*/ 1 w 78"/>
                  <a:gd name="T27" fmla="*/ 1 h 68"/>
                  <a:gd name="T28" fmla="*/ 1 w 78"/>
                  <a:gd name="T29" fmla="*/ 1 h 68"/>
                  <a:gd name="T30" fmla="*/ 1 w 78"/>
                  <a:gd name="T31" fmla="*/ 1 h 68"/>
                  <a:gd name="T32" fmla="*/ 0 w 78"/>
                  <a:gd name="T33" fmla="*/ 1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8" h="68">
                    <a:moveTo>
                      <a:pt x="0" y="1"/>
                    </a:moveTo>
                    <a:lnTo>
                      <a:pt x="4" y="0"/>
                    </a:lnTo>
                    <a:lnTo>
                      <a:pt x="13" y="4"/>
                    </a:lnTo>
                    <a:lnTo>
                      <a:pt x="23" y="9"/>
                    </a:lnTo>
                    <a:lnTo>
                      <a:pt x="37" y="19"/>
                    </a:lnTo>
                    <a:lnTo>
                      <a:pt x="50" y="29"/>
                    </a:lnTo>
                    <a:lnTo>
                      <a:pt x="63" y="42"/>
                    </a:lnTo>
                    <a:lnTo>
                      <a:pt x="72" y="54"/>
                    </a:lnTo>
                    <a:lnTo>
                      <a:pt x="78" y="68"/>
                    </a:lnTo>
                    <a:lnTo>
                      <a:pt x="69" y="60"/>
                    </a:lnTo>
                    <a:lnTo>
                      <a:pt x="58" y="51"/>
                    </a:lnTo>
                    <a:lnTo>
                      <a:pt x="44" y="40"/>
                    </a:lnTo>
                    <a:lnTo>
                      <a:pt x="30" y="30"/>
                    </a:lnTo>
                    <a:lnTo>
                      <a:pt x="18" y="20"/>
                    </a:lnTo>
                    <a:lnTo>
                      <a:pt x="8" y="12"/>
                    </a:lnTo>
                    <a:lnTo>
                      <a:pt x="2" y="5"/>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58" name="Freeform 99">
                <a:extLst>
                  <a:ext uri="{FF2B5EF4-FFF2-40B4-BE49-F238E27FC236}">
                    <a16:creationId xmlns:a16="http://schemas.microsoft.com/office/drawing/2014/main" xmlns="" id="{6B940125-9A2B-4255-B8BE-2CEEFBE2C418}"/>
                  </a:ext>
                </a:extLst>
              </p:cNvPr>
              <p:cNvSpPr>
                <a:spLocks/>
              </p:cNvSpPr>
              <p:nvPr/>
            </p:nvSpPr>
            <p:spPr bwMode="auto">
              <a:xfrm>
                <a:off x="2834" y="517"/>
                <a:ext cx="45" cy="43"/>
              </a:xfrm>
              <a:custGeom>
                <a:avLst/>
                <a:gdLst>
                  <a:gd name="T0" fmla="*/ 0 w 91"/>
                  <a:gd name="T1" fmla="*/ 0 h 85"/>
                  <a:gd name="T2" fmla="*/ 0 w 91"/>
                  <a:gd name="T3" fmla="*/ 0 h 85"/>
                  <a:gd name="T4" fmla="*/ 0 w 91"/>
                  <a:gd name="T5" fmla="*/ 1 h 85"/>
                  <a:gd name="T6" fmla="*/ 0 w 91"/>
                  <a:gd name="T7" fmla="*/ 1 h 85"/>
                  <a:gd name="T8" fmla="*/ 1 w 91"/>
                  <a:gd name="T9" fmla="*/ 1 h 85"/>
                  <a:gd name="T10" fmla="*/ 1 w 91"/>
                  <a:gd name="T11" fmla="*/ 2 h 85"/>
                  <a:gd name="T12" fmla="*/ 2 w 91"/>
                  <a:gd name="T13" fmla="*/ 2 h 85"/>
                  <a:gd name="T14" fmla="*/ 2 w 91"/>
                  <a:gd name="T15" fmla="*/ 3 h 85"/>
                  <a:gd name="T16" fmla="*/ 2 w 91"/>
                  <a:gd name="T17" fmla="*/ 3 h 85"/>
                  <a:gd name="T18" fmla="*/ 2 w 91"/>
                  <a:gd name="T19" fmla="*/ 3 h 85"/>
                  <a:gd name="T20" fmla="*/ 2 w 91"/>
                  <a:gd name="T21" fmla="*/ 3 h 85"/>
                  <a:gd name="T22" fmla="*/ 1 w 91"/>
                  <a:gd name="T23" fmla="*/ 2 h 85"/>
                  <a:gd name="T24" fmla="*/ 1 w 91"/>
                  <a:gd name="T25" fmla="*/ 2 h 85"/>
                  <a:gd name="T26" fmla="*/ 0 w 91"/>
                  <a:gd name="T27" fmla="*/ 1 h 85"/>
                  <a:gd name="T28" fmla="*/ 0 w 91"/>
                  <a:gd name="T29" fmla="*/ 1 h 85"/>
                  <a:gd name="T30" fmla="*/ 0 w 91"/>
                  <a:gd name="T31" fmla="*/ 1 h 85"/>
                  <a:gd name="T32" fmla="*/ 0 w 91"/>
                  <a:gd name="T33" fmla="*/ 0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1" h="85">
                    <a:moveTo>
                      <a:pt x="0" y="0"/>
                    </a:moveTo>
                    <a:lnTo>
                      <a:pt x="4" y="0"/>
                    </a:lnTo>
                    <a:lnTo>
                      <a:pt x="15" y="4"/>
                    </a:lnTo>
                    <a:lnTo>
                      <a:pt x="29" y="14"/>
                    </a:lnTo>
                    <a:lnTo>
                      <a:pt x="43" y="26"/>
                    </a:lnTo>
                    <a:lnTo>
                      <a:pt x="58" y="40"/>
                    </a:lnTo>
                    <a:lnTo>
                      <a:pt x="72" y="56"/>
                    </a:lnTo>
                    <a:lnTo>
                      <a:pt x="84" y="71"/>
                    </a:lnTo>
                    <a:lnTo>
                      <a:pt x="91" y="85"/>
                    </a:lnTo>
                    <a:lnTo>
                      <a:pt x="84" y="78"/>
                    </a:lnTo>
                    <a:lnTo>
                      <a:pt x="71" y="68"/>
                    </a:lnTo>
                    <a:lnTo>
                      <a:pt x="56" y="56"/>
                    </a:lnTo>
                    <a:lnTo>
                      <a:pt x="39" y="43"/>
                    </a:lnTo>
                    <a:lnTo>
                      <a:pt x="23" y="29"/>
                    </a:lnTo>
                    <a:lnTo>
                      <a:pt x="10" y="16"/>
                    </a:lnTo>
                    <a:lnTo>
                      <a:pt x="2"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59" name="Freeform 100">
                <a:extLst>
                  <a:ext uri="{FF2B5EF4-FFF2-40B4-BE49-F238E27FC236}">
                    <a16:creationId xmlns:a16="http://schemas.microsoft.com/office/drawing/2014/main" xmlns="" id="{33679B44-1267-43BC-8391-DB5EAF9A4543}"/>
                  </a:ext>
                </a:extLst>
              </p:cNvPr>
              <p:cNvSpPr>
                <a:spLocks/>
              </p:cNvSpPr>
              <p:nvPr/>
            </p:nvSpPr>
            <p:spPr bwMode="auto">
              <a:xfrm>
                <a:off x="2825" y="550"/>
                <a:ext cx="50" cy="40"/>
              </a:xfrm>
              <a:custGeom>
                <a:avLst/>
                <a:gdLst>
                  <a:gd name="T0" fmla="*/ 0 w 101"/>
                  <a:gd name="T1" fmla="*/ 1 h 78"/>
                  <a:gd name="T2" fmla="*/ 0 w 101"/>
                  <a:gd name="T3" fmla="*/ 0 h 78"/>
                  <a:gd name="T4" fmla="*/ 0 w 101"/>
                  <a:gd name="T5" fmla="*/ 1 h 78"/>
                  <a:gd name="T6" fmla="*/ 1 w 101"/>
                  <a:gd name="T7" fmla="*/ 1 h 78"/>
                  <a:gd name="T8" fmla="*/ 1 w 101"/>
                  <a:gd name="T9" fmla="*/ 1 h 78"/>
                  <a:gd name="T10" fmla="*/ 2 w 101"/>
                  <a:gd name="T11" fmla="*/ 2 h 78"/>
                  <a:gd name="T12" fmla="*/ 2 w 101"/>
                  <a:gd name="T13" fmla="*/ 2 h 78"/>
                  <a:gd name="T14" fmla="*/ 2 w 101"/>
                  <a:gd name="T15" fmla="*/ 3 h 78"/>
                  <a:gd name="T16" fmla="*/ 3 w 101"/>
                  <a:gd name="T17" fmla="*/ 3 h 78"/>
                  <a:gd name="T18" fmla="*/ 2 w 101"/>
                  <a:gd name="T19" fmla="*/ 3 h 78"/>
                  <a:gd name="T20" fmla="*/ 2 w 101"/>
                  <a:gd name="T21" fmla="*/ 3 h 78"/>
                  <a:gd name="T22" fmla="*/ 1 w 101"/>
                  <a:gd name="T23" fmla="*/ 2 h 78"/>
                  <a:gd name="T24" fmla="*/ 1 w 101"/>
                  <a:gd name="T25" fmla="*/ 2 h 78"/>
                  <a:gd name="T26" fmla="*/ 0 w 101"/>
                  <a:gd name="T27" fmla="*/ 1 h 78"/>
                  <a:gd name="T28" fmla="*/ 0 w 101"/>
                  <a:gd name="T29" fmla="*/ 1 h 78"/>
                  <a:gd name="T30" fmla="*/ 0 w 101"/>
                  <a:gd name="T31" fmla="*/ 1 h 78"/>
                  <a:gd name="T32" fmla="*/ 0 w 101"/>
                  <a:gd name="T33" fmla="*/ 1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1" h="78">
                    <a:moveTo>
                      <a:pt x="0" y="1"/>
                    </a:moveTo>
                    <a:lnTo>
                      <a:pt x="6" y="0"/>
                    </a:lnTo>
                    <a:lnTo>
                      <a:pt x="19" y="4"/>
                    </a:lnTo>
                    <a:lnTo>
                      <a:pt x="34" y="12"/>
                    </a:lnTo>
                    <a:lnTo>
                      <a:pt x="51" y="24"/>
                    </a:lnTo>
                    <a:lnTo>
                      <a:pt x="67" y="38"/>
                    </a:lnTo>
                    <a:lnTo>
                      <a:pt x="82" y="52"/>
                    </a:lnTo>
                    <a:lnTo>
                      <a:pt x="95" y="65"/>
                    </a:lnTo>
                    <a:lnTo>
                      <a:pt x="101" y="78"/>
                    </a:lnTo>
                    <a:lnTo>
                      <a:pt x="93" y="73"/>
                    </a:lnTo>
                    <a:lnTo>
                      <a:pt x="80" y="64"/>
                    </a:lnTo>
                    <a:lnTo>
                      <a:pt x="63" y="53"/>
                    </a:lnTo>
                    <a:lnTo>
                      <a:pt x="44" y="39"/>
                    </a:lnTo>
                    <a:lnTo>
                      <a:pt x="27" y="26"/>
                    </a:lnTo>
                    <a:lnTo>
                      <a:pt x="13" y="15"/>
                    </a:lnTo>
                    <a:lnTo>
                      <a:pt x="3" y="5"/>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60" name="Freeform 101">
                <a:extLst>
                  <a:ext uri="{FF2B5EF4-FFF2-40B4-BE49-F238E27FC236}">
                    <a16:creationId xmlns:a16="http://schemas.microsoft.com/office/drawing/2014/main" xmlns="" id="{F6B18373-7D3E-4BBD-BFE6-DE119BAD2838}"/>
                  </a:ext>
                </a:extLst>
              </p:cNvPr>
              <p:cNvSpPr>
                <a:spLocks/>
              </p:cNvSpPr>
              <p:nvPr/>
            </p:nvSpPr>
            <p:spPr bwMode="auto">
              <a:xfrm>
                <a:off x="2824" y="567"/>
                <a:ext cx="45" cy="35"/>
              </a:xfrm>
              <a:custGeom>
                <a:avLst/>
                <a:gdLst>
                  <a:gd name="T0" fmla="*/ 0 w 91"/>
                  <a:gd name="T1" fmla="*/ 1 h 69"/>
                  <a:gd name="T2" fmla="*/ 0 w 91"/>
                  <a:gd name="T3" fmla="*/ 0 h 69"/>
                  <a:gd name="T4" fmla="*/ 0 w 91"/>
                  <a:gd name="T5" fmla="*/ 1 h 69"/>
                  <a:gd name="T6" fmla="*/ 0 w 91"/>
                  <a:gd name="T7" fmla="*/ 1 h 69"/>
                  <a:gd name="T8" fmla="*/ 1 w 91"/>
                  <a:gd name="T9" fmla="*/ 1 h 69"/>
                  <a:gd name="T10" fmla="*/ 1 w 91"/>
                  <a:gd name="T11" fmla="*/ 2 h 69"/>
                  <a:gd name="T12" fmla="*/ 2 w 91"/>
                  <a:gd name="T13" fmla="*/ 2 h 69"/>
                  <a:gd name="T14" fmla="*/ 2 w 91"/>
                  <a:gd name="T15" fmla="*/ 2 h 69"/>
                  <a:gd name="T16" fmla="*/ 2 w 91"/>
                  <a:gd name="T17" fmla="*/ 3 h 69"/>
                  <a:gd name="T18" fmla="*/ 2 w 91"/>
                  <a:gd name="T19" fmla="*/ 2 h 69"/>
                  <a:gd name="T20" fmla="*/ 2 w 91"/>
                  <a:gd name="T21" fmla="*/ 2 h 69"/>
                  <a:gd name="T22" fmla="*/ 1 w 91"/>
                  <a:gd name="T23" fmla="*/ 2 h 69"/>
                  <a:gd name="T24" fmla="*/ 1 w 91"/>
                  <a:gd name="T25" fmla="*/ 2 h 69"/>
                  <a:gd name="T26" fmla="*/ 0 w 91"/>
                  <a:gd name="T27" fmla="*/ 1 h 69"/>
                  <a:gd name="T28" fmla="*/ 0 w 91"/>
                  <a:gd name="T29" fmla="*/ 1 h 69"/>
                  <a:gd name="T30" fmla="*/ 0 w 91"/>
                  <a:gd name="T31" fmla="*/ 1 h 69"/>
                  <a:gd name="T32" fmla="*/ 0 w 91"/>
                  <a:gd name="T33" fmla="*/ 1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1" h="69">
                    <a:moveTo>
                      <a:pt x="0" y="1"/>
                    </a:moveTo>
                    <a:lnTo>
                      <a:pt x="5" y="0"/>
                    </a:lnTo>
                    <a:lnTo>
                      <a:pt x="15" y="5"/>
                    </a:lnTo>
                    <a:lnTo>
                      <a:pt x="30" y="13"/>
                    </a:lnTo>
                    <a:lnTo>
                      <a:pt x="46" y="23"/>
                    </a:lnTo>
                    <a:lnTo>
                      <a:pt x="61" y="35"/>
                    </a:lnTo>
                    <a:lnTo>
                      <a:pt x="76" y="47"/>
                    </a:lnTo>
                    <a:lnTo>
                      <a:pt x="86" y="59"/>
                    </a:lnTo>
                    <a:lnTo>
                      <a:pt x="91" y="69"/>
                    </a:lnTo>
                    <a:lnTo>
                      <a:pt x="83" y="64"/>
                    </a:lnTo>
                    <a:lnTo>
                      <a:pt x="69" y="55"/>
                    </a:lnTo>
                    <a:lnTo>
                      <a:pt x="53" y="46"/>
                    </a:lnTo>
                    <a:lnTo>
                      <a:pt x="37" y="35"/>
                    </a:lnTo>
                    <a:lnTo>
                      <a:pt x="21" y="24"/>
                    </a:lnTo>
                    <a:lnTo>
                      <a:pt x="9" y="15"/>
                    </a:lnTo>
                    <a:lnTo>
                      <a:pt x="1" y="7"/>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61" name="Freeform 102">
                <a:extLst>
                  <a:ext uri="{FF2B5EF4-FFF2-40B4-BE49-F238E27FC236}">
                    <a16:creationId xmlns:a16="http://schemas.microsoft.com/office/drawing/2014/main" xmlns="" id="{61A2E5A7-4996-4432-9A23-F4D5ABFED303}"/>
                  </a:ext>
                </a:extLst>
              </p:cNvPr>
              <p:cNvSpPr>
                <a:spLocks/>
              </p:cNvSpPr>
              <p:nvPr/>
            </p:nvSpPr>
            <p:spPr bwMode="auto">
              <a:xfrm>
                <a:off x="2824" y="596"/>
                <a:ext cx="38" cy="29"/>
              </a:xfrm>
              <a:custGeom>
                <a:avLst/>
                <a:gdLst>
                  <a:gd name="T0" fmla="*/ 0 w 75"/>
                  <a:gd name="T1" fmla="*/ 1 h 58"/>
                  <a:gd name="T2" fmla="*/ 1 w 75"/>
                  <a:gd name="T3" fmla="*/ 0 h 58"/>
                  <a:gd name="T4" fmla="*/ 1 w 75"/>
                  <a:gd name="T5" fmla="*/ 1 h 58"/>
                  <a:gd name="T6" fmla="*/ 1 w 75"/>
                  <a:gd name="T7" fmla="*/ 1 h 58"/>
                  <a:gd name="T8" fmla="*/ 2 w 75"/>
                  <a:gd name="T9" fmla="*/ 1 h 58"/>
                  <a:gd name="T10" fmla="*/ 2 w 75"/>
                  <a:gd name="T11" fmla="*/ 1 h 58"/>
                  <a:gd name="T12" fmla="*/ 2 w 75"/>
                  <a:gd name="T13" fmla="*/ 2 h 58"/>
                  <a:gd name="T14" fmla="*/ 3 w 75"/>
                  <a:gd name="T15" fmla="*/ 2 h 58"/>
                  <a:gd name="T16" fmla="*/ 3 w 75"/>
                  <a:gd name="T17" fmla="*/ 2 h 58"/>
                  <a:gd name="T18" fmla="*/ 3 w 75"/>
                  <a:gd name="T19" fmla="*/ 2 h 58"/>
                  <a:gd name="T20" fmla="*/ 2 w 75"/>
                  <a:gd name="T21" fmla="*/ 2 h 58"/>
                  <a:gd name="T22" fmla="*/ 2 w 75"/>
                  <a:gd name="T23" fmla="*/ 2 h 58"/>
                  <a:gd name="T24" fmla="*/ 1 w 75"/>
                  <a:gd name="T25" fmla="*/ 1 h 58"/>
                  <a:gd name="T26" fmla="*/ 1 w 75"/>
                  <a:gd name="T27" fmla="*/ 1 h 58"/>
                  <a:gd name="T28" fmla="*/ 1 w 75"/>
                  <a:gd name="T29" fmla="*/ 1 h 58"/>
                  <a:gd name="T30" fmla="*/ 1 w 75"/>
                  <a:gd name="T31" fmla="*/ 1 h 58"/>
                  <a:gd name="T32" fmla="*/ 0 w 75"/>
                  <a:gd name="T33" fmla="*/ 1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5" h="58">
                    <a:moveTo>
                      <a:pt x="0" y="1"/>
                    </a:moveTo>
                    <a:lnTo>
                      <a:pt x="5" y="0"/>
                    </a:lnTo>
                    <a:lnTo>
                      <a:pt x="13" y="1"/>
                    </a:lnTo>
                    <a:lnTo>
                      <a:pt x="24" y="6"/>
                    </a:lnTo>
                    <a:lnTo>
                      <a:pt x="37" y="13"/>
                    </a:lnTo>
                    <a:lnTo>
                      <a:pt x="50" y="22"/>
                    </a:lnTo>
                    <a:lnTo>
                      <a:pt x="61" y="33"/>
                    </a:lnTo>
                    <a:lnTo>
                      <a:pt x="70" y="45"/>
                    </a:lnTo>
                    <a:lnTo>
                      <a:pt x="75" y="58"/>
                    </a:lnTo>
                    <a:lnTo>
                      <a:pt x="67" y="52"/>
                    </a:lnTo>
                    <a:lnTo>
                      <a:pt x="57" y="44"/>
                    </a:lnTo>
                    <a:lnTo>
                      <a:pt x="43" y="36"/>
                    </a:lnTo>
                    <a:lnTo>
                      <a:pt x="29" y="28"/>
                    </a:lnTo>
                    <a:lnTo>
                      <a:pt x="17" y="18"/>
                    </a:lnTo>
                    <a:lnTo>
                      <a:pt x="7" y="11"/>
                    </a:lnTo>
                    <a:lnTo>
                      <a:pt x="1" y="6"/>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62" name="Freeform 103">
                <a:extLst>
                  <a:ext uri="{FF2B5EF4-FFF2-40B4-BE49-F238E27FC236}">
                    <a16:creationId xmlns:a16="http://schemas.microsoft.com/office/drawing/2014/main" xmlns="" id="{3DE25923-895D-469A-8C3D-D24386177CE5}"/>
                  </a:ext>
                </a:extLst>
              </p:cNvPr>
              <p:cNvSpPr>
                <a:spLocks/>
              </p:cNvSpPr>
              <p:nvPr/>
            </p:nvSpPr>
            <p:spPr bwMode="auto">
              <a:xfrm>
                <a:off x="2815" y="637"/>
                <a:ext cx="23" cy="8"/>
              </a:xfrm>
              <a:custGeom>
                <a:avLst/>
                <a:gdLst>
                  <a:gd name="T0" fmla="*/ 0 w 46"/>
                  <a:gd name="T1" fmla="*/ 1 h 15"/>
                  <a:gd name="T2" fmla="*/ 1 w 46"/>
                  <a:gd name="T3" fmla="*/ 1 h 15"/>
                  <a:gd name="T4" fmla="*/ 1 w 46"/>
                  <a:gd name="T5" fmla="*/ 0 h 15"/>
                  <a:gd name="T6" fmla="*/ 1 w 46"/>
                  <a:gd name="T7" fmla="*/ 0 h 15"/>
                  <a:gd name="T8" fmla="*/ 1 w 46"/>
                  <a:gd name="T9" fmla="*/ 0 h 15"/>
                  <a:gd name="T10" fmla="*/ 1 w 46"/>
                  <a:gd name="T11" fmla="*/ 1 h 15"/>
                  <a:gd name="T12" fmla="*/ 2 w 46"/>
                  <a:gd name="T13" fmla="*/ 1 h 15"/>
                  <a:gd name="T14" fmla="*/ 2 w 46"/>
                  <a:gd name="T15" fmla="*/ 1 h 15"/>
                  <a:gd name="T16" fmla="*/ 2 w 46"/>
                  <a:gd name="T17" fmla="*/ 1 h 15"/>
                  <a:gd name="T18" fmla="*/ 2 w 46"/>
                  <a:gd name="T19" fmla="*/ 1 h 15"/>
                  <a:gd name="T20" fmla="*/ 2 w 46"/>
                  <a:gd name="T21" fmla="*/ 1 h 15"/>
                  <a:gd name="T22" fmla="*/ 1 w 46"/>
                  <a:gd name="T23" fmla="*/ 1 h 15"/>
                  <a:gd name="T24" fmla="*/ 1 w 46"/>
                  <a:gd name="T25" fmla="*/ 1 h 15"/>
                  <a:gd name="T26" fmla="*/ 1 w 46"/>
                  <a:gd name="T27" fmla="*/ 1 h 15"/>
                  <a:gd name="T28" fmla="*/ 1 w 46"/>
                  <a:gd name="T29" fmla="*/ 1 h 15"/>
                  <a:gd name="T30" fmla="*/ 0 w 46"/>
                  <a:gd name="T31" fmla="*/ 1 h 15"/>
                  <a:gd name="T32" fmla="*/ 0 w 46"/>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15">
                    <a:moveTo>
                      <a:pt x="0" y="3"/>
                    </a:moveTo>
                    <a:lnTo>
                      <a:pt x="3" y="1"/>
                    </a:lnTo>
                    <a:lnTo>
                      <a:pt x="9" y="0"/>
                    </a:lnTo>
                    <a:lnTo>
                      <a:pt x="16" y="0"/>
                    </a:lnTo>
                    <a:lnTo>
                      <a:pt x="24" y="0"/>
                    </a:lnTo>
                    <a:lnTo>
                      <a:pt x="32" y="2"/>
                    </a:lnTo>
                    <a:lnTo>
                      <a:pt x="39" y="4"/>
                    </a:lnTo>
                    <a:lnTo>
                      <a:pt x="44" y="9"/>
                    </a:lnTo>
                    <a:lnTo>
                      <a:pt x="46" y="15"/>
                    </a:lnTo>
                    <a:lnTo>
                      <a:pt x="40" y="10"/>
                    </a:lnTo>
                    <a:lnTo>
                      <a:pt x="33" y="8"/>
                    </a:lnTo>
                    <a:lnTo>
                      <a:pt x="24" y="8"/>
                    </a:lnTo>
                    <a:lnTo>
                      <a:pt x="16" y="8"/>
                    </a:lnTo>
                    <a:lnTo>
                      <a:pt x="8" y="8"/>
                    </a:lnTo>
                    <a:lnTo>
                      <a:pt x="2" y="8"/>
                    </a:lnTo>
                    <a:lnTo>
                      <a:pt x="0" y="7"/>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63" name="Freeform 104">
                <a:extLst>
                  <a:ext uri="{FF2B5EF4-FFF2-40B4-BE49-F238E27FC236}">
                    <a16:creationId xmlns:a16="http://schemas.microsoft.com/office/drawing/2014/main" xmlns="" id="{A3A655A4-CA36-4258-896A-56CBA25B0760}"/>
                  </a:ext>
                </a:extLst>
              </p:cNvPr>
              <p:cNvSpPr>
                <a:spLocks/>
              </p:cNvSpPr>
              <p:nvPr/>
            </p:nvSpPr>
            <p:spPr bwMode="auto">
              <a:xfrm>
                <a:off x="2838" y="508"/>
                <a:ext cx="42" cy="38"/>
              </a:xfrm>
              <a:custGeom>
                <a:avLst/>
                <a:gdLst>
                  <a:gd name="T0" fmla="*/ 0 w 84"/>
                  <a:gd name="T1" fmla="*/ 1 h 76"/>
                  <a:gd name="T2" fmla="*/ 1 w 84"/>
                  <a:gd name="T3" fmla="*/ 0 h 76"/>
                  <a:gd name="T4" fmla="*/ 1 w 84"/>
                  <a:gd name="T5" fmla="*/ 1 h 76"/>
                  <a:gd name="T6" fmla="*/ 1 w 84"/>
                  <a:gd name="T7" fmla="*/ 1 h 76"/>
                  <a:gd name="T8" fmla="*/ 2 w 84"/>
                  <a:gd name="T9" fmla="*/ 1 h 76"/>
                  <a:gd name="T10" fmla="*/ 2 w 84"/>
                  <a:gd name="T11" fmla="*/ 2 h 76"/>
                  <a:gd name="T12" fmla="*/ 3 w 84"/>
                  <a:gd name="T13" fmla="*/ 2 h 76"/>
                  <a:gd name="T14" fmla="*/ 3 w 84"/>
                  <a:gd name="T15" fmla="*/ 2 h 76"/>
                  <a:gd name="T16" fmla="*/ 3 w 84"/>
                  <a:gd name="T17" fmla="*/ 3 h 76"/>
                  <a:gd name="T18" fmla="*/ 3 w 84"/>
                  <a:gd name="T19" fmla="*/ 3 h 76"/>
                  <a:gd name="T20" fmla="*/ 3 w 84"/>
                  <a:gd name="T21" fmla="*/ 2 h 76"/>
                  <a:gd name="T22" fmla="*/ 2 w 84"/>
                  <a:gd name="T23" fmla="*/ 2 h 76"/>
                  <a:gd name="T24" fmla="*/ 2 w 84"/>
                  <a:gd name="T25" fmla="*/ 2 h 76"/>
                  <a:gd name="T26" fmla="*/ 1 w 84"/>
                  <a:gd name="T27" fmla="*/ 1 h 76"/>
                  <a:gd name="T28" fmla="*/ 1 w 84"/>
                  <a:gd name="T29" fmla="*/ 1 h 76"/>
                  <a:gd name="T30" fmla="*/ 1 w 84"/>
                  <a:gd name="T31" fmla="*/ 1 h 76"/>
                  <a:gd name="T32" fmla="*/ 0 w 84"/>
                  <a:gd name="T33" fmla="*/ 1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4" h="76">
                    <a:moveTo>
                      <a:pt x="0" y="2"/>
                    </a:moveTo>
                    <a:lnTo>
                      <a:pt x="4" y="0"/>
                    </a:lnTo>
                    <a:lnTo>
                      <a:pt x="15" y="4"/>
                    </a:lnTo>
                    <a:lnTo>
                      <a:pt x="26" y="12"/>
                    </a:lnTo>
                    <a:lnTo>
                      <a:pt x="40" y="22"/>
                    </a:lnTo>
                    <a:lnTo>
                      <a:pt x="54" y="35"/>
                    </a:lnTo>
                    <a:lnTo>
                      <a:pt x="67" y="49"/>
                    </a:lnTo>
                    <a:lnTo>
                      <a:pt x="77" y="63"/>
                    </a:lnTo>
                    <a:lnTo>
                      <a:pt x="84" y="76"/>
                    </a:lnTo>
                    <a:lnTo>
                      <a:pt x="77" y="71"/>
                    </a:lnTo>
                    <a:lnTo>
                      <a:pt x="67" y="62"/>
                    </a:lnTo>
                    <a:lnTo>
                      <a:pt x="52" y="50"/>
                    </a:lnTo>
                    <a:lnTo>
                      <a:pt x="37" y="38"/>
                    </a:lnTo>
                    <a:lnTo>
                      <a:pt x="22" y="27"/>
                    </a:lnTo>
                    <a:lnTo>
                      <a:pt x="9" y="17"/>
                    </a:lnTo>
                    <a:lnTo>
                      <a:pt x="1" y="7"/>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64" name="Freeform 105">
                <a:extLst>
                  <a:ext uri="{FF2B5EF4-FFF2-40B4-BE49-F238E27FC236}">
                    <a16:creationId xmlns:a16="http://schemas.microsoft.com/office/drawing/2014/main" xmlns="" id="{25ED4DFA-70A4-408E-BB3D-B6C2FBB0E80F}"/>
                  </a:ext>
                </a:extLst>
              </p:cNvPr>
              <p:cNvSpPr>
                <a:spLocks/>
              </p:cNvSpPr>
              <p:nvPr/>
            </p:nvSpPr>
            <p:spPr bwMode="auto">
              <a:xfrm>
                <a:off x="2830" y="535"/>
                <a:ext cx="48" cy="39"/>
              </a:xfrm>
              <a:custGeom>
                <a:avLst/>
                <a:gdLst>
                  <a:gd name="T0" fmla="*/ 0 w 96"/>
                  <a:gd name="T1" fmla="*/ 1 h 77"/>
                  <a:gd name="T2" fmla="*/ 1 w 96"/>
                  <a:gd name="T3" fmla="*/ 0 h 77"/>
                  <a:gd name="T4" fmla="*/ 1 w 96"/>
                  <a:gd name="T5" fmla="*/ 1 h 77"/>
                  <a:gd name="T6" fmla="*/ 1 w 96"/>
                  <a:gd name="T7" fmla="*/ 1 h 77"/>
                  <a:gd name="T8" fmla="*/ 2 w 96"/>
                  <a:gd name="T9" fmla="*/ 1 h 77"/>
                  <a:gd name="T10" fmla="*/ 2 w 96"/>
                  <a:gd name="T11" fmla="*/ 2 h 77"/>
                  <a:gd name="T12" fmla="*/ 3 w 96"/>
                  <a:gd name="T13" fmla="*/ 2 h 77"/>
                  <a:gd name="T14" fmla="*/ 3 w 96"/>
                  <a:gd name="T15" fmla="*/ 2 h 77"/>
                  <a:gd name="T16" fmla="*/ 3 w 96"/>
                  <a:gd name="T17" fmla="*/ 3 h 77"/>
                  <a:gd name="T18" fmla="*/ 3 w 96"/>
                  <a:gd name="T19" fmla="*/ 3 h 77"/>
                  <a:gd name="T20" fmla="*/ 3 w 96"/>
                  <a:gd name="T21" fmla="*/ 2 h 77"/>
                  <a:gd name="T22" fmla="*/ 2 w 96"/>
                  <a:gd name="T23" fmla="*/ 2 h 77"/>
                  <a:gd name="T24" fmla="*/ 2 w 96"/>
                  <a:gd name="T25" fmla="*/ 2 h 77"/>
                  <a:gd name="T26" fmla="*/ 1 w 96"/>
                  <a:gd name="T27" fmla="*/ 1 h 77"/>
                  <a:gd name="T28" fmla="*/ 1 w 96"/>
                  <a:gd name="T29" fmla="*/ 1 h 77"/>
                  <a:gd name="T30" fmla="*/ 1 w 96"/>
                  <a:gd name="T31" fmla="*/ 1 h 77"/>
                  <a:gd name="T32" fmla="*/ 0 w 96"/>
                  <a:gd name="T33" fmla="*/ 1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6" h="77">
                    <a:moveTo>
                      <a:pt x="0" y="1"/>
                    </a:moveTo>
                    <a:lnTo>
                      <a:pt x="5" y="0"/>
                    </a:lnTo>
                    <a:lnTo>
                      <a:pt x="17" y="4"/>
                    </a:lnTo>
                    <a:lnTo>
                      <a:pt x="32" y="12"/>
                    </a:lnTo>
                    <a:lnTo>
                      <a:pt x="48" y="23"/>
                    </a:lnTo>
                    <a:lnTo>
                      <a:pt x="64" y="37"/>
                    </a:lnTo>
                    <a:lnTo>
                      <a:pt x="79" y="50"/>
                    </a:lnTo>
                    <a:lnTo>
                      <a:pt x="91" y="64"/>
                    </a:lnTo>
                    <a:lnTo>
                      <a:pt x="96" y="77"/>
                    </a:lnTo>
                    <a:lnTo>
                      <a:pt x="89" y="72"/>
                    </a:lnTo>
                    <a:lnTo>
                      <a:pt x="77" y="63"/>
                    </a:lnTo>
                    <a:lnTo>
                      <a:pt x="60" y="52"/>
                    </a:lnTo>
                    <a:lnTo>
                      <a:pt x="42" y="39"/>
                    </a:lnTo>
                    <a:lnTo>
                      <a:pt x="25" y="26"/>
                    </a:lnTo>
                    <a:lnTo>
                      <a:pt x="11" y="15"/>
                    </a:lnTo>
                    <a:lnTo>
                      <a:pt x="2" y="7"/>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65" name="Freeform 106">
                <a:extLst>
                  <a:ext uri="{FF2B5EF4-FFF2-40B4-BE49-F238E27FC236}">
                    <a16:creationId xmlns:a16="http://schemas.microsoft.com/office/drawing/2014/main" xmlns="" id="{18832558-CEB2-47B4-8C41-D82951F0C7DC}"/>
                  </a:ext>
                </a:extLst>
              </p:cNvPr>
              <p:cNvSpPr>
                <a:spLocks/>
              </p:cNvSpPr>
              <p:nvPr/>
            </p:nvSpPr>
            <p:spPr bwMode="auto">
              <a:xfrm>
                <a:off x="2822" y="585"/>
                <a:ext cx="46" cy="29"/>
              </a:xfrm>
              <a:custGeom>
                <a:avLst/>
                <a:gdLst>
                  <a:gd name="T0" fmla="*/ 0 w 93"/>
                  <a:gd name="T1" fmla="*/ 1 h 57"/>
                  <a:gd name="T2" fmla="*/ 0 w 93"/>
                  <a:gd name="T3" fmla="*/ 0 h 57"/>
                  <a:gd name="T4" fmla="*/ 0 w 93"/>
                  <a:gd name="T5" fmla="*/ 1 h 57"/>
                  <a:gd name="T6" fmla="*/ 0 w 93"/>
                  <a:gd name="T7" fmla="*/ 1 h 57"/>
                  <a:gd name="T8" fmla="*/ 1 w 93"/>
                  <a:gd name="T9" fmla="*/ 1 h 57"/>
                  <a:gd name="T10" fmla="*/ 1 w 93"/>
                  <a:gd name="T11" fmla="*/ 1 h 57"/>
                  <a:gd name="T12" fmla="*/ 2 w 93"/>
                  <a:gd name="T13" fmla="*/ 2 h 57"/>
                  <a:gd name="T14" fmla="*/ 2 w 93"/>
                  <a:gd name="T15" fmla="*/ 2 h 57"/>
                  <a:gd name="T16" fmla="*/ 2 w 93"/>
                  <a:gd name="T17" fmla="*/ 2 h 57"/>
                  <a:gd name="T18" fmla="*/ 2 w 93"/>
                  <a:gd name="T19" fmla="*/ 2 h 57"/>
                  <a:gd name="T20" fmla="*/ 2 w 93"/>
                  <a:gd name="T21" fmla="*/ 2 h 57"/>
                  <a:gd name="T22" fmla="*/ 1 w 93"/>
                  <a:gd name="T23" fmla="*/ 2 h 57"/>
                  <a:gd name="T24" fmla="*/ 1 w 93"/>
                  <a:gd name="T25" fmla="*/ 1 h 57"/>
                  <a:gd name="T26" fmla="*/ 0 w 93"/>
                  <a:gd name="T27" fmla="*/ 1 h 57"/>
                  <a:gd name="T28" fmla="*/ 0 w 93"/>
                  <a:gd name="T29" fmla="*/ 1 h 57"/>
                  <a:gd name="T30" fmla="*/ 0 w 93"/>
                  <a:gd name="T31" fmla="*/ 1 h 57"/>
                  <a:gd name="T32" fmla="*/ 0 w 93"/>
                  <a:gd name="T33" fmla="*/ 1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3" h="57">
                    <a:moveTo>
                      <a:pt x="0" y="1"/>
                    </a:moveTo>
                    <a:lnTo>
                      <a:pt x="4" y="0"/>
                    </a:lnTo>
                    <a:lnTo>
                      <a:pt x="15" y="2"/>
                    </a:lnTo>
                    <a:lnTo>
                      <a:pt x="28" y="7"/>
                    </a:lnTo>
                    <a:lnTo>
                      <a:pt x="44" y="14"/>
                    </a:lnTo>
                    <a:lnTo>
                      <a:pt x="59" y="23"/>
                    </a:lnTo>
                    <a:lnTo>
                      <a:pt x="74" y="33"/>
                    </a:lnTo>
                    <a:lnTo>
                      <a:pt x="86" y="45"/>
                    </a:lnTo>
                    <a:lnTo>
                      <a:pt x="93" y="57"/>
                    </a:lnTo>
                    <a:lnTo>
                      <a:pt x="84" y="52"/>
                    </a:lnTo>
                    <a:lnTo>
                      <a:pt x="71" y="45"/>
                    </a:lnTo>
                    <a:lnTo>
                      <a:pt x="55" y="37"/>
                    </a:lnTo>
                    <a:lnTo>
                      <a:pt x="38" y="28"/>
                    </a:lnTo>
                    <a:lnTo>
                      <a:pt x="23" y="19"/>
                    </a:lnTo>
                    <a:lnTo>
                      <a:pt x="10" y="11"/>
                    </a:lnTo>
                    <a:lnTo>
                      <a:pt x="1" y="6"/>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66" name="Freeform 107">
                <a:extLst>
                  <a:ext uri="{FF2B5EF4-FFF2-40B4-BE49-F238E27FC236}">
                    <a16:creationId xmlns:a16="http://schemas.microsoft.com/office/drawing/2014/main" xmlns="" id="{83D5D547-391A-4FE2-ACA6-D75D07C8547F}"/>
                  </a:ext>
                </a:extLst>
              </p:cNvPr>
              <p:cNvSpPr>
                <a:spLocks/>
              </p:cNvSpPr>
              <p:nvPr/>
            </p:nvSpPr>
            <p:spPr bwMode="auto">
              <a:xfrm>
                <a:off x="2821" y="605"/>
                <a:ext cx="34" cy="29"/>
              </a:xfrm>
              <a:custGeom>
                <a:avLst/>
                <a:gdLst>
                  <a:gd name="T0" fmla="*/ 0 w 68"/>
                  <a:gd name="T1" fmla="*/ 0 h 58"/>
                  <a:gd name="T2" fmla="*/ 1 w 68"/>
                  <a:gd name="T3" fmla="*/ 0 h 58"/>
                  <a:gd name="T4" fmla="*/ 1 w 68"/>
                  <a:gd name="T5" fmla="*/ 1 h 58"/>
                  <a:gd name="T6" fmla="*/ 1 w 68"/>
                  <a:gd name="T7" fmla="*/ 1 h 58"/>
                  <a:gd name="T8" fmla="*/ 2 w 68"/>
                  <a:gd name="T9" fmla="*/ 1 h 58"/>
                  <a:gd name="T10" fmla="*/ 2 w 68"/>
                  <a:gd name="T11" fmla="*/ 1 h 58"/>
                  <a:gd name="T12" fmla="*/ 2 w 68"/>
                  <a:gd name="T13" fmla="*/ 2 h 58"/>
                  <a:gd name="T14" fmla="*/ 3 w 68"/>
                  <a:gd name="T15" fmla="*/ 2 h 58"/>
                  <a:gd name="T16" fmla="*/ 3 w 68"/>
                  <a:gd name="T17" fmla="*/ 2 h 58"/>
                  <a:gd name="T18" fmla="*/ 2 w 68"/>
                  <a:gd name="T19" fmla="*/ 2 h 58"/>
                  <a:gd name="T20" fmla="*/ 2 w 68"/>
                  <a:gd name="T21" fmla="*/ 2 h 58"/>
                  <a:gd name="T22" fmla="*/ 2 w 68"/>
                  <a:gd name="T23" fmla="*/ 2 h 58"/>
                  <a:gd name="T24" fmla="*/ 1 w 68"/>
                  <a:gd name="T25" fmla="*/ 1 h 58"/>
                  <a:gd name="T26" fmla="*/ 1 w 68"/>
                  <a:gd name="T27" fmla="*/ 1 h 58"/>
                  <a:gd name="T28" fmla="*/ 1 w 68"/>
                  <a:gd name="T29" fmla="*/ 1 h 58"/>
                  <a:gd name="T30" fmla="*/ 1 w 68"/>
                  <a:gd name="T31" fmla="*/ 1 h 58"/>
                  <a:gd name="T32" fmla="*/ 0 w 68"/>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58">
                    <a:moveTo>
                      <a:pt x="0" y="0"/>
                    </a:moveTo>
                    <a:lnTo>
                      <a:pt x="5" y="0"/>
                    </a:lnTo>
                    <a:lnTo>
                      <a:pt x="14" y="4"/>
                    </a:lnTo>
                    <a:lnTo>
                      <a:pt x="25" y="12"/>
                    </a:lnTo>
                    <a:lnTo>
                      <a:pt x="37" y="21"/>
                    </a:lnTo>
                    <a:lnTo>
                      <a:pt x="50" y="31"/>
                    </a:lnTo>
                    <a:lnTo>
                      <a:pt x="59" y="43"/>
                    </a:lnTo>
                    <a:lnTo>
                      <a:pt x="66" y="51"/>
                    </a:lnTo>
                    <a:lnTo>
                      <a:pt x="68" y="58"/>
                    </a:lnTo>
                    <a:lnTo>
                      <a:pt x="63" y="53"/>
                    </a:lnTo>
                    <a:lnTo>
                      <a:pt x="53" y="46"/>
                    </a:lnTo>
                    <a:lnTo>
                      <a:pt x="42" y="38"/>
                    </a:lnTo>
                    <a:lnTo>
                      <a:pt x="30" y="29"/>
                    </a:lnTo>
                    <a:lnTo>
                      <a:pt x="19" y="21"/>
                    </a:lnTo>
                    <a:lnTo>
                      <a:pt x="10" y="12"/>
                    </a:lnTo>
                    <a:lnTo>
                      <a:pt x="3" y="5"/>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67" name="Freeform 108">
                <a:extLst>
                  <a:ext uri="{FF2B5EF4-FFF2-40B4-BE49-F238E27FC236}">
                    <a16:creationId xmlns:a16="http://schemas.microsoft.com/office/drawing/2014/main" xmlns="" id="{A5DC7B42-2A5B-4DFD-98F2-8F955C466190}"/>
                  </a:ext>
                </a:extLst>
              </p:cNvPr>
              <p:cNvSpPr>
                <a:spLocks/>
              </p:cNvSpPr>
              <p:nvPr/>
            </p:nvSpPr>
            <p:spPr bwMode="auto">
              <a:xfrm>
                <a:off x="2825" y="627"/>
                <a:ext cx="26" cy="12"/>
              </a:xfrm>
              <a:custGeom>
                <a:avLst/>
                <a:gdLst>
                  <a:gd name="T0" fmla="*/ 0 w 51"/>
                  <a:gd name="T1" fmla="*/ 1 h 23"/>
                  <a:gd name="T2" fmla="*/ 1 w 51"/>
                  <a:gd name="T3" fmla="*/ 0 h 23"/>
                  <a:gd name="T4" fmla="*/ 1 w 51"/>
                  <a:gd name="T5" fmla="*/ 0 h 23"/>
                  <a:gd name="T6" fmla="*/ 1 w 51"/>
                  <a:gd name="T7" fmla="*/ 1 h 23"/>
                  <a:gd name="T8" fmla="*/ 1 w 51"/>
                  <a:gd name="T9" fmla="*/ 1 h 23"/>
                  <a:gd name="T10" fmla="*/ 2 w 51"/>
                  <a:gd name="T11" fmla="*/ 1 h 23"/>
                  <a:gd name="T12" fmla="*/ 2 w 51"/>
                  <a:gd name="T13" fmla="*/ 1 h 23"/>
                  <a:gd name="T14" fmla="*/ 2 w 51"/>
                  <a:gd name="T15" fmla="*/ 1 h 23"/>
                  <a:gd name="T16" fmla="*/ 2 w 51"/>
                  <a:gd name="T17" fmla="*/ 1 h 23"/>
                  <a:gd name="T18" fmla="*/ 2 w 51"/>
                  <a:gd name="T19" fmla="*/ 1 h 23"/>
                  <a:gd name="T20" fmla="*/ 2 w 51"/>
                  <a:gd name="T21" fmla="*/ 1 h 23"/>
                  <a:gd name="T22" fmla="*/ 1 w 51"/>
                  <a:gd name="T23" fmla="*/ 1 h 23"/>
                  <a:gd name="T24" fmla="*/ 1 w 51"/>
                  <a:gd name="T25" fmla="*/ 1 h 23"/>
                  <a:gd name="T26" fmla="*/ 1 w 51"/>
                  <a:gd name="T27" fmla="*/ 1 h 23"/>
                  <a:gd name="T28" fmla="*/ 1 w 51"/>
                  <a:gd name="T29" fmla="*/ 1 h 23"/>
                  <a:gd name="T30" fmla="*/ 0 w 51"/>
                  <a:gd name="T31" fmla="*/ 1 h 23"/>
                  <a:gd name="T32" fmla="*/ 0 w 51"/>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23">
                    <a:moveTo>
                      <a:pt x="0" y="2"/>
                    </a:moveTo>
                    <a:lnTo>
                      <a:pt x="3" y="0"/>
                    </a:lnTo>
                    <a:lnTo>
                      <a:pt x="10" y="0"/>
                    </a:lnTo>
                    <a:lnTo>
                      <a:pt x="18" y="1"/>
                    </a:lnTo>
                    <a:lnTo>
                      <a:pt x="27" y="3"/>
                    </a:lnTo>
                    <a:lnTo>
                      <a:pt x="36" y="7"/>
                    </a:lnTo>
                    <a:lnTo>
                      <a:pt x="43" y="11"/>
                    </a:lnTo>
                    <a:lnTo>
                      <a:pt x="49" y="17"/>
                    </a:lnTo>
                    <a:lnTo>
                      <a:pt x="51" y="23"/>
                    </a:lnTo>
                    <a:lnTo>
                      <a:pt x="45" y="18"/>
                    </a:lnTo>
                    <a:lnTo>
                      <a:pt x="37" y="15"/>
                    </a:lnTo>
                    <a:lnTo>
                      <a:pt x="28" y="13"/>
                    </a:lnTo>
                    <a:lnTo>
                      <a:pt x="19" y="10"/>
                    </a:lnTo>
                    <a:lnTo>
                      <a:pt x="10" y="9"/>
                    </a:lnTo>
                    <a:lnTo>
                      <a:pt x="4" y="8"/>
                    </a:lnTo>
                    <a:lnTo>
                      <a:pt x="0" y="6"/>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68" name="Freeform 109">
                <a:extLst>
                  <a:ext uri="{FF2B5EF4-FFF2-40B4-BE49-F238E27FC236}">
                    <a16:creationId xmlns:a16="http://schemas.microsoft.com/office/drawing/2014/main" xmlns="" id="{3DF249DD-554B-4019-B581-4525AD70EFB2}"/>
                  </a:ext>
                </a:extLst>
              </p:cNvPr>
              <p:cNvSpPr>
                <a:spLocks/>
              </p:cNvSpPr>
              <p:nvPr/>
            </p:nvSpPr>
            <p:spPr bwMode="auto">
              <a:xfrm>
                <a:off x="2854" y="477"/>
                <a:ext cx="20" cy="23"/>
              </a:xfrm>
              <a:custGeom>
                <a:avLst/>
                <a:gdLst>
                  <a:gd name="T0" fmla="*/ 2 w 40"/>
                  <a:gd name="T1" fmla="*/ 2 h 46"/>
                  <a:gd name="T2" fmla="*/ 2 w 40"/>
                  <a:gd name="T3" fmla="*/ 2 h 46"/>
                  <a:gd name="T4" fmla="*/ 1 w 40"/>
                  <a:gd name="T5" fmla="*/ 2 h 46"/>
                  <a:gd name="T6" fmla="*/ 1 w 40"/>
                  <a:gd name="T7" fmla="*/ 1 h 46"/>
                  <a:gd name="T8" fmla="*/ 1 w 40"/>
                  <a:gd name="T9" fmla="*/ 1 h 46"/>
                  <a:gd name="T10" fmla="*/ 1 w 40"/>
                  <a:gd name="T11" fmla="*/ 1 h 46"/>
                  <a:gd name="T12" fmla="*/ 1 w 40"/>
                  <a:gd name="T13" fmla="*/ 1 h 46"/>
                  <a:gd name="T14" fmla="*/ 0 w 40"/>
                  <a:gd name="T15" fmla="*/ 1 h 46"/>
                  <a:gd name="T16" fmla="*/ 1 w 40"/>
                  <a:gd name="T17" fmla="*/ 1 h 46"/>
                  <a:gd name="T18" fmla="*/ 1 w 40"/>
                  <a:gd name="T19" fmla="*/ 0 h 46"/>
                  <a:gd name="T20" fmla="*/ 1 w 40"/>
                  <a:gd name="T21" fmla="*/ 1 h 46"/>
                  <a:gd name="T22" fmla="*/ 1 w 40"/>
                  <a:gd name="T23" fmla="*/ 1 h 46"/>
                  <a:gd name="T24" fmla="*/ 1 w 40"/>
                  <a:gd name="T25" fmla="*/ 1 h 46"/>
                  <a:gd name="T26" fmla="*/ 1 w 40"/>
                  <a:gd name="T27" fmla="*/ 1 h 46"/>
                  <a:gd name="T28" fmla="*/ 2 w 40"/>
                  <a:gd name="T29" fmla="*/ 2 h 46"/>
                  <a:gd name="T30" fmla="*/ 2 w 40"/>
                  <a:gd name="T31" fmla="*/ 2 h 46"/>
                  <a:gd name="T32" fmla="*/ 2 w 40"/>
                  <a:gd name="T33" fmla="*/ 2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46">
                    <a:moveTo>
                      <a:pt x="40" y="46"/>
                    </a:moveTo>
                    <a:lnTo>
                      <a:pt x="37" y="44"/>
                    </a:lnTo>
                    <a:lnTo>
                      <a:pt x="31" y="38"/>
                    </a:lnTo>
                    <a:lnTo>
                      <a:pt x="23" y="32"/>
                    </a:lnTo>
                    <a:lnTo>
                      <a:pt x="15" y="26"/>
                    </a:lnTo>
                    <a:lnTo>
                      <a:pt x="8" y="19"/>
                    </a:lnTo>
                    <a:lnTo>
                      <a:pt x="2" y="12"/>
                    </a:lnTo>
                    <a:lnTo>
                      <a:pt x="0" y="6"/>
                    </a:lnTo>
                    <a:lnTo>
                      <a:pt x="2" y="1"/>
                    </a:lnTo>
                    <a:lnTo>
                      <a:pt x="7" y="0"/>
                    </a:lnTo>
                    <a:lnTo>
                      <a:pt x="12" y="4"/>
                    </a:lnTo>
                    <a:lnTo>
                      <a:pt x="17" y="9"/>
                    </a:lnTo>
                    <a:lnTo>
                      <a:pt x="23" y="16"/>
                    </a:lnTo>
                    <a:lnTo>
                      <a:pt x="28" y="26"/>
                    </a:lnTo>
                    <a:lnTo>
                      <a:pt x="33" y="34"/>
                    </a:lnTo>
                    <a:lnTo>
                      <a:pt x="37" y="42"/>
                    </a:lnTo>
                    <a:lnTo>
                      <a:pt x="40"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69" name="Freeform 110">
                <a:extLst>
                  <a:ext uri="{FF2B5EF4-FFF2-40B4-BE49-F238E27FC236}">
                    <a16:creationId xmlns:a16="http://schemas.microsoft.com/office/drawing/2014/main" xmlns="" id="{0E850405-E40F-400B-85F4-520EF5DFEEA4}"/>
                  </a:ext>
                </a:extLst>
              </p:cNvPr>
              <p:cNvSpPr>
                <a:spLocks/>
              </p:cNvSpPr>
              <p:nvPr/>
            </p:nvSpPr>
            <p:spPr bwMode="auto">
              <a:xfrm>
                <a:off x="2870" y="468"/>
                <a:ext cx="5" cy="27"/>
              </a:xfrm>
              <a:custGeom>
                <a:avLst/>
                <a:gdLst>
                  <a:gd name="T0" fmla="*/ 0 w 11"/>
                  <a:gd name="T1" fmla="*/ 2 h 54"/>
                  <a:gd name="T2" fmla="*/ 0 w 11"/>
                  <a:gd name="T3" fmla="*/ 2 h 54"/>
                  <a:gd name="T4" fmla="*/ 0 w 11"/>
                  <a:gd name="T5" fmla="*/ 1 h 54"/>
                  <a:gd name="T6" fmla="*/ 0 w 11"/>
                  <a:gd name="T7" fmla="*/ 1 h 54"/>
                  <a:gd name="T8" fmla="*/ 0 w 11"/>
                  <a:gd name="T9" fmla="*/ 0 h 54"/>
                  <a:gd name="T10" fmla="*/ 0 w 11"/>
                  <a:gd name="T11" fmla="*/ 1 h 54"/>
                  <a:gd name="T12" fmla="*/ 0 w 11"/>
                  <a:gd name="T13" fmla="*/ 1 h 54"/>
                  <a:gd name="T14" fmla="*/ 0 w 11"/>
                  <a:gd name="T15" fmla="*/ 2 h 54"/>
                  <a:gd name="T16" fmla="*/ 0 w 11"/>
                  <a:gd name="T17" fmla="*/ 2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54">
                    <a:moveTo>
                      <a:pt x="7" y="54"/>
                    </a:moveTo>
                    <a:lnTo>
                      <a:pt x="8" y="44"/>
                    </a:lnTo>
                    <a:lnTo>
                      <a:pt x="11" y="25"/>
                    </a:lnTo>
                    <a:lnTo>
                      <a:pt x="11" y="8"/>
                    </a:lnTo>
                    <a:lnTo>
                      <a:pt x="6" y="0"/>
                    </a:lnTo>
                    <a:lnTo>
                      <a:pt x="0" y="7"/>
                    </a:lnTo>
                    <a:lnTo>
                      <a:pt x="1" y="22"/>
                    </a:lnTo>
                    <a:lnTo>
                      <a:pt x="4" y="40"/>
                    </a:lnTo>
                    <a:lnTo>
                      <a:pt x="7"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70" name="Freeform 111">
                <a:extLst>
                  <a:ext uri="{FF2B5EF4-FFF2-40B4-BE49-F238E27FC236}">
                    <a16:creationId xmlns:a16="http://schemas.microsoft.com/office/drawing/2014/main" xmlns="" id="{E80FE83E-ED76-4B66-AD8F-BEC83B2214F4}"/>
                  </a:ext>
                </a:extLst>
              </p:cNvPr>
              <p:cNvSpPr>
                <a:spLocks/>
              </p:cNvSpPr>
              <p:nvPr/>
            </p:nvSpPr>
            <p:spPr bwMode="auto">
              <a:xfrm>
                <a:off x="2874" y="475"/>
                <a:ext cx="23" cy="25"/>
              </a:xfrm>
              <a:custGeom>
                <a:avLst/>
                <a:gdLst>
                  <a:gd name="T0" fmla="*/ 0 w 46"/>
                  <a:gd name="T1" fmla="*/ 2 h 50"/>
                  <a:gd name="T2" fmla="*/ 1 w 46"/>
                  <a:gd name="T3" fmla="*/ 2 h 50"/>
                  <a:gd name="T4" fmla="*/ 1 w 46"/>
                  <a:gd name="T5" fmla="*/ 2 h 50"/>
                  <a:gd name="T6" fmla="*/ 1 w 46"/>
                  <a:gd name="T7" fmla="*/ 1 h 50"/>
                  <a:gd name="T8" fmla="*/ 1 w 46"/>
                  <a:gd name="T9" fmla="*/ 1 h 50"/>
                  <a:gd name="T10" fmla="*/ 1 w 46"/>
                  <a:gd name="T11" fmla="*/ 1 h 50"/>
                  <a:gd name="T12" fmla="*/ 2 w 46"/>
                  <a:gd name="T13" fmla="*/ 1 h 50"/>
                  <a:gd name="T14" fmla="*/ 2 w 46"/>
                  <a:gd name="T15" fmla="*/ 0 h 50"/>
                  <a:gd name="T16" fmla="*/ 2 w 46"/>
                  <a:gd name="T17" fmla="*/ 1 h 50"/>
                  <a:gd name="T18" fmla="*/ 2 w 46"/>
                  <a:gd name="T19" fmla="*/ 1 h 50"/>
                  <a:gd name="T20" fmla="*/ 2 w 46"/>
                  <a:gd name="T21" fmla="*/ 1 h 50"/>
                  <a:gd name="T22" fmla="*/ 2 w 46"/>
                  <a:gd name="T23" fmla="*/ 1 h 50"/>
                  <a:gd name="T24" fmla="*/ 1 w 46"/>
                  <a:gd name="T25" fmla="*/ 1 h 50"/>
                  <a:gd name="T26" fmla="*/ 1 w 46"/>
                  <a:gd name="T27" fmla="*/ 2 h 50"/>
                  <a:gd name="T28" fmla="*/ 1 w 46"/>
                  <a:gd name="T29" fmla="*/ 2 h 50"/>
                  <a:gd name="T30" fmla="*/ 1 w 46"/>
                  <a:gd name="T31" fmla="*/ 2 h 50"/>
                  <a:gd name="T32" fmla="*/ 0 w 46"/>
                  <a:gd name="T33" fmla="*/ 2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50">
                    <a:moveTo>
                      <a:pt x="0" y="50"/>
                    </a:moveTo>
                    <a:lnTo>
                      <a:pt x="5" y="44"/>
                    </a:lnTo>
                    <a:lnTo>
                      <a:pt x="11" y="35"/>
                    </a:lnTo>
                    <a:lnTo>
                      <a:pt x="17" y="26"/>
                    </a:lnTo>
                    <a:lnTo>
                      <a:pt x="24" y="17"/>
                    </a:lnTo>
                    <a:lnTo>
                      <a:pt x="31" y="9"/>
                    </a:lnTo>
                    <a:lnTo>
                      <a:pt x="38" y="3"/>
                    </a:lnTo>
                    <a:lnTo>
                      <a:pt x="43" y="0"/>
                    </a:lnTo>
                    <a:lnTo>
                      <a:pt x="46" y="1"/>
                    </a:lnTo>
                    <a:lnTo>
                      <a:pt x="46" y="6"/>
                    </a:lnTo>
                    <a:lnTo>
                      <a:pt x="43" y="11"/>
                    </a:lnTo>
                    <a:lnTo>
                      <a:pt x="36" y="18"/>
                    </a:lnTo>
                    <a:lnTo>
                      <a:pt x="29" y="26"/>
                    </a:lnTo>
                    <a:lnTo>
                      <a:pt x="20" y="33"/>
                    </a:lnTo>
                    <a:lnTo>
                      <a:pt x="12" y="40"/>
                    </a:lnTo>
                    <a:lnTo>
                      <a:pt x="5" y="46"/>
                    </a:lnTo>
                    <a:lnTo>
                      <a:pt x="0" y="5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71" name="Freeform 112">
                <a:extLst>
                  <a:ext uri="{FF2B5EF4-FFF2-40B4-BE49-F238E27FC236}">
                    <a16:creationId xmlns:a16="http://schemas.microsoft.com/office/drawing/2014/main" xmlns="" id="{89E6B7A8-BFC1-4C08-BF08-3B2234A6CC07}"/>
                  </a:ext>
                </a:extLst>
              </p:cNvPr>
              <p:cNvSpPr>
                <a:spLocks/>
              </p:cNvSpPr>
              <p:nvPr/>
            </p:nvSpPr>
            <p:spPr bwMode="auto">
              <a:xfrm>
                <a:off x="2855" y="632"/>
                <a:ext cx="33" cy="8"/>
              </a:xfrm>
              <a:custGeom>
                <a:avLst/>
                <a:gdLst>
                  <a:gd name="T0" fmla="*/ 0 w 67"/>
                  <a:gd name="T1" fmla="*/ 1 h 16"/>
                  <a:gd name="T2" fmla="*/ 0 w 67"/>
                  <a:gd name="T3" fmla="*/ 1 h 16"/>
                  <a:gd name="T4" fmla="*/ 0 w 67"/>
                  <a:gd name="T5" fmla="*/ 1 h 16"/>
                  <a:gd name="T6" fmla="*/ 0 w 67"/>
                  <a:gd name="T7" fmla="*/ 0 h 16"/>
                  <a:gd name="T8" fmla="*/ 1 w 67"/>
                  <a:gd name="T9" fmla="*/ 0 h 16"/>
                  <a:gd name="T10" fmla="*/ 1 w 67"/>
                  <a:gd name="T11" fmla="*/ 0 h 16"/>
                  <a:gd name="T12" fmla="*/ 1 w 67"/>
                  <a:gd name="T13" fmla="*/ 1 h 16"/>
                  <a:gd name="T14" fmla="*/ 2 w 67"/>
                  <a:gd name="T15" fmla="*/ 1 h 16"/>
                  <a:gd name="T16" fmla="*/ 2 w 67"/>
                  <a:gd name="T17" fmla="*/ 1 h 16"/>
                  <a:gd name="T18" fmla="*/ 2 w 67"/>
                  <a:gd name="T19" fmla="*/ 1 h 16"/>
                  <a:gd name="T20" fmla="*/ 1 w 67"/>
                  <a:gd name="T21" fmla="*/ 1 h 16"/>
                  <a:gd name="T22" fmla="*/ 1 w 67"/>
                  <a:gd name="T23" fmla="*/ 1 h 16"/>
                  <a:gd name="T24" fmla="*/ 1 w 67"/>
                  <a:gd name="T25" fmla="*/ 1 h 16"/>
                  <a:gd name="T26" fmla="*/ 0 w 67"/>
                  <a:gd name="T27" fmla="*/ 1 h 16"/>
                  <a:gd name="T28" fmla="*/ 0 w 67"/>
                  <a:gd name="T29" fmla="*/ 1 h 16"/>
                  <a:gd name="T30" fmla="*/ 0 w 67"/>
                  <a:gd name="T31" fmla="*/ 1 h 16"/>
                  <a:gd name="T32" fmla="*/ 0 w 67"/>
                  <a:gd name="T33" fmla="*/ 1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16">
                    <a:moveTo>
                      <a:pt x="0" y="2"/>
                    </a:moveTo>
                    <a:lnTo>
                      <a:pt x="8" y="1"/>
                    </a:lnTo>
                    <a:lnTo>
                      <a:pt x="17" y="1"/>
                    </a:lnTo>
                    <a:lnTo>
                      <a:pt x="29" y="0"/>
                    </a:lnTo>
                    <a:lnTo>
                      <a:pt x="39" y="0"/>
                    </a:lnTo>
                    <a:lnTo>
                      <a:pt x="50" y="0"/>
                    </a:lnTo>
                    <a:lnTo>
                      <a:pt x="59" y="2"/>
                    </a:lnTo>
                    <a:lnTo>
                      <a:pt x="65" y="6"/>
                    </a:lnTo>
                    <a:lnTo>
                      <a:pt x="67" y="11"/>
                    </a:lnTo>
                    <a:lnTo>
                      <a:pt x="65" y="15"/>
                    </a:lnTo>
                    <a:lnTo>
                      <a:pt x="59" y="16"/>
                    </a:lnTo>
                    <a:lnTo>
                      <a:pt x="51" y="15"/>
                    </a:lnTo>
                    <a:lnTo>
                      <a:pt x="40" y="13"/>
                    </a:lnTo>
                    <a:lnTo>
                      <a:pt x="29" y="11"/>
                    </a:lnTo>
                    <a:lnTo>
                      <a:pt x="19" y="7"/>
                    </a:lnTo>
                    <a:lnTo>
                      <a:pt x="8" y="4"/>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72" name="Freeform 113">
                <a:extLst>
                  <a:ext uri="{FF2B5EF4-FFF2-40B4-BE49-F238E27FC236}">
                    <a16:creationId xmlns:a16="http://schemas.microsoft.com/office/drawing/2014/main" xmlns="" id="{60ED8587-7EAB-40E0-B4ED-DC1D89AE7994}"/>
                  </a:ext>
                </a:extLst>
              </p:cNvPr>
              <p:cNvSpPr>
                <a:spLocks/>
              </p:cNvSpPr>
              <p:nvPr/>
            </p:nvSpPr>
            <p:spPr bwMode="auto">
              <a:xfrm>
                <a:off x="2848" y="639"/>
                <a:ext cx="33" cy="16"/>
              </a:xfrm>
              <a:custGeom>
                <a:avLst/>
                <a:gdLst>
                  <a:gd name="T0" fmla="*/ 0 w 64"/>
                  <a:gd name="T1" fmla="*/ 0 h 32"/>
                  <a:gd name="T2" fmla="*/ 1 w 64"/>
                  <a:gd name="T3" fmla="*/ 1 h 32"/>
                  <a:gd name="T4" fmla="*/ 1 w 64"/>
                  <a:gd name="T5" fmla="*/ 1 h 32"/>
                  <a:gd name="T6" fmla="*/ 1 w 64"/>
                  <a:gd name="T7" fmla="*/ 1 h 32"/>
                  <a:gd name="T8" fmla="*/ 2 w 64"/>
                  <a:gd name="T9" fmla="*/ 1 h 32"/>
                  <a:gd name="T10" fmla="*/ 2 w 64"/>
                  <a:gd name="T11" fmla="*/ 1 h 32"/>
                  <a:gd name="T12" fmla="*/ 2 w 64"/>
                  <a:gd name="T13" fmla="*/ 1 h 32"/>
                  <a:gd name="T14" fmla="*/ 3 w 64"/>
                  <a:gd name="T15" fmla="*/ 1 h 32"/>
                  <a:gd name="T16" fmla="*/ 3 w 64"/>
                  <a:gd name="T17" fmla="*/ 1 h 32"/>
                  <a:gd name="T18" fmla="*/ 3 w 64"/>
                  <a:gd name="T19" fmla="*/ 1 h 32"/>
                  <a:gd name="T20" fmla="*/ 2 w 64"/>
                  <a:gd name="T21" fmla="*/ 1 h 32"/>
                  <a:gd name="T22" fmla="*/ 2 w 64"/>
                  <a:gd name="T23" fmla="*/ 1 h 32"/>
                  <a:gd name="T24" fmla="*/ 2 w 64"/>
                  <a:gd name="T25" fmla="*/ 1 h 32"/>
                  <a:gd name="T26" fmla="*/ 1 w 64"/>
                  <a:gd name="T27" fmla="*/ 1 h 32"/>
                  <a:gd name="T28" fmla="*/ 1 w 64"/>
                  <a:gd name="T29" fmla="*/ 1 h 32"/>
                  <a:gd name="T30" fmla="*/ 1 w 64"/>
                  <a:gd name="T31" fmla="*/ 1 h 32"/>
                  <a:gd name="T32" fmla="*/ 0 w 64"/>
                  <a:gd name="T33" fmla="*/ 0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32">
                    <a:moveTo>
                      <a:pt x="0" y="0"/>
                    </a:moveTo>
                    <a:lnTo>
                      <a:pt x="6" y="1"/>
                    </a:lnTo>
                    <a:lnTo>
                      <a:pt x="16" y="2"/>
                    </a:lnTo>
                    <a:lnTo>
                      <a:pt x="26" y="6"/>
                    </a:lnTo>
                    <a:lnTo>
                      <a:pt x="36" y="9"/>
                    </a:lnTo>
                    <a:lnTo>
                      <a:pt x="47" y="14"/>
                    </a:lnTo>
                    <a:lnTo>
                      <a:pt x="56" y="18"/>
                    </a:lnTo>
                    <a:lnTo>
                      <a:pt x="62" y="23"/>
                    </a:lnTo>
                    <a:lnTo>
                      <a:pt x="64" y="29"/>
                    </a:lnTo>
                    <a:lnTo>
                      <a:pt x="62" y="32"/>
                    </a:lnTo>
                    <a:lnTo>
                      <a:pt x="55" y="31"/>
                    </a:lnTo>
                    <a:lnTo>
                      <a:pt x="46" y="28"/>
                    </a:lnTo>
                    <a:lnTo>
                      <a:pt x="35" y="22"/>
                    </a:lnTo>
                    <a:lnTo>
                      <a:pt x="24" y="16"/>
                    </a:lnTo>
                    <a:lnTo>
                      <a:pt x="13" y="9"/>
                    </a:lnTo>
                    <a:lnTo>
                      <a:pt x="4"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73" name="Freeform 114">
                <a:extLst>
                  <a:ext uri="{FF2B5EF4-FFF2-40B4-BE49-F238E27FC236}">
                    <a16:creationId xmlns:a16="http://schemas.microsoft.com/office/drawing/2014/main" xmlns="" id="{5035695E-D9F6-462E-9400-A2F33BC15B1D}"/>
                  </a:ext>
                </a:extLst>
              </p:cNvPr>
              <p:cNvSpPr>
                <a:spLocks/>
              </p:cNvSpPr>
              <p:nvPr/>
            </p:nvSpPr>
            <p:spPr bwMode="auto">
              <a:xfrm>
                <a:off x="2856" y="618"/>
                <a:ext cx="33" cy="8"/>
              </a:xfrm>
              <a:custGeom>
                <a:avLst/>
                <a:gdLst>
                  <a:gd name="T0" fmla="*/ 0 w 64"/>
                  <a:gd name="T1" fmla="*/ 1 h 16"/>
                  <a:gd name="T2" fmla="*/ 1 w 64"/>
                  <a:gd name="T3" fmla="*/ 1 h 16"/>
                  <a:gd name="T4" fmla="*/ 1 w 64"/>
                  <a:gd name="T5" fmla="*/ 1 h 16"/>
                  <a:gd name="T6" fmla="*/ 1 w 64"/>
                  <a:gd name="T7" fmla="*/ 1 h 16"/>
                  <a:gd name="T8" fmla="*/ 1 w 64"/>
                  <a:gd name="T9" fmla="*/ 0 h 16"/>
                  <a:gd name="T10" fmla="*/ 2 w 64"/>
                  <a:gd name="T11" fmla="*/ 0 h 16"/>
                  <a:gd name="T12" fmla="*/ 2 w 64"/>
                  <a:gd name="T13" fmla="*/ 1 h 16"/>
                  <a:gd name="T14" fmla="*/ 2 w 64"/>
                  <a:gd name="T15" fmla="*/ 1 h 16"/>
                  <a:gd name="T16" fmla="*/ 3 w 64"/>
                  <a:gd name="T17" fmla="*/ 1 h 16"/>
                  <a:gd name="T18" fmla="*/ 3 w 64"/>
                  <a:gd name="T19" fmla="*/ 1 h 16"/>
                  <a:gd name="T20" fmla="*/ 2 w 64"/>
                  <a:gd name="T21" fmla="*/ 1 h 16"/>
                  <a:gd name="T22" fmla="*/ 2 w 64"/>
                  <a:gd name="T23" fmla="*/ 1 h 16"/>
                  <a:gd name="T24" fmla="*/ 2 w 64"/>
                  <a:gd name="T25" fmla="*/ 1 h 16"/>
                  <a:gd name="T26" fmla="*/ 1 w 64"/>
                  <a:gd name="T27" fmla="*/ 1 h 16"/>
                  <a:gd name="T28" fmla="*/ 1 w 64"/>
                  <a:gd name="T29" fmla="*/ 1 h 16"/>
                  <a:gd name="T30" fmla="*/ 1 w 64"/>
                  <a:gd name="T31" fmla="*/ 1 h 16"/>
                  <a:gd name="T32" fmla="*/ 0 w 64"/>
                  <a:gd name="T33" fmla="*/ 1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16">
                    <a:moveTo>
                      <a:pt x="0" y="8"/>
                    </a:moveTo>
                    <a:lnTo>
                      <a:pt x="3" y="5"/>
                    </a:lnTo>
                    <a:lnTo>
                      <a:pt x="10" y="2"/>
                    </a:lnTo>
                    <a:lnTo>
                      <a:pt x="19" y="1"/>
                    </a:lnTo>
                    <a:lnTo>
                      <a:pt x="31" y="0"/>
                    </a:lnTo>
                    <a:lnTo>
                      <a:pt x="42" y="0"/>
                    </a:lnTo>
                    <a:lnTo>
                      <a:pt x="51" y="2"/>
                    </a:lnTo>
                    <a:lnTo>
                      <a:pt x="60" y="5"/>
                    </a:lnTo>
                    <a:lnTo>
                      <a:pt x="64" y="10"/>
                    </a:lnTo>
                    <a:lnTo>
                      <a:pt x="64" y="15"/>
                    </a:lnTo>
                    <a:lnTo>
                      <a:pt x="60" y="16"/>
                    </a:lnTo>
                    <a:lnTo>
                      <a:pt x="51" y="16"/>
                    </a:lnTo>
                    <a:lnTo>
                      <a:pt x="41" y="13"/>
                    </a:lnTo>
                    <a:lnTo>
                      <a:pt x="30" y="12"/>
                    </a:lnTo>
                    <a:lnTo>
                      <a:pt x="18" y="10"/>
                    </a:lnTo>
                    <a:lnTo>
                      <a:pt x="8" y="8"/>
                    </a:lnTo>
                    <a:lnTo>
                      <a:pt x="0" y="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74" name="Freeform 115">
                <a:extLst>
                  <a:ext uri="{FF2B5EF4-FFF2-40B4-BE49-F238E27FC236}">
                    <a16:creationId xmlns:a16="http://schemas.microsoft.com/office/drawing/2014/main" xmlns="" id="{C7BECCB8-DF54-443F-AF04-A55D47136039}"/>
                  </a:ext>
                </a:extLst>
              </p:cNvPr>
              <p:cNvSpPr>
                <a:spLocks/>
              </p:cNvSpPr>
              <p:nvPr/>
            </p:nvSpPr>
            <p:spPr bwMode="auto">
              <a:xfrm>
                <a:off x="2863" y="606"/>
                <a:ext cx="34" cy="6"/>
              </a:xfrm>
              <a:custGeom>
                <a:avLst/>
                <a:gdLst>
                  <a:gd name="T0" fmla="*/ 0 w 68"/>
                  <a:gd name="T1" fmla="*/ 1 h 12"/>
                  <a:gd name="T2" fmla="*/ 1 w 68"/>
                  <a:gd name="T3" fmla="*/ 1 h 12"/>
                  <a:gd name="T4" fmla="*/ 1 w 68"/>
                  <a:gd name="T5" fmla="*/ 1 h 12"/>
                  <a:gd name="T6" fmla="*/ 1 w 68"/>
                  <a:gd name="T7" fmla="*/ 1 h 12"/>
                  <a:gd name="T8" fmla="*/ 2 w 68"/>
                  <a:gd name="T9" fmla="*/ 1 h 12"/>
                  <a:gd name="T10" fmla="*/ 2 w 68"/>
                  <a:gd name="T11" fmla="*/ 0 h 12"/>
                  <a:gd name="T12" fmla="*/ 2 w 68"/>
                  <a:gd name="T13" fmla="*/ 0 h 12"/>
                  <a:gd name="T14" fmla="*/ 3 w 68"/>
                  <a:gd name="T15" fmla="*/ 1 h 12"/>
                  <a:gd name="T16" fmla="*/ 3 w 68"/>
                  <a:gd name="T17" fmla="*/ 1 h 12"/>
                  <a:gd name="T18" fmla="*/ 3 w 68"/>
                  <a:gd name="T19" fmla="*/ 1 h 12"/>
                  <a:gd name="T20" fmla="*/ 2 w 68"/>
                  <a:gd name="T21" fmla="*/ 1 h 12"/>
                  <a:gd name="T22" fmla="*/ 2 w 68"/>
                  <a:gd name="T23" fmla="*/ 1 h 12"/>
                  <a:gd name="T24" fmla="*/ 2 w 68"/>
                  <a:gd name="T25" fmla="*/ 1 h 12"/>
                  <a:gd name="T26" fmla="*/ 2 w 68"/>
                  <a:gd name="T27" fmla="*/ 1 h 12"/>
                  <a:gd name="T28" fmla="*/ 1 w 68"/>
                  <a:gd name="T29" fmla="*/ 1 h 12"/>
                  <a:gd name="T30" fmla="*/ 1 w 68"/>
                  <a:gd name="T31" fmla="*/ 1 h 12"/>
                  <a:gd name="T32" fmla="*/ 0 w 68"/>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12">
                    <a:moveTo>
                      <a:pt x="0" y="11"/>
                    </a:moveTo>
                    <a:lnTo>
                      <a:pt x="5" y="9"/>
                    </a:lnTo>
                    <a:lnTo>
                      <a:pt x="14" y="5"/>
                    </a:lnTo>
                    <a:lnTo>
                      <a:pt x="25" y="3"/>
                    </a:lnTo>
                    <a:lnTo>
                      <a:pt x="36" y="2"/>
                    </a:lnTo>
                    <a:lnTo>
                      <a:pt x="47" y="0"/>
                    </a:lnTo>
                    <a:lnTo>
                      <a:pt x="57" y="0"/>
                    </a:lnTo>
                    <a:lnTo>
                      <a:pt x="65" y="3"/>
                    </a:lnTo>
                    <a:lnTo>
                      <a:pt x="68" y="6"/>
                    </a:lnTo>
                    <a:lnTo>
                      <a:pt x="68" y="10"/>
                    </a:lnTo>
                    <a:lnTo>
                      <a:pt x="64" y="11"/>
                    </a:lnTo>
                    <a:lnTo>
                      <a:pt x="56" y="12"/>
                    </a:lnTo>
                    <a:lnTo>
                      <a:pt x="45" y="12"/>
                    </a:lnTo>
                    <a:lnTo>
                      <a:pt x="34" y="11"/>
                    </a:lnTo>
                    <a:lnTo>
                      <a:pt x="22" y="11"/>
                    </a:lnTo>
                    <a:lnTo>
                      <a:pt x="11" y="10"/>
                    </a:lnTo>
                    <a:lnTo>
                      <a:pt x="0" y="1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75" name="Freeform 116">
                <a:extLst>
                  <a:ext uri="{FF2B5EF4-FFF2-40B4-BE49-F238E27FC236}">
                    <a16:creationId xmlns:a16="http://schemas.microsoft.com/office/drawing/2014/main" xmlns="" id="{93FB2068-EB7D-4C53-8B3B-AC3FE7E8D80D}"/>
                  </a:ext>
                </a:extLst>
              </p:cNvPr>
              <p:cNvSpPr>
                <a:spLocks/>
              </p:cNvSpPr>
              <p:nvPr/>
            </p:nvSpPr>
            <p:spPr bwMode="auto">
              <a:xfrm>
                <a:off x="2870" y="594"/>
                <a:ext cx="34" cy="6"/>
              </a:xfrm>
              <a:custGeom>
                <a:avLst/>
                <a:gdLst>
                  <a:gd name="T0" fmla="*/ 0 w 68"/>
                  <a:gd name="T1" fmla="*/ 0 h 13"/>
                  <a:gd name="T2" fmla="*/ 1 w 68"/>
                  <a:gd name="T3" fmla="*/ 0 h 13"/>
                  <a:gd name="T4" fmla="*/ 1 w 68"/>
                  <a:gd name="T5" fmla="*/ 0 h 13"/>
                  <a:gd name="T6" fmla="*/ 1 w 68"/>
                  <a:gd name="T7" fmla="*/ 0 h 13"/>
                  <a:gd name="T8" fmla="*/ 2 w 68"/>
                  <a:gd name="T9" fmla="*/ 0 h 13"/>
                  <a:gd name="T10" fmla="*/ 2 w 68"/>
                  <a:gd name="T11" fmla="*/ 0 h 13"/>
                  <a:gd name="T12" fmla="*/ 2 w 68"/>
                  <a:gd name="T13" fmla="*/ 0 h 13"/>
                  <a:gd name="T14" fmla="*/ 3 w 68"/>
                  <a:gd name="T15" fmla="*/ 0 h 13"/>
                  <a:gd name="T16" fmla="*/ 3 w 68"/>
                  <a:gd name="T17" fmla="*/ 0 h 13"/>
                  <a:gd name="T18" fmla="*/ 3 w 68"/>
                  <a:gd name="T19" fmla="*/ 0 h 13"/>
                  <a:gd name="T20" fmla="*/ 2 w 68"/>
                  <a:gd name="T21" fmla="*/ 0 h 13"/>
                  <a:gd name="T22" fmla="*/ 2 w 68"/>
                  <a:gd name="T23" fmla="*/ 0 h 13"/>
                  <a:gd name="T24" fmla="*/ 2 w 68"/>
                  <a:gd name="T25" fmla="*/ 0 h 13"/>
                  <a:gd name="T26" fmla="*/ 1 w 68"/>
                  <a:gd name="T27" fmla="*/ 0 h 13"/>
                  <a:gd name="T28" fmla="*/ 1 w 68"/>
                  <a:gd name="T29" fmla="*/ 0 h 13"/>
                  <a:gd name="T30" fmla="*/ 1 w 68"/>
                  <a:gd name="T31" fmla="*/ 0 h 13"/>
                  <a:gd name="T32" fmla="*/ 0 w 68"/>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13">
                    <a:moveTo>
                      <a:pt x="0" y="13"/>
                    </a:moveTo>
                    <a:lnTo>
                      <a:pt x="7" y="11"/>
                    </a:lnTo>
                    <a:lnTo>
                      <a:pt x="16" y="8"/>
                    </a:lnTo>
                    <a:lnTo>
                      <a:pt x="28" y="5"/>
                    </a:lnTo>
                    <a:lnTo>
                      <a:pt x="39" y="2"/>
                    </a:lnTo>
                    <a:lnTo>
                      <a:pt x="50" y="0"/>
                    </a:lnTo>
                    <a:lnTo>
                      <a:pt x="59" y="0"/>
                    </a:lnTo>
                    <a:lnTo>
                      <a:pt x="66" y="1"/>
                    </a:lnTo>
                    <a:lnTo>
                      <a:pt x="68" y="5"/>
                    </a:lnTo>
                    <a:lnTo>
                      <a:pt x="66" y="8"/>
                    </a:lnTo>
                    <a:lnTo>
                      <a:pt x="60" y="11"/>
                    </a:lnTo>
                    <a:lnTo>
                      <a:pt x="52" y="12"/>
                    </a:lnTo>
                    <a:lnTo>
                      <a:pt x="42" y="12"/>
                    </a:lnTo>
                    <a:lnTo>
                      <a:pt x="30" y="12"/>
                    </a:lnTo>
                    <a:lnTo>
                      <a:pt x="19" y="12"/>
                    </a:lnTo>
                    <a:lnTo>
                      <a:pt x="8" y="12"/>
                    </a:lnTo>
                    <a:lnTo>
                      <a:pt x="0"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76" name="Freeform 117">
                <a:extLst>
                  <a:ext uri="{FF2B5EF4-FFF2-40B4-BE49-F238E27FC236}">
                    <a16:creationId xmlns:a16="http://schemas.microsoft.com/office/drawing/2014/main" xmlns="" id="{D16E4FE3-0DD6-4078-89DD-8C65A34E5EED}"/>
                  </a:ext>
                </a:extLst>
              </p:cNvPr>
              <p:cNvSpPr>
                <a:spLocks/>
              </p:cNvSpPr>
              <p:nvPr/>
            </p:nvSpPr>
            <p:spPr bwMode="auto">
              <a:xfrm>
                <a:off x="2872" y="580"/>
                <a:ext cx="39" cy="8"/>
              </a:xfrm>
              <a:custGeom>
                <a:avLst/>
                <a:gdLst>
                  <a:gd name="T0" fmla="*/ 0 w 77"/>
                  <a:gd name="T1" fmla="*/ 0 h 17"/>
                  <a:gd name="T2" fmla="*/ 1 w 77"/>
                  <a:gd name="T3" fmla="*/ 0 h 17"/>
                  <a:gd name="T4" fmla="*/ 1 w 77"/>
                  <a:gd name="T5" fmla="*/ 0 h 17"/>
                  <a:gd name="T6" fmla="*/ 1 w 77"/>
                  <a:gd name="T7" fmla="*/ 0 h 17"/>
                  <a:gd name="T8" fmla="*/ 2 w 77"/>
                  <a:gd name="T9" fmla="*/ 0 h 17"/>
                  <a:gd name="T10" fmla="*/ 2 w 77"/>
                  <a:gd name="T11" fmla="*/ 0 h 17"/>
                  <a:gd name="T12" fmla="*/ 3 w 77"/>
                  <a:gd name="T13" fmla="*/ 0 h 17"/>
                  <a:gd name="T14" fmla="*/ 3 w 77"/>
                  <a:gd name="T15" fmla="*/ 0 h 17"/>
                  <a:gd name="T16" fmla="*/ 3 w 77"/>
                  <a:gd name="T17" fmla="*/ 0 h 17"/>
                  <a:gd name="T18" fmla="*/ 3 w 77"/>
                  <a:gd name="T19" fmla="*/ 0 h 17"/>
                  <a:gd name="T20" fmla="*/ 3 w 77"/>
                  <a:gd name="T21" fmla="*/ 0 h 17"/>
                  <a:gd name="T22" fmla="*/ 2 w 77"/>
                  <a:gd name="T23" fmla="*/ 0 h 17"/>
                  <a:gd name="T24" fmla="*/ 2 w 77"/>
                  <a:gd name="T25" fmla="*/ 0 h 17"/>
                  <a:gd name="T26" fmla="*/ 1 w 77"/>
                  <a:gd name="T27" fmla="*/ 0 h 17"/>
                  <a:gd name="T28" fmla="*/ 1 w 77"/>
                  <a:gd name="T29" fmla="*/ 0 h 17"/>
                  <a:gd name="T30" fmla="*/ 1 w 77"/>
                  <a:gd name="T31" fmla="*/ 0 h 17"/>
                  <a:gd name="T32" fmla="*/ 0 w 7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7" h="17">
                    <a:moveTo>
                      <a:pt x="0" y="17"/>
                    </a:moveTo>
                    <a:lnTo>
                      <a:pt x="9" y="13"/>
                    </a:lnTo>
                    <a:lnTo>
                      <a:pt x="21" y="9"/>
                    </a:lnTo>
                    <a:lnTo>
                      <a:pt x="32" y="5"/>
                    </a:lnTo>
                    <a:lnTo>
                      <a:pt x="46" y="2"/>
                    </a:lnTo>
                    <a:lnTo>
                      <a:pt x="57" y="0"/>
                    </a:lnTo>
                    <a:lnTo>
                      <a:pt x="68" y="0"/>
                    </a:lnTo>
                    <a:lnTo>
                      <a:pt x="75" y="3"/>
                    </a:lnTo>
                    <a:lnTo>
                      <a:pt x="77" y="7"/>
                    </a:lnTo>
                    <a:lnTo>
                      <a:pt x="75" y="12"/>
                    </a:lnTo>
                    <a:lnTo>
                      <a:pt x="68" y="15"/>
                    </a:lnTo>
                    <a:lnTo>
                      <a:pt x="57" y="17"/>
                    </a:lnTo>
                    <a:lnTo>
                      <a:pt x="45" y="17"/>
                    </a:lnTo>
                    <a:lnTo>
                      <a:pt x="32" y="15"/>
                    </a:lnTo>
                    <a:lnTo>
                      <a:pt x="19" y="15"/>
                    </a:lnTo>
                    <a:lnTo>
                      <a:pt x="8" y="15"/>
                    </a:lnTo>
                    <a:lnTo>
                      <a:pt x="0" y="1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77" name="Freeform 118">
                <a:extLst>
                  <a:ext uri="{FF2B5EF4-FFF2-40B4-BE49-F238E27FC236}">
                    <a16:creationId xmlns:a16="http://schemas.microsoft.com/office/drawing/2014/main" xmlns="" id="{A4E5830E-2A49-4A8C-B6F9-3A967C5A8746}"/>
                  </a:ext>
                </a:extLst>
              </p:cNvPr>
              <p:cNvSpPr>
                <a:spLocks/>
              </p:cNvSpPr>
              <p:nvPr/>
            </p:nvSpPr>
            <p:spPr bwMode="auto">
              <a:xfrm>
                <a:off x="2875" y="562"/>
                <a:ext cx="42" cy="12"/>
              </a:xfrm>
              <a:custGeom>
                <a:avLst/>
                <a:gdLst>
                  <a:gd name="T0" fmla="*/ 0 w 84"/>
                  <a:gd name="T1" fmla="*/ 1 h 24"/>
                  <a:gd name="T2" fmla="*/ 1 w 84"/>
                  <a:gd name="T3" fmla="*/ 1 h 24"/>
                  <a:gd name="T4" fmla="*/ 1 w 84"/>
                  <a:gd name="T5" fmla="*/ 1 h 24"/>
                  <a:gd name="T6" fmla="*/ 2 w 84"/>
                  <a:gd name="T7" fmla="*/ 1 h 24"/>
                  <a:gd name="T8" fmla="*/ 2 w 84"/>
                  <a:gd name="T9" fmla="*/ 1 h 24"/>
                  <a:gd name="T10" fmla="*/ 2 w 84"/>
                  <a:gd name="T11" fmla="*/ 1 h 24"/>
                  <a:gd name="T12" fmla="*/ 3 w 84"/>
                  <a:gd name="T13" fmla="*/ 0 h 24"/>
                  <a:gd name="T14" fmla="*/ 3 w 84"/>
                  <a:gd name="T15" fmla="*/ 0 h 24"/>
                  <a:gd name="T16" fmla="*/ 3 w 84"/>
                  <a:gd name="T17" fmla="*/ 1 h 24"/>
                  <a:gd name="T18" fmla="*/ 3 w 84"/>
                  <a:gd name="T19" fmla="*/ 1 h 24"/>
                  <a:gd name="T20" fmla="*/ 3 w 84"/>
                  <a:gd name="T21" fmla="*/ 1 h 24"/>
                  <a:gd name="T22" fmla="*/ 2 w 84"/>
                  <a:gd name="T23" fmla="*/ 1 h 24"/>
                  <a:gd name="T24" fmla="*/ 2 w 84"/>
                  <a:gd name="T25" fmla="*/ 1 h 24"/>
                  <a:gd name="T26" fmla="*/ 1 w 84"/>
                  <a:gd name="T27" fmla="*/ 1 h 24"/>
                  <a:gd name="T28" fmla="*/ 1 w 84"/>
                  <a:gd name="T29" fmla="*/ 1 h 24"/>
                  <a:gd name="T30" fmla="*/ 1 w 84"/>
                  <a:gd name="T31" fmla="*/ 1 h 24"/>
                  <a:gd name="T32" fmla="*/ 0 w 84"/>
                  <a:gd name="T33" fmla="*/ 1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4" h="24">
                    <a:moveTo>
                      <a:pt x="0" y="24"/>
                    </a:moveTo>
                    <a:lnTo>
                      <a:pt x="8" y="20"/>
                    </a:lnTo>
                    <a:lnTo>
                      <a:pt x="20" y="16"/>
                    </a:lnTo>
                    <a:lnTo>
                      <a:pt x="34" y="10"/>
                    </a:lnTo>
                    <a:lnTo>
                      <a:pt x="49" y="6"/>
                    </a:lnTo>
                    <a:lnTo>
                      <a:pt x="63" y="2"/>
                    </a:lnTo>
                    <a:lnTo>
                      <a:pt x="74" y="0"/>
                    </a:lnTo>
                    <a:lnTo>
                      <a:pt x="83" y="0"/>
                    </a:lnTo>
                    <a:lnTo>
                      <a:pt x="84" y="4"/>
                    </a:lnTo>
                    <a:lnTo>
                      <a:pt x="79" y="10"/>
                    </a:lnTo>
                    <a:lnTo>
                      <a:pt x="71" y="15"/>
                    </a:lnTo>
                    <a:lnTo>
                      <a:pt x="58" y="17"/>
                    </a:lnTo>
                    <a:lnTo>
                      <a:pt x="45" y="19"/>
                    </a:lnTo>
                    <a:lnTo>
                      <a:pt x="30" y="20"/>
                    </a:lnTo>
                    <a:lnTo>
                      <a:pt x="17" y="22"/>
                    </a:lnTo>
                    <a:lnTo>
                      <a:pt x="7" y="23"/>
                    </a:lnTo>
                    <a:lnTo>
                      <a:pt x="0" y="2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78" name="Freeform 119">
                <a:extLst>
                  <a:ext uri="{FF2B5EF4-FFF2-40B4-BE49-F238E27FC236}">
                    <a16:creationId xmlns:a16="http://schemas.microsoft.com/office/drawing/2014/main" xmlns="" id="{A8160240-4CEC-4D2A-A6A8-A68D4DF49D5D}"/>
                  </a:ext>
                </a:extLst>
              </p:cNvPr>
              <p:cNvSpPr>
                <a:spLocks/>
              </p:cNvSpPr>
              <p:nvPr/>
            </p:nvSpPr>
            <p:spPr bwMode="auto">
              <a:xfrm>
                <a:off x="2876" y="547"/>
                <a:ext cx="46" cy="17"/>
              </a:xfrm>
              <a:custGeom>
                <a:avLst/>
                <a:gdLst>
                  <a:gd name="T0" fmla="*/ 0 w 92"/>
                  <a:gd name="T1" fmla="*/ 2 h 33"/>
                  <a:gd name="T2" fmla="*/ 1 w 92"/>
                  <a:gd name="T3" fmla="*/ 1 h 33"/>
                  <a:gd name="T4" fmla="*/ 1 w 92"/>
                  <a:gd name="T5" fmla="*/ 1 h 33"/>
                  <a:gd name="T6" fmla="*/ 2 w 92"/>
                  <a:gd name="T7" fmla="*/ 1 h 33"/>
                  <a:gd name="T8" fmla="*/ 2 w 92"/>
                  <a:gd name="T9" fmla="*/ 1 h 33"/>
                  <a:gd name="T10" fmla="*/ 3 w 92"/>
                  <a:gd name="T11" fmla="*/ 1 h 33"/>
                  <a:gd name="T12" fmla="*/ 3 w 92"/>
                  <a:gd name="T13" fmla="*/ 0 h 33"/>
                  <a:gd name="T14" fmla="*/ 3 w 92"/>
                  <a:gd name="T15" fmla="*/ 1 h 33"/>
                  <a:gd name="T16" fmla="*/ 3 w 92"/>
                  <a:gd name="T17" fmla="*/ 1 h 33"/>
                  <a:gd name="T18" fmla="*/ 3 w 92"/>
                  <a:gd name="T19" fmla="*/ 1 h 33"/>
                  <a:gd name="T20" fmla="*/ 3 w 92"/>
                  <a:gd name="T21" fmla="*/ 1 h 33"/>
                  <a:gd name="T22" fmla="*/ 3 w 92"/>
                  <a:gd name="T23" fmla="*/ 1 h 33"/>
                  <a:gd name="T24" fmla="*/ 2 w 92"/>
                  <a:gd name="T25" fmla="*/ 1 h 33"/>
                  <a:gd name="T26" fmla="*/ 2 w 92"/>
                  <a:gd name="T27" fmla="*/ 1 h 33"/>
                  <a:gd name="T28" fmla="*/ 1 w 92"/>
                  <a:gd name="T29" fmla="*/ 1 h 33"/>
                  <a:gd name="T30" fmla="*/ 1 w 92"/>
                  <a:gd name="T31" fmla="*/ 1 h 33"/>
                  <a:gd name="T32" fmla="*/ 0 w 92"/>
                  <a:gd name="T33" fmla="*/ 2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2" h="33">
                    <a:moveTo>
                      <a:pt x="0" y="33"/>
                    </a:moveTo>
                    <a:lnTo>
                      <a:pt x="8" y="25"/>
                    </a:lnTo>
                    <a:lnTo>
                      <a:pt x="21" y="18"/>
                    </a:lnTo>
                    <a:lnTo>
                      <a:pt x="35" y="11"/>
                    </a:lnTo>
                    <a:lnTo>
                      <a:pt x="52" y="6"/>
                    </a:lnTo>
                    <a:lnTo>
                      <a:pt x="67" y="1"/>
                    </a:lnTo>
                    <a:lnTo>
                      <a:pt x="79" y="0"/>
                    </a:lnTo>
                    <a:lnTo>
                      <a:pt x="88" y="2"/>
                    </a:lnTo>
                    <a:lnTo>
                      <a:pt x="92" y="7"/>
                    </a:lnTo>
                    <a:lnTo>
                      <a:pt x="90" y="12"/>
                    </a:lnTo>
                    <a:lnTo>
                      <a:pt x="80" y="18"/>
                    </a:lnTo>
                    <a:lnTo>
                      <a:pt x="69" y="22"/>
                    </a:lnTo>
                    <a:lnTo>
                      <a:pt x="54" y="25"/>
                    </a:lnTo>
                    <a:lnTo>
                      <a:pt x="38" y="29"/>
                    </a:lnTo>
                    <a:lnTo>
                      <a:pt x="23" y="31"/>
                    </a:lnTo>
                    <a:lnTo>
                      <a:pt x="10" y="32"/>
                    </a:lnTo>
                    <a:lnTo>
                      <a:pt x="0" y="3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79" name="Freeform 120">
                <a:extLst>
                  <a:ext uri="{FF2B5EF4-FFF2-40B4-BE49-F238E27FC236}">
                    <a16:creationId xmlns:a16="http://schemas.microsoft.com/office/drawing/2014/main" xmlns="" id="{3A8F63E5-21F5-4514-B273-16A10A5BAA97}"/>
                  </a:ext>
                </a:extLst>
              </p:cNvPr>
              <p:cNvSpPr>
                <a:spLocks/>
              </p:cNvSpPr>
              <p:nvPr/>
            </p:nvSpPr>
            <p:spPr bwMode="auto">
              <a:xfrm>
                <a:off x="2876" y="519"/>
                <a:ext cx="42" cy="27"/>
              </a:xfrm>
              <a:custGeom>
                <a:avLst/>
                <a:gdLst>
                  <a:gd name="T0" fmla="*/ 0 w 85"/>
                  <a:gd name="T1" fmla="*/ 1 h 55"/>
                  <a:gd name="T2" fmla="*/ 0 w 85"/>
                  <a:gd name="T3" fmla="*/ 1 h 55"/>
                  <a:gd name="T4" fmla="*/ 0 w 85"/>
                  <a:gd name="T5" fmla="*/ 1 h 55"/>
                  <a:gd name="T6" fmla="*/ 1 w 85"/>
                  <a:gd name="T7" fmla="*/ 0 h 55"/>
                  <a:gd name="T8" fmla="*/ 1 w 85"/>
                  <a:gd name="T9" fmla="*/ 0 h 55"/>
                  <a:gd name="T10" fmla="*/ 1 w 85"/>
                  <a:gd name="T11" fmla="*/ 0 h 55"/>
                  <a:gd name="T12" fmla="*/ 2 w 85"/>
                  <a:gd name="T13" fmla="*/ 0 h 55"/>
                  <a:gd name="T14" fmla="*/ 2 w 85"/>
                  <a:gd name="T15" fmla="*/ 0 h 55"/>
                  <a:gd name="T16" fmla="*/ 2 w 85"/>
                  <a:gd name="T17" fmla="*/ 0 h 55"/>
                  <a:gd name="T18" fmla="*/ 2 w 85"/>
                  <a:gd name="T19" fmla="*/ 0 h 55"/>
                  <a:gd name="T20" fmla="*/ 2 w 85"/>
                  <a:gd name="T21" fmla="*/ 0 h 55"/>
                  <a:gd name="T22" fmla="*/ 2 w 85"/>
                  <a:gd name="T23" fmla="*/ 0 h 55"/>
                  <a:gd name="T24" fmla="*/ 1 w 85"/>
                  <a:gd name="T25" fmla="*/ 1 h 55"/>
                  <a:gd name="T26" fmla="*/ 1 w 85"/>
                  <a:gd name="T27" fmla="*/ 1 h 55"/>
                  <a:gd name="T28" fmla="*/ 0 w 85"/>
                  <a:gd name="T29" fmla="*/ 1 h 55"/>
                  <a:gd name="T30" fmla="*/ 0 w 85"/>
                  <a:gd name="T31" fmla="*/ 1 h 55"/>
                  <a:gd name="T32" fmla="*/ 0 w 85"/>
                  <a:gd name="T33" fmla="*/ 1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5" h="55">
                    <a:moveTo>
                      <a:pt x="0" y="55"/>
                    </a:moveTo>
                    <a:lnTo>
                      <a:pt x="8" y="47"/>
                    </a:lnTo>
                    <a:lnTo>
                      <a:pt x="18" y="36"/>
                    </a:lnTo>
                    <a:lnTo>
                      <a:pt x="32" y="26"/>
                    </a:lnTo>
                    <a:lnTo>
                      <a:pt x="46" y="17"/>
                    </a:lnTo>
                    <a:lnTo>
                      <a:pt x="60" y="9"/>
                    </a:lnTo>
                    <a:lnTo>
                      <a:pt x="71" y="3"/>
                    </a:lnTo>
                    <a:lnTo>
                      <a:pt x="80" y="0"/>
                    </a:lnTo>
                    <a:lnTo>
                      <a:pt x="85" y="3"/>
                    </a:lnTo>
                    <a:lnTo>
                      <a:pt x="85" y="9"/>
                    </a:lnTo>
                    <a:lnTo>
                      <a:pt x="78" y="15"/>
                    </a:lnTo>
                    <a:lnTo>
                      <a:pt x="69" y="24"/>
                    </a:lnTo>
                    <a:lnTo>
                      <a:pt x="55" y="32"/>
                    </a:lnTo>
                    <a:lnTo>
                      <a:pt x="41" y="40"/>
                    </a:lnTo>
                    <a:lnTo>
                      <a:pt x="26" y="47"/>
                    </a:lnTo>
                    <a:lnTo>
                      <a:pt x="11" y="52"/>
                    </a:lnTo>
                    <a:lnTo>
                      <a:pt x="0"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80" name="Freeform 121">
                <a:extLst>
                  <a:ext uri="{FF2B5EF4-FFF2-40B4-BE49-F238E27FC236}">
                    <a16:creationId xmlns:a16="http://schemas.microsoft.com/office/drawing/2014/main" xmlns="" id="{7EB53E9B-F786-4DB9-B16F-AAE1754E4C69}"/>
                  </a:ext>
                </a:extLst>
              </p:cNvPr>
              <p:cNvSpPr>
                <a:spLocks/>
              </p:cNvSpPr>
              <p:nvPr/>
            </p:nvSpPr>
            <p:spPr bwMode="auto">
              <a:xfrm>
                <a:off x="2876" y="496"/>
                <a:ext cx="36" cy="34"/>
              </a:xfrm>
              <a:custGeom>
                <a:avLst/>
                <a:gdLst>
                  <a:gd name="T0" fmla="*/ 0 w 72"/>
                  <a:gd name="T1" fmla="*/ 2 h 69"/>
                  <a:gd name="T2" fmla="*/ 1 w 72"/>
                  <a:gd name="T3" fmla="*/ 1 h 69"/>
                  <a:gd name="T4" fmla="*/ 1 w 72"/>
                  <a:gd name="T5" fmla="*/ 1 h 69"/>
                  <a:gd name="T6" fmla="*/ 1 w 72"/>
                  <a:gd name="T7" fmla="*/ 1 h 69"/>
                  <a:gd name="T8" fmla="*/ 2 w 72"/>
                  <a:gd name="T9" fmla="*/ 0 h 69"/>
                  <a:gd name="T10" fmla="*/ 2 w 72"/>
                  <a:gd name="T11" fmla="*/ 0 h 69"/>
                  <a:gd name="T12" fmla="*/ 2 w 72"/>
                  <a:gd name="T13" fmla="*/ 0 h 69"/>
                  <a:gd name="T14" fmla="*/ 3 w 72"/>
                  <a:gd name="T15" fmla="*/ 0 h 69"/>
                  <a:gd name="T16" fmla="*/ 3 w 72"/>
                  <a:gd name="T17" fmla="*/ 0 h 69"/>
                  <a:gd name="T18" fmla="*/ 3 w 72"/>
                  <a:gd name="T19" fmla="*/ 0 h 69"/>
                  <a:gd name="T20" fmla="*/ 3 w 72"/>
                  <a:gd name="T21" fmla="*/ 0 h 69"/>
                  <a:gd name="T22" fmla="*/ 2 w 72"/>
                  <a:gd name="T23" fmla="*/ 0 h 69"/>
                  <a:gd name="T24" fmla="*/ 2 w 72"/>
                  <a:gd name="T25" fmla="*/ 1 h 69"/>
                  <a:gd name="T26" fmla="*/ 1 w 72"/>
                  <a:gd name="T27" fmla="*/ 1 h 69"/>
                  <a:gd name="T28" fmla="*/ 1 w 72"/>
                  <a:gd name="T29" fmla="*/ 1 h 69"/>
                  <a:gd name="T30" fmla="*/ 1 w 72"/>
                  <a:gd name="T31" fmla="*/ 2 h 69"/>
                  <a:gd name="T32" fmla="*/ 0 w 72"/>
                  <a:gd name="T33" fmla="*/ 2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2" h="69">
                    <a:moveTo>
                      <a:pt x="0" y="69"/>
                    </a:moveTo>
                    <a:lnTo>
                      <a:pt x="6" y="61"/>
                    </a:lnTo>
                    <a:lnTo>
                      <a:pt x="15" y="50"/>
                    </a:lnTo>
                    <a:lnTo>
                      <a:pt x="25" y="37"/>
                    </a:lnTo>
                    <a:lnTo>
                      <a:pt x="37" y="24"/>
                    </a:lnTo>
                    <a:lnTo>
                      <a:pt x="48" y="13"/>
                    </a:lnTo>
                    <a:lnTo>
                      <a:pt x="59" y="4"/>
                    </a:lnTo>
                    <a:lnTo>
                      <a:pt x="68" y="0"/>
                    </a:lnTo>
                    <a:lnTo>
                      <a:pt x="72" y="1"/>
                    </a:lnTo>
                    <a:lnTo>
                      <a:pt x="72" y="8"/>
                    </a:lnTo>
                    <a:lnTo>
                      <a:pt x="67" y="18"/>
                    </a:lnTo>
                    <a:lnTo>
                      <a:pt x="56" y="29"/>
                    </a:lnTo>
                    <a:lnTo>
                      <a:pt x="45" y="41"/>
                    </a:lnTo>
                    <a:lnTo>
                      <a:pt x="31" y="52"/>
                    </a:lnTo>
                    <a:lnTo>
                      <a:pt x="18" y="61"/>
                    </a:lnTo>
                    <a:lnTo>
                      <a:pt x="7" y="67"/>
                    </a:lnTo>
                    <a:lnTo>
                      <a:pt x="0" y="6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81" name="Freeform 122">
                <a:extLst>
                  <a:ext uri="{FF2B5EF4-FFF2-40B4-BE49-F238E27FC236}">
                    <a16:creationId xmlns:a16="http://schemas.microsoft.com/office/drawing/2014/main" xmlns="" id="{203436B5-68C1-4AC2-ABE4-1CED3443F5C0}"/>
                  </a:ext>
                </a:extLst>
              </p:cNvPr>
              <p:cNvSpPr>
                <a:spLocks/>
              </p:cNvSpPr>
              <p:nvPr/>
            </p:nvSpPr>
            <p:spPr bwMode="auto">
              <a:xfrm>
                <a:off x="2875" y="484"/>
                <a:ext cx="33" cy="31"/>
              </a:xfrm>
              <a:custGeom>
                <a:avLst/>
                <a:gdLst>
                  <a:gd name="T0" fmla="*/ 2 w 67"/>
                  <a:gd name="T1" fmla="*/ 1 h 62"/>
                  <a:gd name="T2" fmla="*/ 2 w 67"/>
                  <a:gd name="T3" fmla="*/ 1 h 62"/>
                  <a:gd name="T4" fmla="*/ 1 w 67"/>
                  <a:gd name="T5" fmla="*/ 1 h 62"/>
                  <a:gd name="T6" fmla="*/ 1 w 67"/>
                  <a:gd name="T7" fmla="*/ 1 h 62"/>
                  <a:gd name="T8" fmla="*/ 1 w 67"/>
                  <a:gd name="T9" fmla="*/ 1 h 62"/>
                  <a:gd name="T10" fmla="*/ 0 w 67"/>
                  <a:gd name="T11" fmla="*/ 2 h 62"/>
                  <a:gd name="T12" fmla="*/ 0 w 67"/>
                  <a:gd name="T13" fmla="*/ 2 h 62"/>
                  <a:gd name="T14" fmla="*/ 0 w 67"/>
                  <a:gd name="T15" fmla="*/ 2 h 62"/>
                  <a:gd name="T16" fmla="*/ 0 w 67"/>
                  <a:gd name="T17" fmla="*/ 2 h 62"/>
                  <a:gd name="T18" fmla="*/ 0 w 67"/>
                  <a:gd name="T19" fmla="*/ 2 h 62"/>
                  <a:gd name="T20" fmla="*/ 0 w 67"/>
                  <a:gd name="T21" fmla="*/ 2 h 62"/>
                  <a:gd name="T22" fmla="*/ 0 w 67"/>
                  <a:gd name="T23" fmla="*/ 1 h 62"/>
                  <a:gd name="T24" fmla="*/ 1 w 67"/>
                  <a:gd name="T25" fmla="*/ 1 h 62"/>
                  <a:gd name="T26" fmla="*/ 1 w 67"/>
                  <a:gd name="T27" fmla="*/ 1 h 62"/>
                  <a:gd name="T28" fmla="*/ 1 w 67"/>
                  <a:gd name="T29" fmla="*/ 1 h 62"/>
                  <a:gd name="T30" fmla="*/ 1 w 67"/>
                  <a:gd name="T31" fmla="*/ 0 h 62"/>
                  <a:gd name="T32" fmla="*/ 2 w 67"/>
                  <a:gd name="T33" fmla="*/ 1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62">
                    <a:moveTo>
                      <a:pt x="67" y="4"/>
                    </a:moveTo>
                    <a:lnTo>
                      <a:pt x="66" y="7"/>
                    </a:lnTo>
                    <a:lnTo>
                      <a:pt x="59" y="13"/>
                    </a:lnTo>
                    <a:lnTo>
                      <a:pt x="50" y="20"/>
                    </a:lnTo>
                    <a:lnTo>
                      <a:pt x="40" y="28"/>
                    </a:lnTo>
                    <a:lnTo>
                      <a:pt x="28" y="37"/>
                    </a:lnTo>
                    <a:lnTo>
                      <a:pt x="17" y="46"/>
                    </a:lnTo>
                    <a:lnTo>
                      <a:pt x="7" y="54"/>
                    </a:lnTo>
                    <a:lnTo>
                      <a:pt x="0" y="62"/>
                    </a:lnTo>
                    <a:lnTo>
                      <a:pt x="5" y="51"/>
                    </a:lnTo>
                    <a:lnTo>
                      <a:pt x="12" y="39"/>
                    </a:lnTo>
                    <a:lnTo>
                      <a:pt x="21" y="27"/>
                    </a:lnTo>
                    <a:lnTo>
                      <a:pt x="32" y="15"/>
                    </a:lnTo>
                    <a:lnTo>
                      <a:pt x="43" y="7"/>
                    </a:lnTo>
                    <a:lnTo>
                      <a:pt x="52" y="1"/>
                    </a:lnTo>
                    <a:lnTo>
                      <a:pt x="62" y="0"/>
                    </a:lnTo>
                    <a:lnTo>
                      <a:pt x="67"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82" name="Freeform 123">
                <a:extLst>
                  <a:ext uri="{FF2B5EF4-FFF2-40B4-BE49-F238E27FC236}">
                    <a16:creationId xmlns:a16="http://schemas.microsoft.com/office/drawing/2014/main" xmlns="" id="{65F087E5-0447-41A5-9F5A-76D9579DC89C}"/>
                  </a:ext>
                </a:extLst>
              </p:cNvPr>
              <p:cNvSpPr>
                <a:spLocks/>
              </p:cNvSpPr>
              <p:nvPr/>
            </p:nvSpPr>
            <p:spPr bwMode="auto">
              <a:xfrm>
                <a:off x="2807" y="325"/>
                <a:ext cx="40" cy="155"/>
              </a:xfrm>
              <a:custGeom>
                <a:avLst/>
                <a:gdLst>
                  <a:gd name="T0" fmla="*/ 1 w 79"/>
                  <a:gd name="T1" fmla="*/ 9 h 311"/>
                  <a:gd name="T2" fmla="*/ 1 w 79"/>
                  <a:gd name="T3" fmla="*/ 9 h 311"/>
                  <a:gd name="T4" fmla="*/ 1 w 79"/>
                  <a:gd name="T5" fmla="*/ 9 h 311"/>
                  <a:gd name="T6" fmla="*/ 1 w 79"/>
                  <a:gd name="T7" fmla="*/ 9 h 311"/>
                  <a:gd name="T8" fmla="*/ 0 w 79"/>
                  <a:gd name="T9" fmla="*/ 9 h 311"/>
                  <a:gd name="T10" fmla="*/ 1 w 79"/>
                  <a:gd name="T11" fmla="*/ 8 h 311"/>
                  <a:gd name="T12" fmla="*/ 2 w 79"/>
                  <a:gd name="T13" fmla="*/ 7 h 311"/>
                  <a:gd name="T14" fmla="*/ 2 w 79"/>
                  <a:gd name="T15" fmla="*/ 5 h 311"/>
                  <a:gd name="T16" fmla="*/ 3 w 79"/>
                  <a:gd name="T17" fmla="*/ 4 h 311"/>
                  <a:gd name="T18" fmla="*/ 2 w 79"/>
                  <a:gd name="T19" fmla="*/ 3 h 311"/>
                  <a:gd name="T20" fmla="*/ 2 w 79"/>
                  <a:gd name="T21" fmla="*/ 1 h 311"/>
                  <a:gd name="T22" fmla="*/ 2 w 79"/>
                  <a:gd name="T23" fmla="*/ 0 h 311"/>
                  <a:gd name="T24" fmla="*/ 2 w 79"/>
                  <a:gd name="T25" fmla="*/ 0 h 311"/>
                  <a:gd name="T26" fmla="*/ 2 w 79"/>
                  <a:gd name="T27" fmla="*/ 0 h 311"/>
                  <a:gd name="T28" fmla="*/ 3 w 79"/>
                  <a:gd name="T29" fmla="*/ 1 h 311"/>
                  <a:gd name="T30" fmla="*/ 3 w 79"/>
                  <a:gd name="T31" fmla="*/ 3 h 311"/>
                  <a:gd name="T32" fmla="*/ 3 w 79"/>
                  <a:gd name="T33" fmla="*/ 4 h 311"/>
                  <a:gd name="T34" fmla="*/ 3 w 79"/>
                  <a:gd name="T35" fmla="*/ 6 h 311"/>
                  <a:gd name="T36" fmla="*/ 2 w 79"/>
                  <a:gd name="T37" fmla="*/ 7 h 311"/>
                  <a:gd name="T38" fmla="*/ 2 w 79"/>
                  <a:gd name="T39" fmla="*/ 8 h 311"/>
                  <a:gd name="T40" fmla="*/ 1 w 79"/>
                  <a:gd name="T41" fmla="*/ 9 h 3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9" h="311">
                    <a:moveTo>
                      <a:pt x="8" y="311"/>
                    </a:moveTo>
                    <a:lnTo>
                      <a:pt x="4" y="311"/>
                    </a:lnTo>
                    <a:lnTo>
                      <a:pt x="2" y="309"/>
                    </a:lnTo>
                    <a:lnTo>
                      <a:pt x="1" y="307"/>
                    </a:lnTo>
                    <a:lnTo>
                      <a:pt x="0" y="303"/>
                    </a:lnTo>
                    <a:lnTo>
                      <a:pt x="32" y="265"/>
                    </a:lnTo>
                    <a:lnTo>
                      <a:pt x="51" y="225"/>
                    </a:lnTo>
                    <a:lnTo>
                      <a:pt x="63" y="183"/>
                    </a:lnTo>
                    <a:lnTo>
                      <a:pt x="66" y="142"/>
                    </a:lnTo>
                    <a:lnTo>
                      <a:pt x="64" y="101"/>
                    </a:lnTo>
                    <a:lnTo>
                      <a:pt x="58" y="63"/>
                    </a:lnTo>
                    <a:lnTo>
                      <a:pt x="51" y="29"/>
                    </a:lnTo>
                    <a:lnTo>
                      <a:pt x="45" y="0"/>
                    </a:lnTo>
                    <a:lnTo>
                      <a:pt x="61" y="20"/>
                    </a:lnTo>
                    <a:lnTo>
                      <a:pt x="72" y="53"/>
                    </a:lnTo>
                    <a:lnTo>
                      <a:pt x="79" y="97"/>
                    </a:lnTo>
                    <a:lnTo>
                      <a:pt x="79" y="146"/>
                    </a:lnTo>
                    <a:lnTo>
                      <a:pt x="73" y="196"/>
                    </a:lnTo>
                    <a:lnTo>
                      <a:pt x="59" y="243"/>
                    </a:lnTo>
                    <a:lnTo>
                      <a:pt x="38" y="283"/>
                    </a:lnTo>
                    <a:lnTo>
                      <a:pt x="8" y="31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83" name="Freeform 124">
                <a:extLst>
                  <a:ext uri="{FF2B5EF4-FFF2-40B4-BE49-F238E27FC236}">
                    <a16:creationId xmlns:a16="http://schemas.microsoft.com/office/drawing/2014/main" xmlns="" id="{9DFF6E1C-E203-43DD-A38F-F19032B7B9BB}"/>
                  </a:ext>
                </a:extLst>
              </p:cNvPr>
              <p:cNvSpPr>
                <a:spLocks/>
              </p:cNvSpPr>
              <p:nvPr/>
            </p:nvSpPr>
            <p:spPr bwMode="auto">
              <a:xfrm>
                <a:off x="2806" y="326"/>
                <a:ext cx="33" cy="20"/>
              </a:xfrm>
              <a:custGeom>
                <a:avLst/>
                <a:gdLst>
                  <a:gd name="T0" fmla="*/ 2 w 67"/>
                  <a:gd name="T1" fmla="*/ 1 h 41"/>
                  <a:gd name="T2" fmla="*/ 1 w 67"/>
                  <a:gd name="T3" fmla="*/ 1 h 41"/>
                  <a:gd name="T4" fmla="*/ 1 w 67"/>
                  <a:gd name="T5" fmla="*/ 0 h 41"/>
                  <a:gd name="T6" fmla="*/ 1 w 67"/>
                  <a:gd name="T7" fmla="*/ 0 h 41"/>
                  <a:gd name="T8" fmla="*/ 0 w 67"/>
                  <a:gd name="T9" fmla="*/ 0 h 41"/>
                  <a:gd name="T10" fmla="*/ 0 w 67"/>
                  <a:gd name="T11" fmla="*/ 0 h 41"/>
                  <a:gd name="T12" fmla="*/ 0 w 67"/>
                  <a:gd name="T13" fmla="*/ 0 h 41"/>
                  <a:gd name="T14" fmla="*/ 0 w 67"/>
                  <a:gd name="T15" fmla="*/ 0 h 41"/>
                  <a:gd name="T16" fmla="*/ 0 w 67"/>
                  <a:gd name="T17" fmla="*/ 0 h 41"/>
                  <a:gd name="T18" fmla="*/ 0 w 67"/>
                  <a:gd name="T19" fmla="*/ 0 h 41"/>
                  <a:gd name="T20" fmla="*/ 0 w 67"/>
                  <a:gd name="T21" fmla="*/ 0 h 41"/>
                  <a:gd name="T22" fmla="*/ 0 w 67"/>
                  <a:gd name="T23" fmla="*/ 0 h 41"/>
                  <a:gd name="T24" fmla="*/ 0 w 67"/>
                  <a:gd name="T25" fmla="*/ 0 h 41"/>
                  <a:gd name="T26" fmla="*/ 1 w 67"/>
                  <a:gd name="T27" fmla="*/ 0 h 41"/>
                  <a:gd name="T28" fmla="*/ 1 w 67"/>
                  <a:gd name="T29" fmla="*/ 0 h 41"/>
                  <a:gd name="T30" fmla="*/ 1 w 67"/>
                  <a:gd name="T31" fmla="*/ 1 h 41"/>
                  <a:gd name="T32" fmla="*/ 2 w 67"/>
                  <a:gd name="T33" fmla="*/ 1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41">
                    <a:moveTo>
                      <a:pt x="67" y="41"/>
                    </a:moveTo>
                    <a:lnTo>
                      <a:pt x="60" y="33"/>
                    </a:lnTo>
                    <a:lnTo>
                      <a:pt x="51" y="25"/>
                    </a:lnTo>
                    <a:lnTo>
                      <a:pt x="41" y="18"/>
                    </a:lnTo>
                    <a:lnTo>
                      <a:pt x="30" y="11"/>
                    </a:lnTo>
                    <a:lnTo>
                      <a:pt x="20" y="5"/>
                    </a:lnTo>
                    <a:lnTo>
                      <a:pt x="11" y="2"/>
                    </a:lnTo>
                    <a:lnTo>
                      <a:pt x="4" y="0"/>
                    </a:lnTo>
                    <a:lnTo>
                      <a:pt x="0" y="3"/>
                    </a:lnTo>
                    <a:lnTo>
                      <a:pt x="1" y="6"/>
                    </a:lnTo>
                    <a:lnTo>
                      <a:pt x="6" y="10"/>
                    </a:lnTo>
                    <a:lnTo>
                      <a:pt x="14" y="13"/>
                    </a:lnTo>
                    <a:lnTo>
                      <a:pt x="23" y="18"/>
                    </a:lnTo>
                    <a:lnTo>
                      <a:pt x="35" y="22"/>
                    </a:lnTo>
                    <a:lnTo>
                      <a:pt x="46" y="28"/>
                    </a:lnTo>
                    <a:lnTo>
                      <a:pt x="58" y="34"/>
                    </a:lnTo>
                    <a:lnTo>
                      <a:pt x="67" y="4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84" name="Freeform 125">
                <a:extLst>
                  <a:ext uri="{FF2B5EF4-FFF2-40B4-BE49-F238E27FC236}">
                    <a16:creationId xmlns:a16="http://schemas.microsoft.com/office/drawing/2014/main" xmlns="" id="{0E564CA4-7488-44CD-8DC2-36A638732FCB}"/>
                  </a:ext>
                </a:extLst>
              </p:cNvPr>
              <p:cNvSpPr>
                <a:spLocks/>
              </p:cNvSpPr>
              <p:nvPr/>
            </p:nvSpPr>
            <p:spPr bwMode="auto">
              <a:xfrm>
                <a:off x="2805" y="337"/>
                <a:ext cx="37" cy="23"/>
              </a:xfrm>
              <a:custGeom>
                <a:avLst/>
                <a:gdLst>
                  <a:gd name="T0" fmla="*/ 0 w 74"/>
                  <a:gd name="T1" fmla="*/ 1 h 46"/>
                  <a:gd name="T2" fmla="*/ 1 w 74"/>
                  <a:gd name="T3" fmla="*/ 0 h 46"/>
                  <a:gd name="T4" fmla="*/ 1 w 74"/>
                  <a:gd name="T5" fmla="*/ 1 h 46"/>
                  <a:gd name="T6" fmla="*/ 1 w 74"/>
                  <a:gd name="T7" fmla="*/ 1 h 46"/>
                  <a:gd name="T8" fmla="*/ 1 w 74"/>
                  <a:gd name="T9" fmla="*/ 1 h 46"/>
                  <a:gd name="T10" fmla="*/ 2 w 74"/>
                  <a:gd name="T11" fmla="*/ 1 h 46"/>
                  <a:gd name="T12" fmla="*/ 2 w 74"/>
                  <a:gd name="T13" fmla="*/ 1 h 46"/>
                  <a:gd name="T14" fmla="*/ 3 w 74"/>
                  <a:gd name="T15" fmla="*/ 2 h 46"/>
                  <a:gd name="T16" fmla="*/ 3 w 74"/>
                  <a:gd name="T17" fmla="*/ 2 h 46"/>
                  <a:gd name="T18" fmla="*/ 3 w 74"/>
                  <a:gd name="T19" fmla="*/ 2 h 46"/>
                  <a:gd name="T20" fmla="*/ 2 w 74"/>
                  <a:gd name="T21" fmla="*/ 2 h 46"/>
                  <a:gd name="T22" fmla="*/ 2 w 74"/>
                  <a:gd name="T23" fmla="*/ 1 h 46"/>
                  <a:gd name="T24" fmla="*/ 1 w 74"/>
                  <a:gd name="T25" fmla="*/ 1 h 46"/>
                  <a:gd name="T26" fmla="*/ 1 w 74"/>
                  <a:gd name="T27" fmla="*/ 1 h 46"/>
                  <a:gd name="T28" fmla="*/ 1 w 74"/>
                  <a:gd name="T29" fmla="*/ 1 h 46"/>
                  <a:gd name="T30" fmla="*/ 1 w 74"/>
                  <a:gd name="T31" fmla="*/ 1 h 46"/>
                  <a:gd name="T32" fmla="*/ 0 w 74"/>
                  <a:gd name="T33" fmla="*/ 1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4" h="46">
                    <a:moveTo>
                      <a:pt x="0" y="1"/>
                    </a:moveTo>
                    <a:lnTo>
                      <a:pt x="4" y="0"/>
                    </a:lnTo>
                    <a:lnTo>
                      <a:pt x="11" y="1"/>
                    </a:lnTo>
                    <a:lnTo>
                      <a:pt x="20" y="5"/>
                    </a:lnTo>
                    <a:lnTo>
                      <a:pt x="31" y="11"/>
                    </a:lnTo>
                    <a:lnTo>
                      <a:pt x="44" y="18"/>
                    </a:lnTo>
                    <a:lnTo>
                      <a:pt x="55" y="26"/>
                    </a:lnTo>
                    <a:lnTo>
                      <a:pt x="66" y="36"/>
                    </a:lnTo>
                    <a:lnTo>
                      <a:pt x="74" y="46"/>
                    </a:lnTo>
                    <a:lnTo>
                      <a:pt x="65" y="41"/>
                    </a:lnTo>
                    <a:lnTo>
                      <a:pt x="53" y="35"/>
                    </a:lnTo>
                    <a:lnTo>
                      <a:pt x="40" y="28"/>
                    </a:lnTo>
                    <a:lnTo>
                      <a:pt x="29" y="22"/>
                    </a:lnTo>
                    <a:lnTo>
                      <a:pt x="17" y="15"/>
                    </a:lnTo>
                    <a:lnTo>
                      <a:pt x="8" y="9"/>
                    </a:lnTo>
                    <a:lnTo>
                      <a:pt x="1" y="5"/>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85" name="Freeform 126">
                <a:extLst>
                  <a:ext uri="{FF2B5EF4-FFF2-40B4-BE49-F238E27FC236}">
                    <a16:creationId xmlns:a16="http://schemas.microsoft.com/office/drawing/2014/main" xmlns="" id="{FC7BA2E1-BCD6-46DA-AB30-62C06B55E127}"/>
                  </a:ext>
                </a:extLst>
              </p:cNvPr>
              <p:cNvSpPr>
                <a:spLocks/>
              </p:cNvSpPr>
              <p:nvPr/>
            </p:nvSpPr>
            <p:spPr bwMode="auto">
              <a:xfrm>
                <a:off x="2797" y="360"/>
                <a:ext cx="48" cy="31"/>
              </a:xfrm>
              <a:custGeom>
                <a:avLst/>
                <a:gdLst>
                  <a:gd name="T0" fmla="*/ 0 w 96"/>
                  <a:gd name="T1" fmla="*/ 0 h 64"/>
                  <a:gd name="T2" fmla="*/ 1 w 96"/>
                  <a:gd name="T3" fmla="*/ 0 h 64"/>
                  <a:gd name="T4" fmla="*/ 1 w 96"/>
                  <a:gd name="T5" fmla="*/ 0 h 64"/>
                  <a:gd name="T6" fmla="*/ 1 w 96"/>
                  <a:gd name="T7" fmla="*/ 0 h 64"/>
                  <a:gd name="T8" fmla="*/ 2 w 96"/>
                  <a:gd name="T9" fmla="*/ 0 h 64"/>
                  <a:gd name="T10" fmla="*/ 2 w 96"/>
                  <a:gd name="T11" fmla="*/ 0 h 64"/>
                  <a:gd name="T12" fmla="*/ 3 w 96"/>
                  <a:gd name="T13" fmla="*/ 1 h 64"/>
                  <a:gd name="T14" fmla="*/ 3 w 96"/>
                  <a:gd name="T15" fmla="*/ 1 h 64"/>
                  <a:gd name="T16" fmla="*/ 3 w 96"/>
                  <a:gd name="T17" fmla="*/ 1 h 64"/>
                  <a:gd name="T18" fmla="*/ 3 w 96"/>
                  <a:gd name="T19" fmla="*/ 1 h 64"/>
                  <a:gd name="T20" fmla="*/ 3 w 96"/>
                  <a:gd name="T21" fmla="*/ 1 h 64"/>
                  <a:gd name="T22" fmla="*/ 2 w 96"/>
                  <a:gd name="T23" fmla="*/ 1 h 64"/>
                  <a:gd name="T24" fmla="*/ 2 w 96"/>
                  <a:gd name="T25" fmla="*/ 1 h 64"/>
                  <a:gd name="T26" fmla="*/ 1 w 96"/>
                  <a:gd name="T27" fmla="*/ 0 h 64"/>
                  <a:gd name="T28" fmla="*/ 1 w 96"/>
                  <a:gd name="T29" fmla="*/ 0 h 64"/>
                  <a:gd name="T30" fmla="*/ 1 w 96"/>
                  <a:gd name="T31" fmla="*/ 0 h 64"/>
                  <a:gd name="T32" fmla="*/ 0 w 96"/>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6" h="64">
                    <a:moveTo>
                      <a:pt x="0" y="1"/>
                    </a:moveTo>
                    <a:lnTo>
                      <a:pt x="5" y="0"/>
                    </a:lnTo>
                    <a:lnTo>
                      <a:pt x="15" y="3"/>
                    </a:lnTo>
                    <a:lnTo>
                      <a:pt x="29" y="8"/>
                    </a:lnTo>
                    <a:lnTo>
                      <a:pt x="44" y="16"/>
                    </a:lnTo>
                    <a:lnTo>
                      <a:pt x="60" y="27"/>
                    </a:lnTo>
                    <a:lnTo>
                      <a:pt x="75" y="39"/>
                    </a:lnTo>
                    <a:lnTo>
                      <a:pt x="88" y="51"/>
                    </a:lnTo>
                    <a:lnTo>
                      <a:pt x="96" y="64"/>
                    </a:lnTo>
                    <a:lnTo>
                      <a:pt x="88" y="58"/>
                    </a:lnTo>
                    <a:lnTo>
                      <a:pt x="75" y="51"/>
                    </a:lnTo>
                    <a:lnTo>
                      <a:pt x="59" y="42"/>
                    </a:lnTo>
                    <a:lnTo>
                      <a:pt x="42" y="33"/>
                    </a:lnTo>
                    <a:lnTo>
                      <a:pt x="24" y="22"/>
                    </a:lnTo>
                    <a:lnTo>
                      <a:pt x="10" y="14"/>
                    </a:lnTo>
                    <a:lnTo>
                      <a:pt x="2" y="6"/>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86" name="Freeform 127">
                <a:extLst>
                  <a:ext uri="{FF2B5EF4-FFF2-40B4-BE49-F238E27FC236}">
                    <a16:creationId xmlns:a16="http://schemas.microsoft.com/office/drawing/2014/main" xmlns="" id="{425195E9-8423-44C7-881F-E4EAB1C441F3}"/>
                  </a:ext>
                </a:extLst>
              </p:cNvPr>
              <p:cNvSpPr>
                <a:spLocks/>
              </p:cNvSpPr>
              <p:nvPr/>
            </p:nvSpPr>
            <p:spPr bwMode="auto">
              <a:xfrm>
                <a:off x="2790" y="386"/>
                <a:ext cx="52" cy="34"/>
              </a:xfrm>
              <a:custGeom>
                <a:avLst/>
                <a:gdLst>
                  <a:gd name="T0" fmla="*/ 0 w 105"/>
                  <a:gd name="T1" fmla="*/ 1 h 68"/>
                  <a:gd name="T2" fmla="*/ 0 w 105"/>
                  <a:gd name="T3" fmla="*/ 0 h 68"/>
                  <a:gd name="T4" fmla="*/ 0 w 105"/>
                  <a:gd name="T5" fmla="*/ 1 h 68"/>
                  <a:gd name="T6" fmla="*/ 1 w 105"/>
                  <a:gd name="T7" fmla="*/ 1 h 68"/>
                  <a:gd name="T8" fmla="*/ 1 w 105"/>
                  <a:gd name="T9" fmla="*/ 1 h 68"/>
                  <a:gd name="T10" fmla="*/ 2 w 105"/>
                  <a:gd name="T11" fmla="*/ 1 h 68"/>
                  <a:gd name="T12" fmla="*/ 2 w 105"/>
                  <a:gd name="T13" fmla="*/ 2 h 68"/>
                  <a:gd name="T14" fmla="*/ 3 w 105"/>
                  <a:gd name="T15" fmla="*/ 2 h 68"/>
                  <a:gd name="T16" fmla="*/ 3 w 105"/>
                  <a:gd name="T17" fmla="*/ 3 h 68"/>
                  <a:gd name="T18" fmla="*/ 3 w 105"/>
                  <a:gd name="T19" fmla="*/ 2 h 68"/>
                  <a:gd name="T20" fmla="*/ 2 w 105"/>
                  <a:gd name="T21" fmla="*/ 2 h 68"/>
                  <a:gd name="T22" fmla="*/ 2 w 105"/>
                  <a:gd name="T23" fmla="*/ 2 h 68"/>
                  <a:gd name="T24" fmla="*/ 1 w 105"/>
                  <a:gd name="T25" fmla="*/ 2 h 68"/>
                  <a:gd name="T26" fmla="*/ 0 w 105"/>
                  <a:gd name="T27" fmla="*/ 1 h 68"/>
                  <a:gd name="T28" fmla="*/ 0 w 105"/>
                  <a:gd name="T29" fmla="*/ 1 h 68"/>
                  <a:gd name="T30" fmla="*/ 0 w 105"/>
                  <a:gd name="T31" fmla="*/ 1 h 68"/>
                  <a:gd name="T32" fmla="*/ 0 w 105"/>
                  <a:gd name="T33" fmla="*/ 1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5" h="68">
                    <a:moveTo>
                      <a:pt x="0" y="1"/>
                    </a:moveTo>
                    <a:lnTo>
                      <a:pt x="6" y="0"/>
                    </a:lnTo>
                    <a:lnTo>
                      <a:pt x="17" y="4"/>
                    </a:lnTo>
                    <a:lnTo>
                      <a:pt x="33" y="11"/>
                    </a:lnTo>
                    <a:lnTo>
                      <a:pt x="51" y="21"/>
                    </a:lnTo>
                    <a:lnTo>
                      <a:pt x="69" y="32"/>
                    </a:lnTo>
                    <a:lnTo>
                      <a:pt x="85" y="45"/>
                    </a:lnTo>
                    <a:lnTo>
                      <a:pt x="98" y="57"/>
                    </a:lnTo>
                    <a:lnTo>
                      <a:pt x="105" y="68"/>
                    </a:lnTo>
                    <a:lnTo>
                      <a:pt x="97" y="64"/>
                    </a:lnTo>
                    <a:lnTo>
                      <a:pt x="83" y="57"/>
                    </a:lnTo>
                    <a:lnTo>
                      <a:pt x="66" y="46"/>
                    </a:lnTo>
                    <a:lnTo>
                      <a:pt x="46" y="35"/>
                    </a:lnTo>
                    <a:lnTo>
                      <a:pt x="29" y="24"/>
                    </a:lnTo>
                    <a:lnTo>
                      <a:pt x="13" y="14"/>
                    </a:lnTo>
                    <a:lnTo>
                      <a:pt x="4" y="6"/>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87" name="Freeform 128">
                <a:extLst>
                  <a:ext uri="{FF2B5EF4-FFF2-40B4-BE49-F238E27FC236}">
                    <a16:creationId xmlns:a16="http://schemas.microsoft.com/office/drawing/2014/main" xmlns="" id="{FFB3E40D-D340-4D64-B870-8EBA2E9C9A40}"/>
                  </a:ext>
                </a:extLst>
              </p:cNvPr>
              <p:cNvSpPr>
                <a:spLocks/>
              </p:cNvSpPr>
              <p:nvPr/>
            </p:nvSpPr>
            <p:spPr bwMode="auto">
              <a:xfrm>
                <a:off x="2794" y="402"/>
                <a:ext cx="43" cy="37"/>
              </a:xfrm>
              <a:custGeom>
                <a:avLst/>
                <a:gdLst>
                  <a:gd name="T0" fmla="*/ 0 w 85"/>
                  <a:gd name="T1" fmla="*/ 0 h 72"/>
                  <a:gd name="T2" fmla="*/ 1 w 85"/>
                  <a:gd name="T3" fmla="*/ 0 h 72"/>
                  <a:gd name="T4" fmla="*/ 1 w 85"/>
                  <a:gd name="T5" fmla="*/ 1 h 72"/>
                  <a:gd name="T6" fmla="*/ 1 w 85"/>
                  <a:gd name="T7" fmla="*/ 1 h 72"/>
                  <a:gd name="T8" fmla="*/ 2 w 85"/>
                  <a:gd name="T9" fmla="*/ 1 h 72"/>
                  <a:gd name="T10" fmla="*/ 2 w 85"/>
                  <a:gd name="T11" fmla="*/ 2 h 72"/>
                  <a:gd name="T12" fmla="*/ 3 w 85"/>
                  <a:gd name="T13" fmla="*/ 2 h 72"/>
                  <a:gd name="T14" fmla="*/ 3 w 85"/>
                  <a:gd name="T15" fmla="*/ 2 h 72"/>
                  <a:gd name="T16" fmla="*/ 3 w 85"/>
                  <a:gd name="T17" fmla="*/ 3 h 72"/>
                  <a:gd name="T18" fmla="*/ 3 w 85"/>
                  <a:gd name="T19" fmla="*/ 3 h 72"/>
                  <a:gd name="T20" fmla="*/ 3 w 85"/>
                  <a:gd name="T21" fmla="*/ 2 h 72"/>
                  <a:gd name="T22" fmla="*/ 2 w 85"/>
                  <a:gd name="T23" fmla="*/ 2 h 72"/>
                  <a:gd name="T24" fmla="*/ 2 w 85"/>
                  <a:gd name="T25" fmla="*/ 2 h 72"/>
                  <a:gd name="T26" fmla="*/ 1 w 85"/>
                  <a:gd name="T27" fmla="*/ 1 h 72"/>
                  <a:gd name="T28" fmla="*/ 1 w 85"/>
                  <a:gd name="T29" fmla="*/ 1 h 72"/>
                  <a:gd name="T30" fmla="*/ 1 w 85"/>
                  <a:gd name="T31" fmla="*/ 1 h 72"/>
                  <a:gd name="T32" fmla="*/ 0 w 85"/>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5" h="72">
                    <a:moveTo>
                      <a:pt x="0" y="0"/>
                    </a:moveTo>
                    <a:lnTo>
                      <a:pt x="5" y="0"/>
                    </a:lnTo>
                    <a:lnTo>
                      <a:pt x="15" y="5"/>
                    </a:lnTo>
                    <a:lnTo>
                      <a:pt x="28" y="15"/>
                    </a:lnTo>
                    <a:lnTo>
                      <a:pt x="43" y="25"/>
                    </a:lnTo>
                    <a:lnTo>
                      <a:pt x="58" y="39"/>
                    </a:lnTo>
                    <a:lnTo>
                      <a:pt x="72" y="51"/>
                    </a:lnTo>
                    <a:lnTo>
                      <a:pt x="81" y="63"/>
                    </a:lnTo>
                    <a:lnTo>
                      <a:pt x="85" y="72"/>
                    </a:lnTo>
                    <a:lnTo>
                      <a:pt x="77" y="66"/>
                    </a:lnTo>
                    <a:lnTo>
                      <a:pt x="65" y="57"/>
                    </a:lnTo>
                    <a:lnTo>
                      <a:pt x="50" y="47"/>
                    </a:lnTo>
                    <a:lnTo>
                      <a:pt x="35" y="35"/>
                    </a:lnTo>
                    <a:lnTo>
                      <a:pt x="20" y="24"/>
                    </a:lnTo>
                    <a:lnTo>
                      <a:pt x="8" y="13"/>
                    </a:lnTo>
                    <a:lnTo>
                      <a:pt x="1" y="5"/>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88" name="Freeform 129">
                <a:extLst>
                  <a:ext uri="{FF2B5EF4-FFF2-40B4-BE49-F238E27FC236}">
                    <a16:creationId xmlns:a16="http://schemas.microsoft.com/office/drawing/2014/main" xmlns="" id="{6B6D0197-5A6A-4F03-9199-720F9B3C287A}"/>
                  </a:ext>
                </a:extLst>
              </p:cNvPr>
              <p:cNvSpPr>
                <a:spLocks/>
              </p:cNvSpPr>
              <p:nvPr/>
            </p:nvSpPr>
            <p:spPr bwMode="auto">
              <a:xfrm>
                <a:off x="2795" y="422"/>
                <a:ext cx="35" cy="31"/>
              </a:xfrm>
              <a:custGeom>
                <a:avLst/>
                <a:gdLst>
                  <a:gd name="T0" fmla="*/ 0 w 70"/>
                  <a:gd name="T1" fmla="*/ 0 h 62"/>
                  <a:gd name="T2" fmla="*/ 1 w 70"/>
                  <a:gd name="T3" fmla="*/ 0 h 62"/>
                  <a:gd name="T4" fmla="*/ 1 w 70"/>
                  <a:gd name="T5" fmla="*/ 1 h 62"/>
                  <a:gd name="T6" fmla="*/ 1 w 70"/>
                  <a:gd name="T7" fmla="*/ 1 h 62"/>
                  <a:gd name="T8" fmla="*/ 2 w 70"/>
                  <a:gd name="T9" fmla="*/ 1 h 62"/>
                  <a:gd name="T10" fmla="*/ 2 w 70"/>
                  <a:gd name="T11" fmla="*/ 1 h 62"/>
                  <a:gd name="T12" fmla="*/ 2 w 70"/>
                  <a:gd name="T13" fmla="*/ 2 h 62"/>
                  <a:gd name="T14" fmla="*/ 3 w 70"/>
                  <a:gd name="T15" fmla="*/ 2 h 62"/>
                  <a:gd name="T16" fmla="*/ 3 w 70"/>
                  <a:gd name="T17" fmla="*/ 2 h 62"/>
                  <a:gd name="T18" fmla="*/ 2 w 70"/>
                  <a:gd name="T19" fmla="*/ 2 h 62"/>
                  <a:gd name="T20" fmla="*/ 2 w 70"/>
                  <a:gd name="T21" fmla="*/ 2 h 62"/>
                  <a:gd name="T22" fmla="*/ 2 w 70"/>
                  <a:gd name="T23" fmla="*/ 2 h 62"/>
                  <a:gd name="T24" fmla="*/ 1 w 70"/>
                  <a:gd name="T25" fmla="*/ 1 h 62"/>
                  <a:gd name="T26" fmla="*/ 1 w 70"/>
                  <a:gd name="T27" fmla="*/ 1 h 62"/>
                  <a:gd name="T28" fmla="*/ 1 w 70"/>
                  <a:gd name="T29" fmla="*/ 1 h 62"/>
                  <a:gd name="T30" fmla="*/ 1 w 70"/>
                  <a:gd name="T31" fmla="*/ 1 h 62"/>
                  <a:gd name="T32" fmla="*/ 0 w 70"/>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0" h="62">
                    <a:moveTo>
                      <a:pt x="0" y="0"/>
                    </a:moveTo>
                    <a:lnTo>
                      <a:pt x="4" y="0"/>
                    </a:lnTo>
                    <a:lnTo>
                      <a:pt x="12" y="2"/>
                    </a:lnTo>
                    <a:lnTo>
                      <a:pt x="24" y="9"/>
                    </a:lnTo>
                    <a:lnTo>
                      <a:pt x="35" y="17"/>
                    </a:lnTo>
                    <a:lnTo>
                      <a:pt x="47" y="26"/>
                    </a:lnTo>
                    <a:lnTo>
                      <a:pt x="57" y="38"/>
                    </a:lnTo>
                    <a:lnTo>
                      <a:pt x="65" y="49"/>
                    </a:lnTo>
                    <a:lnTo>
                      <a:pt x="70" y="62"/>
                    </a:lnTo>
                    <a:lnTo>
                      <a:pt x="63" y="55"/>
                    </a:lnTo>
                    <a:lnTo>
                      <a:pt x="53" y="47"/>
                    </a:lnTo>
                    <a:lnTo>
                      <a:pt x="40" y="38"/>
                    </a:lnTo>
                    <a:lnTo>
                      <a:pt x="27" y="27"/>
                    </a:lnTo>
                    <a:lnTo>
                      <a:pt x="16" y="18"/>
                    </a:lnTo>
                    <a:lnTo>
                      <a:pt x="7" y="10"/>
                    </a:lnTo>
                    <a:lnTo>
                      <a:pt x="1"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89" name="Freeform 130">
                <a:extLst>
                  <a:ext uri="{FF2B5EF4-FFF2-40B4-BE49-F238E27FC236}">
                    <a16:creationId xmlns:a16="http://schemas.microsoft.com/office/drawing/2014/main" xmlns="" id="{7C2C0798-93E5-4743-AF9B-430A686C7F43}"/>
                  </a:ext>
                </a:extLst>
              </p:cNvPr>
              <p:cNvSpPr>
                <a:spLocks/>
              </p:cNvSpPr>
              <p:nvPr/>
            </p:nvSpPr>
            <p:spPr bwMode="auto">
              <a:xfrm>
                <a:off x="2795" y="441"/>
                <a:ext cx="25" cy="26"/>
              </a:xfrm>
              <a:custGeom>
                <a:avLst/>
                <a:gdLst>
                  <a:gd name="T0" fmla="*/ 0 w 49"/>
                  <a:gd name="T1" fmla="*/ 0 h 53"/>
                  <a:gd name="T2" fmla="*/ 1 w 49"/>
                  <a:gd name="T3" fmla="*/ 0 h 53"/>
                  <a:gd name="T4" fmla="*/ 1 w 49"/>
                  <a:gd name="T5" fmla="*/ 0 h 53"/>
                  <a:gd name="T6" fmla="*/ 1 w 49"/>
                  <a:gd name="T7" fmla="*/ 0 h 53"/>
                  <a:gd name="T8" fmla="*/ 1 w 49"/>
                  <a:gd name="T9" fmla="*/ 0 h 53"/>
                  <a:gd name="T10" fmla="*/ 2 w 49"/>
                  <a:gd name="T11" fmla="*/ 0 h 53"/>
                  <a:gd name="T12" fmla="*/ 2 w 49"/>
                  <a:gd name="T13" fmla="*/ 1 h 53"/>
                  <a:gd name="T14" fmla="*/ 2 w 49"/>
                  <a:gd name="T15" fmla="*/ 1 h 53"/>
                  <a:gd name="T16" fmla="*/ 2 w 49"/>
                  <a:gd name="T17" fmla="*/ 1 h 53"/>
                  <a:gd name="T18" fmla="*/ 2 w 49"/>
                  <a:gd name="T19" fmla="*/ 1 h 53"/>
                  <a:gd name="T20" fmla="*/ 2 w 49"/>
                  <a:gd name="T21" fmla="*/ 1 h 53"/>
                  <a:gd name="T22" fmla="*/ 1 w 49"/>
                  <a:gd name="T23" fmla="*/ 1 h 53"/>
                  <a:gd name="T24" fmla="*/ 1 w 49"/>
                  <a:gd name="T25" fmla="*/ 0 h 53"/>
                  <a:gd name="T26" fmla="*/ 1 w 49"/>
                  <a:gd name="T27" fmla="*/ 0 h 53"/>
                  <a:gd name="T28" fmla="*/ 1 w 49"/>
                  <a:gd name="T29" fmla="*/ 0 h 53"/>
                  <a:gd name="T30" fmla="*/ 1 w 49"/>
                  <a:gd name="T31" fmla="*/ 0 h 53"/>
                  <a:gd name="T32" fmla="*/ 0 w 49"/>
                  <a:gd name="T33" fmla="*/ 0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53">
                    <a:moveTo>
                      <a:pt x="0" y="0"/>
                    </a:moveTo>
                    <a:lnTo>
                      <a:pt x="3" y="0"/>
                    </a:lnTo>
                    <a:lnTo>
                      <a:pt x="10" y="3"/>
                    </a:lnTo>
                    <a:lnTo>
                      <a:pt x="19" y="10"/>
                    </a:lnTo>
                    <a:lnTo>
                      <a:pt x="28" y="18"/>
                    </a:lnTo>
                    <a:lnTo>
                      <a:pt x="36" y="29"/>
                    </a:lnTo>
                    <a:lnTo>
                      <a:pt x="43" y="38"/>
                    </a:lnTo>
                    <a:lnTo>
                      <a:pt x="48" y="47"/>
                    </a:lnTo>
                    <a:lnTo>
                      <a:pt x="49" y="53"/>
                    </a:lnTo>
                    <a:lnTo>
                      <a:pt x="45" y="47"/>
                    </a:lnTo>
                    <a:lnTo>
                      <a:pt x="36" y="40"/>
                    </a:lnTo>
                    <a:lnTo>
                      <a:pt x="28" y="33"/>
                    </a:lnTo>
                    <a:lnTo>
                      <a:pt x="20" y="25"/>
                    </a:lnTo>
                    <a:lnTo>
                      <a:pt x="12" y="17"/>
                    </a:lnTo>
                    <a:lnTo>
                      <a:pt x="5" y="10"/>
                    </a:lnTo>
                    <a:lnTo>
                      <a:pt x="1"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90" name="Freeform 131">
                <a:extLst>
                  <a:ext uri="{FF2B5EF4-FFF2-40B4-BE49-F238E27FC236}">
                    <a16:creationId xmlns:a16="http://schemas.microsoft.com/office/drawing/2014/main" xmlns="" id="{F4F42560-3B07-4D24-A241-14E53DB10AA5}"/>
                  </a:ext>
                </a:extLst>
              </p:cNvPr>
              <p:cNvSpPr>
                <a:spLocks/>
              </p:cNvSpPr>
              <p:nvPr/>
            </p:nvSpPr>
            <p:spPr bwMode="auto">
              <a:xfrm>
                <a:off x="2797" y="458"/>
                <a:ext cx="17" cy="18"/>
              </a:xfrm>
              <a:custGeom>
                <a:avLst/>
                <a:gdLst>
                  <a:gd name="T0" fmla="*/ 0 w 35"/>
                  <a:gd name="T1" fmla="*/ 0 h 36"/>
                  <a:gd name="T2" fmla="*/ 0 w 35"/>
                  <a:gd name="T3" fmla="*/ 0 h 36"/>
                  <a:gd name="T4" fmla="*/ 0 w 35"/>
                  <a:gd name="T5" fmla="*/ 1 h 36"/>
                  <a:gd name="T6" fmla="*/ 0 w 35"/>
                  <a:gd name="T7" fmla="*/ 1 h 36"/>
                  <a:gd name="T8" fmla="*/ 0 w 35"/>
                  <a:gd name="T9" fmla="*/ 1 h 36"/>
                  <a:gd name="T10" fmla="*/ 0 w 35"/>
                  <a:gd name="T11" fmla="*/ 1 h 36"/>
                  <a:gd name="T12" fmla="*/ 1 w 35"/>
                  <a:gd name="T13" fmla="*/ 1 h 36"/>
                  <a:gd name="T14" fmla="*/ 1 w 35"/>
                  <a:gd name="T15" fmla="*/ 1 h 36"/>
                  <a:gd name="T16" fmla="*/ 1 w 35"/>
                  <a:gd name="T17" fmla="*/ 2 h 36"/>
                  <a:gd name="T18" fmla="*/ 0 w 35"/>
                  <a:gd name="T19" fmla="*/ 1 h 36"/>
                  <a:gd name="T20" fmla="*/ 0 w 35"/>
                  <a:gd name="T21" fmla="*/ 1 h 36"/>
                  <a:gd name="T22" fmla="*/ 0 w 35"/>
                  <a:gd name="T23" fmla="*/ 1 h 36"/>
                  <a:gd name="T24" fmla="*/ 0 w 35"/>
                  <a:gd name="T25" fmla="*/ 1 h 36"/>
                  <a:gd name="T26" fmla="*/ 0 w 35"/>
                  <a:gd name="T27" fmla="*/ 1 h 36"/>
                  <a:gd name="T28" fmla="*/ 0 w 35"/>
                  <a:gd name="T29" fmla="*/ 1 h 36"/>
                  <a:gd name="T30" fmla="*/ 0 w 35"/>
                  <a:gd name="T31" fmla="*/ 1 h 36"/>
                  <a:gd name="T32" fmla="*/ 0 w 35"/>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5" h="36">
                    <a:moveTo>
                      <a:pt x="2" y="0"/>
                    </a:moveTo>
                    <a:lnTo>
                      <a:pt x="6" y="0"/>
                    </a:lnTo>
                    <a:lnTo>
                      <a:pt x="10" y="3"/>
                    </a:lnTo>
                    <a:lnTo>
                      <a:pt x="17" y="6"/>
                    </a:lnTo>
                    <a:lnTo>
                      <a:pt x="23" y="12"/>
                    </a:lnTo>
                    <a:lnTo>
                      <a:pt x="29" y="18"/>
                    </a:lnTo>
                    <a:lnTo>
                      <a:pt x="32" y="25"/>
                    </a:lnTo>
                    <a:lnTo>
                      <a:pt x="35" y="30"/>
                    </a:lnTo>
                    <a:lnTo>
                      <a:pt x="33" y="36"/>
                    </a:lnTo>
                    <a:lnTo>
                      <a:pt x="31" y="29"/>
                    </a:lnTo>
                    <a:lnTo>
                      <a:pt x="27" y="23"/>
                    </a:lnTo>
                    <a:lnTo>
                      <a:pt x="20" y="18"/>
                    </a:lnTo>
                    <a:lnTo>
                      <a:pt x="13" y="13"/>
                    </a:lnTo>
                    <a:lnTo>
                      <a:pt x="7" y="10"/>
                    </a:lnTo>
                    <a:lnTo>
                      <a:pt x="2" y="6"/>
                    </a:lnTo>
                    <a:lnTo>
                      <a:pt x="0" y="3"/>
                    </a:lnTo>
                    <a:lnTo>
                      <a:pt x="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91" name="Freeform 132">
                <a:extLst>
                  <a:ext uri="{FF2B5EF4-FFF2-40B4-BE49-F238E27FC236}">
                    <a16:creationId xmlns:a16="http://schemas.microsoft.com/office/drawing/2014/main" xmlns="" id="{8945E501-4445-4A89-871E-FC739D0341C0}"/>
                  </a:ext>
                </a:extLst>
              </p:cNvPr>
              <p:cNvSpPr>
                <a:spLocks/>
              </p:cNvSpPr>
              <p:nvPr/>
            </p:nvSpPr>
            <p:spPr bwMode="auto">
              <a:xfrm>
                <a:off x="2812" y="314"/>
                <a:ext cx="21" cy="20"/>
              </a:xfrm>
              <a:custGeom>
                <a:avLst/>
                <a:gdLst>
                  <a:gd name="T0" fmla="*/ 1 w 43"/>
                  <a:gd name="T1" fmla="*/ 2 h 40"/>
                  <a:gd name="T2" fmla="*/ 1 w 43"/>
                  <a:gd name="T3" fmla="*/ 2 h 40"/>
                  <a:gd name="T4" fmla="*/ 1 w 43"/>
                  <a:gd name="T5" fmla="*/ 2 h 40"/>
                  <a:gd name="T6" fmla="*/ 0 w 43"/>
                  <a:gd name="T7" fmla="*/ 1 h 40"/>
                  <a:gd name="T8" fmla="*/ 0 w 43"/>
                  <a:gd name="T9" fmla="*/ 1 h 40"/>
                  <a:gd name="T10" fmla="*/ 0 w 43"/>
                  <a:gd name="T11" fmla="*/ 1 h 40"/>
                  <a:gd name="T12" fmla="*/ 0 w 43"/>
                  <a:gd name="T13" fmla="*/ 1 h 40"/>
                  <a:gd name="T14" fmla="*/ 0 w 43"/>
                  <a:gd name="T15" fmla="*/ 1 h 40"/>
                  <a:gd name="T16" fmla="*/ 0 w 43"/>
                  <a:gd name="T17" fmla="*/ 1 h 40"/>
                  <a:gd name="T18" fmla="*/ 0 w 43"/>
                  <a:gd name="T19" fmla="*/ 0 h 40"/>
                  <a:gd name="T20" fmla="*/ 0 w 43"/>
                  <a:gd name="T21" fmla="*/ 1 h 40"/>
                  <a:gd name="T22" fmla="*/ 0 w 43"/>
                  <a:gd name="T23" fmla="*/ 1 h 40"/>
                  <a:gd name="T24" fmla="*/ 0 w 43"/>
                  <a:gd name="T25" fmla="*/ 1 h 40"/>
                  <a:gd name="T26" fmla="*/ 0 w 43"/>
                  <a:gd name="T27" fmla="*/ 1 h 40"/>
                  <a:gd name="T28" fmla="*/ 1 w 43"/>
                  <a:gd name="T29" fmla="*/ 1 h 40"/>
                  <a:gd name="T30" fmla="*/ 1 w 43"/>
                  <a:gd name="T31" fmla="*/ 2 h 40"/>
                  <a:gd name="T32" fmla="*/ 1 w 43"/>
                  <a:gd name="T33" fmla="*/ 2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40">
                    <a:moveTo>
                      <a:pt x="43" y="40"/>
                    </a:moveTo>
                    <a:lnTo>
                      <a:pt x="39" y="38"/>
                    </a:lnTo>
                    <a:lnTo>
                      <a:pt x="32" y="35"/>
                    </a:lnTo>
                    <a:lnTo>
                      <a:pt x="24" y="29"/>
                    </a:lnTo>
                    <a:lnTo>
                      <a:pt x="16" y="23"/>
                    </a:lnTo>
                    <a:lnTo>
                      <a:pt x="8" y="16"/>
                    </a:lnTo>
                    <a:lnTo>
                      <a:pt x="2" y="10"/>
                    </a:lnTo>
                    <a:lnTo>
                      <a:pt x="0" y="6"/>
                    </a:lnTo>
                    <a:lnTo>
                      <a:pt x="1" y="1"/>
                    </a:lnTo>
                    <a:lnTo>
                      <a:pt x="6" y="0"/>
                    </a:lnTo>
                    <a:lnTo>
                      <a:pt x="10" y="2"/>
                    </a:lnTo>
                    <a:lnTo>
                      <a:pt x="16" y="7"/>
                    </a:lnTo>
                    <a:lnTo>
                      <a:pt x="23" y="14"/>
                    </a:lnTo>
                    <a:lnTo>
                      <a:pt x="29" y="22"/>
                    </a:lnTo>
                    <a:lnTo>
                      <a:pt x="35" y="30"/>
                    </a:lnTo>
                    <a:lnTo>
                      <a:pt x="39" y="36"/>
                    </a:lnTo>
                    <a:lnTo>
                      <a:pt x="43" y="4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92" name="Freeform 133">
                <a:extLst>
                  <a:ext uri="{FF2B5EF4-FFF2-40B4-BE49-F238E27FC236}">
                    <a16:creationId xmlns:a16="http://schemas.microsoft.com/office/drawing/2014/main" xmlns="" id="{B2A25BE8-1414-4506-A31C-0D04CF5773F6}"/>
                  </a:ext>
                </a:extLst>
              </p:cNvPr>
              <p:cNvSpPr>
                <a:spLocks/>
              </p:cNvSpPr>
              <p:nvPr/>
            </p:nvSpPr>
            <p:spPr bwMode="auto">
              <a:xfrm>
                <a:off x="2834" y="312"/>
                <a:ext cx="11" cy="23"/>
              </a:xfrm>
              <a:custGeom>
                <a:avLst/>
                <a:gdLst>
                  <a:gd name="T0" fmla="*/ 0 w 22"/>
                  <a:gd name="T1" fmla="*/ 2 h 46"/>
                  <a:gd name="T2" fmla="*/ 1 w 22"/>
                  <a:gd name="T3" fmla="*/ 2 h 46"/>
                  <a:gd name="T4" fmla="*/ 1 w 22"/>
                  <a:gd name="T5" fmla="*/ 1 h 46"/>
                  <a:gd name="T6" fmla="*/ 1 w 22"/>
                  <a:gd name="T7" fmla="*/ 1 h 46"/>
                  <a:gd name="T8" fmla="*/ 1 w 22"/>
                  <a:gd name="T9" fmla="*/ 0 h 46"/>
                  <a:gd name="T10" fmla="*/ 1 w 22"/>
                  <a:gd name="T11" fmla="*/ 1 h 46"/>
                  <a:gd name="T12" fmla="*/ 1 w 22"/>
                  <a:gd name="T13" fmla="*/ 1 h 46"/>
                  <a:gd name="T14" fmla="*/ 1 w 22"/>
                  <a:gd name="T15" fmla="*/ 2 h 46"/>
                  <a:gd name="T16" fmla="*/ 0 w 22"/>
                  <a:gd name="T17" fmla="*/ 2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46">
                    <a:moveTo>
                      <a:pt x="0" y="46"/>
                    </a:moveTo>
                    <a:lnTo>
                      <a:pt x="5" y="37"/>
                    </a:lnTo>
                    <a:lnTo>
                      <a:pt x="15" y="23"/>
                    </a:lnTo>
                    <a:lnTo>
                      <a:pt x="22" y="9"/>
                    </a:lnTo>
                    <a:lnTo>
                      <a:pt x="20" y="0"/>
                    </a:lnTo>
                    <a:lnTo>
                      <a:pt x="14" y="2"/>
                    </a:lnTo>
                    <a:lnTo>
                      <a:pt x="8" y="16"/>
                    </a:lnTo>
                    <a:lnTo>
                      <a:pt x="3" y="33"/>
                    </a:lnTo>
                    <a:lnTo>
                      <a:pt x="0"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93" name="Freeform 134">
                <a:extLst>
                  <a:ext uri="{FF2B5EF4-FFF2-40B4-BE49-F238E27FC236}">
                    <a16:creationId xmlns:a16="http://schemas.microsoft.com/office/drawing/2014/main" xmlns="" id="{B43BF04D-42D9-4C6F-B3BD-CD0A95B51F5E}"/>
                  </a:ext>
                </a:extLst>
              </p:cNvPr>
              <p:cNvSpPr>
                <a:spLocks/>
              </p:cNvSpPr>
              <p:nvPr/>
            </p:nvSpPr>
            <p:spPr bwMode="auto">
              <a:xfrm>
                <a:off x="2826" y="303"/>
                <a:ext cx="6" cy="27"/>
              </a:xfrm>
              <a:custGeom>
                <a:avLst/>
                <a:gdLst>
                  <a:gd name="T0" fmla="*/ 1 w 12"/>
                  <a:gd name="T1" fmla="*/ 2 h 53"/>
                  <a:gd name="T2" fmla="*/ 1 w 12"/>
                  <a:gd name="T3" fmla="*/ 2 h 53"/>
                  <a:gd name="T4" fmla="*/ 1 w 12"/>
                  <a:gd name="T5" fmla="*/ 1 h 53"/>
                  <a:gd name="T6" fmla="*/ 1 w 12"/>
                  <a:gd name="T7" fmla="*/ 1 h 53"/>
                  <a:gd name="T8" fmla="*/ 1 w 12"/>
                  <a:gd name="T9" fmla="*/ 0 h 53"/>
                  <a:gd name="T10" fmla="*/ 0 w 12"/>
                  <a:gd name="T11" fmla="*/ 1 h 53"/>
                  <a:gd name="T12" fmla="*/ 1 w 12"/>
                  <a:gd name="T13" fmla="*/ 1 h 53"/>
                  <a:gd name="T14" fmla="*/ 1 w 12"/>
                  <a:gd name="T15" fmla="*/ 2 h 53"/>
                  <a:gd name="T16" fmla="*/ 1 w 12"/>
                  <a:gd name="T17" fmla="*/ 2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53">
                    <a:moveTo>
                      <a:pt x="12" y="53"/>
                    </a:moveTo>
                    <a:lnTo>
                      <a:pt x="12" y="43"/>
                    </a:lnTo>
                    <a:lnTo>
                      <a:pt x="12" y="26"/>
                    </a:lnTo>
                    <a:lnTo>
                      <a:pt x="10" y="8"/>
                    </a:lnTo>
                    <a:lnTo>
                      <a:pt x="4" y="0"/>
                    </a:lnTo>
                    <a:lnTo>
                      <a:pt x="0" y="7"/>
                    </a:lnTo>
                    <a:lnTo>
                      <a:pt x="3" y="23"/>
                    </a:lnTo>
                    <a:lnTo>
                      <a:pt x="8" y="41"/>
                    </a:lnTo>
                    <a:lnTo>
                      <a:pt x="12" y="5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94" name="Freeform 135">
                <a:extLst>
                  <a:ext uri="{FF2B5EF4-FFF2-40B4-BE49-F238E27FC236}">
                    <a16:creationId xmlns:a16="http://schemas.microsoft.com/office/drawing/2014/main" xmlns="" id="{4A22C02B-B4EB-4D19-B771-8802D9CF3DD9}"/>
                  </a:ext>
                </a:extLst>
              </p:cNvPr>
              <p:cNvSpPr>
                <a:spLocks/>
              </p:cNvSpPr>
              <p:nvPr/>
            </p:nvSpPr>
            <p:spPr bwMode="auto">
              <a:xfrm>
                <a:off x="2837" y="319"/>
                <a:ext cx="21" cy="24"/>
              </a:xfrm>
              <a:custGeom>
                <a:avLst/>
                <a:gdLst>
                  <a:gd name="T0" fmla="*/ 0 w 41"/>
                  <a:gd name="T1" fmla="*/ 2 h 47"/>
                  <a:gd name="T2" fmla="*/ 1 w 41"/>
                  <a:gd name="T3" fmla="*/ 2 h 47"/>
                  <a:gd name="T4" fmla="*/ 1 w 41"/>
                  <a:gd name="T5" fmla="*/ 2 h 47"/>
                  <a:gd name="T6" fmla="*/ 1 w 41"/>
                  <a:gd name="T7" fmla="*/ 1 h 47"/>
                  <a:gd name="T8" fmla="*/ 1 w 41"/>
                  <a:gd name="T9" fmla="*/ 1 h 47"/>
                  <a:gd name="T10" fmla="*/ 1 w 41"/>
                  <a:gd name="T11" fmla="*/ 1 h 47"/>
                  <a:gd name="T12" fmla="*/ 2 w 41"/>
                  <a:gd name="T13" fmla="*/ 1 h 47"/>
                  <a:gd name="T14" fmla="*/ 2 w 41"/>
                  <a:gd name="T15" fmla="*/ 0 h 47"/>
                  <a:gd name="T16" fmla="*/ 2 w 41"/>
                  <a:gd name="T17" fmla="*/ 1 h 47"/>
                  <a:gd name="T18" fmla="*/ 2 w 41"/>
                  <a:gd name="T19" fmla="*/ 1 h 47"/>
                  <a:gd name="T20" fmla="*/ 2 w 41"/>
                  <a:gd name="T21" fmla="*/ 1 h 47"/>
                  <a:gd name="T22" fmla="*/ 1 w 41"/>
                  <a:gd name="T23" fmla="*/ 1 h 47"/>
                  <a:gd name="T24" fmla="*/ 1 w 41"/>
                  <a:gd name="T25" fmla="*/ 1 h 47"/>
                  <a:gd name="T26" fmla="*/ 1 w 41"/>
                  <a:gd name="T27" fmla="*/ 1 h 47"/>
                  <a:gd name="T28" fmla="*/ 1 w 41"/>
                  <a:gd name="T29" fmla="*/ 2 h 47"/>
                  <a:gd name="T30" fmla="*/ 1 w 41"/>
                  <a:gd name="T31" fmla="*/ 2 h 47"/>
                  <a:gd name="T32" fmla="*/ 0 w 41"/>
                  <a:gd name="T33" fmla="*/ 2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47">
                    <a:moveTo>
                      <a:pt x="0" y="47"/>
                    </a:moveTo>
                    <a:lnTo>
                      <a:pt x="3" y="41"/>
                    </a:lnTo>
                    <a:lnTo>
                      <a:pt x="9" y="33"/>
                    </a:lnTo>
                    <a:lnTo>
                      <a:pt x="15" y="24"/>
                    </a:lnTo>
                    <a:lnTo>
                      <a:pt x="20" y="16"/>
                    </a:lnTo>
                    <a:lnTo>
                      <a:pt x="27" y="8"/>
                    </a:lnTo>
                    <a:lnTo>
                      <a:pt x="33" y="3"/>
                    </a:lnTo>
                    <a:lnTo>
                      <a:pt x="38" y="0"/>
                    </a:lnTo>
                    <a:lnTo>
                      <a:pt x="41" y="1"/>
                    </a:lnTo>
                    <a:lnTo>
                      <a:pt x="41" y="4"/>
                    </a:lnTo>
                    <a:lnTo>
                      <a:pt x="38" y="10"/>
                    </a:lnTo>
                    <a:lnTo>
                      <a:pt x="32" y="17"/>
                    </a:lnTo>
                    <a:lnTo>
                      <a:pt x="25" y="24"/>
                    </a:lnTo>
                    <a:lnTo>
                      <a:pt x="17" y="32"/>
                    </a:lnTo>
                    <a:lnTo>
                      <a:pt x="10" y="38"/>
                    </a:lnTo>
                    <a:lnTo>
                      <a:pt x="3" y="43"/>
                    </a:lnTo>
                    <a:lnTo>
                      <a:pt x="0" y="4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95" name="Freeform 136">
                <a:extLst>
                  <a:ext uri="{FF2B5EF4-FFF2-40B4-BE49-F238E27FC236}">
                    <a16:creationId xmlns:a16="http://schemas.microsoft.com/office/drawing/2014/main" xmlns="" id="{83CAB928-B8FA-400E-8BB5-31A687ACDC45}"/>
                  </a:ext>
                </a:extLst>
              </p:cNvPr>
              <p:cNvSpPr>
                <a:spLocks/>
              </p:cNvSpPr>
              <p:nvPr/>
            </p:nvSpPr>
            <p:spPr bwMode="auto">
              <a:xfrm>
                <a:off x="2818" y="465"/>
                <a:ext cx="34" cy="7"/>
              </a:xfrm>
              <a:custGeom>
                <a:avLst/>
                <a:gdLst>
                  <a:gd name="T0" fmla="*/ 0 w 68"/>
                  <a:gd name="T1" fmla="*/ 0 h 15"/>
                  <a:gd name="T2" fmla="*/ 1 w 68"/>
                  <a:gd name="T3" fmla="*/ 0 h 15"/>
                  <a:gd name="T4" fmla="*/ 1 w 68"/>
                  <a:gd name="T5" fmla="*/ 0 h 15"/>
                  <a:gd name="T6" fmla="*/ 1 w 68"/>
                  <a:gd name="T7" fmla="*/ 0 h 15"/>
                  <a:gd name="T8" fmla="*/ 2 w 68"/>
                  <a:gd name="T9" fmla="*/ 0 h 15"/>
                  <a:gd name="T10" fmla="*/ 2 w 68"/>
                  <a:gd name="T11" fmla="*/ 0 h 15"/>
                  <a:gd name="T12" fmla="*/ 2 w 68"/>
                  <a:gd name="T13" fmla="*/ 0 h 15"/>
                  <a:gd name="T14" fmla="*/ 3 w 68"/>
                  <a:gd name="T15" fmla="*/ 0 h 15"/>
                  <a:gd name="T16" fmla="*/ 3 w 68"/>
                  <a:gd name="T17" fmla="*/ 0 h 15"/>
                  <a:gd name="T18" fmla="*/ 3 w 68"/>
                  <a:gd name="T19" fmla="*/ 0 h 15"/>
                  <a:gd name="T20" fmla="*/ 2 w 68"/>
                  <a:gd name="T21" fmla="*/ 0 h 15"/>
                  <a:gd name="T22" fmla="*/ 2 w 68"/>
                  <a:gd name="T23" fmla="*/ 0 h 15"/>
                  <a:gd name="T24" fmla="*/ 2 w 68"/>
                  <a:gd name="T25" fmla="*/ 0 h 15"/>
                  <a:gd name="T26" fmla="*/ 1 w 68"/>
                  <a:gd name="T27" fmla="*/ 0 h 15"/>
                  <a:gd name="T28" fmla="*/ 1 w 68"/>
                  <a:gd name="T29" fmla="*/ 0 h 15"/>
                  <a:gd name="T30" fmla="*/ 1 w 68"/>
                  <a:gd name="T31" fmla="*/ 0 h 15"/>
                  <a:gd name="T32" fmla="*/ 0 w 68"/>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15">
                    <a:moveTo>
                      <a:pt x="0" y="2"/>
                    </a:moveTo>
                    <a:lnTo>
                      <a:pt x="8" y="1"/>
                    </a:lnTo>
                    <a:lnTo>
                      <a:pt x="17" y="1"/>
                    </a:lnTo>
                    <a:lnTo>
                      <a:pt x="28" y="0"/>
                    </a:lnTo>
                    <a:lnTo>
                      <a:pt x="40" y="0"/>
                    </a:lnTo>
                    <a:lnTo>
                      <a:pt x="50" y="1"/>
                    </a:lnTo>
                    <a:lnTo>
                      <a:pt x="58" y="3"/>
                    </a:lnTo>
                    <a:lnTo>
                      <a:pt x="65" y="6"/>
                    </a:lnTo>
                    <a:lnTo>
                      <a:pt x="68" y="10"/>
                    </a:lnTo>
                    <a:lnTo>
                      <a:pt x="65" y="14"/>
                    </a:lnTo>
                    <a:lnTo>
                      <a:pt x="60" y="15"/>
                    </a:lnTo>
                    <a:lnTo>
                      <a:pt x="51" y="14"/>
                    </a:lnTo>
                    <a:lnTo>
                      <a:pt x="41" y="12"/>
                    </a:lnTo>
                    <a:lnTo>
                      <a:pt x="30" y="8"/>
                    </a:lnTo>
                    <a:lnTo>
                      <a:pt x="18" y="6"/>
                    </a:lnTo>
                    <a:lnTo>
                      <a:pt x="8" y="3"/>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96" name="Freeform 137">
                <a:extLst>
                  <a:ext uri="{FF2B5EF4-FFF2-40B4-BE49-F238E27FC236}">
                    <a16:creationId xmlns:a16="http://schemas.microsoft.com/office/drawing/2014/main" xmlns="" id="{E561C5BE-567F-42B3-96D9-55B22FA60C7E}"/>
                  </a:ext>
                </a:extLst>
              </p:cNvPr>
              <p:cNvSpPr>
                <a:spLocks/>
              </p:cNvSpPr>
              <p:nvPr/>
            </p:nvSpPr>
            <p:spPr bwMode="auto">
              <a:xfrm>
                <a:off x="2814" y="473"/>
                <a:ext cx="32" cy="12"/>
              </a:xfrm>
              <a:custGeom>
                <a:avLst/>
                <a:gdLst>
                  <a:gd name="T0" fmla="*/ 0 w 65"/>
                  <a:gd name="T1" fmla="*/ 0 h 25"/>
                  <a:gd name="T2" fmla="*/ 0 w 65"/>
                  <a:gd name="T3" fmla="*/ 0 h 25"/>
                  <a:gd name="T4" fmla="*/ 0 w 65"/>
                  <a:gd name="T5" fmla="*/ 0 h 25"/>
                  <a:gd name="T6" fmla="*/ 0 w 65"/>
                  <a:gd name="T7" fmla="*/ 0 h 25"/>
                  <a:gd name="T8" fmla="*/ 1 w 65"/>
                  <a:gd name="T9" fmla="*/ 0 h 25"/>
                  <a:gd name="T10" fmla="*/ 1 w 65"/>
                  <a:gd name="T11" fmla="*/ 0 h 25"/>
                  <a:gd name="T12" fmla="*/ 1 w 65"/>
                  <a:gd name="T13" fmla="*/ 0 h 25"/>
                  <a:gd name="T14" fmla="*/ 1 w 65"/>
                  <a:gd name="T15" fmla="*/ 0 h 25"/>
                  <a:gd name="T16" fmla="*/ 2 w 65"/>
                  <a:gd name="T17" fmla="*/ 0 h 25"/>
                  <a:gd name="T18" fmla="*/ 1 w 65"/>
                  <a:gd name="T19" fmla="*/ 0 h 25"/>
                  <a:gd name="T20" fmla="*/ 1 w 65"/>
                  <a:gd name="T21" fmla="*/ 0 h 25"/>
                  <a:gd name="T22" fmla="*/ 1 w 65"/>
                  <a:gd name="T23" fmla="*/ 0 h 25"/>
                  <a:gd name="T24" fmla="*/ 1 w 65"/>
                  <a:gd name="T25" fmla="*/ 0 h 25"/>
                  <a:gd name="T26" fmla="*/ 0 w 65"/>
                  <a:gd name="T27" fmla="*/ 0 h 25"/>
                  <a:gd name="T28" fmla="*/ 0 w 65"/>
                  <a:gd name="T29" fmla="*/ 0 h 25"/>
                  <a:gd name="T30" fmla="*/ 0 w 65"/>
                  <a:gd name="T31" fmla="*/ 0 h 25"/>
                  <a:gd name="T32" fmla="*/ 0 w 65"/>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25">
                    <a:moveTo>
                      <a:pt x="0" y="0"/>
                    </a:moveTo>
                    <a:lnTo>
                      <a:pt x="7" y="0"/>
                    </a:lnTo>
                    <a:lnTo>
                      <a:pt x="15" y="1"/>
                    </a:lnTo>
                    <a:lnTo>
                      <a:pt x="26" y="4"/>
                    </a:lnTo>
                    <a:lnTo>
                      <a:pt x="37" y="6"/>
                    </a:lnTo>
                    <a:lnTo>
                      <a:pt x="48" y="8"/>
                    </a:lnTo>
                    <a:lnTo>
                      <a:pt x="56" y="13"/>
                    </a:lnTo>
                    <a:lnTo>
                      <a:pt x="63" y="16"/>
                    </a:lnTo>
                    <a:lnTo>
                      <a:pt x="65" y="21"/>
                    </a:lnTo>
                    <a:lnTo>
                      <a:pt x="63" y="25"/>
                    </a:lnTo>
                    <a:lnTo>
                      <a:pt x="57" y="25"/>
                    </a:lnTo>
                    <a:lnTo>
                      <a:pt x="48" y="22"/>
                    </a:lnTo>
                    <a:lnTo>
                      <a:pt x="36" y="18"/>
                    </a:lnTo>
                    <a:lnTo>
                      <a:pt x="25" y="13"/>
                    </a:lnTo>
                    <a:lnTo>
                      <a:pt x="14" y="7"/>
                    </a:lnTo>
                    <a:lnTo>
                      <a:pt x="5"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97" name="Freeform 138">
                <a:extLst>
                  <a:ext uri="{FF2B5EF4-FFF2-40B4-BE49-F238E27FC236}">
                    <a16:creationId xmlns:a16="http://schemas.microsoft.com/office/drawing/2014/main" xmlns="" id="{FB7AA30E-03BD-4EF1-91CD-5360378D7A37}"/>
                  </a:ext>
                </a:extLst>
              </p:cNvPr>
              <p:cNvSpPr>
                <a:spLocks/>
              </p:cNvSpPr>
              <p:nvPr/>
            </p:nvSpPr>
            <p:spPr bwMode="auto">
              <a:xfrm>
                <a:off x="2830" y="448"/>
                <a:ext cx="32" cy="7"/>
              </a:xfrm>
              <a:custGeom>
                <a:avLst/>
                <a:gdLst>
                  <a:gd name="T0" fmla="*/ 0 w 63"/>
                  <a:gd name="T1" fmla="*/ 0 h 15"/>
                  <a:gd name="T2" fmla="*/ 1 w 63"/>
                  <a:gd name="T3" fmla="*/ 0 h 15"/>
                  <a:gd name="T4" fmla="*/ 1 w 63"/>
                  <a:gd name="T5" fmla="*/ 0 h 15"/>
                  <a:gd name="T6" fmla="*/ 1 w 63"/>
                  <a:gd name="T7" fmla="*/ 0 h 15"/>
                  <a:gd name="T8" fmla="*/ 1 w 63"/>
                  <a:gd name="T9" fmla="*/ 0 h 15"/>
                  <a:gd name="T10" fmla="*/ 2 w 63"/>
                  <a:gd name="T11" fmla="*/ 0 h 15"/>
                  <a:gd name="T12" fmla="*/ 2 w 63"/>
                  <a:gd name="T13" fmla="*/ 0 h 15"/>
                  <a:gd name="T14" fmla="*/ 2 w 63"/>
                  <a:gd name="T15" fmla="*/ 0 h 15"/>
                  <a:gd name="T16" fmla="*/ 2 w 63"/>
                  <a:gd name="T17" fmla="*/ 0 h 15"/>
                  <a:gd name="T18" fmla="*/ 2 w 63"/>
                  <a:gd name="T19" fmla="*/ 0 h 15"/>
                  <a:gd name="T20" fmla="*/ 2 w 63"/>
                  <a:gd name="T21" fmla="*/ 0 h 15"/>
                  <a:gd name="T22" fmla="*/ 2 w 63"/>
                  <a:gd name="T23" fmla="*/ 0 h 15"/>
                  <a:gd name="T24" fmla="*/ 2 w 63"/>
                  <a:gd name="T25" fmla="*/ 0 h 15"/>
                  <a:gd name="T26" fmla="*/ 1 w 63"/>
                  <a:gd name="T27" fmla="*/ 0 h 15"/>
                  <a:gd name="T28" fmla="*/ 1 w 63"/>
                  <a:gd name="T29" fmla="*/ 0 h 15"/>
                  <a:gd name="T30" fmla="*/ 1 w 63"/>
                  <a:gd name="T31" fmla="*/ 0 h 15"/>
                  <a:gd name="T32" fmla="*/ 0 w 63"/>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5">
                    <a:moveTo>
                      <a:pt x="0" y="7"/>
                    </a:moveTo>
                    <a:lnTo>
                      <a:pt x="2" y="4"/>
                    </a:lnTo>
                    <a:lnTo>
                      <a:pt x="9" y="2"/>
                    </a:lnTo>
                    <a:lnTo>
                      <a:pt x="18" y="1"/>
                    </a:lnTo>
                    <a:lnTo>
                      <a:pt x="30" y="0"/>
                    </a:lnTo>
                    <a:lnTo>
                      <a:pt x="40" y="1"/>
                    </a:lnTo>
                    <a:lnTo>
                      <a:pt x="50" y="2"/>
                    </a:lnTo>
                    <a:lnTo>
                      <a:pt x="58" y="4"/>
                    </a:lnTo>
                    <a:lnTo>
                      <a:pt x="63" y="9"/>
                    </a:lnTo>
                    <a:lnTo>
                      <a:pt x="63" y="12"/>
                    </a:lnTo>
                    <a:lnTo>
                      <a:pt x="58" y="15"/>
                    </a:lnTo>
                    <a:lnTo>
                      <a:pt x="50" y="13"/>
                    </a:lnTo>
                    <a:lnTo>
                      <a:pt x="40" y="12"/>
                    </a:lnTo>
                    <a:lnTo>
                      <a:pt x="30" y="10"/>
                    </a:lnTo>
                    <a:lnTo>
                      <a:pt x="18" y="9"/>
                    </a:lnTo>
                    <a:lnTo>
                      <a:pt x="8" y="7"/>
                    </a:lnTo>
                    <a:lnTo>
                      <a:pt x="0" y="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98" name="Freeform 139">
                <a:extLst>
                  <a:ext uri="{FF2B5EF4-FFF2-40B4-BE49-F238E27FC236}">
                    <a16:creationId xmlns:a16="http://schemas.microsoft.com/office/drawing/2014/main" xmlns="" id="{DA54D5F0-FC40-4B49-B74B-051DEC43AE32}"/>
                  </a:ext>
                </a:extLst>
              </p:cNvPr>
              <p:cNvSpPr>
                <a:spLocks/>
              </p:cNvSpPr>
              <p:nvPr/>
            </p:nvSpPr>
            <p:spPr bwMode="auto">
              <a:xfrm>
                <a:off x="2834" y="429"/>
                <a:ext cx="37" cy="10"/>
              </a:xfrm>
              <a:custGeom>
                <a:avLst/>
                <a:gdLst>
                  <a:gd name="T0" fmla="*/ 0 w 75"/>
                  <a:gd name="T1" fmla="*/ 1 h 20"/>
                  <a:gd name="T2" fmla="*/ 0 w 75"/>
                  <a:gd name="T3" fmla="*/ 1 h 20"/>
                  <a:gd name="T4" fmla="*/ 0 w 75"/>
                  <a:gd name="T5" fmla="*/ 1 h 20"/>
                  <a:gd name="T6" fmla="*/ 0 w 75"/>
                  <a:gd name="T7" fmla="*/ 1 h 20"/>
                  <a:gd name="T8" fmla="*/ 1 w 75"/>
                  <a:gd name="T9" fmla="*/ 1 h 20"/>
                  <a:gd name="T10" fmla="*/ 1 w 75"/>
                  <a:gd name="T11" fmla="*/ 1 h 20"/>
                  <a:gd name="T12" fmla="*/ 2 w 75"/>
                  <a:gd name="T13" fmla="*/ 0 h 20"/>
                  <a:gd name="T14" fmla="*/ 2 w 75"/>
                  <a:gd name="T15" fmla="*/ 1 h 20"/>
                  <a:gd name="T16" fmla="*/ 2 w 75"/>
                  <a:gd name="T17" fmla="*/ 1 h 20"/>
                  <a:gd name="T18" fmla="*/ 2 w 75"/>
                  <a:gd name="T19" fmla="*/ 1 h 20"/>
                  <a:gd name="T20" fmla="*/ 2 w 75"/>
                  <a:gd name="T21" fmla="*/ 1 h 20"/>
                  <a:gd name="T22" fmla="*/ 1 w 75"/>
                  <a:gd name="T23" fmla="*/ 1 h 20"/>
                  <a:gd name="T24" fmla="*/ 1 w 75"/>
                  <a:gd name="T25" fmla="*/ 1 h 20"/>
                  <a:gd name="T26" fmla="*/ 0 w 75"/>
                  <a:gd name="T27" fmla="*/ 1 h 20"/>
                  <a:gd name="T28" fmla="*/ 0 w 75"/>
                  <a:gd name="T29" fmla="*/ 1 h 20"/>
                  <a:gd name="T30" fmla="*/ 0 w 75"/>
                  <a:gd name="T31" fmla="*/ 1 h 20"/>
                  <a:gd name="T32" fmla="*/ 0 w 75"/>
                  <a:gd name="T33" fmla="*/ 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5" h="20">
                    <a:moveTo>
                      <a:pt x="0" y="20"/>
                    </a:moveTo>
                    <a:lnTo>
                      <a:pt x="8" y="16"/>
                    </a:lnTo>
                    <a:lnTo>
                      <a:pt x="18" y="11"/>
                    </a:lnTo>
                    <a:lnTo>
                      <a:pt x="30" y="6"/>
                    </a:lnTo>
                    <a:lnTo>
                      <a:pt x="42" y="3"/>
                    </a:lnTo>
                    <a:lnTo>
                      <a:pt x="54" y="1"/>
                    </a:lnTo>
                    <a:lnTo>
                      <a:pt x="64" y="0"/>
                    </a:lnTo>
                    <a:lnTo>
                      <a:pt x="71" y="1"/>
                    </a:lnTo>
                    <a:lnTo>
                      <a:pt x="75" y="5"/>
                    </a:lnTo>
                    <a:lnTo>
                      <a:pt x="72" y="10"/>
                    </a:lnTo>
                    <a:lnTo>
                      <a:pt x="67" y="13"/>
                    </a:lnTo>
                    <a:lnTo>
                      <a:pt x="56" y="16"/>
                    </a:lnTo>
                    <a:lnTo>
                      <a:pt x="43" y="16"/>
                    </a:lnTo>
                    <a:lnTo>
                      <a:pt x="31" y="17"/>
                    </a:lnTo>
                    <a:lnTo>
                      <a:pt x="18" y="18"/>
                    </a:lnTo>
                    <a:lnTo>
                      <a:pt x="8" y="19"/>
                    </a:lnTo>
                    <a:lnTo>
                      <a:pt x="0" y="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999" name="Freeform 140">
                <a:extLst>
                  <a:ext uri="{FF2B5EF4-FFF2-40B4-BE49-F238E27FC236}">
                    <a16:creationId xmlns:a16="http://schemas.microsoft.com/office/drawing/2014/main" xmlns="" id="{BC8148AA-8CAD-472F-ADBF-10FCC6F1DF57}"/>
                  </a:ext>
                </a:extLst>
              </p:cNvPr>
              <p:cNvSpPr>
                <a:spLocks/>
              </p:cNvSpPr>
              <p:nvPr/>
            </p:nvSpPr>
            <p:spPr bwMode="auto">
              <a:xfrm>
                <a:off x="2840" y="410"/>
                <a:ext cx="41" cy="12"/>
              </a:xfrm>
              <a:custGeom>
                <a:avLst/>
                <a:gdLst>
                  <a:gd name="T0" fmla="*/ 0 w 82"/>
                  <a:gd name="T1" fmla="*/ 1 h 24"/>
                  <a:gd name="T2" fmla="*/ 1 w 82"/>
                  <a:gd name="T3" fmla="*/ 1 h 24"/>
                  <a:gd name="T4" fmla="*/ 1 w 82"/>
                  <a:gd name="T5" fmla="*/ 1 h 24"/>
                  <a:gd name="T6" fmla="*/ 2 w 82"/>
                  <a:gd name="T7" fmla="*/ 1 h 24"/>
                  <a:gd name="T8" fmla="*/ 2 w 82"/>
                  <a:gd name="T9" fmla="*/ 1 h 24"/>
                  <a:gd name="T10" fmla="*/ 2 w 82"/>
                  <a:gd name="T11" fmla="*/ 1 h 24"/>
                  <a:gd name="T12" fmla="*/ 3 w 82"/>
                  <a:gd name="T13" fmla="*/ 0 h 24"/>
                  <a:gd name="T14" fmla="*/ 3 w 82"/>
                  <a:gd name="T15" fmla="*/ 1 h 24"/>
                  <a:gd name="T16" fmla="*/ 3 w 82"/>
                  <a:gd name="T17" fmla="*/ 1 h 24"/>
                  <a:gd name="T18" fmla="*/ 3 w 82"/>
                  <a:gd name="T19" fmla="*/ 1 h 24"/>
                  <a:gd name="T20" fmla="*/ 3 w 82"/>
                  <a:gd name="T21" fmla="*/ 1 h 24"/>
                  <a:gd name="T22" fmla="*/ 2 w 82"/>
                  <a:gd name="T23" fmla="*/ 1 h 24"/>
                  <a:gd name="T24" fmla="*/ 2 w 82"/>
                  <a:gd name="T25" fmla="*/ 1 h 24"/>
                  <a:gd name="T26" fmla="*/ 1 w 82"/>
                  <a:gd name="T27" fmla="*/ 1 h 24"/>
                  <a:gd name="T28" fmla="*/ 1 w 82"/>
                  <a:gd name="T29" fmla="*/ 1 h 24"/>
                  <a:gd name="T30" fmla="*/ 1 w 82"/>
                  <a:gd name="T31" fmla="*/ 1 h 24"/>
                  <a:gd name="T32" fmla="*/ 0 w 82"/>
                  <a:gd name="T33" fmla="*/ 1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2" h="24">
                    <a:moveTo>
                      <a:pt x="0" y="24"/>
                    </a:moveTo>
                    <a:lnTo>
                      <a:pt x="8" y="20"/>
                    </a:lnTo>
                    <a:lnTo>
                      <a:pt x="20" y="16"/>
                    </a:lnTo>
                    <a:lnTo>
                      <a:pt x="34" y="10"/>
                    </a:lnTo>
                    <a:lnTo>
                      <a:pt x="48" y="5"/>
                    </a:lnTo>
                    <a:lnTo>
                      <a:pt x="61" y="2"/>
                    </a:lnTo>
                    <a:lnTo>
                      <a:pt x="73" y="0"/>
                    </a:lnTo>
                    <a:lnTo>
                      <a:pt x="80" y="1"/>
                    </a:lnTo>
                    <a:lnTo>
                      <a:pt x="82" y="4"/>
                    </a:lnTo>
                    <a:lnTo>
                      <a:pt x="79" y="10"/>
                    </a:lnTo>
                    <a:lnTo>
                      <a:pt x="69" y="14"/>
                    </a:lnTo>
                    <a:lnTo>
                      <a:pt x="58" y="16"/>
                    </a:lnTo>
                    <a:lnTo>
                      <a:pt x="44" y="18"/>
                    </a:lnTo>
                    <a:lnTo>
                      <a:pt x="29" y="20"/>
                    </a:lnTo>
                    <a:lnTo>
                      <a:pt x="17" y="22"/>
                    </a:lnTo>
                    <a:lnTo>
                      <a:pt x="6" y="23"/>
                    </a:lnTo>
                    <a:lnTo>
                      <a:pt x="0" y="2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00" name="Freeform 141">
                <a:extLst>
                  <a:ext uri="{FF2B5EF4-FFF2-40B4-BE49-F238E27FC236}">
                    <a16:creationId xmlns:a16="http://schemas.microsoft.com/office/drawing/2014/main" xmlns="" id="{172FBF56-6F70-439A-B7EF-13FD32EC4FFB}"/>
                  </a:ext>
                </a:extLst>
              </p:cNvPr>
              <p:cNvSpPr>
                <a:spLocks/>
              </p:cNvSpPr>
              <p:nvPr/>
            </p:nvSpPr>
            <p:spPr bwMode="auto">
              <a:xfrm>
                <a:off x="2841" y="371"/>
                <a:ext cx="44" cy="20"/>
              </a:xfrm>
              <a:custGeom>
                <a:avLst/>
                <a:gdLst>
                  <a:gd name="T0" fmla="*/ 0 w 86"/>
                  <a:gd name="T1" fmla="*/ 1 h 42"/>
                  <a:gd name="T2" fmla="*/ 1 w 86"/>
                  <a:gd name="T3" fmla="*/ 1 h 42"/>
                  <a:gd name="T4" fmla="*/ 1 w 86"/>
                  <a:gd name="T5" fmla="*/ 0 h 42"/>
                  <a:gd name="T6" fmla="*/ 1 w 86"/>
                  <a:gd name="T7" fmla="*/ 0 h 42"/>
                  <a:gd name="T8" fmla="*/ 2 w 86"/>
                  <a:gd name="T9" fmla="*/ 0 h 42"/>
                  <a:gd name="T10" fmla="*/ 2 w 86"/>
                  <a:gd name="T11" fmla="*/ 0 h 42"/>
                  <a:gd name="T12" fmla="*/ 3 w 86"/>
                  <a:gd name="T13" fmla="*/ 0 h 42"/>
                  <a:gd name="T14" fmla="*/ 3 w 86"/>
                  <a:gd name="T15" fmla="*/ 0 h 42"/>
                  <a:gd name="T16" fmla="*/ 3 w 86"/>
                  <a:gd name="T17" fmla="*/ 0 h 42"/>
                  <a:gd name="T18" fmla="*/ 3 w 86"/>
                  <a:gd name="T19" fmla="*/ 0 h 42"/>
                  <a:gd name="T20" fmla="*/ 3 w 86"/>
                  <a:gd name="T21" fmla="*/ 0 h 42"/>
                  <a:gd name="T22" fmla="*/ 2 w 86"/>
                  <a:gd name="T23" fmla="*/ 0 h 42"/>
                  <a:gd name="T24" fmla="*/ 2 w 86"/>
                  <a:gd name="T25" fmla="*/ 0 h 42"/>
                  <a:gd name="T26" fmla="*/ 1 w 86"/>
                  <a:gd name="T27" fmla="*/ 0 h 42"/>
                  <a:gd name="T28" fmla="*/ 1 w 86"/>
                  <a:gd name="T29" fmla="*/ 0 h 42"/>
                  <a:gd name="T30" fmla="*/ 1 w 86"/>
                  <a:gd name="T31" fmla="*/ 1 h 42"/>
                  <a:gd name="T32" fmla="*/ 0 w 86"/>
                  <a:gd name="T33" fmla="*/ 1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6" h="42">
                    <a:moveTo>
                      <a:pt x="0" y="42"/>
                    </a:moveTo>
                    <a:lnTo>
                      <a:pt x="8" y="35"/>
                    </a:lnTo>
                    <a:lnTo>
                      <a:pt x="19" y="27"/>
                    </a:lnTo>
                    <a:lnTo>
                      <a:pt x="32" y="19"/>
                    </a:lnTo>
                    <a:lnTo>
                      <a:pt x="47" y="11"/>
                    </a:lnTo>
                    <a:lnTo>
                      <a:pt x="61" y="5"/>
                    </a:lnTo>
                    <a:lnTo>
                      <a:pt x="72" y="1"/>
                    </a:lnTo>
                    <a:lnTo>
                      <a:pt x="81" y="0"/>
                    </a:lnTo>
                    <a:lnTo>
                      <a:pt x="86" y="3"/>
                    </a:lnTo>
                    <a:lnTo>
                      <a:pt x="85" y="7"/>
                    </a:lnTo>
                    <a:lnTo>
                      <a:pt x="76" y="12"/>
                    </a:lnTo>
                    <a:lnTo>
                      <a:pt x="63" y="17"/>
                    </a:lnTo>
                    <a:lnTo>
                      <a:pt x="48" y="22"/>
                    </a:lnTo>
                    <a:lnTo>
                      <a:pt x="32" y="27"/>
                    </a:lnTo>
                    <a:lnTo>
                      <a:pt x="17" y="32"/>
                    </a:lnTo>
                    <a:lnTo>
                      <a:pt x="5" y="37"/>
                    </a:lnTo>
                    <a:lnTo>
                      <a:pt x="0" y="4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01" name="Freeform 142">
                <a:extLst>
                  <a:ext uri="{FF2B5EF4-FFF2-40B4-BE49-F238E27FC236}">
                    <a16:creationId xmlns:a16="http://schemas.microsoft.com/office/drawing/2014/main" xmlns="" id="{AE6EFDE4-3567-4A70-A480-7A2B968A745E}"/>
                  </a:ext>
                </a:extLst>
              </p:cNvPr>
              <p:cNvSpPr>
                <a:spLocks/>
              </p:cNvSpPr>
              <p:nvPr/>
            </p:nvSpPr>
            <p:spPr bwMode="auto">
              <a:xfrm>
                <a:off x="2838" y="333"/>
                <a:ext cx="40" cy="24"/>
              </a:xfrm>
              <a:custGeom>
                <a:avLst/>
                <a:gdLst>
                  <a:gd name="T0" fmla="*/ 0 w 80"/>
                  <a:gd name="T1" fmla="*/ 1 h 50"/>
                  <a:gd name="T2" fmla="*/ 1 w 80"/>
                  <a:gd name="T3" fmla="*/ 1 h 50"/>
                  <a:gd name="T4" fmla="*/ 1 w 80"/>
                  <a:gd name="T5" fmla="*/ 1 h 50"/>
                  <a:gd name="T6" fmla="*/ 1 w 80"/>
                  <a:gd name="T7" fmla="*/ 0 h 50"/>
                  <a:gd name="T8" fmla="*/ 2 w 80"/>
                  <a:gd name="T9" fmla="*/ 0 h 50"/>
                  <a:gd name="T10" fmla="*/ 2 w 80"/>
                  <a:gd name="T11" fmla="*/ 0 h 50"/>
                  <a:gd name="T12" fmla="*/ 3 w 80"/>
                  <a:gd name="T13" fmla="*/ 0 h 50"/>
                  <a:gd name="T14" fmla="*/ 3 w 80"/>
                  <a:gd name="T15" fmla="*/ 0 h 50"/>
                  <a:gd name="T16" fmla="*/ 3 w 80"/>
                  <a:gd name="T17" fmla="*/ 0 h 50"/>
                  <a:gd name="T18" fmla="*/ 3 w 80"/>
                  <a:gd name="T19" fmla="*/ 0 h 50"/>
                  <a:gd name="T20" fmla="*/ 3 w 80"/>
                  <a:gd name="T21" fmla="*/ 0 h 50"/>
                  <a:gd name="T22" fmla="*/ 2 w 80"/>
                  <a:gd name="T23" fmla="*/ 0 h 50"/>
                  <a:gd name="T24" fmla="*/ 2 w 80"/>
                  <a:gd name="T25" fmla="*/ 0 h 50"/>
                  <a:gd name="T26" fmla="*/ 1 w 80"/>
                  <a:gd name="T27" fmla="*/ 1 h 50"/>
                  <a:gd name="T28" fmla="*/ 1 w 80"/>
                  <a:gd name="T29" fmla="*/ 1 h 50"/>
                  <a:gd name="T30" fmla="*/ 1 w 80"/>
                  <a:gd name="T31" fmla="*/ 1 h 50"/>
                  <a:gd name="T32" fmla="*/ 0 w 80"/>
                  <a:gd name="T33" fmla="*/ 1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0" h="50">
                    <a:moveTo>
                      <a:pt x="0" y="50"/>
                    </a:moveTo>
                    <a:lnTo>
                      <a:pt x="7" y="43"/>
                    </a:lnTo>
                    <a:lnTo>
                      <a:pt x="17" y="35"/>
                    </a:lnTo>
                    <a:lnTo>
                      <a:pt x="30" y="26"/>
                    </a:lnTo>
                    <a:lnTo>
                      <a:pt x="42" y="15"/>
                    </a:lnTo>
                    <a:lnTo>
                      <a:pt x="56" y="8"/>
                    </a:lnTo>
                    <a:lnTo>
                      <a:pt x="68" y="2"/>
                    </a:lnTo>
                    <a:lnTo>
                      <a:pt x="76" y="0"/>
                    </a:lnTo>
                    <a:lnTo>
                      <a:pt x="80" y="2"/>
                    </a:lnTo>
                    <a:lnTo>
                      <a:pt x="79" y="8"/>
                    </a:lnTo>
                    <a:lnTo>
                      <a:pt x="71" y="14"/>
                    </a:lnTo>
                    <a:lnTo>
                      <a:pt x="60" y="21"/>
                    </a:lnTo>
                    <a:lnTo>
                      <a:pt x="46" y="28"/>
                    </a:lnTo>
                    <a:lnTo>
                      <a:pt x="30" y="35"/>
                    </a:lnTo>
                    <a:lnTo>
                      <a:pt x="16" y="40"/>
                    </a:lnTo>
                    <a:lnTo>
                      <a:pt x="6" y="45"/>
                    </a:lnTo>
                    <a:lnTo>
                      <a:pt x="0" y="5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02" name="Freeform 143">
                <a:extLst>
                  <a:ext uri="{FF2B5EF4-FFF2-40B4-BE49-F238E27FC236}">
                    <a16:creationId xmlns:a16="http://schemas.microsoft.com/office/drawing/2014/main" xmlns="" id="{C59F5B4B-3664-48EF-8566-1F73D6C9669F}"/>
                  </a:ext>
                </a:extLst>
              </p:cNvPr>
              <p:cNvSpPr>
                <a:spLocks/>
              </p:cNvSpPr>
              <p:nvPr/>
            </p:nvSpPr>
            <p:spPr bwMode="auto">
              <a:xfrm>
                <a:off x="2843" y="386"/>
                <a:ext cx="36" cy="21"/>
              </a:xfrm>
              <a:custGeom>
                <a:avLst/>
                <a:gdLst>
                  <a:gd name="T0" fmla="*/ 0 w 74"/>
                  <a:gd name="T1" fmla="*/ 1 h 43"/>
                  <a:gd name="T2" fmla="*/ 0 w 74"/>
                  <a:gd name="T3" fmla="*/ 1 h 43"/>
                  <a:gd name="T4" fmla="*/ 0 w 74"/>
                  <a:gd name="T5" fmla="*/ 0 h 43"/>
                  <a:gd name="T6" fmla="*/ 0 w 74"/>
                  <a:gd name="T7" fmla="*/ 0 h 43"/>
                  <a:gd name="T8" fmla="*/ 1 w 74"/>
                  <a:gd name="T9" fmla="*/ 0 h 43"/>
                  <a:gd name="T10" fmla="*/ 1 w 74"/>
                  <a:gd name="T11" fmla="*/ 0 h 43"/>
                  <a:gd name="T12" fmla="*/ 1 w 74"/>
                  <a:gd name="T13" fmla="*/ 0 h 43"/>
                  <a:gd name="T14" fmla="*/ 2 w 74"/>
                  <a:gd name="T15" fmla="*/ 0 h 43"/>
                  <a:gd name="T16" fmla="*/ 2 w 74"/>
                  <a:gd name="T17" fmla="*/ 0 h 43"/>
                  <a:gd name="T18" fmla="*/ 2 w 74"/>
                  <a:gd name="T19" fmla="*/ 0 h 43"/>
                  <a:gd name="T20" fmla="*/ 1 w 74"/>
                  <a:gd name="T21" fmla="*/ 0 h 43"/>
                  <a:gd name="T22" fmla="*/ 1 w 74"/>
                  <a:gd name="T23" fmla="*/ 0 h 43"/>
                  <a:gd name="T24" fmla="*/ 1 w 74"/>
                  <a:gd name="T25" fmla="*/ 0 h 43"/>
                  <a:gd name="T26" fmla="*/ 0 w 74"/>
                  <a:gd name="T27" fmla="*/ 0 h 43"/>
                  <a:gd name="T28" fmla="*/ 0 w 74"/>
                  <a:gd name="T29" fmla="*/ 1 h 43"/>
                  <a:gd name="T30" fmla="*/ 0 w 74"/>
                  <a:gd name="T31" fmla="*/ 1 h 43"/>
                  <a:gd name="T32" fmla="*/ 0 w 74"/>
                  <a:gd name="T33" fmla="*/ 1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4" h="43">
                    <a:moveTo>
                      <a:pt x="0" y="43"/>
                    </a:moveTo>
                    <a:lnTo>
                      <a:pt x="7" y="37"/>
                    </a:lnTo>
                    <a:lnTo>
                      <a:pt x="16" y="29"/>
                    </a:lnTo>
                    <a:lnTo>
                      <a:pt x="28" y="21"/>
                    </a:lnTo>
                    <a:lnTo>
                      <a:pt x="40" y="13"/>
                    </a:lnTo>
                    <a:lnTo>
                      <a:pt x="53" y="6"/>
                    </a:lnTo>
                    <a:lnTo>
                      <a:pt x="63" y="1"/>
                    </a:lnTo>
                    <a:lnTo>
                      <a:pt x="70" y="0"/>
                    </a:lnTo>
                    <a:lnTo>
                      <a:pt x="74" y="4"/>
                    </a:lnTo>
                    <a:lnTo>
                      <a:pt x="71" y="10"/>
                    </a:lnTo>
                    <a:lnTo>
                      <a:pt x="63" y="15"/>
                    </a:lnTo>
                    <a:lnTo>
                      <a:pt x="53" y="21"/>
                    </a:lnTo>
                    <a:lnTo>
                      <a:pt x="40" y="27"/>
                    </a:lnTo>
                    <a:lnTo>
                      <a:pt x="28" y="31"/>
                    </a:lnTo>
                    <a:lnTo>
                      <a:pt x="15" y="36"/>
                    </a:lnTo>
                    <a:lnTo>
                      <a:pt x="6" y="39"/>
                    </a:lnTo>
                    <a:lnTo>
                      <a:pt x="0" y="4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03" name="Freeform 144">
                <a:extLst>
                  <a:ext uri="{FF2B5EF4-FFF2-40B4-BE49-F238E27FC236}">
                    <a16:creationId xmlns:a16="http://schemas.microsoft.com/office/drawing/2014/main" xmlns="" id="{F8A6B872-4211-4C4B-BFDB-F27F8BAEBD88}"/>
                  </a:ext>
                </a:extLst>
              </p:cNvPr>
              <p:cNvSpPr>
                <a:spLocks/>
              </p:cNvSpPr>
              <p:nvPr/>
            </p:nvSpPr>
            <p:spPr bwMode="auto">
              <a:xfrm>
                <a:off x="2793" y="371"/>
                <a:ext cx="52" cy="34"/>
              </a:xfrm>
              <a:custGeom>
                <a:avLst/>
                <a:gdLst>
                  <a:gd name="T0" fmla="*/ 0 w 104"/>
                  <a:gd name="T1" fmla="*/ 1 h 68"/>
                  <a:gd name="T2" fmla="*/ 1 w 104"/>
                  <a:gd name="T3" fmla="*/ 0 h 68"/>
                  <a:gd name="T4" fmla="*/ 1 w 104"/>
                  <a:gd name="T5" fmla="*/ 1 h 68"/>
                  <a:gd name="T6" fmla="*/ 2 w 104"/>
                  <a:gd name="T7" fmla="*/ 1 h 68"/>
                  <a:gd name="T8" fmla="*/ 2 w 104"/>
                  <a:gd name="T9" fmla="*/ 1 h 68"/>
                  <a:gd name="T10" fmla="*/ 3 w 104"/>
                  <a:gd name="T11" fmla="*/ 2 h 68"/>
                  <a:gd name="T12" fmla="*/ 3 w 104"/>
                  <a:gd name="T13" fmla="*/ 2 h 68"/>
                  <a:gd name="T14" fmla="*/ 4 w 104"/>
                  <a:gd name="T15" fmla="*/ 2 h 68"/>
                  <a:gd name="T16" fmla="*/ 4 w 104"/>
                  <a:gd name="T17" fmla="*/ 3 h 68"/>
                  <a:gd name="T18" fmla="*/ 3 w 104"/>
                  <a:gd name="T19" fmla="*/ 2 h 68"/>
                  <a:gd name="T20" fmla="*/ 3 w 104"/>
                  <a:gd name="T21" fmla="*/ 2 h 68"/>
                  <a:gd name="T22" fmla="*/ 2 w 104"/>
                  <a:gd name="T23" fmla="*/ 2 h 68"/>
                  <a:gd name="T24" fmla="*/ 2 w 104"/>
                  <a:gd name="T25" fmla="*/ 2 h 68"/>
                  <a:gd name="T26" fmla="*/ 1 w 104"/>
                  <a:gd name="T27" fmla="*/ 1 h 68"/>
                  <a:gd name="T28" fmla="*/ 1 w 104"/>
                  <a:gd name="T29" fmla="*/ 1 h 68"/>
                  <a:gd name="T30" fmla="*/ 1 w 104"/>
                  <a:gd name="T31" fmla="*/ 1 h 68"/>
                  <a:gd name="T32" fmla="*/ 0 w 104"/>
                  <a:gd name="T33" fmla="*/ 1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4" h="68">
                    <a:moveTo>
                      <a:pt x="0" y="2"/>
                    </a:moveTo>
                    <a:lnTo>
                      <a:pt x="6" y="0"/>
                    </a:lnTo>
                    <a:lnTo>
                      <a:pt x="17" y="4"/>
                    </a:lnTo>
                    <a:lnTo>
                      <a:pt x="33" y="11"/>
                    </a:lnTo>
                    <a:lnTo>
                      <a:pt x="51" y="21"/>
                    </a:lnTo>
                    <a:lnTo>
                      <a:pt x="69" y="33"/>
                    </a:lnTo>
                    <a:lnTo>
                      <a:pt x="84" y="45"/>
                    </a:lnTo>
                    <a:lnTo>
                      <a:pt x="97" y="57"/>
                    </a:lnTo>
                    <a:lnTo>
                      <a:pt x="104" y="68"/>
                    </a:lnTo>
                    <a:lnTo>
                      <a:pt x="96" y="64"/>
                    </a:lnTo>
                    <a:lnTo>
                      <a:pt x="82" y="57"/>
                    </a:lnTo>
                    <a:lnTo>
                      <a:pt x="64" y="46"/>
                    </a:lnTo>
                    <a:lnTo>
                      <a:pt x="46" y="35"/>
                    </a:lnTo>
                    <a:lnTo>
                      <a:pt x="29" y="25"/>
                    </a:lnTo>
                    <a:lnTo>
                      <a:pt x="13" y="14"/>
                    </a:lnTo>
                    <a:lnTo>
                      <a:pt x="3" y="6"/>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04" name="Freeform 145">
                <a:extLst>
                  <a:ext uri="{FF2B5EF4-FFF2-40B4-BE49-F238E27FC236}">
                    <a16:creationId xmlns:a16="http://schemas.microsoft.com/office/drawing/2014/main" xmlns="" id="{3C9BE68F-78A8-433E-A128-AD5857F1D81F}"/>
                  </a:ext>
                </a:extLst>
              </p:cNvPr>
              <p:cNvSpPr>
                <a:spLocks/>
              </p:cNvSpPr>
              <p:nvPr/>
            </p:nvSpPr>
            <p:spPr bwMode="auto">
              <a:xfrm>
                <a:off x="2803" y="349"/>
                <a:ext cx="41" cy="29"/>
              </a:xfrm>
              <a:custGeom>
                <a:avLst/>
                <a:gdLst>
                  <a:gd name="T0" fmla="*/ 0 w 81"/>
                  <a:gd name="T1" fmla="*/ 0 h 59"/>
                  <a:gd name="T2" fmla="*/ 1 w 81"/>
                  <a:gd name="T3" fmla="*/ 0 h 59"/>
                  <a:gd name="T4" fmla="*/ 1 w 81"/>
                  <a:gd name="T5" fmla="*/ 0 h 59"/>
                  <a:gd name="T6" fmla="*/ 1 w 81"/>
                  <a:gd name="T7" fmla="*/ 0 h 59"/>
                  <a:gd name="T8" fmla="*/ 2 w 81"/>
                  <a:gd name="T9" fmla="*/ 0 h 59"/>
                  <a:gd name="T10" fmla="*/ 2 w 81"/>
                  <a:gd name="T11" fmla="*/ 0 h 59"/>
                  <a:gd name="T12" fmla="*/ 2 w 81"/>
                  <a:gd name="T13" fmla="*/ 1 h 59"/>
                  <a:gd name="T14" fmla="*/ 3 w 81"/>
                  <a:gd name="T15" fmla="*/ 1 h 59"/>
                  <a:gd name="T16" fmla="*/ 3 w 81"/>
                  <a:gd name="T17" fmla="*/ 1 h 59"/>
                  <a:gd name="T18" fmla="*/ 3 w 81"/>
                  <a:gd name="T19" fmla="*/ 1 h 59"/>
                  <a:gd name="T20" fmla="*/ 2 w 81"/>
                  <a:gd name="T21" fmla="*/ 1 h 59"/>
                  <a:gd name="T22" fmla="*/ 2 w 81"/>
                  <a:gd name="T23" fmla="*/ 1 h 59"/>
                  <a:gd name="T24" fmla="*/ 1 w 81"/>
                  <a:gd name="T25" fmla="*/ 0 h 59"/>
                  <a:gd name="T26" fmla="*/ 1 w 81"/>
                  <a:gd name="T27" fmla="*/ 0 h 59"/>
                  <a:gd name="T28" fmla="*/ 1 w 81"/>
                  <a:gd name="T29" fmla="*/ 0 h 59"/>
                  <a:gd name="T30" fmla="*/ 1 w 81"/>
                  <a:gd name="T31" fmla="*/ 0 h 59"/>
                  <a:gd name="T32" fmla="*/ 0 w 81"/>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1" h="59">
                    <a:moveTo>
                      <a:pt x="0" y="0"/>
                    </a:moveTo>
                    <a:lnTo>
                      <a:pt x="3" y="0"/>
                    </a:lnTo>
                    <a:lnTo>
                      <a:pt x="11" y="3"/>
                    </a:lnTo>
                    <a:lnTo>
                      <a:pt x="23" y="7"/>
                    </a:lnTo>
                    <a:lnTo>
                      <a:pt x="36" y="15"/>
                    </a:lnTo>
                    <a:lnTo>
                      <a:pt x="50" y="25"/>
                    </a:lnTo>
                    <a:lnTo>
                      <a:pt x="64" y="35"/>
                    </a:lnTo>
                    <a:lnTo>
                      <a:pt x="74" y="47"/>
                    </a:lnTo>
                    <a:lnTo>
                      <a:pt x="81" y="59"/>
                    </a:lnTo>
                    <a:lnTo>
                      <a:pt x="72" y="52"/>
                    </a:lnTo>
                    <a:lnTo>
                      <a:pt x="61" y="44"/>
                    </a:lnTo>
                    <a:lnTo>
                      <a:pt x="47" y="35"/>
                    </a:lnTo>
                    <a:lnTo>
                      <a:pt x="32" y="26"/>
                    </a:lnTo>
                    <a:lnTo>
                      <a:pt x="19" y="18"/>
                    </a:lnTo>
                    <a:lnTo>
                      <a:pt x="9" y="10"/>
                    </a:lnTo>
                    <a:lnTo>
                      <a:pt x="2"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05" name="Freeform 146">
                <a:extLst>
                  <a:ext uri="{FF2B5EF4-FFF2-40B4-BE49-F238E27FC236}">
                    <a16:creationId xmlns:a16="http://schemas.microsoft.com/office/drawing/2014/main" xmlns="" id="{788622A7-F07F-4DBB-A096-7679E00394A9}"/>
                  </a:ext>
                </a:extLst>
              </p:cNvPr>
              <p:cNvSpPr>
                <a:spLocks/>
              </p:cNvSpPr>
              <p:nvPr/>
            </p:nvSpPr>
            <p:spPr bwMode="auto">
              <a:xfrm>
                <a:off x="2841" y="349"/>
                <a:ext cx="40" cy="25"/>
              </a:xfrm>
              <a:custGeom>
                <a:avLst/>
                <a:gdLst>
                  <a:gd name="T0" fmla="*/ 0 w 80"/>
                  <a:gd name="T1" fmla="*/ 2 h 49"/>
                  <a:gd name="T2" fmla="*/ 1 w 80"/>
                  <a:gd name="T3" fmla="*/ 2 h 49"/>
                  <a:gd name="T4" fmla="*/ 1 w 80"/>
                  <a:gd name="T5" fmla="*/ 2 h 49"/>
                  <a:gd name="T6" fmla="*/ 1 w 80"/>
                  <a:gd name="T7" fmla="*/ 1 h 49"/>
                  <a:gd name="T8" fmla="*/ 2 w 80"/>
                  <a:gd name="T9" fmla="*/ 1 h 49"/>
                  <a:gd name="T10" fmla="*/ 2 w 80"/>
                  <a:gd name="T11" fmla="*/ 1 h 49"/>
                  <a:gd name="T12" fmla="*/ 3 w 80"/>
                  <a:gd name="T13" fmla="*/ 1 h 49"/>
                  <a:gd name="T14" fmla="*/ 3 w 80"/>
                  <a:gd name="T15" fmla="*/ 0 h 49"/>
                  <a:gd name="T16" fmla="*/ 3 w 80"/>
                  <a:gd name="T17" fmla="*/ 1 h 49"/>
                  <a:gd name="T18" fmla="*/ 3 w 80"/>
                  <a:gd name="T19" fmla="*/ 1 h 49"/>
                  <a:gd name="T20" fmla="*/ 3 w 80"/>
                  <a:gd name="T21" fmla="*/ 1 h 49"/>
                  <a:gd name="T22" fmla="*/ 2 w 80"/>
                  <a:gd name="T23" fmla="*/ 1 h 49"/>
                  <a:gd name="T24" fmla="*/ 2 w 80"/>
                  <a:gd name="T25" fmla="*/ 1 h 49"/>
                  <a:gd name="T26" fmla="*/ 1 w 80"/>
                  <a:gd name="T27" fmla="*/ 2 h 49"/>
                  <a:gd name="T28" fmla="*/ 1 w 80"/>
                  <a:gd name="T29" fmla="*/ 2 h 49"/>
                  <a:gd name="T30" fmla="*/ 1 w 80"/>
                  <a:gd name="T31" fmla="*/ 2 h 49"/>
                  <a:gd name="T32" fmla="*/ 0 w 80"/>
                  <a:gd name="T33" fmla="*/ 2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0" h="49">
                    <a:moveTo>
                      <a:pt x="0" y="49"/>
                    </a:moveTo>
                    <a:lnTo>
                      <a:pt x="6" y="43"/>
                    </a:lnTo>
                    <a:lnTo>
                      <a:pt x="16" y="34"/>
                    </a:lnTo>
                    <a:lnTo>
                      <a:pt x="28" y="25"/>
                    </a:lnTo>
                    <a:lnTo>
                      <a:pt x="42" y="16"/>
                    </a:lnTo>
                    <a:lnTo>
                      <a:pt x="55" y="8"/>
                    </a:lnTo>
                    <a:lnTo>
                      <a:pt x="66" y="2"/>
                    </a:lnTo>
                    <a:lnTo>
                      <a:pt x="76" y="0"/>
                    </a:lnTo>
                    <a:lnTo>
                      <a:pt x="80" y="2"/>
                    </a:lnTo>
                    <a:lnTo>
                      <a:pt x="79" y="8"/>
                    </a:lnTo>
                    <a:lnTo>
                      <a:pt x="71" y="15"/>
                    </a:lnTo>
                    <a:lnTo>
                      <a:pt x="58" y="21"/>
                    </a:lnTo>
                    <a:lnTo>
                      <a:pt x="44" y="28"/>
                    </a:lnTo>
                    <a:lnTo>
                      <a:pt x="29" y="34"/>
                    </a:lnTo>
                    <a:lnTo>
                      <a:pt x="16" y="40"/>
                    </a:lnTo>
                    <a:lnTo>
                      <a:pt x="5" y="46"/>
                    </a:lnTo>
                    <a:lnTo>
                      <a:pt x="0" y="4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06" name="Freeform 147">
                <a:extLst>
                  <a:ext uri="{FF2B5EF4-FFF2-40B4-BE49-F238E27FC236}">
                    <a16:creationId xmlns:a16="http://schemas.microsoft.com/office/drawing/2014/main" xmlns="" id="{3B823F51-CD72-416E-8692-D842611AC8D0}"/>
                  </a:ext>
                </a:extLst>
              </p:cNvPr>
              <p:cNvSpPr>
                <a:spLocks/>
              </p:cNvSpPr>
              <p:nvPr/>
            </p:nvSpPr>
            <p:spPr bwMode="auto">
              <a:xfrm>
                <a:off x="2757" y="210"/>
                <a:ext cx="34" cy="132"/>
              </a:xfrm>
              <a:custGeom>
                <a:avLst/>
                <a:gdLst>
                  <a:gd name="T0" fmla="*/ 1 w 68"/>
                  <a:gd name="T1" fmla="*/ 8 h 265"/>
                  <a:gd name="T2" fmla="*/ 1 w 68"/>
                  <a:gd name="T3" fmla="*/ 8 h 265"/>
                  <a:gd name="T4" fmla="*/ 1 w 68"/>
                  <a:gd name="T5" fmla="*/ 8 h 265"/>
                  <a:gd name="T6" fmla="*/ 1 w 68"/>
                  <a:gd name="T7" fmla="*/ 8 h 265"/>
                  <a:gd name="T8" fmla="*/ 0 w 68"/>
                  <a:gd name="T9" fmla="*/ 8 h 265"/>
                  <a:gd name="T10" fmla="*/ 1 w 68"/>
                  <a:gd name="T11" fmla="*/ 7 h 265"/>
                  <a:gd name="T12" fmla="*/ 2 w 68"/>
                  <a:gd name="T13" fmla="*/ 5 h 265"/>
                  <a:gd name="T14" fmla="*/ 2 w 68"/>
                  <a:gd name="T15" fmla="*/ 4 h 265"/>
                  <a:gd name="T16" fmla="*/ 2 w 68"/>
                  <a:gd name="T17" fmla="*/ 3 h 265"/>
                  <a:gd name="T18" fmla="*/ 2 w 68"/>
                  <a:gd name="T19" fmla="*/ 2 h 265"/>
                  <a:gd name="T20" fmla="*/ 2 w 68"/>
                  <a:gd name="T21" fmla="*/ 1 h 265"/>
                  <a:gd name="T22" fmla="*/ 2 w 68"/>
                  <a:gd name="T23" fmla="*/ 0 h 265"/>
                  <a:gd name="T24" fmla="*/ 2 w 68"/>
                  <a:gd name="T25" fmla="*/ 0 h 265"/>
                  <a:gd name="T26" fmla="*/ 2 w 68"/>
                  <a:gd name="T27" fmla="*/ 0 h 265"/>
                  <a:gd name="T28" fmla="*/ 2 w 68"/>
                  <a:gd name="T29" fmla="*/ 1 h 265"/>
                  <a:gd name="T30" fmla="*/ 3 w 68"/>
                  <a:gd name="T31" fmla="*/ 2 h 265"/>
                  <a:gd name="T32" fmla="*/ 3 w 68"/>
                  <a:gd name="T33" fmla="*/ 3 h 265"/>
                  <a:gd name="T34" fmla="*/ 2 w 68"/>
                  <a:gd name="T35" fmla="*/ 5 h 265"/>
                  <a:gd name="T36" fmla="*/ 2 w 68"/>
                  <a:gd name="T37" fmla="*/ 6 h 265"/>
                  <a:gd name="T38" fmla="*/ 2 w 68"/>
                  <a:gd name="T39" fmla="*/ 7 h 265"/>
                  <a:gd name="T40" fmla="*/ 1 w 68"/>
                  <a:gd name="T41" fmla="*/ 8 h 26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8" h="265">
                    <a:moveTo>
                      <a:pt x="7" y="265"/>
                    </a:moveTo>
                    <a:lnTo>
                      <a:pt x="4" y="265"/>
                    </a:lnTo>
                    <a:lnTo>
                      <a:pt x="2" y="262"/>
                    </a:lnTo>
                    <a:lnTo>
                      <a:pt x="1" y="260"/>
                    </a:lnTo>
                    <a:lnTo>
                      <a:pt x="0" y="258"/>
                    </a:lnTo>
                    <a:lnTo>
                      <a:pt x="26" y="226"/>
                    </a:lnTo>
                    <a:lnTo>
                      <a:pt x="43" y="191"/>
                    </a:lnTo>
                    <a:lnTo>
                      <a:pt x="54" y="156"/>
                    </a:lnTo>
                    <a:lnTo>
                      <a:pt x="56" y="121"/>
                    </a:lnTo>
                    <a:lnTo>
                      <a:pt x="55" y="86"/>
                    </a:lnTo>
                    <a:lnTo>
                      <a:pt x="49" y="54"/>
                    </a:lnTo>
                    <a:lnTo>
                      <a:pt x="43" y="25"/>
                    </a:lnTo>
                    <a:lnTo>
                      <a:pt x="38" y="0"/>
                    </a:lnTo>
                    <a:lnTo>
                      <a:pt x="51" y="17"/>
                    </a:lnTo>
                    <a:lnTo>
                      <a:pt x="62" y="45"/>
                    </a:lnTo>
                    <a:lnTo>
                      <a:pt x="68" y="83"/>
                    </a:lnTo>
                    <a:lnTo>
                      <a:pt x="68" y="124"/>
                    </a:lnTo>
                    <a:lnTo>
                      <a:pt x="63" y="167"/>
                    </a:lnTo>
                    <a:lnTo>
                      <a:pt x="51" y="207"/>
                    </a:lnTo>
                    <a:lnTo>
                      <a:pt x="33" y="241"/>
                    </a:lnTo>
                    <a:lnTo>
                      <a:pt x="7" y="2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07" name="Freeform 148">
                <a:extLst>
                  <a:ext uri="{FF2B5EF4-FFF2-40B4-BE49-F238E27FC236}">
                    <a16:creationId xmlns:a16="http://schemas.microsoft.com/office/drawing/2014/main" xmlns="" id="{D232E686-9DB9-4A4A-B854-2B617A87F8C8}"/>
                  </a:ext>
                </a:extLst>
              </p:cNvPr>
              <p:cNvSpPr>
                <a:spLocks/>
              </p:cNvSpPr>
              <p:nvPr/>
            </p:nvSpPr>
            <p:spPr bwMode="auto">
              <a:xfrm>
                <a:off x="2757" y="212"/>
                <a:ext cx="28" cy="16"/>
              </a:xfrm>
              <a:custGeom>
                <a:avLst/>
                <a:gdLst>
                  <a:gd name="T0" fmla="*/ 1 w 57"/>
                  <a:gd name="T1" fmla="*/ 1 h 34"/>
                  <a:gd name="T2" fmla="*/ 1 w 57"/>
                  <a:gd name="T3" fmla="*/ 0 h 34"/>
                  <a:gd name="T4" fmla="*/ 1 w 57"/>
                  <a:gd name="T5" fmla="*/ 0 h 34"/>
                  <a:gd name="T6" fmla="*/ 1 w 57"/>
                  <a:gd name="T7" fmla="*/ 0 h 34"/>
                  <a:gd name="T8" fmla="*/ 0 w 57"/>
                  <a:gd name="T9" fmla="*/ 0 h 34"/>
                  <a:gd name="T10" fmla="*/ 0 w 57"/>
                  <a:gd name="T11" fmla="*/ 0 h 34"/>
                  <a:gd name="T12" fmla="*/ 0 w 57"/>
                  <a:gd name="T13" fmla="*/ 0 h 34"/>
                  <a:gd name="T14" fmla="*/ 0 w 57"/>
                  <a:gd name="T15" fmla="*/ 0 h 34"/>
                  <a:gd name="T16" fmla="*/ 0 w 57"/>
                  <a:gd name="T17" fmla="*/ 0 h 34"/>
                  <a:gd name="T18" fmla="*/ 0 w 57"/>
                  <a:gd name="T19" fmla="*/ 0 h 34"/>
                  <a:gd name="T20" fmla="*/ 0 w 57"/>
                  <a:gd name="T21" fmla="*/ 0 h 34"/>
                  <a:gd name="T22" fmla="*/ 0 w 57"/>
                  <a:gd name="T23" fmla="*/ 0 h 34"/>
                  <a:gd name="T24" fmla="*/ 0 w 57"/>
                  <a:gd name="T25" fmla="*/ 0 h 34"/>
                  <a:gd name="T26" fmla="*/ 0 w 57"/>
                  <a:gd name="T27" fmla="*/ 0 h 34"/>
                  <a:gd name="T28" fmla="*/ 1 w 57"/>
                  <a:gd name="T29" fmla="*/ 0 h 34"/>
                  <a:gd name="T30" fmla="*/ 1 w 57"/>
                  <a:gd name="T31" fmla="*/ 0 h 34"/>
                  <a:gd name="T32" fmla="*/ 1 w 57"/>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34">
                    <a:moveTo>
                      <a:pt x="57" y="34"/>
                    </a:moveTo>
                    <a:lnTo>
                      <a:pt x="51" y="27"/>
                    </a:lnTo>
                    <a:lnTo>
                      <a:pt x="43" y="20"/>
                    </a:lnTo>
                    <a:lnTo>
                      <a:pt x="34" y="14"/>
                    </a:lnTo>
                    <a:lnTo>
                      <a:pt x="26" y="8"/>
                    </a:lnTo>
                    <a:lnTo>
                      <a:pt x="17" y="4"/>
                    </a:lnTo>
                    <a:lnTo>
                      <a:pt x="9" y="1"/>
                    </a:lnTo>
                    <a:lnTo>
                      <a:pt x="4" y="0"/>
                    </a:lnTo>
                    <a:lnTo>
                      <a:pt x="0" y="1"/>
                    </a:lnTo>
                    <a:lnTo>
                      <a:pt x="0" y="4"/>
                    </a:lnTo>
                    <a:lnTo>
                      <a:pt x="5" y="7"/>
                    </a:lnTo>
                    <a:lnTo>
                      <a:pt x="12" y="11"/>
                    </a:lnTo>
                    <a:lnTo>
                      <a:pt x="20" y="14"/>
                    </a:lnTo>
                    <a:lnTo>
                      <a:pt x="29" y="19"/>
                    </a:lnTo>
                    <a:lnTo>
                      <a:pt x="40" y="23"/>
                    </a:lnTo>
                    <a:lnTo>
                      <a:pt x="49" y="28"/>
                    </a:lnTo>
                    <a:lnTo>
                      <a:pt x="57" y="3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08" name="Freeform 149">
                <a:extLst>
                  <a:ext uri="{FF2B5EF4-FFF2-40B4-BE49-F238E27FC236}">
                    <a16:creationId xmlns:a16="http://schemas.microsoft.com/office/drawing/2014/main" xmlns="" id="{C5C95451-32BA-4D86-B50D-ED2D96B0D760}"/>
                  </a:ext>
                </a:extLst>
              </p:cNvPr>
              <p:cNvSpPr>
                <a:spLocks/>
              </p:cNvSpPr>
              <p:nvPr/>
            </p:nvSpPr>
            <p:spPr bwMode="auto">
              <a:xfrm>
                <a:off x="2756" y="220"/>
                <a:ext cx="31" cy="20"/>
              </a:xfrm>
              <a:custGeom>
                <a:avLst/>
                <a:gdLst>
                  <a:gd name="T0" fmla="*/ 0 w 62"/>
                  <a:gd name="T1" fmla="*/ 1 h 40"/>
                  <a:gd name="T2" fmla="*/ 1 w 62"/>
                  <a:gd name="T3" fmla="*/ 0 h 40"/>
                  <a:gd name="T4" fmla="*/ 1 w 62"/>
                  <a:gd name="T5" fmla="*/ 1 h 40"/>
                  <a:gd name="T6" fmla="*/ 1 w 62"/>
                  <a:gd name="T7" fmla="*/ 1 h 40"/>
                  <a:gd name="T8" fmla="*/ 1 w 62"/>
                  <a:gd name="T9" fmla="*/ 1 h 40"/>
                  <a:gd name="T10" fmla="*/ 2 w 62"/>
                  <a:gd name="T11" fmla="*/ 1 h 40"/>
                  <a:gd name="T12" fmla="*/ 2 w 62"/>
                  <a:gd name="T13" fmla="*/ 1 h 40"/>
                  <a:gd name="T14" fmla="*/ 2 w 62"/>
                  <a:gd name="T15" fmla="*/ 1 h 40"/>
                  <a:gd name="T16" fmla="*/ 2 w 62"/>
                  <a:gd name="T17" fmla="*/ 2 h 40"/>
                  <a:gd name="T18" fmla="*/ 2 w 62"/>
                  <a:gd name="T19" fmla="*/ 2 h 40"/>
                  <a:gd name="T20" fmla="*/ 2 w 62"/>
                  <a:gd name="T21" fmla="*/ 1 h 40"/>
                  <a:gd name="T22" fmla="*/ 2 w 62"/>
                  <a:gd name="T23" fmla="*/ 1 h 40"/>
                  <a:gd name="T24" fmla="*/ 1 w 62"/>
                  <a:gd name="T25" fmla="*/ 1 h 40"/>
                  <a:gd name="T26" fmla="*/ 1 w 62"/>
                  <a:gd name="T27" fmla="*/ 1 h 40"/>
                  <a:gd name="T28" fmla="*/ 1 w 62"/>
                  <a:gd name="T29" fmla="*/ 1 h 40"/>
                  <a:gd name="T30" fmla="*/ 1 w 62"/>
                  <a:gd name="T31" fmla="*/ 1 h 40"/>
                  <a:gd name="T32" fmla="*/ 0 w 62"/>
                  <a:gd name="T33" fmla="*/ 1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2" h="40">
                    <a:moveTo>
                      <a:pt x="0" y="2"/>
                    </a:moveTo>
                    <a:lnTo>
                      <a:pt x="3" y="0"/>
                    </a:lnTo>
                    <a:lnTo>
                      <a:pt x="8" y="2"/>
                    </a:lnTo>
                    <a:lnTo>
                      <a:pt x="18" y="5"/>
                    </a:lnTo>
                    <a:lnTo>
                      <a:pt x="27" y="10"/>
                    </a:lnTo>
                    <a:lnTo>
                      <a:pt x="37" y="15"/>
                    </a:lnTo>
                    <a:lnTo>
                      <a:pt x="46" y="22"/>
                    </a:lnTo>
                    <a:lnTo>
                      <a:pt x="56" y="30"/>
                    </a:lnTo>
                    <a:lnTo>
                      <a:pt x="62" y="40"/>
                    </a:lnTo>
                    <a:lnTo>
                      <a:pt x="54" y="35"/>
                    </a:lnTo>
                    <a:lnTo>
                      <a:pt x="45" y="30"/>
                    </a:lnTo>
                    <a:lnTo>
                      <a:pt x="35" y="25"/>
                    </a:lnTo>
                    <a:lnTo>
                      <a:pt x="24" y="19"/>
                    </a:lnTo>
                    <a:lnTo>
                      <a:pt x="14" y="13"/>
                    </a:lnTo>
                    <a:lnTo>
                      <a:pt x="6" y="9"/>
                    </a:lnTo>
                    <a:lnTo>
                      <a:pt x="1" y="4"/>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09" name="Freeform 150">
                <a:extLst>
                  <a:ext uri="{FF2B5EF4-FFF2-40B4-BE49-F238E27FC236}">
                    <a16:creationId xmlns:a16="http://schemas.microsoft.com/office/drawing/2014/main" xmlns="" id="{9E4BFAD6-3499-4C3F-B596-C2A01F77B964}"/>
                  </a:ext>
                </a:extLst>
              </p:cNvPr>
              <p:cNvSpPr>
                <a:spLocks/>
              </p:cNvSpPr>
              <p:nvPr/>
            </p:nvSpPr>
            <p:spPr bwMode="auto">
              <a:xfrm>
                <a:off x="2749" y="240"/>
                <a:ext cx="41" cy="26"/>
              </a:xfrm>
              <a:custGeom>
                <a:avLst/>
                <a:gdLst>
                  <a:gd name="T0" fmla="*/ 0 w 81"/>
                  <a:gd name="T1" fmla="*/ 0 h 53"/>
                  <a:gd name="T2" fmla="*/ 1 w 81"/>
                  <a:gd name="T3" fmla="*/ 0 h 53"/>
                  <a:gd name="T4" fmla="*/ 1 w 81"/>
                  <a:gd name="T5" fmla="*/ 0 h 53"/>
                  <a:gd name="T6" fmla="*/ 1 w 81"/>
                  <a:gd name="T7" fmla="*/ 0 h 53"/>
                  <a:gd name="T8" fmla="*/ 2 w 81"/>
                  <a:gd name="T9" fmla="*/ 0 h 53"/>
                  <a:gd name="T10" fmla="*/ 2 w 81"/>
                  <a:gd name="T11" fmla="*/ 0 h 53"/>
                  <a:gd name="T12" fmla="*/ 2 w 81"/>
                  <a:gd name="T13" fmla="*/ 1 h 53"/>
                  <a:gd name="T14" fmla="*/ 3 w 81"/>
                  <a:gd name="T15" fmla="*/ 1 h 53"/>
                  <a:gd name="T16" fmla="*/ 3 w 81"/>
                  <a:gd name="T17" fmla="*/ 1 h 53"/>
                  <a:gd name="T18" fmla="*/ 3 w 81"/>
                  <a:gd name="T19" fmla="*/ 1 h 53"/>
                  <a:gd name="T20" fmla="*/ 2 w 81"/>
                  <a:gd name="T21" fmla="*/ 1 h 53"/>
                  <a:gd name="T22" fmla="*/ 2 w 81"/>
                  <a:gd name="T23" fmla="*/ 1 h 53"/>
                  <a:gd name="T24" fmla="*/ 2 w 81"/>
                  <a:gd name="T25" fmla="*/ 0 h 53"/>
                  <a:gd name="T26" fmla="*/ 1 w 81"/>
                  <a:gd name="T27" fmla="*/ 0 h 53"/>
                  <a:gd name="T28" fmla="*/ 1 w 81"/>
                  <a:gd name="T29" fmla="*/ 0 h 53"/>
                  <a:gd name="T30" fmla="*/ 1 w 81"/>
                  <a:gd name="T31" fmla="*/ 0 h 53"/>
                  <a:gd name="T32" fmla="*/ 0 w 81"/>
                  <a:gd name="T33" fmla="*/ 0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1" h="53">
                    <a:moveTo>
                      <a:pt x="0" y="1"/>
                    </a:moveTo>
                    <a:lnTo>
                      <a:pt x="4" y="0"/>
                    </a:lnTo>
                    <a:lnTo>
                      <a:pt x="13" y="2"/>
                    </a:lnTo>
                    <a:lnTo>
                      <a:pt x="25" y="7"/>
                    </a:lnTo>
                    <a:lnTo>
                      <a:pt x="37" y="13"/>
                    </a:lnTo>
                    <a:lnTo>
                      <a:pt x="51" y="23"/>
                    </a:lnTo>
                    <a:lnTo>
                      <a:pt x="64" y="32"/>
                    </a:lnTo>
                    <a:lnTo>
                      <a:pt x="74" y="42"/>
                    </a:lnTo>
                    <a:lnTo>
                      <a:pt x="81" y="53"/>
                    </a:lnTo>
                    <a:lnTo>
                      <a:pt x="75" y="48"/>
                    </a:lnTo>
                    <a:lnTo>
                      <a:pt x="64" y="42"/>
                    </a:lnTo>
                    <a:lnTo>
                      <a:pt x="50" y="35"/>
                    </a:lnTo>
                    <a:lnTo>
                      <a:pt x="36" y="26"/>
                    </a:lnTo>
                    <a:lnTo>
                      <a:pt x="21" y="18"/>
                    </a:lnTo>
                    <a:lnTo>
                      <a:pt x="10" y="11"/>
                    </a:lnTo>
                    <a:lnTo>
                      <a:pt x="3" y="5"/>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10" name="Freeform 151">
                <a:extLst>
                  <a:ext uri="{FF2B5EF4-FFF2-40B4-BE49-F238E27FC236}">
                    <a16:creationId xmlns:a16="http://schemas.microsoft.com/office/drawing/2014/main" xmlns="" id="{766F940C-2E8B-44AE-B21F-089C2E046004}"/>
                  </a:ext>
                </a:extLst>
              </p:cNvPr>
              <p:cNvSpPr>
                <a:spLocks/>
              </p:cNvSpPr>
              <p:nvPr/>
            </p:nvSpPr>
            <p:spPr bwMode="auto">
              <a:xfrm>
                <a:off x="2743" y="262"/>
                <a:ext cx="44" cy="29"/>
              </a:xfrm>
              <a:custGeom>
                <a:avLst/>
                <a:gdLst>
                  <a:gd name="T0" fmla="*/ 0 w 88"/>
                  <a:gd name="T1" fmla="*/ 0 h 59"/>
                  <a:gd name="T2" fmla="*/ 1 w 88"/>
                  <a:gd name="T3" fmla="*/ 0 h 59"/>
                  <a:gd name="T4" fmla="*/ 1 w 88"/>
                  <a:gd name="T5" fmla="*/ 0 h 59"/>
                  <a:gd name="T6" fmla="*/ 1 w 88"/>
                  <a:gd name="T7" fmla="*/ 0 h 59"/>
                  <a:gd name="T8" fmla="*/ 2 w 88"/>
                  <a:gd name="T9" fmla="*/ 0 h 59"/>
                  <a:gd name="T10" fmla="*/ 2 w 88"/>
                  <a:gd name="T11" fmla="*/ 0 h 59"/>
                  <a:gd name="T12" fmla="*/ 3 w 88"/>
                  <a:gd name="T13" fmla="*/ 1 h 59"/>
                  <a:gd name="T14" fmla="*/ 3 w 88"/>
                  <a:gd name="T15" fmla="*/ 1 h 59"/>
                  <a:gd name="T16" fmla="*/ 3 w 88"/>
                  <a:gd name="T17" fmla="*/ 1 h 59"/>
                  <a:gd name="T18" fmla="*/ 3 w 88"/>
                  <a:gd name="T19" fmla="*/ 1 h 59"/>
                  <a:gd name="T20" fmla="*/ 3 w 88"/>
                  <a:gd name="T21" fmla="*/ 1 h 59"/>
                  <a:gd name="T22" fmla="*/ 2 w 88"/>
                  <a:gd name="T23" fmla="*/ 1 h 59"/>
                  <a:gd name="T24" fmla="*/ 2 w 88"/>
                  <a:gd name="T25" fmla="*/ 0 h 59"/>
                  <a:gd name="T26" fmla="*/ 1 w 88"/>
                  <a:gd name="T27" fmla="*/ 0 h 59"/>
                  <a:gd name="T28" fmla="*/ 1 w 88"/>
                  <a:gd name="T29" fmla="*/ 0 h 59"/>
                  <a:gd name="T30" fmla="*/ 1 w 88"/>
                  <a:gd name="T31" fmla="*/ 0 h 59"/>
                  <a:gd name="T32" fmla="*/ 0 w 88"/>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8" h="59">
                    <a:moveTo>
                      <a:pt x="0" y="2"/>
                    </a:moveTo>
                    <a:lnTo>
                      <a:pt x="4" y="0"/>
                    </a:lnTo>
                    <a:lnTo>
                      <a:pt x="15" y="3"/>
                    </a:lnTo>
                    <a:lnTo>
                      <a:pt x="27" y="10"/>
                    </a:lnTo>
                    <a:lnTo>
                      <a:pt x="42" y="18"/>
                    </a:lnTo>
                    <a:lnTo>
                      <a:pt x="57" y="28"/>
                    </a:lnTo>
                    <a:lnTo>
                      <a:pt x="71" y="38"/>
                    </a:lnTo>
                    <a:lnTo>
                      <a:pt x="83" y="49"/>
                    </a:lnTo>
                    <a:lnTo>
                      <a:pt x="88" y="59"/>
                    </a:lnTo>
                    <a:lnTo>
                      <a:pt x="82" y="56"/>
                    </a:lnTo>
                    <a:lnTo>
                      <a:pt x="70" y="49"/>
                    </a:lnTo>
                    <a:lnTo>
                      <a:pt x="55" y="40"/>
                    </a:lnTo>
                    <a:lnTo>
                      <a:pt x="39" y="30"/>
                    </a:lnTo>
                    <a:lnTo>
                      <a:pt x="24" y="21"/>
                    </a:lnTo>
                    <a:lnTo>
                      <a:pt x="11" y="12"/>
                    </a:lnTo>
                    <a:lnTo>
                      <a:pt x="2" y="5"/>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11" name="Freeform 152">
                <a:extLst>
                  <a:ext uri="{FF2B5EF4-FFF2-40B4-BE49-F238E27FC236}">
                    <a16:creationId xmlns:a16="http://schemas.microsoft.com/office/drawing/2014/main" xmlns="" id="{6EE2D224-44EA-46F5-A5A7-169DBE2E3118}"/>
                  </a:ext>
                </a:extLst>
              </p:cNvPr>
              <p:cNvSpPr>
                <a:spLocks/>
              </p:cNvSpPr>
              <p:nvPr/>
            </p:nvSpPr>
            <p:spPr bwMode="auto">
              <a:xfrm>
                <a:off x="2747" y="276"/>
                <a:ext cx="36" cy="31"/>
              </a:xfrm>
              <a:custGeom>
                <a:avLst/>
                <a:gdLst>
                  <a:gd name="T0" fmla="*/ 0 w 71"/>
                  <a:gd name="T1" fmla="*/ 0 h 62"/>
                  <a:gd name="T2" fmla="*/ 1 w 71"/>
                  <a:gd name="T3" fmla="*/ 0 h 62"/>
                  <a:gd name="T4" fmla="*/ 1 w 71"/>
                  <a:gd name="T5" fmla="*/ 1 h 62"/>
                  <a:gd name="T6" fmla="*/ 1 w 71"/>
                  <a:gd name="T7" fmla="*/ 1 h 62"/>
                  <a:gd name="T8" fmla="*/ 2 w 71"/>
                  <a:gd name="T9" fmla="*/ 1 h 62"/>
                  <a:gd name="T10" fmla="*/ 2 w 71"/>
                  <a:gd name="T11" fmla="*/ 2 h 62"/>
                  <a:gd name="T12" fmla="*/ 2 w 71"/>
                  <a:gd name="T13" fmla="*/ 2 h 62"/>
                  <a:gd name="T14" fmla="*/ 3 w 71"/>
                  <a:gd name="T15" fmla="*/ 2 h 62"/>
                  <a:gd name="T16" fmla="*/ 3 w 71"/>
                  <a:gd name="T17" fmla="*/ 2 h 62"/>
                  <a:gd name="T18" fmla="*/ 2 w 71"/>
                  <a:gd name="T19" fmla="*/ 2 h 62"/>
                  <a:gd name="T20" fmla="*/ 2 w 71"/>
                  <a:gd name="T21" fmla="*/ 2 h 62"/>
                  <a:gd name="T22" fmla="*/ 2 w 71"/>
                  <a:gd name="T23" fmla="*/ 2 h 62"/>
                  <a:gd name="T24" fmla="*/ 1 w 71"/>
                  <a:gd name="T25" fmla="*/ 1 h 62"/>
                  <a:gd name="T26" fmla="*/ 1 w 71"/>
                  <a:gd name="T27" fmla="*/ 1 h 62"/>
                  <a:gd name="T28" fmla="*/ 1 w 71"/>
                  <a:gd name="T29" fmla="*/ 1 h 62"/>
                  <a:gd name="T30" fmla="*/ 1 w 71"/>
                  <a:gd name="T31" fmla="*/ 1 h 62"/>
                  <a:gd name="T32" fmla="*/ 0 w 71"/>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62">
                    <a:moveTo>
                      <a:pt x="0" y="0"/>
                    </a:moveTo>
                    <a:lnTo>
                      <a:pt x="3" y="0"/>
                    </a:lnTo>
                    <a:lnTo>
                      <a:pt x="11" y="5"/>
                    </a:lnTo>
                    <a:lnTo>
                      <a:pt x="23" y="13"/>
                    </a:lnTo>
                    <a:lnTo>
                      <a:pt x="36" y="22"/>
                    </a:lnTo>
                    <a:lnTo>
                      <a:pt x="48" y="34"/>
                    </a:lnTo>
                    <a:lnTo>
                      <a:pt x="60" y="44"/>
                    </a:lnTo>
                    <a:lnTo>
                      <a:pt x="68" y="54"/>
                    </a:lnTo>
                    <a:lnTo>
                      <a:pt x="71" y="62"/>
                    </a:lnTo>
                    <a:lnTo>
                      <a:pt x="64" y="57"/>
                    </a:lnTo>
                    <a:lnTo>
                      <a:pt x="54" y="50"/>
                    </a:lnTo>
                    <a:lnTo>
                      <a:pt x="41" y="41"/>
                    </a:lnTo>
                    <a:lnTo>
                      <a:pt x="29" y="31"/>
                    </a:lnTo>
                    <a:lnTo>
                      <a:pt x="16" y="21"/>
                    </a:lnTo>
                    <a:lnTo>
                      <a:pt x="7" y="13"/>
                    </a:lnTo>
                    <a:lnTo>
                      <a:pt x="1" y="5"/>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12" name="Freeform 153">
                <a:extLst>
                  <a:ext uri="{FF2B5EF4-FFF2-40B4-BE49-F238E27FC236}">
                    <a16:creationId xmlns:a16="http://schemas.microsoft.com/office/drawing/2014/main" xmlns="" id="{FA8A80CC-4D22-4D84-99D0-813EECF228FC}"/>
                  </a:ext>
                </a:extLst>
              </p:cNvPr>
              <p:cNvSpPr>
                <a:spLocks/>
              </p:cNvSpPr>
              <p:nvPr/>
            </p:nvSpPr>
            <p:spPr bwMode="auto">
              <a:xfrm>
                <a:off x="2748" y="293"/>
                <a:ext cx="29" cy="26"/>
              </a:xfrm>
              <a:custGeom>
                <a:avLst/>
                <a:gdLst>
                  <a:gd name="T0" fmla="*/ 0 w 59"/>
                  <a:gd name="T1" fmla="*/ 0 h 53"/>
                  <a:gd name="T2" fmla="*/ 0 w 59"/>
                  <a:gd name="T3" fmla="*/ 0 h 53"/>
                  <a:gd name="T4" fmla="*/ 0 w 59"/>
                  <a:gd name="T5" fmla="*/ 0 h 53"/>
                  <a:gd name="T6" fmla="*/ 0 w 59"/>
                  <a:gd name="T7" fmla="*/ 0 h 53"/>
                  <a:gd name="T8" fmla="*/ 0 w 59"/>
                  <a:gd name="T9" fmla="*/ 0 h 53"/>
                  <a:gd name="T10" fmla="*/ 1 w 59"/>
                  <a:gd name="T11" fmla="*/ 0 h 53"/>
                  <a:gd name="T12" fmla="*/ 1 w 59"/>
                  <a:gd name="T13" fmla="*/ 1 h 53"/>
                  <a:gd name="T14" fmla="*/ 1 w 59"/>
                  <a:gd name="T15" fmla="*/ 1 h 53"/>
                  <a:gd name="T16" fmla="*/ 1 w 59"/>
                  <a:gd name="T17" fmla="*/ 1 h 53"/>
                  <a:gd name="T18" fmla="*/ 1 w 59"/>
                  <a:gd name="T19" fmla="*/ 1 h 53"/>
                  <a:gd name="T20" fmla="*/ 1 w 59"/>
                  <a:gd name="T21" fmla="*/ 1 h 53"/>
                  <a:gd name="T22" fmla="*/ 1 w 59"/>
                  <a:gd name="T23" fmla="*/ 1 h 53"/>
                  <a:gd name="T24" fmla="*/ 0 w 59"/>
                  <a:gd name="T25" fmla="*/ 0 h 53"/>
                  <a:gd name="T26" fmla="*/ 0 w 59"/>
                  <a:gd name="T27" fmla="*/ 0 h 53"/>
                  <a:gd name="T28" fmla="*/ 0 w 59"/>
                  <a:gd name="T29" fmla="*/ 0 h 53"/>
                  <a:gd name="T30" fmla="*/ 0 w 59"/>
                  <a:gd name="T31" fmla="*/ 0 h 53"/>
                  <a:gd name="T32" fmla="*/ 0 w 59"/>
                  <a:gd name="T33" fmla="*/ 0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53">
                    <a:moveTo>
                      <a:pt x="0" y="0"/>
                    </a:moveTo>
                    <a:lnTo>
                      <a:pt x="4" y="0"/>
                    </a:lnTo>
                    <a:lnTo>
                      <a:pt x="11" y="2"/>
                    </a:lnTo>
                    <a:lnTo>
                      <a:pt x="20" y="7"/>
                    </a:lnTo>
                    <a:lnTo>
                      <a:pt x="30" y="13"/>
                    </a:lnTo>
                    <a:lnTo>
                      <a:pt x="39" y="23"/>
                    </a:lnTo>
                    <a:lnTo>
                      <a:pt x="49" y="32"/>
                    </a:lnTo>
                    <a:lnTo>
                      <a:pt x="55" y="42"/>
                    </a:lnTo>
                    <a:lnTo>
                      <a:pt x="59" y="53"/>
                    </a:lnTo>
                    <a:lnTo>
                      <a:pt x="53" y="47"/>
                    </a:lnTo>
                    <a:lnTo>
                      <a:pt x="44" y="40"/>
                    </a:lnTo>
                    <a:lnTo>
                      <a:pt x="34" y="32"/>
                    </a:lnTo>
                    <a:lnTo>
                      <a:pt x="23" y="24"/>
                    </a:lnTo>
                    <a:lnTo>
                      <a:pt x="13" y="16"/>
                    </a:lnTo>
                    <a:lnTo>
                      <a:pt x="5" y="9"/>
                    </a:lnTo>
                    <a:lnTo>
                      <a:pt x="0"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13" name="Freeform 154">
                <a:extLst>
                  <a:ext uri="{FF2B5EF4-FFF2-40B4-BE49-F238E27FC236}">
                    <a16:creationId xmlns:a16="http://schemas.microsoft.com/office/drawing/2014/main" xmlns="" id="{116A9B73-407E-4276-B425-7C81C6BE95A8}"/>
                  </a:ext>
                </a:extLst>
              </p:cNvPr>
              <p:cNvSpPr>
                <a:spLocks/>
              </p:cNvSpPr>
              <p:nvPr/>
            </p:nvSpPr>
            <p:spPr bwMode="auto">
              <a:xfrm>
                <a:off x="2748" y="309"/>
                <a:ext cx="21" cy="22"/>
              </a:xfrm>
              <a:custGeom>
                <a:avLst/>
                <a:gdLst>
                  <a:gd name="T0" fmla="*/ 0 w 43"/>
                  <a:gd name="T1" fmla="*/ 0 h 45"/>
                  <a:gd name="T2" fmla="*/ 0 w 43"/>
                  <a:gd name="T3" fmla="*/ 0 h 45"/>
                  <a:gd name="T4" fmla="*/ 0 w 43"/>
                  <a:gd name="T5" fmla="*/ 0 h 45"/>
                  <a:gd name="T6" fmla="*/ 0 w 43"/>
                  <a:gd name="T7" fmla="*/ 0 h 45"/>
                  <a:gd name="T8" fmla="*/ 0 w 43"/>
                  <a:gd name="T9" fmla="*/ 0 h 45"/>
                  <a:gd name="T10" fmla="*/ 0 w 43"/>
                  <a:gd name="T11" fmla="*/ 0 h 45"/>
                  <a:gd name="T12" fmla="*/ 1 w 43"/>
                  <a:gd name="T13" fmla="*/ 1 h 45"/>
                  <a:gd name="T14" fmla="*/ 1 w 43"/>
                  <a:gd name="T15" fmla="*/ 1 h 45"/>
                  <a:gd name="T16" fmla="*/ 1 w 43"/>
                  <a:gd name="T17" fmla="*/ 1 h 45"/>
                  <a:gd name="T18" fmla="*/ 1 w 43"/>
                  <a:gd name="T19" fmla="*/ 1 h 45"/>
                  <a:gd name="T20" fmla="*/ 1 w 43"/>
                  <a:gd name="T21" fmla="*/ 1 h 45"/>
                  <a:gd name="T22" fmla="*/ 0 w 43"/>
                  <a:gd name="T23" fmla="*/ 0 h 45"/>
                  <a:gd name="T24" fmla="*/ 0 w 43"/>
                  <a:gd name="T25" fmla="*/ 0 h 45"/>
                  <a:gd name="T26" fmla="*/ 0 w 43"/>
                  <a:gd name="T27" fmla="*/ 0 h 45"/>
                  <a:gd name="T28" fmla="*/ 0 w 43"/>
                  <a:gd name="T29" fmla="*/ 0 h 45"/>
                  <a:gd name="T30" fmla="*/ 0 w 43"/>
                  <a:gd name="T31" fmla="*/ 0 h 45"/>
                  <a:gd name="T32" fmla="*/ 0 w 43"/>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45">
                    <a:moveTo>
                      <a:pt x="0" y="0"/>
                    </a:moveTo>
                    <a:lnTo>
                      <a:pt x="3" y="0"/>
                    </a:lnTo>
                    <a:lnTo>
                      <a:pt x="9" y="2"/>
                    </a:lnTo>
                    <a:lnTo>
                      <a:pt x="16" y="8"/>
                    </a:lnTo>
                    <a:lnTo>
                      <a:pt x="24" y="16"/>
                    </a:lnTo>
                    <a:lnTo>
                      <a:pt x="31" y="24"/>
                    </a:lnTo>
                    <a:lnTo>
                      <a:pt x="38" y="32"/>
                    </a:lnTo>
                    <a:lnTo>
                      <a:pt x="41" y="39"/>
                    </a:lnTo>
                    <a:lnTo>
                      <a:pt x="43" y="45"/>
                    </a:lnTo>
                    <a:lnTo>
                      <a:pt x="38" y="40"/>
                    </a:lnTo>
                    <a:lnTo>
                      <a:pt x="32" y="34"/>
                    </a:lnTo>
                    <a:lnTo>
                      <a:pt x="25" y="29"/>
                    </a:lnTo>
                    <a:lnTo>
                      <a:pt x="18" y="22"/>
                    </a:lnTo>
                    <a:lnTo>
                      <a:pt x="12" y="15"/>
                    </a:lnTo>
                    <a:lnTo>
                      <a:pt x="6" y="9"/>
                    </a:lnTo>
                    <a:lnTo>
                      <a:pt x="1"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14" name="Freeform 155">
                <a:extLst>
                  <a:ext uri="{FF2B5EF4-FFF2-40B4-BE49-F238E27FC236}">
                    <a16:creationId xmlns:a16="http://schemas.microsoft.com/office/drawing/2014/main" xmlns="" id="{2F35D8FF-5661-4027-A410-5BAF6489EC2D}"/>
                  </a:ext>
                </a:extLst>
              </p:cNvPr>
              <p:cNvSpPr>
                <a:spLocks/>
              </p:cNvSpPr>
              <p:nvPr/>
            </p:nvSpPr>
            <p:spPr bwMode="auto">
              <a:xfrm>
                <a:off x="2749" y="323"/>
                <a:ext cx="15" cy="16"/>
              </a:xfrm>
              <a:custGeom>
                <a:avLst/>
                <a:gdLst>
                  <a:gd name="T0" fmla="*/ 1 w 29"/>
                  <a:gd name="T1" fmla="*/ 0 h 31"/>
                  <a:gd name="T2" fmla="*/ 1 w 29"/>
                  <a:gd name="T3" fmla="*/ 1 h 31"/>
                  <a:gd name="T4" fmla="*/ 1 w 29"/>
                  <a:gd name="T5" fmla="*/ 1 h 31"/>
                  <a:gd name="T6" fmla="*/ 1 w 29"/>
                  <a:gd name="T7" fmla="*/ 1 h 31"/>
                  <a:gd name="T8" fmla="*/ 1 w 29"/>
                  <a:gd name="T9" fmla="*/ 1 h 31"/>
                  <a:gd name="T10" fmla="*/ 1 w 29"/>
                  <a:gd name="T11" fmla="*/ 1 h 31"/>
                  <a:gd name="T12" fmla="*/ 1 w 29"/>
                  <a:gd name="T13" fmla="*/ 1 h 31"/>
                  <a:gd name="T14" fmla="*/ 1 w 29"/>
                  <a:gd name="T15" fmla="*/ 1 h 31"/>
                  <a:gd name="T16" fmla="*/ 1 w 29"/>
                  <a:gd name="T17" fmla="*/ 1 h 31"/>
                  <a:gd name="T18" fmla="*/ 1 w 29"/>
                  <a:gd name="T19" fmla="*/ 1 h 31"/>
                  <a:gd name="T20" fmla="*/ 1 w 29"/>
                  <a:gd name="T21" fmla="*/ 1 h 31"/>
                  <a:gd name="T22" fmla="*/ 0 w 29"/>
                  <a:gd name="T23" fmla="*/ 1 h 31"/>
                  <a:gd name="T24" fmla="*/ 1 w 29"/>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31">
                    <a:moveTo>
                      <a:pt x="3" y="0"/>
                    </a:moveTo>
                    <a:lnTo>
                      <a:pt x="10" y="1"/>
                    </a:lnTo>
                    <a:lnTo>
                      <a:pt x="20" y="9"/>
                    </a:lnTo>
                    <a:lnTo>
                      <a:pt x="29" y="20"/>
                    </a:lnTo>
                    <a:lnTo>
                      <a:pt x="29" y="31"/>
                    </a:lnTo>
                    <a:lnTo>
                      <a:pt x="27" y="25"/>
                    </a:lnTo>
                    <a:lnTo>
                      <a:pt x="24" y="20"/>
                    </a:lnTo>
                    <a:lnTo>
                      <a:pt x="18" y="16"/>
                    </a:lnTo>
                    <a:lnTo>
                      <a:pt x="12" y="11"/>
                    </a:lnTo>
                    <a:lnTo>
                      <a:pt x="6" y="8"/>
                    </a:lnTo>
                    <a:lnTo>
                      <a:pt x="3" y="4"/>
                    </a:lnTo>
                    <a:lnTo>
                      <a:pt x="0" y="2"/>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15" name="Freeform 156">
                <a:extLst>
                  <a:ext uri="{FF2B5EF4-FFF2-40B4-BE49-F238E27FC236}">
                    <a16:creationId xmlns:a16="http://schemas.microsoft.com/office/drawing/2014/main" xmlns="" id="{6CF2F0F1-912E-48C9-BB2D-A2A887823D7A}"/>
                  </a:ext>
                </a:extLst>
              </p:cNvPr>
              <p:cNvSpPr>
                <a:spLocks/>
              </p:cNvSpPr>
              <p:nvPr/>
            </p:nvSpPr>
            <p:spPr bwMode="auto">
              <a:xfrm>
                <a:off x="2761" y="201"/>
                <a:ext cx="19" cy="17"/>
              </a:xfrm>
              <a:custGeom>
                <a:avLst/>
                <a:gdLst>
                  <a:gd name="T0" fmla="*/ 2 w 37"/>
                  <a:gd name="T1" fmla="*/ 1 h 35"/>
                  <a:gd name="T2" fmla="*/ 2 w 37"/>
                  <a:gd name="T3" fmla="*/ 1 h 35"/>
                  <a:gd name="T4" fmla="*/ 1 w 37"/>
                  <a:gd name="T5" fmla="*/ 0 h 35"/>
                  <a:gd name="T6" fmla="*/ 1 w 37"/>
                  <a:gd name="T7" fmla="*/ 0 h 35"/>
                  <a:gd name="T8" fmla="*/ 1 w 37"/>
                  <a:gd name="T9" fmla="*/ 0 h 35"/>
                  <a:gd name="T10" fmla="*/ 1 w 37"/>
                  <a:gd name="T11" fmla="*/ 0 h 35"/>
                  <a:gd name="T12" fmla="*/ 1 w 37"/>
                  <a:gd name="T13" fmla="*/ 0 h 35"/>
                  <a:gd name="T14" fmla="*/ 0 w 37"/>
                  <a:gd name="T15" fmla="*/ 0 h 35"/>
                  <a:gd name="T16" fmla="*/ 1 w 37"/>
                  <a:gd name="T17" fmla="*/ 0 h 35"/>
                  <a:gd name="T18" fmla="*/ 1 w 37"/>
                  <a:gd name="T19" fmla="*/ 0 h 35"/>
                  <a:gd name="T20" fmla="*/ 1 w 37"/>
                  <a:gd name="T21" fmla="*/ 0 h 35"/>
                  <a:gd name="T22" fmla="*/ 1 w 37"/>
                  <a:gd name="T23" fmla="*/ 0 h 35"/>
                  <a:gd name="T24" fmla="*/ 1 w 37"/>
                  <a:gd name="T25" fmla="*/ 0 h 35"/>
                  <a:gd name="T26" fmla="*/ 1 w 37"/>
                  <a:gd name="T27" fmla="*/ 0 h 35"/>
                  <a:gd name="T28" fmla="*/ 1 w 37"/>
                  <a:gd name="T29" fmla="*/ 0 h 35"/>
                  <a:gd name="T30" fmla="*/ 2 w 37"/>
                  <a:gd name="T31" fmla="*/ 0 h 35"/>
                  <a:gd name="T32" fmla="*/ 2 w 37"/>
                  <a:gd name="T33" fmla="*/ 1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35">
                    <a:moveTo>
                      <a:pt x="37" y="35"/>
                    </a:moveTo>
                    <a:lnTo>
                      <a:pt x="34" y="33"/>
                    </a:lnTo>
                    <a:lnTo>
                      <a:pt x="28" y="29"/>
                    </a:lnTo>
                    <a:lnTo>
                      <a:pt x="22" y="24"/>
                    </a:lnTo>
                    <a:lnTo>
                      <a:pt x="15" y="20"/>
                    </a:lnTo>
                    <a:lnTo>
                      <a:pt x="8" y="14"/>
                    </a:lnTo>
                    <a:lnTo>
                      <a:pt x="2" y="10"/>
                    </a:lnTo>
                    <a:lnTo>
                      <a:pt x="0" y="5"/>
                    </a:lnTo>
                    <a:lnTo>
                      <a:pt x="1" y="1"/>
                    </a:lnTo>
                    <a:lnTo>
                      <a:pt x="4" y="0"/>
                    </a:lnTo>
                    <a:lnTo>
                      <a:pt x="10" y="3"/>
                    </a:lnTo>
                    <a:lnTo>
                      <a:pt x="15" y="7"/>
                    </a:lnTo>
                    <a:lnTo>
                      <a:pt x="20" y="13"/>
                    </a:lnTo>
                    <a:lnTo>
                      <a:pt x="25" y="19"/>
                    </a:lnTo>
                    <a:lnTo>
                      <a:pt x="30" y="26"/>
                    </a:lnTo>
                    <a:lnTo>
                      <a:pt x="34" y="31"/>
                    </a:lnTo>
                    <a:lnTo>
                      <a:pt x="37" y="3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16" name="Freeform 157">
                <a:extLst>
                  <a:ext uri="{FF2B5EF4-FFF2-40B4-BE49-F238E27FC236}">
                    <a16:creationId xmlns:a16="http://schemas.microsoft.com/office/drawing/2014/main" xmlns="" id="{BC07CFC6-E4BA-4CA1-902A-54A8E5B58964}"/>
                  </a:ext>
                </a:extLst>
              </p:cNvPr>
              <p:cNvSpPr>
                <a:spLocks/>
              </p:cNvSpPr>
              <p:nvPr/>
            </p:nvSpPr>
            <p:spPr bwMode="auto">
              <a:xfrm>
                <a:off x="2781" y="199"/>
                <a:ext cx="9" cy="20"/>
              </a:xfrm>
              <a:custGeom>
                <a:avLst/>
                <a:gdLst>
                  <a:gd name="T0" fmla="*/ 0 w 18"/>
                  <a:gd name="T1" fmla="*/ 2 h 40"/>
                  <a:gd name="T2" fmla="*/ 1 w 18"/>
                  <a:gd name="T3" fmla="*/ 2 h 40"/>
                  <a:gd name="T4" fmla="*/ 1 w 18"/>
                  <a:gd name="T5" fmla="*/ 1 h 40"/>
                  <a:gd name="T6" fmla="*/ 1 w 18"/>
                  <a:gd name="T7" fmla="*/ 1 h 40"/>
                  <a:gd name="T8" fmla="*/ 1 w 18"/>
                  <a:gd name="T9" fmla="*/ 0 h 40"/>
                  <a:gd name="T10" fmla="*/ 1 w 18"/>
                  <a:gd name="T11" fmla="*/ 1 h 40"/>
                  <a:gd name="T12" fmla="*/ 1 w 18"/>
                  <a:gd name="T13" fmla="*/ 1 h 40"/>
                  <a:gd name="T14" fmla="*/ 1 w 18"/>
                  <a:gd name="T15" fmla="*/ 1 h 40"/>
                  <a:gd name="T16" fmla="*/ 0 w 18"/>
                  <a:gd name="T17" fmla="*/ 2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40">
                    <a:moveTo>
                      <a:pt x="0" y="40"/>
                    </a:moveTo>
                    <a:lnTo>
                      <a:pt x="4" y="33"/>
                    </a:lnTo>
                    <a:lnTo>
                      <a:pt x="12" y="21"/>
                    </a:lnTo>
                    <a:lnTo>
                      <a:pt x="18" y="8"/>
                    </a:lnTo>
                    <a:lnTo>
                      <a:pt x="17" y="0"/>
                    </a:lnTo>
                    <a:lnTo>
                      <a:pt x="11" y="2"/>
                    </a:lnTo>
                    <a:lnTo>
                      <a:pt x="7" y="15"/>
                    </a:lnTo>
                    <a:lnTo>
                      <a:pt x="2" y="29"/>
                    </a:lnTo>
                    <a:lnTo>
                      <a:pt x="0" y="4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17" name="Freeform 158">
                <a:extLst>
                  <a:ext uri="{FF2B5EF4-FFF2-40B4-BE49-F238E27FC236}">
                    <a16:creationId xmlns:a16="http://schemas.microsoft.com/office/drawing/2014/main" xmlns="" id="{C1688465-117B-4204-B16F-4663DF8AE671}"/>
                  </a:ext>
                </a:extLst>
              </p:cNvPr>
              <p:cNvSpPr>
                <a:spLocks/>
              </p:cNvSpPr>
              <p:nvPr/>
            </p:nvSpPr>
            <p:spPr bwMode="auto">
              <a:xfrm>
                <a:off x="2774" y="192"/>
                <a:ext cx="5" cy="22"/>
              </a:xfrm>
              <a:custGeom>
                <a:avLst/>
                <a:gdLst>
                  <a:gd name="T0" fmla="*/ 1 w 10"/>
                  <a:gd name="T1" fmla="*/ 1 h 45"/>
                  <a:gd name="T2" fmla="*/ 1 w 10"/>
                  <a:gd name="T3" fmla="*/ 1 h 45"/>
                  <a:gd name="T4" fmla="*/ 1 w 10"/>
                  <a:gd name="T5" fmla="*/ 0 h 45"/>
                  <a:gd name="T6" fmla="*/ 1 w 10"/>
                  <a:gd name="T7" fmla="*/ 0 h 45"/>
                  <a:gd name="T8" fmla="*/ 1 w 10"/>
                  <a:gd name="T9" fmla="*/ 0 h 45"/>
                  <a:gd name="T10" fmla="*/ 0 w 10"/>
                  <a:gd name="T11" fmla="*/ 0 h 45"/>
                  <a:gd name="T12" fmla="*/ 1 w 10"/>
                  <a:gd name="T13" fmla="*/ 0 h 45"/>
                  <a:gd name="T14" fmla="*/ 1 w 10"/>
                  <a:gd name="T15" fmla="*/ 1 h 45"/>
                  <a:gd name="T16" fmla="*/ 1 w 10"/>
                  <a:gd name="T17" fmla="*/ 1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45">
                    <a:moveTo>
                      <a:pt x="10" y="45"/>
                    </a:moveTo>
                    <a:lnTo>
                      <a:pt x="9" y="36"/>
                    </a:lnTo>
                    <a:lnTo>
                      <a:pt x="10" y="21"/>
                    </a:lnTo>
                    <a:lnTo>
                      <a:pt x="8" y="7"/>
                    </a:lnTo>
                    <a:lnTo>
                      <a:pt x="3" y="0"/>
                    </a:lnTo>
                    <a:lnTo>
                      <a:pt x="0" y="6"/>
                    </a:lnTo>
                    <a:lnTo>
                      <a:pt x="2" y="18"/>
                    </a:lnTo>
                    <a:lnTo>
                      <a:pt x="7" y="35"/>
                    </a:lnTo>
                    <a:lnTo>
                      <a:pt x="10" y="4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18" name="Freeform 159">
                <a:extLst>
                  <a:ext uri="{FF2B5EF4-FFF2-40B4-BE49-F238E27FC236}">
                    <a16:creationId xmlns:a16="http://schemas.microsoft.com/office/drawing/2014/main" xmlns="" id="{404BC026-1A2E-4FA6-B55C-64DD220FBD46}"/>
                  </a:ext>
                </a:extLst>
              </p:cNvPr>
              <p:cNvSpPr>
                <a:spLocks/>
              </p:cNvSpPr>
              <p:nvPr/>
            </p:nvSpPr>
            <p:spPr bwMode="auto">
              <a:xfrm>
                <a:off x="2784" y="205"/>
                <a:ext cx="17" cy="20"/>
              </a:xfrm>
              <a:custGeom>
                <a:avLst/>
                <a:gdLst>
                  <a:gd name="T0" fmla="*/ 0 w 34"/>
                  <a:gd name="T1" fmla="*/ 2 h 40"/>
                  <a:gd name="T2" fmla="*/ 1 w 34"/>
                  <a:gd name="T3" fmla="*/ 2 h 40"/>
                  <a:gd name="T4" fmla="*/ 1 w 34"/>
                  <a:gd name="T5" fmla="*/ 1 h 40"/>
                  <a:gd name="T6" fmla="*/ 1 w 34"/>
                  <a:gd name="T7" fmla="*/ 1 h 40"/>
                  <a:gd name="T8" fmla="*/ 1 w 34"/>
                  <a:gd name="T9" fmla="*/ 1 h 40"/>
                  <a:gd name="T10" fmla="*/ 1 w 34"/>
                  <a:gd name="T11" fmla="*/ 1 h 40"/>
                  <a:gd name="T12" fmla="*/ 1 w 34"/>
                  <a:gd name="T13" fmla="*/ 1 h 40"/>
                  <a:gd name="T14" fmla="*/ 1 w 34"/>
                  <a:gd name="T15" fmla="*/ 0 h 40"/>
                  <a:gd name="T16" fmla="*/ 2 w 34"/>
                  <a:gd name="T17" fmla="*/ 1 h 40"/>
                  <a:gd name="T18" fmla="*/ 2 w 34"/>
                  <a:gd name="T19" fmla="*/ 1 h 40"/>
                  <a:gd name="T20" fmla="*/ 1 w 34"/>
                  <a:gd name="T21" fmla="*/ 1 h 40"/>
                  <a:gd name="T22" fmla="*/ 1 w 34"/>
                  <a:gd name="T23" fmla="*/ 1 h 40"/>
                  <a:gd name="T24" fmla="*/ 1 w 34"/>
                  <a:gd name="T25" fmla="*/ 1 h 40"/>
                  <a:gd name="T26" fmla="*/ 1 w 34"/>
                  <a:gd name="T27" fmla="*/ 1 h 40"/>
                  <a:gd name="T28" fmla="*/ 1 w 34"/>
                  <a:gd name="T29" fmla="*/ 1 h 40"/>
                  <a:gd name="T30" fmla="*/ 1 w 34"/>
                  <a:gd name="T31" fmla="*/ 2 h 40"/>
                  <a:gd name="T32" fmla="*/ 0 w 34"/>
                  <a:gd name="T33" fmla="*/ 2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40">
                    <a:moveTo>
                      <a:pt x="0" y="40"/>
                    </a:moveTo>
                    <a:lnTo>
                      <a:pt x="3" y="34"/>
                    </a:lnTo>
                    <a:lnTo>
                      <a:pt x="6" y="28"/>
                    </a:lnTo>
                    <a:lnTo>
                      <a:pt x="11" y="20"/>
                    </a:lnTo>
                    <a:lnTo>
                      <a:pt x="17" y="13"/>
                    </a:lnTo>
                    <a:lnTo>
                      <a:pt x="23" y="6"/>
                    </a:lnTo>
                    <a:lnTo>
                      <a:pt x="27" y="2"/>
                    </a:lnTo>
                    <a:lnTo>
                      <a:pt x="31" y="0"/>
                    </a:lnTo>
                    <a:lnTo>
                      <a:pt x="34" y="1"/>
                    </a:lnTo>
                    <a:lnTo>
                      <a:pt x="34" y="4"/>
                    </a:lnTo>
                    <a:lnTo>
                      <a:pt x="32" y="9"/>
                    </a:lnTo>
                    <a:lnTo>
                      <a:pt x="27" y="14"/>
                    </a:lnTo>
                    <a:lnTo>
                      <a:pt x="20" y="20"/>
                    </a:lnTo>
                    <a:lnTo>
                      <a:pt x="15" y="27"/>
                    </a:lnTo>
                    <a:lnTo>
                      <a:pt x="8" y="32"/>
                    </a:lnTo>
                    <a:lnTo>
                      <a:pt x="3" y="36"/>
                    </a:lnTo>
                    <a:lnTo>
                      <a:pt x="0" y="4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19" name="Freeform 160">
                <a:extLst>
                  <a:ext uri="{FF2B5EF4-FFF2-40B4-BE49-F238E27FC236}">
                    <a16:creationId xmlns:a16="http://schemas.microsoft.com/office/drawing/2014/main" xmlns="" id="{22C91C47-87F8-49C6-82D0-F19381937444}"/>
                  </a:ext>
                </a:extLst>
              </p:cNvPr>
              <p:cNvSpPr>
                <a:spLocks/>
              </p:cNvSpPr>
              <p:nvPr/>
            </p:nvSpPr>
            <p:spPr bwMode="auto">
              <a:xfrm>
                <a:off x="2768" y="329"/>
                <a:ext cx="28" cy="6"/>
              </a:xfrm>
              <a:custGeom>
                <a:avLst/>
                <a:gdLst>
                  <a:gd name="T0" fmla="*/ 0 w 57"/>
                  <a:gd name="T1" fmla="*/ 0 h 13"/>
                  <a:gd name="T2" fmla="*/ 0 w 57"/>
                  <a:gd name="T3" fmla="*/ 0 h 13"/>
                  <a:gd name="T4" fmla="*/ 0 w 57"/>
                  <a:gd name="T5" fmla="*/ 0 h 13"/>
                  <a:gd name="T6" fmla="*/ 0 w 57"/>
                  <a:gd name="T7" fmla="*/ 0 h 13"/>
                  <a:gd name="T8" fmla="*/ 1 w 57"/>
                  <a:gd name="T9" fmla="*/ 0 h 13"/>
                  <a:gd name="T10" fmla="*/ 1 w 57"/>
                  <a:gd name="T11" fmla="*/ 0 h 13"/>
                  <a:gd name="T12" fmla="*/ 1 w 57"/>
                  <a:gd name="T13" fmla="*/ 0 h 13"/>
                  <a:gd name="T14" fmla="*/ 1 w 57"/>
                  <a:gd name="T15" fmla="*/ 0 h 13"/>
                  <a:gd name="T16" fmla="*/ 1 w 57"/>
                  <a:gd name="T17" fmla="*/ 0 h 13"/>
                  <a:gd name="T18" fmla="*/ 1 w 57"/>
                  <a:gd name="T19" fmla="*/ 0 h 13"/>
                  <a:gd name="T20" fmla="*/ 1 w 57"/>
                  <a:gd name="T21" fmla="*/ 0 h 13"/>
                  <a:gd name="T22" fmla="*/ 1 w 57"/>
                  <a:gd name="T23" fmla="*/ 0 h 13"/>
                  <a:gd name="T24" fmla="*/ 1 w 57"/>
                  <a:gd name="T25" fmla="*/ 0 h 13"/>
                  <a:gd name="T26" fmla="*/ 0 w 57"/>
                  <a:gd name="T27" fmla="*/ 0 h 13"/>
                  <a:gd name="T28" fmla="*/ 0 w 57"/>
                  <a:gd name="T29" fmla="*/ 0 h 13"/>
                  <a:gd name="T30" fmla="*/ 0 w 57"/>
                  <a:gd name="T31" fmla="*/ 0 h 13"/>
                  <a:gd name="T32" fmla="*/ 0 w 57"/>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13">
                    <a:moveTo>
                      <a:pt x="0" y="1"/>
                    </a:moveTo>
                    <a:lnTo>
                      <a:pt x="7" y="1"/>
                    </a:lnTo>
                    <a:lnTo>
                      <a:pt x="15" y="0"/>
                    </a:lnTo>
                    <a:lnTo>
                      <a:pt x="25" y="0"/>
                    </a:lnTo>
                    <a:lnTo>
                      <a:pt x="34" y="0"/>
                    </a:lnTo>
                    <a:lnTo>
                      <a:pt x="42" y="0"/>
                    </a:lnTo>
                    <a:lnTo>
                      <a:pt x="50" y="3"/>
                    </a:lnTo>
                    <a:lnTo>
                      <a:pt x="54" y="5"/>
                    </a:lnTo>
                    <a:lnTo>
                      <a:pt x="57" y="8"/>
                    </a:lnTo>
                    <a:lnTo>
                      <a:pt x="56" y="12"/>
                    </a:lnTo>
                    <a:lnTo>
                      <a:pt x="50" y="13"/>
                    </a:lnTo>
                    <a:lnTo>
                      <a:pt x="43" y="12"/>
                    </a:lnTo>
                    <a:lnTo>
                      <a:pt x="34" y="9"/>
                    </a:lnTo>
                    <a:lnTo>
                      <a:pt x="25" y="7"/>
                    </a:lnTo>
                    <a:lnTo>
                      <a:pt x="15" y="5"/>
                    </a:lnTo>
                    <a:lnTo>
                      <a:pt x="7" y="3"/>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20" name="Freeform 161">
                <a:extLst>
                  <a:ext uri="{FF2B5EF4-FFF2-40B4-BE49-F238E27FC236}">
                    <a16:creationId xmlns:a16="http://schemas.microsoft.com/office/drawing/2014/main" xmlns="" id="{20301C92-64DA-4F15-8708-5064E4EA183A}"/>
                  </a:ext>
                </a:extLst>
              </p:cNvPr>
              <p:cNvSpPr>
                <a:spLocks/>
              </p:cNvSpPr>
              <p:nvPr/>
            </p:nvSpPr>
            <p:spPr bwMode="auto">
              <a:xfrm>
                <a:off x="2763" y="337"/>
                <a:ext cx="28" cy="9"/>
              </a:xfrm>
              <a:custGeom>
                <a:avLst/>
                <a:gdLst>
                  <a:gd name="T0" fmla="*/ 0 w 55"/>
                  <a:gd name="T1" fmla="*/ 0 h 20"/>
                  <a:gd name="T2" fmla="*/ 1 w 55"/>
                  <a:gd name="T3" fmla="*/ 0 h 20"/>
                  <a:gd name="T4" fmla="*/ 1 w 55"/>
                  <a:gd name="T5" fmla="*/ 0 h 20"/>
                  <a:gd name="T6" fmla="*/ 1 w 55"/>
                  <a:gd name="T7" fmla="*/ 0 h 20"/>
                  <a:gd name="T8" fmla="*/ 1 w 55"/>
                  <a:gd name="T9" fmla="*/ 0 h 20"/>
                  <a:gd name="T10" fmla="*/ 2 w 55"/>
                  <a:gd name="T11" fmla="*/ 0 h 20"/>
                  <a:gd name="T12" fmla="*/ 2 w 55"/>
                  <a:gd name="T13" fmla="*/ 0 h 20"/>
                  <a:gd name="T14" fmla="*/ 2 w 55"/>
                  <a:gd name="T15" fmla="*/ 0 h 20"/>
                  <a:gd name="T16" fmla="*/ 2 w 55"/>
                  <a:gd name="T17" fmla="*/ 0 h 20"/>
                  <a:gd name="T18" fmla="*/ 2 w 55"/>
                  <a:gd name="T19" fmla="*/ 0 h 20"/>
                  <a:gd name="T20" fmla="*/ 2 w 55"/>
                  <a:gd name="T21" fmla="*/ 0 h 20"/>
                  <a:gd name="T22" fmla="*/ 2 w 55"/>
                  <a:gd name="T23" fmla="*/ 0 h 20"/>
                  <a:gd name="T24" fmla="*/ 1 w 55"/>
                  <a:gd name="T25" fmla="*/ 0 h 20"/>
                  <a:gd name="T26" fmla="*/ 1 w 55"/>
                  <a:gd name="T27" fmla="*/ 0 h 20"/>
                  <a:gd name="T28" fmla="*/ 1 w 55"/>
                  <a:gd name="T29" fmla="*/ 0 h 20"/>
                  <a:gd name="T30" fmla="*/ 1 w 55"/>
                  <a:gd name="T31" fmla="*/ 0 h 20"/>
                  <a:gd name="T32" fmla="*/ 0 w 55"/>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5" h="20">
                    <a:moveTo>
                      <a:pt x="0" y="0"/>
                    </a:moveTo>
                    <a:lnTo>
                      <a:pt x="6" y="0"/>
                    </a:lnTo>
                    <a:lnTo>
                      <a:pt x="14" y="1"/>
                    </a:lnTo>
                    <a:lnTo>
                      <a:pt x="22" y="3"/>
                    </a:lnTo>
                    <a:lnTo>
                      <a:pt x="31" y="5"/>
                    </a:lnTo>
                    <a:lnTo>
                      <a:pt x="40" y="7"/>
                    </a:lnTo>
                    <a:lnTo>
                      <a:pt x="47" y="9"/>
                    </a:lnTo>
                    <a:lnTo>
                      <a:pt x="53" y="13"/>
                    </a:lnTo>
                    <a:lnTo>
                      <a:pt x="55" y="18"/>
                    </a:lnTo>
                    <a:lnTo>
                      <a:pt x="53" y="20"/>
                    </a:lnTo>
                    <a:lnTo>
                      <a:pt x="48" y="20"/>
                    </a:lnTo>
                    <a:lnTo>
                      <a:pt x="40" y="18"/>
                    </a:lnTo>
                    <a:lnTo>
                      <a:pt x="31" y="14"/>
                    </a:lnTo>
                    <a:lnTo>
                      <a:pt x="21" y="11"/>
                    </a:lnTo>
                    <a:lnTo>
                      <a:pt x="12" y="6"/>
                    </a:lnTo>
                    <a:lnTo>
                      <a:pt x="5"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21" name="Freeform 162">
                <a:extLst>
                  <a:ext uri="{FF2B5EF4-FFF2-40B4-BE49-F238E27FC236}">
                    <a16:creationId xmlns:a16="http://schemas.microsoft.com/office/drawing/2014/main" xmlns="" id="{6B4D6ED2-D01E-4783-9ADC-1B087C256DFE}"/>
                  </a:ext>
                </a:extLst>
              </p:cNvPr>
              <p:cNvSpPr>
                <a:spLocks/>
              </p:cNvSpPr>
              <p:nvPr/>
            </p:nvSpPr>
            <p:spPr bwMode="auto">
              <a:xfrm>
                <a:off x="2777" y="315"/>
                <a:ext cx="27" cy="6"/>
              </a:xfrm>
              <a:custGeom>
                <a:avLst/>
                <a:gdLst>
                  <a:gd name="T0" fmla="*/ 0 w 54"/>
                  <a:gd name="T1" fmla="*/ 0 h 13"/>
                  <a:gd name="T2" fmla="*/ 1 w 54"/>
                  <a:gd name="T3" fmla="*/ 0 h 13"/>
                  <a:gd name="T4" fmla="*/ 1 w 54"/>
                  <a:gd name="T5" fmla="*/ 0 h 13"/>
                  <a:gd name="T6" fmla="*/ 1 w 54"/>
                  <a:gd name="T7" fmla="*/ 0 h 13"/>
                  <a:gd name="T8" fmla="*/ 1 w 54"/>
                  <a:gd name="T9" fmla="*/ 0 h 13"/>
                  <a:gd name="T10" fmla="*/ 2 w 54"/>
                  <a:gd name="T11" fmla="*/ 0 h 13"/>
                  <a:gd name="T12" fmla="*/ 2 w 54"/>
                  <a:gd name="T13" fmla="*/ 0 h 13"/>
                  <a:gd name="T14" fmla="*/ 2 w 54"/>
                  <a:gd name="T15" fmla="*/ 0 h 13"/>
                  <a:gd name="T16" fmla="*/ 2 w 54"/>
                  <a:gd name="T17" fmla="*/ 0 h 13"/>
                  <a:gd name="T18" fmla="*/ 2 w 54"/>
                  <a:gd name="T19" fmla="*/ 0 h 13"/>
                  <a:gd name="T20" fmla="*/ 2 w 54"/>
                  <a:gd name="T21" fmla="*/ 0 h 13"/>
                  <a:gd name="T22" fmla="*/ 2 w 54"/>
                  <a:gd name="T23" fmla="*/ 0 h 13"/>
                  <a:gd name="T24" fmla="*/ 2 w 54"/>
                  <a:gd name="T25" fmla="*/ 0 h 13"/>
                  <a:gd name="T26" fmla="*/ 1 w 54"/>
                  <a:gd name="T27" fmla="*/ 0 h 13"/>
                  <a:gd name="T28" fmla="*/ 1 w 54"/>
                  <a:gd name="T29" fmla="*/ 0 h 13"/>
                  <a:gd name="T30" fmla="*/ 1 w 54"/>
                  <a:gd name="T31" fmla="*/ 0 h 13"/>
                  <a:gd name="T32" fmla="*/ 0 w 54"/>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13">
                    <a:moveTo>
                      <a:pt x="0" y="7"/>
                    </a:moveTo>
                    <a:lnTo>
                      <a:pt x="2" y="5"/>
                    </a:lnTo>
                    <a:lnTo>
                      <a:pt x="8" y="3"/>
                    </a:lnTo>
                    <a:lnTo>
                      <a:pt x="16" y="2"/>
                    </a:lnTo>
                    <a:lnTo>
                      <a:pt x="25" y="0"/>
                    </a:lnTo>
                    <a:lnTo>
                      <a:pt x="34" y="2"/>
                    </a:lnTo>
                    <a:lnTo>
                      <a:pt x="44" y="3"/>
                    </a:lnTo>
                    <a:lnTo>
                      <a:pt x="50" y="5"/>
                    </a:lnTo>
                    <a:lnTo>
                      <a:pt x="54" y="8"/>
                    </a:lnTo>
                    <a:lnTo>
                      <a:pt x="54" y="12"/>
                    </a:lnTo>
                    <a:lnTo>
                      <a:pt x="50" y="13"/>
                    </a:lnTo>
                    <a:lnTo>
                      <a:pt x="44" y="13"/>
                    </a:lnTo>
                    <a:lnTo>
                      <a:pt x="34" y="11"/>
                    </a:lnTo>
                    <a:lnTo>
                      <a:pt x="25" y="10"/>
                    </a:lnTo>
                    <a:lnTo>
                      <a:pt x="16" y="8"/>
                    </a:lnTo>
                    <a:lnTo>
                      <a:pt x="7" y="7"/>
                    </a:lnTo>
                    <a:lnTo>
                      <a:pt x="0" y="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22" name="Freeform 163">
                <a:extLst>
                  <a:ext uri="{FF2B5EF4-FFF2-40B4-BE49-F238E27FC236}">
                    <a16:creationId xmlns:a16="http://schemas.microsoft.com/office/drawing/2014/main" xmlns="" id="{24B93174-C224-424F-AE4C-441D87E0CD22}"/>
                  </a:ext>
                </a:extLst>
              </p:cNvPr>
              <p:cNvSpPr>
                <a:spLocks/>
              </p:cNvSpPr>
              <p:nvPr/>
            </p:nvSpPr>
            <p:spPr bwMode="auto">
              <a:xfrm>
                <a:off x="2780" y="299"/>
                <a:ext cx="32" cy="8"/>
              </a:xfrm>
              <a:custGeom>
                <a:avLst/>
                <a:gdLst>
                  <a:gd name="T0" fmla="*/ 0 w 63"/>
                  <a:gd name="T1" fmla="*/ 0 h 17"/>
                  <a:gd name="T2" fmla="*/ 1 w 63"/>
                  <a:gd name="T3" fmla="*/ 0 h 17"/>
                  <a:gd name="T4" fmla="*/ 1 w 63"/>
                  <a:gd name="T5" fmla="*/ 0 h 17"/>
                  <a:gd name="T6" fmla="*/ 1 w 63"/>
                  <a:gd name="T7" fmla="*/ 0 h 17"/>
                  <a:gd name="T8" fmla="*/ 2 w 63"/>
                  <a:gd name="T9" fmla="*/ 0 h 17"/>
                  <a:gd name="T10" fmla="*/ 2 w 63"/>
                  <a:gd name="T11" fmla="*/ 0 h 17"/>
                  <a:gd name="T12" fmla="*/ 2 w 63"/>
                  <a:gd name="T13" fmla="*/ 0 h 17"/>
                  <a:gd name="T14" fmla="*/ 2 w 63"/>
                  <a:gd name="T15" fmla="*/ 0 h 17"/>
                  <a:gd name="T16" fmla="*/ 2 w 63"/>
                  <a:gd name="T17" fmla="*/ 0 h 17"/>
                  <a:gd name="T18" fmla="*/ 2 w 63"/>
                  <a:gd name="T19" fmla="*/ 0 h 17"/>
                  <a:gd name="T20" fmla="*/ 2 w 63"/>
                  <a:gd name="T21" fmla="*/ 0 h 17"/>
                  <a:gd name="T22" fmla="*/ 2 w 63"/>
                  <a:gd name="T23" fmla="*/ 0 h 17"/>
                  <a:gd name="T24" fmla="*/ 2 w 63"/>
                  <a:gd name="T25" fmla="*/ 0 h 17"/>
                  <a:gd name="T26" fmla="*/ 1 w 63"/>
                  <a:gd name="T27" fmla="*/ 0 h 17"/>
                  <a:gd name="T28" fmla="*/ 1 w 63"/>
                  <a:gd name="T29" fmla="*/ 0 h 17"/>
                  <a:gd name="T30" fmla="*/ 1 w 63"/>
                  <a:gd name="T31" fmla="*/ 0 h 17"/>
                  <a:gd name="T32" fmla="*/ 0 w 63"/>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7">
                    <a:moveTo>
                      <a:pt x="0" y="17"/>
                    </a:moveTo>
                    <a:lnTo>
                      <a:pt x="7" y="14"/>
                    </a:lnTo>
                    <a:lnTo>
                      <a:pt x="16" y="9"/>
                    </a:lnTo>
                    <a:lnTo>
                      <a:pt x="26" y="6"/>
                    </a:lnTo>
                    <a:lnTo>
                      <a:pt x="37" y="2"/>
                    </a:lnTo>
                    <a:lnTo>
                      <a:pt x="46" y="1"/>
                    </a:lnTo>
                    <a:lnTo>
                      <a:pt x="54" y="0"/>
                    </a:lnTo>
                    <a:lnTo>
                      <a:pt x="61" y="1"/>
                    </a:lnTo>
                    <a:lnTo>
                      <a:pt x="63" y="5"/>
                    </a:lnTo>
                    <a:lnTo>
                      <a:pt x="62" y="8"/>
                    </a:lnTo>
                    <a:lnTo>
                      <a:pt x="56" y="12"/>
                    </a:lnTo>
                    <a:lnTo>
                      <a:pt x="48" y="13"/>
                    </a:lnTo>
                    <a:lnTo>
                      <a:pt x="38" y="14"/>
                    </a:lnTo>
                    <a:lnTo>
                      <a:pt x="26" y="15"/>
                    </a:lnTo>
                    <a:lnTo>
                      <a:pt x="16" y="15"/>
                    </a:lnTo>
                    <a:lnTo>
                      <a:pt x="7" y="16"/>
                    </a:lnTo>
                    <a:lnTo>
                      <a:pt x="0" y="1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23" name="Freeform 164">
                <a:extLst>
                  <a:ext uri="{FF2B5EF4-FFF2-40B4-BE49-F238E27FC236}">
                    <a16:creationId xmlns:a16="http://schemas.microsoft.com/office/drawing/2014/main" xmlns="" id="{0B7C0437-499F-4A2E-AD36-2C7CCD501055}"/>
                  </a:ext>
                </a:extLst>
              </p:cNvPr>
              <p:cNvSpPr>
                <a:spLocks/>
              </p:cNvSpPr>
              <p:nvPr/>
            </p:nvSpPr>
            <p:spPr bwMode="auto">
              <a:xfrm>
                <a:off x="2786" y="283"/>
                <a:ext cx="35" cy="10"/>
              </a:xfrm>
              <a:custGeom>
                <a:avLst/>
                <a:gdLst>
                  <a:gd name="T0" fmla="*/ 0 w 69"/>
                  <a:gd name="T1" fmla="*/ 1 h 20"/>
                  <a:gd name="T2" fmla="*/ 1 w 69"/>
                  <a:gd name="T3" fmla="*/ 1 h 20"/>
                  <a:gd name="T4" fmla="*/ 1 w 69"/>
                  <a:gd name="T5" fmla="*/ 1 h 20"/>
                  <a:gd name="T6" fmla="*/ 1 w 69"/>
                  <a:gd name="T7" fmla="*/ 1 h 20"/>
                  <a:gd name="T8" fmla="*/ 2 w 69"/>
                  <a:gd name="T9" fmla="*/ 1 h 20"/>
                  <a:gd name="T10" fmla="*/ 2 w 69"/>
                  <a:gd name="T11" fmla="*/ 1 h 20"/>
                  <a:gd name="T12" fmla="*/ 2 w 69"/>
                  <a:gd name="T13" fmla="*/ 0 h 20"/>
                  <a:gd name="T14" fmla="*/ 3 w 69"/>
                  <a:gd name="T15" fmla="*/ 0 h 20"/>
                  <a:gd name="T16" fmla="*/ 3 w 69"/>
                  <a:gd name="T17" fmla="*/ 1 h 20"/>
                  <a:gd name="T18" fmla="*/ 3 w 69"/>
                  <a:gd name="T19" fmla="*/ 1 h 20"/>
                  <a:gd name="T20" fmla="*/ 2 w 69"/>
                  <a:gd name="T21" fmla="*/ 1 h 20"/>
                  <a:gd name="T22" fmla="*/ 2 w 69"/>
                  <a:gd name="T23" fmla="*/ 1 h 20"/>
                  <a:gd name="T24" fmla="*/ 2 w 69"/>
                  <a:gd name="T25" fmla="*/ 1 h 20"/>
                  <a:gd name="T26" fmla="*/ 1 w 69"/>
                  <a:gd name="T27" fmla="*/ 1 h 20"/>
                  <a:gd name="T28" fmla="*/ 1 w 69"/>
                  <a:gd name="T29" fmla="*/ 1 h 20"/>
                  <a:gd name="T30" fmla="*/ 1 w 69"/>
                  <a:gd name="T31" fmla="*/ 1 h 20"/>
                  <a:gd name="T32" fmla="*/ 0 w 69"/>
                  <a:gd name="T33" fmla="*/ 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20">
                    <a:moveTo>
                      <a:pt x="0" y="20"/>
                    </a:moveTo>
                    <a:lnTo>
                      <a:pt x="6" y="17"/>
                    </a:lnTo>
                    <a:lnTo>
                      <a:pt x="16" y="13"/>
                    </a:lnTo>
                    <a:lnTo>
                      <a:pt x="28" y="8"/>
                    </a:lnTo>
                    <a:lnTo>
                      <a:pt x="39" y="5"/>
                    </a:lnTo>
                    <a:lnTo>
                      <a:pt x="51" y="1"/>
                    </a:lnTo>
                    <a:lnTo>
                      <a:pt x="60" y="0"/>
                    </a:lnTo>
                    <a:lnTo>
                      <a:pt x="67" y="0"/>
                    </a:lnTo>
                    <a:lnTo>
                      <a:pt x="69" y="4"/>
                    </a:lnTo>
                    <a:lnTo>
                      <a:pt x="66" y="8"/>
                    </a:lnTo>
                    <a:lnTo>
                      <a:pt x="59" y="12"/>
                    </a:lnTo>
                    <a:lnTo>
                      <a:pt x="49" y="14"/>
                    </a:lnTo>
                    <a:lnTo>
                      <a:pt x="37" y="16"/>
                    </a:lnTo>
                    <a:lnTo>
                      <a:pt x="26" y="17"/>
                    </a:lnTo>
                    <a:lnTo>
                      <a:pt x="14" y="18"/>
                    </a:lnTo>
                    <a:lnTo>
                      <a:pt x="6" y="18"/>
                    </a:lnTo>
                    <a:lnTo>
                      <a:pt x="0" y="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24" name="Freeform 165">
                <a:extLst>
                  <a:ext uri="{FF2B5EF4-FFF2-40B4-BE49-F238E27FC236}">
                    <a16:creationId xmlns:a16="http://schemas.microsoft.com/office/drawing/2014/main" xmlns="" id="{1ED02FD3-D61B-4F9A-A81A-81C66BA518B4}"/>
                  </a:ext>
                </a:extLst>
              </p:cNvPr>
              <p:cNvSpPr>
                <a:spLocks/>
              </p:cNvSpPr>
              <p:nvPr/>
            </p:nvSpPr>
            <p:spPr bwMode="auto">
              <a:xfrm>
                <a:off x="2787" y="249"/>
                <a:ext cx="37" cy="18"/>
              </a:xfrm>
              <a:custGeom>
                <a:avLst/>
                <a:gdLst>
                  <a:gd name="T0" fmla="*/ 0 w 74"/>
                  <a:gd name="T1" fmla="*/ 2 h 36"/>
                  <a:gd name="T2" fmla="*/ 1 w 74"/>
                  <a:gd name="T3" fmla="*/ 1 h 36"/>
                  <a:gd name="T4" fmla="*/ 1 w 74"/>
                  <a:gd name="T5" fmla="*/ 1 h 36"/>
                  <a:gd name="T6" fmla="*/ 1 w 74"/>
                  <a:gd name="T7" fmla="*/ 1 h 36"/>
                  <a:gd name="T8" fmla="*/ 2 w 74"/>
                  <a:gd name="T9" fmla="*/ 1 h 36"/>
                  <a:gd name="T10" fmla="*/ 2 w 74"/>
                  <a:gd name="T11" fmla="*/ 1 h 36"/>
                  <a:gd name="T12" fmla="*/ 2 w 74"/>
                  <a:gd name="T13" fmla="*/ 1 h 36"/>
                  <a:gd name="T14" fmla="*/ 3 w 74"/>
                  <a:gd name="T15" fmla="*/ 0 h 36"/>
                  <a:gd name="T16" fmla="*/ 3 w 74"/>
                  <a:gd name="T17" fmla="*/ 1 h 36"/>
                  <a:gd name="T18" fmla="*/ 3 w 74"/>
                  <a:gd name="T19" fmla="*/ 1 h 36"/>
                  <a:gd name="T20" fmla="*/ 3 w 74"/>
                  <a:gd name="T21" fmla="*/ 1 h 36"/>
                  <a:gd name="T22" fmla="*/ 2 w 74"/>
                  <a:gd name="T23" fmla="*/ 1 h 36"/>
                  <a:gd name="T24" fmla="*/ 2 w 74"/>
                  <a:gd name="T25" fmla="*/ 1 h 36"/>
                  <a:gd name="T26" fmla="*/ 1 w 74"/>
                  <a:gd name="T27" fmla="*/ 1 h 36"/>
                  <a:gd name="T28" fmla="*/ 1 w 74"/>
                  <a:gd name="T29" fmla="*/ 1 h 36"/>
                  <a:gd name="T30" fmla="*/ 1 w 74"/>
                  <a:gd name="T31" fmla="*/ 1 h 36"/>
                  <a:gd name="T32" fmla="*/ 0 w 74"/>
                  <a:gd name="T33" fmla="*/ 2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4" h="36">
                    <a:moveTo>
                      <a:pt x="0" y="36"/>
                    </a:moveTo>
                    <a:lnTo>
                      <a:pt x="7" y="30"/>
                    </a:lnTo>
                    <a:lnTo>
                      <a:pt x="18" y="23"/>
                    </a:lnTo>
                    <a:lnTo>
                      <a:pt x="28" y="16"/>
                    </a:lnTo>
                    <a:lnTo>
                      <a:pt x="41" y="9"/>
                    </a:lnTo>
                    <a:lnTo>
                      <a:pt x="52" y="5"/>
                    </a:lnTo>
                    <a:lnTo>
                      <a:pt x="63" y="1"/>
                    </a:lnTo>
                    <a:lnTo>
                      <a:pt x="71" y="0"/>
                    </a:lnTo>
                    <a:lnTo>
                      <a:pt x="74" y="2"/>
                    </a:lnTo>
                    <a:lnTo>
                      <a:pt x="73" y="6"/>
                    </a:lnTo>
                    <a:lnTo>
                      <a:pt x="66" y="10"/>
                    </a:lnTo>
                    <a:lnTo>
                      <a:pt x="54" y="15"/>
                    </a:lnTo>
                    <a:lnTo>
                      <a:pt x="42" y="19"/>
                    </a:lnTo>
                    <a:lnTo>
                      <a:pt x="28" y="23"/>
                    </a:lnTo>
                    <a:lnTo>
                      <a:pt x="15" y="28"/>
                    </a:lnTo>
                    <a:lnTo>
                      <a:pt x="6" y="32"/>
                    </a:lnTo>
                    <a:lnTo>
                      <a:pt x="0" y="3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25" name="Freeform 166">
                <a:extLst>
                  <a:ext uri="{FF2B5EF4-FFF2-40B4-BE49-F238E27FC236}">
                    <a16:creationId xmlns:a16="http://schemas.microsoft.com/office/drawing/2014/main" xmlns="" id="{1AAAD6ED-4B7C-4AB3-A905-7495CB4B025E}"/>
                  </a:ext>
                </a:extLst>
              </p:cNvPr>
              <p:cNvSpPr>
                <a:spLocks/>
              </p:cNvSpPr>
              <p:nvPr/>
            </p:nvSpPr>
            <p:spPr bwMode="auto">
              <a:xfrm>
                <a:off x="2784" y="216"/>
                <a:ext cx="34" cy="22"/>
              </a:xfrm>
              <a:custGeom>
                <a:avLst/>
                <a:gdLst>
                  <a:gd name="T0" fmla="*/ 0 w 68"/>
                  <a:gd name="T1" fmla="*/ 2 h 43"/>
                  <a:gd name="T2" fmla="*/ 1 w 68"/>
                  <a:gd name="T3" fmla="*/ 2 h 43"/>
                  <a:gd name="T4" fmla="*/ 1 w 68"/>
                  <a:gd name="T5" fmla="*/ 1 h 43"/>
                  <a:gd name="T6" fmla="*/ 1 w 68"/>
                  <a:gd name="T7" fmla="*/ 1 h 43"/>
                  <a:gd name="T8" fmla="*/ 2 w 68"/>
                  <a:gd name="T9" fmla="*/ 1 h 43"/>
                  <a:gd name="T10" fmla="*/ 2 w 68"/>
                  <a:gd name="T11" fmla="*/ 1 h 43"/>
                  <a:gd name="T12" fmla="*/ 2 w 68"/>
                  <a:gd name="T13" fmla="*/ 1 h 43"/>
                  <a:gd name="T14" fmla="*/ 2 w 68"/>
                  <a:gd name="T15" fmla="*/ 0 h 43"/>
                  <a:gd name="T16" fmla="*/ 3 w 68"/>
                  <a:gd name="T17" fmla="*/ 1 h 43"/>
                  <a:gd name="T18" fmla="*/ 3 w 68"/>
                  <a:gd name="T19" fmla="*/ 1 h 43"/>
                  <a:gd name="T20" fmla="*/ 2 w 68"/>
                  <a:gd name="T21" fmla="*/ 1 h 43"/>
                  <a:gd name="T22" fmla="*/ 2 w 68"/>
                  <a:gd name="T23" fmla="*/ 1 h 43"/>
                  <a:gd name="T24" fmla="*/ 2 w 68"/>
                  <a:gd name="T25" fmla="*/ 1 h 43"/>
                  <a:gd name="T26" fmla="*/ 1 w 68"/>
                  <a:gd name="T27" fmla="*/ 1 h 43"/>
                  <a:gd name="T28" fmla="*/ 1 w 68"/>
                  <a:gd name="T29" fmla="*/ 2 h 43"/>
                  <a:gd name="T30" fmla="*/ 1 w 68"/>
                  <a:gd name="T31" fmla="*/ 2 h 43"/>
                  <a:gd name="T32" fmla="*/ 0 w 68"/>
                  <a:gd name="T33" fmla="*/ 2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43">
                    <a:moveTo>
                      <a:pt x="0" y="43"/>
                    </a:moveTo>
                    <a:lnTo>
                      <a:pt x="5" y="38"/>
                    </a:lnTo>
                    <a:lnTo>
                      <a:pt x="14" y="30"/>
                    </a:lnTo>
                    <a:lnTo>
                      <a:pt x="24" y="22"/>
                    </a:lnTo>
                    <a:lnTo>
                      <a:pt x="35" y="14"/>
                    </a:lnTo>
                    <a:lnTo>
                      <a:pt x="47" y="7"/>
                    </a:lnTo>
                    <a:lnTo>
                      <a:pt x="56" y="3"/>
                    </a:lnTo>
                    <a:lnTo>
                      <a:pt x="64" y="0"/>
                    </a:lnTo>
                    <a:lnTo>
                      <a:pt x="68" y="3"/>
                    </a:lnTo>
                    <a:lnTo>
                      <a:pt x="67" y="7"/>
                    </a:lnTo>
                    <a:lnTo>
                      <a:pt x="60" y="13"/>
                    </a:lnTo>
                    <a:lnTo>
                      <a:pt x="50" y="19"/>
                    </a:lnTo>
                    <a:lnTo>
                      <a:pt x="38" y="25"/>
                    </a:lnTo>
                    <a:lnTo>
                      <a:pt x="25" y="30"/>
                    </a:lnTo>
                    <a:lnTo>
                      <a:pt x="14" y="36"/>
                    </a:lnTo>
                    <a:lnTo>
                      <a:pt x="4" y="40"/>
                    </a:lnTo>
                    <a:lnTo>
                      <a:pt x="0" y="4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26" name="Freeform 167">
                <a:extLst>
                  <a:ext uri="{FF2B5EF4-FFF2-40B4-BE49-F238E27FC236}">
                    <a16:creationId xmlns:a16="http://schemas.microsoft.com/office/drawing/2014/main" xmlns="" id="{0DC63390-EDA6-4873-BEAB-87F4924AF5F1}"/>
                  </a:ext>
                </a:extLst>
              </p:cNvPr>
              <p:cNvSpPr>
                <a:spLocks/>
              </p:cNvSpPr>
              <p:nvPr/>
            </p:nvSpPr>
            <p:spPr bwMode="auto">
              <a:xfrm>
                <a:off x="2788" y="262"/>
                <a:ext cx="31" cy="18"/>
              </a:xfrm>
              <a:custGeom>
                <a:avLst/>
                <a:gdLst>
                  <a:gd name="T0" fmla="*/ 0 w 62"/>
                  <a:gd name="T1" fmla="*/ 2 h 35"/>
                  <a:gd name="T2" fmla="*/ 1 w 62"/>
                  <a:gd name="T3" fmla="*/ 1 h 35"/>
                  <a:gd name="T4" fmla="*/ 1 w 62"/>
                  <a:gd name="T5" fmla="*/ 1 h 35"/>
                  <a:gd name="T6" fmla="*/ 1 w 62"/>
                  <a:gd name="T7" fmla="*/ 1 h 35"/>
                  <a:gd name="T8" fmla="*/ 2 w 62"/>
                  <a:gd name="T9" fmla="*/ 1 h 35"/>
                  <a:gd name="T10" fmla="*/ 2 w 62"/>
                  <a:gd name="T11" fmla="*/ 1 h 35"/>
                  <a:gd name="T12" fmla="*/ 2 w 62"/>
                  <a:gd name="T13" fmla="*/ 1 h 35"/>
                  <a:gd name="T14" fmla="*/ 2 w 62"/>
                  <a:gd name="T15" fmla="*/ 0 h 35"/>
                  <a:gd name="T16" fmla="*/ 2 w 62"/>
                  <a:gd name="T17" fmla="*/ 1 h 35"/>
                  <a:gd name="T18" fmla="*/ 2 w 62"/>
                  <a:gd name="T19" fmla="*/ 1 h 35"/>
                  <a:gd name="T20" fmla="*/ 2 w 62"/>
                  <a:gd name="T21" fmla="*/ 1 h 35"/>
                  <a:gd name="T22" fmla="*/ 2 w 62"/>
                  <a:gd name="T23" fmla="*/ 1 h 35"/>
                  <a:gd name="T24" fmla="*/ 2 w 62"/>
                  <a:gd name="T25" fmla="*/ 1 h 35"/>
                  <a:gd name="T26" fmla="*/ 1 w 62"/>
                  <a:gd name="T27" fmla="*/ 1 h 35"/>
                  <a:gd name="T28" fmla="*/ 1 w 62"/>
                  <a:gd name="T29" fmla="*/ 1 h 35"/>
                  <a:gd name="T30" fmla="*/ 1 w 62"/>
                  <a:gd name="T31" fmla="*/ 2 h 35"/>
                  <a:gd name="T32" fmla="*/ 0 w 62"/>
                  <a:gd name="T33" fmla="*/ 2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2" h="35">
                    <a:moveTo>
                      <a:pt x="0" y="35"/>
                    </a:moveTo>
                    <a:lnTo>
                      <a:pt x="5" y="31"/>
                    </a:lnTo>
                    <a:lnTo>
                      <a:pt x="13" y="25"/>
                    </a:lnTo>
                    <a:lnTo>
                      <a:pt x="24" y="17"/>
                    </a:lnTo>
                    <a:lnTo>
                      <a:pt x="34" y="10"/>
                    </a:lnTo>
                    <a:lnTo>
                      <a:pt x="45" y="4"/>
                    </a:lnTo>
                    <a:lnTo>
                      <a:pt x="53" y="1"/>
                    </a:lnTo>
                    <a:lnTo>
                      <a:pt x="60" y="0"/>
                    </a:lnTo>
                    <a:lnTo>
                      <a:pt x="62" y="2"/>
                    </a:lnTo>
                    <a:lnTo>
                      <a:pt x="60" y="8"/>
                    </a:lnTo>
                    <a:lnTo>
                      <a:pt x="54" y="12"/>
                    </a:lnTo>
                    <a:lnTo>
                      <a:pt x="45" y="17"/>
                    </a:lnTo>
                    <a:lnTo>
                      <a:pt x="34" y="21"/>
                    </a:lnTo>
                    <a:lnTo>
                      <a:pt x="23" y="26"/>
                    </a:lnTo>
                    <a:lnTo>
                      <a:pt x="12" y="30"/>
                    </a:lnTo>
                    <a:lnTo>
                      <a:pt x="4" y="33"/>
                    </a:lnTo>
                    <a:lnTo>
                      <a:pt x="0" y="3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27" name="Freeform 168">
                <a:extLst>
                  <a:ext uri="{FF2B5EF4-FFF2-40B4-BE49-F238E27FC236}">
                    <a16:creationId xmlns:a16="http://schemas.microsoft.com/office/drawing/2014/main" xmlns="" id="{AD964ED2-71AD-4AE6-A088-8854FF74931D}"/>
                  </a:ext>
                </a:extLst>
              </p:cNvPr>
              <p:cNvSpPr>
                <a:spLocks/>
              </p:cNvSpPr>
              <p:nvPr/>
            </p:nvSpPr>
            <p:spPr bwMode="auto">
              <a:xfrm>
                <a:off x="2746" y="250"/>
                <a:ext cx="44" cy="28"/>
              </a:xfrm>
              <a:custGeom>
                <a:avLst/>
                <a:gdLst>
                  <a:gd name="T0" fmla="*/ 0 w 88"/>
                  <a:gd name="T1" fmla="*/ 0 h 58"/>
                  <a:gd name="T2" fmla="*/ 1 w 88"/>
                  <a:gd name="T3" fmla="*/ 0 h 58"/>
                  <a:gd name="T4" fmla="*/ 1 w 88"/>
                  <a:gd name="T5" fmla="*/ 0 h 58"/>
                  <a:gd name="T6" fmla="*/ 1 w 88"/>
                  <a:gd name="T7" fmla="*/ 0 h 58"/>
                  <a:gd name="T8" fmla="*/ 2 w 88"/>
                  <a:gd name="T9" fmla="*/ 0 h 58"/>
                  <a:gd name="T10" fmla="*/ 2 w 88"/>
                  <a:gd name="T11" fmla="*/ 0 h 58"/>
                  <a:gd name="T12" fmla="*/ 3 w 88"/>
                  <a:gd name="T13" fmla="*/ 1 h 58"/>
                  <a:gd name="T14" fmla="*/ 3 w 88"/>
                  <a:gd name="T15" fmla="*/ 1 h 58"/>
                  <a:gd name="T16" fmla="*/ 3 w 88"/>
                  <a:gd name="T17" fmla="*/ 1 h 58"/>
                  <a:gd name="T18" fmla="*/ 3 w 88"/>
                  <a:gd name="T19" fmla="*/ 1 h 58"/>
                  <a:gd name="T20" fmla="*/ 3 w 88"/>
                  <a:gd name="T21" fmla="*/ 1 h 58"/>
                  <a:gd name="T22" fmla="*/ 2 w 88"/>
                  <a:gd name="T23" fmla="*/ 1 h 58"/>
                  <a:gd name="T24" fmla="*/ 2 w 88"/>
                  <a:gd name="T25" fmla="*/ 0 h 58"/>
                  <a:gd name="T26" fmla="*/ 1 w 88"/>
                  <a:gd name="T27" fmla="*/ 0 h 58"/>
                  <a:gd name="T28" fmla="*/ 1 w 88"/>
                  <a:gd name="T29" fmla="*/ 0 h 58"/>
                  <a:gd name="T30" fmla="*/ 1 w 88"/>
                  <a:gd name="T31" fmla="*/ 0 h 58"/>
                  <a:gd name="T32" fmla="*/ 0 w 88"/>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8" h="58">
                    <a:moveTo>
                      <a:pt x="0" y="1"/>
                    </a:moveTo>
                    <a:lnTo>
                      <a:pt x="4" y="0"/>
                    </a:lnTo>
                    <a:lnTo>
                      <a:pt x="15" y="3"/>
                    </a:lnTo>
                    <a:lnTo>
                      <a:pt x="27" y="8"/>
                    </a:lnTo>
                    <a:lnTo>
                      <a:pt x="42" y="18"/>
                    </a:lnTo>
                    <a:lnTo>
                      <a:pt x="57" y="27"/>
                    </a:lnTo>
                    <a:lnTo>
                      <a:pt x="71" y="37"/>
                    </a:lnTo>
                    <a:lnTo>
                      <a:pt x="82" y="49"/>
                    </a:lnTo>
                    <a:lnTo>
                      <a:pt x="88" y="58"/>
                    </a:lnTo>
                    <a:lnTo>
                      <a:pt x="81" y="54"/>
                    </a:lnTo>
                    <a:lnTo>
                      <a:pt x="70" y="47"/>
                    </a:lnTo>
                    <a:lnTo>
                      <a:pt x="55" y="39"/>
                    </a:lnTo>
                    <a:lnTo>
                      <a:pt x="39" y="30"/>
                    </a:lnTo>
                    <a:lnTo>
                      <a:pt x="24" y="21"/>
                    </a:lnTo>
                    <a:lnTo>
                      <a:pt x="11" y="12"/>
                    </a:lnTo>
                    <a:lnTo>
                      <a:pt x="2" y="5"/>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28" name="Freeform 169">
                <a:extLst>
                  <a:ext uri="{FF2B5EF4-FFF2-40B4-BE49-F238E27FC236}">
                    <a16:creationId xmlns:a16="http://schemas.microsoft.com/office/drawing/2014/main" xmlns="" id="{2402B789-14C2-48BE-A627-DEC72C17ED05}"/>
                  </a:ext>
                </a:extLst>
              </p:cNvPr>
              <p:cNvSpPr>
                <a:spLocks/>
              </p:cNvSpPr>
              <p:nvPr/>
            </p:nvSpPr>
            <p:spPr bwMode="auto">
              <a:xfrm>
                <a:off x="2754" y="231"/>
                <a:ext cx="34" cy="24"/>
              </a:xfrm>
              <a:custGeom>
                <a:avLst/>
                <a:gdLst>
                  <a:gd name="T0" fmla="*/ 0 w 69"/>
                  <a:gd name="T1" fmla="*/ 0 h 50"/>
                  <a:gd name="T2" fmla="*/ 0 w 69"/>
                  <a:gd name="T3" fmla="*/ 0 h 50"/>
                  <a:gd name="T4" fmla="*/ 0 w 69"/>
                  <a:gd name="T5" fmla="*/ 0 h 50"/>
                  <a:gd name="T6" fmla="*/ 0 w 69"/>
                  <a:gd name="T7" fmla="*/ 0 h 50"/>
                  <a:gd name="T8" fmla="*/ 1 w 69"/>
                  <a:gd name="T9" fmla="*/ 0 h 50"/>
                  <a:gd name="T10" fmla="*/ 1 w 69"/>
                  <a:gd name="T11" fmla="*/ 0 h 50"/>
                  <a:gd name="T12" fmla="*/ 1 w 69"/>
                  <a:gd name="T13" fmla="*/ 0 h 50"/>
                  <a:gd name="T14" fmla="*/ 1 w 69"/>
                  <a:gd name="T15" fmla="*/ 1 h 50"/>
                  <a:gd name="T16" fmla="*/ 2 w 69"/>
                  <a:gd name="T17" fmla="*/ 1 h 50"/>
                  <a:gd name="T18" fmla="*/ 1 w 69"/>
                  <a:gd name="T19" fmla="*/ 1 h 50"/>
                  <a:gd name="T20" fmla="*/ 1 w 69"/>
                  <a:gd name="T21" fmla="*/ 1 h 50"/>
                  <a:gd name="T22" fmla="*/ 1 w 69"/>
                  <a:gd name="T23" fmla="*/ 0 h 50"/>
                  <a:gd name="T24" fmla="*/ 0 w 69"/>
                  <a:gd name="T25" fmla="*/ 0 h 50"/>
                  <a:gd name="T26" fmla="*/ 0 w 69"/>
                  <a:gd name="T27" fmla="*/ 0 h 50"/>
                  <a:gd name="T28" fmla="*/ 0 w 69"/>
                  <a:gd name="T29" fmla="*/ 0 h 50"/>
                  <a:gd name="T30" fmla="*/ 0 w 69"/>
                  <a:gd name="T31" fmla="*/ 0 h 50"/>
                  <a:gd name="T32" fmla="*/ 0 w 69"/>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50">
                    <a:moveTo>
                      <a:pt x="0" y="0"/>
                    </a:moveTo>
                    <a:lnTo>
                      <a:pt x="3" y="0"/>
                    </a:lnTo>
                    <a:lnTo>
                      <a:pt x="10" y="3"/>
                    </a:lnTo>
                    <a:lnTo>
                      <a:pt x="20" y="7"/>
                    </a:lnTo>
                    <a:lnTo>
                      <a:pt x="32" y="13"/>
                    </a:lnTo>
                    <a:lnTo>
                      <a:pt x="43" y="21"/>
                    </a:lnTo>
                    <a:lnTo>
                      <a:pt x="54" y="30"/>
                    </a:lnTo>
                    <a:lnTo>
                      <a:pt x="63" y="39"/>
                    </a:lnTo>
                    <a:lnTo>
                      <a:pt x="69" y="50"/>
                    </a:lnTo>
                    <a:lnTo>
                      <a:pt x="62" y="44"/>
                    </a:lnTo>
                    <a:lnTo>
                      <a:pt x="52" y="37"/>
                    </a:lnTo>
                    <a:lnTo>
                      <a:pt x="40" y="29"/>
                    </a:lnTo>
                    <a:lnTo>
                      <a:pt x="27" y="21"/>
                    </a:lnTo>
                    <a:lnTo>
                      <a:pt x="17" y="14"/>
                    </a:lnTo>
                    <a:lnTo>
                      <a:pt x="8" y="8"/>
                    </a:lnTo>
                    <a:lnTo>
                      <a:pt x="1"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29" name="Freeform 170">
                <a:extLst>
                  <a:ext uri="{FF2B5EF4-FFF2-40B4-BE49-F238E27FC236}">
                    <a16:creationId xmlns:a16="http://schemas.microsoft.com/office/drawing/2014/main" xmlns="" id="{8C317957-121E-40E7-8B8F-3E6A17E82ACB}"/>
                  </a:ext>
                </a:extLst>
              </p:cNvPr>
              <p:cNvSpPr>
                <a:spLocks/>
              </p:cNvSpPr>
              <p:nvPr/>
            </p:nvSpPr>
            <p:spPr bwMode="auto">
              <a:xfrm>
                <a:off x="2786" y="231"/>
                <a:ext cx="35" cy="21"/>
              </a:xfrm>
              <a:custGeom>
                <a:avLst/>
                <a:gdLst>
                  <a:gd name="T0" fmla="*/ 0 w 69"/>
                  <a:gd name="T1" fmla="*/ 1 h 43"/>
                  <a:gd name="T2" fmla="*/ 1 w 69"/>
                  <a:gd name="T3" fmla="*/ 1 h 43"/>
                  <a:gd name="T4" fmla="*/ 1 w 69"/>
                  <a:gd name="T5" fmla="*/ 0 h 43"/>
                  <a:gd name="T6" fmla="*/ 1 w 69"/>
                  <a:gd name="T7" fmla="*/ 0 h 43"/>
                  <a:gd name="T8" fmla="*/ 2 w 69"/>
                  <a:gd name="T9" fmla="*/ 0 h 43"/>
                  <a:gd name="T10" fmla="*/ 2 w 69"/>
                  <a:gd name="T11" fmla="*/ 0 h 43"/>
                  <a:gd name="T12" fmla="*/ 2 w 69"/>
                  <a:gd name="T13" fmla="*/ 0 h 43"/>
                  <a:gd name="T14" fmla="*/ 3 w 69"/>
                  <a:gd name="T15" fmla="*/ 0 h 43"/>
                  <a:gd name="T16" fmla="*/ 3 w 69"/>
                  <a:gd name="T17" fmla="*/ 0 h 43"/>
                  <a:gd name="T18" fmla="*/ 3 w 69"/>
                  <a:gd name="T19" fmla="*/ 0 h 43"/>
                  <a:gd name="T20" fmla="*/ 2 w 69"/>
                  <a:gd name="T21" fmla="*/ 0 h 43"/>
                  <a:gd name="T22" fmla="*/ 2 w 69"/>
                  <a:gd name="T23" fmla="*/ 0 h 43"/>
                  <a:gd name="T24" fmla="*/ 2 w 69"/>
                  <a:gd name="T25" fmla="*/ 0 h 43"/>
                  <a:gd name="T26" fmla="*/ 1 w 69"/>
                  <a:gd name="T27" fmla="*/ 0 h 43"/>
                  <a:gd name="T28" fmla="*/ 1 w 69"/>
                  <a:gd name="T29" fmla="*/ 1 h 43"/>
                  <a:gd name="T30" fmla="*/ 1 w 69"/>
                  <a:gd name="T31" fmla="*/ 1 h 43"/>
                  <a:gd name="T32" fmla="*/ 0 w 69"/>
                  <a:gd name="T33" fmla="*/ 1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43">
                    <a:moveTo>
                      <a:pt x="0" y="43"/>
                    </a:moveTo>
                    <a:lnTo>
                      <a:pt x="6" y="37"/>
                    </a:lnTo>
                    <a:lnTo>
                      <a:pt x="14" y="30"/>
                    </a:lnTo>
                    <a:lnTo>
                      <a:pt x="26" y="22"/>
                    </a:lnTo>
                    <a:lnTo>
                      <a:pt x="37" y="14"/>
                    </a:lnTo>
                    <a:lnTo>
                      <a:pt x="47" y="7"/>
                    </a:lnTo>
                    <a:lnTo>
                      <a:pt x="58" y="3"/>
                    </a:lnTo>
                    <a:lnTo>
                      <a:pt x="65" y="0"/>
                    </a:lnTo>
                    <a:lnTo>
                      <a:pt x="69" y="3"/>
                    </a:lnTo>
                    <a:lnTo>
                      <a:pt x="68" y="7"/>
                    </a:lnTo>
                    <a:lnTo>
                      <a:pt x="61" y="13"/>
                    </a:lnTo>
                    <a:lnTo>
                      <a:pt x="51" y="19"/>
                    </a:lnTo>
                    <a:lnTo>
                      <a:pt x="38" y="25"/>
                    </a:lnTo>
                    <a:lnTo>
                      <a:pt x="26" y="29"/>
                    </a:lnTo>
                    <a:lnTo>
                      <a:pt x="14" y="35"/>
                    </a:lnTo>
                    <a:lnTo>
                      <a:pt x="5" y="40"/>
                    </a:lnTo>
                    <a:lnTo>
                      <a:pt x="0" y="4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30" name="Freeform 171">
                <a:extLst>
                  <a:ext uri="{FF2B5EF4-FFF2-40B4-BE49-F238E27FC236}">
                    <a16:creationId xmlns:a16="http://schemas.microsoft.com/office/drawing/2014/main" xmlns="" id="{2CA16BA3-902A-4C43-985F-68F514767AAA}"/>
                  </a:ext>
                </a:extLst>
              </p:cNvPr>
              <p:cNvSpPr>
                <a:spLocks/>
              </p:cNvSpPr>
              <p:nvPr/>
            </p:nvSpPr>
            <p:spPr bwMode="auto">
              <a:xfrm>
                <a:off x="2063" y="1221"/>
                <a:ext cx="150" cy="58"/>
              </a:xfrm>
              <a:custGeom>
                <a:avLst/>
                <a:gdLst>
                  <a:gd name="T0" fmla="*/ 9 w 301"/>
                  <a:gd name="T1" fmla="*/ 1 h 116"/>
                  <a:gd name="T2" fmla="*/ 9 w 301"/>
                  <a:gd name="T3" fmla="*/ 1 h 116"/>
                  <a:gd name="T4" fmla="*/ 9 w 301"/>
                  <a:gd name="T5" fmla="*/ 1 h 116"/>
                  <a:gd name="T6" fmla="*/ 9 w 301"/>
                  <a:gd name="T7" fmla="*/ 1 h 116"/>
                  <a:gd name="T8" fmla="*/ 9 w 301"/>
                  <a:gd name="T9" fmla="*/ 1 h 116"/>
                  <a:gd name="T10" fmla="*/ 8 w 301"/>
                  <a:gd name="T11" fmla="*/ 1 h 116"/>
                  <a:gd name="T12" fmla="*/ 7 w 301"/>
                  <a:gd name="T13" fmla="*/ 1 h 116"/>
                  <a:gd name="T14" fmla="*/ 6 w 301"/>
                  <a:gd name="T15" fmla="*/ 1 h 116"/>
                  <a:gd name="T16" fmla="*/ 6 w 301"/>
                  <a:gd name="T17" fmla="*/ 1 h 116"/>
                  <a:gd name="T18" fmla="*/ 5 w 301"/>
                  <a:gd name="T19" fmla="*/ 1 h 116"/>
                  <a:gd name="T20" fmla="*/ 4 w 301"/>
                  <a:gd name="T21" fmla="*/ 1 h 116"/>
                  <a:gd name="T22" fmla="*/ 4 w 301"/>
                  <a:gd name="T23" fmla="*/ 1 h 116"/>
                  <a:gd name="T24" fmla="*/ 3 w 301"/>
                  <a:gd name="T25" fmla="*/ 2 h 116"/>
                  <a:gd name="T26" fmla="*/ 3 w 301"/>
                  <a:gd name="T27" fmla="*/ 2 h 116"/>
                  <a:gd name="T28" fmla="*/ 2 w 301"/>
                  <a:gd name="T29" fmla="*/ 2 h 116"/>
                  <a:gd name="T30" fmla="*/ 2 w 301"/>
                  <a:gd name="T31" fmla="*/ 3 h 116"/>
                  <a:gd name="T32" fmla="*/ 1 w 301"/>
                  <a:gd name="T33" fmla="*/ 3 h 116"/>
                  <a:gd name="T34" fmla="*/ 1 w 301"/>
                  <a:gd name="T35" fmla="*/ 3 h 116"/>
                  <a:gd name="T36" fmla="*/ 0 w 301"/>
                  <a:gd name="T37" fmla="*/ 4 h 116"/>
                  <a:gd name="T38" fmla="*/ 0 w 301"/>
                  <a:gd name="T39" fmla="*/ 4 h 116"/>
                  <a:gd name="T40" fmla="*/ 0 w 301"/>
                  <a:gd name="T41" fmla="*/ 4 h 116"/>
                  <a:gd name="T42" fmla="*/ 0 w 301"/>
                  <a:gd name="T43" fmla="*/ 4 h 116"/>
                  <a:gd name="T44" fmla="*/ 0 w 301"/>
                  <a:gd name="T45" fmla="*/ 3 h 116"/>
                  <a:gd name="T46" fmla="*/ 0 w 301"/>
                  <a:gd name="T47" fmla="*/ 3 h 116"/>
                  <a:gd name="T48" fmla="*/ 1 w 301"/>
                  <a:gd name="T49" fmla="*/ 3 h 116"/>
                  <a:gd name="T50" fmla="*/ 1 w 301"/>
                  <a:gd name="T51" fmla="*/ 2 h 116"/>
                  <a:gd name="T52" fmla="*/ 2 w 301"/>
                  <a:gd name="T53" fmla="*/ 2 h 116"/>
                  <a:gd name="T54" fmla="*/ 3 w 301"/>
                  <a:gd name="T55" fmla="*/ 1 h 116"/>
                  <a:gd name="T56" fmla="*/ 3 w 301"/>
                  <a:gd name="T57" fmla="*/ 1 h 116"/>
                  <a:gd name="T58" fmla="*/ 4 w 301"/>
                  <a:gd name="T59" fmla="*/ 1 h 116"/>
                  <a:gd name="T60" fmla="*/ 5 w 301"/>
                  <a:gd name="T61" fmla="*/ 1 h 116"/>
                  <a:gd name="T62" fmla="*/ 6 w 301"/>
                  <a:gd name="T63" fmla="*/ 1 h 116"/>
                  <a:gd name="T64" fmla="*/ 6 w 301"/>
                  <a:gd name="T65" fmla="*/ 0 h 116"/>
                  <a:gd name="T66" fmla="*/ 7 w 301"/>
                  <a:gd name="T67" fmla="*/ 0 h 116"/>
                  <a:gd name="T68" fmla="*/ 8 w 301"/>
                  <a:gd name="T69" fmla="*/ 1 h 116"/>
                  <a:gd name="T70" fmla="*/ 8 w 301"/>
                  <a:gd name="T71" fmla="*/ 1 h 116"/>
                  <a:gd name="T72" fmla="*/ 9 w 301"/>
                  <a:gd name="T73" fmla="*/ 1 h 11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01" h="116">
                    <a:moveTo>
                      <a:pt x="301" y="21"/>
                    </a:moveTo>
                    <a:lnTo>
                      <a:pt x="301" y="22"/>
                    </a:lnTo>
                    <a:lnTo>
                      <a:pt x="297" y="24"/>
                    </a:lnTo>
                    <a:lnTo>
                      <a:pt x="294" y="25"/>
                    </a:lnTo>
                    <a:lnTo>
                      <a:pt x="294" y="28"/>
                    </a:lnTo>
                    <a:lnTo>
                      <a:pt x="270" y="20"/>
                    </a:lnTo>
                    <a:lnTo>
                      <a:pt x="246" y="15"/>
                    </a:lnTo>
                    <a:lnTo>
                      <a:pt x="223" y="14"/>
                    </a:lnTo>
                    <a:lnTo>
                      <a:pt x="200" y="14"/>
                    </a:lnTo>
                    <a:lnTo>
                      <a:pt x="180" y="17"/>
                    </a:lnTo>
                    <a:lnTo>
                      <a:pt x="159" y="22"/>
                    </a:lnTo>
                    <a:lnTo>
                      <a:pt x="138" y="29"/>
                    </a:lnTo>
                    <a:lnTo>
                      <a:pt x="120" y="37"/>
                    </a:lnTo>
                    <a:lnTo>
                      <a:pt x="101" y="46"/>
                    </a:lnTo>
                    <a:lnTo>
                      <a:pt x="83" y="55"/>
                    </a:lnTo>
                    <a:lnTo>
                      <a:pt x="67" y="66"/>
                    </a:lnTo>
                    <a:lnTo>
                      <a:pt x="52" y="77"/>
                    </a:lnTo>
                    <a:lnTo>
                      <a:pt x="37" y="88"/>
                    </a:lnTo>
                    <a:lnTo>
                      <a:pt x="23" y="98"/>
                    </a:lnTo>
                    <a:lnTo>
                      <a:pt x="12" y="107"/>
                    </a:lnTo>
                    <a:lnTo>
                      <a:pt x="0" y="116"/>
                    </a:lnTo>
                    <a:lnTo>
                      <a:pt x="5" y="105"/>
                    </a:lnTo>
                    <a:lnTo>
                      <a:pt x="13" y="93"/>
                    </a:lnTo>
                    <a:lnTo>
                      <a:pt x="24" y="81"/>
                    </a:lnTo>
                    <a:lnTo>
                      <a:pt x="39" y="68"/>
                    </a:lnTo>
                    <a:lnTo>
                      <a:pt x="57" y="56"/>
                    </a:lnTo>
                    <a:lnTo>
                      <a:pt x="76" y="44"/>
                    </a:lnTo>
                    <a:lnTo>
                      <a:pt x="98" y="32"/>
                    </a:lnTo>
                    <a:lnTo>
                      <a:pt x="121" y="23"/>
                    </a:lnTo>
                    <a:lnTo>
                      <a:pt x="145" y="14"/>
                    </a:lnTo>
                    <a:lnTo>
                      <a:pt x="169" y="7"/>
                    </a:lnTo>
                    <a:lnTo>
                      <a:pt x="194" y="2"/>
                    </a:lnTo>
                    <a:lnTo>
                      <a:pt x="218" y="0"/>
                    </a:lnTo>
                    <a:lnTo>
                      <a:pt x="241" y="0"/>
                    </a:lnTo>
                    <a:lnTo>
                      <a:pt x="263" y="3"/>
                    </a:lnTo>
                    <a:lnTo>
                      <a:pt x="282" y="10"/>
                    </a:lnTo>
                    <a:lnTo>
                      <a:pt x="301" y="2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31" name="Freeform 172">
                <a:extLst>
                  <a:ext uri="{FF2B5EF4-FFF2-40B4-BE49-F238E27FC236}">
                    <a16:creationId xmlns:a16="http://schemas.microsoft.com/office/drawing/2014/main" xmlns="" id="{95CBB44A-C20A-49F0-931F-1A8D8646E37B}"/>
                  </a:ext>
                </a:extLst>
              </p:cNvPr>
              <p:cNvSpPr>
                <a:spLocks/>
              </p:cNvSpPr>
              <p:nvPr/>
            </p:nvSpPr>
            <p:spPr bwMode="auto">
              <a:xfrm>
                <a:off x="2086" y="1250"/>
                <a:ext cx="10" cy="50"/>
              </a:xfrm>
              <a:custGeom>
                <a:avLst/>
                <a:gdLst>
                  <a:gd name="T0" fmla="*/ 0 w 21"/>
                  <a:gd name="T1" fmla="*/ 4 h 100"/>
                  <a:gd name="T2" fmla="*/ 0 w 21"/>
                  <a:gd name="T3" fmla="*/ 3 h 100"/>
                  <a:gd name="T4" fmla="*/ 0 w 21"/>
                  <a:gd name="T5" fmla="*/ 2 h 100"/>
                  <a:gd name="T6" fmla="*/ 0 w 21"/>
                  <a:gd name="T7" fmla="*/ 1 h 100"/>
                  <a:gd name="T8" fmla="*/ 0 w 21"/>
                  <a:gd name="T9" fmla="*/ 0 h 100"/>
                  <a:gd name="T10" fmla="*/ 0 w 21"/>
                  <a:gd name="T11" fmla="*/ 1 h 100"/>
                  <a:gd name="T12" fmla="*/ 0 w 21"/>
                  <a:gd name="T13" fmla="*/ 2 h 100"/>
                  <a:gd name="T14" fmla="*/ 0 w 21"/>
                  <a:gd name="T15" fmla="*/ 3 h 100"/>
                  <a:gd name="T16" fmla="*/ 0 w 21"/>
                  <a:gd name="T17" fmla="*/ 4 h 1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100">
                    <a:moveTo>
                      <a:pt x="4" y="100"/>
                    </a:moveTo>
                    <a:lnTo>
                      <a:pt x="0" y="87"/>
                    </a:lnTo>
                    <a:lnTo>
                      <a:pt x="0" y="58"/>
                    </a:lnTo>
                    <a:lnTo>
                      <a:pt x="7" y="26"/>
                    </a:lnTo>
                    <a:lnTo>
                      <a:pt x="21" y="0"/>
                    </a:lnTo>
                    <a:lnTo>
                      <a:pt x="16" y="25"/>
                    </a:lnTo>
                    <a:lnTo>
                      <a:pt x="12" y="58"/>
                    </a:lnTo>
                    <a:lnTo>
                      <a:pt x="8" y="87"/>
                    </a:lnTo>
                    <a:lnTo>
                      <a:pt x="4" y="10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32" name="Freeform 173">
                <a:extLst>
                  <a:ext uri="{FF2B5EF4-FFF2-40B4-BE49-F238E27FC236}">
                    <a16:creationId xmlns:a16="http://schemas.microsoft.com/office/drawing/2014/main" xmlns="" id="{F94CDCF7-A8F9-472C-B170-C55D5047D8D5}"/>
                  </a:ext>
                </a:extLst>
              </p:cNvPr>
              <p:cNvSpPr>
                <a:spLocks/>
              </p:cNvSpPr>
              <p:nvPr/>
            </p:nvSpPr>
            <p:spPr bwMode="auto">
              <a:xfrm>
                <a:off x="2095" y="1241"/>
                <a:ext cx="15" cy="60"/>
              </a:xfrm>
              <a:custGeom>
                <a:avLst/>
                <a:gdLst>
                  <a:gd name="T0" fmla="*/ 1 w 28"/>
                  <a:gd name="T1" fmla="*/ 4 h 120"/>
                  <a:gd name="T2" fmla="*/ 1 w 28"/>
                  <a:gd name="T3" fmla="*/ 4 h 120"/>
                  <a:gd name="T4" fmla="*/ 0 w 28"/>
                  <a:gd name="T5" fmla="*/ 4 h 120"/>
                  <a:gd name="T6" fmla="*/ 1 w 28"/>
                  <a:gd name="T7" fmla="*/ 3 h 120"/>
                  <a:gd name="T8" fmla="*/ 1 w 28"/>
                  <a:gd name="T9" fmla="*/ 3 h 120"/>
                  <a:gd name="T10" fmla="*/ 1 w 28"/>
                  <a:gd name="T11" fmla="*/ 2 h 120"/>
                  <a:gd name="T12" fmla="*/ 1 w 28"/>
                  <a:gd name="T13" fmla="*/ 1 h 120"/>
                  <a:gd name="T14" fmla="*/ 1 w 28"/>
                  <a:gd name="T15" fmla="*/ 1 h 120"/>
                  <a:gd name="T16" fmla="*/ 1 w 28"/>
                  <a:gd name="T17" fmla="*/ 0 h 120"/>
                  <a:gd name="T18" fmla="*/ 1 w 28"/>
                  <a:gd name="T19" fmla="*/ 1 h 120"/>
                  <a:gd name="T20" fmla="*/ 1 w 28"/>
                  <a:gd name="T21" fmla="*/ 3 h 120"/>
                  <a:gd name="T22" fmla="*/ 1 w 28"/>
                  <a:gd name="T23" fmla="*/ 4 h 120"/>
                  <a:gd name="T24" fmla="*/ 1 w 28"/>
                  <a:gd name="T25" fmla="*/ 4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8" h="120">
                    <a:moveTo>
                      <a:pt x="4" y="120"/>
                    </a:moveTo>
                    <a:lnTo>
                      <a:pt x="1" y="116"/>
                    </a:lnTo>
                    <a:lnTo>
                      <a:pt x="0" y="105"/>
                    </a:lnTo>
                    <a:lnTo>
                      <a:pt x="1" y="89"/>
                    </a:lnTo>
                    <a:lnTo>
                      <a:pt x="3" y="69"/>
                    </a:lnTo>
                    <a:lnTo>
                      <a:pt x="8" y="50"/>
                    </a:lnTo>
                    <a:lnTo>
                      <a:pt x="13" y="30"/>
                    </a:lnTo>
                    <a:lnTo>
                      <a:pt x="20" y="13"/>
                    </a:lnTo>
                    <a:lnTo>
                      <a:pt x="28" y="0"/>
                    </a:lnTo>
                    <a:lnTo>
                      <a:pt x="24" y="26"/>
                    </a:lnTo>
                    <a:lnTo>
                      <a:pt x="18" y="66"/>
                    </a:lnTo>
                    <a:lnTo>
                      <a:pt x="12" y="104"/>
                    </a:lnTo>
                    <a:lnTo>
                      <a:pt x="4" y="1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33" name="Freeform 174">
                <a:extLst>
                  <a:ext uri="{FF2B5EF4-FFF2-40B4-BE49-F238E27FC236}">
                    <a16:creationId xmlns:a16="http://schemas.microsoft.com/office/drawing/2014/main" xmlns="" id="{A5874BA0-5AD2-4B8C-B050-4AC37EC3FAE2}"/>
                  </a:ext>
                </a:extLst>
              </p:cNvPr>
              <p:cNvSpPr>
                <a:spLocks/>
              </p:cNvSpPr>
              <p:nvPr/>
            </p:nvSpPr>
            <p:spPr bwMode="auto">
              <a:xfrm>
                <a:off x="2120" y="1231"/>
                <a:ext cx="11" cy="63"/>
              </a:xfrm>
              <a:custGeom>
                <a:avLst/>
                <a:gdLst>
                  <a:gd name="T0" fmla="*/ 1 w 22"/>
                  <a:gd name="T1" fmla="*/ 4 h 125"/>
                  <a:gd name="T2" fmla="*/ 0 w 22"/>
                  <a:gd name="T3" fmla="*/ 4 h 125"/>
                  <a:gd name="T4" fmla="*/ 1 w 22"/>
                  <a:gd name="T5" fmla="*/ 3 h 125"/>
                  <a:gd name="T6" fmla="*/ 1 w 22"/>
                  <a:gd name="T7" fmla="*/ 1 h 125"/>
                  <a:gd name="T8" fmla="*/ 1 w 22"/>
                  <a:gd name="T9" fmla="*/ 0 h 125"/>
                  <a:gd name="T10" fmla="*/ 1 w 22"/>
                  <a:gd name="T11" fmla="*/ 1 h 125"/>
                  <a:gd name="T12" fmla="*/ 1 w 22"/>
                  <a:gd name="T13" fmla="*/ 3 h 125"/>
                  <a:gd name="T14" fmla="*/ 1 w 22"/>
                  <a:gd name="T15" fmla="*/ 4 h 125"/>
                  <a:gd name="T16" fmla="*/ 1 w 22"/>
                  <a:gd name="T17" fmla="*/ 4 h 1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125">
                    <a:moveTo>
                      <a:pt x="6" y="125"/>
                    </a:moveTo>
                    <a:lnTo>
                      <a:pt x="0" y="108"/>
                    </a:lnTo>
                    <a:lnTo>
                      <a:pt x="2" y="70"/>
                    </a:lnTo>
                    <a:lnTo>
                      <a:pt x="9" y="28"/>
                    </a:lnTo>
                    <a:lnTo>
                      <a:pt x="22" y="0"/>
                    </a:lnTo>
                    <a:lnTo>
                      <a:pt x="20" y="25"/>
                    </a:lnTo>
                    <a:lnTo>
                      <a:pt x="16" y="68"/>
                    </a:lnTo>
                    <a:lnTo>
                      <a:pt x="12" y="108"/>
                    </a:lnTo>
                    <a:lnTo>
                      <a:pt x="6" y="12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34" name="Freeform 175">
                <a:extLst>
                  <a:ext uri="{FF2B5EF4-FFF2-40B4-BE49-F238E27FC236}">
                    <a16:creationId xmlns:a16="http://schemas.microsoft.com/office/drawing/2014/main" xmlns="" id="{4A0655B2-0873-41CF-A4D7-6943A7CAEBB9}"/>
                  </a:ext>
                </a:extLst>
              </p:cNvPr>
              <p:cNvSpPr>
                <a:spLocks/>
              </p:cNvSpPr>
              <p:nvPr/>
            </p:nvSpPr>
            <p:spPr bwMode="auto">
              <a:xfrm>
                <a:off x="2136" y="1227"/>
                <a:ext cx="9" cy="56"/>
              </a:xfrm>
              <a:custGeom>
                <a:avLst/>
                <a:gdLst>
                  <a:gd name="T0" fmla="*/ 1 w 18"/>
                  <a:gd name="T1" fmla="*/ 4 h 111"/>
                  <a:gd name="T2" fmla="*/ 0 w 18"/>
                  <a:gd name="T3" fmla="*/ 3 h 111"/>
                  <a:gd name="T4" fmla="*/ 1 w 18"/>
                  <a:gd name="T5" fmla="*/ 2 h 111"/>
                  <a:gd name="T6" fmla="*/ 1 w 18"/>
                  <a:gd name="T7" fmla="*/ 1 h 111"/>
                  <a:gd name="T8" fmla="*/ 1 w 18"/>
                  <a:gd name="T9" fmla="*/ 0 h 111"/>
                  <a:gd name="T10" fmla="*/ 1 w 18"/>
                  <a:gd name="T11" fmla="*/ 1 h 111"/>
                  <a:gd name="T12" fmla="*/ 1 w 18"/>
                  <a:gd name="T13" fmla="*/ 2 h 111"/>
                  <a:gd name="T14" fmla="*/ 1 w 18"/>
                  <a:gd name="T15" fmla="*/ 4 h 111"/>
                  <a:gd name="T16" fmla="*/ 1 w 18"/>
                  <a:gd name="T17" fmla="*/ 4 h 1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111">
                    <a:moveTo>
                      <a:pt x="4" y="111"/>
                    </a:moveTo>
                    <a:lnTo>
                      <a:pt x="0" y="96"/>
                    </a:lnTo>
                    <a:lnTo>
                      <a:pt x="1" y="61"/>
                    </a:lnTo>
                    <a:lnTo>
                      <a:pt x="7" y="23"/>
                    </a:lnTo>
                    <a:lnTo>
                      <a:pt x="18" y="0"/>
                    </a:lnTo>
                    <a:lnTo>
                      <a:pt x="16" y="25"/>
                    </a:lnTo>
                    <a:lnTo>
                      <a:pt x="15" y="63"/>
                    </a:lnTo>
                    <a:lnTo>
                      <a:pt x="12" y="98"/>
                    </a:lnTo>
                    <a:lnTo>
                      <a:pt x="4" y="11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35" name="Freeform 176">
                <a:extLst>
                  <a:ext uri="{FF2B5EF4-FFF2-40B4-BE49-F238E27FC236}">
                    <a16:creationId xmlns:a16="http://schemas.microsoft.com/office/drawing/2014/main" xmlns="" id="{6DA54E9B-FCCF-4FF3-923B-5EF43C21AECB}"/>
                  </a:ext>
                </a:extLst>
              </p:cNvPr>
              <p:cNvSpPr>
                <a:spLocks/>
              </p:cNvSpPr>
              <p:nvPr/>
            </p:nvSpPr>
            <p:spPr bwMode="auto">
              <a:xfrm>
                <a:off x="2162" y="1223"/>
                <a:ext cx="8" cy="48"/>
              </a:xfrm>
              <a:custGeom>
                <a:avLst/>
                <a:gdLst>
                  <a:gd name="T0" fmla="*/ 1 w 15"/>
                  <a:gd name="T1" fmla="*/ 4 h 94"/>
                  <a:gd name="T2" fmla="*/ 1 w 15"/>
                  <a:gd name="T3" fmla="*/ 3 h 94"/>
                  <a:gd name="T4" fmla="*/ 0 w 15"/>
                  <a:gd name="T5" fmla="*/ 2 h 94"/>
                  <a:gd name="T6" fmla="*/ 1 w 15"/>
                  <a:gd name="T7" fmla="*/ 1 h 94"/>
                  <a:gd name="T8" fmla="*/ 1 w 15"/>
                  <a:gd name="T9" fmla="*/ 0 h 94"/>
                  <a:gd name="T10" fmla="*/ 1 w 15"/>
                  <a:gd name="T11" fmla="*/ 1 h 94"/>
                  <a:gd name="T12" fmla="*/ 1 w 15"/>
                  <a:gd name="T13" fmla="*/ 2 h 94"/>
                  <a:gd name="T14" fmla="*/ 1 w 15"/>
                  <a:gd name="T15" fmla="*/ 3 h 94"/>
                  <a:gd name="T16" fmla="*/ 1 w 15"/>
                  <a:gd name="T17" fmla="*/ 4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94">
                    <a:moveTo>
                      <a:pt x="10" y="94"/>
                    </a:moveTo>
                    <a:lnTo>
                      <a:pt x="4" y="83"/>
                    </a:lnTo>
                    <a:lnTo>
                      <a:pt x="0" y="56"/>
                    </a:lnTo>
                    <a:lnTo>
                      <a:pt x="2" y="25"/>
                    </a:lnTo>
                    <a:lnTo>
                      <a:pt x="14" y="0"/>
                    </a:lnTo>
                    <a:lnTo>
                      <a:pt x="14" y="23"/>
                    </a:lnTo>
                    <a:lnTo>
                      <a:pt x="15" y="54"/>
                    </a:lnTo>
                    <a:lnTo>
                      <a:pt x="15" y="83"/>
                    </a:lnTo>
                    <a:lnTo>
                      <a:pt x="10" y="9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36" name="Freeform 177">
                <a:extLst>
                  <a:ext uri="{FF2B5EF4-FFF2-40B4-BE49-F238E27FC236}">
                    <a16:creationId xmlns:a16="http://schemas.microsoft.com/office/drawing/2014/main" xmlns="" id="{2A54AC1C-3055-4EDE-A07B-B912F5F71645}"/>
                  </a:ext>
                </a:extLst>
              </p:cNvPr>
              <p:cNvSpPr>
                <a:spLocks/>
              </p:cNvSpPr>
              <p:nvPr/>
            </p:nvSpPr>
            <p:spPr bwMode="auto">
              <a:xfrm>
                <a:off x="2201" y="1228"/>
                <a:ext cx="8" cy="24"/>
              </a:xfrm>
              <a:custGeom>
                <a:avLst/>
                <a:gdLst>
                  <a:gd name="T0" fmla="*/ 0 w 18"/>
                  <a:gd name="T1" fmla="*/ 2 h 46"/>
                  <a:gd name="T2" fmla="*/ 0 w 18"/>
                  <a:gd name="T3" fmla="*/ 2 h 46"/>
                  <a:gd name="T4" fmla="*/ 0 w 18"/>
                  <a:gd name="T5" fmla="*/ 1 h 46"/>
                  <a:gd name="T6" fmla="*/ 0 w 18"/>
                  <a:gd name="T7" fmla="*/ 1 h 46"/>
                  <a:gd name="T8" fmla="*/ 0 w 18"/>
                  <a:gd name="T9" fmla="*/ 0 h 46"/>
                  <a:gd name="T10" fmla="*/ 0 w 18"/>
                  <a:gd name="T11" fmla="*/ 1 h 46"/>
                  <a:gd name="T12" fmla="*/ 0 w 18"/>
                  <a:gd name="T13" fmla="*/ 1 h 46"/>
                  <a:gd name="T14" fmla="*/ 0 w 18"/>
                  <a:gd name="T15" fmla="*/ 2 h 46"/>
                  <a:gd name="T16" fmla="*/ 0 w 18"/>
                  <a:gd name="T17" fmla="*/ 2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46">
                    <a:moveTo>
                      <a:pt x="15" y="46"/>
                    </a:moveTo>
                    <a:lnTo>
                      <a:pt x="8" y="40"/>
                    </a:lnTo>
                    <a:lnTo>
                      <a:pt x="3" y="26"/>
                    </a:lnTo>
                    <a:lnTo>
                      <a:pt x="0" y="10"/>
                    </a:lnTo>
                    <a:lnTo>
                      <a:pt x="5" y="0"/>
                    </a:lnTo>
                    <a:lnTo>
                      <a:pt x="5" y="15"/>
                    </a:lnTo>
                    <a:lnTo>
                      <a:pt x="12" y="30"/>
                    </a:lnTo>
                    <a:lnTo>
                      <a:pt x="18" y="41"/>
                    </a:lnTo>
                    <a:lnTo>
                      <a:pt x="15"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37" name="Freeform 178">
                <a:extLst>
                  <a:ext uri="{FF2B5EF4-FFF2-40B4-BE49-F238E27FC236}">
                    <a16:creationId xmlns:a16="http://schemas.microsoft.com/office/drawing/2014/main" xmlns="" id="{2EC80EA8-FF1F-4A52-BA21-036B24F8FD49}"/>
                  </a:ext>
                </a:extLst>
              </p:cNvPr>
              <p:cNvSpPr>
                <a:spLocks/>
              </p:cNvSpPr>
              <p:nvPr/>
            </p:nvSpPr>
            <p:spPr bwMode="auto">
              <a:xfrm>
                <a:off x="2072" y="1261"/>
                <a:ext cx="10" cy="42"/>
              </a:xfrm>
              <a:custGeom>
                <a:avLst/>
                <a:gdLst>
                  <a:gd name="T0" fmla="*/ 0 w 21"/>
                  <a:gd name="T1" fmla="*/ 2 h 86"/>
                  <a:gd name="T2" fmla="*/ 0 w 21"/>
                  <a:gd name="T3" fmla="*/ 2 h 86"/>
                  <a:gd name="T4" fmla="*/ 0 w 21"/>
                  <a:gd name="T5" fmla="*/ 1 h 86"/>
                  <a:gd name="T6" fmla="*/ 0 w 21"/>
                  <a:gd name="T7" fmla="*/ 0 h 86"/>
                  <a:gd name="T8" fmla="*/ 0 w 21"/>
                  <a:gd name="T9" fmla="*/ 0 h 86"/>
                  <a:gd name="T10" fmla="*/ 0 w 21"/>
                  <a:gd name="T11" fmla="*/ 0 h 86"/>
                  <a:gd name="T12" fmla="*/ 0 w 21"/>
                  <a:gd name="T13" fmla="*/ 1 h 86"/>
                  <a:gd name="T14" fmla="*/ 0 w 21"/>
                  <a:gd name="T15" fmla="*/ 2 h 86"/>
                  <a:gd name="T16" fmla="*/ 0 w 21"/>
                  <a:gd name="T17" fmla="*/ 2 h 8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86">
                    <a:moveTo>
                      <a:pt x="4" y="86"/>
                    </a:moveTo>
                    <a:lnTo>
                      <a:pt x="0" y="77"/>
                    </a:lnTo>
                    <a:lnTo>
                      <a:pt x="0" y="52"/>
                    </a:lnTo>
                    <a:lnTo>
                      <a:pt x="7" y="25"/>
                    </a:lnTo>
                    <a:lnTo>
                      <a:pt x="21" y="0"/>
                    </a:lnTo>
                    <a:lnTo>
                      <a:pt x="16" y="25"/>
                    </a:lnTo>
                    <a:lnTo>
                      <a:pt x="12" y="52"/>
                    </a:lnTo>
                    <a:lnTo>
                      <a:pt x="8" y="77"/>
                    </a:lnTo>
                    <a:lnTo>
                      <a:pt x="4" y="8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38" name="Freeform 179">
                <a:extLst>
                  <a:ext uri="{FF2B5EF4-FFF2-40B4-BE49-F238E27FC236}">
                    <a16:creationId xmlns:a16="http://schemas.microsoft.com/office/drawing/2014/main" xmlns="" id="{5BA98F51-DD43-48DC-B963-E9099D09E142}"/>
                  </a:ext>
                </a:extLst>
              </p:cNvPr>
              <p:cNvSpPr>
                <a:spLocks/>
              </p:cNvSpPr>
              <p:nvPr/>
            </p:nvSpPr>
            <p:spPr bwMode="auto">
              <a:xfrm>
                <a:off x="2108" y="1237"/>
                <a:ext cx="11" cy="60"/>
              </a:xfrm>
              <a:custGeom>
                <a:avLst/>
                <a:gdLst>
                  <a:gd name="T0" fmla="*/ 0 w 23"/>
                  <a:gd name="T1" fmla="*/ 3 h 121"/>
                  <a:gd name="T2" fmla="*/ 0 w 23"/>
                  <a:gd name="T3" fmla="*/ 3 h 121"/>
                  <a:gd name="T4" fmla="*/ 0 w 23"/>
                  <a:gd name="T5" fmla="*/ 2 h 121"/>
                  <a:gd name="T6" fmla="*/ 0 w 23"/>
                  <a:gd name="T7" fmla="*/ 0 h 121"/>
                  <a:gd name="T8" fmla="*/ 0 w 23"/>
                  <a:gd name="T9" fmla="*/ 0 h 121"/>
                  <a:gd name="T10" fmla="*/ 0 w 23"/>
                  <a:gd name="T11" fmla="*/ 0 h 121"/>
                  <a:gd name="T12" fmla="*/ 0 w 23"/>
                  <a:gd name="T13" fmla="*/ 2 h 121"/>
                  <a:gd name="T14" fmla="*/ 0 w 23"/>
                  <a:gd name="T15" fmla="*/ 3 h 121"/>
                  <a:gd name="T16" fmla="*/ 0 w 23"/>
                  <a:gd name="T17" fmla="*/ 3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121">
                    <a:moveTo>
                      <a:pt x="6" y="121"/>
                    </a:moveTo>
                    <a:lnTo>
                      <a:pt x="0" y="105"/>
                    </a:lnTo>
                    <a:lnTo>
                      <a:pt x="2" y="68"/>
                    </a:lnTo>
                    <a:lnTo>
                      <a:pt x="9" y="28"/>
                    </a:lnTo>
                    <a:lnTo>
                      <a:pt x="23" y="0"/>
                    </a:lnTo>
                    <a:lnTo>
                      <a:pt x="21" y="24"/>
                    </a:lnTo>
                    <a:lnTo>
                      <a:pt x="17" y="66"/>
                    </a:lnTo>
                    <a:lnTo>
                      <a:pt x="11" y="105"/>
                    </a:lnTo>
                    <a:lnTo>
                      <a:pt x="6" y="12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39" name="Freeform 180">
                <a:extLst>
                  <a:ext uri="{FF2B5EF4-FFF2-40B4-BE49-F238E27FC236}">
                    <a16:creationId xmlns:a16="http://schemas.microsoft.com/office/drawing/2014/main" xmlns="" id="{60192F40-CCF4-40DC-81A5-15174C3221E9}"/>
                  </a:ext>
                </a:extLst>
              </p:cNvPr>
              <p:cNvSpPr>
                <a:spLocks/>
              </p:cNvSpPr>
              <p:nvPr/>
            </p:nvSpPr>
            <p:spPr bwMode="auto">
              <a:xfrm>
                <a:off x="2151" y="1224"/>
                <a:ext cx="7" cy="55"/>
              </a:xfrm>
              <a:custGeom>
                <a:avLst/>
                <a:gdLst>
                  <a:gd name="T0" fmla="*/ 1 w 14"/>
                  <a:gd name="T1" fmla="*/ 4 h 109"/>
                  <a:gd name="T2" fmla="*/ 1 w 14"/>
                  <a:gd name="T3" fmla="*/ 3 h 109"/>
                  <a:gd name="T4" fmla="*/ 0 w 14"/>
                  <a:gd name="T5" fmla="*/ 2 h 109"/>
                  <a:gd name="T6" fmla="*/ 1 w 14"/>
                  <a:gd name="T7" fmla="*/ 1 h 109"/>
                  <a:gd name="T8" fmla="*/ 1 w 14"/>
                  <a:gd name="T9" fmla="*/ 0 h 109"/>
                  <a:gd name="T10" fmla="*/ 1 w 14"/>
                  <a:gd name="T11" fmla="*/ 1 h 109"/>
                  <a:gd name="T12" fmla="*/ 1 w 14"/>
                  <a:gd name="T13" fmla="*/ 2 h 109"/>
                  <a:gd name="T14" fmla="*/ 1 w 14"/>
                  <a:gd name="T15" fmla="*/ 3 h 109"/>
                  <a:gd name="T16" fmla="*/ 1 w 14"/>
                  <a:gd name="T17" fmla="*/ 4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109">
                    <a:moveTo>
                      <a:pt x="11" y="109"/>
                    </a:moveTo>
                    <a:lnTo>
                      <a:pt x="4" y="96"/>
                    </a:lnTo>
                    <a:lnTo>
                      <a:pt x="0" y="63"/>
                    </a:lnTo>
                    <a:lnTo>
                      <a:pt x="3" y="28"/>
                    </a:lnTo>
                    <a:lnTo>
                      <a:pt x="13" y="0"/>
                    </a:lnTo>
                    <a:lnTo>
                      <a:pt x="13" y="25"/>
                    </a:lnTo>
                    <a:lnTo>
                      <a:pt x="14" y="62"/>
                    </a:lnTo>
                    <a:lnTo>
                      <a:pt x="14" y="96"/>
                    </a:lnTo>
                    <a:lnTo>
                      <a:pt x="11" y="10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40" name="Freeform 181">
                <a:extLst>
                  <a:ext uri="{FF2B5EF4-FFF2-40B4-BE49-F238E27FC236}">
                    <a16:creationId xmlns:a16="http://schemas.microsoft.com/office/drawing/2014/main" xmlns="" id="{CBD20D4B-B3BF-4B75-98F8-A57EA31453DF}"/>
                  </a:ext>
                </a:extLst>
              </p:cNvPr>
              <p:cNvSpPr>
                <a:spLocks/>
              </p:cNvSpPr>
              <p:nvPr/>
            </p:nvSpPr>
            <p:spPr bwMode="auto">
              <a:xfrm>
                <a:off x="2175" y="1224"/>
                <a:ext cx="5" cy="44"/>
              </a:xfrm>
              <a:custGeom>
                <a:avLst/>
                <a:gdLst>
                  <a:gd name="T0" fmla="*/ 0 w 12"/>
                  <a:gd name="T1" fmla="*/ 3 h 88"/>
                  <a:gd name="T2" fmla="*/ 0 w 12"/>
                  <a:gd name="T3" fmla="*/ 3 h 88"/>
                  <a:gd name="T4" fmla="*/ 0 w 12"/>
                  <a:gd name="T5" fmla="*/ 2 h 88"/>
                  <a:gd name="T6" fmla="*/ 0 w 12"/>
                  <a:gd name="T7" fmla="*/ 1 h 88"/>
                  <a:gd name="T8" fmla="*/ 0 w 12"/>
                  <a:gd name="T9" fmla="*/ 0 h 88"/>
                  <a:gd name="T10" fmla="*/ 0 w 12"/>
                  <a:gd name="T11" fmla="*/ 1 h 88"/>
                  <a:gd name="T12" fmla="*/ 0 w 12"/>
                  <a:gd name="T13" fmla="*/ 2 h 88"/>
                  <a:gd name="T14" fmla="*/ 0 w 12"/>
                  <a:gd name="T15" fmla="*/ 3 h 88"/>
                  <a:gd name="T16" fmla="*/ 0 w 12"/>
                  <a:gd name="T17" fmla="*/ 3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88">
                    <a:moveTo>
                      <a:pt x="5" y="88"/>
                    </a:moveTo>
                    <a:lnTo>
                      <a:pt x="0" y="76"/>
                    </a:lnTo>
                    <a:lnTo>
                      <a:pt x="0" y="47"/>
                    </a:lnTo>
                    <a:lnTo>
                      <a:pt x="5" y="16"/>
                    </a:lnTo>
                    <a:lnTo>
                      <a:pt x="12" y="0"/>
                    </a:lnTo>
                    <a:lnTo>
                      <a:pt x="11" y="19"/>
                    </a:lnTo>
                    <a:lnTo>
                      <a:pt x="11" y="48"/>
                    </a:lnTo>
                    <a:lnTo>
                      <a:pt x="9" y="75"/>
                    </a:lnTo>
                    <a:lnTo>
                      <a:pt x="5" y="8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41" name="Freeform 182">
                <a:extLst>
                  <a:ext uri="{FF2B5EF4-FFF2-40B4-BE49-F238E27FC236}">
                    <a16:creationId xmlns:a16="http://schemas.microsoft.com/office/drawing/2014/main" xmlns="" id="{E2B1754C-8328-4561-9E50-7BF3FCE9B459}"/>
                  </a:ext>
                </a:extLst>
              </p:cNvPr>
              <p:cNvSpPr>
                <a:spLocks/>
              </p:cNvSpPr>
              <p:nvPr/>
            </p:nvSpPr>
            <p:spPr bwMode="auto">
              <a:xfrm>
                <a:off x="2188" y="1226"/>
                <a:ext cx="7" cy="27"/>
              </a:xfrm>
              <a:custGeom>
                <a:avLst/>
                <a:gdLst>
                  <a:gd name="T0" fmla="*/ 0 w 15"/>
                  <a:gd name="T1" fmla="*/ 2 h 54"/>
                  <a:gd name="T2" fmla="*/ 0 w 15"/>
                  <a:gd name="T3" fmla="*/ 2 h 54"/>
                  <a:gd name="T4" fmla="*/ 0 w 15"/>
                  <a:gd name="T5" fmla="*/ 1 h 54"/>
                  <a:gd name="T6" fmla="*/ 0 w 15"/>
                  <a:gd name="T7" fmla="*/ 1 h 54"/>
                  <a:gd name="T8" fmla="*/ 0 w 15"/>
                  <a:gd name="T9" fmla="*/ 0 h 54"/>
                  <a:gd name="T10" fmla="*/ 0 w 15"/>
                  <a:gd name="T11" fmla="*/ 1 h 54"/>
                  <a:gd name="T12" fmla="*/ 0 w 15"/>
                  <a:gd name="T13" fmla="*/ 2 h 54"/>
                  <a:gd name="T14" fmla="*/ 0 w 15"/>
                  <a:gd name="T15" fmla="*/ 2 h 54"/>
                  <a:gd name="T16" fmla="*/ 0 w 15"/>
                  <a:gd name="T17" fmla="*/ 2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54">
                    <a:moveTo>
                      <a:pt x="11" y="54"/>
                    </a:moveTo>
                    <a:lnTo>
                      <a:pt x="6" y="47"/>
                    </a:lnTo>
                    <a:lnTo>
                      <a:pt x="1" y="30"/>
                    </a:lnTo>
                    <a:lnTo>
                      <a:pt x="0" y="12"/>
                    </a:lnTo>
                    <a:lnTo>
                      <a:pt x="6" y="0"/>
                    </a:lnTo>
                    <a:lnTo>
                      <a:pt x="6" y="15"/>
                    </a:lnTo>
                    <a:lnTo>
                      <a:pt x="10" y="34"/>
                    </a:lnTo>
                    <a:lnTo>
                      <a:pt x="15" y="49"/>
                    </a:lnTo>
                    <a:lnTo>
                      <a:pt x="11"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42" name="Freeform 183">
                <a:extLst>
                  <a:ext uri="{FF2B5EF4-FFF2-40B4-BE49-F238E27FC236}">
                    <a16:creationId xmlns:a16="http://schemas.microsoft.com/office/drawing/2014/main" xmlns="" id="{47FA4889-4DB3-44CF-A68E-6FF124E88218}"/>
                  </a:ext>
                </a:extLst>
              </p:cNvPr>
              <p:cNvSpPr>
                <a:spLocks/>
              </p:cNvSpPr>
              <p:nvPr/>
            </p:nvSpPr>
            <p:spPr bwMode="auto">
              <a:xfrm>
                <a:off x="2059" y="1270"/>
                <a:ext cx="11" cy="27"/>
              </a:xfrm>
              <a:custGeom>
                <a:avLst/>
                <a:gdLst>
                  <a:gd name="T0" fmla="*/ 1 w 22"/>
                  <a:gd name="T1" fmla="*/ 0 h 54"/>
                  <a:gd name="T2" fmla="*/ 1 w 22"/>
                  <a:gd name="T3" fmla="*/ 1 h 54"/>
                  <a:gd name="T4" fmla="*/ 1 w 22"/>
                  <a:gd name="T5" fmla="*/ 1 h 54"/>
                  <a:gd name="T6" fmla="*/ 1 w 22"/>
                  <a:gd name="T7" fmla="*/ 2 h 54"/>
                  <a:gd name="T8" fmla="*/ 1 w 22"/>
                  <a:gd name="T9" fmla="*/ 2 h 54"/>
                  <a:gd name="T10" fmla="*/ 0 w 22"/>
                  <a:gd name="T11" fmla="*/ 2 h 54"/>
                  <a:gd name="T12" fmla="*/ 1 w 22"/>
                  <a:gd name="T13" fmla="*/ 1 h 54"/>
                  <a:gd name="T14" fmla="*/ 1 w 22"/>
                  <a:gd name="T15" fmla="*/ 1 h 54"/>
                  <a:gd name="T16" fmla="*/ 1 w 22"/>
                  <a:gd name="T17" fmla="*/ 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54">
                    <a:moveTo>
                      <a:pt x="22" y="0"/>
                    </a:moveTo>
                    <a:lnTo>
                      <a:pt x="21" y="11"/>
                    </a:lnTo>
                    <a:lnTo>
                      <a:pt x="17" y="31"/>
                    </a:lnTo>
                    <a:lnTo>
                      <a:pt x="12" y="48"/>
                    </a:lnTo>
                    <a:lnTo>
                      <a:pt x="3" y="54"/>
                    </a:lnTo>
                    <a:lnTo>
                      <a:pt x="0" y="45"/>
                    </a:lnTo>
                    <a:lnTo>
                      <a:pt x="6" y="29"/>
                    </a:lnTo>
                    <a:lnTo>
                      <a:pt x="15" y="13"/>
                    </a:lnTo>
                    <a:lnTo>
                      <a:pt x="2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43" name="Freeform 184">
                <a:extLst>
                  <a:ext uri="{FF2B5EF4-FFF2-40B4-BE49-F238E27FC236}">
                    <a16:creationId xmlns:a16="http://schemas.microsoft.com/office/drawing/2014/main" xmlns="" id="{111C2496-022F-431D-BBFF-DB8D8F3DCE74}"/>
                  </a:ext>
                </a:extLst>
              </p:cNvPr>
              <p:cNvSpPr>
                <a:spLocks/>
              </p:cNvSpPr>
              <p:nvPr/>
            </p:nvSpPr>
            <p:spPr bwMode="auto">
              <a:xfrm>
                <a:off x="2046" y="1268"/>
                <a:ext cx="26" cy="5"/>
              </a:xfrm>
              <a:custGeom>
                <a:avLst/>
                <a:gdLst>
                  <a:gd name="T0" fmla="*/ 2 w 51"/>
                  <a:gd name="T1" fmla="*/ 0 h 11"/>
                  <a:gd name="T2" fmla="*/ 2 w 51"/>
                  <a:gd name="T3" fmla="*/ 0 h 11"/>
                  <a:gd name="T4" fmla="*/ 2 w 51"/>
                  <a:gd name="T5" fmla="*/ 0 h 11"/>
                  <a:gd name="T6" fmla="*/ 2 w 51"/>
                  <a:gd name="T7" fmla="*/ 0 h 11"/>
                  <a:gd name="T8" fmla="*/ 1 w 51"/>
                  <a:gd name="T9" fmla="*/ 0 h 11"/>
                  <a:gd name="T10" fmla="*/ 1 w 51"/>
                  <a:gd name="T11" fmla="*/ 0 h 11"/>
                  <a:gd name="T12" fmla="*/ 1 w 51"/>
                  <a:gd name="T13" fmla="*/ 0 h 11"/>
                  <a:gd name="T14" fmla="*/ 1 w 51"/>
                  <a:gd name="T15" fmla="*/ 0 h 11"/>
                  <a:gd name="T16" fmla="*/ 0 w 51"/>
                  <a:gd name="T17" fmla="*/ 0 h 11"/>
                  <a:gd name="T18" fmla="*/ 1 w 51"/>
                  <a:gd name="T19" fmla="*/ 0 h 11"/>
                  <a:gd name="T20" fmla="*/ 1 w 51"/>
                  <a:gd name="T21" fmla="*/ 0 h 11"/>
                  <a:gd name="T22" fmla="*/ 1 w 51"/>
                  <a:gd name="T23" fmla="*/ 0 h 11"/>
                  <a:gd name="T24" fmla="*/ 1 w 51"/>
                  <a:gd name="T25" fmla="*/ 0 h 11"/>
                  <a:gd name="T26" fmla="*/ 1 w 51"/>
                  <a:gd name="T27" fmla="*/ 0 h 11"/>
                  <a:gd name="T28" fmla="*/ 2 w 51"/>
                  <a:gd name="T29" fmla="*/ 0 h 11"/>
                  <a:gd name="T30" fmla="*/ 2 w 51"/>
                  <a:gd name="T31" fmla="*/ 0 h 11"/>
                  <a:gd name="T32" fmla="*/ 2 w 51"/>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11">
                    <a:moveTo>
                      <a:pt x="51" y="3"/>
                    </a:moveTo>
                    <a:lnTo>
                      <a:pt x="48" y="3"/>
                    </a:lnTo>
                    <a:lnTo>
                      <a:pt x="41" y="1"/>
                    </a:lnTo>
                    <a:lnTo>
                      <a:pt x="33" y="1"/>
                    </a:lnTo>
                    <a:lnTo>
                      <a:pt x="24" y="0"/>
                    </a:lnTo>
                    <a:lnTo>
                      <a:pt x="15" y="0"/>
                    </a:lnTo>
                    <a:lnTo>
                      <a:pt x="8" y="0"/>
                    </a:lnTo>
                    <a:lnTo>
                      <a:pt x="2" y="3"/>
                    </a:lnTo>
                    <a:lnTo>
                      <a:pt x="0" y="6"/>
                    </a:lnTo>
                    <a:lnTo>
                      <a:pt x="1" y="10"/>
                    </a:lnTo>
                    <a:lnTo>
                      <a:pt x="5" y="11"/>
                    </a:lnTo>
                    <a:lnTo>
                      <a:pt x="12" y="11"/>
                    </a:lnTo>
                    <a:lnTo>
                      <a:pt x="20" y="10"/>
                    </a:lnTo>
                    <a:lnTo>
                      <a:pt x="29" y="8"/>
                    </a:lnTo>
                    <a:lnTo>
                      <a:pt x="39" y="6"/>
                    </a:lnTo>
                    <a:lnTo>
                      <a:pt x="46" y="4"/>
                    </a:lnTo>
                    <a:lnTo>
                      <a:pt x="51"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44" name="Freeform 185">
                <a:extLst>
                  <a:ext uri="{FF2B5EF4-FFF2-40B4-BE49-F238E27FC236}">
                    <a16:creationId xmlns:a16="http://schemas.microsoft.com/office/drawing/2014/main" xmlns="" id="{83670408-3DBD-4F5A-ADD3-DC2B680FE26E}"/>
                  </a:ext>
                </a:extLst>
              </p:cNvPr>
              <p:cNvSpPr>
                <a:spLocks/>
              </p:cNvSpPr>
              <p:nvPr/>
            </p:nvSpPr>
            <p:spPr bwMode="auto">
              <a:xfrm>
                <a:off x="2042" y="1278"/>
                <a:ext cx="22" cy="16"/>
              </a:xfrm>
              <a:custGeom>
                <a:avLst/>
                <a:gdLst>
                  <a:gd name="T0" fmla="*/ 2 w 44"/>
                  <a:gd name="T1" fmla="*/ 0 h 32"/>
                  <a:gd name="T2" fmla="*/ 2 w 44"/>
                  <a:gd name="T3" fmla="*/ 1 h 32"/>
                  <a:gd name="T4" fmla="*/ 2 w 44"/>
                  <a:gd name="T5" fmla="*/ 1 h 32"/>
                  <a:gd name="T6" fmla="*/ 1 w 44"/>
                  <a:gd name="T7" fmla="*/ 1 h 32"/>
                  <a:gd name="T8" fmla="*/ 1 w 44"/>
                  <a:gd name="T9" fmla="*/ 1 h 32"/>
                  <a:gd name="T10" fmla="*/ 1 w 44"/>
                  <a:gd name="T11" fmla="*/ 1 h 32"/>
                  <a:gd name="T12" fmla="*/ 1 w 44"/>
                  <a:gd name="T13" fmla="*/ 1 h 32"/>
                  <a:gd name="T14" fmla="*/ 0 w 44"/>
                  <a:gd name="T15" fmla="*/ 1 h 32"/>
                  <a:gd name="T16" fmla="*/ 0 w 44"/>
                  <a:gd name="T17" fmla="*/ 1 h 32"/>
                  <a:gd name="T18" fmla="*/ 1 w 44"/>
                  <a:gd name="T19" fmla="*/ 1 h 32"/>
                  <a:gd name="T20" fmla="*/ 1 w 44"/>
                  <a:gd name="T21" fmla="*/ 1 h 32"/>
                  <a:gd name="T22" fmla="*/ 1 w 44"/>
                  <a:gd name="T23" fmla="*/ 1 h 32"/>
                  <a:gd name="T24" fmla="*/ 1 w 44"/>
                  <a:gd name="T25" fmla="*/ 1 h 32"/>
                  <a:gd name="T26" fmla="*/ 1 w 44"/>
                  <a:gd name="T27" fmla="*/ 1 h 32"/>
                  <a:gd name="T28" fmla="*/ 2 w 44"/>
                  <a:gd name="T29" fmla="*/ 1 h 32"/>
                  <a:gd name="T30" fmla="*/ 2 w 44"/>
                  <a:gd name="T31" fmla="*/ 1 h 32"/>
                  <a:gd name="T32" fmla="*/ 2 w 44"/>
                  <a:gd name="T33" fmla="*/ 0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32">
                    <a:moveTo>
                      <a:pt x="44" y="0"/>
                    </a:moveTo>
                    <a:lnTo>
                      <a:pt x="41" y="2"/>
                    </a:lnTo>
                    <a:lnTo>
                      <a:pt x="35" y="5"/>
                    </a:lnTo>
                    <a:lnTo>
                      <a:pt x="28" y="8"/>
                    </a:lnTo>
                    <a:lnTo>
                      <a:pt x="19" y="12"/>
                    </a:lnTo>
                    <a:lnTo>
                      <a:pt x="11" y="16"/>
                    </a:lnTo>
                    <a:lnTo>
                      <a:pt x="5" y="21"/>
                    </a:lnTo>
                    <a:lnTo>
                      <a:pt x="0" y="25"/>
                    </a:lnTo>
                    <a:lnTo>
                      <a:pt x="0" y="30"/>
                    </a:lnTo>
                    <a:lnTo>
                      <a:pt x="3" y="32"/>
                    </a:lnTo>
                    <a:lnTo>
                      <a:pt x="9" y="31"/>
                    </a:lnTo>
                    <a:lnTo>
                      <a:pt x="14" y="28"/>
                    </a:lnTo>
                    <a:lnTo>
                      <a:pt x="21" y="22"/>
                    </a:lnTo>
                    <a:lnTo>
                      <a:pt x="28" y="16"/>
                    </a:lnTo>
                    <a:lnTo>
                      <a:pt x="35" y="9"/>
                    </a:lnTo>
                    <a:lnTo>
                      <a:pt x="41" y="5"/>
                    </a:lnTo>
                    <a:lnTo>
                      <a:pt x="4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45" name="Freeform 186">
                <a:extLst>
                  <a:ext uri="{FF2B5EF4-FFF2-40B4-BE49-F238E27FC236}">
                    <a16:creationId xmlns:a16="http://schemas.microsoft.com/office/drawing/2014/main" xmlns="" id="{6BD9DB26-623C-4D58-8D3D-3EA6754D9619}"/>
                  </a:ext>
                </a:extLst>
              </p:cNvPr>
              <p:cNvSpPr>
                <a:spLocks/>
              </p:cNvSpPr>
              <p:nvPr/>
            </p:nvSpPr>
            <p:spPr bwMode="auto">
              <a:xfrm>
                <a:off x="2186" y="1194"/>
                <a:ext cx="7" cy="34"/>
              </a:xfrm>
              <a:custGeom>
                <a:avLst/>
                <a:gdLst>
                  <a:gd name="T0" fmla="*/ 1 w 14"/>
                  <a:gd name="T1" fmla="*/ 3 h 68"/>
                  <a:gd name="T2" fmla="*/ 1 w 14"/>
                  <a:gd name="T3" fmla="*/ 2 h 68"/>
                  <a:gd name="T4" fmla="*/ 0 w 14"/>
                  <a:gd name="T5" fmla="*/ 1 h 68"/>
                  <a:gd name="T6" fmla="*/ 1 w 14"/>
                  <a:gd name="T7" fmla="*/ 1 h 68"/>
                  <a:gd name="T8" fmla="*/ 1 w 14"/>
                  <a:gd name="T9" fmla="*/ 0 h 68"/>
                  <a:gd name="T10" fmla="*/ 1 w 14"/>
                  <a:gd name="T11" fmla="*/ 1 h 68"/>
                  <a:gd name="T12" fmla="*/ 1 w 14"/>
                  <a:gd name="T13" fmla="*/ 1 h 68"/>
                  <a:gd name="T14" fmla="*/ 1 w 14"/>
                  <a:gd name="T15" fmla="*/ 2 h 68"/>
                  <a:gd name="T16" fmla="*/ 1 w 14"/>
                  <a:gd name="T17" fmla="*/ 3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68">
                    <a:moveTo>
                      <a:pt x="12" y="68"/>
                    </a:moveTo>
                    <a:lnTo>
                      <a:pt x="4" y="52"/>
                    </a:lnTo>
                    <a:lnTo>
                      <a:pt x="0" y="30"/>
                    </a:lnTo>
                    <a:lnTo>
                      <a:pt x="1" y="10"/>
                    </a:lnTo>
                    <a:lnTo>
                      <a:pt x="8" y="0"/>
                    </a:lnTo>
                    <a:lnTo>
                      <a:pt x="14" y="7"/>
                    </a:lnTo>
                    <a:lnTo>
                      <a:pt x="14" y="26"/>
                    </a:lnTo>
                    <a:lnTo>
                      <a:pt x="12" y="49"/>
                    </a:lnTo>
                    <a:lnTo>
                      <a:pt x="12"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46" name="Freeform 187">
                <a:extLst>
                  <a:ext uri="{FF2B5EF4-FFF2-40B4-BE49-F238E27FC236}">
                    <a16:creationId xmlns:a16="http://schemas.microsoft.com/office/drawing/2014/main" xmlns="" id="{DB72E612-6B95-47D0-AB75-E3DE5B9274D5}"/>
                  </a:ext>
                </a:extLst>
              </p:cNvPr>
              <p:cNvSpPr>
                <a:spLocks/>
              </p:cNvSpPr>
              <p:nvPr/>
            </p:nvSpPr>
            <p:spPr bwMode="auto">
              <a:xfrm>
                <a:off x="2205" y="1201"/>
                <a:ext cx="13" cy="33"/>
              </a:xfrm>
              <a:custGeom>
                <a:avLst/>
                <a:gdLst>
                  <a:gd name="T0" fmla="*/ 0 w 28"/>
                  <a:gd name="T1" fmla="*/ 3 h 64"/>
                  <a:gd name="T2" fmla="*/ 0 w 28"/>
                  <a:gd name="T3" fmla="*/ 2 h 64"/>
                  <a:gd name="T4" fmla="*/ 0 w 28"/>
                  <a:gd name="T5" fmla="*/ 1 h 64"/>
                  <a:gd name="T6" fmla="*/ 0 w 28"/>
                  <a:gd name="T7" fmla="*/ 1 h 64"/>
                  <a:gd name="T8" fmla="*/ 0 w 28"/>
                  <a:gd name="T9" fmla="*/ 0 h 64"/>
                  <a:gd name="T10" fmla="*/ 0 w 28"/>
                  <a:gd name="T11" fmla="*/ 1 h 64"/>
                  <a:gd name="T12" fmla="*/ 0 w 28"/>
                  <a:gd name="T13" fmla="*/ 1 h 64"/>
                  <a:gd name="T14" fmla="*/ 0 w 28"/>
                  <a:gd name="T15" fmla="*/ 1 h 64"/>
                  <a:gd name="T16" fmla="*/ 0 w 28"/>
                  <a:gd name="T17" fmla="*/ 1 h 64"/>
                  <a:gd name="T18" fmla="*/ 0 w 28"/>
                  <a:gd name="T19" fmla="*/ 2 h 64"/>
                  <a:gd name="T20" fmla="*/ 0 w 28"/>
                  <a:gd name="T21" fmla="*/ 2 h 64"/>
                  <a:gd name="T22" fmla="*/ 0 w 28"/>
                  <a:gd name="T23" fmla="*/ 2 h 64"/>
                  <a:gd name="T24" fmla="*/ 0 w 28"/>
                  <a:gd name="T25" fmla="*/ 3 h 6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8" h="64">
                    <a:moveTo>
                      <a:pt x="0" y="64"/>
                    </a:moveTo>
                    <a:lnTo>
                      <a:pt x="3" y="49"/>
                    </a:lnTo>
                    <a:lnTo>
                      <a:pt x="8" y="27"/>
                    </a:lnTo>
                    <a:lnTo>
                      <a:pt x="15" y="9"/>
                    </a:lnTo>
                    <a:lnTo>
                      <a:pt x="24" y="0"/>
                    </a:lnTo>
                    <a:lnTo>
                      <a:pt x="28" y="2"/>
                    </a:lnTo>
                    <a:lnTo>
                      <a:pt x="27" y="9"/>
                    </a:lnTo>
                    <a:lnTo>
                      <a:pt x="24" y="18"/>
                    </a:lnTo>
                    <a:lnTo>
                      <a:pt x="20" y="30"/>
                    </a:lnTo>
                    <a:lnTo>
                      <a:pt x="14" y="41"/>
                    </a:lnTo>
                    <a:lnTo>
                      <a:pt x="8" y="52"/>
                    </a:lnTo>
                    <a:lnTo>
                      <a:pt x="4" y="60"/>
                    </a:lnTo>
                    <a:lnTo>
                      <a:pt x="0" y="6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47" name="Freeform 188">
                <a:extLst>
                  <a:ext uri="{FF2B5EF4-FFF2-40B4-BE49-F238E27FC236}">
                    <a16:creationId xmlns:a16="http://schemas.microsoft.com/office/drawing/2014/main" xmlns="" id="{3DE5C913-F303-4E38-8BBE-141BE4EAF732}"/>
                  </a:ext>
                </a:extLst>
              </p:cNvPr>
              <p:cNvSpPr>
                <a:spLocks/>
              </p:cNvSpPr>
              <p:nvPr/>
            </p:nvSpPr>
            <p:spPr bwMode="auto">
              <a:xfrm>
                <a:off x="2173" y="1194"/>
                <a:ext cx="7" cy="31"/>
              </a:xfrm>
              <a:custGeom>
                <a:avLst/>
                <a:gdLst>
                  <a:gd name="T0" fmla="*/ 0 w 15"/>
                  <a:gd name="T1" fmla="*/ 2 h 62"/>
                  <a:gd name="T2" fmla="*/ 0 w 15"/>
                  <a:gd name="T3" fmla="*/ 2 h 62"/>
                  <a:gd name="T4" fmla="*/ 0 w 15"/>
                  <a:gd name="T5" fmla="*/ 2 h 62"/>
                  <a:gd name="T6" fmla="*/ 0 w 15"/>
                  <a:gd name="T7" fmla="*/ 1 h 62"/>
                  <a:gd name="T8" fmla="*/ 0 w 15"/>
                  <a:gd name="T9" fmla="*/ 0 h 62"/>
                  <a:gd name="T10" fmla="*/ 0 w 15"/>
                  <a:gd name="T11" fmla="*/ 1 h 62"/>
                  <a:gd name="T12" fmla="*/ 0 w 15"/>
                  <a:gd name="T13" fmla="*/ 1 h 62"/>
                  <a:gd name="T14" fmla="*/ 0 w 15"/>
                  <a:gd name="T15" fmla="*/ 2 h 62"/>
                  <a:gd name="T16" fmla="*/ 0 w 15"/>
                  <a:gd name="T17" fmla="*/ 2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62">
                    <a:moveTo>
                      <a:pt x="15" y="62"/>
                    </a:moveTo>
                    <a:lnTo>
                      <a:pt x="6" y="54"/>
                    </a:lnTo>
                    <a:lnTo>
                      <a:pt x="0" y="34"/>
                    </a:lnTo>
                    <a:lnTo>
                      <a:pt x="0" y="12"/>
                    </a:lnTo>
                    <a:lnTo>
                      <a:pt x="6" y="0"/>
                    </a:lnTo>
                    <a:lnTo>
                      <a:pt x="12" y="3"/>
                    </a:lnTo>
                    <a:lnTo>
                      <a:pt x="14" y="21"/>
                    </a:lnTo>
                    <a:lnTo>
                      <a:pt x="14" y="44"/>
                    </a:lnTo>
                    <a:lnTo>
                      <a:pt x="15" y="6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48" name="Freeform 189">
                <a:extLst>
                  <a:ext uri="{FF2B5EF4-FFF2-40B4-BE49-F238E27FC236}">
                    <a16:creationId xmlns:a16="http://schemas.microsoft.com/office/drawing/2014/main" xmlns="" id="{B418DD46-DBFB-4919-BEF7-CCCBF62F575B}"/>
                  </a:ext>
                </a:extLst>
              </p:cNvPr>
              <p:cNvSpPr>
                <a:spLocks/>
              </p:cNvSpPr>
              <p:nvPr/>
            </p:nvSpPr>
            <p:spPr bwMode="auto">
              <a:xfrm>
                <a:off x="2159" y="1192"/>
                <a:ext cx="10" cy="33"/>
              </a:xfrm>
              <a:custGeom>
                <a:avLst/>
                <a:gdLst>
                  <a:gd name="T0" fmla="*/ 1 w 20"/>
                  <a:gd name="T1" fmla="*/ 2 h 67"/>
                  <a:gd name="T2" fmla="*/ 1 w 20"/>
                  <a:gd name="T3" fmla="*/ 1 h 67"/>
                  <a:gd name="T4" fmla="*/ 1 w 20"/>
                  <a:gd name="T5" fmla="*/ 1 h 67"/>
                  <a:gd name="T6" fmla="*/ 0 w 20"/>
                  <a:gd name="T7" fmla="*/ 0 h 67"/>
                  <a:gd name="T8" fmla="*/ 1 w 20"/>
                  <a:gd name="T9" fmla="*/ 0 h 67"/>
                  <a:gd name="T10" fmla="*/ 1 w 20"/>
                  <a:gd name="T11" fmla="*/ 0 h 67"/>
                  <a:gd name="T12" fmla="*/ 1 w 20"/>
                  <a:gd name="T13" fmla="*/ 0 h 67"/>
                  <a:gd name="T14" fmla="*/ 1 w 20"/>
                  <a:gd name="T15" fmla="*/ 1 h 67"/>
                  <a:gd name="T16" fmla="*/ 1 w 20"/>
                  <a:gd name="T17" fmla="*/ 2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67">
                    <a:moveTo>
                      <a:pt x="20" y="67"/>
                    </a:moveTo>
                    <a:lnTo>
                      <a:pt x="10" y="54"/>
                    </a:lnTo>
                    <a:lnTo>
                      <a:pt x="3" y="34"/>
                    </a:lnTo>
                    <a:lnTo>
                      <a:pt x="0" y="13"/>
                    </a:lnTo>
                    <a:lnTo>
                      <a:pt x="4" y="0"/>
                    </a:lnTo>
                    <a:lnTo>
                      <a:pt x="10" y="5"/>
                    </a:lnTo>
                    <a:lnTo>
                      <a:pt x="12" y="22"/>
                    </a:lnTo>
                    <a:lnTo>
                      <a:pt x="15" y="45"/>
                    </a:lnTo>
                    <a:lnTo>
                      <a:pt x="20" y="6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49" name="Freeform 190">
                <a:extLst>
                  <a:ext uri="{FF2B5EF4-FFF2-40B4-BE49-F238E27FC236}">
                    <a16:creationId xmlns:a16="http://schemas.microsoft.com/office/drawing/2014/main" xmlns="" id="{D7A7B427-0ECB-4EE2-B2AD-73218810E6E4}"/>
                  </a:ext>
                </a:extLst>
              </p:cNvPr>
              <p:cNvSpPr>
                <a:spLocks/>
              </p:cNvSpPr>
              <p:nvPr/>
            </p:nvSpPr>
            <p:spPr bwMode="auto">
              <a:xfrm>
                <a:off x="2145" y="1194"/>
                <a:ext cx="14" cy="32"/>
              </a:xfrm>
              <a:custGeom>
                <a:avLst/>
                <a:gdLst>
                  <a:gd name="T0" fmla="*/ 1 w 27"/>
                  <a:gd name="T1" fmla="*/ 2 h 64"/>
                  <a:gd name="T2" fmla="*/ 1 w 27"/>
                  <a:gd name="T3" fmla="*/ 2 h 64"/>
                  <a:gd name="T4" fmla="*/ 1 w 27"/>
                  <a:gd name="T5" fmla="*/ 2 h 64"/>
                  <a:gd name="T6" fmla="*/ 1 w 27"/>
                  <a:gd name="T7" fmla="*/ 2 h 64"/>
                  <a:gd name="T8" fmla="*/ 1 w 27"/>
                  <a:gd name="T9" fmla="*/ 1 h 64"/>
                  <a:gd name="T10" fmla="*/ 1 w 27"/>
                  <a:gd name="T11" fmla="*/ 1 h 64"/>
                  <a:gd name="T12" fmla="*/ 0 w 27"/>
                  <a:gd name="T13" fmla="*/ 1 h 64"/>
                  <a:gd name="T14" fmla="*/ 1 w 27"/>
                  <a:gd name="T15" fmla="*/ 1 h 64"/>
                  <a:gd name="T16" fmla="*/ 1 w 27"/>
                  <a:gd name="T17" fmla="*/ 0 h 64"/>
                  <a:gd name="T18" fmla="*/ 1 w 27"/>
                  <a:gd name="T19" fmla="*/ 1 h 64"/>
                  <a:gd name="T20" fmla="*/ 1 w 27"/>
                  <a:gd name="T21" fmla="*/ 1 h 64"/>
                  <a:gd name="T22" fmla="*/ 1 w 27"/>
                  <a:gd name="T23" fmla="*/ 2 h 64"/>
                  <a:gd name="T24" fmla="*/ 1 w 27"/>
                  <a:gd name="T25" fmla="*/ 2 h 6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64">
                    <a:moveTo>
                      <a:pt x="27" y="64"/>
                    </a:moveTo>
                    <a:lnTo>
                      <a:pt x="20" y="59"/>
                    </a:lnTo>
                    <a:lnTo>
                      <a:pt x="15" y="51"/>
                    </a:lnTo>
                    <a:lnTo>
                      <a:pt x="9" y="40"/>
                    </a:lnTo>
                    <a:lnTo>
                      <a:pt x="5" y="30"/>
                    </a:lnTo>
                    <a:lnTo>
                      <a:pt x="2" y="19"/>
                    </a:lnTo>
                    <a:lnTo>
                      <a:pt x="0" y="10"/>
                    </a:lnTo>
                    <a:lnTo>
                      <a:pt x="1" y="3"/>
                    </a:lnTo>
                    <a:lnTo>
                      <a:pt x="3" y="0"/>
                    </a:lnTo>
                    <a:lnTo>
                      <a:pt x="10" y="6"/>
                    </a:lnTo>
                    <a:lnTo>
                      <a:pt x="16" y="24"/>
                    </a:lnTo>
                    <a:lnTo>
                      <a:pt x="22" y="46"/>
                    </a:lnTo>
                    <a:lnTo>
                      <a:pt x="27" y="6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50" name="Freeform 191">
                <a:extLst>
                  <a:ext uri="{FF2B5EF4-FFF2-40B4-BE49-F238E27FC236}">
                    <a16:creationId xmlns:a16="http://schemas.microsoft.com/office/drawing/2014/main" xmlns="" id="{AD3DB42D-FB93-4204-8ABA-E1684F4F122C}"/>
                  </a:ext>
                </a:extLst>
              </p:cNvPr>
              <p:cNvSpPr>
                <a:spLocks/>
              </p:cNvSpPr>
              <p:nvPr/>
            </p:nvSpPr>
            <p:spPr bwMode="auto">
              <a:xfrm>
                <a:off x="2127" y="1196"/>
                <a:ext cx="20" cy="32"/>
              </a:xfrm>
              <a:custGeom>
                <a:avLst/>
                <a:gdLst>
                  <a:gd name="T0" fmla="*/ 2 w 40"/>
                  <a:gd name="T1" fmla="*/ 2 h 66"/>
                  <a:gd name="T2" fmla="*/ 2 w 40"/>
                  <a:gd name="T3" fmla="*/ 1 h 66"/>
                  <a:gd name="T4" fmla="*/ 1 w 40"/>
                  <a:gd name="T5" fmla="*/ 1 h 66"/>
                  <a:gd name="T6" fmla="*/ 1 w 40"/>
                  <a:gd name="T7" fmla="*/ 1 h 66"/>
                  <a:gd name="T8" fmla="*/ 1 w 40"/>
                  <a:gd name="T9" fmla="*/ 0 h 66"/>
                  <a:gd name="T10" fmla="*/ 1 w 40"/>
                  <a:gd name="T11" fmla="*/ 0 h 66"/>
                  <a:gd name="T12" fmla="*/ 1 w 40"/>
                  <a:gd name="T13" fmla="*/ 0 h 66"/>
                  <a:gd name="T14" fmla="*/ 0 w 40"/>
                  <a:gd name="T15" fmla="*/ 0 h 66"/>
                  <a:gd name="T16" fmla="*/ 1 w 40"/>
                  <a:gd name="T17" fmla="*/ 0 h 66"/>
                  <a:gd name="T18" fmla="*/ 1 w 40"/>
                  <a:gd name="T19" fmla="*/ 0 h 66"/>
                  <a:gd name="T20" fmla="*/ 1 w 40"/>
                  <a:gd name="T21" fmla="*/ 0 h 66"/>
                  <a:gd name="T22" fmla="*/ 1 w 40"/>
                  <a:gd name="T23" fmla="*/ 0 h 66"/>
                  <a:gd name="T24" fmla="*/ 1 w 40"/>
                  <a:gd name="T25" fmla="*/ 0 h 66"/>
                  <a:gd name="T26" fmla="*/ 1 w 40"/>
                  <a:gd name="T27" fmla="*/ 1 h 66"/>
                  <a:gd name="T28" fmla="*/ 1 w 40"/>
                  <a:gd name="T29" fmla="*/ 1 h 66"/>
                  <a:gd name="T30" fmla="*/ 2 w 40"/>
                  <a:gd name="T31" fmla="*/ 1 h 66"/>
                  <a:gd name="T32" fmla="*/ 2 w 40"/>
                  <a:gd name="T33" fmla="*/ 2 h 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66">
                    <a:moveTo>
                      <a:pt x="40" y="66"/>
                    </a:moveTo>
                    <a:lnTo>
                      <a:pt x="33" y="59"/>
                    </a:lnTo>
                    <a:lnTo>
                      <a:pt x="26" y="51"/>
                    </a:lnTo>
                    <a:lnTo>
                      <a:pt x="18" y="41"/>
                    </a:lnTo>
                    <a:lnTo>
                      <a:pt x="11" y="30"/>
                    </a:lnTo>
                    <a:lnTo>
                      <a:pt x="4" y="21"/>
                    </a:lnTo>
                    <a:lnTo>
                      <a:pt x="1" y="12"/>
                    </a:lnTo>
                    <a:lnTo>
                      <a:pt x="0" y="5"/>
                    </a:lnTo>
                    <a:lnTo>
                      <a:pt x="3" y="0"/>
                    </a:lnTo>
                    <a:lnTo>
                      <a:pt x="8" y="0"/>
                    </a:lnTo>
                    <a:lnTo>
                      <a:pt x="14" y="6"/>
                    </a:lnTo>
                    <a:lnTo>
                      <a:pt x="18" y="15"/>
                    </a:lnTo>
                    <a:lnTo>
                      <a:pt x="24" y="26"/>
                    </a:lnTo>
                    <a:lnTo>
                      <a:pt x="29" y="38"/>
                    </a:lnTo>
                    <a:lnTo>
                      <a:pt x="32" y="50"/>
                    </a:lnTo>
                    <a:lnTo>
                      <a:pt x="37" y="59"/>
                    </a:lnTo>
                    <a:lnTo>
                      <a:pt x="40" y="6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51" name="Freeform 192">
                <a:extLst>
                  <a:ext uri="{FF2B5EF4-FFF2-40B4-BE49-F238E27FC236}">
                    <a16:creationId xmlns:a16="http://schemas.microsoft.com/office/drawing/2014/main" xmlns="" id="{5F7C3F81-E579-4F7E-BE35-6B036981C49A}"/>
                  </a:ext>
                </a:extLst>
              </p:cNvPr>
              <p:cNvSpPr>
                <a:spLocks/>
              </p:cNvSpPr>
              <p:nvPr/>
            </p:nvSpPr>
            <p:spPr bwMode="auto">
              <a:xfrm>
                <a:off x="2106" y="1201"/>
                <a:ext cx="27" cy="33"/>
              </a:xfrm>
              <a:custGeom>
                <a:avLst/>
                <a:gdLst>
                  <a:gd name="T0" fmla="*/ 1 w 56"/>
                  <a:gd name="T1" fmla="*/ 3 h 65"/>
                  <a:gd name="T2" fmla="*/ 1 w 56"/>
                  <a:gd name="T3" fmla="*/ 2 h 65"/>
                  <a:gd name="T4" fmla="*/ 1 w 56"/>
                  <a:gd name="T5" fmla="*/ 2 h 65"/>
                  <a:gd name="T6" fmla="*/ 0 w 56"/>
                  <a:gd name="T7" fmla="*/ 2 h 65"/>
                  <a:gd name="T8" fmla="*/ 0 w 56"/>
                  <a:gd name="T9" fmla="*/ 1 h 65"/>
                  <a:gd name="T10" fmla="*/ 0 w 56"/>
                  <a:gd name="T11" fmla="*/ 1 h 65"/>
                  <a:gd name="T12" fmla="*/ 0 w 56"/>
                  <a:gd name="T13" fmla="*/ 1 h 65"/>
                  <a:gd name="T14" fmla="*/ 0 w 56"/>
                  <a:gd name="T15" fmla="*/ 1 h 65"/>
                  <a:gd name="T16" fmla="*/ 0 w 56"/>
                  <a:gd name="T17" fmla="*/ 0 h 65"/>
                  <a:gd name="T18" fmla="*/ 0 w 56"/>
                  <a:gd name="T19" fmla="*/ 1 h 65"/>
                  <a:gd name="T20" fmla="*/ 0 w 56"/>
                  <a:gd name="T21" fmla="*/ 1 h 65"/>
                  <a:gd name="T22" fmla="*/ 0 w 56"/>
                  <a:gd name="T23" fmla="*/ 1 h 65"/>
                  <a:gd name="T24" fmla="*/ 1 w 56"/>
                  <a:gd name="T25" fmla="*/ 1 h 65"/>
                  <a:gd name="T26" fmla="*/ 1 w 56"/>
                  <a:gd name="T27" fmla="*/ 2 h 65"/>
                  <a:gd name="T28" fmla="*/ 1 w 56"/>
                  <a:gd name="T29" fmla="*/ 2 h 65"/>
                  <a:gd name="T30" fmla="*/ 1 w 56"/>
                  <a:gd name="T31" fmla="*/ 2 h 65"/>
                  <a:gd name="T32" fmla="*/ 1 w 56"/>
                  <a:gd name="T33" fmla="*/ 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65">
                    <a:moveTo>
                      <a:pt x="56" y="65"/>
                    </a:moveTo>
                    <a:lnTo>
                      <a:pt x="49" y="60"/>
                    </a:lnTo>
                    <a:lnTo>
                      <a:pt x="39" y="52"/>
                    </a:lnTo>
                    <a:lnTo>
                      <a:pt x="29" y="41"/>
                    </a:lnTo>
                    <a:lnTo>
                      <a:pt x="19" y="31"/>
                    </a:lnTo>
                    <a:lnTo>
                      <a:pt x="9" y="19"/>
                    </a:lnTo>
                    <a:lnTo>
                      <a:pt x="3" y="10"/>
                    </a:lnTo>
                    <a:lnTo>
                      <a:pt x="0" y="3"/>
                    </a:lnTo>
                    <a:lnTo>
                      <a:pt x="3" y="0"/>
                    </a:lnTo>
                    <a:lnTo>
                      <a:pt x="8" y="1"/>
                    </a:lnTo>
                    <a:lnTo>
                      <a:pt x="16" y="8"/>
                    </a:lnTo>
                    <a:lnTo>
                      <a:pt x="24" y="17"/>
                    </a:lnTo>
                    <a:lnTo>
                      <a:pt x="33" y="29"/>
                    </a:lnTo>
                    <a:lnTo>
                      <a:pt x="39" y="41"/>
                    </a:lnTo>
                    <a:lnTo>
                      <a:pt x="46" y="52"/>
                    </a:lnTo>
                    <a:lnTo>
                      <a:pt x="52" y="61"/>
                    </a:lnTo>
                    <a:lnTo>
                      <a:pt x="56" y="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52" name="Freeform 193">
                <a:extLst>
                  <a:ext uri="{FF2B5EF4-FFF2-40B4-BE49-F238E27FC236}">
                    <a16:creationId xmlns:a16="http://schemas.microsoft.com/office/drawing/2014/main" xmlns="" id="{4E101FC4-2F92-4DDE-853D-152A849F6AB5}"/>
                  </a:ext>
                </a:extLst>
              </p:cNvPr>
              <p:cNvSpPr>
                <a:spLocks/>
              </p:cNvSpPr>
              <p:nvPr/>
            </p:nvSpPr>
            <p:spPr bwMode="auto">
              <a:xfrm>
                <a:off x="2085" y="1206"/>
                <a:ext cx="32" cy="34"/>
              </a:xfrm>
              <a:custGeom>
                <a:avLst/>
                <a:gdLst>
                  <a:gd name="T0" fmla="*/ 2 w 63"/>
                  <a:gd name="T1" fmla="*/ 3 h 68"/>
                  <a:gd name="T2" fmla="*/ 2 w 63"/>
                  <a:gd name="T3" fmla="*/ 2 h 68"/>
                  <a:gd name="T4" fmla="*/ 2 w 63"/>
                  <a:gd name="T5" fmla="*/ 2 h 68"/>
                  <a:gd name="T6" fmla="*/ 2 w 63"/>
                  <a:gd name="T7" fmla="*/ 2 h 68"/>
                  <a:gd name="T8" fmla="*/ 1 w 63"/>
                  <a:gd name="T9" fmla="*/ 2 h 68"/>
                  <a:gd name="T10" fmla="*/ 1 w 63"/>
                  <a:gd name="T11" fmla="*/ 1 h 68"/>
                  <a:gd name="T12" fmla="*/ 1 w 63"/>
                  <a:gd name="T13" fmla="*/ 1 h 68"/>
                  <a:gd name="T14" fmla="*/ 0 w 63"/>
                  <a:gd name="T15" fmla="*/ 1 h 68"/>
                  <a:gd name="T16" fmla="*/ 1 w 63"/>
                  <a:gd name="T17" fmla="*/ 0 h 68"/>
                  <a:gd name="T18" fmla="*/ 1 w 63"/>
                  <a:gd name="T19" fmla="*/ 0 h 68"/>
                  <a:gd name="T20" fmla="*/ 1 w 63"/>
                  <a:gd name="T21" fmla="*/ 1 h 68"/>
                  <a:gd name="T22" fmla="*/ 1 w 63"/>
                  <a:gd name="T23" fmla="*/ 1 h 68"/>
                  <a:gd name="T24" fmla="*/ 2 w 63"/>
                  <a:gd name="T25" fmla="*/ 1 h 68"/>
                  <a:gd name="T26" fmla="*/ 2 w 63"/>
                  <a:gd name="T27" fmla="*/ 2 h 68"/>
                  <a:gd name="T28" fmla="*/ 2 w 63"/>
                  <a:gd name="T29" fmla="*/ 2 h 68"/>
                  <a:gd name="T30" fmla="*/ 2 w 63"/>
                  <a:gd name="T31" fmla="*/ 2 h 68"/>
                  <a:gd name="T32" fmla="*/ 2 w 63"/>
                  <a:gd name="T33" fmla="*/ 3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68">
                    <a:moveTo>
                      <a:pt x="63" y="68"/>
                    </a:moveTo>
                    <a:lnTo>
                      <a:pt x="55" y="63"/>
                    </a:lnTo>
                    <a:lnTo>
                      <a:pt x="46" y="55"/>
                    </a:lnTo>
                    <a:lnTo>
                      <a:pt x="33" y="46"/>
                    </a:lnTo>
                    <a:lnTo>
                      <a:pt x="22" y="35"/>
                    </a:lnTo>
                    <a:lnTo>
                      <a:pt x="12" y="24"/>
                    </a:lnTo>
                    <a:lnTo>
                      <a:pt x="3" y="14"/>
                    </a:lnTo>
                    <a:lnTo>
                      <a:pt x="0" y="6"/>
                    </a:lnTo>
                    <a:lnTo>
                      <a:pt x="2" y="0"/>
                    </a:lnTo>
                    <a:lnTo>
                      <a:pt x="8" y="0"/>
                    </a:lnTo>
                    <a:lnTo>
                      <a:pt x="16" y="6"/>
                    </a:lnTo>
                    <a:lnTo>
                      <a:pt x="24" y="15"/>
                    </a:lnTo>
                    <a:lnTo>
                      <a:pt x="33" y="27"/>
                    </a:lnTo>
                    <a:lnTo>
                      <a:pt x="41" y="40"/>
                    </a:lnTo>
                    <a:lnTo>
                      <a:pt x="49" y="52"/>
                    </a:lnTo>
                    <a:lnTo>
                      <a:pt x="58" y="62"/>
                    </a:lnTo>
                    <a:lnTo>
                      <a:pt x="63"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53" name="Freeform 194">
                <a:extLst>
                  <a:ext uri="{FF2B5EF4-FFF2-40B4-BE49-F238E27FC236}">
                    <a16:creationId xmlns:a16="http://schemas.microsoft.com/office/drawing/2014/main" xmlns="" id="{6C33F5D5-0B1B-4735-AFCB-FFF5060FE143}"/>
                  </a:ext>
                </a:extLst>
              </p:cNvPr>
              <p:cNvSpPr>
                <a:spLocks/>
              </p:cNvSpPr>
              <p:nvPr/>
            </p:nvSpPr>
            <p:spPr bwMode="auto">
              <a:xfrm>
                <a:off x="2069" y="1215"/>
                <a:ext cx="37" cy="32"/>
              </a:xfrm>
              <a:custGeom>
                <a:avLst/>
                <a:gdLst>
                  <a:gd name="T0" fmla="*/ 3 w 73"/>
                  <a:gd name="T1" fmla="*/ 2 h 64"/>
                  <a:gd name="T2" fmla="*/ 2 w 73"/>
                  <a:gd name="T3" fmla="*/ 2 h 64"/>
                  <a:gd name="T4" fmla="*/ 2 w 73"/>
                  <a:gd name="T5" fmla="*/ 2 h 64"/>
                  <a:gd name="T6" fmla="*/ 2 w 73"/>
                  <a:gd name="T7" fmla="*/ 2 h 64"/>
                  <a:gd name="T8" fmla="*/ 1 w 73"/>
                  <a:gd name="T9" fmla="*/ 2 h 64"/>
                  <a:gd name="T10" fmla="*/ 1 w 73"/>
                  <a:gd name="T11" fmla="*/ 1 h 64"/>
                  <a:gd name="T12" fmla="*/ 1 w 73"/>
                  <a:gd name="T13" fmla="*/ 1 h 64"/>
                  <a:gd name="T14" fmla="*/ 1 w 73"/>
                  <a:gd name="T15" fmla="*/ 1 h 64"/>
                  <a:gd name="T16" fmla="*/ 0 w 73"/>
                  <a:gd name="T17" fmla="*/ 1 h 64"/>
                  <a:gd name="T18" fmla="*/ 1 w 73"/>
                  <a:gd name="T19" fmla="*/ 0 h 64"/>
                  <a:gd name="T20" fmla="*/ 1 w 73"/>
                  <a:gd name="T21" fmla="*/ 1 h 64"/>
                  <a:gd name="T22" fmla="*/ 1 w 73"/>
                  <a:gd name="T23" fmla="*/ 1 h 64"/>
                  <a:gd name="T24" fmla="*/ 2 w 73"/>
                  <a:gd name="T25" fmla="*/ 1 h 64"/>
                  <a:gd name="T26" fmla="*/ 2 w 73"/>
                  <a:gd name="T27" fmla="*/ 2 h 64"/>
                  <a:gd name="T28" fmla="*/ 2 w 73"/>
                  <a:gd name="T29" fmla="*/ 2 h 64"/>
                  <a:gd name="T30" fmla="*/ 3 w 73"/>
                  <a:gd name="T31" fmla="*/ 2 h 64"/>
                  <a:gd name="T32" fmla="*/ 3 w 73"/>
                  <a:gd name="T33" fmla="*/ 2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3" h="64">
                    <a:moveTo>
                      <a:pt x="73" y="64"/>
                    </a:moveTo>
                    <a:lnTo>
                      <a:pt x="64" y="60"/>
                    </a:lnTo>
                    <a:lnTo>
                      <a:pt x="53" y="55"/>
                    </a:lnTo>
                    <a:lnTo>
                      <a:pt x="40" y="49"/>
                    </a:lnTo>
                    <a:lnTo>
                      <a:pt x="28" y="41"/>
                    </a:lnTo>
                    <a:lnTo>
                      <a:pt x="17" y="32"/>
                    </a:lnTo>
                    <a:lnTo>
                      <a:pt x="8" y="22"/>
                    </a:lnTo>
                    <a:lnTo>
                      <a:pt x="2" y="13"/>
                    </a:lnTo>
                    <a:lnTo>
                      <a:pt x="0" y="3"/>
                    </a:lnTo>
                    <a:lnTo>
                      <a:pt x="2" y="0"/>
                    </a:lnTo>
                    <a:lnTo>
                      <a:pt x="10" y="5"/>
                    </a:lnTo>
                    <a:lnTo>
                      <a:pt x="20" y="13"/>
                    </a:lnTo>
                    <a:lnTo>
                      <a:pt x="33" y="23"/>
                    </a:lnTo>
                    <a:lnTo>
                      <a:pt x="46" y="36"/>
                    </a:lnTo>
                    <a:lnTo>
                      <a:pt x="57" y="48"/>
                    </a:lnTo>
                    <a:lnTo>
                      <a:pt x="68" y="57"/>
                    </a:lnTo>
                    <a:lnTo>
                      <a:pt x="73" y="6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54" name="Freeform 195">
                <a:extLst>
                  <a:ext uri="{FF2B5EF4-FFF2-40B4-BE49-F238E27FC236}">
                    <a16:creationId xmlns:a16="http://schemas.microsoft.com/office/drawing/2014/main" xmlns="" id="{CD6F125C-0511-437D-9D4E-43E53914CA69}"/>
                  </a:ext>
                </a:extLst>
              </p:cNvPr>
              <p:cNvSpPr>
                <a:spLocks/>
              </p:cNvSpPr>
              <p:nvPr/>
            </p:nvSpPr>
            <p:spPr bwMode="auto">
              <a:xfrm>
                <a:off x="2056" y="1235"/>
                <a:ext cx="40" cy="16"/>
              </a:xfrm>
              <a:custGeom>
                <a:avLst/>
                <a:gdLst>
                  <a:gd name="T0" fmla="*/ 0 w 81"/>
                  <a:gd name="T1" fmla="*/ 1 h 31"/>
                  <a:gd name="T2" fmla="*/ 0 w 81"/>
                  <a:gd name="T3" fmla="*/ 0 h 31"/>
                  <a:gd name="T4" fmla="*/ 0 w 81"/>
                  <a:gd name="T5" fmla="*/ 1 h 31"/>
                  <a:gd name="T6" fmla="*/ 0 w 81"/>
                  <a:gd name="T7" fmla="*/ 1 h 31"/>
                  <a:gd name="T8" fmla="*/ 1 w 81"/>
                  <a:gd name="T9" fmla="*/ 1 h 31"/>
                  <a:gd name="T10" fmla="*/ 1 w 81"/>
                  <a:gd name="T11" fmla="*/ 1 h 31"/>
                  <a:gd name="T12" fmla="*/ 1 w 81"/>
                  <a:gd name="T13" fmla="*/ 1 h 31"/>
                  <a:gd name="T14" fmla="*/ 2 w 81"/>
                  <a:gd name="T15" fmla="*/ 1 h 31"/>
                  <a:gd name="T16" fmla="*/ 2 w 81"/>
                  <a:gd name="T17" fmla="*/ 1 h 31"/>
                  <a:gd name="T18" fmla="*/ 2 w 81"/>
                  <a:gd name="T19" fmla="*/ 1 h 31"/>
                  <a:gd name="T20" fmla="*/ 1 w 81"/>
                  <a:gd name="T21" fmla="*/ 1 h 31"/>
                  <a:gd name="T22" fmla="*/ 1 w 81"/>
                  <a:gd name="T23" fmla="*/ 1 h 31"/>
                  <a:gd name="T24" fmla="*/ 0 w 81"/>
                  <a:gd name="T25" fmla="*/ 1 h 31"/>
                  <a:gd name="T26" fmla="*/ 0 w 81"/>
                  <a:gd name="T27" fmla="*/ 1 h 31"/>
                  <a:gd name="T28" fmla="*/ 0 w 81"/>
                  <a:gd name="T29" fmla="*/ 1 h 31"/>
                  <a:gd name="T30" fmla="*/ 0 w 81"/>
                  <a:gd name="T31" fmla="*/ 1 h 31"/>
                  <a:gd name="T32" fmla="*/ 0 w 81"/>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1" h="31">
                    <a:moveTo>
                      <a:pt x="0" y="1"/>
                    </a:moveTo>
                    <a:lnTo>
                      <a:pt x="5" y="0"/>
                    </a:lnTo>
                    <a:lnTo>
                      <a:pt x="13" y="2"/>
                    </a:lnTo>
                    <a:lnTo>
                      <a:pt x="23" y="6"/>
                    </a:lnTo>
                    <a:lnTo>
                      <a:pt x="36" y="11"/>
                    </a:lnTo>
                    <a:lnTo>
                      <a:pt x="49" y="16"/>
                    </a:lnTo>
                    <a:lnTo>
                      <a:pt x="61" y="22"/>
                    </a:lnTo>
                    <a:lnTo>
                      <a:pt x="73" y="26"/>
                    </a:lnTo>
                    <a:lnTo>
                      <a:pt x="81" y="29"/>
                    </a:lnTo>
                    <a:lnTo>
                      <a:pt x="69" y="31"/>
                    </a:lnTo>
                    <a:lnTo>
                      <a:pt x="57" y="30"/>
                    </a:lnTo>
                    <a:lnTo>
                      <a:pt x="42" y="27"/>
                    </a:lnTo>
                    <a:lnTo>
                      <a:pt x="28" y="24"/>
                    </a:lnTo>
                    <a:lnTo>
                      <a:pt x="15" y="19"/>
                    </a:lnTo>
                    <a:lnTo>
                      <a:pt x="5" y="14"/>
                    </a:lnTo>
                    <a:lnTo>
                      <a:pt x="0" y="8"/>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55" name="Freeform 196">
                <a:extLst>
                  <a:ext uri="{FF2B5EF4-FFF2-40B4-BE49-F238E27FC236}">
                    <a16:creationId xmlns:a16="http://schemas.microsoft.com/office/drawing/2014/main" xmlns="" id="{E3F95EFC-FFF9-4B53-91CE-B980E79FD887}"/>
                  </a:ext>
                </a:extLst>
              </p:cNvPr>
              <p:cNvSpPr>
                <a:spLocks/>
              </p:cNvSpPr>
              <p:nvPr/>
            </p:nvSpPr>
            <p:spPr bwMode="auto">
              <a:xfrm>
                <a:off x="2043" y="1247"/>
                <a:ext cx="40" cy="15"/>
              </a:xfrm>
              <a:custGeom>
                <a:avLst/>
                <a:gdLst>
                  <a:gd name="T0" fmla="*/ 0 w 78"/>
                  <a:gd name="T1" fmla="*/ 0 h 30"/>
                  <a:gd name="T2" fmla="*/ 1 w 78"/>
                  <a:gd name="T3" fmla="*/ 0 h 30"/>
                  <a:gd name="T4" fmla="*/ 1 w 78"/>
                  <a:gd name="T5" fmla="*/ 1 h 30"/>
                  <a:gd name="T6" fmla="*/ 1 w 78"/>
                  <a:gd name="T7" fmla="*/ 1 h 30"/>
                  <a:gd name="T8" fmla="*/ 2 w 78"/>
                  <a:gd name="T9" fmla="*/ 1 h 30"/>
                  <a:gd name="T10" fmla="*/ 2 w 78"/>
                  <a:gd name="T11" fmla="*/ 1 h 30"/>
                  <a:gd name="T12" fmla="*/ 2 w 78"/>
                  <a:gd name="T13" fmla="*/ 1 h 30"/>
                  <a:gd name="T14" fmla="*/ 3 w 78"/>
                  <a:gd name="T15" fmla="*/ 1 h 30"/>
                  <a:gd name="T16" fmla="*/ 3 w 78"/>
                  <a:gd name="T17" fmla="*/ 1 h 30"/>
                  <a:gd name="T18" fmla="*/ 3 w 78"/>
                  <a:gd name="T19" fmla="*/ 1 h 30"/>
                  <a:gd name="T20" fmla="*/ 2 w 78"/>
                  <a:gd name="T21" fmla="*/ 1 h 30"/>
                  <a:gd name="T22" fmla="*/ 2 w 78"/>
                  <a:gd name="T23" fmla="*/ 1 h 30"/>
                  <a:gd name="T24" fmla="*/ 1 w 78"/>
                  <a:gd name="T25" fmla="*/ 1 h 30"/>
                  <a:gd name="T26" fmla="*/ 1 w 78"/>
                  <a:gd name="T27" fmla="*/ 1 h 30"/>
                  <a:gd name="T28" fmla="*/ 1 w 78"/>
                  <a:gd name="T29" fmla="*/ 1 h 30"/>
                  <a:gd name="T30" fmla="*/ 0 w 78"/>
                  <a:gd name="T31" fmla="*/ 1 h 30"/>
                  <a:gd name="T32" fmla="*/ 0 w 7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8" h="30">
                    <a:moveTo>
                      <a:pt x="0" y="0"/>
                    </a:moveTo>
                    <a:lnTo>
                      <a:pt x="5" y="0"/>
                    </a:lnTo>
                    <a:lnTo>
                      <a:pt x="13" y="1"/>
                    </a:lnTo>
                    <a:lnTo>
                      <a:pt x="23" y="6"/>
                    </a:lnTo>
                    <a:lnTo>
                      <a:pt x="36" y="10"/>
                    </a:lnTo>
                    <a:lnTo>
                      <a:pt x="49" y="16"/>
                    </a:lnTo>
                    <a:lnTo>
                      <a:pt x="61" y="21"/>
                    </a:lnTo>
                    <a:lnTo>
                      <a:pt x="71" y="25"/>
                    </a:lnTo>
                    <a:lnTo>
                      <a:pt x="78" y="28"/>
                    </a:lnTo>
                    <a:lnTo>
                      <a:pt x="68" y="30"/>
                    </a:lnTo>
                    <a:lnTo>
                      <a:pt x="55" y="29"/>
                    </a:lnTo>
                    <a:lnTo>
                      <a:pt x="40" y="28"/>
                    </a:lnTo>
                    <a:lnTo>
                      <a:pt x="28" y="24"/>
                    </a:lnTo>
                    <a:lnTo>
                      <a:pt x="15" y="18"/>
                    </a:lnTo>
                    <a:lnTo>
                      <a:pt x="6" y="13"/>
                    </a:lnTo>
                    <a:lnTo>
                      <a:pt x="0" y="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56" name="Freeform 197">
                <a:extLst>
                  <a:ext uri="{FF2B5EF4-FFF2-40B4-BE49-F238E27FC236}">
                    <a16:creationId xmlns:a16="http://schemas.microsoft.com/office/drawing/2014/main" xmlns="" id="{57892136-CFAD-49BA-9B36-719AE8AAEE68}"/>
                  </a:ext>
                </a:extLst>
              </p:cNvPr>
              <p:cNvSpPr>
                <a:spLocks/>
              </p:cNvSpPr>
              <p:nvPr/>
            </p:nvSpPr>
            <p:spPr bwMode="auto">
              <a:xfrm>
                <a:off x="1925" y="1187"/>
                <a:ext cx="197" cy="44"/>
              </a:xfrm>
              <a:custGeom>
                <a:avLst/>
                <a:gdLst>
                  <a:gd name="T0" fmla="*/ 13 w 394"/>
                  <a:gd name="T1" fmla="*/ 1 h 88"/>
                  <a:gd name="T2" fmla="*/ 13 w 394"/>
                  <a:gd name="T3" fmla="*/ 1 h 88"/>
                  <a:gd name="T4" fmla="*/ 13 w 394"/>
                  <a:gd name="T5" fmla="*/ 1 h 88"/>
                  <a:gd name="T6" fmla="*/ 13 w 394"/>
                  <a:gd name="T7" fmla="*/ 1 h 88"/>
                  <a:gd name="T8" fmla="*/ 13 w 394"/>
                  <a:gd name="T9" fmla="*/ 0 h 88"/>
                  <a:gd name="T10" fmla="*/ 12 w 394"/>
                  <a:gd name="T11" fmla="*/ 1 h 88"/>
                  <a:gd name="T12" fmla="*/ 11 w 394"/>
                  <a:gd name="T13" fmla="*/ 1 h 88"/>
                  <a:gd name="T14" fmla="*/ 10 w 394"/>
                  <a:gd name="T15" fmla="*/ 2 h 88"/>
                  <a:gd name="T16" fmla="*/ 9 w 394"/>
                  <a:gd name="T17" fmla="*/ 2 h 88"/>
                  <a:gd name="T18" fmla="*/ 8 w 394"/>
                  <a:gd name="T19" fmla="*/ 2 h 88"/>
                  <a:gd name="T20" fmla="*/ 7 w 394"/>
                  <a:gd name="T21" fmla="*/ 3 h 88"/>
                  <a:gd name="T22" fmla="*/ 7 w 394"/>
                  <a:gd name="T23" fmla="*/ 3 h 88"/>
                  <a:gd name="T24" fmla="*/ 6 w 394"/>
                  <a:gd name="T25" fmla="*/ 3 h 88"/>
                  <a:gd name="T26" fmla="*/ 5 w 394"/>
                  <a:gd name="T27" fmla="*/ 3 h 88"/>
                  <a:gd name="T28" fmla="*/ 4 w 394"/>
                  <a:gd name="T29" fmla="*/ 3 h 88"/>
                  <a:gd name="T30" fmla="*/ 4 w 394"/>
                  <a:gd name="T31" fmla="*/ 3 h 88"/>
                  <a:gd name="T32" fmla="*/ 3 w 394"/>
                  <a:gd name="T33" fmla="*/ 3 h 88"/>
                  <a:gd name="T34" fmla="*/ 2 w 394"/>
                  <a:gd name="T35" fmla="*/ 3 h 88"/>
                  <a:gd name="T36" fmla="*/ 2 w 394"/>
                  <a:gd name="T37" fmla="*/ 3 h 88"/>
                  <a:gd name="T38" fmla="*/ 1 w 394"/>
                  <a:gd name="T39" fmla="*/ 3 h 88"/>
                  <a:gd name="T40" fmla="*/ 0 w 394"/>
                  <a:gd name="T41" fmla="*/ 3 h 88"/>
                  <a:gd name="T42" fmla="*/ 1 w 394"/>
                  <a:gd name="T43" fmla="*/ 3 h 88"/>
                  <a:gd name="T44" fmla="*/ 1 w 394"/>
                  <a:gd name="T45" fmla="*/ 3 h 88"/>
                  <a:gd name="T46" fmla="*/ 2 w 394"/>
                  <a:gd name="T47" fmla="*/ 3 h 88"/>
                  <a:gd name="T48" fmla="*/ 3 w 394"/>
                  <a:gd name="T49" fmla="*/ 3 h 88"/>
                  <a:gd name="T50" fmla="*/ 3 w 394"/>
                  <a:gd name="T51" fmla="*/ 3 h 88"/>
                  <a:gd name="T52" fmla="*/ 4 w 394"/>
                  <a:gd name="T53" fmla="*/ 3 h 88"/>
                  <a:gd name="T54" fmla="*/ 5 w 394"/>
                  <a:gd name="T55" fmla="*/ 3 h 88"/>
                  <a:gd name="T56" fmla="*/ 6 w 394"/>
                  <a:gd name="T57" fmla="*/ 3 h 88"/>
                  <a:gd name="T58" fmla="*/ 7 w 394"/>
                  <a:gd name="T59" fmla="*/ 3 h 88"/>
                  <a:gd name="T60" fmla="*/ 8 w 394"/>
                  <a:gd name="T61" fmla="*/ 3 h 88"/>
                  <a:gd name="T62" fmla="*/ 9 w 394"/>
                  <a:gd name="T63" fmla="*/ 3 h 88"/>
                  <a:gd name="T64" fmla="*/ 10 w 394"/>
                  <a:gd name="T65" fmla="*/ 2 h 88"/>
                  <a:gd name="T66" fmla="*/ 11 w 394"/>
                  <a:gd name="T67" fmla="*/ 2 h 88"/>
                  <a:gd name="T68" fmla="*/ 11 w 394"/>
                  <a:gd name="T69" fmla="*/ 2 h 88"/>
                  <a:gd name="T70" fmla="*/ 12 w 394"/>
                  <a:gd name="T71" fmla="*/ 1 h 88"/>
                  <a:gd name="T72" fmla="*/ 13 w 394"/>
                  <a:gd name="T73" fmla="*/ 1 h 8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94" h="88">
                    <a:moveTo>
                      <a:pt x="388" y="13"/>
                    </a:moveTo>
                    <a:lnTo>
                      <a:pt x="390" y="10"/>
                    </a:lnTo>
                    <a:lnTo>
                      <a:pt x="391" y="7"/>
                    </a:lnTo>
                    <a:lnTo>
                      <a:pt x="393" y="3"/>
                    </a:lnTo>
                    <a:lnTo>
                      <a:pt x="394" y="0"/>
                    </a:lnTo>
                    <a:lnTo>
                      <a:pt x="364" y="16"/>
                    </a:lnTo>
                    <a:lnTo>
                      <a:pt x="335" y="30"/>
                    </a:lnTo>
                    <a:lnTo>
                      <a:pt x="307" y="41"/>
                    </a:lnTo>
                    <a:lnTo>
                      <a:pt x="279" y="51"/>
                    </a:lnTo>
                    <a:lnTo>
                      <a:pt x="251" y="59"/>
                    </a:lnTo>
                    <a:lnTo>
                      <a:pt x="224" y="65"/>
                    </a:lnTo>
                    <a:lnTo>
                      <a:pt x="198" y="69"/>
                    </a:lnTo>
                    <a:lnTo>
                      <a:pt x="173" y="73"/>
                    </a:lnTo>
                    <a:lnTo>
                      <a:pt x="148" y="75"/>
                    </a:lnTo>
                    <a:lnTo>
                      <a:pt x="124" y="76"/>
                    </a:lnTo>
                    <a:lnTo>
                      <a:pt x="101" y="77"/>
                    </a:lnTo>
                    <a:lnTo>
                      <a:pt x="79" y="77"/>
                    </a:lnTo>
                    <a:lnTo>
                      <a:pt x="57" y="77"/>
                    </a:lnTo>
                    <a:lnTo>
                      <a:pt x="38" y="77"/>
                    </a:lnTo>
                    <a:lnTo>
                      <a:pt x="18" y="76"/>
                    </a:lnTo>
                    <a:lnTo>
                      <a:pt x="0" y="76"/>
                    </a:lnTo>
                    <a:lnTo>
                      <a:pt x="13" y="79"/>
                    </a:lnTo>
                    <a:lnTo>
                      <a:pt x="28" y="83"/>
                    </a:lnTo>
                    <a:lnTo>
                      <a:pt x="47" y="85"/>
                    </a:lnTo>
                    <a:lnTo>
                      <a:pt x="70" y="86"/>
                    </a:lnTo>
                    <a:lnTo>
                      <a:pt x="95" y="88"/>
                    </a:lnTo>
                    <a:lnTo>
                      <a:pt x="122" y="88"/>
                    </a:lnTo>
                    <a:lnTo>
                      <a:pt x="151" y="85"/>
                    </a:lnTo>
                    <a:lnTo>
                      <a:pt x="181" y="83"/>
                    </a:lnTo>
                    <a:lnTo>
                      <a:pt x="209" y="79"/>
                    </a:lnTo>
                    <a:lnTo>
                      <a:pt x="239" y="75"/>
                    </a:lnTo>
                    <a:lnTo>
                      <a:pt x="269" y="68"/>
                    </a:lnTo>
                    <a:lnTo>
                      <a:pt x="297" y="60"/>
                    </a:lnTo>
                    <a:lnTo>
                      <a:pt x="323" y="51"/>
                    </a:lnTo>
                    <a:lnTo>
                      <a:pt x="348" y="40"/>
                    </a:lnTo>
                    <a:lnTo>
                      <a:pt x="369" y="28"/>
                    </a:lnTo>
                    <a:lnTo>
                      <a:pt x="388"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57" name="Freeform 198">
                <a:extLst>
                  <a:ext uri="{FF2B5EF4-FFF2-40B4-BE49-F238E27FC236}">
                    <a16:creationId xmlns:a16="http://schemas.microsoft.com/office/drawing/2014/main" xmlns="" id="{01BF813E-CCE5-41CC-92D0-B3ECC107ABE1}"/>
                  </a:ext>
                </a:extLst>
              </p:cNvPr>
              <p:cNvSpPr>
                <a:spLocks/>
              </p:cNvSpPr>
              <p:nvPr/>
            </p:nvSpPr>
            <p:spPr bwMode="auto">
              <a:xfrm>
                <a:off x="1938" y="1199"/>
                <a:ext cx="28" cy="29"/>
              </a:xfrm>
              <a:custGeom>
                <a:avLst/>
                <a:gdLst>
                  <a:gd name="T0" fmla="*/ 0 w 57"/>
                  <a:gd name="T1" fmla="*/ 0 h 59"/>
                  <a:gd name="T2" fmla="*/ 0 w 57"/>
                  <a:gd name="T3" fmla="*/ 0 h 59"/>
                  <a:gd name="T4" fmla="*/ 0 w 57"/>
                  <a:gd name="T5" fmla="*/ 0 h 59"/>
                  <a:gd name="T6" fmla="*/ 0 w 57"/>
                  <a:gd name="T7" fmla="*/ 0 h 59"/>
                  <a:gd name="T8" fmla="*/ 0 w 57"/>
                  <a:gd name="T9" fmla="*/ 0 h 59"/>
                  <a:gd name="T10" fmla="*/ 0 w 57"/>
                  <a:gd name="T11" fmla="*/ 1 h 59"/>
                  <a:gd name="T12" fmla="*/ 0 w 57"/>
                  <a:gd name="T13" fmla="*/ 1 h 59"/>
                  <a:gd name="T14" fmla="*/ 1 w 57"/>
                  <a:gd name="T15" fmla="*/ 1 h 59"/>
                  <a:gd name="T16" fmla="*/ 1 w 57"/>
                  <a:gd name="T17" fmla="*/ 1 h 59"/>
                  <a:gd name="T18" fmla="*/ 1 w 57"/>
                  <a:gd name="T19" fmla="*/ 1 h 59"/>
                  <a:gd name="T20" fmla="*/ 1 w 57"/>
                  <a:gd name="T21" fmla="*/ 1 h 59"/>
                  <a:gd name="T22" fmla="*/ 1 w 57"/>
                  <a:gd name="T23" fmla="*/ 1 h 59"/>
                  <a:gd name="T24" fmla="*/ 0 w 57"/>
                  <a:gd name="T25" fmla="*/ 0 h 59"/>
                  <a:gd name="T26" fmla="*/ 0 w 57"/>
                  <a:gd name="T27" fmla="*/ 0 h 59"/>
                  <a:gd name="T28" fmla="*/ 0 w 57"/>
                  <a:gd name="T29" fmla="*/ 0 h 59"/>
                  <a:gd name="T30" fmla="*/ 0 w 57"/>
                  <a:gd name="T31" fmla="*/ 0 h 59"/>
                  <a:gd name="T32" fmla="*/ 0 w 57"/>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59">
                    <a:moveTo>
                      <a:pt x="1" y="0"/>
                    </a:moveTo>
                    <a:lnTo>
                      <a:pt x="0" y="3"/>
                    </a:lnTo>
                    <a:lnTo>
                      <a:pt x="1" y="9"/>
                    </a:lnTo>
                    <a:lnTo>
                      <a:pt x="5" y="17"/>
                    </a:lnTo>
                    <a:lnTo>
                      <a:pt x="12" y="28"/>
                    </a:lnTo>
                    <a:lnTo>
                      <a:pt x="20" y="38"/>
                    </a:lnTo>
                    <a:lnTo>
                      <a:pt x="31" y="47"/>
                    </a:lnTo>
                    <a:lnTo>
                      <a:pt x="43" y="54"/>
                    </a:lnTo>
                    <a:lnTo>
                      <a:pt x="57" y="59"/>
                    </a:lnTo>
                    <a:lnTo>
                      <a:pt x="50" y="53"/>
                    </a:lnTo>
                    <a:lnTo>
                      <a:pt x="43" y="44"/>
                    </a:lnTo>
                    <a:lnTo>
                      <a:pt x="35" y="33"/>
                    </a:lnTo>
                    <a:lnTo>
                      <a:pt x="26" y="23"/>
                    </a:lnTo>
                    <a:lnTo>
                      <a:pt x="19" y="14"/>
                    </a:lnTo>
                    <a:lnTo>
                      <a:pt x="11" y="6"/>
                    </a:lnTo>
                    <a:lnTo>
                      <a:pt x="5" y="1"/>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58" name="Freeform 199">
                <a:extLst>
                  <a:ext uri="{FF2B5EF4-FFF2-40B4-BE49-F238E27FC236}">
                    <a16:creationId xmlns:a16="http://schemas.microsoft.com/office/drawing/2014/main" xmlns="" id="{2B369BE7-8113-4A3C-BAAD-E918A6D79E5B}"/>
                  </a:ext>
                </a:extLst>
              </p:cNvPr>
              <p:cNvSpPr>
                <a:spLocks/>
              </p:cNvSpPr>
              <p:nvPr/>
            </p:nvSpPr>
            <p:spPr bwMode="auto">
              <a:xfrm>
                <a:off x="1965" y="1195"/>
                <a:ext cx="36" cy="34"/>
              </a:xfrm>
              <a:custGeom>
                <a:avLst/>
                <a:gdLst>
                  <a:gd name="T0" fmla="*/ 0 w 73"/>
                  <a:gd name="T1" fmla="*/ 0 h 68"/>
                  <a:gd name="T2" fmla="*/ 0 w 73"/>
                  <a:gd name="T3" fmla="*/ 1 h 68"/>
                  <a:gd name="T4" fmla="*/ 0 w 73"/>
                  <a:gd name="T5" fmla="*/ 1 h 68"/>
                  <a:gd name="T6" fmla="*/ 0 w 73"/>
                  <a:gd name="T7" fmla="*/ 1 h 68"/>
                  <a:gd name="T8" fmla="*/ 0 w 73"/>
                  <a:gd name="T9" fmla="*/ 2 h 68"/>
                  <a:gd name="T10" fmla="*/ 0 w 73"/>
                  <a:gd name="T11" fmla="*/ 2 h 68"/>
                  <a:gd name="T12" fmla="*/ 1 w 73"/>
                  <a:gd name="T13" fmla="*/ 2 h 68"/>
                  <a:gd name="T14" fmla="*/ 1 w 73"/>
                  <a:gd name="T15" fmla="*/ 2 h 68"/>
                  <a:gd name="T16" fmla="*/ 2 w 73"/>
                  <a:gd name="T17" fmla="*/ 3 h 68"/>
                  <a:gd name="T18" fmla="*/ 2 w 73"/>
                  <a:gd name="T19" fmla="*/ 2 h 68"/>
                  <a:gd name="T20" fmla="*/ 1 w 73"/>
                  <a:gd name="T21" fmla="*/ 2 h 68"/>
                  <a:gd name="T22" fmla="*/ 1 w 73"/>
                  <a:gd name="T23" fmla="*/ 2 h 68"/>
                  <a:gd name="T24" fmla="*/ 1 w 73"/>
                  <a:gd name="T25" fmla="*/ 1 h 68"/>
                  <a:gd name="T26" fmla="*/ 0 w 73"/>
                  <a:gd name="T27" fmla="*/ 1 h 68"/>
                  <a:gd name="T28" fmla="*/ 0 w 73"/>
                  <a:gd name="T29" fmla="*/ 1 h 68"/>
                  <a:gd name="T30" fmla="*/ 0 w 73"/>
                  <a:gd name="T31" fmla="*/ 1 h 68"/>
                  <a:gd name="T32" fmla="*/ 0 w 73"/>
                  <a:gd name="T33" fmla="*/ 0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3" h="68">
                    <a:moveTo>
                      <a:pt x="3" y="0"/>
                    </a:moveTo>
                    <a:lnTo>
                      <a:pt x="0" y="5"/>
                    </a:lnTo>
                    <a:lnTo>
                      <a:pt x="3" y="12"/>
                    </a:lnTo>
                    <a:lnTo>
                      <a:pt x="9" y="22"/>
                    </a:lnTo>
                    <a:lnTo>
                      <a:pt x="19" y="34"/>
                    </a:lnTo>
                    <a:lnTo>
                      <a:pt x="31" y="45"/>
                    </a:lnTo>
                    <a:lnTo>
                      <a:pt x="44" y="55"/>
                    </a:lnTo>
                    <a:lnTo>
                      <a:pt x="59" y="63"/>
                    </a:lnTo>
                    <a:lnTo>
                      <a:pt x="73" y="68"/>
                    </a:lnTo>
                    <a:lnTo>
                      <a:pt x="67" y="63"/>
                    </a:lnTo>
                    <a:lnTo>
                      <a:pt x="59" y="54"/>
                    </a:lnTo>
                    <a:lnTo>
                      <a:pt x="50" y="43"/>
                    </a:lnTo>
                    <a:lnTo>
                      <a:pt x="38" y="30"/>
                    </a:lnTo>
                    <a:lnTo>
                      <a:pt x="28" y="17"/>
                    </a:lnTo>
                    <a:lnTo>
                      <a:pt x="17" y="8"/>
                    </a:lnTo>
                    <a:lnTo>
                      <a:pt x="8" y="1"/>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59" name="Freeform 200">
                <a:extLst>
                  <a:ext uri="{FF2B5EF4-FFF2-40B4-BE49-F238E27FC236}">
                    <a16:creationId xmlns:a16="http://schemas.microsoft.com/office/drawing/2014/main" xmlns="" id="{FEB297DD-606B-46F4-836B-72AE7F2A3F93}"/>
                  </a:ext>
                </a:extLst>
              </p:cNvPr>
              <p:cNvSpPr>
                <a:spLocks/>
              </p:cNvSpPr>
              <p:nvPr/>
            </p:nvSpPr>
            <p:spPr bwMode="auto">
              <a:xfrm>
                <a:off x="1987" y="1189"/>
                <a:ext cx="32" cy="38"/>
              </a:xfrm>
              <a:custGeom>
                <a:avLst/>
                <a:gdLst>
                  <a:gd name="T0" fmla="*/ 1 w 63"/>
                  <a:gd name="T1" fmla="*/ 0 h 76"/>
                  <a:gd name="T2" fmla="*/ 0 w 63"/>
                  <a:gd name="T3" fmla="*/ 1 h 76"/>
                  <a:gd name="T4" fmla="*/ 1 w 63"/>
                  <a:gd name="T5" fmla="*/ 1 h 76"/>
                  <a:gd name="T6" fmla="*/ 1 w 63"/>
                  <a:gd name="T7" fmla="*/ 1 h 76"/>
                  <a:gd name="T8" fmla="*/ 1 w 63"/>
                  <a:gd name="T9" fmla="*/ 2 h 76"/>
                  <a:gd name="T10" fmla="*/ 1 w 63"/>
                  <a:gd name="T11" fmla="*/ 2 h 76"/>
                  <a:gd name="T12" fmla="*/ 2 w 63"/>
                  <a:gd name="T13" fmla="*/ 2 h 76"/>
                  <a:gd name="T14" fmla="*/ 2 w 63"/>
                  <a:gd name="T15" fmla="*/ 3 h 76"/>
                  <a:gd name="T16" fmla="*/ 2 w 63"/>
                  <a:gd name="T17" fmla="*/ 3 h 76"/>
                  <a:gd name="T18" fmla="*/ 2 w 63"/>
                  <a:gd name="T19" fmla="*/ 3 h 76"/>
                  <a:gd name="T20" fmla="*/ 2 w 63"/>
                  <a:gd name="T21" fmla="*/ 2 h 76"/>
                  <a:gd name="T22" fmla="*/ 2 w 63"/>
                  <a:gd name="T23" fmla="*/ 2 h 76"/>
                  <a:gd name="T24" fmla="*/ 2 w 63"/>
                  <a:gd name="T25" fmla="*/ 2 h 76"/>
                  <a:gd name="T26" fmla="*/ 1 w 63"/>
                  <a:gd name="T27" fmla="*/ 1 h 76"/>
                  <a:gd name="T28" fmla="*/ 1 w 63"/>
                  <a:gd name="T29" fmla="*/ 1 h 76"/>
                  <a:gd name="T30" fmla="*/ 1 w 63"/>
                  <a:gd name="T31" fmla="*/ 1 h 76"/>
                  <a:gd name="T32" fmla="*/ 1 w 63"/>
                  <a:gd name="T33" fmla="*/ 0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76">
                    <a:moveTo>
                      <a:pt x="2" y="0"/>
                    </a:moveTo>
                    <a:lnTo>
                      <a:pt x="0" y="5"/>
                    </a:lnTo>
                    <a:lnTo>
                      <a:pt x="1" y="14"/>
                    </a:lnTo>
                    <a:lnTo>
                      <a:pt x="7" y="26"/>
                    </a:lnTo>
                    <a:lnTo>
                      <a:pt x="16" y="38"/>
                    </a:lnTo>
                    <a:lnTo>
                      <a:pt x="27" y="51"/>
                    </a:lnTo>
                    <a:lnTo>
                      <a:pt x="38" y="63"/>
                    </a:lnTo>
                    <a:lnTo>
                      <a:pt x="51" y="72"/>
                    </a:lnTo>
                    <a:lnTo>
                      <a:pt x="63" y="76"/>
                    </a:lnTo>
                    <a:lnTo>
                      <a:pt x="60" y="71"/>
                    </a:lnTo>
                    <a:lnTo>
                      <a:pt x="53" y="60"/>
                    </a:lnTo>
                    <a:lnTo>
                      <a:pt x="45" y="48"/>
                    </a:lnTo>
                    <a:lnTo>
                      <a:pt x="35" y="33"/>
                    </a:lnTo>
                    <a:lnTo>
                      <a:pt x="24" y="20"/>
                    </a:lnTo>
                    <a:lnTo>
                      <a:pt x="15" y="8"/>
                    </a:lnTo>
                    <a:lnTo>
                      <a:pt x="7" y="2"/>
                    </a:lnTo>
                    <a:lnTo>
                      <a:pt x="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60" name="Freeform 201">
                <a:extLst>
                  <a:ext uri="{FF2B5EF4-FFF2-40B4-BE49-F238E27FC236}">
                    <a16:creationId xmlns:a16="http://schemas.microsoft.com/office/drawing/2014/main" xmlns="" id="{577D925E-BD83-45C0-AD31-9F14B4AE6B6A}"/>
                  </a:ext>
                </a:extLst>
              </p:cNvPr>
              <p:cNvSpPr>
                <a:spLocks/>
              </p:cNvSpPr>
              <p:nvPr/>
            </p:nvSpPr>
            <p:spPr bwMode="auto">
              <a:xfrm>
                <a:off x="2024" y="1187"/>
                <a:ext cx="28" cy="35"/>
              </a:xfrm>
              <a:custGeom>
                <a:avLst/>
                <a:gdLst>
                  <a:gd name="T0" fmla="*/ 1 w 55"/>
                  <a:gd name="T1" fmla="*/ 0 h 70"/>
                  <a:gd name="T2" fmla="*/ 0 w 55"/>
                  <a:gd name="T3" fmla="*/ 1 h 70"/>
                  <a:gd name="T4" fmla="*/ 1 w 55"/>
                  <a:gd name="T5" fmla="*/ 1 h 70"/>
                  <a:gd name="T6" fmla="*/ 1 w 55"/>
                  <a:gd name="T7" fmla="*/ 1 h 70"/>
                  <a:gd name="T8" fmla="*/ 1 w 55"/>
                  <a:gd name="T9" fmla="*/ 2 h 70"/>
                  <a:gd name="T10" fmla="*/ 1 w 55"/>
                  <a:gd name="T11" fmla="*/ 2 h 70"/>
                  <a:gd name="T12" fmla="*/ 2 w 55"/>
                  <a:gd name="T13" fmla="*/ 2 h 70"/>
                  <a:gd name="T14" fmla="*/ 2 w 55"/>
                  <a:gd name="T15" fmla="*/ 3 h 70"/>
                  <a:gd name="T16" fmla="*/ 2 w 55"/>
                  <a:gd name="T17" fmla="*/ 3 h 70"/>
                  <a:gd name="T18" fmla="*/ 2 w 55"/>
                  <a:gd name="T19" fmla="*/ 2 h 70"/>
                  <a:gd name="T20" fmla="*/ 2 w 55"/>
                  <a:gd name="T21" fmla="*/ 2 h 70"/>
                  <a:gd name="T22" fmla="*/ 2 w 55"/>
                  <a:gd name="T23" fmla="*/ 2 h 70"/>
                  <a:gd name="T24" fmla="*/ 1 w 55"/>
                  <a:gd name="T25" fmla="*/ 1 h 70"/>
                  <a:gd name="T26" fmla="*/ 1 w 55"/>
                  <a:gd name="T27" fmla="*/ 1 h 70"/>
                  <a:gd name="T28" fmla="*/ 1 w 55"/>
                  <a:gd name="T29" fmla="*/ 1 h 70"/>
                  <a:gd name="T30" fmla="*/ 1 w 55"/>
                  <a:gd name="T31" fmla="*/ 1 h 70"/>
                  <a:gd name="T32" fmla="*/ 1 w 55"/>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5" h="70">
                    <a:moveTo>
                      <a:pt x="1" y="0"/>
                    </a:moveTo>
                    <a:lnTo>
                      <a:pt x="0" y="3"/>
                    </a:lnTo>
                    <a:lnTo>
                      <a:pt x="2" y="13"/>
                    </a:lnTo>
                    <a:lnTo>
                      <a:pt x="8" y="23"/>
                    </a:lnTo>
                    <a:lnTo>
                      <a:pt x="15" y="36"/>
                    </a:lnTo>
                    <a:lnTo>
                      <a:pt x="24" y="48"/>
                    </a:lnTo>
                    <a:lnTo>
                      <a:pt x="34" y="59"/>
                    </a:lnTo>
                    <a:lnTo>
                      <a:pt x="45" y="67"/>
                    </a:lnTo>
                    <a:lnTo>
                      <a:pt x="55" y="70"/>
                    </a:lnTo>
                    <a:lnTo>
                      <a:pt x="51" y="63"/>
                    </a:lnTo>
                    <a:lnTo>
                      <a:pt x="45" y="54"/>
                    </a:lnTo>
                    <a:lnTo>
                      <a:pt x="38" y="41"/>
                    </a:lnTo>
                    <a:lnTo>
                      <a:pt x="31" y="29"/>
                    </a:lnTo>
                    <a:lnTo>
                      <a:pt x="23" y="16"/>
                    </a:lnTo>
                    <a:lnTo>
                      <a:pt x="15" y="7"/>
                    </a:lnTo>
                    <a:lnTo>
                      <a:pt x="8" y="1"/>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61" name="Freeform 202">
                <a:extLst>
                  <a:ext uri="{FF2B5EF4-FFF2-40B4-BE49-F238E27FC236}">
                    <a16:creationId xmlns:a16="http://schemas.microsoft.com/office/drawing/2014/main" xmlns="" id="{CF24C2E3-048E-4FBB-B98F-283FCA36A813}"/>
                  </a:ext>
                </a:extLst>
              </p:cNvPr>
              <p:cNvSpPr>
                <a:spLocks/>
              </p:cNvSpPr>
              <p:nvPr/>
            </p:nvSpPr>
            <p:spPr bwMode="auto">
              <a:xfrm>
                <a:off x="2046" y="1186"/>
                <a:ext cx="20" cy="32"/>
              </a:xfrm>
              <a:custGeom>
                <a:avLst/>
                <a:gdLst>
                  <a:gd name="T0" fmla="*/ 1 w 39"/>
                  <a:gd name="T1" fmla="*/ 0 h 63"/>
                  <a:gd name="T2" fmla="*/ 1 w 39"/>
                  <a:gd name="T3" fmla="*/ 1 h 63"/>
                  <a:gd name="T4" fmla="*/ 0 w 39"/>
                  <a:gd name="T5" fmla="*/ 1 h 63"/>
                  <a:gd name="T6" fmla="*/ 1 w 39"/>
                  <a:gd name="T7" fmla="*/ 1 h 63"/>
                  <a:gd name="T8" fmla="*/ 1 w 39"/>
                  <a:gd name="T9" fmla="*/ 1 h 63"/>
                  <a:gd name="T10" fmla="*/ 1 w 39"/>
                  <a:gd name="T11" fmla="*/ 2 h 63"/>
                  <a:gd name="T12" fmla="*/ 1 w 39"/>
                  <a:gd name="T13" fmla="*/ 2 h 63"/>
                  <a:gd name="T14" fmla="*/ 1 w 39"/>
                  <a:gd name="T15" fmla="*/ 2 h 63"/>
                  <a:gd name="T16" fmla="*/ 2 w 39"/>
                  <a:gd name="T17" fmla="*/ 2 h 63"/>
                  <a:gd name="T18" fmla="*/ 2 w 39"/>
                  <a:gd name="T19" fmla="*/ 2 h 63"/>
                  <a:gd name="T20" fmla="*/ 1 w 39"/>
                  <a:gd name="T21" fmla="*/ 2 h 63"/>
                  <a:gd name="T22" fmla="*/ 1 w 39"/>
                  <a:gd name="T23" fmla="*/ 2 h 63"/>
                  <a:gd name="T24" fmla="*/ 1 w 39"/>
                  <a:gd name="T25" fmla="*/ 1 h 63"/>
                  <a:gd name="T26" fmla="*/ 1 w 39"/>
                  <a:gd name="T27" fmla="*/ 1 h 63"/>
                  <a:gd name="T28" fmla="*/ 1 w 39"/>
                  <a:gd name="T29" fmla="*/ 1 h 63"/>
                  <a:gd name="T30" fmla="*/ 1 w 39"/>
                  <a:gd name="T31" fmla="*/ 1 h 63"/>
                  <a:gd name="T32" fmla="*/ 1 w 39"/>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63">
                    <a:moveTo>
                      <a:pt x="3" y="0"/>
                    </a:moveTo>
                    <a:lnTo>
                      <a:pt x="1" y="3"/>
                    </a:lnTo>
                    <a:lnTo>
                      <a:pt x="0" y="10"/>
                    </a:lnTo>
                    <a:lnTo>
                      <a:pt x="1" y="19"/>
                    </a:lnTo>
                    <a:lnTo>
                      <a:pt x="4" y="30"/>
                    </a:lnTo>
                    <a:lnTo>
                      <a:pt x="10" y="41"/>
                    </a:lnTo>
                    <a:lnTo>
                      <a:pt x="17" y="50"/>
                    </a:lnTo>
                    <a:lnTo>
                      <a:pt x="27" y="58"/>
                    </a:lnTo>
                    <a:lnTo>
                      <a:pt x="39" y="63"/>
                    </a:lnTo>
                    <a:lnTo>
                      <a:pt x="35" y="56"/>
                    </a:lnTo>
                    <a:lnTo>
                      <a:pt x="31" y="47"/>
                    </a:lnTo>
                    <a:lnTo>
                      <a:pt x="26" y="37"/>
                    </a:lnTo>
                    <a:lnTo>
                      <a:pt x="22" y="25"/>
                    </a:lnTo>
                    <a:lnTo>
                      <a:pt x="17" y="15"/>
                    </a:lnTo>
                    <a:lnTo>
                      <a:pt x="12" y="5"/>
                    </a:lnTo>
                    <a:lnTo>
                      <a:pt x="8" y="1"/>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62" name="Freeform 203">
                <a:extLst>
                  <a:ext uri="{FF2B5EF4-FFF2-40B4-BE49-F238E27FC236}">
                    <a16:creationId xmlns:a16="http://schemas.microsoft.com/office/drawing/2014/main" xmlns="" id="{E27A9983-5D15-41CA-956C-834C7E04ED73}"/>
                  </a:ext>
                </a:extLst>
              </p:cNvPr>
              <p:cNvSpPr>
                <a:spLocks/>
              </p:cNvSpPr>
              <p:nvPr/>
            </p:nvSpPr>
            <p:spPr bwMode="auto">
              <a:xfrm>
                <a:off x="2081" y="1181"/>
                <a:ext cx="15" cy="24"/>
              </a:xfrm>
              <a:custGeom>
                <a:avLst/>
                <a:gdLst>
                  <a:gd name="T0" fmla="*/ 1 w 30"/>
                  <a:gd name="T1" fmla="*/ 0 h 49"/>
                  <a:gd name="T2" fmla="*/ 0 w 30"/>
                  <a:gd name="T3" fmla="*/ 0 h 49"/>
                  <a:gd name="T4" fmla="*/ 0 w 30"/>
                  <a:gd name="T5" fmla="*/ 0 h 49"/>
                  <a:gd name="T6" fmla="*/ 1 w 30"/>
                  <a:gd name="T7" fmla="*/ 0 h 49"/>
                  <a:gd name="T8" fmla="*/ 1 w 30"/>
                  <a:gd name="T9" fmla="*/ 0 h 49"/>
                  <a:gd name="T10" fmla="*/ 1 w 30"/>
                  <a:gd name="T11" fmla="*/ 1 h 49"/>
                  <a:gd name="T12" fmla="*/ 1 w 30"/>
                  <a:gd name="T13" fmla="*/ 1 h 49"/>
                  <a:gd name="T14" fmla="*/ 1 w 30"/>
                  <a:gd name="T15" fmla="*/ 1 h 49"/>
                  <a:gd name="T16" fmla="*/ 1 w 30"/>
                  <a:gd name="T17" fmla="*/ 1 h 49"/>
                  <a:gd name="T18" fmla="*/ 1 w 30"/>
                  <a:gd name="T19" fmla="*/ 1 h 49"/>
                  <a:gd name="T20" fmla="*/ 1 w 30"/>
                  <a:gd name="T21" fmla="*/ 0 h 49"/>
                  <a:gd name="T22" fmla="*/ 1 w 30"/>
                  <a:gd name="T23" fmla="*/ 0 h 49"/>
                  <a:gd name="T24" fmla="*/ 1 w 30"/>
                  <a:gd name="T25" fmla="*/ 0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49">
                    <a:moveTo>
                      <a:pt x="2" y="0"/>
                    </a:moveTo>
                    <a:lnTo>
                      <a:pt x="0" y="4"/>
                    </a:lnTo>
                    <a:lnTo>
                      <a:pt x="0" y="10"/>
                    </a:lnTo>
                    <a:lnTo>
                      <a:pt x="2" y="18"/>
                    </a:lnTo>
                    <a:lnTo>
                      <a:pt x="6" y="26"/>
                    </a:lnTo>
                    <a:lnTo>
                      <a:pt x="11" y="35"/>
                    </a:lnTo>
                    <a:lnTo>
                      <a:pt x="17" y="42"/>
                    </a:lnTo>
                    <a:lnTo>
                      <a:pt x="24" y="47"/>
                    </a:lnTo>
                    <a:lnTo>
                      <a:pt x="30" y="49"/>
                    </a:lnTo>
                    <a:lnTo>
                      <a:pt x="24" y="37"/>
                    </a:lnTo>
                    <a:lnTo>
                      <a:pt x="17" y="21"/>
                    </a:lnTo>
                    <a:lnTo>
                      <a:pt x="10" y="7"/>
                    </a:lnTo>
                    <a:lnTo>
                      <a:pt x="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63" name="Freeform 204">
                <a:extLst>
                  <a:ext uri="{FF2B5EF4-FFF2-40B4-BE49-F238E27FC236}">
                    <a16:creationId xmlns:a16="http://schemas.microsoft.com/office/drawing/2014/main" xmlns="" id="{10075B63-A5DE-486B-805B-2F83BE08D981}"/>
                  </a:ext>
                </a:extLst>
              </p:cNvPr>
              <p:cNvSpPr>
                <a:spLocks/>
              </p:cNvSpPr>
              <p:nvPr/>
            </p:nvSpPr>
            <p:spPr bwMode="auto">
              <a:xfrm>
                <a:off x="2099" y="1184"/>
                <a:ext cx="11" cy="15"/>
              </a:xfrm>
              <a:custGeom>
                <a:avLst/>
                <a:gdLst>
                  <a:gd name="T0" fmla="*/ 1 w 22"/>
                  <a:gd name="T1" fmla="*/ 0 h 31"/>
                  <a:gd name="T2" fmla="*/ 0 w 22"/>
                  <a:gd name="T3" fmla="*/ 0 h 31"/>
                  <a:gd name="T4" fmla="*/ 1 w 22"/>
                  <a:gd name="T5" fmla="*/ 0 h 31"/>
                  <a:gd name="T6" fmla="*/ 1 w 22"/>
                  <a:gd name="T7" fmla="*/ 0 h 31"/>
                  <a:gd name="T8" fmla="*/ 1 w 22"/>
                  <a:gd name="T9" fmla="*/ 0 h 31"/>
                  <a:gd name="T10" fmla="*/ 1 w 22"/>
                  <a:gd name="T11" fmla="*/ 0 h 31"/>
                  <a:gd name="T12" fmla="*/ 1 w 22"/>
                  <a:gd name="T13" fmla="*/ 0 h 31"/>
                  <a:gd name="T14" fmla="*/ 1 w 22"/>
                  <a:gd name="T15" fmla="*/ 0 h 31"/>
                  <a:gd name="T16" fmla="*/ 1 w 22"/>
                  <a:gd name="T17" fmla="*/ 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31">
                    <a:moveTo>
                      <a:pt x="2" y="1"/>
                    </a:moveTo>
                    <a:lnTo>
                      <a:pt x="0" y="10"/>
                    </a:lnTo>
                    <a:lnTo>
                      <a:pt x="4" y="22"/>
                    </a:lnTo>
                    <a:lnTo>
                      <a:pt x="12" y="31"/>
                    </a:lnTo>
                    <a:lnTo>
                      <a:pt x="22" y="30"/>
                    </a:lnTo>
                    <a:lnTo>
                      <a:pt x="13" y="24"/>
                    </a:lnTo>
                    <a:lnTo>
                      <a:pt x="10" y="10"/>
                    </a:lnTo>
                    <a:lnTo>
                      <a:pt x="7" y="0"/>
                    </a:lnTo>
                    <a:lnTo>
                      <a:pt x="2"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64" name="Freeform 205">
                <a:extLst>
                  <a:ext uri="{FF2B5EF4-FFF2-40B4-BE49-F238E27FC236}">
                    <a16:creationId xmlns:a16="http://schemas.microsoft.com/office/drawing/2014/main" xmlns="" id="{357FBC05-C664-48F8-8658-2464F19BE743}"/>
                  </a:ext>
                </a:extLst>
              </p:cNvPr>
              <p:cNvSpPr>
                <a:spLocks/>
              </p:cNvSpPr>
              <p:nvPr/>
            </p:nvSpPr>
            <p:spPr bwMode="auto">
              <a:xfrm>
                <a:off x="1952" y="1197"/>
                <a:ext cx="32" cy="32"/>
              </a:xfrm>
              <a:custGeom>
                <a:avLst/>
                <a:gdLst>
                  <a:gd name="T0" fmla="*/ 1 w 64"/>
                  <a:gd name="T1" fmla="*/ 0 h 64"/>
                  <a:gd name="T2" fmla="*/ 0 w 64"/>
                  <a:gd name="T3" fmla="*/ 1 h 64"/>
                  <a:gd name="T4" fmla="*/ 1 w 64"/>
                  <a:gd name="T5" fmla="*/ 1 h 64"/>
                  <a:gd name="T6" fmla="*/ 1 w 64"/>
                  <a:gd name="T7" fmla="*/ 1 h 64"/>
                  <a:gd name="T8" fmla="*/ 1 w 64"/>
                  <a:gd name="T9" fmla="*/ 1 h 64"/>
                  <a:gd name="T10" fmla="*/ 1 w 64"/>
                  <a:gd name="T11" fmla="*/ 2 h 64"/>
                  <a:gd name="T12" fmla="*/ 2 w 64"/>
                  <a:gd name="T13" fmla="*/ 2 h 64"/>
                  <a:gd name="T14" fmla="*/ 2 w 64"/>
                  <a:gd name="T15" fmla="*/ 2 h 64"/>
                  <a:gd name="T16" fmla="*/ 2 w 64"/>
                  <a:gd name="T17" fmla="*/ 2 h 64"/>
                  <a:gd name="T18" fmla="*/ 2 w 64"/>
                  <a:gd name="T19" fmla="*/ 2 h 64"/>
                  <a:gd name="T20" fmla="*/ 2 w 64"/>
                  <a:gd name="T21" fmla="*/ 2 h 64"/>
                  <a:gd name="T22" fmla="*/ 2 w 64"/>
                  <a:gd name="T23" fmla="*/ 2 h 64"/>
                  <a:gd name="T24" fmla="*/ 2 w 64"/>
                  <a:gd name="T25" fmla="*/ 1 h 64"/>
                  <a:gd name="T26" fmla="*/ 1 w 64"/>
                  <a:gd name="T27" fmla="*/ 1 h 64"/>
                  <a:gd name="T28" fmla="*/ 1 w 64"/>
                  <a:gd name="T29" fmla="*/ 1 h 64"/>
                  <a:gd name="T30" fmla="*/ 1 w 64"/>
                  <a:gd name="T31" fmla="*/ 1 h 64"/>
                  <a:gd name="T32" fmla="*/ 1 w 64"/>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64">
                    <a:moveTo>
                      <a:pt x="2" y="0"/>
                    </a:moveTo>
                    <a:lnTo>
                      <a:pt x="0" y="4"/>
                    </a:lnTo>
                    <a:lnTo>
                      <a:pt x="1" y="11"/>
                    </a:lnTo>
                    <a:lnTo>
                      <a:pt x="7" y="20"/>
                    </a:lnTo>
                    <a:lnTo>
                      <a:pt x="15" y="31"/>
                    </a:lnTo>
                    <a:lnTo>
                      <a:pt x="25" y="42"/>
                    </a:lnTo>
                    <a:lnTo>
                      <a:pt x="38" y="51"/>
                    </a:lnTo>
                    <a:lnTo>
                      <a:pt x="51" y="59"/>
                    </a:lnTo>
                    <a:lnTo>
                      <a:pt x="64" y="64"/>
                    </a:lnTo>
                    <a:lnTo>
                      <a:pt x="60" y="58"/>
                    </a:lnTo>
                    <a:lnTo>
                      <a:pt x="52" y="50"/>
                    </a:lnTo>
                    <a:lnTo>
                      <a:pt x="44" y="39"/>
                    </a:lnTo>
                    <a:lnTo>
                      <a:pt x="34" y="27"/>
                    </a:lnTo>
                    <a:lnTo>
                      <a:pt x="25" y="16"/>
                    </a:lnTo>
                    <a:lnTo>
                      <a:pt x="16" y="6"/>
                    </a:lnTo>
                    <a:lnTo>
                      <a:pt x="8" y="1"/>
                    </a:lnTo>
                    <a:lnTo>
                      <a:pt x="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65" name="Freeform 206">
                <a:extLst>
                  <a:ext uri="{FF2B5EF4-FFF2-40B4-BE49-F238E27FC236}">
                    <a16:creationId xmlns:a16="http://schemas.microsoft.com/office/drawing/2014/main" xmlns="" id="{F26960D2-93B7-4348-A53E-B0807F8819C5}"/>
                  </a:ext>
                </a:extLst>
              </p:cNvPr>
              <p:cNvSpPr>
                <a:spLocks/>
              </p:cNvSpPr>
              <p:nvPr/>
            </p:nvSpPr>
            <p:spPr bwMode="auto">
              <a:xfrm>
                <a:off x="1923" y="1203"/>
                <a:ext cx="26" cy="25"/>
              </a:xfrm>
              <a:custGeom>
                <a:avLst/>
                <a:gdLst>
                  <a:gd name="T0" fmla="*/ 1 w 52"/>
                  <a:gd name="T1" fmla="*/ 0 h 51"/>
                  <a:gd name="T2" fmla="*/ 0 w 52"/>
                  <a:gd name="T3" fmla="*/ 0 h 51"/>
                  <a:gd name="T4" fmla="*/ 1 w 52"/>
                  <a:gd name="T5" fmla="*/ 0 h 51"/>
                  <a:gd name="T6" fmla="*/ 1 w 52"/>
                  <a:gd name="T7" fmla="*/ 0 h 51"/>
                  <a:gd name="T8" fmla="*/ 1 w 52"/>
                  <a:gd name="T9" fmla="*/ 0 h 51"/>
                  <a:gd name="T10" fmla="*/ 1 w 52"/>
                  <a:gd name="T11" fmla="*/ 1 h 51"/>
                  <a:gd name="T12" fmla="*/ 1 w 52"/>
                  <a:gd name="T13" fmla="*/ 1 h 51"/>
                  <a:gd name="T14" fmla="*/ 2 w 52"/>
                  <a:gd name="T15" fmla="*/ 1 h 51"/>
                  <a:gd name="T16" fmla="*/ 2 w 52"/>
                  <a:gd name="T17" fmla="*/ 1 h 51"/>
                  <a:gd name="T18" fmla="*/ 2 w 52"/>
                  <a:gd name="T19" fmla="*/ 1 h 51"/>
                  <a:gd name="T20" fmla="*/ 2 w 52"/>
                  <a:gd name="T21" fmla="*/ 1 h 51"/>
                  <a:gd name="T22" fmla="*/ 1 w 52"/>
                  <a:gd name="T23" fmla="*/ 0 h 51"/>
                  <a:gd name="T24" fmla="*/ 1 w 52"/>
                  <a:gd name="T25" fmla="*/ 0 h 51"/>
                  <a:gd name="T26" fmla="*/ 1 w 52"/>
                  <a:gd name="T27" fmla="*/ 0 h 51"/>
                  <a:gd name="T28" fmla="*/ 1 w 52"/>
                  <a:gd name="T29" fmla="*/ 0 h 51"/>
                  <a:gd name="T30" fmla="*/ 1 w 52"/>
                  <a:gd name="T31" fmla="*/ 0 h 51"/>
                  <a:gd name="T32" fmla="*/ 1 w 52"/>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1">
                    <a:moveTo>
                      <a:pt x="3" y="0"/>
                    </a:moveTo>
                    <a:lnTo>
                      <a:pt x="0" y="4"/>
                    </a:lnTo>
                    <a:lnTo>
                      <a:pt x="1" y="8"/>
                    </a:lnTo>
                    <a:lnTo>
                      <a:pt x="5" y="16"/>
                    </a:lnTo>
                    <a:lnTo>
                      <a:pt x="11" y="24"/>
                    </a:lnTo>
                    <a:lnTo>
                      <a:pt x="18" y="32"/>
                    </a:lnTo>
                    <a:lnTo>
                      <a:pt x="27" y="40"/>
                    </a:lnTo>
                    <a:lnTo>
                      <a:pt x="38" y="47"/>
                    </a:lnTo>
                    <a:lnTo>
                      <a:pt x="52" y="51"/>
                    </a:lnTo>
                    <a:lnTo>
                      <a:pt x="45" y="45"/>
                    </a:lnTo>
                    <a:lnTo>
                      <a:pt x="38" y="37"/>
                    </a:lnTo>
                    <a:lnTo>
                      <a:pt x="31" y="28"/>
                    </a:lnTo>
                    <a:lnTo>
                      <a:pt x="24" y="20"/>
                    </a:lnTo>
                    <a:lnTo>
                      <a:pt x="18" y="12"/>
                    </a:lnTo>
                    <a:lnTo>
                      <a:pt x="12" y="5"/>
                    </a:lnTo>
                    <a:lnTo>
                      <a:pt x="6" y="1"/>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66" name="Freeform 207">
                <a:extLst>
                  <a:ext uri="{FF2B5EF4-FFF2-40B4-BE49-F238E27FC236}">
                    <a16:creationId xmlns:a16="http://schemas.microsoft.com/office/drawing/2014/main" xmlns="" id="{25CF51F0-B176-4639-B7E0-581E2B8D883A}"/>
                  </a:ext>
                </a:extLst>
              </p:cNvPr>
              <p:cNvSpPr>
                <a:spLocks/>
              </p:cNvSpPr>
              <p:nvPr/>
            </p:nvSpPr>
            <p:spPr bwMode="auto">
              <a:xfrm>
                <a:off x="2011" y="1191"/>
                <a:ext cx="27" cy="35"/>
              </a:xfrm>
              <a:custGeom>
                <a:avLst/>
                <a:gdLst>
                  <a:gd name="T0" fmla="*/ 0 w 56"/>
                  <a:gd name="T1" fmla="*/ 0 h 69"/>
                  <a:gd name="T2" fmla="*/ 0 w 56"/>
                  <a:gd name="T3" fmla="*/ 1 h 69"/>
                  <a:gd name="T4" fmla="*/ 0 w 56"/>
                  <a:gd name="T5" fmla="*/ 1 h 69"/>
                  <a:gd name="T6" fmla="*/ 0 w 56"/>
                  <a:gd name="T7" fmla="*/ 1 h 69"/>
                  <a:gd name="T8" fmla="*/ 0 w 56"/>
                  <a:gd name="T9" fmla="*/ 2 h 69"/>
                  <a:gd name="T10" fmla="*/ 0 w 56"/>
                  <a:gd name="T11" fmla="*/ 2 h 69"/>
                  <a:gd name="T12" fmla="*/ 1 w 56"/>
                  <a:gd name="T13" fmla="*/ 2 h 69"/>
                  <a:gd name="T14" fmla="*/ 1 w 56"/>
                  <a:gd name="T15" fmla="*/ 3 h 69"/>
                  <a:gd name="T16" fmla="*/ 1 w 56"/>
                  <a:gd name="T17" fmla="*/ 3 h 69"/>
                  <a:gd name="T18" fmla="*/ 1 w 56"/>
                  <a:gd name="T19" fmla="*/ 2 h 69"/>
                  <a:gd name="T20" fmla="*/ 1 w 56"/>
                  <a:gd name="T21" fmla="*/ 2 h 69"/>
                  <a:gd name="T22" fmla="*/ 1 w 56"/>
                  <a:gd name="T23" fmla="*/ 2 h 69"/>
                  <a:gd name="T24" fmla="*/ 0 w 56"/>
                  <a:gd name="T25" fmla="*/ 1 h 69"/>
                  <a:gd name="T26" fmla="*/ 0 w 56"/>
                  <a:gd name="T27" fmla="*/ 1 h 69"/>
                  <a:gd name="T28" fmla="*/ 0 w 56"/>
                  <a:gd name="T29" fmla="*/ 1 h 69"/>
                  <a:gd name="T30" fmla="*/ 0 w 56"/>
                  <a:gd name="T31" fmla="*/ 0 h 69"/>
                  <a:gd name="T32" fmla="*/ 0 w 56"/>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69">
                    <a:moveTo>
                      <a:pt x="1" y="0"/>
                    </a:moveTo>
                    <a:lnTo>
                      <a:pt x="0" y="3"/>
                    </a:lnTo>
                    <a:lnTo>
                      <a:pt x="1" y="12"/>
                    </a:lnTo>
                    <a:lnTo>
                      <a:pt x="7" y="23"/>
                    </a:lnTo>
                    <a:lnTo>
                      <a:pt x="15" y="36"/>
                    </a:lnTo>
                    <a:lnTo>
                      <a:pt x="24" y="47"/>
                    </a:lnTo>
                    <a:lnTo>
                      <a:pt x="35" y="59"/>
                    </a:lnTo>
                    <a:lnTo>
                      <a:pt x="45" y="66"/>
                    </a:lnTo>
                    <a:lnTo>
                      <a:pt x="56" y="69"/>
                    </a:lnTo>
                    <a:lnTo>
                      <a:pt x="51" y="62"/>
                    </a:lnTo>
                    <a:lnTo>
                      <a:pt x="45" y="53"/>
                    </a:lnTo>
                    <a:lnTo>
                      <a:pt x="38" y="40"/>
                    </a:lnTo>
                    <a:lnTo>
                      <a:pt x="31" y="28"/>
                    </a:lnTo>
                    <a:lnTo>
                      <a:pt x="23" y="16"/>
                    </a:lnTo>
                    <a:lnTo>
                      <a:pt x="15" y="6"/>
                    </a:lnTo>
                    <a:lnTo>
                      <a:pt x="8" y="0"/>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67" name="Freeform 208">
                <a:extLst>
                  <a:ext uri="{FF2B5EF4-FFF2-40B4-BE49-F238E27FC236}">
                    <a16:creationId xmlns:a16="http://schemas.microsoft.com/office/drawing/2014/main" xmlns="" id="{B03C11A0-9B1C-4CB4-9C07-1BA01E29D50A}"/>
                  </a:ext>
                </a:extLst>
              </p:cNvPr>
              <p:cNvSpPr>
                <a:spLocks/>
              </p:cNvSpPr>
              <p:nvPr/>
            </p:nvSpPr>
            <p:spPr bwMode="auto">
              <a:xfrm>
                <a:off x="2061" y="1184"/>
                <a:ext cx="20" cy="29"/>
              </a:xfrm>
              <a:custGeom>
                <a:avLst/>
                <a:gdLst>
                  <a:gd name="T0" fmla="*/ 1 w 40"/>
                  <a:gd name="T1" fmla="*/ 0 h 59"/>
                  <a:gd name="T2" fmla="*/ 0 w 40"/>
                  <a:gd name="T3" fmla="*/ 0 h 59"/>
                  <a:gd name="T4" fmla="*/ 1 w 40"/>
                  <a:gd name="T5" fmla="*/ 0 h 59"/>
                  <a:gd name="T6" fmla="*/ 1 w 40"/>
                  <a:gd name="T7" fmla="*/ 0 h 59"/>
                  <a:gd name="T8" fmla="*/ 1 w 40"/>
                  <a:gd name="T9" fmla="*/ 0 h 59"/>
                  <a:gd name="T10" fmla="*/ 1 w 40"/>
                  <a:gd name="T11" fmla="*/ 1 h 59"/>
                  <a:gd name="T12" fmla="*/ 1 w 40"/>
                  <a:gd name="T13" fmla="*/ 1 h 59"/>
                  <a:gd name="T14" fmla="*/ 2 w 40"/>
                  <a:gd name="T15" fmla="*/ 1 h 59"/>
                  <a:gd name="T16" fmla="*/ 2 w 40"/>
                  <a:gd name="T17" fmla="*/ 1 h 59"/>
                  <a:gd name="T18" fmla="*/ 2 w 40"/>
                  <a:gd name="T19" fmla="*/ 1 h 59"/>
                  <a:gd name="T20" fmla="*/ 2 w 40"/>
                  <a:gd name="T21" fmla="*/ 1 h 59"/>
                  <a:gd name="T22" fmla="*/ 1 w 40"/>
                  <a:gd name="T23" fmla="*/ 1 h 59"/>
                  <a:gd name="T24" fmla="*/ 1 w 40"/>
                  <a:gd name="T25" fmla="*/ 0 h 59"/>
                  <a:gd name="T26" fmla="*/ 1 w 40"/>
                  <a:gd name="T27" fmla="*/ 0 h 59"/>
                  <a:gd name="T28" fmla="*/ 1 w 40"/>
                  <a:gd name="T29" fmla="*/ 0 h 59"/>
                  <a:gd name="T30" fmla="*/ 1 w 40"/>
                  <a:gd name="T31" fmla="*/ 0 h 59"/>
                  <a:gd name="T32" fmla="*/ 1 w 40"/>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59">
                    <a:moveTo>
                      <a:pt x="2" y="0"/>
                    </a:moveTo>
                    <a:lnTo>
                      <a:pt x="0" y="4"/>
                    </a:lnTo>
                    <a:lnTo>
                      <a:pt x="1" y="10"/>
                    </a:lnTo>
                    <a:lnTo>
                      <a:pt x="5" y="20"/>
                    </a:lnTo>
                    <a:lnTo>
                      <a:pt x="11" y="31"/>
                    </a:lnTo>
                    <a:lnTo>
                      <a:pt x="18" y="42"/>
                    </a:lnTo>
                    <a:lnTo>
                      <a:pt x="26" y="50"/>
                    </a:lnTo>
                    <a:lnTo>
                      <a:pt x="33" y="57"/>
                    </a:lnTo>
                    <a:lnTo>
                      <a:pt x="40" y="59"/>
                    </a:lnTo>
                    <a:lnTo>
                      <a:pt x="38" y="53"/>
                    </a:lnTo>
                    <a:lnTo>
                      <a:pt x="33" y="45"/>
                    </a:lnTo>
                    <a:lnTo>
                      <a:pt x="28" y="36"/>
                    </a:lnTo>
                    <a:lnTo>
                      <a:pt x="23" y="25"/>
                    </a:lnTo>
                    <a:lnTo>
                      <a:pt x="17" y="16"/>
                    </a:lnTo>
                    <a:lnTo>
                      <a:pt x="11" y="8"/>
                    </a:lnTo>
                    <a:lnTo>
                      <a:pt x="7" y="2"/>
                    </a:lnTo>
                    <a:lnTo>
                      <a:pt x="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68" name="Freeform 209">
                <a:extLst>
                  <a:ext uri="{FF2B5EF4-FFF2-40B4-BE49-F238E27FC236}">
                    <a16:creationId xmlns:a16="http://schemas.microsoft.com/office/drawing/2014/main" xmlns="" id="{708648D7-C68A-4C95-8FBD-CA0C7E5A1113}"/>
                  </a:ext>
                </a:extLst>
              </p:cNvPr>
              <p:cNvSpPr>
                <a:spLocks/>
              </p:cNvSpPr>
              <p:nvPr/>
            </p:nvSpPr>
            <p:spPr bwMode="auto">
              <a:xfrm>
                <a:off x="1906" y="1223"/>
                <a:ext cx="30" cy="5"/>
              </a:xfrm>
              <a:custGeom>
                <a:avLst/>
                <a:gdLst>
                  <a:gd name="T0" fmla="*/ 1 w 61"/>
                  <a:gd name="T1" fmla="*/ 1 h 9"/>
                  <a:gd name="T2" fmla="*/ 1 w 61"/>
                  <a:gd name="T3" fmla="*/ 1 h 9"/>
                  <a:gd name="T4" fmla="*/ 1 w 61"/>
                  <a:gd name="T5" fmla="*/ 1 h 9"/>
                  <a:gd name="T6" fmla="*/ 1 w 61"/>
                  <a:gd name="T7" fmla="*/ 1 h 9"/>
                  <a:gd name="T8" fmla="*/ 0 w 61"/>
                  <a:gd name="T9" fmla="*/ 1 h 9"/>
                  <a:gd name="T10" fmla="*/ 0 w 61"/>
                  <a:gd name="T11" fmla="*/ 1 h 9"/>
                  <a:gd name="T12" fmla="*/ 0 w 61"/>
                  <a:gd name="T13" fmla="*/ 1 h 9"/>
                  <a:gd name="T14" fmla="*/ 0 w 61"/>
                  <a:gd name="T15" fmla="*/ 1 h 9"/>
                  <a:gd name="T16" fmla="*/ 0 w 61"/>
                  <a:gd name="T17" fmla="*/ 1 h 9"/>
                  <a:gd name="T18" fmla="*/ 0 w 61"/>
                  <a:gd name="T19" fmla="*/ 1 h 9"/>
                  <a:gd name="T20" fmla="*/ 0 w 61"/>
                  <a:gd name="T21" fmla="*/ 1 h 9"/>
                  <a:gd name="T22" fmla="*/ 0 w 61"/>
                  <a:gd name="T23" fmla="*/ 0 h 9"/>
                  <a:gd name="T24" fmla="*/ 0 w 61"/>
                  <a:gd name="T25" fmla="*/ 0 h 9"/>
                  <a:gd name="T26" fmla="*/ 1 w 61"/>
                  <a:gd name="T27" fmla="*/ 1 h 9"/>
                  <a:gd name="T28" fmla="*/ 1 w 61"/>
                  <a:gd name="T29" fmla="*/ 1 h 9"/>
                  <a:gd name="T30" fmla="*/ 1 w 61"/>
                  <a:gd name="T31" fmla="*/ 1 h 9"/>
                  <a:gd name="T32" fmla="*/ 1 w 61"/>
                  <a:gd name="T33" fmla="*/ 1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9">
                    <a:moveTo>
                      <a:pt x="61" y="4"/>
                    </a:moveTo>
                    <a:lnTo>
                      <a:pt x="56" y="4"/>
                    </a:lnTo>
                    <a:lnTo>
                      <a:pt x="48" y="5"/>
                    </a:lnTo>
                    <a:lnTo>
                      <a:pt x="38" y="6"/>
                    </a:lnTo>
                    <a:lnTo>
                      <a:pt x="27" y="8"/>
                    </a:lnTo>
                    <a:lnTo>
                      <a:pt x="17" y="9"/>
                    </a:lnTo>
                    <a:lnTo>
                      <a:pt x="8" y="9"/>
                    </a:lnTo>
                    <a:lnTo>
                      <a:pt x="2" y="8"/>
                    </a:lnTo>
                    <a:lnTo>
                      <a:pt x="0" y="5"/>
                    </a:lnTo>
                    <a:lnTo>
                      <a:pt x="2" y="2"/>
                    </a:lnTo>
                    <a:lnTo>
                      <a:pt x="9" y="1"/>
                    </a:lnTo>
                    <a:lnTo>
                      <a:pt x="17" y="0"/>
                    </a:lnTo>
                    <a:lnTo>
                      <a:pt x="26" y="0"/>
                    </a:lnTo>
                    <a:lnTo>
                      <a:pt x="37" y="1"/>
                    </a:lnTo>
                    <a:lnTo>
                      <a:pt x="46" y="2"/>
                    </a:lnTo>
                    <a:lnTo>
                      <a:pt x="55" y="3"/>
                    </a:lnTo>
                    <a:lnTo>
                      <a:pt x="61"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69" name="Freeform 210">
                <a:extLst>
                  <a:ext uri="{FF2B5EF4-FFF2-40B4-BE49-F238E27FC236}">
                    <a16:creationId xmlns:a16="http://schemas.microsoft.com/office/drawing/2014/main" xmlns="" id="{0220AF90-3B37-410D-9910-C5CD531424E2}"/>
                  </a:ext>
                </a:extLst>
              </p:cNvPr>
              <p:cNvSpPr>
                <a:spLocks/>
              </p:cNvSpPr>
              <p:nvPr/>
            </p:nvSpPr>
            <p:spPr bwMode="auto">
              <a:xfrm>
                <a:off x="1928" y="1229"/>
                <a:ext cx="42" cy="33"/>
              </a:xfrm>
              <a:custGeom>
                <a:avLst/>
                <a:gdLst>
                  <a:gd name="T0" fmla="*/ 3 w 84"/>
                  <a:gd name="T1" fmla="*/ 0 h 66"/>
                  <a:gd name="T2" fmla="*/ 3 w 84"/>
                  <a:gd name="T3" fmla="*/ 1 h 66"/>
                  <a:gd name="T4" fmla="*/ 2 w 84"/>
                  <a:gd name="T5" fmla="*/ 1 h 66"/>
                  <a:gd name="T6" fmla="*/ 2 w 84"/>
                  <a:gd name="T7" fmla="*/ 1 h 66"/>
                  <a:gd name="T8" fmla="*/ 1 w 84"/>
                  <a:gd name="T9" fmla="*/ 1 h 66"/>
                  <a:gd name="T10" fmla="*/ 1 w 84"/>
                  <a:gd name="T11" fmla="*/ 2 h 66"/>
                  <a:gd name="T12" fmla="*/ 1 w 84"/>
                  <a:gd name="T13" fmla="*/ 2 h 66"/>
                  <a:gd name="T14" fmla="*/ 0 w 84"/>
                  <a:gd name="T15" fmla="*/ 2 h 66"/>
                  <a:gd name="T16" fmla="*/ 1 w 84"/>
                  <a:gd name="T17" fmla="*/ 3 h 66"/>
                  <a:gd name="T18" fmla="*/ 1 w 84"/>
                  <a:gd name="T19" fmla="*/ 3 h 66"/>
                  <a:gd name="T20" fmla="*/ 1 w 84"/>
                  <a:gd name="T21" fmla="*/ 2 h 66"/>
                  <a:gd name="T22" fmla="*/ 1 w 84"/>
                  <a:gd name="T23" fmla="*/ 2 h 66"/>
                  <a:gd name="T24" fmla="*/ 2 w 84"/>
                  <a:gd name="T25" fmla="*/ 2 h 66"/>
                  <a:gd name="T26" fmla="*/ 2 w 84"/>
                  <a:gd name="T27" fmla="*/ 1 h 66"/>
                  <a:gd name="T28" fmla="*/ 3 w 84"/>
                  <a:gd name="T29" fmla="*/ 1 h 66"/>
                  <a:gd name="T30" fmla="*/ 3 w 84"/>
                  <a:gd name="T31" fmla="*/ 1 h 66"/>
                  <a:gd name="T32" fmla="*/ 3 w 84"/>
                  <a:gd name="T33" fmla="*/ 0 h 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4" h="66">
                    <a:moveTo>
                      <a:pt x="84" y="0"/>
                    </a:moveTo>
                    <a:lnTo>
                      <a:pt x="75" y="5"/>
                    </a:lnTo>
                    <a:lnTo>
                      <a:pt x="61" y="12"/>
                    </a:lnTo>
                    <a:lnTo>
                      <a:pt x="46" y="21"/>
                    </a:lnTo>
                    <a:lnTo>
                      <a:pt x="30" y="31"/>
                    </a:lnTo>
                    <a:lnTo>
                      <a:pt x="16" y="43"/>
                    </a:lnTo>
                    <a:lnTo>
                      <a:pt x="5" y="52"/>
                    </a:lnTo>
                    <a:lnTo>
                      <a:pt x="0" y="60"/>
                    </a:lnTo>
                    <a:lnTo>
                      <a:pt x="1" y="66"/>
                    </a:lnTo>
                    <a:lnTo>
                      <a:pt x="8" y="66"/>
                    </a:lnTo>
                    <a:lnTo>
                      <a:pt x="17" y="60"/>
                    </a:lnTo>
                    <a:lnTo>
                      <a:pt x="28" y="51"/>
                    </a:lnTo>
                    <a:lnTo>
                      <a:pt x="41" y="39"/>
                    </a:lnTo>
                    <a:lnTo>
                      <a:pt x="53" y="27"/>
                    </a:lnTo>
                    <a:lnTo>
                      <a:pt x="65" y="15"/>
                    </a:lnTo>
                    <a:lnTo>
                      <a:pt x="76" y="6"/>
                    </a:lnTo>
                    <a:lnTo>
                      <a:pt x="8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70" name="Freeform 211">
                <a:extLst>
                  <a:ext uri="{FF2B5EF4-FFF2-40B4-BE49-F238E27FC236}">
                    <a16:creationId xmlns:a16="http://schemas.microsoft.com/office/drawing/2014/main" xmlns="" id="{D133D33D-DE50-423C-855F-46502CE40ADA}"/>
                  </a:ext>
                </a:extLst>
              </p:cNvPr>
              <p:cNvSpPr>
                <a:spLocks/>
              </p:cNvSpPr>
              <p:nvPr/>
            </p:nvSpPr>
            <p:spPr bwMode="auto">
              <a:xfrm>
                <a:off x="1947" y="1228"/>
                <a:ext cx="38" cy="35"/>
              </a:xfrm>
              <a:custGeom>
                <a:avLst/>
                <a:gdLst>
                  <a:gd name="T0" fmla="*/ 3 w 76"/>
                  <a:gd name="T1" fmla="*/ 0 h 70"/>
                  <a:gd name="T2" fmla="*/ 3 w 76"/>
                  <a:gd name="T3" fmla="*/ 1 h 70"/>
                  <a:gd name="T4" fmla="*/ 2 w 76"/>
                  <a:gd name="T5" fmla="*/ 1 h 70"/>
                  <a:gd name="T6" fmla="*/ 2 w 76"/>
                  <a:gd name="T7" fmla="*/ 1 h 70"/>
                  <a:gd name="T8" fmla="*/ 1 w 76"/>
                  <a:gd name="T9" fmla="*/ 2 h 70"/>
                  <a:gd name="T10" fmla="*/ 1 w 76"/>
                  <a:gd name="T11" fmla="*/ 2 h 70"/>
                  <a:gd name="T12" fmla="*/ 1 w 76"/>
                  <a:gd name="T13" fmla="*/ 2 h 70"/>
                  <a:gd name="T14" fmla="*/ 0 w 76"/>
                  <a:gd name="T15" fmla="*/ 3 h 70"/>
                  <a:gd name="T16" fmla="*/ 1 w 76"/>
                  <a:gd name="T17" fmla="*/ 3 h 70"/>
                  <a:gd name="T18" fmla="*/ 1 w 76"/>
                  <a:gd name="T19" fmla="*/ 3 h 70"/>
                  <a:gd name="T20" fmla="*/ 1 w 76"/>
                  <a:gd name="T21" fmla="*/ 2 h 70"/>
                  <a:gd name="T22" fmla="*/ 1 w 76"/>
                  <a:gd name="T23" fmla="*/ 2 h 70"/>
                  <a:gd name="T24" fmla="*/ 2 w 76"/>
                  <a:gd name="T25" fmla="*/ 2 h 70"/>
                  <a:gd name="T26" fmla="*/ 2 w 76"/>
                  <a:gd name="T27" fmla="*/ 1 h 70"/>
                  <a:gd name="T28" fmla="*/ 2 w 76"/>
                  <a:gd name="T29" fmla="*/ 1 h 70"/>
                  <a:gd name="T30" fmla="*/ 3 w 76"/>
                  <a:gd name="T31" fmla="*/ 1 h 70"/>
                  <a:gd name="T32" fmla="*/ 3 w 76"/>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6" h="70">
                    <a:moveTo>
                      <a:pt x="76" y="0"/>
                    </a:moveTo>
                    <a:lnTo>
                      <a:pt x="66" y="6"/>
                    </a:lnTo>
                    <a:lnTo>
                      <a:pt x="54" y="15"/>
                    </a:lnTo>
                    <a:lnTo>
                      <a:pt x="40" y="25"/>
                    </a:lnTo>
                    <a:lnTo>
                      <a:pt x="25" y="38"/>
                    </a:lnTo>
                    <a:lnTo>
                      <a:pt x="13" y="49"/>
                    </a:lnTo>
                    <a:lnTo>
                      <a:pt x="4" y="59"/>
                    </a:lnTo>
                    <a:lnTo>
                      <a:pt x="0" y="67"/>
                    </a:lnTo>
                    <a:lnTo>
                      <a:pt x="2" y="70"/>
                    </a:lnTo>
                    <a:lnTo>
                      <a:pt x="9" y="68"/>
                    </a:lnTo>
                    <a:lnTo>
                      <a:pt x="18" y="61"/>
                    </a:lnTo>
                    <a:lnTo>
                      <a:pt x="29" y="50"/>
                    </a:lnTo>
                    <a:lnTo>
                      <a:pt x="40" y="38"/>
                    </a:lnTo>
                    <a:lnTo>
                      <a:pt x="51" y="25"/>
                    </a:lnTo>
                    <a:lnTo>
                      <a:pt x="61" y="14"/>
                    </a:lnTo>
                    <a:lnTo>
                      <a:pt x="70" y="4"/>
                    </a:lnTo>
                    <a:lnTo>
                      <a:pt x="7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71" name="Freeform 212">
                <a:extLst>
                  <a:ext uri="{FF2B5EF4-FFF2-40B4-BE49-F238E27FC236}">
                    <a16:creationId xmlns:a16="http://schemas.microsoft.com/office/drawing/2014/main" xmlns="" id="{C093FDF0-A493-4EE2-AC7D-3B4CE35C781F}"/>
                  </a:ext>
                </a:extLst>
              </p:cNvPr>
              <p:cNvSpPr>
                <a:spLocks/>
              </p:cNvSpPr>
              <p:nvPr/>
            </p:nvSpPr>
            <p:spPr bwMode="auto">
              <a:xfrm>
                <a:off x="1967" y="1227"/>
                <a:ext cx="34" cy="38"/>
              </a:xfrm>
              <a:custGeom>
                <a:avLst/>
                <a:gdLst>
                  <a:gd name="T0" fmla="*/ 3 w 68"/>
                  <a:gd name="T1" fmla="*/ 0 h 75"/>
                  <a:gd name="T2" fmla="*/ 2 w 68"/>
                  <a:gd name="T3" fmla="*/ 1 h 75"/>
                  <a:gd name="T4" fmla="*/ 2 w 68"/>
                  <a:gd name="T5" fmla="*/ 1 h 75"/>
                  <a:gd name="T6" fmla="*/ 2 w 68"/>
                  <a:gd name="T7" fmla="*/ 1 h 75"/>
                  <a:gd name="T8" fmla="*/ 1 w 68"/>
                  <a:gd name="T9" fmla="*/ 2 h 75"/>
                  <a:gd name="T10" fmla="*/ 1 w 68"/>
                  <a:gd name="T11" fmla="*/ 2 h 75"/>
                  <a:gd name="T12" fmla="*/ 1 w 68"/>
                  <a:gd name="T13" fmla="*/ 2 h 75"/>
                  <a:gd name="T14" fmla="*/ 0 w 68"/>
                  <a:gd name="T15" fmla="*/ 3 h 75"/>
                  <a:gd name="T16" fmla="*/ 1 w 68"/>
                  <a:gd name="T17" fmla="*/ 3 h 75"/>
                  <a:gd name="T18" fmla="*/ 1 w 68"/>
                  <a:gd name="T19" fmla="*/ 3 h 75"/>
                  <a:gd name="T20" fmla="*/ 1 w 68"/>
                  <a:gd name="T21" fmla="*/ 3 h 75"/>
                  <a:gd name="T22" fmla="*/ 1 w 68"/>
                  <a:gd name="T23" fmla="*/ 2 h 75"/>
                  <a:gd name="T24" fmla="*/ 2 w 68"/>
                  <a:gd name="T25" fmla="*/ 2 h 75"/>
                  <a:gd name="T26" fmla="*/ 2 w 68"/>
                  <a:gd name="T27" fmla="*/ 1 h 75"/>
                  <a:gd name="T28" fmla="*/ 2 w 68"/>
                  <a:gd name="T29" fmla="*/ 1 h 75"/>
                  <a:gd name="T30" fmla="*/ 2 w 68"/>
                  <a:gd name="T31" fmla="*/ 1 h 75"/>
                  <a:gd name="T32" fmla="*/ 3 w 68"/>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75">
                    <a:moveTo>
                      <a:pt x="68" y="0"/>
                    </a:moveTo>
                    <a:lnTo>
                      <a:pt x="58" y="7"/>
                    </a:lnTo>
                    <a:lnTo>
                      <a:pt x="46" y="17"/>
                    </a:lnTo>
                    <a:lnTo>
                      <a:pt x="33" y="28"/>
                    </a:lnTo>
                    <a:lnTo>
                      <a:pt x="21" y="41"/>
                    </a:lnTo>
                    <a:lnTo>
                      <a:pt x="10" y="54"/>
                    </a:lnTo>
                    <a:lnTo>
                      <a:pt x="3" y="63"/>
                    </a:lnTo>
                    <a:lnTo>
                      <a:pt x="0" y="71"/>
                    </a:lnTo>
                    <a:lnTo>
                      <a:pt x="2" y="75"/>
                    </a:lnTo>
                    <a:lnTo>
                      <a:pt x="8" y="72"/>
                    </a:lnTo>
                    <a:lnTo>
                      <a:pt x="16" y="65"/>
                    </a:lnTo>
                    <a:lnTo>
                      <a:pt x="25" y="54"/>
                    </a:lnTo>
                    <a:lnTo>
                      <a:pt x="35" y="41"/>
                    </a:lnTo>
                    <a:lnTo>
                      <a:pt x="44" y="27"/>
                    </a:lnTo>
                    <a:lnTo>
                      <a:pt x="53" y="15"/>
                    </a:lnTo>
                    <a:lnTo>
                      <a:pt x="61" y="5"/>
                    </a:lnTo>
                    <a:lnTo>
                      <a:pt x="6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72" name="Freeform 213">
                <a:extLst>
                  <a:ext uri="{FF2B5EF4-FFF2-40B4-BE49-F238E27FC236}">
                    <a16:creationId xmlns:a16="http://schemas.microsoft.com/office/drawing/2014/main" xmlns="" id="{294E3555-CFE8-4592-B368-67E76B5BAE90}"/>
                  </a:ext>
                </a:extLst>
              </p:cNvPr>
              <p:cNvSpPr>
                <a:spLocks/>
              </p:cNvSpPr>
              <p:nvPr/>
            </p:nvSpPr>
            <p:spPr bwMode="auto">
              <a:xfrm>
                <a:off x="1992" y="1224"/>
                <a:ext cx="26" cy="36"/>
              </a:xfrm>
              <a:custGeom>
                <a:avLst/>
                <a:gdLst>
                  <a:gd name="T0" fmla="*/ 2 w 52"/>
                  <a:gd name="T1" fmla="*/ 0 h 70"/>
                  <a:gd name="T2" fmla="*/ 2 w 52"/>
                  <a:gd name="T3" fmla="*/ 1 h 70"/>
                  <a:gd name="T4" fmla="*/ 2 w 52"/>
                  <a:gd name="T5" fmla="*/ 1 h 70"/>
                  <a:gd name="T6" fmla="*/ 1 w 52"/>
                  <a:gd name="T7" fmla="*/ 1 h 70"/>
                  <a:gd name="T8" fmla="*/ 1 w 52"/>
                  <a:gd name="T9" fmla="*/ 2 h 70"/>
                  <a:gd name="T10" fmla="*/ 1 w 52"/>
                  <a:gd name="T11" fmla="*/ 2 h 70"/>
                  <a:gd name="T12" fmla="*/ 1 w 52"/>
                  <a:gd name="T13" fmla="*/ 2 h 70"/>
                  <a:gd name="T14" fmla="*/ 0 w 52"/>
                  <a:gd name="T15" fmla="*/ 3 h 70"/>
                  <a:gd name="T16" fmla="*/ 1 w 52"/>
                  <a:gd name="T17" fmla="*/ 3 h 70"/>
                  <a:gd name="T18" fmla="*/ 1 w 52"/>
                  <a:gd name="T19" fmla="*/ 3 h 70"/>
                  <a:gd name="T20" fmla="*/ 1 w 52"/>
                  <a:gd name="T21" fmla="*/ 2 h 70"/>
                  <a:gd name="T22" fmla="*/ 1 w 52"/>
                  <a:gd name="T23" fmla="*/ 2 h 70"/>
                  <a:gd name="T24" fmla="*/ 1 w 52"/>
                  <a:gd name="T25" fmla="*/ 2 h 70"/>
                  <a:gd name="T26" fmla="*/ 2 w 52"/>
                  <a:gd name="T27" fmla="*/ 1 h 70"/>
                  <a:gd name="T28" fmla="*/ 2 w 52"/>
                  <a:gd name="T29" fmla="*/ 1 h 70"/>
                  <a:gd name="T30" fmla="*/ 2 w 52"/>
                  <a:gd name="T31" fmla="*/ 1 h 70"/>
                  <a:gd name="T32" fmla="*/ 2 w 52"/>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70">
                    <a:moveTo>
                      <a:pt x="52" y="0"/>
                    </a:moveTo>
                    <a:lnTo>
                      <a:pt x="45" y="7"/>
                    </a:lnTo>
                    <a:lnTo>
                      <a:pt x="35" y="16"/>
                    </a:lnTo>
                    <a:lnTo>
                      <a:pt x="25" y="28"/>
                    </a:lnTo>
                    <a:lnTo>
                      <a:pt x="15" y="39"/>
                    </a:lnTo>
                    <a:lnTo>
                      <a:pt x="7" y="51"/>
                    </a:lnTo>
                    <a:lnTo>
                      <a:pt x="2" y="61"/>
                    </a:lnTo>
                    <a:lnTo>
                      <a:pt x="0" y="68"/>
                    </a:lnTo>
                    <a:lnTo>
                      <a:pt x="5" y="70"/>
                    </a:lnTo>
                    <a:lnTo>
                      <a:pt x="12" y="68"/>
                    </a:lnTo>
                    <a:lnTo>
                      <a:pt x="19" y="61"/>
                    </a:lnTo>
                    <a:lnTo>
                      <a:pt x="26" y="52"/>
                    </a:lnTo>
                    <a:lnTo>
                      <a:pt x="32" y="40"/>
                    </a:lnTo>
                    <a:lnTo>
                      <a:pt x="37" y="28"/>
                    </a:lnTo>
                    <a:lnTo>
                      <a:pt x="42" y="16"/>
                    </a:lnTo>
                    <a:lnTo>
                      <a:pt x="48" y="7"/>
                    </a:lnTo>
                    <a:lnTo>
                      <a:pt x="5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73" name="Freeform 214">
                <a:extLst>
                  <a:ext uri="{FF2B5EF4-FFF2-40B4-BE49-F238E27FC236}">
                    <a16:creationId xmlns:a16="http://schemas.microsoft.com/office/drawing/2014/main" xmlns="" id="{0867D694-7BA9-45EF-BEF4-7F01472915E7}"/>
                  </a:ext>
                </a:extLst>
              </p:cNvPr>
              <p:cNvSpPr>
                <a:spLocks/>
              </p:cNvSpPr>
              <p:nvPr/>
            </p:nvSpPr>
            <p:spPr bwMode="auto">
              <a:xfrm>
                <a:off x="2014" y="1222"/>
                <a:ext cx="23" cy="35"/>
              </a:xfrm>
              <a:custGeom>
                <a:avLst/>
                <a:gdLst>
                  <a:gd name="T0" fmla="*/ 1 w 47"/>
                  <a:gd name="T1" fmla="*/ 0 h 69"/>
                  <a:gd name="T2" fmla="*/ 1 w 47"/>
                  <a:gd name="T3" fmla="*/ 1 h 69"/>
                  <a:gd name="T4" fmla="*/ 1 w 47"/>
                  <a:gd name="T5" fmla="*/ 1 h 69"/>
                  <a:gd name="T6" fmla="*/ 0 w 47"/>
                  <a:gd name="T7" fmla="*/ 1 h 69"/>
                  <a:gd name="T8" fmla="*/ 0 w 47"/>
                  <a:gd name="T9" fmla="*/ 2 h 69"/>
                  <a:gd name="T10" fmla="*/ 0 w 47"/>
                  <a:gd name="T11" fmla="*/ 2 h 69"/>
                  <a:gd name="T12" fmla="*/ 0 w 47"/>
                  <a:gd name="T13" fmla="*/ 2 h 69"/>
                  <a:gd name="T14" fmla="*/ 0 w 47"/>
                  <a:gd name="T15" fmla="*/ 3 h 69"/>
                  <a:gd name="T16" fmla="*/ 0 w 47"/>
                  <a:gd name="T17" fmla="*/ 3 h 69"/>
                  <a:gd name="T18" fmla="*/ 0 w 47"/>
                  <a:gd name="T19" fmla="*/ 3 h 69"/>
                  <a:gd name="T20" fmla="*/ 0 w 47"/>
                  <a:gd name="T21" fmla="*/ 2 h 69"/>
                  <a:gd name="T22" fmla="*/ 0 w 47"/>
                  <a:gd name="T23" fmla="*/ 2 h 69"/>
                  <a:gd name="T24" fmla="*/ 0 w 47"/>
                  <a:gd name="T25" fmla="*/ 2 h 69"/>
                  <a:gd name="T26" fmla="*/ 1 w 47"/>
                  <a:gd name="T27" fmla="*/ 1 h 69"/>
                  <a:gd name="T28" fmla="*/ 1 w 47"/>
                  <a:gd name="T29" fmla="*/ 1 h 69"/>
                  <a:gd name="T30" fmla="*/ 1 w 47"/>
                  <a:gd name="T31" fmla="*/ 1 h 69"/>
                  <a:gd name="T32" fmla="*/ 1 w 47"/>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69">
                    <a:moveTo>
                      <a:pt x="47" y="0"/>
                    </a:moveTo>
                    <a:lnTo>
                      <a:pt x="42" y="7"/>
                    </a:lnTo>
                    <a:lnTo>
                      <a:pt x="32" y="16"/>
                    </a:lnTo>
                    <a:lnTo>
                      <a:pt x="23" y="29"/>
                    </a:lnTo>
                    <a:lnTo>
                      <a:pt x="14" y="41"/>
                    </a:lnTo>
                    <a:lnTo>
                      <a:pt x="6" y="52"/>
                    </a:lnTo>
                    <a:lnTo>
                      <a:pt x="1" y="61"/>
                    </a:lnTo>
                    <a:lnTo>
                      <a:pt x="0" y="68"/>
                    </a:lnTo>
                    <a:lnTo>
                      <a:pt x="5" y="69"/>
                    </a:lnTo>
                    <a:lnTo>
                      <a:pt x="12" y="66"/>
                    </a:lnTo>
                    <a:lnTo>
                      <a:pt x="18" y="58"/>
                    </a:lnTo>
                    <a:lnTo>
                      <a:pt x="25" y="49"/>
                    </a:lnTo>
                    <a:lnTo>
                      <a:pt x="31" y="36"/>
                    </a:lnTo>
                    <a:lnTo>
                      <a:pt x="36" y="24"/>
                    </a:lnTo>
                    <a:lnTo>
                      <a:pt x="40" y="14"/>
                    </a:lnTo>
                    <a:lnTo>
                      <a:pt x="44" y="5"/>
                    </a:lnTo>
                    <a:lnTo>
                      <a:pt x="4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74" name="Freeform 215">
                <a:extLst>
                  <a:ext uri="{FF2B5EF4-FFF2-40B4-BE49-F238E27FC236}">
                    <a16:creationId xmlns:a16="http://schemas.microsoft.com/office/drawing/2014/main" xmlns="" id="{288E8AE5-3593-41E1-BC22-8B98811A4644}"/>
                  </a:ext>
                </a:extLst>
              </p:cNvPr>
              <p:cNvSpPr>
                <a:spLocks/>
              </p:cNvSpPr>
              <p:nvPr/>
            </p:nvSpPr>
            <p:spPr bwMode="auto">
              <a:xfrm>
                <a:off x="2042" y="1219"/>
                <a:ext cx="12" cy="30"/>
              </a:xfrm>
              <a:custGeom>
                <a:avLst/>
                <a:gdLst>
                  <a:gd name="T0" fmla="*/ 0 w 26"/>
                  <a:gd name="T1" fmla="*/ 0 h 59"/>
                  <a:gd name="T2" fmla="*/ 0 w 26"/>
                  <a:gd name="T3" fmla="*/ 1 h 59"/>
                  <a:gd name="T4" fmla="*/ 0 w 26"/>
                  <a:gd name="T5" fmla="*/ 1 h 59"/>
                  <a:gd name="T6" fmla="*/ 0 w 26"/>
                  <a:gd name="T7" fmla="*/ 1 h 59"/>
                  <a:gd name="T8" fmla="*/ 0 w 26"/>
                  <a:gd name="T9" fmla="*/ 2 h 59"/>
                  <a:gd name="T10" fmla="*/ 0 w 26"/>
                  <a:gd name="T11" fmla="*/ 2 h 59"/>
                  <a:gd name="T12" fmla="*/ 0 w 26"/>
                  <a:gd name="T13" fmla="*/ 2 h 59"/>
                  <a:gd name="T14" fmla="*/ 0 w 26"/>
                  <a:gd name="T15" fmla="*/ 2 h 59"/>
                  <a:gd name="T16" fmla="*/ 0 w 26"/>
                  <a:gd name="T17" fmla="*/ 2 h 59"/>
                  <a:gd name="T18" fmla="*/ 0 w 26"/>
                  <a:gd name="T19" fmla="*/ 2 h 59"/>
                  <a:gd name="T20" fmla="*/ 0 w 26"/>
                  <a:gd name="T21" fmla="*/ 2 h 59"/>
                  <a:gd name="T22" fmla="*/ 0 w 26"/>
                  <a:gd name="T23" fmla="*/ 1 h 59"/>
                  <a:gd name="T24" fmla="*/ 0 w 26"/>
                  <a:gd name="T25" fmla="*/ 0 h 5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 h="59">
                    <a:moveTo>
                      <a:pt x="26" y="0"/>
                    </a:moveTo>
                    <a:lnTo>
                      <a:pt x="20" y="6"/>
                    </a:lnTo>
                    <a:lnTo>
                      <a:pt x="14" y="16"/>
                    </a:lnTo>
                    <a:lnTo>
                      <a:pt x="9" y="26"/>
                    </a:lnTo>
                    <a:lnTo>
                      <a:pt x="5" y="36"/>
                    </a:lnTo>
                    <a:lnTo>
                      <a:pt x="2" y="46"/>
                    </a:lnTo>
                    <a:lnTo>
                      <a:pt x="0" y="53"/>
                    </a:lnTo>
                    <a:lnTo>
                      <a:pt x="3" y="58"/>
                    </a:lnTo>
                    <a:lnTo>
                      <a:pt x="9" y="59"/>
                    </a:lnTo>
                    <a:lnTo>
                      <a:pt x="19" y="51"/>
                    </a:lnTo>
                    <a:lnTo>
                      <a:pt x="21" y="33"/>
                    </a:lnTo>
                    <a:lnTo>
                      <a:pt x="22" y="13"/>
                    </a:lnTo>
                    <a:lnTo>
                      <a:pt x="2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75" name="Freeform 216">
                <a:extLst>
                  <a:ext uri="{FF2B5EF4-FFF2-40B4-BE49-F238E27FC236}">
                    <a16:creationId xmlns:a16="http://schemas.microsoft.com/office/drawing/2014/main" xmlns="" id="{44D7C53C-DC04-416C-BB94-7B9727F7DE99}"/>
                  </a:ext>
                </a:extLst>
              </p:cNvPr>
              <p:cNvSpPr>
                <a:spLocks/>
              </p:cNvSpPr>
              <p:nvPr/>
            </p:nvSpPr>
            <p:spPr bwMode="auto">
              <a:xfrm>
                <a:off x="2062" y="1216"/>
                <a:ext cx="6" cy="26"/>
              </a:xfrm>
              <a:custGeom>
                <a:avLst/>
                <a:gdLst>
                  <a:gd name="T0" fmla="*/ 1 w 11"/>
                  <a:gd name="T1" fmla="*/ 0 h 51"/>
                  <a:gd name="T2" fmla="*/ 1 w 11"/>
                  <a:gd name="T3" fmla="*/ 1 h 51"/>
                  <a:gd name="T4" fmla="*/ 1 w 11"/>
                  <a:gd name="T5" fmla="*/ 1 h 51"/>
                  <a:gd name="T6" fmla="*/ 0 w 11"/>
                  <a:gd name="T7" fmla="*/ 2 h 51"/>
                  <a:gd name="T8" fmla="*/ 1 w 11"/>
                  <a:gd name="T9" fmla="*/ 2 h 51"/>
                  <a:gd name="T10" fmla="*/ 1 w 11"/>
                  <a:gd name="T11" fmla="*/ 2 h 51"/>
                  <a:gd name="T12" fmla="*/ 1 w 11"/>
                  <a:gd name="T13" fmla="*/ 1 h 51"/>
                  <a:gd name="T14" fmla="*/ 1 w 11"/>
                  <a:gd name="T15" fmla="*/ 1 h 51"/>
                  <a:gd name="T16" fmla="*/ 1 w 11"/>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51">
                    <a:moveTo>
                      <a:pt x="11" y="0"/>
                    </a:moveTo>
                    <a:lnTo>
                      <a:pt x="6" y="12"/>
                    </a:lnTo>
                    <a:lnTo>
                      <a:pt x="1" y="31"/>
                    </a:lnTo>
                    <a:lnTo>
                      <a:pt x="0" y="46"/>
                    </a:lnTo>
                    <a:lnTo>
                      <a:pt x="6" y="51"/>
                    </a:lnTo>
                    <a:lnTo>
                      <a:pt x="11" y="45"/>
                    </a:lnTo>
                    <a:lnTo>
                      <a:pt x="11" y="31"/>
                    </a:lnTo>
                    <a:lnTo>
                      <a:pt x="10" y="15"/>
                    </a:lnTo>
                    <a:lnTo>
                      <a:pt x="1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76" name="Freeform 217">
                <a:extLst>
                  <a:ext uri="{FF2B5EF4-FFF2-40B4-BE49-F238E27FC236}">
                    <a16:creationId xmlns:a16="http://schemas.microsoft.com/office/drawing/2014/main" xmlns="" id="{0565EA4E-F5EF-4F8F-A428-F017BDD47D77}"/>
                  </a:ext>
                </a:extLst>
              </p:cNvPr>
              <p:cNvSpPr>
                <a:spLocks/>
              </p:cNvSpPr>
              <p:nvPr/>
            </p:nvSpPr>
            <p:spPr bwMode="auto">
              <a:xfrm>
                <a:off x="2077" y="1212"/>
                <a:ext cx="8" cy="25"/>
              </a:xfrm>
              <a:custGeom>
                <a:avLst/>
                <a:gdLst>
                  <a:gd name="T0" fmla="*/ 1 w 15"/>
                  <a:gd name="T1" fmla="*/ 0 h 50"/>
                  <a:gd name="T2" fmla="*/ 1 w 15"/>
                  <a:gd name="T3" fmla="*/ 1 h 50"/>
                  <a:gd name="T4" fmla="*/ 0 w 15"/>
                  <a:gd name="T5" fmla="*/ 1 h 50"/>
                  <a:gd name="T6" fmla="*/ 1 w 15"/>
                  <a:gd name="T7" fmla="*/ 2 h 50"/>
                  <a:gd name="T8" fmla="*/ 1 w 15"/>
                  <a:gd name="T9" fmla="*/ 2 h 50"/>
                  <a:gd name="T10" fmla="*/ 1 w 15"/>
                  <a:gd name="T11" fmla="*/ 2 h 50"/>
                  <a:gd name="T12" fmla="*/ 1 w 15"/>
                  <a:gd name="T13" fmla="*/ 2 h 50"/>
                  <a:gd name="T14" fmla="*/ 1 w 15"/>
                  <a:gd name="T15" fmla="*/ 1 h 50"/>
                  <a:gd name="T16" fmla="*/ 1 w 15"/>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50">
                    <a:moveTo>
                      <a:pt x="7" y="0"/>
                    </a:moveTo>
                    <a:lnTo>
                      <a:pt x="2" y="11"/>
                    </a:lnTo>
                    <a:lnTo>
                      <a:pt x="0" y="28"/>
                    </a:lnTo>
                    <a:lnTo>
                      <a:pt x="2" y="43"/>
                    </a:lnTo>
                    <a:lnTo>
                      <a:pt x="9" y="50"/>
                    </a:lnTo>
                    <a:lnTo>
                      <a:pt x="15" y="46"/>
                    </a:lnTo>
                    <a:lnTo>
                      <a:pt x="13" y="33"/>
                    </a:lnTo>
                    <a:lnTo>
                      <a:pt x="8" y="16"/>
                    </a:lnTo>
                    <a:lnTo>
                      <a:pt x="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77" name="Freeform 218">
                <a:extLst>
                  <a:ext uri="{FF2B5EF4-FFF2-40B4-BE49-F238E27FC236}">
                    <a16:creationId xmlns:a16="http://schemas.microsoft.com/office/drawing/2014/main" xmlns="" id="{018744FF-DD21-43A4-B1D5-080AE0AEAC0D}"/>
                  </a:ext>
                </a:extLst>
              </p:cNvPr>
              <p:cNvSpPr>
                <a:spLocks/>
              </p:cNvSpPr>
              <p:nvPr/>
            </p:nvSpPr>
            <p:spPr bwMode="auto">
              <a:xfrm>
                <a:off x="2090" y="1204"/>
                <a:ext cx="8" cy="25"/>
              </a:xfrm>
              <a:custGeom>
                <a:avLst/>
                <a:gdLst>
                  <a:gd name="T0" fmla="*/ 1 w 16"/>
                  <a:gd name="T1" fmla="*/ 0 h 49"/>
                  <a:gd name="T2" fmla="*/ 1 w 16"/>
                  <a:gd name="T3" fmla="*/ 1 h 49"/>
                  <a:gd name="T4" fmla="*/ 1 w 16"/>
                  <a:gd name="T5" fmla="*/ 1 h 49"/>
                  <a:gd name="T6" fmla="*/ 0 w 16"/>
                  <a:gd name="T7" fmla="*/ 2 h 49"/>
                  <a:gd name="T8" fmla="*/ 1 w 16"/>
                  <a:gd name="T9" fmla="*/ 2 h 49"/>
                  <a:gd name="T10" fmla="*/ 1 w 16"/>
                  <a:gd name="T11" fmla="*/ 2 h 49"/>
                  <a:gd name="T12" fmla="*/ 1 w 16"/>
                  <a:gd name="T13" fmla="*/ 1 h 49"/>
                  <a:gd name="T14" fmla="*/ 1 w 16"/>
                  <a:gd name="T15" fmla="*/ 1 h 49"/>
                  <a:gd name="T16" fmla="*/ 1 w 16"/>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49">
                    <a:moveTo>
                      <a:pt x="15" y="0"/>
                    </a:moveTo>
                    <a:lnTo>
                      <a:pt x="8" y="6"/>
                    </a:lnTo>
                    <a:lnTo>
                      <a:pt x="1" y="21"/>
                    </a:lnTo>
                    <a:lnTo>
                      <a:pt x="0" y="39"/>
                    </a:lnTo>
                    <a:lnTo>
                      <a:pt x="7" y="49"/>
                    </a:lnTo>
                    <a:lnTo>
                      <a:pt x="15" y="46"/>
                    </a:lnTo>
                    <a:lnTo>
                      <a:pt x="16" y="32"/>
                    </a:lnTo>
                    <a:lnTo>
                      <a:pt x="15" y="13"/>
                    </a:lnTo>
                    <a:lnTo>
                      <a:pt x="1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78" name="Freeform 219">
                <a:extLst>
                  <a:ext uri="{FF2B5EF4-FFF2-40B4-BE49-F238E27FC236}">
                    <a16:creationId xmlns:a16="http://schemas.microsoft.com/office/drawing/2014/main" xmlns="" id="{DFB6B318-BC2F-4F81-85CB-A40F9E4F0DD2}"/>
                  </a:ext>
                </a:extLst>
              </p:cNvPr>
              <p:cNvSpPr>
                <a:spLocks/>
              </p:cNvSpPr>
              <p:nvPr/>
            </p:nvSpPr>
            <p:spPr bwMode="auto">
              <a:xfrm>
                <a:off x="2100" y="1199"/>
                <a:ext cx="7" cy="27"/>
              </a:xfrm>
              <a:custGeom>
                <a:avLst/>
                <a:gdLst>
                  <a:gd name="T0" fmla="*/ 0 w 15"/>
                  <a:gd name="T1" fmla="*/ 0 h 54"/>
                  <a:gd name="T2" fmla="*/ 0 w 15"/>
                  <a:gd name="T3" fmla="*/ 1 h 54"/>
                  <a:gd name="T4" fmla="*/ 0 w 15"/>
                  <a:gd name="T5" fmla="*/ 1 h 54"/>
                  <a:gd name="T6" fmla="*/ 0 w 15"/>
                  <a:gd name="T7" fmla="*/ 2 h 54"/>
                  <a:gd name="T8" fmla="*/ 0 w 15"/>
                  <a:gd name="T9" fmla="*/ 2 h 54"/>
                  <a:gd name="T10" fmla="*/ 0 w 15"/>
                  <a:gd name="T11" fmla="*/ 2 h 54"/>
                  <a:gd name="T12" fmla="*/ 0 w 15"/>
                  <a:gd name="T13" fmla="*/ 2 h 54"/>
                  <a:gd name="T14" fmla="*/ 0 w 15"/>
                  <a:gd name="T15" fmla="*/ 1 h 54"/>
                  <a:gd name="T16" fmla="*/ 0 w 15"/>
                  <a:gd name="T17" fmla="*/ 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54">
                    <a:moveTo>
                      <a:pt x="11" y="0"/>
                    </a:moveTo>
                    <a:lnTo>
                      <a:pt x="7" y="12"/>
                    </a:lnTo>
                    <a:lnTo>
                      <a:pt x="2" y="27"/>
                    </a:lnTo>
                    <a:lnTo>
                      <a:pt x="0" y="43"/>
                    </a:lnTo>
                    <a:lnTo>
                      <a:pt x="6" y="54"/>
                    </a:lnTo>
                    <a:lnTo>
                      <a:pt x="12" y="51"/>
                    </a:lnTo>
                    <a:lnTo>
                      <a:pt x="15" y="34"/>
                    </a:lnTo>
                    <a:lnTo>
                      <a:pt x="14" y="14"/>
                    </a:lnTo>
                    <a:lnTo>
                      <a:pt x="1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79" name="Freeform 220">
                <a:extLst>
                  <a:ext uri="{FF2B5EF4-FFF2-40B4-BE49-F238E27FC236}">
                    <a16:creationId xmlns:a16="http://schemas.microsoft.com/office/drawing/2014/main" xmlns="" id="{926979E6-AEF5-48C6-904A-EA08386D1572}"/>
                  </a:ext>
                </a:extLst>
              </p:cNvPr>
              <p:cNvSpPr>
                <a:spLocks/>
              </p:cNvSpPr>
              <p:nvPr/>
            </p:nvSpPr>
            <p:spPr bwMode="auto">
              <a:xfrm>
                <a:off x="1912" y="1228"/>
                <a:ext cx="42" cy="27"/>
              </a:xfrm>
              <a:custGeom>
                <a:avLst/>
                <a:gdLst>
                  <a:gd name="T0" fmla="*/ 0 w 85"/>
                  <a:gd name="T1" fmla="*/ 2 h 54"/>
                  <a:gd name="T2" fmla="*/ 0 w 85"/>
                  <a:gd name="T3" fmla="*/ 2 h 54"/>
                  <a:gd name="T4" fmla="*/ 0 w 85"/>
                  <a:gd name="T5" fmla="*/ 2 h 54"/>
                  <a:gd name="T6" fmla="*/ 0 w 85"/>
                  <a:gd name="T7" fmla="*/ 2 h 54"/>
                  <a:gd name="T8" fmla="*/ 1 w 85"/>
                  <a:gd name="T9" fmla="*/ 1 h 54"/>
                  <a:gd name="T10" fmla="*/ 1 w 85"/>
                  <a:gd name="T11" fmla="*/ 1 h 54"/>
                  <a:gd name="T12" fmla="*/ 1 w 85"/>
                  <a:gd name="T13" fmla="*/ 1 h 54"/>
                  <a:gd name="T14" fmla="*/ 2 w 85"/>
                  <a:gd name="T15" fmla="*/ 1 h 54"/>
                  <a:gd name="T16" fmla="*/ 2 w 85"/>
                  <a:gd name="T17" fmla="*/ 0 h 54"/>
                  <a:gd name="T18" fmla="*/ 2 w 85"/>
                  <a:gd name="T19" fmla="*/ 1 h 54"/>
                  <a:gd name="T20" fmla="*/ 1 w 85"/>
                  <a:gd name="T21" fmla="*/ 1 h 54"/>
                  <a:gd name="T22" fmla="*/ 1 w 85"/>
                  <a:gd name="T23" fmla="*/ 1 h 54"/>
                  <a:gd name="T24" fmla="*/ 0 w 85"/>
                  <a:gd name="T25" fmla="*/ 1 h 54"/>
                  <a:gd name="T26" fmla="*/ 0 w 85"/>
                  <a:gd name="T27" fmla="*/ 2 h 54"/>
                  <a:gd name="T28" fmla="*/ 0 w 85"/>
                  <a:gd name="T29" fmla="*/ 2 h 54"/>
                  <a:gd name="T30" fmla="*/ 0 w 85"/>
                  <a:gd name="T31" fmla="*/ 2 h 54"/>
                  <a:gd name="T32" fmla="*/ 0 w 85"/>
                  <a:gd name="T33" fmla="*/ 2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5" h="54">
                    <a:moveTo>
                      <a:pt x="3" y="54"/>
                    </a:moveTo>
                    <a:lnTo>
                      <a:pt x="7" y="52"/>
                    </a:lnTo>
                    <a:lnTo>
                      <a:pt x="15" y="46"/>
                    </a:lnTo>
                    <a:lnTo>
                      <a:pt x="24" y="38"/>
                    </a:lnTo>
                    <a:lnTo>
                      <a:pt x="37" y="29"/>
                    </a:lnTo>
                    <a:lnTo>
                      <a:pt x="50" y="18"/>
                    </a:lnTo>
                    <a:lnTo>
                      <a:pt x="62" y="9"/>
                    </a:lnTo>
                    <a:lnTo>
                      <a:pt x="75" y="3"/>
                    </a:lnTo>
                    <a:lnTo>
                      <a:pt x="85" y="0"/>
                    </a:lnTo>
                    <a:lnTo>
                      <a:pt x="72" y="3"/>
                    </a:lnTo>
                    <a:lnTo>
                      <a:pt x="57" y="9"/>
                    </a:lnTo>
                    <a:lnTo>
                      <a:pt x="41" y="17"/>
                    </a:lnTo>
                    <a:lnTo>
                      <a:pt x="26" y="25"/>
                    </a:lnTo>
                    <a:lnTo>
                      <a:pt x="13" y="34"/>
                    </a:lnTo>
                    <a:lnTo>
                      <a:pt x="4" y="42"/>
                    </a:lnTo>
                    <a:lnTo>
                      <a:pt x="0" y="49"/>
                    </a:lnTo>
                    <a:lnTo>
                      <a:pt x="3"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80" name="Freeform 221">
                <a:extLst>
                  <a:ext uri="{FF2B5EF4-FFF2-40B4-BE49-F238E27FC236}">
                    <a16:creationId xmlns:a16="http://schemas.microsoft.com/office/drawing/2014/main" xmlns="" id="{486C7C0C-72D5-4A5D-997B-47AE1D43EBA6}"/>
                  </a:ext>
                </a:extLst>
              </p:cNvPr>
              <p:cNvSpPr>
                <a:spLocks/>
              </p:cNvSpPr>
              <p:nvPr/>
            </p:nvSpPr>
            <p:spPr bwMode="auto">
              <a:xfrm>
                <a:off x="1905" y="1226"/>
                <a:ext cx="31" cy="17"/>
              </a:xfrm>
              <a:custGeom>
                <a:avLst/>
                <a:gdLst>
                  <a:gd name="T0" fmla="*/ 1 w 63"/>
                  <a:gd name="T1" fmla="*/ 0 h 35"/>
                  <a:gd name="T2" fmla="*/ 1 w 63"/>
                  <a:gd name="T3" fmla="*/ 0 h 35"/>
                  <a:gd name="T4" fmla="*/ 1 w 63"/>
                  <a:gd name="T5" fmla="*/ 0 h 35"/>
                  <a:gd name="T6" fmla="*/ 1 w 63"/>
                  <a:gd name="T7" fmla="*/ 0 h 35"/>
                  <a:gd name="T8" fmla="*/ 0 w 63"/>
                  <a:gd name="T9" fmla="*/ 0 h 35"/>
                  <a:gd name="T10" fmla="*/ 0 w 63"/>
                  <a:gd name="T11" fmla="*/ 0 h 35"/>
                  <a:gd name="T12" fmla="*/ 0 w 63"/>
                  <a:gd name="T13" fmla="*/ 0 h 35"/>
                  <a:gd name="T14" fmla="*/ 0 w 63"/>
                  <a:gd name="T15" fmla="*/ 1 h 35"/>
                  <a:gd name="T16" fmla="*/ 0 w 63"/>
                  <a:gd name="T17" fmla="*/ 1 h 35"/>
                  <a:gd name="T18" fmla="*/ 0 w 63"/>
                  <a:gd name="T19" fmla="*/ 1 h 35"/>
                  <a:gd name="T20" fmla="*/ 0 w 63"/>
                  <a:gd name="T21" fmla="*/ 0 h 35"/>
                  <a:gd name="T22" fmla="*/ 0 w 63"/>
                  <a:gd name="T23" fmla="*/ 0 h 35"/>
                  <a:gd name="T24" fmla="*/ 1 w 63"/>
                  <a:gd name="T25" fmla="*/ 0 h 35"/>
                  <a:gd name="T26" fmla="*/ 1 w 63"/>
                  <a:gd name="T27" fmla="*/ 0 h 35"/>
                  <a:gd name="T28" fmla="*/ 1 w 63"/>
                  <a:gd name="T29" fmla="*/ 0 h 35"/>
                  <a:gd name="T30" fmla="*/ 1 w 63"/>
                  <a:gd name="T31" fmla="*/ 0 h 35"/>
                  <a:gd name="T32" fmla="*/ 1 w 63"/>
                  <a:gd name="T33" fmla="*/ 0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35">
                    <a:moveTo>
                      <a:pt x="63" y="0"/>
                    </a:moveTo>
                    <a:lnTo>
                      <a:pt x="55" y="4"/>
                    </a:lnTo>
                    <a:lnTo>
                      <a:pt x="44" y="8"/>
                    </a:lnTo>
                    <a:lnTo>
                      <a:pt x="33" y="14"/>
                    </a:lnTo>
                    <a:lnTo>
                      <a:pt x="22" y="19"/>
                    </a:lnTo>
                    <a:lnTo>
                      <a:pt x="12" y="24"/>
                    </a:lnTo>
                    <a:lnTo>
                      <a:pt x="5" y="29"/>
                    </a:lnTo>
                    <a:lnTo>
                      <a:pt x="0" y="32"/>
                    </a:lnTo>
                    <a:lnTo>
                      <a:pt x="2" y="35"/>
                    </a:lnTo>
                    <a:lnTo>
                      <a:pt x="6" y="35"/>
                    </a:lnTo>
                    <a:lnTo>
                      <a:pt x="13" y="31"/>
                    </a:lnTo>
                    <a:lnTo>
                      <a:pt x="22" y="27"/>
                    </a:lnTo>
                    <a:lnTo>
                      <a:pt x="32" y="21"/>
                    </a:lnTo>
                    <a:lnTo>
                      <a:pt x="42" y="14"/>
                    </a:lnTo>
                    <a:lnTo>
                      <a:pt x="50" y="8"/>
                    </a:lnTo>
                    <a:lnTo>
                      <a:pt x="58" y="4"/>
                    </a:lnTo>
                    <a:lnTo>
                      <a:pt x="6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81" name="Freeform 222">
                <a:extLst>
                  <a:ext uri="{FF2B5EF4-FFF2-40B4-BE49-F238E27FC236}">
                    <a16:creationId xmlns:a16="http://schemas.microsoft.com/office/drawing/2014/main" xmlns="" id="{1F3A8606-FB63-4ABF-ACBB-C5F2BD1FB096}"/>
                  </a:ext>
                </a:extLst>
              </p:cNvPr>
              <p:cNvSpPr>
                <a:spLocks/>
              </p:cNvSpPr>
              <p:nvPr/>
            </p:nvSpPr>
            <p:spPr bwMode="auto">
              <a:xfrm>
                <a:off x="2019" y="1102"/>
                <a:ext cx="166" cy="46"/>
              </a:xfrm>
              <a:custGeom>
                <a:avLst/>
                <a:gdLst>
                  <a:gd name="T0" fmla="*/ 11 w 331"/>
                  <a:gd name="T1" fmla="*/ 3 h 91"/>
                  <a:gd name="T2" fmla="*/ 11 w 331"/>
                  <a:gd name="T3" fmla="*/ 3 h 91"/>
                  <a:gd name="T4" fmla="*/ 11 w 331"/>
                  <a:gd name="T5" fmla="*/ 3 h 91"/>
                  <a:gd name="T6" fmla="*/ 11 w 331"/>
                  <a:gd name="T7" fmla="*/ 3 h 91"/>
                  <a:gd name="T8" fmla="*/ 11 w 331"/>
                  <a:gd name="T9" fmla="*/ 3 h 91"/>
                  <a:gd name="T10" fmla="*/ 10 w 331"/>
                  <a:gd name="T11" fmla="*/ 3 h 91"/>
                  <a:gd name="T12" fmla="*/ 10 w 331"/>
                  <a:gd name="T13" fmla="*/ 2 h 91"/>
                  <a:gd name="T14" fmla="*/ 9 w 331"/>
                  <a:gd name="T15" fmla="*/ 2 h 91"/>
                  <a:gd name="T16" fmla="*/ 8 w 331"/>
                  <a:gd name="T17" fmla="*/ 1 h 91"/>
                  <a:gd name="T18" fmla="*/ 7 w 331"/>
                  <a:gd name="T19" fmla="*/ 1 h 91"/>
                  <a:gd name="T20" fmla="*/ 7 w 331"/>
                  <a:gd name="T21" fmla="*/ 1 h 91"/>
                  <a:gd name="T22" fmla="*/ 6 w 331"/>
                  <a:gd name="T23" fmla="*/ 1 h 91"/>
                  <a:gd name="T24" fmla="*/ 5 w 331"/>
                  <a:gd name="T25" fmla="*/ 1 h 91"/>
                  <a:gd name="T26" fmla="*/ 5 w 331"/>
                  <a:gd name="T27" fmla="*/ 1 h 91"/>
                  <a:gd name="T28" fmla="*/ 4 w 331"/>
                  <a:gd name="T29" fmla="*/ 1 h 91"/>
                  <a:gd name="T30" fmla="*/ 3 w 331"/>
                  <a:gd name="T31" fmla="*/ 1 h 91"/>
                  <a:gd name="T32" fmla="*/ 3 w 331"/>
                  <a:gd name="T33" fmla="*/ 1 h 91"/>
                  <a:gd name="T34" fmla="*/ 2 w 331"/>
                  <a:gd name="T35" fmla="*/ 1 h 91"/>
                  <a:gd name="T36" fmla="*/ 1 w 331"/>
                  <a:gd name="T37" fmla="*/ 1 h 91"/>
                  <a:gd name="T38" fmla="*/ 1 w 331"/>
                  <a:gd name="T39" fmla="*/ 1 h 91"/>
                  <a:gd name="T40" fmla="*/ 0 w 331"/>
                  <a:gd name="T41" fmla="*/ 1 h 91"/>
                  <a:gd name="T42" fmla="*/ 1 w 331"/>
                  <a:gd name="T43" fmla="*/ 1 h 91"/>
                  <a:gd name="T44" fmla="*/ 1 w 331"/>
                  <a:gd name="T45" fmla="*/ 1 h 91"/>
                  <a:gd name="T46" fmla="*/ 2 w 331"/>
                  <a:gd name="T47" fmla="*/ 1 h 91"/>
                  <a:gd name="T48" fmla="*/ 2 w 331"/>
                  <a:gd name="T49" fmla="*/ 1 h 91"/>
                  <a:gd name="T50" fmla="*/ 3 w 331"/>
                  <a:gd name="T51" fmla="*/ 1 h 91"/>
                  <a:gd name="T52" fmla="*/ 4 w 331"/>
                  <a:gd name="T53" fmla="*/ 0 h 91"/>
                  <a:gd name="T54" fmla="*/ 5 w 331"/>
                  <a:gd name="T55" fmla="*/ 1 h 91"/>
                  <a:gd name="T56" fmla="*/ 6 w 331"/>
                  <a:gd name="T57" fmla="*/ 1 h 91"/>
                  <a:gd name="T58" fmla="*/ 6 w 331"/>
                  <a:gd name="T59" fmla="*/ 1 h 91"/>
                  <a:gd name="T60" fmla="*/ 7 w 331"/>
                  <a:gd name="T61" fmla="*/ 1 h 91"/>
                  <a:gd name="T62" fmla="*/ 8 w 331"/>
                  <a:gd name="T63" fmla="*/ 1 h 91"/>
                  <a:gd name="T64" fmla="*/ 9 w 331"/>
                  <a:gd name="T65" fmla="*/ 1 h 91"/>
                  <a:gd name="T66" fmla="*/ 9 w 331"/>
                  <a:gd name="T67" fmla="*/ 2 h 91"/>
                  <a:gd name="T68" fmla="*/ 10 w 331"/>
                  <a:gd name="T69" fmla="*/ 2 h 91"/>
                  <a:gd name="T70" fmla="*/ 10 w 331"/>
                  <a:gd name="T71" fmla="*/ 2 h 91"/>
                  <a:gd name="T72" fmla="*/ 11 w 331"/>
                  <a:gd name="T73" fmla="*/ 3 h 9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31" h="91">
                    <a:moveTo>
                      <a:pt x="330" y="77"/>
                    </a:moveTo>
                    <a:lnTo>
                      <a:pt x="331" y="80"/>
                    </a:lnTo>
                    <a:lnTo>
                      <a:pt x="330" y="84"/>
                    </a:lnTo>
                    <a:lnTo>
                      <a:pt x="329" y="87"/>
                    </a:lnTo>
                    <a:lnTo>
                      <a:pt x="329" y="91"/>
                    </a:lnTo>
                    <a:lnTo>
                      <a:pt x="309" y="72"/>
                    </a:lnTo>
                    <a:lnTo>
                      <a:pt x="289" y="56"/>
                    </a:lnTo>
                    <a:lnTo>
                      <a:pt x="267" y="42"/>
                    </a:lnTo>
                    <a:lnTo>
                      <a:pt x="245" y="32"/>
                    </a:lnTo>
                    <a:lnTo>
                      <a:pt x="222" y="24"/>
                    </a:lnTo>
                    <a:lnTo>
                      <a:pt x="199" y="18"/>
                    </a:lnTo>
                    <a:lnTo>
                      <a:pt x="177" y="13"/>
                    </a:lnTo>
                    <a:lnTo>
                      <a:pt x="154" y="11"/>
                    </a:lnTo>
                    <a:lnTo>
                      <a:pt x="132" y="10"/>
                    </a:lnTo>
                    <a:lnTo>
                      <a:pt x="110" y="10"/>
                    </a:lnTo>
                    <a:lnTo>
                      <a:pt x="88" y="11"/>
                    </a:lnTo>
                    <a:lnTo>
                      <a:pt x="69" y="13"/>
                    </a:lnTo>
                    <a:lnTo>
                      <a:pt x="49" y="16"/>
                    </a:lnTo>
                    <a:lnTo>
                      <a:pt x="32" y="18"/>
                    </a:lnTo>
                    <a:lnTo>
                      <a:pt x="15" y="20"/>
                    </a:lnTo>
                    <a:lnTo>
                      <a:pt x="0" y="23"/>
                    </a:lnTo>
                    <a:lnTo>
                      <a:pt x="10" y="16"/>
                    </a:lnTo>
                    <a:lnTo>
                      <a:pt x="25" y="10"/>
                    </a:lnTo>
                    <a:lnTo>
                      <a:pt x="43" y="5"/>
                    </a:lnTo>
                    <a:lnTo>
                      <a:pt x="63" y="3"/>
                    </a:lnTo>
                    <a:lnTo>
                      <a:pt x="86" y="1"/>
                    </a:lnTo>
                    <a:lnTo>
                      <a:pt x="110" y="0"/>
                    </a:lnTo>
                    <a:lnTo>
                      <a:pt x="135" y="1"/>
                    </a:lnTo>
                    <a:lnTo>
                      <a:pt x="162" y="2"/>
                    </a:lnTo>
                    <a:lnTo>
                      <a:pt x="188" y="5"/>
                    </a:lnTo>
                    <a:lnTo>
                      <a:pt x="214" y="11"/>
                    </a:lnTo>
                    <a:lnTo>
                      <a:pt x="238" y="17"/>
                    </a:lnTo>
                    <a:lnTo>
                      <a:pt x="262" y="26"/>
                    </a:lnTo>
                    <a:lnTo>
                      <a:pt x="283" y="35"/>
                    </a:lnTo>
                    <a:lnTo>
                      <a:pt x="302" y="48"/>
                    </a:lnTo>
                    <a:lnTo>
                      <a:pt x="317" y="61"/>
                    </a:lnTo>
                    <a:lnTo>
                      <a:pt x="330" y="7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82" name="Freeform 223">
                <a:extLst>
                  <a:ext uri="{FF2B5EF4-FFF2-40B4-BE49-F238E27FC236}">
                    <a16:creationId xmlns:a16="http://schemas.microsoft.com/office/drawing/2014/main" xmlns="" id="{E1441F9A-9F12-440F-A345-E044CFA4BA4A}"/>
                  </a:ext>
                </a:extLst>
              </p:cNvPr>
              <p:cNvSpPr>
                <a:spLocks/>
              </p:cNvSpPr>
              <p:nvPr/>
            </p:nvSpPr>
            <p:spPr bwMode="auto">
              <a:xfrm>
                <a:off x="2024" y="1107"/>
                <a:ext cx="22" cy="33"/>
              </a:xfrm>
              <a:custGeom>
                <a:avLst/>
                <a:gdLst>
                  <a:gd name="T0" fmla="*/ 2 w 44"/>
                  <a:gd name="T1" fmla="*/ 0 h 67"/>
                  <a:gd name="T2" fmla="*/ 2 w 44"/>
                  <a:gd name="T3" fmla="*/ 0 h 67"/>
                  <a:gd name="T4" fmla="*/ 1 w 44"/>
                  <a:gd name="T5" fmla="*/ 0 h 67"/>
                  <a:gd name="T6" fmla="*/ 1 w 44"/>
                  <a:gd name="T7" fmla="*/ 0 h 67"/>
                  <a:gd name="T8" fmla="*/ 1 w 44"/>
                  <a:gd name="T9" fmla="*/ 1 h 67"/>
                  <a:gd name="T10" fmla="*/ 1 w 44"/>
                  <a:gd name="T11" fmla="*/ 1 h 67"/>
                  <a:gd name="T12" fmla="*/ 1 w 44"/>
                  <a:gd name="T13" fmla="*/ 1 h 67"/>
                  <a:gd name="T14" fmla="*/ 0 w 44"/>
                  <a:gd name="T15" fmla="*/ 1 h 67"/>
                  <a:gd name="T16" fmla="*/ 1 w 44"/>
                  <a:gd name="T17" fmla="*/ 2 h 67"/>
                  <a:gd name="T18" fmla="*/ 1 w 44"/>
                  <a:gd name="T19" fmla="*/ 2 h 67"/>
                  <a:gd name="T20" fmla="*/ 1 w 44"/>
                  <a:gd name="T21" fmla="*/ 1 h 67"/>
                  <a:gd name="T22" fmla="*/ 1 w 44"/>
                  <a:gd name="T23" fmla="*/ 1 h 67"/>
                  <a:gd name="T24" fmla="*/ 1 w 44"/>
                  <a:gd name="T25" fmla="*/ 1 h 67"/>
                  <a:gd name="T26" fmla="*/ 1 w 44"/>
                  <a:gd name="T27" fmla="*/ 1 h 67"/>
                  <a:gd name="T28" fmla="*/ 1 w 44"/>
                  <a:gd name="T29" fmla="*/ 0 h 67"/>
                  <a:gd name="T30" fmla="*/ 2 w 44"/>
                  <a:gd name="T31" fmla="*/ 0 h 67"/>
                  <a:gd name="T32" fmla="*/ 2 w 44"/>
                  <a:gd name="T33" fmla="*/ 0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67">
                    <a:moveTo>
                      <a:pt x="44" y="0"/>
                    </a:moveTo>
                    <a:lnTo>
                      <a:pt x="35" y="7"/>
                    </a:lnTo>
                    <a:lnTo>
                      <a:pt x="26" y="15"/>
                    </a:lnTo>
                    <a:lnTo>
                      <a:pt x="18" y="25"/>
                    </a:lnTo>
                    <a:lnTo>
                      <a:pt x="10" y="37"/>
                    </a:lnTo>
                    <a:lnTo>
                      <a:pt x="4" y="47"/>
                    </a:lnTo>
                    <a:lnTo>
                      <a:pt x="1" y="56"/>
                    </a:lnTo>
                    <a:lnTo>
                      <a:pt x="0" y="63"/>
                    </a:lnTo>
                    <a:lnTo>
                      <a:pt x="1" y="67"/>
                    </a:lnTo>
                    <a:lnTo>
                      <a:pt x="4" y="65"/>
                    </a:lnTo>
                    <a:lnTo>
                      <a:pt x="9" y="61"/>
                    </a:lnTo>
                    <a:lnTo>
                      <a:pt x="14" y="53"/>
                    </a:lnTo>
                    <a:lnTo>
                      <a:pt x="18" y="44"/>
                    </a:lnTo>
                    <a:lnTo>
                      <a:pt x="24" y="32"/>
                    </a:lnTo>
                    <a:lnTo>
                      <a:pt x="30" y="21"/>
                    </a:lnTo>
                    <a:lnTo>
                      <a:pt x="37" y="9"/>
                    </a:lnTo>
                    <a:lnTo>
                      <a:pt x="4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83" name="Freeform 224">
                <a:extLst>
                  <a:ext uri="{FF2B5EF4-FFF2-40B4-BE49-F238E27FC236}">
                    <a16:creationId xmlns:a16="http://schemas.microsoft.com/office/drawing/2014/main" xmlns="" id="{40E1AA77-2372-4594-AD99-05CF062320F1}"/>
                  </a:ext>
                </a:extLst>
              </p:cNvPr>
              <p:cNvSpPr>
                <a:spLocks/>
              </p:cNvSpPr>
              <p:nvPr/>
            </p:nvSpPr>
            <p:spPr bwMode="auto">
              <a:xfrm>
                <a:off x="2029" y="1106"/>
                <a:ext cx="33" cy="39"/>
              </a:xfrm>
              <a:custGeom>
                <a:avLst/>
                <a:gdLst>
                  <a:gd name="T0" fmla="*/ 1 w 66"/>
                  <a:gd name="T1" fmla="*/ 3 h 78"/>
                  <a:gd name="T2" fmla="*/ 0 w 66"/>
                  <a:gd name="T3" fmla="*/ 3 h 78"/>
                  <a:gd name="T4" fmla="*/ 1 w 66"/>
                  <a:gd name="T5" fmla="*/ 3 h 78"/>
                  <a:gd name="T6" fmla="*/ 1 w 66"/>
                  <a:gd name="T7" fmla="*/ 2 h 78"/>
                  <a:gd name="T8" fmla="*/ 1 w 66"/>
                  <a:gd name="T9" fmla="*/ 2 h 78"/>
                  <a:gd name="T10" fmla="*/ 1 w 66"/>
                  <a:gd name="T11" fmla="*/ 1 h 78"/>
                  <a:gd name="T12" fmla="*/ 2 w 66"/>
                  <a:gd name="T13" fmla="*/ 1 h 78"/>
                  <a:gd name="T14" fmla="*/ 2 w 66"/>
                  <a:gd name="T15" fmla="*/ 1 h 78"/>
                  <a:gd name="T16" fmla="*/ 3 w 66"/>
                  <a:gd name="T17" fmla="*/ 0 h 78"/>
                  <a:gd name="T18" fmla="*/ 2 w 66"/>
                  <a:gd name="T19" fmla="*/ 1 h 78"/>
                  <a:gd name="T20" fmla="*/ 2 w 66"/>
                  <a:gd name="T21" fmla="*/ 1 h 78"/>
                  <a:gd name="T22" fmla="*/ 2 w 66"/>
                  <a:gd name="T23" fmla="*/ 2 h 78"/>
                  <a:gd name="T24" fmla="*/ 1 w 66"/>
                  <a:gd name="T25" fmla="*/ 2 h 78"/>
                  <a:gd name="T26" fmla="*/ 1 w 66"/>
                  <a:gd name="T27" fmla="*/ 2 h 78"/>
                  <a:gd name="T28" fmla="*/ 1 w 66"/>
                  <a:gd name="T29" fmla="*/ 3 h 78"/>
                  <a:gd name="T30" fmla="*/ 1 w 66"/>
                  <a:gd name="T31" fmla="*/ 3 h 78"/>
                  <a:gd name="T32" fmla="*/ 1 w 66"/>
                  <a:gd name="T33" fmla="*/ 3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6" h="78">
                    <a:moveTo>
                      <a:pt x="1" y="78"/>
                    </a:moveTo>
                    <a:lnTo>
                      <a:pt x="0" y="74"/>
                    </a:lnTo>
                    <a:lnTo>
                      <a:pt x="4" y="65"/>
                    </a:lnTo>
                    <a:lnTo>
                      <a:pt x="9" y="55"/>
                    </a:lnTo>
                    <a:lnTo>
                      <a:pt x="17" y="41"/>
                    </a:lnTo>
                    <a:lnTo>
                      <a:pt x="28" y="28"/>
                    </a:lnTo>
                    <a:lnTo>
                      <a:pt x="39" y="16"/>
                    </a:lnTo>
                    <a:lnTo>
                      <a:pt x="52" y="5"/>
                    </a:lnTo>
                    <a:lnTo>
                      <a:pt x="66" y="0"/>
                    </a:lnTo>
                    <a:lnTo>
                      <a:pt x="58" y="8"/>
                    </a:lnTo>
                    <a:lnTo>
                      <a:pt x="50" y="20"/>
                    </a:lnTo>
                    <a:lnTo>
                      <a:pt x="39" y="33"/>
                    </a:lnTo>
                    <a:lnTo>
                      <a:pt x="29" y="47"/>
                    </a:lnTo>
                    <a:lnTo>
                      <a:pt x="20" y="59"/>
                    </a:lnTo>
                    <a:lnTo>
                      <a:pt x="12" y="70"/>
                    </a:lnTo>
                    <a:lnTo>
                      <a:pt x="5" y="77"/>
                    </a:lnTo>
                    <a:lnTo>
                      <a:pt x="1" y="7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84" name="Freeform 225">
                <a:extLst>
                  <a:ext uri="{FF2B5EF4-FFF2-40B4-BE49-F238E27FC236}">
                    <a16:creationId xmlns:a16="http://schemas.microsoft.com/office/drawing/2014/main" xmlns="" id="{FC0E6719-6FD1-42F6-8701-947177BE38D4}"/>
                  </a:ext>
                </a:extLst>
              </p:cNvPr>
              <p:cNvSpPr>
                <a:spLocks/>
              </p:cNvSpPr>
              <p:nvPr/>
            </p:nvSpPr>
            <p:spPr bwMode="auto">
              <a:xfrm>
                <a:off x="2051" y="1105"/>
                <a:ext cx="42" cy="46"/>
              </a:xfrm>
              <a:custGeom>
                <a:avLst/>
                <a:gdLst>
                  <a:gd name="T0" fmla="*/ 1 w 84"/>
                  <a:gd name="T1" fmla="*/ 3 h 92"/>
                  <a:gd name="T2" fmla="*/ 0 w 84"/>
                  <a:gd name="T3" fmla="*/ 3 h 92"/>
                  <a:gd name="T4" fmla="*/ 1 w 84"/>
                  <a:gd name="T5" fmla="*/ 3 h 92"/>
                  <a:gd name="T6" fmla="*/ 1 w 84"/>
                  <a:gd name="T7" fmla="*/ 2 h 92"/>
                  <a:gd name="T8" fmla="*/ 1 w 84"/>
                  <a:gd name="T9" fmla="*/ 2 h 92"/>
                  <a:gd name="T10" fmla="*/ 2 w 84"/>
                  <a:gd name="T11" fmla="*/ 1 h 92"/>
                  <a:gd name="T12" fmla="*/ 2 w 84"/>
                  <a:gd name="T13" fmla="*/ 1 h 92"/>
                  <a:gd name="T14" fmla="*/ 3 w 84"/>
                  <a:gd name="T15" fmla="*/ 1 h 92"/>
                  <a:gd name="T16" fmla="*/ 3 w 84"/>
                  <a:gd name="T17" fmla="*/ 0 h 92"/>
                  <a:gd name="T18" fmla="*/ 3 w 84"/>
                  <a:gd name="T19" fmla="*/ 1 h 92"/>
                  <a:gd name="T20" fmla="*/ 3 w 84"/>
                  <a:gd name="T21" fmla="*/ 1 h 92"/>
                  <a:gd name="T22" fmla="*/ 2 w 84"/>
                  <a:gd name="T23" fmla="*/ 2 h 92"/>
                  <a:gd name="T24" fmla="*/ 2 w 84"/>
                  <a:gd name="T25" fmla="*/ 2 h 92"/>
                  <a:gd name="T26" fmla="*/ 1 w 84"/>
                  <a:gd name="T27" fmla="*/ 3 h 92"/>
                  <a:gd name="T28" fmla="*/ 1 w 84"/>
                  <a:gd name="T29" fmla="*/ 3 h 92"/>
                  <a:gd name="T30" fmla="*/ 1 w 84"/>
                  <a:gd name="T31" fmla="*/ 3 h 92"/>
                  <a:gd name="T32" fmla="*/ 1 w 84"/>
                  <a:gd name="T33" fmla="*/ 3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4" h="92">
                    <a:moveTo>
                      <a:pt x="1" y="92"/>
                    </a:moveTo>
                    <a:lnTo>
                      <a:pt x="0" y="88"/>
                    </a:lnTo>
                    <a:lnTo>
                      <a:pt x="5" y="77"/>
                    </a:lnTo>
                    <a:lnTo>
                      <a:pt x="14" y="64"/>
                    </a:lnTo>
                    <a:lnTo>
                      <a:pt x="25" y="49"/>
                    </a:lnTo>
                    <a:lnTo>
                      <a:pt x="39" y="32"/>
                    </a:lnTo>
                    <a:lnTo>
                      <a:pt x="54" y="19"/>
                    </a:lnTo>
                    <a:lnTo>
                      <a:pt x="70" y="7"/>
                    </a:lnTo>
                    <a:lnTo>
                      <a:pt x="84" y="0"/>
                    </a:lnTo>
                    <a:lnTo>
                      <a:pt x="77" y="7"/>
                    </a:lnTo>
                    <a:lnTo>
                      <a:pt x="68" y="20"/>
                    </a:lnTo>
                    <a:lnTo>
                      <a:pt x="55" y="35"/>
                    </a:lnTo>
                    <a:lnTo>
                      <a:pt x="41" y="52"/>
                    </a:lnTo>
                    <a:lnTo>
                      <a:pt x="29" y="68"/>
                    </a:lnTo>
                    <a:lnTo>
                      <a:pt x="16" y="82"/>
                    </a:lnTo>
                    <a:lnTo>
                      <a:pt x="7" y="90"/>
                    </a:lnTo>
                    <a:lnTo>
                      <a:pt x="1" y="9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85" name="Freeform 226">
                <a:extLst>
                  <a:ext uri="{FF2B5EF4-FFF2-40B4-BE49-F238E27FC236}">
                    <a16:creationId xmlns:a16="http://schemas.microsoft.com/office/drawing/2014/main" xmlns="" id="{F7FA1434-8120-4585-B757-6AC9A21F1644}"/>
                  </a:ext>
                </a:extLst>
              </p:cNvPr>
              <p:cNvSpPr>
                <a:spLocks/>
              </p:cNvSpPr>
              <p:nvPr/>
            </p:nvSpPr>
            <p:spPr bwMode="auto">
              <a:xfrm>
                <a:off x="2084" y="1108"/>
                <a:ext cx="39" cy="51"/>
              </a:xfrm>
              <a:custGeom>
                <a:avLst/>
                <a:gdLst>
                  <a:gd name="T0" fmla="*/ 1 w 77"/>
                  <a:gd name="T1" fmla="*/ 4 h 102"/>
                  <a:gd name="T2" fmla="*/ 0 w 77"/>
                  <a:gd name="T3" fmla="*/ 3 h 102"/>
                  <a:gd name="T4" fmla="*/ 1 w 77"/>
                  <a:gd name="T5" fmla="*/ 3 h 102"/>
                  <a:gd name="T6" fmla="*/ 1 w 77"/>
                  <a:gd name="T7" fmla="*/ 3 h 102"/>
                  <a:gd name="T8" fmla="*/ 1 w 77"/>
                  <a:gd name="T9" fmla="*/ 2 h 102"/>
                  <a:gd name="T10" fmla="*/ 2 w 77"/>
                  <a:gd name="T11" fmla="*/ 2 h 102"/>
                  <a:gd name="T12" fmla="*/ 2 w 77"/>
                  <a:gd name="T13" fmla="*/ 1 h 102"/>
                  <a:gd name="T14" fmla="*/ 2 w 77"/>
                  <a:gd name="T15" fmla="*/ 1 h 102"/>
                  <a:gd name="T16" fmla="*/ 3 w 77"/>
                  <a:gd name="T17" fmla="*/ 0 h 102"/>
                  <a:gd name="T18" fmla="*/ 3 w 77"/>
                  <a:gd name="T19" fmla="*/ 1 h 102"/>
                  <a:gd name="T20" fmla="*/ 2 w 77"/>
                  <a:gd name="T21" fmla="*/ 1 h 102"/>
                  <a:gd name="T22" fmla="*/ 2 w 77"/>
                  <a:gd name="T23" fmla="*/ 2 h 102"/>
                  <a:gd name="T24" fmla="*/ 2 w 77"/>
                  <a:gd name="T25" fmla="*/ 2 h 102"/>
                  <a:gd name="T26" fmla="*/ 1 w 77"/>
                  <a:gd name="T27" fmla="*/ 3 h 102"/>
                  <a:gd name="T28" fmla="*/ 1 w 77"/>
                  <a:gd name="T29" fmla="*/ 3 h 102"/>
                  <a:gd name="T30" fmla="*/ 1 w 77"/>
                  <a:gd name="T31" fmla="*/ 4 h 102"/>
                  <a:gd name="T32" fmla="*/ 1 w 77"/>
                  <a:gd name="T33" fmla="*/ 4 h 10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7" h="102">
                    <a:moveTo>
                      <a:pt x="1" y="102"/>
                    </a:moveTo>
                    <a:lnTo>
                      <a:pt x="0" y="95"/>
                    </a:lnTo>
                    <a:lnTo>
                      <a:pt x="4" y="83"/>
                    </a:lnTo>
                    <a:lnTo>
                      <a:pt x="12" y="68"/>
                    </a:lnTo>
                    <a:lnTo>
                      <a:pt x="24" y="51"/>
                    </a:lnTo>
                    <a:lnTo>
                      <a:pt x="37" y="34"/>
                    </a:lnTo>
                    <a:lnTo>
                      <a:pt x="50" y="19"/>
                    </a:lnTo>
                    <a:lnTo>
                      <a:pt x="64" y="7"/>
                    </a:lnTo>
                    <a:lnTo>
                      <a:pt x="77" y="0"/>
                    </a:lnTo>
                    <a:lnTo>
                      <a:pt x="72" y="8"/>
                    </a:lnTo>
                    <a:lnTo>
                      <a:pt x="63" y="21"/>
                    </a:lnTo>
                    <a:lnTo>
                      <a:pt x="51" y="38"/>
                    </a:lnTo>
                    <a:lnTo>
                      <a:pt x="39" y="57"/>
                    </a:lnTo>
                    <a:lnTo>
                      <a:pt x="26" y="74"/>
                    </a:lnTo>
                    <a:lnTo>
                      <a:pt x="15" y="89"/>
                    </a:lnTo>
                    <a:lnTo>
                      <a:pt x="7" y="99"/>
                    </a:lnTo>
                    <a:lnTo>
                      <a:pt x="1" y="10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86" name="Freeform 227">
                <a:extLst>
                  <a:ext uri="{FF2B5EF4-FFF2-40B4-BE49-F238E27FC236}">
                    <a16:creationId xmlns:a16="http://schemas.microsoft.com/office/drawing/2014/main" xmlns="" id="{07A96E64-3BE9-4816-85A4-7A759025C805}"/>
                  </a:ext>
                </a:extLst>
              </p:cNvPr>
              <p:cNvSpPr>
                <a:spLocks/>
              </p:cNvSpPr>
              <p:nvPr/>
            </p:nvSpPr>
            <p:spPr bwMode="auto">
              <a:xfrm>
                <a:off x="2102" y="1114"/>
                <a:ext cx="33" cy="46"/>
              </a:xfrm>
              <a:custGeom>
                <a:avLst/>
                <a:gdLst>
                  <a:gd name="T0" fmla="*/ 0 w 67"/>
                  <a:gd name="T1" fmla="*/ 3 h 92"/>
                  <a:gd name="T2" fmla="*/ 0 w 67"/>
                  <a:gd name="T3" fmla="*/ 3 h 92"/>
                  <a:gd name="T4" fmla="*/ 0 w 67"/>
                  <a:gd name="T5" fmla="*/ 3 h 92"/>
                  <a:gd name="T6" fmla="*/ 0 w 67"/>
                  <a:gd name="T7" fmla="*/ 2 h 92"/>
                  <a:gd name="T8" fmla="*/ 0 w 67"/>
                  <a:gd name="T9" fmla="*/ 2 h 92"/>
                  <a:gd name="T10" fmla="*/ 1 w 67"/>
                  <a:gd name="T11" fmla="*/ 1 h 92"/>
                  <a:gd name="T12" fmla="*/ 1 w 67"/>
                  <a:gd name="T13" fmla="*/ 1 h 92"/>
                  <a:gd name="T14" fmla="*/ 1 w 67"/>
                  <a:gd name="T15" fmla="*/ 1 h 92"/>
                  <a:gd name="T16" fmla="*/ 2 w 67"/>
                  <a:gd name="T17" fmla="*/ 0 h 92"/>
                  <a:gd name="T18" fmla="*/ 1 w 67"/>
                  <a:gd name="T19" fmla="*/ 1 h 92"/>
                  <a:gd name="T20" fmla="*/ 1 w 67"/>
                  <a:gd name="T21" fmla="*/ 1 h 92"/>
                  <a:gd name="T22" fmla="*/ 1 w 67"/>
                  <a:gd name="T23" fmla="*/ 2 h 92"/>
                  <a:gd name="T24" fmla="*/ 1 w 67"/>
                  <a:gd name="T25" fmla="*/ 2 h 92"/>
                  <a:gd name="T26" fmla="*/ 0 w 67"/>
                  <a:gd name="T27" fmla="*/ 3 h 92"/>
                  <a:gd name="T28" fmla="*/ 0 w 67"/>
                  <a:gd name="T29" fmla="*/ 3 h 92"/>
                  <a:gd name="T30" fmla="*/ 0 w 67"/>
                  <a:gd name="T31" fmla="*/ 3 h 92"/>
                  <a:gd name="T32" fmla="*/ 0 w 67"/>
                  <a:gd name="T33" fmla="*/ 3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92">
                    <a:moveTo>
                      <a:pt x="0" y="92"/>
                    </a:moveTo>
                    <a:lnTo>
                      <a:pt x="0" y="87"/>
                    </a:lnTo>
                    <a:lnTo>
                      <a:pt x="4" y="77"/>
                    </a:lnTo>
                    <a:lnTo>
                      <a:pt x="12" y="62"/>
                    </a:lnTo>
                    <a:lnTo>
                      <a:pt x="22" y="46"/>
                    </a:lnTo>
                    <a:lnTo>
                      <a:pt x="34" y="30"/>
                    </a:lnTo>
                    <a:lnTo>
                      <a:pt x="46" y="15"/>
                    </a:lnTo>
                    <a:lnTo>
                      <a:pt x="57" y="4"/>
                    </a:lnTo>
                    <a:lnTo>
                      <a:pt x="67" y="0"/>
                    </a:lnTo>
                    <a:lnTo>
                      <a:pt x="61" y="8"/>
                    </a:lnTo>
                    <a:lnTo>
                      <a:pt x="53" y="22"/>
                    </a:lnTo>
                    <a:lnTo>
                      <a:pt x="44" y="38"/>
                    </a:lnTo>
                    <a:lnTo>
                      <a:pt x="34" y="54"/>
                    </a:lnTo>
                    <a:lnTo>
                      <a:pt x="24" y="70"/>
                    </a:lnTo>
                    <a:lnTo>
                      <a:pt x="14" y="83"/>
                    </a:lnTo>
                    <a:lnTo>
                      <a:pt x="6" y="91"/>
                    </a:lnTo>
                    <a:lnTo>
                      <a:pt x="0" y="9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87" name="Freeform 228">
                <a:extLst>
                  <a:ext uri="{FF2B5EF4-FFF2-40B4-BE49-F238E27FC236}">
                    <a16:creationId xmlns:a16="http://schemas.microsoft.com/office/drawing/2014/main" xmlns="" id="{C86FF07B-B2DD-4A52-AA14-565294D47259}"/>
                  </a:ext>
                </a:extLst>
              </p:cNvPr>
              <p:cNvSpPr>
                <a:spLocks/>
              </p:cNvSpPr>
              <p:nvPr/>
            </p:nvSpPr>
            <p:spPr bwMode="auto">
              <a:xfrm>
                <a:off x="2130" y="1121"/>
                <a:ext cx="29" cy="38"/>
              </a:xfrm>
              <a:custGeom>
                <a:avLst/>
                <a:gdLst>
                  <a:gd name="T0" fmla="*/ 1 w 56"/>
                  <a:gd name="T1" fmla="*/ 2 h 77"/>
                  <a:gd name="T2" fmla="*/ 0 w 56"/>
                  <a:gd name="T3" fmla="*/ 2 h 77"/>
                  <a:gd name="T4" fmla="*/ 1 w 56"/>
                  <a:gd name="T5" fmla="*/ 2 h 77"/>
                  <a:gd name="T6" fmla="*/ 1 w 56"/>
                  <a:gd name="T7" fmla="*/ 1 h 77"/>
                  <a:gd name="T8" fmla="*/ 1 w 56"/>
                  <a:gd name="T9" fmla="*/ 1 h 77"/>
                  <a:gd name="T10" fmla="*/ 1 w 56"/>
                  <a:gd name="T11" fmla="*/ 0 h 77"/>
                  <a:gd name="T12" fmla="*/ 2 w 56"/>
                  <a:gd name="T13" fmla="*/ 0 h 77"/>
                  <a:gd name="T14" fmla="*/ 2 w 56"/>
                  <a:gd name="T15" fmla="*/ 0 h 77"/>
                  <a:gd name="T16" fmla="*/ 2 w 56"/>
                  <a:gd name="T17" fmla="*/ 0 h 77"/>
                  <a:gd name="T18" fmla="*/ 2 w 56"/>
                  <a:gd name="T19" fmla="*/ 0 h 77"/>
                  <a:gd name="T20" fmla="*/ 2 w 56"/>
                  <a:gd name="T21" fmla="*/ 0 h 77"/>
                  <a:gd name="T22" fmla="*/ 2 w 56"/>
                  <a:gd name="T23" fmla="*/ 1 h 77"/>
                  <a:gd name="T24" fmla="*/ 1 w 56"/>
                  <a:gd name="T25" fmla="*/ 1 h 77"/>
                  <a:gd name="T26" fmla="*/ 1 w 56"/>
                  <a:gd name="T27" fmla="*/ 1 h 77"/>
                  <a:gd name="T28" fmla="*/ 1 w 56"/>
                  <a:gd name="T29" fmla="*/ 2 h 77"/>
                  <a:gd name="T30" fmla="*/ 1 w 56"/>
                  <a:gd name="T31" fmla="*/ 2 h 77"/>
                  <a:gd name="T32" fmla="*/ 1 w 56"/>
                  <a:gd name="T33" fmla="*/ 2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77">
                    <a:moveTo>
                      <a:pt x="1" y="77"/>
                    </a:moveTo>
                    <a:lnTo>
                      <a:pt x="0" y="72"/>
                    </a:lnTo>
                    <a:lnTo>
                      <a:pt x="1" y="64"/>
                    </a:lnTo>
                    <a:lnTo>
                      <a:pt x="6" y="52"/>
                    </a:lnTo>
                    <a:lnTo>
                      <a:pt x="14" y="40"/>
                    </a:lnTo>
                    <a:lnTo>
                      <a:pt x="22" y="27"/>
                    </a:lnTo>
                    <a:lnTo>
                      <a:pt x="32" y="15"/>
                    </a:lnTo>
                    <a:lnTo>
                      <a:pt x="44" y="6"/>
                    </a:lnTo>
                    <a:lnTo>
                      <a:pt x="56" y="0"/>
                    </a:lnTo>
                    <a:lnTo>
                      <a:pt x="50" y="9"/>
                    </a:lnTo>
                    <a:lnTo>
                      <a:pt x="44" y="20"/>
                    </a:lnTo>
                    <a:lnTo>
                      <a:pt x="35" y="33"/>
                    </a:lnTo>
                    <a:lnTo>
                      <a:pt x="27" y="47"/>
                    </a:lnTo>
                    <a:lnTo>
                      <a:pt x="18" y="59"/>
                    </a:lnTo>
                    <a:lnTo>
                      <a:pt x="11" y="70"/>
                    </a:lnTo>
                    <a:lnTo>
                      <a:pt x="6" y="75"/>
                    </a:lnTo>
                    <a:lnTo>
                      <a:pt x="1" y="7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88" name="Freeform 229">
                <a:extLst>
                  <a:ext uri="{FF2B5EF4-FFF2-40B4-BE49-F238E27FC236}">
                    <a16:creationId xmlns:a16="http://schemas.microsoft.com/office/drawing/2014/main" xmlns="" id="{B7855529-07E2-4768-BBD7-7E7A51A9244C}"/>
                  </a:ext>
                </a:extLst>
              </p:cNvPr>
              <p:cNvSpPr>
                <a:spLocks/>
              </p:cNvSpPr>
              <p:nvPr/>
            </p:nvSpPr>
            <p:spPr bwMode="auto">
              <a:xfrm>
                <a:off x="2171" y="1143"/>
                <a:ext cx="8" cy="23"/>
              </a:xfrm>
              <a:custGeom>
                <a:avLst/>
                <a:gdLst>
                  <a:gd name="T0" fmla="*/ 1 w 15"/>
                  <a:gd name="T1" fmla="*/ 2 h 46"/>
                  <a:gd name="T2" fmla="*/ 0 w 15"/>
                  <a:gd name="T3" fmla="*/ 2 h 46"/>
                  <a:gd name="T4" fmla="*/ 0 w 15"/>
                  <a:gd name="T5" fmla="*/ 1 h 46"/>
                  <a:gd name="T6" fmla="*/ 1 w 15"/>
                  <a:gd name="T7" fmla="*/ 1 h 46"/>
                  <a:gd name="T8" fmla="*/ 1 w 15"/>
                  <a:gd name="T9" fmla="*/ 0 h 46"/>
                  <a:gd name="T10" fmla="*/ 1 w 15"/>
                  <a:gd name="T11" fmla="*/ 1 h 46"/>
                  <a:gd name="T12" fmla="*/ 1 w 15"/>
                  <a:gd name="T13" fmla="*/ 1 h 46"/>
                  <a:gd name="T14" fmla="*/ 1 w 15"/>
                  <a:gd name="T15" fmla="*/ 2 h 46"/>
                  <a:gd name="T16" fmla="*/ 1 w 15"/>
                  <a:gd name="T17" fmla="*/ 2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46">
                    <a:moveTo>
                      <a:pt x="4" y="46"/>
                    </a:moveTo>
                    <a:lnTo>
                      <a:pt x="0" y="38"/>
                    </a:lnTo>
                    <a:lnTo>
                      <a:pt x="0" y="23"/>
                    </a:lnTo>
                    <a:lnTo>
                      <a:pt x="4" y="7"/>
                    </a:lnTo>
                    <a:lnTo>
                      <a:pt x="15" y="0"/>
                    </a:lnTo>
                    <a:lnTo>
                      <a:pt x="9" y="13"/>
                    </a:lnTo>
                    <a:lnTo>
                      <a:pt x="9" y="30"/>
                    </a:lnTo>
                    <a:lnTo>
                      <a:pt x="9" y="44"/>
                    </a:lnTo>
                    <a:lnTo>
                      <a:pt x="4"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89" name="Freeform 230">
                <a:extLst>
                  <a:ext uri="{FF2B5EF4-FFF2-40B4-BE49-F238E27FC236}">
                    <a16:creationId xmlns:a16="http://schemas.microsoft.com/office/drawing/2014/main" xmlns="" id="{D50DF539-FBD2-4868-B6CE-E4189E467122}"/>
                  </a:ext>
                </a:extLst>
              </p:cNvPr>
              <p:cNvSpPr>
                <a:spLocks/>
              </p:cNvSpPr>
              <p:nvPr/>
            </p:nvSpPr>
            <p:spPr bwMode="auto">
              <a:xfrm>
                <a:off x="2042" y="1104"/>
                <a:ext cx="37" cy="43"/>
              </a:xfrm>
              <a:custGeom>
                <a:avLst/>
                <a:gdLst>
                  <a:gd name="T0" fmla="*/ 0 w 75"/>
                  <a:gd name="T1" fmla="*/ 3 h 85"/>
                  <a:gd name="T2" fmla="*/ 0 w 75"/>
                  <a:gd name="T3" fmla="*/ 3 h 85"/>
                  <a:gd name="T4" fmla="*/ 0 w 75"/>
                  <a:gd name="T5" fmla="*/ 3 h 85"/>
                  <a:gd name="T6" fmla="*/ 0 w 75"/>
                  <a:gd name="T7" fmla="*/ 2 h 85"/>
                  <a:gd name="T8" fmla="*/ 0 w 75"/>
                  <a:gd name="T9" fmla="*/ 2 h 85"/>
                  <a:gd name="T10" fmla="*/ 1 w 75"/>
                  <a:gd name="T11" fmla="*/ 1 h 85"/>
                  <a:gd name="T12" fmla="*/ 1 w 75"/>
                  <a:gd name="T13" fmla="*/ 1 h 85"/>
                  <a:gd name="T14" fmla="*/ 1 w 75"/>
                  <a:gd name="T15" fmla="*/ 1 h 85"/>
                  <a:gd name="T16" fmla="*/ 2 w 75"/>
                  <a:gd name="T17" fmla="*/ 0 h 85"/>
                  <a:gd name="T18" fmla="*/ 2 w 75"/>
                  <a:gd name="T19" fmla="*/ 1 h 85"/>
                  <a:gd name="T20" fmla="*/ 1 w 75"/>
                  <a:gd name="T21" fmla="*/ 1 h 85"/>
                  <a:gd name="T22" fmla="*/ 1 w 75"/>
                  <a:gd name="T23" fmla="*/ 2 h 85"/>
                  <a:gd name="T24" fmla="*/ 1 w 75"/>
                  <a:gd name="T25" fmla="*/ 2 h 85"/>
                  <a:gd name="T26" fmla="*/ 0 w 75"/>
                  <a:gd name="T27" fmla="*/ 2 h 85"/>
                  <a:gd name="T28" fmla="*/ 0 w 75"/>
                  <a:gd name="T29" fmla="*/ 3 h 85"/>
                  <a:gd name="T30" fmla="*/ 0 w 75"/>
                  <a:gd name="T31" fmla="*/ 3 h 85"/>
                  <a:gd name="T32" fmla="*/ 0 w 75"/>
                  <a:gd name="T33" fmla="*/ 3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5" h="85">
                    <a:moveTo>
                      <a:pt x="2" y="85"/>
                    </a:moveTo>
                    <a:lnTo>
                      <a:pt x="0" y="81"/>
                    </a:lnTo>
                    <a:lnTo>
                      <a:pt x="4" y="71"/>
                    </a:lnTo>
                    <a:lnTo>
                      <a:pt x="11" y="59"/>
                    </a:lnTo>
                    <a:lnTo>
                      <a:pt x="21" y="45"/>
                    </a:lnTo>
                    <a:lnTo>
                      <a:pt x="34" y="30"/>
                    </a:lnTo>
                    <a:lnTo>
                      <a:pt x="48" y="17"/>
                    </a:lnTo>
                    <a:lnTo>
                      <a:pt x="62" y="7"/>
                    </a:lnTo>
                    <a:lnTo>
                      <a:pt x="75" y="0"/>
                    </a:lnTo>
                    <a:lnTo>
                      <a:pt x="70" y="7"/>
                    </a:lnTo>
                    <a:lnTo>
                      <a:pt x="60" y="18"/>
                    </a:lnTo>
                    <a:lnTo>
                      <a:pt x="50" y="33"/>
                    </a:lnTo>
                    <a:lnTo>
                      <a:pt x="38" y="48"/>
                    </a:lnTo>
                    <a:lnTo>
                      <a:pt x="27" y="63"/>
                    </a:lnTo>
                    <a:lnTo>
                      <a:pt x="15" y="76"/>
                    </a:lnTo>
                    <a:lnTo>
                      <a:pt x="7" y="84"/>
                    </a:lnTo>
                    <a:lnTo>
                      <a:pt x="2" y="8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90" name="Freeform 231">
                <a:extLst>
                  <a:ext uri="{FF2B5EF4-FFF2-40B4-BE49-F238E27FC236}">
                    <a16:creationId xmlns:a16="http://schemas.microsoft.com/office/drawing/2014/main" xmlns="" id="{565581FD-2DA4-4A43-9B15-15E0E0F482D2}"/>
                  </a:ext>
                </a:extLst>
              </p:cNvPr>
              <p:cNvSpPr>
                <a:spLocks/>
              </p:cNvSpPr>
              <p:nvPr/>
            </p:nvSpPr>
            <p:spPr bwMode="auto">
              <a:xfrm>
                <a:off x="2070" y="1105"/>
                <a:ext cx="37" cy="50"/>
              </a:xfrm>
              <a:custGeom>
                <a:avLst/>
                <a:gdLst>
                  <a:gd name="T0" fmla="*/ 1 w 74"/>
                  <a:gd name="T1" fmla="*/ 4 h 99"/>
                  <a:gd name="T2" fmla="*/ 0 w 74"/>
                  <a:gd name="T3" fmla="*/ 3 h 99"/>
                  <a:gd name="T4" fmla="*/ 1 w 74"/>
                  <a:gd name="T5" fmla="*/ 3 h 99"/>
                  <a:gd name="T6" fmla="*/ 1 w 74"/>
                  <a:gd name="T7" fmla="*/ 3 h 99"/>
                  <a:gd name="T8" fmla="*/ 1 w 74"/>
                  <a:gd name="T9" fmla="*/ 2 h 99"/>
                  <a:gd name="T10" fmla="*/ 2 w 74"/>
                  <a:gd name="T11" fmla="*/ 2 h 99"/>
                  <a:gd name="T12" fmla="*/ 2 w 74"/>
                  <a:gd name="T13" fmla="*/ 1 h 99"/>
                  <a:gd name="T14" fmla="*/ 2 w 74"/>
                  <a:gd name="T15" fmla="*/ 1 h 99"/>
                  <a:gd name="T16" fmla="*/ 3 w 74"/>
                  <a:gd name="T17" fmla="*/ 0 h 99"/>
                  <a:gd name="T18" fmla="*/ 3 w 74"/>
                  <a:gd name="T19" fmla="*/ 1 h 99"/>
                  <a:gd name="T20" fmla="*/ 2 w 74"/>
                  <a:gd name="T21" fmla="*/ 1 h 99"/>
                  <a:gd name="T22" fmla="*/ 2 w 74"/>
                  <a:gd name="T23" fmla="*/ 2 h 99"/>
                  <a:gd name="T24" fmla="*/ 2 w 74"/>
                  <a:gd name="T25" fmla="*/ 2 h 99"/>
                  <a:gd name="T26" fmla="*/ 1 w 74"/>
                  <a:gd name="T27" fmla="*/ 3 h 99"/>
                  <a:gd name="T28" fmla="*/ 1 w 74"/>
                  <a:gd name="T29" fmla="*/ 3 h 99"/>
                  <a:gd name="T30" fmla="*/ 1 w 74"/>
                  <a:gd name="T31" fmla="*/ 4 h 99"/>
                  <a:gd name="T32" fmla="*/ 1 w 74"/>
                  <a:gd name="T33" fmla="*/ 4 h 9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4" h="99">
                    <a:moveTo>
                      <a:pt x="1" y="99"/>
                    </a:moveTo>
                    <a:lnTo>
                      <a:pt x="0" y="94"/>
                    </a:lnTo>
                    <a:lnTo>
                      <a:pt x="3" y="82"/>
                    </a:lnTo>
                    <a:lnTo>
                      <a:pt x="11" y="67"/>
                    </a:lnTo>
                    <a:lnTo>
                      <a:pt x="22" y="50"/>
                    </a:lnTo>
                    <a:lnTo>
                      <a:pt x="34" y="33"/>
                    </a:lnTo>
                    <a:lnTo>
                      <a:pt x="48" y="18"/>
                    </a:lnTo>
                    <a:lnTo>
                      <a:pt x="61" y="6"/>
                    </a:lnTo>
                    <a:lnTo>
                      <a:pt x="74" y="0"/>
                    </a:lnTo>
                    <a:lnTo>
                      <a:pt x="69" y="8"/>
                    </a:lnTo>
                    <a:lnTo>
                      <a:pt x="60" y="21"/>
                    </a:lnTo>
                    <a:lnTo>
                      <a:pt x="49" y="38"/>
                    </a:lnTo>
                    <a:lnTo>
                      <a:pt x="38" y="56"/>
                    </a:lnTo>
                    <a:lnTo>
                      <a:pt x="25" y="73"/>
                    </a:lnTo>
                    <a:lnTo>
                      <a:pt x="15" y="88"/>
                    </a:lnTo>
                    <a:lnTo>
                      <a:pt x="6" y="97"/>
                    </a:lnTo>
                    <a:lnTo>
                      <a:pt x="1" y="9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2091" name="Freeform 232">
                <a:extLst>
                  <a:ext uri="{FF2B5EF4-FFF2-40B4-BE49-F238E27FC236}">
                    <a16:creationId xmlns:a16="http://schemas.microsoft.com/office/drawing/2014/main" xmlns="" id="{8955771D-EA70-456A-B74A-A7A3A27922CE}"/>
                  </a:ext>
                </a:extLst>
              </p:cNvPr>
              <p:cNvSpPr>
                <a:spLocks/>
              </p:cNvSpPr>
              <p:nvPr/>
            </p:nvSpPr>
            <p:spPr bwMode="auto">
              <a:xfrm>
                <a:off x="2119" y="1114"/>
                <a:ext cx="28" cy="48"/>
              </a:xfrm>
              <a:custGeom>
                <a:avLst/>
                <a:gdLst>
                  <a:gd name="T0" fmla="*/ 1 w 55"/>
                  <a:gd name="T1" fmla="*/ 3 h 95"/>
                  <a:gd name="T2" fmla="*/ 0 w 55"/>
                  <a:gd name="T3" fmla="*/ 3 h 95"/>
                  <a:gd name="T4" fmla="*/ 1 w 55"/>
                  <a:gd name="T5" fmla="*/ 3 h 95"/>
                  <a:gd name="T6" fmla="*/ 1 w 55"/>
                  <a:gd name="T7" fmla="*/ 3 h 95"/>
                  <a:gd name="T8" fmla="*/ 1 w 55"/>
                  <a:gd name="T9" fmla="*/ 2 h 95"/>
                  <a:gd name="T10" fmla="*/ 1 w 55"/>
                  <a:gd name="T11" fmla="*/ 2 h 95"/>
                  <a:gd name="T12" fmla="*/ 1 w 55"/>
                  <a:gd name="T13" fmla="*/ 1 h 95"/>
                  <a:gd name="T14" fmla="*/ 2 w 55"/>
                  <a:gd name="T15" fmla="*/ 1 h 95"/>
                  <a:gd name="T16" fmla="*/ 2 w 55"/>
                  <a:gd name="T17" fmla="*/ 0 h 95"/>
                  <a:gd name="T18" fmla="*/ 2 w 55"/>
                  <a:gd name="T19" fmla="*/ 1 h 95"/>
                  <a:gd name="T20" fmla="*/ 2 w 55"/>
                  <a:gd name="T21" fmla="*/ 1 h 95"/>
                  <a:gd name="T22" fmla="*/ 2 w 55"/>
                  <a:gd name="T23" fmla="*/ 2 h 95"/>
                  <a:gd name="T24" fmla="*/ 1 w 55"/>
                  <a:gd name="T25" fmla="*/ 2 h 95"/>
                  <a:gd name="T26" fmla="*/ 1 w 55"/>
                  <a:gd name="T27" fmla="*/ 3 h 95"/>
                  <a:gd name="T28" fmla="*/ 1 w 55"/>
                  <a:gd name="T29" fmla="*/ 3 h 95"/>
                  <a:gd name="T30" fmla="*/ 1 w 55"/>
                  <a:gd name="T31" fmla="*/ 3 h 95"/>
                  <a:gd name="T32" fmla="*/ 1 w 55"/>
                  <a:gd name="T33" fmla="*/ 3 h 9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5" h="95">
                    <a:moveTo>
                      <a:pt x="1" y="95"/>
                    </a:moveTo>
                    <a:lnTo>
                      <a:pt x="0" y="90"/>
                    </a:lnTo>
                    <a:lnTo>
                      <a:pt x="1" y="79"/>
                    </a:lnTo>
                    <a:lnTo>
                      <a:pt x="6" y="65"/>
                    </a:lnTo>
                    <a:lnTo>
                      <a:pt x="13" y="49"/>
                    </a:lnTo>
                    <a:lnTo>
                      <a:pt x="21" y="33"/>
                    </a:lnTo>
                    <a:lnTo>
                      <a:pt x="31" y="18"/>
                    </a:lnTo>
                    <a:lnTo>
                      <a:pt x="43" y="7"/>
                    </a:lnTo>
                    <a:lnTo>
                      <a:pt x="55" y="0"/>
                    </a:lnTo>
                    <a:lnTo>
                      <a:pt x="49" y="9"/>
                    </a:lnTo>
                    <a:lnTo>
                      <a:pt x="43" y="22"/>
                    </a:lnTo>
                    <a:lnTo>
                      <a:pt x="34" y="38"/>
                    </a:lnTo>
                    <a:lnTo>
                      <a:pt x="26" y="55"/>
                    </a:lnTo>
                    <a:lnTo>
                      <a:pt x="18" y="71"/>
                    </a:lnTo>
                    <a:lnTo>
                      <a:pt x="11" y="85"/>
                    </a:lnTo>
                    <a:lnTo>
                      <a:pt x="6" y="93"/>
                    </a:lnTo>
                    <a:lnTo>
                      <a:pt x="1" y="9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31759" name="Freeform 233">
              <a:extLst>
                <a:ext uri="{FF2B5EF4-FFF2-40B4-BE49-F238E27FC236}">
                  <a16:creationId xmlns:a16="http://schemas.microsoft.com/office/drawing/2014/main" xmlns="" id="{E50043FD-E2A5-4126-8931-0EB7FF295E42}"/>
                </a:ext>
              </a:extLst>
            </p:cNvPr>
            <p:cNvSpPr>
              <a:spLocks/>
            </p:cNvSpPr>
            <p:nvPr/>
          </p:nvSpPr>
          <p:spPr bwMode="auto">
            <a:xfrm>
              <a:off x="2139" y="1126"/>
              <a:ext cx="29" cy="36"/>
            </a:xfrm>
            <a:custGeom>
              <a:avLst/>
              <a:gdLst>
                <a:gd name="T0" fmla="*/ 1 w 58"/>
                <a:gd name="T1" fmla="*/ 3 h 70"/>
                <a:gd name="T2" fmla="*/ 0 w 58"/>
                <a:gd name="T3" fmla="*/ 3 h 70"/>
                <a:gd name="T4" fmla="*/ 1 w 58"/>
                <a:gd name="T5" fmla="*/ 2 h 70"/>
                <a:gd name="T6" fmla="*/ 1 w 58"/>
                <a:gd name="T7" fmla="*/ 2 h 70"/>
                <a:gd name="T8" fmla="*/ 1 w 58"/>
                <a:gd name="T9" fmla="*/ 1 h 70"/>
                <a:gd name="T10" fmla="*/ 1 w 58"/>
                <a:gd name="T11" fmla="*/ 1 h 70"/>
                <a:gd name="T12" fmla="*/ 2 w 58"/>
                <a:gd name="T13" fmla="*/ 1 h 70"/>
                <a:gd name="T14" fmla="*/ 2 w 58"/>
                <a:gd name="T15" fmla="*/ 1 h 70"/>
                <a:gd name="T16" fmla="*/ 2 w 58"/>
                <a:gd name="T17" fmla="*/ 0 h 70"/>
                <a:gd name="T18" fmla="*/ 2 w 58"/>
                <a:gd name="T19" fmla="*/ 1 h 70"/>
                <a:gd name="T20" fmla="*/ 2 w 58"/>
                <a:gd name="T21" fmla="*/ 1 h 70"/>
                <a:gd name="T22" fmla="*/ 2 w 58"/>
                <a:gd name="T23" fmla="*/ 1 h 70"/>
                <a:gd name="T24" fmla="*/ 1 w 58"/>
                <a:gd name="T25" fmla="*/ 2 h 70"/>
                <a:gd name="T26" fmla="*/ 1 w 58"/>
                <a:gd name="T27" fmla="*/ 2 h 70"/>
                <a:gd name="T28" fmla="*/ 1 w 58"/>
                <a:gd name="T29" fmla="*/ 2 h 70"/>
                <a:gd name="T30" fmla="*/ 1 w 58"/>
                <a:gd name="T31" fmla="*/ 3 h 70"/>
                <a:gd name="T32" fmla="*/ 1 w 58"/>
                <a:gd name="T33" fmla="*/ 3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70">
                  <a:moveTo>
                    <a:pt x="1" y="70"/>
                  </a:moveTo>
                  <a:lnTo>
                    <a:pt x="0" y="66"/>
                  </a:lnTo>
                  <a:lnTo>
                    <a:pt x="5" y="56"/>
                  </a:lnTo>
                  <a:lnTo>
                    <a:pt x="12" y="45"/>
                  </a:lnTo>
                  <a:lnTo>
                    <a:pt x="21" y="32"/>
                  </a:lnTo>
                  <a:lnTo>
                    <a:pt x="31" y="21"/>
                  </a:lnTo>
                  <a:lnTo>
                    <a:pt x="42" y="9"/>
                  </a:lnTo>
                  <a:lnTo>
                    <a:pt x="51" y="2"/>
                  </a:lnTo>
                  <a:lnTo>
                    <a:pt x="58" y="0"/>
                  </a:lnTo>
                  <a:lnTo>
                    <a:pt x="53" y="7"/>
                  </a:lnTo>
                  <a:lnTo>
                    <a:pt x="46" y="16"/>
                  </a:lnTo>
                  <a:lnTo>
                    <a:pt x="38" y="28"/>
                  </a:lnTo>
                  <a:lnTo>
                    <a:pt x="30" y="39"/>
                  </a:lnTo>
                  <a:lnTo>
                    <a:pt x="21" y="51"/>
                  </a:lnTo>
                  <a:lnTo>
                    <a:pt x="13" y="61"/>
                  </a:lnTo>
                  <a:lnTo>
                    <a:pt x="6" y="68"/>
                  </a:lnTo>
                  <a:lnTo>
                    <a:pt x="1"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760" name="Freeform 234">
              <a:extLst>
                <a:ext uri="{FF2B5EF4-FFF2-40B4-BE49-F238E27FC236}">
                  <a16:creationId xmlns:a16="http://schemas.microsoft.com/office/drawing/2014/main" xmlns="" id="{402BF5E5-D605-49B4-BF15-FB79B3A35C5D}"/>
                </a:ext>
              </a:extLst>
            </p:cNvPr>
            <p:cNvSpPr>
              <a:spLocks/>
            </p:cNvSpPr>
            <p:nvPr/>
          </p:nvSpPr>
          <p:spPr bwMode="auto">
            <a:xfrm>
              <a:off x="2161" y="1131"/>
              <a:ext cx="11" cy="26"/>
            </a:xfrm>
            <a:custGeom>
              <a:avLst/>
              <a:gdLst>
                <a:gd name="T0" fmla="*/ 1 w 22"/>
                <a:gd name="T1" fmla="*/ 2 h 52"/>
                <a:gd name="T2" fmla="*/ 0 w 22"/>
                <a:gd name="T3" fmla="*/ 2 h 52"/>
                <a:gd name="T4" fmla="*/ 1 w 22"/>
                <a:gd name="T5" fmla="*/ 1 h 52"/>
                <a:gd name="T6" fmla="*/ 1 w 22"/>
                <a:gd name="T7" fmla="*/ 1 h 52"/>
                <a:gd name="T8" fmla="*/ 1 w 22"/>
                <a:gd name="T9" fmla="*/ 0 h 52"/>
                <a:gd name="T10" fmla="*/ 1 w 22"/>
                <a:gd name="T11" fmla="*/ 1 h 52"/>
                <a:gd name="T12" fmla="*/ 1 w 22"/>
                <a:gd name="T13" fmla="*/ 1 h 52"/>
                <a:gd name="T14" fmla="*/ 1 w 22"/>
                <a:gd name="T15" fmla="*/ 2 h 52"/>
                <a:gd name="T16" fmla="*/ 1 w 22"/>
                <a:gd name="T17" fmla="*/ 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52">
                  <a:moveTo>
                    <a:pt x="2" y="52"/>
                  </a:moveTo>
                  <a:lnTo>
                    <a:pt x="0" y="43"/>
                  </a:lnTo>
                  <a:lnTo>
                    <a:pt x="3" y="26"/>
                  </a:lnTo>
                  <a:lnTo>
                    <a:pt x="10" y="8"/>
                  </a:lnTo>
                  <a:lnTo>
                    <a:pt x="22" y="0"/>
                  </a:lnTo>
                  <a:lnTo>
                    <a:pt x="14" y="14"/>
                  </a:lnTo>
                  <a:lnTo>
                    <a:pt x="11" y="32"/>
                  </a:lnTo>
                  <a:lnTo>
                    <a:pt x="8" y="49"/>
                  </a:lnTo>
                  <a:lnTo>
                    <a:pt x="2"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761" name="Freeform 235">
              <a:extLst>
                <a:ext uri="{FF2B5EF4-FFF2-40B4-BE49-F238E27FC236}">
                  <a16:creationId xmlns:a16="http://schemas.microsoft.com/office/drawing/2014/main" xmlns="" id="{B43DB616-ED6C-4F73-89ED-03069D5F2912}"/>
                </a:ext>
              </a:extLst>
            </p:cNvPr>
            <p:cNvSpPr>
              <a:spLocks/>
            </p:cNvSpPr>
            <p:nvPr/>
          </p:nvSpPr>
          <p:spPr bwMode="auto">
            <a:xfrm>
              <a:off x="2011" y="1111"/>
              <a:ext cx="22" cy="20"/>
            </a:xfrm>
            <a:custGeom>
              <a:avLst/>
              <a:gdLst>
                <a:gd name="T0" fmla="*/ 1 w 45"/>
                <a:gd name="T1" fmla="*/ 0 h 40"/>
                <a:gd name="T2" fmla="*/ 1 w 45"/>
                <a:gd name="T3" fmla="*/ 1 h 40"/>
                <a:gd name="T4" fmla="*/ 1 w 45"/>
                <a:gd name="T5" fmla="*/ 1 h 40"/>
                <a:gd name="T6" fmla="*/ 0 w 45"/>
                <a:gd name="T7" fmla="*/ 1 h 40"/>
                <a:gd name="T8" fmla="*/ 0 w 45"/>
                <a:gd name="T9" fmla="*/ 1 h 40"/>
                <a:gd name="T10" fmla="*/ 0 w 45"/>
                <a:gd name="T11" fmla="*/ 1 h 40"/>
                <a:gd name="T12" fmla="*/ 0 w 45"/>
                <a:gd name="T13" fmla="*/ 2 h 40"/>
                <a:gd name="T14" fmla="*/ 0 w 45"/>
                <a:gd name="T15" fmla="*/ 2 h 40"/>
                <a:gd name="T16" fmla="*/ 0 w 45"/>
                <a:gd name="T17" fmla="*/ 2 h 40"/>
                <a:gd name="T18" fmla="*/ 0 w 45"/>
                <a:gd name="T19" fmla="*/ 2 h 40"/>
                <a:gd name="T20" fmla="*/ 0 w 45"/>
                <a:gd name="T21" fmla="*/ 1 h 40"/>
                <a:gd name="T22" fmla="*/ 0 w 45"/>
                <a:gd name="T23" fmla="*/ 1 h 40"/>
                <a:gd name="T24" fmla="*/ 0 w 45"/>
                <a:gd name="T25" fmla="*/ 1 h 40"/>
                <a:gd name="T26" fmla="*/ 0 w 45"/>
                <a:gd name="T27" fmla="*/ 1 h 40"/>
                <a:gd name="T28" fmla="*/ 1 w 45"/>
                <a:gd name="T29" fmla="*/ 1 h 40"/>
                <a:gd name="T30" fmla="*/ 1 w 45"/>
                <a:gd name="T31" fmla="*/ 1 h 40"/>
                <a:gd name="T32" fmla="*/ 1 w 45"/>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40">
                  <a:moveTo>
                    <a:pt x="45" y="0"/>
                  </a:moveTo>
                  <a:lnTo>
                    <a:pt x="42" y="3"/>
                  </a:lnTo>
                  <a:lnTo>
                    <a:pt x="37" y="9"/>
                  </a:lnTo>
                  <a:lnTo>
                    <a:pt x="31" y="17"/>
                  </a:lnTo>
                  <a:lnTo>
                    <a:pt x="26" y="25"/>
                  </a:lnTo>
                  <a:lnTo>
                    <a:pt x="19" y="32"/>
                  </a:lnTo>
                  <a:lnTo>
                    <a:pt x="12" y="38"/>
                  </a:lnTo>
                  <a:lnTo>
                    <a:pt x="6" y="40"/>
                  </a:lnTo>
                  <a:lnTo>
                    <a:pt x="1" y="39"/>
                  </a:lnTo>
                  <a:lnTo>
                    <a:pt x="0" y="34"/>
                  </a:lnTo>
                  <a:lnTo>
                    <a:pt x="3" y="30"/>
                  </a:lnTo>
                  <a:lnTo>
                    <a:pt x="8" y="24"/>
                  </a:lnTo>
                  <a:lnTo>
                    <a:pt x="15" y="18"/>
                  </a:lnTo>
                  <a:lnTo>
                    <a:pt x="24" y="13"/>
                  </a:lnTo>
                  <a:lnTo>
                    <a:pt x="33" y="8"/>
                  </a:lnTo>
                  <a:lnTo>
                    <a:pt x="39" y="3"/>
                  </a:lnTo>
                  <a:lnTo>
                    <a:pt x="4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762" name="Freeform 236">
              <a:extLst>
                <a:ext uri="{FF2B5EF4-FFF2-40B4-BE49-F238E27FC236}">
                  <a16:creationId xmlns:a16="http://schemas.microsoft.com/office/drawing/2014/main" xmlns="" id="{48C68294-8AE1-4C18-A69D-CE68855AB19E}"/>
                </a:ext>
              </a:extLst>
            </p:cNvPr>
            <p:cNvSpPr>
              <a:spLocks/>
            </p:cNvSpPr>
            <p:nvPr/>
          </p:nvSpPr>
          <p:spPr bwMode="auto">
            <a:xfrm>
              <a:off x="2001" y="1110"/>
              <a:ext cx="28" cy="6"/>
            </a:xfrm>
            <a:custGeom>
              <a:avLst/>
              <a:gdLst>
                <a:gd name="T0" fmla="*/ 2 w 54"/>
                <a:gd name="T1" fmla="*/ 1 h 11"/>
                <a:gd name="T2" fmla="*/ 2 w 54"/>
                <a:gd name="T3" fmla="*/ 1 h 11"/>
                <a:gd name="T4" fmla="*/ 2 w 54"/>
                <a:gd name="T5" fmla="*/ 1 h 11"/>
                <a:gd name="T6" fmla="*/ 2 w 54"/>
                <a:gd name="T7" fmla="*/ 1 h 11"/>
                <a:gd name="T8" fmla="*/ 1 w 54"/>
                <a:gd name="T9" fmla="*/ 1 h 11"/>
                <a:gd name="T10" fmla="*/ 1 w 54"/>
                <a:gd name="T11" fmla="*/ 0 h 11"/>
                <a:gd name="T12" fmla="*/ 1 w 54"/>
                <a:gd name="T13" fmla="*/ 1 h 11"/>
                <a:gd name="T14" fmla="*/ 1 w 54"/>
                <a:gd name="T15" fmla="*/ 1 h 11"/>
                <a:gd name="T16" fmla="*/ 0 w 54"/>
                <a:gd name="T17" fmla="*/ 1 h 11"/>
                <a:gd name="T18" fmla="*/ 1 w 54"/>
                <a:gd name="T19" fmla="*/ 1 h 11"/>
                <a:gd name="T20" fmla="*/ 1 w 54"/>
                <a:gd name="T21" fmla="*/ 1 h 11"/>
                <a:gd name="T22" fmla="*/ 1 w 54"/>
                <a:gd name="T23" fmla="*/ 1 h 11"/>
                <a:gd name="T24" fmla="*/ 1 w 54"/>
                <a:gd name="T25" fmla="*/ 1 h 11"/>
                <a:gd name="T26" fmla="*/ 1 w 54"/>
                <a:gd name="T27" fmla="*/ 1 h 11"/>
                <a:gd name="T28" fmla="*/ 2 w 54"/>
                <a:gd name="T29" fmla="*/ 1 h 11"/>
                <a:gd name="T30" fmla="*/ 2 w 54"/>
                <a:gd name="T31" fmla="*/ 1 h 11"/>
                <a:gd name="T32" fmla="*/ 2 w 54"/>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11">
                  <a:moveTo>
                    <a:pt x="54" y="3"/>
                  </a:moveTo>
                  <a:lnTo>
                    <a:pt x="51" y="3"/>
                  </a:lnTo>
                  <a:lnTo>
                    <a:pt x="44" y="2"/>
                  </a:lnTo>
                  <a:lnTo>
                    <a:pt x="34" y="1"/>
                  </a:lnTo>
                  <a:lnTo>
                    <a:pt x="25" y="1"/>
                  </a:lnTo>
                  <a:lnTo>
                    <a:pt x="16" y="0"/>
                  </a:lnTo>
                  <a:lnTo>
                    <a:pt x="8" y="1"/>
                  </a:lnTo>
                  <a:lnTo>
                    <a:pt x="2" y="3"/>
                  </a:lnTo>
                  <a:lnTo>
                    <a:pt x="0" y="6"/>
                  </a:lnTo>
                  <a:lnTo>
                    <a:pt x="1" y="10"/>
                  </a:lnTo>
                  <a:lnTo>
                    <a:pt x="7" y="11"/>
                  </a:lnTo>
                  <a:lnTo>
                    <a:pt x="14" y="11"/>
                  </a:lnTo>
                  <a:lnTo>
                    <a:pt x="22" y="10"/>
                  </a:lnTo>
                  <a:lnTo>
                    <a:pt x="31" y="9"/>
                  </a:lnTo>
                  <a:lnTo>
                    <a:pt x="40" y="6"/>
                  </a:lnTo>
                  <a:lnTo>
                    <a:pt x="48" y="4"/>
                  </a:lnTo>
                  <a:lnTo>
                    <a:pt x="54"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763" name="Freeform 237">
              <a:extLst>
                <a:ext uri="{FF2B5EF4-FFF2-40B4-BE49-F238E27FC236}">
                  <a16:creationId xmlns:a16="http://schemas.microsoft.com/office/drawing/2014/main" xmlns="" id="{EF4E9734-40D3-4C53-9D7B-992E574B9853}"/>
                </a:ext>
              </a:extLst>
            </p:cNvPr>
            <p:cNvSpPr>
              <a:spLocks/>
            </p:cNvSpPr>
            <p:nvPr/>
          </p:nvSpPr>
          <p:spPr bwMode="auto">
            <a:xfrm>
              <a:off x="2008" y="1089"/>
              <a:ext cx="26" cy="23"/>
            </a:xfrm>
            <a:custGeom>
              <a:avLst/>
              <a:gdLst>
                <a:gd name="T0" fmla="*/ 2 w 51"/>
                <a:gd name="T1" fmla="*/ 2 h 45"/>
                <a:gd name="T2" fmla="*/ 2 w 51"/>
                <a:gd name="T3" fmla="*/ 2 h 45"/>
                <a:gd name="T4" fmla="*/ 2 w 51"/>
                <a:gd name="T5" fmla="*/ 2 h 45"/>
                <a:gd name="T6" fmla="*/ 1 w 51"/>
                <a:gd name="T7" fmla="*/ 1 h 45"/>
                <a:gd name="T8" fmla="*/ 1 w 51"/>
                <a:gd name="T9" fmla="*/ 1 h 45"/>
                <a:gd name="T10" fmla="*/ 1 w 51"/>
                <a:gd name="T11" fmla="*/ 1 h 45"/>
                <a:gd name="T12" fmla="*/ 1 w 51"/>
                <a:gd name="T13" fmla="*/ 1 h 45"/>
                <a:gd name="T14" fmla="*/ 0 w 51"/>
                <a:gd name="T15" fmla="*/ 1 h 45"/>
                <a:gd name="T16" fmla="*/ 1 w 51"/>
                <a:gd name="T17" fmla="*/ 0 h 45"/>
                <a:gd name="T18" fmla="*/ 1 w 51"/>
                <a:gd name="T19" fmla="*/ 0 h 45"/>
                <a:gd name="T20" fmla="*/ 1 w 51"/>
                <a:gd name="T21" fmla="*/ 1 h 45"/>
                <a:gd name="T22" fmla="*/ 1 w 51"/>
                <a:gd name="T23" fmla="*/ 1 h 45"/>
                <a:gd name="T24" fmla="*/ 1 w 51"/>
                <a:gd name="T25" fmla="*/ 1 h 45"/>
                <a:gd name="T26" fmla="*/ 2 w 51"/>
                <a:gd name="T27" fmla="*/ 1 h 45"/>
                <a:gd name="T28" fmla="*/ 2 w 51"/>
                <a:gd name="T29" fmla="*/ 2 h 45"/>
                <a:gd name="T30" fmla="*/ 2 w 51"/>
                <a:gd name="T31" fmla="*/ 2 h 45"/>
                <a:gd name="T32" fmla="*/ 2 w 51"/>
                <a:gd name="T33" fmla="*/ 2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5">
                  <a:moveTo>
                    <a:pt x="51" y="45"/>
                  </a:moveTo>
                  <a:lnTo>
                    <a:pt x="44" y="40"/>
                  </a:lnTo>
                  <a:lnTo>
                    <a:pt x="35" y="35"/>
                  </a:lnTo>
                  <a:lnTo>
                    <a:pt x="26" y="28"/>
                  </a:lnTo>
                  <a:lnTo>
                    <a:pt x="17" y="21"/>
                  </a:lnTo>
                  <a:lnTo>
                    <a:pt x="9" y="14"/>
                  </a:lnTo>
                  <a:lnTo>
                    <a:pt x="3" y="8"/>
                  </a:lnTo>
                  <a:lnTo>
                    <a:pt x="0" y="4"/>
                  </a:lnTo>
                  <a:lnTo>
                    <a:pt x="1" y="0"/>
                  </a:lnTo>
                  <a:lnTo>
                    <a:pt x="5" y="0"/>
                  </a:lnTo>
                  <a:lnTo>
                    <a:pt x="11" y="4"/>
                  </a:lnTo>
                  <a:lnTo>
                    <a:pt x="18" y="9"/>
                  </a:lnTo>
                  <a:lnTo>
                    <a:pt x="26" y="17"/>
                  </a:lnTo>
                  <a:lnTo>
                    <a:pt x="34" y="25"/>
                  </a:lnTo>
                  <a:lnTo>
                    <a:pt x="41" y="34"/>
                  </a:lnTo>
                  <a:lnTo>
                    <a:pt x="47" y="40"/>
                  </a:lnTo>
                  <a:lnTo>
                    <a:pt x="51" y="4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764" name="Freeform 238">
              <a:extLst>
                <a:ext uri="{FF2B5EF4-FFF2-40B4-BE49-F238E27FC236}">
                  <a16:creationId xmlns:a16="http://schemas.microsoft.com/office/drawing/2014/main" xmlns="" id="{6A5690EC-6C6D-46CF-BB98-C3D183DCAD1D}"/>
                </a:ext>
              </a:extLst>
            </p:cNvPr>
            <p:cNvSpPr>
              <a:spLocks/>
            </p:cNvSpPr>
            <p:nvPr/>
          </p:nvSpPr>
          <p:spPr bwMode="auto">
            <a:xfrm>
              <a:off x="2165" y="1094"/>
              <a:ext cx="7" cy="34"/>
            </a:xfrm>
            <a:custGeom>
              <a:avLst/>
              <a:gdLst>
                <a:gd name="T0" fmla="*/ 0 w 15"/>
                <a:gd name="T1" fmla="*/ 3 h 68"/>
                <a:gd name="T2" fmla="*/ 0 w 15"/>
                <a:gd name="T3" fmla="*/ 2 h 68"/>
                <a:gd name="T4" fmla="*/ 0 w 15"/>
                <a:gd name="T5" fmla="*/ 1 h 68"/>
                <a:gd name="T6" fmla="*/ 0 w 15"/>
                <a:gd name="T7" fmla="*/ 1 h 68"/>
                <a:gd name="T8" fmla="*/ 0 w 15"/>
                <a:gd name="T9" fmla="*/ 0 h 68"/>
                <a:gd name="T10" fmla="*/ 0 w 15"/>
                <a:gd name="T11" fmla="*/ 1 h 68"/>
                <a:gd name="T12" fmla="*/ 0 w 15"/>
                <a:gd name="T13" fmla="*/ 1 h 68"/>
                <a:gd name="T14" fmla="*/ 0 w 15"/>
                <a:gd name="T15" fmla="*/ 2 h 68"/>
                <a:gd name="T16" fmla="*/ 0 w 15"/>
                <a:gd name="T17" fmla="*/ 3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68">
                  <a:moveTo>
                    <a:pt x="3" y="68"/>
                  </a:moveTo>
                  <a:lnTo>
                    <a:pt x="1" y="51"/>
                  </a:lnTo>
                  <a:lnTo>
                    <a:pt x="0" y="28"/>
                  </a:lnTo>
                  <a:lnTo>
                    <a:pt x="1" y="10"/>
                  </a:lnTo>
                  <a:lnTo>
                    <a:pt x="9" y="0"/>
                  </a:lnTo>
                  <a:lnTo>
                    <a:pt x="15" y="8"/>
                  </a:lnTo>
                  <a:lnTo>
                    <a:pt x="13" y="27"/>
                  </a:lnTo>
                  <a:lnTo>
                    <a:pt x="7" y="50"/>
                  </a:lnTo>
                  <a:lnTo>
                    <a:pt x="3"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765" name="Freeform 239">
              <a:extLst>
                <a:ext uri="{FF2B5EF4-FFF2-40B4-BE49-F238E27FC236}">
                  <a16:creationId xmlns:a16="http://schemas.microsoft.com/office/drawing/2014/main" xmlns="" id="{B20E6E0A-3DDA-4D39-A5E4-D261BFEE2EFE}"/>
                </a:ext>
              </a:extLst>
            </p:cNvPr>
            <p:cNvSpPr>
              <a:spLocks/>
            </p:cNvSpPr>
            <p:nvPr/>
          </p:nvSpPr>
          <p:spPr bwMode="auto">
            <a:xfrm>
              <a:off x="2172" y="1101"/>
              <a:ext cx="15" cy="32"/>
            </a:xfrm>
            <a:custGeom>
              <a:avLst/>
              <a:gdLst>
                <a:gd name="T0" fmla="*/ 0 w 30"/>
                <a:gd name="T1" fmla="*/ 2 h 65"/>
                <a:gd name="T2" fmla="*/ 1 w 30"/>
                <a:gd name="T3" fmla="*/ 1 h 65"/>
                <a:gd name="T4" fmla="*/ 1 w 30"/>
                <a:gd name="T5" fmla="*/ 0 h 65"/>
                <a:gd name="T6" fmla="*/ 1 w 30"/>
                <a:gd name="T7" fmla="*/ 0 h 65"/>
                <a:gd name="T8" fmla="*/ 1 w 30"/>
                <a:gd name="T9" fmla="*/ 0 h 65"/>
                <a:gd name="T10" fmla="*/ 1 w 30"/>
                <a:gd name="T11" fmla="*/ 0 h 65"/>
                <a:gd name="T12" fmla="*/ 1 w 30"/>
                <a:gd name="T13" fmla="*/ 0 h 65"/>
                <a:gd name="T14" fmla="*/ 1 w 30"/>
                <a:gd name="T15" fmla="*/ 0 h 65"/>
                <a:gd name="T16" fmla="*/ 1 w 30"/>
                <a:gd name="T17" fmla="*/ 0 h 65"/>
                <a:gd name="T18" fmla="*/ 1 w 30"/>
                <a:gd name="T19" fmla="*/ 1 h 65"/>
                <a:gd name="T20" fmla="*/ 1 w 30"/>
                <a:gd name="T21" fmla="*/ 1 h 65"/>
                <a:gd name="T22" fmla="*/ 1 w 30"/>
                <a:gd name="T23" fmla="*/ 1 h 65"/>
                <a:gd name="T24" fmla="*/ 0 w 30"/>
                <a:gd name="T25" fmla="*/ 2 h 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65">
                  <a:moveTo>
                    <a:pt x="0" y="65"/>
                  </a:moveTo>
                  <a:lnTo>
                    <a:pt x="2" y="49"/>
                  </a:lnTo>
                  <a:lnTo>
                    <a:pt x="8" y="28"/>
                  </a:lnTo>
                  <a:lnTo>
                    <a:pt x="16" y="8"/>
                  </a:lnTo>
                  <a:lnTo>
                    <a:pt x="26" y="0"/>
                  </a:lnTo>
                  <a:lnTo>
                    <a:pt x="30" y="3"/>
                  </a:lnTo>
                  <a:lnTo>
                    <a:pt x="29" y="8"/>
                  </a:lnTo>
                  <a:lnTo>
                    <a:pt x="25" y="18"/>
                  </a:lnTo>
                  <a:lnTo>
                    <a:pt x="21" y="29"/>
                  </a:lnTo>
                  <a:lnTo>
                    <a:pt x="14" y="41"/>
                  </a:lnTo>
                  <a:lnTo>
                    <a:pt x="8" y="51"/>
                  </a:lnTo>
                  <a:lnTo>
                    <a:pt x="3" y="60"/>
                  </a:lnTo>
                  <a:lnTo>
                    <a:pt x="0" y="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766" name="Freeform 240">
              <a:extLst>
                <a:ext uri="{FF2B5EF4-FFF2-40B4-BE49-F238E27FC236}">
                  <a16:creationId xmlns:a16="http://schemas.microsoft.com/office/drawing/2014/main" xmlns="" id="{5C347AD6-F7F2-4E4B-8251-A0F646F857AB}"/>
                </a:ext>
              </a:extLst>
            </p:cNvPr>
            <p:cNvSpPr>
              <a:spLocks/>
            </p:cNvSpPr>
            <p:nvPr/>
          </p:nvSpPr>
          <p:spPr bwMode="auto">
            <a:xfrm>
              <a:off x="2151" y="1094"/>
              <a:ext cx="8" cy="32"/>
            </a:xfrm>
            <a:custGeom>
              <a:avLst/>
              <a:gdLst>
                <a:gd name="T0" fmla="*/ 1 w 15"/>
                <a:gd name="T1" fmla="*/ 2 h 65"/>
                <a:gd name="T2" fmla="*/ 1 w 15"/>
                <a:gd name="T3" fmla="*/ 1 h 65"/>
                <a:gd name="T4" fmla="*/ 0 w 15"/>
                <a:gd name="T5" fmla="*/ 1 h 65"/>
                <a:gd name="T6" fmla="*/ 1 w 15"/>
                <a:gd name="T7" fmla="*/ 0 h 65"/>
                <a:gd name="T8" fmla="*/ 1 w 15"/>
                <a:gd name="T9" fmla="*/ 0 h 65"/>
                <a:gd name="T10" fmla="*/ 1 w 15"/>
                <a:gd name="T11" fmla="*/ 0 h 65"/>
                <a:gd name="T12" fmla="*/ 1 w 15"/>
                <a:gd name="T13" fmla="*/ 0 h 65"/>
                <a:gd name="T14" fmla="*/ 1 w 15"/>
                <a:gd name="T15" fmla="*/ 1 h 65"/>
                <a:gd name="T16" fmla="*/ 1 w 15"/>
                <a:gd name="T17" fmla="*/ 2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65">
                  <a:moveTo>
                    <a:pt x="8" y="65"/>
                  </a:moveTo>
                  <a:lnTo>
                    <a:pt x="3" y="54"/>
                  </a:lnTo>
                  <a:lnTo>
                    <a:pt x="0" y="34"/>
                  </a:lnTo>
                  <a:lnTo>
                    <a:pt x="1" y="13"/>
                  </a:lnTo>
                  <a:lnTo>
                    <a:pt x="9" y="0"/>
                  </a:lnTo>
                  <a:lnTo>
                    <a:pt x="15" y="5"/>
                  </a:lnTo>
                  <a:lnTo>
                    <a:pt x="14" y="23"/>
                  </a:lnTo>
                  <a:lnTo>
                    <a:pt x="11" y="46"/>
                  </a:lnTo>
                  <a:lnTo>
                    <a:pt x="8" y="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767" name="Freeform 241">
              <a:extLst>
                <a:ext uri="{FF2B5EF4-FFF2-40B4-BE49-F238E27FC236}">
                  <a16:creationId xmlns:a16="http://schemas.microsoft.com/office/drawing/2014/main" xmlns="" id="{2E3F4453-EEFE-4CA7-A850-CE9F779366F5}"/>
                </a:ext>
              </a:extLst>
            </p:cNvPr>
            <p:cNvSpPr>
              <a:spLocks/>
            </p:cNvSpPr>
            <p:nvPr/>
          </p:nvSpPr>
          <p:spPr bwMode="auto">
            <a:xfrm>
              <a:off x="2139" y="1085"/>
              <a:ext cx="6" cy="35"/>
            </a:xfrm>
            <a:custGeom>
              <a:avLst/>
              <a:gdLst>
                <a:gd name="T0" fmla="*/ 1 w 12"/>
                <a:gd name="T1" fmla="*/ 3 h 69"/>
                <a:gd name="T2" fmla="*/ 1 w 12"/>
                <a:gd name="T3" fmla="*/ 2 h 69"/>
                <a:gd name="T4" fmla="*/ 1 w 12"/>
                <a:gd name="T5" fmla="*/ 2 h 69"/>
                <a:gd name="T6" fmla="*/ 0 w 12"/>
                <a:gd name="T7" fmla="*/ 1 h 69"/>
                <a:gd name="T8" fmla="*/ 1 w 12"/>
                <a:gd name="T9" fmla="*/ 0 h 69"/>
                <a:gd name="T10" fmla="*/ 1 w 12"/>
                <a:gd name="T11" fmla="*/ 1 h 69"/>
                <a:gd name="T12" fmla="*/ 1 w 12"/>
                <a:gd name="T13" fmla="*/ 1 h 69"/>
                <a:gd name="T14" fmla="*/ 1 w 12"/>
                <a:gd name="T15" fmla="*/ 2 h 69"/>
                <a:gd name="T16" fmla="*/ 1 w 12"/>
                <a:gd name="T17" fmla="*/ 3 h 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69">
                  <a:moveTo>
                    <a:pt x="12" y="69"/>
                  </a:moveTo>
                  <a:lnTo>
                    <a:pt x="6" y="55"/>
                  </a:lnTo>
                  <a:lnTo>
                    <a:pt x="1" y="33"/>
                  </a:lnTo>
                  <a:lnTo>
                    <a:pt x="0" y="12"/>
                  </a:lnTo>
                  <a:lnTo>
                    <a:pt x="6" y="0"/>
                  </a:lnTo>
                  <a:lnTo>
                    <a:pt x="10" y="5"/>
                  </a:lnTo>
                  <a:lnTo>
                    <a:pt x="12" y="23"/>
                  </a:lnTo>
                  <a:lnTo>
                    <a:pt x="10" y="47"/>
                  </a:lnTo>
                  <a:lnTo>
                    <a:pt x="12" y="6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768" name="Freeform 242">
              <a:extLst>
                <a:ext uri="{FF2B5EF4-FFF2-40B4-BE49-F238E27FC236}">
                  <a16:creationId xmlns:a16="http://schemas.microsoft.com/office/drawing/2014/main" xmlns="" id="{F37EBD75-03F7-4013-B884-B1272D84F012}"/>
                </a:ext>
              </a:extLst>
            </p:cNvPr>
            <p:cNvSpPr>
              <a:spLocks/>
            </p:cNvSpPr>
            <p:nvPr/>
          </p:nvSpPr>
          <p:spPr bwMode="auto">
            <a:xfrm>
              <a:off x="2126" y="1079"/>
              <a:ext cx="7" cy="34"/>
            </a:xfrm>
            <a:custGeom>
              <a:avLst/>
              <a:gdLst>
                <a:gd name="T0" fmla="*/ 0 w 15"/>
                <a:gd name="T1" fmla="*/ 3 h 68"/>
                <a:gd name="T2" fmla="*/ 0 w 15"/>
                <a:gd name="T3" fmla="*/ 2 h 68"/>
                <a:gd name="T4" fmla="*/ 0 w 15"/>
                <a:gd name="T5" fmla="*/ 1 h 68"/>
                <a:gd name="T6" fmla="*/ 0 w 15"/>
                <a:gd name="T7" fmla="*/ 1 h 68"/>
                <a:gd name="T8" fmla="*/ 0 w 15"/>
                <a:gd name="T9" fmla="*/ 0 h 68"/>
                <a:gd name="T10" fmla="*/ 0 w 15"/>
                <a:gd name="T11" fmla="*/ 1 h 68"/>
                <a:gd name="T12" fmla="*/ 0 w 15"/>
                <a:gd name="T13" fmla="*/ 1 h 68"/>
                <a:gd name="T14" fmla="*/ 0 w 15"/>
                <a:gd name="T15" fmla="*/ 2 h 68"/>
                <a:gd name="T16" fmla="*/ 0 w 15"/>
                <a:gd name="T17" fmla="*/ 3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68">
                  <a:moveTo>
                    <a:pt x="15" y="68"/>
                  </a:moveTo>
                  <a:lnTo>
                    <a:pt x="9" y="52"/>
                  </a:lnTo>
                  <a:lnTo>
                    <a:pt x="3" y="29"/>
                  </a:lnTo>
                  <a:lnTo>
                    <a:pt x="0" y="10"/>
                  </a:lnTo>
                  <a:lnTo>
                    <a:pt x="4" y="0"/>
                  </a:lnTo>
                  <a:lnTo>
                    <a:pt x="10" y="9"/>
                  </a:lnTo>
                  <a:lnTo>
                    <a:pt x="12" y="27"/>
                  </a:lnTo>
                  <a:lnTo>
                    <a:pt x="12" y="50"/>
                  </a:lnTo>
                  <a:lnTo>
                    <a:pt x="15"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769" name="Freeform 243">
              <a:extLst>
                <a:ext uri="{FF2B5EF4-FFF2-40B4-BE49-F238E27FC236}">
                  <a16:creationId xmlns:a16="http://schemas.microsoft.com/office/drawing/2014/main" xmlns="" id="{1694E0EB-AB07-455C-9530-F01F43E90A37}"/>
                </a:ext>
              </a:extLst>
            </p:cNvPr>
            <p:cNvSpPr>
              <a:spLocks/>
            </p:cNvSpPr>
            <p:nvPr/>
          </p:nvSpPr>
          <p:spPr bwMode="auto">
            <a:xfrm>
              <a:off x="2112" y="1072"/>
              <a:ext cx="9" cy="38"/>
            </a:xfrm>
            <a:custGeom>
              <a:avLst/>
              <a:gdLst>
                <a:gd name="T0" fmla="*/ 1 w 18"/>
                <a:gd name="T1" fmla="*/ 3 h 76"/>
                <a:gd name="T2" fmla="*/ 1 w 18"/>
                <a:gd name="T3" fmla="*/ 2 h 76"/>
                <a:gd name="T4" fmla="*/ 1 w 18"/>
                <a:gd name="T5" fmla="*/ 1 h 76"/>
                <a:gd name="T6" fmla="*/ 0 w 18"/>
                <a:gd name="T7" fmla="*/ 1 h 76"/>
                <a:gd name="T8" fmla="*/ 1 w 18"/>
                <a:gd name="T9" fmla="*/ 0 h 76"/>
                <a:gd name="T10" fmla="*/ 1 w 18"/>
                <a:gd name="T11" fmla="*/ 1 h 76"/>
                <a:gd name="T12" fmla="*/ 1 w 18"/>
                <a:gd name="T13" fmla="*/ 1 h 76"/>
                <a:gd name="T14" fmla="*/ 1 w 18"/>
                <a:gd name="T15" fmla="*/ 2 h 76"/>
                <a:gd name="T16" fmla="*/ 1 w 18"/>
                <a:gd name="T17" fmla="*/ 3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76">
                  <a:moveTo>
                    <a:pt x="18" y="76"/>
                  </a:moveTo>
                  <a:lnTo>
                    <a:pt x="10" y="56"/>
                  </a:lnTo>
                  <a:lnTo>
                    <a:pt x="2" y="31"/>
                  </a:lnTo>
                  <a:lnTo>
                    <a:pt x="0" y="9"/>
                  </a:lnTo>
                  <a:lnTo>
                    <a:pt x="7" y="0"/>
                  </a:lnTo>
                  <a:lnTo>
                    <a:pt x="15" y="9"/>
                  </a:lnTo>
                  <a:lnTo>
                    <a:pt x="17" y="31"/>
                  </a:lnTo>
                  <a:lnTo>
                    <a:pt x="16" y="57"/>
                  </a:lnTo>
                  <a:lnTo>
                    <a:pt x="18" y="7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770" name="Freeform 244">
              <a:extLst>
                <a:ext uri="{FF2B5EF4-FFF2-40B4-BE49-F238E27FC236}">
                  <a16:creationId xmlns:a16="http://schemas.microsoft.com/office/drawing/2014/main" xmlns="" id="{7F76D10C-6B0E-4C6F-BB13-34AB2D419C47}"/>
                </a:ext>
              </a:extLst>
            </p:cNvPr>
            <p:cNvSpPr>
              <a:spLocks/>
            </p:cNvSpPr>
            <p:nvPr/>
          </p:nvSpPr>
          <p:spPr bwMode="auto">
            <a:xfrm>
              <a:off x="2094" y="1066"/>
              <a:ext cx="13" cy="42"/>
            </a:xfrm>
            <a:custGeom>
              <a:avLst/>
              <a:gdLst>
                <a:gd name="T0" fmla="*/ 0 w 27"/>
                <a:gd name="T1" fmla="*/ 3 h 84"/>
                <a:gd name="T2" fmla="*/ 0 w 27"/>
                <a:gd name="T3" fmla="*/ 3 h 84"/>
                <a:gd name="T4" fmla="*/ 0 w 27"/>
                <a:gd name="T5" fmla="*/ 2 h 84"/>
                <a:gd name="T6" fmla="*/ 0 w 27"/>
                <a:gd name="T7" fmla="*/ 2 h 84"/>
                <a:gd name="T8" fmla="*/ 0 w 27"/>
                <a:gd name="T9" fmla="*/ 2 h 84"/>
                <a:gd name="T10" fmla="*/ 0 w 27"/>
                <a:gd name="T11" fmla="*/ 1 h 84"/>
                <a:gd name="T12" fmla="*/ 0 w 27"/>
                <a:gd name="T13" fmla="*/ 1 h 84"/>
                <a:gd name="T14" fmla="*/ 0 w 27"/>
                <a:gd name="T15" fmla="*/ 1 h 84"/>
                <a:gd name="T16" fmla="*/ 0 w 27"/>
                <a:gd name="T17" fmla="*/ 0 h 84"/>
                <a:gd name="T18" fmla="*/ 0 w 27"/>
                <a:gd name="T19" fmla="*/ 1 h 84"/>
                <a:gd name="T20" fmla="*/ 0 w 27"/>
                <a:gd name="T21" fmla="*/ 2 h 84"/>
                <a:gd name="T22" fmla="*/ 0 w 27"/>
                <a:gd name="T23" fmla="*/ 3 h 84"/>
                <a:gd name="T24" fmla="*/ 0 w 27"/>
                <a:gd name="T25" fmla="*/ 3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84">
                  <a:moveTo>
                    <a:pt x="27" y="84"/>
                  </a:moveTo>
                  <a:lnTo>
                    <a:pt x="23" y="76"/>
                  </a:lnTo>
                  <a:lnTo>
                    <a:pt x="18" y="63"/>
                  </a:lnTo>
                  <a:lnTo>
                    <a:pt x="12" y="50"/>
                  </a:lnTo>
                  <a:lnTo>
                    <a:pt x="7" y="35"/>
                  </a:lnTo>
                  <a:lnTo>
                    <a:pt x="3" y="21"/>
                  </a:lnTo>
                  <a:lnTo>
                    <a:pt x="0" y="9"/>
                  </a:lnTo>
                  <a:lnTo>
                    <a:pt x="1" y="2"/>
                  </a:lnTo>
                  <a:lnTo>
                    <a:pt x="5" y="0"/>
                  </a:lnTo>
                  <a:lnTo>
                    <a:pt x="15" y="13"/>
                  </a:lnTo>
                  <a:lnTo>
                    <a:pt x="21" y="39"/>
                  </a:lnTo>
                  <a:lnTo>
                    <a:pt x="23" y="67"/>
                  </a:lnTo>
                  <a:lnTo>
                    <a:pt x="27" y="8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771" name="Freeform 245">
              <a:extLst>
                <a:ext uri="{FF2B5EF4-FFF2-40B4-BE49-F238E27FC236}">
                  <a16:creationId xmlns:a16="http://schemas.microsoft.com/office/drawing/2014/main" xmlns="" id="{92A48F4E-FAAF-4C20-831A-7340F36C9821}"/>
                </a:ext>
              </a:extLst>
            </p:cNvPr>
            <p:cNvSpPr>
              <a:spLocks/>
            </p:cNvSpPr>
            <p:nvPr/>
          </p:nvSpPr>
          <p:spPr bwMode="auto">
            <a:xfrm>
              <a:off x="2079" y="1062"/>
              <a:ext cx="17" cy="45"/>
            </a:xfrm>
            <a:custGeom>
              <a:avLst/>
              <a:gdLst>
                <a:gd name="T0" fmla="*/ 1 w 35"/>
                <a:gd name="T1" fmla="*/ 2 h 91"/>
                <a:gd name="T2" fmla="*/ 0 w 35"/>
                <a:gd name="T3" fmla="*/ 2 h 91"/>
                <a:gd name="T4" fmla="*/ 0 w 35"/>
                <a:gd name="T5" fmla="*/ 2 h 91"/>
                <a:gd name="T6" fmla="*/ 0 w 35"/>
                <a:gd name="T7" fmla="*/ 1 h 91"/>
                <a:gd name="T8" fmla="*/ 0 w 35"/>
                <a:gd name="T9" fmla="*/ 1 h 91"/>
                <a:gd name="T10" fmla="*/ 0 w 35"/>
                <a:gd name="T11" fmla="*/ 0 h 91"/>
                <a:gd name="T12" fmla="*/ 0 w 35"/>
                <a:gd name="T13" fmla="*/ 0 h 91"/>
                <a:gd name="T14" fmla="*/ 0 w 35"/>
                <a:gd name="T15" fmla="*/ 0 h 91"/>
                <a:gd name="T16" fmla="*/ 0 w 35"/>
                <a:gd name="T17" fmla="*/ 0 h 91"/>
                <a:gd name="T18" fmla="*/ 0 w 35"/>
                <a:gd name="T19" fmla="*/ 0 h 91"/>
                <a:gd name="T20" fmla="*/ 0 w 35"/>
                <a:gd name="T21" fmla="*/ 1 h 91"/>
                <a:gd name="T22" fmla="*/ 1 w 35"/>
                <a:gd name="T23" fmla="*/ 2 h 91"/>
                <a:gd name="T24" fmla="*/ 1 w 35"/>
                <a:gd name="T25" fmla="*/ 2 h 9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5" h="91">
                  <a:moveTo>
                    <a:pt x="35" y="91"/>
                  </a:moveTo>
                  <a:lnTo>
                    <a:pt x="27" y="83"/>
                  </a:lnTo>
                  <a:lnTo>
                    <a:pt x="19" y="70"/>
                  </a:lnTo>
                  <a:lnTo>
                    <a:pt x="12" y="56"/>
                  </a:lnTo>
                  <a:lnTo>
                    <a:pt x="6" y="40"/>
                  </a:lnTo>
                  <a:lnTo>
                    <a:pt x="1" y="25"/>
                  </a:lnTo>
                  <a:lnTo>
                    <a:pt x="0" y="13"/>
                  </a:lnTo>
                  <a:lnTo>
                    <a:pt x="1" y="3"/>
                  </a:lnTo>
                  <a:lnTo>
                    <a:pt x="6" y="0"/>
                  </a:lnTo>
                  <a:lnTo>
                    <a:pt x="18" y="10"/>
                  </a:lnTo>
                  <a:lnTo>
                    <a:pt x="27" y="37"/>
                  </a:lnTo>
                  <a:lnTo>
                    <a:pt x="33" y="68"/>
                  </a:lnTo>
                  <a:lnTo>
                    <a:pt x="35" y="9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772" name="Freeform 246">
              <a:extLst>
                <a:ext uri="{FF2B5EF4-FFF2-40B4-BE49-F238E27FC236}">
                  <a16:creationId xmlns:a16="http://schemas.microsoft.com/office/drawing/2014/main" xmlns="" id="{AF485DB2-451E-4553-B09F-854DF436CD04}"/>
                </a:ext>
              </a:extLst>
            </p:cNvPr>
            <p:cNvSpPr>
              <a:spLocks/>
            </p:cNvSpPr>
            <p:nvPr/>
          </p:nvSpPr>
          <p:spPr bwMode="auto">
            <a:xfrm>
              <a:off x="2052" y="1066"/>
              <a:ext cx="28" cy="43"/>
            </a:xfrm>
            <a:custGeom>
              <a:avLst/>
              <a:gdLst>
                <a:gd name="T0" fmla="*/ 2 w 56"/>
                <a:gd name="T1" fmla="*/ 3 h 85"/>
                <a:gd name="T2" fmla="*/ 2 w 56"/>
                <a:gd name="T3" fmla="*/ 3 h 85"/>
                <a:gd name="T4" fmla="*/ 2 w 56"/>
                <a:gd name="T5" fmla="*/ 3 h 85"/>
                <a:gd name="T6" fmla="*/ 1 w 56"/>
                <a:gd name="T7" fmla="*/ 2 h 85"/>
                <a:gd name="T8" fmla="*/ 1 w 56"/>
                <a:gd name="T9" fmla="*/ 2 h 85"/>
                <a:gd name="T10" fmla="*/ 1 w 56"/>
                <a:gd name="T11" fmla="*/ 1 h 85"/>
                <a:gd name="T12" fmla="*/ 1 w 56"/>
                <a:gd name="T13" fmla="*/ 1 h 85"/>
                <a:gd name="T14" fmla="*/ 0 w 56"/>
                <a:gd name="T15" fmla="*/ 1 h 85"/>
                <a:gd name="T16" fmla="*/ 1 w 56"/>
                <a:gd name="T17" fmla="*/ 0 h 85"/>
                <a:gd name="T18" fmla="*/ 1 w 56"/>
                <a:gd name="T19" fmla="*/ 0 h 85"/>
                <a:gd name="T20" fmla="*/ 1 w 56"/>
                <a:gd name="T21" fmla="*/ 1 h 85"/>
                <a:gd name="T22" fmla="*/ 1 w 56"/>
                <a:gd name="T23" fmla="*/ 1 h 85"/>
                <a:gd name="T24" fmla="*/ 1 w 56"/>
                <a:gd name="T25" fmla="*/ 1 h 85"/>
                <a:gd name="T26" fmla="*/ 2 w 56"/>
                <a:gd name="T27" fmla="*/ 2 h 85"/>
                <a:gd name="T28" fmla="*/ 2 w 56"/>
                <a:gd name="T29" fmla="*/ 2 h 85"/>
                <a:gd name="T30" fmla="*/ 2 w 56"/>
                <a:gd name="T31" fmla="*/ 3 h 85"/>
                <a:gd name="T32" fmla="*/ 2 w 56"/>
                <a:gd name="T33" fmla="*/ 3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85">
                  <a:moveTo>
                    <a:pt x="56" y="85"/>
                  </a:moveTo>
                  <a:lnTo>
                    <a:pt x="47" y="77"/>
                  </a:lnTo>
                  <a:lnTo>
                    <a:pt x="38" y="67"/>
                  </a:lnTo>
                  <a:lnTo>
                    <a:pt x="27" y="53"/>
                  </a:lnTo>
                  <a:lnTo>
                    <a:pt x="17" y="39"/>
                  </a:lnTo>
                  <a:lnTo>
                    <a:pt x="8" y="25"/>
                  </a:lnTo>
                  <a:lnTo>
                    <a:pt x="2" y="14"/>
                  </a:lnTo>
                  <a:lnTo>
                    <a:pt x="0" y="5"/>
                  </a:lnTo>
                  <a:lnTo>
                    <a:pt x="2" y="0"/>
                  </a:lnTo>
                  <a:lnTo>
                    <a:pt x="8" y="0"/>
                  </a:lnTo>
                  <a:lnTo>
                    <a:pt x="15" y="7"/>
                  </a:lnTo>
                  <a:lnTo>
                    <a:pt x="23" y="16"/>
                  </a:lnTo>
                  <a:lnTo>
                    <a:pt x="32" y="29"/>
                  </a:lnTo>
                  <a:lnTo>
                    <a:pt x="40" y="44"/>
                  </a:lnTo>
                  <a:lnTo>
                    <a:pt x="47" y="59"/>
                  </a:lnTo>
                  <a:lnTo>
                    <a:pt x="53" y="73"/>
                  </a:lnTo>
                  <a:lnTo>
                    <a:pt x="56" y="8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773" name="Freeform 247">
              <a:extLst>
                <a:ext uri="{FF2B5EF4-FFF2-40B4-BE49-F238E27FC236}">
                  <a16:creationId xmlns:a16="http://schemas.microsoft.com/office/drawing/2014/main" xmlns="" id="{3821E3AD-060B-43C3-BE55-C5412C9533F3}"/>
                </a:ext>
              </a:extLst>
            </p:cNvPr>
            <p:cNvSpPr>
              <a:spLocks/>
            </p:cNvSpPr>
            <p:nvPr/>
          </p:nvSpPr>
          <p:spPr bwMode="auto">
            <a:xfrm>
              <a:off x="2028" y="1073"/>
              <a:ext cx="36" cy="35"/>
            </a:xfrm>
            <a:custGeom>
              <a:avLst/>
              <a:gdLst>
                <a:gd name="T0" fmla="*/ 3 w 71"/>
                <a:gd name="T1" fmla="*/ 3 h 70"/>
                <a:gd name="T2" fmla="*/ 2 w 71"/>
                <a:gd name="T3" fmla="*/ 2 h 70"/>
                <a:gd name="T4" fmla="*/ 2 w 71"/>
                <a:gd name="T5" fmla="*/ 2 h 70"/>
                <a:gd name="T6" fmla="*/ 2 w 71"/>
                <a:gd name="T7" fmla="*/ 2 h 70"/>
                <a:gd name="T8" fmla="*/ 1 w 71"/>
                <a:gd name="T9" fmla="*/ 2 h 70"/>
                <a:gd name="T10" fmla="*/ 1 w 71"/>
                <a:gd name="T11" fmla="*/ 1 h 70"/>
                <a:gd name="T12" fmla="*/ 1 w 71"/>
                <a:gd name="T13" fmla="*/ 1 h 70"/>
                <a:gd name="T14" fmla="*/ 0 w 71"/>
                <a:gd name="T15" fmla="*/ 1 h 70"/>
                <a:gd name="T16" fmla="*/ 1 w 71"/>
                <a:gd name="T17" fmla="*/ 0 h 70"/>
                <a:gd name="T18" fmla="*/ 1 w 71"/>
                <a:gd name="T19" fmla="*/ 0 h 70"/>
                <a:gd name="T20" fmla="*/ 1 w 71"/>
                <a:gd name="T21" fmla="*/ 1 h 70"/>
                <a:gd name="T22" fmla="*/ 1 w 71"/>
                <a:gd name="T23" fmla="*/ 1 h 70"/>
                <a:gd name="T24" fmla="*/ 2 w 71"/>
                <a:gd name="T25" fmla="*/ 1 h 70"/>
                <a:gd name="T26" fmla="*/ 2 w 71"/>
                <a:gd name="T27" fmla="*/ 2 h 70"/>
                <a:gd name="T28" fmla="*/ 2 w 71"/>
                <a:gd name="T29" fmla="*/ 2 h 70"/>
                <a:gd name="T30" fmla="*/ 3 w 71"/>
                <a:gd name="T31" fmla="*/ 2 h 70"/>
                <a:gd name="T32" fmla="*/ 3 w 71"/>
                <a:gd name="T33" fmla="*/ 3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70">
                  <a:moveTo>
                    <a:pt x="71" y="70"/>
                  </a:moveTo>
                  <a:lnTo>
                    <a:pt x="63" y="64"/>
                  </a:lnTo>
                  <a:lnTo>
                    <a:pt x="51" y="56"/>
                  </a:lnTo>
                  <a:lnTo>
                    <a:pt x="38" y="46"/>
                  </a:lnTo>
                  <a:lnTo>
                    <a:pt x="24" y="34"/>
                  </a:lnTo>
                  <a:lnTo>
                    <a:pt x="13" y="23"/>
                  </a:lnTo>
                  <a:lnTo>
                    <a:pt x="3" y="12"/>
                  </a:lnTo>
                  <a:lnTo>
                    <a:pt x="0" y="4"/>
                  </a:lnTo>
                  <a:lnTo>
                    <a:pt x="1" y="0"/>
                  </a:lnTo>
                  <a:lnTo>
                    <a:pt x="8" y="0"/>
                  </a:lnTo>
                  <a:lnTo>
                    <a:pt x="18" y="6"/>
                  </a:lnTo>
                  <a:lnTo>
                    <a:pt x="30" y="15"/>
                  </a:lnTo>
                  <a:lnTo>
                    <a:pt x="41" y="26"/>
                  </a:lnTo>
                  <a:lnTo>
                    <a:pt x="53" y="40"/>
                  </a:lnTo>
                  <a:lnTo>
                    <a:pt x="62" y="52"/>
                  </a:lnTo>
                  <a:lnTo>
                    <a:pt x="69" y="63"/>
                  </a:lnTo>
                  <a:lnTo>
                    <a:pt x="71"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774" name="Freeform 248">
              <a:extLst>
                <a:ext uri="{FF2B5EF4-FFF2-40B4-BE49-F238E27FC236}">
                  <a16:creationId xmlns:a16="http://schemas.microsoft.com/office/drawing/2014/main" xmlns="" id="{CDBF0EB8-871C-495E-866D-55BF8EADA1B5}"/>
                </a:ext>
              </a:extLst>
            </p:cNvPr>
            <p:cNvSpPr>
              <a:spLocks/>
            </p:cNvSpPr>
            <p:nvPr/>
          </p:nvSpPr>
          <p:spPr bwMode="auto">
            <a:xfrm>
              <a:off x="2016" y="1078"/>
              <a:ext cx="33" cy="32"/>
            </a:xfrm>
            <a:custGeom>
              <a:avLst/>
              <a:gdLst>
                <a:gd name="T0" fmla="*/ 1 w 64"/>
                <a:gd name="T1" fmla="*/ 0 h 65"/>
                <a:gd name="T2" fmla="*/ 1 w 64"/>
                <a:gd name="T3" fmla="*/ 0 h 65"/>
                <a:gd name="T4" fmla="*/ 1 w 64"/>
                <a:gd name="T5" fmla="*/ 0 h 65"/>
                <a:gd name="T6" fmla="*/ 1 w 64"/>
                <a:gd name="T7" fmla="*/ 0 h 65"/>
                <a:gd name="T8" fmla="*/ 1 w 64"/>
                <a:gd name="T9" fmla="*/ 0 h 65"/>
                <a:gd name="T10" fmla="*/ 2 w 64"/>
                <a:gd name="T11" fmla="*/ 1 h 65"/>
                <a:gd name="T12" fmla="*/ 2 w 64"/>
                <a:gd name="T13" fmla="*/ 1 h 65"/>
                <a:gd name="T14" fmla="*/ 2 w 64"/>
                <a:gd name="T15" fmla="*/ 1 h 65"/>
                <a:gd name="T16" fmla="*/ 3 w 64"/>
                <a:gd name="T17" fmla="*/ 2 h 65"/>
                <a:gd name="T18" fmla="*/ 2 w 64"/>
                <a:gd name="T19" fmla="*/ 1 h 65"/>
                <a:gd name="T20" fmla="*/ 2 w 64"/>
                <a:gd name="T21" fmla="*/ 1 h 65"/>
                <a:gd name="T22" fmla="*/ 1 w 64"/>
                <a:gd name="T23" fmla="*/ 1 h 65"/>
                <a:gd name="T24" fmla="*/ 1 w 64"/>
                <a:gd name="T25" fmla="*/ 1 h 65"/>
                <a:gd name="T26" fmla="*/ 1 w 64"/>
                <a:gd name="T27" fmla="*/ 0 h 65"/>
                <a:gd name="T28" fmla="*/ 1 w 64"/>
                <a:gd name="T29" fmla="*/ 0 h 65"/>
                <a:gd name="T30" fmla="*/ 0 w 64"/>
                <a:gd name="T31" fmla="*/ 0 h 65"/>
                <a:gd name="T32" fmla="*/ 1 w 64"/>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65">
                  <a:moveTo>
                    <a:pt x="3" y="0"/>
                  </a:moveTo>
                  <a:lnTo>
                    <a:pt x="7" y="1"/>
                  </a:lnTo>
                  <a:lnTo>
                    <a:pt x="12" y="7"/>
                  </a:lnTo>
                  <a:lnTo>
                    <a:pt x="21" y="16"/>
                  </a:lnTo>
                  <a:lnTo>
                    <a:pt x="29" y="27"/>
                  </a:lnTo>
                  <a:lnTo>
                    <a:pt x="38" y="38"/>
                  </a:lnTo>
                  <a:lnTo>
                    <a:pt x="47" y="48"/>
                  </a:lnTo>
                  <a:lnTo>
                    <a:pt x="56" y="58"/>
                  </a:lnTo>
                  <a:lnTo>
                    <a:pt x="64" y="65"/>
                  </a:lnTo>
                  <a:lnTo>
                    <a:pt x="53" y="61"/>
                  </a:lnTo>
                  <a:lnTo>
                    <a:pt x="40" y="53"/>
                  </a:lnTo>
                  <a:lnTo>
                    <a:pt x="29" y="44"/>
                  </a:lnTo>
                  <a:lnTo>
                    <a:pt x="17" y="33"/>
                  </a:lnTo>
                  <a:lnTo>
                    <a:pt x="8" y="23"/>
                  </a:lnTo>
                  <a:lnTo>
                    <a:pt x="2" y="14"/>
                  </a:lnTo>
                  <a:lnTo>
                    <a:pt x="0" y="6"/>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775" name="Freeform 249">
              <a:extLst>
                <a:ext uri="{FF2B5EF4-FFF2-40B4-BE49-F238E27FC236}">
                  <a16:creationId xmlns:a16="http://schemas.microsoft.com/office/drawing/2014/main" xmlns="" id="{9584CFFE-C0B1-43A3-A9B3-1908C6629D88}"/>
                </a:ext>
              </a:extLst>
            </p:cNvPr>
            <p:cNvSpPr>
              <a:spLocks/>
            </p:cNvSpPr>
            <p:nvPr/>
          </p:nvSpPr>
          <p:spPr bwMode="auto">
            <a:xfrm>
              <a:off x="1859" y="1141"/>
              <a:ext cx="156" cy="38"/>
            </a:xfrm>
            <a:custGeom>
              <a:avLst/>
              <a:gdLst>
                <a:gd name="T0" fmla="*/ 10 w 312"/>
                <a:gd name="T1" fmla="*/ 3 h 76"/>
                <a:gd name="T2" fmla="*/ 10 w 312"/>
                <a:gd name="T3" fmla="*/ 3 h 76"/>
                <a:gd name="T4" fmla="*/ 10 w 312"/>
                <a:gd name="T5" fmla="*/ 3 h 76"/>
                <a:gd name="T6" fmla="*/ 10 w 312"/>
                <a:gd name="T7" fmla="*/ 3 h 76"/>
                <a:gd name="T8" fmla="*/ 10 w 312"/>
                <a:gd name="T9" fmla="*/ 3 h 76"/>
                <a:gd name="T10" fmla="*/ 9 w 312"/>
                <a:gd name="T11" fmla="*/ 2 h 76"/>
                <a:gd name="T12" fmla="*/ 9 w 312"/>
                <a:gd name="T13" fmla="*/ 2 h 76"/>
                <a:gd name="T14" fmla="*/ 8 w 312"/>
                <a:gd name="T15" fmla="*/ 2 h 76"/>
                <a:gd name="T16" fmla="*/ 7 w 312"/>
                <a:gd name="T17" fmla="*/ 1 h 76"/>
                <a:gd name="T18" fmla="*/ 7 w 312"/>
                <a:gd name="T19" fmla="*/ 1 h 76"/>
                <a:gd name="T20" fmla="*/ 6 w 312"/>
                <a:gd name="T21" fmla="*/ 1 h 76"/>
                <a:gd name="T22" fmla="*/ 6 w 312"/>
                <a:gd name="T23" fmla="*/ 1 h 76"/>
                <a:gd name="T24" fmla="*/ 5 w 312"/>
                <a:gd name="T25" fmla="*/ 1 h 76"/>
                <a:gd name="T26" fmla="*/ 4 w 312"/>
                <a:gd name="T27" fmla="*/ 1 h 76"/>
                <a:gd name="T28" fmla="*/ 4 w 312"/>
                <a:gd name="T29" fmla="*/ 1 h 76"/>
                <a:gd name="T30" fmla="*/ 3 w 312"/>
                <a:gd name="T31" fmla="*/ 1 h 76"/>
                <a:gd name="T32" fmla="*/ 2 w 312"/>
                <a:gd name="T33" fmla="*/ 1 h 76"/>
                <a:gd name="T34" fmla="*/ 2 w 312"/>
                <a:gd name="T35" fmla="*/ 1 h 76"/>
                <a:gd name="T36" fmla="*/ 1 w 312"/>
                <a:gd name="T37" fmla="*/ 1 h 76"/>
                <a:gd name="T38" fmla="*/ 1 w 312"/>
                <a:gd name="T39" fmla="*/ 2 h 76"/>
                <a:gd name="T40" fmla="*/ 0 w 312"/>
                <a:gd name="T41" fmla="*/ 2 h 76"/>
                <a:gd name="T42" fmla="*/ 1 w 312"/>
                <a:gd name="T43" fmla="*/ 1 h 76"/>
                <a:gd name="T44" fmla="*/ 1 w 312"/>
                <a:gd name="T45" fmla="*/ 1 h 76"/>
                <a:gd name="T46" fmla="*/ 2 w 312"/>
                <a:gd name="T47" fmla="*/ 1 h 76"/>
                <a:gd name="T48" fmla="*/ 2 w 312"/>
                <a:gd name="T49" fmla="*/ 1 h 76"/>
                <a:gd name="T50" fmla="*/ 3 w 312"/>
                <a:gd name="T51" fmla="*/ 1 h 76"/>
                <a:gd name="T52" fmla="*/ 3 w 312"/>
                <a:gd name="T53" fmla="*/ 1 h 76"/>
                <a:gd name="T54" fmla="*/ 4 w 312"/>
                <a:gd name="T55" fmla="*/ 0 h 76"/>
                <a:gd name="T56" fmla="*/ 5 w 312"/>
                <a:gd name="T57" fmla="*/ 0 h 76"/>
                <a:gd name="T58" fmla="*/ 6 w 312"/>
                <a:gd name="T59" fmla="*/ 1 h 76"/>
                <a:gd name="T60" fmla="*/ 7 w 312"/>
                <a:gd name="T61" fmla="*/ 1 h 76"/>
                <a:gd name="T62" fmla="*/ 7 w 312"/>
                <a:gd name="T63" fmla="*/ 1 h 76"/>
                <a:gd name="T64" fmla="*/ 8 w 312"/>
                <a:gd name="T65" fmla="*/ 1 h 76"/>
                <a:gd name="T66" fmla="*/ 9 w 312"/>
                <a:gd name="T67" fmla="*/ 1 h 76"/>
                <a:gd name="T68" fmla="*/ 9 w 312"/>
                <a:gd name="T69" fmla="*/ 2 h 76"/>
                <a:gd name="T70" fmla="*/ 10 w 312"/>
                <a:gd name="T71" fmla="*/ 2 h 76"/>
                <a:gd name="T72" fmla="*/ 10 w 312"/>
                <a:gd name="T73" fmla="*/ 3 h 7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12" h="76">
                  <a:moveTo>
                    <a:pt x="310" y="68"/>
                  </a:moveTo>
                  <a:lnTo>
                    <a:pt x="312" y="70"/>
                  </a:lnTo>
                  <a:lnTo>
                    <a:pt x="309" y="72"/>
                  </a:lnTo>
                  <a:lnTo>
                    <a:pt x="306" y="75"/>
                  </a:lnTo>
                  <a:lnTo>
                    <a:pt x="303" y="76"/>
                  </a:lnTo>
                  <a:lnTo>
                    <a:pt x="285" y="59"/>
                  </a:lnTo>
                  <a:lnTo>
                    <a:pt x="264" y="45"/>
                  </a:lnTo>
                  <a:lnTo>
                    <a:pt x="245" y="34"/>
                  </a:lnTo>
                  <a:lnTo>
                    <a:pt x="224" y="25"/>
                  </a:lnTo>
                  <a:lnTo>
                    <a:pt x="203" y="19"/>
                  </a:lnTo>
                  <a:lnTo>
                    <a:pt x="181" y="16"/>
                  </a:lnTo>
                  <a:lnTo>
                    <a:pt x="161" y="14"/>
                  </a:lnTo>
                  <a:lnTo>
                    <a:pt x="140" y="12"/>
                  </a:lnTo>
                  <a:lnTo>
                    <a:pt x="120" y="14"/>
                  </a:lnTo>
                  <a:lnTo>
                    <a:pt x="100" y="16"/>
                  </a:lnTo>
                  <a:lnTo>
                    <a:pt x="80" y="18"/>
                  </a:lnTo>
                  <a:lnTo>
                    <a:pt x="62" y="22"/>
                  </a:lnTo>
                  <a:lnTo>
                    <a:pt x="44" y="26"/>
                  </a:lnTo>
                  <a:lnTo>
                    <a:pt x="28" y="30"/>
                  </a:lnTo>
                  <a:lnTo>
                    <a:pt x="13" y="34"/>
                  </a:lnTo>
                  <a:lnTo>
                    <a:pt x="0" y="38"/>
                  </a:lnTo>
                  <a:lnTo>
                    <a:pt x="6" y="29"/>
                  </a:lnTo>
                  <a:lnTo>
                    <a:pt x="18" y="22"/>
                  </a:lnTo>
                  <a:lnTo>
                    <a:pt x="34" y="15"/>
                  </a:lnTo>
                  <a:lnTo>
                    <a:pt x="51" y="9"/>
                  </a:lnTo>
                  <a:lnTo>
                    <a:pt x="72" y="4"/>
                  </a:lnTo>
                  <a:lnTo>
                    <a:pt x="95" y="1"/>
                  </a:lnTo>
                  <a:lnTo>
                    <a:pt x="119" y="0"/>
                  </a:lnTo>
                  <a:lnTo>
                    <a:pt x="145" y="0"/>
                  </a:lnTo>
                  <a:lnTo>
                    <a:pt x="170" y="1"/>
                  </a:lnTo>
                  <a:lnTo>
                    <a:pt x="194" y="4"/>
                  </a:lnTo>
                  <a:lnTo>
                    <a:pt x="218" y="10"/>
                  </a:lnTo>
                  <a:lnTo>
                    <a:pt x="242" y="17"/>
                  </a:lnTo>
                  <a:lnTo>
                    <a:pt x="263" y="26"/>
                  </a:lnTo>
                  <a:lnTo>
                    <a:pt x="282" y="38"/>
                  </a:lnTo>
                  <a:lnTo>
                    <a:pt x="298" y="52"/>
                  </a:lnTo>
                  <a:lnTo>
                    <a:pt x="310"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776" name="Freeform 250">
              <a:extLst>
                <a:ext uri="{FF2B5EF4-FFF2-40B4-BE49-F238E27FC236}">
                  <a16:creationId xmlns:a16="http://schemas.microsoft.com/office/drawing/2014/main" xmlns="" id="{5D2655A0-1E90-43A0-AAEB-7A41E00E2314}"/>
                </a:ext>
              </a:extLst>
            </p:cNvPr>
            <p:cNvSpPr>
              <a:spLocks/>
            </p:cNvSpPr>
            <p:nvPr/>
          </p:nvSpPr>
          <p:spPr bwMode="auto">
            <a:xfrm>
              <a:off x="1862" y="1150"/>
              <a:ext cx="19" cy="34"/>
            </a:xfrm>
            <a:custGeom>
              <a:avLst/>
              <a:gdLst>
                <a:gd name="T0" fmla="*/ 2 w 38"/>
                <a:gd name="T1" fmla="*/ 0 h 68"/>
                <a:gd name="T2" fmla="*/ 1 w 38"/>
                <a:gd name="T3" fmla="*/ 1 h 68"/>
                <a:gd name="T4" fmla="*/ 1 w 38"/>
                <a:gd name="T5" fmla="*/ 1 h 68"/>
                <a:gd name="T6" fmla="*/ 1 w 38"/>
                <a:gd name="T7" fmla="*/ 1 h 68"/>
                <a:gd name="T8" fmla="*/ 1 w 38"/>
                <a:gd name="T9" fmla="*/ 2 h 68"/>
                <a:gd name="T10" fmla="*/ 1 w 38"/>
                <a:gd name="T11" fmla="*/ 2 h 68"/>
                <a:gd name="T12" fmla="*/ 1 w 38"/>
                <a:gd name="T13" fmla="*/ 2 h 68"/>
                <a:gd name="T14" fmla="*/ 0 w 38"/>
                <a:gd name="T15" fmla="*/ 3 h 68"/>
                <a:gd name="T16" fmla="*/ 1 w 38"/>
                <a:gd name="T17" fmla="*/ 3 h 68"/>
                <a:gd name="T18" fmla="*/ 1 w 38"/>
                <a:gd name="T19" fmla="*/ 3 h 68"/>
                <a:gd name="T20" fmla="*/ 1 w 38"/>
                <a:gd name="T21" fmla="*/ 2 h 68"/>
                <a:gd name="T22" fmla="*/ 1 w 38"/>
                <a:gd name="T23" fmla="*/ 2 h 68"/>
                <a:gd name="T24" fmla="*/ 1 w 38"/>
                <a:gd name="T25" fmla="*/ 2 h 68"/>
                <a:gd name="T26" fmla="*/ 1 w 38"/>
                <a:gd name="T27" fmla="*/ 1 h 68"/>
                <a:gd name="T28" fmla="*/ 1 w 38"/>
                <a:gd name="T29" fmla="*/ 1 h 68"/>
                <a:gd name="T30" fmla="*/ 1 w 38"/>
                <a:gd name="T31" fmla="*/ 1 h 68"/>
                <a:gd name="T32" fmla="*/ 2 w 38"/>
                <a:gd name="T33" fmla="*/ 0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68">
                  <a:moveTo>
                    <a:pt x="38" y="0"/>
                  </a:moveTo>
                  <a:lnTo>
                    <a:pt x="30" y="7"/>
                  </a:lnTo>
                  <a:lnTo>
                    <a:pt x="23" y="16"/>
                  </a:lnTo>
                  <a:lnTo>
                    <a:pt x="16" y="27"/>
                  </a:lnTo>
                  <a:lnTo>
                    <a:pt x="9" y="38"/>
                  </a:lnTo>
                  <a:lnTo>
                    <a:pt x="5" y="48"/>
                  </a:lnTo>
                  <a:lnTo>
                    <a:pt x="1" y="58"/>
                  </a:lnTo>
                  <a:lnTo>
                    <a:pt x="0" y="65"/>
                  </a:lnTo>
                  <a:lnTo>
                    <a:pt x="1" y="68"/>
                  </a:lnTo>
                  <a:lnTo>
                    <a:pt x="5" y="67"/>
                  </a:lnTo>
                  <a:lnTo>
                    <a:pt x="8" y="62"/>
                  </a:lnTo>
                  <a:lnTo>
                    <a:pt x="12" y="54"/>
                  </a:lnTo>
                  <a:lnTo>
                    <a:pt x="16" y="44"/>
                  </a:lnTo>
                  <a:lnTo>
                    <a:pt x="21" y="32"/>
                  </a:lnTo>
                  <a:lnTo>
                    <a:pt x="27" y="21"/>
                  </a:lnTo>
                  <a:lnTo>
                    <a:pt x="32" y="9"/>
                  </a:lnTo>
                  <a:lnTo>
                    <a:pt x="3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777" name="Freeform 251">
              <a:extLst>
                <a:ext uri="{FF2B5EF4-FFF2-40B4-BE49-F238E27FC236}">
                  <a16:creationId xmlns:a16="http://schemas.microsoft.com/office/drawing/2014/main" xmlns="" id="{3AF9CDC5-91D1-49F2-862C-847E818F4940}"/>
                </a:ext>
              </a:extLst>
            </p:cNvPr>
            <p:cNvSpPr>
              <a:spLocks/>
            </p:cNvSpPr>
            <p:nvPr/>
          </p:nvSpPr>
          <p:spPr bwMode="auto">
            <a:xfrm>
              <a:off x="1872" y="1146"/>
              <a:ext cx="22" cy="38"/>
            </a:xfrm>
            <a:custGeom>
              <a:avLst/>
              <a:gdLst>
                <a:gd name="T0" fmla="*/ 0 w 45"/>
                <a:gd name="T1" fmla="*/ 3 h 75"/>
                <a:gd name="T2" fmla="*/ 0 w 45"/>
                <a:gd name="T3" fmla="*/ 3 h 75"/>
                <a:gd name="T4" fmla="*/ 0 w 45"/>
                <a:gd name="T5" fmla="*/ 3 h 75"/>
                <a:gd name="T6" fmla="*/ 0 w 45"/>
                <a:gd name="T7" fmla="*/ 2 h 75"/>
                <a:gd name="T8" fmla="*/ 0 w 45"/>
                <a:gd name="T9" fmla="*/ 2 h 75"/>
                <a:gd name="T10" fmla="*/ 0 w 45"/>
                <a:gd name="T11" fmla="*/ 1 h 75"/>
                <a:gd name="T12" fmla="*/ 0 w 45"/>
                <a:gd name="T13" fmla="*/ 1 h 75"/>
                <a:gd name="T14" fmla="*/ 1 w 45"/>
                <a:gd name="T15" fmla="*/ 1 h 75"/>
                <a:gd name="T16" fmla="*/ 1 w 45"/>
                <a:gd name="T17" fmla="*/ 0 h 75"/>
                <a:gd name="T18" fmla="*/ 1 w 45"/>
                <a:gd name="T19" fmla="*/ 1 h 75"/>
                <a:gd name="T20" fmla="*/ 1 w 45"/>
                <a:gd name="T21" fmla="*/ 1 h 75"/>
                <a:gd name="T22" fmla="*/ 0 w 45"/>
                <a:gd name="T23" fmla="*/ 2 h 75"/>
                <a:gd name="T24" fmla="*/ 0 w 45"/>
                <a:gd name="T25" fmla="*/ 2 h 75"/>
                <a:gd name="T26" fmla="*/ 0 w 45"/>
                <a:gd name="T27" fmla="*/ 2 h 75"/>
                <a:gd name="T28" fmla="*/ 0 w 45"/>
                <a:gd name="T29" fmla="*/ 3 h 75"/>
                <a:gd name="T30" fmla="*/ 0 w 45"/>
                <a:gd name="T31" fmla="*/ 3 h 75"/>
                <a:gd name="T32" fmla="*/ 0 w 45"/>
                <a:gd name="T33" fmla="*/ 3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75">
                  <a:moveTo>
                    <a:pt x="1" y="75"/>
                  </a:moveTo>
                  <a:lnTo>
                    <a:pt x="0" y="72"/>
                  </a:lnTo>
                  <a:lnTo>
                    <a:pt x="1" y="65"/>
                  </a:lnTo>
                  <a:lnTo>
                    <a:pt x="4" y="55"/>
                  </a:lnTo>
                  <a:lnTo>
                    <a:pt x="9" y="44"/>
                  </a:lnTo>
                  <a:lnTo>
                    <a:pt x="16" y="31"/>
                  </a:lnTo>
                  <a:lnTo>
                    <a:pt x="24" y="20"/>
                  </a:lnTo>
                  <a:lnTo>
                    <a:pt x="34" y="8"/>
                  </a:lnTo>
                  <a:lnTo>
                    <a:pt x="45" y="0"/>
                  </a:lnTo>
                  <a:lnTo>
                    <a:pt x="39" y="9"/>
                  </a:lnTo>
                  <a:lnTo>
                    <a:pt x="33" y="21"/>
                  </a:lnTo>
                  <a:lnTo>
                    <a:pt x="26" y="34"/>
                  </a:lnTo>
                  <a:lnTo>
                    <a:pt x="21" y="46"/>
                  </a:lnTo>
                  <a:lnTo>
                    <a:pt x="14" y="58"/>
                  </a:lnTo>
                  <a:lnTo>
                    <a:pt x="9" y="67"/>
                  </a:lnTo>
                  <a:lnTo>
                    <a:pt x="4" y="74"/>
                  </a:lnTo>
                  <a:lnTo>
                    <a:pt x="1" y="7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778" name="Freeform 252">
              <a:extLst>
                <a:ext uri="{FF2B5EF4-FFF2-40B4-BE49-F238E27FC236}">
                  <a16:creationId xmlns:a16="http://schemas.microsoft.com/office/drawing/2014/main" xmlns="" id="{A66738D5-B392-4496-9963-AB862CBAA4F4}"/>
                </a:ext>
              </a:extLst>
            </p:cNvPr>
            <p:cNvSpPr>
              <a:spLocks/>
            </p:cNvSpPr>
            <p:nvPr/>
          </p:nvSpPr>
          <p:spPr bwMode="auto">
            <a:xfrm>
              <a:off x="1895" y="1143"/>
              <a:ext cx="30" cy="49"/>
            </a:xfrm>
            <a:custGeom>
              <a:avLst/>
              <a:gdLst>
                <a:gd name="T0" fmla="*/ 1 w 60"/>
                <a:gd name="T1" fmla="*/ 4 h 98"/>
                <a:gd name="T2" fmla="*/ 0 w 60"/>
                <a:gd name="T3" fmla="*/ 3 h 98"/>
                <a:gd name="T4" fmla="*/ 1 w 60"/>
                <a:gd name="T5" fmla="*/ 3 h 98"/>
                <a:gd name="T6" fmla="*/ 1 w 60"/>
                <a:gd name="T7" fmla="*/ 3 h 98"/>
                <a:gd name="T8" fmla="*/ 1 w 60"/>
                <a:gd name="T9" fmla="*/ 2 h 98"/>
                <a:gd name="T10" fmla="*/ 1 w 60"/>
                <a:gd name="T11" fmla="*/ 2 h 98"/>
                <a:gd name="T12" fmla="*/ 2 w 60"/>
                <a:gd name="T13" fmla="*/ 1 h 98"/>
                <a:gd name="T14" fmla="*/ 2 w 60"/>
                <a:gd name="T15" fmla="*/ 1 h 98"/>
                <a:gd name="T16" fmla="*/ 2 w 60"/>
                <a:gd name="T17" fmla="*/ 0 h 98"/>
                <a:gd name="T18" fmla="*/ 2 w 60"/>
                <a:gd name="T19" fmla="*/ 1 h 98"/>
                <a:gd name="T20" fmla="*/ 2 w 60"/>
                <a:gd name="T21" fmla="*/ 1 h 98"/>
                <a:gd name="T22" fmla="*/ 2 w 60"/>
                <a:gd name="T23" fmla="*/ 2 h 98"/>
                <a:gd name="T24" fmla="*/ 1 w 60"/>
                <a:gd name="T25" fmla="*/ 2 h 98"/>
                <a:gd name="T26" fmla="*/ 1 w 60"/>
                <a:gd name="T27" fmla="*/ 3 h 98"/>
                <a:gd name="T28" fmla="*/ 1 w 60"/>
                <a:gd name="T29" fmla="*/ 3 h 98"/>
                <a:gd name="T30" fmla="*/ 1 w 60"/>
                <a:gd name="T31" fmla="*/ 3 h 98"/>
                <a:gd name="T32" fmla="*/ 1 w 60"/>
                <a:gd name="T33" fmla="*/ 4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0" h="98">
                  <a:moveTo>
                    <a:pt x="1" y="98"/>
                  </a:moveTo>
                  <a:lnTo>
                    <a:pt x="0" y="92"/>
                  </a:lnTo>
                  <a:lnTo>
                    <a:pt x="2" y="82"/>
                  </a:lnTo>
                  <a:lnTo>
                    <a:pt x="8" y="68"/>
                  </a:lnTo>
                  <a:lnTo>
                    <a:pt x="15" y="52"/>
                  </a:lnTo>
                  <a:lnTo>
                    <a:pt x="25" y="36"/>
                  </a:lnTo>
                  <a:lnTo>
                    <a:pt x="37" y="21"/>
                  </a:lnTo>
                  <a:lnTo>
                    <a:pt x="48" y="8"/>
                  </a:lnTo>
                  <a:lnTo>
                    <a:pt x="60" y="0"/>
                  </a:lnTo>
                  <a:lnTo>
                    <a:pt x="55" y="8"/>
                  </a:lnTo>
                  <a:lnTo>
                    <a:pt x="48" y="21"/>
                  </a:lnTo>
                  <a:lnTo>
                    <a:pt x="40" y="37"/>
                  </a:lnTo>
                  <a:lnTo>
                    <a:pt x="31" y="56"/>
                  </a:lnTo>
                  <a:lnTo>
                    <a:pt x="22" y="72"/>
                  </a:lnTo>
                  <a:lnTo>
                    <a:pt x="14" y="87"/>
                  </a:lnTo>
                  <a:lnTo>
                    <a:pt x="6" y="96"/>
                  </a:lnTo>
                  <a:lnTo>
                    <a:pt x="1" y="9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779" name="Freeform 253">
              <a:extLst>
                <a:ext uri="{FF2B5EF4-FFF2-40B4-BE49-F238E27FC236}">
                  <a16:creationId xmlns:a16="http://schemas.microsoft.com/office/drawing/2014/main" xmlns="" id="{3BA38B68-CCAA-4084-BEF1-D131AA8F6036}"/>
                </a:ext>
              </a:extLst>
            </p:cNvPr>
            <p:cNvSpPr>
              <a:spLocks/>
            </p:cNvSpPr>
            <p:nvPr/>
          </p:nvSpPr>
          <p:spPr bwMode="auto">
            <a:xfrm>
              <a:off x="1921" y="1146"/>
              <a:ext cx="33" cy="52"/>
            </a:xfrm>
            <a:custGeom>
              <a:avLst/>
              <a:gdLst>
                <a:gd name="T0" fmla="*/ 1 w 65"/>
                <a:gd name="T1" fmla="*/ 3 h 105"/>
                <a:gd name="T2" fmla="*/ 0 w 65"/>
                <a:gd name="T3" fmla="*/ 3 h 105"/>
                <a:gd name="T4" fmla="*/ 1 w 65"/>
                <a:gd name="T5" fmla="*/ 2 h 105"/>
                <a:gd name="T6" fmla="*/ 1 w 65"/>
                <a:gd name="T7" fmla="*/ 2 h 105"/>
                <a:gd name="T8" fmla="*/ 1 w 65"/>
                <a:gd name="T9" fmla="*/ 1 h 105"/>
                <a:gd name="T10" fmla="*/ 1 w 65"/>
                <a:gd name="T11" fmla="*/ 1 h 105"/>
                <a:gd name="T12" fmla="*/ 2 w 65"/>
                <a:gd name="T13" fmla="*/ 0 h 105"/>
                <a:gd name="T14" fmla="*/ 2 w 65"/>
                <a:gd name="T15" fmla="*/ 0 h 105"/>
                <a:gd name="T16" fmla="*/ 3 w 65"/>
                <a:gd name="T17" fmla="*/ 0 h 105"/>
                <a:gd name="T18" fmla="*/ 2 w 65"/>
                <a:gd name="T19" fmla="*/ 0 h 105"/>
                <a:gd name="T20" fmla="*/ 2 w 65"/>
                <a:gd name="T21" fmla="*/ 0 h 105"/>
                <a:gd name="T22" fmla="*/ 2 w 65"/>
                <a:gd name="T23" fmla="*/ 1 h 105"/>
                <a:gd name="T24" fmla="*/ 2 w 65"/>
                <a:gd name="T25" fmla="*/ 1 h 105"/>
                <a:gd name="T26" fmla="*/ 1 w 65"/>
                <a:gd name="T27" fmla="*/ 2 h 105"/>
                <a:gd name="T28" fmla="*/ 1 w 65"/>
                <a:gd name="T29" fmla="*/ 2 h 105"/>
                <a:gd name="T30" fmla="*/ 1 w 65"/>
                <a:gd name="T31" fmla="*/ 3 h 105"/>
                <a:gd name="T32" fmla="*/ 1 w 65"/>
                <a:gd name="T33" fmla="*/ 3 h 10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105">
                  <a:moveTo>
                    <a:pt x="1" y="105"/>
                  </a:moveTo>
                  <a:lnTo>
                    <a:pt x="0" y="99"/>
                  </a:lnTo>
                  <a:lnTo>
                    <a:pt x="3" y="88"/>
                  </a:lnTo>
                  <a:lnTo>
                    <a:pt x="9" y="71"/>
                  </a:lnTo>
                  <a:lnTo>
                    <a:pt x="19" y="54"/>
                  </a:lnTo>
                  <a:lnTo>
                    <a:pt x="30" y="36"/>
                  </a:lnTo>
                  <a:lnTo>
                    <a:pt x="42" y="20"/>
                  </a:lnTo>
                  <a:lnTo>
                    <a:pt x="54" y="7"/>
                  </a:lnTo>
                  <a:lnTo>
                    <a:pt x="65" y="0"/>
                  </a:lnTo>
                  <a:lnTo>
                    <a:pt x="61" y="8"/>
                  </a:lnTo>
                  <a:lnTo>
                    <a:pt x="54" y="22"/>
                  </a:lnTo>
                  <a:lnTo>
                    <a:pt x="45" y="39"/>
                  </a:lnTo>
                  <a:lnTo>
                    <a:pt x="33" y="58"/>
                  </a:lnTo>
                  <a:lnTo>
                    <a:pt x="23" y="76"/>
                  </a:lnTo>
                  <a:lnTo>
                    <a:pt x="14" y="91"/>
                  </a:lnTo>
                  <a:lnTo>
                    <a:pt x="5" y="101"/>
                  </a:lnTo>
                  <a:lnTo>
                    <a:pt x="1" y="10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780" name="Freeform 254">
              <a:extLst>
                <a:ext uri="{FF2B5EF4-FFF2-40B4-BE49-F238E27FC236}">
                  <a16:creationId xmlns:a16="http://schemas.microsoft.com/office/drawing/2014/main" xmlns="" id="{42E1F9AD-D922-4CB8-A192-91E74FCB9878}"/>
                </a:ext>
              </a:extLst>
            </p:cNvPr>
            <p:cNvSpPr>
              <a:spLocks/>
            </p:cNvSpPr>
            <p:nvPr/>
          </p:nvSpPr>
          <p:spPr bwMode="auto">
            <a:xfrm>
              <a:off x="1938" y="1150"/>
              <a:ext cx="35" cy="43"/>
            </a:xfrm>
            <a:custGeom>
              <a:avLst/>
              <a:gdLst>
                <a:gd name="T0" fmla="*/ 0 w 71"/>
                <a:gd name="T1" fmla="*/ 2 h 87"/>
                <a:gd name="T2" fmla="*/ 0 w 71"/>
                <a:gd name="T3" fmla="*/ 2 h 87"/>
                <a:gd name="T4" fmla="*/ 0 w 71"/>
                <a:gd name="T5" fmla="*/ 2 h 87"/>
                <a:gd name="T6" fmla="*/ 0 w 71"/>
                <a:gd name="T7" fmla="*/ 1 h 87"/>
                <a:gd name="T8" fmla="*/ 0 w 71"/>
                <a:gd name="T9" fmla="*/ 1 h 87"/>
                <a:gd name="T10" fmla="*/ 1 w 71"/>
                <a:gd name="T11" fmla="*/ 0 h 87"/>
                <a:gd name="T12" fmla="*/ 1 w 71"/>
                <a:gd name="T13" fmla="*/ 0 h 87"/>
                <a:gd name="T14" fmla="*/ 1 w 71"/>
                <a:gd name="T15" fmla="*/ 0 h 87"/>
                <a:gd name="T16" fmla="*/ 2 w 71"/>
                <a:gd name="T17" fmla="*/ 0 h 87"/>
                <a:gd name="T18" fmla="*/ 2 w 71"/>
                <a:gd name="T19" fmla="*/ 0 h 87"/>
                <a:gd name="T20" fmla="*/ 1 w 71"/>
                <a:gd name="T21" fmla="*/ 0 h 87"/>
                <a:gd name="T22" fmla="*/ 1 w 71"/>
                <a:gd name="T23" fmla="*/ 1 h 87"/>
                <a:gd name="T24" fmla="*/ 1 w 71"/>
                <a:gd name="T25" fmla="*/ 1 h 87"/>
                <a:gd name="T26" fmla="*/ 0 w 71"/>
                <a:gd name="T27" fmla="*/ 2 h 87"/>
                <a:gd name="T28" fmla="*/ 0 w 71"/>
                <a:gd name="T29" fmla="*/ 2 h 87"/>
                <a:gd name="T30" fmla="*/ 0 w 71"/>
                <a:gd name="T31" fmla="*/ 2 h 87"/>
                <a:gd name="T32" fmla="*/ 0 w 71"/>
                <a:gd name="T33" fmla="*/ 2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87">
                  <a:moveTo>
                    <a:pt x="0" y="87"/>
                  </a:moveTo>
                  <a:lnTo>
                    <a:pt x="0" y="82"/>
                  </a:lnTo>
                  <a:lnTo>
                    <a:pt x="5" y="72"/>
                  </a:lnTo>
                  <a:lnTo>
                    <a:pt x="14" y="58"/>
                  </a:lnTo>
                  <a:lnTo>
                    <a:pt x="25" y="43"/>
                  </a:lnTo>
                  <a:lnTo>
                    <a:pt x="37" y="28"/>
                  </a:lnTo>
                  <a:lnTo>
                    <a:pt x="50" y="14"/>
                  </a:lnTo>
                  <a:lnTo>
                    <a:pt x="62" y="5"/>
                  </a:lnTo>
                  <a:lnTo>
                    <a:pt x="71" y="0"/>
                  </a:lnTo>
                  <a:lnTo>
                    <a:pt x="66" y="8"/>
                  </a:lnTo>
                  <a:lnTo>
                    <a:pt x="57" y="21"/>
                  </a:lnTo>
                  <a:lnTo>
                    <a:pt x="46" y="36"/>
                  </a:lnTo>
                  <a:lnTo>
                    <a:pt x="35" y="52"/>
                  </a:lnTo>
                  <a:lnTo>
                    <a:pt x="24" y="67"/>
                  </a:lnTo>
                  <a:lnTo>
                    <a:pt x="14" y="79"/>
                  </a:lnTo>
                  <a:lnTo>
                    <a:pt x="6" y="85"/>
                  </a:lnTo>
                  <a:lnTo>
                    <a:pt x="0" y="8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781" name="Freeform 255">
              <a:extLst>
                <a:ext uri="{FF2B5EF4-FFF2-40B4-BE49-F238E27FC236}">
                  <a16:creationId xmlns:a16="http://schemas.microsoft.com/office/drawing/2014/main" xmlns="" id="{959D597F-D4C9-4B7D-ACEE-11894D8AF763}"/>
                </a:ext>
              </a:extLst>
            </p:cNvPr>
            <p:cNvSpPr>
              <a:spLocks/>
            </p:cNvSpPr>
            <p:nvPr/>
          </p:nvSpPr>
          <p:spPr bwMode="auto">
            <a:xfrm>
              <a:off x="1957" y="1156"/>
              <a:ext cx="30" cy="36"/>
            </a:xfrm>
            <a:custGeom>
              <a:avLst/>
              <a:gdLst>
                <a:gd name="T0" fmla="*/ 0 w 61"/>
                <a:gd name="T1" fmla="*/ 3 h 71"/>
                <a:gd name="T2" fmla="*/ 0 w 61"/>
                <a:gd name="T3" fmla="*/ 3 h 71"/>
                <a:gd name="T4" fmla="*/ 0 w 61"/>
                <a:gd name="T5" fmla="*/ 2 h 71"/>
                <a:gd name="T6" fmla="*/ 0 w 61"/>
                <a:gd name="T7" fmla="*/ 2 h 71"/>
                <a:gd name="T8" fmla="*/ 0 w 61"/>
                <a:gd name="T9" fmla="*/ 2 h 71"/>
                <a:gd name="T10" fmla="*/ 0 w 61"/>
                <a:gd name="T11" fmla="*/ 1 h 71"/>
                <a:gd name="T12" fmla="*/ 1 w 61"/>
                <a:gd name="T13" fmla="*/ 1 h 71"/>
                <a:gd name="T14" fmla="*/ 1 w 61"/>
                <a:gd name="T15" fmla="*/ 1 h 71"/>
                <a:gd name="T16" fmla="*/ 1 w 61"/>
                <a:gd name="T17" fmla="*/ 0 h 71"/>
                <a:gd name="T18" fmla="*/ 1 w 61"/>
                <a:gd name="T19" fmla="*/ 1 h 71"/>
                <a:gd name="T20" fmla="*/ 1 w 61"/>
                <a:gd name="T21" fmla="*/ 1 h 71"/>
                <a:gd name="T22" fmla="*/ 1 w 61"/>
                <a:gd name="T23" fmla="*/ 1 h 71"/>
                <a:gd name="T24" fmla="*/ 0 w 61"/>
                <a:gd name="T25" fmla="*/ 2 h 71"/>
                <a:gd name="T26" fmla="*/ 0 w 61"/>
                <a:gd name="T27" fmla="*/ 2 h 71"/>
                <a:gd name="T28" fmla="*/ 0 w 61"/>
                <a:gd name="T29" fmla="*/ 2 h 71"/>
                <a:gd name="T30" fmla="*/ 0 w 61"/>
                <a:gd name="T31" fmla="*/ 3 h 71"/>
                <a:gd name="T32" fmla="*/ 0 w 61"/>
                <a:gd name="T33" fmla="*/ 3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71">
                  <a:moveTo>
                    <a:pt x="1" y="71"/>
                  </a:moveTo>
                  <a:lnTo>
                    <a:pt x="0" y="67"/>
                  </a:lnTo>
                  <a:lnTo>
                    <a:pt x="4" y="59"/>
                  </a:lnTo>
                  <a:lnTo>
                    <a:pt x="8" y="47"/>
                  </a:lnTo>
                  <a:lnTo>
                    <a:pt x="16" y="35"/>
                  </a:lnTo>
                  <a:lnTo>
                    <a:pt x="27" y="24"/>
                  </a:lnTo>
                  <a:lnTo>
                    <a:pt x="37" y="12"/>
                  </a:lnTo>
                  <a:lnTo>
                    <a:pt x="48" y="4"/>
                  </a:lnTo>
                  <a:lnTo>
                    <a:pt x="61" y="0"/>
                  </a:lnTo>
                  <a:lnTo>
                    <a:pt x="55" y="7"/>
                  </a:lnTo>
                  <a:lnTo>
                    <a:pt x="47" y="17"/>
                  </a:lnTo>
                  <a:lnTo>
                    <a:pt x="38" y="30"/>
                  </a:lnTo>
                  <a:lnTo>
                    <a:pt x="29" y="42"/>
                  </a:lnTo>
                  <a:lnTo>
                    <a:pt x="20" y="55"/>
                  </a:lnTo>
                  <a:lnTo>
                    <a:pt x="12" y="64"/>
                  </a:lnTo>
                  <a:lnTo>
                    <a:pt x="5" y="70"/>
                  </a:lnTo>
                  <a:lnTo>
                    <a:pt x="1" y="7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782" name="Freeform 256">
              <a:extLst>
                <a:ext uri="{FF2B5EF4-FFF2-40B4-BE49-F238E27FC236}">
                  <a16:creationId xmlns:a16="http://schemas.microsoft.com/office/drawing/2014/main" xmlns="" id="{AFC57B23-5748-46A9-8CB9-427AFB0ECDF8}"/>
                </a:ext>
              </a:extLst>
            </p:cNvPr>
            <p:cNvSpPr>
              <a:spLocks/>
            </p:cNvSpPr>
            <p:nvPr/>
          </p:nvSpPr>
          <p:spPr bwMode="auto">
            <a:xfrm>
              <a:off x="1976" y="1166"/>
              <a:ext cx="26" cy="25"/>
            </a:xfrm>
            <a:custGeom>
              <a:avLst/>
              <a:gdLst>
                <a:gd name="T0" fmla="*/ 0 w 53"/>
                <a:gd name="T1" fmla="*/ 1 h 51"/>
                <a:gd name="T2" fmla="*/ 0 w 53"/>
                <a:gd name="T3" fmla="*/ 1 h 51"/>
                <a:gd name="T4" fmla="*/ 0 w 53"/>
                <a:gd name="T5" fmla="*/ 1 h 51"/>
                <a:gd name="T6" fmla="*/ 0 w 53"/>
                <a:gd name="T7" fmla="*/ 0 h 51"/>
                <a:gd name="T8" fmla="*/ 0 w 53"/>
                <a:gd name="T9" fmla="*/ 0 h 51"/>
                <a:gd name="T10" fmla="*/ 0 w 53"/>
                <a:gd name="T11" fmla="*/ 0 h 51"/>
                <a:gd name="T12" fmla="*/ 1 w 53"/>
                <a:gd name="T13" fmla="*/ 0 h 51"/>
                <a:gd name="T14" fmla="*/ 1 w 53"/>
                <a:gd name="T15" fmla="*/ 0 h 51"/>
                <a:gd name="T16" fmla="*/ 1 w 53"/>
                <a:gd name="T17" fmla="*/ 0 h 51"/>
                <a:gd name="T18" fmla="*/ 1 w 53"/>
                <a:gd name="T19" fmla="*/ 0 h 51"/>
                <a:gd name="T20" fmla="*/ 1 w 53"/>
                <a:gd name="T21" fmla="*/ 0 h 51"/>
                <a:gd name="T22" fmla="*/ 1 w 53"/>
                <a:gd name="T23" fmla="*/ 0 h 51"/>
                <a:gd name="T24" fmla="*/ 0 w 53"/>
                <a:gd name="T25" fmla="*/ 0 h 51"/>
                <a:gd name="T26" fmla="*/ 0 w 53"/>
                <a:gd name="T27" fmla="*/ 1 h 51"/>
                <a:gd name="T28" fmla="*/ 0 w 53"/>
                <a:gd name="T29" fmla="*/ 1 h 51"/>
                <a:gd name="T30" fmla="*/ 0 w 53"/>
                <a:gd name="T31" fmla="*/ 1 h 51"/>
                <a:gd name="T32" fmla="*/ 0 w 53"/>
                <a:gd name="T33" fmla="*/ 1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51">
                  <a:moveTo>
                    <a:pt x="0" y="51"/>
                  </a:moveTo>
                  <a:lnTo>
                    <a:pt x="0" y="48"/>
                  </a:lnTo>
                  <a:lnTo>
                    <a:pt x="4" y="41"/>
                  </a:lnTo>
                  <a:lnTo>
                    <a:pt x="10" y="31"/>
                  </a:lnTo>
                  <a:lnTo>
                    <a:pt x="20" y="22"/>
                  </a:lnTo>
                  <a:lnTo>
                    <a:pt x="29" y="14"/>
                  </a:lnTo>
                  <a:lnTo>
                    <a:pt x="38" y="6"/>
                  </a:lnTo>
                  <a:lnTo>
                    <a:pt x="47" y="1"/>
                  </a:lnTo>
                  <a:lnTo>
                    <a:pt x="53" y="0"/>
                  </a:lnTo>
                  <a:lnTo>
                    <a:pt x="47" y="6"/>
                  </a:lnTo>
                  <a:lnTo>
                    <a:pt x="40" y="13"/>
                  </a:lnTo>
                  <a:lnTo>
                    <a:pt x="33" y="21"/>
                  </a:lnTo>
                  <a:lnTo>
                    <a:pt x="25" y="30"/>
                  </a:lnTo>
                  <a:lnTo>
                    <a:pt x="19" y="38"/>
                  </a:lnTo>
                  <a:lnTo>
                    <a:pt x="10" y="45"/>
                  </a:lnTo>
                  <a:lnTo>
                    <a:pt x="5" y="50"/>
                  </a:lnTo>
                  <a:lnTo>
                    <a:pt x="0" y="5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783" name="Freeform 257">
              <a:extLst>
                <a:ext uri="{FF2B5EF4-FFF2-40B4-BE49-F238E27FC236}">
                  <a16:creationId xmlns:a16="http://schemas.microsoft.com/office/drawing/2014/main" xmlns="" id="{CEA41BA8-C0C6-4D09-996F-5E60458A14CF}"/>
                </a:ext>
              </a:extLst>
            </p:cNvPr>
            <p:cNvSpPr>
              <a:spLocks/>
            </p:cNvSpPr>
            <p:nvPr/>
          </p:nvSpPr>
          <p:spPr bwMode="auto">
            <a:xfrm>
              <a:off x="1993" y="1171"/>
              <a:ext cx="18" cy="18"/>
            </a:xfrm>
            <a:custGeom>
              <a:avLst/>
              <a:gdLst>
                <a:gd name="T0" fmla="*/ 0 w 34"/>
                <a:gd name="T1" fmla="*/ 2 h 34"/>
                <a:gd name="T2" fmla="*/ 0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0 h 34"/>
                <a:gd name="T16" fmla="*/ 2 w 34"/>
                <a:gd name="T17" fmla="*/ 1 h 34"/>
                <a:gd name="T18" fmla="*/ 1 w 34"/>
                <a:gd name="T19" fmla="*/ 1 h 34"/>
                <a:gd name="T20" fmla="*/ 1 w 34"/>
                <a:gd name="T21" fmla="*/ 1 h 34"/>
                <a:gd name="T22" fmla="*/ 1 w 34"/>
                <a:gd name="T23" fmla="*/ 1 h 34"/>
                <a:gd name="T24" fmla="*/ 1 w 34"/>
                <a:gd name="T25" fmla="*/ 1 h 34"/>
                <a:gd name="T26" fmla="*/ 1 w 34"/>
                <a:gd name="T27" fmla="*/ 1 h 34"/>
                <a:gd name="T28" fmla="*/ 1 w 34"/>
                <a:gd name="T29" fmla="*/ 2 h 34"/>
                <a:gd name="T30" fmla="*/ 1 w 34"/>
                <a:gd name="T31" fmla="*/ 2 h 34"/>
                <a:gd name="T32" fmla="*/ 0 w 34"/>
                <a:gd name="T33" fmla="*/ 2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0" y="32"/>
                  </a:moveTo>
                  <a:lnTo>
                    <a:pt x="0" y="29"/>
                  </a:lnTo>
                  <a:lnTo>
                    <a:pt x="1" y="24"/>
                  </a:lnTo>
                  <a:lnTo>
                    <a:pt x="6" y="18"/>
                  </a:lnTo>
                  <a:lnTo>
                    <a:pt x="10" y="11"/>
                  </a:lnTo>
                  <a:lnTo>
                    <a:pt x="16" y="6"/>
                  </a:lnTo>
                  <a:lnTo>
                    <a:pt x="23" y="2"/>
                  </a:lnTo>
                  <a:lnTo>
                    <a:pt x="29" y="0"/>
                  </a:lnTo>
                  <a:lnTo>
                    <a:pt x="34" y="1"/>
                  </a:lnTo>
                  <a:lnTo>
                    <a:pt x="27" y="3"/>
                  </a:lnTo>
                  <a:lnTo>
                    <a:pt x="22" y="8"/>
                  </a:lnTo>
                  <a:lnTo>
                    <a:pt x="17" y="15"/>
                  </a:lnTo>
                  <a:lnTo>
                    <a:pt x="12" y="22"/>
                  </a:lnTo>
                  <a:lnTo>
                    <a:pt x="8" y="29"/>
                  </a:lnTo>
                  <a:lnTo>
                    <a:pt x="6" y="33"/>
                  </a:lnTo>
                  <a:lnTo>
                    <a:pt x="2" y="34"/>
                  </a:lnTo>
                  <a:lnTo>
                    <a:pt x="0" y="3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784" name="Freeform 258">
              <a:extLst>
                <a:ext uri="{FF2B5EF4-FFF2-40B4-BE49-F238E27FC236}">
                  <a16:creationId xmlns:a16="http://schemas.microsoft.com/office/drawing/2014/main" xmlns="" id="{7456A6B7-7FFE-4929-B884-5BE4900E76F7}"/>
                </a:ext>
              </a:extLst>
            </p:cNvPr>
            <p:cNvSpPr>
              <a:spLocks/>
            </p:cNvSpPr>
            <p:nvPr/>
          </p:nvSpPr>
          <p:spPr bwMode="auto">
            <a:xfrm>
              <a:off x="1848" y="1156"/>
              <a:ext cx="20" cy="22"/>
            </a:xfrm>
            <a:custGeom>
              <a:avLst/>
              <a:gdLst>
                <a:gd name="T0" fmla="*/ 2 w 40"/>
                <a:gd name="T1" fmla="*/ 0 h 44"/>
                <a:gd name="T2" fmla="*/ 2 w 40"/>
                <a:gd name="T3" fmla="*/ 1 h 44"/>
                <a:gd name="T4" fmla="*/ 2 w 40"/>
                <a:gd name="T5" fmla="*/ 1 h 44"/>
                <a:gd name="T6" fmla="*/ 1 w 40"/>
                <a:gd name="T7" fmla="*/ 1 h 44"/>
                <a:gd name="T8" fmla="*/ 1 w 40"/>
                <a:gd name="T9" fmla="*/ 1 h 44"/>
                <a:gd name="T10" fmla="*/ 1 w 40"/>
                <a:gd name="T11" fmla="*/ 2 h 44"/>
                <a:gd name="T12" fmla="*/ 1 w 40"/>
                <a:gd name="T13" fmla="*/ 2 h 44"/>
                <a:gd name="T14" fmla="*/ 1 w 40"/>
                <a:gd name="T15" fmla="*/ 2 h 44"/>
                <a:gd name="T16" fmla="*/ 1 w 40"/>
                <a:gd name="T17" fmla="*/ 2 h 44"/>
                <a:gd name="T18" fmla="*/ 0 w 40"/>
                <a:gd name="T19" fmla="*/ 2 h 44"/>
                <a:gd name="T20" fmla="*/ 1 w 40"/>
                <a:gd name="T21" fmla="*/ 1 h 44"/>
                <a:gd name="T22" fmla="*/ 1 w 40"/>
                <a:gd name="T23" fmla="*/ 1 h 44"/>
                <a:gd name="T24" fmla="*/ 1 w 40"/>
                <a:gd name="T25" fmla="*/ 1 h 44"/>
                <a:gd name="T26" fmla="*/ 1 w 40"/>
                <a:gd name="T27" fmla="*/ 1 h 44"/>
                <a:gd name="T28" fmla="*/ 1 w 40"/>
                <a:gd name="T29" fmla="*/ 1 h 44"/>
                <a:gd name="T30" fmla="*/ 2 w 40"/>
                <a:gd name="T31" fmla="*/ 1 h 44"/>
                <a:gd name="T32" fmla="*/ 2 w 40"/>
                <a:gd name="T33" fmla="*/ 0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44">
                  <a:moveTo>
                    <a:pt x="40" y="0"/>
                  </a:moveTo>
                  <a:lnTo>
                    <a:pt x="38" y="3"/>
                  </a:lnTo>
                  <a:lnTo>
                    <a:pt x="33" y="10"/>
                  </a:lnTo>
                  <a:lnTo>
                    <a:pt x="28" y="18"/>
                  </a:lnTo>
                  <a:lnTo>
                    <a:pt x="23" y="26"/>
                  </a:lnTo>
                  <a:lnTo>
                    <a:pt x="17" y="34"/>
                  </a:lnTo>
                  <a:lnTo>
                    <a:pt x="11" y="40"/>
                  </a:lnTo>
                  <a:lnTo>
                    <a:pt x="5" y="44"/>
                  </a:lnTo>
                  <a:lnTo>
                    <a:pt x="1" y="42"/>
                  </a:lnTo>
                  <a:lnTo>
                    <a:pt x="0" y="38"/>
                  </a:lnTo>
                  <a:lnTo>
                    <a:pt x="2" y="32"/>
                  </a:lnTo>
                  <a:lnTo>
                    <a:pt x="7" y="26"/>
                  </a:lnTo>
                  <a:lnTo>
                    <a:pt x="13" y="19"/>
                  </a:lnTo>
                  <a:lnTo>
                    <a:pt x="22" y="14"/>
                  </a:lnTo>
                  <a:lnTo>
                    <a:pt x="30" y="8"/>
                  </a:lnTo>
                  <a:lnTo>
                    <a:pt x="35" y="3"/>
                  </a:lnTo>
                  <a:lnTo>
                    <a:pt x="4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785" name="Freeform 259">
              <a:extLst>
                <a:ext uri="{FF2B5EF4-FFF2-40B4-BE49-F238E27FC236}">
                  <a16:creationId xmlns:a16="http://schemas.microsoft.com/office/drawing/2014/main" xmlns="" id="{3409D53D-21AF-4DC8-8966-6A0A9D448271}"/>
                </a:ext>
              </a:extLst>
            </p:cNvPr>
            <p:cNvSpPr>
              <a:spLocks/>
            </p:cNvSpPr>
            <p:nvPr/>
          </p:nvSpPr>
          <p:spPr bwMode="auto">
            <a:xfrm>
              <a:off x="1845" y="1144"/>
              <a:ext cx="24" cy="11"/>
            </a:xfrm>
            <a:custGeom>
              <a:avLst/>
              <a:gdLst>
                <a:gd name="T0" fmla="*/ 2 w 47"/>
                <a:gd name="T1" fmla="*/ 1 h 21"/>
                <a:gd name="T2" fmla="*/ 2 w 47"/>
                <a:gd name="T3" fmla="*/ 1 h 21"/>
                <a:gd name="T4" fmla="*/ 2 w 47"/>
                <a:gd name="T5" fmla="*/ 1 h 21"/>
                <a:gd name="T6" fmla="*/ 1 w 47"/>
                <a:gd name="T7" fmla="*/ 1 h 21"/>
                <a:gd name="T8" fmla="*/ 1 w 47"/>
                <a:gd name="T9" fmla="*/ 1 h 21"/>
                <a:gd name="T10" fmla="*/ 1 w 47"/>
                <a:gd name="T11" fmla="*/ 1 h 21"/>
                <a:gd name="T12" fmla="*/ 1 w 47"/>
                <a:gd name="T13" fmla="*/ 1 h 21"/>
                <a:gd name="T14" fmla="*/ 1 w 47"/>
                <a:gd name="T15" fmla="*/ 0 h 21"/>
                <a:gd name="T16" fmla="*/ 0 w 47"/>
                <a:gd name="T17" fmla="*/ 1 h 21"/>
                <a:gd name="T18" fmla="*/ 0 w 47"/>
                <a:gd name="T19" fmla="*/ 1 h 21"/>
                <a:gd name="T20" fmla="*/ 1 w 47"/>
                <a:gd name="T21" fmla="*/ 1 h 21"/>
                <a:gd name="T22" fmla="*/ 1 w 47"/>
                <a:gd name="T23" fmla="*/ 1 h 21"/>
                <a:gd name="T24" fmla="*/ 1 w 47"/>
                <a:gd name="T25" fmla="*/ 1 h 21"/>
                <a:gd name="T26" fmla="*/ 1 w 47"/>
                <a:gd name="T27" fmla="*/ 1 h 21"/>
                <a:gd name="T28" fmla="*/ 2 w 47"/>
                <a:gd name="T29" fmla="*/ 1 h 21"/>
                <a:gd name="T30" fmla="*/ 2 w 47"/>
                <a:gd name="T31" fmla="*/ 1 h 21"/>
                <a:gd name="T32" fmla="*/ 2 w 47"/>
                <a:gd name="T33" fmla="*/ 1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21">
                  <a:moveTo>
                    <a:pt x="47" y="21"/>
                  </a:moveTo>
                  <a:lnTo>
                    <a:pt x="44" y="20"/>
                  </a:lnTo>
                  <a:lnTo>
                    <a:pt x="39" y="17"/>
                  </a:lnTo>
                  <a:lnTo>
                    <a:pt x="32" y="12"/>
                  </a:lnTo>
                  <a:lnTo>
                    <a:pt x="24" y="8"/>
                  </a:lnTo>
                  <a:lnTo>
                    <a:pt x="17" y="4"/>
                  </a:lnTo>
                  <a:lnTo>
                    <a:pt x="9" y="1"/>
                  </a:lnTo>
                  <a:lnTo>
                    <a:pt x="3" y="0"/>
                  </a:lnTo>
                  <a:lnTo>
                    <a:pt x="0" y="2"/>
                  </a:lnTo>
                  <a:lnTo>
                    <a:pt x="0" y="5"/>
                  </a:lnTo>
                  <a:lnTo>
                    <a:pt x="3" y="9"/>
                  </a:lnTo>
                  <a:lnTo>
                    <a:pt x="9" y="12"/>
                  </a:lnTo>
                  <a:lnTo>
                    <a:pt x="17" y="15"/>
                  </a:lnTo>
                  <a:lnTo>
                    <a:pt x="26" y="17"/>
                  </a:lnTo>
                  <a:lnTo>
                    <a:pt x="34" y="19"/>
                  </a:lnTo>
                  <a:lnTo>
                    <a:pt x="41" y="20"/>
                  </a:lnTo>
                  <a:lnTo>
                    <a:pt x="47" y="2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786" name="Freeform 260">
              <a:extLst>
                <a:ext uri="{FF2B5EF4-FFF2-40B4-BE49-F238E27FC236}">
                  <a16:creationId xmlns:a16="http://schemas.microsoft.com/office/drawing/2014/main" xmlns="" id="{CB96035B-009F-4747-A023-53D4BC362AD3}"/>
                </a:ext>
              </a:extLst>
            </p:cNvPr>
            <p:cNvSpPr>
              <a:spLocks/>
            </p:cNvSpPr>
            <p:nvPr/>
          </p:nvSpPr>
          <p:spPr bwMode="auto">
            <a:xfrm>
              <a:off x="1838" y="1157"/>
              <a:ext cx="26" cy="6"/>
            </a:xfrm>
            <a:custGeom>
              <a:avLst/>
              <a:gdLst>
                <a:gd name="T0" fmla="*/ 1 w 53"/>
                <a:gd name="T1" fmla="*/ 0 h 13"/>
                <a:gd name="T2" fmla="*/ 1 w 53"/>
                <a:gd name="T3" fmla="*/ 0 h 13"/>
                <a:gd name="T4" fmla="*/ 1 w 53"/>
                <a:gd name="T5" fmla="*/ 0 h 13"/>
                <a:gd name="T6" fmla="*/ 1 w 53"/>
                <a:gd name="T7" fmla="*/ 0 h 13"/>
                <a:gd name="T8" fmla="*/ 0 w 53"/>
                <a:gd name="T9" fmla="*/ 0 h 13"/>
                <a:gd name="T10" fmla="*/ 0 w 53"/>
                <a:gd name="T11" fmla="*/ 0 h 13"/>
                <a:gd name="T12" fmla="*/ 0 w 53"/>
                <a:gd name="T13" fmla="*/ 0 h 13"/>
                <a:gd name="T14" fmla="*/ 0 w 53"/>
                <a:gd name="T15" fmla="*/ 0 h 13"/>
                <a:gd name="T16" fmla="*/ 0 w 53"/>
                <a:gd name="T17" fmla="*/ 0 h 13"/>
                <a:gd name="T18" fmla="*/ 0 w 53"/>
                <a:gd name="T19" fmla="*/ 0 h 13"/>
                <a:gd name="T20" fmla="*/ 0 w 53"/>
                <a:gd name="T21" fmla="*/ 0 h 13"/>
                <a:gd name="T22" fmla="*/ 0 w 53"/>
                <a:gd name="T23" fmla="*/ 0 h 13"/>
                <a:gd name="T24" fmla="*/ 0 w 53"/>
                <a:gd name="T25" fmla="*/ 0 h 13"/>
                <a:gd name="T26" fmla="*/ 0 w 53"/>
                <a:gd name="T27" fmla="*/ 0 h 13"/>
                <a:gd name="T28" fmla="*/ 1 w 53"/>
                <a:gd name="T29" fmla="*/ 0 h 13"/>
                <a:gd name="T30" fmla="*/ 1 w 53"/>
                <a:gd name="T31" fmla="*/ 0 h 13"/>
                <a:gd name="T32" fmla="*/ 1 w 53"/>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13">
                  <a:moveTo>
                    <a:pt x="53" y="0"/>
                  </a:moveTo>
                  <a:lnTo>
                    <a:pt x="49" y="0"/>
                  </a:lnTo>
                  <a:lnTo>
                    <a:pt x="43" y="0"/>
                  </a:lnTo>
                  <a:lnTo>
                    <a:pt x="33" y="0"/>
                  </a:lnTo>
                  <a:lnTo>
                    <a:pt x="24" y="0"/>
                  </a:lnTo>
                  <a:lnTo>
                    <a:pt x="15" y="1"/>
                  </a:lnTo>
                  <a:lnTo>
                    <a:pt x="7" y="2"/>
                  </a:lnTo>
                  <a:lnTo>
                    <a:pt x="2" y="5"/>
                  </a:lnTo>
                  <a:lnTo>
                    <a:pt x="0" y="8"/>
                  </a:lnTo>
                  <a:lnTo>
                    <a:pt x="2" y="12"/>
                  </a:lnTo>
                  <a:lnTo>
                    <a:pt x="7" y="13"/>
                  </a:lnTo>
                  <a:lnTo>
                    <a:pt x="14" y="12"/>
                  </a:lnTo>
                  <a:lnTo>
                    <a:pt x="23" y="10"/>
                  </a:lnTo>
                  <a:lnTo>
                    <a:pt x="31" y="7"/>
                  </a:lnTo>
                  <a:lnTo>
                    <a:pt x="40" y="5"/>
                  </a:lnTo>
                  <a:lnTo>
                    <a:pt x="47" y="2"/>
                  </a:lnTo>
                  <a:lnTo>
                    <a:pt x="5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787" name="Freeform 261">
              <a:extLst>
                <a:ext uri="{FF2B5EF4-FFF2-40B4-BE49-F238E27FC236}">
                  <a16:creationId xmlns:a16="http://schemas.microsoft.com/office/drawing/2014/main" xmlns="" id="{879C6A3F-33E2-4BB5-AA2C-782D47F6BA2E}"/>
                </a:ext>
              </a:extLst>
            </p:cNvPr>
            <p:cNvSpPr>
              <a:spLocks/>
            </p:cNvSpPr>
            <p:nvPr/>
          </p:nvSpPr>
          <p:spPr bwMode="auto">
            <a:xfrm>
              <a:off x="1853" y="1131"/>
              <a:ext cx="24" cy="20"/>
            </a:xfrm>
            <a:custGeom>
              <a:avLst/>
              <a:gdLst>
                <a:gd name="T0" fmla="*/ 2 w 48"/>
                <a:gd name="T1" fmla="*/ 1 h 41"/>
                <a:gd name="T2" fmla="*/ 2 w 48"/>
                <a:gd name="T3" fmla="*/ 1 h 41"/>
                <a:gd name="T4" fmla="*/ 2 w 48"/>
                <a:gd name="T5" fmla="*/ 0 h 41"/>
                <a:gd name="T6" fmla="*/ 1 w 48"/>
                <a:gd name="T7" fmla="*/ 0 h 41"/>
                <a:gd name="T8" fmla="*/ 1 w 48"/>
                <a:gd name="T9" fmla="*/ 0 h 41"/>
                <a:gd name="T10" fmla="*/ 1 w 48"/>
                <a:gd name="T11" fmla="*/ 0 h 41"/>
                <a:gd name="T12" fmla="*/ 1 w 48"/>
                <a:gd name="T13" fmla="*/ 0 h 41"/>
                <a:gd name="T14" fmla="*/ 0 w 48"/>
                <a:gd name="T15" fmla="*/ 0 h 41"/>
                <a:gd name="T16" fmla="*/ 1 w 48"/>
                <a:gd name="T17" fmla="*/ 0 h 41"/>
                <a:gd name="T18" fmla="*/ 1 w 48"/>
                <a:gd name="T19" fmla="*/ 0 h 41"/>
                <a:gd name="T20" fmla="*/ 1 w 48"/>
                <a:gd name="T21" fmla="*/ 0 h 41"/>
                <a:gd name="T22" fmla="*/ 1 w 48"/>
                <a:gd name="T23" fmla="*/ 0 h 41"/>
                <a:gd name="T24" fmla="*/ 1 w 48"/>
                <a:gd name="T25" fmla="*/ 0 h 41"/>
                <a:gd name="T26" fmla="*/ 1 w 48"/>
                <a:gd name="T27" fmla="*/ 0 h 41"/>
                <a:gd name="T28" fmla="*/ 2 w 48"/>
                <a:gd name="T29" fmla="*/ 0 h 41"/>
                <a:gd name="T30" fmla="*/ 2 w 48"/>
                <a:gd name="T31" fmla="*/ 1 h 41"/>
                <a:gd name="T32" fmla="*/ 2 w 48"/>
                <a:gd name="T33" fmla="*/ 1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41">
                  <a:moveTo>
                    <a:pt x="48" y="41"/>
                  </a:moveTo>
                  <a:lnTo>
                    <a:pt x="42" y="37"/>
                  </a:lnTo>
                  <a:lnTo>
                    <a:pt x="34" y="31"/>
                  </a:lnTo>
                  <a:lnTo>
                    <a:pt x="25" y="26"/>
                  </a:lnTo>
                  <a:lnTo>
                    <a:pt x="16" y="20"/>
                  </a:lnTo>
                  <a:lnTo>
                    <a:pt x="9" y="14"/>
                  </a:lnTo>
                  <a:lnTo>
                    <a:pt x="3" y="8"/>
                  </a:lnTo>
                  <a:lnTo>
                    <a:pt x="0" y="5"/>
                  </a:lnTo>
                  <a:lnTo>
                    <a:pt x="1" y="1"/>
                  </a:lnTo>
                  <a:lnTo>
                    <a:pt x="6" y="0"/>
                  </a:lnTo>
                  <a:lnTo>
                    <a:pt x="11" y="4"/>
                  </a:lnTo>
                  <a:lnTo>
                    <a:pt x="17" y="9"/>
                  </a:lnTo>
                  <a:lnTo>
                    <a:pt x="25" y="15"/>
                  </a:lnTo>
                  <a:lnTo>
                    <a:pt x="32" y="23"/>
                  </a:lnTo>
                  <a:lnTo>
                    <a:pt x="39" y="30"/>
                  </a:lnTo>
                  <a:lnTo>
                    <a:pt x="45" y="37"/>
                  </a:lnTo>
                  <a:lnTo>
                    <a:pt x="48" y="4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788" name="Freeform 262">
              <a:extLst>
                <a:ext uri="{FF2B5EF4-FFF2-40B4-BE49-F238E27FC236}">
                  <a16:creationId xmlns:a16="http://schemas.microsoft.com/office/drawing/2014/main" xmlns="" id="{E4D52743-BD7B-42BD-96FC-6C3D05AE74AE}"/>
                </a:ext>
              </a:extLst>
            </p:cNvPr>
            <p:cNvSpPr>
              <a:spLocks/>
            </p:cNvSpPr>
            <p:nvPr/>
          </p:nvSpPr>
          <p:spPr bwMode="auto">
            <a:xfrm>
              <a:off x="1999" y="1133"/>
              <a:ext cx="7" cy="34"/>
            </a:xfrm>
            <a:custGeom>
              <a:avLst/>
              <a:gdLst>
                <a:gd name="T0" fmla="*/ 1 w 14"/>
                <a:gd name="T1" fmla="*/ 3 h 68"/>
                <a:gd name="T2" fmla="*/ 0 w 14"/>
                <a:gd name="T3" fmla="*/ 2 h 68"/>
                <a:gd name="T4" fmla="*/ 0 w 14"/>
                <a:gd name="T5" fmla="*/ 1 h 68"/>
                <a:gd name="T6" fmla="*/ 1 w 14"/>
                <a:gd name="T7" fmla="*/ 1 h 68"/>
                <a:gd name="T8" fmla="*/ 1 w 14"/>
                <a:gd name="T9" fmla="*/ 0 h 68"/>
                <a:gd name="T10" fmla="*/ 1 w 14"/>
                <a:gd name="T11" fmla="*/ 1 h 68"/>
                <a:gd name="T12" fmla="*/ 1 w 14"/>
                <a:gd name="T13" fmla="*/ 1 h 68"/>
                <a:gd name="T14" fmla="*/ 1 w 14"/>
                <a:gd name="T15" fmla="*/ 2 h 68"/>
                <a:gd name="T16" fmla="*/ 1 w 14"/>
                <a:gd name="T17" fmla="*/ 3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68">
                  <a:moveTo>
                    <a:pt x="3" y="68"/>
                  </a:moveTo>
                  <a:lnTo>
                    <a:pt x="0" y="51"/>
                  </a:lnTo>
                  <a:lnTo>
                    <a:pt x="0" y="29"/>
                  </a:lnTo>
                  <a:lnTo>
                    <a:pt x="3" y="9"/>
                  </a:lnTo>
                  <a:lnTo>
                    <a:pt x="9" y="0"/>
                  </a:lnTo>
                  <a:lnTo>
                    <a:pt x="14" y="8"/>
                  </a:lnTo>
                  <a:lnTo>
                    <a:pt x="12" y="26"/>
                  </a:lnTo>
                  <a:lnTo>
                    <a:pt x="6" y="49"/>
                  </a:lnTo>
                  <a:lnTo>
                    <a:pt x="3"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789" name="Freeform 263">
              <a:extLst>
                <a:ext uri="{FF2B5EF4-FFF2-40B4-BE49-F238E27FC236}">
                  <a16:creationId xmlns:a16="http://schemas.microsoft.com/office/drawing/2014/main" xmlns="" id="{4864D074-8771-4255-9437-98642AE64306}"/>
                </a:ext>
              </a:extLst>
            </p:cNvPr>
            <p:cNvSpPr>
              <a:spLocks/>
            </p:cNvSpPr>
            <p:nvPr/>
          </p:nvSpPr>
          <p:spPr bwMode="auto">
            <a:xfrm>
              <a:off x="2008" y="1139"/>
              <a:ext cx="11" cy="33"/>
            </a:xfrm>
            <a:custGeom>
              <a:avLst/>
              <a:gdLst>
                <a:gd name="T0" fmla="*/ 0 w 23"/>
                <a:gd name="T1" fmla="*/ 3 h 66"/>
                <a:gd name="T2" fmla="*/ 0 w 23"/>
                <a:gd name="T3" fmla="*/ 2 h 66"/>
                <a:gd name="T4" fmla="*/ 0 w 23"/>
                <a:gd name="T5" fmla="*/ 1 h 66"/>
                <a:gd name="T6" fmla="*/ 0 w 23"/>
                <a:gd name="T7" fmla="*/ 1 h 66"/>
                <a:gd name="T8" fmla="*/ 0 w 23"/>
                <a:gd name="T9" fmla="*/ 0 h 66"/>
                <a:gd name="T10" fmla="*/ 0 w 23"/>
                <a:gd name="T11" fmla="*/ 1 h 66"/>
                <a:gd name="T12" fmla="*/ 0 w 23"/>
                <a:gd name="T13" fmla="*/ 1 h 66"/>
                <a:gd name="T14" fmla="*/ 0 w 23"/>
                <a:gd name="T15" fmla="*/ 2 h 66"/>
                <a:gd name="T16" fmla="*/ 0 w 23"/>
                <a:gd name="T17" fmla="*/ 3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66">
                  <a:moveTo>
                    <a:pt x="0" y="66"/>
                  </a:moveTo>
                  <a:lnTo>
                    <a:pt x="1" y="51"/>
                  </a:lnTo>
                  <a:lnTo>
                    <a:pt x="4" y="29"/>
                  </a:lnTo>
                  <a:lnTo>
                    <a:pt x="11" y="10"/>
                  </a:lnTo>
                  <a:lnTo>
                    <a:pt x="19" y="0"/>
                  </a:lnTo>
                  <a:lnTo>
                    <a:pt x="23" y="8"/>
                  </a:lnTo>
                  <a:lnTo>
                    <a:pt x="17" y="29"/>
                  </a:lnTo>
                  <a:lnTo>
                    <a:pt x="6" y="52"/>
                  </a:lnTo>
                  <a:lnTo>
                    <a:pt x="0" y="6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790" name="Freeform 264">
              <a:extLst>
                <a:ext uri="{FF2B5EF4-FFF2-40B4-BE49-F238E27FC236}">
                  <a16:creationId xmlns:a16="http://schemas.microsoft.com/office/drawing/2014/main" xmlns="" id="{07E66341-3191-4602-9369-F7C33151D434}"/>
                </a:ext>
              </a:extLst>
            </p:cNvPr>
            <p:cNvSpPr>
              <a:spLocks/>
            </p:cNvSpPr>
            <p:nvPr/>
          </p:nvSpPr>
          <p:spPr bwMode="auto">
            <a:xfrm>
              <a:off x="1982" y="1125"/>
              <a:ext cx="7" cy="31"/>
            </a:xfrm>
            <a:custGeom>
              <a:avLst/>
              <a:gdLst>
                <a:gd name="T0" fmla="*/ 1 w 14"/>
                <a:gd name="T1" fmla="*/ 1 h 63"/>
                <a:gd name="T2" fmla="*/ 1 w 14"/>
                <a:gd name="T3" fmla="*/ 1 h 63"/>
                <a:gd name="T4" fmla="*/ 0 w 14"/>
                <a:gd name="T5" fmla="*/ 1 h 63"/>
                <a:gd name="T6" fmla="*/ 1 w 14"/>
                <a:gd name="T7" fmla="*/ 0 h 63"/>
                <a:gd name="T8" fmla="*/ 1 w 14"/>
                <a:gd name="T9" fmla="*/ 0 h 63"/>
                <a:gd name="T10" fmla="*/ 1 w 14"/>
                <a:gd name="T11" fmla="*/ 0 h 63"/>
                <a:gd name="T12" fmla="*/ 1 w 14"/>
                <a:gd name="T13" fmla="*/ 0 h 63"/>
                <a:gd name="T14" fmla="*/ 1 w 14"/>
                <a:gd name="T15" fmla="*/ 1 h 63"/>
                <a:gd name="T16" fmla="*/ 1 w 14"/>
                <a:gd name="T17" fmla="*/ 1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63">
                  <a:moveTo>
                    <a:pt x="8" y="63"/>
                  </a:moveTo>
                  <a:lnTo>
                    <a:pt x="2" y="54"/>
                  </a:lnTo>
                  <a:lnTo>
                    <a:pt x="0" y="33"/>
                  </a:lnTo>
                  <a:lnTo>
                    <a:pt x="1" y="12"/>
                  </a:lnTo>
                  <a:lnTo>
                    <a:pt x="8" y="0"/>
                  </a:lnTo>
                  <a:lnTo>
                    <a:pt x="14" y="4"/>
                  </a:lnTo>
                  <a:lnTo>
                    <a:pt x="12" y="23"/>
                  </a:lnTo>
                  <a:lnTo>
                    <a:pt x="9" y="44"/>
                  </a:lnTo>
                  <a:lnTo>
                    <a:pt x="8" y="6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791" name="Freeform 265">
              <a:extLst>
                <a:ext uri="{FF2B5EF4-FFF2-40B4-BE49-F238E27FC236}">
                  <a16:creationId xmlns:a16="http://schemas.microsoft.com/office/drawing/2014/main" xmlns="" id="{9BFBD83E-1149-4004-89AD-1F849345F77F}"/>
                </a:ext>
              </a:extLst>
            </p:cNvPr>
            <p:cNvSpPr>
              <a:spLocks/>
            </p:cNvSpPr>
            <p:nvPr/>
          </p:nvSpPr>
          <p:spPr bwMode="auto">
            <a:xfrm>
              <a:off x="1962" y="1116"/>
              <a:ext cx="11" cy="37"/>
            </a:xfrm>
            <a:custGeom>
              <a:avLst/>
              <a:gdLst>
                <a:gd name="T0" fmla="*/ 1 w 21"/>
                <a:gd name="T1" fmla="*/ 2 h 75"/>
                <a:gd name="T2" fmla="*/ 1 w 21"/>
                <a:gd name="T3" fmla="*/ 1 h 75"/>
                <a:gd name="T4" fmla="*/ 1 w 21"/>
                <a:gd name="T5" fmla="*/ 1 h 75"/>
                <a:gd name="T6" fmla="*/ 0 w 21"/>
                <a:gd name="T7" fmla="*/ 0 h 75"/>
                <a:gd name="T8" fmla="*/ 1 w 21"/>
                <a:gd name="T9" fmla="*/ 0 h 75"/>
                <a:gd name="T10" fmla="*/ 1 w 21"/>
                <a:gd name="T11" fmla="*/ 0 h 75"/>
                <a:gd name="T12" fmla="*/ 1 w 21"/>
                <a:gd name="T13" fmla="*/ 0 h 75"/>
                <a:gd name="T14" fmla="*/ 1 w 21"/>
                <a:gd name="T15" fmla="*/ 1 h 75"/>
                <a:gd name="T16" fmla="*/ 1 w 21"/>
                <a:gd name="T17" fmla="*/ 2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75">
                  <a:moveTo>
                    <a:pt x="21" y="75"/>
                  </a:moveTo>
                  <a:lnTo>
                    <a:pt x="12" y="57"/>
                  </a:lnTo>
                  <a:lnTo>
                    <a:pt x="3" y="32"/>
                  </a:lnTo>
                  <a:lnTo>
                    <a:pt x="0" y="10"/>
                  </a:lnTo>
                  <a:lnTo>
                    <a:pt x="4" y="0"/>
                  </a:lnTo>
                  <a:lnTo>
                    <a:pt x="13" y="8"/>
                  </a:lnTo>
                  <a:lnTo>
                    <a:pt x="17" y="30"/>
                  </a:lnTo>
                  <a:lnTo>
                    <a:pt x="19" y="57"/>
                  </a:lnTo>
                  <a:lnTo>
                    <a:pt x="21" y="7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792" name="Freeform 266">
              <a:extLst>
                <a:ext uri="{FF2B5EF4-FFF2-40B4-BE49-F238E27FC236}">
                  <a16:creationId xmlns:a16="http://schemas.microsoft.com/office/drawing/2014/main" xmlns="" id="{89A2C9ED-B611-4F25-82FE-B910AE5E251A}"/>
                </a:ext>
              </a:extLst>
            </p:cNvPr>
            <p:cNvSpPr>
              <a:spLocks/>
            </p:cNvSpPr>
            <p:nvPr/>
          </p:nvSpPr>
          <p:spPr bwMode="auto">
            <a:xfrm>
              <a:off x="1944" y="1106"/>
              <a:ext cx="13" cy="41"/>
            </a:xfrm>
            <a:custGeom>
              <a:avLst/>
              <a:gdLst>
                <a:gd name="T0" fmla="*/ 1 w 25"/>
                <a:gd name="T1" fmla="*/ 3 h 80"/>
                <a:gd name="T2" fmla="*/ 1 w 25"/>
                <a:gd name="T3" fmla="*/ 3 h 80"/>
                <a:gd name="T4" fmla="*/ 1 w 25"/>
                <a:gd name="T5" fmla="*/ 2 h 80"/>
                <a:gd name="T6" fmla="*/ 1 w 25"/>
                <a:gd name="T7" fmla="*/ 2 h 80"/>
                <a:gd name="T8" fmla="*/ 1 w 25"/>
                <a:gd name="T9" fmla="*/ 2 h 80"/>
                <a:gd name="T10" fmla="*/ 1 w 25"/>
                <a:gd name="T11" fmla="*/ 1 h 80"/>
                <a:gd name="T12" fmla="*/ 0 w 25"/>
                <a:gd name="T13" fmla="*/ 1 h 80"/>
                <a:gd name="T14" fmla="*/ 0 w 25"/>
                <a:gd name="T15" fmla="*/ 1 h 80"/>
                <a:gd name="T16" fmla="*/ 1 w 25"/>
                <a:gd name="T17" fmla="*/ 0 h 80"/>
                <a:gd name="T18" fmla="*/ 1 w 25"/>
                <a:gd name="T19" fmla="*/ 1 h 80"/>
                <a:gd name="T20" fmla="*/ 1 w 25"/>
                <a:gd name="T21" fmla="*/ 2 h 80"/>
                <a:gd name="T22" fmla="*/ 1 w 25"/>
                <a:gd name="T23" fmla="*/ 3 h 80"/>
                <a:gd name="T24" fmla="*/ 1 w 25"/>
                <a:gd name="T25" fmla="*/ 3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 h="80">
                  <a:moveTo>
                    <a:pt x="25" y="80"/>
                  </a:moveTo>
                  <a:lnTo>
                    <a:pt x="22" y="72"/>
                  </a:lnTo>
                  <a:lnTo>
                    <a:pt x="16" y="62"/>
                  </a:lnTo>
                  <a:lnTo>
                    <a:pt x="11" y="48"/>
                  </a:lnTo>
                  <a:lnTo>
                    <a:pt x="6" y="34"/>
                  </a:lnTo>
                  <a:lnTo>
                    <a:pt x="2" y="20"/>
                  </a:lnTo>
                  <a:lnTo>
                    <a:pt x="0" y="9"/>
                  </a:lnTo>
                  <a:lnTo>
                    <a:pt x="0" y="2"/>
                  </a:lnTo>
                  <a:lnTo>
                    <a:pt x="4" y="0"/>
                  </a:lnTo>
                  <a:lnTo>
                    <a:pt x="14" y="12"/>
                  </a:lnTo>
                  <a:lnTo>
                    <a:pt x="18" y="38"/>
                  </a:lnTo>
                  <a:lnTo>
                    <a:pt x="22" y="64"/>
                  </a:lnTo>
                  <a:lnTo>
                    <a:pt x="25" y="8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793" name="Freeform 267">
              <a:extLst>
                <a:ext uri="{FF2B5EF4-FFF2-40B4-BE49-F238E27FC236}">
                  <a16:creationId xmlns:a16="http://schemas.microsoft.com/office/drawing/2014/main" xmlns="" id="{0649F383-CE2D-4841-9404-6B2DAC31CEE1}"/>
                </a:ext>
              </a:extLst>
            </p:cNvPr>
            <p:cNvSpPr>
              <a:spLocks/>
            </p:cNvSpPr>
            <p:nvPr/>
          </p:nvSpPr>
          <p:spPr bwMode="auto">
            <a:xfrm>
              <a:off x="1904" y="1103"/>
              <a:ext cx="21" cy="44"/>
            </a:xfrm>
            <a:custGeom>
              <a:avLst/>
              <a:gdLst>
                <a:gd name="T0" fmla="*/ 1 w 44"/>
                <a:gd name="T1" fmla="*/ 3 h 86"/>
                <a:gd name="T2" fmla="*/ 1 w 44"/>
                <a:gd name="T3" fmla="*/ 3 h 86"/>
                <a:gd name="T4" fmla="*/ 0 w 44"/>
                <a:gd name="T5" fmla="*/ 3 h 86"/>
                <a:gd name="T6" fmla="*/ 0 w 44"/>
                <a:gd name="T7" fmla="*/ 2 h 86"/>
                <a:gd name="T8" fmla="*/ 0 w 44"/>
                <a:gd name="T9" fmla="*/ 2 h 86"/>
                <a:gd name="T10" fmla="*/ 0 w 44"/>
                <a:gd name="T11" fmla="*/ 1 h 86"/>
                <a:gd name="T12" fmla="*/ 0 w 44"/>
                <a:gd name="T13" fmla="*/ 1 h 86"/>
                <a:gd name="T14" fmla="*/ 0 w 44"/>
                <a:gd name="T15" fmla="*/ 1 h 86"/>
                <a:gd name="T16" fmla="*/ 0 w 44"/>
                <a:gd name="T17" fmla="*/ 0 h 86"/>
                <a:gd name="T18" fmla="*/ 0 w 44"/>
                <a:gd name="T19" fmla="*/ 1 h 86"/>
                <a:gd name="T20" fmla="*/ 0 w 44"/>
                <a:gd name="T21" fmla="*/ 1 h 86"/>
                <a:gd name="T22" fmla="*/ 0 w 44"/>
                <a:gd name="T23" fmla="*/ 1 h 86"/>
                <a:gd name="T24" fmla="*/ 0 w 44"/>
                <a:gd name="T25" fmla="*/ 2 h 86"/>
                <a:gd name="T26" fmla="*/ 0 w 44"/>
                <a:gd name="T27" fmla="*/ 2 h 86"/>
                <a:gd name="T28" fmla="*/ 1 w 44"/>
                <a:gd name="T29" fmla="*/ 3 h 86"/>
                <a:gd name="T30" fmla="*/ 1 w 44"/>
                <a:gd name="T31" fmla="*/ 3 h 86"/>
                <a:gd name="T32" fmla="*/ 1 w 44"/>
                <a:gd name="T33" fmla="*/ 3 h 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86">
                  <a:moveTo>
                    <a:pt x="44" y="86"/>
                  </a:moveTo>
                  <a:lnTo>
                    <a:pt x="37" y="78"/>
                  </a:lnTo>
                  <a:lnTo>
                    <a:pt x="29" y="67"/>
                  </a:lnTo>
                  <a:lnTo>
                    <a:pt x="20" y="53"/>
                  </a:lnTo>
                  <a:lnTo>
                    <a:pt x="13" y="39"/>
                  </a:lnTo>
                  <a:lnTo>
                    <a:pt x="6" y="25"/>
                  </a:lnTo>
                  <a:lnTo>
                    <a:pt x="1" y="14"/>
                  </a:lnTo>
                  <a:lnTo>
                    <a:pt x="0" y="5"/>
                  </a:lnTo>
                  <a:lnTo>
                    <a:pt x="2" y="0"/>
                  </a:lnTo>
                  <a:lnTo>
                    <a:pt x="7" y="1"/>
                  </a:lnTo>
                  <a:lnTo>
                    <a:pt x="13" y="10"/>
                  </a:lnTo>
                  <a:lnTo>
                    <a:pt x="19" y="23"/>
                  </a:lnTo>
                  <a:lnTo>
                    <a:pt x="23" y="38"/>
                  </a:lnTo>
                  <a:lnTo>
                    <a:pt x="29" y="54"/>
                  </a:lnTo>
                  <a:lnTo>
                    <a:pt x="35" y="69"/>
                  </a:lnTo>
                  <a:lnTo>
                    <a:pt x="39" y="81"/>
                  </a:lnTo>
                  <a:lnTo>
                    <a:pt x="44" y="8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794" name="Freeform 268">
              <a:extLst>
                <a:ext uri="{FF2B5EF4-FFF2-40B4-BE49-F238E27FC236}">
                  <a16:creationId xmlns:a16="http://schemas.microsoft.com/office/drawing/2014/main" xmlns="" id="{3D771440-907A-4FBD-BA7A-AC008E953B36}"/>
                </a:ext>
              </a:extLst>
            </p:cNvPr>
            <p:cNvSpPr>
              <a:spLocks/>
            </p:cNvSpPr>
            <p:nvPr/>
          </p:nvSpPr>
          <p:spPr bwMode="auto">
            <a:xfrm>
              <a:off x="1866" y="1110"/>
              <a:ext cx="25" cy="40"/>
            </a:xfrm>
            <a:custGeom>
              <a:avLst/>
              <a:gdLst>
                <a:gd name="T0" fmla="*/ 1 w 52"/>
                <a:gd name="T1" fmla="*/ 3 h 79"/>
                <a:gd name="T2" fmla="*/ 1 w 52"/>
                <a:gd name="T3" fmla="*/ 3 h 79"/>
                <a:gd name="T4" fmla="*/ 1 w 52"/>
                <a:gd name="T5" fmla="*/ 2 h 79"/>
                <a:gd name="T6" fmla="*/ 0 w 52"/>
                <a:gd name="T7" fmla="*/ 2 h 79"/>
                <a:gd name="T8" fmla="*/ 0 w 52"/>
                <a:gd name="T9" fmla="*/ 2 h 79"/>
                <a:gd name="T10" fmla="*/ 0 w 52"/>
                <a:gd name="T11" fmla="*/ 1 h 79"/>
                <a:gd name="T12" fmla="*/ 0 w 52"/>
                <a:gd name="T13" fmla="*/ 1 h 79"/>
                <a:gd name="T14" fmla="*/ 0 w 52"/>
                <a:gd name="T15" fmla="*/ 1 h 79"/>
                <a:gd name="T16" fmla="*/ 0 w 52"/>
                <a:gd name="T17" fmla="*/ 0 h 79"/>
                <a:gd name="T18" fmla="*/ 0 w 52"/>
                <a:gd name="T19" fmla="*/ 1 h 79"/>
                <a:gd name="T20" fmla="*/ 0 w 52"/>
                <a:gd name="T21" fmla="*/ 1 h 79"/>
                <a:gd name="T22" fmla="*/ 0 w 52"/>
                <a:gd name="T23" fmla="*/ 1 h 79"/>
                <a:gd name="T24" fmla="*/ 0 w 52"/>
                <a:gd name="T25" fmla="*/ 2 h 79"/>
                <a:gd name="T26" fmla="*/ 1 w 52"/>
                <a:gd name="T27" fmla="*/ 2 h 79"/>
                <a:gd name="T28" fmla="*/ 1 w 52"/>
                <a:gd name="T29" fmla="*/ 2 h 79"/>
                <a:gd name="T30" fmla="*/ 1 w 52"/>
                <a:gd name="T31" fmla="*/ 3 h 79"/>
                <a:gd name="T32" fmla="*/ 1 w 52"/>
                <a:gd name="T33" fmla="*/ 3 h 7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79">
                  <a:moveTo>
                    <a:pt x="52" y="79"/>
                  </a:moveTo>
                  <a:lnTo>
                    <a:pt x="45" y="72"/>
                  </a:lnTo>
                  <a:lnTo>
                    <a:pt x="37" y="63"/>
                  </a:lnTo>
                  <a:lnTo>
                    <a:pt x="27" y="50"/>
                  </a:lnTo>
                  <a:lnTo>
                    <a:pt x="17" y="38"/>
                  </a:lnTo>
                  <a:lnTo>
                    <a:pt x="8" y="25"/>
                  </a:lnTo>
                  <a:lnTo>
                    <a:pt x="2" y="14"/>
                  </a:lnTo>
                  <a:lnTo>
                    <a:pt x="0" y="4"/>
                  </a:lnTo>
                  <a:lnTo>
                    <a:pt x="2" y="0"/>
                  </a:lnTo>
                  <a:lnTo>
                    <a:pt x="8" y="1"/>
                  </a:lnTo>
                  <a:lnTo>
                    <a:pt x="15" y="9"/>
                  </a:lnTo>
                  <a:lnTo>
                    <a:pt x="22" y="20"/>
                  </a:lnTo>
                  <a:lnTo>
                    <a:pt x="29" y="35"/>
                  </a:lnTo>
                  <a:lnTo>
                    <a:pt x="36" y="50"/>
                  </a:lnTo>
                  <a:lnTo>
                    <a:pt x="43" y="63"/>
                  </a:lnTo>
                  <a:lnTo>
                    <a:pt x="47" y="73"/>
                  </a:lnTo>
                  <a:lnTo>
                    <a:pt x="52" y="7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795" name="Freeform 269">
              <a:extLst>
                <a:ext uri="{FF2B5EF4-FFF2-40B4-BE49-F238E27FC236}">
                  <a16:creationId xmlns:a16="http://schemas.microsoft.com/office/drawing/2014/main" xmlns="" id="{8E943049-0911-489E-8BA9-7C85A04192AF}"/>
                </a:ext>
              </a:extLst>
            </p:cNvPr>
            <p:cNvSpPr>
              <a:spLocks/>
            </p:cNvSpPr>
            <p:nvPr/>
          </p:nvSpPr>
          <p:spPr bwMode="auto">
            <a:xfrm>
              <a:off x="1919" y="1109"/>
              <a:ext cx="23" cy="36"/>
            </a:xfrm>
            <a:custGeom>
              <a:avLst/>
              <a:gdLst>
                <a:gd name="T0" fmla="*/ 2 w 45"/>
                <a:gd name="T1" fmla="*/ 2 h 73"/>
                <a:gd name="T2" fmla="*/ 2 w 45"/>
                <a:gd name="T3" fmla="*/ 2 h 73"/>
                <a:gd name="T4" fmla="*/ 1 w 45"/>
                <a:gd name="T5" fmla="*/ 1 h 73"/>
                <a:gd name="T6" fmla="*/ 1 w 45"/>
                <a:gd name="T7" fmla="*/ 1 h 73"/>
                <a:gd name="T8" fmla="*/ 1 w 45"/>
                <a:gd name="T9" fmla="*/ 1 h 73"/>
                <a:gd name="T10" fmla="*/ 1 w 45"/>
                <a:gd name="T11" fmla="*/ 0 h 73"/>
                <a:gd name="T12" fmla="*/ 1 w 45"/>
                <a:gd name="T13" fmla="*/ 0 h 73"/>
                <a:gd name="T14" fmla="*/ 0 w 45"/>
                <a:gd name="T15" fmla="*/ 0 h 73"/>
                <a:gd name="T16" fmla="*/ 1 w 45"/>
                <a:gd name="T17" fmla="*/ 0 h 73"/>
                <a:gd name="T18" fmla="*/ 1 w 45"/>
                <a:gd name="T19" fmla="*/ 0 h 73"/>
                <a:gd name="T20" fmla="*/ 1 w 45"/>
                <a:gd name="T21" fmla="*/ 0 h 73"/>
                <a:gd name="T22" fmla="*/ 1 w 45"/>
                <a:gd name="T23" fmla="*/ 0 h 73"/>
                <a:gd name="T24" fmla="*/ 1 w 45"/>
                <a:gd name="T25" fmla="*/ 1 h 73"/>
                <a:gd name="T26" fmla="*/ 1 w 45"/>
                <a:gd name="T27" fmla="*/ 1 h 73"/>
                <a:gd name="T28" fmla="*/ 2 w 45"/>
                <a:gd name="T29" fmla="*/ 1 h 73"/>
                <a:gd name="T30" fmla="*/ 2 w 45"/>
                <a:gd name="T31" fmla="*/ 2 h 73"/>
                <a:gd name="T32" fmla="*/ 2 w 45"/>
                <a:gd name="T33" fmla="*/ 2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73">
                  <a:moveTo>
                    <a:pt x="45" y="73"/>
                  </a:moveTo>
                  <a:lnTo>
                    <a:pt x="39" y="66"/>
                  </a:lnTo>
                  <a:lnTo>
                    <a:pt x="31" y="57"/>
                  </a:lnTo>
                  <a:lnTo>
                    <a:pt x="23" y="45"/>
                  </a:lnTo>
                  <a:lnTo>
                    <a:pt x="14" y="33"/>
                  </a:lnTo>
                  <a:lnTo>
                    <a:pt x="7" y="21"/>
                  </a:lnTo>
                  <a:lnTo>
                    <a:pt x="3" y="11"/>
                  </a:lnTo>
                  <a:lnTo>
                    <a:pt x="0" y="4"/>
                  </a:lnTo>
                  <a:lnTo>
                    <a:pt x="4" y="0"/>
                  </a:lnTo>
                  <a:lnTo>
                    <a:pt x="9" y="3"/>
                  </a:lnTo>
                  <a:lnTo>
                    <a:pt x="15" y="9"/>
                  </a:lnTo>
                  <a:lnTo>
                    <a:pt x="22" y="20"/>
                  </a:lnTo>
                  <a:lnTo>
                    <a:pt x="28" y="33"/>
                  </a:lnTo>
                  <a:lnTo>
                    <a:pt x="32" y="45"/>
                  </a:lnTo>
                  <a:lnTo>
                    <a:pt x="38" y="58"/>
                  </a:lnTo>
                  <a:lnTo>
                    <a:pt x="42" y="67"/>
                  </a:lnTo>
                  <a:lnTo>
                    <a:pt x="45" y="7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796" name="Freeform 270">
              <a:extLst>
                <a:ext uri="{FF2B5EF4-FFF2-40B4-BE49-F238E27FC236}">
                  <a16:creationId xmlns:a16="http://schemas.microsoft.com/office/drawing/2014/main" xmlns="" id="{C1177421-749F-43D5-BA68-84A2B92FF592}"/>
                </a:ext>
              </a:extLst>
            </p:cNvPr>
            <p:cNvSpPr>
              <a:spLocks/>
            </p:cNvSpPr>
            <p:nvPr/>
          </p:nvSpPr>
          <p:spPr bwMode="auto">
            <a:xfrm>
              <a:off x="1906" y="1142"/>
              <a:ext cx="33" cy="53"/>
            </a:xfrm>
            <a:custGeom>
              <a:avLst/>
              <a:gdLst>
                <a:gd name="T0" fmla="*/ 0 w 67"/>
                <a:gd name="T1" fmla="*/ 4 h 106"/>
                <a:gd name="T2" fmla="*/ 0 w 67"/>
                <a:gd name="T3" fmla="*/ 4 h 106"/>
                <a:gd name="T4" fmla="*/ 0 w 67"/>
                <a:gd name="T5" fmla="*/ 3 h 106"/>
                <a:gd name="T6" fmla="*/ 0 w 67"/>
                <a:gd name="T7" fmla="*/ 3 h 106"/>
                <a:gd name="T8" fmla="*/ 0 w 67"/>
                <a:gd name="T9" fmla="*/ 2 h 106"/>
                <a:gd name="T10" fmla="*/ 0 w 67"/>
                <a:gd name="T11" fmla="*/ 2 h 106"/>
                <a:gd name="T12" fmla="*/ 1 w 67"/>
                <a:gd name="T13" fmla="*/ 1 h 106"/>
                <a:gd name="T14" fmla="*/ 1 w 67"/>
                <a:gd name="T15" fmla="*/ 1 h 106"/>
                <a:gd name="T16" fmla="*/ 2 w 67"/>
                <a:gd name="T17" fmla="*/ 0 h 106"/>
                <a:gd name="T18" fmla="*/ 1 w 67"/>
                <a:gd name="T19" fmla="*/ 1 h 106"/>
                <a:gd name="T20" fmla="*/ 1 w 67"/>
                <a:gd name="T21" fmla="*/ 1 h 106"/>
                <a:gd name="T22" fmla="*/ 1 w 67"/>
                <a:gd name="T23" fmla="*/ 2 h 106"/>
                <a:gd name="T24" fmla="*/ 1 w 67"/>
                <a:gd name="T25" fmla="*/ 2 h 106"/>
                <a:gd name="T26" fmla="*/ 0 w 67"/>
                <a:gd name="T27" fmla="*/ 3 h 106"/>
                <a:gd name="T28" fmla="*/ 0 w 67"/>
                <a:gd name="T29" fmla="*/ 3 h 106"/>
                <a:gd name="T30" fmla="*/ 0 w 67"/>
                <a:gd name="T31" fmla="*/ 4 h 106"/>
                <a:gd name="T32" fmla="*/ 0 w 67"/>
                <a:gd name="T33" fmla="*/ 4 h 1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106">
                  <a:moveTo>
                    <a:pt x="1" y="106"/>
                  </a:moveTo>
                  <a:lnTo>
                    <a:pt x="0" y="100"/>
                  </a:lnTo>
                  <a:lnTo>
                    <a:pt x="3" y="88"/>
                  </a:lnTo>
                  <a:lnTo>
                    <a:pt x="10" y="73"/>
                  </a:lnTo>
                  <a:lnTo>
                    <a:pt x="20" y="54"/>
                  </a:lnTo>
                  <a:lnTo>
                    <a:pt x="31" y="37"/>
                  </a:lnTo>
                  <a:lnTo>
                    <a:pt x="44" y="21"/>
                  </a:lnTo>
                  <a:lnTo>
                    <a:pt x="55" y="8"/>
                  </a:lnTo>
                  <a:lnTo>
                    <a:pt x="67" y="0"/>
                  </a:lnTo>
                  <a:lnTo>
                    <a:pt x="62" y="8"/>
                  </a:lnTo>
                  <a:lnTo>
                    <a:pt x="55" y="22"/>
                  </a:lnTo>
                  <a:lnTo>
                    <a:pt x="46" y="40"/>
                  </a:lnTo>
                  <a:lnTo>
                    <a:pt x="34" y="59"/>
                  </a:lnTo>
                  <a:lnTo>
                    <a:pt x="24" y="77"/>
                  </a:lnTo>
                  <a:lnTo>
                    <a:pt x="14" y="92"/>
                  </a:lnTo>
                  <a:lnTo>
                    <a:pt x="6" y="103"/>
                  </a:lnTo>
                  <a:lnTo>
                    <a:pt x="1" y="10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797" name="Freeform 271">
              <a:extLst>
                <a:ext uri="{FF2B5EF4-FFF2-40B4-BE49-F238E27FC236}">
                  <a16:creationId xmlns:a16="http://schemas.microsoft.com/office/drawing/2014/main" xmlns="" id="{28A14B33-7BF4-4206-B504-37120F80A5A4}"/>
                </a:ext>
              </a:extLst>
            </p:cNvPr>
            <p:cNvSpPr>
              <a:spLocks/>
            </p:cNvSpPr>
            <p:nvPr/>
          </p:nvSpPr>
          <p:spPr bwMode="auto">
            <a:xfrm>
              <a:off x="1883" y="1144"/>
              <a:ext cx="29" cy="42"/>
            </a:xfrm>
            <a:custGeom>
              <a:avLst/>
              <a:gdLst>
                <a:gd name="T0" fmla="*/ 0 w 57"/>
                <a:gd name="T1" fmla="*/ 3 h 83"/>
                <a:gd name="T2" fmla="*/ 0 w 57"/>
                <a:gd name="T3" fmla="*/ 3 h 83"/>
                <a:gd name="T4" fmla="*/ 1 w 57"/>
                <a:gd name="T5" fmla="*/ 3 h 83"/>
                <a:gd name="T6" fmla="*/ 1 w 57"/>
                <a:gd name="T7" fmla="*/ 2 h 83"/>
                <a:gd name="T8" fmla="*/ 1 w 57"/>
                <a:gd name="T9" fmla="*/ 2 h 83"/>
                <a:gd name="T10" fmla="*/ 1 w 57"/>
                <a:gd name="T11" fmla="*/ 1 h 83"/>
                <a:gd name="T12" fmla="*/ 2 w 57"/>
                <a:gd name="T13" fmla="*/ 1 h 83"/>
                <a:gd name="T14" fmla="*/ 2 w 57"/>
                <a:gd name="T15" fmla="*/ 1 h 83"/>
                <a:gd name="T16" fmla="*/ 2 w 57"/>
                <a:gd name="T17" fmla="*/ 0 h 83"/>
                <a:gd name="T18" fmla="*/ 2 w 57"/>
                <a:gd name="T19" fmla="*/ 1 h 83"/>
                <a:gd name="T20" fmla="*/ 2 w 57"/>
                <a:gd name="T21" fmla="*/ 1 h 83"/>
                <a:gd name="T22" fmla="*/ 2 w 57"/>
                <a:gd name="T23" fmla="*/ 2 h 83"/>
                <a:gd name="T24" fmla="*/ 1 w 57"/>
                <a:gd name="T25" fmla="*/ 2 h 83"/>
                <a:gd name="T26" fmla="*/ 1 w 57"/>
                <a:gd name="T27" fmla="*/ 2 h 83"/>
                <a:gd name="T28" fmla="*/ 1 w 57"/>
                <a:gd name="T29" fmla="*/ 3 h 83"/>
                <a:gd name="T30" fmla="*/ 1 w 57"/>
                <a:gd name="T31" fmla="*/ 3 h 83"/>
                <a:gd name="T32" fmla="*/ 0 w 57"/>
                <a:gd name="T33" fmla="*/ 3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83">
                  <a:moveTo>
                    <a:pt x="0" y="83"/>
                  </a:moveTo>
                  <a:lnTo>
                    <a:pt x="0" y="79"/>
                  </a:lnTo>
                  <a:lnTo>
                    <a:pt x="2" y="71"/>
                  </a:lnTo>
                  <a:lnTo>
                    <a:pt x="7" y="60"/>
                  </a:lnTo>
                  <a:lnTo>
                    <a:pt x="15" y="46"/>
                  </a:lnTo>
                  <a:lnTo>
                    <a:pt x="24" y="32"/>
                  </a:lnTo>
                  <a:lnTo>
                    <a:pt x="34" y="18"/>
                  </a:lnTo>
                  <a:lnTo>
                    <a:pt x="46" y="7"/>
                  </a:lnTo>
                  <a:lnTo>
                    <a:pt x="57" y="0"/>
                  </a:lnTo>
                  <a:lnTo>
                    <a:pt x="51" y="9"/>
                  </a:lnTo>
                  <a:lnTo>
                    <a:pt x="42" y="20"/>
                  </a:lnTo>
                  <a:lnTo>
                    <a:pt x="34" y="35"/>
                  </a:lnTo>
                  <a:lnTo>
                    <a:pt x="25" y="49"/>
                  </a:lnTo>
                  <a:lnTo>
                    <a:pt x="17" y="63"/>
                  </a:lnTo>
                  <a:lnTo>
                    <a:pt x="9" y="73"/>
                  </a:lnTo>
                  <a:lnTo>
                    <a:pt x="3" y="80"/>
                  </a:lnTo>
                  <a:lnTo>
                    <a:pt x="0" y="8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798" name="Freeform 272">
              <a:extLst>
                <a:ext uri="{FF2B5EF4-FFF2-40B4-BE49-F238E27FC236}">
                  <a16:creationId xmlns:a16="http://schemas.microsoft.com/office/drawing/2014/main" xmlns="" id="{70316ACE-C736-42E9-9690-704142C1ABC1}"/>
                </a:ext>
              </a:extLst>
            </p:cNvPr>
            <p:cNvSpPr>
              <a:spLocks/>
            </p:cNvSpPr>
            <p:nvPr/>
          </p:nvSpPr>
          <p:spPr bwMode="auto">
            <a:xfrm>
              <a:off x="1883" y="1107"/>
              <a:ext cx="26" cy="40"/>
            </a:xfrm>
            <a:custGeom>
              <a:avLst/>
              <a:gdLst>
                <a:gd name="T0" fmla="*/ 2 w 52"/>
                <a:gd name="T1" fmla="*/ 3 h 79"/>
                <a:gd name="T2" fmla="*/ 2 w 52"/>
                <a:gd name="T3" fmla="*/ 3 h 79"/>
                <a:gd name="T4" fmla="*/ 2 w 52"/>
                <a:gd name="T5" fmla="*/ 2 h 79"/>
                <a:gd name="T6" fmla="*/ 1 w 52"/>
                <a:gd name="T7" fmla="*/ 2 h 79"/>
                <a:gd name="T8" fmla="*/ 1 w 52"/>
                <a:gd name="T9" fmla="*/ 2 h 79"/>
                <a:gd name="T10" fmla="*/ 1 w 52"/>
                <a:gd name="T11" fmla="*/ 1 h 79"/>
                <a:gd name="T12" fmla="*/ 1 w 52"/>
                <a:gd name="T13" fmla="*/ 1 h 79"/>
                <a:gd name="T14" fmla="*/ 0 w 52"/>
                <a:gd name="T15" fmla="*/ 1 h 79"/>
                <a:gd name="T16" fmla="*/ 1 w 52"/>
                <a:gd name="T17" fmla="*/ 0 h 79"/>
                <a:gd name="T18" fmla="*/ 1 w 52"/>
                <a:gd name="T19" fmla="*/ 1 h 79"/>
                <a:gd name="T20" fmla="*/ 1 w 52"/>
                <a:gd name="T21" fmla="*/ 1 h 79"/>
                <a:gd name="T22" fmla="*/ 1 w 52"/>
                <a:gd name="T23" fmla="*/ 1 h 79"/>
                <a:gd name="T24" fmla="*/ 1 w 52"/>
                <a:gd name="T25" fmla="*/ 2 h 79"/>
                <a:gd name="T26" fmla="*/ 2 w 52"/>
                <a:gd name="T27" fmla="*/ 2 h 79"/>
                <a:gd name="T28" fmla="*/ 2 w 52"/>
                <a:gd name="T29" fmla="*/ 2 h 79"/>
                <a:gd name="T30" fmla="*/ 2 w 52"/>
                <a:gd name="T31" fmla="*/ 3 h 79"/>
                <a:gd name="T32" fmla="*/ 2 w 52"/>
                <a:gd name="T33" fmla="*/ 3 h 7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79">
                  <a:moveTo>
                    <a:pt x="52" y="79"/>
                  </a:moveTo>
                  <a:lnTo>
                    <a:pt x="45" y="73"/>
                  </a:lnTo>
                  <a:lnTo>
                    <a:pt x="37" y="63"/>
                  </a:lnTo>
                  <a:lnTo>
                    <a:pt x="26" y="51"/>
                  </a:lnTo>
                  <a:lnTo>
                    <a:pt x="17" y="38"/>
                  </a:lnTo>
                  <a:lnTo>
                    <a:pt x="8" y="25"/>
                  </a:lnTo>
                  <a:lnTo>
                    <a:pt x="2" y="14"/>
                  </a:lnTo>
                  <a:lnTo>
                    <a:pt x="0" y="5"/>
                  </a:lnTo>
                  <a:lnTo>
                    <a:pt x="2" y="0"/>
                  </a:lnTo>
                  <a:lnTo>
                    <a:pt x="8" y="1"/>
                  </a:lnTo>
                  <a:lnTo>
                    <a:pt x="15" y="9"/>
                  </a:lnTo>
                  <a:lnTo>
                    <a:pt x="22" y="21"/>
                  </a:lnTo>
                  <a:lnTo>
                    <a:pt x="28" y="36"/>
                  </a:lnTo>
                  <a:lnTo>
                    <a:pt x="35" y="51"/>
                  </a:lnTo>
                  <a:lnTo>
                    <a:pt x="42" y="63"/>
                  </a:lnTo>
                  <a:lnTo>
                    <a:pt x="47" y="74"/>
                  </a:lnTo>
                  <a:lnTo>
                    <a:pt x="52" y="7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799" name="Freeform 273">
              <a:extLst>
                <a:ext uri="{FF2B5EF4-FFF2-40B4-BE49-F238E27FC236}">
                  <a16:creationId xmlns:a16="http://schemas.microsoft.com/office/drawing/2014/main" xmlns="" id="{A42F6B65-0320-436C-8D2A-E97F53683234}"/>
                </a:ext>
              </a:extLst>
            </p:cNvPr>
            <p:cNvSpPr>
              <a:spLocks/>
            </p:cNvSpPr>
            <p:nvPr/>
          </p:nvSpPr>
          <p:spPr bwMode="auto">
            <a:xfrm>
              <a:off x="1746" y="1199"/>
              <a:ext cx="132" cy="32"/>
            </a:xfrm>
            <a:custGeom>
              <a:avLst/>
              <a:gdLst>
                <a:gd name="T0" fmla="*/ 8 w 265"/>
                <a:gd name="T1" fmla="*/ 1 h 65"/>
                <a:gd name="T2" fmla="*/ 8 w 265"/>
                <a:gd name="T3" fmla="*/ 1 h 65"/>
                <a:gd name="T4" fmla="*/ 8 w 265"/>
                <a:gd name="T5" fmla="*/ 1 h 65"/>
                <a:gd name="T6" fmla="*/ 8 w 265"/>
                <a:gd name="T7" fmla="*/ 2 h 65"/>
                <a:gd name="T8" fmla="*/ 8 w 265"/>
                <a:gd name="T9" fmla="*/ 2 h 65"/>
                <a:gd name="T10" fmla="*/ 7 w 265"/>
                <a:gd name="T11" fmla="*/ 1 h 65"/>
                <a:gd name="T12" fmla="*/ 7 w 265"/>
                <a:gd name="T13" fmla="*/ 1 h 65"/>
                <a:gd name="T14" fmla="*/ 6 w 265"/>
                <a:gd name="T15" fmla="*/ 0 h 65"/>
                <a:gd name="T16" fmla="*/ 5 w 265"/>
                <a:gd name="T17" fmla="*/ 0 h 65"/>
                <a:gd name="T18" fmla="*/ 5 w 265"/>
                <a:gd name="T19" fmla="*/ 0 h 65"/>
                <a:gd name="T20" fmla="*/ 4 w 265"/>
                <a:gd name="T21" fmla="*/ 0 h 65"/>
                <a:gd name="T22" fmla="*/ 4 w 265"/>
                <a:gd name="T23" fmla="*/ 0 h 65"/>
                <a:gd name="T24" fmla="*/ 3 w 265"/>
                <a:gd name="T25" fmla="*/ 0 h 65"/>
                <a:gd name="T26" fmla="*/ 3 w 265"/>
                <a:gd name="T27" fmla="*/ 0 h 65"/>
                <a:gd name="T28" fmla="*/ 2 w 265"/>
                <a:gd name="T29" fmla="*/ 0 h 65"/>
                <a:gd name="T30" fmla="*/ 2 w 265"/>
                <a:gd name="T31" fmla="*/ 0 h 65"/>
                <a:gd name="T32" fmla="*/ 1 w 265"/>
                <a:gd name="T33" fmla="*/ 0 h 65"/>
                <a:gd name="T34" fmla="*/ 1 w 265"/>
                <a:gd name="T35" fmla="*/ 0 h 65"/>
                <a:gd name="T36" fmla="*/ 0 w 265"/>
                <a:gd name="T37" fmla="*/ 0 h 65"/>
                <a:gd name="T38" fmla="*/ 0 w 265"/>
                <a:gd name="T39" fmla="*/ 0 h 65"/>
                <a:gd name="T40" fmla="*/ 0 w 265"/>
                <a:gd name="T41" fmla="*/ 1 h 65"/>
                <a:gd name="T42" fmla="*/ 0 w 265"/>
                <a:gd name="T43" fmla="*/ 0 h 65"/>
                <a:gd name="T44" fmla="*/ 0 w 265"/>
                <a:gd name="T45" fmla="*/ 0 h 65"/>
                <a:gd name="T46" fmla="*/ 0 w 265"/>
                <a:gd name="T47" fmla="*/ 0 h 65"/>
                <a:gd name="T48" fmla="*/ 1 w 265"/>
                <a:gd name="T49" fmla="*/ 0 h 65"/>
                <a:gd name="T50" fmla="*/ 1 w 265"/>
                <a:gd name="T51" fmla="*/ 0 h 65"/>
                <a:gd name="T52" fmla="*/ 2 w 265"/>
                <a:gd name="T53" fmla="*/ 0 h 65"/>
                <a:gd name="T54" fmla="*/ 3 w 265"/>
                <a:gd name="T55" fmla="*/ 0 h 65"/>
                <a:gd name="T56" fmla="*/ 3 w 265"/>
                <a:gd name="T57" fmla="*/ 0 h 65"/>
                <a:gd name="T58" fmla="*/ 4 w 265"/>
                <a:gd name="T59" fmla="*/ 0 h 65"/>
                <a:gd name="T60" fmla="*/ 5 w 265"/>
                <a:gd name="T61" fmla="*/ 0 h 65"/>
                <a:gd name="T62" fmla="*/ 5 w 265"/>
                <a:gd name="T63" fmla="*/ 0 h 65"/>
                <a:gd name="T64" fmla="*/ 6 w 265"/>
                <a:gd name="T65" fmla="*/ 0 h 65"/>
                <a:gd name="T66" fmla="*/ 7 w 265"/>
                <a:gd name="T67" fmla="*/ 0 h 65"/>
                <a:gd name="T68" fmla="*/ 7 w 265"/>
                <a:gd name="T69" fmla="*/ 1 h 65"/>
                <a:gd name="T70" fmla="*/ 7 w 265"/>
                <a:gd name="T71" fmla="*/ 1 h 65"/>
                <a:gd name="T72" fmla="*/ 8 w 265"/>
                <a:gd name="T73" fmla="*/ 1 h 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65" h="65">
                  <a:moveTo>
                    <a:pt x="265" y="58"/>
                  </a:moveTo>
                  <a:lnTo>
                    <a:pt x="265" y="60"/>
                  </a:lnTo>
                  <a:lnTo>
                    <a:pt x="263" y="62"/>
                  </a:lnTo>
                  <a:lnTo>
                    <a:pt x="260" y="64"/>
                  </a:lnTo>
                  <a:lnTo>
                    <a:pt x="258" y="65"/>
                  </a:lnTo>
                  <a:lnTo>
                    <a:pt x="241" y="51"/>
                  </a:lnTo>
                  <a:lnTo>
                    <a:pt x="225" y="38"/>
                  </a:lnTo>
                  <a:lnTo>
                    <a:pt x="208" y="29"/>
                  </a:lnTo>
                  <a:lnTo>
                    <a:pt x="191" y="22"/>
                  </a:lnTo>
                  <a:lnTo>
                    <a:pt x="172" y="17"/>
                  </a:lnTo>
                  <a:lnTo>
                    <a:pt x="155" y="14"/>
                  </a:lnTo>
                  <a:lnTo>
                    <a:pt x="137" y="12"/>
                  </a:lnTo>
                  <a:lnTo>
                    <a:pt x="119" y="12"/>
                  </a:lnTo>
                  <a:lnTo>
                    <a:pt x="102" y="12"/>
                  </a:lnTo>
                  <a:lnTo>
                    <a:pt x="85" y="14"/>
                  </a:lnTo>
                  <a:lnTo>
                    <a:pt x="69" y="16"/>
                  </a:lnTo>
                  <a:lnTo>
                    <a:pt x="53" y="20"/>
                  </a:lnTo>
                  <a:lnTo>
                    <a:pt x="38" y="23"/>
                  </a:lnTo>
                  <a:lnTo>
                    <a:pt x="24" y="26"/>
                  </a:lnTo>
                  <a:lnTo>
                    <a:pt x="11" y="29"/>
                  </a:lnTo>
                  <a:lnTo>
                    <a:pt x="0" y="32"/>
                  </a:lnTo>
                  <a:lnTo>
                    <a:pt x="7" y="26"/>
                  </a:lnTo>
                  <a:lnTo>
                    <a:pt x="16" y="19"/>
                  </a:lnTo>
                  <a:lnTo>
                    <a:pt x="28" y="13"/>
                  </a:lnTo>
                  <a:lnTo>
                    <a:pt x="45" y="8"/>
                  </a:lnTo>
                  <a:lnTo>
                    <a:pt x="62" y="4"/>
                  </a:lnTo>
                  <a:lnTo>
                    <a:pt x="81" y="1"/>
                  </a:lnTo>
                  <a:lnTo>
                    <a:pt x="102" y="0"/>
                  </a:lnTo>
                  <a:lnTo>
                    <a:pt x="123" y="0"/>
                  </a:lnTo>
                  <a:lnTo>
                    <a:pt x="145" y="1"/>
                  </a:lnTo>
                  <a:lnTo>
                    <a:pt x="165" y="5"/>
                  </a:lnTo>
                  <a:lnTo>
                    <a:pt x="186" y="9"/>
                  </a:lnTo>
                  <a:lnTo>
                    <a:pt x="206" y="15"/>
                  </a:lnTo>
                  <a:lnTo>
                    <a:pt x="224" y="23"/>
                  </a:lnTo>
                  <a:lnTo>
                    <a:pt x="240" y="32"/>
                  </a:lnTo>
                  <a:lnTo>
                    <a:pt x="254" y="44"/>
                  </a:lnTo>
                  <a:lnTo>
                    <a:pt x="265" y="5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00" name="Freeform 274">
              <a:extLst>
                <a:ext uri="{FF2B5EF4-FFF2-40B4-BE49-F238E27FC236}">
                  <a16:creationId xmlns:a16="http://schemas.microsoft.com/office/drawing/2014/main" xmlns="" id="{88E9CA37-851D-4631-9D70-AEE8FD968713}"/>
                </a:ext>
              </a:extLst>
            </p:cNvPr>
            <p:cNvSpPr>
              <a:spLocks/>
            </p:cNvSpPr>
            <p:nvPr/>
          </p:nvSpPr>
          <p:spPr bwMode="auto">
            <a:xfrm>
              <a:off x="1748" y="1207"/>
              <a:ext cx="16" cy="28"/>
            </a:xfrm>
            <a:custGeom>
              <a:avLst/>
              <a:gdLst>
                <a:gd name="T0" fmla="*/ 1 w 33"/>
                <a:gd name="T1" fmla="*/ 0 h 58"/>
                <a:gd name="T2" fmla="*/ 0 w 33"/>
                <a:gd name="T3" fmla="*/ 0 h 58"/>
                <a:gd name="T4" fmla="*/ 0 w 33"/>
                <a:gd name="T5" fmla="*/ 0 h 58"/>
                <a:gd name="T6" fmla="*/ 0 w 33"/>
                <a:gd name="T7" fmla="*/ 0 h 58"/>
                <a:gd name="T8" fmla="*/ 0 w 33"/>
                <a:gd name="T9" fmla="*/ 0 h 58"/>
                <a:gd name="T10" fmla="*/ 0 w 33"/>
                <a:gd name="T11" fmla="*/ 1 h 58"/>
                <a:gd name="T12" fmla="*/ 0 w 33"/>
                <a:gd name="T13" fmla="*/ 1 h 58"/>
                <a:gd name="T14" fmla="*/ 0 w 33"/>
                <a:gd name="T15" fmla="*/ 1 h 58"/>
                <a:gd name="T16" fmla="*/ 0 w 33"/>
                <a:gd name="T17" fmla="*/ 1 h 58"/>
                <a:gd name="T18" fmla="*/ 0 w 33"/>
                <a:gd name="T19" fmla="*/ 1 h 58"/>
                <a:gd name="T20" fmla="*/ 0 w 33"/>
                <a:gd name="T21" fmla="*/ 1 h 58"/>
                <a:gd name="T22" fmla="*/ 0 w 33"/>
                <a:gd name="T23" fmla="*/ 0 h 58"/>
                <a:gd name="T24" fmla="*/ 1 w 33"/>
                <a:gd name="T25" fmla="*/ 0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58">
                  <a:moveTo>
                    <a:pt x="33" y="0"/>
                  </a:moveTo>
                  <a:lnTo>
                    <a:pt x="26" y="6"/>
                  </a:lnTo>
                  <a:lnTo>
                    <a:pt x="20" y="14"/>
                  </a:lnTo>
                  <a:lnTo>
                    <a:pt x="13" y="23"/>
                  </a:lnTo>
                  <a:lnTo>
                    <a:pt x="8" y="32"/>
                  </a:lnTo>
                  <a:lnTo>
                    <a:pt x="4" y="42"/>
                  </a:lnTo>
                  <a:lnTo>
                    <a:pt x="1" y="49"/>
                  </a:lnTo>
                  <a:lnTo>
                    <a:pt x="0" y="54"/>
                  </a:lnTo>
                  <a:lnTo>
                    <a:pt x="1" y="58"/>
                  </a:lnTo>
                  <a:lnTo>
                    <a:pt x="7" y="53"/>
                  </a:lnTo>
                  <a:lnTo>
                    <a:pt x="14" y="37"/>
                  </a:lnTo>
                  <a:lnTo>
                    <a:pt x="22" y="17"/>
                  </a:lnTo>
                  <a:lnTo>
                    <a:pt x="3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01" name="Freeform 275">
              <a:extLst>
                <a:ext uri="{FF2B5EF4-FFF2-40B4-BE49-F238E27FC236}">
                  <a16:creationId xmlns:a16="http://schemas.microsoft.com/office/drawing/2014/main" xmlns="" id="{6D7CE86A-2186-4E9C-9329-096D3D03A44E}"/>
                </a:ext>
              </a:extLst>
            </p:cNvPr>
            <p:cNvSpPr>
              <a:spLocks/>
            </p:cNvSpPr>
            <p:nvPr/>
          </p:nvSpPr>
          <p:spPr bwMode="auto">
            <a:xfrm>
              <a:off x="1757" y="1204"/>
              <a:ext cx="19" cy="31"/>
            </a:xfrm>
            <a:custGeom>
              <a:avLst/>
              <a:gdLst>
                <a:gd name="T0" fmla="*/ 1 w 38"/>
                <a:gd name="T1" fmla="*/ 1 h 64"/>
                <a:gd name="T2" fmla="*/ 0 w 38"/>
                <a:gd name="T3" fmla="*/ 1 h 64"/>
                <a:gd name="T4" fmla="*/ 1 w 38"/>
                <a:gd name="T5" fmla="*/ 1 h 64"/>
                <a:gd name="T6" fmla="*/ 1 w 38"/>
                <a:gd name="T7" fmla="*/ 1 h 64"/>
                <a:gd name="T8" fmla="*/ 1 w 38"/>
                <a:gd name="T9" fmla="*/ 1 h 64"/>
                <a:gd name="T10" fmla="*/ 1 w 38"/>
                <a:gd name="T11" fmla="*/ 0 h 64"/>
                <a:gd name="T12" fmla="*/ 1 w 38"/>
                <a:gd name="T13" fmla="*/ 0 h 64"/>
                <a:gd name="T14" fmla="*/ 1 w 38"/>
                <a:gd name="T15" fmla="*/ 0 h 64"/>
                <a:gd name="T16" fmla="*/ 2 w 38"/>
                <a:gd name="T17" fmla="*/ 0 h 64"/>
                <a:gd name="T18" fmla="*/ 2 w 38"/>
                <a:gd name="T19" fmla="*/ 0 h 64"/>
                <a:gd name="T20" fmla="*/ 1 w 38"/>
                <a:gd name="T21" fmla="*/ 0 h 64"/>
                <a:gd name="T22" fmla="*/ 1 w 38"/>
                <a:gd name="T23" fmla="*/ 0 h 64"/>
                <a:gd name="T24" fmla="*/ 1 w 38"/>
                <a:gd name="T25" fmla="*/ 1 h 64"/>
                <a:gd name="T26" fmla="*/ 1 w 38"/>
                <a:gd name="T27" fmla="*/ 1 h 64"/>
                <a:gd name="T28" fmla="*/ 1 w 38"/>
                <a:gd name="T29" fmla="*/ 1 h 64"/>
                <a:gd name="T30" fmla="*/ 1 w 38"/>
                <a:gd name="T31" fmla="*/ 1 h 64"/>
                <a:gd name="T32" fmla="*/ 1 w 38"/>
                <a:gd name="T33" fmla="*/ 1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64">
                  <a:moveTo>
                    <a:pt x="1" y="64"/>
                  </a:moveTo>
                  <a:lnTo>
                    <a:pt x="0" y="61"/>
                  </a:lnTo>
                  <a:lnTo>
                    <a:pt x="1" y="55"/>
                  </a:lnTo>
                  <a:lnTo>
                    <a:pt x="3" y="46"/>
                  </a:lnTo>
                  <a:lnTo>
                    <a:pt x="8" y="37"/>
                  </a:lnTo>
                  <a:lnTo>
                    <a:pt x="13" y="27"/>
                  </a:lnTo>
                  <a:lnTo>
                    <a:pt x="20" y="17"/>
                  </a:lnTo>
                  <a:lnTo>
                    <a:pt x="28" y="7"/>
                  </a:lnTo>
                  <a:lnTo>
                    <a:pt x="38" y="0"/>
                  </a:lnTo>
                  <a:lnTo>
                    <a:pt x="33" y="8"/>
                  </a:lnTo>
                  <a:lnTo>
                    <a:pt x="28" y="18"/>
                  </a:lnTo>
                  <a:lnTo>
                    <a:pt x="23" y="28"/>
                  </a:lnTo>
                  <a:lnTo>
                    <a:pt x="17" y="38"/>
                  </a:lnTo>
                  <a:lnTo>
                    <a:pt x="12" y="49"/>
                  </a:lnTo>
                  <a:lnTo>
                    <a:pt x="6" y="57"/>
                  </a:lnTo>
                  <a:lnTo>
                    <a:pt x="3" y="63"/>
                  </a:lnTo>
                  <a:lnTo>
                    <a:pt x="1" y="6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02" name="Freeform 276">
              <a:extLst>
                <a:ext uri="{FF2B5EF4-FFF2-40B4-BE49-F238E27FC236}">
                  <a16:creationId xmlns:a16="http://schemas.microsoft.com/office/drawing/2014/main" xmlns="" id="{168AE6E6-F101-4BD2-A5F2-224F65A89324}"/>
                </a:ext>
              </a:extLst>
            </p:cNvPr>
            <p:cNvSpPr>
              <a:spLocks/>
            </p:cNvSpPr>
            <p:nvPr/>
          </p:nvSpPr>
          <p:spPr bwMode="auto">
            <a:xfrm>
              <a:off x="1776" y="1201"/>
              <a:ext cx="26" cy="41"/>
            </a:xfrm>
            <a:custGeom>
              <a:avLst/>
              <a:gdLst>
                <a:gd name="T0" fmla="*/ 1 w 52"/>
                <a:gd name="T1" fmla="*/ 2 h 83"/>
                <a:gd name="T2" fmla="*/ 0 w 52"/>
                <a:gd name="T3" fmla="*/ 2 h 83"/>
                <a:gd name="T4" fmla="*/ 1 w 52"/>
                <a:gd name="T5" fmla="*/ 2 h 83"/>
                <a:gd name="T6" fmla="*/ 1 w 52"/>
                <a:gd name="T7" fmla="*/ 1 h 83"/>
                <a:gd name="T8" fmla="*/ 1 w 52"/>
                <a:gd name="T9" fmla="*/ 1 h 83"/>
                <a:gd name="T10" fmla="*/ 1 w 52"/>
                <a:gd name="T11" fmla="*/ 0 h 83"/>
                <a:gd name="T12" fmla="*/ 1 w 52"/>
                <a:gd name="T13" fmla="*/ 0 h 83"/>
                <a:gd name="T14" fmla="*/ 2 w 52"/>
                <a:gd name="T15" fmla="*/ 0 h 83"/>
                <a:gd name="T16" fmla="*/ 2 w 52"/>
                <a:gd name="T17" fmla="*/ 0 h 83"/>
                <a:gd name="T18" fmla="*/ 2 w 52"/>
                <a:gd name="T19" fmla="*/ 0 h 83"/>
                <a:gd name="T20" fmla="*/ 2 w 52"/>
                <a:gd name="T21" fmla="*/ 0 h 83"/>
                <a:gd name="T22" fmla="*/ 2 w 52"/>
                <a:gd name="T23" fmla="*/ 0 h 83"/>
                <a:gd name="T24" fmla="*/ 1 w 52"/>
                <a:gd name="T25" fmla="*/ 1 h 83"/>
                <a:gd name="T26" fmla="*/ 1 w 52"/>
                <a:gd name="T27" fmla="*/ 1 h 83"/>
                <a:gd name="T28" fmla="*/ 1 w 52"/>
                <a:gd name="T29" fmla="*/ 2 h 83"/>
                <a:gd name="T30" fmla="*/ 1 w 52"/>
                <a:gd name="T31" fmla="*/ 2 h 83"/>
                <a:gd name="T32" fmla="*/ 1 w 52"/>
                <a:gd name="T33" fmla="*/ 2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83">
                  <a:moveTo>
                    <a:pt x="1" y="83"/>
                  </a:moveTo>
                  <a:lnTo>
                    <a:pt x="0" y="78"/>
                  </a:lnTo>
                  <a:lnTo>
                    <a:pt x="2" y="70"/>
                  </a:lnTo>
                  <a:lnTo>
                    <a:pt x="7" y="57"/>
                  </a:lnTo>
                  <a:lnTo>
                    <a:pt x="12" y="45"/>
                  </a:lnTo>
                  <a:lnTo>
                    <a:pt x="22" y="31"/>
                  </a:lnTo>
                  <a:lnTo>
                    <a:pt x="31" y="17"/>
                  </a:lnTo>
                  <a:lnTo>
                    <a:pt x="41" y="7"/>
                  </a:lnTo>
                  <a:lnTo>
                    <a:pt x="52" y="0"/>
                  </a:lnTo>
                  <a:lnTo>
                    <a:pt x="47" y="7"/>
                  </a:lnTo>
                  <a:lnTo>
                    <a:pt x="41" y="17"/>
                  </a:lnTo>
                  <a:lnTo>
                    <a:pt x="33" y="31"/>
                  </a:lnTo>
                  <a:lnTo>
                    <a:pt x="26" y="46"/>
                  </a:lnTo>
                  <a:lnTo>
                    <a:pt x="18" y="61"/>
                  </a:lnTo>
                  <a:lnTo>
                    <a:pt x="11" y="72"/>
                  </a:lnTo>
                  <a:lnTo>
                    <a:pt x="5" y="80"/>
                  </a:lnTo>
                  <a:lnTo>
                    <a:pt x="1" y="8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03" name="Freeform 277">
              <a:extLst>
                <a:ext uri="{FF2B5EF4-FFF2-40B4-BE49-F238E27FC236}">
                  <a16:creationId xmlns:a16="http://schemas.microsoft.com/office/drawing/2014/main" xmlns="" id="{1F2A2659-C975-48BE-A6B8-7188DAA4FF3C}"/>
                </a:ext>
              </a:extLst>
            </p:cNvPr>
            <p:cNvSpPr>
              <a:spLocks/>
            </p:cNvSpPr>
            <p:nvPr/>
          </p:nvSpPr>
          <p:spPr bwMode="auto">
            <a:xfrm>
              <a:off x="1798" y="1203"/>
              <a:ext cx="28" cy="44"/>
            </a:xfrm>
            <a:custGeom>
              <a:avLst/>
              <a:gdLst>
                <a:gd name="T0" fmla="*/ 0 w 57"/>
                <a:gd name="T1" fmla="*/ 2 h 90"/>
                <a:gd name="T2" fmla="*/ 0 w 57"/>
                <a:gd name="T3" fmla="*/ 2 h 90"/>
                <a:gd name="T4" fmla="*/ 0 w 57"/>
                <a:gd name="T5" fmla="*/ 2 h 90"/>
                <a:gd name="T6" fmla="*/ 0 w 57"/>
                <a:gd name="T7" fmla="*/ 1 h 90"/>
                <a:gd name="T8" fmla="*/ 0 w 57"/>
                <a:gd name="T9" fmla="*/ 1 h 90"/>
                <a:gd name="T10" fmla="*/ 0 w 57"/>
                <a:gd name="T11" fmla="*/ 0 h 90"/>
                <a:gd name="T12" fmla="*/ 1 w 57"/>
                <a:gd name="T13" fmla="*/ 0 h 90"/>
                <a:gd name="T14" fmla="*/ 1 w 57"/>
                <a:gd name="T15" fmla="*/ 0 h 90"/>
                <a:gd name="T16" fmla="*/ 1 w 57"/>
                <a:gd name="T17" fmla="*/ 0 h 90"/>
                <a:gd name="T18" fmla="*/ 1 w 57"/>
                <a:gd name="T19" fmla="*/ 0 h 90"/>
                <a:gd name="T20" fmla="*/ 1 w 57"/>
                <a:gd name="T21" fmla="*/ 0 h 90"/>
                <a:gd name="T22" fmla="*/ 1 w 57"/>
                <a:gd name="T23" fmla="*/ 1 h 90"/>
                <a:gd name="T24" fmla="*/ 0 w 57"/>
                <a:gd name="T25" fmla="*/ 1 h 90"/>
                <a:gd name="T26" fmla="*/ 0 w 57"/>
                <a:gd name="T27" fmla="*/ 2 h 90"/>
                <a:gd name="T28" fmla="*/ 0 w 57"/>
                <a:gd name="T29" fmla="*/ 2 h 90"/>
                <a:gd name="T30" fmla="*/ 0 w 57"/>
                <a:gd name="T31" fmla="*/ 2 h 90"/>
                <a:gd name="T32" fmla="*/ 0 w 57"/>
                <a:gd name="T33" fmla="*/ 2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90">
                  <a:moveTo>
                    <a:pt x="2" y="90"/>
                  </a:moveTo>
                  <a:lnTo>
                    <a:pt x="0" y="85"/>
                  </a:lnTo>
                  <a:lnTo>
                    <a:pt x="3" y="75"/>
                  </a:lnTo>
                  <a:lnTo>
                    <a:pt x="9" y="61"/>
                  </a:lnTo>
                  <a:lnTo>
                    <a:pt x="17" y="46"/>
                  </a:lnTo>
                  <a:lnTo>
                    <a:pt x="26" y="31"/>
                  </a:lnTo>
                  <a:lnTo>
                    <a:pt x="37" y="17"/>
                  </a:lnTo>
                  <a:lnTo>
                    <a:pt x="48" y="6"/>
                  </a:lnTo>
                  <a:lnTo>
                    <a:pt x="57" y="0"/>
                  </a:lnTo>
                  <a:lnTo>
                    <a:pt x="53" y="7"/>
                  </a:lnTo>
                  <a:lnTo>
                    <a:pt x="47" y="19"/>
                  </a:lnTo>
                  <a:lnTo>
                    <a:pt x="38" y="34"/>
                  </a:lnTo>
                  <a:lnTo>
                    <a:pt x="29" y="50"/>
                  </a:lnTo>
                  <a:lnTo>
                    <a:pt x="20" y="66"/>
                  </a:lnTo>
                  <a:lnTo>
                    <a:pt x="12" y="78"/>
                  </a:lnTo>
                  <a:lnTo>
                    <a:pt x="5" y="88"/>
                  </a:lnTo>
                  <a:lnTo>
                    <a:pt x="2" y="9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04" name="Freeform 278">
              <a:extLst>
                <a:ext uri="{FF2B5EF4-FFF2-40B4-BE49-F238E27FC236}">
                  <a16:creationId xmlns:a16="http://schemas.microsoft.com/office/drawing/2014/main" xmlns="" id="{866F79A4-FCD2-41AB-9C47-1DA8FDD79DC6}"/>
                </a:ext>
              </a:extLst>
            </p:cNvPr>
            <p:cNvSpPr>
              <a:spLocks/>
            </p:cNvSpPr>
            <p:nvPr/>
          </p:nvSpPr>
          <p:spPr bwMode="auto">
            <a:xfrm>
              <a:off x="1813" y="1207"/>
              <a:ext cx="30" cy="36"/>
            </a:xfrm>
            <a:custGeom>
              <a:avLst/>
              <a:gdLst>
                <a:gd name="T0" fmla="*/ 0 w 60"/>
                <a:gd name="T1" fmla="*/ 2 h 74"/>
                <a:gd name="T2" fmla="*/ 0 w 60"/>
                <a:gd name="T3" fmla="*/ 2 h 74"/>
                <a:gd name="T4" fmla="*/ 1 w 60"/>
                <a:gd name="T5" fmla="*/ 1 h 74"/>
                <a:gd name="T6" fmla="*/ 1 w 60"/>
                <a:gd name="T7" fmla="*/ 1 h 74"/>
                <a:gd name="T8" fmla="*/ 1 w 60"/>
                <a:gd name="T9" fmla="*/ 1 h 74"/>
                <a:gd name="T10" fmla="*/ 1 w 60"/>
                <a:gd name="T11" fmla="*/ 0 h 74"/>
                <a:gd name="T12" fmla="*/ 2 w 60"/>
                <a:gd name="T13" fmla="*/ 0 h 74"/>
                <a:gd name="T14" fmla="*/ 2 w 60"/>
                <a:gd name="T15" fmla="*/ 0 h 74"/>
                <a:gd name="T16" fmla="*/ 2 w 60"/>
                <a:gd name="T17" fmla="*/ 0 h 74"/>
                <a:gd name="T18" fmla="*/ 2 w 60"/>
                <a:gd name="T19" fmla="*/ 0 h 74"/>
                <a:gd name="T20" fmla="*/ 2 w 60"/>
                <a:gd name="T21" fmla="*/ 0 h 74"/>
                <a:gd name="T22" fmla="*/ 2 w 60"/>
                <a:gd name="T23" fmla="*/ 0 h 74"/>
                <a:gd name="T24" fmla="*/ 1 w 60"/>
                <a:gd name="T25" fmla="*/ 1 h 74"/>
                <a:gd name="T26" fmla="*/ 1 w 60"/>
                <a:gd name="T27" fmla="*/ 1 h 74"/>
                <a:gd name="T28" fmla="*/ 1 w 60"/>
                <a:gd name="T29" fmla="*/ 2 h 74"/>
                <a:gd name="T30" fmla="*/ 1 w 60"/>
                <a:gd name="T31" fmla="*/ 2 h 74"/>
                <a:gd name="T32" fmla="*/ 0 w 60"/>
                <a:gd name="T33" fmla="*/ 2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0" h="74">
                  <a:moveTo>
                    <a:pt x="0" y="74"/>
                  </a:moveTo>
                  <a:lnTo>
                    <a:pt x="0" y="70"/>
                  </a:lnTo>
                  <a:lnTo>
                    <a:pt x="5" y="61"/>
                  </a:lnTo>
                  <a:lnTo>
                    <a:pt x="12" y="50"/>
                  </a:lnTo>
                  <a:lnTo>
                    <a:pt x="21" y="37"/>
                  </a:lnTo>
                  <a:lnTo>
                    <a:pt x="31" y="24"/>
                  </a:lnTo>
                  <a:lnTo>
                    <a:pt x="42" y="13"/>
                  </a:lnTo>
                  <a:lnTo>
                    <a:pt x="52" y="4"/>
                  </a:lnTo>
                  <a:lnTo>
                    <a:pt x="60" y="0"/>
                  </a:lnTo>
                  <a:lnTo>
                    <a:pt x="56" y="7"/>
                  </a:lnTo>
                  <a:lnTo>
                    <a:pt x="47" y="17"/>
                  </a:lnTo>
                  <a:lnTo>
                    <a:pt x="39" y="31"/>
                  </a:lnTo>
                  <a:lnTo>
                    <a:pt x="30" y="44"/>
                  </a:lnTo>
                  <a:lnTo>
                    <a:pt x="21" y="57"/>
                  </a:lnTo>
                  <a:lnTo>
                    <a:pt x="12" y="67"/>
                  </a:lnTo>
                  <a:lnTo>
                    <a:pt x="5" y="73"/>
                  </a:lnTo>
                  <a:lnTo>
                    <a:pt x="0" y="7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05" name="Freeform 279">
              <a:extLst>
                <a:ext uri="{FF2B5EF4-FFF2-40B4-BE49-F238E27FC236}">
                  <a16:creationId xmlns:a16="http://schemas.microsoft.com/office/drawing/2014/main" xmlns="" id="{2FD0003A-7853-43D2-BF70-7E5BC5F8E7AE}"/>
                </a:ext>
              </a:extLst>
            </p:cNvPr>
            <p:cNvSpPr>
              <a:spLocks/>
            </p:cNvSpPr>
            <p:nvPr/>
          </p:nvSpPr>
          <p:spPr bwMode="auto">
            <a:xfrm>
              <a:off x="1829" y="1212"/>
              <a:ext cx="26" cy="30"/>
            </a:xfrm>
            <a:custGeom>
              <a:avLst/>
              <a:gdLst>
                <a:gd name="T0" fmla="*/ 1 w 52"/>
                <a:gd name="T1" fmla="*/ 1 h 61"/>
                <a:gd name="T2" fmla="*/ 0 w 52"/>
                <a:gd name="T3" fmla="*/ 1 h 61"/>
                <a:gd name="T4" fmla="*/ 1 w 52"/>
                <a:gd name="T5" fmla="*/ 1 h 61"/>
                <a:gd name="T6" fmla="*/ 1 w 52"/>
                <a:gd name="T7" fmla="*/ 1 h 61"/>
                <a:gd name="T8" fmla="*/ 1 w 52"/>
                <a:gd name="T9" fmla="*/ 0 h 61"/>
                <a:gd name="T10" fmla="*/ 1 w 52"/>
                <a:gd name="T11" fmla="*/ 0 h 61"/>
                <a:gd name="T12" fmla="*/ 1 w 52"/>
                <a:gd name="T13" fmla="*/ 0 h 61"/>
                <a:gd name="T14" fmla="*/ 2 w 52"/>
                <a:gd name="T15" fmla="*/ 0 h 61"/>
                <a:gd name="T16" fmla="*/ 2 w 52"/>
                <a:gd name="T17" fmla="*/ 0 h 61"/>
                <a:gd name="T18" fmla="*/ 2 w 52"/>
                <a:gd name="T19" fmla="*/ 0 h 61"/>
                <a:gd name="T20" fmla="*/ 2 w 52"/>
                <a:gd name="T21" fmla="*/ 0 h 61"/>
                <a:gd name="T22" fmla="*/ 2 w 52"/>
                <a:gd name="T23" fmla="*/ 0 h 61"/>
                <a:gd name="T24" fmla="*/ 1 w 52"/>
                <a:gd name="T25" fmla="*/ 1 h 61"/>
                <a:gd name="T26" fmla="*/ 1 w 52"/>
                <a:gd name="T27" fmla="*/ 1 h 61"/>
                <a:gd name="T28" fmla="*/ 1 w 52"/>
                <a:gd name="T29" fmla="*/ 1 h 61"/>
                <a:gd name="T30" fmla="*/ 1 w 52"/>
                <a:gd name="T31" fmla="*/ 1 h 61"/>
                <a:gd name="T32" fmla="*/ 1 w 52"/>
                <a:gd name="T33" fmla="*/ 1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61">
                  <a:moveTo>
                    <a:pt x="2" y="61"/>
                  </a:moveTo>
                  <a:lnTo>
                    <a:pt x="0" y="56"/>
                  </a:lnTo>
                  <a:lnTo>
                    <a:pt x="3" y="49"/>
                  </a:lnTo>
                  <a:lnTo>
                    <a:pt x="7" y="40"/>
                  </a:lnTo>
                  <a:lnTo>
                    <a:pt x="14" y="29"/>
                  </a:lnTo>
                  <a:lnTo>
                    <a:pt x="22" y="20"/>
                  </a:lnTo>
                  <a:lnTo>
                    <a:pt x="32" y="11"/>
                  </a:lnTo>
                  <a:lnTo>
                    <a:pt x="42" y="4"/>
                  </a:lnTo>
                  <a:lnTo>
                    <a:pt x="52" y="0"/>
                  </a:lnTo>
                  <a:lnTo>
                    <a:pt x="47" y="5"/>
                  </a:lnTo>
                  <a:lnTo>
                    <a:pt x="41" y="15"/>
                  </a:lnTo>
                  <a:lnTo>
                    <a:pt x="33" y="25"/>
                  </a:lnTo>
                  <a:lnTo>
                    <a:pt x="25" y="36"/>
                  </a:lnTo>
                  <a:lnTo>
                    <a:pt x="17" y="47"/>
                  </a:lnTo>
                  <a:lnTo>
                    <a:pt x="11" y="55"/>
                  </a:lnTo>
                  <a:lnTo>
                    <a:pt x="5" y="59"/>
                  </a:lnTo>
                  <a:lnTo>
                    <a:pt x="2" y="6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06" name="Freeform 280">
              <a:extLst>
                <a:ext uri="{FF2B5EF4-FFF2-40B4-BE49-F238E27FC236}">
                  <a16:creationId xmlns:a16="http://schemas.microsoft.com/office/drawing/2014/main" xmlns="" id="{9138B5E5-11A0-44DC-81F9-7C9FC261D91E}"/>
                </a:ext>
              </a:extLst>
            </p:cNvPr>
            <p:cNvSpPr>
              <a:spLocks/>
            </p:cNvSpPr>
            <p:nvPr/>
          </p:nvSpPr>
          <p:spPr bwMode="auto">
            <a:xfrm>
              <a:off x="1845" y="1220"/>
              <a:ext cx="22" cy="22"/>
            </a:xfrm>
            <a:custGeom>
              <a:avLst/>
              <a:gdLst>
                <a:gd name="T0" fmla="*/ 0 w 45"/>
                <a:gd name="T1" fmla="*/ 2 h 42"/>
                <a:gd name="T2" fmla="*/ 0 w 45"/>
                <a:gd name="T3" fmla="*/ 2 h 42"/>
                <a:gd name="T4" fmla="*/ 0 w 45"/>
                <a:gd name="T5" fmla="*/ 2 h 42"/>
                <a:gd name="T6" fmla="*/ 0 w 45"/>
                <a:gd name="T7" fmla="*/ 1 h 42"/>
                <a:gd name="T8" fmla="*/ 0 w 45"/>
                <a:gd name="T9" fmla="*/ 1 h 42"/>
                <a:gd name="T10" fmla="*/ 0 w 45"/>
                <a:gd name="T11" fmla="*/ 1 h 42"/>
                <a:gd name="T12" fmla="*/ 1 w 45"/>
                <a:gd name="T13" fmla="*/ 1 h 42"/>
                <a:gd name="T14" fmla="*/ 1 w 45"/>
                <a:gd name="T15" fmla="*/ 1 h 42"/>
                <a:gd name="T16" fmla="*/ 1 w 45"/>
                <a:gd name="T17" fmla="*/ 0 h 42"/>
                <a:gd name="T18" fmla="*/ 1 w 45"/>
                <a:gd name="T19" fmla="*/ 1 h 42"/>
                <a:gd name="T20" fmla="*/ 1 w 45"/>
                <a:gd name="T21" fmla="*/ 1 h 42"/>
                <a:gd name="T22" fmla="*/ 0 w 45"/>
                <a:gd name="T23" fmla="*/ 1 h 42"/>
                <a:gd name="T24" fmla="*/ 0 w 45"/>
                <a:gd name="T25" fmla="*/ 1 h 42"/>
                <a:gd name="T26" fmla="*/ 0 w 45"/>
                <a:gd name="T27" fmla="*/ 1 h 42"/>
                <a:gd name="T28" fmla="*/ 0 w 45"/>
                <a:gd name="T29" fmla="*/ 2 h 42"/>
                <a:gd name="T30" fmla="*/ 0 w 45"/>
                <a:gd name="T31" fmla="*/ 2 h 42"/>
                <a:gd name="T32" fmla="*/ 0 w 45"/>
                <a:gd name="T33" fmla="*/ 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42">
                  <a:moveTo>
                    <a:pt x="0" y="42"/>
                  </a:moveTo>
                  <a:lnTo>
                    <a:pt x="0" y="39"/>
                  </a:lnTo>
                  <a:lnTo>
                    <a:pt x="3" y="33"/>
                  </a:lnTo>
                  <a:lnTo>
                    <a:pt x="9" y="26"/>
                  </a:lnTo>
                  <a:lnTo>
                    <a:pt x="16" y="18"/>
                  </a:lnTo>
                  <a:lnTo>
                    <a:pt x="24" y="10"/>
                  </a:lnTo>
                  <a:lnTo>
                    <a:pt x="32" y="4"/>
                  </a:lnTo>
                  <a:lnTo>
                    <a:pt x="40" y="1"/>
                  </a:lnTo>
                  <a:lnTo>
                    <a:pt x="45" y="0"/>
                  </a:lnTo>
                  <a:lnTo>
                    <a:pt x="40" y="4"/>
                  </a:lnTo>
                  <a:lnTo>
                    <a:pt x="34" y="10"/>
                  </a:lnTo>
                  <a:lnTo>
                    <a:pt x="29" y="17"/>
                  </a:lnTo>
                  <a:lnTo>
                    <a:pt x="22" y="24"/>
                  </a:lnTo>
                  <a:lnTo>
                    <a:pt x="15" y="31"/>
                  </a:lnTo>
                  <a:lnTo>
                    <a:pt x="9" y="37"/>
                  </a:lnTo>
                  <a:lnTo>
                    <a:pt x="3" y="41"/>
                  </a:lnTo>
                  <a:lnTo>
                    <a:pt x="0" y="4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07" name="Freeform 281">
              <a:extLst>
                <a:ext uri="{FF2B5EF4-FFF2-40B4-BE49-F238E27FC236}">
                  <a16:creationId xmlns:a16="http://schemas.microsoft.com/office/drawing/2014/main" xmlns="" id="{427BFEBE-EDAD-4A42-9C95-2A038FA2E16C}"/>
                </a:ext>
              </a:extLst>
            </p:cNvPr>
            <p:cNvSpPr>
              <a:spLocks/>
            </p:cNvSpPr>
            <p:nvPr/>
          </p:nvSpPr>
          <p:spPr bwMode="auto">
            <a:xfrm>
              <a:off x="1860" y="1226"/>
              <a:ext cx="15" cy="13"/>
            </a:xfrm>
            <a:custGeom>
              <a:avLst/>
              <a:gdLst>
                <a:gd name="T0" fmla="*/ 0 w 30"/>
                <a:gd name="T1" fmla="*/ 0 h 27"/>
                <a:gd name="T2" fmla="*/ 1 w 30"/>
                <a:gd name="T3" fmla="*/ 0 h 27"/>
                <a:gd name="T4" fmla="*/ 1 w 30"/>
                <a:gd name="T5" fmla="*/ 0 h 27"/>
                <a:gd name="T6" fmla="*/ 1 w 30"/>
                <a:gd name="T7" fmla="*/ 0 h 27"/>
                <a:gd name="T8" fmla="*/ 1 w 30"/>
                <a:gd name="T9" fmla="*/ 0 h 27"/>
                <a:gd name="T10" fmla="*/ 1 w 30"/>
                <a:gd name="T11" fmla="*/ 0 h 27"/>
                <a:gd name="T12" fmla="*/ 1 w 30"/>
                <a:gd name="T13" fmla="*/ 0 h 27"/>
                <a:gd name="T14" fmla="*/ 1 w 30"/>
                <a:gd name="T15" fmla="*/ 0 h 27"/>
                <a:gd name="T16" fmla="*/ 0 w 30"/>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0" h="27">
                  <a:moveTo>
                    <a:pt x="0" y="27"/>
                  </a:moveTo>
                  <a:lnTo>
                    <a:pt x="1" y="20"/>
                  </a:lnTo>
                  <a:lnTo>
                    <a:pt x="9" y="9"/>
                  </a:lnTo>
                  <a:lnTo>
                    <a:pt x="19" y="0"/>
                  </a:lnTo>
                  <a:lnTo>
                    <a:pt x="30" y="0"/>
                  </a:lnTo>
                  <a:lnTo>
                    <a:pt x="19" y="6"/>
                  </a:lnTo>
                  <a:lnTo>
                    <a:pt x="10" y="17"/>
                  </a:lnTo>
                  <a:lnTo>
                    <a:pt x="4" y="27"/>
                  </a:lnTo>
                  <a:lnTo>
                    <a:pt x="0" y="2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08" name="Freeform 282">
              <a:extLst>
                <a:ext uri="{FF2B5EF4-FFF2-40B4-BE49-F238E27FC236}">
                  <a16:creationId xmlns:a16="http://schemas.microsoft.com/office/drawing/2014/main" xmlns="" id="{7BBA18FA-210B-436B-9C30-C98C08EEDE59}"/>
                </a:ext>
              </a:extLst>
            </p:cNvPr>
            <p:cNvSpPr>
              <a:spLocks/>
            </p:cNvSpPr>
            <p:nvPr/>
          </p:nvSpPr>
          <p:spPr bwMode="auto">
            <a:xfrm>
              <a:off x="1737" y="1212"/>
              <a:ext cx="17" cy="18"/>
            </a:xfrm>
            <a:custGeom>
              <a:avLst/>
              <a:gdLst>
                <a:gd name="T0" fmla="*/ 1 w 35"/>
                <a:gd name="T1" fmla="*/ 0 h 35"/>
                <a:gd name="T2" fmla="*/ 0 w 35"/>
                <a:gd name="T3" fmla="*/ 1 h 35"/>
                <a:gd name="T4" fmla="*/ 0 w 35"/>
                <a:gd name="T5" fmla="*/ 1 h 35"/>
                <a:gd name="T6" fmla="*/ 0 w 35"/>
                <a:gd name="T7" fmla="*/ 2 h 35"/>
                <a:gd name="T8" fmla="*/ 0 w 35"/>
                <a:gd name="T9" fmla="*/ 2 h 35"/>
                <a:gd name="T10" fmla="*/ 0 w 35"/>
                <a:gd name="T11" fmla="*/ 1 h 35"/>
                <a:gd name="T12" fmla="*/ 0 w 35"/>
                <a:gd name="T13" fmla="*/ 1 h 35"/>
                <a:gd name="T14" fmla="*/ 0 w 35"/>
                <a:gd name="T15" fmla="*/ 1 h 35"/>
                <a:gd name="T16" fmla="*/ 0 w 35"/>
                <a:gd name="T17" fmla="*/ 1 h 35"/>
                <a:gd name="T18" fmla="*/ 0 w 35"/>
                <a:gd name="T19" fmla="*/ 1 h 35"/>
                <a:gd name="T20" fmla="*/ 0 w 35"/>
                <a:gd name="T21" fmla="*/ 1 h 35"/>
                <a:gd name="T22" fmla="*/ 0 w 35"/>
                <a:gd name="T23" fmla="*/ 1 h 35"/>
                <a:gd name="T24" fmla="*/ 1 w 35"/>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5" h="35">
                  <a:moveTo>
                    <a:pt x="35" y="0"/>
                  </a:moveTo>
                  <a:lnTo>
                    <a:pt x="29" y="9"/>
                  </a:lnTo>
                  <a:lnTo>
                    <a:pt x="20" y="23"/>
                  </a:lnTo>
                  <a:lnTo>
                    <a:pt x="9" y="34"/>
                  </a:lnTo>
                  <a:lnTo>
                    <a:pt x="1" y="35"/>
                  </a:lnTo>
                  <a:lnTo>
                    <a:pt x="0" y="32"/>
                  </a:lnTo>
                  <a:lnTo>
                    <a:pt x="3" y="27"/>
                  </a:lnTo>
                  <a:lnTo>
                    <a:pt x="7" y="21"/>
                  </a:lnTo>
                  <a:lnTo>
                    <a:pt x="13" y="17"/>
                  </a:lnTo>
                  <a:lnTo>
                    <a:pt x="19" y="11"/>
                  </a:lnTo>
                  <a:lnTo>
                    <a:pt x="26" y="6"/>
                  </a:lnTo>
                  <a:lnTo>
                    <a:pt x="31" y="2"/>
                  </a:lnTo>
                  <a:lnTo>
                    <a:pt x="3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09" name="Freeform 283">
              <a:extLst>
                <a:ext uri="{FF2B5EF4-FFF2-40B4-BE49-F238E27FC236}">
                  <a16:creationId xmlns:a16="http://schemas.microsoft.com/office/drawing/2014/main" xmlns="" id="{0AF2BEFC-2132-4307-8398-23EC15BE8E2B}"/>
                </a:ext>
              </a:extLst>
            </p:cNvPr>
            <p:cNvSpPr>
              <a:spLocks/>
            </p:cNvSpPr>
            <p:nvPr/>
          </p:nvSpPr>
          <p:spPr bwMode="auto">
            <a:xfrm>
              <a:off x="1734" y="1202"/>
              <a:ext cx="20" cy="9"/>
            </a:xfrm>
            <a:custGeom>
              <a:avLst/>
              <a:gdLst>
                <a:gd name="T0" fmla="*/ 2 w 40"/>
                <a:gd name="T1" fmla="*/ 1 h 17"/>
                <a:gd name="T2" fmla="*/ 2 w 40"/>
                <a:gd name="T3" fmla="*/ 1 h 17"/>
                <a:gd name="T4" fmla="*/ 2 w 40"/>
                <a:gd name="T5" fmla="*/ 1 h 17"/>
                <a:gd name="T6" fmla="*/ 1 w 40"/>
                <a:gd name="T7" fmla="*/ 1 h 17"/>
                <a:gd name="T8" fmla="*/ 1 w 40"/>
                <a:gd name="T9" fmla="*/ 1 h 17"/>
                <a:gd name="T10" fmla="*/ 1 w 40"/>
                <a:gd name="T11" fmla="*/ 1 h 17"/>
                <a:gd name="T12" fmla="*/ 1 w 40"/>
                <a:gd name="T13" fmla="*/ 0 h 17"/>
                <a:gd name="T14" fmla="*/ 1 w 40"/>
                <a:gd name="T15" fmla="*/ 0 h 17"/>
                <a:gd name="T16" fmla="*/ 0 w 40"/>
                <a:gd name="T17" fmla="*/ 1 h 17"/>
                <a:gd name="T18" fmla="*/ 0 w 40"/>
                <a:gd name="T19" fmla="*/ 1 h 17"/>
                <a:gd name="T20" fmla="*/ 1 w 40"/>
                <a:gd name="T21" fmla="*/ 1 h 17"/>
                <a:gd name="T22" fmla="*/ 1 w 40"/>
                <a:gd name="T23" fmla="*/ 1 h 17"/>
                <a:gd name="T24" fmla="*/ 1 w 40"/>
                <a:gd name="T25" fmla="*/ 1 h 17"/>
                <a:gd name="T26" fmla="*/ 1 w 40"/>
                <a:gd name="T27" fmla="*/ 1 h 17"/>
                <a:gd name="T28" fmla="*/ 1 w 40"/>
                <a:gd name="T29" fmla="*/ 1 h 17"/>
                <a:gd name="T30" fmla="*/ 2 w 40"/>
                <a:gd name="T31" fmla="*/ 1 h 17"/>
                <a:gd name="T32" fmla="*/ 2 w 40"/>
                <a:gd name="T33" fmla="*/ 1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17">
                  <a:moveTo>
                    <a:pt x="40" y="17"/>
                  </a:moveTo>
                  <a:lnTo>
                    <a:pt x="38" y="16"/>
                  </a:lnTo>
                  <a:lnTo>
                    <a:pt x="33" y="13"/>
                  </a:lnTo>
                  <a:lnTo>
                    <a:pt x="26" y="9"/>
                  </a:lnTo>
                  <a:lnTo>
                    <a:pt x="20" y="6"/>
                  </a:lnTo>
                  <a:lnTo>
                    <a:pt x="13" y="2"/>
                  </a:lnTo>
                  <a:lnTo>
                    <a:pt x="8" y="0"/>
                  </a:lnTo>
                  <a:lnTo>
                    <a:pt x="3" y="0"/>
                  </a:lnTo>
                  <a:lnTo>
                    <a:pt x="0" y="1"/>
                  </a:lnTo>
                  <a:lnTo>
                    <a:pt x="0" y="5"/>
                  </a:lnTo>
                  <a:lnTo>
                    <a:pt x="2" y="7"/>
                  </a:lnTo>
                  <a:lnTo>
                    <a:pt x="8" y="9"/>
                  </a:lnTo>
                  <a:lnTo>
                    <a:pt x="15" y="11"/>
                  </a:lnTo>
                  <a:lnTo>
                    <a:pt x="22" y="14"/>
                  </a:lnTo>
                  <a:lnTo>
                    <a:pt x="28" y="15"/>
                  </a:lnTo>
                  <a:lnTo>
                    <a:pt x="35" y="16"/>
                  </a:lnTo>
                  <a:lnTo>
                    <a:pt x="40" y="1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10" name="Freeform 284">
              <a:extLst>
                <a:ext uri="{FF2B5EF4-FFF2-40B4-BE49-F238E27FC236}">
                  <a16:creationId xmlns:a16="http://schemas.microsoft.com/office/drawing/2014/main" xmlns="" id="{2E72CD92-940B-43A2-B172-9B019DE1B6A3}"/>
                </a:ext>
              </a:extLst>
            </p:cNvPr>
            <p:cNvSpPr>
              <a:spLocks/>
            </p:cNvSpPr>
            <p:nvPr/>
          </p:nvSpPr>
          <p:spPr bwMode="auto">
            <a:xfrm>
              <a:off x="1728" y="1213"/>
              <a:ext cx="22" cy="5"/>
            </a:xfrm>
            <a:custGeom>
              <a:avLst/>
              <a:gdLst>
                <a:gd name="T0" fmla="*/ 1 w 45"/>
                <a:gd name="T1" fmla="*/ 0 h 10"/>
                <a:gd name="T2" fmla="*/ 1 w 45"/>
                <a:gd name="T3" fmla="*/ 0 h 10"/>
                <a:gd name="T4" fmla="*/ 1 w 45"/>
                <a:gd name="T5" fmla="*/ 0 h 10"/>
                <a:gd name="T6" fmla="*/ 0 w 45"/>
                <a:gd name="T7" fmla="*/ 0 h 10"/>
                <a:gd name="T8" fmla="*/ 0 w 45"/>
                <a:gd name="T9" fmla="*/ 0 h 10"/>
                <a:gd name="T10" fmla="*/ 0 w 45"/>
                <a:gd name="T11" fmla="*/ 0 h 10"/>
                <a:gd name="T12" fmla="*/ 0 w 45"/>
                <a:gd name="T13" fmla="*/ 1 h 10"/>
                <a:gd name="T14" fmla="*/ 0 w 45"/>
                <a:gd name="T15" fmla="*/ 1 h 10"/>
                <a:gd name="T16" fmla="*/ 0 w 45"/>
                <a:gd name="T17" fmla="*/ 1 h 10"/>
                <a:gd name="T18" fmla="*/ 0 w 45"/>
                <a:gd name="T19" fmla="*/ 1 h 10"/>
                <a:gd name="T20" fmla="*/ 0 w 45"/>
                <a:gd name="T21" fmla="*/ 1 h 10"/>
                <a:gd name="T22" fmla="*/ 0 w 45"/>
                <a:gd name="T23" fmla="*/ 1 h 10"/>
                <a:gd name="T24" fmla="*/ 0 w 45"/>
                <a:gd name="T25" fmla="*/ 1 h 10"/>
                <a:gd name="T26" fmla="*/ 0 w 45"/>
                <a:gd name="T27" fmla="*/ 1 h 10"/>
                <a:gd name="T28" fmla="*/ 1 w 45"/>
                <a:gd name="T29" fmla="*/ 1 h 10"/>
                <a:gd name="T30" fmla="*/ 1 w 45"/>
                <a:gd name="T31" fmla="*/ 1 h 10"/>
                <a:gd name="T32" fmla="*/ 1 w 45"/>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10">
                  <a:moveTo>
                    <a:pt x="45" y="0"/>
                  </a:moveTo>
                  <a:lnTo>
                    <a:pt x="41" y="0"/>
                  </a:lnTo>
                  <a:lnTo>
                    <a:pt x="36" y="0"/>
                  </a:lnTo>
                  <a:lnTo>
                    <a:pt x="29" y="0"/>
                  </a:lnTo>
                  <a:lnTo>
                    <a:pt x="21" y="0"/>
                  </a:lnTo>
                  <a:lnTo>
                    <a:pt x="13" y="0"/>
                  </a:lnTo>
                  <a:lnTo>
                    <a:pt x="7" y="1"/>
                  </a:lnTo>
                  <a:lnTo>
                    <a:pt x="2" y="3"/>
                  </a:lnTo>
                  <a:lnTo>
                    <a:pt x="0" y="7"/>
                  </a:lnTo>
                  <a:lnTo>
                    <a:pt x="1" y="9"/>
                  </a:lnTo>
                  <a:lnTo>
                    <a:pt x="6" y="10"/>
                  </a:lnTo>
                  <a:lnTo>
                    <a:pt x="12" y="10"/>
                  </a:lnTo>
                  <a:lnTo>
                    <a:pt x="20" y="8"/>
                  </a:lnTo>
                  <a:lnTo>
                    <a:pt x="26" y="6"/>
                  </a:lnTo>
                  <a:lnTo>
                    <a:pt x="35" y="3"/>
                  </a:lnTo>
                  <a:lnTo>
                    <a:pt x="40" y="1"/>
                  </a:lnTo>
                  <a:lnTo>
                    <a:pt x="4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11" name="Freeform 285">
              <a:extLst>
                <a:ext uri="{FF2B5EF4-FFF2-40B4-BE49-F238E27FC236}">
                  <a16:creationId xmlns:a16="http://schemas.microsoft.com/office/drawing/2014/main" xmlns="" id="{AA41A429-A9DF-4F21-AEE8-E025E96C5074}"/>
                </a:ext>
              </a:extLst>
            </p:cNvPr>
            <p:cNvSpPr>
              <a:spLocks/>
            </p:cNvSpPr>
            <p:nvPr/>
          </p:nvSpPr>
          <p:spPr bwMode="auto">
            <a:xfrm>
              <a:off x="1741" y="1191"/>
              <a:ext cx="20" cy="17"/>
            </a:xfrm>
            <a:custGeom>
              <a:avLst/>
              <a:gdLst>
                <a:gd name="T0" fmla="*/ 1 w 42"/>
                <a:gd name="T1" fmla="*/ 2 h 33"/>
                <a:gd name="T2" fmla="*/ 1 w 42"/>
                <a:gd name="T3" fmla="*/ 1 h 33"/>
                <a:gd name="T4" fmla="*/ 0 w 42"/>
                <a:gd name="T5" fmla="*/ 1 h 33"/>
                <a:gd name="T6" fmla="*/ 0 w 42"/>
                <a:gd name="T7" fmla="*/ 1 h 33"/>
                <a:gd name="T8" fmla="*/ 0 w 42"/>
                <a:gd name="T9" fmla="*/ 1 h 33"/>
                <a:gd name="T10" fmla="*/ 0 w 42"/>
                <a:gd name="T11" fmla="*/ 1 h 33"/>
                <a:gd name="T12" fmla="*/ 0 w 42"/>
                <a:gd name="T13" fmla="*/ 1 h 33"/>
                <a:gd name="T14" fmla="*/ 0 w 42"/>
                <a:gd name="T15" fmla="*/ 1 h 33"/>
                <a:gd name="T16" fmla="*/ 0 w 42"/>
                <a:gd name="T17" fmla="*/ 0 h 33"/>
                <a:gd name="T18" fmla="*/ 0 w 42"/>
                <a:gd name="T19" fmla="*/ 0 h 33"/>
                <a:gd name="T20" fmla="*/ 0 w 42"/>
                <a:gd name="T21" fmla="*/ 1 h 33"/>
                <a:gd name="T22" fmla="*/ 0 w 42"/>
                <a:gd name="T23" fmla="*/ 1 h 33"/>
                <a:gd name="T24" fmla="*/ 0 w 42"/>
                <a:gd name="T25" fmla="*/ 1 h 33"/>
                <a:gd name="T26" fmla="*/ 0 w 42"/>
                <a:gd name="T27" fmla="*/ 1 h 33"/>
                <a:gd name="T28" fmla="*/ 1 w 42"/>
                <a:gd name="T29" fmla="*/ 1 h 33"/>
                <a:gd name="T30" fmla="*/ 1 w 42"/>
                <a:gd name="T31" fmla="*/ 1 h 33"/>
                <a:gd name="T32" fmla="*/ 1 w 42"/>
                <a:gd name="T33" fmla="*/ 2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33">
                  <a:moveTo>
                    <a:pt x="42" y="33"/>
                  </a:moveTo>
                  <a:lnTo>
                    <a:pt x="36" y="31"/>
                  </a:lnTo>
                  <a:lnTo>
                    <a:pt x="29" y="27"/>
                  </a:lnTo>
                  <a:lnTo>
                    <a:pt x="22" y="22"/>
                  </a:lnTo>
                  <a:lnTo>
                    <a:pt x="14" y="16"/>
                  </a:lnTo>
                  <a:lnTo>
                    <a:pt x="8" y="12"/>
                  </a:lnTo>
                  <a:lnTo>
                    <a:pt x="3" y="7"/>
                  </a:lnTo>
                  <a:lnTo>
                    <a:pt x="0" y="2"/>
                  </a:lnTo>
                  <a:lnTo>
                    <a:pt x="1" y="0"/>
                  </a:lnTo>
                  <a:lnTo>
                    <a:pt x="5" y="0"/>
                  </a:lnTo>
                  <a:lnTo>
                    <a:pt x="10" y="2"/>
                  </a:lnTo>
                  <a:lnTo>
                    <a:pt x="15" y="7"/>
                  </a:lnTo>
                  <a:lnTo>
                    <a:pt x="22" y="13"/>
                  </a:lnTo>
                  <a:lnTo>
                    <a:pt x="28" y="18"/>
                  </a:lnTo>
                  <a:lnTo>
                    <a:pt x="34" y="25"/>
                  </a:lnTo>
                  <a:lnTo>
                    <a:pt x="38" y="30"/>
                  </a:lnTo>
                  <a:lnTo>
                    <a:pt x="42" y="3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12" name="Freeform 286">
              <a:extLst>
                <a:ext uri="{FF2B5EF4-FFF2-40B4-BE49-F238E27FC236}">
                  <a16:creationId xmlns:a16="http://schemas.microsoft.com/office/drawing/2014/main" xmlns="" id="{0A7A8EFF-26FC-407E-8BBB-40AB9913549A}"/>
                </a:ext>
              </a:extLst>
            </p:cNvPr>
            <p:cNvSpPr>
              <a:spLocks/>
            </p:cNvSpPr>
            <p:nvPr/>
          </p:nvSpPr>
          <p:spPr bwMode="auto">
            <a:xfrm>
              <a:off x="1864" y="1193"/>
              <a:ext cx="7" cy="29"/>
            </a:xfrm>
            <a:custGeom>
              <a:avLst/>
              <a:gdLst>
                <a:gd name="T0" fmla="*/ 1 w 13"/>
                <a:gd name="T1" fmla="*/ 2 h 58"/>
                <a:gd name="T2" fmla="*/ 1 w 13"/>
                <a:gd name="T3" fmla="*/ 2 h 58"/>
                <a:gd name="T4" fmla="*/ 0 w 13"/>
                <a:gd name="T5" fmla="*/ 1 h 58"/>
                <a:gd name="T6" fmla="*/ 1 w 13"/>
                <a:gd name="T7" fmla="*/ 1 h 58"/>
                <a:gd name="T8" fmla="*/ 1 w 13"/>
                <a:gd name="T9" fmla="*/ 0 h 58"/>
                <a:gd name="T10" fmla="*/ 1 w 13"/>
                <a:gd name="T11" fmla="*/ 1 h 58"/>
                <a:gd name="T12" fmla="*/ 1 w 13"/>
                <a:gd name="T13" fmla="*/ 1 h 58"/>
                <a:gd name="T14" fmla="*/ 1 w 13"/>
                <a:gd name="T15" fmla="*/ 2 h 58"/>
                <a:gd name="T16" fmla="*/ 1 w 13"/>
                <a:gd name="T17" fmla="*/ 2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58">
                  <a:moveTo>
                    <a:pt x="2" y="58"/>
                  </a:moveTo>
                  <a:lnTo>
                    <a:pt x="1" y="43"/>
                  </a:lnTo>
                  <a:lnTo>
                    <a:pt x="0" y="25"/>
                  </a:lnTo>
                  <a:lnTo>
                    <a:pt x="2" y="9"/>
                  </a:lnTo>
                  <a:lnTo>
                    <a:pt x="8" y="0"/>
                  </a:lnTo>
                  <a:lnTo>
                    <a:pt x="13" y="7"/>
                  </a:lnTo>
                  <a:lnTo>
                    <a:pt x="10" y="24"/>
                  </a:lnTo>
                  <a:lnTo>
                    <a:pt x="6" y="43"/>
                  </a:lnTo>
                  <a:lnTo>
                    <a:pt x="2" y="5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13" name="Freeform 287">
              <a:extLst>
                <a:ext uri="{FF2B5EF4-FFF2-40B4-BE49-F238E27FC236}">
                  <a16:creationId xmlns:a16="http://schemas.microsoft.com/office/drawing/2014/main" xmlns="" id="{CF090765-7CD6-4C73-8E86-D9E4A12FD72B}"/>
                </a:ext>
              </a:extLst>
            </p:cNvPr>
            <p:cNvSpPr>
              <a:spLocks/>
            </p:cNvSpPr>
            <p:nvPr/>
          </p:nvSpPr>
          <p:spPr bwMode="auto">
            <a:xfrm>
              <a:off x="1872" y="1198"/>
              <a:ext cx="10" cy="28"/>
            </a:xfrm>
            <a:custGeom>
              <a:avLst/>
              <a:gdLst>
                <a:gd name="T0" fmla="*/ 0 w 18"/>
                <a:gd name="T1" fmla="*/ 2 h 55"/>
                <a:gd name="T2" fmla="*/ 1 w 18"/>
                <a:gd name="T3" fmla="*/ 2 h 55"/>
                <a:gd name="T4" fmla="*/ 1 w 18"/>
                <a:gd name="T5" fmla="*/ 1 h 55"/>
                <a:gd name="T6" fmla="*/ 1 w 18"/>
                <a:gd name="T7" fmla="*/ 1 h 55"/>
                <a:gd name="T8" fmla="*/ 1 w 18"/>
                <a:gd name="T9" fmla="*/ 0 h 55"/>
                <a:gd name="T10" fmla="*/ 1 w 18"/>
                <a:gd name="T11" fmla="*/ 1 h 55"/>
                <a:gd name="T12" fmla="*/ 1 w 18"/>
                <a:gd name="T13" fmla="*/ 1 h 55"/>
                <a:gd name="T14" fmla="*/ 1 w 18"/>
                <a:gd name="T15" fmla="*/ 2 h 55"/>
                <a:gd name="T16" fmla="*/ 0 w 18"/>
                <a:gd name="T17" fmla="*/ 2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55">
                  <a:moveTo>
                    <a:pt x="0" y="55"/>
                  </a:moveTo>
                  <a:lnTo>
                    <a:pt x="1" y="41"/>
                  </a:lnTo>
                  <a:lnTo>
                    <a:pt x="3" y="24"/>
                  </a:lnTo>
                  <a:lnTo>
                    <a:pt x="9" y="8"/>
                  </a:lnTo>
                  <a:lnTo>
                    <a:pt x="16" y="0"/>
                  </a:lnTo>
                  <a:lnTo>
                    <a:pt x="18" y="7"/>
                  </a:lnTo>
                  <a:lnTo>
                    <a:pt x="14" y="24"/>
                  </a:lnTo>
                  <a:lnTo>
                    <a:pt x="6" y="44"/>
                  </a:lnTo>
                  <a:lnTo>
                    <a:pt x="0"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14" name="Freeform 288">
              <a:extLst>
                <a:ext uri="{FF2B5EF4-FFF2-40B4-BE49-F238E27FC236}">
                  <a16:creationId xmlns:a16="http://schemas.microsoft.com/office/drawing/2014/main" xmlns="" id="{00795A2D-C1D4-4499-A9CA-ED7915C9DF3C}"/>
                </a:ext>
              </a:extLst>
            </p:cNvPr>
            <p:cNvSpPr>
              <a:spLocks/>
            </p:cNvSpPr>
            <p:nvPr/>
          </p:nvSpPr>
          <p:spPr bwMode="auto">
            <a:xfrm>
              <a:off x="1850" y="1185"/>
              <a:ext cx="6" cy="27"/>
            </a:xfrm>
            <a:custGeom>
              <a:avLst/>
              <a:gdLst>
                <a:gd name="T0" fmla="*/ 1 w 12"/>
                <a:gd name="T1" fmla="*/ 2 h 54"/>
                <a:gd name="T2" fmla="*/ 1 w 12"/>
                <a:gd name="T3" fmla="*/ 2 h 54"/>
                <a:gd name="T4" fmla="*/ 0 w 12"/>
                <a:gd name="T5" fmla="*/ 1 h 54"/>
                <a:gd name="T6" fmla="*/ 1 w 12"/>
                <a:gd name="T7" fmla="*/ 1 h 54"/>
                <a:gd name="T8" fmla="*/ 1 w 12"/>
                <a:gd name="T9" fmla="*/ 0 h 54"/>
                <a:gd name="T10" fmla="*/ 1 w 12"/>
                <a:gd name="T11" fmla="*/ 1 h 54"/>
                <a:gd name="T12" fmla="*/ 1 w 12"/>
                <a:gd name="T13" fmla="*/ 1 h 54"/>
                <a:gd name="T14" fmla="*/ 1 w 12"/>
                <a:gd name="T15" fmla="*/ 2 h 54"/>
                <a:gd name="T16" fmla="*/ 1 w 12"/>
                <a:gd name="T17" fmla="*/ 2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54">
                  <a:moveTo>
                    <a:pt x="7" y="54"/>
                  </a:moveTo>
                  <a:lnTo>
                    <a:pt x="2" y="46"/>
                  </a:lnTo>
                  <a:lnTo>
                    <a:pt x="0" y="28"/>
                  </a:lnTo>
                  <a:lnTo>
                    <a:pt x="1" y="10"/>
                  </a:lnTo>
                  <a:lnTo>
                    <a:pt x="7" y="0"/>
                  </a:lnTo>
                  <a:lnTo>
                    <a:pt x="12" y="3"/>
                  </a:lnTo>
                  <a:lnTo>
                    <a:pt x="10" y="19"/>
                  </a:lnTo>
                  <a:lnTo>
                    <a:pt x="8" y="38"/>
                  </a:lnTo>
                  <a:lnTo>
                    <a:pt x="7"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15" name="Freeform 289">
              <a:extLst>
                <a:ext uri="{FF2B5EF4-FFF2-40B4-BE49-F238E27FC236}">
                  <a16:creationId xmlns:a16="http://schemas.microsoft.com/office/drawing/2014/main" xmlns="" id="{128ACE88-B35D-4863-8E7D-1D91E459A45E}"/>
                </a:ext>
              </a:extLst>
            </p:cNvPr>
            <p:cNvSpPr>
              <a:spLocks/>
            </p:cNvSpPr>
            <p:nvPr/>
          </p:nvSpPr>
          <p:spPr bwMode="auto">
            <a:xfrm>
              <a:off x="1833" y="1178"/>
              <a:ext cx="10" cy="31"/>
            </a:xfrm>
            <a:custGeom>
              <a:avLst/>
              <a:gdLst>
                <a:gd name="T0" fmla="*/ 1 w 19"/>
                <a:gd name="T1" fmla="*/ 2 h 62"/>
                <a:gd name="T2" fmla="*/ 1 w 19"/>
                <a:gd name="T3" fmla="*/ 2 h 62"/>
                <a:gd name="T4" fmla="*/ 1 w 19"/>
                <a:gd name="T5" fmla="*/ 1 h 62"/>
                <a:gd name="T6" fmla="*/ 0 w 19"/>
                <a:gd name="T7" fmla="*/ 1 h 62"/>
                <a:gd name="T8" fmla="*/ 1 w 19"/>
                <a:gd name="T9" fmla="*/ 0 h 62"/>
                <a:gd name="T10" fmla="*/ 1 w 19"/>
                <a:gd name="T11" fmla="*/ 1 h 62"/>
                <a:gd name="T12" fmla="*/ 1 w 19"/>
                <a:gd name="T13" fmla="*/ 1 h 62"/>
                <a:gd name="T14" fmla="*/ 1 w 19"/>
                <a:gd name="T15" fmla="*/ 2 h 62"/>
                <a:gd name="T16" fmla="*/ 1 w 19"/>
                <a:gd name="T17" fmla="*/ 2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 h="62">
                  <a:moveTo>
                    <a:pt x="19" y="62"/>
                  </a:moveTo>
                  <a:lnTo>
                    <a:pt x="11" y="46"/>
                  </a:lnTo>
                  <a:lnTo>
                    <a:pt x="3" y="26"/>
                  </a:lnTo>
                  <a:lnTo>
                    <a:pt x="0" y="8"/>
                  </a:lnTo>
                  <a:lnTo>
                    <a:pt x="4" y="0"/>
                  </a:lnTo>
                  <a:lnTo>
                    <a:pt x="11" y="6"/>
                  </a:lnTo>
                  <a:lnTo>
                    <a:pt x="15" y="25"/>
                  </a:lnTo>
                  <a:lnTo>
                    <a:pt x="16" y="47"/>
                  </a:lnTo>
                  <a:lnTo>
                    <a:pt x="19" y="6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16" name="Freeform 290">
              <a:extLst>
                <a:ext uri="{FF2B5EF4-FFF2-40B4-BE49-F238E27FC236}">
                  <a16:creationId xmlns:a16="http://schemas.microsoft.com/office/drawing/2014/main" xmlns="" id="{5D34AC82-7B7E-4E4E-A692-B9FEF593A0EA}"/>
                </a:ext>
              </a:extLst>
            </p:cNvPr>
            <p:cNvSpPr>
              <a:spLocks/>
            </p:cNvSpPr>
            <p:nvPr/>
          </p:nvSpPr>
          <p:spPr bwMode="auto">
            <a:xfrm>
              <a:off x="1818" y="1170"/>
              <a:ext cx="11" cy="34"/>
            </a:xfrm>
            <a:custGeom>
              <a:avLst/>
              <a:gdLst>
                <a:gd name="T0" fmla="*/ 1 w 21"/>
                <a:gd name="T1" fmla="*/ 2 h 70"/>
                <a:gd name="T2" fmla="*/ 1 w 21"/>
                <a:gd name="T3" fmla="*/ 1 h 70"/>
                <a:gd name="T4" fmla="*/ 1 w 21"/>
                <a:gd name="T5" fmla="*/ 0 h 70"/>
                <a:gd name="T6" fmla="*/ 0 w 21"/>
                <a:gd name="T7" fmla="*/ 0 h 70"/>
                <a:gd name="T8" fmla="*/ 1 w 21"/>
                <a:gd name="T9" fmla="*/ 0 h 70"/>
                <a:gd name="T10" fmla="*/ 1 w 21"/>
                <a:gd name="T11" fmla="*/ 0 h 70"/>
                <a:gd name="T12" fmla="*/ 1 w 21"/>
                <a:gd name="T13" fmla="*/ 1 h 70"/>
                <a:gd name="T14" fmla="*/ 1 w 21"/>
                <a:gd name="T15" fmla="*/ 1 h 70"/>
                <a:gd name="T16" fmla="*/ 1 w 21"/>
                <a:gd name="T17" fmla="*/ 2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70">
                  <a:moveTo>
                    <a:pt x="21" y="70"/>
                  </a:moveTo>
                  <a:lnTo>
                    <a:pt x="13" y="53"/>
                  </a:lnTo>
                  <a:lnTo>
                    <a:pt x="5" y="29"/>
                  </a:lnTo>
                  <a:lnTo>
                    <a:pt x="0" y="8"/>
                  </a:lnTo>
                  <a:lnTo>
                    <a:pt x="3" y="0"/>
                  </a:lnTo>
                  <a:lnTo>
                    <a:pt x="11" y="11"/>
                  </a:lnTo>
                  <a:lnTo>
                    <a:pt x="16" y="32"/>
                  </a:lnTo>
                  <a:lnTo>
                    <a:pt x="19" y="55"/>
                  </a:lnTo>
                  <a:lnTo>
                    <a:pt x="21"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17" name="Freeform 291">
              <a:extLst>
                <a:ext uri="{FF2B5EF4-FFF2-40B4-BE49-F238E27FC236}">
                  <a16:creationId xmlns:a16="http://schemas.microsoft.com/office/drawing/2014/main" xmlns="" id="{7D816666-6B0C-4363-958A-C52DF9098683}"/>
                </a:ext>
              </a:extLst>
            </p:cNvPr>
            <p:cNvSpPr>
              <a:spLocks/>
            </p:cNvSpPr>
            <p:nvPr/>
          </p:nvSpPr>
          <p:spPr bwMode="auto">
            <a:xfrm>
              <a:off x="1784" y="1167"/>
              <a:ext cx="18" cy="37"/>
            </a:xfrm>
            <a:custGeom>
              <a:avLst/>
              <a:gdLst>
                <a:gd name="T0" fmla="*/ 1 w 37"/>
                <a:gd name="T1" fmla="*/ 3 h 72"/>
                <a:gd name="T2" fmla="*/ 0 w 37"/>
                <a:gd name="T3" fmla="*/ 3 h 72"/>
                <a:gd name="T4" fmla="*/ 0 w 37"/>
                <a:gd name="T5" fmla="*/ 2 h 72"/>
                <a:gd name="T6" fmla="*/ 0 w 37"/>
                <a:gd name="T7" fmla="*/ 2 h 72"/>
                <a:gd name="T8" fmla="*/ 0 w 37"/>
                <a:gd name="T9" fmla="*/ 2 h 72"/>
                <a:gd name="T10" fmla="*/ 0 w 37"/>
                <a:gd name="T11" fmla="*/ 1 h 72"/>
                <a:gd name="T12" fmla="*/ 0 w 37"/>
                <a:gd name="T13" fmla="*/ 1 h 72"/>
                <a:gd name="T14" fmla="*/ 0 w 37"/>
                <a:gd name="T15" fmla="*/ 1 h 72"/>
                <a:gd name="T16" fmla="*/ 0 w 37"/>
                <a:gd name="T17" fmla="*/ 0 h 72"/>
                <a:gd name="T18" fmla="*/ 0 w 37"/>
                <a:gd name="T19" fmla="*/ 1 h 72"/>
                <a:gd name="T20" fmla="*/ 0 w 37"/>
                <a:gd name="T21" fmla="*/ 1 h 72"/>
                <a:gd name="T22" fmla="*/ 0 w 37"/>
                <a:gd name="T23" fmla="*/ 1 h 72"/>
                <a:gd name="T24" fmla="*/ 0 w 37"/>
                <a:gd name="T25" fmla="*/ 1 h 72"/>
                <a:gd name="T26" fmla="*/ 0 w 37"/>
                <a:gd name="T27" fmla="*/ 2 h 72"/>
                <a:gd name="T28" fmla="*/ 0 w 37"/>
                <a:gd name="T29" fmla="*/ 2 h 72"/>
                <a:gd name="T30" fmla="*/ 1 w 37"/>
                <a:gd name="T31" fmla="*/ 3 h 72"/>
                <a:gd name="T32" fmla="*/ 1 w 37"/>
                <a:gd name="T33" fmla="*/ 3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72">
                  <a:moveTo>
                    <a:pt x="37" y="72"/>
                  </a:moveTo>
                  <a:lnTo>
                    <a:pt x="31" y="65"/>
                  </a:lnTo>
                  <a:lnTo>
                    <a:pt x="24" y="56"/>
                  </a:lnTo>
                  <a:lnTo>
                    <a:pt x="16" y="45"/>
                  </a:lnTo>
                  <a:lnTo>
                    <a:pt x="10" y="33"/>
                  </a:lnTo>
                  <a:lnTo>
                    <a:pt x="4" y="22"/>
                  </a:lnTo>
                  <a:lnTo>
                    <a:pt x="1" y="11"/>
                  </a:lnTo>
                  <a:lnTo>
                    <a:pt x="0" y="3"/>
                  </a:lnTo>
                  <a:lnTo>
                    <a:pt x="2" y="0"/>
                  </a:lnTo>
                  <a:lnTo>
                    <a:pt x="7" y="1"/>
                  </a:lnTo>
                  <a:lnTo>
                    <a:pt x="10" y="8"/>
                  </a:lnTo>
                  <a:lnTo>
                    <a:pt x="15" y="18"/>
                  </a:lnTo>
                  <a:lnTo>
                    <a:pt x="19" y="31"/>
                  </a:lnTo>
                  <a:lnTo>
                    <a:pt x="24" y="45"/>
                  </a:lnTo>
                  <a:lnTo>
                    <a:pt x="28" y="57"/>
                  </a:lnTo>
                  <a:lnTo>
                    <a:pt x="32" y="67"/>
                  </a:lnTo>
                  <a:lnTo>
                    <a:pt x="37" y="7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18" name="Freeform 292">
              <a:extLst>
                <a:ext uri="{FF2B5EF4-FFF2-40B4-BE49-F238E27FC236}">
                  <a16:creationId xmlns:a16="http://schemas.microsoft.com/office/drawing/2014/main" xmlns="" id="{F9368FE4-8706-49C4-871B-15079CD3823E}"/>
                </a:ext>
              </a:extLst>
            </p:cNvPr>
            <p:cNvSpPr>
              <a:spLocks/>
            </p:cNvSpPr>
            <p:nvPr/>
          </p:nvSpPr>
          <p:spPr bwMode="auto">
            <a:xfrm>
              <a:off x="1752" y="1173"/>
              <a:ext cx="21" cy="34"/>
            </a:xfrm>
            <a:custGeom>
              <a:avLst/>
              <a:gdLst>
                <a:gd name="T0" fmla="*/ 1 w 44"/>
                <a:gd name="T1" fmla="*/ 3 h 68"/>
                <a:gd name="T2" fmla="*/ 1 w 44"/>
                <a:gd name="T3" fmla="*/ 2 h 68"/>
                <a:gd name="T4" fmla="*/ 0 w 44"/>
                <a:gd name="T5" fmla="*/ 2 h 68"/>
                <a:gd name="T6" fmla="*/ 0 w 44"/>
                <a:gd name="T7" fmla="*/ 2 h 68"/>
                <a:gd name="T8" fmla="*/ 0 w 44"/>
                <a:gd name="T9" fmla="*/ 2 h 68"/>
                <a:gd name="T10" fmla="*/ 0 w 44"/>
                <a:gd name="T11" fmla="*/ 1 h 68"/>
                <a:gd name="T12" fmla="*/ 0 w 44"/>
                <a:gd name="T13" fmla="*/ 1 h 68"/>
                <a:gd name="T14" fmla="*/ 0 w 44"/>
                <a:gd name="T15" fmla="*/ 1 h 68"/>
                <a:gd name="T16" fmla="*/ 0 w 44"/>
                <a:gd name="T17" fmla="*/ 0 h 68"/>
                <a:gd name="T18" fmla="*/ 0 w 44"/>
                <a:gd name="T19" fmla="*/ 1 h 68"/>
                <a:gd name="T20" fmla="*/ 0 w 44"/>
                <a:gd name="T21" fmla="*/ 1 h 68"/>
                <a:gd name="T22" fmla="*/ 0 w 44"/>
                <a:gd name="T23" fmla="*/ 1 h 68"/>
                <a:gd name="T24" fmla="*/ 0 w 44"/>
                <a:gd name="T25" fmla="*/ 1 h 68"/>
                <a:gd name="T26" fmla="*/ 0 w 44"/>
                <a:gd name="T27" fmla="*/ 2 h 68"/>
                <a:gd name="T28" fmla="*/ 1 w 44"/>
                <a:gd name="T29" fmla="*/ 2 h 68"/>
                <a:gd name="T30" fmla="*/ 1 w 44"/>
                <a:gd name="T31" fmla="*/ 2 h 68"/>
                <a:gd name="T32" fmla="*/ 1 w 44"/>
                <a:gd name="T33" fmla="*/ 3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68">
                  <a:moveTo>
                    <a:pt x="44" y="68"/>
                  </a:moveTo>
                  <a:lnTo>
                    <a:pt x="38" y="63"/>
                  </a:lnTo>
                  <a:lnTo>
                    <a:pt x="31" y="54"/>
                  </a:lnTo>
                  <a:lnTo>
                    <a:pt x="22" y="44"/>
                  </a:lnTo>
                  <a:lnTo>
                    <a:pt x="14" y="33"/>
                  </a:lnTo>
                  <a:lnTo>
                    <a:pt x="7" y="21"/>
                  </a:lnTo>
                  <a:lnTo>
                    <a:pt x="3" y="12"/>
                  </a:lnTo>
                  <a:lnTo>
                    <a:pt x="0" y="5"/>
                  </a:lnTo>
                  <a:lnTo>
                    <a:pt x="3" y="0"/>
                  </a:lnTo>
                  <a:lnTo>
                    <a:pt x="7" y="1"/>
                  </a:lnTo>
                  <a:lnTo>
                    <a:pt x="13" y="7"/>
                  </a:lnTo>
                  <a:lnTo>
                    <a:pt x="19" y="18"/>
                  </a:lnTo>
                  <a:lnTo>
                    <a:pt x="24" y="30"/>
                  </a:lnTo>
                  <a:lnTo>
                    <a:pt x="30" y="43"/>
                  </a:lnTo>
                  <a:lnTo>
                    <a:pt x="36" y="54"/>
                  </a:lnTo>
                  <a:lnTo>
                    <a:pt x="41" y="64"/>
                  </a:lnTo>
                  <a:lnTo>
                    <a:pt x="44"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19" name="Freeform 293">
              <a:extLst>
                <a:ext uri="{FF2B5EF4-FFF2-40B4-BE49-F238E27FC236}">
                  <a16:creationId xmlns:a16="http://schemas.microsoft.com/office/drawing/2014/main" xmlns="" id="{F2AA4C7B-71EB-4C31-8383-3D0502C89DEE}"/>
                </a:ext>
              </a:extLst>
            </p:cNvPr>
            <p:cNvSpPr>
              <a:spLocks/>
            </p:cNvSpPr>
            <p:nvPr/>
          </p:nvSpPr>
          <p:spPr bwMode="auto">
            <a:xfrm>
              <a:off x="1797" y="1171"/>
              <a:ext cx="19" cy="32"/>
            </a:xfrm>
            <a:custGeom>
              <a:avLst/>
              <a:gdLst>
                <a:gd name="T0" fmla="*/ 2 w 37"/>
                <a:gd name="T1" fmla="*/ 3 h 62"/>
                <a:gd name="T2" fmla="*/ 1 w 37"/>
                <a:gd name="T3" fmla="*/ 2 h 62"/>
                <a:gd name="T4" fmla="*/ 1 w 37"/>
                <a:gd name="T5" fmla="*/ 2 h 62"/>
                <a:gd name="T6" fmla="*/ 1 w 37"/>
                <a:gd name="T7" fmla="*/ 2 h 62"/>
                <a:gd name="T8" fmla="*/ 1 w 37"/>
                <a:gd name="T9" fmla="*/ 1 h 62"/>
                <a:gd name="T10" fmla="*/ 1 w 37"/>
                <a:gd name="T11" fmla="*/ 1 h 62"/>
                <a:gd name="T12" fmla="*/ 1 w 37"/>
                <a:gd name="T13" fmla="*/ 1 h 62"/>
                <a:gd name="T14" fmla="*/ 0 w 37"/>
                <a:gd name="T15" fmla="*/ 1 h 62"/>
                <a:gd name="T16" fmla="*/ 1 w 37"/>
                <a:gd name="T17" fmla="*/ 0 h 62"/>
                <a:gd name="T18" fmla="*/ 1 w 37"/>
                <a:gd name="T19" fmla="*/ 1 h 62"/>
                <a:gd name="T20" fmla="*/ 1 w 37"/>
                <a:gd name="T21" fmla="*/ 1 h 62"/>
                <a:gd name="T22" fmla="*/ 1 w 37"/>
                <a:gd name="T23" fmla="*/ 1 h 62"/>
                <a:gd name="T24" fmla="*/ 1 w 37"/>
                <a:gd name="T25" fmla="*/ 1 h 62"/>
                <a:gd name="T26" fmla="*/ 1 w 37"/>
                <a:gd name="T27" fmla="*/ 2 h 62"/>
                <a:gd name="T28" fmla="*/ 1 w 37"/>
                <a:gd name="T29" fmla="*/ 2 h 62"/>
                <a:gd name="T30" fmla="*/ 2 w 37"/>
                <a:gd name="T31" fmla="*/ 2 h 62"/>
                <a:gd name="T32" fmla="*/ 2 w 37"/>
                <a:gd name="T33" fmla="*/ 3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62">
                  <a:moveTo>
                    <a:pt x="37" y="62"/>
                  </a:moveTo>
                  <a:lnTo>
                    <a:pt x="32" y="56"/>
                  </a:lnTo>
                  <a:lnTo>
                    <a:pt x="25" y="48"/>
                  </a:lnTo>
                  <a:lnTo>
                    <a:pt x="19" y="38"/>
                  </a:lnTo>
                  <a:lnTo>
                    <a:pt x="12" y="28"/>
                  </a:lnTo>
                  <a:lnTo>
                    <a:pt x="6" y="18"/>
                  </a:lnTo>
                  <a:lnTo>
                    <a:pt x="1" y="9"/>
                  </a:lnTo>
                  <a:lnTo>
                    <a:pt x="0" y="3"/>
                  </a:lnTo>
                  <a:lnTo>
                    <a:pt x="2" y="0"/>
                  </a:lnTo>
                  <a:lnTo>
                    <a:pt x="8" y="2"/>
                  </a:lnTo>
                  <a:lnTo>
                    <a:pt x="13" y="8"/>
                  </a:lnTo>
                  <a:lnTo>
                    <a:pt x="19" y="17"/>
                  </a:lnTo>
                  <a:lnTo>
                    <a:pt x="23" y="28"/>
                  </a:lnTo>
                  <a:lnTo>
                    <a:pt x="28" y="39"/>
                  </a:lnTo>
                  <a:lnTo>
                    <a:pt x="31" y="49"/>
                  </a:lnTo>
                  <a:lnTo>
                    <a:pt x="35" y="57"/>
                  </a:lnTo>
                  <a:lnTo>
                    <a:pt x="37" y="6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20" name="Freeform 294">
              <a:extLst>
                <a:ext uri="{FF2B5EF4-FFF2-40B4-BE49-F238E27FC236}">
                  <a16:creationId xmlns:a16="http://schemas.microsoft.com/office/drawing/2014/main" xmlns="" id="{A1DE88D4-8358-4B0C-AE7F-D08320EC571A}"/>
                </a:ext>
              </a:extLst>
            </p:cNvPr>
            <p:cNvSpPr>
              <a:spLocks/>
            </p:cNvSpPr>
            <p:nvPr/>
          </p:nvSpPr>
          <p:spPr bwMode="auto">
            <a:xfrm>
              <a:off x="1786" y="1200"/>
              <a:ext cx="28" cy="45"/>
            </a:xfrm>
            <a:custGeom>
              <a:avLst/>
              <a:gdLst>
                <a:gd name="T0" fmla="*/ 0 w 58"/>
                <a:gd name="T1" fmla="*/ 3 h 90"/>
                <a:gd name="T2" fmla="*/ 0 w 58"/>
                <a:gd name="T3" fmla="*/ 3 h 90"/>
                <a:gd name="T4" fmla="*/ 0 w 58"/>
                <a:gd name="T5" fmla="*/ 3 h 90"/>
                <a:gd name="T6" fmla="*/ 0 w 58"/>
                <a:gd name="T7" fmla="*/ 2 h 90"/>
                <a:gd name="T8" fmla="*/ 0 w 58"/>
                <a:gd name="T9" fmla="*/ 2 h 90"/>
                <a:gd name="T10" fmla="*/ 0 w 58"/>
                <a:gd name="T11" fmla="*/ 1 h 90"/>
                <a:gd name="T12" fmla="*/ 1 w 58"/>
                <a:gd name="T13" fmla="*/ 1 h 90"/>
                <a:gd name="T14" fmla="*/ 1 w 58"/>
                <a:gd name="T15" fmla="*/ 1 h 90"/>
                <a:gd name="T16" fmla="*/ 1 w 58"/>
                <a:gd name="T17" fmla="*/ 0 h 90"/>
                <a:gd name="T18" fmla="*/ 1 w 58"/>
                <a:gd name="T19" fmla="*/ 1 h 90"/>
                <a:gd name="T20" fmla="*/ 1 w 58"/>
                <a:gd name="T21" fmla="*/ 1 h 90"/>
                <a:gd name="T22" fmla="*/ 1 w 58"/>
                <a:gd name="T23" fmla="*/ 2 h 90"/>
                <a:gd name="T24" fmla="*/ 0 w 58"/>
                <a:gd name="T25" fmla="*/ 2 h 90"/>
                <a:gd name="T26" fmla="*/ 0 w 58"/>
                <a:gd name="T27" fmla="*/ 3 h 90"/>
                <a:gd name="T28" fmla="*/ 0 w 58"/>
                <a:gd name="T29" fmla="*/ 3 h 90"/>
                <a:gd name="T30" fmla="*/ 0 w 58"/>
                <a:gd name="T31" fmla="*/ 3 h 90"/>
                <a:gd name="T32" fmla="*/ 0 w 58"/>
                <a:gd name="T33" fmla="*/ 3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90">
                  <a:moveTo>
                    <a:pt x="1" y="90"/>
                  </a:moveTo>
                  <a:lnTo>
                    <a:pt x="0" y="86"/>
                  </a:lnTo>
                  <a:lnTo>
                    <a:pt x="4" y="75"/>
                  </a:lnTo>
                  <a:lnTo>
                    <a:pt x="9" y="62"/>
                  </a:lnTo>
                  <a:lnTo>
                    <a:pt x="17" y="47"/>
                  </a:lnTo>
                  <a:lnTo>
                    <a:pt x="27" y="32"/>
                  </a:lnTo>
                  <a:lnTo>
                    <a:pt x="38" y="18"/>
                  </a:lnTo>
                  <a:lnTo>
                    <a:pt x="48" y="6"/>
                  </a:lnTo>
                  <a:lnTo>
                    <a:pt x="58" y="0"/>
                  </a:lnTo>
                  <a:lnTo>
                    <a:pt x="54" y="7"/>
                  </a:lnTo>
                  <a:lnTo>
                    <a:pt x="47" y="19"/>
                  </a:lnTo>
                  <a:lnTo>
                    <a:pt x="39" y="34"/>
                  </a:lnTo>
                  <a:lnTo>
                    <a:pt x="30" y="50"/>
                  </a:lnTo>
                  <a:lnTo>
                    <a:pt x="21" y="66"/>
                  </a:lnTo>
                  <a:lnTo>
                    <a:pt x="12" y="79"/>
                  </a:lnTo>
                  <a:lnTo>
                    <a:pt x="6" y="88"/>
                  </a:lnTo>
                  <a:lnTo>
                    <a:pt x="1" y="9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21" name="Freeform 295">
              <a:extLst>
                <a:ext uri="{FF2B5EF4-FFF2-40B4-BE49-F238E27FC236}">
                  <a16:creationId xmlns:a16="http://schemas.microsoft.com/office/drawing/2014/main" xmlns="" id="{E95CAA26-6F4F-46BB-B327-B480CB5527D7}"/>
                </a:ext>
              </a:extLst>
            </p:cNvPr>
            <p:cNvSpPr>
              <a:spLocks/>
            </p:cNvSpPr>
            <p:nvPr/>
          </p:nvSpPr>
          <p:spPr bwMode="auto">
            <a:xfrm>
              <a:off x="1767" y="1202"/>
              <a:ext cx="24" cy="35"/>
            </a:xfrm>
            <a:custGeom>
              <a:avLst/>
              <a:gdLst>
                <a:gd name="T0" fmla="*/ 0 w 48"/>
                <a:gd name="T1" fmla="*/ 3 h 70"/>
                <a:gd name="T2" fmla="*/ 0 w 48"/>
                <a:gd name="T3" fmla="*/ 3 h 70"/>
                <a:gd name="T4" fmla="*/ 1 w 48"/>
                <a:gd name="T5" fmla="*/ 2 h 70"/>
                <a:gd name="T6" fmla="*/ 1 w 48"/>
                <a:gd name="T7" fmla="*/ 2 h 70"/>
                <a:gd name="T8" fmla="*/ 1 w 48"/>
                <a:gd name="T9" fmla="*/ 2 h 70"/>
                <a:gd name="T10" fmla="*/ 1 w 48"/>
                <a:gd name="T11" fmla="*/ 1 h 70"/>
                <a:gd name="T12" fmla="*/ 1 w 48"/>
                <a:gd name="T13" fmla="*/ 1 h 70"/>
                <a:gd name="T14" fmla="*/ 2 w 48"/>
                <a:gd name="T15" fmla="*/ 1 h 70"/>
                <a:gd name="T16" fmla="*/ 2 w 48"/>
                <a:gd name="T17" fmla="*/ 0 h 70"/>
                <a:gd name="T18" fmla="*/ 2 w 48"/>
                <a:gd name="T19" fmla="*/ 1 h 70"/>
                <a:gd name="T20" fmla="*/ 2 w 48"/>
                <a:gd name="T21" fmla="*/ 1 h 70"/>
                <a:gd name="T22" fmla="*/ 1 w 48"/>
                <a:gd name="T23" fmla="*/ 1 h 70"/>
                <a:gd name="T24" fmla="*/ 1 w 48"/>
                <a:gd name="T25" fmla="*/ 2 h 70"/>
                <a:gd name="T26" fmla="*/ 1 w 48"/>
                <a:gd name="T27" fmla="*/ 2 h 70"/>
                <a:gd name="T28" fmla="*/ 1 w 48"/>
                <a:gd name="T29" fmla="*/ 2 h 70"/>
                <a:gd name="T30" fmla="*/ 1 w 48"/>
                <a:gd name="T31" fmla="*/ 3 h 70"/>
                <a:gd name="T32" fmla="*/ 0 w 48"/>
                <a:gd name="T33" fmla="*/ 3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70">
                  <a:moveTo>
                    <a:pt x="0" y="70"/>
                  </a:moveTo>
                  <a:lnTo>
                    <a:pt x="0" y="67"/>
                  </a:lnTo>
                  <a:lnTo>
                    <a:pt x="2" y="60"/>
                  </a:lnTo>
                  <a:lnTo>
                    <a:pt x="6" y="49"/>
                  </a:lnTo>
                  <a:lnTo>
                    <a:pt x="13" y="38"/>
                  </a:lnTo>
                  <a:lnTo>
                    <a:pt x="20" y="26"/>
                  </a:lnTo>
                  <a:lnTo>
                    <a:pt x="29" y="15"/>
                  </a:lnTo>
                  <a:lnTo>
                    <a:pt x="38" y="6"/>
                  </a:lnTo>
                  <a:lnTo>
                    <a:pt x="48" y="0"/>
                  </a:lnTo>
                  <a:lnTo>
                    <a:pt x="43" y="8"/>
                  </a:lnTo>
                  <a:lnTo>
                    <a:pt x="37" y="18"/>
                  </a:lnTo>
                  <a:lnTo>
                    <a:pt x="29" y="30"/>
                  </a:lnTo>
                  <a:lnTo>
                    <a:pt x="22" y="43"/>
                  </a:lnTo>
                  <a:lnTo>
                    <a:pt x="15" y="54"/>
                  </a:lnTo>
                  <a:lnTo>
                    <a:pt x="8" y="63"/>
                  </a:lnTo>
                  <a:lnTo>
                    <a:pt x="4" y="69"/>
                  </a:lnTo>
                  <a:lnTo>
                    <a:pt x="0"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22" name="Freeform 296">
              <a:extLst>
                <a:ext uri="{FF2B5EF4-FFF2-40B4-BE49-F238E27FC236}">
                  <a16:creationId xmlns:a16="http://schemas.microsoft.com/office/drawing/2014/main" xmlns="" id="{53E32DE6-203A-47BA-8D0A-7DCD33EC8857}"/>
                </a:ext>
              </a:extLst>
            </p:cNvPr>
            <p:cNvSpPr>
              <a:spLocks/>
            </p:cNvSpPr>
            <p:nvPr/>
          </p:nvSpPr>
          <p:spPr bwMode="auto">
            <a:xfrm>
              <a:off x="1766" y="1171"/>
              <a:ext cx="22" cy="34"/>
            </a:xfrm>
            <a:custGeom>
              <a:avLst/>
              <a:gdLst>
                <a:gd name="T0" fmla="*/ 2 w 44"/>
                <a:gd name="T1" fmla="*/ 3 h 68"/>
                <a:gd name="T2" fmla="*/ 2 w 44"/>
                <a:gd name="T3" fmla="*/ 2 h 68"/>
                <a:gd name="T4" fmla="*/ 1 w 44"/>
                <a:gd name="T5" fmla="*/ 2 h 68"/>
                <a:gd name="T6" fmla="*/ 1 w 44"/>
                <a:gd name="T7" fmla="*/ 2 h 68"/>
                <a:gd name="T8" fmla="*/ 1 w 44"/>
                <a:gd name="T9" fmla="*/ 1 h 68"/>
                <a:gd name="T10" fmla="*/ 1 w 44"/>
                <a:gd name="T11" fmla="*/ 1 h 68"/>
                <a:gd name="T12" fmla="*/ 1 w 44"/>
                <a:gd name="T13" fmla="*/ 1 h 68"/>
                <a:gd name="T14" fmla="*/ 0 w 44"/>
                <a:gd name="T15" fmla="*/ 1 h 68"/>
                <a:gd name="T16" fmla="*/ 1 w 44"/>
                <a:gd name="T17" fmla="*/ 0 h 68"/>
                <a:gd name="T18" fmla="*/ 1 w 44"/>
                <a:gd name="T19" fmla="*/ 1 h 68"/>
                <a:gd name="T20" fmla="*/ 1 w 44"/>
                <a:gd name="T21" fmla="*/ 1 h 68"/>
                <a:gd name="T22" fmla="*/ 1 w 44"/>
                <a:gd name="T23" fmla="*/ 1 h 68"/>
                <a:gd name="T24" fmla="*/ 1 w 44"/>
                <a:gd name="T25" fmla="*/ 1 h 68"/>
                <a:gd name="T26" fmla="*/ 1 w 44"/>
                <a:gd name="T27" fmla="*/ 2 h 68"/>
                <a:gd name="T28" fmla="*/ 2 w 44"/>
                <a:gd name="T29" fmla="*/ 2 h 68"/>
                <a:gd name="T30" fmla="*/ 2 w 44"/>
                <a:gd name="T31" fmla="*/ 2 h 68"/>
                <a:gd name="T32" fmla="*/ 2 w 44"/>
                <a:gd name="T33" fmla="*/ 3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68">
                  <a:moveTo>
                    <a:pt x="44" y="68"/>
                  </a:moveTo>
                  <a:lnTo>
                    <a:pt x="38" y="62"/>
                  </a:lnTo>
                  <a:lnTo>
                    <a:pt x="31" y="54"/>
                  </a:lnTo>
                  <a:lnTo>
                    <a:pt x="23" y="42"/>
                  </a:lnTo>
                  <a:lnTo>
                    <a:pt x="15" y="32"/>
                  </a:lnTo>
                  <a:lnTo>
                    <a:pt x="7" y="20"/>
                  </a:lnTo>
                  <a:lnTo>
                    <a:pt x="2" y="11"/>
                  </a:lnTo>
                  <a:lnTo>
                    <a:pt x="0" y="3"/>
                  </a:lnTo>
                  <a:lnTo>
                    <a:pt x="2" y="0"/>
                  </a:lnTo>
                  <a:lnTo>
                    <a:pt x="7" y="1"/>
                  </a:lnTo>
                  <a:lnTo>
                    <a:pt x="13" y="7"/>
                  </a:lnTo>
                  <a:lnTo>
                    <a:pt x="18" y="17"/>
                  </a:lnTo>
                  <a:lnTo>
                    <a:pt x="25" y="30"/>
                  </a:lnTo>
                  <a:lnTo>
                    <a:pt x="31" y="42"/>
                  </a:lnTo>
                  <a:lnTo>
                    <a:pt x="36" y="54"/>
                  </a:lnTo>
                  <a:lnTo>
                    <a:pt x="40" y="63"/>
                  </a:lnTo>
                  <a:lnTo>
                    <a:pt x="44"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23" name="Freeform 297">
              <a:extLst>
                <a:ext uri="{FF2B5EF4-FFF2-40B4-BE49-F238E27FC236}">
                  <a16:creationId xmlns:a16="http://schemas.microsoft.com/office/drawing/2014/main" xmlns="" id="{97074F16-7D02-4E36-8910-893A795F4B81}"/>
                </a:ext>
              </a:extLst>
            </p:cNvPr>
            <p:cNvSpPr>
              <a:spLocks/>
            </p:cNvSpPr>
            <p:nvPr/>
          </p:nvSpPr>
          <p:spPr bwMode="auto">
            <a:xfrm>
              <a:off x="2654" y="677"/>
              <a:ext cx="86" cy="89"/>
            </a:xfrm>
            <a:custGeom>
              <a:avLst/>
              <a:gdLst>
                <a:gd name="T0" fmla="*/ 0 w 173"/>
                <a:gd name="T1" fmla="*/ 2 h 178"/>
                <a:gd name="T2" fmla="*/ 0 w 173"/>
                <a:gd name="T3" fmla="*/ 2 h 178"/>
                <a:gd name="T4" fmla="*/ 0 w 173"/>
                <a:gd name="T5" fmla="*/ 3 h 178"/>
                <a:gd name="T6" fmla="*/ 1 w 173"/>
                <a:gd name="T7" fmla="*/ 3 h 178"/>
                <a:gd name="T8" fmla="*/ 1 w 173"/>
                <a:gd name="T9" fmla="*/ 3 h 178"/>
                <a:gd name="T10" fmla="*/ 1 w 173"/>
                <a:gd name="T11" fmla="*/ 4 h 178"/>
                <a:gd name="T12" fmla="*/ 1 w 173"/>
                <a:gd name="T13" fmla="*/ 4 h 178"/>
                <a:gd name="T14" fmla="*/ 1 w 173"/>
                <a:gd name="T15" fmla="*/ 4 h 178"/>
                <a:gd name="T16" fmla="*/ 0 w 173"/>
                <a:gd name="T17" fmla="*/ 3 h 178"/>
                <a:gd name="T18" fmla="*/ 0 w 173"/>
                <a:gd name="T19" fmla="*/ 3 h 178"/>
                <a:gd name="T20" fmla="*/ 0 w 173"/>
                <a:gd name="T21" fmla="*/ 4 h 178"/>
                <a:gd name="T22" fmla="*/ 0 w 173"/>
                <a:gd name="T23" fmla="*/ 5 h 178"/>
                <a:gd name="T24" fmla="*/ 0 w 173"/>
                <a:gd name="T25" fmla="*/ 5 h 178"/>
                <a:gd name="T26" fmla="*/ 0 w 173"/>
                <a:gd name="T27" fmla="*/ 5 h 178"/>
                <a:gd name="T28" fmla="*/ 1 w 173"/>
                <a:gd name="T29" fmla="*/ 5 h 178"/>
                <a:gd name="T30" fmla="*/ 1 w 173"/>
                <a:gd name="T31" fmla="*/ 5 h 178"/>
                <a:gd name="T32" fmla="*/ 1 w 173"/>
                <a:gd name="T33" fmla="*/ 5 h 178"/>
                <a:gd name="T34" fmla="*/ 1 w 173"/>
                <a:gd name="T35" fmla="*/ 6 h 178"/>
                <a:gd name="T36" fmla="*/ 1 w 173"/>
                <a:gd name="T37" fmla="*/ 6 h 178"/>
                <a:gd name="T38" fmla="*/ 2 w 173"/>
                <a:gd name="T39" fmla="*/ 6 h 178"/>
                <a:gd name="T40" fmla="*/ 2 w 173"/>
                <a:gd name="T41" fmla="*/ 5 h 178"/>
                <a:gd name="T42" fmla="*/ 2 w 173"/>
                <a:gd name="T43" fmla="*/ 5 h 178"/>
                <a:gd name="T44" fmla="*/ 2 w 173"/>
                <a:gd name="T45" fmla="*/ 4 h 178"/>
                <a:gd name="T46" fmla="*/ 2 w 173"/>
                <a:gd name="T47" fmla="*/ 5 h 178"/>
                <a:gd name="T48" fmla="*/ 2 w 173"/>
                <a:gd name="T49" fmla="*/ 5 h 178"/>
                <a:gd name="T50" fmla="*/ 3 w 173"/>
                <a:gd name="T51" fmla="*/ 5 h 178"/>
                <a:gd name="T52" fmla="*/ 4 w 173"/>
                <a:gd name="T53" fmla="*/ 5 h 178"/>
                <a:gd name="T54" fmla="*/ 4 w 173"/>
                <a:gd name="T55" fmla="*/ 5 h 178"/>
                <a:gd name="T56" fmla="*/ 5 w 173"/>
                <a:gd name="T57" fmla="*/ 5 h 178"/>
                <a:gd name="T58" fmla="*/ 4 w 173"/>
                <a:gd name="T59" fmla="*/ 4 h 178"/>
                <a:gd name="T60" fmla="*/ 4 w 173"/>
                <a:gd name="T61" fmla="*/ 4 h 178"/>
                <a:gd name="T62" fmla="*/ 3 w 173"/>
                <a:gd name="T63" fmla="*/ 4 h 178"/>
                <a:gd name="T64" fmla="*/ 3 w 173"/>
                <a:gd name="T65" fmla="*/ 3 h 178"/>
                <a:gd name="T66" fmla="*/ 4 w 173"/>
                <a:gd name="T67" fmla="*/ 3 h 178"/>
                <a:gd name="T68" fmla="*/ 5 w 173"/>
                <a:gd name="T69" fmla="*/ 3 h 178"/>
                <a:gd name="T70" fmla="*/ 5 w 173"/>
                <a:gd name="T71" fmla="*/ 2 h 178"/>
                <a:gd name="T72" fmla="*/ 4 w 173"/>
                <a:gd name="T73" fmla="*/ 2 h 178"/>
                <a:gd name="T74" fmla="*/ 4 w 173"/>
                <a:gd name="T75" fmla="*/ 2 h 178"/>
                <a:gd name="T76" fmla="*/ 4 w 173"/>
                <a:gd name="T77" fmla="*/ 2 h 178"/>
                <a:gd name="T78" fmla="*/ 3 w 173"/>
                <a:gd name="T79" fmla="*/ 3 h 178"/>
                <a:gd name="T80" fmla="*/ 3 w 173"/>
                <a:gd name="T81" fmla="*/ 3 h 178"/>
                <a:gd name="T82" fmla="*/ 3 w 173"/>
                <a:gd name="T83" fmla="*/ 3 h 178"/>
                <a:gd name="T84" fmla="*/ 3 w 173"/>
                <a:gd name="T85" fmla="*/ 2 h 178"/>
                <a:gd name="T86" fmla="*/ 3 w 173"/>
                <a:gd name="T87" fmla="*/ 1 h 178"/>
                <a:gd name="T88" fmla="*/ 3 w 173"/>
                <a:gd name="T89" fmla="*/ 1 h 178"/>
                <a:gd name="T90" fmla="*/ 2 w 173"/>
                <a:gd name="T91" fmla="*/ 1 h 178"/>
                <a:gd name="T92" fmla="*/ 2 w 173"/>
                <a:gd name="T93" fmla="*/ 1 h 178"/>
                <a:gd name="T94" fmla="*/ 2 w 173"/>
                <a:gd name="T95" fmla="*/ 1 h 178"/>
                <a:gd name="T96" fmla="*/ 2 w 173"/>
                <a:gd name="T97" fmla="*/ 2 h 178"/>
                <a:gd name="T98" fmla="*/ 2 w 173"/>
                <a:gd name="T99" fmla="*/ 2 h 178"/>
                <a:gd name="T100" fmla="*/ 2 w 173"/>
                <a:gd name="T101" fmla="*/ 3 h 178"/>
                <a:gd name="T102" fmla="*/ 2 w 173"/>
                <a:gd name="T103" fmla="*/ 3 h 178"/>
                <a:gd name="T104" fmla="*/ 1 w 173"/>
                <a:gd name="T105" fmla="*/ 2 h 17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73" h="178">
                  <a:moveTo>
                    <a:pt x="43" y="39"/>
                  </a:moveTo>
                  <a:lnTo>
                    <a:pt x="37" y="41"/>
                  </a:lnTo>
                  <a:lnTo>
                    <a:pt x="31" y="43"/>
                  </a:lnTo>
                  <a:lnTo>
                    <a:pt x="25" y="46"/>
                  </a:lnTo>
                  <a:lnTo>
                    <a:pt x="20" y="52"/>
                  </a:lnTo>
                  <a:lnTo>
                    <a:pt x="16" y="58"/>
                  </a:lnTo>
                  <a:lnTo>
                    <a:pt x="15" y="65"/>
                  </a:lnTo>
                  <a:lnTo>
                    <a:pt x="16" y="74"/>
                  </a:lnTo>
                  <a:lnTo>
                    <a:pt x="22" y="83"/>
                  </a:lnTo>
                  <a:lnTo>
                    <a:pt x="28" y="87"/>
                  </a:lnTo>
                  <a:lnTo>
                    <a:pt x="34" y="87"/>
                  </a:lnTo>
                  <a:lnTo>
                    <a:pt x="40" y="85"/>
                  </a:lnTo>
                  <a:lnTo>
                    <a:pt x="43" y="83"/>
                  </a:lnTo>
                  <a:lnTo>
                    <a:pt x="48" y="88"/>
                  </a:lnTo>
                  <a:lnTo>
                    <a:pt x="52" y="91"/>
                  </a:lnTo>
                  <a:lnTo>
                    <a:pt x="56" y="95"/>
                  </a:lnTo>
                  <a:lnTo>
                    <a:pt x="59" y="99"/>
                  </a:lnTo>
                  <a:lnTo>
                    <a:pt x="61" y="103"/>
                  </a:lnTo>
                  <a:lnTo>
                    <a:pt x="61" y="104"/>
                  </a:lnTo>
                  <a:lnTo>
                    <a:pt x="58" y="104"/>
                  </a:lnTo>
                  <a:lnTo>
                    <a:pt x="52" y="103"/>
                  </a:lnTo>
                  <a:lnTo>
                    <a:pt x="46" y="102"/>
                  </a:lnTo>
                  <a:lnTo>
                    <a:pt x="42" y="102"/>
                  </a:lnTo>
                  <a:lnTo>
                    <a:pt x="38" y="100"/>
                  </a:lnTo>
                  <a:lnTo>
                    <a:pt x="37" y="98"/>
                  </a:lnTo>
                  <a:lnTo>
                    <a:pt x="35" y="95"/>
                  </a:lnTo>
                  <a:lnTo>
                    <a:pt x="30" y="91"/>
                  </a:lnTo>
                  <a:lnTo>
                    <a:pt x="25" y="90"/>
                  </a:lnTo>
                  <a:lnTo>
                    <a:pt x="16" y="91"/>
                  </a:lnTo>
                  <a:lnTo>
                    <a:pt x="8" y="95"/>
                  </a:lnTo>
                  <a:lnTo>
                    <a:pt x="4" y="100"/>
                  </a:lnTo>
                  <a:lnTo>
                    <a:pt x="0" y="109"/>
                  </a:lnTo>
                  <a:lnTo>
                    <a:pt x="0" y="118"/>
                  </a:lnTo>
                  <a:lnTo>
                    <a:pt x="2" y="124"/>
                  </a:lnTo>
                  <a:lnTo>
                    <a:pt x="3" y="127"/>
                  </a:lnTo>
                  <a:lnTo>
                    <a:pt x="5" y="130"/>
                  </a:lnTo>
                  <a:lnTo>
                    <a:pt x="6" y="133"/>
                  </a:lnTo>
                  <a:lnTo>
                    <a:pt x="10" y="135"/>
                  </a:lnTo>
                  <a:lnTo>
                    <a:pt x="15" y="137"/>
                  </a:lnTo>
                  <a:lnTo>
                    <a:pt x="20" y="138"/>
                  </a:lnTo>
                  <a:lnTo>
                    <a:pt x="26" y="138"/>
                  </a:lnTo>
                  <a:lnTo>
                    <a:pt x="31" y="137"/>
                  </a:lnTo>
                  <a:lnTo>
                    <a:pt x="36" y="136"/>
                  </a:lnTo>
                  <a:lnTo>
                    <a:pt x="40" y="134"/>
                  </a:lnTo>
                  <a:lnTo>
                    <a:pt x="42" y="132"/>
                  </a:lnTo>
                  <a:lnTo>
                    <a:pt x="45" y="128"/>
                  </a:lnTo>
                  <a:lnTo>
                    <a:pt x="51" y="127"/>
                  </a:lnTo>
                  <a:lnTo>
                    <a:pt x="56" y="129"/>
                  </a:lnTo>
                  <a:lnTo>
                    <a:pt x="59" y="130"/>
                  </a:lnTo>
                  <a:lnTo>
                    <a:pt x="50" y="138"/>
                  </a:lnTo>
                  <a:lnTo>
                    <a:pt x="42" y="150"/>
                  </a:lnTo>
                  <a:lnTo>
                    <a:pt x="38" y="163"/>
                  </a:lnTo>
                  <a:lnTo>
                    <a:pt x="42" y="172"/>
                  </a:lnTo>
                  <a:lnTo>
                    <a:pt x="45" y="174"/>
                  </a:lnTo>
                  <a:lnTo>
                    <a:pt x="50" y="177"/>
                  </a:lnTo>
                  <a:lnTo>
                    <a:pt x="56" y="178"/>
                  </a:lnTo>
                  <a:lnTo>
                    <a:pt x="60" y="177"/>
                  </a:lnTo>
                  <a:lnTo>
                    <a:pt x="66" y="175"/>
                  </a:lnTo>
                  <a:lnTo>
                    <a:pt x="71" y="174"/>
                  </a:lnTo>
                  <a:lnTo>
                    <a:pt x="74" y="171"/>
                  </a:lnTo>
                  <a:lnTo>
                    <a:pt x="78" y="167"/>
                  </a:lnTo>
                  <a:lnTo>
                    <a:pt x="81" y="159"/>
                  </a:lnTo>
                  <a:lnTo>
                    <a:pt x="81" y="150"/>
                  </a:lnTo>
                  <a:lnTo>
                    <a:pt x="80" y="142"/>
                  </a:lnTo>
                  <a:lnTo>
                    <a:pt x="76" y="135"/>
                  </a:lnTo>
                  <a:lnTo>
                    <a:pt x="74" y="132"/>
                  </a:lnTo>
                  <a:lnTo>
                    <a:pt x="74" y="128"/>
                  </a:lnTo>
                  <a:lnTo>
                    <a:pt x="76" y="126"/>
                  </a:lnTo>
                  <a:lnTo>
                    <a:pt x="79" y="125"/>
                  </a:lnTo>
                  <a:lnTo>
                    <a:pt x="81" y="126"/>
                  </a:lnTo>
                  <a:lnTo>
                    <a:pt x="83" y="128"/>
                  </a:lnTo>
                  <a:lnTo>
                    <a:pt x="84" y="134"/>
                  </a:lnTo>
                  <a:lnTo>
                    <a:pt x="86" y="140"/>
                  </a:lnTo>
                  <a:lnTo>
                    <a:pt x="88" y="145"/>
                  </a:lnTo>
                  <a:lnTo>
                    <a:pt x="92" y="151"/>
                  </a:lnTo>
                  <a:lnTo>
                    <a:pt x="102" y="152"/>
                  </a:lnTo>
                  <a:lnTo>
                    <a:pt x="113" y="145"/>
                  </a:lnTo>
                  <a:lnTo>
                    <a:pt x="118" y="150"/>
                  </a:lnTo>
                  <a:lnTo>
                    <a:pt x="124" y="153"/>
                  </a:lnTo>
                  <a:lnTo>
                    <a:pt x="130" y="156"/>
                  </a:lnTo>
                  <a:lnTo>
                    <a:pt x="139" y="157"/>
                  </a:lnTo>
                  <a:lnTo>
                    <a:pt x="145" y="155"/>
                  </a:lnTo>
                  <a:lnTo>
                    <a:pt x="152" y="151"/>
                  </a:lnTo>
                  <a:lnTo>
                    <a:pt x="158" y="144"/>
                  </a:lnTo>
                  <a:lnTo>
                    <a:pt x="163" y="134"/>
                  </a:lnTo>
                  <a:lnTo>
                    <a:pt x="163" y="133"/>
                  </a:lnTo>
                  <a:lnTo>
                    <a:pt x="163" y="132"/>
                  </a:lnTo>
                  <a:lnTo>
                    <a:pt x="162" y="130"/>
                  </a:lnTo>
                  <a:lnTo>
                    <a:pt x="162" y="129"/>
                  </a:lnTo>
                  <a:lnTo>
                    <a:pt x="159" y="125"/>
                  </a:lnTo>
                  <a:lnTo>
                    <a:pt x="155" y="118"/>
                  </a:lnTo>
                  <a:lnTo>
                    <a:pt x="148" y="113"/>
                  </a:lnTo>
                  <a:lnTo>
                    <a:pt x="136" y="113"/>
                  </a:lnTo>
                  <a:lnTo>
                    <a:pt x="129" y="114"/>
                  </a:lnTo>
                  <a:lnTo>
                    <a:pt x="125" y="112"/>
                  </a:lnTo>
                  <a:lnTo>
                    <a:pt x="120" y="109"/>
                  </a:lnTo>
                  <a:lnTo>
                    <a:pt x="117" y="105"/>
                  </a:lnTo>
                  <a:lnTo>
                    <a:pt x="122" y="99"/>
                  </a:lnTo>
                  <a:lnTo>
                    <a:pt x="127" y="94"/>
                  </a:lnTo>
                  <a:lnTo>
                    <a:pt x="133" y="89"/>
                  </a:lnTo>
                  <a:lnTo>
                    <a:pt x="137" y="84"/>
                  </a:lnTo>
                  <a:lnTo>
                    <a:pt x="149" y="85"/>
                  </a:lnTo>
                  <a:lnTo>
                    <a:pt x="157" y="83"/>
                  </a:lnTo>
                  <a:lnTo>
                    <a:pt x="164" y="80"/>
                  </a:lnTo>
                  <a:lnTo>
                    <a:pt x="170" y="73"/>
                  </a:lnTo>
                  <a:lnTo>
                    <a:pt x="172" y="66"/>
                  </a:lnTo>
                  <a:lnTo>
                    <a:pt x="173" y="59"/>
                  </a:lnTo>
                  <a:lnTo>
                    <a:pt x="171" y="52"/>
                  </a:lnTo>
                  <a:lnTo>
                    <a:pt x="166" y="45"/>
                  </a:lnTo>
                  <a:lnTo>
                    <a:pt x="160" y="41"/>
                  </a:lnTo>
                  <a:lnTo>
                    <a:pt x="151" y="39"/>
                  </a:lnTo>
                  <a:lnTo>
                    <a:pt x="142" y="41"/>
                  </a:lnTo>
                  <a:lnTo>
                    <a:pt x="134" y="44"/>
                  </a:lnTo>
                  <a:lnTo>
                    <a:pt x="129" y="50"/>
                  </a:lnTo>
                  <a:lnTo>
                    <a:pt x="128" y="54"/>
                  </a:lnTo>
                  <a:lnTo>
                    <a:pt x="128" y="59"/>
                  </a:lnTo>
                  <a:lnTo>
                    <a:pt x="129" y="64"/>
                  </a:lnTo>
                  <a:lnTo>
                    <a:pt x="124" y="71"/>
                  </a:lnTo>
                  <a:lnTo>
                    <a:pt x="117" y="76"/>
                  </a:lnTo>
                  <a:lnTo>
                    <a:pt x="111" y="81"/>
                  </a:lnTo>
                  <a:lnTo>
                    <a:pt x="107" y="83"/>
                  </a:lnTo>
                  <a:lnTo>
                    <a:pt x="105" y="81"/>
                  </a:lnTo>
                  <a:lnTo>
                    <a:pt x="103" y="79"/>
                  </a:lnTo>
                  <a:lnTo>
                    <a:pt x="101" y="76"/>
                  </a:lnTo>
                  <a:lnTo>
                    <a:pt x="97" y="75"/>
                  </a:lnTo>
                  <a:lnTo>
                    <a:pt x="101" y="68"/>
                  </a:lnTo>
                  <a:lnTo>
                    <a:pt x="103" y="60"/>
                  </a:lnTo>
                  <a:lnTo>
                    <a:pt x="104" y="53"/>
                  </a:lnTo>
                  <a:lnTo>
                    <a:pt x="105" y="49"/>
                  </a:lnTo>
                  <a:lnTo>
                    <a:pt x="113" y="43"/>
                  </a:lnTo>
                  <a:lnTo>
                    <a:pt x="119" y="35"/>
                  </a:lnTo>
                  <a:lnTo>
                    <a:pt x="122" y="27"/>
                  </a:lnTo>
                  <a:lnTo>
                    <a:pt x="121" y="19"/>
                  </a:lnTo>
                  <a:lnTo>
                    <a:pt x="117" y="11"/>
                  </a:lnTo>
                  <a:lnTo>
                    <a:pt x="111" y="5"/>
                  </a:lnTo>
                  <a:lnTo>
                    <a:pt x="103" y="1"/>
                  </a:lnTo>
                  <a:lnTo>
                    <a:pt x="94" y="0"/>
                  </a:lnTo>
                  <a:lnTo>
                    <a:pt x="89" y="1"/>
                  </a:lnTo>
                  <a:lnTo>
                    <a:pt x="83" y="5"/>
                  </a:lnTo>
                  <a:lnTo>
                    <a:pt x="79" y="8"/>
                  </a:lnTo>
                  <a:lnTo>
                    <a:pt x="74" y="12"/>
                  </a:lnTo>
                  <a:lnTo>
                    <a:pt x="71" y="15"/>
                  </a:lnTo>
                  <a:lnTo>
                    <a:pt x="69" y="19"/>
                  </a:lnTo>
                  <a:lnTo>
                    <a:pt x="68" y="22"/>
                  </a:lnTo>
                  <a:lnTo>
                    <a:pt x="68" y="27"/>
                  </a:lnTo>
                  <a:lnTo>
                    <a:pt x="71" y="34"/>
                  </a:lnTo>
                  <a:lnTo>
                    <a:pt x="74" y="39"/>
                  </a:lnTo>
                  <a:lnTo>
                    <a:pt x="79" y="44"/>
                  </a:lnTo>
                  <a:lnTo>
                    <a:pt x="83" y="46"/>
                  </a:lnTo>
                  <a:lnTo>
                    <a:pt x="84" y="54"/>
                  </a:lnTo>
                  <a:lnTo>
                    <a:pt x="83" y="61"/>
                  </a:lnTo>
                  <a:lnTo>
                    <a:pt x="83" y="67"/>
                  </a:lnTo>
                  <a:lnTo>
                    <a:pt x="83" y="71"/>
                  </a:lnTo>
                  <a:lnTo>
                    <a:pt x="79" y="71"/>
                  </a:lnTo>
                  <a:lnTo>
                    <a:pt x="75" y="72"/>
                  </a:lnTo>
                  <a:lnTo>
                    <a:pt x="73" y="74"/>
                  </a:lnTo>
                  <a:lnTo>
                    <a:pt x="72" y="74"/>
                  </a:lnTo>
                  <a:lnTo>
                    <a:pt x="66" y="67"/>
                  </a:lnTo>
                  <a:lnTo>
                    <a:pt x="63" y="54"/>
                  </a:lnTo>
                  <a:lnTo>
                    <a:pt x="56" y="44"/>
                  </a:lnTo>
                  <a:lnTo>
                    <a:pt x="43" y="39"/>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24" name="Freeform 298">
              <a:extLst>
                <a:ext uri="{FF2B5EF4-FFF2-40B4-BE49-F238E27FC236}">
                  <a16:creationId xmlns:a16="http://schemas.microsoft.com/office/drawing/2014/main" xmlns="" id="{8C1F270C-FD9D-4DCA-A5D9-F69D704EB8B6}"/>
                </a:ext>
              </a:extLst>
            </p:cNvPr>
            <p:cNvSpPr>
              <a:spLocks/>
            </p:cNvSpPr>
            <p:nvPr/>
          </p:nvSpPr>
          <p:spPr bwMode="auto">
            <a:xfrm>
              <a:off x="2593" y="794"/>
              <a:ext cx="89" cy="154"/>
            </a:xfrm>
            <a:custGeom>
              <a:avLst/>
              <a:gdLst>
                <a:gd name="T0" fmla="*/ 5 w 179"/>
                <a:gd name="T1" fmla="*/ 0 h 309"/>
                <a:gd name="T2" fmla="*/ 5 w 179"/>
                <a:gd name="T3" fmla="*/ 0 h 309"/>
                <a:gd name="T4" fmla="*/ 4 w 179"/>
                <a:gd name="T5" fmla="*/ 1 h 309"/>
                <a:gd name="T6" fmla="*/ 3 w 179"/>
                <a:gd name="T7" fmla="*/ 1 h 309"/>
                <a:gd name="T8" fmla="*/ 3 w 179"/>
                <a:gd name="T9" fmla="*/ 1 h 309"/>
                <a:gd name="T10" fmla="*/ 2 w 179"/>
                <a:gd name="T11" fmla="*/ 2 h 309"/>
                <a:gd name="T12" fmla="*/ 2 w 179"/>
                <a:gd name="T13" fmla="*/ 2 h 309"/>
                <a:gd name="T14" fmla="*/ 1 w 179"/>
                <a:gd name="T15" fmla="*/ 2 h 309"/>
                <a:gd name="T16" fmla="*/ 1 w 179"/>
                <a:gd name="T17" fmla="*/ 2 h 309"/>
                <a:gd name="T18" fmla="*/ 1 w 179"/>
                <a:gd name="T19" fmla="*/ 2 h 309"/>
                <a:gd name="T20" fmla="*/ 1 w 179"/>
                <a:gd name="T21" fmla="*/ 2 h 309"/>
                <a:gd name="T22" fmla="*/ 1 w 179"/>
                <a:gd name="T23" fmla="*/ 3 h 309"/>
                <a:gd name="T24" fmla="*/ 0 w 179"/>
                <a:gd name="T25" fmla="*/ 3 h 309"/>
                <a:gd name="T26" fmla="*/ 0 w 179"/>
                <a:gd name="T27" fmla="*/ 3 h 309"/>
                <a:gd name="T28" fmla="*/ 0 w 179"/>
                <a:gd name="T29" fmla="*/ 4 h 309"/>
                <a:gd name="T30" fmla="*/ 0 w 179"/>
                <a:gd name="T31" fmla="*/ 4 h 309"/>
                <a:gd name="T32" fmla="*/ 0 w 179"/>
                <a:gd name="T33" fmla="*/ 4 h 309"/>
                <a:gd name="T34" fmla="*/ 0 w 179"/>
                <a:gd name="T35" fmla="*/ 5 h 309"/>
                <a:gd name="T36" fmla="*/ 0 w 179"/>
                <a:gd name="T37" fmla="*/ 5 h 309"/>
                <a:gd name="T38" fmla="*/ 0 w 179"/>
                <a:gd name="T39" fmla="*/ 6 h 309"/>
                <a:gd name="T40" fmla="*/ 0 w 179"/>
                <a:gd name="T41" fmla="*/ 7 h 309"/>
                <a:gd name="T42" fmla="*/ 0 w 179"/>
                <a:gd name="T43" fmla="*/ 7 h 309"/>
                <a:gd name="T44" fmla="*/ 0 w 179"/>
                <a:gd name="T45" fmla="*/ 7 h 309"/>
                <a:gd name="T46" fmla="*/ 1 w 179"/>
                <a:gd name="T47" fmla="*/ 7 h 309"/>
                <a:gd name="T48" fmla="*/ 1 w 179"/>
                <a:gd name="T49" fmla="*/ 7 h 309"/>
                <a:gd name="T50" fmla="*/ 1 w 179"/>
                <a:gd name="T51" fmla="*/ 8 h 309"/>
                <a:gd name="T52" fmla="*/ 2 w 179"/>
                <a:gd name="T53" fmla="*/ 8 h 309"/>
                <a:gd name="T54" fmla="*/ 2 w 179"/>
                <a:gd name="T55" fmla="*/ 9 h 309"/>
                <a:gd name="T56" fmla="*/ 2 w 179"/>
                <a:gd name="T57" fmla="*/ 9 h 309"/>
                <a:gd name="T58" fmla="*/ 2 w 179"/>
                <a:gd name="T59" fmla="*/ 9 h 309"/>
                <a:gd name="T60" fmla="*/ 3 w 179"/>
                <a:gd name="T61" fmla="*/ 8 h 309"/>
                <a:gd name="T62" fmla="*/ 3 w 179"/>
                <a:gd name="T63" fmla="*/ 8 h 309"/>
                <a:gd name="T64" fmla="*/ 3 w 179"/>
                <a:gd name="T65" fmla="*/ 8 h 309"/>
                <a:gd name="T66" fmla="*/ 3 w 179"/>
                <a:gd name="T67" fmla="*/ 7 h 309"/>
                <a:gd name="T68" fmla="*/ 4 w 179"/>
                <a:gd name="T69" fmla="*/ 7 h 309"/>
                <a:gd name="T70" fmla="*/ 4 w 179"/>
                <a:gd name="T71" fmla="*/ 7 h 309"/>
                <a:gd name="T72" fmla="*/ 5 w 179"/>
                <a:gd name="T73" fmla="*/ 7 h 309"/>
                <a:gd name="T74" fmla="*/ 4 w 179"/>
                <a:gd name="T75" fmla="*/ 7 h 309"/>
                <a:gd name="T76" fmla="*/ 4 w 179"/>
                <a:gd name="T77" fmla="*/ 6 h 309"/>
                <a:gd name="T78" fmla="*/ 4 w 179"/>
                <a:gd name="T79" fmla="*/ 5 h 309"/>
                <a:gd name="T80" fmla="*/ 5 w 179"/>
                <a:gd name="T81" fmla="*/ 5 h 309"/>
                <a:gd name="T82" fmla="*/ 4 w 179"/>
                <a:gd name="T83" fmla="*/ 4 h 309"/>
                <a:gd name="T84" fmla="*/ 4 w 179"/>
                <a:gd name="T85" fmla="*/ 3 h 309"/>
                <a:gd name="T86" fmla="*/ 4 w 179"/>
                <a:gd name="T87" fmla="*/ 2 h 309"/>
                <a:gd name="T88" fmla="*/ 4 w 179"/>
                <a:gd name="T89" fmla="*/ 1 h 309"/>
                <a:gd name="T90" fmla="*/ 5 w 179"/>
                <a:gd name="T91" fmla="*/ 1 h 309"/>
                <a:gd name="T92" fmla="*/ 5 w 179"/>
                <a:gd name="T93" fmla="*/ 0 h 309"/>
                <a:gd name="T94" fmla="*/ 5 w 179"/>
                <a:gd name="T95" fmla="*/ 0 h 309"/>
                <a:gd name="T96" fmla="*/ 5 w 179"/>
                <a:gd name="T97" fmla="*/ 0 h 309"/>
                <a:gd name="T98" fmla="*/ 5 w 179"/>
                <a:gd name="T99" fmla="*/ 0 h 309"/>
                <a:gd name="T100" fmla="*/ 5 w 179"/>
                <a:gd name="T101" fmla="*/ 0 h 309"/>
                <a:gd name="T102" fmla="*/ 5 w 179"/>
                <a:gd name="T103" fmla="*/ 0 h 309"/>
                <a:gd name="T104" fmla="*/ 5 w 179"/>
                <a:gd name="T105" fmla="*/ 0 h 309"/>
                <a:gd name="T106" fmla="*/ 5 w 179"/>
                <a:gd name="T107" fmla="*/ 0 h 30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79" h="309">
                  <a:moveTo>
                    <a:pt x="177" y="0"/>
                  </a:moveTo>
                  <a:lnTo>
                    <a:pt x="162" y="20"/>
                  </a:lnTo>
                  <a:lnTo>
                    <a:pt x="146" y="37"/>
                  </a:lnTo>
                  <a:lnTo>
                    <a:pt x="127" y="51"/>
                  </a:lnTo>
                  <a:lnTo>
                    <a:pt x="109" y="61"/>
                  </a:lnTo>
                  <a:lnTo>
                    <a:pt x="89" y="69"/>
                  </a:lnTo>
                  <a:lnTo>
                    <a:pt x="70" y="75"/>
                  </a:lnTo>
                  <a:lnTo>
                    <a:pt x="51" y="77"/>
                  </a:lnTo>
                  <a:lnTo>
                    <a:pt x="33" y="77"/>
                  </a:lnTo>
                  <a:lnTo>
                    <a:pt x="34" y="84"/>
                  </a:lnTo>
                  <a:lnTo>
                    <a:pt x="34" y="92"/>
                  </a:lnTo>
                  <a:lnTo>
                    <a:pt x="33" y="100"/>
                  </a:lnTo>
                  <a:lnTo>
                    <a:pt x="30" y="110"/>
                  </a:lnTo>
                  <a:lnTo>
                    <a:pt x="26" y="119"/>
                  </a:lnTo>
                  <a:lnTo>
                    <a:pt x="19" y="128"/>
                  </a:lnTo>
                  <a:lnTo>
                    <a:pt x="11" y="135"/>
                  </a:lnTo>
                  <a:lnTo>
                    <a:pt x="0" y="142"/>
                  </a:lnTo>
                  <a:lnTo>
                    <a:pt x="12" y="161"/>
                  </a:lnTo>
                  <a:lnTo>
                    <a:pt x="20" y="187"/>
                  </a:lnTo>
                  <a:lnTo>
                    <a:pt x="21" y="211"/>
                  </a:lnTo>
                  <a:lnTo>
                    <a:pt x="12" y="232"/>
                  </a:lnTo>
                  <a:lnTo>
                    <a:pt x="20" y="235"/>
                  </a:lnTo>
                  <a:lnTo>
                    <a:pt x="29" y="240"/>
                  </a:lnTo>
                  <a:lnTo>
                    <a:pt x="40" y="246"/>
                  </a:lnTo>
                  <a:lnTo>
                    <a:pt x="51" y="252"/>
                  </a:lnTo>
                  <a:lnTo>
                    <a:pt x="61" y="263"/>
                  </a:lnTo>
                  <a:lnTo>
                    <a:pt x="72" y="276"/>
                  </a:lnTo>
                  <a:lnTo>
                    <a:pt x="80" y="290"/>
                  </a:lnTo>
                  <a:lnTo>
                    <a:pt x="86" y="309"/>
                  </a:lnTo>
                  <a:lnTo>
                    <a:pt x="90" y="299"/>
                  </a:lnTo>
                  <a:lnTo>
                    <a:pt x="96" y="286"/>
                  </a:lnTo>
                  <a:lnTo>
                    <a:pt x="104" y="274"/>
                  </a:lnTo>
                  <a:lnTo>
                    <a:pt x="113" y="264"/>
                  </a:lnTo>
                  <a:lnTo>
                    <a:pt x="123" y="254"/>
                  </a:lnTo>
                  <a:lnTo>
                    <a:pt x="134" y="247"/>
                  </a:lnTo>
                  <a:lnTo>
                    <a:pt x="147" y="241"/>
                  </a:lnTo>
                  <a:lnTo>
                    <a:pt x="161" y="239"/>
                  </a:lnTo>
                  <a:lnTo>
                    <a:pt x="154" y="225"/>
                  </a:lnTo>
                  <a:lnTo>
                    <a:pt x="150" y="208"/>
                  </a:lnTo>
                  <a:lnTo>
                    <a:pt x="152" y="188"/>
                  </a:lnTo>
                  <a:lnTo>
                    <a:pt x="165" y="168"/>
                  </a:lnTo>
                  <a:lnTo>
                    <a:pt x="154" y="135"/>
                  </a:lnTo>
                  <a:lnTo>
                    <a:pt x="150" y="103"/>
                  </a:lnTo>
                  <a:lnTo>
                    <a:pt x="151" y="74"/>
                  </a:lnTo>
                  <a:lnTo>
                    <a:pt x="156" y="52"/>
                  </a:lnTo>
                  <a:lnTo>
                    <a:pt x="161" y="39"/>
                  </a:lnTo>
                  <a:lnTo>
                    <a:pt x="166" y="27"/>
                  </a:lnTo>
                  <a:lnTo>
                    <a:pt x="172" y="15"/>
                  </a:lnTo>
                  <a:lnTo>
                    <a:pt x="177" y="9"/>
                  </a:lnTo>
                  <a:lnTo>
                    <a:pt x="179" y="7"/>
                  </a:lnTo>
                  <a:lnTo>
                    <a:pt x="179" y="5"/>
                  </a:lnTo>
                  <a:lnTo>
                    <a:pt x="178" y="4"/>
                  </a:lnTo>
                  <a:lnTo>
                    <a:pt x="177" y="2"/>
                  </a:lnTo>
                  <a:lnTo>
                    <a:pt x="177"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25" name="Freeform 299">
              <a:extLst>
                <a:ext uri="{FF2B5EF4-FFF2-40B4-BE49-F238E27FC236}">
                  <a16:creationId xmlns:a16="http://schemas.microsoft.com/office/drawing/2014/main" xmlns="" id="{6E2913B4-1B08-4185-8D68-6E8B067A019E}"/>
                </a:ext>
              </a:extLst>
            </p:cNvPr>
            <p:cNvSpPr>
              <a:spLocks/>
            </p:cNvSpPr>
            <p:nvPr/>
          </p:nvSpPr>
          <p:spPr bwMode="auto">
            <a:xfrm>
              <a:off x="2820" y="755"/>
              <a:ext cx="167" cy="128"/>
            </a:xfrm>
            <a:custGeom>
              <a:avLst/>
              <a:gdLst>
                <a:gd name="T0" fmla="*/ 5 w 334"/>
                <a:gd name="T1" fmla="*/ 0 h 256"/>
                <a:gd name="T2" fmla="*/ 5 w 334"/>
                <a:gd name="T3" fmla="*/ 1 h 256"/>
                <a:gd name="T4" fmla="*/ 4 w 334"/>
                <a:gd name="T5" fmla="*/ 1 h 256"/>
                <a:gd name="T6" fmla="*/ 4 w 334"/>
                <a:gd name="T7" fmla="*/ 1 h 256"/>
                <a:gd name="T8" fmla="*/ 3 w 334"/>
                <a:gd name="T9" fmla="*/ 1 h 256"/>
                <a:gd name="T10" fmla="*/ 3 w 334"/>
                <a:gd name="T11" fmla="*/ 1 h 256"/>
                <a:gd name="T12" fmla="*/ 2 w 334"/>
                <a:gd name="T13" fmla="*/ 1 h 256"/>
                <a:gd name="T14" fmla="*/ 2 w 334"/>
                <a:gd name="T15" fmla="*/ 2 h 256"/>
                <a:gd name="T16" fmla="*/ 1 w 334"/>
                <a:gd name="T17" fmla="*/ 2 h 256"/>
                <a:gd name="T18" fmla="*/ 1 w 334"/>
                <a:gd name="T19" fmla="*/ 2 h 256"/>
                <a:gd name="T20" fmla="*/ 1 w 334"/>
                <a:gd name="T21" fmla="*/ 2 h 256"/>
                <a:gd name="T22" fmla="*/ 1 w 334"/>
                <a:gd name="T23" fmla="*/ 1 h 256"/>
                <a:gd name="T24" fmla="*/ 0 w 334"/>
                <a:gd name="T25" fmla="*/ 1 h 256"/>
                <a:gd name="T26" fmla="*/ 1 w 334"/>
                <a:gd name="T27" fmla="*/ 2 h 256"/>
                <a:gd name="T28" fmla="*/ 2 w 334"/>
                <a:gd name="T29" fmla="*/ 2 h 256"/>
                <a:gd name="T30" fmla="*/ 2 w 334"/>
                <a:gd name="T31" fmla="*/ 3 h 256"/>
                <a:gd name="T32" fmla="*/ 2 w 334"/>
                <a:gd name="T33" fmla="*/ 4 h 256"/>
                <a:gd name="T34" fmla="*/ 3 w 334"/>
                <a:gd name="T35" fmla="*/ 4 h 256"/>
                <a:gd name="T36" fmla="*/ 3 w 334"/>
                <a:gd name="T37" fmla="*/ 5 h 256"/>
                <a:gd name="T38" fmla="*/ 3 w 334"/>
                <a:gd name="T39" fmla="*/ 6 h 256"/>
                <a:gd name="T40" fmla="*/ 3 w 334"/>
                <a:gd name="T41" fmla="*/ 6 h 256"/>
                <a:gd name="T42" fmla="*/ 4 w 334"/>
                <a:gd name="T43" fmla="*/ 6 h 256"/>
                <a:gd name="T44" fmla="*/ 4 w 334"/>
                <a:gd name="T45" fmla="*/ 7 h 256"/>
                <a:gd name="T46" fmla="*/ 4 w 334"/>
                <a:gd name="T47" fmla="*/ 7 h 256"/>
                <a:gd name="T48" fmla="*/ 5 w 334"/>
                <a:gd name="T49" fmla="*/ 7 h 256"/>
                <a:gd name="T50" fmla="*/ 5 w 334"/>
                <a:gd name="T51" fmla="*/ 7 h 256"/>
                <a:gd name="T52" fmla="*/ 6 w 334"/>
                <a:gd name="T53" fmla="*/ 8 h 256"/>
                <a:gd name="T54" fmla="*/ 6 w 334"/>
                <a:gd name="T55" fmla="*/ 8 h 256"/>
                <a:gd name="T56" fmla="*/ 6 w 334"/>
                <a:gd name="T57" fmla="*/ 8 h 256"/>
                <a:gd name="T58" fmla="*/ 6 w 334"/>
                <a:gd name="T59" fmla="*/ 8 h 256"/>
                <a:gd name="T60" fmla="*/ 7 w 334"/>
                <a:gd name="T61" fmla="*/ 8 h 256"/>
                <a:gd name="T62" fmla="*/ 7 w 334"/>
                <a:gd name="T63" fmla="*/ 8 h 256"/>
                <a:gd name="T64" fmla="*/ 8 w 334"/>
                <a:gd name="T65" fmla="*/ 8 h 256"/>
                <a:gd name="T66" fmla="*/ 9 w 334"/>
                <a:gd name="T67" fmla="*/ 8 h 256"/>
                <a:gd name="T68" fmla="*/ 9 w 334"/>
                <a:gd name="T69" fmla="*/ 8 h 256"/>
                <a:gd name="T70" fmla="*/ 10 w 334"/>
                <a:gd name="T71" fmla="*/ 8 h 256"/>
                <a:gd name="T72" fmla="*/ 11 w 334"/>
                <a:gd name="T73" fmla="*/ 8 h 256"/>
                <a:gd name="T74" fmla="*/ 11 w 334"/>
                <a:gd name="T75" fmla="*/ 8 h 256"/>
                <a:gd name="T76" fmla="*/ 10 w 334"/>
                <a:gd name="T77" fmla="*/ 8 h 256"/>
                <a:gd name="T78" fmla="*/ 10 w 334"/>
                <a:gd name="T79" fmla="*/ 7 h 256"/>
                <a:gd name="T80" fmla="*/ 10 w 334"/>
                <a:gd name="T81" fmla="*/ 7 h 256"/>
                <a:gd name="T82" fmla="*/ 10 w 334"/>
                <a:gd name="T83" fmla="*/ 6 h 256"/>
                <a:gd name="T84" fmla="*/ 10 w 334"/>
                <a:gd name="T85" fmla="*/ 5 h 256"/>
                <a:gd name="T86" fmla="*/ 10 w 334"/>
                <a:gd name="T87" fmla="*/ 5 h 256"/>
                <a:gd name="T88" fmla="*/ 10 w 334"/>
                <a:gd name="T89" fmla="*/ 4 h 256"/>
                <a:gd name="T90" fmla="*/ 10 w 334"/>
                <a:gd name="T91" fmla="*/ 4 h 256"/>
                <a:gd name="T92" fmla="*/ 10 w 334"/>
                <a:gd name="T93" fmla="*/ 4 h 256"/>
                <a:gd name="T94" fmla="*/ 9 w 334"/>
                <a:gd name="T95" fmla="*/ 3 h 256"/>
                <a:gd name="T96" fmla="*/ 9 w 334"/>
                <a:gd name="T97" fmla="*/ 3 h 256"/>
                <a:gd name="T98" fmla="*/ 8 w 334"/>
                <a:gd name="T99" fmla="*/ 3 h 256"/>
                <a:gd name="T100" fmla="*/ 8 w 334"/>
                <a:gd name="T101" fmla="*/ 2 h 256"/>
                <a:gd name="T102" fmla="*/ 8 w 334"/>
                <a:gd name="T103" fmla="*/ 2 h 256"/>
                <a:gd name="T104" fmla="*/ 8 w 334"/>
                <a:gd name="T105" fmla="*/ 1 h 256"/>
                <a:gd name="T106" fmla="*/ 7 w 334"/>
                <a:gd name="T107" fmla="*/ 1 h 256"/>
                <a:gd name="T108" fmla="*/ 7 w 334"/>
                <a:gd name="T109" fmla="*/ 1 h 256"/>
                <a:gd name="T110" fmla="*/ 7 w 334"/>
                <a:gd name="T111" fmla="*/ 1 h 256"/>
                <a:gd name="T112" fmla="*/ 7 w 334"/>
                <a:gd name="T113" fmla="*/ 1 h 256"/>
                <a:gd name="T114" fmla="*/ 6 w 334"/>
                <a:gd name="T115" fmla="*/ 1 h 256"/>
                <a:gd name="T116" fmla="*/ 6 w 334"/>
                <a:gd name="T117" fmla="*/ 1 h 256"/>
                <a:gd name="T118" fmla="*/ 6 w 334"/>
                <a:gd name="T119" fmla="*/ 1 h 256"/>
                <a:gd name="T120" fmla="*/ 5 w 334"/>
                <a:gd name="T121" fmla="*/ 0 h 25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34" h="256">
                  <a:moveTo>
                    <a:pt x="152" y="0"/>
                  </a:moveTo>
                  <a:lnTo>
                    <a:pt x="141" y="3"/>
                  </a:lnTo>
                  <a:lnTo>
                    <a:pt x="126" y="9"/>
                  </a:lnTo>
                  <a:lnTo>
                    <a:pt x="108" y="15"/>
                  </a:lnTo>
                  <a:lnTo>
                    <a:pt x="91" y="21"/>
                  </a:lnTo>
                  <a:lnTo>
                    <a:pt x="71" y="26"/>
                  </a:lnTo>
                  <a:lnTo>
                    <a:pt x="54" y="31"/>
                  </a:lnTo>
                  <a:lnTo>
                    <a:pt x="37" y="34"/>
                  </a:lnTo>
                  <a:lnTo>
                    <a:pt x="22" y="35"/>
                  </a:lnTo>
                  <a:lnTo>
                    <a:pt x="15" y="34"/>
                  </a:lnTo>
                  <a:lnTo>
                    <a:pt x="9" y="33"/>
                  </a:lnTo>
                  <a:lnTo>
                    <a:pt x="4" y="32"/>
                  </a:lnTo>
                  <a:lnTo>
                    <a:pt x="0" y="32"/>
                  </a:lnTo>
                  <a:lnTo>
                    <a:pt x="17" y="44"/>
                  </a:lnTo>
                  <a:lnTo>
                    <a:pt x="35" y="59"/>
                  </a:lnTo>
                  <a:lnTo>
                    <a:pt x="48" y="76"/>
                  </a:lnTo>
                  <a:lnTo>
                    <a:pt x="62" y="97"/>
                  </a:lnTo>
                  <a:lnTo>
                    <a:pt x="73" y="118"/>
                  </a:lnTo>
                  <a:lnTo>
                    <a:pt x="82" y="141"/>
                  </a:lnTo>
                  <a:lnTo>
                    <a:pt x="89" y="167"/>
                  </a:lnTo>
                  <a:lnTo>
                    <a:pt x="93" y="191"/>
                  </a:lnTo>
                  <a:lnTo>
                    <a:pt x="101" y="191"/>
                  </a:lnTo>
                  <a:lnTo>
                    <a:pt x="113" y="195"/>
                  </a:lnTo>
                  <a:lnTo>
                    <a:pt x="124" y="199"/>
                  </a:lnTo>
                  <a:lnTo>
                    <a:pt x="138" y="207"/>
                  </a:lnTo>
                  <a:lnTo>
                    <a:pt x="151" y="216"/>
                  </a:lnTo>
                  <a:lnTo>
                    <a:pt x="162" y="228"/>
                  </a:lnTo>
                  <a:lnTo>
                    <a:pt x="173" y="241"/>
                  </a:lnTo>
                  <a:lnTo>
                    <a:pt x="181" y="256"/>
                  </a:lnTo>
                  <a:lnTo>
                    <a:pt x="191" y="248"/>
                  </a:lnTo>
                  <a:lnTo>
                    <a:pt x="204" y="241"/>
                  </a:lnTo>
                  <a:lnTo>
                    <a:pt x="220" y="234"/>
                  </a:lnTo>
                  <a:lnTo>
                    <a:pt x="238" y="229"/>
                  </a:lnTo>
                  <a:lnTo>
                    <a:pt x="259" y="228"/>
                  </a:lnTo>
                  <a:lnTo>
                    <a:pt x="282" y="229"/>
                  </a:lnTo>
                  <a:lnTo>
                    <a:pt x="308" y="235"/>
                  </a:lnTo>
                  <a:lnTo>
                    <a:pt x="334" y="246"/>
                  </a:lnTo>
                  <a:lnTo>
                    <a:pt x="326" y="237"/>
                  </a:lnTo>
                  <a:lnTo>
                    <a:pt x="318" y="226"/>
                  </a:lnTo>
                  <a:lnTo>
                    <a:pt x="311" y="212"/>
                  </a:lnTo>
                  <a:lnTo>
                    <a:pt x="306" y="196"/>
                  </a:lnTo>
                  <a:lnTo>
                    <a:pt x="303" y="177"/>
                  </a:lnTo>
                  <a:lnTo>
                    <a:pt x="304" y="158"/>
                  </a:lnTo>
                  <a:lnTo>
                    <a:pt x="310" y="135"/>
                  </a:lnTo>
                  <a:lnTo>
                    <a:pt x="320" y="109"/>
                  </a:lnTo>
                  <a:lnTo>
                    <a:pt x="305" y="106"/>
                  </a:lnTo>
                  <a:lnTo>
                    <a:pt x="289" y="101"/>
                  </a:lnTo>
                  <a:lnTo>
                    <a:pt x="274" y="95"/>
                  </a:lnTo>
                  <a:lnTo>
                    <a:pt x="259" y="86"/>
                  </a:lnTo>
                  <a:lnTo>
                    <a:pt x="248" y="74"/>
                  </a:lnTo>
                  <a:lnTo>
                    <a:pt x="238" y="59"/>
                  </a:lnTo>
                  <a:lnTo>
                    <a:pt x="234" y="39"/>
                  </a:lnTo>
                  <a:lnTo>
                    <a:pt x="233" y="16"/>
                  </a:lnTo>
                  <a:lnTo>
                    <a:pt x="223" y="18"/>
                  </a:lnTo>
                  <a:lnTo>
                    <a:pt x="215" y="19"/>
                  </a:lnTo>
                  <a:lnTo>
                    <a:pt x="205" y="21"/>
                  </a:lnTo>
                  <a:lnTo>
                    <a:pt x="196" y="19"/>
                  </a:lnTo>
                  <a:lnTo>
                    <a:pt x="185" y="17"/>
                  </a:lnTo>
                  <a:lnTo>
                    <a:pt x="175" y="14"/>
                  </a:lnTo>
                  <a:lnTo>
                    <a:pt x="164" y="8"/>
                  </a:lnTo>
                  <a:lnTo>
                    <a:pt x="152"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26" name="Freeform 300">
              <a:extLst>
                <a:ext uri="{FF2B5EF4-FFF2-40B4-BE49-F238E27FC236}">
                  <a16:creationId xmlns:a16="http://schemas.microsoft.com/office/drawing/2014/main" xmlns="" id="{A0E4DBED-27B6-4A74-BF8B-04F2890BF2F4}"/>
                </a:ext>
              </a:extLst>
            </p:cNvPr>
            <p:cNvSpPr>
              <a:spLocks/>
            </p:cNvSpPr>
            <p:nvPr/>
          </p:nvSpPr>
          <p:spPr bwMode="auto">
            <a:xfrm>
              <a:off x="2734" y="564"/>
              <a:ext cx="147" cy="180"/>
            </a:xfrm>
            <a:custGeom>
              <a:avLst/>
              <a:gdLst>
                <a:gd name="T0" fmla="*/ 8 w 293"/>
                <a:gd name="T1" fmla="*/ 5 h 361"/>
                <a:gd name="T2" fmla="*/ 7 w 293"/>
                <a:gd name="T3" fmla="*/ 5 h 361"/>
                <a:gd name="T4" fmla="*/ 5 w 293"/>
                <a:gd name="T5" fmla="*/ 6 h 361"/>
                <a:gd name="T6" fmla="*/ 4 w 293"/>
                <a:gd name="T7" fmla="*/ 7 h 361"/>
                <a:gd name="T8" fmla="*/ 3 w 293"/>
                <a:gd name="T9" fmla="*/ 8 h 361"/>
                <a:gd name="T10" fmla="*/ 3 w 293"/>
                <a:gd name="T11" fmla="*/ 9 h 361"/>
                <a:gd name="T12" fmla="*/ 3 w 293"/>
                <a:gd name="T13" fmla="*/ 10 h 361"/>
                <a:gd name="T14" fmla="*/ 2 w 293"/>
                <a:gd name="T15" fmla="*/ 10 h 361"/>
                <a:gd name="T16" fmla="*/ 2 w 293"/>
                <a:gd name="T17" fmla="*/ 10 h 361"/>
                <a:gd name="T18" fmla="*/ 1 w 293"/>
                <a:gd name="T19" fmla="*/ 11 h 361"/>
                <a:gd name="T20" fmla="*/ 1 w 293"/>
                <a:gd name="T21" fmla="*/ 11 h 361"/>
                <a:gd name="T22" fmla="*/ 1 w 293"/>
                <a:gd name="T23" fmla="*/ 11 h 361"/>
                <a:gd name="T24" fmla="*/ 1 w 293"/>
                <a:gd name="T25" fmla="*/ 11 h 361"/>
                <a:gd name="T26" fmla="*/ 0 w 293"/>
                <a:gd name="T27" fmla="*/ 11 h 361"/>
                <a:gd name="T28" fmla="*/ 1 w 293"/>
                <a:gd name="T29" fmla="*/ 10 h 361"/>
                <a:gd name="T30" fmla="*/ 2 w 293"/>
                <a:gd name="T31" fmla="*/ 9 h 361"/>
                <a:gd name="T32" fmla="*/ 3 w 293"/>
                <a:gd name="T33" fmla="*/ 8 h 361"/>
                <a:gd name="T34" fmla="*/ 3 w 293"/>
                <a:gd name="T35" fmla="*/ 7 h 361"/>
                <a:gd name="T36" fmla="*/ 3 w 293"/>
                <a:gd name="T37" fmla="*/ 6 h 361"/>
                <a:gd name="T38" fmla="*/ 3 w 293"/>
                <a:gd name="T39" fmla="*/ 5 h 361"/>
                <a:gd name="T40" fmla="*/ 3 w 293"/>
                <a:gd name="T41" fmla="*/ 4 h 361"/>
                <a:gd name="T42" fmla="*/ 3 w 293"/>
                <a:gd name="T43" fmla="*/ 4 h 361"/>
                <a:gd name="T44" fmla="*/ 4 w 293"/>
                <a:gd name="T45" fmla="*/ 3 h 361"/>
                <a:gd name="T46" fmla="*/ 4 w 293"/>
                <a:gd name="T47" fmla="*/ 2 h 361"/>
                <a:gd name="T48" fmla="*/ 5 w 293"/>
                <a:gd name="T49" fmla="*/ 1 h 361"/>
                <a:gd name="T50" fmla="*/ 6 w 293"/>
                <a:gd name="T51" fmla="*/ 1 h 361"/>
                <a:gd name="T52" fmla="*/ 7 w 293"/>
                <a:gd name="T53" fmla="*/ 1 h 361"/>
                <a:gd name="T54" fmla="*/ 8 w 293"/>
                <a:gd name="T55" fmla="*/ 0 h 361"/>
                <a:gd name="T56" fmla="*/ 8 w 293"/>
                <a:gd name="T57" fmla="*/ 0 h 361"/>
                <a:gd name="T58" fmla="*/ 8 w 293"/>
                <a:gd name="T59" fmla="*/ 1 h 361"/>
                <a:gd name="T60" fmla="*/ 8 w 293"/>
                <a:gd name="T61" fmla="*/ 2 h 361"/>
                <a:gd name="T62" fmla="*/ 9 w 293"/>
                <a:gd name="T63" fmla="*/ 3 h 361"/>
                <a:gd name="T64" fmla="*/ 9 w 293"/>
                <a:gd name="T65" fmla="*/ 3 h 361"/>
                <a:gd name="T66" fmla="*/ 9 w 293"/>
                <a:gd name="T67" fmla="*/ 4 h 361"/>
                <a:gd name="T68" fmla="*/ 8 w 293"/>
                <a:gd name="T69" fmla="*/ 4 h 361"/>
                <a:gd name="T70" fmla="*/ 8 w 293"/>
                <a:gd name="T71" fmla="*/ 5 h 36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93" h="361">
                  <a:moveTo>
                    <a:pt x="256" y="175"/>
                  </a:moveTo>
                  <a:lnTo>
                    <a:pt x="247" y="175"/>
                  </a:lnTo>
                  <a:lnTo>
                    <a:pt x="230" y="175"/>
                  </a:lnTo>
                  <a:lnTo>
                    <a:pt x="209" y="178"/>
                  </a:lnTo>
                  <a:lnTo>
                    <a:pt x="185" y="183"/>
                  </a:lnTo>
                  <a:lnTo>
                    <a:pt x="160" y="194"/>
                  </a:lnTo>
                  <a:lnTo>
                    <a:pt x="134" y="211"/>
                  </a:lnTo>
                  <a:lnTo>
                    <a:pt x="112" y="235"/>
                  </a:lnTo>
                  <a:lnTo>
                    <a:pt x="95" y="270"/>
                  </a:lnTo>
                  <a:lnTo>
                    <a:pt x="89" y="286"/>
                  </a:lnTo>
                  <a:lnTo>
                    <a:pt x="85" y="301"/>
                  </a:lnTo>
                  <a:lnTo>
                    <a:pt x="80" y="314"/>
                  </a:lnTo>
                  <a:lnTo>
                    <a:pt x="76" y="324"/>
                  </a:lnTo>
                  <a:lnTo>
                    <a:pt x="71" y="333"/>
                  </a:lnTo>
                  <a:lnTo>
                    <a:pt x="65" y="341"/>
                  </a:lnTo>
                  <a:lnTo>
                    <a:pt x="61" y="346"/>
                  </a:lnTo>
                  <a:lnTo>
                    <a:pt x="54" y="348"/>
                  </a:lnTo>
                  <a:lnTo>
                    <a:pt x="47" y="349"/>
                  </a:lnTo>
                  <a:lnTo>
                    <a:pt x="39" y="351"/>
                  </a:lnTo>
                  <a:lnTo>
                    <a:pt x="31" y="352"/>
                  </a:lnTo>
                  <a:lnTo>
                    <a:pt x="24" y="354"/>
                  </a:lnTo>
                  <a:lnTo>
                    <a:pt x="17" y="355"/>
                  </a:lnTo>
                  <a:lnTo>
                    <a:pt x="11" y="357"/>
                  </a:lnTo>
                  <a:lnTo>
                    <a:pt x="5" y="359"/>
                  </a:lnTo>
                  <a:lnTo>
                    <a:pt x="1" y="361"/>
                  </a:lnTo>
                  <a:lnTo>
                    <a:pt x="1" y="360"/>
                  </a:lnTo>
                  <a:lnTo>
                    <a:pt x="1" y="359"/>
                  </a:lnTo>
                  <a:lnTo>
                    <a:pt x="0" y="357"/>
                  </a:lnTo>
                  <a:lnTo>
                    <a:pt x="0" y="356"/>
                  </a:lnTo>
                  <a:lnTo>
                    <a:pt x="24" y="345"/>
                  </a:lnTo>
                  <a:lnTo>
                    <a:pt x="42" y="329"/>
                  </a:lnTo>
                  <a:lnTo>
                    <a:pt x="55" y="309"/>
                  </a:lnTo>
                  <a:lnTo>
                    <a:pt x="64" y="287"/>
                  </a:lnTo>
                  <a:lnTo>
                    <a:pt x="69" y="265"/>
                  </a:lnTo>
                  <a:lnTo>
                    <a:pt x="71" y="244"/>
                  </a:lnTo>
                  <a:lnTo>
                    <a:pt x="72" y="226"/>
                  </a:lnTo>
                  <a:lnTo>
                    <a:pt x="72" y="213"/>
                  </a:lnTo>
                  <a:lnTo>
                    <a:pt x="72" y="202"/>
                  </a:lnTo>
                  <a:lnTo>
                    <a:pt x="69" y="187"/>
                  </a:lnTo>
                  <a:lnTo>
                    <a:pt x="65" y="172"/>
                  </a:lnTo>
                  <a:lnTo>
                    <a:pt x="61" y="155"/>
                  </a:lnTo>
                  <a:lnTo>
                    <a:pt x="70" y="152"/>
                  </a:lnTo>
                  <a:lnTo>
                    <a:pt x="81" y="147"/>
                  </a:lnTo>
                  <a:lnTo>
                    <a:pt x="93" y="137"/>
                  </a:lnTo>
                  <a:lnTo>
                    <a:pt x="104" y="126"/>
                  </a:lnTo>
                  <a:lnTo>
                    <a:pt x="114" y="112"/>
                  </a:lnTo>
                  <a:lnTo>
                    <a:pt x="119" y="96"/>
                  </a:lnTo>
                  <a:lnTo>
                    <a:pt x="120" y="80"/>
                  </a:lnTo>
                  <a:lnTo>
                    <a:pt x="117" y="64"/>
                  </a:lnTo>
                  <a:lnTo>
                    <a:pt x="130" y="62"/>
                  </a:lnTo>
                  <a:lnTo>
                    <a:pt x="145" y="58"/>
                  </a:lnTo>
                  <a:lnTo>
                    <a:pt x="163" y="52"/>
                  </a:lnTo>
                  <a:lnTo>
                    <a:pt x="181" y="43"/>
                  </a:lnTo>
                  <a:lnTo>
                    <a:pt x="200" y="34"/>
                  </a:lnTo>
                  <a:lnTo>
                    <a:pt x="216" y="22"/>
                  </a:lnTo>
                  <a:lnTo>
                    <a:pt x="229" y="12"/>
                  </a:lnTo>
                  <a:lnTo>
                    <a:pt x="238" y="0"/>
                  </a:lnTo>
                  <a:lnTo>
                    <a:pt x="237" y="14"/>
                  </a:lnTo>
                  <a:lnTo>
                    <a:pt x="239" y="30"/>
                  </a:lnTo>
                  <a:lnTo>
                    <a:pt x="242" y="47"/>
                  </a:lnTo>
                  <a:lnTo>
                    <a:pt x="248" y="65"/>
                  </a:lnTo>
                  <a:lnTo>
                    <a:pt x="256" y="82"/>
                  </a:lnTo>
                  <a:lnTo>
                    <a:pt x="267" y="97"/>
                  </a:lnTo>
                  <a:lnTo>
                    <a:pt x="279" y="110"/>
                  </a:lnTo>
                  <a:lnTo>
                    <a:pt x="293" y="119"/>
                  </a:lnTo>
                  <a:lnTo>
                    <a:pt x="284" y="120"/>
                  </a:lnTo>
                  <a:lnTo>
                    <a:pt x="274" y="124"/>
                  </a:lnTo>
                  <a:lnTo>
                    <a:pt x="266" y="128"/>
                  </a:lnTo>
                  <a:lnTo>
                    <a:pt x="257" y="135"/>
                  </a:lnTo>
                  <a:lnTo>
                    <a:pt x="252" y="142"/>
                  </a:lnTo>
                  <a:lnTo>
                    <a:pt x="249" y="152"/>
                  </a:lnTo>
                  <a:lnTo>
                    <a:pt x="251" y="163"/>
                  </a:lnTo>
                  <a:lnTo>
                    <a:pt x="256" y="175"/>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27" name="Freeform 301">
              <a:extLst>
                <a:ext uri="{FF2B5EF4-FFF2-40B4-BE49-F238E27FC236}">
                  <a16:creationId xmlns:a16="http://schemas.microsoft.com/office/drawing/2014/main" xmlns="" id="{BC9D6E0A-11CB-4411-AA02-B319BD8EE9D5}"/>
                </a:ext>
              </a:extLst>
            </p:cNvPr>
            <p:cNvSpPr>
              <a:spLocks/>
            </p:cNvSpPr>
            <p:nvPr/>
          </p:nvSpPr>
          <p:spPr bwMode="auto">
            <a:xfrm>
              <a:off x="2686" y="566"/>
              <a:ext cx="86" cy="176"/>
            </a:xfrm>
            <a:custGeom>
              <a:avLst/>
              <a:gdLst>
                <a:gd name="T0" fmla="*/ 2 w 173"/>
                <a:gd name="T1" fmla="*/ 11 h 351"/>
                <a:gd name="T2" fmla="*/ 2 w 173"/>
                <a:gd name="T3" fmla="*/ 11 h 351"/>
                <a:gd name="T4" fmla="*/ 2 w 173"/>
                <a:gd name="T5" fmla="*/ 11 h 351"/>
                <a:gd name="T6" fmla="*/ 1 w 173"/>
                <a:gd name="T7" fmla="*/ 11 h 351"/>
                <a:gd name="T8" fmla="*/ 1 w 173"/>
                <a:gd name="T9" fmla="*/ 11 h 351"/>
                <a:gd name="T10" fmla="*/ 2 w 173"/>
                <a:gd name="T11" fmla="*/ 10 h 351"/>
                <a:gd name="T12" fmla="*/ 2 w 173"/>
                <a:gd name="T13" fmla="*/ 10 h 351"/>
                <a:gd name="T14" fmla="*/ 3 w 173"/>
                <a:gd name="T15" fmla="*/ 10 h 351"/>
                <a:gd name="T16" fmla="*/ 3 w 173"/>
                <a:gd name="T17" fmla="*/ 10 h 351"/>
                <a:gd name="T18" fmla="*/ 3 w 173"/>
                <a:gd name="T19" fmla="*/ 9 h 351"/>
                <a:gd name="T20" fmla="*/ 3 w 173"/>
                <a:gd name="T21" fmla="*/ 9 h 351"/>
                <a:gd name="T22" fmla="*/ 3 w 173"/>
                <a:gd name="T23" fmla="*/ 9 h 351"/>
                <a:gd name="T24" fmla="*/ 2 w 173"/>
                <a:gd name="T25" fmla="*/ 9 h 351"/>
                <a:gd name="T26" fmla="*/ 2 w 173"/>
                <a:gd name="T27" fmla="*/ 9 h 351"/>
                <a:gd name="T28" fmla="*/ 2 w 173"/>
                <a:gd name="T29" fmla="*/ 9 h 351"/>
                <a:gd name="T30" fmla="*/ 1 w 173"/>
                <a:gd name="T31" fmla="*/ 9 h 351"/>
                <a:gd name="T32" fmla="*/ 1 w 173"/>
                <a:gd name="T33" fmla="*/ 10 h 351"/>
                <a:gd name="T34" fmla="*/ 1 w 173"/>
                <a:gd name="T35" fmla="*/ 10 h 351"/>
                <a:gd name="T36" fmla="*/ 1 w 173"/>
                <a:gd name="T37" fmla="*/ 10 h 351"/>
                <a:gd name="T38" fmla="*/ 1 w 173"/>
                <a:gd name="T39" fmla="*/ 10 h 351"/>
                <a:gd name="T40" fmla="*/ 1 w 173"/>
                <a:gd name="T41" fmla="*/ 10 h 351"/>
                <a:gd name="T42" fmla="*/ 1 w 173"/>
                <a:gd name="T43" fmla="*/ 9 h 351"/>
                <a:gd name="T44" fmla="*/ 1 w 173"/>
                <a:gd name="T45" fmla="*/ 9 h 351"/>
                <a:gd name="T46" fmla="*/ 1 w 173"/>
                <a:gd name="T47" fmla="*/ 8 h 351"/>
                <a:gd name="T48" fmla="*/ 1 w 173"/>
                <a:gd name="T49" fmla="*/ 8 h 351"/>
                <a:gd name="T50" fmla="*/ 1 w 173"/>
                <a:gd name="T51" fmla="*/ 8 h 351"/>
                <a:gd name="T52" fmla="*/ 1 w 173"/>
                <a:gd name="T53" fmla="*/ 8 h 351"/>
                <a:gd name="T54" fmla="*/ 1 w 173"/>
                <a:gd name="T55" fmla="*/ 8 h 351"/>
                <a:gd name="T56" fmla="*/ 1 w 173"/>
                <a:gd name="T57" fmla="*/ 7 h 351"/>
                <a:gd name="T58" fmla="*/ 0 w 173"/>
                <a:gd name="T59" fmla="*/ 8 h 351"/>
                <a:gd name="T60" fmla="*/ 0 w 173"/>
                <a:gd name="T61" fmla="*/ 8 h 351"/>
                <a:gd name="T62" fmla="*/ 0 w 173"/>
                <a:gd name="T63" fmla="*/ 8 h 351"/>
                <a:gd name="T64" fmla="*/ 0 w 173"/>
                <a:gd name="T65" fmla="*/ 7 h 351"/>
                <a:gd name="T66" fmla="*/ 0 w 173"/>
                <a:gd name="T67" fmla="*/ 5 h 351"/>
                <a:gd name="T68" fmla="*/ 1 w 173"/>
                <a:gd name="T69" fmla="*/ 3 h 351"/>
                <a:gd name="T70" fmla="*/ 3 w 173"/>
                <a:gd name="T71" fmla="*/ 1 h 351"/>
                <a:gd name="T72" fmla="*/ 4 w 173"/>
                <a:gd name="T73" fmla="*/ 1 h 351"/>
                <a:gd name="T74" fmla="*/ 5 w 173"/>
                <a:gd name="T75" fmla="*/ 1 h 351"/>
                <a:gd name="T76" fmla="*/ 5 w 173"/>
                <a:gd name="T77" fmla="*/ 0 h 351"/>
                <a:gd name="T78" fmla="*/ 5 w 173"/>
                <a:gd name="T79" fmla="*/ 1 h 351"/>
                <a:gd name="T80" fmla="*/ 4 w 173"/>
                <a:gd name="T81" fmla="*/ 1 h 351"/>
                <a:gd name="T82" fmla="*/ 4 w 173"/>
                <a:gd name="T83" fmla="*/ 2 h 351"/>
                <a:gd name="T84" fmla="*/ 4 w 173"/>
                <a:gd name="T85" fmla="*/ 4 h 351"/>
                <a:gd name="T86" fmla="*/ 4 w 173"/>
                <a:gd name="T87" fmla="*/ 5 h 351"/>
                <a:gd name="T88" fmla="*/ 5 w 173"/>
                <a:gd name="T89" fmla="*/ 6 h 351"/>
                <a:gd name="T90" fmla="*/ 5 w 173"/>
                <a:gd name="T91" fmla="*/ 7 h 351"/>
                <a:gd name="T92" fmla="*/ 5 w 173"/>
                <a:gd name="T93" fmla="*/ 7 h 351"/>
                <a:gd name="T94" fmla="*/ 5 w 173"/>
                <a:gd name="T95" fmla="*/ 9 h 351"/>
                <a:gd name="T96" fmla="*/ 4 w 173"/>
                <a:gd name="T97" fmla="*/ 10 h 351"/>
                <a:gd name="T98" fmla="*/ 3 w 173"/>
                <a:gd name="T99" fmla="*/ 11 h 3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73" h="351">
                  <a:moveTo>
                    <a:pt x="97" y="351"/>
                  </a:moveTo>
                  <a:lnTo>
                    <a:pt x="94" y="347"/>
                  </a:lnTo>
                  <a:lnTo>
                    <a:pt x="90" y="340"/>
                  </a:lnTo>
                  <a:lnTo>
                    <a:pt x="83" y="335"/>
                  </a:lnTo>
                  <a:lnTo>
                    <a:pt x="71" y="335"/>
                  </a:lnTo>
                  <a:lnTo>
                    <a:pt x="64" y="336"/>
                  </a:lnTo>
                  <a:lnTo>
                    <a:pt x="60" y="334"/>
                  </a:lnTo>
                  <a:lnTo>
                    <a:pt x="55" y="331"/>
                  </a:lnTo>
                  <a:lnTo>
                    <a:pt x="52" y="327"/>
                  </a:lnTo>
                  <a:lnTo>
                    <a:pt x="57" y="321"/>
                  </a:lnTo>
                  <a:lnTo>
                    <a:pt x="62" y="316"/>
                  </a:lnTo>
                  <a:lnTo>
                    <a:pt x="68" y="311"/>
                  </a:lnTo>
                  <a:lnTo>
                    <a:pt x="72" y="306"/>
                  </a:lnTo>
                  <a:lnTo>
                    <a:pt x="84" y="307"/>
                  </a:lnTo>
                  <a:lnTo>
                    <a:pt x="92" y="305"/>
                  </a:lnTo>
                  <a:lnTo>
                    <a:pt x="99" y="302"/>
                  </a:lnTo>
                  <a:lnTo>
                    <a:pt x="105" y="295"/>
                  </a:lnTo>
                  <a:lnTo>
                    <a:pt x="107" y="291"/>
                  </a:lnTo>
                  <a:lnTo>
                    <a:pt x="108" y="288"/>
                  </a:lnTo>
                  <a:lnTo>
                    <a:pt x="108" y="284"/>
                  </a:lnTo>
                  <a:lnTo>
                    <a:pt x="108" y="281"/>
                  </a:lnTo>
                  <a:lnTo>
                    <a:pt x="107" y="278"/>
                  </a:lnTo>
                  <a:lnTo>
                    <a:pt x="106" y="274"/>
                  </a:lnTo>
                  <a:lnTo>
                    <a:pt x="103" y="271"/>
                  </a:lnTo>
                  <a:lnTo>
                    <a:pt x="101" y="267"/>
                  </a:lnTo>
                  <a:lnTo>
                    <a:pt x="95" y="263"/>
                  </a:lnTo>
                  <a:lnTo>
                    <a:pt x="86" y="261"/>
                  </a:lnTo>
                  <a:lnTo>
                    <a:pt x="77" y="263"/>
                  </a:lnTo>
                  <a:lnTo>
                    <a:pt x="69" y="266"/>
                  </a:lnTo>
                  <a:lnTo>
                    <a:pt x="64" y="272"/>
                  </a:lnTo>
                  <a:lnTo>
                    <a:pt x="63" y="276"/>
                  </a:lnTo>
                  <a:lnTo>
                    <a:pt x="63" y="281"/>
                  </a:lnTo>
                  <a:lnTo>
                    <a:pt x="64" y="286"/>
                  </a:lnTo>
                  <a:lnTo>
                    <a:pt x="59" y="293"/>
                  </a:lnTo>
                  <a:lnTo>
                    <a:pt x="52" y="298"/>
                  </a:lnTo>
                  <a:lnTo>
                    <a:pt x="46" y="303"/>
                  </a:lnTo>
                  <a:lnTo>
                    <a:pt x="42" y="305"/>
                  </a:lnTo>
                  <a:lnTo>
                    <a:pt x="40" y="303"/>
                  </a:lnTo>
                  <a:lnTo>
                    <a:pt x="38" y="301"/>
                  </a:lnTo>
                  <a:lnTo>
                    <a:pt x="36" y="298"/>
                  </a:lnTo>
                  <a:lnTo>
                    <a:pt x="32" y="297"/>
                  </a:lnTo>
                  <a:lnTo>
                    <a:pt x="36" y="290"/>
                  </a:lnTo>
                  <a:lnTo>
                    <a:pt x="38" y="282"/>
                  </a:lnTo>
                  <a:lnTo>
                    <a:pt x="39" y="275"/>
                  </a:lnTo>
                  <a:lnTo>
                    <a:pt x="40" y="271"/>
                  </a:lnTo>
                  <a:lnTo>
                    <a:pt x="47" y="266"/>
                  </a:lnTo>
                  <a:lnTo>
                    <a:pt x="52" y="261"/>
                  </a:lnTo>
                  <a:lnTo>
                    <a:pt x="55" y="254"/>
                  </a:lnTo>
                  <a:lnTo>
                    <a:pt x="57" y="249"/>
                  </a:lnTo>
                  <a:lnTo>
                    <a:pt x="57" y="246"/>
                  </a:lnTo>
                  <a:lnTo>
                    <a:pt x="57" y="244"/>
                  </a:lnTo>
                  <a:lnTo>
                    <a:pt x="57" y="243"/>
                  </a:lnTo>
                  <a:lnTo>
                    <a:pt x="56" y="241"/>
                  </a:lnTo>
                  <a:lnTo>
                    <a:pt x="54" y="235"/>
                  </a:lnTo>
                  <a:lnTo>
                    <a:pt x="51" y="230"/>
                  </a:lnTo>
                  <a:lnTo>
                    <a:pt x="45" y="227"/>
                  </a:lnTo>
                  <a:lnTo>
                    <a:pt x="37" y="223"/>
                  </a:lnTo>
                  <a:lnTo>
                    <a:pt x="32" y="222"/>
                  </a:lnTo>
                  <a:lnTo>
                    <a:pt x="27" y="222"/>
                  </a:lnTo>
                  <a:lnTo>
                    <a:pt x="24" y="225"/>
                  </a:lnTo>
                  <a:lnTo>
                    <a:pt x="21" y="226"/>
                  </a:lnTo>
                  <a:lnTo>
                    <a:pt x="17" y="228"/>
                  </a:lnTo>
                  <a:lnTo>
                    <a:pt x="15" y="229"/>
                  </a:lnTo>
                  <a:lnTo>
                    <a:pt x="11" y="231"/>
                  </a:lnTo>
                  <a:lnTo>
                    <a:pt x="9" y="234"/>
                  </a:lnTo>
                  <a:lnTo>
                    <a:pt x="0" y="201"/>
                  </a:lnTo>
                  <a:lnTo>
                    <a:pt x="2" y="167"/>
                  </a:lnTo>
                  <a:lnTo>
                    <a:pt x="16" y="133"/>
                  </a:lnTo>
                  <a:lnTo>
                    <a:pt x="37" y="100"/>
                  </a:lnTo>
                  <a:lnTo>
                    <a:pt x="63" y="70"/>
                  </a:lnTo>
                  <a:lnTo>
                    <a:pt x="92" y="45"/>
                  </a:lnTo>
                  <a:lnTo>
                    <a:pt x="121" y="25"/>
                  </a:lnTo>
                  <a:lnTo>
                    <a:pt x="147" y="11"/>
                  </a:lnTo>
                  <a:lnTo>
                    <a:pt x="151" y="10"/>
                  </a:lnTo>
                  <a:lnTo>
                    <a:pt x="155" y="7"/>
                  </a:lnTo>
                  <a:lnTo>
                    <a:pt x="161" y="4"/>
                  </a:lnTo>
                  <a:lnTo>
                    <a:pt x="167" y="2"/>
                  </a:lnTo>
                  <a:lnTo>
                    <a:pt x="170" y="0"/>
                  </a:lnTo>
                  <a:lnTo>
                    <a:pt x="173" y="0"/>
                  </a:lnTo>
                  <a:lnTo>
                    <a:pt x="173" y="2"/>
                  </a:lnTo>
                  <a:lnTo>
                    <a:pt x="169" y="8"/>
                  </a:lnTo>
                  <a:lnTo>
                    <a:pt x="159" y="23"/>
                  </a:lnTo>
                  <a:lnTo>
                    <a:pt x="150" y="42"/>
                  </a:lnTo>
                  <a:lnTo>
                    <a:pt x="143" y="63"/>
                  </a:lnTo>
                  <a:lnTo>
                    <a:pt x="140" y="84"/>
                  </a:lnTo>
                  <a:lnTo>
                    <a:pt x="143" y="97"/>
                  </a:lnTo>
                  <a:lnTo>
                    <a:pt x="146" y="113"/>
                  </a:lnTo>
                  <a:lnTo>
                    <a:pt x="152" y="130"/>
                  </a:lnTo>
                  <a:lnTo>
                    <a:pt x="158" y="150"/>
                  </a:lnTo>
                  <a:lnTo>
                    <a:pt x="162" y="167"/>
                  </a:lnTo>
                  <a:lnTo>
                    <a:pt x="166" y="182"/>
                  </a:lnTo>
                  <a:lnTo>
                    <a:pt x="169" y="197"/>
                  </a:lnTo>
                  <a:lnTo>
                    <a:pt x="169" y="208"/>
                  </a:lnTo>
                  <a:lnTo>
                    <a:pt x="169" y="221"/>
                  </a:lnTo>
                  <a:lnTo>
                    <a:pt x="168" y="239"/>
                  </a:lnTo>
                  <a:lnTo>
                    <a:pt x="166" y="260"/>
                  </a:lnTo>
                  <a:lnTo>
                    <a:pt x="161" y="282"/>
                  </a:lnTo>
                  <a:lnTo>
                    <a:pt x="152" y="304"/>
                  </a:lnTo>
                  <a:lnTo>
                    <a:pt x="139" y="324"/>
                  </a:lnTo>
                  <a:lnTo>
                    <a:pt x="121" y="340"/>
                  </a:lnTo>
                  <a:lnTo>
                    <a:pt x="97" y="351"/>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28" name="Freeform 302">
              <a:extLst>
                <a:ext uri="{FF2B5EF4-FFF2-40B4-BE49-F238E27FC236}">
                  <a16:creationId xmlns:a16="http://schemas.microsoft.com/office/drawing/2014/main" xmlns="" id="{129506E3-30B5-4331-9E2D-03495FAE348D}"/>
                </a:ext>
              </a:extLst>
            </p:cNvPr>
            <p:cNvSpPr>
              <a:spLocks/>
            </p:cNvSpPr>
            <p:nvPr/>
          </p:nvSpPr>
          <p:spPr bwMode="auto">
            <a:xfrm>
              <a:off x="2551" y="651"/>
              <a:ext cx="422" cy="296"/>
            </a:xfrm>
            <a:custGeom>
              <a:avLst/>
              <a:gdLst>
                <a:gd name="T0" fmla="*/ 13 w 844"/>
                <a:gd name="T1" fmla="*/ 15 h 593"/>
                <a:gd name="T2" fmla="*/ 12 w 844"/>
                <a:gd name="T3" fmla="*/ 17 h 593"/>
                <a:gd name="T4" fmla="*/ 11 w 844"/>
                <a:gd name="T5" fmla="*/ 17 h 593"/>
                <a:gd name="T6" fmla="*/ 10 w 844"/>
                <a:gd name="T7" fmla="*/ 15 h 593"/>
                <a:gd name="T8" fmla="*/ 9 w 844"/>
                <a:gd name="T9" fmla="*/ 14 h 593"/>
                <a:gd name="T10" fmla="*/ 8 w 844"/>
                <a:gd name="T11" fmla="*/ 13 h 593"/>
                <a:gd name="T12" fmla="*/ 8 w 844"/>
                <a:gd name="T13" fmla="*/ 9 h 593"/>
                <a:gd name="T14" fmla="*/ 10 w 844"/>
                <a:gd name="T15" fmla="*/ 7 h 593"/>
                <a:gd name="T16" fmla="*/ 10 w 844"/>
                <a:gd name="T17" fmla="*/ 6 h 593"/>
                <a:gd name="T18" fmla="*/ 9 w 844"/>
                <a:gd name="T19" fmla="*/ 7 h 593"/>
                <a:gd name="T20" fmla="*/ 8 w 844"/>
                <a:gd name="T21" fmla="*/ 10 h 593"/>
                <a:gd name="T22" fmla="*/ 5 w 844"/>
                <a:gd name="T23" fmla="*/ 11 h 593"/>
                <a:gd name="T24" fmla="*/ 3 w 844"/>
                <a:gd name="T25" fmla="*/ 11 h 593"/>
                <a:gd name="T26" fmla="*/ 2 w 844"/>
                <a:gd name="T27" fmla="*/ 10 h 593"/>
                <a:gd name="T28" fmla="*/ 1 w 844"/>
                <a:gd name="T29" fmla="*/ 9 h 593"/>
                <a:gd name="T30" fmla="*/ 3 w 844"/>
                <a:gd name="T31" fmla="*/ 8 h 593"/>
                <a:gd name="T32" fmla="*/ 5 w 844"/>
                <a:gd name="T33" fmla="*/ 6 h 593"/>
                <a:gd name="T34" fmla="*/ 7 w 844"/>
                <a:gd name="T35" fmla="*/ 5 h 593"/>
                <a:gd name="T36" fmla="*/ 8 w 844"/>
                <a:gd name="T37" fmla="*/ 5 h 593"/>
                <a:gd name="T38" fmla="*/ 9 w 844"/>
                <a:gd name="T39" fmla="*/ 5 h 593"/>
                <a:gd name="T40" fmla="*/ 8 w 844"/>
                <a:gd name="T41" fmla="*/ 6 h 593"/>
                <a:gd name="T42" fmla="*/ 8 w 844"/>
                <a:gd name="T43" fmla="*/ 7 h 593"/>
                <a:gd name="T44" fmla="*/ 9 w 844"/>
                <a:gd name="T45" fmla="*/ 7 h 593"/>
                <a:gd name="T46" fmla="*/ 9 w 844"/>
                <a:gd name="T47" fmla="*/ 6 h 593"/>
                <a:gd name="T48" fmla="*/ 9 w 844"/>
                <a:gd name="T49" fmla="*/ 5 h 593"/>
                <a:gd name="T50" fmla="*/ 10 w 844"/>
                <a:gd name="T51" fmla="*/ 6 h 593"/>
                <a:gd name="T52" fmla="*/ 11 w 844"/>
                <a:gd name="T53" fmla="*/ 6 h 593"/>
                <a:gd name="T54" fmla="*/ 12 w 844"/>
                <a:gd name="T55" fmla="*/ 6 h 593"/>
                <a:gd name="T56" fmla="*/ 13 w 844"/>
                <a:gd name="T57" fmla="*/ 5 h 593"/>
                <a:gd name="T58" fmla="*/ 14 w 844"/>
                <a:gd name="T59" fmla="*/ 5 h 593"/>
                <a:gd name="T60" fmla="*/ 15 w 844"/>
                <a:gd name="T61" fmla="*/ 3 h 593"/>
                <a:gd name="T62" fmla="*/ 17 w 844"/>
                <a:gd name="T63" fmla="*/ 0 h 593"/>
                <a:gd name="T64" fmla="*/ 20 w 844"/>
                <a:gd name="T65" fmla="*/ 0 h 593"/>
                <a:gd name="T66" fmla="*/ 22 w 844"/>
                <a:gd name="T67" fmla="*/ 0 h 593"/>
                <a:gd name="T68" fmla="*/ 24 w 844"/>
                <a:gd name="T69" fmla="*/ 1 h 593"/>
                <a:gd name="T70" fmla="*/ 26 w 844"/>
                <a:gd name="T71" fmla="*/ 1 h 593"/>
                <a:gd name="T72" fmla="*/ 27 w 844"/>
                <a:gd name="T73" fmla="*/ 1 h 593"/>
                <a:gd name="T74" fmla="*/ 24 w 844"/>
                <a:gd name="T75" fmla="*/ 5 h 593"/>
                <a:gd name="T76" fmla="*/ 21 w 844"/>
                <a:gd name="T77" fmla="*/ 6 h 593"/>
                <a:gd name="T78" fmla="*/ 18 w 844"/>
                <a:gd name="T79" fmla="*/ 7 h 593"/>
                <a:gd name="T80" fmla="*/ 16 w 844"/>
                <a:gd name="T81" fmla="*/ 7 h 593"/>
                <a:gd name="T82" fmla="*/ 14 w 844"/>
                <a:gd name="T83" fmla="*/ 6 h 593"/>
                <a:gd name="T84" fmla="*/ 13 w 844"/>
                <a:gd name="T85" fmla="*/ 5 h 593"/>
                <a:gd name="T86" fmla="*/ 12 w 844"/>
                <a:gd name="T87" fmla="*/ 6 h 593"/>
                <a:gd name="T88" fmla="*/ 12 w 844"/>
                <a:gd name="T89" fmla="*/ 6 h 593"/>
                <a:gd name="T90" fmla="*/ 13 w 844"/>
                <a:gd name="T91" fmla="*/ 6 h 593"/>
                <a:gd name="T92" fmla="*/ 14 w 844"/>
                <a:gd name="T93" fmla="*/ 6 h 593"/>
                <a:gd name="T94" fmla="*/ 17 w 844"/>
                <a:gd name="T95" fmla="*/ 7 h 593"/>
                <a:gd name="T96" fmla="*/ 19 w 844"/>
                <a:gd name="T97" fmla="*/ 9 h 593"/>
                <a:gd name="T98" fmla="*/ 20 w 844"/>
                <a:gd name="T99" fmla="*/ 12 h 593"/>
                <a:gd name="T100" fmla="*/ 19 w 844"/>
                <a:gd name="T101" fmla="*/ 13 h 593"/>
                <a:gd name="T102" fmla="*/ 16 w 844"/>
                <a:gd name="T103" fmla="*/ 12 h 593"/>
                <a:gd name="T104" fmla="*/ 14 w 844"/>
                <a:gd name="T105" fmla="*/ 12 h 593"/>
                <a:gd name="T106" fmla="*/ 13 w 844"/>
                <a:gd name="T107" fmla="*/ 10 h 593"/>
                <a:gd name="T108" fmla="*/ 12 w 844"/>
                <a:gd name="T109" fmla="*/ 7 h 593"/>
                <a:gd name="T110" fmla="*/ 11 w 844"/>
                <a:gd name="T111" fmla="*/ 6 h 593"/>
                <a:gd name="T112" fmla="*/ 10 w 844"/>
                <a:gd name="T113" fmla="*/ 6 h 593"/>
                <a:gd name="T114" fmla="*/ 11 w 844"/>
                <a:gd name="T115" fmla="*/ 7 h 593"/>
                <a:gd name="T116" fmla="*/ 12 w 844"/>
                <a:gd name="T117" fmla="*/ 9 h 59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44" h="593">
                  <a:moveTo>
                    <a:pt x="402" y="349"/>
                  </a:moveTo>
                  <a:lnTo>
                    <a:pt x="410" y="391"/>
                  </a:lnTo>
                  <a:lnTo>
                    <a:pt x="410" y="435"/>
                  </a:lnTo>
                  <a:lnTo>
                    <a:pt x="404" y="474"/>
                  </a:lnTo>
                  <a:lnTo>
                    <a:pt x="391" y="505"/>
                  </a:lnTo>
                  <a:lnTo>
                    <a:pt x="383" y="517"/>
                  </a:lnTo>
                  <a:lnTo>
                    <a:pt x="376" y="528"/>
                  </a:lnTo>
                  <a:lnTo>
                    <a:pt x="369" y="538"/>
                  </a:lnTo>
                  <a:lnTo>
                    <a:pt x="363" y="549"/>
                  </a:lnTo>
                  <a:lnTo>
                    <a:pt x="357" y="558"/>
                  </a:lnTo>
                  <a:lnTo>
                    <a:pt x="353" y="570"/>
                  </a:lnTo>
                  <a:lnTo>
                    <a:pt x="349" y="580"/>
                  </a:lnTo>
                  <a:lnTo>
                    <a:pt x="346" y="593"/>
                  </a:lnTo>
                  <a:lnTo>
                    <a:pt x="343" y="585"/>
                  </a:lnTo>
                  <a:lnTo>
                    <a:pt x="340" y="573"/>
                  </a:lnTo>
                  <a:lnTo>
                    <a:pt x="333" y="560"/>
                  </a:lnTo>
                  <a:lnTo>
                    <a:pt x="326" y="545"/>
                  </a:lnTo>
                  <a:lnTo>
                    <a:pt x="316" y="530"/>
                  </a:lnTo>
                  <a:lnTo>
                    <a:pt x="307" y="515"/>
                  </a:lnTo>
                  <a:lnTo>
                    <a:pt x="295" y="504"/>
                  </a:lnTo>
                  <a:lnTo>
                    <a:pt x="285" y="494"/>
                  </a:lnTo>
                  <a:lnTo>
                    <a:pt x="279" y="489"/>
                  </a:lnTo>
                  <a:lnTo>
                    <a:pt x="273" y="484"/>
                  </a:lnTo>
                  <a:lnTo>
                    <a:pt x="269" y="480"/>
                  </a:lnTo>
                  <a:lnTo>
                    <a:pt x="264" y="475"/>
                  </a:lnTo>
                  <a:lnTo>
                    <a:pt x="260" y="469"/>
                  </a:lnTo>
                  <a:lnTo>
                    <a:pt x="257" y="465"/>
                  </a:lnTo>
                  <a:lnTo>
                    <a:pt x="254" y="459"/>
                  </a:lnTo>
                  <a:lnTo>
                    <a:pt x="250" y="454"/>
                  </a:lnTo>
                  <a:lnTo>
                    <a:pt x="239" y="421"/>
                  </a:lnTo>
                  <a:lnTo>
                    <a:pt x="235" y="389"/>
                  </a:lnTo>
                  <a:lnTo>
                    <a:pt x="236" y="360"/>
                  </a:lnTo>
                  <a:lnTo>
                    <a:pt x="241" y="338"/>
                  </a:lnTo>
                  <a:lnTo>
                    <a:pt x="244" y="326"/>
                  </a:lnTo>
                  <a:lnTo>
                    <a:pt x="250" y="316"/>
                  </a:lnTo>
                  <a:lnTo>
                    <a:pt x="257" y="305"/>
                  </a:lnTo>
                  <a:lnTo>
                    <a:pt x="265" y="292"/>
                  </a:lnTo>
                  <a:lnTo>
                    <a:pt x="274" y="280"/>
                  </a:lnTo>
                  <a:lnTo>
                    <a:pt x="284" y="268"/>
                  </a:lnTo>
                  <a:lnTo>
                    <a:pt x="292" y="254"/>
                  </a:lnTo>
                  <a:lnTo>
                    <a:pt x="300" y="240"/>
                  </a:lnTo>
                  <a:lnTo>
                    <a:pt x="302" y="231"/>
                  </a:lnTo>
                  <a:lnTo>
                    <a:pt x="303" y="220"/>
                  </a:lnTo>
                  <a:lnTo>
                    <a:pt x="301" y="214"/>
                  </a:lnTo>
                  <a:lnTo>
                    <a:pt x="298" y="211"/>
                  </a:lnTo>
                  <a:lnTo>
                    <a:pt x="292" y="216"/>
                  </a:lnTo>
                  <a:lnTo>
                    <a:pt x="287" y="224"/>
                  </a:lnTo>
                  <a:lnTo>
                    <a:pt x="284" y="232"/>
                  </a:lnTo>
                  <a:lnTo>
                    <a:pt x="281" y="240"/>
                  </a:lnTo>
                  <a:lnTo>
                    <a:pt x="278" y="253"/>
                  </a:lnTo>
                  <a:lnTo>
                    <a:pt x="273" y="264"/>
                  </a:lnTo>
                  <a:lnTo>
                    <a:pt x="267" y="276"/>
                  </a:lnTo>
                  <a:lnTo>
                    <a:pt x="262" y="286"/>
                  </a:lnTo>
                  <a:lnTo>
                    <a:pt x="247" y="306"/>
                  </a:lnTo>
                  <a:lnTo>
                    <a:pt x="231" y="323"/>
                  </a:lnTo>
                  <a:lnTo>
                    <a:pt x="212" y="337"/>
                  </a:lnTo>
                  <a:lnTo>
                    <a:pt x="194" y="347"/>
                  </a:lnTo>
                  <a:lnTo>
                    <a:pt x="174" y="355"/>
                  </a:lnTo>
                  <a:lnTo>
                    <a:pt x="155" y="361"/>
                  </a:lnTo>
                  <a:lnTo>
                    <a:pt x="136" y="363"/>
                  </a:lnTo>
                  <a:lnTo>
                    <a:pt x="118" y="363"/>
                  </a:lnTo>
                  <a:lnTo>
                    <a:pt x="112" y="362"/>
                  </a:lnTo>
                  <a:lnTo>
                    <a:pt x="106" y="361"/>
                  </a:lnTo>
                  <a:lnTo>
                    <a:pt x="100" y="360"/>
                  </a:lnTo>
                  <a:lnTo>
                    <a:pt x="95" y="359"/>
                  </a:lnTo>
                  <a:lnTo>
                    <a:pt x="84" y="354"/>
                  </a:lnTo>
                  <a:lnTo>
                    <a:pt x="74" y="351"/>
                  </a:lnTo>
                  <a:lnTo>
                    <a:pt x="64" y="345"/>
                  </a:lnTo>
                  <a:lnTo>
                    <a:pt x="53" y="340"/>
                  </a:lnTo>
                  <a:lnTo>
                    <a:pt x="42" y="335"/>
                  </a:lnTo>
                  <a:lnTo>
                    <a:pt x="29" y="329"/>
                  </a:lnTo>
                  <a:lnTo>
                    <a:pt x="15" y="323"/>
                  </a:lnTo>
                  <a:lnTo>
                    <a:pt x="0" y="316"/>
                  </a:lnTo>
                  <a:lnTo>
                    <a:pt x="8" y="314"/>
                  </a:lnTo>
                  <a:lnTo>
                    <a:pt x="19" y="311"/>
                  </a:lnTo>
                  <a:lnTo>
                    <a:pt x="30" y="308"/>
                  </a:lnTo>
                  <a:lnTo>
                    <a:pt x="42" y="303"/>
                  </a:lnTo>
                  <a:lnTo>
                    <a:pt x="53" y="298"/>
                  </a:lnTo>
                  <a:lnTo>
                    <a:pt x="64" y="291"/>
                  </a:lnTo>
                  <a:lnTo>
                    <a:pt x="72" y="283"/>
                  </a:lnTo>
                  <a:lnTo>
                    <a:pt x="79" y="272"/>
                  </a:lnTo>
                  <a:lnTo>
                    <a:pt x="87" y="257"/>
                  </a:lnTo>
                  <a:lnTo>
                    <a:pt x="99" y="240"/>
                  </a:lnTo>
                  <a:lnTo>
                    <a:pt x="113" y="223"/>
                  </a:lnTo>
                  <a:lnTo>
                    <a:pt x="130" y="208"/>
                  </a:lnTo>
                  <a:lnTo>
                    <a:pt x="149" y="195"/>
                  </a:lnTo>
                  <a:lnTo>
                    <a:pt x="170" y="186"/>
                  </a:lnTo>
                  <a:lnTo>
                    <a:pt x="190" y="182"/>
                  </a:lnTo>
                  <a:lnTo>
                    <a:pt x="212" y="185"/>
                  </a:lnTo>
                  <a:lnTo>
                    <a:pt x="216" y="187"/>
                  </a:lnTo>
                  <a:lnTo>
                    <a:pt x="221" y="189"/>
                  </a:lnTo>
                  <a:lnTo>
                    <a:pt x="226" y="190"/>
                  </a:lnTo>
                  <a:lnTo>
                    <a:pt x="232" y="190"/>
                  </a:lnTo>
                  <a:lnTo>
                    <a:pt x="237" y="189"/>
                  </a:lnTo>
                  <a:lnTo>
                    <a:pt x="242" y="188"/>
                  </a:lnTo>
                  <a:lnTo>
                    <a:pt x="246" y="186"/>
                  </a:lnTo>
                  <a:lnTo>
                    <a:pt x="248" y="184"/>
                  </a:lnTo>
                  <a:lnTo>
                    <a:pt x="251" y="180"/>
                  </a:lnTo>
                  <a:lnTo>
                    <a:pt x="257" y="179"/>
                  </a:lnTo>
                  <a:lnTo>
                    <a:pt x="262" y="181"/>
                  </a:lnTo>
                  <a:lnTo>
                    <a:pt x="265" y="182"/>
                  </a:lnTo>
                  <a:lnTo>
                    <a:pt x="258" y="189"/>
                  </a:lnTo>
                  <a:lnTo>
                    <a:pt x="251" y="197"/>
                  </a:lnTo>
                  <a:lnTo>
                    <a:pt x="247" y="208"/>
                  </a:lnTo>
                  <a:lnTo>
                    <a:pt x="244" y="216"/>
                  </a:lnTo>
                  <a:lnTo>
                    <a:pt x="244" y="218"/>
                  </a:lnTo>
                  <a:lnTo>
                    <a:pt x="246" y="220"/>
                  </a:lnTo>
                  <a:lnTo>
                    <a:pt x="247" y="222"/>
                  </a:lnTo>
                  <a:lnTo>
                    <a:pt x="248" y="224"/>
                  </a:lnTo>
                  <a:lnTo>
                    <a:pt x="250" y="225"/>
                  </a:lnTo>
                  <a:lnTo>
                    <a:pt x="251" y="226"/>
                  </a:lnTo>
                  <a:lnTo>
                    <a:pt x="254" y="227"/>
                  </a:lnTo>
                  <a:lnTo>
                    <a:pt x="255" y="227"/>
                  </a:lnTo>
                  <a:lnTo>
                    <a:pt x="263" y="229"/>
                  </a:lnTo>
                  <a:lnTo>
                    <a:pt x="271" y="227"/>
                  </a:lnTo>
                  <a:lnTo>
                    <a:pt x="278" y="224"/>
                  </a:lnTo>
                  <a:lnTo>
                    <a:pt x="284" y="219"/>
                  </a:lnTo>
                  <a:lnTo>
                    <a:pt x="287" y="211"/>
                  </a:lnTo>
                  <a:lnTo>
                    <a:pt x="287" y="202"/>
                  </a:lnTo>
                  <a:lnTo>
                    <a:pt x="286" y="194"/>
                  </a:lnTo>
                  <a:lnTo>
                    <a:pt x="282" y="187"/>
                  </a:lnTo>
                  <a:lnTo>
                    <a:pt x="280" y="184"/>
                  </a:lnTo>
                  <a:lnTo>
                    <a:pt x="280" y="180"/>
                  </a:lnTo>
                  <a:lnTo>
                    <a:pt x="282" y="178"/>
                  </a:lnTo>
                  <a:lnTo>
                    <a:pt x="285" y="177"/>
                  </a:lnTo>
                  <a:lnTo>
                    <a:pt x="287" y="178"/>
                  </a:lnTo>
                  <a:lnTo>
                    <a:pt x="289" y="180"/>
                  </a:lnTo>
                  <a:lnTo>
                    <a:pt x="290" y="186"/>
                  </a:lnTo>
                  <a:lnTo>
                    <a:pt x="292" y="192"/>
                  </a:lnTo>
                  <a:lnTo>
                    <a:pt x="294" y="197"/>
                  </a:lnTo>
                  <a:lnTo>
                    <a:pt x="298" y="203"/>
                  </a:lnTo>
                  <a:lnTo>
                    <a:pt x="308" y="204"/>
                  </a:lnTo>
                  <a:lnTo>
                    <a:pt x="319" y="197"/>
                  </a:lnTo>
                  <a:lnTo>
                    <a:pt x="324" y="202"/>
                  </a:lnTo>
                  <a:lnTo>
                    <a:pt x="330" y="205"/>
                  </a:lnTo>
                  <a:lnTo>
                    <a:pt x="336" y="208"/>
                  </a:lnTo>
                  <a:lnTo>
                    <a:pt x="345" y="209"/>
                  </a:lnTo>
                  <a:lnTo>
                    <a:pt x="351" y="207"/>
                  </a:lnTo>
                  <a:lnTo>
                    <a:pt x="358" y="203"/>
                  </a:lnTo>
                  <a:lnTo>
                    <a:pt x="364" y="196"/>
                  </a:lnTo>
                  <a:lnTo>
                    <a:pt x="369" y="186"/>
                  </a:lnTo>
                  <a:lnTo>
                    <a:pt x="373" y="184"/>
                  </a:lnTo>
                  <a:lnTo>
                    <a:pt x="379" y="182"/>
                  </a:lnTo>
                  <a:lnTo>
                    <a:pt x="385" y="180"/>
                  </a:lnTo>
                  <a:lnTo>
                    <a:pt x="392" y="179"/>
                  </a:lnTo>
                  <a:lnTo>
                    <a:pt x="399" y="177"/>
                  </a:lnTo>
                  <a:lnTo>
                    <a:pt x="407" y="176"/>
                  </a:lnTo>
                  <a:lnTo>
                    <a:pt x="415" y="174"/>
                  </a:lnTo>
                  <a:lnTo>
                    <a:pt x="422" y="173"/>
                  </a:lnTo>
                  <a:lnTo>
                    <a:pt x="429" y="171"/>
                  </a:lnTo>
                  <a:lnTo>
                    <a:pt x="433" y="166"/>
                  </a:lnTo>
                  <a:lnTo>
                    <a:pt x="439" y="158"/>
                  </a:lnTo>
                  <a:lnTo>
                    <a:pt x="444" y="149"/>
                  </a:lnTo>
                  <a:lnTo>
                    <a:pt x="448" y="139"/>
                  </a:lnTo>
                  <a:lnTo>
                    <a:pt x="453" y="126"/>
                  </a:lnTo>
                  <a:lnTo>
                    <a:pt x="457" y="111"/>
                  </a:lnTo>
                  <a:lnTo>
                    <a:pt x="463" y="95"/>
                  </a:lnTo>
                  <a:lnTo>
                    <a:pt x="480" y="60"/>
                  </a:lnTo>
                  <a:lnTo>
                    <a:pt x="502" y="36"/>
                  </a:lnTo>
                  <a:lnTo>
                    <a:pt x="528" y="19"/>
                  </a:lnTo>
                  <a:lnTo>
                    <a:pt x="553" y="8"/>
                  </a:lnTo>
                  <a:lnTo>
                    <a:pt x="577" y="3"/>
                  </a:lnTo>
                  <a:lnTo>
                    <a:pt x="598" y="0"/>
                  </a:lnTo>
                  <a:lnTo>
                    <a:pt x="615" y="0"/>
                  </a:lnTo>
                  <a:lnTo>
                    <a:pt x="624" y="0"/>
                  </a:lnTo>
                  <a:lnTo>
                    <a:pt x="631" y="0"/>
                  </a:lnTo>
                  <a:lnTo>
                    <a:pt x="642" y="2"/>
                  </a:lnTo>
                  <a:lnTo>
                    <a:pt x="654" y="3"/>
                  </a:lnTo>
                  <a:lnTo>
                    <a:pt x="667" y="5"/>
                  </a:lnTo>
                  <a:lnTo>
                    <a:pt x="682" y="8"/>
                  </a:lnTo>
                  <a:lnTo>
                    <a:pt x="697" y="13"/>
                  </a:lnTo>
                  <a:lnTo>
                    <a:pt x="711" y="19"/>
                  </a:lnTo>
                  <a:lnTo>
                    <a:pt x="723" y="25"/>
                  </a:lnTo>
                  <a:lnTo>
                    <a:pt x="736" y="30"/>
                  </a:lnTo>
                  <a:lnTo>
                    <a:pt x="750" y="35"/>
                  </a:lnTo>
                  <a:lnTo>
                    <a:pt x="764" y="38"/>
                  </a:lnTo>
                  <a:lnTo>
                    <a:pt x="779" y="40"/>
                  </a:lnTo>
                  <a:lnTo>
                    <a:pt x="792" y="41"/>
                  </a:lnTo>
                  <a:lnTo>
                    <a:pt x="806" y="42"/>
                  </a:lnTo>
                  <a:lnTo>
                    <a:pt x="819" y="42"/>
                  </a:lnTo>
                  <a:lnTo>
                    <a:pt x="830" y="41"/>
                  </a:lnTo>
                  <a:lnTo>
                    <a:pt x="844" y="41"/>
                  </a:lnTo>
                  <a:lnTo>
                    <a:pt x="844" y="45"/>
                  </a:lnTo>
                  <a:lnTo>
                    <a:pt x="838" y="52"/>
                  </a:lnTo>
                  <a:lnTo>
                    <a:pt x="833" y="58"/>
                  </a:lnTo>
                  <a:lnTo>
                    <a:pt x="820" y="75"/>
                  </a:lnTo>
                  <a:lnTo>
                    <a:pt x="805" y="96"/>
                  </a:lnTo>
                  <a:lnTo>
                    <a:pt x="788" y="119"/>
                  </a:lnTo>
                  <a:lnTo>
                    <a:pt x="768" y="143"/>
                  </a:lnTo>
                  <a:lnTo>
                    <a:pt x="749" y="165"/>
                  </a:lnTo>
                  <a:lnTo>
                    <a:pt x="729" y="185"/>
                  </a:lnTo>
                  <a:lnTo>
                    <a:pt x="710" y="200"/>
                  </a:lnTo>
                  <a:lnTo>
                    <a:pt x="691" y="208"/>
                  </a:lnTo>
                  <a:lnTo>
                    <a:pt x="680" y="211"/>
                  </a:lnTo>
                  <a:lnTo>
                    <a:pt x="665" y="217"/>
                  </a:lnTo>
                  <a:lnTo>
                    <a:pt x="647" y="223"/>
                  </a:lnTo>
                  <a:lnTo>
                    <a:pt x="630" y="229"/>
                  </a:lnTo>
                  <a:lnTo>
                    <a:pt x="610" y="234"/>
                  </a:lnTo>
                  <a:lnTo>
                    <a:pt x="593" y="239"/>
                  </a:lnTo>
                  <a:lnTo>
                    <a:pt x="576" y="242"/>
                  </a:lnTo>
                  <a:lnTo>
                    <a:pt x="561" y="243"/>
                  </a:lnTo>
                  <a:lnTo>
                    <a:pt x="546" y="242"/>
                  </a:lnTo>
                  <a:lnTo>
                    <a:pt x="530" y="239"/>
                  </a:lnTo>
                  <a:lnTo>
                    <a:pt x="513" y="234"/>
                  </a:lnTo>
                  <a:lnTo>
                    <a:pt x="495" y="229"/>
                  </a:lnTo>
                  <a:lnTo>
                    <a:pt x="479" y="223"/>
                  </a:lnTo>
                  <a:lnTo>
                    <a:pt x="465" y="217"/>
                  </a:lnTo>
                  <a:lnTo>
                    <a:pt x="455" y="212"/>
                  </a:lnTo>
                  <a:lnTo>
                    <a:pt x="449" y="209"/>
                  </a:lnTo>
                  <a:lnTo>
                    <a:pt x="442" y="204"/>
                  </a:lnTo>
                  <a:lnTo>
                    <a:pt x="437" y="200"/>
                  </a:lnTo>
                  <a:lnTo>
                    <a:pt x="431" y="196"/>
                  </a:lnTo>
                  <a:lnTo>
                    <a:pt x="424" y="192"/>
                  </a:lnTo>
                  <a:lnTo>
                    <a:pt x="419" y="190"/>
                  </a:lnTo>
                  <a:lnTo>
                    <a:pt x="414" y="190"/>
                  </a:lnTo>
                  <a:lnTo>
                    <a:pt x="406" y="190"/>
                  </a:lnTo>
                  <a:lnTo>
                    <a:pt x="399" y="192"/>
                  </a:lnTo>
                  <a:lnTo>
                    <a:pt x="392" y="194"/>
                  </a:lnTo>
                  <a:lnTo>
                    <a:pt x="384" y="195"/>
                  </a:lnTo>
                  <a:lnTo>
                    <a:pt x="378" y="197"/>
                  </a:lnTo>
                  <a:lnTo>
                    <a:pt x="373" y="200"/>
                  </a:lnTo>
                  <a:lnTo>
                    <a:pt x="368" y="204"/>
                  </a:lnTo>
                  <a:lnTo>
                    <a:pt x="366" y="209"/>
                  </a:lnTo>
                  <a:lnTo>
                    <a:pt x="368" y="212"/>
                  </a:lnTo>
                  <a:lnTo>
                    <a:pt x="372" y="215"/>
                  </a:lnTo>
                  <a:lnTo>
                    <a:pt x="377" y="216"/>
                  </a:lnTo>
                  <a:lnTo>
                    <a:pt x="383" y="216"/>
                  </a:lnTo>
                  <a:lnTo>
                    <a:pt x="389" y="216"/>
                  </a:lnTo>
                  <a:lnTo>
                    <a:pt x="396" y="216"/>
                  </a:lnTo>
                  <a:lnTo>
                    <a:pt x="406" y="215"/>
                  </a:lnTo>
                  <a:lnTo>
                    <a:pt x="414" y="214"/>
                  </a:lnTo>
                  <a:lnTo>
                    <a:pt x="423" y="212"/>
                  </a:lnTo>
                  <a:lnTo>
                    <a:pt x="431" y="211"/>
                  </a:lnTo>
                  <a:lnTo>
                    <a:pt x="439" y="210"/>
                  </a:lnTo>
                  <a:lnTo>
                    <a:pt x="448" y="210"/>
                  </a:lnTo>
                  <a:lnTo>
                    <a:pt x="457" y="210"/>
                  </a:lnTo>
                  <a:lnTo>
                    <a:pt x="468" y="212"/>
                  </a:lnTo>
                  <a:lnTo>
                    <a:pt x="482" y="216"/>
                  </a:lnTo>
                  <a:lnTo>
                    <a:pt x="498" y="222"/>
                  </a:lnTo>
                  <a:lnTo>
                    <a:pt x="516" y="230"/>
                  </a:lnTo>
                  <a:lnTo>
                    <a:pt x="539" y="240"/>
                  </a:lnTo>
                  <a:lnTo>
                    <a:pt x="556" y="252"/>
                  </a:lnTo>
                  <a:lnTo>
                    <a:pt x="574" y="267"/>
                  </a:lnTo>
                  <a:lnTo>
                    <a:pt x="587" y="284"/>
                  </a:lnTo>
                  <a:lnTo>
                    <a:pt x="601" y="305"/>
                  </a:lnTo>
                  <a:lnTo>
                    <a:pt x="612" y="326"/>
                  </a:lnTo>
                  <a:lnTo>
                    <a:pt x="621" y="349"/>
                  </a:lnTo>
                  <a:lnTo>
                    <a:pt x="628" y="375"/>
                  </a:lnTo>
                  <a:lnTo>
                    <a:pt x="632" y="399"/>
                  </a:lnTo>
                  <a:lnTo>
                    <a:pt x="635" y="415"/>
                  </a:lnTo>
                  <a:lnTo>
                    <a:pt x="635" y="431"/>
                  </a:lnTo>
                  <a:lnTo>
                    <a:pt x="635" y="447"/>
                  </a:lnTo>
                  <a:lnTo>
                    <a:pt x="632" y="462"/>
                  </a:lnTo>
                  <a:lnTo>
                    <a:pt x="622" y="451"/>
                  </a:lnTo>
                  <a:lnTo>
                    <a:pt x="608" y="441"/>
                  </a:lnTo>
                  <a:lnTo>
                    <a:pt x="590" y="431"/>
                  </a:lnTo>
                  <a:lnTo>
                    <a:pt x="570" y="423"/>
                  </a:lnTo>
                  <a:lnTo>
                    <a:pt x="549" y="416"/>
                  </a:lnTo>
                  <a:lnTo>
                    <a:pt x="528" y="409"/>
                  </a:lnTo>
                  <a:lnTo>
                    <a:pt x="508" y="406"/>
                  </a:lnTo>
                  <a:lnTo>
                    <a:pt x="491" y="403"/>
                  </a:lnTo>
                  <a:lnTo>
                    <a:pt x="480" y="400"/>
                  </a:lnTo>
                  <a:lnTo>
                    <a:pt x="468" y="398"/>
                  </a:lnTo>
                  <a:lnTo>
                    <a:pt x="455" y="396"/>
                  </a:lnTo>
                  <a:lnTo>
                    <a:pt x="441" y="390"/>
                  </a:lnTo>
                  <a:lnTo>
                    <a:pt x="429" y="384"/>
                  </a:lnTo>
                  <a:lnTo>
                    <a:pt x="417" y="375"/>
                  </a:lnTo>
                  <a:lnTo>
                    <a:pt x="408" y="362"/>
                  </a:lnTo>
                  <a:lnTo>
                    <a:pt x="401" y="347"/>
                  </a:lnTo>
                  <a:lnTo>
                    <a:pt x="392" y="326"/>
                  </a:lnTo>
                  <a:lnTo>
                    <a:pt x="381" y="308"/>
                  </a:lnTo>
                  <a:lnTo>
                    <a:pt x="376" y="290"/>
                  </a:lnTo>
                  <a:lnTo>
                    <a:pt x="376" y="262"/>
                  </a:lnTo>
                  <a:lnTo>
                    <a:pt x="374" y="254"/>
                  </a:lnTo>
                  <a:lnTo>
                    <a:pt x="371" y="246"/>
                  </a:lnTo>
                  <a:lnTo>
                    <a:pt x="365" y="239"/>
                  </a:lnTo>
                  <a:lnTo>
                    <a:pt x="359" y="232"/>
                  </a:lnTo>
                  <a:lnTo>
                    <a:pt x="351" y="226"/>
                  </a:lnTo>
                  <a:lnTo>
                    <a:pt x="343" y="222"/>
                  </a:lnTo>
                  <a:lnTo>
                    <a:pt x="338" y="217"/>
                  </a:lnTo>
                  <a:lnTo>
                    <a:pt x="332" y="215"/>
                  </a:lnTo>
                  <a:lnTo>
                    <a:pt x="324" y="211"/>
                  </a:lnTo>
                  <a:lnTo>
                    <a:pt x="317" y="209"/>
                  </a:lnTo>
                  <a:lnTo>
                    <a:pt x="312" y="210"/>
                  </a:lnTo>
                  <a:lnTo>
                    <a:pt x="311" y="214"/>
                  </a:lnTo>
                  <a:lnTo>
                    <a:pt x="312" y="220"/>
                  </a:lnTo>
                  <a:lnTo>
                    <a:pt x="313" y="226"/>
                  </a:lnTo>
                  <a:lnTo>
                    <a:pt x="315" y="233"/>
                  </a:lnTo>
                  <a:lnTo>
                    <a:pt x="318" y="240"/>
                  </a:lnTo>
                  <a:lnTo>
                    <a:pt x="323" y="245"/>
                  </a:lnTo>
                  <a:lnTo>
                    <a:pt x="331" y="253"/>
                  </a:lnTo>
                  <a:lnTo>
                    <a:pt x="342" y="263"/>
                  </a:lnTo>
                  <a:lnTo>
                    <a:pt x="355" y="276"/>
                  </a:lnTo>
                  <a:lnTo>
                    <a:pt x="369" y="291"/>
                  </a:lnTo>
                  <a:lnTo>
                    <a:pt x="383" y="308"/>
                  </a:lnTo>
                  <a:lnTo>
                    <a:pt x="393" y="328"/>
                  </a:lnTo>
                  <a:lnTo>
                    <a:pt x="402" y="349"/>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29" name="Freeform 303">
              <a:extLst>
                <a:ext uri="{FF2B5EF4-FFF2-40B4-BE49-F238E27FC236}">
                  <a16:creationId xmlns:a16="http://schemas.microsoft.com/office/drawing/2014/main" xmlns="" id="{87C6F4C4-DFA7-4394-B37D-258DE442C202}"/>
                </a:ext>
              </a:extLst>
            </p:cNvPr>
            <p:cNvSpPr>
              <a:spLocks/>
            </p:cNvSpPr>
            <p:nvPr/>
          </p:nvSpPr>
          <p:spPr bwMode="auto">
            <a:xfrm>
              <a:off x="2558" y="607"/>
              <a:ext cx="126" cy="129"/>
            </a:xfrm>
            <a:custGeom>
              <a:avLst/>
              <a:gdLst>
                <a:gd name="T0" fmla="*/ 6 w 253"/>
                <a:gd name="T1" fmla="*/ 8 h 258"/>
                <a:gd name="T2" fmla="*/ 6 w 253"/>
                <a:gd name="T3" fmla="*/ 8 h 258"/>
                <a:gd name="T4" fmla="*/ 6 w 253"/>
                <a:gd name="T5" fmla="*/ 8 h 258"/>
                <a:gd name="T6" fmla="*/ 7 w 253"/>
                <a:gd name="T7" fmla="*/ 8 h 258"/>
                <a:gd name="T8" fmla="*/ 7 w 253"/>
                <a:gd name="T9" fmla="*/ 8 h 258"/>
                <a:gd name="T10" fmla="*/ 7 w 253"/>
                <a:gd name="T11" fmla="*/ 8 h 258"/>
                <a:gd name="T12" fmla="*/ 7 w 253"/>
                <a:gd name="T13" fmla="*/ 8 h 258"/>
                <a:gd name="T14" fmla="*/ 7 w 253"/>
                <a:gd name="T15" fmla="*/ 8 h 258"/>
                <a:gd name="T16" fmla="*/ 7 w 253"/>
                <a:gd name="T17" fmla="*/ 8 h 258"/>
                <a:gd name="T18" fmla="*/ 7 w 253"/>
                <a:gd name="T19" fmla="*/ 8 h 258"/>
                <a:gd name="T20" fmla="*/ 7 w 253"/>
                <a:gd name="T21" fmla="*/ 8 h 258"/>
                <a:gd name="T22" fmla="*/ 6 w 253"/>
                <a:gd name="T23" fmla="*/ 8 h 258"/>
                <a:gd name="T24" fmla="*/ 6 w 253"/>
                <a:gd name="T25" fmla="*/ 7 h 258"/>
                <a:gd name="T26" fmla="*/ 6 w 253"/>
                <a:gd name="T27" fmla="*/ 7 h 258"/>
                <a:gd name="T28" fmla="*/ 6 w 253"/>
                <a:gd name="T29" fmla="*/ 7 h 258"/>
                <a:gd name="T30" fmla="*/ 6 w 253"/>
                <a:gd name="T31" fmla="*/ 6 h 258"/>
                <a:gd name="T32" fmla="*/ 6 w 253"/>
                <a:gd name="T33" fmla="*/ 6 h 258"/>
                <a:gd name="T34" fmla="*/ 7 w 253"/>
                <a:gd name="T35" fmla="*/ 6 h 258"/>
                <a:gd name="T36" fmla="*/ 7 w 253"/>
                <a:gd name="T37" fmla="*/ 5 h 258"/>
                <a:gd name="T38" fmla="*/ 7 w 253"/>
                <a:gd name="T39" fmla="*/ 4 h 258"/>
                <a:gd name="T40" fmla="*/ 6 w 253"/>
                <a:gd name="T41" fmla="*/ 2 h 258"/>
                <a:gd name="T42" fmla="*/ 4 w 253"/>
                <a:gd name="T43" fmla="*/ 2 h 258"/>
                <a:gd name="T44" fmla="*/ 2 w 253"/>
                <a:gd name="T45" fmla="*/ 1 h 258"/>
                <a:gd name="T46" fmla="*/ 1 w 253"/>
                <a:gd name="T47" fmla="*/ 1 h 258"/>
                <a:gd name="T48" fmla="*/ 0 w 253"/>
                <a:gd name="T49" fmla="*/ 1 h 258"/>
                <a:gd name="T50" fmla="*/ 0 w 253"/>
                <a:gd name="T51" fmla="*/ 1 h 258"/>
                <a:gd name="T52" fmla="*/ 0 w 253"/>
                <a:gd name="T53" fmla="*/ 1 h 258"/>
                <a:gd name="T54" fmla="*/ 0 w 253"/>
                <a:gd name="T55" fmla="*/ 2 h 258"/>
                <a:gd name="T56" fmla="*/ 1 w 253"/>
                <a:gd name="T57" fmla="*/ 3 h 258"/>
                <a:gd name="T58" fmla="*/ 1 w 253"/>
                <a:gd name="T59" fmla="*/ 4 h 258"/>
                <a:gd name="T60" fmla="*/ 1 w 253"/>
                <a:gd name="T61" fmla="*/ 5 h 258"/>
                <a:gd name="T62" fmla="*/ 2 w 253"/>
                <a:gd name="T63" fmla="*/ 6 h 258"/>
                <a:gd name="T64" fmla="*/ 3 w 253"/>
                <a:gd name="T65" fmla="*/ 8 h 258"/>
                <a:gd name="T66" fmla="*/ 4 w 253"/>
                <a:gd name="T67" fmla="*/ 8 h 2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53" h="258">
                  <a:moveTo>
                    <a:pt x="192" y="258"/>
                  </a:moveTo>
                  <a:lnTo>
                    <a:pt x="192" y="249"/>
                  </a:lnTo>
                  <a:lnTo>
                    <a:pt x="196" y="240"/>
                  </a:lnTo>
                  <a:lnTo>
                    <a:pt x="200" y="235"/>
                  </a:lnTo>
                  <a:lnTo>
                    <a:pt x="208" y="231"/>
                  </a:lnTo>
                  <a:lnTo>
                    <a:pt x="217" y="230"/>
                  </a:lnTo>
                  <a:lnTo>
                    <a:pt x="222" y="231"/>
                  </a:lnTo>
                  <a:lnTo>
                    <a:pt x="227" y="235"/>
                  </a:lnTo>
                  <a:lnTo>
                    <a:pt x="229" y="238"/>
                  </a:lnTo>
                  <a:lnTo>
                    <a:pt x="230" y="240"/>
                  </a:lnTo>
                  <a:lnTo>
                    <a:pt x="234" y="242"/>
                  </a:lnTo>
                  <a:lnTo>
                    <a:pt x="238" y="242"/>
                  </a:lnTo>
                  <a:lnTo>
                    <a:pt x="244" y="243"/>
                  </a:lnTo>
                  <a:lnTo>
                    <a:pt x="250" y="244"/>
                  </a:lnTo>
                  <a:lnTo>
                    <a:pt x="253" y="244"/>
                  </a:lnTo>
                  <a:lnTo>
                    <a:pt x="253" y="243"/>
                  </a:lnTo>
                  <a:lnTo>
                    <a:pt x="251" y="239"/>
                  </a:lnTo>
                  <a:lnTo>
                    <a:pt x="248" y="235"/>
                  </a:lnTo>
                  <a:lnTo>
                    <a:pt x="244" y="231"/>
                  </a:lnTo>
                  <a:lnTo>
                    <a:pt x="240" y="228"/>
                  </a:lnTo>
                  <a:lnTo>
                    <a:pt x="235" y="223"/>
                  </a:lnTo>
                  <a:lnTo>
                    <a:pt x="232" y="225"/>
                  </a:lnTo>
                  <a:lnTo>
                    <a:pt x="226" y="227"/>
                  </a:lnTo>
                  <a:lnTo>
                    <a:pt x="220" y="227"/>
                  </a:lnTo>
                  <a:lnTo>
                    <a:pt x="214" y="223"/>
                  </a:lnTo>
                  <a:lnTo>
                    <a:pt x="210" y="216"/>
                  </a:lnTo>
                  <a:lnTo>
                    <a:pt x="207" y="211"/>
                  </a:lnTo>
                  <a:lnTo>
                    <a:pt x="206" y="205"/>
                  </a:lnTo>
                  <a:lnTo>
                    <a:pt x="207" y="200"/>
                  </a:lnTo>
                  <a:lnTo>
                    <a:pt x="208" y="197"/>
                  </a:lnTo>
                  <a:lnTo>
                    <a:pt x="210" y="194"/>
                  </a:lnTo>
                  <a:lnTo>
                    <a:pt x="212" y="192"/>
                  </a:lnTo>
                  <a:lnTo>
                    <a:pt x="213" y="190"/>
                  </a:lnTo>
                  <a:lnTo>
                    <a:pt x="218" y="186"/>
                  </a:lnTo>
                  <a:lnTo>
                    <a:pt x="223" y="183"/>
                  </a:lnTo>
                  <a:lnTo>
                    <a:pt x="229" y="181"/>
                  </a:lnTo>
                  <a:lnTo>
                    <a:pt x="235" y="179"/>
                  </a:lnTo>
                  <a:lnTo>
                    <a:pt x="240" y="154"/>
                  </a:lnTo>
                  <a:lnTo>
                    <a:pt x="240" y="129"/>
                  </a:lnTo>
                  <a:lnTo>
                    <a:pt x="233" y="106"/>
                  </a:lnTo>
                  <a:lnTo>
                    <a:pt x="219" y="84"/>
                  </a:lnTo>
                  <a:lnTo>
                    <a:pt x="199" y="64"/>
                  </a:lnTo>
                  <a:lnTo>
                    <a:pt x="174" y="48"/>
                  </a:lnTo>
                  <a:lnTo>
                    <a:pt x="142" y="35"/>
                  </a:lnTo>
                  <a:lnTo>
                    <a:pt x="103" y="27"/>
                  </a:lnTo>
                  <a:lnTo>
                    <a:pt x="88" y="25"/>
                  </a:lnTo>
                  <a:lnTo>
                    <a:pt x="73" y="22"/>
                  </a:lnTo>
                  <a:lnTo>
                    <a:pt x="57" y="18"/>
                  </a:lnTo>
                  <a:lnTo>
                    <a:pt x="43" y="13"/>
                  </a:lnTo>
                  <a:lnTo>
                    <a:pt x="29" y="9"/>
                  </a:lnTo>
                  <a:lnTo>
                    <a:pt x="17" y="5"/>
                  </a:lnTo>
                  <a:lnTo>
                    <a:pt x="7" y="2"/>
                  </a:lnTo>
                  <a:lnTo>
                    <a:pt x="0" y="0"/>
                  </a:lnTo>
                  <a:lnTo>
                    <a:pt x="9" y="12"/>
                  </a:lnTo>
                  <a:lnTo>
                    <a:pt x="16" y="27"/>
                  </a:lnTo>
                  <a:lnTo>
                    <a:pt x="24" y="43"/>
                  </a:lnTo>
                  <a:lnTo>
                    <a:pt x="30" y="61"/>
                  </a:lnTo>
                  <a:lnTo>
                    <a:pt x="36" y="78"/>
                  </a:lnTo>
                  <a:lnTo>
                    <a:pt x="40" y="95"/>
                  </a:lnTo>
                  <a:lnTo>
                    <a:pt x="45" y="111"/>
                  </a:lnTo>
                  <a:lnTo>
                    <a:pt x="48" y="126"/>
                  </a:lnTo>
                  <a:lnTo>
                    <a:pt x="53" y="143"/>
                  </a:lnTo>
                  <a:lnTo>
                    <a:pt x="60" y="162"/>
                  </a:lnTo>
                  <a:lnTo>
                    <a:pt x="69" y="184"/>
                  </a:lnTo>
                  <a:lnTo>
                    <a:pt x="84" y="206"/>
                  </a:lnTo>
                  <a:lnTo>
                    <a:pt x="103" y="225"/>
                  </a:lnTo>
                  <a:lnTo>
                    <a:pt x="127" y="242"/>
                  </a:lnTo>
                  <a:lnTo>
                    <a:pt x="157" y="253"/>
                  </a:lnTo>
                  <a:lnTo>
                    <a:pt x="192" y="258"/>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30" name="Freeform 304">
              <a:extLst>
                <a:ext uri="{FF2B5EF4-FFF2-40B4-BE49-F238E27FC236}">
                  <a16:creationId xmlns:a16="http://schemas.microsoft.com/office/drawing/2014/main" xmlns="" id="{8EAC4837-3497-461E-ACDC-C19BDE9831BF}"/>
                </a:ext>
              </a:extLst>
            </p:cNvPr>
            <p:cNvSpPr>
              <a:spLocks/>
            </p:cNvSpPr>
            <p:nvPr/>
          </p:nvSpPr>
          <p:spPr bwMode="auto">
            <a:xfrm>
              <a:off x="2694" y="683"/>
              <a:ext cx="13" cy="14"/>
            </a:xfrm>
            <a:custGeom>
              <a:avLst/>
              <a:gdLst>
                <a:gd name="T0" fmla="*/ 0 w 26"/>
                <a:gd name="T1" fmla="*/ 1 h 28"/>
                <a:gd name="T2" fmla="*/ 1 w 26"/>
                <a:gd name="T3" fmla="*/ 1 h 28"/>
                <a:gd name="T4" fmla="*/ 1 w 26"/>
                <a:gd name="T5" fmla="*/ 1 h 28"/>
                <a:gd name="T6" fmla="*/ 1 w 26"/>
                <a:gd name="T7" fmla="*/ 0 h 28"/>
                <a:gd name="T8" fmla="*/ 1 w 26"/>
                <a:gd name="T9" fmla="*/ 0 h 28"/>
                <a:gd name="T10" fmla="*/ 1 w 26"/>
                <a:gd name="T11" fmla="*/ 1 h 28"/>
                <a:gd name="T12" fmla="*/ 1 w 26"/>
                <a:gd name="T13" fmla="*/ 1 h 28"/>
                <a:gd name="T14" fmla="*/ 1 w 26"/>
                <a:gd name="T15" fmla="*/ 1 h 28"/>
                <a:gd name="T16" fmla="*/ 1 w 26"/>
                <a:gd name="T17" fmla="*/ 1 h 28"/>
                <a:gd name="T18" fmla="*/ 1 w 26"/>
                <a:gd name="T19" fmla="*/ 1 h 28"/>
                <a:gd name="T20" fmla="*/ 1 w 26"/>
                <a:gd name="T21" fmla="*/ 1 h 28"/>
                <a:gd name="T22" fmla="*/ 1 w 26"/>
                <a:gd name="T23" fmla="*/ 1 h 28"/>
                <a:gd name="T24" fmla="*/ 1 w 26"/>
                <a:gd name="T25" fmla="*/ 1 h 28"/>
                <a:gd name="T26" fmla="*/ 1 w 26"/>
                <a:gd name="T27" fmla="*/ 1 h 28"/>
                <a:gd name="T28" fmla="*/ 1 w 26"/>
                <a:gd name="T29" fmla="*/ 1 h 28"/>
                <a:gd name="T30" fmla="*/ 1 w 26"/>
                <a:gd name="T31" fmla="*/ 1 h 28"/>
                <a:gd name="T32" fmla="*/ 0 w 26"/>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 h="28">
                  <a:moveTo>
                    <a:pt x="0" y="11"/>
                  </a:moveTo>
                  <a:lnTo>
                    <a:pt x="1" y="6"/>
                  </a:lnTo>
                  <a:lnTo>
                    <a:pt x="5" y="2"/>
                  </a:lnTo>
                  <a:lnTo>
                    <a:pt x="9" y="0"/>
                  </a:lnTo>
                  <a:lnTo>
                    <a:pt x="14" y="0"/>
                  </a:lnTo>
                  <a:lnTo>
                    <a:pt x="18" y="2"/>
                  </a:lnTo>
                  <a:lnTo>
                    <a:pt x="23" y="4"/>
                  </a:lnTo>
                  <a:lnTo>
                    <a:pt x="25" y="8"/>
                  </a:lnTo>
                  <a:lnTo>
                    <a:pt x="26" y="14"/>
                  </a:lnTo>
                  <a:lnTo>
                    <a:pt x="25" y="19"/>
                  </a:lnTo>
                  <a:lnTo>
                    <a:pt x="23" y="24"/>
                  </a:lnTo>
                  <a:lnTo>
                    <a:pt x="18" y="26"/>
                  </a:lnTo>
                  <a:lnTo>
                    <a:pt x="15" y="28"/>
                  </a:lnTo>
                  <a:lnTo>
                    <a:pt x="10" y="26"/>
                  </a:lnTo>
                  <a:lnTo>
                    <a:pt x="6" y="22"/>
                  </a:lnTo>
                  <a:lnTo>
                    <a:pt x="1" y="17"/>
                  </a:lnTo>
                  <a:lnTo>
                    <a:pt x="0" y="1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31" name="Freeform 305">
              <a:extLst>
                <a:ext uri="{FF2B5EF4-FFF2-40B4-BE49-F238E27FC236}">
                  <a16:creationId xmlns:a16="http://schemas.microsoft.com/office/drawing/2014/main" xmlns="" id="{81578A54-A504-4AB7-A6DF-4D9B94B3518E}"/>
                </a:ext>
              </a:extLst>
            </p:cNvPr>
            <p:cNvSpPr>
              <a:spLocks/>
            </p:cNvSpPr>
            <p:nvPr/>
          </p:nvSpPr>
          <p:spPr bwMode="auto">
            <a:xfrm>
              <a:off x="2721" y="702"/>
              <a:ext cx="14" cy="14"/>
            </a:xfrm>
            <a:custGeom>
              <a:avLst/>
              <a:gdLst>
                <a:gd name="T0" fmla="*/ 0 w 29"/>
                <a:gd name="T1" fmla="*/ 0 h 29"/>
                <a:gd name="T2" fmla="*/ 0 w 29"/>
                <a:gd name="T3" fmla="*/ 0 h 29"/>
                <a:gd name="T4" fmla="*/ 0 w 29"/>
                <a:gd name="T5" fmla="*/ 0 h 29"/>
                <a:gd name="T6" fmla="*/ 0 w 29"/>
                <a:gd name="T7" fmla="*/ 0 h 29"/>
                <a:gd name="T8" fmla="*/ 0 w 29"/>
                <a:gd name="T9" fmla="*/ 0 h 29"/>
                <a:gd name="T10" fmla="*/ 0 w 29"/>
                <a:gd name="T11" fmla="*/ 0 h 29"/>
                <a:gd name="T12" fmla="*/ 0 w 29"/>
                <a:gd name="T13" fmla="*/ 0 h 29"/>
                <a:gd name="T14" fmla="*/ 0 w 29"/>
                <a:gd name="T15" fmla="*/ 0 h 29"/>
                <a:gd name="T16" fmla="*/ 0 w 29"/>
                <a:gd name="T17" fmla="*/ 0 h 29"/>
                <a:gd name="T18" fmla="*/ 0 w 29"/>
                <a:gd name="T19" fmla="*/ 0 h 29"/>
                <a:gd name="T20" fmla="*/ 0 w 29"/>
                <a:gd name="T21" fmla="*/ 0 h 29"/>
                <a:gd name="T22" fmla="*/ 0 w 29"/>
                <a:gd name="T23" fmla="*/ 0 h 29"/>
                <a:gd name="T24" fmla="*/ 0 w 29"/>
                <a:gd name="T25" fmla="*/ 0 h 29"/>
                <a:gd name="T26" fmla="*/ 0 w 29"/>
                <a:gd name="T27" fmla="*/ 0 h 29"/>
                <a:gd name="T28" fmla="*/ 0 w 29"/>
                <a:gd name="T29" fmla="*/ 0 h 29"/>
                <a:gd name="T30" fmla="*/ 0 w 29"/>
                <a:gd name="T31" fmla="*/ 0 h 29"/>
                <a:gd name="T32" fmla="*/ 0 w 29"/>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29">
                  <a:moveTo>
                    <a:pt x="2" y="3"/>
                  </a:moveTo>
                  <a:lnTo>
                    <a:pt x="8" y="1"/>
                  </a:lnTo>
                  <a:lnTo>
                    <a:pt x="14" y="0"/>
                  </a:lnTo>
                  <a:lnTo>
                    <a:pt x="21" y="2"/>
                  </a:lnTo>
                  <a:lnTo>
                    <a:pt x="25" y="4"/>
                  </a:lnTo>
                  <a:lnTo>
                    <a:pt x="28" y="9"/>
                  </a:lnTo>
                  <a:lnTo>
                    <a:pt x="29" y="15"/>
                  </a:lnTo>
                  <a:lnTo>
                    <a:pt x="29" y="22"/>
                  </a:lnTo>
                  <a:lnTo>
                    <a:pt x="27" y="26"/>
                  </a:lnTo>
                  <a:lnTo>
                    <a:pt x="22" y="29"/>
                  </a:lnTo>
                  <a:lnTo>
                    <a:pt x="15" y="29"/>
                  </a:lnTo>
                  <a:lnTo>
                    <a:pt x="8" y="27"/>
                  </a:lnTo>
                  <a:lnTo>
                    <a:pt x="5" y="23"/>
                  </a:lnTo>
                  <a:lnTo>
                    <a:pt x="2" y="18"/>
                  </a:lnTo>
                  <a:lnTo>
                    <a:pt x="0" y="12"/>
                  </a:lnTo>
                  <a:lnTo>
                    <a:pt x="0" y="8"/>
                  </a:lnTo>
                  <a:lnTo>
                    <a:pt x="2" y="3"/>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32" name="Freeform 306">
              <a:extLst>
                <a:ext uri="{FF2B5EF4-FFF2-40B4-BE49-F238E27FC236}">
                  <a16:creationId xmlns:a16="http://schemas.microsoft.com/office/drawing/2014/main" xmlns="" id="{44D5F3E1-8392-421E-8E8C-47F3DD5338D7}"/>
                </a:ext>
              </a:extLst>
            </p:cNvPr>
            <p:cNvSpPr>
              <a:spLocks/>
            </p:cNvSpPr>
            <p:nvPr/>
          </p:nvSpPr>
          <p:spPr bwMode="auto">
            <a:xfrm>
              <a:off x="2689" y="719"/>
              <a:ext cx="14" cy="15"/>
            </a:xfrm>
            <a:custGeom>
              <a:avLst/>
              <a:gdLst>
                <a:gd name="T0" fmla="*/ 1 w 27"/>
                <a:gd name="T1" fmla="*/ 1 h 29"/>
                <a:gd name="T2" fmla="*/ 1 w 27"/>
                <a:gd name="T3" fmla="*/ 1 h 29"/>
                <a:gd name="T4" fmla="*/ 1 w 27"/>
                <a:gd name="T5" fmla="*/ 0 h 29"/>
                <a:gd name="T6" fmla="*/ 1 w 27"/>
                <a:gd name="T7" fmla="*/ 0 h 29"/>
                <a:gd name="T8" fmla="*/ 1 w 27"/>
                <a:gd name="T9" fmla="*/ 1 h 29"/>
                <a:gd name="T10" fmla="*/ 1 w 27"/>
                <a:gd name="T11" fmla="*/ 1 h 29"/>
                <a:gd name="T12" fmla="*/ 1 w 27"/>
                <a:gd name="T13" fmla="*/ 1 h 29"/>
                <a:gd name="T14" fmla="*/ 1 w 27"/>
                <a:gd name="T15" fmla="*/ 1 h 29"/>
                <a:gd name="T16" fmla="*/ 1 w 27"/>
                <a:gd name="T17" fmla="*/ 1 h 29"/>
                <a:gd name="T18" fmla="*/ 1 w 27"/>
                <a:gd name="T19" fmla="*/ 1 h 29"/>
                <a:gd name="T20" fmla="*/ 1 w 27"/>
                <a:gd name="T21" fmla="*/ 1 h 29"/>
                <a:gd name="T22" fmla="*/ 1 w 27"/>
                <a:gd name="T23" fmla="*/ 1 h 29"/>
                <a:gd name="T24" fmla="*/ 1 w 27"/>
                <a:gd name="T25" fmla="*/ 1 h 29"/>
                <a:gd name="T26" fmla="*/ 1 w 27"/>
                <a:gd name="T27" fmla="*/ 1 h 29"/>
                <a:gd name="T28" fmla="*/ 0 w 27"/>
                <a:gd name="T29" fmla="*/ 1 h 29"/>
                <a:gd name="T30" fmla="*/ 0 w 27"/>
                <a:gd name="T31" fmla="*/ 1 h 29"/>
                <a:gd name="T32" fmla="*/ 1 w 27"/>
                <a:gd name="T33" fmla="*/ 1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29">
                  <a:moveTo>
                    <a:pt x="2" y="6"/>
                  </a:moveTo>
                  <a:lnTo>
                    <a:pt x="5" y="3"/>
                  </a:lnTo>
                  <a:lnTo>
                    <a:pt x="11" y="0"/>
                  </a:lnTo>
                  <a:lnTo>
                    <a:pt x="18" y="0"/>
                  </a:lnTo>
                  <a:lnTo>
                    <a:pt x="24" y="4"/>
                  </a:lnTo>
                  <a:lnTo>
                    <a:pt x="27" y="10"/>
                  </a:lnTo>
                  <a:lnTo>
                    <a:pt x="27" y="15"/>
                  </a:lnTo>
                  <a:lnTo>
                    <a:pt x="25" y="21"/>
                  </a:lnTo>
                  <a:lnTo>
                    <a:pt x="23" y="26"/>
                  </a:lnTo>
                  <a:lnTo>
                    <a:pt x="18" y="28"/>
                  </a:lnTo>
                  <a:lnTo>
                    <a:pt x="13" y="29"/>
                  </a:lnTo>
                  <a:lnTo>
                    <a:pt x="8" y="29"/>
                  </a:lnTo>
                  <a:lnTo>
                    <a:pt x="3" y="26"/>
                  </a:lnTo>
                  <a:lnTo>
                    <a:pt x="1" y="21"/>
                  </a:lnTo>
                  <a:lnTo>
                    <a:pt x="0" y="15"/>
                  </a:lnTo>
                  <a:lnTo>
                    <a:pt x="0" y="10"/>
                  </a:lnTo>
                  <a:lnTo>
                    <a:pt x="2" y="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33" name="Freeform 307">
              <a:extLst>
                <a:ext uri="{FF2B5EF4-FFF2-40B4-BE49-F238E27FC236}">
                  <a16:creationId xmlns:a16="http://schemas.microsoft.com/office/drawing/2014/main" xmlns="" id="{2B9DDE63-B16E-4C68-B246-6B6E738E99A7}"/>
                </a:ext>
              </a:extLst>
            </p:cNvPr>
            <p:cNvSpPr>
              <a:spLocks/>
            </p:cNvSpPr>
            <p:nvPr/>
          </p:nvSpPr>
          <p:spPr bwMode="auto">
            <a:xfrm>
              <a:off x="2666" y="702"/>
              <a:ext cx="14" cy="14"/>
            </a:xfrm>
            <a:custGeom>
              <a:avLst/>
              <a:gdLst>
                <a:gd name="T0" fmla="*/ 1 w 28"/>
                <a:gd name="T1" fmla="*/ 1 h 27"/>
                <a:gd name="T2" fmla="*/ 1 w 28"/>
                <a:gd name="T3" fmla="*/ 1 h 27"/>
                <a:gd name="T4" fmla="*/ 0 w 28"/>
                <a:gd name="T5" fmla="*/ 1 h 27"/>
                <a:gd name="T6" fmla="*/ 0 w 28"/>
                <a:gd name="T7" fmla="*/ 1 h 27"/>
                <a:gd name="T8" fmla="*/ 1 w 28"/>
                <a:gd name="T9" fmla="*/ 1 h 27"/>
                <a:gd name="T10" fmla="*/ 1 w 28"/>
                <a:gd name="T11" fmla="*/ 1 h 27"/>
                <a:gd name="T12" fmla="*/ 1 w 28"/>
                <a:gd name="T13" fmla="*/ 1 h 27"/>
                <a:gd name="T14" fmla="*/ 1 w 28"/>
                <a:gd name="T15" fmla="*/ 1 h 27"/>
                <a:gd name="T16" fmla="*/ 1 w 28"/>
                <a:gd name="T17" fmla="*/ 1 h 27"/>
                <a:gd name="T18" fmla="*/ 1 w 28"/>
                <a:gd name="T19" fmla="*/ 1 h 27"/>
                <a:gd name="T20" fmla="*/ 1 w 28"/>
                <a:gd name="T21" fmla="*/ 1 h 27"/>
                <a:gd name="T22" fmla="*/ 1 w 28"/>
                <a:gd name="T23" fmla="*/ 1 h 27"/>
                <a:gd name="T24" fmla="*/ 1 w 28"/>
                <a:gd name="T25" fmla="*/ 1 h 27"/>
                <a:gd name="T26" fmla="*/ 1 w 28"/>
                <a:gd name="T27" fmla="*/ 1 h 27"/>
                <a:gd name="T28" fmla="*/ 1 w 28"/>
                <a:gd name="T29" fmla="*/ 0 h 27"/>
                <a:gd name="T30" fmla="*/ 1 w 28"/>
                <a:gd name="T31" fmla="*/ 0 h 27"/>
                <a:gd name="T32" fmla="*/ 1 w 28"/>
                <a:gd name="T33" fmla="*/ 1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8" h="27">
                  <a:moveTo>
                    <a:pt x="4" y="1"/>
                  </a:moveTo>
                  <a:lnTo>
                    <a:pt x="1" y="6"/>
                  </a:lnTo>
                  <a:lnTo>
                    <a:pt x="0" y="11"/>
                  </a:lnTo>
                  <a:lnTo>
                    <a:pt x="0" y="17"/>
                  </a:lnTo>
                  <a:lnTo>
                    <a:pt x="2" y="23"/>
                  </a:lnTo>
                  <a:lnTo>
                    <a:pt x="6" y="25"/>
                  </a:lnTo>
                  <a:lnTo>
                    <a:pt x="13" y="27"/>
                  </a:lnTo>
                  <a:lnTo>
                    <a:pt x="20" y="27"/>
                  </a:lnTo>
                  <a:lnTo>
                    <a:pt x="25" y="25"/>
                  </a:lnTo>
                  <a:lnTo>
                    <a:pt x="27" y="22"/>
                  </a:lnTo>
                  <a:lnTo>
                    <a:pt x="28" y="16"/>
                  </a:lnTo>
                  <a:lnTo>
                    <a:pt x="28" y="11"/>
                  </a:lnTo>
                  <a:lnTo>
                    <a:pt x="27" y="7"/>
                  </a:lnTo>
                  <a:lnTo>
                    <a:pt x="24" y="3"/>
                  </a:lnTo>
                  <a:lnTo>
                    <a:pt x="17" y="0"/>
                  </a:lnTo>
                  <a:lnTo>
                    <a:pt x="10" y="0"/>
                  </a:lnTo>
                  <a:lnTo>
                    <a:pt x="4"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34" name="Freeform 308">
              <a:extLst>
                <a:ext uri="{FF2B5EF4-FFF2-40B4-BE49-F238E27FC236}">
                  <a16:creationId xmlns:a16="http://schemas.microsoft.com/office/drawing/2014/main" xmlns="" id="{9A95A032-9643-4EC2-8052-38A76D843467}"/>
                </a:ext>
              </a:extLst>
            </p:cNvPr>
            <p:cNvSpPr>
              <a:spLocks/>
            </p:cNvSpPr>
            <p:nvPr/>
          </p:nvSpPr>
          <p:spPr bwMode="auto">
            <a:xfrm>
              <a:off x="2657" y="728"/>
              <a:ext cx="12" cy="13"/>
            </a:xfrm>
            <a:custGeom>
              <a:avLst/>
              <a:gdLst>
                <a:gd name="T0" fmla="*/ 0 w 24"/>
                <a:gd name="T1" fmla="*/ 1 h 25"/>
                <a:gd name="T2" fmla="*/ 0 w 24"/>
                <a:gd name="T3" fmla="*/ 1 h 25"/>
                <a:gd name="T4" fmla="*/ 0 w 24"/>
                <a:gd name="T5" fmla="*/ 1 h 25"/>
                <a:gd name="T6" fmla="*/ 1 w 24"/>
                <a:gd name="T7" fmla="*/ 1 h 25"/>
                <a:gd name="T8" fmla="*/ 1 w 24"/>
                <a:gd name="T9" fmla="*/ 1 h 25"/>
                <a:gd name="T10" fmla="*/ 1 w 24"/>
                <a:gd name="T11" fmla="*/ 0 h 25"/>
                <a:gd name="T12" fmla="*/ 1 w 24"/>
                <a:gd name="T13" fmla="*/ 1 h 25"/>
                <a:gd name="T14" fmla="*/ 1 w 24"/>
                <a:gd name="T15" fmla="*/ 1 h 25"/>
                <a:gd name="T16" fmla="*/ 1 w 24"/>
                <a:gd name="T17" fmla="*/ 1 h 25"/>
                <a:gd name="T18" fmla="*/ 1 w 24"/>
                <a:gd name="T19" fmla="*/ 1 h 25"/>
                <a:gd name="T20" fmla="*/ 1 w 24"/>
                <a:gd name="T21" fmla="*/ 1 h 25"/>
                <a:gd name="T22" fmla="*/ 1 w 24"/>
                <a:gd name="T23" fmla="*/ 1 h 25"/>
                <a:gd name="T24" fmla="*/ 1 w 24"/>
                <a:gd name="T25" fmla="*/ 1 h 25"/>
                <a:gd name="T26" fmla="*/ 1 w 24"/>
                <a:gd name="T27" fmla="*/ 1 h 25"/>
                <a:gd name="T28" fmla="*/ 1 w 24"/>
                <a:gd name="T29" fmla="*/ 1 h 25"/>
                <a:gd name="T30" fmla="*/ 1 w 24"/>
                <a:gd name="T31" fmla="*/ 1 h 25"/>
                <a:gd name="T32" fmla="*/ 0 w 24"/>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5">
                  <a:moveTo>
                    <a:pt x="0" y="16"/>
                  </a:moveTo>
                  <a:lnTo>
                    <a:pt x="0" y="11"/>
                  </a:lnTo>
                  <a:lnTo>
                    <a:pt x="0" y="7"/>
                  </a:lnTo>
                  <a:lnTo>
                    <a:pt x="4" y="3"/>
                  </a:lnTo>
                  <a:lnTo>
                    <a:pt x="9" y="1"/>
                  </a:lnTo>
                  <a:lnTo>
                    <a:pt x="16" y="0"/>
                  </a:lnTo>
                  <a:lnTo>
                    <a:pt x="21" y="1"/>
                  </a:lnTo>
                  <a:lnTo>
                    <a:pt x="23" y="4"/>
                  </a:lnTo>
                  <a:lnTo>
                    <a:pt x="24" y="8"/>
                  </a:lnTo>
                  <a:lnTo>
                    <a:pt x="24" y="12"/>
                  </a:lnTo>
                  <a:lnTo>
                    <a:pt x="23" y="18"/>
                  </a:lnTo>
                  <a:lnTo>
                    <a:pt x="20" y="23"/>
                  </a:lnTo>
                  <a:lnTo>
                    <a:pt x="16" y="25"/>
                  </a:lnTo>
                  <a:lnTo>
                    <a:pt x="12" y="25"/>
                  </a:lnTo>
                  <a:lnTo>
                    <a:pt x="7" y="23"/>
                  </a:lnTo>
                  <a:lnTo>
                    <a:pt x="3" y="19"/>
                  </a:lnTo>
                  <a:lnTo>
                    <a:pt x="0" y="1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35" name="Freeform 309">
              <a:extLst>
                <a:ext uri="{FF2B5EF4-FFF2-40B4-BE49-F238E27FC236}">
                  <a16:creationId xmlns:a16="http://schemas.microsoft.com/office/drawing/2014/main" xmlns="" id="{B6216777-AC8F-4537-BF14-3E5E5B46CDA0}"/>
                </a:ext>
              </a:extLst>
            </p:cNvPr>
            <p:cNvSpPr>
              <a:spLocks/>
            </p:cNvSpPr>
            <p:nvPr/>
          </p:nvSpPr>
          <p:spPr bwMode="auto">
            <a:xfrm>
              <a:off x="2680" y="748"/>
              <a:ext cx="11" cy="14"/>
            </a:xfrm>
            <a:custGeom>
              <a:avLst/>
              <a:gdLst>
                <a:gd name="T0" fmla="*/ 1 w 22"/>
                <a:gd name="T1" fmla="*/ 0 h 29"/>
                <a:gd name="T2" fmla="*/ 1 w 22"/>
                <a:gd name="T3" fmla="*/ 0 h 29"/>
                <a:gd name="T4" fmla="*/ 0 w 22"/>
                <a:gd name="T5" fmla="*/ 0 h 29"/>
                <a:gd name="T6" fmla="*/ 0 w 22"/>
                <a:gd name="T7" fmla="*/ 0 h 29"/>
                <a:gd name="T8" fmla="*/ 0 w 22"/>
                <a:gd name="T9" fmla="*/ 0 h 29"/>
                <a:gd name="T10" fmla="*/ 1 w 22"/>
                <a:gd name="T11" fmla="*/ 0 h 29"/>
                <a:gd name="T12" fmla="*/ 1 w 22"/>
                <a:gd name="T13" fmla="*/ 0 h 29"/>
                <a:gd name="T14" fmla="*/ 1 w 22"/>
                <a:gd name="T15" fmla="*/ 0 h 29"/>
                <a:gd name="T16" fmla="*/ 1 w 22"/>
                <a:gd name="T17" fmla="*/ 0 h 29"/>
                <a:gd name="T18" fmla="*/ 1 w 22"/>
                <a:gd name="T19" fmla="*/ 0 h 29"/>
                <a:gd name="T20" fmla="*/ 1 w 22"/>
                <a:gd name="T21" fmla="*/ 0 h 29"/>
                <a:gd name="T22" fmla="*/ 1 w 22"/>
                <a:gd name="T23" fmla="*/ 0 h 29"/>
                <a:gd name="T24" fmla="*/ 1 w 22"/>
                <a:gd name="T25" fmla="*/ 0 h 29"/>
                <a:gd name="T26" fmla="*/ 1 w 22"/>
                <a:gd name="T27" fmla="*/ 0 h 29"/>
                <a:gd name="T28" fmla="*/ 1 w 22"/>
                <a:gd name="T29" fmla="*/ 0 h 29"/>
                <a:gd name="T30" fmla="*/ 1 w 22"/>
                <a:gd name="T31" fmla="*/ 0 h 29"/>
                <a:gd name="T32" fmla="*/ 1 w 22"/>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9">
                  <a:moveTo>
                    <a:pt x="7" y="29"/>
                  </a:moveTo>
                  <a:lnTo>
                    <a:pt x="2" y="28"/>
                  </a:lnTo>
                  <a:lnTo>
                    <a:pt x="0" y="24"/>
                  </a:lnTo>
                  <a:lnTo>
                    <a:pt x="0" y="20"/>
                  </a:lnTo>
                  <a:lnTo>
                    <a:pt x="0" y="14"/>
                  </a:lnTo>
                  <a:lnTo>
                    <a:pt x="2" y="8"/>
                  </a:lnTo>
                  <a:lnTo>
                    <a:pt x="6" y="3"/>
                  </a:lnTo>
                  <a:lnTo>
                    <a:pt x="11" y="1"/>
                  </a:lnTo>
                  <a:lnTo>
                    <a:pt x="14" y="0"/>
                  </a:lnTo>
                  <a:lnTo>
                    <a:pt x="16" y="1"/>
                  </a:lnTo>
                  <a:lnTo>
                    <a:pt x="20" y="5"/>
                  </a:lnTo>
                  <a:lnTo>
                    <a:pt x="21" y="10"/>
                  </a:lnTo>
                  <a:lnTo>
                    <a:pt x="22" y="15"/>
                  </a:lnTo>
                  <a:lnTo>
                    <a:pt x="21" y="20"/>
                  </a:lnTo>
                  <a:lnTo>
                    <a:pt x="17" y="24"/>
                  </a:lnTo>
                  <a:lnTo>
                    <a:pt x="13" y="28"/>
                  </a:lnTo>
                  <a:lnTo>
                    <a:pt x="7" y="29"/>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36" name="Freeform 310">
              <a:extLst>
                <a:ext uri="{FF2B5EF4-FFF2-40B4-BE49-F238E27FC236}">
                  <a16:creationId xmlns:a16="http://schemas.microsoft.com/office/drawing/2014/main" xmlns="" id="{89E1C6A2-AC2B-451A-ABFF-13A8ABFF12CE}"/>
                </a:ext>
              </a:extLst>
            </p:cNvPr>
            <p:cNvSpPr>
              <a:spLocks/>
            </p:cNvSpPr>
            <p:nvPr/>
          </p:nvSpPr>
          <p:spPr bwMode="auto">
            <a:xfrm>
              <a:off x="2699" y="735"/>
              <a:ext cx="13" cy="16"/>
            </a:xfrm>
            <a:custGeom>
              <a:avLst/>
              <a:gdLst>
                <a:gd name="T0" fmla="*/ 1 w 26"/>
                <a:gd name="T1" fmla="*/ 0 h 33"/>
                <a:gd name="T2" fmla="*/ 1 w 26"/>
                <a:gd name="T3" fmla="*/ 0 h 33"/>
                <a:gd name="T4" fmla="*/ 1 w 26"/>
                <a:gd name="T5" fmla="*/ 0 h 33"/>
                <a:gd name="T6" fmla="*/ 1 w 26"/>
                <a:gd name="T7" fmla="*/ 0 h 33"/>
                <a:gd name="T8" fmla="*/ 1 w 26"/>
                <a:gd name="T9" fmla="*/ 0 h 33"/>
                <a:gd name="T10" fmla="*/ 1 w 26"/>
                <a:gd name="T11" fmla="*/ 0 h 33"/>
                <a:gd name="T12" fmla="*/ 1 w 26"/>
                <a:gd name="T13" fmla="*/ 0 h 33"/>
                <a:gd name="T14" fmla="*/ 1 w 26"/>
                <a:gd name="T15" fmla="*/ 0 h 33"/>
                <a:gd name="T16" fmla="*/ 1 w 26"/>
                <a:gd name="T17" fmla="*/ 0 h 33"/>
                <a:gd name="T18" fmla="*/ 1 w 26"/>
                <a:gd name="T19" fmla="*/ 0 h 33"/>
                <a:gd name="T20" fmla="*/ 1 w 26"/>
                <a:gd name="T21" fmla="*/ 0 h 33"/>
                <a:gd name="T22" fmla="*/ 1 w 26"/>
                <a:gd name="T23" fmla="*/ 1 h 33"/>
                <a:gd name="T24" fmla="*/ 1 w 26"/>
                <a:gd name="T25" fmla="*/ 1 h 33"/>
                <a:gd name="T26" fmla="*/ 1 w 26"/>
                <a:gd name="T27" fmla="*/ 1 h 33"/>
                <a:gd name="T28" fmla="*/ 1 w 26"/>
                <a:gd name="T29" fmla="*/ 0 h 33"/>
                <a:gd name="T30" fmla="*/ 0 w 26"/>
                <a:gd name="T31" fmla="*/ 0 h 33"/>
                <a:gd name="T32" fmla="*/ 1 w 26"/>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 h="33">
                  <a:moveTo>
                    <a:pt x="1" y="17"/>
                  </a:moveTo>
                  <a:lnTo>
                    <a:pt x="4" y="12"/>
                  </a:lnTo>
                  <a:lnTo>
                    <a:pt x="6" y="6"/>
                  </a:lnTo>
                  <a:lnTo>
                    <a:pt x="11" y="2"/>
                  </a:lnTo>
                  <a:lnTo>
                    <a:pt x="16" y="0"/>
                  </a:lnTo>
                  <a:lnTo>
                    <a:pt x="22" y="2"/>
                  </a:lnTo>
                  <a:lnTo>
                    <a:pt x="25" y="5"/>
                  </a:lnTo>
                  <a:lnTo>
                    <a:pt x="26" y="11"/>
                  </a:lnTo>
                  <a:lnTo>
                    <a:pt x="26" y="17"/>
                  </a:lnTo>
                  <a:lnTo>
                    <a:pt x="23" y="22"/>
                  </a:lnTo>
                  <a:lnTo>
                    <a:pt x="19" y="28"/>
                  </a:lnTo>
                  <a:lnTo>
                    <a:pt x="13" y="32"/>
                  </a:lnTo>
                  <a:lnTo>
                    <a:pt x="8" y="33"/>
                  </a:lnTo>
                  <a:lnTo>
                    <a:pt x="5" y="32"/>
                  </a:lnTo>
                  <a:lnTo>
                    <a:pt x="1" y="27"/>
                  </a:lnTo>
                  <a:lnTo>
                    <a:pt x="0" y="22"/>
                  </a:lnTo>
                  <a:lnTo>
                    <a:pt x="1" y="17"/>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37" name="Freeform 311">
              <a:extLst>
                <a:ext uri="{FF2B5EF4-FFF2-40B4-BE49-F238E27FC236}">
                  <a16:creationId xmlns:a16="http://schemas.microsoft.com/office/drawing/2014/main" xmlns="" id="{2961CC9B-0BFB-4AEE-9F25-52A152CEEB2F}"/>
                </a:ext>
              </a:extLst>
            </p:cNvPr>
            <p:cNvSpPr>
              <a:spLocks/>
            </p:cNvSpPr>
            <p:nvPr/>
          </p:nvSpPr>
          <p:spPr bwMode="auto">
            <a:xfrm>
              <a:off x="2715" y="738"/>
              <a:ext cx="14" cy="13"/>
            </a:xfrm>
            <a:custGeom>
              <a:avLst/>
              <a:gdLst>
                <a:gd name="T0" fmla="*/ 1 w 26"/>
                <a:gd name="T1" fmla="*/ 0 h 27"/>
                <a:gd name="T2" fmla="*/ 1 w 26"/>
                <a:gd name="T3" fmla="*/ 0 h 27"/>
                <a:gd name="T4" fmla="*/ 1 w 26"/>
                <a:gd name="T5" fmla="*/ 0 h 27"/>
                <a:gd name="T6" fmla="*/ 1 w 26"/>
                <a:gd name="T7" fmla="*/ 0 h 27"/>
                <a:gd name="T8" fmla="*/ 1 w 26"/>
                <a:gd name="T9" fmla="*/ 0 h 27"/>
                <a:gd name="T10" fmla="*/ 1 w 26"/>
                <a:gd name="T11" fmla="*/ 0 h 27"/>
                <a:gd name="T12" fmla="*/ 1 w 26"/>
                <a:gd name="T13" fmla="*/ 0 h 27"/>
                <a:gd name="T14" fmla="*/ 1 w 26"/>
                <a:gd name="T15" fmla="*/ 0 h 27"/>
                <a:gd name="T16" fmla="*/ 1 w 26"/>
                <a:gd name="T17" fmla="*/ 0 h 27"/>
                <a:gd name="T18" fmla="*/ 1 w 26"/>
                <a:gd name="T19" fmla="*/ 0 h 27"/>
                <a:gd name="T20" fmla="*/ 1 w 26"/>
                <a:gd name="T21" fmla="*/ 0 h 27"/>
                <a:gd name="T22" fmla="*/ 0 w 26"/>
                <a:gd name="T23" fmla="*/ 0 h 27"/>
                <a:gd name="T24" fmla="*/ 1 w 26"/>
                <a:gd name="T25" fmla="*/ 0 h 27"/>
                <a:gd name="T26" fmla="*/ 1 w 26"/>
                <a:gd name="T27" fmla="*/ 0 h 27"/>
                <a:gd name="T28" fmla="*/ 1 w 26"/>
                <a:gd name="T29" fmla="*/ 0 h 27"/>
                <a:gd name="T30" fmla="*/ 1 w 26"/>
                <a:gd name="T31" fmla="*/ 0 h 27"/>
                <a:gd name="T32" fmla="*/ 1 w 26"/>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 h="27">
                  <a:moveTo>
                    <a:pt x="21" y="3"/>
                  </a:moveTo>
                  <a:lnTo>
                    <a:pt x="24" y="6"/>
                  </a:lnTo>
                  <a:lnTo>
                    <a:pt x="26" y="9"/>
                  </a:lnTo>
                  <a:lnTo>
                    <a:pt x="26" y="14"/>
                  </a:lnTo>
                  <a:lnTo>
                    <a:pt x="25" y="19"/>
                  </a:lnTo>
                  <a:lnTo>
                    <a:pt x="21" y="22"/>
                  </a:lnTo>
                  <a:lnTo>
                    <a:pt x="17" y="26"/>
                  </a:lnTo>
                  <a:lnTo>
                    <a:pt x="12" y="27"/>
                  </a:lnTo>
                  <a:lnTo>
                    <a:pt x="9" y="27"/>
                  </a:lnTo>
                  <a:lnTo>
                    <a:pt x="5" y="24"/>
                  </a:lnTo>
                  <a:lnTo>
                    <a:pt x="2" y="20"/>
                  </a:lnTo>
                  <a:lnTo>
                    <a:pt x="0" y="15"/>
                  </a:lnTo>
                  <a:lnTo>
                    <a:pt x="1" y="11"/>
                  </a:lnTo>
                  <a:lnTo>
                    <a:pt x="4" y="6"/>
                  </a:lnTo>
                  <a:lnTo>
                    <a:pt x="8" y="3"/>
                  </a:lnTo>
                  <a:lnTo>
                    <a:pt x="13" y="0"/>
                  </a:lnTo>
                  <a:lnTo>
                    <a:pt x="21" y="3"/>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38" name="Freeform 312">
              <a:extLst>
                <a:ext uri="{FF2B5EF4-FFF2-40B4-BE49-F238E27FC236}">
                  <a16:creationId xmlns:a16="http://schemas.microsoft.com/office/drawing/2014/main" xmlns="" id="{B8638928-5B2E-4258-9104-DF16891A07CE}"/>
                </a:ext>
              </a:extLst>
            </p:cNvPr>
            <p:cNvSpPr>
              <a:spLocks/>
            </p:cNvSpPr>
            <p:nvPr/>
          </p:nvSpPr>
          <p:spPr bwMode="auto">
            <a:xfrm>
              <a:off x="2570" y="757"/>
              <a:ext cx="108" cy="73"/>
            </a:xfrm>
            <a:custGeom>
              <a:avLst/>
              <a:gdLst>
                <a:gd name="T0" fmla="*/ 7 w 216"/>
                <a:gd name="T1" fmla="*/ 0 h 148"/>
                <a:gd name="T2" fmla="*/ 7 w 216"/>
                <a:gd name="T3" fmla="*/ 0 h 148"/>
                <a:gd name="T4" fmla="*/ 7 w 216"/>
                <a:gd name="T5" fmla="*/ 0 h 148"/>
                <a:gd name="T6" fmla="*/ 7 w 216"/>
                <a:gd name="T7" fmla="*/ 0 h 148"/>
                <a:gd name="T8" fmla="*/ 6 w 216"/>
                <a:gd name="T9" fmla="*/ 0 h 148"/>
                <a:gd name="T10" fmla="*/ 4 w 216"/>
                <a:gd name="T11" fmla="*/ 0 h 148"/>
                <a:gd name="T12" fmla="*/ 3 w 216"/>
                <a:gd name="T13" fmla="*/ 0 h 148"/>
                <a:gd name="T14" fmla="*/ 3 w 216"/>
                <a:gd name="T15" fmla="*/ 0 h 148"/>
                <a:gd name="T16" fmla="*/ 4 w 216"/>
                <a:gd name="T17" fmla="*/ 0 h 148"/>
                <a:gd name="T18" fmla="*/ 5 w 216"/>
                <a:gd name="T19" fmla="*/ 0 h 148"/>
                <a:gd name="T20" fmla="*/ 6 w 216"/>
                <a:gd name="T21" fmla="*/ 0 h 148"/>
                <a:gd name="T22" fmla="*/ 6 w 216"/>
                <a:gd name="T23" fmla="*/ 1 h 148"/>
                <a:gd name="T24" fmla="*/ 6 w 216"/>
                <a:gd name="T25" fmla="*/ 1 h 148"/>
                <a:gd name="T26" fmla="*/ 5 w 216"/>
                <a:gd name="T27" fmla="*/ 1 h 148"/>
                <a:gd name="T28" fmla="*/ 4 w 216"/>
                <a:gd name="T29" fmla="*/ 1 h 148"/>
                <a:gd name="T30" fmla="*/ 3 w 216"/>
                <a:gd name="T31" fmla="*/ 1 h 148"/>
                <a:gd name="T32" fmla="*/ 2 w 216"/>
                <a:gd name="T33" fmla="*/ 1 h 148"/>
                <a:gd name="T34" fmla="*/ 3 w 216"/>
                <a:gd name="T35" fmla="*/ 1 h 148"/>
                <a:gd name="T36" fmla="*/ 3 w 216"/>
                <a:gd name="T37" fmla="*/ 1 h 148"/>
                <a:gd name="T38" fmla="*/ 4 w 216"/>
                <a:gd name="T39" fmla="*/ 1 h 148"/>
                <a:gd name="T40" fmla="*/ 5 w 216"/>
                <a:gd name="T41" fmla="*/ 1 h 148"/>
                <a:gd name="T42" fmla="*/ 5 w 216"/>
                <a:gd name="T43" fmla="*/ 1 h 148"/>
                <a:gd name="T44" fmla="*/ 4 w 216"/>
                <a:gd name="T45" fmla="*/ 2 h 148"/>
                <a:gd name="T46" fmla="*/ 4 w 216"/>
                <a:gd name="T47" fmla="*/ 2 h 148"/>
                <a:gd name="T48" fmla="*/ 3 w 216"/>
                <a:gd name="T49" fmla="*/ 2 h 148"/>
                <a:gd name="T50" fmla="*/ 3 w 216"/>
                <a:gd name="T51" fmla="*/ 2 h 148"/>
                <a:gd name="T52" fmla="*/ 2 w 216"/>
                <a:gd name="T53" fmla="*/ 1 h 148"/>
                <a:gd name="T54" fmla="*/ 2 w 216"/>
                <a:gd name="T55" fmla="*/ 1 h 148"/>
                <a:gd name="T56" fmla="*/ 3 w 216"/>
                <a:gd name="T57" fmla="*/ 2 h 148"/>
                <a:gd name="T58" fmla="*/ 3 w 216"/>
                <a:gd name="T59" fmla="*/ 2 h 148"/>
                <a:gd name="T60" fmla="*/ 2 w 216"/>
                <a:gd name="T61" fmla="*/ 2 h 148"/>
                <a:gd name="T62" fmla="*/ 1 w 216"/>
                <a:gd name="T63" fmla="*/ 3 h 148"/>
                <a:gd name="T64" fmla="*/ 0 w 216"/>
                <a:gd name="T65" fmla="*/ 3 h 148"/>
                <a:gd name="T66" fmla="*/ 1 w 216"/>
                <a:gd name="T67" fmla="*/ 3 h 148"/>
                <a:gd name="T68" fmla="*/ 2 w 216"/>
                <a:gd name="T69" fmla="*/ 3 h 148"/>
                <a:gd name="T70" fmla="*/ 3 w 216"/>
                <a:gd name="T71" fmla="*/ 2 h 148"/>
                <a:gd name="T72" fmla="*/ 3 w 216"/>
                <a:gd name="T73" fmla="*/ 3 h 148"/>
                <a:gd name="T74" fmla="*/ 3 w 216"/>
                <a:gd name="T75" fmla="*/ 4 h 148"/>
                <a:gd name="T76" fmla="*/ 3 w 216"/>
                <a:gd name="T77" fmla="*/ 4 h 148"/>
                <a:gd name="T78" fmla="*/ 4 w 216"/>
                <a:gd name="T79" fmla="*/ 3 h 148"/>
                <a:gd name="T80" fmla="*/ 4 w 216"/>
                <a:gd name="T81" fmla="*/ 2 h 148"/>
                <a:gd name="T82" fmla="*/ 5 w 216"/>
                <a:gd name="T83" fmla="*/ 2 h 148"/>
                <a:gd name="T84" fmla="*/ 5 w 216"/>
                <a:gd name="T85" fmla="*/ 2 h 148"/>
                <a:gd name="T86" fmla="*/ 5 w 216"/>
                <a:gd name="T87" fmla="*/ 3 h 148"/>
                <a:gd name="T88" fmla="*/ 5 w 216"/>
                <a:gd name="T89" fmla="*/ 4 h 148"/>
                <a:gd name="T90" fmla="*/ 5 w 216"/>
                <a:gd name="T91" fmla="*/ 3 h 148"/>
                <a:gd name="T92" fmla="*/ 6 w 216"/>
                <a:gd name="T93" fmla="*/ 1 h 148"/>
                <a:gd name="T94" fmla="*/ 6 w 216"/>
                <a:gd name="T95" fmla="*/ 1 h 148"/>
                <a:gd name="T96" fmla="*/ 7 w 216"/>
                <a:gd name="T97" fmla="*/ 1 h 148"/>
                <a:gd name="T98" fmla="*/ 7 w 216"/>
                <a:gd name="T99" fmla="*/ 1 h 148"/>
                <a:gd name="T100" fmla="*/ 7 w 216"/>
                <a:gd name="T101" fmla="*/ 3 h 148"/>
                <a:gd name="T102" fmla="*/ 7 w 216"/>
                <a:gd name="T103" fmla="*/ 1 h 14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6" h="148">
                  <a:moveTo>
                    <a:pt x="216" y="16"/>
                  </a:moveTo>
                  <a:lnTo>
                    <a:pt x="215" y="16"/>
                  </a:lnTo>
                  <a:lnTo>
                    <a:pt x="212" y="15"/>
                  </a:lnTo>
                  <a:lnTo>
                    <a:pt x="211" y="14"/>
                  </a:lnTo>
                  <a:lnTo>
                    <a:pt x="209" y="13"/>
                  </a:lnTo>
                  <a:lnTo>
                    <a:pt x="208" y="11"/>
                  </a:lnTo>
                  <a:lnTo>
                    <a:pt x="207" y="9"/>
                  </a:lnTo>
                  <a:lnTo>
                    <a:pt x="205" y="7"/>
                  </a:lnTo>
                  <a:lnTo>
                    <a:pt x="205" y="5"/>
                  </a:lnTo>
                  <a:lnTo>
                    <a:pt x="202" y="9"/>
                  </a:lnTo>
                  <a:lnTo>
                    <a:pt x="198" y="13"/>
                  </a:lnTo>
                  <a:lnTo>
                    <a:pt x="196" y="16"/>
                  </a:lnTo>
                  <a:lnTo>
                    <a:pt x="194" y="19"/>
                  </a:lnTo>
                  <a:lnTo>
                    <a:pt x="186" y="15"/>
                  </a:lnTo>
                  <a:lnTo>
                    <a:pt x="173" y="12"/>
                  </a:lnTo>
                  <a:lnTo>
                    <a:pt x="159" y="7"/>
                  </a:lnTo>
                  <a:lnTo>
                    <a:pt x="144" y="5"/>
                  </a:lnTo>
                  <a:lnTo>
                    <a:pt x="128" y="1"/>
                  </a:lnTo>
                  <a:lnTo>
                    <a:pt x="114" y="0"/>
                  </a:lnTo>
                  <a:lnTo>
                    <a:pt x="102" y="0"/>
                  </a:lnTo>
                  <a:lnTo>
                    <a:pt x="94" y="1"/>
                  </a:lnTo>
                  <a:lnTo>
                    <a:pt x="84" y="5"/>
                  </a:lnTo>
                  <a:lnTo>
                    <a:pt x="83" y="6"/>
                  </a:lnTo>
                  <a:lnTo>
                    <a:pt x="87" y="6"/>
                  </a:lnTo>
                  <a:lnTo>
                    <a:pt x="94" y="5"/>
                  </a:lnTo>
                  <a:lnTo>
                    <a:pt x="105" y="5"/>
                  </a:lnTo>
                  <a:lnTo>
                    <a:pt x="117" y="5"/>
                  </a:lnTo>
                  <a:lnTo>
                    <a:pt x="131" y="7"/>
                  </a:lnTo>
                  <a:lnTo>
                    <a:pt x="143" y="11"/>
                  </a:lnTo>
                  <a:lnTo>
                    <a:pt x="156" y="14"/>
                  </a:lnTo>
                  <a:lnTo>
                    <a:pt x="166" y="18"/>
                  </a:lnTo>
                  <a:lnTo>
                    <a:pt x="175" y="22"/>
                  </a:lnTo>
                  <a:lnTo>
                    <a:pt x="182" y="27"/>
                  </a:lnTo>
                  <a:lnTo>
                    <a:pt x="185" y="30"/>
                  </a:lnTo>
                  <a:lnTo>
                    <a:pt x="183" y="31"/>
                  </a:lnTo>
                  <a:lnTo>
                    <a:pt x="179" y="32"/>
                  </a:lnTo>
                  <a:lnTo>
                    <a:pt x="174" y="35"/>
                  </a:lnTo>
                  <a:lnTo>
                    <a:pt x="169" y="38"/>
                  </a:lnTo>
                  <a:lnTo>
                    <a:pt x="162" y="42"/>
                  </a:lnTo>
                  <a:lnTo>
                    <a:pt x="156" y="45"/>
                  </a:lnTo>
                  <a:lnTo>
                    <a:pt x="151" y="49"/>
                  </a:lnTo>
                  <a:lnTo>
                    <a:pt x="144" y="45"/>
                  </a:lnTo>
                  <a:lnTo>
                    <a:pt x="134" y="43"/>
                  </a:lnTo>
                  <a:lnTo>
                    <a:pt x="122" y="39"/>
                  </a:lnTo>
                  <a:lnTo>
                    <a:pt x="110" y="36"/>
                  </a:lnTo>
                  <a:lnTo>
                    <a:pt x="96" y="34"/>
                  </a:lnTo>
                  <a:lnTo>
                    <a:pt x="83" y="32"/>
                  </a:lnTo>
                  <a:lnTo>
                    <a:pt x="73" y="32"/>
                  </a:lnTo>
                  <a:lnTo>
                    <a:pt x="64" y="35"/>
                  </a:lnTo>
                  <a:lnTo>
                    <a:pt x="58" y="38"/>
                  </a:lnTo>
                  <a:lnTo>
                    <a:pt x="55" y="41"/>
                  </a:lnTo>
                  <a:lnTo>
                    <a:pt x="56" y="42"/>
                  </a:lnTo>
                  <a:lnTo>
                    <a:pt x="63" y="41"/>
                  </a:lnTo>
                  <a:lnTo>
                    <a:pt x="67" y="39"/>
                  </a:lnTo>
                  <a:lnTo>
                    <a:pt x="73" y="39"/>
                  </a:lnTo>
                  <a:lnTo>
                    <a:pt x="80" y="39"/>
                  </a:lnTo>
                  <a:lnTo>
                    <a:pt x="86" y="41"/>
                  </a:lnTo>
                  <a:lnTo>
                    <a:pt x="93" y="41"/>
                  </a:lnTo>
                  <a:lnTo>
                    <a:pt x="99" y="42"/>
                  </a:lnTo>
                  <a:lnTo>
                    <a:pt x="106" y="44"/>
                  </a:lnTo>
                  <a:lnTo>
                    <a:pt x="112" y="45"/>
                  </a:lnTo>
                  <a:lnTo>
                    <a:pt x="124" y="49"/>
                  </a:lnTo>
                  <a:lnTo>
                    <a:pt x="133" y="51"/>
                  </a:lnTo>
                  <a:lnTo>
                    <a:pt x="139" y="53"/>
                  </a:lnTo>
                  <a:lnTo>
                    <a:pt x="143" y="56"/>
                  </a:lnTo>
                  <a:lnTo>
                    <a:pt x="140" y="58"/>
                  </a:lnTo>
                  <a:lnTo>
                    <a:pt x="135" y="60"/>
                  </a:lnTo>
                  <a:lnTo>
                    <a:pt x="129" y="62"/>
                  </a:lnTo>
                  <a:lnTo>
                    <a:pt x="124" y="65"/>
                  </a:lnTo>
                  <a:lnTo>
                    <a:pt x="118" y="67"/>
                  </a:lnTo>
                  <a:lnTo>
                    <a:pt x="112" y="68"/>
                  </a:lnTo>
                  <a:lnTo>
                    <a:pt x="107" y="71"/>
                  </a:lnTo>
                  <a:lnTo>
                    <a:pt x="104" y="72"/>
                  </a:lnTo>
                  <a:lnTo>
                    <a:pt x="101" y="73"/>
                  </a:lnTo>
                  <a:lnTo>
                    <a:pt x="96" y="73"/>
                  </a:lnTo>
                  <a:lnTo>
                    <a:pt x="90" y="72"/>
                  </a:lnTo>
                  <a:lnTo>
                    <a:pt x="86" y="71"/>
                  </a:lnTo>
                  <a:lnTo>
                    <a:pt x="80" y="68"/>
                  </a:lnTo>
                  <a:lnTo>
                    <a:pt x="74" y="66"/>
                  </a:lnTo>
                  <a:lnTo>
                    <a:pt x="68" y="65"/>
                  </a:lnTo>
                  <a:lnTo>
                    <a:pt x="64" y="62"/>
                  </a:lnTo>
                  <a:lnTo>
                    <a:pt x="56" y="60"/>
                  </a:lnTo>
                  <a:lnTo>
                    <a:pt x="48" y="60"/>
                  </a:lnTo>
                  <a:lnTo>
                    <a:pt x="44" y="62"/>
                  </a:lnTo>
                  <a:lnTo>
                    <a:pt x="48" y="65"/>
                  </a:lnTo>
                  <a:lnTo>
                    <a:pt x="57" y="68"/>
                  </a:lnTo>
                  <a:lnTo>
                    <a:pt x="67" y="72"/>
                  </a:lnTo>
                  <a:lnTo>
                    <a:pt x="75" y="75"/>
                  </a:lnTo>
                  <a:lnTo>
                    <a:pt x="81" y="79"/>
                  </a:lnTo>
                  <a:lnTo>
                    <a:pt x="74" y="81"/>
                  </a:lnTo>
                  <a:lnTo>
                    <a:pt x="65" y="84"/>
                  </a:lnTo>
                  <a:lnTo>
                    <a:pt x="53" y="88"/>
                  </a:lnTo>
                  <a:lnTo>
                    <a:pt x="42" y="91"/>
                  </a:lnTo>
                  <a:lnTo>
                    <a:pt x="29" y="95"/>
                  </a:lnTo>
                  <a:lnTo>
                    <a:pt x="19" y="98"/>
                  </a:lnTo>
                  <a:lnTo>
                    <a:pt x="10" y="100"/>
                  </a:lnTo>
                  <a:lnTo>
                    <a:pt x="5" y="102"/>
                  </a:lnTo>
                  <a:lnTo>
                    <a:pt x="0" y="104"/>
                  </a:lnTo>
                  <a:lnTo>
                    <a:pt x="0" y="105"/>
                  </a:lnTo>
                  <a:lnTo>
                    <a:pt x="4" y="105"/>
                  </a:lnTo>
                  <a:lnTo>
                    <a:pt x="11" y="105"/>
                  </a:lnTo>
                  <a:lnTo>
                    <a:pt x="19" y="105"/>
                  </a:lnTo>
                  <a:lnTo>
                    <a:pt x="29" y="103"/>
                  </a:lnTo>
                  <a:lnTo>
                    <a:pt x="41" y="102"/>
                  </a:lnTo>
                  <a:lnTo>
                    <a:pt x="53" y="99"/>
                  </a:lnTo>
                  <a:lnTo>
                    <a:pt x="65" y="96"/>
                  </a:lnTo>
                  <a:lnTo>
                    <a:pt x="76" y="92"/>
                  </a:lnTo>
                  <a:lnTo>
                    <a:pt x="86" y="90"/>
                  </a:lnTo>
                  <a:lnTo>
                    <a:pt x="91" y="87"/>
                  </a:lnTo>
                  <a:lnTo>
                    <a:pt x="90" y="99"/>
                  </a:lnTo>
                  <a:lnTo>
                    <a:pt x="86" y="115"/>
                  </a:lnTo>
                  <a:lnTo>
                    <a:pt x="81" y="132"/>
                  </a:lnTo>
                  <a:lnTo>
                    <a:pt x="75" y="142"/>
                  </a:lnTo>
                  <a:lnTo>
                    <a:pt x="72" y="147"/>
                  </a:lnTo>
                  <a:lnTo>
                    <a:pt x="73" y="148"/>
                  </a:lnTo>
                  <a:lnTo>
                    <a:pt x="76" y="147"/>
                  </a:lnTo>
                  <a:lnTo>
                    <a:pt x="80" y="143"/>
                  </a:lnTo>
                  <a:lnTo>
                    <a:pt x="87" y="133"/>
                  </a:lnTo>
                  <a:lnTo>
                    <a:pt x="95" y="117"/>
                  </a:lnTo>
                  <a:lnTo>
                    <a:pt x="103" y="99"/>
                  </a:lnTo>
                  <a:lnTo>
                    <a:pt x="106" y="87"/>
                  </a:lnTo>
                  <a:lnTo>
                    <a:pt x="111" y="85"/>
                  </a:lnTo>
                  <a:lnTo>
                    <a:pt x="118" y="82"/>
                  </a:lnTo>
                  <a:lnTo>
                    <a:pt x="125" y="80"/>
                  </a:lnTo>
                  <a:lnTo>
                    <a:pt x="132" y="76"/>
                  </a:lnTo>
                  <a:lnTo>
                    <a:pt x="139" y="74"/>
                  </a:lnTo>
                  <a:lnTo>
                    <a:pt x="145" y="71"/>
                  </a:lnTo>
                  <a:lnTo>
                    <a:pt x="151" y="68"/>
                  </a:lnTo>
                  <a:lnTo>
                    <a:pt x="155" y="67"/>
                  </a:lnTo>
                  <a:lnTo>
                    <a:pt x="155" y="80"/>
                  </a:lnTo>
                  <a:lnTo>
                    <a:pt x="152" y="97"/>
                  </a:lnTo>
                  <a:lnTo>
                    <a:pt x="149" y="115"/>
                  </a:lnTo>
                  <a:lnTo>
                    <a:pt x="145" y="128"/>
                  </a:lnTo>
                  <a:lnTo>
                    <a:pt x="143" y="134"/>
                  </a:lnTo>
                  <a:lnTo>
                    <a:pt x="144" y="136"/>
                  </a:lnTo>
                  <a:lnTo>
                    <a:pt x="147" y="135"/>
                  </a:lnTo>
                  <a:lnTo>
                    <a:pt x="150" y="128"/>
                  </a:lnTo>
                  <a:lnTo>
                    <a:pt x="156" y="115"/>
                  </a:lnTo>
                  <a:lnTo>
                    <a:pt x="163" y="98"/>
                  </a:lnTo>
                  <a:lnTo>
                    <a:pt x="167" y="79"/>
                  </a:lnTo>
                  <a:lnTo>
                    <a:pt x="167" y="61"/>
                  </a:lnTo>
                  <a:lnTo>
                    <a:pt x="177" y="54"/>
                  </a:lnTo>
                  <a:lnTo>
                    <a:pt x="183" y="46"/>
                  </a:lnTo>
                  <a:lnTo>
                    <a:pt x="189" y="41"/>
                  </a:lnTo>
                  <a:lnTo>
                    <a:pt x="194" y="36"/>
                  </a:lnTo>
                  <a:lnTo>
                    <a:pt x="196" y="34"/>
                  </a:lnTo>
                  <a:lnTo>
                    <a:pt x="200" y="32"/>
                  </a:lnTo>
                  <a:lnTo>
                    <a:pt x="201" y="35"/>
                  </a:lnTo>
                  <a:lnTo>
                    <a:pt x="201" y="41"/>
                  </a:lnTo>
                  <a:lnTo>
                    <a:pt x="200" y="53"/>
                  </a:lnTo>
                  <a:lnTo>
                    <a:pt x="198" y="72"/>
                  </a:lnTo>
                  <a:lnTo>
                    <a:pt x="197" y="91"/>
                  </a:lnTo>
                  <a:lnTo>
                    <a:pt x="195" y="104"/>
                  </a:lnTo>
                  <a:lnTo>
                    <a:pt x="203" y="88"/>
                  </a:lnTo>
                  <a:lnTo>
                    <a:pt x="209" y="64"/>
                  </a:lnTo>
                  <a:lnTo>
                    <a:pt x="213" y="37"/>
                  </a:lnTo>
                  <a:lnTo>
                    <a:pt x="216" y="16"/>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39" name="Freeform 313">
              <a:extLst>
                <a:ext uri="{FF2B5EF4-FFF2-40B4-BE49-F238E27FC236}">
                  <a16:creationId xmlns:a16="http://schemas.microsoft.com/office/drawing/2014/main" xmlns="" id="{F6201AA1-FEE7-48C4-AE07-4C5023296598}"/>
                </a:ext>
              </a:extLst>
            </p:cNvPr>
            <p:cNvSpPr>
              <a:spLocks/>
            </p:cNvSpPr>
            <p:nvPr/>
          </p:nvSpPr>
          <p:spPr bwMode="auto">
            <a:xfrm>
              <a:off x="2578" y="625"/>
              <a:ext cx="86" cy="82"/>
            </a:xfrm>
            <a:custGeom>
              <a:avLst/>
              <a:gdLst>
                <a:gd name="T0" fmla="*/ 5 w 173"/>
                <a:gd name="T1" fmla="*/ 5 h 165"/>
                <a:gd name="T2" fmla="*/ 5 w 173"/>
                <a:gd name="T3" fmla="*/ 4 h 165"/>
                <a:gd name="T4" fmla="*/ 5 w 173"/>
                <a:gd name="T5" fmla="*/ 4 h 165"/>
                <a:gd name="T6" fmla="*/ 4 w 173"/>
                <a:gd name="T7" fmla="*/ 4 h 165"/>
                <a:gd name="T8" fmla="*/ 4 w 173"/>
                <a:gd name="T9" fmla="*/ 3 h 165"/>
                <a:gd name="T10" fmla="*/ 4 w 173"/>
                <a:gd name="T11" fmla="*/ 2 h 165"/>
                <a:gd name="T12" fmla="*/ 4 w 173"/>
                <a:gd name="T13" fmla="*/ 1 h 165"/>
                <a:gd name="T14" fmla="*/ 4 w 173"/>
                <a:gd name="T15" fmla="*/ 1 h 165"/>
                <a:gd name="T16" fmla="*/ 4 w 173"/>
                <a:gd name="T17" fmla="*/ 2 h 165"/>
                <a:gd name="T18" fmla="*/ 4 w 173"/>
                <a:gd name="T19" fmla="*/ 3 h 165"/>
                <a:gd name="T20" fmla="*/ 4 w 173"/>
                <a:gd name="T21" fmla="*/ 3 h 165"/>
                <a:gd name="T22" fmla="*/ 3 w 173"/>
                <a:gd name="T23" fmla="*/ 3 h 165"/>
                <a:gd name="T24" fmla="*/ 3 w 173"/>
                <a:gd name="T25" fmla="*/ 3 h 165"/>
                <a:gd name="T26" fmla="*/ 3 w 173"/>
                <a:gd name="T27" fmla="*/ 3 h 165"/>
                <a:gd name="T28" fmla="*/ 3 w 173"/>
                <a:gd name="T29" fmla="*/ 2 h 165"/>
                <a:gd name="T30" fmla="*/ 2 w 173"/>
                <a:gd name="T31" fmla="*/ 1 h 165"/>
                <a:gd name="T32" fmla="*/ 2 w 173"/>
                <a:gd name="T33" fmla="*/ 0 h 165"/>
                <a:gd name="T34" fmla="*/ 2 w 173"/>
                <a:gd name="T35" fmla="*/ 0 h 165"/>
                <a:gd name="T36" fmla="*/ 2 w 173"/>
                <a:gd name="T37" fmla="*/ 0 h 165"/>
                <a:gd name="T38" fmla="*/ 2 w 173"/>
                <a:gd name="T39" fmla="*/ 0 h 165"/>
                <a:gd name="T40" fmla="*/ 2 w 173"/>
                <a:gd name="T41" fmla="*/ 0 h 165"/>
                <a:gd name="T42" fmla="*/ 2 w 173"/>
                <a:gd name="T43" fmla="*/ 1 h 165"/>
                <a:gd name="T44" fmla="*/ 2 w 173"/>
                <a:gd name="T45" fmla="*/ 1 h 165"/>
                <a:gd name="T46" fmla="*/ 2 w 173"/>
                <a:gd name="T47" fmla="*/ 2 h 165"/>
                <a:gd name="T48" fmla="*/ 2 w 173"/>
                <a:gd name="T49" fmla="*/ 2 h 165"/>
                <a:gd name="T50" fmla="*/ 1 w 173"/>
                <a:gd name="T51" fmla="*/ 1 h 165"/>
                <a:gd name="T52" fmla="*/ 0 w 173"/>
                <a:gd name="T53" fmla="*/ 0 h 165"/>
                <a:gd name="T54" fmla="*/ 0 w 173"/>
                <a:gd name="T55" fmla="*/ 0 h 165"/>
                <a:gd name="T56" fmla="*/ 0 w 173"/>
                <a:gd name="T57" fmla="*/ 0 h 165"/>
                <a:gd name="T58" fmla="*/ 0 w 173"/>
                <a:gd name="T59" fmla="*/ 0 h 165"/>
                <a:gd name="T60" fmla="*/ 0 w 173"/>
                <a:gd name="T61" fmla="*/ 1 h 165"/>
                <a:gd name="T62" fmla="*/ 1 w 173"/>
                <a:gd name="T63" fmla="*/ 1 h 165"/>
                <a:gd name="T64" fmla="*/ 1 w 173"/>
                <a:gd name="T65" fmla="*/ 1 h 165"/>
                <a:gd name="T66" fmla="*/ 1 w 173"/>
                <a:gd name="T67" fmla="*/ 2 h 165"/>
                <a:gd name="T68" fmla="*/ 2 w 173"/>
                <a:gd name="T69" fmla="*/ 2 h 165"/>
                <a:gd name="T70" fmla="*/ 2 w 173"/>
                <a:gd name="T71" fmla="*/ 2 h 165"/>
                <a:gd name="T72" fmla="*/ 2 w 173"/>
                <a:gd name="T73" fmla="*/ 2 h 165"/>
                <a:gd name="T74" fmla="*/ 2 w 173"/>
                <a:gd name="T75" fmla="*/ 2 h 165"/>
                <a:gd name="T76" fmla="*/ 1 w 173"/>
                <a:gd name="T77" fmla="*/ 2 h 165"/>
                <a:gd name="T78" fmla="*/ 1 w 173"/>
                <a:gd name="T79" fmla="*/ 2 h 165"/>
                <a:gd name="T80" fmla="*/ 1 w 173"/>
                <a:gd name="T81" fmla="*/ 2 h 165"/>
                <a:gd name="T82" fmla="*/ 0 w 173"/>
                <a:gd name="T83" fmla="*/ 2 h 165"/>
                <a:gd name="T84" fmla="*/ 1 w 173"/>
                <a:gd name="T85" fmla="*/ 2 h 165"/>
                <a:gd name="T86" fmla="*/ 1 w 173"/>
                <a:gd name="T87" fmla="*/ 3 h 165"/>
                <a:gd name="T88" fmla="*/ 2 w 173"/>
                <a:gd name="T89" fmla="*/ 3 h 165"/>
                <a:gd name="T90" fmla="*/ 2 w 173"/>
                <a:gd name="T91" fmla="*/ 3 h 165"/>
                <a:gd name="T92" fmla="*/ 3 w 173"/>
                <a:gd name="T93" fmla="*/ 3 h 165"/>
                <a:gd name="T94" fmla="*/ 3 w 173"/>
                <a:gd name="T95" fmla="*/ 3 h 165"/>
                <a:gd name="T96" fmla="*/ 3 w 173"/>
                <a:gd name="T97" fmla="*/ 3 h 165"/>
                <a:gd name="T98" fmla="*/ 4 w 173"/>
                <a:gd name="T99" fmla="*/ 4 h 165"/>
                <a:gd name="T100" fmla="*/ 4 w 173"/>
                <a:gd name="T101" fmla="*/ 4 h 165"/>
                <a:gd name="T102" fmla="*/ 3 w 173"/>
                <a:gd name="T103" fmla="*/ 4 h 165"/>
                <a:gd name="T104" fmla="*/ 3 w 173"/>
                <a:gd name="T105" fmla="*/ 4 h 165"/>
                <a:gd name="T106" fmla="*/ 2 w 173"/>
                <a:gd name="T107" fmla="*/ 4 h 165"/>
                <a:gd name="T108" fmla="*/ 2 w 173"/>
                <a:gd name="T109" fmla="*/ 4 h 165"/>
                <a:gd name="T110" fmla="*/ 2 w 173"/>
                <a:gd name="T111" fmla="*/ 4 h 165"/>
                <a:gd name="T112" fmla="*/ 2 w 173"/>
                <a:gd name="T113" fmla="*/ 4 h 165"/>
                <a:gd name="T114" fmla="*/ 3 w 173"/>
                <a:gd name="T115" fmla="*/ 4 h 165"/>
                <a:gd name="T116" fmla="*/ 4 w 173"/>
                <a:gd name="T117" fmla="*/ 4 h 165"/>
                <a:gd name="T118" fmla="*/ 4 w 173"/>
                <a:gd name="T119" fmla="*/ 4 h 165"/>
                <a:gd name="T120" fmla="*/ 4 w 173"/>
                <a:gd name="T121" fmla="*/ 4 h 165"/>
                <a:gd name="T122" fmla="*/ 5 w 173"/>
                <a:gd name="T123" fmla="*/ 4 h 16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73" h="165">
                  <a:moveTo>
                    <a:pt x="167" y="165"/>
                  </a:moveTo>
                  <a:lnTo>
                    <a:pt x="168" y="162"/>
                  </a:lnTo>
                  <a:lnTo>
                    <a:pt x="170" y="159"/>
                  </a:lnTo>
                  <a:lnTo>
                    <a:pt x="172" y="157"/>
                  </a:lnTo>
                  <a:lnTo>
                    <a:pt x="173" y="155"/>
                  </a:lnTo>
                  <a:lnTo>
                    <a:pt x="166" y="148"/>
                  </a:lnTo>
                  <a:lnTo>
                    <a:pt x="159" y="141"/>
                  </a:lnTo>
                  <a:lnTo>
                    <a:pt x="156" y="135"/>
                  </a:lnTo>
                  <a:lnTo>
                    <a:pt x="155" y="128"/>
                  </a:lnTo>
                  <a:lnTo>
                    <a:pt x="154" y="116"/>
                  </a:lnTo>
                  <a:lnTo>
                    <a:pt x="151" y="96"/>
                  </a:lnTo>
                  <a:lnTo>
                    <a:pt x="148" y="76"/>
                  </a:lnTo>
                  <a:lnTo>
                    <a:pt x="144" y="64"/>
                  </a:lnTo>
                  <a:lnTo>
                    <a:pt x="141" y="58"/>
                  </a:lnTo>
                  <a:lnTo>
                    <a:pt x="137" y="55"/>
                  </a:lnTo>
                  <a:lnTo>
                    <a:pt x="136" y="57"/>
                  </a:lnTo>
                  <a:lnTo>
                    <a:pt x="137" y="63"/>
                  </a:lnTo>
                  <a:lnTo>
                    <a:pt x="140" y="75"/>
                  </a:lnTo>
                  <a:lnTo>
                    <a:pt x="141" y="91"/>
                  </a:lnTo>
                  <a:lnTo>
                    <a:pt x="141" y="108"/>
                  </a:lnTo>
                  <a:lnTo>
                    <a:pt x="140" y="119"/>
                  </a:lnTo>
                  <a:lnTo>
                    <a:pt x="135" y="117"/>
                  </a:lnTo>
                  <a:lnTo>
                    <a:pt x="130" y="113"/>
                  </a:lnTo>
                  <a:lnTo>
                    <a:pt x="126" y="111"/>
                  </a:lnTo>
                  <a:lnTo>
                    <a:pt x="121" y="108"/>
                  </a:lnTo>
                  <a:lnTo>
                    <a:pt x="116" y="104"/>
                  </a:lnTo>
                  <a:lnTo>
                    <a:pt x="112" y="101"/>
                  </a:lnTo>
                  <a:lnTo>
                    <a:pt x="107" y="97"/>
                  </a:lnTo>
                  <a:lnTo>
                    <a:pt x="105" y="94"/>
                  </a:lnTo>
                  <a:lnTo>
                    <a:pt x="101" y="83"/>
                  </a:lnTo>
                  <a:lnTo>
                    <a:pt x="97" y="68"/>
                  </a:lnTo>
                  <a:lnTo>
                    <a:pt x="94" y="52"/>
                  </a:lnTo>
                  <a:lnTo>
                    <a:pt x="92" y="40"/>
                  </a:lnTo>
                  <a:lnTo>
                    <a:pt x="92" y="30"/>
                  </a:lnTo>
                  <a:lnTo>
                    <a:pt x="91" y="21"/>
                  </a:lnTo>
                  <a:lnTo>
                    <a:pt x="90" y="13"/>
                  </a:lnTo>
                  <a:lnTo>
                    <a:pt x="87" y="7"/>
                  </a:lnTo>
                  <a:lnTo>
                    <a:pt x="84" y="4"/>
                  </a:lnTo>
                  <a:lnTo>
                    <a:pt x="83" y="5"/>
                  </a:lnTo>
                  <a:lnTo>
                    <a:pt x="84" y="10"/>
                  </a:lnTo>
                  <a:lnTo>
                    <a:pt x="86" y="16"/>
                  </a:lnTo>
                  <a:lnTo>
                    <a:pt x="87" y="25"/>
                  </a:lnTo>
                  <a:lnTo>
                    <a:pt x="86" y="31"/>
                  </a:lnTo>
                  <a:lnTo>
                    <a:pt x="84" y="38"/>
                  </a:lnTo>
                  <a:lnTo>
                    <a:pt x="83" y="44"/>
                  </a:lnTo>
                  <a:lnTo>
                    <a:pt x="83" y="52"/>
                  </a:lnTo>
                  <a:lnTo>
                    <a:pt x="84" y="64"/>
                  </a:lnTo>
                  <a:lnTo>
                    <a:pt x="87" y="75"/>
                  </a:lnTo>
                  <a:lnTo>
                    <a:pt x="88" y="83"/>
                  </a:lnTo>
                  <a:lnTo>
                    <a:pt x="76" y="73"/>
                  </a:lnTo>
                  <a:lnTo>
                    <a:pt x="64" y="60"/>
                  </a:lnTo>
                  <a:lnTo>
                    <a:pt x="51" y="46"/>
                  </a:lnTo>
                  <a:lnTo>
                    <a:pt x="38" y="34"/>
                  </a:lnTo>
                  <a:lnTo>
                    <a:pt x="26" y="21"/>
                  </a:lnTo>
                  <a:lnTo>
                    <a:pt x="15" y="11"/>
                  </a:lnTo>
                  <a:lnTo>
                    <a:pt x="7" y="4"/>
                  </a:lnTo>
                  <a:lnTo>
                    <a:pt x="0" y="0"/>
                  </a:lnTo>
                  <a:lnTo>
                    <a:pt x="5" y="7"/>
                  </a:lnTo>
                  <a:lnTo>
                    <a:pt x="11" y="15"/>
                  </a:lnTo>
                  <a:lnTo>
                    <a:pt x="17" y="23"/>
                  </a:lnTo>
                  <a:lnTo>
                    <a:pt x="23" y="33"/>
                  </a:lnTo>
                  <a:lnTo>
                    <a:pt x="29" y="41"/>
                  </a:lnTo>
                  <a:lnTo>
                    <a:pt x="34" y="48"/>
                  </a:lnTo>
                  <a:lnTo>
                    <a:pt x="38" y="53"/>
                  </a:lnTo>
                  <a:lnTo>
                    <a:pt x="41" y="58"/>
                  </a:lnTo>
                  <a:lnTo>
                    <a:pt x="44" y="61"/>
                  </a:lnTo>
                  <a:lnTo>
                    <a:pt x="48" y="66"/>
                  </a:lnTo>
                  <a:lnTo>
                    <a:pt x="53" y="72"/>
                  </a:lnTo>
                  <a:lnTo>
                    <a:pt x="59" y="76"/>
                  </a:lnTo>
                  <a:lnTo>
                    <a:pt x="65" y="82"/>
                  </a:lnTo>
                  <a:lnTo>
                    <a:pt x="71" y="87"/>
                  </a:lnTo>
                  <a:lnTo>
                    <a:pt x="76" y="90"/>
                  </a:lnTo>
                  <a:lnTo>
                    <a:pt x="80" y="93"/>
                  </a:lnTo>
                  <a:lnTo>
                    <a:pt x="75" y="93"/>
                  </a:lnTo>
                  <a:lnTo>
                    <a:pt x="71" y="93"/>
                  </a:lnTo>
                  <a:lnTo>
                    <a:pt x="65" y="93"/>
                  </a:lnTo>
                  <a:lnTo>
                    <a:pt x="59" y="91"/>
                  </a:lnTo>
                  <a:lnTo>
                    <a:pt x="53" y="90"/>
                  </a:lnTo>
                  <a:lnTo>
                    <a:pt x="48" y="88"/>
                  </a:lnTo>
                  <a:lnTo>
                    <a:pt x="44" y="87"/>
                  </a:lnTo>
                  <a:lnTo>
                    <a:pt x="41" y="84"/>
                  </a:lnTo>
                  <a:lnTo>
                    <a:pt x="36" y="81"/>
                  </a:lnTo>
                  <a:lnTo>
                    <a:pt x="31" y="81"/>
                  </a:lnTo>
                  <a:lnTo>
                    <a:pt x="29" y="83"/>
                  </a:lnTo>
                  <a:lnTo>
                    <a:pt x="33" y="88"/>
                  </a:lnTo>
                  <a:lnTo>
                    <a:pt x="37" y="91"/>
                  </a:lnTo>
                  <a:lnTo>
                    <a:pt x="44" y="95"/>
                  </a:lnTo>
                  <a:lnTo>
                    <a:pt x="52" y="99"/>
                  </a:lnTo>
                  <a:lnTo>
                    <a:pt x="61" y="103"/>
                  </a:lnTo>
                  <a:lnTo>
                    <a:pt x="72" y="106"/>
                  </a:lnTo>
                  <a:lnTo>
                    <a:pt x="81" y="109"/>
                  </a:lnTo>
                  <a:lnTo>
                    <a:pt x="91" y="111"/>
                  </a:lnTo>
                  <a:lnTo>
                    <a:pt x="99" y="111"/>
                  </a:lnTo>
                  <a:lnTo>
                    <a:pt x="104" y="112"/>
                  </a:lnTo>
                  <a:lnTo>
                    <a:pt x="109" y="114"/>
                  </a:lnTo>
                  <a:lnTo>
                    <a:pt x="114" y="118"/>
                  </a:lnTo>
                  <a:lnTo>
                    <a:pt x="119" y="121"/>
                  </a:lnTo>
                  <a:lnTo>
                    <a:pt x="124" y="125"/>
                  </a:lnTo>
                  <a:lnTo>
                    <a:pt x="128" y="128"/>
                  </a:lnTo>
                  <a:lnTo>
                    <a:pt x="132" y="132"/>
                  </a:lnTo>
                  <a:lnTo>
                    <a:pt x="135" y="135"/>
                  </a:lnTo>
                  <a:lnTo>
                    <a:pt x="130" y="137"/>
                  </a:lnTo>
                  <a:lnTo>
                    <a:pt x="124" y="140"/>
                  </a:lnTo>
                  <a:lnTo>
                    <a:pt x="117" y="141"/>
                  </a:lnTo>
                  <a:lnTo>
                    <a:pt x="109" y="142"/>
                  </a:lnTo>
                  <a:lnTo>
                    <a:pt x="101" y="143"/>
                  </a:lnTo>
                  <a:lnTo>
                    <a:pt x="94" y="143"/>
                  </a:lnTo>
                  <a:lnTo>
                    <a:pt x="87" y="143"/>
                  </a:lnTo>
                  <a:lnTo>
                    <a:pt x="81" y="142"/>
                  </a:lnTo>
                  <a:lnTo>
                    <a:pt x="74" y="142"/>
                  </a:lnTo>
                  <a:lnTo>
                    <a:pt x="69" y="143"/>
                  </a:lnTo>
                  <a:lnTo>
                    <a:pt x="72" y="146"/>
                  </a:lnTo>
                  <a:lnTo>
                    <a:pt x="82" y="149"/>
                  </a:lnTo>
                  <a:lnTo>
                    <a:pt x="90" y="150"/>
                  </a:lnTo>
                  <a:lnTo>
                    <a:pt x="99" y="151"/>
                  </a:lnTo>
                  <a:lnTo>
                    <a:pt x="110" y="151"/>
                  </a:lnTo>
                  <a:lnTo>
                    <a:pt x="119" y="150"/>
                  </a:lnTo>
                  <a:lnTo>
                    <a:pt x="128" y="150"/>
                  </a:lnTo>
                  <a:lnTo>
                    <a:pt x="137" y="150"/>
                  </a:lnTo>
                  <a:lnTo>
                    <a:pt x="144" y="149"/>
                  </a:lnTo>
                  <a:lnTo>
                    <a:pt x="149" y="149"/>
                  </a:lnTo>
                  <a:lnTo>
                    <a:pt x="155" y="150"/>
                  </a:lnTo>
                  <a:lnTo>
                    <a:pt x="160" y="155"/>
                  </a:lnTo>
                  <a:lnTo>
                    <a:pt x="164" y="159"/>
                  </a:lnTo>
                  <a:lnTo>
                    <a:pt x="167" y="165"/>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40" name="Freeform 314">
              <a:extLst>
                <a:ext uri="{FF2B5EF4-FFF2-40B4-BE49-F238E27FC236}">
                  <a16:creationId xmlns:a16="http://schemas.microsoft.com/office/drawing/2014/main" xmlns="" id="{CC7E872F-6B80-4CCA-A54E-D305D738B46A}"/>
                </a:ext>
              </a:extLst>
            </p:cNvPr>
            <p:cNvSpPr>
              <a:spLocks/>
            </p:cNvSpPr>
            <p:nvPr/>
          </p:nvSpPr>
          <p:spPr bwMode="auto">
            <a:xfrm>
              <a:off x="2706" y="594"/>
              <a:ext cx="54" cy="125"/>
            </a:xfrm>
            <a:custGeom>
              <a:avLst/>
              <a:gdLst>
                <a:gd name="T0" fmla="*/ 1 w 107"/>
                <a:gd name="T1" fmla="*/ 7 h 250"/>
                <a:gd name="T2" fmla="*/ 1 w 107"/>
                <a:gd name="T3" fmla="*/ 7 h 250"/>
                <a:gd name="T4" fmla="*/ 1 w 107"/>
                <a:gd name="T5" fmla="*/ 7 h 250"/>
                <a:gd name="T6" fmla="*/ 1 w 107"/>
                <a:gd name="T7" fmla="*/ 6 h 250"/>
                <a:gd name="T8" fmla="*/ 1 w 107"/>
                <a:gd name="T9" fmla="*/ 5 h 250"/>
                <a:gd name="T10" fmla="*/ 1 w 107"/>
                <a:gd name="T11" fmla="*/ 4 h 250"/>
                <a:gd name="T12" fmla="*/ 1 w 107"/>
                <a:gd name="T13" fmla="*/ 4 h 250"/>
                <a:gd name="T14" fmla="*/ 1 w 107"/>
                <a:gd name="T15" fmla="*/ 5 h 250"/>
                <a:gd name="T16" fmla="*/ 2 w 107"/>
                <a:gd name="T17" fmla="*/ 4 h 250"/>
                <a:gd name="T18" fmla="*/ 2 w 107"/>
                <a:gd name="T19" fmla="*/ 3 h 250"/>
                <a:gd name="T20" fmla="*/ 2 w 107"/>
                <a:gd name="T21" fmla="*/ 1 h 250"/>
                <a:gd name="T22" fmla="*/ 2 w 107"/>
                <a:gd name="T23" fmla="*/ 1 h 250"/>
                <a:gd name="T24" fmla="*/ 2 w 107"/>
                <a:gd name="T25" fmla="*/ 2 h 250"/>
                <a:gd name="T26" fmla="*/ 2 w 107"/>
                <a:gd name="T27" fmla="*/ 2 h 250"/>
                <a:gd name="T28" fmla="*/ 3 w 107"/>
                <a:gd name="T29" fmla="*/ 1 h 250"/>
                <a:gd name="T30" fmla="*/ 3 w 107"/>
                <a:gd name="T31" fmla="*/ 1 h 250"/>
                <a:gd name="T32" fmla="*/ 3 w 107"/>
                <a:gd name="T33" fmla="*/ 2 h 250"/>
                <a:gd name="T34" fmla="*/ 3 w 107"/>
                <a:gd name="T35" fmla="*/ 3 h 250"/>
                <a:gd name="T36" fmla="*/ 3 w 107"/>
                <a:gd name="T37" fmla="*/ 2 h 250"/>
                <a:gd name="T38" fmla="*/ 3 w 107"/>
                <a:gd name="T39" fmla="*/ 2 h 250"/>
                <a:gd name="T40" fmla="*/ 3 w 107"/>
                <a:gd name="T41" fmla="*/ 3 h 250"/>
                <a:gd name="T42" fmla="*/ 3 w 107"/>
                <a:gd name="T43" fmla="*/ 3 h 250"/>
                <a:gd name="T44" fmla="*/ 2 w 107"/>
                <a:gd name="T45" fmla="*/ 3 h 250"/>
                <a:gd name="T46" fmla="*/ 2 w 107"/>
                <a:gd name="T47" fmla="*/ 5 h 250"/>
                <a:gd name="T48" fmla="*/ 2 w 107"/>
                <a:gd name="T49" fmla="*/ 5 h 250"/>
                <a:gd name="T50" fmla="*/ 3 w 107"/>
                <a:gd name="T51" fmla="*/ 5 h 250"/>
                <a:gd name="T52" fmla="*/ 4 w 107"/>
                <a:gd name="T53" fmla="*/ 5 h 250"/>
                <a:gd name="T54" fmla="*/ 4 w 107"/>
                <a:gd name="T55" fmla="*/ 5 h 250"/>
                <a:gd name="T56" fmla="*/ 3 w 107"/>
                <a:gd name="T57" fmla="*/ 5 h 250"/>
                <a:gd name="T58" fmla="*/ 3 w 107"/>
                <a:gd name="T59" fmla="*/ 6 h 250"/>
                <a:gd name="T60" fmla="*/ 2 w 107"/>
                <a:gd name="T61" fmla="*/ 6 h 250"/>
                <a:gd name="T62" fmla="*/ 2 w 107"/>
                <a:gd name="T63" fmla="*/ 7 h 250"/>
                <a:gd name="T64" fmla="*/ 2 w 107"/>
                <a:gd name="T65" fmla="*/ 7 h 250"/>
                <a:gd name="T66" fmla="*/ 2 w 107"/>
                <a:gd name="T67" fmla="*/ 7 h 250"/>
                <a:gd name="T68" fmla="*/ 3 w 107"/>
                <a:gd name="T69" fmla="*/ 6 h 250"/>
                <a:gd name="T70" fmla="*/ 4 w 107"/>
                <a:gd name="T71" fmla="*/ 6 h 250"/>
                <a:gd name="T72" fmla="*/ 4 w 107"/>
                <a:gd name="T73" fmla="*/ 6 h 250"/>
                <a:gd name="T74" fmla="*/ 4 w 107"/>
                <a:gd name="T75" fmla="*/ 6 h 250"/>
                <a:gd name="T76" fmla="*/ 3 w 107"/>
                <a:gd name="T77" fmla="*/ 7 h 250"/>
                <a:gd name="T78" fmla="*/ 3 w 107"/>
                <a:gd name="T79" fmla="*/ 7 h 250"/>
                <a:gd name="T80" fmla="*/ 3 w 107"/>
                <a:gd name="T81" fmla="*/ 7 h 250"/>
                <a:gd name="T82" fmla="*/ 2 w 107"/>
                <a:gd name="T83" fmla="*/ 7 h 250"/>
                <a:gd name="T84" fmla="*/ 1 w 107"/>
                <a:gd name="T85" fmla="*/ 7 h 250"/>
                <a:gd name="T86" fmla="*/ 1 w 107"/>
                <a:gd name="T87" fmla="*/ 8 h 250"/>
                <a:gd name="T88" fmla="*/ 1 w 107"/>
                <a:gd name="T89" fmla="*/ 8 h 250"/>
                <a:gd name="T90" fmla="*/ 1 w 107"/>
                <a:gd name="T91" fmla="*/ 8 h 250"/>
                <a:gd name="T92" fmla="*/ 1 w 107"/>
                <a:gd name="T93" fmla="*/ 7 h 250"/>
                <a:gd name="T94" fmla="*/ 1 w 107"/>
                <a:gd name="T95" fmla="*/ 7 h 25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07" h="250">
                  <a:moveTo>
                    <a:pt x="0" y="216"/>
                  </a:moveTo>
                  <a:lnTo>
                    <a:pt x="7" y="211"/>
                  </a:lnTo>
                  <a:lnTo>
                    <a:pt x="12" y="206"/>
                  </a:lnTo>
                  <a:lnTo>
                    <a:pt x="15" y="199"/>
                  </a:lnTo>
                  <a:lnTo>
                    <a:pt x="17" y="194"/>
                  </a:lnTo>
                  <a:lnTo>
                    <a:pt x="20" y="196"/>
                  </a:lnTo>
                  <a:lnTo>
                    <a:pt x="22" y="198"/>
                  </a:lnTo>
                  <a:lnTo>
                    <a:pt x="23" y="198"/>
                  </a:lnTo>
                  <a:lnTo>
                    <a:pt x="25" y="199"/>
                  </a:lnTo>
                  <a:lnTo>
                    <a:pt x="27" y="196"/>
                  </a:lnTo>
                  <a:lnTo>
                    <a:pt x="29" y="187"/>
                  </a:lnTo>
                  <a:lnTo>
                    <a:pt x="29" y="178"/>
                  </a:lnTo>
                  <a:lnTo>
                    <a:pt x="28" y="172"/>
                  </a:lnTo>
                  <a:lnTo>
                    <a:pt x="21" y="160"/>
                  </a:lnTo>
                  <a:lnTo>
                    <a:pt x="12" y="141"/>
                  </a:lnTo>
                  <a:lnTo>
                    <a:pt x="4" y="121"/>
                  </a:lnTo>
                  <a:lnTo>
                    <a:pt x="0" y="110"/>
                  </a:lnTo>
                  <a:lnTo>
                    <a:pt x="1" y="103"/>
                  </a:lnTo>
                  <a:lnTo>
                    <a:pt x="2" y="98"/>
                  </a:lnTo>
                  <a:lnTo>
                    <a:pt x="4" y="99"/>
                  </a:lnTo>
                  <a:lnTo>
                    <a:pt x="5" y="104"/>
                  </a:lnTo>
                  <a:lnTo>
                    <a:pt x="8" y="115"/>
                  </a:lnTo>
                  <a:lnTo>
                    <a:pt x="15" y="130"/>
                  </a:lnTo>
                  <a:lnTo>
                    <a:pt x="24" y="144"/>
                  </a:lnTo>
                  <a:lnTo>
                    <a:pt x="32" y="152"/>
                  </a:lnTo>
                  <a:lnTo>
                    <a:pt x="37" y="138"/>
                  </a:lnTo>
                  <a:lnTo>
                    <a:pt x="42" y="118"/>
                  </a:lnTo>
                  <a:lnTo>
                    <a:pt x="44" y="97"/>
                  </a:lnTo>
                  <a:lnTo>
                    <a:pt x="43" y="83"/>
                  </a:lnTo>
                  <a:lnTo>
                    <a:pt x="40" y="70"/>
                  </a:lnTo>
                  <a:lnTo>
                    <a:pt x="38" y="54"/>
                  </a:lnTo>
                  <a:lnTo>
                    <a:pt x="38" y="39"/>
                  </a:lnTo>
                  <a:lnTo>
                    <a:pt x="39" y="29"/>
                  </a:lnTo>
                  <a:lnTo>
                    <a:pt x="42" y="25"/>
                  </a:lnTo>
                  <a:lnTo>
                    <a:pt x="43" y="25"/>
                  </a:lnTo>
                  <a:lnTo>
                    <a:pt x="44" y="30"/>
                  </a:lnTo>
                  <a:lnTo>
                    <a:pt x="43" y="36"/>
                  </a:lnTo>
                  <a:lnTo>
                    <a:pt x="43" y="44"/>
                  </a:lnTo>
                  <a:lnTo>
                    <a:pt x="45" y="54"/>
                  </a:lnTo>
                  <a:lnTo>
                    <a:pt x="47" y="65"/>
                  </a:lnTo>
                  <a:lnTo>
                    <a:pt x="50" y="70"/>
                  </a:lnTo>
                  <a:lnTo>
                    <a:pt x="55" y="54"/>
                  </a:lnTo>
                  <a:lnTo>
                    <a:pt x="62" y="34"/>
                  </a:lnTo>
                  <a:lnTo>
                    <a:pt x="70" y="15"/>
                  </a:lnTo>
                  <a:lnTo>
                    <a:pt x="81" y="2"/>
                  </a:lnTo>
                  <a:lnTo>
                    <a:pt x="85" y="0"/>
                  </a:lnTo>
                  <a:lnTo>
                    <a:pt x="88" y="0"/>
                  </a:lnTo>
                  <a:lnTo>
                    <a:pt x="86" y="4"/>
                  </a:lnTo>
                  <a:lnTo>
                    <a:pt x="82" y="7"/>
                  </a:lnTo>
                  <a:lnTo>
                    <a:pt x="76" y="19"/>
                  </a:lnTo>
                  <a:lnTo>
                    <a:pt x="69" y="37"/>
                  </a:lnTo>
                  <a:lnTo>
                    <a:pt x="63" y="57"/>
                  </a:lnTo>
                  <a:lnTo>
                    <a:pt x="60" y="69"/>
                  </a:lnTo>
                  <a:lnTo>
                    <a:pt x="67" y="68"/>
                  </a:lnTo>
                  <a:lnTo>
                    <a:pt x="76" y="66"/>
                  </a:lnTo>
                  <a:lnTo>
                    <a:pt x="84" y="62"/>
                  </a:lnTo>
                  <a:lnTo>
                    <a:pt x="90" y="59"/>
                  </a:lnTo>
                  <a:lnTo>
                    <a:pt x="93" y="55"/>
                  </a:lnTo>
                  <a:lnTo>
                    <a:pt x="96" y="55"/>
                  </a:lnTo>
                  <a:lnTo>
                    <a:pt x="96" y="58"/>
                  </a:lnTo>
                  <a:lnTo>
                    <a:pt x="92" y="61"/>
                  </a:lnTo>
                  <a:lnTo>
                    <a:pt x="89" y="64"/>
                  </a:lnTo>
                  <a:lnTo>
                    <a:pt x="85" y="67"/>
                  </a:lnTo>
                  <a:lnTo>
                    <a:pt x="81" y="70"/>
                  </a:lnTo>
                  <a:lnTo>
                    <a:pt x="75" y="74"/>
                  </a:lnTo>
                  <a:lnTo>
                    <a:pt x="69" y="77"/>
                  </a:lnTo>
                  <a:lnTo>
                    <a:pt x="65" y="81"/>
                  </a:lnTo>
                  <a:lnTo>
                    <a:pt x="61" y="83"/>
                  </a:lnTo>
                  <a:lnTo>
                    <a:pt x="58" y="85"/>
                  </a:lnTo>
                  <a:lnTo>
                    <a:pt x="55" y="104"/>
                  </a:lnTo>
                  <a:lnTo>
                    <a:pt x="51" y="125"/>
                  </a:lnTo>
                  <a:lnTo>
                    <a:pt x="47" y="143"/>
                  </a:lnTo>
                  <a:lnTo>
                    <a:pt x="44" y="153"/>
                  </a:lnTo>
                  <a:lnTo>
                    <a:pt x="52" y="153"/>
                  </a:lnTo>
                  <a:lnTo>
                    <a:pt x="60" y="152"/>
                  </a:lnTo>
                  <a:lnTo>
                    <a:pt x="68" y="151"/>
                  </a:lnTo>
                  <a:lnTo>
                    <a:pt x="76" y="150"/>
                  </a:lnTo>
                  <a:lnTo>
                    <a:pt x="83" y="149"/>
                  </a:lnTo>
                  <a:lnTo>
                    <a:pt x="90" y="146"/>
                  </a:lnTo>
                  <a:lnTo>
                    <a:pt x="95" y="145"/>
                  </a:lnTo>
                  <a:lnTo>
                    <a:pt x="98" y="143"/>
                  </a:lnTo>
                  <a:lnTo>
                    <a:pt x="101" y="141"/>
                  </a:lnTo>
                  <a:lnTo>
                    <a:pt x="103" y="141"/>
                  </a:lnTo>
                  <a:lnTo>
                    <a:pt x="103" y="142"/>
                  </a:lnTo>
                  <a:lnTo>
                    <a:pt x="99" y="145"/>
                  </a:lnTo>
                  <a:lnTo>
                    <a:pt x="96" y="148"/>
                  </a:lnTo>
                  <a:lnTo>
                    <a:pt x="90" y="151"/>
                  </a:lnTo>
                  <a:lnTo>
                    <a:pt x="82" y="156"/>
                  </a:lnTo>
                  <a:lnTo>
                    <a:pt x="74" y="159"/>
                  </a:lnTo>
                  <a:lnTo>
                    <a:pt x="65" y="163"/>
                  </a:lnTo>
                  <a:lnTo>
                    <a:pt x="57" y="166"/>
                  </a:lnTo>
                  <a:lnTo>
                    <a:pt x="51" y="170"/>
                  </a:lnTo>
                  <a:lnTo>
                    <a:pt x="46" y="171"/>
                  </a:lnTo>
                  <a:lnTo>
                    <a:pt x="42" y="175"/>
                  </a:lnTo>
                  <a:lnTo>
                    <a:pt x="38" y="184"/>
                  </a:lnTo>
                  <a:lnTo>
                    <a:pt x="37" y="194"/>
                  </a:lnTo>
                  <a:lnTo>
                    <a:pt x="36" y="201"/>
                  </a:lnTo>
                  <a:lnTo>
                    <a:pt x="38" y="204"/>
                  </a:lnTo>
                  <a:lnTo>
                    <a:pt x="45" y="205"/>
                  </a:lnTo>
                  <a:lnTo>
                    <a:pt x="52" y="205"/>
                  </a:lnTo>
                  <a:lnTo>
                    <a:pt x="58" y="204"/>
                  </a:lnTo>
                  <a:lnTo>
                    <a:pt x="63" y="201"/>
                  </a:lnTo>
                  <a:lnTo>
                    <a:pt x="70" y="198"/>
                  </a:lnTo>
                  <a:lnTo>
                    <a:pt x="77" y="195"/>
                  </a:lnTo>
                  <a:lnTo>
                    <a:pt x="83" y="191"/>
                  </a:lnTo>
                  <a:lnTo>
                    <a:pt x="89" y="189"/>
                  </a:lnTo>
                  <a:lnTo>
                    <a:pt x="93" y="186"/>
                  </a:lnTo>
                  <a:lnTo>
                    <a:pt x="98" y="183"/>
                  </a:lnTo>
                  <a:lnTo>
                    <a:pt x="100" y="181"/>
                  </a:lnTo>
                  <a:lnTo>
                    <a:pt x="104" y="178"/>
                  </a:lnTo>
                  <a:lnTo>
                    <a:pt x="107" y="176"/>
                  </a:lnTo>
                  <a:lnTo>
                    <a:pt x="107" y="179"/>
                  </a:lnTo>
                  <a:lnTo>
                    <a:pt x="104" y="184"/>
                  </a:lnTo>
                  <a:lnTo>
                    <a:pt x="100" y="189"/>
                  </a:lnTo>
                  <a:lnTo>
                    <a:pt x="96" y="195"/>
                  </a:lnTo>
                  <a:lnTo>
                    <a:pt x="91" y="201"/>
                  </a:lnTo>
                  <a:lnTo>
                    <a:pt x="86" y="208"/>
                  </a:lnTo>
                  <a:lnTo>
                    <a:pt x="81" y="213"/>
                  </a:lnTo>
                  <a:lnTo>
                    <a:pt x="76" y="219"/>
                  </a:lnTo>
                  <a:lnTo>
                    <a:pt x="72" y="224"/>
                  </a:lnTo>
                  <a:lnTo>
                    <a:pt x="68" y="226"/>
                  </a:lnTo>
                  <a:lnTo>
                    <a:pt x="67" y="223"/>
                  </a:lnTo>
                  <a:lnTo>
                    <a:pt x="66" y="219"/>
                  </a:lnTo>
                  <a:lnTo>
                    <a:pt x="63" y="216"/>
                  </a:lnTo>
                  <a:lnTo>
                    <a:pt x="61" y="212"/>
                  </a:lnTo>
                  <a:lnTo>
                    <a:pt x="55" y="208"/>
                  </a:lnTo>
                  <a:lnTo>
                    <a:pt x="46" y="206"/>
                  </a:lnTo>
                  <a:lnTo>
                    <a:pt x="37" y="208"/>
                  </a:lnTo>
                  <a:lnTo>
                    <a:pt x="29" y="211"/>
                  </a:lnTo>
                  <a:lnTo>
                    <a:pt x="24" y="217"/>
                  </a:lnTo>
                  <a:lnTo>
                    <a:pt x="23" y="221"/>
                  </a:lnTo>
                  <a:lnTo>
                    <a:pt x="23" y="226"/>
                  </a:lnTo>
                  <a:lnTo>
                    <a:pt x="24" y="231"/>
                  </a:lnTo>
                  <a:lnTo>
                    <a:pt x="19" y="238"/>
                  </a:lnTo>
                  <a:lnTo>
                    <a:pt x="12" y="243"/>
                  </a:lnTo>
                  <a:lnTo>
                    <a:pt x="6" y="248"/>
                  </a:lnTo>
                  <a:lnTo>
                    <a:pt x="2" y="250"/>
                  </a:lnTo>
                  <a:lnTo>
                    <a:pt x="8" y="242"/>
                  </a:lnTo>
                  <a:lnTo>
                    <a:pt x="14" y="234"/>
                  </a:lnTo>
                  <a:lnTo>
                    <a:pt x="17" y="227"/>
                  </a:lnTo>
                  <a:lnTo>
                    <a:pt x="16" y="221"/>
                  </a:lnTo>
                  <a:lnTo>
                    <a:pt x="13" y="218"/>
                  </a:lnTo>
                  <a:lnTo>
                    <a:pt x="9" y="214"/>
                  </a:lnTo>
                  <a:lnTo>
                    <a:pt x="6" y="214"/>
                  </a:lnTo>
                  <a:lnTo>
                    <a:pt x="0" y="216"/>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41" name="Freeform 315">
              <a:extLst>
                <a:ext uri="{FF2B5EF4-FFF2-40B4-BE49-F238E27FC236}">
                  <a16:creationId xmlns:a16="http://schemas.microsoft.com/office/drawing/2014/main" xmlns="" id="{72DE028C-1B7A-4014-8104-905E65467FAD}"/>
                </a:ext>
              </a:extLst>
            </p:cNvPr>
            <p:cNvSpPr>
              <a:spLocks/>
            </p:cNvSpPr>
            <p:nvPr/>
          </p:nvSpPr>
          <p:spPr bwMode="auto">
            <a:xfrm>
              <a:off x="2695" y="663"/>
              <a:ext cx="9" cy="16"/>
            </a:xfrm>
            <a:custGeom>
              <a:avLst/>
              <a:gdLst>
                <a:gd name="T0" fmla="*/ 0 w 20"/>
                <a:gd name="T1" fmla="*/ 0 h 33"/>
                <a:gd name="T2" fmla="*/ 0 w 20"/>
                <a:gd name="T3" fmla="*/ 0 h 33"/>
                <a:gd name="T4" fmla="*/ 0 w 20"/>
                <a:gd name="T5" fmla="*/ 0 h 33"/>
                <a:gd name="T6" fmla="*/ 0 w 20"/>
                <a:gd name="T7" fmla="*/ 1 h 33"/>
                <a:gd name="T8" fmla="*/ 0 w 20"/>
                <a:gd name="T9" fmla="*/ 1 h 33"/>
                <a:gd name="T10" fmla="*/ 0 w 20"/>
                <a:gd name="T11" fmla="*/ 0 h 33"/>
                <a:gd name="T12" fmla="*/ 0 w 20"/>
                <a:gd name="T13" fmla="*/ 0 h 33"/>
                <a:gd name="T14" fmla="*/ 0 w 20"/>
                <a:gd name="T15" fmla="*/ 0 h 33"/>
                <a:gd name="T16" fmla="*/ 0 w 20"/>
                <a:gd name="T17" fmla="*/ 0 h 33"/>
                <a:gd name="T18" fmla="*/ 0 w 20"/>
                <a:gd name="T19" fmla="*/ 0 h 33"/>
                <a:gd name="T20" fmla="*/ 0 w 20"/>
                <a:gd name="T21" fmla="*/ 0 h 33"/>
                <a:gd name="T22" fmla="*/ 0 w 20"/>
                <a:gd name="T23" fmla="*/ 0 h 33"/>
                <a:gd name="T24" fmla="*/ 0 w 20"/>
                <a:gd name="T25" fmla="*/ 0 h 33"/>
                <a:gd name="T26" fmla="*/ 0 w 20"/>
                <a:gd name="T27" fmla="*/ 0 h 33"/>
                <a:gd name="T28" fmla="*/ 0 w 20"/>
                <a:gd name="T29" fmla="*/ 0 h 33"/>
                <a:gd name="T30" fmla="*/ 0 w 20"/>
                <a:gd name="T31" fmla="*/ 0 h 33"/>
                <a:gd name="T32" fmla="*/ 0 w 20"/>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33">
                  <a:moveTo>
                    <a:pt x="20" y="30"/>
                  </a:moveTo>
                  <a:lnTo>
                    <a:pt x="15" y="29"/>
                  </a:lnTo>
                  <a:lnTo>
                    <a:pt x="10" y="29"/>
                  </a:lnTo>
                  <a:lnTo>
                    <a:pt x="7" y="32"/>
                  </a:lnTo>
                  <a:lnTo>
                    <a:pt x="4" y="33"/>
                  </a:lnTo>
                  <a:lnTo>
                    <a:pt x="2" y="25"/>
                  </a:lnTo>
                  <a:lnTo>
                    <a:pt x="1" y="18"/>
                  </a:lnTo>
                  <a:lnTo>
                    <a:pt x="0" y="11"/>
                  </a:lnTo>
                  <a:lnTo>
                    <a:pt x="0" y="4"/>
                  </a:lnTo>
                  <a:lnTo>
                    <a:pt x="1" y="2"/>
                  </a:lnTo>
                  <a:lnTo>
                    <a:pt x="2" y="0"/>
                  </a:lnTo>
                  <a:lnTo>
                    <a:pt x="4" y="3"/>
                  </a:lnTo>
                  <a:lnTo>
                    <a:pt x="4" y="5"/>
                  </a:lnTo>
                  <a:lnTo>
                    <a:pt x="6" y="11"/>
                  </a:lnTo>
                  <a:lnTo>
                    <a:pt x="9" y="18"/>
                  </a:lnTo>
                  <a:lnTo>
                    <a:pt x="14" y="25"/>
                  </a:lnTo>
                  <a:lnTo>
                    <a:pt x="20" y="30"/>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42" name="Freeform 316">
              <a:extLst>
                <a:ext uri="{FF2B5EF4-FFF2-40B4-BE49-F238E27FC236}">
                  <a16:creationId xmlns:a16="http://schemas.microsoft.com/office/drawing/2014/main" xmlns="" id="{CFCFA399-96AD-4A98-B7A4-62D0A1E765D8}"/>
                </a:ext>
              </a:extLst>
            </p:cNvPr>
            <p:cNvSpPr>
              <a:spLocks/>
            </p:cNvSpPr>
            <p:nvPr/>
          </p:nvSpPr>
          <p:spPr bwMode="auto">
            <a:xfrm>
              <a:off x="2767" y="659"/>
              <a:ext cx="170" cy="103"/>
            </a:xfrm>
            <a:custGeom>
              <a:avLst/>
              <a:gdLst>
                <a:gd name="T0" fmla="*/ 1 w 341"/>
                <a:gd name="T1" fmla="*/ 4 h 208"/>
                <a:gd name="T2" fmla="*/ 2 w 341"/>
                <a:gd name="T3" fmla="*/ 3 h 208"/>
                <a:gd name="T4" fmla="*/ 2 w 341"/>
                <a:gd name="T5" fmla="*/ 2 h 208"/>
                <a:gd name="T6" fmla="*/ 3 w 341"/>
                <a:gd name="T7" fmla="*/ 1 h 208"/>
                <a:gd name="T8" fmla="*/ 4 w 341"/>
                <a:gd name="T9" fmla="*/ 0 h 208"/>
                <a:gd name="T10" fmla="*/ 4 w 341"/>
                <a:gd name="T11" fmla="*/ 0 h 208"/>
                <a:gd name="T12" fmla="*/ 4 w 341"/>
                <a:gd name="T13" fmla="*/ 0 h 208"/>
                <a:gd name="T14" fmla="*/ 3 w 341"/>
                <a:gd name="T15" fmla="*/ 2 h 208"/>
                <a:gd name="T16" fmla="*/ 2 w 341"/>
                <a:gd name="T17" fmla="*/ 3 h 208"/>
                <a:gd name="T18" fmla="*/ 2 w 341"/>
                <a:gd name="T19" fmla="*/ 3 h 208"/>
                <a:gd name="T20" fmla="*/ 3 w 341"/>
                <a:gd name="T21" fmla="*/ 3 h 208"/>
                <a:gd name="T22" fmla="*/ 4 w 341"/>
                <a:gd name="T23" fmla="*/ 2 h 208"/>
                <a:gd name="T24" fmla="*/ 5 w 341"/>
                <a:gd name="T25" fmla="*/ 1 h 208"/>
                <a:gd name="T26" fmla="*/ 6 w 341"/>
                <a:gd name="T27" fmla="*/ 0 h 208"/>
                <a:gd name="T28" fmla="*/ 7 w 341"/>
                <a:gd name="T29" fmla="*/ 0 h 208"/>
                <a:gd name="T30" fmla="*/ 6 w 341"/>
                <a:gd name="T31" fmla="*/ 1 h 208"/>
                <a:gd name="T32" fmla="*/ 5 w 341"/>
                <a:gd name="T33" fmla="*/ 2 h 208"/>
                <a:gd name="T34" fmla="*/ 5 w 341"/>
                <a:gd name="T35" fmla="*/ 2 h 208"/>
                <a:gd name="T36" fmla="*/ 5 w 341"/>
                <a:gd name="T37" fmla="*/ 2 h 208"/>
                <a:gd name="T38" fmla="*/ 6 w 341"/>
                <a:gd name="T39" fmla="*/ 2 h 208"/>
                <a:gd name="T40" fmla="*/ 7 w 341"/>
                <a:gd name="T41" fmla="*/ 1 h 208"/>
                <a:gd name="T42" fmla="*/ 9 w 341"/>
                <a:gd name="T43" fmla="*/ 0 h 208"/>
                <a:gd name="T44" fmla="*/ 9 w 341"/>
                <a:gd name="T45" fmla="*/ 0 h 208"/>
                <a:gd name="T46" fmla="*/ 8 w 341"/>
                <a:gd name="T47" fmla="*/ 1 h 208"/>
                <a:gd name="T48" fmla="*/ 7 w 341"/>
                <a:gd name="T49" fmla="*/ 2 h 208"/>
                <a:gd name="T50" fmla="*/ 8 w 341"/>
                <a:gd name="T51" fmla="*/ 2 h 208"/>
                <a:gd name="T52" fmla="*/ 10 w 341"/>
                <a:gd name="T53" fmla="*/ 2 h 208"/>
                <a:gd name="T54" fmla="*/ 10 w 341"/>
                <a:gd name="T55" fmla="*/ 1 h 208"/>
                <a:gd name="T56" fmla="*/ 9 w 341"/>
                <a:gd name="T57" fmla="*/ 2 h 208"/>
                <a:gd name="T58" fmla="*/ 7 w 341"/>
                <a:gd name="T59" fmla="*/ 2 h 208"/>
                <a:gd name="T60" fmla="*/ 8 w 341"/>
                <a:gd name="T61" fmla="*/ 3 h 208"/>
                <a:gd name="T62" fmla="*/ 9 w 341"/>
                <a:gd name="T63" fmla="*/ 3 h 208"/>
                <a:gd name="T64" fmla="*/ 9 w 341"/>
                <a:gd name="T65" fmla="*/ 4 h 208"/>
                <a:gd name="T66" fmla="*/ 8 w 341"/>
                <a:gd name="T67" fmla="*/ 3 h 208"/>
                <a:gd name="T68" fmla="*/ 7 w 341"/>
                <a:gd name="T69" fmla="*/ 3 h 208"/>
                <a:gd name="T70" fmla="*/ 6 w 341"/>
                <a:gd name="T71" fmla="*/ 3 h 208"/>
                <a:gd name="T72" fmla="*/ 5 w 341"/>
                <a:gd name="T73" fmla="*/ 3 h 208"/>
                <a:gd name="T74" fmla="*/ 5 w 341"/>
                <a:gd name="T75" fmla="*/ 3 h 208"/>
                <a:gd name="T76" fmla="*/ 6 w 341"/>
                <a:gd name="T77" fmla="*/ 4 h 208"/>
                <a:gd name="T78" fmla="*/ 7 w 341"/>
                <a:gd name="T79" fmla="*/ 5 h 208"/>
                <a:gd name="T80" fmla="*/ 7 w 341"/>
                <a:gd name="T81" fmla="*/ 5 h 208"/>
                <a:gd name="T82" fmla="*/ 6 w 341"/>
                <a:gd name="T83" fmla="*/ 4 h 208"/>
                <a:gd name="T84" fmla="*/ 5 w 341"/>
                <a:gd name="T85" fmla="*/ 3 h 208"/>
                <a:gd name="T86" fmla="*/ 4 w 341"/>
                <a:gd name="T87" fmla="*/ 3 h 208"/>
                <a:gd name="T88" fmla="*/ 3 w 341"/>
                <a:gd name="T89" fmla="*/ 3 h 208"/>
                <a:gd name="T90" fmla="*/ 2 w 341"/>
                <a:gd name="T91" fmla="*/ 4 h 208"/>
                <a:gd name="T92" fmla="*/ 2 w 341"/>
                <a:gd name="T93" fmla="*/ 4 h 208"/>
                <a:gd name="T94" fmla="*/ 3 w 341"/>
                <a:gd name="T95" fmla="*/ 5 h 208"/>
                <a:gd name="T96" fmla="*/ 5 w 341"/>
                <a:gd name="T97" fmla="*/ 6 h 208"/>
                <a:gd name="T98" fmla="*/ 5 w 341"/>
                <a:gd name="T99" fmla="*/ 6 h 208"/>
                <a:gd name="T100" fmla="*/ 4 w 341"/>
                <a:gd name="T101" fmla="*/ 5 h 208"/>
                <a:gd name="T102" fmla="*/ 2 w 341"/>
                <a:gd name="T103" fmla="*/ 4 h 208"/>
                <a:gd name="T104" fmla="*/ 1 w 341"/>
                <a:gd name="T105" fmla="*/ 4 h 208"/>
                <a:gd name="T106" fmla="*/ 0 w 341"/>
                <a:gd name="T107" fmla="*/ 5 h 208"/>
                <a:gd name="T108" fmla="*/ 0 w 341"/>
                <a:gd name="T109" fmla="*/ 5 h 20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341" h="208">
                  <a:moveTo>
                    <a:pt x="14" y="161"/>
                  </a:moveTo>
                  <a:lnTo>
                    <a:pt x="19" y="157"/>
                  </a:lnTo>
                  <a:lnTo>
                    <a:pt x="26" y="151"/>
                  </a:lnTo>
                  <a:lnTo>
                    <a:pt x="34" y="147"/>
                  </a:lnTo>
                  <a:lnTo>
                    <a:pt x="43" y="141"/>
                  </a:lnTo>
                  <a:lnTo>
                    <a:pt x="52" y="136"/>
                  </a:lnTo>
                  <a:lnTo>
                    <a:pt x="60" y="131"/>
                  </a:lnTo>
                  <a:lnTo>
                    <a:pt x="66" y="127"/>
                  </a:lnTo>
                  <a:lnTo>
                    <a:pt x="68" y="124"/>
                  </a:lnTo>
                  <a:lnTo>
                    <a:pt x="72" y="113"/>
                  </a:lnTo>
                  <a:lnTo>
                    <a:pt x="77" y="96"/>
                  </a:lnTo>
                  <a:lnTo>
                    <a:pt x="85" y="78"/>
                  </a:lnTo>
                  <a:lnTo>
                    <a:pt x="92" y="64"/>
                  </a:lnTo>
                  <a:lnTo>
                    <a:pt x="97" y="57"/>
                  </a:lnTo>
                  <a:lnTo>
                    <a:pt x="103" y="49"/>
                  </a:lnTo>
                  <a:lnTo>
                    <a:pt x="111" y="40"/>
                  </a:lnTo>
                  <a:lnTo>
                    <a:pt x="119" y="29"/>
                  </a:lnTo>
                  <a:lnTo>
                    <a:pt x="128" y="20"/>
                  </a:lnTo>
                  <a:lnTo>
                    <a:pt x="136" y="11"/>
                  </a:lnTo>
                  <a:lnTo>
                    <a:pt x="143" y="5"/>
                  </a:lnTo>
                  <a:lnTo>
                    <a:pt x="148" y="1"/>
                  </a:lnTo>
                  <a:lnTo>
                    <a:pt x="153" y="0"/>
                  </a:lnTo>
                  <a:lnTo>
                    <a:pt x="154" y="0"/>
                  </a:lnTo>
                  <a:lnTo>
                    <a:pt x="153" y="4"/>
                  </a:lnTo>
                  <a:lnTo>
                    <a:pt x="150" y="7"/>
                  </a:lnTo>
                  <a:lnTo>
                    <a:pt x="146" y="11"/>
                  </a:lnTo>
                  <a:lnTo>
                    <a:pt x="141" y="18"/>
                  </a:lnTo>
                  <a:lnTo>
                    <a:pt x="133" y="26"/>
                  </a:lnTo>
                  <a:lnTo>
                    <a:pt x="125" y="36"/>
                  </a:lnTo>
                  <a:lnTo>
                    <a:pt x="115" y="46"/>
                  </a:lnTo>
                  <a:lnTo>
                    <a:pt x="107" y="56"/>
                  </a:lnTo>
                  <a:lnTo>
                    <a:pt x="102" y="65"/>
                  </a:lnTo>
                  <a:lnTo>
                    <a:pt x="98" y="71"/>
                  </a:lnTo>
                  <a:lnTo>
                    <a:pt x="93" y="81"/>
                  </a:lnTo>
                  <a:lnTo>
                    <a:pt x="90" y="91"/>
                  </a:lnTo>
                  <a:lnTo>
                    <a:pt x="89" y="103"/>
                  </a:lnTo>
                  <a:lnTo>
                    <a:pt x="88" y="110"/>
                  </a:lnTo>
                  <a:lnTo>
                    <a:pt x="88" y="113"/>
                  </a:lnTo>
                  <a:lnTo>
                    <a:pt x="89" y="113"/>
                  </a:lnTo>
                  <a:lnTo>
                    <a:pt x="91" y="112"/>
                  </a:lnTo>
                  <a:lnTo>
                    <a:pt x="97" y="110"/>
                  </a:lnTo>
                  <a:lnTo>
                    <a:pt x="102" y="108"/>
                  </a:lnTo>
                  <a:lnTo>
                    <a:pt x="106" y="103"/>
                  </a:lnTo>
                  <a:lnTo>
                    <a:pt x="113" y="98"/>
                  </a:lnTo>
                  <a:lnTo>
                    <a:pt x="120" y="94"/>
                  </a:lnTo>
                  <a:lnTo>
                    <a:pt x="127" y="89"/>
                  </a:lnTo>
                  <a:lnTo>
                    <a:pt x="133" y="84"/>
                  </a:lnTo>
                  <a:lnTo>
                    <a:pt x="138" y="81"/>
                  </a:lnTo>
                  <a:lnTo>
                    <a:pt x="142" y="80"/>
                  </a:lnTo>
                  <a:lnTo>
                    <a:pt x="149" y="67"/>
                  </a:lnTo>
                  <a:lnTo>
                    <a:pt x="159" y="54"/>
                  </a:lnTo>
                  <a:lnTo>
                    <a:pt x="172" y="42"/>
                  </a:lnTo>
                  <a:lnTo>
                    <a:pt x="186" y="30"/>
                  </a:lnTo>
                  <a:lnTo>
                    <a:pt x="198" y="21"/>
                  </a:lnTo>
                  <a:lnTo>
                    <a:pt x="211" y="12"/>
                  </a:lnTo>
                  <a:lnTo>
                    <a:pt x="221" y="7"/>
                  </a:lnTo>
                  <a:lnTo>
                    <a:pt x="228" y="4"/>
                  </a:lnTo>
                  <a:lnTo>
                    <a:pt x="236" y="3"/>
                  </a:lnTo>
                  <a:lnTo>
                    <a:pt x="241" y="3"/>
                  </a:lnTo>
                  <a:lnTo>
                    <a:pt x="240" y="4"/>
                  </a:lnTo>
                  <a:lnTo>
                    <a:pt x="234" y="7"/>
                  </a:lnTo>
                  <a:lnTo>
                    <a:pt x="224" y="13"/>
                  </a:lnTo>
                  <a:lnTo>
                    <a:pt x="212" y="22"/>
                  </a:lnTo>
                  <a:lnTo>
                    <a:pt x="199" y="33"/>
                  </a:lnTo>
                  <a:lnTo>
                    <a:pt x="187" y="44"/>
                  </a:lnTo>
                  <a:lnTo>
                    <a:pt x="175" y="56"/>
                  </a:lnTo>
                  <a:lnTo>
                    <a:pt x="166" y="66"/>
                  </a:lnTo>
                  <a:lnTo>
                    <a:pt x="160" y="75"/>
                  </a:lnTo>
                  <a:lnTo>
                    <a:pt x="158" y="82"/>
                  </a:lnTo>
                  <a:lnTo>
                    <a:pt x="158" y="84"/>
                  </a:lnTo>
                  <a:lnTo>
                    <a:pt x="160" y="86"/>
                  </a:lnTo>
                  <a:lnTo>
                    <a:pt x="165" y="84"/>
                  </a:lnTo>
                  <a:lnTo>
                    <a:pt x="172" y="83"/>
                  </a:lnTo>
                  <a:lnTo>
                    <a:pt x="176" y="82"/>
                  </a:lnTo>
                  <a:lnTo>
                    <a:pt x="182" y="81"/>
                  </a:lnTo>
                  <a:lnTo>
                    <a:pt x="188" y="80"/>
                  </a:lnTo>
                  <a:lnTo>
                    <a:pt x="194" y="79"/>
                  </a:lnTo>
                  <a:lnTo>
                    <a:pt x="199" y="78"/>
                  </a:lnTo>
                  <a:lnTo>
                    <a:pt x="204" y="76"/>
                  </a:lnTo>
                  <a:lnTo>
                    <a:pt x="209" y="75"/>
                  </a:lnTo>
                  <a:lnTo>
                    <a:pt x="212" y="75"/>
                  </a:lnTo>
                  <a:lnTo>
                    <a:pt x="221" y="67"/>
                  </a:lnTo>
                  <a:lnTo>
                    <a:pt x="233" y="60"/>
                  </a:lnTo>
                  <a:lnTo>
                    <a:pt x="245" y="52"/>
                  </a:lnTo>
                  <a:lnTo>
                    <a:pt x="260" y="45"/>
                  </a:lnTo>
                  <a:lnTo>
                    <a:pt x="273" y="38"/>
                  </a:lnTo>
                  <a:lnTo>
                    <a:pt x="286" y="33"/>
                  </a:lnTo>
                  <a:lnTo>
                    <a:pt x="295" y="29"/>
                  </a:lnTo>
                  <a:lnTo>
                    <a:pt x="301" y="26"/>
                  </a:lnTo>
                  <a:lnTo>
                    <a:pt x="306" y="23"/>
                  </a:lnTo>
                  <a:lnTo>
                    <a:pt x="310" y="26"/>
                  </a:lnTo>
                  <a:lnTo>
                    <a:pt x="308" y="30"/>
                  </a:lnTo>
                  <a:lnTo>
                    <a:pt x="301" y="34"/>
                  </a:lnTo>
                  <a:lnTo>
                    <a:pt x="291" y="37"/>
                  </a:lnTo>
                  <a:lnTo>
                    <a:pt x="281" y="41"/>
                  </a:lnTo>
                  <a:lnTo>
                    <a:pt x="270" y="46"/>
                  </a:lnTo>
                  <a:lnTo>
                    <a:pt x="260" y="53"/>
                  </a:lnTo>
                  <a:lnTo>
                    <a:pt x="251" y="59"/>
                  </a:lnTo>
                  <a:lnTo>
                    <a:pt x="243" y="66"/>
                  </a:lnTo>
                  <a:lnTo>
                    <a:pt x="237" y="72"/>
                  </a:lnTo>
                  <a:lnTo>
                    <a:pt x="234" y="78"/>
                  </a:lnTo>
                  <a:lnTo>
                    <a:pt x="245" y="79"/>
                  </a:lnTo>
                  <a:lnTo>
                    <a:pt x="258" y="78"/>
                  </a:lnTo>
                  <a:lnTo>
                    <a:pt x="272" y="76"/>
                  </a:lnTo>
                  <a:lnTo>
                    <a:pt x="286" y="74"/>
                  </a:lnTo>
                  <a:lnTo>
                    <a:pt x="300" y="71"/>
                  </a:lnTo>
                  <a:lnTo>
                    <a:pt x="311" y="68"/>
                  </a:lnTo>
                  <a:lnTo>
                    <a:pt x="320" y="65"/>
                  </a:lnTo>
                  <a:lnTo>
                    <a:pt x="327" y="63"/>
                  </a:lnTo>
                  <a:lnTo>
                    <a:pt x="335" y="59"/>
                  </a:lnTo>
                  <a:lnTo>
                    <a:pt x="340" y="58"/>
                  </a:lnTo>
                  <a:lnTo>
                    <a:pt x="341" y="59"/>
                  </a:lnTo>
                  <a:lnTo>
                    <a:pt x="336" y="64"/>
                  </a:lnTo>
                  <a:lnTo>
                    <a:pt x="331" y="67"/>
                  </a:lnTo>
                  <a:lnTo>
                    <a:pt x="321" y="72"/>
                  </a:lnTo>
                  <a:lnTo>
                    <a:pt x="311" y="78"/>
                  </a:lnTo>
                  <a:lnTo>
                    <a:pt x="298" y="82"/>
                  </a:lnTo>
                  <a:lnTo>
                    <a:pt x="283" y="87"/>
                  </a:lnTo>
                  <a:lnTo>
                    <a:pt x="268" y="90"/>
                  </a:lnTo>
                  <a:lnTo>
                    <a:pt x="253" y="93"/>
                  </a:lnTo>
                  <a:lnTo>
                    <a:pt x="239" y="93"/>
                  </a:lnTo>
                  <a:lnTo>
                    <a:pt x="243" y="97"/>
                  </a:lnTo>
                  <a:lnTo>
                    <a:pt x="251" y="103"/>
                  </a:lnTo>
                  <a:lnTo>
                    <a:pt x="260" y="109"/>
                  </a:lnTo>
                  <a:lnTo>
                    <a:pt x="270" y="114"/>
                  </a:lnTo>
                  <a:lnTo>
                    <a:pt x="280" y="120"/>
                  </a:lnTo>
                  <a:lnTo>
                    <a:pt x="289" y="125"/>
                  </a:lnTo>
                  <a:lnTo>
                    <a:pt x="297" y="128"/>
                  </a:lnTo>
                  <a:lnTo>
                    <a:pt x="303" y="131"/>
                  </a:lnTo>
                  <a:lnTo>
                    <a:pt x="310" y="135"/>
                  </a:lnTo>
                  <a:lnTo>
                    <a:pt x="313" y="137"/>
                  </a:lnTo>
                  <a:lnTo>
                    <a:pt x="311" y="140"/>
                  </a:lnTo>
                  <a:lnTo>
                    <a:pt x="304" y="139"/>
                  </a:lnTo>
                  <a:lnTo>
                    <a:pt x="296" y="136"/>
                  </a:lnTo>
                  <a:lnTo>
                    <a:pt x="286" y="132"/>
                  </a:lnTo>
                  <a:lnTo>
                    <a:pt x="272" y="127"/>
                  </a:lnTo>
                  <a:lnTo>
                    <a:pt x="258" y="121"/>
                  </a:lnTo>
                  <a:lnTo>
                    <a:pt x="244" y="116"/>
                  </a:lnTo>
                  <a:lnTo>
                    <a:pt x="233" y="110"/>
                  </a:lnTo>
                  <a:lnTo>
                    <a:pt x="224" y="104"/>
                  </a:lnTo>
                  <a:lnTo>
                    <a:pt x="218" y="99"/>
                  </a:lnTo>
                  <a:lnTo>
                    <a:pt x="212" y="99"/>
                  </a:lnTo>
                  <a:lnTo>
                    <a:pt x="205" y="101"/>
                  </a:lnTo>
                  <a:lnTo>
                    <a:pt x="198" y="101"/>
                  </a:lnTo>
                  <a:lnTo>
                    <a:pt x="190" y="102"/>
                  </a:lnTo>
                  <a:lnTo>
                    <a:pt x="182" y="102"/>
                  </a:lnTo>
                  <a:lnTo>
                    <a:pt x="175" y="103"/>
                  </a:lnTo>
                  <a:lnTo>
                    <a:pt x="169" y="103"/>
                  </a:lnTo>
                  <a:lnTo>
                    <a:pt x="166" y="104"/>
                  </a:lnTo>
                  <a:lnTo>
                    <a:pt x="169" y="110"/>
                  </a:lnTo>
                  <a:lnTo>
                    <a:pt x="175" y="116"/>
                  </a:lnTo>
                  <a:lnTo>
                    <a:pt x="181" y="122"/>
                  </a:lnTo>
                  <a:lnTo>
                    <a:pt x="188" y="129"/>
                  </a:lnTo>
                  <a:lnTo>
                    <a:pt x="195" y="135"/>
                  </a:lnTo>
                  <a:lnTo>
                    <a:pt x="202" y="141"/>
                  </a:lnTo>
                  <a:lnTo>
                    <a:pt x="209" y="146"/>
                  </a:lnTo>
                  <a:lnTo>
                    <a:pt x="213" y="149"/>
                  </a:lnTo>
                  <a:lnTo>
                    <a:pt x="222" y="154"/>
                  </a:lnTo>
                  <a:lnTo>
                    <a:pt x="232" y="159"/>
                  </a:lnTo>
                  <a:lnTo>
                    <a:pt x="241" y="164"/>
                  </a:lnTo>
                  <a:lnTo>
                    <a:pt x="247" y="167"/>
                  </a:lnTo>
                  <a:lnTo>
                    <a:pt x="251" y="172"/>
                  </a:lnTo>
                  <a:lnTo>
                    <a:pt x="255" y="177"/>
                  </a:lnTo>
                  <a:lnTo>
                    <a:pt x="252" y="178"/>
                  </a:lnTo>
                  <a:lnTo>
                    <a:pt x="241" y="172"/>
                  </a:lnTo>
                  <a:lnTo>
                    <a:pt x="232" y="166"/>
                  </a:lnTo>
                  <a:lnTo>
                    <a:pt x="220" y="159"/>
                  </a:lnTo>
                  <a:lnTo>
                    <a:pt x="207" y="151"/>
                  </a:lnTo>
                  <a:lnTo>
                    <a:pt x="194" y="143"/>
                  </a:lnTo>
                  <a:lnTo>
                    <a:pt x="181" y="135"/>
                  </a:lnTo>
                  <a:lnTo>
                    <a:pt x="171" y="128"/>
                  </a:lnTo>
                  <a:lnTo>
                    <a:pt x="161" y="122"/>
                  </a:lnTo>
                  <a:lnTo>
                    <a:pt x="156" y="118"/>
                  </a:lnTo>
                  <a:lnTo>
                    <a:pt x="150" y="113"/>
                  </a:lnTo>
                  <a:lnTo>
                    <a:pt x="144" y="113"/>
                  </a:lnTo>
                  <a:lnTo>
                    <a:pt x="139" y="114"/>
                  </a:lnTo>
                  <a:lnTo>
                    <a:pt x="134" y="117"/>
                  </a:lnTo>
                  <a:lnTo>
                    <a:pt x="129" y="118"/>
                  </a:lnTo>
                  <a:lnTo>
                    <a:pt x="123" y="120"/>
                  </a:lnTo>
                  <a:lnTo>
                    <a:pt x="118" y="122"/>
                  </a:lnTo>
                  <a:lnTo>
                    <a:pt x="111" y="124"/>
                  </a:lnTo>
                  <a:lnTo>
                    <a:pt x="104" y="126"/>
                  </a:lnTo>
                  <a:lnTo>
                    <a:pt x="98" y="128"/>
                  </a:lnTo>
                  <a:lnTo>
                    <a:pt x="93" y="131"/>
                  </a:lnTo>
                  <a:lnTo>
                    <a:pt x="91" y="132"/>
                  </a:lnTo>
                  <a:lnTo>
                    <a:pt x="89" y="135"/>
                  </a:lnTo>
                  <a:lnTo>
                    <a:pt x="90" y="137"/>
                  </a:lnTo>
                  <a:lnTo>
                    <a:pt x="92" y="142"/>
                  </a:lnTo>
                  <a:lnTo>
                    <a:pt x="98" y="147"/>
                  </a:lnTo>
                  <a:lnTo>
                    <a:pt x="104" y="151"/>
                  </a:lnTo>
                  <a:lnTo>
                    <a:pt x="112" y="158"/>
                  </a:lnTo>
                  <a:lnTo>
                    <a:pt x="123" y="166"/>
                  </a:lnTo>
                  <a:lnTo>
                    <a:pt x="135" y="175"/>
                  </a:lnTo>
                  <a:lnTo>
                    <a:pt x="148" y="184"/>
                  </a:lnTo>
                  <a:lnTo>
                    <a:pt x="159" y="192"/>
                  </a:lnTo>
                  <a:lnTo>
                    <a:pt x="169" y="197"/>
                  </a:lnTo>
                  <a:lnTo>
                    <a:pt x="176" y="201"/>
                  </a:lnTo>
                  <a:lnTo>
                    <a:pt x="182" y="205"/>
                  </a:lnTo>
                  <a:lnTo>
                    <a:pt x="182" y="208"/>
                  </a:lnTo>
                  <a:lnTo>
                    <a:pt x="175" y="208"/>
                  </a:lnTo>
                  <a:lnTo>
                    <a:pt x="164" y="202"/>
                  </a:lnTo>
                  <a:lnTo>
                    <a:pt x="154" y="196"/>
                  </a:lnTo>
                  <a:lnTo>
                    <a:pt x="144" y="189"/>
                  </a:lnTo>
                  <a:lnTo>
                    <a:pt x="130" y="181"/>
                  </a:lnTo>
                  <a:lnTo>
                    <a:pt x="116" y="172"/>
                  </a:lnTo>
                  <a:lnTo>
                    <a:pt x="104" y="164"/>
                  </a:lnTo>
                  <a:lnTo>
                    <a:pt x="91" y="157"/>
                  </a:lnTo>
                  <a:lnTo>
                    <a:pt x="83" y="152"/>
                  </a:lnTo>
                  <a:lnTo>
                    <a:pt x="77" y="150"/>
                  </a:lnTo>
                  <a:lnTo>
                    <a:pt x="73" y="150"/>
                  </a:lnTo>
                  <a:lnTo>
                    <a:pt x="65" y="152"/>
                  </a:lnTo>
                  <a:lnTo>
                    <a:pt x="53" y="156"/>
                  </a:lnTo>
                  <a:lnTo>
                    <a:pt x="42" y="161"/>
                  </a:lnTo>
                  <a:lnTo>
                    <a:pt x="29" y="164"/>
                  </a:lnTo>
                  <a:lnTo>
                    <a:pt x="19" y="167"/>
                  </a:lnTo>
                  <a:lnTo>
                    <a:pt x="9" y="170"/>
                  </a:lnTo>
                  <a:lnTo>
                    <a:pt x="4" y="171"/>
                  </a:lnTo>
                  <a:lnTo>
                    <a:pt x="0" y="171"/>
                  </a:lnTo>
                  <a:lnTo>
                    <a:pt x="2" y="169"/>
                  </a:lnTo>
                  <a:lnTo>
                    <a:pt x="7" y="165"/>
                  </a:lnTo>
                  <a:lnTo>
                    <a:pt x="14" y="161"/>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43" name="Freeform 317">
              <a:extLst>
                <a:ext uri="{FF2B5EF4-FFF2-40B4-BE49-F238E27FC236}">
                  <a16:creationId xmlns:a16="http://schemas.microsoft.com/office/drawing/2014/main" xmlns="" id="{0B62F123-51E3-4C37-9422-E0C8B1B0A54B}"/>
                </a:ext>
              </a:extLst>
            </p:cNvPr>
            <p:cNvSpPr>
              <a:spLocks/>
            </p:cNvSpPr>
            <p:nvPr/>
          </p:nvSpPr>
          <p:spPr bwMode="auto">
            <a:xfrm>
              <a:off x="2733" y="763"/>
              <a:ext cx="123" cy="103"/>
            </a:xfrm>
            <a:custGeom>
              <a:avLst/>
              <a:gdLst>
                <a:gd name="T0" fmla="*/ 1 w 246"/>
                <a:gd name="T1" fmla="*/ 1 h 205"/>
                <a:gd name="T2" fmla="*/ 2 w 246"/>
                <a:gd name="T3" fmla="*/ 1 h 205"/>
                <a:gd name="T4" fmla="*/ 2 w 246"/>
                <a:gd name="T5" fmla="*/ 1 h 205"/>
                <a:gd name="T6" fmla="*/ 3 w 246"/>
                <a:gd name="T7" fmla="*/ 1 h 205"/>
                <a:gd name="T8" fmla="*/ 5 w 246"/>
                <a:gd name="T9" fmla="*/ 1 h 205"/>
                <a:gd name="T10" fmla="*/ 6 w 246"/>
                <a:gd name="T11" fmla="*/ 1 h 205"/>
                <a:gd name="T12" fmla="*/ 5 w 246"/>
                <a:gd name="T13" fmla="*/ 1 h 205"/>
                <a:gd name="T14" fmla="*/ 4 w 246"/>
                <a:gd name="T15" fmla="*/ 1 h 205"/>
                <a:gd name="T16" fmla="*/ 3 w 246"/>
                <a:gd name="T17" fmla="*/ 1 h 205"/>
                <a:gd name="T18" fmla="*/ 3 w 246"/>
                <a:gd name="T19" fmla="*/ 2 h 205"/>
                <a:gd name="T20" fmla="*/ 3 w 246"/>
                <a:gd name="T21" fmla="*/ 2 h 205"/>
                <a:gd name="T22" fmla="*/ 4 w 246"/>
                <a:gd name="T23" fmla="*/ 2 h 205"/>
                <a:gd name="T24" fmla="*/ 5 w 246"/>
                <a:gd name="T25" fmla="*/ 2 h 205"/>
                <a:gd name="T26" fmla="*/ 6 w 246"/>
                <a:gd name="T27" fmla="*/ 2 h 205"/>
                <a:gd name="T28" fmla="*/ 8 w 246"/>
                <a:gd name="T29" fmla="*/ 3 h 205"/>
                <a:gd name="T30" fmla="*/ 8 w 246"/>
                <a:gd name="T31" fmla="*/ 3 h 205"/>
                <a:gd name="T32" fmla="*/ 7 w 246"/>
                <a:gd name="T33" fmla="*/ 3 h 205"/>
                <a:gd name="T34" fmla="*/ 5 w 246"/>
                <a:gd name="T35" fmla="*/ 3 h 205"/>
                <a:gd name="T36" fmla="*/ 4 w 246"/>
                <a:gd name="T37" fmla="*/ 3 h 205"/>
                <a:gd name="T38" fmla="*/ 5 w 246"/>
                <a:gd name="T39" fmla="*/ 3 h 205"/>
                <a:gd name="T40" fmla="*/ 6 w 246"/>
                <a:gd name="T41" fmla="*/ 3 h 205"/>
                <a:gd name="T42" fmla="*/ 7 w 246"/>
                <a:gd name="T43" fmla="*/ 4 h 205"/>
                <a:gd name="T44" fmla="*/ 8 w 246"/>
                <a:gd name="T45" fmla="*/ 5 h 205"/>
                <a:gd name="T46" fmla="*/ 7 w 246"/>
                <a:gd name="T47" fmla="*/ 4 h 205"/>
                <a:gd name="T48" fmla="*/ 6 w 246"/>
                <a:gd name="T49" fmla="*/ 4 h 205"/>
                <a:gd name="T50" fmla="*/ 6 w 246"/>
                <a:gd name="T51" fmla="*/ 4 h 205"/>
                <a:gd name="T52" fmla="*/ 7 w 246"/>
                <a:gd name="T53" fmla="*/ 5 h 205"/>
                <a:gd name="T54" fmla="*/ 8 w 246"/>
                <a:gd name="T55" fmla="*/ 6 h 205"/>
                <a:gd name="T56" fmla="*/ 8 w 246"/>
                <a:gd name="T57" fmla="*/ 6 h 205"/>
                <a:gd name="T58" fmla="*/ 8 w 246"/>
                <a:gd name="T59" fmla="*/ 7 h 205"/>
                <a:gd name="T60" fmla="*/ 7 w 246"/>
                <a:gd name="T61" fmla="*/ 5 h 205"/>
                <a:gd name="T62" fmla="*/ 6 w 246"/>
                <a:gd name="T63" fmla="*/ 4 h 205"/>
                <a:gd name="T64" fmla="*/ 5 w 246"/>
                <a:gd name="T65" fmla="*/ 4 h 205"/>
                <a:gd name="T66" fmla="*/ 6 w 246"/>
                <a:gd name="T67" fmla="*/ 5 h 205"/>
                <a:gd name="T68" fmla="*/ 6 w 246"/>
                <a:gd name="T69" fmla="*/ 6 h 205"/>
                <a:gd name="T70" fmla="*/ 6 w 246"/>
                <a:gd name="T71" fmla="*/ 6 h 205"/>
                <a:gd name="T72" fmla="*/ 5 w 246"/>
                <a:gd name="T73" fmla="*/ 5 h 205"/>
                <a:gd name="T74" fmla="*/ 5 w 246"/>
                <a:gd name="T75" fmla="*/ 3 h 205"/>
                <a:gd name="T76" fmla="*/ 4 w 246"/>
                <a:gd name="T77" fmla="*/ 3 h 205"/>
                <a:gd name="T78" fmla="*/ 4 w 246"/>
                <a:gd name="T79" fmla="*/ 3 h 205"/>
                <a:gd name="T80" fmla="*/ 4 w 246"/>
                <a:gd name="T81" fmla="*/ 3 h 205"/>
                <a:gd name="T82" fmla="*/ 4 w 246"/>
                <a:gd name="T83" fmla="*/ 3 h 205"/>
                <a:gd name="T84" fmla="*/ 4 w 246"/>
                <a:gd name="T85" fmla="*/ 5 h 205"/>
                <a:gd name="T86" fmla="*/ 4 w 246"/>
                <a:gd name="T87" fmla="*/ 6 h 205"/>
                <a:gd name="T88" fmla="*/ 4 w 246"/>
                <a:gd name="T89" fmla="*/ 5 h 205"/>
                <a:gd name="T90" fmla="*/ 3 w 246"/>
                <a:gd name="T91" fmla="*/ 4 h 205"/>
                <a:gd name="T92" fmla="*/ 3 w 246"/>
                <a:gd name="T93" fmla="*/ 2 h 205"/>
                <a:gd name="T94" fmla="*/ 3 w 246"/>
                <a:gd name="T95" fmla="*/ 2 h 205"/>
                <a:gd name="T96" fmla="*/ 2 w 246"/>
                <a:gd name="T97" fmla="*/ 2 h 205"/>
                <a:gd name="T98" fmla="*/ 2 w 246"/>
                <a:gd name="T99" fmla="*/ 2 h 205"/>
                <a:gd name="T100" fmla="*/ 2 w 246"/>
                <a:gd name="T101" fmla="*/ 3 h 205"/>
                <a:gd name="T102" fmla="*/ 2 w 246"/>
                <a:gd name="T103" fmla="*/ 5 h 205"/>
                <a:gd name="T104" fmla="*/ 2 w 246"/>
                <a:gd name="T105" fmla="*/ 5 h 205"/>
                <a:gd name="T106" fmla="*/ 2 w 246"/>
                <a:gd name="T107" fmla="*/ 4 h 205"/>
                <a:gd name="T108" fmla="*/ 2 w 246"/>
                <a:gd name="T109" fmla="*/ 2 h 205"/>
                <a:gd name="T110" fmla="*/ 1 w 246"/>
                <a:gd name="T111" fmla="*/ 1 h 205"/>
                <a:gd name="T112" fmla="*/ 1 w 246"/>
                <a:gd name="T113" fmla="*/ 1 h 205"/>
                <a:gd name="T114" fmla="*/ 0 w 246"/>
                <a:gd name="T115" fmla="*/ 1 h 205"/>
                <a:gd name="T116" fmla="*/ 1 w 246"/>
                <a:gd name="T117" fmla="*/ 1 h 2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46" h="205">
                  <a:moveTo>
                    <a:pt x="8" y="3"/>
                  </a:moveTo>
                  <a:lnTo>
                    <a:pt x="13" y="7"/>
                  </a:lnTo>
                  <a:lnTo>
                    <a:pt x="17" y="10"/>
                  </a:lnTo>
                  <a:lnTo>
                    <a:pt x="23" y="14"/>
                  </a:lnTo>
                  <a:lnTo>
                    <a:pt x="28" y="17"/>
                  </a:lnTo>
                  <a:lnTo>
                    <a:pt x="33" y="21"/>
                  </a:lnTo>
                  <a:lnTo>
                    <a:pt x="38" y="23"/>
                  </a:lnTo>
                  <a:lnTo>
                    <a:pt x="44" y="24"/>
                  </a:lnTo>
                  <a:lnTo>
                    <a:pt x="48" y="24"/>
                  </a:lnTo>
                  <a:lnTo>
                    <a:pt x="61" y="21"/>
                  </a:lnTo>
                  <a:lnTo>
                    <a:pt x="76" y="18"/>
                  </a:lnTo>
                  <a:lnTo>
                    <a:pt x="93" y="16"/>
                  </a:lnTo>
                  <a:lnTo>
                    <a:pt x="111" y="14"/>
                  </a:lnTo>
                  <a:lnTo>
                    <a:pt x="128" y="13"/>
                  </a:lnTo>
                  <a:lnTo>
                    <a:pt x="144" y="13"/>
                  </a:lnTo>
                  <a:lnTo>
                    <a:pt x="157" y="14"/>
                  </a:lnTo>
                  <a:lnTo>
                    <a:pt x="165" y="16"/>
                  </a:lnTo>
                  <a:lnTo>
                    <a:pt x="172" y="21"/>
                  </a:lnTo>
                  <a:lnTo>
                    <a:pt x="172" y="22"/>
                  </a:lnTo>
                  <a:lnTo>
                    <a:pt x="166" y="23"/>
                  </a:lnTo>
                  <a:lnTo>
                    <a:pt x="154" y="22"/>
                  </a:lnTo>
                  <a:lnTo>
                    <a:pt x="146" y="22"/>
                  </a:lnTo>
                  <a:lnTo>
                    <a:pt x="135" y="22"/>
                  </a:lnTo>
                  <a:lnTo>
                    <a:pt x="120" y="23"/>
                  </a:lnTo>
                  <a:lnTo>
                    <a:pt x="105" y="24"/>
                  </a:lnTo>
                  <a:lnTo>
                    <a:pt x="90" y="26"/>
                  </a:lnTo>
                  <a:lnTo>
                    <a:pt x="77" y="29"/>
                  </a:lnTo>
                  <a:lnTo>
                    <a:pt x="67" y="31"/>
                  </a:lnTo>
                  <a:lnTo>
                    <a:pt x="61" y="34"/>
                  </a:lnTo>
                  <a:lnTo>
                    <a:pt x="67" y="38"/>
                  </a:lnTo>
                  <a:lnTo>
                    <a:pt x="73" y="41"/>
                  </a:lnTo>
                  <a:lnTo>
                    <a:pt x="80" y="44"/>
                  </a:lnTo>
                  <a:lnTo>
                    <a:pt x="88" y="47"/>
                  </a:lnTo>
                  <a:lnTo>
                    <a:pt x="95" y="49"/>
                  </a:lnTo>
                  <a:lnTo>
                    <a:pt x="100" y="52"/>
                  </a:lnTo>
                  <a:lnTo>
                    <a:pt x="105" y="54"/>
                  </a:lnTo>
                  <a:lnTo>
                    <a:pt x="108" y="56"/>
                  </a:lnTo>
                  <a:lnTo>
                    <a:pt x="121" y="54"/>
                  </a:lnTo>
                  <a:lnTo>
                    <a:pt x="137" y="54"/>
                  </a:lnTo>
                  <a:lnTo>
                    <a:pt x="154" y="54"/>
                  </a:lnTo>
                  <a:lnTo>
                    <a:pt x="173" y="56"/>
                  </a:lnTo>
                  <a:lnTo>
                    <a:pt x="190" y="60"/>
                  </a:lnTo>
                  <a:lnTo>
                    <a:pt x="205" y="63"/>
                  </a:lnTo>
                  <a:lnTo>
                    <a:pt x="217" y="68"/>
                  </a:lnTo>
                  <a:lnTo>
                    <a:pt x="225" y="72"/>
                  </a:lnTo>
                  <a:lnTo>
                    <a:pt x="232" y="79"/>
                  </a:lnTo>
                  <a:lnTo>
                    <a:pt x="232" y="82"/>
                  </a:lnTo>
                  <a:lnTo>
                    <a:pt x="227" y="81"/>
                  </a:lnTo>
                  <a:lnTo>
                    <a:pt x="218" y="77"/>
                  </a:lnTo>
                  <a:lnTo>
                    <a:pt x="210" y="75"/>
                  </a:lnTo>
                  <a:lnTo>
                    <a:pt x="199" y="71"/>
                  </a:lnTo>
                  <a:lnTo>
                    <a:pt x="185" y="69"/>
                  </a:lnTo>
                  <a:lnTo>
                    <a:pt x="172" y="67"/>
                  </a:lnTo>
                  <a:lnTo>
                    <a:pt x="157" y="66"/>
                  </a:lnTo>
                  <a:lnTo>
                    <a:pt x="144" y="66"/>
                  </a:lnTo>
                  <a:lnTo>
                    <a:pt x="133" y="66"/>
                  </a:lnTo>
                  <a:lnTo>
                    <a:pt x="124" y="68"/>
                  </a:lnTo>
                  <a:lnTo>
                    <a:pt x="136" y="76"/>
                  </a:lnTo>
                  <a:lnTo>
                    <a:pt x="146" y="83"/>
                  </a:lnTo>
                  <a:lnTo>
                    <a:pt x="153" y="87"/>
                  </a:lnTo>
                  <a:lnTo>
                    <a:pt x="157" y="92"/>
                  </a:lnTo>
                  <a:lnTo>
                    <a:pt x="166" y="92"/>
                  </a:lnTo>
                  <a:lnTo>
                    <a:pt x="177" y="93"/>
                  </a:lnTo>
                  <a:lnTo>
                    <a:pt x="190" y="96"/>
                  </a:lnTo>
                  <a:lnTo>
                    <a:pt x="204" y="98"/>
                  </a:lnTo>
                  <a:lnTo>
                    <a:pt x="218" y="104"/>
                  </a:lnTo>
                  <a:lnTo>
                    <a:pt x="230" y="112"/>
                  </a:lnTo>
                  <a:lnTo>
                    <a:pt x="240" y="122"/>
                  </a:lnTo>
                  <a:lnTo>
                    <a:pt x="246" y="136"/>
                  </a:lnTo>
                  <a:lnTo>
                    <a:pt x="240" y="130"/>
                  </a:lnTo>
                  <a:lnTo>
                    <a:pt x="232" y="124"/>
                  </a:lnTo>
                  <a:lnTo>
                    <a:pt x="222" y="119"/>
                  </a:lnTo>
                  <a:lnTo>
                    <a:pt x="212" y="114"/>
                  </a:lnTo>
                  <a:lnTo>
                    <a:pt x="203" y="109"/>
                  </a:lnTo>
                  <a:lnTo>
                    <a:pt x="192" y="107"/>
                  </a:lnTo>
                  <a:lnTo>
                    <a:pt x="182" y="106"/>
                  </a:lnTo>
                  <a:lnTo>
                    <a:pt x="173" y="106"/>
                  </a:lnTo>
                  <a:lnTo>
                    <a:pt x="184" y="117"/>
                  </a:lnTo>
                  <a:lnTo>
                    <a:pt x="195" y="129"/>
                  </a:lnTo>
                  <a:lnTo>
                    <a:pt x="205" y="139"/>
                  </a:lnTo>
                  <a:lnTo>
                    <a:pt x="215" y="150"/>
                  </a:lnTo>
                  <a:lnTo>
                    <a:pt x="223" y="159"/>
                  </a:lnTo>
                  <a:lnTo>
                    <a:pt x="230" y="167"/>
                  </a:lnTo>
                  <a:lnTo>
                    <a:pt x="235" y="172"/>
                  </a:lnTo>
                  <a:lnTo>
                    <a:pt x="237" y="175"/>
                  </a:lnTo>
                  <a:lnTo>
                    <a:pt x="240" y="181"/>
                  </a:lnTo>
                  <a:lnTo>
                    <a:pt x="242" y="188"/>
                  </a:lnTo>
                  <a:lnTo>
                    <a:pt x="244" y="197"/>
                  </a:lnTo>
                  <a:lnTo>
                    <a:pt x="246" y="205"/>
                  </a:lnTo>
                  <a:lnTo>
                    <a:pt x="240" y="196"/>
                  </a:lnTo>
                  <a:lnTo>
                    <a:pt x="230" y="183"/>
                  </a:lnTo>
                  <a:lnTo>
                    <a:pt x="218" y="168"/>
                  </a:lnTo>
                  <a:lnTo>
                    <a:pt x="205" y="152"/>
                  </a:lnTo>
                  <a:lnTo>
                    <a:pt x="192" y="137"/>
                  </a:lnTo>
                  <a:lnTo>
                    <a:pt x="181" y="125"/>
                  </a:lnTo>
                  <a:lnTo>
                    <a:pt x="172" y="116"/>
                  </a:lnTo>
                  <a:lnTo>
                    <a:pt x="166" y="112"/>
                  </a:lnTo>
                  <a:lnTo>
                    <a:pt x="161" y="111"/>
                  </a:lnTo>
                  <a:lnTo>
                    <a:pt x="159" y="114"/>
                  </a:lnTo>
                  <a:lnTo>
                    <a:pt x="159" y="119"/>
                  </a:lnTo>
                  <a:lnTo>
                    <a:pt x="160" y="124"/>
                  </a:lnTo>
                  <a:lnTo>
                    <a:pt x="164" y="135"/>
                  </a:lnTo>
                  <a:lnTo>
                    <a:pt x="169" y="153"/>
                  </a:lnTo>
                  <a:lnTo>
                    <a:pt x="177" y="170"/>
                  </a:lnTo>
                  <a:lnTo>
                    <a:pt x="182" y="182"/>
                  </a:lnTo>
                  <a:lnTo>
                    <a:pt x="183" y="187"/>
                  </a:lnTo>
                  <a:lnTo>
                    <a:pt x="181" y="187"/>
                  </a:lnTo>
                  <a:lnTo>
                    <a:pt x="177" y="184"/>
                  </a:lnTo>
                  <a:lnTo>
                    <a:pt x="173" y="179"/>
                  </a:lnTo>
                  <a:lnTo>
                    <a:pt x="166" y="165"/>
                  </a:lnTo>
                  <a:lnTo>
                    <a:pt x="156" y="143"/>
                  </a:lnTo>
                  <a:lnTo>
                    <a:pt x="147" y="119"/>
                  </a:lnTo>
                  <a:lnTo>
                    <a:pt x="147" y="101"/>
                  </a:lnTo>
                  <a:lnTo>
                    <a:pt x="141" y="96"/>
                  </a:lnTo>
                  <a:lnTo>
                    <a:pt x="135" y="91"/>
                  </a:lnTo>
                  <a:lnTo>
                    <a:pt x="128" y="87"/>
                  </a:lnTo>
                  <a:lnTo>
                    <a:pt x="122" y="84"/>
                  </a:lnTo>
                  <a:lnTo>
                    <a:pt x="116" y="81"/>
                  </a:lnTo>
                  <a:lnTo>
                    <a:pt x="112" y="78"/>
                  </a:lnTo>
                  <a:lnTo>
                    <a:pt x="108" y="76"/>
                  </a:lnTo>
                  <a:lnTo>
                    <a:pt x="106" y="75"/>
                  </a:lnTo>
                  <a:lnTo>
                    <a:pt x="104" y="72"/>
                  </a:lnTo>
                  <a:lnTo>
                    <a:pt x="101" y="71"/>
                  </a:lnTo>
                  <a:lnTo>
                    <a:pt x="99" y="74"/>
                  </a:lnTo>
                  <a:lnTo>
                    <a:pt x="98" y="79"/>
                  </a:lnTo>
                  <a:lnTo>
                    <a:pt x="99" y="93"/>
                  </a:lnTo>
                  <a:lnTo>
                    <a:pt x="104" y="114"/>
                  </a:lnTo>
                  <a:lnTo>
                    <a:pt x="112" y="138"/>
                  </a:lnTo>
                  <a:lnTo>
                    <a:pt x="123" y="157"/>
                  </a:lnTo>
                  <a:lnTo>
                    <a:pt x="129" y="165"/>
                  </a:lnTo>
                  <a:lnTo>
                    <a:pt x="129" y="168"/>
                  </a:lnTo>
                  <a:lnTo>
                    <a:pt x="124" y="167"/>
                  </a:lnTo>
                  <a:lnTo>
                    <a:pt x="119" y="162"/>
                  </a:lnTo>
                  <a:lnTo>
                    <a:pt x="115" y="158"/>
                  </a:lnTo>
                  <a:lnTo>
                    <a:pt x="109" y="150"/>
                  </a:lnTo>
                  <a:lnTo>
                    <a:pt x="104" y="138"/>
                  </a:lnTo>
                  <a:lnTo>
                    <a:pt x="97" y="125"/>
                  </a:lnTo>
                  <a:lnTo>
                    <a:pt x="92" y="112"/>
                  </a:lnTo>
                  <a:lnTo>
                    <a:pt x="89" y="97"/>
                  </a:lnTo>
                  <a:lnTo>
                    <a:pt x="88" y="81"/>
                  </a:lnTo>
                  <a:lnTo>
                    <a:pt x="89" y="64"/>
                  </a:lnTo>
                  <a:lnTo>
                    <a:pt x="84" y="61"/>
                  </a:lnTo>
                  <a:lnTo>
                    <a:pt x="80" y="58"/>
                  </a:lnTo>
                  <a:lnTo>
                    <a:pt x="75" y="54"/>
                  </a:lnTo>
                  <a:lnTo>
                    <a:pt x="69" y="52"/>
                  </a:lnTo>
                  <a:lnTo>
                    <a:pt x="63" y="49"/>
                  </a:lnTo>
                  <a:lnTo>
                    <a:pt x="59" y="47"/>
                  </a:lnTo>
                  <a:lnTo>
                    <a:pt x="55" y="45"/>
                  </a:lnTo>
                  <a:lnTo>
                    <a:pt x="52" y="44"/>
                  </a:lnTo>
                  <a:lnTo>
                    <a:pt x="48" y="53"/>
                  </a:lnTo>
                  <a:lnTo>
                    <a:pt x="50" y="67"/>
                  </a:lnTo>
                  <a:lnTo>
                    <a:pt x="52" y="82"/>
                  </a:lnTo>
                  <a:lnTo>
                    <a:pt x="54" y="93"/>
                  </a:lnTo>
                  <a:lnTo>
                    <a:pt x="57" y="106"/>
                  </a:lnTo>
                  <a:lnTo>
                    <a:pt x="60" y="122"/>
                  </a:lnTo>
                  <a:lnTo>
                    <a:pt x="63" y="138"/>
                  </a:lnTo>
                  <a:lnTo>
                    <a:pt x="67" y="149"/>
                  </a:lnTo>
                  <a:lnTo>
                    <a:pt x="67" y="151"/>
                  </a:lnTo>
                  <a:lnTo>
                    <a:pt x="63" y="150"/>
                  </a:lnTo>
                  <a:lnTo>
                    <a:pt x="59" y="144"/>
                  </a:lnTo>
                  <a:lnTo>
                    <a:pt x="54" y="134"/>
                  </a:lnTo>
                  <a:lnTo>
                    <a:pt x="51" y="114"/>
                  </a:lnTo>
                  <a:lnTo>
                    <a:pt x="45" y="85"/>
                  </a:lnTo>
                  <a:lnTo>
                    <a:pt x="40" y="58"/>
                  </a:lnTo>
                  <a:lnTo>
                    <a:pt x="37" y="40"/>
                  </a:lnTo>
                  <a:lnTo>
                    <a:pt x="30" y="33"/>
                  </a:lnTo>
                  <a:lnTo>
                    <a:pt x="23" y="26"/>
                  </a:lnTo>
                  <a:lnTo>
                    <a:pt x="17" y="21"/>
                  </a:lnTo>
                  <a:lnTo>
                    <a:pt x="12" y="16"/>
                  </a:lnTo>
                  <a:lnTo>
                    <a:pt x="8" y="11"/>
                  </a:lnTo>
                  <a:lnTo>
                    <a:pt x="5" y="8"/>
                  </a:lnTo>
                  <a:lnTo>
                    <a:pt x="1" y="6"/>
                  </a:lnTo>
                  <a:lnTo>
                    <a:pt x="0" y="3"/>
                  </a:lnTo>
                  <a:lnTo>
                    <a:pt x="0" y="1"/>
                  </a:lnTo>
                  <a:lnTo>
                    <a:pt x="1" y="0"/>
                  </a:lnTo>
                  <a:lnTo>
                    <a:pt x="5" y="1"/>
                  </a:lnTo>
                  <a:lnTo>
                    <a:pt x="8" y="3"/>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44" name="Freeform 318">
              <a:extLst>
                <a:ext uri="{FF2B5EF4-FFF2-40B4-BE49-F238E27FC236}">
                  <a16:creationId xmlns:a16="http://schemas.microsoft.com/office/drawing/2014/main" xmlns="" id="{B4C75681-504B-4916-BC31-6688DC181993}"/>
                </a:ext>
              </a:extLst>
            </p:cNvPr>
            <p:cNvSpPr>
              <a:spLocks/>
            </p:cNvSpPr>
            <p:nvPr/>
          </p:nvSpPr>
          <p:spPr bwMode="auto">
            <a:xfrm>
              <a:off x="2669" y="775"/>
              <a:ext cx="85" cy="141"/>
            </a:xfrm>
            <a:custGeom>
              <a:avLst/>
              <a:gdLst>
                <a:gd name="T0" fmla="*/ 3 w 170"/>
                <a:gd name="T1" fmla="*/ 1 h 282"/>
                <a:gd name="T2" fmla="*/ 3 w 170"/>
                <a:gd name="T3" fmla="*/ 2 h 282"/>
                <a:gd name="T4" fmla="*/ 3 w 170"/>
                <a:gd name="T5" fmla="*/ 2 h 282"/>
                <a:gd name="T6" fmla="*/ 3 w 170"/>
                <a:gd name="T7" fmla="*/ 2 h 282"/>
                <a:gd name="T8" fmla="*/ 4 w 170"/>
                <a:gd name="T9" fmla="*/ 3 h 282"/>
                <a:gd name="T10" fmla="*/ 5 w 170"/>
                <a:gd name="T11" fmla="*/ 3 h 282"/>
                <a:gd name="T12" fmla="*/ 5 w 170"/>
                <a:gd name="T13" fmla="*/ 4 h 282"/>
                <a:gd name="T14" fmla="*/ 6 w 170"/>
                <a:gd name="T15" fmla="*/ 5 h 282"/>
                <a:gd name="T16" fmla="*/ 6 w 170"/>
                <a:gd name="T17" fmla="*/ 6 h 282"/>
                <a:gd name="T18" fmla="*/ 6 w 170"/>
                <a:gd name="T19" fmla="*/ 6 h 282"/>
                <a:gd name="T20" fmla="*/ 5 w 170"/>
                <a:gd name="T21" fmla="*/ 5 h 282"/>
                <a:gd name="T22" fmla="*/ 5 w 170"/>
                <a:gd name="T23" fmla="*/ 5 h 282"/>
                <a:gd name="T24" fmla="*/ 5 w 170"/>
                <a:gd name="T25" fmla="*/ 4 h 282"/>
                <a:gd name="T26" fmla="*/ 4 w 170"/>
                <a:gd name="T27" fmla="*/ 3 h 282"/>
                <a:gd name="T28" fmla="*/ 4 w 170"/>
                <a:gd name="T29" fmla="*/ 3 h 282"/>
                <a:gd name="T30" fmla="*/ 3 w 170"/>
                <a:gd name="T31" fmla="*/ 3 h 282"/>
                <a:gd name="T32" fmla="*/ 3 w 170"/>
                <a:gd name="T33" fmla="*/ 3 h 282"/>
                <a:gd name="T34" fmla="*/ 3 w 170"/>
                <a:gd name="T35" fmla="*/ 4 h 282"/>
                <a:gd name="T36" fmla="*/ 4 w 170"/>
                <a:gd name="T37" fmla="*/ 5 h 282"/>
                <a:gd name="T38" fmla="*/ 4 w 170"/>
                <a:gd name="T39" fmla="*/ 5 h 282"/>
                <a:gd name="T40" fmla="*/ 5 w 170"/>
                <a:gd name="T41" fmla="*/ 6 h 282"/>
                <a:gd name="T42" fmla="*/ 5 w 170"/>
                <a:gd name="T43" fmla="*/ 7 h 282"/>
                <a:gd name="T44" fmla="*/ 5 w 170"/>
                <a:gd name="T45" fmla="*/ 8 h 282"/>
                <a:gd name="T46" fmla="*/ 5 w 170"/>
                <a:gd name="T47" fmla="*/ 7 h 282"/>
                <a:gd name="T48" fmla="*/ 5 w 170"/>
                <a:gd name="T49" fmla="*/ 7 h 282"/>
                <a:gd name="T50" fmla="*/ 4 w 170"/>
                <a:gd name="T51" fmla="*/ 6 h 282"/>
                <a:gd name="T52" fmla="*/ 4 w 170"/>
                <a:gd name="T53" fmla="*/ 5 h 282"/>
                <a:gd name="T54" fmla="*/ 4 w 170"/>
                <a:gd name="T55" fmla="*/ 5 h 282"/>
                <a:gd name="T56" fmla="*/ 4 w 170"/>
                <a:gd name="T57" fmla="*/ 6 h 282"/>
                <a:gd name="T58" fmla="*/ 4 w 170"/>
                <a:gd name="T59" fmla="*/ 8 h 282"/>
                <a:gd name="T60" fmla="*/ 4 w 170"/>
                <a:gd name="T61" fmla="*/ 9 h 282"/>
                <a:gd name="T62" fmla="*/ 4 w 170"/>
                <a:gd name="T63" fmla="*/ 9 h 282"/>
                <a:gd name="T64" fmla="*/ 4 w 170"/>
                <a:gd name="T65" fmla="*/ 8 h 282"/>
                <a:gd name="T66" fmla="*/ 3 w 170"/>
                <a:gd name="T67" fmla="*/ 6 h 282"/>
                <a:gd name="T68" fmla="*/ 3 w 170"/>
                <a:gd name="T69" fmla="*/ 6 h 282"/>
                <a:gd name="T70" fmla="*/ 2 w 170"/>
                <a:gd name="T71" fmla="*/ 6 h 282"/>
                <a:gd name="T72" fmla="*/ 2 w 170"/>
                <a:gd name="T73" fmla="*/ 7 h 282"/>
                <a:gd name="T74" fmla="*/ 2 w 170"/>
                <a:gd name="T75" fmla="*/ 7 h 282"/>
                <a:gd name="T76" fmla="*/ 2 w 170"/>
                <a:gd name="T77" fmla="*/ 8 h 282"/>
                <a:gd name="T78" fmla="*/ 1 w 170"/>
                <a:gd name="T79" fmla="*/ 7 h 282"/>
                <a:gd name="T80" fmla="*/ 2 w 170"/>
                <a:gd name="T81" fmla="*/ 7 h 282"/>
                <a:gd name="T82" fmla="*/ 2 w 170"/>
                <a:gd name="T83" fmla="*/ 6 h 282"/>
                <a:gd name="T84" fmla="*/ 2 w 170"/>
                <a:gd name="T85" fmla="*/ 6 h 282"/>
                <a:gd name="T86" fmla="*/ 3 w 170"/>
                <a:gd name="T87" fmla="*/ 5 h 282"/>
                <a:gd name="T88" fmla="*/ 3 w 170"/>
                <a:gd name="T89" fmla="*/ 4 h 282"/>
                <a:gd name="T90" fmla="*/ 3 w 170"/>
                <a:gd name="T91" fmla="*/ 3 h 282"/>
                <a:gd name="T92" fmla="*/ 3 w 170"/>
                <a:gd name="T93" fmla="*/ 3 h 282"/>
                <a:gd name="T94" fmla="*/ 2 w 170"/>
                <a:gd name="T95" fmla="*/ 3 h 282"/>
                <a:gd name="T96" fmla="*/ 1 w 170"/>
                <a:gd name="T97" fmla="*/ 4 h 282"/>
                <a:gd name="T98" fmla="*/ 1 w 170"/>
                <a:gd name="T99" fmla="*/ 5 h 282"/>
                <a:gd name="T100" fmla="*/ 1 w 170"/>
                <a:gd name="T101" fmla="*/ 6 h 282"/>
                <a:gd name="T102" fmla="*/ 0 w 170"/>
                <a:gd name="T103" fmla="*/ 5 h 282"/>
                <a:gd name="T104" fmla="*/ 1 w 170"/>
                <a:gd name="T105" fmla="*/ 5 h 282"/>
                <a:gd name="T106" fmla="*/ 1 w 170"/>
                <a:gd name="T107" fmla="*/ 4 h 282"/>
                <a:gd name="T108" fmla="*/ 2 w 170"/>
                <a:gd name="T109" fmla="*/ 3 h 282"/>
                <a:gd name="T110" fmla="*/ 2 w 170"/>
                <a:gd name="T111" fmla="*/ 2 h 282"/>
                <a:gd name="T112" fmla="*/ 3 w 170"/>
                <a:gd name="T113" fmla="*/ 2 h 282"/>
                <a:gd name="T114" fmla="*/ 3 w 170"/>
                <a:gd name="T115" fmla="*/ 1 h 282"/>
                <a:gd name="T116" fmla="*/ 3 w 170"/>
                <a:gd name="T117" fmla="*/ 1 h 282"/>
                <a:gd name="T118" fmla="*/ 3 w 170"/>
                <a:gd name="T119" fmla="*/ 1 h 28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70" h="282">
                  <a:moveTo>
                    <a:pt x="73" y="0"/>
                  </a:moveTo>
                  <a:lnTo>
                    <a:pt x="75" y="2"/>
                  </a:lnTo>
                  <a:lnTo>
                    <a:pt x="78" y="16"/>
                  </a:lnTo>
                  <a:lnTo>
                    <a:pt x="80" y="34"/>
                  </a:lnTo>
                  <a:lnTo>
                    <a:pt x="82" y="43"/>
                  </a:lnTo>
                  <a:lnTo>
                    <a:pt x="85" y="45"/>
                  </a:lnTo>
                  <a:lnTo>
                    <a:pt x="89" y="50"/>
                  </a:lnTo>
                  <a:lnTo>
                    <a:pt x="96" y="54"/>
                  </a:lnTo>
                  <a:lnTo>
                    <a:pt x="105" y="61"/>
                  </a:lnTo>
                  <a:lnTo>
                    <a:pt x="113" y="69"/>
                  </a:lnTo>
                  <a:lnTo>
                    <a:pt x="122" y="80"/>
                  </a:lnTo>
                  <a:lnTo>
                    <a:pt x="132" y="90"/>
                  </a:lnTo>
                  <a:lnTo>
                    <a:pt x="139" y="103"/>
                  </a:lnTo>
                  <a:lnTo>
                    <a:pt x="151" y="126"/>
                  </a:lnTo>
                  <a:lnTo>
                    <a:pt x="160" y="141"/>
                  </a:lnTo>
                  <a:lnTo>
                    <a:pt x="167" y="151"/>
                  </a:lnTo>
                  <a:lnTo>
                    <a:pt x="170" y="158"/>
                  </a:lnTo>
                  <a:lnTo>
                    <a:pt x="170" y="163"/>
                  </a:lnTo>
                  <a:lnTo>
                    <a:pt x="169" y="165"/>
                  </a:lnTo>
                  <a:lnTo>
                    <a:pt x="165" y="163"/>
                  </a:lnTo>
                  <a:lnTo>
                    <a:pt x="162" y="156"/>
                  </a:lnTo>
                  <a:lnTo>
                    <a:pt x="158" y="149"/>
                  </a:lnTo>
                  <a:lnTo>
                    <a:pt x="154" y="140"/>
                  </a:lnTo>
                  <a:lnTo>
                    <a:pt x="147" y="129"/>
                  </a:lnTo>
                  <a:lnTo>
                    <a:pt x="140" y="118"/>
                  </a:lnTo>
                  <a:lnTo>
                    <a:pt x="133" y="106"/>
                  </a:lnTo>
                  <a:lnTo>
                    <a:pt x="126" y="96"/>
                  </a:lnTo>
                  <a:lnTo>
                    <a:pt x="119" y="88"/>
                  </a:lnTo>
                  <a:lnTo>
                    <a:pt x="114" y="83"/>
                  </a:lnTo>
                  <a:lnTo>
                    <a:pt x="106" y="77"/>
                  </a:lnTo>
                  <a:lnTo>
                    <a:pt x="101" y="73"/>
                  </a:lnTo>
                  <a:lnTo>
                    <a:pt x="95" y="69"/>
                  </a:lnTo>
                  <a:lnTo>
                    <a:pt x="90" y="68"/>
                  </a:lnTo>
                  <a:lnTo>
                    <a:pt x="90" y="83"/>
                  </a:lnTo>
                  <a:lnTo>
                    <a:pt x="90" y="99"/>
                  </a:lnTo>
                  <a:lnTo>
                    <a:pt x="91" y="114"/>
                  </a:lnTo>
                  <a:lnTo>
                    <a:pt x="93" y="126"/>
                  </a:lnTo>
                  <a:lnTo>
                    <a:pt x="99" y="131"/>
                  </a:lnTo>
                  <a:lnTo>
                    <a:pt x="110" y="140"/>
                  </a:lnTo>
                  <a:lnTo>
                    <a:pt x="120" y="150"/>
                  </a:lnTo>
                  <a:lnTo>
                    <a:pt x="132" y="161"/>
                  </a:lnTo>
                  <a:lnTo>
                    <a:pt x="141" y="175"/>
                  </a:lnTo>
                  <a:lnTo>
                    <a:pt x="150" y="190"/>
                  </a:lnTo>
                  <a:lnTo>
                    <a:pt x="157" y="208"/>
                  </a:lnTo>
                  <a:lnTo>
                    <a:pt x="159" y="226"/>
                  </a:lnTo>
                  <a:lnTo>
                    <a:pt x="159" y="233"/>
                  </a:lnTo>
                  <a:lnTo>
                    <a:pt x="156" y="231"/>
                  </a:lnTo>
                  <a:lnTo>
                    <a:pt x="151" y="220"/>
                  </a:lnTo>
                  <a:lnTo>
                    <a:pt x="144" y="203"/>
                  </a:lnTo>
                  <a:lnTo>
                    <a:pt x="140" y="193"/>
                  </a:lnTo>
                  <a:lnTo>
                    <a:pt x="134" y="183"/>
                  </a:lnTo>
                  <a:lnTo>
                    <a:pt x="128" y="174"/>
                  </a:lnTo>
                  <a:lnTo>
                    <a:pt x="121" y="166"/>
                  </a:lnTo>
                  <a:lnTo>
                    <a:pt x="113" y="159"/>
                  </a:lnTo>
                  <a:lnTo>
                    <a:pt x="106" y="155"/>
                  </a:lnTo>
                  <a:lnTo>
                    <a:pt x="99" y="150"/>
                  </a:lnTo>
                  <a:lnTo>
                    <a:pt x="94" y="148"/>
                  </a:lnTo>
                  <a:lnTo>
                    <a:pt x="103" y="172"/>
                  </a:lnTo>
                  <a:lnTo>
                    <a:pt x="110" y="206"/>
                  </a:lnTo>
                  <a:lnTo>
                    <a:pt x="112" y="243"/>
                  </a:lnTo>
                  <a:lnTo>
                    <a:pt x="111" y="274"/>
                  </a:lnTo>
                  <a:lnTo>
                    <a:pt x="109" y="281"/>
                  </a:lnTo>
                  <a:lnTo>
                    <a:pt x="108" y="282"/>
                  </a:lnTo>
                  <a:lnTo>
                    <a:pt x="106" y="278"/>
                  </a:lnTo>
                  <a:lnTo>
                    <a:pt x="106" y="269"/>
                  </a:lnTo>
                  <a:lnTo>
                    <a:pt x="104" y="248"/>
                  </a:lnTo>
                  <a:lnTo>
                    <a:pt x="97" y="213"/>
                  </a:lnTo>
                  <a:lnTo>
                    <a:pt x="89" y="180"/>
                  </a:lnTo>
                  <a:lnTo>
                    <a:pt x="82" y="160"/>
                  </a:lnTo>
                  <a:lnTo>
                    <a:pt x="76" y="164"/>
                  </a:lnTo>
                  <a:lnTo>
                    <a:pt x="70" y="169"/>
                  </a:lnTo>
                  <a:lnTo>
                    <a:pt x="63" y="176"/>
                  </a:lnTo>
                  <a:lnTo>
                    <a:pt x="57" y="184"/>
                  </a:lnTo>
                  <a:lnTo>
                    <a:pt x="50" y="194"/>
                  </a:lnTo>
                  <a:lnTo>
                    <a:pt x="45" y="203"/>
                  </a:lnTo>
                  <a:lnTo>
                    <a:pt x="41" y="213"/>
                  </a:lnTo>
                  <a:lnTo>
                    <a:pt x="38" y="222"/>
                  </a:lnTo>
                  <a:lnTo>
                    <a:pt x="36" y="229"/>
                  </a:lnTo>
                  <a:lnTo>
                    <a:pt x="34" y="229"/>
                  </a:lnTo>
                  <a:lnTo>
                    <a:pt x="32" y="224"/>
                  </a:lnTo>
                  <a:lnTo>
                    <a:pt x="34" y="212"/>
                  </a:lnTo>
                  <a:lnTo>
                    <a:pt x="37" y="204"/>
                  </a:lnTo>
                  <a:lnTo>
                    <a:pt x="42" y="195"/>
                  </a:lnTo>
                  <a:lnTo>
                    <a:pt x="48" y="183"/>
                  </a:lnTo>
                  <a:lnTo>
                    <a:pt x="55" y="172"/>
                  </a:lnTo>
                  <a:lnTo>
                    <a:pt x="60" y="161"/>
                  </a:lnTo>
                  <a:lnTo>
                    <a:pt x="66" y="151"/>
                  </a:lnTo>
                  <a:lnTo>
                    <a:pt x="72" y="143"/>
                  </a:lnTo>
                  <a:lnTo>
                    <a:pt x="75" y="138"/>
                  </a:lnTo>
                  <a:lnTo>
                    <a:pt x="76" y="120"/>
                  </a:lnTo>
                  <a:lnTo>
                    <a:pt x="78" y="99"/>
                  </a:lnTo>
                  <a:lnTo>
                    <a:pt x="76" y="82"/>
                  </a:lnTo>
                  <a:lnTo>
                    <a:pt x="76" y="70"/>
                  </a:lnTo>
                  <a:lnTo>
                    <a:pt x="67" y="76"/>
                  </a:lnTo>
                  <a:lnTo>
                    <a:pt x="57" y="85"/>
                  </a:lnTo>
                  <a:lnTo>
                    <a:pt x="47" y="96"/>
                  </a:lnTo>
                  <a:lnTo>
                    <a:pt x="35" y="108"/>
                  </a:lnTo>
                  <a:lnTo>
                    <a:pt x="25" y="121"/>
                  </a:lnTo>
                  <a:lnTo>
                    <a:pt x="17" y="135"/>
                  </a:lnTo>
                  <a:lnTo>
                    <a:pt x="10" y="148"/>
                  </a:lnTo>
                  <a:lnTo>
                    <a:pt x="6" y="159"/>
                  </a:lnTo>
                  <a:lnTo>
                    <a:pt x="4" y="165"/>
                  </a:lnTo>
                  <a:lnTo>
                    <a:pt x="2" y="165"/>
                  </a:lnTo>
                  <a:lnTo>
                    <a:pt x="0" y="160"/>
                  </a:lnTo>
                  <a:lnTo>
                    <a:pt x="2" y="152"/>
                  </a:lnTo>
                  <a:lnTo>
                    <a:pt x="5" y="144"/>
                  </a:lnTo>
                  <a:lnTo>
                    <a:pt x="11" y="133"/>
                  </a:lnTo>
                  <a:lnTo>
                    <a:pt x="19" y="119"/>
                  </a:lnTo>
                  <a:lnTo>
                    <a:pt x="29" y="103"/>
                  </a:lnTo>
                  <a:lnTo>
                    <a:pt x="40" y="88"/>
                  </a:lnTo>
                  <a:lnTo>
                    <a:pt x="51" y="73"/>
                  </a:lnTo>
                  <a:lnTo>
                    <a:pt x="61" y="61"/>
                  </a:lnTo>
                  <a:lnTo>
                    <a:pt x="71" y="53"/>
                  </a:lnTo>
                  <a:lnTo>
                    <a:pt x="75" y="44"/>
                  </a:lnTo>
                  <a:lnTo>
                    <a:pt x="74" y="31"/>
                  </a:lnTo>
                  <a:lnTo>
                    <a:pt x="72" y="19"/>
                  </a:lnTo>
                  <a:lnTo>
                    <a:pt x="70" y="12"/>
                  </a:lnTo>
                  <a:lnTo>
                    <a:pt x="70" y="8"/>
                  </a:lnTo>
                  <a:lnTo>
                    <a:pt x="71" y="6"/>
                  </a:lnTo>
                  <a:lnTo>
                    <a:pt x="72" y="4"/>
                  </a:lnTo>
                  <a:lnTo>
                    <a:pt x="73" y="0"/>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45" name="Freeform 319">
              <a:extLst>
                <a:ext uri="{FF2B5EF4-FFF2-40B4-BE49-F238E27FC236}">
                  <a16:creationId xmlns:a16="http://schemas.microsoft.com/office/drawing/2014/main" xmlns="" id="{188C88B8-7A1C-4825-B08E-2B34A45C597F}"/>
                </a:ext>
              </a:extLst>
            </p:cNvPr>
            <p:cNvSpPr>
              <a:spLocks/>
            </p:cNvSpPr>
            <p:nvPr/>
          </p:nvSpPr>
          <p:spPr bwMode="auto">
            <a:xfrm>
              <a:off x="2754" y="592"/>
              <a:ext cx="103" cy="146"/>
            </a:xfrm>
            <a:custGeom>
              <a:avLst/>
              <a:gdLst>
                <a:gd name="T0" fmla="*/ 1 w 206"/>
                <a:gd name="T1" fmla="*/ 9 h 292"/>
                <a:gd name="T2" fmla="*/ 1 w 206"/>
                <a:gd name="T3" fmla="*/ 8 h 292"/>
                <a:gd name="T4" fmla="*/ 2 w 206"/>
                <a:gd name="T5" fmla="*/ 7 h 292"/>
                <a:gd name="T6" fmla="*/ 2 w 206"/>
                <a:gd name="T7" fmla="*/ 6 h 292"/>
                <a:gd name="T8" fmla="*/ 2 w 206"/>
                <a:gd name="T9" fmla="*/ 5 h 292"/>
                <a:gd name="T10" fmla="*/ 2 w 206"/>
                <a:gd name="T11" fmla="*/ 5 h 292"/>
                <a:gd name="T12" fmla="*/ 2 w 206"/>
                <a:gd name="T13" fmla="*/ 4 h 292"/>
                <a:gd name="T14" fmla="*/ 2 w 206"/>
                <a:gd name="T15" fmla="*/ 5 h 292"/>
                <a:gd name="T16" fmla="*/ 2 w 206"/>
                <a:gd name="T17" fmla="*/ 5 h 292"/>
                <a:gd name="T18" fmla="*/ 2 w 206"/>
                <a:gd name="T19" fmla="*/ 5 h 292"/>
                <a:gd name="T20" fmla="*/ 3 w 206"/>
                <a:gd name="T21" fmla="*/ 5 h 292"/>
                <a:gd name="T22" fmla="*/ 3 w 206"/>
                <a:gd name="T23" fmla="*/ 4 h 292"/>
                <a:gd name="T24" fmla="*/ 4 w 206"/>
                <a:gd name="T25" fmla="*/ 4 h 292"/>
                <a:gd name="T26" fmla="*/ 4 w 206"/>
                <a:gd name="T27" fmla="*/ 3 h 292"/>
                <a:gd name="T28" fmla="*/ 4 w 206"/>
                <a:gd name="T29" fmla="*/ 3 h 292"/>
                <a:gd name="T30" fmla="*/ 4 w 206"/>
                <a:gd name="T31" fmla="*/ 2 h 292"/>
                <a:gd name="T32" fmla="*/ 3 w 206"/>
                <a:gd name="T33" fmla="*/ 1 h 292"/>
                <a:gd name="T34" fmla="*/ 3 w 206"/>
                <a:gd name="T35" fmla="*/ 1 h 292"/>
                <a:gd name="T36" fmla="*/ 4 w 206"/>
                <a:gd name="T37" fmla="*/ 1 h 292"/>
                <a:gd name="T38" fmla="*/ 4 w 206"/>
                <a:gd name="T39" fmla="*/ 2 h 292"/>
                <a:gd name="T40" fmla="*/ 5 w 206"/>
                <a:gd name="T41" fmla="*/ 2 h 292"/>
                <a:gd name="T42" fmla="*/ 5 w 206"/>
                <a:gd name="T43" fmla="*/ 2 h 292"/>
                <a:gd name="T44" fmla="*/ 5 w 206"/>
                <a:gd name="T45" fmla="*/ 1 h 292"/>
                <a:gd name="T46" fmla="*/ 6 w 206"/>
                <a:gd name="T47" fmla="*/ 1 h 292"/>
                <a:gd name="T48" fmla="*/ 6 w 206"/>
                <a:gd name="T49" fmla="*/ 0 h 292"/>
                <a:gd name="T50" fmla="*/ 6 w 206"/>
                <a:gd name="T51" fmla="*/ 1 h 292"/>
                <a:gd name="T52" fmla="*/ 6 w 206"/>
                <a:gd name="T53" fmla="*/ 1 h 292"/>
                <a:gd name="T54" fmla="*/ 5 w 206"/>
                <a:gd name="T55" fmla="*/ 2 h 292"/>
                <a:gd name="T56" fmla="*/ 5 w 206"/>
                <a:gd name="T57" fmla="*/ 2 h 292"/>
                <a:gd name="T58" fmla="*/ 5 w 206"/>
                <a:gd name="T59" fmla="*/ 3 h 292"/>
                <a:gd name="T60" fmla="*/ 5 w 206"/>
                <a:gd name="T61" fmla="*/ 3 h 292"/>
                <a:gd name="T62" fmla="*/ 5 w 206"/>
                <a:gd name="T63" fmla="*/ 3 h 292"/>
                <a:gd name="T64" fmla="*/ 6 w 206"/>
                <a:gd name="T65" fmla="*/ 3 h 292"/>
                <a:gd name="T66" fmla="*/ 6 w 206"/>
                <a:gd name="T67" fmla="*/ 2 h 292"/>
                <a:gd name="T68" fmla="*/ 7 w 206"/>
                <a:gd name="T69" fmla="*/ 2 h 292"/>
                <a:gd name="T70" fmla="*/ 7 w 206"/>
                <a:gd name="T71" fmla="*/ 2 h 292"/>
                <a:gd name="T72" fmla="*/ 7 w 206"/>
                <a:gd name="T73" fmla="*/ 3 h 292"/>
                <a:gd name="T74" fmla="*/ 6 w 206"/>
                <a:gd name="T75" fmla="*/ 3 h 292"/>
                <a:gd name="T76" fmla="*/ 5 w 206"/>
                <a:gd name="T77" fmla="*/ 3 h 292"/>
                <a:gd name="T78" fmla="*/ 5 w 206"/>
                <a:gd name="T79" fmla="*/ 4 h 292"/>
                <a:gd name="T80" fmla="*/ 4 w 206"/>
                <a:gd name="T81" fmla="*/ 4 h 292"/>
                <a:gd name="T82" fmla="*/ 4 w 206"/>
                <a:gd name="T83" fmla="*/ 4 h 292"/>
                <a:gd name="T84" fmla="*/ 4 w 206"/>
                <a:gd name="T85" fmla="*/ 5 h 292"/>
                <a:gd name="T86" fmla="*/ 4 w 206"/>
                <a:gd name="T87" fmla="*/ 5 h 292"/>
                <a:gd name="T88" fmla="*/ 4 w 206"/>
                <a:gd name="T89" fmla="*/ 5 h 292"/>
                <a:gd name="T90" fmla="*/ 3 w 206"/>
                <a:gd name="T91" fmla="*/ 5 h 292"/>
                <a:gd name="T92" fmla="*/ 3 w 206"/>
                <a:gd name="T93" fmla="*/ 5 h 292"/>
                <a:gd name="T94" fmla="*/ 3 w 206"/>
                <a:gd name="T95" fmla="*/ 5 h 292"/>
                <a:gd name="T96" fmla="*/ 3 w 206"/>
                <a:gd name="T97" fmla="*/ 6 h 292"/>
                <a:gd name="T98" fmla="*/ 2 w 206"/>
                <a:gd name="T99" fmla="*/ 6 h 292"/>
                <a:gd name="T100" fmla="*/ 2 w 206"/>
                <a:gd name="T101" fmla="*/ 7 h 292"/>
                <a:gd name="T102" fmla="*/ 2 w 206"/>
                <a:gd name="T103" fmla="*/ 8 h 292"/>
                <a:gd name="T104" fmla="*/ 2 w 206"/>
                <a:gd name="T105" fmla="*/ 9 h 292"/>
                <a:gd name="T106" fmla="*/ 1 w 206"/>
                <a:gd name="T107" fmla="*/ 9 h 292"/>
                <a:gd name="T108" fmla="*/ 1 w 206"/>
                <a:gd name="T109" fmla="*/ 9 h 292"/>
                <a:gd name="T110" fmla="*/ 1 w 206"/>
                <a:gd name="T111" fmla="*/ 10 h 29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6" h="292">
                  <a:moveTo>
                    <a:pt x="0" y="292"/>
                  </a:moveTo>
                  <a:lnTo>
                    <a:pt x="7" y="279"/>
                  </a:lnTo>
                  <a:lnTo>
                    <a:pt x="16" y="260"/>
                  </a:lnTo>
                  <a:lnTo>
                    <a:pt x="24" y="241"/>
                  </a:lnTo>
                  <a:lnTo>
                    <a:pt x="30" y="227"/>
                  </a:lnTo>
                  <a:lnTo>
                    <a:pt x="36" y="213"/>
                  </a:lnTo>
                  <a:lnTo>
                    <a:pt x="44" y="193"/>
                  </a:lnTo>
                  <a:lnTo>
                    <a:pt x="53" y="175"/>
                  </a:lnTo>
                  <a:lnTo>
                    <a:pt x="57" y="164"/>
                  </a:lnTo>
                  <a:lnTo>
                    <a:pt x="51" y="156"/>
                  </a:lnTo>
                  <a:lnTo>
                    <a:pt x="44" y="148"/>
                  </a:lnTo>
                  <a:lnTo>
                    <a:pt x="39" y="140"/>
                  </a:lnTo>
                  <a:lnTo>
                    <a:pt x="37" y="130"/>
                  </a:lnTo>
                  <a:lnTo>
                    <a:pt x="37" y="123"/>
                  </a:lnTo>
                  <a:lnTo>
                    <a:pt x="38" y="124"/>
                  </a:lnTo>
                  <a:lnTo>
                    <a:pt x="40" y="129"/>
                  </a:lnTo>
                  <a:lnTo>
                    <a:pt x="42" y="134"/>
                  </a:lnTo>
                  <a:lnTo>
                    <a:pt x="47" y="139"/>
                  </a:lnTo>
                  <a:lnTo>
                    <a:pt x="54" y="143"/>
                  </a:lnTo>
                  <a:lnTo>
                    <a:pt x="60" y="145"/>
                  </a:lnTo>
                  <a:lnTo>
                    <a:pt x="64" y="147"/>
                  </a:lnTo>
                  <a:lnTo>
                    <a:pt x="71" y="140"/>
                  </a:lnTo>
                  <a:lnTo>
                    <a:pt x="79" y="131"/>
                  </a:lnTo>
                  <a:lnTo>
                    <a:pt x="87" y="122"/>
                  </a:lnTo>
                  <a:lnTo>
                    <a:pt x="95" y="111"/>
                  </a:lnTo>
                  <a:lnTo>
                    <a:pt x="102" y="102"/>
                  </a:lnTo>
                  <a:lnTo>
                    <a:pt x="108" y="94"/>
                  </a:lnTo>
                  <a:lnTo>
                    <a:pt x="113" y="87"/>
                  </a:lnTo>
                  <a:lnTo>
                    <a:pt x="115" y="83"/>
                  </a:lnTo>
                  <a:lnTo>
                    <a:pt x="115" y="72"/>
                  </a:lnTo>
                  <a:lnTo>
                    <a:pt x="112" y="56"/>
                  </a:lnTo>
                  <a:lnTo>
                    <a:pt x="107" y="39"/>
                  </a:lnTo>
                  <a:lnTo>
                    <a:pt x="100" y="26"/>
                  </a:lnTo>
                  <a:lnTo>
                    <a:pt x="94" y="19"/>
                  </a:lnTo>
                  <a:lnTo>
                    <a:pt x="92" y="15"/>
                  </a:lnTo>
                  <a:lnTo>
                    <a:pt x="93" y="14"/>
                  </a:lnTo>
                  <a:lnTo>
                    <a:pt x="98" y="16"/>
                  </a:lnTo>
                  <a:lnTo>
                    <a:pt x="106" y="26"/>
                  </a:lnTo>
                  <a:lnTo>
                    <a:pt x="115" y="42"/>
                  </a:lnTo>
                  <a:lnTo>
                    <a:pt x="122" y="60"/>
                  </a:lnTo>
                  <a:lnTo>
                    <a:pt x="124" y="72"/>
                  </a:lnTo>
                  <a:lnTo>
                    <a:pt x="129" y="64"/>
                  </a:lnTo>
                  <a:lnTo>
                    <a:pt x="133" y="55"/>
                  </a:lnTo>
                  <a:lnTo>
                    <a:pt x="139" y="45"/>
                  </a:lnTo>
                  <a:lnTo>
                    <a:pt x="145" y="33"/>
                  </a:lnTo>
                  <a:lnTo>
                    <a:pt x="151" y="23"/>
                  </a:lnTo>
                  <a:lnTo>
                    <a:pt x="156" y="14"/>
                  </a:lnTo>
                  <a:lnTo>
                    <a:pt x="162" y="7"/>
                  </a:lnTo>
                  <a:lnTo>
                    <a:pt x="167" y="2"/>
                  </a:lnTo>
                  <a:lnTo>
                    <a:pt x="173" y="0"/>
                  </a:lnTo>
                  <a:lnTo>
                    <a:pt x="174" y="1"/>
                  </a:lnTo>
                  <a:lnTo>
                    <a:pt x="171" y="4"/>
                  </a:lnTo>
                  <a:lnTo>
                    <a:pt x="168" y="10"/>
                  </a:lnTo>
                  <a:lnTo>
                    <a:pt x="164" y="16"/>
                  </a:lnTo>
                  <a:lnTo>
                    <a:pt x="161" y="24"/>
                  </a:lnTo>
                  <a:lnTo>
                    <a:pt x="155" y="35"/>
                  </a:lnTo>
                  <a:lnTo>
                    <a:pt x="150" y="48"/>
                  </a:lnTo>
                  <a:lnTo>
                    <a:pt x="144" y="60"/>
                  </a:lnTo>
                  <a:lnTo>
                    <a:pt x="138" y="70"/>
                  </a:lnTo>
                  <a:lnTo>
                    <a:pt x="132" y="78"/>
                  </a:lnTo>
                  <a:lnTo>
                    <a:pt x="129" y="83"/>
                  </a:lnTo>
                  <a:lnTo>
                    <a:pt x="139" y="80"/>
                  </a:lnTo>
                  <a:lnTo>
                    <a:pt x="148" y="77"/>
                  </a:lnTo>
                  <a:lnTo>
                    <a:pt x="158" y="75"/>
                  </a:lnTo>
                  <a:lnTo>
                    <a:pt x="167" y="72"/>
                  </a:lnTo>
                  <a:lnTo>
                    <a:pt x="174" y="70"/>
                  </a:lnTo>
                  <a:lnTo>
                    <a:pt x="181" y="67"/>
                  </a:lnTo>
                  <a:lnTo>
                    <a:pt x="186" y="64"/>
                  </a:lnTo>
                  <a:lnTo>
                    <a:pt x="191" y="61"/>
                  </a:lnTo>
                  <a:lnTo>
                    <a:pt x="198" y="56"/>
                  </a:lnTo>
                  <a:lnTo>
                    <a:pt x="204" y="54"/>
                  </a:lnTo>
                  <a:lnTo>
                    <a:pt x="206" y="56"/>
                  </a:lnTo>
                  <a:lnTo>
                    <a:pt x="201" y="62"/>
                  </a:lnTo>
                  <a:lnTo>
                    <a:pt x="196" y="65"/>
                  </a:lnTo>
                  <a:lnTo>
                    <a:pt x="188" y="71"/>
                  </a:lnTo>
                  <a:lnTo>
                    <a:pt x="176" y="77"/>
                  </a:lnTo>
                  <a:lnTo>
                    <a:pt x="164" y="84"/>
                  </a:lnTo>
                  <a:lnTo>
                    <a:pt x="152" y="90"/>
                  </a:lnTo>
                  <a:lnTo>
                    <a:pt x="141" y="94"/>
                  </a:lnTo>
                  <a:lnTo>
                    <a:pt x="132" y="98"/>
                  </a:lnTo>
                  <a:lnTo>
                    <a:pt x="127" y="99"/>
                  </a:lnTo>
                  <a:lnTo>
                    <a:pt x="116" y="105"/>
                  </a:lnTo>
                  <a:lnTo>
                    <a:pt x="106" y="116"/>
                  </a:lnTo>
                  <a:lnTo>
                    <a:pt x="98" y="128"/>
                  </a:lnTo>
                  <a:lnTo>
                    <a:pt x="95" y="136"/>
                  </a:lnTo>
                  <a:lnTo>
                    <a:pt x="98" y="139"/>
                  </a:lnTo>
                  <a:lnTo>
                    <a:pt x="101" y="141"/>
                  </a:lnTo>
                  <a:lnTo>
                    <a:pt x="105" y="143"/>
                  </a:lnTo>
                  <a:lnTo>
                    <a:pt x="108" y="143"/>
                  </a:lnTo>
                  <a:lnTo>
                    <a:pt x="103" y="147"/>
                  </a:lnTo>
                  <a:lnTo>
                    <a:pt x="98" y="151"/>
                  </a:lnTo>
                  <a:lnTo>
                    <a:pt x="93" y="154"/>
                  </a:lnTo>
                  <a:lnTo>
                    <a:pt x="90" y="158"/>
                  </a:lnTo>
                  <a:lnTo>
                    <a:pt x="86" y="156"/>
                  </a:lnTo>
                  <a:lnTo>
                    <a:pt x="85" y="155"/>
                  </a:lnTo>
                  <a:lnTo>
                    <a:pt x="83" y="156"/>
                  </a:lnTo>
                  <a:lnTo>
                    <a:pt x="78" y="163"/>
                  </a:lnTo>
                  <a:lnTo>
                    <a:pt x="71" y="175"/>
                  </a:lnTo>
                  <a:lnTo>
                    <a:pt x="64" y="189"/>
                  </a:lnTo>
                  <a:lnTo>
                    <a:pt x="56" y="205"/>
                  </a:lnTo>
                  <a:lnTo>
                    <a:pt x="48" y="222"/>
                  </a:lnTo>
                  <a:lnTo>
                    <a:pt x="42" y="238"/>
                  </a:lnTo>
                  <a:lnTo>
                    <a:pt x="39" y="252"/>
                  </a:lnTo>
                  <a:lnTo>
                    <a:pt x="38" y="262"/>
                  </a:lnTo>
                  <a:lnTo>
                    <a:pt x="36" y="268"/>
                  </a:lnTo>
                  <a:lnTo>
                    <a:pt x="32" y="275"/>
                  </a:lnTo>
                  <a:lnTo>
                    <a:pt x="29" y="281"/>
                  </a:lnTo>
                  <a:lnTo>
                    <a:pt x="25" y="285"/>
                  </a:lnTo>
                  <a:lnTo>
                    <a:pt x="21" y="288"/>
                  </a:lnTo>
                  <a:lnTo>
                    <a:pt x="13" y="290"/>
                  </a:lnTo>
                  <a:lnTo>
                    <a:pt x="6" y="292"/>
                  </a:lnTo>
                  <a:lnTo>
                    <a:pt x="0" y="292"/>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46" name="Freeform 320">
              <a:extLst>
                <a:ext uri="{FF2B5EF4-FFF2-40B4-BE49-F238E27FC236}">
                  <a16:creationId xmlns:a16="http://schemas.microsoft.com/office/drawing/2014/main" xmlns="" id="{E17AA884-0E6D-41DD-B996-409AF6AC6047}"/>
                </a:ext>
              </a:extLst>
            </p:cNvPr>
            <p:cNvSpPr>
              <a:spLocks/>
            </p:cNvSpPr>
            <p:nvPr/>
          </p:nvSpPr>
          <p:spPr bwMode="auto">
            <a:xfrm>
              <a:off x="2605" y="825"/>
              <a:ext cx="67" cy="113"/>
            </a:xfrm>
            <a:custGeom>
              <a:avLst/>
              <a:gdLst>
                <a:gd name="T0" fmla="*/ 3 w 132"/>
                <a:gd name="T1" fmla="*/ 0 h 227"/>
                <a:gd name="T2" fmla="*/ 3 w 132"/>
                <a:gd name="T3" fmla="*/ 1 h 227"/>
                <a:gd name="T4" fmla="*/ 2 w 132"/>
                <a:gd name="T5" fmla="*/ 1 h 227"/>
                <a:gd name="T6" fmla="*/ 2 w 132"/>
                <a:gd name="T7" fmla="*/ 1 h 227"/>
                <a:gd name="T8" fmla="*/ 1 w 132"/>
                <a:gd name="T9" fmla="*/ 2 h 227"/>
                <a:gd name="T10" fmla="*/ 1 w 132"/>
                <a:gd name="T11" fmla="*/ 2 h 227"/>
                <a:gd name="T12" fmla="*/ 0 w 132"/>
                <a:gd name="T13" fmla="*/ 2 h 227"/>
                <a:gd name="T14" fmla="*/ 1 w 132"/>
                <a:gd name="T15" fmla="*/ 2 h 227"/>
                <a:gd name="T16" fmla="*/ 1 w 132"/>
                <a:gd name="T17" fmla="*/ 2 h 227"/>
                <a:gd name="T18" fmla="*/ 1 w 132"/>
                <a:gd name="T19" fmla="*/ 2 h 227"/>
                <a:gd name="T20" fmla="*/ 2 w 132"/>
                <a:gd name="T21" fmla="*/ 2 h 227"/>
                <a:gd name="T22" fmla="*/ 2 w 132"/>
                <a:gd name="T23" fmla="*/ 1 h 227"/>
                <a:gd name="T24" fmla="*/ 2 w 132"/>
                <a:gd name="T25" fmla="*/ 2 h 227"/>
                <a:gd name="T26" fmla="*/ 2 w 132"/>
                <a:gd name="T27" fmla="*/ 3 h 227"/>
                <a:gd name="T28" fmla="*/ 2 w 132"/>
                <a:gd name="T29" fmla="*/ 3 h 227"/>
                <a:gd name="T30" fmla="*/ 2 w 132"/>
                <a:gd name="T31" fmla="*/ 3 h 227"/>
                <a:gd name="T32" fmla="*/ 1 w 132"/>
                <a:gd name="T33" fmla="*/ 4 h 227"/>
                <a:gd name="T34" fmla="*/ 1 w 132"/>
                <a:gd name="T35" fmla="*/ 4 h 227"/>
                <a:gd name="T36" fmla="*/ 1 w 132"/>
                <a:gd name="T37" fmla="*/ 5 h 227"/>
                <a:gd name="T38" fmla="*/ 1 w 132"/>
                <a:gd name="T39" fmla="*/ 5 h 227"/>
                <a:gd name="T40" fmla="*/ 1 w 132"/>
                <a:gd name="T41" fmla="*/ 5 h 227"/>
                <a:gd name="T42" fmla="*/ 1 w 132"/>
                <a:gd name="T43" fmla="*/ 4 h 227"/>
                <a:gd name="T44" fmla="*/ 2 w 132"/>
                <a:gd name="T45" fmla="*/ 4 h 227"/>
                <a:gd name="T46" fmla="*/ 2 w 132"/>
                <a:gd name="T47" fmla="*/ 3 h 227"/>
                <a:gd name="T48" fmla="*/ 2 w 132"/>
                <a:gd name="T49" fmla="*/ 4 h 227"/>
                <a:gd name="T50" fmla="*/ 2 w 132"/>
                <a:gd name="T51" fmla="*/ 6 h 227"/>
                <a:gd name="T52" fmla="*/ 3 w 132"/>
                <a:gd name="T53" fmla="*/ 7 h 227"/>
                <a:gd name="T54" fmla="*/ 3 w 132"/>
                <a:gd name="T55" fmla="*/ 7 h 227"/>
                <a:gd name="T56" fmla="*/ 3 w 132"/>
                <a:gd name="T57" fmla="*/ 6 h 227"/>
                <a:gd name="T58" fmla="*/ 3 w 132"/>
                <a:gd name="T59" fmla="*/ 4 h 227"/>
                <a:gd name="T60" fmla="*/ 3 w 132"/>
                <a:gd name="T61" fmla="*/ 3 h 227"/>
                <a:gd name="T62" fmla="*/ 3 w 132"/>
                <a:gd name="T63" fmla="*/ 3 h 227"/>
                <a:gd name="T64" fmla="*/ 3 w 132"/>
                <a:gd name="T65" fmla="*/ 3 h 227"/>
                <a:gd name="T66" fmla="*/ 3 w 132"/>
                <a:gd name="T67" fmla="*/ 4 h 227"/>
                <a:gd name="T68" fmla="*/ 4 w 132"/>
                <a:gd name="T69" fmla="*/ 4 h 227"/>
                <a:gd name="T70" fmla="*/ 4 w 132"/>
                <a:gd name="T71" fmla="*/ 5 h 227"/>
                <a:gd name="T72" fmla="*/ 4 w 132"/>
                <a:gd name="T73" fmla="*/ 5 h 227"/>
                <a:gd name="T74" fmla="*/ 4 w 132"/>
                <a:gd name="T75" fmla="*/ 5 h 227"/>
                <a:gd name="T76" fmla="*/ 4 w 132"/>
                <a:gd name="T77" fmla="*/ 4 h 227"/>
                <a:gd name="T78" fmla="*/ 4 w 132"/>
                <a:gd name="T79" fmla="*/ 4 h 227"/>
                <a:gd name="T80" fmla="*/ 3 w 132"/>
                <a:gd name="T81" fmla="*/ 3 h 227"/>
                <a:gd name="T82" fmla="*/ 3 w 132"/>
                <a:gd name="T83" fmla="*/ 3 h 227"/>
                <a:gd name="T84" fmla="*/ 3 w 132"/>
                <a:gd name="T85" fmla="*/ 2 h 227"/>
                <a:gd name="T86" fmla="*/ 3 w 132"/>
                <a:gd name="T87" fmla="*/ 2 h 227"/>
                <a:gd name="T88" fmla="*/ 3 w 132"/>
                <a:gd name="T89" fmla="*/ 1 h 227"/>
                <a:gd name="T90" fmla="*/ 3 w 132"/>
                <a:gd name="T91" fmla="*/ 1 h 227"/>
                <a:gd name="T92" fmla="*/ 3 w 132"/>
                <a:gd name="T93" fmla="*/ 2 h 227"/>
                <a:gd name="T94" fmla="*/ 4 w 132"/>
                <a:gd name="T95" fmla="*/ 2 h 227"/>
                <a:gd name="T96" fmla="*/ 4 w 132"/>
                <a:gd name="T97" fmla="*/ 2 h 227"/>
                <a:gd name="T98" fmla="*/ 4 w 132"/>
                <a:gd name="T99" fmla="*/ 3 h 227"/>
                <a:gd name="T100" fmla="*/ 5 w 132"/>
                <a:gd name="T101" fmla="*/ 3 h 227"/>
                <a:gd name="T102" fmla="*/ 4 w 132"/>
                <a:gd name="T103" fmla="*/ 2 h 227"/>
                <a:gd name="T104" fmla="*/ 4 w 132"/>
                <a:gd name="T105" fmla="*/ 2 h 227"/>
                <a:gd name="T106" fmla="*/ 4 w 132"/>
                <a:gd name="T107" fmla="*/ 1 h 227"/>
                <a:gd name="T108" fmla="*/ 3 w 132"/>
                <a:gd name="T109" fmla="*/ 1 h 227"/>
                <a:gd name="T110" fmla="*/ 3 w 132"/>
                <a:gd name="T111" fmla="*/ 0 h 227"/>
                <a:gd name="T112" fmla="*/ 4 w 132"/>
                <a:gd name="T113" fmla="*/ 0 h 227"/>
                <a:gd name="T114" fmla="*/ 3 w 132"/>
                <a:gd name="T115" fmla="*/ 0 h 22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32" h="227">
                  <a:moveTo>
                    <a:pt x="92" y="5"/>
                  </a:moveTo>
                  <a:lnTo>
                    <a:pt x="86" y="15"/>
                  </a:lnTo>
                  <a:lnTo>
                    <a:pt x="79" y="28"/>
                  </a:lnTo>
                  <a:lnTo>
                    <a:pt x="72" y="41"/>
                  </a:lnTo>
                  <a:lnTo>
                    <a:pt x="70" y="49"/>
                  </a:lnTo>
                  <a:lnTo>
                    <a:pt x="62" y="49"/>
                  </a:lnTo>
                  <a:lnTo>
                    <a:pt x="53" y="52"/>
                  </a:lnTo>
                  <a:lnTo>
                    <a:pt x="41" y="56"/>
                  </a:lnTo>
                  <a:lnTo>
                    <a:pt x="31" y="61"/>
                  </a:lnTo>
                  <a:lnTo>
                    <a:pt x="19" y="67"/>
                  </a:lnTo>
                  <a:lnTo>
                    <a:pt x="11" y="73"/>
                  </a:lnTo>
                  <a:lnTo>
                    <a:pt x="4" y="79"/>
                  </a:lnTo>
                  <a:lnTo>
                    <a:pt x="1" y="82"/>
                  </a:lnTo>
                  <a:lnTo>
                    <a:pt x="0" y="87"/>
                  </a:lnTo>
                  <a:lnTo>
                    <a:pt x="0" y="89"/>
                  </a:lnTo>
                  <a:lnTo>
                    <a:pt x="1" y="89"/>
                  </a:lnTo>
                  <a:lnTo>
                    <a:pt x="5" y="87"/>
                  </a:lnTo>
                  <a:lnTo>
                    <a:pt x="10" y="84"/>
                  </a:lnTo>
                  <a:lnTo>
                    <a:pt x="17" y="80"/>
                  </a:lnTo>
                  <a:lnTo>
                    <a:pt x="25" y="75"/>
                  </a:lnTo>
                  <a:lnTo>
                    <a:pt x="34" y="70"/>
                  </a:lnTo>
                  <a:lnTo>
                    <a:pt x="43" y="66"/>
                  </a:lnTo>
                  <a:lnTo>
                    <a:pt x="51" y="61"/>
                  </a:lnTo>
                  <a:lnTo>
                    <a:pt x="60" y="58"/>
                  </a:lnTo>
                  <a:lnTo>
                    <a:pt x="65" y="57"/>
                  </a:lnTo>
                  <a:lnTo>
                    <a:pt x="62" y="68"/>
                  </a:lnTo>
                  <a:lnTo>
                    <a:pt x="58" y="83"/>
                  </a:lnTo>
                  <a:lnTo>
                    <a:pt x="56" y="97"/>
                  </a:lnTo>
                  <a:lnTo>
                    <a:pt x="54" y="106"/>
                  </a:lnTo>
                  <a:lnTo>
                    <a:pt x="48" y="112"/>
                  </a:lnTo>
                  <a:lnTo>
                    <a:pt x="41" y="119"/>
                  </a:lnTo>
                  <a:lnTo>
                    <a:pt x="34" y="127"/>
                  </a:lnTo>
                  <a:lnTo>
                    <a:pt x="26" y="135"/>
                  </a:lnTo>
                  <a:lnTo>
                    <a:pt x="18" y="144"/>
                  </a:lnTo>
                  <a:lnTo>
                    <a:pt x="11" y="151"/>
                  </a:lnTo>
                  <a:lnTo>
                    <a:pt x="7" y="157"/>
                  </a:lnTo>
                  <a:lnTo>
                    <a:pt x="4" y="162"/>
                  </a:lnTo>
                  <a:lnTo>
                    <a:pt x="3" y="166"/>
                  </a:lnTo>
                  <a:lnTo>
                    <a:pt x="4" y="168"/>
                  </a:lnTo>
                  <a:lnTo>
                    <a:pt x="7" y="168"/>
                  </a:lnTo>
                  <a:lnTo>
                    <a:pt x="10" y="165"/>
                  </a:lnTo>
                  <a:lnTo>
                    <a:pt x="13" y="160"/>
                  </a:lnTo>
                  <a:lnTo>
                    <a:pt x="19" y="156"/>
                  </a:lnTo>
                  <a:lnTo>
                    <a:pt x="25" y="149"/>
                  </a:lnTo>
                  <a:lnTo>
                    <a:pt x="32" y="142"/>
                  </a:lnTo>
                  <a:lnTo>
                    <a:pt x="39" y="136"/>
                  </a:lnTo>
                  <a:lnTo>
                    <a:pt x="45" y="130"/>
                  </a:lnTo>
                  <a:lnTo>
                    <a:pt x="50" y="126"/>
                  </a:lnTo>
                  <a:lnTo>
                    <a:pt x="55" y="123"/>
                  </a:lnTo>
                  <a:lnTo>
                    <a:pt x="56" y="142"/>
                  </a:lnTo>
                  <a:lnTo>
                    <a:pt x="58" y="172"/>
                  </a:lnTo>
                  <a:lnTo>
                    <a:pt x="61" y="202"/>
                  </a:lnTo>
                  <a:lnTo>
                    <a:pt x="63" y="220"/>
                  </a:lnTo>
                  <a:lnTo>
                    <a:pt x="65" y="226"/>
                  </a:lnTo>
                  <a:lnTo>
                    <a:pt x="66" y="227"/>
                  </a:lnTo>
                  <a:lnTo>
                    <a:pt x="66" y="225"/>
                  </a:lnTo>
                  <a:lnTo>
                    <a:pt x="68" y="218"/>
                  </a:lnTo>
                  <a:lnTo>
                    <a:pt x="68" y="198"/>
                  </a:lnTo>
                  <a:lnTo>
                    <a:pt x="66" y="165"/>
                  </a:lnTo>
                  <a:lnTo>
                    <a:pt x="65" y="133"/>
                  </a:lnTo>
                  <a:lnTo>
                    <a:pt x="68" y="113"/>
                  </a:lnTo>
                  <a:lnTo>
                    <a:pt x="69" y="111"/>
                  </a:lnTo>
                  <a:lnTo>
                    <a:pt x="71" y="111"/>
                  </a:lnTo>
                  <a:lnTo>
                    <a:pt x="72" y="114"/>
                  </a:lnTo>
                  <a:lnTo>
                    <a:pt x="73" y="119"/>
                  </a:lnTo>
                  <a:lnTo>
                    <a:pt x="76" y="123"/>
                  </a:lnTo>
                  <a:lnTo>
                    <a:pt x="80" y="130"/>
                  </a:lnTo>
                  <a:lnTo>
                    <a:pt x="86" y="138"/>
                  </a:lnTo>
                  <a:lnTo>
                    <a:pt x="93" y="148"/>
                  </a:lnTo>
                  <a:lnTo>
                    <a:pt x="101" y="156"/>
                  </a:lnTo>
                  <a:lnTo>
                    <a:pt x="108" y="163"/>
                  </a:lnTo>
                  <a:lnTo>
                    <a:pt x="114" y="168"/>
                  </a:lnTo>
                  <a:lnTo>
                    <a:pt x="118" y="171"/>
                  </a:lnTo>
                  <a:lnTo>
                    <a:pt x="122" y="171"/>
                  </a:lnTo>
                  <a:lnTo>
                    <a:pt x="122" y="167"/>
                  </a:lnTo>
                  <a:lnTo>
                    <a:pt x="117" y="162"/>
                  </a:lnTo>
                  <a:lnTo>
                    <a:pt x="111" y="155"/>
                  </a:lnTo>
                  <a:lnTo>
                    <a:pt x="107" y="150"/>
                  </a:lnTo>
                  <a:lnTo>
                    <a:pt x="102" y="144"/>
                  </a:lnTo>
                  <a:lnTo>
                    <a:pt x="98" y="137"/>
                  </a:lnTo>
                  <a:lnTo>
                    <a:pt x="92" y="129"/>
                  </a:lnTo>
                  <a:lnTo>
                    <a:pt x="86" y="122"/>
                  </a:lnTo>
                  <a:lnTo>
                    <a:pt x="81" y="115"/>
                  </a:lnTo>
                  <a:lnTo>
                    <a:pt x="79" y="110"/>
                  </a:lnTo>
                  <a:lnTo>
                    <a:pt x="77" y="105"/>
                  </a:lnTo>
                  <a:lnTo>
                    <a:pt x="76" y="95"/>
                  </a:lnTo>
                  <a:lnTo>
                    <a:pt x="77" y="81"/>
                  </a:lnTo>
                  <a:lnTo>
                    <a:pt x="78" y="68"/>
                  </a:lnTo>
                  <a:lnTo>
                    <a:pt x="80" y="60"/>
                  </a:lnTo>
                  <a:lnTo>
                    <a:pt x="81" y="58"/>
                  </a:lnTo>
                  <a:lnTo>
                    <a:pt x="84" y="58"/>
                  </a:lnTo>
                  <a:lnTo>
                    <a:pt x="86" y="60"/>
                  </a:lnTo>
                  <a:lnTo>
                    <a:pt x="91" y="65"/>
                  </a:lnTo>
                  <a:lnTo>
                    <a:pt x="94" y="68"/>
                  </a:lnTo>
                  <a:lnTo>
                    <a:pt x="100" y="73"/>
                  </a:lnTo>
                  <a:lnTo>
                    <a:pt x="106" y="79"/>
                  </a:lnTo>
                  <a:lnTo>
                    <a:pt x="111" y="84"/>
                  </a:lnTo>
                  <a:lnTo>
                    <a:pt x="118" y="89"/>
                  </a:lnTo>
                  <a:lnTo>
                    <a:pt x="123" y="94"/>
                  </a:lnTo>
                  <a:lnTo>
                    <a:pt x="127" y="98"/>
                  </a:lnTo>
                  <a:lnTo>
                    <a:pt x="131" y="100"/>
                  </a:lnTo>
                  <a:lnTo>
                    <a:pt x="132" y="100"/>
                  </a:lnTo>
                  <a:lnTo>
                    <a:pt x="129" y="96"/>
                  </a:lnTo>
                  <a:lnTo>
                    <a:pt x="123" y="88"/>
                  </a:lnTo>
                  <a:lnTo>
                    <a:pt x="117" y="81"/>
                  </a:lnTo>
                  <a:lnTo>
                    <a:pt x="110" y="73"/>
                  </a:lnTo>
                  <a:lnTo>
                    <a:pt x="103" y="65"/>
                  </a:lnTo>
                  <a:lnTo>
                    <a:pt x="98" y="57"/>
                  </a:lnTo>
                  <a:lnTo>
                    <a:pt x="94" y="52"/>
                  </a:lnTo>
                  <a:lnTo>
                    <a:pt x="93" y="46"/>
                  </a:lnTo>
                  <a:lnTo>
                    <a:pt x="92" y="35"/>
                  </a:lnTo>
                  <a:lnTo>
                    <a:pt x="92" y="23"/>
                  </a:lnTo>
                  <a:lnTo>
                    <a:pt x="96" y="12"/>
                  </a:lnTo>
                  <a:lnTo>
                    <a:pt x="100" y="4"/>
                  </a:lnTo>
                  <a:lnTo>
                    <a:pt x="100" y="0"/>
                  </a:lnTo>
                  <a:lnTo>
                    <a:pt x="95" y="1"/>
                  </a:lnTo>
                  <a:lnTo>
                    <a:pt x="92" y="5"/>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47" name="Freeform 321">
              <a:extLst>
                <a:ext uri="{FF2B5EF4-FFF2-40B4-BE49-F238E27FC236}">
                  <a16:creationId xmlns:a16="http://schemas.microsoft.com/office/drawing/2014/main" xmlns="" id="{BAD9ECB6-402D-4DD3-B1F1-458A2A73FC23}"/>
                </a:ext>
              </a:extLst>
            </p:cNvPr>
            <p:cNvSpPr>
              <a:spLocks/>
            </p:cNvSpPr>
            <p:nvPr/>
          </p:nvSpPr>
          <p:spPr bwMode="auto">
            <a:xfrm>
              <a:off x="2838" y="774"/>
              <a:ext cx="132" cy="104"/>
            </a:xfrm>
            <a:custGeom>
              <a:avLst/>
              <a:gdLst>
                <a:gd name="T0" fmla="*/ 1 w 263"/>
                <a:gd name="T1" fmla="*/ 1 h 207"/>
                <a:gd name="T2" fmla="*/ 1 w 263"/>
                <a:gd name="T3" fmla="*/ 2 h 207"/>
                <a:gd name="T4" fmla="*/ 2 w 263"/>
                <a:gd name="T5" fmla="*/ 2 h 207"/>
                <a:gd name="T6" fmla="*/ 2 w 263"/>
                <a:gd name="T7" fmla="*/ 2 h 207"/>
                <a:gd name="T8" fmla="*/ 2 w 263"/>
                <a:gd name="T9" fmla="*/ 3 h 207"/>
                <a:gd name="T10" fmla="*/ 3 w 263"/>
                <a:gd name="T11" fmla="*/ 5 h 207"/>
                <a:gd name="T12" fmla="*/ 3 w 263"/>
                <a:gd name="T13" fmla="*/ 4 h 207"/>
                <a:gd name="T14" fmla="*/ 3 w 263"/>
                <a:gd name="T15" fmla="*/ 3 h 207"/>
                <a:gd name="T16" fmla="*/ 3 w 263"/>
                <a:gd name="T17" fmla="*/ 2 h 207"/>
                <a:gd name="T18" fmla="*/ 4 w 263"/>
                <a:gd name="T19" fmla="*/ 3 h 207"/>
                <a:gd name="T20" fmla="*/ 4 w 263"/>
                <a:gd name="T21" fmla="*/ 4 h 207"/>
                <a:gd name="T22" fmla="*/ 5 w 263"/>
                <a:gd name="T23" fmla="*/ 6 h 207"/>
                <a:gd name="T24" fmla="*/ 5 w 263"/>
                <a:gd name="T25" fmla="*/ 7 h 207"/>
                <a:gd name="T26" fmla="*/ 5 w 263"/>
                <a:gd name="T27" fmla="*/ 6 h 207"/>
                <a:gd name="T28" fmla="*/ 5 w 263"/>
                <a:gd name="T29" fmla="*/ 4 h 207"/>
                <a:gd name="T30" fmla="*/ 6 w 263"/>
                <a:gd name="T31" fmla="*/ 5 h 207"/>
                <a:gd name="T32" fmla="*/ 8 w 263"/>
                <a:gd name="T33" fmla="*/ 6 h 207"/>
                <a:gd name="T34" fmla="*/ 9 w 263"/>
                <a:gd name="T35" fmla="*/ 6 h 207"/>
                <a:gd name="T36" fmla="*/ 8 w 263"/>
                <a:gd name="T37" fmla="*/ 6 h 207"/>
                <a:gd name="T38" fmla="*/ 7 w 263"/>
                <a:gd name="T39" fmla="*/ 5 h 207"/>
                <a:gd name="T40" fmla="*/ 6 w 263"/>
                <a:gd name="T41" fmla="*/ 4 h 207"/>
                <a:gd name="T42" fmla="*/ 5 w 263"/>
                <a:gd name="T43" fmla="*/ 3 h 207"/>
                <a:gd name="T44" fmla="*/ 5 w 263"/>
                <a:gd name="T45" fmla="*/ 3 h 207"/>
                <a:gd name="T46" fmla="*/ 6 w 263"/>
                <a:gd name="T47" fmla="*/ 3 h 207"/>
                <a:gd name="T48" fmla="*/ 8 w 263"/>
                <a:gd name="T49" fmla="*/ 3 h 207"/>
                <a:gd name="T50" fmla="*/ 9 w 263"/>
                <a:gd name="T51" fmla="*/ 3 h 207"/>
                <a:gd name="T52" fmla="*/ 8 w 263"/>
                <a:gd name="T53" fmla="*/ 3 h 207"/>
                <a:gd name="T54" fmla="*/ 7 w 263"/>
                <a:gd name="T55" fmla="*/ 3 h 207"/>
                <a:gd name="T56" fmla="*/ 5 w 263"/>
                <a:gd name="T57" fmla="*/ 3 h 207"/>
                <a:gd name="T58" fmla="*/ 5 w 263"/>
                <a:gd name="T59" fmla="*/ 3 h 207"/>
                <a:gd name="T60" fmla="*/ 4 w 263"/>
                <a:gd name="T61" fmla="*/ 2 h 207"/>
                <a:gd name="T62" fmla="*/ 3 w 263"/>
                <a:gd name="T63" fmla="*/ 2 h 207"/>
                <a:gd name="T64" fmla="*/ 4 w 263"/>
                <a:gd name="T65" fmla="*/ 2 h 207"/>
                <a:gd name="T66" fmla="*/ 5 w 263"/>
                <a:gd name="T67" fmla="*/ 1 h 207"/>
                <a:gd name="T68" fmla="*/ 6 w 263"/>
                <a:gd name="T69" fmla="*/ 1 h 207"/>
                <a:gd name="T70" fmla="*/ 6 w 263"/>
                <a:gd name="T71" fmla="*/ 0 h 207"/>
                <a:gd name="T72" fmla="*/ 5 w 263"/>
                <a:gd name="T73" fmla="*/ 1 h 207"/>
                <a:gd name="T74" fmla="*/ 4 w 263"/>
                <a:gd name="T75" fmla="*/ 1 h 207"/>
                <a:gd name="T76" fmla="*/ 3 w 263"/>
                <a:gd name="T77" fmla="*/ 2 h 207"/>
                <a:gd name="T78" fmla="*/ 2 w 263"/>
                <a:gd name="T79" fmla="*/ 2 h 207"/>
                <a:gd name="T80" fmla="*/ 2 w 263"/>
                <a:gd name="T81" fmla="*/ 1 h 207"/>
                <a:gd name="T82" fmla="*/ 1 w 263"/>
                <a:gd name="T83" fmla="*/ 1 h 207"/>
                <a:gd name="T84" fmla="*/ 0 w 263"/>
                <a:gd name="T85" fmla="*/ 1 h 20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63" h="207">
                  <a:moveTo>
                    <a:pt x="0" y="16"/>
                  </a:moveTo>
                  <a:lnTo>
                    <a:pt x="6" y="21"/>
                  </a:lnTo>
                  <a:lnTo>
                    <a:pt x="14" y="28"/>
                  </a:lnTo>
                  <a:lnTo>
                    <a:pt x="21" y="35"/>
                  </a:lnTo>
                  <a:lnTo>
                    <a:pt x="25" y="38"/>
                  </a:lnTo>
                  <a:lnTo>
                    <a:pt x="27" y="39"/>
                  </a:lnTo>
                  <a:lnTo>
                    <a:pt x="31" y="40"/>
                  </a:lnTo>
                  <a:lnTo>
                    <a:pt x="35" y="43"/>
                  </a:lnTo>
                  <a:lnTo>
                    <a:pt x="41" y="45"/>
                  </a:lnTo>
                  <a:lnTo>
                    <a:pt x="47" y="48"/>
                  </a:lnTo>
                  <a:lnTo>
                    <a:pt x="52" y="51"/>
                  </a:lnTo>
                  <a:lnTo>
                    <a:pt x="56" y="53"/>
                  </a:lnTo>
                  <a:lnTo>
                    <a:pt x="60" y="55"/>
                  </a:lnTo>
                  <a:lnTo>
                    <a:pt x="60" y="74"/>
                  </a:lnTo>
                  <a:lnTo>
                    <a:pt x="59" y="96"/>
                  </a:lnTo>
                  <a:lnTo>
                    <a:pt x="60" y="115"/>
                  </a:lnTo>
                  <a:lnTo>
                    <a:pt x="62" y="130"/>
                  </a:lnTo>
                  <a:lnTo>
                    <a:pt x="65" y="136"/>
                  </a:lnTo>
                  <a:lnTo>
                    <a:pt x="67" y="136"/>
                  </a:lnTo>
                  <a:lnTo>
                    <a:pt x="67" y="131"/>
                  </a:lnTo>
                  <a:lnTo>
                    <a:pt x="65" y="124"/>
                  </a:lnTo>
                  <a:lnTo>
                    <a:pt x="65" y="111"/>
                  </a:lnTo>
                  <a:lnTo>
                    <a:pt x="68" y="89"/>
                  </a:lnTo>
                  <a:lnTo>
                    <a:pt x="70" y="68"/>
                  </a:lnTo>
                  <a:lnTo>
                    <a:pt x="72" y="56"/>
                  </a:lnTo>
                  <a:lnTo>
                    <a:pt x="77" y="60"/>
                  </a:lnTo>
                  <a:lnTo>
                    <a:pt x="83" y="64"/>
                  </a:lnTo>
                  <a:lnTo>
                    <a:pt x="90" y="71"/>
                  </a:lnTo>
                  <a:lnTo>
                    <a:pt x="97" y="78"/>
                  </a:lnTo>
                  <a:lnTo>
                    <a:pt x="103" y="84"/>
                  </a:lnTo>
                  <a:lnTo>
                    <a:pt x="110" y="90"/>
                  </a:lnTo>
                  <a:lnTo>
                    <a:pt x="116" y="94"/>
                  </a:lnTo>
                  <a:lnTo>
                    <a:pt x="121" y="97"/>
                  </a:lnTo>
                  <a:lnTo>
                    <a:pt x="123" y="120"/>
                  </a:lnTo>
                  <a:lnTo>
                    <a:pt x="129" y="153"/>
                  </a:lnTo>
                  <a:lnTo>
                    <a:pt x="137" y="184"/>
                  </a:lnTo>
                  <a:lnTo>
                    <a:pt x="144" y="203"/>
                  </a:lnTo>
                  <a:lnTo>
                    <a:pt x="148" y="207"/>
                  </a:lnTo>
                  <a:lnTo>
                    <a:pt x="149" y="204"/>
                  </a:lnTo>
                  <a:lnTo>
                    <a:pt x="147" y="196"/>
                  </a:lnTo>
                  <a:lnTo>
                    <a:pt x="145" y="187"/>
                  </a:lnTo>
                  <a:lnTo>
                    <a:pt x="141" y="170"/>
                  </a:lnTo>
                  <a:lnTo>
                    <a:pt x="137" y="146"/>
                  </a:lnTo>
                  <a:lnTo>
                    <a:pt x="133" y="121"/>
                  </a:lnTo>
                  <a:lnTo>
                    <a:pt x="133" y="105"/>
                  </a:lnTo>
                  <a:lnTo>
                    <a:pt x="145" y="112"/>
                  </a:lnTo>
                  <a:lnTo>
                    <a:pt x="162" y="121"/>
                  </a:lnTo>
                  <a:lnTo>
                    <a:pt x="182" y="131"/>
                  </a:lnTo>
                  <a:lnTo>
                    <a:pt x="202" y="143"/>
                  </a:lnTo>
                  <a:lnTo>
                    <a:pt x="222" y="154"/>
                  </a:lnTo>
                  <a:lnTo>
                    <a:pt x="239" y="165"/>
                  </a:lnTo>
                  <a:lnTo>
                    <a:pt x="252" y="172"/>
                  </a:lnTo>
                  <a:lnTo>
                    <a:pt x="259" y="176"/>
                  </a:lnTo>
                  <a:lnTo>
                    <a:pt x="262" y="179"/>
                  </a:lnTo>
                  <a:lnTo>
                    <a:pt x="263" y="177"/>
                  </a:lnTo>
                  <a:lnTo>
                    <a:pt x="260" y="173"/>
                  </a:lnTo>
                  <a:lnTo>
                    <a:pt x="253" y="166"/>
                  </a:lnTo>
                  <a:lnTo>
                    <a:pt x="245" y="160"/>
                  </a:lnTo>
                  <a:lnTo>
                    <a:pt x="231" y="151"/>
                  </a:lnTo>
                  <a:lnTo>
                    <a:pt x="215" y="141"/>
                  </a:lnTo>
                  <a:lnTo>
                    <a:pt x="197" y="129"/>
                  </a:lnTo>
                  <a:lnTo>
                    <a:pt x="178" y="117"/>
                  </a:lnTo>
                  <a:lnTo>
                    <a:pt x="162" y="107"/>
                  </a:lnTo>
                  <a:lnTo>
                    <a:pt x="148" y="100"/>
                  </a:lnTo>
                  <a:lnTo>
                    <a:pt x="140" y="96"/>
                  </a:lnTo>
                  <a:lnTo>
                    <a:pt x="133" y="93"/>
                  </a:lnTo>
                  <a:lnTo>
                    <a:pt x="136" y="92"/>
                  </a:lnTo>
                  <a:lnTo>
                    <a:pt x="143" y="91"/>
                  </a:lnTo>
                  <a:lnTo>
                    <a:pt x="152" y="89"/>
                  </a:lnTo>
                  <a:lnTo>
                    <a:pt x="161" y="85"/>
                  </a:lnTo>
                  <a:lnTo>
                    <a:pt x="174" y="83"/>
                  </a:lnTo>
                  <a:lnTo>
                    <a:pt x="189" y="81"/>
                  </a:lnTo>
                  <a:lnTo>
                    <a:pt x="204" y="79"/>
                  </a:lnTo>
                  <a:lnTo>
                    <a:pt x="220" y="79"/>
                  </a:lnTo>
                  <a:lnTo>
                    <a:pt x="235" y="81"/>
                  </a:lnTo>
                  <a:lnTo>
                    <a:pt x="246" y="82"/>
                  </a:lnTo>
                  <a:lnTo>
                    <a:pt x="255" y="85"/>
                  </a:lnTo>
                  <a:lnTo>
                    <a:pt x="263" y="89"/>
                  </a:lnTo>
                  <a:lnTo>
                    <a:pt x="263" y="86"/>
                  </a:lnTo>
                  <a:lnTo>
                    <a:pt x="259" y="82"/>
                  </a:lnTo>
                  <a:lnTo>
                    <a:pt x="251" y="76"/>
                  </a:lnTo>
                  <a:lnTo>
                    <a:pt x="244" y="75"/>
                  </a:lnTo>
                  <a:lnTo>
                    <a:pt x="230" y="74"/>
                  </a:lnTo>
                  <a:lnTo>
                    <a:pt x="213" y="74"/>
                  </a:lnTo>
                  <a:lnTo>
                    <a:pt x="194" y="74"/>
                  </a:lnTo>
                  <a:lnTo>
                    <a:pt x="175" y="75"/>
                  </a:lnTo>
                  <a:lnTo>
                    <a:pt x="158" y="75"/>
                  </a:lnTo>
                  <a:lnTo>
                    <a:pt x="145" y="76"/>
                  </a:lnTo>
                  <a:lnTo>
                    <a:pt x="137" y="76"/>
                  </a:lnTo>
                  <a:lnTo>
                    <a:pt x="132" y="76"/>
                  </a:lnTo>
                  <a:lnTo>
                    <a:pt x="125" y="73"/>
                  </a:lnTo>
                  <a:lnTo>
                    <a:pt x="118" y="68"/>
                  </a:lnTo>
                  <a:lnTo>
                    <a:pt x="111" y="62"/>
                  </a:lnTo>
                  <a:lnTo>
                    <a:pt x="103" y="56"/>
                  </a:lnTo>
                  <a:lnTo>
                    <a:pt x="97" y="52"/>
                  </a:lnTo>
                  <a:lnTo>
                    <a:pt x="92" y="47"/>
                  </a:lnTo>
                  <a:lnTo>
                    <a:pt x="88" y="45"/>
                  </a:lnTo>
                  <a:lnTo>
                    <a:pt x="97" y="40"/>
                  </a:lnTo>
                  <a:lnTo>
                    <a:pt x="106" y="35"/>
                  </a:lnTo>
                  <a:lnTo>
                    <a:pt x="116" y="29"/>
                  </a:lnTo>
                  <a:lnTo>
                    <a:pt x="128" y="22"/>
                  </a:lnTo>
                  <a:lnTo>
                    <a:pt x="138" y="16"/>
                  </a:lnTo>
                  <a:lnTo>
                    <a:pt x="148" y="10"/>
                  </a:lnTo>
                  <a:lnTo>
                    <a:pt x="156" y="7"/>
                  </a:lnTo>
                  <a:lnTo>
                    <a:pt x="163" y="6"/>
                  </a:lnTo>
                  <a:lnTo>
                    <a:pt x="170" y="3"/>
                  </a:lnTo>
                  <a:lnTo>
                    <a:pt x="169" y="1"/>
                  </a:lnTo>
                  <a:lnTo>
                    <a:pt x="161" y="0"/>
                  </a:lnTo>
                  <a:lnTo>
                    <a:pt x="151" y="2"/>
                  </a:lnTo>
                  <a:lnTo>
                    <a:pt x="144" y="6"/>
                  </a:lnTo>
                  <a:lnTo>
                    <a:pt x="133" y="9"/>
                  </a:lnTo>
                  <a:lnTo>
                    <a:pt x="122" y="14"/>
                  </a:lnTo>
                  <a:lnTo>
                    <a:pt x="110" y="20"/>
                  </a:lnTo>
                  <a:lnTo>
                    <a:pt x="100" y="25"/>
                  </a:lnTo>
                  <a:lnTo>
                    <a:pt x="90" y="30"/>
                  </a:lnTo>
                  <a:lnTo>
                    <a:pt x="82" y="33"/>
                  </a:lnTo>
                  <a:lnTo>
                    <a:pt x="77" y="37"/>
                  </a:lnTo>
                  <a:lnTo>
                    <a:pt x="71" y="39"/>
                  </a:lnTo>
                  <a:lnTo>
                    <a:pt x="64" y="39"/>
                  </a:lnTo>
                  <a:lnTo>
                    <a:pt x="57" y="38"/>
                  </a:lnTo>
                  <a:lnTo>
                    <a:pt x="48" y="33"/>
                  </a:lnTo>
                  <a:lnTo>
                    <a:pt x="42" y="30"/>
                  </a:lnTo>
                  <a:lnTo>
                    <a:pt x="37" y="28"/>
                  </a:lnTo>
                  <a:lnTo>
                    <a:pt x="29" y="24"/>
                  </a:lnTo>
                  <a:lnTo>
                    <a:pt x="22" y="21"/>
                  </a:lnTo>
                  <a:lnTo>
                    <a:pt x="15" y="18"/>
                  </a:lnTo>
                  <a:lnTo>
                    <a:pt x="8" y="17"/>
                  </a:lnTo>
                  <a:lnTo>
                    <a:pt x="3" y="16"/>
                  </a:lnTo>
                  <a:lnTo>
                    <a:pt x="0" y="16"/>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48" name="Freeform 322">
              <a:extLst>
                <a:ext uri="{FF2B5EF4-FFF2-40B4-BE49-F238E27FC236}">
                  <a16:creationId xmlns:a16="http://schemas.microsoft.com/office/drawing/2014/main" xmlns="" id="{F6A457F2-FC1B-4CD2-AB97-D2E464378EFE}"/>
                </a:ext>
              </a:extLst>
            </p:cNvPr>
            <p:cNvSpPr>
              <a:spLocks/>
            </p:cNvSpPr>
            <p:nvPr/>
          </p:nvSpPr>
          <p:spPr bwMode="auto">
            <a:xfrm>
              <a:off x="2115" y="995"/>
              <a:ext cx="334" cy="331"/>
            </a:xfrm>
            <a:custGeom>
              <a:avLst/>
              <a:gdLst>
                <a:gd name="T0" fmla="*/ 9 w 667"/>
                <a:gd name="T1" fmla="*/ 4 h 663"/>
                <a:gd name="T2" fmla="*/ 6 w 667"/>
                <a:gd name="T3" fmla="*/ 3 h 663"/>
                <a:gd name="T4" fmla="*/ 3 w 667"/>
                <a:gd name="T5" fmla="*/ 2 h 663"/>
                <a:gd name="T6" fmla="*/ 2 w 667"/>
                <a:gd name="T7" fmla="*/ 2 h 663"/>
                <a:gd name="T8" fmla="*/ 3 w 667"/>
                <a:gd name="T9" fmla="*/ 4 h 663"/>
                <a:gd name="T10" fmla="*/ 4 w 667"/>
                <a:gd name="T11" fmla="*/ 7 h 663"/>
                <a:gd name="T12" fmla="*/ 6 w 667"/>
                <a:gd name="T13" fmla="*/ 8 h 663"/>
                <a:gd name="T14" fmla="*/ 8 w 667"/>
                <a:gd name="T15" fmla="*/ 9 h 663"/>
                <a:gd name="T16" fmla="*/ 7 w 667"/>
                <a:gd name="T17" fmla="*/ 10 h 663"/>
                <a:gd name="T18" fmla="*/ 6 w 667"/>
                <a:gd name="T19" fmla="*/ 9 h 663"/>
                <a:gd name="T20" fmla="*/ 4 w 667"/>
                <a:gd name="T21" fmla="*/ 10 h 663"/>
                <a:gd name="T22" fmla="*/ 2 w 667"/>
                <a:gd name="T23" fmla="*/ 12 h 663"/>
                <a:gd name="T24" fmla="*/ 1 w 667"/>
                <a:gd name="T25" fmla="*/ 13 h 663"/>
                <a:gd name="T26" fmla="*/ 1 w 667"/>
                <a:gd name="T27" fmla="*/ 14 h 663"/>
                <a:gd name="T28" fmla="*/ 2 w 667"/>
                <a:gd name="T29" fmla="*/ 15 h 663"/>
                <a:gd name="T30" fmla="*/ 5 w 667"/>
                <a:gd name="T31" fmla="*/ 15 h 663"/>
                <a:gd name="T32" fmla="*/ 8 w 667"/>
                <a:gd name="T33" fmla="*/ 13 h 663"/>
                <a:gd name="T34" fmla="*/ 8 w 667"/>
                <a:gd name="T35" fmla="*/ 12 h 663"/>
                <a:gd name="T36" fmla="*/ 9 w 667"/>
                <a:gd name="T37" fmla="*/ 10 h 663"/>
                <a:gd name="T38" fmla="*/ 10 w 667"/>
                <a:gd name="T39" fmla="*/ 11 h 663"/>
                <a:gd name="T40" fmla="*/ 9 w 667"/>
                <a:gd name="T41" fmla="*/ 13 h 663"/>
                <a:gd name="T42" fmla="*/ 8 w 667"/>
                <a:gd name="T43" fmla="*/ 13 h 663"/>
                <a:gd name="T44" fmla="*/ 7 w 667"/>
                <a:gd name="T45" fmla="*/ 14 h 663"/>
                <a:gd name="T46" fmla="*/ 6 w 667"/>
                <a:gd name="T47" fmla="*/ 17 h 663"/>
                <a:gd name="T48" fmla="*/ 7 w 667"/>
                <a:gd name="T49" fmla="*/ 18 h 663"/>
                <a:gd name="T50" fmla="*/ 6 w 667"/>
                <a:gd name="T51" fmla="*/ 20 h 663"/>
                <a:gd name="T52" fmla="*/ 8 w 667"/>
                <a:gd name="T53" fmla="*/ 20 h 663"/>
                <a:gd name="T54" fmla="*/ 11 w 667"/>
                <a:gd name="T55" fmla="*/ 18 h 663"/>
                <a:gd name="T56" fmla="*/ 12 w 667"/>
                <a:gd name="T57" fmla="*/ 16 h 663"/>
                <a:gd name="T58" fmla="*/ 11 w 667"/>
                <a:gd name="T59" fmla="*/ 13 h 663"/>
                <a:gd name="T60" fmla="*/ 11 w 667"/>
                <a:gd name="T61" fmla="*/ 11 h 663"/>
                <a:gd name="T62" fmla="*/ 12 w 667"/>
                <a:gd name="T63" fmla="*/ 13 h 663"/>
                <a:gd name="T64" fmla="*/ 13 w 667"/>
                <a:gd name="T65" fmla="*/ 15 h 663"/>
                <a:gd name="T66" fmla="*/ 15 w 667"/>
                <a:gd name="T67" fmla="*/ 17 h 663"/>
                <a:gd name="T68" fmla="*/ 18 w 667"/>
                <a:gd name="T69" fmla="*/ 18 h 663"/>
                <a:gd name="T70" fmla="*/ 19 w 667"/>
                <a:gd name="T71" fmla="*/ 16 h 663"/>
                <a:gd name="T72" fmla="*/ 16 w 667"/>
                <a:gd name="T73" fmla="*/ 12 h 663"/>
                <a:gd name="T74" fmla="*/ 14 w 667"/>
                <a:gd name="T75" fmla="*/ 12 h 663"/>
                <a:gd name="T76" fmla="*/ 14 w 667"/>
                <a:gd name="T77" fmla="*/ 11 h 663"/>
                <a:gd name="T78" fmla="*/ 16 w 667"/>
                <a:gd name="T79" fmla="*/ 12 h 663"/>
                <a:gd name="T80" fmla="*/ 19 w 667"/>
                <a:gd name="T81" fmla="*/ 12 h 663"/>
                <a:gd name="T82" fmla="*/ 21 w 667"/>
                <a:gd name="T83" fmla="*/ 11 h 663"/>
                <a:gd name="T84" fmla="*/ 21 w 667"/>
                <a:gd name="T85" fmla="*/ 11 h 663"/>
                <a:gd name="T86" fmla="*/ 19 w 667"/>
                <a:gd name="T87" fmla="*/ 9 h 663"/>
                <a:gd name="T88" fmla="*/ 17 w 667"/>
                <a:gd name="T89" fmla="*/ 7 h 663"/>
                <a:gd name="T90" fmla="*/ 14 w 667"/>
                <a:gd name="T91" fmla="*/ 8 h 663"/>
                <a:gd name="T92" fmla="*/ 13 w 667"/>
                <a:gd name="T93" fmla="*/ 8 h 663"/>
                <a:gd name="T94" fmla="*/ 13 w 667"/>
                <a:gd name="T95" fmla="*/ 8 h 663"/>
                <a:gd name="T96" fmla="*/ 14 w 667"/>
                <a:gd name="T97" fmla="*/ 7 h 663"/>
                <a:gd name="T98" fmla="*/ 15 w 667"/>
                <a:gd name="T99" fmla="*/ 7 h 663"/>
                <a:gd name="T100" fmla="*/ 16 w 667"/>
                <a:gd name="T101" fmla="*/ 3 h 663"/>
                <a:gd name="T102" fmla="*/ 15 w 667"/>
                <a:gd name="T103" fmla="*/ 0 h 663"/>
                <a:gd name="T104" fmla="*/ 14 w 667"/>
                <a:gd name="T105" fmla="*/ 1 h 663"/>
                <a:gd name="T106" fmla="*/ 12 w 667"/>
                <a:gd name="T107" fmla="*/ 2 h 663"/>
                <a:gd name="T108" fmla="*/ 10 w 667"/>
                <a:gd name="T109" fmla="*/ 5 h 663"/>
                <a:gd name="T110" fmla="*/ 10 w 667"/>
                <a:gd name="T111" fmla="*/ 7 h 6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67" h="663">
                  <a:moveTo>
                    <a:pt x="291" y="242"/>
                  </a:moveTo>
                  <a:lnTo>
                    <a:pt x="289" y="220"/>
                  </a:lnTo>
                  <a:lnTo>
                    <a:pt x="284" y="197"/>
                  </a:lnTo>
                  <a:lnTo>
                    <a:pt x="275" y="175"/>
                  </a:lnTo>
                  <a:lnTo>
                    <a:pt x="265" y="155"/>
                  </a:lnTo>
                  <a:lnTo>
                    <a:pt x="251" y="136"/>
                  </a:lnTo>
                  <a:lnTo>
                    <a:pt x="236" y="121"/>
                  </a:lnTo>
                  <a:lnTo>
                    <a:pt x="220" y="111"/>
                  </a:lnTo>
                  <a:lnTo>
                    <a:pt x="202" y="104"/>
                  </a:lnTo>
                  <a:lnTo>
                    <a:pt x="184" y="99"/>
                  </a:lnTo>
                  <a:lnTo>
                    <a:pt x="162" y="96"/>
                  </a:lnTo>
                  <a:lnTo>
                    <a:pt x="139" y="91"/>
                  </a:lnTo>
                  <a:lnTo>
                    <a:pt x="116" y="86"/>
                  </a:lnTo>
                  <a:lnTo>
                    <a:pt x="95" y="81"/>
                  </a:lnTo>
                  <a:lnTo>
                    <a:pt x="77" y="76"/>
                  </a:lnTo>
                  <a:lnTo>
                    <a:pt x="62" y="72"/>
                  </a:lnTo>
                  <a:lnTo>
                    <a:pt x="53" y="67"/>
                  </a:lnTo>
                  <a:lnTo>
                    <a:pt x="43" y="60"/>
                  </a:lnTo>
                  <a:lnTo>
                    <a:pt x="39" y="60"/>
                  </a:lnTo>
                  <a:lnTo>
                    <a:pt x="39" y="64"/>
                  </a:lnTo>
                  <a:lnTo>
                    <a:pt x="45" y="72"/>
                  </a:lnTo>
                  <a:lnTo>
                    <a:pt x="52" y="86"/>
                  </a:lnTo>
                  <a:lnTo>
                    <a:pt x="57" y="105"/>
                  </a:lnTo>
                  <a:lnTo>
                    <a:pt x="62" y="129"/>
                  </a:lnTo>
                  <a:lnTo>
                    <a:pt x="65" y="154"/>
                  </a:lnTo>
                  <a:lnTo>
                    <a:pt x="69" y="167"/>
                  </a:lnTo>
                  <a:lnTo>
                    <a:pt x="75" y="182"/>
                  </a:lnTo>
                  <a:lnTo>
                    <a:pt x="84" y="198"/>
                  </a:lnTo>
                  <a:lnTo>
                    <a:pt x="94" y="216"/>
                  </a:lnTo>
                  <a:lnTo>
                    <a:pt x="107" y="232"/>
                  </a:lnTo>
                  <a:lnTo>
                    <a:pt x="121" y="247"/>
                  </a:lnTo>
                  <a:lnTo>
                    <a:pt x="137" y="260"/>
                  </a:lnTo>
                  <a:lnTo>
                    <a:pt x="154" y="269"/>
                  </a:lnTo>
                  <a:lnTo>
                    <a:pt x="171" y="276"/>
                  </a:lnTo>
                  <a:lnTo>
                    <a:pt x="187" y="280"/>
                  </a:lnTo>
                  <a:lnTo>
                    <a:pt x="202" y="286"/>
                  </a:lnTo>
                  <a:lnTo>
                    <a:pt x="215" y="291"/>
                  </a:lnTo>
                  <a:lnTo>
                    <a:pt x="228" y="298"/>
                  </a:lnTo>
                  <a:lnTo>
                    <a:pt x="238" y="306"/>
                  </a:lnTo>
                  <a:lnTo>
                    <a:pt x="248" y="316"/>
                  </a:lnTo>
                  <a:lnTo>
                    <a:pt x="258" y="330"/>
                  </a:lnTo>
                  <a:lnTo>
                    <a:pt x="248" y="332"/>
                  </a:lnTo>
                  <a:lnTo>
                    <a:pt x="239" y="332"/>
                  </a:lnTo>
                  <a:lnTo>
                    <a:pt x="230" y="331"/>
                  </a:lnTo>
                  <a:lnTo>
                    <a:pt x="222" y="329"/>
                  </a:lnTo>
                  <a:lnTo>
                    <a:pt x="213" y="326"/>
                  </a:lnTo>
                  <a:lnTo>
                    <a:pt x="203" y="323"/>
                  </a:lnTo>
                  <a:lnTo>
                    <a:pt x="194" y="321"/>
                  </a:lnTo>
                  <a:lnTo>
                    <a:pt x="184" y="318"/>
                  </a:lnTo>
                  <a:lnTo>
                    <a:pt x="170" y="318"/>
                  </a:lnTo>
                  <a:lnTo>
                    <a:pt x="155" y="319"/>
                  </a:lnTo>
                  <a:lnTo>
                    <a:pt x="141" y="324"/>
                  </a:lnTo>
                  <a:lnTo>
                    <a:pt x="128" y="331"/>
                  </a:lnTo>
                  <a:lnTo>
                    <a:pt x="115" y="339"/>
                  </a:lnTo>
                  <a:lnTo>
                    <a:pt x="102" y="349"/>
                  </a:lnTo>
                  <a:lnTo>
                    <a:pt x="92" y="361"/>
                  </a:lnTo>
                  <a:lnTo>
                    <a:pt x="84" y="374"/>
                  </a:lnTo>
                  <a:lnTo>
                    <a:pt x="76" y="386"/>
                  </a:lnTo>
                  <a:lnTo>
                    <a:pt x="66" y="398"/>
                  </a:lnTo>
                  <a:lnTo>
                    <a:pt x="56" y="408"/>
                  </a:lnTo>
                  <a:lnTo>
                    <a:pt x="46" y="417"/>
                  </a:lnTo>
                  <a:lnTo>
                    <a:pt x="35" y="425"/>
                  </a:lnTo>
                  <a:lnTo>
                    <a:pt x="26" y="432"/>
                  </a:lnTo>
                  <a:lnTo>
                    <a:pt x="17" y="437"/>
                  </a:lnTo>
                  <a:lnTo>
                    <a:pt x="10" y="442"/>
                  </a:lnTo>
                  <a:lnTo>
                    <a:pt x="2" y="446"/>
                  </a:lnTo>
                  <a:lnTo>
                    <a:pt x="0" y="450"/>
                  </a:lnTo>
                  <a:lnTo>
                    <a:pt x="3" y="454"/>
                  </a:lnTo>
                  <a:lnTo>
                    <a:pt x="14" y="461"/>
                  </a:lnTo>
                  <a:lnTo>
                    <a:pt x="17" y="463"/>
                  </a:lnTo>
                  <a:lnTo>
                    <a:pt x="22" y="466"/>
                  </a:lnTo>
                  <a:lnTo>
                    <a:pt x="28" y="469"/>
                  </a:lnTo>
                  <a:lnTo>
                    <a:pt x="37" y="473"/>
                  </a:lnTo>
                  <a:lnTo>
                    <a:pt x="46" y="476"/>
                  </a:lnTo>
                  <a:lnTo>
                    <a:pt x="56" y="480"/>
                  </a:lnTo>
                  <a:lnTo>
                    <a:pt x="66" y="483"/>
                  </a:lnTo>
                  <a:lnTo>
                    <a:pt x="79" y="487"/>
                  </a:lnTo>
                  <a:lnTo>
                    <a:pt x="98" y="490"/>
                  </a:lnTo>
                  <a:lnTo>
                    <a:pt x="117" y="492"/>
                  </a:lnTo>
                  <a:lnTo>
                    <a:pt x="138" y="491"/>
                  </a:lnTo>
                  <a:lnTo>
                    <a:pt x="159" y="488"/>
                  </a:lnTo>
                  <a:lnTo>
                    <a:pt x="178" y="481"/>
                  </a:lnTo>
                  <a:lnTo>
                    <a:pt x="197" y="470"/>
                  </a:lnTo>
                  <a:lnTo>
                    <a:pt x="214" y="455"/>
                  </a:lnTo>
                  <a:lnTo>
                    <a:pt x="230" y="435"/>
                  </a:lnTo>
                  <a:lnTo>
                    <a:pt x="235" y="427"/>
                  </a:lnTo>
                  <a:lnTo>
                    <a:pt x="238" y="419"/>
                  </a:lnTo>
                  <a:lnTo>
                    <a:pt x="243" y="409"/>
                  </a:lnTo>
                  <a:lnTo>
                    <a:pt x="246" y="400"/>
                  </a:lnTo>
                  <a:lnTo>
                    <a:pt x="251" y="389"/>
                  </a:lnTo>
                  <a:lnTo>
                    <a:pt x="255" y="377"/>
                  </a:lnTo>
                  <a:lnTo>
                    <a:pt x="261" y="368"/>
                  </a:lnTo>
                  <a:lnTo>
                    <a:pt x="267" y="360"/>
                  </a:lnTo>
                  <a:lnTo>
                    <a:pt x="273" y="354"/>
                  </a:lnTo>
                  <a:lnTo>
                    <a:pt x="279" y="348"/>
                  </a:lnTo>
                  <a:lnTo>
                    <a:pt x="286" y="345"/>
                  </a:lnTo>
                  <a:lnTo>
                    <a:pt x="294" y="344"/>
                  </a:lnTo>
                  <a:lnTo>
                    <a:pt x="294" y="353"/>
                  </a:lnTo>
                  <a:lnTo>
                    <a:pt x="294" y="361"/>
                  </a:lnTo>
                  <a:lnTo>
                    <a:pt x="297" y="368"/>
                  </a:lnTo>
                  <a:lnTo>
                    <a:pt x="300" y="372"/>
                  </a:lnTo>
                  <a:lnTo>
                    <a:pt x="299" y="390"/>
                  </a:lnTo>
                  <a:lnTo>
                    <a:pt x="294" y="404"/>
                  </a:lnTo>
                  <a:lnTo>
                    <a:pt x="284" y="415"/>
                  </a:lnTo>
                  <a:lnTo>
                    <a:pt x="268" y="423"/>
                  </a:lnTo>
                  <a:lnTo>
                    <a:pt x="263" y="425"/>
                  </a:lnTo>
                  <a:lnTo>
                    <a:pt x="258" y="428"/>
                  </a:lnTo>
                  <a:lnTo>
                    <a:pt x="253" y="430"/>
                  </a:lnTo>
                  <a:lnTo>
                    <a:pt x="248" y="434"/>
                  </a:lnTo>
                  <a:lnTo>
                    <a:pt x="244" y="437"/>
                  </a:lnTo>
                  <a:lnTo>
                    <a:pt x="239" y="440"/>
                  </a:lnTo>
                  <a:lnTo>
                    <a:pt x="235" y="444"/>
                  </a:lnTo>
                  <a:lnTo>
                    <a:pt x="231" y="447"/>
                  </a:lnTo>
                  <a:lnTo>
                    <a:pt x="221" y="459"/>
                  </a:lnTo>
                  <a:lnTo>
                    <a:pt x="212" y="472"/>
                  </a:lnTo>
                  <a:lnTo>
                    <a:pt x="203" y="485"/>
                  </a:lnTo>
                  <a:lnTo>
                    <a:pt x="197" y="499"/>
                  </a:lnTo>
                  <a:lnTo>
                    <a:pt x="192" y="514"/>
                  </a:lnTo>
                  <a:lnTo>
                    <a:pt x="189" y="529"/>
                  </a:lnTo>
                  <a:lnTo>
                    <a:pt x="189" y="545"/>
                  </a:lnTo>
                  <a:lnTo>
                    <a:pt x="190" y="560"/>
                  </a:lnTo>
                  <a:lnTo>
                    <a:pt x="191" y="571"/>
                  </a:lnTo>
                  <a:lnTo>
                    <a:pt x="193" y="580"/>
                  </a:lnTo>
                  <a:lnTo>
                    <a:pt x="194" y="589"/>
                  </a:lnTo>
                  <a:lnTo>
                    <a:pt x="194" y="597"/>
                  </a:lnTo>
                  <a:lnTo>
                    <a:pt x="195" y="617"/>
                  </a:lnTo>
                  <a:lnTo>
                    <a:pt x="194" y="632"/>
                  </a:lnTo>
                  <a:lnTo>
                    <a:pt x="191" y="643"/>
                  </a:lnTo>
                  <a:lnTo>
                    <a:pt x="186" y="652"/>
                  </a:lnTo>
                  <a:lnTo>
                    <a:pt x="183" y="661"/>
                  </a:lnTo>
                  <a:lnTo>
                    <a:pt x="185" y="663"/>
                  </a:lnTo>
                  <a:lnTo>
                    <a:pt x="192" y="663"/>
                  </a:lnTo>
                  <a:lnTo>
                    <a:pt x="202" y="662"/>
                  </a:lnTo>
                  <a:lnTo>
                    <a:pt x="225" y="659"/>
                  </a:lnTo>
                  <a:lnTo>
                    <a:pt x="247" y="654"/>
                  </a:lnTo>
                  <a:lnTo>
                    <a:pt x="267" y="647"/>
                  </a:lnTo>
                  <a:lnTo>
                    <a:pt x="285" y="637"/>
                  </a:lnTo>
                  <a:lnTo>
                    <a:pt x="301" y="626"/>
                  </a:lnTo>
                  <a:lnTo>
                    <a:pt x="316" y="612"/>
                  </a:lnTo>
                  <a:lnTo>
                    <a:pt x="329" y="598"/>
                  </a:lnTo>
                  <a:lnTo>
                    <a:pt x="339" y="582"/>
                  </a:lnTo>
                  <a:lnTo>
                    <a:pt x="349" y="566"/>
                  </a:lnTo>
                  <a:lnTo>
                    <a:pt x="355" y="548"/>
                  </a:lnTo>
                  <a:lnTo>
                    <a:pt x="360" y="530"/>
                  </a:lnTo>
                  <a:lnTo>
                    <a:pt x="362" y="512"/>
                  </a:lnTo>
                  <a:lnTo>
                    <a:pt x="362" y="492"/>
                  </a:lnTo>
                  <a:lnTo>
                    <a:pt x="360" y="474"/>
                  </a:lnTo>
                  <a:lnTo>
                    <a:pt x="357" y="455"/>
                  </a:lnTo>
                  <a:lnTo>
                    <a:pt x="350" y="438"/>
                  </a:lnTo>
                  <a:lnTo>
                    <a:pt x="342" y="421"/>
                  </a:lnTo>
                  <a:lnTo>
                    <a:pt x="335" y="408"/>
                  </a:lnTo>
                  <a:lnTo>
                    <a:pt x="329" y="398"/>
                  </a:lnTo>
                  <a:lnTo>
                    <a:pt x="327" y="389"/>
                  </a:lnTo>
                  <a:lnTo>
                    <a:pt x="334" y="386"/>
                  </a:lnTo>
                  <a:lnTo>
                    <a:pt x="341" y="383"/>
                  </a:lnTo>
                  <a:lnTo>
                    <a:pt x="346" y="381"/>
                  </a:lnTo>
                  <a:lnTo>
                    <a:pt x="350" y="377"/>
                  </a:lnTo>
                  <a:lnTo>
                    <a:pt x="360" y="389"/>
                  </a:lnTo>
                  <a:lnTo>
                    <a:pt x="367" y="406"/>
                  </a:lnTo>
                  <a:lnTo>
                    <a:pt x="370" y="427"/>
                  </a:lnTo>
                  <a:lnTo>
                    <a:pt x="374" y="447"/>
                  </a:lnTo>
                  <a:lnTo>
                    <a:pt x="376" y="462"/>
                  </a:lnTo>
                  <a:lnTo>
                    <a:pt x="379" y="476"/>
                  </a:lnTo>
                  <a:lnTo>
                    <a:pt x="383" y="491"/>
                  </a:lnTo>
                  <a:lnTo>
                    <a:pt x="389" y="505"/>
                  </a:lnTo>
                  <a:lnTo>
                    <a:pt x="398" y="518"/>
                  </a:lnTo>
                  <a:lnTo>
                    <a:pt x="410" y="530"/>
                  </a:lnTo>
                  <a:lnTo>
                    <a:pt x="425" y="541"/>
                  </a:lnTo>
                  <a:lnTo>
                    <a:pt x="444" y="550"/>
                  </a:lnTo>
                  <a:lnTo>
                    <a:pt x="465" y="558"/>
                  </a:lnTo>
                  <a:lnTo>
                    <a:pt x="484" y="565"/>
                  </a:lnTo>
                  <a:lnTo>
                    <a:pt x="503" y="573"/>
                  </a:lnTo>
                  <a:lnTo>
                    <a:pt x="520" y="580"/>
                  </a:lnTo>
                  <a:lnTo>
                    <a:pt x="535" y="589"/>
                  </a:lnTo>
                  <a:lnTo>
                    <a:pt x="549" y="599"/>
                  </a:lnTo>
                  <a:lnTo>
                    <a:pt x="559" y="611"/>
                  </a:lnTo>
                  <a:lnTo>
                    <a:pt x="568" y="625"/>
                  </a:lnTo>
                  <a:lnTo>
                    <a:pt x="573" y="604"/>
                  </a:lnTo>
                  <a:lnTo>
                    <a:pt x="577" y="575"/>
                  </a:lnTo>
                  <a:lnTo>
                    <a:pt x="578" y="543"/>
                  </a:lnTo>
                  <a:lnTo>
                    <a:pt x="575" y="508"/>
                  </a:lnTo>
                  <a:lnTo>
                    <a:pt x="567" y="476"/>
                  </a:lnTo>
                  <a:lnTo>
                    <a:pt x="552" y="446"/>
                  </a:lnTo>
                  <a:lnTo>
                    <a:pt x="530" y="423"/>
                  </a:lnTo>
                  <a:lnTo>
                    <a:pt x="498" y="409"/>
                  </a:lnTo>
                  <a:lnTo>
                    <a:pt x="487" y="407"/>
                  </a:lnTo>
                  <a:lnTo>
                    <a:pt x="476" y="405"/>
                  </a:lnTo>
                  <a:lnTo>
                    <a:pt x="466" y="401"/>
                  </a:lnTo>
                  <a:lnTo>
                    <a:pt x="457" y="399"/>
                  </a:lnTo>
                  <a:lnTo>
                    <a:pt x="448" y="397"/>
                  </a:lnTo>
                  <a:lnTo>
                    <a:pt x="441" y="395"/>
                  </a:lnTo>
                  <a:lnTo>
                    <a:pt x="434" y="393"/>
                  </a:lnTo>
                  <a:lnTo>
                    <a:pt x="429" y="392"/>
                  </a:lnTo>
                  <a:lnTo>
                    <a:pt x="434" y="387"/>
                  </a:lnTo>
                  <a:lnTo>
                    <a:pt x="437" y="382"/>
                  </a:lnTo>
                  <a:lnTo>
                    <a:pt x="441" y="376"/>
                  </a:lnTo>
                  <a:lnTo>
                    <a:pt x="442" y="371"/>
                  </a:lnTo>
                  <a:lnTo>
                    <a:pt x="464" y="382"/>
                  </a:lnTo>
                  <a:lnTo>
                    <a:pt x="487" y="391"/>
                  </a:lnTo>
                  <a:lnTo>
                    <a:pt x="507" y="397"/>
                  </a:lnTo>
                  <a:lnTo>
                    <a:pt x="529" y="400"/>
                  </a:lnTo>
                  <a:lnTo>
                    <a:pt x="549" y="402"/>
                  </a:lnTo>
                  <a:lnTo>
                    <a:pt x="567" y="401"/>
                  </a:lnTo>
                  <a:lnTo>
                    <a:pt x="583" y="398"/>
                  </a:lnTo>
                  <a:lnTo>
                    <a:pt x="598" y="393"/>
                  </a:lnTo>
                  <a:lnTo>
                    <a:pt x="612" y="387"/>
                  </a:lnTo>
                  <a:lnTo>
                    <a:pt x="624" y="383"/>
                  </a:lnTo>
                  <a:lnTo>
                    <a:pt x="633" y="378"/>
                  </a:lnTo>
                  <a:lnTo>
                    <a:pt x="642" y="375"/>
                  </a:lnTo>
                  <a:lnTo>
                    <a:pt x="649" y="372"/>
                  </a:lnTo>
                  <a:lnTo>
                    <a:pt x="656" y="371"/>
                  </a:lnTo>
                  <a:lnTo>
                    <a:pt x="662" y="370"/>
                  </a:lnTo>
                  <a:lnTo>
                    <a:pt x="667" y="370"/>
                  </a:lnTo>
                  <a:lnTo>
                    <a:pt x="654" y="364"/>
                  </a:lnTo>
                  <a:lnTo>
                    <a:pt x="642" y="357"/>
                  </a:lnTo>
                  <a:lnTo>
                    <a:pt x="631" y="351"/>
                  </a:lnTo>
                  <a:lnTo>
                    <a:pt x="619" y="341"/>
                  </a:lnTo>
                  <a:lnTo>
                    <a:pt x="610" y="331"/>
                  </a:lnTo>
                  <a:lnTo>
                    <a:pt x="601" y="319"/>
                  </a:lnTo>
                  <a:lnTo>
                    <a:pt x="593" y="308"/>
                  </a:lnTo>
                  <a:lnTo>
                    <a:pt x="585" y="295"/>
                  </a:lnTo>
                  <a:lnTo>
                    <a:pt x="574" y="283"/>
                  </a:lnTo>
                  <a:lnTo>
                    <a:pt x="560" y="271"/>
                  </a:lnTo>
                  <a:lnTo>
                    <a:pt x="543" y="262"/>
                  </a:lnTo>
                  <a:lnTo>
                    <a:pt x="525" y="254"/>
                  </a:lnTo>
                  <a:lnTo>
                    <a:pt x="504" y="249"/>
                  </a:lnTo>
                  <a:lnTo>
                    <a:pt x="484" y="247"/>
                  </a:lnTo>
                  <a:lnTo>
                    <a:pt x="466" y="249"/>
                  </a:lnTo>
                  <a:lnTo>
                    <a:pt x="451" y="256"/>
                  </a:lnTo>
                  <a:lnTo>
                    <a:pt x="442" y="263"/>
                  </a:lnTo>
                  <a:lnTo>
                    <a:pt x="433" y="268"/>
                  </a:lnTo>
                  <a:lnTo>
                    <a:pt x="426" y="272"/>
                  </a:lnTo>
                  <a:lnTo>
                    <a:pt x="419" y="276"/>
                  </a:lnTo>
                  <a:lnTo>
                    <a:pt x="413" y="279"/>
                  </a:lnTo>
                  <a:lnTo>
                    <a:pt x="408" y="281"/>
                  </a:lnTo>
                  <a:lnTo>
                    <a:pt x="405" y="283"/>
                  </a:lnTo>
                  <a:lnTo>
                    <a:pt x="402" y="284"/>
                  </a:lnTo>
                  <a:lnTo>
                    <a:pt x="402" y="278"/>
                  </a:lnTo>
                  <a:lnTo>
                    <a:pt x="402" y="271"/>
                  </a:lnTo>
                  <a:lnTo>
                    <a:pt x="400" y="263"/>
                  </a:lnTo>
                  <a:lnTo>
                    <a:pt x="398" y="258"/>
                  </a:lnTo>
                  <a:lnTo>
                    <a:pt x="404" y="255"/>
                  </a:lnTo>
                  <a:lnTo>
                    <a:pt x="410" y="251"/>
                  </a:lnTo>
                  <a:lnTo>
                    <a:pt x="414" y="250"/>
                  </a:lnTo>
                  <a:lnTo>
                    <a:pt x="420" y="249"/>
                  </a:lnTo>
                  <a:lnTo>
                    <a:pt x="426" y="249"/>
                  </a:lnTo>
                  <a:lnTo>
                    <a:pt x="431" y="248"/>
                  </a:lnTo>
                  <a:lnTo>
                    <a:pt x="438" y="246"/>
                  </a:lnTo>
                  <a:lnTo>
                    <a:pt x="444" y="243"/>
                  </a:lnTo>
                  <a:lnTo>
                    <a:pt x="459" y="232"/>
                  </a:lnTo>
                  <a:lnTo>
                    <a:pt x="472" y="215"/>
                  </a:lnTo>
                  <a:lnTo>
                    <a:pt x="482" y="194"/>
                  </a:lnTo>
                  <a:lnTo>
                    <a:pt x="489" y="172"/>
                  </a:lnTo>
                  <a:lnTo>
                    <a:pt x="495" y="149"/>
                  </a:lnTo>
                  <a:lnTo>
                    <a:pt x="496" y="127"/>
                  </a:lnTo>
                  <a:lnTo>
                    <a:pt x="495" y="109"/>
                  </a:lnTo>
                  <a:lnTo>
                    <a:pt x="489" y="94"/>
                  </a:lnTo>
                  <a:lnTo>
                    <a:pt x="480" y="71"/>
                  </a:lnTo>
                  <a:lnTo>
                    <a:pt x="474" y="44"/>
                  </a:lnTo>
                  <a:lnTo>
                    <a:pt x="473" y="20"/>
                  </a:lnTo>
                  <a:lnTo>
                    <a:pt x="475" y="0"/>
                  </a:lnTo>
                  <a:lnTo>
                    <a:pt x="465" y="15"/>
                  </a:lnTo>
                  <a:lnTo>
                    <a:pt x="454" y="28"/>
                  </a:lnTo>
                  <a:lnTo>
                    <a:pt x="444" y="39"/>
                  </a:lnTo>
                  <a:lnTo>
                    <a:pt x="433" y="50"/>
                  </a:lnTo>
                  <a:lnTo>
                    <a:pt x="421" y="59"/>
                  </a:lnTo>
                  <a:lnTo>
                    <a:pt x="411" y="66"/>
                  </a:lnTo>
                  <a:lnTo>
                    <a:pt x="400" y="71"/>
                  </a:lnTo>
                  <a:lnTo>
                    <a:pt x="390" y="74"/>
                  </a:lnTo>
                  <a:lnTo>
                    <a:pt x="370" y="82"/>
                  </a:lnTo>
                  <a:lnTo>
                    <a:pt x="353" y="96"/>
                  </a:lnTo>
                  <a:lnTo>
                    <a:pt x="336" y="113"/>
                  </a:lnTo>
                  <a:lnTo>
                    <a:pt x="323" y="135"/>
                  </a:lnTo>
                  <a:lnTo>
                    <a:pt x="313" y="159"/>
                  </a:lnTo>
                  <a:lnTo>
                    <a:pt x="308" y="186"/>
                  </a:lnTo>
                  <a:lnTo>
                    <a:pt x="309" y="213"/>
                  </a:lnTo>
                  <a:lnTo>
                    <a:pt x="316" y="242"/>
                  </a:lnTo>
                  <a:lnTo>
                    <a:pt x="311" y="241"/>
                  </a:lnTo>
                  <a:lnTo>
                    <a:pt x="304" y="240"/>
                  </a:lnTo>
                  <a:lnTo>
                    <a:pt x="297" y="241"/>
                  </a:lnTo>
                  <a:lnTo>
                    <a:pt x="291" y="242"/>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49" name="Freeform 323">
              <a:extLst>
                <a:ext uri="{FF2B5EF4-FFF2-40B4-BE49-F238E27FC236}">
                  <a16:creationId xmlns:a16="http://schemas.microsoft.com/office/drawing/2014/main" xmlns="" id="{ED26FFAD-470B-4146-8170-49A0C2FDDFB4}"/>
                </a:ext>
              </a:extLst>
            </p:cNvPr>
            <p:cNvSpPr>
              <a:spLocks/>
            </p:cNvSpPr>
            <p:nvPr/>
          </p:nvSpPr>
          <p:spPr bwMode="auto">
            <a:xfrm>
              <a:off x="2208" y="973"/>
              <a:ext cx="102" cy="143"/>
            </a:xfrm>
            <a:custGeom>
              <a:avLst/>
              <a:gdLst>
                <a:gd name="T0" fmla="*/ 7 w 204"/>
                <a:gd name="T1" fmla="*/ 3 h 287"/>
                <a:gd name="T2" fmla="*/ 6 w 204"/>
                <a:gd name="T3" fmla="*/ 3 h 287"/>
                <a:gd name="T4" fmla="*/ 6 w 204"/>
                <a:gd name="T5" fmla="*/ 4 h 287"/>
                <a:gd name="T6" fmla="*/ 6 w 204"/>
                <a:gd name="T7" fmla="*/ 4 h 287"/>
                <a:gd name="T8" fmla="*/ 5 w 204"/>
                <a:gd name="T9" fmla="*/ 4 h 287"/>
                <a:gd name="T10" fmla="*/ 5 w 204"/>
                <a:gd name="T11" fmla="*/ 5 h 287"/>
                <a:gd name="T12" fmla="*/ 5 w 204"/>
                <a:gd name="T13" fmla="*/ 5 h 287"/>
                <a:gd name="T14" fmla="*/ 5 w 204"/>
                <a:gd name="T15" fmla="*/ 6 h 287"/>
                <a:gd name="T16" fmla="*/ 4 w 204"/>
                <a:gd name="T17" fmla="*/ 6 h 287"/>
                <a:gd name="T18" fmla="*/ 4 w 204"/>
                <a:gd name="T19" fmla="*/ 6 h 287"/>
                <a:gd name="T20" fmla="*/ 4 w 204"/>
                <a:gd name="T21" fmla="*/ 6 h 287"/>
                <a:gd name="T22" fmla="*/ 4 w 204"/>
                <a:gd name="T23" fmla="*/ 7 h 287"/>
                <a:gd name="T24" fmla="*/ 4 w 204"/>
                <a:gd name="T25" fmla="*/ 7 h 287"/>
                <a:gd name="T26" fmla="*/ 4 w 204"/>
                <a:gd name="T27" fmla="*/ 7 h 287"/>
                <a:gd name="T28" fmla="*/ 4 w 204"/>
                <a:gd name="T29" fmla="*/ 8 h 287"/>
                <a:gd name="T30" fmla="*/ 4 w 204"/>
                <a:gd name="T31" fmla="*/ 8 h 287"/>
                <a:gd name="T32" fmla="*/ 5 w 204"/>
                <a:gd name="T33" fmla="*/ 8 h 287"/>
                <a:gd name="T34" fmla="*/ 4 w 204"/>
                <a:gd name="T35" fmla="*/ 8 h 287"/>
                <a:gd name="T36" fmla="*/ 4 w 204"/>
                <a:gd name="T37" fmla="*/ 8 h 287"/>
                <a:gd name="T38" fmla="*/ 4 w 204"/>
                <a:gd name="T39" fmla="*/ 8 h 287"/>
                <a:gd name="T40" fmla="*/ 4 w 204"/>
                <a:gd name="T41" fmla="*/ 8 h 287"/>
                <a:gd name="T42" fmla="*/ 4 w 204"/>
                <a:gd name="T43" fmla="*/ 8 h 287"/>
                <a:gd name="T44" fmla="*/ 4 w 204"/>
                <a:gd name="T45" fmla="*/ 7 h 287"/>
                <a:gd name="T46" fmla="*/ 3 w 204"/>
                <a:gd name="T47" fmla="*/ 6 h 287"/>
                <a:gd name="T48" fmla="*/ 3 w 204"/>
                <a:gd name="T49" fmla="*/ 6 h 287"/>
                <a:gd name="T50" fmla="*/ 3 w 204"/>
                <a:gd name="T51" fmla="*/ 5 h 287"/>
                <a:gd name="T52" fmla="*/ 2 w 204"/>
                <a:gd name="T53" fmla="*/ 5 h 287"/>
                <a:gd name="T54" fmla="*/ 2 w 204"/>
                <a:gd name="T55" fmla="*/ 4 h 287"/>
                <a:gd name="T56" fmla="*/ 1 w 204"/>
                <a:gd name="T57" fmla="*/ 4 h 287"/>
                <a:gd name="T58" fmla="*/ 1 w 204"/>
                <a:gd name="T59" fmla="*/ 4 h 287"/>
                <a:gd name="T60" fmla="*/ 1 w 204"/>
                <a:gd name="T61" fmla="*/ 3 h 287"/>
                <a:gd name="T62" fmla="*/ 1 w 204"/>
                <a:gd name="T63" fmla="*/ 3 h 287"/>
                <a:gd name="T64" fmla="*/ 0 w 204"/>
                <a:gd name="T65" fmla="*/ 3 h 287"/>
                <a:gd name="T66" fmla="*/ 1 w 204"/>
                <a:gd name="T67" fmla="*/ 2 h 287"/>
                <a:gd name="T68" fmla="*/ 1 w 204"/>
                <a:gd name="T69" fmla="*/ 2 h 287"/>
                <a:gd name="T70" fmla="*/ 1 w 204"/>
                <a:gd name="T71" fmla="*/ 2 h 287"/>
                <a:gd name="T72" fmla="*/ 1 w 204"/>
                <a:gd name="T73" fmla="*/ 1 h 287"/>
                <a:gd name="T74" fmla="*/ 1 w 204"/>
                <a:gd name="T75" fmla="*/ 1 h 287"/>
                <a:gd name="T76" fmla="*/ 1 w 204"/>
                <a:gd name="T77" fmla="*/ 0 h 287"/>
                <a:gd name="T78" fmla="*/ 1 w 204"/>
                <a:gd name="T79" fmla="*/ 0 h 287"/>
                <a:gd name="T80" fmla="*/ 1 w 204"/>
                <a:gd name="T81" fmla="*/ 0 h 287"/>
                <a:gd name="T82" fmla="*/ 1 w 204"/>
                <a:gd name="T83" fmla="*/ 0 h 287"/>
                <a:gd name="T84" fmla="*/ 2 w 204"/>
                <a:gd name="T85" fmla="*/ 0 h 287"/>
                <a:gd name="T86" fmla="*/ 2 w 204"/>
                <a:gd name="T87" fmla="*/ 0 h 287"/>
                <a:gd name="T88" fmla="*/ 2 w 204"/>
                <a:gd name="T89" fmla="*/ 1 h 287"/>
                <a:gd name="T90" fmla="*/ 3 w 204"/>
                <a:gd name="T91" fmla="*/ 1 h 287"/>
                <a:gd name="T92" fmla="*/ 3 w 204"/>
                <a:gd name="T93" fmla="*/ 1 h 287"/>
                <a:gd name="T94" fmla="*/ 4 w 204"/>
                <a:gd name="T95" fmla="*/ 1 h 287"/>
                <a:gd name="T96" fmla="*/ 4 w 204"/>
                <a:gd name="T97" fmla="*/ 1 h 287"/>
                <a:gd name="T98" fmla="*/ 4 w 204"/>
                <a:gd name="T99" fmla="*/ 1 h 287"/>
                <a:gd name="T100" fmla="*/ 4 w 204"/>
                <a:gd name="T101" fmla="*/ 2 h 287"/>
                <a:gd name="T102" fmla="*/ 5 w 204"/>
                <a:gd name="T103" fmla="*/ 2 h 287"/>
                <a:gd name="T104" fmla="*/ 5 w 204"/>
                <a:gd name="T105" fmla="*/ 3 h 287"/>
                <a:gd name="T106" fmla="*/ 5 w 204"/>
                <a:gd name="T107" fmla="*/ 3 h 287"/>
                <a:gd name="T108" fmla="*/ 5 w 204"/>
                <a:gd name="T109" fmla="*/ 3 h 287"/>
                <a:gd name="T110" fmla="*/ 6 w 204"/>
                <a:gd name="T111" fmla="*/ 3 h 287"/>
                <a:gd name="T112" fmla="*/ 7 w 204"/>
                <a:gd name="T113" fmla="*/ 3 h 28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04" h="287">
                  <a:moveTo>
                    <a:pt x="204" y="119"/>
                  </a:moveTo>
                  <a:lnTo>
                    <a:pt x="191" y="124"/>
                  </a:lnTo>
                  <a:lnTo>
                    <a:pt x="179" y="132"/>
                  </a:lnTo>
                  <a:lnTo>
                    <a:pt x="167" y="141"/>
                  </a:lnTo>
                  <a:lnTo>
                    <a:pt x="156" y="151"/>
                  </a:lnTo>
                  <a:lnTo>
                    <a:pt x="146" y="164"/>
                  </a:lnTo>
                  <a:lnTo>
                    <a:pt x="137" y="179"/>
                  </a:lnTo>
                  <a:lnTo>
                    <a:pt x="130" y="194"/>
                  </a:lnTo>
                  <a:lnTo>
                    <a:pt x="126" y="211"/>
                  </a:lnTo>
                  <a:lnTo>
                    <a:pt x="125" y="217"/>
                  </a:lnTo>
                  <a:lnTo>
                    <a:pt x="123" y="222"/>
                  </a:lnTo>
                  <a:lnTo>
                    <a:pt x="122" y="227"/>
                  </a:lnTo>
                  <a:lnTo>
                    <a:pt x="122" y="233"/>
                  </a:lnTo>
                  <a:lnTo>
                    <a:pt x="122" y="246"/>
                  </a:lnTo>
                  <a:lnTo>
                    <a:pt x="123" y="260"/>
                  </a:lnTo>
                  <a:lnTo>
                    <a:pt x="126" y="273"/>
                  </a:lnTo>
                  <a:lnTo>
                    <a:pt x="130" y="287"/>
                  </a:lnTo>
                  <a:lnTo>
                    <a:pt x="125" y="286"/>
                  </a:lnTo>
                  <a:lnTo>
                    <a:pt x="118" y="285"/>
                  </a:lnTo>
                  <a:lnTo>
                    <a:pt x="111" y="286"/>
                  </a:lnTo>
                  <a:lnTo>
                    <a:pt x="105" y="287"/>
                  </a:lnTo>
                  <a:lnTo>
                    <a:pt x="103" y="265"/>
                  </a:lnTo>
                  <a:lnTo>
                    <a:pt x="98" y="242"/>
                  </a:lnTo>
                  <a:lnTo>
                    <a:pt x="89" y="220"/>
                  </a:lnTo>
                  <a:lnTo>
                    <a:pt x="79" y="200"/>
                  </a:lnTo>
                  <a:lnTo>
                    <a:pt x="65" y="181"/>
                  </a:lnTo>
                  <a:lnTo>
                    <a:pt x="50" y="166"/>
                  </a:lnTo>
                  <a:lnTo>
                    <a:pt x="34" y="156"/>
                  </a:lnTo>
                  <a:lnTo>
                    <a:pt x="16" y="149"/>
                  </a:lnTo>
                  <a:lnTo>
                    <a:pt x="19" y="135"/>
                  </a:lnTo>
                  <a:lnTo>
                    <a:pt x="17" y="121"/>
                  </a:lnTo>
                  <a:lnTo>
                    <a:pt x="12" y="110"/>
                  </a:lnTo>
                  <a:lnTo>
                    <a:pt x="0" y="103"/>
                  </a:lnTo>
                  <a:lnTo>
                    <a:pt x="6" y="95"/>
                  </a:lnTo>
                  <a:lnTo>
                    <a:pt x="13" y="83"/>
                  </a:lnTo>
                  <a:lnTo>
                    <a:pt x="19" y="69"/>
                  </a:lnTo>
                  <a:lnTo>
                    <a:pt x="23" y="54"/>
                  </a:lnTo>
                  <a:lnTo>
                    <a:pt x="27" y="40"/>
                  </a:lnTo>
                  <a:lnTo>
                    <a:pt x="27" y="26"/>
                  </a:lnTo>
                  <a:lnTo>
                    <a:pt x="24" y="12"/>
                  </a:lnTo>
                  <a:lnTo>
                    <a:pt x="19" y="0"/>
                  </a:lnTo>
                  <a:lnTo>
                    <a:pt x="28" y="8"/>
                  </a:lnTo>
                  <a:lnTo>
                    <a:pt x="38" y="18"/>
                  </a:lnTo>
                  <a:lnTo>
                    <a:pt x="49" y="27"/>
                  </a:lnTo>
                  <a:lnTo>
                    <a:pt x="61" y="34"/>
                  </a:lnTo>
                  <a:lnTo>
                    <a:pt x="74" y="41"/>
                  </a:lnTo>
                  <a:lnTo>
                    <a:pt x="90" y="45"/>
                  </a:lnTo>
                  <a:lnTo>
                    <a:pt x="106" y="46"/>
                  </a:lnTo>
                  <a:lnTo>
                    <a:pt x="126" y="45"/>
                  </a:lnTo>
                  <a:lnTo>
                    <a:pt x="126" y="59"/>
                  </a:lnTo>
                  <a:lnTo>
                    <a:pt x="127" y="74"/>
                  </a:lnTo>
                  <a:lnTo>
                    <a:pt x="130" y="89"/>
                  </a:lnTo>
                  <a:lnTo>
                    <a:pt x="136" y="103"/>
                  </a:lnTo>
                  <a:lnTo>
                    <a:pt x="146" y="114"/>
                  </a:lnTo>
                  <a:lnTo>
                    <a:pt x="160" y="121"/>
                  </a:lnTo>
                  <a:lnTo>
                    <a:pt x="180" y="124"/>
                  </a:lnTo>
                  <a:lnTo>
                    <a:pt x="204" y="119"/>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50" name="Freeform 324">
              <a:extLst>
                <a:ext uri="{FF2B5EF4-FFF2-40B4-BE49-F238E27FC236}">
                  <a16:creationId xmlns:a16="http://schemas.microsoft.com/office/drawing/2014/main" xmlns="" id="{B53AB537-FE25-44B3-9322-DA0DACAE354B}"/>
                </a:ext>
              </a:extLst>
            </p:cNvPr>
            <p:cNvSpPr>
              <a:spLocks/>
            </p:cNvSpPr>
            <p:nvPr/>
          </p:nvSpPr>
          <p:spPr bwMode="auto">
            <a:xfrm>
              <a:off x="2117" y="1212"/>
              <a:ext cx="114" cy="134"/>
            </a:xfrm>
            <a:custGeom>
              <a:avLst/>
              <a:gdLst>
                <a:gd name="T0" fmla="*/ 3 w 228"/>
                <a:gd name="T1" fmla="*/ 2 h 267"/>
                <a:gd name="T2" fmla="*/ 3 w 228"/>
                <a:gd name="T3" fmla="*/ 2 h 267"/>
                <a:gd name="T4" fmla="*/ 4 w 228"/>
                <a:gd name="T5" fmla="*/ 2 h 267"/>
                <a:gd name="T6" fmla="*/ 4 w 228"/>
                <a:gd name="T7" fmla="*/ 2 h 267"/>
                <a:gd name="T8" fmla="*/ 5 w 228"/>
                <a:gd name="T9" fmla="*/ 2 h 267"/>
                <a:gd name="T10" fmla="*/ 5 w 228"/>
                <a:gd name="T11" fmla="*/ 2 h 267"/>
                <a:gd name="T12" fmla="*/ 6 w 228"/>
                <a:gd name="T13" fmla="*/ 2 h 267"/>
                <a:gd name="T14" fmla="*/ 6 w 228"/>
                <a:gd name="T15" fmla="*/ 2 h 267"/>
                <a:gd name="T16" fmla="*/ 7 w 228"/>
                <a:gd name="T17" fmla="*/ 1 h 267"/>
                <a:gd name="T18" fmla="*/ 7 w 228"/>
                <a:gd name="T19" fmla="*/ 1 h 267"/>
                <a:gd name="T20" fmla="*/ 8 w 228"/>
                <a:gd name="T21" fmla="*/ 1 h 267"/>
                <a:gd name="T22" fmla="*/ 8 w 228"/>
                <a:gd name="T23" fmla="*/ 1 h 267"/>
                <a:gd name="T24" fmla="*/ 7 w 228"/>
                <a:gd name="T25" fmla="*/ 1 h 267"/>
                <a:gd name="T26" fmla="*/ 7 w 228"/>
                <a:gd name="T27" fmla="*/ 2 h 267"/>
                <a:gd name="T28" fmla="*/ 6 w 228"/>
                <a:gd name="T29" fmla="*/ 3 h 267"/>
                <a:gd name="T30" fmla="*/ 6 w 228"/>
                <a:gd name="T31" fmla="*/ 4 h 267"/>
                <a:gd name="T32" fmla="*/ 6 w 228"/>
                <a:gd name="T33" fmla="*/ 5 h 267"/>
                <a:gd name="T34" fmla="*/ 6 w 228"/>
                <a:gd name="T35" fmla="*/ 5 h 267"/>
                <a:gd name="T36" fmla="*/ 6 w 228"/>
                <a:gd name="T37" fmla="*/ 6 h 267"/>
                <a:gd name="T38" fmla="*/ 6 w 228"/>
                <a:gd name="T39" fmla="*/ 6 h 267"/>
                <a:gd name="T40" fmla="*/ 5 w 228"/>
                <a:gd name="T41" fmla="*/ 6 h 267"/>
                <a:gd name="T42" fmla="*/ 5 w 228"/>
                <a:gd name="T43" fmla="*/ 8 h 267"/>
                <a:gd name="T44" fmla="*/ 5 w 228"/>
                <a:gd name="T45" fmla="*/ 8 h 267"/>
                <a:gd name="T46" fmla="*/ 4 w 228"/>
                <a:gd name="T47" fmla="*/ 8 h 267"/>
                <a:gd name="T48" fmla="*/ 3 w 228"/>
                <a:gd name="T49" fmla="*/ 8 h 267"/>
                <a:gd name="T50" fmla="*/ 2 w 228"/>
                <a:gd name="T51" fmla="*/ 8 h 267"/>
                <a:gd name="T52" fmla="*/ 2 w 228"/>
                <a:gd name="T53" fmla="*/ 8 h 267"/>
                <a:gd name="T54" fmla="*/ 2 w 228"/>
                <a:gd name="T55" fmla="*/ 7 h 267"/>
                <a:gd name="T56" fmla="*/ 1 w 228"/>
                <a:gd name="T57" fmla="*/ 7 h 267"/>
                <a:gd name="T58" fmla="*/ 1 w 228"/>
                <a:gd name="T59" fmla="*/ 6 h 267"/>
                <a:gd name="T60" fmla="*/ 1 w 228"/>
                <a:gd name="T61" fmla="*/ 5 h 267"/>
                <a:gd name="T62" fmla="*/ 1 w 228"/>
                <a:gd name="T63" fmla="*/ 4 h 267"/>
                <a:gd name="T64" fmla="*/ 1 w 228"/>
                <a:gd name="T65" fmla="*/ 3 h 267"/>
                <a:gd name="T66" fmla="*/ 2 w 228"/>
                <a:gd name="T67" fmla="*/ 3 h 267"/>
                <a:gd name="T68" fmla="*/ 2 w 228"/>
                <a:gd name="T69" fmla="*/ 3 h 267"/>
                <a:gd name="T70" fmla="*/ 3 w 228"/>
                <a:gd name="T71" fmla="*/ 2 h 26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28" h="267">
                  <a:moveTo>
                    <a:pt x="76" y="52"/>
                  </a:moveTo>
                  <a:lnTo>
                    <a:pt x="83" y="53"/>
                  </a:lnTo>
                  <a:lnTo>
                    <a:pt x="89" y="54"/>
                  </a:lnTo>
                  <a:lnTo>
                    <a:pt x="96" y="55"/>
                  </a:lnTo>
                  <a:lnTo>
                    <a:pt x="103" y="55"/>
                  </a:lnTo>
                  <a:lnTo>
                    <a:pt x="110" y="56"/>
                  </a:lnTo>
                  <a:lnTo>
                    <a:pt x="116" y="56"/>
                  </a:lnTo>
                  <a:lnTo>
                    <a:pt x="125" y="56"/>
                  </a:lnTo>
                  <a:lnTo>
                    <a:pt x="131" y="56"/>
                  </a:lnTo>
                  <a:lnTo>
                    <a:pt x="139" y="56"/>
                  </a:lnTo>
                  <a:lnTo>
                    <a:pt x="146" y="55"/>
                  </a:lnTo>
                  <a:lnTo>
                    <a:pt x="153" y="53"/>
                  </a:lnTo>
                  <a:lnTo>
                    <a:pt x="161" y="52"/>
                  </a:lnTo>
                  <a:lnTo>
                    <a:pt x="171" y="48"/>
                  </a:lnTo>
                  <a:lnTo>
                    <a:pt x="180" y="45"/>
                  </a:lnTo>
                  <a:lnTo>
                    <a:pt x="188" y="39"/>
                  </a:lnTo>
                  <a:lnTo>
                    <a:pt x="196" y="33"/>
                  </a:lnTo>
                  <a:lnTo>
                    <a:pt x="204" y="26"/>
                  </a:lnTo>
                  <a:lnTo>
                    <a:pt x="212" y="19"/>
                  </a:lnTo>
                  <a:lnTo>
                    <a:pt x="220" y="10"/>
                  </a:lnTo>
                  <a:lnTo>
                    <a:pt x="227" y="0"/>
                  </a:lnTo>
                  <a:lnTo>
                    <a:pt x="228" y="3"/>
                  </a:lnTo>
                  <a:lnTo>
                    <a:pt x="228" y="5"/>
                  </a:lnTo>
                  <a:lnTo>
                    <a:pt x="228" y="9"/>
                  </a:lnTo>
                  <a:lnTo>
                    <a:pt x="228" y="12"/>
                  </a:lnTo>
                  <a:lnTo>
                    <a:pt x="218" y="24"/>
                  </a:lnTo>
                  <a:lnTo>
                    <a:pt x="209" y="37"/>
                  </a:lnTo>
                  <a:lnTo>
                    <a:pt x="200" y="50"/>
                  </a:lnTo>
                  <a:lnTo>
                    <a:pt x="194" y="64"/>
                  </a:lnTo>
                  <a:lnTo>
                    <a:pt x="189" y="79"/>
                  </a:lnTo>
                  <a:lnTo>
                    <a:pt x="186" y="94"/>
                  </a:lnTo>
                  <a:lnTo>
                    <a:pt x="186" y="110"/>
                  </a:lnTo>
                  <a:lnTo>
                    <a:pt x="187" y="125"/>
                  </a:lnTo>
                  <a:lnTo>
                    <a:pt x="188" y="136"/>
                  </a:lnTo>
                  <a:lnTo>
                    <a:pt x="190" y="145"/>
                  </a:lnTo>
                  <a:lnTo>
                    <a:pt x="191" y="154"/>
                  </a:lnTo>
                  <a:lnTo>
                    <a:pt x="191" y="162"/>
                  </a:lnTo>
                  <a:lnTo>
                    <a:pt x="184" y="161"/>
                  </a:lnTo>
                  <a:lnTo>
                    <a:pt x="176" y="164"/>
                  </a:lnTo>
                  <a:lnTo>
                    <a:pt x="167" y="169"/>
                  </a:lnTo>
                  <a:lnTo>
                    <a:pt x="158" y="178"/>
                  </a:lnTo>
                  <a:lnTo>
                    <a:pt x="150" y="191"/>
                  </a:lnTo>
                  <a:lnTo>
                    <a:pt x="144" y="206"/>
                  </a:lnTo>
                  <a:lnTo>
                    <a:pt x="141" y="226"/>
                  </a:lnTo>
                  <a:lnTo>
                    <a:pt x="142" y="247"/>
                  </a:lnTo>
                  <a:lnTo>
                    <a:pt x="133" y="239"/>
                  </a:lnTo>
                  <a:lnTo>
                    <a:pt x="119" y="235"/>
                  </a:lnTo>
                  <a:lnTo>
                    <a:pt x="104" y="231"/>
                  </a:lnTo>
                  <a:lnTo>
                    <a:pt x="88" y="231"/>
                  </a:lnTo>
                  <a:lnTo>
                    <a:pt x="73" y="235"/>
                  </a:lnTo>
                  <a:lnTo>
                    <a:pt x="59" y="242"/>
                  </a:lnTo>
                  <a:lnTo>
                    <a:pt x="47" y="252"/>
                  </a:lnTo>
                  <a:lnTo>
                    <a:pt x="40" y="267"/>
                  </a:lnTo>
                  <a:lnTo>
                    <a:pt x="40" y="253"/>
                  </a:lnTo>
                  <a:lnTo>
                    <a:pt x="39" y="238"/>
                  </a:lnTo>
                  <a:lnTo>
                    <a:pt x="37" y="223"/>
                  </a:lnTo>
                  <a:lnTo>
                    <a:pt x="32" y="208"/>
                  </a:lnTo>
                  <a:lnTo>
                    <a:pt x="28" y="194"/>
                  </a:lnTo>
                  <a:lnTo>
                    <a:pt x="20" y="182"/>
                  </a:lnTo>
                  <a:lnTo>
                    <a:pt x="12" y="174"/>
                  </a:lnTo>
                  <a:lnTo>
                    <a:pt x="0" y="170"/>
                  </a:lnTo>
                  <a:lnTo>
                    <a:pt x="13" y="152"/>
                  </a:lnTo>
                  <a:lnTo>
                    <a:pt x="21" y="130"/>
                  </a:lnTo>
                  <a:lnTo>
                    <a:pt x="23" y="109"/>
                  </a:lnTo>
                  <a:lnTo>
                    <a:pt x="19" y="95"/>
                  </a:lnTo>
                  <a:lnTo>
                    <a:pt x="28" y="93"/>
                  </a:lnTo>
                  <a:lnTo>
                    <a:pt x="36" y="90"/>
                  </a:lnTo>
                  <a:lnTo>
                    <a:pt x="45" y="85"/>
                  </a:lnTo>
                  <a:lnTo>
                    <a:pt x="53" y="80"/>
                  </a:lnTo>
                  <a:lnTo>
                    <a:pt x="61" y="75"/>
                  </a:lnTo>
                  <a:lnTo>
                    <a:pt x="67" y="68"/>
                  </a:lnTo>
                  <a:lnTo>
                    <a:pt x="73" y="61"/>
                  </a:lnTo>
                  <a:lnTo>
                    <a:pt x="76" y="52"/>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51" name="Freeform 325">
              <a:extLst>
                <a:ext uri="{FF2B5EF4-FFF2-40B4-BE49-F238E27FC236}">
                  <a16:creationId xmlns:a16="http://schemas.microsoft.com/office/drawing/2014/main" xmlns="" id="{198091FC-4FFF-4F85-A4C4-EEA399F40367}"/>
                </a:ext>
              </a:extLst>
            </p:cNvPr>
            <p:cNvSpPr>
              <a:spLocks/>
            </p:cNvSpPr>
            <p:nvPr/>
          </p:nvSpPr>
          <p:spPr bwMode="auto">
            <a:xfrm>
              <a:off x="2213" y="989"/>
              <a:ext cx="72" cy="100"/>
            </a:xfrm>
            <a:custGeom>
              <a:avLst/>
              <a:gdLst>
                <a:gd name="T0" fmla="*/ 4 w 142"/>
                <a:gd name="T1" fmla="*/ 6 h 200"/>
                <a:gd name="T2" fmla="*/ 4 w 142"/>
                <a:gd name="T3" fmla="*/ 7 h 200"/>
                <a:gd name="T4" fmla="*/ 4 w 142"/>
                <a:gd name="T5" fmla="*/ 6 h 200"/>
                <a:gd name="T6" fmla="*/ 3 w 142"/>
                <a:gd name="T7" fmla="*/ 6 h 200"/>
                <a:gd name="T8" fmla="*/ 3 w 142"/>
                <a:gd name="T9" fmla="*/ 5 h 200"/>
                <a:gd name="T10" fmla="*/ 3 w 142"/>
                <a:gd name="T11" fmla="*/ 5 h 200"/>
                <a:gd name="T12" fmla="*/ 2 w 142"/>
                <a:gd name="T13" fmla="*/ 5 h 200"/>
                <a:gd name="T14" fmla="*/ 2 w 142"/>
                <a:gd name="T15" fmla="*/ 5 h 200"/>
                <a:gd name="T16" fmla="*/ 2 w 142"/>
                <a:gd name="T17" fmla="*/ 5 h 200"/>
                <a:gd name="T18" fmla="*/ 2 w 142"/>
                <a:gd name="T19" fmla="*/ 5 h 200"/>
                <a:gd name="T20" fmla="*/ 2 w 142"/>
                <a:gd name="T21" fmla="*/ 5 h 200"/>
                <a:gd name="T22" fmla="*/ 2 w 142"/>
                <a:gd name="T23" fmla="*/ 5 h 200"/>
                <a:gd name="T24" fmla="*/ 3 w 142"/>
                <a:gd name="T25" fmla="*/ 5 h 200"/>
                <a:gd name="T26" fmla="*/ 3 w 142"/>
                <a:gd name="T27" fmla="*/ 5 h 200"/>
                <a:gd name="T28" fmla="*/ 3 w 142"/>
                <a:gd name="T29" fmla="*/ 4 h 200"/>
                <a:gd name="T30" fmla="*/ 3 w 142"/>
                <a:gd name="T31" fmla="*/ 4 h 200"/>
                <a:gd name="T32" fmla="*/ 2 w 142"/>
                <a:gd name="T33" fmla="*/ 4 h 200"/>
                <a:gd name="T34" fmla="*/ 2 w 142"/>
                <a:gd name="T35" fmla="*/ 3 h 200"/>
                <a:gd name="T36" fmla="*/ 1 w 142"/>
                <a:gd name="T37" fmla="*/ 3 h 200"/>
                <a:gd name="T38" fmla="*/ 1 w 142"/>
                <a:gd name="T39" fmla="*/ 3 h 200"/>
                <a:gd name="T40" fmla="*/ 1 w 142"/>
                <a:gd name="T41" fmla="*/ 3 h 200"/>
                <a:gd name="T42" fmla="*/ 1 w 142"/>
                <a:gd name="T43" fmla="*/ 2 h 200"/>
                <a:gd name="T44" fmla="*/ 1 w 142"/>
                <a:gd name="T45" fmla="*/ 3 h 200"/>
                <a:gd name="T46" fmla="*/ 1 w 142"/>
                <a:gd name="T47" fmla="*/ 3 h 200"/>
                <a:gd name="T48" fmla="*/ 2 w 142"/>
                <a:gd name="T49" fmla="*/ 3 h 200"/>
                <a:gd name="T50" fmla="*/ 2 w 142"/>
                <a:gd name="T51" fmla="*/ 3 h 200"/>
                <a:gd name="T52" fmla="*/ 3 w 142"/>
                <a:gd name="T53" fmla="*/ 3 h 200"/>
                <a:gd name="T54" fmla="*/ 2 w 142"/>
                <a:gd name="T55" fmla="*/ 2 h 200"/>
                <a:gd name="T56" fmla="*/ 2 w 142"/>
                <a:gd name="T57" fmla="*/ 1 h 200"/>
                <a:gd name="T58" fmla="*/ 2 w 142"/>
                <a:gd name="T59" fmla="*/ 1 h 200"/>
                <a:gd name="T60" fmla="*/ 1 w 142"/>
                <a:gd name="T61" fmla="*/ 1 h 200"/>
                <a:gd name="T62" fmla="*/ 2 w 142"/>
                <a:gd name="T63" fmla="*/ 1 h 200"/>
                <a:gd name="T64" fmla="*/ 2 w 142"/>
                <a:gd name="T65" fmla="*/ 1 h 200"/>
                <a:gd name="T66" fmla="*/ 2 w 142"/>
                <a:gd name="T67" fmla="*/ 2 h 200"/>
                <a:gd name="T68" fmla="*/ 3 w 142"/>
                <a:gd name="T69" fmla="*/ 2 h 200"/>
                <a:gd name="T70" fmla="*/ 3 w 142"/>
                <a:gd name="T71" fmla="*/ 3 h 200"/>
                <a:gd name="T72" fmla="*/ 3 w 142"/>
                <a:gd name="T73" fmla="*/ 3 h 200"/>
                <a:gd name="T74" fmla="*/ 4 w 142"/>
                <a:gd name="T75" fmla="*/ 2 h 200"/>
                <a:gd name="T76" fmla="*/ 4 w 142"/>
                <a:gd name="T77" fmla="*/ 1 h 200"/>
                <a:gd name="T78" fmla="*/ 4 w 142"/>
                <a:gd name="T79" fmla="*/ 1 h 200"/>
                <a:gd name="T80" fmla="*/ 4 w 142"/>
                <a:gd name="T81" fmla="*/ 2 h 200"/>
                <a:gd name="T82" fmla="*/ 4 w 142"/>
                <a:gd name="T83" fmla="*/ 3 h 200"/>
                <a:gd name="T84" fmla="*/ 3 w 142"/>
                <a:gd name="T85" fmla="*/ 4 h 200"/>
                <a:gd name="T86" fmla="*/ 4 w 142"/>
                <a:gd name="T87" fmla="*/ 5 h 200"/>
                <a:gd name="T88" fmla="*/ 4 w 142"/>
                <a:gd name="T89" fmla="*/ 5 h 200"/>
                <a:gd name="T90" fmla="*/ 4 w 142"/>
                <a:gd name="T91" fmla="*/ 5 h 200"/>
                <a:gd name="T92" fmla="*/ 4 w 142"/>
                <a:gd name="T93" fmla="*/ 4 h 200"/>
                <a:gd name="T94" fmla="*/ 5 w 142"/>
                <a:gd name="T95" fmla="*/ 4 h 200"/>
                <a:gd name="T96" fmla="*/ 5 w 142"/>
                <a:gd name="T97" fmla="*/ 4 h 200"/>
                <a:gd name="T98" fmla="*/ 5 w 142"/>
                <a:gd name="T99" fmla="*/ 4 h 200"/>
                <a:gd name="T100" fmla="*/ 5 w 142"/>
                <a:gd name="T101" fmla="*/ 4 h 200"/>
                <a:gd name="T102" fmla="*/ 5 w 142"/>
                <a:gd name="T103" fmla="*/ 4 h 200"/>
                <a:gd name="T104" fmla="*/ 4 w 142"/>
                <a:gd name="T105" fmla="*/ 5 h 200"/>
                <a:gd name="T106" fmla="*/ 4 w 142"/>
                <a:gd name="T107" fmla="*/ 5 h 200"/>
                <a:gd name="T108" fmla="*/ 4 w 142"/>
                <a:gd name="T109" fmla="*/ 6 h 200"/>
                <a:gd name="T110" fmla="*/ 4 w 142"/>
                <a:gd name="T111" fmla="*/ 6 h 2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42" h="200">
                  <a:moveTo>
                    <a:pt x="115" y="178"/>
                  </a:moveTo>
                  <a:lnTo>
                    <a:pt x="114" y="184"/>
                  </a:lnTo>
                  <a:lnTo>
                    <a:pt x="112" y="189"/>
                  </a:lnTo>
                  <a:lnTo>
                    <a:pt x="111" y="194"/>
                  </a:lnTo>
                  <a:lnTo>
                    <a:pt x="111" y="200"/>
                  </a:lnTo>
                  <a:lnTo>
                    <a:pt x="104" y="189"/>
                  </a:lnTo>
                  <a:lnTo>
                    <a:pt x="99" y="175"/>
                  </a:lnTo>
                  <a:lnTo>
                    <a:pt x="93" y="162"/>
                  </a:lnTo>
                  <a:lnTo>
                    <a:pt x="91" y="154"/>
                  </a:lnTo>
                  <a:lnTo>
                    <a:pt x="86" y="152"/>
                  </a:lnTo>
                  <a:lnTo>
                    <a:pt x="80" y="149"/>
                  </a:lnTo>
                  <a:lnTo>
                    <a:pt x="73" y="146"/>
                  </a:lnTo>
                  <a:lnTo>
                    <a:pt x="66" y="144"/>
                  </a:lnTo>
                  <a:lnTo>
                    <a:pt x="59" y="141"/>
                  </a:lnTo>
                  <a:lnTo>
                    <a:pt x="53" y="139"/>
                  </a:lnTo>
                  <a:lnTo>
                    <a:pt x="47" y="137"/>
                  </a:lnTo>
                  <a:lnTo>
                    <a:pt x="41" y="137"/>
                  </a:lnTo>
                  <a:lnTo>
                    <a:pt x="40" y="136"/>
                  </a:lnTo>
                  <a:lnTo>
                    <a:pt x="39" y="133"/>
                  </a:lnTo>
                  <a:lnTo>
                    <a:pt x="36" y="132"/>
                  </a:lnTo>
                  <a:lnTo>
                    <a:pt x="35" y="131"/>
                  </a:lnTo>
                  <a:lnTo>
                    <a:pt x="40" y="131"/>
                  </a:lnTo>
                  <a:lnTo>
                    <a:pt x="47" y="132"/>
                  </a:lnTo>
                  <a:lnTo>
                    <a:pt x="55" y="133"/>
                  </a:lnTo>
                  <a:lnTo>
                    <a:pt x="64" y="133"/>
                  </a:lnTo>
                  <a:lnTo>
                    <a:pt x="72" y="134"/>
                  </a:lnTo>
                  <a:lnTo>
                    <a:pt x="79" y="136"/>
                  </a:lnTo>
                  <a:lnTo>
                    <a:pt x="85" y="137"/>
                  </a:lnTo>
                  <a:lnTo>
                    <a:pt x="88" y="138"/>
                  </a:lnTo>
                  <a:lnTo>
                    <a:pt x="85" y="126"/>
                  </a:lnTo>
                  <a:lnTo>
                    <a:pt x="81" y="117"/>
                  </a:lnTo>
                  <a:lnTo>
                    <a:pt x="78" y="110"/>
                  </a:lnTo>
                  <a:lnTo>
                    <a:pt x="74" y="104"/>
                  </a:lnTo>
                  <a:lnTo>
                    <a:pt x="63" y="100"/>
                  </a:lnTo>
                  <a:lnTo>
                    <a:pt x="53" y="95"/>
                  </a:lnTo>
                  <a:lnTo>
                    <a:pt x="42" y="91"/>
                  </a:lnTo>
                  <a:lnTo>
                    <a:pt x="33" y="85"/>
                  </a:lnTo>
                  <a:lnTo>
                    <a:pt x="25" y="79"/>
                  </a:lnTo>
                  <a:lnTo>
                    <a:pt x="17" y="74"/>
                  </a:lnTo>
                  <a:lnTo>
                    <a:pt x="10" y="72"/>
                  </a:lnTo>
                  <a:lnTo>
                    <a:pt x="5" y="70"/>
                  </a:lnTo>
                  <a:lnTo>
                    <a:pt x="2" y="68"/>
                  </a:lnTo>
                  <a:lnTo>
                    <a:pt x="0" y="65"/>
                  </a:lnTo>
                  <a:lnTo>
                    <a:pt x="1" y="64"/>
                  </a:lnTo>
                  <a:lnTo>
                    <a:pt x="6" y="65"/>
                  </a:lnTo>
                  <a:lnTo>
                    <a:pt x="12" y="68"/>
                  </a:lnTo>
                  <a:lnTo>
                    <a:pt x="19" y="71"/>
                  </a:lnTo>
                  <a:lnTo>
                    <a:pt x="27" y="76"/>
                  </a:lnTo>
                  <a:lnTo>
                    <a:pt x="36" y="79"/>
                  </a:lnTo>
                  <a:lnTo>
                    <a:pt x="47" y="84"/>
                  </a:lnTo>
                  <a:lnTo>
                    <a:pt x="56" y="87"/>
                  </a:lnTo>
                  <a:lnTo>
                    <a:pt x="64" y="91"/>
                  </a:lnTo>
                  <a:lnTo>
                    <a:pt x="72" y="92"/>
                  </a:lnTo>
                  <a:lnTo>
                    <a:pt x="71" y="84"/>
                  </a:lnTo>
                  <a:lnTo>
                    <a:pt x="68" y="72"/>
                  </a:lnTo>
                  <a:lnTo>
                    <a:pt x="62" y="58"/>
                  </a:lnTo>
                  <a:lnTo>
                    <a:pt x="56" y="46"/>
                  </a:lnTo>
                  <a:lnTo>
                    <a:pt x="49" y="32"/>
                  </a:lnTo>
                  <a:lnTo>
                    <a:pt x="42" y="20"/>
                  </a:lnTo>
                  <a:lnTo>
                    <a:pt x="36" y="12"/>
                  </a:lnTo>
                  <a:lnTo>
                    <a:pt x="33" y="7"/>
                  </a:lnTo>
                  <a:lnTo>
                    <a:pt x="30" y="2"/>
                  </a:lnTo>
                  <a:lnTo>
                    <a:pt x="31" y="0"/>
                  </a:lnTo>
                  <a:lnTo>
                    <a:pt x="36" y="2"/>
                  </a:lnTo>
                  <a:lnTo>
                    <a:pt x="43" y="9"/>
                  </a:lnTo>
                  <a:lnTo>
                    <a:pt x="48" y="15"/>
                  </a:lnTo>
                  <a:lnTo>
                    <a:pt x="54" y="24"/>
                  </a:lnTo>
                  <a:lnTo>
                    <a:pt x="59" y="34"/>
                  </a:lnTo>
                  <a:lnTo>
                    <a:pt x="66" y="45"/>
                  </a:lnTo>
                  <a:lnTo>
                    <a:pt x="72" y="56"/>
                  </a:lnTo>
                  <a:lnTo>
                    <a:pt x="77" y="66"/>
                  </a:lnTo>
                  <a:lnTo>
                    <a:pt x="80" y="77"/>
                  </a:lnTo>
                  <a:lnTo>
                    <a:pt x="82" y="84"/>
                  </a:lnTo>
                  <a:lnTo>
                    <a:pt x="92" y="73"/>
                  </a:lnTo>
                  <a:lnTo>
                    <a:pt x="100" y="56"/>
                  </a:lnTo>
                  <a:lnTo>
                    <a:pt x="104" y="39"/>
                  </a:lnTo>
                  <a:lnTo>
                    <a:pt x="107" y="26"/>
                  </a:lnTo>
                  <a:lnTo>
                    <a:pt x="107" y="20"/>
                  </a:lnTo>
                  <a:lnTo>
                    <a:pt x="108" y="19"/>
                  </a:lnTo>
                  <a:lnTo>
                    <a:pt x="109" y="24"/>
                  </a:lnTo>
                  <a:lnTo>
                    <a:pt x="110" y="31"/>
                  </a:lnTo>
                  <a:lnTo>
                    <a:pt x="110" y="43"/>
                  </a:lnTo>
                  <a:lnTo>
                    <a:pt x="108" y="63"/>
                  </a:lnTo>
                  <a:lnTo>
                    <a:pt x="102" y="83"/>
                  </a:lnTo>
                  <a:lnTo>
                    <a:pt x="88" y="100"/>
                  </a:lnTo>
                  <a:lnTo>
                    <a:pt x="94" y="111"/>
                  </a:lnTo>
                  <a:lnTo>
                    <a:pt x="97" y="122"/>
                  </a:lnTo>
                  <a:lnTo>
                    <a:pt x="99" y="131"/>
                  </a:lnTo>
                  <a:lnTo>
                    <a:pt x="100" y="138"/>
                  </a:lnTo>
                  <a:lnTo>
                    <a:pt x="106" y="136"/>
                  </a:lnTo>
                  <a:lnTo>
                    <a:pt x="111" y="132"/>
                  </a:lnTo>
                  <a:lnTo>
                    <a:pt x="116" y="129"/>
                  </a:lnTo>
                  <a:lnTo>
                    <a:pt x="120" y="125"/>
                  </a:lnTo>
                  <a:lnTo>
                    <a:pt x="125" y="122"/>
                  </a:lnTo>
                  <a:lnTo>
                    <a:pt x="129" y="117"/>
                  </a:lnTo>
                  <a:lnTo>
                    <a:pt x="132" y="113"/>
                  </a:lnTo>
                  <a:lnTo>
                    <a:pt x="134" y="107"/>
                  </a:lnTo>
                  <a:lnTo>
                    <a:pt x="138" y="101"/>
                  </a:lnTo>
                  <a:lnTo>
                    <a:pt x="141" y="100"/>
                  </a:lnTo>
                  <a:lnTo>
                    <a:pt x="142" y="103"/>
                  </a:lnTo>
                  <a:lnTo>
                    <a:pt x="142" y="110"/>
                  </a:lnTo>
                  <a:lnTo>
                    <a:pt x="140" y="115"/>
                  </a:lnTo>
                  <a:lnTo>
                    <a:pt x="137" y="121"/>
                  </a:lnTo>
                  <a:lnTo>
                    <a:pt x="132" y="127"/>
                  </a:lnTo>
                  <a:lnTo>
                    <a:pt x="127" y="134"/>
                  </a:lnTo>
                  <a:lnTo>
                    <a:pt x="122" y="140"/>
                  </a:lnTo>
                  <a:lnTo>
                    <a:pt x="116" y="146"/>
                  </a:lnTo>
                  <a:lnTo>
                    <a:pt x="110" y="151"/>
                  </a:lnTo>
                  <a:lnTo>
                    <a:pt x="106" y="153"/>
                  </a:lnTo>
                  <a:lnTo>
                    <a:pt x="108" y="161"/>
                  </a:lnTo>
                  <a:lnTo>
                    <a:pt x="110" y="167"/>
                  </a:lnTo>
                  <a:lnTo>
                    <a:pt x="112" y="174"/>
                  </a:lnTo>
                  <a:lnTo>
                    <a:pt x="115" y="178"/>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52" name="Freeform 326">
              <a:extLst>
                <a:ext uri="{FF2B5EF4-FFF2-40B4-BE49-F238E27FC236}">
                  <a16:creationId xmlns:a16="http://schemas.microsoft.com/office/drawing/2014/main" xmlns="" id="{CFAE30DE-6D45-452E-8CEB-484DC19DE1E5}"/>
                </a:ext>
              </a:extLst>
            </p:cNvPr>
            <p:cNvSpPr>
              <a:spLocks/>
            </p:cNvSpPr>
            <p:nvPr/>
          </p:nvSpPr>
          <p:spPr bwMode="auto">
            <a:xfrm>
              <a:off x="2127" y="1238"/>
              <a:ext cx="70" cy="91"/>
            </a:xfrm>
            <a:custGeom>
              <a:avLst/>
              <a:gdLst>
                <a:gd name="T0" fmla="*/ 5 w 140"/>
                <a:gd name="T1" fmla="*/ 1 h 180"/>
                <a:gd name="T2" fmla="*/ 4 w 140"/>
                <a:gd name="T3" fmla="*/ 1 h 180"/>
                <a:gd name="T4" fmla="*/ 4 w 140"/>
                <a:gd name="T5" fmla="*/ 1 h 180"/>
                <a:gd name="T6" fmla="*/ 4 w 140"/>
                <a:gd name="T7" fmla="*/ 1 h 180"/>
                <a:gd name="T8" fmla="*/ 3 w 140"/>
                <a:gd name="T9" fmla="*/ 2 h 180"/>
                <a:gd name="T10" fmla="*/ 2 w 140"/>
                <a:gd name="T11" fmla="*/ 2 h 180"/>
                <a:gd name="T12" fmla="*/ 2 w 140"/>
                <a:gd name="T13" fmla="*/ 2 h 180"/>
                <a:gd name="T14" fmla="*/ 1 w 140"/>
                <a:gd name="T15" fmla="*/ 2 h 180"/>
                <a:gd name="T16" fmla="*/ 1 w 140"/>
                <a:gd name="T17" fmla="*/ 2 h 180"/>
                <a:gd name="T18" fmla="*/ 1 w 140"/>
                <a:gd name="T19" fmla="*/ 2 h 180"/>
                <a:gd name="T20" fmla="*/ 1 w 140"/>
                <a:gd name="T21" fmla="*/ 2 h 180"/>
                <a:gd name="T22" fmla="*/ 2 w 140"/>
                <a:gd name="T23" fmla="*/ 2 h 180"/>
                <a:gd name="T24" fmla="*/ 2 w 140"/>
                <a:gd name="T25" fmla="*/ 2 h 180"/>
                <a:gd name="T26" fmla="*/ 3 w 140"/>
                <a:gd name="T27" fmla="*/ 2 h 180"/>
                <a:gd name="T28" fmla="*/ 3 w 140"/>
                <a:gd name="T29" fmla="*/ 2 h 180"/>
                <a:gd name="T30" fmla="*/ 3 w 140"/>
                <a:gd name="T31" fmla="*/ 3 h 180"/>
                <a:gd name="T32" fmla="*/ 2 w 140"/>
                <a:gd name="T33" fmla="*/ 3 h 180"/>
                <a:gd name="T34" fmla="*/ 2 w 140"/>
                <a:gd name="T35" fmla="*/ 3 h 180"/>
                <a:gd name="T36" fmla="*/ 1 w 140"/>
                <a:gd name="T37" fmla="*/ 4 h 180"/>
                <a:gd name="T38" fmla="*/ 1 w 140"/>
                <a:gd name="T39" fmla="*/ 4 h 180"/>
                <a:gd name="T40" fmla="*/ 1 w 140"/>
                <a:gd name="T41" fmla="*/ 4 h 180"/>
                <a:gd name="T42" fmla="*/ 1 w 140"/>
                <a:gd name="T43" fmla="*/ 4 h 180"/>
                <a:gd name="T44" fmla="*/ 1 w 140"/>
                <a:gd name="T45" fmla="*/ 4 h 180"/>
                <a:gd name="T46" fmla="*/ 1 w 140"/>
                <a:gd name="T47" fmla="*/ 4 h 180"/>
                <a:gd name="T48" fmla="*/ 2 w 140"/>
                <a:gd name="T49" fmla="*/ 4 h 180"/>
                <a:gd name="T50" fmla="*/ 2 w 140"/>
                <a:gd name="T51" fmla="*/ 4 h 180"/>
                <a:gd name="T52" fmla="*/ 2 w 140"/>
                <a:gd name="T53" fmla="*/ 4 h 180"/>
                <a:gd name="T54" fmla="*/ 2 w 140"/>
                <a:gd name="T55" fmla="*/ 5 h 180"/>
                <a:gd name="T56" fmla="*/ 2 w 140"/>
                <a:gd name="T57" fmla="*/ 6 h 180"/>
                <a:gd name="T58" fmla="*/ 2 w 140"/>
                <a:gd name="T59" fmla="*/ 5 h 180"/>
                <a:gd name="T60" fmla="*/ 2 w 140"/>
                <a:gd name="T61" fmla="*/ 5 h 180"/>
                <a:gd name="T62" fmla="*/ 2 w 140"/>
                <a:gd name="T63" fmla="*/ 4 h 180"/>
                <a:gd name="T64" fmla="*/ 3 w 140"/>
                <a:gd name="T65" fmla="*/ 4 h 180"/>
                <a:gd name="T66" fmla="*/ 3 w 140"/>
                <a:gd name="T67" fmla="*/ 5 h 180"/>
                <a:gd name="T68" fmla="*/ 4 w 140"/>
                <a:gd name="T69" fmla="*/ 6 h 180"/>
                <a:gd name="T70" fmla="*/ 4 w 140"/>
                <a:gd name="T71" fmla="*/ 6 h 180"/>
                <a:gd name="T72" fmla="*/ 3 w 140"/>
                <a:gd name="T73" fmla="*/ 5 h 180"/>
                <a:gd name="T74" fmla="*/ 3 w 140"/>
                <a:gd name="T75" fmla="*/ 4 h 180"/>
                <a:gd name="T76" fmla="*/ 3 w 140"/>
                <a:gd name="T77" fmla="*/ 3 h 180"/>
                <a:gd name="T78" fmla="*/ 4 w 140"/>
                <a:gd name="T79" fmla="*/ 2 h 180"/>
                <a:gd name="T80" fmla="*/ 4 w 140"/>
                <a:gd name="T81" fmla="*/ 2 h 180"/>
                <a:gd name="T82" fmla="*/ 5 w 140"/>
                <a:gd name="T83" fmla="*/ 3 h 180"/>
                <a:gd name="T84" fmla="*/ 5 w 140"/>
                <a:gd name="T85" fmla="*/ 4 h 180"/>
                <a:gd name="T86" fmla="*/ 5 w 140"/>
                <a:gd name="T87" fmla="*/ 4 h 180"/>
                <a:gd name="T88" fmla="*/ 5 w 140"/>
                <a:gd name="T89" fmla="*/ 3 h 180"/>
                <a:gd name="T90" fmla="*/ 4 w 140"/>
                <a:gd name="T91" fmla="*/ 2 h 180"/>
                <a:gd name="T92" fmla="*/ 4 w 140"/>
                <a:gd name="T93" fmla="*/ 1 h 180"/>
                <a:gd name="T94" fmla="*/ 5 w 140"/>
                <a:gd name="T95" fmla="*/ 1 h 180"/>
                <a:gd name="T96" fmla="*/ 5 w 140"/>
                <a:gd name="T97" fmla="*/ 0 h 1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40" h="180">
                  <a:moveTo>
                    <a:pt x="140" y="0"/>
                  </a:moveTo>
                  <a:lnTo>
                    <a:pt x="132" y="1"/>
                  </a:lnTo>
                  <a:lnTo>
                    <a:pt x="125" y="3"/>
                  </a:lnTo>
                  <a:lnTo>
                    <a:pt x="118" y="4"/>
                  </a:lnTo>
                  <a:lnTo>
                    <a:pt x="110" y="4"/>
                  </a:lnTo>
                  <a:lnTo>
                    <a:pt x="109" y="12"/>
                  </a:lnTo>
                  <a:lnTo>
                    <a:pt x="105" y="21"/>
                  </a:lnTo>
                  <a:lnTo>
                    <a:pt x="99" y="28"/>
                  </a:lnTo>
                  <a:lnTo>
                    <a:pt x="92" y="32"/>
                  </a:lnTo>
                  <a:lnTo>
                    <a:pt x="84" y="33"/>
                  </a:lnTo>
                  <a:lnTo>
                    <a:pt x="75" y="34"/>
                  </a:lnTo>
                  <a:lnTo>
                    <a:pt x="64" y="35"/>
                  </a:lnTo>
                  <a:lnTo>
                    <a:pt x="54" y="39"/>
                  </a:lnTo>
                  <a:lnTo>
                    <a:pt x="44" y="41"/>
                  </a:lnTo>
                  <a:lnTo>
                    <a:pt x="34" y="44"/>
                  </a:lnTo>
                  <a:lnTo>
                    <a:pt x="28" y="48"/>
                  </a:lnTo>
                  <a:lnTo>
                    <a:pt x="23" y="53"/>
                  </a:lnTo>
                  <a:lnTo>
                    <a:pt x="21" y="55"/>
                  </a:lnTo>
                  <a:lnTo>
                    <a:pt x="21" y="56"/>
                  </a:lnTo>
                  <a:lnTo>
                    <a:pt x="22" y="56"/>
                  </a:lnTo>
                  <a:lnTo>
                    <a:pt x="26" y="54"/>
                  </a:lnTo>
                  <a:lnTo>
                    <a:pt x="31" y="51"/>
                  </a:lnTo>
                  <a:lnTo>
                    <a:pt x="37" y="49"/>
                  </a:lnTo>
                  <a:lnTo>
                    <a:pt x="44" y="47"/>
                  </a:lnTo>
                  <a:lnTo>
                    <a:pt x="52" y="46"/>
                  </a:lnTo>
                  <a:lnTo>
                    <a:pt x="60" y="43"/>
                  </a:lnTo>
                  <a:lnTo>
                    <a:pt x="69" y="43"/>
                  </a:lnTo>
                  <a:lnTo>
                    <a:pt x="78" y="43"/>
                  </a:lnTo>
                  <a:lnTo>
                    <a:pt x="86" y="44"/>
                  </a:lnTo>
                  <a:lnTo>
                    <a:pt x="80" y="57"/>
                  </a:lnTo>
                  <a:lnTo>
                    <a:pt x="75" y="71"/>
                  </a:lnTo>
                  <a:lnTo>
                    <a:pt x="69" y="81"/>
                  </a:lnTo>
                  <a:lnTo>
                    <a:pt x="62" y="88"/>
                  </a:lnTo>
                  <a:lnTo>
                    <a:pt x="57" y="91"/>
                  </a:lnTo>
                  <a:lnTo>
                    <a:pt x="51" y="93"/>
                  </a:lnTo>
                  <a:lnTo>
                    <a:pt x="42" y="95"/>
                  </a:lnTo>
                  <a:lnTo>
                    <a:pt x="33" y="97"/>
                  </a:lnTo>
                  <a:lnTo>
                    <a:pt x="25" y="100"/>
                  </a:lnTo>
                  <a:lnTo>
                    <a:pt x="17" y="102"/>
                  </a:lnTo>
                  <a:lnTo>
                    <a:pt x="10" y="103"/>
                  </a:lnTo>
                  <a:lnTo>
                    <a:pt x="4" y="104"/>
                  </a:lnTo>
                  <a:lnTo>
                    <a:pt x="1" y="106"/>
                  </a:lnTo>
                  <a:lnTo>
                    <a:pt x="0" y="106"/>
                  </a:lnTo>
                  <a:lnTo>
                    <a:pt x="1" y="107"/>
                  </a:lnTo>
                  <a:lnTo>
                    <a:pt x="7" y="107"/>
                  </a:lnTo>
                  <a:lnTo>
                    <a:pt x="11" y="107"/>
                  </a:lnTo>
                  <a:lnTo>
                    <a:pt x="17" y="106"/>
                  </a:lnTo>
                  <a:lnTo>
                    <a:pt x="24" y="106"/>
                  </a:lnTo>
                  <a:lnTo>
                    <a:pt x="31" y="104"/>
                  </a:lnTo>
                  <a:lnTo>
                    <a:pt x="38" y="103"/>
                  </a:lnTo>
                  <a:lnTo>
                    <a:pt x="46" y="102"/>
                  </a:lnTo>
                  <a:lnTo>
                    <a:pt x="53" y="101"/>
                  </a:lnTo>
                  <a:lnTo>
                    <a:pt x="60" y="100"/>
                  </a:lnTo>
                  <a:lnTo>
                    <a:pt x="49" y="111"/>
                  </a:lnTo>
                  <a:lnTo>
                    <a:pt x="40" y="124"/>
                  </a:lnTo>
                  <a:lnTo>
                    <a:pt x="33" y="145"/>
                  </a:lnTo>
                  <a:lnTo>
                    <a:pt x="31" y="180"/>
                  </a:lnTo>
                  <a:lnTo>
                    <a:pt x="34" y="172"/>
                  </a:lnTo>
                  <a:lnTo>
                    <a:pt x="39" y="163"/>
                  </a:lnTo>
                  <a:lnTo>
                    <a:pt x="44" y="152"/>
                  </a:lnTo>
                  <a:lnTo>
                    <a:pt x="48" y="141"/>
                  </a:lnTo>
                  <a:lnTo>
                    <a:pt x="54" y="130"/>
                  </a:lnTo>
                  <a:lnTo>
                    <a:pt x="60" y="119"/>
                  </a:lnTo>
                  <a:lnTo>
                    <a:pt x="64" y="111"/>
                  </a:lnTo>
                  <a:lnTo>
                    <a:pt x="70" y="106"/>
                  </a:lnTo>
                  <a:lnTo>
                    <a:pt x="74" y="121"/>
                  </a:lnTo>
                  <a:lnTo>
                    <a:pt x="79" y="137"/>
                  </a:lnTo>
                  <a:lnTo>
                    <a:pt x="86" y="152"/>
                  </a:lnTo>
                  <a:lnTo>
                    <a:pt x="93" y="162"/>
                  </a:lnTo>
                  <a:lnTo>
                    <a:pt x="98" y="167"/>
                  </a:lnTo>
                  <a:lnTo>
                    <a:pt x="99" y="165"/>
                  </a:lnTo>
                  <a:lnTo>
                    <a:pt x="98" y="162"/>
                  </a:lnTo>
                  <a:lnTo>
                    <a:pt x="94" y="157"/>
                  </a:lnTo>
                  <a:lnTo>
                    <a:pt x="89" y="141"/>
                  </a:lnTo>
                  <a:lnTo>
                    <a:pt x="84" y="124"/>
                  </a:lnTo>
                  <a:lnTo>
                    <a:pt x="80" y="109"/>
                  </a:lnTo>
                  <a:lnTo>
                    <a:pt x="80" y="96"/>
                  </a:lnTo>
                  <a:lnTo>
                    <a:pt x="84" y="84"/>
                  </a:lnTo>
                  <a:lnTo>
                    <a:pt x="91" y="70"/>
                  </a:lnTo>
                  <a:lnTo>
                    <a:pt x="98" y="56"/>
                  </a:lnTo>
                  <a:lnTo>
                    <a:pt x="102" y="48"/>
                  </a:lnTo>
                  <a:lnTo>
                    <a:pt x="113" y="58"/>
                  </a:lnTo>
                  <a:lnTo>
                    <a:pt x="123" y="71"/>
                  </a:lnTo>
                  <a:lnTo>
                    <a:pt x="131" y="87"/>
                  </a:lnTo>
                  <a:lnTo>
                    <a:pt x="135" y="108"/>
                  </a:lnTo>
                  <a:lnTo>
                    <a:pt x="136" y="115"/>
                  </a:lnTo>
                  <a:lnTo>
                    <a:pt x="137" y="115"/>
                  </a:lnTo>
                  <a:lnTo>
                    <a:pt x="139" y="110"/>
                  </a:lnTo>
                  <a:lnTo>
                    <a:pt x="139" y="104"/>
                  </a:lnTo>
                  <a:lnTo>
                    <a:pt x="137" y="84"/>
                  </a:lnTo>
                  <a:lnTo>
                    <a:pt x="131" y="63"/>
                  </a:lnTo>
                  <a:lnTo>
                    <a:pt x="124" y="47"/>
                  </a:lnTo>
                  <a:lnTo>
                    <a:pt x="117" y="39"/>
                  </a:lnTo>
                  <a:lnTo>
                    <a:pt x="124" y="29"/>
                  </a:lnTo>
                  <a:lnTo>
                    <a:pt x="130" y="19"/>
                  </a:lnTo>
                  <a:lnTo>
                    <a:pt x="136" y="9"/>
                  </a:lnTo>
                  <a:lnTo>
                    <a:pt x="139" y="0"/>
                  </a:lnTo>
                  <a:lnTo>
                    <a:pt x="140" y="0"/>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53" name="Freeform 327">
              <a:extLst>
                <a:ext uri="{FF2B5EF4-FFF2-40B4-BE49-F238E27FC236}">
                  <a16:creationId xmlns:a16="http://schemas.microsoft.com/office/drawing/2014/main" xmlns="" id="{63949835-27D0-43EC-AFDC-3BD9B71A37CE}"/>
                </a:ext>
              </a:extLst>
            </p:cNvPr>
            <p:cNvSpPr>
              <a:spLocks/>
            </p:cNvSpPr>
            <p:nvPr/>
          </p:nvSpPr>
          <p:spPr bwMode="auto">
            <a:xfrm>
              <a:off x="2236" y="1115"/>
              <a:ext cx="100" cy="77"/>
            </a:xfrm>
            <a:custGeom>
              <a:avLst/>
              <a:gdLst>
                <a:gd name="T0" fmla="*/ 4 w 199"/>
                <a:gd name="T1" fmla="*/ 1 h 154"/>
                <a:gd name="T2" fmla="*/ 5 w 199"/>
                <a:gd name="T3" fmla="*/ 1 h 154"/>
                <a:gd name="T4" fmla="*/ 5 w 199"/>
                <a:gd name="T5" fmla="*/ 1 h 154"/>
                <a:gd name="T6" fmla="*/ 5 w 199"/>
                <a:gd name="T7" fmla="*/ 1 h 154"/>
                <a:gd name="T8" fmla="*/ 5 w 199"/>
                <a:gd name="T9" fmla="*/ 2 h 154"/>
                <a:gd name="T10" fmla="*/ 4 w 199"/>
                <a:gd name="T11" fmla="*/ 2 h 154"/>
                <a:gd name="T12" fmla="*/ 4 w 199"/>
                <a:gd name="T13" fmla="*/ 2 h 154"/>
                <a:gd name="T14" fmla="*/ 4 w 199"/>
                <a:gd name="T15" fmla="*/ 3 h 154"/>
                <a:gd name="T16" fmla="*/ 4 w 199"/>
                <a:gd name="T17" fmla="*/ 3 h 154"/>
                <a:gd name="T18" fmla="*/ 5 w 199"/>
                <a:gd name="T19" fmla="*/ 2 h 154"/>
                <a:gd name="T20" fmla="*/ 5 w 199"/>
                <a:gd name="T21" fmla="*/ 3 h 154"/>
                <a:gd name="T22" fmla="*/ 5 w 199"/>
                <a:gd name="T23" fmla="*/ 3 h 154"/>
                <a:gd name="T24" fmla="*/ 5 w 199"/>
                <a:gd name="T25" fmla="*/ 3 h 154"/>
                <a:gd name="T26" fmla="*/ 5 w 199"/>
                <a:gd name="T27" fmla="*/ 3 h 154"/>
                <a:gd name="T28" fmla="*/ 5 w 199"/>
                <a:gd name="T29" fmla="*/ 4 h 154"/>
                <a:gd name="T30" fmla="*/ 6 w 199"/>
                <a:gd name="T31" fmla="*/ 4 h 154"/>
                <a:gd name="T32" fmla="*/ 6 w 199"/>
                <a:gd name="T33" fmla="*/ 4 h 154"/>
                <a:gd name="T34" fmla="*/ 6 w 199"/>
                <a:gd name="T35" fmla="*/ 4 h 154"/>
                <a:gd name="T36" fmla="*/ 7 w 199"/>
                <a:gd name="T37" fmla="*/ 5 h 154"/>
                <a:gd name="T38" fmla="*/ 6 w 199"/>
                <a:gd name="T39" fmla="*/ 5 h 154"/>
                <a:gd name="T40" fmla="*/ 6 w 199"/>
                <a:gd name="T41" fmla="*/ 5 h 154"/>
                <a:gd name="T42" fmla="*/ 5 w 199"/>
                <a:gd name="T43" fmla="*/ 5 h 154"/>
                <a:gd name="T44" fmla="*/ 5 w 199"/>
                <a:gd name="T45" fmla="*/ 4 h 154"/>
                <a:gd name="T46" fmla="*/ 5 w 199"/>
                <a:gd name="T47" fmla="*/ 4 h 154"/>
                <a:gd name="T48" fmla="*/ 4 w 199"/>
                <a:gd name="T49" fmla="*/ 3 h 154"/>
                <a:gd name="T50" fmla="*/ 4 w 199"/>
                <a:gd name="T51" fmla="*/ 4 h 154"/>
                <a:gd name="T52" fmla="*/ 4 w 199"/>
                <a:gd name="T53" fmla="*/ 5 h 154"/>
                <a:gd name="T54" fmla="*/ 4 w 199"/>
                <a:gd name="T55" fmla="*/ 5 h 154"/>
                <a:gd name="T56" fmla="*/ 3 w 199"/>
                <a:gd name="T57" fmla="*/ 5 h 154"/>
                <a:gd name="T58" fmla="*/ 2 w 199"/>
                <a:gd name="T59" fmla="*/ 5 h 154"/>
                <a:gd name="T60" fmla="*/ 2 w 199"/>
                <a:gd name="T61" fmla="*/ 4 h 154"/>
                <a:gd name="T62" fmla="*/ 2 w 199"/>
                <a:gd name="T63" fmla="*/ 3 h 154"/>
                <a:gd name="T64" fmla="*/ 2 w 199"/>
                <a:gd name="T65" fmla="*/ 3 h 154"/>
                <a:gd name="T66" fmla="*/ 2 w 199"/>
                <a:gd name="T67" fmla="*/ 3 h 154"/>
                <a:gd name="T68" fmla="*/ 1 w 199"/>
                <a:gd name="T69" fmla="*/ 3 h 154"/>
                <a:gd name="T70" fmla="*/ 1 w 199"/>
                <a:gd name="T71" fmla="*/ 3 h 154"/>
                <a:gd name="T72" fmla="*/ 1 w 199"/>
                <a:gd name="T73" fmla="*/ 2 h 154"/>
                <a:gd name="T74" fmla="*/ 1 w 199"/>
                <a:gd name="T75" fmla="*/ 2 h 154"/>
                <a:gd name="T76" fmla="*/ 1 w 199"/>
                <a:gd name="T77" fmla="*/ 2 h 154"/>
                <a:gd name="T78" fmla="*/ 1 w 199"/>
                <a:gd name="T79" fmla="*/ 2 h 154"/>
                <a:gd name="T80" fmla="*/ 2 w 199"/>
                <a:gd name="T81" fmla="*/ 1 h 154"/>
                <a:gd name="T82" fmla="*/ 2 w 199"/>
                <a:gd name="T83" fmla="*/ 1 h 154"/>
                <a:gd name="T84" fmla="*/ 3 w 199"/>
                <a:gd name="T85" fmla="*/ 1 h 154"/>
                <a:gd name="T86" fmla="*/ 3 w 199"/>
                <a:gd name="T87" fmla="*/ 1 h 154"/>
                <a:gd name="T88" fmla="*/ 3 w 199"/>
                <a:gd name="T89" fmla="*/ 2 h 154"/>
                <a:gd name="T90" fmla="*/ 4 w 199"/>
                <a:gd name="T91" fmla="*/ 2 h 154"/>
                <a:gd name="T92" fmla="*/ 4 w 199"/>
                <a:gd name="T93" fmla="*/ 2 h 154"/>
                <a:gd name="T94" fmla="*/ 4 w 199"/>
                <a:gd name="T95" fmla="*/ 2 h 154"/>
                <a:gd name="T96" fmla="*/ 4 w 199"/>
                <a:gd name="T97" fmla="*/ 2 h 154"/>
                <a:gd name="T98" fmla="*/ 4 w 199"/>
                <a:gd name="T99" fmla="*/ 1 h 15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9" h="154">
                  <a:moveTo>
                    <a:pt x="109" y="16"/>
                  </a:moveTo>
                  <a:lnTo>
                    <a:pt x="112" y="13"/>
                  </a:lnTo>
                  <a:lnTo>
                    <a:pt x="118" y="10"/>
                  </a:lnTo>
                  <a:lnTo>
                    <a:pt x="125" y="9"/>
                  </a:lnTo>
                  <a:lnTo>
                    <a:pt x="132" y="9"/>
                  </a:lnTo>
                  <a:lnTo>
                    <a:pt x="138" y="9"/>
                  </a:lnTo>
                  <a:lnTo>
                    <a:pt x="145" y="10"/>
                  </a:lnTo>
                  <a:lnTo>
                    <a:pt x="150" y="14"/>
                  </a:lnTo>
                  <a:lnTo>
                    <a:pt x="156" y="20"/>
                  </a:lnTo>
                  <a:lnTo>
                    <a:pt x="155" y="18"/>
                  </a:lnTo>
                  <a:lnTo>
                    <a:pt x="157" y="23"/>
                  </a:lnTo>
                  <a:lnTo>
                    <a:pt x="159" y="31"/>
                  </a:lnTo>
                  <a:lnTo>
                    <a:pt x="159" y="38"/>
                  </a:lnTo>
                  <a:lnTo>
                    <a:pt x="159" y="44"/>
                  </a:lnTo>
                  <a:lnTo>
                    <a:pt x="156" y="48"/>
                  </a:lnTo>
                  <a:lnTo>
                    <a:pt x="152" y="53"/>
                  </a:lnTo>
                  <a:lnTo>
                    <a:pt x="142" y="55"/>
                  </a:lnTo>
                  <a:lnTo>
                    <a:pt x="127" y="54"/>
                  </a:lnTo>
                  <a:lnTo>
                    <a:pt x="124" y="58"/>
                  </a:lnTo>
                  <a:lnTo>
                    <a:pt x="119" y="61"/>
                  </a:lnTo>
                  <a:lnTo>
                    <a:pt x="115" y="64"/>
                  </a:lnTo>
                  <a:lnTo>
                    <a:pt x="112" y="67"/>
                  </a:lnTo>
                  <a:lnTo>
                    <a:pt x="114" y="68"/>
                  </a:lnTo>
                  <a:lnTo>
                    <a:pt x="115" y="70"/>
                  </a:lnTo>
                  <a:lnTo>
                    <a:pt x="116" y="71"/>
                  </a:lnTo>
                  <a:lnTo>
                    <a:pt x="116" y="73"/>
                  </a:lnTo>
                  <a:lnTo>
                    <a:pt x="118" y="68"/>
                  </a:lnTo>
                  <a:lnTo>
                    <a:pt x="124" y="63"/>
                  </a:lnTo>
                  <a:lnTo>
                    <a:pt x="132" y="62"/>
                  </a:lnTo>
                  <a:lnTo>
                    <a:pt x="139" y="63"/>
                  </a:lnTo>
                  <a:lnTo>
                    <a:pt x="144" y="66"/>
                  </a:lnTo>
                  <a:lnTo>
                    <a:pt x="147" y="68"/>
                  </a:lnTo>
                  <a:lnTo>
                    <a:pt x="149" y="70"/>
                  </a:lnTo>
                  <a:lnTo>
                    <a:pt x="152" y="74"/>
                  </a:lnTo>
                  <a:lnTo>
                    <a:pt x="153" y="75"/>
                  </a:lnTo>
                  <a:lnTo>
                    <a:pt x="153" y="77"/>
                  </a:lnTo>
                  <a:lnTo>
                    <a:pt x="153" y="78"/>
                  </a:lnTo>
                  <a:lnTo>
                    <a:pt x="153" y="81"/>
                  </a:lnTo>
                  <a:lnTo>
                    <a:pt x="153" y="84"/>
                  </a:lnTo>
                  <a:lnTo>
                    <a:pt x="152" y="89"/>
                  </a:lnTo>
                  <a:lnTo>
                    <a:pt x="149" y="93"/>
                  </a:lnTo>
                  <a:lnTo>
                    <a:pt x="147" y="96"/>
                  </a:lnTo>
                  <a:lnTo>
                    <a:pt x="148" y="97"/>
                  </a:lnTo>
                  <a:lnTo>
                    <a:pt x="150" y="98"/>
                  </a:lnTo>
                  <a:lnTo>
                    <a:pt x="153" y="100"/>
                  </a:lnTo>
                  <a:lnTo>
                    <a:pt x="155" y="101"/>
                  </a:lnTo>
                  <a:lnTo>
                    <a:pt x="160" y="99"/>
                  </a:lnTo>
                  <a:lnTo>
                    <a:pt x="164" y="97"/>
                  </a:lnTo>
                  <a:lnTo>
                    <a:pt x="169" y="97"/>
                  </a:lnTo>
                  <a:lnTo>
                    <a:pt x="173" y="97"/>
                  </a:lnTo>
                  <a:lnTo>
                    <a:pt x="179" y="98"/>
                  </a:lnTo>
                  <a:lnTo>
                    <a:pt x="184" y="100"/>
                  </a:lnTo>
                  <a:lnTo>
                    <a:pt x="188" y="104"/>
                  </a:lnTo>
                  <a:lnTo>
                    <a:pt x="192" y="107"/>
                  </a:lnTo>
                  <a:lnTo>
                    <a:pt x="197" y="116"/>
                  </a:lnTo>
                  <a:lnTo>
                    <a:pt x="199" y="127"/>
                  </a:lnTo>
                  <a:lnTo>
                    <a:pt x="197" y="137"/>
                  </a:lnTo>
                  <a:lnTo>
                    <a:pt x="191" y="145"/>
                  </a:lnTo>
                  <a:lnTo>
                    <a:pt x="187" y="149"/>
                  </a:lnTo>
                  <a:lnTo>
                    <a:pt x="183" y="151"/>
                  </a:lnTo>
                  <a:lnTo>
                    <a:pt x="177" y="153"/>
                  </a:lnTo>
                  <a:lnTo>
                    <a:pt x="172" y="153"/>
                  </a:lnTo>
                  <a:lnTo>
                    <a:pt x="167" y="154"/>
                  </a:lnTo>
                  <a:lnTo>
                    <a:pt x="162" y="153"/>
                  </a:lnTo>
                  <a:lnTo>
                    <a:pt x="157" y="151"/>
                  </a:lnTo>
                  <a:lnTo>
                    <a:pt x="153" y="149"/>
                  </a:lnTo>
                  <a:lnTo>
                    <a:pt x="147" y="142"/>
                  </a:lnTo>
                  <a:lnTo>
                    <a:pt x="145" y="134"/>
                  </a:lnTo>
                  <a:lnTo>
                    <a:pt x="144" y="127"/>
                  </a:lnTo>
                  <a:lnTo>
                    <a:pt x="146" y="120"/>
                  </a:lnTo>
                  <a:lnTo>
                    <a:pt x="140" y="115"/>
                  </a:lnTo>
                  <a:lnTo>
                    <a:pt x="130" y="107"/>
                  </a:lnTo>
                  <a:lnTo>
                    <a:pt x="119" y="100"/>
                  </a:lnTo>
                  <a:lnTo>
                    <a:pt x="114" y="96"/>
                  </a:lnTo>
                  <a:lnTo>
                    <a:pt x="112" y="94"/>
                  </a:lnTo>
                  <a:lnTo>
                    <a:pt x="111" y="94"/>
                  </a:lnTo>
                  <a:lnTo>
                    <a:pt x="110" y="96"/>
                  </a:lnTo>
                  <a:lnTo>
                    <a:pt x="111" y="98"/>
                  </a:lnTo>
                  <a:lnTo>
                    <a:pt x="115" y="108"/>
                  </a:lnTo>
                  <a:lnTo>
                    <a:pt x="115" y="120"/>
                  </a:lnTo>
                  <a:lnTo>
                    <a:pt x="111" y="129"/>
                  </a:lnTo>
                  <a:lnTo>
                    <a:pt x="107" y="137"/>
                  </a:lnTo>
                  <a:lnTo>
                    <a:pt x="103" y="141"/>
                  </a:lnTo>
                  <a:lnTo>
                    <a:pt x="98" y="143"/>
                  </a:lnTo>
                  <a:lnTo>
                    <a:pt x="91" y="146"/>
                  </a:lnTo>
                  <a:lnTo>
                    <a:pt x="84" y="149"/>
                  </a:lnTo>
                  <a:lnTo>
                    <a:pt x="76" y="146"/>
                  </a:lnTo>
                  <a:lnTo>
                    <a:pt x="68" y="143"/>
                  </a:lnTo>
                  <a:lnTo>
                    <a:pt x="62" y="138"/>
                  </a:lnTo>
                  <a:lnTo>
                    <a:pt x="57" y="132"/>
                  </a:lnTo>
                  <a:lnTo>
                    <a:pt x="54" y="128"/>
                  </a:lnTo>
                  <a:lnTo>
                    <a:pt x="51" y="121"/>
                  </a:lnTo>
                  <a:lnTo>
                    <a:pt x="51" y="113"/>
                  </a:lnTo>
                  <a:lnTo>
                    <a:pt x="51" y="104"/>
                  </a:lnTo>
                  <a:lnTo>
                    <a:pt x="54" y="100"/>
                  </a:lnTo>
                  <a:lnTo>
                    <a:pt x="57" y="96"/>
                  </a:lnTo>
                  <a:lnTo>
                    <a:pt x="61" y="92"/>
                  </a:lnTo>
                  <a:lnTo>
                    <a:pt x="64" y="90"/>
                  </a:lnTo>
                  <a:lnTo>
                    <a:pt x="57" y="89"/>
                  </a:lnTo>
                  <a:lnTo>
                    <a:pt x="51" y="84"/>
                  </a:lnTo>
                  <a:lnTo>
                    <a:pt x="46" y="78"/>
                  </a:lnTo>
                  <a:lnTo>
                    <a:pt x="42" y="73"/>
                  </a:lnTo>
                  <a:lnTo>
                    <a:pt x="41" y="81"/>
                  </a:lnTo>
                  <a:lnTo>
                    <a:pt x="38" y="88"/>
                  </a:lnTo>
                  <a:lnTo>
                    <a:pt x="31" y="91"/>
                  </a:lnTo>
                  <a:lnTo>
                    <a:pt x="18" y="89"/>
                  </a:lnTo>
                  <a:lnTo>
                    <a:pt x="10" y="84"/>
                  </a:lnTo>
                  <a:lnTo>
                    <a:pt x="4" y="78"/>
                  </a:lnTo>
                  <a:lnTo>
                    <a:pt x="1" y="73"/>
                  </a:lnTo>
                  <a:lnTo>
                    <a:pt x="0" y="68"/>
                  </a:lnTo>
                  <a:lnTo>
                    <a:pt x="1" y="61"/>
                  </a:lnTo>
                  <a:lnTo>
                    <a:pt x="4" y="53"/>
                  </a:lnTo>
                  <a:lnTo>
                    <a:pt x="9" y="46"/>
                  </a:lnTo>
                  <a:lnTo>
                    <a:pt x="11" y="41"/>
                  </a:lnTo>
                  <a:lnTo>
                    <a:pt x="13" y="39"/>
                  </a:lnTo>
                  <a:lnTo>
                    <a:pt x="17" y="38"/>
                  </a:lnTo>
                  <a:lnTo>
                    <a:pt x="19" y="37"/>
                  </a:lnTo>
                  <a:lnTo>
                    <a:pt x="23" y="36"/>
                  </a:lnTo>
                  <a:lnTo>
                    <a:pt x="26" y="35"/>
                  </a:lnTo>
                  <a:lnTo>
                    <a:pt x="30" y="35"/>
                  </a:lnTo>
                  <a:lnTo>
                    <a:pt x="32" y="33"/>
                  </a:lnTo>
                  <a:lnTo>
                    <a:pt x="34" y="33"/>
                  </a:lnTo>
                  <a:lnTo>
                    <a:pt x="33" y="26"/>
                  </a:lnTo>
                  <a:lnTo>
                    <a:pt x="34" y="17"/>
                  </a:lnTo>
                  <a:lnTo>
                    <a:pt x="39" y="9"/>
                  </a:lnTo>
                  <a:lnTo>
                    <a:pt x="48" y="2"/>
                  </a:lnTo>
                  <a:lnTo>
                    <a:pt x="54" y="1"/>
                  </a:lnTo>
                  <a:lnTo>
                    <a:pt x="61" y="0"/>
                  </a:lnTo>
                  <a:lnTo>
                    <a:pt x="68" y="1"/>
                  </a:lnTo>
                  <a:lnTo>
                    <a:pt x="73" y="2"/>
                  </a:lnTo>
                  <a:lnTo>
                    <a:pt x="81" y="7"/>
                  </a:lnTo>
                  <a:lnTo>
                    <a:pt x="87" y="16"/>
                  </a:lnTo>
                  <a:lnTo>
                    <a:pt x="86" y="28"/>
                  </a:lnTo>
                  <a:lnTo>
                    <a:pt x="79" y="37"/>
                  </a:lnTo>
                  <a:lnTo>
                    <a:pt x="86" y="38"/>
                  </a:lnTo>
                  <a:lnTo>
                    <a:pt x="93" y="43"/>
                  </a:lnTo>
                  <a:lnTo>
                    <a:pt x="98" y="48"/>
                  </a:lnTo>
                  <a:lnTo>
                    <a:pt x="99" y="55"/>
                  </a:lnTo>
                  <a:lnTo>
                    <a:pt x="98" y="59"/>
                  </a:lnTo>
                  <a:lnTo>
                    <a:pt x="98" y="61"/>
                  </a:lnTo>
                  <a:lnTo>
                    <a:pt x="98" y="62"/>
                  </a:lnTo>
                  <a:lnTo>
                    <a:pt x="100" y="61"/>
                  </a:lnTo>
                  <a:lnTo>
                    <a:pt x="103" y="58"/>
                  </a:lnTo>
                  <a:lnTo>
                    <a:pt x="107" y="54"/>
                  </a:lnTo>
                  <a:lnTo>
                    <a:pt x="109" y="51"/>
                  </a:lnTo>
                  <a:lnTo>
                    <a:pt x="111" y="46"/>
                  </a:lnTo>
                  <a:lnTo>
                    <a:pt x="109" y="39"/>
                  </a:lnTo>
                  <a:lnTo>
                    <a:pt x="107" y="32"/>
                  </a:lnTo>
                  <a:lnTo>
                    <a:pt x="106" y="24"/>
                  </a:lnTo>
                  <a:lnTo>
                    <a:pt x="109" y="16"/>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54" name="Freeform 328">
              <a:extLst>
                <a:ext uri="{FF2B5EF4-FFF2-40B4-BE49-F238E27FC236}">
                  <a16:creationId xmlns:a16="http://schemas.microsoft.com/office/drawing/2014/main" xmlns="" id="{D03BEC6A-E3BD-47CC-8ADC-AF4AC5F3AE90}"/>
                </a:ext>
              </a:extLst>
            </p:cNvPr>
            <p:cNvSpPr>
              <a:spLocks/>
            </p:cNvSpPr>
            <p:nvPr/>
          </p:nvSpPr>
          <p:spPr bwMode="auto">
            <a:xfrm>
              <a:off x="2155" y="1046"/>
              <a:ext cx="93" cy="90"/>
            </a:xfrm>
            <a:custGeom>
              <a:avLst/>
              <a:gdLst>
                <a:gd name="T0" fmla="*/ 6 w 186"/>
                <a:gd name="T1" fmla="*/ 6 h 179"/>
                <a:gd name="T2" fmla="*/ 6 w 186"/>
                <a:gd name="T3" fmla="*/ 6 h 179"/>
                <a:gd name="T4" fmla="*/ 5 w 186"/>
                <a:gd name="T5" fmla="*/ 6 h 179"/>
                <a:gd name="T6" fmla="*/ 5 w 186"/>
                <a:gd name="T7" fmla="*/ 6 h 179"/>
                <a:gd name="T8" fmla="*/ 4 w 186"/>
                <a:gd name="T9" fmla="*/ 6 h 179"/>
                <a:gd name="T10" fmla="*/ 4 w 186"/>
                <a:gd name="T11" fmla="*/ 6 h 179"/>
                <a:gd name="T12" fmla="*/ 4 w 186"/>
                <a:gd name="T13" fmla="*/ 5 h 179"/>
                <a:gd name="T14" fmla="*/ 4 w 186"/>
                <a:gd name="T15" fmla="*/ 5 h 179"/>
                <a:gd name="T16" fmla="*/ 5 w 186"/>
                <a:gd name="T17" fmla="*/ 5 h 179"/>
                <a:gd name="T18" fmla="*/ 5 w 186"/>
                <a:gd name="T19" fmla="*/ 5 h 179"/>
                <a:gd name="T20" fmla="*/ 4 w 186"/>
                <a:gd name="T21" fmla="*/ 4 h 179"/>
                <a:gd name="T22" fmla="*/ 3 w 186"/>
                <a:gd name="T23" fmla="*/ 4 h 179"/>
                <a:gd name="T24" fmla="*/ 2 w 186"/>
                <a:gd name="T25" fmla="*/ 4 h 179"/>
                <a:gd name="T26" fmla="*/ 2 w 186"/>
                <a:gd name="T27" fmla="*/ 4 h 179"/>
                <a:gd name="T28" fmla="*/ 2 w 186"/>
                <a:gd name="T29" fmla="*/ 4 h 179"/>
                <a:gd name="T30" fmla="*/ 3 w 186"/>
                <a:gd name="T31" fmla="*/ 4 h 179"/>
                <a:gd name="T32" fmla="*/ 3 w 186"/>
                <a:gd name="T33" fmla="*/ 4 h 179"/>
                <a:gd name="T34" fmla="*/ 3 w 186"/>
                <a:gd name="T35" fmla="*/ 4 h 179"/>
                <a:gd name="T36" fmla="*/ 3 w 186"/>
                <a:gd name="T37" fmla="*/ 3 h 179"/>
                <a:gd name="T38" fmla="*/ 2 w 186"/>
                <a:gd name="T39" fmla="*/ 3 h 179"/>
                <a:gd name="T40" fmla="*/ 1 w 186"/>
                <a:gd name="T41" fmla="*/ 3 h 179"/>
                <a:gd name="T42" fmla="*/ 1 w 186"/>
                <a:gd name="T43" fmla="*/ 3 h 179"/>
                <a:gd name="T44" fmla="*/ 1 w 186"/>
                <a:gd name="T45" fmla="*/ 3 h 179"/>
                <a:gd name="T46" fmla="*/ 1 w 186"/>
                <a:gd name="T47" fmla="*/ 3 h 179"/>
                <a:gd name="T48" fmla="*/ 2 w 186"/>
                <a:gd name="T49" fmla="*/ 3 h 179"/>
                <a:gd name="T50" fmla="*/ 2 w 186"/>
                <a:gd name="T51" fmla="*/ 2 h 179"/>
                <a:gd name="T52" fmla="*/ 1 w 186"/>
                <a:gd name="T53" fmla="*/ 2 h 179"/>
                <a:gd name="T54" fmla="*/ 1 w 186"/>
                <a:gd name="T55" fmla="*/ 1 h 179"/>
                <a:gd name="T56" fmla="*/ 1 w 186"/>
                <a:gd name="T57" fmla="*/ 0 h 179"/>
                <a:gd name="T58" fmla="*/ 1 w 186"/>
                <a:gd name="T59" fmla="*/ 1 h 179"/>
                <a:gd name="T60" fmla="*/ 2 w 186"/>
                <a:gd name="T61" fmla="*/ 1 h 179"/>
                <a:gd name="T62" fmla="*/ 2 w 186"/>
                <a:gd name="T63" fmla="*/ 2 h 179"/>
                <a:gd name="T64" fmla="*/ 3 w 186"/>
                <a:gd name="T65" fmla="*/ 2 h 179"/>
                <a:gd name="T66" fmla="*/ 3 w 186"/>
                <a:gd name="T67" fmla="*/ 1 h 179"/>
                <a:gd name="T68" fmla="*/ 3 w 186"/>
                <a:gd name="T69" fmla="*/ 1 h 179"/>
                <a:gd name="T70" fmla="*/ 3 w 186"/>
                <a:gd name="T71" fmla="*/ 2 h 179"/>
                <a:gd name="T72" fmla="*/ 4 w 186"/>
                <a:gd name="T73" fmla="*/ 3 h 179"/>
                <a:gd name="T74" fmla="*/ 4 w 186"/>
                <a:gd name="T75" fmla="*/ 3 h 179"/>
                <a:gd name="T76" fmla="*/ 5 w 186"/>
                <a:gd name="T77" fmla="*/ 2 h 179"/>
                <a:gd name="T78" fmla="*/ 5 w 186"/>
                <a:gd name="T79" fmla="*/ 2 h 179"/>
                <a:gd name="T80" fmla="*/ 5 w 186"/>
                <a:gd name="T81" fmla="*/ 3 h 179"/>
                <a:gd name="T82" fmla="*/ 5 w 186"/>
                <a:gd name="T83" fmla="*/ 4 h 179"/>
                <a:gd name="T84" fmla="*/ 6 w 186"/>
                <a:gd name="T85" fmla="*/ 5 h 179"/>
                <a:gd name="T86" fmla="*/ 6 w 186"/>
                <a:gd name="T87" fmla="*/ 4 h 179"/>
                <a:gd name="T88" fmla="*/ 6 w 186"/>
                <a:gd name="T89" fmla="*/ 4 h 179"/>
                <a:gd name="T90" fmla="*/ 6 w 186"/>
                <a:gd name="T91" fmla="*/ 5 h 179"/>
                <a:gd name="T92" fmla="*/ 6 w 186"/>
                <a:gd name="T93" fmla="*/ 5 h 179"/>
                <a:gd name="T94" fmla="*/ 6 w 186"/>
                <a:gd name="T95" fmla="*/ 6 h 17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86" h="179">
                  <a:moveTo>
                    <a:pt x="186" y="174"/>
                  </a:moveTo>
                  <a:lnTo>
                    <a:pt x="182" y="175"/>
                  </a:lnTo>
                  <a:lnTo>
                    <a:pt x="180" y="176"/>
                  </a:lnTo>
                  <a:lnTo>
                    <a:pt x="176" y="177"/>
                  </a:lnTo>
                  <a:lnTo>
                    <a:pt x="174" y="179"/>
                  </a:lnTo>
                  <a:lnTo>
                    <a:pt x="168" y="171"/>
                  </a:lnTo>
                  <a:lnTo>
                    <a:pt x="165" y="167"/>
                  </a:lnTo>
                  <a:lnTo>
                    <a:pt x="159" y="166"/>
                  </a:lnTo>
                  <a:lnTo>
                    <a:pt x="151" y="167"/>
                  </a:lnTo>
                  <a:lnTo>
                    <a:pt x="145" y="168"/>
                  </a:lnTo>
                  <a:lnTo>
                    <a:pt x="138" y="169"/>
                  </a:lnTo>
                  <a:lnTo>
                    <a:pt x="132" y="169"/>
                  </a:lnTo>
                  <a:lnTo>
                    <a:pt x="125" y="169"/>
                  </a:lnTo>
                  <a:lnTo>
                    <a:pt x="118" y="169"/>
                  </a:lnTo>
                  <a:lnTo>
                    <a:pt x="111" y="168"/>
                  </a:lnTo>
                  <a:lnTo>
                    <a:pt x="106" y="167"/>
                  </a:lnTo>
                  <a:lnTo>
                    <a:pt x="102" y="166"/>
                  </a:lnTo>
                  <a:lnTo>
                    <a:pt x="97" y="162"/>
                  </a:lnTo>
                  <a:lnTo>
                    <a:pt x="95" y="160"/>
                  </a:lnTo>
                  <a:lnTo>
                    <a:pt x="98" y="158"/>
                  </a:lnTo>
                  <a:lnTo>
                    <a:pt x="105" y="159"/>
                  </a:lnTo>
                  <a:lnTo>
                    <a:pt x="110" y="160"/>
                  </a:lnTo>
                  <a:lnTo>
                    <a:pt x="115" y="160"/>
                  </a:lnTo>
                  <a:lnTo>
                    <a:pt x="122" y="159"/>
                  </a:lnTo>
                  <a:lnTo>
                    <a:pt x="128" y="158"/>
                  </a:lnTo>
                  <a:lnTo>
                    <a:pt x="134" y="156"/>
                  </a:lnTo>
                  <a:lnTo>
                    <a:pt x="138" y="155"/>
                  </a:lnTo>
                  <a:lnTo>
                    <a:pt x="143" y="153"/>
                  </a:lnTo>
                  <a:lnTo>
                    <a:pt x="145" y="152"/>
                  </a:lnTo>
                  <a:lnTo>
                    <a:pt x="138" y="143"/>
                  </a:lnTo>
                  <a:lnTo>
                    <a:pt x="129" y="132"/>
                  </a:lnTo>
                  <a:lnTo>
                    <a:pt x="121" y="125"/>
                  </a:lnTo>
                  <a:lnTo>
                    <a:pt x="117" y="121"/>
                  </a:lnTo>
                  <a:lnTo>
                    <a:pt x="109" y="123"/>
                  </a:lnTo>
                  <a:lnTo>
                    <a:pt x="99" y="124"/>
                  </a:lnTo>
                  <a:lnTo>
                    <a:pt x="88" y="125"/>
                  </a:lnTo>
                  <a:lnTo>
                    <a:pt x="77" y="126"/>
                  </a:lnTo>
                  <a:lnTo>
                    <a:pt x="66" y="128"/>
                  </a:lnTo>
                  <a:lnTo>
                    <a:pt x="56" y="126"/>
                  </a:lnTo>
                  <a:lnTo>
                    <a:pt x="46" y="125"/>
                  </a:lnTo>
                  <a:lnTo>
                    <a:pt x="41" y="122"/>
                  </a:lnTo>
                  <a:lnTo>
                    <a:pt x="36" y="117"/>
                  </a:lnTo>
                  <a:lnTo>
                    <a:pt x="36" y="114"/>
                  </a:lnTo>
                  <a:lnTo>
                    <a:pt x="39" y="113"/>
                  </a:lnTo>
                  <a:lnTo>
                    <a:pt x="46" y="115"/>
                  </a:lnTo>
                  <a:lnTo>
                    <a:pt x="51" y="116"/>
                  </a:lnTo>
                  <a:lnTo>
                    <a:pt x="58" y="117"/>
                  </a:lnTo>
                  <a:lnTo>
                    <a:pt x="66" y="116"/>
                  </a:lnTo>
                  <a:lnTo>
                    <a:pt x="74" y="116"/>
                  </a:lnTo>
                  <a:lnTo>
                    <a:pt x="81" y="115"/>
                  </a:lnTo>
                  <a:lnTo>
                    <a:pt x="89" y="113"/>
                  </a:lnTo>
                  <a:lnTo>
                    <a:pt x="96" y="110"/>
                  </a:lnTo>
                  <a:lnTo>
                    <a:pt x="100" y="108"/>
                  </a:lnTo>
                  <a:lnTo>
                    <a:pt x="96" y="100"/>
                  </a:lnTo>
                  <a:lnTo>
                    <a:pt x="90" y="93"/>
                  </a:lnTo>
                  <a:lnTo>
                    <a:pt x="82" y="87"/>
                  </a:lnTo>
                  <a:lnTo>
                    <a:pt x="75" y="81"/>
                  </a:lnTo>
                  <a:lnTo>
                    <a:pt x="65" y="85"/>
                  </a:lnTo>
                  <a:lnTo>
                    <a:pt x="54" y="86"/>
                  </a:lnTo>
                  <a:lnTo>
                    <a:pt x="44" y="87"/>
                  </a:lnTo>
                  <a:lnTo>
                    <a:pt x="33" y="86"/>
                  </a:lnTo>
                  <a:lnTo>
                    <a:pt x="23" y="84"/>
                  </a:lnTo>
                  <a:lnTo>
                    <a:pt x="14" y="80"/>
                  </a:lnTo>
                  <a:lnTo>
                    <a:pt x="7" y="76"/>
                  </a:lnTo>
                  <a:lnTo>
                    <a:pt x="3" y="70"/>
                  </a:lnTo>
                  <a:lnTo>
                    <a:pt x="1" y="66"/>
                  </a:lnTo>
                  <a:lnTo>
                    <a:pt x="1" y="65"/>
                  </a:lnTo>
                  <a:lnTo>
                    <a:pt x="3" y="66"/>
                  </a:lnTo>
                  <a:lnTo>
                    <a:pt x="7" y="69"/>
                  </a:lnTo>
                  <a:lnTo>
                    <a:pt x="12" y="71"/>
                  </a:lnTo>
                  <a:lnTo>
                    <a:pt x="18" y="72"/>
                  </a:lnTo>
                  <a:lnTo>
                    <a:pt x="24" y="73"/>
                  </a:lnTo>
                  <a:lnTo>
                    <a:pt x="33" y="75"/>
                  </a:lnTo>
                  <a:lnTo>
                    <a:pt x="41" y="75"/>
                  </a:lnTo>
                  <a:lnTo>
                    <a:pt x="49" y="73"/>
                  </a:lnTo>
                  <a:lnTo>
                    <a:pt x="56" y="73"/>
                  </a:lnTo>
                  <a:lnTo>
                    <a:pt x="61" y="71"/>
                  </a:lnTo>
                  <a:lnTo>
                    <a:pt x="54" y="64"/>
                  </a:lnTo>
                  <a:lnTo>
                    <a:pt x="46" y="56"/>
                  </a:lnTo>
                  <a:lnTo>
                    <a:pt x="38" y="48"/>
                  </a:lnTo>
                  <a:lnTo>
                    <a:pt x="29" y="39"/>
                  </a:lnTo>
                  <a:lnTo>
                    <a:pt x="21" y="31"/>
                  </a:lnTo>
                  <a:lnTo>
                    <a:pt x="14" y="23"/>
                  </a:lnTo>
                  <a:lnTo>
                    <a:pt x="8" y="15"/>
                  </a:lnTo>
                  <a:lnTo>
                    <a:pt x="4" y="9"/>
                  </a:lnTo>
                  <a:lnTo>
                    <a:pt x="0" y="2"/>
                  </a:lnTo>
                  <a:lnTo>
                    <a:pt x="3" y="0"/>
                  </a:lnTo>
                  <a:lnTo>
                    <a:pt x="6" y="1"/>
                  </a:lnTo>
                  <a:lnTo>
                    <a:pt x="11" y="4"/>
                  </a:lnTo>
                  <a:lnTo>
                    <a:pt x="14" y="9"/>
                  </a:lnTo>
                  <a:lnTo>
                    <a:pt x="20" y="15"/>
                  </a:lnTo>
                  <a:lnTo>
                    <a:pt x="27" y="23"/>
                  </a:lnTo>
                  <a:lnTo>
                    <a:pt x="36" y="32"/>
                  </a:lnTo>
                  <a:lnTo>
                    <a:pt x="44" y="41"/>
                  </a:lnTo>
                  <a:lnTo>
                    <a:pt x="52" y="49"/>
                  </a:lnTo>
                  <a:lnTo>
                    <a:pt x="60" y="55"/>
                  </a:lnTo>
                  <a:lnTo>
                    <a:pt x="65" y="60"/>
                  </a:lnTo>
                  <a:lnTo>
                    <a:pt x="69" y="50"/>
                  </a:lnTo>
                  <a:lnTo>
                    <a:pt x="72" y="39"/>
                  </a:lnTo>
                  <a:lnTo>
                    <a:pt x="73" y="28"/>
                  </a:lnTo>
                  <a:lnTo>
                    <a:pt x="72" y="19"/>
                  </a:lnTo>
                  <a:lnTo>
                    <a:pt x="71" y="13"/>
                  </a:lnTo>
                  <a:lnTo>
                    <a:pt x="72" y="10"/>
                  </a:lnTo>
                  <a:lnTo>
                    <a:pt x="74" y="10"/>
                  </a:lnTo>
                  <a:lnTo>
                    <a:pt x="76" y="13"/>
                  </a:lnTo>
                  <a:lnTo>
                    <a:pt x="81" y="31"/>
                  </a:lnTo>
                  <a:lnTo>
                    <a:pt x="83" y="47"/>
                  </a:lnTo>
                  <a:lnTo>
                    <a:pt x="84" y="61"/>
                  </a:lnTo>
                  <a:lnTo>
                    <a:pt x="83" y="68"/>
                  </a:lnTo>
                  <a:lnTo>
                    <a:pt x="91" y="76"/>
                  </a:lnTo>
                  <a:lnTo>
                    <a:pt x="99" y="84"/>
                  </a:lnTo>
                  <a:lnTo>
                    <a:pt x="106" y="91"/>
                  </a:lnTo>
                  <a:lnTo>
                    <a:pt x="111" y="96"/>
                  </a:lnTo>
                  <a:lnTo>
                    <a:pt x="120" y="93"/>
                  </a:lnTo>
                  <a:lnTo>
                    <a:pt x="127" y="84"/>
                  </a:lnTo>
                  <a:lnTo>
                    <a:pt x="132" y="71"/>
                  </a:lnTo>
                  <a:lnTo>
                    <a:pt x="132" y="57"/>
                  </a:lnTo>
                  <a:lnTo>
                    <a:pt x="130" y="47"/>
                  </a:lnTo>
                  <a:lnTo>
                    <a:pt x="132" y="42"/>
                  </a:lnTo>
                  <a:lnTo>
                    <a:pt x="134" y="43"/>
                  </a:lnTo>
                  <a:lnTo>
                    <a:pt x="136" y="50"/>
                  </a:lnTo>
                  <a:lnTo>
                    <a:pt x="140" y="65"/>
                  </a:lnTo>
                  <a:lnTo>
                    <a:pt x="141" y="83"/>
                  </a:lnTo>
                  <a:lnTo>
                    <a:pt x="141" y="99"/>
                  </a:lnTo>
                  <a:lnTo>
                    <a:pt x="135" y="110"/>
                  </a:lnTo>
                  <a:lnTo>
                    <a:pt x="144" y="120"/>
                  </a:lnTo>
                  <a:lnTo>
                    <a:pt x="152" y="128"/>
                  </a:lnTo>
                  <a:lnTo>
                    <a:pt x="157" y="136"/>
                  </a:lnTo>
                  <a:lnTo>
                    <a:pt x="161" y="141"/>
                  </a:lnTo>
                  <a:lnTo>
                    <a:pt x="166" y="137"/>
                  </a:lnTo>
                  <a:lnTo>
                    <a:pt x="171" y="131"/>
                  </a:lnTo>
                  <a:lnTo>
                    <a:pt x="174" y="125"/>
                  </a:lnTo>
                  <a:lnTo>
                    <a:pt x="175" y="120"/>
                  </a:lnTo>
                  <a:lnTo>
                    <a:pt x="178" y="117"/>
                  </a:lnTo>
                  <a:lnTo>
                    <a:pt x="180" y="116"/>
                  </a:lnTo>
                  <a:lnTo>
                    <a:pt x="182" y="118"/>
                  </a:lnTo>
                  <a:lnTo>
                    <a:pt x="183" y="124"/>
                  </a:lnTo>
                  <a:lnTo>
                    <a:pt x="182" y="132"/>
                  </a:lnTo>
                  <a:lnTo>
                    <a:pt x="179" y="141"/>
                  </a:lnTo>
                  <a:lnTo>
                    <a:pt x="176" y="148"/>
                  </a:lnTo>
                  <a:lnTo>
                    <a:pt x="174" y="153"/>
                  </a:lnTo>
                  <a:lnTo>
                    <a:pt x="176" y="158"/>
                  </a:lnTo>
                  <a:lnTo>
                    <a:pt x="180" y="163"/>
                  </a:lnTo>
                  <a:lnTo>
                    <a:pt x="182" y="168"/>
                  </a:lnTo>
                  <a:lnTo>
                    <a:pt x="186" y="174"/>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55" name="Freeform 329">
              <a:extLst>
                <a:ext uri="{FF2B5EF4-FFF2-40B4-BE49-F238E27FC236}">
                  <a16:creationId xmlns:a16="http://schemas.microsoft.com/office/drawing/2014/main" xmlns="" id="{783B0848-3BCC-4DF8-8E76-20DBB7465562}"/>
                </a:ext>
              </a:extLst>
            </p:cNvPr>
            <p:cNvSpPr>
              <a:spLocks/>
            </p:cNvSpPr>
            <p:nvPr/>
          </p:nvSpPr>
          <p:spPr bwMode="auto">
            <a:xfrm>
              <a:off x="2275" y="1023"/>
              <a:ext cx="75" cy="100"/>
            </a:xfrm>
            <a:custGeom>
              <a:avLst/>
              <a:gdLst>
                <a:gd name="T0" fmla="*/ 1 w 150"/>
                <a:gd name="T1" fmla="*/ 7 h 200"/>
                <a:gd name="T2" fmla="*/ 1 w 150"/>
                <a:gd name="T3" fmla="*/ 6 h 200"/>
                <a:gd name="T4" fmla="*/ 1 w 150"/>
                <a:gd name="T5" fmla="*/ 6 h 200"/>
                <a:gd name="T6" fmla="*/ 0 w 150"/>
                <a:gd name="T7" fmla="*/ 5 h 200"/>
                <a:gd name="T8" fmla="*/ 1 w 150"/>
                <a:gd name="T9" fmla="*/ 4 h 200"/>
                <a:gd name="T10" fmla="*/ 1 w 150"/>
                <a:gd name="T11" fmla="*/ 4 h 200"/>
                <a:gd name="T12" fmla="*/ 1 w 150"/>
                <a:gd name="T13" fmla="*/ 5 h 200"/>
                <a:gd name="T14" fmla="*/ 1 w 150"/>
                <a:gd name="T15" fmla="*/ 6 h 200"/>
                <a:gd name="T16" fmla="*/ 2 w 150"/>
                <a:gd name="T17" fmla="*/ 6 h 200"/>
                <a:gd name="T18" fmla="*/ 2 w 150"/>
                <a:gd name="T19" fmla="*/ 6 h 200"/>
                <a:gd name="T20" fmla="*/ 2 w 150"/>
                <a:gd name="T21" fmla="*/ 5 h 200"/>
                <a:gd name="T22" fmla="*/ 2 w 150"/>
                <a:gd name="T23" fmla="*/ 4 h 200"/>
                <a:gd name="T24" fmla="*/ 2 w 150"/>
                <a:gd name="T25" fmla="*/ 3 h 200"/>
                <a:gd name="T26" fmla="*/ 2 w 150"/>
                <a:gd name="T27" fmla="*/ 3 h 200"/>
                <a:gd name="T28" fmla="*/ 2 w 150"/>
                <a:gd name="T29" fmla="*/ 4 h 200"/>
                <a:gd name="T30" fmla="*/ 2 w 150"/>
                <a:gd name="T31" fmla="*/ 5 h 200"/>
                <a:gd name="T32" fmla="*/ 2 w 150"/>
                <a:gd name="T33" fmla="*/ 5 h 200"/>
                <a:gd name="T34" fmla="*/ 3 w 150"/>
                <a:gd name="T35" fmla="*/ 4 h 200"/>
                <a:gd name="T36" fmla="*/ 2 w 150"/>
                <a:gd name="T37" fmla="*/ 3 h 200"/>
                <a:gd name="T38" fmla="*/ 3 w 150"/>
                <a:gd name="T39" fmla="*/ 2 h 200"/>
                <a:gd name="T40" fmla="*/ 3 w 150"/>
                <a:gd name="T41" fmla="*/ 1 h 200"/>
                <a:gd name="T42" fmla="*/ 3 w 150"/>
                <a:gd name="T43" fmla="*/ 1 h 200"/>
                <a:gd name="T44" fmla="*/ 3 w 150"/>
                <a:gd name="T45" fmla="*/ 2 h 200"/>
                <a:gd name="T46" fmla="*/ 3 w 150"/>
                <a:gd name="T47" fmla="*/ 3 h 200"/>
                <a:gd name="T48" fmla="*/ 3 w 150"/>
                <a:gd name="T49" fmla="*/ 3 h 200"/>
                <a:gd name="T50" fmla="*/ 4 w 150"/>
                <a:gd name="T51" fmla="*/ 2 h 200"/>
                <a:gd name="T52" fmla="*/ 4 w 150"/>
                <a:gd name="T53" fmla="*/ 2 h 200"/>
                <a:gd name="T54" fmla="*/ 4 w 150"/>
                <a:gd name="T55" fmla="*/ 1 h 200"/>
                <a:gd name="T56" fmla="*/ 5 w 150"/>
                <a:gd name="T57" fmla="*/ 1 h 200"/>
                <a:gd name="T58" fmla="*/ 5 w 150"/>
                <a:gd name="T59" fmla="*/ 1 h 200"/>
                <a:gd name="T60" fmla="*/ 4 w 150"/>
                <a:gd name="T61" fmla="*/ 1 h 200"/>
                <a:gd name="T62" fmla="*/ 4 w 150"/>
                <a:gd name="T63" fmla="*/ 2 h 200"/>
                <a:gd name="T64" fmla="*/ 4 w 150"/>
                <a:gd name="T65" fmla="*/ 2 h 200"/>
                <a:gd name="T66" fmla="*/ 4 w 150"/>
                <a:gd name="T67" fmla="*/ 3 h 200"/>
                <a:gd name="T68" fmla="*/ 4 w 150"/>
                <a:gd name="T69" fmla="*/ 3 h 200"/>
                <a:gd name="T70" fmla="*/ 4 w 150"/>
                <a:gd name="T71" fmla="*/ 3 h 200"/>
                <a:gd name="T72" fmla="*/ 5 w 150"/>
                <a:gd name="T73" fmla="*/ 3 h 200"/>
                <a:gd name="T74" fmla="*/ 5 w 150"/>
                <a:gd name="T75" fmla="*/ 3 h 200"/>
                <a:gd name="T76" fmla="*/ 5 w 150"/>
                <a:gd name="T77" fmla="*/ 3 h 200"/>
                <a:gd name="T78" fmla="*/ 5 w 150"/>
                <a:gd name="T79" fmla="*/ 3 h 200"/>
                <a:gd name="T80" fmla="*/ 5 w 150"/>
                <a:gd name="T81" fmla="*/ 3 h 200"/>
                <a:gd name="T82" fmla="*/ 4 w 150"/>
                <a:gd name="T83" fmla="*/ 3 h 200"/>
                <a:gd name="T84" fmla="*/ 4 w 150"/>
                <a:gd name="T85" fmla="*/ 4 h 200"/>
                <a:gd name="T86" fmla="*/ 4 w 150"/>
                <a:gd name="T87" fmla="*/ 4 h 200"/>
                <a:gd name="T88" fmla="*/ 3 w 150"/>
                <a:gd name="T89" fmla="*/ 4 h 200"/>
                <a:gd name="T90" fmla="*/ 3 w 150"/>
                <a:gd name="T91" fmla="*/ 5 h 200"/>
                <a:gd name="T92" fmla="*/ 3 w 150"/>
                <a:gd name="T93" fmla="*/ 6 h 200"/>
                <a:gd name="T94" fmla="*/ 3 w 150"/>
                <a:gd name="T95" fmla="*/ 6 h 200"/>
                <a:gd name="T96" fmla="*/ 4 w 150"/>
                <a:gd name="T97" fmla="*/ 5 h 200"/>
                <a:gd name="T98" fmla="*/ 4 w 150"/>
                <a:gd name="T99" fmla="*/ 5 h 200"/>
                <a:gd name="T100" fmla="*/ 4 w 150"/>
                <a:gd name="T101" fmla="*/ 5 h 200"/>
                <a:gd name="T102" fmla="*/ 5 w 150"/>
                <a:gd name="T103" fmla="*/ 5 h 200"/>
                <a:gd name="T104" fmla="*/ 4 w 150"/>
                <a:gd name="T105" fmla="*/ 5 h 200"/>
                <a:gd name="T106" fmla="*/ 4 w 150"/>
                <a:gd name="T107" fmla="*/ 6 h 200"/>
                <a:gd name="T108" fmla="*/ 3 w 150"/>
                <a:gd name="T109" fmla="*/ 6 h 200"/>
                <a:gd name="T110" fmla="*/ 3 w 150"/>
                <a:gd name="T111" fmla="*/ 6 h 200"/>
                <a:gd name="T112" fmla="*/ 2 w 150"/>
                <a:gd name="T113" fmla="*/ 6 h 200"/>
                <a:gd name="T114" fmla="*/ 2 w 150"/>
                <a:gd name="T115" fmla="*/ 6 h 200"/>
                <a:gd name="T116" fmla="*/ 2 w 150"/>
                <a:gd name="T117" fmla="*/ 7 h 200"/>
                <a:gd name="T118" fmla="*/ 2 w 150"/>
                <a:gd name="T119" fmla="*/ 7 h 2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50" h="200">
                  <a:moveTo>
                    <a:pt x="31" y="200"/>
                  </a:moveTo>
                  <a:lnTo>
                    <a:pt x="26" y="197"/>
                  </a:lnTo>
                  <a:lnTo>
                    <a:pt x="21" y="191"/>
                  </a:lnTo>
                  <a:lnTo>
                    <a:pt x="15" y="182"/>
                  </a:lnTo>
                  <a:lnTo>
                    <a:pt x="9" y="172"/>
                  </a:lnTo>
                  <a:lnTo>
                    <a:pt x="5" y="162"/>
                  </a:lnTo>
                  <a:lnTo>
                    <a:pt x="1" y="151"/>
                  </a:lnTo>
                  <a:lnTo>
                    <a:pt x="0" y="139"/>
                  </a:lnTo>
                  <a:lnTo>
                    <a:pt x="1" y="127"/>
                  </a:lnTo>
                  <a:lnTo>
                    <a:pt x="3" y="121"/>
                  </a:lnTo>
                  <a:lnTo>
                    <a:pt x="6" y="119"/>
                  </a:lnTo>
                  <a:lnTo>
                    <a:pt x="7" y="122"/>
                  </a:lnTo>
                  <a:lnTo>
                    <a:pt x="8" y="127"/>
                  </a:lnTo>
                  <a:lnTo>
                    <a:pt x="10" y="144"/>
                  </a:lnTo>
                  <a:lnTo>
                    <a:pt x="15" y="161"/>
                  </a:lnTo>
                  <a:lnTo>
                    <a:pt x="23" y="177"/>
                  </a:lnTo>
                  <a:lnTo>
                    <a:pt x="34" y="187"/>
                  </a:lnTo>
                  <a:lnTo>
                    <a:pt x="39" y="183"/>
                  </a:lnTo>
                  <a:lnTo>
                    <a:pt x="43" y="176"/>
                  </a:lnTo>
                  <a:lnTo>
                    <a:pt x="44" y="171"/>
                  </a:lnTo>
                  <a:lnTo>
                    <a:pt x="46" y="169"/>
                  </a:lnTo>
                  <a:lnTo>
                    <a:pt x="39" y="151"/>
                  </a:lnTo>
                  <a:lnTo>
                    <a:pt x="34" y="129"/>
                  </a:lnTo>
                  <a:lnTo>
                    <a:pt x="33" y="109"/>
                  </a:lnTo>
                  <a:lnTo>
                    <a:pt x="33" y="95"/>
                  </a:lnTo>
                  <a:lnTo>
                    <a:pt x="36" y="87"/>
                  </a:lnTo>
                  <a:lnTo>
                    <a:pt x="38" y="84"/>
                  </a:lnTo>
                  <a:lnTo>
                    <a:pt x="40" y="86"/>
                  </a:lnTo>
                  <a:lnTo>
                    <a:pt x="40" y="94"/>
                  </a:lnTo>
                  <a:lnTo>
                    <a:pt x="40" y="108"/>
                  </a:lnTo>
                  <a:lnTo>
                    <a:pt x="43" y="125"/>
                  </a:lnTo>
                  <a:lnTo>
                    <a:pt x="46" y="142"/>
                  </a:lnTo>
                  <a:lnTo>
                    <a:pt x="53" y="153"/>
                  </a:lnTo>
                  <a:lnTo>
                    <a:pt x="60" y="142"/>
                  </a:lnTo>
                  <a:lnTo>
                    <a:pt x="67" y="131"/>
                  </a:lnTo>
                  <a:lnTo>
                    <a:pt x="70" y="118"/>
                  </a:lnTo>
                  <a:lnTo>
                    <a:pt x="72" y="109"/>
                  </a:lnTo>
                  <a:lnTo>
                    <a:pt x="64" y="87"/>
                  </a:lnTo>
                  <a:lnTo>
                    <a:pt x="63" y="64"/>
                  </a:lnTo>
                  <a:lnTo>
                    <a:pt x="66" y="42"/>
                  </a:lnTo>
                  <a:lnTo>
                    <a:pt x="74" y="26"/>
                  </a:lnTo>
                  <a:lnTo>
                    <a:pt x="78" y="23"/>
                  </a:lnTo>
                  <a:lnTo>
                    <a:pt x="81" y="23"/>
                  </a:lnTo>
                  <a:lnTo>
                    <a:pt x="81" y="25"/>
                  </a:lnTo>
                  <a:lnTo>
                    <a:pt x="81" y="30"/>
                  </a:lnTo>
                  <a:lnTo>
                    <a:pt x="76" y="47"/>
                  </a:lnTo>
                  <a:lnTo>
                    <a:pt x="75" y="65"/>
                  </a:lnTo>
                  <a:lnTo>
                    <a:pt x="76" y="80"/>
                  </a:lnTo>
                  <a:lnTo>
                    <a:pt x="82" y="92"/>
                  </a:lnTo>
                  <a:lnTo>
                    <a:pt x="91" y="79"/>
                  </a:lnTo>
                  <a:lnTo>
                    <a:pt x="97" y="66"/>
                  </a:lnTo>
                  <a:lnTo>
                    <a:pt x="100" y="55"/>
                  </a:lnTo>
                  <a:lnTo>
                    <a:pt x="102" y="46"/>
                  </a:lnTo>
                  <a:lnTo>
                    <a:pt x="106" y="35"/>
                  </a:lnTo>
                  <a:lnTo>
                    <a:pt x="112" y="23"/>
                  </a:lnTo>
                  <a:lnTo>
                    <a:pt x="119" y="12"/>
                  </a:lnTo>
                  <a:lnTo>
                    <a:pt x="124" y="4"/>
                  </a:lnTo>
                  <a:lnTo>
                    <a:pt x="129" y="1"/>
                  </a:lnTo>
                  <a:lnTo>
                    <a:pt x="133" y="0"/>
                  </a:lnTo>
                  <a:lnTo>
                    <a:pt x="136" y="2"/>
                  </a:lnTo>
                  <a:lnTo>
                    <a:pt x="135" y="6"/>
                  </a:lnTo>
                  <a:lnTo>
                    <a:pt x="124" y="19"/>
                  </a:lnTo>
                  <a:lnTo>
                    <a:pt x="115" y="32"/>
                  </a:lnTo>
                  <a:lnTo>
                    <a:pt x="109" y="43"/>
                  </a:lnTo>
                  <a:lnTo>
                    <a:pt x="107" y="54"/>
                  </a:lnTo>
                  <a:lnTo>
                    <a:pt x="106" y="64"/>
                  </a:lnTo>
                  <a:lnTo>
                    <a:pt x="102" y="76"/>
                  </a:lnTo>
                  <a:lnTo>
                    <a:pt x="98" y="87"/>
                  </a:lnTo>
                  <a:lnTo>
                    <a:pt x="93" y="95"/>
                  </a:lnTo>
                  <a:lnTo>
                    <a:pt x="101" y="93"/>
                  </a:lnTo>
                  <a:lnTo>
                    <a:pt x="108" y="91"/>
                  </a:lnTo>
                  <a:lnTo>
                    <a:pt x="116" y="87"/>
                  </a:lnTo>
                  <a:lnTo>
                    <a:pt x="123" y="84"/>
                  </a:lnTo>
                  <a:lnTo>
                    <a:pt x="130" y="79"/>
                  </a:lnTo>
                  <a:lnTo>
                    <a:pt x="136" y="76"/>
                  </a:lnTo>
                  <a:lnTo>
                    <a:pt x="140" y="72"/>
                  </a:lnTo>
                  <a:lnTo>
                    <a:pt x="143" y="69"/>
                  </a:lnTo>
                  <a:lnTo>
                    <a:pt x="146" y="65"/>
                  </a:lnTo>
                  <a:lnTo>
                    <a:pt x="150" y="64"/>
                  </a:lnTo>
                  <a:lnTo>
                    <a:pt x="150" y="66"/>
                  </a:lnTo>
                  <a:lnTo>
                    <a:pt x="148" y="71"/>
                  </a:lnTo>
                  <a:lnTo>
                    <a:pt x="143" y="80"/>
                  </a:lnTo>
                  <a:lnTo>
                    <a:pt x="136" y="87"/>
                  </a:lnTo>
                  <a:lnTo>
                    <a:pt x="128" y="93"/>
                  </a:lnTo>
                  <a:lnTo>
                    <a:pt x="120" y="99"/>
                  </a:lnTo>
                  <a:lnTo>
                    <a:pt x="112" y="102"/>
                  </a:lnTo>
                  <a:lnTo>
                    <a:pt x="104" y="104"/>
                  </a:lnTo>
                  <a:lnTo>
                    <a:pt x="97" y="107"/>
                  </a:lnTo>
                  <a:lnTo>
                    <a:pt x="92" y="107"/>
                  </a:lnTo>
                  <a:lnTo>
                    <a:pt x="85" y="118"/>
                  </a:lnTo>
                  <a:lnTo>
                    <a:pt x="77" y="134"/>
                  </a:lnTo>
                  <a:lnTo>
                    <a:pt x="70" y="151"/>
                  </a:lnTo>
                  <a:lnTo>
                    <a:pt x="68" y="160"/>
                  </a:lnTo>
                  <a:lnTo>
                    <a:pt x="74" y="162"/>
                  </a:lnTo>
                  <a:lnTo>
                    <a:pt x="81" y="163"/>
                  </a:lnTo>
                  <a:lnTo>
                    <a:pt x="89" y="163"/>
                  </a:lnTo>
                  <a:lnTo>
                    <a:pt x="95" y="162"/>
                  </a:lnTo>
                  <a:lnTo>
                    <a:pt x="104" y="160"/>
                  </a:lnTo>
                  <a:lnTo>
                    <a:pt x="110" y="156"/>
                  </a:lnTo>
                  <a:lnTo>
                    <a:pt x="117" y="152"/>
                  </a:lnTo>
                  <a:lnTo>
                    <a:pt x="122" y="146"/>
                  </a:lnTo>
                  <a:lnTo>
                    <a:pt x="127" y="140"/>
                  </a:lnTo>
                  <a:lnTo>
                    <a:pt x="130" y="138"/>
                  </a:lnTo>
                  <a:lnTo>
                    <a:pt x="131" y="140"/>
                  </a:lnTo>
                  <a:lnTo>
                    <a:pt x="129" y="146"/>
                  </a:lnTo>
                  <a:lnTo>
                    <a:pt x="124" y="154"/>
                  </a:lnTo>
                  <a:lnTo>
                    <a:pt x="117" y="162"/>
                  </a:lnTo>
                  <a:lnTo>
                    <a:pt x="109" y="168"/>
                  </a:lnTo>
                  <a:lnTo>
                    <a:pt x="101" y="171"/>
                  </a:lnTo>
                  <a:lnTo>
                    <a:pt x="92" y="175"/>
                  </a:lnTo>
                  <a:lnTo>
                    <a:pt x="83" y="176"/>
                  </a:lnTo>
                  <a:lnTo>
                    <a:pt x="74" y="176"/>
                  </a:lnTo>
                  <a:lnTo>
                    <a:pt x="66" y="174"/>
                  </a:lnTo>
                  <a:lnTo>
                    <a:pt x="61" y="179"/>
                  </a:lnTo>
                  <a:lnTo>
                    <a:pt x="58" y="183"/>
                  </a:lnTo>
                  <a:lnTo>
                    <a:pt x="55" y="187"/>
                  </a:lnTo>
                  <a:lnTo>
                    <a:pt x="54" y="193"/>
                  </a:lnTo>
                  <a:lnTo>
                    <a:pt x="47" y="193"/>
                  </a:lnTo>
                  <a:lnTo>
                    <a:pt x="40" y="194"/>
                  </a:lnTo>
                  <a:lnTo>
                    <a:pt x="34" y="197"/>
                  </a:lnTo>
                  <a:lnTo>
                    <a:pt x="31" y="200"/>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56" name="Freeform 330">
              <a:extLst>
                <a:ext uri="{FF2B5EF4-FFF2-40B4-BE49-F238E27FC236}">
                  <a16:creationId xmlns:a16="http://schemas.microsoft.com/office/drawing/2014/main" xmlns="" id="{627C93BC-84FD-48C1-AC30-6277E50888ED}"/>
                </a:ext>
              </a:extLst>
            </p:cNvPr>
            <p:cNvSpPr>
              <a:spLocks/>
            </p:cNvSpPr>
            <p:nvPr/>
          </p:nvSpPr>
          <p:spPr bwMode="auto">
            <a:xfrm>
              <a:off x="2312" y="1135"/>
              <a:ext cx="119" cy="55"/>
            </a:xfrm>
            <a:custGeom>
              <a:avLst/>
              <a:gdLst>
                <a:gd name="T0" fmla="*/ 1 w 237"/>
                <a:gd name="T1" fmla="*/ 2 h 110"/>
                <a:gd name="T2" fmla="*/ 1 w 237"/>
                <a:gd name="T3" fmla="*/ 2 h 110"/>
                <a:gd name="T4" fmla="*/ 1 w 237"/>
                <a:gd name="T5" fmla="*/ 2 h 110"/>
                <a:gd name="T6" fmla="*/ 1 w 237"/>
                <a:gd name="T7" fmla="*/ 2 h 110"/>
                <a:gd name="T8" fmla="*/ 2 w 237"/>
                <a:gd name="T9" fmla="*/ 2 h 110"/>
                <a:gd name="T10" fmla="*/ 3 w 237"/>
                <a:gd name="T11" fmla="*/ 2 h 110"/>
                <a:gd name="T12" fmla="*/ 3 w 237"/>
                <a:gd name="T13" fmla="*/ 2 h 110"/>
                <a:gd name="T14" fmla="*/ 3 w 237"/>
                <a:gd name="T15" fmla="*/ 3 h 110"/>
                <a:gd name="T16" fmla="*/ 3 w 237"/>
                <a:gd name="T17" fmla="*/ 3 h 110"/>
                <a:gd name="T18" fmla="*/ 3 w 237"/>
                <a:gd name="T19" fmla="*/ 3 h 110"/>
                <a:gd name="T20" fmla="*/ 4 w 237"/>
                <a:gd name="T21" fmla="*/ 4 h 110"/>
                <a:gd name="T22" fmla="*/ 4 w 237"/>
                <a:gd name="T23" fmla="*/ 3 h 110"/>
                <a:gd name="T24" fmla="*/ 4 w 237"/>
                <a:gd name="T25" fmla="*/ 3 h 110"/>
                <a:gd name="T26" fmla="*/ 3 w 237"/>
                <a:gd name="T27" fmla="*/ 2 h 110"/>
                <a:gd name="T28" fmla="*/ 3 w 237"/>
                <a:gd name="T29" fmla="*/ 2 h 110"/>
                <a:gd name="T30" fmla="*/ 4 w 237"/>
                <a:gd name="T31" fmla="*/ 2 h 110"/>
                <a:gd name="T32" fmla="*/ 4 w 237"/>
                <a:gd name="T33" fmla="*/ 2 h 110"/>
                <a:gd name="T34" fmla="*/ 5 w 237"/>
                <a:gd name="T35" fmla="*/ 2 h 110"/>
                <a:gd name="T36" fmla="*/ 5 w 237"/>
                <a:gd name="T37" fmla="*/ 3 h 110"/>
                <a:gd name="T38" fmla="*/ 5 w 237"/>
                <a:gd name="T39" fmla="*/ 3 h 110"/>
                <a:gd name="T40" fmla="*/ 5 w 237"/>
                <a:gd name="T41" fmla="*/ 3 h 110"/>
                <a:gd name="T42" fmla="*/ 6 w 237"/>
                <a:gd name="T43" fmla="*/ 4 h 110"/>
                <a:gd name="T44" fmla="*/ 6 w 237"/>
                <a:gd name="T45" fmla="*/ 4 h 110"/>
                <a:gd name="T46" fmla="*/ 6 w 237"/>
                <a:gd name="T47" fmla="*/ 4 h 110"/>
                <a:gd name="T48" fmla="*/ 6 w 237"/>
                <a:gd name="T49" fmla="*/ 4 h 110"/>
                <a:gd name="T50" fmla="*/ 6 w 237"/>
                <a:gd name="T51" fmla="*/ 3 h 110"/>
                <a:gd name="T52" fmla="*/ 5 w 237"/>
                <a:gd name="T53" fmla="*/ 3 h 110"/>
                <a:gd name="T54" fmla="*/ 5 w 237"/>
                <a:gd name="T55" fmla="*/ 3 h 110"/>
                <a:gd name="T56" fmla="*/ 5 w 237"/>
                <a:gd name="T57" fmla="*/ 3 h 110"/>
                <a:gd name="T58" fmla="*/ 6 w 237"/>
                <a:gd name="T59" fmla="*/ 3 h 110"/>
                <a:gd name="T60" fmla="*/ 7 w 237"/>
                <a:gd name="T61" fmla="*/ 3 h 110"/>
                <a:gd name="T62" fmla="*/ 7 w 237"/>
                <a:gd name="T63" fmla="*/ 3 h 110"/>
                <a:gd name="T64" fmla="*/ 8 w 237"/>
                <a:gd name="T65" fmla="*/ 3 h 110"/>
                <a:gd name="T66" fmla="*/ 8 w 237"/>
                <a:gd name="T67" fmla="*/ 3 h 110"/>
                <a:gd name="T68" fmla="*/ 7 w 237"/>
                <a:gd name="T69" fmla="*/ 3 h 110"/>
                <a:gd name="T70" fmla="*/ 7 w 237"/>
                <a:gd name="T71" fmla="*/ 3 h 110"/>
                <a:gd name="T72" fmla="*/ 6 w 237"/>
                <a:gd name="T73" fmla="*/ 2 h 110"/>
                <a:gd name="T74" fmla="*/ 5 w 237"/>
                <a:gd name="T75" fmla="*/ 2 h 110"/>
                <a:gd name="T76" fmla="*/ 6 w 237"/>
                <a:gd name="T77" fmla="*/ 2 h 110"/>
                <a:gd name="T78" fmla="*/ 6 w 237"/>
                <a:gd name="T79" fmla="*/ 2 h 110"/>
                <a:gd name="T80" fmla="*/ 6 w 237"/>
                <a:gd name="T81" fmla="*/ 2 h 110"/>
                <a:gd name="T82" fmla="*/ 6 w 237"/>
                <a:gd name="T83" fmla="*/ 1 h 110"/>
                <a:gd name="T84" fmla="*/ 6 w 237"/>
                <a:gd name="T85" fmla="*/ 1 h 110"/>
                <a:gd name="T86" fmla="*/ 6 w 237"/>
                <a:gd name="T87" fmla="*/ 1 h 110"/>
                <a:gd name="T88" fmla="*/ 5 w 237"/>
                <a:gd name="T89" fmla="*/ 2 h 110"/>
                <a:gd name="T90" fmla="*/ 5 w 237"/>
                <a:gd name="T91" fmla="*/ 2 h 110"/>
                <a:gd name="T92" fmla="*/ 5 w 237"/>
                <a:gd name="T93" fmla="*/ 2 h 110"/>
                <a:gd name="T94" fmla="*/ 4 w 237"/>
                <a:gd name="T95" fmla="*/ 2 h 110"/>
                <a:gd name="T96" fmla="*/ 4 w 237"/>
                <a:gd name="T97" fmla="*/ 2 h 110"/>
                <a:gd name="T98" fmla="*/ 4 w 237"/>
                <a:gd name="T99" fmla="*/ 2 h 110"/>
                <a:gd name="T100" fmla="*/ 3 w 237"/>
                <a:gd name="T101" fmla="*/ 2 h 110"/>
                <a:gd name="T102" fmla="*/ 4 w 237"/>
                <a:gd name="T103" fmla="*/ 1 h 110"/>
                <a:gd name="T104" fmla="*/ 4 w 237"/>
                <a:gd name="T105" fmla="*/ 1 h 110"/>
                <a:gd name="T106" fmla="*/ 4 w 237"/>
                <a:gd name="T107" fmla="*/ 0 h 110"/>
                <a:gd name="T108" fmla="*/ 4 w 237"/>
                <a:gd name="T109" fmla="*/ 1 h 110"/>
                <a:gd name="T110" fmla="*/ 4 w 237"/>
                <a:gd name="T111" fmla="*/ 1 h 110"/>
                <a:gd name="T112" fmla="*/ 3 w 237"/>
                <a:gd name="T113" fmla="*/ 1 h 110"/>
                <a:gd name="T114" fmla="*/ 3 w 237"/>
                <a:gd name="T115" fmla="*/ 1 h 110"/>
                <a:gd name="T116" fmla="*/ 2 w 237"/>
                <a:gd name="T117" fmla="*/ 1 h 110"/>
                <a:gd name="T118" fmla="*/ 2 w 237"/>
                <a:gd name="T119" fmla="*/ 1 h 110"/>
                <a:gd name="T120" fmla="*/ 1 w 237"/>
                <a:gd name="T121" fmla="*/ 1 h 110"/>
                <a:gd name="T122" fmla="*/ 1 w 237"/>
                <a:gd name="T123" fmla="*/ 2 h 11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37" h="110">
                  <a:moveTo>
                    <a:pt x="0" y="34"/>
                  </a:moveTo>
                  <a:lnTo>
                    <a:pt x="1" y="35"/>
                  </a:lnTo>
                  <a:lnTo>
                    <a:pt x="1" y="37"/>
                  </a:lnTo>
                  <a:lnTo>
                    <a:pt x="1" y="38"/>
                  </a:lnTo>
                  <a:lnTo>
                    <a:pt x="1" y="41"/>
                  </a:lnTo>
                  <a:lnTo>
                    <a:pt x="10" y="41"/>
                  </a:lnTo>
                  <a:lnTo>
                    <a:pt x="19" y="41"/>
                  </a:lnTo>
                  <a:lnTo>
                    <a:pt x="31" y="41"/>
                  </a:lnTo>
                  <a:lnTo>
                    <a:pt x="41" y="42"/>
                  </a:lnTo>
                  <a:lnTo>
                    <a:pt x="51" y="44"/>
                  </a:lnTo>
                  <a:lnTo>
                    <a:pt x="59" y="46"/>
                  </a:lnTo>
                  <a:lnTo>
                    <a:pt x="66" y="49"/>
                  </a:lnTo>
                  <a:lnTo>
                    <a:pt x="70" y="51"/>
                  </a:lnTo>
                  <a:lnTo>
                    <a:pt x="72" y="54"/>
                  </a:lnTo>
                  <a:lnTo>
                    <a:pt x="74" y="60"/>
                  </a:lnTo>
                  <a:lnTo>
                    <a:pt x="77" y="66"/>
                  </a:lnTo>
                  <a:lnTo>
                    <a:pt x="80" y="74"/>
                  </a:lnTo>
                  <a:lnTo>
                    <a:pt x="85" y="81"/>
                  </a:lnTo>
                  <a:lnTo>
                    <a:pt x="91" y="88"/>
                  </a:lnTo>
                  <a:lnTo>
                    <a:pt x="96" y="94"/>
                  </a:lnTo>
                  <a:lnTo>
                    <a:pt x="104" y="98"/>
                  </a:lnTo>
                  <a:lnTo>
                    <a:pt x="111" y="101"/>
                  </a:lnTo>
                  <a:lnTo>
                    <a:pt x="114" y="99"/>
                  </a:lnTo>
                  <a:lnTo>
                    <a:pt x="111" y="96"/>
                  </a:lnTo>
                  <a:lnTo>
                    <a:pt x="106" y="89"/>
                  </a:lnTo>
                  <a:lnTo>
                    <a:pt x="99" y="81"/>
                  </a:lnTo>
                  <a:lnTo>
                    <a:pt x="93" y="71"/>
                  </a:lnTo>
                  <a:lnTo>
                    <a:pt x="91" y="60"/>
                  </a:lnTo>
                  <a:lnTo>
                    <a:pt x="89" y="52"/>
                  </a:lnTo>
                  <a:lnTo>
                    <a:pt x="95" y="52"/>
                  </a:lnTo>
                  <a:lnTo>
                    <a:pt x="101" y="52"/>
                  </a:lnTo>
                  <a:lnTo>
                    <a:pt x="107" y="53"/>
                  </a:lnTo>
                  <a:lnTo>
                    <a:pt x="114" y="54"/>
                  </a:lnTo>
                  <a:lnTo>
                    <a:pt x="119" y="56"/>
                  </a:lnTo>
                  <a:lnTo>
                    <a:pt x="125" y="57"/>
                  </a:lnTo>
                  <a:lnTo>
                    <a:pt x="129" y="59"/>
                  </a:lnTo>
                  <a:lnTo>
                    <a:pt x="132" y="60"/>
                  </a:lnTo>
                  <a:lnTo>
                    <a:pt x="133" y="66"/>
                  </a:lnTo>
                  <a:lnTo>
                    <a:pt x="135" y="72"/>
                  </a:lnTo>
                  <a:lnTo>
                    <a:pt x="140" y="79"/>
                  </a:lnTo>
                  <a:lnTo>
                    <a:pt x="145" y="86"/>
                  </a:lnTo>
                  <a:lnTo>
                    <a:pt x="150" y="92"/>
                  </a:lnTo>
                  <a:lnTo>
                    <a:pt x="157" y="98"/>
                  </a:lnTo>
                  <a:lnTo>
                    <a:pt x="163" y="103"/>
                  </a:lnTo>
                  <a:lnTo>
                    <a:pt x="170" y="106"/>
                  </a:lnTo>
                  <a:lnTo>
                    <a:pt x="182" y="110"/>
                  </a:lnTo>
                  <a:lnTo>
                    <a:pt x="188" y="110"/>
                  </a:lnTo>
                  <a:lnTo>
                    <a:pt x="191" y="107"/>
                  </a:lnTo>
                  <a:lnTo>
                    <a:pt x="185" y="104"/>
                  </a:lnTo>
                  <a:lnTo>
                    <a:pt x="177" y="99"/>
                  </a:lnTo>
                  <a:lnTo>
                    <a:pt x="170" y="95"/>
                  </a:lnTo>
                  <a:lnTo>
                    <a:pt x="163" y="89"/>
                  </a:lnTo>
                  <a:lnTo>
                    <a:pt x="159" y="84"/>
                  </a:lnTo>
                  <a:lnTo>
                    <a:pt x="154" y="79"/>
                  </a:lnTo>
                  <a:lnTo>
                    <a:pt x="149" y="74"/>
                  </a:lnTo>
                  <a:lnTo>
                    <a:pt x="147" y="69"/>
                  </a:lnTo>
                  <a:lnTo>
                    <a:pt x="146" y="66"/>
                  </a:lnTo>
                  <a:lnTo>
                    <a:pt x="155" y="71"/>
                  </a:lnTo>
                  <a:lnTo>
                    <a:pt x="167" y="74"/>
                  </a:lnTo>
                  <a:lnTo>
                    <a:pt x="179" y="76"/>
                  </a:lnTo>
                  <a:lnTo>
                    <a:pt x="192" y="79"/>
                  </a:lnTo>
                  <a:lnTo>
                    <a:pt x="205" y="81"/>
                  </a:lnTo>
                  <a:lnTo>
                    <a:pt x="215" y="82"/>
                  </a:lnTo>
                  <a:lnTo>
                    <a:pt x="224" y="83"/>
                  </a:lnTo>
                  <a:lnTo>
                    <a:pt x="230" y="83"/>
                  </a:lnTo>
                  <a:lnTo>
                    <a:pt x="236" y="83"/>
                  </a:lnTo>
                  <a:lnTo>
                    <a:pt x="237" y="81"/>
                  </a:lnTo>
                  <a:lnTo>
                    <a:pt x="233" y="77"/>
                  </a:lnTo>
                  <a:lnTo>
                    <a:pt x="226" y="76"/>
                  </a:lnTo>
                  <a:lnTo>
                    <a:pt x="218" y="75"/>
                  </a:lnTo>
                  <a:lnTo>
                    <a:pt x="208" y="73"/>
                  </a:lnTo>
                  <a:lnTo>
                    <a:pt x="196" y="69"/>
                  </a:lnTo>
                  <a:lnTo>
                    <a:pt x="185" y="66"/>
                  </a:lnTo>
                  <a:lnTo>
                    <a:pt x="175" y="62"/>
                  </a:lnTo>
                  <a:lnTo>
                    <a:pt x="165" y="59"/>
                  </a:lnTo>
                  <a:lnTo>
                    <a:pt x="157" y="57"/>
                  </a:lnTo>
                  <a:lnTo>
                    <a:pt x="154" y="54"/>
                  </a:lnTo>
                  <a:lnTo>
                    <a:pt x="161" y="48"/>
                  </a:lnTo>
                  <a:lnTo>
                    <a:pt x="169" y="42"/>
                  </a:lnTo>
                  <a:lnTo>
                    <a:pt x="177" y="39"/>
                  </a:lnTo>
                  <a:lnTo>
                    <a:pt x="184" y="38"/>
                  </a:lnTo>
                  <a:lnTo>
                    <a:pt x="190" y="37"/>
                  </a:lnTo>
                  <a:lnTo>
                    <a:pt x="191" y="35"/>
                  </a:lnTo>
                  <a:lnTo>
                    <a:pt x="188" y="31"/>
                  </a:lnTo>
                  <a:lnTo>
                    <a:pt x="182" y="29"/>
                  </a:lnTo>
                  <a:lnTo>
                    <a:pt x="177" y="28"/>
                  </a:lnTo>
                  <a:lnTo>
                    <a:pt x="171" y="29"/>
                  </a:lnTo>
                  <a:lnTo>
                    <a:pt x="165" y="30"/>
                  </a:lnTo>
                  <a:lnTo>
                    <a:pt x="160" y="33"/>
                  </a:lnTo>
                  <a:lnTo>
                    <a:pt x="154" y="36"/>
                  </a:lnTo>
                  <a:lnTo>
                    <a:pt x="149" y="38"/>
                  </a:lnTo>
                  <a:lnTo>
                    <a:pt x="145" y="43"/>
                  </a:lnTo>
                  <a:lnTo>
                    <a:pt x="142" y="46"/>
                  </a:lnTo>
                  <a:lnTo>
                    <a:pt x="137" y="46"/>
                  </a:lnTo>
                  <a:lnTo>
                    <a:pt x="130" y="45"/>
                  </a:lnTo>
                  <a:lnTo>
                    <a:pt x="123" y="45"/>
                  </a:lnTo>
                  <a:lnTo>
                    <a:pt x="116" y="44"/>
                  </a:lnTo>
                  <a:lnTo>
                    <a:pt x="109" y="43"/>
                  </a:lnTo>
                  <a:lnTo>
                    <a:pt x="102" y="43"/>
                  </a:lnTo>
                  <a:lnTo>
                    <a:pt x="97" y="43"/>
                  </a:lnTo>
                  <a:lnTo>
                    <a:pt x="95" y="43"/>
                  </a:lnTo>
                  <a:lnTo>
                    <a:pt x="94" y="33"/>
                  </a:lnTo>
                  <a:lnTo>
                    <a:pt x="97" y="23"/>
                  </a:lnTo>
                  <a:lnTo>
                    <a:pt x="104" y="14"/>
                  </a:lnTo>
                  <a:lnTo>
                    <a:pt x="115" y="7"/>
                  </a:lnTo>
                  <a:lnTo>
                    <a:pt x="123" y="4"/>
                  </a:lnTo>
                  <a:lnTo>
                    <a:pt x="124" y="1"/>
                  </a:lnTo>
                  <a:lnTo>
                    <a:pt x="121" y="0"/>
                  </a:lnTo>
                  <a:lnTo>
                    <a:pt x="115" y="0"/>
                  </a:lnTo>
                  <a:lnTo>
                    <a:pt x="110" y="1"/>
                  </a:lnTo>
                  <a:lnTo>
                    <a:pt x="104" y="5"/>
                  </a:lnTo>
                  <a:lnTo>
                    <a:pt x="97" y="8"/>
                  </a:lnTo>
                  <a:lnTo>
                    <a:pt x="91" y="14"/>
                  </a:lnTo>
                  <a:lnTo>
                    <a:pt x="83" y="19"/>
                  </a:lnTo>
                  <a:lnTo>
                    <a:pt x="77" y="24"/>
                  </a:lnTo>
                  <a:lnTo>
                    <a:pt x="72" y="28"/>
                  </a:lnTo>
                  <a:lnTo>
                    <a:pt x="70" y="31"/>
                  </a:lnTo>
                  <a:lnTo>
                    <a:pt x="63" y="31"/>
                  </a:lnTo>
                  <a:lnTo>
                    <a:pt x="55" y="31"/>
                  </a:lnTo>
                  <a:lnTo>
                    <a:pt x="45" y="31"/>
                  </a:lnTo>
                  <a:lnTo>
                    <a:pt x="34" y="31"/>
                  </a:lnTo>
                  <a:lnTo>
                    <a:pt x="24" y="31"/>
                  </a:lnTo>
                  <a:lnTo>
                    <a:pt x="13" y="31"/>
                  </a:lnTo>
                  <a:lnTo>
                    <a:pt x="5" y="33"/>
                  </a:lnTo>
                  <a:lnTo>
                    <a:pt x="0" y="34"/>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57" name="Freeform 331">
              <a:extLst>
                <a:ext uri="{FF2B5EF4-FFF2-40B4-BE49-F238E27FC236}">
                  <a16:creationId xmlns:a16="http://schemas.microsoft.com/office/drawing/2014/main" xmlns="" id="{862458C5-E5AB-4623-8AF7-C08022FC542D}"/>
                </a:ext>
              </a:extLst>
            </p:cNvPr>
            <p:cNvSpPr>
              <a:spLocks/>
            </p:cNvSpPr>
            <p:nvPr/>
          </p:nvSpPr>
          <p:spPr bwMode="auto">
            <a:xfrm>
              <a:off x="2300" y="1183"/>
              <a:ext cx="97" cy="111"/>
            </a:xfrm>
            <a:custGeom>
              <a:avLst/>
              <a:gdLst>
                <a:gd name="T0" fmla="*/ 1 w 194"/>
                <a:gd name="T1" fmla="*/ 1 h 222"/>
                <a:gd name="T2" fmla="*/ 1 w 194"/>
                <a:gd name="T3" fmla="*/ 1 h 222"/>
                <a:gd name="T4" fmla="*/ 1 w 194"/>
                <a:gd name="T5" fmla="*/ 2 h 222"/>
                <a:gd name="T6" fmla="*/ 1 w 194"/>
                <a:gd name="T7" fmla="*/ 4 h 222"/>
                <a:gd name="T8" fmla="*/ 2 w 194"/>
                <a:gd name="T9" fmla="*/ 4 h 222"/>
                <a:gd name="T10" fmla="*/ 2 w 194"/>
                <a:gd name="T11" fmla="*/ 2 h 222"/>
                <a:gd name="T12" fmla="*/ 2 w 194"/>
                <a:gd name="T13" fmla="*/ 2 h 222"/>
                <a:gd name="T14" fmla="*/ 2 w 194"/>
                <a:gd name="T15" fmla="*/ 2 h 222"/>
                <a:gd name="T16" fmla="*/ 2 w 194"/>
                <a:gd name="T17" fmla="*/ 2 h 222"/>
                <a:gd name="T18" fmla="*/ 3 w 194"/>
                <a:gd name="T19" fmla="*/ 3 h 222"/>
                <a:gd name="T20" fmla="*/ 3 w 194"/>
                <a:gd name="T21" fmla="*/ 4 h 222"/>
                <a:gd name="T22" fmla="*/ 3 w 194"/>
                <a:gd name="T23" fmla="*/ 5 h 222"/>
                <a:gd name="T24" fmla="*/ 3 w 194"/>
                <a:gd name="T25" fmla="*/ 5 h 222"/>
                <a:gd name="T26" fmla="*/ 4 w 194"/>
                <a:gd name="T27" fmla="*/ 4 h 222"/>
                <a:gd name="T28" fmla="*/ 4 w 194"/>
                <a:gd name="T29" fmla="*/ 4 h 222"/>
                <a:gd name="T30" fmla="*/ 5 w 194"/>
                <a:gd name="T31" fmla="*/ 5 h 222"/>
                <a:gd name="T32" fmla="*/ 5 w 194"/>
                <a:gd name="T33" fmla="*/ 6 h 222"/>
                <a:gd name="T34" fmla="*/ 6 w 194"/>
                <a:gd name="T35" fmla="*/ 7 h 222"/>
                <a:gd name="T36" fmla="*/ 6 w 194"/>
                <a:gd name="T37" fmla="*/ 7 h 222"/>
                <a:gd name="T38" fmla="*/ 7 w 194"/>
                <a:gd name="T39" fmla="*/ 7 h 222"/>
                <a:gd name="T40" fmla="*/ 6 w 194"/>
                <a:gd name="T41" fmla="*/ 7 h 222"/>
                <a:gd name="T42" fmla="*/ 6 w 194"/>
                <a:gd name="T43" fmla="*/ 6 h 222"/>
                <a:gd name="T44" fmla="*/ 5 w 194"/>
                <a:gd name="T45" fmla="*/ 5 h 222"/>
                <a:gd name="T46" fmla="*/ 4 w 194"/>
                <a:gd name="T47" fmla="*/ 4 h 222"/>
                <a:gd name="T48" fmla="*/ 4 w 194"/>
                <a:gd name="T49" fmla="*/ 3 h 222"/>
                <a:gd name="T50" fmla="*/ 5 w 194"/>
                <a:gd name="T51" fmla="*/ 3 h 222"/>
                <a:gd name="T52" fmla="*/ 5 w 194"/>
                <a:gd name="T53" fmla="*/ 3 h 222"/>
                <a:gd name="T54" fmla="*/ 5 w 194"/>
                <a:gd name="T55" fmla="*/ 3 h 222"/>
                <a:gd name="T56" fmla="*/ 6 w 194"/>
                <a:gd name="T57" fmla="*/ 3 h 222"/>
                <a:gd name="T58" fmla="*/ 6 w 194"/>
                <a:gd name="T59" fmla="*/ 3 h 222"/>
                <a:gd name="T60" fmla="*/ 6 w 194"/>
                <a:gd name="T61" fmla="*/ 3 h 222"/>
                <a:gd name="T62" fmla="*/ 5 w 194"/>
                <a:gd name="T63" fmla="*/ 3 h 222"/>
                <a:gd name="T64" fmla="*/ 5 w 194"/>
                <a:gd name="T65" fmla="*/ 3 h 222"/>
                <a:gd name="T66" fmla="*/ 4 w 194"/>
                <a:gd name="T67" fmla="*/ 3 h 222"/>
                <a:gd name="T68" fmla="*/ 4 w 194"/>
                <a:gd name="T69" fmla="*/ 3 h 222"/>
                <a:gd name="T70" fmla="*/ 3 w 194"/>
                <a:gd name="T71" fmla="*/ 3 h 222"/>
                <a:gd name="T72" fmla="*/ 3 w 194"/>
                <a:gd name="T73" fmla="*/ 2 h 222"/>
                <a:gd name="T74" fmla="*/ 3 w 194"/>
                <a:gd name="T75" fmla="*/ 2 h 222"/>
                <a:gd name="T76" fmla="*/ 3 w 194"/>
                <a:gd name="T77" fmla="*/ 2 h 222"/>
                <a:gd name="T78" fmla="*/ 3 w 194"/>
                <a:gd name="T79" fmla="*/ 2 h 222"/>
                <a:gd name="T80" fmla="*/ 3 w 194"/>
                <a:gd name="T81" fmla="*/ 2 h 222"/>
                <a:gd name="T82" fmla="*/ 4 w 194"/>
                <a:gd name="T83" fmla="*/ 2 h 222"/>
                <a:gd name="T84" fmla="*/ 4 w 194"/>
                <a:gd name="T85" fmla="*/ 2 h 222"/>
                <a:gd name="T86" fmla="*/ 4 w 194"/>
                <a:gd name="T87" fmla="*/ 2 h 222"/>
                <a:gd name="T88" fmla="*/ 4 w 194"/>
                <a:gd name="T89" fmla="*/ 2 h 222"/>
                <a:gd name="T90" fmla="*/ 3 w 194"/>
                <a:gd name="T91" fmla="*/ 2 h 222"/>
                <a:gd name="T92" fmla="*/ 3 w 194"/>
                <a:gd name="T93" fmla="*/ 2 h 222"/>
                <a:gd name="T94" fmla="*/ 2 w 194"/>
                <a:gd name="T95" fmla="*/ 2 h 222"/>
                <a:gd name="T96" fmla="*/ 2 w 194"/>
                <a:gd name="T97" fmla="*/ 1 h 222"/>
                <a:gd name="T98" fmla="*/ 2 w 194"/>
                <a:gd name="T99" fmla="*/ 1 h 222"/>
                <a:gd name="T100" fmla="*/ 1 w 194"/>
                <a:gd name="T101" fmla="*/ 1 h 222"/>
                <a:gd name="T102" fmla="*/ 1 w 194"/>
                <a:gd name="T103" fmla="*/ 0 h 22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4" h="222">
                  <a:moveTo>
                    <a:pt x="0" y="1"/>
                  </a:moveTo>
                  <a:lnTo>
                    <a:pt x="9" y="8"/>
                  </a:lnTo>
                  <a:lnTo>
                    <a:pt x="18" y="18"/>
                  </a:lnTo>
                  <a:lnTo>
                    <a:pt x="27" y="29"/>
                  </a:lnTo>
                  <a:lnTo>
                    <a:pt x="33" y="36"/>
                  </a:lnTo>
                  <a:lnTo>
                    <a:pt x="28" y="53"/>
                  </a:lnTo>
                  <a:lnTo>
                    <a:pt x="27" y="77"/>
                  </a:lnTo>
                  <a:lnTo>
                    <a:pt x="29" y="101"/>
                  </a:lnTo>
                  <a:lnTo>
                    <a:pt x="36" y="117"/>
                  </a:lnTo>
                  <a:lnTo>
                    <a:pt x="35" y="99"/>
                  </a:lnTo>
                  <a:lnTo>
                    <a:pt x="36" y="78"/>
                  </a:lnTo>
                  <a:lnTo>
                    <a:pt x="38" y="60"/>
                  </a:lnTo>
                  <a:lnTo>
                    <a:pt x="45" y="49"/>
                  </a:lnTo>
                  <a:lnTo>
                    <a:pt x="49" y="47"/>
                  </a:lnTo>
                  <a:lnTo>
                    <a:pt x="51" y="48"/>
                  </a:lnTo>
                  <a:lnTo>
                    <a:pt x="53" y="51"/>
                  </a:lnTo>
                  <a:lnTo>
                    <a:pt x="57" y="55"/>
                  </a:lnTo>
                  <a:lnTo>
                    <a:pt x="64" y="63"/>
                  </a:lnTo>
                  <a:lnTo>
                    <a:pt x="73" y="74"/>
                  </a:lnTo>
                  <a:lnTo>
                    <a:pt x="83" y="85"/>
                  </a:lnTo>
                  <a:lnTo>
                    <a:pt x="89" y="92"/>
                  </a:lnTo>
                  <a:lnTo>
                    <a:pt x="86" y="111"/>
                  </a:lnTo>
                  <a:lnTo>
                    <a:pt x="83" y="131"/>
                  </a:lnTo>
                  <a:lnTo>
                    <a:pt x="86" y="151"/>
                  </a:lnTo>
                  <a:lnTo>
                    <a:pt x="97" y="167"/>
                  </a:lnTo>
                  <a:lnTo>
                    <a:pt x="95" y="149"/>
                  </a:lnTo>
                  <a:lnTo>
                    <a:pt x="94" y="129"/>
                  </a:lnTo>
                  <a:lnTo>
                    <a:pt x="97" y="112"/>
                  </a:lnTo>
                  <a:lnTo>
                    <a:pt x="105" y="101"/>
                  </a:lnTo>
                  <a:lnTo>
                    <a:pt x="112" y="108"/>
                  </a:lnTo>
                  <a:lnTo>
                    <a:pt x="122" y="121"/>
                  </a:lnTo>
                  <a:lnTo>
                    <a:pt x="134" y="136"/>
                  </a:lnTo>
                  <a:lnTo>
                    <a:pt x="147" y="153"/>
                  </a:lnTo>
                  <a:lnTo>
                    <a:pt x="159" y="172"/>
                  </a:lnTo>
                  <a:lnTo>
                    <a:pt x="171" y="189"/>
                  </a:lnTo>
                  <a:lnTo>
                    <a:pt x="180" y="203"/>
                  </a:lnTo>
                  <a:lnTo>
                    <a:pt x="186" y="214"/>
                  </a:lnTo>
                  <a:lnTo>
                    <a:pt x="190" y="221"/>
                  </a:lnTo>
                  <a:lnTo>
                    <a:pt x="193" y="222"/>
                  </a:lnTo>
                  <a:lnTo>
                    <a:pt x="194" y="219"/>
                  </a:lnTo>
                  <a:lnTo>
                    <a:pt x="192" y="210"/>
                  </a:lnTo>
                  <a:lnTo>
                    <a:pt x="188" y="202"/>
                  </a:lnTo>
                  <a:lnTo>
                    <a:pt x="180" y="188"/>
                  </a:lnTo>
                  <a:lnTo>
                    <a:pt x="170" y="170"/>
                  </a:lnTo>
                  <a:lnTo>
                    <a:pt x="158" y="152"/>
                  </a:lnTo>
                  <a:lnTo>
                    <a:pt x="147" y="134"/>
                  </a:lnTo>
                  <a:lnTo>
                    <a:pt x="135" y="116"/>
                  </a:lnTo>
                  <a:lnTo>
                    <a:pt x="125" y="105"/>
                  </a:lnTo>
                  <a:lnTo>
                    <a:pt x="118" y="98"/>
                  </a:lnTo>
                  <a:lnTo>
                    <a:pt x="122" y="93"/>
                  </a:lnTo>
                  <a:lnTo>
                    <a:pt x="128" y="90"/>
                  </a:lnTo>
                  <a:lnTo>
                    <a:pt x="134" y="87"/>
                  </a:lnTo>
                  <a:lnTo>
                    <a:pt x="140" y="85"/>
                  </a:lnTo>
                  <a:lnTo>
                    <a:pt x="146" y="84"/>
                  </a:lnTo>
                  <a:lnTo>
                    <a:pt x="151" y="84"/>
                  </a:lnTo>
                  <a:lnTo>
                    <a:pt x="156" y="86"/>
                  </a:lnTo>
                  <a:lnTo>
                    <a:pt x="162" y="89"/>
                  </a:lnTo>
                  <a:lnTo>
                    <a:pt x="171" y="93"/>
                  </a:lnTo>
                  <a:lnTo>
                    <a:pt x="175" y="96"/>
                  </a:lnTo>
                  <a:lnTo>
                    <a:pt x="177" y="93"/>
                  </a:lnTo>
                  <a:lnTo>
                    <a:pt x="173" y="87"/>
                  </a:lnTo>
                  <a:lnTo>
                    <a:pt x="167" y="83"/>
                  </a:lnTo>
                  <a:lnTo>
                    <a:pt x="160" y="79"/>
                  </a:lnTo>
                  <a:lnTo>
                    <a:pt x="151" y="77"/>
                  </a:lnTo>
                  <a:lnTo>
                    <a:pt x="142" y="75"/>
                  </a:lnTo>
                  <a:lnTo>
                    <a:pt x="132" y="75"/>
                  </a:lnTo>
                  <a:lnTo>
                    <a:pt x="122" y="76"/>
                  </a:lnTo>
                  <a:lnTo>
                    <a:pt x="114" y="79"/>
                  </a:lnTo>
                  <a:lnTo>
                    <a:pt x="108" y="83"/>
                  </a:lnTo>
                  <a:lnTo>
                    <a:pt x="102" y="78"/>
                  </a:lnTo>
                  <a:lnTo>
                    <a:pt x="96" y="74"/>
                  </a:lnTo>
                  <a:lnTo>
                    <a:pt x="90" y="68"/>
                  </a:lnTo>
                  <a:lnTo>
                    <a:pt x="84" y="63"/>
                  </a:lnTo>
                  <a:lnTo>
                    <a:pt x="79" y="58"/>
                  </a:lnTo>
                  <a:lnTo>
                    <a:pt x="74" y="53"/>
                  </a:lnTo>
                  <a:lnTo>
                    <a:pt x="71" y="49"/>
                  </a:lnTo>
                  <a:lnTo>
                    <a:pt x="68" y="47"/>
                  </a:lnTo>
                  <a:lnTo>
                    <a:pt x="72" y="45"/>
                  </a:lnTo>
                  <a:lnTo>
                    <a:pt x="75" y="44"/>
                  </a:lnTo>
                  <a:lnTo>
                    <a:pt x="81" y="41"/>
                  </a:lnTo>
                  <a:lnTo>
                    <a:pt x="86" y="41"/>
                  </a:lnTo>
                  <a:lnTo>
                    <a:pt x="91" y="40"/>
                  </a:lnTo>
                  <a:lnTo>
                    <a:pt x="97" y="40"/>
                  </a:lnTo>
                  <a:lnTo>
                    <a:pt x="103" y="41"/>
                  </a:lnTo>
                  <a:lnTo>
                    <a:pt x="109" y="43"/>
                  </a:lnTo>
                  <a:lnTo>
                    <a:pt x="114" y="43"/>
                  </a:lnTo>
                  <a:lnTo>
                    <a:pt x="116" y="41"/>
                  </a:lnTo>
                  <a:lnTo>
                    <a:pt x="112" y="39"/>
                  </a:lnTo>
                  <a:lnTo>
                    <a:pt x="106" y="37"/>
                  </a:lnTo>
                  <a:lnTo>
                    <a:pt x="102" y="37"/>
                  </a:lnTo>
                  <a:lnTo>
                    <a:pt x="96" y="36"/>
                  </a:lnTo>
                  <a:lnTo>
                    <a:pt x="88" y="34"/>
                  </a:lnTo>
                  <a:lnTo>
                    <a:pt x="81" y="33"/>
                  </a:lnTo>
                  <a:lnTo>
                    <a:pt x="73" y="33"/>
                  </a:lnTo>
                  <a:lnTo>
                    <a:pt x="66" y="32"/>
                  </a:lnTo>
                  <a:lnTo>
                    <a:pt x="59" y="33"/>
                  </a:lnTo>
                  <a:lnTo>
                    <a:pt x="55" y="33"/>
                  </a:lnTo>
                  <a:lnTo>
                    <a:pt x="48" y="32"/>
                  </a:lnTo>
                  <a:lnTo>
                    <a:pt x="41" y="28"/>
                  </a:lnTo>
                  <a:lnTo>
                    <a:pt x="34" y="22"/>
                  </a:lnTo>
                  <a:lnTo>
                    <a:pt x="26" y="15"/>
                  </a:lnTo>
                  <a:lnTo>
                    <a:pt x="19" y="8"/>
                  </a:lnTo>
                  <a:lnTo>
                    <a:pt x="12" y="3"/>
                  </a:lnTo>
                  <a:lnTo>
                    <a:pt x="6" y="0"/>
                  </a:lnTo>
                  <a:lnTo>
                    <a:pt x="0" y="1"/>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58" name="Freeform 332">
              <a:extLst>
                <a:ext uri="{FF2B5EF4-FFF2-40B4-BE49-F238E27FC236}">
                  <a16:creationId xmlns:a16="http://schemas.microsoft.com/office/drawing/2014/main" xmlns="" id="{9D0ABC7F-6B75-45DC-8FEB-D44AF5842C92}"/>
                </a:ext>
              </a:extLst>
            </p:cNvPr>
            <p:cNvSpPr>
              <a:spLocks/>
            </p:cNvSpPr>
            <p:nvPr/>
          </p:nvSpPr>
          <p:spPr bwMode="auto">
            <a:xfrm>
              <a:off x="2217" y="1193"/>
              <a:ext cx="73" cy="128"/>
            </a:xfrm>
            <a:custGeom>
              <a:avLst/>
              <a:gdLst>
                <a:gd name="T0" fmla="*/ 2 w 147"/>
                <a:gd name="T1" fmla="*/ 1 h 255"/>
                <a:gd name="T2" fmla="*/ 2 w 147"/>
                <a:gd name="T3" fmla="*/ 2 h 255"/>
                <a:gd name="T4" fmla="*/ 1 w 147"/>
                <a:gd name="T5" fmla="*/ 2 h 255"/>
                <a:gd name="T6" fmla="*/ 0 w 147"/>
                <a:gd name="T7" fmla="*/ 3 h 255"/>
                <a:gd name="T8" fmla="*/ 0 w 147"/>
                <a:gd name="T9" fmla="*/ 3 h 255"/>
                <a:gd name="T10" fmla="*/ 0 w 147"/>
                <a:gd name="T11" fmla="*/ 3 h 255"/>
                <a:gd name="T12" fmla="*/ 1 w 147"/>
                <a:gd name="T13" fmla="*/ 3 h 255"/>
                <a:gd name="T14" fmla="*/ 2 w 147"/>
                <a:gd name="T15" fmla="*/ 2 h 255"/>
                <a:gd name="T16" fmla="*/ 2 w 147"/>
                <a:gd name="T17" fmla="*/ 3 h 255"/>
                <a:gd name="T18" fmla="*/ 1 w 147"/>
                <a:gd name="T19" fmla="*/ 4 h 255"/>
                <a:gd name="T20" fmla="*/ 0 w 147"/>
                <a:gd name="T21" fmla="*/ 4 h 255"/>
                <a:gd name="T22" fmla="*/ 0 w 147"/>
                <a:gd name="T23" fmla="*/ 5 h 255"/>
                <a:gd name="T24" fmla="*/ 0 w 147"/>
                <a:gd name="T25" fmla="*/ 5 h 255"/>
                <a:gd name="T26" fmla="*/ 0 w 147"/>
                <a:gd name="T27" fmla="*/ 5 h 255"/>
                <a:gd name="T28" fmla="*/ 1 w 147"/>
                <a:gd name="T29" fmla="*/ 5 h 255"/>
                <a:gd name="T30" fmla="*/ 2 w 147"/>
                <a:gd name="T31" fmla="*/ 4 h 255"/>
                <a:gd name="T32" fmla="*/ 2 w 147"/>
                <a:gd name="T33" fmla="*/ 5 h 255"/>
                <a:gd name="T34" fmla="*/ 1 w 147"/>
                <a:gd name="T35" fmla="*/ 6 h 255"/>
                <a:gd name="T36" fmla="*/ 0 w 147"/>
                <a:gd name="T37" fmla="*/ 6 h 255"/>
                <a:gd name="T38" fmla="*/ 0 w 147"/>
                <a:gd name="T39" fmla="*/ 7 h 255"/>
                <a:gd name="T40" fmla="*/ 0 w 147"/>
                <a:gd name="T41" fmla="*/ 7 h 255"/>
                <a:gd name="T42" fmla="*/ 1 w 147"/>
                <a:gd name="T43" fmla="*/ 6 h 255"/>
                <a:gd name="T44" fmla="*/ 1 w 147"/>
                <a:gd name="T45" fmla="*/ 6 h 255"/>
                <a:gd name="T46" fmla="*/ 1 w 147"/>
                <a:gd name="T47" fmla="*/ 7 h 255"/>
                <a:gd name="T48" fmla="*/ 0 w 147"/>
                <a:gd name="T49" fmla="*/ 8 h 255"/>
                <a:gd name="T50" fmla="*/ 0 w 147"/>
                <a:gd name="T51" fmla="*/ 8 h 255"/>
                <a:gd name="T52" fmla="*/ 0 w 147"/>
                <a:gd name="T53" fmla="*/ 8 h 255"/>
                <a:gd name="T54" fmla="*/ 0 w 147"/>
                <a:gd name="T55" fmla="*/ 8 h 255"/>
                <a:gd name="T56" fmla="*/ 1 w 147"/>
                <a:gd name="T57" fmla="*/ 7 h 255"/>
                <a:gd name="T58" fmla="*/ 2 w 147"/>
                <a:gd name="T59" fmla="*/ 6 h 255"/>
                <a:gd name="T60" fmla="*/ 2 w 147"/>
                <a:gd name="T61" fmla="*/ 7 h 255"/>
                <a:gd name="T62" fmla="*/ 2 w 147"/>
                <a:gd name="T63" fmla="*/ 7 h 255"/>
                <a:gd name="T64" fmla="*/ 3 w 147"/>
                <a:gd name="T65" fmla="*/ 7 h 255"/>
                <a:gd name="T66" fmla="*/ 3 w 147"/>
                <a:gd name="T67" fmla="*/ 6 h 255"/>
                <a:gd name="T68" fmla="*/ 2 w 147"/>
                <a:gd name="T69" fmla="*/ 6 h 255"/>
                <a:gd name="T70" fmla="*/ 2 w 147"/>
                <a:gd name="T71" fmla="*/ 4 h 255"/>
                <a:gd name="T72" fmla="*/ 2 w 147"/>
                <a:gd name="T73" fmla="*/ 4 h 255"/>
                <a:gd name="T74" fmla="*/ 3 w 147"/>
                <a:gd name="T75" fmla="*/ 4 h 255"/>
                <a:gd name="T76" fmla="*/ 4 w 147"/>
                <a:gd name="T77" fmla="*/ 5 h 255"/>
                <a:gd name="T78" fmla="*/ 4 w 147"/>
                <a:gd name="T79" fmla="*/ 6 h 255"/>
                <a:gd name="T80" fmla="*/ 4 w 147"/>
                <a:gd name="T81" fmla="*/ 5 h 255"/>
                <a:gd name="T82" fmla="*/ 3 w 147"/>
                <a:gd name="T83" fmla="*/ 4 h 255"/>
                <a:gd name="T84" fmla="*/ 2 w 147"/>
                <a:gd name="T85" fmla="*/ 3 h 255"/>
                <a:gd name="T86" fmla="*/ 3 w 147"/>
                <a:gd name="T87" fmla="*/ 3 h 255"/>
                <a:gd name="T88" fmla="*/ 3 w 147"/>
                <a:gd name="T89" fmla="*/ 3 h 255"/>
                <a:gd name="T90" fmla="*/ 4 w 147"/>
                <a:gd name="T91" fmla="*/ 3 h 255"/>
                <a:gd name="T92" fmla="*/ 4 w 147"/>
                <a:gd name="T93" fmla="*/ 3 h 255"/>
                <a:gd name="T94" fmla="*/ 4 w 147"/>
                <a:gd name="T95" fmla="*/ 3 h 255"/>
                <a:gd name="T96" fmla="*/ 4 w 147"/>
                <a:gd name="T97" fmla="*/ 3 h 255"/>
                <a:gd name="T98" fmla="*/ 3 w 147"/>
                <a:gd name="T99" fmla="*/ 2 h 255"/>
                <a:gd name="T100" fmla="*/ 3 w 147"/>
                <a:gd name="T101" fmla="*/ 2 h 255"/>
                <a:gd name="T102" fmla="*/ 3 w 147"/>
                <a:gd name="T103" fmla="*/ 1 h 255"/>
                <a:gd name="T104" fmla="*/ 3 w 147"/>
                <a:gd name="T105" fmla="*/ 1 h 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47" h="255">
                  <a:moveTo>
                    <a:pt x="97" y="12"/>
                  </a:moveTo>
                  <a:lnTo>
                    <a:pt x="96" y="23"/>
                  </a:lnTo>
                  <a:lnTo>
                    <a:pt x="95" y="31"/>
                  </a:lnTo>
                  <a:lnTo>
                    <a:pt x="93" y="38"/>
                  </a:lnTo>
                  <a:lnTo>
                    <a:pt x="89" y="42"/>
                  </a:lnTo>
                  <a:lnTo>
                    <a:pt x="81" y="47"/>
                  </a:lnTo>
                  <a:lnTo>
                    <a:pt x="71" y="52"/>
                  </a:lnTo>
                  <a:lnTo>
                    <a:pt x="59" y="57"/>
                  </a:lnTo>
                  <a:lnTo>
                    <a:pt x="47" y="63"/>
                  </a:lnTo>
                  <a:lnTo>
                    <a:pt x="35" y="70"/>
                  </a:lnTo>
                  <a:lnTo>
                    <a:pt x="26" y="77"/>
                  </a:lnTo>
                  <a:lnTo>
                    <a:pt x="19" y="83"/>
                  </a:lnTo>
                  <a:lnTo>
                    <a:pt x="15" y="90"/>
                  </a:lnTo>
                  <a:lnTo>
                    <a:pt x="15" y="94"/>
                  </a:lnTo>
                  <a:lnTo>
                    <a:pt x="17" y="95"/>
                  </a:lnTo>
                  <a:lnTo>
                    <a:pt x="19" y="95"/>
                  </a:lnTo>
                  <a:lnTo>
                    <a:pt x="22" y="92"/>
                  </a:lnTo>
                  <a:lnTo>
                    <a:pt x="27" y="86"/>
                  </a:lnTo>
                  <a:lnTo>
                    <a:pt x="34" y="81"/>
                  </a:lnTo>
                  <a:lnTo>
                    <a:pt x="41" y="76"/>
                  </a:lnTo>
                  <a:lnTo>
                    <a:pt x="49" y="72"/>
                  </a:lnTo>
                  <a:lnTo>
                    <a:pt x="57" y="68"/>
                  </a:lnTo>
                  <a:lnTo>
                    <a:pt x="66" y="65"/>
                  </a:lnTo>
                  <a:lnTo>
                    <a:pt x="74" y="64"/>
                  </a:lnTo>
                  <a:lnTo>
                    <a:pt x="82" y="63"/>
                  </a:lnTo>
                  <a:lnTo>
                    <a:pt x="80" y="77"/>
                  </a:lnTo>
                  <a:lnTo>
                    <a:pt x="76" y="88"/>
                  </a:lnTo>
                  <a:lnTo>
                    <a:pt x="74" y="99"/>
                  </a:lnTo>
                  <a:lnTo>
                    <a:pt x="71" y="106"/>
                  </a:lnTo>
                  <a:lnTo>
                    <a:pt x="59" y="108"/>
                  </a:lnTo>
                  <a:lnTo>
                    <a:pt x="48" y="111"/>
                  </a:lnTo>
                  <a:lnTo>
                    <a:pt x="37" y="116"/>
                  </a:lnTo>
                  <a:lnTo>
                    <a:pt x="28" y="122"/>
                  </a:lnTo>
                  <a:lnTo>
                    <a:pt x="20" y="128"/>
                  </a:lnTo>
                  <a:lnTo>
                    <a:pt x="14" y="134"/>
                  </a:lnTo>
                  <a:lnTo>
                    <a:pt x="10" y="141"/>
                  </a:lnTo>
                  <a:lnTo>
                    <a:pt x="9" y="149"/>
                  </a:lnTo>
                  <a:lnTo>
                    <a:pt x="10" y="154"/>
                  </a:lnTo>
                  <a:lnTo>
                    <a:pt x="11" y="154"/>
                  </a:lnTo>
                  <a:lnTo>
                    <a:pt x="13" y="152"/>
                  </a:lnTo>
                  <a:lnTo>
                    <a:pt x="15" y="146"/>
                  </a:lnTo>
                  <a:lnTo>
                    <a:pt x="18" y="143"/>
                  </a:lnTo>
                  <a:lnTo>
                    <a:pt x="24" y="139"/>
                  </a:lnTo>
                  <a:lnTo>
                    <a:pt x="30" y="134"/>
                  </a:lnTo>
                  <a:lnTo>
                    <a:pt x="38" y="130"/>
                  </a:lnTo>
                  <a:lnTo>
                    <a:pt x="48" y="125"/>
                  </a:lnTo>
                  <a:lnTo>
                    <a:pt x="56" y="122"/>
                  </a:lnTo>
                  <a:lnTo>
                    <a:pt x="65" y="119"/>
                  </a:lnTo>
                  <a:lnTo>
                    <a:pt x="72" y="119"/>
                  </a:lnTo>
                  <a:lnTo>
                    <a:pt x="71" y="133"/>
                  </a:lnTo>
                  <a:lnTo>
                    <a:pt x="68" y="146"/>
                  </a:lnTo>
                  <a:lnTo>
                    <a:pt x="65" y="156"/>
                  </a:lnTo>
                  <a:lnTo>
                    <a:pt x="62" y="163"/>
                  </a:lnTo>
                  <a:lnTo>
                    <a:pt x="52" y="167"/>
                  </a:lnTo>
                  <a:lnTo>
                    <a:pt x="44" y="170"/>
                  </a:lnTo>
                  <a:lnTo>
                    <a:pt x="35" y="175"/>
                  </a:lnTo>
                  <a:lnTo>
                    <a:pt x="28" y="179"/>
                  </a:lnTo>
                  <a:lnTo>
                    <a:pt x="22" y="184"/>
                  </a:lnTo>
                  <a:lnTo>
                    <a:pt x="17" y="191"/>
                  </a:lnTo>
                  <a:lnTo>
                    <a:pt x="13" y="198"/>
                  </a:lnTo>
                  <a:lnTo>
                    <a:pt x="12" y="206"/>
                  </a:lnTo>
                  <a:lnTo>
                    <a:pt x="17" y="200"/>
                  </a:lnTo>
                  <a:lnTo>
                    <a:pt x="22" y="196"/>
                  </a:lnTo>
                  <a:lnTo>
                    <a:pt x="29" y="190"/>
                  </a:lnTo>
                  <a:lnTo>
                    <a:pt x="35" y="185"/>
                  </a:lnTo>
                  <a:lnTo>
                    <a:pt x="42" y="182"/>
                  </a:lnTo>
                  <a:lnTo>
                    <a:pt x="48" y="178"/>
                  </a:lnTo>
                  <a:lnTo>
                    <a:pt x="52" y="176"/>
                  </a:lnTo>
                  <a:lnTo>
                    <a:pt x="57" y="175"/>
                  </a:lnTo>
                  <a:lnTo>
                    <a:pt x="56" y="182"/>
                  </a:lnTo>
                  <a:lnTo>
                    <a:pt x="52" y="191"/>
                  </a:lnTo>
                  <a:lnTo>
                    <a:pt x="47" y="201"/>
                  </a:lnTo>
                  <a:lnTo>
                    <a:pt x="41" y="214"/>
                  </a:lnTo>
                  <a:lnTo>
                    <a:pt x="33" y="225"/>
                  </a:lnTo>
                  <a:lnTo>
                    <a:pt x="25" y="236"/>
                  </a:lnTo>
                  <a:lnTo>
                    <a:pt x="15" y="244"/>
                  </a:lnTo>
                  <a:lnTo>
                    <a:pt x="6" y="250"/>
                  </a:lnTo>
                  <a:lnTo>
                    <a:pt x="2" y="252"/>
                  </a:lnTo>
                  <a:lnTo>
                    <a:pt x="0" y="254"/>
                  </a:lnTo>
                  <a:lnTo>
                    <a:pt x="2" y="255"/>
                  </a:lnTo>
                  <a:lnTo>
                    <a:pt x="9" y="254"/>
                  </a:lnTo>
                  <a:lnTo>
                    <a:pt x="14" y="252"/>
                  </a:lnTo>
                  <a:lnTo>
                    <a:pt x="21" y="246"/>
                  </a:lnTo>
                  <a:lnTo>
                    <a:pt x="30" y="239"/>
                  </a:lnTo>
                  <a:lnTo>
                    <a:pt x="41" y="229"/>
                  </a:lnTo>
                  <a:lnTo>
                    <a:pt x="50" y="217"/>
                  </a:lnTo>
                  <a:lnTo>
                    <a:pt x="58" y="204"/>
                  </a:lnTo>
                  <a:lnTo>
                    <a:pt x="65" y="190"/>
                  </a:lnTo>
                  <a:lnTo>
                    <a:pt x="70" y="174"/>
                  </a:lnTo>
                  <a:lnTo>
                    <a:pt x="79" y="178"/>
                  </a:lnTo>
                  <a:lnTo>
                    <a:pt x="88" y="186"/>
                  </a:lnTo>
                  <a:lnTo>
                    <a:pt x="94" y="196"/>
                  </a:lnTo>
                  <a:lnTo>
                    <a:pt x="94" y="205"/>
                  </a:lnTo>
                  <a:lnTo>
                    <a:pt x="91" y="214"/>
                  </a:lnTo>
                  <a:lnTo>
                    <a:pt x="90" y="220"/>
                  </a:lnTo>
                  <a:lnTo>
                    <a:pt x="93" y="221"/>
                  </a:lnTo>
                  <a:lnTo>
                    <a:pt x="97" y="217"/>
                  </a:lnTo>
                  <a:lnTo>
                    <a:pt x="101" y="212"/>
                  </a:lnTo>
                  <a:lnTo>
                    <a:pt x="103" y="207"/>
                  </a:lnTo>
                  <a:lnTo>
                    <a:pt x="103" y="204"/>
                  </a:lnTo>
                  <a:lnTo>
                    <a:pt x="102" y="198"/>
                  </a:lnTo>
                  <a:lnTo>
                    <a:pt x="97" y="186"/>
                  </a:lnTo>
                  <a:lnTo>
                    <a:pt x="91" y="176"/>
                  </a:lnTo>
                  <a:lnTo>
                    <a:pt x="86" y="169"/>
                  </a:lnTo>
                  <a:lnTo>
                    <a:pt x="81" y="164"/>
                  </a:lnTo>
                  <a:lnTo>
                    <a:pt x="83" y="153"/>
                  </a:lnTo>
                  <a:lnTo>
                    <a:pt x="86" y="138"/>
                  </a:lnTo>
                  <a:lnTo>
                    <a:pt x="88" y="125"/>
                  </a:lnTo>
                  <a:lnTo>
                    <a:pt x="89" y="115"/>
                  </a:lnTo>
                  <a:lnTo>
                    <a:pt x="90" y="111"/>
                  </a:lnTo>
                  <a:lnTo>
                    <a:pt x="93" y="110"/>
                  </a:lnTo>
                  <a:lnTo>
                    <a:pt x="97" y="111"/>
                  </a:lnTo>
                  <a:lnTo>
                    <a:pt x="104" y="115"/>
                  </a:lnTo>
                  <a:lnTo>
                    <a:pt x="112" y="121"/>
                  </a:lnTo>
                  <a:lnTo>
                    <a:pt x="121" y="129"/>
                  </a:lnTo>
                  <a:lnTo>
                    <a:pt x="128" y="141"/>
                  </a:lnTo>
                  <a:lnTo>
                    <a:pt x="132" y="158"/>
                  </a:lnTo>
                  <a:lnTo>
                    <a:pt x="133" y="164"/>
                  </a:lnTo>
                  <a:lnTo>
                    <a:pt x="134" y="166"/>
                  </a:lnTo>
                  <a:lnTo>
                    <a:pt x="135" y="163"/>
                  </a:lnTo>
                  <a:lnTo>
                    <a:pt x="136" y="156"/>
                  </a:lnTo>
                  <a:lnTo>
                    <a:pt x="136" y="151"/>
                  </a:lnTo>
                  <a:lnTo>
                    <a:pt x="134" y="143"/>
                  </a:lnTo>
                  <a:lnTo>
                    <a:pt x="132" y="133"/>
                  </a:lnTo>
                  <a:lnTo>
                    <a:pt x="127" y="123"/>
                  </a:lnTo>
                  <a:lnTo>
                    <a:pt x="121" y="114"/>
                  </a:lnTo>
                  <a:lnTo>
                    <a:pt x="113" y="107"/>
                  </a:lnTo>
                  <a:lnTo>
                    <a:pt x="104" y="100"/>
                  </a:lnTo>
                  <a:lnTo>
                    <a:pt x="91" y="96"/>
                  </a:lnTo>
                  <a:lnTo>
                    <a:pt x="95" y="88"/>
                  </a:lnTo>
                  <a:lnTo>
                    <a:pt x="98" y="78"/>
                  </a:lnTo>
                  <a:lnTo>
                    <a:pt x="101" y="69"/>
                  </a:lnTo>
                  <a:lnTo>
                    <a:pt x="101" y="62"/>
                  </a:lnTo>
                  <a:lnTo>
                    <a:pt x="106" y="63"/>
                  </a:lnTo>
                  <a:lnTo>
                    <a:pt x="113" y="65"/>
                  </a:lnTo>
                  <a:lnTo>
                    <a:pt x="119" y="68"/>
                  </a:lnTo>
                  <a:lnTo>
                    <a:pt x="126" y="70"/>
                  </a:lnTo>
                  <a:lnTo>
                    <a:pt x="131" y="75"/>
                  </a:lnTo>
                  <a:lnTo>
                    <a:pt x="135" y="79"/>
                  </a:lnTo>
                  <a:lnTo>
                    <a:pt x="139" y="85"/>
                  </a:lnTo>
                  <a:lnTo>
                    <a:pt x="141" y="92"/>
                  </a:lnTo>
                  <a:lnTo>
                    <a:pt x="143" y="99"/>
                  </a:lnTo>
                  <a:lnTo>
                    <a:pt x="146" y="100"/>
                  </a:lnTo>
                  <a:lnTo>
                    <a:pt x="147" y="96"/>
                  </a:lnTo>
                  <a:lnTo>
                    <a:pt x="147" y="88"/>
                  </a:lnTo>
                  <a:lnTo>
                    <a:pt x="146" y="83"/>
                  </a:lnTo>
                  <a:lnTo>
                    <a:pt x="142" y="77"/>
                  </a:lnTo>
                  <a:lnTo>
                    <a:pt x="138" y="70"/>
                  </a:lnTo>
                  <a:lnTo>
                    <a:pt x="133" y="63"/>
                  </a:lnTo>
                  <a:lnTo>
                    <a:pt x="127" y="57"/>
                  </a:lnTo>
                  <a:lnTo>
                    <a:pt x="121" y="52"/>
                  </a:lnTo>
                  <a:lnTo>
                    <a:pt x="114" y="48"/>
                  </a:lnTo>
                  <a:lnTo>
                    <a:pt x="109" y="46"/>
                  </a:lnTo>
                  <a:lnTo>
                    <a:pt x="109" y="34"/>
                  </a:lnTo>
                  <a:lnTo>
                    <a:pt x="109" y="24"/>
                  </a:lnTo>
                  <a:lnTo>
                    <a:pt x="109" y="15"/>
                  </a:lnTo>
                  <a:lnTo>
                    <a:pt x="108" y="5"/>
                  </a:lnTo>
                  <a:lnTo>
                    <a:pt x="105" y="0"/>
                  </a:lnTo>
                  <a:lnTo>
                    <a:pt x="102" y="1"/>
                  </a:lnTo>
                  <a:lnTo>
                    <a:pt x="100" y="5"/>
                  </a:lnTo>
                  <a:lnTo>
                    <a:pt x="97" y="12"/>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59" name="Freeform 333">
              <a:extLst>
                <a:ext uri="{FF2B5EF4-FFF2-40B4-BE49-F238E27FC236}">
                  <a16:creationId xmlns:a16="http://schemas.microsoft.com/office/drawing/2014/main" xmlns="" id="{54E8C6C4-C3BF-4C01-B411-E7E55DEEE93C}"/>
                </a:ext>
              </a:extLst>
            </p:cNvPr>
            <p:cNvSpPr>
              <a:spLocks/>
            </p:cNvSpPr>
            <p:nvPr/>
          </p:nvSpPr>
          <p:spPr bwMode="auto">
            <a:xfrm>
              <a:off x="2136" y="1164"/>
              <a:ext cx="117" cy="66"/>
            </a:xfrm>
            <a:custGeom>
              <a:avLst/>
              <a:gdLst>
                <a:gd name="T0" fmla="*/ 7 w 234"/>
                <a:gd name="T1" fmla="*/ 1 h 131"/>
                <a:gd name="T2" fmla="*/ 6 w 234"/>
                <a:gd name="T3" fmla="*/ 1 h 131"/>
                <a:gd name="T4" fmla="*/ 5 w 234"/>
                <a:gd name="T5" fmla="*/ 1 h 131"/>
                <a:gd name="T6" fmla="*/ 5 w 234"/>
                <a:gd name="T7" fmla="*/ 1 h 131"/>
                <a:gd name="T8" fmla="*/ 5 w 234"/>
                <a:gd name="T9" fmla="*/ 1 h 131"/>
                <a:gd name="T10" fmla="*/ 4 w 234"/>
                <a:gd name="T11" fmla="*/ 1 h 131"/>
                <a:gd name="T12" fmla="*/ 4 w 234"/>
                <a:gd name="T13" fmla="*/ 1 h 131"/>
                <a:gd name="T14" fmla="*/ 3 w 234"/>
                <a:gd name="T15" fmla="*/ 1 h 131"/>
                <a:gd name="T16" fmla="*/ 3 w 234"/>
                <a:gd name="T17" fmla="*/ 1 h 131"/>
                <a:gd name="T18" fmla="*/ 3 w 234"/>
                <a:gd name="T19" fmla="*/ 1 h 131"/>
                <a:gd name="T20" fmla="*/ 3 w 234"/>
                <a:gd name="T21" fmla="*/ 1 h 131"/>
                <a:gd name="T22" fmla="*/ 4 w 234"/>
                <a:gd name="T23" fmla="*/ 1 h 131"/>
                <a:gd name="T24" fmla="*/ 4 w 234"/>
                <a:gd name="T25" fmla="*/ 2 h 131"/>
                <a:gd name="T26" fmla="*/ 4 w 234"/>
                <a:gd name="T27" fmla="*/ 2 h 131"/>
                <a:gd name="T28" fmla="*/ 4 w 234"/>
                <a:gd name="T29" fmla="*/ 2 h 131"/>
                <a:gd name="T30" fmla="*/ 4 w 234"/>
                <a:gd name="T31" fmla="*/ 2 h 131"/>
                <a:gd name="T32" fmla="*/ 3 w 234"/>
                <a:gd name="T33" fmla="*/ 2 h 131"/>
                <a:gd name="T34" fmla="*/ 3 w 234"/>
                <a:gd name="T35" fmla="*/ 2 h 131"/>
                <a:gd name="T36" fmla="*/ 2 w 234"/>
                <a:gd name="T37" fmla="*/ 2 h 131"/>
                <a:gd name="T38" fmla="*/ 2 w 234"/>
                <a:gd name="T39" fmla="*/ 2 h 131"/>
                <a:gd name="T40" fmla="*/ 2 w 234"/>
                <a:gd name="T41" fmla="*/ 2 h 131"/>
                <a:gd name="T42" fmla="*/ 2 w 234"/>
                <a:gd name="T43" fmla="*/ 2 h 131"/>
                <a:gd name="T44" fmla="*/ 3 w 234"/>
                <a:gd name="T45" fmla="*/ 3 h 131"/>
                <a:gd name="T46" fmla="*/ 3 w 234"/>
                <a:gd name="T47" fmla="*/ 3 h 131"/>
                <a:gd name="T48" fmla="*/ 3 w 234"/>
                <a:gd name="T49" fmla="*/ 3 h 131"/>
                <a:gd name="T50" fmla="*/ 2 w 234"/>
                <a:gd name="T51" fmla="*/ 3 h 131"/>
                <a:gd name="T52" fmla="*/ 2 w 234"/>
                <a:gd name="T53" fmla="*/ 4 h 131"/>
                <a:gd name="T54" fmla="*/ 1 w 234"/>
                <a:gd name="T55" fmla="*/ 4 h 131"/>
                <a:gd name="T56" fmla="*/ 1 w 234"/>
                <a:gd name="T57" fmla="*/ 4 h 131"/>
                <a:gd name="T58" fmla="*/ 1 w 234"/>
                <a:gd name="T59" fmla="*/ 4 h 131"/>
                <a:gd name="T60" fmla="*/ 1 w 234"/>
                <a:gd name="T61" fmla="*/ 4 h 131"/>
                <a:gd name="T62" fmla="*/ 2 w 234"/>
                <a:gd name="T63" fmla="*/ 4 h 131"/>
                <a:gd name="T64" fmla="*/ 2 w 234"/>
                <a:gd name="T65" fmla="*/ 4 h 131"/>
                <a:gd name="T66" fmla="*/ 3 w 234"/>
                <a:gd name="T67" fmla="*/ 3 h 131"/>
                <a:gd name="T68" fmla="*/ 4 w 234"/>
                <a:gd name="T69" fmla="*/ 3 h 131"/>
                <a:gd name="T70" fmla="*/ 4 w 234"/>
                <a:gd name="T71" fmla="*/ 4 h 131"/>
                <a:gd name="T72" fmla="*/ 3 w 234"/>
                <a:gd name="T73" fmla="*/ 5 h 131"/>
                <a:gd name="T74" fmla="*/ 4 w 234"/>
                <a:gd name="T75" fmla="*/ 5 h 131"/>
                <a:gd name="T76" fmla="*/ 4 w 234"/>
                <a:gd name="T77" fmla="*/ 4 h 131"/>
                <a:gd name="T78" fmla="*/ 4 w 234"/>
                <a:gd name="T79" fmla="*/ 4 h 131"/>
                <a:gd name="T80" fmla="*/ 4 w 234"/>
                <a:gd name="T81" fmla="*/ 3 h 131"/>
                <a:gd name="T82" fmla="*/ 4 w 234"/>
                <a:gd name="T83" fmla="*/ 3 h 131"/>
                <a:gd name="T84" fmla="*/ 5 w 234"/>
                <a:gd name="T85" fmla="*/ 2 h 131"/>
                <a:gd name="T86" fmla="*/ 5 w 234"/>
                <a:gd name="T87" fmla="*/ 2 h 131"/>
                <a:gd name="T88" fmla="*/ 6 w 234"/>
                <a:gd name="T89" fmla="*/ 2 h 131"/>
                <a:gd name="T90" fmla="*/ 6 w 234"/>
                <a:gd name="T91" fmla="*/ 3 h 131"/>
                <a:gd name="T92" fmla="*/ 6 w 234"/>
                <a:gd name="T93" fmla="*/ 4 h 131"/>
                <a:gd name="T94" fmla="*/ 6 w 234"/>
                <a:gd name="T95" fmla="*/ 4 h 131"/>
                <a:gd name="T96" fmla="*/ 6 w 234"/>
                <a:gd name="T97" fmla="*/ 3 h 131"/>
                <a:gd name="T98" fmla="*/ 6 w 234"/>
                <a:gd name="T99" fmla="*/ 2 h 131"/>
                <a:gd name="T100" fmla="*/ 6 w 234"/>
                <a:gd name="T101" fmla="*/ 2 h 131"/>
                <a:gd name="T102" fmla="*/ 6 w 234"/>
                <a:gd name="T103" fmla="*/ 1 h 131"/>
                <a:gd name="T104" fmla="*/ 7 w 234"/>
                <a:gd name="T105" fmla="*/ 1 h 131"/>
                <a:gd name="T106" fmla="*/ 8 w 234"/>
                <a:gd name="T107" fmla="*/ 1 h 131"/>
                <a:gd name="T108" fmla="*/ 8 w 234"/>
                <a:gd name="T109" fmla="*/ 0 h 131"/>
                <a:gd name="T110" fmla="*/ 7 w 234"/>
                <a:gd name="T111" fmla="*/ 1 h 13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34" h="131">
                  <a:moveTo>
                    <a:pt x="209" y="3"/>
                  </a:moveTo>
                  <a:lnTo>
                    <a:pt x="202" y="6"/>
                  </a:lnTo>
                  <a:lnTo>
                    <a:pt x="193" y="9"/>
                  </a:lnTo>
                  <a:lnTo>
                    <a:pt x="181" y="14"/>
                  </a:lnTo>
                  <a:lnTo>
                    <a:pt x="170" y="18"/>
                  </a:lnTo>
                  <a:lnTo>
                    <a:pt x="159" y="23"/>
                  </a:lnTo>
                  <a:lnTo>
                    <a:pt x="149" y="28"/>
                  </a:lnTo>
                  <a:lnTo>
                    <a:pt x="142" y="32"/>
                  </a:lnTo>
                  <a:lnTo>
                    <a:pt x="138" y="34"/>
                  </a:lnTo>
                  <a:lnTo>
                    <a:pt x="134" y="30"/>
                  </a:lnTo>
                  <a:lnTo>
                    <a:pt x="127" y="28"/>
                  </a:lnTo>
                  <a:lnTo>
                    <a:pt x="120" y="24"/>
                  </a:lnTo>
                  <a:lnTo>
                    <a:pt x="112" y="22"/>
                  </a:lnTo>
                  <a:lnTo>
                    <a:pt x="104" y="22"/>
                  </a:lnTo>
                  <a:lnTo>
                    <a:pt x="95" y="21"/>
                  </a:lnTo>
                  <a:lnTo>
                    <a:pt x="88" y="22"/>
                  </a:lnTo>
                  <a:lnTo>
                    <a:pt x="81" y="24"/>
                  </a:lnTo>
                  <a:lnTo>
                    <a:pt x="76" y="26"/>
                  </a:lnTo>
                  <a:lnTo>
                    <a:pt x="77" y="28"/>
                  </a:lnTo>
                  <a:lnTo>
                    <a:pt x="81" y="29"/>
                  </a:lnTo>
                  <a:lnTo>
                    <a:pt x="87" y="29"/>
                  </a:lnTo>
                  <a:lnTo>
                    <a:pt x="91" y="29"/>
                  </a:lnTo>
                  <a:lnTo>
                    <a:pt x="96" y="30"/>
                  </a:lnTo>
                  <a:lnTo>
                    <a:pt x="103" y="32"/>
                  </a:lnTo>
                  <a:lnTo>
                    <a:pt x="109" y="34"/>
                  </a:lnTo>
                  <a:lnTo>
                    <a:pt x="115" y="38"/>
                  </a:lnTo>
                  <a:lnTo>
                    <a:pt x="120" y="40"/>
                  </a:lnTo>
                  <a:lnTo>
                    <a:pt x="125" y="44"/>
                  </a:lnTo>
                  <a:lnTo>
                    <a:pt x="127" y="46"/>
                  </a:lnTo>
                  <a:lnTo>
                    <a:pt x="122" y="51"/>
                  </a:lnTo>
                  <a:lnTo>
                    <a:pt x="117" y="57"/>
                  </a:lnTo>
                  <a:lnTo>
                    <a:pt x="110" y="63"/>
                  </a:lnTo>
                  <a:lnTo>
                    <a:pt x="104" y="67"/>
                  </a:lnTo>
                  <a:lnTo>
                    <a:pt x="96" y="64"/>
                  </a:lnTo>
                  <a:lnTo>
                    <a:pt x="87" y="63"/>
                  </a:lnTo>
                  <a:lnTo>
                    <a:pt x="76" y="61"/>
                  </a:lnTo>
                  <a:lnTo>
                    <a:pt x="65" y="60"/>
                  </a:lnTo>
                  <a:lnTo>
                    <a:pt x="54" y="60"/>
                  </a:lnTo>
                  <a:lnTo>
                    <a:pt x="45" y="60"/>
                  </a:lnTo>
                  <a:lnTo>
                    <a:pt x="37" y="60"/>
                  </a:lnTo>
                  <a:lnTo>
                    <a:pt x="31" y="62"/>
                  </a:lnTo>
                  <a:lnTo>
                    <a:pt x="37" y="62"/>
                  </a:lnTo>
                  <a:lnTo>
                    <a:pt x="44" y="63"/>
                  </a:lnTo>
                  <a:lnTo>
                    <a:pt x="51" y="64"/>
                  </a:lnTo>
                  <a:lnTo>
                    <a:pt x="60" y="66"/>
                  </a:lnTo>
                  <a:lnTo>
                    <a:pt x="68" y="68"/>
                  </a:lnTo>
                  <a:lnTo>
                    <a:pt x="75" y="69"/>
                  </a:lnTo>
                  <a:lnTo>
                    <a:pt x="82" y="72"/>
                  </a:lnTo>
                  <a:lnTo>
                    <a:pt x="88" y="75"/>
                  </a:lnTo>
                  <a:lnTo>
                    <a:pt x="80" y="83"/>
                  </a:lnTo>
                  <a:lnTo>
                    <a:pt x="71" y="90"/>
                  </a:lnTo>
                  <a:lnTo>
                    <a:pt x="60" y="94"/>
                  </a:lnTo>
                  <a:lnTo>
                    <a:pt x="49" y="99"/>
                  </a:lnTo>
                  <a:lnTo>
                    <a:pt x="38" y="101"/>
                  </a:lnTo>
                  <a:lnTo>
                    <a:pt x="27" y="104"/>
                  </a:lnTo>
                  <a:lnTo>
                    <a:pt x="18" y="105"/>
                  </a:lnTo>
                  <a:lnTo>
                    <a:pt x="10" y="105"/>
                  </a:lnTo>
                  <a:lnTo>
                    <a:pt x="3" y="105"/>
                  </a:lnTo>
                  <a:lnTo>
                    <a:pt x="0" y="107"/>
                  </a:lnTo>
                  <a:lnTo>
                    <a:pt x="1" y="108"/>
                  </a:lnTo>
                  <a:lnTo>
                    <a:pt x="8" y="111"/>
                  </a:lnTo>
                  <a:lnTo>
                    <a:pt x="15" y="111"/>
                  </a:lnTo>
                  <a:lnTo>
                    <a:pt x="24" y="111"/>
                  </a:lnTo>
                  <a:lnTo>
                    <a:pt x="36" y="109"/>
                  </a:lnTo>
                  <a:lnTo>
                    <a:pt x="49" y="107"/>
                  </a:lnTo>
                  <a:lnTo>
                    <a:pt x="62" y="105"/>
                  </a:lnTo>
                  <a:lnTo>
                    <a:pt x="75" y="100"/>
                  </a:lnTo>
                  <a:lnTo>
                    <a:pt x="87" y="93"/>
                  </a:lnTo>
                  <a:lnTo>
                    <a:pt x="97" y="86"/>
                  </a:lnTo>
                  <a:lnTo>
                    <a:pt x="103" y="96"/>
                  </a:lnTo>
                  <a:lnTo>
                    <a:pt x="104" y="106"/>
                  </a:lnTo>
                  <a:lnTo>
                    <a:pt x="103" y="117"/>
                  </a:lnTo>
                  <a:lnTo>
                    <a:pt x="96" y="127"/>
                  </a:lnTo>
                  <a:lnTo>
                    <a:pt x="92" y="130"/>
                  </a:lnTo>
                  <a:lnTo>
                    <a:pt x="94" y="131"/>
                  </a:lnTo>
                  <a:lnTo>
                    <a:pt x="97" y="131"/>
                  </a:lnTo>
                  <a:lnTo>
                    <a:pt x="103" y="129"/>
                  </a:lnTo>
                  <a:lnTo>
                    <a:pt x="109" y="122"/>
                  </a:lnTo>
                  <a:lnTo>
                    <a:pt x="113" y="111"/>
                  </a:lnTo>
                  <a:lnTo>
                    <a:pt x="114" y="97"/>
                  </a:lnTo>
                  <a:lnTo>
                    <a:pt x="112" y="83"/>
                  </a:lnTo>
                  <a:lnTo>
                    <a:pt x="117" y="78"/>
                  </a:lnTo>
                  <a:lnTo>
                    <a:pt x="122" y="72"/>
                  </a:lnTo>
                  <a:lnTo>
                    <a:pt x="128" y="67"/>
                  </a:lnTo>
                  <a:lnTo>
                    <a:pt x="134" y="61"/>
                  </a:lnTo>
                  <a:lnTo>
                    <a:pt x="140" y="56"/>
                  </a:lnTo>
                  <a:lnTo>
                    <a:pt x="145" y="52"/>
                  </a:lnTo>
                  <a:lnTo>
                    <a:pt x="151" y="48"/>
                  </a:lnTo>
                  <a:lnTo>
                    <a:pt x="157" y="46"/>
                  </a:lnTo>
                  <a:lnTo>
                    <a:pt x="163" y="55"/>
                  </a:lnTo>
                  <a:lnTo>
                    <a:pt x="166" y="68"/>
                  </a:lnTo>
                  <a:lnTo>
                    <a:pt x="166" y="82"/>
                  </a:lnTo>
                  <a:lnTo>
                    <a:pt x="163" y="96"/>
                  </a:lnTo>
                  <a:lnTo>
                    <a:pt x="161" y="99"/>
                  </a:lnTo>
                  <a:lnTo>
                    <a:pt x="163" y="101"/>
                  </a:lnTo>
                  <a:lnTo>
                    <a:pt x="166" y="100"/>
                  </a:lnTo>
                  <a:lnTo>
                    <a:pt x="170" y="97"/>
                  </a:lnTo>
                  <a:lnTo>
                    <a:pt x="173" y="86"/>
                  </a:lnTo>
                  <a:lnTo>
                    <a:pt x="175" y="72"/>
                  </a:lnTo>
                  <a:lnTo>
                    <a:pt x="175" y="55"/>
                  </a:lnTo>
                  <a:lnTo>
                    <a:pt x="170" y="39"/>
                  </a:lnTo>
                  <a:lnTo>
                    <a:pt x="174" y="34"/>
                  </a:lnTo>
                  <a:lnTo>
                    <a:pt x="181" y="29"/>
                  </a:lnTo>
                  <a:lnTo>
                    <a:pt x="190" y="23"/>
                  </a:lnTo>
                  <a:lnTo>
                    <a:pt x="201" y="17"/>
                  </a:lnTo>
                  <a:lnTo>
                    <a:pt x="210" y="11"/>
                  </a:lnTo>
                  <a:lnTo>
                    <a:pt x="220" y="7"/>
                  </a:lnTo>
                  <a:lnTo>
                    <a:pt x="228" y="2"/>
                  </a:lnTo>
                  <a:lnTo>
                    <a:pt x="234" y="0"/>
                  </a:lnTo>
                  <a:lnTo>
                    <a:pt x="229" y="0"/>
                  </a:lnTo>
                  <a:lnTo>
                    <a:pt x="221" y="1"/>
                  </a:lnTo>
                  <a:lnTo>
                    <a:pt x="213" y="2"/>
                  </a:lnTo>
                  <a:lnTo>
                    <a:pt x="209" y="3"/>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60" name="Freeform 334">
              <a:extLst>
                <a:ext uri="{FF2B5EF4-FFF2-40B4-BE49-F238E27FC236}">
                  <a16:creationId xmlns:a16="http://schemas.microsoft.com/office/drawing/2014/main" xmlns="" id="{F8FC6CE7-5785-4AE9-9A77-B664F50FD617}"/>
                </a:ext>
              </a:extLst>
            </p:cNvPr>
            <p:cNvSpPr>
              <a:spLocks/>
            </p:cNvSpPr>
            <p:nvPr/>
          </p:nvSpPr>
          <p:spPr bwMode="auto">
            <a:xfrm>
              <a:off x="2298" y="1127"/>
              <a:ext cx="11" cy="12"/>
            </a:xfrm>
            <a:custGeom>
              <a:avLst/>
              <a:gdLst>
                <a:gd name="T0" fmla="*/ 1 w 22"/>
                <a:gd name="T1" fmla="*/ 1 h 23"/>
                <a:gd name="T2" fmla="*/ 1 w 22"/>
                <a:gd name="T3" fmla="*/ 0 h 23"/>
                <a:gd name="T4" fmla="*/ 1 w 22"/>
                <a:gd name="T5" fmla="*/ 0 h 23"/>
                <a:gd name="T6" fmla="*/ 1 w 22"/>
                <a:gd name="T7" fmla="*/ 1 h 23"/>
                <a:gd name="T8" fmla="*/ 1 w 22"/>
                <a:gd name="T9" fmla="*/ 1 h 23"/>
                <a:gd name="T10" fmla="*/ 1 w 22"/>
                <a:gd name="T11" fmla="*/ 1 h 23"/>
                <a:gd name="T12" fmla="*/ 1 w 22"/>
                <a:gd name="T13" fmla="*/ 1 h 23"/>
                <a:gd name="T14" fmla="*/ 1 w 22"/>
                <a:gd name="T15" fmla="*/ 1 h 23"/>
                <a:gd name="T16" fmla="*/ 1 w 22"/>
                <a:gd name="T17" fmla="*/ 1 h 23"/>
                <a:gd name="T18" fmla="*/ 1 w 22"/>
                <a:gd name="T19" fmla="*/ 1 h 23"/>
                <a:gd name="T20" fmla="*/ 1 w 22"/>
                <a:gd name="T21" fmla="*/ 1 h 23"/>
                <a:gd name="T22" fmla="*/ 1 w 22"/>
                <a:gd name="T23" fmla="*/ 1 h 23"/>
                <a:gd name="T24" fmla="*/ 1 w 22"/>
                <a:gd name="T25" fmla="*/ 1 h 23"/>
                <a:gd name="T26" fmla="*/ 1 w 22"/>
                <a:gd name="T27" fmla="*/ 1 h 23"/>
                <a:gd name="T28" fmla="*/ 0 w 22"/>
                <a:gd name="T29" fmla="*/ 1 h 23"/>
                <a:gd name="T30" fmla="*/ 1 w 22"/>
                <a:gd name="T31" fmla="*/ 1 h 23"/>
                <a:gd name="T32" fmla="*/ 1 w 22"/>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3">
                  <a:moveTo>
                    <a:pt x="3" y="1"/>
                  </a:moveTo>
                  <a:lnTo>
                    <a:pt x="9" y="0"/>
                  </a:lnTo>
                  <a:lnTo>
                    <a:pt x="14" y="0"/>
                  </a:lnTo>
                  <a:lnTo>
                    <a:pt x="18" y="2"/>
                  </a:lnTo>
                  <a:lnTo>
                    <a:pt x="21" y="6"/>
                  </a:lnTo>
                  <a:lnTo>
                    <a:pt x="22" y="11"/>
                  </a:lnTo>
                  <a:lnTo>
                    <a:pt x="22" y="15"/>
                  </a:lnTo>
                  <a:lnTo>
                    <a:pt x="21" y="19"/>
                  </a:lnTo>
                  <a:lnTo>
                    <a:pt x="18" y="21"/>
                  </a:lnTo>
                  <a:lnTo>
                    <a:pt x="16" y="22"/>
                  </a:lnTo>
                  <a:lnTo>
                    <a:pt x="12" y="23"/>
                  </a:lnTo>
                  <a:lnTo>
                    <a:pt x="7" y="22"/>
                  </a:lnTo>
                  <a:lnTo>
                    <a:pt x="3" y="20"/>
                  </a:lnTo>
                  <a:lnTo>
                    <a:pt x="1" y="15"/>
                  </a:lnTo>
                  <a:lnTo>
                    <a:pt x="0" y="8"/>
                  </a:lnTo>
                  <a:lnTo>
                    <a:pt x="1" y="4"/>
                  </a:lnTo>
                  <a:lnTo>
                    <a:pt x="3"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61" name="Freeform 335">
              <a:extLst>
                <a:ext uri="{FF2B5EF4-FFF2-40B4-BE49-F238E27FC236}">
                  <a16:creationId xmlns:a16="http://schemas.microsoft.com/office/drawing/2014/main" xmlns="" id="{00129623-5714-4637-960D-A7C805E9C027}"/>
                </a:ext>
              </a:extLst>
            </p:cNvPr>
            <p:cNvSpPr>
              <a:spLocks/>
            </p:cNvSpPr>
            <p:nvPr/>
          </p:nvSpPr>
          <p:spPr bwMode="auto">
            <a:xfrm>
              <a:off x="2296" y="1154"/>
              <a:ext cx="9" cy="8"/>
            </a:xfrm>
            <a:custGeom>
              <a:avLst/>
              <a:gdLst>
                <a:gd name="T0" fmla="*/ 0 w 19"/>
                <a:gd name="T1" fmla="*/ 1 h 15"/>
                <a:gd name="T2" fmla="*/ 0 w 19"/>
                <a:gd name="T3" fmla="*/ 0 h 15"/>
                <a:gd name="T4" fmla="*/ 0 w 19"/>
                <a:gd name="T5" fmla="*/ 0 h 15"/>
                <a:gd name="T6" fmla="*/ 0 w 19"/>
                <a:gd name="T7" fmla="*/ 0 h 15"/>
                <a:gd name="T8" fmla="*/ 0 w 19"/>
                <a:gd name="T9" fmla="*/ 1 h 15"/>
                <a:gd name="T10" fmla="*/ 0 w 19"/>
                <a:gd name="T11" fmla="*/ 1 h 15"/>
                <a:gd name="T12" fmla="*/ 0 w 19"/>
                <a:gd name="T13" fmla="*/ 1 h 15"/>
                <a:gd name="T14" fmla="*/ 0 w 19"/>
                <a:gd name="T15" fmla="*/ 1 h 15"/>
                <a:gd name="T16" fmla="*/ 0 w 19"/>
                <a:gd name="T17" fmla="*/ 1 h 15"/>
                <a:gd name="T18" fmla="*/ 0 w 19"/>
                <a:gd name="T19" fmla="*/ 1 h 15"/>
                <a:gd name="T20" fmla="*/ 0 w 19"/>
                <a:gd name="T21" fmla="*/ 1 h 15"/>
                <a:gd name="T22" fmla="*/ 0 w 19"/>
                <a:gd name="T23" fmla="*/ 1 h 15"/>
                <a:gd name="T24" fmla="*/ 0 w 19"/>
                <a:gd name="T25" fmla="*/ 1 h 15"/>
                <a:gd name="T26" fmla="*/ 0 w 19"/>
                <a:gd name="T27" fmla="*/ 1 h 15"/>
                <a:gd name="T28" fmla="*/ 0 w 19"/>
                <a:gd name="T29" fmla="*/ 1 h 15"/>
                <a:gd name="T30" fmla="*/ 0 w 19"/>
                <a:gd name="T31" fmla="*/ 1 h 15"/>
                <a:gd name="T32" fmla="*/ 0 w 19"/>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5">
                  <a:moveTo>
                    <a:pt x="3" y="1"/>
                  </a:moveTo>
                  <a:lnTo>
                    <a:pt x="6" y="0"/>
                  </a:lnTo>
                  <a:lnTo>
                    <a:pt x="11" y="0"/>
                  </a:lnTo>
                  <a:lnTo>
                    <a:pt x="14" y="0"/>
                  </a:lnTo>
                  <a:lnTo>
                    <a:pt x="17" y="3"/>
                  </a:lnTo>
                  <a:lnTo>
                    <a:pt x="19" y="5"/>
                  </a:lnTo>
                  <a:lnTo>
                    <a:pt x="19" y="7"/>
                  </a:lnTo>
                  <a:lnTo>
                    <a:pt x="18" y="10"/>
                  </a:lnTo>
                  <a:lnTo>
                    <a:pt x="17" y="13"/>
                  </a:lnTo>
                  <a:lnTo>
                    <a:pt x="13" y="15"/>
                  </a:lnTo>
                  <a:lnTo>
                    <a:pt x="8" y="14"/>
                  </a:lnTo>
                  <a:lnTo>
                    <a:pt x="4" y="13"/>
                  </a:lnTo>
                  <a:lnTo>
                    <a:pt x="3" y="12"/>
                  </a:lnTo>
                  <a:lnTo>
                    <a:pt x="2" y="11"/>
                  </a:lnTo>
                  <a:lnTo>
                    <a:pt x="0" y="8"/>
                  </a:lnTo>
                  <a:lnTo>
                    <a:pt x="0" y="5"/>
                  </a:lnTo>
                  <a:lnTo>
                    <a:pt x="3"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62" name="Freeform 336">
              <a:extLst>
                <a:ext uri="{FF2B5EF4-FFF2-40B4-BE49-F238E27FC236}">
                  <a16:creationId xmlns:a16="http://schemas.microsoft.com/office/drawing/2014/main" xmlns="" id="{07F9F972-B93B-48CF-8B94-17A581847B86}"/>
                </a:ext>
              </a:extLst>
            </p:cNvPr>
            <p:cNvSpPr>
              <a:spLocks/>
            </p:cNvSpPr>
            <p:nvPr/>
          </p:nvSpPr>
          <p:spPr bwMode="auto">
            <a:xfrm>
              <a:off x="2316" y="1172"/>
              <a:ext cx="12" cy="12"/>
            </a:xfrm>
            <a:custGeom>
              <a:avLst/>
              <a:gdLst>
                <a:gd name="T0" fmla="*/ 1 w 24"/>
                <a:gd name="T1" fmla="*/ 1 h 23"/>
                <a:gd name="T2" fmla="*/ 1 w 24"/>
                <a:gd name="T3" fmla="*/ 1 h 23"/>
                <a:gd name="T4" fmla="*/ 1 w 24"/>
                <a:gd name="T5" fmla="*/ 0 h 23"/>
                <a:gd name="T6" fmla="*/ 1 w 24"/>
                <a:gd name="T7" fmla="*/ 0 h 23"/>
                <a:gd name="T8" fmla="*/ 1 w 24"/>
                <a:gd name="T9" fmla="*/ 1 h 23"/>
                <a:gd name="T10" fmla="*/ 1 w 24"/>
                <a:gd name="T11" fmla="*/ 1 h 23"/>
                <a:gd name="T12" fmla="*/ 1 w 24"/>
                <a:gd name="T13" fmla="*/ 1 h 23"/>
                <a:gd name="T14" fmla="*/ 1 w 24"/>
                <a:gd name="T15" fmla="*/ 1 h 23"/>
                <a:gd name="T16" fmla="*/ 1 w 24"/>
                <a:gd name="T17" fmla="*/ 1 h 23"/>
                <a:gd name="T18" fmla="*/ 1 w 24"/>
                <a:gd name="T19" fmla="*/ 1 h 23"/>
                <a:gd name="T20" fmla="*/ 1 w 24"/>
                <a:gd name="T21" fmla="*/ 1 h 23"/>
                <a:gd name="T22" fmla="*/ 1 w 24"/>
                <a:gd name="T23" fmla="*/ 1 h 23"/>
                <a:gd name="T24" fmla="*/ 1 w 24"/>
                <a:gd name="T25" fmla="*/ 1 h 23"/>
                <a:gd name="T26" fmla="*/ 1 w 24"/>
                <a:gd name="T27" fmla="*/ 1 h 23"/>
                <a:gd name="T28" fmla="*/ 0 w 24"/>
                <a:gd name="T29" fmla="*/ 1 h 23"/>
                <a:gd name="T30" fmla="*/ 0 w 24"/>
                <a:gd name="T31" fmla="*/ 1 h 23"/>
                <a:gd name="T32" fmla="*/ 1 w 24"/>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3">
                  <a:moveTo>
                    <a:pt x="2" y="6"/>
                  </a:moveTo>
                  <a:lnTo>
                    <a:pt x="7" y="2"/>
                  </a:lnTo>
                  <a:lnTo>
                    <a:pt x="11" y="0"/>
                  </a:lnTo>
                  <a:lnTo>
                    <a:pt x="15" y="0"/>
                  </a:lnTo>
                  <a:lnTo>
                    <a:pt x="19" y="3"/>
                  </a:lnTo>
                  <a:lnTo>
                    <a:pt x="23" y="7"/>
                  </a:lnTo>
                  <a:lnTo>
                    <a:pt x="24" y="10"/>
                  </a:lnTo>
                  <a:lnTo>
                    <a:pt x="24" y="15"/>
                  </a:lnTo>
                  <a:lnTo>
                    <a:pt x="22" y="18"/>
                  </a:lnTo>
                  <a:lnTo>
                    <a:pt x="18" y="22"/>
                  </a:lnTo>
                  <a:lnTo>
                    <a:pt x="12" y="23"/>
                  </a:lnTo>
                  <a:lnTo>
                    <a:pt x="7" y="23"/>
                  </a:lnTo>
                  <a:lnTo>
                    <a:pt x="3" y="21"/>
                  </a:lnTo>
                  <a:lnTo>
                    <a:pt x="1" y="17"/>
                  </a:lnTo>
                  <a:lnTo>
                    <a:pt x="0" y="13"/>
                  </a:lnTo>
                  <a:lnTo>
                    <a:pt x="0" y="9"/>
                  </a:lnTo>
                  <a:lnTo>
                    <a:pt x="2" y="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63" name="Freeform 337">
              <a:extLst>
                <a:ext uri="{FF2B5EF4-FFF2-40B4-BE49-F238E27FC236}">
                  <a16:creationId xmlns:a16="http://schemas.microsoft.com/office/drawing/2014/main" xmlns="" id="{8A813776-ECD4-44B5-A79B-F2EBA7E319D2}"/>
                </a:ext>
              </a:extLst>
            </p:cNvPr>
            <p:cNvSpPr>
              <a:spLocks/>
            </p:cNvSpPr>
            <p:nvPr/>
          </p:nvSpPr>
          <p:spPr bwMode="auto">
            <a:xfrm>
              <a:off x="2271" y="1168"/>
              <a:ext cx="14" cy="13"/>
            </a:xfrm>
            <a:custGeom>
              <a:avLst/>
              <a:gdLst>
                <a:gd name="T0" fmla="*/ 1 w 26"/>
                <a:gd name="T1" fmla="*/ 0 h 25"/>
                <a:gd name="T2" fmla="*/ 1 w 26"/>
                <a:gd name="T3" fmla="*/ 1 h 25"/>
                <a:gd name="T4" fmla="*/ 1 w 26"/>
                <a:gd name="T5" fmla="*/ 1 h 25"/>
                <a:gd name="T6" fmla="*/ 1 w 26"/>
                <a:gd name="T7" fmla="*/ 1 h 25"/>
                <a:gd name="T8" fmla="*/ 1 w 26"/>
                <a:gd name="T9" fmla="*/ 1 h 25"/>
                <a:gd name="T10" fmla="*/ 1 w 26"/>
                <a:gd name="T11" fmla="*/ 1 h 25"/>
                <a:gd name="T12" fmla="*/ 1 w 26"/>
                <a:gd name="T13" fmla="*/ 1 h 25"/>
                <a:gd name="T14" fmla="*/ 1 w 26"/>
                <a:gd name="T15" fmla="*/ 1 h 25"/>
                <a:gd name="T16" fmla="*/ 1 w 26"/>
                <a:gd name="T17" fmla="*/ 1 h 25"/>
                <a:gd name="T18" fmla="*/ 1 w 26"/>
                <a:gd name="T19" fmla="*/ 1 h 25"/>
                <a:gd name="T20" fmla="*/ 1 w 26"/>
                <a:gd name="T21" fmla="*/ 1 h 25"/>
                <a:gd name="T22" fmla="*/ 1 w 26"/>
                <a:gd name="T23" fmla="*/ 1 h 25"/>
                <a:gd name="T24" fmla="*/ 0 w 26"/>
                <a:gd name="T25" fmla="*/ 1 h 25"/>
                <a:gd name="T26" fmla="*/ 1 w 26"/>
                <a:gd name="T27" fmla="*/ 1 h 25"/>
                <a:gd name="T28" fmla="*/ 1 w 26"/>
                <a:gd name="T29" fmla="*/ 1 h 25"/>
                <a:gd name="T30" fmla="*/ 1 w 26"/>
                <a:gd name="T31" fmla="*/ 1 h 25"/>
                <a:gd name="T32" fmla="*/ 1 w 26"/>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 h="25">
                  <a:moveTo>
                    <a:pt x="14" y="0"/>
                  </a:moveTo>
                  <a:lnTo>
                    <a:pt x="19" y="1"/>
                  </a:lnTo>
                  <a:lnTo>
                    <a:pt x="24" y="2"/>
                  </a:lnTo>
                  <a:lnTo>
                    <a:pt x="25" y="6"/>
                  </a:lnTo>
                  <a:lnTo>
                    <a:pt x="26" y="11"/>
                  </a:lnTo>
                  <a:lnTo>
                    <a:pt x="25" y="17"/>
                  </a:lnTo>
                  <a:lnTo>
                    <a:pt x="23" y="22"/>
                  </a:lnTo>
                  <a:lnTo>
                    <a:pt x="19" y="24"/>
                  </a:lnTo>
                  <a:lnTo>
                    <a:pt x="15" y="25"/>
                  </a:lnTo>
                  <a:lnTo>
                    <a:pt x="9" y="24"/>
                  </a:lnTo>
                  <a:lnTo>
                    <a:pt x="4" y="21"/>
                  </a:lnTo>
                  <a:lnTo>
                    <a:pt x="1" y="18"/>
                  </a:lnTo>
                  <a:lnTo>
                    <a:pt x="0" y="14"/>
                  </a:lnTo>
                  <a:lnTo>
                    <a:pt x="1" y="9"/>
                  </a:lnTo>
                  <a:lnTo>
                    <a:pt x="3" y="5"/>
                  </a:lnTo>
                  <a:lnTo>
                    <a:pt x="8" y="1"/>
                  </a:lnTo>
                  <a:lnTo>
                    <a:pt x="14" y="0"/>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64" name="Freeform 338">
              <a:extLst>
                <a:ext uri="{FF2B5EF4-FFF2-40B4-BE49-F238E27FC236}">
                  <a16:creationId xmlns:a16="http://schemas.microsoft.com/office/drawing/2014/main" xmlns="" id="{34FD8D64-B655-43BB-AED9-B2B839310D9B}"/>
                </a:ext>
              </a:extLst>
            </p:cNvPr>
            <p:cNvSpPr>
              <a:spLocks/>
            </p:cNvSpPr>
            <p:nvPr/>
          </p:nvSpPr>
          <p:spPr bwMode="auto">
            <a:xfrm>
              <a:off x="2265" y="1139"/>
              <a:ext cx="13" cy="13"/>
            </a:xfrm>
            <a:custGeom>
              <a:avLst/>
              <a:gdLst>
                <a:gd name="T0" fmla="*/ 0 w 27"/>
                <a:gd name="T1" fmla="*/ 1 h 26"/>
                <a:gd name="T2" fmla="*/ 0 w 27"/>
                <a:gd name="T3" fmla="*/ 1 h 26"/>
                <a:gd name="T4" fmla="*/ 0 w 27"/>
                <a:gd name="T5" fmla="*/ 1 h 26"/>
                <a:gd name="T6" fmla="*/ 0 w 27"/>
                <a:gd name="T7" fmla="*/ 1 h 26"/>
                <a:gd name="T8" fmla="*/ 0 w 27"/>
                <a:gd name="T9" fmla="*/ 0 h 26"/>
                <a:gd name="T10" fmla="*/ 0 w 27"/>
                <a:gd name="T11" fmla="*/ 0 h 26"/>
                <a:gd name="T12" fmla="*/ 0 w 27"/>
                <a:gd name="T13" fmla="*/ 1 h 26"/>
                <a:gd name="T14" fmla="*/ 0 w 27"/>
                <a:gd name="T15" fmla="*/ 1 h 26"/>
                <a:gd name="T16" fmla="*/ 0 w 27"/>
                <a:gd name="T17" fmla="*/ 1 h 26"/>
                <a:gd name="T18" fmla="*/ 0 w 27"/>
                <a:gd name="T19" fmla="*/ 1 h 26"/>
                <a:gd name="T20" fmla="*/ 0 w 27"/>
                <a:gd name="T21" fmla="*/ 1 h 26"/>
                <a:gd name="T22" fmla="*/ 0 w 27"/>
                <a:gd name="T23" fmla="*/ 1 h 26"/>
                <a:gd name="T24" fmla="*/ 0 w 27"/>
                <a:gd name="T25" fmla="*/ 1 h 26"/>
                <a:gd name="T26" fmla="*/ 0 w 27"/>
                <a:gd name="T27" fmla="*/ 1 h 26"/>
                <a:gd name="T28" fmla="*/ 0 w 27"/>
                <a:gd name="T29" fmla="*/ 1 h 26"/>
                <a:gd name="T30" fmla="*/ 0 w 27"/>
                <a:gd name="T31" fmla="*/ 1 h 26"/>
                <a:gd name="T32" fmla="*/ 0 w 27"/>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26">
                  <a:moveTo>
                    <a:pt x="0" y="14"/>
                  </a:moveTo>
                  <a:lnTo>
                    <a:pt x="0" y="8"/>
                  </a:lnTo>
                  <a:lnTo>
                    <a:pt x="4" y="4"/>
                  </a:lnTo>
                  <a:lnTo>
                    <a:pt x="8" y="1"/>
                  </a:lnTo>
                  <a:lnTo>
                    <a:pt x="13" y="0"/>
                  </a:lnTo>
                  <a:lnTo>
                    <a:pt x="18" y="0"/>
                  </a:lnTo>
                  <a:lnTo>
                    <a:pt x="22" y="3"/>
                  </a:lnTo>
                  <a:lnTo>
                    <a:pt x="25" y="5"/>
                  </a:lnTo>
                  <a:lnTo>
                    <a:pt x="27" y="8"/>
                  </a:lnTo>
                  <a:lnTo>
                    <a:pt x="27" y="13"/>
                  </a:lnTo>
                  <a:lnTo>
                    <a:pt x="25" y="18"/>
                  </a:lnTo>
                  <a:lnTo>
                    <a:pt x="22" y="22"/>
                  </a:lnTo>
                  <a:lnTo>
                    <a:pt x="18" y="26"/>
                  </a:lnTo>
                  <a:lnTo>
                    <a:pt x="14" y="26"/>
                  </a:lnTo>
                  <a:lnTo>
                    <a:pt x="8" y="23"/>
                  </a:lnTo>
                  <a:lnTo>
                    <a:pt x="2" y="20"/>
                  </a:lnTo>
                  <a:lnTo>
                    <a:pt x="0" y="14"/>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65" name="Freeform 339">
              <a:extLst>
                <a:ext uri="{FF2B5EF4-FFF2-40B4-BE49-F238E27FC236}">
                  <a16:creationId xmlns:a16="http://schemas.microsoft.com/office/drawing/2014/main" xmlns="" id="{F26A2E44-F0F5-4382-8A58-17FD30E62A74}"/>
                </a:ext>
              </a:extLst>
            </p:cNvPr>
            <p:cNvSpPr>
              <a:spLocks/>
            </p:cNvSpPr>
            <p:nvPr/>
          </p:nvSpPr>
          <p:spPr bwMode="auto">
            <a:xfrm>
              <a:off x="2244" y="1139"/>
              <a:ext cx="11" cy="11"/>
            </a:xfrm>
            <a:custGeom>
              <a:avLst/>
              <a:gdLst>
                <a:gd name="T0" fmla="*/ 0 w 23"/>
                <a:gd name="T1" fmla="*/ 1 h 22"/>
                <a:gd name="T2" fmla="*/ 0 w 23"/>
                <a:gd name="T3" fmla="*/ 1 h 22"/>
                <a:gd name="T4" fmla="*/ 0 w 23"/>
                <a:gd name="T5" fmla="*/ 1 h 22"/>
                <a:gd name="T6" fmla="*/ 0 w 23"/>
                <a:gd name="T7" fmla="*/ 1 h 22"/>
                <a:gd name="T8" fmla="*/ 0 w 23"/>
                <a:gd name="T9" fmla="*/ 0 h 22"/>
                <a:gd name="T10" fmla="*/ 0 w 23"/>
                <a:gd name="T11" fmla="*/ 0 h 22"/>
                <a:gd name="T12" fmla="*/ 0 w 23"/>
                <a:gd name="T13" fmla="*/ 1 h 22"/>
                <a:gd name="T14" fmla="*/ 0 w 23"/>
                <a:gd name="T15" fmla="*/ 1 h 22"/>
                <a:gd name="T16" fmla="*/ 0 w 23"/>
                <a:gd name="T17" fmla="*/ 1 h 22"/>
                <a:gd name="T18" fmla="*/ 0 w 23"/>
                <a:gd name="T19" fmla="*/ 1 h 22"/>
                <a:gd name="T20" fmla="*/ 0 w 23"/>
                <a:gd name="T21" fmla="*/ 1 h 22"/>
                <a:gd name="T22" fmla="*/ 0 w 23"/>
                <a:gd name="T23" fmla="*/ 1 h 22"/>
                <a:gd name="T24" fmla="*/ 0 w 23"/>
                <a:gd name="T25" fmla="*/ 1 h 22"/>
                <a:gd name="T26" fmla="*/ 0 w 23"/>
                <a:gd name="T27" fmla="*/ 1 h 22"/>
                <a:gd name="T28" fmla="*/ 0 w 23"/>
                <a:gd name="T29" fmla="*/ 1 h 22"/>
                <a:gd name="T30" fmla="*/ 0 w 23"/>
                <a:gd name="T31" fmla="*/ 1 h 22"/>
                <a:gd name="T32" fmla="*/ 0 w 23"/>
                <a:gd name="T33" fmla="*/ 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22">
                  <a:moveTo>
                    <a:pt x="0" y="14"/>
                  </a:moveTo>
                  <a:lnTo>
                    <a:pt x="1" y="9"/>
                  </a:lnTo>
                  <a:lnTo>
                    <a:pt x="3" y="5"/>
                  </a:lnTo>
                  <a:lnTo>
                    <a:pt x="7" y="1"/>
                  </a:lnTo>
                  <a:lnTo>
                    <a:pt x="11" y="0"/>
                  </a:lnTo>
                  <a:lnTo>
                    <a:pt x="16" y="0"/>
                  </a:lnTo>
                  <a:lnTo>
                    <a:pt x="19" y="2"/>
                  </a:lnTo>
                  <a:lnTo>
                    <a:pt x="21" y="6"/>
                  </a:lnTo>
                  <a:lnTo>
                    <a:pt x="23" y="9"/>
                  </a:lnTo>
                  <a:lnTo>
                    <a:pt x="21" y="14"/>
                  </a:lnTo>
                  <a:lnTo>
                    <a:pt x="20" y="17"/>
                  </a:lnTo>
                  <a:lnTo>
                    <a:pt x="17" y="20"/>
                  </a:lnTo>
                  <a:lnTo>
                    <a:pt x="13" y="22"/>
                  </a:lnTo>
                  <a:lnTo>
                    <a:pt x="9" y="22"/>
                  </a:lnTo>
                  <a:lnTo>
                    <a:pt x="4" y="21"/>
                  </a:lnTo>
                  <a:lnTo>
                    <a:pt x="1" y="17"/>
                  </a:lnTo>
                  <a:lnTo>
                    <a:pt x="0" y="14"/>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66" name="Freeform 340">
              <a:extLst>
                <a:ext uri="{FF2B5EF4-FFF2-40B4-BE49-F238E27FC236}">
                  <a16:creationId xmlns:a16="http://schemas.microsoft.com/office/drawing/2014/main" xmlns="" id="{0249A328-74F6-40A9-AAA9-6373ADA7B63B}"/>
                </a:ext>
              </a:extLst>
            </p:cNvPr>
            <p:cNvSpPr>
              <a:spLocks/>
            </p:cNvSpPr>
            <p:nvPr/>
          </p:nvSpPr>
          <p:spPr bwMode="auto">
            <a:xfrm>
              <a:off x="2261" y="1120"/>
              <a:ext cx="12" cy="11"/>
            </a:xfrm>
            <a:custGeom>
              <a:avLst/>
              <a:gdLst>
                <a:gd name="T0" fmla="*/ 0 w 24"/>
                <a:gd name="T1" fmla="*/ 0 h 23"/>
                <a:gd name="T2" fmla="*/ 1 w 24"/>
                <a:gd name="T3" fmla="*/ 0 h 23"/>
                <a:gd name="T4" fmla="*/ 1 w 24"/>
                <a:gd name="T5" fmla="*/ 0 h 23"/>
                <a:gd name="T6" fmla="*/ 1 w 24"/>
                <a:gd name="T7" fmla="*/ 0 h 23"/>
                <a:gd name="T8" fmla="*/ 1 w 24"/>
                <a:gd name="T9" fmla="*/ 0 h 23"/>
                <a:gd name="T10" fmla="*/ 1 w 24"/>
                <a:gd name="T11" fmla="*/ 0 h 23"/>
                <a:gd name="T12" fmla="*/ 1 w 24"/>
                <a:gd name="T13" fmla="*/ 0 h 23"/>
                <a:gd name="T14" fmla="*/ 1 w 24"/>
                <a:gd name="T15" fmla="*/ 0 h 23"/>
                <a:gd name="T16" fmla="*/ 1 w 24"/>
                <a:gd name="T17" fmla="*/ 0 h 23"/>
                <a:gd name="T18" fmla="*/ 1 w 24"/>
                <a:gd name="T19" fmla="*/ 0 h 23"/>
                <a:gd name="T20" fmla="*/ 1 w 24"/>
                <a:gd name="T21" fmla="*/ 0 h 23"/>
                <a:gd name="T22" fmla="*/ 1 w 24"/>
                <a:gd name="T23" fmla="*/ 0 h 23"/>
                <a:gd name="T24" fmla="*/ 1 w 24"/>
                <a:gd name="T25" fmla="*/ 0 h 23"/>
                <a:gd name="T26" fmla="*/ 1 w 24"/>
                <a:gd name="T27" fmla="*/ 0 h 23"/>
                <a:gd name="T28" fmla="*/ 1 w 24"/>
                <a:gd name="T29" fmla="*/ 0 h 23"/>
                <a:gd name="T30" fmla="*/ 1 w 24"/>
                <a:gd name="T31" fmla="*/ 0 h 23"/>
                <a:gd name="T32" fmla="*/ 0 w 24"/>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3">
                  <a:moveTo>
                    <a:pt x="0" y="13"/>
                  </a:moveTo>
                  <a:lnTo>
                    <a:pt x="1" y="8"/>
                  </a:lnTo>
                  <a:lnTo>
                    <a:pt x="4" y="5"/>
                  </a:lnTo>
                  <a:lnTo>
                    <a:pt x="6" y="2"/>
                  </a:lnTo>
                  <a:lnTo>
                    <a:pt x="11" y="0"/>
                  </a:lnTo>
                  <a:lnTo>
                    <a:pt x="15" y="0"/>
                  </a:lnTo>
                  <a:lnTo>
                    <a:pt x="20" y="2"/>
                  </a:lnTo>
                  <a:lnTo>
                    <a:pt x="22" y="5"/>
                  </a:lnTo>
                  <a:lnTo>
                    <a:pt x="24" y="8"/>
                  </a:lnTo>
                  <a:lnTo>
                    <a:pt x="23" y="13"/>
                  </a:lnTo>
                  <a:lnTo>
                    <a:pt x="22" y="17"/>
                  </a:lnTo>
                  <a:lnTo>
                    <a:pt x="19" y="21"/>
                  </a:lnTo>
                  <a:lnTo>
                    <a:pt x="15" y="23"/>
                  </a:lnTo>
                  <a:lnTo>
                    <a:pt x="9" y="23"/>
                  </a:lnTo>
                  <a:lnTo>
                    <a:pt x="5" y="21"/>
                  </a:lnTo>
                  <a:lnTo>
                    <a:pt x="1" y="17"/>
                  </a:lnTo>
                  <a:lnTo>
                    <a:pt x="0" y="13"/>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67" name="Freeform 341">
              <a:extLst>
                <a:ext uri="{FF2B5EF4-FFF2-40B4-BE49-F238E27FC236}">
                  <a16:creationId xmlns:a16="http://schemas.microsoft.com/office/drawing/2014/main" xmlns="" id="{D7F60DC8-C18A-413F-8E15-C82E3E45CE5D}"/>
                </a:ext>
              </a:extLst>
            </p:cNvPr>
            <p:cNvSpPr>
              <a:spLocks/>
            </p:cNvSpPr>
            <p:nvPr/>
          </p:nvSpPr>
          <p:spPr bwMode="auto">
            <a:xfrm>
              <a:off x="2670" y="1074"/>
              <a:ext cx="98" cy="95"/>
            </a:xfrm>
            <a:custGeom>
              <a:avLst/>
              <a:gdLst>
                <a:gd name="T0" fmla="*/ 5 w 195"/>
                <a:gd name="T1" fmla="*/ 5 h 190"/>
                <a:gd name="T2" fmla="*/ 6 w 195"/>
                <a:gd name="T3" fmla="*/ 5 h 190"/>
                <a:gd name="T4" fmla="*/ 6 w 195"/>
                <a:gd name="T5" fmla="*/ 4 h 190"/>
                <a:gd name="T6" fmla="*/ 5 w 195"/>
                <a:gd name="T7" fmla="*/ 4 h 190"/>
                <a:gd name="T8" fmla="*/ 5 w 195"/>
                <a:gd name="T9" fmla="*/ 3 h 190"/>
                <a:gd name="T10" fmla="*/ 4 w 195"/>
                <a:gd name="T11" fmla="*/ 3 h 190"/>
                <a:gd name="T12" fmla="*/ 5 w 195"/>
                <a:gd name="T13" fmla="*/ 3 h 190"/>
                <a:gd name="T14" fmla="*/ 5 w 195"/>
                <a:gd name="T15" fmla="*/ 3 h 190"/>
                <a:gd name="T16" fmla="*/ 5 w 195"/>
                <a:gd name="T17" fmla="*/ 4 h 190"/>
                <a:gd name="T18" fmla="*/ 6 w 195"/>
                <a:gd name="T19" fmla="*/ 4 h 190"/>
                <a:gd name="T20" fmla="*/ 7 w 195"/>
                <a:gd name="T21" fmla="*/ 3 h 190"/>
                <a:gd name="T22" fmla="*/ 6 w 195"/>
                <a:gd name="T23" fmla="*/ 2 h 190"/>
                <a:gd name="T24" fmla="*/ 6 w 195"/>
                <a:gd name="T25" fmla="*/ 2 h 190"/>
                <a:gd name="T26" fmla="*/ 6 w 195"/>
                <a:gd name="T27" fmla="*/ 2 h 190"/>
                <a:gd name="T28" fmla="*/ 5 w 195"/>
                <a:gd name="T29" fmla="*/ 2 h 190"/>
                <a:gd name="T30" fmla="*/ 5 w 195"/>
                <a:gd name="T31" fmla="*/ 2 h 190"/>
                <a:gd name="T32" fmla="*/ 5 w 195"/>
                <a:gd name="T33" fmla="*/ 1 h 190"/>
                <a:gd name="T34" fmla="*/ 5 w 195"/>
                <a:gd name="T35" fmla="*/ 1 h 190"/>
                <a:gd name="T36" fmla="*/ 5 w 195"/>
                <a:gd name="T37" fmla="*/ 0 h 190"/>
                <a:gd name="T38" fmla="*/ 4 w 195"/>
                <a:gd name="T39" fmla="*/ 1 h 190"/>
                <a:gd name="T40" fmla="*/ 4 w 195"/>
                <a:gd name="T41" fmla="*/ 1 h 190"/>
                <a:gd name="T42" fmla="*/ 4 w 195"/>
                <a:gd name="T43" fmla="*/ 2 h 190"/>
                <a:gd name="T44" fmla="*/ 4 w 195"/>
                <a:gd name="T45" fmla="*/ 2 h 190"/>
                <a:gd name="T46" fmla="*/ 4 w 195"/>
                <a:gd name="T47" fmla="*/ 2 h 190"/>
                <a:gd name="T48" fmla="*/ 4 w 195"/>
                <a:gd name="T49" fmla="*/ 1 h 190"/>
                <a:gd name="T50" fmla="*/ 3 w 195"/>
                <a:gd name="T51" fmla="*/ 1 h 190"/>
                <a:gd name="T52" fmla="*/ 2 w 195"/>
                <a:gd name="T53" fmla="*/ 1 h 190"/>
                <a:gd name="T54" fmla="*/ 1 w 195"/>
                <a:gd name="T55" fmla="*/ 1 h 190"/>
                <a:gd name="T56" fmla="*/ 1 w 195"/>
                <a:gd name="T57" fmla="*/ 2 h 190"/>
                <a:gd name="T58" fmla="*/ 1 w 195"/>
                <a:gd name="T59" fmla="*/ 2 h 190"/>
                <a:gd name="T60" fmla="*/ 2 w 195"/>
                <a:gd name="T61" fmla="*/ 2 h 190"/>
                <a:gd name="T62" fmla="*/ 2 w 195"/>
                <a:gd name="T63" fmla="*/ 3 h 190"/>
                <a:gd name="T64" fmla="*/ 2 w 195"/>
                <a:gd name="T65" fmla="*/ 3 h 190"/>
                <a:gd name="T66" fmla="*/ 2 w 195"/>
                <a:gd name="T67" fmla="*/ 3 h 190"/>
                <a:gd name="T68" fmla="*/ 1 w 195"/>
                <a:gd name="T69" fmla="*/ 3 h 190"/>
                <a:gd name="T70" fmla="*/ 1 w 195"/>
                <a:gd name="T71" fmla="*/ 4 h 190"/>
                <a:gd name="T72" fmla="*/ 0 w 195"/>
                <a:gd name="T73" fmla="*/ 4 h 190"/>
                <a:gd name="T74" fmla="*/ 1 w 195"/>
                <a:gd name="T75" fmla="*/ 5 h 190"/>
                <a:gd name="T76" fmla="*/ 1 w 195"/>
                <a:gd name="T77" fmla="*/ 5 h 190"/>
                <a:gd name="T78" fmla="*/ 2 w 195"/>
                <a:gd name="T79" fmla="*/ 5 h 190"/>
                <a:gd name="T80" fmla="*/ 2 w 195"/>
                <a:gd name="T81" fmla="*/ 4 h 190"/>
                <a:gd name="T82" fmla="*/ 2 w 195"/>
                <a:gd name="T83" fmla="*/ 4 h 190"/>
                <a:gd name="T84" fmla="*/ 3 w 195"/>
                <a:gd name="T85" fmla="*/ 4 h 190"/>
                <a:gd name="T86" fmla="*/ 3 w 195"/>
                <a:gd name="T87" fmla="*/ 4 h 190"/>
                <a:gd name="T88" fmla="*/ 3 w 195"/>
                <a:gd name="T89" fmla="*/ 4 h 190"/>
                <a:gd name="T90" fmla="*/ 2 w 195"/>
                <a:gd name="T91" fmla="*/ 5 h 190"/>
                <a:gd name="T92" fmla="*/ 2 w 195"/>
                <a:gd name="T93" fmla="*/ 6 h 190"/>
                <a:gd name="T94" fmla="*/ 3 w 195"/>
                <a:gd name="T95" fmla="*/ 6 h 190"/>
                <a:gd name="T96" fmla="*/ 3 w 195"/>
                <a:gd name="T97" fmla="*/ 6 h 190"/>
                <a:gd name="T98" fmla="*/ 4 w 195"/>
                <a:gd name="T99" fmla="*/ 6 h 190"/>
                <a:gd name="T100" fmla="*/ 4 w 195"/>
                <a:gd name="T101" fmla="*/ 6 h 190"/>
                <a:gd name="T102" fmla="*/ 4 w 195"/>
                <a:gd name="T103" fmla="*/ 5 h 190"/>
                <a:gd name="T104" fmla="*/ 4 w 195"/>
                <a:gd name="T105" fmla="*/ 4 h 190"/>
                <a:gd name="T106" fmla="*/ 4 w 195"/>
                <a:gd name="T107" fmla="*/ 4 h 190"/>
                <a:gd name="T108" fmla="*/ 4 w 195"/>
                <a:gd name="T109" fmla="*/ 4 h 190"/>
                <a:gd name="T110" fmla="*/ 4 w 195"/>
                <a:gd name="T111" fmla="*/ 5 h 19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5" h="190">
                  <a:moveTo>
                    <a:pt x="140" y="152"/>
                  </a:moveTo>
                  <a:lnTo>
                    <a:pt x="146" y="152"/>
                  </a:lnTo>
                  <a:lnTo>
                    <a:pt x="154" y="150"/>
                  </a:lnTo>
                  <a:lnTo>
                    <a:pt x="161" y="146"/>
                  </a:lnTo>
                  <a:lnTo>
                    <a:pt x="167" y="142"/>
                  </a:lnTo>
                  <a:lnTo>
                    <a:pt x="171" y="136"/>
                  </a:lnTo>
                  <a:lnTo>
                    <a:pt x="173" y="128"/>
                  </a:lnTo>
                  <a:lnTo>
                    <a:pt x="172" y="119"/>
                  </a:lnTo>
                  <a:lnTo>
                    <a:pt x="167" y="107"/>
                  </a:lnTo>
                  <a:lnTo>
                    <a:pt x="162" y="103"/>
                  </a:lnTo>
                  <a:lnTo>
                    <a:pt x="156" y="103"/>
                  </a:lnTo>
                  <a:lnTo>
                    <a:pt x="149" y="103"/>
                  </a:lnTo>
                  <a:lnTo>
                    <a:pt x="145" y="105"/>
                  </a:lnTo>
                  <a:lnTo>
                    <a:pt x="140" y="100"/>
                  </a:lnTo>
                  <a:lnTo>
                    <a:pt x="135" y="95"/>
                  </a:lnTo>
                  <a:lnTo>
                    <a:pt x="132" y="90"/>
                  </a:lnTo>
                  <a:lnTo>
                    <a:pt x="129" y="85"/>
                  </a:lnTo>
                  <a:lnTo>
                    <a:pt x="127" y="81"/>
                  </a:lnTo>
                  <a:lnTo>
                    <a:pt x="127" y="80"/>
                  </a:lnTo>
                  <a:lnTo>
                    <a:pt x="131" y="81"/>
                  </a:lnTo>
                  <a:lnTo>
                    <a:pt x="137" y="83"/>
                  </a:lnTo>
                  <a:lnTo>
                    <a:pt x="144" y="84"/>
                  </a:lnTo>
                  <a:lnTo>
                    <a:pt x="148" y="85"/>
                  </a:lnTo>
                  <a:lnTo>
                    <a:pt x="152" y="88"/>
                  </a:lnTo>
                  <a:lnTo>
                    <a:pt x="153" y="90"/>
                  </a:lnTo>
                  <a:lnTo>
                    <a:pt x="155" y="93"/>
                  </a:lnTo>
                  <a:lnTo>
                    <a:pt x="158" y="98"/>
                  </a:lnTo>
                  <a:lnTo>
                    <a:pt x="165" y="100"/>
                  </a:lnTo>
                  <a:lnTo>
                    <a:pt x="175" y="100"/>
                  </a:lnTo>
                  <a:lnTo>
                    <a:pt x="183" y="97"/>
                  </a:lnTo>
                  <a:lnTo>
                    <a:pt x="190" y="91"/>
                  </a:lnTo>
                  <a:lnTo>
                    <a:pt x="194" y="83"/>
                  </a:lnTo>
                  <a:lnTo>
                    <a:pt x="195" y="73"/>
                  </a:lnTo>
                  <a:lnTo>
                    <a:pt x="195" y="67"/>
                  </a:lnTo>
                  <a:lnTo>
                    <a:pt x="194" y="62"/>
                  </a:lnTo>
                  <a:lnTo>
                    <a:pt x="192" y="59"/>
                  </a:lnTo>
                  <a:lnTo>
                    <a:pt x="191" y="55"/>
                  </a:lnTo>
                  <a:lnTo>
                    <a:pt x="186" y="52"/>
                  </a:lnTo>
                  <a:lnTo>
                    <a:pt x="182" y="50"/>
                  </a:lnTo>
                  <a:lnTo>
                    <a:pt x="176" y="47"/>
                  </a:lnTo>
                  <a:lnTo>
                    <a:pt x="170" y="46"/>
                  </a:lnTo>
                  <a:lnTo>
                    <a:pt x="164" y="46"/>
                  </a:lnTo>
                  <a:lnTo>
                    <a:pt x="160" y="47"/>
                  </a:lnTo>
                  <a:lnTo>
                    <a:pt x="155" y="50"/>
                  </a:lnTo>
                  <a:lnTo>
                    <a:pt x="152" y="52"/>
                  </a:lnTo>
                  <a:lnTo>
                    <a:pt x="147" y="55"/>
                  </a:lnTo>
                  <a:lnTo>
                    <a:pt x="142" y="55"/>
                  </a:lnTo>
                  <a:lnTo>
                    <a:pt x="137" y="53"/>
                  </a:lnTo>
                  <a:lnTo>
                    <a:pt x="132" y="52"/>
                  </a:lnTo>
                  <a:lnTo>
                    <a:pt x="142" y="44"/>
                  </a:lnTo>
                  <a:lnTo>
                    <a:pt x="153" y="32"/>
                  </a:lnTo>
                  <a:lnTo>
                    <a:pt x="158" y="20"/>
                  </a:lnTo>
                  <a:lnTo>
                    <a:pt x="156" y="9"/>
                  </a:lnTo>
                  <a:lnTo>
                    <a:pt x="153" y="5"/>
                  </a:lnTo>
                  <a:lnTo>
                    <a:pt x="147" y="2"/>
                  </a:lnTo>
                  <a:lnTo>
                    <a:pt x="142" y="1"/>
                  </a:lnTo>
                  <a:lnTo>
                    <a:pt x="137" y="0"/>
                  </a:lnTo>
                  <a:lnTo>
                    <a:pt x="131" y="1"/>
                  </a:lnTo>
                  <a:lnTo>
                    <a:pt x="125" y="4"/>
                  </a:lnTo>
                  <a:lnTo>
                    <a:pt x="120" y="6"/>
                  </a:lnTo>
                  <a:lnTo>
                    <a:pt x="117" y="9"/>
                  </a:lnTo>
                  <a:lnTo>
                    <a:pt x="112" y="17"/>
                  </a:lnTo>
                  <a:lnTo>
                    <a:pt x="111" y="28"/>
                  </a:lnTo>
                  <a:lnTo>
                    <a:pt x="111" y="37"/>
                  </a:lnTo>
                  <a:lnTo>
                    <a:pt x="115" y="44"/>
                  </a:lnTo>
                  <a:lnTo>
                    <a:pt x="117" y="50"/>
                  </a:lnTo>
                  <a:lnTo>
                    <a:pt x="116" y="53"/>
                  </a:lnTo>
                  <a:lnTo>
                    <a:pt x="114" y="54"/>
                  </a:lnTo>
                  <a:lnTo>
                    <a:pt x="110" y="55"/>
                  </a:lnTo>
                  <a:lnTo>
                    <a:pt x="108" y="54"/>
                  </a:lnTo>
                  <a:lnTo>
                    <a:pt x="107" y="51"/>
                  </a:lnTo>
                  <a:lnTo>
                    <a:pt x="106" y="45"/>
                  </a:lnTo>
                  <a:lnTo>
                    <a:pt x="106" y="39"/>
                  </a:lnTo>
                  <a:lnTo>
                    <a:pt x="103" y="32"/>
                  </a:lnTo>
                  <a:lnTo>
                    <a:pt x="99" y="25"/>
                  </a:lnTo>
                  <a:lnTo>
                    <a:pt x="89" y="23"/>
                  </a:lnTo>
                  <a:lnTo>
                    <a:pt x="74" y="29"/>
                  </a:lnTo>
                  <a:lnTo>
                    <a:pt x="70" y="23"/>
                  </a:lnTo>
                  <a:lnTo>
                    <a:pt x="64" y="19"/>
                  </a:lnTo>
                  <a:lnTo>
                    <a:pt x="57" y="15"/>
                  </a:lnTo>
                  <a:lnTo>
                    <a:pt x="49" y="14"/>
                  </a:lnTo>
                  <a:lnTo>
                    <a:pt x="41" y="15"/>
                  </a:lnTo>
                  <a:lnTo>
                    <a:pt x="33" y="19"/>
                  </a:lnTo>
                  <a:lnTo>
                    <a:pt x="26" y="24"/>
                  </a:lnTo>
                  <a:lnTo>
                    <a:pt x="19" y="35"/>
                  </a:lnTo>
                  <a:lnTo>
                    <a:pt x="19" y="36"/>
                  </a:lnTo>
                  <a:lnTo>
                    <a:pt x="19" y="38"/>
                  </a:lnTo>
                  <a:lnTo>
                    <a:pt x="20" y="39"/>
                  </a:lnTo>
                  <a:lnTo>
                    <a:pt x="20" y="42"/>
                  </a:lnTo>
                  <a:lnTo>
                    <a:pt x="23" y="46"/>
                  </a:lnTo>
                  <a:lnTo>
                    <a:pt x="27" y="54"/>
                  </a:lnTo>
                  <a:lnTo>
                    <a:pt x="34" y="60"/>
                  </a:lnTo>
                  <a:lnTo>
                    <a:pt x="47" y="61"/>
                  </a:lnTo>
                  <a:lnTo>
                    <a:pt x="54" y="61"/>
                  </a:lnTo>
                  <a:lnTo>
                    <a:pt x="59" y="64"/>
                  </a:lnTo>
                  <a:lnTo>
                    <a:pt x="64" y="68"/>
                  </a:lnTo>
                  <a:lnTo>
                    <a:pt x="66" y="73"/>
                  </a:lnTo>
                  <a:lnTo>
                    <a:pt x="59" y="78"/>
                  </a:lnTo>
                  <a:lnTo>
                    <a:pt x="54" y="84"/>
                  </a:lnTo>
                  <a:lnTo>
                    <a:pt x="47" y="89"/>
                  </a:lnTo>
                  <a:lnTo>
                    <a:pt x="42" y="92"/>
                  </a:lnTo>
                  <a:lnTo>
                    <a:pt x="35" y="91"/>
                  </a:lnTo>
                  <a:lnTo>
                    <a:pt x="30" y="90"/>
                  </a:lnTo>
                  <a:lnTo>
                    <a:pt x="24" y="90"/>
                  </a:lnTo>
                  <a:lnTo>
                    <a:pt x="19" y="91"/>
                  </a:lnTo>
                  <a:lnTo>
                    <a:pt x="15" y="92"/>
                  </a:lnTo>
                  <a:lnTo>
                    <a:pt x="11" y="95"/>
                  </a:lnTo>
                  <a:lnTo>
                    <a:pt x="8" y="98"/>
                  </a:lnTo>
                  <a:lnTo>
                    <a:pt x="4" y="102"/>
                  </a:lnTo>
                  <a:lnTo>
                    <a:pt x="1" y="108"/>
                  </a:lnTo>
                  <a:lnTo>
                    <a:pt x="0" y="117"/>
                  </a:lnTo>
                  <a:lnTo>
                    <a:pt x="1" y="125"/>
                  </a:lnTo>
                  <a:lnTo>
                    <a:pt x="4" y="131"/>
                  </a:lnTo>
                  <a:lnTo>
                    <a:pt x="8" y="135"/>
                  </a:lnTo>
                  <a:lnTo>
                    <a:pt x="11" y="137"/>
                  </a:lnTo>
                  <a:lnTo>
                    <a:pt x="16" y="138"/>
                  </a:lnTo>
                  <a:lnTo>
                    <a:pt x="21" y="140"/>
                  </a:lnTo>
                  <a:lnTo>
                    <a:pt x="27" y="141"/>
                  </a:lnTo>
                  <a:lnTo>
                    <a:pt x="32" y="140"/>
                  </a:lnTo>
                  <a:lnTo>
                    <a:pt x="36" y="140"/>
                  </a:lnTo>
                  <a:lnTo>
                    <a:pt x="41" y="137"/>
                  </a:lnTo>
                  <a:lnTo>
                    <a:pt x="46" y="133"/>
                  </a:lnTo>
                  <a:lnTo>
                    <a:pt x="48" y="127"/>
                  </a:lnTo>
                  <a:lnTo>
                    <a:pt x="48" y="121"/>
                  </a:lnTo>
                  <a:lnTo>
                    <a:pt x="48" y="117"/>
                  </a:lnTo>
                  <a:lnTo>
                    <a:pt x="55" y="110"/>
                  </a:lnTo>
                  <a:lnTo>
                    <a:pt x="63" y="105"/>
                  </a:lnTo>
                  <a:lnTo>
                    <a:pt x="71" y="100"/>
                  </a:lnTo>
                  <a:lnTo>
                    <a:pt x="74" y="98"/>
                  </a:lnTo>
                  <a:lnTo>
                    <a:pt x="77" y="100"/>
                  </a:lnTo>
                  <a:lnTo>
                    <a:pt x="79" y="104"/>
                  </a:lnTo>
                  <a:lnTo>
                    <a:pt x="81" y="106"/>
                  </a:lnTo>
                  <a:lnTo>
                    <a:pt x="85" y="108"/>
                  </a:lnTo>
                  <a:lnTo>
                    <a:pt x="80" y="115"/>
                  </a:lnTo>
                  <a:lnTo>
                    <a:pt x="77" y="122"/>
                  </a:lnTo>
                  <a:lnTo>
                    <a:pt x="74" y="130"/>
                  </a:lnTo>
                  <a:lnTo>
                    <a:pt x="72" y="135"/>
                  </a:lnTo>
                  <a:lnTo>
                    <a:pt x="63" y="141"/>
                  </a:lnTo>
                  <a:lnTo>
                    <a:pt x="55" y="149"/>
                  </a:lnTo>
                  <a:lnTo>
                    <a:pt x="50" y="158"/>
                  </a:lnTo>
                  <a:lnTo>
                    <a:pt x="50" y="167"/>
                  </a:lnTo>
                  <a:lnTo>
                    <a:pt x="54" y="175"/>
                  </a:lnTo>
                  <a:lnTo>
                    <a:pt x="61" y="183"/>
                  </a:lnTo>
                  <a:lnTo>
                    <a:pt x="70" y="188"/>
                  </a:lnTo>
                  <a:lnTo>
                    <a:pt x="79" y="190"/>
                  </a:lnTo>
                  <a:lnTo>
                    <a:pt x="85" y="189"/>
                  </a:lnTo>
                  <a:lnTo>
                    <a:pt x="91" y="187"/>
                  </a:lnTo>
                  <a:lnTo>
                    <a:pt x="96" y="183"/>
                  </a:lnTo>
                  <a:lnTo>
                    <a:pt x="102" y="180"/>
                  </a:lnTo>
                  <a:lnTo>
                    <a:pt x="106" y="176"/>
                  </a:lnTo>
                  <a:lnTo>
                    <a:pt x="108" y="173"/>
                  </a:lnTo>
                  <a:lnTo>
                    <a:pt x="109" y="170"/>
                  </a:lnTo>
                  <a:lnTo>
                    <a:pt x="110" y="165"/>
                  </a:lnTo>
                  <a:lnTo>
                    <a:pt x="108" y="156"/>
                  </a:lnTo>
                  <a:lnTo>
                    <a:pt x="104" y="149"/>
                  </a:lnTo>
                  <a:lnTo>
                    <a:pt x="100" y="144"/>
                  </a:lnTo>
                  <a:lnTo>
                    <a:pt x="95" y="141"/>
                  </a:lnTo>
                  <a:lnTo>
                    <a:pt x="96" y="133"/>
                  </a:lnTo>
                  <a:lnTo>
                    <a:pt x="97" y="125"/>
                  </a:lnTo>
                  <a:lnTo>
                    <a:pt x="99" y="119"/>
                  </a:lnTo>
                  <a:lnTo>
                    <a:pt x="100" y="114"/>
                  </a:lnTo>
                  <a:lnTo>
                    <a:pt x="103" y="114"/>
                  </a:lnTo>
                  <a:lnTo>
                    <a:pt x="108" y="113"/>
                  </a:lnTo>
                  <a:lnTo>
                    <a:pt x="110" y="112"/>
                  </a:lnTo>
                  <a:lnTo>
                    <a:pt x="111" y="112"/>
                  </a:lnTo>
                  <a:lnTo>
                    <a:pt x="117" y="121"/>
                  </a:lnTo>
                  <a:lnTo>
                    <a:pt x="120" y="134"/>
                  </a:lnTo>
                  <a:lnTo>
                    <a:pt x="126" y="146"/>
                  </a:lnTo>
                  <a:lnTo>
                    <a:pt x="140" y="152"/>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68" name="Freeform 342">
              <a:extLst>
                <a:ext uri="{FF2B5EF4-FFF2-40B4-BE49-F238E27FC236}">
                  <a16:creationId xmlns:a16="http://schemas.microsoft.com/office/drawing/2014/main" xmlns="" id="{55B7E1FC-BCD4-4368-873D-65285920880C}"/>
                </a:ext>
              </a:extLst>
            </p:cNvPr>
            <p:cNvSpPr>
              <a:spLocks/>
            </p:cNvSpPr>
            <p:nvPr/>
          </p:nvSpPr>
          <p:spPr bwMode="auto">
            <a:xfrm>
              <a:off x="2744" y="879"/>
              <a:ext cx="105" cy="165"/>
            </a:xfrm>
            <a:custGeom>
              <a:avLst/>
              <a:gdLst>
                <a:gd name="T0" fmla="*/ 0 w 211"/>
                <a:gd name="T1" fmla="*/ 11 h 328"/>
                <a:gd name="T2" fmla="*/ 0 w 211"/>
                <a:gd name="T3" fmla="*/ 10 h 328"/>
                <a:gd name="T4" fmla="*/ 1 w 211"/>
                <a:gd name="T5" fmla="*/ 10 h 328"/>
                <a:gd name="T6" fmla="*/ 1 w 211"/>
                <a:gd name="T7" fmla="*/ 9 h 328"/>
                <a:gd name="T8" fmla="*/ 2 w 211"/>
                <a:gd name="T9" fmla="*/ 9 h 328"/>
                <a:gd name="T10" fmla="*/ 3 w 211"/>
                <a:gd name="T11" fmla="*/ 9 h 328"/>
                <a:gd name="T12" fmla="*/ 3 w 211"/>
                <a:gd name="T13" fmla="*/ 9 h 328"/>
                <a:gd name="T14" fmla="*/ 4 w 211"/>
                <a:gd name="T15" fmla="*/ 9 h 328"/>
                <a:gd name="T16" fmla="*/ 5 w 211"/>
                <a:gd name="T17" fmla="*/ 9 h 328"/>
                <a:gd name="T18" fmla="*/ 5 w 211"/>
                <a:gd name="T19" fmla="*/ 8 h 328"/>
                <a:gd name="T20" fmla="*/ 5 w 211"/>
                <a:gd name="T21" fmla="*/ 8 h 328"/>
                <a:gd name="T22" fmla="*/ 5 w 211"/>
                <a:gd name="T23" fmla="*/ 8 h 328"/>
                <a:gd name="T24" fmla="*/ 5 w 211"/>
                <a:gd name="T25" fmla="*/ 8 h 328"/>
                <a:gd name="T26" fmla="*/ 5 w 211"/>
                <a:gd name="T27" fmla="*/ 7 h 328"/>
                <a:gd name="T28" fmla="*/ 5 w 211"/>
                <a:gd name="T29" fmla="*/ 7 h 328"/>
                <a:gd name="T30" fmla="*/ 6 w 211"/>
                <a:gd name="T31" fmla="*/ 7 h 328"/>
                <a:gd name="T32" fmla="*/ 6 w 211"/>
                <a:gd name="T33" fmla="*/ 7 h 328"/>
                <a:gd name="T34" fmla="*/ 6 w 211"/>
                <a:gd name="T35" fmla="*/ 6 h 328"/>
                <a:gd name="T36" fmla="*/ 6 w 211"/>
                <a:gd name="T37" fmla="*/ 5 h 328"/>
                <a:gd name="T38" fmla="*/ 6 w 211"/>
                <a:gd name="T39" fmla="*/ 4 h 328"/>
                <a:gd name="T40" fmla="*/ 6 w 211"/>
                <a:gd name="T41" fmla="*/ 3 h 328"/>
                <a:gd name="T42" fmla="*/ 6 w 211"/>
                <a:gd name="T43" fmla="*/ 3 h 328"/>
                <a:gd name="T44" fmla="*/ 5 w 211"/>
                <a:gd name="T45" fmla="*/ 3 h 328"/>
                <a:gd name="T46" fmla="*/ 5 w 211"/>
                <a:gd name="T47" fmla="*/ 3 h 328"/>
                <a:gd name="T48" fmla="*/ 5 w 211"/>
                <a:gd name="T49" fmla="*/ 3 h 328"/>
                <a:gd name="T50" fmla="*/ 4 w 211"/>
                <a:gd name="T51" fmla="*/ 2 h 328"/>
                <a:gd name="T52" fmla="*/ 4 w 211"/>
                <a:gd name="T53" fmla="*/ 2 h 328"/>
                <a:gd name="T54" fmla="*/ 4 w 211"/>
                <a:gd name="T55" fmla="*/ 1 h 328"/>
                <a:gd name="T56" fmla="*/ 4 w 211"/>
                <a:gd name="T57" fmla="*/ 0 h 328"/>
                <a:gd name="T58" fmla="*/ 4 w 211"/>
                <a:gd name="T59" fmla="*/ 1 h 328"/>
                <a:gd name="T60" fmla="*/ 3 w 211"/>
                <a:gd name="T61" fmla="*/ 1 h 328"/>
                <a:gd name="T62" fmla="*/ 3 w 211"/>
                <a:gd name="T63" fmla="*/ 2 h 328"/>
                <a:gd name="T64" fmla="*/ 3 w 211"/>
                <a:gd name="T65" fmla="*/ 2 h 328"/>
                <a:gd name="T66" fmla="*/ 2 w 211"/>
                <a:gd name="T67" fmla="*/ 2 h 328"/>
                <a:gd name="T68" fmla="*/ 2 w 211"/>
                <a:gd name="T69" fmla="*/ 2 h 328"/>
                <a:gd name="T70" fmla="*/ 1 w 211"/>
                <a:gd name="T71" fmla="*/ 3 h 328"/>
                <a:gd name="T72" fmla="*/ 1 w 211"/>
                <a:gd name="T73" fmla="*/ 3 h 328"/>
                <a:gd name="T74" fmla="*/ 1 w 211"/>
                <a:gd name="T75" fmla="*/ 3 h 328"/>
                <a:gd name="T76" fmla="*/ 1 w 211"/>
                <a:gd name="T77" fmla="*/ 4 h 328"/>
                <a:gd name="T78" fmla="*/ 1 w 211"/>
                <a:gd name="T79" fmla="*/ 4 h 328"/>
                <a:gd name="T80" fmla="*/ 1 w 211"/>
                <a:gd name="T81" fmla="*/ 5 h 328"/>
                <a:gd name="T82" fmla="*/ 1 w 211"/>
                <a:gd name="T83" fmla="*/ 6 h 328"/>
                <a:gd name="T84" fmla="*/ 1 w 211"/>
                <a:gd name="T85" fmla="*/ 7 h 328"/>
                <a:gd name="T86" fmla="*/ 1 w 211"/>
                <a:gd name="T87" fmla="*/ 8 h 328"/>
                <a:gd name="T88" fmla="*/ 0 w 211"/>
                <a:gd name="T89" fmla="*/ 9 h 328"/>
                <a:gd name="T90" fmla="*/ 0 w 211"/>
                <a:gd name="T91" fmla="*/ 9 h 328"/>
                <a:gd name="T92" fmla="*/ 0 w 211"/>
                <a:gd name="T93" fmla="*/ 10 h 328"/>
                <a:gd name="T94" fmla="*/ 0 w 211"/>
                <a:gd name="T95" fmla="*/ 10 h 328"/>
                <a:gd name="T96" fmla="*/ 0 w 211"/>
                <a:gd name="T97" fmla="*/ 10 h 328"/>
                <a:gd name="T98" fmla="*/ 0 w 211"/>
                <a:gd name="T99" fmla="*/ 11 h 328"/>
                <a:gd name="T100" fmla="*/ 0 w 211"/>
                <a:gd name="T101" fmla="*/ 11 h 328"/>
                <a:gd name="T102" fmla="*/ 0 w 211"/>
                <a:gd name="T103" fmla="*/ 11 h 328"/>
                <a:gd name="T104" fmla="*/ 0 w 211"/>
                <a:gd name="T105" fmla="*/ 11 h 328"/>
                <a:gd name="T106" fmla="*/ 0 w 211"/>
                <a:gd name="T107" fmla="*/ 11 h 32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1" h="328">
                  <a:moveTo>
                    <a:pt x="0" y="328"/>
                  </a:moveTo>
                  <a:lnTo>
                    <a:pt x="19" y="307"/>
                  </a:lnTo>
                  <a:lnTo>
                    <a:pt x="38" y="291"/>
                  </a:lnTo>
                  <a:lnTo>
                    <a:pt x="60" y="277"/>
                  </a:lnTo>
                  <a:lnTo>
                    <a:pt x="82" y="268"/>
                  </a:lnTo>
                  <a:lnTo>
                    <a:pt x="105" y="261"/>
                  </a:lnTo>
                  <a:lnTo>
                    <a:pt x="127" y="258"/>
                  </a:lnTo>
                  <a:lnTo>
                    <a:pt x="148" y="257"/>
                  </a:lnTo>
                  <a:lnTo>
                    <a:pt x="167" y="259"/>
                  </a:lnTo>
                  <a:lnTo>
                    <a:pt x="167" y="252"/>
                  </a:lnTo>
                  <a:lnTo>
                    <a:pt x="168" y="243"/>
                  </a:lnTo>
                  <a:lnTo>
                    <a:pt x="171" y="234"/>
                  </a:lnTo>
                  <a:lnTo>
                    <a:pt x="174" y="224"/>
                  </a:lnTo>
                  <a:lnTo>
                    <a:pt x="180" y="214"/>
                  </a:lnTo>
                  <a:lnTo>
                    <a:pt x="188" y="206"/>
                  </a:lnTo>
                  <a:lnTo>
                    <a:pt x="198" y="199"/>
                  </a:lnTo>
                  <a:lnTo>
                    <a:pt x="211" y="193"/>
                  </a:lnTo>
                  <a:lnTo>
                    <a:pt x="200" y="170"/>
                  </a:lnTo>
                  <a:lnTo>
                    <a:pt x="195" y="141"/>
                  </a:lnTo>
                  <a:lnTo>
                    <a:pt x="196" y="115"/>
                  </a:lnTo>
                  <a:lnTo>
                    <a:pt x="209" y="93"/>
                  </a:lnTo>
                  <a:lnTo>
                    <a:pt x="200" y="88"/>
                  </a:lnTo>
                  <a:lnTo>
                    <a:pt x="191" y="83"/>
                  </a:lnTo>
                  <a:lnTo>
                    <a:pt x="180" y="76"/>
                  </a:lnTo>
                  <a:lnTo>
                    <a:pt x="168" y="65"/>
                  </a:lnTo>
                  <a:lnTo>
                    <a:pt x="158" y="53"/>
                  </a:lnTo>
                  <a:lnTo>
                    <a:pt x="149" y="38"/>
                  </a:lnTo>
                  <a:lnTo>
                    <a:pt x="141" y="20"/>
                  </a:lnTo>
                  <a:lnTo>
                    <a:pt x="137" y="0"/>
                  </a:lnTo>
                  <a:lnTo>
                    <a:pt x="131" y="11"/>
                  </a:lnTo>
                  <a:lnTo>
                    <a:pt x="123" y="23"/>
                  </a:lnTo>
                  <a:lnTo>
                    <a:pt x="114" y="34"/>
                  </a:lnTo>
                  <a:lnTo>
                    <a:pt x="103" y="46"/>
                  </a:lnTo>
                  <a:lnTo>
                    <a:pt x="90" y="55"/>
                  </a:lnTo>
                  <a:lnTo>
                    <a:pt x="77" y="63"/>
                  </a:lnTo>
                  <a:lnTo>
                    <a:pt x="62" y="66"/>
                  </a:lnTo>
                  <a:lnTo>
                    <a:pt x="47" y="68"/>
                  </a:lnTo>
                  <a:lnTo>
                    <a:pt x="53" y="84"/>
                  </a:lnTo>
                  <a:lnTo>
                    <a:pt x="55" y="102"/>
                  </a:lnTo>
                  <a:lnTo>
                    <a:pt x="50" y="124"/>
                  </a:lnTo>
                  <a:lnTo>
                    <a:pt x="34" y="145"/>
                  </a:lnTo>
                  <a:lnTo>
                    <a:pt x="43" y="182"/>
                  </a:lnTo>
                  <a:lnTo>
                    <a:pt x="43" y="217"/>
                  </a:lnTo>
                  <a:lnTo>
                    <a:pt x="37" y="249"/>
                  </a:lnTo>
                  <a:lnTo>
                    <a:pt x="30" y="273"/>
                  </a:lnTo>
                  <a:lnTo>
                    <a:pt x="23" y="287"/>
                  </a:lnTo>
                  <a:lnTo>
                    <a:pt x="15" y="300"/>
                  </a:lnTo>
                  <a:lnTo>
                    <a:pt x="8" y="312"/>
                  </a:lnTo>
                  <a:lnTo>
                    <a:pt x="2" y="318"/>
                  </a:lnTo>
                  <a:lnTo>
                    <a:pt x="0" y="320"/>
                  </a:lnTo>
                  <a:lnTo>
                    <a:pt x="0" y="323"/>
                  </a:lnTo>
                  <a:lnTo>
                    <a:pt x="0" y="325"/>
                  </a:lnTo>
                  <a:lnTo>
                    <a:pt x="1" y="326"/>
                  </a:lnTo>
                  <a:lnTo>
                    <a:pt x="0" y="328"/>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69" name="Freeform 343">
              <a:extLst>
                <a:ext uri="{FF2B5EF4-FFF2-40B4-BE49-F238E27FC236}">
                  <a16:creationId xmlns:a16="http://schemas.microsoft.com/office/drawing/2014/main" xmlns="" id="{7F9D533D-BB81-4F87-A364-274E2DF69C90}"/>
                </a:ext>
              </a:extLst>
            </p:cNvPr>
            <p:cNvSpPr>
              <a:spLocks/>
            </p:cNvSpPr>
            <p:nvPr/>
          </p:nvSpPr>
          <p:spPr bwMode="auto">
            <a:xfrm>
              <a:off x="2419" y="914"/>
              <a:ext cx="171" cy="146"/>
            </a:xfrm>
            <a:custGeom>
              <a:avLst/>
              <a:gdLst>
                <a:gd name="T0" fmla="*/ 6 w 341"/>
                <a:gd name="T1" fmla="*/ 10 h 291"/>
                <a:gd name="T2" fmla="*/ 6 w 341"/>
                <a:gd name="T3" fmla="*/ 10 h 291"/>
                <a:gd name="T4" fmla="*/ 7 w 341"/>
                <a:gd name="T5" fmla="*/ 9 h 291"/>
                <a:gd name="T6" fmla="*/ 7 w 341"/>
                <a:gd name="T7" fmla="*/ 9 h 291"/>
                <a:gd name="T8" fmla="*/ 8 w 341"/>
                <a:gd name="T9" fmla="*/ 9 h 291"/>
                <a:gd name="T10" fmla="*/ 9 w 341"/>
                <a:gd name="T11" fmla="*/ 9 h 291"/>
                <a:gd name="T12" fmla="*/ 9 w 341"/>
                <a:gd name="T13" fmla="*/ 9 h 291"/>
                <a:gd name="T14" fmla="*/ 10 w 341"/>
                <a:gd name="T15" fmla="*/ 9 h 291"/>
                <a:gd name="T16" fmla="*/ 10 w 341"/>
                <a:gd name="T17" fmla="*/ 9 h 291"/>
                <a:gd name="T18" fmla="*/ 11 w 341"/>
                <a:gd name="T19" fmla="*/ 9 h 291"/>
                <a:gd name="T20" fmla="*/ 11 w 341"/>
                <a:gd name="T21" fmla="*/ 9 h 291"/>
                <a:gd name="T22" fmla="*/ 11 w 341"/>
                <a:gd name="T23" fmla="*/ 9 h 291"/>
                <a:gd name="T24" fmla="*/ 11 w 341"/>
                <a:gd name="T25" fmla="*/ 9 h 291"/>
                <a:gd name="T26" fmla="*/ 11 w 341"/>
                <a:gd name="T27" fmla="*/ 9 h 291"/>
                <a:gd name="T28" fmla="*/ 10 w 341"/>
                <a:gd name="T29" fmla="*/ 8 h 291"/>
                <a:gd name="T30" fmla="*/ 10 w 341"/>
                <a:gd name="T31" fmla="*/ 7 h 291"/>
                <a:gd name="T32" fmla="*/ 9 w 341"/>
                <a:gd name="T33" fmla="*/ 7 h 291"/>
                <a:gd name="T34" fmla="*/ 9 w 341"/>
                <a:gd name="T35" fmla="*/ 6 h 291"/>
                <a:gd name="T36" fmla="*/ 9 w 341"/>
                <a:gd name="T37" fmla="*/ 5 h 291"/>
                <a:gd name="T38" fmla="*/ 9 w 341"/>
                <a:gd name="T39" fmla="*/ 4 h 291"/>
                <a:gd name="T40" fmla="*/ 9 w 341"/>
                <a:gd name="T41" fmla="*/ 3 h 291"/>
                <a:gd name="T42" fmla="*/ 8 w 341"/>
                <a:gd name="T43" fmla="*/ 3 h 291"/>
                <a:gd name="T44" fmla="*/ 8 w 341"/>
                <a:gd name="T45" fmla="*/ 3 h 291"/>
                <a:gd name="T46" fmla="*/ 7 w 341"/>
                <a:gd name="T47" fmla="*/ 3 h 291"/>
                <a:gd name="T48" fmla="*/ 7 w 341"/>
                <a:gd name="T49" fmla="*/ 3 h 291"/>
                <a:gd name="T50" fmla="*/ 7 w 341"/>
                <a:gd name="T51" fmla="*/ 2 h 291"/>
                <a:gd name="T52" fmla="*/ 6 w 341"/>
                <a:gd name="T53" fmla="*/ 2 h 291"/>
                <a:gd name="T54" fmla="*/ 6 w 341"/>
                <a:gd name="T55" fmla="*/ 1 h 291"/>
                <a:gd name="T56" fmla="*/ 6 w 341"/>
                <a:gd name="T57" fmla="*/ 1 h 291"/>
                <a:gd name="T58" fmla="*/ 5 w 341"/>
                <a:gd name="T59" fmla="*/ 1 h 291"/>
                <a:gd name="T60" fmla="*/ 5 w 341"/>
                <a:gd name="T61" fmla="*/ 1 h 291"/>
                <a:gd name="T62" fmla="*/ 4 w 341"/>
                <a:gd name="T63" fmla="*/ 1 h 291"/>
                <a:gd name="T64" fmla="*/ 4 w 341"/>
                <a:gd name="T65" fmla="*/ 1 h 291"/>
                <a:gd name="T66" fmla="*/ 3 w 341"/>
                <a:gd name="T67" fmla="*/ 1 h 291"/>
                <a:gd name="T68" fmla="*/ 2 w 341"/>
                <a:gd name="T69" fmla="*/ 1 h 291"/>
                <a:gd name="T70" fmla="*/ 1 w 341"/>
                <a:gd name="T71" fmla="*/ 1 h 291"/>
                <a:gd name="T72" fmla="*/ 1 w 341"/>
                <a:gd name="T73" fmla="*/ 0 h 291"/>
                <a:gd name="T74" fmla="*/ 1 w 341"/>
                <a:gd name="T75" fmla="*/ 1 h 291"/>
                <a:gd name="T76" fmla="*/ 1 w 341"/>
                <a:gd name="T77" fmla="*/ 1 h 291"/>
                <a:gd name="T78" fmla="*/ 1 w 341"/>
                <a:gd name="T79" fmla="*/ 2 h 291"/>
                <a:gd name="T80" fmla="*/ 1 w 341"/>
                <a:gd name="T81" fmla="*/ 2 h 291"/>
                <a:gd name="T82" fmla="*/ 1 w 341"/>
                <a:gd name="T83" fmla="*/ 3 h 291"/>
                <a:gd name="T84" fmla="*/ 1 w 341"/>
                <a:gd name="T85" fmla="*/ 4 h 291"/>
                <a:gd name="T86" fmla="*/ 1 w 341"/>
                <a:gd name="T87" fmla="*/ 4 h 291"/>
                <a:gd name="T88" fmla="*/ 0 w 341"/>
                <a:gd name="T89" fmla="*/ 5 h 291"/>
                <a:gd name="T90" fmla="*/ 1 w 341"/>
                <a:gd name="T91" fmla="*/ 5 h 291"/>
                <a:gd name="T92" fmla="*/ 2 w 341"/>
                <a:gd name="T93" fmla="*/ 6 h 291"/>
                <a:gd name="T94" fmla="*/ 2 w 341"/>
                <a:gd name="T95" fmla="*/ 6 h 291"/>
                <a:gd name="T96" fmla="*/ 2 w 341"/>
                <a:gd name="T97" fmla="*/ 6 h 291"/>
                <a:gd name="T98" fmla="*/ 3 w 341"/>
                <a:gd name="T99" fmla="*/ 7 h 291"/>
                <a:gd name="T100" fmla="*/ 3 w 341"/>
                <a:gd name="T101" fmla="*/ 7 h 291"/>
                <a:gd name="T102" fmla="*/ 3 w 341"/>
                <a:gd name="T103" fmla="*/ 8 h 291"/>
                <a:gd name="T104" fmla="*/ 3 w 341"/>
                <a:gd name="T105" fmla="*/ 9 h 291"/>
                <a:gd name="T106" fmla="*/ 3 w 341"/>
                <a:gd name="T107" fmla="*/ 9 h 291"/>
                <a:gd name="T108" fmla="*/ 4 w 341"/>
                <a:gd name="T109" fmla="*/ 9 h 291"/>
                <a:gd name="T110" fmla="*/ 4 w 341"/>
                <a:gd name="T111" fmla="*/ 9 h 291"/>
                <a:gd name="T112" fmla="*/ 4 w 341"/>
                <a:gd name="T113" fmla="*/ 9 h 291"/>
                <a:gd name="T114" fmla="*/ 5 w 341"/>
                <a:gd name="T115" fmla="*/ 9 h 291"/>
                <a:gd name="T116" fmla="*/ 5 w 341"/>
                <a:gd name="T117" fmla="*/ 9 h 291"/>
                <a:gd name="T118" fmla="*/ 5 w 341"/>
                <a:gd name="T119" fmla="*/ 9 h 291"/>
                <a:gd name="T120" fmla="*/ 6 w 341"/>
                <a:gd name="T121" fmla="*/ 10 h 29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41" h="291">
                  <a:moveTo>
                    <a:pt x="171" y="291"/>
                  </a:moveTo>
                  <a:lnTo>
                    <a:pt x="184" y="289"/>
                  </a:lnTo>
                  <a:lnTo>
                    <a:pt x="201" y="286"/>
                  </a:lnTo>
                  <a:lnTo>
                    <a:pt x="220" y="281"/>
                  </a:lnTo>
                  <a:lnTo>
                    <a:pt x="240" y="276"/>
                  </a:lnTo>
                  <a:lnTo>
                    <a:pt x="261" y="273"/>
                  </a:lnTo>
                  <a:lnTo>
                    <a:pt x="282" y="271"/>
                  </a:lnTo>
                  <a:lnTo>
                    <a:pt x="301" y="270"/>
                  </a:lnTo>
                  <a:lnTo>
                    <a:pt x="318" y="270"/>
                  </a:lnTo>
                  <a:lnTo>
                    <a:pt x="324" y="271"/>
                  </a:lnTo>
                  <a:lnTo>
                    <a:pt x="331" y="272"/>
                  </a:lnTo>
                  <a:lnTo>
                    <a:pt x="337" y="274"/>
                  </a:lnTo>
                  <a:lnTo>
                    <a:pt x="341" y="274"/>
                  </a:lnTo>
                  <a:lnTo>
                    <a:pt x="322" y="260"/>
                  </a:lnTo>
                  <a:lnTo>
                    <a:pt x="306" y="242"/>
                  </a:lnTo>
                  <a:lnTo>
                    <a:pt x="292" y="221"/>
                  </a:lnTo>
                  <a:lnTo>
                    <a:pt x="281" y="197"/>
                  </a:lnTo>
                  <a:lnTo>
                    <a:pt x="271" y="172"/>
                  </a:lnTo>
                  <a:lnTo>
                    <a:pt x="265" y="144"/>
                  </a:lnTo>
                  <a:lnTo>
                    <a:pt x="260" y="116"/>
                  </a:lnTo>
                  <a:lnTo>
                    <a:pt x="258" y="89"/>
                  </a:lnTo>
                  <a:lnTo>
                    <a:pt x="248" y="88"/>
                  </a:lnTo>
                  <a:lnTo>
                    <a:pt x="237" y="84"/>
                  </a:lnTo>
                  <a:lnTo>
                    <a:pt x="224" y="76"/>
                  </a:lnTo>
                  <a:lnTo>
                    <a:pt x="210" y="67"/>
                  </a:lnTo>
                  <a:lnTo>
                    <a:pt x="198" y="54"/>
                  </a:lnTo>
                  <a:lnTo>
                    <a:pt x="186" y="40"/>
                  </a:lnTo>
                  <a:lnTo>
                    <a:pt x="177" y="25"/>
                  </a:lnTo>
                  <a:lnTo>
                    <a:pt x="170" y="8"/>
                  </a:lnTo>
                  <a:lnTo>
                    <a:pt x="159" y="15"/>
                  </a:lnTo>
                  <a:lnTo>
                    <a:pt x="144" y="22"/>
                  </a:lnTo>
                  <a:lnTo>
                    <a:pt x="125" y="26"/>
                  </a:lnTo>
                  <a:lnTo>
                    <a:pt x="105" y="30"/>
                  </a:lnTo>
                  <a:lnTo>
                    <a:pt x="82" y="29"/>
                  </a:lnTo>
                  <a:lnTo>
                    <a:pt x="56" y="24"/>
                  </a:lnTo>
                  <a:lnTo>
                    <a:pt x="30" y="15"/>
                  </a:lnTo>
                  <a:lnTo>
                    <a:pt x="2" y="0"/>
                  </a:lnTo>
                  <a:lnTo>
                    <a:pt x="9" y="11"/>
                  </a:lnTo>
                  <a:lnTo>
                    <a:pt x="16" y="25"/>
                  </a:lnTo>
                  <a:lnTo>
                    <a:pt x="22" y="40"/>
                  </a:lnTo>
                  <a:lnTo>
                    <a:pt x="25" y="59"/>
                  </a:lnTo>
                  <a:lnTo>
                    <a:pt x="26" y="78"/>
                  </a:lnTo>
                  <a:lnTo>
                    <a:pt x="23" y="100"/>
                  </a:lnTo>
                  <a:lnTo>
                    <a:pt x="15" y="124"/>
                  </a:lnTo>
                  <a:lnTo>
                    <a:pt x="0" y="151"/>
                  </a:lnTo>
                  <a:lnTo>
                    <a:pt x="17" y="157"/>
                  </a:lnTo>
                  <a:lnTo>
                    <a:pt x="33" y="164"/>
                  </a:lnTo>
                  <a:lnTo>
                    <a:pt x="49" y="173"/>
                  </a:lnTo>
                  <a:lnTo>
                    <a:pt x="63" y="185"/>
                  </a:lnTo>
                  <a:lnTo>
                    <a:pt x="75" y="199"/>
                  </a:lnTo>
                  <a:lnTo>
                    <a:pt x="83" y="218"/>
                  </a:lnTo>
                  <a:lnTo>
                    <a:pt x="87" y="240"/>
                  </a:lnTo>
                  <a:lnTo>
                    <a:pt x="85" y="265"/>
                  </a:lnTo>
                  <a:lnTo>
                    <a:pt x="94" y="264"/>
                  </a:lnTo>
                  <a:lnTo>
                    <a:pt x="105" y="263"/>
                  </a:lnTo>
                  <a:lnTo>
                    <a:pt x="115" y="263"/>
                  </a:lnTo>
                  <a:lnTo>
                    <a:pt x="125" y="265"/>
                  </a:lnTo>
                  <a:lnTo>
                    <a:pt x="136" y="268"/>
                  </a:lnTo>
                  <a:lnTo>
                    <a:pt x="147" y="273"/>
                  </a:lnTo>
                  <a:lnTo>
                    <a:pt x="159" y="281"/>
                  </a:lnTo>
                  <a:lnTo>
                    <a:pt x="171" y="291"/>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70" name="Freeform 344">
              <a:extLst>
                <a:ext uri="{FF2B5EF4-FFF2-40B4-BE49-F238E27FC236}">
                  <a16:creationId xmlns:a16="http://schemas.microsoft.com/office/drawing/2014/main" xmlns="" id="{C1E57D7C-1582-49D9-B822-970527A3C267}"/>
                </a:ext>
              </a:extLst>
            </p:cNvPr>
            <p:cNvSpPr>
              <a:spLocks/>
            </p:cNvSpPr>
            <p:nvPr/>
          </p:nvSpPr>
          <p:spPr bwMode="auto">
            <a:xfrm>
              <a:off x="2506" y="1091"/>
              <a:ext cx="174" cy="184"/>
            </a:xfrm>
            <a:custGeom>
              <a:avLst/>
              <a:gdLst>
                <a:gd name="T0" fmla="*/ 1 w 349"/>
                <a:gd name="T1" fmla="*/ 6 h 367"/>
                <a:gd name="T2" fmla="*/ 2 w 349"/>
                <a:gd name="T3" fmla="*/ 6 h 367"/>
                <a:gd name="T4" fmla="*/ 2 w 349"/>
                <a:gd name="T5" fmla="*/ 6 h 367"/>
                <a:gd name="T6" fmla="*/ 3 w 349"/>
                <a:gd name="T7" fmla="*/ 6 h 367"/>
                <a:gd name="T8" fmla="*/ 4 w 349"/>
                <a:gd name="T9" fmla="*/ 6 h 367"/>
                <a:gd name="T10" fmla="*/ 5 w 349"/>
                <a:gd name="T11" fmla="*/ 5 h 367"/>
                <a:gd name="T12" fmla="*/ 6 w 349"/>
                <a:gd name="T13" fmla="*/ 5 h 367"/>
                <a:gd name="T14" fmla="*/ 7 w 349"/>
                <a:gd name="T15" fmla="*/ 4 h 367"/>
                <a:gd name="T16" fmla="*/ 7 w 349"/>
                <a:gd name="T17" fmla="*/ 3 h 367"/>
                <a:gd name="T18" fmla="*/ 8 w 349"/>
                <a:gd name="T19" fmla="*/ 2 h 367"/>
                <a:gd name="T20" fmla="*/ 8 w 349"/>
                <a:gd name="T21" fmla="*/ 1 h 367"/>
                <a:gd name="T22" fmla="*/ 8 w 349"/>
                <a:gd name="T23" fmla="*/ 1 h 367"/>
                <a:gd name="T24" fmla="*/ 9 w 349"/>
                <a:gd name="T25" fmla="*/ 1 h 367"/>
                <a:gd name="T26" fmla="*/ 9 w 349"/>
                <a:gd name="T27" fmla="*/ 1 h 367"/>
                <a:gd name="T28" fmla="*/ 10 w 349"/>
                <a:gd name="T29" fmla="*/ 1 h 367"/>
                <a:gd name="T30" fmla="*/ 10 w 349"/>
                <a:gd name="T31" fmla="*/ 1 h 367"/>
                <a:gd name="T32" fmla="*/ 10 w 349"/>
                <a:gd name="T33" fmla="*/ 1 h 367"/>
                <a:gd name="T34" fmla="*/ 10 w 349"/>
                <a:gd name="T35" fmla="*/ 1 h 367"/>
                <a:gd name="T36" fmla="*/ 10 w 349"/>
                <a:gd name="T37" fmla="*/ 1 h 367"/>
                <a:gd name="T38" fmla="*/ 8 w 349"/>
                <a:gd name="T39" fmla="*/ 2 h 367"/>
                <a:gd name="T40" fmla="*/ 8 w 349"/>
                <a:gd name="T41" fmla="*/ 4 h 367"/>
                <a:gd name="T42" fmla="*/ 7 w 349"/>
                <a:gd name="T43" fmla="*/ 5 h 367"/>
                <a:gd name="T44" fmla="*/ 7 w 349"/>
                <a:gd name="T45" fmla="*/ 6 h 367"/>
                <a:gd name="T46" fmla="*/ 7 w 349"/>
                <a:gd name="T47" fmla="*/ 7 h 367"/>
                <a:gd name="T48" fmla="*/ 7 w 349"/>
                <a:gd name="T49" fmla="*/ 7 h 367"/>
                <a:gd name="T50" fmla="*/ 6 w 349"/>
                <a:gd name="T51" fmla="*/ 8 h 367"/>
                <a:gd name="T52" fmla="*/ 6 w 349"/>
                <a:gd name="T53" fmla="*/ 9 h 367"/>
                <a:gd name="T54" fmla="*/ 5 w 349"/>
                <a:gd name="T55" fmla="*/ 10 h 367"/>
                <a:gd name="T56" fmla="*/ 5 w 349"/>
                <a:gd name="T57" fmla="*/ 10 h 367"/>
                <a:gd name="T58" fmla="*/ 4 w 349"/>
                <a:gd name="T59" fmla="*/ 10 h 367"/>
                <a:gd name="T60" fmla="*/ 2 w 349"/>
                <a:gd name="T61" fmla="*/ 11 h 367"/>
                <a:gd name="T62" fmla="*/ 1 w 349"/>
                <a:gd name="T63" fmla="*/ 12 h 367"/>
                <a:gd name="T64" fmla="*/ 1 w 349"/>
                <a:gd name="T65" fmla="*/ 11 h 367"/>
                <a:gd name="T66" fmla="*/ 1 w 349"/>
                <a:gd name="T67" fmla="*/ 10 h 367"/>
                <a:gd name="T68" fmla="*/ 1 w 349"/>
                <a:gd name="T69" fmla="*/ 9 h 367"/>
                <a:gd name="T70" fmla="*/ 0 w 349"/>
                <a:gd name="T71" fmla="*/ 8 h 367"/>
                <a:gd name="T72" fmla="*/ 0 w 349"/>
                <a:gd name="T73" fmla="*/ 8 h 367"/>
                <a:gd name="T74" fmla="*/ 1 w 349"/>
                <a:gd name="T75" fmla="*/ 7 h 367"/>
                <a:gd name="T76" fmla="*/ 1 w 349"/>
                <a:gd name="T77" fmla="*/ 7 h 367"/>
                <a:gd name="T78" fmla="*/ 1 w 349"/>
                <a:gd name="T79" fmla="*/ 6 h 36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49" h="367">
                  <a:moveTo>
                    <a:pt x="47" y="174"/>
                  </a:moveTo>
                  <a:lnTo>
                    <a:pt x="51" y="174"/>
                  </a:lnTo>
                  <a:lnTo>
                    <a:pt x="57" y="175"/>
                  </a:lnTo>
                  <a:lnTo>
                    <a:pt x="65" y="176"/>
                  </a:lnTo>
                  <a:lnTo>
                    <a:pt x="75" y="176"/>
                  </a:lnTo>
                  <a:lnTo>
                    <a:pt x="87" y="177"/>
                  </a:lnTo>
                  <a:lnTo>
                    <a:pt x="98" y="176"/>
                  </a:lnTo>
                  <a:lnTo>
                    <a:pt x="112" y="175"/>
                  </a:lnTo>
                  <a:lnTo>
                    <a:pt x="126" y="173"/>
                  </a:lnTo>
                  <a:lnTo>
                    <a:pt x="141" y="169"/>
                  </a:lnTo>
                  <a:lnTo>
                    <a:pt x="155" y="164"/>
                  </a:lnTo>
                  <a:lnTo>
                    <a:pt x="170" y="158"/>
                  </a:lnTo>
                  <a:lnTo>
                    <a:pt x="185" y="148"/>
                  </a:lnTo>
                  <a:lnTo>
                    <a:pt x="199" y="138"/>
                  </a:lnTo>
                  <a:lnTo>
                    <a:pt x="211" y="124"/>
                  </a:lnTo>
                  <a:lnTo>
                    <a:pt x="224" y="108"/>
                  </a:lnTo>
                  <a:lnTo>
                    <a:pt x="234" y="88"/>
                  </a:lnTo>
                  <a:lnTo>
                    <a:pt x="242" y="71"/>
                  </a:lnTo>
                  <a:lnTo>
                    <a:pt x="250" y="56"/>
                  </a:lnTo>
                  <a:lnTo>
                    <a:pt x="256" y="42"/>
                  </a:lnTo>
                  <a:lnTo>
                    <a:pt x="263" y="31"/>
                  </a:lnTo>
                  <a:lnTo>
                    <a:pt x="269" y="22"/>
                  </a:lnTo>
                  <a:lnTo>
                    <a:pt x="274" y="15"/>
                  </a:lnTo>
                  <a:lnTo>
                    <a:pt x="281" y="11"/>
                  </a:lnTo>
                  <a:lnTo>
                    <a:pt x="289" y="9"/>
                  </a:lnTo>
                  <a:lnTo>
                    <a:pt x="298" y="9"/>
                  </a:lnTo>
                  <a:lnTo>
                    <a:pt x="307" y="8"/>
                  </a:lnTo>
                  <a:lnTo>
                    <a:pt x="315" y="7"/>
                  </a:lnTo>
                  <a:lnTo>
                    <a:pt x="323" y="5"/>
                  </a:lnTo>
                  <a:lnTo>
                    <a:pt x="330" y="4"/>
                  </a:lnTo>
                  <a:lnTo>
                    <a:pt x="337" y="3"/>
                  </a:lnTo>
                  <a:lnTo>
                    <a:pt x="344" y="1"/>
                  </a:lnTo>
                  <a:lnTo>
                    <a:pt x="348" y="0"/>
                  </a:lnTo>
                  <a:lnTo>
                    <a:pt x="348" y="1"/>
                  </a:lnTo>
                  <a:lnTo>
                    <a:pt x="348" y="3"/>
                  </a:lnTo>
                  <a:lnTo>
                    <a:pt x="349" y="4"/>
                  </a:lnTo>
                  <a:lnTo>
                    <a:pt x="349" y="7"/>
                  </a:lnTo>
                  <a:lnTo>
                    <a:pt x="321" y="16"/>
                  </a:lnTo>
                  <a:lnTo>
                    <a:pt x="299" y="32"/>
                  </a:lnTo>
                  <a:lnTo>
                    <a:pt x="283" y="52"/>
                  </a:lnTo>
                  <a:lnTo>
                    <a:pt x="270" y="75"/>
                  </a:lnTo>
                  <a:lnTo>
                    <a:pt x="262" y="98"/>
                  </a:lnTo>
                  <a:lnTo>
                    <a:pt x="257" y="120"/>
                  </a:lnTo>
                  <a:lnTo>
                    <a:pt x="254" y="139"/>
                  </a:lnTo>
                  <a:lnTo>
                    <a:pt x="253" y="154"/>
                  </a:lnTo>
                  <a:lnTo>
                    <a:pt x="251" y="167"/>
                  </a:lnTo>
                  <a:lnTo>
                    <a:pt x="253" y="182"/>
                  </a:lnTo>
                  <a:lnTo>
                    <a:pt x="255" y="200"/>
                  </a:lnTo>
                  <a:lnTo>
                    <a:pt x="258" y="219"/>
                  </a:lnTo>
                  <a:lnTo>
                    <a:pt x="248" y="220"/>
                  </a:lnTo>
                  <a:lnTo>
                    <a:pt x="235" y="226"/>
                  </a:lnTo>
                  <a:lnTo>
                    <a:pt x="222" y="234"/>
                  </a:lnTo>
                  <a:lnTo>
                    <a:pt x="208" y="246"/>
                  </a:lnTo>
                  <a:lnTo>
                    <a:pt x="196" y="260"/>
                  </a:lnTo>
                  <a:lnTo>
                    <a:pt x="188" y="276"/>
                  </a:lnTo>
                  <a:lnTo>
                    <a:pt x="184" y="294"/>
                  </a:lnTo>
                  <a:lnTo>
                    <a:pt x="186" y="312"/>
                  </a:lnTo>
                  <a:lnTo>
                    <a:pt x="172" y="312"/>
                  </a:lnTo>
                  <a:lnTo>
                    <a:pt x="154" y="314"/>
                  </a:lnTo>
                  <a:lnTo>
                    <a:pt x="134" y="319"/>
                  </a:lnTo>
                  <a:lnTo>
                    <a:pt x="113" y="326"/>
                  </a:lnTo>
                  <a:lnTo>
                    <a:pt x="93" y="335"/>
                  </a:lnTo>
                  <a:lnTo>
                    <a:pt x="73" y="345"/>
                  </a:lnTo>
                  <a:lnTo>
                    <a:pt x="58" y="356"/>
                  </a:lnTo>
                  <a:lnTo>
                    <a:pt x="47" y="367"/>
                  </a:lnTo>
                  <a:lnTo>
                    <a:pt x="49" y="351"/>
                  </a:lnTo>
                  <a:lnTo>
                    <a:pt x="49" y="334"/>
                  </a:lnTo>
                  <a:lnTo>
                    <a:pt x="47" y="314"/>
                  </a:lnTo>
                  <a:lnTo>
                    <a:pt x="42" y="294"/>
                  </a:lnTo>
                  <a:lnTo>
                    <a:pt x="35" y="275"/>
                  </a:lnTo>
                  <a:lnTo>
                    <a:pt x="26" y="257"/>
                  </a:lnTo>
                  <a:lnTo>
                    <a:pt x="14" y="242"/>
                  </a:lnTo>
                  <a:lnTo>
                    <a:pt x="0" y="230"/>
                  </a:lnTo>
                  <a:lnTo>
                    <a:pt x="11" y="230"/>
                  </a:lnTo>
                  <a:lnTo>
                    <a:pt x="21" y="228"/>
                  </a:lnTo>
                  <a:lnTo>
                    <a:pt x="32" y="223"/>
                  </a:lnTo>
                  <a:lnTo>
                    <a:pt x="41" y="217"/>
                  </a:lnTo>
                  <a:lnTo>
                    <a:pt x="48" y="211"/>
                  </a:lnTo>
                  <a:lnTo>
                    <a:pt x="51" y="200"/>
                  </a:lnTo>
                  <a:lnTo>
                    <a:pt x="51" y="188"/>
                  </a:lnTo>
                  <a:lnTo>
                    <a:pt x="47" y="174"/>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71" name="Freeform 345">
              <a:extLst>
                <a:ext uri="{FF2B5EF4-FFF2-40B4-BE49-F238E27FC236}">
                  <a16:creationId xmlns:a16="http://schemas.microsoft.com/office/drawing/2014/main" xmlns="" id="{CD12CD41-5935-4113-A618-ECF32EC71776}"/>
                </a:ext>
              </a:extLst>
            </p:cNvPr>
            <p:cNvSpPr>
              <a:spLocks/>
            </p:cNvSpPr>
            <p:nvPr/>
          </p:nvSpPr>
          <p:spPr bwMode="auto">
            <a:xfrm>
              <a:off x="2617" y="1095"/>
              <a:ext cx="107" cy="186"/>
            </a:xfrm>
            <a:custGeom>
              <a:avLst/>
              <a:gdLst>
                <a:gd name="T0" fmla="*/ 4 w 213"/>
                <a:gd name="T1" fmla="*/ 0 h 373"/>
                <a:gd name="T2" fmla="*/ 5 w 213"/>
                <a:gd name="T3" fmla="*/ 0 h 373"/>
                <a:gd name="T4" fmla="*/ 5 w 213"/>
                <a:gd name="T5" fmla="*/ 0 h 373"/>
                <a:gd name="T6" fmla="*/ 6 w 213"/>
                <a:gd name="T7" fmla="*/ 0 h 373"/>
                <a:gd name="T8" fmla="*/ 6 w 213"/>
                <a:gd name="T9" fmla="*/ 1 h 373"/>
                <a:gd name="T10" fmla="*/ 5 w 213"/>
                <a:gd name="T11" fmla="*/ 1 h 373"/>
                <a:gd name="T12" fmla="*/ 5 w 213"/>
                <a:gd name="T13" fmla="*/ 1 h 373"/>
                <a:gd name="T14" fmla="*/ 5 w 213"/>
                <a:gd name="T15" fmla="*/ 1 h 373"/>
                <a:gd name="T16" fmla="*/ 4 w 213"/>
                <a:gd name="T17" fmla="*/ 1 h 373"/>
                <a:gd name="T18" fmla="*/ 4 w 213"/>
                <a:gd name="T19" fmla="*/ 1 h 373"/>
                <a:gd name="T20" fmla="*/ 4 w 213"/>
                <a:gd name="T21" fmla="*/ 1 h 373"/>
                <a:gd name="T22" fmla="*/ 4 w 213"/>
                <a:gd name="T23" fmla="*/ 2 h 373"/>
                <a:gd name="T24" fmla="*/ 4 w 213"/>
                <a:gd name="T25" fmla="*/ 2 h 373"/>
                <a:gd name="T26" fmla="*/ 4 w 213"/>
                <a:gd name="T27" fmla="*/ 2 h 373"/>
                <a:gd name="T28" fmla="*/ 4 w 213"/>
                <a:gd name="T29" fmla="*/ 2 h 373"/>
                <a:gd name="T30" fmla="*/ 4 w 213"/>
                <a:gd name="T31" fmla="*/ 3 h 373"/>
                <a:gd name="T32" fmla="*/ 5 w 213"/>
                <a:gd name="T33" fmla="*/ 3 h 373"/>
                <a:gd name="T34" fmla="*/ 5 w 213"/>
                <a:gd name="T35" fmla="*/ 3 h 373"/>
                <a:gd name="T36" fmla="*/ 5 w 213"/>
                <a:gd name="T37" fmla="*/ 2 h 373"/>
                <a:gd name="T38" fmla="*/ 5 w 213"/>
                <a:gd name="T39" fmla="*/ 2 h 373"/>
                <a:gd name="T40" fmla="*/ 5 w 213"/>
                <a:gd name="T41" fmla="*/ 2 h 373"/>
                <a:gd name="T42" fmla="*/ 6 w 213"/>
                <a:gd name="T43" fmla="*/ 1 h 373"/>
                <a:gd name="T44" fmla="*/ 6 w 213"/>
                <a:gd name="T45" fmla="*/ 1 h 373"/>
                <a:gd name="T46" fmla="*/ 6 w 213"/>
                <a:gd name="T47" fmla="*/ 2 h 373"/>
                <a:gd name="T48" fmla="*/ 6 w 213"/>
                <a:gd name="T49" fmla="*/ 2 h 373"/>
                <a:gd name="T50" fmla="*/ 6 w 213"/>
                <a:gd name="T51" fmla="*/ 2 h 373"/>
                <a:gd name="T52" fmla="*/ 6 w 213"/>
                <a:gd name="T53" fmla="*/ 3 h 373"/>
                <a:gd name="T54" fmla="*/ 5 w 213"/>
                <a:gd name="T55" fmla="*/ 3 h 373"/>
                <a:gd name="T56" fmla="*/ 5 w 213"/>
                <a:gd name="T57" fmla="*/ 3 h 373"/>
                <a:gd name="T58" fmla="*/ 5 w 213"/>
                <a:gd name="T59" fmla="*/ 3 h 373"/>
                <a:gd name="T60" fmla="*/ 5 w 213"/>
                <a:gd name="T61" fmla="*/ 4 h 373"/>
                <a:gd name="T62" fmla="*/ 6 w 213"/>
                <a:gd name="T63" fmla="*/ 4 h 373"/>
                <a:gd name="T64" fmla="*/ 6 w 213"/>
                <a:gd name="T65" fmla="*/ 4 h 373"/>
                <a:gd name="T66" fmla="*/ 6 w 213"/>
                <a:gd name="T67" fmla="*/ 4 h 373"/>
                <a:gd name="T68" fmla="*/ 7 w 213"/>
                <a:gd name="T69" fmla="*/ 4 h 373"/>
                <a:gd name="T70" fmla="*/ 7 w 213"/>
                <a:gd name="T71" fmla="*/ 4 h 373"/>
                <a:gd name="T72" fmla="*/ 7 w 213"/>
                <a:gd name="T73" fmla="*/ 4 h 373"/>
                <a:gd name="T74" fmla="*/ 7 w 213"/>
                <a:gd name="T75" fmla="*/ 6 h 373"/>
                <a:gd name="T76" fmla="*/ 7 w 213"/>
                <a:gd name="T77" fmla="*/ 7 h 373"/>
                <a:gd name="T78" fmla="*/ 6 w 213"/>
                <a:gd name="T79" fmla="*/ 8 h 373"/>
                <a:gd name="T80" fmla="*/ 5 w 213"/>
                <a:gd name="T81" fmla="*/ 9 h 373"/>
                <a:gd name="T82" fmla="*/ 4 w 213"/>
                <a:gd name="T83" fmla="*/ 10 h 373"/>
                <a:gd name="T84" fmla="*/ 3 w 213"/>
                <a:gd name="T85" fmla="*/ 10 h 373"/>
                <a:gd name="T86" fmla="*/ 2 w 213"/>
                <a:gd name="T87" fmla="*/ 11 h 373"/>
                <a:gd name="T88" fmla="*/ 1 w 213"/>
                <a:gd name="T89" fmla="*/ 11 h 373"/>
                <a:gd name="T90" fmla="*/ 1 w 213"/>
                <a:gd name="T91" fmla="*/ 11 h 373"/>
                <a:gd name="T92" fmla="*/ 1 w 213"/>
                <a:gd name="T93" fmla="*/ 11 h 373"/>
                <a:gd name="T94" fmla="*/ 0 w 213"/>
                <a:gd name="T95" fmla="*/ 11 h 373"/>
                <a:gd name="T96" fmla="*/ 1 w 213"/>
                <a:gd name="T97" fmla="*/ 11 h 373"/>
                <a:gd name="T98" fmla="*/ 1 w 213"/>
                <a:gd name="T99" fmla="*/ 10 h 373"/>
                <a:gd name="T100" fmla="*/ 2 w 213"/>
                <a:gd name="T101" fmla="*/ 10 h 373"/>
                <a:gd name="T102" fmla="*/ 2 w 213"/>
                <a:gd name="T103" fmla="*/ 9 h 373"/>
                <a:gd name="T104" fmla="*/ 2 w 213"/>
                <a:gd name="T105" fmla="*/ 8 h 373"/>
                <a:gd name="T106" fmla="*/ 2 w 213"/>
                <a:gd name="T107" fmla="*/ 7 h 373"/>
                <a:gd name="T108" fmla="*/ 1 w 213"/>
                <a:gd name="T109" fmla="*/ 6 h 373"/>
                <a:gd name="T110" fmla="*/ 1 w 213"/>
                <a:gd name="T111" fmla="*/ 5 h 373"/>
                <a:gd name="T112" fmla="*/ 1 w 213"/>
                <a:gd name="T113" fmla="*/ 4 h 373"/>
                <a:gd name="T114" fmla="*/ 2 w 213"/>
                <a:gd name="T115" fmla="*/ 2 h 373"/>
                <a:gd name="T116" fmla="*/ 2 w 213"/>
                <a:gd name="T117" fmla="*/ 1 h 373"/>
                <a:gd name="T118" fmla="*/ 4 w 213"/>
                <a:gd name="T119" fmla="*/ 0 h 37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3" h="373">
                  <a:moveTo>
                    <a:pt x="125" y="0"/>
                  </a:moveTo>
                  <a:lnTo>
                    <a:pt x="128" y="4"/>
                  </a:lnTo>
                  <a:lnTo>
                    <a:pt x="132" y="12"/>
                  </a:lnTo>
                  <a:lnTo>
                    <a:pt x="139" y="18"/>
                  </a:lnTo>
                  <a:lnTo>
                    <a:pt x="152" y="19"/>
                  </a:lnTo>
                  <a:lnTo>
                    <a:pt x="159" y="19"/>
                  </a:lnTo>
                  <a:lnTo>
                    <a:pt x="164" y="22"/>
                  </a:lnTo>
                  <a:lnTo>
                    <a:pt x="169" y="26"/>
                  </a:lnTo>
                  <a:lnTo>
                    <a:pt x="171" y="31"/>
                  </a:lnTo>
                  <a:lnTo>
                    <a:pt x="164" y="36"/>
                  </a:lnTo>
                  <a:lnTo>
                    <a:pt x="159" y="42"/>
                  </a:lnTo>
                  <a:lnTo>
                    <a:pt x="152" y="47"/>
                  </a:lnTo>
                  <a:lnTo>
                    <a:pt x="147" y="50"/>
                  </a:lnTo>
                  <a:lnTo>
                    <a:pt x="140" y="49"/>
                  </a:lnTo>
                  <a:lnTo>
                    <a:pt x="135" y="48"/>
                  </a:lnTo>
                  <a:lnTo>
                    <a:pt x="129" y="48"/>
                  </a:lnTo>
                  <a:lnTo>
                    <a:pt x="124" y="49"/>
                  </a:lnTo>
                  <a:lnTo>
                    <a:pt x="120" y="50"/>
                  </a:lnTo>
                  <a:lnTo>
                    <a:pt x="116" y="53"/>
                  </a:lnTo>
                  <a:lnTo>
                    <a:pt x="113" y="56"/>
                  </a:lnTo>
                  <a:lnTo>
                    <a:pt x="109" y="60"/>
                  </a:lnTo>
                  <a:lnTo>
                    <a:pt x="107" y="63"/>
                  </a:lnTo>
                  <a:lnTo>
                    <a:pt x="106" y="66"/>
                  </a:lnTo>
                  <a:lnTo>
                    <a:pt x="105" y="71"/>
                  </a:lnTo>
                  <a:lnTo>
                    <a:pt x="105" y="75"/>
                  </a:lnTo>
                  <a:lnTo>
                    <a:pt x="105" y="78"/>
                  </a:lnTo>
                  <a:lnTo>
                    <a:pt x="106" y="81"/>
                  </a:lnTo>
                  <a:lnTo>
                    <a:pt x="108" y="86"/>
                  </a:lnTo>
                  <a:lnTo>
                    <a:pt x="109" y="89"/>
                  </a:lnTo>
                  <a:lnTo>
                    <a:pt x="113" y="93"/>
                  </a:lnTo>
                  <a:lnTo>
                    <a:pt x="116" y="95"/>
                  </a:lnTo>
                  <a:lnTo>
                    <a:pt x="121" y="96"/>
                  </a:lnTo>
                  <a:lnTo>
                    <a:pt x="126" y="98"/>
                  </a:lnTo>
                  <a:lnTo>
                    <a:pt x="132" y="99"/>
                  </a:lnTo>
                  <a:lnTo>
                    <a:pt x="137" y="98"/>
                  </a:lnTo>
                  <a:lnTo>
                    <a:pt x="141" y="98"/>
                  </a:lnTo>
                  <a:lnTo>
                    <a:pt x="146" y="95"/>
                  </a:lnTo>
                  <a:lnTo>
                    <a:pt x="151" y="91"/>
                  </a:lnTo>
                  <a:lnTo>
                    <a:pt x="153" y="85"/>
                  </a:lnTo>
                  <a:lnTo>
                    <a:pt x="153" y="79"/>
                  </a:lnTo>
                  <a:lnTo>
                    <a:pt x="153" y="75"/>
                  </a:lnTo>
                  <a:lnTo>
                    <a:pt x="160" y="68"/>
                  </a:lnTo>
                  <a:lnTo>
                    <a:pt x="168" y="63"/>
                  </a:lnTo>
                  <a:lnTo>
                    <a:pt x="176" y="58"/>
                  </a:lnTo>
                  <a:lnTo>
                    <a:pt x="179" y="56"/>
                  </a:lnTo>
                  <a:lnTo>
                    <a:pt x="182" y="58"/>
                  </a:lnTo>
                  <a:lnTo>
                    <a:pt x="184" y="62"/>
                  </a:lnTo>
                  <a:lnTo>
                    <a:pt x="186" y="64"/>
                  </a:lnTo>
                  <a:lnTo>
                    <a:pt x="190" y="66"/>
                  </a:lnTo>
                  <a:lnTo>
                    <a:pt x="185" y="73"/>
                  </a:lnTo>
                  <a:lnTo>
                    <a:pt x="182" y="80"/>
                  </a:lnTo>
                  <a:lnTo>
                    <a:pt x="179" y="88"/>
                  </a:lnTo>
                  <a:lnTo>
                    <a:pt x="177" y="93"/>
                  </a:lnTo>
                  <a:lnTo>
                    <a:pt x="170" y="98"/>
                  </a:lnTo>
                  <a:lnTo>
                    <a:pt x="163" y="102"/>
                  </a:lnTo>
                  <a:lnTo>
                    <a:pt x="159" y="109"/>
                  </a:lnTo>
                  <a:lnTo>
                    <a:pt x="156" y="116"/>
                  </a:lnTo>
                  <a:lnTo>
                    <a:pt x="155" y="118"/>
                  </a:lnTo>
                  <a:lnTo>
                    <a:pt x="155" y="121"/>
                  </a:lnTo>
                  <a:lnTo>
                    <a:pt x="155" y="123"/>
                  </a:lnTo>
                  <a:lnTo>
                    <a:pt x="155" y="125"/>
                  </a:lnTo>
                  <a:lnTo>
                    <a:pt x="158" y="131"/>
                  </a:lnTo>
                  <a:lnTo>
                    <a:pt x="162" y="137"/>
                  </a:lnTo>
                  <a:lnTo>
                    <a:pt x="168" y="141"/>
                  </a:lnTo>
                  <a:lnTo>
                    <a:pt x="176" y="146"/>
                  </a:lnTo>
                  <a:lnTo>
                    <a:pt x="181" y="147"/>
                  </a:lnTo>
                  <a:lnTo>
                    <a:pt x="185" y="147"/>
                  </a:lnTo>
                  <a:lnTo>
                    <a:pt x="190" y="147"/>
                  </a:lnTo>
                  <a:lnTo>
                    <a:pt x="193" y="146"/>
                  </a:lnTo>
                  <a:lnTo>
                    <a:pt x="198" y="144"/>
                  </a:lnTo>
                  <a:lnTo>
                    <a:pt x="201" y="141"/>
                  </a:lnTo>
                  <a:lnTo>
                    <a:pt x="205" y="140"/>
                  </a:lnTo>
                  <a:lnTo>
                    <a:pt x="207" y="138"/>
                  </a:lnTo>
                  <a:lnTo>
                    <a:pt x="212" y="156"/>
                  </a:lnTo>
                  <a:lnTo>
                    <a:pt x="213" y="175"/>
                  </a:lnTo>
                  <a:lnTo>
                    <a:pt x="212" y="193"/>
                  </a:lnTo>
                  <a:lnTo>
                    <a:pt x="206" y="212"/>
                  </a:lnTo>
                  <a:lnTo>
                    <a:pt x="198" y="229"/>
                  </a:lnTo>
                  <a:lnTo>
                    <a:pt x="188" y="247"/>
                  </a:lnTo>
                  <a:lnTo>
                    <a:pt x="175" y="263"/>
                  </a:lnTo>
                  <a:lnTo>
                    <a:pt x="160" y="280"/>
                  </a:lnTo>
                  <a:lnTo>
                    <a:pt x="145" y="296"/>
                  </a:lnTo>
                  <a:lnTo>
                    <a:pt x="128" y="310"/>
                  </a:lnTo>
                  <a:lnTo>
                    <a:pt x="110" y="322"/>
                  </a:lnTo>
                  <a:lnTo>
                    <a:pt x="93" y="334"/>
                  </a:lnTo>
                  <a:lnTo>
                    <a:pt x="76" y="344"/>
                  </a:lnTo>
                  <a:lnTo>
                    <a:pt x="60" y="352"/>
                  </a:lnTo>
                  <a:lnTo>
                    <a:pt x="44" y="359"/>
                  </a:lnTo>
                  <a:lnTo>
                    <a:pt x="29" y="364"/>
                  </a:lnTo>
                  <a:lnTo>
                    <a:pt x="25" y="365"/>
                  </a:lnTo>
                  <a:lnTo>
                    <a:pt x="19" y="367"/>
                  </a:lnTo>
                  <a:lnTo>
                    <a:pt x="14" y="369"/>
                  </a:lnTo>
                  <a:lnTo>
                    <a:pt x="7" y="372"/>
                  </a:lnTo>
                  <a:lnTo>
                    <a:pt x="2" y="373"/>
                  </a:lnTo>
                  <a:lnTo>
                    <a:pt x="0" y="373"/>
                  </a:lnTo>
                  <a:lnTo>
                    <a:pt x="0" y="371"/>
                  </a:lnTo>
                  <a:lnTo>
                    <a:pt x="4" y="366"/>
                  </a:lnTo>
                  <a:lnTo>
                    <a:pt x="11" y="359"/>
                  </a:lnTo>
                  <a:lnTo>
                    <a:pt x="18" y="350"/>
                  </a:lnTo>
                  <a:lnTo>
                    <a:pt x="25" y="341"/>
                  </a:lnTo>
                  <a:lnTo>
                    <a:pt x="31" y="330"/>
                  </a:lnTo>
                  <a:lnTo>
                    <a:pt x="37" y="320"/>
                  </a:lnTo>
                  <a:lnTo>
                    <a:pt x="40" y="308"/>
                  </a:lnTo>
                  <a:lnTo>
                    <a:pt x="44" y="298"/>
                  </a:lnTo>
                  <a:lnTo>
                    <a:pt x="45" y="287"/>
                  </a:lnTo>
                  <a:lnTo>
                    <a:pt x="45" y="272"/>
                  </a:lnTo>
                  <a:lnTo>
                    <a:pt x="42" y="254"/>
                  </a:lnTo>
                  <a:lnTo>
                    <a:pt x="39" y="234"/>
                  </a:lnTo>
                  <a:lnTo>
                    <a:pt x="34" y="212"/>
                  </a:lnTo>
                  <a:lnTo>
                    <a:pt x="31" y="193"/>
                  </a:lnTo>
                  <a:lnTo>
                    <a:pt x="29" y="175"/>
                  </a:lnTo>
                  <a:lnTo>
                    <a:pt x="27" y="160"/>
                  </a:lnTo>
                  <a:lnTo>
                    <a:pt x="29" y="147"/>
                  </a:lnTo>
                  <a:lnTo>
                    <a:pt x="30" y="132"/>
                  </a:lnTo>
                  <a:lnTo>
                    <a:pt x="33" y="113"/>
                  </a:lnTo>
                  <a:lnTo>
                    <a:pt x="38" y="91"/>
                  </a:lnTo>
                  <a:lnTo>
                    <a:pt x="46" y="68"/>
                  </a:lnTo>
                  <a:lnTo>
                    <a:pt x="59" y="45"/>
                  </a:lnTo>
                  <a:lnTo>
                    <a:pt x="75" y="25"/>
                  </a:lnTo>
                  <a:lnTo>
                    <a:pt x="97" y="9"/>
                  </a:lnTo>
                  <a:lnTo>
                    <a:pt x="125" y="0"/>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72" name="Freeform 346">
              <a:extLst>
                <a:ext uri="{FF2B5EF4-FFF2-40B4-BE49-F238E27FC236}">
                  <a16:creationId xmlns:a16="http://schemas.microsoft.com/office/drawing/2014/main" xmlns="" id="{A921BCB8-F6BD-40F0-8C70-D27431B99C46}"/>
                </a:ext>
              </a:extLst>
            </p:cNvPr>
            <p:cNvSpPr>
              <a:spLocks/>
            </p:cNvSpPr>
            <p:nvPr/>
          </p:nvSpPr>
          <p:spPr bwMode="auto">
            <a:xfrm>
              <a:off x="2411" y="870"/>
              <a:ext cx="478" cy="310"/>
            </a:xfrm>
            <a:custGeom>
              <a:avLst/>
              <a:gdLst>
                <a:gd name="T0" fmla="*/ 16 w 957"/>
                <a:gd name="T1" fmla="*/ 6 h 620"/>
                <a:gd name="T2" fmla="*/ 17 w 957"/>
                <a:gd name="T3" fmla="*/ 3 h 620"/>
                <a:gd name="T4" fmla="*/ 18 w 957"/>
                <a:gd name="T5" fmla="*/ 1 h 620"/>
                <a:gd name="T6" fmla="*/ 19 w 957"/>
                <a:gd name="T7" fmla="*/ 2 h 620"/>
                <a:gd name="T8" fmla="*/ 20 w 957"/>
                <a:gd name="T9" fmla="*/ 4 h 620"/>
                <a:gd name="T10" fmla="*/ 22 w 957"/>
                <a:gd name="T11" fmla="*/ 7 h 620"/>
                <a:gd name="T12" fmla="*/ 21 w 957"/>
                <a:gd name="T13" fmla="*/ 10 h 620"/>
                <a:gd name="T14" fmla="*/ 19 w 957"/>
                <a:gd name="T15" fmla="*/ 12 h 620"/>
                <a:gd name="T16" fmla="*/ 19 w 957"/>
                <a:gd name="T17" fmla="*/ 14 h 620"/>
                <a:gd name="T18" fmla="*/ 20 w 957"/>
                <a:gd name="T19" fmla="*/ 12 h 620"/>
                <a:gd name="T20" fmla="*/ 22 w 957"/>
                <a:gd name="T21" fmla="*/ 10 h 620"/>
                <a:gd name="T22" fmla="*/ 25 w 957"/>
                <a:gd name="T23" fmla="*/ 9 h 620"/>
                <a:gd name="T24" fmla="*/ 26 w 957"/>
                <a:gd name="T25" fmla="*/ 9 h 620"/>
                <a:gd name="T26" fmla="*/ 28 w 957"/>
                <a:gd name="T27" fmla="*/ 10 h 620"/>
                <a:gd name="T28" fmla="*/ 29 w 957"/>
                <a:gd name="T29" fmla="*/ 11 h 620"/>
                <a:gd name="T30" fmla="*/ 27 w 957"/>
                <a:gd name="T31" fmla="*/ 12 h 620"/>
                <a:gd name="T32" fmla="*/ 25 w 957"/>
                <a:gd name="T33" fmla="*/ 14 h 620"/>
                <a:gd name="T34" fmla="*/ 22 w 957"/>
                <a:gd name="T35" fmla="*/ 15 h 620"/>
                <a:gd name="T36" fmla="*/ 21 w 957"/>
                <a:gd name="T37" fmla="*/ 15 h 620"/>
                <a:gd name="T38" fmla="*/ 20 w 957"/>
                <a:gd name="T39" fmla="*/ 15 h 620"/>
                <a:gd name="T40" fmla="*/ 21 w 957"/>
                <a:gd name="T41" fmla="*/ 14 h 620"/>
                <a:gd name="T42" fmla="*/ 21 w 957"/>
                <a:gd name="T43" fmla="*/ 13 h 620"/>
                <a:gd name="T44" fmla="*/ 20 w 957"/>
                <a:gd name="T45" fmla="*/ 13 h 620"/>
                <a:gd name="T46" fmla="*/ 19 w 957"/>
                <a:gd name="T47" fmla="*/ 14 h 620"/>
                <a:gd name="T48" fmla="*/ 19 w 957"/>
                <a:gd name="T49" fmla="*/ 15 h 620"/>
                <a:gd name="T50" fmla="*/ 19 w 957"/>
                <a:gd name="T51" fmla="*/ 14 h 620"/>
                <a:gd name="T52" fmla="*/ 18 w 957"/>
                <a:gd name="T53" fmla="*/ 14 h 620"/>
                <a:gd name="T54" fmla="*/ 17 w 957"/>
                <a:gd name="T55" fmla="*/ 14 h 620"/>
                <a:gd name="T56" fmla="*/ 16 w 957"/>
                <a:gd name="T57" fmla="*/ 14 h 620"/>
                <a:gd name="T58" fmla="*/ 14 w 957"/>
                <a:gd name="T59" fmla="*/ 15 h 620"/>
                <a:gd name="T60" fmla="*/ 13 w 957"/>
                <a:gd name="T61" fmla="*/ 16 h 620"/>
                <a:gd name="T62" fmla="*/ 12 w 957"/>
                <a:gd name="T63" fmla="*/ 19 h 620"/>
                <a:gd name="T64" fmla="*/ 9 w 957"/>
                <a:gd name="T65" fmla="*/ 20 h 620"/>
                <a:gd name="T66" fmla="*/ 7 w 957"/>
                <a:gd name="T67" fmla="*/ 20 h 620"/>
                <a:gd name="T68" fmla="*/ 6 w 957"/>
                <a:gd name="T69" fmla="*/ 20 h 620"/>
                <a:gd name="T70" fmla="*/ 4 w 957"/>
                <a:gd name="T71" fmla="*/ 19 h 620"/>
                <a:gd name="T72" fmla="*/ 2 w 957"/>
                <a:gd name="T73" fmla="*/ 18 h 620"/>
                <a:gd name="T74" fmla="*/ 0 w 957"/>
                <a:gd name="T75" fmla="*/ 18 h 620"/>
                <a:gd name="T76" fmla="*/ 1 w 957"/>
                <a:gd name="T77" fmla="*/ 16 h 620"/>
                <a:gd name="T78" fmla="*/ 5 w 957"/>
                <a:gd name="T79" fmla="*/ 13 h 620"/>
                <a:gd name="T80" fmla="*/ 8 w 957"/>
                <a:gd name="T81" fmla="*/ 12 h 620"/>
                <a:gd name="T82" fmla="*/ 11 w 957"/>
                <a:gd name="T83" fmla="*/ 12 h 620"/>
                <a:gd name="T84" fmla="*/ 13 w 957"/>
                <a:gd name="T85" fmla="*/ 13 h 620"/>
                <a:gd name="T86" fmla="*/ 14 w 957"/>
                <a:gd name="T87" fmla="*/ 14 h 620"/>
                <a:gd name="T88" fmla="*/ 15 w 957"/>
                <a:gd name="T89" fmla="*/ 14 h 620"/>
                <a:gd name="T90" fmla="*/ 16 w 957"/>
                <a:gd name="T91" fmla="*/ 14 h 620"/>
                <a:gd name="T92" fmla="*/ 16 w 957"/>
                <a:gd name="T93" fmla="*/ 13 h 620"/>
                <a:gd name="T94" fmla="*/ 15 w 957"/>
                <a:gd name="T95" fmla="*/ 13 h 620"/>
                <a:gd name="T96" fmla="*/ 13 w 957"/>
                <a:gd name="T97" fmla="*/ 13 h 620"/>
                <a:gd name="T98" fmla="*/ 10 w 957"/>
                <a:gd name="T99" fmla="*/ 11 h 620"/>
                <a:gd name="T100" fmla="*/ 8 w 957"/>
                <a:gd name="T101" fmla="*/ 8 h 620"/>
                <a:gd name="T102" fmla="*/ 8 w 957"/>
                <a:gd name="T103" fmla="*/ 4 h 620"/>
                <a:gd name="T104" fmla="*/ 10 w 957"/>
                <a:gd name="T105" fmla="*/ 5 h 620"/>
                <a:gd name="T106" fmla="*/ 13 w 957"/>
                <a:gd name="T107" fmla="*/ 7 h 620"/>
                <a:gd name="T108" fmla="*/ 15 w 957"/>
                <a:gd name="T109" fmla="*/ 8 h 620"/>
                <a:gd name="T110" fmla="*/ 17 w 957"/>
                <a:gd name="T111" fmla="*/ 11 h 620"/>
                <a:gd name="T112" fmla="*/ 17 w 957"/>
                <a:gd name="T113" fmla="*/ 13 h 620"/>
                <a:gd name="T114" fmla="*/ 18 w 957"/>
                <a:gd name="T115" fmla="*/ 14 h 620"/>
                <a:gd name="T116" fmla="*/ 18 w 957"/>
                <a:gd name="T117" fmla="*/ 13 h 620"/>
                <a:gd name="T118" fmla="*/ 18 w 957"/>
                <a:gd name="T119" fmla="*/ 12 h 620"/>
                <a:gd name="T120" fmla="*/ 16 w 957"/>
                <a:gd name="T121" fmla="*/ 9 h 62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57" h="620">
                  <a:moveTo>
                    <a:pt x="521" y="259"/>
                  </a:moveTo>
                  <a:lnTo>
                    <a:pt x="519" y="236"/>
                  </a:lnTo>
                  <a:lnTo>
                    <a:pt x="517" y="212"/>
                  </a:lnTo>
                  <a:lnTo>
                    <a:pt x="520" y="189"/>
                  </a:lnTo>
                  <a:lnTo>
                    <a:pt x="523" y="165"/>
                  </a:lnTo>
                  <a:lnTo>
                    <a:pt x="528" y="143"/>
                  </a:lnTo>
                  <a:lnTo>
                    <a:pt x="535" y="124"/>
                  </a:lnTo>
                  <a:lnTo>
                    <a:pt x="544" y="105"/>
                  </a:lnTo>
                  <a:lnTo>
                    <a:pt x="553" y="91"/>
                  </a:lnTo>
                  <a:lnTo>
                    <a:pt x="564" y="79"/>
                  </a:lnTo>
                  <a:lnTo>
                    <a:pt x="573" y="67"/>
                  </a:lnTo>
                  <a:lnTo>
                    <a:pt x="581" y="57"/>
                  </a:lnTo>
                  <a:lnTo>
                    <a:pt x="588" y="46"/>
                  </a:lnTo>
                  <a:lnTo>
                    <a:pt x="595" y="36"/>
                  </a:lnTo>
                  <a:lnTo>
                    <a:pt x="602" y="26"/>
                  </a:lnTo>
                  <a:lnTo>
                    <a:pt x="607" y="13"/>
                  </a:lnTo>
                  <a:lnTo>
                    <a:pt x="612" y="0"/>
                  </a:lnTo>
                  <a:lnTo>
                    <a:pt x="613" y="9"/>
                  </a:lnTo>
                  <a:lnTo>
                    <a:pt x="616" y="22"/>
                  </a:lnTo>
                  <a:lnTo>
                    <a:pt x="622" y="38"/>
                  </a:lnTo>
                  <a:lnTo>
                    <a:pt x="629" y="54"/>
                  </a:lnTo>
                  <a:lnTo>
                    <a:pt x="637" y="72"/>
                  </a:lnTo>
                  <a:lnTo>
                    <a:pt x="646" y="89"/>
                  </a:lnTo>
                  <a:lnTo>
                    <a:pt x="657" y="104"/>
                  </a:lnTo>
                  <a:lnTo>
                    <a:pt x="667" y="115"/>
                  </a:lnTo>
                  <a:lnTo>
                    <a:pt x="679" y="127"/>
                  </a:lnTo>
                  <a:lnTo>
                    <a:pt x="688" y="138"/>
                  </a:lnTo>
                  <a:lnTo>
                    <a:pt x="695" y="151"/>
                  </a:lnTo>
                  <a:lnTo>
                    <a:pt x="701" y="164"/>
                  </a:lnTo>
                  <a:lnTo>
                    <a:pt x="710" y="201"/>
                  </a:lnTo>
                  <a:lnTo>
                    <a:pt x="710" y="236"/>
                  </a:lnTo>
                  <a:lnTo>
                    <a:pt x="704" y="268"/>
                  </a:lnTo>
                  <a:lnTo>
                    <a:pt x="697" y="292"/>
                  </a:lnTo>
                  <a:lnTo>
                    <a:pt x="691" y="303"/>
                  </a:lnTo>
                  <a:lnTo>
                    <a:pt x="684" y="315"/>
                  </a:lnTo>
                  <a:lnTo>
                    <a:pt x="675" y="327"/>
                  </a:lnTo>
                  <a:lnTo>
                    <a:pt x="665" y="339"/>
                  </a:lnTo>
                  <a:lnTo>
                    <a:pt x="653" y="352"/>
                  </a:lnTo>
                  <a:lnTo>
                    <a:pt x="642" y="364"/>
                  </a:lnTo>
                  <a:lnTo>
                    <a:pt x="631" y="378"/>
                  </a:lnTo>
                  <a:lnTo>
                    <a:pt x="621" y="393"/>
                  </a:lnTo>
                  <a:lnTo>
                    <a:pt x="616" y="404"/>
                  </a:lnTo>
                  <a:lnTo>
                    <a:pt x="615" y="414"/>
                  </a:lnTo>
                  <a:lnTo>
                    <a:pt x="615" y="422"/>
                  </a:lnTo>
                  <a:lnTo>
                    <a:pt x="619" y="424"/>
                  </a:lnTo>
                  <a:lnTo>
                    <a:pt x="627" y="420"/>
                  </a:lnTo>
                  <a:lnTo>
                    <a:pt x="633" y="413"/>
                  </a:lnTo>
                  <a:lnTo>
                    <a:pt x="637" y="404"/>
                  </a:lnTo>
                  <a:lnTo>
                    <a:pt x="641" y="395"/>
                  </a:lnTo>
                  <a:lnTo>
                    <a:pt x="646" y="382"/>
                  </a:lnTo>
                  <a:lnTo>
                    <a:pt x="652" y="369"/>
                  </a:lnTo>
                  <a:lnTo>
                    <a:pt x="659" y="357"/>
                  </a:lnTo>
                  <a:lnTo>
                    <a:pt x="667" y="347"/>
                  </a:lnTo>
                  <a:lnTo>
                    <a:pt x="686" y="326"/>
                  </a:lnTo>
                  <a:lnTo>
                    <a:pt x="705" y="310"/>
                  </a:lnTo>
                  <a:lnTo>
                    <a:pt x="727" y="296"/>
                  </a:lnTo>
                  <a:lnTo>
                    <a:pt x="749" y="287"/>
                  </a:lnTo>
                  <a:lnTo>
                    <a:pt x="772" y="280"/>
                  </a:lnTo>
                  <a:lnTo>
                    <a:pt x="794" y="277"/>
                  </a:lnTo>
                  <a:lnTo>
                    <a:pt x="815" y="276"/>
                  </a:lnTo>
                  <a:lnTo>
                    <a:pt x="834" y="278"/>
                  </a:lnTo>
                  <a:lnTo>
                    <a:pt x="841" y="280"/>
                  </a:lnTo>
                  <a:lnTo>
                    <a:pt x="847" y="281"/>
                  </a:lnTo>
                  <a:lnTo>
                    <a:pt x="852" y="284"/>
                  </a:lnTo>
                  <a:lnTo>
                    <a:pt x="858" y="286"/>
                  </a:lnTo>
                  <a:lnTo>
                    <a:pt x="870" y="292"/>
                  </a:lnTo>
                  <a:lnTo>
                    <a:pt x="880" y="298"/>
                  </a:lnTo>
                  <a:lnTo>
                    <a:pt x="892" y="304"/>
                  </a:lnTo>
                  <a:lnTo>
                    <a:pt x="902" y="311"/>
                  </a:lnTo>
                  <a:lnTo>
                    <a:pt x="914" y="319"/>
                  </a:lnTo>
                  <a:lnTo>
                    <a:pt x="926" y="327"/>
                  </a:lnTo>
                  <a:lnTo>
                    <a:pt x="941" y="336"/>
                  </a:lnTo>
                  <a:lnTo>
                    <a:pt x="957" y="345"/>
                  </a:lnTo>
                  <a:lnTo>
                    <a:pt x="948" y="346"/>
                  </a:lnTo>
                  <a:lnTo>
                    <a:pt x="937" y="348"/>
                  </a:lnTo>
                  <a:lnTo>
                    <a:pt x="924" y="351"/>
                  </a:lnTo>
                  <a:lnTo>
                    <a:pt x="910" y="354"/>
                  </a:lnTo>
                  <a:lnTo>
                    <a:pt x="897" y="359"/>
                  </a:lnTo>
                  <a:lnTo>
                    <a:pt x="885" y="364"/>
                  </a:lnTo>
                  <a:lnTo>
                    <a:pt x="874" y="372"/>
                  </a:lnTo>
                  <a:lnTo>
                    <a:pt x="866" y="383"/>
                  </a:lnTo>
                  <a:lnTo>
                    <a:pt x="855" y="399"/>
                  </a:lnTo>
                  <a:lnTo>
                    <a:pt x="840" y="416"/>
                  </a:lnTo>
                  <a:lnTo>
                    <a:pt x="823" y="432"/>
                  </a:lnTo>
                  <a:lnTo>
                    <a:pt x="802" y="447"/>
                  </a:lnTo>
                  <a:lnTo>
                    <a:pt x="780" y="460"/>
                  </a:lnTo>
                  <a:lnTo>
                    <a:pt x="757" y="467"/>
                  </a:lnTo>
                  <a:lnTo>
                    <a:pt x="733" y="469"/>
                  </a:lnTo>
                  <a:lnTo>
                    <a:pt x="710" y="463"/>
                  </a:lnTo>
                  <a:lnTo>
                    <a:pt x="705" y="460"/>
                  </a:lnTo>
                  <a:lnTo>
                    <a:pt x="701" y="458"/>
                  </a:lnTo>
                  <a:lnTo>
                    <a:pt x="695" y="455"/>
                  </a:lnTo>
                  <a:lnTo>
                    <a:pt x="689" y="454"/>
                  </a:lnTo>
                  <a:lnTo>
                    <a:pt x="683" y="454"/>
                  </a:lnTo>
                  <a:lnTo>
                    <a:pt x="679" y="455"/>
                  </a:lnTo>
                  <a:lnTo>
                    <a:pt x="674" y="458"/>
                  </a:lnTo>
                  <a:lnTo>
                    <a:pt x="671" y="460"/>
                  </a:lnTo>
                  <a:lnTo>
                    <a:pt x="666" y="463"/>
                  </a:lnTo>
                  <a:lnTo>
                    <a:pt x="661" y="463"/>
                  </a:lnTo>
                  <a:lnTo>
                    <a:pt x="656" y="461"/>
                  </a:lnTo>
                  <a:lnTo>
                    <a:pt x="651" y="460"/>
                  </a:lnTo>
                  <a:lnTo>
                    <a:pt x="660" y="454"/>
                  </a:lnTo>
                  <a:lnTo>
                    <a:pt x="668" y="445"/>
                  </a:lnTo>
                  <a:lnTo>
                    <a:pt x="675" y="436"/>
                  </a:lnTo>
                  <a:lnTo>
                    <a:pt x="677" y="425"/>
                  </a:lnTo>
                  <a:lnTo>
                    <a:pt x="677" y="423"/>
                  </a:lnTo>
                  <a:lnTo>
                    <a:pt x="677" y="421"/>
                  </a:lnTo>
                  <a:lnTo>
                    <a:pt x="676" y="420"/>
                  </a:lnTo>
                  <a:lnTo>
                    <a:pt x="675" y="417"/>
                  </a:lnTo>
                  <a:lnTo>
                    <a:pt x="674" y="415"/>
                  </a:lnTo>
                  <a:lnTo>
                    <a:pt x="672" y="414"/>
                  </a:lnTo>
                  <a:lnTo>
                    <a:pt x="671" y="413"/>
                  </a:lnTo>
                  <a:lnTo>
                    <a:pt x="668" y="412"/>
                  </a:lnTo>
                  <a:lnTo>
                    <a:pt x="660" y="409"/>
                  </a:lnTo>
                  <a:lnTo>
                    <a:pt x="651" y="409"/>
                  </a:lnTo>
                  <a:lnTo>
                    <a:pt x="643" y="413"/>
                  </a:lnTo>
                  <a:lnTo>
                    <a:pt x="636" y="417"/>
                  </a:lnTo>
                  <a:lnTo>
                    <a:pt x="631" y="425"/>
                  </a:lnTo>
                  <a:lnTo>
                    <a:pt x="630" y="436"/>
                  </a:lnTo>
                  <a:lnTo>
                    <a:pt x="630" y="445"/>
                  </a:lnTo>
                  <a:lnTo>
                    <a:pt x="634" y="452"/>
                  </a:lnTo>
                  <a:lnTo>
                    <a:pt x="636" y="458"/>
                  </a:lnTo>
                  <a:lnTo>
                    <a:pt x="635" y="461"/>
                  </a:lnTo>
                  <a:lnTo>
                    <a:pt x="633" y="462"/>
                  </a:lnTo>
                  <a:lnTo>
                    <a:pt x="629" y="463"/>
                  </a:lnTo>
                  <a:lnTo>
                    <a:pt x="627" y="462"/>
                  </a:lnTo>
                  <a:lnTo>
                    <a:pt x="626" y="459"/>
                  </a:lnTo>
                  <a:lnTo>
                    <a:pt x="625" y="453"/>
                  </a:lnTo>
                  <a:lnTo>
                    <a:pt x="625" y="447"/>
                  </a:lnTo>
                  <a:lnTo>
                    <a:pt x="622" y="440"/>
                  </a:lnTo>
                  <a:lnTo>
                    <a:pt x="618" y="433"/>
                  </a:lnTo>
                  <a:lnTo>
                    <a:pt x="608" y="431"/>
                  </a:lnTo>
                  <a:lnTo>
                    <a:pt x="593" y="437"/>
                  </a:lnTo>
                  <a:lnTo>
                    <a:pt x="589" y="431"/>
                  </a:lnTo>
                  <a:lnTo>
                    <a:pt x="583" y="427"/>
                  </a:lnTo>
                  <a:lnTo>
                    <a:pt x="576" y="423"/>
                  </a:lnTo>
                  <a:lnTo>
                    <a:pt x="568" y="422"/>
                  </a:lnTo>
                  <a:lnTo>
                    <a:pt x="560" y="423"/>
                  </a:lnTo>
                  <a:lnTo>
                    <a:pt x="552" y="427"/>
                  </a:lnTo>
                  <a:lnTo>
                    <a:pt x="545" y="432"/>
                  </a:lnTo>
                  <a:lnTo>
                    <a:pt x="538" y="443"/>
                  </a:lnTo>
                  <a:lnTo>
                    <a:pt x="534" y="444"/>
                  </a:lnTo>
                  <a:lnTo>
                    <a:pt x="527" y="446"/>
                  </a:lnTo>
                  <a:lnTo>
                    <a:pt x="520" y="447"/>
                  </a:lnTo>
                  <a:lnTo>
                    <a:pt x="513" y="448"/>
                  </a:lnTo>
                  <a:lnTo>
                    <a:pt x="505" y="450"/>
                  </a:lnTo>
                  <a:lnTo>
                    <a:pt x="497" y="451"/>
                  </a:lnTo>
                  <a:lnTo>
                    <a:pt x="488" y="452"/>
                  </a:lnTo>
                  <a:lnTo>
                    <a:pt x="479" y="452"/>
                  </a:lnTo>
                  <a:lnTo>
                    <a:pt x="471" y="454"/>
                  </a:lnTo>
                  <a:lnTo>
                    <a:pt x="464" y="458"/>
                  </a:lnTo>
                  <a:lnTo>
                    <a:pt x="459" y="465"/>
                  </a:lnTo>
                  <a:lnTo>
                    <a:pt x="453" y="474"/>
                  </a:lnTo>
                  <a:lnTo>
                    <a:pt x="446" y="485"/>
                  </a:lnTo>
                  <a:lnTo>
                    <a:pt x="440" y="499"/>
                  </a:lnTo>
                  <a:lnTo>
                    <a:pt x="432" y="514"/>
                  </a:lnTo>
                  <a:lnTo>
                    <a:pt x="424" y="531"/>
                  </a:lnTo>
                  <a:lnTo>
                    <a:pt x="414" y="551"/>
                  </a:lnTo>
                  <a:lnTo>
                    <a:pt x="401" y="567"/>
                  </a:lnTo>
                  <a:lnTo>
                    <a:pt x="389" y="581"/>
                  </a:lnTo>
                  <a:lnTo>
                    <a:pt x="375" y="591"/>
                  </a:lnTo>
                  <a:lnTo>
                    <a:pt x="360" y="601"/>
                  </a:lnTo>
                  <a:lnTo>
                    <a:pt x="345" y="607"/>
                  </a:lnTo>
                  <a:lnTo>
                    <a:pt x="331" y="612"/>
                  </a:lnTo>
                  <a:lnTo>
                    <a:pt x="316" y="616"/>
                  </a:lnTo>
                  <a:lnTo>
                    <a:pt x="302" y="618"/>
                  </a:lnTo>
                  <a:lnTo>
                    <a:pt x="288" y="619"/>
                  </a:lnTo>
                  <a:lnTo>
                    <a:pt x="277" y="620"/>
                  </a:lnTo>
                  <a:lnTo>
                    <a:pt x="265" y="619"/>
                  </a:lnTo>
                  <a:lnTo>
                    <a:pt x="255" y="619"/>
                  </a:lnTo>
                  <a:lnTo>
                    <a:pt x="247" y="618"/>
                  </a:lnTo>
                  <a:lnTo>
                    <a:pt x="241" y="617"/>
                  </a:lnTo>
                  <a:lnTo>
                    <a:pt x="237" y="617"/>
                  </a:lnTo>
                  <a:lnTo>
                    <a:pt x="228" y="616"/>
                  </a:lnTo>
                  <a:lnTo>
                    <a:pt x="218" y="613"/>
                  </a:lnTo>
                  <a:lnTo>
                    <a:pt x="205" y="610"/>
                  </a:lnTo>
                  <a:lnTo>
                    <a:pt x="190" y="605"/>
                  </a:lnTo>
                  <a:lnTo>
                    <a:pt x="176" y="599"/>
                  </a:lnTo>
                  <a:lnTo>
                    <a:pt x="159" y="594"/>
                  </a:lnTo>
                  <a:lnTo>
                    <a:pt x="146" y="586"/>
                  </a:lnTo>
                  <a:lnTo>
                    <a:pt x="132" y="578"/>
                  </a:lnTo>
                  <a:lnTo>
                    <a:pt x="118" y="569"/>
                  </a:lnTo>
                  <a:lnTo>
                    <a:pt x="104" y="563"/>
                  </a:lnTo>
                  <a:lnTo>
                    <a:pt x="89" y="558"/>
                  </a:lnTo>
                  <a:lnTo>
                    <a:pt x="73" y="553"/>
                  </a:lnTo>
                  <a:lnTo>
                    <a:pt x="58" y="551"/>
                  </a:lnTo>
                  <a:lnTo>
                    <a:pt x="43" y="549"/>
                  </a:lnTo>
                  <a:lnTo>
                    <a:pt x="28" y="548"/>
                  </a:lnTo>
                  <a:lnTo>
                    <a:pt x="15" y="548"/>
                  </a:lnTo>
                  <a:lnTo>
                    <a:pt x="0" y="545"/>
                  </a:lnTo>
                  <a:lnTo>
                    <a:pt x="2" y="539"/>
                  </a:lnTo>
                  <a:lnTo>
                    <a:pt x="9" y="534"/>
                  </a:lnTo>
                  <a:lnTo>
                    <a:pt x="15" y="528"/>
                  </a:lnTo>
                  <a:lnTo>
                    <a:pt x="32" y="511"/>
                  </a:lnTo>
                  <a:lnTo>
                    <a:pt x="51" y="490"/>
                  </a:lnTo>
                  <a:lnTo>
                    <a:pt x="73" y="466"/>
                  </a:lnTo>
                  <a:lnTo>
                    <a:pt x="96" y="443"/>
                  </a:lnTo>
                  <a:lnTo>
                    <a:pt x="120" y="421"/>
                  </a:lnTo>
                  <a:lnTo>
                    <a:pt x="146" y="401"/>
                  </a:lnTo>
                  <a:lnTo>
                    <a:pt x="169" y="387"/>
                  </a:lnTo>
                  <a:lnTo>
                    <a:pt x="189" y="380"/>
                  </a:lnTo>
                  <a:lnTo>
                    <a:pt x="202" y="378"/>
                  </a:lnTo>
                  <a:lnTo>
                    <a:pt x="219" y="375"/>
                  </a:lnTo>
                  <a:lnTo>
                    <a:pt x="238" y="370"/>
                  </a:lnTo>
                  <a:lnTo>
                    <a:pt x="258" y="365"/>
                  </a:lnTo>
                  <a:lnTo>
                    <a:pt x="279" y="362"/>
                  </a:lnTo>
                  <a:lnTo>
                    <a:pt x="300" y="360"/>
                  </a:lnTo>
                  <a:lnTo>
                    <a:pt x="319" y="359"/>
                  </a:lnTo>
                  <a:lnTo>
                    <a:pt x="336" y="359"/>
                  </a:lnTo>
                  <a:lnTo>
                    <a:pt x="352" y="361"/>
                  </a:lnTo>
                  <a:lnTo>
                    <a:pt x="369" y="367"/>
                  </a:lnTo>
                  <a:lnTo>
                    <a:pt x="387" y="374"/>
                  </a:lnTo>
                  <a:lnTo>
                    <a:pt x="406" y="382"/>
                  </a:lnTo>
                  <a:lnTo>
                    <a:pt x="422" y="390"/>
                  </a:lnTo>
                  <a:lnTo>
                    <a:pt x="436" y="398"/>
                  </a:lnTo>
                  <a:lnTo>
                    <a:pt x="447" y="404"/>
                  </a:lnTo>
                  <a:lnTo>
                    <a:pt x="453" y="408"/>
                  </a:lnTo>
                  <a:lnTo>
                    <a:pt x="460" y="414"/>
                  </a:lnTo>
                  <a:lnTo>
                    <a:pt x="466" y="420"/>
                  </a:lnTo>
                  <a:lnTo>
                    <a:pt x="473" y="425"/>
                  </a:lnTo>
                  <a:lnTo>
                    <a:pt x="479" y="430"/>
                  </a:lnTo>
                  <a:lnTo>
                    <a:pt x="484" y="432"/>
                  </a:lnTo>
                  <a:lnTo>
                    <a:pt x="491" y="433"/>
                  </a:lnTo>
                  <a:lnTo>
                    <a:pt x="499" y="433"/>
                  </a:lnTo>
                  <a:lnTo>
                    <a:pt x="507" y="433"/>
                  </a:lnTo>
                  <a:lnTo>
                    <a:pt x="515" y="432"/>
                  </a:lnTo>
                  <a:lnTo>
                    <a:pt x="523" y="431"/>
                  </a:lnTo>
                  <a:lnTo>
                    <a:pt x="529" y="430"/>
                  </a:lnTo>
                  <a:lnTo>
                    <a:pt x="535" y="428"/>
                  </a:lnTo>
                  <a:lnTo>
                    <a:pt x="542" y="423"/>
                  </a:lnTo>
                  <a:lnTo>
                    <a:pt x="544" y="420"/>
                  </a:lnTo>
                  <a:lnTo>
                    <a:pt x="543" y="416"/>
                  </a:lnTo>
                  <a:lnTo>
                    <a:pt x="538" y="412"/>
                  </a:lnTo>
                  <a:lnTo>
                    <a:pt x="534" y="409"/>
                  </a:lnTo>
                  <a:lnTo>
                    <a:pt x="528" y="408"/>
                  </a:lnTo>
                  <a:lnTo>
                    <a:pt x="520" y="408"/>
                  </a:lnTo>
                  <a:lnTo>
                    <a:pt x="512" y="408"/>
                  </a:lnTo>
                  <a:lnTo>
                    <a:pt x="502" y="408"/>
                  </a:lnTo>
                  <a:lnTo>
                    <a:pt x="492" y="408"/>
                  </a:lnTo>
                  <a:lnTo>
                    <a:pt x="483" y="409"/>
                  </a:lnTo>
                  <a:lnTo>
                    <a:pt x="474" y="409"/>
                  </a:lnTo>
                  <a:lnTo>
                    <a:pt x="464" y="409"/>
                  </a:lnTo>
                  <a:lnTo>
                    <a:pt x="455" y="409"/>
                  </a:lnTo>
                  <a:lnTo>
                    <a:pt x="445" y="407"/>
                  </a:lnTo>
                  <a:lnTo>
                    <a:pt x="433" y="404"/>
                  </a:lnTo>
                  <a:lnTo>
                    <a:pt x="418" y="398"/>
                  </a:lnTo>
                  <a:lnTo>
                    <a:pt x="402" y="389"/>
                  </a:lnTo>
                  <a:lnTo>
                    <a:pt x="383" y="378"/>
                  </a:lnTo>
                  <a:lnTo>
                    <a:pt x="359" y="363"/>
                  </a:lnTo>
                  <a:lnTo>
                    <a:pt x="340" y="349"/>
                  </a:lnTo>
                  <a:lnTo>
                    <a:pt x="324" y="331"/>
                  </a:lnTo>
                  <a:lnTo>
                    <a:pt x="310" y="310"/>
                  </a:lnTo>
                  <a:lnTo>
                    <a:pt x="299" y="286"/>
                  </a:lnTo>
                  <a:lnTo>
                    <a:pt x="289" y="261"/>
                  </a:lnTo>
                  <a:lnTo>
                    <a:pt x="283" y="233"/>
                  </a:lnTo>
                  <a:lnTo>
                    <a:pt x="278" y="205"/>
                  </a:lnTo>
                  <a:lnTo>
                    <a:pt x="276" y="178"/>
                  </a:lnTo>
                  <a:lnTo>
                    <a:pt x="276" y="159"/>
                  </a:lnTo>
                  <a:lnTo>
                    <a:pt x="278" y="142"/>
                  </a:lnTo>
                  <a:lnTo>
                    <a:pt x="280" y="125"/>
                  </a:lnTo>
                  <a:lnTo>
                    <a:pt x="284" y="109"/>
                  </a:lnTo>
                  <a:lnTo>
                    <a:pt x="293" y="122"/>
                  </a:lnTo>
                  <a:lnTo>
                    <a:pt x="308" y="135"/>
                  </a:lnTo>
                  <a:lnTo>
                    <a:pt x="326" y="148"/>
                  </a:lnTo>
                  <a:lnTo>
                    <a:pt x="347" y="159"/>
                  </a:lnTo>
                  <a:lnTo>
                    <a:pt x="369" y="170"/>
                  </a:lnTo>
                  <a:lnTo>
                    <a:pt x="392" y="178"/>
                  </a:lnTo>
                  <a:lnTo>
                    <a:pt x="413" y="185"/>
                  </a:lnTo>
                  <a:lnTo>
                    <a:pt x="431" y="190"/>
                  </a:lnTo>
                  <a:lnTo>
                    <a:pt x="443" y="194"/>
                  </a:lnTo>
                  <a:lnTo>
                    <a:pt x="455" y="197"/>
                  </a:lnTo>
                  <a:lnTo>
                    <a:pt x="469" y="203"/>
                  </a:lnTo>
                  <a:lnTo>
                    <a:pt x="483" y="210"/>
                  </a:lnTo>
                  <a:lnTo>
                    <a:pt x="497" y="219"/>
                  </a:lnTo>
                  <a:lnTo>
                    <a:pt x="508" y="231"/>
                  </a:lnTo>
                  <a:lnTo>
                    <a:pt x="517" y="245"/>
                  </a:lnTo>
                  <a:lnTo>
                    <a:pt x="523" y="263"/>
                  </a:lnTo>
                  <a:lnTo>
                    <a:pt x="531" y="288"/>
                  </a:lnTo>
                  <a:lnTo>
                    <a:pt x="539" y="308"/>
                  </a:lnTo>
                  <a:lnTo>
                    <a:pt x="544" y="330"/>
                  </a:lnTo>
                  <a:lnTo>
                    <a:pt x="540" y="360"/>
                  </a:lnTo>
                  <a:lnTo>
                    <a:pt x="540" y="369"/>
                  </a:lnTo>
                  <a:lnTo>
                    <a:pt x="543" y="378"/>
                  </a:lnTo>
                  <a:lnTo>
                    <a:pt x="549" y="386"/>
                  </a:lnTo>
                  <a:lnTo>
                    <a:pt x="555" y="394"/>
                  </a:lnTo>
                  <a:lnTo>
                    <a:pt x="562" y="401"/>
                  </a:lnTo>
                  <a:lnTo>
                    <a:pt x="570" y="408"/>
                  </a:lnTo>
                  <a:lnTo>
                    <a:pt x="577" y="413"/>
                  </a:lnTo>
                  <a:lnTo>
                    <a:pt x="583" y="416"/>
                  </a:lnTo>
                  <a:lnTo>
                    <a:pt x="591" y="421"/>
                  </a:lnTo>
                  <a:lnTo>
                    <a:pt x="599" y="424"/>
                  </a:lnTo>
                  <a:lnTo>
                    <a:pt x="604" y="423"/>
                  </a:lnTo>
                  <a:lnTo>
                    <a:pt x="605" y="420"/>
                  </a:lnTo>
                  <a:lnTo>
                    <a:pt x="605" y="413"/>
                  </a:lnTo>
                  <a:lnTo>
                    <a:pt x="605" y="406"/>
                  </a:lnTo>
                  <a:lnTo>
                    <a:pt x="604" y="398"/>
                  </a:lnTo>
                  <a:lnTo>
                    <a:pt x="600" y="390"/>
                  </a:lnTo>
                  <a:lnTo>
                    <a:pt x="596" y="384"/>
                  </a:lnTo>
                  <a:lnTo>
                    <a:pt x="588" y="375"/>
                  </a:lnTo>
                  <a:lnTo>
                    <a:pt x="577" y="362"/>
                  </a:lnTo>
                  <a:lnTo>
                    <a:pt x="565" y="347"/>
                  </a:lnTo>
                  <a:lnTo>
                    <a:pt x="551" y="329"/>
                  </a:lnTo>
                  <a:lnTo>
                    <a:pt x="538" y="308"/>
                  </a:lnTo>
                  <a:lnTo>
                    <a:pt x="528" y="285"/>
                  </a:lnTo>
                  <a:lnTo>
                    <a:pt x="521" y="259"/>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73" name="Freeform 347">
              <a:extLst>
                <a:ext uri="{FF2B5EF4-FFF2-40B4-BE49-F238E27FC236}">
                  <a16:creationId xmlns:a16="http://schemas.microsoft.com/office/drawing/2014/main" xmlns="" id="{9F7FEFFF-73D7-4390-ABDB-BD8B08F1A324}"/>
                </a:ext>
              </a:extLst>
            </p:cNvPr>
            <p:cNvSpPr>
              <a:spLocks/>
            </p:cNvSpPr>
            <p:nvPr/>
          </p:nvSpPr>
          <p:spPr bwMode="auto">
            <a:xfrm>
              <a:off x="2734" y="1110"/>
              <a:ext cx="123" cy="153"/>
            </a:xfrm>
            <a:custGeom>
              <a:avLst/>
              <a:gdLst>
                <a:gd name="T0" fmla="*/ 2 w 248"/>
                <a:gd name="T1" fmla="*/ 1 h 305"/>
                <a:gd name="T2" fmla="*/ 1 w 248"/>
                <a:gd name="T3" fmla="*/ 1 h 305"/>
                <a:gd name="T4" fmla="*/ 1 w 248"/>
                <a:gd name="T5" fmla="*/ 1 h 305"/>
                <a:gd name="T6" fmla="*/ 0 w 248"/>
                <a:gd name="T7" fmla="*/ 1 h 305"/>
                <a:gd name="T8" fmla="*/ 0 w 248"/>
                <a:gd name="T9" fmla="*/ 1 h 305"/>
                <a:gd name="T10" fmla="*/ 0 w 248"/>
                <a:gd name="T11" fmla="*/ 1 h 305"/>
                <a:gd name="T12" fmla="*/ 0 w 248"/>
                <a:gd name="T13" fmla="*/ 1 h 305"/>
                <a:gd name="T14" fmla="*/ 0 w 248"/>
                <a:gd name="T15" fmla="*/ 1 h 305"/>
                <a:gd name="T16" fmla="*/ 0 w 248"/>
                <a:gd name="T17" fmla="*/ 1 h 305"/>
                <a:gd name="T18" fmla="*/ 0 w 248"/>
                <a:gd name="T19" fmla="*/ 1 h 305"/>
                <a:gd name="T20" fmla="*/ 0 w 248"/>
                <a:gd name="T21" fmla="*/ 1 h 305"/>
                <a:gd name="T22" fmla="*/ 1 w 248"/>
                <a:gd name="T23" fmla="*/ 1 h 305"/>
                <a:gd name="T24" fmla="*/ 1 w 248"/>
                <a:gd name="T25" fmla="*/ 2 h 305"/>
                <a:gd name="T26" fmla="*/ 1 w 248"/>
                <a:gd name="T27" fmla="*/ 2 h 305"/>
                <a:gd name="T28" fmla="*/ 1 w 248"/>
                <a:gd name="T29" fmla="*/ 2 h 305"/>
                <a:gd name="T30" fmla="*/ 1 w 248"/>
                <a:gd name="T31" fmla="*/ 3 h 305"/>
                <a:gd name="T32" fmla="*/ 0 w 248"/>
                <a:gd name="T33" fmla="*/ 3 h 305"/>
                <a:gd name="T34" fmla="*/ 0 w 248"/>
                <a:gd name="T35" fmla="*/ 3 h 305"/>
                <a:gd name="T36" fmla="*/ 0 w 248"/>
                <a:gd name="T37" fmla="*/ 4 h 305"/>
                <a:gd name="T38" fmla="*/ 0 w 248"/>
                <a:gd name="T39" fmla="*/ 6 h 305"/>
                <a:gd name="T40" fmla="*/ 1 w 248"/>
                <a:gd name="T41" fmla="*/ 7 h 305"/>
                <a:gd name="T42" fmla="*/ 3 w 248"/>
                <a:gd name="T43" fmla="*/ 8 h 305"/>
                <a:gd name="T44" fmla="*/ 4 w 248"/>
                <a:gd name="T45" fmla="*/ 9 h 305"/>
                <a:gd name="T46" fmla="*/ 5 w 248"/>
                <a:gd name="T47" fmla="*/ 9 h 305"/>
                <a:gd name="T48" fmla="*/ 6 w 248"/>
                <a:gd name="T49" fmla="*/ 10 h 305"/>
                <a:gd name="T50" fmla="*/ 7 w 248"/>
                <a:gd name="T51" fmla="*/ 10 h 305"/>
                <a:gd name="T52" fmla="*/ 7 w 248"/>
                <a:gd name="T53" fmla="*/ 10 h 305"/>
                <a:gd name="T54" fmla="*/ 7 w 248"/>
                <a:gd name="T55" fmla="*/ 8 h 305"/>
                <a:gd name="T56" fmla="*/ 6 w 248"/>
                <a:gd name="T57" fmla="*/ 7 h 305"/>
                <a:gd name="T58" fmla="*/ 6 w 248"/>
                <a:gd name="T59" fmla="*/ 6 h 305"/>
                <a:gd name="T60" fmla="*/ 6 w 248"/>
                <a:gd name="T61" fmla="*/ 5 h 305"/>
                <a:gd name="T62" fmla="*/ 6 w 248"/>
                <a:gd name="T63" fmla="*/ 3 h 305"/>
                <a:gd name="T64" fmla="*/ 5 w 248"/>
                <a:gd name="T65" fmla="*/ 2 h 305"/>
                <a:gd name="T66" fmla="*/ 3 w 248"/>
                <a:gd name="T67" fmla="*/ 1 h 30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8" h="305">
                  <a:moveTo>
                    <a:pt x="68" y="0"/>
                  </a:moveTo>
                  <a:lnTo>
                    <a:pt x="67" y="10"/>
                  </a:lnTo>
                  <a:lnTo>
                    <a:pt x="63" y="18"/>
                  </a:lnTo>
                  <a:lnTo>
                    <a:pt x="56" y="24"/>
                  </a:lnTo>
                  <a:lnTo>
                    <a:pt x="48" y="27"/>
                  </a:lnTo>
                  <a:lnTo>
                    <a:pt x="38" y="27"/>
                  </a:lnTo>
                  <a:lnTo>
                    <a:pt x="31" y="25"/>
                  </a:lnTo>
                  <a:lnTo>
                    <a:pt x="28" y="20"/>
                  </a:lnTo>
                  <a:lnTo>
                    <a:pt x="26" y="17"/>
                  </a:lnTo>
                  <a:lnTo>
                    <a:pt x="25" y="15"/>
                  </a:lnTo>
                  <a:lnTo>
                    <a:pt x="21" y="12"/>
                  </a:lnTo>
                  <a:lnTo>
                    <a:pt x="17" y="11"/>
                  </a:lnTo>
                  <a:lnTo>
                    <a:pt x="10" y="10"/>
                  </a:lnTo>
                  <a:lnTo>
                    <a:pt x="4" y="8"/>
                  </a:lnTo>
                  <a:lnTo>
                    <a:pt x="0" y="7"/>
                  </a:lnTo>
                  <a:lnTo>
                    <a:pt x="0" y="8"/>
                  </a:lnTo>
                  <a:lnTo>
                    <a:pt x="2" y="12"/>
                  </a:lnTo>
                  <a:lnTo>
                    <a:pt x="5" y="17"/>
                  </a:lnTo>
                  <a:lnTo>
                    <a:pt x="8" y="22"/>
                  </a:lnTo>
                  <a:lnTo>
                    <a:pt x="13" y="27"/>
                  </a:lnTo>
                  <a:lnTo>
                    <a:pt x="18" y="32"/>
                  </a:lnTo>
                  <a:lnTo>
                    <a:pt x="22" y="30"/>
                  </a:lnTo>
                  <a:lnTo>
                    <a:pt x="29" y="30"/>
                  </a:lnTo>
                  <a:lnTo>
                    <a:pt x="35" y="30"/>
                  </a:lnTo>
                  <a:lnTo>
                    <a:pt x="40" y="34"/>
                  </a:lnTo>
                  <a:lnTo>
                    <a:pt x="44" y="42"/>
                  </a:lnTo>
                  <a:lnTo>
                    <a:pt x="46" y="49"/>
                  </a:lnTo>
                  <a:lnTo>
                    <a:pt x="46" y="55"/>
                  </a:lnTo>
                  <a:lnTo>
                    <a:pt x="45" y="61"/>
                  </a:lnTo>
                  <a:lnTo>
                    <a:pt x="43" y="64"/>
                  </a:lnTo>
                  <a:lnTo>
                    <a:pt x="42" y="67"/>
                  </a:lnTo>
                  <a:lnTo>
                    <a:pt x="40" y="70"/>
                  </a:lnTo>
                  <a:lnTo>
                    <a:pt x="37" y="72"/>
                  </a:lnTo>
                  <a:lnTo>
                    <a:pt x="31" y="76"/>
                  </a:lnTo>
                  <a:lnTo>
                    <a:pt x="25" y="78"/>
                  </a:lnTo>
                  <a:lnTo>
                    <a:pt x="19" y="79"/>
                  </a:lnTo>
                  <a:lnTo>
                    <a:pt x="13" y="79"/>
                  </a:lnTo>
                  <a:lnTo>
                    <a:pt x="4" y="107"/>
                  </a:lnTo>
                  <a:lnTo>
                    <a:pt x="2" y="135"/>
                  </a:lnTo>
                  <a:lnTo>
                    <a:pt x="6" y="161"/>
                  </a:lnTo>
                  <a:lnTo>
                    <a:pt x="19" y="186"/>
                  </a:lnTo>
                  <a:lnTo>
                    <a:pt x="37" y="209"/>
                  </a:lnTo>
                  <a:lnTo>
                    <a:pt x="64" y="231"/>
                  </a:lnTo>
                  <a:lnTo>
                    <a:pt x="97" y="249"/>
                  </a:lnTo>
                  <a:lnTo>
                    <a:pt x="139" y="262"/>
                  </a:lnTo>
                  <a:lnTo>
                    <a:pt x="155" y="267"/>
                  </a:lnTo>
                  <a:lnTo>
                    <a:pt x="171" y="273"/>
                  </a:lnTo>
                  <a:lnTo>
                    <a:pt x="188" y="279"/>
                  </a:lnTo>
                  <a:lnTo>
                    <a:pt x="203" y="284"/>
                  </a:lnTo>
                  <a:lnTo>
                    <a:pt x="218" y="291"/>
                  </a:lnTo>
                  <a:lnTo>
                    <a:pt x="230" y="297"/>
                  </a:lnTo>
                  <a:lnTo>
                    <a:pt x="240" y="302"/>
                  </a:lnTo>
                  <a:lnTo>
                    <a:pt x="248" y="305"/>
                  </a:lnTo>
                  <a:lnTo>
                    <a:pt x="240" y="290"/>
                  </a:lnTo>
                  <a:lnTo>
                    <a:pt x="233" y="273"/>
                  </a:lnTo>
                  <a:lnTo>
                    <a:pt x="226" y="254"/>
                  </a:lnTo>
                  <a:lnTo>
                    <a:pt x="221" y="235"/>
                  </a:lnTo>
                  <a:lnTo>
                    <a:pt x="218" y="215"/>
                  </a:lnTo>
                  <a:lnTo>
                    <a:pt x="215" y="196"/>
                  </a:lnTo>
                  <a:lnTo>
                    <a:pt x="212" y="176"/>
                  </a:lnTo>
                  <a:lnTo>
                    <a:pt x="210" y="160"/>
                  </a:lnTo>
                  <a:lnTo>
                    <a:pt x="208" y="141"/>
                  </a:lnTo>
                  <a:lnTo>
                    <a:pt x="202" y="120"/>
                  </a:lnTo>
                  <a:lnTo>
                    <a:pt x="194" y="94"/>
                  </a:lnTo>
                  <a:lnTo>
                    <a:pt x="181" y="69"/>
                  </a:lnTo>
                  <a:lnTo>
                    <a:pt x="163" y="46"/>
                  </a:lnTo>
                  <a:lnTo>
                    <a:pt x="139" y="25"/>
                  </a:lnTo>
                  <a:lnTo>
                    <a:pt x="107" y="9"/>
                  </a:lnTo>
                  <a:lnTo>
                    <a:pt x="68" y="0"/>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74" name="Freeform 348">
              <a:extLst>
                <a:ext uri="{FF2B5EF4-FFF2-40B4-BE49-F238E27FC236}">
                  <a16:creationId xmlns:a16="http://schemas.microsoft.com/office/drawing/2014/main" xmlns="" id="{5712E0AD-56AC-4884-9E39-985663E9FA0F}"/>
                </a:ext>
              </a:extLst>
            </p:cNvPr>
            <p:cNvSpPr>
              <a:spLocks/>
            </p:cNvSpPr>
            <p:nvPr/>
          </p:nvSpPr>
          <p:spPr bwMode="auto">
            <a:xfrm>
              <a:off x="2703" y="1147"/>
              <a:ext cx="15" cy="15"/>
            </a:xfrm>
            <a:custGeom>
              <a:avLst/>
              <a:gdLst>
                <a:gd name="T0" fmla="*/ 1 w 29"/>
                <a:gd name="T1" fmla="*/ 0 h 31"/>
                <a:gd name="T2" fmla="*/ 1 w 29"/>
                <a:gd name="T3" fmla="*/ 0 h 31"/>
                <a:gd name="T4" fmla="*/ 1 w 29"/>
                <a:gd name="T5" fmla="*/ 0 h 31"/>
                <a:gd name="T6" fmla="*/ 1 w 29"/>
                <a:gd name="T7" fmla="*/ 0 h 31"/>
                <a:gd name="T8" fmla="*/ 1 w 29"/>
                <a:gd name="T9" fmla="*/ 0 h 31"/>
                <a:gd name="T10" fmla="*/ 1 w 29"/>
                <a:gd name="T11" fmla="*/ 0 h 31"/>
                <a:gd name="T12" fmla="*/ 1 w 29"/>
                <a:gd name="T13" fmla="*/ 0 h 31"/>
                <a:gd name="T14" fmla="*/ 1 w 29"/>
                <a:gd name="T15" fmla="*/ 0 h 31"/>
                <a:gd name="T16" fmla="*/ 0 w 29"/>
                <a:gd name="T17" fmla="*/ 0 h 31"/>
                <a:gd name="T18" fmla="*/ 1 w 29"/>
                <a:gd name="T19" fmla="*/ 0 h 31"/>
                <a:gd name="T20" fmla="*/ 1 w 29"/>
                <a:gd name="T21" fmla="*/ 0 h 31"/>
                <a:gd name="T22" fmla="*/ 1 w 29"/>
                <a:gd name="T23" fmla="*/ 0 h 31"/>
                <a:gd name="T24" fmla="*/ 1 w 29"/>
                <a:gd name="T25" fmla="*/ 0 h 31"/>
                <a:gd name="T26" fmla="*/ 1 w 29"/>
                <a:gd name="T27" fmla="*/ 0 h 31"/>
                <a:gd name="T28" fmla="*/ 1 w 29"/>
                <a:gd name="T29" fmla="*/ 0 h 31"/>
                <a:gd name="T30" fmla="*/ 1 w 29"/>
                <a:gd name="T31" fmla="*/ 0 h 31"/>
                <a:gd name="T32" fmla="*/ 1 w 29"/>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31">
                  <a:moveTo>
                    <a:pt x="29" y="20"/>
                  </a:moveTo>
                  <a:lnTo>
                    <a:pt x="27" y="26"/>
                  </a:lnTo>
                  <a:lnTo>
                    <a:pt x="23" y="30"/>
                  </a:lnTo>
                  <a:lnTo>
                    <a:pt x="19" y="31"/>
                  </a:lnTo>
                  <a:lnTo>
                    <a:pt x="13" y="30"/>
                  </a:lnTo>
                  <a:lnTo>
                    <a:pt x="7" y="28"/>
                  </a:lnTo>
                  <a:lnTo>
                    <a:pt x="4" y="25"/>
                  </a:lnTo>
                  <a:lnTo>
                    <a:pt x="2" y="20"/>
                  </a:lnTo>
                  <a:lnTo>
                    <a:pt x="0" y="14"/>
                  </a:lnTo>
                  <a:lnTo>
                    <a:pt x="3" y="8"/>
                  </a:lnTo>
                  <a:lnTo>
                    <a:pt x="6" y="4"/>
                  </a:lnTo>
                  <a:lnTo>
                    <a:pt x="11" y="1"/>
                  </a:lnTo>
                  <a:lnTo>
                    <a:pt x="15" y="0"/>
                  </a:lnTo>
                  <a:lnTo>
                    <a:pt x="20" y="3"/>
                  </a:lnTo>
                  <a:lnTo>
                    <a:pt x="26" y="7"/>
                  </a:lnTo>
                  <a:lnTo>
                    <a:pt x="29" y="14"/>
                  </a:lnTo>
                  <a:lnTo>
                    <a:pt x="29" y="20"/>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75" name="Freeform 349">
              <a:extLst>
                <a:ext uri="{FF2B5EF4-FFF2-40B4-BE49-F238E27FC236}">
                  <a16:creationId xmlns:a16="http://schemas.microsoft.com/office/drawing/2014/main" xmlns="" id="{DAA594AC-4C4F-4CCE-A4F5-9226F53954B8}"/>
                </a:ext>
              </a:extLst>
            </p:cNvPr>
            <p:cNvSpPr>
              <a:spLocks/>
            </p:cNvSpPr>
            <p:nvPr/>
          </p:nvSpPr>
          <p:spPr bwMode="auto">
            <a:xfrm>
              <a:off x="2675" y="1122"/>
              <a:ext cx="16" cy="16"/>
            </a:xfrm>
            <a:custGeom>
              <a:avLst/>
              <a:gdLst>
                <a:gd name="T0" fmla="*/ 1 w 31"/>
                <a:gd name="T1" fmla="*/ 1 h 31"/>
                <a:gd name="T2" fmla="*/ 1 w 31"/>
                <a:gd name="T3" fmla="*/ 1 h 31"/>
                <a:gd name="T4" fmla="*/ 1 w 31"/>
                <a:gd name="T5" fmla="*/ 1 h 31"/>
                <a:gd name="T6" fmla="*/ 1 w 31"/>
                <a:gd name="T7" fmla="*/ 1 h 31"/>
                <a:gd name="T8" fmla="*/ 1 w 31"/>
                <a:gd name="T9" fmla="*/ 1 h 31"/>
                <a:gd name="T10" fmla="*/ 0 w 31"/>
                <a:gd name="T11" fmla="*/ 1 h 31"/>
                <a:gd name="T12" fmla="*/ 0 w 31"/>
                <a:gd name="T13" fmla="*/ 1 h 31"/>
                <a:gd name="T14" fmla="*/ 1 w 31"/>
                <a:gd name="T15" fmla="*/ 1 h 31"/>
                <a:gd name="T16" fmla="*/ 1 w 31"/>
                <a:gd name="T17" fmla="*/ 1 h 31"/>
                <a:gd name="T18" fmla="*/ 1 w 31"/>
                <a:gd name="T19" fmla="*/ 0 h 31"/>
                <a:gd name="T20" fmla="*/ 1 w 31"/>
                <a:gd name="T21" fmla="*/ 0 h 31"/>
                <a:gd name="T22" fmla="*/ 1 w 31"/>
                <a:gd name="T23" fmla="*/ 1 h 31"/>
                <a:gd name="T24" fmla="*/ 1 w 31"/>
                <a:gd name="T25" fmla="*/ 1 h 31"/>
                <a:gd name="T26" fmla="*/ 1 w 31"/>
                <a:gd name="T27" fmla="*/ 1 h 31"/>
                <a:gd name="T28" fmla="*/ 1 w 31"/>
                <a:gd name="T29" fmla="*/ 1 h 31"/>
                <a:gd name="T30" fmla="*/ 1 w 31"/>
                <a:gd name="T31" fmla="*/ 1 h 31"/>
                <a:gd name="T32" fmla="*/ 1 w 31"/>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31">
                  <a:moveTo>
                    <a:pt x="28" y="29"/>
                  </a:moveTo>
                  <a:lnTo>
                    <a:pt x="22" y="31"/>
                  </a:lnTo>
                  <a:lnTo>
                    <a:pt x="15" y="31"/>
                  </a:lnTo>
                  <a:lnTo>
                    <a:pt x="7" y="29"/>
                  </a:lnTo>
                  <a:lnTo>
                    <a:pt x="2" y="25"/>
                  </a:lnTo>
                  <a:lnTo>
                    <a:pt x="0" y="20"/>
                  </a:lnTo>
                  <a:lnTo>
                    <a:pt x="0" y="14"/>
                  </a:lnTo>
                  <a:lnTo>
                    <a:pt x="2" y="7"/>
                  </a:lnTo>
                  <a:lnTo>
                    <a:pt x="5" y="2"/>
                  </a:lnTo>
                  <a:lnTo>
                    <a:pt x="10" y="0"/>
                  </a:lnTo>
                  <a:lnTo>
                    <a:pt x="17" y="0"/>
                  </a:lnTo>
                  <a:lnTo>
                    <a:pt x="24" y="3"/>
                  </a:lnTo>
                  <a:lnTo>
                    <a:pt x="28" y="8"/>
                  </a:lnTo>
                  <a:lnTo>
                    <a:pt x="30" y="14"/>
                  </a:lnTo>
                  <a:lnTo>
                    <a:pt x="31" y="20"/>
                  </a:lnTo>
                  <a:lnTo>
                    <a:pt x="31" y="24"/>
                  </a:lnTo>
                  <a:lnTo>
                    <a:pt x="28" y="29"/>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76" name="Freeform 350">
              <a:extLst>
                <a:ext uri="{FF2B5EF4-FFF2-40B4-BE49-F238E27FC236}">
                  <a16:creationId xmlns:a16="http://schemas.microsoft.com/office/drawing/2014/main" xmlns="" id="{AAB93406-70E6-491D-8F86-CDCE5BD40751}"/>
                </a:ext>
              </a:extLst>
            </p:cNvPr>
            <p:cNvSpPr>
              <a:spLocks/>
            </p:cNvSpPr>
            <p:nvPr/>
          </p:nvSpPr>
          <p:spPr bwMode="auto">
            <a:xfrm>
              <a:off x="2712" y="1107"/>
              <a:ext cx="16" cy="17"/>
            </a:xfrm>
            <a:custGeom>
              <a:avLst/>
              <a:gdLst>
                <a:gd name="T0" fmla="*/ 1 w 31"/>
                <a:gd name="T1" fmla="*/ 1 h 32"/>
                <a:gd name="T2" fmla="*/ 1 w 31"/>
                <a:gd name="T3" fmla="*/ 2 h 32"/>
                <a:gd name="T4" fmla="*/ 1 w 31"/>
                <a:gd name="T5" fmla="*/ 2 h 32"/>
                <a:gd name="T6" fmla="*/ 1 w 31"/>
                <a:gd name="T7" fmla="*/ 2 h 32"/>
                <a:gd name="T8" fmla="*/ 1 w 31"/>
                <a:gd name="T9" fmla="*/ 1 h 32"/>
                <a:gd name="T10" fmla="*/ 0 w 31"/>
                <a:gd name="T11" fmla="*/ 1 h 32"/>
                <a:gd name="T12" fmla="*/ 1 w 31"/>
                <a:gd name="T13" fmla="*/ 1 h 32"/>
                <a:gd name="T14" fmla="*/ 1 w 31"/>
                <a:gd name="T15" fmla="*/ 1 h 32"/>
                <a:gd name="T16" fmla="*/ 1 w 31"/>
                <a:gd name="T17" fmla="*/ 1 h 32"/>
                <a:gd name="T18" fmla="*/ 1 w 31"/>
                <a:gd name="T19" fmla="*/ 1 h 32"/>
                <a:gd name="T20" fmla="*/ 1 w 31"/>
                <a:gd name="T21" fmla="*/ 0 h 32"/>
                <a:gd name="T22" fmla="*/ 1 w 31"/>
                <a:gd name="T23" fmla="*/ 1 h 32"/>
                <a:gd name="T24" fmla="*/ 1 w 31"/>
                <a:gd name="T25" fmla="*/ 1 h 32"/>
                <a:gd name="T26" fmla="*/ 1 w 31"/>
                <a:gd name="T27" fmla="*/ 1 h 32"/>
                <a:gd name="T28" fmla="*/ 1 w 31"/>
                <a:gd name="T29" fmla="*/ 1 h 32"/>
                <a:gd name="T30" fmla="*/ 1 w 31"/>
                <a:gd name="T31" fmla="*/ 1 h 32"/>
                <a:gd name="T32" fmla="*/ 1 w 31"/>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32">
                  <a:moveTo>
                    <a:pt x="27" y="28"/>
                  </a:moveTo>
                  <a:lnTo>
                    <a:pt x="23" y="31"/>
                  </a:lnTo>
                  <a:lnTo>
                    <a:pt x="16" y="32"/>
                  </a:lnTo>
                  <a:lnTo>
                    <a:pt x="9" y="32"/>
                  </a:lnTo>
                  <a:lnTo>
                    <a:pt x="3" y="28"/>
                  </a:lnTo>
                  <a:lnTo>
                    <a:pt x="0" y="21"/>
                  </a:lnTo>
                  <a:lnTo>
                    <a:pt x="1" y="14"/>
                  </a:lnTo>
                  <a:lnTo>
                    <a:pt x="3" y="8"/>
                  </a:lnTo>
                  <a:lnTo>
                    <a:pt x="8" y="3"/>
                  </a:lnTo>
                  <a:lnTo>
                    <a:pt x="12" y="1"/>
                  </a:lnTo>
                  <a:lnTo>
                    <a:pt x="18" y="0"/>
                  </a:lnTo>
                  <a:lnTo>
                    <a:pt x="24" y="1"/>
                  </a:lnTo>
                  <a:lnTo>
                    <a:pt x="29" y="5"/>
                  </a:lnTo>
                  <a:lnTo>
                    <a:pt x="31" y="10"/>
                  </a:lnTo>
                  <a:lnTo>
                    <a:pt x="31" y="17"/>
                  </a:lnTo>
                  <a:lnTo>
                    <a:pt x="30" y="23"/>
                  </a:lnTo>
                  <a:lnTo>
                    <a:pt x="27" y="28"/>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77" name="Freeform 351">
              <a:extLst>
                <a:ext uri="{FF2B5EF4-FFF2-40B4-BE49-F238E27FC236}">
                  <a16:creationId xmlns:a16="http://schemas.microsoft.com/office/drawing/2014/main" xmlns="" id="{552D9493-4C0B-4760-A6A4-3B7C145BDA0A}"/>
                </a:ext>
              </a:extLst>
            </p:cNvPr>
            <p:cNvSpPr>
              <a:spLocks/>
            </p:cNvSpPr>
            <p:nvPr/>
          </p:nvSpPr>
          <p:spPr bwMode="auto">
            <a:xfrm>
              <a:off x="2735" y="1130"/>
              <a:ext cx="16" cy="16"/>
            </a:xfrm>
            <a:custGeom>
              <a:avLst/>
              <a:gdLst>
                <a:gd name="T0" fmla="*/ 1 w 31"/>
                <a:gd name="T1" fmla="*/ 1 h 31"/>
                <a:gd name="T2" fmla="*/ 1 w 31"/>
                <a:gd name="T3" fmla="*/ 1 h 31"/>
                <a:gd name="T4" fmla="*/ 1 w 31"/>
                <a:gd name="T5" fmla="*/ 1 h 31"/>
                <a:gd name="T6" fmla="*/ 1 w 31"/>
                <a:gd name="T7" fmla="*/ 1 h 31"/>
                <a:gd name="T8" fmla="*/ 1 w 31"/>
                <a:gd name="T9" fmla="*/ 1 h 31"/>
                <a:gd name="T10" fmla="*/ 1 w 31"/>
                <a:gd name="T11" fmla="*/ 1 h 31"/>
                <a:gd name="T12" fmla="*/ 1 w 31"/>
                <a:gd name="T13" fmla="*/ 1 h 31"/>
                <a:gd name="T14" fmla="*/ 1 w 31"/>
                <a:gd name="T15" fmla="*/ 0 h 31"/>
                <a:gd name="T16" fmla="*/ 1 w 31"/>
                <a:gd name="T17" fmla="*/ 1 h 31"/>
                <a:gd name="T18" fmla="*/ 1 w 31"/>
                <a:gd name="T19" fmla="*/ 1 h 31"/>
                <a:gd name="T20" fmla="*/ 0 w 31"/>
                <a:gd name="T21" fmla="*/ 1 h 31"/>
                <a:gd name="T22" fmla="*/ 0 w 31"/>
                <a:gd name="T23" fmla="*/ 1 h 31"/>
                <a:gd name="T24" fmla="*/ 0 w 31"/>
                <a:gd name="T25" fmla="*/ 1 h 31"/>
                <a:gd name="T26" fmla="*/ 1 w 31"/>
                <a:gd name="T27" fmla="*/ 1 h 31"/>
                <a:gd name="T28" fmla="*/ 1 w 31"/>
                <a:gd name="T29" fmla="*/ 1 h 31"/>
                <a:gd name="T30" fmla="*/ 1 w 31"/>
                <a:gd name="T31" fmla="*/ 1 h 31"/>
                <a:gd name="T32" fmla="*/ 1 w 31"/>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31">
                  <a:moveTo>
                    <a:pt x="24" y="31"/>
                  </a:moveTo>
                  <a:lnTo>
                    <a:pt x="29" y="26"/>
                  </a:lnTo>
                  <a:lnTo>
                    <a:pt x="31" y="19"/>
                  </a:lnTo>
                  <a:lnTo>
                    <a:pt x="31" y="13"/>
                  </a:lnTo>
                  <a:lnTo>
                    <a:pt x="30" y="7"/>
                  </a:lnTo>
                  <a:lnTo>
                    <a:pt x="25" y="3"/>
                  </a:lnTo>
                  <a:lnTo>
                    <a:pt x="18" y="1"/>
                  </a:lnTo>
                  <a:lnTo>
                    <a:pt x="10" y="0"/>
                  </a:lnTo>
                  <a:lnTo>
                    <a:pt x="4" y="2"/>
                  </a:lnTo>
                  <a:lnTo>
                    <a:pt x="1" y="6"/>
                  </a:lnTo>
                  <a:lnTo>
                    <a:pt x="0" y="10"/>
                  </a:lnTo>
                  <a:lnTo>
                    <a:pt x="0" y="16"/>
                  </a:lnTo>
                  <a:lnTo>
                    <a:pt x="0" y="21"/>
                  </a:lnTo>
                  <a:lnTo>
                    <a:pt x="3" y="25"/>
                  </a:lnTo>
                  <a:lnTo>
                    <a:pt x="10" y="29"/>
                  </a:lnTo>
                  <a:lnTo>
                    <a:pt x="18" y="31"/>
                  </a:lnTo>
                  <a:lnTo>
                    <a:pt x="24" y="3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78" name="Freeform 352">
              <a:extLst>
                <a:ext uri="{FF2B5EF4-FFF2-40B4-BE49-F238E27FC236}">
                  <a16:creationId xmlns:a16="http://schemas.microsoft.com/office/drawing/2014/main" xmlns="" id="{D6C660D3-424D-47B5-9593-78FA70D53308}"/>
                </a:ext>
              </a:extLst>
            </p:cNvPr>
            <p:cNvSpPr>
              <a:spLocks/>
            </p:cNvSpPr>
            <p:nvPr/>
          </p:nvSpPr>
          <p:spPr bwMode="auto">
            <a:xfrm>
              <a:off x="2750" y="1103"/>
              <a:ext cx="14" cy="14"/>
            </a:xfrm>
            <a:custGeom>
              <a:avLst/>
              <a:gdLst>
                <a:gd name="T0" fmla="*/ 1 w 27"/>
                <a:gd name="T1" fmla="*/ 1 h 28"/>
                <a:gd name="T2" fmla="*/ 1 w 27"/>
                <a:gd name="T3" fmla="*/ 1 h 28"/>
                <a:gd name="T4" fmla="*/ 1 w 27"/>
                <a:gd name="T5" fmla="*/ 1 h 28"/>
                <a:gd name="T6" fmla="*/ 1 w 27"/>
                <a:gd name="T7" fmla="*/ 1 h 28"/>
                <a:gd name="T8" fmla="*/ 1 w 27"/>
                <a:gd name="T9" fmla="*/ 1 h 28"/>
                <a:gd name="T10" fmla="*/ 1 w 27"/>
                <a:gd name="T11" fmla="*/ 1 h 28"/>
                <a:gd name="T12" fmla="*/ 1 w 27"/>
                <a:gd name="T13" fmla="*/ 1 h 28"/>
                <a:gd name="T14" fmla="*/ 1 w 27"/>
                <a:gd name="T15" fmla="*/ 1 h 28"/>
                <a:gd name="T16" fmla="*/ 0 w 27"/>
                <a:gd name="T17" fmla="*/ 1 h 28"/>
                <a:gd name="T18" fmla="*/ 1 w 27"/>
                <a:gd name="T19" fmla="*/ 1 h 28"/>
                <a:gd name="T20" fmla="*/ 1 w 27"/>
                <a:gd name="T21" fmla="*/ 1 h 28"/>
                <a:gd name="T22" fmla="*/ 1 w 27"/>
                <a:gd name="T23" fmla="*/ 1 h 28"/>
                <a:gd name="T24" fmla="*/ 1 w 27"/>
                <a:gd name="T25" fmla="*/ 0 h 28"/>
                <a:gd name="T26" fmla="*/ 1 w 27"/>
                <a:gd name="T27" fmla="*/ 0 h 28"/>
                <a:gd name="T28" fmla="*/ 1 w 27"/>
                <a:gd name="T29" fmla="*/ 1 h 28"/>
                <a:gd name="T30" fmla="*/ 1 w 27"/>
                <a:gd name="T31" fmla="*/ 1 h 28"/>
                <a:gd name="T32" fmla="*/ 1 w 27"/>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28">
                  <a:moveTo>
                    <a:pt x="27" y="11"/>
                  </a:moveTo>
                  <a:lnTo>
                    <a:pt x="27" y="16"/>
                  </a:lnTo>
                  <a:lnTo>
                    <a:pt x="26" y="21"/>
                  </a:lnTo>
                  <a:lnTo>
                    <a:pt x="23" y="25"/>
                  </a:lnTo>
                  <a:lnTo>
                    <a:pt x="16" y="28"/>
                  </a:lnTo>
                  <a:lnTo>
                    <a:pt x="9" y="28"/>
                  </a:lnTo>
                  <a:lnTo>
                    <a:pt x="4" y="25"/>
                  </a:lnTo>
                  <a:lnTo>
                    <a:pt x="1" y="22"/>
                  </a:lnTo>
                  <a:lnTo>
                    <a:pt x="0" y="17"/>
                  </a:lnTo>
                  <a:lnTo>
                    <a:pt x="1" y="13"/>
                  </a:lnTo>
                  <a:lnTo>
                    <a:pt x="3" y="7"/>
                  </a:lnTo>
                  <a:lnTo>
                    <a:pt x="8" y="2"/>
                  </a:lnTo>
                  <a:lnTo>
                    <a:pt x="11" y="0"/>
                  </a:lnTo>
                  <a:lnTo>
                    <a:pt x="16" y="0"/>
                  </a:lnTo>
                  <a:lnTo>
                    <a:pt x="22" y="3"/>
                  </a:lnTo>
                  <a:lnTo>
                    <a:pt x="26" y="7"/>
                  </a:lnTo>
                  <a:lnTo>
                    <a:pt x="27" y="1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79" name="Freeform 353">
              <a:extLst>
                <a:ext uri="{FF2B5EF4-FFF2-40B4-BE49-F238E27FC236}">
                  <a16:creationId xmlns:a16="http://schemas.microsoft.com/office/drawing/2014/main" xmlns="" id="{4D68EE98-D21F-451A-A28B-BB7BE53F3E52}"/>
                </a:ext>
              </a:extLst>
            </p:cNvPr>
            <p:cNvSpPr>
              <a:spLocks/>
            </p:cNvSpPr>
            <p:nvPr/>
          </p:nvSpPr>
          <p:spPr bwMode="auto">
            <a:xfrm>
              <a:off x="2730" y="1078"/>
              <a:ext cx="12" cy="15"/>
            </a:xfrm>
            <a:custGeom>
              <a:avLst/>
              <a:gdLst>
                <a:gd name="T0" fmla="*/ 0 w 25"/>
                <a:gd name="T1" fmla="*/ 0 h 31"/>
                <a:gd name="T2" fmla="*/ 0 w 25"/>
                <a:gd name="T3" fmla="*/ 0 h 31"/>
                <a:gd name="T4" fmla="*/ 0 w 25"/>
                <a:gd name="T5" fmla="*/ 0 h 31"/>
                <a:gd name="T6" fmla="*/ 0 w 25"/>
                <a:gd name="T7" fmla="*/ 0 h 31"/>
                <a:gd name="T8" fmla="*/ 0 w 25"/>
                <a:gd name="T9" fmla="*/ 0 h 31"/>
                <a:gd name="T10" fmla="*/ 0 w 25"/>
                <a:gd name="T11" fmla="*/ 0 h 31"/>
                <a:gd name="T12" fmla="*/ 0 w 25"/>
                <a:gd name="T13" fmla="*/ 0 h 31"/>
                <a:gd name="T14" fmla="*/ 0 w 25"/>
                <a:gd name="T15" fmla="*/ 0 h 31"/>
                <a:gd name="T16" fmla="*/ 0 w 25"/>
                <a:gd name="T17" fmla="*/ 0 h 31"/>
                <a:gd name="T18" fmla="*/ 0 w 25"/>
                <a:gd name="T19" fmla="*/ 0 h 31"/>
                <a:gd name="T20" fmla="*/ 0 w 25"/>
                <a:gd name="T21" fmla="*/ 0 h 31"/>
                <a:gd name="T22" fmla="*/ 0 w 25"/>
                <a:gd name="T23" fmla="*/ 0 h 31"/>
                <a:gd name="T24" fmla="*/ 0 w 25"/>
                <a:gd name="T25" fmla="*/ 0 h 31"/>
                <a:gd name="T26" fmla="*/ 0 w 25"/>
                <a:gd name="T27" fmla="*/ 0 h 31"/>
                <a:gd name="T28" fmla="*/ 0 w 25"/>
                <a:gd name="T29" fmla="*/ 0 h 31"/>
                <a:gd name="T30" fmla="*/ 0 w 25"/>
                <a:gd name="T31" fmla="*/ 0 h 31"/>
                <a:gd name="T32" fmla="*/ 0 w 25"/>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5" h="31">
                  <a:moveTo>
                    <a:pt x="18" y="0"/>
                  </a:moveTo>
                  <a:lnTo>
                    <a:pt x="22" y="2"/>
                  </a:lnTo>
                  <a:lnTo>
                    <a:pt x="25" y="6"/>
                  </a:lnTo>
                  <a:lnTo>
                    <a:pt x="25" y="12"/>
                  </a:lnTo>
                  <a:lnTo>
                    <a:pt x="25" y="18"/>
                  </a:lnTo>
                  <a:lnTo>
                    <a:pt x="21" y="24"/>
                  </a:lnTo>
                  <a:lnTo>
                    <a:pt x="16" y="28"/>
                  </a:lnTo>
                  <a:lnTo>
                    <a:pt x="12" y="30"/>
                  </a:lnTo>
                  <a:lnTo>
                    <a:pt x="7" y="31"/>
                  </a:lnTo>
                  <a:lnTo>
                    <a:pt x="4" y="30"/>
                  </a:lnTo>
                  <a:lnTo>
                    <a:pt x="1" y="25"/>
                  </a:lnTo>
                  <a:lnTo>
                    <a:pt x="0" y="20"/>
                  </a:lnTo>
                  <a:lnTo>
                    <a:pt x="0" y="14"/>
                  </a:lnTo>
                  <a:lnTo>
                    <a:pt x="3" y="9"/>
                  </a:lnTo>
                  <a:lnTo>
                    <a:pt x="6" y="5"/>
                  </a:lnTo>
                  <a:lnTo>
                    <a:pt x="12" y="1"/>
                  </a:lnTo>
                  <a:lnTo>
                    <a:pt x="18" y="0"/>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80" name="Freeform 354">
              <a:extLst>
                <a:ext uri="{FF2B5EF4-FFF2-40B4-BE49-F238E27FC236}">
                  <a16:creationId xmlns:a16="http://schemas.microsoft.com/office/drawing/2014/main" xmlns="" id="{9DA8C8CF-4C10-4EA8-BDAD-ECDF4D616C28}"/>
                </a:ext>
              </a:extLst>
            </p:cNvPr>
            <p:cNvSpPr>
              <a:spLocks/>
            </p:cNvSpPr>
            <p:nvPr/>
          </p:nvSpPr>
          <p:spPr bwMode="auto">
            <a:xfrm>
              <a:off x="2704" y="1088"/>
              <a:ext cx="15" cy="17"/>
            </a:xfrm>
            <a:custGeom>
              <a:avLst/>
              <a:gdLst>
                <a:gd name="T0" fmla="*/ 1 w 30"/>
                <a:gd name="T1" fmla="*/ 1 h 33"/>
                <a:gd name="T2" fmla="*/ 1 w 30"/>
                <a:gd name="T3" fmla="*/ 1 h 33"/>
                <a:gd name="T4" fmla="*/ 1 w 30"/>
                <a:gd name="T5" fmla="*/ 1 h 33"/>
                <a:gd name="T6" fmla="*/ 1 w 30"/>
                <a:gd name="T7" fmla="*/ 1 h 33"/>
                <a:gd name="T8" fmla="*/ 1 w 30"/>
                <a:gd name="T9" fmla="*/ 2 h 33"/>
                <a:gd name="T10" fmla="*/ 1 w 30"/>
                <a:gd name="T11" fmla="*/ 1 h 33"/>
                <a:gd name="T12" fmla="*/ 0 w 30"/>
                <a:gd name="T13" fmla="*/ 1 h 33"/>
                <a:gd name="T14" fmla="*/ 0 w 30"/>
                <a:gd name="T15" fmla="*/ 1 h 33"/>
                <a:gd name="T16" fmla="*/ 1 w 30"/>
                <a:gd name="T17" fmla="*/ 1 h 33"/>
                <a:gd name="T18" fmla="*/ 1 w 30"/>
                <a:gd name="T19" fmla="*/ 1 h 33"/>
                <a:gd name="T20" fmla="*/ 1 w 30"/>
                <a:gd name="T21" fmla="*/ 1 h 33"/>
                <a:gd name="T22" fmla="*/ 1 w 30"/>
                <a:gd name="T23" fmla="*/ 1 h 33"/>
                <a:gd name="T24" fmla="*/ 1 w 30"/>
                <a:gd name="T25" fmla="*/ 0 h 33"/>
                <a:gd name="T26" fmla="*/ 1 w 30"/>
                <a:gd name="T27" fmla="*/ 1 h 33"/>
                <a:gd name="T28" fmla="*/ 1 w 30"/>
                <a:gd name="T29" fmla="*/ 1 h 33"/>
                <a:gd name="T30" fmla="*/ 1 w 30"/>
                <a:gd name="T31" fmla="*/ 1 h 33"/>
                <a:gd name="T32" fmla="*/ 1 w 30"/>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0" h="33">
                  <a:moveTo>
                    <a:pt x="27" y="17"/>
                  </a:moveTo>
                  <a:lnTo>
                    <a:pt x="24" y="23"/>
                  </a:lnTo>
                  <a:lnTo>
                    <a:pt x="20" y="29"/>
                  </a:lnTo>
                  <a:lnTo>
                    <a:pt x="16" y="32"/>
                  </a:lnTo>
                  <a:lnTo>
                    <a:pt x="9" y="33"/>
                  </a:lnTo>
                  <a:lnTo>
                    <a:pt x="3" y="31"/>
                  </a:lnTo>
                  <a:lnTo>
                    <a:pt x="0" y="28"/>
                  </a:lnTo>
                  <a:lnTo>
                    <a:pt x="0" y="22"/>
                  </a:lnTo>
                  <a:lnTo>
                    <a:pt x="1" y="15"/>
                  </a:lnTo>
                  <a:lnTo>
                    <a:pt x="4" y="9"/>
                  </a:lnTo>
                  <a:lnTo>
                    <a:pt x="10" y="3"/>
                  </a:lnTo>
                  <a:lnTo>
                    <a:pt x="16" y="1"/>
                  </a:lnTo>
                  <a:lnTo>
                    <a:pt x="22" y="0"/>
                  </a:lnTo>
                  <a:lnTo>
                    <a:pt x="25" y="1"/>
                  </a:lnTo>
                  <a:lnTo>
                    <a:pt x="28" y="6"/>
                  </a:lnTo>
                  <a:lnTo>
                    <a:pt x="30" y="11"/>
                  </a:lnTo>
                  <a:lnTo>
                    <a:pt x="27" y="17"/>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81" name="Freeform 355">
              <a:extLst>
                <a:ext uri="{FF2B5EF4-FFF2-40B4-BE49-F238E27FC236}">
                  <a16:creationId xmlns:a16="http://schemas.microsoft.com/office/drawing/2014/main" xmlns="" id="{EF34C3D5-1FDD-4B6D-A5BC-65B93DABB181}"/>
                </a:ext>
              </a:extLst>
            </p:cNvPr>
            <p:cNvSpPr>
              <a:spLocks/>
            </p:cNvSpPr>
            <p:nvPr/>
          </p:nvSpPr>
          <p:spPr bwMode="auto">
            <a:xfrm>
              <a:off x="2686" y="1086"/>
              <a:ext cx="15" cy="14"/>
            </a:xfrm>
            <a:custGeom>
              <a:avLst/>
              <a:gdLst>
                <a:gd name="T0" fmla="*/ 1 w 29"/>
                <a:gd name="T1" fmla="*/ 0 h 29"/>
                <a:gd name="T2" fmla="*/ 1 w 29"/>
                <a:gd name="T3" fmla="*/ 0 h 29"/>
                <a:gd name="T4" fmla="*/ 0 w 29"/>
                <a:gd name="T5" fmla="*/ 0 h 29"/>
                <a:gd name="T6" fmla="*/ 0 w 29"/>
                <a:gd name="T7" fmla="*/ 0 h 29"/>
                <a:gd name="T8" fmla="*/ 1 w 29"/>
                <a:gd name="T9" fmla="*/ 0 h 29"/>
                <a:gd name="T10" fmla="*/ 1 w 29"/>
                <a:gd name="T11" fmla="*/ 0 h 29"/>
                <a:gd name="T12" fmla="*/ 1 w 29"/>
                <a:gd name="T13" fmla="*/ 0 h 29"/>
                <a:gd name="T14" fmla="*/ 1 w 29"/>
                <a:gd name="T15" fmla="*/ 0 h 29"/>
                <a:gd name="T16" fmla="*/ 1 w 29"/>
                <a:gd name="T17" fmla="*/ 0 h 29"/>
                <a:gd name="T18" fmla="*/ 1 w 29"/>
                <a:gd name="T19" fmla="*/ 0 h 29"/>
                <a:gd name="T20" fmla="*/ 1 w 29"/>
                <a:gd name="T21" fmla="*/ 0 h 29"/>
                <a:gd name="T22" fmla="*/ 1 w 29"/>
                <a:gd name="T23" fmla="*/ 0 h 29"/>
                <a:gd name="T24" fmla="*/ 1 w 29"/>
                <a:gd name="T25" fmla="*/ 0 h 29"/>
                <a:gd name="T26" fmla="*/ 1 w 29"/>
                <a:gd name="T27" fmla="*/ 0 h 29"/>
                <a:gd name="T28" fmla="*/ 1 w 29"/>
                <a:gd name="T29" fmla="*/ 0 h 29"/>
                <a:gd name="T30" fmla="*/ 1 w 29"/>
                <a:gd name="T31" fmla="*/ 0 h 29"/>
                <a:gd name="T32" fmla="*/ 1 w 29"/>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29">
                  <a:moveTo>
                    <a:pt x="5" y="26"/>
                  </a:moveTo>
                  <a:lnTo>
                    <a:pt x="1" y="22"/>
                  </a:lnTo>
                  <a:lnTo>
                    <a:pt x="0" y="17"/>
                  </a:lnTo>
                  <a:lnTo>
                    <a:pt x="0" y="13"/>
                  </a:lnTo>
                  <a:lnTo>
                    <a:pt x="2" y="8"/>
                  </a:lnTo>
                  <a:lnTo>
                    <a:pt x="7" y="5"/>
                  </a:lnTo>
                  <a:lnTo>
                    <a:pt x="12" y="1"/>
                  </a:lnTo>
                  <a:lnTo>
                    <a:pt x="16" y="0"/>
                  </a:lnTo>
                  <a:lnTo>
                    <a:pt x="21" y="1"/>
                  </a:lnTo>
                  <a:lnTo>
                    <a:pt x="25" y="4"/>
                  </a:lnTo>
                  <a:lnTo>
                    <a:pt x="28" y="8"/>
                  </a:lnTo>
                  <a:lnTo>
                    <a:pt x="29" y="14"/>
                  </a:lnTo>
                  <a:lnTo>
                    <a:pt x="28" y="19"/>
                  </a:lnTo>
                  <a:lnTo>
                    <a:pt x="23" y="23"/>
                  </a:lnTo>
                  <a:lnTo>
                    <a:pt x="18" y="28"/>
                  </a:lnTo>
                  <a:lnTo>
                    <a:pt x="12" y="29"/>
                  </a:lnTo>
                  <a:lnTo>
                    <a:pt x="5" y="2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82" name="Freeform 356">
              <a:extLst>
                <a:ext uri="{FF2B5EF4-FFF2-40B4-BE49-F238E27FC236}">
                  <a16:creationId xmlns:a16="http://schemas.microsoft.com/office/drawing/2014/main" xmlns="" id="{64113BEF-F6CE-4865-9CDB-F8520D4FC375}"/>
                </a:ext>
              </a:extLst>
            </p:cNvPr>
            <p:cNvSpPr>
              <a:spLocks/>
            </p:cNvSpPr>
            <p:nvPr/>
          </p:nvSpPr>
          <p:spPr bwMode="auto">
            <a:xfrm>
              <a:off x="2745" y="1012"/>
              <a:ext cx="123" cy="79"/>
            </a:xfrm>
            <a:custGeom>
              <a:avLst/>
              <a:gdLst>
                <a:gd name="T0" fmla="*/ 0 w 247"/>
                <a:gd name="T1" fmla="*/ 4 h 159"/>
                <a:gd name="T2" fmla="*/ 0 w 247"/>
                <a:gd name="T3" fmla="*/ 4 h 159"/>
                <a:gd name="T4" fmla="*/ 0 w 247"/>
                <a:gd name="T5" fmla="*/ 4 h 159"/>
                <a:gd name="T6" fmla="*/ 0 w 247"/>
                <a:gd name="T7" fmla="*/ 4 h 159"/>
                <a:gd name="T8" fmla="*/ 1 w 247"/>
                <a:gd name="T9" fmla="*/ 4 h 159"/>
                <a:gd name="T10" fmla="*/ 2 w 247"/>
                <a:gd name="T11" fmla="*/ 4 h 159"/>
                <a:gd name="T12" fmla="*/ 4 w 247"/>
                <a:gd name="T13" fmla="*/ 4 h 159"/>
                <a:gd name="T14" fmla="*/ 4 w 247"/>
                <a:gd name="T15" fmla="*/ 4 h 159"/>
                <a:gd name="T16" fmla="*/ 3 w 247"/>
                <a:gd name="T17" fmla="*/ 4 h 159"/>
                <a:gd name="T18" fmla="*/ 2 w 247"/>
                <a:gd name="T19" fmla="*/ 4 h 159"/>
                <a:gd name="T20" fmla="*/ 1 w 247"/>
                <a:gd name="T21" fmla="*/ 3 h 159"/>
                <a:gd name="T22" fmla="*/ 1 w 247"/>
                <a:gd name="T23" fmla="*/ 3 h 159"/>
                <a:gd name="T24" fmla="*/ 1 w 247"/>
                <a:gd name="T25" fmla="*/ 3 h 159"/>
                <a:gd name="T26" fmla="*/ 2 w 247"/>
                <a:gd name="T27" fmla="*/ 3 h 159"/>
                <a:gd name="T28" fmla="*/ 3 w 247"/>
                <a:gd name="T29" fmla="*/ 3 h 159"/>
                <a:gd name="T30" fmla="*/ 4 w 247"/>
                <a:gd name="T31" fmla="*/ 3 h 159"/>
                <a:gd name="T32" fmla="*/ 5 w 247"/>
                <a:gd name="T33" fmla="*/ 3 h 159"/>
                <a:gd name="T34" fmla="*/ 5 w 247"/>
                <a:gd name="T35" fmla="*/ 3 h 159"/>
                <a:gd name="T36" fmla="*/ 4 w 247"/>
                <a:gd name="T37" fmla="*/ 3 h 159"/>
                <a:gd name="T38" fmla="*/ 3 w 247"/>
                <a:gd name="T39" fmla="*/ 3 h 159"/>
                <a:gd name="T40" fmla="*/ 3 w 247"/>
                <a:gd name="T41" fmla="*/ 3 h 159"/>
                <a:gd name="T42" fmla="*/ 2 w 247"/>
                <a:gd name="T43" fmla="*/ 2 h 159"/>
                <a:gd name="T44" fmla="*/ 3 w 247"/>
                <a:gd name="T45" fmla="*/ 2 h 159"/>
                <a:gd name="T46" fmla="*/ 3 w 247"/>
                <a:gd name="T47" fmla="*/ 2 h 159"/>
                <a:gd name="T48" fmla="*/ 4 w 247"/>
                <a:gd name="T49" fmla="*/ 2 h 159"/>
                <a:gd name="T50" fmla="*/ 4 w 247"/>
                <a:gd name="T51" fmla="*/ 2 h 159"/>
                <a:gd name="T52" fmla="*/ 5 w 247"/>
                <a:gd name="T53" fmla="*/ 2 h 159"/>
                <a:gd name="T54" fmla="*/ 6 w 247"/>
                <a:gd name="T55" fmla="*/ 3 h 159"/>
                <a:gd name="T56" fmla="*/ 5 w 247"/>
                <a:gd name="T57" fmla="*/ 2 h 159"/>
                <a:gd name="T58" fmla="*/ 5 w 247"/>
                <a:gd name="T59" fmla="*/ 2 h 159"/>
                <a:gd name="T60" fmla="*/ 4 w 247"/>
                <a:gd name="T61" fmla="*/ 2 h 159"/>
                <a:gd name="T62" fmla="*/ 5 w 247"/>
                <a:gd name="T63" fmla="*/ 2 h 159"/>
                <a:gd name="T64" fmla="*/ 7 w 247"/>
                <a:gd name="T65" fmla="*/ 1 h 159"/>
                <a:gd name="T66" fmla="*/ 7 w 247"/>
                <a:gd name="T67" fmla="*/ 1 h 159"/>
                <a:gd name="T68" fmla="*/ 7 w 247"/>
                <a:gd name="T69" fmla="*/ 1 h 159"/>
                <a:gd name="T70" fmla="*/ 6 w 247"/>
                <a:gd name="T71" fmla="*/ 1 h 159"/>
                <a:gd name="T72" fmla="*/ 5 w 247"/>
                <a:gd name="T73" fmla="*/ 1 h 159"/>
                <a:gd name="T74" fmla="*/ 4 w 247"/>
                <a:gd name="T75" fmla="*/ 1 h 159"/>
                <a:gd name="T76" fmla="*/ 5 w 247"/>
                <a:gd name="T77" fmla="*/ 0 h 159"/>
                <a:gd name="T78" fmla="*/ 5 w 247"/>
                <a:gd name="T79" fmla="*/ 0 h 159"/>
                <a:gd name="T80" fmla="*/ 4 w 247"/>
                <a:gd name="T81" fmla="*/ 0 h 159"/>
                <a:gd name="T82" fmla="*/ 4 w 247"/>
                <a:gd name="T83" fmla="*/ 1 h 159"/>
                <a:gd name="T84" fmla="*/ 4 w 247"/>
                <a:gd name="T85" fmla="*/ 2 h 159"/>
                <a:gd name="T86" fmla="*/ 3 w 247"/>
                <a:gd name="T87" fmla="*/ 2 h 159"/>
                <a:gd name="T88" fmla="*/ 2 w 247"/>
                <a:gd name="T89" fmla="*/ 2 h 159"/>
                <a:gd name="T90" fmla="*/ 2 w 247"/>
                <a:gd name="T91" fmla="*/ 2 h 159"/>
                <a:gd name="T92" fmla="*/ 2 w 247"/>
                <a:gd name="T93" fmla="*/ 0 h 159"/>
                <a:gd name="T94" fmla="*/ 2 w 247"/>
                <a:gd name="T95" fmla="*/ 0 h 159"/>
                <a:gd name="T96" fmla="*/ 2 w 247"/>
                <a:gd name="T97" fmla="*/ 1 h 159"/>
                <a:gd name="T98" fmla="*/ 1 w 247"/>
                <a:gd name="T99" fmla="*/ 2 h 159"/>
                <a:gd name="T100" fmla="*/ 0 w 247"/>
                <a:gd name="T101" fmla="*/ 3 h 159"/>
                <a:gd name="T102" fmla="*/ 0 w 247"/>
                <a:gd name="T103" fmla="*/ 3 h 159"/>
                <a:gd name="T104" fmla="*/ 0 w 247"/>
                <a:gd name="T105" fmla="*/ 2 h 159"/>
                <a:gd name="T106" fmla="*/ 0 w 247"/>
                <a:gd name="T107" fmla="*/ 1 h 159"/>
                <a:gd name="T108" fmla="*/ 0 w 247"/>
                <a:gd name="T109" fmla="*/ 4 h 15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47" h="159">
                  <a:moveTo>
                    <a:pt x="0" y="128"/>
                  </a:moveTo>
                  <a:lnTo>
                    <a:pt x="3" y="129"/>
                  </a:lnTo>
                  <a:lnTo>
                    <a:pt x="4" y="130"/>
                  </a:lnTo>
                  <a:lnTo>
                    <a:pt x="6" y="131"/>
                  </a:lnTo>
                  <a:lnTo>
                    <a:pt x="7" y="133"/>
                  </a:lnTo>
                  <a:lnTo>
                    <a:pt x="8" y="136"/>
                  </a:lnTo>
                  <a:lnTo>
                    <a:pt x="9" y="137"/>
                  </a:lnTo>
                  <a:lnTo>
                    <a:pt x="9" y="139"/>
                  </a:lnTo>
                  <a:lnTo>
                    <a:pt x="9" y="141"/>
                  </a:lnTo>
                  <a:lnTo>
                    <a:pt x="14" y="137"/>
                  </a:lnTo>
                  <a:lnTo>
                    <a:pt x="19" y="133"/>
                  </a:lnTo>
                  <a:lnTo>
                    <a:pt x="22" y="131"/>
                  </a:lnTo>
                  <a:lnTo>
                    <a:pt x="24" y="129"/>
                  </a:lnTo>
                  <a:lnTo>
                    <a:pt x="34" y="133"/>
                  </a:lnTo>
                  <a:lnTo>
                    <a:pt x="46" y="139"/>
                  </a:lnTo>
                  <a:lnTo>
                    <a:pt x="61" y="145"/>
                  </a:lnTo>
                  <a:lnTo>
                    <a:pt x="77" y="149"/>
                  </a:lnTo>
                  <a:lnTo>
                    <a:pt x="95" y="154"/>
                  </a:lnTo>
                  <a:lnTo>
                    <a:pt x="110" y="158"/>
                  </a:lnTo>
                  <a:lnTo>
                    <a:pt x="123" y="159"/>
                  </a:lnTo>
                  <a:lnTo>
                    <a:pt x="133" y="159"/>
                  </a:lnTo>
                  <a:lnTo>
                    <a:pt x="142" y="156"/>
                  </a:lnTo>
                  <a:lnTo>
                    <a:pt x="144" y="155"/>
                  </a:lnTo>
                  <a:lnTo>
                    <a:pt x="140" y="154"/>
                  </a:lnTo>
                  <a:lnTo>
                    <a:pt x="133" y="154"/>
                  </a:lnTo>
                  <a:lnTo>
                    <a:pt x="120" y="154"/>
                  </a:lnTo>
                  <a:lnTo>
                    <a:pt x="106" y="152"/>
                  </a:lnTo>
                  <a:lnTo>
                    <a:pt x="92" y="147"/>
                  </a:lnTo>
                  <a:lnTo>
                    <a:pt x="79" y="143"/>
                  </a:lnTo>
                  <a:lnTo>
                    <a:pt x="66" y="138"/>
                  </a:lnTo>
                  <a:lnTo>
                    <a:pt x="54" y="132"/>
                  </a:lnTo>
                  <a:lnTo>
                    <a:pt x="45" y="126"/>
                  </a:lnTo>
                  <a:lnTo>
                    <a:pt x="38" y="121"/>
                  </a:lnTo>
                  <a:lnTo>
                    <a:pt x="36" y="117"/>
                  </a:lnTo>
                  <a:lnTo>
                    <a:pt x="38" y="115"/>
                  </a:lnTo>
                  <a:lnTo>
                    <a:pt x="43" y="115"/>
                  </a:lnTo>
                  <a:lnTo>
                    <a:pt x="49" y="113"/>
                  </a:lnTo>
                  <a:lnTo>
                    <a:pt x="56" y="109"/>
                  </a:lnTo>
                  <a:lnTo>
                    <a:pt x="62" y="107"/>
                  </a:lnTo>
                  <a:lnTo>
                    <a:pt x="69" y="103"/>
                  </a:lnTo>
                  <a:lnTo>
                    <a:pt x="74" y="101"/>
                  </a:lnTo>
                  <a:lnTo>
                    <a:pt x="81" y="105"/>
                  </a:lnTo>
                  <a:lnTo>
                    <a:pt x="92" y="109"/>
                  </a:lnTo>
                  <a:lnTo>
                    <a:pt x="105" y="114"/>
                  </a:lnTo>
                  <a:lnTo>
                    <a:pt x="119" y="118"/>
                  </a:lnTo>
                  <a:lnTo>
                    <a:pt x="133" y="123"/>
                  </a:lnTo>
                  <a:lnTo>
                    <a:pt x="147" y="125"/>
                  </a:lnTo>
                  <a:lnTo>
                    <a:pt x="159" y="126"/>
                  </a:lnTo>
                  <a:lnTo>
                    <a:pt x="168" y="125"/>
                  </a:lnTo>
                  <a:lnTo>
                    <a:pt x="175" y="123"/>
                  </a:lnTo>
                  <a:lnTo>
                    <a:pt x="179" y="121"/>
                  </a:lnTo>
                  <a:lnTo>
                    <a:pt x="178" y="120"/>
                  </a:lnTo>
                  <a:lnTo>
                    <a:pt x="171" y="120"/>
                  </a:lnTo>
                  <a:lnTo>
                    <a:pt x="165" y="120"/>
                  </a:lnTo>
                  <a:lnTo>
                    <a:pt x="158" y="120"/>
                  </a:lnTo>
                  <a:lnTo>
                    <a:pt x="151" y="118"/>
                  </a:lnTo>
                  <a:lnTo>
                    <a:pt x="144" y="117"/>
                  </a:lnTo>
                  <a:lnTo>
                    <a:pt x="137" y="116"/>
                  </a:lnTo>
                  <a:lnTo>
                    <a:pt x="130" y="114"/>
                  </a:lnTo>
                  <a:lnTo>
                    <a:pt x="123" y="110"/>
                  </a:lnTo>
                  <a:lnTo>
                    <a:pt x="117" y="108"/>
                  </a:lnTo>
                  <a:lnTo>
                    <a:pt x="105" y="103"/>
                  </a:lnTo>
                  <a:lnTo>
                    <a:pt x="96" y="100"/>
                  </a:lnTo>
                  <a:lnTo>
                    <a:pt x="89" y="98"/>
                  </a:lnTo>
                  <a:lnTo>
                    <a:pt x="84" y="94"/>
                  </a:lnTo>
                  <a:lnTo>
                    <a:pt x="89" y="92"/>
                  </a:lnTo>
                  <a:lnTo>
                    <a:pt x="94" y="90"/>
                  </a:lnTo>
                  <a:lnTo>
                    <a:pt x="100" y="87"/>
                  </a:lnTo>
                  <a:lnTo>
                    <a:pt x="107" y="86"/>
                  </a:lnTo>
                  <a:lnTo>
                    <a:pt x="113" y="85"/>
                  </a:lnTo>
                  <a:lnTo>
                    <a:pt x="120" y="84"/>
                  </a:lnTo>
                  <a:lnTo>
                    <a:pt x="125" y="83"/>
                  </a:lnTo>
                  <a:lnTo>
                    <a:pt x="129" y="81"/>
                  </a:lnTo>
                  <a:lnTo>
                    <a:pt x="133" y="80"/>
                  </a:lnTo>
                  <a:lnTo>
                    <a:pt x="138" y="81"/>
                  </a:lnTo>
                  <a:lnTo>
                    <a:pt x="143" y="83"/>
                  </a:lnTo>
                  <a:lnTo>
                    <a:pt x="149" y="85"/>
                  </a:lnTo>
                  <a:lnTo>
                    <a:pt x="156" y="87"/>
                  </a:lnTo>
                  <a:lnTo>
                    <a:pt x="161" y="91"/>
                  </a:lnTo>
                  <a:lnTo>
                    <a:pt x="167" y="93"/>
                  </a:lnTo>
                  <a:lnTo>
                    <a:pt x="172" y="95"/>
                  </a:lnTo>
                  <a:lnTo>
                    <a:pt x="181" y="99"/>
                  </a:lnTo>
                  <a:lnTo>
                    <a:pt x="190" y="100"/>
                  </a:lnTo>
                  <a:lnTo>
                    <a:pt x="194" y="99"/>
                  </a:lnTo>
                  <a:lnTo>
                    <a:pt x="190" y="95"/>
                  </a:lnTo>
                  <a:lnTo>
                    <a:pt x="186" y="93"/>
                  </a:lnTo>
                  <a:lnTo>
                    <a:pt x="181" y="91"/>
                  </a:lnTo>
                  <a:lnTo>
                    <a:pt x="175" y="87"/>
                  </a:lnTo>
                  <a:lnTo>
                    <a:pt x="170" y="85"/>
                  </a:lnTo>
                  <a:lnTo>
                    <a:pt x="165" y="83"/>
                  </a:lnTo>
                  <a:lnTo>
                    <a:pt x="160" y="80"/>
                  </a:lnTo>
                  <a:lnTo>
                    <a:pt x="157" y="78"/>
                  </a:lnTo>
                  <a:lnTo>
                    <a:pt x="155" y="76"/>
                  </a:lnTo>
                  <a:lnTo>
                    <a:pt x="163" y="75"/>
                  </a:lnTo>
                  <a:lnTo>
                    <a:pt x="173" y="72"/>
                  </a:lnTo>
                  <a:lnTo>
                    <a:pt x="186" y="70"/>
                  </a:lnTo>
                  <a:lnTo>
                    <a:pt x="199" y="68"/>
                  </a:lnTo>
                  <a:lnTo>
                    <a:pt x="213" y="65"/>
                  </a:lnTo>
                  <a:lnTo>
                    <a:pt x="226" y="63"/>
                  </a:lnTo>
                  <a:lnTo>
                    <a:pt x="235" y="61"/>
                  </a:lnTo>
                  <a:lnTo>
                    <a:pt x="241" y="60"/>
                  </a:lnTo>
                  <a:lnTo>
                    <a:pt x="247" y="58"/>
                  </a:lnTo>
                  <a:lnTo>
                    <a:pt x="247" y="56"/>
                  </a:lnTo>
                  <a:lnTo>
                    <a:pt x="243" y="55"/>
                  </a:lnTo>
                  <a:lnTo>
                    <a:pt x="235" y="54"/>
                  </a:lnTo>
                  <a:lnTo>
                    <a:pt x="227" y="54"/>
                  </a:lnTo>
                  <a:lnTo>
                    <a:pt x="216" y="54"/>
                  </a:lnTo>
                  <a:lnTo>
                    <a:pt x="202" y="55"/>
                  </a:lnTo>
                  <a:lnTo>
                    <a:pt x="188" y="56"/>
                  </a:lnTo>
                  <a:lnTo>
                    <a:pt x="174" y="58"/>
                  </a:lnTo>
                  <a:lnTo>
                    <a:pt x="163" y="61"/>
                  </a:lnTo>
                  <a:lnTo>
                    <a:pt x="152" y="63"/>
                  </a:lnTo>
                  <a:lnTo>
                    <a:pt x="145" y="65"/>
                  </a:lnTo>
                  <a:lnTo>
                    <a:pt x="149" y="52"/>
                  </a:lnTo>
                  <a:lnTo>
                    <a:pt x="155" y="34"/>
                  </a:lnTo>
                  <a:lnTo>
                    <a:pt x="161" y="17"/>
                  </a:lnTo>
                  <a:lnTo>
                    <a:pt x="170" y="7"/>
                  </a:lnTo>
                  <a:lnTo>
                    <a:pt x="173" y="2"/>
                  </a:lnTo>
                  <a:lnTo>
                    <a:pt x="173" y="0"/>
                  </a:lnTo>
                  <a:lnTo>
                    <a:pt x="168" y="1"/>
                  </a:lnTo>
                  <a:lnTo>
                    <a:pt x="164" y="4"/>
                  </a:lnTo>
                  <a:lnTo>
                    <a:pt x="160" y="9"/>
                  </a:lnTo>
                  <a:lnTo>
                    <a:pt x="156" y="15"/>
                  </a:lnTo>
                  <a:lnTo>
                    <a:pt x="150" y="24"/>
                  </a:lnTo>
                  <a:lnTo>
                    <a:pt x="144" y="33"/>
                  </a:lnTo>
                  <a:lnTo>
                    <a:pt x="138" y="42"/>
                  </a:lnTo>
                  <a:lnTo>
                    <a:pt x="133" y="52"/>
                  </a:lnTo>
                  <a:lnTo>
                    <a:pt x="129" y="58"/>
                  </a:lnTo>
                  <a:lnTo>
                    <a:pt x="128" y="64"/>
                  </a:lnTo>
                  <a:lnTo>
                    <a:pt x="122" y="65"/>
                  </a:lnTo>
                  <a:lnTo>
                    <a:pt x="115" y="68"/>
                  </a:lnTo>
                  <a:lnTo>
                    <a:pt x="107" y="70"/>
                  </a:lnTo>
                  <a:lnTo>
                    <a:pt x="99" y="72"/>
                  </a:lnTo>
                  <a:lnTo>
                    <a:pt x="91" y="75"/>
                  </a:lnTo>
                  <a:lnTo>
                    <a:pt x="83" y="77"/>
                  </a:lnTo>
                  <a:lnTo>
                    <a:pt x="77" y="79"/>
                  </a:lnTo>
                  <a:lnTo>
                    <a:pt x="73" y="80"/>
                  </a:lnTo>
                  <a:lnTo>
                    <a:pt x="74" y="67"/>
                  </a:lnTo>
                  <a:lnTo>
                    <a:pt x="79" y="47"/>
                  </a:lnTo>
                  <a:lnTo>
                    <a:pt x="84" y="27"/>
                  </a:lnTo>
                  <a:lnTo>
                    <a:pt x="90" y="14"/>
                  </a:lnTo>
                  <a:lnTo>
                    <a:pt x="94" y="7"/>
                  </a:lnTo>
                  <a:lnTo>
                    <a:pt x="94" y="4"/>
                  </a:lnTo>
                  <a:lnTo>
                    <a:pt x="90" y="5"/>
                  </a:lnTo>
                  <a:lnTo>
                    <a:pt x="85" y="12"/>
                  </a:lnTo>
                  <a:lnTo>
                    <a:pt x="77" y="26"/>
                  </a:lnTo>
                  <a:lnTo>
                    <a:pt x="67" y="45"/>
                  </a:lnTo>
                  <a:lnTo>
                    <a:pt x="60" y="65"/>
                  </a:lnTo>
                  <a:lnTo>
                    <a:pt x="58" y="84"/>
                  </a:lnTo>
                  <a:lnTo>
                    <a:pt x="47" y="91"/>
                  </a:lnTo>
                  <a:lnTo>
                    <a:pt x="39" y="98"/>
                  </a:lnTo>
                  <a:lnTo>
                    <a:pt x="33" y="105"/>
                  </a:lnTo>
                  <a:lnTo>
                    <a:pt x="27" y="109"/>
                  </a:lnTo>
                  <a:lnTo>
                    <a:pt x="23" y="111"/>
                  </a:lnTo>
                  <a:lnTo>
                    <a:pt x="20" y="111"/>
                  </a:lnTo>
                  <a:lnTo>
                    <a:pt x="19" y="109"/>
                  </a:lnTo>
                  <a:lnTo>
                    <a:pt x="20" y="103"/>
                  </a:lnTo>
                  <a:lnTo>
                    <a:pt x="22" y="90"/>
                  </a:lnTo>
                  <a:lnTo>
                    <a:pt x="26" y="69"/>
                  </a:lnTo>
                  <a:lnTo>
                    <a:pt x="30" y="48"/>
                  </a:lnTo>
                  <a:lnTo>
                    <a:pt x="34" y="34"/>
                  </a:lnTo>
                  <a:lnTo>
                    <a:pt x="23" y="50"/>
                  </a:lnTo>
                  <a:lnTo>
                    <a:pt x="13" y="77"/>
                  </a:lnTo>
                  <a:lnTo>
                    <a:pt x="5" y="105"/>
                  </a:lnTo>
                  <a:lnTo>
                    <a:pt x="0" y="128"/>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83" name="Freeform 357">
              <a:extLst>
                <a:ext uri="{FF2B5EF4-FFF2-40B4-BE49-F238E27FC236}">
                  <a16:creationId xmlns:a16="http://schemas.microsoft.com/office/drawing/2014/main" xmlns="" id="{6BB75A26-ABF8-47F1-BDD7-C72F6AB1041E}"/>
                </a:ext>
              </a:extLst>
            </p:cNvPr>
            <p:cNvSpPr>
              <a:spLocks/>
            </p:cNvSpPr>
            <p:nvPr/>
          </p:nvSpPr>
          <p:spPr bwMode="auto">
            <a:xfrm>
              <a:off x="2752" y="1141"/>
              <a:ext cx="85" cy="100"/>
            </a:xfrm>
            <a:custGeom>
              <a:avLst/>
              <a:gdLst>
                <a:gd name="T0" fmla="*/ 0 w 171"/>
                <a:gd name="T1" fmla="*/ 1 h 200"/>
                <a:gd name="T2" fmla="*/ 0 w 171"/>
                <a:gd name="T3" fmla="*/ 1 h 200"/>
                <a:gd name="T4" fmla="*/ 0 w 171"/>
                <a:gd name="T5" fmla="*/ 1 h 200"/>
                <a:gd name="T6" fmla="*/ 0 w 171"/>
                <a:gd name="T7" fmla="*/ 2 h 200"/>
                <a:gd name="T8" fmla="*/ 0 w 171"/>
                <a:gd name="T9" fmla="*/ 2 h 200"/>
                <a:gd name="T10" fmla="*/ 0 w 171"/>
                <a:gd name="T11" fmla="*/ 4 h 200"/>
                <a:gd name="T12" fmla="*/ 0 w 171"/>
                <a:gd name="T13" fmla="*/ 4 h 200"/>
                <a:gd name="T14" fmla="*/ 0 w 171"/>
                <a:gd name="T15" fmla="*/ 4 h 200"/>
                <a:gd name="T16" fmla="*/ 0 w 171"/>
                <a:gd name="T17" fmla="*/ 4 h 200"/>
                <a:gd name="T18" fmla="*/ 0 w 171"/>
                <a:gd name="T19" fmla="*/ 3 h 200"/>
                <a:gd name="T20" fmla="*/ 1 w 171"/>
                <a:gd name="T21" fmla="*/ 2 h 200"/>
                <a:gd name="T22" fmla="*/ 1 w 171"/>
                <a:gd name="T23" fmla="*/ 2 h 200"/>
                <a:gd name="T24" fmla="*/ 1 w 171"/>
                <a:gd name="T25" fmla="*/ 3 h 200"/>
                <a:gd name="T26" fmla="*/ 2 w 171"/>
                <a:gd name="T27" fmla="*/ 3 h 200"/>
                <a:gd name="T28" fmla="*/ 2 w 171"/>
                <a:gd name="T29" fmla="*/ 4 h 200"/>
                <a:gd name="T30" fmla="*/ 2 w 171"/>
                <a:gd name="T31" fmla="*/ 5 h 200"/>
                <a:gd name="T32" fmla="*/ 2 w 171"/>
                <a:gd name="T33" fmla="*/ 5 h 200"/>
                <a:gd name="T34" fmla="*/ 2 w 171"/>
                <a:gd name="T35" fmla="*/ 6 h 200"/>
                <a:gd name="T36" fmla="*/ 2 w 171"/>
                <a:gd name="T37" fmla="*/ 6 h 200"/>
                <a:gd name="T38" fmla="*/ 2 w 171"/>
                <a:gd name="T39" fmla="*/ 6 h 200"/>
                <a:gd name="T40" fmla="*/ 2 w 171"/>
                <a:gd name="T41" fmla="*/ 6 h 200"/>
                <a:gd name="T42" fmla="*/ 2 w 171"/>
                <a:gd name="T43" fmla="*/ 5 h 200"/>
                <a:gd name="T44" fmla="*/ 2 w 171"/>
                <a:gd name="T45" fmla="*/ 5 h 200"/>
                <a:gd name="T46" fmla="*/ 2 w 171"/>
                <a:gd name="T47" fmla="*/ 4 h 200"/>
                <a:gd name="T48" fmla="*/ 3 w 171"/>
                <a:gd name="T49" fmla="*/ 4 h 200"/>
                <a:gd name="T50" fmla="*/ 3 w 171"/>
                <a:gd name="T51" fmla="*/ 5 h 200"/>
                <a:gd name="T52" fmla="*/ 4 w 171"/>
                <a:gd name="T53" fmla="*/ 6 h 200"/>
                <a:gd name="T54" fmla="*/ 5 w 171"/>
                <a:gd name="T55" fmla="*/ 7 h 200"/>
                <a:gd name="T56" fmla="*/ 5 w 171"/>
                <a:gd name="T57" fmla="*/ 6 h 200"/>
                <a:gd name="T58" fmla="*/ 4 w 171"/>
                <a:gd name="T59" fmla="*/ 6 h 200"/>
                <a:gd name="T60" fmla="*/ 4 w 171"/>
                <a:gd name="T61" fmla="*/ 5 h 200"/>
                <a:gd name="T62" fmla="*/ 4 w 171"/>
                <a:gd name="T63" fmla="*/ 5 h 200"/>
                <a:gd name="T64" fmla="*/ 4 w 171"/>
                <a:gd name="T65" fmla="*/ 4 h 200"/>
                <a:gd name="T66" fmla="*/ 3 w 171"/>
                <a:gd name="T67" fmla="*/ 4 h 200"/>
                <a:gd name="T68" fmla="*/ 3 w 171"/>
                <a:gd name="T69" fmla="*/ 4 h 200"/>
                <a:gd name="T70" fmla="*/ 3 w 171"/>
                <a:gd name="T71" fmla="*/ 3 h 200"/>
                <a:gd name="T72" fmla="*/ 3 w 171"/>
                <a:gd name="T73" fmla="*/ 3 h 200"/>
                <a:gd name="T74" fmla="*/ 3 w 171"/>
                <a:gd name="T75" fmla="*/ 3 h 200"/>
                <a:gd name="T76" fmla="*/ 3 w 171"/>
                <a:gd name="T77" fmla="*/ 3 h 200"/>
                <a:gd name="T78" fmla="*/ 4 w 171"/>
                <a:gd name="T79" fmla="*/ 4 h 200"/>
                <a:gd name="T80" fmla="*/ 4 w 171"/>
                <a:gd name="T81" fmla="*/ 4 h 200"/>
                <a:gd name="T82" fmla="*/ 4 w 171"/>
                <a:gd name="T83" fmla="*/ 4 h 200"/>
                <a:gd name="T84" fmla="*/ 4 w 171"/>
                <a:gd name="T85" fmla="*/ 4 h 200"/>
                <a:gd name="T86" fmla="*/ 3 w 171"/>
                <a:gd name="T87" fmla="*/ 3 h 200"/>
                <a:gd name="T88" fmla="*/ 3 w 171"/>
                <a:gd name="T89" fmla="*/ 3 h 200"/>
                <a:gd name="T90" fmla="*/ 2 w 171"/>
                <a:gd name="T91" fmla="*/ 3 h 200"/>
                <a:gd name="T92" fmla="*/ 2 w 171"/>
                <a:gd name="T93" fmla="*/ 2 h 200"/>
                <a:gd name="T94" fmla="*/ 1 w 171"/>
                <a:gd name="T95" fmla="*/ 2 h 200"/>
                <a:gd name="T96" fmla="*/ 1 w 171"/>
                <a:gd name="T97" fmla="*/ 2 h 200"/>
                <a:gd name="T98" fmla="*/ 1 w 171"/>
                <a:gd name="T99" fmla="*/ 2 h 200"/>
                <a:gd name="T100" fmla="*/ 1 w 171"/>
                <a:gd name="T101" fmla="*/ 2 h 200"/>
                <a:gd name="T102" fmla="*/ 1 w 171"/>
                <a:gd name="T103" fmla="*/ 1 h 200"/>
                <a:gd name="T104" fmla="*/ 2 w 171"/>
                <a:gd name="T105" fmla="*/ 1 h 200"/>
                <a:gd name="T106" fmla="*/ 2 w 171"/>
                <a:gd name="T107" fmla="*/ 2 h 200"/>
                <a:gd name="T108" fmla="*/ 3 w 171"/>
                <a:gd name="T109" fmla="*/ 2 h 200"/>
                <a:gd name="T110" fmla="*/ 3 w 171"/>
                <a:gd name="T111" fmla="*/ 1 h 200"/>
                <a:gd name="T112" fmla="*/ 2 w 171"/>
                <a:gd name="T113" fmla="*/ 1 h 200"/>
                <a:gd name="T114" fmla="*/ 2 w 171"/>
                <a:gd name="T115" fmla="*/ 1 h 200"/>
                <a:gd name="T116" fmla="*/ 1 w 171"/>
                <a:gd name="T117" fmla="*/ 1 h 200"/>
                <a:gd name="T118" fmla="*/ 1 w 171"/>
                <a:gd name="T119" fmla="*/ 1 h 200"/>
                <a:gd name="T120" fmla="*/ 0 w 171"/>
                <a:gd name="T121" fmla="*/ 1 h 200"/>
                <a:gd name="T122" fmla="*/ 0 w 171"/>
                <a:gd name="T123" fmla="*/ 1 h 20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71" h="200">
                  <a:moveTo>
                    <a:pt x="8" y="0"/>
                  </a:moveTo>
                  <a:lnTo>
                    <a:pt x="6" y="3"/>
                  </a:lnTo>
                  <a:lnTo>
                    <a:pt x="5" y="6"/>
                  </a:lnTo>
                  <a:lnTo>
                    <a:pt x="3" y="9"/>
                  </a:lnTo>
                  <a:lnTo>
                    <a:pt x="0" y="11"/>
                  </a:lnTo>
                  <a:lnTo>
                    <a:pt x="7" y="18"/>
                  </a:lnTo>
                  <a:lnTo>
                    <a:pt x="14" y="26"/>
                  </a:lnTo>
                  <a:lnTo>
                    <a:pt x="18" y="34"/>
                  </a:lnTo>
                  <a:lnTo>
                    <a:pt x="18" y="41"/>
                  </a:lnTo>
                  <a:lnTo>
                    <a:pt x="16" y="54"/>
                  </a:lnTo>
                  <a:lnTo>
                    <a:pt x="18" y="76"/>
                  </a:lnTo>
                  <a:lnTo>
                    <a:pt x="19" y="99"/>
                  </a:lnTo>
                  <a:lnTo>
                    <a:pt x="21" y="114"/>
                  </a:lnTo>
                  <a:lnTo>
                    <a:pt x="24" y="121"/>
                  </a:lnTo>
                  <a:lnTo>
                    <a:pt x="27" y="124"/>
                  </a:lnTo>
                  <a:lnTo>
                    <a:pt x="29" y="123"/>
                  </a:lnTo>
                  <a:lnTo>
                    <a:pt x="29" y="116"/>
                  </a:lnTo>
                  <a:lnTo>
                    <a:pt x="28" y="102"/>
                  </a:lnTo>
                  <a:lnTo>
                    <a:pt x="29" y="84"/>
                  </a:lnTo>
                  <a:lnTo>
                    <a:pt x="30" y="67"/>
                  </a:lnTo>
                  <a:lnTo>
                    <a:pt x="32" y="54"/>
                  </a:lnTo>
                  <a:lnTo>
                    <a:pt x="37" y="57"/>
                  </a:lnTo>
                  <a:lnTo>
                    <a:pt x="42" y="61"/>
                  </a:lnTo>
                  <a:lnTo>
                    <a:pt x="47" y="64"/>
                  </a:lnTo>
                  <a:lnTo>
                    <a:pt x="52" y="69"/>
                  </a:lnTo>
                  <a:lnTo>
                    <a:pt x="57" y="74"/>
                  </a:lnTo>
                  <a:lnTo>
                    <a:pt x="61" y="78"/>
                  </a:lnTo>
                  <a:lnTo>
                    <a:pt x="65" y="83"/>
                  </a:lnTo>
                  <a:lnTo>
                    <a:pt x="67" y="86"/>
                  </a:lnTo>
                  <a:lnTo>
                    <a:pt x="70" y="98"/>
                  </a:lnTo>
                  <a:lnTo>
                    <a:pt x="73" y="114"/>
                  </a:lnTo>
                  <a:lnTo>
                    <a:pt x="75" y="132"/>
                  </a:lnTo>
                  <a:lnTo>
                    <a:pt x="75" y="146"/>
                  </a:lnTo>
                  <a:lnTo>
                    <a:pt x="74" y="157"/>
                  </a:lnTo>
                  <a:lnTo>
                    <a:pt x="73" y="166"/>
                  </a:lnTo>
                  <a:lnTo>
                    <a:pt x="74" y="176"/>
                  </a:lnTo>
                  <a:lnTo>
                    <a:pt x="76" y="183"/>
                  </a:lnTo>
                  <a:lnTo>
                    <a:pt x="79" y="186"/>
                  </a:lnTo>
                  <a:lnTo>
                    <a:pt x="80" y="184"/>
                  </a:lnTo>
                  <a:lnTo>
                    <a:pt x="81" y="180"/>
                  </a:lnTo>
                  <a:lnTo>
                    <a:pt x="80" y="173"/>
                  </a:lnTo>
                  <a:lnTo>
                    <a:pt x="80" y="163"/>
                  </a:lnTo>
                  <a:lnTo>
                    <a:pt x="82" y="155"/>
                  </a:lnTo>
                  <a:lnTo>
                    <a:pt x="84" y="148"/>
                  </a:lnTo>
                  <a:lnTo>
                    <a:pt x="85" y="143"/>
                  </a:lnTo>
                  <a:lnTo>
                    <a:pt x="87" y="135"/>
                  </a:lnTo>
                  <a:lnTo>
                    <a:pt x="87" y="121"/>
                  </a:lnTo>
                  <a:lnTo>
                    <a:pt x="87" y="108"/>
                  </a:lnTo>
                  <a:lnTo>
                    <a:pt x="85" y="99"/>
                  </a:lnTo>
                  <a:lnTo>
                    <a:pt x="97" y="112"/>
                  </a:lnTo>
                  <a:lnTo>
                    <a:pt x="108" y="127"/>
                  </a:lnTo>
                  <a:lnTo>
                    <a:pt x="121" y="143"/>
                  </a:lnTo>
                  <a:lnTo>
                    <a:pt x="134" y="159"/>
                  </a:lnTo>
                  <a:lnTo>
                    <a:pt x="145" y="174"/>
                  </a:lnTo>
                  <a:lnTo>
                    <a:pt x="156" y="186"/>
                  </a:lnTo>
                  <a:lnTo>
                    <a:pt x="164" y="196"/>
                  </a:lnTo>
                  <a:lnTo>
                    <a:pt x="171" y="200"/>
                  </a:lnTo>
                  <a:lnTo>
                    <a:pt x="166" y="192"/>
                  </a:lnTo>
                  <a:lnTo>
                    <a:pt x="161" y="182"/>
                  </a:lnTo>
                  <a:lnTo>
                    <a:pt x="156" y="173"/>
                  </a:lnTo>
                  <a:lnTo>
                    <a:pt x="150" y="162"/>
                  </a:lnTo>
                  <a:lnTo>
                    <a:pt x="144" y="153"/>
                  </a:lnTo>
                  <a:lnTo>
                    <a:pt x="140" y="144"/>
                  </a:lnTo>
                  <a:lnTo>
                    <a:pt x="135" y="137"/>
                  </a:lnTo>
                  <a:lnTo>
                    <a:pt x="133" y="132"/>
                  </a:lnTo>
                  <a:lnTo>
                    <a:pt x="130" y="128"/>
                  </a:lnTo>
                  <a:lnTo>
                    <a:pt x="127" y="122"/>
                  </a:lnTo>
                  <a:lnTo>
                    <a:pt x="121" y="116"/>
                  </a:lnTo>
                  <a:lnTo>
                    <a:pt x="115" y="109"/>
                  </a:lnTo>
                  <a:lnTo>
                    <a:pt x="110" y="103"/>
                  </a:lnTo>
                  <a:lnTo>
                    <a:pt x="104" y="98"/>
                  </a:lnTo>
                  <a:lnTo>
                    <a:pt x="98" y="93"/>
                  </a:lnTo>
                  <a:lnTo>
                    <a:pt x="95" y="90"/>
                  </a:lnTo>
                  <a:lnTo>
                    <a:pt x="99" y="90"/>
                  </a:lnTo>
                  <a:lnTo>
                    <a:pt x="105" y="91"/>
                  </a:lnTo>
                  <a:lnTo>
                    <a:pt x="111" y="92"/>
                  </a:lnTo>
                  <a:lnTo>
                    <a:pt x="118" y="93"/>
                  </a:lnTo>
                  <a:lnTo>
                    <a:pt x="123" y="95"/>
                  </a:lnTo>
                  <a:lnTo>
                    <a:pt x="129" y="98"/>
                  </a:lnTo>
                  <a:lnTo>
                    <a:pt x="134" y="101"/>
                  </a:lnTo>
                  <a:lnTo>
                    <a:pt x="137" y="103"/>
                  </a:lnTo>
                  <a:lnTo>
                    <a:pt x="142" y="107"/>
                  </a:lnTo>
                  <a:lnTo>
                    <a:pt x="146" y="108"/>
                  </a:lnTo>
                  <a:lnTo>
                    <a:pt x="149" y="107"/>
                  </a:lnTo>
                  <a:lnTo>
                    <a:pt x="145" y="101"/>
                  </a:lnTo>
                  <a:lnTo>
                    <a:pt x="141" y="97"/>
                  </a:lnTo>
                  <a:lnTo>
                    <a:pt x="134" y="92"/>
                  </a:lnTo>
                  <a:lnTo>
                    <a:pt x="126" y="86"/>
                  </a:lnTo>
                  <a:lnTo>
                    <a:pt x="115" y="80"/>
                  </a:lnTo>
                  <a:lnTo>
                    <a:pt x="105" y="76"/>
                  </a:lnTo>
                  <a:lnTo>
                    <a:pt x="95" y="71"/>
                  </a:lnTo>
                  <a:lnTo>
                    <a:pt x="85" y="68"/>
                  </a:lnTo>
                  <a:lnTo>
                    <a:pt x="76" y="67"/>
                  </a:lnTo>
                  <a:lnTo>
                    <a:pt x="72" y="64"/>
                  </a:lnTo>
                  <a:lnTo>
                    <a:pt x="66" y="62"/>
                  </a:lnTo>
                  <a:lnTo>
                    <a:pt x="61" y="57"/>
                  </a:lnTo>
                  <a:lnTo>
                    <a:pt x="56" y="54"/>
                  </a:lnTo>
                  <a:lnTo>
                    <a:pt x="51" y="49"/>
                  </a:lnTo>
                  <a:lnTo>
                    <a:pt x="46" y="45"/>
                  </a:lnTo>
                  <a:lnTo>
                    <a:pt x="43" y="41"/>
                  </a:lnTo>
                  <a:lnTo>
                    <a:pt x="39" y="37"/>
                  </a:lnTo>
                  <a:lnTo>
                    <a:pt x="45" y="34"/>
                  </a:lnTo>
                  <a:lnTo>
                    <a:pt x="52" y="33"/>
                  </a:lnTo>
                  <a:lnTo>
                    <a:pt x="60" y="32"/>
                  </a:lnTo>
                  <a:lnTo>
                    <a:pt x="69" y="32"/>
                  </a:lnTo>
                  <a:lnTo>
                    <a:pt x="79" y="32"/>
                  </a:lnTo>
                  <a:lnTo>
                    <a:pt x="87" y="32"/>
                  </a:lnTo>
                  <a:lnTo>
                    <a:pt x="94" y="33"/>
                  </a:lnTo>
                  <a:lnTo>
                    <a:pt x="99" y="34"/>
                  </a:lnTo>
                  <a:lnTo>
                    <a:pt x="107" y="37"/>
                  </a:lnTo>
                  <a:lnTo>
                    <a:pt x="112" y="36"/>
                  </a:lnTo>
                  <a:lnTo>
                    <a:pt x="110" y="32"/>
                  </a:lnTo>
                  <a:lnTo>
                    <a:pt x="99" y="27"/>
                  </a:lnTo>
                  <a:lnTo>
                    <a:pt x="90" y="25"/>
                  </a:lnTo>
                  <a:lnTo>
                    <a:pt x="80" y="24"/>
                  </a:lnTo>
                  <a:lnTo>
                    <a:pt x="69" y="22"/>
                  </a:lnTo>
                  <a:lnTo>
                    <a:pt x="59" y="22"/>
                  </a:lnTo>
                  <a:lnTo>
                    <a:pt x="49" y="21"/>
                  </a:lnTo>
                  <a:lnTo>
                    <a:pt x="39" y="21"/>
                  </a:lnTo>
                  <a:lnTo>
                    <a:pt x="32" y="19"/>
                  </a:lnTo>
                  <a:lnTo>
                    <a:pt x="27" y="19"/>
                  </a:lnTo>
                  <a:lnTo>
                    <a:pt x="20" y="17"/>
                  </a:lnTo>
                  <a:lnTo>
                    <a:pt x="15" y="12"/>
                  </a:lnTo>
                  <a:lnTo>
                    <a:pt x="12" y="6"/>
                  </a:lnTo>
                  <a:lnTo>
                    <a:pt x="8" y="0"/>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84" name="Freeform 358">
              <a:extLst>
                <a:ext uri="{FF2B5EF4-FFF2-40B4-BE49-F238E27FC236}">
                  <a16:creationId xmlns:a16="http://schemas.microsoft.com/office/drawing/2014/main" xmlns="" id="{6C2ACCFB-8C50-46EF-9CC3-07E9BFD026B7}"/>
                </a:ext>
              </a:extLst>
            </p:cNvPr>
            <p:cNvSpPr>
              <a:spLocks/>
            </p:cNvSpPr>
            <p:nvPr/>
          </p:nvSpPr>
          <p:spPr bwMode="auto">
            <a:xfrm>
              <a:off x="2644" y="1123"/>
              <a:ext cx="63" cy="131"/>
            </a:xfrm>
            <a:custGeom>
              <a:avLst/>
              <a:gdLst>
                <a:gd name="T0" fmla="*/ 4 w 125"/>
                <a:gd name="T1" fmla="*/ 1 h 263"/>
                <a:gd name="T2" fmla="*/ 4 w 125"/>
                <a:gd name="T3" fmla="*/ 1 h 263"/>
                <a:gd name="T4" fmla="*/ 3 w 125"/>
                <a:gd name="T5" fmla="*/ 1 h 263"/>
                <a:gd name="T6" fmla="*/ 3 w 125"/>
                <a:gd name="T7" fmla="*/ 2 h 263"/>
                <a:gd name="T8" fmla="*/ 4 w 125"/>
                <a:gd name="T9" fmla="*/ 3 h 263"/>
                <a:gd name="T10" fmla="*/ 4 w 125"/>
                <a:gd name="T11" fmla="*/ 5 h 263"/>
                <a:gd name="T12" fmla="*/ 4 w 125"/>
                <a:gd name="T13" fmla="*/ 4 h 263"/>
                <a:gd name="T14" fmla="*/ 3 w 125"/>
                <a:gd name="T15" fmla="*/ 3 h 263"/>
                <a:gd name="T16" fmla="*/ 3 w 125"/>
                <a:gd name="T17" fmla="*/ 4 h 263"/>
                <a:gd name="T18" fmla="*/ 2 w 125"/>
                <a:gd name="T19" fmla="*/ 6 h 263"/>
                <a:gd name="T20" fmla="*/ 2 w 125"/>
                <a:gd name="T21" fmla="*/ 7 h 263"/>
                <a:gd name="T22" fmla="*/ 2 w 125"/>
                <a:gd name="T23" fmla="*/ 7 h 263"/>
                <a:gd name="T24" fmla="*/ 2 w 125"/>
                <a:gd name="T25" fmla="*/ 6 h 263"/>
                <a:gd name="T26" fmla="*/ 2 w 125"/>
                <a:gd name="T27" fmla="*/ 6 h 263"/>
                <a:gd name="T28" fmla="*/ 2 w 125"/>
                <a:gd name="T29" fmla="*/ 7 h 263"/>
                <a:gd name="T30" fmla="*/ 1 w 125"/>
                <a:gd name="T31" fmla="*/ 8 h 263"/>
                <a:gd name="T32" fmla="*/ 1 w 125"/>
                <a:gd name="T33" fmla="*/ 8 h 263"/>
                <a:gd name="T34" fmla="*/ 1 w 125"/>
                <a:gd name="T35" fmla="*/ 7 h 263"/>
                <a:gd name="T36" fmla="*/ 2 w 125"/>
                <a:gd name="T37" fmla="*/ 5 h 263"/>
                <a:gd name="T38" fmla="*/ 1 w 125"/>
                <a:gd name="T39" fmla="*/ 5 h 263"/>
                <a:gd name="T40" fmla="*/ 1 w 125"/>
                <a:gd name="T41" fmla="*/ 6 h 263"/>
                <a:gd name="T42" fmla="*/ 1 w 125"/>
                <a:gd name="T43" fmla="*/ 6 h 263"/>
                <a:gd name="T44" fmla="*/ 1 w 125"/>
                <a:gd name="T45" fmla="*/ 6 h 263"/>
                <a:gd name="T46" fmla="*/ 1 w 125"/>
                <a:gd name="T47" fmla="*/ 5 h 263"/>
                <a:gd name="T48" fmla="*/ 2 w 125"/>
                <a:gd name="T49" fmla="*/ 5 h 263"/>
                <a:gd name="T50" fmla="*/ 2 w 125"/>
                <a:gd name="T51" fmla="*/ 4 h 263"/>
                <a:gd name="T52" fmla="*/ 3 w 125"/>
                <a:gd name="T53" fmla="*/ 3 h 263"/>
                <a:gd name="T54" fmla="*/ 2 w 125"/>
                <a:gd name="T55" fmla="*/ 3 h 263"/>
                <a:gd name="T56" fmla="*/ 1 w 125"/>
                <a:gd name="T57" fmla="*/ 3 h 263"/>
                <a:gd name="T58" fmla="*/ 1 w 125"/>
                <a:gd name="T59" fmla="*/ 3 h 263"/>
                <a:gd name="T60" fmla="*/ 1 w 125"/>
                <a:gd name="T61" fmla="*/ 3 h 263"/>
                <a:gd name="T62" fmla="*/ 1 w 125"/>
                <a:gd name="T63" fmla="*/ 2 h 263"/>
                <a:gd name="T64" fmla="*/ 2 w 125"/>
                <a:gd name="T65" fmla="*/ 2 h 263"/>
                <a:gd name="T66" fmla="*/ 3 w 125"/>
                <a:gd name="T67" fmla="*/ 2 h 263"/>
                <a:gd name="T68" fmla="*/ 3 w 125"/>
                <a:gd name="T69" fmla="*/ 1 h 263"/>
                <a:gd name="T70" fmla="*/ 3 w 125"/>
                <a:gd name="T71" fmla="*/ 1 h 263"/>
                <a:gd name="T72" fmla="*/ 2 w 125"/>
                <a:gd name="T73" fmla="*/ 1 h 263"/>
                <a:gd name="T74" fmla="*/ 1 w 125"/>
                <a:gd name="T75" fmla="*/ 1 h 263"/>
                <a:gd name="T76" fmla="*/ 1 w 125"/>
                <a:gd name="T77" fmla="*/ 1 h 263"/>
                <a:gd name="T78" fmla="*/ 1 w 125"/>
                <a:gd name="T79" fmla="*/ 2 h 263"/>
                <a:gd name="T80" fmla="*/ 1 w 125"/>
                <a:gd name="T81" fmla="*/ 1 h 263"/>
                <a:gd name="T82" fmla="*/ 2 w 125"/>
                <a:gd name="T83" fmla="*/ 0 h 263"/>
                <a:gd name="T84" fmla="*/ 2 w 125"/>
                <a:gd name="T85" fmla="*/ 0 h 263"/>
                <a:gd name="T86" fmla="*/ 2 w 125"/>
                <a:gd name="T87" fmla="*/ 0 h 263"/>
                <a:gd name="T88" fmla="*/ 2 w 125"/>
                <a:gd name="T89" fmla="*/ 1 h 263"/>
                <a:gd name="T90" fmla="*/ 3 w 125"/>
                <a:gd name="T91" fmla="*/ 1 h 263"/>
                <a:gd name="T92" fmla="*/ 3 w 125"/>
                <a:gd name="T93" fmla="*/ 1 h 263"/>
                <a:gd name="T94" fmla="*/ 4 w 125"/>
                <a:gd name="T95" fmla="*/ 0 h 263"/>
                <a:gd name="T96" fmla="*/ 4 w 125"/>
                <a:gd name="T97" fmla="*/ 0 h 263"/>
                <a:gd name="T98" fmla="*/ 4 w 125"/>
                <a:gd name="T99" fmla="*/ 0 h 263"/>
                <a:gd name="T100" fmla="*/ 4 w 125"/>
                <a:gd name="T101" fmla="*/ 0 h 263"/>
                <a:gd name="T102" fmla="*/ 4 w 125"/>
                <a:gd name="T103" fmla="*/ 1 h 26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25" h="263">
                  <a:moveTo>
                    <a:pt x="123" y="37"/>
                  </a:moveTo>
                  <a:lnTo>
                    <a:pt x="116" y="42"/>
                  </a:lnTo>
                  <a:lnTo>
                    <a:pt x="109" y="46"/>
                  </a:lnTo>
                  <a:lnTo>
                    <a:pt x="105" y="53"/>
                  </a:lnTo>
                  <a:lnTo>
                    <a:pt x="102" y="60"/>
                  </a:lnTo>
                  <a:lnTo>
                    <a:pt x="100" y="57"/>
                  </a:lnTo>
                  <a:lnTo>
                    <a:pt x="98" y="54"/>
                  </a:lnTo>
                  <a:lnTo>
                    <a:pt x="97" y="53"/>
                  </a:lnTo>
                  <a:lnTo>
                    <a:pt x="94" y="53"/>
                  </a:lnTo>
                  <a:lnTo>
                    <a:pt x="92" y="57"/>
                  </a:lnTo>
                  <a:lnTo>
                    <a:pt x="90" y="66"/>
                  </a:lnTo>
                  <a:lnTo>
                    <a:pt x="87" y="76"/>
                  </a:lnTo>
                  <a:lnTo>
                    <a:pt x="89" y="83"/>
                  </a:lnTo>
                  <a:lnTo>
                    <a:pt x="94" y="96"/>
                  </a:lnTo>
                  <a:lnTo>
                    <a:pt x="102" y="118"/>
                  </a:lnTo>
                  <a:lnTo>
                    <a:pt x="108" y="139"/>
                  </a:lnTo>
                  <a:lnTo>
                    <a:pt x="110" y="154"/>
                  </a:lnTo>
                  <a:lnTo>
                    <a:pt x="109" y="163"/>
                  </a:lnTo>
                  <a:lnTo>
                    <a:pt x="107" y="166"/>
                  </a:lnTo>
                  <a:lnTo>
                    <a:pt x="105" y="165"/>
                  </a:lnTo>
                  <a:lnTo>
                    <a:pt x="105" y="159"/>
                  </a:lnTo>
                  <a:lnTo>
                    <a:pt x="102" y="146"/>
                  </a:lnTo>
                  <a:lnTo>
                    <a:pt x="97" y="129"/>
                  </a:lnTo>
                  <a:lnTo>
                    <a:pt x="89" y="113"/>
                  </a:lnTo>
                  <a:lnTo>
                    <a:pt x="81" y="104"/>
                  </a:lnTo>
                  <a:lnTo>
                    <a:pt x="74" y="119"/>
                  </a:lnTo>
                  <a:lnTo>
                    <a:pt x="67" y="141"/>
                  </a:lnTo>
                  <a:lnTo>
                    <a:pt x="61" y="161"/>
                  </a:lnTo>
                  <a:lnTo>
                    <a:pt x="60" y="178"/>
                  </a:lnTo>
                  <a:lnTo>
                    <a:pt x="61" y="193"/>
                  </a:lnTo>
                  <a:lnTo>
                    <a:pt x="62" y="210"/>
                  </a:lnTo>
                  <a:lnTo>
                    <a:pt x="62" y="227"/>
                  </a:lnTo>
                  <a:lnTo>
                    <a:pt x="59" y="237"/>
                  </a:lnTo>
                  <a:lnTo>
                    <a:pt x="55" y="241"/>
                  </a:lnTo>
                  <a:lnTo>
                    <a:pt x="54" y="240"/>
                  </a:lnTo>
                  <a:lnTo>
                    <a:pt x="54" y="236"/>
                  </a:lnTo>
                  <a:lnTo>
                    <a:pt x="55" y="229"/>
                  </a:lnTo>
                  <a:lnTo>
                    <a:pt x="56" y="220"/>
                  </a:lnTo>
                  <a:lnTo>
                    <a:pt x="55" y="209"/>
                  </a:lnTo>
                  <a:lnTo>
                    <a:pt x="54" y="198"/>
                  </a:lnTo>
                  <a:lnTo>
                    <a:pt x="52" y="190"/>
                  </a:lnTo>
                  <a:lnTo>
                    <a:pt x="48" y="198"/>
                  </a:lnTo>
                  <a:lnTo>
                    <a:pt x="44" y="207"/>
                  </a:lnTo>
                  <a:lnTo>
                    <a:pt x="39" y="218"/>
                  </a:lnTo>
                  <a:lnTo>
                    <a:pt x="34" y="229"/>
                  </a:lnTo>
                  <a:lnTo>
                    <a:pt x="29" y="240"/>
                  </a:lnTo>
                  <a:lnTo>
                    <a:pt x="23" y="249"/>
                  </a:lnTo>
                  <a:lnTo>
                    <a:pt x="17" y="256"/>
                  </a:lnTo>
                  <a:lnTo>
                    <a:pt x="10" y="260"/>
                  </a:lnTo>
                  <a:lnTo>
                    <a:pt x="5" y="263"/>
                  </a:lnTo>
                  <a:lnTo>
                    <a:pt x="2" y="263"/>
                  </a:lnTo>
                  <a:lnTo>
                    <a:pt x="3" y="259"/>
                  </a:lnTo>
                  <a:lnTo>
                    <a:pt x="8" y="256"/>
                  </a:lnTo>
                  <a:lnTo>
                    <a:pt x="16" y="244"/>
                  </a:lnTo>
                  <a:lnTo>
                    <a:pt x="26" y="225"/>
                  </a:lnTo>
                  <a:lnTo>
                    <a:pt x="36" y="204"/>
                  </a:lnTo>
                  <a:lnTo>
                    <a:pt x="40" y="190"/>
                  </a:lnTo>
                  <a:lnTo>
                    <a:pt x="37" y="190"/>
                  </a:lnTo>
                  <a:lnTo>
                    <a:pt x="32" y="191"/>
                  </a:lnTo>
                  <a:lnTo>
                    <a:pt x="28" y="191"/>
                  </a:lnTo>
                  <a:lnTo>
                    <a:pt x="22" y="193"/>
                  </a:lnTo>
                  <a:lnTo>
                    <a:pt x="17" y="194"/>
                  </a:lnTo>
                  <a:lnTo>
                    <a:pt x="13" y="195"/>
                  </a:lnTo>
                  <a:lnTo>
                    <a:pt x="9" y="197"/>
                  </a:lnTo>
                  <a:lnTo>
                    <a:pt x="6" y="198"/>
                  </a:lnTo>
                  <a:lnTo>
                    <a:pt x="2" y="201"/>
                  </a:lnTo>
                  <a:lnTo>
                    <a:pt x="0" y="201"/>
                  </a:lnTo>
                  <a:lnTo>
                    <a:pt x="1" y="198"/>
                  </a:lnTo>
                  <a:lnTo>
                    <a:pt x="5" y="195"/>
                  </a:lnTo>
                  <a:lnTo>
                    <a:pt x="8" y="193"/>
                  </a:lnTo>
                  <a:lnTo>
                    <a:pt x="13" y="189"/>
                  </a:lnTo>
                  <a:lnTo>
                    <a:pt x="18" y="187"/>
                  </a:lnTo>
                  <a:lnTo>
                    <a:pt x="25" y="183"/>
                  </a:lnTo>
                  <a:lnTo>
                    <a:pt x="31" y="180"/>
                  </a:lnTo>
                  <a:lnTo>
                    <a:pt x="37" y="178"/>
                  </a:lnTo>
                  <a:lnTo>
                    <a:pt x="41" y="174"/>
                  </a:lnTo>
                  <a:lnTo>
                    <a:pt x="45" y="173"/>
                  </a:lnTo>
                  <a:lnTo>
                    <a:pt x="49" y="153"/>
                  </a:lnTo>
                  <a:lnTo>
                    <a:pt x="56" y="131"/>
                  </a:lnTo>
                  <a:lnTo>
                    <a:pt x="63" y="112"/>
                  </a:lnTo>
                  <a:lnTo>
                    <a:pt x="68" y="101"/>
                  </a:lnTo>
                  <a:lnTo>
                    <a:pt x="60" y="100"/>
                  </a:lnTo>
                  <a:lnTo>
                    <a:pt x="51" y="100"/>
                  </a:lnTo>
                  <a:lnTo>
                    <a:pt x="41" y="100"/>
                  </a:lnTo>
                  <a:lnTo>
                    <a:pt x="33" y="100"/>
                  </a:lnTo>
                  <a:lnTo>
                    <a:pt x="24" y="101"/>
                  </a:lnTo>
                  <a:lnTo>
                    <a:pt x="17" y="103"/>
                  </a:lnTo>
                  <a:lnTo>
                    <a:pt x="11" y="105"/>
                  </a:lnTo>
                  <a:lnTo>
                    <a:pt x="8" y="106"/>
                  </a:lnTo>
                  <a:lnTo>
                    <a:pt x="3" y="108"/>
                  </a:lnTo>
                  <a:lnTo>
                    <a:pt x="2" y="108"/>
                  </a:lnTo>
                  <a:lnTo>
                    <a:pt x="2" y="106"/>
                  </a:lnTo>
                  <a:lnTo>
                    <a:pt x="6" y="103"/>
                  </a:lnTo>
                  <a:lnTo>
                    <a:pt x="10" y="100"/>
                  </a:lnTo>
                  <a:lnTo>
                    <a:pt x="17" y="97"/>
                  </a:lnTo>
                  <a:lnTo>
                    <a:pt x="26" y="93"/>
                  </a:lnTo>
                  <a:lnTo>
                    <a:pt x="37" y="90"/>
                  </a:lnTo>
                  <a:lnTo>
                    <a:pt x="46" y="88"/>
                  </a:lnTo>
                  <a:lnTo>
                    <a:pt x="55" y="84"/>
                  </a:lnTo>
                  <a:lnTo>
                    <a:pt x="63" y="83"/>
                  </a:lnTo>
                  <a:lnTo>
                    <a:pt x="68" y="82"/>
                  </a:lnTo>
                  <a:lnTo>
                    <a:pt x="74" y="77"/>
                  </a:lnTo>
                  <a:lnTo>
                    <a:pt x="78" y="67"/>
                  </a:lnTo>
                  <a:lnTo>
                    <a:pt x="81" y="57"/>
                  </a:lnTo>
                  <a:lnTo>
                    <a:pt x="82" y="50"/>
                  </a:lnTo>
                  <a:lnTo>
                    <a:pt x="79" y="46"/>
                  </a:lnTo>
                  <a:lnTo>
                    <a:pt x="74" y="44"/>
                  </a:lnTo>
                  <a:lnTo>
                    <a:pt x="66" y="43"/>
                  </a:lnTo>
                  <a:lnTo>
                    <a:pt x="60" y="44"/>
                  </a:lnTo>
                  <a:lnTo>
                    <a:pt x="53" y="46"/>
                  </a:lnTo>
                  <a:lnTo>
                    <a:pt x="45" y="48"/>
                  </a:lnTo>
                  <a:lnTo>
                    <a:pt x="38" y="52"/>
                  </a:lnTo>
                  <a:lnTo>
                    <a:pt x="30" y="54"/>
                  </a:lnTo>
                  <a:lnTo>
                    <a:pt x="24" y="57"/>
                  </a:lnTo>
                  <a:lnTo>
                    <a:pt x="18" y="59"/>
                  </a:lnTo>
                  <a:lnTo>
                    <a:pt x="14" y="61"/>
                  </a:lnTo>
                  <a:lnTo>
                    <a:pt x="10" y="63"/>
                  </a:lnTo>
                  <a:lnTo>
                    <a:pt x="6" y="67"/>
                  </a:lnTo>
                  <a:lnTo>
                    <a:pt x="2" y="68"/>
                  </a:lnTo>
                  <a:lnTo>
                    <a:pt x="2" y="66"/>
                  </a:lnTo>
                  <a:lnTo>
                    <a:pt x="7" y="60"/>
                  </a:lnTo>
                  <a:lnTo>
                    <a:pt x="11" y="55"/>
                  </a:lnTo>
                  <a:lnTo>
                    <a:pt x="16" y="50"/>
                  </a:lnTo>
                  <a:lnTo>
                    <a:pt x="22" y="43"/>
                  </a:lnTo>
                  <a:lnTo>
                    <a:pt x="28" y="36"/>
                  </a:lnTo>
                  <a:lnTo>
                    <a:pt x="34" y="30"/>
                  </a:lnTo>
                  <a:lnTo>
                    <a:pt x="40" y="24"/>
                  </a:lnTo>
                  <a:lnTo>
                    <a:pt x="46" y="21"/>
                  </a:lnTo>
                  <a:lnTo>
                    <a:pt x="51" y="19"/>
                  </a:lnTo>
                  <a:lnTo>
                    <a:pt x="51" y="22"/>
                  </a:lnTo>
                  <a:lnTo>
                    <a:pt x="52" y="25"/>
                  </a:lnTo>
                  <a:lnTo>
                    <a:pt x="54" y="30"/>
                  </a:lnTo>
                  <a:lnTo>
                    <a:pt x="55" y="33"/>
                  </a:lnTo>
                  <a:lnTo>
                    <a:pt x="59" y="37"/>
                  </a:lnTo>
                  <a:lnTo>
                    <a:pt x="62" y="39"/>
                  </a:lnTo>
                  <a:lnTo>
                    <a:pt x="67" y="40"/>
                  </a:lnTo>
                  <a:lnTo>
                    <a:pt x="72" y="42"/>
                  </a:lnTo>
                  <a:lnTo>
                    <a:pt x="78" y="43"/>
                  </a:lnTo>
                  <a:lnTo>
                    <a:pt x="83" y="42"/>
                  </a:lnTo>
                  <a:lnTo>
                    <a:pt x="87" y="42"/>
                  </a:lnTo>
                  <a:lnTo>
                    <a:pt x="92" y="39"/>
                  </a:lnTo>
                  <a:lnTo>
                    <a:pt x="97" y="35"/>
                  </a:lnTo>
                  <a:lnTo>
                    <a:pt x="99" y="29"/>
                  </a:lnTo>
                  <a:lnTo>
                    <a:pt x="99" y="23"/>
                  </a:lnTo>
                  <a:lnTo>
                    <a:pt x="99" y="19"/>
                  </a:lnTo>
                  <a:lnTo>
                    <a:pt x="106" y="12"/>
                  </a:lnTo>
                  <a:lnTo>
                    <a:pt x="114" y="7"/>
                  </a:lnTo>
                  <a:lnTo>
                    <a:pt x="122" y="2"/>
                  </a:lnTo>
                  <a:lnTo>
                    <a:pt x="125" y="0"/>
                  </a:lnTo>
                  <a:lnTo>
                    <a:pt x="119" y="8"/>
                  </a:lnTo>
                  <a:lnTo>
                    <a:pt x="110" y="16"/>
                  </a:lnTo>
                  <a:lnTo>
                    <a:pt x="106" y="23"/>
                  </a:lnTo>
                  <a:lnTo>
                    <a:pt x="106" y="29"/>
                  </a:lnTo>
                  <a:lnTo>
                    <a:pt x="109" y="33"/>
                  </a:lnTo>
                  <a:lnTo>
                    <a:pt x="113" y="38"/>
                  </a:lnTo>
                  <a:lnTo>
                    <a:pt x="117" y="39"/>
                  </a:lnTo>
                  <a:lnTo>
                    <a:pt x="123" y="37"/>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85" name="Freeform 359">
              <a:extLst>
                <a:ext uri="{FF2B5EF4-FFF2-40B4-BE49-F238E27FC236}">
                  <a16:creationId xmlns:a16="http://schemas.microsoft.com/office/drawing/2014/main" xmlns="" id="{86D27907-7EB8-4D1D-BB8E-D794088FEDFF}"/>
                </a:ext>
              </a:extLst>
            </p:cNvPr>
            <p:cNvSpPr>
              <a:spLocks/>
            </p:cNvSpPr>
            <p:nvPr/>
          </p:nvSpPr>
          <p:spPr bwMode="auto">
            <a:xfrm>
              <a:off x="2705" y="1168"/>
              <a:ext cx="10" cy="17"/>
            </a:xfrm>
            <a:custGeom>
              <a:avLst/>
              <a:gdLst>
                <a:gd name="T0" fmla="*/ 0 w 20"/>
                <a:gd name="T1" fmla="*/ 0 h 33"/>
                <a:gd name="T2" fmla="*/ 1 w 20"/>
                <a:gd name="T3" fmla="*/ 1 h 33"/>
                <a:gd name="T4" fmla="*/ 1 w 20"/>
                <a:gd name="T5" fmla="*/ 1 h 33"/>
                <a:gd name="T6" fmla="*/ 1 w 20"/>
                <a:gd name="T7" fmla="*/ 1 h 33"/>
                <a:gd name="T8" fmla="*/ 1 w 20"/>
                <a:gd name="T9" fmla="*/ 0 h 33"/>
                <a:gd name="T10" fmla="*/ 1 w 20"/>
                <a:gd name="T11" fmla="*/ 1 h 33"/>
                <a:gd name="T12" fmla="*/ 1 w 20"/>
                <a:gd name="T13" fmla="*/ 1 h 33"/>
                <a:gd name="T14" fmla="*/ 1 w 20"/>
                <a:gd name="T15" fmla="*/ 1 h 33"/>
                <a:gd name="T16" fmla="*/ 1 w 20"/>
                <a:gd name="T17" fmla="*/ 1 h 33"/>
                <a:gd name="T18" fmla="*/ 1 w 20"/>
                <a:gd name="T19" fmla="*/ 2 h 33"/>
                <a:gd name="T20" fmla="*/ 1 w 20"/>
                <a:gd name="T21" fmla="*/ 2 h 33"/>
                <a:gd name="T22" fmla="*/ 1 w 20"/>
                <a:gd name="T23" fmla="*/ 1 h 33"/>
                <a:gd name="T24" fmla="*/ 1 w 20"/>
                <a:gd name="T25" fmla="*/ 1 h 33"/>
                <a:gd name="T26" fmla="*/ 1 w 20"/>
                <a:gd name="T27" fmla="*/ 1 h 33"/>
                <a:gd name="T28" fmla="*/ 1 w 20"/>
                <a:gd name="T29" fmla="*/ 1 h 33"/>
                <a:gd name="T30" fmla="*/ 1 w 20"/>
                <a:gd name="T31" fmla="*/ 1 h 33"/>
                <a:gd name="T32" fmla="*/ 0 w 20"/>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33">
                  <a:moveTo>
                    <a:pt x="0" y="0"/>
                  </a:moveTo>
                  <a:lnTo>
                    <a:pt x="5" y="1"/>
                  </a:lnTo>
                  <a:lnTo>
                    <a:pt x="9" y="1"/>
                  </a:lnTo>
                  <a:lnTo>
                    <a:pt x="14" y="1"/>
                  </a:lnTo>
                  <a:lnTo>
                    <a:pt x="17" y="0"/>
                  </a:lnTo>
                  <a:lnTo>
                    <a:pt x="18" y="8"/>
                  </a:lnTo>
                  <a:lnTo>
                    <a:pt x="20" y="16"/>
                  </a:lnTo>
                  <a:lnTo>
                    <a:pt x="18" y="23"/>
                  </a:lnTo>
                  <a:lnTo>
                    <a:pt x="17" y="31"/>
                  </a:lnTo>
                  <a:lnTo>
                    <a:pt x="16" y="33"/>
                  </a:lnTo>
                  <a:lnTo>
                    <a:pt x="15" y="33"/>
                  </a:lnTo>
                  <a:lnTo>
                    <a:pt x="14" y="32"/>
                  </a:lnTo>
                  <a:lnTo>
                    <a:pt x="14" y="29"/>
                  </a:lnTo>
                  <a:lnTo>
                    <a:pt x="13" y="23"/>
                  </a:lnTo>
                  <a:lnTo>
                    <a:pt x="9" y="15"/>
                  </a:lnTo>
                  <a:lnTo>
                    <a:pt x="5" y="7"/>
                  </a:lnTo>
                  <a:lnTo>
                    <a:pt x="0" y="0"/>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86" name="Freeform 360">
              <a:extLst>
                <a:ext uri="{FF2B5EF4-FFF2-40B4-BE49-F238E27FC236}">
                  <a16:creationId xmlns:a16="http://schemas.microsoft.com/office/drawing/2014/main" xmlns="" id="{46A3E181-EE71-48AC-9518-2BC13B8E89CC}"/>
                </a:ext>
              </a:extLst>
            </p:cNvPr>
            <p:cNvSpPr>
              <a:spLocks/>
            </p:cNvSpPr>
            <p:nvPr/>
          </p:nvSpPr>
          <p:spPr bwMode="auto">
            <a:xfrm>
              <a:off x="2452" y="1056"/>
              <a:ext cx="192" cy="116"/>
            </a:xfrm>
            <a:custGeom>
              <a:avLst/>
              <a:gdLst>
                <a:gd name="T0" fmla="*/ 10 w 386"/>
                <a:gd name="T1" fmla="*/ 3 h 232"/>
                <a:gd name="T2" fmla="*/ 9 w 386"/>
                <a:gd name="T3" fmla="*/ 4 h 232"/>
                <a:gd name="T4" fmla="*/ 8 w 386"/>
                <a:gd name="T5" fmla="*/ 5 h 232"/>
                <a:gd name="T6" fmla="*/ 7 w 386"/>
                <a:gd name="T7" fmla="*/ 7 h 232"/>
                <a:gd name="T8" fmla="*/ 6 w 386"/>
                <a:gd name="T9" fmla="*/ 8 h 232"/>
                <a:gd name="T10" fmla="*/ 6 w 386"/>
                <a:gd name="T11" fmla="*/ 8 h 232"/>
                <a:gd name="T12" fmla="*/ 6 w 386"/>
                <a:gd name="T13" fmla="*/ 7 h 232"/>
                <a:gd name="T14" fmla="*/ 8 w 386"/>
                <a:gd name="T15" fmla="*/ 6 h 232"/>
                <a:gd name="T16" fmla="*/ 8 w 386"/>
                <a:gd name="T17" fmla="*/ 4 h 232"/>
                <a:gd name="T18" fmla="*/ 8 w 386"/>
                <a:gd name="T19" fmla="*/ 4 h 232"/>
                <a:gd name="T20" fmla="*/ 7 w 386"/>
                <a:gd name="T21" fmla="*/ 5 h 232"/>
                <a:gd name="T22" fmla="*/ 7 w 386"/>
                <a:gd name="T23" fmla="*/ 5 h 232"/>
                <a:gd name="T24" fmla="*/ 5 w 386"/>
                <a:gd name="T25" fmla="*/ 6 h 232"/>
                <a:gd name="T26" fmla="*/ 3 w 386"/>
                <a:gd name="T27" fmla="*/ 7 h 232"/>
                <a:gd name="T28" fmla="*/ 3 w 386"/>
                <a:gd name="T29" fmla="*/ 7 h 232"/>
                <a:gd name="T30" fmla="*/ 4 w 386"/>
                <a:gd name="T31" fmla="*/ 6 h 232"/>
                <a:gd name="T32" fmla="*/ 6 w 386"/>
                <a:gd name="T33" fmla="*/ 5 h 232"/>
                <a:gd name="T34" fmla="*/ 6 w 386"/>
                <a:gd name="T35" fmla="*/ 5 h 232"/>
                <a:gd name="T36" fmla="*/ 5 w 386"/>
                <a:gd name="T37" fmla="*/ 5 h 232"/>
                <a:gd name="T38" fmla="*/ 4 w 386"/>
                <a:gd name="T39" fmla="*/ 5 h 232"/>
                <a:gd name="T40" fmla="*/ 3 w 386"/>
                <a:gd name="T41" fmla="*/ 6 h 232"/>
                <a:gd name="T42" fmla="*/ 1 w 386"/>
                <a:gd name="T43" fmla="*/ 6 h 232"/>
                <a:gd name="T44" fmla="*/ 1 w 386"/>
                <a:gd name="T45" fmla="*/ 6 h 232"/>
                <a:gd name="T46" fmla="*/ 2 w 386"/>
                <a:gd name="T47" fmla="*/ 6 h 232"/>
                <a:gd name="T48" fmla="*/ 3 w 386"/>
                <a:gd name="T49" fmla="*/ 5 h 232"/>
                <a:gd name="T50" fmla="*/ 2 w 386"/>
                <a:gd name="T51" fmla="*/ 5 h 232"/>
                <a:gd name="T52" fmla="*/ 0 w 386"/>
                <a:gd name="T53" fmla="*/ 5 h 232"/>
                <a:gd name="T54" fmla="*/ 0 w 386"/>
                <a:gd name="T55" fmla="*/ 5 h 232"/>
                <a:gd name="T56" fmla="*/ 1 w 386"/>
                <a:gd name="T57" fmla="*/ 4 h 232"/>
                <a:gd name="T58" fmla="*/ 3 w 386"/>
                <a:gd name="T59" fmla="*/ 4 h 232"/>
                <a:gd name="T60" fmla="*/ 2 w 386"/>
                <a:gd name="T61" fmla="*/ 4 h 232"/>
                <a:gd name="T62" fmla="*/ 1 w 386"/>
                <a:gd name="T63" fmla="*/ 3 h 232"/>
                <a:gd name="T64" fmla="*/ 1 w 386"/>
                <a:gd name="T65" fmla="*/ 2 h 232"/>
                <a:gd name="T66" fmla="*/ 2 w 386"/>
                <a:gd name="T67" fmla="*/ 3 h 232"/>
                <a:gd name="T68" fmla="*/ 4 w 386"/>
                <a:gd name="T69" fmla="*/ 4 h 232"/>
                <a:gd name="T70" fmla="*/ 5 w 386"/>
                <a:gd name="T71" fmla="*/ 4 h 232"/>
                <a:gd name="T72" fmla="*/ 5 w 386"/>
                <a:gd name="T73" fmla="*/ 4 h 232"/>
                <a:gd name="T74" fmla="*/ 5 w 386"/>
                <a:gd name="T75" fmla="*/ 3 h 232"/>
                <a:gd name="T76" fmla="*/ 4 w 386"/>
                <a:gd name="T77" fmla="*/ 3 h 232"/>
                <a:gd name="T78" fmla="*/ 4 w 386"/>
                <a:gd name="T79" fmla="*/ 2 h 232"/>
                <a:gd name="T80" fmla="*/ 3 w 386"/>
                <a:gd name="T81" fmla="*/ 2 h 232"/>
                <a:gd name="T82" fmla="*/ 3 w 386"/>
                <a:gd name="T83" fmla="*/ 1 h 232"/>
                <a:gd name="T84" fmla="*/ 4 w 386"/>
                <a:gd name="T85" fmla="*/ 2 h 232"/>
                <a:gd name="T86" fmla="*/ 6 w 386"/>
                <a:gd name="T87" fmla="*/ 4 h 232"/>
                <a:gd name="T88" fmla="*/ 7 w 386"/>
                <a:gd name="T89" fmla="*/ 4 h 232"/>
                <a:gd name="T90" fmla="*/ 7 w 386"/>
                <a:gd name="T91" fmla="*/ 4 h 232"/>
                <a:gd name="T92" fmla="*/ 8 w 386"/>
                <a:gd name="T93" fmla="*/ 4 h 232"/>
                <a:gd name="T94" fmla="*/ 8 w 386"/>
                <a:gd name="T95" fmla="*/ 3 h 232"/>
                <a:gd name="T96" fmla="*/ 7 w 386"/>
                <a:gd name="T97" fmla="*/ 2 h 232"/>
                <a:gd name="T98" fmla="*/ 6 w 386"/>
                <a:gd name="T99" fmla="*/ 1 h 232"/>
                <a:gd name="T100" fmla="*/ 6 w 386"/>
                <a:gd name="T101" fmla="*/ 1 h 232"/>
                <a:gd name="T102" fmla="*/ 7 w 386"/>
                <a:gd name="T103" fmla="*/ 2 h 232"/>
                <a:gd name="T104" fmla="*/ 9 w 386"/>
                <a:gd name="T105" fmla="*/ 3 h 232"/>
                <a:gd name="T106" fmla="*/ 10 w 386"/>
                <a:gd name="T107" fmla="*/ 3 h 232"/>
                <a:gd name="T108" fmla="*/ 11 w 386"/>
                <a:gd name="T109" fmla="*/ 2 h 232"/>
                <a:gd name="T110" fmla="*/ 11 w 386"/>
                <a:gd name="T111" fmla="*/ 3 h 2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86" h="232">
                  <a:moveTo>
                    <a:pt x="370" y="74"/>
                  </a:moveTo>
                  <a:lnTo>
                    <a:pt x="364" y="78"/>
                  </a:lnTo>
                  <a:lnTo>
                    <a:pt x="356" y="82"/>
                  </a:lnTo>
                  <a:lnTo>
                    <a:pt x="347" y="87"/>
                  </a:lnTo>
                  <a:lnTo>
                    <a:pt x="335" y="91"/>
                  </a:lnTo>
                  <a:lnTo>
                    <a:pt x="325" y="96"/>
                  </a:lnTo>
                  <a:lnTo>
                    <a:pt x="316" y="101"/>
                  </a:lnTo>
                  <a:lnTo>
                    <a:pt x="310" y="104"/>
                  </a:lnTo>
                  <a:lnTo>
                    <a:pt x="307" y="108"/>
                  </a:lnTo>
                  <a:lnTo>
                    <a:pt x="302" y="118"/>
                  </a:lnTo>
                  <a:lnTo>
                    <a:pt x="293" y="136"/>
                  </a:lnTo>
                  <a:lnTo>
                    <a:pt x="282" y="156"/>
                  </a:lnTo>
                  <a:lnTo>
                    <a:pt x="273" y="171"/>
                  </a:lnTo>
                  <a:lnTo>
                    <a:pt x="267" y="178"/>
                  </a:lnTo>
                  <a:lnTo>
                    <a:pt x="259" y="186"/>
                  </a:lnTo>
                  <a:lnTo>
                    <a:pt x="250" y="195"/>
                  </a:lnTo>
                  <a:lnTo>
                    <a:pt x="239" y="204"/>
                  </a:lnTo>
                  <a:lnTo>
                    <a:pt x="228" y="214"/>
                  </a:lnTo>
                  <a:lnTo>
                    <a:pt x="219" y="222"/>
                  </a:lnTo>
                  <a:lnTo>
                    <a:pt x="210" y="227"/>
                  </a:lnTo>
                  <a:lnTo>
                    <a:pt x="204" y="231"/>
                  </a:lnTo>
                  <a:lnTo>
                    <a:pt x="198" y="232"/>
                  </a:lnTo>
                  <a:lnTo>
                    <a:pt x="196" y="231"/>
                  </a:lnTo>
                  <a:lnTo>
                    <a:pt x="198" y="229"/>
                  </a:lnTo>
                  <a:lnTo>
                    <a:pt x="202" y="225"/>
                  </a:lnTo>
                  <a:lnTo>
                    <a:pt x="206" y="222"/>
                  </a:lnTo>
                  <a:lnTo>
                    <a:pt x="213" y="215"/>
                  </a:lnTo>
                  <a:lnTo>
                    <a:pt x="224" y="206"/>
                  </a:lnTo>
                  <a:lnTo>
                    <a:pt x="234" y="196"/>
                  </a:lnTo>
                  <a:lnTo>
                    <a:pt x="244" y="186"/>
                  </a:lnTo>
                  <a:lnTo>
                    <a:pt x="255" y="177"/>
                  </a:lnTo>
                  <a:lnTo>
                    <a:pt x="263" y="167"/>
                  </a:lnTo>
                  <a:lnTo>
                    <a:pt x="267" y="162"/>
                  </a:lnTo>
                  <a:lnTo>
                    <a:pt x="273" y="151"/>
                  </a:lnTo>
                  <a:lnTo>
                    <a:pt x="278" y="139"/>
                  </a:lnTo>
                  <a:lnTo>
                    <a:pt x="281" y="128"/>
                  </a:lnTo>
                  <a:lnTo>
                    <a:pt x="283" y="120"/>
                  </a:lnTo>
                  <a:lnTo>
                    <a:pt x="283" y="117"/>
                  </a:lnTo>
                  <a:lnTo>
                    <a:pt x="282" y="116"/>
                  </a:lnTo>
                  <a:lnTo>
                    <a:pt x="279" y="117"/>
                  </a:lnTo>
                  <a:lnTo>
                    <a:pt x="273" y="119"/>
                  </a:lnTo>
                  <a:lnTo>
                    <a:pt x="269" y="121"/>
                  </a:lnTo>
                  <a:lnTo>
                    <a:pt x="262" y="126"/>
                  </a:lnTo>
                  <a:lnTo>
                    <a:pt x="255" y="129"/>
                  </a:lnTo>
                  <a:lnTo>
                    <a:pt x="247" y="134"/>
                  </a:lnTo>
                  <a:lnTo>
                    <a:pt x="239" y="139"/>
                  </a:lnTo>
                  <a:lnTo>
                    <a:pt x="231" y="142"/>
                  </a:lnTo>
                  <a:lnTo>
                    <a:pt x="225" y="144"/>
                  </a:lnTo>
                  <a:lnTo>
                    <a:pt x="220" y="146"/>
                  </a:lnTo>
                  <a:lnTo>
                    <a:pt x="211" y="159"/>
                  </a:lnTo>
                  <a:lnTo>
                    <a:pt x="198" y="172"/>
                  </a:lnTo>
                  <a:lnTo>
                    <a:pt x="183" y="184"/>
                  </a:lnTo>
                  <a:lnTo>
                    <a:pt x="167" y="195"/>
                  </a:lnTo>
                  <a:lnTo>
                    <a:pt x="151" y="204"/>
                  </a:lnTo>
                  <a:lnTo>
                    <a:pt x="137" y="211"/>
                  </a:lnTo>
                  <a:lnTo>
                    <a:pt x="126" y="216"/>
                  </a:lnTo>
                  <a:lnTo>
                    <a:pt x="118" y="218"/>
                  </a:lnTo>
                  <a:lnTo>
                    <a:pt x="108" y="219"/>
                  </a:lnTo>
                  <a:lnTo>
                    <a:pt x="104" y="219"/>
                  </a:lnTo>
                  <a:lnTo>
                    <a:pt x="105" y="217"/>
                  </a:lnTo>
                  <a:lnTo>
                    <a:pt x="112" y="215"/>
                  </a:lnTo>
                  <a:lnTo>
                    <a:pt x="123" y="209"/>
                  </a:lnTo>
                  <a:lnTo>
                    <a:pt x="137" y="201"/>
                  </a:lnTo>
                  <a:lnTo>
                    <a:pt x="152" y="192"/>
                  </a:lnTo>
                  <a:lnTo>
                    <a:pt x="166" y="180"/>
                  </a:lnTo>
                  <a:lnTo>
                    <a:pt x="180" y="169"/>
                  </a:lnTo>
                  <a:lnTo>
                    <a:pt x="191" y="158"/>
                  </a:lnTo>
                  <a:lnTo>
                    <a:pt x="199" y="149"/>
                  </a:lnTo>
                  <a:lnTo>
                    <a:pt x="203" y="142"/>
                  </a:lnTo>
                  <a:lnTo>
                    <a:pt x="203" y="140"/>
                  </a:lnTo>
                  <a:lnTo>
                    <a:pt x="201" y="139"/>
                  </a:lnTo>
                  <a:lnTo>
                    <a:pt x="196" y="139"/>
                  </a:lnTo>
                  <a:lnTo>
                    <a:pt x="188" y="139"/>
                  </a:lnTo>
                  <a:lnTo>
                    <a:pt x="182" y="139"/>
                  </a:lnTo>
                  <a:lnTo>
                    <a:pt x="176" y="140"/>
                  </a:lnTo>
                  <a:lnTo>
                    <a:pt x="169" y="141"/>
                  </a:lnTo>
                  <a:lnTo>
                    <a:pt x="164" y="141"/>
                  </a:lnTo>
                  <a:lnTo>
                    <a:pt x="157" y="142"/>
                  </a:lnTo>
                  <a:lnTo>
                    <a:pt x="151" y="143"/>
                  </a:lnTo>
                  <a:lnTo>
                    <a:pt x="146" y="143"/>
                  </a:lnTo>
                  <a:lnTo>
                    <a:pt x="143" y="143"/>
                  </a:lnTo>
                  <a:lnTo>
                    <a:pt x="133" y="150"/>
                  </a:lnTo>
                  <a:lnTo>
                    <a:pt x="119" y="157"/>
                  </a:lnTo>
                  <a:lnTo>
                    <a:pt x="104" y="164"/>
                  </a:lnTo>
                  <a:lnTo>
                    <a:pt x="88" y="170"/>
                  </a:lnTo>
                  <a:lnTo>
                    <a:pt x="72" y="176"/>
                  </a:lnTo>
                  <a:lnTo>
                    <a:pt x="58" y="180"/>
                  </a:lnTo>
                  <a:lnTo>
                    <a:pt x="47" y="184"/>
                  </a:lnTo>
                  <a:lnTo>
                    <a:pt x="41" y="186"/>
                  </a:lnTo>
                  <a:lnTo>
                    <a:pt x="34" y="187"/>
                  </a:lnTo>
                  <a:lnTo>
                    <a:pt x="30" y="185"/>
                  </a:lnTo>
                  <a:lnTo>
                    <a:pt x="32" y="181"/>
                  </a:lnTo>
                  <a:lnTo>
                    <a:pt x="42" y="178"/>
                  </a:lnTo>
                  <a:lnTo>
                    <a:pt x="52" y="176"/>
                  </a:lnTo>
                  <a:lnTo>
                    <a:pt x="64" y="172"/>
                  </a:lnTo>
                  <a:lnTo>
                    <a:pt x="76" y="167"/>
                  </a:lnTo>
                  <a:lnTo>
                    <a:pt x="88" y="162"/>
                  </a:lnTo>
                  <a:lnTo>
                    <a:pt x="99" y="156"/>
                  </a:lnTo>
                  <a:lnTo>
                    <a:pt x="108" y="149"/>
                  </a:lnTo>
                  <a:lnTo>
                    <a:pt x="115" y="143"/>
                  </a:lnTo>
                  <a:lnTo>
                    <a:pt x="120" y="138"/>
                  </a:lnTo>
                  <a:lnTo>
                    <a:pt x="107" y="135"/>
                  </a:lnTo>
                  <a:lnTo>
                    <a:pt x="94" y="134"/>
                  </a:lnTo>
                  <a:lnTo>
                    <a:pt x="77" y="134"/>
                  </a:lnTo>
                  <a:lnTo>
                    <a:pt x="62" y="135"/>
                  </a:lnTo>
                  <a:lnTo>
                    <a:pt x="47" y="138"/>
                  </a:lnTo>
                  <a:lnTo>
                    <a:pt x="34" y="140"/>
                  </a:lnTo>
                  <a:lnTo>
                    <a:pt x="23" y="141"/>
                  </a:lnTo>
                  <a:lnTo>
                    <a:pt x="15" y="143"/>
                  </a:lnTo>
                  <a:lnTo>
                    <a:pt x="6" y="146"/>
                  </a:lnTo>
                  <a:lnTo>
                    <a:pt x="0" y="147"/>
                  </a:lnTo>
                  <a:lnTo>
                    <a:pt x="0" y="146"/>
                  </a:lnTo>
                  <a:lnTo>
                    <a:pt x="6" y="141"/>
                  </a:lnTo>
                  <a:lnTo>
                    <a:pt x="13" y="138"/>
                  </a:lnTo>
                  <a:lnTo>
                    <a:pt x="22" y="133"/>
                  </a:lnTo>
                  <a:lnTo>
                    <a:pt x="35" y="128"/>
                  </a:lnTo>
                  <a:lnTo>
                    <a:pt x="50" y="125"/>
                  </a:lnTo>
                  <a:lnTo>
                    <a:pt x="66" y="121"/>
                  </a:lnTo>
                  <a:lnTo>
                    <a:pt x="83" y="119"/>
                  </a:lnTo>
                  <a:lnTo>
                    <a:pt x="100" y="119"/>
                  </a:lnTo>
                  <a:lnTo>
                    <a:pt x="117" y="121"/>
                  </a:lnTo>
                  <a:lnTo>
                    <a:pt x="112" y="116"/>
                  </a:lnTo>
                  <a:lnTo>
                    <a:pt x="104" y="108"/>
                  </a:lnTo>
                  <a:lnTo>
                    <a:pt x="95" y="101"/>
                  </a:lnTo>
                  <a:lnTo>
                    <a:pt x="84" y="93"/>
                  </a:lnTo>
                  <a:lnTo>
                    <a:pt x="74" y="86"/>
                  </a:lnTo>
                  <a:lnTo>
                    <a:pt x="65" y="80"/>
                  </a:lnTo>
                  <a:lnTo>
                    <a:pt x="57" y="74"/>
                  </a:lnTo>
                  <a:lnTo>
                    <a:pt x="51" y="71"/>
                  </a:lnTo>
                  <a:lnTo>
                    <a:pt x="43" y="66"/>
                  </a:lnTo>
                  <a:lnTo>
                    <a:pt x="41" y="63"/>
                  </a:lnTo>
                  <a:lnTo>
                    <a:pt x="43" y="60"/>
                  </a:lnTo>
                  <a:lnTo>
                    <a:pt x="51" y="63"/>
                  </a:lnTo>
                  <a:lnTo>
                    <a:pt x="59" y="66"/>
                  </a:lnTo>
                  <a:lnTo>
                    <a:pt x="70" y="72"/>
                  </a:lnTo>
                  <a:lnTo>
                    <a:pt x="83" y="79"/>
                  </a:lnTo>
                  <a:lnTo>
                    <a:pt x="98" y="87"/>
                  </a:lnTo>
                  <a:lnTo>
                    <a:pt x="112" y="95"/>
                  </a:lnTo>
                  <a:lnTo>
                    <a:pt x="125" y="103"/>
                  </a:lnTo>
                  <a:lnTo>
                    <a:pt x="135" y="110"/>
                  </a:lnTo>
                  <a:lnTo>
                    <a:pt x="141" y="116"/>
                  </a:lnTo>
                  <a:lnTo>
                    <a:pt x="146" y="116"/>
                  </a:lnTo>
                  <a:lnTo>
                    <a:pt x="153" y="117"/>
                  </a:lnTo>
                  <a:lnTo>
                    <a:pt x="161" y="117"/>
                  </a:lnTo>
                  <a:lnTo>
                    <a:pt x="169" y="117"/>
                  </a:lnTo>
                  <a:lnTo>
                    <a:pt x="178" y="117"/>
                  </a:lnTo>
                  <a:lnTo>
                    <a:pt x="186" y="117"/>
                  </a:lnTo>
                  <a:lnTo>
                    <a:pt x="191" y="117"/>
                  </a:lnTo>
                  <a:lnTo>
                    <a:pt x="196" y="117"/>
                  </a:lnTo>
                  <a:lnTo>
                    <a:pt x="194" y="110"/>
                  </a:lnTo>
                  <a:lnTo>
                    <a:pt x="188" y="103"/>
                  </a:lnTo>
                  <a:lnTo>
                    <a:pt x="182" y="95"/>
                  </a:lnTo>
                  <a:lnTo>
                    <a:pt x="175" y="87"/>
                  </a:lnTo>
                  <a:lnTo>
                    <a:pt x="168" y="80"/>
                  </a:lnTo>
                  <a:lnTo>
                    <a:pt x="161" y="73"/>
                  </a:lnTo>
                  <a:lnTo>
                    <a:pt x="156" y="67"/>
                  </a:lnTo>
                  <a:lnTo>
                    <a:pt x="151" y="63"/>
                  </a:lnTo>
                  <a:lnTo>
                    <a:pt x="146" y="59"/>
                  </a:lnTo>
                  <a:lnTo>
                    <a:pt x="142" y="56"/>
                  </a:lnTo>
                  <a:lnTo>
                    <a:pt x="136" y="52"/>
                  </a:lnTo>
                  <a:lnTo>
                    <a:pt x="131" y="49"/>
                  </a:lnTo>
                  <a:lnTo>
                    <a:pt x="127" y="46"/>
                  </a:lnTo>
                  <a:lnTo>
                    <a:pt x="122" y="43"/>
                  </a:lnTo>
                  <a:lnTo>
                    <a:pt x="119" y="41"/>
                  </a:lnTo>
                  <a:lnTo>
                    <a:pt x="115" y="38"/>
                  </a:lnTo>
                  <a:lnTo>
                    <a:pt x="111" y="33"/>
                  </a:lnTo>
                  <a:lnTo>
                    <a:pt x="110" y="27"/>
                  </a:lnTo>
                  <a:lnTo>
                    <a:pt x="112" y="26"/>
                  </a:lnTo>
                  <a:lnTo>
                    <a:pt x="123" y="34"/>
                  </a:lnTo>
                  <a:lnTo>
                    <a:pt x="133" y="41"/>
                  </a:lnTo>
                  <a:lnTo>
                    <a:pt x="144" y="50"/>
                  </a:lnTo>
                  <a:lnTo>
                    <a:pt x="158" y="60"/>
                  </a:lnTo>
                  <a:lnTo>
                    <a:pt x="171" y="71"/>
                  </a:lnTo>
                  <a:lnTo>
                    <a:pt x="183" y="81"/>
                  </a:lnTo>
                  <a:lnTo>
                    <a:pt x="195" y="90"/>
                  </a:lnTo>
                  <a:lnTo>
                    <a:pt x="204" y="97"/>
                  </a:lnTo>
                  <a:lnTo>
                    <a:pt x="210" y="103"/>
                  </a:lnTo>
                  <a:lnTo>
                    <a:pt x="216" y="109"/>
                  </a:lnTo>
                  <a:lnTo>
                    <a:pt x="221" y="110"/>
                  </a:lnTo>
                  <a:lnTo>
                    <a:pt x="227" y="109"/>
                  </a:lnTo>
                  <a:lnTo>
                    <a:pt x="234" y="108"/>
                  </a:lnTo>
                  <a:lnTo>
                    <a:pt x="239" y="106"/>
                  </a:lnTo>
                  <a:lnTo>
                    <a:pt x="245" y="105"/>
                  </a:lnTo>
                  <a:lnTo>
                    <a:pt x="252" y="104"/>
                  </a:lnTo>
                  <a:lnTo>
                    <a:pt x="259" y="102"/>
                  </a:lnTo>
                  <a:lnTo>
                    <a:pt x="267" y="101"/>
                  </a:lnTo>
                  <a:lnTo>
                    <a:pt x="273" y="100"/>
                  </a:lnTo>
                  <a:lnTo>
                    <a:pt x="278" y="97"/>
                  </a:lnTo>
                  <a:lnTo>
                    <a:pt x="281" y="96"/>
                  </a:lnTo>
                  <a:lnTo>
                    <a:pt x="285" y="93"/>
                  </a:lnTo>
                  <a:lnTo>
                    <a:pt x="285" y="89"/>
                  </a:lnTo>
                  <a:lnTo>
                    <a:pt x="282" y="86"/>
                  </a:lnTo>
                  <a:lnTo>
                    <a:pt x="277" y="79"/>
                  </a:lnTo>
                  <a:lnTo>
                    <a:pt x="271" y="73"/>
                  </a:lnTo>
                  <a:lnTo>
                    <a:pt x="262" y="65"/>
                  </a:lnTo>
                  <a:lnTo>
                    <a:pt x="251" y="55"/>
                  </a:lnTo>
                  <a:lnTo>
                    <a:pt x="239" y="43"/>
                  </a:lnTo>
                  <a:lnTo>
                    <a:pt x="226" y="33"/>
                  </a:lnTo>
                  <a:lnTo>
                    <a:pt x="214" y="22"/>
                  </a:lnTo>
                  <a:lnTo>
                    <a:pt x="204" y="14"/>
                  </a:lnTo>
                  <a:lnTo>
                    <a:pt x="197" y="10"/>
                  </a:lnTo>
                  <a:lnTo>
                    <a:pt x="190" y="4"/>
                  </a:lnTo>
                  <a:lnTo>
                    <a:pt x="193" y="0"/>
                  </a:lnTo>
                  <a:lnTo>
                    <a:pt x="199" y="3"/>
                  </a:lnTo>
                  <a:lnTo>
                    <a:pt x="212" y="10"/>
                  </a:lnTo>
                  <a:lnTo>
                    <a:pt x="220" y="17"/>
                  </a:lnTo>
                  <a:lnTo>
                    <a:pt x="232" y="27"/>
                  </a:lnTo>
                  <a:lnTo>
                    <a:pt x="245" y="37"/>
                  </a:lnTo>
                  <a:lnTo>
                    <a:pt x="259" y="48"/>
                  </a:lnTo>
                  <a:lnTo>
                    <a:pt x="273" y="58"/>
                  </a:lnTo>
                  <a:lnTo>
                    <a:pt x="285" y="67"/>
                  </a:lnTo>
                  <a:lnTo>
                    <a:pt x="294" y="74"/>
                  </a:lnTo>
                  <a:lnTo>
                    <a:pt x="298" y="76"/>
                  </a:lnTo>
                  <a:lnTo>
                    <a:pt x="304" y="76"/>
                  </a:lnTo>
                  <a:lnTo>
                    <a:pt x="313" y="75"/>
                  </a:lnTo>
                  <a:lnTo>
                    <a:pt x="326" y="73"/>
                  </a:lnTo>
                  <a:lnTo>
                    <a:pt x="340" y="71"/>
                  </a:lnTo>
                  <a:lnTo>
                    <a:pt x="354" y="67"/>
                  </a:lnTo>
                  <a:lnTo>
                    <a:pt x="366" y="65"/>
                  </a:lnTo>
                  <a:lnTo>
                    <a:pt x="377" y="63"/>
                  </a:lnTo>
                  <a:lnTo>
                    <a:pt x="382" y="63"/>
                  </a:lnTo>
                  <a:lnTo>
                    <a:pt x="386" y="64"/>
                  </a:lnTo>
                  <a:lnTo>
                    <a:pt x="384" y="65"/>
                  </a:lnTo>
                  <a:lnTo>
                    <a:pt x="377" y="68"/>
                  </a:lnTo>
                  <a:lnTo>
                    <a:pt x="370" y="74"/>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87" name="Freeform 361">
              <a:extLst>
                <a:ext uri="{FF2B5EF4-FFF2-40B4-BE49-F238E27FC236}">
                  <a16:creationId xmlns:a16="http://schemas.microsoft.com/office/drawing/2014/main" xmlns="" id="{0A8DEC06-68BC-4C37-B5BC-D4C76E7C0EE1}"/>
                </a:ext>
              </a:extLst>
            </p:cNvPr>
            <p:cNvSpPr>
              <a:spLocks/>
            </p:cNvSpPr>
            <p:nvPr/>
          </p:nvSpPr>
          <p:spPr bwMode="auto">
            <a:xfrm>
              <a:off x="2558" y="944"/>
              <a:ext cx="127" cy="127"/>
            </a:xfrm>
            <a:custGeom>
              <a:avLst/>
              <a:gdLst>
                <a:gd name="T0" fmla="*/ 8 w 254"/>
                <a:gd name="T1" fmla="*/ 8 h 254"/>
                <a:gd name="T2" fmla="*/ 7 w 254"/>
                <a:gd name="T3" fmla="*/ 8 h 254"/>
                <a:gd name="T4" fmla="*/ 7 w 254"/>
                <a:gd name="T5" fmla="*/ 7 h 254"/>
                <a:gd name="T6" fmla="*/ 5 w 254"/>
                <a:gd name="T7" fmla="*/ 8 h 254"/>
                <a:gd name="T8" fmla="*/ 4 w 254"/>
                <a:gd name="T9" fmla="*/ 7 h 254"/>
                <a:gd name="T10" fmla="*/ 3 w 254"/>
                <a:gd name="T11" fmla="*/ 7 h 254"/>
                <a:gd name="T12" fmla="*/ 3 w 254"/>
                <a:gd name="T13" fmla="*/ 7 h 254"/>
                <a:gd name="T14" fmla="*/ 4 w 254"/>
                <a:gd name="T15" fmla="*/ 7 h 254"/>
                <a:gd name="T16" fmla="*/ 6 w 254"/>
                <a:gd name="T17" fmla="*/ 7 h 254"/>
                <a:gd name="T18" fmla="*/ 6 w 254"/>
                <a:gd name="T19" fmla="*/ 7 h 254"/>
                <a:gd name="T20" fmla="*/ 6 w 254"/>
                <a:gd name="T21" fmla="*/ 6 h 254"/>
                <a:gd name="T22" fmla="*/ 5 w 254"/>
                <a:gd name="T23" fmla="*/ 6 h 254"/>
                <a:gd name="T24" fmla="*/ 4 w 254"/>
                <a:gd name="T25" fmla="*/ 6 h 254"/>
                <a:gd name="T26" fmla="*/ 2 w 254"/>
                <a:gd name="T27" fmla="*/ 6 h 254"/>
                <a:gd name="T28" fmla="*/ 1 w 254"/>
                <a:gd name="T29" fmla="*/ 5 h 254"/>
                <a:gd name="T30" fmla="*/ 1 w 254"/>
                <a:gd name="T31" fmla="*/ 5 h 254"/>
                <a:gd name="T32" fmla="*/ 2 w 254"/>
                <a:gd name="T33" fmla="*/ 5 h 254"/>
                <a:gd name="T34" fmla="*/ 3 w 254"/>
                <a:gd name="T35" fmla="*/ 6 h 254"/>
                <a:gd name="T36" fmla="*/ 4 w 254"/>
                <a:gd name="T37" fmla="*/ 6 h 254"/>
                <a:gd name="T38" fmla="*/ 3 w 254"/>
                <a:gd name="T39" fmla="*/ 5 h 254"/>
                <a:gd name="T40" fmla="*/ 3 w 254"/>
                <a:gd name="T41" fmla="*/ 5 h 254"/>
                <a:gd name="T42" fmla="*/ 1 w 254"/>
                <a:gd name="T43" fmla="*/ 4 h 254"/>
                <a:gd name="T44" fmla="*/ 0 w 254"/>
                <a:gd name="T45" fmla="*/ 3 h 254"/>
                <a:gd name="T46" fmla="*/ 1 w 254"/>
                <a:gd name="T47" fmla="*/ 4 h 254"/>
                <a:gd name="T48" fmla="*/ 2 w 254"/>
                <a:gd name="T49" fmla="*/ 4 h 254"/>
                <a:gd name="T50" fmla="*/ 3 w 254"/>
                <a:gd name="T51" fmla="*/ 4 h 254"/>
                <a:gd name="T52" fmla="*/ 2 w 254"/>
                <a:gd name="T53" fmla="*/ 2 h 254"/>
                <a:gd name="T54" fmla="*/ 1 w 254"/>
                <a:gd name="T55" fmla="*/ 2 h 254"/>
                <a:gd name="T56" fmla="*/ 1 w 254"/>
                <a:gd name="T57" fmla="*/ 1 h 254"/>
                <a:gd name="T58" fmla="*/ 1 w 254"/>
                <a:gd name="T59" fmla="*/ 1 h 254"/>
                <a:gd name="T60" fmla="*/ 2 w 254"/>
                <a:gd name="T61" fmla="*/ 2 h 254"/>
                <a:gd name="T62" fmla="*/ 3 w 254"/>
                <a:gd name="T63" fmla="*/ 4 h 254"/>
                <a:gd name="T64" fmla="*/ 3 w 254"/>
                <a:gd name="T65" fmla="*/ 4 h 254"/>
                <a:gd name="T66" fmla="*/ 3 w 254"/>
                <a:gd name="T67" fmla="*/ 3 h 254"/>
                <a:gd name="T68" fmla="*/ 3 w 254"/>
                <a:gd name="T69" fmla="*/ 2 h 254"/>
                <a:gd name="T70" fmla="*/ 3 w 254"/>
                <a:gd name="T71" fmla="*/ 1 h 254"/>
                <a:gd name="T72" fmla="*/ 4 w 254"/>
                <a:gd name="T73" fmla="*/ 3 h 254"/>
                <a:gd name="T74" fmla="*/ 4 w 254"/>
                <a:gd name="T75" fmla="*/ 5 h 254"/>
                <a:gd name="T76" fmla="*/ 5 w 254"/>
                <a:gd name="T77" fmla="*/ 5 h 254"/>
                <a:gd name="T78" fmla="*/ 5 w 254"/>
                <a:gd name="T79" fmla="*/ 5 h 254"/>
                <a:gd name="T80" fmla="*/ 5 w 254"/>
                <a:gd name="T81" fmla="*/ 6 h 254"/>
                <a:gd name="T82" fmla="*/ 5 w 254"/>
                <a:gd name="T83" fmla="*/ 5 h 254"/>
                <a:gd name="T84" fmla="*/ 5 w 254"/>
                <a:gd name="T85" fmla="*/ 3 h 254"/>
                <a:gd name="T86" fmla="*/ 5 w 254"/>
                <a:gd name="T87" fmla="*/ 2 h 254"/>
                <a:gd name="T88" fmla="*/ 5 w 254"/>
                <a:gd name="T89" fmla="*/ 3 h 254"/>
                <a:gd name="T90" fmla="*/ 6 w 254"/>
                <a:gd name="T91" fmla="*/ 4 h 254"/>
                <a:gd name="T92" fmla="*/ 6 w 254"/>
                <a:gd name="T93" fmla="*/ 6 h 254"/>
                <a:gd name="T94" fmla="*/ 6 w 254"/>
                <a:gd name="T95" fmla="*/ 6 h 254"/>
                <a:gd name="T96" fmla="*/ 7 w 254"/>
                <a:gd name="T97" fmla="*/ 7 h 254"/>
                <a:gd name="T98" fmla="*/ 7 w 254"/>
                <a:gd name="T99" fmla="*/ 6 h 254"/>
                <a:gd name="T100" fmla="*/ 7 w 254"/>
                <a:gd name="T101" fmla="*/ 5 h 254"/>
                <a:gd name="T102" fmla="*/ 7 w 254"/>
                <a:gd name="T103" fmla="*/ 3 h 254"/>
                <a:gd name="T104" fmla="*/ 7 w 254"/>
                <a:gd name="T105" fmla="*/ 3 h 254"/>
                <a:gd name="T106" fmla="*/ 7 w 254"/>
                <a:gd name="T107" fmla="*/ 4 h 254"/>
                <a:gd name="T108" fmla="*/ 7 w 254"/>
                <a:gd name="T109" fmla="*/ 7 h 254"/>
                <a:gd name="T110" fmla="*/ 8 w 254"/>
                <a:gd name="T111" fmla="*/ 8 h 254"/>
                <a:gd name="T112" fmla="*/ 8 w 254"/>
                <a:gd name="T113" fmla="*/ 8 h 254"/>
                <a:gd name="T114" fmla="*/ 8 w 254"/>
                <a:gd name="T115" fmla="*/ 8 h 254"/>
                <a:gd name="T116" fmla="*/ 8 w 254"/>
                <a:gd name="T117" fmla="*/ 8 h 25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54" h="254">
                  <a:moveTo>
                    <a:pt x="244" y="250"/>
                  </a:moveTo>
                  <a:lnTo>
                    <a:pt x="240" y="246"/>
                  </a:lnTo>
                  <a:lnTo>
                    <a:pt x="235" y="242"/>
                  </a:lnTo>
                  <a:lnTo>
                    <a:pt x="229" y="237"/>
                  </a:lnTo>
                  <a:lnTo>
                    <a:pt x="225" y="232"/>
                  </a:lnTo>
                  <a:lnTo>
                    <a:pt x="219" y="228"/>
                  </a:lnTo>
                  <a:lnTo>
                    <a:pt x="213" y="224"/>
                  </a:lnTo>
                  <a:lnTo>
                    <a:pt x="209" y="222"/>
                  </a:lnTo>
                  <a:lnTo>
                    <a:pt x="203" y="222"/>
                  </a:lnTo>
                  <a:lnTo>
                    <a:pt x="189" y="224"/>
                  </a:lnTo>
                  <a:lnTo>
                    <a:pt x="173" y="226"/>
                  </a:lnTo>
                  <a:lnTo>
                    <a:pt x="153" y="226"/>
                  </a:lnTo>
                  <a:lnTo>
                    <a:pt x="134" y="226"/>
                  </a:lnTo>
                  <a:lnTo>
                    <a:pt x="114" y="226"/>
                  </a:lnTo>
                  <a:lnTo>
                    <a:pt x="98" y="223"/>
                  </a:lnTo>
                  <a:lnTo>
                    <a:pt x="84" y="221"/>
                  </a:lnTo>
                  <a:lnTo>
                    <a:pt x="75" y="217"/>
                  </a:lnTo>
                  <a:lnTo>
                    <a:pt x="68" y="212"/>
                  </a:lnTo>
                  <a:lnTo>
                    <a:pt x="68" y="209"/>
                  </a:lnTo>
                  <a:lnTo>
                    <a:pt x="75" y="211"/>
                  </a:lnTo>
                  <a:lnTo>
                    <a:pt x="87" y="213"/>
                  </a:lnTo>
                  <a:lnTo>
                    <a:pt x="96" y="214"/>
                  </a:lnTo>
                  <a:lnTo>
                    <a:pt x="108" y="215"/>
                  </a:lnTo>
                  <a:lnTo>
                    <a:pt x="125" y="215"/>
                  </a:lnTo>
                  <a:lnTo>
                    <a:pt x="141" y="215"/>
                  </a:lnTo>
                  <a:lnTo>
                    <a:pt x="157" y="215"/>
                  </a:lnTo>
                  <a:lnTo>
                    <a:pt x="172" y="214"/>
                  </a:lnTo>
                  <a:lnTo>
                    <a:pt x="183" y="212"/>
                  </a:lnTo>
                  <a:lnTo>
                    <a:pt x="190" y="209"/>
                  </a:lnTo>
                  <a:lnTo>
                    <a:pt x="186" y="205"/>
                  </a:lnTo>
                  <a:lnTo>
                    <a:pt x="179" y="201"/>
                  </a:lnTo>
                  <a:lnTo>
                    <a:pt x="172" y="197"/>
                  </a:lnTo>
                  <a:lnTo>
                    <a:pt x="164" y="192"/>
                  </a:lnTo>
                  <a:lnTo>
                    <a:pt x="157" y="189"/>
                  </a:lnTo>
                  <a:lnTo>
                    <a:pt x="150" y="185"/>
                  </a:lnTo>
                  <a:lnTo>
                    <a:pt x="144" y="182"/>
                  </a:lnTo>
                  <a:lnTo>
                    <a:pt x="141" y="179"/>
                  </a:lnTo>
                  <a:lnTo>
                    <a:pt x="127" y="181"/>
                  </a:lnTo>
                  <a:lnTo>
                    <a:pt x="110" y="178"/>
                  </a:lnTo>
                  <a:lnTo>
                    <a:pt x="90" y="176"/>
                  </a:lnTo>
                  <a:lnTo>
                    <a:pt x="72" y="171"/>
                  </a:lnTo>
                  <a:lnTo>
                    <a:pt x="53" y="167"/>
                  </a:lnTo>
                  <a:lnTo>
                    <a:pt x="37" y="161"/>
                  </a:lnTo>
                  <a:lnTo>
                    <a:pt x="24" y="154"/>
                  </a:lnTo>
                  <a:lnTo>
                    <a:pt x="16" y="148"/>
                  </a:lnTo>
                  <a:lnTo>
                    <a:pt x="11" y="140"/>
                  </a:lnTo>
                  <a:lnTo>
                    <a:pt x="11" y="137"/>
                  </a:lnTo>
                  <a:lnTo>
                    <a:pt x="15" y="139"/>
                  </a:lnTo>
                  <a:lnTo>
                    <a:pt x="24" y="144"/>
                  </a:lnTo>
                  <a:lnTo>
                    <a:pt x="32" y="147"/>
                  </a:lnTo>
                  <a:lnTo>
                    <a:pt x="44" y="152"/>
                  </a:lnTo>
                  <a:lnTo>
                    <a:pt x="58" y="156"/>
                  </a:lnTo>
                  <a:lnTo>
                    <a:pt x="73" y="160"/>
                  </a:lnTo>
                  <a:lnTo>
                    <a:pt x="89" y="163"/>
                  </a:lnTo>
                  <a:lnTo>
                    <a:pt x="103" y="166"/>
                  </a:lnTo>
                  <a:lnTo>
                    <a:pt x="115" y="167"/>
                  </a:lnTo>
                  <a:lnTo>
                    <a:pt x="125" y="166"/>
                  </a:lnTo>
                  <a:lnTo>
                    <a:pt x="113" y="154"/>
                  </a:lnTo>
                  <a:lnTo>
                    <a:pt x="103" y="146"/>
                  </a:lnTo>
                  <a:lnTo>
                    <a:pt x="96" y="140"/>
                  </a:lnTo>
                  <a:lnTo>
                    <a:pt x="92" y="135"/>
                  </a:lnTo>
                  <a:lnTo>
                    <a:pt x="83" y="132"/>
                  </a:lnTo>
                  <a:lnTo>
                    <a:pt x="70" y="130"/>
                  </a:lnTo>
                  <a:lnTo>
                    <a:pt x="57" y="126"/>
                  </a:lnTo>
                  <a:lnTo>
                    <a:pt x="43" y="121"/>
                  </a:lnTo>
                  <a:lnTo>
                    <a:pt x="28" y="114"/>
                  </a:lnTo>
                  <a:lnTo>
                    <a:pt x="15" y="103"/>
                  </a:lnTo>
                  <a:lnTo>
                    <a:pt x="6" y="91"/>
                  </a:lnTo>
                  <a:lnTo>
                    <a:pt x="0" y="75"/>
                  </a:lnTo>
                  <a:lnTo>
                    <a:pt x="7" y="82"/>
                  </a:lnTo>
                  <a:lnTo>
                    <a:pt x="16" y="90"/>
                  </a:lnTo>
                  <a:lnTo>
                    <a:pt x="26" y="97"/>
                  </a:lnTo>
                  <a:lnTo>
                    <a:pt x="35" y="103"/>
                  </a:lnTo>
                  <a:lnTo>
                    <a:pt x="45" y="109"/>
                  </a:lnTo>
                  <a:lnTo>
                    <a:pt x="57" y="113"/>
                  </a:lnTo>
                  <a:lnTo>
                    <a:pt x="66" y="115"/>
                  </a:lnTo>
                  <a:lnTo>
                    <a:pt x="76" y="116"/>
                  </a:lnTo>
                  <a:lnTo>
                    <a:pt x="66" y="102"/>
                  </a:lnTo>
                  <a:lnTo>
                    <a:pt x="56" y="88"/>
                  </a:lnTo>
                  <a:lnTo>
                    <a:pt x="45" y="76"/>
                  </a:lnTo>
                  <a:lnTo>
                    <a:pt x="36" y="63"/>
                  </a:lnTo>
                  <a:lnTo>
                    <a:pt x="27" y="53"/>
                  </a:lnTo>
                  <a:lnTo>
                    <a:pt x="21" y="44"/>
                  </a:lnTo>
                  <a:lnTo>
                    <a:pt x="16" y="37"/>
                  </a:lnTo>
                  <a:lnTo>
                    <a:pt x="14" y="33"/>
                  </a:lnTo>
                  <a:lnTo>
                    <a:pt x="13" y="26"/>
                  </a:lnTo>
                  <a:lnTo>
                    <a:pt x="12" y="18"/>
                  </a:lnTo>
                  <a:lnTo>
                    <a:pt x="11" y="8"/>
                  </a:lnTo>
                  <a:lnTo>
                    <a:pt x="8" y="0"/>
                  </a:lnTo>
                  <a:lnTo>
                    <a:pt x="14" y="11"/>
                  </a:lnTo>
                  <a:lnTo>
                    <a:pt x="23" y="26"/>
                  </a:lnTo>
                  <a:lnTo>
                    <a:pt x="35" y="44"/>
                  </a:lnTo>
                  <a:lnTo>
                    <a:pt x="47" y="62"/>
                  </a:lnTo>
                  <a:lnTo>
                    <a:pt x="59" y="79"/>
                  </a:lnTo>
                  <a:lnTo>
                    <a:pt x="70" y="95"/>
                  </a:lnTo>
                  <a:lnTo>
                    <a:pt x="80" y="106"/>
                  </a:lnTo>
                  <a:lnTo>
                    <a:pt x="85" y="111"/>
                  </a:lnTo>
                  <a:lnTo>
                    <a:pt x="91" y="113"/>
                  </a:lnTo>
                  <a:lnTo>
                    <a:pt x="94" y="109"/>
                  </a:lnTo>
                  <a:lnTo>
                    <a:pt x="94" y="105"/>
                  </a:lnTo>
                  <a:lnTo>
                    <a:pt x="94" y="98"/>
                  </a:lnTo>
                  <a:lnTo>
                    <a:pt x="91" y="85"/>
                  </a:lnTo>
                  <a:lnTo>
                    <a:pt x="85" y="65"/>
                  </a:lnTo>
                  <a:lnTo>
                    <a:pt x="80" y="46"/>
                  </a:lnTo>
                  <a:lnTo>
                    <a:pt x="76" y="33"/>
                  </a:lnTo>
                  <a:lnTo>
                    <a:pt x="76" y="29"/>
                  </a:lnTo>
                  <a:lnTo>
                    <a:pt x="79" y="27"/>
                  </a:lnTo>
                  <a:lnTo>
                    <a:pt x="82" y="31"/>
                  </a:lnTo>
                  <a:lnTo>
                    <a:pt x="85" y="38"/>
                  </a:lnTo>
                  <a:lnTo>
                    <a:pt x="91" y="53"/>
                  </a:lnTo>
                  <a:lnTo>
                    <a:pt x="100" y="78"/>
                  </a:lnTo>
                  <a:lnTo>
                    <a:pt x="105" y="105"/>
                  </a:lnTo>
                  <a:lnTo>
                    <a:pt x="104" y="124"/>
                  </a:lnTo>
                  <a:lnTo>
                    <a:pt x="111" y="131"/>
                  </a:lnTo>
                  <a:lnTo>
                    <a:pt x="118" y="138"/>
                  </a:lnTo>
                  <a:lnTo>
                    <a:pt x="125" y="143"/>
                  </a:lnTo>
                  <a:lnTo>
                    <a:pt x="130" y="148"/>
                  </a:lnTo>
                  <a:lnTo>
                    <a:pt x="136" y="152"/>
                  </a:lnTo>
                  <a:lnTo>
                    <a:pt x="141" y="155"/>
                  </a:lnTo>
                  <a:lnTo>
                    <a:pt x="144" y="159"/>
                  </a:lnTo>
                  <a:lnTo>
                    <a:pt x="146" y="160"/>
                  </a:lnTo>
                  <a:lnTo>
                    <a:pt x="149" y="162"/>
                  </a:lnTo>
                  <a:lnTo>
                    <a:pt x="151" y="163"/>
                  </a:lnTo>
                  <a:lnTo>
                    <a:pt x="153" y="161"/>
                  </a:lnTo>
                  <a:lnTo>
                    <a:pt x="156" y="155"/>
                  </a:lnTo>
                  <a:lnTo>
                    <a:pt x="157" y="140"/>
                  </a:lnTo>
                  <a:lnTo>
                    <a:pt x="155" y="116"/>
                  </a:lnTo>
                  <a:lnTo>
                    <a:pt x="149" y="88"/>
                  </a:lnTo>
                  <a:lnTo>
                    <a:pt x="137" y="67"/>
                  </a:lnTo>
                  <a:lnTo>
                    <a:pt x="133" y="57"/>
                  </a:lnTo>
                  <a:lnTo>
                    <a:pt x="133" y="54"/>
                  </a:lnTo>
                  <a:lnTo>
                    <a:pt x="137" y="55"/>
                  </a:lnTo>
                  <a:lnTo>
                    <a:pt x="143" y="61"/>
                  </a:lnTo>
                  <a:lnTo>
                    <a:pt x="146" y="67"/>
                  </a:lnTo>
                  <a:lnTo>
                    <a:pt x="151" y="77"/>
                  </a:lnTo>
                  <a:lnTo>
                    <a:pt x="157" y="90"/>
                  </a:lnTo>
                  <a:lnTo>
                    <a:pt x="161" y="103"/>
                  </a:lnTo>
                  <a:lnTo>
                    <a:pt x="166" y="120"/>
                  </a:lnTo>
                  <a:lnTo>
                    <a:pt x="168" y="137"/>
                  </a:lnTo>
                  <a:lnTo>
                    <a:pt x="167" y="155"/>
                  </a:lnTo>
                  <a:lnTo>
                    <a:pt x="164" y="173"/>
                  </a:lnTo>
                  <a:lnTo>
                    <a:pt x="168" y="177"/>
                  </a:lnTo>
                  <a:lnTo>
                    <a:pt x="173" y="182"/>
                  </a:lnTo>
                  <a:lnTo>
                    <a:pt x="179" y="186"/>
                  </a:lnTo>
                  <a:lnTo>
                    <a:pt x="184" y="190"/>
                  </a:lnTo>
                  <a:lnTo>
                    <a:pt x="189" y="193"/>
                  </a:lnTo>
                  <a:lnTo>
                    <a:pt x="195" y="196"/>
                  </a:lnTo>
                  <a:lnTo>
                    <a:pt x="198" y="198"/>
                  </a:lnTo>
                  <a:lnTo>
                    <a:pt x="202" y="200"/>
                  </a:lnTo>
                  <a:lnTo>
                    <a:pt x="206" y="191"/>
                  </a:lnTo>
                  <a:lnTo>
                    <a:pt x="207" y="175"/>
                  </a:lnTo>
                  <a:lnTo>
                    <a:pt x="206" y="159"/>
                  </a:lnTo>
                  <a:lnTo>
                    <a:pt x="205" y="145"/>
                  </a:lnTo>
                  <a:lnTo>
                    <a:pt x="204" y="130"/>
                  </a:lnTo>
                  <a:lnTo>
                    <a:pt x="203" y="111"/>
                  </a:lnTo>
                  <a:lnTo>
                    <a:pt x="201" y="94"/>
                  </a:lnTo>
                  <a:lnTo>
                    <a:pt x="198" y="83"/>
                  </a:lnTo>
                  <a:lnTo>
                    <a:pt x="198" y="79"/>
                  </a:lnTo>
                  <a:lnTo>
                    <a:pt x="202" y="82"/>
                  </a:lnTo>
                  <a:lnTo>
                    <a:pt x="207" y="88"/>
                  </a:lnTo>
                  <a:lnTo>
                    <a:pt x="211" y="101"/>
                  </a:lnTo>
                  <a:lnTo>
                    <a:pt x="212" y="123"/>
                  </a:lnTo>
                  <a:lnTo>
                    <a:pt x="214" y="155"/>
                  </a:lnTo>
                  <a:lnTo>
                    <a:pt x="217" y="186"/>
                  </a:lnTo>
                  <a:lnTo>
                    <a:pt x="218" y="206"/>
                  </a:lnTo>
                  <a:lnTo>
                    <a:pt x="225" y="214"/>
                  </a:lnTo>
                  <a:lnTo>
                    <a:pt x="232" y="222"/>
                  </a:lnTo>
                  <a:lnTo>
                    <a:pt x="236" y="229"/>
                  </a:lnTo>
                  <a:lnTo>
                    <a:pt x="242" y="235"/>
                  </a:lnTo>
                  <a:lnTo>
                    <a:pt x="245" y="241"/>
                  </a:lnTo>
                  <a:lnTo>
                    <a:pt x="249" y="245"/>
                  </a:lnTo>
                  <a:lnTo>
                    <a:pt x="252" y="249"/>
                  </a:lnTo>
                  <a:lnTo>
                    <a:pt x="254" y="251"/>
                  </a:lnTo>
                  <a:lnTo>
                    <a:pt x="254" y="253"/>
                  </a:lnTo>
                  <a:lnTo>
                    <a:pt x="252" y="254"/>
                  </a:lnTo>
                  <a:lnTo>
                    <a:pt x="249" y="253"/>
                  </a:lnTo>
                  <a:lnTo>
                    <a:pt x="244" y="250"/>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88" name="Freeform 362">
              <a:extLst>
                <a:ext uri="{FF2B5EF4-FFF2-40B4-BE49-F238E27FC236}">
                  <a16:creationId xmlns:a16="http://schemas.microsoft.com/office/drawing/2014/main" xmlns="" id="{290EC259-1563-4F6C-9CAF-E53F2469F174}"/>
                </a:ext>
              </a:extLst>
            </p:cNvPr>
            <p:cNvSpPr>
              <a:spLocks/>
            </p:cNvSpPr>
            <p:nvPr/>
          </p:nvSpPr>
          <p:spPr bwMode="auto">
            <a:xfrm>
              <a:off x="2672" y="905"/>
              <a:ext cx="93" cy="156"/>
            </a:xfrm>
            <a:custGeom>
              <a:avLst/>
              <a:gdLst>
                <a:gd name="T0" fmla="*/ 3 w 186"/>
                <a:gd name="T1" fmla="*/ 9 h 313"/>
                <a:gd name="T2" fmla="*/ 3 w 186"/>
                <a:gd name="T3" fmla="*/ 8 h 313"/>
                <a:gd name="T4" fmla="*/ 3 w 186"/>
                <a:gd name="T5" fmla="*/ 8 h 313"/>
                <a:gd name="T6" fmla="*/ 3 w 186"/>
                <a:gd name="T7" fmla="*/ 7 h 313"/>
                <a:gd name="T8" fmla="*/ 2 w 186"/>
                <a:gd name="T9" fmla="*/ 7 h 313"/>
                <a:gd name="T10" fmla="*/ 2 w 186"/>
                <a:gd name="T11" fmla="*/ 6 h 313"/>
                <a:gd name="T12" fmla="*/ 1 w 186"/>
                <a:gd name="T13" fmla="*/ 5 h 313"/>
                <a:gd name="T14" fmla="*/ 1 w 186"/>
                <a:gd name="T15" fmla="*/ 4 h 313"/>
                <a:gd name="T16" fmla="*/ 1 w 186"/>
                <a:gd name="T17" fmla="*/ 3 h 313"/>
                <a:gd name="T18" fmla="*/ 1 w 186"/>
                <a:gd name="T19" fmla="*/ 3 h 313"/>
                <a:gd name="T20" fmla="*/ 1 w 186"/>
                <a:gd name="T21" fmla="*/ 4 h 313"/>
                <a:gd name="T22" fmla="*/ 1 w 186"/>
                <a:gd name="T23" fmla="*/ 5 h 313"/>
                <a:gd name="T24" fmla="*/ 2 w 186"/>
                <a:gd name="T25" fmla="*/ 5 h 313"/>
                <a:gd name="T26" fmla="*/ 2 w 186"/>
                <a:gd name="T27" fmla="*/ 6 h 313"/>
                <a:gd name="T28" fmla="*/ 2 w 186"/>
                <a:gd name="T29" fmla="*/ 7 h 313"/>
                <a:gd name="T30" fmla="*/ 3 w 186"/>
                <a:gd name="T31" fmla="*/ 7 h 313"/>
                <a:gd name="T32" fmla="*/ 3 w 186"/>
                <a:gd name="T33" fmla="*/ 6 h 313"/>
                <a:gd name="T34" fmla="*/ 3 w 186"/>
                <a:gd name="T35" fmla="*/ 5 h 313"/>
                <a:gd name="T36" fmla="*/ 3 w 186"/>
                <a:gd name="T37" fmla="*/ 5 h 313"/>
                <a:gd name="T38" fmla="*/ 2 w 186"/>
                <a:gd name="T39" fmla="*/ 4 h 313"/>
                <a:gd name="T40" fmla="*/ 2 w 186"/>
                <a:gd name="T41" fmla="*/ 3 h 313"/>
                <a:gd name="T42" fmla="*/ 1 w 186"/>
                <a:gd name="T43" fmla="*/ 2 h 313"/>
                <a:gd name="T44" fmla="*/ 1 w 186"/>
                <a:gd name="T45" fmla="*/ 1 h 313"/>
                <a:gd name="T46" fmla="*/ 1 w 186"/>
                <a:gd name="T47" fmla="*/ 1 h 313"/>
                <a:gd name="T48" fmla="*/ 2 w 186"/>
                <a:gd name="T49" fmla="*/ 2 h 313"/>
                <a:gd name="T50" fmla="*/ 2 w 186"/>
                <a:gd name="T51" fmla="*/ 3 h 313"/>
                <a:gd name="T52" fmla="*/ 2 w 186"/>
                <a:gd name="T53" fmla="*/ 4 h 313"/>
                <a:gd name="T54" fmla="*/ 3 w 186"/>
                <a:gd name="T55" fmla="*/ 4 h 313"/>
                <a:gd name="T56" fmla="*/ 3 w 186"/>
                <a:gd name="T57" fmla="*/ 3 h 313"/>
                <a:gd name="T58" fmla="*/ 3 w 186"/>
                <a:gd name="T59" fmla="*/ 1 h 313"/>
                <a:gd name="T60" fmla="*/ 3 w 186"/>
                <a:gd name="T61" fmla="*/ 0 h 313"/>
                <a:gd name="T62" fmla="*/ 3 w 186"/>
                <a:gd name="T63" fmla="*/ 0 h 313"/>
                <a:gd name="T64" fmla="*/ 3 w 186"/>
                <a:gd name="T65" fmla="*/ 1 h 313"/>
                <a:gd name="T66" fmla="*/ 3 w 186"/>
                <a:gd name="T67" fmla="*/ 3 h 313"/>
                <a:gd name="T68" fmla="*/ 4 w 186"/>
                <a:gd name="T69" fmla="*/ 4 h 313"/>
                <a:gd name="T70" fmla="*/ 4 w 186"/>
                <a:gd name="T71" fmla="*/ 3 h 313"/>
                <a:gd name="T72" fmla="*/ 5 w 186"/>
                <a:gd name="T73" fmla="*/ 3 h 313"/>
                <a:gd name="T74" fmla="*/ 5 w 186"/>
                <a:gd name="T75" fmla="*/ 2 h 313"/>
                <a:gd name="T76" fmla="*/ 5 w 186"/>
                <a:gd name="T77" fmla="*/ 2 h 313"/>
                <a:gd name="T78" fmla="*/ 5 w 186"/>
                <a:gd name="T79" fmla="*/ 2 h 313"/>
                <a:gd name="T80" fmla="*/ 5 w 186"/>
                <a:gd name="T81" fmla="*/ 2 h 313"/>
                <a:gd name="T82" fmla="*/ 5 w 186"/>
                <a:gd name="T83" fmla="*/ 3 h 313"/>
                <a:gd name="T84" fmla="*/ 4 w 186"/>
                <a:gd name="T85" fmla="*/ 4 h 313"/>
                <a:gd name="T86" fmla="*/ 4 w 186"/>
                <a:gd name="T87" fmla="*/ 4 h 313"/>
                <a:gd name="T88" fmla="*/ 4 w 186"/>
                <a:gd name="T89" fmla="*/ 5 h 313"/>
                <a:gd name="T90" fmla="*/ 3 w 186"/>
                <a:gd name="T91" fmla="*/ 6 h 313"/>
                <a:gd name="T92" fmla="*/ 4 w 186"/>
                <a:gd name="T93" fmla="*/ 7 h 313"/>
                <a:gd name="T94" fmla="*/ 4 w 186"/>
                <a:gd name="T95" fmla="*/ 6 h 313"/>
                <a:gd name="T96" fmla="*/ 5 w 186"/>
                <a:gd name="T97" fmla="*/ 5 h 313"/>
                <a:gd name="T98" fmla="*/ 6 w 186"/>
                <a:gd name="T99" fmla="*/ 4 h 313"/>
                <a:gd name="T100" fmla="*/ 6 w 186"/>
                <a:gd name="T101" fmla="*/ 4 h 313"/>
                <a:gd name="T102" fmla="*/ 6 w 186"/>
                <a:gd name="T103" fmla="*/ 4 h 313"/>
                <a:gd name="T104" fmla="*/ 6 w 186"/>
                <a:gd name="T105" fmla="*/ 5 h 313"/>
                <a:gd name="T106" fmla="*/ 5 w 186"/>
                <a:gd name="T107" fmla="*/ 5 h 313"/>
                <a:gd name="T108" fmla="*/ 5 w 186"/>
                <a:gd name="T109" fmla="*/ 6 h 313"/>
                <a:gd name="T110" fmla="*/ 4 w 186"/>
                <a:gd name="T111" fmla="*/ 7 h 313"/>
                <a:gd name="T112" fmla="*/ 3 w 186"/>
                <a:gd name="T113" fmla="*/ 8 h 313"/>
                <a:gd name="T114" fmla="*/ 3 w 186"/>
                <a:gd name="T115" fmla="*/ 9 h 313"/>
                <a:gd name="T116" fmla="*/ 3 w 186"/>
                <a:gd name="T117" fmla="*/ 9 h 313"/>
                <a:gd name="T118" fmla="*/ 3 w 186"/>
                <a:gd name="T119" fmla="*/ 9 h 31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6" h="313">
                  <a:moveTo>
                    <a:pt x="88" y="313"/>
                  </a:moveTo>
                  <a:lnTo>
                    <a:pt x="84" y="310"/>
                  </a:lnTo>
                  <a:lnTo>
                    <a:pt x="83" y="294"/>
                  </a:lnTo>
                  <a:lnTo>
                    <a:pt x="83" y="277"/>
                  </a:lnTo>
                  <a:lnTo>
                    <a:pt x="82" y="267"/>
                  </a:lnTo>
                  <a:lnTo>
                    <a:pt x="80" y="263"/>
                  </a:lnTo>
                  <a:lnTo>
                    <a:pt x="75" y="258"/>
                  </a:lnTo>
                  <a:lnTo>
                    <a:pt x="68" y="252"/>
                  </a:lnTo>
                  <a:lnTo>
                    <a:pt x="60" y="242"/>
                  </a:lnTo>
                  <a:lnTo>
                    <a:pt x="51" y="232"/>
                  </a:lnTo>
                  <a:lnTo>
                    <a:pt x="43" y="220"/>
                  </a:lnTo>
                  <a:lnTo>
                    <a:pt x="35" y="207"/>
                  </a:lnTo>
                  <a:lnTo>
                    <a:pt x="28" y="192"/>
                  </a:lnTo>
                  <a:lnTo>
                    <a:pt x="17" y="166"/>
                  </a:lnTo>
                  <a:lnTo>
                    <a:pt x="8" y="148"/>
                  </a:lnTo>
                  <a:lnTo>
                    <a:pt x="3" y="136"/>
                  </a:lnTo>
                  <a:lnTo>
                    <a:pt x="0" y="127"/>
                  </a:lnTo>
                  <a:lnTo>
                    <a:pt x="1" y="123"/>
                  </a:lnTo>
                  <a:lnTo>
                    <a:pt x="4" y="120"/>
                  </a:lnTo>
                  <a:lnTo>
                    <a:pt x="6" y="124"/>
                  </a:lnTo>
                  <a:lnTo>
                    <a:pt x="9" y="132"/>
                  </a:lnTo>
                  <a:lnTo>
                    <a:pt x="12" y="139"/>
                  </a:lnTo>
                  <a:lnTo>
                    <a:pt x="16" y="149"/>
                  </a:lnTo>
                  <a:lnTo>
                    <a:pt x="22" y="162"/>
                  </a:lnTo>
                  <a:lnTo>
                    <a:pt x="29" y="176"/>
                  </a:lnTo>
                  <a:lnTo>
                    <a:pt x="35" y="189"/>
                  </a:lnTo>
                  <a:lnTo>
                    <a:pt x="42" y="201"/>
                  </a:lnTo>
                  <a:lnTo>
                    <a:pt x="47" y="211"/>
                  </a:lnTo>
                  <a:lnTo>
                    <a:pt x="52" y="217"/>
                  </a:lnTo>
                  <a:lnTo>
                    <a:pt x="59" y="225"/>
                  </a:lnTo>
                  <a:lnTo>
                    <a:pt x="66" y="230"/>
                  </a:lnTo>
                  <a:lnTo>
                    <a:pt x="72" y="234"/>
                  </a:lnTo>
                  <a:lnTo>
                    <a:pt x="76" y="237"/>
                  </a:lnTo>
                  <a:lnTo>
                    <a:pt x="79" y="220"/>
                  </a:lnTo>
                  <a:lnTo>
                    <a:pt x="81" y="202"/>
                  </a:lnTo>
                  <a:lnTo>
                    <a:pt x="82" y="185"/>
                  </a:lnTo>
                  <a:lnTo>
                    <a:pt x="82" y="173"/>
                  </a:lnTo>
                  <a:lnTo>
                    <a:pt x="75" y="165"/>
                  </a:lnTo>
                  <a:lnTo>
                    <a:pt x="65" y="156"/>
                  </a:lnTo>
                  <a:lnTo>
                    <a:pt x="54" y="143"/>
                  </a:lnTo>
                  <a:lnTo>
                    <a:pt x="44" y="129"/>
                  </a:lnTo>
                  <a:lnTo>
                    <a:pt x="34" y="113"/>
                  </a:lnTo>
                  <a:lnTo>
                    <a:pt x="26" y="95"/>
                  </a:lnTo>
                  <a:lnTo>
                    <a:pt x="21" y="75"/>
                  </a:lnTo>
                  <a:lnTo>
                    <a:pt x="20" y="55"/>
                  </a:lnTo>
                  <a:lnTo>
                    <a:pt x="21" y="48"/>
                  </a:lnTo>
                  <a:lnTo>
                    <a:pt x="24" y="50"/>
                  </a:lnTo>
                  <a:lnTo>
                    <a:pt x="28" y="63"/>
                  </a:lnTo>
                  <a:lnTo>
                    <a:pt x="34" y="82"/>
                  </a:lnTo>
                  <a:lnTo>
                    <a:pt x="37" y="94"/>
                  </a:lnTo>
                  <a:lnTo>
                    <a:pt x="42" y="104"/>
                  </a:lnTo>
                  <a:lnTo>
                    <a:pt x="49" y="114"/>
                  </a:lnTo>
                  <a:lnTo>
                    <a:pt x="55" y="125"/>
                  </a:lnTo>
                  <a:lnTo>
                    <a:pt x="62" y="133"/>
                  </a:lnTo>
                  <a:lnTo>
                    <a:pt x="69" y="140"/>
                  </a:lnTo>
                  <a:lnTo>
                    <a:pt x="76" y="144"/>
                  </a:lnTo>
                  <a:lnTo>
                    <a:pt x="82" y="148"/>
                  </a:lnTo>
                  <a:lnTo>
                    <a:pt x="75" y="120"/>
                  </a:lnTo>
                  <a:lnTo>
                    <a:pt x="72" y="81"/>
                  </a:lnTo>
                  <a:lnTo>
                    <a:pt x="73" y="41"/>
                  </a:lnTo>
                  <a:lnTo>
                    <a:pt x="79" y="8"/>
                  </a:lnTo>
                  <a:lnTo>
                    <a:pt x="82" y="0"/>
                  </a:lnTo>
                  <a:lnTo>
                    <a:pt x="84" y="0"/>
                  </a:lnTo>
                  <a:lnTo>
                    <a:pt x="85" y="5"/>
                  </a:lnTo>
                  <a:lnTo>
                    <a:pt x="84" y="14"/>
                  </a:lnTo>
                  <a:lnTo>
                    <a:pt x="84" y="37"/>
                  </a:lnTo>
                  <a:lnTo>
                    <a:pt x="87" y="75"/>
                  </a:lnTo>
                  <a:lnTo>
                    <a:pt x="91" y="113"/>
                  </a:lnTo>
                  <a:lnTo>
                    <a:pt x="96" y="136"/>
                  </a:lnTo>
                  <a:lnTo>
                    <a:pt x="103" y="133"/>
                  </a:lnTo>
                  <a:lnTo>
                    <a:pt x="111" y="128"/>
                  </a:lnTo>
                  <a:lnTo>
                    <a:pt x="119" y="120"/>
                  </a:lnTo>
                  <a:lnTo>
                    <a:pt x="128" y="112"/>
                  </a:lnTo>
                  <a:lnTo>
                    <a:pt x="136" y="103"/>
                  </a:lnTo>
                  <a:lnTo>
                    <a:pt x="143" y="94"/>
                  </a:lnTo>
                  <a:lnTo>
                    <a:pt x="148" y="83"/>
                  </a:lnTo>
                  <a:lnTo>
                    <a:pt x="151" y="73"/>
                  </a:lnTo>
                  <a:lnTo>
                    <a:pt x="154" y="66"/>
                  </a:lnTo>
                  <a:lnTo>
                    <a:pt x="158" y="66"/>
                  </a:lnTo>
                  <a:lnTo>
                    <a:pt x="159" y="73"/>
                  </a:lnTo>
                  <a:lnTo>
                    <a:pt x="156" y="84"/>
                  </a:lnTo>
                  <a:lnTo>
                    <a:pt x="151" y="93"/>
                  </a:lnTo>
                  <a:lnTo>
                    <a:pt x="145" y="103"/>
                  </a:lnTo>
                  <a:lnTo>
                    <a:pt x="137" y="114"/>
                  </a:lnTo>
                  <a:lnTo>
                    <a:pt x="129" y="126"/>
                  </a:lnTo>
                  <a:lnTo>
                    <a:pt x="121" y="137"/>
                  </a:lnTo>
                  <a:lnTo>
                    <a:pt x="113" y="148"/>
                  </a:lnTo>
                  <a:lnTo>
                    <a:pt x="106" y="156"/>
                  </a:lnTo>
                  <a:lnTo>
                    <a:pt x="102" y="161"/>
                  </a:lnTo>
                  <a:lnTo>
                    <a:pt x="98" y="181"/>
                  </a:lnTo>
                  <a:lnTo>
                    <a:pt x="95" y="203"/>
                  </a:lnTo>
                  <a:lnTo>
                    <a:pt x="92" y="223"/>
                  </a:lnTo>
                  <a:lnTo>
                    <a:pt x="91" y="235"/>
                  </a:lnTo>
                  <a:lnTo>
                    <a:pt x="102" y="230"/>
                  </a:lnTo>
                  <a:lnTo>
                    <a:pt x="114" y="222"/>
                  </a:lnTo>
                  <a:lnTo>
                    <a:pt x="128" y="210"/>
                  </a:lnTo>
                  <a:lnTo>
                    <a:pt x="141" y="199"/>
                  </a:lnTo>
                  <a:lnTo>
                    <a:pt x="153" y="186"/>
                  </a:lnTo>
                  <a:lnTo>
                    <a:pt x="165" y="172"/>
                  </a:lnTo>
                  <a:lnTo>
                    <a:pt x="174" y="159"/>
                  </a:lnTo>
                  <a:lnTo>
                    <a:pt x="180" y="147"/>
                  </a:lnTo>
                  <a:lnTo>
                    <a:pt x="183" y="141"/>
                  </a:lnTo>
                  <a:lnTo>
                    <a:pt x="186" y="140"/>
                  </a:lnTo>
                  <a:lnTo>
                    <a:pt x="186" y="146"/>
                  </a:lnTo>
                  <a:lnTo>
                    <a:pt x="183" y="155"/>
                  </a:lnTo>
                  <a:lnTo>
                    <a:pt x="179" y="163"/>
                  </a:lnTo>
                  <a:lnTo>
                    <a:pt x="171" y="174"/>
                  </a:lnTo>
                  <a:lnTo>
                    <a:pt x="160" y="189"/>
                  </a:lnTo>
                  <a:lnTo>
                    <a:pt x="148" y="205"/>
                  </a:lnTo>
                  <a:lnTo>
                    <a:pt x="135" y="222"/>
                  </a:lnTo>
                  <a:lnTo>
                    <a:pt x="121" y="237"/>
                  </a:lnTo>
                  <a:lnTo>
                    <a:pt x="108" y="248"/>
                  </a:lnTo>
                  <a:lnTo>
                    <a:pt x="97" y="256"/>
                  </a:lnTo>
                  <a:lnTo>
                    <a:pt x="90" y="265"/>
                  </a:lnTo>
                  <a:lnTo>
                    <a:pt x="90" y="279"/>
                  </a:lnTo>
                  <a:lnTo>
                    <a:pt x="91" y="293"/>
                  </a:lnTo>
                  <a:lnTo>
                    <a:pt x="92" y="301"/>
                  </a:lnTo>
                  <a:lnTo>
                    <a:pt x="92" y="305"/>
                  </a:lnTo>
                  <a:lnTo>
                    <a:pt x="91" y="307"/>
                  </a:lnTo>
                  <a:lnTo>
                    <a:pt x="90" y="309"/>
                  </a:lnTo>
                  <a:lnTo>
                    <a:pt x="88" y="313"/>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89" name="Freeform 363">
              <a:extLst>
                <a:ext uri="{FF2B5EF4-FFF2-40B4-BE49-F238E27FC236}">
                  <a16:creationId xmlns:a16="http://schemas.microsoft.com/office/drawing/2014/main" xmlns="" id="{E6557906-FE62-45FD-AAD5-188CE37A1586}"/>
                </a:ext>
              </a:extLst>
            </p:cNvPr>
            <p:cNvSpPr>
              <a:spLocks/>
            </p:cNvSpPr>
            <p:nvPr/>
          </p:nvSpPr>
          <p:spPr bwMode="auto">
            <a:xfrm>
              <a:off x="2531" y="1095"/>
              <a:ext cx="127" cy="150"/>
            </a:xfrm>
            <a:custGeom>
              <a:avLst/>
              <a:gdLst>
                <a:gd name="T0" fmla="*/ 8 w 253"/>
                <a:gd name="T1" fmla="*/ 1 h 299"/>
                <a:gd name="T2" fmla="*/ 8 w 253"/>
                <a:gd name="T3" fmla="*/ 1 h 299"/>
                <a:gd name="T4" fmla="*/ 8 w 253"/>
                <a:gd name="T5" fmla="*/ 2 h 299"/>
                <a:gd name="T6" fmla="*/ 7 w 253"/>
                <a:gd name="T7" fmla="*/ 2 h 299"/>
                <a:gd name="T8" fmla="*/ 7 w 253"/>
                <a:gd name="T9" fmla="*/ 3 h 299"/>
                <a:gd name="T10" fmla="*/ 7 w 253"/>
                <a:gd name="T11" fmla="*/ 3 h 299"/>
                <a:gd name="T12" fmla="*/ 6 w 253"/>
                <a:gd name="T13" fmla="*/ 4 h 299"/>
                <a:gd name="T14" fmla="*/ 6 w 253"/>
                <a:gd name="T15" fmla="*/ 5 h 299"/>
                <a:gd name="T16" fmla="*/ 6 w 253"/>
                <a:gd name="T17" fmla="*/ 5 h 299"/>
                <a:gd name="T18" fmla="*/ 6 w 253"/>
                <a:gd name="T19" fmla="*/ 6 h 299"/>
                <a:gd name="T20" fmla="*/ 6 w 253"/>
                <a:gd name="T21" fmla="*/ 6 h 299"/>
                <a:gd name="T22" fmla="*/ 6 w 253"/>
                <a:gd name="T23" fmla="*/ 6 h 299"/>
                <a:gd name="T24" fmla="*/ 6 w 253"/>
                <a:gd name="T25" fmla="*/ 6 h 299"/>
                <a:gd name="T26" fmla="*/ 6 w 253"/>
                <a:gd name="T27" fmla="*/ 5 h 299"/>
                <a:gd name="T28" fmla="*/ 5 w 253"/>
                <a:gd name="T29" fmla="*/ 5 h 299"/>
                <a:gd name="T30" fmla="*/ 5 w 253"/>
                <a:gd name="T31" fmla="*/ 6 h 299"/>
                <a:gd name="T32" fmla="*/ 4 w 253"/>
                <a:gd name="T33" fmla="*/ 7 h 299"/>
                <a:gd name="T34" fmla="*/ 4 w 253"/>
                <a:gd name="T35" fmla="*/ 7 h 299"/>
                <a:gd name="T36" fmla="*/ 4 w 253"/>
                <a:gd name="T37" fmla="*/ 8 h 299"/>
                <a:gd name="T38" fmla="*/ 4 w 253"/>
                <a:gd name="T39" fmla="*/ 9 h 299"/>
                <a:gd name="T40" fmla="*/ 4 w 253"/>
                <a:gd name="T41" fmla="*/ 10 h 299"/>
                <a:gd name="T42" fmla="*/ 4 w 253"/>
                <a:gd name="T43" fmla="*/ 10 h 299"/>
                <a:gd name="T44" fmla="*/ 4 w 253"/>
                <a:gd name="T45" fmla="*/ 9 h 299"/>
                <a:gd name="T46" fmla="*/ 3 w 253"/>
                <a:gd name="T47" fmla="*/ 8 h 299"/>
                <a:gd name="T48" fmla="*/ 3 w 253"/>
                <a:gd name="T49" fmla="*/ 8 h 299"/>
                <a:gd name="T50" fmla="*/ 3 w 253"/>
                <a:gd name="T51" fmla="*/ 8 h 299"/>
                <a:gd name="T52" fmla="*/ 2 w 253"/>
                <a:gd name="T53" fmla="*/ 9 h 299"/>
                <a:gd name="T54" fmla="*/ 2 w 253"/>
                <a:gd name="T55" fmla="*/ 10 h 299"/>
                <a:gd name="T56" fmla="*/ 1 w 253"/>
                <a:gd name="T57" fmla="*/ 10 h 299"/>
                <a:gd name="T58" fmla="*/ 1 w 253"/>
                <a:gd name="T59" fmla="*/ 10 h 299"/>
                <a:gd name="T60" fmla="*/ 2 w 253"/>
                <a:gd name="T61" fmla="*/ 9 h 299"/>
                <a:gd name="T62" fmla="*/ 2 w 253"/>
                <a:gd name="T63" fmla="*/ 9 h 299"/>
                <a:gd name="T64" fmla="*/ 3 w 253"/>
                <a:gd name="T65" fmla="*/ 8 h 299"/>
                <a:gd name="T66" fmla="*/ 3 w 253"/>
                <a:gd name="T67" fmla="*/ 7 h 299"/>
                <a:gd name="T68" fmla="*/ 3 w 253"/>
                <a:gd name="T69" fmla="*/ 7 h 299"/>
                <a:gd name="T70" fmla="*/ 2 w 253"/>
                <a:gd name="T71" fmla="*/ 7 h 299"/>
                <a:gd name="T72" fmla="*/ 2 w 253"/>
                <a:gd name="T73" fmla="*/ 7 h 299"/>
                <a:gd name="T74" fmla="*/ 1 w 253"/>
                <a:gd name="T75" fmla="*/ 8 h 299"/>
                <a:gd name="T76" fmla="*/ 1 w 253"/>
                <a:gd name="T77" fmla="*/ 8 h 299"/>
                <a:gd name="T78" fmla="*/ 0 w 253"/>
                <a:gd name="T79" fmla="*/ 8 h 299"/>
                <a:gd name="T80" fmla="*/ 1 w 253"/>
                <a:gd name="T81" fmla="*/ 7 h 299"/>
                <a:gd name="T82" fmla="*/ 2 w 253"/>
                <a:gd name="T83" fmla="*/ 7 h 299"/>
                <a:gd name="T84" fmla="*/ 2 w 253"/>
                <a:gd name="T85" fmla="*/ 7 h 299"/>
                <a:gd name="T86" fmla="*/ 3 w 253"/>
                <a:gd name="T87" fmla="*/ 7 h 299"/>
                <a:gd name="T88" fmla="*/ 4 w 253"/>
                <a:gd name="T89" fmla="*/ 7 h 299"/>
                <a:gd name="T90" fmla="*/ 4 w 253"/>
                <a:gd name="T91" fmla="*/ 6 h 299"/>
                <a:gd name="T92" fmla="*/ 4 w 253"/>
                <a:gd name="T93" fmla="*/ 6 h 299"/>
                <a:gd name="T94" fmla="*/ 5 w 253"/>
                <a:gd name="T95" fmla="*/ 6 h 299"/>
                <a:gd name="T96" fmla="*/ 4 w 253"/>
                <a:gd name="T97" fmla="*/ 5 h 299"/>
                <a:gd name="T98" fmla="*/ 4 w 253"/>
                <a:gd name="T99" fmla="*/ 5 h 299"/>
                <a:gd name="T100" fmla="*/ 4 w 253"/>
                <a:gd name="T101" fmla="*/ 5 h 299"/>
                <a:gd name="T102" fmla="*/ 5 w 253"/>
                <a:gd name="T103" fmla="*/ 5 h 299"/>
                <a:gd name="T104" fmla="*/ 5 w 253"/>
                <a:gd name="T105" fmla="*/ 5 h 299"/>
                <a:gd name="T106" fmla="*/ 5 w 253"/>
                <a:gd name="T107" fmla="*/ 5 h 299"/>
                <a:gd name="T108" fmla="*/ 5 w 253"/>
                <a:gd name="T109" fmla="*/ 5 h 299"/>
                <a:gd name="T110" fmla="*/ 6 w 253"/>
                <a:gd name="T111" fmla="*/ 4 h 299"/>
                <a:gd name="T112" fmla="*/ 6 w 253"/>
                <a:gd name="T113" fmla="*/ 3 h 299"/>
                <a:gd name="T114" fmla="*/ 7 w 253"/>
                <a:gd name="T115" fmla="*/ 2 h 299"/>
                <a:gd name="T116" fmla="*/ 7 w 253"/>
                <a:gd name="T117" fmla="*/ 1 h 299"/>
                <a:gd name="T118" fmla="*/ 7 w 253"/>
                <a:gd name="T119" fmla="*/ 1 h 299"/>
                <a:gd name="T120" fmla="*/ 8 w 253"/>
                <a:gd name="T121" fmla="*/ 1 h 299"/>
                <a:gd name="T122" fmla="*/ 8 w 253"/>
                <a:gd name="T123" fmla="*/ 0 h 2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53" h="299">
                  <a:moveTo>
                    <a:pt x="253" y="0"/>
                  </a:moveTo>
                  <a:lnTo>
                    <a:pt x="249" y="6"/>
                  </a:lnTo>
                  <a:lnTo>
                    <a:pt x="244" y="14"/>
                  </a:lnTo>
                  <a:lnTo>
                    <a:pt x="238" y="24"/>
                  </a:lnTo>
                  <a:lnTo>
                    <a:pt x="232" y="34"/>
                  </a:lnTo>
                  <a:lnTo>
                    <a:pt x="226" y="45"/>
                  </a:lnTo>
                  <a:lnTo>
                    <a:pt x="220" y="55"/>
                  </a:lnTo>
                  <a:lnTo>
                    <a:pt x="215" y="63"/>
                  </a:lnTo>
                  <a:lnTo>
                    <a:pt x="212" y="69"/>
                  </a:lnTo>
                  <a:lnTo>
                    <a:pt x="209" y="75"/>
                  </a:lnTo>
                  <a:lnTo>
                    <a:pt x="204" y="84"/>
                  </a:lnTo>
                  <a:lnTo>
                    <a:pt x="199" y="93"/>
                  </a:lnTo>
                  <a:lnTo>
                    <a:pt x="194" y="103"/>
                  </a:lnTo>
                  <a:lnTo>
                    <a:pt x="188" y="114"/>
                  </a:lnTo>
                  <a:lnTo>
                    <a:pt x="182" y="123"/>
                  </a:lnTo>
                  <a:lnTo>
                    <a:pt x="177" y="130"/>
                  </a:lnTo>
                  <a:lnTo>
                    <a:pt x="175" y="133"/>
                  </a:lnTo>
                  <a:lnTo>
                    <a:pt x="182" y="143"/>
                  </a:lnTo>
                  <a:lnTo>
                    <a:pt x="189" y="152"/>
                  </a:lnTo>
                  <a:lnTo>
                    <a:pt x="192" y="162"/>
                  </a:lnTo>
                  <a:lnTo>
                    <a:pt x="194" y="174"/>
                  </a:lnTo>
                  <a:lnTo>
                    <a:pt x="192" y="181"/>
                  </a:lnTo>
                  <a:lnTo>
                    <a:pt x="191" y="180"/>
                  </a:lnTo>
                  <a:lnTo>
                    <a:pt x="190" y="175"/>
                  </a:lnTo>
                  <a:lnTo>
                    <a:pt x="188" y="168"/>
                  </a:lnTo>
                  <a:lnTo>
                    <a:pt x="183" y="163"/>
                  </a:lnTo>
                  <a:lnTo>
                    <a:pt x="176" y="158"/>
                  </a:lnTo>
                  <a:lnTo>
                    <a:pt x="171" y="154"/>
                  </a:lnTo>
                  <a:lnTo>
                    <a:pt x="165" y="152"/>
                  </a:lnTo>
                  <a:lnTo>
                    <a:pt x="157" y="159"/>
                  </a:lnTo>
                  <a:lnTo>
                    <a:pt x="148" y="167"/>
                  </a:lnTo>
                  <a:lnTo>
                    <a:pt x="137" y="176"/>
                  </a:lnTo>
                  <a:lnTo>
                    <a:pt x="128" y="186"/>
                  </a:lnTo>
                  <a:lnTo>
                    <a:pt x="119" y="196"/>
                  </a:lnTo>
                  <a:lnTo>
                    <a:pt x="111" y="204"/>
                  </a:lnTo>
                  <a:lnTo>
                    <a:pt x="105" y="211"/>
                  </a:lnTo>
                  <a:lnTo>
                    <a:pt x="103" y="215"/>
                  </a:lnTo>
                  <a:lnTo>
                    <a:pt x="101" y="227"/>
                  </a:lnTo>
                  <a:lnTo>
                    <a:pt x="103" y="245"/>
                  </a:lnTo>
                  <a:lnTo>
                    <a:pt x="106" y="265"/>
                  </a:lnTo>
                  <a:lnTo>
                    <a:pt x="112" y="280"/>
                  </a:lnTo>
                  <a:lnTo>
                    <a:pt x="116" y="289"/>
                  </a:lnTo>
                  <a:lnTo>
                    <a:pt x="119" y="294"/>
                  </a:lnTo>
                  <a:lnTo>
                    <a:pt x="118" y="295"/>
                  </a:lnTo>
                  <a:lnTo>
                    <a:pt x="113" y="290"/>
                  </a:lnTo>
                  <a:lnTo>
                    <a:pt x="106" y="279"/>
                  </a:lnTo>
                  <a:lnTo>
                    <a:pt x="98" y="259"/>
                  </a:lnTo>
                  <a:lnTo>
                    <a:pt x="93" y="239"/>
                  </a:lnTo>
                  <a:lnTo>
                    <a:pt x="92" y="226"/>
                  </a:lnTo>
                  <a:lnTo>
                    <a:pt x="86" y="234"/>
                  </a:lnTo>
                  <a:lnTo>
                    <a:pt x="80" y="244"/>
                  </a:lnTo>
                  <a:lnTo>
                    <a:pt x="73" y="256"/>
                  </a:lnTo>
                  <a:lnTo>
                    <a:pt x="65" y="266"/>
                  </a:lnTo>
                  <a:lnTo>
                    <a:pt x="57" y="277"/>
                  </a:lnTo>
                  <a:lnTo>
                    <a:pt x="50" y="287"/>
                  </a:lnTo>
                  <a:lnTo>
                    <a:pt x="43" y="294"/>
                  </a:lnTo>
                  <a:lnTo>
                    <a:pt x="37" y="297"/>
                  </a:lnTo>
                  <a:lnTo>
                    <a:pt x="30" y="299"/>
                  </a:lnTo>
                  <a:lnTo>
                    <a:pt x="28" y="298"/>
                  </a:lnTo>
                  <a:lnTo>
                    <a:pt x="31" y="295"/>
                  </a:lnTo>
                  <a:lnTo>
                    <a:pt x="36" y="289"/>
                  </a:lnTo>
                  <a:lnTo>
                    <a:pt x="39" y="283"/>
                  </a:lnTo>
                  <a:lnTo>
                    <a:pt x="45" y="274"/>
                  </a:lnTo>
                  <a:lnTo>
                    <a:pt x="52" y="262"/>
                  </a:lnTo>
                  <a:lnTo>
                    <a:pt x="60" y="250"/>
                  </a:lnTo>
                  <a:lnTo>
                    <a:pt x="68" y="237"/>
                  </a:lnTo>
                  <a:lnTo>
                    <a:pt x="76" y="226"/>
                  </a:lnTo>
                  <a:lnTo>
                    <a:pt x="82" y="218"/>
                  </a:lnTo>
                  <a:lnTo>
                    <a:pt x="86" y="214"/>
                  </a:lnTo>
                  <a:lnTo>
                    <a:pt x="75" y="215"/>
                  </a:lnTo>
                  <a:lnTo>
                    <a:pt x="65" y="218"/>
                  </a:lnTo>
                  <a:lnTo>
                    <a:pt x="54" y="219"/>
                  </a:lnTo>
                  <a:lnTo>
                    <a:pt x="45" y="221"/>
                  </a:lnTo>
                  <a:lnTo>
                    <a:pt x="36" y="223"/>
                  </a:lnTo>
                  <a:lnTo>
                    <a:pt x="29" y="226"/>
                  </a:lnTo>
                  <a:lnTo>
                    <a:pt x="22" y="228"/>
                  </a:lnTo>
                  <a:lnTo>
                    <a:pt x="16" y="231"/>
                  </a:lnTo>
                  <a:lnTo>
                    <a:pt x="7" y="236"/>
                  </a:lnTo>
                  <a:lnTo>
                    <a:pt x="1" y="236"/>
                  </a:lnTo>
                  <a:lnTo>
                    <a:pt x="0" y="234"/>
                  </a:lnTo>
                  <a:lnTo>
                    <a:pt x="5" y="229"/>
                  </a:lnTo>
                  <a:lnTo>
                    <a:pt x="12" y="224"/>
                  </a:lnTo>
                  <a:lnTo>
                    <a:pt x="22" y="220"/>
                  </a:lnTo>
                  <a:lnTo>
                    <a:pt x="35" y="214"/>
                  </a:lnTo>
                  <a:lnTo>
                    <a:pt x="48" y="209"/>
                  </a:lnTo>
                  <a:lnTo>
                    <a:pt x="62" y="204"/>
                  </a:lnTo>
                  <a:lnTo>
                    <a:pt x="75" y="200"/>
                  </a:lnTo>
                  <a:lnTo>
                    <a:pt x="85" y="198"/>
                  </a:lnTo>
                  <a:lnTo>
                    <a:pt x="92" y="197"/>
                  </a:lnTo>
                  <a:lnTo>
                    <a:pt x="98" y="196"/>
                  </a:lnTo>
                  <a:lnTo>
                    <a:pt x="104" y="192"/>
                  </a:lnTo>
                  <a:lnTo>
                    <a:pt x="111" y="186"/>
                  </a:lnTo>
                  <a:lnTo>
                    <a:pt x="116" y="181"/>
                  </a:lnTo>
                  <a:lnTo>
                    <a:pt x="122" y="174"/>
                  </a:lnTo>
                  <a:lnTo>
                    <a:pt x="127" y="168"/>
                  </a:lnTo>
                  <a:lnTo>
                    <a:pt x="129" y="163"/>
                  </a:lnTo>
                  <a:lnTo>
                    <a:pt x="130" y="160"/>
                  </a:lnTo>
                  <a:lnTo>
                    <a:pt x="128" y="156"/>
                  </a:lnTo>
                  <a:lnTo>
                    <a:pt x="124" y="153"/>
                  </a:lnTo>
                  <a:lnTo>
                    <a:pt x="120" y="152"/>
                  </a:lnTo>
                  <a:lnTo>
                    <a:pt x="116" y="151"/>
                  </a:lnTo>
                  <a:lnTo>
                    <a:pt x="123" y="147"/>
                  </a:lnTo>
                  <a:lnTo>
                    <a:pt x="129" y="144"/>
                  </a:lnTo>
                  <a:lnTo>
                    <a:pt x="134" y="140"/>
                  </a:lnTo>
                  <a:lnTo>
                    <a:pt x="138" y="137"/>
                  </a:lnTo>
                  <a:lnTo>
                    <a:pt x="142" y="139"/>
                  </a:lnTo>
                  <a:lnTo>
                    <a:pt x="144" y="140"/>
                  </a:lnTo>
                  <a:lnTo>
                    <a:pt x="145" y="140"/>
                  </a:lnTo>
                  <a:lnTo>
                    <a:pt x="146" y="140"/>
                  </a:lnTo>
                  <a:lnTo>
                    <a:pt x="152" y="133"/>
                  </a:lnTo>
                  <a:lnTo>
                    <a:pt x="161" y="121"/>
                  </a:lnTo>
                  <a:lnTo>
                    <a:pt x="171" y="106"/>
                  </a:lnTo>
                  <a:lnTo>
                    <a:pt x="181" y="90"/>
                  </a:lnTo>
                  <a:lnTo>
                    <a:pt x="191" y="71"/>
                  </a:lnTo>
                  <a:lnTo>
                    <a:pt x="200" y="55"/>
                  </a:lnTo>
                  <a:lnTo>
                    <a:pt x="206" y="40"/>
                  </a:lnTo>
                  <a:lnTo>
                    <a:pt x="209" y="29"/>
                  </a:lnTo>
                  <a:lnTo>
                    <a:pt x="212" y="23"/>
                  </a:lnTo>
                  <a:lnTo>
                    <a:pt x="217" y="16"/>
                  </a:lnTo>
                  <a:lnTo>
                    <a:pt x="220" y="10"/>
                  </a:lnTo>
                  <a:lnTo>
                    <a:pt x="225" y="6"/>
                  </a:lnTo>
                  <a:lnTo>
                    <a:pt x="230" y="3"/>
                  </a:lnTo>
                  <a:lnTo>
                    <a:pt x="240" y="1"/>
                  </a:lnTo>
                  <a:lnTo>
                    <a:pt x="248" y="0"/>
                  </a:lnTo>
                  <a:lnTo>
                    <a:pt x="253" y="0"/>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90" name="Freeform 364">
              <a:extLst>
                <a:ext uri="{FF2B5EF4-FFF2-40B4-BE49-F238E27FC236}">
                  <a16:creationId xmlns:a16="http://schemas.microsoft.com/office/drawing/2014/main" xmlns="" id="{C4F86591-15C3-45D6-BEE2-0FBA24B4E197}"/>
                </a:ext>
              </a:extLst>
            </p:cNvPr>
            <p:cNvSpPr>
              <a:spLocks/>
            </p:cNvSpPr>
            <p:nvPr/>
          </p:nvSpPr>
          <p:spPr bwMode="auto">
            <a:xfrm>
              <a:off x="2765" y="890"/>
              <a:ext cx="73" cy="122"/>
            </a:xfrm>
            <a:custGeom>
              <a:avLst/>
              <a:gdLst>
                <a:gd name="T0" fmla="*/ 2 w 146"/>
                <a:gd name="T1" fmla="*/ 8 h 244"/>
                <a:gd name="T2" fmla="*/ 2 w 146"/>
                <a:gd name="T3" fmla="*/ 7 h 244"/>
                <a:gd name="T4" fmla="*/ 3 w 146"/>
                <a:gd name="T5" fmla="*/ 7 h 244"/>
                <a:gd name="T6" fmla="*/ 3 w 146"/>
                <a:gd name="T7" fmla="*/ 6 h 244"/>
                <a:gd name="T8" fmla="*/ 4 w 146"/>
                <a:gd name="T9" fmla="*/ 6 h 244"/>
                <a:gd name="T10" fmla="*/ 5 w 146"/>
                <a:gd name="T11" fmla="*/ 6 h 244"/>
                <a:gd name="T12" fmla="*/ 5 w 146"/>
                <a:gd name="T13" fmla="*/ 6 h 244"/>
                <a:gd name="T14" fmla="*/ 5 w 146"/>
                <a:gd name="T15" fmla="*/ 5 h 244"/>
                <a:gd name="T16" fmla="*/ 5 w 146"/>
                <a:gd name="T17" fmla="*/ 6 h 244"/>
                <a:gd name="T18" fmla="*/ 4 w 146"/>
                <a:gd name="T19" fmla="*/ 6 h 244"/>
                <a:gd name="T20" fmla="*/ 3 w 146"/>
                <a:gd name="T21" fmla="*/ 6 h 244"/>
                <a:gd name="T22" fmla="*/ 3 w 146"/>
                <a:gd name="T23" fmla="*/ 6 h 244"/>
                <a:gd name="T24" fmla="*/ 3 w 146"/>
                <a:gd name="T25" fmla="*/ 6 h 244"/>
                <a:gd name="T26" fmla="*/ 3 w 146"/>
                <a:gd name="T27" fmla="*/ 5 h 244"/>
                <a:gd name="T28" fmla="*/ 3 w 146"/>
                <a:gd name="T29" fmla="*/ 4 h 244"/>
                <a:gd name="T30" fmla="*/ 4 w 146"/>
                <a:gd name="T31" fmla="*/ 4 h 244"/>
                <a:gd name="T32" fmla="*/ 4 w 146"/>
                <a:gd name="T33" fmla="*/ 3 h 244"/>
                <a:gd name="T34" fmla="*/ 5 w 146"/>
                <a:gd name="T35" fmla="*/ 3 h 244"/>
                <a:gd name="T36" fmla="*/ 5 w 146"/>
                <a:gd name="T37" fmla="*/ 3 h 244"/>
                <a:gd name="T38" fmla="*/ 5 w 146"/>
                <a:gd name="T39" fmla="*/ 3 h 244"/>
                <a:gd name="T40" fmla="*/ 5 w 146"/>
                <a:gd name="T41" fmla="*/ 3 h 244"/>
                <a:gd name="T42" fmla="*/ 4 w 146"/>
                <a:gd name="T43" fmla="*/ 3 h 244"/>
                <a:gd name="T44" fmla="*/ 4 w 146"/>
                <a:gd name="T45" fmla="*/ 4 h 244"/>
                <a:gd name="T46" fmla="*/ 3 w 146"/>
                <a:gd name="T47" fmla="*/ 4 h 244"/>
                <a:gd name="T48" fmla="*/ 3 w 146"/>
                <a:gd name="T49" fmla="*/ 3 h 244"/>
                <a:gd name="T50" fmla="*/ 3 w 146"/>
                <a:gd name="T51" fmla="*/ 1 h 244"/>
                <a:gd name="T52" fmla="*/ 3 w 146"/>
                <a:gd name="T53" fmla="*/ 1 h 244"/>
                <a:gd name="T54" fmla="*/ 3 w 146"/>
                <a:gd name="T55" fmla="*/ 1 h 244"/>
                <a:gd name="T56" fmla="*/ 3 w 146"/>
                <a:gd name="T57" fmla="*/ 1 h 244"/>
                <a:gd name="T58" fmla="*/ 3 w 146"/>
                <a:gd name="T59" fmla="*/ 4 h 244"/>
                <a:gd name="T60" fmla="*/ 3 w 146"/>
                <a:gd name="T61" fmla="*/ 4 h 244"/>
                <a:gd name="T62" fmla="*/ 3 w 146"/>
                <a:gd name="T63" fmla="*/ 4 h 244"/>
                <a:gd name="T64" fmla="*/ 2 w 146"/>
                <a:gd name="T65" fmla="*/ 4 h 244"/>
                <a:gd name="T66" fmla="*/ 2 w 146"/>
                <a:gd name="T67" fmla="*/ 3 h 244"/>
                <a:gd name="T68" fmla="*/ 2 w 146"/>
                <a:gd name="T69" fmla="*/ 3 h 244"/>
                <a:gd name="T70" fmla="*/ 1 w 146"/>
                <a:gd name="T71" fmla="*/ 2 h 244"/>
                <a:gd name="T72" fmla="*/ 1 w 146"/>
                <a:gd name="T73" fmla="*/ 2 h 244"/>
                <a:gd name="T74" fmla="*/ 1 w 146"/>
                <a:gd name="T75" fmla="*/ 2 h 244"/>
                <a:gd name="T76" fmla="*/ 2 w 146"/>
                <a:gd name="T77" fmla="*/ 3 h 244"/>
                <a:gd name="T78" fmla="*/ 2 w 146"/>
                <a:gd name="T79" fmla="*/ 4 h 244"/>
                <a:gd name="T80" fmla="*/ 2 w 146"/>
                <a:gd name="T81" fmla="*/ 5 h 244"/>
                <a:gd name="T82" fmla="*/ 2 w 146"/>
                <a:gd name="T83" fmla="*/ 6 h 244"/>
                <a:gd name="T84" fmla="*/ 2 w 146"/>
                <a:gd name="T85" fmla="*/ 6 h 244"/>
                <a:gd name="T86" fmla="*/ 2 w 146"/>
                <a:gd name="T87" fmla="*/ 6 h 244"/>
                <a:gd name="T88" fmla="*/ 2 w 146"/>
                <a:gd name="T89" fmla="*/ 6 h 244"/>
                <a:gd name="T90" fmla="*/ 1 w 146"/>
                <a:gd name="T91" fmla="*/ 5 h 244"/>
                <a:gd name="T92" fmla="*/ 1 w 146"/>
                <a:gd name="T93" fmla="*/ 5 h 244"/>
                <a:gd name="T94" fmla="*/ 1 w 146"/>
                <a:gd name="T95" fmla="*/ 5 h 244"/>
                <a:gd name="T96" fmla="*/ 0 w 146"/>
                <a:gd name="T97" fmla="*/ 5 h 244"/>
                <a:gd name="T98" fmla="*/ 1 w 146"/>
                <a:gd name="T99" fmla="*/ 5 h 244"/>
                <a:gd name="T100" fmla="*/ 1 w 146"/>
                <a:gd name="T101" fmla="*/ 6 h 244"/>
                <a:gd name="T102" fmla="*/ 1 w 146"/>
                <a:gd name="T103" fmla="*/ 6 h 244"/>
                <a:gd name="T104" fmla="*/ 2 w 146"/>
                <a:gd name="T105" fmla="*/ 7 h 244"/>
                <a:gd name="T106" fmla="*/ 2 w 146"/>
                <a:gd name="T107" fmla="*/ 7 h 244"/>
                <a:gd name="T108" fmla="*/ 1 w 146"/>
                <a:gd name="T109" fmla="*/ 8 h 244"/>
                <a:gd name="T110" fmla="*/ 1 w 146"/>
                <a:gd name="T111" fmla="*/ 8 h 24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46" h="244">
                  <a:moveTo>
                    <a:pt x="31" y="240"/>
                  </a:moveTo>
                  <a:lnTo>
                    <a:pt x="39" y="230"/>
                  </a:lnTo>
                  <a:lnTo>
                    <a:pt x="48" y="216"/>
                  </a:lnTo>
                  <a:lnTo>
                    <a:pt x="57" y="204"/>
                  </a:lnTo>
                  <a:lnTo>
                    <a:pt x="61" y="195"/>
                  </a:lnTo>
                  <a:lnTo>
                    <a:pt x="69" y="195"/>
                  </a:lnTo>
                  <a:lnTo>
                    <a:pt x="80" y="193"/>
                  </a:lnTo>
                  <a:lnTo>
                    <a:pt x="92" y="190"/>
                  </a:lnTo>
                  <a:lnTo>
                    <a:pt x="106" y="185"/>
                  </a:lnTo>
                  <a:lnTo>
                    <a:pt x="117" y="180"/>
                  </a:lnTo>
                  <a:lnTo>
                    <a:pt x="128" y="175"/>
                  </a:lnTo>
                  <a:lnTo>
                    <a:pt x="136" y="170"/>
                  </a:lnTo>
                  <a:lnTo>
                    <a:pt x="139" y="167"/>
                  </a:lnTo>
                  <a:lnTo>
                    <a:pt x="141" y="161"/>
                  </a:lnTo>
                  <a:lnTo>
                    <a:pt x="142" y="159"/>
                  </a:lnTo>
                  <a:lnTo>
                    <a:pt x="140" y="159"/>
                  </a:lnTo>
                  <a:lnTo>
                    <a:pt x="136" y="161"/>
                  </a:lnTo>
                  <a:lnTo>
                    <a:pt x="131" y="163"/>
                  </a:lnTo>
                  <a:lnTo>
                    <a:pt x="123" y="167"/>
                  </a:lnTo>
                  <a:lnTo>
                    <a:pt x="114" y="170"/>
                  </a:lnTo>
                  <a:lnTo>
                    <a:pt x="103" y="175"/>
                  </a:lnTo>
                  <a:lnTo>
                    <a:pt x="92" y="179"/>
                  </a:lnTo>
                  <a:lnTo>
                    <a:pt x="81" y="183"/>
                  </a:lnTo>
                  <a:lnTo>
                    <a:pt x="73" y="185"/>
                  </a:lnTo>
                  <a:lnTo>
                    <a:pt x="67" y="186"/>
                  </a:lnTo>
                  <a:lnTo>
                    <a:pt x="71" y="175"/>
                  </a:lnTo>
                  <a:lnTo>
                    <a:pt x="77" y="159"/>
                  </a:lnTo>
                  <a:lnTo>
                    <a:pt x="83" y="142"/>
                  </a:lnTo>
                  <a:lnTo>
                    <a:pt x="85" y="133"/>
                  </a:lnTo>
                  <a:lnTo>
                    <a:pt x="92" y="127"/>
                  </a:lnTo>
                  <a:lnTo>
                    <a:pt x="100" y="121"/>
                  </a:lnTo>
                  <a:lnTo>
                    <a:pt x="109" y="114"/>
                  </a:lnTo>
                  <a:lnTo>
                    <a:pt x="118" y="104"/>
                  </a:lnTo>
                  <a:lnTo>
                    <a:pt x="128" y="96"/>
                  </a:lnTo>
                  <a:lnTo>
                    <a:pt x="136" y="89"/>
                  </a:lnTo>
                  <a:lnTo>
                    <a:pt x="141" y="84"/>
                  </a:lnTo>
                  <a:lnTo>
                    <a:pt x="145" y="79"/>
                  </a:lnTo>
                  <a:lnTo>
                    <a:pt x="146" y="74"/>
                  </a:lnTo>
                  <a:lnTo>
                    <a:pt x="146" y="71"/>
                  </a:lnTo>
                  <a:lnTo>
                    <a:pt x="144" y="71"/>
                  </a:lnTo>
                  <a:lnTo>
                    <a:pt x="139" y="76"/>
                  </a:lnTo>
                  <a:lnTo>
                    <a:pt x="134" y="79"/>
                  </a:lnTo>
                  <a:lnTo>
                    <a:pt x="129" y="85"/>
                  </a:lnTo>
                  <a:lnTo>
                    <a:pt x="122" y="91"/>
                  </a:lnTo>
                  <a:lnTo>
                    <a:pt x="114" y="96"/>
                  </a:lnTo>
                  <a:lnTo>
                    <a:pt x="106" y="102"/>
                  </a:lnTo>
                  <a:lnTo>
                    <a:pt x="98" y="108"/>
                  </a:lnTo>
                  <a:lnTo>
                    <a:pt x="91" y="112"/>
                  </a:lnTo>
                  <a:lnTo>
                    <a:pt x="86" y="115"/>
                  </a:lnTo>
                  <a:lnTo>
                    <a:pt x="87" y="94"/>
                  </a:lnTo>
                  <a:lnTo>
                    <a:pt x="88" y="61"/>
                  </a:lnTo>
                  <a:lnTo>
                    <a:pt x="90" y="27"/>
                  </a:lnTo>
                  <a:lnTo>
                    <a:pt x="88" y="8"/>
                  </a:lnTo>
                  <a:lnTo>
                    <a:pt x="87" y="1"/>
                  </a:lnTo>
                  <a:lnTo>
                    <a:pt x="86" y="0"/>
                  </a:lnTo>
                  <a:lnTo>
                    <a:pt x="85" y="2"/>
                  </a:lnTo>
                  <a:lnTo>
                    <a:pt x="84" y="10"/>
                  </a:lnTo>
                  <a:lnTo>
                    <a:pt x="81" y="32"/>
                  </a:lnTo>
                  <a:lnTo>
                    <a:pt x="79" y="68"/>
                  </a:lnTo>
                  <a:lnTo>
                    <a:pt x="76" y="103"/>
                  </a:lnTo>
                  <a:lnTo>
                    <a:pt x="71" y="125"/>
                  </a:lnTo>
                  <a:lnTo>
                    <a:pt x="69" y="127"/>
                  </a:lnTo>
                  <a:lnTo>
                    <a:pt x="67" y="126"/>
                  </a:lnTo>
                  <a:lnTo>
                    <a:pt x="65" y="123"/>
                  </a:lnTo>
                  <a:lnTo>
                    <a:pt x="64" y="117"/>
                  </a:lnTo>
                  <a:lnTo>
                    <a:pt x="63" y="111"/>
                  </a:lnTo>
                  <a:lnTo>
                    <a:pt x="58" y="103"/>
                  </a:lnTo>
                  <a:lnTo>
                    <a:pt x="54" y="94"/>
                  </a:lnTo>
                  <a:lnTo>
                    <a:pt x="47" y="84"/>
                  </a:lnTo>
                  <a:lnTo>
                    <a:pt x="40" y="73"/>
                  </a:lnTo>
                  <a:lnTo>
                    <a:pt x="33" y="64"/>
                  </a:lnTo>
                  <a:lnTo>
                    <a:pt x="26" y="58"/>
                  </a:lnTo>
                  <a:lnTo>
                    <a:pt x="22" y="55"/>
                  </a:lnTo>
                  <a:lnTo>
                    <a:pt x="17" y="55"/>
                  </a:lnTo>
                  <a:lnTo>
                    <a:pt x="18" y="58"/>
                  </a:lnTo>
                  <a:lnTo>
                    <a:pt x="23" y="64"/>
                  </a:lnTo>
                  <a:lnTo>
                    <a:pt x="29" y="73"/>
                  </a:lnTo>
                  <a:lnTo>
                    <a:pt x="37" y="86"/>
                  </a:lnTo>
                  <a:lnTo>
                    <a:pt x="46" y="103"/>
                  </a:lnTo>
                  <a:lnTo>
                    <a:pt x="55" y="119"/>
                  </a:lnTo>
                  <a:lnTo>
                    <a:pt x="60" y="132"/>
                  </a:lnTo>
                  <a:lnTo>
                    <a:pt x="60" y="144"/>
                  </a:lnTo>
                  <a:lnTo>
                    <a:pt x="57" y="159"/>
                  </a:lnTo>
                  <a:lnTo>
                    <a:pt x="54" y="172"/>
                  </a:lnTo>
                  <a:lnTo>
                    <a:pt x="50" y="180"/>
                  </a:lnTo>
                  <a:lnTo>
                    <a:pt x="48" y="183"/>
                  </a:lnTo>
                  <a:lnTo>
                    <a:pt x="46" y="183"/>
                  </a:lnTo>
                  <a:lnTo>
                    <a:pt x="43" y="179"/>
                  </a:lnTo>
                  <a:lnTo>
                    <a:pt x="39" y="174"/>
                  </a:lnTo>
                  <a:lnTo>
                    <a:pt x="35" y="169"/>
                  </a:lnTo>
                  <a:lnTo>
                    <a:pt x="31" y="164"/>
                  </a:lnTo>
                  <a:lnTo>
                    <a:pt x="25" y="157"/>
                  </a:lnTo>
                  <a:lnTo>
                    <a:pt x="19" y="151"/>
                  </a:lnTo>
                  <a:lnTo>
                    <a:pt x="14" y="145"/>
                  </a:lnTo>
                  <a:lnTo>
                    <a:pt x="8" y="139"/>
                  </a:lnTo>
                  <a:lnTo>
                    <a:pt x="3" y="134"/>
                  </a:lnTo>
                  <a:lnTo>
                    <a:pt x="1" y="131"/>
                  </a:lnTo>
                  <a:lnTo>
                    <a:pt x="0" y="130"/>
                  </a:lnTo>
                  <a:lnTo>
                    <a:pt x="2" y="136"/>
                  </a:lnTo>
                  <a:lnTo>
                    <a:pt x="8" y="145"/>
                  </a:lnTo>
                  <a:lnTo>
                    <a:pt x="14" y="154"/>
                  </a:lnTo>
                  <a:lnTo>
                    <a:pt x="19" y="163"/>
                  </a:lnTo>
                  <a:lnTo>
                    <a:pt x="26" y="172"/>
                  </a:lnTo>
                  <a:lnTo>
                    <a:pt x="32" y="182"/>
                  </a:lnTo>
                  <a:lnTo>
                    <a:pt x="34" y="187"/>
                  </a:lnTo>
                  <a:lnTo>
                    <a:pt x="35" y="194"/>
                  </a:lnTo>
                  <a:lnTo>
                    <a:pt x="35" y="206"/>
                  </a:lnTo>
                  <a:lnTo>
                    <a:pt x="33" y="220"/>
                  </a:lnTo>
                  <a:lnTo>
                    <a:pt x="27" y="231"/>
                  </a:lnTo>
                  <a:lnTo>
                    <a:pt x="23" y="239"/>
                  </a:lnTo>
                  <a:lnTo>
                    <a:pt x="23" y="244"/>
                  </a:lnTo>
                  <a:lnTo>
                    <a:pt x="26" y="244"/>
                  </a:lnTo>
                  <a:lnTo>
                    <a:pt x="31" y="240"/>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891" name="Freeform 365">
              <a:extLst>
                <a:ext uri="{FF2B5EF4-FFF2-40B4-BE49-F238E27FC236}">
                  <a16:creationId xmlns:a16="http://schemas.microsoft.com/office/drawing/2014/main" xmlns="" id="{5F4A5AEE-6694-4EE8-B22B-C6D41A65DB37}"/>
                </a:ext>
              </a:extLst>
            </p:cNvPr>
            <p:cNvSpPr>
              <a:spLocks/>
            </p:cNvSpPr>
            <p:nvPr/>
          </p:nvSpPr>
          <p:spPr bwMode="auto">
            <a:xfrm>
              <a:off x="2432" y="924"/>
              <a:ext cx="139" cy="113"/>
            </a:xfrm>
            <a:custGeom>
              <a:avLst/>
              <a:gdLst>
                <a:gd name="T0" fmla="*/ 8 w 279"/>
                <a:gd name="T1" fmla="*/ 6 h 227"/>
                <a:gd name="T2" fmla="*/ 7 w 279"/>
                <a:gd name="T3" fmla="*/ 6 h 227"/>
                <a:gd name="T4" fmla="*/ 7 w 279"/>
                <a:gd name="T5" fmla="*/ 5 h 227"/>
                <a:gd name="T6" fmla="*/ 6 w 279"/>
                <a:gd name="T7" fmla="*/ 5 h 227"/>
                <a:gd name="T8" fmla="*/ 7 w 279"/>
                <a:gd name="T9" fmla="*/ 4 h 227"/>
                <a:gd name="T10" fmla="*/ 6 w 279"/>
                <a:gd name="T11" fmla="*/ 2 h 227"/>
                <a:gd name="T12" fmla="*/ 6 w 279"/>
                <a:gd name="T13" fmla="*/ 3 h 227"/>
                <a:gd name="T14" fmla="*/ 6 w 279"/>
                <a:gd name="T15" fmla="*/ 5 h 227"/>
                <a:gd name="T16" fmla="*/ 6 w 279"/>
                <a:gd name="T17" fmla="*/ 5 h 227"/>
                <a:gd name="T18" fmla="*/ 5 w 279"/>
                <a:gd name="T19" fmla="*/ 4 h 227"/>
                <a:gd name="T20" fmla="*/ 4 w 279"/>
                <a:gd name="T21" fmla="*/ 3 h 227"/>
                <a:gd name="T22" fmla="*/ 4 w 279"/>
                <a:gd name="T23" fmla="*/ 0 h 227"/>
                <a:gd name="T24" fmla="*/ 4 w 279"/>
                <a:gd name="T25" fmla="*/ 0 h 227"/>
                <a:gd name="T26" fmla="*/ 4 w 279"/>
                <a:gd name="T27" fmla="*/ 1 h 227"/>
                <a:gd name="T28" fmla="*/ 4 w 279"/>
                <a:gd name="T29" fmla="*/ 3 h 227"/>
                <a:gd name="T30" fmla="*/ 2 w 279"/>
                <a:gd name="T31" fmla="*/ 2 h 227"/>
                <a:gd name="T32" fmla="*/ 1 w 279"/>
                <a:gd name="T33" fmla="*/ 1 h 227"/>
                <a:gd name="T34" fmla="*/ 0 w 279"/>
                <a:gd name="T35" fmla="*/ 0 h 227"/>
                <a:gd name="T36" fmla="*/ 0 w 279"/>
                <a:gd name="T37" fmla="*/ 0 h 227"/>
                <a:gd name="T38" fmla="*/ 1 w 279"/>
                <a:gd name="T39" fmla="*/ 2 h 227"/>
                <a:gd name="T40" fmla="*/ 3 w 279"/>
                <a:gd name="T41" fmla="*/ 3 h 227"/>
                <a:gd name="T42" fmla="*/ 4 w 279"/>
                <a:gd name="T43" fmla="*/ 3 h 227"/>
                <a:gd name="T44" fmla="*/ 3 w 279"/>
                <a:gd name="T45" fmla="*/ 4 h 227"/>
                <a:gd name="T46" fmla="*/ 2 w 279"/>
                <a:gd name="T47" fmla="*/ 4 h 227"/>
                <a:gd name="T48" fmla="*/ 0 w 279"/>
                <a:gd name="T49" fmla="*/ 4 h 227"/>
                <a:gd name="T50" fmla="*/ 0 w 279"/>
                <a:gd name="T51" fmla="*/ 3 h 227"/>
                <a:gd name="T52" fmla="*/ 0 w 279"/>
                <a:gd name="T53" fmla="*/ 4 h 227"/>
                <a:gd name="T54" fmla="*/ 1 w 279"/>
                <a:gd name="T55" fmla="*/ 4 h 227"/>
                <a:gd name="T56" fmla="*/ 3 w 279"/>
                <a:gd name="T57" fmla="*/ 4 h 227"/>
                <a:gd name="T58" fmla="*/ 4 w 279"/>
                <a:gd name="T59" fmla="*/ 4 h 227"/>
                <a:gd name="T60" fmla="*/ 5 w 279"/>
                <a:gd name="T61" fmla="*/ 5 h 227"/>
                <a:gd name="T62" fmla="*/ 5 w 279"/>
                <a:gd name="T63" fmla="*/ 5 h 227"/>
                <a:gd name="T64" fmla="*/ 5 w 279"/>
                <a:gd name="T65" fmla="*/ 6 h 227"/>
                <a:gd name="T66" fmla="*/ 4 w 279"/>
                <a:gd name="T67" fmla="*/ 6 h 227"/>
                <a:gd name="T68" fmla="*/ 3 w 279"/>
                <a:gd name="T69" fmla="*/ 6 h 227"/>
                <a:gd name="T70" fmla="*/ 3 w 279"/>
                <a:gd name="T71" fmla="*/ 7 h 227"/>
                <a:gd name="T72" fmla="*/ 4 w 279"/>
                <a:gd name="T73" fmla="*/ 6 h 227"/>
                <a:gd name="T74" fmla="*/ 5 w 279"/>
                <a:gd name="T75" fmla="*/ 6 h 227"/>
                <a:gd name="T76" fmla="*/ 6 w 279"/>
                <a:gd name="T77" fmla="*/ 6 h 227"/>
                <a:gd name="T78" fmla="*/ 6 w 279"/>
                <a:gd name="T79" fmla="*/ 6 h 227"/>
                <a:gd name="T80" fmla="*/ 7 w 279"/>
                <a:gd name="T81" fmla="*/ 6 h 227"/>
                <a:gd name="T82" fmla="*/ 8 w 279"/>
                <a:gd name="T83" fmla="*/ 6 h 227"/>
                <a:gd name="T84" fmla="*/ 8 w 279"/>
                <a:gd name="T85" fmla="*/ 7 h 2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79" h="227">
                  <a:moveTo>
                    <a:pt x="279" y="227"/>
                  </a:moveTo>
                  <a:lnTo>
                    <a:pt x="273" y="222"/>
                  </a:lnTo>
                  <a:lnTo>
                    <a:pt x="266" y="212"/>
                  </a:lnTo>
                  <a:lnTo>
                    <a:pt x="259" y="205"/>
                  </a:lnTo>
                  <a:lnTo>
                    <a:pt x="255" y="201"/>
                  </a:lnTo>
                  <a:lnTo>
                    <a:pt x="252" y="200"/>
                  </a:lnTo>
                  <a:lnTo>
                    <a:pt x="249" y="196"/>
                  </a:lnTo>
                  <a:lnTo>
                    <a:pt x="243" y="194"/>
                  </a:lnTo>
                  <a:lnTo>
                    <a:pt x="237" y="191"/>
                  </a:lnTo>
                  <a:lnTo>
                    <a:pt x="232" y="187"/>
                  </a:lnTo>
                  <a:lnTo>
                    <a:pt x="226" y="184"/>
                  </a:lnTo>
                  <a:lnTo>
                    <a:pt x="221" y="180"/>
                  </a:lnTo>
                  <a:lnTo>
                    <a:pt x="219" y="177"/>
                  </a:lnTo>
                  <a:lnTo>
                    <a:pt x="221" y="156"/>
                  </a:lnTo>
                  <a:lnTo>
                    <a:pt x="225" y="132"/>
                  </a:lnTo>
                  <a:lnTo>
                    <a:pt x="226" y="110"/>
                  </a:lnTo>
                  <a:lnTo>
                    <a:pt x="225" y="94"/>
                  </a:lnTo>
                  <a:lnTo>
                    <a:pt x="222" y="87"/>
                  </a:lnTo>
                  <a:lnTo>
                    <a:pt x="221" y="87"/>
                  </a:lnTo>
                  <a:lnTo>
                    <a:pt x="220" y="93"/>
                  </a:lnTo>
                  <a:lnTo>
                    <a:pt x="221" y="101"/>
                  </a:lnTo>
                  <a:lnTo>
                    <a:pt x="219" y="116"/>
                  </a:lnTo>
                  <a:lnTo>
                    <a:pt x="214" y="139"/>
                  </a:lnTo>
                  <a:lnTo>
                    <a:pt x="208" y="161"/>
                  </a:lnTo>
                  <a:lnTo>
                    <a:pt x="205" y="174"/>
                  </a:lnTo>
                  <a:lnTo>
                    <a:pt x="200" y="171"/>
                  </a:lnTo>
                  <a:lnTo>
                    <a:pt x="195" y="164"/>
                  </a:lnTo>
                  <a:lnTo>
                    <a:pt x="188" y="156"/>
                  </a:lnTo>
                  <a:lnTo>
                    <a:pt x="181" y="148"/>
                  </a:lnTo>
                  <a:lnTo>
                    <a:pt x="173" y="140"/>
                  </a:lnTo>
                  <a:lnTo>
                    <a:pt x="166" y="132"/>
                  </a:lnTo>
                  <a:lnTo>
                    <a:pt x="160" y="127"/>
                  </a:lnTo>
                  <a:lnTo>
                    <a:pt x="157" y="124"/>
                  </a:lnTo>
                  <a:lnTo>
                    <a:pt x="158" y="97"/>
                  </a:lnTo>
                  <a:lnTo>
                    <a:pt x="156" y="61"/>
                  </a:lnTo>
                  <a:lnTo>
                    <a:pt x="151" y="27"/>
                  </a:lnTo>
                  <a:lnTo>
                    <a:pt x="144" y="5"/>
                  </a:lnTo>
                  <a:lnTo>
                    <a:pt x="139" y="0"/>
                  </a:lnTo>
                  <a:lnTo>
                    <a:pt x="139" y="3"/>
                  </a:lnTo>
                  <a:lnTo>
                    <a:pt x="139" y="12"/>
                  </a:lnTo>
                  <a:lnTo>
                    <a:pt x="142" y="22"/>
                  </a:lnTo>
                  <a:lnTo>
                    <a:pt x="144" y="40"/>
                  </a:lnTo>
                  <a:lnTo>
                    <a:pt x="146" y="67"/>
                  </a:lnTo>
                  <a:lnTo>
                    <a:pt x="146" y="95"/>
                  </a:lnTo>
                  <a:lnTo>
                    <a:pt x="144" y="113"/>
                  </a:lnTo>
                  <a:lnTo>
                    <a:pt x="133" y="104"/>
                  </a:lnTo>
                  <a:lnTo>
                    <a:pt x="115" y="93"/>
                  </a:lnTo>
                  <a:lnTo>
                    <a:pt x="95" y="79"/>
                  </a:lnTo>
                  <a:lnTo>
                    <a:pt x="74" y="63"/>
                  </a:lnTo>
                  <a:lnTo>
                    <a:pt x="53" y="49"/>
                  </a:lnTo>
                  <a:lnTo>
                    <a:pt x="36" y="35"/>
                  </a:lnTo>
                  <a:lnTo>
                    <a:pt x="22" y="26"/>
                  </a:lnTo>
                  <a:lnTo>
                    <a:pt x="16" y="20"/>
                  </a:lnTo>
                  <a:lnTo>
                    <a:pt x="13" y="17"/>
                  </a:lnTo>
                  <a:lnTo>
                    <a:pt x="12" y="18"/>
                  </a:lnTo>
                  <a:lnTo>
                    <a:pt x="14" y="23"/>
                  </a:lnTo>
                  <a:lnTo>
                    <a:pt x="21" y="31"/>
                  </a:lnTo>
                  <a:lnTo>
                    <a:pt x="29" y="40"/>
                  </a:lnTo>
                  <a:lnTo>
                    <a:pt x="42" y="50"/>
                  </a:lnTo>
                  <a:lnTo>
                    <a:pt x="59" y="64"/>
                  </a:lnTo>
                  <a:lnTo>
                    <a:pt x="77" y="79"/>
                  </a:lnTo>
                  <a:lnTo>
                    <a:pt x="97" y="94"/>
                  </a:lnTo>
                  <a:lnTo>
                    <a:pt x="113" y="106"/>
                  </a:lnTo>
                  <a:lnTo>
                    <a:pt x="127" y="117"/>
                  </a:lnTo>
                  <a:lnTo>
                    <a:pt x="136" y="123"/>
                  </a:lnTo>
                  <a:lnTo>
                    <a:pt x="143" y="126"/>
                  </a:lnTo>
                  <a:lnTo>
                    <a:pt x="141" y="127"/>
                  </a:lnTo>
                  <a:lnTo>
                    <a:pt x="134" y="127"/>
                  </a:lnTo>
                  <a:lnTo>
                    <a:pt x="122" y="128"/>
                  </a:lnTo>
                  <a:lnTo>
                    <a:pt x="112" y="131"/>
                  </a:lnTo>
                  <a:lnTo>
                    <a:pt x="98" y="132"/>
                  </a:lnTo>
                  <a:lnTo>
                    <a:pt x="82" y="133"/>
                  </a:lnTo>
                  <a:lnTo>
                    <a:pt x="63" y="132"/>
                  </a:lnTo>
                  <a:lnTo>
                    <a:pt x="46" y="131"/>
                  </a:lnTo>
                  <a:lnTo>
                    <a:pt x="31" y="128"/>
                  </a:lnTo>
                  <a:lnTo>
                    <a:pt x="17" y="125"/>
                  </a:lnTo>
                  <a:lnTo>
                    <a:pt x="8" y="120"/>
                  </a:lnTo>
                  <a:lnTo>
                    <a:pt x="0" y="114"/>
                  </a:lnTo>
                  <a:lnTo>
                    <a:pt x="0" y="118"/>
                  </a:lnTo>
                  <a:lnTo>
                    <a:pt x="5" y="124"/>
                  </a:lnTo>
                  <a:lnTo>
                    <a:pt x="12" y="131"/>
                  </a:lnTo>
                  <a:lnTo>
                    <a:pt x="20" y="133"/>
                  </a:lnTo>
                  <a:lnTo>
                    <a:pt x="35" y="135"/>
                  </a:lnTo>
                  <a:lnTo>
                    <a:pt x="53" y="138"/>
                  </a:lnTo>
                  <a:lnTo>
                    <a:pt x="74" y="140"/>
                  </a:lnTo>
                  <a:lnTo>
                    <a:pt x="95" y="141"/>
                  </a:lnTo>
                  <a:lnTo>
                    <a:pt x="113" y="142"/>
                  </a:lnTo>
                  <a:lnTo>
                    <a:pt x="128" y="143"/>
                  </a:lnTo>
                  <a:lnTo>
                    <a:pt x="136" y="143"/>
                  </a:lnTo>
                  <a:lnTo>
                    <a:pt x="142" y="144"/>
                  </a:lnTo>
                  <a:lnTo>
                    <a:pt x="149" y="149"/>
                  </a:lnTo>
                  <a:lnTo>
                    <a:pt x="156" y="156"/>
                  </a:lnTo>
                  <a:lnTo>
                    <a:pt x="164" y="163"/>
                  </a:lnTo>
                  <a:lnTo>
                    <a:pt x="172" y="171"/>
                  </a:lnTo>
                  <a:lnTo>
                    <a:pt x="179" y="178"/>
                  </a:lnTo>
                  <a:lnTo>
                    <a:pt x="183" y="182"/>
                  </a:lnTo>
                  <a:lnTo>
                    <a:pt x="187" y="186"/>
                  </a:lnTo>
                  <a:lnTo>
                    <a:pt x="177" y="189"/>
                  </a:lnTo>
                  <a:lnTo>
                    <a:pt x="166" y="194"/>
                  </a:lnTo>
                  <a:lnTo>
                    <a:pt x="153" y="200"/>
                  </a:lnTo>
                  <a:lnTo>
                    <a:pt x="141" y="205"/>
                  </a:lnTo>
                  <a:lnTo>
                    <a:pt x="128" y="211"/>
                  </a:lnTo>
                  <a:lnTo>
                    <a:pt x="116" y="215"/>
                  </a:lnTo>
                  <a:lnTo>
                    <a:pt x="107" y="218"/>
                  </a:lnTo>
                  <a:lnTo>
                    <a:pt x="99" y="219"/>
                  </a:lnTo>
                  <a:lnTo>
                    <a:pt x="92" y="220"/>
                  </a:lnTo>
                  <a:lnTo>
                    <a:pt x="93" y="223"/>
                  </a:lnTo>
                  <a:lnTo>
                    <a:pt x="100" y="225"/>
                  </a:lnTo>
                  <a:lnTo>
                    <a:pt x="113" y="224"/>
                  </a:lnTo>
                  <a:lnTo>
                    <a:pt x="121" y="222"/>
                  </a:lnTo>
                  <a:lnTo>
                    <a:pt x="133" y="219"/>
                  </a:lnTo>
                  <a:lnTo>
                    <a:pt x="145" y="215"/>
                  </a:lnTo>
                  <a:lnTo>
                    <a:pt x="159" y="210"/>
                  </a:lnTo>
                  <a:lnTo>
                    <a:pt x="172" y="207"/>
                  </a:lnTo>
                  <a:lnTo>
                    <a:pt x="183" y="202"/>
                  </a:lnTo>
                  <a:lnTo>
                    <a:pt x="192" y="199"/>
                  </a:lnTo>
                  <a:lnTo>
                    <a:pt x="198" y="196"/>
                  </a:lnTo>
                  <a:lnTo>
                    <a:pt x="205" y="194"/>
                  </a:lnTo>
                  <a:lnTo>
                    <a:pt x="212" y="194"/>
                  </a:lnTo>
                  <a:lnTo>
                    <a:pt x="219" y="197"/>
                  </a:lnTo>
                  <a:lnTo>
                    <a:pt x="228" y="203"/>
                  </a:lnTo>
                  <a:lnTo>
                    <a:pt x="234" y="207"/>
                  </a:lnTo>
                  <a:lnTo>
                    <a:pt x="241" y="211"/>
                  </a:lnTo>
                  <a:lnTo>
                    <a:pt x="249" y="215"/>
                  </a:lnTo>
                  <a:lnTo>
                    <a:pt x="257" y="219"/>
                  </a:lnTo>
                  <a:lnTo>
                    <a:pt x="264" y="223"/>
                  </a:lnTo>
                  <a:lnTo>
                    <a:pt x="271" y="225"/>
                  </a:lnTo>
                  <a:lnTo>
                    <a:pt x="275" y="227"/>
                  </a:lnTo>
                  <a:lnTo>
                    <a:pt x="279" y="227"/>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Tree>
  </p:cSld>
  <p:clrMapOvr>
    <a:masterClrMapping/>
  </p:clrMapOvr>
  <p:transition>
    <p:wheel spokes="8"/>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5169"/>
                                        </p:tgtEl>
                                        <p:attrNameLst>
                                          <p:attrName>style.visibility</p:attrName>
                                        </p:attrNameLst>
                                      </p:cBhvr>
                                      <p:to>
                                        <p:strVal val="visible"/>
                                      </p:to>
                                    </p:set>
                                    <p:anim calcmode="lin" valueType="num">
                                      <p:cBhvr additive="base">
                                        <p:cTn id="7" dur="500" fill="hold"/>
                                        <p:tgtEl>
                                          <p:spTgt spid="35169"/>
                                        </p:tgtEl>
                                        <p:attrNameLst>
                                          <p:attrName>ppt_x</p:attrName>
                                        </p:attrNameLst>
                                      </p:cBhvr>
                                      <p:tavLst>
                                        <p:tav tm="0">
                                          <p:val>
                                            <p:strVal val="#ppt_x"/>
                                          </p:val>
                                        </p:tav>
                                        <p:tav tm="100000">
                                          <p:val>
                                            <p:strVal val="#ppt_x"/>
                                          </p:val>
                                        </p:tav>
                                      </p:tavLst>
                                    </p:anim>
                                    <p:anim calcmode="lin" valueType="num">
                                      <p:cBhvr additive="base">
                                        <p:cTn id="8" dur="500" fill="hold"/>
                                        <p:tgtEl>
                                          <p:spTgt spid="35169"/>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7" presetClass="entr" presetSubtype="0" fill="hold" grpId="0" nodeType="clickEffect">
                                  <p:stCondLst>
                                    <p:cond delay="0"/>
                                  </p:stCondLst>
                                  <p:iterate type="lt">
                                    <p:tmPct val="50000"/>
                                  </p:iterate>
                                  <p:childTnLst>
                                    <p:set>
                                      <p:cBhvr>
                                        <p:cTn id="12" dur="1" fill="hold">
                                          <p:stCondLst>
                                            <p:cond delay="0"/>
                                          </p:stCondLst>
                                        </p:cTn>
                                        <p:tgtEl>
                                          <p:spTgt spid="35168"/>
                                        </p:tgtEl>
                                        <p:attrNameLst>
                                          <p:attrName>style.visibility</p:attrName>
                                        </p:attrNameLst>
                                      </p:cBhvr>
                                      <p:to>
                                        <p:strVal val="visible"/>
                                      </p:to>
                                    </p:set>
                                    <p:anim calcmode="discrete" valueType="clr">
                                      <p:cBhvr override="childStyle">
                                        <p:cTn id="13" dur="80"/>
                                        <p:tgtEl>
                                          <p:spTgt spid="35168"/>
                                        </p:tgtEl>
                                        <p:attrNameLst>
                                          <p:attrName>style.color</p:attrName>
                                        </p:attrNameLst>
                                      </p:cBhvr>
                                      <p:tavLst>
                                        <p:tav tm="0">
                                          <p:val>
                                            <p:clrVal>
                                              <a:schemeClr val="accent2"/>
                                            </p:clrVal>
                                          </p:val>
                                        </p:tav>
                                        <p:tav tm="50000">
                                          <p:val>
                                            <p:clrVal>
                                              <a:schemeClr val="hlink"/>
                                            </p:clrVal>
                                          </p:val>
                                        </p:tav>
                                      </p:tavLst>
                                    </p:anim>
                                    <p:anim calcmode="discrete" valueType="clr">
                                      <p:cBhvr>
                                        <p:cTn id="14" dur="80"/>
                                        <p:tgtEl>
                                          <p:spTgt spid="35168"/>
                                        </p:tgtEl>
                                        <p:attrNameLst>
                                          <p:attrName>fillcolor</p:attrName>
                                        </p:attrNameLst>
                                      </p:cBhvr>
                                      <p:tavLst>
                                        <p:tav tm="0">
                                          <p:val>
                                            <p:clrVal>
                                              <a:schemeClr val="accent2"/>
                                            </p:clrVal>
                                          </p:val>
                                        </p:tav>
                                        <p:tav tm="50000">
                                          <p:val>
                                            <p:clrVal>
                                              <a:schemeClr val="hlink"/>
                                            </p:clrVal>
                                          </p:val>
                                        </p:tav>
                                      </p:tavLst>
                                    </p:anim>
                                    <p:set>
                                      <p:cBhvr>
                                        <p:cTn id="15" dur="80"/>
                                        <p:tgtEl>
                                          <p:spTgt spid="35168"/>
                                        </p:tgtEl>
                                        <p:attrNameLst>
                                          <p:attrName>fill.type</p:attrName>
                                        </p:attrNameLst>
                                      </p:cBhvr>
                                      <p:to>
                                        <p:strVal val="solid"/>
                                      </p:to>
                                    </p:set>
                                  </p:childTnLst>
                                </p:cTn>
                              </p:par>
                              <p:par>
                                <p:cTn id="16" presetID="27" presetClass="entr" presetSubtype="0" fill="hold" grpId="0" nodeType="withEffect">
                                  <p:stCondLst>
                                    <p:cond delay="0"/>
                                  </p:stCondLst>
                                  <p:iterate type="lt">
                                    <p:tmPct val="50000"/>
                                  </p:iterate>
                                  <p:childTnLst>
                                    <p:set>
                                      <p:cBhvr>
                                        <p:cTn id="17" dur="1" fill="hold">
                                          <p:stCondLst>
                                            <p:cond delay="0"/>
                                          </p:stCondLst>
                                        </p:cTn>
                                        <p:tgtEl>
                                          <p:spTgt spid="35171"/>
                                        </p:tgtEl>
                                        <p:attrNameLst>
                                          <p:attrName>style.visibility</p:attrName>
                                        </p:attrNameLst>
                                      </p:cBhvr>
                                      <p:to>
                                        <p:strVal val="visible"/>
                                      </p:to>
                                    </p:set>
                                    <p:anim calcmode="discrete" valueType="clr">
                                      <p:cBhvr override="childStyle">
                                        <p:cTn id="18" dur="80"/>
                                        <p:tgtEl>
                                          <p:spTgt spid="35171"/>
                                        </p:tgtEl>
                                        <p:attrNameLst>
                                          <p:attrName>style.color</p:attrName>
                                        </p:attrNameLst>
                                      </p:cBhvr>
                                      <p:tavLst>
                                        <p:tav tm="0">
                                          <p:val>
                                            <p:clrVal>
                                              <a:schemeClr val="accent2"/>
                                            </p:clrVal>
                                          </p:val>
                                        </p:tav>
                                        <p:tav tm="50000">
                                          <p:val>
                                            <p:clrVal>
                                              <a:schemeClr val="hlink"/>
                                            </p:clrVal>
                                          </p:val>
                                        </p:tav>
                                      </p:tavLst>
                                    </p:anim>
                                    <p:anim calcmode="discrete" valueType="clr">
                                      <p:cBhvr>
                                        <p:cTn id="19" dur="80"/>
                                        <p:tgtEl>
                                          <p:spTgt spid="35171"/>
                                        </p:tgtEl>
                                        <p:attrNameLst>
                                          <p:attrName>fillcolor</p:attrName>
                                        </p:attrNameLst>
                                      </p:cBhvr>
                                      <p:tavLst>
                                        <p:tav tm="0">
                                          <p:val>
                                            <p:clrVal>
                                              <a:schemeClr val="accent2"/>
                                            </p:clrVal>
                                          </p:val>
                                        </p:tav>
                                        <p:tav tm="50000">
                                          <p:val>
                                            <p:clrVal>
                                              <a:schemeClr val="hlink"/>
                                            </p:clrVal>
                                          </p:val>
                                        </p:tav>
                                      </p:tavLst>
                                    </p:anim>
                                    <p:set>
                                      <p:cBhvr>
                                        <p:cTn id="20" dur="80"/>
                                        <p:tgtEl>
                                          <p:spTgt spid="35171"/>
                                        </p:tgtEl>
                                        <p:attrNameLst>
                                          <p:attrName>fill.type</p:attrName>
                                        </p:attrNameLst>
                                      </p:cBhvr>
                                      <p:to>
                                        <p:strVal val="solid"/>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4" presetClass="entr" presetSubtype="16" fill="hold" grpId="0" nodeType="clickEffect">
                                  <p:stCondLst>
                                    <p:cond delay="0"/>
                                  </p:stCondLst>
                                  <p:childTnLst>
                                    <p:set>
                                      <p:cBhvr>
                                        <p:cTn id="24" dur="1" fill="hold">
                                          <p:stCondLst>
                                            <p:cond delay="0"/>
                                          </p:stCondLst>
                                        </p:cTn>
                                        <p:tgtEl>
                                          <p:spTgt spid="35170"/>
                                        </p:tgtEl>
                                        <p:attrNameLst>
                                          <p:attrName>style.visibility</p:attrName>
                                        </p:attrNameLst>
                                      </p:cBhvr>
                                      <p:to>
                                        <p:strVal val="visible"/>
                                      </p:to>
                                    </p:set>
                                    <p:animEffect transition="in" filter="box(in)">
                                      <p:cBhvr>
                                        <p:cTn id="25" dur="500"/>
                                        <p:tgtEl>
                                          <p:spTgt spid="351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168" grpId="0" animBg="1"/>
      <p:bldP spid="35169" grpId="0"/>
      <p:bldP spid="35170" grpId="0"/>
      <p:bldP spid="35171"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Line 2">
            <a:extLst>
              <a:ext uri="{FF2B5EF4-FFF2-40B4-BE49-F238E27FC236}">
                <a16:creationId xmlns:a16="http://schemas.microsoft.com/office/drawing/2014/main" xmlns="" id="{47F8E25E-C997-4C99-B34E-7A760AAAE77B}"/>
              </a:ext>
            </a:extLst>
          </p:cNvPr>
          <p:cNvSpPr>
            <a:spLocks noChangeShapeType="1"/>
          </p:cNvSpPr>
          <p:nvPr/>
        </p:nvSpPr>
        <p:spPr bwMode="auto">
          <a:xfrm>
            <a:off x="3657600" y="3352800"/>
            <a:ext cx="0" cy="3048000"/>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sp>
        <p:nvSpPr>
          <p:cNvPr id="32771" name="Text Box 3">
            <a:extLst>
              <a:ext uri="{FF2B5EF4-FFF2-40B4-BE49-F238E27FC236}">
                <a16:creationId xmlns:a16="http://schemas.microsoft.com/office/drawing/2014/main" xmlns="" id="{D9C481F6-DCED-413B-9CE4-6E6628CC3090}"/>
              </a:ext>
            </a:extLst>
          </p:cNvPr>
          <p:cNvSpPr txBox="1">
            <a:spLocks noChangeArrowheads="1"/>
          </p:cNvSpPr>
          <p:nvPr/>
        </p:nvSpPr>
        <p:spPr bwMode="auto">
          <a:xfrm>
            <a:off x="684213" y="2819400"/>
            <a:ext cx="2592387"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spcBef>
                <a:spcPct val="50000"/>
              </a:spcBef>
            </a:pPr>
            <a:r>
              <a:rPr lang="en-US" altLang="en-US" sz="2400"/>
              <a:t>Luyện đọc:</a:t>
            </a:r>
          </a:p>
        </p:txBody>
      </p:sp>
      <p:sp>
        <p:nvSpPr>
          <p:cNvPr id="32772" name="Line 4">
            <a:extLst>
              <a:ext uri="{FF2B5EF4-FFF2-40B4-BE49-F238E27FC236}">
                <a16:creationId xmlns:a16="http://schemas.microsoft.com/office/drawing/2014/main" xmlns="" id="{3DE0D9C3-49F3-4F5A-87CA-E2FB21E1EF38}"/>
              </a:ext>
            </a:extLst>
          </p:cNvPr>
          <p:cNvSpPr>
            <a:spLocks noChangeShapeType="1"/>
          </p:cNvSpPr>
          <p:nvPr/>
        </p:nvSpPr>
        <p:spPr bwMode="auto">
          <a:xfrm>
            <a:off x="1217613" y="3276600"/>
            <a:ext cx="1449387" cy="0"/>
          </a:xfrm>
          <a:prstGeom prst="line">
            <a:avLst/>
          </a:prstGeom>
          <a:noFill/>
          <a:ln w="1270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sp>
        <p:nvSpPr>
          <p:cNvPr id="32773" name="Text Box 5">
            <a:extLst>
              <a:ext uri="{FF2B5EF4-FFF2-40B4-BE49-F238E27FC236}">
                <a16:creationId xmlns:a16="http://schemas.microsoft.com/office/drawing/2014/main" xmlns="" id="{539D5FD4-7FD8-4A7B-B1BF-B18FB11F82D2}"/>
              </a:ext>
            </a:extLst>
          </p:cNvPr>
          <p:cNvSpPr txBox="1">
            <a:spLocks noChangeArrowheads="1"/>
          </p:cNvSpPr>
          <p:nvPr/>
        </p:nvSpPr>
        <p:spPr bwMode="auto">
          <a:xfrm>
            <a:off x="5334000" y="2743200"/>
            <a:ext cx="2592388"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spcBef>
                <a:spcPct val="50000"/>
              </a:spcBef>
            </a:pPr>
            <a:r>
              <a:rPr lang="en-US" altLang="en-US" sz="2400"/>
              <a:t>Tìm hiểu bài:</a:t>
            </a:r>
          </a:p>
        </p:txBody>
      </p:sp>
      <p:sp>
        <p:nvSpPr>
          <p:cNvPr id="32774" name="Line 6">
            <a:extLst>
              <a:ext uri="{FF2B5EF4-FFF2-40B4-BE49-F238E27FC236}">
                <a16:creationId xmlns:a16="http://schemas.microsoft.com/office/drawing/2014/main" xmlns="" id="{B7022091-BA28-4D4B-B71B-69804DBC8084}"/>
              </a:ext>
            </a:extLst>
          </p:cNvPr>
          <p:cNvSpPr>
            <a:spLocks noChangeShapeType="1"/>
          </p:cNvSpPr>
          <p:nvPr/>
        </p:nvSpPr>
        <p:spPr bwMode="auto">
          <a:xfrm>
            <a:off x="5867400" y="3171825"/>
            <a:ext cx="1447800" cy="0"/>
          </a:xfrm>
          <a:prstGeom prst="line">
            <a:avLst/>
          </a:prstGeom>
          <a:noFill/>
          <a:ln w="1270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grpSp>
        <p:nvGrpSpPr>
          <p:cNvPr id="32775" name="Group 10">
            <a:extLst>
              <a:ext uri="{FF2B5EF4-FFF2-40B4-BE49-F238E27FC236}">
                <a16:creationId xmlns:a16="http://schemas.microsoft.com/office/drawing/2014/main" xmlns="" id="{A1F33D9C-EA27-4328-8971-18C323AE6989}"/>
              </a:ext>
            </a:extLst>
          </p:cNvPr>
          <p:cNvGrpSpPr>
            <a:grpSpLocks/>
          </p:cNvGrpSpPr>
          <p:nvPr/>
        </p:nvGrpSpPr>
        <p:grpSpPr bwMode="auto">
          <a:xfrm>
            <a:off x="-152400" y="-152400"/>
            <a:ext cx="9372600" cy="7010400"/>
            <a:chOff x="48" y="0"/>
            <a:chExt cx="5664" cy="4224"/>
          </a:xfrm>
        </p:grpSpPr>
        <p:sp>
          <p:nvSpPr>
            <p:cNvPr id="32788" name="Line 11">
              <a:extLst>
                <a:ext uri="{FF2B5EF4-FFF2-40B4-BE49-F238E27FC236}">
                  <a16:creationId xmlns:a16="http://schemas.microsoft.com/office/drawing/2014/main" xmlns="" id="{DC92CA2B-9349-4DF2-9C11-B9E04ABBACA2}"/>
                </a:ext>
              </a:extLst>
            </p:cNvPr>
            <p:cNvSpPr>
              <a:spLocks noChangeShapeType="1"/>
            </p:cNvSpPr>
            <p:nvPr/>
          </p:nvSpPr>
          <p:spPr bwMode="auto">
            <a:xfrm>
              <a:off x="288" y="1104"/>
              <a:ext cx="0" cy="2880"/>
            </a:xfrm>
            <a:prstGeom prst="line">
              <a:avLst/>
            </a:prstGeom>
            <a:noFill/>
            <a:ln w="57150">
              <a:pattFill prst="solidDmnd">
                <a:fgClr>
                  <a:srgbClr val="FFFF00"/>
                </a:fgClr>
                <a:bgClr>
                  <a:srgbClr val="27D988"/>
                </a:bgClr>
              </a:patt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a:p>
          </p:txBody>
        </p:sp>
        <p:sp>
          <p:nvSpPr>
            <p:cNvPr id="32789" name="Line 12">
              <a:extLst>
                <a:ext uri="{FF2B5EF4-FFF2-40B4-BE49-F238E27FC236}">
                  <a16:creationId xmlns:a16="http://schemas.microsoft.com/office/drawing/2014/main" xmlns="" id="{C31B2655-FD09-4747-A68E-2BDDFA159FA2}"/>
                </a:ext>
              </a:extLst>
            </p:cNvPr>
            <p:cNvSpPr>
              <a:spLocks noChangeShapeType="1"/>
            </p:cNvSpPr>
            <p:nvPr/>
          </p:nvSpPr>
          <p:spPr bwMode="auto">
            <a:xfrm>
              <a:off x="5472" y="288"/>
              <a:ext cx="0" cy="2928"/>
            </a:xfrm>
            <a:prstGeom prst="line">
              <a:avLst/>
            </a:prstGeom>
            <a:noFill/>
            <a:ln w="57150">
              <a:pattFill prst="solidDmnd">
                <a:fgClr>
                  <a:srgbClr val="FFFF00"/>
                </a:fgClr>
                <a:bgClr>
                  <a:srgbClr val="27D988"/>
                </a:bgClr>
              </a:patt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a:p>
          </p:txBody>
        </p:sp>
        <p:sp>
          <p:nvSpPr>
            <p:cNvPr id="32790" name="Line 13">
              <a:extLst>
                <a:ext uri="{FF2B5EF4-FFF2-40B4-BE49-F238E27FC236}">
                  <a16:creationId xmlns:a16="http://schemas.microsoft.com/office/drawing/2014/main" xmlns="" id="{A4EDD37E-1A23-4965-AAF3-F5D0D00215AD}"/>
                </a:ext>
              </a:extLst>
            </p:cNvPr>
            <p:cNvSpPr>
              <a:spLocks noChangeShapeType="1"/>
            </p:cNvSpPr>
            <p:nvPr/>
          </p:nvSpPr>
          <p:spPr bwMode="auto">
            <a:xfrm>
              <a:off x="192" y="432"/>
              <a:ext cx="0" cy="2880"/>
            </a:xfrm>
            <a:prstGeom prst="line">
              <a:avLst/>
            </a:prstGeom>
            <a:noFill/>
            <a:ln w="57150">
              <a:pattFill prst="plaid">
                <a:fgClr>
                  <a:srgbClr val="FF0066"/>
                </a:fgClr>
                <a:bgClr>
                  <a:srgbClr val="27D988"/>
                </a:bgClr>
              </a:patt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a:p>
          </p:txBody>
        </p:sp>
        <p:sp>
          <p:nvSpPr>
            <p:cNvPr id="32791" name="Line 14">
              <a:extLst>
                <a:ext uri="{FF2B5EF4-FFF2-40B4-BE49-F238E27FC236}">
                  <a16:creationId xmlns:a16="http://schemas.microsoft.com/office/drawing/2014/main" xmlns="" id="{8A81EC36-560B-40F5-83CB-E8F391153B18}"/>
                </a:ext>
              </a:extLst>
            </p:cNvPr>
            <p:cNvSpPr>
              <a:spLocks noChangeShapeType="1"/>
            </p:cNvSpPr>
            <p:nvPr/>
          </p:nvSpPr>
          <p:spPr bwMode="auto">
            <a:xfrm>
              <a:off x="5568" y="1008"/>
              <a:ext cx="0" cy="2928"/>
            </a:xfrm>
            <a:prstGeom prst="line">
              <a:avLst/>
            </a:prstGeom>
            <a:noFill/>
            <a:ln w="57150">
              <a:pattFill prst="plaid">
                <a:fgClr>
                  <a:srgbClr val="FF0066"/>
                </a:fgClr>
                <a:bgClr>
                  <a:srgbClr val="27D988"/>
                </a:bgClr>
              </a:patt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a:p>
          </p:txBody>
        </p:sp>
        <p:grpSp>
          <p:nvGrpSpPr>
            <p:cNvPr id="32792" name="Group 15">
              <a:extLst>
                <a:ext uri="{FF2B5EF4-FFF2-40B4-BE49-F238E27FC236}">
                  <a16:creationId xmlns:a16="http://schemas.microsoft.com/office/drawing/2014/main" xmlns="" id="{BBED8076-2AB1-48DD-A5AD-F0754E2DA745}"/>
                </a:ext>
              </a:extLst>
            </p:cNvPr>
            <p:cNvGrpSpPr>
              <a:grpSpLocks/>
            </p:cNvGrpSpPr>
            <p:nvPr/>
          </p:nvGrpSpPr>
          <p:grpSpPr bwMode="auto">
            <a:xfrm>
              <a:off x="48" y="0"/>
              <a:ext cx="5664" cy="4224"/>
              <a:chOff x="48" y="0"/>
              <a:chExt cx="5664" cy="4272"/>
            </a:xfrm>
          </p:grpSpPr>
          <p:pic>
            <p:nvPicPr>
              <p:cNvPr id="32793" name="Picture 16" descr="BAR01">
                <a:extLst>
                  <a:ext uri="{FF2B5EF4-FFF2-40B4-BE49-F238E27FC236}">
                    <a16:creationId xmlns:a16="http://schemas.microsoft.com/office/drawing/2014/main" xmlns="" id="{86E6D39B-3C6A-4454-A767-D215EFB95C09}"/>
                  </a:ext>
                </a:extLst>
              </p:cNvPr>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336" y="4032"/>
                <a:ext cx="5088" cy="2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2794" name="Picture 17" descr="BAR01">
                <a:extLst>
                  <a:ext uri="{FF2B5EF4-FFF2-40B4-BE49-F238E27FC236}">
                    <a16:creationId xmlns:a16="http://schemas.microsoft.com/office/drawing/2014/main" xmlns="" id="{102A02B9-0443-407D-BF1D-75E75BD09867}"/>
                  </a:ext>
                </a:extLst>
              </p:cNvPr>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336" y="48"/>
                <a:ext cx="5088" cy="2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5794" name="AutoShape 18">
                <a:extLst>
                  <a:ext uri="{FF2B5EF4-FFF2-40B4-BE49-F238E27FC236}">
                    <a16:creationId xmlns:a16="http://schemas.microsoft.com/office/drawing/2014/main" xmlns="" id="{9EDD357F-F938-494E-B30F-4486C2D5B609}"/>
                  </a:ext>
                </a:extLst>
              </p:cNvPr>
              <p:cNvSpPr>
                <a:spLocks noChangeArrowheads="1"/>
              </p:cNvSpPr>
              <p:nvPr/>
            </p:nvSpPr>
            <p:spPr bwMode="auto">
              <a:xfrm>
                <a:off x="48" y="48"/>
                <a:ext cx="336" cy="336"/>
              </a:xfrm>
              <a:prstGeom prst="star5">
                <a:avLst/>
              </a:prstGeom>
              <a:solidFill>
                <a:srgbClr val="FFFF00"/>
              </a:solidFill>
              <a:ln w="38100" cmpd="dbl" algn="ctr">
                <a:solidFill>
                  <a:srgbClr val="0099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eaLnBrk="1" hangingPunct="1">
                  <a:defRPr/>
                </a:pPr>
                <a:endParaRPr lang="en-US"/>
              </a:p>
            </p:txBody>
          </p:sp>
          <p:sp>
            <p:nvSpPr>
              <p:cNvPr id="75795" name="AutoShape 19">
                <a:extLst>
                  <a:ext uri="{FF2B5EF4-FFF2-40B4-BE49-F238E27FC236}">
                    <a16:creationId xmlns:a16="http://schemas.microsoft.com/office/drawing/2014/main" xmlns="" id="{ECD35F9E-A315-42B9-99C9-20043C908344}"/>
                  </a:ext>
                </a:extLst>
              </p:cNvPr>
              <p:cNvSpPr>
                <a:spLocks noChangeArrowheads="1"/>
              </p:cNvSpPr>
              <p:nvPr/>
            </p:nvSpPr>
            <p:spPr bwMode="auto">
              <a:xfrm>
                <a:off x="5376" y="3936"/>
                <a:ext cx="336" cy="336"/>
              </a:xfrm>
              <a:prstGeom prst="star5">
                <a:avLst/>
              </a:prstGeom>
              <a:solidFill>
                <a:srgbClr val="FFFF00"/>
              </a:solidFill>
              <a:ln w="38100" cmpd="dbl" algn="ctr">
                <a:solidFill>
                  <a:srgbClr val="0099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eaLnBrk="1" hangingPunct="1">
                  <a:defRPr/>
                </a:pPr>
                <a:endParaRPr lang="en-US"/>
              </a:p>
            </p:txBody>
          </p:sp>
          <p:sp>
            <p:nvSpPr>
              <p:cNvPr id="75796" name="AutoShape 20">
                <a:extLst>
                  <a:ext uri="{FF2B5EF4-FFF2-40B4-BE49-F238E27FC236}">
                    <a16:creationId xmlns:a16="http://schemas.microsoft.com/office/drawing/2014/main" xmlns="" id="{FF73C838-84F2-4C91-9AE0-38602F07BA5A}"/>
                  </a:ext>
                </a:extLst>
              </p:cNvPr>
              <p:cNvSpPr>
                <a:spLocks noChangeArrowheads="1"/>
              </p:cNvSpPr>
              <p:nvPr/>
            </p:nvSpPr>
            <p:spPr bwMode="auto">
              <a:xfrm>
                <a:off x="5376" y="0"/>
                <a:ext cx="336" cy="336"/>
              </a:xfrm>
              <a:prstGeom prst="star5">
                <a:avLst/>
              </a:prstGeom>
              <a:solidFill>
                <a:srgbClr val="FFFF00"/>
              </a:solidFill>
              <a:ln w="38100" cmpd="dbl" algn="ctr">
                <a:solidFill>
                  <a:srgbClr val="0099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eaLnBrk="1" hangingPunct="1">
                  <a:defRPr/>
                </a:pPr>
                <a:endParaRPr lang="en-US"/>
              </a:p>
            </p:txBody>
          </p:sp>
          <p:sp>
            <p:nvSpPr>
              <p:cNvPr id="75797" name="AutoShape 21">
                <a:extLst>
                  <a:ext uri="{FF2B5EF4-FFF2-40B4-BE49-F238E27FC236}">
                    <a16:creationId xmlns:a16="http://schemas.microsoft.com/office/drawing/2014/main" xmlns="" id="{CA3318EA-ACE5-40AB-A36D-5CCA682AC5B2}"/>
                  </a:ext>
                </a:extLst>
              </p:cNvPr>
              <p:cNvSpPr>
                <a:spLocks noChangeArrowheads="1"/>
              </p:cNvSpPr>
              <p:nvPr/>
            </p:nvSpPr>
            <p:spPr bwMode="auto">
              <a:xfrm>
                <a:off x="48" y="3936"/>
                <a:ext cx="336" cy="336"/>
              </a:xfrm>
              <a:prstGeom prst="star5">
                <a:avLst/>
              </a:prstGeom>
              <a:solidFill>
                <a:srgbClr val="FFFF00"/>
              </a:solidFill>
              <a:ln w="38100" cmpd="dbl" algn="ctr">
                <a:solidFill>
                  <a:srgbClr val="0099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eaLnBrk="1" hangingPunct="1">
                  <a:defRPr/>
                </a:pPr>
                <a:endParaRPr lang="en-US"/>
              </a:p>
            </p:txBody>
          </p:sp>
        </p:grpSp>
      </p:grpSp>
      <p:sp>
        <p:nvSpPr>
          <p:cNvPr id="10243" name="Rectangle 3">
            <a:extLst>
              <a:ext uri="{FF2B5EF4-FFF2-40B4-BE49-F238E27FC236}">
                <a16:creationId xmlns:a16="http://schemas.microsoft.com/office/drawing/2014/main" xmlns="" id="{8F1B1F1C-B159-484F-A2C6-EA75469875C7}"/>
              </a:ext>
            </a:extLst>
          </p:cNvPr>
          <p:cNvSpPr>
            <a:spLocks noChangeArrowheads="1"/>
          </p:cNvSpPr>
          <p:nvPr/>
        </p:nvSpPr>
        <p:spPr bwMode="auto">
          <a:xfrm>
            <a:off x="304800" y="1828800"/>
            <a:ext cx="8382000"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just" eaLnBrk="1" hangingPunct="1">
              <a:spcBef>
                <a:spcPct val="20000"/>
              </a:spcBef>
            </a:pPr>
            <a:r>
              <a:rPr lang="en-US" altLang="en-US" sz="2800" b="1" u="sng">
                <a:solidFill>
                  <a:srgbClr val="FF0000"/>
                </a:solidFill>
              </a:rPr>
              <a:t>Nội dung :</a:t>
            </a:r>
            <a:r>
              <a:rPr lang="en-US" altLang="en-US" sz="2800" b="1" i="1">
                <a:solidFill>
                  <a:srgbClr val="3333FF"/>
                </a:solidFill>
              </a:rPr>
              <a:t> Ca ngợi và biết ơn những nghệ sĩ làng Hồ đã sáng tạo ra những bức tranh dân gian độc đáo.</a:t>
            </a:r>
          </a:p>
        </p:txBody>
      </p:sp>
      <p:pic>
        <p:nvPicPr>
          <p:cNvPr id="32777" name="Picture 43">
            <a:extLst>
              <a:ext uri="{FF2B5EF4-FFF2-40B4-BE49-F238E27FC236}">
                <a16:creationId xmlns:a16="http://schemas.microsoft.com/office/drawing/2014/main" xmlns="" id="{F7388D73-A01D-481E-830D-E562220DB92A}"/>
              </a:ext>
            </a:extLst>
          </p:cNvPr>
          <p:cNvPicPr>
            <a:picLocks noChangeAspect="1" noChangeArrowheads="1"/>
          </p:cNvPicPr>
          <p:nvPr/>
        </p:nvPicPr>
        <p:blipFill>
          <a:blip r:embed="rId4" cstate="print">
            <a:lum bright="12000"/>
            <a:extLst>
              <a:ext uri="{28A0092B-C50C-407E-A947-70E740481C1C}">
                <a14:useLocalDpi xmlns:a14="http://schemas.microsoft.com/office/drawing/2010/main" xmlns="" val="0"/>
              </a:ext>
            </a:extLst>
          </a:blip>
          <a:srcRect/>
          <a:stretch>
            <a:fillRect/>
          </a:stretch>
        </p:blipFill>
        <p:spPr bwMode="auto">
          <a:xfrm>
            <a:off x="3962400" y="3276600"/>
            <a:ext cx="2133600" cy="1649413"/>
          </a:xfrm>
          <a:prstGeom prst="rect">
            <a:avLst/>
          </a:prstGeom>
          <a:noFill/>
          <a:ln w="9525" algn="ctr">
            <a:solidFill>
              <a:srgbClr val="FF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32778" name="Text Box 45">
            <a:extLst>
              <a:ext uri="{FF2B5EF4-FFF2-40B4-BE49-F238E27FC236}">
                <a16:creationId xmlns:a16="http://schemas.microsoft.com/office/drawing/2014/main" xmlns="" id="{56D14818-8B3A-4B7B-AAB5-1CB3564376BF}"/>
              </a:ext>
            </a:extLst>
          </p:cNvPr>
          <p:cNvSpPr txBox="1">
            <a:spLocks noChangeArrowheads="1"/>
          </p:cNvSpPr>
          <p:nvPr/>
        </p:nvSpPr>
        <p:spPr bwMode="auto">
          <a:xfrm>
            <a:off x="4495800" y="1397000"/>
            <a:ext cx="3276600" cy="4270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spcBef>
                <a:spcPct val="50000"/>
              </a:spcBef>
            </a:pPr>
            <a:r>
              <a:rPr lang="en-US" altLang="en-US" sz="2200" i="1"/>
              <a:t>Theo Nguyễn Tuân</a:t>
            </a:r>
          </a:p>
        </p:txBody>
      </p:sp>
      <p:sp>
        <p:nvSpPr>
          <p:cNvPr id="32779" name="Line 46">
            <a:extLst>
              <a:ext uri="{FF2B5EF4-FFF2-40B4-BE49-F238E27FC236}">
                <a16:creationId xmlns:a16="http://schemas.microsoft.com/office/drawing/2014/main" xmlns="" id="{7BC332B3-5FB5-4596-A24A-DC5F22105A81}"/>
              </a:ext>
            </a:extLst>
          </p:cNvPr>
          <p:cNvSpPr>
            <a:spLocks noChangeShapeType="1"/>
          </p:cNvSpPr>
          <p:nvPr/>
        </p:nvSpPr>
        <p:spPr bwMode="auto">
          <a:xfrm flipV="1">
            <a:off x="228600" y="1366838"/>
            <a:ext cx="8610600" cy="0"/>
          </a:xfrm>
          <a:prstGeom prst="line">
            <a:avLst/>
          </a:prstGeom>
          <a:noFill/>
          <a:ln w="28575">
            <a:solidFill>
              <a:schemeClr val="accent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sp>
        <p:nvSpPr>
          <p:cNvPr id="32780" name="Line 47">
            <a:extLst>
              <a:ext uri="{FF2B5EF4-FFF2-40B4-BE49-F238E27FC236}">
                <a16:creationId xmlns:a16="http://schemas.microsoft.com/office/drawing/2014/main" xmlns="" id="{7908F712-2412-4E6C-B6AD-F09BA5CB689A}"/>
              </a:ext>
            </a:extLst>
          </p:cNvPr>
          <p:cNvSpPr>
            <a:spLocks noChangeShapeType="1"/>
          </p:cNvSpPr>
          <p:nvPr/>
        </p:nvSpPr>
        <p:spPr bwMode="auto">
          <a:xfrm flipV="1">
            <a:off x="461963" y="1443038"/>
            <a:ext cx="8610600" cy="0"/>
          </a:xfrm>
          <a:prstGeom prst="line">
            <a:avLst/>
          </a:prstGeom>
          <a:noFill/>
          <a:ln w="28575">
            <a:solidFill>
              <a:srgbClr val="99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sp>
        <p:nvSpPr>
          <p:cNvPr id="32781" name="WordArt 49">
            <a:extLst>
              <a:ext uri="{FF2B5EF4-FFF2-40B4-BE49-F238E27FC236}">
                <a16:creationId xmlns:a16="http://schemas.microsoft.com/office/drawing/2014/main" xmlns="" id="{978C2726-8607-4CCF-9870-422C3059E93B}"/>
              </a:ext>
            </a:extLst>
          </p:cNvPr>
          <p:cNvSpPr>
            <a:spLocks noChangeArrowheads="1" noChangeShapeType="1" noTextEdit="1"/>
          </p:cNvSpPr>
          <p:nvPr/>
        </p:nvSpPr>
        <p:spPr bwMode="auto">
          <a:xfrm>
            <a:off x="3705225" y="403225"/>
            <a:ext cx="1104900" cy="323850"/>
          </a:xfrm>
          <a:prstGeom prst="rect">
            <a:avLst/>
          </a:prstGeom>
        </p:spPr>
        <p:txBody>
          <a:bodyPr wrap="none" fromWordArt="1">
            <a:prstTxWarp prst="textPlain">
              <a:avLst>
                <a:gd name="adj" fmla="val 50000"/>
              </a:avLst>
            </a:prstTxWarp>
          </a:bodyPr>
          <a:lstStyle/>
          <a:p>
            <a:pPr algn="ctr"/>
            <a:r>
              <a:rPr lang="en-US" sz="2000" b="1" kern="10">
                <a:ln w="9525">
                  <a:solidFill>
                    <a:srgbClr val="FF0000"/>
                  </a:solidFill>
                  <a:round/>
                  <a:headEnd/>
                  <a:tailEnd/>
                </a:ln>
                <a:solidFill>
                  <a:srgbClr val="009900"/>
                </a:solidFill>
                <a:cs typeface="Times New Roman" panose="02020603050405020304" pitchFamily="18" charset="0"/>
              </a:rPr>
              <a:t>Tập đọc</a:t>
            </a:r>
          </a:p>
        </p:txBody>
      </p:sp>
      <p:sp>
        <p:nvSpPr>
          <p:cNvPr id="32782" name="WordArt 50">
            <a:extLst>
              <a:ext uri="{FF2B5EF4-FFF2-40B4-BE49-F238E27FC236}">
                <a16:creationId xmlns:a16="http://schemas.microsoft.com/office/drawing/2014/main" xmlns="" id="{448409A3-47CA-4AA7-9AA7-479189EF729B}"/>
              </a:ext>
            </a:extLst>
          </p:cNvPr>
          <p:cNvSpPr>
            <a:spLocks noChangeArrowheads="1" noChangeShapeType="1" noTextEdit="1"/>
          </p:cNvSpPr>
          <p:nvPr/>
        </p:nvSpPr>
        <p:spPr bwMode="auto">
          <a:xfrm>
            <a:off x="3119438" y="1009650"/>
            <a:ext cx="2452687" cy="338138"/>
          </a:xfrm>
          <a:prstGeom prst="rect">
            <a:avLst/>
          </a:prstGeom>
        </p:spPr>
        <p:txBody>
          <a:bodyPr wrap="none" fromWordArt="1">
            <a:prstTxWarp prst="textPlain">
              <a:avLst>
                <a:gd name="adj" fmla="val 50000"/>
              </a:avLst>
            </a:prstTxWarp>
          </a:bodyPr>
          <a:lstStyle/>
          <a:p>
            <a:pPr algn="ctr"/>
            <a:r>
              <a:rPr lang="en-US" sz="2800" kern="10">
                <a:ln w="9525">
                  <a:solidFill>
                    <a:srgbClr val="D60093"/>
                  </a:solidFill>
                  <a:round/>
                  <a:headEnd/>
                  <a:tailEnd/>
                </a:ln>
                <a:solidFill>
                  <a:srgbClr val="FF0000"/>
                </a:solidFill>
                <a:cs typeface="Times New Roman" panose="02020603050405020304" pitchFamily="18" charset="0"/>
              </a:rPr>
              <a:t>Tranh làng Hồ</a:t>
            </a:r>
          </a:p>
        </p:txBody>
      </p:sp>
      <p:pic>
        <p:nvPicPr>
          <p:cNvPr id="32783" name="Picture 51" descr="rom bep">
            <a:extLst>
              <a:ext uri="{FF2B5EF4-FFF2-40B4-BE49-F238E27FC236}">
                <a16:creationId xmlns:a16="http://schemas.microsoft.com/office/drawing/2014/main" xmlns="" id="{AC029E12-AC4D-460E-BCDA-B27976F74724}"/>
              </a:ext>
            </a:extLst>
          </p:cNvPr>
          <p:cNvPicPr>
            <a:picLocks noChangeAspect="1" noChangeArrowheads="1"/>
          </p:cNvPicPr>
          <p:nvPr/>
        </p:nvPicPr>
        <p:blipFill>
          <a:blip r:embed="rId5" cstate="print">
            <a:lum bright="30000"/>
            <a:extLst>
              <a:ext uri="{28A0092B-C50C-407E-A947-70E740481C1C}">
                <a14:useLocalDpi xmlns:a14="http://schemas.microsoft.com/office/drawing/2010/main" xmlns="" val="0"/>
              </a:ext>
            </a:extLst>
          </a:blip>
          <a:srcRect/>
          <a:stretch>
            <a:fillRect/>
          </a:stretch>
        </p:blipFill>
        <p:spPr bwMode="auto">
          <a:xfrm>
            <a:off x="3948113" y="5000625"/>
            <a:ext cx="2133600" cy="1781175"/>
          </a:xfrm>
          <a:prstGeom prst="rect">
            <a:avLst/>
          </a:prstGeom>
          <a:noFill/>
          <a:ln w="9525">
            <a:solidFill>
              <a:srgbClr val="FF0000"/>
            </a:solidFill>
            <a:miter lim="800000"/>
            <a:headEnd/>
            <a:tailEnd/>
          </a:ln>
          <a:extLst>
            <a:ext uri="{909E8E84-426E-40DD-AFC4-6F175D3DCCD1}">
              <a14:hiddenFill xmlns:a14="http://schemas.microsoft.com/office/drawing/2010/main" xmlns="">
                <a:solidFill>
                  <a:srgbClr val="FFFFFF"/>
                </a:solidFill>
              </a14:hiddenFill>
            </a:ext>
          </a:extLst>
        </p:spPr>
      </p:pic>
      <p:pic>
        <p:nvPicPr>
          <p:cNvPr id="32784" name="Picture 52">
            <a:extLst>
              <a:ext uri="{FF2B5EF4-FFF2-40B4-BE49-F238E27FC236}">
                <a16:creationId xmlns:a16="http://schemas.microsoft.com/office/drawing/2014/main" xmlns="" id="{479A6816-7617-4FC5-9F32-B8C3A01E2B3E}"/>
              </a:ext>
            </a:extLst>
          </p:cNvPr>
          <p:cNvPicPr>
            <a:picLocks noChangeAspect="1" noChangeArrowheads="1"/>
          </p:cNvPicPr>
          <p:nvPr/>
        </p:nvPicPr>
        <p:blipFill>
          <a:blip r:embed="rId6" cstate="print">
            <a:lum bright="24000"/>
            <a:extLst>
              <a:ext uri="{28A0092B-C50C-407E-A947-70E740481C1C}">
                <a14:useLocalDpi xmlns:a14="http://schemas.microsoft.com/office/drawing/2010/main" xmlns="" val="0"/>
              </a:ext>
            </a:extLst>
          </a:blip>
          <a:srcRect/>
          <a:stretch>
            <a:fillRect/>
          </a:stretch>
        </p:blipFill>
        <p:spPr bwMode="auto">
          <a:xfrm>
            <a:off x="6324600" y="3276600"/>
            <a:ext cx="2438400" cy="1676400"/>
          </a:xfrm>
          <a:prstGeom prst="rect">
            <a:avLst/>
          </a:prstGeom>
          <a:noFill/>
          <a:ln w="9525">
            <a:solidFill>
              <a:srgbClr val="FF0000"/>
            </a:solidFill>
            <a:miter lim="800000"/>
            <a:headEnd/>
            <a:tailEnd/>
          </a:ln>
          <a:extLst>
            <a:ext uri="{909E8E84-426E-40DD-AFC4-6F175D3DCCD1}">
              <a14:hiddenFill xmlns:a14="http://schemas.microsoft.com/office/drawing/2010/main" xmlns="">
                <a:solidFill>
                  <a:srgbClr val="FFFFFF"/>
                </a:solidFill>
              </a14:hiddenFill>
            </a:ext>
          </a:extLst>
        </p:spPr>
      </p:pic>
      <p:pic>
        <p:nvPicPr>
          <p:cNvPr id="32785" name="Picture 6" descr="250px-L%E1%BB%A3n_%C3%82m_D%C6%B0%C6%A1ng">
            <a:extLst>
              <a:ext uri="{FF2B5EF4-FFF2-40B4-BE49-F238E27FC236}">
                <a16:creationId xmlns:a16="http://schemas.microsoft.com/office/drawing/2014/main" xmlns="" id="{832351EF-D98D-4FCB-A02F-139730883488}"/>
              </a:ext>
            </a:extLst>
          </p:cNvPr>
          <p:cNvPicPr>
            <a:picLocks noChangeAspect="1" noChangeArrowheads="1"/>
          </p:cNvPicPr>
          <p:nvPr/>
        </p:nvPicPr>
        <p:blipFill>
          <a:blip r:embed="rId7" cstate="print">
            <a:extLst>
              <a:ext uri="{28A0092B-C50C-407E-A947-70E740481C1C}">
                <a14:useLocalDpi xmlns:a14="http://schemas.microsoft.com/office/drawing/2010/main" xmlns="" val="0"/>
              </a:ext>
            </a:extLst>
          </a:blip>
          <a:srcRect l="2856" t="5363" r="2856" b="3786"/>
          <a:stretch>
            <a:fillRect/>
          </a:stretch>
        </p:blipFill>
        <p:spPr bwMode="auto">
          <a:xfrm>
            <a:off x="6324600" y="5029200"/>
            <a:ext cx="2438400" cy="1828800"/>
          </a:xfrm>
          <a:prstGeom prst="rect">
            <a:avLst/>
          </a:prstGeom>
          <a:noFill/>
          <a:ln w="9525">
            <a:solidFill>
              <a:srgbClr val="FF0000"/>
            </a:solidFill>
            <a:miter lim="800000"/>
            <a:headEnd/>
            <a:tailEnd/>
          </a:ln>
          <a:extLst>
            <a:ext uri="{909E8E84-426E-40DD-AFC4-6F175D3DCCD1}">
              <a14:hiddenFill xmlns:a14="http://schemas.microsoft.com/office/drawing/2010/main" xmlns="">
                <a:solidFill>
                  <a:srgbClr val="FFFFFF"/>
                </a:solidFill>
              </a14:hiddenFill>
            </a:ext>
          </a:extLst>
        </p:spPr>
      </p:pic>
      <p:sp>
        <p:nvSpPr>
          <p:cNvPr id="32786" name="Oval 54">
            <a:extLst>
              <a:ext uri="{FF2B5EF4-FFF2-40B4-BE49-F238E27FC236}">
                <a16:creationId xmlns:a16="http://schemas.microsoft.com/office/drawing/2014/main" xmlns="" id="{4D916E18-0158-4367-971D-C5B984602EBC}"/>
              </a:ext>
            </a:extLst>
          </p:cNvPr>
          <p:cNvSpPr>
            <a:spLocks noChangeArrowheads="1"/>
          </p:cNvSpPr>
          <p:nvPr/>
        </p:nvSpPr>
        <p:spPr bwMode="auto">
          <a:xfrm>
            <a:off x="7100888" y="5503863"/>
            <a:ext cx="404812" cy="515937"/>
          </a:xfrm>
          <a:prstGeom prst="ellipse">
            <a:avLst/>
          </a:prstGeom>
          <a:noFill/>
          <a:ln w="38100" algn="ctr">
            <a:solidFill>
              <a:srgbClr val="FFFF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endParaRPr lang="en-US" altLang="en-US"/>
          </a:p>
        </p:txBody>
      </p:sp>
      <p:sp>
        <p:nvSpPr>
          <p:cNvPr id="32787" name="Oval 55">
            <a:extLst>
              <a:ext uri="{FF2B5EF4-FFF2-40B4-BE49-F238E27FC236}">
                <a16:creationId xmlns:a16="http://schemas.microsoft.com/office/drawing/2014/main" xmlns="" id="{67760DD1-8D4D-4942-B2FB-86B47DCCE189}"/>
              </a:ext>
            </a:extLst>
          </p:cNvPr>
          <p:cNvSpPr>
            <a:spLocks noChangeArrowheads="1"/>
          </p:cNvSpPr>
          <p:nvPr/>
        </p:nvSpPr>
        <p:spPr bwMode="auto">
          <a:xfrm>
            <a:off x="6619875" y="5387975"/>
            <a:ext cx="285750" cy="374650"/>
          </a:xfrm>
          <a:prstGeom prst="ellipse">
            <a:avLst/>
          </a:prstGeom>
          <a:noFill/>
          <a:ln w="38100" algn="ctr">
            <a:solidFill>
              <a:srgbClr val="FFFF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endParaRPr lang="en-US" altLang="en-US"/>
          </a:p>
        </p:txBody>
      </p:sp>
    </p:spTree>
  </p:cSld>
  <p:clrMapOvr>
    <a:masterClrMapping/>
  </p:clrMapOvr>
  <p:transition>
    <p:wheel spokes="8"/>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0" presetClass="entr" presetSubtype="0" fill="hold" grpId="0" nodeType="clickEffect">
                                  <p:stCondLst>
                                    <p:cond delay="0"/>
                                  </p:stCondLst>
                                  <p:childTnLst>
                                    <p:set>
                                      <p:cBhvr>
                                        <p:cTn id="6" dur="1" fill="hold">
                                          <p:stCondLst>
                                            <p:cond delay="0"/>
                                          </p:stCondLst>
                                        </p:cTn>
                                        <p:tgtEl>
                                          <p:spTgt spid="10243"/>
                                        </p:tgtEl>
                                        <p:attrNameLst>
                                          <p:attrName>style.visibility</p:attrName>
                                        </p:attrNameLst>
                                      </p:cBhvr>
                                      <p:to>
                                        <p:strVal val="visible"/>
                                      </p:to>
                                    </p:set>
                                    <p:animEffect transition="in" filter="wedge">
                                      <p:cBhvr>
                                        <p:cTn id="7" dur="2000"/>
                                        <p:tgtEl>
                                          <p:spTgt spid="102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3"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9" name="Text Box 7">
            <a:extLst>
              <a:ext uri="{FF2B5EF4-FFF2-40B4-BE49-F238E27FC236}">
                <a16:creationId xmlns:a16="http://schemas.microsoft.com/office/drawing/2014/main" xmlns="" id="{3B182C89-7097-4537-BC51-4AB53FA362AF}"/>
              </a:ext>
            </a:extLst>
          </p:cNvPr>
          <p:cNvSpPr txBox="1">
            <a:spLocks noChangeArrowheads="1"/>
          </p:cNvSpPr>
          <p:nvPr/>
        </p:nvSpPr>
        <p:spPr bwMode="auto">
          <a:xfrm>
            <a:off x="4495800" y="1325563"/>
            <a:ext cx="3276600" cy="4270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spcBef>
                <a:spcPct val="50000"/>
              </a:spcBef>
            </a:pPr>
            <a:r>
              <a:rPr lang="en-US" altLang="en-US" sz="2200" i="1"/>
              <a:t>Theo Nguyễn Tuân</a:t>
            </a:r>
          </a:p>
        </p:txBody>
      </p:sp>
      <p:sp>
        <p:nvSpPr>
          <p:cNvPr id="15363" name="Line 10">
            <a:extLst>
              <a:ext uri="{FF2B5EF4-FFF2-40B4-BE49-F238E27FC236}">
                <a16:creationId xmlns:a16="http://schemas.microsoft.com/office/drawing/2014/main" xmlns="" id="{D42809D6-5F9C-4772-8093-A27CE5C28B7B}"/>
              </a:ext>
            </a:extLst>
          </p:cNvPr>
          <p:cNvSpPr>
            <a:spLocks noChangeShapeType="1"/>
          </p:cNvSpPr>
          <p:nvPr/>
        </p:nvSpPr>
        <p:spPr bwMode="auto">
          <a:xfrm>
            <a:off x="244475" y="1884363"/>
            <a:ext cx="0" cy="4830762"/>
          </a:xfrm>
          <a:prstGeom prst="line">
            <a:avLst/>
          </a:prstGeom>
          <a:noFill/>
          <a:ln w="57150">
            <a:pattFill prst="solidDmnd">
              <a:fgClr>
                <a:srgbClr val="FFFF00"/>
              </a:fgClr>
              <a:bgClr>
                <a:srgbClr val="27D988"/>
              </a:bgClr>
            </a:patt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a:p>
        </p:txBody>
      </p:sp>
      <p:sp>
        <p:nvSpPr>
          <p:cNvPr id="15364" name="Line 11">
            <a:extLst>
              <a:ext uri="{FF2B5EF4-FFF2-40B4-BE49-F238E27FC236}">
                <a16:creationId xmlns:a16="http://schemas.microsoft.com/office/drawing/2014/main" xmlns="" id="{DAFA2912-5E7E-489C-8CD5-7B0930867519}"/>
              </a:ext>
            </a:extLst>
          </p:cNvPr>
          <p:cNvSpPr>
            <a:spLocks noChangeShapeType="1"/>
          </p:cNvSpPr>
          <p:nvPr/>
        </p:nvSpPr>
        <p:spPr bwMode="auto">
          <a:xfrm>
            <a:off x="8823325" y="330200"/>
            <a:ext cx="0" cy="4913313"/>
          </a:xfrm>
          <a:prstGeom prst="line">
            <a:avLst/>
          </a:prstGeom>
          <a:noFill/>
          <a:ln w="57150">
            <a:pattFill prst="solidDmnd">
              <a:fgClr>
                <a:srgbClr val="FFFF00"/>
              </a:fgClr>
              <a:bgClr>
                <a:srgbClr val="27D988"/>
              </a:bgClr>
            </a:patt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a:p>
        </p:txBody>
      </p:sp>
      <p:sp>
        <p:nvSpPr>
          <p:cNvPr id="15365" name="Line 12">
            <a:extLst>
              <a:ext uri="{FF2B5EF4-FFF2-40B4-BE49-F238E27FC236}">
                <a16:creationId xmlns:a16="http://schemas.microsoft.com/office/drawing/2014/main" xmlns="" id="{B06FAF61-2645-41D9-81D7-70828CF84A49}"/>
              </a:ext>
            </a:extLst>
          </p:cNvPr>
          <p:cNvSpPr>
            <a:spLocks noChangeShapeType="1"/>
          </p:cNvSpPr>
          <p:nvPr/>
        </p:nvSpPr>
        <p:spPr bwMode="auto">
          <a:xfrm>
            <a:off x="85725" y="573088"/>
            <a:ext cx="0" cy="4830762"/>
          </a:xfrm>
          <a:prstGeom prst="line">
            <a:avLst/>
          </a:prstGeom>
          <a:noFill/>
          <a:ln w="57150">
            <a:pattFill prst="plaid">
              <a:fgClr>
                <a:srgbClr val="FF0066"/>
              </a:fgClr>
              <a:bgClr>
                <a:srgbClr val="27D988"/>
              </a:bgClr>
            </a:patt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a:p>
        </p:txBody>
      </p:sp>
      <p:sp>
        <p:nvSpPr>
          <p:cNvPr id="15366" name="Line 13">
            <a:extLst>
              <a:ext uri="{FF2B5EF4-FFF2-40B4-BE49-F238E27FC236}">
                <a16:creationId xmlns:a16="http://schemas.microsoft.com/office/drawing/2014/main" xmlns="" id="{94CBCB6A-E191-4196-A819-8960C4673ABA}"/>
              </a:ext>
            </a:extLst>
          </p:cNvPr>
          <p:cNvSpPr>
            <a:spLocks noChangeShapeType="1"/>
          </p:cNvSpPr>
          <p:nvPr/>
        </p:nvSpPr>
        <p:spPr bwMode="auto">
          <a:xfrm>
            <a:off x="8982075" y="1538288"/>
            <a:ext cx="0" cy="4913312"/>
          </a:xfrm>
          <a:prstGeom prst="line">
            <a:avLst/>
          </a:prstGeom>
          <a:noFill/>
          <a:ln w="57150">
            <a:pattFill prst="plaid">
              <a:fgClr>
                <a:srgbClr val="FF0066"/>
              </a:fgClr>
              <a:bgClr>
                <a:srgbClr val="27D988"/>
              </a:bgClr>
            </a:patt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a:p>
        </p:txBody>
      </p:sp>
      <p:sp>
        <p:nvSpPr>
          <p:cNvPr id="15367" name="Line 21">
            <a:extLst>
              <a:ext uri="{FF2B5EF4-FFF2-40B4-BE49-F238E27FC236}">
                <a16:creationId xmlns:a16="http://schemas.microsoft.com/office/drawing/2014/main" xmlns="" id="{5D050D14-F94F-4200-8C55-5831273D327A}"/>
              </a:ext>
            </a:extLst>
          </p:cNvPr>
          <p:cNvSpPr>
            <a:spLocks noChangeShapeType="1"/>
          </p:cNvSpPr>
          <p:nvPr/>
        </p:nvSpPr>
        <p:spPr bwMode="auto">
          <a:xfrm flipV="1">
            <a:off x="228600" y="1295400"/>
            <a:ext cx="8610600" cy="0"/>
          </a:xfrm>
          <a:prstGeom prst="line">
            <a:avLst/>
          </a:prstGeom>
          <a:noFill/>
          <a:ln w="28575">
            <a:solidFill>
              <a:schemeClr val="accent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sp>
        <p:nvSpPr>
          <p:cNvPr id="15368" name="Line 22">
            <a:extLst>
              <a:ext uri="{FF2B5EF4-FFF2-40B4-BE49-F238E27FC236}">
                <a16:creationId xmlns:a16="http://schemas.microsoft.com/office/drawing/2014/main" xmlns="" id="{6738687B-15F4-41FA-ACD2-34B6D2EE8C10}"/>
              </a:ext>
            </a:extLst>
          </p:cNvPr>
          <p:cNvSpPr>
            <a:spLocks noChangeShapeType="1"/>
          </p:cNvSpPr>
          <p:nvPr/>
        </p:nvSpPr>
        <p:spPr bwMode="auto">
          <a:xfrm flipV="1">
            <a:off x="461963" y="1371600"/>
            <a:ext cx="8610600" cy="0"/>
          </a:xfrm>
          <a:prstGeom prst="line">
            <a:avLst/>
          </a:prstGeom>
          <a:noFill/>
          <a:ln w="28575">
            <a:solidFill>
              <a:srgbClr val="99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pic>
        <p:nvPicPr>
          <p:cNvPr id="41992" name="Picture 8" descr="Picture 016">
            <a:extLst>
              <a:ext uri="{FF2B5EF4-FFF2-40B4-BE49-F238E27FC236}">
                <a16:creationId xmlns:a16="http://schemas.microsoft.com/office/drawing/2014/main" xmlns="" id="{4B6CF68F-B718-4B3A-BFE4-7B011DEA1AA5}"/>
              </a:ext>
            </a:extLst>
          </p:cNvPr>
          <p:cNvPicPr>
            <a:picLocks noChangeAspect="1" noChangeArrowheads="1"/>
          </p:cNvPicPr>
          <p:nvPr/>
        </p:nvPicPr>
        <p:blipFill>
          <a:blip r:embed="rId2" cstate="print">
            <a:lum bright="18000"/>
            <a:extLst>
              <a:ext uri="{28A0092B-C50C-407E-A947-70E740481C1C}">
                <a14:useLocalDpi xmlns:a14="http://schemas.microsoft.com/office/drawing/2010/main" xmlns="" val="0"/>
              </a:ext>
            </a:extLst>
          </a:blip>
          <a:srcRect/>
          <a:stretch>
            <a:fillRect/>
          </a:stretch>
        </p:blipFill>
        <p:spPr bwMode="auto">
          <a:xfrm>
            <a:off x="838200" y="1784350"/>
            <a:ext cx="3581400" cy="2378075"/>
          </a:xfrm>
          <a:prstGeom prst="rect">
            <a:avLst/>
          </a:prstGeom>
          <a:noFill/>
          <a:ln w="28575">
            <a:solidFill>
              <a:srgbClr val="FF0000"/>
            </a:solidFill>
            <a:miter lim="800000"/>
            <a:headEnd/>
            <a:tailEnd/>
          </a:ln>
          <a:extLst>
            <a:ext uri="{909E8E84-426E-40DD-AFC4-6F175D3DCCD1}">
              <a14:hiddenFill xmlns:a14="http://schemas.microsoft.com/office/drawing/2010/main" xmlns="">
                <a:solidFill>
                  <a:srgbClr val="FFFFFF"/>
                </a:solidFill>
              </a14:hiddenFill>
            </a:ext>
          </a:extLst>
        </p:spPr>
      </p:pic>
      <p:pic>
        <p:nvPicPr>
          <p:cNvPr id="41993" name="Picture 9" descr="lon">
            <a:extLst>
              <a:ext uri="{FF2B5EF4-FFF2-40B4-BE49-F238E27FC236}">
                <a16:creationId xmlns:a16="http://schemas.microsoft.com/office/drawing/2014/main" xmlns="" id="{1E6C9BB4-72DC-4285-8EBB-AAFD3F119859}"/>
              </a:ext>
            </a:extLst>
          </p:cNvPr>
          <p:cNvPicPr>
            <a:picLocks noChangeAspect="1" noChangeArrowheads="1"/>
          </p:cNvPicPr>
          <p:nvPr/>
        </p:nvPicPr>
        <p:blipFill>
          <a:blip r:embed="rId3" cstate="print">
            <a:lum bright="18000"/>
            <a:extLst>
              <a:ext uri="{28A0092B-C50C-407E-A947-70E740481C1C}">
                <a14:useLocalDpi xmlns:a14="http://schemas.microsoft.com/office/drawing/2010/main" xmlns="" val="0"/>
              </a:ext>
            </a:extLst>
          </a:blip>
          <a:srcRect/>
          <a:stretch>
            <a:fillRect/>
          </a:stretch>
        </p:blipFill>
        <p:spPr bwMode="auto">
          <a:xfrm>
            <a:off x="4572000" y="1784350"/>
            <a:ext cx="3962400" cy="2362200"/>
          </a:xfrm>
          <a:prstGeom prst="rect">
            <a:avLst/>
          </a:prstGeom>
          <a:noFill/>
          <a:ln w="28575">
            <a:solidFill>
              <a:srgbClr val="FF0000"/>
            </a:solidFill>
            <a:miter lim="800000"/>
            <a:headEnd/>
            <a:tailEnd/>
          </a:ln>
          <a:extLst>
            <a:ext uri="{909E8E84-426E-40DD-AFC4-6F175D3DCCD1}">
              <a14:hiddenFill xmlns:a14="http://schemas.microsoft.com/office/drawing/2010/main" xmlns="">
                <a:solidFill>
                  <a:srgbClr val="FFFFFF"/>
                </a:solidFill>
              </a14:hiddenFill>
            </a:ext>
          </a:extLst>
        </p:spPr>
      </p:pic>
      <p:pic>
        <p:nvPicPr>
          <p:cNvPr id="41997" name="Picture 13" descr="canh nong">
            <a:extLst>
              <a:ext uri="{FF2B5EF4-FFF2-40B4-BE49-F238E27FC236}">
                <a16:creationId xmlns:a16="http://schemas.microsoft.com/office/drawing/2014/main" xmlns="" id="{F4560CF1-2E1C-4BDC-9070-9A40CD5C0320}"/>
              </a:ext>
            </a:extLst>
          </p:cNvPr>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838200" y="4375150"/>
            <a:ext cx="2590800" cy="2362200"/>
          </a:xfrm>
          <a:prstGeom prst="rect">
            <a:avLst/>
          </a:prstGeom>
          <a:noFill/>
          <a:ln w="76200">
            <a:solidFill>
              <a:schemeClr val="tx1"/>
            </a:solidFill>
            <a:miter lim="800000"/>
            <a:headEnd/>
            <a:tailEnd/>
          </a:ln>
          <a:extLst>
            <a:ext uri="{909E8E84-426E-40DD-AFC4-6F175D3DCCD1}">
              <a14:hiddenFill xmlns:a14="http://schemas.microsoft.com/office/drawing/2010/main" xmlns="">
                <a:solidFill>
                  <a:srgbClr val="FFFFFF"/>
                </a:solidFill>
              </a14:hiddenFill>
            </a:ext>
          </a:extLst>
        </p:spPr>
      </p:pic>
      <p:pic>
        <p:nvPicPr>
          <p:cNvPr id="41999" name="Picture 15" descr="2">
            <a:extLst>
              <a:ext uri="{FF2B5EF4-FFF2-40B4-BE49-F238E27FC236}">
                <a16:creationId xmlns:a16="http://schemas.microsoft.com/office/drawing/2014/main" xmlns="" id="{3FBA1E4F-4A18-4F9A-81B2-3DC6AE1D5F5A}"/>
              </a:ext>
            </a:extLst>
          </p:cNvPr>
          <p:cNvPicPr>
            <a:picLocks noChangeAspect="1" noChangeArrowheads="1"/>
          </p:cNvPicPr>
          <p:nvPr/>
        </p:nvPicPr>
        <p:blipFill>
          <a:blip r:embed="rId5" cstate="print">
            <a:extLst>
              <a:ext uri="{28A0092B-C50C-407E-A947-70E740481C1C}">
                <a14:useLocalDpi xmlns:a14="http://schemas.microsoft.com/office/drawing/2010/main" xmlns="" val="0"/>
              </a:ext>
            </a:extLst>
          </a:blip>
          <a:srcRect r="19118"/>
          <a:stretch>
            <a:fillRect/>
          </a:stretch>
        </p:blipFill>
        <p:spPr bwMode="auto">
          <a:xfrm>
            <a:off x="3581400" y="4298950"/>
            <a:ext cx="2667000" cy="2482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2000" name="Picture 16" descr="6">
            <a:extLst>
              <a:ext uri="{FF2B5EF4-FFF2-40B4-BE49-F238E27FC236}">
                <a16:creationId xmlns:a16="http://schemas.microsoft.com/office/drawing/2014/main" xmlns="" id="{4AE31FA6-4EFA-44EE-8733-24B011646C06}"/>
              </a:ext>
            </a:extLst>
          </p:cNvPr>
          <p:cNvPicPr>
            <a:picLocks noChangeAspect="1" noChangeArrowheads="1"/>
          </p:cNvPicPr>
          <p:nvPr/>
        </p:nvPicPr>
        <p:blipFill>
          <a:blip r:embed="rId6" cstate="print">
            <a:extLst>
              <a:ext uri="{28A0092B-C50C-407E-A947-70E740481C1C}">
                <a14:useLocalDpi xmlns:a14="http://schemas.microsoft.com/office/drawing/2010/main" xmlns="" val="0"/>
              </a:ext>
            </a:extLst>
          </a:blip>
          <a:srcRect/>
          <a:stretch>
            <a:fillRect/>
          </a:stretch>
        </p:blipFill>
        <p:spPr bwMode="auto">
          <a:xfrm>
            <a:off x="6324600" y="4298950"/>
            <a:ext cx="2405063" cy="2438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5374" name="Group 30">
            <a:extLst>
              <a:ext uri="{FF2B5EF4-FFF2-40B4-BE49-F238E27FC236}">
                <a16:creationId xmlns:a16="http://schemas.microsoft.com/office/drawing/2014/main" xmlns="" id="{166F0F28-5164-4D6D-ACB7-29C033839D98}"/>
              </a:ext>
            </a:extLst>
          </p:cNvPr>
          <p:cNvGrpSpPr>
            <a:grpSpLocks noChangeAspect="1"/>
          </p:cNvGrpSpPr>
          <p:nvPr/>
        </p:nvGrpSpPr>
        <p:grpSpPr bwMode="auto">
          <a:xfrm>
            <a:off x="7926388" y="76200"/>
            <a:ext cx="1196975" cy="1066800"/>
            <a:chOff x="1728" y="192"/>
            <a:chExt cx="1259" cy="1154"/>
          </a:xfrm>
        </p:grpSpPr>
        <p:sp>
          <p:nvSpPr>
            <p:cNvPr id="15378" name="AutoShape 31">
              <a:extLst>
                <a:ext uri="{FF2B5EF4-FFF2-40B4-BE49-F238E27FC236}">
                  <a16:creationId xmlns:a16="http://schemas.microsoft.com/office/drawing/2014/main" xmlns="" id="{890BF9A5-01EC-4113-9915-234E505856BC}"/>
                </a:ext>
              </a:extLst>
            </p:cNvPr>
            <p:cNvSpPr>
              <a:spLocks noChangeAspect="1" noChangeArrowheads="1" noTextEdit="1"/>
            </p:cNvSpPr>
            <p:nvPr/>
          </p:nvSpPr>
          <p:spPr bwMode="auto">
            <a:xfrm>
              <a:off x="1728" y="192"/>
              <a:ext cx="1259" cy="11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p>
          </p:txBody>
        </p:sp>
        <p:grpSp>
          <p:nvGrpSpPr>
            <p:cNvPr id="15379" name="Group 32">
              <a:extLst>
                <a:ext uri="{FF2B5EF4-FFF2-40B4-BE49-F238E27FC236}">
                  <a16:creationId xmlns:a16="http://schemas.microsoft.com/office/drawing/2014/main" xmlns="" id="{5C2C6BC5-495C-43C5-80CF-D591EF097F18}"/>
                </a:ext>
              </a:extLst>
            </p:cNvPr>
            <p:cNvGrpSpPr>
              <a:grpSpLocks/>
            </p:cNvGrpSpPr>
            <p:nvPr/>
          </p:nvGrpSpPr>
          <p:grpSpPr bwMode="auto">
            <a:xfrm>
              <a:off x="1905" y="192"/>
              <a:ext cx="1017" cy="1111"/>
              <a:chOff x="1905" y="192"/>
              <a:chExt cx="1017" cy="1111"/>
            </a:xfrm>
          </p:grpSpPr>
          <p:sp>
            <p:nvSpPr>
              <p:cNvPr id="15513" name="Freeform 33">
                <a:extLst>
                  <a:ext uri="{FF2B5EF4-FFF2-40B4-BE49-F238E27FC236}">
                    <a16:creationId xmlns:a16="http://schemas.microsoft.com/office/drawing/2014/main" xmlns="" id="{554DC486-00CF-4A2E-B369-67132BAC2448}"/>
                  </a:ext>
                </a:extLst>
              </p:cNvPr>
              <p:cNvSpPr>
                <a:spLocks/>
              </p:cNvSpPr>
              <p:nvPr/>
            </p:nvSpPr>
            <p:spPr bwMode="auto">
              <a:xfrm>
                <a:off x="2178" y="336"/>
                <a:ext cx="444" cy="445"/>
              </a:xfrm>
              <a:custGeom>
                <a:avLst/>
                <a:gdLst>
                  <a:gd name="T0" fmla="*/ 15 w 889"/>
                  <a:gd name="T1" fmla="*/ 28 h 890"/>
                  <a:gd name="T2" fmla="*/ 18 w 889"/>
                  <a:gd name="T3" fmla="*/ 28 h 890"/>
                  <a:gd name="T4" fmla="*/ 20 w 889"/>
                  <a:gd name="T5" fmla="*/ 27 h 890"/>
                  <a:gd name="T6" fmla="*/ 22 w 889"/>
                  <a:gd name="T7" fmla="*/ 25 h 890"/>
                  <a:gd name="T8" fmla="*/ 24 w 889"/>
                  <a:gd name="T9" fmla="*/ 23 h 890"/>
                  <a:gd name="T10" fmla="*/ 26 w 889"/>
                  <a:gd name="T11" fmla="*/ 21 h 890"/>
                  <a:gd name="T12" fmla="*/ 27 w 889"/>
                  <a:gd name="T13" fmla="*/ 19 h 890"/>
                  <a:gd name="T14" fmla="*/ 27 w 889"/>
                  <a:gd name="T15" fmla="*/ 16 h 890"/>
                  <a:gd name="T16" fmla="*/ 27 w 889"/>
                  <a:gd name="T17" fmla="*/ 13 h 890"/>
                  <a:gd name="T18" fmla="*/ 27 w 889"/>
                  <a:gd name="T19" fmla="*/ 10 h 890"/>
                  <a:gd name="T20" fmla="*/ 26 w 889"/>
                  <a:gd name="T21" fmla="*/ 8 h 890"/>
                  <a:gd name="T22" fmla="*/ 24 w 889"/>
                  <a:gd name="T23" fmla="*/ 6 h 890"/>
                  <a:gd name="T24" fmla="*/ 22 w 889"/>
                  <a:gd name="T25" fmla="*/ 4 h 890"/>
                  <a:gd name="T26" fmla="*/ 20 w 889"/>
                  <a:gd name="T27" fmla="*/ 2 h 890"/>
                  <a:gd name="T28" fmla="*/ 18 w 889"/>
                  <a:gd name="T29" fmla="*/ 1 h 890"/>
                  <a:gd name="T30" fmla="*/ 15 w 889"/>
                  <a:gd name="T31" fmla="*/ 1 h 890"/>
                  <a:gd name="T32" fmla="*/ 12 w 889"/>
                  <a:gd name="T33" fmla="*/ 1 h 890"/>
                  <a:gd name="T34" fmla="*/ 9 w 889"/>
                  <a:gd name="T35" fmla="*/ 1 h 890"/>
                  <a:gd name="T36" fmla="*/ 7 w 889"/>
                  <a:gd name="T37" fmla="*/ 2 h 890"/>
                  <a:gd name="T38" fmla="*/ 5 w 889"/>
                  <a:gd name="T39" fmla="*/ 4 h 890"/>
                  <a:gd name="T40" fmla="*/ 3 w 889"/>
                  <a:gd name="T41" fmla="*/ 6 h 890"/>
                  <a:gd name="T42" fmla="*/ 1 w 889"/>
                  <a:gd name="T43" fmla="*/ 8 h 890"/>
                  <a:gd name="T44" fmla="*/ 0 w 889"/>
                  <a:gd name="T45" fmla="*/ 10 h 890"/>
                  <a:gd name="T46" fmla="*/ 0 w 889"/>
                  <a:gd name="T47" fmla="*/ 13 h 890"/>
                  <a:gd name="T48" fmla="*/ 0 w 889"/>
                  <a:gd name="T49" fmla="*/ 16 h 890"/>
                  <a:gd name="T50" fmla="*/ 0 w 889"/>
                  <a:gd name="T51" fmla="*/ 19 h 890"/>
                  <a:gd name="T52" fmla="*/ 1 w 889"/>
                  <a:gd name="T53" fmla="*/ 21 h 890"/>
                  <a:gd name="T54" fmla="*/ 3 w 889"/>
                  <a:gd name="T55" fmla="*/ 23 h 890"/>
                  <a:gd name="T56" fmla="*/ 5 w 889"/>
                  <a:gd name="T57" fmla="*/ 25 h 890"/>
                  <a:gd name="T58" fmla="*/ 7 w 889"/>
                  <a:gd name="T59" fmla="*/ 27 h 890"/>
                  <a:gd name="T60" fmla="*/ 9 w 889"/>
                  <a:gd name="T61" fmla="*/ 28 h 890"/>
                  <a:gd name="T62" fmla="*/ 12 w 889"/>
                  <a:gd name="T63" fmla="*/ 28 h 89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89" h="890">
                    <a:moveTo>
                      <a:pt x="445" y="890"/>
                    </a:moveTo>
                    <a:lnTo>
                      <a:pt x="490" y="887"/>
                    </a:lnTo>
                    <a:lnTo>
                      <a:pt x="534" y="880"/>
                    </a:lnTo>
                    <a:lnTo>
                      <a:pt x="577" y="870"/>
                    </a:lnTo>
                    <a:lnTo>
                      <a:pt x="617" y="855"/>
                    </a:lnTo>
                    <a:lnTo>
                      <a:pt x="656" y="835"/>
                    </a:lnTo>
                    <a:lnTo>
                      <a:pt x="693" y="814"/>
                    </a:lnTo>
                    <a:lnTo>
                      <a:pt x="727" y="788"/>
                    </a:lnTo>
                    <a:lnTo>
                      <a:pt x="759" y="759"/>
                    </a:lnTo>
                    <a:lnTo>
                      <a:pt x="788" y="727"/>
                    </a:lnTo>
                    <a:lnTo>
                      <a:pt x="813" y="694"/>
                    </a:lnTo>
                    <a:lnTo>
                      <a:pt x="835" y="657"/>
                    </a:lnTo>
                    <a:lnTo>
                      <a:pt x="855" y="618"/>
                    </a:lnTo>
                    <a:lnTo>
                      <a:pt x="869" y="577"/>
                    </a:lnTo>
                    <a:lnTo>
                      <a:pt x="880" y="535"/>
                    </a:lnTo>
                    <a:lnTo>
                      <a:pt x="887" y="490"/>
                    </a:lnTo>
                    <a:lnTo>
                      <a:pt x="889" y="445"/>
                    </a:lnTo>
                    <a:lnTo>
                      <a:pt x="887" y="400"/>
                    </a:lnTo>
                    <a:lnTo>
                      <a:pt x="880" y="355"/>
                    </a:lnTo>
                    <a:lnTo>
                      <a:pt x="869" y="312"/>
                    </a:lnTo>
                    <a:lnTo>
                      <a:pt x="855" y="272"/>
                    </a:lnTo>
                    <a:lnTo>
                      <a:pt x="835" y="233"/>
                    </a:lnTo>
                    <a:lnTo>
                      <a:pt x="813" y="196"/>
                    </a:lnTo>
                    <a:lnTo>
                      <a:pt x="788" y="163"/>
                    </a:lnTo>
                    <a:lnTo>
                      <a:pt x="759" y="130"/>
                    </a:lnTo>
                    <a:lnTo>
                      <a:pt x="727" y="101"/>
                    </a:lnTo>
                    <a:lnTo>
                      <a:pt x="693" y="76"/>
                    </a:lnTo>
                    <a:lnTo>
                      <a:pt x="656" y="54"/>
                    </a:lnTo>
                    <a:lnTo>
                      <a:pt x="617" y="35"/>
                    </a:lnTo>
                    <a:lnTo>
                      <a:pt x="577" y="20"/>
                    </a:lnTo>
                    <a:lnTo>
                      <a:pt x="534" y="9"/>
                    </a:lnTo>
                    <a:lnTo>
                      <a:pt x="490" y="2"/>
                    </a:lnTo>
                    <a:lnTo>
                      <a:pt x="445" y="0"/>
                    </a:lnTo>
                    <a:lnTo>
                      <a:pt x="400" y="2"/>
                    </a:lnTo>
                    <a:lnTo>
                      <a:pt x="355" y="9"/>
                    </a:lnTo>
                    <a:lnTo>
                      <a:pt x="312" y="20"/>
                    </a:lnTo>
                    <a:lnTo>
                      <a:pt x="272" y="35"/>
                    </a:lnTo>
                    <a:lnTo>
                      <a:pt x="233" y="54"/>
                    </a:lnTo>
                    <a:lnTo>
                      <a:pt x="196" y="76"/>
                    </a:lnTo>
                    <a:lnTo>
                      <a:pt x="163" y="101"/>
                    </a:lnTo>
                    <a:lnTo>
                      <a:pt x="130" y="130"/>
                    </a:lnTo>
                    <a:lnTo>
                      <a:pt x="102" y="163"/>
                    </a:lnTo>
                    <a:lnTo>
                      <a:pt x="76" y="196"/>
                    </a:lnTo>
                    <a:lnTo>
                      <a:pt x="54" y="233"/>
                    </a:lnTo>
                    <a:lnTo>
                      <a:pt x="35" y="272"/>
                    </a:lnTo>
                    <a:lnTo>
                      <a:pt x="20" y="312"/>
                    </a:lnTo>
                    <a:lnTo>
                      <a:pt x="9" y="355"/>
                    </a:lnTo>
                    <a:lnTo>
                      <a:pt x="3" y="400"/>
                    </a:lnTo>
                    <a:lnTo>
                      <a:pt x="0" y="445"/>
                    </a:lnTo>
                    <a:lnTo>
                      <a:pt x="3" y="490"/>
                    </a:lnTo>
                    <a:lnTo>
                      <a:pt x="9" y="535"/>
                    </a:lnTo>
                    <a:lnTo>
                      <a:pt x="20" y="577"/>
                    </a:lnTo>
                    <a:lnTo>
                      <a:pt x="35" y="618"/>
                    </a:lnTo>
                    <a:lnTo>
                      <a:pt x="54" y="657"/>
                    </a:lnTo>
                    <a:lnTo>
                      <a:pt x="76" y="694"/>
                    </a:lnTo>
                    <a:lnTo>
                      <a:pt x="102" y="727"/>
                    </a:lnTo>
                    <a:lnTo>
                      <a:pt x="130" y="759"/>
                    </a:lnTo>
                    <a:lnTo>
                      <a:pt x="163" y="788"/>
                    </a:lnTo>
                    <a:lnTo>
                      <a:pt x="196" y="814"/>
                    </a:lnTo>
                    <a:lnTo>
                      <a:pt x="233" y="835"/>
                    </a:lnTo>
                    <a:lnTo>
                      <a:pt x="272" y="855"/>
                    </a:lnTo>
                    <a:lnTo>
                      <a:pt x="312" y="870"/>
                    </a:lnTo>
                    <a:lnTo>
                      <a:pt x="355" y="880"/>
                    </a:lnTo>
                    <a:lnTo>
                      <a:pt x="400" y="887"/>
                    </a:lnTo>
                    <a:lnTo>
                      <a:pt x="445" y="890"/>
                    </a:lnTo>
                    <a:close/>
                  </a:path>
                </a:pathLst>
              </a:custGeom>
              <a:solidFill>
                <a:srgbClr val="FFFF6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14" name="Freeform 34">
                <a:extLst>
                  <a:ext uri="{FF2B5EF4-FFF2-40B4-BE49-F238E27FC236}">
                    <a16:creationId xmlns:a16="http://schemas.microsoft.com/office/drawing/2014/main" xmlns="" id="{2171A3D9-8522-4854-95BC-04F3AA89269C}"/>
                  </a:ext>
                </a:extLst>
              </p:cNvPr>
              <p:cNvSpPr>
                <a:spLocks/>
              </p:cNvSpPr>
              <p:nvPr/>
            </p:nvSpPr>
            <p:spPr bwMode="auto">
              <a:xfrm>
                <a:off x="2308" y="467"/>
                <a:ext cx="183" cy="184"/>
              </a:xfrm>
              <a:custGeom>
                <a:avLst/>
                <a:gdLst>
                  <a:gd name="T0" fmla="*/ 6 w 366"/>
                  <a:gd name="T1" fmla="*/ 12 h 367"/>
                  <a:gd name="T2" fmla="*/ 7 w 366"/>
                  <a:gd name="T3" fmla="*/ 12 h 367"/>
                  <a:gd name="T4" fmla="*/ 8 w 366"/>
                  <a:gd name="T5" fmla="*/ 11 h 367"/>
                  <a:gd name="T6" fmla="*/ 9 w 366"/>
                  <a:gd name="T7" fmla="*/ 11 h 367"/>
                  <a:gd name="T8" fmla="*/ 10 w 366"/>
                  <a:gd name="T9" fmla="*/ 10 h 367"/>
                  <a:gd name="T10" fmla="*/ 11 w 366"/>
                  <a:gd name="T11" fmla="*/ 9 h 367"/>
                  <a:gd name="T12" fmla="*/ 11 w 366"/>
                  <a:gd name="T13" fmla="*/ 8 h 367"/>
                  <a:gd name="T14" fmla="*/ 12 w 366"/>
                  <a:gd name="T15" fmla="*/ 7 h 367"/>
                  <a:gd name="T16" fmla="*/ 12 w 366"/>
                  <a:gd name="T17" fmla="*/ 6 h 367"/>
                  <a:gd name="T18" fmla="*/ 12 w 366"/>
                  <a:gd name="T19" fmla="*/ 5 h 367"/>
                  <a:gd name="T20" fmla="*/ 11 w 366"/>
                  <a:gd name="T21" fmla="*/ 4 h 367"/>
                  <a:gd name="T22" fmla="*/ 11 w 366"/>
                  <a:gd name="T23" fmla="*/ 3 h 367"/>
                  <a:gd name="T24" fmla="*/ 10 w 366"/>
                  <a:gd name="T25" fmla="*/ 2 h 367"/>
                  <a:gd name="T26" fmla="*/ 9 w 366"/>
                  <a:gd name="T27" fmla="*/ 1 h 367"/>
                  <a:gd name="T28" fmla="*/ 8 w 366"/>
                  <a:gd name="T29" fmla="*/ 1 h 367"/>
                  <a:gd name="T30" fmla="*/ 7 w 366"/>
                  <a:gd name="T31" fmla="*/ 1 h 367"/>
                  <a:gd name="T32" fmla="*/ 6 w 366"/>
                  <a:gd name="T33" fmla="*/ 0 h 367"/>
                  <a:gd name="T34" fmla="*/ 5 w 366"/>
                  <a:gd name="T35" fmla="*/ 1 h 367"/>
                  <a:gd name="T36" fmla="*/ 4 w 366"/>
                  <a:gd name="T37" fmla="*/ 1 h 367"/>
                  <a:gd name="T38" fmla="*/ 3 w 366"/>
                  <a:gd name="T39" fmla="*/ 1 h 367"/>
                  <a:gd name="T40" fmla="*/ 2 w 366"/>
                  <a:gd name="T41" fmla="*/ 2 h 367"/>
                  <a:gd name="T42" fmla="*/ 1 w 366"/>
                  <a:gd name="T43" fmla="*/ 3 h 367"/>
                  <a:gd name="T44" fmla="*/ 1 w 366"/>
                  <a:gd name="T45" fmla="*/ 4 h 367"/>
                  <a:gd name="T46" fmla="*/ 1 w 366"/>
                  <a:gd name="T47" fmla="*/ 5 h 367"/>
                  <a:gd name="T48" fmla="*/ 0 w 366"/>
                  <a:gd name="T49" fmla="*/ 6 h 367"/>
                  <a:gd name="T50" fmla="*/ 1 w 366"/>
                  <a:gd name="T51" fmla="*/ 7 h 367"/>
                  <a:gd name="T52" fmla="*/ 1 w 366"/>
                  <a:gd name="T53" fmla="*/ 8 h 367"/>
                  <a:gd name="T54" fmla="*/ 1 w 366"/>
                  <a:gd name="T55" fmla="*/ 9 h 367"/>
                  <a:gd name="T56" fmla="*/ 2 w 366"/>
                  <a:gd name="T57" fmla="*/ 10 h 367"/>
                  <a:gd name="T58" fmla="*/ 3 w 366"/>
                  <a:gd name="T59" fmla="*/ 11 h 367"/>
                  <a:gd name="T60" fmla="*/ 4 w 366"/>
                  <a:gd name="T61" fmla="*/ 11 h 367"/>
                  <a:gd name="T62" fmla="*/ 5 w 366"/>
                  <a:gd name="T63" fmla="*/ 12 h 367"/>
                  <a:gd name="T64" fmla="*/ 6 w 366"/>
                  <a:gd name="T65" fmla="*/ 12 h 3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6" h="367">
                    <a:moveTo>
                      <a:pt x="183" y="367"/>
                    </a:moveTo>
                    <a:lnTo>
                      <a:pt x="219" y="364"/>
                    </a:lnTo>
                    <a:lnTo>
                      <a:pt x="254" y="352"/>
                    </a:lnTo>
                    <a:lnTo>
                      <a:pt x="285" y="336"/>
                    </a:lnTo>
                    <a:lnTo>
                      <a:pt x="313" y="313"/>
                    </a:lnTo>
                    <a:lnTo>
                      <a:pt x="335" y="285"/>
                    </a:lnTo>
                    <a:lnTo>
                      <a:pt x="352" y="254"/>
                    </a:lnTo>
                    <a:lnTo>
                      <a:pt x="362" y="220"/>
                    </a:lnTo>
                    <a:lnTo>
                      <a:pt x="366" y="183"/>
                    </a:lnTo>
                    <a:lnTo>
                      <a:pt x="362" y="146"/>
                    </a:lnTo>
                    <a:lnTo>
                      <a:pt x="352" y="111"/>
                    </a:lnTo>
                    <a:lnTo>
                      <a:pt x="335" y="80"/>
                    </a:lnTo>
                    <a:lnTo>
                      <a:pt x="313" y="53"/>
                    </a:lnTo>
                    <a:lnTo>
                      <a:pt x="285" y="31"/>
                    </a:lnTo>
                    <a:lnTo>
                      <a:pt x="254" y="13"/>
                    </a:lnTo>
                    <a:lnTo>
                      <a:pt x="219" y="3"/>
                    </a:lnTo>
                    <a:lnTo>
                      <a:pt x="183" y="0"/>
                    </a:lnTo>
                    <a:lnTo>
                      <a:pt x="146" y="3"/>
                    </a:lnTo>
                    <a:lnTo>
                      <a:pt x="111" y="13"/>
                    </a:lnTo>
                    <a:lnTo>
                      <a:pt x="80" y="31"/>
                    </a:lnTo>
                    <a:lnTo>
                      <a:pt x="54" y="53"/>
                    </a:lnTo>
                    <a:lnTo>
                      <a:pt x="31" y="80"/>
                    </a:lnTo>
                    <a:lnTo>
                      <a:pt x="15" y="111"/>
                    </a:lnTo>
                    <a:lnTo>
                      <a:pt x="3" y="146"/>
                    </a:lnTo>
                    <a:lnTo>
                      <a:pt x="0" y="183"/>
                    </a:lnTo>
                    <a:lnTo>
                      <a:pt x="3" y="220"/>
                    </a:lnTo>
                    <a:lnTo>
                      <a:pt x="15" y="254"/>
                    </a:lnTo>
                    <a:lnTo>
                      <a:pt x="31" y="285"/>
                    </a:lnTo>
                    <a:lnTo>
                      <a:pt x="54" y="313"/>
                    </a:lnTo>
                    <a:lnTo>
                      <a:pt x="80" y="336"/>
                    </a:lnTo>
                    <a:lnTo>
                      <a:pt x="111" y="352"/>
                    </a:lnTo>
                    <a:lnTo>
                      <a:pt x="146" y="364"/>
                    </a:lnTo>
                    <a:lnTo>
                      <a:pt x="183" y="367"/>
                    </a:lnTo>
                    <a:close/>
                  </a:path>
                </a:pathLst>
              </a:custGeom>
              <a:solidFill>
                <a:srgbClr val="FFE5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15" name="Freeform 35">
                <a:extLst>
                  <a:ext uri="{FF2B5EF4-FFF2-40B4-BE49-F238E27FC236}">
                    <a16:creationId xmlns:a16="http://schemas.microsoft.com/office/drawing/2014/main" xmlns="" id="{2EBA8AF9-3BCE-42D8-9C3A-BCF36752E0CB}"/>
                  </a:ext>
                </a:extLst>
              </p:cNvPr>
              <p:cNvSpPr>
                <a:spLocks/>
              </p:cNvSpPr>
              <p:nvPr/>
            </p:nvSpPr>
            <p:spPr bwMode="auto">
              <a:xfrm>
                <a:off x="2308" y="467"/>
                <a:ext cx="183" cy="184"/>
              </a:xfrm>
              <a:custGeom>
                <a:avLst/>
                <a:gdLst>
                  <a:gd name="T0" fmla="*/ 6 w 366"/>
                  <a:gd name="T1" fmla="*/ 12 h 367"/>
                  <a:gd name="T2" fmla="*/ 7 w 366"/>
                  <a:gd name="T3" fmla="*/ 12 h 367"/>
                  <a:gd name="T4" fmla="*/ 8 w 366"/>
                  <a:gd name="T5" fmla="*/ 11 h 367"/>
                  <a:gd name="T6" fmla="*/ 9 w 366"/>
                  <a:gd name="T7" fmla="*/ 11 h 367"/>
                  <a:gd name="T8" fmla="*/ 10 w 366"/>
                  <a:gd name="T9" fmla="*/ 10 h 367"/>
                  <a:gd name="T10" fmla="*/ 11 w 366"/>
                  <a:gd name="T11" fmla="*/ 9 h 367"/>
                  <a:gd name="T12" fmla="*/ 11 w 366"/>
                  <a:gd name="T13" fmla="*/ 8 h 367"/>
                  <a:gd name="T14" fmla="*/ 12 w 366"/>
                  <a:gd name="T15" fmla="*/ 7 h 367"/>
                  <a:gd name="T16" fmla="*/ 12 w 366"/>
                  <a:gd name="T17" fmla="*/ 6 h 367"/>
                  <a:gd name="T18" fmla="*/ 12 w 366"/>
                  <a:gd name="T19" fmla="*/ 5 h 367"/>
                  <a:gd name="T20" fmla="*/ 11 w 366"/>
                  <a:gd name="T21" fmla="*/ 4 h 367"/>
                  <a:gd name="T22" fmla="*/ 11 w 366"/>
                  <a:gd name="T23" fmla="*/ 3 h 367"/>
                  <a:gd name="T24" fmla="*/ 10 w 366"/>
                  <a:gd name="T25" fmla="*/ 2 h 367"/>
                  <a:gd name="T26" fmla="*/ 9 w 366"/>
                  <a:gd name="T27" fmla="*/ 1 h 367"/>
                  <a:gd name="T28" fmla="*/ 8 w 366"/>
                  <a:gd name="T29" fmla="*/ 1 h 367"/>
                  <a:gd name="T30" fmla="*/ 7 w 366"/>
                  <a:gd name="T31" fmla="*/ 1 h 367"/>
                  <a:gd name="T32" fmla="*/ 6 w 366"/>
                  <a:gd name="T33" fmla="*/ 0 h 367"/>
                  <a:gd name="T34" fmla="*/ 5 w 366"/>
                  <a:gd name="T35" fmla="*/ 1 h 367"/>
                  <a:gd name="T36" fmla="*/ 4 w 366"/>
                  <a:gd name="T37" fmla="*/ 1 h 367"/>
                  <a:gd name="T38" fmla="*/ 3 w 366"/>
                  <a:gd name="T39" fmla="*/ 1 h 367"/>
                  <a:gd name="T40" fmla="*/ 2 w 366"/>
                  <a:gd name="T41" fmla="*/ 2 h 367"/>
                  <a:gd name="T42" fmla="*/ 1 w 366"/>
                  <a:gd name="T43" fmla="*/ 3 h 367"/>
                  <a:gd name="T44" fmla="*/ 1 w 366"/>
                  <a:gd name="T45" fmla="*/ 4 h 367"/>
                  <a:gd name="T46" fmla="*/ 1 w 366"/>
                  <a:gd name="T47" fmla="*/ 5 h 367"/>
                  <a:gd name="T48" fmla="*/ 0 w 366"/>
                  <a:gd name="T49" fmla="*/ 6 h 367"/>
                  <a:gd name="T50" fmla="*/ 1 w 366"/>
                  <a:gd name="T51" fmla="*/ 7 h 367"/>
                  <a:gd name="T52" fmla="*/ 1 w 366"/>
                  <a:gd name="T53" fmla="*/ 8 h 367"/>
                  <a:gd name="T54" fmla="*/ 1 w 366"/>
                  <a:gd name="T55" fmla="*/ 9 h 367"/>
                  <a:gd name="T56" fmla="*/ 2 w 366"/>
                  <a:gd name="T57" fmla="*/ 10 h 367"/>
                  <a:gd name="T58" fmla="*/ 3 w 366"/>
                  <a:gd name="T59" fmla="*/ 11 h 367"/>
                  <a:gd name="T60" fmla="*/ 4 w 366"/>
                  <a:gd name="T61" fmla="*/ 11 h 367"/>
                  <a:gd name="T62" fmla="*/ 5 w 366"/>
                  <a:gd name="T63" fmla="*/ 12 h 367"/>
                  <a:gd name="T64" fmla="*/ 6 w 366"/>
                  <a:gd name="T65" fmla="*/ 12 h 3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6" h="367">
                    <a:moveTo>
                      <a:pt x="183" y="367"/>
                    </a:moveTo>
                    <a:lnTo>
                      <a:pt x="219" y="364"/>
                    </a:lnTo>
                    <a:lnTo>
                      <a:pt x="254" y="352"/>
                    </a:lnTo>
                    <a:lnTo>
                      <a:pt x="285" y="336"/>
                    </a:lnTo>
                    <a:lnTo>
                      <a:pt x="313" y="313"/>
                    </a:lnTo>
                    <a:lnTo>
                      <a:pt x="335" y="285"/>
                    </a:lnTo>
                    <a:lnTo>
                      <a:pt x="352" y="254"/>
                    </a:lnTo>
                    <a:lnTo>
                      <a:pt x="362" y="220"/>
                    </a:lnTo>
                    <a:lnTo>
                      <a:pt x="366" y="183"/>
                    </a:lnTo>
                    <a:lnTo>
                      <a:pt x="362" y="146"/>
                    </a:lnTo>
                    <a:lnTo>
                      <a:pt x="352" y="111"/>
                    </a:lnTo>
                    <a:lnTo>
                      <a:pt x="335" y="80"/>
                    </a:lnTo>
                    <a:lnTo>
                      <a:pt x="313" y="53"/>
                    </a:lnTo>
                    <a:lnTo>
                      <a:pt x="285" y="31"/>
                    </a:lnTo>
                    <a:lnTo>
                      <a:pt x="254" y="13"/>
                    </a:lnTo>
                    <a:lnTo>
                      <a:pt x="219" y="3"/>
                    </a:lnTo>
                    <a:lnTo>
                      <a:pt x="183" y="0"/>
                    </a:lnTo>
                    <a:lnTo>
                      <a:pt x="146" y="3"/>
                    </a:lnTo>
                    <a:lnTo>
                      <a:pt x="111" y="13"/>
                    </a:lnTo>
                    <a:lnTo>
                      <a:pt x="80" y="31"/>
                    </a:lnTo>
                    <a:lnTo>
                      <a:pt x="54" y="53"/>
                    </a:lnTo>
                    <a:lnTo>
                      <a:pt x="31" y="80"/>
                    </a:lnTo>
                    <a:lnTo>
                      <a:pt x="15" y="111"/>
                    </a:lnTo>
                    <a:lnTo>
                      <a:pt x="3" y="146"/>
                    </a:lnTo>
                    <a:lnTo>
                      <a:pt x="0" y="183"/>
                    </a:lnTo>
                    <a:lnTo>
                      <a:pt x="3" y="220"/>
                    </a:lnTo>
                    <a:lnTo>
                      <a:pt x="15" y="254"/>
                    </a:lnTo>
                    <a:lnTo>
                      <a:pt x="31" y="285"/>
                    </a:lnTo>
                    <a:lnTo>
                      <a:pt x="54" y="313"/>
                    </a:lnTo>
                    <a:lnTo>
                      <a:pt x="80" y="336"/>
                    </a:lnTo>
                    <a:lnTo>
                      <a:pt x="111" y="352"/>
                    </a:lnTo>
                    <a:lnTo>
                      <a:pt x="146" y="364"/>
                    </a:lnTo>
                    <a:lnTo>
                      <a:pt x="183" y="367"/>
                    </a:lnTo>
                    <a:close/>
                  </a:path>
                </a:pathLst>
              </a:custGeom>
              <a:solidFill>
                <a:srgbClr val="FFFF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16" name="Freeform 36">
                <a:extLst>
                  <a:ext uri="{FF2B5EF4-FFF2-40B4-BE49-F238E27FC236}">
                    <a16:creationId xmlns:a16="http://schemas.microsoft.com/office/drawing/2014/main" xmlns="" id="{A7E8416B-4174-48DF-BBC3-AECA3BA216B7}"/>
                  </a:ext>
                </a:extLst>
              </p:cNvPr>
              <p:cNvSpPr>
                <a:spLocks/>
              </p:cNvSpPr>
              <p:nvPr/>
            </p:nvSpPr>
            <p:spPr bwMode="auto">
              <a:xfrm>
                <a:off x="2371" y="945"/>
                <a:ext cx="59" cy="126"/>
              </a:xfrm>
              <a:custGeom>
                <a:avLst/>
                <a:gdLst>
                  <a:gd name="T0" fmla="*/ 3 w 119"/>
                  <a:gd name="T1" fmla="*/ 8 h 251"/>
                  <a:gd name="T2" fmla="*/ 2 w 119"/>
                  <a:gd name="T3" fmla="*/ 0 h 251"/>
                  <a:gd name="T4" fmla="*/ 0 w 119"/>
                  <a:gd name="T5" fmla="*/ 0 h 251"/>
                  <a:gd name="T6" fmla="*/ 0 w 119"/>
                  <a:gd name="T7" fmla="*/ 8 h 251"/>
                  <a:gd name="T8" fmla="*/ 3 w 119"/>
                  <a:gd name="T9" fmla="*/ 8 h 25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9" h="251">
                    <a:moveTo>
                      <a:pt x="119" y="251"/>
                    </a:moveTo>
                    <a:lnTo>
                      <a:pt x="86" y="0"/>
                    </a:lnTo>
                    <a:lnTo>
                      <a:pt x="31" y="0"/>
                    </a:lnTo>
                    <a:lnTo>
                      <a:pt x="0" y="251"/>
                    </a:lnTo>
                    <a:lnTo>
                      <a:pt x="119" y="251"/>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17" name="Freeform 37">
                <a:extLst>
                  <a:ext uri="{FF2B5EF4-FFF2-40B4-BE49-F238E27FC236}">
                    <a16:creationId xmlns:a16="http://schemas.microsoft.com/office/drawing/2014/main" xmlns="" id="{8790B06E-DD18-441E-84DB-4C48717CBABF}"/>
                  </a:ext>
                </a:extLst>
              </p:cNvPr>
              <p:cNvSpPr>
                <a:spLocks/>
              </p:cNvSpPr>
              <p:nvPr/>
            </p:nvSpPr>
            <p:spPr bwMode="auto">
              <a:xfrm>
                <a:off x="2323" y="1137"/>
                <a:ext cx="155" cy="62"/>
              </a:xfrm>
              <a:custGeom>
                <a:avLst/>
                <a:gdLst>
                  <a:gd name="T0" fmla="*/ 0 w 310"/>
                  <a:gd name="T1" fmla="*/ 4 h 123"/>
                  <a:gd name="T2" fmla="*/ 1 w 310"/>
                  <a:gd name="T3" fmla="*/ 4 h 123"/>
                  <a:gd name="T4" fmla="*/ 1 w 310"/>
                  <a:gd name="T5" fmla="*/ 4 h 123"/>
                  <a:gd name="T6" fmla="*/ 1 w 310"/>
                  <a:gd name="T7" fmla="*/ 4 h 123"/>
                  <a:gd name="T8" fmla="*/ 2 w 310"/>
                  <a:gd name="T9" fmla="*/ 4 h 123"/>
                  <a:gd name="T10" fmla="*/ 3 w 310"/>
                  <a:gd name="T11" fmla="*/ 4 h 123"/>
                  <a:gd name="T12" fmla="*/ 3 w 310"/>
                  <a:gd name="T13" fmla="*/ 4 h 123"/>
                  <a:gd name="T14" fmla="*/ 4 w 310"/>
                  <a:gd name="T15" fmla="*/ 4 h 123"/>
                  <a:gd name="T16" fmla="*/ 5 w 310"/>
                  <a:gd name="T17" fmla="*/ 4 h 123"/>
                  <a:gd name="T18" fmla="*/ 6 w 310"/>
                  <a:gd name="T19" fmla="*/ 4 h 123"/>
                  <a:gd name="T20" fmla="*/ 7 w 310"/>
                  <a:gd name="T21" fmla="*/ 4 h 123"/>
                  <a:gd name="T22" fmla="*/ 8 w 310"/>
                  <a:gd name="T23" fmla="*/ 4 h 123"/>
                  <a:gd name="T24" fmla="*/ 9 w 310"/>
                  <a:gd name="T25" fmla="*/ 4 h 123"/>
                  <a:gd name="T26" fmla="*/ 9 w 310"/>
                  <a:gd name="T27" fmla="*/ 4 h 123"/>
                  <a:gd name="T28" fmla="*/ 10 w 310"/>
                  <a:gd name="T29" fmla="*/ 4 h 123"/>
                  <a:gd name="T30" fmla="*/ 10 w 310"/>
                  <a:gd name="T31" fmla="*/ 4 h 123"/>
                  <a:gd name="T32" fmla="*/ 10 w 310"/>
                  <a:gd name="T33" fmla="*/ 4 h 123"/>
                  <a:gd name="T34" fmla="*/ 9 w 310"/>
                  <a:gd name="T35" fmla="*/ 4 h 123"/>
                  <a:gd name="T36" fmla="*/ 9 w 310"/>
                  <a:gd name="T37" fmla="*/ 4 h 123"/>
                  <a:gd name="T38" fmla="*/ 8 w 310"/>
                  <a:gd name="T39" fmla="*/ 3 h 123"/>
                  <a:gd name="T40" fmla="*/ 7 w 310"/>
                  <a:gd name="T41" fmla="*/ 2 h 123"/>
                  <a:gd name="T42" fmla="*/ 7 w 310"/>
                  <a:gd name="T43" fmla="*/ 2 h 123"/>
                  <a:gd name="T44" fmla="*/ 7 w 310"/>
                  <a:gd name="T45" fmla="*/ 1 h 123"/>
                  <a:gd name="T46" fmla="*/ 6 w 310"/>
                  <a:gd name="T47" fmla="*/ 1 h 123"/>
                  <a:gd name="T48" fmla="*/ 6 w 310"/>
                  <a:gd name="T49" fmla="*/ 0 h 123"/>
                  <a:gd name="T50" fmla="*/ 4 w 310"/>
                  <a:gd name="T51" fmla="*/ 0 h 123"/>
                  <a:gd name="T52" fmla="*/ 4 w 310"/>
                  <a:gd name="T53" fmla="*/ 1 h 123"/>
                  <a:gd name="T54" fmla="*/ 4 w 310"/>
                  <a:gd name="T55" fmla="*/ 1 h 123"/>
                  <a:gd name="T56" fmla="*/ 4 w 310"/>
                  <a:gd name="T57" fmla="*/ 2 h 123"/>
                  <a:gd name="T58" fmla="*/ 3 w 310"/>
                  <a:gd name="T59" fmla="*/ 2 h 123"/>
                  <a:gd name="T60" fmla="*/ 3 w 310"/>
                  <a:gd name="T61" fmla="*/ 3 h 123"/>
                  <a:gd name="T62" fmla="*/ 2 w 310"/>
                  <a:gd name="T63" fmla="*/ 4 h 123"/>
                  <a:gd name="T64" fmla="*/ 1 w 310"/>
                  <a:gd name="T65" fmla="*/ 4 h 123"/>
                  <a:gd name="T66" fmla="*/ 0 w 310"/>
                  <a:gd name="T67" fmla="*/ 4 h 1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10" h="123">
                    <a:moveTo>
                      <a:pt x="0" y="110"/>
                    </a:moveTo>
                    <a:lnTo>
                      <a:pt x="4" y="113"/>
                    </a:lnTo>
                    <a:lnTo>
                      <a:pt x="13" y="116"/>
                    </a:lnTo>
                    <a:lnTo>
                      <a:pt x="27" y="119"/>
                    </a:lnTo>
                    <a:lnTo>
                      <a:pt x="45" y="120"/>
                    </a:lnTo>
                    <a:lnTo>
                      <a:pt x="68" y="121"/>
                    </a:lnTo>
                    <a:lnTo>
                      <a:pt x="95" y="122"/>
                    </a:lnTo>
                    <a:lnTo>
                      <a:pt x="124" y="123"/>
                    </a:lnTo>
                    <a:lnTo>
                      <a:pt x="155" y="123"/>
                    </a:lnTo>
                    <a:lnTo>
                      <a:pt x="186" y="123"/>
                    </a:lnTo>
                    <a:lnTo>
                      <a:pt x="216" y="122"/>
                    </a:lnTo>
                    <a:lnTo>
                      <a:pt x="242" y="121"/>
                    </a:lnTo>
                    <a:lnTo>
                      <a:pt x="265" y="120"/>
                    </a:lnTo>
                    <a:lnTo>
                      <a:pt x="284" y="119"/>
                    </a:lnTo>
                    <a:lnTo>
                      <a:pt x="298" y="116"/>
                    </a:lnTo>
                    <a:lnTo>
                      <a:pt x="307" y="113"/>
                    </a:lnTo>
                    <a:lnTo>
                      <a:pt x="310" y="110"/>
                    </a:lnTo>
                    <a:lnTo>
                      <a:pt x="283" y="107"/>
                    </a:lnTo>
                    <a:lnTo>
                      <a:pt x="258" y="97"/>
                    </a:lnTo>
                    <a:lnTo>
                      <a:pt x="238" y="82"/>
                    </a:lnTo>
                    <a:lnTo>
                      <a:pt x="222" y="63"/>
                    </a:lnTo>
                    <a:lnTo>
                      <a:pt x="208" y="45"/>
                    </a:lnTo>
                    <a:lnTo>
                      <a:pt x="196" y="26"/>
                    </a:lnTo>
                    <a:lnTo>
                      <a:pt x="189" y="11"/>
                    </a:lnTo>
                    <a:lnTo>
                      <a:pt x="185" y="0"/>
                    </a:lnTo>
                    <a:lnTo>
                      <a:pt x="125" y="0"/>
                    </a:lnTo>
                    <a:lnTo>
                      <a:pt x="120" y="11"/>
                    </a:lnTo>
                    <a:lnTo>
                      <a:pt x="113" y="26"/>
                    </a:lnTo>
                    <a:lnTo>
                      <a:pt x="103" y="45"/>
                    </a:lnTo>
                    <a:lnTo>
                      <a:pt x="89" y="63"/>
                    </a:lnTo>
                    <a:lnTo>
                      <a:pt x="72" y="82"/>
                    </a:lnTo>
                    <a:lnTo>
                      <a:pt x="52" y="97"/>
                    </a:lnTo>
                    <a:lnTo>
                      <a:pt x="28" y="107"/>
                    </a:lnTo>
                    <a:lnTo>
                      <a:pt x="0" y="110"/>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18" name="Rectangle 38">
                <a:extLst>
                  <a:ext uri="{FF2B5EF4-FFF2-40B4-BE49-F238E27FC236}">
                    <a16:creationId xmlns:a16="http://schemas.microsoft.com/office/drawing/2014/main" xmlns="" id="{2D782598-E49E-4DC8-895E-39D67862E19B}"/>
                  </a:ext>
                </a:extLst>
              </p:cNvPr>
              <p:cNvSpPr>
                <a:spLocks noChangeArrowheads="1"/>
              </p:cNvSpPr>
              <p:nvPr/>
            </p:nvSpPr>
            <p:spPr bwMode="auto">
              <a:xfrm>
                <a:off x="2348" y="879"/>
                <a:ext cx="104" cy="29"/>
              </a:xfrm>
              <a:prstGeom prst="rect">
                <a:avLst/>
              </a:prstGeom>
              <a:solidFill>
                <a:srgbClr val="BF72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endParaRPr lang="en-US" altLang="en-US"/>
              </a:p>
            </p:txBody>
          </p:sp>
          <p:sp>
            <p:nvSpPr>
              <p:cNvPr id="15519" name="Freeform 39">
                <a:extLst>
                  <a:ext uri="{FF2B5EF4-FFF2-40B4-BE49-F238E27FC236}">
                    <a16:creationId xmlns:a16="http://schemas.microsoft.com/office/drawing/2014/main" xmlns="" id="{943FCDE8-3702-4DA3-B6F4-9ABF2C716077}"/>
                  </a:ext>
                </a:extLst>
              </p:cNvPr>
              <p:cNvSpPr>
                <a:spLocks/>
              </p:cNvSpPr>
              <p:nvPr/>
            </p:nvSpPr>
            <p:spPr bwMode="auto">
              <a:xfrm>
                <a:off x="2371" y="1071"/>
                <a:ext cx="59" cy="27"/>
              </a:xfrm>
              <a:custGeom>
                <a:avLst/>
                <a:gdLst>
                  <a:gd name="T0" fmla="*/ 0 w 119"/>
                  <a:gd name="T1" fmla="*/ 2 h 54"/>
                  <a:gd name="T2" fmla="*/ 0 w 119"/>
                  <a:gd name="T3" fmla="*/ 0 h 54"/>
                  <a:gd name="T4" fmla="*/ 3 w 119"/>
                  <a:gd name="T5" fmla="*/ 0 h 54"/>
                  <a:gd name="T6" fmla="*/ 2 w 119"/>
                  <a:gd name="T7" fmla="*/ 2 h 54"/>
                  <a:gd name="T8" fmla="*/ 0 w 119"/>
                  <a:gd name="T9" fmla="*/ 2 h 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9" h="54">
                    <a:moveTo>
                      <a:pt x="29" y="54"/>
                    </a:moveTo>
                    <a:lnTo>
                      <a:pt x="0" y="0"/>
                    </a:lnTo>
                    <a:lnTo>
                      <a:pt x="119" y="0"/>
                    </a:lnTo>
                    <a:lnTo>
                      <a:pt x="89" y="54"/>
                    </a:lnTo>
                    <a:lnTo>
                      <a:pt x="29" y="54"/>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20" name="Freeform 40">
                <a:extLst>
                  <a:ext uri="{FF2B5EF4-FFF2-40B4-BE49-F238E27FC236}">
                    <a16:creationId xmlns:a16="http://schemas.microsoft.com/office/drawing/2014/main" xmlns="" id="{ACF0C577-6DED-467E-8497-B96A6D237A11}"/>
                  </a:ext>
                </a:extLst>
              </p:cNvPr>
              <p:cNvSpPr>
                <a:spLocks/>
              </p:cNvSpPr>
              <p:nvPr/>
            </p:nvSpPr>
            <p:spPr bwMode="auto">
              <a:xfrm>
                <a:off x="2362" y="908"/>
                <a:ext cx="76" cy="40"/>
              </a:xfrm>
              <a:custGeom>
                <a:avLst/>
                <a:gdLst>
                  <a:gd name="T0" fmla="*/ 0 w 152"/>
                  <a:gd name="T1" fmla="*/ 0 h 81"/>
                  <a:gd name="T2" fmla="*/ 1 w 152"/>
                  <a:gd name="T3" fmla="*/ 0 h 81"/>
                  <a:gd name="T4" fmla="*/ 1 w 152"/>
                  <a:gd name="T5" fmla="*/ 0 h 81"/>
                  <a:gd name="T6" fmla="*/ 1 w 152"/>
                  <a:gd name="T7" fmla="*/ 1 h 81"/>
                  <a:gd name="T8" fmla="*/ 1 w 152"/>
                  <a:gd name="T9" fmla="*/ 1 h 81"/>
                  <a:gd name="T10" fmla="*/ 2 w 152"/>
                  <a:gd name="T11" fmla="*/ 2 h 81"/>
                  <a:gd name="T12" fmla="*/ 2 w 152"/>
                  <a:gd name="T13" fmla="*/ 2 h 81"/>
                  <a:gd name="T14" fmla="*/ 2 w 152"/>
                  <a:gd name="T15" fmla="*/ 2 h 81"/>
                  <a:gd name="T16" fmla="*/ 3 w 152"/>
                  <a:gd name="T17" fmla="*/ 2 h 81"/>
                  <a:gd name="T18" fmla="*/ 3 w 152"/>
                  <a:gd name="T19" fmla="*/ 2 h 81"/>
                  <a:gd name="T20" fmla="*/ 4 w 152"/>
                  <a:gd name="T21" fmla="*/ 2 h 81"/>
                  <a:gd name="T22" fmla="*/ 4 w 152"/>
                  <a:gd name="T23" fmla="*/ 2 h 81"/>
                  <a:gd name="T24" fmla="*/ 5 w 152"/>
                  <a:gd name="T25" fmla="*/ 1 h 81"/>
                  <a:gd name="T26" fmla="*/ 5 w 152"/>
                  <a:gd name="T27" fmla="*/ 1 h 81"/>
                  <a:gd name="T28" fmla="*/ 5 w 152"/>
                  <a:gd name="T29" fmla="*/ 0 h 81"/>
                  <a:gd name="T30" fmla="*/ 5 w 152"/>
                  <a:gd name="T31" fmla="*/ 0 h 81"/>
                  <a:gd name="T32" fmla="*/ 5 w 152"/>
                  <a:gd name="T33" fmla="*/ 0 h 81"/>
                  <a:gd name="T34" fmla="*/ 0 w 152"/>
                  <a:gd name="T35" fmla="*/ 0 h 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52" h="81">
                    <a:moveTo>
                      <a:pt x="0" y="0"/>
                    </a:moveTo>
                    <a:lnTo>
                      <a:pt x="1" y="16"/>
                    </a:lnTo>
                    <a:lnTo>
                      <a:pt x="6" y="31"/>
                    </a:lnTo>
                    <a:lnTo>
                      <a:pt x="12" y="45"/>
                    </a:lnTo>
                    <a:lnTo>
                      <a:pt x="22" y="58"/>
                    </a:lnTo>
                    <a:lnTo>
                      <a:pt x="33" y="67"/>
                    </a:lnTo>
                    <a:lnTo>
                      <a:pt x="46" y="75"/>
                    </a:lnTo>
                    <a:lnTo>
                      <a:pt x="61" y="80"/>
                    </a:lnTo>
                    <a:lnTo>
                      <a:pt x="76" y="81"/>
                    </a:lnTo>
                    <a:lnTo>
                      <a:pt x="91" y="80"/>
                    </a:lnTo>
                    <a:lnTo>
                      <a:pt x="106" y="75"/>
                    </a:lnTo>
                    <a:lnTo>
                      <a:pt x="118" y="67"/>
                    </a:lnTo>
                    <a:lnTo>
                      <a:pt x="130" y="58"/>
                    </a:lnTo>
                    <a:lnTo>
                      <a:pt x="139" y="45"/>
                    </a:lnTo>
                    <a:lnTo>
                      <a:pt x="146" y="31"/>
                    </a:lnTo>
                    <a:lnTo>
                      <a:pt x="151" y="16"/>
                    </a:lnTo>
                    <a:lnTo>
                      <a:pt x="152" y="0"/>
                    </a:lnTo>
                    <a:lnTo>
                      <a:pt x="0" y="0"/>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21" name="Freeform 41">
                <a:extLst>
                  <a:ext uri="{FF2B5EF4-FFF2-40B4-BE49-F238E27FC236}">
                    <a16:creationId xmlns:a16="http://schemas.microsoft.com/office/drawing/2014/main" xmlns="" id="{25A3D511-9727-4826-A1B5-F78A6B59D773}"/>
                  </a:ext>
                </a:extLst>
              </p:cNvPr>
              <p:cNvSpPr>
                <a:spLocks/>
              </p:cNvSpPr>
              <p:nvPr/>
            </p:nvSpPr>
            <p:spPr bwMode="auto">
              <a:xfrm>
                <a:off x="2369" y="1098"/>
                <a:ext cx="64" cy="39"/>
              </a:xfrm>
              <a:custGeom>
                <a:avLst/>
                <a:gdLst>
                  <a:gd name="T0" fmla="*/ 2 w 128"/>
                  <a:gd name="T1" fmla="*/ 2 h 80"/>
                  <a:gd name="T2" fmla="*/ 1 w 128"/>
                  <a:gd name="T3" fmla="*/ 2 h 80"/>
                  <a:gd name="T4" fmla="*/ 1 w 128"/>
                  <a:gd name="T5" fmla="*/ 2 h 80"/>
                  <a:gd name="T6" fmla="*/ 1 w 128"/>
                  <a:gd name="T7" fmla="*/ 1 h 80"/>
                  <a:gd name="T8" fmla="*/ 0 w 128"/>
                  <a:gd name="T9" fmla="*/ 1 h 80"/>
                  <a:gd name="T10" fmla="*/ 1 w 128"/>
                  <a:gd name="T11" fmla="*/ 0 h 80"/>
                  <a:gd name="T12" fmla="*/ 1 w 128"/>
                  <a:gd name="T13" fmla="*/ 0 h 80"/>
                  <a:gd name="T14" fmla="*/ 1 w 128"/>
                  <a:gd name="T15" fmla="*/ 0 h 80"/>
                  <a:gd name="T16" fmla="*/ 2 w 128"/>
                  <a:gd name="T17" fmla="*/ 0 h 80"/>
                  <a:gd name="T18" fmla="*/ 3 w 128"/>
                  <a:gd name="T19" fmla="*/ 0 h 80"/>
                  <a:gd name="T20" fmla="*/ 4 w 128"/>
                  <a:gd name="T21" fmla="*/ 0 h 80"/>
                  <a:gd name="T22" fmla="*/ 4 w 128"/>
                  <a:gd name="T23" fmla="*/ 0 h 80"/>
                  <a:gd name="T24" fmla="*/ 4 w 128"/>
                  <a:gd name="T25" fmla="*/ 0 h 80"/>
                  <a:gd name="T26" fmla="*/ 4 w 128"/>
                  <a:gd name="T27" fmla="*/ 1 h 80"/>
                  <a:gd name="T28" fmla="*/ 4 w 128"/>
                  <a:gd name="T29" fmla="*/ 1 h 80"/>
                  <a:gd name="T30" fmla="*/ 4 w 128"/>
                  <a:gd name="T31" fmla="*/ 2 h 80"/>
                  <a:gd name="T32" fmla="*/ 4 w 128"/>
                  <a:gd name="T33" fmla="*/ 2 h 80"/>
                  <a:gd name="T34" fmla="*/ 3 w 128"/>
                  <a:gd name="T35" fmla="*/ 2 h 80"/>
                  <a:gd name="T36" fmla="*/ 2 w 128"/>
                  <a:gd name="T37" fmla="*/ 2 h 8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8" h="80">
                    <a:moveTo>
                      <a:pt x="34" y="80"/>
                    </a:moveTo>
                    <a:lnTo>
                      <a:pt x="20" y="76"/>
                    </a:lnTo>
                    <a:lnTo>
                      <a:pt x="10" y="67"/>
                    </a:lnTo>
                    <a:lnTo>
                      <a:pt x="3" y="55"/>
                    </a:lnTo>
                    <a:lnTo>
                      <a:pt x="0" y="40"/>
                    </a:lnTo>
                    <a:lnTo>
                      <a:pt x="3" y="26"/>
                    </a:lnTo>
                    <a:lnTo>
                      <a:pt x="9" y="13"/>
                    </a:lnTo>
                    <a:lnTo>
                      <a:pt x="19" y="4"/>
                    </a:lnTo>
                    <a:lnTo>
                      <a:pt x="34" y="0"/>
                    </a:lnTo>
                    <a:lnTo>
                      <a:pt x="94" y="0"/>
                    </a:lnTo>
                    <a:lnTo>
                      <a:pt x="109" y="4"/>
                    </a:lnTo>
                    <a:lnTo>
                      <a:pt x="120" y="13"/>
                    </a:lnTo>
                    <a:lnTo>
                      <a:pt x="126" y="26"/>
                    </a:lnTo>
                    <a:lnTo>
                      <a:pt x="128" y="40"/>
                    </a:lnTo>
                    <a:lnTo>
                      <a:pt x="126" y="55"/>
                    </a:lnTo>
                    <a:lnTo>
                      <a:pt x="119" y="67"/>
                    </a:lnTo>
                    <a:lnTo>
                      <a:pt x="109" y="76"/>
                    </a:lnTo>
                    <a:lnTo>
                      <a:pt x="94" y="80"/>
                    </a:lnTo>
                    <a:lnTo>
                      <a:pt x="34" y="80"/>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22" name="Freeform 42">
                <a:extLst>
                  <a:ext uri="{FF2B5EF4-FFF2-40B4-BE49-F238E27FC236}">
                    <a16:creationId xmlns:a16="http://schemas.microsoft.com/office/drawing/2014/main" xmlns="" id="{C58AA7D5-9409-407A-B871-6A27169E9F0D}"/>
                  </a:ext>
                </a:extLst>
              </p:cNvPr>
              <p:cNvSpPr>
                <a:spLocks/>
              </p:cNvSpPr>
              <p:nvPr/>
            </p:nvSpPr>
            <p:spPr bwMode="auto">
              <a:xfrm>
                <a:off x="2308" y="1193"/>
                <a:ext cx="185" cy="26"/>
              </a:xfrm>
              <a:custGeom>
                <a:avLst/>
                <a:gdLst>
                  <a:gd name="T0" fmla="*/ 0 w 369"/>
                  <a:gd name="T1" fmla="*/ 0 h 54"/>
                  <a:gd name="T2" fmla="*/ 1 w 369"/>
                  <a:gd name="T3" fmla="*/ 0 h 54"/>
                  <a:gd name="T4" fmla="*/ 1 w 369"/>
                  <a:gd name="T5" fmla="*/ 0 h 54"/>
                  <a:gd name="T6" fmla="*/ 1 w 369"/>
                  <a:gd name="T7" fmla="*/ 0 h 54"/>
                  <a:gd name="T8" fmla="*/ 1 w 369"/>
                  <a:gd name="T9" fmla="*/ 1 h 54"/>
                  <a:gd name="T10" fmla="*/ 1 w 369"/>
                  <a:gd name="T11" fmla="*/ 1 h 54"/>
                  <a:gd name="T12" fmla="*/ 1 w 369"/>
                  <a:gd name="T13" fmla="*/ 1 h 54"/>
                  <a:gd name="T14" fmla="*/ 2 w 369"/>
                  <a:gd name="T15" fmla="*/ 1 h 54"/>
                  <a:gd name="T16" fmla="*/ 2 w 369"/>
                  <a:gd name="T17" fmla="*/ 1 h 54"/>
                  <a:gd name="T18" fmla="*/ 3 w 369"/>
                  <a:gd name="T19" fmla="*/ 1 h 54"/>
                  <a:gd name="T20" fmla="*/ 3 w 369"/>
                  <a:gd name="T21" fmla="*/ 1 h 54"/>
                  <a:gd name="T22" fmla="*/ 3 w 369"/>
                  <a:gd name="T23" fmla="*/ 1 h 54"/>
                  <a:gd name="T24" fmla="*/ 4 w 369"/>
                  <a:gd name="T25" fmla="*/ 1 h 54"/>
                  <a:gd name="T26" fmla="*/ 5 w 369"/>
                  <a:gd name="T27" fmla="*/ 1 h 54"/>
                  <a:gd name="T28" fmla="*/ 5 w 369"/>
                  <a:gd name="T29" fmla="*/ 1 h 54"/>
                  <a:gd name="T30" fmla="*/ 6 w 369"/>
                  <a:gd name="T31" fmla="*/ 1 h 54"/>
                  <a:gd name="T32" fmla="*/ 6 w 369"/>
                  <a:gd name="T33" fmla="*/ 1 h 54"/>
                  <a:gd name="T34" fmla="*/ 7 w 369"/>
                  <a:gd name="T35" fmla="*/ 1 h 54"/>
                  <a:gd name="T36" fmla="*/ 7 w 369"/>
                  <a:gd name="T37" fmla="*/ 1 h 54"/>
                  <a:gd name="T38" fmla="*/ 8 w 369"/>
                  <a:gd name="T39" fmla="*/ 1 h 54"/>
                  <a:gd name="T40" fmla="*/ 8 w 369"/>
                  <a:gd name="T41" fmla="*/ 1 h 54"/>
                  <a:gd name="T42" fmla="*/ 9 w 369"/>
                  <a:gd name="T43" fmla="*/ 1 h 54"/>
                  <a:gd name="T44" fmla="*/ 9 w 369"/>
                  <a:gd name="T45" fmla="*/ 1 h 54"/>
                  <a:gd name="T46" fmla="*/ 10 w 369"/>
                  <a:gd name="T47" fmla="*/ 1 h 54"/>
                  <a:gd name="T48" fmla="*/ 10 w 369"/>
                  <a:gd name="T49" fmla="*/ 1 h 54"/>
                  <a:gd name="T50" fmla="*/ 11 w 369"/>
                  <a:gd name="T51" fmla="*/ 1 h 54"/>
                  <a:gd name="T52" fmla="*/ 11 w 369"/>
                  <a:gd name="T53" fmla="*/ 1 h 54"/>
                  <a:gd name="T54" fmla="*/ 11 w 369"/>
                  <a:gd name="T55" fmla="*/ 1 h 54"/>
                  <a:gd name="T56" fmla="*/ 12 w 369"/>
                  <a:gd name="T57" fmla="*/ 1 h 54"/>
                  <a:gd name="T58" fmla="*/ 12 w 369"/>
                  <a:gd name="T59" fmla="*/ 0 h 54"/>
                  <a:gd name="T60" fmla="*/ 12 w 369"/>
                  <a:gd name="T61" fmla="*/ 0 h 54"/>
                  <a:gd name="T62" fmla="*/ 12 w 369"/>
                  <a:gd name="T63" fmla="*/ 0 h 54"/>
                  <a:gd name="T64" fmla="*/ 12 w 369"/>
                  <a:gd name="T65" fmla="*/ 0 h 54"/>
                  <a:gd name="T66" fmla="*/ 11 w 369"/>
                  <a:gd name="T67" fmla="*/ 0 h 54"/>
                  <a:gd name="T68" fmla="*/ 11 w 369"/>
                  <a:gd name="T69" fmla="*/ 0 h 54"/>
                  <a:gd name="T70" fmla="*/ 11 w 369"/>
                  <a:gd name="T71" fmla="*/ 0 h 54"/>
                  <a:gd name="T72" fmla="*/ 10 w 369"/>
                  <a:gd name="T73" fmla="*/ 0 h 54"/>
                  <a:gd name="T74" fmla="*/ 10 w 369"/>
                  <a:gd name="T75" fmla="*/ 0 h 54"/>
                  <a:gd name="T76" fmla="*/ 9 w 369"/>
                  <a:gd name="T77" fmla="*/ 0 h 54"/>
                  <a:gd name="T78" fmla="*/ 8 w 369"/>
                  <a:gd name="T79" fmla="*/ 0 h 54"/>
                  <a:gd name="T80" fmla="*/ 7 w 369"/>
                  <a:gd name="T81" fmla="*/ 0 h 54"/>
                  <a:gd name="T82" fmla="*/ 6 w 369"/>
                  <a:gd name="T83" fmla="*/ 0 h 54"/>
                  <a:gd name="T84" fmla="*/ 5 w 369"/>
                  <a:gd name="T85" fmla="*/ 0 h 54"/>
                  <a:gd name="T86" fmla="*/ 4 w 369"/>
                  <a:gd name="T87" fmla="*/ 0 h 54"/>
                  <a:gd name="T88" fmla="*/ 4 w 369"/>
                  <a:gd name="T89" fmla="*/ 0 h 54"/>
                  <a:gd name="T90" fmla="*/ 3 w 369"/>
                  <a:gd name="T91" fmla="*/ 0 h 54"/>
                  <a:gd name="T92" fmla="*/ 2 w 369"/>
                  <a:gd name="T93" fmla="*/ 0 h 54"/>
                  <a:gd name="T94" fmla="*/ 2 w 369"/>
                  <a:gd name="T95" fmla="*/ 0 h 54"/>
                  <a:gd name="T96" fmla="*/ 2 w 369"/>
                  <a:gd name="T97" fmla="*/ 0 h 54"/>
                  <a:gd name="T98" fmla="*/ 1 w 369"/>
                  <a:gd name="T99" fmla="*/ 0 h 54"/>
                  <a:gd name="T100" fmla="*/ 0 w 369"/>
                  <a:gd name="T101" fmla="*/ 0 h 5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69" h="54">
                    <a:moveTo>
                      <a:pt x="0" y="22"/>
                    </a:moveTo>
                    <a:lnTo>
                      <a:pt x="1" y="26"/>
                    </a:lnTo>
                    <a:lnTo>
                      <a:pt x="3" y="28"/>
                    </a:lnTo>
                    <a:lnTo>
                      <a:pt x="8" y="32"/>
                    </a:lnTo>
                    <a:lnTo>
                      <a:pt x="15" y="35"/>
                    </a:lnTo>
                    <a:lnTo>
                      <a:pt x="21" y="37"/>
                    </a:lnTo>
                    <a:lnTo>
                      <a:pt x="31" y="40"/>
                    </a:lnTo>
                    <a:lnTo>
                      <a:pt x="42" y="42"/>
                    </a:lnTo>
                    <a:lnTo>
                      <a:pt x="54" y="44"/>
                    </a:lnTo>
                    <a:lnTo>
                      <a:pt x="66" y="47"/>
                    </a:lnTo>
                    <a:lnTo>
                      <a:pt x="81" y="48"/>
                    </a:lnTo>
                    <a:lnTo>
                      <a:pt x="96" y="50"/>
                    </a:lnTo>
                    <a:lnTo>
                      <a:pt x="112" y="51"/>
                    </a:lnTo>
                    <a:lnTo>
                      <a:pt x="130" y="52"/>
                    </a:lnTo>
                    <a:lnTo>
                      <a:pt x="147" y="52"/>
                    </a:lnTo>
                    <a:lnTo>
                      <a:pt x="165" y="54"/>
                    </a:lnTo>
                    <a:lnTo>
                      <a:pt x="184" y="54"/>
                    </a:lnTo>
                    <a:lnTo>
                      <a:pt x="202" y="54"/>
                    </a:lnTo>
                    <a:lnTo>
                      <a:pt x="221" y="52"/>
                    </a:lnTo>
                    <a:lnTo>
                      <a:pt x="239" y="52"/>
                    </a:lnTo>
                    <a:lnTo>
                      <a:pt x="256" y="51"/>
                    </a:lnTo>
                    <a:lnTo>
                      <a:pt x="272" y="50"/>
                    </a:lnTo>
                    <a:lnTo>
                      <a:pt x="287" y="48"/>
                    </a:lnTo>
                    <a:lnTo>
                      <a:pt x="301" y="47"/>
                    </a:lnTo>
                    <a:lnTo>
                      <a:pt x="315" y="44"/>
                    </a:lnTo>
                    <a:lnTo>
                      <a:pt x="327" y="42"/>
                    </a:lnTo>
                    <a:lnTo>
                      <a:pt x="338" y="40"/>
                    </a:lnTo>
                    <a:lnTo>
                      <a:pt x="347" y="37"/>
                    </a:lnTo>
                    <a:lnTo>
                      <a:pt x="354" y="35"/>
                    </a:lnTo>
                    <a:lnTo>
                      <a:pt x="361" y="32"/>
                    </a:lnTo>
                    <a:lnTo>
                      <a:pt x="366" y="28"/>
                    </a:lnTo>
                    <a:lnTo>
                      <a:pt x="368" y="26"/>
                    </a:lnTo>
                    <a:lnTo>
                      <a:pt x="369" y="22"/>
                    </a:lnTo>
                    <a:lnTo>
                      <a:pt x="339" y="0"/>
                    </a:lnTo>
                    <a:lnTo>
                      <a:pt x="336" y="3"/>
                    </a:lnTo>
                    <a:lnTo>
                      <a:pt x="327" y="6"/>
                    </a:lnTo>
                    <a:lnTo>
                      <a:pt x="313" y="9"/>
                    </a:lnTo>
                    <a:lnTo>
                      <a:pt x="294" y="10"/>
                    </a:lnTo>
                    <a:lnTo>
                      <a:pt x="271" y="11"/>
                    </a:lnTo>
                    <a:lnTo>
                      <a:pt x="245" y="12"/>
                    </a:lnTo>
                    <a:lnTo>
                      <a:pt x="215" y="13"/>
                    </a:lnTo>
                    <a:lnTo>
                      <a:pt x="184" y="13"/>
                    </a:lnTo>
                    <a:lnTo>
                      <a:pt x="153" y="13"/>
                    </a:lnTo>
                    <a:lnTo>
                      <a:pt x="124" y="12"/>
                    </a:lnTo>
                    <a:lnTo>
                      <a:pt x="97" y="11"/>
                    </a:lnTo>
                    <a:lnTo>
                      <a:pt x="74" y="10"/>
                    </a:lnTo>
                    <a:lnTo>
                      <a:pt x="56" y="9"/>
                    </a:lnTo>
                    <a:lnTo>
                      <a:pt x="42" y="6"/>
                    </a:lnTo>
                    <a:lnTo>
                      <a:pt x="33" y="3"/>
                    </a:lnTo>
                    <a:lnTo>
                      <a:pt x="29" y="0"/>
                    </a:lnTo>
                    <a:lnTo>
                      <a:pt x="0" y="22"/>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23" name="Freeform 43">
                <a:extLst>
                  <a:ext uri="{FF2B5EF4-FFF2-40B4-BE49-F238E27FC236}">
                    <a16:creationId xmlns:a16="http://schemas.microsoft.com/office/drawing/2014/main" xmlns="" id="{E3F99789-F879-49AD-A88E-5C09C4F874DD}"/>
                  </a:ext>
                </a:extLst>
              </p:cNvPr>
              <p:cNvSpPr>
                <a:spLocks/>
              </p:cNvSpPr>
              <p:nvPr/>
            </p:nvSpPr>
            <p:spPr bwMode="auto">
              <a:xfrm>
                <a:off x="2382" y="592"/>
                <a:ext cx="36" cy="287"/>
              </a:xfrm>
              <a:custGeom>
                <a:avLst/>
                <a:gdLst>
                  <a:gd name="T0" fmla="*/ 3 w 72"/>
                  <a:gd name="T1" fmla="*/ 18 h 573"/>
                  <a:gd name="T2" fmla="*/ 3 w 72"/>
                  <a:gd name="T3" fmla="*/ 15 h 573"/>
                  <a:gd name="T4" fmla="*/ 3 w 72"/>
                  <a:gd name="T5" fmla="*/ 12 h 573"/>
                  <a:gd name="T6" fmla="*/ 3 w 72"/>
                  <a:gd name="T7" fmla="*/ 9 h 573"/>
                  <a:gd name="T8" fmla="*/ 3 w 72"/>
                  <a:gd name="T9" fmla="*/ 7 h 573"/>
                  <a:gd name="T10" fmla="*/ 3 w 72"/>
                  <a:gd name="T11" fmla="*/ 5 h 573"/>
                  <a:gd name="T12" fmla="*/ 2 w 72"/>
                  <a:gd name="T13" fmla="*/ 3 h 573"/>
                  <a:gd name="T14" fmla="*/ 2 w 72"/>
                  <a:gd name="T15" fmla="*/ 2 h 573"/>
                  <a:gd name="T16" fmla="*/ 2 w 72"/>
                  <a:gd name="T17" fmla="*/ 0 h 573"/>
                  <a:gd name="T18" fmla="*/ 2 w 72"/>
                  <a:gd name="T19" fmla="*/ 0 h 573"/>
                  <a:gd name="T20" fmla="*/ 1 w 72"/>
                  <a:gd name="T21" fmla="*/ 2 h 573"/>
                  <a:gd name="T22" fmla="*/ 1 w 72"/>
                  <a:gd name="T23" fmla="*/ 3 h 573"/>
                  <a:gd name="T24" fmla="*/ 1 w 72"/>
                  <a:gd name="T25" fmla="*/ 5 h 573"/>
                  <a:gd name="T26" fmla="*/ 1 w 72"/>
                  <a:gd name="T27" fmla="*/ 7 h 573"/>
                  <a:gd name="T28" fmla="*/ 0 w 72"/>
                  <a:gd name="T29" fmla="*/ 9 h 573"/>
                  <a:gd name="T30" fmla="*/ 0 w 72"/>
                  <a:gd name="T31" fmla="*/ 12 h 573"/>
                  <a:gd name="T32" fmla="*/ 0 w 72"/>
                  <a:gd name="T33" fmla="*/ 15 h 573"/>
                  <a:gd name="T34" fmla="*/ 0 w 72"/>
                  <a:gd name="T35" fmla="*/ 18 h 573"/>
                  <a:gd name="T36" fmla="*/ 3 w 72"/>
                  <a:gd name="T37" fmla="*/ 18 h 57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72" h="573">
                    <a:moveTo>
                      <a:pt x="71" y="573"/>
                    </a:moveTo>
                    <a:lnTo>
                      <a:pt x="71" y="463"/>
                    </a:lnTo>
                    <a:lnTo>
                      <a:pt x="72" y="367"/>
                    </a:lnTo>
                    <a:lnTo>
                      <a:pt x="71" y="283"/>
                    </a:lnTo>
                    <a:lnTo>
                      <a:pt x="70" y="210"/>
                    </a:lnTo>
                    <a:lnTo>
                      <a:pt x="67" y="145"/>
                    </a:lnTo>
                    <a:lnTo>
                      <a:pt x="60" y="90"/>
                    </a:lnTo>
                    <a:lnTo>
                      <a:pt x="49" y="41"/>
                    </a:lnTo>
                    <a:lnTo>
                      <a:pt x="36" y="0"/>
                    </a:lnTo>
                    <a:lnTo>
                      <a:pt x="22" y="41"/>
                    </a:lnTo>
                    <a:lnTo>
                      <a:pt x="13" y="90"/>
                    </a:lnTo>
                    <a:lnTo>
                      <a:pt x="6" y="145"/>
                    </a:lnTo>
                    <a:lnTo>
                      <a:pt x="2" y="210"/>
                    </a:lnTo>
                    <a:lnTo>
                      <a:pt x="0" y="283"/>
                    </a:lnTo>
                    <a:lnTo>
                      <a:pt x="0" y="367"/>
                    </a:lnTo>
                    <a:lnTo>
                      <a:pt x="0" y="463"/>
                    </a:lnTo>
                    <a:lnTo>
                      <a:pt x="0" y="573"/>
                    </a:lnTo>
                    <a:lnTo>
                      <a:pt x="71" y="573"/>
                    </a:lnTo>
                    <a:close/>
                  </a:path>
                </a:pathLst>
              </a:custGeom>
              <a:solidFill>
                <a:srgbClr val="008C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24" name="Freeform 44">
                <a:extLst>
                  <a:ext uri="{FF2B5EF4-FFF2-40B4-BE49-F238E27FC236}">
                    <a16:creationId xmlns:a16="http://schemas.microsoft.com/office/drawing/2014/main" xmlns="" id="{AB584B05-9B93-4F24-988F-0AD1F0CBDDEB}"/>
                  </a:ext>
                </a:extLst>
              </p:cNvPr>
              <p:cNvSpPr>
                <a:spLocks/>
              </p:cNvSpPr>
              <p:nvPr/>
            </p:nvSpPr>
            <p:spPr bwMode="auto">
              <a:xfrm>
                <a:off x="2380" y="489"/>
                <a:ext cx="40" cy="103"/>
              </a:xfrm>
              <a:custGeom>
                <a:avLst/>
                <a:gdLst>
                  <a:gd name="T0" fmla="*/ 2 w 80"/>
                  <a:gd name="T1" fmla="*/ 7 h 206"/>
                  <a:gd name="T2" fmla="*/ 3 w 80"/>
                  <a:gd name="T3" fmla="*/ 6 h 206"/>
                  <a:gd name="T4" fmla="*/ 3 w 80"/>
                  <a:gd name="T5" fmla="*/ 5 h 206"/>
                  <a:gd name="T6" fmla="*/ 3 w 80"/>
                  <a:gd name="T7" fmla="*/ 5 h 206"/>
                  <a:gd name="T8" fmla="*/ 3 w 80"/>
                  <a:gd name="T9" fmla="*/ 4 h 206"/>
                  <a:gd name="T10" fmla="*/ 2 w 80"/>
                  <a:gd name="T11" fmla="*/ 3 h 206"/>
                  <a:gd name="T12" fmla="*/ 2 w 80"/>
                  <a:gd name="T13" fmla="*/ 2 h 206"/>
                  <a:gd name="T14" fmla="*/ 2 w 80"/>
                  <a:gd name="T15" fmla="*/ 1 h 206"/>
                  <a:gd name="T16" fmla="*/ 2 w 80"/>
                  <a:gd name="T17" fmla="*/ 0 h 206"/>
                  <a:gd name="T18" fmla="*/ 2 w 80"/>
                  <a:gd name="T19" fmla="*/ 1 h 206"/>
                  <a:gd name="T20" fmla="*/ 1 w 80"/>
                  <a:gd name="T21" fmla="*/ 2 h 206"/>
                  <a:gd name="T22" fmla="*/ 1 w 80"/>
                  <a:gd name="T23" fmla="*/ 3 h 206"/>
                  <a:gd name="T24" fmla="*/ 1 w 80"/>
                  <a:gd name="T25" fmla="*/ 4 h 206"/>
                  <a:gd name="T26" fmla="*/ 0 w 80"/>
                  <a:gd name="T27" fmla="*/ 5 h 206"/>
                  <a:gd name="T28" fmla="*/ 1 w 80"/>
                  <a:gd name="T29" fmla="*/ 5 h 206"/>
                  <a:gd name="T30" fmla="*/ 1 w 80"/>
                  <a:gd name="T31" fmla="*/ 6 h 206"/>
                  <a:gd name="T32" fmla="*/ 2 w 80"/>
                  <a:gd name="T33" fmla="*/ 7 h 2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0" h="206">
                    <a:moveTo>
                      <a:pt x="40" y="206"/>
                    </a:moveTo>
                    <a:lnTo>
                      <a:pt x="66" y="185"/>
                    </a:lnTo>
                    <a:lnTo>
                      <a:pt x="79" y="160"/>
                    </a:lnTo>
                    <a:lnTo>
                      <a:pt x="80" y="132"/>
                    </a:lnTo>
                    <a:lnTo>
                      <a:pt x="74" y="102"/>
                    </a:lnTo>
                    <a:lnTo>
                      <a:pt x="64" y="73"/>
                    </a:lnTo>
                    <a:lnTo>
                      <a:pt x="52" y="45"/>
                    </a:lnTo>
                    <a:lnTo>
                      <a:pt x="43" y="20"/>
                    </a:lnTo>
                    <a:lnTo>
                      <a:pt x="40" y="0"/>
                    </a:lnTo>
                    <a:lnTo>
                      <a:pt x="36" y="20"/>
                    </a:lnTo>
                    <a:lnTo>
                      <a:pt x="27" y="45"/>
                    </a:lnTo>
                    <a:lnTo>
                      <a:pt x="15" y="73"/>
                    </a:lnTo>
                    <a:lnTo>
                      <a:pt x="6" y="102"/>
                    </a:lnTo>
                    <a:lnTo>
                      <a:pt x="0" y="132"/>
                    </a:lnTo>
                    <a:lnTo>
                      <a:pt x="2" y="160"/>
                    </a:lnTo>
                    <a:lnTo>
                      <a:pt x="14" y="185"/>
                    </a:lnTo>
                    <a:lnTo>
                      <a:pt x="40" y="206"/>
                    </a:lnTo>
                    <a:close/>
                  </a:path>
                </a:pathLst>
              </a:custGeom>
              <a:solidFill>
                <a:srgbClr val="FFB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25" name="Freeform 45">
                <a:extLst>
                  <a:ext uri="{FF2B5EF4-FFF2-40B4-BE49-F238E27FC236}">
                    <a16:creationId xmlns:a16="http://schemas.microsoft.com/office/drawing/2014/main" xmlns="" id="{F87E1524-5C9B-4B1A-B2F7-7260D2784C1B}"/>
                  </a:ext>
                </a:extLst>
              </p:cNvPr>
              <p:cNvSpPr>
                <a:spLocks/>
              </p:cNvSpPr>
              <p:nvPr/>
            </p:nvSpPr>
            <p:spPr bwMode="auto">
              <a:xfrm>
                <a:off x="2705" y="526"/>
                <a:ext cx="56" cy="151"/>
              </a:xfrm>
              <a:custGeom>
                <a:avLst/>
                <a:gdLst>
                  <a:gd name="T0" fmla="*/ 3 w 112"/>
                  <a:gd name="T1" fmla="*/ 10 h 302"/>
                  <a:gd name="T2" fmla="*/ 3 w 112"/>
                  <a:gd name="T3" fmla="*/ 10 h 302"/>
                  <a:gd name="T4" fmla="*/ 3 w 112"/>
                  <a:gd name="T5" fmla="*/ 10 h 302"/>
                  <a:gd name="T6" fmla="*/ 3 w 112"/>
                  <a:gd name="T7" fmla="*/ 10 h 302"/>
                  <a:gd name="T8" fmla="*/ 3 w 112"/>
                  <a:gd name="T9" fmla="*/ 10 h 302"/>
                  <a:gd name="T10" fmla="*/ 4 w 112"/>
                  <a:gd name="T11" fmla="*/ 8 h 302"/>
                  <a:gd name="T12" fmla="*/ 4 w 112"/>
                  <a:gd name="T13" fmla="*/ 7 h 302"/>
                  <a:gd name="T14" fmla="*/ 3 w 112"/>
                  <a:gd name="T15" fmla="*/ 5 h 302"/>
                  <a:gd name="T16" fmla="*/ 3 w 112"/>
                  <a:gd name="T17" fmla="*/ 4 h 302"/>
                  <a:gd name="T18" fmla="*/ 2 w 112"/>
                  <a:gd name="T19" fmla="*/ 3 h 302"/>
                  <a:gd name="T20" fmla="*/ 2 w 112"/>
                  <a:gd name="T21" fmla="*/ 2 h 302"/>
                  <a:gd name="T22" fmla="*/ 1 w 112"/>
                  <a:gd name="T23" fmla="*/ 1 h 302"/>
                  <a:gd name="T24" fmla="*/ 0 w 112"/>
                  <a:gd name="T25" fmla="*/ 0 h 302"/>
                  <a:gd name="T26" fmla="*/ 1 w 112"/>
                  <a:gd name="T27" fmla="*/ 1 h 302"/>
                  <a:gd name="T28" fmla="*/ 2 w 112"/>
                  <a:gd name="T29" fmla="*/ 2 h 302"/>
                  <a:gd name="T30" fmla="*/ 3 w 112"/>
                  <a:gd name="T31" fmla="*/ 3 h 302"/>
                  <a:gd name="T32" fmla="*/ 3 w 112"/>
                  <a:gd name="T33" fmla="*/ 4 h 302"/>
                  <a:gd name="T34" fmla="*/ 4 w 112"/>
                  <a:gd name="T35" fmla="*/ 6 h 302"/>
                  <a:gd name="T36" fmla="*/ 4 w 112"/>
                  <a:gd name="T37" fmla="*/ 7 h 302"/>
                  <a:gd name="T38" fmla="*/ 4 w 112"/>
                  <a:gd name="T39" fmla="*/ 9 h 302"/>
                  <a:gd name="T40" fmla="*/ 3 w 112"/>
                  <a:gd name="T41" fmla="*/ 10 h 30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2" h="302">
                    <a:moveTo>
                      <a:pt x="88" y="302"/>
                    </a:moveTo>
                    <a:lnTo>
                      <a:pt x="87" y="302"/>
                    </a:lnTo>
                    <a:lnTo>
                      <a:pt x="86" y="299"/>
                    </a:lnTo>
                    <a:lnTo>
                      <a:pt x="84" y="296"/>
                    </a:lnTo>
                    <a:lnTo>
                      <a:pt x="83" y="295"/>
                    </a:lnTo>
                    <a:lnTo>
                      <a:pt x="97" y="248"/>
                    </a:lnTo>
                    <a:lnTo>
                      <a:pt x="99" y="203"/>
                    </a:lnTo>
                    <a:lnTo>
                      <a:pt x="91" y="160"/>
                    </a:lnTo>
                    <a:lnTo>
                      <a:pt x="78" y="120"/>
                    </a:lnTo>
                    <a:lnTo>
                      <a:pt x="60" y="84"/>
                    </a:lnTo>
                    <a:lnTo>
                      <a:pt x="39" y="52"/>
                    </a:lnTo>
                    <a:lnTo>
                      <a:pt x="18" y="23"/>
                    </a:lnTo>
                    <a:lnTo>
                      <a:pt x="0" y="0"/>
                    </a:lnTo>
                    <a:lnTo>
                      <a:pt x="23" y="13"/>
                    </a:lnTo>
                    <a:lnTo>
                      <a:pt x="47" y="39"/>
                    </a:lnTo>
                    <a:lnTo>
                      <a:pt x="71" y="78"/>
                    </a:lnTo>
                    <a:lnTo>
                      <a:pt x="91" y="122"/>
                    </a:lnTo>
                    <a:lnTo>
                      <a:pt x="106" y="171"/>
                    </a:lnTo>
                    <a:lnTo>
                      <a:pt x="112" y="219"/>
                    </a:lnTo>
                    <a:lnTo>
                      <a:pt x="107" y="264"/>
                    </a:lnTo>
                    <a:lnTo>
                      <a:pt x="88" y="30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26" name="Freeform 46">
                <a:extLst>
                  <a:ext uri="{FF2B5EF4-FFF2-40B4-BE49-F238E27FC236}">
                    <a16:creationId xmlns:a16="http://schemas.microsoft.com/office/drawing/2014/main" xmlns="" id="{D3A00C51-6791-4644-8357-AF2194105663}"/>
                  </a:ext>
                </a:extLst>
              </p:cNvPr>
              <p:cNvSpPr>
                <a:spLocks/>
              </p:cNvSpPr>
              <p:nvPr/>
            </p:nvSpPr>
            <p:spPr bwMode="auto">
              <a:xfrm>
                <a:off x="2684" y="549"/>
                <a:ext cx="50" cy="11"/>
              </a:xfrm>
              <a:custGeom>
                <a:avLst/>
                <a:gdLst>
                  <a:gd name="T0" fmla="*/ 0 w 101"/>
                  <a:gd name="T1" fmla="*/ 0 h 23"/>
                  <a:gd name="T2" fmla="*/ 0 w 101"/>
                  <a:gd name="T3" fmla="*/ 0 h 23"/>
                  <a:gd name="T4" fmla="*/ 0 w 101"/>
                  <a:gd name="T5" fmla="*/ 0 h 23"/>
                  <a:gd name="T6" fmla="*/ 0 w 101"/>
                  <a:gd name="T7" fmla="*/ 0 h 23"/>
                  <a:gd name="T8" fmla="*/ 1 w 101"/>
                  <a:gd name="T9" fmla="*/ 0 h 23"/>
                  <a:gd name="T10" fmla="*/ 1 w 101"/>
                  <a:gd name="T11" fmla="*/ 0 h 23"/>
                  <a:gd name="T12" fmla="*/ 2 w 101"/>
                  <a:gd name="T13" fmla="*/ 0 h 23"/>
                  <a:gd name="T14" fmla="*/ 2 w 101"/>
                  <a:gd name="T15" fmla="*/ 0 h 23"/>
                  <a:gd name="T16" fmla="*/ 3 w 101"/>
                  <a:gd name="T17" fmla="*/ 0 h 23"/>
                  <a:gd name="T18" fmla="*/ 2 w 101"/>
                  <a:gd name="T19" fmla="*/ 0 h 23"/>
                  <a:gd name="T20" fmla="*/ 2 w 101"/>
                  <a:gd name="T21" fmla="*/ 0 h 23"/>
                  <a:gd name="T22" fmla="*/ 1 w 101"/>
                  <a:gd name="T23" fmla="*/ 0 h 23"/>
                  <a:gd name="T24" fmla="*/ 1 w 101"/>
                  <a:gd name="T25" fmla="*/ 0 h 23"/>
                  <a:gd name="T26" fmla="*/ 0 w 101"/>
                  <a:gd name="T27" fmla="*/ 0 h 23"/>
                  <a:gd name="T28" fmla="*/ 0 w 101"/>
                  <a:gd name="T29" fmla="*/ 0 h 23"/>
                  <a:gd name="T30" fmla="*/ 0 w 101"/>
                  <a:gd name="T31" fmla="*/ 0 h 23"/>
                  <a:gd name="T32" fmla="*/ 0 w 101"/>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1" h="23">
                    <a:moveTo>
                      <a:pt x="0" y="3"/>
                    </a:moveTo>
                    <a:lnTo>
                      <a:pt x="4" y="0"/>
                    </a:lnTo>
                    <a:lnTo>
                      <a:pt x="13" y="0"/>
                    </a:lnTo>
                    <a:lnTo>
                      <a:pt x="26" y="0"/>
                    </a:lnTo>
                    <a:lnTo>
                      <a:pt x="42" y="1"/>
                    </a:lnTo>
                    <a:lnTo>
                      <a:pt x="58" y="4"/>
                    </a:lnTo>
                    <a:lnTo>
                      <a:pt x="74" y="8"/>
                    </a:lnTo>
                    <a:lnTo>
                      <a:pt x="89" y="15"/>
                    </a:lnTo>
                    <a:lnTo>
                      <a:pt x="101" y="23"/>
                    </a:lnTo>
                    <a:lnTo>
                      <a:pt x="89" y="21"/>
                    </a:lnTo>
                    <a:lnTo>
                      <a:pt x="75" y="18"/>
                    </a:lnTo>
                    <a:lnTo>
                      <a:pt x="58" y="15"/>
                    </a:lnTo>
                    <a:lnTo>
                      <a:pt x="42" y="13"/>
                    </a:lnTo>
                    <a:lnTo>
                      <a:pt x="26" y="11"/>
                    </a:lnTo>
                    <a:lnTo>
                      <a:pt x="13" y="7"/>
                    </a:lnTo>
                    <a:lnTo>
                      <a:pt x="4" y="5"/>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27" name="Freeform 47">
                <a:extLst>
                  <a:ext uri="{FF2B5EF4-FFF2-40B4-BE49-F238E27FC236}">
                    <a16:creationId xmlns:a16="http://schemas.microsoft.com/office/drawing/2014/main" xmlns="" id="{81364E76-367D-4690-828D-76CC2B57995B}"/>
                  </a:ext>
                </a:extLst>
              </p:cNvPr>
              <p:cNvSpPr>
                <a:spLocks/>
              </p:cNvSpPr>
              <p:nvPr/>
            </p:nvSpPr>
            <p:spPr bwMode="auto">
              <a:xfrm>
                <a:off x="2682" y="558"/>
                <a:ext cx="60" cy="15"/>
              </a:xfrm>
              <a:custGeom>
                <a:avLst/>
                <a:gdLst>
                  <a:gd name="T0" fmla="*/ 0 w 120"/>
                  <a:gd name="T1" fmla="*/ 0 h 31"/>
                  <a:gd name="T2" fmla="*/ 1 w 120"/>
                  <a:gd name="T3" fmla="*/ 0 h 31"/>
                  <a:gd name="T4" fmla="*/ 1 w 120"/>
                  <a:gd name="T5" fmla="*/ 0 h 31"/>
                  <a:gd name="T6" fmla="*/ 1 w 120"/>
                  <a:gd name="T7" fmla="*/ 0 h 31"/>
                  <a:gd name="T8" fmla="*/ 2 w 120"/>
                  <a:gd name="T9" fmla="*/ 0 h 31"/>
                  <a:gd name="T10" fmla="*/ 3 w 120"/>
                  <a:gd name="T11" fmla="*/ 0 h 31"/>
                  <a:gd name="T12" fmla="*/ 3 w 120"/>
                  <a:gd name="T13" fmla="*/ 0 h 31"/>
                  <a:gd name="T14" fmla="*/ 4 w 120"/>
                  <a:gd name="T15" fmla="*/ 0 h 31"/>
                  <a:gd name="T16" fmla="*/ 4 w 120"/>
                  <a:gd name="T17" fmla="*/ 0 h 31"/>
                  <a:gd name="T18" fmla="*/ 4 w 120"/>
                  <a:gd name="T19" fmla="*/ 0 h 31"/>
                  <a:gd name="T20" fmla="*/ 3 w 120"/>
                  <a:gd name="T21" fmla="*/ 0 h 31"/>
                  <a:gd name="T22" fmla="*/ 3 w 120"/>
                  <a:gd name="T23" fmla="*/ 0 h 31"/>
                  <a:gd name="T24" fmla="*/ 2 w 120"/>
                  <a:gd name="T25" fmla="*/ 0 h 31"/>
                  <a:gd name="T26" fmla="*/ 2 w 120"/>
                  <a:gd name="T27" fmla="*/ 0 h 31"/>
                  <a:gd name="T28" fmla="*/ 1 w 120"/>
                  <a:gd name="T29" fmla="*/ 0 h 31"/>
                  <a:gd name="T30" fmla="*/ 1 w 120"/>
                  <a:gd name="T31" fmla="*/ 0 h 31"/>
                  <a:gd name="T32" fmla="*/ 0 w 120"/>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0" h="31">
                    <a:moveTo>
                      <a:pt x="0" y="3"/>
                    </a:moveTo>
                    <a:lnTo>
                      <a:pt x="5" y="1"/>
                    </a:lnTo>
                    <a:lnTo>
                      <a:pt x="15" y="0"/>
                    </a:lnTo>
                    <a:lnTo>
                      <a:pt x="31" y="1"/>
                    </a:lnTo>
                    <a:lnTo>
                      <a:pt x="51" y="4"/>
                    </a:lnTo>
                    <a:lnTo>
                      <a:pt x="70" y="9"/>
                    </a:lnTo>
                    <a:lnTo>
                      <a:pt x="90" y="16"/>
                    </a:lnTo>
                    <a:lnTo>
                      <a:pt x="107" y="23"/>
                    </a:lnTo>
                    <a:lnTo>
                      <a:pt x="120" y="31"/>
                    </a:lnTo>
                    <a:lnTo>
                      <a:pt x="110" y="28"/>
                    </a:lnTo>
                    <a:lnTo>
                      <a:pt x="94" y="25"/>
                    </a:lnTo>
                    <a:lnTo>
                      <a:pt x="75" y="23"/>
                    </a:lnTo>
                    <a:lnTo>
                      <a:pt x="54" y="18"/>
                    </a:lnTo>
                    <a:lnTo>
                      <a:pt x="33" y="15"/>
                    </a:lnTo>
                    <a:lnTo>
                      <a:pt x="16" y="11"/>
                    </a:lnTo>
                    <a:lnTo>
                      <a:pt x="5" y="7"/>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28" name="Freeform 48">
                <a:extLst>
                  <a:ext uri="{FF2B5EF4-FFF2-40B4-BE49-F238E27FC236}">
                    <a16:creationId xmlns:a16="http://schemas.microsoft.com/office/drawing/2014/main" xmlns="" id="{2DF83584-8B65-46FF-9246-641E5A73B277}"/>
                  </a:ext>
                </a:extLst>
              </p:cNvPr>
              <p:cNvSpPr>
                <a:spLocks/>
              </p:cNvSpPr>
              <p:nvPr/>
            </p:nvSpPr>
            <p:spPr bwMode="auto">
              <a:xfrm>
                <a:off x="2690" y="583"/>
                <a:ext cx="62" cy="12"/>
              </a:xfrm>
              <a:custGeom>
                <a:avLst/>
                <a:gdLst>
                  <a:gd name="T0" fmla="*/ 0 w 124"/>
                  <a:gd name="T1" fmla="*/ 0 h 25"/>
                  <a:gd name="T2" fmla="*/ 1 w 124"/>
                  <a:gd name="T3" fmla="*/ 0 h 25"/>
                  <a:gd name="T4" fmla="*/ 1 w 124"/>
                  <a:gd name="T5" fmla="*/ 0 h 25"/>
                  <a:gd name="T6" fmla="*/ 2 w 124"/>
                  <a:gd name="T7" fmla="*/ 0 h 25"/>
                  <a:gd name="T8" fmla="*/ 2 w 124"/>
                  <a:gd name="T9" fmla="*/ 0 h 25"/>
                  <a:gd name="T10" fmla="*/ 3 w 124"/>
                  <a:gd name="T11" fmla="*/ 0 h 25"/>
                  <a:gd name="T12" fmla="*/ 4 w 124"/>
                  <a:gd name="T13" fmla="*/ 0 h 25"/>
                  <a:gd name="T14" fmla="*/ 4 w 124"/>
                  <a:gd name="T15" fmla="*/ 0 h 25"/>
                  <a:gd name="T16" fmla="*/ 4 w 124"/>
                  <a:gd name="T17" fmla="*/ 0 h 25"/>
                  <a:gd name="T18" fmla="*/ 4 w 124"/>
                  <a:gd name="T19" fmla="*/ 0 h 25"/>
                  <a:gd name="T20" fmla="*/ 4 w 124"/>
                  <a:gd name="T21" fmla="*/ 0 h 25"/>
                  <a:gd name="T22" fmla="*/ 3 w 124"/>
                  <a:gd name="T23" fmla="*/ 0 h 25"/>
                  <a:gd name="T24" fmla="*/ 2 w 124"/>
                  <a:gd name="T25" fmla="*/ 0 h 25"/>
                  <a:gd name="T26" fmla="*/ 2 w 124"/>
                  <a:gd name="T27" fmla="*/ 0 h 25"/>
                  <a:gd name="T28" fmla="*/ 1 w 124"/>
                  <a:gd name="T29" fmla="*/ 0 h 25"/>
                  <a:gd name="T30" fmla="*/ 1 w 124"/>
                  <a:gd name="T31" fmla="*/ 0 h 25"/>
                  <a:gd name="T32" fmla="*/ 0 w 124"/>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4" h="25">
                    <a:moveTo>
                      <a:pt x="0" y="5"/>
                    </a:moveTo>
                    <a:lnTo>
                      <a:pt x="5" y="2"/>
                    </a:lnTo>
                    <a:lnTo>
                      <a:pt x="17" y="0"/>
                    </a:lnTo>
                    <a:lnTo>
                      <a:pt x="34" y="0"/>
                    </a:lnTo>
                    <a:lnTo>
                      <a:pt x="55" y="3"/>
                    </a:lnTo>
                    <a:lnTo>
                      <a:pt x="76" y="6"/>
                    </a:lnTo>
                    <a:lnTo>
                      <a:pt x="97" y="11"/>
                    </a:lnTo>
                    <a:lnTo>
                      <a:pt x="113" y="17"/>
                    </a:lnTo>
                    <a:lnTo>
                      <a:pt x="124" y="25"/>
                    </a:lnTo>
                    <a:lnTo>
                      <a:pt x="115" y="23"/>
                    </a:lnTo>
                    <a:lnTo>
                      <a:pt x="99" y="22"/>
                    </a:lnTo>
                    <a:lnTo>
                      <a:pt x="78" y="20"/>
                    </a:lnTo>
                    <a:lnTo>
                      <a:pt x="56" y="18"/>
                    </a:lnTo>
                    <a:lnTo>
                      <a:pt x="36" y="14"/>
                    </a:lnTo>
                    <a:lnTo>
                      <a:pt x="17" y="11"/>
                    </a:lnTo>
                    <a:lnTo>
                      <a:pt x="5" y="8"/>
                    </a:lnTo>
                    <a:lnTo>
                      <a:pt x="0" y="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29" name="Freeform 49">
                <a:extLst>
                  <a:ext uri="{FF2B5EF4-FFF2-40B4-BE49-F238E27FC236}">
                    <a16:creationId xmlns:a16="http://schemas.microsoft.com/office/drawing/2014/main" xmlns="" id="{4090B73E-9494-440B-BBBA-E007F4B62FC4}"/>
                  </a:ext>
                </a:extLst>
              </p:cNvPr>
              <p:cNvSpPr>
                <a:spLocks/>
              </p:cNvSpPr>
              <p:nvPr/>
            </p:nvSpPr>
            <p:spPr bwMode="auto">
              <a:xfrm>
                <a:off x="2700" y="599"/>
                <a:ext cx="56" cy="10"/>
              </a:xfrm>
              <a:custGeom>
                <a:avLst/>
                <a:gdLst>
                  <a:gd name="T0" fmla="*/ 0 w 112"/>
                  <a:gd name="T1" fmla="*/ 1 h 19"/>
                  <a:gd name="T2" fmla="*/ 1 w 112"/>
                  <a:gd name="T3" fmla="*/ 1 h 19"/>
                  <a:gd name="T4" fmla="*/ 1 w 112"/>
                  <a:gd name="T5" fmla="*/ 0 h 19"/>
                  <a:gd name="T6" fmla="*/ 1 w 112"/>
                  <a:gd name="T7" fmla="*/ 0 h 19"/>
                  <a:gd name="T8" fmla="*/ 2 w 112"/>
                  <a:gd name="T9" fmla="*/ 1 h 19"/>
                  <a:gd name="T10" fmla="*/ 3 w 112"/>
                  <a:gd name="T11" fmla="*/ 1 h 19"/>
                  <a:gd name="T12" fmla="*/ 3 w 112"/>
                  <a:gd name="T13" fmla="*/ 1 h 19"/>
                  <a:gd name="T14" fmla="*/ 4 w 112"/>
                  <a:gd name="T15" fmla="*/ 1 h 19"/>
                  <a:gd name="T16" fmla="*/ 4 w 112"/>
                  <a:gd name="T17" fmla="*/ 1 h 19"/>
                  <a:gd name="T18" fmla="*/ 4 w 112"/>
                  <a:gd name="T19" fmla="*/ 1 h 19"/>
                  <a:gd name="T20" fmla="*/ 3 w 112"/>
                  <a:gd name="T21" fmla="*/ 1 h 19"/>
                  <a:gd name="T22" fmla="*/ 3 w 112"/>
                  <a:gd name="T23" fmla="*/ 1 h 19"/>
                  <a:gd name="T24" fmla="*/ 2 w 112"/>
                  <a:gd name="T25" fmla="*/ 1 h 19"/>
                  <a:gd name="T26" fmla="*/ 1 w 112"/>
                  <a:gd name="T27" fmla="*/ 1 h 19"/>
                  <a:gd name="T28" fmla="*/ 1 w 112"/>
                  <a:gd name="T29" fmla="*/ 1 h 19"/>
                  <a:gd name="T30" fmla="*/ 1 w 112"/>
                  <a:gd name="T31" fmla="*/ 1 h 19"/>
                  <a:gd name="T32" fmla="*/ 0 w 112"/>
                  <a:gd name="T33" fmla="*/ 1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2" h="19">
                    <a:moveTo>
                      <a:pt x="0" y="3"/>
                    </a:moveTo>
                    <a:lnTo>
                      <a:pt x="4" y="1"/>
                    </a:lnTo>
                    <a:lnTo>
                      <a:pt x="15" y="0"/>
                    </a:lnTo>
                    <a:lnTo>
                      <a:pt x="32" y="0"/>
                    </a:lnTo>
                    <a:lnTo>
                      <a:pt x="51" y="2"/>
                    </a:lnTo>
                    <a:lnTo>
                      <a:pt x="71" y="4"/>
                    </a:lnTo>
                    <a:lnTo>
                      <a:pt x="89" y="8"/>
                    </a:lnTo>
                    <a:lnTo>
                      <a:pt x="103" y="13"/>
                    </a:lnTo>
                    <a:lnTo>
                      <a:pt x="112" y="19"/>
                    </a:lnTo>
                    <a:lnTo>
                      <a:pt x="102" y="18"/>
                    </a:lnTo>
                    <a:lnTo>
                      <a:pt x="87" y="17"/>
                    </a:lnTo>
                    <a:lnTo>
                      <a:pt x="68" y="16"/>
                    </a:lnTo>
                    <a:lnTo>
                      <a:pt x="49" y="15"/>
                    </a:lnTo>
                    <a:lnTo>
                      <a:pt x="30" y="12"/>
                    </a:lnTo>
                    <a:lnTo>
                      <a:pt x="14" y="10"/>
                    </a:lnTo>
                    <a:lnTo>
                      <a:pt x="4" y="8"/>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30" name="Freeform 50">
                <a:extLst>
                  <a:ext uri="{FF2B5EF4-FFF2-40B4-BE49-F238E27FC236}">
                    <a16:creationId xmlns:a16="http://schemas.microsoft.com/office/drawing/2014/main" xmlns="" id="{89DE82EE-5DDA-46B1-A7EA-9149FE63557B}"/>
                  </a:ext>
                </a:extLst>
              </p:cNvPr>
              <p:cNvSpPr>
                <a:spLocks/>
              </p:cNvSpPr>
              <p:nvPr/>
            </p:nvSpPr>
            <p:spPr bwMode="auto">
              <a:xfrm>
                <a:off x="2712" y="626"/>
                <a:ext cx="47" cy="7"/>
              </a:xfrm>
              <a:custGeom>
                <a:avLst/>
                <a:gdLst>
                  <a:gd name="T0" fmla="*/ 0 w 94"/>
                  <a:gd name="T1" fmla="*/ 0 h 15"/>
                  <a:gd name="T2" fmla="*/ 1 w 94"/>
                  <a:gd name="T3" fmla="*/ 0 h 15"/>
                  <a:gd name="T4" fmla="*/ 1 w 94"/>
                  <a:gd name="T5" fmla="*/ 0 h 15"/>
                  <a:gd name="T6" fmla="*/ 1 w 94"/>
                  <a:gd name="T7" fmla="*/ 0 h 15"/>
                  <a:gd name="T8" fmla="*/ 2 w 94"/>
                  <a:gd name="T9" fmla="*/ 0 h 15"/>
                  <a:gd name="T10" fmla="*/ 2 w 94"/>
                  <a:gd name="T11" fmla="*/ 0 h 15"/>
                  <a:gd name="T12" fmla="*/ 3 w 94"/>
                  <a:gd name="T13" fmla="*/ 0 h 15"/>
                  <a:gd name="T14" fmla="*/ 3 w 94"/>
                  <a:gd name="T15" fmla="*/ 0 h 15"/>
                  <a:gd name="T16" fmla="*/ 3 w 94"/>
                  <a:gd name="T17" fmla="*/ 0 h 15"/>
                  <a:gd name="T18" fmla="*/ 3 w 94"/>
                  <a:gd name="T19" fmla="*/ 0 h 15"/>
                  <a:gd name="T20" fmla="*/ 3 w 94"/>
                  <a:gd name="T21" fmla="*/ 0 h 15"/>
                  <a:gd name="T22" fmla="*/ 2 w 94"/>
                  <a:gd name="T23" fmla="*/ 0 h 15"/>
                  <a:gd name="T24" fmla="*/ 2 w 94"/>
                  <a:gd name="T25" fmla="*/ 0 h 15"/>
                  <a:gd name="T26" fmla="*/ 1 w 94"/>
                  <a:gd name="T27" fmla="*/ 0 h 15"/>
                  <a:gd name="T28" fmla="*/ 1 w 94"/>
                  <a:gd name="T29" fmla="*/ 0 h 15"/>
                  <a:gd name="T30" fmla="*/ 1 w 94"/>
                  <a:gd name="T31" fmla="*/ 0 h 15"/>
                  <a:gd name="T32" fmla="*/ 0 w 94"/>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4" h="15">
                    <a:moveTo>
                      <a:pt x="0" y="9"/>
                    </a:moveTo>
                    <a:lnTo>
                      <a:pt x="3" y="5"/>
                    </a:lnTo>
                    <a:lnTo>
                      <a:pt x="11" y="3"/>
                    </a:lnTo>
                    <a:lnTo>
                      <a:pt x="24" y="1"/>
                    </a:lnTo>
                    <a:lnTo>
                      <a:pt x="38" y="0"/>
                    </a:lnTo>
                    <a:lnTo>
                      <a:pt x="54" y="1"/>
                    </a:lnTo>
                    <a:lnTo>
                      <a:pt x="69" y="3"/>
                    </a:lnTo>
                    <a:lnTo>
                      <a:pt x="83" y="8"/>
                    </a:lnTo>
                    <a:lnTo>
                      <a:pt x="94" y="15"/>
                    </a:lnTo>
                    <a:lnTo>
                      <a:pt x="85" y="13"/>
                    </a:lnTo>
                    <a:lnTo>
                      <a:pt x="71" y="13"/>
                    </a:lnTo>
                    <a:lnTo>
                      <a:pt x="55" y="13"/>
                    </a:lnTo>
                    <a:lnTo>
                      <a:pt x="39" y="13"/>
                    </a:lnTo>
                    <a:lnTo>
                      <a:pt x="24" y="13"/>
                    </a:lnTo>
                    <a:lnTo>
                      <a:pt x="11" y="13"/>
                    </a:lnTo>
                    <a:lnTo>
                      <a:pt x="3" y="11"/>
                    </a:lnTo>
                    <a:lnTo>
                      <a:pt x="0" y="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31" name="Freeform 51">
                <a:extLst>
                  <a:ext uri="{FF2B5EF4-FFF2-40B4-BE49-F238E27FC236}">
                    <a16:creationId xmlns:a16="http://schemas.microsoft.com/office/drawing/2014/main" xmlns="" id="{2038DCD2-1574-4AB1-995A-BF78C1854C4F}"/>
                  </a:ext>
                </a:extLst>
              </p:cNvPr>
              <p:cNvSpPr>
                <a:spLocks/>
              </p:cNvSpPr>
              <p:nvPr/>
            </p:nvSpPr>
            <p:spPr bwMode="auto">
              <a:xfrm>
                <a:off x="2730" y="664"/>
                <a:ext cx="23" cy="9"/>
              </a:xfrm>
              <a:custGeom>
                <a:avLst/>
                <a:gdLst>
                  <a:gd name="T0" fmla="*/ 0 w 46"/>
                  <a:gd name="T1" fmla="*/ 1 h 18"/>
                  <a:gd name="T2" fmla="*/ 1 w 46"/>
                  <a:gd name="T3" fmla="*/ 1 h 18"/>
                  <a:gd name="T4" fmla="*/ 1 w 46"/>
                  <a:gd name="T5" fmla="*/ 1 h 18"/>
                  <a:gd name="T6" fmla="*/ 1 w 46"/>
                  <a:gd name="T7" fmla="*/ 1 h 18"/>
                  <a:gd name="T8" fmla="*/ 1 w 46"/>
                  <a:gd name="T9" fmla="*/ 1 h 18"/>
                  <a:gd name="T10" fmla="*/ 1 w 46"/>
                  <a:gd name="T11" fmla="*/ 1 h 18"/>
                  <a:gd name="T12" fmla="*/ 2 w 46"/>
                  <a:gd name="T13" fmla="*/ 0 h 18"/>
                  <a:gd name="T14" fmla="*/ 2 w 46"/>
                  <a:gd name="T15" fmla="*/ 1 h 18"/>
                  <a:gd name="T16" fmla="*/ 2 w 46"/>
                  <a:gd name="T17" fmla="*/ 1 h 18"/>
                  <a:gd name="T18" fmla="*/ 2 w 46"/>
                  <a:gd name="T19" fmla="*/ 1 h 18"/>
                  <a:gd name="T20" fmla="*/ 2 w 46"/>
                  <a:gd name="T21" fmla="*/ 1 h 18"/>
                  <a:gd name="T22" fmla="*/ 1 w 46"/>
                  <a:gd name="T23" fmla="*/ 1 h 18"/>
                  <a:gd name="T24" fmla="*/ 1 w 46"/>
                  <a:gd name="T25" fmla="*/ 1 h 18"/>
                  <a:gd name="T26" fmla="*/ 1 w 46"/>
                  <a:gd name="T27" fmla="*/ 1 h 18"/>
                  <a:gd name="T28" fmla="*/ 1 w 46"/>
                  <a:gd name="T29" fmla="*/ 1 h 18"/>
                  <a:gd name="T30" fmla="*/ 1 w 46"/>
                  <a:gd name="T31" fmla="*/ 1 h 18"/>
                  <a:gd name="T32" fmla="*/ 0 w 4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18">
                    <a:moveTo>
                      <a:pt x="0" y="16"/>
                    </a:moveTo>
                    <a:lnTo>
                      <a:pt x="1" y="12"/>
                    </a:lnTo>
                    <a:lnTo>
                      <a:pt x="6" y="9"/>
                    </a:lnTo>
                    <a:lnTo>
                      <a:pt x="12" y="5"/>
                    </a:lnTo>
                    <a:lnTo>
                      <a:pt x="20" y="3"/>
                    </a:lnTo>
                    <a:lnTo>
                      <a:pt x="28" y="1"/>
                    </a:lnTo>
                    <a:lnTo>
                      <a:pt x="36" y="0"/>
                    </a:lnTo>
                    <a:lnTo>
                      <a:pt x="42" y="2"/>
                    </a:lnTo>
                    <a:lnTo>
                      <a:pt x="46" y="5"/>
                    </a:lnTo>
                    <a:lnTo>
                      <a:pt x="39" y="4"/>
                    </a:lnTo>
                    <a:lnTo>
                      <a:pt x="33" y="5"/>
                    </a:lnTo>
                    <a:lnTo>
                      <a:pt x="25" y="9"/>
                    </a:lnTo>
                    <a:lnTo>
                      <a:pt x="16" y="12"/>
                    </a:lnTo>
                    <a:lnTo>
                      <a:pt x="11" y="16"/>
                    </a:lnTo>
                    <a:lnTo>
                      <a:pt x="5" y="18"/>
                    </a:lnTo>
                    <a:lnTo>
                      <a:pt x="1" y="18"/>
                    </a:lnTo>
                    <a:lnTo>
                      <a:pt x="0" y="1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32" name="Freeform 52">
                <a:extLst>
                  <a:ext uri="{FF2B5EF4-FFF2-40B4-BE49-F238E27FC236}">
                    <a16:creationId xmlns:a16="http://schemas.microsoft.com/office/drawing/2014/main" xmlns="" id="{A0681C30-69E2-4F1F-960F-822A9758D6D8}"/>
                  </a:ext>
                </a:extLst>
              </p:cNvPr>
              <p:cNvSpPr>
                <a:spLocks/>
              </p:cNvSpPr>
              <p:nvPr/>
            </p:nvSpPr>
            <p:spPr bwMode="auto">
              <a:xfrm>
                <a:off x="2681" y="534"/>
                <a:ext cx="42" cy="11"/>
              </a:xfrm>
              <a:custGeom>
                <a:avLst/>
                <a:gdLst>
                  <a:gd name="T0" fmla="*/ 0 w 86"/>
                  <a:gd name="T1" fmla="*/ 0 h 23"/>
                  <a:gd name="T2" fmla="*/ 0 w 86"/>
                  <a:gd name="T3" fmla="*/ 0 h 23"/>
                  <a:gd name="T4" fmla="*/ 0 w 86"/>
                  <a:gd name="T5" fmla="*/ 0 h 23"/>
                  <a:gd name="T6" fmla="*/ 0 w 86"/>
                  <a:gd name="T7" fmla="*/ 0 h 23"/>
                  <a:gd name="T8" fmla="*/ 1 w 86"/>
                  <a:gd name="T9" fmla="*/ 0 h 23"/>
                  <a:gd name="T10" fmla="*/ 1 w 86"/>
                  <a:gd name="T11" fmla="*/ 0 h 23"/>
                  <a:gd name="T12" fmla="*/ 1 w 86"/>
                  <a:gd name="T13" fmla="*/ 0 h 23"/>
                  <a:gd name="T14" fmla="*/ 2 w 86"/>
                  <a:gd name="T15" fmla="*/ 0 h 23"/>
                  <a:gd name="T16" fmla="*/ 2 w 86"/>
                  <a:gd name="T17" fmla="*/ 0 h 23"/>
                  <a:gd name="T18" fmla="*/ 2 w 86"/>
                  <a:gd name="T19" fmla="*/ 0 h 23"/>
                  <a:gd name="T20" fmla="*/ 1 w 86"/>
                  <a:gd name="T21" fmla="*/ 0 h 23"/>
                  <a:gd name="T22" fmla="*/ 1 w 86"/>
                  <a:gd name="T23" fmla="*/ 0 h 23"/>
                  <a:gd name="T24" fmla="*/ 1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6" h="23">
                    <a:moveTo>
                      <a:pt x="0" y="4"/>
                    </a:moveTo>
                    <a:lnTo>
                      <a:pt x="4" y="1"/>
                    </a:lnTo>
                    <a:lnTo>
                      <a:pt x="11" y="0"/>
                    </a:lnTo>
                    <a:lnTo>
                      <a:pt x="21" y="0"/>
                    </a:lnTo>
                    <a:lnTo>
                      <a:pt x="35" y="1"/>
                    </a:lnTo>
                    <a:lnTo>
                      <a:pt x="49" y="4"/>
                    </a:lnTo>
                    <a:lnTo>
                      <a:pt x="63" y="8"/>
                    </a:lnTo>
                    <a:lnTo>
                      <a:pt x="75" y="15"/>
                    </a:lnTo>
                    <a:lnTo>
                      <a:pt x="86" y="23"/>
                    </a:lnTo>
                    <a:lnTo>
                      <a:pt x="75" y="21"/>
                    </a:lnTo>
                    <a:lnTo>
                      <a:pt x="63" y="19"/>
                    </a:lnTo>
                    <a:lnTo>
                      <a:pt x="49" y="16"/>
                    </a:lnTo>
                    <a:lnTo>
                      <a:pt x="35" y="13"/>
                    </a:lnTo>
                    <a:lnTo>
                      <a:pt x="21" y="11"/>
                    </a:lnTo>
                    <a:lnTo>
                      <a:pt x="11" y="8"/>
                    </a:lnTo>
                    <a:lnTo>
                      <a:pt x="3" y="6"/>
                    </a:lnTo>
                    <a:lnTo>
                      <a:pt x="0"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33" name="Freeform 53">
                <a:extLst>
                  <a:ext uri="{FF2B5EF4-FFF2-40B4-BE49-F238E27FC236}">
                    <a16:creationId xmlns:a16="http://schemas.microsoft.com/office/drawing/2014/main" xmlns="" id="{47570DB0-E823-4BA9-A0BD-A8799A942C77}"/>
                  </a:ext>
                </a:extLst>
              </p:cNvPr>
              <p:cNvSpPr>
                <a:spLocks/>
              </p:cNvSpPr>
              <p:nvPr/>
            </p:nvSpPr>
            <p:spPr bwMode="auto">
              <a:xfrm>
                <a:off x="2686" y="571"/>
                <a:ext cx="61" cy="12"/>
              </a:xfrm>
              <a:custGeom>
                <a:avLst/>
                <a:gdLst>
                  <a:gd name="T0" fmla="*/ 0 w 121"/>
                  <a:gd name="T1" fmla="*/ 1 h 24"/>
                  <a:gd name="T2" fmla="*/ 1 w 121"/>
                  <a:gd name="T3" fmla="*/ 1 h 24"/>
                  <a:gd name="T4" fmla="*/ 1 w 121"/>
                  <a:gd name="T5" fmla="*/ 0 h 24"/>
                  <a:gd name="T6" fmla="*/ 2 w 121"/>
                  <a:gd name="T7" fmla="*/ 0 h 24"/>
                  <a:gd name="T8" fmla="*/ 2 w 121"/>
                  <a:gd name="T9" fmla="*/ 1 h 24"/>
                  <a:gd name="T10" fmla="*/ 3 w 121"/>
                  <a:gd name="T11" fmla="*/ 1 h 24"/>
                  <a:gd name="T12" fmla="*/ 3 w 121"/>
                  <a:gd name="T13" fmla="*/ 1 h 24"/>
                  <a:gd name="T14" fmla="*/ 4 w 121"/>
                  <a:gd name="T15" fmla="*/ 1 h 24"/>
                  <a:gd name="T16" fmla="*/ 4 w 121"/>
                  <a:gd name="T17" fmla="*/ 1 h 24"/>
                  <a:gd name="T18" fmla="*/ 4 w 121"/>
                  <a:gd name="T19" fmla="*/ 1 h 24"/>
                  <a:gd name="T20" fmla="*/ 3 w 121"/>
                  <a:gd name="T21" fmla="*/ 1 h 24"/>
                  <a:gd name="T22" fmla="*/ 3 w 121"/>
                  <a:gd name="T23" fmla="*/ 1 h 24"/>
                  <a:gd name="T24" fmla="*/ 2 w 121"/>
                  <a:gd name="T25" fmla="*/ 1 h 24"/>
                  <a:gd name="T26" fmla="*/ 2 w 121"/>
                  <a:gd name="T27" fmla="*/ 1 h 24"/>
                  <a:gd name="T28" fmla="*/ 1 w 121"/>
                  <a:gd name="T29" fmla="*/ 1 h 24"/>
                  <a:gd name="T30" fmla="*/ 1 w 121"/>
                  <a:gd name="T31" fmla="*/ 1 h 24"/>
                  <a:gd name="T32" fmla="*/ 0 w 121"/>
                  <a:gd name="T33" fmla="*/ 1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1" h="24">
                    <a:moveTo>
                      <a:pt x="0" y="5"/>
                    </a:moveTo>
                    <a:lnTo>
                      <a:pt x="5" y="1"/>
                    </a:lnTo>
                    <a:lnTo>
                      <a:pt x="17" y="0"/>
                    </a:lnTo>
                    <a:lnTo>
                      <a:pt x="33" y="0"/>
                    </a:lnTo>
                    <a:lnTo>
                      <a:pt x="54" y="2"/>
                    </a:lnTo>
                    <a:lnTo>
                      <a:pt x="74" y="6"/>
                    </a:lnTo>
                    <a:lnTo>
                      <a:pt x="93" y="11"/>
                    </a:lnTo>
                    <a:lnTo>
                      <a:pt x="109" y="16"/>
                    </a:lnTo>
                    <a:lnTo>
                      <a:pt x="121" y="24"/>
                    </a:lnTo>
                    <a:lnTo>
                      <a:pt x="112" y="23"/>
                    </a:lnTo>
                    <a:lnTo>
                      <a:pt x="96" y="22"/>
                    </a:lnTo>
                    <a:lnTo>
                      <a:pt x="76" y="20"/>
                    </a:lnTo>
                    <a:lnTo>
                      <a:pt x="55" y="17"/>
                    </a:lnTo>
                    <a:lnTo>
                      <a:pt x="35" y="14"/>
                    </a:lnTo>
                    <a:lnTo>
                      <a:pt x="16" y="11"/>
                    </a:lnTo>
                    <a:lnTo>
                      <a:pt x="5" y="8"/>
                    </a:lnTo>
                    <a:lnTo>
                      <a:pt x="0" y="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34" name="Freeform 54">
                <a:extLst>
                  <a:ext uri="{FF2B5EF4-FFF2-40B4-BE49-F238E27FC236}">
                    <a16:creationId xmlns:a16="http://schemas.microsoft.com/office/drawing/2014/main" xmlns="" id="{E32BC36C-821D-445C-8503-22D5C4486A5C}"/>
                  </a:ext>
                </a:extLst>
              </p:cNvPr>
              <p:cNvSpPr>
                <a:spLocks/>
              </p:cNvSpPr>
              <p:nvPr/>
            </p:nvSpPr>
            <p:spPr bwMode="auto">
              <a:xfrm>
                <a:off x="2703" y="615"/>
                <a:ext cx="55" cy="7"/>
              </a:xfrm>
              <a:custGeom>
                <a:avLst/>
                <a:gdLst>
                  <a:gd name="T0" fmla="*/ 0 w 110"/>
                  <a:gd name="T1" fmla="*/ 1 h 14"/>
                  <a:gd name="T2" fmla="*/ 1 w 110"/>
                  <a:gd name="T3" fmla="*/ 1 h 14"/>
                  <a:gd name="T4" fmla="*/ 1 w 110"/>
                  <a:gd name="T5" fmla="*/ 1 h 14"/>
                  <a:gd name="T6" fmla="*/ 1 w 110"/>
                  <a:gd name="T7" fmla="*/ 1 h 14"/>
                  <a:gd name="T8" fmla="*/ 2 w 110"/>
                  <a:gd name="T9" fmla="*/ 0 h 14"/>
                  <a:gd name="T10" fmla="*/ 3 w 110"/>
                  <a:gd name="T11" fmla="*/ 0 h 14"/>
                  <a:gd name="T12" fmla="*/ 3 w 110"/>
                  <a:gd name="T13" fmla="*/ 1 h 14"/>
                  <a:gd name="T14" fmla="*/ 4 w 110"/>
                  <a:gd name="T15" fmla="*/ 1 h 14"/>
                  <a:gd name="T16" fmla="*/ 4 w 110"/>
                  <a:gd name="T17" fmla="*/ 1 h 14"/>
                  <a:gd name="T18" fmla="*/ 4 w 110"/>
                  <a:gd name="T19" fmla="*/ 1 h 14"/>
                  <a:gd name="T20" fmla="*/ 3 w 110"/>
                  <a:gd name="T21" fmla="*/ 1 h 14"/>
                  <a:gd name="T22" fmla="*/ 3 w 110"/>
                  <a:gd name="T23" fmla="*/ 1 h 14"/>
                  <a:gd name="T24" fmla="*/ 2 w 110"/>
                  <a:gd name="T25" fmla="*/ 1 h 14"/>
                  <a:gd name="T26" fmla="*/ 1 w 110"/>
                  <a:gd name="T27" fmla="*/ 1 h 14"/>
                  <a:gd name="T28" fmla="*/ 1 w 110"/>
                  <a:gd name="T29" fmla="*/ 1 h 14"/>
                  <a:gd name="T30" fmla="*/ 1 w 110"/>
                  <a:gd name="T31" fmla="*/ 1 h 14"/>
                  <a:gd name="T32" fmla="*/ 0 w 110"/>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0" h="14">
                    <a:moveTo>
                      <a:pt x="0" y="9"/>
                    </a:moveTo>
                    <a:lnTo>
                      <a:pt x="5" y="6"/>
                    </a:lnTo>
                    <a:lnTo>
                      <a:pt x="14" y="3"/>
                    </a:lnTo>
                    <a:lnTo>
                      <a:pt x="29" y="1"/>
                    </a:lnTo>
                    <a:lnTo>
                      <a:pt x="46" y="0"/>
                    </a:lnTo>
                    <a:lnTo>
                      <a:pt x="65" y="0"/>
                    </a:lnTo>
                    <a:lnTo>
                      <a:pt x="82" y="2"/>
                    </a:lnTo>
                    <a:lnTo>
                      <a:pt x="98" y="7"/>
                    </a:lnTo>
                    <a:lnTo>
                      <a:pt x="110" y="14"/>
                    </a:lnTo>
                    <a:lnTo>
                      <a:pt x="99" y="12"/>
                    </a:lnTo>
                    <a:lnTo>
                      <a:pt x="84" y="12"/>
                    </a:lnTo>
                    <a:lnTo>
                      <a:pt x="66" y="14"/>
                    </a:lnTo>
                    <a:lnTo>
                      <a:pt x="48" y="14"/>
                    </a:lnTo>
                    <a:lnTo>
                      <a:pt x="30" y="14"/>
                    </a:lnTo>
                    <a:lnTo>
                      <a:pt x="14" y="14"/>
                    </a:lnTo>
                    <a:lnTo>
                      <a:pt x="4" y="11"/>
                    </a:lnTo>
                    <a:lnTo>
                      <a:pt x="0" y="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35" name="Freeform 55">
                <a:extLst>
                  <a:ext uri="{FF2B5EF4-FFF2-40B4-BE49-F238E27FC236}">
                    <a16:creationId xmlns:a16="http://schemas.microsoft.com/office/drawing/2014/main" xmlns="" id="{C6E6C888-78FB-4F05-9AD6-B2618736EB70}"/>
                  </a:ext>
                </a:extLst>
              </p:cNvPr>
              <p:cNvSpPr>
                <a:spLocks/>
              </p:cNvSpPr>
              <p:nvPr/>
            </p:nvSpPr>
            <p:spPr bwMode="auto">
              <a:xfrm>
                <a:off x="2714" y="638"/>
                <a:ext cx="44" cy="7"/>
              </a:xfrm>
              <a:custGeom>
                <a:avLst/>
                <a:gdLst>
                  <a:gd name="T0" fmla="*/ 0 w 89"/>
                  <a:gd name="T1" fmla="*/ 1 h 14"/>
                  <a:gd name="T2" fmla="*/ 0 w 89"/>
                  <a:gd name="T3" fmla="*/ 1 h 14"/>
                  <a:gd name="T4" fmla="*/ 0 w 89"/>
                  <a:gd name="T5" fmla="*/ 0 h 14"/>
                  <a:gd name="T6" fmla="*/ 0 w 89"/>
                  <a:gd name="T7" fmla="*/ 0 h 14"/>
                  <a:gd name="T8" fmla="*/ 1 w 89"/>
                  <a:gd name="T9" fmla="*/ 1 h 14"/>
                  <a:gd name="T10" fmla="*/ 1 w 89"/>
                  <a:gd name="T11" fmla="*/ 1 h 14"/>
                  <a:gd name="T12" fmla="*/ 2 w 89"/>
                  <a:gd name="T13" fmla="*/ 1 h 14"/>
                  <a:gd name="T14" fmla="*/ 2 w 89"/>
                  <a:gd name="T15" fmla="*/ 1 h 14"/>
                  <a:gd name="T16" fmla="*/ 2 w 89"/>
                  <a:gd name="T17" fmla="*/ 1 h 14"/>
                  <a:gd name="T18" fmla="*/ 2 w 89"/>
                  <a:gd name="T19" fmla="*/ 1 h 14"/>
                  <a:gd name="T20" fmla="*/ 2 w 89"/>
                  <a:gd name="T21" fmla="*/ 1 h 14"/>
                  <a:gd name="T22" fmla="*/ 1 w 89"/>
                  <a:gd name="T23" fmla="*/ 1 h 14"/>
                  <a:gd name="T24" fmla="*/ 1 w 89"/>
                  <a:gd name="T25" fmla="*/ 1 h 14"/>
                  <a:gd name="T26" fmla="*/ 0 w 89"/>
                  <a:gd name="T27" fmla="*/ 1 h 14"/>
                  <a:gd name="T28" fmla="*/ 0 w 89"/>
                  <a:gd name="T29" fmla="*/ 1 h 14"/>
                  <a:gd name="T30" fmla="*/ 0 w 89"/>
                  <a:gd name="T31" fmla="*/ 1 h 14"/>
                  <a:gd name="T32" fmla="*/ 0 w 89"/>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9" h="14">
                    <a:moveTo>
                      <a:pt x="0" y="4"/>
                    </a:moveTo>
                    <a:lnTo>
                      <a:pt x="4" y="2"/>
                    </a:lnTo>
                    <a:lnTo>
                      <a:pt x="13" y="0"/>
                    </a:lnTo>
                    <a:lnTo>
                      <a:pt x="27" y="0"/>
                    </a:lnTo>
                    <a:lnTo>
                      <a:pt x="43" y="1"/>
                    </a:lnTo>
                    <a:lnTo>
                      <a:pt x="58" y="3"/>
                    </a:lnTo>
                    <a:lnTo>
                      <a:pt x="73" y="6"/>
                    </a:lnTo>
                    <a:lnTo>
                      <a:pt x="83" y="9"/>
                    </a:lnTo>
                    <a:lnTo>
                      <a:pt x="89" y="14"/>
                    </a:lnTo>
                    <a:lnTo>
                      <a:pt x="81" y="13"/>
                    </a:lnTo>
                    <a:lnTo>
                      <a:pt x="69" y="13"/>
                    </a:lnTo>
                    <a:lnTo>
                      <a:pt x="55" y="11"/>
                    </a:lnTo>
                    <a:lnTo>
                      <a:pt x="40" y="10"/>
                    </a:lnTo>
                    <a:lnTo>
                      <a:pt x="27" y="10"/>
                    </a:lnTo>
                    <a:lnTo>
                      <a:pt x="14" y="8"/>
                    </a:lnTo>
                    <a:lnTo>
                      <a:pt x="5" y="7"/>
                    </a:lnTo>
                    <a:lnTo>
                      <a:pt x="0"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36" name="Freeform 56">
                <a:extLst>
                  <a:ext uri="{FF2B5EF4-FFF2-40B4-BE49-F238E27FC236}">
                    <a16:creationId xmlns:a16="http://schemas.microsoft.com/office/drawing/2014/main" xmlns="" id="{89688D7F-6C6B-4EF3-9F70-3EA39B9AEE75}"/>
                  </a:ext>
                </a:extLst>
              </p:cNvPr>
              <p:cNvSpPr>
                <a:spLocks/>
              </p:cNvSpPr>
              <p:nvPr/>
            </p:nvSpPr>
            <p:spPr bwMode="auto">
              <a:xfrm>
                <a:off x="2729" y="652"/>
                <a:ext cx="27" cy="7"/>
              </a:xfrm>
              <a:custGeom>
                <a:avLst/>
                <a:gdLst>
                  <a:gd name="T0" fmla="*/ 0 w 55"/>
                  <a:gd name="T1" fmla="*/ 1 h 14"/>
                  <a:gd name="T2" fmla="*/ 0 w 55"/>
                  <a:gd name="T3" fmla="*/ 1 h 14"/>
                  <a:gd name="T4" fmla="*/ 0 w 55"/>
                  <a:gd name="T5" fmla="*/ 1 h 14"/>
                  <a:gd name="T6" fmla="*/ 0 w 55"/>
                  <a:gd name="T7" fmla="*/ 1 h 14"/>
                  <a:gd name="T8" fmla="*/ 0 w 55"/>
                  <a:gd name="T9" fmla="*/ 1 h 14"/>
                  <a:gd name="T10" fmla="*/ 1 w 55"/>
                  <a:gd name="T11" fmla="*/ 0 h 14"/>
                  <a:gd name="T12" fmla="*/ 1 w 55"/>
                  <a:gd name="T13" fmla="*/ 1 h 14"/>
                  <a:gd name="T14" fmla="*/ 1 w 55"/>
                  <a:gd name="T15" fmla="*/ 1 h 14"/>
                  <a:gd name="T16" fmla="*/ 1 w 55"/>
                  <a:gd name="T17" fmla="*/ 1 h 14"/>
                  <a:gd name="T18" fmla="*/ 1 w 55"/>
                  <a:gd name="T19" fmla="*/ 1 h 14"/>
                  <a:gd name="T20" fmla="*/ 1 w 55"/>
                  <a:gd name="T21" fmla="*/ 1 h 14"/>
                  <a:gd name="T22" fmla="*/ 0 w 55"/>
                  <a:gd name="T23" fmla="*/ 1 h 14"/>
                  <a:gd name="T24" fmla="*/ 0 w 55"/>
                  <a:gd name="T25" fmla="*/ 1 h 14"/>
                  <a:gd name="T26" fmla="*/ 0 w 55"/>
                  <a:gd name="T27" fmla="*/ 1 h 14"/>
                  <a:gd name="T28" fmla="*/ 0 w 55"/>
                  <a:gd name="T29" fmla="*/ 1 h 14"/>
                  <a:gd name="T30" fmla="*/ 0 w 55"/>
                  <a:gd name="T31" fmla="*/ 1 h 14"/>
                  <a:gd name="T32" fmla="*/ 0 w 55"/>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5" h="14">
                    <a:moveTo>
                      <a:pt x="0" y="11"/>
                    </a:moveTo>
                    <a:lnTo>
                      <a:pt x="2" y="9"/>
                    </a:lnTo>
                    <a:lnTo>
                      <a:pt x="8" y="5"/>
                    </a:lnTo>
                    <a:lnTo>
                      <a:pt x="15" y="3"/>
                    </a:lnTo>
                    <a:lnTo>
                      <a:pt x="24" y="1"/>
                    </a:lnTo>
                    <a:lnTo>
                      <a:pt x="35" y="0"/>
                    </a:lnTo>
                    <a:lnTo>
                      <a:pt x="44" y="1"/>
                    </a:lnTo>
                    <a:lnTo>
                      <a:pt x="51" y="2"/>
                    </a:lnTo>
                    <a:lnTo>
                      <a:pt x="55" y="6"/>
                    </a:lnTo>
                    <a:lnTo>
                      <a:pt x="48" y="5"/>
                    </a:lnTo>
                    <a:lnTo>
                      <a:pt x="39" y="5"/>
                    </a:lnTo>
                    <a:lnTo>
                      <a:pt x="30" y="8"/>
                    </a:lnTo>
                    <a:lnTo>
                      <a:pt x="21" y="10"/>
                    </a:lnTo>
                    <a:lnTo>
                      <a:pt x="13" y="13"/>
                    </a:lnTo>
                    <a:lnTo>
                      <a:pt x="6" y="14"/>
                    </a:lnTo>
                    <a:lnTo>
                      <a:pt x="1" y="14"/>
                    </a:lnTo>
                    <a:lnTo>
                      <a:pt x="0" y="1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37" name="Freeform 57">
                <a:extLst>
                  <a:ext uri="{FF2B5EF4-FFF2-40B4-BE49-F238E27FC236}">
                    <a16:creationId xmlns:a16="http://schemas.microsoft.com/office/drawing/2014/main" xmlns="" id="{25F5D196-0050-4DB9-9169-F84E91FCC531}"/>
                  </a:ext>
                </a:extLst>
              </p:cNvPr>
              <p:cNvSpPr>
                <a:spLocks/>
              </p:cNvSpPr>
              <p:nvPr/>
            </p:nvSpPr>
            <p:spPr bwMode="auto">
              <a:xfrm>
                <a:off x="2688" y="522"/>
                <a:ext cx="27" cy="11"/>
              </a:xfrm>
              <a:custGeom>
                <a:avLst/>
                <a:gdLst>
                  <a:gd name="T0" fmla="*/ 2 w 54"/>
                  <a:gd name="T1" fmla="*/ 0 h 23"/>
                  <a:gd name="T2" fmla="*/ 2 w 54"/>
                  <a:gd name="T3" fmla="*/ 0 h 23"/>
                  <a:gd name="T4" fmla="*/ 2 w 54"/>
                  <a:gd name="T5" fmla="*/ 0 h 23"/>
                  <a:gd name="T6" fmla="*/ 2 w 54"/>
                  <a:gd name="T7" fmla="*/ 0 h 23"/>
                  <a:gd name="T8" fmla="*/ 1 w 54"/>
                  <a:gd name="T9" fmla="*/ 0 h 23"/>
                  <a:gd name="T10" fmla="*/ 1 w 54"/>
                  <a:gd name="T11" fmla="*/ 0 h 23"/>
                  <a:gd name="T12" fmla="*/ 1 w 54"/>
                  <a:gd name="T13" fmla="*/ 0 h 23"/>
                  <a:gd name="T14" fmla="*/ 0 w 54"/>
                  <a:gd name="T15" fmla="*/ 0 h 23"/>
                  <a:gd name="T16" fmla="*/ 0 w 54"/>
                  <a:gd name="T17" fmla="*/ 0 h 23"/>
                  <a:gd name="T18" fmla="*/ 1 w 54"/>
                  <a:gd name="T19" fmla="*/ 0 h 23"/>
                  <a:gd name="T20" fmla="*/ 1 w 54"/>
                  <a:gd name="T21" fmla="*/ 0 h 23"/>
                  <a:gd name="T22" fmla="*/ 1 w 54"/>
                  <a:gd name="T23" fmla="*/ 0 h 23"/>
                  <a:gd name="T24" fmla="*/ 1 w 54"/>
                  <a:gd name="T25" fmla="*/ 0 h 23"/>
                  <a:gd name="T26" fmla="*/ 2 w 54"/>
                  <a:gd name="T27" fmla="*/ 0 h 23"/>
                  <a:gd name="T28" fmla="*/ 2 w 54"/>
                  <a:gd name="T29" fmla="*/ 0 h 23"/>
                  <a:gd name="T30" fmla="*/ 2 w 54"/>
                  <a:gd name="T31" fmla="*/ 0 h 23"/>
                  <a:gd name="T32" fmla="*/ 2 w 54"/>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23">
                    <a:moveTo>
                      <a:pt x="54" y="23"/>
                    </a:moveTo>
                    <a:lnTo>
                      <a:pt x="50" y="22"/>
                    </a:lnTo>
                    <a:lnTo>
                      <a:pt x="42" y="21"/>
                    </a:lnTo>
                    <a:lnTo>
                      <a:pt x="33" y="20"/>
                    </a:lnTo>
                    <a:lnTo>
                      <a:pt x="22" y="17"/>
                    </a:lnTo>
                    <a:lnTo>
                      <a:pt x="13" y="15"/>
                    </a:lnTo>
                    <a:lnTo>
                      <a:pt x="5" y="12"/>
                    </a:lnTo>
                    <a:lnTo>
                      <a:pt x="0" y="8"/>
                    </a:lnTo>
                    <a:lnTo>
                      <a:pt x="0" y="4"/>
                    </a:lnTo>
                    <a:lnTo>
                      <a:pt x="4" y="0"/>
                    </a:lnTo>
                    <a:lnTo>
                      <a:pt x="10" y="0"/>
                    </a:lnTo>
                    <a:lnTo>
                      <a:pt x="16" y="2"/>
                    </a:lnTo>
                    <a:lnTo>
                      <a:pt x="26" y="7"/>
                    </a:lnTo>
                    <a:lnTo>
                      <a:pt x="34" y="12"/>
                    </a:lnTo>
                    <a:lnTo>
                      <a:pt x="42" y="16"/>
                    </a:lnTo>
                    <a:lnTo>
                      <a:pt x="50" y="21"/>
                    </a:lnTo>
                    <a:lnTo>
                      <a:pt x="54" y="2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38" name="Freeform 58">
                <a:extLst>
                  <a:ext uri="{FF2B5EF4-FFF2-40B4-BE49-F238E27FC236}">
                    <a16:creationId xmlns:a16="http://schemas.microsoft.com/office/drawing/2014/main" xmlns="" id="{9B862B0F-80A6-48D2-AE8D-AAE8AF052998}"/>
                  </a:ext>
                </a:extLst>
              </p:cNvPr>
              <p:cNvSpPr>
                <a:spLocks/>
              </p:cNvSpPr>
              <p:nvPr/>
            </p:nvSpPr>
            <p:spPr bwMode="auto">
              <a:xfrm>
                <a:off x="2712" y="509"/>
                <a:ext cx="5" cy="26"/>
              </a:xfrm>
              <a:custGeom>
                <a:avLst/>
                <a:gdLst>
                  <a:gd name="T0" fmla="*/ 1 w 10"/>
                  <a:gd name="T1" fmla="*/ 2 h 52"/>
                  <a:gd name="T2" fmla="*/ 1 w 10"/>
                  <a:gd name="T3" fmla="*/ 2 h 52"/>
                  <a:gd name="T4" fmla="*/ 1 w 10"/>
                  <a:gd name="T5" fmla="*/ 1 h 52"/>
                  <a:gd name="T6" fmla="*/ 1 w 10"/>
                  <a:gd name="T7" fmla="*/ 1 h 52"/>
                  <a:gd name="T8" fmla="*/ 1 w 10"/>
                  <a:gd name="T9" fmla="*/ 0 h 52"/>
                  <a:gd name="T10" fmla="*/ 0 w 10"/>
                  <a:gd name="T11" fmla="*/ 1 h 52"/>
                  <a:gd name="T12" fmla="*/ 1 w 10"/>
                  <a:gd name="T13" fmla="*/ 1 h 52"/>
                  <a:gd name="T14" fmla="*/ 1 w 10"/>
                  <a:gd name="T15" fmla="*/ 2 h 52"/>
                  <a:gd name="T16" fmla="*/ 1 w 10"/>
                  <a:gd name="T17" fmla="*/ 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52">
                    <a:moveTo>
                      <a:pt x="7" y="52"/>
                    </a:moveTo>
                    <a:lnTo>
                      <a:pt x="8" y="41"/>
                    </a:lnTo>
                    <a:lnTo>
                      <a:pt x="10" y="24"/>
                    </a:lnTo>
                    <a:lnTo>
                      <a:pt x="10" y="8"/>
                    </a:lnTo>
                    <a:lnTo>
                      <a:pt x="4" y="0"/>
                    </a:lnTo>
                    <a:lnTo>
                      <a:pt x="0" y="6"/>
                    </a:lnTo>
                    <a:lnTo>
                      <a:pt x="1" y="20"/>
                    </a:lnTo>
                    <a:lnTo>
                      <a:pt x="4" y="38"/>
                    </a:lnTo>
                    <a:lnTo>
                      <a:pt x="7"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39" name="Freeform 59">
                <a:extLst>
                  <a:ext uri="{FF2B5EF4-FFF2-40B4-BE49-F238E27FC236}">
                    <a16:creationId xmlns:a16="http://schemas.microsoft.com/office/drawing/2014/main" xmlns="" id="{6C2C9528-7260-4FB3-A395-3AB1DDED488D}"/>
                  </a:ext>
                </a:extLst>
              </p:cNvPr>
              <p:cNvSpPr>
                <a:spLocks/>
              </p:cNvSpPr>
              <p:nvPr/>
            </p:nvSpPr>
            <p:spPr bwMode="auto">
              <a:xfrm>
                <a:off x="2691" y="504"/>
                <a:ext cx="16" cy="23"/>
              </a:xfrm>
              <a:custGeom>
                <a:avLst/>
                <a:gdLst>
                  <a:gd name="T0" fmla="*/ 1 w 31"/>
                  <a:gd name="T1" fmla="*/ 2 h 44"/>
                  <a:gd name="T2" fmla="*/ 1 w 31"/>
                  <a:gd name="T3" fmla="*/ 2 h 44"/>
                  <a:gd name="T4" fmla="*/ 1 w 31"/>
                  <a:gd name="T5" fmla="*/ 1 h 44"/>
                  <a:gd name="T6" fmla="*/ 1 w 31"/>
                  <a:gd name="T7" fmla="*/ 1 h 44"/>
                  <a:gd name="T8" fmla="*/ 1 w 31"/>
                  <a:gd name="T9" fmla="*/ 0 h 44"/>
                  <a:gd name="T10" fmla="*/ 0 w 31"/>
                  <a:gd name="T11" fmla="*/ 1 h 44"/>
                  <a:gd name="T12" fmla="*/ 1 w 31"/>
                  <a:gd name="T13" fmla="*/ 1 h 44"/>
                  <a:gd name="T14" fmla="*/ 1 w 31"/>
                  <a:gd name="T15" fmla="*/ 1 h 44"/>
                  <a:gd name="T16" fmla="*/ 1 w 31"/>
                  <a:gd name="T17" fmla="*/ 1 h 44"/>
                  <a:gd name="T18" fmla="*/ 1 w 31"/>
                  <a:gd name="T19" fmla="*/ 1 h 44"/>
                  <a:gd name="T20" fmla="*/ 1 w 31"/>
                  <a:gd name="T21" fmla="*/ 2 h 44"/>
                  <a:gd name="T22" fmla="*/ 1 w 31"/>
                  <a:gd name="T23" fmla="*/ 2 h 44"/>
                  <a:gd name="T24" fmla="*/ 1 w 31"/>
                  <a:gd name="T25" fmla="*/ 2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44">
                    <a:moveTo>
                      <a:pt x="31" y="44"/>
                    </a:moveTo>
                    <a:lnTo>
                      <a:pt x="27" y="35"/>
                    </a:lnTo>
                    <a:lnTo>
                      <a:pt x="20" y="18"/>
                    </a:lnTo>
                    <a:lnTo>
                      <a:pt x="11" y="4"/>
                    </a:lnTo>
                    <a:lnTo>
                      <a:pt x="3" y="0"/>
                    </a:lnTo>
                    <a:lnTo>
                      <a:pt x="0" y="3"/>
                    </a:lnTo>
                    <a:lnTo>
                      <a:pt x="1" y="8"/>
                    </a:lnTo>
                    <a:lnTo>
                      <a:pt x="5" y="13"/>
                    </a:lnTo>
                    <a:lnTo>
                      <a:pt x="9" y="20"/>
                    </a:lnTo>
                    <a:lnTo>
                      <a:pt x="15" y="28"/>
                    </a:lnTo>
                    <a:lnTo>
                      <a:pt x="22" y="35"/>
                    </a:lnTo>
                    <a:lnTo>
                      <a:pt x="28" y="40"/>
                    </a:lnTo>
                    <a:lnTo>
                      <a:pt x="31" y="4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40" name="Freeform 60">
                <a:extLst>
                  <a:ext uri="{FF2B5EF4-FFF2-40B4-BE49-F238E27FC236}">
                    <a16:creationId xmlns:a16="http://schemas.microsoft.com/office/drawing/2014/main" xmlns="" id="{8E69234C-58EC-4F24-8233-E8EC83D1056F}"/>
                  </a:ext>
                </a:extLst>
              </p:cNvPr>
              <p:cNvSpPr>
                <a:spLocks/>
              </p:cNvSpPr>
              <p:nvPr/>
            </p:nvSpPr>
            <p:spPr bwMode="auto">
              <a:xfrm>
                <a:off x="2753" y="650"/>
                <a:ext cx="35" cy="8"/>
              </a:xfrm>
              <a:custGeom>
                <a:avLst/>
                <a:gdLst>
                  <a:gd name="T0" fmla="*/ 0 w 69"/>
                  <a:gd name="T1" fmla="*/ 1 h 15"/>
                  <a:gd name="T2" fmla="*/ 1 w 69"/>
                  <a:gd name="T3" fmla="*/ 1 h 15"/>
                  <a:gd name="T4" fmla="*/ 1 w 69"/>
                  <a:gd name="T5" fmla="*/ 1 h 15"/>
                  <a:gd name="T6" fmla="*/ 1 w 69"/>
                  <a:gd name="T7" fmla="*/ 1 h 15"/>
                  <a:gd name="T8" fmla="*/ 2 w 69"/>
                  <a:gd name="T9" fmla="*/ 0 h 15"/>
                  <a:gd name="T10" fmla="*/ 2 w 69"/>
                  <a:gd name="T11" fmla="*/ 0 h 15"/>
                  <a:gd name="T12" fmla="*/ 2 w 69"/>
                  <a:gd name="T13" fmla="*/ 1 h 15"/>
                  <a:gd name="T14" fmla="*/ 3 w 69"/>
                  <a:gd name="T15" fmla="*/ 1 h 15"/>
                  <a:gd name="T16" fmla="*/ 3 w 69"/>
                  <a:gd name="T17" fmla="*/ 1 h 15"/>
                  <a:gd name="T18" fmla="*/ 3 w 69"/>
                  <a:gd name="T19" fmla="*/ 1 h 15"/>
                  <a:gd name="T20" fmla="*/ 2 w 69"/>
                  <a:gd name="T21" fmla="*/ 1 h 15"/>
                  <a:gd name="T22" fmla="*/ 2 w 69"/>
                  <a:gd name="T23" fmla="*/ 1 h 15"/>
                  <a:gd name="T24" fmla="*/ 2 w 69"/>
                  <a:gd name="T25" fmla="*/ 1 h 15"/>
                  <a:gd name="T26" fmla="*/ 1 w 69"/>
                  <a:gd name="T27" fmla="*/ 1 h 15"/>
                  <a:gd name="T28" fmla="*/ 1 w 69"/>
                  <a:gd name="T29" fmla="*/ 1 h 15"/>
                  <a:gd name="T30" fmla="*/ 1 w 69"/>
                  <a:gd name="T31" fmla="*/ 1 h 15"/>
                  <a:gd name="T32" fmla="*/ 0 w 69"/>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15">
                    <a:moveTo>
                      <a:pt x="0" y="10"/>
                    </a:moveTo>
                    <a:lnTo>
                      <a:pt x="6" y="6"/>
                    </a:lnTo>
                    <a:lnTo>
                      <a:pt x="17" y="4"/>
                    </a:lnTo>
                    <a:lnTo>
                      <a:pt x="27" y="1"/>
                    </a:lnTo>
                    <a:lnTo>
                      <a:pt x="39" y="0"/>
                    </a:lnTo>
                    <a:lnTo>
                      <a:pt x="49" y="0"/>
                    </a:lnTo>
                    <a:lnTo>
                      <a:pt x="58" y="2"/>
                    </a:lnTo>
                    <a:lnTo>
                      <a:pt x="65" y="5"/>
                    </a:lnTo>
                    <a:lnTo>
                      <a:pt x="69" y="9"/>
                    </a:lnTo>
                    <a:lnTo>
                      <a:pt x="67" y="13"/>
                    </a:lnTo>
                    <a:lnTo>
                      <a:pt x="62" y="15"/>
                    </a:lnTo>
                    <a:lnTo>
                      <a:pt x="53" y="15"/>
                    </a:lnTo>
                    <a:lnTo>
                      <a:pt x="41" y="15"/>
                    </a:lnTo>
                    <a:lnTo>
                      <a:pt x="29" y="13"/>
                    </a:lnTo>
                    <a:lnTo>
                      <a:pt x="18" y="12"/>
                    </a:lnTo>
                    <a:lnTo>
                      <a:pt x="8" y="10"/>
                    </a:lnTo>
                    <a:lnTo>
                      <a:pt x="0" y="1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41" name="Freeform 61">
                <a:extLst>
                  <a:ext uri="{FF2B5EF4-FFF2-40B4-BE49-F238E27FC236}">
                    <a16:creationId xmlns:a16="http://schemas.microsoft.com/office/drawing/2014/main" xmlns="" id="{8A218DA2-B875-4674-86A7-1BEFBE5D4A60}"/>
                  </a:ext>
                </a:extLst>
              </p:cNvPr>
              <p:cNvSpPr>
                <a:spLocks/>
              </p:cNvSpPr>
              <p:nvPr/>
            </p:nvSpPr>
            <p:spPr bwMode="auto">
              <a:xfrm>
                <a:off x="2748" y="669"/>
                <a:ext cx="31" cy="14"/>
              </a:xfrm>
              <a:custGeom>
                <a:avLst/>
                <a:gdLst>
                  <a:gd name="T0" fmla="*/ 0 w 63"/>
                  <a:gd name="T1" fmla="*/ 0 h 28"/>
                  <a:gd name="T2" fmla="*/ 0 w 63"/>
                  <a:gd name="T3" fmla="*/ 1 h 28"/>
                  <a:gd name="T4" fmla="*/ 0 w 63"/>
                  <a:gd name="T5" fmla="*/ 1 h 28"/>
                  <a:gd name="T6" fmla="*/ 0 w 63"/>
                  <a:gd name="T7" fmla="*/ 1 h 28"/>
                  <a:gd name="T8" fmla="*/ 1 w 63"/>
                  <a:gd name="T9" fmla="*/ 1 h 28"/>
                  <a:gd name="T10" fmla="*/ 1 w 63"/>
                  <a:gd name="T11" fmla="*/ 1 h 28"/>
                  <a:gd name="T12" fmla="*/ 1 w 63"/>
                  <a:gd name="T13" fmla="*/ 1 h 28"/>
                  <a:gd name="T14" fmla="*/ 1 w 63"/>
                  <a:gd name="T15" fmla="*/ 1 h 28"/>
                  <a:gd name="T16" fmla="*/ 1 w 63"/>
                  <a:gd name="T17" fmla="*/ 1 h 28"/>
                  <a:gd name="T18" fmla="*/ 1 w 63"/>
                  <a:gd name="T19" fmla="*/ 1 h 28"/>
                  <a:gd name="T20" fmla="*/ 1 w 63"/>
                  <a:gd name="T21" fmla="*/ 1 h 28"/>
                  <a:gd name="T22" fmla="*/ 1 w 63"/>
                  <a:gd name="T23" fmla="*/ 1 h 28"/>
                  <a:gd name="T24" fmla="*/ 1 w 63"/>
                  <a:gd name="T25" fmla="*/ 1 h 28"/>
                  <a:gd name="T26" fmla="*/ 0 w 63"/>
                  <a:gd name="T27" fmla="*/ 1 h 28"/>
                  <a:gd name="T28" fmla="*/ 0 w 63"/>
                  <a:gd name="T29" fmla="*/ 1 h 28"/>
                  <a:gd name="T30" fmla="*/ 0 w 63"/>
                  <a:gd name="T31" fmla="*/ 1 h 28"/>
                  <a:gd name="T32" fmla="*/ 0 w 63"/>
                  <a:gd name="T33" fmla="*/ 0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28">
                    <a:moveTo>
                      <a:pt x="0" y="0"/>
                    </a:moveTo>
                    <a:lnTo>
                      <a:pt x="7" y="1"/>
                    </a:lnTo>
                    <a:lnTo>
                      <a:pt x="15" y="2"/>
                    </a:lnTo>
                    <a:lnTo>
                      <a:pt x="25" y="5"/>
                    </a:lnTo>
                    <a:lnTo>
                      <a:pt x="37" y="8"/>
                    </a:lnTo>
                    <a:lnTo>
                      <a:pt x="46" y="12"/>
                    </a:lnTo>
                    <a:lnTo>
                      <a:pt x="55" y="16"/>
                    </a:lnTo>
                    <a:lnTo>
                      <a:pt x="61" y="21"/>
                    </a:lnTo>
                    <a:lnTo>
                      <a:pt x="63" y="25"/>
                    </a:lnTo>
                    <a:lnTo>
                      <a:pt x="61" y="28"/>
                    </a:lnTo>
                    <a:lnTo>
                      <a:pt x="55" y="28"/>
                    </a:lnTo>
                    <a:lnTo>
                      <a:pt x="46" y="24"/>
                    </a:lnTo>
                    <a:lnTo>
                      <a:pt x="35" y="20"/>
                    </a:lnTo>
                    <a:lnTo>
                      <a:pt x="23" y="14"/>
                    </a:lnTo>
                    <a:lnTo>
                      <a:pt x="13" y="8"/>
                    </a:lnTo>
                    <a:lnTo>
                      <a:pt x="5"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42" name="Freeform 62">
                <a:extLst>
                  <a:ext uri="{FF2B5EF4-FFF2-40B4-BE49-F238E27FC236}">
                    <a16:creationId xmlns:a16="http://schemas.microsoft.com/office/drawing/2014/main" xmlns="" id="{DA6A5B9A-E909-4A1C-82FD-82C9D7CCA864}"/>
                  </a:ext>
                </a:extLst>
              </p:cNvPr>
              <p:cNvSpPr>
                <a:spLocks/>
              </p:cNvSpPr>
              <p:nvPr/>
            </p:nvSpPr>
            <p:spPr bwMode="auto">
              <a:xfrm>
                <a:off x="2757" y="637"/>
                <a:ext cx="31" cy="8"/>
              </a:xfrm>
              <a:custGeom>
                <a:avLst/>
                <a:gdLst>
                  <a:gd name="T0" fmla="*/ 0 w 64"/>
                  <a:gd name="T1" fmla="*/ 1 h 15"/>
                  <a:gd name="T2" fmla="*/ 0 w 64"/>
                  <a:gd name="T3" fmla="*/ 1 h 15"/>
                  <a:gd name="T4" fmla="*/ 0 w 64"/>
                  <a:gd name="T5" fmla="*/ 1 h 15"/>
                  <a:gd name="T6" fmla="*/ 0 w 64"/>
                  <a:gd name="T7" fmla="*/ 1 h 15"/>
                  <a:gd name="T8" fmla="*/ 0 w 64"/>
                  <a:gd name="T9" fmla="*/ 0 h 15"/>
                  <a:gd name="T10" fmla="*/ 1 w 64"/>
                  <a:gd name="T11" fmla="*/ 0 h 15"/>
                  <a:gd name="T12" fmla="*/ 1 w 64"/>
                  <a:gd name="T13" fmla="*/ 1 h 15"/>
                  <a:gd name="T14" fmla="*/ 1 w 64"/>
                  <a:gd name="T15" fmla="*/ 1 h 15"/>
                  <a:gd name="T16" fmla="*/ 1 w 64"/>
                  <a:gd name="T17" fmla="*/ 1 h 15"/>
                  <a:gd name="T18" fmla="*/ 1 w 64"/>
                  <a:gd name="T19" fmla="*/ 1 h 15"/>
                  <a:gd name="T20" fmla="*/ 1 w 64"/>
                  <a:gd name="T21" fmla="*/ 1 h 15"/>
                  <a:gd name="T22" fmla="*/ 1 w 64"/>
                  <a:gd name="T23" fmla="*/ 1 h 15"/>
                  <a:gd name="T24" fmla="*/ 1 w 64"/>
                  <a:gd name="T25" fmla="*/ 1 h 15"/>
                  <a:gd name="T26" fmla="*/ 0 w 64"/>
                  <a:gd name="T27" fmla="*/ 1 h 15"/>
                  <a:gd name="T28" fmla="*/ 0 w 64"/>
                  <a:gd name="T29" fmla="*/ 1 h 15"/>
                  <a:gd name="T30" fmla="*/ 0 w 64"/>
                  <a:gd name="T31" fmla="*/ 1 h 15"/>
                  <a:gd name="T32" fmla="*/ 0 w 64"/>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15">
                    <a:moveTo>
                      <a:pt x="0" y="15"/>
                    </a:moveTo>
                    <a:lnTo>
                      <a:pt x="3" y="10"/>
                    </a:lnTo>
                    <a:lnTo>
                      <a:pt x="10" y="5"/>
                    </a:lnTo>
                    <a:lnTo>
                      <a:pt x="19" y="2"/>
                    </a:lnTo>
                    <a:lnTo>
                      <a:pt x="29" y="0"/>
                    </a:lnTo>
                    <a:lnTo>
                      <a:pt x="41" y="0"/>
                    </a:lnTo>
                    <a:lnTo>
                      <a:pt x="51" y="1"/>
                    </a:lnTo>
                    <a:lnTo>
                      <a:pt x="59" y="3"/>
                    </a:lnTo>
                    <a:lnTo>
                      <a:pt x="64" y="7"/>
                    </a:lnTo>
                    <a:lnTo>
                      <a:pt x="64" y="10"/>
                    </a:lnTo>
                    <a:lnTo>
                      <a:pt x="59" y="12"/>
                    </a:lnTo>
                    <a:lnTo>
                      <a:pt x="52" y="14"/>
                    </a:lnTo>
                    <a:lnTo>
                      <a:pt x="42" y="14"/>
                    </a:lnTo>
                    <a:lnTo>
                      <a:pt x="30" y="14"/>
                    </a:lnTo>
                    <a:lnTo>
                      <a:pt x="19" y="14"/>
                    </a:lnTo>
                    <a:lnTo>
                      <a:pt x="9" y="14"/>
                    </a:lnTo>
                    <a:lnTo>
                      <a:pt x="0" y="1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43" name="Freeform 63">
                <a:extLst>
                  <a:ext uri="{FF2B5EF4-FFF2-40B4-BE49-F238E27FC236}">
                    <a16:creationId xmlns:a16="http://schemas.microsoft.com/office/drawing/2014/main" xmlns="" id="{62307CA1-6C1D-4752-A98F-7821A698FBF5}"/>
                  </a:ext>
                </a:extLst>
              </p:cNvPr>
              <p:cNvSpPr>
                <a:spLocks/>
              </p:cNvSpPr>
              <p:nvPr/>
            </p:nvSpPr>
            <p:spPr bwMode="auto">
              <a:xfrm>
                <a:off x="2757" y="624"/>
                <a:ext cx="34" cy="9"/>
              </a:xfrm>
              <a:custGeom>
                <a:avLst/>
                <a:gdLst>
                  <a:gd name="T0" fmla="*/ 0 w 66"/>
                  <a:gd name="T1" fmla="*/ 0 h 20"/>
                  <a:gd name="T2" fmla="*/ 1 w 66"/>
                  <a:gd name="T3" fmla="*/ 0 h 20"/>
                  <a:gd name="T4" fmla="*/ 1 w 66"/>
                  <a:gd name="T5" fmla="*/ 0 h 20"/>
                  <a:gd name="T6" fmla="*/ 1 w 66"/>
                  <a:gd name="T7" fmla="*/ 0 h 20"/>
                  <a:gd name="T8" fmla="*/ 2 w 66"/>
                  <a:gd name="T9" fmla="*/ 0 h 20"/>
                  <a:gd name="T10" fmla="*/ 2 w 66"/>
                  <a:gd name="T11" fmla="*/ 0 h 20"/>
                  <a:gd name="T12" fmla="*/ 2 w 66"/>
                  <a:gd name="T13" fmla="*/ 0 h 20"/>
                  <a:gd name="T14" fmla="*/ 2 w 66"/>
                  <a:gd name="T15" fmla="*/ 0 h 20"/>
                  <a:gd name="T16" fmla="*/ 3 w 66"/>
                  <a:gd name="T17" fmla="*/ 0 h 20"/>
                  <a:gd name="T18" fmla="*/ 3 w 66"/>
                  <a:gd name="T19" fmla="*/ 0 h 20"/>
                  <a:gd name="T20" fmla="*/ 2 w 66"/>
                  <a:gd name="T21" fmla="*/ 0 h 20"/>
                  <a:gd name="T22" fmla="*/ 2 w 66"/>
                  <a:gd name="T23" fmla="*/ 0 h 20"/>
                  <a:gd name="T24" fmla="*/ 2 w 66"/>
                  <a:gd name="T25" fmla="*/ 0 h 20"/>
                  <a:gd name="T26" fmla="*/ 2 w 66"/>
                  <a:gd name="T27" fmla="*/ 0 h 20"/>
                  <a:gd name="T28" fmla="*/ 1 w 66"/>
                  <a:gd name="T29" fmla="*/ 0 h 20"/>
                  <a:gd name="T30" fmla="*/ 1 w 66"/>
                  <a:gd name="T31" fmla="*/ 0 h 20"/>
                  <a:gd name="T32" fmla="*/ 0 w 66"/>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6" h="20">
                    <a:moveTo>
                      <a:pt x="0" y="20"/>
                    </a:moveTo>
                    <a:lnTo>
                      <a:pt x="4" y="14"/>
                    </a:lnTo>
                    <a:lnTo>
                      <a:pt x="11" y="9"/>
                    </a:lnTo>
                    <a:lnTo>
                      <a:pt x="21" y="5"/>
                    </a:lnTo>
                    <a:lnTo>
                      <a:pt x="33" y="2"/>
                    </a:lnTo>
                    <a:lnTo>
                      <a:pt x="43" y="0"/>
                    </a:lnTo>
                    <a:lnTo>
                      <a:pt x="54" y="0"/>
                    </a:lnTo>
                    <a:lnTo>
                      <a:pt x="62" y="1"/>
                    </a:lnTo>
                    <a:lnTo>
                      <a:pt x="66" y="5"/>
                    </a:lnTo>
                    <a:lnTo>
                      <a:pt x="66" y="8"/>
                    </a:lnTo>
                    <a:lnTo>
                      <a:pt x="62" y="9"/>
                    </a:lnTo>
                    <a:lnTo>
                      <a:pt x="55" y="12"/>
                    </a:lnTo>
                    <a:lnTo>
                      <a:pt x="45" y="13"/>
                    </a:lnTo>
                    <a:lnTo>
                      <a:pt x="33" y="14"/>
                    </a:lnTo>
                    <a:lnTo>
                      <a:pt x="20" y="15"/>
                    </a:lnTo>
                    <a:lnTo>
                      <a:pt x="9" y="17"/>
                    </a:lnTo>
                    <a:lnTo>
                      <a:pt x="0" y="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44" name="Freeform 64">
                <a:extLst>
                  <a:ext uri="{FF2B5EF4-FFF2-40B4-BE49-F238E27FC236}">
                    <a16:creationId xmlns:a16="http://schemas.microsoft.com/office/drawing/2014/main" xmlns="" id="{94D13716-1347-4D77-88A0-E3347B0DAFAF}"/>
                  </a:ext>
                </a:extLst>
              </p:cNvPr>
              <p:cNvSpPr>
                <a:spLocks/>
              </p:cNvSpPr>
              <p:nvPr/>
            </p:nvSpPr>
            <p:spPr bwMode="auto">
              <a:xfrm>
                <a:off x="2756" y="610"/>
                <a:ext cx="32" cy="14"/>
              </a:xfrm>
              <a:custGeom>
                <a:avLst/>
                <a:gdLst>
                  <a:gd name="T0" fmla="*/ 0 w 65"/>
                  <a:gd name="T1" fmla="*/ 1 h 26"/>
                  <a:gd name="T2" fmla="*/ 0 w 65"/>
                  <a:gd name="T3" fmla="*/ 1 h 26"/>
                  <a:gd name="T4" fmla="*/ 0 w 65"/>
                  <a:gd name="T5" fmla="*/ 1 h 26"/>
                  <a:gd name="T6" fmla="*/ 0 w 65"/>
                  <a:gd name="T7" fmla="*/ 1 h 26"/>
                  <a:gd name="T8" fmla="*/ 1 w 65"/>
                  <a:gd name="T9" fmla="*/ 1 h 26"/>
                  <a:gd name="T10" fmla="*/ 1 w 65"/>
                  <a:gd name="T11" fmla="*/ 1 h 26"/>
                  <a:gd name="T12" fmla="*/ 1 w 65"/>
                  <a:gd name="T13" fmla="*/ 0 h 26"/>
                  <a:gd name="T14" fmla="*/ 1 w 65"/>
                  <a:gd name="T15" fmla="*/ 1 h 26"/>
                  <a:gd name="T16" fmla="*/ 2 w 65"/>
                  <a:gd name="T17" fmla="*/ 1 h 26"/>
                  <a:gd name="T18" fmla="*/ 2 w 65"/>
                  <a:gd name="T19" fmla="*/ 1 h 26"/>
                  <a:gd name="T20" fmla="*/ 1 w 65"/>
                  <a:gd name="T21" fmla="*/ 1 h 26"/>
                  <a:gd name="T22" fmla="*/ 1 w 65"/>
                  <a:gd name="T23" fmla="*/ 1 h 26"/>
                  <a:gd name="T24" fmla="*/ 1 w 65"/>
                  <a:gd name="T25" fmla="*/ 1 h 26"/>
                  <a:gd name="T26" fmla="*/ 0 w 65"/>
                  <a:gd name="T27" fmla="*/ 1 h 26"/>
                  <a:gd name="T28" fmla="*/ 0 w 65"/>
                  <a:gd name="T29" fmla="*/ 1 h 26"/>
                  <a:gd name="T30" fmla="*/ 0 w 65"/>
                  <a:gd name="T31" fmla="*/ 1 h 26"/>
                  <a:gd name="T32" fmla="*/ 0 w 65"/>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26">
                    <a:moveTo>
                      <a:pt x="0" y="26"/>
                    </a:moveTo>
                    <a:lnTo>
                      <a:pt x="6" y="19"/>
                    </a:lnTo>
                    <a:lnTo>
                      <a:pt x="14" y="13"/>
                    </a:lnTo>
                    <a:lnTo>
                      <a:pt x="24" y="8"/>
                    </a:lnTo>
                    <a:lnTo>
                      <a:pt x="35" y="4"/>
                    </a:lnTo>
                    <a:lnTo>
                      <a:pt x="45" y="1"/>
                    </a:lnTo>
                    <a:lnTo>
                      <a:pt x="54" y="0"/>
                    </a:lnTo>
                    <a:lnTo>
                      <a:pt x="61" y="1"/>
                    </a:lnTo>
                    <a:lnTo>
                      <a:pt x="65" y="3"/>
                    </a:lnTo>
                    <a:lnTo>
                      <a:pt x="64" y="6"/>
                    </a:lnTo>
                    <a:lnTo>
                      <a:pt x="59" y="10"/>
                    </a:lnTo>
                    <a:lnTo>
                      <a:pt x="51" y="13"/>
                    </a:lnTo>
                    <a:lnTo>
                      <a:pt x="41" y="16"/>
                    </a:lnTo>
                    <a:lnTo>
                      <a:pt x="30" y="18"/>
                    </a:lnTo>
                    <a:lnTo>
                      <a:pt x="19" y="20"/>
                    </a:lnTo>
                    <a:lnTo>
                      <a:pt x="8" y="23"/>
                    </a:lnTo>
                    <a:lnTo>
                      <a:pt x="0" y="2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45" name="Freeform 65">
                <a:extLst>
                  <a:ext uri="{FF2B5EF4-FFF2-40B4-BE49-F238E27FC236}">
                    <a16:creationId xmlns:a16="http://schemas.microsoft.com/office/drawing/2014/main" xmlns="" id="{812BB5A6-B84C-4012-83FC-ACB78F9DFCA7}"/>
                  </a:ext>
                </a:extLst>
              </p:cNvPr>
              <p:cNvSpPr>
                <a:spLocks/>
              </p:cNvSpPr>
              <p:nvPr/>
            </p:nvSpPr>
            <p:spPr bwMode="auto">
              <a:xfrm>
                <a:off x="2754" y="591"/>
                <a:ext cx="33" cy="20"/>
              </a:xfrm>
              <a:custGeom>
                <a:avLst/>
                <a:gdLst>
                  <a:gd name="T0" fmla="*/ 0 w 66"/>
                  <a:gd name="T1" fmla="*/ 2 h 40"/>
                  <a:gd name="T2" fmla="*/ 1 w 66"/>
                  <a:gd name="T3" fmla="*/ 2 h 40"/>
                  <a:gd name="T4" fmla="*/ 1 w 66"/>
                  <a:gd name="T5" fmla="*/ 1 h 40"/>
                  <a:gd name="T6" fmla="*/ 1 w 66"/>
                  <a:gd name="T7" fmla="*/ 1 h 40"/>
                  <a:gd name="T8" fmla="*/ 2 w 66"/>
                  <a:gd name="T9" fmla="*/ 1 h 40"/>
                  <a:gd name="T10" fmla="*/ 2 w 66"/>
                  <a:gd name="T11" fmla="*/ 1 h 40"/>
                  <a:gd name="T12" fmla="*/ 2 w 66"/>
                  <a:gd name="T13" fmla="*/ 1 h 40"/>
                  <a:gd name="T14" fmla="*/ 2 w 66"/>
                  <a:gd name="T15" fmla="*/ 0 h 40"/>
                  <a:gd name="T16" fmla="*/ 3 w 66"/>
                  <a:gd name="T17" fmla="*/ 1 h 40"/>
                  <a:gd name="T18" fmla="*/ 3 w 66"/>
                  <a:gd name="T19" fmla="*/ 1 h 40"/>
                  <a:gd name="T20" fmla="*/ 2 w 66"/>
                  <a:gd name="T21" fmla="*/ 1 h 40"/>
                  <a:gd name="T22" fmla="*/ 2 w 66"/>
                  <a:gd name="T23" fmla="*/ 1 h 40"/>
                  <a:gd name="T24" fmla="*/ 2 w 66"/>
                  <a:gd name="T25" fmla="*/ 1 h 40"/>
                  <a:gd name="T26" fmla="*/ 1 w 66"/>
                  <a:gd name="T27" fmla="*/ 1 h 40"/>
                  <a:gd name="T28" fmla="*/ 1 w 66"/>
                  <a:gd name="T29" fmla="*/ 1 h 40"/>
                  <a:gd name="T30" fmla="*/ 1 w 66"/>
                  <a:gd name="T31" fmla="*/ 2 h 40"/>
                  <a:gd name="T32" fmla="*/ 0 w 66"/>
                  <a:gd name="T33" fmla="*/ 2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6" h="40">
                    <a:moveTo>
                      <a:pt x="0" y="40"/>
                    </a:moveTo>
                    <a:lnTo>
                      <a:pt x="7" y="33"/>
                    </a:lnTo>
                    <a:lnTo>
                      <a:pt x="16" y="26"/>
                    </a:lnTo>
                    <a:lnTo>
                      <a:pt x="25" y="18"/>
                    </a:lnTo>
                    <a:lnTo>
                      <a:pt x="37" y="11"/>
                    </a:lnTo>
                    <a:lnTo>
                      <a:pt x="46" y="4"/>
                    </a:lnTo>
                    <a:lnTo>
                      <a:pt x="55" y="1"/>
                    </a:lnTo>
                    <a:lnTo>
                      <a:pt x="62" y="0"/>
                    </a:lnTo>
                    <a:lnTo>
                      <a:pt x="66" y="3"/>
                    </a:lnTo>
                    <a:lnTo>
                      <a:pt x="66" y="9"/>
                    </a:lnTo>
                    <a:lnTo>
                      <a:pt x="61" y="13"/>
                    </a:lnTo>
                    <a:lnTo>
                      <a:pt x="52" y="18"/>
                    </a:lnTo>
                    <a:lnTo>
                      <a:pt x="40" y="23"/>
                    </a:lnTo>
                    <a:lnTo>
                      <a:pt x="28" y="27"/>
                    </a:lnTo>
                    <a:lnTo>
                      <a:pt x="17" y="32"/>
                    </a:lnTo>
                    <a:lnTo>
                      <a:pt x="7" y="36"/>
                    </a:lnTo>
                    <a:lnTo>
                      <a:pt x="0" y="4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46" name="Freeform 66">
                <a:extLst>
                  <a:ext uri="{FF2B5EF4-FFF2-40B4-BE49-F238E27FC236}">
                    <a16:creationId xmlns:a16="http://schemas.microsoft.com/office/drawing/2014/main" xmlns="" id="{37700AB4-9D9D-40D1-AFB0-918E252E7F2B}"/>
                  </a:ext>
                </a:extLst>
              </p:cNvPr>
              <p:cNvSpPr>
                <a:spLocks/>
              </p:cNvSpPr>
              <p:nvPr/>
            </p:nvSpPr>
            <p:spPr bwMode="auto">
              <a:xfrm>
                <a:off x="2749" y="571"/>
                <a:ext cx="33" cy="27"/>
              </a:xfrm>
              <a:custGeom>
                <a:avLst/>
                <a:gdLst>
                  <a:gd name="T0" fmla="*/ 0 w 67"/>
                  <a:gd name="T1" fmla="*/ 2 h 54"/>
                  <a:gd name="T2" fmla="*/ 0 w 67"/>
                  <a:gd name="T3" fmla="*/ 2 h 54"/>
                  <a:gd name="T4" fmla="*/ 0 w 67"/>
                  <a:gd name="T5" fmla="*/ 2 h 54"/>
                  <a:gd name="T6" fmla="*/ 0 w 67"/>
                  <a:gd name="T7" fmla="*/ 1 h 54"/>
                  <a:gd name="T8" fmla="*/ 1 w 67"/>
                  <a:gd name="T9" fmla="*/ 1 h 54"/>
                  <a:gd name="T10" fmla="*/ 1 w 67"/>
                  <a:gd name="T11" fmla="*/ 1 h 54"/>
                  <a:gd name="T12" fmla="*/ 1 w 67"/>
                  <a:gd name="T13" fmla="*/ 1 h 54"/>
                  <a:gd name="T14" fmla="*/ 2 w 67"/>
                  <a:gd name="T15" fmla="*/ 0 h 54"/>
                  <a:gd name="T16" fmla="*/ 2 w 67"/>
                  <a:gd name="T17" fmla="*/ 1 h 54"/>
                  <a:gd name="T18" fmla="*/ 2 w 67"/>
                  <a:gd name="T19" fmla="*/ 1 h 54"/>
                  <a:gd name="T20" fmla="*/ 1 w 67"/>
                  <a:gd name="T21" fmla="*/ 1 h 54"/>
                  <a:gd name="T22" fmla="*/ 1 w 67"/>
                  <a:gd name="T23" fmla="*/ 1 h 54"/>
                  <a:gd name="T24" fmla="*/ 1 w 67"/>
                  <a:gd name="T25" fmla="*/ 1 h 54"/>
                  <a:gd name="T26" fmla="*/ 0 w 67"/>
                  <a:gd name="T27" fmla="*/ 2 h 54"/>
                  <a:gd name="T28" fmla="*/ 0 w 67"/>
                  <a:gd name="T29" fmla="*/ 2 h 54"/>
                  <a:gd name="T30" fmla="*/ 0 w 67"/>
                  <a:gd name="T31" fmla="*/ 2 h 54"/>
                  <a:gd name="T32" fmla="*/ 0 w 67"/>
                  <a:gd name="T33" fmla="*/ 2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54">
                    <a:moveTo>
                      <a:pt x="0" y="54"/>
                    </a:moveTo>
                    <a:lnTo>
                      <a:pt x="6" y="47"/>
                    </a:lnTo>
                    <a:lnTo>
                      <a:pt x="14" y="38"/>
                    </a:lnTo>
                    <a:lnTo>
                      <a:pt x="25" y="28"/>
                    </a:lnTo>
                    <a:lnTo>
                      <a:pt x="36" y="17"/>
                    </a:lnTo>
                    <a:lnTo>
                      <a:pt x="46" y="9"/>
                    </a:lnTo>
                    <a:lnTo>
                      <a:pt x="57" y="2"/>
                    </a:lnTo>
                    <a:lnTo>
                      <a:pt x="64" y="0"/>
                    </a:lnTo>
                    <a:lnTo>
                      <a:pt x="67" y="2"/>
                    </a:lnTo>
                    <a:lnTo>
                      <a:pt x="66" y="8"/>
                    </a:lnTo>
                    <a:lnTo>
                      <a:pt x="59" y="16"/>
                    </a:lnTo>
                    <a:lnTo>
                      <a:pt x="50" y="23"/>
                    </a:lnTo>
                    <a:lnTo>
                      <a:pt x="38" y="31"/>
                    </a:lnTo>
                    <a:lnTo>
                      <a:pt x="26" y="38"/>
                    </a:lnTo>
                    <a:lnTo>
                      <a:pt x="14" y="45"/>
                    </a:lnTo>
                    <a:lnTo>
                      <a:pt x="6" y="51"/>
                    </a:lnTo>
                    <a:lnTo>
                      <a:pt x="0"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47" name="Freeform 67">
                <a:extLst>
                  <a:ext uri="{FF2B5EF4-FFF2-40B4-BE49-F238E27FC236}">
                    <a16:creationId xmlns:a16="http://schemas.microsoft.com/office/drawing/2014/main" xmlns="" id="{470047CF-198E-4E04-BF8A-096433EFF5CE}"/>
                  </a:ext>
                </a:extLst>
              </p:cNvPr>
              <p:cNvSpPr>
                <a:spLocks/>
              </p:cNvSpPr>
              <p:nvPr/>
            </p:nvSpPr>
            <p:spPr bwMode="auto">
              <a:xfrm>
                <a:off x="2743" y="550"/>
                <a:ext cx="35" cy="31"/>
              </a:xfrm>
              <a:custGeom>
                <a:avLst/>
                <a:gdLst>
                  <a:gd name="T0" fmla="*/ 0 w 69"/>
                  <a:gd name="T1" fmla="*/ 2 h 61"/>
                  <a:gd name="T2" fmla="*/ 1 w 69"/>
                  <a:gd name="T3" fmla="*/ 2 h 61"/>
                  <a:gd name="T4" fmla="*/ 1 w 69"/>
                  <a:gd name="T5" fmla="*/ 2 h 61"/>
                  <a:gd name="T6" fmla="*/ 1 w 69"/>
                  <a:gd name="T7" fmla="*/ 1 h 61"/>
                  <a:gd name="T8" fmla="*/ 2 w 69"/>
                  <a:gd name="T9" fmla="*/ 1 h 61"/>
                  <a:gd name="T10" fmla="*/ 2 w 69"/>
                  <a:gd name="T11" fmla="*/ 1 h 61"/>
                  <a:gd name="T12" fmla="*/ 2 w 69"/>
                  <a:gd name="T13" fmla="*/ 1 h 61"/>
                  <a:gd name="T14" fmla="*/ 2 w 69"/>
                  <a:gd name="T15" fmla="*/ 0 h 61"/>
                  <a:gd name="T16" fmla="*/ 3 w 69"/>
                  <a:gd name="T17" fmla="*/ 1 h 61"/>
                  <a:gd name="T18" fmla="*/ 3 w 69"/>
                  <a:gd name="T19" fmla="*/ 1 h 61"/>
                  <a:gd name="T20" fmla="*/ 2 w 69"/>
                  <a:gd name="T21" fmla="*/ 1 h 61"/>
                  <a:gd name="T22" fmla="*/ 2 w 69"/>
                  <a:gd name="T23" fmla="*/ 1 h 61"/>
                  <a:gd name="T24" fmla="*/ 2 w 69"/>
                  <a:gd name="T25" fmla="*/ 1 h 61"/>
                  <a:gd name="T26" fmla="*/ 1 w 69"/>
                  <a:gd name="T27" fmla="*/ 2 h 61"/>
                  <a:gd name="T28" fmla="*/ 1 w 69"/>
                  <a:gd name="T29" fmla="*/ 2 h 61"/>
                  <a:gd name="T30" fmla="*/ 1 w 69"/>
                  <a:gd name="T31" fmla="*/ 2 h 61"/>
                  <a:gd name="T32" fmla="*/ 0 w 69"/>
                  <a:gd name="T33" fmla="*/ 2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61">
                    <a:moveTo>
                      <a:pt x="0" y="61"/>
                    </a:moveTo>
                    <a:lnTo>
                      <a:pt x="5" y="54"/>
                    </a:lnTo>
                    <a:lnTo>
                      <a:pt x="13" y="43"/>
                    </a:lnTo>
                    <a:lnTo>
                      <a:pt x="23" y="32"/>
                    </a:lnTo>
                    <a:lnTo>
                      <a:pt x="33" y="20"/>
                    </a:lnTo>
                    <a:lnTo>
                      <a:pt x="45" y="10"/>
                    </a:lnTo>
                    <a:lnTo>
                      <a:pt x="55" y="3"/>
                    </a:lnTo>
                    <a:lnTo>
                      <a:pt x="63" y="0"/>
                    </a:lnTo>
                    <a:lnTo>
                      <a:pt x="69" y="2"/>
                    </a:lnTo>
                    <a:lnTo>
                      <a:pt x="69" y="8"/>
                    </a:lnTo>
                    <a:lnTo>
                      <a:pt x="63" y="15"/>
                    </a:lnTo>
                    <a:lnTo>
                      <a:pt x="54" y="23"/>
                    </a:lnTo>
                    <a:lnTo>
                      <a:pt x="41" y="31"/>
                    </a:lnTo>
                    <a:lnTo>
                      <a:pt x="29" y="40"/>
                    </a:lnTo>
                    <a:lnTo>
                      <a:pt x="16" y="48"/>
                    </a:lnTo>
                    <a:lnTo>
                      <a:pt x="6" y="55"/>
                    </a:lnTo>
                    <a:lnTo>
                      <a:pt x="0" y="6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48" name="Freeform 68">
                <a:extLst>
                  <a:ext uri="{FF2B5EF4-FFF2-40B4-BE49-F238E27FC236}">
                    <a16:creationId xmlns:a16="http://schemas.microsoft.com/office/drawing/2014/main" xmlns="" id="{06C9BCBF-5A32-4E36-8B31-94F0A5D48792}"/>
                  </a:ext>
                </a:extLst>
              </p:cNvPr>
              <p:cNvSpPr>
                <a:spLocks/>
              </p:cNvSpPr>
              <p:nvPr/>
            </p:nvSpPr>
            <p:spPr bwMode="auto">
              <a:xfrm>
                <a:off x="2737" y="533"/>
                <a:ext cx="32" cy="36"/>
              </a:xfrm>
              <a:custGeom>
                <a:avLst/>
                <a:gdLst>
                  <a:gd name="T0" fmla="*/ 0 w 65"/>
                  <a:gd name="T1" fmla="*/ 2 h 73"/>
                  <a:gd name="T2" fmla="*/ 0 w 65"/>
                  <a:gd name="T3" fmla="*/ 2 h 73"/>
                  <a:gd name="T4" fmla="*/ 0 w 65"/>
                  <a:gd name="T5" fmla="*/ 1 h 73"/>
                  <a:gd name="T6" fmla="*/ 0 w 65"/>
                  <a:gd name="T7" fmla="*/ 1 h 73"/>
                  <a:gd name="T8" fmla="*/ 0 w 65"/>
                  <a:gd name="T9" fmla="*/ 0 h 73"/>
                  <a:gd name="T10" fmla="*/ 1 w 65"/>
                  <a:gd name="T11" fmla="*/ 0 h 73"/>
                  <a:gd name="T12" fmla="*/ 1 w 65"/>
                  <a:gd name="T13" fmla="*/ 0 h 73"/>
                  <a:gd name="T14" fmla="*/ 1 w 65"/>
                  <a:gd name="T15" fmla="*/ 0 h 73"/>
                  <a:gd name="T16" fmla="*/ 1 w 65"/>
                  <a:gd name="T17" fmla="*/ 0 h 73"/>
                  <a:gd name="T18" fmla="*/ 2 w 65"/>
                  <a:gd name="T19" fmla="*/ 0 h 73"/>
                  <a:gd name="T20" fmla="*/ 1 w 65"/>
                  <a:gd name="T21" fmla="*/ 0 h 73"/>
                  <a:gd name="T22" fmla="*/ 1 w 65"/>
                  <a:gd name="T23" fmla="*/ 0 h 73"/>
                  <a:gd name="T24" fmla="*/ 1 w 65"/>
                  <a:gd name="T25" fmla="*/ 1 h 73"/>
                  <a:gd name="T26" fmla="*/ 0 w 65"/>
                  <a:gd name="T27" fmla="*/ 1 h 73"/>
                  <a:gd name="T28" fmla="*/ 0 w 65"/>
                  <a:gd name="T29" fmla="*/ 1 h 73"/>
                  <a:gd name="T30" fmla="*/ 0 w 65"/>
                  <a:gd name="T31" fmla="*/ 2 h 73"/>
                  <a:gd name="T32" fmla="*/ 0 w 65"/>
                  <a:gd name="T33" fmla="*/ 2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73">
                    <a:moveTo>
                      <a:pt x="0" y="73"/>
                    </a:moveTo>
                    <a:lnTo>
                      <a:pt x="4" y="64"/>
                    </a:lnTo>
                    <a:lnTo>
                      <a:pt x="9" y="52"/>
                    </a:lnTo>
                    <a:lnTo>
                      <a:pt x="16" y="39"/>
                    </a:lnTo>
                    <a:lnTo>
                      <a:pt x="24" y="28"/>
                    </a:lnTo>
                    <a:lnTo>
                      <a:pt x="34" y="17"/>
                    </a:lnTo>
                    <a:lnTo>
                      <a:pt x="44" y="8"/>
                    </a:lnTo>
                    <a:lnTo>
                      <a:pt x="53" y="2"/>
                    </a:lnTo>
                    <a:lnTo>
                      <a:pt x="63" y="0"/>
                    </a:lnTo>
                    <a:lnTo>
                      <a:pt x="65" y="4"/>
                    </a:lnTo>
                    <a:lnTo>
                      <a:pt x="61" y="11"/>
                    </a:lnTo>
                    <a:lnTo>
                      <a:pt x="52" y="21"/>
                    </a:lnTo>
                    <a:lnTo>
                      <a:pt x="42" y="32"/>
                    </a:lnTo>
                    <a:lnTo>
                      <a:pt x="29" y="45"/>
                    </a:lnTo>
                    <a:lnTo>
                      <a:pt x="17" y="57"/>
                    </a:lnTo>
                    <a:lnTo>
                      <a:pt x="7" y="67"/>
                    </a:lnTo>
                    <a:lnTo>
                      <a:pt x="0" y="7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49" name="Freeform 69">
                <a:extLst>
                  <a:ext uri="{FF2B5EF4-FFF2-40B4-BE49-F238E27FC236}">
                    <a16:creationId xmlns:a16="http://schemas.microsoft.com/office/drawing/2014/main" xmlns="" id="{DD6FF1EC-F6A0-40B3-9119-2F66B35EAB92}"/>
                  </a:ext>
                </a:extLst>
              </p:cNvPr>
              <p:cNvSpPr>
                <a:spLocks/>
              </p:cNvSpPr>
              <p:nvPr/>
            </p:nvSpPr>
            <p:spPr bwMode="auto">
              <a:xfrm>
                <a:off x="2733" y="520"/>
                <a:ext cx="16" cy="40"/>
              </a:xfrm>
              <a:custGeom>
                <a:avLst/>
                <a:gdLst>
                  <a:gd name="T0" fmla="*/ 1 w 32"/>
                  <a:gd name="T1" fmla="*/ 1 h 79"/>
                  <a:gd name="T2" fmla="*/ 1 w 32"/>
                  <a:gd name="T3" fmla="*/ 1 h 79"/>
                  <a:gd name="T4" fmla="*/ 1 w 32"/>
                  <a:gd name="T5" fmla="*/ 1 h 79"/>
                  <a:gd name="T6" fmla="*/ 1 w 32"/>
                  <a:gd name="T7" fmla="*/ 1 h 79"/>
                  <a:gd name="T8" fmla="*/ 1 w 32"/>
                  <a:gd name="T9" fmla="*/ 2 h 79"/>
                  <a:gd name="T10" fmla="*/ 1 w 32"/>
                  <a:gd name="T11" fmla="*/ 2 h 79"/>
                  <a:gd name="T12" fmla="*/ 1 w 32"/>
                  <a:gd name="T13" fmla="*/ 2 h 79"/>
                  <a:gd name="T14" fmla="*/ 1 w 32"/>
                  <a:gd name="T15" fmla="*/ 3 h 79"/>
                  <a:gd name="T16" fmla="*/ 1 w 32"/>
                  <a:gd name="T17" fmla="*/ 3 h 79"/>
                  <a:gd name="T18" fmla="*/ 0 w 32"/>
                  <a:gd name="T19" fmla="*/ 3 h 79"/>
                  <a:gd name="T20" fmla="*/ 1 w 32"/>
                  <a:gd name="T21" fmla="*/ 2 h 79"/>
                  <a:gd name="T22" fmla="*/ 1 w 32"/>
                  <a:gd name="T23" fmla="*/ 2 h 79"/>
                  <a:gd name="T24" fmla="*/ 1 w 32"/>
                  <a:gd name="T25" fmla="*/ 1 h 79"/>
                  <a:gd name="T26" fmla="*/ 1 w 32"/>
                  <a:gd name="T27" fmla="*/ 1 h 79"/>
                  <a:gd name="T28" fmla="*/ 1 w 32"/>
                  <a:gd name="T29" fmla="*/ 1 h 79"/>
                  <a:gd name="T30" fmla="*/ 1 w 32"/>
                  <a:gd name="T31" fmla="*/ 0 h 79"/>
                  <a:gd name="T32" fmla="*/ 1 w 32"/>
                  <a:gd name="T33" fmla="*/ 1 h 7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79">
                    <a:moveTo>
                      <a:pt x="32" y="1"/>
                    </a:moveTo>
                    <a:lnTo>
                      <a:pt x="32" y="4"/>
                    </a:lnTo>
                    <a:lnTo>
                      <a:pt x="30" y="12"/>
                    </a:lnTo>
                    <a:lnTo>
                      <a:pt x="27" y="24"/>
                    </a:lnTo>
                    <a:lnTo>
                      <a:pt x="21" y="35"/>
                    </a:lnTo>
                    <a:lnTo>
                      <a:pt x="15" y="48"/>
                    </a:lnTo>
                    <a:lnTo>
                      <a:pt x="9" y="61"/>
                    </a:lnTo>
                    <a:lnTo>
                      <a:pt x="5" y="71"/>
                    </a:lnTo>
                    <a:lnTo>
                      <a:pt x="3" y="79"/>
                    </a:lnTo>
                    <a:lnTo>
                      <a:pt x="0" y="69"/>
                    </a:lnTo>
                    <a:lnTo>
                      <a:pt x="1" y="55"/>
                    </a:lnTo>
                    <a:lnTo>
                      <a:pt x="4" y="41"/>
                    </a:lnTo>
                    <a:lnTo>
                      <a:pt x="7" y="27"/>
                    </a:lnTo>
                    <a:lnTo>
                      <a:pt x="13" y="15"/>
                    </a:lnTo>
                    <a:lnTo>
                      <a:pt x="19" y="5"/>
                    </a:lnTo>
                    <a:lnTo>
                      <a:pt x="26" y="0"/>
                    </a:lnTo>
                    <a:lnTo>
                      <a:pt x="32"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50" name="Freeform 70">
                <a:extLst>
                  <a:ext uri="{FF2B5EF4-FFF2-40B4-BE49-F238E27FC236}">
                    <a16:creationId xmlns:a16="http://schemas.microsoft.com/office/drawing/2014/main" xmlns="" id="{F9248C36-64A5-4A0B-A2CC-20BF117A00EC}"/>
                  </a:ext>
                </a:extLst>
              </p:cNvPr>
              <p:cNvSpPr>
                <a:spLocks/>
              </p:cNvSpPr>
              <p:nvPr/>
            </p:nvSpPr>
            <p:spPr bwMode="auto">
              <a:xfrm>
                <a:off x="2722" y="507"/>
                <a:ext cx="16" cy="39"/>
              </a:xfrm>
              <a:custGeom>
                <a:avLst/>
                <a:gdLst>
                  <a:gd name="T0" fmla="*/ 1 w 31"/>
                  <a:gd name="T1" fmla="*/ 0 h 79"/>
                  <a:gd name="T2" fmla="*/ 1 w 31"/>
                  <a:gd name="T3" fmla="*/ 0 h 79"/>
                  <a:gd name="T4" fmla="*/ 1 w 31"/>
                  <a:gd name="T5" fmla="*/ 0 h 79"/>
                  <a:gd name="T6" fmla="*/ 1 w 31"/>
                  <a:gd name="T7" fmla="*/ 0 h 79"/>
                  <a:gd name="T8" fmla="*/ 1 w 31"/>
                  <a:gd name="T9" fmla="*/ 1 h 79"/>
                  <a:gd name="T10" fmla="*/ 1 w 31"/>
                  <a:gd name="T11" fmla="*/ 1 h 79"/>
                  <a:gd name="T12" fmla="*/ 1 w 31"/>
                  <a:gd name="T13" fmla="*/ 1 h 79"/>
                  <a:gd name="T14" fmla="*/ 1 w 31"/>
                  <a:gd name="T15" fmla="*/ 2 h 79"/>
                  <a:gd name="T16" fmla="*/ 1 w 31"/>
                  <a:gd name="T17" fmla="*/ 2 h 79"/>
                  <a:gd name="T18" fmla="*/ 0 w 31"/>
                  <a:gd name="T19" fmla="*/ 2 h 79"/>
                  <a:gd name="T20" fmla="*/ 0 w 31"/>
                  <a:gd name="T21" fmla="*/ 1 h 79"/>
                  <a:gd name="T22" fmla="*/ 1 w 31"/>
                  <a:gd name="T23" fmla="*/ 1 h 79"/>
                  <a:gd name="T24" fmla="*/ 1 w 31"/>
                  <a:gd name="T25" fmla="*/ 0 h 79"/>
                  <a:gd name="T26" fmla="*/ 1 w 31"/>
                  <a:gd name="T27" fmla="*/ 0 h 79"/>
                  <a:gd name="T28" fmla="*/ 1 w 31"/>
                  <a:gd name="T29" fmla="*/ 0 h 79"/>
                  <a:gd name="T30" fmla="*/ 1 w 31"/>
                  <a:gd name="T31" fmla="*/ 0 h 79"/>
                  <a:gd name="T32" fmla="*/ 1 w 31"/>
                  <a:gd name="T33" fmla="*/ 0 h 7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79">
                    <a:moveTo>
                      <a:pt x="31" y="0"/>
                    </a:moveTo>
                    <a:lnTo>
                      <a:pt x="31" y="5"/>
                    </a:lnTo>
                    <a:lnTo>
                      <a:pt x="29" y="13"/>
                    </a:lnTo>
                    <a:lnTo>
                      <a:pt x="26" y="23"/>
                    </a:lnTo>
                    <a:lnTo>
                      <a:pt x="20" y="36"/>
                    </a:lnTo>
                    <a:lnTo>
                      <a:pt x="14" y="50"/>
                    </a:lnTo>
                    <a:lnTo>
                      <a:pt x="10" y="61"/>
                    </a:lnTo>
                    <a:lnTo>
                      <a:pt x="5" y="72"/>
                    </a:lnTo>
                    <a:lnTo>
                      <a:pt x="2" y="79"/>
                    </a:lnTo>
                    <a:lnTo>
                      <a:pt x="0" y="67"/>
                    </a:lnTo>
                    <a:lnTo>
                      <a:pt x="0" y="54"/>
                    </a:lnTo>
                    <a:lnTo>
                      <a:pt x="3" y="41"/>
                    </a:lnTo>
                    <a:lnTo>
                      <a:pt x="7" y="27"/>
                    </a:lnTo>
                    <a:lnTo>
                      <a:pt x="12" y="14"/>
                    </a:lnTo>
                    <a:lnTo>
                      <a:pt x="18" y="5"/>
                    </a:lnTo>
                    <a:lnTo>
                      <a:pt x="25" y="0"/>
                    </a:lnTo>
                    <a:lnTo>
                      <a:pt x="3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51" name="Freeform 71">
                <a:extLst>
                  <a:ext uri="{FF2B5EF4-FFF2-40B4-BE49-F238E27FC236}">
                    <a16:creationId xmlns:a16="http://schemas.microsoft.com/office/drawing/2014/main" xmlns="" id="{A87D92F0-9516-483A-B4CC-D803F4BC39B8}"/>
                  </a:ext>
                </a:extLst>
              </p:cNvPr>
              <p:cNvSpPr>
                <a:spLocks/>
              </p:cNvSpPr>
              <p:nvPr/>
            </p:nvSpPr>
            <p:spPr bwMode="auto">
              <a:xfrm>
                <a:off x="2756" y="390"/>
                <a:ext cx="40" cy="197"/>
              </a:xfrm>
              <a:custGeom>
                <a:avLst/>
                <a:gdLst>
                  <a:gd name="T0" fmla="*/ 2 w 81"/>
                  <a:gd name="T1" fmla="*/ 12 h 395"/>
                  <a:gd name="T2" fmla="*/ 2 w 81"/>
                  <a:gd name="T3" fmla="*/ 12 h 395"/>
                  <a:gd name="T4" fmla="*/ 2 w 81"/>
                  <a:gd name="T5" fmla="*/ 12 h 395"/>
                  <a:gd name="T6" fmla="*/ 2 w 81"/>
                  <a:gd name="T7" fmla="*/ 12 h 395"/>
                  <a:gd name="T8" fmla="*/ 2 w 81"/>
                  <a:gd name="T9" fmla="*/ 12 h 395"/>
                  <a:gd name="T10" fmla="*/ 1 w 81"/>
                  <a:gd name="T11" fmla="*/ 10 h 395"/>
                  <a:gd name="T12" fmla="*/ 1 w 81"/>
                  <a:gd name="T13" fmla="*/ 8 h 395"/>
                  <a:gd name="T14" fmla="*/ 0 w 81"/>
                  <a:gd name="T15" fmla="*/ 7 h 395"/>
                  <a:gd name="T16" fmla="*/ 0 w 81"/>
                  <a:gd name="T17" fmla="*/ 5 h 395"/>
                  <a:gd name="T18" fmla="*/ 0 w 81"/>
                  <a:gd name="T19" fmla="*/ 3 h 395"/>
                  <a:gd name="T20" fmla="*/ 0 w 81"/>
                  <a:gd name="T21" fmla="*/ 2 h 395"/>
                  <a:gd name="T22" fmla="*/ 0 w 81"/>
                  <a:gd name="T23" fmla="*/ 1 h 395"/>
                  <a:gd name="T24" fmla="*/ 0 w 81"/>
                  <a:gd name="T25" fmla="*/ 0 h 395"/>
                  <a:gd name="T26" fmla="*/ 0 w 81"/>
                  <a:gd name="T27" fmla="*/ 0 h 395"/>
                  <a:gd name="T28" fmla="*/ 0 w 81"/>
                  <a:gd name="T29" fmla="*/ 2 h 395"/>
                  <a:gd name="T30" fmla="*/ 0 w 81"/>
                  <a:gd name="T31" fmla="*/ 3 h 395"/>
                  <a:gd name="T32" fmla="*/ 0 w 81"/>
                  <a:gd name="T33" fmla="*/ 5 h 395"/>
                  <a:gd name="T34" fmla="*/ 0 w 81"/>
                  <a:gd name="T35" fmla="*/ 7 h 395"/>
                  <a:gd name="T36" fmla="*/ 0 w 81"/>
                  <a:gd name="T37" fmla="*/ 9 h 395"/>
                  <a:gd name="T38" fmla="*/ 1 w 81"/>
                  <a:gd name="T39" fmla="*/ 10 h 395"/>
                  <a:gd name="T40" fmla="*/ 2 w 81"/>
                  <a:gd name="T41" fmla="*/ 12 h 39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1" h="395">
                    <a:moveTo>
                      <a:pt x="68" y="390"/>
                    </a:moveTo>
                    <a:lnTo>
                      <a:pt x="72" y="392"/>
                    </a:lnTo>
                    <a:lnTo>
                      <a:pt x="75" y="393"/>
                    </a:lnTo>
                    <a:lnTo>
                      <a:pt x="77" y="394"/>
                    </a:lnTo>
                    <a:lnTo>
                      <a:pt x="81" y="395"/>
                    </a:lnTo>
                    <a:lnTo>
                      <a:pt x="53" y="337"/>
                    </a:lnTo>
                    <a:lnTo>
                      <a:pt x="34" y="280"/>
                    </a:lnTo>
                    <a:lnTo>
                      <a:pt x="21" y="225"/>
                    </a:lnTo>
                    <a:lnTo>
                      <a:pt x="14" y="173"/>
                    </a:lnTo>
                    <a:lnTo>
                      <a:pt x="11" y="125"/>
                    </a:lnTo>
                    <a:lnTo>
                      <a:pt x="11" y="79"/>
                    </a:lnTo>
                    <a:lnTo>
                      <a:pt x="13" y="37"/>
                    </a:lnTo>
                    <a:lnTo>
                      <a:pt x="14" y="0"/>
                    </a:lnTo>
                    <a:lnTo>
                      <a:pt x="7" y="28"/>
                    </a:lnTo>
                    <a:lnTo>
                      <a:pt x="2" y="71"/>
                    </a:lnTo>
                    <a:lnTo>
                      <a:pt x="0" y="122"/>
                    </a:lnTo>
                    <a:lnTo>
                      <a:pt x="4" y="180"/>
                    </a:lnTo>
                    <a:lnTo>
                      <a:pt x="11" y="240"/>
                    </a:lnTo>
                    <a:lnTo>
                      <a:pt x="23" y="298"/>
                    </a:lnTo>
                    <a:lnTo>
                      <a:pt x="42" y="348"/>
                    </a:lnTo>
                    <a:lnTo>
                      <a:pt x="68" y="39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52" name="Freeform 72">
                <a:extLst>
                  <a:ext uri="{FF2B5EF4-FFF2-40B4-BE49-F238E27FC236}">
                    <a16:creationId xmlns:a16="http://schemas.microsoft.com/office/drawing/2014/main" xmlns="" id="{1DC1092D-BC83-457F-934D-37B0B73EE566}"/>
                  </a:ext>
                </a:extLst>
              </p:cNvPr>
              <p:cNvSpPr>
                <a:spLocks/>
              </p:cNvSpPr>
              <p:nvPr/>
            </p:nvSpPr>
            <p:spPr bwMode="auto">
              <a:xfrm>
                <a:off x="2759" y="403"/>
                <a:ext cx="30" cy="27"/>
              </a:xfrm>
              <a:custGeom>
                <a:avLst/>
                <a:gdLst>
                  <a:gd name="T0" fmla="*/ 2 w 60"/>
                  <a:gd name="T1" fmla="*/ 1 h 54"/>
                  <a:gd name="T2" fmla="*/ 2 w 60"/>
                  <a:gd name="T3" fmla="*/ 0 h 54"/>
                  <a:gd name="T4" fmla="*/ 2 w 60"/>
                  <a:gd name="T5" fmla="*/ 1 h 54"/>
                  <a:gd name="T6" fmla="*/ 2 w 60"/>
                  <a:gd name="T7" fmla="*/ 1 h 54"/>
                  <a:gd name="T8" fmla="*/ 1 w 60"/>
                  <a:gd name="T9" fmla="*/ 1 h 54"/>
                  <a:gd name="T10" fmla="*/ 1 w 60"/>
                  <a:gd name="T11" fmla="*/ 1 h 54"/>
                  <a:gd name="T12" fmla="*/ 1 w 60"/>
                  <a:gd name="T13" fmla="*/ 1 h 54"/>
                  <a:gd name="T14" fmla="*/ 1 w 60"/>
                  <a:gd name="T15" fmla="*/ 2 h 54"/>
                  <a:gd name="T16" fmla="*/ 0 w 60"/>
                  <a:gd name="T17" fmla="*/ 2 h 54"/>
                  <a:gd name="T18" fmla="*/ 1 w 60"/>
                  <a:gd name="T19" fmla="*/ 2 h 54"/>
                  <a:gd name="T20" fmla="*/ 1 w 60"/>
                  <a:gd name="T21" fmla="*/ 2 h 54"/>
                  <a:gd name="T22" fmla="*/ 1 w 60"/>
                  <a:gd name="T23" fmla="*/ 2 h 54"/>
                  <a:gd name="T24" fmla="*/ 2 w 60"/>
                  <a:gd name="T25" fmla="*/ 1 h 54"/>
                  <a:gd name="T26" fmla="*/ 2 w 60"/>
                  <a:gd name="T27" fmla="*/ 1 h 54"/>
                  <a:gd name="T28" fmla="*/ 2 w 60"/>
                  <a:gd name="T29" fmla="*/ 1 h 54"/>
                  <a:gd name="T30" fmla="*/ 2 w 60"/>
                  <a:gd name="T31" fmla="*/ 1 h 54"/>
                  <a:gd name="T32" fmla="*/ 2 w 60"/>
                  <a:gd name="T33" fmla="*/ 1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0" h="54">
                    <a:moveTo>
                      <a:pt x="60" y="1"/>
                    </a:moveTo>
                    <a:lnTo>
                      <a:pt x="56" y="0"/>
                    </a:lnTo>
                    <a:lnTo>
                      <a:pt x="50" y="1"/>
                    </a:lnTo>
                    <a:lnTo>
                      <a:pt x="42" y="4"/>
                    </a:lnTo>
                    <a:lnTo>
                      <a:pt x="31" y="10"/>
                    </a:lnTo>
                    <a:lnTo>
                      <a:pt x="21" y="19"/>
                    </a:lnTo>
                    <a:lnTo>
                      <a:pt x="12" y="29"/>
                    </a:lnTo>
                    <a:lnTo>
                      <a:pt x="5" y="41"/>
                    </a:lnTo>
                    <a:lnTo>
                      <a:pt x="0" y="54"/>
                    </a:lnTo>
                    <a:lnTo>
                      <a:pt x="7" y="48"/>
                    </a:lnTo>
                    <a:lnTo>
                      <a:pt x="15" y="40"/>
                    </a:lnTo>
                    <a:lnTo>
                      <a:pt x="25" y="33"/>
                    </a:lnTo>
                    <a:lnTo>
                      <a:pt x="36" y="25"/>
                    </a:lnTo>
                    <a:lnTo>
                      <a:pt x="46" y="17"/>
                    </a:lnTo>
                    <a:lnTo>
                      <a:pt x="54" y="10"/>
                    </a:lnTo>
                    <a:lnTo>
                      <a:pt x="59" y="4"/>
                    </a:lnTo>
                    <a:lnTo>
                      <a:pt x="6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53" name="Freeform 73">
                <a:extLst>
                  <a:ext uri="{FF2B5EF4-FFF2-40B4-BE49-F238E27FC236}">
                    <a16:creationId xmlns:a16="http://schemas.microsoft.com/office/drawing/2014/main" xmlns="" id="{DA2F8B70-24EB-4ADE-97E4-82B477C40ED8}"/>
                  </a:ext>
                </a:extLst>
              </p:cNvPr>
              <p:cNvSpPr>
                <a:spLocks/>
              </p:cNvSpPr>
              <p:nvPr/>
            </p:nvSpPr>
            <p:spPr bwMode="auto">
              <a:xfrm>
                <a:off x="2757" y="429"/>
                <a:ext cx="34" cy="36"/>
              </a:xfrm>
              <a:custGeom>
                <a:avLst/>
                <a:gdLst>
                  <a:gd name="T0" fmla="*/ 2 w 70"/>
                  <a:gd name="T1" fmla="*/ 1 h 71"/>
                  <a:gd name="T2" fmla="*/ 2 w 70"/>
                  <a:gd name="T3" fmla="*/ 0 h 71"/>
                  <a:gd name="T4" fmla="*/ 1 w 70"/>
                  <a:gd name="T5" fmla="*/ 1 h 71"/>
                  <a:gd name="T6" fmla="*/ 1 w 70"/>
                  <a:gd name="T7" fmla="*/ 1 h 71"/>
                  <a:gd name="T8" fmla="*/ 1 w 70"/>
                  <a:gd name="T9" fmla="*/ 1 h 71"/>
                  <a:gd name="T10" fmla="*/ 0 w 70"/>
                  <a:gd name="T11" fmla="*/ 1 h 71"/>
                  <a:gd name="T12" fmla="*/ 0 w 70"/>
                  <a:gd name="T13" fmla="*/ 2 h 71"/>
                  <a:gd name="T14" fmla="*/ 0 w 70"/>
                  <a:gd name="T15" fmla="*/ 2 h 71"/>
                  <a:gd name="T16" fmla="*/ 0 w 70"/>
                  <a:gd name="T17" fmla="*/ 3 h 71"/>
                  <a:gd name="T18" fmla="*/ 0 w 70"/>
                  <a:gd name="T19" fmla="*/ 3 h 71"/>
                  <a:gd name="T20" fmla="*/ 0 w 70"/>
                  <a:gd name="T21" fmla="*/ 2 h 71"/>
                  <a:gd name="T22" fmla="*/ 0 w 70"/>
                  <a:gd name="T23" fmla="*/ 2 h 71"/>
                  <a:gd name="T24" fmla="*/ 1 w 70"/>
                  <a:gd name="T25" fmla="*/ 2 h 71"/>
                  <a:gd name="T26" fmla="*/ 1 w 70"/>
                  <a:gd name="T27" fmla="*/ 1 h 71"/>
                  <a:gd name="T28" fmla="*/ 1 w 70"/>
                  <a:gd name="T29" fmla="*/ 1 h 71"/>
                  <a:gd name="T30" fmla="*/ 2 w 70"/>
                  <a:gd name="T31" fmla="*/ 1 h 71"/>
                  <a:gd name="T32" fmla="*/ 2 w 70"/>
                  <a:gd name="T33" fmla="*/ 1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0" h="71">
                    <a:moveTo>
                      <a:pt x="70" y="2"/>
                    </a:moveTo>
                    <a:lnTo>
                      <a:pt x="66" y="0"/>
                    </a:lnTo>
                    <a:lnTo>
                      <a:pt x="58" y="2"/>
                    </a:lnTo>
                    <a:lnTo>
                      <a:pt x="48" y="9"/>
                    </a:lnTo>
                    <a:lnTo>
                      <a:pt x="37" y="18"/>
                    </a:lnTo>
                    <a:lnTo>
                      <a:pt x="25" y="30"/>
                    </a:lnTo>
                    <a:lnTo>
                      <a:pt x="14" y="44"/>
                    </a:lnTo>
                    <a:lnTo>
                      <a:pt x="6" y="57"/>
                    </a:lnTo>
                    <a:lnTo>
                      <a:pt x="0" y="71"/>
                    </a:lnTo>
                    <a:lnTo>
                      <a:pt x="6" y="65"/>
                    </a:lnTo>
                    <a:lnTo>
                      <a:pt x="15" y="57"/>
                    </a:lnTo>
                    <a:lnTo>
                      <a:pt x="27" y="48"/>
                    </a:lnTo>
                    <a:lnTo>
                      <a:pt x="41" y="38"/>
                    </a:lnTo>
                    <a:lnTo>
                      <a:pt x="52" y="26"/>
                    </a:lnTo>
                    <a:lnTo>
                      <a:pt x="63" y="17"/>
                    </a:lnTo>
                    <a:lnTo>
                      <a:pt x="68" y="8"/>
                    </a:lnTo>
                    <a:lnTo>
                      <a:pt x="7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54" name="Freeform 74">
                <a:extLst>
                  <a:ext uri="{FF2B5EF4-FFF2-40B4-BE49-F238E27FC236}">
                    <a16:creationId xmlns:a16="http://schemas.microsoft.com/office/drawing/2014/main" xmlns="" id="{D57A7A5C-BD6E-4845-A80B-9192CC391B34}"/>
                  </a:ext>
                </a:extLst>
              </p:cNvPr>
              <p:cNvSpPr>
                <a:spLocks/>
              </p:cNvSpPr>
              <p:nvPr/>
            </p:nvSpPr>
            <p:spPr bwMode="auto">
              <a:xfrm>
                <a:off x="2759" y="452"/>
                <a:ext cx="39" cy="31"/>
              </a:xfrm>
              <a:custGeom>
                <a:avLst/>
                <a:gdLst>
                  <a:gd name="T0" fmla="*/ 3 w 77"/>
                  <a:gd name="T1" fmla="*/ 1 h 62"/>
                  <a:gd name="T2" fmla="*/ 3 w 77"/>
                  <a:gd name="T3" fmla="*/ 0 h 62"/>
                  <a:gd name="T4" fmla="*/ 2 w 77"/>
                  <a:gd name="T5" fmla="*/ 1 h 62"/>
                  <a:gd name="T6" fmla="*/ 2 w 77"/>
                  <a:gd name="T7" fmla="*/ 1 h 62"/>
                  <a:gd name="T8" fmla="*/ 2 w 77"/>
                  <a:gd name="T9" fmla="*/ 1 h 62"/>
                  <a:gd name="T10" fmla="*/ 1 w 77"/>
                  <a:gd name="T11" fmla="*/ 1 h 62"/>
                  <a:gd name="T12" fmla="*/ 1 w 77"/>
                  <a:gd name="T13" fmla="*/ 2 h 62"/>
                  <a:gd name="T14" fmla="*/ 1 w 77"/>
                  <a:gd name="T15" fmla="*/ 2 h 62"/>
                  <a:gd name="T16" fmla="*/ 0 w 77"/>
                  <a:gd name="T17" fmla="*/ 2 h 62"/>
                  <a:gd name="T18" fmla="*/ 1 w 77"/>
                  <a:gd name="T19" fmla="*/ 2 h 62"/>
                  <a:gd name="T20" fmla="*/ 1 w 77"/>
                  <a:gd name="T21" fmla="*/ 2 h 62"/>
                  <a:gd name="T22" fmla="*/ 1 w 77"/>
                  <a:gd name="T23" fmla="*/ 2 h 62"/>
                  <a:gd name="T24" fmla="*/ 2 w 77"/>
                  <a:gd name="T25" fmla="*/ 2 h 62"/>
                  <a:gd name="T26" fmla="*/ 2 w 77"/>
                  <a:gd name="T27" fmla="*/ 1 h 62"/>
                  <a:gd name="T28" fmla="*/ 3 w 77"/>
                  <a:gd name="T29" fmla="*/ 1 h 62"/>
                  <a:gd name="T30" fmla="*/ 3 w 77"/>
                  <a:gd name="T31" fmla="*/ 1 h 62"/>
                  <a:gd name="T32" fmla="*/ 3 w 77"/>
                  <a:gd name="T33" fmla="*/ 1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7" h="62">
                    <a:moveTo>
                      <a:pt x="77" y="2"/>
                    </a:moveTo>
                    <a:lnTo>
                      <a:pt x="73" y="0"/>
                    </a:lnTo>
                    <a:lnTo>
                      <a:pt x="63" y="1"/>
                    </a:lnTo>
                    <a:lnTo>
                      <a:pt x="52" y="7"/>
                    </a:lnTo>
                    <a:lnTo>
                      <a:pt x="39" y="15"/>
                    </a:lnTo>
                    <a:lnTo>
                      <a:pt x="25" y="25"/>
                    </a:lnTo>
                    <a:lnTo>
                      <a:pt x="14" y="37"/>
                    </a:lnTo>
                    <a:lnTo>
                      <a:pt x="5" y="49"/>
                    </a:lnTo>
                    <a:lnTo>
                      <a:pt x="0" y="62"/>
                    </a:lnTo>
                    <a:lnTo>
                      <a:pt x="6" y="58"/>
                    </a:lnTo>
                    <a:lnTo>
                      <a:pt x="16" y="52"/>
                    </a:lnTo>
                    <a:lnTo>
                      <a:pt x="30" y="42"/>
                    </a:lnTo>
                    <a:lnTo>
                      <a:pt x="44" y="33"/>
                    </a:lnTo>
                    <a:lnTo>
                      <a:pt x="56" y="24"/>
                    </a:lnTo>
                    <a:lnTo>
                      <a:pt x="68" y="15"/>
                    </a:lnTo>
                    <a:lnTo>
                      <a:pt x="75" y="7"/>
                    </a:lnTo>
                    <a:lnTo>
                      <a:pt x="77"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55" name="Freeform 75">
                <a:extLst>
                  <a:ext uri="{FF2B5EF4-FFF2-40B4-BE49-F238E27FC236}">
                    <a16:creationId xmlns:a16="http://schemas.microsoft.com/office/drawing/2014/main" xmlns="" id="{0F9F5F7A-7DE4-40A7-ABAA-355374722C06}"/>
                  </a:ext>
                </a:extLst>
              </p:cNvPr>
              <p:cNvSpPr>
                <a:spLocks/>
              </p:cNvSpPr>
              <p:nvPr/>
            </p:nvSpPr>
            <p:spPr bwMode="auto">
              <a:xfrm>
                <a:off x="2762" y="489"/>
                <a:ext cx="36" cy="27"/>
              </a:xfrm>
              <a:custGeom>
                <a:avLst/>
                <a:gdLst>
                  <a:gd name="T0" fmla="*/ 3 w 71"/>
                  <a:gd name="T1" fmla="*/ 1 h 54"/>
                  <a:gd name="T2" fmla="*/ 3 w 71"/>
                  <a:gd name="T3" fmla="*/ 0 h 54"/>
                  <a:gd name="T4" fmla="*/ 2 w 71"/>
                  <a:gd name="T5" fmla="*/ 1 h 54"/>
                  <a:gd name="T6" fmla="*/ 2 w 71"/>
                  <a:gd name="T7" fmla="*/ 1 h 54"/>
                  <a:gd name="T8" fmla="*/ 2 w 71"/>
                  <a:gd name="T9" fmla="*/ 1 h 54"/>
                  <a:gd name="T10" fmla="*/ 1 w 71"/>
                  <a:gd name="T11" fmla="*/ 1 h 54"/>
                  <a:gd name="T12" fmla="*/ 1 w 71"/>
                  <a:gd name="T13" fmla="*/ 2 h 54"/>
                  <a:gd name="T14" fmla="*/ 1 w 71"/>
                  <a:gd name="T15" fmla="*/ 2 h 54"/>
                  <a:gd name="T16" fmla="*/ 0 w 71"/>
                  <a:gd name="T17" fmla="*/ 2 h 54"/>
                  <a:gd name="T18" fmla="*/ 1 w 71"/>
                  <a:gd name="T19" fmla="*/ 2 h 54"/>
                  <a:gd name="T20" fmla="*/ 1 w 71"/>
                  <a:gd name="T21" fmla="*/ 2 h 54"/>
                  <a:gd name="T22" fmla="*/ 1 w 71"/>
                  <a:gd name="T23" fmla="*/ 2 h 54"/>
                  <a:gd name="T24" fmla="*/ 2 w 71"/>
                  <a:gd name="T25" fmla="*/ 1 h 54"/>
                  <a:gd name="T26" fmla="*/ 2 w 71"/>
                  <a:gd name="T27" fmla="*/ 1 h 54"/>
                  <a:gd name="T28" fmla="*/ 2 w 71"/>
                  <a:gd name="T29" fmla="*/ 1 h 54"/>
                  <a:gd name="T30" fmla="*/ 3 w 71"/>
                  <a:gd name="T31" fmla="*/ 1 h 54"/>
                  <a:gd name="T32" fmla="*/ 3 w 71"/>
                  <a:gd name="T33" fmla="*/ 1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54">
                    <a:moveTo>
                      <a:pt x="71" y="2"/>
                    </a:moveTo>
                    <a:lnTo>
                      <a:pt x="68" y="0"/>
                    </a:lnTo>
                    <a:lnTo>
                      <a:pt x="59" y="2"/>
                    </a:lnTo>
                    <a:lnTo>
                      <a:pt x="48" y="6"/>
                    </a:lnTo>
                    <a:lnTo>
                      <a:pt x="36" y="15"/>
                    </a:lnTo>
                    <a:lnTo>
                      <a:pt x="23" y="24"/>
                    </a:lnTo>
                    <a:lnTo>
                      <a:pt x="13" y="33"/>
                    </a:lnTo>
                    <a:lnTo>
                      <a:pt x="3" y="43"/>
                    </a:lnTo>
                    <a:lnTo>
                      <a:pt x="0" y="54"/>
                    </a:lnTo>
                    <a:lnTo>
                      <a:pt x="7" y="49"/>
                    </a:lnTo>
                    <a:lnTo>
                      <a:pt x="17" y="45"/>
                    </a:lnTo>
                    <a:lnTo>
                      <a:pt x="30" y="38"/>
                    </a:lnTo>
                    <a:lnTo>
                      <a:pt x="43" y="31"/>
                    </a:lnTo>
                    <a:lnTo>
                      <a:pt x="54" y="23"/>
                    </a:lnTo>
                    <a:lnTo>
                      <a:pt x="64" y="16"/>
                    </a:lnTo>
                    <a:lnTo>
                      <a:pt x="70" y="9"/>
                    </a:lnTo>
                    <a:lnTo>
                      <a:pt x="71"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56" name="Freeform 76">
                <a:extLst>
                  <a:ext uri="{FF2B5EF4-FFF2-40B4-BE49-F238E27FC236}">
                    <a16:creationId xmlns:a16="http://schemas.microsoft.com/office/drawing/2014/main" xmlns="" id="{877CAB00-717B-43A9-9336-015C36348FEA}"/>
                  </a:ext>
                </a:extLst>
              </p:cNvPr>
              <p:cNvSpPr>
                <a:spLocks/>
              </p:cNvSpPr>
              <p:nvPr/>
            </p:nvSpPr>
            <p:spPr bwMode="auto">
              <a:xfrm>
                <a:off x="2767" y="511"/>
                <a:ext cx="32" cy="19"/>
              </a:xfrm>
              <a:custGeom>
                <a:avLst/>
                <a:gdLst>
                  <a:gd name="T0" fmla="*/ 2 w 64"/>
                  <a:gd name="T1" fmla="*/ 1 h 38"/>
                  <a:gd name="T2" fmla="*/ 2 w 64"/>
                  <a:gd name="T3" fmla="*/ 0 h 38"/>
                  <a:gd name="T4" fmla="*/ 2 w 64"/>
                  <a:gd name="T5" fmla="*/ 0 h 38"/>
                  <a:gd name="T6" fmla="*/ 2 w 64"/>
                  <a:gd name="T7" fmla="*/ 1 h 38"/>
                  <a:gd name="T8" fmla="*/ 2 w 64"/>
                  <a:gd name="T9" fmla="*/ 1 h 38"/>
                  <a:gd name="T10" fmla="*/ 1 w 64"/>
                  <a:gd name="T11" fmla="*/ 1 h 38"/>
                  <a:gd name="T12" fmla="*/ 1 w 64"/>
                  <a:gd name="T13" fmla="*/ 1 h 38"/>
                  <a:gd name="T14" fmla="*/ 1 w 64"/>
                  <a:gd name="T15" fmla="*/ 1 h 38"/>
                  <a:gd name="T16" fmla="*/ 0 w 64"/>
                  <a:gd name="T17" fmla="*/ 2 h 38"/>
                  <a:gd name="T18" fmla="*/ 1 w 64"/>
                  <a:gd name="T19" fmla="*/ 2 h 38"/>
                  <a:gd name="T20" fmla="*/ 1 w 64"/>
                  <a:gd name="T21" fmla="*/ 1 h 38"/>
                  <a:gd name="T22" fmla="*/ 1 w 64"/>
                  <a:gd name="T23" fmla="*/ 1 h 38"/>
                  <a:gd name="T24" fmla="*/ 2 w 64"/>
                  <a:gd name="T25" fmla="*/ 1 h 38"/>
                  <a:gd name="T26" fmla="*/ 2 w 64"/>
                  <a:gd name="T27" fmla="*/ 1 h 38"/>
                  <a:gd name="T28" fmla="*/ 2 w 64"/>
                  <a:gd name="T29" fmla="*/ 1 h 38"/>
                  <a:gd name="T30" fmla="*/ 2 w 64"/>
                  <a:gd name="T31" fmla="*/ 1 h 38"/>
                  <a:gd name="T32" fmla="*/ 2 w 64"/>
                  <a:gd name="T33" fmla="*/ 1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38">
                    <a:moveTo>
                      <a:pt x="64" y="4"/>
                    </a:moveTo>
                    <a:lnTo>
                      <a:pt x="60" y="0"/>
                    </a:lnTo>
                    <a:lnTo>
                      <a:pt x="53" y="0"/>
                    </a:lnTo>
                    <a:lnTo>
                      <a:pt x="44" y="2"/>
                    </a:lnTo>
                    <a:lnTo>
                      <a:pt x="34" y="4"/>
                    </a:lnTo>
                    <a:lnTo>
                      <a:pt x="22" y="10"/>
                    </a:lnTo>
                    <a:lnTo>
                      <a:pt x="13" y="16"/>
                    </a:lnTo>
                    <a:lnTo>
                      <a:pt x="5" y="27"/>
                    </a:lnTo>
                    <a:lnTo>
                      <a:pt x="0" y="38"/>
                    </a:lnTo>
                    <a:lnTo>
                      <a:pt x="7" y="35"/>
                    </a:lnTo>
                    <a:lnTo>
                      <a:pt x="16" y="30"/>
                    </a:lnTo>
                    <a:lnTo>
                      <a:pt x="27" y="27"/>
                    </a:lnTo>
                    <a:lnTo>
                      <a:pt x="38" y="22"/>
                    </a:lnTo>
                    <a:lnTo>
                      <a:pt x="49" y="18"/>
                    </a:lnTo>
                    <a:lnTo>
                      <a:pt x="58" y="13"/>
                    </a:lnTo>
                    <a:lnTo>
                      <a:pt x="62" y="8"/>
                    </a:lnTo>
                    <a:lnTo>
                      <a:pt x="64"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57" name="Freeform 77">
                <a:extLst>
                  <a:ext uri="{FF2B5EF4-FFF2-40B4-BE49-F238E27FC236}">
                    <a16:creationId xmlns:a16="http://schemas.microsoft.com/office/drawing/2014/main" xmlns="" id="{4A5B0B0F-7899-4F35-AD17-5C263A0321B6}"/>
                  </a:ext>
                </a:extLst>
              </p:cNvPr>
              <p:cNvSpPr>
                <a:spLocks/>
              </p:cNvSpPr>
              <p:nvPr/>
            </p:nvSpPr>
            <p:spPr bwMode="auto">
              <a:xfrm>
                <a:off x="2779" y="546"/>
                <a:ext cx="24" cy="15"/>
              </a:xfrm>
              <a:custGeom>
                <a:avLst/>
                <a:gdLst>
                  <a:gd name="T0" fmla="*/ 1 w 49"/>
                  <a:gd name="T1" fmla="*/ 1 h 28"/>
                  <a:gd name="T2" fmla="*/ 1 w 49"/>
                  <a:gd name="T3" fmla="*/ 0 h 28"/>
                  <a:gd name="T4" fmla="*/ 1 w 49"/>
                  <a:gd name="T5" fmla="*/ 0 h 28"/>
                  <a:gd name="T6" fmla="*/ 0 w 49"/>
                  <a:gd name="T7" fmla="*/ 1 h 28"/>
                  <a:gd name="T8" fmla="*/ 0 w 49"/>
                  <a:gd name="T9" fmla="*/ 1 h 28"/>
                  <a:gd name="T10" fmla="*/ 0 w 49"/>
                  <a:gd name="T11" fmla="*/ 1 h 28"/>
                  <a:gd name="T12" fmla="*/ 0 w 49"/>
                  <a:gd name="T13" fmla="*/ 1 h 28"/>
                  <a:gd name="T14" fmla="*/ 0 w 49"/>
                  <a:gd name="T15" fmla="*/ 1 h 28"/>
                  <a:gd name="T16" fmla="*/ 0 w 49"/>
                  <a:gd name="T17" fmla="*/ 1 h 28"/>
                  <a:gd name="T18" fmla="*/ 0 w 49"/>
                  <a:gd name="T19" fmla="*/ 1 h 28"/>
                  <a:gd name="T20" fmla="*/ 0 w 49"/>
                  <a:gd name="T21" fmla="*/ 1 h 28"/>
                  <a:gd name="T22" fmla="*/ 0 w 49"/>
                  <a:gd name="T23" fmla="*/ 1 h 28"/>
                  <a:gd name="T24" fmla="*/ 0 w 49"/>
                  <a:gd name="T25" fmla="*/ 1 h 28"/>
                  <a:gd name="T26" fmla="*/ 1 w 49"/>
                  <a:gd name="T27" fmla="*/ 1 h 28"/>
                  <a:gd name="T28" fmla="*/ 1 w 49"/>
                  <a:gd name="T29" fmla="*/ 1 h 28"/>
                  <a:gd name="T30" fmla="*/ 1 w 49"/>
                  <a:gd name="T31" fmla="*/ 1 h 28"/>
                  <a:gd name="T32" fmla="*/ 1 w 49"/>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28">
                    <a:moveTo>
                      <a:pt x="49" y="2"/>
                    </a:moveTo>
                    <a:lnTo>
                      <a:pt x="45" y="0"/>
                    </a:lnTo>
                    <a:lnTo>
                      <a:pt x="39" y="0"/>
                    </a:lnTo>
                    <a:lnTo>
                      <a:pt x="31" y="1"/>
                    </a:lnTo>
                    <a:lnTo>
                      <a:pt x="23" y="5"/>
                    </a:lnTo>
                    <a:lnTo>
                      <a:pt x="14" y="10"/>
                    </a:lnTo>
                    <a:lnTo>
                      <a:pt x="7" y="17"/>
                    </a:lnTo>
                    <a:lnTo>
                      <a:pt x="1" y="23"/>
                    </a:lnTo>
                    <a:lnTo>
                      <a:pt x="0" y="28"/>
                    </a:lnTo>
                    <a:lnTo>
                      <a:pt x="5" y="26"/>
                    </a:lnTo>
                    <a:lnTo>
                      <a:pt x="12" y="24"/>
                    </a:lnTo>
                    <a:lnTo>
                      <a:pt x="20" y="20"/>
                    </a:lnTo>
                    <a:lnTo>
                      <a:pt x="28" y="17"/>
                    </a:lnTo>
                    <a:lnTo>
                      <a:pt x="36" y="13"/>
                    </a:lnTo>
                    <a:lnTo>
                      <a:pt x="42" y="10"/>
                    </a:lnTo>
                    <a:lnTo>
                      <a:pt x="46" y="5"/>
                    </a:lnTo>
                    <a:lnTo>
                      <a:pt x="49"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58" name="Freeform 78">
                <a:extLst>
                  <a:ext uri="{FF2B5EF4-FFF2-40B4-BE49-F238E27FC236}">
                    <a16:creationId xmlns:a16="http://schemas.microsoft.com/office/drawing/2014/main" xmlns="" id="{658BA3D9-29F5-4817-9CB2-D0EBD72451CB}"/>
                  </a:ext>
                </a:extLst>
              </p:cNvPr>
              <p:cNvSpPr>
                <a:spLocks/>
              </p:cNvSpPr>
              <p:nvPr/>
            </p:nvSpPr>
            <p:spPr bwMode="auto">
              <a:xfrm>
                <a:off x="2784" y="564"/>
                <a:ext cx="16" cy="11"/>
              </a:xfrm>
              <a:custGeom>
                <a:avLst/>
                <a:gdLst>
                  <a:gd name="T0" fmla="*/ 0 w 33"/>
                  <a:gd name="T1" fmla="*/ 1 h 22"/>
                  <a:gd name="T2" fmla="*/ 0 w 33"/>
                  <a:gd name="T3" fmla="*/ 0 h 22"/>
                  <a:gd name="T4" fmla="*/ 0 w 33"/>
                  <a:gd name="T5" fmla="*/ 0 h 22"/>
                  <a:gd name="T6" fmla="*/ 0 w 33"/>
                  <a:gd name="T7" fmla="*/ 1 h 22"/>
                  <a:gd name="T8" fmla="*/ 0 w 33"/>
                  <a:gd name="T9" fmla="*/ 1 h 22"/>
                  <a:gd name="T10" fmla="*/ 0 w 33"/>
                  <a:gd name="T11" fmla="*/ 1 h 22"/>
                  <a:gd name="T12" fmla="*/ 0 w 33"/>
                  <a:gd name="T13" fmla="*/ 1 h 22"/>
                  <a:gd name="T14" fmla="*/ 0 w 33"/>
                  <a:gd name="T15" fmla="*/ 1 h 22"/>
                  <a:gd name="T16" fmla="*/ 0 w 33"/>
                  <a:gd name="T17" fmla="*/ 1 h 22"/>
                  <a:gd name="T18" fmla="*/ 0 w 33"/>
                  <a:gd name="T19" fmla="*/ 1 h 22"/>
                  <a:gd name="T20" fmla="*/ 0 w 33"/>
                  <a:gd name="T21" fmla="*/ 1 h 22"/>
                  <a:gd name="T22" fmla="*/ 0 w 33"/>
                  <a:gd name="T23" fmla="*/ 1 h 22"/>
                  <a:gd name="T24" fmla="*/ 0 w 33"/>
                  <a:gd name="T25" fmla="*/ 1 h 22"/>
                  <a:gd name="T26" fmla="*/ 0 w 33"/>
                  <a:gd name="T27" fmla="*/ 1 h 22"/>
                  <a:gd name="T28" fmla="*/ 1 w 33"/>
                  <a:gd name="T29" fmla="*/ 1 h 22"/>
                  <a:gd name="T30" fmla="*/ 1 w 33"/>
                  <a:gd name="T31" fmla="*/ 1 h 22"/>
                  <a:gd name="T32" fmla="*/ 0 w 33"/>
                  <a:gd name="T33" fmla="*/ 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22">
                    <a:moveTo>
                      <a:pt x="31" y="1"/>
                    </a:moveTo>
                    <a:lnTo>
                      <a:pt x="27" y="0"/>
                    </a:lnTo>
                    <a:lnTo>
                      <a:pt x="23" y="0"/>
                    </a:lnTo>
                    <a:lnTo>
                      <a:pt x="17" y="1"/>
                    </a:lnTo>
                    <a:lnTo>
                      <a:pt x="10" y="3"/>
                    </a:lnTo>
                    <a:lnTo>
                      <a:pt x="5" y="6"/>
                    </a:lnTo>
                    <a:lnTo>
                      <a:pt x="1" y="11"/>
                    </a:lnTo>
                    <a:lnTo>
                      <a:pt x="0" y="16"/>
                    </a:lnTo>
                    <a:lnTo>
                      <a:pt x="2" y="22"/>
                    </a:lnTo>
                    <a:lnTo>
                      <a:pt x="3" y="16"/>
                    </a:lnTo>
                    <a:lnTo>
                      <a:pt x="8" y="13"/>
                    </a:lnTo>
                    <a:lnTo>
                      <a:pt x="15" y="11"/>
                    </a:lnTo>
                    <a:lnTo>
                      <a:pt x="21" y="9"/>
                    </a:lnTo>
                    <a:lnTo>
                      <a:pt x="27" y="8"/>
                    </a:lnTo>
                    <a:lnTo>
                      <a:pt x="32" y="6"/>
                    </a:lnTo>
                    <a:lnTo>
                      <a:pt x="33" y="5"/>
                    </a:lnTo>
                    <a:lnTo>
                      <a:pt x="31"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59" name="Freeform 79">
                <a:extLst>
                  <a:ext uri="{FF2B5EF4-FFF2-40B4-BE49-F238E27FC236}">
                    <a16:creationId xmlns:a16="http://schemas.microsoft.com/office/drawing/2014/main" xmlns="" id="{F8A16E5A-863C-4190-B115-6ACB0C45E805}"/>
                  </a:ext>
                </a:extLst>
              </p:cNvPr>
              <p:cNvSpPr>
                <a:spLocks/>
              </p:cNvSpPr>
              <p:nvPr/>
            </p:nvSpPr>
            <p:spPr bwMode="auto">
              <a:xfrm>
                <a:off x="2757" y="417"/>
                <a:ext cx="33" cy="31"/>
              </a:xfrm>
              <a:custGeom>
                <a:avLst/>
                <a:gdLst>
                  <a:gd name="T0" fmla="*/ 3 w 65"/>
                  <a:gd name="T1" fmla="*/ 0 h 64"/>
                  <a:gd name="T2" fmla="*/ 2 w 65"/>
                  <a:gd name="T3" fmla="*/ 0 h 64"/>
                  <a:gd name="T4" fmla="*/ 2 w 65"/>
                  <a:gd name="T5" fmla="*/ 0 h 64"/>
                  <a:gd name="T6" fmla="*/ 2 w 65"/>
                  <a:gd name="T7" fmla="*/ 0 h 64"/>
                  <a:gd name="T8" fmla="*/ 2 w 65"/>
                  <a:gd name="T9" fmla="*/ 0 h 64"/>
                  <a:gd name="T10" fmla="*/ 1 w 65"/>
                  <a:gd name="T11" fmla="*/ 0 h 64"/>
                  <a:gd name="T12" fmla="*/ 1 w 65"/>
                  <a:gd name="T13" fmla="*/ 1 h 64"/>
                  <a:gd name="T14" fmla="*/ 1 w 65"/>
                  <a:gd name="T15" fmla="*/ 1 h 64"/>
                  <a:gd name="T16" fmla="*/ 0 w 65"/>
                  <a:gd name="T17" fmla="*/ 1 h 64"/>
                  <a:gd name="T18" fmla="*/ 1 w 65"/>
                  <a:gd name="T19" fmla="*/ 1 h 64"/>
                  <a:gd name="T20" fmla="*/ 1 w 65"/>
                  <a:gd name="T21" fmla="*/ 1 h 64"/>
                  <a:gd name="T22" fmla="*/ 1 w 65"/>
                  <a:gd name="T23" fmla="*/ 1 h 64"/>
                  <a:gd name="T24" fmla="*/ 2 w 65"/>
                  <a:gd name="T25" fmla="*/ 1 h 64"/>
                  <a:gd name="T26" fmla="*/ 2 w 65"/>
                  <a:gd name="T27" fmla="*/ 0 h 64"/>
                  <a:gd name="T28" fmla="*/ 2 w 65"/>
                  <a:gd name="T29" fmla="*/ 0 h 64"/>
                  <a:gd name="T30" fmla="*/ 2 w 65"/>
                  <a:gd name="T31" fmla="*/ 0 h 64"/>
                  <a:gd name="T32" fmla="*/ 3 w 65"/>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64">
                    <a:moveTo>
                      <a:pt x="65" y="3"/>
                    </a:moveTo>
                    <a:lnTo>
                      <a:pt x="62" y="0"/>
                    </a:lnTo>
                    <a:lnTo>
                      <a:pt x="55" y="2"/>
                    </a:lnTo>
                    <a:lnTo>
                      <a:pt x="45" y="6"/>
                    </a:lnTo>
                    <a:lnTo>
                      <a:pt x="34" y="14"/>
                    </a:lnTo>
                    <a:lnTo>
                      <a:pt x="23" y="25"/>
                    </a:lnTo>
                    <a:lnTo>
                      <a:pt x="13" y="37"/>
                    </a:lnTo>
                    <a:lnTo>
                      <a:pt x="5" y="50"/>
                    </a:lnTo>
                    <a:lnTo>
                      <a:pt x="0" y="64"/>
                    </a:lnTo>
                    <a:lnTo>
                      <a:pt x="5" y="59"/>
                    </a:lnTo>
                    <a:lnTo>
                      <a:pt x="13" y="51"/>
                    </a:lnTo>
                    <a:lnTo>
                      <a:pt x="25" y="43"/>
                    </a:lnTo>
                    <a:lnTo>
                      <a:pt x="38" y="34"/>
                    </a:lnTo>
                    <a:lnTo>
                      <a:pt x="49" y="25"/>
                    </a:lnTo>
                    <a:lnTo>
                      <a:pt x="58" y="17"/>
                    </a:lnTo>
                    <a:lnTo>
                      <a:pt x="64" y="8"/>
                    </a:lnTo>
                    <a:lnTo>
                      <a:pt x="65"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60" name="Freeform 80">
                <a:extLst>
                  <a:ext uri="{FF2B5EF4-FFF2-40B4-BE49-F238E27FC236}">
                    <a16:creationId xmlns:a16="http://schemas.microsoft.com/office/drawing/2014/main" xmlns="" id="{010C9664-34B7-4824-9341-929A3EF0958B}"/>
                  </a:ext>
                </a:extLst>
              </p:cNvPr>
              <p:cNvSpPr>
                <a:spLocks/>
              </p:cNvSpPr>
              <p:nvPr/>
            </p:nvSpPr>
            <p:spPr bwMode="auto">
              <a:xfrm>
                <a:off x="2759" y="388"/>
                <a:ext cx="26" cy="25"/>
              </a:xfrm>
              <a:custGeom>
                <a:avLst/>
                <a:gdLst>
                  <a:gd name="T0" fmla="*/ 2 w 52"/>
                  <a:gd name="T1" fmla="*/ 1 h 50"/>
                  <a:gd name="T2" fmla="*/ 2 w 52"/>
                  <a:gd name="T3" fmla="*/ 0 h 50"/>
                  <a:gd name="T4" fmla="*/ 2 w 52"/>
                  <a:gd name="T5" fmla="*/ 1 h 50"/>
                  <a:gd name="T6" fmla="*/ 2 w 52"/>
                  <a:gd name="T7" fmla="*/ 1 h 50"/>
                  <a:gd name="T8" fmla="*/ 1 w 52"/>
                  <a:gd name="T9" fmla="*/ 1 h 50"/>
                  <a:gd name="T10" fmla="*/ 1 w 52"/>
                  <a:gd name="T11" fmla="*/ 1 h 50"/>
                  <a:gd name="T12" fmla="*/ 1 w 52"/>
                  <a:gd name="T13" fmla="*/ 1 h 50"/>
                  <a:gd name="T14" fmla="*/ 1 w 52"/>
                  <a:gd name="T15" fmla="*/ 2 h 50"/>
                  <a:gd name="T16" fmla="*/ 0 w 52"/>
                  <a:gd name="T17" fmla="*/ 2 h 50"/>
                  <a:gd name="T18" fmla="*/ 1 w 52"/>
                  <a:gd name="T19" fmla="*/ 2 h 50"/>
                  <a:gd name="T20" fmla="*/ 1 w 52"/>
                  <a:gd name="T21" fmla="*/ 2 h 50"/>
                  <a:gd name="T22" fmla="*/ 1 w 52"/>
                  <a:gd name="T23" fmla="*/ 1 h 50"/>
                  <a:gd name="T24" fmla="*/ 1 w 52"/>
                  <a:gd name="T25" fmla="*/ 1 h 50"/>
                  <a:gd name="T26" fmla="*/ 2 w 52"/>
                  <a:gd name="T27" fmla="*/ 1 h 50"/>
                  <a:gd name="T28" fmla="*/ 2 w 52"/>
                  <a:gd name="T29" fmla="*/ 1 h 50"/>
                  <a:gd name="T30" fmla="*/ 2 w 52"/>
                  <a:gd name="T31" fmla="*/ 1 h 50"/>
                  <a:gd name="T32" fmla="*/ 2 w 52"/>
                  <a:gd name="T33" fmla="*/ 1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0">
                    <a:moveTo>
                      <a:pt x="52" y="2"/>
                    </a:moveTo>
                    <a:lnTo>
                      <a:pt x="50" y="0"/>
                    </a:lnTo>
                    <a:lnTo>
                      <a:pt x="44" y="1"/>
                    </a:lnTo>
                    <a:lnTo>
                      <a:pt x="37" y="4"/>
                    </a:lnTo>
                    <a:lnTo>
                      <a:pt x="28" y="9"/>
                    </a:lnTo>
                    <a:lnTo>
                      <a:pt x="20" y="16"/>
                    </a:lnTo>
                    <a:lnTo>
                      <a:pt x="12" y="26"/>
                    </a:lnTo>
                    <a:lnTo>
                      <a:pt x="5" y="37"/>
                    </a:lnTo>
                    <a:lnTo>
                      <a:pt x="0" y="50"/>
                    </a:lnTo>
                    <a:lnTo>
                      <a:pt x="7" y="44"/>
                    </a:lnTo>
                    <a:lnTo>
                      <a:pt x="15" y="38"/>
                    </a:lnTo>
                    <a:lnTo>
                      <a:pt x="23" y="30"/>
                    </a:lnTo>
                    <a:lnTo>
                      <a:pt x="32" y="23"/>
                    </a:lnTo>
                    <a:lnTo>
                      <a:pt x="40" y="17"/>
                    </a:lnTo>
                    <a:lnTo>
                      <a:pt x="47" y="11"/>
                    </a:lnTo>
                    <a:lnTo>
                      <a:pt x="51" y="6"/>
                    </a:lnTo>
                    <a:lnTo>
                      <a:pt x="52"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61" name="Freeform 81">
                <a:extLst>
                  <a:ext uri="{FF2B5EF4-FFF2-40B4-BE49-F238E27FC236}">
                    <a16:creationId xmlns:a16="http://schemas.microsoft.com/office/drawing/2014/main" xmlns="" id="{0DCEA832-9143-4CBD-BFE4-5BF0DCD8604D}"/>
                  </a:ext>
                </a:extLst>
              </p:cNvPr>
              <p:cNvSpPr>
                <a:spLocks/>
              </p:cNvSpPr>
              <p:nvPr/>
            </p:nvSpPr>
            <p:spPr bwMode="auto">
              <a:xfrm>
                <a:off x="2759" y="475"/>
                <a:ext cx="36" cy="27"/>
              </a:xfrm>
              <a:custGeom>
                <a:avLst/>
                <a:gdLst>
                  <a:gd name="T0" fmla="*/ 3 w 71"/>
                  <a:gd name="T1" fmla="*/ 1 h 53"/>
                  <a:gd name="T2" fmla="*/ 3 w 71"/>
                  <a:gd name="T3" fmla="*/ 0 h 53"/>
                  <a:gd name="T4" fmla="*/ 2 w 71"/>
                  <a:gd name="T5" fmla="*/ 1 h 53"/>
                  <a:gd name="T6" fmla="*/ 2 w 71"/>
                  <a:gd name="T7" fmla="*/ 1 h 53"/>
                  <a:gd name="T8" fmla="*/ 2 w 71"/>
                  <a:gd name="T9" fmla="*/ 1 h 53"/>
                  <a:gd name="T10" fmla="*/ 1 w 71"/>
                  <a:gd name="T11" fmla="*/ 1 h 53"/>
                  <a:gd name="T12" fmla="*/ 1 w 71"/>
                  <a:gd name="T13" fmla="*/ 2 h 53"/>
                  <a:gd name="T14" fmla="*/ 1 w 71"/>
                  <a:gd name="T15" fmla="*/ 2 h 53"/>
                  <a:gd name="T16" fmla="*/ 0 w 71"/>
                  <a:gd name="T17" fmla="*/ 2 h 53"/>
                  <a:gd name="T18" fmla="*/ 1 w 71"/>
                  <a:gd name="T19" fmla="*/ 2 h 53"/>
                  <a:gd name="T20" fmla="*/ 1 w 71"/>
                  <a:gd name="T21" fmla="*/ 2 h 53"/>
                  <a:gd name="T22" fmla="*/ 1 w 71"/>
                  <a:gd name="T23" fmla="*/ 2 h 53"/>
                  <a:gd name="T24" fmla="*/ 2 w 71"/>
                  <a:gd name="T25" fmla="*/ 1 h 53"/>
                  <a:gd name="T26" fmla="*/ 2 w 71"/>
                  <a:gd name="T27" fmla="*/ 1 h 53"/>
                  <a:gd name="T28" fmla="*/ 3 w 71"/>
                  <a:gd name="T29" fmla="*/ 1 h 53"/>
                  <a:gd name="T30" fmla="*/ 3 w 71"/>
                  <a:gd name="T31" fmla="*/ 1 h 53"/>
                  <a:gd name="T32" fmla="*/ 3 w 71"/>
                  <a:gd name="T33" fmla="*/ 1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53">
                    <a:moveTo>
                      <a:pt x="71" y="1"/>
                    </a:moveTo>
                    <a:lnTo>
                      <a:pt x="68" y="0"/>
                    </a:lnTo>
                    <a:lnTo>
                      <a:pt x="59" y="2"/>
                    </a:lnTo>
                    <a:lnTo>
                      <a:pt x="48" y="7"/>
                    </a:lnTo>
                    <a:lnTo>
                      <a:pt x="36" y="15"/>
                    </a:lnTo>
                    <a:lnTo>
                      <a:pt x="23" y="23"/>
                    </a:lnTo>
                    <a:lnTo>
                      <a:pt x="13" y="33"/>
                    </a:lnTo>
                    <a:lnTo>
                      <a:pt x="4" y="44"/>
                    </a:lnTo>
                    <a:lnTo>
                      <a:pt x="0" y="53"/>
                    </a:lnTo>
                    <a:lnTo>
                      <a:pt x="7" y="49"/>
                    </a:lnTo>
                    <a:lnTo>
                      <a:pt x="17" y="44"/>
                    </a:lnTo>
                    <a:lnTo>
                      <a:pt x="30" y="37"/>
                    </a:lnTo>
                    <a:lnTo>
                      <a:pt x="43" y="30"/>
                    </a:lnTo>
                    <a:lnTo>
                      <a:pt x="54" y="23"/>
                    </a:lnTo>
                    <a:lnTo>
                      <a:pt x="65" y="15"/>
                    </a:lnTo>
                    <a:lnTo>
                      <a:pt x="70" y="8"/>
                    </a:lnTo>
                    <a:lnTo>
                      <a:pt x="71"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62" name="Freeform 82">
                <a:extLst>
                  <a:ext uri="{FF2B5EF4-FFF2-40B4-BE49-F238E27FC236}">
                    <a16:creationId xmlns:a16="http://schemas.microsoft.com/office/drawing/2014/main" xmlns="" id="{38508DDE-354E-4E5F-87BC-F16CC243D16F}"/>
                  </a:ext>
                </a:extLst>
              </p:cNvPr>
              <p:cNvSpPr>
                <a:spLocks/>
              </p:cNvSpPr>
              <p:nvPr/>
            </p:nvSpPr>
            <p:spPr bwMode="auto">
              <a:xfrm>
                <a:off x="2771" y="526"/>
                <a:ext cx="30" cy="20"/>
              </a:xfrm>
              <a:custGeom>
                <a:avLst/>
                <a:gdLst>
                  <a:gd name="T0" fmla="*/ 2 w 60"/>
                  <a:gd name="T1" fmla="*/ 0 h 41"/>
                  <a:gd name="T2" fmla="*/ 2 w 60"/>
                  <a:gd name="T3" fmla="*/ 0 h 41"/>
                  <a:gd name="T4" fmla="*/ 2 w 60"/>
                  <a:gd name="T5" fmla="*/ 0 h 41"/>
                  <a:gd name="T6" fmla="*/ 2 w 60"/>
                  <a:gd name="T7" fmla="*/ 0 h 41"/>
                  <a:gd name="T8" fmla="*/ 1 w 60"/>
                  <a:gd name="T9" fmla="*/ 0 h 41"/>
                  <a:gd name="T10" fmla="*/ 1 w 60"/>
                  <a:gd name="T11" fmla="*/ 0 h 41"/>
                  <a:gd name="T12" fmla="*/ 1 w 60"/>
                  <a:gd name="T13" fmla="*/ 0 h 41"/>
                  <a:gd name="T14" fmla="*/ 1 w 60"/>
                  <a:gd name="T15" fmla="*/ 1 h 41"/>
                  <a:gd name="T16" fmla="*/ 0 w 60"/>
                  <a:gd name="T17" fmla="*/ 1 h 41"/>
                  <a:gd name="T18" fmla="*/ 1 w 60"/>
                  <a:gd name="T19" fmla="*/ 1 h 41"/>
                  <a:gd name="T20" fmla="*/ 1 w 60"/>
                  <a:gd name="T21" fmla="*/ 1 h 41"/>
                  <a:gd name="T22" fmla="*/ 1 w 60"/>
                  <a:gd name="T23" fmla="*/ 0 h 41"/>
                  <a:gd name="T24" fmla="*/ 2 w 60"/>
                  <a:gd name="T25" fmla="*/ 0 h 41"/>
                  <a:gd name="T26" fmla="*/ 2 w 60"/>
                  <a:gd name="T27" fmla="*/ 0 h 41"/>
                  <a:gd name="T28" fmla="*/ 2 w 60"/>
                  <a:gd name="T29" fmla="*/ 0 h 41"/>
                  <a:gd name="T30" fmla="*/ 2 w 60"/>
                  <a:gd name="T31" fmla="*/ 0 h 41"/>
                  <a:gd name="T32" fmla="*/ 2 w 60"/>
                  <a:gd name="T33" fmla="*/ 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0" h="41">
                    <a:moveTo>
                      <a:pt x="60" y="3"/>
                    </a:moveTo>
                    <a:lnTo>
                      <a:pt x="57" y="0"/>
                    </a:lnTo>
                    <a:lnTo>
                      <a:pt x="50" y="1"/>
                    </a:lnTo>
                    <a:lnTo>
                      <a:pt x="39" y="5"/>
                    </a:lnTo>
                    <a:lnTo>
                      <a:pt x="29" y="11"/>
                    </a:lnTo>
                    <a:lnTo>
                      <a:pt x="19" y="19"/>
                    </a:lnTo>
                    <a:lnTo>
                      <a:pt x="9" y="27"/>
                    </a:lnTo>
                    <a:lnTo>
                      <a:pt x="3" y="34"/>
                    </a:lnTo>
                    <a:lnTo>
                      <a:pt x="0" y="41"/>
                    </a:lnTo>
                    <a:lnTo>
                      <a:pt x="6" y="37"/>
                    </a:lnTo>
                    <a:lnTo>
                      <a:pt x="14" y="34"/>
                    </a:lnTo>
                    <a:lnTo>
                      <a:pt x="23" y="29"/>
                    </a:lnTo>
                    <a:lnTo>
                      <a:pt x="34" y="23"/>
                    </a:lnTo>
                    <a:lnTo>
                      <a:pt x="43" y="18"/>
                    </a:lnTo>
                    <a:lnTo>
                      <a:pt x="51" y="13"/>
                    </a:lnTo>
                    <a:lnTo>
                      <a:pt x="58" y="7"/>
                    </a:lnTo>
                    <a:lnTo>
                      <a:pt x="6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63" name="Freeform 83">
                <a:extLst>
                  <a:ext uri="{FF2B5EF4-FFF2-40B4-BE49-F238E27FC236}">
                    <a16:creationId xmlns:a16="http://schemas.microsoft.com/office/drawing/2014/main" xmlns="" id="{3A87C5FF-39C5-4623-A555-133C397738C1}"/>
                  </a:ext>
                </a:extLst>
              </p:cNvPr>
              <p:cNvSpPr>
                <a:spLocks/>
              </p:cNvSpPr>
              <p:nvPr/>
            </p:nvSpPr>
            <p:spPr bwMode="auto">
              <a:xfrm>
                <a:off x="2760" y="370"/>
                <a:ext cx="4" cy="31"/>
              </a:xfrm>
              <a:custGeom>
                <a:avLst/>
                <a:gdLst>
                  <a:gd name="T0" fmla="*/ 1 w 8"/>
                  <a:gd name="T1" fmla="*/ 2 h 61"/>
                  <a:gd name="T2" fmla="*/ 1 w 8"/>
                  <a:gd name="T3" fmla="*/ 2 h 61"/>
                  <a:gd name="T4" fmla="*/ 0 w 8"/>
                  <a:gd name="T5" fmla="*/ 1 h 61"/>
                  <a:gd name="T6" fmla="*/ 0 w 8"/>
                  <a:gd name="T7" fmla="*/ 1 h 61"/>
                  <a:gd name="T8" fmla="*/ 1 w 8"/>
                  <a:gd name="T9" fmla="*/ 0 h 61"/>
                  <a:gd name="T10" fmla="*/ 1 w 8"/>
                  <a:gd name="T11" fmla="*/ 1 h 61"/>
                  <a:gd name="T12" fmla="*/ 1 w 8"/>
                  <a:gd name="T13" fmla="*/ 1 h 61"/>
                  <a:gd name="T14" fmla="*/ 1 w 8"/>
                  <a:gd name="T15" fmla="*/ 2 h 61"/>
                  <a:gd name="T16" fmla="*/ 1 w 8"/>
                  <a:gd name="T17" fmla="*/ 2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61">
                    <a:moveTo>
                      <a:pt x="4" y="61"/>
                    </a:moveTo>
                    <a:lnTo>
                      <a:pt x="3" y="48"/>
                    </a:lnTo>
                    <a:lnTo>
                      <a:pt x="0" y="27"/>
                    </a:lnTo>
                    <a:lnTo>
                      <a:pt x="0" y="8"/>
                    </a:lnTo>
                    <a:lnTo>
                      <a:pt x="4" y="0"/>
                    </a:lnTo>
                    <a:lnTo>
                      <a:pt x="8" y="9"/>
                    </a:lnTo>
                    <a:lnTo>
                      <a:pt x="8" y="27"/>
                    </a:lnTo>
                    <a:lnTo>
                      <a:pt x="6" y="46"/>
                    </a:lnTo>
                    <a:lnTo>
                      <a:pt x="4" y="6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64" name="Freeform 84">
                <a:extLst>
                  <a:ext uri="{FF2B5EF4-FFF2-40B4-BE49-F238E27FC236}">
                    <a16:creationId xmlns:a16="http://schemas.microsoft.com/office/drawing/2014/main" xmlns="" id="{B401DA0D-6315-40AB-8FD3-E92DAB50AD40}"/>
                  </a:ext>
                </a:extLst>
              </p:cNvPr>
              <p:cNvSpPr>
                <a:spLocks/>
              </p:cNvSpPr>
              <p:nvPr/>
            </p:nvSpPr>
            <p:spPr bwMode="auto">
              <a:xfrm>
                <a:off x="2726" y="392"/>
                <a:ext cx="32" cy="43"/>
              </a:xfrm>
              <a:custGeom>
                <a:avLst/>
                <a:gdLst>
                  <a:gd name="T0" fmla="*/ 2 w 65"/>
                  <a:gd name="T1" fmla="*/ 3 h 85"/>
                  <a:gd name="T2" fmla="*/ 1 w 65"/>
                  <a:gd name="T3" fmla="*/ 3 h 85"/>
                  <a:gd name="T4" fmla="*/ 1 w 65"/>
                  <a:gd name="T5" fmla="*/ 2 h 85"/>
                  <a:gd name="T6" fmla="*/ 1 w 65"/>
                  <a:gd name="T7" fmla="*/ 2 h 85"/>
                  <a:gd name="T8" fmla="*/ 1 w 65"/>
                  <a:gd name="T9" fmla="*/ 1 h 85"/>
                  <a:gd name="T10" fmla="*/ 0 w 65"/>
                  <a:gd name="T11" fmla="*/ 1 h 85"/>
                  <a:gd name="T12" fmla="*/ 0 w 65"/>
                  <a:gd name="T13" fmla="*/ 1 h 85"/>
                  <a:gd name="T14" fmla="*/ 0 w 65"/>
                  <a:gd name="T15" fmla="*/ 0 h 85"/>
                  <a:gd name="T16" fmla="*/ 0 w 65"/>
                  <a:gd name="T17" fmla="*/ 1 h 85"/>
                  <a:gd name="T18" fmla="*/ 0 w 65"/>
                  <a:gd name="T19" fmla="*/ 1 h 85"/>
                  <a:gd name="T20" fmla="*/ 0 w 65"/>
                  <a:gd name="T21" fmla="*/ 1 h 85"/>
                  <a:gd name="T22" fmla="*/ 0 w 65"/>
                  <a:gd name="T23" fmla="*/ 1 h 85"/>
                  <a:gd name="T24" fmla="*/ 0 w 65"/>
                  <a:gd name="T25" fmla="*/ 2 h 85"/>
                  <a:gd name="T26" fmla="*/ 1 w 65"/>
                  <a:gd name="T27" fmla="*/ 2 h 85"/>
                  <a:gd name="T28" fmla="*/ 1 w 65"/>
                  <a:gd name="T29" fmla="*/ 3 h 85"/>
                  <a:gd name="T30" fmla="*/ 1 w 65"/>
                  <a:gd name="T31" fmla="*/ 3 h 85"/>
                  <a:gd name="T32" fmla="*/ 2 w 65"/>
                  <a:gd name="T33" fmla="*/ 3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85">
                    <a:moveTo>
                      <a:pt x="65" y="85"/>
                    </a:moveTo>
                    <a:lnTo>
                      <a:pt x="60" y="75"/>
                    </a:lnTo>
                    <a:lnTo>
                      <a:pt x="53" y="62"/>
                    </a:lnTo>
                    <a:lnTo>
                      <a:pt x="44" y="46"/>
                    </a:lnTo>
                    <a:lnTo>
                      <a:pt x="34" y="31"/>
                    </a:lnTo>
                    <a:lnTo>
                      <a:pt x="23" y="16"/>
                    </a:lnTo>
                    <a:lnTo>
                      <a:pt x="14" y="6"/>
                    </a:lnTo>
                    <a:lnTo>
                      <a:pt x="6" y="0"/>
                    </a:lnTo>
                    <a:lnTo>
                      <a:pt x="1" y="1"/>
                    </a:lnTo>
                    <a:lnTo>
                      <a:pt x="0" y="8"/>
                    </a:lnTo>
                    <a:lnTo>
                      <a:pt x="6" y="17"/>
                    </a:lnTo>
                    <a:lnTo>
                      <a:pt x="15" y="29"/>
                    </a:lnTo>
                    <a:lnTo>
                      <a:pt x="27" y="41"/>
                    </a:lnTo>
                    <a:lnTo>
                      <a:pt x="38" y="54"/>
                    </a:lnTo>
                    <a:lnTo>
                      <a:pt x="50" y="66"/>
                    </a:lnTo>
                    <a:lnTo>
                      <a:pt x="59" y="76"/>
                    </a:lnTo>
                    <a:lnTo>
                      <a:pt x="65" y="8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65" name="Freeform 85">
                <a:extLst>
                  <a:ext uri="{FF2B5EF4-FFF2-40B4-BE49-F238E27FC236}">
                    <a16:creationId xmlns:a16="http://schemas.microsoft.com/office/drawing/2014/main" xmlns="" id="{C96C55BF-6948-4AC9-B7A0-8976A600D5B8}"/>
                  </a:ext>
                </a:extLst>
              </p:cNvPr>
              <p:cNvSpPr>
                <a:spLocks/>
              </p:cNvSpPr>
              <p:nvPr/>
            </p:nvSpPr>
            <p:spPr bwMode="auto">
              <a:xfrm>
                <a:off x="2724" y="410"/>
                <a:ext cx="34" cy="38"/>
              </a:xfrm>
              <a:custGeom>
                <a:avLst/>
                <a:gdLst>
                  <a:gd name="T0" fmla="*/ 3 w 68"/>
                  <a:gd name="T1" fmla="*/ 2 h 77"/>
                  <a:gd name="T2" fmla="*/ 2 w 68"/>
                  <a:gd name="T3" fmla="*/ 2 h 77"/>
                  <a:gd name="T4" fmla="*/ 2 w 68"/>
                  <a:gd name="T5" fmla="*/ 1 h 77"/>
                  <a:gd name="T6" fmla="*/ 2 w 68"/>
                  <a:gd name="T7" fmla="*/ 1 h 77"/>
                  <a:gd name="T8" fmla="*/ 1 w 68"/>
                  <a:gd name="T9" fmla="*/ 0 h 77"/>
                  <a:gd name="T10" fmla="*/ 1 w 68"/>
                  <a:gd name="T11" fmla="*/ 0 h 77"/>
                  <a:gd name="T12" fmla="*/ 1 w 68"/>
                  <a:gd name="T13" fmla="*/ 0 h 77"/>
                  <a:gd name="T14" fmla="*/ 1 w 68"/>
                  <a:gd name="T15" fmla="*/ 0 h 77"/>
                  <a:gd name="T16" fmla="*/ 0 w 68"/>
                  <a:gd name="T17" fmla="*/ 0 h 77"/>
                  <a:gd name="T18" fmla="*/ 1 w 68"/>
                  <a:gd name="T19" fmla="*/ 0 h 77"/>
                  <a:gd name="T20" fmla="*/ 1 w 68"/>
                  <a:gd name="T21" fmla="*/ 0 h 77"/>
                  <a:gd name="T22" fmla="*/ 1 w 68"/>
                  <a:gd name="T23" fmla="*/ 0 h 77"/>
                  <a:gd name="T24" fmla="*/ 1 w 68"/>
                  <a:gd name="T25" fmla="*/ 1 h 77"/>
                  <a:gd name="T26" fmla="*/ 2 w 68"/>
                  <a:gd name="T27" fmla="*/ 1 h 77"/>
                  <a:gd name="T28" fmla="*/ 2 w 68"/>
                  <a:gd name="T29" fmla="*/ 1 h 77"/>
                  <a:gd name="T30" fmla="*/ 2 w 68"/>
                  <a:gd name="T31" fmla="*/ 2 h 77"/>
                  <a:gd name="T32" fmla="*/ 3 w 68"/>
                  <a:gd name="T33" fmla="*/ 2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77">
                    <a:moveTo>
                      <a:pt x="68" y="77"/>
                    </a:moveTo>
                    <a:lnTo>
                      <a:pt x="62" y="68"/>
                    </a:lnTo>
                    <a:lnTo>
                      <a:pt x="53" y="55"/>
                    </a:lnTo>
                    <a:lnTo>
                      <a:pt x="43" y="41"/>
                    </a:lnTo>
                    <a:lnTo>
                      <a:pt x="31" y="26"/>
                    </a:lnTo>
                    <a:lnTo>
                      <a:pt x="21" y="13"/>
                    </a:lnTo>
                    <a:lnTo>
                      <a:pt x="10" y="4"/>
                    </a:lnTo>
                    <a:lnTo>
                      <a:pt x="3" y="0"/>
                    </a:lnTo>
                    <a:lnTo>
                      <a:pt x="0" y="2"/>
                    </a:lnTo>
                    <a:lnTo>
                      <a:pt x="1" y="9"/>
                    </a:lnTo>
                    <a:lnTo>
                      <a:pt x="8" y="19"/>
                    </a:lnTo>
                    <a:lnTo>
                      <a:pt x="18" y="30"/>
                    </a:lnTo>
                    <a:lnTo>
                      <a:pt x="31" y="41"/>
                    </a:lnTo>
                    <a:lnTo>
                      <a:pt x="43" y="53"/>
                    </a:lnTo>
                    <a:lnTo>
                      <a:pt x="54" y="63"/>
                    </a:lnTo>
                    <a:lnTo>
                      <a:pt x="63" y="71"/>
                    </a:lnTo>
                    <a:lnTo>
                      <a:pt x="68" y="7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66" name="Freeform 86">
                <a:extLst>
                  <a:ext uri="{FF2B5EF4-FFF2-40B4-BE49-F238E27FC236}">
                    <a16:creationId xmlns:a16="http://schemas.microsoft.com/office/drawing/2014/main" xmlns="" id="{8D9925EA-2F00-403F-B350-D4E6AD61EAFB}"/>
                  </a:ext>
                </a:extLst>
              </p:cNvPr>
              <p:cNvSpPr>
                <a:spLocks/>
              </p:cNvSpPr>
              <p:nvPr/>
            </p:nvSpPr>
            <p:spPr bwMode="auto">
              <a:xfrm>
                <a:off x="2722" y="431"/>
                <a:ext cx="36" cy="35"/>
              </a:xfrm>
              <a:custGeom>
                <a:avLst/>
                <a:gdLst>
                  <a:gd name="T0" fmla="*/ 2 w 73"/>
                  <a:gd name="T1" fmla="*/ 3 h 70"/>
                  <a:gd name="T2" fmla="*/ 2 w 73"/>
                  <a:gd name="T3" fmla="*/ 2 h 70"/>
                  <a:gd name="T4" fmla="*/ 1 w 73"/>
                  <a:gd name="T5" fmla="*/ 2 h 70"/>
                  <a:gd name="T6" fmla="*/ 1 w 73"/>
                  <a:gd name="T7" fmla="*/ 2 h 70"/>
                  <a:gd name="T8" fmla="*/ 1 w 73"/>
                  <a:gd name="T9" fmla="*/ 1 h 70"/>
                  <a:gd name="T10" fmla="*/ 0 w 73"/>
                  <a:gd name="T11" fmla="*/ 1 h 70"/>
                  <a:gd name="T12" fmla="*/ 0 w 73"/>
                  <a:gd name="T13" fmla="*/ 1 h 70"/>
                  <a:gd name="T14" fmla="*/ 0 w 73"/>
                  <a:gd name="T15" fmla="*/ 0 h 70"/>
                  <a:gd name="T16" fmla="*/ 0 w 73"/>
                  <a:gd name="T17" fmla="*/ 1 h 70"/>
                  <a:gd name="T18" fmla="*/ 0 w 73"/>
                  <a:gd name="T19" fmla="*/ 1 h 70"/>
                  <a:gd name="T20" fmla="*/ 0 w 73"/>
                  <a:gd name="T21" fmla="*/ 1 h 70"/>
                  <a:gd name="T22" fmla="*/ 0 w 73"/>
                  <a:gd name="T23" fmla="*/ 1 h 70"/>
                  <a:gd name="T24" fmla="*/ 1 w 73"/>
                  <a:gd name="T25" fmla="*/ 2 h 70"/>
                  <a:gd name="T26" fmla="*/ 1 w 73"/>
                  <a:gd name="T27" fmla="*/ 2 h 70"/>
                  <a:gd name="T28" fmla="*/ 1 w 73"/>
                  <a:gd name="T29" fmla="*/ 2 h 70"/>
                  <a:gd name="T30" fmla="*/ 2 w 73"/>
                  <a:gd name="T31" fmla="*/ 2 h 70"/>
                  <a:gd name="T32" fmla="*/ 2 w 73"/>
                  <a:gd name="T33" fmla="*/ 3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3" h="70">
                    <a:moveTo>
                      <a:pt x="73" y="70"/>
                    </a:moveTo>
                    <a:lnTo>
                      <a:pt x="66" y="60"/>
                    </a:lnTo>
                    <a:lnTo>
                      <a:pt x="57" y="47"/>
                    </a:lnTo>
                    <a:lnTo>
                      <a:pt x="45" y="33"/>
                    </a:lnTo>
                    <a:lnTo>
                      <a:pt x="33" y="22"/>
                    </a:lnTo>
                    <a:lnTo>
                      <a:pt x="21" y="12"/>
                    </a:lnTo>
                    <a:lnTo>
                      <a:pt x="11" y="3"/>
                    </a:lnTo>
                    <a:lnTo>
                      <a:pt x="4" y="0"/>
                    </a:lnTo>
                    <a:lnTo>
                      <a:pt x="0" y="2"/>
                    </a:lnTo>
                    <a:lnTo>
                      <a:pt x="3" y="8"/>
                    </a:lnTo>
                    <a:lnTo>
                      <a:pt x="10" y="16"/>
                    </a:lnTo>
                    <a:lnTo>
                      <a:pt x="20" y="25"/>
                    </a:lnTo>
                    <a:lnTo>
                      <a:pt x="33" y="35"/>
                    </a:lnTo>
                    <a:lnTo>
                      <a:pt x="45" y="45"/>
                    </a:lnTo>
                    <a:lnTo>
                      <a:pt x="58" y="54"/>
                    </a:lnTo>
                    <a:lnTo>
                      <a:pt x="67" y="63"/>
                    </a:lnTo>
                    <a:lnTo>
                      <a:pt x="73"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67" name="Freeform 87">
                <a:extLst>
                  <a:ext uri="{FF2B5EF4-FFF2-40B4-BE49-F238E27FC236}">
                    <a16:creationId xmlns:a16="http://schemas.microsoft.com/office/drawing/2014/main" xmlns="" id="{8AB47662-2613-441B-8235-299FA3528A10}"/>
                  </a:ext>
                </a:extLst>
              </p:cNvPr>
              <p:cNvSpPr>
                <a:spLocks/>
              </p:cNvSpPr>
              <p:nvPr/>
            </p:nvSpPr>
            <p:spPr bwMode="auto">
              <a:xfrm>
                <a:off x="2727" y="456"/>
                <a:ext cx="34" cy="26"/>
              </a:xfrm>
              <a:custGeom>
                <a:avLst/>
                <a:gdLst>
                  <a:gd name="T0" fmla="*/ 2 w 69"/>
                  <a:gd name="T1" fmla="*/ 1 h 53"/>
                  <a:gd name="T2" fmla="*/ 1 w 69"/>
                  <a:gd name="T3" fmla="*/ 1 h 53"/>
                  <a:gd name="T4" fmla="*/ 1 w 69"/>
                  <a:gd name="T5" fmla="*/ 1 h 53"/>
                  <a:gd name="T6" fmla="*/ 1 w 69"/>
                  <a:gd name="T7" fmla="*/ 0 h 53"/>
                  <a:gd name="T8" fmla="*/ 0 w 69"/>
                  <a:gd name="T9" fmla="*/ 0 h 53"/>
                  <a:gd name="T10" fmla="*/ 0 w 69"/>
                  <a:gd name="T11" fmla="*/ 0 h 53"/>
                  <a:gd name="T12" fmla="*/ 0 w 69"/>
                  <a:gd name="T13" fmla="*/ 0 h 53"/>
                  <a:gd name="T14" fmla="*/ 0 w 69"/>
                  <a:gd name="T15" fmla="*/ 0 h 53"/>
                  <a:gd name="T16" fmla="*/ 0 w 69"/>
                  <a:gd name="T17" fmla="*/ 0 h 53"/>
                  <a:gd name="T18" fmla="*/ 0 w 69"/>
                  <a:gd name="T19" fmla="*/ 0 h 53"/>
                  <a:gd name="T20" fmla="*/ 0 w 69"/>
                  <a:gd name="T21" fmla="*/ 0 h 53"/>
                  <a:gd name="T22" fmla="*/ 0 w 69"/>
                  <a:gd name="T23" fmla="*/ 0 h 53"/>
                  <a:gd name="T24" fmla="*/ 0 w 69"/>
                  <a:gd name="T25" fmla="*/ 0 h 53"/>
                  <a:gd name="T26" fmla="*/ 1 w 69"/>
                  <a:gd name="T27" fmla="*/ 1 h 53"/>
                  <a:gd name="T28" fmla="*/ 1 w 69"/>
                  <a:gd name="T29" fmla="*/ 1 h 53"/>
                  <a:gd name="T30" fmla="*/ 1 w 69"/>
                  <a:gd name="T31" fmla="*/ 1 h 53"/>
                  <a:gd name="T32" fmla="*/ 2 w 69"/>
                  <a:gd name="T33" fmla="*/ 1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53">
                    <a:moveTo>
                      <a:pt x="69" y="53"/>
                    </a:moveTo>
                    <a:lnTo>
                      <a:pt x="62" y="45"/>
                    </a:lnTo>
                    <a:lnTo>
                      <a:pt x="53" y="35"/>
                    </a:lnTo>
                    <a:lnTo>
                      <a:pt x="41" y="24"/>
                    </a:lnTo>
                    <a:lnTo>
                      <a:pt x="30" y="15"/>
                    </a:lnTo>
                    <a:lnTo>
                      <a:pt x="19" y="6"/>
                    </a:lnTo>
                    <a:lnTo>
                      <a:pt x="9" y="1"/>
                    </a:lnTo>
                    <a:lnTo>
                      <a:pt x="2" y="0"/>
                    </a:lnTo>
                    <a:lnTo>
                      <a:pt x="0" y="4"/>
                    </a:lnTo>
                    <a:lnTo>
                      <a:pt x="2" y="11"/>
                    </a:lnTo>
                    <a:lnTo>
                      <a:pt x="8" y="18"/>
                    </a:lnTo>
                    <a:lnTo>
                      <a:pt x="18" y="24"/>
                    </a:lnTo>
                    <a:lnTo>
                      <a:pt x="30" y="30"/>
                    </a:lnTo>
                    <a:lnTo>
                      <a:pt x="41" y="35"/>
                    </a:lnTo>
                    <a:lnTo>
                      <a:pt x="53" y="41"/>
                    </a:lnTo>
                    <a:lnTo>
                      <a:pt x="62" y="47"/>
                    </a:lnTo>
                    <a:lnTo>
                      <a:pt x="69" y="5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68" name="Freeform 88">
                <a:extLst>
                  <a:ext uri="{FF2B5EF4-FFF2-40B4-BE49-F238E27FC236}">
                    <a16:creationId xmlns:a16="http://schemas.microsoft.com/office/drawing/2014/main" xmlns="" id="{1E5AC30C-263C-4890-B349-9606C476D37A}"/>
                  </a:ext>
                </a:extLst>
              </p:cNvPr>
              <p:cNvSpPr>
                <a:spLocks/>
              </p:cNvSpPr>
              <p:nvPr/>
            </p:nvSpPr>
            <p:spPr bwMode="auto">
              <a:xfrm>
                <a:off x="2729" y="477"/>
                <a:ext cx="33" cy="24"/>
              </a:xfrm>
              <a:custGeom>
                <a:avLst/>
                <a:gdLst>
                  <a:gd name="T0" fmla="*/ 2 w 67"/>
                  <a:gd name="T1" fmla="*/ 1 h 49"/>
                  <a:gd name="T2" fmla="*/ 1 w 67"/>
                  <a:gd name="T3" fmla="*/ 1 h 49"/>
                  <a:gd name="T4" fmla="*/ 1 w 67"/>
                  <a:gd name="T5" fmla="*/ 1 h 49"/>
                  <a:gd name="T6" fmla="*/ 1 w 67"/>
                  <a:gd name="T7" fmla="*/ 0 h 49"/>
                  <a:gd name="T8" fmla="*/ 0 w 67"/>
                  <a:gd name="T9" fmla="*/ 0 h 49"/>
                  <a:gd name="T10" fmla="*/ 0 w 67"/>
                  <a:gd name="T11" fmla="*/ 0 h 49"/>
                  <a:gd name="T12" fmla="*/ 0 w 67"/>
                  <a:gd name="T13" fmla="*/ 0 h 49"/>
                  <a:gd name="T14" fmla="*/ 0 w 67"/>
                  <a:gd name="T15" fmla="*/ 0 h 49"/>
                  <a:gd name="T16" fmla="*/ 0 w 67"/>
                  <a:gd name="T17" fmla="*/ 0 h 49"/>
                  <a:gd name="T18" fmla="*/ 0 w 67"/>
                  <a:gd name="T19" fmla="*/ 0 h 49"/>
                  <a:gd name="T20" fmla="*/ 0 w 67"/>
                  <a:gd name="T21" fmla="*/ 0 h 49"/>
                  <a:gd name="T22" fmla="*/ 0 w 67"/>
                  <a:gd name="T23" fmla="*/ 0 h 49"/>
                  <a:gd name="T24" fmla="*/ 0 w 67"/>
                  <a:gd name="T25" fmla="*/ 0 h 49"/>
                  <a:gd name="T26" fmla="*/ 1 w 67"/>
                  <a:gd name="T27" fmla="*/ 1 h 49"/>
                  <a:gd name="T28" fmla="*/ 1 w 67"/>
                  <a:gd name="T29" fmla="*/ 1 h 49"/>
                  <a:gd name="T30" fmla="*/ 1 w 67"/>
                  <a:gd name="T31" fmla="*/ 1 h 49"/>
                  <a:gd name="T32" fmla="*/ 2 w 67"/>
                  <a:gd name="T33" fmla="*/ 1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49">
                    <a:moveTo>
                      <a:pt x="67" y="49"/>
                    </a:moveTo>
                    <a:lnTo>
                      <a:pt x="61" y="43"/>
                    </a:lnTo>
                    <a:lnTo>
                      <a:pt x="51" y="34"/>
                    </a:lnTo>
                    <a:lnTo>
                      <a:pt x="39" y="25"/>
                    </a:lnTo>
                    <a:lnTo>
                      <a:pt x="28" y="14"/>
                    </a:lnTo>
                    <a:lnTo>
                      <a:pt x="16" y="7"/>
                    </a:lnTo>
                    <a:lnTo>
                      <a:pt x="7" y="2"/>
                    </a:lnTo>
                    <a:lnTo>
                      <a:pt x="1" y="0"/>
                    </a:lnTo>
                    <a:lnTo>
                      <a:pt x="0" y="5"/>
                    </a:lnTo>
                    <a:lnTo>
                      <a:pt x="4" y="12"/>
                    </a:lnTo>
                    <a:lnTo>
                      <a:pt x="11" y="19"/>
                    </a:lnTo>
                    <a:lnTo>
                      <a:pt x="20" y="26"/>
                    </a:lnTo>
                    <a:lnTo>
                      <a:pt x="31" y="31"/>
                    </a:lnTo>
                    <a:lnTo>
                      <a:pt x="43" y="37"/>
                    </a:lnTo>
                    <a:lnTo>
                      <a:pt x="53" y="42"/>
                    </a:lnTo>
                    <a:lnTo>
                      <a:pt x="62" y="45"/>
                    </a:lnTo>
                    <a:lnTo>
                      <a:pt x="67" y="4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69" name="Freeform 89">
                <a:extLst>
                  <a:ext uri="{FF2B5EF4-FFF2-40B4-BE49-F238E27FC236}">
                    <a16:creationId xmlns:a16="http://schemas.microsoft.com/office/drawing/2014/main" xmlns="" id="{0C16639A-AED8-4B0B-ABA5-AFE9F5584CF5}"/>
                  </a:ext>
                </a:extLst>
              </p:cNvPr>
              <p:cNvSpPr>
                <a:spLocks/>
              </p:cNvSpPr>
              <p:nvPr/>
            </p:nvSpPr>
            <p:spPr bwMode="auto">
              <a:xfrm>
                <a:off x="2736" y="506"/>
                <a:ext cx="29" cy="13"/>
              </a:xfrm>
              <a:custGeom>
                <a:avLst/>
                <a:gdLst>
                  <a:gd name="T0" fmla="*/ 1 w 59"/>
                  <a:gd name="T1" fmla="*/ 1 h 25"/>
                  <a:gd name="T2" fmla="*/ 1 w 59"/>
                  <a:gd name="T3" fmla="*/ 1 h 25"/>
                  <a:gd name="T4" fmla="*/ 1 w 59"/>
                  <a:gd name="T5" fmla="*/ 1 h 25"/>
                  <a:gd name="T6" fmla="*/ 1 w 59"/>
                  <a:gd name="T7" fmla="*/ 1 h 25"/>
                  <a:gd name="T8" fmla="*/ 0 w 59"/>
                  <a:gd name="T9" fmla="*/ 1 h 25"/>
                  <a:gd name="T10" fmla="*/ 0 w 59"/>
                  <a:gd name="T11" fmla="*/ 0 h 25"/>
                  <a:gd name="T12" fmla="*/ 0 w 59"/>
                  <a:gd name="T13" fmla="*/ 0 h 25"/>
                  <a:gd name="T14" fmla="*/ 0 w 59"/>
                  <a:gd name="T15" fmla="*/ 1 h 25"/>
                  <a:gd name="T16" fmla="*/ 0 w 59"/>
                  <a:gd name="T17" fmla="*/ 1 h 25"/>
                  <a:gd name="T18" fmla="*/ 0 w 59"/>
                  <a:gd name="T19" fmla="*/ 1 h 25"/>
                  <a:gd name="T20" fmla="*/ 0 w 59"/>
                  <a:gd name="T21" fmla="*/ 1 h 25"/>
                  <a:gd name="T22" fmla="*/ 0 w 59"/>
                  <a:gd name="T23" fmla="*/ 1 h 25"/>
                  <a:gd name="T24" fmla="*/ 0 w 59"/>
                  <a:gd name="T25" fmla="*/ 1 h 25"/>
                  <a:gd name="T26" fmla="*/ 1 w 59"/>
                  <a:gd name="T27" fmla="*/ 1 h 25"/>
                  <a:gd name="T28" fmla="*/ 1 w 59"/>
                  <a:gd name="T29" fmla="*/ 1 h 25"/>
                  <a:gd name="T30" fmla="*/ 1 w 59"/>
                  <a:gd name="T31" fmla="*/ 1 h 25"/>
                  <a:gd name="T32" fmla="*/ 1 w 59"/>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25">
                    <a:moveTo>
                      <a:pt x="59" y="25"/>
                    </a:moveTo>
                    <a:lnTo>
                      <a:pt x="52" y="20"/>
                    </a:lnTo>
                    <a:lnTo>
                      <a:pt x="43" y="14"/>
                    </a:lnTo>
                    <a:lnTo>
                      <a:pt x="32" y="8"/>
                    </a:lnTo>
                    <a:lnTo>
                      <a:pt x="23" y="3"/>
                    </a:lnTo>
                    <a:lnTo>
                      <a:pt x="14" y="0"/>
                    </a:lnTo>
                    <a:lnTo>
                      <a:pt x="7" y="0"/>
                    </a:lnTo>
                    <a:lnTo>
                      <a:pt x="1" y="1"/>
                    </a:lnTo>
                    <a:lnTo>
                      <a:pt x="0" y="7"/>
                    </a:lnTo>
                    <a:lnTo>
                      <a:pt x="2" y="13"/>
                    </a:lnTo>
                    <a:lnTo>
                      <a:pt x="8" y="17"/>
                    </a:lnTo>
                    <a:lnTo>
                      <a:pt x="16" y="20"/>
                    </a:lnTo>
                    <a:lnTo>
                      <a:pt x="25" y="21"/>
                    </a:lnTo>
                    <a:lnTo>
                      <a:pt x="35" y="21"/>
                    </a:lnTo>
                    <a:lnTo>
                      <a:pt x="45" y="22"/>
                    </a:lnTo>
                    <a:lnTo>
                      <a:pt x="53" y="23"/>
                    </a:lnTo>
                    <a:lnTo>
                      <a:pt x="59" y="2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70" name="Freeform 90">
                <a:extLst>
                  <a:ext uri="{FF2B5EF4-FFF2-40B4-BE49-F238E27FC236}">
                    <a16:creationId xmlns:a16="http://schemas.microsoft.com/office/drawing/2014/main" xmlns="" id="{71054AEF-541A-4948-9EFB-90C83CE076F2}"/>
                  </a:ext>
                </a:extLst>
              </p:cNvPr>
              <p:cNvSpPr>
                <a:spLocks/>
              </p:cNvSpPr>
              <p:nvPr/>
            </p:nvSpPr>
            <p:spPr bwMode="auto">
              <a:xfrm>
                <a:off x="2743" y="526"/>
                <a:ext cx="26" cy="6"/>
              </a:xfrm>
              <a:custGeom>
                <a:avLst/>
                <a:gdLst>
                  <a:gd name="T0" fmla="*/ 2 w 52"/>
                  <a:gd name="T1" fmla="*/ 0 h 13"/>
                  <a:gd name="T2" fmla="*/ 2 w 52"/>
                  <a:gd name="T3" fmla="*/ 0 h 13"/>
                  <a:gd name="T4" fmla="*/ 2 w 52"/>
                  <a:gd name="T5" fmla="*/ 0 h 13"/>
                  <a:gd name="T6" fmla="*/ 1 w 52"/>
                  <a:gd name="T7" fmla="*/ 0 h 13"/>
                  <a:gd name="T8" fmla="*/ 1 w 52"/>
                  <a:gd name="T9" fmla="*/ 0 h 13"/>
                  <a:gd name="T10" fmla="*/ 1 w 52"/>
                  <a:gd name="T11" fmla="*/ 0 h 13"/>
                  <a:gd name="T12" fmla="*/ 1 w 52"/>
                  <a:gd name="T13" fmla="*/ 0 h 13"/>
                  <a:gd name="T14" fmla="*/ 1 w 52"/>
                  <a:gd name="T15" fmla="*/ 0 h 13"/>
                  <a:gd name="T16" fmla="*/ 0 w 52"/>
                  <a:gd name="T17" fmla="*/ 0 h 13"/>
                  <a:gd name="T18" fmla="*/ 1 w 52"/>
                  <a:gd name="T19" fmla="*/ 0 h 13"/>
                  <a:gd name="T20" fmla="*/ 1 w 52"/>
                  <a:gd name="T21" fmla="*/ 0 h 13"/>
                  <a:gd name="T22" fmla="*/ 1 w 52"/>
                  <a:gd name="T23" fmla="*/ 0 h 13"/>
                  <a:gd name="T24" fmla="*/ 1 w 52"/>
                  <a:gd name="T25" fmla="*/ 0 h 13"/>
                  <a:gd name="T26" fmla="*/ 1 w 52"/>
                  <a:gd name="T27" fmla="*/ 0 h 13"/>
                  <a:gd name="T28" fmla="*/ 2 w 52"/>
                  <a:gd name="T29" fmla="*/ 0 h 13"/>
                  <a:gd name="T30" fmla="*/ 2 w 52"/>
                  <a:gd name="T31" fmla="*/ 0 h 13"/>
                  <a:gd name="T32" fmla="*/ 2 w 52"/>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3">
                    <a:moveTo>
                      <a:pt x="52" y="13"/>
                    </a:moveTo>
                    <a:lnTo>
                      <a:pt x="46" y="11"/>
                    </a:lnTo>
                    <a:lnTo>
                      <a:pt x="38" y="7"/>
                    </a:lnTo>
                    <a:lnTo>
                      <a:pt x="30" y="4"/>
                    </a:lnTo>
                    <a:lnTo>
                      <a:pt x="21" y="1"/>
                    </a:lnTo>
                    <a:lnTo>
                      <a:pt x="12" y="0"/>
                    </a:lnTo>
                    <a:lnTo>
                      <a:pt x="6" y="0"/>
                    </a:lnTo>
                    <a:lnTo>
                      <a:pt x="1" y="1"/>
                    </a:lnTo>
                    <a:lnTo>
                      <a:pt x="0" y="6"/>
                    </a:lnTo>
                    <a:lnTo>
                      <a:pt x="2" y="10"/>
                    </a:lnTo>
                    <a:lnTo>
                      <a:pt x="7" y="12"/>
                    </a:lnTo>
                    <a:lnTo>
                      <a:pt x="12" y="13"/>
                    </a:lnTo>
                    <a:lnTo>
                      <a:pt x="21" y="13"/>
                    </a:lnTo>
                    <a:lnTo>
                      <a:pt x="29" y="12"/>
                    </a:lnTo>
                    <a:lnTo>
                      <a:pt x="37" y="12"/>
                    </a:lnTo>
                    <a:lnTo>
                      <a:pt x="45" y="12"/>
                    </a:lnTo>
                    <a:lnTo>
                      <a:pt x="52"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71" name="Freeform 91">
                <a:extLst>
                  <a:ext uri="{FF2B5EF4-FFF2-40B4-BE49-F238E27FC236}">
                    <a16:creationId xmlns:a16="http://schemas.microsoft.com/office/drawing/2014/main" xmlns="" id="{61AF02CF-85CE-4D0F-921B-B0DA7E3BAA88}"/>
                  </a:ext>
                </a:extLst>
              </p:cNvPr>
              <p:cNvSpPr>
                <a:spLocks/>
              </p:cNvSpPr>
              <p:nvPr/>
            </p:nvSpPr>
            <p:spPr bwMode="auto">
              <a:xfrm>
                <a:off x="2747" y="542"/>
                <a:ext cx="25" cy="7"/>
              </a:xfrm>
              <a:custGeom>
                <a:avLst/>
                <a:gdLst>
                  <a:gd name="T0" fmla="*/ 1 w 51"/>
                  <a:gd name="T1" fmla="*/ 1 h 14"/>
                  <a:gd name="T2" fmla="*/ 1 w 51"/>
                  <a:gd name="T3" fmla="*/ 1 h 14"/>
                  <a:gd name="T4" fmla="*/ 1 w 51"/>
                  <a:gd name="T5" fmla="*/ 1 h 14"/>
                  <a:gd name="T6" fmla="*/ 0 w 51"/>
                  <a:gd name="T7" fmla="*/ 1 h 14"/>
                  <a:gd name="T8" fmla="*/ 0 w 51"/>
                  <a:gd name="T9" fmla="*/ 0 h 14"/>
                  <a:gd name="T10" fmla="*/ 0 w 51"/>
                  <a:gd name="T11" fmla="*/ 0 h 14"/>
                  <a:gd name="T12" fmla="*/ 0 w 51"/>
                  <a:gd name="T13" fmla="*/ 1 h 14"/>
                  <a:gd name="T14" fmla="*/ 0 w 51"/>
                  <a:gd name="T15" fmla="*/ 1 h 14"/>
                  <a:gd name="T16" fmla="*/ 0 w 51"/>
                  <a:gd name="T17" fmla="*/ 1 h 14"/>
                  <a:gd name="T18" fmla="*/ 0 w 51"/>
                  <a:gd name="T19" fmla="*/ 1 h 14"/>
                  <a:gd name="T20" fmla="*/ 0 w 51"/>
                  <a:gd name="T21" fmla="*/ 1 h 14"/>
                  <a:gd name="T22" fmla="*/ 0 w 51"/>
                  <a:gd name="T23" fmla="*/ 1 h 14"/>
                  <a:gd name="T24" fmla="*/ 0 w 51"/>
                  <a:gd name="T25" fmla="*/ 1 h 14"/>
                  <a:gd name="T26" fmla="*/ 0 w 51"/>
                  <a:gd name="T27" fmla="*/ 1 h 14"/>
                  <a:gd name="T28" fmla="*/ 1 w 51"/>
                  <a:gd name="T29" fmla="*/ 1 h 14"/>
                  <a:gd name="T30" fmla="*/ 1 w 51"/>
                  <a:gd name="T31" fmla="*/ 1 h 14"/>
                  <a:gd name="T32" fmla="*/ 1 w 51"/>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14">
                    <a:moveTo>
                      <a:pt x="51" y="7"/>
                    </a:moveTo>
                    <a:lnTo>
                      <a:pt x="46" y="5"/>
                    </a:lnTo>
                    <a:lnTo>
                      <a:pt x="39" y="3"/>
                    </a:lnTo>
                    <a:lnTo>
                      <a:pt x="31" y="2"/>
                    </a:lnTo>
                    <a:lnTo>
                      <a:pt x="22" y="0"/>
                    </a:lnTo>
                    <a:lnTo>
                      <a:pt x="14" y="0"/>
                    </a:lnTo>
                    <a:lnTo>
                      <a:pt x="7" y="2"/>
                    </a:lnTo>
                    <a:lnTo>
                      <a:pt x="2" y="5"/>
                    </a:lnTo>
                    <a:lnTo>
                      <a:pt x="0" y="10"/>
                    </a:lnTo>
                    <a:lnTo>
                      <a:pt x="1" y="13"/>
                    </a:lnTo>
                    <a:lnTo>
                      <a:pt x="4" y="14"/>
                    </a:lnTo>
                    <a:lnTo>
                      <a:pt x="10" y="14"/>
                    </a:lnTo>
                    <a:lnTo>
                      <a:pt x="17" y="13"/>
                    </a:lnTo>
                    <a:lnTo>
                      <a:pt x="25" y="11"/>
                    </a:lnTo>
                    <a:lnTo>
                      <a:pt x="34" y="8"/>
                    </a:lnTo>
                    <a:lnTo>
                      <a:pt x="42" y="7"/>
                    </a:lnTo>
                    <a:lnTo>
                      <a:pt x="51" y="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72" name="Freeform 92">
                <a:extLst>
                  <a:ext uri="{FF2B5EF4-FFF2-40B4-BE49-F238E27FC236}">
                    <a16:creationId xmlns:a16="http://schemas.microsoft.com/office/drawing/2014/main" xmlns="" id="{50E870A8-BE82-4F0A-AAE6-097F5056EEE7}"/>
                  </a:ext>
                </a:extLst>
              </p:cNvPr>
              <p:cNvSpPr>
                <a:spLocks/>
              </p:cNvSpPr>
              <p:nvPr/>
            </p:nvSpPr>
            <p:spPr bwMode="auto">
              <a:xfrm>
                <a:off x="2755" y="554"/>
                <a:ext cx="25" cy="8"/>
              </a:xfrm>
              <a:custGeom>
                <a:avLst/>
                <a:gdLst>
                  <a:gd name="T0" fmla="*/ 2 w 50"/>
                  <a:gd name="T1" fmla="*/ 1 h 16"/>
                  <a:gd name="T2" fmla="*/ 2 w 50"/>
                  <a:gd name="T3" fmla="*/ 1 h 16"/>
                  <a:gd name="T4" fmla="*/ 2 w 50"/>
                  <a:gd name="T5" fmla="*/ 1 h 16"/>
                  <a:gd name="T6" fmla="*/ 2 w 50"/>
                  <a:gd name="T7" fmla="*/ 1 h 16"/>
                  <a:gd name="T8" fmla="*/ 1 w 50"/>
                  <a:gd name="T9" fmla="*/ 1 h 16"/>
                  <a:gd name="T10" fmla="*/ 1 w 50"/>
                  <a:gd name="T11" fmla="*/ 0 h 16"/>
                  <a:gd name="T12" fmla="*/ 1 w 50"/>
                  <a:gd name="T13" fmla="*/ 0 h 16"/>
                  <a:gd name="T14" fmla="*/ 1 w 50"/>
                  <a:gd name="T15" fmla="*/ 1 h 16"/>
                  <a:gd name="T16" fmla="*/ 0 w 50"/>
                  <a:gd name="T17" fmla="*/ 1 h 16"/>
                  <a:gd name="T18" fmla="*/ 0 w 50"/>
                  <a:gd name="T19" fmla="*/ 1 h 16"/>
                  <a:gd name="T20" fmla="*/ 1 w 50"/>
                  <a:gd name="T21" fmla="*/ 1 h 16"/>
                  <a:gd name="T22" fmla="*/ 1 w 50"/>
                  <a:gd name="T23" fmla="*/ 1 h 16"/>
                  <a:gd name="T24" fmla="*/ 1 w 50"/>
                  <a:gd name="T25" fmla="*/ 1 h 16"/>
                  <a:gd name="T26" fmla="*/ 1 w 50"/>
                  <a:gd name="T27" fmla="*/ 1 h 16"/>
                  <a:gd name="T28" fmla="*/ 2 w 50"/>
                  <a:gd name="T29" fmla="*/ 1 h 16"/>
                  <a:gd name="T30" fmla="*/ 2 w 50"/>
                  <a:gd name="T31" fmla="*/ 1 h 16"/>
                  <a:gd name="T32" fmla="*/ 2 w 50"/>
                  <a:gd name="T33" fmla="*/ 1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16">
                    <a:moveTo>
                      <a:pt x="50" y="16"/>
                    </a:moveTo>
                    <a:lnTo>
                      <a:pt x="47" y="11"/>
                    </a:lnTo>
                    <a:lnTo>
                      <a:pt x="43" y="8"/>
                    </a:lnTo>
                    <a:lnTo>
                      <a:pt x="36" y="4"/>
                    </a:lnTo>
                    <a:lnTo>
                      <a:pt x="28" y="1"/>
                    </a:lnTo>
                    <a:lnTo>
                      <a:pt x="18" y="0"/>
                    </a:lnTo>
                    <a:lnTo>
                      <a:pt x="10" y="0"/>
                    </a:lnTo>
                    <a:lnTo>
                      <a:pt x="5" y="2"/>
                    </a:lnTo>
                    <a:lnTo>
                      <a:pt x="0" y="7"/>
                    </a:lnTo>
                    <a:lnTo>
                      <a:pt x="0" y="11"/>
                    </a:lnTo>
                    <a:lnTo>
                      <a:pt x="3" y="15"/>
                    </a:lnTo>
                    <a:lnTo>
                      <a:pt x="9" y="16"/>
                    </a:lnTo>
                    <a:lnTo>
                      <a:pt x="17" y="16"/>
                    </a:lnTo>
                    <a:lnTo>
                      <a:pt x="26" y="15"/>
                    </a:lnTo>
                    <a:lnTo>
                      <a:pt x="35" y="15"/>
                    </a:lnTo>
                    <a:lnTo>
                      <a:pt x="43" y="15"/>
                    </a:lnTo>
                    <a:lnTo>
                      <a:pt x="50" y="1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73" name="Freeform 93">
                <a:extLst>
                  <a:ext uri="{FF2B5EF4-FFF2-40B4-BE49-F238E27FC236}">
                    <a16:creationId xmlns:a16="http://schemas.microsoft.com/office/drawing/2014/main" xmlns="" id="{0799A5F8-86B8-4E3A-ABD2-798B11845786}"/>
                  </a:ext>
                </a:extLst>
              </p:cNvPr>
              <p:cNvSpPr>
                <a:spLocks/>
              </p:cNvSpPr>
              <p:nvPr/>
            </p:nvSpPr>
            <p:spPr bwMode="auto">
              <a:xfrm>
                <a:off x="2757" y="564"/>
                <a:ext cx="27" cy="8"/>
              </a:xfrm>
              <a:custGeom>
                <a:avLst/>
                <a:gdLst>
                  <a:gd name="T0" fmla="*/ 1 w 56"/>
                  <a:gd name="T1" fmla="*/ 1 h 15"/>
                  <a:gd name="T2" fmla="*/ 1 w 56"/>
                  <a:gd name="T3" fmla="*/ 1 h 15"/>
                  <a:gd name="T4" fmla="*/ 1 w 56"/>
                  <a:gd name="T5" fmla="*/ 1 h 15"/>
                  <a:gd name="T6" fmla="*/ 1 w 56"/>
                  <a:gd name="T7" fmla="*/ 1 h 15"/>
                  <a:gd name="T8" fmla="*/ 0 w 56"/>
                  <a:gd name="T9" fmla="*/ 1 h 15"/>
                  <a:gd name="T10" fmla="*/ 0 w 56"/>
                  <a:gd name="T11" fmla="*/ 0 h 15"/>
                  <a:gd name="T12" fmla="*/ 0 w 56"/>
                  <a:gd name="T13" fmla="*/ 0 h 15"/>
                  <a:gd name="T14" fmla="*/ 0 w 56"/>
                  <a:gd name="T15" fmla="*/ 1 h 15"/>
                  <a:gd name="T16" fmla="*/ 0 w 56"/>
                  <a:gd name="T17" fmla="*/ 1 h 15"/>
                  <a:gd name="T18" fmla="*/ 0 w 56"/>
                  <a:gd name="T19" fmla="*/ 1 h 15"/>
                  <a:gd name="T20" fmla="*/ 0 w 56"/>
                  <a:gd name="T21" fmla="*/ 1 h 15"/>
                  <a:gd name="T22" fmla="*/ 0 w 56"/>
                  <a:gd name="T23" fmla="*/ 1 h 15"/>
                  <a:gd name="T24" fmla="*/ 0 w 56"/>
                  <a:gd name="T25" fmla="*/ 1 h 15"/>
                  <a:gd name="T26" fmla="*/ 1 w 56"/>
                  <a:gd name="T27" fmla="*/ 1 h 15"/>
                  <a:gd name="T28" fmla="*/ 1 w 56"/>
                  <a:gd name="T29" fmla="*/ 1 h 15"/>
                  <a:gd name="T30" fmla="*/ 1 w 56"/>
                  <a:gd name="T31" fmla="*/ 1 h 15"/>
                  <a:gd name="T32" fmla="*/ 1 w 56"/>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15">
                    <a:moveTo>
                      <a:pt x="56" y="13"/>
                    </a:moveTo>
                    <a:lnTo>
                      <a:pt x="51" y="11"/>
                    </a:lnTo>
                    <a:lnTo>
                      <a:pt x="44" y="8"/>
                    </a:lnTo>
                    <a:lnTo>
                      <a:pt x="37" y="5"/>
                    </a:lnTo>
                    <a:lnTo>
                      <a:pt x="29" y="3"/>
                    </a:lnTo>
                    <a:lnTo>
                      <a:pt x="20" y="0"/>
                    </a:lnTo>
                    <a:lnTo>
                      <a:pt x="13" y="0"/>
                    </a:lnTo>
                    <a:lnTo>
                      <a:pt x="6" y="2"/>
                    </a:lnTo>
                    <a:lnTo>
                      <a:pt x="2" y="6"/>
                    </a:lnTo>
                    <a:lnTo>
                      <a:pt x="0" y="11"/>
                    </a:lnTo>
                    <a:lnTo>
                      <a:pt x="5" y="13"/>
                    </a:lnTo>
                    <a:lnTo>
                      <a:pt x="12" y="15"/>
                    </a:lnTo>
                    <a:lnTo>
                      <a:pt x="22" y="15"/>
                    </a:lnTo>
                    <a:lnTo>
                      <a:pt x="33" y="15"/>
                    </a:lnTo>
                    <a:lnTo>
                      <a:pt x="42" y="15"/>
                    </a:lnTo>
                    <a:lnTo>
                      <a:pt x="51" y="14"/>
                    </a:lnTo>
                    <a:lnTo>
                      <a:pt x="56"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74" name="Freeform 94">
                <a:extLst>
                  <a:ext uri="{FF2B5EF4-FFF2-40B4-BE49-F238E27FC236}">
                    <a16:creationId xmlns:a16="http://schemas.microsoft.com/office/drawing/2014/main" xmlns="" id="{57960916-F014-4293-96AE-D87FBD9DB12E}"/>
                  </a:ext>
                </a:extLst>
              </p:cNvPr>
              <p:cNvSpPr>
                <a:spLocks/>
              </p:cNvSpPr>
              <p:nvPr/>
            </p:nvSpPr>
            <p:spPr bwMode="auto">
              <a:xfrm>
                <a:off x="2733" y="375"/>
                <a:ext cx="26" cy="43"/>
              </a:xfrm>
              <a:custGeom>
                <a:avLst/>
                <a:gdLst>
                  <a:gd name="T0" fmla="*/ 0 w 52"/>
                  <a:gd name="T1" fmla="*/ 1 h 86"/>
                  <a:gd name="T2" fmla="*/ 1 w 52"/>
                  <a:gd name="T3" fmla="*/ 1 h 86"/>
                  <a:gd name="T4" fmla="*/ 1 w 52"/>
                  <a:gd name="T5" fmla="*/ 1 h 86"/>
                  <a:gd name="T6" fmla="*/ 1 w 52"/>
                  <a:gd name="T7" fmla="*/ 1 h 86"/>
                  <a:gd name="T8" fmla="*/ 1 w 52"/>
                  <a:gd name="T9" fmla="*/ 2 h 86"/>
                  <a:gd name="T10" fmla="*/ 2 w 52"/>
                  <a:gd name="T11" fmla="*/ 2 h 86"/>
                  <a:gd name="T12" fmla="*/ 2 w 52"/>
                  <a:gd name="T13" fmla="*/ 2 h 86"/>
                  <a:gd name="T14" fmla="*/ 2 w 52"/>
                  <a:gd name="T15" fmla="*/ 3 h 86"/>
                  <a:gd name="T16" fmla="*/ 2 w 52"/>
                  <a:gd name="T17" fmla="*/ 3 h 86"/>
                  <a:gd name="T18" fmla="*/ 2 w 52"/>
                  <a:gd name="T19" fmla="*/ 3 h 86"/>
                  <a:gd name="T20" fmla="*/ 2 w 52"/>
                  <a:gd name="T21" fmla="*/ 2 h 86"/>
                  <a:gd name="T22" fmla="*/ 2 w 52"/>
                  <a:gd name="T23" fmla="*/ 2 h 86"/>
                  <a:gd name="T24" fmla="*/ 1 w 52"/>
                  <a:gd name="T25" fmla="*/ 1 h 86"/>
                  <a:gd name="T26" fmla="*/ 1 w 52"/>
                  <a:gd name="T27" fmla="*/ 1 h 86"/>
                  <a:gd name="T28" fmla="*/ 1 w 52"/>
                  <a:gd name="T29" fmla="*/ 1 h 86"/>
                  <a:gd name="T30" fmla="*/ 1 w 52"/>
                  <a:gd name="T31" fmla="*/ 0 h 86"/>
                  <a:gd name="T32" fmla="*/ 0 w 52"/>
                  <a:gd name="T33" fmla="*/ 1 h 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86">
                    <a:moveTo>
                      <a:pt x="0" y="3"/>
                    </a:moveTo>
                    <a:lnTo>
                      <a:pt x="3" y="7"/>
                    </a:lnTo>
                    <a:lnTo>
                      <a:pt x="7" y="15"/>
                    </a:lnTo>
                    <a:lnTo>
                      <a:pt x="15" y="26"/>
                    </a:lnTo>
                    <a:lnTo>
                      <a:pt x="24" y="37"/>
                    </a:lnTo>
                    <a:lnTo>
                      <a:pt x="35" y="50"/>
                    </a:lnTo>
                    <a:lnTo>
                      <a:pt x="43" y="63"/>
                    </a:lnTo>
                    <a:lnTo>
                      <a:pt x="49" y="75"/>
                    </a:lnTo>
                    <a:lnTo>
                      <a:pt x="52" y="86"/>
                    </a:lnTo>
                    <a:lnTo>
                      <a:pt x="49" y="72"/>
                    </a:lnTo>
                    <a:lnTo>
                      <a:pt x="43" y="57"/>
                    </a:lnTo>
                    <a:lnTo>
                      <a:pt x="36" y="41"/>
                    </a:lnTo>
                    <a:lnTo>
                      <a:pt x="28" y="26"/>
                    </a:lnTo>
                    <a:lnTo>
                      <a:pt x="20" y="13"/>
                    </a:lnTo>
                    <a:lnTo>
                      <a:pt x="12" y="4"/>
                    </a:lnTo>
                    <a:lnTo>
                      <a:pt x="5" y="0"/>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75" name="Freeform 95">
                <a:extLst>
                  <a:ext uri="{FF2B5EF4-FFF2-40B4-BE49-F238E27FC236}">
                    <a16:creationId xmlns:a16="http://schemas.microsoft.com/office/drawing/2014/main" xmlns="" id="{F29843BF-B890-44D8-86A9-9086CFA580B6}"/>
                  </a:ext>
                </a:extLst>
              </p:cNvPr>
              <p:cNvSpPr>
                <a:spLocks/>
              </p:cNvSpPr>
              <p:nvPr/>
            </p:nvSpPr>
            <p:spPr bwMode="auto">
              <a:xfrm>
                <a:off x="2745" y="369"/>
                <a:ext cx="17" cy="31"/>
              </a:xfrm>
              <a:custGeom>
                <a:avLst/>
                <a:gdLst>
                  <a:gd name="T0" fmla="*/ 2 w 34"/>
                  <a:gd name="T1" fmla="*/ 2 h 62"/>
                  <a:gd name="T2" fmla="*/ 1 w 34"/>
                  <a:gd name="T3" fmla="*/ 2 h 62"/>
                  <a:gd name="T4" fmla="*/ 1 w 34"/>
                  <a:gd name="T5" fmla="*/ 1 h 62"/>
                  <a:gd name="T6" fmla="*/ 1 w 34"/>
                  <a:gd name="T7" fmla="*/ 1 h 62"/>
                  <a:gd name="T8" fmla="*/ 0 w 34"/>
                  <a:gd name="T9" fmla="*/ 0 h 62"/>
                  <a:gd name="T10" fmla="*/ 0 w 34"/>
                  <a:gd name="T11" fmla="*/ 1 h 62"/>
                  <a:gd name="T12" fmla="*/ 1 w 34"/>
                  <a:gd name="T13" fmla="*/ 1 h 62"/>
                  <a:gd name="T14" fmla="*/ 1 w 34"/>
                  <a:gd name="T15" fmla="*/ 1 h 62"/>
                  <a:gd name="T16" fmla="*/ 1 w 34"/>
                  <a:gd name="T17" fmla="*/ 1 h 62"/>
                  <a:gd name="T18" fmla="*/ 1 w 34"/>
                  <a:gd name="T19" fmla="*/ 2 h 62"/>
                  <a:gd name="T20" fmla="*/ 1 w 34"/>
                  <a:gd name="T21" fmla="*/ 2 h 62"/>
                  <a:gd name="T22" fmla="*/ 1 w 34"/>
                  <a:gd name="T23" fmla="*/ 2 h 62"/>
                  <a:gd name="T24" fmla="*/ 2 w 34"/>
                  <a:gd name="T25" fmla="*/ 2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4" h="62">
                    <a:moveTo>
                      <a:pt x="34" y="62"/>
                    </a:moveTo>
                    <a:lnTo>
                      <a:pt x="27" y="42"/>
                    </a:lnTo>
                    <a:lnTo>
                      <a:pt x="17" y="20"/>
                    </a:lnTo>
                    <a:lnTo>
                      <a:pt x="6" y="3"/>
                    </a:lnTo>
                    <a:lnTo>
                      <a:pt x="0" y="0"/>
                    </a:lnTo>
                    <a:lnTo>
                      <a:pt x="0" y="4"/>
                    </a:lnTo>
                    <a:lnTo>
                      <a:pt x="4" y="11"/>
                    </a:lnTo>
                    <a:lnTo>
                      <a:pt x="8" y="20"/>
                    </a:lnTo>
                    <a:lnTo>
                      <a:pt x="14" y="30"/>
                    </a:lnTo>
                    <a:lnTo>
                      <a:pt x="20" y="40"/>
                    </a:lnTo>
                    <a:lnTo>
                      <a:pt x="26" y="49"/>
                    </a:lnTo>
                    <a:lnTo>
                      <a:pt x="30" y="56"/>
                    </a:lnTo>
                    <a:lnTo>
                      <a:pt x="34" y="6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76" name="Freeform 96">
                <a:extLst>
                  <a:ext uri="{FF2B5EF4-FFF2-40B4-BE49-F238E27FC236}">
                    <a16:creationId xmlns:a16="http://schemas.microsoft.com/office/drawing/2014/main" xmlns="" id="{ACE81B03-DF64-476C-BE71-8C85F507DD5F}"/>
                  </a:ext>
                </a:extLst>
              </p:cNvPr>
              <p:cNvSpPr>
                <a:spLocks/>
              </p:cNvSpPr>
              <p:nvPr/>
            </p:nvSpPr>
            <p:spPr bwMode="auto">
              <a:xfrm>
                <a:off x="2834" y="486"/>
                <a:ext cx="48" cy="165"/>
              </a:xfrm>
              <a:custGeom>
                <a:avLst/>
                <a:gdLst>
                  <a:gd name="T0" fmla="*/ 1 w 95"/>
                  <a:gd name="T1" fmla="*/ 11 h 330"/>
                  <a:gd name="T2" fmla="*/ 1 w 95"/>
                  <a:gd name="T3" fmla="*/ 11 h 330"/>
                  <a:gd name="T4" fmla="*/ 1 w 95"/>
                  <a:gd name="T5" fmla="*/ 11 h 330"/>
                  <a:gd name="T6" fmla="*/ 1 w 95"/>
                  <a:gd name="T7" fmla="*/ 11 h 330"/>
                  <a:gd name="T8" fmla="*/ 0 w 95"/>
                  <a:gd name="T9" fmla="*/ 11 h 330"/>
                  <a:gd name="T10" fmla="*/ 2 w 95"/>
                  <a:gd name="T11" fmla="*/ 9 h 330"/>
                  <a:gd name="T12" fmla="*/ 2 w 95"/>
                  <a:gd name="T13" fmla="*/ 8 h 330"/>
                  <a:gd name="T14" fmla="*/ 3 w 95"/>
                  <a:gd name="T15" fmla="*/ 7 h 330"/>
                  <a:gd name="T16" fmla="*/ 3 w 95"/>
                  <a:gd name="T17" fmla="*/ 5 h 330"/>
                  <a:gd name="T18" fmla="*/ 3 w 95"/>
                  <a:gd name="T19" fmla="*/ 4 h 330"/>
                  <a:gd name="T20" fmla="*/ 3 w 95"/>
                  <a:gd name="T21" fmla="*/ 3 h 330"/>
                  <a:gd name="T22" fmla="*/ 3 w 95"/>
                  <a:gd name="T23" fmla="*/ 1 h 330"/>
                  <a:gd name="T24" fmla="*/ 3 w 95"/>
                  <a:gd name="T25" fmla="*/ 0 h 330"/>
                  <a:gd name="T26" fmla="*/ 3 w 95"/>
                  <a:gd name="T27" fmla="*/ 1 h 330"/>
                  <a:gd name="T28" fmla="*/ 3 w 95"/>
                  <a:gd name="T29" fmla="*/ 2 h 330"/>
                  <a:gd name="T30" fmla="*/ 3 w 95"/>
                  <a:gd name="T31" fmla="*/ 4 h 330"/>
                  <a:gd name="T32" fmla="*/ 3 w 95"/>
                  <a:gd name="T33" fmla="*/ 6 h 330"/>
                  <a:gd name="T34" fmla="*/ 3 w 95"/>
                  <a:gd name="T35" fmla="*/ 7 h 330"/>
                  <a:gd name="T36" fmla="*/ 3 w 95"/>
                  <a:gd name="T37" fmla="*/ 9 h 330"/>
                  <a:gd name="T38" fmla="*/ 2 w 95"/>
                  <a:gd name="T39" fmla="*/ 10 h 330"/>
                  <a:gd name="T40" fmla="*/ 1 w 95"/>
                  <a:gd name="T41" fmla="*/ 11 h 3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5" h="330">
                    <a:moveTo>
                      <a:pt x="14" y="329"/>
                    </a:moveTo>
                    <a:lnTo>
                      <a:pt x="10" y="330"/>
                    </a:lnTo>
                    <a:lnTo>
                      <a:pt x="7" y="329"/>
                    </a:lnTo>
                    <a:lnTo>
                      <a:pt x="3" y="328"/>
                    </a:lnTo>
                    <a:lnTo>
                      <a:pt x="0" y="328"/>
                    </a:lnTo>
                    <a:lnTo>
                      <a:pt x="35" y="288"/>
                    </a:lnTo>
                    <a:lnTo>
                      <a:pt x="60" y="245"/>
                    </a:lnTo>
                    <a:lnTo>
                      <a:pt x="76" y="200"/>
                    </a:lnTo>
                    <a:lnTo>
                      <a:pt x="83" y="154"/>
                    </a:lnTo>
                    <a:lnTo>
                      <a:pt x="85" y="110"/>
                    </a:lnTo>
                    <a:lnTo>
                      <a:pt x="83" y="69"/>
                    </a:lnTo>
                    <a:lnTo>
                      <a:pt x="79" y="32"/>
                    </a:lnTo>
                    <a:lnTo>
                      <a:pt x="75" y="0"/>
                    </a:lnTo>
                    <a:lnTo>
                      <a:pt x="86" y="25"/>
                    </a:lnTo>
                    <a:lnTo>
                      <a:pt x="94" y="64"/>
                    </a:lnTo>
                    <a:lnTo>
                      <a:pt x="95" y="111"/>
                    </a:lnTo>
                    <a:lnTo>
                      <a:pt x="92" y="162"/>
                    </a:lnTo>
                    <a:lnTo>
                      <a:pt x="83" y="214"/>
                    </a:lnTo>
                    <a:lnTo>
                      <a:pt x="67" y="262"/>
                    </a:lnTo>
                    <a:lnTo>
                      <a:pt x="43" y="302"/>
                    </a:lnTo>
                    <a:lnTo>
                      <a:pt x="14" y="32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77" name="Freeform 97">
                <a:extLst>
                  <a:ext uri="{FF2B5EF4-FFF2-40B4-BE49-F238E27FC236}">
                    <a16:creationId xmlns:a16="http://schemas.microsoft.com/office/drawing/2014/main" xmlns="" id="{7224E348-3C5D-43B2-8438-FEAE8344D73C}"/>
                  </a:ext>
                </a:extLst>
              </p:cNvPr>
              <p:cNvSpPr>
                <a:spLocks/>
              </p:cNvSpPr>
              <p:nvPr/>
            </p:nvSpPr>
            <p:spPr bwMode="auto">
              <a:xfrm>
                <a:off x="2845" y="490"/>
                <a:ext cx="33" cy="23"/>
              </a:xfrm>
              <a:custGeom>
                <a:avLst/>
                <a:gdLst>
                  <a:gd name="T0" fmla="*/ 3 w 64"/>
                  <a:gd name="T1" fmla="*/ 2 h 46"/>
                  <a:gd name="T2" fmla="*/ 2 w 64"/>
                  <a:gd name="T3" fmla="*/ 2 h 46"/>
                  <a:gd name="T4" fmla="*/ 2 w 64"/>
                  <a:gd name="T5" fmla="*/ 1 h 46"/>
                  <a:gd name="T6" fmla="*/ 2 w 64"/>
                  <a:gd name="T7" fmla="*/ 1 h 46"/>
                  <a:gd name="T8" fmla="*/ 1 w 64"/>
                  <a:gd name="T9" fmla="*/ 1 h 46"/>
                  <a:gd name="T10" fmla="*/ 1 w 64"/>
                  <a:gd name="T11" fmla="*/ 1 h 46"/>
                  <a:gd name="T12" fmla="*/ 1 w 64"/>
                  <a:gd name="T13" fmla="*/ 1 h 46"/>
                  <a:gd name="T14" fmla="*/ 1 w 64"/>
                  <a:gd name="T15" fmla="*/ 0 h 46"/>
                  <a:gd name="T16" fmla="*/ 0 w 64"/>
                  <a:gd name="T17" fmla="*/ 1 h 46"/>
                  <a:gd name="T18" fmla="*/ 0 w 64"/>
                  <a:gd name="T19" fmla="*/ 1 h 46"/>
                  <a:gd name="T20" fmla="*/ 1 w 64"/>
                  <a:gd name="T21" fmla="*/ 1 h 46"/>
                  <a:gd name="T22" fmla="*/ 1 w 64"/>
                  <a:gd name="T23" fmla="*/ 1 h 46"/>
                  <a:gd name="T24" fmla="*/ 1 w 64"/>
                  <a:gd name="T25" fmla="*/ 1 h 46"/>
                  <a:gd name="T26" fmla="*/ 2 w 64"/>
                  <a:gd name="T27" fmla="*/ 1 h 46"/>
                  <a:gd name="T28" fmla="*/ 2 w 64"/>
                  <a:gd name="T29" fmla="*/ 1 h 46"/>
                  <a:gd name="T30" fmla="*/ 2 w 64"/>
                  <a:gd name="T31" fmla="*/ 2 h 46"/>
                  <a:gd name="T32" fmla="*/ 3 w 64"/>
                  <a:gd name="T33" fmla="*/ 2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46">
                    <a:moveTo>
                      <a:pt x="64" y="46"/>
                    </a:moveTo>
                    <a:lnTo>
                      <a:pt x="58" y="37"/>
                    </a:lnTo>
                    <a:lnTo>
                      <a:pt x="49" y="27"/>
                    </a:lnTo>
                    <a:lnTo>
                      <a:pt x="40" y="19"/>
                    </a:lnTo>
                    <a:lnTo>
                      <a:pt x="29" y="11"/>
                    </a:lnTo>
                    <a:lnTo>
                      <a:pt x="19" y="5"/>
                    </a:lnTo>
                    <a:lnTo>
                      <a:pt x="10" y="1"/>
                    </a:lnTo>
                    <a:lnTo>
                      <a:pt x="3" y="0"/>
                    </a:lnTo>
                    <a:lnTo>
                      <a:pt x="0" y="1"/>
                    </a:lnTo>
                    <a:lnTo>
                      <a:pt x="0" y="4"/>
                    </a:lnTo>
                    <a:lnTo>
                      <a:pt x="4" y="9"/>
                    </a:lnTo>
                    <a:lnTo>
                      <a:pt x="12" y="14"/>
                    </a:lnTo>
                    <a:lnTo>
                      <a:pt x="22" y="19"/>
                    </a:lnTo>
                    <a:lnTo>
                      <a:pt x="33" y="25"/>
                    </a:lnTo>
                    <a:lnTo>
                      <a:pt x="45" y="31"/>
                    </a:lnTo>
                    <a:lnTo>
                      <a:pt x="55" y="38"/>
                    </a:lnTo>
                    <a:lnTo>
                      <a:pt x="64"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78" name="Freeform 98">
                <a:extLst>
                  <a:ext uri="{FF2B5EF4-FFF2-40B4-BE49-F238E27FC236}">
                    <a16:creationId xmlns:a16="http://schemas.microsoft.com/office/drawing/2014/main" xmlns="" id="{B9C5EBD7-8A8B-4561-AE9B-7D33AB8C0047}"/>
                  </a:ext>
                </a:extLst>
              </p:cNvPr>
              <p:cNvSpPr>
                <a:spLocks/>
              </p:cNvSpPr>
              <p:nvPr/>
            </p:nvSpPr>
            <p:spPr bwMode="auto">
              <a:xfrm>
                <a:off x="2840" y="495"/>
                <a:ext cx="39" cy="34"/>
              </a:xfrm>
              <a:custGeom>
                <a:avLst/>
                <a:gdLst>
                  <a:gd name="T0" fmla="*/ 0 w 78"/>
                  <a:gd name="T1" fmla="*/ 1 h 68"/>
                  <a:gd name="T2" fmla="*/ 1 w 78"/>
                  <a:gd name="T3" fmla="*/ 0 h 68"/>
                  <a:gd name="T4" fmla="*/ 1 w 78"/>
                  <a:gd name="T5" fmla="*/ 1 h 68"/>
                  <a:gd name="T6" fmla="*/ 1 w 78"/>
                  <a:gd name="T7" fmla="*/ 1 h 68"/>
                  <a:gd name="T8" fmla="*/ 2 w 78"/>
                  <a:gd name="T9" fmla="*/ 1 h 68"/>
                  <a:gd name="T10" fmla="*/ 2 w 78"/>
                  <a:gd name="T11" fmla="*/ 1 h 68"/>
                  <a:gd name="T12" fmla="*/ 2 w 78"/>
                  <a:gd name="T13" fmla="*/ 2 h 68"/>
                  <a:gd name="T14" fmla="*/ 3 w 78"/>
                  <a:gd name="T15" fmla="*/ 2 h 68"/>
                  <a:gd name="T16" fmla="*/ 3 w 78"/>
                  <a:gd name="T17" fmla="*/ 3 h 68"/>
                  <a:gd name="T18" fmla="*/ 3 w 78"/>
                  <a:gd name="T19" fmla="*/ 2 h 68"/>
                  <a:gd name="T20" fmla="*/ 2 w 78"/>
                  <a:gd name="T21" fmla="*/ 2 h 68"/>
                  <a:gd name="T22" fmla="*/ 2 w 78"/>
                  <a:gd name="T23" fmla="*/ 2 h 68"/>
                  <a:gd name="T24" fmla="*/ 1 w 78"/>
                  <a:gd name="T25" fmla="*/ 1 h 68"/>
                  <a:gd name="T26" fmla="*/ 1 w 78"/>
                  <a:gd name="T27" fmla="*/ 1 h 68"/>
                  <a:gd name="T28" fmla="*/ 1 w 78"/>
                  <a:gd name="T29" fmla="*/ 1 h 68"/>
                  <a:gd name="T30" fmla="*/ 1 w 78"/>
                  <a:gd name="T31" fmla="*/ 1 h 68"/>
                  <a:gd name="T32" fmla="*/ 0 w 78"/>
                  <a:gd name="T33" fmla="*/ 1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8" h="68">
                    <a:moveTo>
                      <a:pt x="0" y="1"/>
                    </a:moveTo>
                    <a:lnTo>
                      <a:pt x="4" y="0"/>
                    </a:lnTo>
                    <a:lnTo>
                      <a:pt x="13" y="4"/>
                    </a:lnTo>
                    <a:lnTo>
                      <a:pt x="23" y="9"/>
                    </a:lnTo>
                    <a:lnTo>
                      <a:pt x="37" y="19"/>
                    </a:lnTo>
                    <a:lnTo>
                      <a:pt x="50" y="29"/>
                    </a:lnTo>
                    <a:lnTo>
                      <a:pt x="63" y="42"/>
                    </a:lnTo>
                    <a:lnTo>
                      <a:pt x="72" y="54"/>
                    </a:lnTo>
                    <a:lnTo>
                      <a:pt x="78" y="68"/>
                    </a:lnTo>
                    <a:lnTo>
                      <a:pt x="69" y="60"/>
                    </a:lnTo>
                    <a:lnTo>
                      <a:pt x="58" y="51"/>
                    </a:lnTo>
                    <a:lnTo>
                      <a:pt x="44" y="40"/>
                    </a:lnTo>
                    <a:lnTo>
                      <a:pt x="30" y="30"/>
                    </a:lnTo>
                    <a:lnTo>
                      <a:pt x="18" y="20"/>
                    </a:lnTo>
                    <a:lnTo>
                      <a:pt x="8" y="12"/>
                    </a:lnTo>
                    <a:lnTo>
                      <a:pt x="2" y="5"/>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79" name="Freeform 99">
                <a:extLst>
                  <a:ext uri="{FF2B5EF4-FFF2-40B4-BE49-F238E27FC236}">
                    <a16:creationId xmlns:a16="http://schemas.microsoft.com/office/drawing/2014/main" xmlns="" id="{1F58ACDB-9ED6-4D4F-997A-E1018E52C1B6}"/>
                  </a:ext>
                </a:extLst>
              </p:cNvPr>
              <p:cNvSpPr>
                <a:spLocks/>
              </p:cNvSpPr>
              <p:nvPr/>
            </p:nvSpPr>
            <p:spPr bwMode="auto">
              <a:xfrm>
                <a:off x="2834" y="517"/>
                <a:ext cx="45" cy="43"/>
              </a:xfrm>
              <a:custGeom>
                <a:avLst/>
                <a:gdLst>
                  <a:gd name="T0" fmla="*/ 0 w 91"/>
                  <a:gd name="T1" fmla="*/ 0 h 85"/>
                  <a:gd name="T2" fmla="*/ 0 w 91"/>
                  <a:gd name="T3" fmla="*/ 0 h 85"/>
                  <a:gd name="T4" fmla="*/ 0 w 91"/>
                  <a:gd name="T5" fmla="*/ 1 h 85"/>
                  <a:gd name="T6" fmla="*/ 0 w 91"/>
                  <a:gd name="T7" fmla="*/ 1 h 85"/>
                  <a:gd name="T8" fmla="*/ 1 w 91"/>
                  <a:gd name="T9" fmla="*/ 1 h 85"/>
                  <a:gd name="T10" fmla="*/ 1 w 91"/>
                  <a:gd name="T11" fmla="*/ 2 h 85"/>
                  <a:gd name="T12" fmla="*/ 2 w 91"/>
                  <a:gd name="T13" fmla="*/ 2 h 85"/>
                  <a:gd name="T14" fmla="*/ 2 w 91"/>
                  <a:gd name="T15" fmla="*/ 3 h 85"/>
                  <a:gd name="T16" fmla="*/ 2 w 91"/>
                  <a:gd name="T17" fmla="*/ 3 h 85"/>
                  <a:gd name="T18" fmla="*/ 2 w 91"/>
                  <a:gd name="T19" fmla="*/ 3 h 85"/>
                  <a:gd name="T20" fmla="*/ 2 w 91"/>
                  <a:gd name="T21" fmla="*/ 3 h 85"/>
                  <a:gd name="T22" fmla="*/ 1 w 91"/>
                  <a:gd name="T23" fmla="*/ 2 h 85"/>
                  <a:gd name="T24" fmla="*/ 1 w 91"/>
                  <a:gd name="T25" fmla="*/ 2 h 85"/>
                  <a:gd name="T26" fmla="*/ 0 w 91"/>
                  <a:gd name="T27" fmla="*/ 1 h 85"/>
                  <a:gd name="T28" fmla="*/ 0 w 91"/>
                  <a:gd name="T29" fmla="*/ 1 h 85"/>
                  <a:gd name="T30" fmla="*/ 0 w 91"/>
                  <a:gd name="T31" fmla="*/ 1 h 85"/>
                  <a:gd name="T32" fmla="*/ 0 w 91"/>
                  <a:gd name="T33" fmla="*/ 0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1" h="85">
                    <a:moveTo>
                      <a:pt x="0" y="0"/>
                    </a:moveTo>
                    <a:lnTo>
                      <a:pt x="4" y="0"/>
                    </a:lnTo>
                    <a:lnTo>
                      <a:pt x="15" y="4"/>
                    </a:lnTo>
                    <a:lnTo>
                      <a:pt x="29" y="14"/>
                    </a:lnTo>
                    <a:lnTo>
                      <a:pt x="43" y="26"/>
                    </a:lnTo>
                    <a:lnTo>
                      <a:pt x="58" y="40"/>
                    </a:lnTo>
                    <a:lnTo>
                      <a:pt x="72" y="56"/>
                    </a:lnTo>
                    <a:lnTo>
                      <a:pt x="84" y="71"/>
                    </a:lnTo>
                    <a:lnTo>
                      <a:pt x="91" y="85"/>
                    </a:lnTo>
                    <a:lnTo>
                      <a:pt x="84" y="78"/>
                    </a:lnTo>
                    <a:lnTo>
                      <a:pt x="71" y="68"/>
                    </a:lnTo>
                    <a:lnTo>
                      <a:pt x="56" y="56"/>
                    </a:lnTo>
                    <a:lnTo>
                      <a:pt x="39" y="43"/>
                    </a:lnTo>
                    <a:lnTo>
                      <a:pt x="23" y="29"/>
                    </a:lnTo>
                    <a:lnTo>
                      <a:pt x="10" y="16"/>
                    </a:lnTo>
                    <a:lnTo>
                      <a:pt x="2"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80" name="Freeform 100">
                <a:extLst>
                  <a:ext uri="{FF2B5EF4-FFF2-40B4-BE49-F238E27FC236}">
                    <a16:creationId xmlns:a16="http://schemas.microsoft.com/office/drawing/2014/main" xmlns="" id="{1194C1EB-39B0-4009-9BF5-B26C87AC8CD8}"/>
                  </a:ext>
                </a:extLst>
              </p:cNvPr>
              <p:cNvSpPr>
                <a:spLocks/>
              </p:cNvSpPr>
              <p:nvPr/>
            </p:nvSpPr>
            <p:spPr bwMode="auto">
              <a:xfrm>
                <a:off x="2825" y="550"/>
                <a:ext cx="50" cy="40"/>
              </a:xfrm>
              <a:custGeom>
                <a:avLst/>
                <a:gdLst>
                  <a:gd name="T0" fmla="*/ 0 w 101"/>
                  <a:gd name="T1" fmla="*/ 1 h 78"/>
                  <a:gd name="T2" fmla="*/ 0 w 101"/>
                  <a:gd name="T3" fmla="*/ 0 h 78"/>
                  <a:gd name="T4" fmla="*/ 0 w 101"/>
                  <a:gd name="T5" fmla="*/ 1 h 78"/>
                  <a:gd name="T6" fmla="*/ 1 w 101"/>
                  <a:gd name="T7" fmla="*/ 1 h 78"/>
                  <a:gd name="T8" fmla="*/ 1 w 101"/>
                  <a:gd name="T9" fmla="*/ 1 h 78"/>
                  <a:gd name="T10" fmla="*/ 2 w 101"/>
                  <a:gd name="T11" fmla="*/ 2 h 78"/>
                  <a:gd name="T12" fmla="*/ 2 w 101"/>
                  <a:gd name="T13" fmla="*/ 2 h 78"/>
                  <a:gd name="T14" fmla="*/ 2 w 101"/>
                  <a:gd name="T15" fmla="*/ 3 h 78"/>
                  <a:gd name="T16" fmla="*/ 3 w 101"/>
                  <a:gd name="T17" fmla="*/ 3 h 78"/>
                  <a:gd name="T18" fmla="*/ 2 w 101"/>
                  <a:gd name="T19" fmla="*/ 3 h 78"/>
                  <a:gd name="T20" fmla="*/ 2 w 101"/>
                  <a:gd name="T21" fmla="*/ 3 h 78"/>
                  <a:gd name="T22" fmla="*/ 1 w 101"/>
                  <a:gd name="T23" fmla="*/ 2 h 78"/>
                  <a:gd name="T24" fmla="*/ 1 w 101"/>
                  <a:gd name="T25" fmla="*/ 2 h 78"/>
                  <a:gd name="T26" fmla="*/ 0 w 101"/>
                  <a:gd name="T27" fmla="*/ 1 h 78"/>
                  <a:gd name="T28" fmla="*/ 0 w 101"/>
                  <a:gd name="T29" fmla="*/ 1 h 78"/>
                  <a:gd name="T30" fmla="*/ 0 w 101"/>
                  <a:gd name="T31" fmla="*/ 1 h 78"/>
                  <a:gd name="T32" fmla="*/ 0 w 101"/>
                  <a:gd name="T33" fmla="*/ 1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1" h="78">
                    <a:moveTo>
                      <a:pt x="0" y="1"/>
                    </a:moveTo>
                    <a:lnTo>
                      <a:pt x="6" y="0"/>
                    </a:lnTo>
                    <a:lnTo>
                      <a:pt x="19" y="4"/>
                    </a:lnTo>
                    <a:lnTo>
                      <a:pt x="34" y="12"/>
                    </a:lnTo>
                    <a:lnTo>
                      <a:pt x="51" y="24"/>
                    </a:lnTo>
                    <a:lnTo>
                      <a:pt x="67" y="38"/>
                    </a:lnTo>
                    <a:lnTo>
                      <a:pt x="82" y="52"/>
                    </a:lnTo>
                    <a:lnTo>
                      <a:pt x="95" y="65"/>
                    </a:lnTo>
                    <a:lnTo>
                      <a:pt x="101" y="78"/>
                    </a:lnTo>
                    <a:lnTo>
                      <a:pt x="93" y="73"/>
                    </a:lnTo>
                    <a:lnTo>
                      <a:pt x="80" y="64"/>
                    </a:lnTo>
                    <a:lnTo>
                      <a:pt x="63" y="53"/>
                    </a:lnTo>
                    <a:lnTo>
                      <a:pt x="44" y="39"/>
                    </a:lnTo>
                    <a:lnTo>
                      <a:pt x="27" y="26"/>
                    </a:lnTo>
                    <a:lnTo>
                      <a:pt x="13" y="15"/>
                    </a:lnTo>
                    <a:lnTo>
                      <a:pt x="3" y="5"/>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81" name="Freeform 101">
                <a:extLst>
                  <a:ext uri="{FF2B5EF4-FFF2-40B4-BE49-F238E27FC236}">
                    <a16:creationId xmlns:a16="http://schemas.microsoft.com/office/drawing/2014/main" xmlns="" id="{67833AF0-4D32-4480-BFCF-7CDC737F8E28}"/>
                  </a:ext>
                </a:extLst>
              </p:cNvPr>
              <p:cNvSpPr>
                <a:spLocks/>
              </p:cNvSpPr>
              <p:nvPr/>
            </p:nvSpPr>
            <p:spPr bwMode="auto">
              <a:xfrm>
                <a:off x="2824" y="567"/>
                <a:ext cx="45" cy="35"/>
              </a:xfrm>
              <a:custGeom>
                <a:avLst/>
                <a:gdLst>
                  <a:gd name="T0" fmla="*/ 0 w 91"/>
                  <a:gd name="T1" fmla="*/ 1 h 69"/>
                  <a:gd name="T2" fmla="*/ 0 w 91"/>
                  <a:gd name="T3" fmla="*/ 0 h 69"/>
                  <a:gd name="T4" fmla="*/ 0 w 91"/>
                  <a:gd name="T5" fmla="*/ 1 h 69"/>
                  <a:gd name="T6" fmla="*/ 0 w 91"/>
                  <a:gd name="T7" fmla="*/ 1 h 69"/>
                  <a:gd name="T8" fmla="*/ 1 w 91"/>
                  <a:gd name="T9" fmla="*/ 1 h 69"/>
                  <a:gd name="T10" fmla="*/ 1 w 91"/>
                  <a:gd name="T11" fmla="*/ 2 h 69"/>
                  <a:gd name="T12" fmla="*/ 2 w 91"/>
                  <a:gd name="T13" fmla="*/ 2 h 69"/>
                  <a:gd name="T14" fmla="*/ 2 w 91"/>
                  <a:gd name="T15" fmla="*/ 2 h 69"/>
                  <a:gd name="T16" fmla="*/ 2 w 91"/>
                  <a:gd name="T17" fmla="*/ 3 h 69"/>
                  <a:gd name="T18" fmla="*/ 2 w 91"/>
                  <a:gd name="T19" fmla="*/ 2 h 69"/>
                  <a:gd name="T20" fmla="*/ 2 w 91"/>
                  <a:gd name="T21" fmla="*/ 2 h 69"/>
                  <a:gd name="T22" fmla="*/ 1 w 91"/>
                  <a:gd name="T23" fmla="*/ 2 h 69"/>
                  <a:gd name="T24" fmla="*/ 1 w 91"/>
                  <a:gd name="T25" fmla="*/ 2 h 69"/>
                  <a:gd name="T26" fmla="*/ 0 w 91"/>
                  <a:gd name="T27" fmla="*/ 1 h 69"/>
                  <a:gd name="T28" fmla="*/ 0 w 91"/>
                  <a:gd name="T29" fmla="*/ 1 h 69"/>
                  <a:gd name="T30" fmla="*/ 0 w 91"/>
                  <a:gd name="T31" fmla="*/ 1 h 69"/>
                  <a:gd name="T32" fmla="*/ 0 w 91"/>
                  <a:gd name="T33" fmla="*/ 1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1" h="69">
                    <a:moveTo>
                      <a:pt x="0" y="1"/>
                    </a:moveTo>
                    <a:lnTo>
                      <a:pt x="5" y="0"/>
                    </a:lnTo>
                    <a:lnTo>
                      <a:pt x="15" y="5"/>
                    </a:lnTo>
                    <a:lnTo>
                      <a:pt x="30" y="13"/>
                    </a:lnTo>
                    <a:lnTo>
                      <a:pt x="46" y="23"/>
                    </a:lnTo>
                    <a:lnTo>
                      <a:pt x="61" y="35"/>
                    </a:lnTo>
                    <a:lnTo>
                      <a:pt x="76" y="47"/>
                    </a:lnTo>
                    <a:lnTo>
                      <a:pt x="86" y="59"/>
                    </a:lnTo>
                    <a:lnTo>
                      <a:pt x="91" y="69"/>
                    </a:lnTo>
                    <a:lnTo>
                      <a:pt x="83" y="64"/>
                    </a:lnTo>
                    <a:lnTo>
                      <a:pt x="69" y="55"/>
                    </a:lnTo>
                    <a:lnTo>
                      <a:pt x="53" y="46"/>
                    </a:lnTo>
                    <a:lnTo>
                      <a:pt x="37" y="35"/>
                    </a:lnTo>
                    <a:lnTo>
                      <a:pt x="21" y="24"/>
                    </a:lnTo>
                    <a:lnTo>
                      <a:pt x="9" y="15"/>
                    </a:lnTo>
                    <a:lnTo>
                      <a:pt x="1" y="7"/>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82" name="Freeform 102">
                <a:extLst>
                  <a:ext uri="{FF2B5EF4-FFF2-40B4-BE49-F238E27FC236}">
                    <a16:creationId xmlns:a16="http://schemas.microsoft.com/office/drawing/2014/main" xmlns="" id="{BACEE062-72B5-4264-8D8B-3DE19BBA71F2}"/>
                  </a:ext>
                </a:extLst>
              </p:cNvPr>
              <p:cNvSpPr>
                <a:spLocks/>
              </p:cNvSpPr>
              <p:nvPr/>
            </p:nvSpPr>
            <p:spPr bwMode="auto">
              <a:xfrm>
                <a:off x="2824" y="596"/>
                <a:ext cx="38" cy="29"/>
              </a:xfrm>
              <a:custGeom>
                <a:avLst/>
                <a:gdLst>
                  <a:gd name="T0" fmla="*/ 0 w 75"/>
                  <a:gd name="T1" fmla="*/ 1 h 58"/>
                  <a:gd name="T2" fmla="*/ 1 w 75"/>
                  <a:gd name="T3" fmla="*/ 0 h 58"/>
                  <a:gd name="T4" fmla="*/ 1 w 75"/>
                  <a:gd name="T5" fmla="*/ 1 h 58"/>
                  <a:gd name="T6" fmla="*/ 1 w 75"/>
                  <a:gd name="T7" fmla="*/ 1 h 58"/>
                  <a:gd name="T8" fmla="*/ 2 w 75"/>
                  <a:gd name="T9" fmla="*/ 1 h 58"/>
                  <a:gd name="T10" fmla="*/ 2 w 75"/>
                  <a:gd name="T11" fmla="*/ 1 h 58"/>
                  <a:gd name="T12" fmla="*/ 2 w 75"/>
                  <a:gd name="T13" fmla="*/ 2 h 58"/>
                  <a:gd name="T14" fmla="*/ 3 w 75"/>
                  <a:gd name="T15" fmla="*/ 2 h 58"/>
                  <a:gd name="T16" fmla="*/ 3 w 75"/>
                  <a:gd name="T17" fmla="*/ 2 h 58"/>
                  <a:gd name="T18" fmla="*/ 3 w 75"/>
                  <a:gd name="T19" fmla="*/ 2 h 58"/>
                  <a:gd name="T20" fmla="*/ 2 w 75"/>
                  <a:gd name="T21" fmla="*/ 2 h 58"/>
                  <a:gd name="T22" fmla="*/ 2 w 75"/>
                  <a:gd name="T23" fmla="*/ 2 h 58"/>
                  <a:gd name="T24" fmla="*/ 1 w 75"/>
                  <a:gd name="T25" fmla="*/ 1 h 58"/>
                  <a:gd name="T26" fmla="*/ 1 w 75"/>
                  <a:gd name="T27" fmla="*/ 1 h 58"/>
                  <a:gd name="T28" fmla="*/ 1 w 75"/>
                  <a:gd name="T29" fmla="*/ 1 h 58"/>
                  <a:gd name="T30" fmla="*/ 1 w 75"/>
                  <a:gd name="T31" fmla="*/ 1 h 58"/>
                  <a:gd name="T32" fmla="*/ 0 w 75"/>
                  <a:gd name="T33" fmla="*/ 1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5" h="58">
                    <a:moveTo>
                      <a:pt x="0" y="1"/>
                    </a:moveTo>
                    <a:lnTo>
                      <a:pt x="5" y="0"/>
                    </a:lnTo>
                    <a:lnTo>
                      <a:pt x="13" y="1"/>
                    </a:lnTo>
                    <a:lnTo>
                      <a:pt x="24" y="6"/>
                    </a:lnTo>
                    <a:lnTo>
                      <a:pt x="37" y="13"/>
                    </a:lnTo>
                    <a:lnTo>
                      <a:pt x="50" y="22"/>
                    </a:lnTo>
                    <a:lnTo>
                      <a:pt x="61" y="33"/>
                    </a:lnTo>
                    <a:lnTo>
                      <a:pt x="70" y="45"/>
                    </a:lnTo>
                    <a:lnTo>
                      <a:pt x="75" y="58"/>
                    </a:lnTo>
                    <a:lnTo>
                      <a:pt x="67" y="52"/>
                    </a:lnTo>
                    <a:lnTo>
                      <a:pt x="57" y="44"/>
                    </a:lnTo>
                    <a:lnTo>
                      <a:pt x="43" y="36"/>
                    </a:lnTo>
                    <a:lnTo>
                      <a:pt x="29" y="28"/>
                    </a:lnTo>
                    <a:lnTo>
                      <a:pt x="17" y="18"/>
                    </a:lnTo>
                    <a:lnTo>
                      <a:pt x="7" y="11"/>
                    </a:lnTo>
                    <a:lnTo>
                      <a:pt x="1" y="6"/>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83" name="Freeform 103">
                <a:extLst>
                  <a:ext uri="{FF2B5EF4-FFF2-40B4-BE49-F238E27FC236}">
                    <a16:creationId xmlns:a16="http://schemas.microsoft.com/office/drawing/2014/main" xmlns="" id="{6051AA1C-F847-43E2-B003-1176C96DD7A6}"/>
                  </a:ext>
                </a:extLst>
              </p:cNvPr>
              <p:cNvSpPr>
                <a:spLocks/>
              </p:cNvSpPr>
              <p:nvPr/>
            </p:nvSpPr>
            <p:spPr bwMode="auto">
              <a:xfrm>
                <a:off x="2815" y="637"/>
                <a:ext cx="23" cy="8"/>
              </a:xfrm>
              <a:custGeom>
                <a:avLst/>
                <a:gdLst>
                  <a:gd name="T0" fmla="*/ 0 w 46"/>
                  <a:gd name="T1" fmla="*/ 1 h 15"/>
                  <a:gd name="T2" fmla="*/ 1 w 46"/>
                  <a:gd name="T3" fmla="*/ 1 h 15"/>
                  <a:gd name="T4" fmla="*/ 1 w 46"/>
                  <a:gd name="T5" fmla="*/ 0 h 15"/>
                  <a:gd name="T6" fmla="*/ 1 w 46"/>
                  <a:gd name="T7" fmla="*/ 0 h 15"/>
                  <a:gd name="T8" fmla="*/ 1 w 46"/>
                  <a:gd name="T9" fmla="*/ 0 h 15"/>
                  <a:gd name="T10" fmla="*/ 1 w 46"/>
                  <a:gd name="T11" fmla="*/ 1 h 15"/>
                  <a:gd name="T12" fmla="*/ 2 w 46"/>
                  <a:gd name="T13" fmla="*/ 1 h 15"/>
                  <a:gd name="T14" fmla="*/ 2 w 46"/>
                  <a:gd name="T15" fmla="*/ 1 h 15"/>
                  <a:gd name="T16" fmla="*/ 2 w 46"/>
                  <a:gd name="T17" fmla="*/ 1 h 15"/>
                  <a:gd name="T18" fmla="*/ 2 w 46"/>
                  <a:gd name="T19" fmla="*/ 1 h 15"/>
                  <a:gd name="T20" fmla="*/ 2 w 46"/>
                  <a:gd name="T21" fmla="*/ 1 h 15"/>
                  <a:gd name="T22" fmla="*/ 1 w 46"/>
                  <a:gd name="T23" fmla="*/ 1 h 15"/>
                  <a:gd name="T24" fmla="*/ 1 w 46"/>
                  <a:gd name="T25" fmla="*/ 1 h 15"/>
                  <a:gd name="T26" fmla="*/ 1 w 46"/>
                  <a:gd name="T27" fmla="*/ 1 h 15"/>
                  <a:gd name="T28" fmla="*/ 1 w 46"/>
                  <a:gd name="T29" fmla="*/ 1 h 15"/>
                  <a:gd name="T30" fmla="*/ 0 w 46"/>
                  <a:gd name="T31" fmla="*/ 1 h 15"/>
                  <a:gd name="T32" fmla="*/ 0 w 46"/>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15">
                    <a:moveTo>
                      <a:pt x="0" y="3"/>
                    </a:moveTo>
                    <a:lnTo>
                      <a:pt x="3" y="1"/>
                    </a:lnTo>
                    <a:lnTo>
                      <a:pt x="9" y="0"/>
                    </a:lnTo>
                    <a:lnTo>
                      <a:pt x="16" y="0"/>
                    </a:lnTo>
                    <a:lnTo>
                      <a:pt x="24" y="0"/>
                    </a:lnTo>
                    <a:lnTo>
                      <a:pt x="32" y="2"/>
                    </a:lnTo>
                    <a:lnTo>
                      <a:pt x="39" y="4"/>
                    </a:lnTo>
                    <a:lnTo>
                      <a:pt x="44" y="9"/>
                    </a:lnTo>
                    <a:lnTo>
                      <a:pt x="46" y="15"/>
                    </a:lnTo>
                    <a:lnTo>
                      <a:pt x="40" y="10"/>
                    </a:lnTo>
                    <a:lnTo>
                      <a:pt x="33" y="8"/>
                    </a:lnTo>
                    <a:lnTo>
                      <a:pt x="24" y="8"/>
                    </a:lnTo>
                    <a:lnTo>
                      <a:pt x="16" y="8"/>
                    </a:lnTo>
                    <a:lnTo>
                      <a:pt x="8" y="8"/>
                    </a:lnTo>
                    <a:lnTo>
                      <a:pt x="2" y="8"/>
                    </a:lnTo>
                    <a:lnTo>
                      <a:pt x="0" y="7"/>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84" name="Freeform 104">
                <a:extLst>
                  <a:ext uri="{FF2B5EF4-FFF2-40B4-BE49-F238E27FC236}">
                    <a16:creationId xmlns:a16="http://schemas.microsoft.com/office/drawing/2014/main" xmlns="" id="{C29D1491-3EFF-4820-ABBD-4C6FF2D90E3A}"/>
                  </a:ext>
                </a:extLst>
              </p:cNvPr>
              <p:cNvSpPr>
                <a:spLocks/>
              </p:cNvSpPr>
              <p:nvPr/>
            </p:nvSpPr>
            <p:spPr bwMode="auto">
              <a:xfrm>
                <a:off x="2838" y="508"/>
                <a:ext cx="42" cy="38"/>
              </a:xfrm>
              <a:custGeom>
                <a:avLst/>
                <a:gdLst>
                  <a:gd name="T0" fmla="*/ 0 w 84"/>
                  <a:gd name="T1" fmla="*/ 1 h 76"/>
                  <a:gd name="T2" fmla="*/ 1 w 84"/>
                  <a:gd name="T3" fmla="*/ 0 h 76"/>
                  <a:gd name="T4" fmla="*/ 1 w 84"/>
                  <a:gd name="T5" fmla="*/ 1 h 76"/>
                  <a:gd name="T6" fmla="*/ 1 w 84"/>
                  <a:gd name="T7" fmla="*/ 1 h 76"/>
                  <a:gd name="T8" fmla="*/ 2 w 84"/>
                  <a:gd name="T9" fmla="*/ 1 h 76"/>
                  <a:gd name="T10" fmla="*/ 2 w 84"/>
                  <a:gd name="T11" fmla="*/ 2 h 76"/>
                  <a:gd name="T12" fmla="*/ 3 w 84"/>
                  <a:gd name="T13" fmla="*/ 2 h 76"/>
                  <a:gd name="T14" fmla="*/ 3 w 84"/>
                  <a:gd name="T15" fmla="*/ 2 h 76"/>
                  <a:gd name="T16" fmla="*/ 3 w 84"/>
                  <a:gd name="T17" fmla="*/ 3 h 76"/>
                  <a:gd name="T18" fmla="*/ 3 w 84"/>
                  <a:gd name="T19" fmla="*/ 3 h 76"/>
                  <a:gd name="T20" fmla="*/ 3 w 84"/>
                  <a:gd name="T21" fmla="*/ 2 h 76"/>
                  <a:gd name="T22" fmla="*/ 2 w 84"/>
                  <a:gd name="T23" fmla="*/ 2 h 76"/>
                  <a:gd name="T24" fmla="*/ 2 w 84"/>
                  <a:gd name="T25" fmla="*/ 2 h 76"/>
                  <a:gd name="T26" fmla="*/ 1 w 84"/>
                  <a:gd name="T27" fmla="*/ 1 h 76"/>
                  <a:gd name="T28" fmla="*/ 1 w 84"/>
                  <a:gd name="T29" fmla="*/ 1 h 76"/>
                  <a:gd name="T30" fmla="*/ 1 w 84"/>
                  <a:gd name="T31" fmla="*/ 1 h 76"/>
                  <a:gd name="T32" fmla="*/ 0 w 84"/>
                  <a:gd name="T33" fmla="*/ 1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4" h="76">
                    <a:moveTo>
                      <a:pt x="0" y="2"/>
                    </a:moveTo>
                    <a:lnTo>
                      <a:pt x="4" y="0"/>
                    </a:lnTo>
                    <a:lnTo>
                      <a:pt x="15" y="4"/>
                    </a:lnTo>
                    <a:lnTo>
                      <a:pt x="26" y="12"/>
                    </a:lnTo>
                    <a:lnTo>
                      <a:pt x="40" y="22"/>
                    </a:lnTo>
                    <a:lnTo>
                      <a:pt x="54" y="35"/>
                    </a:lnTo>
                    <a:lnTo>
                      <a:pt x="67" y="49"/>
                    </a:lnTo>
                    <a:lnTo>
                      <a:pt x="77" y="63"/>
                    </a:lnTo>
                    <a:lnTo>
                      <a:pt x="84" y="76"/>
                    </a:lnTo>
                    <a:lnTo>
                      <a:pt x="77" y="71"/>
                    </a:lnTo>
                    <a:lnTo>
                      <a:pt x="67" y="62"/>
                    </a:lnTo>
                    <a:lnTo>
                      <a:pt x="52" y="50"/>
                    </a:lnTo>
                    <a:lnTo>
                      <a:pt x="37" y="38"/>
                    </a:lnTo>
                    <a:lnTo>
                      <a:pt x="22" y="27"/>
                    </a:lnTo>
                    <a:lnTo>
                      <a:pt x="9" y="17"/>
                    </a:lnTo>
                    <a:lnTo>
                      <a:pt x="1" y="7"/>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85" name="Freeform 105">
                <a:extLst>
                  <a:ext uri="{FF2B5EF4-FFF2-40B4-BE49-F238E27FC236}">
                    <a16:creationId xmlns:a16="http://schemas.microsoft.com/office/drawing/2014/main" xmlns="" id="{066AA660-FE87-4D63-97BB-7C35E017378A}"/>
                  </a:ext>
                </a:extLst>
              </p:cNvPr>
              <p:cNvSpPr>
                <a:spLocks/>
              </p:cNvSpPr>
              <p:nvPr/>
            </p:nvSpPr>
            <p:spPr bwMode="auto">
              <a:xfrm>
                <a:off x="2830" y="535"/>
                <a:ext cx="48" cy="39"/>
              </a:xfrm>
              <a:custGeom>
                <a:avLst/>
                <a:gdLst>
                  <a:gd name="T0" fmla="*/ 0 w 96"/>
                  <a:gd name="T1" fmla="*/ 1 h 77"/>
                  <a:gd name="T2" fmla="*/ 1 w 96"/>
                  <a:gd name="T3" fmla="*/ 0 h 77"/>
                  <a:gd name="T4" fmla="*/ 1 w 96"/>
                  <a:gd name="T5" fmla="*/ 1 h 77"/>
                  <a:gd name="T6" fmla="*/ 1 w 96"/>
                  <a:gd name="T7" fmla="*/ 1 h 77"/>
                  <a:gd name="T8" fmla="*/ 2 w 96"/>
                  <a:gd name="T9" fmla="*/ 1 h 77"/>
                  <a:gd name="T10" fmla="*/ 2 w 96"/>
                  <a:gd name="T11" fmla="*/ 2 h 77"/>
                  <a:gd name="T12" fmla="*/ 3 w 96"/>
                  <a:gd name="T13" fmla="*/ 2 h 77"/>
                  <a:gd name="T14" fmla="*/ 3 w 96"/>
                  <a:gd name="T15" fmla="*/ 2 h 77"/>
                  <a:gd name="T16" fmla="*/ 3 w 96"/>
                  <a:gd name="T17" fmla="*/ 3 h 77"/>
                  <a:gd name="T18" fmla="*/ 3 w 96"/>
                  <a:gd name="T19" fmla="*/ 3 h 77"/>
                  <a:gd name="T20" fmla="*/ 3 w 96"/>
                  <a:gd name="T21" fmla="*/ 2 h 77"/>
                  <a:gd name="T22" fmla="*/ 2 w 96"/>
                  <a:gd name="T23" fmla="*/ 2 h 77"/>
                  <a:gd name="T24" fmla="*/ 2 w 96"/>
                  <a:gd name="T25" fmla="*/ 2 h 77"/>
                  <a:gd name="T26" fmla="*/ 1 w 96"/>
                  <a:gd name="T27" fmla="*/ 1 h 77"/>
                  <a:gd name="T28" fmla="*/ 1 w 96"/>
                  <a:gd name="T29" fmla="*/ 1 h 77"/>
                  <a:gd name="T30" fmla="*/ 1 w 96"/>
                  <a:gd name="T31" fmla="*/ 1 h 77"/>
                  <a:gd name="T32" fmla="*/ 0 w 96"/>
                  <a:gd name="T33" fmla="*/ 1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6" h="77">
                    <a:moveTo>
                      <a:pt x="0" y="1"/>
                    </a:moveTo>
                    <a:lnTo>
                      <a:pt x="5" y="0"/>
                    </a:lnTo>
                    <a:lnTo>
                      <a:pt x="17" y="4"/>
                    </a:lnTo>
                    <a:lnTo>
                      <a:pt x="32" y="12"/>
                    </a:lnTo>
                    <a:lnTo>
                      <a:pt x="48" y="23"/>
                    </a:lnTo>
                    <a:lnTo>
                      <a:pt x="64" y="37"/>
                    </a:lnTo>
                    <a:lnTo>
                      <a:pt x="79" y="50"/>
                    </a:lnTo>
                    <a:lnTo>
                      <a:pt x="91" y="64"/>
                    </a:lnTo>
                    <a:lnTo>
                      <a:pt x="96" y="77"/>
                    </a:lnTo>
                    <a:lnTo>
                      <a:pt x="89" y="72"/>
                    </a:lnTo>
                    <a:lnTo>
                      <a:pt x="77" y="63"/>
                    </a:lnTo>
                    <a:lnTo>
                      <a:pt x="60" y="52"/>
                    </a:lnTo>
                    <a:lnTo>
                      <a:pt x="42" y="39"/>
                    </a:lnTo>
                    <a:lnTo>
                      <a:pt x="25" y="26"/>
                    </a:lnTo>
                    <a:lnTo>
                      <a:pt x="11" y="15"/>
                    </a:lnTo>
                    <a:lnTo>
                      <a:pt x="2" y="7"/>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86" name="Freeform 106">
                <a:extLst>
                  <a:ext uri="{FF2B5EF4-FFF2-40B4-BE49-F238E27FC236}">
                    <a16:creationId xmlns:a16="http://schemas.microsoft.com/office/drawing/2014/main" xmlns="" id="{97F5217D-E230-4388-A898-065DF0EE884C}"/>
                  </a:ext>
                </a:extLst>
              </p:cNvPr>
              <p:cNvSpPr>
                <a:spLocks/>
              </p:cNvSpPr>
              <p:nvPr/>
            </p:nvSpPr>
            <p:spPr bwMode="auto">
              <a:xfrm>
                <a:off x="2822" y="585"/>
                <a:ext cx="46" cy="29"/>
              </a:xfrm>
              <a:custGeom>
                <a:avLst/>
                <a:gdLst>
                  <a:gd name="T0" fmla="*/ 0 w 93"/>
                  <a:gd name="T1" fmla="*/ 1 h 57"/>
                  <a:gd name="T2" fmla="*/ 0 w 93"/>
                  <a:gd name="T3" fmla="*/ 0 h 57"/>
                  <a:gd name="T4" fmla="*/ 0 w 93"/>
                  <a:gd name="T5" fmla="*/ 1 h 57"/>
                  <a:gd name="T6" fmla="*/ 0 w 93"/>
                  <a:gd name="T7" fmla="*/ 1 h 57"/>
                  <a:gd name="T8" fmla="*/ 1 w 93"/>
                  <a:gd name="T9" fmla="*/ 1 h 57"/>
                  <a:gd name="T10" fmla="*/ 1 w 93"/>
                  <a:gd name="T11" fmla="*/ 1 h 57"/>
                  <a:gd name="T12" fmla="*/ 2 w 93"/>
                  <a:gd name="T13" fmla="*/ 2 h 57"/>
                  <a:gd name="T14" fmla="*/ 2 w 93"/>
                  <a:gd name="T15" fmla="*/ 2 h 57"/>
                  <a:gd name="T16" fmla="*/ 2 w 93"/>
                  <a:gd name="T17" fmla="*/ 2 h 57"/>
                  <a:gd name="T18" fmla="*/ 2 w 93"/>
                  <a:gd name="T19" fmla="*/ 2 h 57"/>
                  <a:gd name="T20" fmla="*/ 2 w 93"/>
                  <a:gd name="T21" fmla="*/ 2 h 57"/>
                  <a:gd name="T22" fmla="*/ 1 w 93"/>
                  <a:gd name="T23" fmla="*/ 2 h 57"/>
                  <a:gd name="T24" fmla="*/ 1 w 93"/>
                  <a:gd name="T25" fmla="*/ 1 h 57"/>
                  <a:gd name="T26" fmla="*/ 0 w 93"/>
                  <a:gd name="T27" fmla="*/ 1 h 57"/>
                  <a:gd name="T28" fmla="*/ 0 w 93"/>
                  <a:gd name="T29" fmla="*/ 1 h 57"/>
                  <a:gd name="T30" fmla="*/ 0 w 93"/>
                  <a:gd name="T31" fmla="*/ 1 h 57"/>
                  <a:gd name="T32" fmla="*/ 0 w 93"/>
                  <a:gd name="T33" fmla="*/ 1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3" h="57">
                    <a:moveTo>
                      <a:pt x="0" y="1"/>
                    </a:moveTo>
                    <a:lnTo>
                      <a:pt x="4" y="0"/>
                    </a:lnTo>
                    <a:lnTo>
                      <a:pt x="15" y="2"/>
                    </a:lnTo>
                    <a:lnTo>
                      <a:pt x="28" y="7"/>
                    </a:lnTo>
                    <a:lnTo>
                      <a:pt x="44" y="14"/>
                    </a:lnTo>
                    <a:lnTo>
                      <a:pt x="59" y="23"/>
                    </a:lnTo>
                    <a:lnTo>
                      <a:pt x="74" y="33"/>
                    </a:lnTo>
                    <a:lnTo>
                      <a:pt x="86" y="45"/>
                    </a:lnTo>
                    <a:lnTo>
                      <a:pt x="93" y="57"/>
                    </a:lnTo>
                    <a:lnTo>
                      <a:pt x="84" y="52"/>
                    </a:lnTo>
                    <a:lnTo>
                      <a:pt x="71" y="45"/>
                    </a:lnTo>
                    <a:lnTo>
                      <a:pt x="55" y="37"/>
                    </a:lnTo>
                    <a:lnTo>
                      <a:pt x="38" y="28"/>
                    </a:lnTo>
                    <a:lnTo>
                      <a:pt x="23" y="19"/>
                    </a:lnTo>
                    <a:lnTo>
                      <a:pt x="10" y="11"/>
                    </a:lnTo>
                    <a:lnTo>
                      <a:pt x="1" y="6"/>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87" name="Freeform 107">
                <a:extLst>
                  <a:ext uri="{FF2B5EF4-FFF2-40B4-BE49-F238E27FC236}">
                    <a16:creationId xmlns:a16="http://schemas.microsoft.com/office/drawing/2014/main" xmlns="" id="{8E6F58B7-4F96-4921-8478-B81F3D613E23}"/>
                  </a:ext>
                </a:extLst>
              </p:cNvPr>
              <p:cNvSpPr>
                <a:spLocks/>
              </p:cNvSpPr>
              <p:nvPr/>
            </p:nvSpPr>
            <p:spPr bwMode="auto">
              <a:xfrm>
                <a:off x="2821" y="605"/>
                <a:ext cx="34" cy="29"/>
              </a:xfrm>
              <a:custGeom>
                <a:avLst/>
                <a:gdLst>
                  <a:gd name="T0" fmla="*/ 0 w 68"/>
                  <a:gd name="T1" fmla="*/ 0 h 58"/>
                  <a:gd name="T2" fmla="*/ 1 w 68"/>
                  <a:gd name="T3" fmla="*/ 0 h 58"/>
                  <a:gd name="T4" fmla="*/ 1 w 68"/>
                  <a:gd name="T5" fmla="*/ 1 h 58"/>
                  <a:gd name="T6" fmla="*/ 1 w 68"/>
                  <a:gd name="T7" fmla="*/ 1 h 58"/>
                  <a:gd name="T8" fmla="*/ 2 w 68"/>
                  <a:gd name="T9" fmla="*/ 1 h 58"/>
                  <a:gd name="T10" fmla="*/ 2 w 68"/>
                  <a:gd name="T11" fmla="*/ 1 h 58"/>
                  <a:gd name="T12" fmla="*/ 2 w 68"/>
                  <a:gd name="T13" fmla="*/ 2 h 58"/>
                  <a:gd name="T14" fmla="*/ 3 w 68"/>
                  <a:gd name="T15" fmla="*/ 2 h 58"/>
                  <a:gd name="T16" fmla="*/ 3 w 68"/>
                  <a:gd name="T17" fmla="*/ 2 h 58"/>
                  <a:gd name="T18" fmla="*/ 2 w 68"/>
                  <a:gd name="T19" fmla="*/ 2 h 58"/>
                  <a:gd name="T20" fmla="*/ 2 w 68"/>
                  <a:gd name="T21" fmla="*/ 2 h 58"/>
                  <a:gd name="T22" fmla="*/ 2 w 68"/>
                  <a:gd name="T23" fmla="*/ 2 h 58"/>
                  <a:gd name="T24" fmla="*/ 1 w 68"/>
                  <a:gd name="T25" fmla="*/ 1 h 58"/>
                  <a:gd name="T26" fmla="*/ 1 w 68"/>
                  <a:gd name="T27" fmla="*/ 1 h 58"/>
                  <a:gd name="T28" fmla="*/ 1 w 68"/>
                  <a:gd name="T29" fmla="*/ 1 h 58"/>
                  <a:gd name="T30" fmla="*/ 1 w 68"/>
                  <a:gd name="T31" fmla="*/ 1 h 58"/>
                  <a:gd name="T32" fmla="*/ 0 w 68"/>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58">
                    <a:moveTo>
                      <a:pt x="0" y="0"/>
                    </a:moveTo>
                    <a:lnTo>
                      <a:pt x="5" y="0"/>
                    </a:lnTo>
                    <a:lnTo>
                      <a:pt x="14" y="4"/>
                    </a:lnTo>
                    <a:lnTo>
                      <a:pt x="25" y="12"/>
                    </a:lnTo>
                    <a:lnTo>
                      <a:pt x="37" y="21"/>
                    </a:lnTo>
                    <a:lnTo>
                      <a:pt x="50" y="31"/>
                    </a:lnTo>
                    <a:lnTo>
                      <a:pt x="59" y="43"/>
                    </a:lnTo>
                    <a:lnTo>
                      <a:pt x="66" y="51"/>
                    </a:lnTo>
                    <a:lnTo>
                      <a:pt x="68" y="58"/>
                    </a:lnTo>
                    <a:lnTo>
                      <a:pt x="63" y="53"/>
                    </a:lnTo>
                    <a:lnTo>
                      <a:pt x="53" y="46"/>
                    </a:lnTo>
                    <a:lnTo>
                      <a:pt x="42" y="38"/>
                    </a:lnTo>
                    <a:lnTo>
                      <a:pt x="30" y="29"/>
                    </a:lnTo>
                    <a:lnTo>
                      <a:pt x="19" y="21"/>
                    </a:lnTo>
                    <a:lnTo>
                      <a:pt x="10" y="12"/>
                    </a:lnTo>
                    <a:lnTo>
                      <a:pt x="3" y="5"/>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88" name="Freeform 108">
                <a:extLst>
                  <a:ext uri="{FF2B5EF4-FFF2-40B4-BE49-F238E27FC236}">
                    <a16:creationId xmlns:a16="http://schemas.microsoft.com/office/drawing/2014/main" xmlns="" id="{5940929B-518F-451D-AC78-ED9DA44C80E8}"/>
                  </a:ext>
                </a:extLst>
              </p:cNvPr>
              <p:cNvSpPr>
                <a:spLocks/>
              </p:cNvSpPr>
              <p:nvPr/>
            </p:nvSpPr>
            <p:spPr bwMode="auto">
              <a:xfrm>
                <a:off x="2825" y="627"/>
                <a:ext cx="26" cy="12"/>
              </a:xfrm>
              <a:custGeom>
                <a:avLst/>
                <a:gdLst>
                  <a:gd name="T0" fmla="*/ 0 w 51"/>
                  <a:gd name="T1" fmla="*/ 1 h 23"/>
                  <a:gd name="T2" fmla="*/ 1 w 51"/>
                  <a:gd name="T3" fmla="*/ 0 h 23"/>
                  <a:gd name="T4" fmla="*/ 1 w 51"/>
                  <a:gd name="T5" fmla="*/ 0 h 23"/>
                  <a:gd name="T6" fmla="*/ 1 w 51"/>
                  <a:gd name="T7" fmla="*/ 1 h 23"/>
                  <a:gd name="T8" fmla="*/ 1 w 51"/>
                  <a:gd name="T9" fmla="*/ 1 h 23"/>
                  <a:gd name="T10" fmla="*/ 2 w 51"/>
                  <a:gd name="T11" fmla="*/ 1 h 23"/>
                  <a:gd name="T12" fmla="*/ 2 w 51"/>
                  <a:gd name="T13" fmla="*/ 1 h 23"/>
                  <a:gd name="T14" fmla="*/ 2 w 51"/>
                  <a:gd name="T15" fmla="*/ 1 h 23"/>
                  <a:gd name="T16" fmla="*/ 2 w 51"/>
                  <a:gd name="T17" fmla="*/ 1 h 23"/>
                  <a:gd name="T18" fmla="*/ 2 w 51"/>
                  <a:gd name="T19" fmla="*/ 1 h 23"/>
                  <a:gd name="T20" fmla="*/ 2 w 51"/>
                  <a:gd name="T21" fmla="*/ 1 h 23"/>
                  <a:gd name="T22" fmla="*/ 1 w 51"/>
                  <a:gd name="T23" fmla="*/ 1 h 23"/>
                  <a:gd name="T24" fmla="*/ 1 w 51"/>
                  <a:gd name="T25" fmla="*/ 1 h 23"/>
                  <a:gd name="T26" fmla="*/ 1 w 51"/>
                  <a:gd name="T27" fmla="*/ 1 h 23"/>
                  <a:gd name="T28" fmla="*/ 1 w 51"/>
                  <a:gd name="T29" fmla="*/ 1 h 23"/>
                  <a:gd name="T30" fmla="*/ 0 w 51"/>
                  <a:gd name="T31" fmla="*/ 1 h 23"/>
                  <a:gd name="T32" fmla="*/ 0 w 51"/>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23">
                    <a:moveTo>
                      <a:pt x="0" y="2"/>
                    </a:moveTo>
                    <a:lnTo>
                      <a:pt x="3" y="0"/>
                    </a:lnTo>
                    <a:lnTo>
                      <a:pt x="10" y="0"/>
                    </a:lnTo>
                    <a:lnTo>
                      <a:pt x="18" y="1"/>
                    </a:lnTo>
                    <a:lnTo>
                      <a:pt x="27" y="3"/>
                    </a:lnTo>
                    <a:lnTo>
                      <a:pt x="36" y="7"/>
                    </a:lnTo>
                    <a:lnTo>
                      <a:pt x="43" y="11"/>
                    </a:lnTo>
                    <a:lnTo>
                      <a:pt x="49" y="17"/>
                    </a:lnTo>
                    <a:lnTo>
                      <a:pt x="51" y="23"/>
                    </a:lnTo>
                    <a:lnTo>
                      <a:pt x="45" y="18"/>
                    </a:lnTo>
                    <a:lnTo>
                      <a:pt x="37" y="15"/>
                    </a:lnTo>
                    <a:lnTo>
                      <a:pt x="28" y="13"/>
                    </a:lnTo>
                    <a:lnTo>
                      <a:pt x="19" y="10"/>
                    </a:lnTo>
                    <a:lnTo>
                      <a:pt x="10" y="9"/>
                    </a:lnTo>
                    <a:lnTo>
                      <a:pt x="4" y="8"/>
                    </a:lnTo>
                    <a:lnTo>
                      <a:pt x="0" y="6"/>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89" name="Freeform 109">
                <a:extLst>
                  <a:ext uri="{FF2B5EF4-FFF2-40B4-BE49-F238E27FC236}">
                    <a16:creationId xmlns:a16="http://schemas.microsoft.com/office/drawing/2014/main" xmlns="" id="{A46E90FE-E6C9-4B0C-8855-83E039DD4499}"/>
                  </a:ext>
                </a:extLst>
              </p:cNvPr>
              <p:cNvSpPr>
                <a:spLocks/>
              </p:cNvSpPr>
              <p:nvPr/>
            </p:nvSpPr>
            <p:spPr bwMode="auto">
              <a:xfrm>
                <a:off x="2854" y="477"/>
                <a:ext cx="20" cy="23"/>
              </a:xfrm>
              <a:custGeom>
                <a:avLst/>
                <a:gdLst>
                  <a:gd name="T0" fmla="*/ 2 w 40"/>
                  <a:gd name="T1" fmla="*/ 2 h 46"/>
                  <a:gd name="T2" fmla="*/ 2 w 40"/>
                  <a:gd name="T3" fmla="*/ 2 h 46"/>
                  <a:gd name="T4" fmla="*/ 1 w 40"/>
                  <a:gd name="T5" fmla="*/ 2 h 46"/>
                  <a:gd name="T6" fmla="*/ 1 w 40"/>
                  <a:gd name="T7" fmla="*/ 1 h 46"/>
                  <a:gd name="T8" fmla="*/ 1 w 40"/>
                  <a:gd name="T9" fmla="*/ 1 h 46"/>
                  <a:gd name="T10" fmla="*/ 1 w 40"/>
                  <a:gd name="T11" fmla="*/ 1 h 46"/>
                  <a:gd name="T12" fmla="*/ 1 w 40"/>
                  <a:gd name="T13" fmla="*/ 1 h 46"/>
                  <a:gd name="T14" fmla="*/ 0 w 40"/>
                  <a:gd name="T15" fmla="*/ 1 h 46"/>
                  <a:gd name="T16" fmla="*/ 1 w 40"/>
                  <a:gd name="T17" fmla="*/ 1 h 46"/>
                  <a:gd name="T18" fmla="*/ 1 w 40"/>
                  <a:gd name="T19" fmla="*/ 0 h 46"/>
                  <a:gd name="T20" fmla="*/ 1 w 40"/>
                  <a:gd name="T21" fmla="*/ 1 h 46"/>
                  <a:gd name="T22" fmla="*/ 1 w 40"/>
                  <a:gd name="T23" fmla="*/ 1 h 46"/>
                  <a:gd name="T24" fmla="*/ 1 w 40"/>
                  <a:gd name="T25" fmla="*/ 1 h 46"/>
                  <a:gd name="T26" fmla="*/ 1 w 40"/>
                  <a:gd name="T27" fmla="*/ 1 h 46"/>
                  <a:gd name="T28" fmla="*/ 2 w 40"/>
                  <a:gd name="T29" fmla="*/ 2 h 46"/>
                  <a:gd name="T30" fmla="*/ 2 w 40"/>
                  <a:gd name="T31" fmla="*/ 2 h 46"/>
                  <a:gd name="T32" fmla="*/ 2 w 40"/>
                  <a:gd name="T33" fmla="*/ 2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46">
                    <a:moveTo>
                      <a:pt x="40" y="46"/>
                    </a:moveTo>
                    <a:lnTo>
                      <a:pt x="37" y="44"/>
                    </a:lnTo>
                    <a:lnTo>
                      <a:pt x="31" y="38"/>
                    </a:lnTo>
                    <a:lnTo>
                      <a:pt x="23" y="32"/>
                    </a:lnTo>
                    <a:lnTo>
                      <a:pt x="15" y="26"/>
                    </a:lnTo>
                    <a:lnTo>
                      <a:pt x="8" y="19"/>
                    </a:lnTo>
                    <a:lnTo>
                      <a:pt x="2" y="12"/>
                    </a:lnTo>
                    <a:lnTo>
                      <a:pt x="0" y="6"/>
                    </a:lnTo>
                    <a:lnTo>
                      <a:pt x="2" y="1"/>
                    </a:lnTo>
                    <a:lnTo>
                      <a:pt x="7" y="0"/>
                    </a:lnTo>
                    <a:lnTo>
                      <a:pt x="12" y="4"/>
                    </a:lnTo>
                    <a:lnTo>
                      <a:pt x="17" y="9"/>
                    </a:lnTo>
                    <a:lnTo>
                      <a:pt x="23" y="16"/>
                    </a:lnTo>
                    <a:lnTo>
                      <a:pt x="28" y="26"/>
                    </a:lnTo>
                    <a:lnTo>
                      <a:pt x="33" y="34"/>
                    </a:lnTo>
                    <a:lnTo>
                      <a:pt x="37" y="42"/>
                    </a:lnTo>
                    <a:lnTo>
                      <a:pt x="40"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90" name="Freeform 110">
                <a:extLst>
                  <a:ext uri="{FF2B5EF4-FFF2-40B4-BE49-F238E27FC236}">
                    <a16:creationId xmlns:a16="http://schemas.microsoft.com/office/drawing/2014/main" xmlns="" id="{DFFC78CE-E3D8-491E-AC94-E0200FEF3702}"/>
                  </a:ext>
                </a:extLst>
              </p:cNvPr>
              <p:cNvSpPr>
                <a:spLocks/>
              </p:cNvSpPr>
              <p:nvPr/>
            </p:nvSpPr>
            <p:spPr bwMode="auto">
              <a:xfrm>
                <a:off x="2870" y="468"/>
                <a:ext cx="5" cy="27"/>
              </a:xfrm>
              <a:custGeom>
                <a:avLst/>
                <a:gdLst>
                  <a:gd name="T0" fmla="*/ 0 w 11"/>
                  <a:gd name="T1" fmla="*/ 2 h 54"/>
                  <a:gd name="T2" fmla="*/ 0 w 11"/>
                  <a:gd name="T3" fmla="*/ 2 h 54"/>
                  <a:gd name="T4" fmla="*/ 0 w 11"/>
                  <a:gd name="T5" fmla="*/ 1 h 54"/>
                  <a:gd name="T6" fmla="*/ 0 w 11"/>
                  <a:gd name="T7" fmla="*/ 1 h 54"/>
                  <a:gd name="T8" fmla="*/ 0 w 11"/>
                  <a:gd name="T9" fmla="*/ 0 h 54"/>
                  <a:gd name="T10" fmla="*/ 0 w 11"/>
                  <a:gd name="T11" fmla="*/ 1 h 54"/>
                  <a:gd name="T12" fmla="*/ 0 w 11"/>
                  <a:gd name="T13" fmla="*/ 1 h 54"/>
                  <a:gd name="T14" fmla="*/ 0 w 11"/>
                  <a:gd name="T15" fmla="*/ 2 h 54"/>
                  <a:gd name="T16" fmla="*/ 0 w 11"/>
                  <a:gd name="T17" fmla="*/ 2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54">
                    <a:moveTo>
                      <a:pt x="7" y="54"/>
                    </a:moveTo>
                    <a:lnTo>
                      <a:pt x="8" y="44"/>
                    </a:lnTo>
                    <a:lnTo>
                      <a:pt x="11" y="25"/>
                    </a:lnTo>
                    <a:lnTo>
                      <a:pt x="11" y="8"/>
                    </a:lnTo>
                    <a:lnTo>
                      <a:pt x="6" y="0"/>
                    </a:lnTo>
                    <a:lnTo>
                      <a:pt x="0" y="7"/>
                    </a:lnTo>
                    <a:lnTo>
                      <a:pt x="1" y="22"/>
                    </a:lnTo>
                    <a:lnTo>
                      <a:pt x="4" y="40"/>
                    </a:lnTo>
                    <a:lnTo>
                      <a:pt x="7"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91" name="Freeform 111">
                <a:extLst>
                  <a:ext uri="{FF2B5EF4-FFF2-40B4-BE49-F238E27FC236}">
                    <a16:creationId xmlns:a16="http://schemas.microsoft.com/office/drawing/2014/main" xmlns="" id="{F2259B2B-9938-477F-829B-8B17224D9670}"/>
                  </a:ext>
                </a:extLst>
              </p:cNvPr>
              <p:cNvSpPr>
                <a:spLocks/>
              </p:cNvSpPr>
              <p:nvPr/>
            </p:nvSpPr>
            <p:spPr bwMode="auto">
              <a:xfrm>
                <a:off x="2874" y="475"/>
                <a:ext cx="23" cy="25"/>
              </a:xfrm>
              <a:custGeom>
                <a:avLst/>
                <a:gdLst>
                  <a:gd name="T0" fmla="*/ 0 w 46"/>
                  <a:gd name="T1" fmla="*/ 2 h 50"/>
                  <a:gd name="T2" fmla="*/ 1 w 46"/>
                  <a:gd name="T3" fmla="*/ 2 h 50"/>
                  <a:gd name="T4" fmla="*/ 1 w 46"/>
                  <a:gd name="T5" fmla="*/ 2 h 50"/>
                  <a:gd name="T6" fmla="*/ 1 w 46"/>
                  <a:gd name="T7" fmla="*/ 1 h 50"/>
                  <a:gd name="T8" fmla="*/ 1 w 46"/>
                  <a:gd name="T9" fmla="*/ 1 h 50"/>
                  <a:gd name="T10" fmla="*/ 1 w 46"/>
                  <a:gd name="T11" fmla="*/ 1 h 50"/>
                  <a:gd name="T12" fmla="*/ 2 w 46"/>
                  <a:gd name="T13" fmla="*/ 1 h 50"/>
                  <a:gd name="T14" fmla="*/ 2 w 46"/>
                  <a:gd name="T15" fmla="*/ 0 h 50"/>
                  <a:gd name="T16" fmla="*/ 2 w 46"/>
                  <a:gd name="T17" fmla="*/ 1 h 50"/>
                  <a:gd name="T18" fmla="*/ 2 w 46"/>
                  <a:gd name="T19" fmla="*/ 1 h 50"/>
                  <a:gd name="T20" fmla="*/ 2 w 46"/>
                  <a:gd name="T21" fmla="*/ 1 h 50"/>
                  <a:gd name="T22" fmla="*/ 2 w 46"/>
                  <a:gd name="T23" fmla="*/ 1 h 50"/>
                  <a:gd name="T24" fmla="*/ 1 w 46"/>
                  <a:gd name="T25" fmla="*/ 1 h 50"/>
                  <a:gd name="T26" fmla="*/ 1 w 46"/>
                  <a:gd name="T27" fmla="*/ 2 h 50"/>
                  <a:gd name="T28" fmla="*/ 1 w 46"/>
                  <a:gd name="T29" fmla="*/ 2 h 50"/>
                  <a:gd name="T30" fmla="*/ 1 w 46"/>
                  <a:gd name="T31" fmla="*/ 2 h 50"/>
                  <a:gd name="T32" fmla="*/ 0 w 46"/>
                  <a:gd name="T33" fmla="*/ 2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50">
                    <a:moveTo>
                      <a:pt x="0" y="50"/>
                    </a:moveTo>
                    <a:lnTo>
                      <a:pt x="5" y="44"/>
                    </a:lnTo>
                    <a:lnTo>
                      <a:pt x="11" y="35"/>
                    </a:lnTo>
                    <a:lnTo>
                      <a:pt x="17" y="26"/>
                    </a:lnTo>
                    <a:lnTo>
                      <a:pt x="24" y="17"/>
                    </a:lnTo>
                    <a:lnTo>
                      <a:pt x="31" y="9"/>
                    </a:lnTo>
                    <a:lnTo>
                      <a:pt x="38" y="3"/>
                    </a:lnTo>
                    <a:lnTo>
                      <a:pt x="43" y="0"/>
                    </a:lnTo>
                    <a:lnTo>
                      <a:pt x="46" y="1"/>
                    </a:lnTo>
                    <a:lnTo>
                      <a:pt x="46" y="6"/>
                    </a:lnTo>
                    <a:lnTo>
                      <a:pt x="43" y="11"/>
                    </a:lnTo>
                    <a:lnTo>
                      <a:pt x="36" y="18"/>
                    </a:lnTo>
                    <a:lnTo>
                      <a:pt x="29" y="26"/>
                    </a:lnTo>
                    <a:lnTo>
                      <a:pt x="20" y="33"/>
                    </a:lnTo>
                    <a:lnTo>
                      <a:pt x="12" y="40"/>
                    </a:lnTo>
                    <a:lnTo>
                      <a:pt x="5" y="46"/>
                    </a:lnTo>
                    <a:lnTo>
                      <a:pt x="0" y="5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92" name="Freeform 112">
                <a:extLst>
                  <a:ext uri="{FF2B5EF4-FFF2-40B4-BE49-F238E27FC236}">
                    <a16:creationId xmlns:a16="http://schemas.microsoft.com/office/drawing/2014/main" xmlns="" id="{32B7A932-AAFD-40AE-802E-BCC87CA11EC0}"/>
                  </a:ext>
                </a:extLst>
              </p:cNvPr>
              <p:cNvSpPr>
                <a:spLocks/>
              </p:cNvSpPr>
              <p:nvPr/>
            </p:nvSpPr>
            <p:spPr bwMode="auto">
              <a:xfrm>
                <a:off x="2855" y="632"/>
                <a:ext cx="33" cy="8"/>
              </a:xfrm>
              <a:custGeom>
                <a:avLst/>
                <a:gdLst>
                  <a:gd name="T0" fmla="*/ 0 w 67"/>
                  <a:gd name="T1" fmla="*/ 1 h 16"/>
                  <a:gd name="T2" fmla="*/ 0 w 67"/>
                  <a:gd name="T3" fmla="*/ 1 h 16"/>
                  <a:gd name="T4" fmla="*/ 0 w 67"/>
                  <a:gd name="T5" fmla="*/ 1 h 16"/>
                  <a:gd name="T6" fmla="*/ 0 w 67"/>
                  <a:gd name="T7" fmla="*/ 0 h 16"/>
                  <a:gd name="T8" fmla="*/ 1 w 67"/>
                  <a:gd name="T9" fmla="*/ 0 h 16"/>
                  <a:gd name="T10" fmla="*/ 1 w 67"/>
                  <a:gd name="T11" fmla="*/ 0 h 16"/>
                  <a:gd name="T12" fmla="*/ 1 w 67"/>
                  <a:gd name="T13" fmla="*/ 1 h 16"/>
                  <a:gd name="T14" fmla="*/ 2 w 67"/>
                  <a:gd name="T15" fmla="*/ 1 h 16"/>
                  <a:gd name="T16" fmla="*/ 2 w 67"/>
                  <a:gd name="T17" fmla="*/ 1 h 16"/>
                  <a:gd name="T18" fmla="*/ 2 w 67"/>
                  <a:gd name="T19" fmla="*/ 1 h 16"/>
                  <a:gd name="T20" fmla="*/ 1 w 67"/>
                  <a:gd name="T21" fmla="*/ 1 h 16"/>
                  <a:gd name="T22" fmla="*/ 1 w 67"/>
                  <a:gd name="T23" fmla="*/ 1 h 16"/>
                  <a:gd name="T24" fmla="*/ 1 w 67"/>
                  <a:gd name="T25" fmla="*/ 1 h 16"/>
                  <a:gd name="T26" fmla="*/ 0 w 67"/>
                  <a:gd name="T27" fmla="*/ 1 h 16"/>
                  <a:gd name="T28" fmla="*/ 0 w 67"/>
                  <a:gd name="T29" fmla="*/ 1 h 16"/>
                  <a:gd name="T30" fmla="*/ 0 w 67"/>
                  <a:gd name="T31" fmla="*/ 1 h 16"/>
                  <a:gd name="T32" fmla="*/ 0 w 67"/>
                  <a:gd name="T33" fmla="*/ 1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16">
                    <a:moveTo>
                      <a:pt x="0" y="2"/>
                    </a:moveTo>
                    <a:lnTo>
                      <a:pt x="8" y="1"/>
                    </a:lnTo>
                    <a:lnTo>
                      <a:pt x="17" y="1"/>
                    </a:lnTo>
                    <a:lnTo>
                      <a:pt x="29" y="0"/>
                    </a:lnTo>
                    <a:lnTo>
                      <a:pt x="39" y="0"/>
                    </a:lnTo>
                    <a:lnTo>
                      <a:pt x="50" y="0"/>
                    </a:lnTo>
                    <a:lnTo>
                      <a:pt x="59" y="2"/>
                    </a:lnTo>
                    <a:lnTo>
                      <a:pt x="65" y="6"/>
                    </a:lnTo>
                    <a:lnTo>
                      <a:pt x="67" y="11"/>
                    </a:lnTo>
                    <a:lnTo>
                      <a:pt x="65" y="15"/>
                    </a:lnTo>
                    <a:lnTo>
                      <a:pt x="59" y="16"/>
                    </a:lnTo>
                    <a:lnTo>
                      <a:pt x="51" y="15"/>
                    </a:lnTo>
                    <a:lnTo>
                      <a:pt x="40" y="13"/>
                    </a:lnTo>
                    <a:lnTo>
                      <a:pt x="29" y="11"/>
                    </a:lnTo>
                    <a:lnTo>
                      <a:pt x="19" y="7"/>
                    </a:lnTo>
                    <a:lnTo>
                      <a:pt x="8" y="4"/>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93" name="Freeform 113">
                <a:extLst>
                  <a:ext uri="{FF2B5EF4-FFF2-40B4-BE49-F238E27FC236}">
                    <a16:creationId xmlns:a16="http://schemas.microsoft.com/office/drawing/2014/main" xmlns="" id="{EC44A8B6-3805-4A61-A55B-4FE78ADF7101}"/>
                  </a:ext>
                </a:extLst>
              </p:cNvPr>
              <p:cNvSpPr>
                <a:spLocks/>
              </p:cNvSpPr>
              <p:nvPr/>
            </p:nvSpPr>
            <p:spPr bwMode="auto">
              <a:xfrm>
                <a:off x="2848" y="639"/>
                <a:ext cx="33" cy="16"/>
              </a:xfrm>
              <a:custGeom>
                <a:avLst/>
                <a:gdLst>
                  <a:gd name="T0" fmla="*/ 0 w 64"/>
                  <a:gd name="T1" fmla="*/ 0 h 32"/>
                  <a:gd name="T2" fmla="*/ 1 w 64"/>
                  <a:gd name="T3" fmla="*/ 1 h 32"/>
                  <a:gd name="T4" fmla="*/ 1 w 64"/>
                  <a:gd name="T5" fmla="*/ 1 h 32"/>
                  <a:gd name="T6" fmla="*/ 1 w 64"/>
                  <a:gd name="T7" fmla="*/ 1 h 32"/>
                  <a:gd name="T8" fmla="*/ 2 w 64"/>
                  <a:gd name="T9" fmla="*/ 1 h 32"/>
                  <a:gd name="T10" fmla="*/ 2 w 64"/>
                  <a:gd name="T11" fmla="*/ 1 h 32"/>
                  <a:gd name="T12" fmla="*/ 2 w 64"/>
                  <a:gd name="T13" fmla="*/ 1 h 32"/>
                  <a:gd name="T14" fmla="*/ 3 w 64"/>
                  <a:gd name="T15" fmla="*/ 1 h 32"/>
                  <a:gd name="T16" fmla="*/ 3 w 64"/>
                  <a:gd name="T17" fmla="*/ 1 h 32"/>
                  <a:gd name="T18" fmla="*/ 3 w 64"/>
                  <a:gd name="T19" fmla="*/ 1 h 32"/>
                  <a:gd name="T20" fmla="*/ 2 w 64"/>
                  <a:gd name="T21" fmla="*/ 1 h 32"/>
                  <a:gd name="T22" fmla="*/ 2 w 64"/>
                  <a:gd name="T23" fmla="*/ 1 h 32"/>
                  <a:gd name="T24" fmla="*/ 2 w 64"/>
                  <a:gd name="T25" fmla="*/ 1 h 32"/>
                  <a:gd name="T26" fmla="*/ 1 w 64"/>
                  <a:gd name="T27" fmla="*/ 1 h 32"/>
                  <a:gd name="T28" fmla="*/ 1 w 64"/>
                  <a:gd name="T29" fmla="*/ 1 h 32"/>
                  <a:gd name="T30" fmla="*/ 1 w 64"/>
                  <a:gd name="T31" fmla="*/ 1 h 32"/>
                  <a:gd name="T32" fmla="*/ 0 w 64"/>
                  <a:gd name="T33" fmla="*/ 0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32">
                    <a:moveTo>
                      <a:pt x="0" y="0"/>
                    </a:moveTo>
                    <a:lnTo>
                      <a:pt x="6" y="1"/>
                    </a:lnTo>
                    <a:lnTo>
                      <a:pt x="16" y="2"/>
                    </a:lnTo>
                    <a:lnTo>
                      <a:pt x="26" y="6"/>
                    </a:lnTo>
                    <a:lnTo>
                      <a:pt x="36" y="9"/>
                    </a:lnTo>
                    <a:lnTo>
                      <a:pt x="47" y="14"/>
                    </a:lnTo>
                    <a:lnTo>
                      <a:pt x="56" y="18"/>
                    </a:lnTo>
                    <a:lnTo>
                      <a:pt x="62" y="23"/>
                    </a:lnTo>
                    <a:lnTo>
                      <a:pt x="64" y="29"/>
                    </a:lnTo>
                    <a:lnTo>
                      <a:pt x="62" y="32"/>
                    </a:lnTo>
                    <a:lnTo>
                      <a:pt x="55" y="31"/>
                    </a:lnTo>
                    <a:lnTo>
                      <a:pt x="46" y="28"/>
                    </a:lnTo>
                    <a:lnTo>
                      <a:pt x="35" y="22"/>
                    </a:lnTo>
                    <a:lnTo>
                      <a:pt x="24" y="16"/>
                    </a:lnTo>
                    <a:lnTo>
                      <a:pt x="13" y="9"/>
                    </a:lnTo>
                    <a:lnTo>
                      <a:pt x="4"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94" name="Freeform 114">
                <a:extLst>
                  <a:ext uri="{FF2B5EF4-FFF2-40B4-BE49-F238E27FC236}">
                    <a16:creationId xmlns:a16="http://schemas.microsoft.com/office/drawing/2014/main" xmlns="" id="{CB5565B3-DD6B-4C02-8467-9C4AC0AE9275}"/>
                  </a:ext>
                </a:extLst>
              </p:cNvPr>
              <p:cNvSpPr>
                <a:spLocks/>
              </p:cNvSpPr>
              <p:nvPr/>
            </p:nvSpPr>
            <p:spPr bwMode="auto">
              <a:xfrm>
                <a:off x="2856" y="618"/>
                <a:ext cx="33" cy="8"/>
              </a:xfrm>
              <a:custGeom>
                <a:avLst/>
                <a:gdLst>
                  <a:gd name="T0" fmla="*/ 0 w 64"/>
                  <a:gd name="T1" fmla="*/ 1 h 16"/>
                  <a:gd name="T2" fmla="*/ 1 w 64"/>
                  <a:gd name="T3" fmla="*/ 1 h 16"/>
                  <a:gd name="T4" fmla="*/ 1 w 64"/>
                  <a:gd name="T5" fmla="*/ 1 h 16"/>
                  <a:gd name="T6" fmla="*/ 1 w 64"/>
                  <a:gd name="T7" fmla="*/ 1 h 16"/>
                  <a:gd name="T8" fmla="*/ 1 w 64"/>
                  <a:gd name="T9" fmla="*/ 0 h 16"/>
                  <a:gd name="T10" fmla="*/ 2 w 64"/>
                  <a:gd name="T11" fmla="*/ 0 h 16"/>
                  <a:gd name="T12" fmla="*/ 2 w 64"/>
                  <a:gd name="T13" fmla="*/ 1 h 16"/>
                  <a:gd name="T14" fmla="*/ 2 w 64"/>
                  <a:gd name="T15" fmla="*/ 1 h 16"/>
                  <a:gd name="T16" fmla="*/ 3 w 64"/>
                  <a:gd name="T17" fmla="*/ 1 h 16"/>
                  <a:gd name="T18" fmla="*/ 3 w 64"/>
                  <a:gd name="T19" fmla="*/ 1 h 16"/>
                  <a:gd name="T20" fmla="*/ 2 w 64"/>
                  <a:gd name="T21" fmla="*/ 1 h 16"/>
                  <a:gd name="T22" fmla="*/ 2 w 64"/>
                  <a:gd name="T23" fmla="*/ 1 h 16"/>
                  <a:gd name="T24" fmla="*/ 2 w 64"/>
                  <a:gd name="T25" fmla="*/ 1 h 16"/>
                  <a:gd name="T26" fmla="*/ 1 w 64"/>
                  <a:gd name="T27" fmla="*/ 1 h 16"/>
                  <a:gd name="T28" fmla="*/ 1 w 64"/>
                  <a:gd name="T29" fmla="*/ 1 h 16"/>
                  <a:gd name="T30" fmla="*/ 1 w 64"/>
                  <a:gd name="T31" fmla="*/ 1 h 16"/>
                  <a:gd name="T32" fmla="*/ 0 w 64"/>
                  <a:gd name="T33" fmla="*/ 1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16">
                    <a:moveTo>
                      <a:pt x="0" y="8"/>
                    </a:moveTo>
                    <a:lnTo>
                      <a:pt x="3" y="5"/>
                    </a:lnTo>
                    <a:lnTo>
                      <a:pt x="10" y="2"/>
                    </a:lnTo>
                    <a:lnTo>
                      <a:pt x="19" y="1"/>
                    </a:lnTo>
                    <a:lnTo>
                      <a:pt x="31" y="0"/>
                    </a:lnTo>
                    <a:lnTo>
                      <a:pt x="42" y="0"/>
                    </a:lnTo>
                    <a:lnTo>
                      <a:pt x="51" y="2"/>
                    </a:lnTo>
                    <a:lnTo>
                      <a:pt x="60" y="5"/>
                    </a:lnTo>
                    <a:lnTo>
                      <a:pt x="64" y="10"/>
                    </a:lnTo>
                    <a:lnTo>
                      <a:pt x="64" y="15"/>
                    </a:lnTo>
                    <a:lnTo>
                      <a:pt x="60" y="16"/>
                    </a:lnTo>
                    <a:lnTo>
                      <a:pt x="51" y="16"/>
                    </a:lnTo>
                    <a:lnTo>
                      <a:pt x="41" y="13"/>
                    </a:lnTo>
                    <a:lnTo>
                      <a:pt x="30" y="12"/>
                    </a:lnTo>
                    <a:lnTo>
                      <a:pt x="18" y="10"/>
                    </a:lnTo>
                    <a:lnTo>
                      <a:pt x="8" y="8"/>
                    </a:lnTo>
                    <a:lnTo>
                      <a:pt x="0" y="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95" name="Freeform 115">
                <a:extLst>
                  <a:ext uri="{FF2B5EF4-FFF2-40B4-BE49-F238E27FC236}">
                    <a16:creationId xmlns:a16="http://schemas.microsoft.com/office/drawing/2014/main" xmlns="" id="{07DF6A9C-0898-4AD0-8438-C9795A5DC170}"/>
                  </a:ext>
                </a:extLst>
              </p:cNvPr>
              <p:cNvSpPr>
                <a:spLocks/>
              </p:cNvSpPr>
              <p:nvPr/>
            </p:nvSpPr>
            <p:spPr bwMode="auto">
              <a:xfrm>
                <a:off x="2863" y="606"/>
                <a:ext cx="34" cy="6"/>
              </a:xfrm>
              <a:custGeom>
                <a:avLst/>
                <a:gdLst>
                  <a:gd name="T0" fmla="*/ 0 w 68"/>
                  <a:gd name="T1" fmla="*/ 1 h 12"/>
                  <a:gd name="T2" fmla="*/ 1 w 68"/>
                  <a:gd name="T3" fmla="*/ 1 h 12"/>
                  <a:gd name="T4" fmla="*/ 1 w 68"/>
                  <a:gd name="T5" fmla="*/ 1 h 12"/>
                  <a:gd name="T6" fmla="*/ 1 w 68"/>
                  <a:gd name="T7" fmla="*/ 1 h 12"/>
                  <a:gd name="T8" fmla="*/ 2 w 68"/>
                  <a:gd name="T9" fmla="*/ 1 h 12"/>
                  <a:gd name="T10" fmla="*/ 2 w 68"/>
                  <a:gd name="T11" fmla="*/ 0 h 12"/>
                  <a:gd name="T12" fmla="*/ 2 w 68"/>
                  <a:gd name="T13" fmla="*/ 0 h 12"/>
                  <a:gd name="T14" fmla="*/ 3 w 68"/>
                  <a:gd name="T15" fmla="*/ 1 h 12"/>
                  <a:gd name="T16" fmla="*/ 3 w 68"/>
                  <a:gd name="T17" fmla="*/ 1 h 12"/>
                  <a:gd name="T18" fmla="*/ 3 w 68"/>
                  <a:gd name="T19" fmla="*/ 1 h 12"/>
                  <a:gd name="T20" fmla="*/ 2 w 68"/>
                  <a:gd name="T21" fmla="*/ 1 h 12"/>
                  <a:gd name="T22" fmla="*/ 2 w 68"/>
                  <a:gd name="T23" fmla="*/ 1 h 12"/>
                  <a:gd name="T24" fmla="*/ 2 w 68"/>
                  <a:gd name="T25" fmla="*/ 1 h 12"/>
                  <a:gd name="T26" fmla="*/ 2 w 68"/>
                  <a:gd name="T27" fmla="*/ 1 h 12"/>
                  <a:gd name="T28" fmla="*/ 1 w 68"/>
                  <a:gd name="T29" fmla="*/ 1 h 12"/>
                  <a:gd name="T30" fmla="*/ 1 w 68"/>
                  <a:gd name="T31" fmla="*/ 1 h 12"/>
                  <a:gd name="T32" fmla="*/ 0 w 68"/>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12">
                    <a:moveTo>
                      <a:pt x="0" y="11"/>
                    </a:moveTo>
                    <a:lnTo>
                      <a:pt x="5" y="9"/>
                    </a:lnTo>
                    <a:lnTo>
                      <a:pt x="14" y="5"/>
                    </a:lnTo>
                    <a:lnTo>
                      <a:pt x="25" y="3"/>
                    </a:lnTo>
                    <a:lnTo>
                      <a:pt x="36" y="2"/>
                    </a:lnTo>
                    <a:lnTo>
                      <a:pt x="47" y="0"/>
                    </a:lnTo>
                    <a:lnTo>
                      <a:pt x="57" y="0"/>
                    </a:lnTo>
                    <a:lnTo>
                      <a:pt x="65" y="3"/>
                    </a:lnTo>
                    <a:lnTo>
                      <a:pt x="68" y="6"/>
                    </a:lnTo>
                    <a:lnTo>
                      <a:pt x="68" y="10"/>
                    </a:lnTo>
                    <a:lnTo>
                      <a:pt x="64" y="11"/>
                    </a:lnTo>
                    <a:lnTo>
                      <a:pt x="56" y="12"/>
                    </a:lnTo>
                    <a:lnTo>
                      <a:pt x="45" y="12"/>
                    </a:lnTo>
                    <a:lnTo>
                      <a:pt x="34" y="11"/>
                    </a:lnTo>
                    <a:lnTo>
                      <a:pt x="22" y="11"/>
                    </a:lnTo>
                    <a:lnTo>
                      <a:pt x="11" y="10"/>
                    </a:lnTo>
                    <a:lnTo>
                      <a:pt x="0" y="1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96" name="Freeform 116">
                <a:extLst>
                  <a:ext uri="{FF2B5EF4-FFF2-40B4-BE49-F238E27FC236}">
                    <a16:creationId xmlns:a16="http://schemas.microsoft.com/office/drawing/2014/main" xmlns="" id="{648D83EE-A269-4518-80BC-D97CC65EFDF4}"/>
                  </a:ext>
                </a:extLst>
              </p:cNvPr>
              <p:cNvSpPr>
                <a:spLocks/>
              </p:cNvSpPr>
              <p:nvPr/>
            </p:nvSpPr>
            <p:spPr bwMode="auto">
              <a:xfrm>
                <a:off x="2870" y="594"/>
                <a:ext cx="34" cy="6"/>
              </a:xfrm>
              <a:custGeom>
                <a:avLst/>
                <a:gdLst>
                  <a:gd name="T0" fmla="*/ 0 w 68"/>
                  <a:gd name="T1" fmla="*/ 0 h 13"/>
                  <a:gd name="T2" fmla="*/ 1 w 68"/>
                  <a:gd name="T3" fmla="*/ 0 h 13"/>
                  <a:gd name="T4" fmla="*/ 1 w 68"/>
                  <a:gd name="T5" fmla="*/ 0 h 13"/>
                  <a:gd name="T6" fmla="*/ 1 w 68"/>
                  <a:gd name="T7" fmla="*/ 0 h 13"/>
                  <a:gd name="T8" fmla="*/ 2 w 68"/>
                  <a:gd name="T9" fmla="*/ 0 h 13"/>
                  <a:gd name="T10" fmla="*/ 2 w 68"/>
                  <a:gd name="T11" fmla="*/ 0 h 13"/>
                  <a:gd name="T12" fmla="*/ 2 w 68"/>
                  <a:gd name="T13" fmla="*/ 0 h 13"/>
                  <a:gd name="T14" fmla="*/ 3 w 68"/>
                  <a:gd name="T15" fmla="*/ 0 h 13"/>
                  <a:gd name="T16" fmla="*/ 3 w 68"/>
                  <a:gd name="T17" fmla="*/ 0 h 13"/>
                  <a:gd name="T18" fmla="*/ 3 w 68"/>
                  <a:gd name="T19" fmla="*/ 0 h 13"/>
                  <a:gd name="T20" fmla="*/ 2 w 68"/>
                  <a:gd name="T21" fmla="*/ 0 h 13"/>
                  <a:gd name="T22" fmla="*/ 2 w 68"/>
                  <a:gd name="T23" fmla="*/ 0 h 13"/>
                  <a:gd name="T24" fmla="*/ 2 w 68"/>
                  <a:gd name="T25" fmla="*/ 0 h 13"/>
                  <a:gd name="T26" fmla="*/ 1 w 68"/>
                  <a:gd name="T27" fmla="*/ 0 h 13"/>
                  <a:gd name="T28" fmla="*/ 1 w 68"/>
                  <a:gd name="T29" fmla="*/ 0 h 13"/>
                  <a:gd name="T30" fmla="*/ 1 w 68"/>
                  <a:gd name="T31" fmla="*/ 0 h 13"/>
                  <a:gd name="T32" fmla="*/ 0 w 68"/>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13">
                    <a:moveTo>
                      <a:pt x="0" y="13"/>
                    </a:moveTo>
                    <a:lnTo>
                      <a:pt x="7" y="11"/>
                    </a:lnTo>
                    <a:lnTo>
                      <a:pt x="16" y="8"/>
                    </a:lnTo>
                    <a:lnTo>
                      <a:pt x="28" y="5"/>
                    </a:lnTo>
                    <a:lnTo>
                      <a:pt x="39" y="2"/>
                    </a:lnTo>
                    <a:lnTo>
                      <a:pt x="50" y="0"/>
                    </a:lnTo>
                    <a:lnTo>
                      <a:pt x="59" y="0"/>
                    </a:lnTo>
                    <a:lnTo>
                      <a:pt x="66" y="1"/>
                    </a:lnTo>
                    <a:lnTo>
                      <a:pt x="68" y="5"/>
                    </a:lnTo>
                    <a:lnTo>
                      <a:pt x="66" y="8"/>
                    </a:lnTo>
                    <a:lnTo>
                      <a:pt x="60" y="11"/>
                    </a:lnTo>
                    <a:lnTo>
                      <a:pt x="52" y="12"/>
                    </a:lnTo>
                    <a:lnTo>
                      <a:pt x="42" y="12"/>
                    </a:lnTo>
                    <a:lnTo>
                      <a:pt x="30" y="12"/>
                    </a:lnTo>
                    <a:lnTo>
                      <a:pt x="19" y="12"/>
                    </a:lnTo>
                    <a:lnTo>
                      <a:pt x="8" y="12"/>
                    </a:lnTo>
                    <a:lnTo>
                      <a:pt x="0"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97" name="Freeform 117">
                <a:extLst>
                  <a:ext uri="{FF2B5EF4-FFF2-40B4-BE49-F238E27FC236}">
                    <a16:creationId xmlns:a16="http://schemas.microsoft.com/office/drawing/2014/main" xmlns="" id="{48E03EDC-48FA-4437-8029-B31382D3828E}"/>
                  </a:ext>
                </a:extLst>
              </p:cNvPr>
              <p:cNvSpPr>
                <a:spLocks/>
              </p:cNvSpPr>
              <p:nvPr/>
            </p:nvSpPr>
            <p:spPr bwMode="auto">
              <a:xfrm>
                <a:off x="2872" y="580"/>
                <a:ext cx="39" cy="8"/>
              </a:xfrm>
              <a:custGeom>
                <a:avLst/>
                <a:gdLst>
                  <a:gd name="T0" fmla="*/ 0 w 77"/>
                  <a:gd name="T1" fmla="*/ 0 h 17"/>
                  <a:gd name="T2" fmla="*/ 1 w 77"/>
                  <a:gd name="T3" fmla="*/ 0 h 17"/>
                  <a:gd name="T4" fmla="*/ 1 w 77"/>
                  <a:gd name="T5" fmla="*/ 0 h 17"/>
                  <a:gd name="T6" fmla="*/ 1 w 77"/>
                  <a:gd name="T7" fmla="*/ 0 h 17"/>
                  <a:gd name="T8" fmla="*/ 2 w 77"/>
                  <a:gd name="T9" fmla="*/ 0 h 17"/>
                  <a:gd name="T10" fmla="*/ 2 w 77"/>
                  <a:gd name="T11" fmla="*/ 0 h 17"/>
                  <a:gd name="T12" fmla="*/ 3 w 77"/>
                  <a:gd name="T13" fmla="*/ 0 h 17"/>
                  <a:gd name="T14" fmla="*/ 3 w 77"/>
                  <a:gd name="T15" fmla="*/ 0 h 17"/>
                  <a:gd name="T16" fmla="*/ 3 w 77"/>
                  <a:gd name="T17" fmla="*/ 0 h 17"/>
                  <a:gd name="T18" fmla="*/ 3 w 77"/>
                  <a:gd name="T19" fmla="*/ 0 h 17"/>
                  <a:gd name="T20" fmla="*/ 3 w 77"/>
                  <a:gd name="T21" fmla="*/ 0 h 17"/>
                  <a:gd name="T22" fmla="*/ 2 w 77"/>
                  <a:gd name="T23" fmla="*/ 0 h 17"/>
                  <a:gd name="T24" fmla="*/ 2 w 77"/>
                  <a:gd name="T25" fmla="*/ 0 h 17"/>
                  <a:gd name="T26" fmla="*/ 1 w 77"/>
                  <a:gd name="T27" fmla="*/ 0 h 17"/>
                  <a:gd name="T28" fmla="*/ 1 w 77"/>
                  <a:gd name="T29" fmla="*/ 0 h 17"/>
                  <a:gd name="T30" fmla="*/ 1 w 77"/>
                  <a:gd name="T31" fmla="*/ 0 h 17"/>
                  <a:gd name="T32" fmla="*/ 0 w 7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7" h="17">
                    <a:moveTo>
                      <a:pt x="0" y="17"/>
                    </a:moveTo>
                    <a:lnTo>
                      <a:pt x="9" y="13"/>
                    </a:lnTo>
                    <a:lnTo>
                      <a:pt x="21" y="9"/>
                    </a:lnTo>
                    <a:lnTo>
                      <a:pt x="32" y="5"/>
                    </a:lnTo>
                    <a:lnTo>
                      <a:pt x="46" y="2"/>
                    </a:lnTo>
                    <a:lnTo>
                      <a:pt x="57" y="0"/>
                    </a:lnTo>
                    <a:lnTo>
                      <a:pt x="68" y="0"/>
                    </a:lnTo>
                    <a:lnTo>
                      <a:pt x="75" y="3"/>
                    </a:lnTo>
                    <a:lnTo>
                      <a:pt x="77" y="7"/>
                    </a:lnTo>
                    <a:lnTo>
                      <a:pt x="75" y="12"/>
                    </a:lnTo>
                    <a:lnTo>
                      <a:pt x="68" y="15"/>
                    </a:lnTo>
                    <a:lnTo>
                      <a:pt x="57" y="17"/>
                    </a:lnTo>
                    <a:lnTo>
                      <a:pt x="45" y="17"/>
                    </a:lnTo>
                    <a:lnTo>
                      <a:pt x="32" y="15"/>
                    </a:lnTo>
                    <a:lnTo>
                      <a:pt x="19" y="15"/>
                    </a:lnTo>
                    <a:lnTo>
                      <a:pt x="8" y="15"/>
                    </a:lnTo>
                    <a:lnTo>
                      <a:pt x="0" y="1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98" name="Freeform 118">
                <a:extLst>
                  <a:ext uri="{FF2B5EF4-FFF2-40B4-BE49-F238E27FC236}">
                    <a16:creationId xmlns:a16="http://schemas.microsoft.com/office/drawing/2014/main" xmlns="" id="{BAE0AEB7-BEA7-403A-A348-EB1052F79B93}"/>
                  </a:ext>
                </a:extLst>
              </p:cNvPr>
              <p:cNvSpPr>
                <a:spLocks/>
              </p:cNvSpPr>
              <p:nvPr/>
            </p:nvSpPr>
            <p:spPr bwMode="auto">
              <a:xfrm>
                <a:off x="2875" y="562"/>
                <a:ext cx="42" cy="12"/>
              </a:xfrm>
              <a:custGeom>
                <a:avLst/>
                <a:gdLst>
                  <a:gd name="T0" fmla="*/ 0 w 84"/>
                  <a:gd name="T1" fmla="*/ 1 h 24"/>
                  <a:gd name="T2" fmla="*/ 1 w 84"/>
                  <a:gd name="T3" fmla="*/ 1 h 24"/>
                  <a:gd name="T4" fmla="*/ 1 w 84"/>
                  <a:gd name="T5" fmla="*/ 1 h 24"/>
                  <a:gd name="T6" fmla="*/ 2 w 84"/>
                  <a:gd name="T7" fmla="*/ 1 h 24"/>
                  <a:gd name="T8" fmla="*/ 2 w 84"/>
                  <a:gd name="T9" fmla="*/ 1 h 24"/>
                  <a:gd name="T10" fmla="*/ 2 w 84"/>
                  <a:gd name="T11" fmla="*/ 1 h 24"/>
                  <a:gd name="T12" fmla="*/ 3 w 84"/>
                  <a:gd name="T13" fmla="*/ 0 h 24"/>
                  <a:gd name="T14" fmla="*/ 3 w 84"/>
                  <a:gd name="T15" fmla="*/ 0 h 24"/>
                  <a:gd name="T16" fmla="*/ 3 w 84"/>
                  <a:gd name="T17" fmla="*/ 1 h 24"/>
                  <a:gd name="T18" fmla="*/ 3 w 84"/>
                  <a:gd name="T19" fmla="*/ 1 h 24"/>
                  <a:gd name="T20" fmla="*/ 3 w 84"/>
                  <a:gd name="T21" fmla="*/ 1 h 24"/>
                  <a:gd name="T22" fmla="*/ 2 w 84"/>
                  <a:gd name="T23" fmla="*/ 1 h 24"/>
                  <a:gd name="T24" fmla="*/ 2 w 84"/>
                  <a:gd name="T25" fmla="*/ 1 h 24"/>
                  <a:gd name="T26" fmla="*/ 1 w 84"/>
                  <a:gd name="T27" fmla="*/ 1 h 24"/>
                  <a:gd name="T28" fmla="*/ 1 w 84"/>
                  <a:gd name="T29" fmla="*/ 1 h 24"/>
                  <a:gd name="T30" fmla="*/ 1 w 84"/>
                  <a:gd name="T31" fmla="*/ 1 h 24"/>
                  <a:gd name="T32" fmla="*/ 0 w 84"/>
                  <a:gd name="T33" fmla="*/ 1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4" h="24">
                    <a:moveTo>
                      <a:pt x="0" y="24"/>
                    </a:moveTo>
                    <a:lnTo>
                      <a:pt x="8" y="20"/>
                    </a:lnTo>
                    <a:lnTo>
                      <a:pt x="20" y="16"/>
                    </a:lnTo>
                    <a:lnTo>
                      <a:pt x="34" y="10"/>
                    </a:lnTo>
                    <a:lnTo>
                      <a:pt x="49" y="6"/>
                    </a:lnTo>
                    <a:lnTo>
                      <a:pt x="63" y="2"/>
                    </a:lnTo>
                    <a:lnTo>
                      <a:pt x="74" y="0"/>
                    </a:lnTo>
                    <a:lnTo>
                      <a:pt x="83" y="0"/>
                    </a:lnTo>
                    <a:lnTo>
                      <a:pt x="84" y="4"/>
                    </a:lnTo>
                    <a:lnTo>
                      <a:pt x="79" y="10"/>
                    </a:lnTo>
                    <a:lnTo>
                      <a:pt x="71" y="15"/>
                    </a:lnTo>
                    <a:lnTo>
                      <a:pt x="58" y="17"/>
                    </a:lnTo>
                    <a:lnTo>
                      <a:pt x="45" y="19"/>
                    </a:lnTo>
                    <a:lnTo>
                      <a:pt x="30" y="20"/>
                    </a:lnTo>
                    <a:lnTo>
                      <a:pt x="17" y="22"/>
                    </a:lnTo>
                    <a:lnTo>
                      <a:pt x="7" y="23"/>
                    </a:lnTo>
                    <a:lnTo>
                      <a:pt x="0" y="2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99" name="Freeform 119">
                <a:extLst>
                  <a:ext uri="{FF2B5EF4-FFF2-40B4-BE49-F238E27FC236}">
                    <a16:creationId xmlns:a16="http://schemas.microsoft.com/office/drawing/2014/main" xmlns="" id="{CD8BB8C6-7A8E-4646-AB33-B657DF90832C}"/>
                  </a:ext>
                </a:extLst>
              </p:cNvPr>
              <p:cNvSpPr>
                <a:spLocks/>
              </p:cNvSpPr>
              <p:nvPr/>
            </p:nvSpPr>
            <p:spPr bwMode="auto">
              <a:xfrm>
                <a:off x="2876" y="547"/>
                <a:ext cx="46" cy="17"/>
              </a:xfrm>
              <a:custGeom>
                <a:avLst/>
                <a:gdLst>
                  <a:gd name="T0" fmla="*/ 0 w 92"/>
                  <a:gd name="T1" fmla="*/ 2 h 33"/>
                  <a:gd name="T2" fmla="*/ 1 w 92"/>
                  <a:gd name="T3" fmla="*/ 1 h 33"/>
                  <a:gd name="T4" fmla="*/ 1 w 92"/>
                  <a:gd name="T5" fmla="*/ 1 h 33"/>
                  <a:gd name="T6" fmla="*/ 2 w 92"/>
                  <a:gd name="T7" fmla="*/ 1 h 33"/>
                  <a:gd name="T8" fmla="*/ 2 w 92"/>
                  <a:gd name="T9" fmla="*/ 1 h 33"/>
                  <a:gd name="T10" fmla="*/ 3 w 92"/>
                  <a:gd name="T11" fmla="*/ 1 h 33"/>
                  <a:gd name="T12" fmla="*/ 3 w 92"/>
                  <a:gd name="T13" fmla="*/ 0 h 33"/>
                  <a:gd name="T14" fmla="*/ 3 w 92"/>
                  <a:gd name="T15" fmla="*/ 1 h 33"/>
                  <a:gd name="T16" fmla="*/ 3 w 92"/>
                  <a:gd name="T17" fmla="*/ 1 h 33"/>
                  <a:gd name="T18" fmla="*/ 3 w 92"/>
                  <a:gd name="T19" fmla="*/ 1 h 33"/>
                  <a:gd name="T20" fmla="*/ 3 w 92"/>
                  <a:gd name="T21" fmla="*/ 1 h 33"/>
                  <a:gd name="T22" fmla="*/ 3 w 92"/>
                  <a:gd name="T23" fmla="*/ 1 h 33"/>
                  <a:gd name="T24" fmla="*/ 2 w 92"/>
                  <a:gd name="T25" fmla="*/ 1 h 33"/>
                  <a:gd name="T26" fmla="*/ 2 w 92"/>
                  <a:gd name="T27" fmla="*/ 1 h 33"/>
                  <a:gd name="T28" fmla="*/ 1 w 92"/>
                  <a:gd name="T29" fmla="*/ 1 h 33"/>
                  <a:gd name="T30" fmla="*/ 1 w 92"/>
                  <a:gd name="T31" fmla="*/ 1 h 33"/>
                  <a:gd name="T32" fmla="*/ 0 w 92"/>
                  <a:gd name="T33" fmla="*/ 2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2" h="33">
                    <a:moveTo>
                      <a:pt x="0" y="33"/>
                    </a:moveTo>
                    <a:lnTo>
                      <a:pt x="8" y="25"/>
                    </a:lnTo>
                    <a:lnTo>
                      <a:pt x="21" y="18"/>
                    </a:lnTo>
                    <a:lnTo>
                      <a:pt x="35" y="11"/>
                    </a:lnTo>
                    <a:lnTo>
                      <a:pt x="52" y="6"/>
                    </a:lnTo>
                    <a:lnTo>
                      <a:pt x="67" y="1"/>
                    </a:lnTo>
                    <a:lnTo>
                      <a:pt x="79" y="0"/>
                    </a:lnTo>
                    <a:lnTo>
                      <a:pt x="88" y="2"/>
                    </a:lnTo>
                    <a:lnTo>
                      <a:pt x="92" y="7"/>
                    </a:lnTo>
                    <a:lnTo>
                      <a:pt x="90" y="12"/>
                    </a:lnTo>
                    <a:lnTo>
                      <a:pt x="80" y="18"/>
                    </a:lnTo>
                    <a:lnTo>
                      <a:pt x="69" y="22"/>
                    </a:lnTo>
                    <a:lnTo>
                      <a:pt x="54" y="25"/>
                    </a:lnTo>
                    <a:lnTo>
                      <a:pt x="38" y="29"/>
                    </a:lnTo>
                    <a:lnTo>
                      <a:pt x="23" y="31"/>
                    </a:lnTo>
                    <a:lnTo>
                      <a:pt x="10" y="32"/>
                    </a:lnTo>
                    <a:lnTo>
                      <a:pt x="0" y="3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00" name="Freeform 120">
                <a:extLst>
                  <a:ext uri="{FF2B5EF4-FFF2-40B4-BE49-F238E27FC236}">
                    <a16:creationId xmlns:a16="http://schemas.microsoft.com/office/drawing/2014/main" xmlns="" id="{141D499B-845D-425F-A72D-A420871BECBE}"/>
                  </a:ext>
                </a:extLst>
              </p:cNvPr>
              <p:cNvSpPr>
                <a:spLocks/>
              </p:cNvSpPr>
              <p:nvPr/>
            </p:nvSpPr>
            <p:spPr bwMode="auto">
              <a:xfrm>
                <a:off x="2876" y="519"/>
                <a:ext cx="42" cy="27"/>
              </a:xfrm>
              <a:custGeom>
                <a:avLst/>
                <a:gdLst>
                  <a:gd name="T0" fmla="*/ 0 w 85"/>
                  <a:gd name="T1" fmla="*/ 1 h 55"/>
                  <a:gd name="T2" fmla="*/ 0 w 85"/>
                  <a:gd name="T3" fmla="*/ 1 h 55"/>
                  <a:gd name="T4" fmla="*/ 0 w 85"/>
                  <a:gd name="T5" fmla="*/ 1 h 55"/>
                  <a:gd name="T6" fmla="*/ 1 w 85"/>
                  <a:gd name="T7" fmla="*/ 0 h 55"/>
                  <a:gd name="T8" fmla="*/ 1 w 85"/>
                  <a:gd name="T9" fmla="*/ 0 h 55"/>
                  <a:gd name="T10" fmla="*/ 1 w 85"/>
                  <a:gd name="T11" fmla="*/ 0 h 55"/>
                  <a:gd name="T12" fmla="*/ 2 w 85"/>
                  <a:gd name="T13" fmla="*/ 0 h 55"/>
                  <a:gd name="T14" fmla="*/ 2 w 85"/>
                  <a:gd name="T15" fmla="*/ 0 h 55"/>
                  <a:gd name="T16" fmla="*/ 2 w 85"/>
                  <a:gd name="T17" fmla="*/ 0 h 55"/>
                  <a:gd name="T18" fmla="*/ 2 w 85"/>
                  <a:gd name="T19" fmla="*/ 0 h 55"/>
                  <a:gd name="T20" fmla="*/ 2 w 85"/>
                  <a:gd name="T21" fmla="*/ 0 h 55"/>
                  <a:gd name="T22" fmla="*/ 2 w 85"/>
                  <a:gd name="T23" fmla="*/ 0 h 55"/>
                  <a:gd name="T24" fmla="*/ 1 w 85"/>
                  <a:gd name="T25" fmla="*/ 1 h 55"/>
                  <a:gd name="T26" fmla="*/ 1 w 85"/>
                  <a:gd name="T27" fmla="*/ 1 h 55"/>
                  <a:gd name="T28" fmla="*/ 0 w 85"/>
                  <a:gd name="T29" fmla="*/ 1 h 55"/>
                  <a:gd name="T30" fmla="*/ 0 w 85"/>
                  <a:gd name="T31" fmla="*/ 1 h 55"/>
                  <a:gd name="T32" fmla="*/ 0 w 85"/>
                  <a:gd name="T33" fmla="*/ 1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5" h="55">
                    <a:moveTo>
                      <a:pt x="0" y="55"/>
                    </a:moveTo>
                    <a:lnTo>
                      <a:pt x="8" y="47"/>
                    </a:lnTo>
                    <a:lnTo>
                      <a:pt x="18" y="36"/>
                    </a:lnTo>
                    <a:lnTo>
                      <a:pt x="32" y="26"/>
                    </a:lnTo>
                    <a:lnTo>
                      <a:pt x="46" y="17"/>
                    </a:lnTo>
                    <a:lnTo>
                      <a:pt x="60" y="9"/>
                    </a:lnTo>
                    <a:lnTo>
                      <a:pt x="71" y="3"/>
                    </a:lnTo>
                    <a:lnTo>
                      <a:pt x="80" y="0"/>
                    </a:lnTo>
                    <a:lnTo>
                      <a:pt x="85" y="3"/>
                    </a:lnTo>
                    <a:lnTo>
                      <a:pt x="85" y="9"/>
                    </a:lnTo>
                    <a:lnTo>
                      <a:pt x="78" y="15"/>
                    </a:lnTo>
                    <a:lnTo>
                      <a:pt x="69" y="24"/>
                    </a:lnTo>
                    <a:lnTo>
                      <a:pt x="55" y="32"/>
                    </a:lnTo>
                    <a:lnTo>
                      <a:pt x="41" y="40"/>
                    </a:lnTo>
                    <a:lnTo>
                      <a:pt x="26" y="47"/>
                    </a:lnTo>
                    <a:lnTo>
                      <a:pt x="11" y="52"/>
                    </a:lnTo>
                    <a:lnTo>
                      <a:pt x="0"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01" name="Freeform 121">
                <a:extLst>
                  <a:ext uri="{FF2B5EF4-FFF2-40B4-BE49-F238E27FC236}">
                    <a16:creationId xmlns:a16="http://schemas.microsoft.com/office/drawing/2014/main" xmlns="" id="{62E3E189-2DCA-429C-859F-565D8FED248F}"/>
                  </a:ext>
                </a:extLst>
              </p:cNvPr>
              <p:cNvSpPr>
                <a:spLocks/>
              </p:cNvSpPr>
              <p:nvPr/>
            </p:nvSpPr>
            <p:spPr bwMode="auto">
              <a:xfrm>
                <a:off x="2876" y="496"/>
                <a:ext cx="36" cy="34"/>
              </a:xfrm>
              <a:custGeom>
                <a:avLst/>
                <a:gdLst>
                  <a:gd name="T0" fmla="*/ 0 w 72"/>
                  <a:gd name="T1" fmla="*/ 2 h 69"/>
                  <a:gd name="T2" fmla="*/ 1 w 72"/>
                  <a:gd name="T3" fmla="*/ 1 h 69"/>
                  <a:gd name="T4" fmla="*/ 1 w 72"/>
                  <a:gd name="T5" fmla="*/ 1 h 69"/>
                  <a:gd name="T6" fmla="*/ 1 w 72"/>
                  <a:gd name="T7" fmla="*/ 1 h 69"/>
                  <a:gd name="T8" fmla="*/ 2 w 72"/>
                  <a:gd name="T9" fmla="*/ 0 h 69"/>
                  <a:gd name="T10" fmla="*/ 2 w 72"/>
                  <a:gd name="T11" fmla="*/ 0 h 69"/>
                  <a:gd name="T12" fmla="*/ 2 w 72"/>
                  <a:gd name="T13" fmla="*/ 0 h 69"/>
                  <a:gd name="T14" fmla="*/ 3 w 72"/>
                  <a:gd name="T15" fmla="*/ 0 h 69"/>
                  <a:gd name="T16" fmla="*/ 3 w 72"/>
                  <a:gd name="T17" fmla="*/ 0 h 69"/>
                  <a:gd name="T18" fmla="*/ 3 w 72"/>
                  <a:gd name="T19" fmla="*/ 0 h 69"/>
                  <a:gd name="T20" fmla="*/ 3 w 72"/>
                  <a:gd name="T21" fmla="*/ 0 h 69"/>
                  <a:gd name="T22" fmla="*/ 2 w 72"/>
                  <a:gd name="T23" fmla="*/ 0 h 69"/>
                  <a:gd name="T24" fmla="*/ 2 w 72"/>
                  <a:gd name="T25" fmla="*/ 1 h 69"/>
                  <a:gd name="T26" fmla="*/ 1 w 72"/>
                  <a:gd name="T27" fmla="*/ 1 h 69"/>
                  <a:gd name="T28" fmla="*/ 1 w 72"/>
                  <a:gd name="T29" fmla="*/ 1 h 69"/>
                  <a:gd name="T30" fmla="*/ 1 w 72"/>
                  <a:gd name="T31" fmla="*/ 2 h 69"/>
                  <a:gd name="T32" fmla="*/ 0 w 72"/>
                  <a:gd name="T33" fmla="*/ 2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2" h="69">
                    <a:moveTo>
                      <a:pt x="0" y="69"/>
                    </a:moveTo>
                    <a:lnTo>
                      <a:pt x="6" y="61"/>
                    </a:lnTo>
                    <a:lnTo>
                      <a:pt x="15" y="50"/>
                    </a:lnTo>
                    <a:lnTo>
                      <a:pt x="25" y="37"/>
                    </a:lnTo>
                    <a:lnTo>
                      <a:pt x="37" y="24"/>
                    </a:lnTo>
                    <a:lnTo>
                      <a:pt x="48" y="13"/>
                    </a:lnTo>
                    <a:lnTo>
                      <a:pt x="59" y="4"/>
                    </a:lnTo>
                    <a:lnTo>
                      <a:pt x="68" y="0"/>
                    </a:lnTo>
                    <a:lnTo>
                      <a:pt x="72" y="1"/>
                    </a:lnTo>
                    <a:lnTo>
                      <a:pt x="72" y="8"/>
                    </a:lnTo>
                    <a:lnTo>
                      <a:pt x="67" y="18"/>
                    </a:lnTo>
                    <a:lnTo>
                      <a:pt x="56" y="29"/>
                    </a:lnTo>
                    <a:lnTo>
                      <a:pt x="45" y="41"/>
                    </a:lnTo>
                    <a:lnTo>
                      <a:pt x="31" y="52"/>
                    </a:lnTo>
                    <a:lnTo>
                      <a:pt x="18" y="61"/>
                    </a:lnTo>
                    <a:lnTo>
                      <a:pt x="7" y="67"/>
                    </a:lnTo>
                    <a:lnTo>
                      <a:pt x="0" y="6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02" name="Freeform 122">
                <a:extLst>
                  <a:ext uri="{FF2B5EF4-FFF2-40B4-BE49-F238E27FC236}">
                    <a16:creationId xmlns:a16="http://schemas.microsoft.com/office/drawing/2014/main" xmlns="" id="{337435D4-E6D5-4037-91AE-209B2007103B}"/>
                  </a:ext>
                </a:extLst>
              </p:cNvPr>
              <p:cNvSpPr>
                <a:spLocks/>
              </p:cNvSpPr>
              <p:nvPr/>
            </p:nvSpPr>
            <p:spPr bwMode="auto">
              <a:xfrm>
                <a:off x="2875" y="484"/>
                <a:ext cx="33" cy="31"/>
              </a:xfrm>
              <a:custGeom>
                <a:avLst/>
                <a:gdLst>
                  <a:gd name="T0" fmla="*/ 2 w 67"/>
                  <a:gd name="T1" fmla="*/ 1 h 62"/>
                  <a:gd name="T2" fmla="*/ 2 w 67"/>
                  <a:gd name="T3" fmla="*/ 1 h 62"/>
                  <a:gd name="T4" fmla="*/ 1 w 67"/>
                  <a:gd name="T5" fmla="*/ 1 h 62"/>
                  <a:gd name="T6" fmla="*/ 1 w 67"/>
                  <a:gd name="T7" fmla="*/ 1 h 62"/>
                  <a:gd name="T8" fmla="*/ 1 w 67"/>
                  <a:gd name="T9" fmla="*/ 1 h 62"/>
                  <a:gd name="T10" fmla="*/ 0 w 67"/>
                  <a:gd name="T11" fmla="*/ 2 h 62"/>
                  <a:gd name="T12" fmla="*/ 0 w 67"/>
                  <a:gd name="T13" fmla="*/ 2 h 62"/>
                  <a:gd name="T14" fmla="*/ 0 w 67"/>
                  <a:gd name="T15" fmla="*/ 2 h 62"/>
                  <a:gd name="T16" fmla="*/ 0 w 67"/>
                  <a:gd name="T17" fmla="*/ 2 h 62"/>
                  <a:gd name="T18" fmla="*/ 0 w 67"/>
                  <a:gd name="T19" fmla="*/ 2 h 62"/>
                  <a:gd name="T20" fmla="*/ 0 w 67"/>
                  <a:gd name="T21" fmla="*/ 2 h 62"/>
                  <a:gd name="T22" fmla="*/ 0 w 67"/>
                  <a:gd name="T23" fmla="*/ 1 h 62"/>
                  <a:gd name="T24" fmla="*/ 1 w 67"/>
                  <a:gd name="T25" fmla="*/ 1 h 62"/>
                  <a:gd name="T26" fmla="*/ 1 w 67"/>
                  <a:gd name="T27" fmla="*/ 1 h 62"/>
                  <a:gd name="T28" fmla="*/ 1 w 67"/>
                  <a:gd name="T29" fmla="*/ 1 h 62"/>
                  <a:gd name="T30" fmla="*/ 1 w 67"/>
                  <a:gd name="T31" fmla="*/ 0 h 62"/>
                  <a:gd name="T32" fmla="*/ 2 w 67"/>
                  <a:gd name="T33" fmla="*/ 1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62">
                    <a:moveTo>
                      <a:pt x="67" y="4"/>
                    </a:moveTo>
                    <a:lnTo>
                      <a:pt x="66" y="7"/>
                    </a:lnTo>
                    <a:lnTo>
                      <a:pt x="59" y="13"/>
                    </a:lnTo>
                    <a:lnTo>
                      <a:pt x="50" y="20"/>
                    </a:lnTo>
                    <a:lnTo>
                      <a:pt x="40" y="28"/>
                    </a:lnTo>
                    <a:lnTo>
                      <a:pt x="28" y="37"/>
                    </a:lnTo>
                    <a:lnTo>
                      <a:pt x="17" y="46"/>
                    </a:lnTo>
                    <a:lnTo>
                      <a:pt x="7" y="54"/>
                    </a:lnTo>
                    <a:lnTo>
                      <a:pt x="0" y="62"/>
                    </a:lnTo>
                    <a:lnTo>
                      <a:pt x="5" y="51"/>
                    </a:lnTo>
                    <a:lnTo>
                      <a:pt x="12" y="39"/>
                    </a:lnTo>
                    <a:lnTo>
                      <a:pt x="21" y="27"/>
                    </a:lnTo>
                    <a:lnTo>
                      <a:pt x="32" y="15"/>
                    </a:lnTo>
                    <a:lnTo>
                      <a:pt x="43" y="7"/>
                    </a:lnTo>
                    <a:lnTo>
                      <a:pt x="52" y="1"/>
                    </a:lnTo>
                    <a:lnTo>
                      <a:pt x="62" y="0"/>
                    </a:lnTo>
                    <a:lnTo>
                      <a:pt x="67"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03" name="Freeform 123">
                <a:extLst>
                  <a:ext uri="{FF2B5EF4-FFF2-40B4-BE49-F238E27FC236}">
                    <a16:creationId xmlns:a16="http://schemas.microsoft.com/office/drawing/2014/main" xmlns="" id="{477D2087-7F16-4AF2-8A8C-3F07F89A6091}"/>
                  </a:ext>
                </a:extLst>
              </p:cNvPr>
              <p:cNvSpPr>
                <a:spLocks/>
              </p:cNvSpPr>
              <p:nvPr/>
            </p:nvSpPr>
            <p:spPr bwMode="auto">
              <a:xfrm>
                <a:off x="2807" y="325"/>
                <a:ext cx="40" cy="155"/>
              </a:xfrm>
              <a:custGeom>
                <a:avLst/>
                <a:gdLst>
                  <a:gd name="T0" fmla="*/ 1 w 79"/>
                  <a:gd name="T1" fmla="*/ 9 h 311"/>
                  <a:gd name="T2" fmla="*/ 1 w 79"/>
                  <a:gd name="T3" fmla="*/ 9 h 311"/>
                  <a:gd name="T4" fmla="*/ 1 w 79"/>
                  <a:gd name="T5" fmla="*/ 9 h 311"/>
                  <a:gd name="T6" fmla="*/ 1 w 79"/>
                  <a:gd name="T7" fmla="*/ 9 h 311"/>
                  <a:gd name="T8" fmla="*/ 0 w 79"/>
                  <a:gd name="T9" fmla="*/ 9 h 311"/>
                  <a:gd name="T10" fmla="*/ 1 w 79"/>
                  <a:gd name="T11" fmla="*/ 8 h 311"/>
                  <a:gd name="T12" fmla="*/ 2 w 79"/>
                  <a:gd name="T13" fmla="*/ 7 h 311"/>
                  <a:gd name="T14" fmla="*/ 2 w 79"/>
                  <a:gd name="T15" fmla="*/ 5 h 311"/>
                  <a:gd name="T16" fmla="*/ 3 w 79"/>
                  <a:gd name="T17" fmla="*/ 4 h 311"/>
                  <a:gd name="T18" fmla="*/ 2 w 79"/>
                  <a:gd name="T19" fmla="*/ 3 h 311"/>
                  <a:gd name="T20" fmla="*/ 2 w 79"/>
                  <a:gd name="T21" fmla="*/ 1 h 311"/>
                  <a:gd name="T22" fmla="*/ 2 w 79"/>
                  <a:gd name="T23" fmla="*/ 0 h 311"/>
                  <a:gd name="T24" fmla="*/ 2 w 79"/>
                  <a:gd name="T25" fmla="*/ 0 h 311"/>
                  <a:gd name="T26" fmla="*/ 2 w 79"/>
                  <a:gd name="T27" fmla="*/ 0 h 311"/>
                  <a:gd name="T28" fmla="*/ 3 w 79"/>
                  <a:gd name="T29" fmla="*/ 1 h 311"/>
                  <a:gd name="T30" fmla="*/ 3 w 79"/>
                  <a:gd name="T31" fmla="*/ 3 h 311"/>
                  <a:gd name="T32" fmla="*/ 3 w 79"/>
                  <a:gd name="T33" fmla="*/ 4 h 311"/>
                  <a:gd name="T34" fmla="*/ 3 w 79"/>
                  <a:gd name="T35" fmla="*/ 6 h 311"/>
                  <a:gd name="T36" fmla="*/ 2 w 79"/>
                  <a:gd name="T37" fmla="*/ 7 h 311"/>
                  <a:gd name="T38" fmla="*/ 2 w 79"/>
                  <a:gd name="T39" fmla="*/ 8 h 311"/>
                  <a:gd name="T40" fmla="*/ 1 w 79"/>
                  <a:gd name="T41" fmla="*/ 9 h 3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9" h="311">
                    <a:moveTo>
                      <a:pt x="8" y="311"/>
                    </a:moveTo>
                    <a:lnTo>
                      <a:pt x="4" y="311"/>
                    </a:lnTo>
                    <a:lnTo>
                      <a:pt x="2" y="309"/>
                    </a:lnTo>
                    <a:lnTo>
                      <a:pt x="1" y="307"/>
                    </a:lnTo>
                    <a:lnTo>
                      <a:pt x="0" y="303"/>
                    </a:lnTo>
                    <a:lnTo>
                      <a:pt x="32" y="265"/>
                    </a:lnTo>
                    <a:lnTo>
                      <a:pt x="51" y="225"/>
                    </a:lnTo>
                    <a:lnTo>
                      <a:pt x="63" y="183"/>
                    </a:lnTo>
                    <a:lnTo>
                      <a:pt x="66" y="142"/>
                    </a:lnTo>
                    <a:lnTo>
                      <a:pt x="64" y="101"/>
                    </a:lnTo>
                    <a:lnTo>
                      <a:pt x="58" y="63"/>
                    </a:lnTo>
                    <a:lnTo>
                      <a:pt x="51" y="29"/>
                    </a:lnTo>
                    <a:lnTo>
                      <a:pt x="45" y="0"/>
                    </a:lnTo>
                    <a:lnTo>
                      <a:pt x="61" y="20"/>
                    </a:lnTo>
                    <a:lnTo>
                      <a:pt x="72" y="53"/>
                    </a:lnTo>
                    <a:lnTo>
                      <a:pt x="79" y="97"/>
                    </a:lnTo>
                    <a:lnTo>
                      <a:pt x="79" y="146"/>
                    </a:lnTo>
                    <a:lnTo>
                      <a:pt x="73" y="196"/>
                    </a:lnTo>
                    <a:lnTo>
                      <a:pt x="59" y="243"/>
                    </a:lnTo>
                    <a:lnTo>
                      <a:pt x="38" y="283"/>
                    </a:lnTo>
                    <a:lnTo>
                      <a:pt x="8" y="31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04" name="Freeform 124">
                <a:extLst>
                  <a:ext uri="{FF2B5EF4-FFF2-40B4-BE49-F238E27FC236}">
                    <a16:creationId xmlns:a16="http://schemas.microsoft.com/office/drawing/2014/main" xmlns="" id="{CF5F6C89-FA01-4597-81CE-F3A689B73059}"/>
                  </a:ext>
                </a:extLst>
              </p:cNvPr>
              <p:cNvSpPr>
                <a:spLocks/>
              </p:cNvSpPr>
              <p:nvPr/>
            </p:nvSpPr>
            <p:spPr bwMode="auto">
              <a:xfrm>
                <a:off x="2806" y="326"/>
                <a:ext cx="33" cy="20"/>
              </a:xfrm>
              <a:custGeom>
                <a:avLst/>
                <a:gdLst>
                  <a:gd name="T0" fmla="*/ 2 w 67"/>
                  <a:gd name="T1" fmla="*/ 1 h 41"/>
                  <a:gd name="T2" fmla="*/ 1 w 67"/>
                  <a:gd name="T3" fmla="*/ 1 h 41"/>
                  <a:gd name="T4" fmla="*/ 1 w 67"/>
                  <a:gd name="T5" fmla="*/ 0 h 41"/>
                  <a:gd name="T6" fmla="*/ 1 w 67"/>
                  <a:gd name="T7" fmla="*/ 0 h 41"/>
                  <a:gd name="T8" fmla="*/ 0 w 67"/>
                  <a:gd name="T9" fmla="*/ 0 h 41"/>
                  <a:gd name="T10" fmla="*/ 0 w 67"/>
                  <a:gd name="T11" fmla="*/ 0 h 41"/>
                  <a:gd name="T12" fmla="*/ 0 w 67"/>
                  <a:gd name="T13" fmla="*/ 0 h 41"/>
                  <a:gd name="T14" fmla="*/ 0 w 67"/>
                  <a:gd name="T15" fmla="*/ 0 h 41"/>
                  <a:gd name="T16" fmla="*/ 0 w 67"/>
                  <a:gd name="T17" fmla="*/ 0 h 41"/>
                  <a:gd name="T18" fmla="*/ 0 w 67"/>
                  <a:gd name="T19" fmla="*/ 0 h 41"/>
                  <a:gd name="T20" fmla="*/ 0 w 67"/>
                  <a:gd name="T21" fmla="*/ 0 h 41"/>
                  <a:gd name="T22" fmla="*/ 0 w 67"/>
                  <a:gd name="T23" fmla="*/ 0 h 41"/>
                  <a:gd name="T24" fmla="*/ 0 w 67"/>
                  <a:gd name="T25" fmla="*/ 0 h 41"/>
                  <a:gd name="T26" fmla="*/ 1 w 67"/>
                  <a:gd name="T27" fmla="*/ 0 h 41"/>
                  <a:gd name="T28" fmla="*/ 1 w 67"/>
                  <a:gd name="T29" fmla="*/ 0 h 41"/>
                  <a:gd name="T30" fmla="*/ 1 w 67"/>
                  <a:gd name="T31" fmla="*/ 1 h 41"/>
                  <a:gd name="T32" fmla="*/ 2 w 67"/>
                  <a:gd name="T33" fmla="*/ 1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41">
                    <a:moveTo>
                      <a:pt x="67" y="41"/>
                    </a:moveTo>
                    <a:lnTo>
                      <a:pt x="60" y="33"/>
                    </a:lnTo>
                    <a:lnTo>
                      <a:pt x="51" y="25"/>
                    </a:lnTo>
                    <a:lnTo>
                      <a:pt x="41" y="18"/>
                    </a:lnTo>
                    <a:lnTo>
                      <a:pt x="30" y="11"/>
                    </a:lnTo>
                    <a:lnTo>
                      <a:pt x="20" y="5"/>
                    </a:lnTo>
                    <a:lnTo>
                      <a:pt x="11" y="2"/>
                    </a:lnTo>
                    <a:lnTo>
                      <a:pt x="4" y="0"/>
                    </a:lnTo>
                    <a:lnTo>
                      <a:pt x="0" y="3"/>
                    </a:lnTo>
                    <a:lnTo>
                      <a:pt x="1" y="6"/>
                    </a:lnTo>
                    <a:lnTo>
                      <a:pt x="6" y="10"/>
                    </a:lnTo>
                    <a:lnTo>
                      <a:pt x="14" y="13"/>
                    </a:lnTo>
                    <a:lnTo>
                      <a:pt x="23" y="18"/>
                    </a:lnTo>
                    <a:lnTo>
                      <a:pt x="35" y="22"/>
                    </a:lnTo>
                    <a:lnTo>
                      <a:pt x="46" y="28"/>
                    </a:lnTo>
                    <a:lnTo>
                      <a:pt x="58" y="34"/>
                    </a:lnTo>
                    <a:lnTo>
                      <a:pt x="67" y="4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05" name="Freeform 125">
                <a:extLst>
                  <a:ext uri="{FF2B5EF4-FFF2-40B4-BE49-F238E27FC236}">
                    <a16:creationId xmlns:a16="http://schemas.microsoft.com/office/drawing/2014/main" xmlns="" id="{92F48F2F-BC1D-443A-B2A1-4AE1ED83479E}"/>
                  </a:ext>
                </a:extLst>
              </p:cNvPr>
              <p:cNvSpPr>
                <a:spLocks/>
              </p:cNvSpPr>
              <p:nvPr/>
            </p:nvSpPr>
            <p:spPr bwMode="auto">
              <a:xfrm>
                <a:off x="2805" y="337"/>
                <a:ext cx="37" cy="23"/>
              </a:xfrm>
              <a:custGeom>
                <a:avLst/>
                <a:gdLst>
                  <a:gd name="T0" fmla="*/ 0 w 74"/>
                  <a:gd name="T1" fmla="*/ 1 h 46"/>
                  <a:gd name="T2" fmla="*/ 1 w 74"/>
                  <a:gd name="T3" fmla="*/ 0 h 46"/>
                  <a:gd name="T4" fmla="*/ 1 w 74"/>
                  <a:gd name="T5" fmla="*/ 1 h 46"/>
                  <a:gd name="T6" fmla="*/ 1 w 74"/>
                  <a:gd name="T7" fmla="*/ 1 h 46"/>
                  <a:gd name="T8" fmla="*/ 1 w 74"/>
                  <a:gd name="T9" fmla="*/ 1 h 46"/>
                  <a:gd name="T10" fmla="*/ 2 w 74"/>
                  <a:gd name="T11" fmla="*/ 1 h 46"/>
                  <a:gd name="T12" fmla="*/ 2 w 74"/>
                  <a:gd name="T13" fmla="*/ 1 h 46"/>
                  <a:gd name="T14" fmla="*/ 3 w 74"/>
                  <a:gd name="T15" fmla="*/ 2 h 46"/>
                  <a:gd name="T16" fmla="*/ 3 w 74"/>
                  <a:gd name="T17" fmla="*/ 2 h 46"/>
                  <a:gd name="T18" fmla="*/ 3 w 74"/>
                  <a:gd name="T19" fmla="*/ 2 h 46"/>
                  <a:gd name="T20" fmla="*/ 2 w 74"/>
                  <a:gd name="T21" fmla="*/ 2 h 46"/>
                  <a:gd name="T22" fmla="*/ 2 w 74"/>
                  <a:gd name="T23" fmla="*/ 1 h 46"/>
                  <a:gd name="T24" fmla="*/ 1 w 74"/>
                  <a:gd name="T25" fmla="*/ 1 h 46"/>
                  <a:gd name="T26" fmla="*/ 1 w 74"/>
                  <a:gd name="T27" fmla="*/ 1 h 46"/>
                  <a:gd name="T28" fmla="*/ 1 w 74"/>
                  <a:gd name="T29" fmla="*/ 1 h 46"/>
                  <a:gd name="T30" fmla="*/ 1 w 74"/>
                  <a:gd name="T31" fmla="*/ 1 h 46"/>
                  <a:gd name="T32" fmla="*/ 0 w 74"/>
                  <a:gd name="T33" fmla="*/ 1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4" h="46">
                    <a:moveTo>
                      <a:pt x="0" y="1"/>
                    </a:moveTo>
                    <a:lnTo>
                      <a:pt x="4" y="0"/>
                    </a:lnTo>
                    <a:lnTo>
                      <a:pt x="11" y="1"/>
                    </a:lnTo>
                    <a:lnTo>
                      <a:pt x="20" y="5"/>
                    </a:lnTo>
                    <a:lnTo>
                      <a:pt x="31" y="11"/>
                    </a:lnTo>
                    <a:lnTo>
                      <a:pt x="44" y="18"/>
                    </a:lnTo>
                    <a:lnTo>
                      <a:pt x="55" y="26"/>
                    </a:lnTo>
                    <a:lnTo>
                      <a:pt x="66" y="36"/>
                    </a:lnTo>
                    <a:lnTo>
                      <a:pt x="74" y="46"/>
                    </a:lnTo>
                    <a:lnTo>
                      <a:pt x="65" y="41"/>
                    </a:lnTo>
                    <a:lnTo>
                      <a:pt x="53" y="35"/>
                    </a:lnTo>
                    <a:lnTo>
                      <a:pt x="40" y="28"/>
                    </a:lnTo>
                    <a:lnTo>
                      <a:pt x="29" y="22"/>
                    </a:lnTo>
                    <a:lnTo>
                      <a:pt x="17" y="15"/>
                    </a:lnTo>
                    <a:lnTo>
                      <a:pt x="8" y="9"/>
                    </a:lnTo>
                    <a:lnTo>
                      <a:pt x="1" y="5"/>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06" name="Freeform 126">
                <a:extLst>
                  <a:ext uri="{FF2B5EF4-FFF2-40B4-BE49-F238E27FC236}">
                    <a16:creationId xmlns:a16="http://schemas.microsoft.com/office/drawing/2014/main" xmlns="" id="{C2D65F43-E000-464F-BA33-73D2D5A51CE5}"/>
                  </a:ext>
                </a:extLst>
              </p:cNvPr>
              <p:cNvSpPr>
                <a:spLocks/>
              </p:cNvSpPr>
              <p:nvPr/>
            </p:nvSpPr>
            <p:spPr bwMode="auto">
              <a:xfrm>
                <a:off x="2797" y="360"/>
                <a:ext cx="48" cy="31"/>
              </a:xfrm>
              <a:custGeom>
                <a:avLst/>
                <a:gdLst>
                  <a:gd name="T0" fmla="*/ 0 w 96"/>
                  <a:gd name="T1" fmla="*/ 0 h 64"/>
                  <a:gd name="T2" fmla="*/ 1 w 96"/>
                  <a:gd name="T3" fmla="*/ 0 h 64"/>
                  <a:gd name="T4" fmla="*/ 1 w 96"/>
                  <a:gd name="T5" fmla="*/ 0 h 64"/>
                  <a:gd name="T6" fmla="*/ 1 w 96"/>
                  <a:gd name="T7" fmla="*/ 0 h 64"/>
                  <a:gd name="T8" fmla="*/ 2 w 96"/>
                  <a:gd name="T9" fmla="*/ 0 h 64"/>
                  <a:gd name="T10" fmla="*/ 2 w 96"/>
                  <a:gd name="T11" fmla="*/ 0 h 64"/>
                  <a:gd name="T12" fmla="*/ 3 w 96"/>
                  <a:gd name="T13" fmla="*/ 1 h 64"/>
                  <a:gd name="T14" fmla="*/ 3 w 96"/>
                  <a:gd name="T15" fmla="*/ 1 h 64"/>
                  <a:gd name="T16" fmla="*/ 3 w 96"/>
                  <a:gd name="T17" fmla="*/ 1 h 64"/>
                  <a:gd name="T18" fmla="*/ 3 w 96"/>
                  <a:gd name="T19" fmla="*/ 1 h 64"/>
                  <a:gd name="T20" fmla="*/ 3 w 96"/>
                  <a:gd name="T21" fmla="*/ 1 h 64"/>
                  <a:gd name="T22" fmla="*/ 2 w 96"/>
                  <a:gd name="T23" fmla="*/ 1 h 64"/>
                  <a:gd name="T24" fmla="*/ 2 w 96"/>
                  <a:gd name="T25" fmla="*/ 1 h 64"/>
                  <a:gd name="T26" fmla="*/ 1 w 96"/>
                  <a:gd name="T27" fmla="*/ 0 h 64"/>
                  <a:gd name="T28" fmla="*/ 1 w 96"/>
                  <a:gd name="T29" fmla="*/ 0 h 64"/>
                  <a:gd name="T30" fmla="*/ 1 w 96"/>
                  <a:gd name="T31" fmla="*/ 0 h 64"/>
                  <a:gd name="T32" fmla="*/ 0 w 96"/>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6" h="64">
                    <a:moveTo>
                      <a:pt x="0" y="1"/>
                    </a:moveTo>
                    <a:lnTo>
                      <a:pt x="5" y="0"/>
                    </a:lnTo>
                    <a:lnTo>
                      <a:pt x="15" y="3"/>
                    </a:lnTo>
                    <a:lnTo>
                      <a:pt x="29" y="8"/>
                    </a:lnTo>
                    <a:lnTo>
                      <a:pt x="44" y="16"/>
                    </a:lnTo>
                    <a:lnTo>
                      <a:pt x="60" y="27"/>
                    </a:lnTo>
                    <a:lnTo>
                      <a:pt x="75" y="39"/>
                    </a:lnTo>
                    <a:lnTo>
                      <a:pt x="88" y="51"/>
                    </a:lnTo>
                    <a:lnTo>
                      <a:pt x="96" y="64"/>
                    </a:lnTo>
                    <a:lnTo>
                      <a:pt x="88" y="58"/>
                    </a:lnTo>
                    <a:lnTo>
                      <a:pt x="75" y="51"/>
                    </a:lnTo>
                    <a:lnTo>
                      <a:pt x="59" y="42"/>
                    </a:lnTo>
                    <a:lnTo>
                      <a:pt x="42" y="33"/>
                    </a:lnTo>
                    <a:lnTo>
                      <a:pt x="24" y="22"/>
                    </a:lnTo>
                    <a:lnTo>
                      <a:pt x="10" y="14"/>
                    </a:lnTo>
                    <a:lnTo>
                      <a:pt x="2" y="6"/>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07" name="Freeform 127">
                <a:extLst>
                  <a:ext uri="{FF2B5EF4-FFF2-40B4-BE49-F238E27FC236}">
                    <a16:creationId xmlns:a16="http://schemas.microsoft.com/office/drawing/2014/main" xmlns="" id="{EF492C95-4443-4AB6-BD45-ACC41330756E}"/>
                  </a:ext>
                </a:extLst>
              </p:cNvPr>
              <p:cNvSpPr>
                <a:spLocks/>
              </p:cNvSpPr>
              <p:nvPr/>
            </p:nvSpPr>
            <p:spPr bwMode="auto">
              <a:xfrm>
                <a:off x="2790" y="386"/>
                <a:ext cx="52" cy="34"/>
              </a:xfrm>
              <a:custGeom>
                <a:avLst/>
                <a:gdLst>
                  <a:gd name="T0" fmla="*/ 0 w 105"/>
                  <a:gd name="T1" fmla="*/ 1 h 68"/>
                  <a:gd name="T2" fmla="*/ 0 w 105"/>
                  <a:gd name="T3" fmla="*/ 0 h 68"/>
                  <a:gd name="T4" fmla="*/ 0 w 105"/>
                  <a:gd name="T5" fmla="*/ 1 h 68"/>
                  <a:gd name="T6" fmla="*/ 1 w 105"/>
                  <a:gd name="T7" fmla="*/ 1 h 68"/>
                  <a:gd name="T8" fmla="*/ 1 w 105"/>
                  <a:gd name="T9" fmla="*/ 1 h 68"/>
                  <a:gd name="T10" fmla="*/ 2 w 105"/>
                  <a:gd name="T11" fmla="*/ 1 h 68"/>
                  <a:gd name="T12" fmla="*/ 2 w 105"/>
                  <a:gd name="T13" fmla="*/ 2 h 68"/>
                  <a:gd name="T14" fmla="*/ 3 w 105"/>
                  <a:gd name="T15" fmla="*/ 2 h 68"/>
                  <a:gd name="T16" fmla="*/ 3 w 105"/>
                  <a:gd name="T17" fmla="*/ 3 h 68"/>
                  <a:gd name="T18" fmla="*/ 3 w 105"/>
                  <a:gd name="T19" fmla="*/ 2 h 68"/>
                  <a:gd name="T20" fmla="*/ 2 w 105"/>
                  <a:gd name="T21" fmla="*/ 2 h 68"/>
                  <a:gd name="T22" fmla="*/ 2 w 105"/>
                  <a:gd name="T23" fmla="*/ 2 h 68"/>
                  <a:gd name="T24" fmla="*/ 1 w 105"/>
                  <a:gd name="T25" fmla="*/ 2 h 68"/>
                  <a:gd name="T26" fmla="*/ 0 w 105"/>
                  <a:gd name="T27" fmla="*/ 1 h 68"/>
                  <a:gd name="T28" fmla="*/ 0 w 105"/>
                  <a:gd name="T29" fmla="*/ 1 h 68"/>
                  <a:gd name="T30" fmla="*/ 0 w 105"/>
                  <a:gd name="T31" fmla="*/ 1 h 68"/>
                  <a:gd name="T32" fmla="*/ 0 w 105"/>
                  <a:gd name="T33" fmla="*/ 1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5" h="68">
                    <a:moveTo>
                      <a:pt x="0" y="1"/>
                    </a:moveTo>
                    <a:lnTo>
                      <a:pt x="6" y="0"/>
                    </a:lnTo>
                    <a:lnTo>
                      <a:pt x="17" y="4"/>
                    </a:lnTo>
                    <a:lnTo>
                      <a:pt x="33" y="11"/>
                    </a:lnTo>
                    <a:lnTo>
                      <a:pt x="51" y="21"/>
                    </a:lnTo>
                    <a:lnTo>
                      <a:pt x="69" y="32"/>
                    </a:lnTo>
                    <a:lnTo>
                      <a:pt x="85" y="45"/>
                    </a:lnTo>
                    <a:lnTo>
                      <a:pt x="98" y="57"/>
                    </a:lnTo>
                    <a:lnTo>
                      <a:pt x="105" y="68"/>
                    </a:lnTo>
                    <a:lnTo>
                      <a:pt x="97" y="64"/>
                    </a:lnTo>
                    <a:lnTo>
                      <a:pt x="83" y="57"/>
                    </a:lnTo>
                    <a:lnTo>
                      <a:pt x="66" y="46"/>
                    </a:lnTo>
                    <a:lnTo>
                      <a:pt x="46" y="35"/>
                    </a:lnTo>
                    <a:lnTo>
                      <a:pt x="29" y="24"/>
                    </a:lnTo>
                    <a:lnTo>
                      <a:pt x="13" y="14"/>
                    </a:lnTo>
                    <a:lnTo>
                      <a:pt x="4" y="6"/>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08" name="Freeform 128">
                <a:extLst>
                  <a:ext uri="{FF2B5EF4-FFF2-40B4-BE49-F238E27FC236}">
                    <a16:creationId xmlns:a16="http://schemas.microsoft.com/office/drawing/2014/main" xmlns="" id="{7E242F09-9C32-457D-8CCA-BCBAFC99EAF2}"/>
                  </a:ext>
                </a:extLst>
              </p:cNvPr>
              <p:cNvSpPr>
                <a:spLocks/>
              </p:cNvSpPr>
              <p:nvPr/>
            </p:nvSpPr>
            <p:spPr bwMode="auto">
              <a:xfrm>
                <a:off x="2794" y="402"/>
                <a:ext cx="43" cy="37"/>
              </a:xfrm>
              <a:custGeom>
                <a:avLst/>
                <a:gdLst>
                  <a:gd name="T0" fmla="*/ 0 w 85"/>
                  <a:gd name="T1" fmla="*/ 0 h 72"/>
                  <a:gd name="T2" fmla="*/ 1 w 85"/>
                  <a:gd name="T3" fmla="*/ 0 h 72"/>
                  <a:gd name="T4" fmla="*/ 1 w 85"/>
                  <a:gd name="T5" fmla="*/ 1 h 72"/>
                  <a:gd name="T6" fmla="*/ 1 w 85"/>
                  <a:gd name="T7" fmla="*/ 1 h 72"/>
                  <a:gd name="T8" fmla="*/ 2 w 85"/>
                  <a:gd name="T9" fmla="*/ 1 h 72"/>
                  <a:gd name="T10" fmla="*/ 2 w 85"/>
                  <a:gd name="T11" fmla="*/ 2 h 72"/>
                  <a:gd name="T12" fmla="*/ 3 w 85"/>
                  <a:gd name="T13" fmla="*/ 2 h 72"/>
                  <a:gd name="T14" fmla="*/ 3 w 85"/>
                  <a:gd name="T15" fmla="*/ 2 h 72"/>
                  <a:gd name="T16" fmla="*/ 3 w 85"/>
                  <a:gd name="T17" fmla="*/ 3 h 72"/>
                  <a:gd name="T18" fmla="*/ 3 w 85"/>
                  <a:gd name="T19" fmla="*/ 3 h 72"/>
                  <a:gd name="T20" fmla="*/ 3 w 85"/>
                  <a:gd name="T21" fmla="*/ 2 h 72"/>
                  <a:gd name="T22" fmla="*/ 2 w 85"/>
                  <a:gd name="T23" fmla="*/ 2 h 72"/>
                  <a:gd name="T24" fmla="*/ 2 w 85"/>
                  <a:gd name="T25" fmla="*/ 2 h 72"/>
                  <a:gd name="T26" fmla="*/ 1 w 85"/>
                  <a:gd name="T27" fmla="*/ 1 h 72"/>
                  <a:gd name="T28" fmla="*/ 1 w 85"/>
                  <a:gd name="T29" fmla="*/ 1 h 72"/>
                  <a:gd name="T30" fmla="*/ 1 w 85"/>
                  <a:gd name="T31" fmla="*/ 1 h 72"/>
                  <a:gd name="T32" fmla="*/ 0 w 85"/>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5" h="72">
                    <a:moveTo>
                      <a:pt x="0" y="0"/>
                    </a:moveTo>
                    <a:lnTo>
                      <a:pt x="5" y="0"/>
                    </a:lnTo>
                    <a:lnTo>
                      <a:pt x="15" y="5"/>
                    </a:lnTo>
                    <a:lnTo>
                      <a:pt x="28" y="15"/>
                    </a:lnTo>
                    <a:lnTo>
                      <a:pt x="43" y="25"/>
                    </a:lnTo>
                    <a:lnTo>
                      <a:pt x="58" y="39"/>
                    </a:lnTo>
                    <a:lnTo>
                      <a:pt x="72" y="51"/>
                    </a:lnTo>
                    <a:lnTo>
                      <a:pt x="81" y="63"/>
                    </a:lnTo>
                    <a:lnTo>
                      <a:pt x="85" y="72"/>
                    </a:lnTo>
                    <a:lnTo>
                      <a:pt x="77" y="66"/>
                    </a:lnTo>
                    <a:lnTo>
                      <a:pt x="65" y="57"/>
                    </a:lnTo>
                    <a:lnTo>
                      <a:pt x="50" y="47"/>
                    </a:lnTo>
                    <a:lnTo>
                      <a:pt x="35" y="35"/>
                    </a:lnTo>
                    <a:lnTo>
                      <a:pt x="20" y="24"/>
                    </a:lnTo>
                    <a:lnTo>
                      <a:pt x="8" y="13"/>
                    </a:lnTo>
                    <a:lnTo>
                      <a:pt x="1" y="5"/>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09" name="Freeform 129">
                <a:extLst>
                  <a:ext uri="{FF2B5EF4-FFF2-40B4-BE49-F238E27FC236}">
                    <a16:creationId xmlns:a16="http://schemas.microsoft.com/office/drawing/2014/main" xmlns="" id="{507D1995-2CF0-42F9-BCC0-7163A84C059A}"/>
                  </a:ext>
                </a:extLst>
              </p:cNvPr>
              <p:cNvSpPr>
                <a:spLocks/>
              </p:cNvSpPr>
              <p:nvPr/>
            </p:nvSpPr>
            <p:spPr bwMode="auto">
              <a:xfrm>
                <a:off x="2795" y="422"/>
                <a:ext cx="35" cy="31"/>
              </a:xfrm>
              <a:custGeom>
                <a:avLst/>
                <a:gdLst>
                  <a:gd name="T0" fmla="*/ 0 w 70"/>
                  <a:gd name="T1" fmla="*/ 0 h 62"/>
                  <a:gd name="T2" fmla="*/ 1 w 70"/>
                  <a:gd name="T3" fmla="*/ 0 h 62"/>
                  <a:gd name="T4" fmla="*/ 1 w 70"/>
                  <a:gd name="T5" fmla="*/ 1 h 62"/>
                  <a:gd name="T6" fmla="*/ 1 w 70"/>
                  <a:gd name="T7" fmla="*/ 1 h 62"/>
                  <a:gd name="T8" fmla="*/ 2 w 70"/>
                  <a:gd name="T9" fmla="*/ 1 h 62"/>
                  <a:gd name="T10" fmla="*/ 2 w 70"/>
                  <a:gd name="T11" fmla="*/ 1 h 62"/>
                  <a:gd name="T12" fmla="*/ 2 w 70"/>
                  <a:gd name="T13" fmla="*/ 2 h 62"/>
                  <a:gd name="T14" fmla="*/ 3 w 70"/>
                  <a:gd name="T15" fmla="*/ 2 h 62"/>
                  <a:gd name="T16" fmla="*/ 3 w 70"/>
                  <a:gd name="T17" fmla="*/ 2 h 62"/>
                  <a:gd name="T18" fmla="*/ 2 w 70"/>
                  <a:gd name="T19" fmla="*/ 2 h 62"/>
                  <a:gd name="T20" fmla="*/ 2 w 70"/>
                  <a:gd name="T21" fmla="*/ 2 h 62"/>
                  <a:gd name="T22" fmla="*/ 2 w 70"/>
                  <a:gd name="T23" fmla="*/ 2 h 62"/>
                  <a:gd name="T24" fmla="*/ 1 w 70"/>
                  <a:gd name="T25" fmla="*/ 1 h 62"/>
                  <a:gd name="T26" fmla="*/ 1 w 70"/>
                  <a:gd name="T27" fmla="*/ 1 h 62"/>
                  <a:gd name="T28" fmla="*/ 1 w 70"/>
                  <a:gd name="T29" fmla="*/ 1 h 62"/>
                  <a:gd name="T30" fmla="*/ 1 w 70"/>
                  <a:gd name="T31" fmla="*/ 1 h 62"/>
                  <a:gd name="T32" fmla="*/ 0 w 70"/>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0" h="62">
                    <a:moveTo>
                      <a:pt x="0" y="0"/>
                    </a:moveTo>
                    <a:lnTo>
                      <a:pt x="4" y="0"/>
                    </a:lnTo>
                    <a:lnTo>
                      <a:pt x="12" y="2"/>
                    </a:lnTo>
                    <a:lnTo>
                      <a:pt x="24" y="9"/>
                    </a:lnTo>
                    <a:lnTo>
                      <a:pt x="35" y="17"/>
                    </a:lnTo>
                    <a:lnTo>
                      <a:pt x="47" y="26"/>
                    </a:lnTo>
                    <a:lnTo>
                      <a:pt x="57" y="38"/>
                    </a:lnTo>
                    <a:lnTo>
                      <a:pt x="65" y="49"/>
                    </a:lnTo>
                    <a:lnTo>
                      <a:pt x="70" y="62"/>
                    </a:lnTo>
                    <a:lnTo>
                      <a:pt x="63" y="55"/>
                    </a:lnTo>
                    <a:lnTo>
                      <a:pt x="53" y="47"/>
                    </a:lnTo>
                    <a:lnTo>
                      <a:pt x="40" y="38"/>
                    </a:lnTo>
                    <a:lnTo>
                      <a:pt x="27" y="27"/>
                    </a:lnTo>
                    <a:lnTo>
                      <a:pt x="16" y="18"/>
                    </a:lnTo>
                    <a:lnTo>
                      <a:pt x="7" y="10"/>
                    </a:lnTo>
                    <a:lnTo>
                      <a:pt x="1"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10" name="Freeform 130">
                <a:extLst>
                  <a:ext uri="{FF2B5EF4-FFF2-40B4-BE49-F238E27FC236}">
                    <a16:creationId xmlns:a16="http://schemas.microsoft.com/office/drawing/2014/main" xmlns="" id="{91A8744B-0402-4365-A005-B374229524A0}"/>
                  </a:ext>
                </a:extLst>
              </p:cNvPr>
              <p:cNvSpPr>
                <a:spLocks/>
              </p:cNvSpPr>
              <p:nvPr/>
            </p:nvSpPr>
            <p:spPr bwMode="auto">
              <a:xfrm>
                <a:off x="2795" y="441"/>
                <a:ext cx="25" cy="26"/>
              </a:xfrm>
              <a:custGeom>
                <a:avLst/>
                <a:gdLst>
                  <a:gd name="T0" fmla="*/ 0 w 49"/>
                  <a:gd name="T1" fmla="*/ 0 h 53"/>
                  <a:gd name="T2" fmla="*/ 1 w 49"/>
                  <a:gd name="T3" fmla="*/ 0 h 53"/>
                  <a:gd name="T4" fmla="*/ 1 w 49"/>
                  <a:gd name="T5" fmla="*/ 0 h 53"/>
                  <a:gd name="T6" fmla="*/ 1 w 49"/>
                  <a:gd name="T7" fmla="*/ 0 h 53"/>
                  <a:gd name="T8" fmla="*/ 1 w 49"/>
                  <a:gd name="T9" fmla="*/ 0 h 53"/>
                  <a:gd name="T10" fmla="*/ 2 w 49"/>
                  <a:gd name="T11" fmla="*/ 0 h 53"/>
                  <a:gd name="T12" fmla="*/ 2 w 49"/>
                  <a:gd name="T13" fmla="*/ 1 h 53"/>
                  <a:gd name="T14" fmla="*/ 2 w 49"/>
                  <a:gd name="T15" fmla="*/ 1 h 53"/>
                  <a:gd name="T16" fmla="*/ 2 w 49"/>
                  <a:gd name="T17" fmla="*/ 1 h 53"/>
                  <a:gd name="T18" fmla="*/ 2 w 49"/>
                  <a:gd name="T19" fmla="*/ 1 h 53"/>
                  <a:gd name="T20" fmla="*/ 2 w 49"/>
                  <a:gd name="T21" fmla="*/ 1 h 53"/>
                  <a:gd name="T22" fmla="*/ 1 w 49"/>
                  <a:gd name="T23" fmla="*/ 1 h 53"/>
                  <a:gd name="T24" fmla="*/ 1 w 49"/>
                  <a:gd name="T25" fmla="*/ 0 h 53"/>
                  <a:gd name="T26" fmla="*/ 1 w 49"/>
                  <a:gd name="T27" fmla="*/ 0 h 53"/>
                  <a:gd name="T28" fmla="*/ 1 w 49"/>
                  <a:gd name="T29" fmla="*/ 0 h 53"/>
                  <a:gd name="T30" fmla="*/ 1 w 49"/>
                  <a:gd name="T31" fmla="*/ 0 h 53"/>
                  <a:gd name="T32" fmla="*/ 0 w 49"/>
                  <a:gd name="T33" fmla="*/ 0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53">
                    <a:moveTo>
                      <a:pt x="0" y="0"/>
                    </a:moveTo>
                    <a:lnTo>
                      <a:pt x="3" y="0"/>
                    </a:lnTo>
                    <a:lnTo>
                      <a:pt x="10" y="3"/>
                    </a:lnTo>
                    <a:lnTo>
                      <a:pt x="19" y="10"/>
                    </a:lnTo>
                    <a:lnTo>
                      <a:pt x="28" y="18"/>
                    </a:lnTo>
                    <a:lnTo>
                      <a:pt x="36" y="29"/>
                    </a:lnTo>
                    <a:lnTo>
                      <a:pt x="43" y="38"/>
                    </a:lnTo>
                    <a:lnTo>
                      <a:pt x="48" y="47"/>
                    </a:lnTo>
                    <a:lnTo>
                      <a:pt x="49" y="53"/>
                    </a:lnTo>
                    <a:lnTo>
                      <a:pt x="45" y="47"/>
                    </a:lnTo>
                    <a:lnTo>
                      <a:pt x="36" y="40"/>
                    </a:lnTo>
                    <a:lnTo>
                      <a:pt x="28" y="33"/>
                    </a:lnTo>
                    <a:lnTo>
                      <a:pt x="20" y="25"/>
                    </a:lnTo>
                    <a:lnTo>
                      <a:pt x="12" y="17"/>
                    </a:lnTo>
                    <a:lnTo>
                      <a:pt x="5" y="10"/>
                    </a:lnTo>
                    <a:lnTo>
                      <a:pt x="1"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11" name="Freeform 131">
                <a:extLst>
                  <a:ext uri="{FF2B5EF4-FFF2-40B4-BE49-F238E27FC236}">
                    <a16:creationId xmlns:a16="http://schemas.microsoft.com/office/drawing/2014/main" xmlns="" id="{162A5101-94F6-4C02-9A26-8EF09B708BB3}"/>
                  </a:ext>
                </a:extLst>
              </p:cNvPr>
              <p:cNvSpPr>
                <a:spLocks/>
              </p:cNvSpPr>
              <p:nvPr/>
            </p:nvSpPr>
            <p:spPr bwMode="auto">
              <a:xfrm>
                <a:off x="2797" y="458"/>
                <a:ext cx="17" cy="18"/>
              </a:xfrm>
              <a:custGeom>
                <a:avLst/>
                <a:gdLst>
                  <a:gd name="T0" fmla="*/ 0 w 35"/>
                  <a:gd name="T1" fmla="*/ 0 h 36"/>
                  <a:gd name="T2" fmla="*/ 0 w 35"/>
                  <a:gd name="T3" fmla="*/ 0 h 36"/>
                  <a:gd name="T4" fmla="*/ 0 w 35"/>
                  <a:gd name="T5" fmla="*/ 1 h 36"/>
                  <a:gd name="T6" fmla="*/ 0 w 35"/>
                  <a:gd name="T7" fmla="*/ 1 h 36"/>
                  <a:gd name="T8" fmla="*/ 0 w 35"/>
                  <a:gd name="T9" fmla="*/ 1 h 36"/>
                  <a:gd name="T10" fmla="*/ 0 w 35"/>
                  <a:gd name="T11" fmla="*/ 1 h 36"/>
                  <a:gd name="T12" fmla="*/ 1 w 35"/>
                  <a:gd name="T13" fmla="*/ 1 h 36"/>
                  <a:gd name="T14" fmla="*/ 1 w 35"/>
                  <a:gd name="T15" fmla="*/ 1 h 36"/>
                  <a:gd name="T16" fmla="*/ 1 w 35"/>
                  <a:gd name="T17" fmla="*/ 2 h 36"/>
                  <a:gd name="T18" fmla="*/ 0 w 35"/>
                  <a:gd name="T19" fmla="*/ 1 h 36"/>
                  <a:gd name="T20" fmla="*/ 0 w 35"/>
                  <a:gd name="T21" fmla="*/ 1 h 36"/>
                  <a:gd name="T22" fmla="*/ 0 w 35"/>
                  <a:gd name="T23" fmla="*/ 1 h 36"/>
                  <a:gd name="T24" fmla="*/ 0 w 35"/>
                  <a:gd name="T25" fmla="*/ 1 h 36"/>
                  <a:gd name="T26" fmla="*/ 0 w 35"/>
                  <a:gd name="T27" fmla="*/ 1 h 36"/>
                  <a:gd name="T28" fmla="*/ 0 w 35"/>
                  <a:gd name="T29" fmla="*/ 1 h 36"/>
                  <a:gd name="T30" fmla="*/ 0 w 35"/>
                  <a:gd name="T31" fmla="*/ 1 h 36"/>
                  <a:gd name="T32" fmla="*/ 0 w 35"/>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5" h="36">
                    <a:moveTo>
                      <a:pt x="2" y="0"/>
                    </a:moveTo>
                    <a:lnTo>
                      <a:pt x="6" y="0"/>
                    </a:lnTo>
                    <a:lnTo>
                      <a:pt x="10" y="3"/>
                    </a:lnTo>
                    <a:lnTo>
                      <a:pt x="17" y="6"/>
                    </a:lnTo>
                    <a:lnTo>
                      <a:pt x="23" y="12"/>
                    </a:lnTo>
                    <a:lnTo>
                      <a:pt x="29" y="18"/>
                    </a:lnTo>
                    <a:lnTo>
                      <a:pt x="32" y="25"/>
                    </a:lnTo>
                    <a:lnTo>
                      <a:pt x="35" y="30"/>
                    </a:lnTo>
                    <a:lnTo>
                      <a:pt x="33" y="36"/>
                    </a:lnTo>
                    <a:lnTo>
                      <a:pt x="31" y="29"/>
                    </a:lnTo>
                    <a:lnTo>
                      <a:pt x="27" y="23"/>
                    </a:lnTo>
                    <a:lnTo>
                      <a:pt x="20" y="18"/>
                    </a:lnTo>
                    <a:lnTo>
                      <a:pt x="13" y="13"/>
                    </a:lnTo>
                    <a:lnTo>
                      <a:pt x="7" y="10"/>
                    </a:lnTo>
                    <a:lnTo>
                      <a:pt x="2" y="6"/>
                    </a:lnTo>
                    <a:lnTo>
                      <a:pt x="0" y="3"/>
                    </a:lnTo>
                    <a:lnTo>
                      <a:pt x="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12" name="Freeform 132">
                <a:extLst>
                  <a:ext uri="{FF2B5EF4-FFF2-40B4-BE49-F238E27FC236}">
                    <a16:creationId xmlns:a16="http://schemas.microsoft.com/office/drawing/2014/main" xmlns="" id="{86EBB17D-C81D-4452-B2A5-ED2E276D6880}"/>
                  </a:ext>
                </a:extLst>
              </p:cNvPr>
              <p:cNvSpPr>
                <a:spLocks/>
              </p:cNvSpPr>
              <p:nvPr/>
            </p:nvSpPr>
            <p:spPr bwMode="auto">
              <a:xfrm>
                <a:off x="2812" y="314"/>
                <a:ext cx="21" cy="20"/>
              </a:xfrm>
              <a:custGeom>
                <a:avLst/>
                <a:gdLst>
                  <a:gd name="T0" fmla="*/ 1 w 43"/>
                  <a:gd name="T1" fmla="*/ 2 h 40"/>
                  <a:gd name="T2" fmla="*/ 1 w 43"/>
                  <a:gd name="T3" fmla="*/ 2 h 40"/>
                  <a:gd name="T4" fmla="*/ 1 w 43"/>
                  <a:gd name="T5" fmla="*/ 2 h 40"/>
                  <a:gd name="T6" fmla="*/ 0 w 43"/>
                  <a:gd name="T7" fmla="*/ 1 h 40"/>
                  <a:gd name="T8" fmla="*/ 0 w 43"/>
                  <a:gd name="T9" fmla="*/ 1 h 40"/>
                  <a:gd name="T10" fmla="*/ 0 w 43"/>
                  <a:gd name="T11" fmla="*/ 1 h 40"/>
                  <a:gd name="T12" fmla="*/ 0 w 43"/>
                  <a:gd name="T13" fmla="*/ 1 h 40"/>
                  <a:gd name="T14" fmla="*/ 0 w 43"/>
                  <a:gd name="T15" fmla="*/ 1 h 40"/>
                  <a:gd name="T16" fmla="*/ 0 w 43"/>
                  <a:gd name="T17" fmla="*/ 1 h 40"/>
                  <a:gd name="T18" fmla="*/ 0 w 43"/>
                  <a:gd name="T19" fmla="*/ 0 h 40"/>
                  <a:gd name="T20" fmla="*/ 0 w 43"/>
                  <a:gd name="T21" fmla="*/ 1 h 40"/>
                  <a:gd name="T22" fmla="*/ 0 w 43"/>
                  <a:gd name="T23" fmla="*/ 1 h 40"/>
                  <a:gd name="T24" fmla="*/ 0 w 43"/>
                  <a:gd name="T25" fmla="*/ 1 h 40"/>
                  <a:gd name="T26" fmla="*/ 0 w 43"/>
                  <a:gd name="T27" fmla="*/ 1 h 40"/>
                  <a:gd name="T28" fmla="*/ 1 w 43"/>
                  <a:gd name="T29" fmla="*/ 1 h 40"/>
                  <a:gd name="T30" fmla="*/ 1 w 43"/>
                  <a:gd name="T31" fmla="*/ 2 h 40"/>
                  <a:gd name="T32" fmla="*/ 1 w 43"/>
                  <a:gd name="T33" fmla="*/ 2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40">
                    <a:moveTo>
                      <a:pt x="43" y="40"/>
                    </a:moveTo>
                    <a:lnTo>
                      <a:pt x="39" y="38"/>
                    </a:lnTo>
                    <a:lnTo>
                      <a:pt x="32" y="35"/>
                    </a:lnTo>
                    <a:lnTo>
                      <a:pt x="24" y="29"/>
                    </a:lnTo>
                    <a:lnTo>
                      <a:pt x="16" y="23"/>
                    </a:lnTo>
                    <a:lnTo>
                      <a:pt x="8" y="16"/>
                    </a:lnTo>
                    <a:lnTo>
                      <a:pt x="2" y="10"/>
                    </a:lnTo>
                    <a:lnTo>
                      <a:pt x="0" y="6"/>
                    </a:lnTo>
                    <a:lnTo>
                      <a:pt x="1" y="1"/>
                    </a:lnTo>
                    <a:lnTo>
                      <a:pt x="6" y="0"/>
                    </a:lnTo>
                    <a:lnTo>
                      <a:pt x="10" y="2"/>
                    </a:lnTo>
                    <a:lnTo>
                      <a:pt x="16" y="7"/>
                    </a:lnTo>
                    <a:lnTo>
                      <a:pt x="23" y="14"/>
                    </a:lnTo>
                    <a:lnTo>
                      <a:pt x="29" y="22"/>
                    </a:lnTo>
                    <a:lnTo>
                      <a:pt x="35" y="30"/>
                    </a:lnTo>
                    <a:lnTo>
                      <a:pt x="39" y="36"/>
                    </a:lnTo>
                    <a:lnTo>
                      <a:pt x="43" y="4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13" name="Freeform 133">
                <a:extLst>
                  <a:ext uri="{FF2B5EF4-FFF2-40B4-BE49-F238E27FC236}">
                    <a16:creationId xmlns:a16="http://schemas.microsoft.com/office/drawing/2014/main" xmlns="" id="{25FCC9F3-1535-447C-BCB5-F1C8C9169E74}"/>
                  </a:ext>
                </a:extLst>
              </p:cNvPr>
              <p:cNvSpPr>
                <a:spLocks/>
              </p:cNvSpPr>
              <p:nvPr/>
            </p:nvSpPr>
            <p:spPr bwMode="auto">
              <a:xfrm>
                <a:off x="2834" y="312"/>
                <a:ext cx="11" cy="23"/>
              </a:xfrm>
              <a:custGeom>
                <a:avLst/>
                <a:gdLst>
                  <a:gd name="T0" fmla="*/ 0 w 22"/>
                  <a:gd name="T1" fmla="*/ 2 h 46"/>
                  <a:gd name="T2" fmla="*/ 1 w 22"/>
                  <a:gd name="T3" fmla="*/ 2 h 46"/>
                  <a:gd name="T4" fmla="*/ 1 w 22"/>
                  <a:gd name="T5" fmla="*/ 1 h 46"/>
                  <a:gd name="T6" fmla="*/ 1 w 22"/>
                  <a:gd name="T7" fmla="*/ 1 h 46"/>
                  <a:gd name="T8" fmla="*/ 1 w 22"/>
                  <a:gd name="T9" fmla="*/ 0 h 46"/>
                  <a:gd name="T10" fmla="*/ 1 w 22"/>
                  <a:gd name="T11" fmla="*/ 1 h 46"/>
                  <a:gd name="T12" fmla="*/ 1 w 22"/>
                  <a:gd name="T13" fmla="*/ 1 h 46"/>
                  <a:gd name="T14" fmla="*/ 1 w 22"/>
                  <a:gd name="T15" fmla="*/ 2 h 46"/>
                  <a:gd name="T16" fmla="*/ 0 w 22"/>
                  <a:gd name="T17" fmla="*/ 2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46">
                    <a:moveTo>
                      <a:pt x="0" y="46"/>
                    </a:moveTo>
                    <a:lnTo>
                      <a:pt x="5" y="37"/>
                    </a:lnTo>
                    <a:lnTo>
                      <a:pt x="15" y="23"/>
                    </a:lnTo>
                    <a:lnTo>
                      <a:pt x="22" y="9"/>
                    </a:lnTo>
                    <a:lnTo>
                      <a:pt x="20" y="0"/>
                    </a:lnTo>
                    <a:lnTo>
                      <a:pt x="14" y="2"/>
                    </a:lnTo>
                    <a:lnTo>
                      <a:pt x="8" y="16"/>
                    </a:lnTo>
                    <a:lnTo>
                      <a:pt x="3" y="33"/>
                    </a:lnTo>
                    <a:lnTo>
                      <a:pt x="0"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14" name="Freeform 134">
                <a:extLst>
                  <a:ext uri="{FF2B5EF4-FFF2-40B4-BE49-F238E27FC236}">
                    <a16:creationId xmlns:a16="http://schemas.microsoft.com/office/drawing/2014/main" xmlns="" id="{8E469603-3E49-4281-821B-B5EA2B2D6F45}"/>
                  </a:ext>
                </a:extLst>
              </p:cNvPr>
              <p:cNvSpPr>
                <a:spLocks/>
              </p:cNvSpPr>
              <p:nvPr/>
            </p:nvSpPr>
            <p:spPr bwMode="auto">
              <a:xfrm>
                <a:off x="2826" y="303"/>
                <a:ext cx="6" cy="27"/>
              </a:xfrm>
              <a:custGeom>
                <a:avLst/>
                <a:gdLst>
                  <a:gd name="T0" fmla="*/ 1 w 12"/>
                  <a:gd name="T1" fmla="*/ 2 h 53"/>
                  <a:gd name="T2" fmla="*/ 1 w 12"/>
                  <a:gd name="T3" fmla="*/ 2 h 53"/>
                  <a:gd name="T4" fmla="*/ 1 w 12"/>
                  <a:gd name="T5" fmla="*/ 1 h 53"/>
                  <a:gd name="T6" fmla="*/ 1 w 12"/>
                  <a:gd name="T7" fmla="*/ 1 h 53"/>
                  <a:gd name="T8" fmla="*/ 1 w 12"/>
                  <a:gd name="T9" fmla="*/ 0 h 53"/>
                  <a:gd name="T10" fmla="*/ 0 w 12"/>
                  <a:gd name="T11" fmla="*/ 1 h 53"/>
                  <a:gd name="T12" fmla="*/ 1 w 12"/>
                  <a:gd name="T13" fmla="*/ 1 h 53"/>
                  <a:gd name="T14" fmla="*/ 1 w 12"/>
                  <a:gd name="T15" fmla="*/ 2 h 53"/>
                  <a:gd name="T16" fmla="*/ 1 w 12"/>
                  <a:gd name="T17" fmla="*/ 2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53">
                    <a:moveTo>
                      <a:pt x="12" y="53"/>
                    </a:moveTo>
                    <a:lnTo>
                      <a:pt x="12" y="43"/>
                    </a:lnTo>
                    <a:lnTo>
                      <a:pt x="12" y="26"/>
                    </a:lnTo>
                    <a:lnTo>
                      <a:pt x="10" y="8"/>
                    </a:lnTo>
                    <a:lnTo>
                      <a:pt x="4" y="0"/>
                    </a:lnTo>
                    <a:lnTo>
                      <a:pt x="0" y="7"/>
                    </a:lnTo>
                    <a:lnTo>
                      <a:pt x="3" y="23"/>
                    </a:lnTo>
                    <a:lnTo>
                      <a:pt x="8" y="41"/>
                    </a:lnTo>
                    <a:lnTo>
                      <a:pt x="12" y="5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15" name="Freeform 135">
                <a:extLst>
                  <a:ext uri="{FF2B5EF4-FFF2-40B4-BE49-F238E27FC236}">
                    <a16:creationId xmlns:a16="http://schemas.microsoft.com/office/drawing/2014/main" xmlns="" id="{A5ED0337-4BCA-48ED-81B8-302579954219}"/>
                  </a:ext>
                </a:extLst>
              </p:cNvPr>
              <p:cNvSpPr>
                <a:spLocks/>
              </p:cNvSpPr>
              <p:nvPr/>
            </p:nvSpPr>
            <p:spPr bwMode="auto">
              <a:xfrm>
                <a:off x="2837" y="319"/>
                <a:ext cx="21" cy="24"/>
              </a:xfrm>
              <a:custGeom>
                <a:avLst/>
                <a:gdLst>
                  <a:gd name="T0" fmla="*/ 0 w 41"/>
                  <a:gd name="T1" fmla="*/ 2 h 47"/>
                  <a:gd name="T2" fmla="*/ 1 w 41"/>
                  <a:gd name="T3" fmla="*/ 2 h 47"/>
                  <a:gd name="T4" fmla="*/ 1 w 41"/>
                  <a:gd name="T5" fmla="*/ 2 h 47"/>
                  <a:gd name="T6" fmla="*/ 1 w 41"/>
                  <a:gd name="T7" fmla="*/ 1 h 47"/>
                  <a:gd name="T8" fmla="*/ 1 w 41"/>
                  <a:gd name="T9" fmla="*/ 1 h 47"/>
                  <a:gd name="T10" fmla="*/ 1 w 41"/>
                  <a:gd name="T11" fmla="*/ 1 h 47"/>
                  <a:gd name="T12" fmla="*/ 2 w 41"/>
                  <a:gd name="T13" fmla="*/ 1 h 47"/>
                  <a:gd name="T14" fmla="*/ 2 w 41"/>
                  <a:gd name="T15" fmla="*/ 0 h 47"/>
                  <a:gd name="T16" fmla="*/ 2 w 41"/>
                  <a:gd name="T17" fmla="*/ 1 h 47"/>
                  <a:gd name="T18" fmla="*/ 2 w 41"/>
                  <a:gd name="T19" fmla="*/ 1 h 47"/>
                  <a:gd name="T20" fmla="*/ 2 w 41"/>
                  <a:gd name="T21" fmla="*/ 1 h 47"/>
                  <a:gd name="T22" fmla="*/ 1 w 41"/>
                  <a:gd name="T23" fmla="*/ 1 h 47"/>
                  <a:gd name="T24" fmla="*/ 1 w 41"/>
                  <a:gd name="T25" fmla="*/ 1 h 47"/>
                  <a:gd name="T26" fmla="*/ 1 w 41"/>
                  <a:gd name="T27" fmla="*/ 1 h 47"/>
                  <a:gd name="T28" fmla="*/ 1 w 41"/>
                  <a:gd name="T29" fmla="*/ 2 h 47"/>
                  <a:gd name="T30" fmla="*/ 1 w 41"/>
                  <a:gd name="T31" fmla="*/ 2 h 47"/>
                  <a:gd name="T32" fmla="*/ 0 w 41"/>
                  <a:gd name="T33" fmla="*/ 2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47">
                    <a:moveTo>
                      <a:pt x="0" y="47"/>
                    </a:moveTo>
                    <a:lnTo>
                      <a:pt x="3" y="41"/>
                    </a:lnTo>
                    <a:lnTo>
                      <a:pt x="9" y="33"/>
                    </a:lnTo>
                    <a:lnTo>
                      <a:pt x="15" y="24"/>
                    </a:lnTo>
                    <a:lnTo>
                      <a:pt x="20" y="16"/>
                    </a:lnTo>
                    <a:lnTo>
                      <a:pt x="27" y="8"/>
                    </a:lnTo>
                    <a:lnTo>
                      <a:pt x="33" y="3"/>
                    </a:lnTo>
                    <a:lnTo>
                      <a:pt x="38" y="0"/>
                    </a:lnTo>
                    <a:lnTo>
                      <a:pt x="41" y="1"/>
                    </a:lnTo>
                    <a:lnTo>
                      <a:pt x="41" y="4"/>
                    </a:lnTo>
                    <a:lnTo>
                      <a:pt x="38" y="10"/>
                    </a:lnTo>
                    <a:lnTo>
                      <a:pt x="32" y="17"/>
                    </a:lnTo>
                    <a:lnTo>
                      <a:pt x="25" y="24"/>
                    </a:lnTo>
                    <a:lnTo>
                      <a:pt x="17" y="32"/>
                    </a:lnTo>
                    <a:lnTo>
                      <a:pt x="10" y="38"/>
                    </a:lnTo>
                    <a:lnTo>
                      <a:pt x="3" y="43"/>
                    </a:lnTo>
                    <a:lnTo>
                      <a:pt x="0" y="4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16" name="Freeform 136">
                <a:extLst>
                  <a:ext uri="{FF2B5EF4-FFF2-40B4-BE49-F238E27FC236}">
                    <a16:creationId xmlns:a16="http://schemas.microsoft.com/office/drawing/2014/main" xmlns="" id="{70869452-B5A5-4E7F-836A-5C68581C7C97}"/>
                  </a:ext>
                </a:extLst>
              </p:cNvPr>
              <p:cNvSpPr>
                <a:spLocks/>
              </p:cNvSpPr>
              <p:nvPr/>
            </p:nvSpPr>
            <p:spPr bwMode="auto">
              <a:xfrm>
                <a:off x="2818" y="465"/>
                <a:ext cx="34" cy="7"/>
              </a:xfrm>
              <a:custGeom>
                <a:avLst/>
                <a:gdLst>
                  <a:gd name="T0" fmla="*/ 0 w 68"/>
                  <a:gd name="T1" fmla="*/ 0 h 15"/>
                  <a:gd name="T2" fmla="*/ 1 w 68"/>
                  <a:gd name="T3" fmla="*/ 0 h 15"/>
                  <a:gd name="T4" fmla="*/ 1 w 68"/>
                  <a:gd name="T5" fmla="*/ 0 h 15"/>
                  <a:gd name="T6" fmla="*/ 1 w 68"/>
                  <a:gd name="T7" fmla="*/ 0 h 15"/>
                  <a:gd name="T8" fmla="*/ 2 w 68"/>
                  <a:gd name="T9" fmla="*/ 0 h 15"/>
                  <a:gd name="T10" fmla="*/ 2 w 68"/>
                  <a:gd name="T11" fmla="*/ 0 h 15"/>
                  <a:gd name="T12" fmla="*/ 2 w 68"/>
                  <a:gd name="T13" fmla="*/ 0 h 15"/>
                  <a:gd name="T14" fmla="*/ 3 w 68"/>
                  <a:gd name="T15" fmla="*/ 0 h 15"/>
                  <a:gd name="T16" fmla="*/ 3 w 68"/>
                  <a:gd name="T17" fmla="*/ 0 h 15"/>
                  <a:gd name="T18" fmla="*/ 3 w 68"/>
                  <a:gd name="T19" fmla="*/ 0 h 15"/>
                  <a:gd name="T20" fmla="*/ 2 w 68"/>
                  <a:gd name="T21" fmla="*/ 0 h 15"/>
                  <a:gd name="T22" fmla="*/ 2 w 68"/>
                  <a:gd name="T23" fmla="*/ 0 h 15"/>
                  <a:gd name="T24" fmla="*/ 2 w 68"/>
                  <a:gd name="T25" fmla="*/ 0 h 15"/>
                  <a:gd name="T26" fmla="*/ 1 w 68"/>
                  <a:gd name="T27" fmla="*/ 0 h 15"/>
                  <a:gd name="T28" fmla="*/ 1 w 68"/>
                  <a:gd name="T29" fmla="*/ 0 h 15"/>
                  <a:gd name="T30" fmla="*/ 1 w 68"/>
                  <a:gd name="T31" fmla="*/ 0 h 15"/>
                  <a:gd name="T32" fmla="*/ 0 w 68"/>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15">
                    <a:moveTo>
                      <a:pt x="0" y="2"/>
                    </a:moveTo>
                    <a:lnTo>
                      <a:pt x="8" y="1"/>
                    </a:lnTo>
                    <a:lnTo>
                      <a:pt x="17" y="1"/>
                    </a:lnTo>
                    <a:lnTo>
                      <a:pt x="28" y="0"/>
                    </a:lnTo>
                    <a:lnTo>
                      <a:pt x="40" y="0"/>
                    </a:lnTo>
                    <a:lnTo>
                      <a:pt x="50" y="1"/>
                    </a:lnTo>
                    <a:lnTo>
                      <a:pt x="58" y="3"/>
                    </a:lnTo>
                    <a:lnTo>
                      <a:pt x="65" y="6"/>
                    </a:lnTo>
                    <a:lnTo>
                      <a:pt x="68" y="10"/>
                    </a:lnTo>
                    <a:lnTo>
                      <a:pt x="65" y="14"/>
                    </a:lnTo>
                    <a:lnTo>
                      <a:pt x="60" y="15"/>
                    </a:lnTo>
                    <a:lnTo>
                      <a:pt x="51" y="14"/>
                    </a:lnTo>
                    <a:lnTo>
                      <a:pt x="41" y="12"/>
                    </a:lnTo>
                    <a:lnTo>
                      <a:pt x="30" y="8"/>
                    </a:lnTo>
                    <a:lnTo>
                      <a:pt x="18" y="6"/>
                    </a:lnTo>
                    <a:lnTo>
                      <a:pt x="8" y="3"/>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17" name="Freeform 137">
                <a:extLst>
                  <a:ext uri="{FF2B5EF4-FFF2-40B4-BE49-F238E27FC236}">
                    <a16:creationId xmlns:a16="http://schemas.microsoft.com/office/drawing/2014/main" xmlns="" id="{0AA98AE3-E3BA-4580-8A47-1E94E9AB252E}"/>
                  </a:ext>
                </a:extLst>
              </p:cNvPr>
              <p:cNvSpPr>
                <a:spLocks/>
              </p:cNvSpPr>
              <p:nvPr/>
            </p:nvSpPr>
            <p:spPr bwMode="auto">
              <a:xfrm>
                <a:off x="2814" y="473"/>
                <a:ext cx="32" cy="12"/>
              </a:xfrm>
              <a:custGeom>
                <a:avLst/>
                <a:gdLst>
                  <a:gd name="T0" fmla="*/ 0 w 65"/>
                  <a:gd name="T1" fmla="*/ 0 h 25"/>
                  <a:gd name="T2" fmla="*/ 0 w 65"/>
                  <a:gd name="T3" fmla="*/ 0 h 25"/>
                  <a:gd name="T4" fmla="*/ 0 w 65"/>
                  <a:gd name="T5" fmla="*/ 0 h 25"/>
                  <a:gd name="T6" fmla="*/ 0 w 65"/>
                  <a:gd name="T7" fmla="*/ 0 h 25"/>
                  <a:gd name="T8" fmla="*/ 1 w 65"/>
                  <a:gd name="T9" fmla="*/ 0 h 25"/>
                  <a:gd name="T10" fmla="*/ 1 w 65"/>
                  <a:gd name="T11" fmla="*/ 0 h 25"/>
                  <a:gd name="T12" fmla="*/ 1 w 65"/>
                  <a:gd name="T13" fmla="*/ 0 h 25"/>
                  <a:gd name="T14" fmla="*/ 1 w 65"/>
                  <a:gd name="T15" fmla="*/ 0 h 25"/>
                  <a:gd name="T16" fmla="*/ 2 w 65"/>
                  <a:gd name="T17" fmla="*/ 0 h 25"/>
                  <a:gd name="T18" fmla="*/ 1 w 65"/>
                  <a:gd name="T19" fmla="*/ 0 h 25"/>
                  <a:gd name="T20" fmla="*/ 1 w 65"/>
                  <a:gd name="T21" fmla="*/ 0 h 25"/>
                  <a:gd name="T22" fmla="*/ 1 w 65"/>
                  <a:gd name="T23" fmla="*/ 0 h 25"/>
                  <a:gd name="T24" fmla="*/ 1 w 65"/>
                  <a:gd name="T25" fmla="*/ 0 h 25"/>
                  <a:gd name="T26" fmla="*/ 0 w 65"/>
                  <a:gd name="T27" fmla="*/ 0 h 25"/>
                  <a:gd name="T28" fmla="*/ 0 w 65"/>
                  <a:gd name="T29" fmla="*/ 0 h 25"/>
                  <a:gd name="T30" fmla="*/ 0 w 65"/>
                  <a:gd name="T31" fmla="*/ 0 h 25"/>
                  <a:gd name="T32" fmla="*/ 0 w 65"/>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25">
                    <a:moveTo>
                      <a:pt x="0" y="0"/>
                    </a:moveTo>
                    <a:lnTo>
                      <a:pt x="7" y="0"/>
                    </a:lnTo>
                    <a:lnTo>
                      <a:pt x="15" y="1"/>
                    </a:lnTo>
                    <a:lnTo>
                      <a:pt x="26" y="4"/>
                    </a:lnTo>
                    <a:lnTo>
                      <a:pt x="37" y="6"/>
                    </a:lnTo>
                    <a:lnTo>
                      <a:pt x="48" y="8"/>
                    </a:lnTo>
                    <a:lnTo>
                      <a:pt x="56" y="13"/>
                    </a:lnTo>
                    <a:lnTo>
                      <a:pt x="63" y="16"/>
                    </a:lnTo>
                    <a:lnTo>
                      <a:pt x="65" y="21"/>
                    </a:lnTo>
                    <a:lnTo>
                      <a:pt x="63" y="25"/>
                    </a:lnTo>
                    <a:lnTo>
                      <a:pt x="57" y="25"/>
                    </a:lnTo>
                    <a:lnTo>
                      <a:pt x="48" y="22"/>
                    </a:lnTo>
                    <a:lnTo>
                      <a:pt x="36" y="18"/>
                    </a:lnTo>
                    <a:lnTo>
                      <a:pt x="25" y="13"/>
                    </a:lnTo>
                    <a:lnTo>
                      <a:pt x="14" y="7"/>
                    </a:lnTo>
                    <a:lnTo>
                      <a:pt x="5"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18" name="Freeform 138">
                <a:extLst>
                  <a:ext uri="{FF2B5EF4-FFF2-40B4-BE49-F238E27FC236}">
                    <a16:creationId xmlns:a16="http://schemas.microsoft.com/office/drawing/2014/main" xmlns="" id="{D84D3BDD-751C-430F-AA61-9744FD6623D5}"/>
                  </a:ext>
                </a:extLst>
              </p:cNvPr>
              <p:cNvSpPr>
                <a:spLocks/>
              </p:cNvSpPr>
              <p:nvPr/>
            </p:nvSpPr>
            <p:spPr bwMode="auto">
              <a:xfrm>
                <a:off x="2830" y="448"/>
                <a:ext cx="32" cy="7"/>
              </a:xfrm>
              <a:custGeom>
                <a:avLst/>
                <a:gdLst>
                  <a:gd name="T0" fmla="*/ 0 w 63"/>
                  <a:gd name="T1" fmla="*/ 0 h 15"/>
                  <a:gd name="T2" fmla="*/ 1 w 63"/>
                  <a:gd name="T3" fmla="*/ 0 h 15"/>
                  <a:gd name="T4" fmla="*/ 1 w 63"/>
                  <a:gd name="T5" fmla="*/ 0 h 15"/>
                  <a:gd name="T6" fmla="*/ 1 w 63"/>
                  <a:gd name="T7" fmla="*/ 0 h 15"/>
                  <a:gd name="T8" fmla="*/ 1 w 63"/>
                  <a:gd name="T9" fmla="*/ 0 h 15"/>
                  <a:gd name="T10" fmla="*/ 2 w 63"/>
                  <a:gd name="T11" fmla="*/ 0 h 15"/>
                  <a:gd name="T12" fmla="*/ 2 w 63"/>
                  <a:gd name="T13" fmla="*/ 0 h 15"/>
                  <a:gd name="T14" fmla="*/ 2 w 63"/>
                  <a:gd name="T15" fmla="*/ 0 h 15"/>
                  <a:gd name="T16" fmla="*/ 2 w 63"/>
                  <a:gd name="T17" fmla="*/ 0 h 15"/>
                  <a:gd name="T18" fmla="*/ 2 w 63"/>
                  <a:gd name="T19" fmla="*/ 0 h 15"/>
                  <a:gd name="T20" fmla="*/ 2 w 63"/>
                  <a:gd name="T21" fmla="*/ 0 h 15"/>
                  <a:gd name="T22" fmla="*/ 2 w 63"/>
                  <a:gd name="T23" fmla="*/ 0 h 15"/>
                  <a:gd name="T24" fmla="*/ 2 w 63"/>
                  <a:gd name="T25" fmla="*/ 0 h 15"/>
                  <a:gd name="T26" fmla="*/ 1 w 63"/>
                  <a:gd name="T27" fmla="*/ 0 h 15"/>
                  <a:gd name="T28" fmla="*/ 1 w 63"/>
                  <a:gd name="T29" fmla="*/ 0 h 15"/>
                  <a:gd name="T30" fmla="*/ 1 w 63"/>
                  <a:gd name="T31" fmla="*/ 0 h 15"/>
                  <a:gd name="T32" fmla="*/ 0 w 63"/>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5">
                    <a:moveTo>
                      <a:pt x="0" y="7"/>
                    </a:moveTo>
                    <a:lnTo>
                      <a:pt x="2" y="4"/>
                    </a:lnTo>
                    <a:lnTo>
                      <a:pt x="9" y="2"/>
                    </a:lnTo>
                    <a:lnTo>
                      <a:pt x="18" y="1"/>
                    </a:lnTo>
                    <a:lnTo>
                      <a:pt x="30" y="0"/>
                    </a:lnTo>
                    <a:lnTo>
                      <a:pt x="40" y="1"/>
                    </a:lnTo>
                    <a:lnTo>
                      <a:pt x="50" y="2"/>
                    </a:lnTo>
                    <a:lnTo>
                      <a:pt x="58" y="4"/>
                    </a:lnTo>
                    <a:lnTo>
                      <a:pt x="63" y="9"/>
                    </a:lnTo>
                    <a:lnTo>
                      <a:pt x="63" y="12"/>
                    </a:lnTo>
                    <a:lnTo>
                      <a:pt x="58" y="15"/>
                    </a:lnTo>
                    <a:lnTo>
                      <a:pt x="50" y="13"/>
                    </a:lnTo>
                    <a:lnTo>
                      <a:pt x="40" y="12"/>
                    </a:lnTo>
                    <a:lnTo>
                      <a:pt x="30" y="10"/>
                    </a:lnTo>
                    <a:lnTo>
                      <a:pt x="18" y="9"/>
                    </a:lnTo>
                    <a:lnTo>
                      <a:pt x="8" y="7"/>
                    </a:lnTo>
                    <a:lnTo>
                      <a:pt x="0" y="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19" name="Freeform 139">
                <a:extLst>
                  <a:ext uri="{FF2B5EF4-FFF2-40B4-BE49-F238E27FC236}">
                    <a16:creationId xmlns:a16="http://schemas.microsoft.com/office/drawing/2014/main" xmlns="" id="{5436A6E7-4391-4D59-B92F-6C2C16379FBC}"/>
                  </a:ext>
                </a:extLst>
              </p:cNvPr>
              <p:cNvSpPr>
                <a:spLocks/>
              </p:cNvSpPr>
              <p:nvPr/>
            </p:nvSpPr>
            <p:spPr bwMode="auto">
              <a:xfrm>
                <a:off x="2834" y="429"/>
                <a:ext cx="37" cy="10"/>
              </a:xfrm>
              <a:custGeom>
                <a:avLst/>
                <a:gdLst>
                  <a:gd name="T0" fmla="*/ 0 w 75"/>
                  <a:gd name="T1" fmla="*/ 1 h 20"/>
                  <a:gd name="T2" fmla="*/ 0 w 75"/>
                  <a:gd name="T3" fmla="*/ 1 h 20"/>
                  <a:gd name="T4" fmla="*/ 0 w 75"/>
                  <a:gd name="T5" fmla="*/ 1 h 20"/>
                  <a:gd name="T6" fmla="*/ 0 w 75"/>
                  <a:gd name="T7" fmla="*/ 1 h 20"/>
                  <a:gd name="T8" fmla="*/ 1 w 75"/>
                  <a:gd name="T9" fmla="*/ 1 h 20"/>
                  <a:gd name="T10" fmla="*/ 1 w 75"/>
                  <a:gd name="T11" fmla="*/ 1 h 20"/>
                  <a:gd name="T12" fmla="*/ 2 w 75"/>
                  <a:gd name="T13" fmla="*/ 0 h 20"/>
                  <a:gd name="T14" fmla="*/ 2 w 75"/>
                  <a:gd name="T15" fmla="*/ 1 h 20"/>
                  <a:gd name="T16" fmla="*/ 2 w 75"/>
                  <a:gd name="T17" fmla="*/ 1 h 20"/>
                  <a:gd name="T18" fmla="*/ 2 w 75"/>
                  <a:gd name="T19" fmla="*/ 1 h 20"/>
                  <a:gd name="T20" fmla="*/ 2 w 75"/>
                  <a:gd name="T21" fmla="*/ 1 h 20"/>
                  <a:gd name="T22" fmla="*/ 1 w 75"/>
                  <a:gd name="T23" fmla="*/ 1 h 20"/>
                  <a:gd name="T24" fmla="*/ 1 w 75"/>
                  <a:gd name="T25" fmla="*/ 1 h 20"/>
                  <a:gd name="T26" fmla="*/ 0 w 75"/>
                  <a:gd name="T27" fmla="*/ 1 h 20"/>
                  <a:gd name="T28" fmla="*/ 0 w 75"/>
                  <a:gd name="T29" fmla="*/ 1 h 20"/>
                  <a:gd name="T30" fmla="*/ 0 w 75"/>
                  <a:gd name="T31" fmla="*/ 1 h 20"/>
                  <a:gd name="T32" fmla="*/ 0 w 75"/>
                  <a:gd name="T33" fmla="*/ 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5" h="20">
                    <a:moveTo>
                      <a:pt x="0" y="20"/>
                    </a:moveTo>
                    <a:lnTo>
                      <a:pt x="8" y="16"/>
                    </a:lnTo>
                    <a:lnTo>
                      <a:pt x="18" y="11"/>
                    </a:lnTo>
                    <a:lnTo>
                      <a:pt x="30" y="6"/>
                    </a:lnTo>
                    <a:lnTo>
                      <a:pt x="42" y="3"/>
                    </a:lnTo>
                    <a:lnTo>
                      <a:pt x="54" y="1"/>
                    </a:lnTo>
                    <a:lnTo>
                      <a:pt x="64" y="0"/>
                    </a:lnTo>
                    <a:lnTo>
                      <a:pt x="71" y="1"/>
                    </a:lnTo>
                    <a:lnTo>
                      <a:pt x="75" y="5"/>
                    </a:lnTo>
                    <a:lnTo>
                      <a:pt x="72" y="10"/>
                    </a:lnTo>
                    <a:lnTo>
                      <a:pt x="67" y="13"/>
                    </a:lnTo>
                    <a:lnTo>
                      <a:pt x="56" y="16"/>
                    </a:lnTo>
                    <a:lnTo>
                      <a:pt x="43" y="16"/>
                    </a:lnTo>
                    <a:lnTo>
                      <a:pt x="31" y="17"/>
                    </a:lnTo>
                    <a:lnTo>
                      <a:pt x="18" y="18"/>
                    </a:lnTo>
                    <a:lnTo>
                      <a:pt x="8" y="19"/>
                    </a:lnTo>
                    <a:lnTo>
                      <a:pt x="0" y="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20" name="Freeform 140">
                <a:extLst>
                  <a:ext uri="{FF2B5EF4-FFF2-40B4-BE49-F238E27FC236}">
                    <a16:creationId xmlns:a16="http://schemas.microsoft.com/office/drawing/2014/main" xmlns="" id="{130134DA-69FF-4298-B380-B4A823C9CC20}"/>
                  </a:ext>
                </a:extLst>
              </p:cNvPr>
              <p:cNvSpPr>
                <a:spLocks/>
              </p:cNvSpPr>
              <p:nvPr/>
            </p:nvSpPr>
            <p:spPr bwMode="auto">
              <a:xfrm>
                <a:off x="2840" y="410"/>
                <a:ext cx="41" cy="12"/>
              </a:xfrm>
              <a:custGeom>
                <a:avLst/>
                <a:gdLst>
                  <a:gd name="T0" fmla="*/ 0 w 82"/>
                  <a:gd name="T1" fmla="*/ 1 h 24"/>
                  <a:gd name="T2" fmla="*/ 1 w 82"/>
                  <a:gd name="T3" fmla="*/ 1 h 24"/>
                  <a:gd name="T4" fmla="*/ 1 w 82"/>
                  <a:gd name="T5" fmla="*/ 1 h 24"/>
                  <a:gd name="T6" fmla="*/ 2 w 82"/>
                  <a:gd name="T7" fmla="*/ 1 h 24"/>
                  <a:gd name="T8" fmla="*/ 2 w 82"/>
                  <a:gd name="T9" fmla="*/ 1 h 24"/>
                  <a:gd name="T10" fmla="*/ 2 w 82"/>
                  <a:gd name="T11" fmla="*/ 1 h 24"/>
                  <a:gd name="T12" fmla="*/ 3 w 82"/>
                  <a:gd name="T13" fmla="*/ 0 h 24"/>
                  <a:gd name="T14" fmla="*/ 3 w 82"/>
                  <a:gd name="T15" fmla="*/ 1 h 24"/>
                  <a:gd name="T16" fmla="*/ 3 w 82"/>
                  <a:gd name="T17" fmla="*/ 1 h 24"/>
                  <a:gd name="T18" fmla="*/ 3 w 82"/>
                  <a:gd name="T19" fmla="*/ 1 h 24"/>
                  <a:gd name="T20" fmla="*/ 3 w 82"/>
                  <a:gd name="T21" fmla="*/ 1 h 24"/>
                  <a:gd name="T22" fmla="*/ 2 w 82"/>
                  <a:gd name="T23" fmla="*/ 1 h 24"/>
                  <a:gd name="T24" fmla="*/ 2 w 82"/>
                  <a:gd name="T25" fmla="*/ 1 h 24"/>
                  <a:gd name="T26" fmla="*/ 1 w 82"/>
                  <a:gd name="T27" fmla="*/ 1 h 24"/>
                  <a:gd name="T28" fmla="*/ 1 w 82"/>
                  <a:gd name="T29" fmla="*/ 1 h 24"/>
                  <a:gd name="T30" fmla="*/ 1 w 82"/>
                  <a:gd name="T31" fmla="*/ 1 h 24"/>
                  <a:gd name="T32" fmla="*/ 0 w 82"/>
                  <a:gd name="T33" fmla="*/ 1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2" h="24">
                    <a:moveTo>
                      <a:pt x="0" y="24"/>
                    </a:moveTo>
                    <a:lnTo>
                      <a:pt x="8" y="20"/>
                    </a:lnTo>
                    <a:lnTo>
                      <a:pt x="20" y="16"/>
                    </a:lnTo>
                    <a:lnTo>
                      <a:pt x="34" y="10"/>
                    </a:lnTo>
                    <a:lnTo>
                      <a:pt x="48" y="5"/>
                    </a:lnTo>
                    <a:lnTo>
                      <a:pt x="61" y="2"/>
                    </a:lnTo>
                    <a:lnTo>
                      <a:pt x="73" y="0"/>
                    </a:lnTo>
                    <a:lnTo>
                      <a:pt x="80" y="1"/>
                    </a:lnTo>
                    <a:lnTo>
                      <a:pt x="82" y="4"/>
                    </a:lnTo>
                    <a:lnTo>
                      <a:pt x="79" y="10"/>
                    </a:lnTo>
                    <a:lnTo>
                      <a:pt x="69" y="14"/>
                    </a:lnTo>
                    <a:lnTo>
                      <a:pt x="58" y="16"/>
                    </a:lnTo>
                    <a:lnTo>
                      <a:pt x="44" y="18"/>
                    </a:lnTo>
                    <a:lnTo>
                      <a:pt x="29" y="20"/>
                    </a:lnTo>
                    <a:lnTo>
                      <a:pt x="17" y="22"/>
                    </a:lnTo>
                    <a:lnTo>
                      <a:pt x="6" y="23"/>
                    </a:lnTo>
                    <a:lnTo>
                      <a:pt x="0" y="2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21" name="Freeform 141">
                <a:extLst>
                  <a:ext uri="{FF2B5EF4-FFF2-40B4-BE49-F238E27FC236}">
                    <a16:creationId xmlns:a16="http://schemas.microsoft.com/office/drawing/2014/main" xmlns="" id="{CEEAC6B1-9B17-493E-961E-1C5014DD481D}"/>
                  </a:ext>
                </a:extLst>
              </p:cNvPr>
              <p:cNvSpPr>
                <a:spLocks/>
              </p:cNvSpPr>
              <p:nvPr/>
            </p:nvSpPr>
            <p:spPr bwMode="auto">
              <a:xfrm>
                <a:off x="2841" y="371"/>
                <a:ext cx="44" cy="20"/>
              </a:xfrm>
              <a:custGeom>
                <a:avLst/>
                <a:gdLst>
                  <a:gd name="T0" fmla="*/ 0 w 86"/>
                  <a:gd name="T1" fmla="*/ 1 h 42"/>
                  <a:gd name="T2" fmla="*/ 1 w 86"/>
                  <a:gd name="T3" fmla="*/ 1 h 42"/>
                  <a:gd name="T4" fmla="*/ 1 w 86"/>
                  <a:gd name="T5" fmla="*/ 0 h 42"/>
                  <a:gd name="T6" fmla="*/ 1 w 86"/>
                  <a:gd name="T7" fmla="*/ 0 h 42"/>
                  <a:gd name="T8" fmla="*/ 2 w 86"/>
                  <a:gd name="T9" fmla="*/ 0 h 42"/>
                  <a:gd name="T10" fmla="*/ 2 w 86"/>
                  <a:gd name="T11" fmla="*/ 0 h 42"/>
                  <a:gd name="T12" fmla="*/ 3 w 86"/>
                  <a:gd name="T13" fmla="*/ 0 h 42"/>
                  <a:gd name="T14" fmla="*/ 3 w 86"/>
                  <a:gd name="T15" fmla="*/ 0 h 42"/>
                  <a:gd name="T16" fmla="*/ 3 w 86"/>
                  <a:gd name="T17" fmla="*/ 0 h 42"/>
                  <a:gd name="T18" fmla="*/ 3 w 86"/>
                  <a:gd name="T19" fmla="*/ 0 h 42"/>
                  <a:gd name="T20" fmla="*/ 3 w 86"/>
                  <a:gd name="T21" fmla="*/ 0 h 42"/>
                  <a:gd name="T22" fmla="*/ 2 w 86"/>
                  <a:gd name="T23" fmla="*/ 0 h 42"/>
                  <a:gd name="T24" fmla="*/ 2 w 86"/>
                  <a:gd name="T25" fmla="*/ 0 h 42"/>
                  <a:gd name="T26" fmla="*/ 1 w 86"/>
                  <a:gd name="T27" fmla="*/ 0 h 42"/>
                  <a:gd name="T28" fmla="*/ 1 w 86"/>
                  <a:gd name="T29" fmla="*/ 0 h 42"/>
                  <a:gd name="T30" fmla="*/ 1 w 86"/>
                  <a:gd name="T31" fmla="*/ 1 h 42"/>
                  <a:gd name="T32" fmla="*/ 0 w 86"/>
                  <a:gd name="T33" fmla="*/ 1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6" h="42">
                    <a:moveTo>
                      <a:pt x="0" y="42"/>
                    </a:moveTo>
                    <a:lnTo>
                      <a:pt x="8" y="35"/>
                    </a:lnTo>
                    <a:lnTo>
                      <a:pt x="19" y="27"/>
                    </a:lnTo>
                    <a:lnTo>
                      <a:pt x="32" y="19"/>
                    </a:lnTo>
                    <a:lnTo>
                      <a:pt x="47" y="11"/>
                    </a:lnTo>
                    <a:lnTo>
                      <a:pt x="61" y="5"/>
                    </a:lnTo>
                    <a:lnTo>
                      <a:pt x="72" y="1"/>
                    </a:lnTo>
                    <a:lnTo>
                      <a:pt x="81" y="0"/>
                    </a:lnTo>
                    <a:lnTo>
                      <a:pt x="86" y="3"/>
                    </a:lnTo>
                    <a:lnTo>
                      <a:pt x="85" y="7"/>
                    </a:lnTo>
                    <a:lnTo>
                      <a:pt x="76" y="12"/>
                    </a:lnTo>
                    <a:lnTo>
                      <a:pt x="63" y="17"/>
                    </a:lnTo>
                    <a:lnTo>
                      <a:pt x="48" y="22"/>
                    </a:lnTo>
                    <a:lnTo>
                      <a:pt x="32" y="27"/>
                    </a:lnTo>
                    <a:lnTo>
                      <a:pt x="17" y="32"/>
                    </a:lnTo>
                    <a:lnTo>
                      <a:pt x="5" y="37"/>
                    </a:lnTo>
                    <a:lnTo>
                      <a:pt x="0" y="4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22" name="Freeform 142">
                <a:extLst>
                  <a:ext uri="{FF2B5EF4-FFF2-40B4-BE49-F238E27FC236}">
                    <a16:creationId xmlns:a16="http://schemas.microsoft.com/office/drawing/2014/main" xmlns="" id="{4F2FA780-7DF5-4EDF-9E8C-CE50DB96D9CF}"/>
                  </a:ext>
                </a:extLst>
              </p:cNvPr>
              <p:cNvSpPr>
                <a:spLocks/>
              </p:cNvSpPr>
              <p:nvPr/>
            </p:nvSpPr>
            <p:spPr bwMode="auto">
              <a:xfrm>
                <a:off x="2838" y="333"/>
                <a:ext cx="40" cy="24"/>
              </a:xfrm>
              <a:custGeom>
                <a:avLst/>
                <a:gdLst>
                  <a:gd name="T0" fmla="*/ 0 w 80"/>
                  <a:gd name="T1" fmla="*/ 1 h 50"/>
                  <a:gd name="T2" fmla="*/ 1 w 80"/>
                  <a:gd name="T3" fmla="*/ 1 h 50"/>
                  <a:gd name="T4" fmla="*/ 1 w 80"/>
                  <a:gd name="T5" fmla="*/ 1 h 50"/>
                  <a:gd name="T6" fmla="*/ 1 w 80"/>
                  <a:gd name="T7" fmla="*/ 0 h 50"/>
                  <a:gd name="T8" fmla="*/ 2 w 80"/>
                  <a:gd name="T9" fmla="*/ 0 h 50"/>
                  <a:gd name="T10" fmla="*/ 2 w 80"/>
                  <a:gd name="T11" fmla="*/ 0 h 50"/>
                  <a:gd name="T12" fmla="*/ 3 w 80"/>
                  <a:gd name="T13" fmla="*/ 0 h 50"/>
                  <a:gd name="T14" fmla="*/ 3 w 80"/>
                  <a:gd name="T15" fmla="*/ 0 h 50"/>
                  <a:gd name="T16" fmla="*/ 3 w 80"/>
                  <a:gd name="T17" fmla="*/ 0 h 50"/>
                  <a:gd name="T18" fmla="*/ 3 w 80"/>
                  <a:gd name="T19" fmla="*/ 0 h 50"/>
                  <a:gd name="T20" fmla="*/ 3 w 80"/>
                  <a:gd name="T21" fmla="*/ 0 h 50"/>
                  <a:gd name="T22" fmla="*/ 2 w 80"/>
                  <a:gd name="T23" fmla="*/ 0 h 50"/>
                  <a:gd name="T24" fmla="*/ 2 w 80"/>
                  <a:gd name="T25" fmla="*/ 0 h 50"/>
                  <a:gd name="T26" fmla="*/ 1 w 80"/>
                  <a:gd name="T27" fmla="*/ 1 h 50"/>
                  <a:gd name="T28" fmla="*/ 1 w 80"/>
                  <a:gd name="T29" fmla="*/ 1 h 50"/>
                  <a:gd name="T30" fmla="*/ 1 w 80"/>
                  <a:gd name="T31" fmla="*/ 1 h 50"/>
                  <a:gd name="T32" fmla="*/ 0 w 80"/>
                  <a:gd name="T33" fmla="*/ 1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0" h="50">
                    <a:moveTo>
                      <a:pt x="0" y="50"/>
                    </a:moveTo>
                    <a:lnTo>
                      <a:pt x="7" y="43"/>
                    </a:lnTo>
                    <a:lnTo>
                      <a:pt x="17" y="35"/>
                    </a:lnTo>
                    <a:lnTo>
                      <a:pt x="30" y="26"/>
                    </a:lnTo>
                    <a:lnTo>
                      <a:pt x="42" y="15"/>
                    </a:lnTo>
                    <a:lnTo>
                      <a:pt x="56" y="8"/>
                    </a:lnTo>
                    <a:lnTo>
                      <a:pt x="68" y="2"/>
                    </a:lnTo>
                    <a:lnTo>
                      <a:pt x="76" y="0"/>
                    </a:lnTo>
                    <a:lnTo>
                      <a:pt x="80" y="2"/>
                    </a:lnTo>
                    <a:lnTo>
                      <a:pt x="79" y="8"/>
                    </a:lnTo>
                    <a:lnTo>
                      <a:pt x="71" y="14"/>
                    </a:lnTo>
                    <a:lnTo>
                      <a:pt x="60" y="21"/>
                    </a:lnTo>
                    <a:lnTo>
                      <a:pt x="46" y="28"/>
                    </a:lnTo>
                    <a:lnTo>
                      <a:pt x="30" y="35"/>
                    </a:lnTo>
                    <a:lnTo>
                      <a:pt x="16" y="40"/>
                    </a:lnTo>
                    <a:lnTo>
                      <a:pt x="6" y="45"/>
                    </a:lnTo>
                    <a:lnTo>
                      <a:pt x="0" y="5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23" name="Freeform 143">
                <a:extLst>
                  <a:ext uri="{FF2B5EF4-FFF2-40B4-BE49-F238E27FC236}">
                    <a16:creationId xmlns:a16="http://schemas.microsoft.com/office/drawing/2014/main" xmlns="" id="{8B23BF55-2930-45C0-82B2-67CCB5A3FA68}"/>
                  </a:ext>
                </a:extLst>
              </p:cNvPr>
              <p:cNvSpPr>
                <a:spLocks/>
              </p:cNvSpPr>
              <p:nvPr/>
            </p:nvSpPr>
            <p:spPr bwMode="auto">
              <a:xfrm>
                <a:off x="2843" y="386"/>
                <a:ext cx="36" cy="21"/>
              </a:xfrm>
              <a:custGeom>
                <a:avLst/>
                <a:gdLst>
                  <a:gd name="T0" fmla="*/ 0 w 74"/>
                  <a:gd name="T1" fmla="*/ 1 h 43"/>
                  <a:gd name="T2" fmla="*/ 0 w 74"/>
                  <a:gd name="T3" fmla="*/ 1 h 43"/>
                  <a:gd name="T4" fmla="*/ 0 w 74"/>
                  <a:gd name="T5" fmla="*/ 0 h 43"/>
                  <a:gd name="T6" fmla="*/ 0 w 74"/>
                  <a:gd name="T7" fmla="*/ 0 h 43"/>
                  <a:gd name="T8" fmla="*/ 1 w 74"/>
                  <a:gd name="T9" fmla="*/ 0 h 43"/>
                  <a:gd name="T10" fmla="*/ 1 w 74"/>
                  <a:gd name="T11" fmla="*/ 0 h 43"/>
                  <a:gd name="T12" fmla="*/ 1 w 74"/>
                  <a:gd name="T13" fmla="*/ 0 h 43"/>
                  <a:gd name="T14" fmla="*/ 2 w 74"/>
                  <a:gd name="T15" fmla="*/ 0 h 43"/>
                  <a:gd name="T16" fmla="*/ 2 w 74"/>
                  <a:gd name="T17" fmla="*/ 0 h 43"/>
                  <a:gd name="T18" fmla="*/ 2 w 74"/>
                  <a:gd name="T19" fmla="*/ 0 h 43"/>
                  <a:gd name="T20" fmla="*/ 1 w 74"/>
                  <a:gd name="T21" fmla="*/ 0 h 43"/>
                  <a:gd name="T22" fmla="*/ 1 w 74"/>
                  <a:gd name="T23" fmla="*/ 0 h 43"/>
                  <a:gd name="T24" fmla="*/ 1 w 74"/>
                  <a:gd name="T25" fmla="*/ 0 h 43"/>
                  <a:gd name="T26" fmla="*/ 0 w 74"/>
                  <a:gd name="T27" fmla="*/ 0 h 43"/>
                  <a:gd name="T28" fmla="*/ 0 w 74"/>
                  <a:gd name="T29" fmla="*/ 1 h 43"/>
                  <a:gd name="T30" fmla="*/ 0 w 74"/>
                  <a:gd name="T31" fmla="*/ 1 h 43"/>
                  <a:gd name="T32" fmla="*/ 0 w 74"/>
                  <a:gd name="T33" fmla="*/ 1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4" h="43">
                    <a:moveTo>
                      <a:pt x="0" y="43"/>
                    </a:moveTo>
                    <a:lnTo>
                      <a:pt x="7" y="37"/>
                    </a:lnTo>
                    <a:lnTo>
                      <a:pt x="16" y="29"/>
                    </a:lnTo>
                    <a:lnTo>
                      <a:pt x="28" y="21"/>
                    </a:lnTo>
                    <a:lnTo>
                      <a:pt x="40" y="13"/>
                    </a:lnTo>
                    <a:lnTo>
                      <a:pt x="53" y="6"/>
                    </a:lnTo>
                    <a:lnTo>
                      <a:pt x="63" y="1"/>
                    </a:lnTo>
                    <a:lnTo>
                      <a:pt x="70" y="0"/>
                    </a:lnTo>
                    <a:lnTo>
                      <a:pt x="74" y="4"/>
                    </a:lnTo>
                    <a:lnTo>
                      <a:pt x="71" y="10"/>
                    </a:lnTo>
                    <a:lnTo>
                      <a:pt x="63" y="15"/>
                    </a:lnTo>
                    <a:lnTo>
                      <a:pt x="53" y="21"/>
                    </a:lnTo>
                    <a:lnTo>
                      <a:pt x="40" y="27"/>
                    </a:lnTo>
                    <a:lnTo>
                      <a:pt x="28" y="31"/>
                    </a:lnTo>
                    <a:lnTo>
                      <a:pt x="15" y="36"/>
                    </a:lnTo>
                    <a:lnTo>
                      <a:pt x="6" y="39"/>
                    </a:lnTo>
                    <a:lnTo>
                      <a:pt x="0" y="4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24" name="Freeform 144">
                <a:extLst>
                  <a:ext uri="{FF2B5EF4-FFF2-40B4-BE49-F238E27FC236}">
                    <a16:creationId xmlns:a16="http://schemas.microsoft.com/office/drawing/2014/main" xmlns="" id="{3A62BE03-8413-485A-9779-B6E1DBE2FEDA}"/>
                  </a:ext>
                </a:extLst>
              </p:cNvPr>
              <p:cNvSpPr>
                <a:spLocks/>
              </p:cNvSpPr>
              <p:nvPr/>
            </p:nvSpPr>
            <p:spPr bwMode="auto">
              <a:xfrm>
                <a:off x="2793" y="371"/>
                <a:ext cx="52" cy="34"/>
              </a:xfrm>
              <a:custGeom>
                <a:avLst/>
                <a:gdLst>
                  <a:gd name="T0" fmla="*/ 0 w 104"/>
                  <a:gd name="T1" fmla="*/ 1 h 68"/>
                  <a:gd name="T2" fmla="*/ 1 w 104"/>
                  <a:gd name="T3" fmla="*/ 0 h 68"/>
                  <a:gd name="T4" fmla="*/ 1 w 104"/>
                  <a:gd name="T5" fmla="*/ 1 h 68"/>
                  <a:gd name="T6" fmla="*/ 2 w 104"/>
                  <a:gd name="T7" fmla="*/ 1 h 68"/>
                  <a:gd name="T8" fmla="*/ 2 w 104"/>
                  <a:gd name="T9" fmla="*/ 1 h 68"/>
                  <a:gd name="T10" fmla="*/ 3 w 104"/>
                  <a:gd name="T11" fmla="*/ 2 h 68"/>
                  <a:gd name="T12" fmla="*/ 3 w 104"/>
                  <a:gd name="T13" fmla="*/ 2 h 68"/>
                  <a:gd name="T14" fmla="*/ 4 w 104"/>
                  <a:gd name="T15" fmla="*/ 2 h 68"/>
                  <a:gd name="T16" fmla="*/ 4 w 104"/>
                  <a:gd name="T17" fmla="*/ 3 h 68"/>
                  <a:gd name="T18" fmla="*/ 3 w 104"/>
                  <a:gd name="T19" fmla="*/ 2 h 68"/>
                  <a:gd name="T20" fmla="*/ 3 w 104"/>
                  <a:gd name="T21" fmla="*/ 2 h 68"/>
                  <a:gd name="T22" fmla="*/ 2 w 104"/>
                  <a:gd name="T23" fmla="*/ 2 h 68"/>
                  <a:gd name="T24" fmla="*/ 2 w 104"/>
                  <a:gd name="T25" fmla="*/ 2 h 68"/>
                  <a:gd name="T26" fmla="*/ 1 w 104"/>
                  <a:gd name="T27" fmla="*/ 1 h 68"/>
                  <a:gd name="T28" fmla="*/ 1 w 104"/>
                  <a:gd name="T29" fmla="*/ 1 h 68"/>
                  <a:gd name="T30" fmla="*/ 1 w 104"/>
                  <a:gd name="T31" fmla="*/ 1 h 68"/>
                  <a:gd name="T32" fmla="*/ 0 w 104"/>
                  <a:gd name="T33" fmla="*/ 1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4" h="68">
                    <a:moveTo>
                      <a:pt x="0" y="2"/>
                    </a:moveTo>
                    <a:lnTo>
                      <a:pt x="6" y="0"/>
                    </a:lnTo>
                    <a:lnTo>
                      <a:pt x="17" y="4"/>
                    </a:lnTo>
                    <a:lnTo>
                      <a:pt x="33" y="11"/>
                    </a:lnTo>
                    <a:lnTo>
                      <a:pt x="51" y="21"/>
                    </a:lnTo>
                    <a:lnTo>
                      <a:pt x="69" y="33"/>
                    </a:lnTo>
                    <a:lnTo>
                      <a:pt x="84" y="45"/>
                    </a:lnTo>
                    <a:lnTo>
                      <a:pt x="97" y="57"/>
                    </a:lnTo>
                    <a:lnTo>
                      <a:pt x="104" y="68"/>
                    </a:lnTo>
                    <a:lnTo>
                      <a:pt x="96" y="64"/>
                    </a:lnTo>
                    <a:lnTo>
                      <a:pt x="82" y="57"/>
                    </a:lnTo>
                    <a:lnTo>
                      <a:pt x="64" y="46"/>
                    </a:lnTo>
                    <a:lnTo>
                      <a:pt x="46" y="35"/>
                    </a:lnTo>
                    <a:lnTo>
                      <a:pt x="29" y="25"/>
                    </a:lnTo>
                    <a:lnTo>
                      <a:pt x="13" y="14"/>
                    </a:lnTo>
                    <a:lnTo>
                      <a:pt x="3" y="6"/>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25" name="Freeform 145">
                <a:extLst>
                  <a:ext uri="{FF2B5EF4-FFF2-40B4-BE49-F238E27FC236}">
                    <a16:creationId xmlns:a16="http://schemas.microsoft.com/office/drawing/2014/main" xmlns="" id="{F1372723-0EA1-46AD-AF54-50A6A37D01C4}"/>
                  </a:ext>
                </a:extLst>
              </p:cNvPr>
              <p:cNvSpPr>
                <a:spLocks/>
              </p:cNvSpPr>
              <p:nvPr/>
            </p:nvSpPr>
            <p:spPr bwMode="auto">
              <a:xfrm>
                <a:off x="2803" y="349"/>
                <a:ext cx="41" cy="29"/>
              </a:xfrm>
              <a:custGeom>
                <a:avLst/>
                <a:gdLst>
                  <a:gd name="T0" fmla="*/ 0 w 81"/>
                  <a:gd name="T1" fmla="*/ 0 h 59"/>
                  <a:gd name="T2" fmla="*/ 1 w 81"/>
                  <a:gd name="T3" fmla="*/ 0 h 59"/>
                  <a:gd name="T4" fmla="*/ 1 w 81"/>
                  <a:gd name="T5" fmla="*/ 0 h 59"/>
                  <a:gd name="T6" fmla="*/ 1 w 81"/>
                  <a:gd name="T7" fmla="*/ 0 h 59"/>
                  <a:gd name="T8" fmla="*/ 2 w 81"/>
                  <a:gd name="T9" fmla="*/ 0 h 59"/>
                  <a:gd name="T10" fmla="*/ 2 w 81"/>
                  <a:gd name="T11" fmla="*/ 0 h 59"/>
                  <a:gd name="T12" fmla="*/ 2 w 81"/>
                  <a:gd name="T13" fmla="*/ 1 h 59"/>
                  <a:gd name="T14" fmla="*/ 3 w 81"/>
                  <a:gd name="T15" fmla="*/ 1 h 59"/>
                  <a:gd name="T16" fmla="*/ 3 w 81"/>
                  <a:gd name="T17" fmla="*/ 1 h 59"/>
                  <a:gd name="T18" fmla="*/ 3 w 81"/>
                  <a:gd name="T19" fmla="*/ 1 h 59"/>
                  <a:gd name="T20" fmla="*/ 2 w 81"/>
                  <a:gd name="T21" fmla="*/ 1 h 59"/>
                  <a:gd name="T22" fmla="*/ 2 w 81"/>
                  <a:gd name="T23" fmla="*/ 1 h 59"/>
                  <a:gd name="T24" fmla="*/ 1 w 81"/>
                  <a:gd name="T25" fmla="*/ 0 h 59"/>
                  <a:gd name="T26" fmla="*/ 1 w 81"/>
                  <a:gd name="T27" fmla="*/ 0 h 59"/>
                  <a:gd name="T28" fmla="*/ 1 w 81"/>
                  <a:gd name="T29" fmla="*/ 0 h 59"/>
                  <a:gd name="T30" fmla="*/ 1 w 81"/>
                  <a:gd name="T31" fmla="*/ 0 h 59"/>
                  <a:gd name="T32" fmla="*/ 0 w 81"/>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1" h="59">
                    <a:moveTo>
                      <a:pt x="0" y="0"/>
                    </a:moveTo>
                    <a:lnTo>
                      <a:pt x="3" y="0"/>
                    </a:lnTo>
                    <a:lnTo>
                      <a:pt x="11" y="3"/>
                    </a:lnTo>
                    <a:lnTo>
                      <a:pt x="23" y="7"/>
                    </a:lnTo>
                    <a:lnTo>
                      <a:pt x="36" y="15"/>
                    </a:lnTo>
                    <a:lnTo>
                      <a:pt x="50" y="25"/>
                    </a:lnTo>
                    <a:lnTo>
                      <a:pt x="64" y="35"/>
                    </a:lnTo>
                    <a:lnTo>
                      <a:pt x="74" y="47"/>
                    </a:lnTo>
                    <a:lnTo>
                      <a:pt x="81" y="59"/>
                    </a:lnTo>
                    <a:lnTo>
                      <a:pt x="72" y="52"/>
                    </a:lnTo>
                    <a:lnTo>
                      <a:pt x="61" y="44"/>
                    </a:lnTo>
                    <a:lnTo>
                      <a:pt x="47" y="35"/>
                    </a:lnTo>
                    <a:lnTo>
                      <a:pt x="32" y="26"/>
                    </a:lnTo>
                    <a:lnTo>
                      <a:pt x="19" y="18"/>
                    </a:lnTo>
                    <a:lnTo>
                      <a:pt x="9" y="10"/>
                    </a:lnTo>
                    <a:lnTo>
                      <a:pt x="2"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26" name="Freeform 146">
                <a:extLst>
                  <a:ext uri="{FF2B5EF4-FFF2-40B4-BE49-F238E27FC236}">
                    <a16:creationId xmlns:a16="http://schemas.microsoft.com/office/drawing/2014/main" xmlns="" id="{DB37E243-F82A-4681-93FC-E4331B60D34E}"/>
                  </a:ext>
                </a:extLst>
              </p:cNvPr>
              <p:cNvSpPr>
                <a:spLocks/>
              </p:cNvSpPr>
              <p:nvPr/>
            </p:nvSpPr>
            <p:spPr bwMode="auto">
              <a:xfrm>
                <a:off x="2841" y="349"/>
                <a:ext cx="40" cy="25"/>
              </a:xfrm>
              <a:custGeom>
                <a:avLst/>
                <a:gdLst>
                  <a:gd name="T0" fmla="*/ 0 w 80"/>
                  <a:gd name="T1" fmla="*/ 2 h 49"/>
                  <a:gd name="T2" fmla="*/ 1 w 80"/>
                  <a:gd name="T3" fmla="*/ 2 h 49"/>
                  <a:gd name="T4" fmla="*/ 1 w 80"/>
                  <a:gd name="T5" fmla="*/ 2 h 49"/>
                  <a:gd name="T6" fmla="*/ 1 w 80"/>
                  <a:gd name="T7" fmla="*/ 1 h 49"/>
                  <a:gd name="T8" fmla="*/ 2 w 80"/>
                  <a:gd name="T9" fmla="*/ 1 h 49"/>
                  <a:gd name="T10" fmla="*/ 2 w 80"/>
                  <a:gd name="T11" fmla="*/ 1 h 49"/>
                  <a:gd name="T12" fmla="*/ 3 w 80"/>
                  <a:gd name="T13" fmla="*/ 1 h 49"/>
                  <a:gd name="T14" fmla="*/ 3 w 80"/>
                  <a:gd name="T15" fmla="*/ 0 h 49"/>
                  <a:gd name="T16" fmla="*/ 3 w 80"/>
                  <a:gd name="T17" fmla="*/ 1 h 49"/>
                  <a:gd name="T18" fmla="*/ 3 w 80"/>
                  <a:gd name="T19" fmla="*/ 1 h 49"/>
                  <a:gd name="T20" fmla="*/ 3 w 80"/>
                  <a:gd name="T21" fmla="*/ 1 h 49"/>
                  <a:gd name="T22" fmla="*/ 2 w 80"/>
                  <a:gd name="T23" fmla="*/ 1 h 49"/>
                  <a:gd name="T24" fmla="*/ 2 w 80"/>
                  <a:gd name="T25" fmla="*/ 1 h 49"/>
                  <a:gd name="T26" fmla="*/ 1 w 80"/>
                  <a:gd name="T27" fmla="*/ 2 h 49"/>
                  <a:gd name="T28" fmla="*/ 1 w 80"/>
                  <a:gd name="T29" fmla="*/ 2 h 49"/>
                  <a:gd name="T30" fmla="*/ 1 w 80"/>
                  <a:gd name="T31" fmla="*/ 2 h 49"/>
                  <a:gd name="T32" fmla="*/ 0 w 80"/>
                  <a:gd name="T33" fmla="*/ 2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0" h="49">
                    <a:moveTo>
                      <a:pt x="0" y="49"/>
                    </a:moveTo>
                    <a:lnTo>
                      <a:pt x="6" y="43"/>
                    </a:lnTo>
                    <a:lnTo>
                      <a:pt x="16" y="34"/>
                    </a:lnTo>
                    <a:lnTo>
                      <a:pt x="28" y="25"/>
                    </a:lnTo>
                    <a:lnTo>
                      <a:pt x="42" y="16"/>
                    </a:lnTo>
                    <a:lnTo>
                      <a:pt x="55" y="8"/>
                    </a:lnTo>
                    <a:lnTo>
                      <a:pt x="66" y="2"/>
                    </a:lnTo>
                    <a:lnTo>
                      <a:pt x="76" y="0"/>
                    </a:lnTo>
                    <a:lnTo>
                      <a:pt x="80" y="2"/>
                    </a:lnTo>
                    <a:lnTo>
                      <a:pt x="79" y="8"/>
                    </a:lnTo>
                    <a:lnTo>
                      <a:pt x="71" y="15"/>
                    </a:lnTo>
                    <a:lnTo>
                      <a:pt x="58" y="21"/>
                    </a:lnTo>
                    <a:lnTo>
                      <a:pt x="44" y="28"/>
                    </a:lnTo>
                    <a:lnTo>
                      <a:pt x="29" y="34"/>
                    </a:lnTo>
                    <a:lnTo>
                      <a:pt x="16" y="40"/>
                    </a:lnTo>
                    <a:lnTo>
                      <a:pt x="5" y="46"/>
                    </a:lnTo>
                    <a:lnTo>
                      <a:pt x="0" y="4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27" name="Freeform 147">
                <a:extLst>
                  <a:ext uri="{FF2B5EF4-FFF2-40B4-BE49-F238E27FC236}">
                    <a16:creationId xmlns:a16="http://schemas.microsoft.com/office/drawing/2014/main" xmlns="" id="{FFA02BC5-3DCD-456A-A43B-C0EE453C185C}"/>
                  </a:ext>
                </a:extLst>
              </p:cNvPr>
              <p:cNvSpPr>
                <a:spLocks/>
              </p:cNvSpPr>
              <p:nvPr/>
            </p:nvSpPr>
            <p:spPr bwMode="auto">
              <a:xfrm>
                <a:off x="2757" y="210"/>
                <a:ext cx="34" cy="132"/>
              </a:xfrm>
              <a:custGeom>
                <a:avLst/>
                <a:gdLst>
                  <a:gd name="T0" fmla="*/ 1 w 68"/>
                  <a:gd name="T1" fmla="*/ 8 h 265"/>
                  <a:gd name="T2" fmla="*/ 1 w 68"/>
                  <a:gd name="T3" fmla="*/ 8 h 265"/>
                  <a:gd name="T4" fmla="*/ 1 w 68"/>
                  <a:gd name="T5" fmla="*/ 8 h 265"/>
                  <a:gd name="T6" fmla="*/ 1 w 68"/>
                  <a:gd name="T7" fmla="*/ 8 h 265"/>
                  <a:gd name="T8" fmla="*/ 0 w 68"/>
                  <a:gd name="T9" fmla="*/ 8 h 265"/>
                  <a:gd name="T10" fmla="*/ 1 w 68"/>
                  <a:gd name="T11" fmla="*/ 7 h 265"/>
                  <a:gd name="T12" fmla="*/ 2 w 68"/>
                  <a:gd name="T13" fmla="*/ 5 h 265"/>
                  <a:gd name="T14" fmla="*/ 2 w 68"/>
                  <a:gd name="T15" fmla="*/ 4 h 265"/>
                  <a:gd name="T16" fmla="*/ 2 w 68"/>
                  <a:gd name="T17" fmla="*/ 3 h 265"/>
                  <a:gd name="T18" fmla="*/ 2 w 68"/>
                  <a:gd name="T19" fmla="*/ 2 h 265"/>
                  <a:gd name="T20" fmla="*/ 2 w 68"/>
                  <a:gd name="T21" fmla="*/ 1 h 265"/>
                  <a:gd name="T22" fmla="*/ 2 w 68"/>
                  <a:gd name="T23" fmla="*/ 0 h 265"/>
                  <a:gd name="T24" fmla="*/ 2 w 68"/>
                  <a:gd name="T25" fmla="*/ 0 h 265"/>
                  <a:gd name="T26" fmla="*/ 2 w 68"/>
                  <a:gd name="T27" fmla="*/ 0 h 265"/>
                  <a:gd name="T28" fmla="*/ 2 w 68"/>
                  <a:gd name="T29" fmla="*/ 1 h 265"/>
                  <a:gd name="T30" fmla="*/ 3 w 68"/>
                  <a:gd name="T31" fmla="*/ 2 h 265"/>
                  <a:gd name="T32" fmla="*/ 3 w 68"/>
                  <a:gd name="T33" fmla="*/ 3 h 265"/>
                  <a:gd name="T34" fmla="*/ 2 w 68"/>
                  <a:gd name="T35" fmla="*/ 5 h 265"/>
                  <a:gd name="T36" fmla="*/ 2 w 68"/>
                  <a:gd name="T37" fmla="*/ 6 h 265"/>
                  <a:gd name="T38" fmla="*/ 2 w 68"/>
                  <a:gd name="T39" fmla="*/ 7 h 265"/>
                  <a:gd name="T40" fmla="*/ 1 w 68"/>
                  <a:gd name="T41" fmla="*/ 8 h 26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8" h="265">
                    <a:moveTo>
                      <a:pt x="7" y="265"/>
                    </a:moveTo>
                    <a:lnTo>
                      <a:pt x="4" y="265"/>
                    </a:lnTo>
                    <a:lnTo>
                      <a:pt x="2" y="262"/>
                    </a:lnTo>
                    <a:lnTo>
                      <a:pt x="1" y="260"/>
                    </a:lnTo>
                    <a:lnTo>
                      <a:pt x="0" y="258"/>
                    </a:lnTo>
                    <a:lnTo>
                      <a:pt x="26" y="226"/>
                    </a:lnTo>
                    <a:lnTo>
                      <a:pt x="43" y="191"/>
                    </a:lnTo>
                    <a:lnTo>
                      <a:pt x="54" y="156"/>
                    </a:lnTo>
                    <a:lnTo>
                      <a:pt x="56" y="121"/>
                    </a:lnTo>
                    <a:lnTo>
                      <a:pt x="55" y="86"/>
                    </a:lnTo>
                    <a:lnTo>
                      <a:pt x="49" y="54"/>
                    </a:lnTo>
                    <a:lnTo>
                      <a:pt x="43" y="25"/>
                    </a:lnTo>
                    <a:lnTo>
                      <a:pt x="38" y="0"/>
                    </a:lnTo>
                    <a:lnTo>
                      <a:pt x="51" y="17"/>
                    </a:lnTo>
                    <a:lnTo>
                      <a:pt x="62" y="45"/>
                    </a:lnTo>
                    <a:lnTo>
                      <a:pt x="68" y="83"/>
                    </a:lnTo>
                    <a:lnTo>
                      <a:pt x="68" y="124"/>
                    </a:lnTo>
                    <a:lnTo>
                      <a:pt x="63" y="167"/>
                    </a:lnTo>
                    <a:lnTo>
                      <a:pt x="51" y="207"/>
                    </a:lnTo>
                    <a:lnTo>
                      <a:pt x="33" y="241"/>
                    </a:lnTo>
                    <a:lnTo>
                      <a:pt x="7" y="2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28" name="Freeform 148">
                <a:extLst>
                  <a:ext uri="{FF2B5EF4-FFF2-40B4-BE49-F238E27FC236}">
                    <a16:creationId xmlns:a16="http://schemas.microsoft.com/office/drawing/2014/main" xmlns="" id="{6A6909F9-E6B6-4CA3-989B-55B596CCED5F}"/>
                  </a:ext>
                </a:extLst>
              </p:cNvPr>
              <p:cNvSpPr>
                <a:spLocks/>
              </p:cNvSpPr>
              <p:nvPr/>
            </p:nvSpPr>
            <p:spPr bwMode="auto">
              <a:xfrm>
                <a:off x="2757" y="212"/>
                <a:ext cx="28" cy="16"/>
              </a:xfrm>
              <a:custGeom>
                <a:avLst/>
                <a:gdLst>
                  <a:gd name="T0" fmla="*/ 1 w 57"/>
                  <a:gd name="T1" fmla="*/ 1 h 34"/>
                  <a:gd name="T2" fmla="*/ 1 w 57"/>
                  <a:gd name="T3" fmla="*/ 0 h 34"/>
                  <a:gd name="T4" fmla="*/ 1 w 57"/>
                  <a:gd name="T5" fmla="*/ 0 h 34"/>
                  <a:gd name="T6" fmla="*/ 1 w 57"/>
                  <a:gd name="T7" fmla="*/ 0 h 34"/>
                  <a:gd name="T8" fmla="*/ 0 w 57"/>
                  <a:gd name="T9" fmla="*/ 0 h 34"/>
                  <a:gd name="T10" fmla="*/ 0 w 57"/>
                  <a:gd name="T11" fmla="*/ 0 h 34"/>
                  <a:gd name="T12" fmla="*/ 0 w 57"/>
                  <a:gd name="T13" fmla="*/ 0 h 34"/>
                  <a:gd name="T14" fmla="*/ 0 w 57"/>
                  <a:gd name="T15" fmla="*/ 0 h 34"/>
                  <a:gd name="T16" fmla="*/ 0 w 57"/>
                  <a:gd name="T17" fmla="*/ 0 h 34"/>
                  <a:gd name="T18" fmla="*/ 0 w 57"/>
                  <a:gd name="T19" fmla="*/ 0 h 34"/>
                  <a:gd name="T20" fmla="*/ 0 w 57"/>
                  <a:gd name="T21" fmla="*/ 0 h 34"/>
                  <a:gd name="T22" fmla="*/ 0 w 57"/>
                  <a:gd name="T23" fmla="*/ 0 h 34"/>
                  <a:gd name="T24" fmla="*/ 0 w 57"/>
                  <a:gd name="T25" fmla="*/ 0 h 34"/>
                  <a:gd name="T26" fmla="*/ 0 w 57"/>
                  <a:gd name="T27" fmla="*/ 0 h 34"/>
                  <a:gd name="T28" fmla="*/ 1 w 57"/>
                  <a:gd name="T29" fmla="*/ 0 h 34"/>
                  <a:gd name="T30" fmla="*/ 1 w 57"/>
                  <a:gd name="T31" fmla="*/ 0 h 34"/>
                  <a:gd name="T32" fmla="*/ 1 w 57"/>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34">
                    <a:moveTo>
                      <a:pt x="57" y="34"/>
                    </a:moveTo>
                    <a:lnTo>
                      <a:pt x="51" y="27"/>
                    </a:lnTo>
                    <a:lnTo>
                      <a:pt x="43" y="20"/>
                    </a:lnTo>
                    <a:lnTo>
                      <a:pt x="34" y="14"/>
                    </a:lnTo>
                    <a:lnTo>
                      <a:pt x="26" y="8"/>
                    </a:lnTo>
                    <a:lnTo>
                      <a:pt x="17" y="4"/>
                    </a:lnTo>
                    <a:lnTo>
                      <a:pt x="9" y="1"/>
                    </a:lnTo>
                    <a:lnTo>
                      <a:pt x="4" y="0"/>
                    </a:lnTo>
                    <a:lnTo>
                      <a:pt x="0" y="1"/>
                    </a:lnTo>
                    <a:lnTo>
                      <a:pt x="0" y="4"/>
                    </a:lnTo>
                    <a:lnTo>
                      <a:pt x="5" y="7"/>
                    </a:lnTo>
                    <a:lnTo>
                      <a:pt x="12" y="11"/>
                    </a:lnTo>
                    <a:lnTo>
                      <a:pt x="20" y="14"/>
                    </a:lnTo>
                    <a:lnTo>
                      <a:pt x="29" y="19"/>
                    </a:lnTo>
                    <a:lnTo>
                      <a:pt x="40" y="23"/>
                    </a:lnTo>
                    <a:lnTo>
                      <a:pt x="49" y="28"/>
                    </a:lnTo>
                    <a:lnTo>
                      <a:pt x="57" y="3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29" name="Freeform 149">
                <a:extLst>
                  <a:ext uri="{FF2B5EF4-FFF2-40B4-BE49-F238E27FC236}">
                    <a16:creationId xmlns:a16="http://schemas.microsoft.com/office/drawing/2014/main" xmlns="" id="{1B442407-CDCB-4C60-8951-1FB249A77881}"/>
                  </a:ext>
                </a:extLst>
              </p:cNvPr>
              <p:cNvSpPr>
                <a:spLocks/>
              </p:cNvSpPr>
              <p:nvPr/>
            </p:nvSpPr>
            <p:spPr bwMode="auto">
              <a:xfrm>
                <a:off x="2756" y="220"/>
                <a:ext cx="31" cy="20"/>
              </a:xfrm>
              <a:custGeom>
                <a:avLst/>
                <a:gdLst>
                  <a:gd name="T0" fmla="*/ 0 w 62"/>
                  <a:gd name="T1" fmla="*/ 1 h 40"/>
                  <a:gd name="T2" fmla="*/ 1 w 62"/>
                  <a:gd name="T3" fmla="*/ 0 h 40"/>
                  <a:gd name="T4" fmla="*/ 1 w 62"/>
                  <a:gd name="T5" fmla="*/ 1 h 40"/>
                  <a:gd name="T6" fmla="*/ 1 w 62"/>
                  <a:gd name="T7" fmla="*/ 1 h 40"/>
                  <a:gd name="T8" fmla="*/ 1 w 62"/>
                  <a:gd name="T9" fmla="*/ 1 h 40"/>
                  <a:gd name="T10" fmla="*/ 2 w 62"/>
                  <a:gd name="T11" fmla="*/ 1 h 40"/>
                  <a:gd name="T12" fmla="*/ 2 w 62"/>
                  <a:gd name="T13" fmla="*/ 1 h 40"/>
                  <a:gd name="T14" fmla="*/ 2 w 62"/>
                  <a:gd name="T15" fmla="*/ 1 h 40"/>
                  <a:gd name="T16" fmla="*/ 2 w 62"/>
                  <a:gd name="T17" fmla="*/ 2 h 40"/>
                  <a:gd name="T18" fmla="*/ 2 w 62"/>
                  <a:gd name="T19" fmla="*/ 2 h 40"/>
                  <a:gd name="T20" fmla="*/ 2 w 62"/>
                  <a:gd name="T21" fmla="*/ 1 h 40"/>
                  <a:gd name="T22" fmla="*/ 2 w 62"/>
                  <a:gd name="T23" fmla="*/ 1 h 40"/>
                  <a:gd name="T24" fmla="*/ 1 w 62"/>
                  <a:gd name="T25" fmla="*/ 1 h 40"/>
                  <a:gd name="T26" fmla="*/ 1 w 62"/>
                  <a:gd name="T27" fmla="*/ 1 h 40"/>
                  <a:gd name="T28" fmla="*/ 1 w 62"/>
                  <a:gd name="T29" fmla="*/ 1 h 40"/>
                  <a:gd name="T30" fmla="*/ 1 w 62"/>
                  <a:gd name="T31" fmla="*/ 1 h 40"/>
                  <a:gd name="T32" fmla="*/ 0 w 62"/>
                  <a:gd name="T33" fmla="*/ 1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2" h="40">
                    <a:moveTo>
                      <a:pt x="0" y="2"/>
                    </a:moveTo>
                    <a:lnTo>
                      <a:pt x="3" y="0"/>
                    </a:lnTo>
                    <a:lnTo>
                      <a:pt x="8" y="2"/>
                    </a:lnTo>
                    <a:lnTo>
                      <a:pt x="18" y="5"/>
                    </a:lnTo>
                    <a:lnTo>
                      <a:pt x="27" y="10"/>
                    </a:lnTo>
                    <a:lnTo>
                      <a:pt x="37" y="15"/>
                    </a:lnTo>
                    <a:lnTo>
                      <a:pt x="46" y="22"/>
                    </a:lnTo>
                    <a:lnTo>
                      <a:pt x="56" y="30"/>
                    </a:lnTo>
                    <a:lnTo>
                      <a:pt x="62" y="40"/>
                    </a:lnTo>
                    <a:lnTo>
                      <a:pt x="54" y="35"/>
                    </a:lnTo>
                    <a:lnTo>
                      <a:pt x="45" y="30"/>
                    </a:lnTo>
                    <a:lnTo>
                      <a:pt x="35" y="25"/>
                    </a:lnTo>
                    <a:lnTo>
                      <a:pt x="24" y="19"/>
                    </a:lnTo>
                    <a:lnTo>
                      <a:pt x="14" y="13"/>
                    </a:lnTo>
                    <a:lnTo>
                      <a:pt x="6" y="9"/>
                    </a:lnTo>
                    <a:lnTo>
                      <a:pt x="1" y="4"/>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30" name="Freeform 150">
                <a:extLst>
                  <a:ext uri="{FF2B5EF4-FFF2-40B4-BE49-F238E27FC236}">
                    <a16:creationId xmlns:a16="http://schemas.microsoft.com/office/drawing/2014/main" xmlns="" id="{BDD9BC5B-4F0F-436C-B7B7-077CEE207ABA}"/>
                  </a:ext>
                </a:extLst>
              </p:cNvPr>
              <p:cNvSpPr>
                <a:spLocks/>
              </p:cNvSpPr>
              <p:nvPr/>
            </p:nvSpPr>
            <p:spPr bwMode="auto">
              <a:xfrm>
                <a:off x="2749" y="240"/>
                <a:ext cx="41" cy="26"/>
              </a:xfrm>
              <a:custGeom>
                <a:avLst/>
                <a:gdLst>
                  <a:gd name="T0" fmla="*/ 0 w 81"/>
                  <a:gd name="T1" fmla="*/ 0 h 53"/>
                  <a:gd name="T2" fmla="*/ 1 w 81"/>
                  <a:gd name="T3" fmla="*/ 0 h 53"/>
                  <a:gd name="T4" fmla="*/ 1 w 81"/>
                  <a:gd name="T5" fmla="*/ 0 h 53"/>
                  <a:gd name="T6" fmla="*/ 1 w 81"/>
                  <a:gd name="T7" fmla="*/ 0 h 53"/>
                  <a:gd name="T8" fmla="*/ 2 w 81"/>
                  <a:gd name="T9" fmla="*/ 0 h 53"/>
                  <a:gd name="T10" fmla="*/ 2 w 81"/>
                  <a:gd name="T11" fmla="*/ 0 h 53"/>
                  <a:gd name="T12" fmla="*/ 2 w 81"/>
                  <a:gd name="T13" fmla="*/ 1 h 53"/>
                  <a:gd name="T14" fmla="*/ 3 w 81"/>
                  <a:gd name="T15" fmla="*/ 1 h 53"/>
                  <a:gd name="T16" fmla="*/ 3 w 81"/>
                  <a:gd name="T17" fmla="*/ 1 h 53"/>
                  <a:gd name="T18" fmla="*/ 3 w 81"/>
                  <a:gd name="T19" fmla="*/ 1 h 53"/>
                  <a:gd name="T20" fmla="*/ 2 w 81"/>
                  <a:gd name="T21" fmla="*/ 1 h 53"/>
                  <a:gd name="T22" fmla="*/ 2 w 81"/>
                  <a:gd name="T23" fmla="*/ 1 h 53"/>
                  <a:gd name="T24" fmla="*/ 2 w 81"/>
                  <a:gd name="T25" fmla="*/ 0 h 53"/>
                  <a:gd name="T26" fmla="*/ 1 w 81"/>
                  <a:gd name="T27" fmla="*/ 0 h 53"/>
                  <a:gd name="T28" fmla="*/ 1 w 81"/>
                  <a:gd name="T29" fmla="*/ 0 h 53"/>
                  <a:gd name="T30" fmla="*/ 1 w 81"/>
                  <a:gd name="T31" fmla="*/ 0 h 53"/>
                  <a:gd name="T32" fmla="*/ 0 w 81"/>
                  <a:gd name="T33" fmla="*/ 0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1" h="53">
                    <a:moveTo>
                      <a:pt x="0" y="1"/>
                    </a:moveTo>
                    <a:lnTo>
                      <a:pt x="4" y="0"/>
                    </a:lnTo>
                    <a:lnTo>
                      <a:pt x="13" y="2"/>
                    </a:lnTo>
                    <a:lnTo>
                      <a:pt x="25" y="7"/>
                    </a:lnTo>
                    <a:lnTo>
                      <a:pt x="37" y="13"/>
                    </a:lnTo>
                    <a:lnTo>
                      <a:pt x="51" y="23"/>
                    </a:lnTo>
                    <a:lnTo>
                      <a:pt x="64" y="32"/>
                    </a:lnTo>
                    <a:lnTo>
                      <a:pt x="74" y="42"/>
                    </a:lnTo>
                    <a:lnTo>
                      <a:pt x="81" y="53"/>
                    </a:lnTo>
                    <a:lnTo>
                      <a:pt x="75" y="48"/>
                    </a:lnTo>
                    <a:lnTo>
                      <a:pt x="64" y="42"/>
                    </a:lnTo>
                    <a:lnTo>
                      <a:pt x="50" y="35"/>
                    </a:lnTo>
                    <a:lnTo>
                      <a:pt x="36" y="26"/>
                    </a:lnTo>
                    <a:lnTo>
                      <a:pt x="21" y="18"/>
                    </a:lnTo>
                    <a:lnTo>
                      <a:pt x="10" y="11"/>
                    </a:lnTo>
                    <a:lnTo>
                      <a:pt x="3" y="5"/>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31" name="Freeform 151">
                <a:extLst>
                  <a:ext uri="{FF2B5EF4-FFF2-40B4-BE49-F238E27FC236}">
                    <a16:creationId xmlns:a16="http://schemas.microsoft.com/office/drawing/2014/main" xmlns="" id="{CD681A4D-5D8B-40BE-9D4A-845F65D797A2}"/>
                  </a:ext>
                </a:extLst>
              </p:cNvPr>
              <p:cNvSpPr>
                <a:spLocks/>
              </p:cNvSpPr>
              <p:nvPr/>
            </p:nvSpPr>
            <p:spPr bwMode="auto">
              <a:xfrm>
                <a:off x="2743" y="262"/>
                <a:ext cx="44" cy="29"/>
              </a:xfrm>
              <a:custGeom>
                <a:avLst/>
                <a:gdLst>
                  <a:gd name="T0" fmla="*/ 0 w 88"/>
                  <a:gd name="T1" fmla="*/ 0 h 59"/>
                  <a:gd name="T2" fmla="*/ 1 w 88"/>
                  <a:gd name="T3" fmla="*/ 0 h 59"/>
                  <a:gd name="T4" fmla="*/ 1 w 88"/>
                  <a:gd name="T5" fmla="*/ 0 h 59"/>
                  <a:gd name="T6" fmla="*/ 1 w 88"/>
                  <a:gd name="T7" fmla="*/ 0 h 59"/>
                  <a:gd name="T8" fmla="*/ 2 w 88"/>
                  <a:gd name="T9" fmla="*/ 0 h 59"/>
                  <a:gd name="T10" fmla="*/ 2 w 88"/>
                  <a:gd name="T11" fmla="*/ 0 h 59"/>
                  <a:gd name="T12" fmla="*/ 3 w 88"/>
                  <a:gd name="T13" fmla="*/ 1 h 59"/>
                  <a:gd name="T14" fmla="*/ 3 w 88"/>
                  <a:gd name="T15" fmla="*/ 1 h 59"/>
                  <a:gd name="T16" fmla="*/ 3 w 88"/>
                  <a:gd name="T17" fmla="*/ 1 h 59"/>
                  <a:gd name="T18" fmla="*/ 3 w 88"/>
                  <a:gd name="T19" fmla="*/ 1 h 59"/>
                  <a:gd name="T20" fmla="*/ 3 w 88"/>
                  <a:gd name="T21" fmla="*/ 1 h 59"/>
                  <a:gd name="T22" fmla="*/ 2 w 88"/>
                  <a:gd name="T23" fmla="*/ 1 h 59"/>
                  <a:gd name="T24" fmla="*/ 2 w 88"/>
                  <a:gd name="T25" fmla="*/ 0 h 59"/>
                  <a:gd name="T26" fmla="*/ 1 w 88"/>
                  <a:gd name="T27" fmla="*/ 0 h 59"/>
                  <a:gd name="T28" fmla="*/ 1 w 88"/>
                  <a:gd name="T29" fmla="*/ 0 h 59"/>
                  <a:gd name="T30" fmla="*/ 1 w 88"/>
                  <a:gd name="T31" fmla="*/ 0 h 59"/>
                  <a:gd name="T32" fmla="*/ 0 w 88"/>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8" h="59">
                    <a:moveTo>
                      <a:pt x="0" y="2"/>
                    </a:moveTo>
                    <a:lnTo>
                      <a:pt x="4" y="0"/>
                    </a:lnTo>
                    <a:lnTo>
                      <a:pt x="15" y="3"/>
                    </a:lnTo>
                    <a:lnTo>
                      <a:pt x="27" y="10"/>
                    </a:lnTo>
                    <a:lnTo>
                      <a:pt x="42" y="18"/>
                    </a:lnTo>
                    <a:lnTo>
                      <a:pt x="57" y="28"/>
                    </a:lnTo>
                    <a:lnTo>
                      <a:pt x="71" y="38"/>
                    </a:lnTo>
                    <a:lnTo>
                      <a:pt x="83" y="49"/>
                    </a:lnTo>
                    <a:lnTo>
                      <a:pt x="88" y="59"/>
                    </a:lnTo>
                    <a:lnTo>
                      <a:pt x="82" y="56"/>
                    </a:lnTo>
                    <a:lnTo>
                      <a:pt x="70" y="49"/>
                    </a:lnTo>
                    <a:lnTo>
                      <a:pt x="55" y="40"/>
                    </a:lnTo>
                    <a:lnTo>
                      <a:pt x="39" y="30"/>
                    </a:lnTo>
                    <a:lnTo>
                      <a:pt x="24" y="21"/>
                    </a:lnTo>
                    <a:lnTo>
                      <a:pt x="11" y="12"/>
                    </a:lnTo>
                    <a:lnTo>
                      <a:pt x="2" y="5"/>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32" name="Freeform 152">
                <a:extLst>
                  <a:ext uri="{FF2B5EF4-FFF2-40B4-BE49-F238E27FC236}">
                    <a16:creationId xmlns:a16="http://schemas.microsoft.com/office/drawing/2014/main" xmlns="" id="{B1EB00B3-EAB1-4681-A434-2750BB5DCD33}"/>
                  </a:ext>
                </a:extLst>
              </p:cNvPr>
              <p:cNvSpPr>
                <a:spLocks/>
              </p:cNvSpPr>
              <p:nvPr/>
            </p:nvSpPr>
            <p:spPr bwMode="auto">
              <a:xfrm>
                <a:off x="2747" y="276"/>
                <a:ext cx="36" cy="31"/>
              </a:xfrm>
              <a:custGeom>
                <a:avLst/>
                <a:gdLst>
                  <a:gd name="T0" fmla="*/ 0 w 71"/>
                  <a:gd name="T1" fmla="*/ 0 h 62"/>
                  <a:gd name="T2" fmla="*/ 1 w 71"/>
                  <a:gd name="T3" fmla="*/ 0 h 62"/>
                  <a:gd name="T4" fmla="*/ 1 w 71"/>
                  <a:gd name="T5" fmla="*/ 1 h 62"/>
                  <a:gd name="T6" fmla="*/ 1 w 71"/>
                  <a:gd name="T7" fmla="*/ 1 h 62"/>
                  <a:gd name="T8" fmla="*/ 2 w 71"/>
                  <a:gd name="T9" fmla="*/ 1 h 62"/>
                  <a:gd name="T10" fmla="*/ 2 w 71"/>
                  <a:gd name="T11" fmla="*/ 2 h 62"/>
                  <a:gd name="T12" fmla="*/ 2 w 71"/>
                  <a:gd name="T13" fmla="*/ 2 h 62"/>
                  <a:gd name="T14" fmla="*/ 3 w 71"/>
                  <a:gd name="T15" fmla="*/ 2 h 62"/>
                  <a:gd name="T16" fmla="*/ 3 w 71"/>
                  <a:gd name="T17" fmla="*/ 2 h 62"/>
                  <a:gd name="T18" fmla="*/ 2 w 71"/>
                  <a:gd name="T19" fmla="*/ 2 h 62"/>
                  <a:gd name="T20" fmla="*/ 2 w 71"/>
                  <a:gd name="T21" fmla="*/ 2 h 62"/>
                  <a:gd name="T22" fmla="*/ 2 w 71"/>
                  <a:gd name="T23" fmla="*/ 2 h 62"/>
                  <a:gd name="T24" fmla="*/ 1 w 71"/>
                  <a:gd name="T25" fmla="*/ 1 h 62"/>
                  <a:gd name="T26" fmla="*/ 1 w 71"/>
                  <a:gd name="T27" fmla="*/ 1 h 62"/>
                  <a:gd name="T28" fmla="*/ 1 w 71"/>
                  <a:gd name="T29" fmla="*/ 1 h 62"/>
                  <a:gd name="T30" fmla="*/ 1 w 71"/>
                  <a:gd name="T31" fmla="*/ 1 h 62"/>
                  <a:gd name="T32" fmla="*/ 0 w 71"/>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62">
                    <a:moveTo>
                      <a:pt x="0" y="0"/>
                    </a:moveTo>
                    <a:lnTo>
                      <a:pt x="3" y="0"/>
                    </a:lnTo>
                    <a:lnTo>
                      <a:pt x="11" y="5"/>
                    </a:lnTo>
                    <a:lnTo>
                      <a:pt x="23" y="13"/>
                    </a:lnTo>
                    <a:lnTo>
                      <a:pt x="36" y="22"/>
                    </a:lnTo>
                    <a:lnTo>
                      <a:pt x="48" y="34"/>
                    </a:lnTo>
                    <a:lnTo>
                      <a:pt x="60" y="44"/>
                    </a:lnTo>
                    <a:lnTo>
                      <a:pt x="68" y="54"/>
                    </a:lnTo>
                    <a:lnTo>
                      <a:pt x="71" y="62"/>
                    </a:lnTo>
                    <a:lnTo>
                      <a:pt x="64" y="57"/>
                    </a:lnTo>
                    <a:lnTo>
                      <a:pt x="54" y="50"/>
                    </a:lnTo>
                    <a:lnTo>
                      <a:pt x="41" y="41"/>
                    </a:lnTo>
                    <a:lnTo>
                      <a:pt x="29" y="31"/>
                    </a:lnTo>
                    <a:lnTo>
                      <a:pt x="16" y="21"/>
                    </a:lnTo>
                    <a:lnTo>
                      <a:pt x="7" y="13"/>
                    </a:lnTo>
                    <a:lnTo>
                      <a:pt x="1" y="5"/>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33" name="Freeform 153">
                <a:extLst>
                  <a:ext uri="{FF2B5EF4-FFF2-40B4-BE49-F238E27FC236}">
                    <a16:creationId xmlns:a16="http://schemas.microsoft.com/office/drawing/2014/main" xmlns="" id="{1F154C3B-9525-4157-B782-FF287918B510}"/>
                  </a:ext>
                </a:extLst>
              </p:cNvPr>
              <p:cNvSpPr>
                <a:spLocks/>
              </p:cNvSpPr>
              <p:nvPr/>
            </p:nvSpPr>
            <p:spPr bwMode="auto">
              <a:xfrm>
                <a:off x="2748" y="293"/>
                <a:ext cx="29" cy="26"/>
              </a:xfrm>
              <a:custGeom>
                <a:avLst/>
                <a:gdLst>
                  <a:gd name="T0" fmla="*/ 0 w 59"/>
                  <a:gd name="T1" fmla="*/ 0 h 53"/>
                  <a:gd name="T2" fmla="*/ 0 w 59"/>
                  <a:gd name="T3" fmla="*/ 0 h 53"/>
                  <a:gd name="T4" fmla="*/ 0 w 59"/>
                  <a:gd name="T5" fmla="*/ 0 h 53"/>
                  <a:gd name="T6" fmla="*/ 0 w 59"/>
                  <a:gd name="T7" fmla="*/ 0 h 53"/>
                  <a:gd name="T8" fmla="*/ 0 w 59"/>
                  <a:gd name="T9" fmla="*/ 0 h 53"/>
                  <a:gd name="T10" fmla="*/ 1 w 59"/>
                  <a:gd name="T11" fmla="*/ 0 h 53"/>
                  <a:gd name="T12" fmla="*/ 1 w 59"/>
                  <a:gd name="T13" fmla="*/ 1 h 53"/>
                  <a:gd name="T14" fmla="*/ 1 w 59"/>
                  <a:gd name="T15" fmla="*/ 1 h 53"/>
                  <a:gd name="T16" fmla="*/ 1 w 59"/>
                  <a:gd name="T17" fmla="*/ 1 h 53"/>
                  <a:gd name="T18" fmla="*/ 1 w 59"/>
                  <a:gd name="T19" fmla="*/ 1 h 53"/>
                  <a:gd name="T20" fmla="*/ 1 w 59"/>
                  <a:gd name="T21" fmla="*/ 1 h 53"/>
                  <a:gd name="T22" fmla="*/ 1 w 59"/>
                  <a:gd name="T23" fmla="*/ 1 h 53"/>
                  <a:gd name="T24" fmla="*/ 0 w 59"/>
                  <a:gd name="T25" fmla="*/ 0 h 53"/>
                  <a:gd name="T26" fmla="*/ 0 w 59"/>
                  <a:gd name="T27" fmla="*/ 0 h 53"/>
                  <a:gd name="T28" fmla="*/ 0 w 59"/>
                  <a:gd name="T29" fmla="*/ 0 h 53"/>
                  <a:gd name="T30" fmla="*/ 0 w 59"/>
                  <a:gd name="T31" fmla="*/ 0 h 53"/>
                  <a:gd name="T32" fmla="*/ 0 w 59"/>
                  <a:gd name="T33" fmla="*/ 0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53">
                    <a:moveTo>
                      <a:pt x="0" y="0"/>
                    </a:moveTo>
                    <a:lnTo>
                      <a:pt x="4" y="0"/>
                    </a:lnTo>
                    <a:lnTo>
                      <a:pt x="11" y="2"/>
                    </a:lnTo>
                    <a:lnTo>
                      <a:pt x="20" y="7"/>
                    </a:lnTo>
                    <a:lnTo>
                      <a:pt x="30" y="13"/>
                    </a:lnTo>
                    <a:lnTo>
                      <a:pt x="39" y="23"/>
                    </a:lnTo>
                    <a:lnTo>
                      <a:pt x="49" y="32"/>
                    </a:lnTo>
                    <a:lnTo>
                      <a:pt x="55" y="42"/>
                    </a:lnTo>
                    <a:lnTo>
                      <a:pt x="59" y="53"/>
                    </a:lnTo>
                    <a:lnTo>
                      <a:pt x="53" y="47"/>
                    </a:lnTo>
                    <a:lnTo>
                      <a:pt x="44" y="40"/>
                    </a:lnTo>
                    <a:lnTo>
                      <a:pt x="34" y="32"/>
                    </a:lnTo>
                    <a:lnTo>
                      <a:pt x="23" y="24"/>
                    </a:lnTo>
                    <a:lnTo>
                      <a:pt x="13" y="16"/>
                    </a:lnTo>
                    <a:lnTo>
                      <a:pt x="5" y="9"/>
                    </a:lnTo>
                    <a:lnTo>
                      <a:pt x="0"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34" name="Freeform 154">
                <a:extLst>
                  <a:ext uri="{FF2B5EF4-FFF2-40B4-BE49-F238E27FC236}">
                    <a16:creationId xmlns:a16="http://schemas.microsoft.com/office/drawing/2014/main" xmlns="" id="{220EFCFC-3C49-4534-9A27-979299D10F0A}"/>
                  </a:ext>
                </a:extLst>
              </p:cNvPr>
              <p:cNvSpPr>
                <a:spLocks/>
              </p:cNvSpPr>
              <p:nvPr/>
            </p:nvSpPr>
            <p:spPr bwMode="auto">
              <a:xfrm>
                <a:off x="2748" y="309"/>
                <a:ext cx="21" cy="22"/>
              </a:xfrm>
              <a:custGeom>
                <a:avLst/>
                <a:gdLst>
                  <a:gd name="T0" fmla="*/ 0 w 43"/>
                  <a:gd name="T1" fmla="*/ 0 h 45"/>
                  <a:gd name="T2" fmla="*/ 0 w 43"/>
                  <a:gd name="T3" fmla="*/ 0 h 45"/>
                  <a:gd name="T4" fmla="*/ 0 w 43"/>
                  <a:gd name="T5" fmla="*/ 0 h 45"/>
                  <a:gd name="T6" fmla="*/ 0 w 43"/>
                  <a:gd name="T7" fmla="*/ 0 h 45"/>
                  <a:gd name="T8" fmla="*/ 0 w 43"/>
                  <a:gd name="T9" fmla="*/ 0 h 45"/>
                  <a:gd name="T10" fmla="*/ 0 w 43"/>
                  <a:gd name="T11" fmla="*/ 0 h 45"/>
                  <a:gd name="T12" fmla="*/ 1 w 43"/>
                  <a:gd name="T13" fmla="*/ 1 h 45"/>
                  <a:gd name="T14" fmla="*/ 1 w 43"/>
                  <a:gd name="T15" fmla="*/ 1 h 45"/>
                  <a:gd name="T16" fmla="*/ 1 w 43"/>
                  <a:gd name="T17" fmla="*/ 1 h 45"/>
                  <a:gd name="T18" fmla="*/ 1 w 43"/>
                  <a:gd name="T19" fmla="*/ 1 h 45"/>
                  <a:gd name="T20" fmla="*/ 1 w 43"/>
                  <a:gd name="T21" fmla="*/ 1 h 45"/>
                  <a:gd name="T22" fmla="*/ 0 w 43"/>
                  <a:gd name="T23" fmla="*/ 0 h 45"/>
                  <a:gd name="T24" fmla="*/ 0 w 43"/>
                  <a:gd name="T25" fmla="*/ 0 h 45"/>
                  <a:gd name="T26" fmla="*/ 0 w 43"/>
                  <a:gd name="T27" fmla="*/ 0 h 45"/>
                  <a:gd name="T28" fmla="*/ 0 w 43"/>
                  <a:gd name="T29" fmla="*/ 0 h 45"/>
                  <a:gd name="T30" fmla="*/ 0 w 43"/>
                  <a:gd name="T31" fmla="*/ 0 h 45"/>
                  <a:gd name="T32" fmla="*/ 0 w 43"/>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45">
                    <a:moveTo>
                      <a:pt x="0" y="0"/>
                    </a:moveTo>
                    <a:lnTo>
                      <a:pt x="3" y="0"/>
                    </a:lnTo>
                    <a:lnTo>
                      <a:pt x="9" y="2"/>
                    </a:lnTo>
                    <a:lnTo>
                      <a:pt x="16" y="8"/>
                    </a:lnTo>
                    <a:lnTo>
                      <a:pt x="24" y="16"/>
                    </a:lnTo>
                    <a:lnTo>
                      <a:pt x="31" y="24"/>
                    </a:lnTo>
                    <a:lnTo>
                      <a:pt x="38" y="32"/>
                    </a:lnTo>
                    <a:lnTo>
                      <a:pt x="41" y="39"/>
                    </a:lnTo>
                    <a:lnTo>
                      <a:pt x="43" y="45"/>
                    </a:lnTo>
                    <a:lnTo>
                      <a:pt x="38" y="40"/>
                    </a:lnTo>
                    <a:lnTo>
                      <a:pt x="32" y="34"/>
                    </a:lnTo>
                    <a:lnTo>
                      <a:pt x="25" y="29"/>
                    </a:lnTo>
                    <a:lnTo>
                      <a:pt x="18" y="22"/>
                    </a:lnTo>
                    <a:lnTo>
                      <a:pt x="12" y="15"/>
                    </a:lnTo>
                    <a:lnTo>
                      <a:pt x="6" y="9"/>
                    </a:lnTo>
                    <a:lnTo>
                      <a:pt x="1"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35" name="Freeform 155">
                <a:extLst>
                  <a:ext uri="{FF2B5EF4-FFF2-40B4-BE49-F238E27FC236}">
                    <a16:creationId xmlns:a16="http://schemas.microsoft.com/office/drawing/2014/main" xmlns="" id="{8D1B6151-E688-4045-8AFB-49134405668F}"/>
                  </a:ext>
                </a:extLst>
              </p:cNvPr>
              <p:cNvSpPr>
                <a:spLocks/>
              </p:cNvSpPr>
              <p:nvPr/>
            </p:nvSpPr>
            <p:spPr bwMode="auto">
              <a:xfrm>
                <a:off x="2749" y="323"/>
                <a:ext cx="15" cy="16"/>
              </a:xfrm>
              <a:custGeom>
                <a:avLst/>
                <a:gdLst>
                  <a:gd name="T0" fmla="*/ 1 w 29"/>
                  <a:gd name="T1" fmla="*/ 0 h 31"/>
                  <a:gd name="T2" fmla="*/ 1 w 29"/>
                  <a:gd name="T3" fmla="*/ 1 h 31"/>
                  <a:gd name="T4" fmla="*/ 1 w 29"/>
                  <a:gd name="T5" fmla="*/ 1 h 31"/>
                  <a:gd name="T6" fmla="*/ 1 w 29"/>
                  <a:gd name="T7" fmla="*/ 1 h 31"/>
                  <a:gd name="T8" fmla="*/ 1 w 29"/>
                  <a:gd name="T9" fmla="*/ 1 h 31"/>
                  <a:gd name="T10" fmla="*/ 1 w 29"/>
                  <a:gd name="T11" fmla="*/ 1 h 31"/>
                  <a:gd name="T12" fmla="*/ 1 w 29"/>
                  <a:gd name="T13" fmla="*/ 1 h 31"/>
                  <a:gd name="T14" fmla="*/ 1 w 29"/>
                  <a:gd name="T15" fmla="*/ 1 h 31"/>
                  <a:gd name="T16" fmla="*/ 1 w 29"/>
                  <a:gd name="T17" fmla="*/ 1 h 31"/>
                  <a:gd name="T18" fmla="*/ 1 w 29"/>
                  <a:gd name="T19" fmla="*/ 1 h 31"/>
                  <a:gd name="T20" fmla="*/ 1 w 29"/>
                  <a:gd name="T21" fmla="*/ 1 h 31"/>
                  <a:gd name="T22" fmla="*/ 0 w 29"/>
                  <a:gd name="T23" fmla="*/ 1 h 31"/>
                  <a:gd name="T24" fmla="*/ 1 w 29"/>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31">
                    <a:moveTo>
                      <a:pt x="3" y="0"/>
                    </a:moveTo>
                    <a:lnTo>
                      <a:pt x="10" y="1"/>
                    </a:lnTo>
                    <a:lnTo>
                      <a:pt x="20" y="9"/>
                    </a:lnTo>
                    <a:lnTo>
                      <a:pt x="29" y="20"/>
                    </a:lnTo>
                    <a:lnTo>
                      <a:pt x="29" y="31"/>
                    </a:lnTo>
                    <a:lnTo>
                      <a:pt x="27" y="25"/>
                    </a:lnTo>
                    <a:lnTo>
                      <a:pt x="24" y="20"/>
                    </a:lnTo>
                    <a:lnTo>
                      <a:pt x="18" y="16"/>
                    </a:lnTo>
                    <a:lnTo>
                      <a:pt x="12" y="11"/>
                    </a:lnTo>
                    <a:lnTo>
                      <a:pt x="6" y="8"/>
                    </a:lnTo>
                    <a:lnTo>
                      <a:pt x="3" y="4"/>
                    </a:lnTo>
                    <a:lnTo>
                      <a:pt x="0" y="2"/>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36" name="Freeform 156">
                <a:extLst>
                  <a:ext uri="{FF2B5EF4-FFF2-40B4-BE49-F238E27FC236}">
                    <a16:creationId xmlns:a16="http://schemas.microsoft.com/office/drawing/2014/main" xmlns="" id="{0F6B507D-22F2-4DCC-AF67-EE265BE1B881}"/>
                  </a:ext>
                </a:extLst>
              </p:cNvPr>
              <p:cNvSpPr>
                <a:spLocks/>
              </p:cNvSpPr>
              <p:nvPr/>
            </p:nvSpPr>
            <p:spPr bwMode="auto">
              <a:xfrm>
                <a:off x="2761" y="201"/>
                <a:ext cx="19" cy="17"/>
              </a:xfrm>
              <a:custGeom>
                <a:avLst/>
                <a:gdLst>
                  <a:gd name="T0" fmla="*/ 2 w 37"/>
                  <a:gd name="T1" fmla="*/ 1 h 35"/>
                  <a:gd name="T2" fmla="*/ 2 w 37"/>
                  <a:gd name="T3" fmla="*/ 1 h 35"/>
                  <a:gd name="T4" fmla="*/ 1 w 37"/>
                  <a:gd name="T5" fmla="*/ 0 h 35"/>
                  <a:gd name="T6" fmla="*/ 1 w 37"/>
                  <a:gd name="T7" fmla="*/ 0 h 35"/>
                  <a:gd name="T8" fmla="*/ 1 w 37"/>
                  <a:gd name="T9" fmla="*/ 0 h 35"/>
                  <a:gd name="T10" fmla="*/ 1 w 37"/>
                  <a:gd name="T11" fmla="*/ 0 h 35"/>
                  <a:gd name="T12" fmla="*/ 1 w 37"/>
                  <a:gd name="T13" fmla="*/ 0 h 35"/>
                  <a:gd name="T14" fmla="*/ 0 w 37"/>
                  <a:gd name="T15" fmla="*/ 0 h 35"/>
                  <a:gd name="T16" fmla="*/ 1 w 37"/>
                  <a:gd name="T17" fmla="*/ 0 h 35"/>
                  <a:gd name="T18" fmla="*/ 1 w 37"/>
                  <a:gd name="T19" fmla="*/ 0 h 35"/>
                  <a:gd name="T20" fmla="*/ 1 w 37"/>
                  <a:gd name="T21" fmla="*/ 0 h 35"/>
                  <a:gd name="T22" fmla="*/ 1 w 37"/>
                  <a:gd name="T23" fmla="*/ 0 h 35"/>
                  <a:gd name="T24" fmla="*/ 1 w 37"/>
                  <a:gd name="T25" fmla="*/ 0 h 35"/>
                  <a:gd name="T26" fmla="*/ 1 w 37"/>
                  <a:gd name="T27" fmla="*/ 0 h 35"/>
                  <a:gd name="T28" fmla="*/ 1 w 37"/>
                  <a:gd name="T29" fmla="*/ 0 h 35"/>
                  <a:gd name="T30" fmla="*/ 2 w 37"/>
                  <a:gd name="T31" fmla="*/ 0 h 35"/>
                  <a:gd name="T32" fmla="*/ 2 w 37"/>
                  <a:gd name="T33" fmla="*/ 1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35">
                    <a:moveTo>
                      <a:pt x="37" y="35"/>
                    </a:moveTo>
                    <a:lnTo>
                      <a:pt x="34" y="33"/>
                    </a:lnTo>
                    <a:lnTo>
                      <a:pt x="28" y="29"/>
                    </a:lnTo>
                    <a:lnTo>
                      <a:pt x="22" y="24"/>
                    </a:lnTo>
                    <a:lnTo>
                      <a:pt x="15" y="20"/>
                    </a:lnTo>
                    <a:lnTo>
                      <a:pt x="8" y="14"/>
                    </a:lnTo>
                    <a:lnTo>
                      <a:pt x="2" y="10"/>
                    </a:lnTo>
                    <a:lnTo>
                      <a:pt x="0" y="5"/>
                    </a:lnTo>
                    <a:lnTo>
                      <a:pt x="1" y="1"/>
                    </a:lnTo>
                    <a:lnTo>
                      <a:pt x="4" y="0"/>
                    </a:lnTo>
                    <a:lnTo>
                      <a:pt x="10" y="3"/>
                    </a:lnTo>
                    <a:lnTo>
                      <a:pt x="15" y="7"/>
                    </a:lnTo>
                    <a:lnTo>
                      <a:pt x="20" y="13"/>
                    </a:lnTo>
                    <a:lnTo>
                      <a:pt x="25" y="19"/>
                    </a:lnTo>
                    <a:lnTo>
                      <a:pt x="30" y="26"/>
                    </a:lnTo>
                    <a:lnTo>
                      <a:pt x="34" y="31"/>
                    </a:lnTo>
                    <a:lnTo>
                      <a:pt x="37" y="3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37" name="Freeform 157">
                <a:extLst>
                  <a:ext uri="{FF2B5EF4-FFF2-40B4-BE49-F238E27FC236}">
                    <a16:creationId xmlns:a16="http://schemas.microsoft.com/office/drawing/2014/main" xmlns="" id="{BF535879-EFF6-4217-8447-1A0A7CC2A8AA}"/>
                  </a:ext>
                </a:extLst>
              </p:cNvPr>
              <p:cNvSpPr>
                <a:spLocks/>
              </p:cNvSpPr>
              <p:nvPr/>
            </p:nvSpPr>
            <p:spPr bwMode="auto">
              <a:xfrm>
                <a:off x="2781" y="199"/>
                <a:ext cx="9" cy="20"/>
              </a:xfrm>
              <a:custGeom>
                <a:avLst/>
                <a:gdLst>
                  <a:gd name="T0" fmla="*/ 0 w 18"/>
                  <a:gd name="T1" fmla="*/ 2 h 40"/>
                  <a:gd name="T2" fmla="*/ 1 w 18"/>
                  <a:gd name="T3" fmla="*/ 2 h 40"/>
                  <a:gd name="T4" fmla="*/ 1 w 18"/>
                  <a:gd name="T5" fmla="*/ 1 h 40"/>
                  <a:gd name="T6" fmla="*/ 1 w 18"/>
                  <a:gd name="T7" fmla="*/ 1 h 40"/>
                  <a:gd name="T8" fmla="*/ 1 w 18"/>
                  <a:gd name="T9" fmla="*/ 0 h 40"/>
                  <a:gd name="T10" fmla="*/ 1 w 18"/>
                  <a:gd name="T11" fmla="*/ 1 h 40"/>
                  <a:gd name="T12" fmla="*/ 1 w 18"/>
                  <a:gd name="T13" fmla="*/ 1 h 40"/>
                  <a:gd name="T14" fmla="*/ 1 w 18"/>
                  <a:gd name="T15" fmla="*/ 1 h 40"/>
                  <a:gd name="T16" fmla="*/ 0 w 18"/>
                  <a:gd name="T17" fmla="*/ 2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40">
                    <a:moveTo>
                      <a:pt x="0" y="40"/>
                    </a:moveTo>
                    <a:lnTo>
                      <a:pt x="4" y="33"/>
                    </a:lnTo>
                    <a:lnTo>
                      <a:pt x="12" y="21"/>
                    </a:lnTo>
                    <a:lnTo>
                      <a:pt x="18" y="8"/>
                    </a:lnTo>
                    <a:lnTo>
                      <a:pt x="17" y="0"/>
                    </a:lnTo>
                    <a:lnTo>
                      <a:pt x="11" y="2"/>
                    </a:lnTo>
                    <a:lnTo>
                      <a:pt x="7" y="15"/>
                    </a:lnTo>
                    <a:lnTo>
                      <a:pt x="2" y="29"/>
                    </a:lnTo>
                    <a:lnTo>
                      <a:pt x="0" y="4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38" name="Freeform 158">
                <a:extLst>
                  <a:ext uri="{FF2B5EF4-FFF2-40B4-BE49-F238E27FC236}">
                    <a16:creationId xmlns:a16="http://schemas.microsoft.com/office/drawing/2014/main" xmlns="" id="{1408FAAD-E10F-45DD-B2BA-75425AE9069A}"/>
                  </a:ext>
                </a:extLst>
              </p:cNvPr>
              <p:cNvSpPr>
                <a:spLocks/>
              </p:cNvSpPr>
              <p:nvPr/>
            </p:nvSpPr>
            <p:spPr bwMode="auto">
              <a:xfrm>
                <a:off x="2774" y="192"/>
                <a:ext cx="5" cy="22"/>
              </a:xfrm>
              <a:custGeom>
                <a:avLst/>
                <a:gdLst>
                  <a:gd name="T0" fmla="*/ 1 w 10"/>
                  <a:gd name="T1" fmla="*/ 1 h 45"/>
                  <a:gd name="T2" fmla="*/ 1 w 10"/>
                  <a:gd name="T3" fmla="*/ 1 h 45"/>
                  <a:gd name="T4" fmla="*/ 1 w 10"/>
                  <a:gd name="T5" fmla="*/ 0 h 45"/>
                  <a:gd name="T6" fmla="*/ 1 w 10"/>
                  <a:gd name="T7" fmla="*/ 0 h 45"/>
                  <a:gd name="T8" fmla="*/ 1 w 10"/>
                  <a:gd name="T9" fmla="*/ 0 h 45"/>
                  <a:gd name="T10" fmla="*/ 0 w 10"/>
                  <a:gd name="T11" fmla="*/ 0 h 45"/>
                  <a:gd name="T12" fmla="*/ 1 w 10"/>
                  <a:gd name="T13" fmla="*/ 0 h 45"/>
                  <a:gd name="T14" fmla="*/ 1 w 10"/>
                  <a:gd name="T15" fmla="*/ 1 h 45"/>
                  <a:gd name="T16" fmla="*/ 1 w 10"/>
                  <a:gd name="T17" fmla="*/ 1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45">
                    <a:moveTo>
                      <a:pt x="10" y="45"/>
                    </a:moveTo>
                    <a:lnTo>
                      <a:pt x="9" y="36"/>
                    </a:lnTo>
                    <a:lnTo>
                      <a:pt x="10" y="21"/>
                    </a:lnTo>
                    <a:lnTo>
                      <a:pt x="8" y="7"/>
                    </a:lnTo>
                    <a:lnTo>
                      <a:pt x="3" y="0"/>
                    </a:lnTo>
                    <a:lnTo>
                      <a:pt x="0" y="6"/>
                    </a:lnTo>
                    <a:lnTo>
                      <a:pt x="2" y="18"/>
                    </a:lnTo>
                    <a:lnTo>
                      <a:pt x="7" y="35"/>
                    </a:lnTo>
                    <a:lnTo>
                      <a:pt x="10" y="4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39" name="Freeform 159">
                <a:extLst>
                  <a:ext uri="{FF2B5EF4-FFF2-40B4-BE49-F238E27FC236}">
                    <a16:creationId xmlns:a16="http://schemas.microsoft.com/office/drawing/2014/main" xmlns="" id="{14E639F9-929C-4C76-989F-F4568D941AFB}"/>
                  </a:ext>
                </a:extLst>
              </p:cNvPr>
              <p:cNvSpPr>
                <a:spLocks/>
              </p:cNvSpPr>
              <p:nvPr/>
            </p:nvSpPr>
            <p:spPr bwMode="auto">
              <a:xfrm>
                <a:off x="2784" y="205"/>
                <a:ext cx="17" cy="20"/>
              </a:xfrm>
              <a:custGeom>
                <a:avLst/>
                <a:gdLst>
                  <a:gd name="T0" fmla="*/ 0 w 34"/>
                  <a:gd name="T1" fmla="*/ 2 h 40"/>
                  <a:gd name="T2" fmla="*/ 1 w 34"/>
                  <a:gd name="T3" fmla="*/ 2 h 40"/>
                  <a:gd name="T4" fmla="*/ 1 w 34"/>
                  <a:gd name="T5" fmla="*/ 1 h 40"/>
                  <a:gd name="T6" fmla="*/ 1 w 34"/>
                  <a:gd name="T7" fmla="*/ 1 h 40"/>
                  <a:gd name="T8" fmla="*/ 1 w 34"/>
                  <a:gd name="T9" fmla="*/ 1 h 40"/>
                  <a:gd name="T10" fmla="*/ 1 w 34"/>
                  <a:gd name="T11" fmla="*/ 1 h 40"/>
                  <a:gd name="T12" fmla="*/ 1 w 34"/>
                  <a:gd name="T13" fmla="*/ 1 h 40"/>
                  <a:gd name="T14" fmla="*/ 1 w 34"/>
                  <a:gd name="T15" fmla="*/ 0 h 40"/>
                  <a:gd name="T16" fmla="*/ 2 w 34"/>
                  <a:gd name="T17" fmla="*/ 1 h 40"/>
                  <a:gd name="T18" fmla="*/ 2 w 34"/>
                  <a:gd name="T19" fmla="*/ 1 h 40"/>
                  <a:gd name="T20" fmla="*/ 1 w 34"/>
                  <a:gd name="T21" fmla="*/ 1 h 40"/>
                  <a:gd name="T22" fmla="*/ 1 w 34"/>
                  <a:gd name="T23" fmla="*/ 1 h 40"/>
                  <a:gd name="T24" fmla="*/ 1 w 34"/>
                  <a:gd name="T25" fmla="*/ 1 h 40"/>
                  <a:gd name="T26" fmla="*/ 1 w 34"/>
                  <a:gd name="T27" fmla="*/ 1 h 40"/>
                  <a:gd name="T28" fmla="*/ 1 w 34"/>
                  <a:gd name="T29" fmla="*/ 1 h 40"/>
                  <a:gd name="T30" fmla="*/ 1 w 34"/>
                  <a:gd name="T31" fmla="*/ 2 h 40"/>
                  <a:gd name="T32" fmla="*/ 0 w 34"/>
                  <a:gd name="T33" fmla="*/ 2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40">
                    <a:moveTo>
                      <a:pt x="0" y="40"/>
                    </a:moveTo>
                    <a:lnTo>
                      <a:pt x="3" y="34"/>
                    </a:lnTo>
                    <a:lnTo>
                      <a:pt x="6" y="28"/>
                    </a:lnTo>
                    <a:lnTo>
                      <a:pt x="11" y="20"/>
                    </a:lnTo>
                    <a:lnTo>
                      <a:pt x="17" y="13"/>
                    </a:lnTo>
                    <a:lnTo>
                      <a:pt x="23" y="6"/>
                    </a:lnTo>
                    <a:lnTo>
                      <a:pt x="27" y="2"/>
                    </a:lnTo>
                    <a:lnTo>
                      <a:pt x="31" y="0"/>
                    </a:lnTo>
                    <a:lnTo>
                      <a:pt x="34" y="1"/>
                    </a:lnTo>
                    <a:lnTo>
                      <a:pt x="34" y="4"/>
                    </a:lnTo>
                    <a:lnTo>
                      <a:pt x="32" y="9"/>
                    </a:lnTo>
                    <a:lnTo>
                      <a:pt x="27" y="14"/>
                    </a:lnTo>
                    <a:lnTo>
                      <a:pt x="20" y="20"/>
                    </a:lnTo>
                    <a:lnTo>
                      <a:pt x="15" y="27"/>
                    </a:lnTo>
                    <a:lnTo>
                      <a:pt x="8" y="32"/>
                    </a:lnTo>
                    <a:lnTo>
                      <a:pt x="3" y="36"/>
                    </a:lnTo>
                    <a:lnTo>
                      <a:pt x="0" y="4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40" name="Freeform 160">
                <a:extLst>
                  <a:ext uri="{FF2B5EF4-FFF2-40B4-BE49-F238E27FC236}">
                    <a16:creationId xmlns:a16="http://schemas.microsoft.com/office/drawing/2014/main" xmlns="" id="{1221BA49-3546-460E-8F7A-5F2C5CFA1FAF}"/>
                  </a:ext>
                </a:extLst>
              </p:cNvPr>
              <p:cNvSpPr>
                <a:spLocks/>
              </p:cNvSpPr>
              <p:nvPr/>
            </p:nvSpPr>
            <p:spPr bwMode="auto">
              <a:xfrm>
                <a:off x="2768" y="329"/>
                <a:ext cx="28" cy="6"/>
              </a:xfrm>
              <a:custGeom>
                <a:avLst/>
                <a:gdLst>
                  <a:gd name="T0" fmla="*/ 0 w 57"/>
                  <a:gd name="T1" fmla="*/ 0 h 13"/>
                  <a:gd name="T2" fmla="*/ 0 w 57"/>
                  <a:gd name="T3" fmla="*/ 0 h 13"/>
                  <a:gd name="T4" fmla="*/ 0 w 57"/>
                  <a:gd name="T5" fmla="*/ 0 h 13"/>
                  <a:gd name="T6" fmla="*/ 0 w 57"/>
                  <a:gd name="T7" fmla="*/ 0 h 13"/>
                  <a:gd name="T8" fmla="*/ 1 w 57"/>
                  <a:gd name="T9" fmla="*/ 0 h 13"/>
                  <a:gd name="T10" fmla="*/ 1 w 57"/>
                  <a:gd name="T11" fmla="*/ 0 h 13"/>
                  <a:gd name="T12" fmla="*/ 1 w 57"/>
                  <a:gd name="T13" fmla="*/ 0 h 13"/>
                  <a:gd name="T14" fmla="*/ 1 w 57"/>
                  <a:gd name="T15" fmla="*/ 0 h 13"/>
                  <a:gd name="T16" fmla="*/ 1 w 57"/>
                  <a:gd name="T17" fmla="*/ 0 h 13"/>
                  <a:gd name="T18" fmla="*/ 1 w 57"/>
                  <a:gd name="T19" fmla="*/ 0 h 13"/>
                  <a:gd name="T20" fmla="*/ 1 w 57"/>
                  <a:gd name="T21" fmla="*/ 0 h 13"/>
                  <a:gd name="T22" fmla="*/ 1 w 57"/>
                  <a:gd name="T23" fmla="*/ 0 h 13"/>
                  <a:gd name="T24" fmla="*/ 1 w 57"/>
                  <a:gd name="T25" fmla="*/ 0 h 13"/>
                  <a:gd name="T26" fmla="*/ 0 w 57"/>
                  <a:gd name="T27" fmla="*/ 0 h 13"/>
                  <a:gd name="T28" fmla="*/ 0 w 57"/>
                  <a:gd name="T29" fmla="*/ 0 h 13"/>
                  <a:gd name="T30" fmla="*/ 0 w 57"/>
                  <a:gd name="T31" fmla="*/ 0 h 13"/>
                  <a:gd name="T32" fmla="*/ 0 w 57"/>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13">
                    <a:moveTo>
                      <a:pt x="0" y="1"/>
                    </a:moveTo>
                    <a:lnTo>
                      <a:pt x="7" y="1"/>
                    </a:lnTo>
                    <a:lnTo>
                      <a:pt x="15" y="0"/>
                    </a:lnTo>
                    <a:lnTo>
                      <a:pt x="25" y="0"/>
                    </a:lnTo>
                    <a:lnTo>
                      <a:pt x="34" y="0"/>
                    </a:lnTo>
                    <a:lnTo>
                      <a:pt x="42" y="0"/>
                    </a:lnTo>
                    <a:lnTo>
                      <a:pt x="50" y="3"/>
                    </a:lnTo>
                    <a:lnTo>
                      <a:pt x="54" y="5"/>
                    </a:lnTo>
                    <a:lnTo>
                      <a:pt x="57" y="8"/>
                    </a:lnTo>
                    <a:lnTo>
                      <a:pt x="56" y="12"/>
                    </a:lnTo>
                    <a:lnTo>
                      <a:pt x="50" y="13"/>
                    </a:lnTo>
                    <a:lnTo>
                      <a:pt x="43" y="12"/>
                    </a:lnTo>
                    <a:lnTo>
                      <a:pt x="34" y="9"/>
                    </a:lnTo>
                    <a:lnTo>
                      <a:pt x="25" y="7"/>
                    </a:lnTo>
                    <a:lnTo>
                      <a:pt x="15" y="5"/>
                    </a:lnTo>
                    <a:lnTo>
                      <a:pt x="7" y="3"/>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41" name="Freeform 161">
                <a:extLst>
                  <a:ext uri="{FF2B5EF4-FFF2-40B4-BE49-F238E27FC236}">
                    <a16:creationId xmlns:a16="http://schemas.microsoft.com/office/drawing/2014/main" xmlns="" id="{3463D897-4B2A-4A61-BCE6-B1CD68B82139}"/>
                  </a:ext>
                </a:extLst>
              </p:cNvPr>
              <p:cNvSpPr>
                <a:spLocks/>
              </p:cNvSpPr>
              <p:nvPr/>
            </p:nvSpPr>
            <p:spPr bwMode="auto">
              <a:xfrm>
                <a:off x="2763" y="337"/>
                <a:ext cx="28" cy="9"/>
              </a:xfrm>
              <a:custGeom>
                <a:avLst/>
                <a:gdLst>
                  <a:gd name="T0" fmla="*/ 0 w 55"/>
                  <a:gd name="T1" fmla="*/ 0 h 20"/>
                  <a:gd name="T2" fmla="*/ 1 w 55"/>
                  <a:gd name="T3" fmla="*/ 0 h 20"/>
                  <a:gd name="T4" fmla="*/ 1 w 55"/>
                  <a:gd name="T5" fmla="*/ 0 h 20"/>
                  <a:gd name="T6" fmla="*/ 1 w 55"/>
                  <a:gd name="T7" fmla="*/ 0 h 20"/>
                  <a:gd name="T8" fmla="*/ 1 w 55"/>
                  <a:gd name="T9" fmla="*/ 0 h 20"/>
                  <a:gd name="T10" fmla="*/ 2 w 55"/>
                  <a:gd name="T11" fmla="*/ 0 h 20"/>
                  <a:gd name="T12" fmla="*/ 2 w 55"/>
                  <a:gd name="T13" fmla="*/ 0 h 20"/>
                  <a:gd name="T14" fmla="*/ 2 w 55"/>
                  <a:gd name="T15" fmla="*/ 0 h 20"/>
                  <a:gd name="T16" fmla="*/ 2 w 55"/>
                  <a:gd name="T17" fmla="*/ 0 h 20"/>
                  <a:gd name="T18" fmla="*/ 2 w 55"/>
                  <a:gd name="T19" fmla="*/ 0 h 20"/>
                  <a:gd name="T20" fmla="*/ 2 w 55"/>
                  <a:gd name="T21" fmla="*/ 0 h 20"/>
                  <a:gd name="T22" fmla="*/ 2 w 55"/>
                  <a:gd name="T23" fmla="*/ 0 h 20"/>
                  <a:gd name="T24" fmla="*/ 1 w 55"/>
                  <a:gd name="T25" fmla="*/ 0 h 20"/>
                  <a:gd name="T26" fmla="*/ 1 w 55"/>
                  <a:gd name="T27" fmla="*/ 0 h 20"/>
                  <a:gd name="T28" fmla="*/ 1 w 55"/>
                  <a:gd name="T29" fmla="*/ 0 h 20"/>
                  <a:gd name="T30" fmla="*/ 1 w 55"/>
                  <a:gd name="T31" fmla="*/ 0 h 20"/>
                  <a:gd name="T32" fmla="*/ 0 w 55"/>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5" h="20">
                    <a:moveTo>
                      <a:pt x="0" y="0"/>
                    </a:moveTo>
                    <a:lnTo>
                      <a:pt x="6" y="0"/>
                    </a:lnTo>
                    <a:lnTo>
                      <a:pt x="14" y="1"/>
                    </a:lnTo>
                    <a:lnTo>
                      <a:pt x="22" y="3"/>
                    </a:lnTo>
                    <a:lnTo>
                      <a:pt x="31" y="5"/>
                    </a:lnTo>
                    <a:lnTo>
                      <a:pt x="40" y="7"/>
                    </a:lnTo>
                    <a:lnTo>
                      <a:pt x="47" y="9"/>
                    </a:lnTo>
                    <a:lnTo>
                      <a:pt x="53" y="13"/>
                    </a:lnTo>
                    <a:lnTo>
                      <a:pt x="55" y="18"/>
                    </a:lnTo>
                    <a:lnTo>
                      <a:pt x="53" y="20"/>
                    </a:lnTo>
                    <a:lnTo>
                      <a:pt x="48" y="20"/>
                    </a:lnTo>
                    <a:lnTo>
                      <a:pt x="40" y="18"/>
                    </a:lnTo>
                    <a:lnTo>
                      <a:pt x="31" y="14"/>
                    </a:lnTo>
                    <a:lnTo>
                      <a:pt x="21" y="11"/>
                    </a:lnTo>
                    <a:lnTo>
                      <a:pt x="12" y="6"/>
                    </a:lnTo>
                    <a:lnTo>
                      <a:pt x="5"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42" name="Freeform 162">
                <a:extLst>
                  <a:ext uri="{FF2B5EF4-FFF2-40B4-BE49-F238E27FC236}">
                    <a16:creationId xmlns:a16="http://schemas.microsoft.com/office/drawing/2014/main" xmlns="" id="{0CF10A72-5651-48E7-9FBB-B63F51A9860E}"/>
                  </a:ext>
                </a:extLst>
              </p:cNvPr>
              <p:cNvSpPr>
                <a:spLocks/>
              </p:cNvSpPr>
              <p:nvPr/>
            </p:nvSpPr>
            <p:spPr bwMode="auto">
              <a:xfrm>
                <a:off x="2777" y="315"/>
                <a:ext cx="27" cy="6"/>
              </a:xfrm>
              <a:custGeom>
                <a:avLst/>
                <a:gdLst>
                  <a:gd name="T0" fmla="*/ 0 w 54"/>
                  <a:gd name="T1" fmla="*/ 0 h 13"/>
                  <a:gd name="T2" fmla="*/ 1 w 54"/>
                  <a:gd name="T3" fmla="*/ 0 h 13"/>
                  <a:gd name="T4" fmla="*/ 1 w 54"/>
                  <a:gd name="T5" fmla="*/ 0 h 13"/>
                  <a:gd name="T6" fmla="*/ 1 w 54"/>
                  <a:gd name="T7" fmla="*/ 0 h 13"/>
                  <a:gd name="T8" fmla="*/ 1 w 54"/>
                  <a:gd name="T9" fmla="*/ 0 h 13"/>
                  <a:gd name="T10" fmla="*/ 2 w 54"/>
                  <a:gd name="T11" fmla="*/ 0 h 13"/>
                  <a:gd name="T12" fmla="*/ 2 w 54"/>
                  <a:gd name="T13" fmla="*/ 0 h 13"/>
                  <a:gd name="T14" fmla="*/ 2 w 54"/>
                  <a:gd name="T15" fmla="*/ 0 h 13"/>
                  <a:gd name="T16" fmla="*/ 2 w 54"/>
                  <a:gd name="T17" fmla="*/ 0 h 13"/>
                  <a:gd name="T18" fmla="*/ 2 w 54"/>
                  <a:gd name="T19" fmla="*/ 0 h 13"/>
                  <a:gd name="T20" fmla="*/ 2 w 54"/>
                  <a:gd name="T21" fmla="*/ 0 h 13"/>
                  <a:gd name="T22" fmla="*/ 2 w 54"/>
                  <a:gd name="T23" fmla="*/ 0 h 13"/>
                  <a:gd name="T24" fmla="*/ 2 w 54"/>
                  <a:gd name="T25" fmla="*/ 0 h 13"/>
                  <a:gd name="T26" fmla="*/ 1 w 54"/>
                  <a:gd name="T27" fmla="*/ 0 h 13"/>
                  <a:gd name="T28" fmla="*/ 1 w 54"/>
                  <a:gd name="T29" fmla="*/ 0 h 13"/>
                  <a:gd name="T30" fmla="*/ 1 w 54"/>
                  <a:gd name="T31" fmla="*/ 0 h 13"/>
                  <a:gd name="T32" fmla="*/ 0 w 54"/>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13">
                    <a:moveTo>
                      <a:pt x="0" y="7"/>
                    </a:moveTo>
                    <a:lnTo>
                      <a:pt x="2" y="5"/>
                    </a:lnTo>
                    <a:lnTo>
                      <a:pt x="8" y="3"/>
                    </a:lnTo>
                    <a:lnTo>
                      <a:pt x="16" y="2"/>
                    </a:lnTo>
                    <a:lnTo>
                      <a:pt x="25" y="0"/>
                    </a:lnTo>
                    <a:lnTo>
                      <a:pt x="34" y="2"/>
                    </a:lnTo>
                    <a:lnTo>
                      <a:pt x="44" y="3"/>
                    </a:lnTo>
                    <a:lnTo>
                      <a:pt x="50" y="5"/>
                    </a:lnTo>
                    <a:lnTo>
                      <a:pt x="54" y="8"/>
                    </a:lnTo>
                    <a:lnTo>
                      <a:pt x="54" y="12"/>
                    </a:lnTo>
                    <a:lnTo>
                      <a:pt x="50" y="13"/>
                    </a:lnTo>
                    <a:lnTo>
                      <a:pt x="44" y="13"/>
                    </a:lnTo>
                    <a:lnTo>
                      <a:pt x="34" y="11"/>
                    </a:lnTo>
                    <a:lnTo>
                      <a:pt x="25" y="10"/>
                    </a:lnTo>
                    <a:lnTo>
                      <a:pt x="16" y="8"/>
                    </a:lnTo>
                    <a:lnTo>
                      <a:pt x="7" y="7"/>
                    </a:lnTo>
                    <a:lnTo>
                      <a:pt x="0" y="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43" name="Freeform 163">
                <a:extLst>
                  <a:ext uri="{FF2B5EF4-FFF2-40B4-BE49-F238E27FC236}">
                    <a16:creationId xmlns:a16="http://schemas.microsoft.com/office/drawing/2014/main" xmlns="" id="{75ADEE40-BC44-447E-85B7-3851FDD748E5}"/>
                  </a:ext>
                </a:extLst>
              </p:cNvPr>
              <p:cNvSpPr>
                <a:spLocks/>
              </p:cNvSpPr>
              <p:nvPr/>
            </p:nvSpPr>
            <p:spPr bwMode="auto">
              <a:xfrm>
                <a:off x="2780" y="299"/>
                <a:ext cx="32" cy="8"/>
              </a:xfrm>
              <a:custGeom>
                <a:avLst/>
                <a:gdLst>
                  <a:gd name="T0" fmla="*/ 0 w 63"/>
                  <a:gd name="T1" fmla="*/ 0 h 17"/>
                  <a:gd name="T2" fmla="*/ 1 w 63"/>
                  <a:gd name="T3" fmla="*/ 0 h 17"/>
                  <a:gd name="T4" fmla="*/ 1 w 63"/>
                  <a:gd name="T5" fmla="*/ 0 h 17"/>
                  <a:gd name="T6" fmla="*/ 1 w 63"/>
                  <a:gd name="T7" fmla="*/ 0 h 17"/>
                  <a:gd name="T8" fmla="*/ 2 w 63"/>
                  <a:gd name="T9" fmla="*/ 0 h 17"/>
                  <a:gd name="T10" fmla="*/ 2 w 63"/>
                  <a:gd name="T11" fmla="*/ 0 h 17"/>
                  <a:gd name="T12" fmla="*/ 2 w 63"/>
                  <a:gd name="T13" fmla="*/ 0 h 17"/>
                  <a:gd name="T14" fmla="*/ 2 w 63"/>
                  <a:gd name="T15" fmla="*/ 0 h 17"/>
                  <a:gd name="T16" fmla="*/ 2 w 63"/>
                  <a:gd name="T17" fmla="*/ 0 h 17"/>
                  <a:gd name="T18" fmla="*/ 2 w 63"/>
                  <a:gd name="T19" fmla="*/ 0 h 17"/>
                  <a:gd name="T20" fmla="*/ 2 w 63"/>
                  <a:gd name="T21" fmla="*/ 0 h 17"/>
                  <a:gd name="T22" fmla="*/ 2 w 63"/>
                  <a:gd name="T23" fmla="*/ 0 h 17"/>
                  <a:gd name="T24" fmla="*/ 2 w 63"/>
                  <a:gd name="T25" fmla="*/ 0 h 17"/>
                  <a:gd name="T26" fmla="*/ 1 w 63"/>
                  <a:gd name="T27" fmla="*/ 0 h 17"/>
                  <a:gd name="T28" fmla="*/ 1 w 63"/>
                  <a:gd name="T29" fmla="*/ 0 h 17"/>
                  <a:gd name="T30" fmla="*/ 1 w 63"/>
                  <a:gd name="T31" fmla="*/ 0 h 17"/>
                  <a:gd name="T32" fmla="*/ 0 w 63"/>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7">
                    <a:moveTo>
                      <a:pt x="0" y="17"/>
                    </a:moveTo>
                    <a:lnTo>
                      <a:pt x="7" y="14"/>
                    </a:lnTo>
                    <a:lnTo>
                      <a:pt x="16" y="9"/>
                    </a:lnTo>
                    <a:lnTo>
                      <a:pt x="26" y="6"/>
                    </a:lnTo>
                    <a:lnTo>
                      <a:pt x="37" y="2"/>
                    </a:lnTo>
                    <a:lnTo>
                      <a:pt x="46" y="1"/>
                    </a:lnTo>
                    <a:lnTo>
                      <a:pt x="54" y="0"/>
                    </a:lnTo>
                    <a:lnTo>
                      <a:pt x="61" y="1"/>
                    </a:lnTo>
                    <a:lnTo>
                      <a:pt x="63" y="5"/>
                    </a:lnTo>
                    <a:lnTo>
                      <a:pt x="62" y="8"/>
                    </a:lnTo>
                    <a:lnTo>
                      <a:pt x="56" y="12"/>
                    </a:lnTo>
                    <a:lnTo>
                      <a:pt x="48" y="13"/>
                    </a:lnTo>
                    <a:lnTo>
                      <a:pt x="38" y="14"/>
                    </a:lnTo>
                    <a:lnTo>
                      <a:pt x="26" y="15"/>
                    </a:lnTo>
                    <a:lnTo>
                      <a:pt x="16" y="15"/>
                    </a:lnTo>
                    <a:lnTo>
                      <a:pt x="7" y="16"/>
                    </a:lnTo>
                    <a:lnTo>
                      <a:pt x="0" y="1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44" name="Freeform 164">
                <a:extLst>
                  <a:ext uri="{FF2B5EF4-FFF2-40B4-BE49-F238E27FC236}">
                    <a16:creationId xmlns:a16="http://schemas.microsoft.com/office/drawing/2014/main" xmlns="" id="{49F69B72-A37F-460C-A558-2481EC5D6B5E}"/>
                  </a:ext>
                </a:extLst>
              </p:cNvPr>
              <p:cNvSpPr>
                <a:spLocks/>
              </p:cNvSpPr>
              <p:nvPr/>
            </p:nvSpPr>
            <p:spPr bwMode="auto">
              <a:xfrm>
                <a:off x="2786" y="283"/>
                <a:ext cx="35" cy="10"/>
              </a:xfrm>
              <a:custGeom>
                <a:avLst/>
                <a:gdLst>
                  <a:gd name="T0" fmla="*/ 0 w 69"/>
                  <a:gd name="T1" fmla="*/ 1 h 20"/>
                  <a:gd name="T2" fmla="*/ 1 w 69"/>
                  <a:gd name="T3" fmla="*/ 1 h 20"/>
                  <a:gd name="T4" fmla="*/ 1 w 69"/>
                  <a:gd name="T5" fmla="*/ 1 h 20"/>
                  <a:gd name="T6" fmla="*/ 1 w 69"/>
                  <a:gd name="T7" fmla="*/ 1 h 20"/>
                  <a:gd name="T8" fmla="*/ 2 w 69"/>
                  <a:gd name="T9" fmla="*/ 1 h 20"/>
                  <a:gd name="T10" fmla="*/ 2 w 69"/>
                  <a:gd name="T11" fmla="*/ 1 h 20"/>
                  <a:gd name="T12" fmla="*/ 2 w 69"/>
                  <a:gd name="T13" fmla="*/ 0 h 20"/>
                  <a:gd name="T14" fmla="*/ 3 w 69"/>
                  <a:gd name="T15" fmla="*/ 0 h 20"/>
                  <a:gd name="T16" fmla="*/ 3 w 69"/>
                  <a:gd name="T17" fmla="*/ 1 h 20"/>
                  <a:gd name="T18" fmla="*/ 3 w 69"/>
                  <a:gd name="T19" fmla="*/ 1 h 20"/>
                  <a:gd name="T20" fmla="*/ 2 w 69"/>
                  <a:gd name="T21" fmla="*/ 1 h 20"/>
                  <a:gd name="T22" fmla="*/ 2 w 69"/>
                  <a:gd name="T23" fmla="*/ 1 h 20"/>
                  <a:gd name="T24" fmla="*/ 2 w 69"/>
                  <a:gd name="T25" fmla="*/ 1 h 20"/>
                  <a:gd name="T26" fmla="*/ 1 w 69"/>
                  <a:gd name="T27" fmla="*/ 1 h 20"/>
                  <a:gd name="T28" fmla="*/ 1 w 69"/>
                  <a:gd name="T29" fmla="*/ 1 h 20"/>
                  <a:gd name="T30" fmla="*/ 1 w 69"/>
                  <a:gd name="T31" fmla="*/ 1 h 20"/>
                  <a:gd name="T32" fmla="*/ 0 w 69"/>
                  <a:gd name="T33" fmla="*/ 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20">
                    <a:moveTo>
                      <a:pt x="0" y="20"/>
                    </a:moveTo>
                    <a:lnTo>
                      <a:pt x="6" y="17"/>
                    </a:lnTo>
                    <a:lnTo>
                      <a:pt x="16" y="13"/>
                    </a:lnTo>
                    <a:lnTo>
                      <a:pt x="28" y="8"/>
                    </a:lnTo>
                    <a:lnTo>
                      <a:pt x="39" y="5"/>
                    </a:lnTo>
                    <a:lnTo>
                      <a:pt x="51" y="1"/>
                    </a:lnTo>
                    <a:lnTo>
                      <a:pt x="60" y="0"/>
                    </a:lnTo>
                    <a:lnTo>
                      <a:pt x="67" y="0"/>
                    </a:lnTo>
                    <a:lnTo>
                      <a:pt x="69" y="4"/>
                    </a:lnTo>
                    <a:lnTo>
                      <a:pt x="66" y="8"/>
                    </a:lnTo>
                    <a:lnTo>
                      <a:pt x="59" y="12"/>
                    </a:lnTo>
                    <a:lnTo>
                      <a:pt x="49" y="14"/>
                    </a:lnTo>
                    <a:lnTo>
                      <a:pt x="37" y="16"/>
                    </a:lnTo>
                    <a:lnTo>
                      <a:pt x="26" y="17"/>
                    </a:lnTo>
                    <a:lnTo>
                      <a:pt x="14" y="18"/>
                    </a:lnTo>
                    <a:lnTo>
                      <a:pt x="6" y="18"/>
                    </a:lnTo>
                    <a:lnTo>
                      <a:pt x="0" y="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45" name="Freeform 165">
                <a:extLst>
                  <a:ext uri="{FF2B5EF4-FFF2-40B4-BE49-F238E27FC236}">
                    <a16:creationId xmlns:a16="http://schemas.microsoft.com/office/drawing/2014/main" xmlns="" id="{DBF0B05D-1499-4B26-83FD-A4CA6EEFB4CA}"/>
                  </a:ext>
                </a:extLst>
              </p:cNvPr>
              <p:cNvSpPr>
                <a:spLocks/>
              </p:cNvSpPr>
              <p:nvPr/>
            </p:nvSpPr>
            <p:spPr bwMode="auto">
              <a:xfrm>
                <a:off x="2787" y="249"/>
                <a:ext cx="37" cy="18"/>
              </a:xfrm>
              <a:custGeom>
                <a:avLst/>
                <a:gdLst>
                  <a:gd name="T0" fmla="*/ 0 w 74"/>
                  <a:gd name="T1" fmla="*/ 2 h 36"/>
                  <a:gd name="T2" fmla="*/ 1 w 74"/>
                  <a:gd name="T3" fmla="*/ 1 h 36"/>
                  <a:gd name="T4" fmla="*/ 1 w 74"/>
                  <a:gd name="T5" fmla="*/ 1 h 36"/>
                  <a:gd name="T6" fmla="*/ 1 w 74"/>
                  <a:gd name="T7" fmla="*/ 1 h 36"/>
                  <a:gd name="T8" fmla="*/ 2 w 74"/>
                  <a:gd name="T9" fmla="*/ 1 h 36"/>
                  <a:gd name="T10" fmla="*/ 2 w 74"/>
                  <a:gd name="T11" fmla="*/ 1 h 36"/>
                  <a:gd name="T12" fmla="*/ 2 w 74"/>
                  <a:gd name="T13" fmla="*/ 1 h 36"/>
                  <a:gd name="T14" fmla="*/ 3 w 74"/>
                  <a:gd name="T15" fmla="*/ 0 h 36"/>
                  <a:gd name="T16" fmla="*/ 3 w 74"/>
                  <a:gd name="T17" fmla="*/ 1 h 36"/>
                  <a:gd name="T18" fmla="*/ 3 w 74"/>
                  <a:gd name="T19" fmla="*/ 1 h 36"/>
                  <a:gd name="T20" fmla="*/ 3 w 74"/>
                  <a:gd name="T21" fmla="*/ 1 h 36"/>
                  <a:gd name="T22" fmla="*/ 2 w 74"/>
                  <a:gd name="T23" fmla="*/ 1 h 36"/>
                  <a:gd name="T24" fmla="*/ 2 w 74"/>
                  <a:gd name="T25" fmla="*/ 1 h 36"/>
                  <a:gd name="T26" fmla="*/ 1 w 74"/>
                  <a:gd name="T27" fmla="*/ 1 h 36"/>
                  <a:gd name="T28" fmla="*/ 1 w 74"/>
                  <a:gd name="T29" fmla="*/ 1 h 36"/>
                  <a:gd name="T30" fmla="*/ 1 w 74"/>
                  <a:gd name="T31" fmla="*/ 1 h 36"/>
                  <a:gd name="T32" fmla="*/ 0 w 74"/>
                  <a:gd name="T33" fmla="*/ 2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4" h="36">
                    <a:moveTo>
                      <a:pt x="0" y="36"/>
                    </a:moveTo>
                    <a:lnTo>
                      <a:pt x="7" y="30"/>
                    </a:lnTo>
                    <a:lnTo>
                      <a:pt x="18" y="23"/>
                    </a:lnTo>
                    <a:lnTo>
                      <a:pt x="28" y="16"/>
                    </a:lnTo>
                    <a:lnTo>
                      <a:pt x="41" y="9"/>
                    </a:lnTo>
                    <a:lnTo>
                      <a:pt x="52" y="5"/>
                    </a:lnTo>
                    <a:lnTo>
                      <a:pt x="63" y="1"/>
                    </a:lnTo>
                    <a:lnTo>
                      <a:pt x="71" y="0"/>
                    </a:lnTo>
                    <a:lnTo>
                      <a:pt x="74" y="2"/>
                    </a:lnTo>
                    <a:lnTo>
                      <a:pt x="73" y="6"/>
                    </a:lnTo>
                    <a:lnTo>
                      <a:pt x="66" y="10"/>
                    </a:lnTo>
                    <a:lnTo>
                      <a:pt x="54" y="15"/>
                    </a:lnTo>
                    <a:lnTo>
                      <a:pt x="42" y="19"/>
                    </a:lnTo>
                    <a:lnTo>
                      <a:pt x="28" y="23"/>
                    </a:lnTo>
                    <a:lnTo>
                      <a:pt x="15" y="28"/>
                    </a:lnTo>
                    <a:lnTo>
                      <a:pt x="6" y="32"/>
                    </a:lnTo>
                    <a:lnTo>
                      <a:pt x="0" y="3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46" name="Freeform 166">
                <a:extLst>
                  <a:ext uri="{FF2B5EF4-FFF2-40B4-BE49-F238E27FC236}">
                    <a16:creationId xmlns:a16="http://schemas.microsoft.com/office/drawing/2014/main" xmlns="" id="{5E27AFA3-440E-485A-8AF2-3B95F12330C0}"/>
                  </a:ext>
                </a:extLst>
              </p:cNvPr>
              <p:cNvSpPr>
                <a:spLocks/>
              </p:cNvSpPr>
              <p:nvPr/>
            </p:nvSpPr>
            <p:spPr bwMode="auto">
              <a:xfrm>
                <a:off x="2784" y="216"/>
                <a:ext cx="34" cy="22"/>
              </a:xfrm>
              <a:custGeom>
                <a:avLst/>
                <a:gdLst>
                  <a:gd name="T0" fmla="*/ 0 w 68"/>
                  <a:gd name="T1" fmla="*/ 2 h 43"/>
                  <a:gd name="T2" fmla="*/ 1 w 68"/>
                  <a:gd name="T3" fmla="*/ 2 h 43"/>
                  <a:gd name="T4" fmla="*/ 1 w 68"/>
                  <a:gd name="T5" fmla="*/ 1 h 43"/>
                  <a:gd name="T6" fmla="*/ 1 w 68"/>
                  <a:gd name="T7" fmla="*/ 1 h 43"/>
                  <a:gd name="T8" fmla="*/ 2 w 68"/>
                  <a:gd name="T9" fmla="*/ 1 h 43"/>
                  <a:gd name="T10" fmla="*/ 2 w 68"/>
                  <a:gd name="T11" fmla="*/ 1 h 43"/>
                  <a:gd name="T12" fmla="*/ 2 w 68"/>
                  <a:gd name="T13" fmla="*/ 1 h 43"/>
                  <a:gd name="T14" fmla="*/ 2 w 68"/>
                  <a:gd name="T15" fmla="*/ 0 h 43"/>
                  <a:gd name="T16" fmla="*/ 3 w 68"/>
                  <a:gd name="T17" fmla="*/ 1 h 43"/>
                  <a:gd name="T18" fmla="*/ 3 w 68"/>
                  <a:gd name="T19" fmla="*/ 1 h 43"/>
                  <a:gd name="T20" fmla="*/ 2 w 68"/>
                  <a:gd name="T21" fmla="*/ 1 h 43"/>
                  <a:gd name="T22" fmla="*/ 2 w 68"/>
                  <a:gd name="T23" fmla="*/ 1 h 43"/>
                  <a:gd name="T24" fmla="*/ 2 w 68"/>
                  <a:gd name="T25" fmla="*/ 1 h 43"/>
                  <a:gd name="T26" fmla="*/ 1 w 68"/>
                  <a:gd name="T27" fmla="*/ 1 h 43"/>
                  <a:gd name="T28" fmla="*/ 1 w 68"/>
                  <a:gd name="T29" fmla="*/ 2 h 43"/>
                  <a:gd name="T30" fmla="*/ 1 w 68"/>
                  <a:gd name="T31" fmla="*/ 2 h 43"/>
                  <a:gd name="T32" fmla="*/ 0 w 68"/>
                  <a:gd name="T33" fmla="*/ 2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43">
                    <a:moveTo>
                      <a:pt x="0" y="43"/>
                    </a:moveTo>
                    <a:lnTo>
                      <a:pt x="5" y="38"/>
                    </a:lnTo>
                    <a:lnTo>
                      <a:pt x="14" y="30"/>
                    </a:lnTo>
                    <a:lnTo>
                      <a:pt x="24" y="22"/>
                    </a:lnTo>
                    <a:lnTo>
                      <a:pt x="35" y="14"/>
                    </a:lnTo>
                    <a:lnTo>
                      <a:pt x="47" y="7"/>
                    </a:lnTo>
                    <a:lnTo>
                      <a:pt x="56" y="3"/>
                    </a:lnTo>
                    <a:lnTo>
                      <a:pt x="64" y="0"/>
                    </a:lnTo>
                    <a:lnTo>
                      <a:pt x="68" y="3"/>
                    </a:lnTo>
                    <a:lnTo>
                      <a:pt x="67" y="7"/>
                    </a:lnTo>
                    <a:lnTo>
                      <a:pt x="60" y="13"/>
                    </a:lnTo>
                    <a:lnTo>
                      <a:pt x="50" y="19"/>
                    </a:lnTo>
                    <a:lnTo>
                      <a:pt x="38" y="25"/>
                    </a:lnTo>
                    <a:lnTo>
                      <a:pt x="25" y="30"/>
                    </a:lnTo>
                    <a:lnTo>
                      <a:pt x="14" y="36"/>
                    </a:lnTo>
                    <a:lnTo>
                      <a:pt x="4" y="40"/>
                    </a:lnTo>
                    <a:lnTo>
                      <a:pt x="0" y="4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47" name="Freeform 167">
                <a:extLst>
                  <a:ext uri="{FF2B5EF4-FFF2-40B4-BE49-F238E27FC236}">
                    <a16:creationId xmlns:a16="http://schemas.microsoft.com/office/drawing/2014/main" xmlns="" id="{E42A5DFA-3C50-4447-AD37-A7AD92F562E1}"/>
                  </a:ext>
                </a:extLst>
              </p:cNvPr>
              <p:cNvSpPr>
                <a:spLocks/>
              </p:cNvSpPr>
              <p:nvPr/>
            </p:nvSpPr>
            <p:spPr bwMode="auto">
              <a:xfrm>
                <a:off x="2788" y="262"/>
                <a:ext cx="31" cy="18"/>
              </a:xfrm>
              <a:custGeom>
                <a:avLst/>
                <a:gdLst>
                  <a:gd name="T0" fmla="*/ 0 w 62"/>
                  <a:gd name="T1" fmla="*/ 2 h 35"/>
                  <a:gd name="T2" fmla="*/ 1 w 62"/>
                  <a:gd name="T3" fmla="*/ 1 h 35"/>
                  <a:gd name="T4" fmla="*/ 1 w 62"/>
                  <a:gd name="T5" fmla="*/ 1 h 35"/>
                  <a:gd name="T6" fmla="*/ 1 w 62"/>
                  <a:gd name="T7" fmla="*/ 1 h 35"/>
                  <a:gd name="T8" fmla="*/ 2 w 62"/>
                  <a:gd name="T9" fmla="*/ 1 h 35"/>
                  <a:gd name="T10" fmla="*/ 2 w 62"/>
                  <a:gd name="T11" fmla="*/ 1 h 35"/>
                  <a:gd name="T12" fmla="*/ 2 w 62"/>
                  <a:gd name="T13" fmla="*/ 1 h 35"/>
                  <a:gd name="T14" fmla="*/ 2 w 62"/>
                  <a:gd name="T15" fmla="*/ 0 h 35"/>
                  <a:gd name="T16" fmla="*/ 2 w 62"/>
                  <a:gd name="T17" fmla="*/ 1 h 35"/>
                  <a:gd name="T18" fmla="*/ 2 w 62"/>
                  <a:gd name="T19" fmla="*/ 1 h 35"/>
                  <a:gd name="T20" fmla="*/ 2 w 62"/>
                  <a:gd name="T21" fmla="*/ 1 h 35"/>
                  <a:gd name="T22" fmla="*/ 2 w 62"/>
                  <a:gd name="T23" fmla="*/ 1 h 35"/>
                  <a:gd name="T24" fmla="*/ 2 w 62"/>
                  <a:gd name="T25" fmla="*/ 1 h 35"/>
                  <a:gd name="T26" fmla="*/ 1 w 62"/>
                  <a:gd name="T27" fmla="*/ 1 h 35"/>
                  <a:gd name="T28" fmla="*/ 1 w 62"/>
                  <a:gd name="T29" fmla="*/ 1 h 35"/>
                  <a:gd name="T30" fmla="*/ 1 w 62"/>
                  <a:gd name="T31" fmla="*/ 2 h 35"/>
                  <a:gd name="T32" fmla="*/ 0 w 62"/>
                  <a:gd name="T33" fmla="*/ 2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2" h="35">
                    <a:moveTo>
                      <a:pt x="0" y="35"/>
                    </a:moveTo>
                    <a:lnTo>
                      <a:pt x="5" y="31"/>
                    </a:lnTo>
                    <a:lnTo>
                      <a:pt x="13" y="25"/>
                    </a:lnTo>
                    <a:lnTo>
                      <a:pt x="24" y="17"/>
                    </a:lnTo>
                    <a:lnTo>
                      <a:pt x="34" y="10"/>
                    </a:lnTo>
                    <a:lnTo>
                      <a:pt x="45" y="4"/>
                    </a:lnTo>
                    <a:lnTo>
                      <a:pt x="53" y="1"/>
                    </a:lnTo>
                    <a:lnTo>
                      <a:pt x="60" y="0"/>
                    </a:lnTo>
                    <a:lnTo>
                      <a:pt x="62" y="2"/>
                    </a:lnTo>
                    <a:lnTo>
                      <a:pt x="60" y="8"/>
                    </a:lnTo>
                    <a:lnTo>
                      <a:pt x="54" y="12"/>
                    </a:lnTo>
                    <a:lnTo>
                      <a:pt x="45" y="17"/>
                    </a:lnTo>
                    <a:lnTo>
                      <a:pt x="34" y="21"/>
                    </a:lnTo>
                    <a:lnTo>
                      <a:pt x="23" y="26"/>
                    </a:lnTo>
                    <a:lnTo>
                      <a:pt x="12" y="30"/>
                    </a:lnTo>
                    <a:lnTo>
                      <a:pt x="4" y="33"/>
                    </a:lnTo>
                    <a:lnTo>
                      <a:pt x="0" y="3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48" name="Freeform 168">
                <a:extLst>
                  <a:ext uri="{FF2B5EF4-FFF2-40B4-BE49-F238E27FC236}">
                    <a16:creationId xmlns:a16="http://schemas.microsoft.com/office/drawing/2014/main" xmlns="" id="{04B3195E-D636-45AE-A889-034AF184F0C5}"/>
                  </a:ext>
                </a:extLst>
              </p:cNvPr>
              <p:cNvSpPr>
                <a:spLocks/>
              </p:cNvSpPr>
              <p:nvPr/>
            </p:nvSpPr>
            <p:spPr bwMode="auto">
              <a:xfrm>
                <a:off x="2746" y="250"/>
                <a:ext cx="44" cy="28"/>
              </a:xfrm>
              <a:custGeom>
                <a:avLst/>
                <a:gdLst>
                  <a:gd name="T0" fmla="*/ 0 w 88"/>
                  <a:gd name="T1" fmla="*/ 0 h 58"/>
                  <a:gd name="T2" fmla="*/ 1 w 88"/>
                  <a:gd name="T3" fmla="*/ 0 h 58"/>
                  <a:gd name="T4" fmla="*/ 1 w 88"/>
                  <a:gd name="T5" fmla="*/ 0 h 58"/>
                  <a:gd name="T6" fmla="*/ 1 w 88"/>
                  <a:gd name="T7" fmla="*/ 0 h 58"/>
                  <a:gd name="T8" fmla="*/ 2 w 88"/>
                  <a:gd name="T9" fmla="*/ 0 h 58"/>
                  <a:gd name="T10" fmla="*/ 2 w 88"/>
                  <a:gd name="T11" fmla="*/ 0 h 58"/>
                  <a:gd name="T12" fmla="*/ 3 w 88"/>
                  <a:gd name="T13" fmla="*/ 1 h 58"/>
                  <a:gd name="T14" fmla="*/ 3 w 88"/>
                  <a:gd name="T15" fmla="*/ 1 h 58"/>
                  <a:gd name="T16" fmla="*/ 3 w 88"/>
                  <a:gd name="T17" fmla="*/ 1 h 58"/>
                  <a:gd name="T18" fmla="*/ 3 w 88"/>
                  <a:gd name="T19" fmla="*/ 1 h 58"/>
                  <a:gd name="T20" fmla="*/ 3 w 88"/>
                  <a:gd name="T21" fmla="*/ 1 h 58"/>
                  <a:gd name="T22" fmla="*/ 2 w 88"/>
                  <a:gd name="T23" fmla="*/ 1 h 58"/>
                  <a:gd name="T24" fmla="*/ 2 w 88"/>
                  <a:gd name="T25" fmla="*/ 0 h 58"/>
                  <a:gd name="T26" fmla="*/ 1 w 88"/>
                  <a:gd name="T27" fmla="*/ 0 h 58"/>
                  <a:gd name="T28" fmla="*/ 1 w 88"/>
                  <a:gd name="T29" fmla="*/ 0 h 58"/>
                  <a:gd name="T30" fmla="*/ 1 w 88"/>
                  <a:gd name="T31" fmla="*/ 0 h 58"/>
                  <a:gd name="T32" fmla="*/ 0 w 88"/>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8" h="58">
                    <a:moveTo>
                      <a:pt x="0" y="1"/>
                    </a:moveTo>
                    <a:lnTo>
                      <a:pt x="4" y="0"/>
                    </a:lnTo>
                    <a:lnTo>
                      <a:pt x="15" y="3"/>
                    </a:lnTo>
                    <a:lnTo>
                      <a:pt x="27" y="8"/>
                    </a:lnTo>
                    <a:lnTo>
                      <a:pt x="42" y="18"/>
                    </a:lnTo>
                    <a:lnTo>
                      <a:pt x="57" y="27"/>
                    </a:lnTo>
                    <a:lnTo>
                      <a:pt x="71" y="37"/>
                    </a:lnTo>
                    <a:lnTo>
                      <a:pt x="82" y="49"/>
                    </a:lnTo>
                    <a:lnTo>
                      <a:pt x="88" y="58"/>
                    </a:lnTo>
                    <a:lnTo>
                      <a:pt x="81" y="54"/>
                    </a:lnTo>
                    <a:lnTo>
                      <a:pt x="70" y="47"/>
                    </a:lnTo>
                    <a:lnTo>
                      <a:pt x="55" y="39"/>
                    </a:lnTo>
                    <a:lnTo>
                      <a:pt x="39" y="30"/>
                    </a:lnTo>
                    <a:lnTo>
                      <a:pt x="24" y="21"/>
                    </a:lnTo>
                    <a:lnTo>
                      <a:pt x="11" y="12"/>
                    </a:lnTo>
                    <a:lnTo>
                      <a:pt x="2" y="5"/>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49" name="Freeform 169">
                <a:extLst>
                  <a:ext uri="{FF2B5EF4-FFF2-40B4-BE49-F238E27FC236}">
                    <a16:creationId xmlns:a16="http://schemas.microsoft.com/office/drawing/2014/main" xmlns="" id="{79655857-9873-4DFD-A6F2-06DF5576DAA2}"/>
                  </a:ext>
                </a:extLst>
              </p:cNvPr>
              <p:cNvSpPr>
                <a:spLocks/>
              </p:cNvSpPr>
              <p:nvPr/>
            </p:nvSpPr>
            <p:spPr bwMode="auto">
              <a:xfrm>
                <a:off x="2754" y="231"/>
                <a:ext cx="34" cy="24"/>
              </a:xfrm>
              <a:custGeom>
                <a:avLst/>
                <a:gdLst>
                  <a:gd name="T0" fmla="*/ 0 w 69"/>
                  <a:gd name="T1" fmla="*/ 0 h 50"/>
                  <a:gd name="T2" fmla="*/ 0 w 69"/>
                  <a:gd name="T3" fmla="*/ 0 h 50"/>
                  <a:gd name="T4" fmla="*/ 0 w 69"/>
                  <a:gd name="T5" fmla="*/ 0 h 50"/>
                  <a:gd name="T6" fmla="*/ 0 w 69"/>
                  <a:gd name="T7" fmla="*/ 0 h 50"/>
                  <a:gd name="T8" fmla="*/ 1 w 69"/>
                  <a:gd name="T9" fmla="*/ 0 h 50"/>
                  <a:gd name="T10" fmla="*/ 1 w 69"/>
                  <a:gd name="T11" fmla="*/ 0 h 50"/>
                  <a:gd name="T12" fmla="*/ 1 w 69"/>
                  <a:gd name="T13" fmla="*/ 0 h 50"/>
                  <a:gd name="T14" fmla="*/ 1 w 69"/>
                  <a:gd name="T15" fmla="*/ 1 h 50"/>
                  <a:gd name="T16" fmla="*/ 2 w 69"/>
                  <a:gd name="T17" fmla="*/ 1 h 50"/>
                  <a:gd name="T18" fmla="*/ 1 w 69"/>
                  <a:gd name="T19" fmla="*/ 1 h 50"/>
                  <a:gd name="T20" fmla="*/ 1 w 69"/>
                  <a:gd name="T21" fmla="*/ 1 h 50"/>
                  <a:gd name="T22" fmla="*/ 1 w 69"/>
                  <a:gd name="T23" fmla="*/ 0 h 50"/>
                  <a:gd name="T24" fmla="*/ 0 w 69"/>
                  <a:gd name="T25" fmla="*/ 0 h 50"/>
                  <a:gd name="T26" fmla="*/ 0 w 69"/>
                  <a:gd name="T27" fmla="*/ 0 h 50"/>
                  <a:gd name="T28" fmla="*/ 0 w 69"/>
                  <a:gd name="T29" fmla="*/ 0 h 50"/>
                  <a:gd name="T30" fmla="*/ 0 w 69"/>
                  <a:gd name="T31" fmla="*/ 0 h 50"/>
                  <a:gd name="T32" fmla="*/ 0 w 69"/>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50">
                    <a:moveTo>
                      <a:pt x="0" y="0"/>
                    </a:moveTo>
                    <a:lnTo>
                      <a:pt x="3" y="0"/>
                    </a:lnTo>
                    <a:lnTo>
                      <a:pt x="10" y="3"/>
                    </a:lnTo>
                    <a:lnTo>
                      <a:pt x="20" y="7"/>
                    </a:lnTo>
                    <a:lnTo>
                      <a:pt x="32" y="13"/>
                    </a:lnTo>
                    <a:lnTo>
                      <a:pt x="43" y="21"/>
                    </a:lnTo>
                    <a:lnTo>
                      <a:pt x="54" y="30"/>
                    </a:lnTo>
                    <a:lnTo>
                      <a:pt x="63" y="39"/>
                    </a:lnTo>
                    <a:lnTo>
                      <a:pt x="69" y="50"/>
                    </a:lnTo>
                    <a:lnTo>
                      <a:pt x="62" y="44"/>
                    </a:lnTo>
                    <a:lnTo>
                      <a:pt x="52" y="37"/>
                    </a:lnTo>
                    <a:lnTo>
                      <a:pt x="40" y="29"/>
                    </a:lnTo>
                    <a:lnTo>
                      <a:pt x="27" y="21"/>
                    </a:lnTo>
                    <a:lnTo>
                      <a:pt x="17" y="14"/>
                    </a:lnTo>
                    <a:lnTo>
                      <a:pt x="8" y="8"/>
                    </a:lnTo>
                    <a:lnTo>
                      <a:pt x="1"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50" name="Freeform 170">
                <a:extLst>
                  <a:ext uri="{FF2B5EF4-FFF2-40B4-BE49-F238E27FC236}">
                    <a16:creationId xmlns:a16="http://schemas.microsoft.com/office/drawing/2014/main" xmlns="" id="{C12E9C77-4FCA-466D-9516-4924835273FF}"/>
                  </a:ext>
                </a:extLst>
              </p:cNvPr>
              <p:cNvSpPr>
                <a:spLocks/>
              </p:cNvSpPr>
              <p:nvPr/>
            </p:nvSpPr>
            <p:spPr bwMode="auto">
              <a:xfrm>
                <a:off x="2786" y="231"/>
                <a:ext cx="35" cy="21"/>
              </a:xfrm>
              <a:custGeom>
                <a:avLst/>
                <a:gdLst>
                  <a:gd name="T0" fmla="*/ 0 w 69"/>
                  <a:gd name="T1" fmla="*/ 1 h 43"/>
                  <a:gd name="T2" fmla="*/ 1 w 69"/>
                  <a:gd name="T3" fmla="*/ 1 h 43"/>
                  <a:gd name="T4" fmla="*/ 1 w 69"/>
                  <a:gd name="T5" fmla="*/ 0 h 43"/>
                  <a:gd name="T6" fmla="*/ 1 w 69"/>
                  <a:gd name="T7" fmla="*/ 0 h 43"/>
                  <a:gd name="T8" fmla="*/ 2 w 69"/>
                  <a:gd name="T9" fmla="*/ 0 h 43"/>
                  <a:gd name="T10" fmla="*/ 2 w 69"/>
                  <a:gd name="T11" fmla="*/ 0 h 43"/>
                  <a:gd name="T12" fmla="*/ 2 w 69"/>
                  <a:gd name="T13" fmla="*/ 0 h 43"/>
                  <a:gd name="T14" fmla="*/ 3 w 69"/>
                  <a:gd name="T15" fmla="*/ 0 h 43"/>
                  <a:gd name="T16" fmla="*/ 3 w 69"/>
                  <a:gd name="T17" fmla="*/ 0 h 43"/>
                  <a:gd name="T18" fmla="*/ 3 w 69"/>
                  <a:gd name="T19" fmla="*/ 0 h 43"/>
                  <a:gd name="T20" fmla="*/ 2 w 69"/>
                  <a:gd name="T21" fmla="*/ 0 h 43"/>
                  <a:gd name="T22" fmla="*/ 2 w 69"/>
                  <a:gd name="T23" fmla="*/ 0 h 43"/>
                  <a:gd name="T24" fmla="*/ 2 w 69"/>
                  <a:gd name="T25" fmla="*/ 0 h 43"/>
                  <a:gd name="T26" fmla="*/ 1 w 69"/>
                  <a:gd name="T27" fmla="*/ 0 h 43"/>
                  <a:gd name="T28" fmla="*/ 1 w 69"/>
                  <a:gd name="T29" fmla="*/ 1 h 43"/>
                  <a:gd name="T30" fmla="*/ 1 w 69"/>
                  <a:gd name="T31" fmla="*/ 1 h 43"/>
                  <a:gd name="T32" fmla="*/ 0 w 69"/>
                  <a:gd name="T33" fmla="*/ 1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43">
                    <a:moveTo>
                      <a:pt x="0" y="43"/>
                    </a:moveTo>
                    <a:lnTo>
                      <a:pt x="6" y="37"/>
                    </a:lnTo>
                    <a:lnTo>
                      <a:pt x="14" y="30"/>
                    </a:lnTo>
                    <a:lnTo>
                      <a:pt x="26" y="22"/>
                    </a:lnTo>
                    <a:lnTo>
                      <a:pt x="37" y="14"/>
                    </a:lnTo>
                    <a:lnTo>
                      <a:pt x="47" y="7"/>
                    </a:lnTo>
                    <a:lnTo>
                      <a:pt x="58" y="3"/>
                    </a:lnTo>
                    <a:lnTo>
                      <a:pt x="65" y="0"/>
                    </a:lnTo>
                    <a:lnTo>
                      <a:pt x="69" y="3"/>
                    </a:lnTo>
                    <a:lnTo>
                      <a:pt x="68" y="7"/>
                    </a:lnTo>
                    <a:lnTo>
                      <a:pt x="61" y="13"/>
                    </a:lnTo>
                    <a:lnTo>
                      <a:pt x="51" y="19"/>
                    </a:lnTo>
                    <a:lnTo>
                      <a:pt x="38" y="25"/>
                    </a:lnTo>
                    <a:lnTo>
                      <a:pt x="26" y="29"/>
                    </a:lnTo>
                    <a:lnTo>
                      <a:pt x="14" y="35"/>
                    </a:lnTo>
                    <a:lnTo>
                      <a:pt x="5" y="40"/>
                    </a:lnTo>
                    <a:lnTo>
                      <a:pt x="0" y="4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51" name="Freeform 171">
                <a:extLst>
                  <a:ext uri="{FF2B5EF4-FFF2-40B4-BE49-F238E27FC236}">
                    <a16:creationId xmlns:a16="http://schemas.microsoft.com/office/drawing/2014/main" xmlns="" id="{B08904E0-D6F3-47AF-B72A-C91074A3AFFA}"/>
                  </a:ext>
                </a:extLst>
              </p:cNvPr>
              <p:cNvSpPr>
                <a:spLocks/>
              </p:cNvSpPr>
              <p:nvPr/>
            </p:nvSpPr>
            <p:spPr bwMode="auto">
              <a:xfrm>
                <a:off x="2063" y="1221"/>
                <a:ext cx="150" cy="58"/>
              </a:xfrm>
              <a:custGeom>
                <a:avLst/>
                <a:gdLst>
                  <a:gd name="T0" fmla="*/ 9 w 301"/>
                  <a:gd name="T1" fmla="*/ 1 h 116"/>
                  <a:gd name="T2" fmla="*/ 9 w 301"/>
                  <a:gd name="T3" fmla="*/ 1 h 116"/>
                  <a:gd name="T4" fmla="*/ 9 w 301"/>
                  <a:gd name="T5" fmla="*/ 1 h 116"/>
                  <a:gd name="T6" fmla="*/ 9 w 301"/>
                  <a:gd name="T7" fmla="*/ 1 h 116"/>
                  <a:gd name="T8" fmla="*/ 9 w 301"/>
                  <a:gd name="T9" fmla="*/ 1 h 116"/>
                  <a:gd name="T10" fmla="*/ 8 w 301"/>
                  <a:gd name="T11" fmla="*/ 1 h 116"/>
                  <a:gd name="T12" fmla="*/ 7 w 301"/>
                  <a:gd name="T13" fmla="*/ 1 h 116"/>
                  <a:gd name="T14" fmla="*/ 6 w 301"/>
                  <a:gd name="T15" fmla="*/ 1 h 116"/>
                  <a:gd name="T16" fmla="*/ 6 w 301"/>
                  <a:gd name="T17" fmla="*/ 1 h 116"/>
                  <a:gd name="T18" fmla="*/ 5 w 301"/>
                  <a:gd name="T19" fmla="*/ 1 h 116"/>
                  <a:gd name="T20" fmla="*/ 4 w 301"/>
                  <a:gd name="T21" fmla="*/ 1 h 116"/>
                  <a:gd name="T22" fmla="*/ 4 w 301"/>
                  <a:gd name="T23" fmla="*/ 1 h 116"/>
                  <a:gd name="T24" fmla="*/ 3 w 301"/>
                  <a:gd name="T25" fmla="*/ 2 h 116"/>
                  <a:gd name="T26" fmla="*/ 3 w 301"/>
                  <a:gd name="T27" fmla="*/ 2 h 116"/>
                  <a:gd name="T28" fmla="*/ 2 w 301"/>
                  <a:gd name="T29" fmla="*/ 2 h 116"/>
                  <a:gd name="T30" fmla="*/ 2 w 301"/>
                  <a:gd name="T31" fmla="*/ 3 h 116"/>
                  <a:gd name="T32" fmla="*/ 1 w 301"/>
                  <a:gd name="T33" fmla="*/ 3 h 116"/>
                  <a:gd name="T34" fmla="*/ 1 w 301"/>
                  <a:gd name="T35" fmla="*/ 3 h 116"/>
                  <a:gd name="T36" fmla="*/ 0 w 301"/>
                  <a:gd name="T37" fmla="*/ 4 h 116"/>
                  <a:gd name="T38" fmla="*/ 0 w 301"/>
                  <a:gd name="T39" fmla="*/ 4 h 116"/>
                  <a:gd name="T40" fmla="*/ 0 w 301"/>
                  <a:gd name="T41" fmla="*/ 4 h 116"/>
                  <a:gd name="T42" fmla="*/ 0 w 301"/>
                  <a:gd name="T43" fmla="*/ 4 h 116"/>
                  <a:gd name="T44" fmla="*/ 0 w 301"/>
                  <a:gd name="T45" fmla="*/ 3 h 116"/>
                  <a:gd name="T46" fmla="*/ 0 w 301"/>
                  <a:gd name="T47" fmla="*/ 3 h 116"/>
                  <a:gd name="T48" fmla="*/ 1 w 301"/>
                  <a:gd name="T49" fmla="*/ 3 h 116"/>
                  <a:gd name="T50" fmla="*/ 1 w 301"/>
                  <a:gd name="T51" fmla="*/ 2 h 116"/>
                  <a:gd name="T52" fmla="*/ 2 w 301"/>
                  <a:gd name="T53" fmla="*/ 2 h 116"/>
                  <a:gd name="T54" fmla="*/ 3 w 301"/>
                  <a:gd name="T55" fmla="*/ 1 h 116"/>
                  <a:gd name="T56" fmla="*/ 3 w 301"/>
                  <a:gd name="T57" fmla="*/ 1 h 116"/>
                  <a:gd name="T58" fmla="*/ 4 w 301"/>
                  <a:gd name="T59" fmla="*/ 1 h 116"/>
                  <a:gd name="T60" fmla="*/ 5 w 301"/>
                  <a:gd name="T61" fmla="*/ 1 h 116"/>
                  <a:gd name="T62" fmla="*/ 6 w 301"/>
                  <a:gd name="T63" fmla="*/ 1 h 116"/>
                  <a:gd name="T64" fmla="*/ 6 w 301"/>
                  <a:gd name="T65" fmla="*/ 0 h 116"/>
                  <a:gd name="T66" fmla="*/ 7 w 301"/>
                  <a:gd name="T67" fmla="*/ 0 h 116"/>
                  <a:gd name="T68" fmla="*/ 8 w 301"/>
                  <a:gd name="T69" fmla="*/ 1 h 116"/>
                  <a:gd name="T70" fmla="*/ 8 w 301"/>
                  <a:gd name="T71" fmla="*/ 1 h 116"/>
                  <a:gd name="T72" fmla="*/ 9 w 301"/>
                  <a:gd name="T73" fmla="*/ 1 h 11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01" h="116">
                    <a:moveTo>
                      <a:pt x="301" y="21"/>
                    </a:moveTo>
                    <a:lnTo>
                      <a:pt x="301" y="22"/>
                    </a:lnTo>
                    <a:lnTo>
                      <a:pt x="297" y="24"/>
                    </a:lnTo>
                    <a:lnTo>
                      <a:pt x="294" y="25"/>
                    </a:lnTo>
                    <a:lnTo>
                      <a:pt x="294" y="28"/>
                    </a:lnTo>
                    <a:lnTo>
                      <a:pt x="270" y="20"/>
                    </a:lnTo>
                    <a:lnTo>
                      <a:pt x="246" y="15"/>
                    </a:lnTo>
                    <a:lnTo>
                      <a:pt x="223" y="14"/>
                    </a:lnTo>
                    <a:lnTo>
                      <a:pt x="200" y="14"/>
                    </a:lnTo>
                    <a:lnTo>
                      <a:pt x="180" y="17"/>
                    </a:lnTo>
                    <a:lnTo>
                      <a:pt x="159" y="22"/>
                    </a:lnTo>
                    <a:lnTo>
                      <a:pt x="138" y="29"/>
                    </a:lnTo>
                    <a:lnTo>
                      <a:pt x="120" y="37"/>
                    </a:lnTo>
                    <a:lnTo>
                      <a:pt x="101" y="46"/>
                    </a:lnTo>
                    <a:lnTo>
                      <a:pt x="83" y="55"/>
                    </a:lnTo>
                    <a:lnTo>
                      <a:pt x="67" y="66"/>
                    </a:lnTo>
                    <a:lnTo>
                      <a:pt x="52" y="77"/>
                    </a:lnTo>
                    <a:lnTo>
                      <a:pt x="37" y="88"/>
                    </a:lnTo>
                    <a:lnTo>
                      <a:pt x="23" y="98"/>
                    </a:lnTo>
                    <a:lnTo>
                      <a:pt x="12" y="107"/>
                    </a:lnTo>
                    <a:lnTo>
                      <a:pt x="0" y="116"/>
                    </a:lnTo>
                    <a:lnTo>
                      <a:pt x="5" y="105"/>
                    </a:lnTo>
                    <a:lnTo>
                      <a:pt x="13" y="93"/>
                    </a:lnTo>
                    <a:lnTo>
                      <a:pt x="24" y="81"/>
                    </a:lnTo>
                    <a:lnTo>
                      <a:pt x="39" y="68"/>
                    </a:lnTo>
                    <a:lnTo>
                      <a:pt x="57" y="56"/>
                    </a:lnTo>
                    <a:lnTo>
                      <a:pt x="76" y="44"/>
                    </a:lnTo>
                    <a:lnTo>
                      <a:pt x="98" y="32"/>
                    </a:lnTo>
                    <a:lnTo>
                      <a:pt x="121" y="23"/>
                    </a:lnTo>
                    <a:lnTo>
                      <a:pt x="145" y="14"/>
                    </a:lnTo>
                    <a:lnTo>
                      <a:pt x="169" y="7"/>
                    </a:lnTo>
                    <a:lnTo>
                      <a:pt x="194" y="2"/>
                    </a:lnTo>
                    <a:lnTo>
                      <a:pt x="218" y="0"/>
                    </a:lnTo>
                    <a:lnTo>
                      <a:pt x="241" y="0"/>
                    </a:lnTo>
                    <a:lnTo>
                      <a:pt x="263" y="3"/>
                    </a:lnTo>
                    <a:lnTo>
                      <a:pt x="282" y="10"/>
                    </a:lnTo>
                    <a:lnTo>
                      <a:pt x="301" y="2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52" name="Freeform 172">
                <a:extLst>
                  <a:ext uri="{FF2B5EF4-FFF2-40B4-BE49-F238E27FC236}">
                    <a16:creationId xmlns:a16="http://schemas.microsoft.com/office/drawing/2014/main" xmlns="" id="{297F52B0-045A-4BDE-97AE-111B94FD3B37}"/>
                  </a:ext>
                </a:extLst>
              </p:cNvPr>
              <p:cNvSpPr>
                <a:spLocks/>
              </p:cNvSpPr>
              <p:nvPr/>
            </p:nvSpPr>
            <p:spPr bwMode="auto">
              <a:xfrm>
                <a:off x="2086" y="1250"/>
                <a:ext cx="10" cy="50"/>
              </a:xfrm>
              <a:custGeom>
                <a:avLst/>
                <a:gdLst>
                  <a:gd name="T0" fmla="*/ 0 w 21"/>
                  <a:gd name="T1" fmla="*/ 4 h 100"/>
                  <a:gd name="T2" fmla="*/ 0 w 21"/>
                  <a:gd name="T3" fmla="*/ 3 h 100"/>
                  <a:gd name="T4" fmla="*/ 0 w 21"/>
                  <a:gd name="T5" fmla="*/ 2 h 100"/>
                  <a:gd name="T6" fmla="*/ 0 w 21"/>
                  <a:gd name="T7" fmla="*/ 1 h 100"/>
                  <a:gd name="T8" fmla="*/ 0 w 21"/>
                  <a:gd name="T9" fmla="*/ 0 h 100"/>
                  <a:gd name="T10" fmla="*/ 0 w 21"/>
                  <a:gd name="T11" fmla="*/ 1 h 100"/>
                  <a:gd name="T12" fmla="*/ 0 w 21"/>
                  <a:gd name="T13" fmla="*/ 2 h 100"/>
                  <a:gd name="T14" fmla="*/ 0 w 21"/>
                  <a:gd name="T15" fmla="*/ 3 h 100"/>
                  <a:gd name="T16" fmla="*/ 0 w 21"/>
                  <a:gd name="T17" fmla="*/ 4 h 1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100">
                    <a:moveTo>
                      <a:pt x="4" y="100"/>
                    </a:moveTo>
                    <a:lnTo>
                      <a:pt x="0" y="87"/>
                    </a:lnTo>
                    <a:lnTo>
                      <a:pt x="0" y="58"/>
                    </a:lnTo>
                    <a:lnTo>
                      <a:pt x="7" y="26"/>
                    </a:lnTo>
                    <a:lnTo>
                      <a:pt x="21" y="0"/>
                    </a:lnTo>
                    <a:lnTo>
                      <a:pt x="16" y="25"/>
                    </a:lnTo>
                    <a:lnTo>
                      <a:pt x="12" y="58"/>
                    </a:lnTo>
                    <a:lnTo>
                      <a:pt x="8" y="87"/>
                    </a:lnTo>
                    <a:lnTo>
                      <a:pt x="4" y="10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53" name="Freeform 173">
                <a:extLst>
                  <a:ext uri="{FF2B5EF4-FFF2-40B4-BE49-F238E27FC236}">
                    <a16:creationId xmlns:a16="http://schemas.microsoft.com/office/drawing/2014/main" xmlns="" id="{93DE7C36-5DA5-4CDC-92E1-C370058741E9}"/>
                  </a:ext>
                </a:extLst>
              </p:cNvPr>
              <p:cNvSpPr>
                <a:spLocks/>
              </p:cNvSpPr>
              <p:nvPr/>
            </p:nvSpPr>
            <p:spPr bwMode="auto">
              <a:xfrm>
                <a:off x="2095" y="1241"/>
                <a:ext cx="15" cy="60"/>
              </a:xfrm>
              <a:custGeom>
                <a:avLst/>
                <a:gdLst>
                  <a:gd name="T0" fmla="*/ 1 w 28"/>
                  <a:gd name="T1" fmla="*/ 4 h 120"/>
                  <a:gd name="T2" fmla="*/ 1 w 28"/>
                  <a:gd name="T3" fmla="*/ 4 h 120"/>
                  <a:gd name="T4" fmla="*/ 0 w 28"/>
                  <a:gd name="T5" fmla="*/ 4 h 120"/>
                  <a:gd name="T6" fmla="*/ 1 w 28"/>
                  <a:gd name="T7" fmla="*/ 3 h 120"/>
                  <a:gd name="T8" fmla="*/ 1 w 28"/>
                  <a:gd name="T9" fmla="*/ 3 h 120"/>
                  <a:gd name="T10" fmla="*/ 1 w 28"/>
                  <a:gd name="T11" fmla="*/ 2 h 120"/>
                  <a:gd name="T12" fmla="*/ 1 w 28"/>
                  <a:gd name="T13" fmla="*/ 1 h 120"/>
                  <a:gd name="T14" fmla="*/ 1 w 28"/>
                  <a:gd name="T15" fmla="*/ 1 h 120"/>
                  <a:gd name="T16" fmla="*/ 1 w 28"/>
                  <a:gd name="T17" fmla="*/ 0 h 120"/>
                  <a:gd name="T18" fmla="*/ 1 w 28"/>
                  <a:gd name="T19" fmla="*/ 1 h 120"/>
                  <a:gd name="T20" fmla="*/ 1 w 28"/>
                  <a:gd name="T21" fmla="*/ 3 h 120"/>
                  <a:gd name="T22" fmla="*/ 1 w 28"/>
                  <a:gd name="T23" fmla="*/ 4 h 120"/>
                  <a:gd name="T24" fmla="*/ 1 w 28"/>
                  <a:gd name="T25" fmla="*/ 4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8" h="120">
                    <a:moveTo>
                      <a:pt x="4" y="120"/>
                    </a:moveTo>
                    <a:lnTo>
                      <a:pt x="1" y="116"/>
                    </a:lnTo>
                    <a:lnTo>
                      <a:pt x="0" y="105"/>
                    </a:lnTo>
                    <a:lnTo>
                      <a:pt x="1" y="89"/>
                    </a:lnTo>
                    <a:lnTo>
                      <a:pt x="3" y="69"/>
                    </a:lnTo>
                    <a:lnTo>
                      <a:pt x="8" y="50"/>
                    </a:lnTo>
                    <a:lnTo>
                      <a:pt x="13" y="30"/>
                    </a:lnTo>
                    <a:lnTo>
                      <a:pt x="20" y="13"/>
                    </a:lnTo>
                    <a:lnTo>
                      <a:pt x="28" y="0"/>
                    </a:lnTo>
                    <a:lnTo>
                      <a:pt x="24" y="26"/>
                    </a:lnTo>
                    <a:lnTo>
                      <a:pt x="18" y="66"/>
                    </a:lnTo>
                    <a:lnTo>
                      <a:pt x="12" y="104"/>
                    </a:lnTo>
                    <a:lnTo>
                      <a:pt x="4" y="1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54" name="Freeform 174">
                <a:extLst>
                  <a:ext uri="{FF2B5EF4-FFF2-40B4-BE49-F238E27FC236}">
                    <a16:creationId xmlns:a16="http://schemas.microsoft.com/office/drawing/2014/main" xmlns="" id="{613AD0D7-0E87-4E05-8517-D94910C34304}"/>
                  </a:ext>
                </a:extLst>
              </p:cNvPr>
              <p:cNvSpPr>
                <a:spLocks/>
              </p:cNvSpPr>
              <p:nvPr/>
            </p:nvSpPr>
            <p:spPr bwMode="auto">
              <a:xfrm>
                <a:off x="2120" y="1231"/>
                <a:ext cx="11" cy="63"/>
              </a:xfrm>
              <a:custGeom>
                <a:avLst/>
                <a:gdLst>
                  <a:gd name="T0" fmla="*/ 1 w 22"/>
                  <a:gd name="T1" fmla="*/ 4 h 125"/>
                  <a:gd name="T2" fmla="*/ 0 w 22"/>
                  <a:gd name="T3" fmla="*/ 4 h 125"/>
                  <a:gd name="T4" fmla="*/ 1 w 22"/>
                  <a:gd name="T5" fmla="*/ 3 h 125"/>
                  <a:gd name="T6" fmla="*/ 1 w 22"/>
                  <a:gd name="T7" fmla="*/ 1 h 125"/>
                  <a:gd name="T8" fmla="*/ 1 w 22"/>
                  <a:gd name="T9" fmla="*/ 0 h 125"/>
                  <a:gd name="T10" fmla="*/ 1 w 22"/>
                  <a:gd name="T11" fmla="*/ 1 h 125"/>
                  <a:gd name="T12" fmla="*/ 1 w 22"/>
                  <a:gd name="T13" fmla="*/ 3 h 125"/>
                  <a:gd name="T14" fmla="*/ 1 w 22"/>
                  <a:gd name="T15" fmla="*/ 4 h 125"/>
                  <a:gd name="T16" fmla="*/ 1 w 22"/>
                  <a:gd name="T17" fmla="*/ 4 h 1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125">
                    <a:moveTo>
                      <a:pt x="6" y="125"/>
                    </a:moveTo>
                    <a:lnTo>
                      <a:pt x="0" y="108"/>
                    </a:lnTo>
                    <a:lnTo>
                      <a:pt x="2" y="70"/>
                    </a:lnTo>
                    <a:lnTo>
                      <a:pt x="9" y="28"/>
                    </a:lnTo>
                    <a:lnTo>
                      <a:pt x="22" y="0"/>
                    </a:lnTo>
                    <a:lnTo>
                      <a:pt x="20" y="25"/>
                    </a:lnTo>
                    <a:lnTo>
                      <a:pt x="16" y="68"/>
                    </a:lnTo>
                    <a:lnTo>
                      <a:pt x="12" y="108"/>
                    </a:lnTo>
                    <a:lnTo>
                      <a:pt x="6" y="12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55" name="Freeform 175">
                <a:extLst>
                  <a:ext uri="{FF2B5EF4-FFF2-40B4-BE49-F238E27FC236}">
                    <a16:creationId xmlns:a16="http://schemas.microsoft.com/office/drawing/2014/main" xmlns="" id="{493759C0-F3EB-410D-942B-87EDFCB32FCF}"/>
                  </a:ext>
                </a:extLst>
              </p:cNvPr>
              <p:cNvSpPr>
                <a:spLocks/>
              </p:cNvSpPr>
              <p:nvPr/>
            </p:nvSpPr>
            <p:spPr bwMode="auto">
              <a:xfrm>
                <a:off x="2136" y="1227"/>
                <a:ext cx="9" cy="56"/>
              </a:xfrm>
              <a:custGeom>
                <a:avLst/>
                <a:gdLst>
                  <a:gd name="T0" fmla="*/ 1 w 18"/>
                  <a:gd name="T1" fmla="*/ 4 h 111"/>
                  <a:gd name="T2" fmla="*/ 0 w 18"/>
                  <a:gd name="T3" fmla="*/ 3 h 111"/>
                  <a:gd name="T4" fmla="*/ 1 w 18"/>
                  <a:gd name="T5" fmla="*/ 2 h 111"/>
                  <a:gd name="T6" fmla="*/ 1 w 18"/>
                  <a:gd name="T7" fmla="*/ 1 h 111"/>
                  <a:gd name="T8" fmla="*/ 1 w 18"/>
                  <a:gd name="T9" fmla="*/ 0 h 111"/>
                  <a:gd name="T10" fmla="*/ 1 w 18"/>
                  <a:gd name="T11" fmla="*/ 1 h 111"/>
                  <a:gd name="T12" fmla="*/ 1 w 18"/>
                  <a:gd name="T13" fmla="*/ 2 h 111"/>
                  <a:gd name="T14" fmla="*/ 1 w 18"/>
                  <a:gd name="T15" fmla="*/ 4 h 111"/>
                  <a:gd name="T16" fmla="*/ 1 w 18"/>
                  <a:gd name="T17" fmla="*/ 4 h 1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111">
                    <a:moveTo>
                      <a:pt x="4" y="111"/>
                    </a:moveTo>
                    <a:lnTo>
                      <a:pt x="0" y="96"/>
                    </a:lnTo>
                    <a:lnTo>
                      <a:pt x="1" y="61"/>
                    </a:lnTo>
                    <a:lnTo>
                      <a:pt x="7" y="23"/>
                    </a:lnTo>
                    <a:lnTo>
                      <a:pt x="18" y="0"/>
                    </a:lnTo>
                    <a:lnTo>
                      <a:pt x="16" y="25"/>
                    </a:lnTo>
                    <a:lnTo>
                      <a:pt x="15" y="63"/>
                    </a:lnTo>
                    <a:lnTo>
                      <a:pt x="12" y="98"/>
                    </a:lnTo>
                    <a:lnTo>
                      <a:pt x="4" y="11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56" name="Freeform 176">
                <a:extLst>
                  <a:ext uri="{FF2B5EF4-FFF2-40B4-BE49-F238E27FC236}">
                    <a16:creationId xmlns:a16="http://schemas.microsoft.com/office/drawing/2014/main" xmlns="" id="{115ECFD0-2AEA-4B8C-A3F8-992232E2DD42}"/>
                  </a:ext>
                </a:extLst>
              </p:cNvPr>
              <p:cNvSpPr>
                <a:spLocks/>
              </p:cNvSpPr>
              <p:nvPr/>
            </p:nvSpPr>
            <p:spPr bwMode="auto">
              <a:xfrm>
                <a:off x="2162" y="1223"/>
                <a:ext cx="8" cy="48"/>
              </a:xfrm>
              <a:custGeom>
                <a:avLst/>
                <a:gdLst>
                  <a:gd name="T0" fmla="*/ 1 w 15"/>
                  <a:gd name="T1" fmla="*/ 4 h 94"/>
                  <a:gd name="T2" fmla="*/ 1 w 15"/>
                  <a:gd name="T3" fmla="*/ 3 h 94"/>
                  <a:gd name="T4" fmla="*/ 0 w 15"/>
                  <a:gd name="T5" fmla="*/ 2 h 94"/>
                  <a:gd name="T6" fmla="*/ 1 w 15"/>
                  <a:gd name="T7" fmla="*/ 1 h 94"/>
                  <a:gd name="T8" fmla="*/ 1 w 15"/>
                  <a:gd name="T9" fmla="*/ 0 h 94"/>
                  <a:gd name="T10" fmla="*/ 1 w 15"/>
                  <a:gd name="T11" fmla="*/ 1 h 94"/>
                  <a:gd name="T12" fmla="*/ 1 w 15"/>
                  <a:gd name="T13" fmla="*/ 2 h 94"/>
                  <a:gd name="T14" fmla="*/ 1 w 15"/>
                  <a:gd name="T15" fmla="*/ 3 h 94"/>
                  <a:gd name="T16" fmla="*/ 1 w 15"/>
                  <a:gd name="T17" fmla="*/ 4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94">
                    <a:moveTo>
                      <a:pt x="10" y="94"/>
                    </a:moveTo>
                    <a:lnTo>
                      <a:pt x="4" y="83"/>
                    </a:lnTo>
                    <a:lnTo>
                      <a:pt x="0" y="56"/>
                    </a:lnTo>
                    <a:lnTo>
                      <a:pt x="2" y="25"/>
                    </a:lnTo>
                    <a:lnTo>
                      <a:pt x="14" y="0"/>
                    </a:lnTo>
                    <a:lnTo>
                      <a:pt x="14" y="23"/>
                    </a:lnTo>
                    <a:lnTo>
                      <a:pt x="15" y="54"/>
                    </a:lnTo>
                    <a:lnTo>
                      <a:pt x="15" y="83"/>
                    </a:lnTo>
                    <a:lnTo>
                      <a:pt x="10" y="9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57" name="Freeform 177">
                <a:extLst>
                  <a:ext uri="{FF2B5EF4-FFF2-40B4-BE49-F238E27FC236}">
                    <a16:creationId xmlns:a16="http://schemas.microsoft.com/office/drawing/2014/main" xmlns="" id="{1B9FA438-1651-4D5D-8FD5-388C485FC0FC}"/>
                  </a:ext>
                </a:extLst>
              </p:cNvPr>
              <p:cNvSpPr>
                <a:spLocks/>
              </p:cNvSpPr>
              <p:nvPr/>
            </p:nvSpPr>
            <p:spPr bwMode="auto">
              <a:xfrm>
                <a:off x="2201" y="1228"/>
                <a:ext cx="8" cy="24"/>
              </a:xfrm>
              <a:custGeom>
                <a:avLst/>
                <a:gdLst>
                  <a:gd name="T0" fmla="*/ 0 w 18"/>
                  <a:gd name="T1" fmla="*/ 2 h 46"/>
                  <a:gd name="T2" fmla="*/ 0 w 18"/>
                  <a:gd name="T3" fmla="*/ 2 h 46"/>
                  <a:gd name="T4" fmla="*/ 0 w 18"/>
                  <a:gd name="T5" fmla="*/ 1 h 46"/>
                  <a:gd name="T6" fmla="*/ 0 w 18"/>
                  <a:gd name="T7" fmla="*/ 1 h 46"/>
                  <a:gd name="T8" fmla="*/ 0 w 18"/>
                  <a:gd name="T9" fmla="*/ 0 h 46"/>
                  <a:gd name="T10" fmla="*/ 0 w 18"/>
                  <a:gd name="T11" fmla="*/ 1 h 46"/>
                  <a:gd name="T12" fmla="*/ 0 w 18"/>
                  <a:gd name="T13" fmla="*/ 1 h 46"/>
                  <a:gd name="T14" fmla="*/ 0 w 18"/>
                  <a:gd name="T15" fmla="*/ 2 h 46"/>
                  <a:gd name="T16" fmla="*/ 0 w 18"/>
                  <a:gd name="T17" fmla="*/ 2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46">
                    <a:moveTo>
                      <a:pt x="15" y="46"/>
                    </a:moveTo>
                    <a:lnTo>
                      <a:pt x="8" y="40"/>
                    </a:lnTo>
                    <a:lnTo>
                      <a:pt x="3" y="26"/>
                    </a:lnTo>
                    <a:lnTo>
                      <a:pt x="0" y="10"/>
                    </a:lnTo>
                    <a:lnTo>
                      <a:pt x="5" y="0"/>
                    </a:lnTo>
                    <a:lnTo>
                      <a:pt x="5" y="15"/>
                    </a:lnTo>
                    <a:lnTo>
                      <a:pt x="12" y="30"/>
                    </a:lnTo>
                    <a:lnTo>
                      <a:pt x="18" y="41"/>
                    </a:lnTo>
                    <a:lnTo>
                      <a:pt x="15"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58" name="Freeform 178">
                <a:extLst>
                  <a:ext uri="{FF2B5EF4-FFF2-40B4-BE49-F238E27FC236}">
                    <a16:creationId xmlns:a16="http://schemas.microsoft.com/office/drawing/2014/main" xmlns="" id="{CF6E0CF2-F1A2-416D-A84A-BA6858A459EB}"/>
                  </a:ext>
                </a:extLst>
              </p:cNvPr>
              <p:cNvSpPr>
                <a:spLocks/>
              </p:cNvSpPr>
              <p:nvPr/>
            </p:nvSpPr>
            <p:spPr bwMode="auto">
              <a:xfrm>
                <a:off x="2072" y="1261"/>
                <a:ext cx="10" cy="42"/>
              </a:xfrm>
              <a:custGeom>
                <a:avLst/>
                <a:gdLst>
                  <a:gd name="T0" fmla="*/ 0 w 21"/>
                  <a:gd name="T1" fmla="*/ 2 h 86"/>
                  <a:gd name="T2" fmla="*/ 0 w 21"/>
                  <a:gd name="T3" fmla="*/ 2 h 86"/>
                  <a:gd name="T4" fmla="*/ 0 w 21"/>
                  <a:gd name="T5" fmla="*/ 1 h 86"/>
                  <a:gd name="T6" fmla="*/ 0 w 21"/>
                  <a:gd name="T7" fmla="*/ 0 h 86"/>
                  <a:gd name="T8" fmla="*/ 0 w 21"/>
                  <a:gd name="T9" fmla="*/ 0 h 86"/>
                  <a:gd name="T10" fmla="*/ 0 w 21"/>
                  <a:gd name="T11" fmla="*/ 0 h 86"/>
                  <a:gd name="T12" fmla="*/ 0 w 21"/>
                  <a:gd name="T13" fmla="*/ 1 h 86"/>
                  <a:gd name="T14" fmla="*/ 0 w 21"/>
                  <a:gd name="T15" fmla="*/ 2 h 86"/>
                  <a:gd name="T16" fmla="*/ 0 w 21"/>
                  <a:gd name="T17" fmla="*/ 2 h 8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86">
                    <a:moveTo>
                      <a:pt x="4" y="86"/>
                    </a:moveTo>
                    <a:lnTo>
                      <a:pt x="0" y="77"/>
                    </a:lnTo>
                    <a:lnTo>
                      <a:pt x="0" y="52"/>
                    </a:lnTo>
                    <a:lnTo>
                      <a:pt x="7" y="25"/>
                    </a:lnTo>
                    <a:lnTo>
                      <a:pt x="21" y="0"/>
                    </a:lnTo>
                    <a:lnTo>
                      <a:pt x="16" y="25"/>
                    </a:lnTo>
                    <a:lnTo>
                      <a:pt x="12" y="52"/>
                    </a:lnTo>
                    <a:lnTo>
                      <a:pt x="8" y="77"/>
                    </a:lnTo>
                    <a:lnTo>
                      <a:pt x="4" y="8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59" name="Freeform 179">
                <a:extLst>
                  <a:ext uri="{FF2B5EF4-FFF2-40B4-BE49-F238E27FC236}">
                    <a16:creationId xmlns:a16="http://schemas.microsoft.com/office/drawing/2014/main" xmlns="" id="{6466C8B4-FC64-4CFB-8283-8E10F8CE1F44}"/>
                  </a:ext>
                </a:extLst>
              </p:cNvPr>
              <p:cNvSpPr>
                <a:spLocks/>
              </p:cNvSpPr>
              <p:nvPr/>
            </p:nvSpPr>
            <p:spPr bwMode="auto">
              <a:xfrm>
                <a:off x="2108" y="1237"/>
                <a:ext cx="11" cy="60"/>
              </a:xfrm>
              <a:custGeom>
                <a:avLst/>
                <a:gdLst>
                  <a:gd name="T0" fmla="*/ 0 w 23"/>
                  <a:gd name="T1" fmla="*/ 3 h 121"/>
                  <a:gd name="T2" fmla="*/ 0 w 23"/>
                  <a:gd name="T3" fmla="*/ 3 h 121"/>
                  <a:gd name="T4" fmla="*/ 0 w 23"/>
                  <a:gd name="T5" fmla="*/ 2 h 121"/>
                  <a:gd name="T6" fmla="*/ 0 w 23"/>
                  <a:gd name="T7" fmla="*/ 0 h 121"/>
                  <a:gd name="T8" fmla="*/ 0 w 23"/>
                  <a:gd name="T9" fmla="*/ 0 h 121"/>
                  <a:gd name="T10" fmla="*/ 0 w 23"/>
                  <a:gd name="T11" fmla="*/ 0 h 121"/>
                  <a:gd name="T12" fmla="*/ 0 w 23"/>
                  <a:gd name="T13" fmla="*/ 2 h 121"/>
                  <a:gd name="T14" fmla="*/ 0 w 23"/>
                  <a:gd name="T15" fmla="*/ 3 h 121"/>
                  <a:gd name="T16" fmla="*/ 0 w 23"/>
                  <a:gd name="T17" fmla="*/ 3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121">
                    <a:moveTo>
                      <a:pt x="6" y="121"/>
                    </a:moveTo>
                    <a:lnTo>
                      <a:pt x="0" y="105"/>
                    </a:lnTo>
                    <a:lnTo>
                      <a:pt x="2" y="68"/>
                    </a:lnTo>
                    <a:lnTo>
                      <a:pt x="9" y="28"/>
                    </a:lnTo>
                    <a:lnTo>
                      <a:pt x="23" y="0"/>
                    </a:lnTo>
                    <a:lnTo>
                      <a:pt x="21" y="24"/>
                    </a:lnTo>
                    <a:lnTo>
                      <a:pt x="17" y="66"/>
                    </a:lnTo>
                    <a:lnTo>
                      <a:pt x="11" y="105"/>
                    </a:lnTo>
                    <a:lnTo>
                      <a:pt x="6" y="12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60" name="Freeform 180">
                <a:extLst>
                  <a:ext uri="{FF2B5EF4-FFF2-40B4-BE49-F238E27FC236}">
                    <a16:creationId xmlns:a16="http://schemas.microsoft.com/office/drawing/2014/main" xmlns="" id="{B38258DC-82C6-403E-A0F6-3EA616F28F55}"/>
                  </a:ext>
                </a:extLst>
              </p:cNvPr>
              <p:cNvSpPr>
                <a:spLocks/>
              </p:cNvSpPr>
              <p:nvPr/>
            </p:nvSpPr>
            <p:spPr bwMode="auto">
              <a:xfrm>
                <a:off x="2151" y="1224"/>
                <a:ext cx="7" cy="55"/>
              </a:xfrm>
              <a:custGeom>
                <a:avLst/>
                <a:gdLst>
                  <a:gd name="T0" fmla="*/ 1 w 14"/>
                  <a:gd name="T1" fmla="*/ 4 h 109"/>
                  <a:gd name="T2" fmla="*/ 1 w 14"/>
                  <a:gd name="T3" fmla="*/ 3 h 109"/>
                  <a:gd name="T4" fmla="*/ 0 w 14"/>
                  <a:gd name="T5" fmla="*/ 2 h 109"/>
                  <a:gd name="T6" fmla="*/ 1 w 14"/>
                  <a:gd name="T7" fmla="*/ 1 h 109"/>
                  <a:gd name="T8" fmla="*/ 1 w 14"/>
                  <a:gd name="T9" fmla="*/ 0 h 109"/>
                  <a:gd name="T10" fmla="*/ 1 w 14"/>
                  <a:gd name="T11" fmla="*/ 1 h 109"/>
                  <a:gd name="T12" fmla="*/ 1 w 14"/>
                  <a:gd name="T13" fmla="*/ 2 h 109"/>
                  <a:gd name="T14" fmla="*/ 1 w 14"/>
                  <a:gd name="T15" fmla="*/ 3 h 109"/>
                  <a:gd name="T16" fmla="*/ 1 w 14"/>
                  <a:gd name="T17" fmla="*/ 4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109">
                    <a:moveTo>
                      <a:pt x="11" y="109"/>
                    </a:moveTo>
                    <a:lnTo>
                      <a:pt x="4" y="96"/>
                    </a:lnTo>
                    <a:lnTo>
                      <a:pt x="0" y="63"/>
                    </a:lnTo>
                    <a:lnTo>
                      <a:pt x="3" y="28"/>
                    </a:lnTo>
                    <a:lnTo>
                      <a:pt x="13" y="0"/>
                    </a:lnTo>
                    <a:lnTo>
                      <a:pt x="13" y="25"/>
                    </a:lnTo>
                    <a:lnTo>
                      <a:pt x="14" y="62"/>
                    </a:lnTo>
                    <a:lnTo>
                      <a:pt x="14" y="96"/>
                    </a:lnTo>
                    <a:lnTo>
                      <a:pt x="11" y="10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61" name="Freeform 181">
                <a:extLst>
                  <a:ext uri="{FF2B5EF4-FFF2-40B4-BE49-F238E27FC236}">
                    <a16:creationId xmlns:a16="http://schemas.microsoft.com/office/drawing/2014/main" xmlns="" id="{CEC6CC6F-32ED-47A5-BEE4-147A5D16BD90}"/>
                  </a:ext>
                </a:extLst>
              </p:cNvPr>
              <p:cNvSpPr>
                <a:spLocks/>
              </p:cNvSpPr>
              <p:nvPr/>
            </p:nvSpPr>
            <p:spPr bwMode="auto">
              <a:xfrm>
                <a:off x="2175" y="1224"/>
                <a:ext cx="5" cy="44"/>
              </a:xfrm>
              <a:custGeom>
                <a:avLst/>
                <a:gdLst>
                  <a:gd name="T0" fmla="*/ 0 w 12"/>
                  <a:gd name="T1" fmla="*/ 3 h 88"/>
                  <a:gd name="T2" fmla="*/ 0 w 12"/>
                  <a:gd name="T3" fmla="*/ 3 h 88"/>
                  <a:gd name="T4" fmla="*/ 0 w 12"/>
                  <a:gd name="T5" fmla="*/ 2 h 88"/>
                  <a:gd name="T6" fmla="*/ 0 w 12"/>
                  <a:gd name="T7" fmla="*/ 1 h 88"/>
                  <a:gd name="T8" fmla="*/ 0 w 12"/>
                  <a:gd name="T9" fmla="*/ 0 h 88"/>
                  <a:gd name="T10" fmla="*/ 0 w 12"/>
                  <a:gd name="T11" fmla="*/ 1 h 88"/>
                  <a:gd name="T12" fmla="*/ 0 w 12"/>
                  <a:gd name="T13" fmla="*/ 2 h 88"/>
                  <a:gd name="T14" fmla="*/ 0 w 12"/>
                  <a:gd name="T15" fmla="*/ 3 h 88"/>
                  <a:gd name="T16" fmla="*/ 0 w 12"/>
                  <a:gd name="T17" fmla="*/ 3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88">
                    <a:moveTo>
                      <a:pt x="5" y="88"/>
                    </a:moveTo>
                    <a:lnTo>
                      <a:pt x="0" y="76"/>
                    </a:lnTo>
                    <a:lnTo>
                      <a:pt x="0" y="47"/>
                    </a:lnTo>
                    <a:lnTo>
                      <a:pt x="5" y="16"/>
                    </a:lnTo>
                    <a:lnTo>
                      <a:pt x="12" y="0"/>
                    </a:lnTo>
                    <a:lnTo>
                      <a:pt x="11" y="19"/>
                    </a:lnTo>
                    <a:lnTo>
                      <a:pt x="11" y="48"/>
                    </a:lnTo>
                    <a:lnTo>
                      <a:pt x="9" y="75"/>
                    </a:lnTo>
                    <a:lnTo>
                      <a:pt x="5" y="8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62" name="Freeform 182">
                <a:extLst>
                  <a:ext uri="{FF2B5EF4-FFF2-40B4-BE49-F238E27FC236}">
                    <a16:creationId xmlns:a16="http://schemas.microsoft.com/office/drawing/2014/main" xmlns="" id="{CE84452D-75F4-478F-9842-A7CDBC146AA3}"/>
                  </a:ext>
                </a:extLst>
              </p:cNvPr>
              <p:cNvSpPr>
                <a:spLocks/>
              </p:cNvSpPr>
              <p:nvPr/>
            </p:nvSpPr>
            <p:spPr bwMode="auto">
              <a:xfrm>
                <a:off x="2188" y="1226"/>
                <a:ext cx="7" cy="27"/>
              </a:xfrm>
              <a:custGeom>
                <a:avLst/>
                <a:gdLst>
                  <a:gd name="T0" fmla="*/ 0 w 15"/>
                  <a:gd name="T1" fmla="*/ 2 h 54"/>
                  <a:gd name="T2" fmla="*/ 0 w 15"/>
                  <a:gd name="T3" fmla="*/ 2 h 54"/>
                  <a:gd name="T4" fmla="*/ 0 w 15"/>
                  <a:gd name="T5" fmla="*/ 1 h 54"/>
                  <a:gd name="T6" fmla="*/ 0 w 15"/>
                  <a:gd name="T7" fmla="*/ 1 h 54"/>
                  <a:gd name="T8" fmla="*/ 0 w 15"/>
                  <a:gd name="T9" fmla="*/ 0 h 54"/>
                  <a:gd name="T10" fmla="*/ 0 w 15"/>
                  <a:gd name="T11" fmla="*/ 1 h 54"/>
                  <a:gd name="T12" fmla="*/ 0 w 15"/>
                  <a:gd name="T13" fmla="*/ 2 h 54"/>
                  <a:gd name="T14" fmla="*/ 0 w 15"/>
                  <a:gd name="T15" fmla="*/ 2 h 54"/>
                  <a:gd name="T16" fmla="*/ 0 w 15"/>
                  <a:gd name="T17" fmla="*/ 2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54">
                    <a:moveTo>
                      <a:pt x="11" y="54"/>
                    </a:moveTo>
                    <a:lnTo>
                      <a:pt x="6" y="47"/>
                    </a:lnTo>
                    <a:lnTo>
                      <a:pt x="1" y="30"/>
                    </a:lnTo>
                    <a:lnTo>
                      <a:pt x="0" y="12"/>
                    </a:lnTo>
                    <a:lnTo>
                      <a:pt x="6" y="0"/>
                    </a:lnTo>
                    <a:lnTo>
                      <a:pt x="6" y="15"/>
                    </a:lnTo>
                    <a:lnTo>
                      <a:pt x="10" y="34"/>
                    </a:lnTo>
                    <a:lnTo>
                      <a:pt x="15" y="49"/>
                    </a:lnTo>
                    <a:lnTo>
                      <a:pt x="11"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63" name="Freeform 183">
                <a:extLst>
                  <a:ext uri="{FF2B5EF4-FFF2-40B4-BE49-F238E27FC236}">
                    <a16:creationId xmlns:a16="http://schemas.microsoft.com/office/drawing/2014/main" xmlns="" id="{6836B3A1-E5D0-4466-85EF-73CB98C19B66}"/>
                  </a:ext>
                </a:extLst>
              </p:cNvPr>
              <p:cNvSpPr>
                <a:spLocks/>
              </p:cNvSpPr>
              <p:nvPr/>
            </p:nvSpPr>
            <p:spPr bwMode="auto">
              <a:xfrm>
                <a:off x="2059" y="1270"/>
                <a:ext cx="11" cy="27"/>
              </a:xfrm>
              <a:custGeom>
                <a:avLst/>
                <a:gdLst>
                  <a:gd name="T0" fmla="*/ 1 w 22"/>
                  <a:gd name="T1" fmla="*/ 0 h 54"/>
                  <a:gd name="T2" fmla="*/ 1 w 22"/>
                  <a:gd name="T3" fmla="*/ 1 h 54"/>
                  <a:gd name="T4" fmla="*/ 1 w 22"/>
                  <a:gd name="T5" fmla="*/ 1 h 54"/>
                  <a:gd name="T6" fmla="*/ 1 w 22"/>
                  <a:gd name="T7" fmla="*/ 2 h 54"/>
                  <a:gd name="T8" fmla="*/ 1 w 22"/>
                  <a:gd name="T9" fmla="*/ 2 h 54"/>
                  <a:gd name="T10" fmla="*/ 0 w 22"/>
                  <a:gd name="T11" fmla="*/ 2 h 54"/>
                  <a:gd name="T12" fmla="*/ 1 w 22"/>
                  <a:gd name="T13" fmla="*/ 1 h 54"/>
                  <a:gd name="T14" fmla="*/ 1 w 22"/>
                  <a:gd name="T15" fmla="*/ 1 h 54"/>
                  <a:gd name="T16" fmla="*/ 1 w 22"/>
                  <a:gd name="T17" fmla="*/ 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54">
                    <a:moveTo>
                      <a:pt x="22" y="0"/>
                    </a:moveTo>
                    <a:lnTo>
                      <a:pt x="21" y="11"/>
                    </a:lnTo>
                    <a:lnTo>
                      <a:pt x="17" y="31"/>
                    </a:lnTo>
                    <a:lnTo>
                      <a:pt x="12" y="48"/>
                    </a:lnTo>
                    <a:lnTo>
                      <a:pt x="3" y="54"/>
                    </a:lnTo>
                    <a:lnTo>
                      <a:pt x="0" y="45"/>
                    </a:lnTo>
                    <a:lnTo>
                      <a:pt x="6" y="29"/>
                    </a:lnTo>
                    <a:lnTo>
                      <a:pt x="15" y="13"/>
                    </a:lnTo>
                    <a:lnTo>
                      <a:pt x="2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64" name="Freeform 184">
                <a:extLst>
                  <a:ext uri="{FF2B5EF4-FFF2-40B4-BE49-F238E27FC236}">
                    <a16:creationId xmlns:a16="http://schemas.microsoft.com/office/drawing/2014/main" xmlns="" id="{64FAE408-7BA9-4F8D-AF4C-116D40428F5C}"/>
                  </a:ext>
                </a:extLst>
              </p:cNvPr>
              <p:cNvSpPr>
                <a:spLocks/>
              </p:cNvSpPr>
              <p:nvPr/>
            </p:nvSpPr>
            <p:spPr bwMode="auto">
              <a:xfrm>
                <a:off x="2046" y="1268"/>
                <a:ext cx="26" cy="5"/>
              </a:xfrm>
              <a:custGeom>
                <a:avLst/>
                <a:gdLst>
                  <a:gd name="T0" fmla="*/ 2 w 51"/>
                  <a:gd name="T1" fmla="*/ 0 h 11"/>
                  <a:gd name="T2" fmla="*/ 2 w 51"/>
                  <a:gd name="T3" fmla="*/ 0 h 11"/>
                  <a:gd name="T4" fmla="*/ 2 w 51"/>
                  <a:gd name="T5" fmla="*/ 0 h 11"/>
                  <a:gd name="T6" fmla="*/ 2 w 51"/>
                  <a:gd name="T7" fmla="*/ 0 h 11"/>
                  <a:gd name="T8" fmla="*/ 1 w 51"/>
                  <a:gd name="T9" fmla="*/ 0 h 11"/>
                  <a:gd name="T10" fmla="*/ 1 w 51"/>
                  <a:gd name="T11" fmla="*/ 0 h 11"/>
                  <a:gd name="T12" fmla="*/ 1 w 51"/>
                  <a:gd name="T13" fmla="*/ 0 h 11"/>
                  <a:gd name="T14" fmla="*/ 1 w 51"/>
                  <a:gd name="T15" fmla="*/ 0 h 11"/>
                  <a:gd name="T16" fmla="*/ 0 w 51"/>
                  <a:gd name="T17" fmla="*/ 0 h 11"/>
                  <a:gd name="T18" fmla="*/ 1 w 51"/>
                  <a:gd name="T19" fmla="*/ 0 h 11"/>
                  <a:gd name="T20" fmla="*/ 1 w 51"/>
                  <a:gd name="T21" fmla="*/ 0 h 11"/>
                  <a:gd name="T22" fmla="*/ 1 w 51"/>
                  <a:gd name="T23" fmla="*/ 0 h 11"/>
                  <a:gd name="T24" fmla="*/ 1 w 51"/>
                  <a:gd name="T25" fmla="*/ 0 h 11"/>
                  <a:gd name="T26" fmla="*/ 1 w 51"/>
                  <a:gd name="T27" fmla="*/ 0 h 11"/>
                  <a:gd name="T28" fmla="*/ 2 w 51"/>
                  <a:gd name="T29" fmla="*/ 0 h 11"/>
                  <a:gd name="T30" fmla="*/ 2 w 51"/>
                  <a:gd name="T31" fmla="*/ 0 h 11"/>
                  <a:gd name="T32" fmla="*/ 2 w 51"/>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11">
                    <a:moveTo>
                      <a:pt x="51" y="3"/>
                    </a:moveTo>
                    <a:lnTo>
                      <a:pt x="48" y="3"/>
                    </a:lnTo>
                    <a:lnTo>
                      <a:pt x="41" y="1"/>
                    </a:lnTo>
                    <a:lnTo>
                      <a:pt x="33" y="1"/>
                    </a:lnTo>
                    <a:lnTo>
                      <a:pt x="24" y="0"/>
                    </a:lnTo>
                    <a:lnTo>
                      <a:pt x="15" y="0"/>
                    </a:lnTo>
                    <a:lnTo>
                      <a:pt x="8" y="0"/>
                    </a:lnTo>
                    <a:lnTo>
                      <a:pt x="2" y="3"/>
                    </a:lnTo>
                    <a:lnTo>
                      <a:pt x="0" y="6"/>
                    </a:lnTo>
                    <a:lnTo>
                      <a:pt x="1" y="10"/>
                    </a:lnTo>
                    <a:lnTo>
                      <a:pt x="5" y="11"/>
                    </a:lnTo>
                    <a:lnTo>
                      <a:pt x="12" y="11"/>
                    </a:lnTo>
                    <a:lnTo>
                      <a:pt x="20" y="10"/>
                    </a:lnTo>
                    <a:lnTo>
                      <a:pt x="29" y="8"/>
                    </a:lnTo>
                    <a:lnTo>
                      <a:pt x="39" y="6"/>
                    </a:lnTo>
                    <a:lnTo>
                      <a:pt x="46" y="4"/>
                    </a:lnTo>
                    <a:lnTo>
                      <a:pt x="51"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65" name="Freeform 185">
                <a:extLst>
                  <a:ext uri="{FF2B5EF4-FFF2-40B4-BE49-F238E27FC236}">
                    <a16:creationId xmlns:a16="http://schemas.microsoft.com/office/drawing/2014/main" xmlns="" id="{61CDF5BB-C132-452D-B74F-E06774E7A661}"/>
                  </a:ext>
                </a:extLst>
              </p:cNvPr>
              <p:cNvSpPr>
                <a:spLocks/>
              </p:cNvSpPr>
              <p:nvPr/>
            </p:nvSpPr>
            <p:spPr bwMode="auto">
              <a:xfrm>
                <a:off x="2042" y="1278"/>
                <a:ext cx="22" cy="16"/>
              </a:xfrm>
              <a:custGeom>
                <a:avLst/>
                <a:gdLst>
                  <a:gd name="T0" fmla="*/ 2 w 44"/>
                  <a:gd name="T1" fmla="*/ 0 h 32"/>
                  <a:gd name="T2" fmla="*/ 2 w 44"/>
                  <a:gd name="T3" fmla="*/ 1 h 32"/>
                  <a:gd name="T4" fmla="*/ 2 w 44"/>
                  <a:gd name="T5" fmla="*/ 1 h 32"/>
                  <a:gd name="T6" fmla="*/ 1 w 44"/>
                  <a:gd name="T7" fmla="*/ 1 h 32"/>
                  <a:gd name="T8" fmla="*/ 1 w 44"/>
                  <a:gd name="T9" fmla="*/ 1 h 32"/>
                  <a:gd name="T10" fmla="*/ 1 w 44"/>
                  <a:gd name="T11" fmla="*/ 1 h 32"/>
                  <a:gd name="T12" fmla="*/ 1 w 44"/>
                  <a:gd name="T13" fmla="*/ 1 h 32"/>
                  <a:gd name="T14" fmla="*/ 0 w 44"/>
                  <a:gd name="T15" fmla="*/ 1 h 32"/>
                  <a:gd name="T16" fmla="*/ 0 w 44"/>
                  <a:gd name="T17" fmla="*/ 1 h 32"/>
                  <a:gd name="T18" fmla="*/ 1 w 44"/>
                  <a:gd name="T19" fmla="*/ 1 h 32"/>
                  <a:gd name="T20" fmla="*/ 1 w 44"/>
                  <a:gd name="T21" fmla="*/ 1 h 32"/>
                  <a:gd name="T22" fmla="*/ 1 w 44"/>
                  <a:gd name="T23" fmla="*/ 1 h 32"/>
                  <a:gd name="T24" fmla="*/ 1 w 44"/>
                  <a:gd name="T25" fmla="*/ 1 h 32"/>
                  <a:gd name="T26" fmla="*/ 1 w 44"/>
                  <a:gd name="T27" fmla="*/ 1 h 32"/>
                  <a:gd name="T28" fmla="*/ 2 w 44"/>
                  <a:gd name="T29" fmla="*/ 1 h 32"/>
                  <a:gd name="T30" fmla="*/ 2 w 44"/>
                  <a:gd name="T31" fmla="*/ 1 h 32"/>
                  <a:gd name="T32" fmla="*/ 2 w 44"/>
                  <a:gd name="T33" fmla="*/ 0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32">
                    <a:moveTo>
                      <a:pt x="44" y="0"/>
                    </a:moveTo>
                    <a:lnTo>
                      <a:pt x="41" y="2"/>
                    </a:lnTo>
                    <a:lnTo>
                      <a:pt x="35" y="5"/>
                    </a:lnTo>
                    <a:lnTo>
                      <a:pt x="28" y="8"/>
                    </a:lnTo>
                    <a:lnTo>
                      <a:pt x="19" y="12"/>
                    </a:lnTo>
                    <a:lnTo>
                      <a:pt x="11" y="16"/>
                    </a:lnTo>
                    <a:lnTo>
                      <a:pt x="5" y="21"/>
                    </a:lnTo>
                    <a:lnTo>
                      <a:pt x="0" y="25"/>
                    </a:lnTo>
                    <a:lnTo>
                      <a:pt x="0" y="30"/>
                    </a:lnTo>
                    <a:lnTo>
                      <a:pt x="3" y="32"/>
                    </a:lnTo>
                    <a:lnTo>
                      <a:pt x="9" y="31"/>
                    </a:lnTo>
                    <a:lnTo>
                      <a:pt x="14" y="28"/>
                    </a:lnTo>
                    <a:lnTo>
                      <a:pt x="21" y="22"/>
                    </a:lnTo>
                    <a:lnTo>
                      <a:pt x="28" y="16"/>
                    </a:lnTo>
                    <a:lnTo>
                      <a:pt x="35" y="9"/>
                    </a:lnTo>
                    <a:lnTo>
                      <a:pt x="41" y="5"/>
                    </a:lnTo>
                    <a:lnTo>
                      <a:pt x="4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66" name="Freeform 186">
                <a:extLst>
                  <a:ext uri="{FF2B5EF4-FFF2-40B4-BE49-F238E27FC236}">
                    <a16:creationId xmlns:a16="http://schemas.microsoft.com/office/drawing/2014/main" xmlns="" id="{4816FCB5-77D9-408F-B051-73396E08FBF4}"/>
                  </a:ext>
                </a:extLst>
              </p:cNvPr>
              <p:cNvSpPr>
                <a:spLocks/>
              </p:cNvSpPr>
              <p:nvPr/>
            </p:nvSpPr>
            <p:spPr bwMode="auto">
              <a:xfrm>
                <a:off x="2186" y="1194"/>
                <a:ext cx="7" cy="34"/>
              </a:xfrm>
              <a:custGeom>
                <a:avLst/>
                <a:gdLst>
                  <a:gd name="T0" fmla="*/ 1 w 14"/>
                  <a:gd name="T1" fmla="*/ 3 h 68"/>
                  <a:gd name="T2" fmla="*/ 1 w 14"/>
                  <a:gd name="T3" fmla="*/ 2 h 68"/>
                  <a:gd name="T4" fmla="*/ 0 w 14"/>
                  <a:gd name="T5" fmla="*/ 1 h 68"/>
                  <a:gd name="T6" fmla="*/ 1 w 14"/>
                  <a:gd name="T7" fmla="*/ 1 h 68"/>
                  <a:gd name="T8" fmla="*/ 1 w 14"/>
                  <a:gd name="T9" fmla="*/ 0 h 68"/>
                  <a:gd name="T10" fmla="*/ 1 w 14"/>
                  <a:gd name="T11" fmla="*/ 1 h 68"/>
                  <a:gd name="T12" fmla="*/ 1 w 14"/>
                  <a:gd name="T13" fmla="*/ 1 h 68"/>
                  <a:gd name="T14" fmla="*/ 1 w 14"/>
                  <a:gd name="T15" fmla="*/ 2 h 68"/>
                  <a:gd name="T16" fmla="*/ 1 w 14"/>
                  <a:gd name="T17" fmla="*/ 3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68">
                    <a:moveTo>
                      <a:pt x="12" y="68"/>
                    </a:moveTo>
                    <a:lnTo>
                      <a:pt x="4" y="52"/>
                    </a:lnTo>
                    <a:lnTo>
                      <a:pt x="0" y="30"/>
                    </a:lnTo>
                    <a:lnTo>
                      <a:pt x="1" y="10"/>
                    </a:lnTo>
                    <a:lnTo>
                      <a:pt x="8" y="0"/>
                    </a:lnTo>
                    <a:lnTo>
                      <a:pt x="14" y="7"/>
                    </a:lnTo>
                    <a:lnTo>
                      <a:pt x="14" y="26"/>
                    </a:lnTo>
                    <a:lnTo>
                      <a:pt x="12" y="49"/>
                    </a:lnTo>
                    <a:lnTo>
                      <a:pt x="12"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67" name="Freeform 187">
                <a:extLst>
                  <a:ext uri="{FF2B5EF4-FFF2-40B4-BE49-F238E27FC236}">
                    <a16:creationId xmlns:a16="http://schemas.microsoft.com/office/drawing/2014/main" xmlns="" id="{F015A95C-3143-4B36-B834-78CA180840AC}"/>
                  </a:ext>
                </a:extLst>
              </p:cNvPr>
              <p:cNvSpPr>
                <a:spLocks/>
              </p:cNvSpPr>
              <p:nvPr/>
            </p:nvSpPr>
            <p:spPr bwMode="auto">
              <a:xfrm>
                <a:off x="2205" y="1201"/>
                <a:ext cx="13" cy="33"/>
              </a:xfrm>
              <a:custGeom>
                <a:avLst/>
                <a:gdLst>
                  <a:gd name="T0" fmla="*/ 0 w 28"/>
                  <a:gd name="T1" fmla="*/ 3 h 64"/>
                  <a:gd name="T2" fmla="*/ 0 w 28"/>
                  <a:gd name="T3" fmla="*/ 2 h 64"/>
                  <a:gd name="T4" fmla="*/ 0 w 28"/>
                  <a:gd name="T5" fmla="*/ 1 h 64"/>
                  <a:gd name="T6" fmla="*/ 0 w 28"/>
                  <a:gd name="T7" fmla="*/ 1 h 64"/>
                  <a:gd name="T8" fmla="*/ 0 w 28"/>
                  <a:gd name="T9" fmla="*/ 0 h 64"/>
                  <a:gd name="T10" fmla="*/ 0 w 28"/>
                  <a:gd name="T11" fmla="*/ 1 h 64"/>
                  <a:gd name="T12" fmla="*/ 0 w 28"/>
                  <a:gd name="T13" fmla="*/ 1 h 64"/>
                  <a:gd name="T14" fmla="*/ 0 w 28"/>
                  <a:gd name="T15" fmla="*/ 1 h 64"/>
                  <a:gd name="T16" fmla="*/ 0 w 28"/>
                  <a:gd name="T17" fmla="*/ 1 h 64"/>
                  <a:gd name="T18" fmla="*/ 0 w 28"/>
                  <a:gd name="T19" fmla="*/ 2 h 64"/>
                  <a:gd name="T20" fmla="*/ 0 w 28"/>
                  <a:gd name="T21" fmla="*/ 2 h 64"/>
                  <a:gd name="T22" fmla="*/ 0 w 28"/>
                  <a:gd name="T23" fmla="*/ 2 h 64"/>
                  <a:gd name="T24" fmla="*/ 0 w 28"/>
                  <a:gd name="T25" fmla="*/ 3 h 6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8" h="64">
                    <a:moveTo>
                      <a:pt x="0" y="64"/>
                    </a:moveTo>
                    <a:lnTo>
                      <a:pt x="3" y="49"/>
                    </a:lnTo>
                    <a:lnTo>
                      <a:pt x="8" y="27"/>
                    </a:lnTo>
                    <a:lnTo>
                      <a:pt x="15" y="9"/>
                    </a:lnTo>
                    <a:lnTo>
                      <a:pt x="24" y="0"/>
                    </a:lnTo>
                    <a:lnTo>
                      <a:pt x="28" y="2"/>
                    </a:lnTo>
                    <a:lnTo>
                      <a:pt x="27" y="9"/>
                    </a:lnTo>
                    <a:lnTo>
                      <a:pt x="24" y="18"/>
                    </a:lnTo>
                    <a:lnTo>
                      <a:pt x="20" y="30"/>
                    </a:lnTo>
                    <a:lnTo>
                      <a:pt x="14" y="41"/>
                    </a:lnTo>
                    <a:lnTo>
                      <a:pt x="8" y="52"/>
                    </a:lnTo>
                    <a:lnTo>
                      <a:pt x="4" y="60"/>
                    </a:lnTo>
                    <a:lnTo>
                      <a:pt x="0" y="6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68" name="Freeform 188">
                <a:extLst>
                  <a:ext uri="{FF2B5EF4-FFF2-40B4-BE49-F238E27FC236}">
                    <a16:creationId xmlns:a16="http://schemas.microsoft.com/office/drawing/2014/main" xmlns="" id="{34046835-3F23-40D7-AF9D-8D912ECFFC07}"/>
                  </a:ext>
                </a:extLst>
              </p:cNvPr>
              <p:cNvSpPr>
                <a:spLocks/>
              </p:cNvSpPr>
              <p:nvPr/>
            </p:nvSpPr>
            <p:spPr bwMode="auto">
              <a:xfrm>
                <a:off x="2173" y="1194"/>
                <a:ext cx="7" cy="31"/>
              </a:xfrm>
              <a:custGeom>
                <a:avLst/>
                <a:gdLst>
                  <a:gd name="T0" fmla="*/ 0 w 15"/>
                  <a:gd name="T1" fmla="*/ 2 h 62"/>
                  <a:gd name="T2" fmla="*/ 0 w 15"/>
                  <a:gd name="T3" fmla="*/ 2 h 62"/>
                  <a:gd name="T4" fmla="*/ 0 w 15"/>
                  <a:gd name="T5" fmla="*/ 2 h 62"/>
                  <a:gd name="T6" fmla="*/ 0 w 15"/>
                  <a:gd name="T7" fmla="*/ 1 h 62"/>
                  <a:gd name="T8" fmla="*/ 0 w 15"/>
                  <a:gd name="T9" fmla="*/ 0 h 62"/>
                  <a:gd name="T10" fmla="*/ 0 w 15"/>
                  <a:gd name="T11" fmla="*/ 1 h 62"/>
                  <a:gd name="T12" fmla="*/ 0 w 15"/>
                  <a:gd name="T13" fmla="*/ 1 h 62"/>
                  <a:gd name="T14" fmla="*/ 0 w 15"/>
                  <a:gd name="T15" fmla="*/ 2 h 62"/>
                  <a:gd name="T16" fmla="*/ 0 w 15"/>
                  <a:gd name="T17" fmla="*/ 2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62">
                    <a:moveTo>
                      <a:pt x="15" y="62"/>
                    </a:moveTo>
                    <a:lnTo>
                      <a:pt x="6" y="54"/>
                    </a:lnTo>
                    <a:lnTo>
                      <a:pt x="0" y="34"/>
                    </a:lnTo>
                    <a:lnTo>
                      <a:pt x="0" y="12"/>
                    </a:lnTo>
                    <a:lnTo>
                      <a:pt x="6" y="0"/>
                    </a:lnTo>
                    <a:lnTo>
                      <a:pt x="12" y="3"/>
                    </a:lnTo>
                    <a:lnTo>
                      <a:pt x="14" y="21"/>
                    </a:lnTo>
                    <a:lnTo>
                      <a:pt x="14" y="44"/>
                    </a:lnTo>
                    <a:lnTo>
                      <a:pt x="15" y="6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69" name="Freeform 189">
                <a:extLst>
                  <a:ext uri="{FF2B5EF4-FFF2-40B4-BE49-F238E27FC236}">
                    <a16:creationId xmlns:a16="http://schemas.microsoft.com/office/drawing/2014/main" xmlns="" id="{BFE84BFE-22D3-4FFC-891D-050C92983C38}"/>
                  </a:ext>
                </a:extLst>
              </p:cNvPr>
              <p:cNvSpPr>
                <a:spLocks/>
              </p:cNvSpPr>
              <p:nvPr/>
            </p:nvSpPr>
            <p:spPr bwMode="auto">
              <a:xfrm>
                <a:off x="2159" y="1192"/>
                <a:ext cx="10" cy="33"/>
              </a:xfrm>
              <a:custGeom>
                <a:avLst/>
                <a:gdLst>
                  <a:gd name="T0" fmla="*/ 1 w 20"/>
                  <a:gd name="T1" fmla="*/ 2 h 67"/>
                  <a:gd name="T2" fmla="*/ 1 w 20"/>
                  <a:gd name="T3" fmla="*/ 1 h 67"/>
                  <a:gd name="T4" fmla="*/ 1 w 20"/>
                  <a:gd name="T5" fmla="*/ 1 h 67"/>
                  <a:gd name="T6" fmla="*/ 0 w 20"/>
                  <a:gd name="T7" fmla="*/ 0 h 67"/>
                  <a:gd name="T8" fmla="*/ 1 w 20"/>
                  <a:gd name="T9" fmla="*/ 0 h 67"/>
                  <a:gd name="T10" fmla="*/ 1 w 20"/>
                  <a:gd name="T11" fmla="*/ 0 h 67"/>
                  <a:gd name="T12" fmla="*/ 1 w 20"/>
                  <a:gd name="T13" fmla="*/ 0 h 67"/>
                  <a:gd name="T14" fmla="*/ 1 w 20"/>
                  <a:gd name="T15" fmla="*/ 1 h 67"/>
                  <a:gd name="T16" fmla="*/ 1 w 20"/>
                  <a:gd name="T17" fmla="*/ 2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67">
                    <a:moveTo>
                      <a:pt x="20" y="67"/>
                    </a:moveTo>
                    <a:lnTo>
                      <a:pt x="10" y="54"/>
                    </a:lnTo>
                    <a:lnTo>
                      <a:pt x="3" y="34"/>
                    </a:lnTo>
                    <a:lnTo>
                      <a:pt x="0" y="13"/>
                    </a:lnTo>
                    <a:lnTo>
                      <a:pt x="4" y="0"/>
                    </a:lnTo>
                    <a:lnTo>
                      <a:pt x="10" y="5"/>
                    </a:lnTo>
                    <a:lnTo>
                      <a:pt x="12" y="22"/>
                    </a:lnTo>
                    <a:lnTo>
                      <a:pt x="15" y="45"/>
                    </a:lnTo>
                    <a:lnTo>
                      <a:pt x="20" y="6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70" name="Freeform 190">
                <a:extLst>
                  <a:ext uri="{FF2B5EF4-FFF2-40B4-BE49-F238E27FC236}">
                    <a16:creationId xmlns:a16="http://schemas.microsoft.com/office/drawing/2014/main" xmlns="" id="{6112879E-2BA3-4399-B919-20DB6AF2D96B}"/>
                  </a:ext>
                </a:extLst>
              </p:cNvPr>
              <p:cNvSpPr>
                <a:spLocks/>
              </p:cNvSpPr>
              <p:nvPr/>
            </p:nvSpPr>
            <p:spPr bwMode="auto">
              <a:xfrm>
                <a:off x="2145" y="1194"/>
                <a:ext cx="14" cy="32"/>
              </a:xfrm>
              <a:custGeom>
                <a:avLst/>
                <a:gdLst>
                  <a:gd name="T0" fmla="*/ 1 w 27"/>
                  <a:gd name="T1" fmla="*/ 2 h 64"/>
                  <a:gd name="T2" fmla="*/ 1 w 27"/>
                  <a:gd name="T3" fmla="*/ 2 h 64"/>
                  <a:gd name="T4" fmla="*/ 1 w 27"/>
                  <a:gd name="T5" fmla="*/ 2 h 64"/>
                  <a:gd name="T6" fmla="*/ 1 w 27"/>
                  <a:gd name="T7" fmla="*/ 2 h 64"/>
                  <a:gd name="T8" fmla="*/ 1 w 27"/>
                  <a:gd name="T9" fmla="*/ 1 h 64"/>
                  <a:gd name="T10" fmla="*/ 1 w 27"/>
                  <a:gd name="T11" fmla="*/ 1 h 64"/>
                  <a:gd name="T12" fmla="*/ 0 w 27"/>
                  <a:gd name="T13" fmla="*/ 1 h 64"/>
                  <a:gd name="T14" fmla="*/ 1 w 27"/>
                  <a:gd name="T15" fmla="*/ 1 h 64"/>
                  <a:gd name="T16" fmla="*/ 1 w 27"/>
                  <a:gd name="T17" fmla="*/ 0 h 64"/>
                  <a:gd name="T18" fmla="*/ 1 w 27"/>
                  <a:gd name="T19" fmla="*/ 1 h 64"/>
                  <a:gd name="T20" fmla="*/ 1 w 27"/>
                  <a:gd name="T21" fmla="*/ 1 h 64"/>
                  <a:gd name="T22" fmla="*/ 1 w 27"/>
                  <a:gd name="T23" fmla="*/ 2 h 64"/>
                  <a:gd name="T24" fmla="*/ 1 w 27"/>
                  <a:gd name="T25" fmla="*/ 2 h 6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64">
                    <a:moveTo>
                      <a:pt x="27" y="64"/>
                    </a:moveTo>
                    <a:lnTo>
                      <a:pt x="20" y="59"/>
                    </a:lnTo>
                    <a:lnTo>
                      <a:pt x="15" y="51"/>
                    </a:lnTo>
                    <a:lnTo>
                      <a:pt x="9" y="40"/>
                    </a:lnTo>
                    <a:lnTo>
                      <a:pt x="5" y="30"/>
                    </a:lnTo>
                    <a:lnTo>
                      <a:pt x="2" y="19"/>
                    </a:lnTo>
                    <a:lnTo>
                      <a:pt x="0" y="10"/>
                    </a:lnTo>
                    <a:lnTo>
                      <a:pt x="1" y="3"/>
                    </a:lnTo>
                    <a:lnTo>
                      <a:pt x="3" y="0"/>
                    </a:lnTo>
                    <a:lnTo>
                      <a:pt x="10" y="6"/>
                    </a:lnTo>
                    <a:lnTo>
                      <a:pt x="16" y="24"/>
                    </a:lnTo>
                    <a:lnTo>
                      <a:pt x="22" y="46"/>
                    </a:lnTo>
                    <a:lnTo>
                      <a:pt x="27" y="6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71" name="Freeform 191">
                <a:extLst>
                  <a:ext uri="{FF2B5EF4-FFF2-40B4-BE49-F238E27FC236}">
                    <a16:creationId xmlns:a16="http://schemas.microsoft.com/office/drawing/2014/main" xmlns="" id="{B1E53D9E-6181-4C12-8B96-48D51AE83F07}"/>
                  </a:ext>
                </a:extLst>
              </p:cNvPr>
              <p:cNvSpPr>
                <a:spLocks/>
              </p:cNvSpPr>
              <p:nvPr/>
            </p:nvSpPr>
            <p:spPr bwMode="auto">
              <a:xfrm>
                <a:off x="2127" y="1196"/>
                <a:ext cx="20" cy="32"/>
              </a:xfrm>
              <a:custGeom>
                <a:avLst/>
                <a:gdLst>
                  <a:gd name="T0" fmla="*/ 2 w 40"/>
                  <a:gd name="T1" fmla="*/ 2 h 66"/>
                  <a:gd name="T2" fmla="*/ 2 w 40"/>
                  <a:gd name="T3" fmla="*/ 1 h 66"/>
                  <a:gd name="T4" fmla="*/ 1 w 40"/>
                  <a:gd name="T5" fmla="*/ 1 h 66"/>
                  <a:gd name="T6" fmla="*/ 1 w 40"/>
                  <a:gd name="T7" fmla="*/ 1 h 66"/>
                  <a:gd name="T8" fmla="*/ 1 w 40"/>
                  <a:gd name="T9" fmla="*/ 0 h 66"/>
                  <a:gd name="T10" fmla="*/ 1 w 40"/>
                  <a:gd name="T11" fmla="*/ 0 h 66"/>
                  <a:gd name="T12" fmla="*/ 1 w 40"/>
                  <a:gd name="T13" fmla="*/ 0 h 66"/>
                  <a:gd name="T14" fmla="*/ 0 w 40"/>
                  <a:gd name="T15" fmla="*/ 0 h 66"/>
                  <a:gd name="T16" fmla="*/ 1 w 40"/>
                  <a:gd name="T17" fmla="*/ 0 h 66"/>
                  <a:gd name="T18" fmla="*/ 1 w 40"/>
                  <a:gd name="T19" fmla="*/ 0 h 66"/>
                  <a:gd name="T20" fmla="*/ 1 w 40"/>
                  <a:gd name="T21" fmla="*/ 0 h 66"/>
                  <a:gd name="T22" fmla="*/ 1 w 40"/>
                  <a:gd name="T23" fmla="*/ 0 h 66"/>
                  <a:gd name="T24" fmla="*/ 1 w 40"/>
                  <a:gd name="T25" fmla="*/ 0 h 66"/>
                  <a:gd name="T26" fmla="*/ 1 w 40"/>
                  <a:gd name="T27" fmla="*/ 1 h 66"/>
                  <a:gd name="T28" fmla="*/ 1 w 40"/>
                  <a:gd name="T29" fmla="*/ 1 h 66"/>
                  <a:gd name="T30" fmla="*/ 2 w 40"/>
                  <a:gd name="T31" fmla="*/ 1 h 66"/>
                  <a:gd name="T32" fmla="*/ 2 w 40"/>
                  <a:gd name="T33" fmla="*/ 2 h 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66">
                    <a:moveTo>
                      <a:pt x="40" y="66"/>
                    </a:moveTo>
                    <a:lnTo>
                      <a:pt x="33" y="59"/>
                    </a:lnTo>
                    <a:lnTo>
                      <a:pt x="26" y="51"/>
                    </a:lnTo>
                    <a:lnTo>
                      <a:pt x="18" y="41"/>
                    </a:lnTo>
                    <a:lnTo>
                      <a:pt x="11" y="30"/>
                    </a:lnTo>
                    <a:lnTo>
                      <a:pt x="4" y="21"/>
                    </a:lnTo>
                    <a:lnTo>
                      <a:pt x="1" y="12"/>
                    </a:lnTo>
                    <a:lnTo>
                      <a:pt x="0" y="5"/>
                    </a:lnTo>
                    <a:lnTo>
                      <a:pt x="3" y="0"/>
                    </a:lnTo>
                    <a:lnTo>
                      <a:pt x="8" y="0"/>
                    </a:lnTo>
                    <a:lnTo>
                      <a:pt x="14" y="6"/>
                    </a:lnTo>
                    <a:lnTo>
                      <a:pt x="18" y="15"/>
                    </a:lnTo>
                    <a:lnTo>
                      <a:pt x="24" y="26"/>
                    </a:lnTo>
                    <a:lnTo>
                      <a:pt x="29" y="38"/>
                    </a:lnTo>
                    <a:lnTo>
                      <a:pt x="32" y="50"/>
                    </a:lnTo>
                    <a:lnTo>
                      <a:pt x="37" y="59"/>
                    </a:lnTo>
                    <a:lnTo>
                      <a:pt x="40" y="6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72" name="Freeform 192">
                <a:extLst>
                  <a:ext uri="{FF2B5EF4-FFF2-40B4-BE49-F238E27FC236}">
                    <a16:creationId xmlns:a16="http://schemas.microsoft.com/office/drawing/2014/main" xmlns="" id="{05C18F91-08D6-4F13-846A-AA75F0C57CF1}"/>
                  </a:ext>
                </a:extLst>
              </p:cNvPr>
              <p:cNvSpPr>
                <a:spLocks/>
              </p:cNvSpPr>
              <p:nvPr/>
            </p:nvSpPr>
            <p:spPr bwMode="auto">
              <a:xfrm>
                <a:off x="2106" y="1201"/>
                <a:ext cx="27" cy="33"/>
              </a:xfrm>
              <a:custGeom>
                <a:avLst/>
                <a:gdLst>
                  <a:gd name="T0" fmla="*/ 1 w 56"/>
                  <a:gd name="T1" fmla="*/ 3 h 65"/>
                  <a:gd name="T2" fmla="*/ 1 w 56"/>
                  <a:gd name="T3" fmla="*/ 2 h 65"/>
                  <a:gd name="T4" fmla="*/ 1 w 56"/>
                  <a:gd name="T5" fmla="*/ 2 h 65"/>
                  <a:gd name="T6" fmla="*/ 0 w 56"/>
                  <a:gd name="T7" fmla="*/ 2 h 65"/>
                  <a:gd name="T8" fmla="*/ 0 w 56"/>
                  <a:gd name="T9" fmla="*/ 1 h 65"/>
                  <a:gd name="T10" fmla="*/ 0 w 56"/>
                  <a:gd name="T11" fmla="*/ 1 h 65"/>
                  <a:gd name="T12" fmla="*/ 0 w 56"/>
                  <a:gd name="T13" fmla="*/ 1 h 65"/>
                  <a:gd name="T14" fmla="*/ 0 w 56"/>
                  <a:gd name="T15" fmla="*/ 1 h 65"/>
                  <a:gd name="T16" fmla="*/ 0 w 56"/>
                  <a:gd name="T17" fmla="*/ 0 h 65"/>
                  <a:gd name="T18" fmla="*/ 0 w 56"/>
                  <a:gd name="T19" fmla="*/ 1 h 65"/>
                  <a:gd name="T20" fmla="*/ 0 w 56"/>
                  <a:gd name="T21" fmla="*/ 1 h 65"/>
                  <a:gd name="T22" fmla="*/ 0 w 56"/>
                  <a:gd name="T23" fmla="*/ 1 h 65"/>
                  <a:gd name="T24" fmla="*/ 1 w 56"/>
                  <a:gd name="T25" fmla="*/ 1 h 65"/>
                  <a:gd name="T26" fmla="*/ 1 w 56"/>
                  <a:gd name="T27" fmla="*/ 2 h 65"/>
                  <a:gd name="T28" fmla="*/ 1 w 56"/>
                  <a:gd name="T29" fmla="*/ 2 h 65"/>
                  <a:gd name="T30" fmla="*/ 1 w 56"/>
                  <a:gd name="T31" fmla="*/ 2 h 65"/>
                  <a:gd name="T32" fmla="*/ 1 w 56"/>
                  <a:gd name="T33" fmla="*/ 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65">
                    <a:moveTo>
                      <a:pt x="56" y="65"/>
                    </a:moveTo>
                    <a:lnTo>
                      <a:pt x="49" y="60"/>
                    </a:lnTo>
                    <a:lnTo>
                      <a:pt x="39" y="52"/>
                    </a:lnTo>
                    <a:lnTo>
                      <a:pt x="29" y="41"/>
                    </a:lnTo>
                    <a:lnTo>
                      <a:pt x="19" y="31"/>
                    </a:lnTo>
                    <a:lnTo>
                      <a:pt x="9" y="19"/>
                    </a:lnTo>
                    <a:lnTo>
                      <a:pt x="3" y="10"/>
                    </a:lnTo>
                    <a:lnTo>
                      <a:pt x="0" y="3"/>
                    </a:lnTo>
                    <a:lnTo>
                      <a:pt x="3" y="0"/>
                    </a:lnTo>
                    <a:lnTo>
                      <a:pt x="8" y="1"/>
                    </a:lnTo>
                    <a:lnTo>
                      <a:pt x="16" y="8"/>
                    </a:lnTo>
                    <a:lnTo>
                      <a:pt x="24" y="17"/>
                    </a:lnTo>
                    <a:lnTo>
                      <a:pt x="33" y="29"/>
                    </a:lnTo>
                    <a:lnTo>
                      <a:pt x="39" y="41"/>
                    </a:lnTo>
                    <a:lnTo>
                      <a:pt x="46" y="52"/>
                    </a:lnTo>
                    <a:lnTo>
                      <a:pt x="52" y="61"/>
                    </a:lnTo>
                    <a:lnTo>
                      <a:pt x="56" y="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73" name="Freeform 193">
                <a:extLst>
                  <a:ext uri="{FF2B5EF4-FFF2-40B4-BE49-F238E27FC236}">
                    <a16:creationId xmlns:a16="http://schemas.microsoft.com/office/drawing/2014/main" xmlns="" id="{9C1B3797-D26E-4FAF-891C-5B6646F3650B}"/>
                  </a:ext>
                </a:extLst>
              </p:cNvPr>
              <p:cNvSpPr>
                <a:spLocks/>
              </p:cNvSpPr>
              <p:nvPr/>
            </p:nvSpPr>
            <p:spPr bwMode="auto">
              <a:xfrm>
                <a:off x="2085" y="1206"/>
                <a:ext cx="32" cy="34"/>
              </a:xfrm>
              <a:custGeom>
                <a:avLst/>
                <a:gdLst>
                  <a:gd name="T0" fmla="*/ 2 w 63"/>
                  <a:gd name="T1" fmla="*/ 3 h 68"/>
                  <a:gd name="T2" fmla="*/ 2 w 63"/>
                  <a:gd name="T3" fmla="*/ 2 h 68"/>
                  <a:gd name="T4" fmla="*/ 2 w 63"/>
                  <a:gd name="T5" fmla="*/ 2 h 68"/>
                  <a:gd name="T6" fmla="*/ 2 w 63"/>
                  <a:gd name="T7" fmla="*/ 2 h 68"/>
                  <a:gd name="T8" fmla="*/ 1 w 63"/>
                  <a:gd name="T9" fmla="*/ 2 h 68"/>
                  <a:gd name="T10" fmla="*/ 1 w 63"/>
                  <a:gd name="T11" fmla="*/ 1 h 68"/>
                  <a:gd name="T12" fmla="*/ 1 w 63"/>
                  <a:gd name="T13" fmla="*/ 1 h 68"/>
                  <a:gd name="T14" fmla="*/ 0 w 63"/>
                  <a:gd name="T15" fmla="*/ 1 h 68"/>
                  <a:gd name="T16" fmla="*/ 1 w 63"/>
                  <a:gd name="T17" fmla="*/ 0 h 68"/>
                  <a:gd name="T18" fmla="*/ 1 w 63"/>
                  <a:gd name="T19" fmla="*/ 0 h 68"/>
                  <a:gd name="T20" fmla="*/ 1 w 63"/>
                  <a:gd name="T21" fmla="*/ 1 h 68"/>
                  <a:gd name="T22" fmla="*/ 1 w 63"/>
                  <a:gd name="T23" fmla="*/ 1 h 68"/>
                  <a:gd name="T24" fmla="*/ 2 w 63"/>
                  <a:gd name="T25" fmla="*/ 1 h 68"/>
                  <a:gd name="T26" fmla="*/ 2 w 63"/>
                  <a:gd name="T27" fmla="*/ 2 h 68"/>
                  <a:gd name="T28" fmla="*/ 2 w 63"/>
                  <a:gd name="T29" fmla="*/ 2 h 68"/>
                  <a:gd name="T30" fmla="*/ 2 w 63"/>
                  <a:gd name="T31" fmla="*/ 2 h 68"/>
                  <a:gd name="T32" fmla="*/ 2 w 63"/>
                  <a:gd name="T33" fmla="*/ 3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68">
                    <a:moveTo>
                      <a:pt x="63" y="68"/>
                    </a:moveTo>
                    <a:lnTo>
                      <a:pt x="55" y="63"/>
                    </a:lnTo>
                    <a:lnTo>
                      <a:pt x="46" y="55"/>
                    </a:lnTo>
                    <a:lnTo>
                      <a:pt x="33" y="46"/>
                    </a:lnTo>
                    <a:lnTo>
                      <a:pt x="22" y="35"/>
                    </a:lnTo>
                    <a:lnTo>
                      <a:pt x="12" y="24"/>
                    </a:lnTo>
                    <a:lnTo>
                      <a:pt x="3" y="14"/>
                    </a:lnTo>
                    <a:lnTo>
                      <a:pt x="0" y="6"/>
                    </a:lnTo>
                    <a:lnTo>
                      <a:pt x="2" y="0"/>
                    </a:lnTo>
                    <a:lnTo>
                      <a:pt x="8" y="0"/>
                    </a:lnTo>
                    <a:lnTo>
                      <a:pt x="16" y="6"/>
                    </a:lnTo>
                    <a:lnTo>
                      <a:pt x="24" y="15"/>
                    </a:lnTo>
                    <a:lnTo>
                      <a:pt x="33" y="27"/>
                    </a:lnTo>
                    <a:lnTo>
                      <a:pt x="41" y="40"/>
                    </a:lnTo>
                    <a:lnTo>
                      <a:pt x="49" y="52"/>
                    </a:lnTo>
                    <a:lnTo>
                      <a:pt x="58" y="62"/>
                    </a:lnTo>
                    <a:lnTo>
                      <a:pt x="63"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74" name="Freeform 194">
                <a:extLst>
                  <a:ext uri="{FF2B5EF4-FFF2-40B4-BE49-F238E27FC236}">
                    <a16:creationId xmlns:a16="http://schemas.microsoft.com/office/drawing/2014/main" xmlns="" id="{66FCEEF8-66B3-47FA-87E1-F5D170EE5558}"/>
                  </a:ext>
                </a:extLst>
              </p:cNvPr>
              <p:cNvSpPr>
                <a:spLocks/>
              </p:cNvSpPr>
              <p:nvPr/>
            </p:nvSpPr>
            <p:spPr bwMode="auto">
              <a:xfrm>
                <a:off x="2069" y="1215"/>
                <a:ext cx="37" cy="32"/>
              </a:xfrm>
              <a:custGeom>
                <a:avLst/>
                <a:gdLst>
                  <a:gd name="T0" fmla="*/ 3 w 73"/>
                  <a:gd name="T1" fmla="*/ 2 h 64"/>
                  <a:gd name="T2" fmla="*/ 2 w 73"/>
                  <a:gd name="T3" fmla="*/ 2 h 64"/>
                  <a:gd name="T4" fmla="*/ 2 w 73"/>
                  <a:gd name="T5" fmla="*/ 2 h 64"/>
                  <a:gd name="T6" fmla="*/ 2 w 73"/>
                  <a:gd name="T7" fmla="*/ 2 h 64"/>
                  <a:gd name="T8" fmla="*/ 1 w 73"/>
                  <a:gd name="T9" fmla="*/ 2 h 64"/>
                  <a:gd name="T10" fmla="*/ 1 w 73"/>
                  <a:gd name="T11" fmla="*/ 1 h 64"/>
                  <a:gd name="T12" fmla="*/ 1 w 73"/>
                  <a:gd name="T13" fmla="*/ 1 h 64"/>
                  <a:gd name="T14" fmla="*/ 1 w 73"/>
                  <a:gd name="T15" fmla="*/ 1 h 64"/>
                  <a:gd name="T16" fmla="*/ 0 w 73"/>
                  <a:gd name="T17" fmla="*/ 1 h 64"/>
                  <a:gd name="T18" fmla="*/ 1 w 73"/>
                  <a:gd name="T19" fmla="*/ 0 h 64"/>
                  <a:gd name="T20" fmla="*/ 1 w 73"/>
                  <a:gd name="T21" fmla="*/ 1 h 64"/>
                  <a:gd name="T22" fmla="*/ 1 w 73"/>
                  <a:gd name="T23" fmla="*/ 1 h 64"/>
                  <a:gd name="T24" fmla="*/ 2 w 73"/>
                  <a:gd name="T25" fmla="*/ 1 h 64"/>
                  <a:gd name="T26" fmla="*/ 2 w 73"/>
                  <a:gd name="T27" fmla="*/ 2 h 64"/>
                  <a:gd name="T28" fmla="*/ 2 w 73"/>
                  <a:gd name="T29" fmla="*/ 2 h 64"/>
                  <a:gd name="T30" fmla="*/ 3 w 73"/>
                  <a:gd name="T31" fmla="*/ 2 h 64"/>
                  <a:gd name="T32" fmla="*/ 3 w 73"/>
                  <a:gd name="T33" fmla="*/ 2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3" h="64">
                    <a:moveTo>
                      <a:pt x="73" y="64"/>
                    </a:moveTo>
                    <a:lnTo>
                      <a:pt x="64" y="60"/>
                    </a:lnTo>
                    <a:lnTo>
                      <a:pt x="53" y="55"/>
                    </a:lnTo>
                    <a:lnTo>
                      <a:pt x="40" y="49"/>
                    </a:lnTo>
                    <a:lnTo>
                      <a:pt x="28" y="41"/>
                    </a:lnTo>
                    <a:lnTo>
                      <a:pt x="17" y="32"/>
                    </a:lnTo>
                    <a:lnTo>
                      <a:pt x="8" y="22"/>
                    </a:lnTo>
                    <a:lnTo>
                      <a:pt x="2" y="13"/>
                    </a:lnTo>
                    <a:lnTo>
                      <a:pt x="0" y="3"/>
                    </a:lnTo>
                    <a:lnTo>
                      <a:pt x="2" y="0"/>
                    </a:lnTo>
                    <a:lnTo>
                      <a:pt x="10" y="5"/>
                    </a:lnTo>
                    <a:lnTo>
                      <a:pt x="20" y="13"/>
                    </a:lnTo>
                    <a:lnTo>
                      <a:pt x="33" y="23"/>
                    </a:lnTo>
                    <a:lnTo>
                      <a:pt x="46" y="36"/>
                    </a:lnTo>
                    <a:lnTo>
                      <a:pt x="57" y="48"/>
                    </a:lnTo>
                    <a:lnTo>
                      <a:pt x="68" y="57"/>
                    </a:lnTo>
                    <a:lnTo>
                      <a:pt x="73" y="6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75" name="Freeform 195">
                <a:extLst>
                  <a:ext uri="{FF2B5EF4-FFF2-40B4-BE49-F238E27FC236}">
                    <a16:creationId xmlns:a16="http://schemas.microsoft.com/office/drawing/2014/main" xmlns="" id="{3F78FF43-D862-4E36-8290-B123203194B3}"/>
                  </a:ext>
                </a:extLst>
              </p:cNvPr>
              <p:cNvSpPr>
                <a:spLocks/>
              </p:cNvSpPr>
              <p:nvPr/>
            </p:nvSpPr>
            <p:spPr bwMode="auto">
              <a:xfrm>
                <a:off x="2056" y="1235"/>
                <a:ext cx="40" cy="16"/>
              </a:xfrm>
              <a:custGeom>
                <a:avLst/>
                <a:gdLst>
                  <a:gd name="T0" fmla="*/ 0 w 81"/>
                  <a:gd name="T1" fmla="*/ 1 h 31"/>
                  <a:gd name="T2" fmla="*/ 0 w 81"/>
                  <a:gd name="T3" fmla="*/ 0 h 31"/>
                  <a:gd name="T4" fmla="*/ 0 w 81"/>
                  <a:gd name="T5" fmla="*/ 1 h 31"/>
                  <a:gd name="T6" fmla="*/ 0 w 81"/>
                  <a:gd name="T7" fmla="*/ 1 h 31"/>
                  <a:gd name="T8" fmla="*/ 1 w 81"/>
                  <a:gd name="T9" fmla="*/ 1 h 31"/>
                  <a:gd name="T10" fmla="*/ 1 w 81"/>
                  <a:gd name="T11" fmla="*/ 1 h 31"/>
                  <a:gd name="T12" fmla="*/ 1 w 81"/>
                  <a:gd name="T13" fmla="*/ 1 h 31"/>
                  <a:gd name="T14" fmla="*/ 2 w 81"/>
                  <a:gd name="T15" fmla="*/ 1 h 31"/>
                  <a:gd name="T16" fmla="*/ 2 w 81"/>
                  <a:gd name="T17" fmla="*/ 1 h 31"/>
                  <a:gd name="T18" fmla="*/ 2 w 81"/>
                  <a:gd name="T19" fmla="*/ 1 h 31"/>
                  <a:gd name="T20" fmla="*/ 1 w 81"/>
                  <a:gd name="T21" fmla="*/ 1 h 31"/>
                  <a:gd name="T22" fmla="*/ 1 w 81"/>
                  <a:gd name="T23" fmla="*/ 1 h 31"/>
                  <a:gd name="T24" fmla="*/ 0 w 81"/>
                  <a:gd name="T25" fmla="*/ 1 h 31"/>
                  <a:gd name="T26" fmla="*/ 0 w 81"/>
                  <a:gd name="T27" fmla="*/ 1 h 31"/>
                  <a:gd name="T28" fmla="*/ 0 w 81"/>
                  <a:gd name="T29" fmla="*/ 1 h 31"/>
                  <a:gd name="T30" fmla="*/ 0 w 81"/>
                  <a:gd name="T31" fmla="*/ 1 h 31"/>
                  <a:gd name="T32" fmla="*/ 0 w 81"/>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1" h="31">
                    <a:moveTo>
                      <a:pt x="0" y="1"/>
                    </a:moveTo>
                    <a:lnTo>
                      <a:pt x="5" y="0"/>
                    </a:lnTo>
                    <a:lnTo>
                      <a:pt x="13" y="2"/>
                    </a:lnTo>
                    <a:lnTo>
                      <a:pt x="23" y="6"/>
                    </a:lnTo>
                    <a:lnTo>
                      <a:pt x="36" y="11"/>
                    </a:lnTo>
                    <a:lnTo>
                      <a:pt x="49" y="16"/>
                    </a:lnTo>
                    <a:lnTo>
                      <a:pt x="61" y="22"/>
                    </a:lnTo>
                    <a:lnTo>
                      <a:pt x="73" y="26"/>
                    </a:lnTo>
                    <a:lnTo>
                      <a:pt x="81" y="29"/>
                    </a:lnTo>
                    <a:lnTo>
                      <a:pt x="69" y="31"/>
                    </a:lnTo>
                    <a:lnTo>
                      <a:pt x="57" y="30"/>
                    </a:lnTo>
                    <a:lnTo>
                      <a:pt x="42" y="27"/>
                    </a:lnTo>
                    <a:lnTo>
                      <a:pt x="28" y="24"/>
                    </a:lnTo>
                    <a:lnTo>
                      <a:pt x="15" y="19"/>
                    </a:lnTo>
                    <a:lnTo>
                      <a:pt x="5" y="14"/>
                    </a:lnTo>
                    <a:lnTo>
                      <a:pt x="0" y="8"/>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76" name="Freeform 196">
                <a:extLst>
                  <a:ext uri="{FF2B5EF4-FFF2-40B4-BE49-F238E27FC236}">
                    <a16:creationId xmlns:a16="http://schemas.microsoft.com/office/drawing/2014/main" xmlns="" id="{51738246-E06B-4BF4-9D5B-F091CCD86656}"/>
                  </a:ext>
                </a:extLst>
              </p:cNvPr>
              <p:cNvSpPr>
                <a:spLocks/>
              </p:cNvSpPr>
              <p:nvPr/>
            </p:nvSpPr>
            <p:spPr bwMode="auto">
              <a:xfrm>
                <a:off x="2043" y="1247"/>
                <a:ext cx="40" cy="15"/>
              </a:xfrm>
              <a:custGeom>
                <a:avLst/>
                <a:gdLst>
                  <a:gd name="T0" fmla="*/ 0 w 78"/>
                  <a:gd name="T1" fmla="*/ 0 h 30"/>
                  <a:gd name="T2" fmla="*/ 1 w 78"/>
                  <a:gd name="T3" fmla="*/ 0 h 30"/>
                  <a:gd name="T4" fmla="*/ 1 w 78"/>
                  <a:gd name="T5" fmla="*/ 1 h 30"/>
                  <a:gd name="T6" fmla="*/ 1 w 78"/>
                  <a:gd name="T7" fmla="*/ 1 h 30"/>
                  <a:gd name="T8" fmla="*/ 2 w 78"/>
                  <a:gd name="T9" fmla="*/ 1 h 30"/>
                  <a:gd name="T10" fmla="*/ 2 w 78"/>
                  <a:gd name="T11" fmla="*/ 1 h 30"/>
                  <a:gd name="T12" fmla="*/ 2 w 78"/>
                  <a:gd name="T13" fmla="*/ 1 h 30"/>
                  <a:gd name="T14" fmla="*/ 3 w 78"/>
                  <a:gd name="T15" fmla="*/ 1 h 30"/>
                  <a:gd name="T16" fmla="*/ 3 w 78"/>
                  <a:gd name="T17" fmla="*/ 1 h 30"/>
                  <a:gd name="T18" fmla="*/ 3 w 78"/>
                  <a:gd name="T19" fmla="*/ 1 h 30"/>
                  <a:gd name="T20" fmla="*/ 2 w 78"/>
                  <a:gd name="T21" fmla="*/ 1 h 30"/>
                  <a:gd name="T22" fmla="*/ 2 w 78"/>
                  <a:gd name="T23" fmla="*/ 1 h 30"/>
                  <a:gd name="T24" fmla="*/ 1 w 78"/>
                  <a:gd name="T25" fmla="*/ 1 h 30"/>
                  <a:gd name="T26" fmla="*/ 1 w 78"/>
                  <a:gd name="T27" fmla="*/ 1 h 30"/>
                  <a:gd name="T28" fmla="*/ 1 w 78"/>
                  <a:gd name="T29" fmla="*/ 1 h 30"/>
                  <a:gd name="T30" fmla="*/ 0 w 78"/>
                  <a:gd name="T31" fmla="*/ 1 h 30"/>
                  <a:gd name="T32" fmla="*/ 0 w 7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8" h="30">
                    <a:moveTo>
                      <a:pt x="0" y="0"/>
                    </a:moveTo>
                    <a:lnTo>
                      <a:pt x="5" y="0"/>
                    </a:lnTo>
                    <a:lnTo>
                      <a:pt x="13" y="1"/>
                    </a:lnTo>
                    <a:lnTo>
                      <a:pt x="23" y="6"/>
                    </a:lnTo>
                    <a:lnTo>
                      <a:pt x="36" y="10"/>
                    </a:lnTo>
                    <a:lnTo>
                      <a:pt x="49" y="16"/>
                    </a:lnTo>
                    <a:lnTo>
                      <a:pt x="61" y="21"/>
                    </a:lnTo>
                    <a:lnTo>
                      <a:pt x="71" y="25"/>
                    </a:lnTo>
                    <a:lnTo>
                      <a:pt x="78" y="28"/>
                    </a:lnTo>
                    <a:lnTo>
                      <a:pt x="68" y="30"/>
                    </a:lnTo>
                    <a:lnTo>
                      <a:pt x="55" y="29"/>
                    </a:lnTo>
                    <a:lnTo>
                      <a:pt x="40" y="28"/>
                    </a:lnTo>
                    <a:lnTo>
                      <a:pt x="28" y="24"/>
                    </a:lnTo>
                    <a:lnTo>
                      <a:pt x="15" y="18"/>
                    </a:lnTo>
                    <a:lnTo>
                      <a:pt x="6" y="13"/>
                    </a:lnTo>
                    <a:lnTo>
                      <a:pt x="0" y="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77" name="Freeform 197">
                <a:extLst>
                  <a:ext uri="{FF2B5EF4-FFF2-40B4-BE49-F238E27FC236}">
                    <a16:creationId xmlns:a16="http://schemas.microsoft.com/office/drawing/2014/main" xmlns="" id="{FF64132A-0CAB-482A-B367-A8A19AB0F563}"/>
                  </a:ext>
                </a:extLst>
              </p:cNvPr>
              <p:cNvSpPr>
                <a:spLocks/>
              </p:cNvSpPr>
              <p:nvPr/>
            </p:nvSpPr>
            <p:spPr bwMode="auto">
              <a:xfrm>
                <a:off x="1925" y="1187"/>
                <a:ext cx="197" cy="44"/>
              </a:xfrm>
              <a:custGeom>
                <a:avLst/>
                <a:gdLst>
                  <a:gd name="T0" fmla="*/ 13 w 394"/>
                  <a:gd name="T1" fmla="*/ 1 h 88"/>
                  <a:gd name="T2" fmla="*/ 13 w 394"/>
                  <a:gd name="T3" fmla="*/ 1 h 88"/>
                  <a:gd name="T4" fmla="*/ 13 w 394"/>
                  <a:gd name="T5" fmla="*/ 1 h 88"/>
                  <a:gd name="T6" fmla="*/ 13 w 394"/>
                  <a:gd name="T7" fmla="*/ 1 h 88"/>
                  <a:gd name="T8" fmla="*/ 13 w 394"/>
                  <a:gd name="T9" fmla="*/ 0 h 88"/>
                  <a:gd name="T10" fmla="*/ 12 w 394"/>
                  <a:gd name="T11" fmla="*/ 1 h 88"/>
                  <a:gd name="T12" fmla="*/ 11 w 394"/>
                  <a:gd name="T13" fmla="*/ 1 h 88"/>
                  <a:gd name="T14" fmla="*/ 10 w 394"/>
                  <a:gd name="T15" fmla="*/ 2 h 88"/>
                  <a:gd name="T16" fmla="*/ 9 w 394"/>
                  <a:gd name="T17" fmla="*/ 2 h 88"/>
                  <a:gd name="T18" fmla="*/ 8 w 394"/>
                  <a:gd name="T19" fmla="*/ 2 h 88"/>
                  <a:gd name="T20" fmla="*/ 7 w 394"/>
                  <a:gd name="T21" fmla="*/ 3 h 88"/>
                  <a:gd name="T22" fmla="*/ 7 w 394"/>
                  <a:gd name="T23" fmla="*/ 3 h 88"/>
                  <a:gd name="T24" fmla="*/ 6 w 394"/>
                  <a:gd name="T25" fmla="*/ 3 h 88"/>
                  <a:gd name="T26" fmla="*/ 5 w 394"/>
                  <a:gd name="T27" fmla="*/ 3 h 88"/>
                  <a:gd name="T28" fmla="*/ 4 w 394"/>
                  <a:gd name="T29" fmla="*/ 3 h 88"/>
                  <a:gd name="T30" fmla="*/ 4 w 394"/>
                  <a:gd name="T31" fmla="*/ 3 h 88"/>
                  <a:gd name="T32" fmla="*/ 3 w 394"/>
                  <a:gd name="T33" fmla="*/ 3 h 88"/>
                  <a:gd name="T34" fmla="*/ 2 w 394"/>
                  <a:gd name="T35" fmla="*/ 3 h 88"/>
                  <a:gd name="T36" fmla="*/ 2 w 394"/>
                  <a:gd name="T37" fmla="*/ 3 h 88"/>
                  <a:gd name="T38" fmla="*/ 1 w 394"/>
                  <a:gd name="T39" fmla="*/ 3 h 88"/>
                  <a:gd name="T40" fmla="*/ 0 w 394"/>
                  <a:gd name="T41" fmla="*/ 3 h 88"/>
                  <a:gd name="T42" fmla="*/ 1 w 394"/>
                  <a:gd name="T43" fmla="*/ 3 h 88"/>
                  <a:gd name="T44" fmla="*/ 1 w 394"/>
                  <a:gd name="T45" fmla="*/ 3 h 88"/>
                  <a:gd name="T46" fmla="*/ 2 w 394"/>
                  <a:gd name="T47" fmla="*/ 3 h 88"/>
                  <a:gd name="T48" fmla="*/ 3 w 394"/>
                  <a:gd name="T49" fmla="*/ 3 h 88"/>
                  <a:gd name="T50" fmla="*/ 3 w 394"/>
                  <a:gd name="T51" fmla="*/ 3 h 88"/>
                  <a:gd name="T52" fmla="*/ 4 w 394"/>
                  <a:gd name="T53" fmla="*/ 3 h 88"/>
                  <a:gd name="T54" fmla="*/ 5 w 394"/>
                  <a:gd name="T55" fmla="*/ 3 h 88"/>
                  <a:gd name="T56" fmla="*/ 6 w 394"/>
                  <a:gd name="T57" fmla="*/ 3 h 88"/>
                  <a:gd name="T58" fmla="*/ 7 w 394"/>
                  <a:gd name="T59" fmla="*/ 3 h 88"/>
                  <a:gd name="T60" fmla="*/ 8 w 394"/>
                  <a:gd name="T61" fmla="*/ 3 h 88"/>
                  <a:gd name="T62" fmla="*/ 9 w 394"/>
                  <a:gd name="T63" fmla="*/ 3 h 88"/>
                  <a:gd name="T64" fmla="*/ 10 w 394"/>
                  <a:gd name="T65" fmla="*/ 2 h 88"/>
                  <a:gd name="T66" fmla="*/ 11 w 394"/>
                  <a:gd name="T67" fmla="*/ 2 h 88"/>
                  <a:gd name="T68" fmla="*/ 11 w 394"/>
                  <a:gd name="T69" fmla="*/ 2 h 88"/>
                  <a:gd name="T70" fmla="*/ 12 w 394"/>
                  <a:gd name="T71" fmla="*/ 1 h 88"/>
                  <a:gd name="T72" fmla="*/ 13 w 394"/>
                  <a:gd name="T73" fmla="*/ 1 h 8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94" h="88">
                    <a:moveTo>
                      <a:pt x="388" y="13"/>
                    </a:moveTo>
                    <a:lnTo>
                      <a:pt x="390" y="10"/>
                    </a:lnTo>
                    <a:lnTo>
                      <a:pt x="391" y="7"/>
                    </a:lnTo>
                    <a:lnTo>
                      <a:pt x="393" y="3"/>
                    </a:lnTo>
                    <a:lnTo>
                      <a:pt x="394" y="0"/>
                    </a:lnTo>
                    <a:lnTo>
                      <a:pt x="364" y="16"/>
                    </a:lnTo>
                    <a:lnTo>
                      <a:pt x="335" y="30"/>
                    </a:lnTo>
                    <a:lnTo>
                      <a:pt x="307" y="41"/>
                    </a:lnTo>
                    <a:lnTo>
                      <a:pt x="279" y="51"/>
                    </a:lnTo>
                    <a:lnTo>
                      <a:pt x="251" y="59"/>
                    </a:lnTo>
                    <a:lnTo>
                      <a:pt x="224" y="65"/>
                    </a:lnTo>
                    <a:lnTo>
                      <a:pt x="198" y="69"/>
                    </a:lnTo>
                    <a:lnTo>
                      <a:pt x="173" y="73"/>
                    </a:lnTo>
                    <a:lnTo>
                      <a:pt x="148" y="75"/>
                    </a:lnTo>
                    <a:lnTo>
                      <a:pt x="124" y="76"/>
                    </a:lnTo>
                    <a:lnTo>
                      <a:pt x="101" y="77"/>
                    </a:lnTo>
                    <a:lnTo>
                      <a:pt x="79" y="77"/>
                    </a:lnTo>
                    <a:lnTo>
                      <a:pt x="57" y="77"/>
                    </a:lnTo>
                    <a:lnTo>
                      <a:pt x="38" y="77"/>
                    </a:lnTo>
                    <a:lnTo>
                      <a:pt x="18" y="76"/>
                    </a:lnTo>
                    <a:lnTo>
                      <a:pt x="0" y="76"/>
                    </a:lnTo>
                    <a:lnTo>
                      <a:pt x="13" y="79"/>
                    </a:lnTo>
                    <a:lnTo>
                      <a:pt x="28" y="83"/>
                    </a:lnTo>
                    <a:lnTo>
                      <a:pt x="47" y="85"/>
                    </a:lnTo>
                    <a:lnTo>
                      <a:pt x="70" y="86"/>
                    </a:lnTo>
                    <a:lnTo>
                      <a:pt x="95" y="88"/>
                    </a:lnTo>
                    <a:lnTo>
                      <a:pt x="122" y="88"/>
                    </a:lnTo>
                    <a:lnTo>
                      <a:pt x="151" y="85"/>
                    </a:lnTo>
                    <a:lnTo>
                      <a:pt x="181" y="83"/>
                    </a:lnTo>
                    <a:lnTo>
                      <a:pt x="209" y="79"/>
                    </a:lnTo>
                    <a:lnTo>
                      <a:pt x="239" y="75"/>
                    </a:lnTo>
                    <a:lnTo>
                      <a:pt x="269" y="68"/>
                    </a:lnTo>
                    <a:lnTo>
                      <a:pt x="297" y="60"/>
                    </a:lnTo>
                    <a:lnTo>
                      <a:pt x="323" y="51"/>
                    </a:lnTo>
                    <a:lnTo>
                      <a:pt x="348" y="40"/>
                    </a:lnTo>
                    <a:lnTo>
                      <a:pt x="369" y="28"/>
                    </a:lnTo>
                    <a:lnTo>
                      <a:pt x="388"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78" name="Freeform 198">
                <a:extLst>
                  <a:ext uri="{FF2B5EF4-FFF2-40B4-BE49-F238E27FC236}">
                    <a16:creationId xmlns:a16="http://schemas.microsoft.com/office/drawing/2014/main" xmlns="" id="{64567EFF-86C2-437E-B386-BF22D17C2157}"/>
                  </a:ext>
                </a:extLst>
              </p:cNvPr>
              <p:cNvSpPr>
                <a:spLocks/>
              </p:cNvSpPr>
              <p:nvPr/>
            </p:nvSpPr>
            <p:spPr bwMode="auto">
              <a:xfrm>
                <a:off x="1938" y="1199"/>
                <a:ext cx="28" cy="29"/>
              </a:xfrm>
              <a:custGeom>
                <a:avLst/>
                <a:gdLst>
                  <a:gd name="T0" fmla="*/ 0 w 57"/>
                  <a:gd name="T1" fmla="*/ 0 h 59"/>
                  <a:gd name="T2" fmla="*/ 0 w 57"/>
                  <a:gd name="T3" fmla="*/ 0 h 59"/>
                  <a:gd name="T4" fmla="*/ 0 w 57"/>
                  <a:gd name="T5" fmla="*/ 0 h 59"/>
                  <a:gd name="T6" fmla="*/ 0 w 57"/>
                  <a:gd name="T7" fmla="*/ 0 h 59"/>
                  <a:gd name="T8" fmla="*/ 0 w 57"/>
                  <a:gd name="T9" fmla="*/ 0 h 59"/>
                  <a:gd name="T10" fmla="*/ 0 w 57"/>
                  <a:gd name="T11" fmla="*/ 1 h 59"/>
                  <a:gd name="T12" fmla="*/ 0 w 57"/>
                  <a:gd name="T13" fmla="*/ 1 h 59"/>
                  <a:gd name="T14" fmla="*/ 1 w 57"/>
                  <a:gd name="T15" fmla="*/ 1 h 59"/>
                  <a:gd name="T16" fmla="*/ 1 w 57"/>
                  <a:gd name="T17" fmla="*/ 1 h 59"/>
                  <a:gd name="T18" fmla="*/ 1 w 57"/>
                  <a:gd name="T19" fmla="*/ 1 h 59"/>
                  <a:gd name="T20" fmla="*/ 1 w 57"/>
                  <a:gd name="T21" fmla="*/ 1 h 59"/>
                  <a:gd name="T22" fmla="*/ 1 w 57"/>
                  <a:gd name="T23" fmla="*/ 1 h 59"/>
                  <a:gd name="T24" fmla="*/ 0 w 57"/>
                  <a:gd name="T25" fmla="*/ 0 h 59"/>
                  <a:gd name="T26" fmla="*/ 0 w 57"/>
                  <a:gd name="T27" fmla="*/ 0 h 59"/>
                  <a:gd name="T28" fmla="*/ 0 w 57"/>
                  <a:gd name="T29" fmla="*/ 0 h 59"/>
                  <a:gd name="T30" fmla="*/ 0 w 57"/>
                  <a:gd name="T31" fmla="*/ 0 h 59"/>
                  <a:gd name="T32" fmla="*/ 0 w 57"/>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59">
                    <a:moveTo>
                      <a:pt x="1" y="0"/>
                    </a:moveTo>
                    <a:lnTo>
                      <a:pt x="0" y="3"/>
                    </a:lnTo>
                    <a:lnTo>
                      <a:pt x="1" y="9"/>
                    </a:lnTo>
                    <a:lnTo>
                      <a:pt x="5" y="17"/>
                    </a:lnTo>
                    <a:lnTo>
                      <a:pt x="12" y="28"/>
                    </a:lnTo>
                    <a:lnTo>
                      <a:pt x="20" y="38"/>
                    </a:lnTo>
                    <a:lnTo>
                      <a:pt x="31" y="47"/>
                    </a:lnTo>
                    <a:lnTo>
                      <a:pt x="43" y="54"/>
                    </a:lnTo>
                    <a:lnTo>
                      <a:pt x="57" y="59"/>
                    </a:lnTo>
                    <a:lnTo>
                      <a:pt x="50" y="53"/>
                    </a:lnTo>
                    <a:lnTo>
                      <a:pt x="43" y="44"/>
                    </a:lnTo>
                    <a:lnTo>
                      <a:pt x="35" y="33"/>
                    </a:lnTo>
                    <a:lnTo>
                      <a:pt x="26" y="23"/>
                    </a:lnTo>
                    <a:lnTo>
                      <a:pt x="19" y="14"/>
                    </a:lnTo>
                    <a:lnTo>
                      <a:pt x="11" y="6"/>
                    </a:lnTo>
                    <a:lnTo>
                      <a:pt x="5" y="1"/>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79" name="Freeform 199">
                <a:extLst>
                  <a:ext uri="{FF2B5EF4-FFF2-40B4-BE49-F238E27FC236}">
                    <a16:creationId xmlns:a16="http://schemas.microsoft.com/office/drawing/2014/main" xmlns="" id="{0C02448D-DFDD-41A9-929A-83F2064CB92D}"/>
                  </a:ext>
                </a:extLst>
              </p:cNvPr>
              <p:cNvSpPr>
                <a:spLocks/>
              </p:cNvSpPr>
              <p:nvPr/>
            </p:nvSpPr>
            <p:spPr bwMode="auto">
              <a:xfrm>
                <a:off x="1965" y="1195"/>
                <a:ext cx="36" cy="34"/>
              </a:xfrm>
              <a:custGeom>
                <a:avLst/>
                <a:gdLst>
                  <a:gd name="T0" fmla="*/ 0 w 73"/>
                  <a:gd name="T1" fmla="*/ 0 h 68"/>
                  <a:gd name="T2" fmla="*/ 0 w 73"/>
                  <a:gd name="T3" fmla="*/ 1 h 68"/>
                  <a:gd name="T4" fmla="*/ 0 w 73"/>
                  <a:gd name="T5" fmla="*/ 1 h 68"/>
                  <a:gd name="T6" fmla="*/ 0 w 73"/>
                  <a:gd name="T7" fmla="*/ 1 h 68"/>
                  <a:gd name="T8" fmla="*/ 0 w 73"/>
                  <a:gd name="T9" fmla="*/ 2 h 68"/>
                  <a:gd name="T10" fmla="*/ 0 w 73"/>
                  <a:gd name="T11" fmla="*/ 2 h 68"/>
                  <a:gd name="T12" fmla="*/ 1 w 73"/>
                  <a:gd name="T13" fmla="*/ 2 h 68"/>
                  <a:gd name="T14" fmla="*/ 1 w 73"/>
                  <a:gd name="T15" fmla="*/ 2 h 68"/>
                  <a:gd name="T16" fmla="*/ 2 w 73"/>
                  <a:gd name="T17" fmla="*/ 3 h 68"/>
                  <a:gd name="T18" fmla="*/ 2 w 73"/>
                  <a:gd name="T19" fmla="*/ 2 h 68"/>
                  <a:gd name="T20" fmla="*/ 1 w 73"/>
                  <a:gd name="T21" fmla="*/ 2 h 68"/>
                  <a:gd name="T22" fmla="*/ 1 w 73"/>
                  <a:gd name="T23" fmla="*/ 2 h 68"/>
                  <a:gd name="T24" fmla="*/ 1 w 73"/>
                  <a:gd name="T25" fmla="*/ 1 h 68"/>
                  <a:gd name="T26" fmla="*/ 0 w 73"/>
                  <a:gd name="T27" fmla="*/ 1 h 68"/>
                  <a:gd name="T28" fmla="*/ 0 w 73"/>
                  <a:gd name="T29" fmla="*/ 1 h 68"/>
                  <a:gd name="T30" fmla="*/ 0 w 73"/>
                  <a:gd name="T31" fmla="*/ 1 h 68"/>
                  <a:gd name="T32" fmla="*/ 0 w 73"/>
                  <a:gd name="T33" fmla="*/ 0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3" h="68">
                    <a:moveTo>
                      <a:pt x="3" y="0"/>
                    </a:moveTo>
                    <a:lnTo>
                      <a:pt x="0" y="5"/>
                    </a:lnTo>
                    <a:lnTo>
                      <a:pt x="3" y="12"/>
                    </a:lnTo>
                    <a:lnTo>
                      <a:pt x="9" y="22"/>
                    </a:lnTo>
                    <a:lnTo>
                      <a:pt x="19" y="34"/>
                    </a:lnTo>
                    <a:lnTo>
                      <a:pt x="31" y="45"/>
                    </a:lnTo>
                    <a:lnTo>
                      <a:pt x="44" y="55"/>
                    </a:lnTo>
                    <a:lnTo>
                      <a:pt x="59" y="63"/>
                    </a:lnTo>
                    <a:lnTo>
                      <a:pt x="73" y="68"/>
                    </a:lnTo>
                    <a:lnTo>
                      <a:pt x="67" y="63"/>
                    </a:lnTo>
                    <a:lnTo>
                      <a:pt x="59" y="54"/>
                    </a:lnTo>
                    <a:lnTo>
                      <a:pt x="50" y="43"/>
                    </a:lnTo>
                    <a:lnTo>
                      <a:pt x="38" y="30"/>
                    </a:lnTo>
                    <a:lnTo>
                      <a:pt x="28" y="17"/>
                    </a:lnTo>
                    <a:lnTo>
                      <a:pt x="17" y="8"/>
                    </a:lnTo>
                    <a:lnTo>
                      <a:pt x="8" y="1"/>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80" name="Freeform 200">
                <a:extLst>
                  <a:ext uri="{FF2B5EF4-FFF2-40B4-BE49-F238E27FC236}">
                    <a16:creationId xmlns:a16="http://schemas.microsoft.com/office/drawing/2014/main" xmlns="" id="{22C4ACBF-0BEB-4EA5-AD28-025F80B53260}"/>
                  </a:ext>
                </a:extLst>
              </p:cNvPr>
              <p:cNvSpPr>
                <a:spLocks/>
              </p:cNvSpPr>
              <p:nvPr/>
            </p:nvSpPr>
            <p:spPr bwMode="auto">
              <a:xfrm>
                <a:off x="1987" y="1189"/>
                <a:ext cx="32" cy="38"/>
              </a:xfrm>
              <a:custGeom>
                <a:avLst/>
                <a:gdLst>
                  <a:gd name="T0" fmla="*/ 1 w 63"/>
                  <a:gd name="T1" fmla="*/ 0 h 76"/>
                  <a:gd name="T2" fmla="*/ 0 w 63"/>
                  <a:gd name="T3" fmla="*/ 1 h 76"/>
                  <a:gd name="T4" fmla="*/ 1 w 63"/>
                  <a:gd name="T5" fmla="*/ 1 h 76"/>
                  <a:gd name="T6" fmla="*/ 1 w 63"/>
                  <a:gd name="T7" fmla="*/ 1 h 76"/>
                  <a:gd name="T8" fmla="*/ 1 w 63"/>
                  <a:gd name="T9" fmla="*/ 2 h 76"/>
                  <a:gd name="T10" fmla="*/ 1 w 63"/>
                  <a:gd name="T11" fmla="*/ 2 h 76"/>
                  <a:gd name="T12" fmla="*/ 2 w 63"/>
                  <a:gd name="T13" fmla="*/ 2 h 76"/>
                  <a:gd name="T14" fmla="*/ 2 w 63"/>
                  <a:gd name="T15" fmla="*/ 3 h 76"/>
                  <a:gd name="T16" fmla="*/ 2 w 63"/>
                  <a:gd name="T17" fmla="*/ 3 h 76"/>
                  <a:gd name="T18" fmla="*/ 2 w 63"/>
                  <a:gd name="T19" fmla="*/ 3 h 76"/>
                  <a:gd name="T20" fmla="*/ 2 w 63"/>
                  <a:gd name="T21" fmla="*/ 2 h 76"/>
                  <a:gd name="T22" fmla="*/ 2 w 63"/>
                  <a:gd name="T23" fmla="*/ 2 h 76"/>
                  <a:gd name="T24" fmla="*/ 2 w 63"/>
                  <a:gd name="T25" fmla="*/ 2 h 76"/>
                  <a:gd name="T26" fmla="*/ 1 w 63"/>
                  <a:gd name="T27" fmla="*/ 1 h 76"/>
                  <a:gd name="T28" fmla="*/ 1 w 63"/>
                  <a:gd name="T29" fmla="*/ 1 h 76"/>
                  <a:gd name="T30" fmla="*/ 1 w 63"/>
                  <a:gd name="T31" fmla="*/ 1 h 76"/>
                  <a:gd name="T32" fmla="*/ 1 w 63"/>
                  <a:gd name="T33" fmla="*/ 0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76">
                    <a:moveTo>
                      <a:pt x="2" y="0"/>
                    </a:moveTo>
                    <a:lnTo>
                      <a:pt x="0" y="5"/>
                    </a:lnTo>
                    <a:lnTo>
                      <a:pt x="1" y="14"/>
                    </a:lnTo>
                    <a:lnTo>
                      <a:pt x="7" y="26"/>
                    </a:lnTo>
                    <a:lnTo>
                      <a:pt x="16" y="38"/>
                    </a:lnTo>
                    <a:lnTo>
                      <a:pt x="27" y="51"/>
                    </a:lnTo>
                    <a:lnTo>
                      <a:pt x="38" y="63"/>
                    </a:lnTo>
                    <a:lnTo>
                      <a:pt x="51" y="72"/>
                    </a:lnTo>
                    <a:lnTo>
                      <a:pt x="63" y="76"/>
                    </a:lnTo>
                    <a:lnTo>
                      <a:pt x="60" y="71"/>
                    </a:lnTo>
                    <a:lnTo>
                      <a:pt x="53" y="60"/>
                    </a:lnTo>
                    <a:lnTo>
                      <a:pt x="45" y="48"/>
                    </a:lnTo>
                    <a:lnTo>
                      <a:pt x="35" y="33"/>
                    </a:lnTo>
                    <a:lnTo>
                      <a:pt x="24" y="20"/>
                    </a:lnTo>
                    <a:lnTo>
                      <a:pt x="15" y="8"/>
                    </a:lnTo>
                    <a:lnTo>
                      <a:pt x="7" y="2"/>
                    </a:lnTo>
                    <a:lnTo>
                      <a:pt x="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81" name="Freeform 201">
                <a:extLst>
                  <a:ext uri="{FF2B5EF4-FFF2-40B4-BE49-F238E27FC236}">
                    <a16:creationId xmlns:a16="http://schemas.microsoft.com/office/drawing/2014/main" xmlns="" id="{630B604A-4B01-4936-BC15-EC7461732E74}"/>
                  </a:ext>
                </a:extLst>
              </p:cNvPr>
              <p:cNvSpPr>
                <a:spLocks/>
              </p:cNvSpPr>
              <p:nvPr/>
            </p:nvSpPr>
            <p:spPr bwMode="auto">
              <a:xfrm>
                <a:off x="2024" y="1187"/>
                <a:ext cx="28" cy="35"/>
              </a:xfrm>
              <a:custGeom>
                <a:avLst/>
                <a:gdLst>
                  <a:gd name="T0" fmla="*/ 1 w 55"/>
                  <a:gd name="T1" fmla="*/ 0 h 70"/>
                  <a:gd name="T2" fmla="*/ 0 w 55"/>
                  <a:gd name="T3" fmla="*/ 1 h 70"/>
                  <a:gd name="T4" fmla="*/ 1 w 55"/>
                  <a:gd name="T5" fmla="*/ 1 h 70"/>
                  <a:gd name="T6" fmla="*/ 1 w 55"/>
                  <a:gd name="T7" fmla="*/ 1 h 70"/>
                  <a:gd name="T8" fmla="*/ 1 w 55"/>
                  <a:gd name="T9" fmla="*/ 2 h 70"/>
                  <a:gd name="T10" fmla="*/ 1 w 55"/>
                  <a:gd name="T11" fmla="*/ 2 h 70"/>
                  <a:gd name="T12" fmla="*/ 2 w 55"/>
                  <a:gd name="T13" fmla="*/ 2 h 70"/>
                  <a:gd name="T14" fmla="*/ 2 w 55"/>
                  <a:gd name="T15" fmla="*/ 3 h 70"/>
                  <a:gd name="T16" fmla="*/ 2 w 55"/>
                  <a:gd name="T17" fmla="*/ 3 h 70"/>
                  <a:gd name="T18" fmla="*/ 2 w 55"/>
                  <a:gd name="T19" fmla="*/ 2 h 70"/>
                  <a:gd name="T20" fmla="*/ 2 w 55"/>
                  <a:gd name="T21" fmla="*/ 2 h 70"/>
                  <a:gd name="T22" fmla="*/ 2 w 55"/>
                  <a:gd name="T23" fmla="*/ 2 h 70"/>
                  <a:gd name="T24" fmla="*/ 1 w 55"/>
                  <a:gd name="T25" fmla="*/ 1 h 70"/>
                  <a:gd name="T26" fmla="*/ 1 w 55"/>
                  <a:gd name="T27" fmla="*/ 1 h 70"/>
                  <a:gd name="T28" fmla="*/ 1 w 55"/>
                  <a:gd name="T29" fmla="*/ 1 h 70"/>
                  <a:gd name="T30" fmla="*/ 1 w 55"/>
                  <a:gd name="T31" fmla="*/ 1 h 70"/>
                  <a:gd name="T32" fmla="*/ 1 w 55"/>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5" h="70">
                    <a:moveTo>
                      <a:pt x="1" y="0"/>
                    </a:moveTo>
                    <a:lnTo>
                      <a:pt x="0" y="3"/>
                    </a:lnTo>
                    <a:lnTo>
                      <a:pt x="2" y="13"/>
                    </a:lnTo>
                    <a:lnTo>
                      <a:pt x="8" y="23"/>
                    </a:lnTo>
                    <a:lnTo>
                      <a:pt x="15" y="36"/>
                    </a:lnTo>
                    <a:lnTo>
                      <a:pt x="24" y="48"/>
                    </a:lnTo>
                    <a:lnTo>
                      <a:pt x="34" y="59"/>
                    </a:lnTo>
                    <a:lnTo>
                      <a:pt x="45" y="67"/>
                    </a:lnTo>
                    <a:lnTo>
                      <a:pt x="55" y="70"/>
                    </a:lnTo>
                    <a:lnTo>
                      <a:pt x="51" y="63"/>
                    </a:lnTo>
                    <a:lnTo>
                      <a:pt x="45" y="54"/>
                    </a:lnTo>
                    <a:lnTo>
                      <a:pt x="38" y="41"/>
                    </a:lnTo>
                    <a:lnTo>
                      <a:pt x="31" y="29"/>
                    </a:lnTo>
                    <a:lnTo>
                      <a:pt x="23" y="16"/>
                    </a:lnTo>
                    <a:lnTo>
                      <a:pt x="15" y="7"/>
                    </a:lnTo>
                    <a:lnTo>
                      <a:pt x="8" y="1"/>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82" name="Freeform 202">
                <a:extLst>
                  <a:ext uri="{FF2B5EF4-FFF2-40B4-BE49-F238E27FC236}">
                    <a16:creationId xmlns:a16="http://schemas.microsoft.com/office/drawing/2014/main" xmlns="" id="{D0451EF0-768C-4118-9177-B5842958B493}"/>
                  </a:ext>
                </a:extLst>
              </p:cNvPr>
              <p:cNvSpPr>
                <a:spLocks/>
              </p:cNvSpPr>
              <p:nvPr/>
            </p:nvSpPr>
            <p:spPr bwMode="auto">
              <a:xfrm>
                <a:off x="2046" y="1186"/>
                <a:ext cx="20" cy="32"/>
              </a:xfrm>
              <a:custGeom>
                <a:avLst/>
                <a:gdLst>
                  <a:gd name="T0" fmla="*/ 1 w 39"/>
                  <a:gd name="T1" fmla="*/ 0 h 63"/>
                  <a:gd name="T2" fmla="*/ 1 w 39"/>
                  <a:gd name="T3" fmla="*/ 1 h 63"/>
                  <a:gd name="T4" fmla="*/ 0 w 39"/>
                  <a:gd name="T5" fmla="*/ 1 h 63"/>
                  <a:gd name="T6" fmla="*/ 1 w 39"/>
                  <a:gd name="T7" fmla="*/ 1 h 63"/>
                  <a:gd name="T8" fmla="*/ 1 w 39"/>
                  <a:gd name="T9" fmla="*/ 1 h 63"/>
                  <a:gd name="T10" fmla="*/ 1 w 39"/>
                  <a:gd name="T11" fmla="*/ 2 h 63"/>
                  <a:gd name="T12" fmla="*/ 1 w 39"/>
                  <a:gd name="T13" fmla="*/ 2 h 63"/>
                  <a:gd name="T14" fmla="*/ 1 w 39"/>
                  <a:gd name="T15" fmla="*/ 2 h 63"/>
                  <a:gd name="T16" fmla="*/ 2 w 39"/>
                  <a:gd name="T17" fmla="*/ 2 h 63"/>
                  <a:gd name="T18" fmla="*/ 2 w 39"/>
                  <a:gd name="T19" fmla="*/ 2 h 63"/>
                  <a:gd name="T20" fmla="*/ 1 w 39"/>
                  <a:gd name="T21" fmla="*/ 2 h 63"/>
                  <a:gd name="T22" fmla="*/ 1 w 39"/>
                  <a:gd name="T23" fmla="*/ 2 h 63"/>
                  <a:gd name="T24" fmla="*/ 1 w 39"/>
                  <a:gd name="T25" fmla="*/ 1 h 63"/>
                  <a:gd name="T26" fmla="*/ 1 w 39"/>
                  <a:gd name="T27" fmla="*/ 1 h 63"/>
                  <a:gd name="T28" fmla="*/ 1 w 39"/>
                  <a:gd name="T29" fmla="*/ 1 h 63"/>
                  <a:gd name="T30" fmla="*/ 1 w 39"/>
                  <a:gd name="T31" fmla="*/ 1 h 63"/>
                  <a:gd name="T32" fmla="*/ 1 w 39"/>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63">
                    <a:moveTo>
                      <a:pt x="3" y="0"/>
                    </a:moveTo>
                    <a:lnTo>
                      <a:pt x="1" y="3"/>
                    </a:lnTo>
                    <a:lnTo>
                      <a:pt x="0" y="10"/>
                    </a:lnTo>
                    <a:lnTo>
                      <a:pt x="1" y="19"/>
                    </a:lnTo>
                    <a:lnTo>
                      <a:pt x="4" y="30"/>
                    </a:lnTo>
                    <a:lnTo>
                      <a:pt x="10" y="41"/>
                    </a:lnTo>
                    <a:lnTo>
                      <a:pt x="17" y="50"/>
                    </a:lnTo>
                    <a:lnTo>
                      <a:pt x="27" y="58"/>
                    </a:lnTo>
                    <a:lnTo>
                      <a:pt x="39" y="63"/>
                    </a:lnTo>
                    <a:lnTo>
                      <a:pt x="35" y="56"/>
                    </a:lnTo>
                    <a:lnTo>
                      <a:pt x="31" y="47"/>
                    </a:lnTo>
                    <a:lnTo>
                      <a:pt x="26" y="37"/>
                    </a:lnTo>
                    <a:lnTo>
                      <a:pt x="22" y="25"/>
                    </a:lnTo>
                    <a:lnTo>
                      <a:pt x="17" y="15"/>
                    </a:lnTo>
                    <a:lnTo>
                      <a:pt x="12" y="5"/>
                    </a:lnTo>
                    <a:lnTo>
                      <a:pt x="8" y="1"/>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83" name="Freeform 203">
                <a:extLst>
                  <a:ext uri="{FF2B5EF4-FFF2-40B4-BE49-F238E27FC236}">
                    <a16:creationId xmlns:a16="http://schemas.microsoft.com/office/drawing/2014/main" xmlns="" id="{E28A5609-7807-4BCA-8CAC-CE406E51F756}"/>
                  </a:ext>
                </a:extLst>
              </p:cNvPr>
              <p:cNvSpPr>
                <a:spLocks/>
              </p:cNvSpPr>
              <p:nvPr/>
            </p:nvSpPr>
            <p:spPr bwMode="auto">
              <a:xfrm>
                <a:off x="2081" y="1181"/>
                <a:ext cx="15" cy="24"/>
              </a:xfrm>
              <a:custGeom>
                <a:avLst/>
                <a:gdLst>
                  <a:gd name="T0" fmla="*/ 1 w 30"/>
                  <a:gd name="T1" fmla="*/ 0 h 49"/>
                  <a:gd name="T2" fmla="*/ 0 w 30"/>
                  <a:gd name="T3" fmla="*/ 0 h 49"/>
                  <a:gd name="T4" fmla="*/ 0 w 30"/>
                  <a:gd name="T5" fmla="*/ 0 h 49"/>
                  <a:gd name="T6" fmla="*/ 1 w 30"/>
                  <a:gd name="T7" fmla="*/ 0 h 49"/>
                  <a:gd name="T8" fmla="*/ 1 w 30"/>
                  <a:gd name="T9" fmla="*/ 0 h 49"/>
                  <a:gd name="T10" fmla="*/ 1 w 30"/>
                  <a:gd name="T11" fmla="*/ 1 h 49"/>
                  <a:gd name="T12" fmla="*/ 1 w 30"/>
                  <a:gd name="T13" fmla="*/ 1 h 49"/>
                  <a:gd name="T14" fmla="*/ 1 w 30"/>
                  <a:gd name="T15" fmla="*/ 1 h 49"/>
                  <a:gd name="T16" fmla="*/ 1 w 30"/>
                  <a:gd name="T17" fmla="*/ 1 h 49"/>
                  <a:gd name="T18" fmla="*/ 1 w 30"/>
                  <a:gd name="T19" fmla="*/ 1 h 49"/>
                  <a:gd name="T20" fmla="*/ 1 w 30"/>
                  <a:gd name="T21" fmla="*/ 0 h 49"/>
                  <a:gd name="T22" fmla="*/ 1 w 30"/>
                  <a:gd name="T23" fmla="*/ 0 h 49"/>
                  <a:gd name="T24" fmla="*/ 1 w 30"/>
                  <a:gd name="T25" fmla="*/ 0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49">
                    <a:moveTo>
                      <a:pt x="2" y="0"/>
                    </a:moveTo>
                    <a:lnTo>
                      <a:pt x="0" y="4"/>
                    </a:lnTo>
                    <a:lnTo>
                      <a:pt x="0" y="10"/>
                    </a:lnTo>
                    <a:lnTo>
                      <a:pt x="2" y="18"/>
                    </a:lnTo>
                    <a:lnTo>
                      <a:pt x="6" y="26"/>
                    </a:lnTo>
                    <a:lnTo>
                      <a:pt x="11" y="35"/>
                    </a:lnTo>
                    <a:lnTo>
                      <a:pt x="17" y="42"/>
                    </a:lnTo>
                    <a:lnTo>
                      <a:pt x="24" y="47"/>
                    </a:lnTo>
                    <a:lnTo>
                      <a:pt x="30" y="49"/>
                    </a:lnTo>
                    <a:lnTo>
                      <a:pt x="24" y="37"/>
                    </a:lnTo>
                    <a:lnTo>
                      <a:pt x="17" y="21"/>
                    </a:lnTo>
                    <a:lnTo>
                      <a:pt x="10" y="7"/>
                    </a:lnTo>
                    <a:lnTo>
                      <a:pt x="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84" name="Freeform 204">
                <a:extLst>
                  <a:ext uri="{FF2B5EF4-FFF2-40B4-BE49-F238E27FC236}">
                    <a16:creationId xmlns:a16="http://schemas.microsoft.com/office/drawing/2014/main" xmlns="" id="{3C3D89A7-EB06-4DB7-B80E-35719310EE5D}"/>
                  </a:ext>
                </a:extLst>
              </p:cNvPr>
              <p:cNvSpPr>
                <a:spLocks/>
              </p:cNvSpPr>
              <p:nvPr/>
            </p:nvSpPr>
            <p:spPr bwMode="auto">
              <a:xfrm>
                <a:off x="2099" y="1184"/>
                <a:ext cx="11" cy="15"/>
              </a:xfrm>
              <a:custGeom>
                <a:avLst/>
                <a:gdLst>
                  <a:gd name="T0" fmla="*/ 1 w 22"/>
                  <a:gd name="T1" fmla="*/ 0 h 31"/>
                  <a:gd name="T2" fmla="*/ 0 w 22"/>
                  <a:gd name="T3" fmla="*/ 0 h 31"/>
                  <a:gd name="T4" fmla="*/ 1 w 22"/>
                  <a:gd name="T5" fmla="*/ 0 h 31"/>
                  <a:gd name="T6" fmla="*/ 1 w 22"/>
                  <a:gd name="T7" fmla="*/ 0 h 31"/>
                  <a:gd name="T8" fmla="*/ 1 w 22"/>
                  <a:gd name="T9" fmla="*/ 0 h 31"/>
                  <a:gd name="T10" fmla="*/ 1 w 22"/>
                  <a:gd name="T11" fmla="*/ 0 h 31"/>
                  <a:gd name="T12" fmla="*/ 1 w 22"/>
                  <a:gd name="T13" fmla="*/ 0 h 31"/>
                  <a:gd name="T14" fmla="*/ 1 w 22"/>
                  <a:gd name="T15" fmla="*/ 0 h 31"/>
                  <a:gd name="T16" fmla="*/ 1 w 22"/>
                  <a:gd name="T17" fmla="*/ 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31">
                    <a:moveTo>
                      <a:pt x="2" y="1"/>
                    </a:moveTo>
                    <a:lnTo>
                      <a:pt x="0" y="10"/>
                    </a:lnTo>
                    <a:lnTo>
                      <a:pt x="4" y="22"/>
                    </a:lnTo>
                    <a:lnTo>
                      <a:pt x="12" y="31"/>
                    </a:lnTo>
                    <a:lnTo>
                      <a:pt x="22" y="30"/>
                    </a:lnTo>
                    <a:lnTo>
                      <a:pt x="13" y="24"/>
                    </a:lnTo>
                    <a:lnTo>
                      <a:pt x="10" y="10"/>
                    </a:lnTo>
                    <a:lnTo>
                      <a:pt x="7" y="0"/>
                    </a:lnTo>
                    <a:lnTo>
                      <a:pt x="2"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85" name="Freeform 205">
                <a:extLst>
                  <a:ext uri="{FF2B5EF4-FFF2-40B4-BE49-F238E27FC236}">
                    <a16:creationId xmlns:a16="http://schemas.microsoft.com/office/drawing/2014/main" xmlns="" id="{4FE94657-BED3-493D-956E-C9CCD9825A92}"/>
                  </a:ext>
                </a:extLst>
              </p:cNvPr>
              <p:cNvSpPr>
                <a:spLocks/>
              </p:cNvSpPr>
              <p:nvPr/>
            </p:nvSpPr>
            <p:spPr bwMode="auto">
              <a:xfrm>
                <a:off x="1952" y="1197"/>
                <a:ext cx="32" cy="32"/>
              </a:xfrm>
              <a:custGeom>
                <a:avLst/>
                <a:gdLst>
                  <a:gd name="T0" fmla="*/ 1 w 64"/>
                  <a:gd name="T1" fmla="*/ 0 h 64"/>
                  <a:gd name="T2" fmla="*/ 0 w 64"/>
                  <a:gd name="T3" fmla="*/ 1 h 64"/>
                  <a:gd name="T4" fmla="*/ 1 w 64"/>
                  <a:gd name="T5" fmla="*/ 1 h 64"/>
                  <a:gd name="T6" fmla="*/ 1 w 64"/>
                  <a:gd name="T7" fmla="*/ 1 h 64"/>
                  <a:gd name="T8" fmla="*/ 1 w 64"/>
                  <a:gd name="T9" fmla="*/ 1 h 64"/>
                  <a:gd name="T10" fmla="*/ 1 w 64"/>
                  <a:gd name="T11" fmla="*/ 2 h 64"/>
                  <a:gd name="T12" fmla="*/ 2 w 64"/>
                  <a:gd name="T13" fmla="*/ 2 h 64"/>
                  <a:gd name="T14" fmla="*/ 2 w 64"/>
                  <a:gd name="T15" fmla="*/ 2 h 64"/>
                  <a:gd name="T16" fmla="*/ 2 w 64"/>
                  <a:gd name="T17" fmla="*/ 2 h 64"/>
                  <a:gd name="T18" fmla="*/ 2 w 64"/>
                  <a:gd name="T19" fmla="*/ 2 h 64"/>
                  <a:gd name="T20" fmla="*/ 2 w 64"/>
                  <a:gd name="T21" fmla="*/ 2 h 64"/>
                  <a:gd name="T22" fmla="*/ 2 w 64"/>
                  <a:gd name="T23" fmla="*/ 2 h 64"/>
                  <a:gd name="T24" fmla="*/ 2 w 64"/>
                  <a:gd name="T25" fmla="*/ 1 h 64"/>
                  <a:gd name="T26" fmla="*/ 1 w 64"/>
                  <a:gd name="T27" fmla="*/ 1 h 64"/>
                  <a:gd name="T28" fmla="*/ 1 w 64"/>
                  <a:gd name="T29" fmla="*/ 1 h 64"/>
                  <a:gd name="T30" fmla="*/ 1 w 64"/>
                  <a:gd name="T31" fmla="*/ 1 h 64"/>
                  <a:gd name="T32" fmla="*/ 1 w 64"/>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64">
                    <a:moveTo>
                      <a:pt x="2" y="0"/>
                    </a:moveTo>
                    <a:lnTo>
                      <a:pt x="0" y="4"/>
                    </a:lnTo>
                    <a:lnTo>
                      <a:pt x="1" y="11"/>
                    </a:lnTo>
                    <a:lnTo>
                      <a:pt x="7" y="20"/>
                    </a:lnTo>
                    <a:lnTo>
                      <a:pt x="15" y="31"/>
                    </a:lnTo>
                    <a:lnTo>
                      <a:pt x="25" y="42"/>
                    </a:lnTo>
                    <a:lnTo>
                      <a:pt x="38" y="51"/>
                    </a:lnTo>
                    <a:lnTo>
                      <a:pt x="51" y="59"/>
                    </a:lnTo>
                    <a:lnTo>
                      <a:pt x="64" y="64"/>
                    </a:lnTo>
                    <a:lnTo>
                      <a:pt x="60" y="58"/>
                    </a:lnTo>
                    <a:lnTo>
                      <a:pt x="52" y="50"/>
                    </a:lnTo>
                    <a:lnTo>
                      <a:pt x="44" y="39"/>
                    </a:lnTo>
                    <a:lnTo>
                      <a:pt x="34" y="27"/>
                    </a:lnTo>
                    <a:lnTo>
                      <a:pt x="25" y="16"/>
                    </a:lnTo>
                    <a:lnTo>
                      <a:pt x="16" y="6"/>
                    </a:lnTo>
                    <a:lnTo>
                      <a:pt x="8" y="1"/>
                    </a:lnTo>
                    <a:lnTo>
                      <a:pt x="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86" name="Freeform 206">
                <a:extLst>
                  <a:ext uri="{FF2B5EF4-FFF2-40B4-BE49-F238E27FC236}">
                    <a16:creationId xmlns:a16="http://schemas.microsoft.com/office/drawing/2014/main" xmlns="" id="{648B8A4B-E5CB-404C-89BA-F34C8EF225BD}"/>
                  </a:ext>
                </a:extLst>
              </p:cNvPr>
              <p:cNvSpPr>
                <a:spLocks/>
              </p:cNvSpPr>
              <p:nvPr/>
            </p:nvSpPr>
            <p:spPr bwMode="auto">
              <a:xfrm>
                <a:off x="1923" y="1203"/>
                <a:ext cx="26" cy="25"/>
              </a:xfrm>
              <a:custGeom>
                <a:avLst/>
                <a:gdLst>
                  <a:gd name="T0" fmla="*/ 1 w 52"/>
                  <a:gd name="T1" fmla="*/ 0 h 51"/>
                  <a:gd name="T2" fmla="*/ 0 w 52"/>
                  <a:gd name="T3" fmla="*/ 0 h 51"/>
                  <a:gd name="T4" fmla="*/ 1 w 52"/>
                  <a:gd name="T5" fmla="*/ 0 h 51"/>
                  <a:gd name="T6" fmla="*/ 1 w 52"/>
                  <a:gd name="T7" fmla="*/ 0 h 51"/>
                  <a:gd name="T8" fmla="*/ 1 w 52"/>
                  <a:gd name="T9" fmla="*/ 0 h 51"/>
                  <a:gd name="T10" fmla="*/ 1 w 52"/>
                  <a:gd name="T11" fmla="*/ 1 h 51"/>
                  <a:gd name="T12" fmla="*/ 1 w 52"/>
                  <a:gd name="T13" fmla="*/ 1 h 51"/>
                  <a:gd name="T14" fmla="*/ 2 w 52"/>
                  <a:gd name="T15" fmla="*/ 1 h 51"/>
                  <a:gd name="T16" fmla="*/ 2 w 52"/>
                  <a:gd name="T17" fmla="*/ 1 h 51"/>
                  <a:gd name="T18" fmla="*/ 2 w 52"/>
                  <a:gd name="T19" fmla="*/ 1 h 51"/>
                  <a:gd name="T20" fmla="*/ 2 w 52"/>
                  <a:gd name="T21" fmla="*/ 1 h 51"/>
                  <a:gd name="T22" fmla="*/ 1 w 52"/>
                  <a:gd name="T23" fmla="*/ 0 h 51"/>
                  <a:gd name="T24" fmla="*/ 1 w 52"/>
                  <a:gd name="T25" fmla="*/ 0 h 51"/>
                  <a:gd name="T26" fmla="*/ 1 w 52"/>
                  <a:gd name="T27" fmla="*/ 0 h 51"/>
                  <a:gd name="T28" fmla="*/ 1 w 52"/>
                  <a:gd name="T29" fmla="*/ 0 h 51"/>
                  <a:gd name="T30" fmla="*/ 1 w 52"/>
                  <a:gd name="T31" fmla="*/ 0 h 51"/>
                  <a:gd name="T32" fmla="*/ 1 w 52"/>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1">
                    <a:moveTo>
                      <a:pt x="3" y="0"/>
                    </a:moveTo>
                    <a:lnTo>
                      <a:pt x="0" y="4"/>
                    </a:lnTo>
                    <a:lnTo>
                      <a:pt x="1" y="8"/>
                    </a:lnTo>
                    <a:lnTo>
                      <a:pt x="5" y="16"/>
                    </a:lnTo>
                    <a:lnTo>
                      <a:pt x="11" y="24"/>
                    </a:lnTo>
                    <a:lnTo>
                      <a:pt x="18" y="32"/>
                    </a:lnTo>
                    <a:lnTo>
                      <a:pt x="27" y="40"/>
                    </a:lnTo>
                    <a:lnTo>
                      <a:pt x="38" y="47"/>
                    </a:lnTo>
                    <a:lnTo>
                      <a:pt x="52" y="51"/>
                    </a:lnTo>
                    <a:lnTo>
                      <a:pt x="45" y="45"/>
                    </a:lnTo>
                    <a:lnTo>
                      <a:pt x="38" y="37"/>
                    </a:lnTo>
                    <a:lnTo>
                      <a:pt x="31" y="28"/>
                    </a:lnTo>
                    <a:lnTo>
                      <a:pt x="24" y="20"/>
                    </a:lnTo>
                    <a:lnTo>
                      <a:pt x="18" y="12"/>
                    </a:lnTo>
                    <a:lnTo>
                      <a:pt x="12" y="5"/>
                    </a:lnTo>
                    <a:lnTo>
                      <a:pt x="6" y="1"/>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87" name="Freeform 207">
                <a:extLst>
                  <a:ext uri="{FF2B5EF4-FFF2-40B4-BE49-F238E27FC236}">
                    <a16:creationId xmlns:a16="http://schemas.microsoft.com/office/drawing/2014/main" xmlns="" id="{8B4441C9-4A72-4AC5-A31F-45EDD75A76AC}"/>
                  </a:ext>
                </a:extLst>
              </p:cNvPr>
              <p:cNvSpPr>
                <a:spLocks/>
              </p:cNvSpPr>
              <p:nvPr/>
            </p:nvSpPr>
            <p:spPr bwMode="auto">
              <a:xfrm>
                <a:off x="2011" y="1191"/>
                <a:ext cx="27" cy="35"/>
              </a:xfrm>
              <a:custGeom>
                <a:avLst/>
                <a:gdLst>
                  <a:gd name="T0" fmla="*/ 0 w 56"/>
                  <a:gd name="T1" fmla="*/ 0 h 69"/>
                  <a:gd name="T2" fmla="*/ 0 w 56"/>
                  <a:gd name="T3" fmla="*/ 1 h 69"/>
                  <a:gd name="T4" fmla="*/ 0 w 56"/>
                  <a:gd name="T5" fmla="*/ 1 h 69"/>
                  <a:gd name="T6" fmla="*/ 0 w 56"/>
                  <a:gd name="T7" fmla="*/ 1 h 69"/>
                  <a:gd name="T8" fmla="*/ 0 w 56"/>
                  <a:gd name="T9" fmla="*/ 2 h 69"/>
                  <a:gd name="T10" fmla="*/ 0 w 56"/>
                  <a:gd name="T11" fmla="*/ 2 h 69"/>
                  <a:gd name="T12" fmla="*/ 1 w 56"/>
                  <a:gd name="T13" fmla="*/ 2 h 69"/>
                  <a:gd name="T14" fmla="*/ 1 w 56"/>
                  <a:gd name="T15" fmla="*/ 3 h 69"/>
                  <a:gd name="T16" fmla="*/ 1 w 56"/>
                  <a:gd name="T17" fmla="*/ 3 h 69"/>
                  <a:gd name="T18" fmla="*/ 1 w 56"/>
                  <a:gd name="T19" fmla="*/ 2 h 69"/>
                  <a:gd name="T20" fmla="*/ 1 w 56"/>
                  <a:gd name="T21" fmla="*/ 2 h 69"/>
                  <a:gd name="T22" fmla="*/ 1 w 56"/>
                  <a:gd name="T23" fmla="*/ 2 h 69"/>
                  <a:gd name="T24" fmla="*/ 0 w 56"/>
                  <a:gd name="T25" fmla="*/ 1 h 69"/>
                  <a:gd name="T26" fmla="*/ 0 w 56"/>
                  <a:gd name="T27" fmla="*/ 1 h 69"/>
                  <a:gd name="T28" fmla="*/ 0 w 56"/>
                  <a:gd name="T29" fmla="*/ 1 h 69"/>
                  <a:gd name="T30" fmla="*/ 0 w 56"/>
                  <a:gd name="T31" fmla="*/ 0 h 69"/>
                  <a:gd name="T32" fmla="*/ 0 w 56"/>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69">
                    <a:moveTo>
                      <a:pt x="1" y="0"/>
                    </a:moveTo>
                    <a:lnTo>
                      <a:pt x="0" y="3"/>
                    </a:lnTo>
                    <a:lnTo>
                      <a:pt x="1" y="12"/>
                    </a:lnTo>
                    <a:lnTo>
                      <a:pt x="7" y="23"/>
                    </a:lnTo>
                    <a:lnTo>
                      <a:pt x="15" y="36"/>
                    </a:lnTo>
                    <a:lnTo>
                      <a:pt x="24" y="47"/>
                    </a:lnTo>
                    <a:lnTo>
                      <a:pt x="35" y="59"/>
                    </a:lnTo>
                    <a:lnTo>
                      <a:pt x="45" y="66"/>
                    </a:lnTo>
                    <a:lnTo>
                      <a:pt x="56" y="69"/>
                    </a:lnTo>
                    <a:lnTo>
                      <a:pt x="51" y="62"/>
                    </a:lnTo>
                    <a:lnTo>
                      <a:pt x="45" y="53"/>
                    </a:lnTo>
                    <a:lnTo>
                      <a:pt x="38" y="40"/>
                    </a:lnTo>
                    <a:lnTo>
                      <a:pt x="31" y="28"/>
                    </a:lnTo>
                    <a:lnTo>
                      <a:pt x="23" y="16"/>
                    </a:lnTo>
                    <a:lnTo>
                      <a:pt x="15" y="6"/>
                    </a:lnTo>
                    <a:lnTo>
                      <a:pt x="8" y="0"/>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88" name="Freeform 208">
                <a:extLst>
                  <a:ext uri="{FF2B5EF4-FFF2-40B4-BE49-F238E27FC236}">
                    <a16:creationId xmlns:a16="http://schemas.microsoft.com/office/drawing/2014/main" xmlns="" id="{2EFEBAF5-25BE-4080-911C-823881505B48}"/>
                  </a:ext>
                </a:extLst>
              </p:cNvPr>
              <p:cNvSpPr>
                <a:spLocks/>
              </p:cNvSpPr>
              <p:nvPr/>
            </p:nvSpPr>
            <p:spPr bwMode="auto">
              <a:xfrm>
                <a:off x="2061" y="1184"/>
                <a:ext cx="20" cy="29"/>
              </a:xfrm>
              <a:custGeom>
                <a:avLst/>
                <a:gdLst>
                  <a:gd name="T0" fmla="*/ 1 w 40"/>
                  <a:gd name="T1" fmla="*/ 0 h 59"/>
                  <a:gd name="T2" fmla="*/ 0 w 40"/>
                  <a:gd name="T3" fmla="*/ 0 h 59"/>
                  <a:gd name="T4" fmla="*/ 1 w 40"/>
                  <a:gd name="T5" fmla="*/ 0 h 59"/>
                  <a:gd name="T6" fmla="*/ 1 w 40"/>
                  <a:gd name="T7" fmla="*/ 0 h 59"/>
                  <a:gd name="T8" fmla="*/ 1 w 40"/>
                  <a:gd name="T9" fmla="*/ 0 h 59"/>
                  <a:gd name="T10" fmla="*/ 1 w 40"/>
                  <a:gd name="T11" fmla="*/ 1 h 59"/>
                  <a:gd name="T12" fmla="*/ 1 w 40"/>
                  <a:gd name="T13" fmla="*/ 1 h 59"/>
                  <a:gd name="T14" fmla="*/ 2 w 40"/>
                  <a:gd name="T15" fmla="*/ 1 h 59"/>
                  <a:gd name="T16" fmla="*/ 2 w 40"/>
                  <a:gd name="T17" fmla="*/ 1 h 59"/>
                  <a:gd name="T18" fmla="*/ 2 w 40"/>
                  <a:gd name="T19" fmla="*/ 1 h 59"/>
                  <a:gd name="T20" fmla="*/ 2 w 40"/>
                  <a:gd name="T21" fmla="*/ 1 h 59"/>
                  <a:gd name="T22" fmla="*/ 1 w 40"/>
                  <a:gd name="T23" fmla="*/ 1 h 59"/>
                  <a:gd name="T24" fmla="*/ 1 w 40"/>
                  <a:gd name="T25" fmla="*/ 0 h 59"/>
                  <a:gd name="T26" fmla="*/ 1 w 40"/>
                  <a:gd name="T27" fmla="*/ 0 h 59"/>
                  <a:gd name="T28" fmla="*/ 1 w 40"/>
                  <a:gd name="T29" fmla="*/ 0 h 59"/>
                  <a:gd name="T30" fmla="*/ 1 w 40"/>
                  <a:gd name="T31" fmla="*/ 0 h 59"/>
                  <a:gd name="T32" fmla="*/ 1 w 40"/>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59">
                    <a:moveTo>
                      <a:pt x="2" y="0"/>
                    </a:moveTo>
                    <a:lnTo>
                      <a:pt x="0" y="4"/>
                    </a:lnTo>
                    <a:lnTo>
                      <a:pt x="1" y="10"/>
                    </a:lnTo>
                    <a:lnTo>
                      <a:pt x="5" y="20"/>
                    </a:lnTo>
                    <a:lnTo>
                      <a:pt x="11" y="31"/>
                    </a:lnTo>
                    <a:lnTo>
                      <a:pt x="18" y="42"/>
                    </a:lnTo>
                    <a:lnTo>
                      <a:pt x="26" y="50"/>
                    </a:lnTo>
                    <a:lnTo>
                      <a:pt x="33" y="57"/>
                    </a:lnTo>
                    <a:lnTo>
                      <a:pt x="40" y="59"/>
                    </a:lnTo>
                    <a:lnTo>
                      <a:pt x="38" y="53"/>
                    </a:lnTo>
                    <a:lnTo>
                      <a:pt x="33" y="45"/>
                    </a:lnTo>
                    <a:lnTo>
                      <a:pt x="28" y="36"/>
                    </a:lnTo>
                    <a:lnTo>
                      <a:pt x="23" y="25"/>
                    </a:lnTo>
                    <a:lnTo>
                      <a:pt x="17" y="16"/>
                    </a:lnTo>
                    <a:lnTo>
                      <a:pt x="11" y="8"/>
                    </a:lnTo>
                    <a:lnTo>
                      <a:pt x="7" y="2"/>
                    </a:lnTo>
                    <a:lnTo>
                      <a:pt x="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89" name="Freeform 209">
                <a:extLst>
                  <a:ext uri="{FF2B5EF4-FFF2-40B4-BE49-F238E27FC236}">
                    <a16:creationId xmlns:a16="http://schemas.microsoft.com/office/drawing/2014/main" xmlns="" id="{8CFDB2F7-842C-41CA-97E2-290E769B3B11}"/>
                  </a:ext>
                </a:extLst>
              </p:cNvPr>
              <p:cNvSpPr>
                <a:spLocks/>
              </p:cNvSpPr>
              <p:nvPr/>
            </p:nvSpPr>
            <p:spPr bwMode="auto">
              <a:xfrm>
                <a:off x="1906" y="1223"/>
                <a:ext cx="30" cy="5"/>
              </a:xfrm>
              <a:custGeom>
                <a:avLst/>
                <a:gdLst>
                  <a:gd name="T0" fmla="*/ 1 w 61"/>
                  <a:gd name="T1" fmla="*/ 1 h 9"/>
                  <a:gd name="T2" fmla="*/ 1 w 61"/>
                  <a:gd name="T3" fmla="*/ 1 h 9"/>
                  <a:gd name="T4" fmla="*/ 1 w 61"/>
                  <a:gd name="T5" fmla="*/ 1 h 9"/>
                  <a:gd name="T6" fmla="*/ 1 w 61"/>
                  <a:gd name="T7" fmla="*/ 1 h 9"/>
                  <a:gd name="T8" fmla="*/ 0 w 61"/>
                  <a:gd name="T9" fmla="*/ 1 h 9"/>
                  <a:gd name="T10" fmla="*/ 0 w 61"/>
                  <a:gd name="T11" fmla="*/ 1 h 9"/>
                  <a:gd name="T12" fmla="*/ 0 w 61"/>
                  <a:gd name="T13" fmla="*/ 1 h 9"/>
                  <a:gd name="T14" fmla="*/ 0 w 61"/>
                  <a:gd name="T15" fmla="*/ 1 h 9"/>
                  <a:gd name="T16" fmla="*/ 0 w 61"/>
                  <a:gd name="T17" fmla="*/ 1 h 9"/>
                  <a:gd name="T18" fmla="*/ 0 w 61"/>
                  <a:gd name="T19" fmla="*/ 1 h 9"/>
                  <a:gd name="T20" fmla="*/ 0 w 61"/>
                  <a:gd name="T21" fmla="*/ 1 h 9"/>
                  <a:gd name="T22" fmla="*/ 0 w 61"/>
                  <a:gd name="T23" fmla="*/ 0 h 9"/>
                  <a:gd name="T24" fmla="*/ 0 w 61"/>
                  <a:gd name="T25" fmla="*/ 0 h 9"/>
                  <a:gd name="T26" fmla="*/ 1 w 61"/>
                  <a:gd name="T27" fmla="*/ 1 h 9"/>
                  <a:gd name="T28" fmla="*/ 1 w 61"/>
                  <a:gd name="T29" fmla="*/ 1 h 9"/>
                  <a:gd name="T30" fmla="*/ 1 w 61"/>
                  <a:gd name="T31" fmla="*/ 1 h 9"/>
                  <a:gd name="T32" fmla="*/ 1 w 61"/>
                  <a:gd name="T33" fmla="*/ 1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9">
                    <a:moveTo>
                      <a:pt x="61" y="4"/>
                    </a:moveTo>
                    <a:lnTo>
                      <a:pt x="56" y="4"/>
                    </a:lnTo>
                    <a:lnTo>
                      <a:pt x="48" y="5"/>
                    </a:lnTo>
                    <a:lnTo>
                      <a:pt x="38" y="6"/>
                    </a:lnTo>
                    <a:lnTo>
                      <a:pt x="27" y="8"/>
                    </a:lnTo>
                    <a:lnTo>
                      <a:pt x="17" y="9"/>
                    </a:lnTo>
                    <a:lnTo>
                      <a:pt x="8" y="9"/>
                    </a:lnTo>
                    <a:lnTo>
                      <a:pt x="2" y="8"/>
                    </a:lnTo>
                    <a:lnTo>
                      <a:pt x="0" y="5"/>
                    </a:lnTo>
                    <a:lnTo>
                      <a:pt x="2" y="2"/>
                    </a:lnTo>
                    <a:lnTo>
                      <a:pt x="9" y="1"/>
                    </a:lnTo>
                    <a:lnTo>
                      <a:pt x="17" y="0"/>
                    </a:lnTo>
                    <a:lnTo>
                      <a:pt x="26" y="0"/>
                    </a:lnTo>
                    <a:lnTo>
                      <a:pt x="37" y="1"/>
                    </a:lnTo>
                    <a:lnTo>
                      <a:pt x="46" y="2"/>
                    </a:lnTo>
                    <a:lnTo>
                      <a:pt x="55" y="3"/>
                    </a:lnTo>
                    <a:lnTo>
                      <a:pt x="61"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90" name="Freeform 210">
                <a:extLst>
                  <a:ext uri="{FF2B5EF4-FFF2-40B4-BE49-F238E27FC236}">
                    <a16:creationId xmlns:a16="http://schemas.microsoft.com/office/drawing/2014/main" xmlns="" id="{807B8931-7FEA-497F-B4D6-4E419BEB946B}"/>
                  </a:ext>
                </a:extLst>
              </p:cNvPr>
              <p:cNvSpPr>
                <a:spLocks/>
              </p:cNvSpPr>
              <p:nvPr/>
            </p:nvSpPr>
            <p:spPr bwMode="auto">
              <a:xfrm>
                <a:off x="1928" y="1229"/>
                <a:ext cx="42" cy="33"/>
              </a:xfrm>
              <a:custGeom>
                <a:avLst/>
                <a:gdLst>
                  <a:gd name="T0" fmla="*/ 3 w 84"/>
                  <a:gd name="T1" fmla="*/ 0 h 66"/>
                  <a:gd name="T2" fmla="*/ 3 w 84"/>
                  <a:gd name="T3" fmla="*/ 1 h 66"/>
                  <a:gd name="T4" fmla="*/ 2 w 84"/>
                  <a:gd name="T5" fmla="*/ 1 h 66"/>
                  <a:gd name="T6" fmla="*/ 2 w 84"/>
                  <a:gd name="T7" fmla="*/ 1 h 66"/>
                  <a:gd name="T8" fmla="*/ 1 w 84"/>
                  <a:gd name="T9" fmla="*/ 1 h 66"/>
                  <a:gd name="T10" fmla="*/ 1 w 84"/>
                  <a:gd name="T11" fmla="*/ 2 h 66"/>
                  <a:gd name="T12" fmla="*/ 1 w 84"/>
                  <a:gd name="T13" fmla="*/ 2 h 66"/>
                  <a:gd name="T14" fmla="*/ 0 w 84"/>
                  <a:gd name="T15" fmla="*/ 2 h 66"/>
                  <a:gd name="T16" fmla="*/ 1 w 84"/>
                  <a:gd name="T17" fmla="*/ 3 h 66"/>
                  <a:gd name="T18" fmla="*/ 1 w 84"/>
                  <a:gd name="T19" fmla="*/ 3 h 66"/>
                  <a:gd name="T20" fmla="*/ 1 w 84"/>
                  <a:gd name="T21" fmla="*/ 2 h 66"/>
                  <a:gd name="T22" fmla="*/ 1 w 84"/>
                  <a:gd name="T23" fmla="*/ 2 h 66"/>
                  <a:gd name="T24" fmla="*/ 2 w 84"/>
                  <a:gd name="T25" fmla="*/ 2 h 66"/>
                  <a:gd name="T26" fmla="*/ 2 w 84"/>
                  <a:gd name="T27" fmla="*/ 1 h 66"/>
                  <a:gd name="T28" fmla="*/ 3 w 84"/>
                  <a:gd name="T29" fmla="*/ 1 h 66"/>
                  <a:gd name="T30" fmla="*/ 3 w 84"/>
                  <a:gd name="T31" fmla="*/ 1 h 66"/>
                  <a:gd name="T32" fmla="*/ 3 w 84"/>
                  <a:gd name="T33" fmla="*/ 0 h 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4" h="66">
                    <a:moveTo>
                      <a:pt x="84" y="0"/>
                    </a:moveTo>
                    <a:lnTo>
                      <a:pt x="75" y="5"/>
                    </a:lnTo>
                    <a:lnTo>
                      <a:pt x="61" y="12"/>
                    </a:lnTo>
                    <a:lnTo>
                      <a:pt x="46" y="21"/>
                    </a:lnTo>
                    <a:lnTo>
                      <a:pt x="30" y="31"/>
                    </a:lnTo>
                    <a:lnTo>
                      <a:pt x="16" y="43"/>
                    </a:lnTo>
                    <a:lnTo>
                      <a:pt x="5" y="52"/>
                    </a:lnTo>
                    <a:lnTo>
                      <a:pt x="0" y="60"/>
                    </a:lnTo>
                    <a:lnTo>
                      <a:pt x="1" y="66"/>
                    </a:lnTo>
                    <a:lnTo>
                      <a:pt x="8" y="66"/>
                    </a:lnTo>
                    <a:lnTo>
                      <a:pt x="17" y="60"/>
                    </a:lnTo>
                    <a:lnTo>
                      <a:pt x="28" y="51"/>
                    </a:lnTo>
                    <a:lnTo>
                      <a:pt x="41" y="39"/>
                    </a:lnTo>
                    <a:lnTo>
                      <a:pt x="53" y="27"/>
                    </a:lnTo>
                    <a:lnTo>
                      <a:pt x="65" y="15"/>
                    </a:lnTo>
                    <a:lnTo>
                      <a:pt x="76" y="6"/>
                    </a:lnTo>
                    <a:lnTo>
                      <a:pt x="8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91" name="Freeform 211">
                <a:extLst>
                  <a:ext uri="{FF2B5EF4-FFF2-40B4-BE49-F238E27FC236}">
                    <a16:creationId xmlns:a16="http://schemas.microsoft.com/office/drawing/2014/main" xmlns="" id="{AA48797C-867F-4961-904B-301D04C7B34B}"/>
                  </a:ext>
                </a:extLst>
              </p:cNvPr>
              <p:cNvSpPr>
                <a:spLocks/>
              </p:cNvSpPr>
              <p:nvPr/>
            </p:nvSpPr>
            <p:spPr bwMode="auto">
              <a:xfrm>
                <a:off x="1947" y="1228"/>
                <a:ext cx="38" cy="35"/>
              </a:xfrm>
              <a:custGeom>
                <a:avLst/>
                <a:gdLst>
                  <a:gd name="T0" fmla="*/ 3 w 76"/>
                  <a:gd name="T1" fmla="*/ 0 h 70"/>
                  <a:gd name="T2" fmla="*/ 3 w 76"/>
                  <a:gd name="T3" fmla="*/ 1 h 70"/>
                  <a:gd name="T4" fmla="*/ 2 w 76"/>
                  <a:gd name="T5" fmla="*/ 1 h 70"/>
                  <a:gd name="T6" fmla="*/ 2 w 76"/>
                  <a:gd name="T7" fmla="*/ 1 h 70"/>
                  <a:gd name="T8" fmla="*/ 1 w 76"/>
                  <a:gd name="T9" fmla="*/ 2 h 70"/>
                  <a:gd name="T10" fmla="*/ 1 w 76"/>
                  <a:gd name="T11" fmla="*/ 2 h 70"/>
                  <a:gd name="T12" fmla="*/ 1 w 76"/>
                  <a:gd name="T13" fmla="*/ 2 h 70"/>
                  <a:gd name="T14" fmla="*/ 0 w 76"/>
                  <a:gd name="T15" fmla="*/ 3 h 70"/>
                  <a:gd name="T16" fmla="*/ 1 w 76"/>
                  <a:gd name="T17" fmla="*/ 3 h 70"/>
                  <a:gd name="T18" fmla="*/ 1 w 76"/>
                  <a:gd name="T19" fmla="*/ 3 h 70"/>
                  <a:gd name="T20" fmla="*/ 1 w 76"/>
                  <a:gd name="T21" fmla="*/ 2 h 70"/>
                  <a:gd name="T22" fmla="*/ 1 w 76"/>
                  <a:gd name="T23" fmla="*/ 2 h 70"/>
                  <a:gd name="T24" fmla="*/ 2 w 76"/>
                  <a:gd name="T25" fmla="*/ 2 h 70"/>
                  <a:gd name="T26" fmla="*/ 2 w 76"/>
                  <a:gd name="T27" fmla="*/ 1 h 70"/>
                  <a:gd name="T28" fmla="*/ 2 w 76"/>
                  <a:gd name="T29" fmla="*/ 1 h 70"/>
                  <a:gd name="T30" fmla="*/ 3 w 76"/>
                  <a:gd name="T31" fmla="*/ 1 h 70"/>
                  <a:gd name="T32" fmla="*/ 3 w 76"/>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6" h="70">
                    <a:moveTo>
                      <a:pt x="76" y="0"/>
                    </a:moveTo>
                    <a:lnTo>
                      <a:pt x="66" y="6"/>
                    </a:lnTo>
                    <a:lnTo>
                      <a:pt x="54" y="15"/>
                    </a:lnTo>
                    <a:lnTo>
                      <a:pt x="40" y="25"/>
                    </a:lnTo>
                    <a:lnTo>
                      <a:pt x="25" y="38"/>
                    </a:lnTo>
                    <a:lnTo>
                      <a:pt x="13" y="49"/>
                    </a:lnTo>
                    <a:lnTo>
                      <a:pt x="4" y="59"/>
                    </a:lnTo>
                    <a:lnTo>
                      <a:pt x="0" y="67"/>
                    </a:lnTo>
                    <a:lnTo>
                      <a:pt x="2" y="70"/>
                    </a:lnTo>
                    <a:lnTo>
                      <a:pt x="9" y="68"/>
                    </a:lnTo>
                    <a:lnTo>
                      <a:pt x="18" y="61"/>
                    </a:lnTo>
                    <a:lnTo>
                      <a:pt x="29" y="50"/>
                    </a:lnTo>
                    <a:lnTo>
                      <a:pt x="40" y="38"/>
                    </a:lnTo>
                    <a:lnTo>
                      <a:pt x="51" y="25"/>
                    </a:lnTo>
                    <a:lnTo>
                      <a:pt x="61" y="14"/>
                    </a:lnTo>
                    <a:lnTo>
                      <a:pt x="70" y="4"/>
                    </a:lnTo>
                    <a:lnTo>
                      <a:pt x="7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92" name="Freeform 212">
                <a:extLst>
                  <a:ext uri="{FF2B5EF4-FFF2-40B4-BE49-F238E27FC236}">
                    <a16:creationId xmlns:a16="http://schemas.microsoft.com/office/drawing/2014/main" xmlns="" id="{B126389D-18F2-48E4-9553-8AA3D8681E2D}"/>
                  </a:ext>
                </a:extLst>
              </p:cNvPr>
              <p:cNvSpPr>
                <a:spLocks/>
              </p:cNvSpPr>
              <p:nvPr/>
            </p:nvSpPr>
            <p:spPr bwMode="auto">
              <a:xfrm>
                <a:off x="1967" y="1227"/>
                <a:ext cx="34" cy="38"/>
              </a:xfrm>
              <a:custGeom>
                <a:avLst/>
                <a:gdLst>
                  <a:gd name="T0" fmla="*/ 3 w 68"/>
                  <a:gd name="T1" fmla="*/ 0 h 75"/>
                  <a:gd name="T2" fmla="*/ 2 w 68"/>
                  <a:gd name="T3" fmla="*/ 1 h 75"/>
                  <a:gd name="T4" fmla="*/ 2 w 68"/>
                  <a:gd name="T5" fmla="*/ 1 h 75"/>
                  <a:gd name="T6" fmla="*/ 2 w 68"/>
                  <a:gd name="T7" fmla="*/ 1 h 75"/>
                  <a:gd name="T8" fmla="*/ 1 w 68"/>
                  <a:gd name="T9" fmla="*/ 2 h 75"/>
                  <a:gd name="T10" fmla="*/ 1 w 68"/>
                  <a:gd name="T11" fmla="*/ 2 h 75"/>
                  <a:gd name="T12" fmla="*/ 1 w 68"/>
                  <a:gd name="T13" fmla="*/ 2 h 75"/>
                  <a:gd name="T14" fmla="*/ 0 w 68"/>
                  <a:gd name="T15" fmla="*/ 3 h 75"/>
                  <a:gd name="T16" fmla="*/ 1 w 68"/>
                  <a:gd name="T17" fmla="*/ 3 h 75"/>
                  <a:gd name="T18" fmla="*/ 1 w 68"/>
                  <a:gd name="T19" fmla="*/ 3 h 75"/>
                  <a:gd name="T20" fmla="*/ 1 w 68"/>
                  <a:gd name="T21" fmla="*/ 3 h 75"/>
                  <a:gd name="T22" fmla="*/ 1 w 68"/>
                  <a:gd name="T23" fmla="*/ 2 h 75"/>
                  <a:gd name="T24" fmla="*/ 2 w 68"/>
                  <a:gd name="T25" fmla="*/ 2 h 75"/>
                  <a:gd name="T26" fmla="*/ 2 w 68"/>
                  <a:gd name="T27" fmla="*/ 1 h 75"/>
                  <a:gd name="T28" fmla="*/ 2 w 68"/>
                  <a:gd name="T29" fmla="*/ 1 h 75"/>
                  <a:gd name="T30" fmla="*/ 2 w 68"/>
                  <a:gd name="T31" fmla="*/ 1 h 75"/>
                  <a:gd name="T32" fmla="*/ 3 w 68"/>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75">
                    <a:moveTo>
                      <a:pt x="68" y="0"/>
                    </a:moveTo>
                    <a:lnTo>
                      <a:pt x="58" y="7"/>
                    </a:lnTo>
                    <a:lnTo>
                      <a:pt x="46" y="17"/>
                    </a:lnTo>
                    <a:lnTo>
                      <a:pt x="33" y="28"/>
                    </a:lnTo>
                    <a:lnTo>
                      <a:pt x="21" y="41"/>
                    </a:lnTo>
                    <a:lnTo>
                      <a:pt x="10" y="54"/>
                    </a:lnTo>
                    <a:lnTo>
                      <a:pt x="3" y="63"/>
                    </a:lnTo>
                    <a:lnTo>
                      <a:pt x="0" y="71"/>
                    </a:lnTo>
                    <a:lnTo>
                      <a:pt x="2" y="75"/>
                    </a:lnTo>
                    <a:lnTo>
                      <a:pt x="8" y="72"/>
                    </a:lnTo>
                    <a:lnTo>
                      <a:pt x="16" y="65"/>
                    </a:lnTo>
                    <a:lnTo>
                      <a:pt x="25" y="54"/>
                    </a:lnTo>
                    <a:lnTo>
                      <a:pt x="35" y="41"/>
                    </a:lnTo>
                    <a:lnTo>
                      <a:pt x="44" y="27"/>
                    </a:lnTo>
                    <a:lnTo>
                      <a:pt x="53" y="15"/>
                    </a:lnTo>
                    <a:lnTo>
                      <a:pt x="61" y="5"/>
                    </a:lnTo>
                    <a:lnTo>
                      <a:pt x="6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93" name="Freeform 213">
                <a:extLst>
                  <a:ext uri="{FF2B5EF4-FFF2-40B4-BE49-F238E27FC236}">
                    <a16:creationId xmlns:a16="http://schemas.microsoft.com/office/drawing/2014/main" xmlns="" id="{BD0EA323-755C-4CBF-BE27-A7CB23BE3776}"/>
                  </a:ext>
                </a:extLst>
              </p:cNvPr>
              <p:cNvSpPr>
                <a:spLocks/>
              </p:cNvSpPr>
              <p:nvPr/>
            </p:nvSpPr>
            <p:spPr bwMode="auto">
              <a:xfrm>
                <a:off x="1992" y="1224"/>
                <a:ext cx="26" cy="36"/>
              </a:xfrm>
              <a:custGeom>
                <a:avLst/>
                <a:gdLst>
                  <a:gd name="T0" fmla="*/ 2 w 52"/>
                  <a:gd name="T1" fmla="*/ 0 h 70"/>
                  <a:gd name="T2" fmla="*/ 2 w 52"/>
                  <a:gd name="T3" fmla="*/ 1 h 70"/>
                  <a:gd name="T4" fmla="*/ 2 w 52"/>
                  <a:gd name="T5" fmla="*/ 1 h 70"/>
                  <a:gd name="T6" fmla="*/ 1 w 52"/>
                  <a:gd name="T7" fmla="*/ 1 h 70"/>
                  <a:gd name="T8" fmla="*/ 1 w 52"/>
                  <a:gd name="T9" fmla="*/ 2 h 70"/>
                  <a:gd name="T10" fmla="*/ 1 w 52"/>
                  <a:gd name="T11" fmla="*/ 2 h 70"/>
                  <a:gd name="T12" fmla="*/ 1 w 52"/>
                  <a:gd name="T13" fmla="*/ 2 h 70"/>
                  <a:gd name="T14" fmla="*/ 0 w 52"/>
                  <a:gd name="T15" fmla="*/ 3 h 70"/>
                  <a:gd name="T16" fmla="*/ 1 w 52"/>
                  <a:gd name="T17" fmla="*/ 3 h 70"/>
                  <a:gd name="T18" fmla="*/ 1 w 52"/>
                  <a:gd name="T19" fmla="*/ 3 h 70"/>
                  <a:gd name="T20" fmla="*/ 1 w 52"/>
                  <a:gd name="T21" fmla="*/ 2 h 70"/>
                  <a:gd name="T22" fmla="*/ 1 w 52"/>
                  <a:gd name="T23" fmla="*/ 2 h 70"/>
                  <a:gd name="T24" fmla="*/ 1 w 52"/>
                  <a:gd name="T25" fmla="*/ 2 h 70"/>
                  <a:gd name="T26" fmla="*/ 2 w 52"/>
                  <a:gd name="T27" fmla="*/ 1 h 70"/>
                  <a:gd name="T28" fmla="*/ 2 w 52"/>
                  <a:gd name="T29" fmla="*/ 1 h 70"/>
                  <a:gd name="T30" fmla="*/ 2 w 52"/>
                  <a:gd name="T31" fmla="*/ 1 h 70"/>
                  <a:gd name="T32" fmla="*/ 2 w 52"/>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70">
                    <a:moveTo>
                      <a:pt x="52" y="0"/>
                    </a:moveTo>
                    <a:lnTo>
                      <a:pt x="45" y="7"/>
                    </a:lnTo>
                    <a:lnTo>
                      <a:pt x="35" y="16"/>
                    </a:lnTo>
                    <a:lnTo>
                      <a:pt x="25" y="28"/>
                    </a:lnTo>
                    <a:lnTo>
                      <a:pt x="15" y="39"/>
                    </a:lnTo>
                    <a:lnTo>
                      <a:pt x="7" y="51"/>
                    </a:lnTo>
                    <a:lnTo>
                      <a:pt x="2" y="61"/>
                    </a:lnTo>
                    <a:lnTo>
                      <a:pt x="0" y="68"/>
                    </a:lnTo>
                    <a:lnTo>
                      <a:pt x="5" y="70"/>
                    </a:lnTo>
                    <a:lnTo>
                      <a:pt x="12" y="68"/>
                    </a:lnTo>
                    <a:lnTo>
                      <a:pt x="19" y="61"/>
                    </a:lnTo>
                    <a:lnTo>
                      <a:pt x="26" y="52"/>
                    </a:lnTo>
                    <a:lnTo>
                      <a:pt x="32" y="40"/>
                    </a:lnTo>
                    <a:lnTo>
                      <a:pt x="37" y="28"/>
                    </a:lnTo>
                    <a:lnTo>
                      <a:pt x="42" y="16"/>
                    </a:lnTo>
                    <a:lnTo>
                      <a:pt x="48" y="7"/>
                    </a:lnTo>
                    <a:lnTo>
                      <a:pt x="5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94" name="Freeform 214">
                <a:extLst>
                  <a:ext uri="{FF2B5EF4-FFF2-40B4-BE49-F238E27FC236}">
                    <a16:creationId xmlns:a16="http://schemas.microsoft.com/office/drawing/2014/main" xmlns="" id="{18F0C33C-226A-497C-8C09-C618979776FF}"/>
                  </a:ext>
                </a:extLst>
              </p:cNvPr>
              <p:cNvSpPr>
                <a:spLocks/>
              </p:cNvSpPr>
              <p:nvPr/>
            </p:nvSpPr>
            <p:spPr bwMode="auto">
              <a:xfrm>
                <a:off x="2014" y="1222"/>
                <a:ext cx="23" cy="35"/>
              </a:xfrm>
              <a:custGeom>
                <a:avLst/>
                <a:gdLst>
                  <a:gd name="T0" fmla="*/ 1 w 47"/>
                  <a:gd name="T1" fmla="*/ 0 h 69"/>
                  <a:gd name="T2" fmla="*/ 1 w 47"/>
                  <a:gd name="T3" fmla="*/ 1 h 69"/>
                  <a:gd name="T4" fmla="*/ 1 w 47"/>
                  <a:gd name="T5" fmla="*/ 1 h 69"/>
                  <a:gd name="T6" fmla="*/ 0 w 47"/>
                  <a:gd name="T7" fmla="*/ 1 h 69"/>
                  <a:gd name="T8" fmla="*/ 0 w 47"/>
                  <a:gd name="T9" fmla="*/ 2 h 69"/>
                  <a:gd name="T10" fmla="*/ 0 w 47"/>
                  <a:gd name="T11" fmla="*/ 2 h 69"/>
                  <a:gd name="T12" fmla="*/ 0 w 47"/>
                  <a:gd name="T13" fmla="*/ 2 h 69"/>
                  <a:gd name="T14" fmla="*/ 0 w 47"/>
                  <a:gd name="T15" fmla="*/ 3 h 69"/>
                  <a:gd name="T16" fmla="*/ 0 w 47"/>
                  <a:gd name="T17" fmla="*/ 3 h 69"/>
                  <a:gd name="T18" fmla="*/ 0 w 47"/>
                  <a:gd name="T19" fmla="*/ 3 h 69"/>
                  <a:gd name="T20" fmla="*/ 0 w 47"/>
                  <a:gd name="T21" fmla="*/ 2 h 69"/>
                  <a:gd name="T22" fmla="*/ 0 w 47"/>
                  <a:gd name="T23" fmla="*/ 2 h 69"/>
                  <a:gd name="T24" fmla="*/ 0 w 47"/>
                  <a:gd name="T25" fmla="*/ 2 h 69"/>
                  <a:gd name="T26" fmla="*/ 1 w 47"/>
                  <a:gd name="T27" fmla="*/ 1 h 69"/>
                  <a:gd name="T28" fmla="*/ 1 w 47"/>
                  <a:gd name="T29" fmla="*/ 1 h 69"/>
                  <a:gd name="T30" fmla="*/ 1 w 47"/>
                  <a:gd name="T31" fmla="*/ 1 h 69"/>
                  <a:gd name="T32" fmla="*/ 1 w 47"/>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69">
                    <a:moveTo>
                      <a:pt x="47" y="0"/>
                    </a:moveTo>
                    <a:lnTo>
                      <a:pt x="42" y="7"/>
                    </a:lnTo>
                    <a:lnTo>
                      <a:pt x="32" y="16"/>
                    </a:lnTo>
                    <a:lnTo>
                      <a:pt x="23" y="29"/>
                    </a:lnTo>
                    <a:lnTo>
                      <a:pt x="14" y="41"/>
                    </a:lnTo>
                    <a:lnTo>
                      <a:pt x="6" y="52"/>
                    </a:lnTo>
                    <a:lnTo>
                      <a:pt x="1" y="61"/>
                    </a:lnTo>
                    <a:lnTo>
                      <a:pt x="0" y="68"/>
                    </a:lnTo>
                    <a:lnTo>
                      <a:pt x="5" y="69"/>
                    </a:lnTo>
                    <a:lnTo>
                      <a:pt x="12" y="66"/>
                    </a:lnTo>
                    <a:lnTo>
                      <a:pt x="18" y="58"/>
                    </a:lnTo>
                    <a:lnTo>
                      <a:pt x="25" y="49"/>
                    </a:lnTo>
                    <a:lnTo>
                      <a:pt x="31" y="36"/>
                    </a:lnTo>
                    <a:lnTo>
                      <a:pt x="36" y="24"/>
                    </a:lnTo>
                    <a:lnTo>
                      <a:pt x="40" y="14"/>
                    </a:lnTo>
                    <a:lnTo>
                      <a:pt x="44" y="5"/>
                    </a:lnTo>
                    <a:lnTo>
                      <a:pt x="4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95" name="Freeform 215">
                <a:extLst>
                  <a:ext uri="{FF2B5EF4-FFF2-40B4-BE49-F238E27FC236}">
                    <a16:creationId xmlns:a16="http://schemas.microsoft.com/office/drawing/2014/main" xmlns="" id="{3BD827E1-9D16-4A7A-99B1-CD3E0F642FD4}"/>
                  </a:ext>
                </a:extLst>
              </p:cNvPr>
              <p:cNvSpPr>
                <a:spLocks/>
              </p:cNvSpPr>
              <p:nvPr/>
            </p:nvSpPr>
            <p:spPr bwMode="auto">
              <a:xfrm>
                <a:off x="2042" y="1219"/>
                <a:ext cx="12" cy="30"/>
              </a:xfrm>
              <a:custGeom>
                <a:avLst/>
                <a:gdLst>
                  <a:gd name="T0" fmla="*/ 0 w 26"/>
                  <a:gd name="T1" fmla="*/ 0 h 59"/>
                  <a:gd name="T2" fmla="*/ 0 w 26"/>
                  <a:gd name="T3" fmla="*/ 1 h 59"/>
                  <a:gd name="T4" fmla="*/ 0 w 26"/>
                  <a:gd name="T5" fmla="*/ 1 h 59"/>
                  <a:gd name="T6" fmla="*/ 0 w 26"/>
                  <a:gd name="T7" fmla="*/ 1 h 59"/>
                  <a:gd name="T8" fmla="*/ 0 w 26"/>
                  <a:gd name="T9" fmla="*/ 2 h 59"/>
                  <a:gd name="T10" fmla="*/ 0 w 26"/>
                  <a:gd name="T11" fmla="*/ 2 h 59"/>
                  <a:gd name="T12" fmla="*/ 0 w 26"/>
                  <a:gd name="T13" fmla="*/ 2 h 59"/>
                  <a:gd name="T14" fmla="*/ 0 w 26"/>
                  <a:gd name="T15" fmla="*/ 2 h 59"/>
                  <a:gd name="T16" fmla="*/ 0 w 26"/>
                  <a:gd name="T17" fmla="*/ 2 h 59"/>
                  <a:gd name="T18" fmla="*/ 0 w 26"/>
                  <a:gd name="T19" fmla="*/ 2 h 59"/>
                  <a:gd name="T20" fmla="*/ 0 w 26"/>
                  <a:gd name="T21" fmla="*/ 2 h 59"/>
                  <a:gd name="T22" fmla="*/ 0 w 26"/>
                  <a:gd name="T23" fmla="*/ 1 h 59"/>
                  <a:gd name="T24" fmla="*/ 0 w 26"/>
                  <a:gd name="T25" fmla="*/ 0 h 5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 h="59">
                    <a:moveTo>
                      <a:pt x="26" y="0"/>
                    </a:moveTo>
                    <a:lnTo>
                      <a:pt x="20" y="6"/>
                    </a:lnTo>
                    <a:lnTo>
                      <a:pt x="14" y="16"/>
                    </a:lnTo>
                    <a:lnTo>
                      <a:pt x="9" y="26"/>
                    </a:lnTo>
                    <a:lnTo>
                      <a:pt x="5" y="36"/>
                    </a:lnTo>
                    <a:lnTo>
                      <a:pt x="2" y="46"/>
                    </a:lnTo>
                    <a:lnTo>
                      <a:pt x="0" y="53"/>
                    </a:lnTo>
                    <a:lnTo>
                      <a:pt x="3" y="58"/>
                    </a:lnTo>
                    <a:lnTo>
                      <a:pt x="9" y="59"/>
                    </a:lnTo>
                    <a:lnTo>
                      <a:pt x="19" y="51"/>
                    </a:lnTo>
                    <a:lnTo>
                      <a:pt x="21" y="33"/>
                    </a:lnTo>
                    <a:lnTo>
                      <a:pt x="22" y="13"/>
                    </a:lnTo>
                    <a:lnTo>
                      <a:pt x="2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96" name="Freeform 216">
                <a:extLst>
                  <a:ext uri="{FF2B5EF4-FFF2-40B4-BE49-F238E27FC236}">
                    <a16:creationId xmlns:a16="http://schemas.microsoft.com/office/drawing/2014/main" xmlns="" id="{6945442C-6FE8-4A00-9CA7-B23EC92D8866}"/>
                  </a:ext>
                </a:extLst>
              </p:cNvPr>
              <p:cNvSpPr>
                <a:spLocks/>
              </p:cNvSpPr>
              <p:nvPr/>
            </p:nvSpPr>
            <p:spPr bwMode="auto">
              <a:xfrm>
                <a:off x="2062" y="1216"/>
                <a:ext cx="6" cy="26"/>
              </a:xfrm>
              <a:custGeom>
                <a:avLst/>
                <a:gdLst>
                  <a:gd name="T0" fmla="*/ 1 w 11"/>
                  <a:gd name="T1" fmla="*/ 0 h 51"/>
                  <a:gd name="T2" fmla="*/ 1 w 11"/>
                  <a:gd name="T3" fmla="*/ 1 h 51"/>
                  <a:gd name="T4" fmla="*/ 1 w 11"/>
                  <a:gd name="T5" fmla="*/ 1 h 51"/>
                  <a:gd name="T6" fmla="*/ 0 w 11"/>
                  <a:gd name="T7" fmla="*/ 2 h 51"/>
                  <a:gd name="T8" fmla="*/ 1 w 11"/>
                  <a:gd name="T9" fmla="*/ 2 h 51"/>
                  <a:gd name="T10" fmla="*/ 1 w 11"/>
                  <a:gd name="T11" fmla="*/ 2 h 51"/>
                  <a:gd name="T12" fmla="*/ 1 w 11"/>
                  <a:gd name="T13" fmla="*/ 1 h 51"/>
                  <a:gd name="T14" fmla="*/ 1 w 11"/>
                  <a:gd name="T15" fmla="*/ 1 h 51"/>
                  <a:gd name="T16" fmla="*/ 1 w 11"/>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51">
                    <a:moveTo>
                      <a:pt x="11" y="0"/>
                    </a:moveTo>
                    <a:lnTo>
                      <a:pt x="6" y="12"/>
                    </a:lnTo>
                    <a:lnTo>
                      <a:pt x="1" y="31"/>
                    </a:lnTo>
                    <a:lnTo>
                      <a:pt x="0" y="46"/>
                    </a:lnTo>
                    <a:lnTo>
                      <a:pt x="6" y="51"/>
                    </a:lnTo>
                    <a:lnTo>
                      <a:pt x="11" y="45"/>
                    </a:lnTo>
                    <a:lnTo>
                      <a:pt x="11" y="31"/>
                    </a:lnTo>
                    <a:lnTo>
                      <a:pt x="10" y="15"/>
                    </a:lnTo>
                    <a:lnTo>
                      <a:pt x="1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97" name="Freeform 217">
                <a:extLst>
                  <a:ext uri="{FF2B5EF4-FFF2-40B4-BE49-F238E27FC236}">
                    <a16:creationId xmlns:a16="http://schemas.microsoft.com/office/drawing/2014/main" xmlns="" id="{1DCE8D6C-C826-4683-8850-19266C769B6E}"/>
                  </a:ext>
                </a:extLst>
              </p:cNvPr>
              <p:cNvSpPr>
                <a:spLocks/>
              </p:cNvSpPr>
              <p:nvPr/>
            </p:nvSpPr>
            <p:spPr bwMode="auto">
              <a:xfrm>
                <a:off x="2077" y="1212"/>
                <a:ext cx="8" cy="25"/>
              </a:xfrm>
              <a:custGeom>
                <a:avLst/>
                <a:gdLst>
                  <a:gd name="T0" fmla="*/ 1 w 15"/>
                  <a:gd name="T1" fmla="*/ 0 h 50"/>
                  <a:gd name="T2" fmla="*/ 1 w 15"/>
                  <a:gd name="T3" fmla="*/ 1 h 50"/>
                  <a:gd name="T4" fmla="*/ 0 w 15"/>
                  <a:gd name="T5" fmla="*/ 1 h 50"/>
                  <a:gd name="T6" fmla="*/ 1 w 15"/>
                  <a:gd name="T7" fmla="*/ 2 h 50"/>
                  <a:gd name="T8" fmla="*/ 1 w 15"/>
                  <a:gd name="T9" fmla="*/ 2 h 50"/>
                  <a:gd name="T10" fmla="*/ 1 w 15"/>
                  <a:gd name="T11" fmla="*/ 2 h 50"/>
                  <a:gd name="T12" fmla="*/ 1 w 15"/>
                  <a:gd name="T13" fmla="*/ 2 h 50"/>
                  <a:gd name="T14" fmla="*/ 1 w 15"/>
                  <a:gd name="T15" fmla="*/ 1 h 50"/>
                  <a:gd name="T16" fmla="*/ 1 w 15"/>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50">
                    <a:moveTo>
                      <a:pt x="7" y="0"/>
                    </a:moveTo>
                    <a:lnTo>
                      <a:pt x="2" y="11"/>
                    </a:lnTo>
                    <a:lnTo>
                      <a:pt x="0" y="28"/>
                    </a:lnTo>
                    <a:lnTo>
                      <a:pt x="2" y="43"/>
                    </a:lnTo>
                    <a:lnTo>
                      <a:pt x="9" y="50"/>
                    </a:lnTo>
                    <a:lnTo>
                      <a:pt x="15" y="46"/>
                    </a:lnTo>
                    <a:lnTo>
                      <a:pt x="13" y="33"/>
                    </a:lnTo>
                    <a:lnTo>
                      <a:pt x="8" y="16"/>
                    </a:lnTo>
                    <a:lnTo>
                      <a:pt x="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98" name="Freeform 218">
                <a:extLst>
                  <a:ext uri="{FF2B5EF4-FFF2-40B4-BE49-F238E27FC236}">
                    <a16:creationId xmlns:a16="http://schemas.microsoft.com/office/drawing/2014/main" xmlns="" id="{171DCF08-E9E9-4BFA-A7A6-D38CA85D8CF5}"/>
                  </a:ext>
                </a:extLst>
              </p:cNvPr>
              <p:cNvSpPr>
                <a:spLocks/>
              </p:cNvSpPr>
              <p:nvPr/>
            </p:nvSpPr>
            <p:spPr bwMode="auto">
              <a:xfrm>
                <a:off x="2090" y="1204"/>
                <a:ext cx="8" cy="25"/>
              </a:xfrm>
              <a:custGeom>
                <a:avLst/>
                <a:gdLst>
                  <a:gd name="T0" fmla="*/ 1 w 16"/>
                  <a:gd name="T1" fmla="*/ 0 h 49"/>
                  <a:gd name="T2" fmla="*/ 1 w 16"/>
                  <a:gd name="T3" fmla="*/ 1 h 49"/>
                  <a:gd name="T4" fmla="*/ 1 w 16"/>
                  <a:gd name="T5" fmla="*/ 1 h 49"/>
                  <a:gd name="T6" fmla="*/ 0 w 16"/>
                  <a:gd name="T7" fmla="*/ 2 h 49"/>
                  <a:gd name="T8" fmla="*/ 1 w 16"/>
                  <a:gd name="T9" fmla="*/ 2 h 49"/>
                  <a:gd name="T10" fmla="*/ 1 w 16"/>
                  <a:gd name="T11" fmla="*/ 2 h 49"/>
                  <a:gd name="T12" fmla="*/ 1 w 16"/>
                  <a:gd name="T13" fmla="*/ 1 h 49"/>
                  <a:gd name="T14" fmla="*/ 1 w 16"/>
                  <a:gd name="T15" fmla="*/ 1 h 49"/>
                  <a:gd name="T16" fmla="*/ 1 w 16"/>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49">
                    <a:moveTo>
                      <a:pt x="15" y="0"/>
                    </a:moveTo>
                    <a:lnTo>
                      <a:pt x="8" y="6"/>
                    </a:lnTo>
                    <a:lnTo>
                      <a:pt x="1" y="21"/>
                    </a:lnTo>
                    <a:lnTo>
                      <a:pt x="0" y="39"/>
                    </a:lnTo>
                    <a:lnTo>
                      <a:pt x="7" y="49"/>
                    </a:lnTo>
                    <a:lnTo>
                      <a:pt x="15" y="46"/>
                    </a:lnTo>
                    <a:lnTo>
                      <a:pt x="16" y="32"/>
                    </a:lnTo>
                    <a:lnTo>
                      <a:pt x="15" y="13"/>
                    </a:lnTo>
                    <a:lnTo>
                      <a:pt x="1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699" name="Freeform 219">
                <a:extLst>
                  <a:ext uri="{FF2B5EF4-FFF2-40B4-BE49-F238E27FC236}">
                    <a16:creationId xmlns:a16="http://schemas.microsoft.com/office/drawing/2014/main" xmlns="" id="{1CFA629C-D5B1-4B80-9382-E7347B67FEB6}"/>
                  </a:ext>
                </a:extLst>
              </p:cNvPr>
              <p:cNvSpPr>
                <a:spLocks/>
              </p:cNvSpPr>
              <p:nvPr/>
            </p:nvSpPr>
            <p:spPr bwMode="auto">
              <a:xfrm>
                <a:off x="2100" y="1199"/>
                <a:ext cx="7" cy="27"/>
              </a:xfrm>
              <a:custGeom>
                <a:avLst/>
                <a:gdLst>
                  <a:gd name="T0" fmla="*/ 0 w 15"/>
                  <a:gd name="T1" fmla="*/ 0 h 54"/>
                  <a:gd name="T2" fmla="*/ 0 w 15"/>
                  <a:gd name="T3" fmla="*/ 1 h 54"/>
                  <a:gd name="T4" fmla="*/ 0 w 15"/>
                  <a:gd name="T5" fmla="*/ 1 h 54"/>
                  <a:gd name="T6" fmla="*/ 0 w 15"/>
                  <a:gd name="T7" fmla="*/ 2 h 54"/>
                  <a:gd name="T8" fmla="*/ 0 w 15"/>
                  <a:gd name="T9" fmla="*/ 2 h 54"/>
                  <a:gd name="T10" fmla="*/ 0 w 15"/>
                  <a:gd name="T11" fmla="*/ 2 h 54"/>
                  <a:gd name="T12" fmla="*/ 0 w 15"/>
                  <a:gd name="T13" fmla="*/ 2 h 54"/>
                  <a:gd name="T14" fmla="*/ 0 w 15"/>
                  <a:gd name="T15" fmla="*/ 1 h 54"/>
                  <a:gd name="T16" fmla="*/ 0 w 15"/>
                  <a:gd name="T17" fmla="*/ 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54">
                    <a:moveTo>
                      <a:pt x="11" y="0"/>
                    </a:moveTo>
                    <a:lnTo>
                      <a:pt x="7" y="12"/>
                    </a:lnTo>
                    <a:lnTo>
                      <a:pt x="2" y="27"/>
                    </a:lnTo>
                    <a:lnTo>
                      <a:pt x="0" y="43"/>
                    </a:lnTo>
                    <a:lnTo>
                      <a:pt x="6" y="54"/>
                    </a:lnTo>
                    <a:lnTo>
                      <a:pt x="12" y="51"/>
                    </a:lnTo>
                    <a:lnTo>
                      <a:pt x="15" y="34"/>
                    </a:lnTo>
                    <a:lnTo>
                      <a:pt x="14" y="14"/>
                    </a:lnTo>
                    <a:lnTo>
                      <a:pt x="1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700" name="Freeform 220">
                <a:extLst>
                  <a:ext uri="{FF2B5EF4-FFF2-40B4-BE49-F238E27FC236}">
                    <a16:creationId xmlns:a16="http://schemas.microsoft.com/office/drawing/2014/main" xmlns="" id="{FB0515FE-51D2-4EB1-84B8-7539DEE02514}"/>
                  </a:ext>
                </a:extLst>
              </p:cNvPr>
              <p:cNvSpPr>
                <a:spLocks/>
              </p:cNvSpPr>
              <p:nvPr/>
            </p:nvSpPr>
            <p:spPr bwMode="auto">
              <a:xfrm>
                <a:off x="1912" y="1228"/>
                <a:ext cx="42" cy="27"/>
              </a:xfrm>
              <a:custGeom>
                <a:avLst/>
                <a:gdLst>
                  <a:gd name="T0" fmla="*/ 0 w 85"/>
                  <a:gd name="T1" fmla="*/ 2 h 54"/>
                  <a:gd name="T2" fmla="*/ 0 w 85"/>
                  <a:gd name="T3" fmla="*/ 2 h 54"/>
                  <a:gd name="T4" fmla="*/ 0 w 85"/>
                  <a:gd name="T5" fmla="*/ 2 h 54"/>
                  <a:gd name="T6" fmla="*/ 0 w 85"/>
                  <a:gd name="T7" fmla="*/ 2 h 54"/>
                  <a:gd name="T8" fmla="*/ 1 w 85"/>
                  <a:gd name="T9" fmla="*/ 1 h 54"/>
                  <a:gd name="T10" fmla="*/ 1 w 85"/>
                  <a:gd name="T11" fmla="*/ 1 h 54"/>
                  <a:gd name="T12" fmla="*/ 1 w 85"/>
                  <a:gd name="T13" fmla="*/ 1 h 54"/>
                  <a:gd name="T14" fmla="*/ 2 w 85"/>
                  <a:gd name="T15" fmla="*/ 1 h 54"/>
                  <a:gd name="T16" fmla="*/ 2 w 85"/>
                  <a:gd name="T17" fmla="*/ 0 h 54"/>
                  <a:gd name="T18" fmla="*/ 2 w 85"/>
                  <a:gd name="T19" fmla="*/ 1 h 54"/>
                  <a:gd name="T20" fmla="*/ 1 w 85"/>
                  <a:gd name="T21" fmla="*/ 1 h 54"/>
                  <a:gd name="T22" fmla="*/ 1 w 85"/>
                  <a:gd name="T23" fmla="*/ 1 h 54"/>
                  <a:gd name="T24" fmla="*/ 0 w 85"/>
                  <a:gd name="T25" fmla="*/ 1 h 54"/>
                  <a:gd name="T26" fmla="*/ 0 w 85"/>
                  <a:gd name="T27" fmla="*/ 2 h 54"/>
                  <a:gd name="T28" fmla="*/ 0 w 85"/>
                  <a:gd name="T29" fmla="*/ 2 h 54"/>
                  <a:gd name="T30" fmla="*/ 0 w 85"/>
                  <a:gd name="T31" fmla="*/ 2 h 54"/>
                  <a:gd name="T32" fmla="*/ 0 w 85"/>
                  <a:gd name="T33" fmla="*/ 2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5" h="54">
                    <a:moveTo>
                      <a:pt x="3" y="54"/>
                    </a:moveTo>
                    <a:lnTo>
                      <a:pt x="7" y="52"/>
                    </a:lnTo>
                    <a:lnTo>
                      <a:pt x="15" y="46"/>
                    </a:lnTo>
                    <a:lnTo>
                      <a:pt x="24" y="38"/>
                    </a:lnTo>
                    <a:lnTo>
                      <a:pt x="37" y="29"/>
                    </a:lnTo>
                    <a:lnTo>
                      <a:pt x="50" y="18"/>
                    </a:lnTo>
                    <a:lnTo>
                      <a:pt x="62" y="9"/>
                    </a:lnTo>
                    <a:lnTo>
                      <a:pt x="75" y="3"/>
                    </a:lnTo>
                    <a:lnTo>
                      <a:pt x="85" y="0"/>
                    </a:lnTo>
                    <a:lnTo>
                      <a:pt x="72" y="3"/>
                    </a:lnTo>
                    <a:lnTo>
                      <a:pt x="57" y="9"/>
                    </a:lnTo>
                    <a:lnTo>
                      <a:pt x="41" y="17"/>
                    </a:lnTo>
                    <a:lnTo>
                      <a:pt x="26" y="25"/>
                    </a:lnTo>
                    <a:lnTo>
                      <a:pt x="13" y="34"/>
                    </a:lnTo>
                    <a:lnTo>
                      <a:pt x="4" y="42"/>
                    </a:lnTo>
                    <a:lnTo>
                      <a:pt x="0" y="49"/>
                    </a:lnTo>
                    <a:lnTo>
                      <a:pt x="3"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701" name="Freeform 221">
                <a:extLst>
                  <a:ext uri="{FF2B5EF4-FFF2-40B4-BE49-F238E27FC236}">
                    <a16:creationId xmlns:a16="http://schemas.microsoft.com/office/drawing/2014/main" xmlns="" id="{1E34B65E-79EE-4526-AFE2-1A834763A851}"/>
                  </a:ext>
                </a:extLst>
              </p:cNvPr>
              <p:cNvSpPr>
                <a:spLocks/>
              </p:cNvSpPr>
              <p:nvPr/>
            </p:nvSpPr>
            <p:spPr bwMode="auto">
              <a:xfrm>
                <a:off x="1905" y="1226"/>
                <a:ext cx="31" cy="17"/>
              </a:xfrm>
              <a:custGeom>
                <a:avLst/>
                <a:gdLst>
                  <a:gd name="T0" fmla="*/ 1 w 63"/>
                  <a:gd name="T1" fmla="*/ 0 h 35"/>
                  <a:gd name="T2" fmla="*/ 1 w 63"/>
                  <a:gd name="T3" fmla="*/ 0 h 35"/>
                  <a:gd name="T4" fmla="*/ 1 w 63"/>
                  <a:gd name="T5" fmla="*/ 0 h 35"/>
                  <a:gd name="T6" fmla="*/ 1 w 63"/>
                  <a:gd name="T7" fmla="*/ 0 h 35"/>
                  <a:gd name="T8" fmla="*/ 0 w 63"/>
                  <a:gd name="T9" fmla="*/ 0 h 35"/>
                  <a:gd name="T10" fmla="*/ 0 w 63"/>
                  <a:gd name="T11" fmla="*/ 0 h 35"/>
                  <a:gd name="T12" fmla="*/ 0 w 63"/>
                  <a:gd name="T13" fmla="*/ 0 h 35"/>
                  <a:gd name="T14" fmla="*/ 0 w 63"/>
                  <a:gd name="T15" fmla="*/ 1 h 35"/>
                  <a:gd name="T16" fmla="*/ 0 w 63"/>
                  <a:gd name="T17" fmla="*/ 1 h 35"/>
                  <a:gd name="T18" fmla="*/ 0 w 63"/>
                  <a:gd name="T19" fmla="*/ 1 h 35"/>
                  <a:gd name="T20" fmla="*/ 0 w 63"/>
                  <a:gd name="T21" fmla="*/ 0 h 35"/>
                  <a:gd name="T22" fmla="*/ 0 w 63"/>
                  <a:gd name="T23" fmla="*/ 0 h 35"/>
                  <a:gd name="T24" fmla="*/ 1 w 63"/>
                  <a:gd name="T25" fmla="*/ 0 h 35"/>
                  <a:gd name="T26" fmla="*/ 1 w 63"/>
                  <a:gd name="T27" fmla="*/ 0 h 35"/>
                  <a:gd name="T28" fmla="*/ 1 w 63"/>
                  <a:gd name="T29" fmla="*/ 0 h 35"/>
                  <a:gd name="T30" fmla="*/ 1 w 63"/>
                  <a:gd name="T31" fmla="*/ 0 h 35"/>
                  <a:gd name="T32" fmla="*/ 1 w 63"/>
                  <a:gd name="T33" fmla="*/ 0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35">
                    <a:moveTo>
                      <a:pt x="63" y="0"/>
                    </a:moveTo>
                    <a:lnTo>
                      <a:pt x="55" y="4"/>
                    </a:lnTo>
                    <a:lnTo>
                      <a:pt x="44" y="8"/>
                    </a:lnTo>
                    <a:lnTo>
                      <a:pt x="33" y="14"/>
                    </a:lnTo>
                    <a:lnTo>
                      <a:pt x="22" y="19"/>
                    </a:lnTo>
                    <a:lnTo>
                      <a:pt x="12" y="24"/>
                    </a:lnTo>
                    <a:lnTo>
                      <a:pt x="5" y="29"/>
                    </a:lnTo>
                    <a:lnTo>
                      <a:pt x="0" y="32"/>
                    </a:lnTo>
                    <a:lnTo>
                      <a:pt x="2" y="35"/>
                    </a:lnTo>
                    <a:lnTo>
                      <a:pt x="6" y="35"/>
                    </a:lnTo>
                    <a:lnTo>
                      <a:pt x="13" y="31"/>
                    </a:lnTo>
                    <a:lnTo>
                      <a:pt x="22" y="27"/>
                    </a:lnTo>
                    <a:lnTo>
                      <a:pt x="32" y="21"/>
                    </a:lnTo>
                    <a:lnTo>
                      <a:pt x="42" y="14"/>
                    </a:lnTo>
                    <a:lnTo>
                      <a:pt x="50" y="8"/>
                    </a:lnTo>
                    <a:lnTo>
                      <a:pt x="58" y="4"/>
                    </a:lnTo>
                    <a:lnTo>
                      <a:pt x="6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702" name="Freeform 222">
                <a:extLst>
                  <a:ext uri="{FF2B5EF4-FFF2-40B4-BE49-F238E27FC236}">
                    <a16:creationId xmlns:a16="http://schemas.microsoft.com/office/drawing/2014/main" xmlns="" id="{059AEAF2-161E-4407-A5C6-68AF45CB7B06}"/>
                  </a:ext>
                </a:extLst>
              </p:cNvPr>
              <p:cNvSpPr>
                <a:spLocks/>
              </p:cNvSpPr>
              <p:nvPr/>
            </p:nvSpPr>
            <p:spPr bwMode="auto">
              <a:xfrm>
                <a:off x="2019" y="1102"/>
                <a:ext cx="166" cy="46"/>
              </a:xfrm>
              <a:custGeom>
                <a:avLst/>
                <a:gdLst>
                  <a:gd name="T0" fmla="*/ 11 w 331"/>
                  <a:gd name="T1" fmla="*/ 3 h 91"/>
                  <a:gd name="T2" fmla="*/ 11 w 331"/>
                  <a:gd name="T3" fmla="*/ 3 h 91"/>
                  <a:gd name="T4" fmla="*/ 11 w 331"/>
                  <a:gd name="T5" fmla="*/ 3 h 91"/>
                  <a:gd name="T6" fmla="*/ 11 w 331"/>
                  <a:gd name="T7" fmla="*/ 3 h 91"/>
                  <a:gd name="T8" fmla="*/ 11 w 331"/>
                  <a:gd name="T9" fmla="*/ 3 h 91"/>
                  <a:gd name="T10" fmla="*/ 10 w 331"/>
                  <a:gd name="T11" fmla="*/ 3 h 91"/>
                  <a:gd name="T12" fmla="*/ 10 w 331"/>
                  <a:gd name="T13" fmla="*/ 2 h 91"/>
                  <a:gd name="T14" fmla="*/ 9 w 331"/>
                  <a:gd name="T15" fmla="*/ 2 h 91"/>
                  <a:gd name="T16" fmla="*/ 8 w 331"/>
                  <a:gd name="T17" fmla="*/ 1 h 91"/>
                  <a:gd name="T18" fmla="*/ 7 w 331"/>
                  <a:gd name="T19" fmla="*/ 1 h 91"/>
                  <a:gd name="T20" fmla="*/ 7 w 331"/>
                  <a:gd name="T21" fmla="*/ 1 h 91"/>
                  <a:gd name="T22" fmla="*/ 6 w 331"/>
                  <a:gd name="T23" fmla="*/ 1 h 91"/>
                  <a:gd name="T24" fmla="*/ 5 w 331"/>
                  <a:gd name="T25" fmla="*/ 1 h 91"/>
                  <a:gd name="T26" fmla="*/ 5 w 331"/>
                  <a:gd name="T27" fmla="*/ 1 h 91"/>
                  <a:gd name="T28" fmla="*/ 4 w 331"/>
                  <a:gd name="T29" fmla="*/ 1 h 91"/>
                  <a:gd name="T30" fmla="*/ 3 w 331"/>
                  <a:gd name="T31" fmla="*/ 1 h 91"/>
                  <a:gd name="T32" fmla="*/ 3 w 331"/>
                  <a:gd name="T33" fmla="*/ 1 h 91"/>
                  <a:gd name="T34" fmla="*/ 2 w 331"/>
                  <a:gd name="T35" fmla="*/ 1 h 91"/>
                  <a:gd name="T36" fmla="*/ 1 w 331"/>
                  <a:gd name="T37" fmla="*/ 1 h 91"/>
                  <a:gd name="T38" fmla="*/ 1 w 331"/>
                  <a:gd name="T39" fmla="*/ 1 h 91"/>
                  <a:gd name="T40" fmla="*/ 0 w 331"/>
                  <a:gd name="T41" fmla="*/ 1 h 91"/>
                  <a:gd name="T42" fmla="*/ 1 w 331"/>
                  <a:gd name="T43" fmla="*/ 1 h 91"/>
                  <a:gd name="T44" fmla="*/ 1 w 331"/>
                  <a:gd name="T45" fmla="*/ 1 h 91"/>
                  <a:gd name="T46" fmla="*/ 2 w 331"/>
                  <a:gd name="T47" fmla="*/ 1 h 91"/>
                  <a:gd name="T48" fmla="*/ 2 w 331"/>
                  <a:gd name="T49" fmla="*/ 1 h 91"/>
                  <a:gd name="T50" fmla="*/ 3 w 331"/>
                  <a:gd name="T51" fmla="*/ 1 h 91"/>
                  <a:gd name="T52" fmla="*/ 4 w 331"/>
                  <a:gd name="T53" fmla="*/ 0 h 91"/>
                  <a:gd name="T54" fmla="*/ 5 w 331"/>
                  <a:gd name="T55" fmla="*/ 1 h 91"/>
                  <a:gd name="T56" fmla="*/ 6 w 331"/>
                  <a:gd name="T57" fmla="*/ 1 h 91"/>
                  <a:gd name="T58" fmla="*/ 6 w 331"/>
                  <a:gd name="T59" fmla="*/ 1 h 91"/>
                  <a:gd name="T60" fmla="*/ 7 w 331"/>
                  <a:gd name="T61" fmla="*/ 1 h 91"/>
                  <a:gd name="T62" fmla="*/ 8 w 331"/>
                  <a:gd name="T63" fmla="*/ 1 h 91"/>
                  <a:gd name="T64" fmla="*/ 9 w 331"/>
                  <a:gd name="T65" fmla="*/ 1 h 91"/>
                  <a:gd name="T66" fmla="*/ 9 w 331"/>
                  <a:gd name="T67" fmla="*/ 2 h 91"/>
                  <a:gd name="T68" fmla="*/ 10 w 331"/>
                  <a:gd name="T69" fmla="*/ 2 h 91"/>
                  <a:gd name="T70" fmla="*/ 10 w 331"/>
                  <a:gd name="T71" fmla="*/ 2 h 91"/>
                  <a:gd name="T72" fmla="*/ 11 w 331"/>
                  <a:gd name="T73" fmla="*/ 3 h 9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31" h="91">
                    <a:moveTo>
                      <a:pt x="330" y="77"/>
                    </a:moveTo>
                    <a:lnTo>
                      <a:pt x="331" y="80"/>
                    </a:lnTo>
                    <a:lnTo>
                      <a:pt x="330" y="84"/>
                    </a:lnTo>
                    <a:lnTo>
                      <a:pt x="329" y="87"/>
                    </a:lnTo>
                    <a:lnTo>
                      <a:pt x="329" y="91"/>
                    </a:lnTo>
                    <a:lnTo>
                      <a:pt x="309" y="72"/>
                    </a:lnTo>
                    <a:lnTo>
                      <a:pt x="289" y="56"/>
                    </a:lnTo>
                    <a:lnTo>
                      <a:pt x="267" y="42"/>
                    </a:lnTo>
                    <a:lnTo>
                      <a:pt x="245" y="32"/>
                    </a:lnTo>
                    <a:lnTo>
                      <a:pt x="222" y="24"/>
                    </a:lnTo>
                    <a:lnTo>
                      <a:pt x="199" y="18"/>
                    </a:lnTo>
                    <a:lnTo>
                      <a:pt x="177" y="13"/>
                    </a:lnTo>
                    <a:lnTo>
                      <a:pt x="154" y="11"/>
                    </a:lnTo>
                    <a:lnTo>
                      <a:pt x="132" y="10"/>
                    </a:lnTo>
                    <a:lnTo>
                      <a:pt x="110" y="10"/>
                    </a:lnTo>
                    <a:lnTo>
                      <a:pt x="88" y="11"/>
                    </a:lnTo>
                    <a:lnTo>
                      <a:pt x="69" y="13"/>
                    </a:lnTo>
                    <a:lnTo>
                      <a:pt x="49" y="16"/>
                    </a:lnTo>
                    <a:lnTo>
                      <a:pt x="32" y="18"/>
                    </a:lnTo>
                    <a:lnTo>
                      <a:pt x="15" y="20"/>
                    </a:lnTo>
                    <a:lnTo>
                      <a:pt x="0" y="23"/>
                    </a:lnTo>
                    <a:lnTo>
                      <a:pt x="10" y="16"/>
                    </a:lnTo>
                    <a:lnTo>
                      <a:pt x="25" y="10"/>
                    </a:lnTo>
                    <a:lnTo>
                      <a:pt x="43" y="5"/>
                    </a:lnTo>
                    <a:lnTo>
                      <a:pt x="63" y="3"/>
                    </a:lnTo>
                    <a:lnTo>
                      <a:pt x="86" y="1"/>
                    </a:lnTo>
                    <a:lnTo>
                      <a:pt x="110" y="0"/>
                    </a:lnTo>
                    <a:lnTo>
                      <a:pt x="135" y="1"/>
                    </a:lnTo>
                    <a:lnTo>
                      <a:pt x="162" y="2"/>
                    </a:lnTo>
                    <a:lnTo>
                      <a:pt x="188" y="5"/>
                    </a:lnTo>
                    <a:lnTo>
                      <a:pt x="214" y="11"/>
                    </a:lnTo>
                    <a:lnTo>
                      <a:pt x="238" y="17"/>
                    </a:lnTo>
                    <a:lnTo>
                      <a:pt x="262" y="26"/>
                    </a:lnTo>
                    <a:lnTo>
                      <a:pt x="283" y="35"/>
                    </a:lnTo>
                    <a:lnTo>
                      <a:pt x="302" y="48"/>
                    </a:lnTo>
                    <a:lnTo>
                      <a:pt x="317" y="61"/>
                    </a:lnTo>
                    <a:lnTo>
                      <a:pt x="330" y="7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703" name="Freeform 223">
                <a:extLst>
                  <a:ext uri="{FF2B5EF4-FFF2-40B4-BE49-F238E27FC236}">
                    <a16:creationId xmlns:a16="http://schemas.microsoft.com/office/drawing/2014/main" xmlns="" id="{7401497E-36EC-496E-A62C-7F84ACC2BC68}"/>
                  </a:ext>
                </a:extLst>
              </p:cNvPr>
              <p:cNvSpPr>
                <a:spLocks/>
              </p:cNvSpPr>
              <p:nvPr/>
            </p:nvSpPr>
            <p:spPr bwMode="auto">
              <a:xfrm>
                <a:off x="2024" y="1107"/>
                <a:ext cx="22" cy="33"/>
              </a:xfrm>
              <a:custGeom>
                <a:avLst/>
                <a:gdLst>
                  <a:gd name="T0" fmla="*/ 2 w 44"/>
                  <a:gd name="T1" fmla="*/ 0 h 67"/>
                  <a:gd name="T2" fmla="*/ 2 w 44"/>
                  <a:gd name="T3" fmla="*/ 0 h 67"/>
                  <a:gd name="T4" fmla="*/ 1 w 44"/>
                  <a:gd name="T5" fmla="*/ 0 h 67"/>
                  <a:gd name="T6" fmla="*/ 1 w 44"/>
                  <a:gd name="T7" fmla="*/ 0 h 67"/>
                  <a:gd name="T8" fmla="*/ 1 w 44"/>
                  <a:gd name="T9" fmla="*/ 1 h 67"/>
                  <a:gd name="T10" fmla="*/ 1 w 44"/>
                  <a:gd name="T11" fmla="*/ 1 h 67"/>
                  <a:gd name="T12" fmla="*/ 1 w 44"/>
                  <a:gd name="T13" fmla="*/ 1 h 67"/>
                  <a:gd name="T14" fmla="*/ 0 w 44"/>
                  <a:gd name="T15" fmla="*/ 1 h 67"/>
                  <a:gd name="T16" fmla="*/ 1 w 44"/>
                  <a:gd name="T17" fmla="*/ 2 h 67"/>
                  <a:gd name="T18" fmla="*/ 1 w 44"/>
                  <a:gd name="T19" fmla="*/ 2 h 67"/>
                  <a:gd name="T20" fmla="*/ 1 w 44"/>
                  <a:gd name="T21" fmla="*/ 1 h 67"/>
                  <a:gd name="T22" fmla="*/ 1 w 44"/>
                  <a:gd name="T23" fmla="*/ 1 h 67"/>
                  <a:gd name="T24" fmla="*/ 1 w 44"/>
                  <a:gd name="T25" fmla="*/ 1 h 67"/>
                  <a:gd name="T26" fmla="*/ 1 w 44"/>
                  <a:gd name="T27" fmla="*/ 1 h 67"/>
                  <a:gd name="T28" fmla="*/ 1 w 44"/>
                  <a:gd name="T29" fmla="*/ 0 h 67"/>
                  <a:gd name="T30" fmla="*/ 2 w 44"/>
                  <a:gd name="T31" fmla="*/ 0 h 67"/>
                  <a:gd name="T32" fmla="*/ 2 w 44"/>
                  <a:gd name="T33" fmla="*/ 0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67">
                    <a:moveTo>
                      <a:pt x="44" y="0"/>
                    </a:moveTo>
                    <a:lnTo>
                      <a:pt x="35" y="7"/>
                    </a:lnTo>
                    <a:lnTo>
                      <a:pt x="26" y="15"/>
                    </a:lnTo>
                    <a:lnTo>
                      <a:pt x="18" y="25"/>
                    </a:lnTo>
                    <a:lnTo>
                      <a:pt x="10" y="37"/>
                    </a:lnTo>
                    <a:lnTo>
                      <a:pt x="4" y="47"/>
                    </a:lnTo>
                    <a:lnTo>
                      <a:pt x="1" y="56"/>
                    </a:lnTo>
                    <a:lnTo>
                      <a:pt x="0" y="63"/>
                    </a:lnTo>
                    <a:lnTo>
                      <a:pt x="1" y="67"/>
                    </a:lnTo>
                    <a:lnTo>
                      <a:pt x="4" y="65"/>
                    </a:lnTo>
                    <a:lnTo>
                      <a:pt x="9" y="61"/>
                    </a:lnTo>
                    <a:lnTo>
                      <a:pt x="14" y="53"/>
                    </a:lnTo>
                    <a:lnTo>
                      <a:pt x="18" y="44"/>
                    </a:lnTo>
                    <a:lnTo>
                      <a:pt x="24" y="32"/>
                    </a:lnTo>
                    <a:lnTo>
                      <a:pt x="30" y="21"/>
                    </a:lnTo>
                    <a:lnTo>
                      <a:pt x="37" y="9"/>
                    </a:lnTo>
                    <a:lnTo>
                      <a:pt x="4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704" name="Freeform 224">
                <a:extLst>
                  <a:ext uri="{FF2B5EF4-FFF2-40B4-BE49-F238E27FC236}">
                    <a16:creationId xmlns:a16="http://schemas.microsoft.com/office/drawing/2014/main" xmlns="" id="{18FA84B9-35C3-4B61-88B9-CBAAA1A5AA9D}"/>
                  </a:ext>
                </a:extLst>
              </p:cNvPr>
              <p:cNvSpPr>
                <a:spLocks/>
              </p:cNvSpPr>
              <p:nvPr/>
            </p:nvSpPr>
            <p:spPr bwMode="auto">
              <a:xfrm>
                <a:off x="2029" y="1106"/>
                <a:ext cx="33" cy="39"/>
              </a:xfrm>
              <a:custGeom>
                <a:avLst/>
                <a:gdLst>
                  <a:gd name="T0" fmla="*/ 1 w 66"/>
                  <a:gd name="T1" fmla="*/ 3 h 78"/>
                  <a:gd name="T2" fmla="*/ 0 w 66"/>
                  <a:gd name="T3" fmla="*/ 3 h 78"/>
                  <a:gd name="T4" fmla="*/ 1 w 66"/>
                  <a:gd name="T5" fmla="*/ 3 h 78"/>
                  <a:gd name="T6" fmla="*/ 1 w 66"/>
                  <a:gd name="T7" fmla="*/ 2 h 78"/>
                  <a:gd name="T8" fmla="*/ 1 w 66"/>
                  <a:gd name="T9" fmla="*/ 2 h 78"/>
                  <a:gd name="T10" fmla="*/ 1 w 66"/>
                  <a:gd name="T11" fmla="*/ 1 h 78"/>
                  <a:gd name="T12" fmla="*/ 2 w 66"/>
                  <a:gd name="T13" fmla="*/ 1 h 78"/>
                  <a:gd name="T14" fmla="*/ 2 w 66"/>
                  <a:gd name="T15" fmla="*/ 1 h 78"/>
                  <a:gd name="T16" fmla="*/ 3 w 66"/>
                  <a:gd name="T17" fmla="*/ 0 h 78"/>
                  <a:gd name="T18" fmla="*/ 2 w 66"/>
                  <a:gd name="T19" fmla="*/ 1 h 78"/>
                  <a:gd name="T20" fmla="*/ 2 w 66"/>
                  <a:gd name="T21" fmla="*/ 1 h 78"/>
                  <a:gd name="T22" fmla="*/ 2 w 66"/>
                  <a:gd name="T23" fmla="*/ 2 h 78"/>
                  <a:gd name="T24" fmla="*/ 1 w 66"/>
                  <a:gd name="T25" fmla="*/ 2 h 78"/>
                  <a:gd name="T26" fmla="*/ 1 w 66"/>
                  <a:gd name="T27" fmla="*/ 2 h 78"/>
                  <a:gd name="T28" fmla="*/ 1 w 66"/>
                  <a:gd name="T29" fmla="*/ 3 h 78"/>
                  <a:gd name="T30" fmla="*/ 1 w 66"/>
                  <a:gd name="T31" fmla="*/ 3 h 78"/>
                  <a:gd name="T32" fmla="*/ 1 w 66"/>
                  <a:gd name="T33" fmla="*/ 3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6" h="78">
                    <a:moveTo>
                      <a:pt x="1" y="78"/>
                    </a:moveTo>
                    <a:lnTo>
                      <a:pt x="0" y="74"/>
                    </a:lnTo>
                    <a:lnTo>
                      <a:pt x="4" y="65"/>
                    </a:lnTo>
                    <a:lnTo>
                      <a:pt x="9" y="55"/>
                    </a:lnTo>
                    <a:lnTo>
                      <a:pt x="17" y="41"/>
                    </a:lnTo>
                    <a:lnTo>
                      <a:pt x="28" y="28"/>
                    </a:lnTo>
                    <a:lnTo>
                      <a:pt x="39" y="16"/>
                    </a:lnTo>
                    <a:lnTo>
                      <a:pt x="52" y="5"/>
                    </a:lnTo>
                    <a:lnTo>
                      <a:pt x="66" y="0"/>
                    </a:lnTo>
                    <a:lnTo>
                      <a:pt x="58" y="8"/>
                    </a:lnTo>
                    <a:lnTo>
                      <a:pt x="50" y="20"/>
                    </a:lnTo>
                    <a:lnTo>
                      <a:pt x="39" y="33"/>
                    </a:lnTo>
                    <a:lnTo>
                      <a:pt x="29" y="47"/>
                    </a:lnTo>
                    <a:lnTo>
                      <a:pt x="20" y="59"/>
                    </a:lnTo>
                    <a:lnTo>
                      <a:pt x="12" y="70"/>
                    </a:lnTo>
                    <a:lnTo>
                      <a:pt x="5" y="77"/>
                    </a:lnTo>
                    <a:lnTo>
                      <a:pt x="1" y="7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705" name="Freeform 225">
                <a:extLst>
                  <a:ext uri="{FF2B5EF4-FFF2-40B4-BE49-F238E27FC236}">
                    <a16:creationId xmlns:a16="http://schemas.microsoft.com/office/drawing/2014/main" xmlns="" id="{6E00650F-1B86-4FBC-9A93-D1D21D7C0110}"/>
                  </a:ext>
                </a:extLst>
              </p:cNvPr>
              <p:cNvSpPr>
                <a:spLocks/>
              </p:cNvSpPr>
              <p:nvPr/>
            </p:nvSpPr>
            <p:spPr bwMode="auto">
              <a:xfrm>
                <a:off x="2051" y="1105"/>
                <a:ext cx="42" cy="46"/>
              </a:xfrm>
              <a:custGeom>
                <a:avLst/>
                <a:gdLst>
                  <a:gd name="T0" fmla="*/ 1 w 84"/>
                  <a:gd name="T1" fmla="*/ 3 h 92"/>
                  <a:gd name="T2" fmla="*/ 0 w 84"/>
                  <a:gd name="T3" fmla="*/ 3 h 92"/>
                  <a:gd name="T4" fmla="*/ 1 w 84"/>
                  <a:gd name="T5" fmla="*/ 3 h 92"/>
                  <a:gd name="T6" fmla="*/ 1 w 84"/>
                  <a:gd name="T7" fmla="*/ 2 h 92"/>
                  <a:gd name="T8" fmla="*/ 1 w 84"/>
                  <a:gd name="T9" fmla="*/ 2 h 92"/>
                  <a:gd name="T10" fmla="*/ 2 w 84"/>
                  <a:gd name="T11" fmla="*/ 1 h 92"/>
                  <a:gd name="T12" fmla="*/ 2 w 84"/>
                  <a:gd name="T13" fmla="*/ 1 h 92"/>
                  <a:gd name="T14" fmla="*/ 3 w 84"/>
                  <a:gd name="T15" fmla="*/ 1 h 92"/>
                  <a:gd name="T16" fmla="*/ 3 w 84"/>
                  <a:gd name="T17" fmla="*/ 0 h 92"/>
                  <a:gd name="T18" fmla="*/ 3 w 84"/>
                  <a:gd name="T19" fmla="*/ 1 h 92"/>
                  <a:gd name="T20" fmla="*/ 3 w 84"/>
                  <a:gd name="T21" fmla="*/ 1 h 92"/>
                  <a:gd name="T22" fmla="*/ 2 w 84"/>
                  <a:gd name="T23" fmla="*/ 2 h 92"/>
                  <a:gd name="T24" fmla="*/ 2 w 84"/>
                  <a:gd name="T25" fmla="*/ 2 h 92"/>
                  <a:gd name="T26" fmla="*/ 1 w 84"/>
                  <a:gd name="T27" fmla="*/ 3 h 92"/>
                  <a:gd name="T28" fmla="*/ 1 w 84"/>
                  <a:gd name="T29" fmla="*/ 3 h 92"/>
                  <a:gd name="T30" fmla="*/ 1 w 84"/>
                  <a:gd name="T31" fmla="*/ 3 h 92"/>
                  <a:gd name="T32" fmla="*/ 1 w 84"/>
                  <a:gd name="T33" fmla="*/ 3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4" h="92">
                    <a:moveTo>
                      <a:pt x="1" y="92"/>
                    </a:moveTo>
                    <a:lnTo>
                      <a:pt x="0" y="88"/>
                    </a:lnTo>
                    <a:lnTo>
                      <a:pt x="5" y="77"/>
                    </a:lnTo>
                    <a:lnTo>
                      <a:pt x="14" y="64"/>
                    </a:lnTo>
                    <a:lnTo>
                      <a:pt x="25" y="49"/>
                    </a:lnTo>
                    <a:lnTo>
                      <a:pt x="39" y="32"/>
                    </a:lnTo>
                    <a:lnTo>
                      <a:pt x="54" y="19"/>
                    </a:lnTo>
                    <a:lnTo>
                      <a:pt x="70" y="7"/>
                    </a:lnTo>
                    <a:lnTo>
                      <a:pt x="84" y="0"/>
                    </a:lnTo>
                    <a:lnTo>
                      <a:pt x="77" y="7"/>
                    </a:lnTo>
                    <a:lnTo>
                      <a:pt x="68" y="20"/>
                    </a:lnTo>
                    <a:lnTo>
                      <a:pt x="55" y="35"/>
                    </a:lnTo>
                    <a:lnTo>
                      <a:pt x="41" y="52"/>
                    </a:lnTo>
                    <a:lnTo>
                      <a:pt x="29" y="68"/>
                    </a:lnTo>
                    <a:lnTo>
                      <a:pt x="16" y="82"/>
                    </a:lnTo>
                    <a:lnTo>
                      <a:pt x="7" y="90"/>
                    </a:lnTo>
                    <a:lnTo>
                      <a:pt x="1" y="9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706" name="Freeform 226">
                <a:extLst>
                  <a:ext uri="{FF2B5EF4-FFF2-40B4-BE49-F238E27FC236}">
                    <a16:creationId xmlns:a16="http://schemas.microsoft.com/office/drawing/2014/main" xmlns="" id="{D6C5AC3E-13F9-4CBF-9D73-7BBA87D80D52}"/>
                  </a:ext>
                </a:extLst>
              </p:cNvPr>
              <p:cNvSpPr>
                <a:spLocks/>
              </p:cNvSpPr>
              <p:nvPr/>
            </p:nvSpPr>
            <p:spPr bwMode="auto">
              <a:xfrm>
                <a:off x="2084" y="1108"/>
                <a:ext cx="39" cy="51"/>
              </a:xfrm>
              <a:custGeom>
                <a:avLst/>
                <a:gdLst>
                  <a:gd name="T0" fmla="*/ 1 w 77"/>
                  <a:gd name="T1" fmla="*/ 4 h 102"/>
                  <a:gd name="T2" fmla="*/ 0 w 77"/>
                  <a:gd name="T3" fmla="*/ 3 h 102"/>
                  <a:gd name="T4" fmla="*/ 1 w 77"/>
                  <a:gd name="T5" fmla="*/ 3 h 102"/>
                  <a:gd name="T6" fmla="*/ 1 w 77"/>
                  <a:gd name="T7" fmla="*/ 3 h 102"/>
                  <a:gd name="T8" fmla="*/ 1 w 77"/>
                  <a:gd name="T9" fmla="*/ 2 h 102"/>
                  <a:gd name="T10" fmla="*/ 2 w 77"/>
                  <a:gd name="T11" fmla="*/ 2 h 102"/>
                  <a:gd name="T12" fmla="*/ 2 w 77"/>
                  <a:gd name="T13" fmla="*/ 1 h 102"/>
                  <a:gd name="T14" fmla="*/ 2 w 77"/>
                  <a:gd name="T15" fmla="*/ 1 h 102"/>
                  <a:gd name="T16" fmla="*/ 3 w 77"/>
                  <a:gd name="T17" fmla="*/ 0 h 102"/>
                  <a:gd name="T18" fmla="*/ 3 w 77"/>
                  <a:gd name="T19" fmla="*/ 1 h 102"/>
                  <a:gd name="T20" fmla="*/ 2 w 77"/>
                  <a:gd name="T21" fmla="*/ 1 h 102"/>
                  <a:gd name="T22" fmla="*/ 2 w 77"/>
                  <a:gd name="T23" fmla="*/ 2 h 102"/>
                  <a:gd name="T24" fmla="*/ 2 w 77"/>
                  <a:gd name="T25" fmla="*/ 2 h 102"/>
                  <a:gd name="T26" fmla="*/ 1 w 77"/>
                  <a:gd name="T27" fmla="*/ 3 h 102"/>
                  <a:gd name="T28" fmla="*/ 1 w 77"/>
                  <a:gd name="T29" fmla="*/ 3 h 102"/>
                  <a:gd name="T30" fmla="*/ 1 w 77"/>
                  <a:gd name="T31" fmla="*/ 4 h 102"/>
                  <a:gd name="T32" fmla="*/ 1 w 77"/>
                  <a:gd name="T33" fmla="*/ 4 h 10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7" h="102">
                    <a:moveTo>
                      <a:pt x="1" y="102"/>
                    </a:moveTo>
                    <a:lnTo>
                      <a:pt x="0" y="95"/>
                    </a:lnTo>
                    <a:lnTo>
                      <a:pt x="4" y="83"/>
                    </a:lnTo>
                    <a:lnTo>
                      <a:pt x="12" y="68"/>
                    </a:lnTo>
                    <a:lnTo>
                      <a:pt x="24" y="51"/>
                    </a:lnTo>
                    <a:lnTo>
                      <a:pt x="37" y="34"/>
                    </a:lnTo>
                    <a:lnTo>
                      <a:pt x="50" y="19"/>
                    </a:lnTo>
                    <a:lnTo>
                      <a:pt x="64" y="7"/>
                    </a:lnTo>
                    <a:lnTo>
                      <a:pt x="77" y="0"/>
                    </a:lnTo>
                    <a:lnTo>
                      <a:pt x="72" y="8"/>
                    </a:lnTo>
                    <a:lnTo>
                      <a:pt x="63" y="21"/>
                    </a:lnTo>
                    <a:lnTo>
                      <a:pt x="51" y="38"/>
                    </a:lnTo>
                    <a:lnTo>
                      <a:pt x="39" y="57"/>
                    </a:lnTo>
                    <a:lnTo>
                      <a:pt x="26" y="74"/>
                    </a:lnTo>
                    <a:lnTo>
                      <a:pt x="15" y="89"/>
                    </a:lnTo>
                    <a:lnTo>
                      <a:pt x="7" y="99"/>
                    </a:lnTo>
                    <a:lnTo>
                      <a:pt x="1" y="10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707" name="Freeform 227">
                <a:extLst>
                  <a:ext uri="{FF2B5EF4-FFF2-40B4-BE49-F238E27FC236}">
                    <a16:creationId xmlns:a16="http://schemas.microsoft.com/office/drawing/2014/main" xmlns="" id="{45E0CDE2-AC1D-4F1B-9DB2-D4650CB10E06}"/>
                  </a:ext>
                </a:extLst>
              </p:cNvPr>
              <p:cNvSpPr>
                <a:spLocks/>
              </p:cNvSpPr>
              <p:nvPr/>
            </p:nvSpPr>
            <p:spPr bwMode="auto">
              <a:xfrm>
                <a:off x="2102" y="1114"/>
                <a:ext cx="33" cy="46"/>
              </a:xfrm>
              <a:custGeom>
                <a:avLst/>
                <a:gdLst>
                  <a:gd name="T0" fmla="*/ 0 w 67"/>
                  <a:gd name="T1" fmla="*/ 3 h 92"/>
                  <a:gd name="T2" fmla="*/ 0 w 67"/>
                  <a:gd name="T3" fmla="*/ 3 h 92"/>
                  <a:gd name="T4" fmla="*/ 0 w 67"/>
                  <a:gd name="T5" fmla="*/ 3 h 92"/>
                  <a:gd name="T6" fmla="*/ 0 w 67"/>
                  <a:gd name="T7" fmla="*/ 2 h 92"/>
                  <a:gd name="T8" fmla="*/ 0 w 67"/>
                  <a:gd name="T9" fmla="*/ 2 h 92"/>
                  <a:gd name="T10" fmla="*/ 1 w 67"/>
                  <a:gd name="T11" fmla="*/ 1 h 92"/>
                  <a:gd name="T12" fmla="*/ 1 w 67"/>
                  <a:gd name="T13" fmla="*/ 1 h 92"/>
                  <a:gd name="T14" fmla="*/ 1 w 67"/>
                  <a:gd name="T15" fmla="*/ 1 h 92"/>
                  <a:gd name="T16" fmla="*/ 2 w 67"/>
                  <a:gd name="T17" fmla="*/ 0 h 92"/>
                  <a:gd name="T18" fmla="*/ 1 w 67"/>
                  <a:gd name="T19" fmla="*/ 1 h 92"/>
                  <a:gd name="T20" fmla="*/ 1 w 67"/>
                  <a:gd name="T21" fmla="*/ 1 h 92"/>
                  <a:gd name="T22" fmla="*/ 1 w 67"/>
                  <a:gd name="T23" fmla="*/ 2 h 92"/>
                  <a:gd name="T24" fmla="*/ 1 w 67"/>
                  <a:gd name="T25" fmla="*/ 2 h 92"/>
                  <a:gd name="T26" fmla="*/ 0 w 67"/>
                  <a:gd name="T27" fmla="*/ 3 h 92"/>
                  <a:gd name="T28" fmla="*/ 0 w 67"/>
                  <a:gd name="T29" fmla="*/ 3 h 92"/>
                  <a:gd name="T30" fmla="*/ 0 w 67"/>
                  <a:gd name="T31" fmla="*/ 3 h 92"/>
                  <a:gd name="T32" fmla="*/ 0 w 67"/>
                  <a:gd name="T33" fmla="*/ 3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92">
                    <a:moveTo>
                      <a:pt x="0" y="92"/>
                    </a:moveTo>
                    <a:lnTo>
                      <a:pt x="0" y="87"/>
                    </a:lnTo>
                    <a:lnTo>
                      <a:pt x="4" y="77"/>
                    </a:lnTo>
                    <a:lnTo>
                      <a:pt x="12" y="62"/>
                    </a:lnTo>
                    <a:lnTo>
                      <a:pt x="22" y="46"/>
                    </a:lnTo>
                    <a:lnTo>
                      <a:pt x="34" y="30"/>
                    </a:lnTo>
                    <a:lnTo>
                      <a:pt x="46" y="15"/>
                    </a:lnTo>
                    <a:lnTo>
                      <a:pt x="57" y="4"/>
                    </a:lnTo>
                    <a:lnTo>
                      <a:pt x="67" y="0"/>
                    </a:lnTo>
                    <a:lnTo>
                      <a:pt x="61" y="8"/>
                    </a:lnTo>
                    <a:lnTo>
                      <a:pt x="53" y="22"/>
                    </a:lnTo>
                    <a:lnTo>
                      <a:pt x="44" y="38"/>
                    </a:lnTo>
                    <a:lnTo>
                      <a:pt x="34" y="54"/>
                    </a:lnTo>
                    <a:lnTo>
                      <a:pt x="24" y="70"/>
                    </a:lnTo>
                    <a:lnTo>
                      <a:pt x="14" y="83"/>
                    </a:lnTo>
                    <a:lnTo>
                      <a:pt x="6" y="91"/>
                    </a:lnTo>
                    <a:lnTo>
                      <a:pt x="0" y="9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708" name="Freeform 228">
                <a:extLst>
                  <a:ext uri="{FF2B5EF4-FFF2-40B4-BE49-F238E27FC236}">
                    <a16:creationId xmlns:a16="http://schemas.microsoft.com/office/drawing/2014/main" xmlns="" id="{4E3B4508-FF92-48CF-938D-379E5DE47D1D}"/>
                  </a:ext>
                </a:extLst>
              </p:cNvPr>
              <p:cNvSpPr>
                <a:spLocks/>
              </p:cNvSpPr>
              <p:nvPr/>
            </p:nvSpPr>
            <p:spPr bwMode="auto">
              <a:xfrm>
                <a:off x="2130" y="1121"/>
                <a:ext cx="29" cy="38"/>
              </a:xfrm>
              <a:custGeom>
                <a:avLst/>
                <a:gdLst>
                  <a:gd name="T0" fmla="*/ 1 w 56"/>
                  <a:gd name="T1" fmla="*/ 2 h 77"/>
                  <a:gd name="T2" fmla="*/ 0 w 56"/>
                  <a:gd name="T3" fmla="*/ 2 h 77"/>
                  <a:gd name="T4" fmla="*/ 1 w 56"/>
                  <a:gd name="T5" fmla="*/ 2 h 77"/>
                  <a:gd name="T6" fmla="*/ 1 w 56"/>
                  <a:gd name="T7" fmla="*/ 1 h 77"/>
                  <a:gd name="T8" fmla="*/ 1 w 56"/>
                  <a:gd name="T9" fmla="*/ 1 h 77"/>
                  <a:gd name="T10" fmla="*/ 1 w 56"/>
                  <a:gd name="T11" fmla="*/ 0 h 77"/>
                  <a:gd name="T12" fmla="*/ 2 w 56"/>
                  <a:gd name="T13" fmla="*/ 0 h 77"/>
                  <a:gd name="T14" fmla="*/ 2 w 56"/>
                  <a:gd name="T15" fmla="*/ 0 h 77"/>
                  <a:gd name="T16" fmla="*/ 2 w 56"/>
                  <a:gd name="T17" fmla="*/ 0 h 77"/>
                  <a:gd name="T18" fmla="*/ 2 w 56"/>
                  <a:gd name="T19" fmla="*/ 0 h 77"/>
                  <a:gd name="T20" fmla="*/ 2 w 56"/>
                  <a:gd name="T21" fmla="*/ 0 h 77"/>
                  <a:gd name="T22" fmla="*/ 2 w 56"/>
                  <a:gd name="T23" fmla="*/ 1 h 77"/>
                  <a:gd name="T24" fmla="*/ 1 w 56"/>
                  <a:gd name="T25" fmla="*/ 1 h 77"/>
                  <a:gd name="T26" fmla="*/ 1 w 56"/>
                  <a:gd name="T27" fmla="*/ 1 h 77"/>
                  <a:gd name="T28" fmla="*/ 1 w 56"/>
                  <a:gd name="T29" fmla="*/ 2 h 77"/>
                  <a:gd name="T30" fmla="*/ 1 w 56"/>
                  <a:gd name="T31" fmla="*/ 2 h 77"/>
                  <a:gd name="T32" fmla="*/ 1 w 56"/>
                  <a:gd name="T33" fmla="*/ 2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77">
                    <a:moveTo>
                      <a:pt x="1" y="77"/>
                    </a:moveTo>
                    <a:lnTo>
                      <a:pt x="0" y="72"/>
                    </a:lnTo>
                    <a:lnTo>
                      <a:pt x="1" y="64"/>
                    </a:lnTo>
                    <a:lnTo>
                      <a:pt x="6" y="52"/>
                    </a:lnTo>
                    <a:lnTo>
                      <a:pt x="14" y="40"/>
                    </a:lnTo>
                    <a:lnTo>
                      <a:pt x="22" y="27"/>
                    </a:lnTo>
                    <a:lnTo>
                      <a:pt x="32" y="15"/>
                    </a:lnTo>
                    <a:lnTo>
                      <a:pt x="44" y="6"/>
                    </a:lnTo>
                    <a:lnTo>
                      <a:pt x="56" y="0"/>
                    </a:lnTo>
                    <a:lnTo>
                      <a:pt x="50" y="9"/>
                    </a:lnTo>
                    <a:lnTo>
                      <a:pt x="44" y="20"/>
                    </a:lnTo>
                    <a:lnTo>
                      <a:pt x="35" y="33"/>
                    </a:lnTo>
                    <a:lnTo>
                      <a:pt x="27" y="47"/>
                    </a:lnTo>
                    <a:lnTo>
                      <a:pt x="18" y="59"/>
                    </a:lnTo>
                    <a:lnTo>
                      <a:pt x="11" y="70"/>
                    </a:lnTo>
                    <a:lnTo>
                      <a:pt x="6" y="75"/>
                    </a:lnTo>
                    <a:lnTo>
                      <a:pt x="1" y="7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709" name="Freeform 229">
                <a:extLst>
                  <a:ext uri="{FF2B5EF4-FFF2-40B4-BE49-F238E27FC236}">
                    <a16:creationId xmlns:a16="http://schemas.microsoft.com/office/drawing/2014/main" xmlns="" id="{0E3F28ED-9F96-493D-A7BD-0B5311C92321}"/>
                  </a:ext>
                </a:extLst>
              </p:cNvPr>
              <p:cNvSpPr>
                <a:spLocks/>
              </p:cNvSpPr>
              <p:nvPr/>
            </p:nvSpPr>
            <p:spPr bwMode="auto">
              <a:xfrm>
                <a:off x="2171" y="1143"/>
                <a:ext cx="8" cy="23"/>
              </a:xfrm>
              <a:custGeom>
                <a:avLst/>
                <a:gdLst>
                  <a:gd name="T0" fmla="*/ 1 w 15"/>
                  <a:gd name="T1" fmla="*/ 2 h 46"/>
                  <a:gd name="T2" fmla="*/ 0 w 15"/>
                  <a:gd name="T3" fmla="*/ 2 h 46"/>
                  <a:gd name="T4" fmla="*/ 0 w 15"/>
                  <a:gd name="T5" fmla="*/ 1 h 46"/>
                  <a:gd name="T6" fmla="*/ 1 w 15"/>
                  <a:gd name="T7" fmla="*/ 1 h 46"/>
                  <a:gd name="T8" fmla="*/ 1 w 15"/>
                  <a:gd name="T9" fmla="*/ 0 h 46"/>
                  <a:gd name="T10" fmla="*/ 1 w 15"/>
                  <a:gd name="T11" fmla="*/ 1 h 46"/>
                  <a:gd name="T12" fmla="*/ 1 w 15"/>
                  <a:gd name="T13" fmla="*/ 1 h 46"/>
                  <a:gd name="T14" fmla="*/ 1 w 15"/>
                  <a:gd name="T15" fmla="*/ 2 h 46"/>
                  <a:gd name="T16" fmla="*/ 1 w 15"/>
                  <a:gd name="T17" fmla="*/ 2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46">
                    <a:moveTo>
                      <a:pt x="4" y="46"/>
                    </a:moveTo>
                    <a:lnTo>
                      <a:pt x="0" y="38"/>
                    </a:lnTo>
                    <a:lnTo>
                      <a:pt x="0" y="23"/>
                    </a:lnTo>
                    <a:lnTo>
                      <a:pt x="4" y="7"/>
                    </a:lnTo>
                    <a:lnTo>
                      <a:pt x="15" y="0"/>
                    </a:lnTo>
                    <a:lnTo>
                      <a:pt x="9" y="13"/>
                    </a:lnTo>
                    <a:lnTo>
                      <a:pt x="9" y="30"/>
                    </a:lnTo>
                    <a:lnTo>
                      <a:pt x="9" y="44"/>
                    </a:lnTo>
                    <a:lnTo>
                      <a:pt x="4"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710" name="Freeform 230">
                <a:extLst>
                  <a:ext uri="{FF2B5EF4-FFF2-40B4-BE49-F238E27FC236}">
                    <a16:creationId xmlns:a16="http://schemas.microsoft.com/office/drawing/2014/main" xmlns="" id="{A00E38B3-EE00-419F-BDF5-95DC7DC6385F}"/>
                  </a:ext>
                </a:extLst>
              </p:cNvPr>
              <p:cNvSpPr>
                <a:spLocks/>
              </p:cNvSpPr>
              <p:nvPr/>
            </p:nvSpPr>
            <p:spPr bwMode="auto">
              <a:xfrm>
                <a:off x="2042" y="1104"/>
                <a:ext cx="37" cy="43"/>
              </a:xfrm>
              <a:custGeom>
                <a:avLst/>
                <a:gdLst>
                  <a:gd name="T0" fmla="*/ 0 w 75"/>
                  <a:gd name="T1" fmla="*/ 3 h 85"/>
                  <a:gd name="T2" fmla="*/ 0 w 75"/>
                  <a:gd name="T3" fmla="*/ 3 h 85"/>
                  <a:gd name="T4" fmla="*/ 0 w 75"/>
                  <a:gd name="T5" fmla="*/ 3 h 85"/>
                  <a:gd name="T6" fmla="*/ 0 w 75"/>
                  <a:gd name="T7" fmla="*/ 2 h 85"/>
                  <a:gd name="T8" fmla="*/ 0 w 75"/>
                  <a:gd name="T9" fmla="*/ 2 h 85"/>
                  <a:gd name="T10" fmla="*/ 1 w 75"/>
                  <a:gd name="T11" fmla="*/ 1 h 85"/>
                  <a:gd name="T12" fmla="*/ 1 w 75"/>
                  <a:gd name="T13" fmla="*/ 1 h 85"/>
                  <a:gd name="T14" fmla="*/ 1 w 75"/>
                  <a:gd name="T15" fmla="*/ 1 h 85"/>
                  <a:gd name="T16" fmla="*/ 2 w 75"/>
                  <a:gd name="T17" fmla="*/ 0 h 85"/>
                  <a:gd name="T18" fmla="*/ 2 w 75"/>
                  <a:gd name="T19" fmla="*/ 1 h 85"/>
                  <a:gd name="T20" fmla="*/ 1 w 75"/>
                  <a:gd name="T21" fmla="*/ 1 h 85"/>
                  <a:gd name="T22" fmla="*/ 1 w 75"/>
                  <a:gd name="T23" fmla="*/ 2 h 85"/>
                  <a:gd name="T24" fmla="*/ 1 w 75"/>
                  <a:gd name="T25" fmla="*/ 2 h 85"/>
                  <a:gd name="T26" fmla="*/ 0 w 75"/>
                  <a:gd name="T27" fmla="*/ 2 h 85"/>
                  <a:gd name="T28" fmla="*/ 0 w 75"/>
                  <a:gd name="T29" fmla="*/ 3 h 85"/>
                  <a:gd name="T30" fmla="*/ 0 w 75"/>
                  <a:gd name="T31" fmla="*/ 3 h 85"/>
                  <a:gd name="T32" fmla="*/ 0 w 75"/>
                  <a:gd name="T33" fmla="*/ 3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5" h="85">
                    <a:moveTo>
                      <a:pt x="2" y="85"/>
                    </a:moveTo>
                    <a:lnTo>
                      <a:pt x="0" y="81"/>
                    </a:lnTo>
                    <a:lnTo>
                      <a:pt x="4" y="71"/>
                    </a:lnTo>
                    <a:lnTo>
                      <a:pt x="11" y="59"/>
                    </a:lnTo>
                    <a:lnTo>
                      <a:pt x="21" y="45"/>
                    </a:lnTo>
                    <a:lnTo>
                      <a:pt x="34" y="30"/>
                    </a:lnTo>
                    <a:lnTo>
                      <a:pt x="48" y="17"/>
                    </a:lnTo>
                    <a:lnTo>
                      <a:pt x="62" y="7"/>
                    </a:lnTo>
                    <a:lnTo>
                      <a:pt x="75" y="0"/>
                    </a:lnTo>
                    <a:lnTo>
                      <a:pt x="70" y="7"/>
                    </a:lnTo>
                    <a:lnTo>
                      <a:pt x="60" y="18"/>
                    </a:lnTo>
                    <a:lnTo>
                      <a:pt x="50" y="33"/>
                    </a:lnTo>
                    <a:lnTo>
                      <a:pt x="38" y="48"/>
                    </a:lnTo>
                    <a:lnTo>
                      <a:pt x="27" y="63"/>
                    </a:lnTo>
                    <a:lnTo>
                      <a:pt x="15" y="76"/>
                    </a:lnTo>
                    <a:lnTo>
                      <a:pt x="7" y="84"/>
                    </a:lnTo>
                    <a:lnTo>
                      <a:pt x="2" y="8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711" name="Freeform 231">
                <a:extLst>
                  <a:ext uri="{FF2B5EF4-FFF2-40B4-BE49-F238E27FC236}">
                    <a16:creationId xmlns:a16="http://schemas.microsoft.com/office/drawing/2014/main" xmlns="" id="{29C82B08-F53E-4D45-9F72-B7DA597DC055}"/>
                  </a:ext>
                </a:extLst>
              </p:cNvPr>
              <p:cNvSpPr>
                <a:spLocks/>
              </p:cNvSpPr>
              <p:nvPr/>
            </p:nvSpPr>
            <p:spPr bwMode="auto">
              <a:xfrm>
                <a:off x="2070" y="1105"/>
                <a:ext cx="37" cy="50"/>
              </a:xfrm>
              <a:custGeom>
                <a:avLst/>
                <a:gdLst>
                  <a:gd name="T0" fmla="*/ 1 w 74"/>
                  <a:gd name="T1" fmla="*/ 4 h 99"/>
                  <a:gd name="T2" fmla="*/ 0 w 74"/>
                  <a:gd name="T3" fmla="*/ 3 h 99"/>
                  <a:gd name="T4" fmla="*/ 1 w 74"/>
                  <a:gd name="T5" fmla="*/ 3 h 99"/>
                  <a:gd name="T6" fmla="*/ 1 w 74"/>
                  <a:gd name="T7" fmla="*/ 3 h 99"/>
                  <a:gd name="T8" fmla="*/ 1 w 74"/>
                  <a:gd name="T9" fmla="*/ 2 h 99"/>
                  <a:gd name="T10" fmla="*/ 2 w 74"/>
                  <a:gd name="T11" fmla="*/ 2 h 99"/>
                  <a:gd name="T12" fmla="*/ 2 w 74"/>
                  <a:gd name="T13" fmla="*/ 1 h 99"/>
                  <a:gd name="T14" fmla="*/ 2 w 74"/>
                  <a:gd name="T15" fmla="*/ 1 h 99"/>
                  <a:gd name="T16" fmla="*/ 3 w 74"/>
                  <a:gd name="T17" fmla="*/ 0 h 99"/>
                  <a:gd name="T18" fmla="*/ 3 w 74"/>
                  <a:gd name="T19" fmla="*/ 1 h 99"/>
                  <a:gd name="T20" fmla="*/ 2 w 74"/>
                  <a:gd name="T21" fmla="*/ 1 h 99"/>
                  <a:gd name="T22" fmla="*/ 2 w 74"/>
                  <a:gd name="T23" fmla="*/ 2 h 99"/>
                  <a:gd name="T24" fmla="*/ 2 w 74"/>
                  <a:gd name="T25" fmla="*/ 2 h 99"/>
                  <a:gd name="T26" fmla="*/ 1 w 74"/>
                  <a:gd name="T27" fmla="*/ 3 h 99"/>
                  <a:gd name="T28" fmla="*/ 1 w 74"/>
                  <a:gd name="T29" fmla="*/ 3 h 99"/>
                  <a:gd name="T30" fmla="*/ 1 w 74"/>
                  <a:gd name="T31" fmla="*/ 4 h 99"/>
                  <a:gd name="T32" fmla="*/ 1 w 74"/>
                  <a:gd name="T33" fmla="*/ 4 h 9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4" h="99">
                    <a:moveTo>
                      <a:pt x="1" y="99"/>
                    </a:moveTo>
                    <a:lnTo>
                      <a:pt x="0" y="94"/>
                    </a:lnTo>
                    <a:lnTo>
                      <a:pt x="3" y="82"/>
                    </a:lnTo>
                    <a:lnTo>
                      <a:pt x="11" y="67"/>
                    </a:lnTo>
                    <a:lnTo>
                      <a:pt x="22" y="50"/>
                    </a:lnTo>
                    <a:lnTo>
                      <a:pt x="34" y="33"/>
                    </a:lnTo>
                    <a:lnTo>
                      <a:pt x="48" y="18"/>
                    </a:lnTo>
                    <a:lnTo>
                      <a:pt x="61" y="6"/>
                    </a:lnTo>
                    <a:lnTo>
                      <a:pt x="74" y="0"/>
                    </a:lnTo>
                    <a:lnTo>
                      <a:pt x="69" y="8"/>
                    </a:lnTo>
                    <a:lnTo>
                      <a:pt x="60" y="21"/>
                    </a:lnTo>
                    <a:lnTo>
                      <a:pt x="49" y="38"/>
                    </a:lnTo>
                    <a:lnTo>
                      <a:pt x="38" y="56"/>
                    </a:lnTo>
                    <a:lnTo>
                      <a:pt x="25" y="73"/>
                    </a:lnTo>
                    <a:lnTo>
                      <a:pt x="15" y="88"/>
                    </a:lnTo>
                    <a:lnTo>
                      <a:pt x="6" y="97"/>
                    </a:lnTo>
                    <a:lnTo>
                      <a:pt x="1" y="9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712" name="Freeform 232">
                <a:extLst>
                  <a:ext uri="{FF2B5EF4-FFF2-40B4-BE49-F238E27FC236}">
                    <a16:creationId xmlns:a16="http://schemas.microsoft.com/office/drawing/2014/main" xmlns="" id="{F3CF8580-BE55-445A-A5E7-B431D2086ED0}"/>
                  </a:ext>
                </a:extLst>
              </p:cNvPr>
              <p:cNvSpPr>
                <a:spLocks/>
              </p:cNvSpPr>
              <p:nvPr/>
            </p:nvSpPr>
            <p:spPr bwMode="auto">
              <a:xfrm>
                <a:off x="2119" y="1114"/>
                <a:ext cx="28" cy="48"/>
              </a:xfrm>
              <a:custGeom>
                <a:avLst/>
                <a:gdLst>
                  <a:gd name="T0" fmla="*/ 1 w 55"/>
                  <a:gd name="T1" fmla="*/ 3 h 95"/>
                  <a:gd name="T2" fmla="*/ 0 w 55"/>
                  <a:gd name="T3" fmla="*/ 3 h 95"/>
                  <a:gd name="T4" fmla="*/ 1 w 55"/>
                  <a:gd name="T5" fmla="*/ 3 h 95"/>
                  <a:gd name="T6" fmla="*/ 1 w 55"/>
                  <a:gd name="T7" fmla="*/ 3 h 95"/>
                  <a:gd name="T8" fmla="*/ 1 w 55"/>
                  <a:gd name="T9" fmla="*/ 2 h 95"/>
                  <a:gd name="T10" fmla="*/ 1 w 55"/>
                  <a:gd name="T11" fmla="*/ 2 h 95"/>
                  <a:gd name="T12" fmla="*/ 1 w 55"/>
                  <a:gd name="T13" fmla="*/ 1 h 95"/>
                  <a:gd name="T14" fmla="*/ 2 w 55"/>
                  <a:gd name="T15" fmla="*/ 1 h 95"/>
                  <a:gd name="T16" fmla="*/ 2 w 55"/>
                  <a:gd name="T17" fmla="*/ 0 h 95"/>
                  <a:gd name="T18" fmla="*/ 2 w 55"/>
                  <a:gd name="T19" fmla="*/ 1 h 95"/>
                  <a:gd name="T20" fmla="*/ 2 w 55"/>
                  <a:gd name="T21" fmla="*/ 1 h 95"/>
                  <a:gd name="T22" fmla="*/ 2 w 55"/>
                  <a:gd name="T23" fmla="*/ 2 h 95"/>
                  <a:gd name="T24" fmla="*/ 1 w 55"/>
                  <a:gd name="T25" fmla="*/ 2 h 95"/>
                  <a:gd name="T26" fmla="*/ 1 w 55"/>
                  <a:gd name="T27" fmla="*/ 3 h 95"/>
                  <a:gd name="T28" fmla="*/ 1 w 55"/>
                  <a:gd name="T29" fmla="*/ 3 h 95"/>
                  <a:gd name="T30" fmla="*/ 1 w 55"/>
                  <a:gd name="T31" fmla="*/ 3 h 95"/>
                  <a:gd name="T32" fmla="*/ 1 w 55"/>
                  <a:gd name="T33" fmla="*/ 3 h 9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5" h="95">
                    <a:moveTo>
                      <a:pt x="1" y="95"/>
                    </a:moveTo>
                    <a:lnTo>
                      <a:pt x="0" y="90"/>
                    </a:lnTo>
                    <a:lnTo>
                      <a:pt x="1" y="79"/>
                    </a:lnTo>
                    <a:lnTo>
                      <a:pt x="6" y="65"/>
                    </a:lnTo>
                    <a:lnTo>
                      <a:pt x="13" y="49"/>
                    </a:lnTo>
                    <a:lnTo>
                      <a:pt x="21" y="33"/>
                    </a:lnTo>
                    <a:lnTo>
                      <a:pt x="31" y="18"/>
                    </a:lnTo>
                    <a:lnTo>
                      <a:pt x="43" y="7"/>
                    </a:lnTo>
                    <a:lnTo>
                      <a:pt x="55" y="0"/>
                    </a:lnTo>
                    <a:lnTo>
                      <a:pt x="49" y="9"/>
                    </a:lnTo>
                    <a:lnTo>
                      <a:pt x="43" y="22"/>
                    </a:lnTo>
                    <a:lnTo>
                      <a:pt x="34" y="38"/>
                    </a:lnTo>
                    <a:lnTo>
                      <a:pt x="26" y="55"/>
                    </a:lnTo>
                    <a:lnTo>
                      <a:pt x="18" y="71"/>
                    </a:lnTo>
                    <a:lnTo>
                      <a:pt x="11" y="85"/>
                    </a:lnTo>
                    <a:lnTo>
                      <a:pt x="6" y="93"/>
                    </a:lnTo>
                    <a:lnTo>
                      <a:pt x="1" y="9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15380" name="Freeform 233">
              <a:extLst>
                <a:ext uri="{FF2B5EF4-FFF2-40B4-BE49-F238E27FC236}">
                  <a16:creationId xmlns:a16="http://schemas.microsoft.com/office/drawing/2014/main" xmlns="" id="{F7E33413-9C33-427E-8E7C-71C1AB740BB4}"/>
                </a:ext>
              </a:extLst>
            </p:cNvPr>
            <p:cNvSpPr>
              <a:spLocks/>
            </p:cNvSpPr>
            <p:nvPr/>
          </p:nvSpPr>
          <p:spPr bwMode="auto">
            <a:xfrm>
              <a:off x="2139" y="1126"/>
              <a:ext cx="29" cy="36"/>
            </a:xfrm>
            <a:custGeom>
              <a:avLst/>
              <a:gdLst>
                <a:gd name="T0" fmla="*/ 1 w 58"/>
                <a:gd name="T1" fmla="*/ 3 h 70"/>
                <a:gd name="T2" fmla="*/ 0 w 58"/>
                <a:gd name="T3" fmla="*/ 3 h 70"/>
                <a:gd name="T4" fmla="*/ 1 w 58"/>
                <a:gd name="T5" fmla="*/ 2 h 70"/>
                <a:gd name="T6" fmla="*/ 1 w 58"/>
                <a:gd name="T7" fmla="*/ 2 h 70"/>
                <a:gd name="T8" fmla="*/ 1 w 58"/>
                <a:gd name="T9" fmla="*/ 1 h 70"/>
                <a:gd name="T10" fmla="*/ 1 w 58"/>
                <a:gd name="T11" fmla="*/ 1 h 70"/>
                <a:gd name="T12" fmla="*/ 2 w 58"/>
                <a:gd name="T13" fmla="*/ 1 h 70"/>
                <a:gd name="T14" fmla="*/ 2 w 58"/>
                <a:gd name="T15" fmla="*/ 1 h 70"/>
                <a:gd name="T16" fmla="*/ 2 w 58"/>
                <a:gd name="T17" fmla="*/ 0 h 70"/>
                <a:gd name="T18" fmla="*/ 2 w 58"/>
                <a:gd name="T19" fmla="*/ 1 h 70"/>
                <a:gd name="T20" fmla="*/ 2 w 58"/>
                <a:gd name="T21" fmla="*/ 1 h 70"/>
                <a:gd name="T22" fmla="*/ 2 w 58"/>
                <a:gd name="T23" fmla="*/ 1 h 70"/>
                <a:gd name="T24" fmla="*/ 1 w 58"/>
                <a:gd name="T25" fmla="*/ 2 h 70"/>
                <a:gd name="T26" fmla="*/ 1 w 58"/>
                <a:gd name="T27" fmla="*/ 2 h 70"/>
                <a:gd name="T28" fmla="*/ 1 w 58"/>
                <a:gd name="T29" fmla="*/ 2 h 70"/>
                <a:gd name="T30" fmla="*/ 1 w 58"/>
                <a:gd name="T31" fmla="*/ 3 h 70"/>
                <a:gd name="T32" fmla="*/ 1 w 58"/>
                <a:gd name="T33" fmla="*/ 3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70">
                  <a:moveTo>
                    <a:pt x="1" y="70"/>
                  </a:moveTo>
                  <a:lnTo>
                    <a:pt x="0" y="66"/>
                  </a:lnTo>
                  <a:lnTo>
                    <a:pt x="5" y="56"/>
                  </a:lnTo>
                  <a:lnTo>
                    <a:pt x="12" y="45"/>
                  </a:lnTo>
                  <a:lnTo>
                    <a:pt x="21" y="32"/>
                  </a:lnTo>
                  <a:lnTo>
                    <a:pt x="31" y="21"/>
                  </a:lnTo>
                  <a:lnTo>
                    <a:pt x="42" y="9"/>
                  </a:lnTo>
                  <a:lnTo>
                    <a:pt x="51" y="2"/>
                  </a:lnTo>
                  <a:lnTo>
                    <a:pt x="58" y="0"/>
                  </a:lnTo>
                  <a:lnTo>
                    <a:pt x="53" y="7"/>
                  </a:lnTo>
                  <a:lnTo>
                    <a:pt x="46" y="16"/>
                  </a:lnTo>
                  <a:lnTo>
                    <a:pt x="38" y="28"/>
                  </a:lnTo>
                  <a:lnTo>
                    <a:pt x="30" y="39"/>
                  </a:lnTo>
                  <a:lnTo>
                    <a:pt x="21" y="51"/>
                  </a:lnTo>
                  <a:lnTo>
                    <a:pt x="13" y="61"/>
                  </a:lnTo>
                  <a:lnTo>
                    <a:pt x="6" y="68"/>
                  </a:lnTo>
                  <a:lnTo>
                    <a:pt x="1"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381" name="Freeform 234">
              <a:extLst>
                <a:ext uri="{FF2B5EF4-FFF2-40B4-BE49-F238E27FC236}">
                  <a16:creationId xmlns:a16="http://schemas.microsoft.com/office/drawing/2014/main" xmlns="" id="{0750B80D-526B-4E0E-A8A0-776C636564A9}"/>
                </a:ext>
              </a:extLst>
            </p:cNvPr>
            <p:cNvSpPr>
              <a:spLocks/>
            </p:cNvSpPr>
            <p:nvPr/>
          </p:nvSpPr>
          <p:spPr bwMode="auto">
            <a:xfrm>
              <a:off x="2161" y="1131"/>
              <a:ext cx="11" cy="26"/>
            </a:xfrm>
            <a:custGeom>
              <a:avLst/>
              <a:gdLst>
                <a:gd name="T0" fmla="*/ 1 w 22"/>
                <a:gd name="T1" fmla="*/ 2 h 52"/>
                <a:gd name="T2" fmla="*/ 0 w 22"/>
                <a:gd name="T3" fmla="*/ 2 h 52"/>
                <a:gd name="T4" fmla="*/ 1 w 22"/>
                <a:gd name="T5" fmla="*/ 1 h 52"/>
                <a:gd name="T6" fmla="*/ 1 w 22"/>
                <a:gd name="T7" fmla="*/ 1 h 52"/>
                <a:gd name="T8" fmla="*/ 1 w 22"/>
                <a:gd name="T9" fmla="*/ 0 h 52"/>
                <a:gd name="T10" fmla="*/ 1 w 22"/>
                <a:gd name="T11" fmla="*/ 1 h 52"/>
                <a:gd name="T12" fmla="*/ 1 w 22"/>
                <a:gd name="T13" fmla="*/ 1 h 52"/>
                <a:gd name="T14" fmla="*/ 1 w 22"/>
                <a:gd name="T15" fmla="*/ 2 h 52"/>
                <a:gd name="T16" fmla="*/ 1 w 22"/>
                <a:gd name="T17" fmla="*/ 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52">
                  <a:moveTo>
                    <a:pt x="2" y="52"/>
                  </a:moveTo>
                  <a:lnTo>
                    <a:pt x="0" y="43"/>
                  </a:lnTo>
                  <a:lnTo>
                    <a:pt x="3" y="26"/>
                  </a:lnTo>
                  <a:lnTo>
                    <a:pt x="10" y="8"/>
                  </a:lnTo>
                  <a:lnTo>
                    <a:pt x="22" y="0"/>
                  </a:lnTo>
                  <a:lnTo>
                    <a:pt x="14" y="14"/>
                  </a:lnTo>
                  <a:lnTo>
                    <a:pt x="11" y="32"/>
                  </a:lnTo>
                  <a:lnTo>
                    <a:pt x="8" y="49"/>
                  </a:lnTo>
                  <a:lnTo>
                    <a:pt x="2"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382" name="Freeform 235">
              <a:extLst>
                <a:ext uri="{FF2B5EF4-FFF2-40B4-BE49-F238E27FC236}">
                  <a16:creationId xmlns:a16="http://schemas.microsoft.com/office/drawing/2014/main" xmlns="" id="{1BFC0076-C648-4FD5-8377-5D92B50792EB}"/>
                </a:ext>
              </a:extLst>
            </p:cNvPr>
            <p:cNvSpPr>
              <a:spLocks/>
            </p:cNvSpPr>
            <p:nvPr/>
          </p:nvSpPr>
          <p:spPr bwMode="auto">
            <a:xfrm>
              <a:off x="2011" y="1111"/>
              <a:ext cx="22" cy="20"/>
            </a:xfrm>
            <a:custGeom>
              <a:avLst/>
              <a:gdLst>
                <a:gd name="T0" fmla="*/ 1 w 45"/>
                <a:gd name="T1" fmla="*/ 0 h 40"/>
                <a:gd name="T2" fmla="*/ 1 w 45"/>
                <a:gd name="T3" fmla="*/ 1 h 40"/>
                <a:gd name="T4" fmla="*/ 1 w 45"/>
                <a:gd name="T5" fmla="*/ 1 h 40"/>
                <a:gd name="T6" fmla="*/ 0 w 45"/>
                <a:gd name="T7" fmla="*/ 1 h 40"/>
                <a:gd name="T8" fmla="*/ 0 w 45"/>
                <a:gd name="T9" fmla="*/ 1 h 40"/>
                <a:gd name="T10" fmla="*/ 0 w 45"/>
                <a:gd name="T11" fmla="*/ 1 h 40"/>
                <a:gd name="T12" fmla="*/ 0 w 45"/>
                <a:gd name="T13" fmla="*/ 2 h 40"/>
                <a:gd name="T14" fmla="*/ 0 w 45"/>
                <a:gd name="T15" fmla="*/ 2 h 40"/>
                <a:gd name="T16" fmla="*/ 0 w 45"/>
                <a:gd name="T17" fmla="*/ 2 h 40"/>
                <a:gd name="T18" fmla="*/ 0 w 45"/>
                <a:gd name="T19" fmla="*/ 2 h 40"/>
                <a:gd name="T20" fmla="*/ 0 w 45"/>
                <a:gd name="T21" fmla="*/ 1 h 40"/>
                <a:gd name="T22" fmla="*/ 0 w 45"/>
                <a:gd name="T23" fmla="*/ 1 h 40"/>
                <a:gd name="T24" fmla="*/ 0 w 45"/>
                <a:gd name="T25" fmla="*/ 1 h 40"/>
                <a:gd name="T26" fmla="*/ 0 w 45"/>
                <a:gd name="T27" fmla="*/ 1 h 40"/>
                <a:gd name="T28" fmla="*/ 1 w 45"/>
                <a:gd name="T29" fmla="*/ 1 h 40"/>
                <a:gd name="T30" fmla="*/ 1 w 45"/>
                <a:gd name="T31" fmla="*/ 1 h 40"/>
                <a:gd name="T32" fmla="*/ 1 w 45"/>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40">
                  <a:moveTo>
                    <a:pt x="45" y="0"/>
                  </a:moveTo>
                  <a:lnTo>
                    <a:pt x="42" y="3"/>
                  </a:lnTo>
                  <a:lnTo>
                    <a:pt x="37" y="9"/>
                  </a:lnTo>
                  <a:lnTo>
                    <a:pt x="31" y="17"/>
                  </a:lnTo>
                  <a:lnTo>
                    <a:pt x="26" y="25"/>
                  </a:lnTo>
                  <a:lnTo>
                    <a:pt x="19" y="32"/>
                  </a:lnTo>
                  <a:lnTo>
                    <a:pt x="12" y="38"/>
                  </a:lnTo>
                  <a:lnTo>
                    <a:pt x="6" y="40"/>
                  </a:lnTo>
                  <a:lnTo>
                    <a:pt x="1" y="39"/>
                  </a:lnTo>
                  <a:lnTo>
                    <a:pt x="0" y="34"/>
                  </a:lnTo>
                  <a:lnTo>
                    <a:pt x="3" y="30"/>
                  </a:lnTo>
                  <a:lnTo>
                    <a:pt x="8" y="24"/>
                  </a:lnTo>
                  <a:lnTo>
                    <a:pt x="15" y="18"/>
                  </a:lnTo>
                  <a:lnTo>
                    <a:pt x="24" y="13"/>
                  </a:lnTo>
                  <a:lnTo>
                    <a:pt x="33" y="8"/>
                  </a:lnTo>
                  <a:lnTo>
                    <a:pt x="39" y="3"/>
                  </a:lnTo>
                  <a:lnTo>
                    <a:pt x="4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383" name="Freeform 236">
              <a:extLst>
                <a:ext uri="{FF2B5EF4-FFF2-40B4-BE49-F238E27FC236}">
                  <a16:creationId xmlns:a16="http://schemas.microsoft.com/office/drawing/2014/main" xmlns="" id="{26B3FC77-77AE-4BB4-BD56-AE942BA746B7}"/>
                </a:ext>
              </a:extLst>
            </p:cNvPr>
            <p:cNvSpPr>
              <a:spLocks/>
            </p:cNvSpPr>
            <p:nvPr/>
          </p:nvSpPr>
          <p:spPr bwMode="auto">
            <a:xfrm>
              <a:off x="2001" y="1110"/>
              <a:ext cx="28" cy="6"/>
            </a:xfrm>
            <a:custGeom>
              <a:avLst/>
              <a:gdLst>
                <a:gd name="T0" fmla="*/ 2 w 54"/>
                <a:gd name="T1" fmla="*/ 1 h 11"/>
                <a:gd name="T2" fmla="*/ 2 w 54"/>
                <a:gd name="T3" fmla="*/ 1 h 11"/>
                <a:gd name="T4" fmla="*/ 2 w 54"/>
                <a:gd name="T5" fmla="*/ 1 h 11"/>
                <a:gd name="T6" fmla="*/ 2 w 54"/>
                <a:gd name="T7" fmla="*/ 1 h 11"/>
                <a:gd name="T8" fmla="*/ 1 w 54"/>
                <a:gd name="T9" fmla="*/ 1 h 11"/>
                <a:gd name="T10" fmla="*/ 1 w 54"/>
                <a:gd name="T11" fmla="*/ 0 h 11"/>
                <a:gd name="T12" fmla="*/ 1 w 54"/>
                <a:gd name="T13" fmla="*/ 1 h 11"/>
                <a:gd name="T14" fmla="*/ 1 w 54"/>
                <a:gd name="T15" fmla="*/ 1 h 11"/>
                <a:gd name="T16" fmla="*/ 0 w 54"/>
                <a:gd name="T17" fmla="*/ 1 h 11"/>
                <a:gd name="T18" fmla="*/ 1 w 54"/>
                <a:gd name="T19" fmla="*/ 1 h 11"/>
                <a:gd name="T20" fmla="*/ 1 w 54"/>
                <a:gd name="T21" fmla="*/ 1 h 11"/>
                <a:gd name="T22" fmla="*/ 1 w 54"/>
                <a:gd name="T23" fmla="*/ 1 h 11"/>
                <a:gd name="T24" fmla="*/ 1 w 54"/>
                <a:gd name="T25" fmla="*/ 1 h 11"/>
                <a:gd name="T26" fmla="*/ 1 w 54"/>
                <a:gd name="T27" fmla="*/ 1 h 11"/>
                <a:gd name="T28" fmla="*/ 2 w 54"/>
                <a:gd name="T29" fmla="*/ 1 h 11"/>
                <a:gd name="T30" fmla="*/ 2 w 54"/>
                <a:gd name="T31" fmla="*/ 1 h 11"/>
                <a:gd name="T32" fmla="*/ 2 w 54"/>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11">
                  <a:moveTo>
                    <a:pt x="54" y="3"/>
                  </a:moveTo>
                  <a:lnTo>
                    <a:pt x="51" y="3"/>
                  </a:lnTo>
                  <a:lnTo>
                    <a:pt x="44" y="2"/>
                  </a:lnTo>
                  <a:lnTo>
                    <a:pt x="34" y="1"/>
                  </a:lnTo>
                  <a:lnTo>
                    <a:pt x="25" y="1"/>
                  </a:lnTo>
                  <a:lnTo>
                    <a:pt x="16" y="0"/>
                  </a:lnTo>
                  <a:lnTo>
                    <a:pt x="8" y="1"/>
                  </a:lnTo>
                  <a:lnTo>
                    <a:pt x="2" y="3"/>
                  </a:lnTo>
                  <a:lnTo>
                    <a:pt x="0" y="6"/>
                  </a:lnTo>
                  <a:lnTo>
                    <a:pt x="1" y="10"/>
                  </a:lnTo>
                  <a:lnTo>
                    <a:pt x="7" y="11"/>
                  </a:lnTo>
                  <a:lnTo>
                    <a:pt x="14" y="11"/>
                  </a:lnTo>
                  <a:lnTo>
                    <a:pt x="22" y="10"/>
                  </a:lnTo>
                  <a:lnTo>
                    <a:pt x="31" y="9"/>
                  </a:lnTo>
                  <a:lnTo>
                    <a:pt x="40" y="6"/>
                  </a:lnTo>
                  <a:lnTo>
                    <a:pt x="48" y="4"/>
                  </a:lnTo>
                  <a:lnTo>
                    <a:pt x="54"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384" name="Freeform 237">
              <a:extLst>
                <a:ext uri="{FF2B5EF4-FFF2-40B4-BE49-F238E27FC236}">
                  <a16:creationId xmlns:a16="http://schemas.microsoft.com/office/drawing/2014/main" xmlns="" id="{9FD0BD8B-CE3C-4F93-AF06-048015536141}"/>
                </a:ext>
              </a:extLst>
            </p:cNvPr>
            <p:cNvSpPr>
              <a:spLocks/>
            </p:cNvSpPr>
            <p:nvPr/>
          </p:nvSpPr>
          <p:spPr bwMode="auto">
            <a:xfrm>
              <a:off x="2008" y="1089"/>
              <a:ext cx="26" cy="23"/>
            </a:xfrm>
            <a:custGeom>
              <a:avLst/>
              <a:gdLst>
                <a:gd name="T0" fmla="*/ 2 w 51"/>
                <a:gd name="T1" fmla="*/ 2 h 45"/>
                <a:gd name="T2" fmla="*/ 2 w 51"/>
                <a:gd name="T3" fmla="*/ 2 h 45"/>
                <a:gd name="T4" fmla="*/ 2 w 51"/>
                <a:gd name="T5" fmla="*/ 2 h 45"/>
                <a:gd name="T6" fmla="*/ 1 w 51"/>
                <a:gd name="T7" fmla="*/ 1 h 45"/>
                <a:gd name="T8" fmla="*/ 1 w 51"/>
                <a:gd name="T9" fmla="*/ 1 h 45"/>
                <a:gd name="T10" fmla="*/ 1 w 51"/>
                <a:gd name="T11" fmla="*/ 1 h 45"/>
                <a:gd name="T12" fmla="*/ 1 w 51"/>
                <a:gd name="T13" fmla="*/ 1 h 45"/>
                <a:gd name="T14" fmla="*/ 0 w 51"/>
                <a:gd name="T15" fmla="*/ 1 h 45"/>
                <a:gd name="T16" fmla="*/ 1 w 51"/>
                <a:gd name="T17" fmla="*/ 0 h 45"/>
                <a:gd name="T18" fmla="*/ 1 w 51"/>
                <a:gd name="T19" fmla="*/ 0 h 45"/>
                <a:gd name="T20" fmla="*/ 1 w 51"/>
                <a:gd name="T21" fmla="*/ 1 h 45"/>
                <a:gd name="T22" fmla="*/ 1 w 51"/>
                <a:gd name="T23" fmla="*/ 1 h 45"/>
                <a:gd name="T24" fmla="*/ 1 w 51"/>
                <a:gd name="T25" fmla="*/ 1 h 45"/>
                <a:gd name="T26" fmla="*/ 2 w 51"/>
                <a:gd name="T27" fmla="*/ 1 h 45"/>
                <a:gd name="T28" fmla="*/ 2 w 51"/>
                <a:gd name="T29" fmla="*/ 2 h 45"/>
                <a:gd name="T30" fmla="*/ 2 w 51"/>
                <a:gd name="T31" fmla="*/ 2 h 45"/>
                <a:gd name="T32" fmla="*/ 2 w 51"/>
                <a:gd name="T33" fmla="*/ 2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5">
                  <a:moveTo>
                    <a:pt x="51" y="45"/>
                  </a:moveTo>
                  <a:lnTo>
                    <a:pt x="44" y="40"/>
                  </a:lnTo>
                  <a:lnTo>
                    <a:pt x="35" y="35"/>
                  </a:lnTo>
                  <a:lnTo>
                    <a:pt x="26" y="28"/>
                  </a:lnTo>
                  <a:lnTo>
                    <a:pt x="17" y="21"/>
                  </a:lnTo>
                  <a:lnTo>
                    <a:pt x="9" y="14"/>
                  </a:lnTo>
                  <a:lnTo>
                    <a:pt x="3" y="8"/>
                  </a:lnTo>
                  <a:lnTo>
                    <a:pt x="0" y="4"/>
                  </a:lnTo>
                  <a:lnTo>
                    <a:pt x="1" y="0"/>
                  </a:lnTo>
                  <a:lnTo>
                    <a:pt x="5" y="0"/>
                  </a:lnTo>
                  <a:lnTo>
                    <a:pt x="11" y="4"/>
                  </a:lnTo>
                  <a:lnTo>
                    <a:pt x="18" y="9"/>
                  </a:lnTo>
                  <a:lnTo>
                    <a:pt x="26" y="17"/>
                  </a:lnTo>
                  <a:lnTo>
                    <a:pt x="34" y="25"/>
                  </a:lnTo>
                  <a:lnTo>
                    <a:pt x="41" y="34"/>
                  </a:lnTo>
                  <a:lnTo>
                    <a:pt x="47" y="40"/>
                  </a:lnTo>
                  <a:lnTo>
                    <a:pt x="51" y="4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385" name="Freeform 238">
              <a:extLst>
                <a:ext uri="{FF2B5EF4-FFF2-40B4-BE49-F238E27FC236}">
                  <a16:creationId xmlns:a16="http://schemas.microsoft.com/office/drawing/2014/main" xmlns="" id="{9862ED38-23D1-496E-8C80-D35DB2487422}"/>
                </a:ext>
              </a:extLst>
            </p:cNvPr>
            <p:cNvSpPr>
              <a:spLocks/>
            </p:cNvSpPr>
            <p:nvPr/>
          </p:nvSpPr>
          <p:spPr bwMode="auto">
            <a:xfrm>
              <a:off x="2165" y="1094"/>
              <a:ext cx="7" cy="34"/>
            </a:xfrm>
            <a:custGeom>
              <a:avLst/>
              <a:gdLst>
                <a:gd name="T0" fmla="*/ 0 w 15"/>
                <a:gd name="T1" fmla="*/ 3 h 68"/>
                <a:gd name="T2" fmla="*/ 0 w 15"/>
                <a:gd name="T3" fmla="*/ 2 h 68"/>
                <a:gd name="T4" fmla="*/ 0 w 15"/>
                <a:gd name="T5" fmla="*/ 1 h 68"/>
                <a:gd name="T6" fmla="*/ 0 w 15"/>
                <a:gd name="T7" fmla="*/ 1 h 68"/>
                <a:gd name="T8" fmla="*/ 0 w 15"/>
                <a:gd name="T9" fmla="*/ 0 h 68"/>
                <a:gd name="T10" fmla="*/ 0 w 15"/>
                <a:gd name="T11" fmla="*/ 1 h 68"/>
                <a:gd name="T12" fmla="*/ 0 w 15"/>
                <a:gd name="T13" fmla="*/ 1 h 68"/>
                <a:gd name="T14" fmla="*/ 0 w 15"/>
                <a:gd name="T15" fmla="*/ 2 h 68"/>
                <a:gd name="T16" fmla="*/ 0 w 15"/>
                <a:gd name="T17" fmla="*/ 3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68">
                  <a:moveTo>
                    <a:pt x="3" y="68"/>
                  </a:moveTo>
                  <a:lnTo>
                    <a:pt x="1" y="51"/>
                  </a:lnTo>
                  <a:lnTo>
                    <a:pt x="0" y="28"/>
                  </a:lnTo>
                  <a:lnTo>
                    <a:pt x="1" y="10"/>
                  </a:lnTo>
                  <a:lnTo>
                    <a:pt x="9" y="0"/>
                  </a:lnTo>
                  <a:lnTo>
                    <a:pt x="15" y="8"/>
                  </a:lnTo>
                  <a:lnTo>
                    <a:pt x="13" y="27"/>
                  </a:lnTo>
                  <a:lnTo>
                    <a:pt x="7" y="50"/>
                  </a:lnTo>
                  <a:lnTo>
                    <a:pt x="3"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386" name="Freeform 239">
              <a:extLst>
                <a:ext uri="{FF2B5EF4-FFF2-40B4-BE49-F238E27FC236}">
                  <a16:creationId xmlns:a16="http://schemas.microsoft.com/office/drawing/2014/main" xmlns="" id="{FFD18B80-4620-4E4C-ACF0-54C45656E10D}"/>
                </a:ext>
              </a:extLst>
            </p:cNvPr>
            <p:cNvSpPr>
              <a:spLocks/>
            </p:cNvSpPr>
            <p:nvPr/>
          </p:nvSpPr>
          <p:spPr bwMode="auto">
            <a:xfrm>
              <a:off x="2172" y="1101"/>
              <a:ext cx="15" cy="32"/>
            </a:xfrm>
            <a:custGeom>
              <a:avLst/>
              <a:gdLst>
                <a:gd name="T0" fmla="*/ 0 w 30"/>
                <a:gd name="T1" fmla="*/ 2 h 65"/>
                <a:gd name="T2" fmla="*/ 1 w 30"/>
                <a:gd name="T3" fmla="*/ 1 h 65"/>
                <a:gd name="T4" fmla="*/ 1 w 30"/>
                <a:gd name="T5" fmla="*/ 0 h 65"/>
                <a:gd name="T6" fmla="*/ 1 w 30"/>
                <a:gd name="T7" fmla="*/ 0 h 65"/>
                <a:gd name="T8" fmla="*/ 1 w 30"/>
                <a:gd name="T9" fmla="*/ 0 h 65"/>
                <a:gd name="T10" fmla="*/ 1 w 30"/>
                <a:gd name="T11" fmla="*/ 0 h 65"/>
                <a:gd name="T12" fmla="*/ 1 w 30"/>
                <a:gd name="T13" fmla="*/ 0 h 65"/>
                <a:gd name="T14" fmla="*/ 1 w 30"/>
                <a:gd name="T15" fmla="*/ 0 h 65"/>
                <a:gd name="T16" fmla="*/ 1 w 30"/>
                <a:gd name="T17" fmla="*/ 0 h 65"/>
                <a:gd name="T18" fmla="*/ 1 w 30"/>
                <a:gd name="T19" fmla="*/ 1 h 65"/>
                <a:gd name="T20" fmla="*/ 1 w 30"/>
                <a:gd name="T21" fmla="*/ 1 h 65"/>
                <a:gd name="T22" fmla="*/ 1 w 30"/>
                <a:gd name="T23" fmla="*/ 1 h 65"/>
                <a:gd name="T24" fmla="*/ 0 w 30"/>
                <a:gd name="T25" fmla="*/ 2 h 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65">
                  <a:moveTo>
                    <a:pt x="0" y="65"/>
                  </a:moveTo>
                  <a:lnTo>
                    <a:pt x="2" y="49"/>
                  </a:lnTo>
                  <a:lnTo>
                    <a:pt x="8" y="28"/>
                  </a:lnTo>
                  <a:lnTo>
                    <a:pt x="16" y="8"/>
                  </a:lnTo>
                  <a:lnTo>
                    <a:pt x="26" y="0"/>
                  </a:lnTo>
                  <a:lnTo>
                    <a:pt x="30" y="3"/>
                  </a:lnTo>
                  <a:lnTo>
                    <a:pt x="29" y="8"/>
                  </a:lnTo>
                  <a:lnTo>
                    <a:pt x="25" y="18"/>
                  </a:lnTo>
                  <a:lnTo>
                    <a:pt x="21" y="29"/>
                  </a:lnTo>
                  <a:lnTo>
                    <a:pt x="14" y="41"/>
                  </a:lnTo>
                  <a:lnTo>
                    <a:pt x="8" y="51"/>
                  </a:lnTo>
                  <a:lnTo>
                    <a:pt x="3" y="60"/>
                  </a:lnTo>
                  <a:lnTo>
                    <a:pt x="0" y="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387" name="Freeform 240">
              <a:extLst>
                <a:ext uri="{FF2B5EF4-FFF2-40B4-BE49-F238E27FC236}">
                  <a16:creationId xmlns:a16="http://schemas.microsoft.com/office/drawing/2014/main" xmlns="" id="{E2097CE8-0B2D-4CAD-935C-BBE6E1834D04}"/>
                </a:ext>
              </a:extLst>
            </p:cNvPr>
            <p:cNvSpPr>
              <a:spLocks/>
            </p:cNvSpPr>
            <p:nvPr/>
          </p:nvSpPr>
          <p:spPr bwMode="auto">
            <a:xfrm>
              <a:off x="2151" y="1094"/>
              <a:ext cx="8" cy="32"/>
            </a:xfrm>
            <a:custGeom>
              <a:avLst/>
              <a:gdLst>
                <a:gd name="T0" fmla="*/ 1 w 15"/>
                <a:gd name="T1" fmla="*/ 2 h 65"/>
                <a:gd name="T2" fmla="*/ 1 w 15"/>
                <a:gd name="T3" fmla="*/ 1 h 65"/>
                <a:gd name="T4" fmla="*/ 0 w 15"/>
                <a:gd name="T5" fmla="*/ 1 h 65"/>
                <a:gd name="T6" fmla="*/ 1 w 15"/>
                <a:gd name="T7" fmla="*/ 0 h 65"/>
                <a:gd name="T8" fmla="*/ 1 w 15"/>
                <a:gd name="T9" fmla="*/ 0 h 65"/>
                <a:gd name="T10" fmla="*/ 1 w 15"/>
                <a:gd name="T11" fmla="*/ 0 h 65"/>
                <a:gd name="T12" fmla="*/ 1 w 15"/>
                <a:gd name="T13" fmla="*/ 0 h 65"/>
                <a:gd name="T14" fmla="*/ 1 w 15"/>
                <a:gd name="T15" fmla="*/ 1 h 65"/>
                <a:gd name="T16" fmla="*/ 1 w 15"/>
                <a:gd name="T17" fmla="*/ 2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65">
                  <a:moveTo>
                    <a:pt x="8" y="65"/>
                  </a:moveTo>
                  <a:lnTo>
                    <a:pt x="3" y="54"/>
                  </a:lnTo>
                  <a:lnTo>
                    <a:pt x="0" y="34"/>
                  </a:lnTo>
                  <a:lnTo>
                    <a:pt x="1" y="13"/>
                  </a:lnTo>
                  <a:lnTo>
                    <a:pt x="9" y="0"/>
                  </a:lnTo>
                  <a:lnTo>
                    <a:pt x="15" y="5"/>
                  </a:lnTo>
                  <a:lnTo>
                    <a:pt x="14" y="23"/>
                  </a:lnTo>
                  <a:lnTo>
                    <a:pt x="11" y="46"/>
                  </a:lnTo>
                  <a:lnTo>
                    <a:pt x="8" y="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388" name="Freeform 241">
              <a:extLst>
                <a:ext uri="{FF2B5EF4-FFF2-40B4-BE49-F238E27FC236}">
                  <a16:creationId xmlns:a16="http://schemas.microsoft.com/office/drawing/2014/main" xmlns="" id="{DB18B4D4-536A-4145-BD86-15573EE08C2A}"/>
                </a:ext>
              </a:extLst>
            </p:cNvPr>
            <p:cNvSpPr>
              <a:spLocks/>
            </p:cNvSpPr>
            <p:nvPr/>
          </p:nvSpPr>
          <p:spPr bwMode="auto">
            <a:xfrm>
              <a:off x="2139" y="1085"/>
              <a:ext cx="6" cy="35"/>
            </a:xfrm>
            <a:custGeom>
              <a:avLst/>
              <a:gdLst>
                <a:gd name="T0" fmla="*/ 1 w 12"/>
                <a:gd name="T1" fmla="*/ 3 h 69"/>
                <a:gd name="T2" fmla="*/ 1 w 12"/>
                <a:gd name="T3" fmla="*/ 2 h 69"/>
                <a:gd name="T4" fmla="*/ 1 w 12"/>
                <a:gd name="T5" fmla="*/ 2 h 69"/>
                <a:gd name="T6" fmla="*/ 0 w 12"/>
                <a:gd name="T7" fmla="*/ 1 h 69"/>
                <a:gd name="T8" fmla="*/ 1 w 12"/>
                <a:gd name="T9" fmla="*/ 0 h 69"/>
                <a:gd name="T10" fmla="*/ 1 w 12"/>
                <a:gd name="T11" fmla="*/ 1 h 69"/>
                <a:gd name="T12" fmla="*/ 1 w 12"/>
                <a:gd name="T13" fmla="*/ 1 h 69"/>
                <a:gd name="T14" fmla="*/ 1 w 12"/>
                <a:gd name="T15" fmla="*/ 2 h 69"/>
                <a:gd name="T16" fmla="*/ 1 w 12"/>
                <a:gd name="T17" fmla="*/ 3 h 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69">
                  <a:moveTo>
                    <a:pt x="12" y="69"/>
                  </a:moveTo>
                  <a:lnTo>
                    <a:pt x="6" y="55"/>
                  </a:lnTo>
                  <a:lnTo>
                    <a:pt x="1" y="33"/>
                  </a:lnTo>
                  <a:lnTo>
                    <a:pt x="0" y="12"/>
                  </a:lnTo>
                  <a:lnTo>
                    <a:pt x="6" y="0"/>
                  </a:lnTo>
                  <a:lnTo>
                    <a:pt x="10" y="5"/>
                  </a:lnTo>
                  <a:lnTo>
                    <a:pt x="12" y="23"/>
                  </a:lnTo>
                  <a:lnTo>
                    <a:pt x="10" y="47"/>
                  </a:lnTo>
                  <a:lnTo>
                    <a:pt x="12" y="6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389" name="Freeform 242">
              <a:extLst>
                <a:ext uri="{FF2B5EF4-FFF2-40B4-BE49-F238E27FC236}">
                  <a16:creationId xmlns:a16="http://schemas.microsoft.com/office/drawing/2014/main" xmlns="" id="{A3D8D743-DE5F-4466-A16D-F6F345569E7D}"/>
                </a:ext>
              </a:extLst>
            </p:cNvPr>
            <p:cNvSpPr>
              <a:spLocks/>
            </p:cNvSpPr>
            <p:nvPr/>
          </p:nvSpPr>
          <p:spPr bwMode="auto">
            <a:xfrm>
              <a:off x="2126" y="1079"/>
              <a:ext cx="7" cy="34"/>
            </a:xfrm>
            <a:custGeom>
              <a:avLst/>
              <a:gdLst>
                <a:gd name="T0" fmla="*/ 0 w 15"/>
                <a:gd name="T1" fmla="*/ 3 h 68"/>
                <a:gd name="T2" fmla="*/ 0 w 15"/>
                <a:gd name="T3" fmla="*/ 2 h 68"/>
                <a:gd name="T4" fmla="*/ 0 w 15"/>
                <a:gd name="T5" fmla="*/ 1 h 68"/>
                <a:gd name="T6" fmla="*/ 0 w 15"/>
                <a:gd name="T7" fmla="*/ 1 h 68"/>
                <a:gd name="T8" fmla="*/ 0 w 15"/>
                <a:gd name="T9" fmla="*/ 0 h 68"/>
                <a:gd name="T10" fmla="*/ 0 w 15"/>
                <a:gd name="T11" fmla="*/ 1 h 68"/>
                <a:gd name="T12" fmla="*/ 0 w 15"/>
                <a:gd name="T13" fmla="*/ 1 h 68"/>
                <a:gd name="T14" fmla="*/ 0 w 15"/>
                <a:gd name="T15" fmla="*/ 2 h 68"/>
                <a:gd name="T16" fmla="*/ 0 w 15"/>
                <a:gd name="T17" fmla="*/ 3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68">
                  <a:moveTo>
                    <a:pt x="15" y="68"/>
                  </a:moveTo>
                  <a:lnTo>
                    <a:pt x="9" y="52"/>
                  </a:lnTo>
                  <a:lnTo>
                    <a:pt x="3" y="29"/>
                  </a:lnTo>
                  <a:lnTo>
                    <a:pt x="0" y="10"/>
                  </a:lnTo>
                  <a:lnTo>
                    <a:pt x="4" y="0"/>
                  </a:lnTo>
                  <a:lnTo>
                    <a:pt x="10" y="9"/>
                  </a:lnTo>
                  <a:lnTo>
                    <a:pt x="12" y="27"/>
                  </a:lnTo>
                  <a:lnTo>
                    <a:pt x="12" y="50"/>
                  </a:lnTo>
                  <a:lnTo>
                    <a:pt x="15"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390" name="Freeform 243">
              <a:extLst>
                <a:ext uri="{FF2B5EF4-FFF2-40B4-BE49-F238E27FC236}">
                  <a16:creationId xmlns:a16="http://schemas.microsoft.com/office/drawing/2014/main" xmlns="" id="{802A72CD-E8AA-4543-9DBE-5ADAD077CDEE}"/>
                </a:ext>
              </a:extLst>
            </p:cNvPr>
            <p:cNvSpPr>
              <a:spLocks/>
            </p:cNvSpPr>
            <p:nvPr/>
          </p:nvSpPr>
          <p:spPr bwMode="auto">
            <a:xfrm>
              <a:off x="2112" y="1072"/>
              <a:ext cx="9" cy="38"/>
            </a:xfrm>
            <a:custGeom>
              <a:avLst/>
              <a:gdLst>
                <a:gd name="T0" fmla="*/ 1 w 18"/>
                <a:gd name="T1" fmla="*/ 3 h 76"/>
                <a:gd name="T2" fmla="*/ 1 w 18"/>
                <a:gd name="T3" fmla="*/ 2 h 76"/>
                <a:gd name="T4" fmla="*/ 1 w 18"/>
                <a:gd name="T5" fmla="*/ 1 h 76"/>
                <a:gd name="T6" fmla="*/ 0 w 18"/>
                <a:gd name="T7" fmla="*/ 1 h 76"/>
                <a:gd name="T8" fmla="*/ 1 w 18"/>
                <a:gd name="T9" fmla="*/ 0 h 76"/>
                <a:gd name="T10" fmla="*/ 1 w 18"/>
                <a:gd name="T11" fmla="*/ 1 h 76"/>
                <a:gd name="T12" fmla="*/ 1 w 18"/>
                <a:gd name="T13" fmla="*/ 1 h 76"/>
                <a:gd name="T14" fmla="*/ 1 w 18"/>
                <a:gd name="T15" fmla="*/ 2 h 76"/>
                <a:gd name="T16" fmla="*/ 1 w 18"/>
                <a:gd name="T17" fmla="*/ 3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76">
                  <a:moveTo>
                    <a:pt x="18" y="76"/>
                  </a:moveTo>
                  <a:lnTo>
                    <a:pt x="10" y="56"/>
                  </a:lnTo>
                  <a:lnTo>
                    <a:pt x="2" y="31"/>
                  </a:lnTo>
                  <a:lnTo>
                    <a:pt x="0" y="9"/>
                  </a:lnTo>
                  <a:lnTo>
                    <a:pt x="7" y="0"/>
                  </a:lnTo>
                  <a:lnTo>
                    <a:pt x="15" y="9"/>
                  </a:lnTo>
                  <a:lnTo>
                    <a:pt x="17" y="31"/>
                  </a:lnTo>
                  <a:lnTo>
                    <a:pt x="16" y="57"/>
                  </a:lnTo>
                  <a:lnTo>
                    <a:pt x="18" y="7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391" name="Freeform 244">
              <a:extLst>
                <a:ext uri="{FF2B5EF4-FFF2-40B4-BE49-F238E27FC236}">
                  <a16:creationId xmlns:a16="http://schemas.microsoft.com/office/drawing/2014/main" xmlns="" id="{BA517F77-6594-47D4-919E-9768AB6C6344}"/>
                </a:ext>
              </a:extLst>
            </p:cNvPr>
            <p:cNvSpPr>
              <a:spLocks/>
            </p:cNvSpPr>
            <p:nvPr/>
          </p:nvSpPr>
          <p:spPr bwMode="auto">
            <a:xfrm>
              <a:off x="2094" y="1066"/>
              <a:ext cx="13" cy="42"/>
            </a:xfrm>
            <a:custGeom>
              <a:avLst/>
              <a:gdLst>
                <a:gd name="T0" fmla="*/ 0 w 27"/>
                <a:gd name="T1" fmla="*/ 3 h 84"/>
                <a:gd name="T2" fmla="*/ 0 w 27"/>
                <a:gd name="T3" fmla="*/ 3 h 84"/>
                <a:gd name="T4" fmla="*/ 0 w 27"/>
                <a:gd name="T5" fmla="*/ 2 h 84"/>
                <a:gd name="T6" fmla="*/ 0 w 27"/>
                <a:gd name="T7" fmla="*/ 2 h 84"/>
                <a:gd name="T8" fmla="*/ 0 w 27"/>
                <a:gd name="T9" fmla="*/ 2 h 84"/>
                <a:gd name="T10" fmla="*/ 0 w 27"/>
                <a:gd name="T11" fmla="*/ 1 h 84"/>
                <a:gd name="T12" fmla="*/ 0 w 27"/>
                <a:gd name="T13" fmla="*/ 1 h 84"/>
                <a:gd name="T14" fmla="*/ 0 w 27"/>
                <a:gd name="T15" fmla="*/ 1 h 84"/>
                <a:gd name="T16" fmla="*/ 0 w 27"/>
                <a:gd name="T17" fmla="*/ 0 h 84"/>
                <a:gd name="T18" fmla="*/ 0 w 27"/>
                <a:gd name="T19" fmla="*/ 1 h 84"/>
                <a:gd name="T20" fmla="*/ 0 w 27"/>
                <a:gd name="T21" fmla="*/ 2 h 84"/>
                <a:gd name="T22" fmla="*/ 0 w 27"/>
                <a:gd name="T23" fmla="*/ 3 h 84"/>
                <a:gd name="T24" fmla="*/ 0 w 27"/>
                <a:gd name="T25" fmla="*/ 3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84">
                  <a:moveTo>
                    <a:pt x="27" y="84"/>
                  </a:moveTo>
                  <a:lnTo>
                    <a:pt x="23" y="76"/>
                  </a:lnTo>
                  <a:lnTo>
                    <a:pt x="18" y="63"/>
                  </a:lnTo>
                  <a:lnTo>
                    <a:pt x="12" y="50"/>
                  </a:lnTo>
                  <a:lnTo>
                    <a:pt x="7" y="35"/>
                  </a:lnTo>
                  <a:lnTo>
                    <a:pt x="3" y="21"/>
                  </a:lnTo>
                  <a:lnTo>
                    <a:pt x="0" y="9"/>
                  </a:lnTo>
                  <a:lnTo>
                    <a:pt x="1" y="2"/>
                  </a:lnTo>
                  <a:lnTo>
                    <a:pt x="5" y="0"/>
                  </a:lnTo>
                  <a:lnTo>
                    <a:pt x="15" y="13"/>
                  </a:lnTo>
                  <a:lnTo>
                    <a:pt x="21" y="39"/>
                  </a:lnTo>
                  <a:lnTo>
                    <a:pt x="23" y="67"/>
                  </a:lnTo>
                  <a:lnTo>
                    <a:pt x="27" y="8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392" name="Freeform 245">
              <a:extLst>
                <a:ext uri="{FF2B5EF4-FFF2-40B4-BE49-F238E27FC236}">
                  <a16:creationId xmlns:a16="http://schemas.microsoft.com/office/drawing/2014/main" xmlns="" id="{8ADDC6B8-FF64-4E91-87D4-3E96C08E4AB8}"/>
                </a:ext>
              </a:extLst>
            </p:cNvPr>
            <p:cNvSpPr>
              <a:spLocks/>
            </p:cNvSpPr>
            <p:nvPr/>
          </p:nvSpPr>
          <p:spPr bwMode="auto">
            <a:xfrm>
              <a:off x="2079" y="1062"/>
              <a:ext cx="17" cy="45"/>
            </a:xfrm>
            <a:custGeom>
              <a:avLst/>
              <a:gdLst>
                <a:gd name="T0" fmla="*/ 1 w 35"/>
                <a:gd name="T1" fmla="*/ 2 h 91"/>
                <a:gd name="T2" fmla="*/ 0 w 35"/>
                <a:gd name="T3" fmla="*/ 2 h 91"/>
                <a:gd name="T4" fmla="*/ 0 w 35"/>
                <a:gd name="T5" fmla="*/ 2 h 91"/>
                <a:gd name="T6" fmla="*/ 0 w 35"/>
                <a:gd name="T7" fmla="*/ 1 h 91"/>
                <a:gd name="T8" fmla="*/ 0 w 35"/>
                <a:gd name="T9" fmla="*/ 1 h 91"/>
                <a:gd name="T10" fmla="*/ 0 w 35"/>
                <a:gd name="T11" fmla="*/ 0 h 91"/>
                <a:gd name="T12" fmla="*/ 0 w 35"/>
                <a:gd name="T13" fmla="*/ 0 h 91"/>
                <a:gd name="T14" fmla="*/ 0 w 35"/>
                <a:gd name="T15" fmla="*/ 0 h 91"/>
                <a:gd name="T16" fmla="*/ 0 w 35"/>
                <a:gd name="T17" fmla="*/ 0 h 91"/>
                <a:gd name="T18" fmla="*/ 0 w 35"/>
                <a:gd name="T19" fmla="*/ 0 h 91"/>
                <a:gd name="T20" fmla="*/ 0 w 35"/>
                <a:gd name="T21" fmla="*/ 1 h 91"/>
                <a:gd name="T22" fmla="*/ 1 w 35"/>
                <a:gd name="T23" fmla="*/ 2 h 91"/>
                <a:gd name="T24" fmla="*/ 1 w 35"/>
                <a:gd name="T25" fmla="*/ 2 h 9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5" h="91">
                  <a:moveTo>
                    <a:pt x="35" y="91"/>
                  </a:moveTo>
                  <a:lnTo>
                    <a:pt x="27" y="83"/>
                  </a:lnTo>
                  <a:lnTo>
                    <a:pt x="19" y="70"/>
                  </a:lnTo>
                  <a:lnTo>
                    <a:pt x="12" y="56"/>
                  </a:lnTo>
                  <a:lnTo>
                    <a:pt x="6" y="40"/>
                  </a:lnTo>
                  <a:lnTo>
                    <a:pt x="1" y="25"/>
                  </a:lnTo>
                  <a:lnTo>
                    <a:pt x="0" y="13"/>
                  </a:lnTo>
                  <a:lnTo>
                    <a:pt x="1" y="3"/>
                  </a:lnTo>
                  <a:lnTo>
                    <a:pt x="6" y="0"/>
                  </a:lnTo>
                  <a:lnTo>
                    <a:pt x="18" y="10"/>
                  </a:lnTo>
                  <a:lnTo>
                    <a:pt x="27" y="37"/>
                  </a:lnTo>
                  <a:lnTo>
                    <a:pt x="33" y="68"/>
                  </a:lnTo>
                  <a:lnTo>
                    <a:pt x="35" y="9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393" name="Freeform 246">
              <a:extLst>
                <a:ext uri="{FF2B5EF4-FFF2-40B4-BE49-F238E27FC236}">
                  <a16:creationId xmlns:a16="http://schemas.microsoft.com/office/drawing/2014/main" xmlns="" id="{A26C5EF5-5E51-4865-A2B0-E0F3F580DE02}"/>
                </a:ext>
              </a:extLst>
            </p:cNvPr>
            <p:cNvSpPr>
              <a:spLocks/>
            </p:cNvSpPr>
            <p:nvPr/>
          </p:nvSpPr>
          <p:spPr bwMode="auto">
            <a:xfrm>
              <a:off x="2052" y="1066"/>
              <a:ext cx="28" cy="43"/>
            </a:xfrm>
            <a:custGeom>
              <a:avLst/>
              <a:gdLst>
                <a:gd name="T0" fmla="*/ 2 w 56"/>
                <a:gd name="T1" fmla="*/ 3 h 85"/>
                <a:gd name="T2" fmla="*/ 2 w 56"/>
                <a:gd name="T3" fmla="*/ 3 h 85"/>
                <a:gd name="T4" fmla="*/ 2 w 56"/>
                <a:gd name="T5" fmla="*/ 3 h 85"/>
                <a:gd name="T6" fmla="*/ 1 w 56"/>
                <a:gd name="T7" fmla="*/ 2 h 85"/>
                <a:gd name="T8" fmla="*/ 1 w 56"/>
                <a:gd name="T9" fmla="*/ 2 h 85"/>
                <a:gd name="T10" fmla="*/ 1 w 56"/>
                <a:gd name="T11" fmla="*/ 1 h 85"/>
                <a:gd name="T12" fmla="*/ 1 w 56"/>
                <a:gd name="T13" fmla="*/ 1 h 85"/>
                <a:gd name="T14" fmla="*/ 0 w 56"/>
                <a:gd name="T15" fmla="*/ 1 h 85"/>
                <a:gd name="T16" fmla="*/ 1 w 56"/>
                <a:gd name="T17" fmla="*/ 0 h 85"/>
                <a:gd name="T18" fmla="*/ 1 w 56"/>
                <a:gd name="T19" fmla="*/ 0 h 85"/>
                <a:gd name="T20" fmla="*/ 1 w 56"/>
                <a:gd name="T21" fmla="*/ 1 h 85"/>
                <a:gd name="T22" fmla="*/ 1 w 56"/>
                <a:gd name="T23" fmla="*/ 1 h 85"/>
                <a:gd name="T24" fmla="*/ 1 w 56"/>
                <a:gd name="T25" fmla="*/ 1 h 85"/>
                <a:gd name="T26" fmla="*/ 2 w 56"/>
                <a:gd name="T27" fmla="*/ 2 h 85"/>
                <a:gd name="T28" fmla="*/ 2 w 56"/>
                <a:gd name="T29" fmla="*/ 2 h 85"/>
                <a:gd name="T30" fmla="*/ 2 w 56"/>
                <a:gd name="T31" fmla="*/ 3 h 85"/>
                <a:gd name="T32" fmla="*/ 2 w 56"/>
                <a:gd name="T33" fmla="*/ 3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85">
                  <a:moveTo>
                    <a:pt x="56" y="85"/>
                  </a:moveTo>
                  <a:lnTo>
                    <a:pt x="47" y="77"/>
                  </a:lnTo>
                  <a:lnTo>
                    <a:pt x="38" y="67"/>
                  </a:lnTo>
                  <a:lnTo>
                    <a:pt x="27" y="53"/>
                  </a:lnTo>
                  <a:lnTo>
                    <a:pt x="17" y="39"/>
                  </a:lnTo>
                  <a:lnTo>
                    <a:pt x="8" y="25"/>
                  </a:lnTo>
                  <a:lnTo>
                    <a:pt x="2" y="14"/>
                  </a:lnTo>
                  <a:lnTo>
                    <a:pt x="0" y="5"/>
                  </a:lnTo>
                  <a:lnTo>
                    <a:pt x="2" y="0"/>
                  </a:lnTo>
                  <a:lnTo>
                    <a:pt x="8" y="0"/>
                  </a:lnTo>
                  <a:lnTo>
                    <a:pt x="15" y="7"/>
                  </a:lnTo>
                  <a:lnTo>
                    <a:pt x="23" y="16"/>
                  </a:lnTo>
                  <a:lnTo>
                    <a:pt x="32" y="29"/>
                  </a:lnTo>
                  <a:lnTo>
                    <a:pt x="40" y="44"/>
                  </a:lnTo>
                  <a:lnTo>
                    <a:pt x="47" y="59"/>
                  </a:lnTo>
                  <a:lnTo>
                    <a:pt x="53" y="73"/>
                  </a:lnTo>
                  <a:lnTo>
                    <a:pt x="56" y="8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394" name="Freeform 247">
              <a:extLst>
                <a:ext uri="{FF2B5EF4-FFF2-40B4-BE49-F238E27FC236}">
                  <a16:creationId xmlns:a16="http://schemas.microsoft.com/office/drawing/2014/main" xmlns="" id="{9A63F92F-FA5B-44D0-AE62-74440F4992D1}"/>
                </a:ext>
              </a:extLst>
            </p:cNvPr>
            <p:cNvSpPr>
              <a:spLocks/>
            </p:cNvSpPr>
            <p:nvPr/>
          </p:nvSpPr>
          <p:spPr bwMode="auto">
            <a:xfrm>
              <a:off x="2028" y="1073"/>
              <a:ext cx="36" cy="35"/>
            </a:xfrm>
            <a:custGeom>
              <a:avLst/>
              <a:gdLst>
                <a:gd name="T0" fmla="*/ 3 w 71"/>
                <a:gd name="T1" fmla="*/ 3 h 70"/>
                <a:gd name="T2" fmla="*/ 2 w 71"/>
                <a:gd name="T3" fmla="*/ 2 h 70"/>
                <a:gd name="T4" fmla="*/ 2 w 71"/>
                <a:gd name="T5" fmla="*/ 2 h 70"/>
                <a:gd name="T6" fmla="*/ 2 w 71"/>
                <a:gd name="T7" fmla="*/ 2 h 70"/>
                <a:gd name="T8" fmla="*/ 1 w 71"/>
                <a:gd name="T9" fmla="*/ 2 h 70"/>
                <a:gd name="T10" fmla="*/ 1 w 71"/>
                <a:gd name="T11" fmla="*/ 1 h 70"/>
                <a:gd name="T12" fmla="*/ 1 w 71"/>
                <a:gd name="T13" fmla="*/ 1 h 70"/>
                <a:gd name="T14" fmla="*/ 0 w 71"/>
                <a:gd name="T15" fmla="*/ 1 h 70"/>
                <a:gd name="T16" fmla="*/ 1 w 71"/>
                <a:gd name="T17" fmla="*/ 0 h 70"/>
                <a:gd name="T18" fmla="*/ 1 w 71"/>
                <a:gd name="T19" fmla="*/ 0 h 70"/>
                <a:gd name="T20" fmla="*/ 1 w 71"/>
                <a:gd name="T21" fmla="*/ 1 h 70"/>
                <a:gd name="T22" fmla="*/ 1 w 71"/>
                <a:gd name="T23" fmla="*/ 1 h 70"/>
                <a:gd name="T24" fmla="*/ 2 w 71"/>
                <a:gd name="T25" fmla="*/ 1 h 70"/>
                <a:gd name="T26" fmla="*/ 2 w 71"/>
                <a:gd name="T27" fmla="*/ 2 h 70"/>
                <a:gd name="T28" fmla="*/ 2 w 71"/>
                <a:gd name="T29" fmla="*/ 2 h 70"/>
                <a:gd name="T30" fmla="*/ 3 w 71"/>
                <a:gd name="T31" fmla="*/ 2 h 70"/>
                <a:gd name="T32" fmla="*/ 3 w 71"/>
                <a:gd name="T33" fmla="*/ 3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70">
                  <a:moveTo>
                    <a:pt x="71" y="70"/>
                  </a:moveTo>
                  <a:lnTo>
                    <a:pt x="63" y="64"/>
                  </a:lnTo>
                  <a:lnTo>
                    <a:pt x="51" y="56"/>
                  </a:lnTo>
                  <a:lnTo>
                    <a:pt x="38" y="46"/>
                  </a:lnTo>
                  <a:lnTo>
                    <a:pt x="24" y="34"/>
                  </a:lnTo>
                  <a:lnTo>
                    <a:pt x="13" y="23"/>
                  </a:lnTo>
                  <a:lnTo>
                    <a:pt x="3" y="12"/>
                  </a:lnTo>
                  <a:lnTo>
                    <a:pt x="0" y="4"/>
                  </a:lnTo>
                  <a:lnTo>
                    <a:pt x="1" y="0"/>
                  </a:lnTo>
                  <a:lnTo>
                    <a:pt x="8" y="0"/>
                  </a:lnTo>
                  <a:lnTo>
                    <a:pt x="18" y="6"/>
                  </a:lnTo>
                  <a:lnTo>
                    <a:pt x="30" y="15"/>
                  </a:lnTo>
                  <a:lnTo>
                    <a:pt x="41" y="26"/>
                  </a:lnTo>
                  <a:lnTo>
                    <a:pt x="53" y="40"/>
                  </a:lnTo>
                  <a:lnTo>
                    <a:pt x="62" y="52"/>
                  </a:lnTo>
                  <a:lnTo>
                    <a:pt x="69" y="63"/>
                  </a:lnTo>
                  <a:lnTo>
                    <a:pt x="71"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395" name="Freeform 248">
              <a:extLst>
                <a:ext uri="{FF2B5EF4-FFF2-40B4-BE49-F238E27FC236}">
                  <a16:creationId xmlns:a16="http://schemas.microsoft.com/office/drawing/2014/main" xmlns="" id="{79166795-EC6B-4B48-A4EF-4CD0C71DE3E6}"/>
                </a:ext>
              </a:extLst>
            </p:cNvPr>
            <p:cNvSpPr>
              <a:spLocks/>
            </p:cNvSpPr>
            <p:nvPr/>
          </p:nvSpPr>
          <p:spPr bwMode="auto">
            <a:xfrm>
              <a:off x="2016" y="1078"/>
              <a:ext cx="33" cy="32"/>
            </a:xfrm>
            <a:custGeom>
              <a:avLst/>
              <a:gdLst>
                <a:gd name="T0" fmla="*/ 1 w 64"/>
                <a:gd name="T1" fmla="*/ 0 h 65"/>
                <a:gd name="T2" fmla="*/ 1 w 64"/>
                <a:gd name="T3" fmla="*/ 0 h 65"/>
                <a:gd name="T4" fmla="*/ 1 w 64"/>
                <a:gd name="T5" fmla="*/ 0 h 65"/>
                <a:gd name="T6" fmla="*/ 1 w 64"/>
                <a:gd name="T7" fmla="*/ 0 h 65"/>
                <a:gd name="T8" fmla="*/ 1 w 64"/>
                <a:gd name="T9" fmla="*/ 0 h 65"/>
                <a:gd name="T10" fmla="*/ 2 w 64"/>
                <a:gd name="T11" fmla="*/ 1 h 65"/>
                <a:gd name="T12" fmla="*/ 2 w 64"/>
                <a:gd name="T13" fmla="*/ 1 h 65"/>
                <a:gd name="T14" fmla="*/ 2 w 64"/>
                <a:gd name="T15" fmla="*/ 1 h 65"/>
                <a:gd name="T16" fmla="*/ 3 w 64"/>
                <a:gd name="T17" fmla="*/ 2 h 65"/>
                <a:gd name="T18" fmla="*/ 2 w 64"/>
                <a:gd name="T19" fmla="*/ 1 h 65"/>
                <a:gd name="T20" fmla="*/ 2 w 64"/>
                <a:gd name="T21" fmla="*/ 1 h 65"/>
                <a:gd name="T22" fmla="*/ 1 w 64"/>
                <a:gd name="T23" fmla="*/ 1 h 65"/>
                <a:gd name="T24" fmla="*/ 1 w 64"/>
                <a:gd name="T25" fmla="*/ 1 h 65"/>
                <a:gd name="T26" fmla="*/ 1 w 64"/>
                <a:gd name="T27" fmla="*/ 0 h 65"/>
                <a:gd name="T28" fmla="*/ 1 w 64"/>
                <a:gd name="T29" fmla="*/ 0 h 65"/>
                <a:gd name="T30" fmla="*/ 0 w 64"/>
                <a:gd name="T31" fmla="*/ 0 h 65"/>
                <a:gd name="T32" fmla="*/ 1 w 64"/>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65">
                  <a:moveTo>
                    <a:pt x="3" y="0"/>
                  </a:moveTo>
                  <a:lnTo>
                    <a:pt x="7" y="1"/>
                  </a:lnTo>
                  <a:lnTo>
                    <a:pt x="12" y="7"/>
                  </a:lnTo>
                  <a:lnTo>
                    <a:pt x="21" y="16"/>
                  </a:lnTo>
                  <a:lnTo>
                    <a:pt x="29" y="27"/>
                  </a:lnTo>
                  <a:lnTo>
                    <a:pt x="38" y="38"/>
                  </a:lnTo>
                  <a:lnTo>
                    <a:pt x="47" y="48"/>
                  </a:lnTo>
                  <a:lnTo>
                    <a:pt x="56" y="58"/>
                  </a:lnTo>
                  <a:lnTo>
                    <a:pt x="64" y="65"/>
                  </a:lnTo>
                  <a:lnTo>
                    <a:pt x="53" y="61"/>
                  </a:lnTo>
                  <a:lnTo>
                    <a:pt x="40" y="53"/>
                  </a:lnTo>
                  <a:lnTo>
                    <a:pt x="29" y="44"/>
                  </a:lnTo>
                  <a:lnTo>
                    <a:pt x="17" y="33"/>
                  </a:lnTo>
                  <a:lnTo>
                    <a:pt x="8" y="23"/>
                  </a:lnTo>
                  <a:lnTo>
                    <a:pt x="2" y="14"/>
                  </a:lnTo>
                  <a:lnTo>
                    <a:pt x="0" y="6"/>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396" name="Freeform 249">
              <a:extLst>
                <a:ext uri="{FF2B5EF4-FFF2-40B4-BE49-F238E27FC236}">
                  <a16:creationId xmlns:a16="http://schemas.microsoft.com/office/drawing/2014/main" xmlns="" id="{70BC51D0-801D-4559-8064-02C9957D105C}"/>
                </a:ext>
              </a:extLst>
            </p:cNvPr>
            <p:cNvSpPr>
              <a:spLocks/>
            </p:cNvSpPr>
            <p:nvPr/>
          </p:nvSpPr>
          <p:spPr bwMode="auto">
            <a:xfrm>
              <a:off x="1859" y="1141"/>
              <a:ext cx="156" cy="38"/>
            </a:xfrm>
            <a:custGeom>
              <a:avLst/>
              <a:gdLst>
                <a:gd name="T0" fmla="*/ 10 w 312"/>
                <a:gd name="T1" fmla="*/ 3 h 76"/>
                <a:gd name="T2" fmla="*/ 10 w 312"/>
                <a:gd name="T3" fmla="*/ 3 h 76"/>
                <a:gd name="T4" fmla="*/ 10 w 312"/>
                <a:gd name="T5" fmla="*/ 3 h 76"/>
                <a:gd name="T6" fmla="*/ 10 w 312"/>
                <a:gd name="T7" fmla="*/ 3 h 76"/>
                <a:gd name="T8" fmla="*/ 10 w 312"/>
                <a:gd name="T9" fmla="*/ 3 h 76"/>
                <a:gd name="T10" fmla="*/ 9 w 312"/>
                <a:gd name="T11" fmla="*/ 2 h 76"/>
                <a:gd name="T12" fmla="*/ 9 w 312"/>
                <a:gd name="T13" fmla="*/ 2 h 76"/>
                <a:gd name="T14" fmla="*/ 8 w 312"/>
                <a:gd name="T15" fmla="*/ 2 h 76"/>
                <a:gd name="T16" fmla="*/ 7 w 312"/>
                <a:gd name="T17" fmla="*/ 1 h 76"/>
                <a:gd name="T18" fmla="*/ 7 w 312"/>
                <a:gd name="T19" fmla="*/ 1 h 76"/>
                <a:gd name="T20" fmla="*/ 6 w 312"/>
                <a:gd name="T21" fmla="*/ 1 h 76"/>
                <a:gd name="T22" fmla="*/ 6 w 312"/>
                <a:gd name="T23" fmla="*/ 1 h 76"/>
                <a:gd name="T24" fmla="*/ 5 w 312"/>
                <a:gd name="T25" fmla="*/ 1 h 76"/>
                <a:gd name="T26" fmla="*/ 4 w 312"/>
                <a:gd name="T27" fmla="*/ 1 h 76"/>
                <a:gd name="T28" fmla="*/ 4 w 312"/>
                <a:gd name="T29" fmla="*/ 1 h 76"/>
                <a:gd name="T30" fmla="*/ 3 w 312"/>
                <a:gd name="T31" fmla="*/ 1 h 76"/>
                <a:gd name="T32" fmla="*/ 2 w 312"/>
                <a:gd name="T33" fmla="*/ 1 h 76"/>
                <a:gd name="T34" fmla="*/ 2 w 312"/>
                <a:gd name="T35" fmla="*/ 1 h 76"/>
                <a:gd name="T36" fmla="*/ 1 w 312"/>
                <a:gd name="T37" fmla="*/ 1 h 76"/>
                <a:gd name="T38" fmla="*/ 1 w 312"/>
                <a:gd name="T39" fmla="*/ 2 h 76"/>
                <a:gd name="T40" fmla="*/ 0 w 312"/>
                <a:gd name="T41" fmla="*/ 2 h 76"/>
                <a:gd name="T42" fmla="*/ 1 w 312"/>
                <a:gd name="T43" fmla="*/ 1 h 76"/>
                <a:gd name="T44" fmla="*/ 1 w 312"/>
                <a:gd name="T45" fmla="*/ 1 h 76"/>
                <a:gd name="T46" fmla="*/ 2 w 312"/>
                <a:gd name="T47" fmla="*/ 1 h 76"/>
                <a:gd name="T48" fmla="*/ 2 w 312"/>
                <a:gd name="T49" fmla="*/ 1 h 76"/>
                <a:gd name="T50" fmla="*/ 3 w 312"/>
                <a:gd name="T51" fmla="*/ 1 h 76"/>
                <a:gd name="T52" fmla="*/ 3 w 312"/>
                <a:gd name="T53" fmla="*/ 1 h 76"/>
                <a:gd name="T54" fmla="*/ 4 w 312"/>
                <a:gd name="T55" fmla="*/ 0 h 76"/>
                <a:gd name="T56" fmla="*/ 5 w 312"/>
                <a:gd name="T57" fmla="*/ 0 h 76"/>
                <a:gd name="T58" fmla="*/ 6 w 312"/>
                <a:gd name="T59" fmla="*/ 1 h 76"/>
                <a:gd name="T60" fmla="*/ 7 w 312"/>
                <a:gd name="T61" fmla="*/ 1 h 76"/>
                <a:gd name="T62" fmla="*/ 7 w 312"/>
                <a:gd name="T63" fmla="*/ 1 h 76"/>
                <a:gd name="T64" fmla="*/ 8 w 312"/>
                <a:gd name="T65" fmla="*/ 1 h 76"/>
                <a:gd name="T66" fmla="*/ 9 w 312"/>
                <a:gd name="T67" fmla="*/ 1 h 76"/>
                <a:gd name="T68" fmla="*/ 9 w 312"/>
                <a:gd name="T69" fmla="*/ 2 h 76"/>
                <a:gd name="T70" fmla="*/ 10 w 312"/>
                <a:gd name="T71" fmla="*/ 2 h 76"/>
                <a:gd name="T72" fmla="*/ 10 w 312"/>
                <a:gd name="T73" fmla="*/ 3 h 7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12" h="76">
                  <a:moveTo>
                    <a:pt x="310" y="68"/>
                  </a:moveTo>
                  <a:lnTo>
                    <a:pt x="312" y="70"/>
                  </a:lnTo>
                  <a:lnTo>
                    <a:pt x="309" y="72"/>
                  </a:lnTo>
                  <a:lnTo>
                    <a:pt x="306" y="75"/>
                  </a:lnTo>
                  <a:lnTo>
                    <a:pt x="303" y="76"/>
                  </a:lnTo>
                  <a:lnTo>
                    <a:pt x="285" y="59"/>
                  </a:lnTo>
                  <a:lnTo>
                    <a:pt x="264" y="45"/>
                  </a:lnTo>
                  <a:lnTo>
                    <a:pt x="245" y="34"/>
                  </a:lnTo>
                  <a:lnTo>
                    <a:pt x="224" y="25"/>
                  </a:lnTo>
                  <a:lnTo>
                    <a:pt x="203" y="19"/>
                  </a:lnTo>
                  <a:lnTo>
                    <a:pt x="181" y="16"/>
                  </a:lnTo>
                  <a:lnTo>
                    <a:pt x="161" y="14"/>
                  </a:lnTo>
                  <a:lnTo>
                    <a:pt x="140" y="12"/>
                  </a:lnTo>
                  <a:lnTo>
                    <a:pt x="120" y="14"/>
                  </a:lnTo>
                  <a:lnTo>
                    <a:pt x="100" y="16"/>
                  </a:lnTo>
                  <a:lnTo>
                    <a:pt x="80" y="18"/>
                  </a:lnTo>
                  <a:lnTo>
                    <a:pt x="62" y="22"/>
                  </a:lnTo>
                  <a:lnTo>
                    <a:pt x="44" y="26"/>
                  </a:lnTo>
                  <a:lnTo>
                    <a:pt x="28" y="30"/>
                  </a:lnTo>
                  <a:lnTo>
                    <a:pt x="13" y="34"/>
                  </a:lnTo>
                  <a:lnTo>
                    <a:pt x="0" y="38"/>
                  </a:lnTo>
                  <a:lnTo>
                    <a:pt x="6" y="29"/>
                  </a:lnTo>
                  <a:lnTo>
                    <a:pt x="18" y="22"/>
                  </a:lnTo>
                  <a:lnTo>
                    <a:pt x="34" y="15"/>
                  </a:lnTo>
                  <a:lnTo>
                    <a:pt x="51" y="9"/>
                  </a:lnTo>
                  <a:lnTo>
                    <a:pt x="72" y="4"/>
                  </a:lnTo>
                  <a:lnTo>
                    <a:pt x="95" y="1"/>
                  </a:lnTo>
                  <a:lnTo>
                    <a:pt x="119" y="0"/>
                  </a:lnTo>
                  <a:lnTo>
                    <a:pt x="145" y="0"/>
                  </a:lnTo>
                  <a:lnTo>
                    <a:pt x="170" y="1"/>
                  </a:lnTo>
                  <a:lnTo>
                    <a:pt x="194" y="4"/>
                  </a:lnTo>
                  <a:lnTo>
                    <a:pt x="218" y="10"/>
                  </a:lnTo>
                  <a:lnTo>
                    <a:pt x="242" y="17"/>
                  </a:lnTo>
                  <a:lnTo>
                    <a:pt x="263" y="26"/>
                  </a:lnTo>
                  <a:lnTo>
                    <a:pt x="282" y="38"/>
                  </a:lnTo>
                  <a:lnTo>
                    <a:pt x="298" y="52"/>
                  </a:lnTo>
                  <a:lnTo>
                    <a:pt x="310"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397" name="Freeform 250">
              <a:extLst>
                <a:ext uri="{FF2B5EF4-FFF2-40B4-BE49-F238E27FC236}">
                  <a16:creationId xmlns:a16="http://schemas.microsoft.com/office/drawing/2014/main" xmlns="" id="{E4A910D5-C05F-4EC9-8932-9934F6967CE6}"/>
                </a:ext>
              </a:extLst>
            </p:cNvPr>
            <p:cNvSpPr>
              <a:spLocks/>
            </p:cNvSpPr>
            <p:nvPr/>
          </p:nvSpPr>
          <p:spPr bwMode="auto">
            <a:xfrm>
              <a:off x="1862" y="1150"/>
              <a:ext cx="19" cy="34"/>
            </a:xfrm>
            <a:custGeom>
              <a:avLst/>
              <a:gdLst>
                <a:gd name="T0" fmla="*/ 2 w 38"/>
                <a:gd name="T1" fmla="*/ 0 h 68"/>
                <a:gd name="T2" fmla="*/ 1 w 38"/>
                <a:gd name="T3" fmla="*/ 1 h 68"/>
                <a:gd name="T4" fmla="*/ 1 w 38"/>
                <a:gd name="T5" fmla="*/ 1 h 68"/>
                <a:gd name="T6" fmla="*/ 1 w 38"/>
                <a:gd name="T7" fmla="*/ 1 h 68"/>
                <a:gd name="T8" fmla="*/ 1 w 38"/>
                <a:gd name="T9" fmla="*/ 2 h 68"/>
                <a:gd name="T10" fmla="*/ 1 w 38"/>
                <a:gd name="T11" fmla="*/ 2 h 68"/>
                <a:gd name="T12" fmla="*/ 1 w 38"/>
                <a:gd name="T13" fmla="*/ 2 h 68"/>
                <a:gd name="T14" fmla="*/ 0 w 38"/>
                <a:gd name="T15" fmla="*/ 3 h 68"/>
                <a:gd name="T16" fmla="*/ 1 w 38"/>
                <a:gd name="T17" fmla="*/ 3 h 68"/>
                <a:gd name="T18" fmla="*/ 1 w 38"/>
                <a:gd name="T19" fmla="*/ 3 h 68"/>
                <a:gd name="T20" fmla="*/ 1 w 38"/>
                <a:gd name="T21" fmla="*/ 2 h 68"/>
                <a:gd name="T22" fmla="*/ 1 w 38"/>
                <a:gd name="T23" fmla="*/ 2 h 68"/>
                <a:gd name="T24" fmla="*/ 1 w 38"/>
                <a:gd name="T25" fmla="*/ 2 h 68"/>
                <a:gd name="T26" fmla="*/ 1 w 38"/>
                <a:gd name="T27" fmla="*/ 1 h 68"/>
                <a:gd name="T28" fmla="*/ 1 w 38"/>
                <a:gd name="T29" fmla="*/ 1 h 68"/>
                <a:gd name="T30" fmla="*/ 1 w 38"/>
                <a:gd name="T31" fmla="*/ 1 h 68"/>
                <a:gd name="T32" fmla="*/ 2 w 38"/>
                <a:gd name="T33" fmla="*/ 0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68">
                  <a:moveTo>
                    <a:pt x="38" y="0"/>
                  </a:moveTo>
                  <a:lnTo>
                    <a:pt x="30" y="7"/>
                  </a:lnTo>
                  <a:lnTo>
                    <a:pt x="23" y="16"/>
                  </a:lnTo>
                  <a:lnTo>
                    <a:pt x="16" y="27"/>
                  </a:lnTo>
                  <a:lnTo>
                    <a:pt x="9" y="38"/>
                  </a:lnTo>
                  <a:lnTo>
                    <a:pt x="5" y="48"/>
                  </a:lnTo>
                  <a:lnTo>
                    <a:pt x="1" y="58"/>
                  </a:lnTo>
                  <a:lnTo>
                    <a:pt x="0" y="65"/>
                  </a:lnTo>
                  <a:lnTo>
                    <a:pt x="1" y="68"/>
                  </a:lnTo>
                  <a:lnTo>
                    <a:pt x="5" y="67"/>
                  </a:lnTo>
                  <a:lnTo>
                    <a:pt x="8" y="62"/>
                  </a:lnTo>
                  <a:lnTo>
                    <a:pt x="12" y="54"/>
                  </a:lnTo>
                  <a:lnTo>
                    <a:pt x="16" y="44"/>
                  </a:lnTo>
                  <a:lnTo>
                    <a:pt x="21" y="32"/>
                  </a:lnTo>
                  <a:lnTo>
                    <a:pt x="27" y="21"/>
                  </a:lnTo>
                  <a:lnTo>
                    <a:pt x="32" y="9"/>
                  </a:lnTo>
                  <a:lnTo>
                    <a:pt x="3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398" name="Freeform 251">
              <a:extLst>
                <a:ext uri="{FF2B5EF4-FFF2-40B4-BE49-F238E27FC236}">
                  <a16:creationId xmlns:a16="http://schemas.microsoft.com/office/drawing/2014/main" xmlns="" id="{AC2C1FA2-0217-4AC0-B48F-EED57E41E59F}"/>
                </a:ext>
              </a:extLst>
            </p:cNvPr>
            <p:cNvSpPr>
              <a:spLocks/>
            </p:cNvSpPr>
            <p:nvPr/>
          </p:nvSpPr>
          <p:spPr bwMode="auto">
            <a:xfrm>
              <a:off x="1872" y="1146"/>
              <a:ext cx="22" cy="38"/>
            </a:xfrm>
            <a:custGeom>
              <a:avLst/>
              <a:gdLst>
                <a:gd name="T0" fmla="*/ 0 w 45"/>
                <a:gd name="T1" fmla="*/ 3 h 75"/>
                <a:gd name="T2" fmla="*/ 0 w 45"/>
                <a:gd name="T3" fmla="*/ 3 h 75"/>
                <a:gd name="T4" fmla="*/ 0 w 45"/>
                <a:gd name="T5" fmla="*/ 3 h 75"/>
                <a:gd name="T6" fmla="*/ 0 w 45"/>
                <a:gd name="T7" fmla="*/ 2 h 75"/>
                <a:gd name="T8" fmla="*/ 0 w 45"/>
                <a:gd name="T9" fmla="*/ 2 h 75"/>
                <a:gd name="T10" fmla="*/ 0 w 45"/>
                <a:gd name="T11" fmla="*/ 1 h 75"/>
                <a:gd name="T12" fmla="*/ 0 w 45"/>
                <a:gd name="T13" fmla="*/ 1 h 75"/>
                <a:gd name="T14" fmla="*/ 1 w 45"/>
                <a:gd name="T15" fmla="*/ 1 h 75"/>
                <a:gd name="T16" fmla="*/ 1 w 45"/>
                <a:gd name="T17" fmla="*/ 0 h 75"/>
                <a:gd name="T18" fmla="*/ 1 w 45"/>
                <a:gd name="T19" fmla="*/ 1 h 75"/>
                <a:gd name="T20" fmla="*/ 1 w 45"/>
                <a:gd name="T21" fmla="*/ 1 h 75"/>
                <a:gd name="T22" fmla="*/ 0 w 45"/>
                <a:gd name="T23" fmla="*/ 2 h 75"/>
                <a:gd name="T24" fmla="*/ 0 w 45"/>
                <a:gd name="T25" fmla="*/ 2 h 75"/>
                <a:gd name="T26" fmla="*/ 0 w 45"/>
                <a:gd name="T27" fmla="*/ 2 h 75"/>
                <a:gd name="T28" fmla="*/ 0 w 45"/>
                <a:gd name="T29" fmla="*/ 3 h 75"/>
                <a:gd name="T30" fmla="*/ 0 w 45"/>
                <a:gd name="T31" fmla="*/ 3 h 75"/>
                <a:gd name="T32" fmla="*/ 0 w 45"/>
                <a:gd name="T33" fmla="*/ 3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75">
                  <a:moveTo>
                    <a:pt x="1" y="75"/>
                  </a:moveTo>
                  <a:lnTo>
                    <a:pt x="0" y="72"/>
                  </a:lnTo>
                  <a:lnTo>
                    <a:pt x="1" y="65"/>
                  </a:lnTo>
                  <a:lnTo>
                    <a:pt x="4" y="55"/>
                  </a:lnTo>
                  <a:lnTo>
                    <a:pt x="9" y="44"/>
                  </a:lnTo>
                  <a:lnTo>
                    <a:pt x="16" y="31"/>
                  </a:lnTo>
                  <a:lnTo>
                    <a:pt x="24" y="20"/>
                  </a:lnTo>
                  <a:lnTo>
                    <a:pt x="34" y="8"/>
                  </a:lnTo>
                  <a:lnTo>
                    <a:pt x="45" y="0"/>
                  </a:lnTo>
                  <a:lnTo>
                    <a:pt x="39" y="9"/>
                  </a:lnTo>
                  <a:lnTo>
                    <a:pt x="33" y="21"/>
                  </a:lnTo>
                  <a:lnTo>
                    <a:pt x="26" y="34"/>
                  </a:lnTo>
                  <a:lnTo>
                    <a:pt x="21" y="46"/>
                  </a:lnTo>
                  <a:lnTo>
                    <a:pt x="14" y="58"/>
                  </a:lnTo>
                  <a:lnTo>
                    <a:pt x="9" y="67"/>
                  </a:lnTo>
                  <a:lnTo>
                    <a:pt x="4" y="74"/>
                  </a:lnTo>
                  <a:lnTo>
                    <a:pt x="1" y="7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399" name="Freeform 252">
              <a:extLst>
                <a:ext uri="{FF2B5EF4-FFF2-40B4-BE49-F238E27FC236}">
                  <a16:creationId xmlns:a16="http://schemas.microsoft.com/office/drawing/2014/main" xmlns="" id="{1271FA78-7C74-4D30-9ED2-79362D93149B}"/>
                </a:ext>
              </a:extLst>
            </p:cNvPr>
            <p:cNvSpPr>
              <a:spLocks/>
            </p:cNvSpPr>
            <p:nvPr/>
          </p:nvSpPr>
          <p:spPr bwMode="auto">
            <a:xfrm>
              <a:off x="1895" y="1143"/>
              <a:ext cx="30" cy="49"/>
            </a:xfrm>
            <a:custGeom>
              <a:avLst/>
              <a:gdLst>
                <a:gd name="T0" fmla="*/ 1 w 60"/>
                <a:gd name="T1" fmla="*/ 4 h 98"/>
                <a:gd name="T2" fmla="*/ 0 w 60"/>
                <a:gd name="T3" fmla="*/ 3 h 98"/>
                <a:gd name="T4" fmla="*/ 1 w 60"/>
                <a:gd name="T5" fmla="*/ 3 h 98"/>
                <a:gd name="T6" fmla="*/ 1 w 60"/>
                <a:gd name="T7" fmla="*/ 3 h 98"/>
                <a:gd name="T8" fmla="*/ 1 w 60"/>
                <a:gd name="T9" fmla="*/ 2 h 98"/>
                <a:gd name="T10" fmla="*/ 1 w 60"/>
                <a:gd name="T11" fmla="*/ 2 h 98"/>
                <a:gd name="T12" fmla="*/ 2 w 60"/>
                <a:gd name="T13" fmla="*/ 1 h 98"/>
                <a:gd name="T14" fmla="*/ 2 w 60"/>
                <a:gd name="T15" fmla="*/ 1 h 98"/>
                <a:gd name="T16" fmla="*/ 2 w 60"/>
                <a:gd name="T17" fmla="*/ 0 h 98"/>
                <a:gd name="T18" fmla="*/ 2 w 60"/>
                <a:gd name="T19" fmla="*/ 1 h 98"/>
                <a:gd name="T20" fmla="*/ 2 w 60"/>
                <a:gd name="T21" fmla="*/ 1 h 98"/>
                <a:gd name="T22" fmla="*/ 2 w 60"/>
                <a:gd name="T23" fmla="*/ 2 h 98"/>
                <a:gd name="T24" fmla="*/ 1 w 60"/>
                <a:gd name="T25" fmla="*/ 2 h 98"/>
                <a:gd name="T26" fmla="*/ 1 w 60"/>
                <a:gd name="T27" fmla="*/ 3 h 98"/>
                <a:gd name="T28" fmla="*/ 1 w 60"/>
                <a:gd name="T29" fmla="*/ 3 h 98"/>
                <a:gd name="T30" fmla="*/ 1 w 60"/>
                <a:gd name="T31" fmla="*/ 3 h 98"/>
                <a:gd name="T32" fmla="*/ 1 w 60"/>
                <a:gd name="T33" fmla="*/ 4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0" h="98">
                  <a:moveTo>
                    <a:pt x="1" y="98"/>
                  </a:moveTo>
                  <a:lnTo>
                    <a:pt x="0" y="92"/>
                  </a:lnTo>
                  <a:lnTo>
                    <a:pt x="2" y="82"/>
                  </a:lnTo>
                  <a:lnTo>
                    <a:pt x="8" y="68"/>
                  </a:lnTo>
                  <a:lnTo>
                    <a:pt x="15" y="52"/>
                  </a:lnTo>
                  <a:lnTo>
                    <a:pt x="25" y="36"/>
                  </a:lnTo>
                  <a:lnTo>
                    <a:pt x="37" y="21"/>
                  </a:lnTo>
                  <a:lnTo>
                    <a:pt x="48" y="8"/>
                  </a:lnTo>
                  <a:lnTo>
                    <a:pt x="60" y="0"/>
                  </a:lnTo>
                  <a:lnTo>
                    <a:pt x="55" y="8"/>
                  </a:lnTo>
                  <a:lnTo>
                    <a:pt x="48" y="21"/>
                  </a:lnTo>
                  <a:lnTo>
                    <a:pt x="40" y="37"/>
                  </a:lnTo>
                  <a:lnTo>
                    <a:pt x="31" y="56"/>
                  </a:lnTo>
                  <a:lnTo>
                    <a:pt x="22" y="72"/>
                  </a:lnTo>
                  <a:lnTo>
                    <a:pt x="14" y="87"/>
                  </a:lnTo>
                  <a:lnTo>
                    <a:pt x="6" y="96"/>
                  </a:lnTo>
                  <a:lnTo>
                    <a:pt x="1" y="9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00" name="Freeform 253">
              <a:extLst>
                <a:ext uri="{FF2B5EF4-FFF2-40B4-BE49-F238E27FC236}">
                  <a16:creationId xmlns:a16="http://schemas.microsoft.com/office/drawing/2014/main" xmlns="" id="{6EDDA8D4-A744-4D63-BF06-D4CFBAB6ACF2}"/>
                </a:ext>
              </a:extLst>
            </p:cNvPr>
            <p:cNvSpPr>
              <a:spLocks/>
            </p:cNvSpPr>
            <p:nvPr/>
          </p:nvSpPr>
          <p:spPr bwMode="auto">
            <a:xfrm>
              <a:off x="1921" y="1146"/>
              <a:ext cx="33" cy="52"/>
            </a:xfrm>
            <a:custGeom>
              <a:avLst/>
              <a:gdLst>
                <a:gd name="T0" fmla="*/ 1 w 65"/>
                <a:gd name="T1" fmla="*/ 3 h 105"/>
                <a:gd name="T2" fmla="*/ 0 w 65"/>
                <a:gd name="T3" fmla="*/ 3 h 105"/>
                <a:gd name="T4" fmla="*/ 1 w 65"/>
                <a:gd name="T5" fmla="*/ 2 h 105"/>
                <a:gd name="T6" fmla="*/ 1 w 65"/>
                <a:gd name="T7" fmla="*/ 2 h 105"/>
                <a:gd name="T8" fmla="*/ 1 w 65"/>
                <a:gd name="T9" fmla="*/ 1 h 105"/>
                <a:gd name="T10" fmla="*/ 1 w 65"/>
                <a:gd name="T11" fmla="*/ 1 h 105"/>
                <a:gd name="T12" fmla="*/ 2 w 65"/>
                <a:gd name="T13" fmla="*/ 0 h 105"/>
                <a:gd name="T14" fmla="*/ 2 w 65"/>
                <a:gd name="T15" fmla="*/ 0 h 105"/>
                <a:gd name="T16" fmla="*/ 3 w 65"/>
                <a:gd name="T17" fmla="*/ 0 h 105"/>
                <a:gd name="T18" fmla="*/ 2 w 65"/>
                <a:gd name="T19" fmla="*/ 0 h 105"/>
                <a:gd name="T20" fmla="*/ 2 w 65"/>
                <a:gd name="T21" fmla="*/ 0 h 105"/>
                <a:gd name="T22" fmla="*/ 2 w 65"/>
                <a:gd name="T23" fmla="*/ 1 h 105"/>
                <a:gd name="T24" fmla="*/ 2 w 65"/>
                <a:gd name="T25" fmla="*/ 1 h 105"/>
                <a:gd name="T26" fmla="*/ 1 w 65"/>
                <a:gd name="T27" fmla="*/ 2 h 105"/>
                <a:gd name="T28" fmla="*/ 1 w 65"/>
                <a:gd name="T29" fmla="*/ 2 h 105"/>
                <a:gd name="T30" fmla="*/ 1 w 65"/>
                <a:gd name="T31" fmla="*/ 3 h 105"/>
                <a:gd name="T32" fmla="*/ 1 w 65"/>
                <a:gd name="T33" fmla="*/ 3 h 10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105">
                  <a:moveTo>
                    <a:pt x="1" y="105"/>
                  </a:moveTo>
                  <a:lnTo>
                    <a:pt x="0" y="99"/>
                  </a:lnTo>
                  <a:lnTo>
                    <a:pt x="3" y="88"/>
                  </a:lnTo>
                  <a:lnTo>
                    <a:pt x="9" y="71"/>
                  </a:lnTo>
                  <a:lnTo>
                    <a:pt x="19" y="54"/>
                  </a:lnTo>
                  <a:lnTo>
                    <a:pt x="30" y="36"/>
                  </a:lnTo>
                  <a:lnTo>
                    <a:pt x="42" y="20"/>
                  </a:lnTo>
                  <a:lnTo>
                    <a:pt x="54" y="7"/>
                  </a:lnTo>
                  <a:lnTo>
                    <a:pt x="65" y="0"/>
                  </a:lnTo>
                  <a:lnTo>
                    <a:pt x="61" y="8"/>
                  </a:lnTo>
                  <a:lnTo>
                    <a:pt x="54" y="22"/>
                  </a:lnTo>
                  <a:lnTo>
                    <a:pt x="45" y="39"/>
                  </a:lnTo>
                  <a:lnTo>
                    <a:pt x="33" y="58"/>
                  </a:lnTo>
                  <a:lnTo>
                    <a:pt x="23" y="76"/>
                  </a:lnTo>
                  <a:lnTo>
                    <a:pt x="14" y="91"/>
                  </a:lnTo>
                  <a:lnTo>
                    <a:pt x="5" y="101"/>
                  </a:lnTo>
                  <a:lnTo>
                    <a:pt x="1" y="10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01" name="Freeform 254">
              <a:extLst>
                <a:ext uri="{FF2B5EF4-FFF2-40B4-BE49-F238E27FC236}">
                  <a16:creationId xmlns:a16="http://schemas.microsoft.com/office/drawing/2014/main" xmlns="" id="{E98534B3-EB09-4188-A91C-C9799698BE5B}"/>
                </a:ext>
              </a:extLst>
            </p:cNvPr>
            <p:cNvSpPr>
              <a:spLocks/>
            </p:cNvSpPr>
            <p:nvPr/>
          </p:nvSpPr>
          <p:spPr bwMode="auto">
            <a:xfrm>
              <a:off x="1938" y="1150"/>
              <a:ext cx="35" cy="43"/>
            </a:xfrm>
            <a:custGeom>
              <a:avLst/>
              <a:gdLst>
                <a:gd name="T0" fmla="*/ 0 w 71"/>
                <a:gd name="T1" fmla="*/ 2 h 87"/>
                <a:gd name="T2" fmla="*/ 0 w 71"/>
                <a:gd name="T3" fmla="*/ 2 h 87"/>
                <a:gd name="T4" fmla="*/ 0 w 71"/>
                <a:gd name="T5" fmla="*/ 2 h 87"/>
                <a:gd name="T6" fmla="*/ 0 w 71"/>
                <a:gd name="T7" fmla="*/ 1 h 87"/>
                <a:gd name="T8" fmla="*/ 0 w 71"/>
                <a:gd name="T9" fmla="*/ 1 h 87"/>
                <a:gd name="T10" fmla="*/ 1 w 71"/>
                <a:gd name="T11" fmla="*/ 0 h 87"/>
                <a:gd name="T12" fmla="*/ 1 w 71"/>
                <a:gd name="T13" fmla="*/ 0 h 87"/>
                <a:gd name="T14" fmla="*/ 1 w 71"/>
                <a:gd name="T15" fmla="*/ 0 h 87"/>
                <a:gd name="T16" fmla="*/ 2 w 71"/>
                <a:gd name="T17" fmla="*/ 0 h 87"/>
                <a:gd name="T18" fmla="*/ 2 w 71"/>
                <a:gd name="T19" fmla="*/ 0 h 87"/>
                <a:gd name="T20" fmla="*/ 1 w 71"/>
                <a:gd name="T21" fmla="*/ 0 h 87"/>
                <a:gd name="T22" fmla="*/ 1 w 71"/>
                <a:gd name="T23" fmla="*/ 1 h 87"/>
                <a:gd name="T24" fmla="*/ 1 w 71"/>
                <a:gd name="T25" fmla="*/ 1 h 87"/>
                <a:gd name="T26" fmla="*/ 0 w 71"/>
                <a:gd name="T27" fmla="*/ 2 h 87"/>
                <a:gd name="T28" fmla="*/ 0 w 71"/>
                <a:gd name="T29" fmla="*/ 2 h 87"/>
                <a:gd name="T30" fmla="*/ 0 w 71"/>
                <a:gd name="T31" fmla="*/ 2 h 87"/>
                <a:gd name="T32" fmla="*/ 0 w 71"/>
                <a:gd name="T33" fmla="*/ 2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87">
                  <a:moveTo>
                    <a:pt x="0" y="87"/>
                  </a:moveTo>
                  <a:lnTo>
                    <a:pt x="0" y="82"/>
                  </a:lnTo>
                  <a:lnTo>
                    <a:pt x="5" y="72"/>
                  </a:lnTo>
                  <a:lnTo>
                    <a:pt x="14" y="58"/>
                  </a:lnTo>
                  <a:lnTo>
                    <a:pt x="25" y="43"/>
                  </a:lnTo>
                  <a:lnTo>
                    <a:pt x="37" y="28"/>
                  </a:lnTo>
                  <a:lnTo>
                    <a:pt x="50" y="14"/>
                  </a:lnTo>
                  <a:lnTo>
                    <a:pt x="62" y="5"/>
                  </a:lnTo>
                  <a:lnTo>
                    <a:pt x="71" y="0"/>
                  </a:lnTo>
                  <a:lnTo>
                    <a:pt x="66" y="8"/>
                  </a:lnTo>
                  <a:lnTo>
                    <a:pt x="57" y="21"/>
                  </a:lnTo>
                  <a:lnTo>
                    <a:pt x="46" y="36"/>
                  </a:lnTo>
                  <a:lnTo>
                    <a:pt x="35" y="52"/>
                  </a:lnTo>
                  <a:lnTo>
                    <a:pt x="24" y="67"/>
                  </a:lnTo>
                  <a:lnTo>
                    <a:pt x="14" y="79"/>
                  </a:lnTo>
                  <a:lnTo>
                    <a:pt x="6" y="85"/>
                  </a:lnTo>
                  <a:lnTo>
                    <a:pt x="0" y="8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02" name="Freeform 255">
              <a:extLst>
                <a:ext uri="{FF2B5EF4-FFF2-40B4-BE49-F238E27FC236}">
                  <a16:creationId xmlns:a16="http://schemas.microsoft.com/office/drawing/2014/main" xmlns="" id="{711271EE-ACC8-4251-ACE9-27A7871AC557}"/>
                </a:ext>
              </a:extLst>
            </p:cNvPr>
            <p:cNvSpPr>
              <a:spLocks/>
            </p:cNvSpPr>
            <p:nvPr/>
          </p:nvSpPr>
          <p:spPr bwMode="auto">
            <a:xfrm>
              <a:off x="1957" y="1156"/>
              <a:ext cx="30" cy="36"/>
            </a:xfrm>
            <a:custGeom>
              <a:avLst/>
              <a:gdLst>
                <a:gd name="T0" fmla="*/ 0 w 61"/>
                <a:gd name="T1" fmla="*/ 3 h 71"/>
                <a:gd name="T2" fmla="*/ 0 w 61"/>
                <a:gd name="T3" fmla="*/ 3 h 71"/>
                <a:gd name="T4" fmla="*/ 0 w 61"/>
                <a:gd name="T5" fmla="*/ 2 h 71"/>
                <a:gd name="T6" fmla="*/ 0 w 61"/>
                <a:gd name="T7" fmla="*/ 2 h 71"/>
                <a:gd name="T8" fmla="*/ 0 w 61"/>
                <a:gd name="T9" fmla="*/ 2 h 71"/>
                <a:gd name="T10" fmla="*/ 0 w 61"/>
                <a:gd name="T11" fmla="*/ 1 h 71"/>
                <a:gd name="T12" fmla="*/ 1 w 61"/>
                <a:gd name="T13" fmla="*/ 1 h 71"/>
                <a:gd name="T14" fmla="*/ 1 w 61"/>
                <a:gd name="T15" fmla="*/ 1 h 71"/>
                <a:gd name="T16" fmla="*/ 1 w 61"/>
                <a:gd name="T17" fmla="*/ 0 h 71"/>
                <a:gd name="T18" fmla="*/ 1 w 61"/>
                <a:gd name="T19" fmla="*/ 1 h 71"/>
                <a:gd name="T20" fmla="*/ 1 w 61"/>
                <a:gd name="T21" fmla="*/ 1 h 71"/>
                <a:gd name="T22" fmla="*/ 1 w 61"/>
                <a:gd name="T23" fmla="*/ 1 h 71"/>
                <a:gd name="T24" fmla="*/ 0 w 61"/>
                <a:gd name="T25" fmla="*/ 2 h 71"/>
                <a:gd name="T26" fmla="*/ 0 w 61"/>
                <a:gd name="T27" fmla="*/ 2 h 71"/>
                <a:gd name="T28" fmla="*/ 0 w 61"/>
                <a:gd name="T29" fmla="*/ 2 h 71"/>
                <a:gd name="T30" fmla="*/ 0 w 61"/>
                <a:gd name="T31" fmla="*/ 3 h 71"/>
                <a:gd name="T32" fmla="*/ 0 w 61"/>
                <a:gd name="T33" fmla="*/ 3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71">
                  <a:moveTo>
                    <a:pt x="1" y="71"/>
                  </a:moveTo>
                  <a:lnTo>
                    <a:pt x="0" y="67"/>
                  </a:lnTo>
                  <a:lnTo>
                    <a:pt x="4" y="59"/>
                  </a:lnTo>
                  <a:lnTo>
                    <a:pt x="8" y="47"/>
                  </a:lnTo>
                  <a:lnTo>
                    <a:pt x="16" y="35"/>
                  </a:lnTo>
                  <a:lnTo>
                    <a:pt x="27" y="24"/>
                  </a:lnTo>
                  <a:lnTo>
                    <a:pt x="37" y="12"/>
                  </a:lnTo>
                  <a:lnTo>
                    <a:pt x="48" y="4"/>
                  </a:lnTo>
                  <a:lnTo>
                    <a:pt x="61" y="0"/>
                  </a:lnTo>
                  <a:lnTo>
                    <a:pt x="55" y="7"/>
                  </a:lnTo>
                  <a:lnTo>
                    <a:pt x="47" y="17"/>
                  </a:lnTo>
                  <a:lnTo>
                    <a:pt x="38" y="30"/>
                  </a:lnTo>
                  <a:lnTo>
                    <a:pt x="29" y="42"/>
                  </a:lnTo>
                  <a:lnTo>
                    <a:pt x="20" y="55"/>
                  </a:lnTo>
                  <a:lnTo>
                    <a:pt x="12" y="64"/>
                  </a:lnTo>
                  <a:lnTo>
                    <a:pt x="5" y="70"/>
                  </a:lnTo>
                  <a:lnTo>
                    <a:pt x="1" y="7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03" name="Freeform 256">
              <a:extLst>
                <a:ext uri="{FF2B5EF4-FFF2-40B4-BE49-F238E27FC236}">
                  <a16:creationId xmlns:a16="http://schemas.microsoft.com/office/drawing/2014/main" xmlns="" id="{00F872A9-9117-4411-A2DC-E8F1E78AF34C}"/>
                </a:ext>
              </a:extLst>
            </p:cNvPr>
            <p:cNvSpPr>
              <a:spLocks/>
            </p:cNvSpPr>
            <p:nvPr/>
          </p:nvSpPr>
          <p:spPr bwMode="auto">
            <a:xfrm>
              <a:off x="1976" y="1166"/>
              <a:ext cx="26" cy="25"/>
            </a:xfrm>
            <a:custGeom>
              <a:avLst/>
              <a:gdLst>
                <a:gd name="T0" fmla="*/ 0 w 53"/>
                <a:gd name="T1" fmla="*/ 1 h 51"/>
                <a:gd name="T2" fmla="*/ 0 w 53"/>
                <a:gd name="T3" fmla="*/ 1 h 51"/>
                <a:gd name="T4" fmla="*/ 0 w 53"/>
                <a:gd name="T5" fmla="*/ 1 h 51"/>
                <a:gd name="T6" fmla="*/ 0 w 53"/>
                <a:gd name="T7" fmla="*/ 0 h 51"/>
                <a:gd name="T8" fmla="*/ 0 w 53"/>
                <a:gd name="T9" fmla="*/ 0 h 51"/>
                <a:gd name="T10" fmla="*/ 0 w 53"/>
                <a:gd name="T11" fmla="*/ 0 h 51"/>
                <a:gd name="T12" fmla="*/ 1 w 53"/>
                <a:gd name="T13" fmla="*/ 0 h 51"/>
                <a:gd name="T14" fmla="*/ 1 w 53"/>
                <a:gd name="T15" fmla="*/ 0 h 51"/>
                <a:gd name="T16" fmla="*/ 1 w 53"/>
                <a:gd name="T17" fmla="*/ 0 h 51"/>
                <a:gd name="T18" fmla="*/ 1 w 53"/>
                <a:gd name="T19" fmla="*/ 0 h 51"/>
                <a:gd name="T20" fmla="*/ 1 w 53"/>
                <a:gd name="T21" fmla="*/ 0 h 51"/>
                <a:gd name="T22" fmla="*/ 1 w 53"/>
                <a:gd name="T23" fmla="*/ 0 h 51"/>
                <a:gd name="T24" fmla="*/ 0 w 53"/>
                <a:gd name="T25" fmla="*/ 0 h 51"/>
                <a:gd name="T26" fmla="*/ 0 w 53"/>
                <a:gd name="T27" fmla="*/ 1 h 51"/>
                <a:gd name="T28" fmla="*/ 0 w 53"/>
                <a:gd name="T29" fmla="*/ 1 h 51"/>
                <a:gd name="T30" fmla="*/ 0 w 53"/>
                <a:gd name="T31" fmla="*/ 1 h 51"/>
                <a:gd name="T32" fmla="*/ 0 w 53"/>
                <a:gd name="T33" fmla="*/ 1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51">
                  <a:moveTo>
                    <a:pt x="0" y="51"/>
                  </a:moveTo>
                  <a:lnTo>
                    <a:pt x="0" y="48"/>
                  </a:lnTo>
                  <a:lnTo>
                    <a:pt x="4" y="41"/>
                  </a:lnTo>
                  <a:lnTo>
                    <a:pt x="10" y="31"/>
                  </a:lnTo>
                  <a:lnTo>
                    <a:pt x="20" y="22"/>
                  </a:lnTo>
                  <a:lnTo>
                    <a:pt x="29" y="14"/>
                  </a:lnTo>
                  <a:lnTo>
                    <a:pt x="38" y="6"/>
                  </a:lnTo>
                  <a:lnTo>
                    <a:pt x="47" y="1"/>
                  </a:lnTo>
                  <a:lnTo>
                    <a:pt x="53" y="0"/>
                  </a:lnTo>
                  <a:lnTo>
                    <a:pt x="47" y="6"/>
                  </a:lnTo>
                  <a:lnTo>
                    <a:pt x="40" y="13"/>
                  </a:lnTo>
                  <a:lnTo>
                    <a:pt x="33" y="21"/>
                  </a:lnTo>
                  <a:lnTo>
                    <a:pt x="25" y="30"/>
                  </a:lnTo>
                  <a:lnTo>
                    <a:pt x="19" y="38"/>
                  </a:lnTo>
                  <a:lnTo>
                    <a:pt x="10" y="45"/>
                  </a:lnTo>
                  <a:lnTo>
                    <a:pt x="5" y="50"/>
                  </a:lnTo>
                  <a:lnTo>
                    <a:pt x="0" y="5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04" name="Freeform 257">
              <a:extLst>
                <a:ext uri="{FF2B5EF4-FFF2-40B4-BE49-F238E27FC236}">
                  <a16:creationId xmlns:a16="http://schemas.microsoft.com/office/drawing/2014/main" xmlns="" id="{73B20053-14D3-449A-8242-12FA1975F335}"/>
                </a:ext>
              </a:extLst>
            </p:cNvPr>
            <p:cNvSpPr>
              <a:spLocks/>
            </p:cNvSpPr>
            <p:nvPr/>
          </p:nvSpPr>
          <p:spPr bwMode="auto">
            <a:xfrm>
              <a:off x="1993" y="1171"/>
              <a:ext cx="18" cy="18"/>
            </a:xfrm>
            <a:custGeom>
              <a:avLst/>
              <a:gdLst>
                <a:gd name="T0" fmla="*/ 0 w 34"/>
                <a:gd name="T1" fmla="*/ 2 h 34"/>
                <a:gd name="T2" fmla="*/ 0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0 h 34"/>
                <a:gd name="T16" fmla="*/ 2 w 34"/>
                <a:gd name="T17" fmla="*/ 1 h 34"/>
                <a:gd name="T18" fmla="*/ 1 w 34"/>
                <a:gd name="T19" fmla="*/ 1 h 34"/>
                <a:gd name="T20" fmla="*/ 1 w 34"/>
                <a:gd name="T21" fmla="*/ 1 h 34"/>
                <a:gd name="T22" fmla="*/ 1 w 34"/>
                <a:gd name="T23" fmla="*/ 1 h 34"/>
                <a:gd name="T24" fmla="*/ 1 w 34"/>
                <a:gd name="T25" fmla="*/ 1 h 34"/>
                <a:gd name="T26" fmla="*/ 1 w 34"/>
                <a:gd name="T27" fmla="*/ 1 h 34"/>
                <a:gd name="T28" fmla="*/ 1 w 34"/>
                <a:gd name="T29" fmla="*/ 2 h 34"/>
                <a:gd name="T30" fmla="*/ 1 w 34"/>
                <a:gd name="T31" fmla="*/ 2 h 34"/>
                <a:gd name="T32" fmla="*/ 0 w 34"/>
                <a:gd name="T33" fmla="*/ 2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0" y="32"/>
                  </a:moveTo>
                  <a:lnTo>
                    <a:pt x="0" y="29"/>
                  </a:lnTo>
                  <a:lnTo>
                    <a:pt x="1" y="24"/>
                  </a:lnTo>
                  <a:lnTo>
                    <a:pt x="6" y="18"/>
                  </a:lnTo>
                  <a:lnTo>
                    <a:pt x="10" y="11"/>
                  </a:lnTo>
                  <a:lnTo>
                    <a:pt x="16" y="6"/>
                  </a:lnTo>
                  <a:lnTo>
                    <a:pt x="23" y="2"/>
                  </a:lnTo>
                  <a:lnTo>
                    <a:pt x="29" y="0"/>
                  </a:lnTo>
                  <a:lnTo>
                    <a:pt x="34" y="1"/>
                  </a:lnTo>
                  <a:lnTo>
                    <a:pt x="27" y="3"/>
                  </a:lnTo>
                  <a:lnTo>
                    <a:pt x="22" y="8"/>
                  </a:lnTo>
                  <a:lnTo>
                    <a:pt x="17" y="15"/>
                  </a:lnTo>
                  <a:lnTo>
                    <a:pt x="12" y="22"/>
                  </a:lnTo>
                  <a:lnTo>
                    <a:pt x="8" y="29"/>
                  </a:lnTo>
                  <a:lnTo>
                    <a:pt x="6" y="33"/>
                  </a:lnTo>
                  <a:lnTo>
                    <a:pt x="2" y="34"/>
                  </a:lnTo>
                  <a:lnTo>
                    <a:pt x="0" y="3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05" name="Freeform 258">
              <a:extLst>
                <a:ext uri="{FF2B5EF4-FFF2-40B4-BE49-F238E27FC236}">
                  <a16:creationId xmlns:a16="http://schemas.microsoft.com/office/drawing/2014/main" xmlns="" id="{C7F70BBB-5504-45B6-97F2-F5EDF8327C24}"/>
                </a:ext>
              </a:extLst>
            </p:cNvPr>
            <p:cNvSpPr>
              <a:spLocks/>
            </p:cNvSpPr>
            <p:nvPr/>
          </p:nvSpPr>
          <p:spPr bwMode="auto">
            <a:xfrm>
              <a:off x="1848" y="1156"/>
              <a:ext cx="20" cy="22"/>
            </a:xfrm>
            <a:custGeom>
              <a:avLst/>
              <a:gdLst>
                <a:gd name="T0" fmla="*/ 2 w 40"/>
                <a:gd name="T1" fmla="*/ 0 h 44"/>
                <a:gd name="T2" fmla="*/ 2 w 40"/>
                <a:gd name="T3" fmla="*/ 1 h 44"/>
                <a:gd name="T4" fmla="*/ 2 w 40"/>
                <a:gd name="T5" fmla="*/ 1 h 44"/>
                <a:gd name="T6" fmla="*/ 1 w 40"/>
                <a:gd name="T7" fmla="*/ 1 h 44"/>
                <a:gd name="T8" fmla="*/ 1 w 40"/>
                <a:gd name="T9" fmla="*/ 1 h 44"/>
                <a:gd name="T10" fmla="*/ 1 w 40"/>
                <a:gd name="T11" fmla="*/ 2 h 44"/>
                <a:gd name="T12" fmla="*/ 1 w 40"/>
                <a:gd name="T13" fmla="*/ 2 h 44"/>
                <a:gd name="T14" fmla="*/ 1 w 40"/>
                <a:gd name="T15" fmla="*/ 2 h 44"/>
                <a:gd name="T16" fmla="*/ 1 w 40"/>
                <a:gd name="T17" fmla="*/ 2 h 44"/>
                <a:gd name="T18" fmla="*/ 0 w 40"/>
                <a:gd name="T19" fmla="*/ 2 h 44"/>
                <a:gd name="T20" fmla="*/ 1 w 40"/>
                <a:gd name="T21" fmla="*/ 1 h 44"/>
                <a:gd name="T22" fmla="*/ 1 w 40"/>
                <a:gd name="T23" fmla="*/ 1 h 44"/>
                <a:gd name="T24" fmla="*/ 1 w 40"/>
                <a:gd name="T25" fmla="*/ 1 h 44"/>
                <a:gd name="T26" fmla="*/ 1 w 40"/>
                <a:gd name="T27" fmla="*/ 1 h 44"/>
                <a:gd name="T28" fmla="*/ 1 w 40"/>
                <a:gd name="T29" fmla="*/ 1 h 44"/>
                <a:gd name="T30" fmla="*/ 2 w 40"/>
                <a:gd name="T31" fmla="*/ 1 h 44"/>
                <a:gd name="T32" fmla="*/ 2 w 40"/>
                <a:gd name="T33" fmla="*/ 0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44">
                  <a:moveTo>
                    <a:pt x="40" y="0"/>
                  </a:moveTo>
                  <a:lnTo>
                    <a:pt x="38" y="3"/>
                  </a:lnTo>
                  <a:lnTo>
                    <a:pt x="33" y="10"/>
                  </a:lnTo>
                  <a:lnTo>
                    <a:pt x="28" y="18"/>
                  </a:lnTo>
                  <a:lnTo>
                    <a:pt x="23" y="26"/>
                  </a:lnTo>
                  <a:lnTo>
                    <a:pt x="17" y="34"/>
                  </a:lnTo>
                  <a:lnTo>
                    <a:pt x="11" y="40"/>
                  </a:lnTo>
                  <a:lnTo>
                    <a:pt x="5" y="44"/>
                  </a:lnTo>
                  <a:lnTo>
                    <a:pt x="1" y="42"/>
                  </a:lnTo>
                  <a:lnTo>
                    <a:pt x="0" y="38"/>
                  </a:lnTo>
                  <a:lnTo>
                    <a:pt x="2" y="32"/>
                  </a:lnTo>
                  <a:lnTo>
                    <a:pt x="7" y="26"/>
                  </a:lnTo>
                  <a:lnTo>
                    <a:pt x="13" y="19"/>
                  </a:lnTo>
                  <a:lnTo>
                    <a:pt x="22" y="14"/>
                  </a:lnTo>
                  <a:lnTo>
                    <a:pt x="30" y="8"/>
                  </a:lnTo>
                  <a:lnTo>
                    <a:pt x="35" y="3"/>
                  </a:lnTo>
                  <a:lnTo>
                    <a:pt x="4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06" name="Freeform 259">
              <a:extLst>
                <a:ext uri="{FF2B5EF4-FFF2-40B4-BE49-F238E27FC236}">
                  <a16:creationId xmlns:a16="http://schemas.microsoft.com/office/drawing/2014/main" xmlns="" id="{E076A215-C3B4-443E-966A-BA58C48D2C29}"/>
                </a:ext>
              </a:extLst>
            </p:cNvPr>
            <p:cNvSpPr>
              <a:spLocks/>
            </p:cNvSpPr>
            <p:nvPr/>
          </p:nvSpPr>
          <p:spPr bwMode="auto">
            <a:xfrm>
              <a:off x="1845" y="1144"/>
              <a:ext cx="24" cy="11"/>
            </a:xfrm>
            <a:custGeom>
              <a:avLst/>
              <a:gdLst>
                <a:gd name="T0" fmla="*/ 2 w 47"/>
                <a:gd name="T1" fmla="*/ 1 h 21"/>
                <a:gd name="T2" fmla="*/ 2 w 47"/>
                <a:gd name="T3" fmla="*/ 1 h 21"/>
                <a:gd name="T4" fmla="*/ 2 w 47"/>
                <a:gd name="T5" fmla="*/ 1 h 21"/>
                <a:gd name="T6" fmla="*/ 1 w 47"/>
                <a:gd name="T7" fmla="*/ 1 h 21"/>
                <a:gd name="T8" fmla="*/ 1 w 47"/>
                <a:gd name="T9" fmla="*/ 1 h 21"/>
                <a:gd name="T10" fmla="*/ 1 w 47"/>
                <a:gd name="T11" fmla="*/ 1 h 21"/>
                <a:gd name="T12" fmla="*/ 1 w 47"/>
                <a:gd name="T13" fmla="*/ 1 h 21"/>
                <a:gd name="T14" fmla="*/ 1 w 47"/>
                <a:gd name="T15" fmla="*/ 0 h 21"/>
                <a:gd name="T16" fmla="*/ 0 w 47"/>
                <a:gd name="T17" fmla="*/ 1 h 21"/>
                <a:gd name="T18" fmla="*/ 0 w 47"/>
                <a:gd name="T19" fmla="*/ 1 h 21"/>
                <a:gd name="T20" fmla="*/ 1 w 47"/>
                <a:gd name="T21" fmla="*/ 1 h 21"/>
                <a:gd name="T22" fmla="*/ 1 w 47"/>
                <a:gd name="T23" fmla="*/ 1 h 21"/>
                <a:gd name="T24" fmla="*/ 1 w 47"/>
                <a:gd name="T25" fmla="*/ 1 h 21"/>
                <a:gd name="T26" fmla="*/ 1 w 47"/>
                <a:gd name="T27" fmla="*/ 1 h 21"/>
                <a:gd name="T28" fmla="*/ 2 w 47"/>
                <a:gd name="T29" fmla="*/ 1 h 21"/>
                <a:gd name="T30" fmla="*/ 2 w 47"/>
                <a:gd name="T31" fmla="*/ 1 h 21"/>
                <a:gd name="T32" fmla="*/ 2 w 47"/>
                <a:gd name="T33" fmla="*/ 1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21">
                  <a:moveTo>
                    <a:pt x="47" y="21"/>
                  </a:moveTo>
                  <a:lnTo>
                    <a:pt x="44" y="20"/>
                  </a:lnTo>
                  <a:lnTo>
                    <a:pt x="39" y="17"/>
                  </a:lnTo>
                  <a:lnTo>
                    <a:pt x="32" y="12"/>
                  </a:lnTo>
                  <a:lnTo>
                    <a:pt x="24" y="8"/>
                  </a:lnTo>
                  <a:lnTo>
                    <a:pt x="17" y="4"/>
                  </a:lnTo>
                  <a:lnTo>
                    <a:pt x="9" y="1"/>
                  </a:lnTo>
                  <a:lnTo>
                    <a:pt x="3" y="0"/>
                  </a:lnTo>
                  <a:lnTo>
                    <a:pt x="0" y="2"/>
                  </a:lnTo>
                  <a:lnTo>
                    <a:pt x="0" y="5"/>
                  </a:lnTo>
                  <a:lnTo>
                    <a:pt x="3" y="9"/>
                  </a:lnTo>
                  <a:lnTo>
                    <a:pt x="9" y="12"/>
                  </a:lnTo>
                  <a:lnTo>
                    <a:pt x="17" y="15"/>
                  </a:lnTo>
                  <a:lnTo>
                    <a:pt x="26" y="17"/>
                  </a:lnTo>
                  <a:lnTo>
                    <a:pt x="34" y="19"/>
                  </a:lnTo>
                  <a:lnTo>
                    <a:pt x="41" y="20"/>
                  </a:lnTo>
                  <a:lnTo>
                    <a:pt x="47" y="2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07" name="Freeform 260">
              <a:extLst>
                <a:ext uri="{FF2B5EF4-FFF2-40B4-BE49-F238E27FC236}">
                  <a16:creationId xmlns:a16="http://schemas.microsoft.com/office/drawing/2014/main" xmlns="" id="{A72DD104-1E1C-4AD5-A9E3-C9F480B6AB23}"/>
                </a:ext>
              </a:extLst>
            </p:cNvPr>
            <p:cNvSpPr>
              <a:spLocks/>
            </p:cNvSpPr>
            <p:nvPr/>
          </p:nvSpPr>
          <p:spPr bwMode="auto">
            <a:xfrm>
              <a:off x="1838" y="1157"/>
              <a:ext cx="26" cy="6"/>
            </a:xfrm>
            <a:custGeom>
              <a:avLst/>
              <a:gdLst>
                <a:gd name="T0" fmla="*/ 1 w 53"/>
                <a:gd name="T1" fmla="*/ 0 h 13"/>
                <a:gd name="T2" fmla="*/ 1 w 53"/>
                <a:gd name="T3" fmla="*/ 0 h 13"/>
                <a:gd name="T4" fmla="*/ 1 w 53"/>
                <a:gd name="T5" fmla="*/ 0 h 13"/>
                <a:gd name="T6" fmla="*/ 1 w 53"/>
                <a:gd name="T7" fmla="*/ 0 h 13"/>
                <a:gd name="T8" fmla="*/ 0 w 53"/>
                <a:gd name="T9" fmla="*/ 0 h 13"/>
                <a:gd name="T10" fmla="*/ 0 w 53"/>
                <a:gd name="T11" fmla="*/ 0 h 13"/>
                <a:gd name="T12" fmla="*/ 0 w 53"/>
                <a:gd name="T13" fmla="*/ 0 h 13"/>
                <a:gd name="T14" fmla="*/ 0 w 53"/>
                <a:gd name="T15" fmla="*/ 0 h 13"/>
                <a:gd name="T16" fmla="*/ 0 w 53"/>
                <a:gd name="T17" fmla="*/ 0 h 13"/>
                <a:gd name="T18" fmla="*/ 0 w 53"/>
                <a:gd name="T19" fmla="*/ 0 h 13"/>
                <a:gd name="T20" fmla="*/ 0 w 53"/>
                <a:gd name="T21" fmla="*/ 0 h 13"/>
                <a:gd name="T22" fmla="*/ 0 w 53"/>
                <a:gd name="T23" fmla="*/ 0 h 13"/>
                <a:gd name="T24" fmla="*/ 0 w 53"/>
                <a:gd name="T25" fmla="*/ 0 h 13"/>
                <a:gd name="T26" fmla="*/ 0 w 53"/>
                <a:gd name="T27" fmla="*/ 0 h 13"/>
                <a:gd name="T28" fmla="*/ 1 w 53"/>
                <a:gd name="T29" fmla="*/ 0 h 13"/>
                <a:gd name="T30" fmla="*/ 1 w 53"/>
                <a:gd name="T31" fmla="*/ 0 h 13"/>
                <a:gd name="T32" fmla="*/ 1 w 53"/>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13">
                  <a:moveTo>
                    <a:pt x="53" y="0"/>
                  </a:moveTo>
                  <a:lnTo>
                    <a:pt x="49" y="0"/>
                  </a:lnTo>
                  <a:lnTo>
                    <a:pt x="43" y="0"/>
                  </a:lnTo>
                  <a:lnTo>
                    <a:pt x="33" y="0"/>
                  </a:lnTo>
                  <a:lnTo>
                    <a:pt x="24" y="0"/>
                  </a:lnTo>
                  <a:lnTo>
                    <a:pt x="15" y="1"/>
                  </a:lnTo>
                  <a:lnTo>
                    <a:pt x="7" y="2"/>
                  </a:lnTo>
                  <a:lnTo>
                    <a:pt x="2" y="5"/>
                  </a:lnTo>
                  <a:lnTo>
                    <a:pt x="0" y="8"/>
                  </a:lnTo>
                  <a:lnTo>
                    <a:pt x="2" y="12"/>
                  </a:lnTo>
                  <a:lnTo>
                    <a:pt x="7" y="13"/>
                  </a:lnTo>
                  <a:lnTo>
                    <a:pt x="14" y="12"/>
                  </a:lnTo>
                  <a:lnTo>
                    <a:pt x="23" y="10"/>
                  </a:lnTo>
                  <a:lnTo>
                    <a:pt x="31" y="7"/>
                  </a:lnTo>
                  <a:lnTo>
                    <a:pt x="40" y="5"/>
                  </a:lnTo>
                  <a:lnTo>
                    <a:pt x="47" y="2"/>
                  </a:lnTo>
                  <a:lnTo>
                    <a:pt x="5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08" name="Freeform 261">
              <a:extLst>
                <a:ext uri="{FF2B5EF4-FFF2-40B4-BE49-F238E27FC236}">
                  <a16:creationId xmlns:a16="http://schemas.microsoft.com/office/drawing/2014/main" xmlns="" id="{7C42906A-169C-4026-8CFF-6CFD91A0151D}"/>
                </a:ext>
              </a:extLst>
            </p:cNvPr>
            <p:cNvSpPr>
              <a:spLocks/>
            </p:cNvSpPr>
            <p:nvPr/>
          </p:nvSpPr>
          <p:spPr bwMode="auto">
            <a:xfrm>
              <a:off x="1853" y="1131"/>
              <a:ext cx="24" cy="20"/>
            </a:xfrm>
            <a:custGeom>
              <a:avLst/>
              <a:gdLst>
                <a:gd name="T0" fmla="*/ 2 w 48"/>
                <a:gd name="T1" fmla="*/ 1 h 41"/>
                <a:gd name="T2" fmla="*/ 2 w 48"/>
                <a:gd name="T3" fmla="*/ 1 h 41"/>
                <a:gd name="T4" fmla="*/ 2 w 48"/>
                <a:gd name="T5" fmla="*/ 0 h 41"/>
                <a:gd name="T6" fmla="*/ 1 w 48"/>
                <a:gd name="T7" fmla="*/ 0 h 41"/>
                <a:gd name="T8" fmla="*/ 1 w 48"/>
                <a:gd name="T9" fmla="*/ 0 h 41"/>
                <a:gd name="T10" fmla="*/ 1 w 48"/>
                <a:gd name="T11" fmla="*/ 0 h 41"/>
                <a:gd name="T12" fmla="*/ 1 w 48"/>
                <a:gd name="T13" fmla="*/ 0 h 41"/>
                <a:gd name="T14" fmla="*/ 0 w 48"/>
                <a:gd name="T15" fmla="*/ 0 h 41"/>
                <a:gd name="T16" fmla="*/ 1 w 48"/>
                <a:gd name="T17" fmla="*/ 0 h 41"/>
                <a:gd name="T18" fmla="*/ 1 w 48"/>
                <a:gd name="T19" fmla="*/ 0 h 41"/>
                <a:gd name="T20" fmla="*/ 1 w 48"/>
                <a:gd name="T21" fmla="*/ 0 h 41"/>
                <a:gd name="T22" fmla="*/ 1 w 48"/>
                <a:gd name="T23" fmla="*/ 0 h 41"/>
                <a:gd name="T24" fmla="*/ 1 w 48"/>
                <a:gd name="T25" fmla="*/ 0 h 41"/>
                <a:gd name="T26" fmla="*/ 1 w 48"/>
                <a:gd name="T27" fmla="*/ 0 h 41"/>
                <a:gd name="T28" fmla="*/ 2 w 48"/>
                <a:gd name="T29" fmla="*/ 0 h 41"/>
                <a:gd name="T30" fmla="*/ 2 w 48"/>
                <a:gd name="T31" fmla="*/ 1 h 41"/>
                <a:gd name="T32" fmla="*/ 2 w 48"/>
                <a:gd name="T33" fmla="*/ 1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41">
                  <a:moveTo>
                    <a:pt x="48" y="41"/>
                  </a:moveTo>
                  <a:lnTo>
                    <a:pt x="42" y="37"/>
                  </a:lnTo>
                  <a:lnTo>
                    <a:pt x="34" y="31"/>
                  </a:lnTo>
                  <a:lnTo>
                    <a:pt x="25" y="26"/>
                  </a:lnTo>
                  <a:lnTo>
                    <a:pt x="16" y="20"/>
                  </a:lnTo>
                  <a:lnTo>
                    <a:pt x="9" y="14"/>
                  </a:lnTo>
                  <a:lnTo>
                    <a:pt x="3" y="8"/>
                  </a:lnTo>
                  <a:lnTo>
                    <a:pt x="0" y="5"/>
                  </a:lnTo>
                  <a:lnTo>
                    <a:pt x="1" y="1"/>
                  </a:lnTo>
                  <a:lnTo>
                    <a:pt x="6" y="0"/>
                  </a:lnTo>
                  <a:lnTo>
                    <a:pt x="11" y="4"/>
                  </a:lnTo>
                  <a:lnTo>
                    <a:pt x="17" y="9"/>
                  </a:lnTo>
                  <a:lnTo>
                    <a:pt x="25" y="15"/>
                  </a:lnTo>
                  <a:lnTo>
                    <a:pt x="32" y="23"/>
                  </a:lnTo>
                  <a:lnTo>
                    <a:pt x="39" y="30"/>
                  </a:lnTo>
                  <a:lnTo>
                    <a:pt x="45" y="37"/>
                  </a:lnTo>
                  <a:lnTo>
                    <a:pt x="48" y="4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09" name="Freeform 262">
              <a:extLst>
                <a:ext uri="{FF2B5EF4-FFF2-40B4-BE49-F238E27FC236}">
                  <a16:creationId xmlns:a16="http://schemas.microsoft.com/office/drawing/2014/main" xmlns="" id="{DA8630F8-8170-47EE-A32E-BB38840A140F}"/>
                </a:ext>
              </a:extLst>
            </p:cNvPr>
            <p:cNvSpPr>
              <a:spLocks/>
            </p:cNvSpPr>
            <p:nvPr/>
          </p:nvSpPr>
          <p:spPr bwMode="auto">
            <a:xfrm>
              <a:off x="1999" y="1133"/>
              <a:ext cx="7" cy="34"/>
            </a:xfrm>
            <a:custGeom>
              <a:avLst/>
              <a:gdLst>
                <a:gd name="T0" fmla="*/ 1 w 14"/>
                <a:gd name="T1" fmla="*/ 3 h 68"/>
                <a:gd name="T2" fmla="*/ 0 w 14"/>
                <a:gd name="T3" fmla="*/ 2 h 68"/>
                <a:gd name="T4" fmla="*/ 0 w 14"/>
                <a:gd name="T5" fmla="*/ 1 h 68"/>
                <a:gd name="T6" fmla="*/ 1 w 14"/>
                <a:gd name="T7" fmla="*/ 1 h 68"/>
                <a:gd name="T8" fmla="*/ 1 w 14"/>
                <a:gd name="T9" fmla="*/ 0 h 68"/>
                <a:gd name="T10" fmla="*/ 1 w 14"/>
                <a:gd name="T11" fmla="*/ 1 h 68"/>
                <a:gd name="T12" fmla="*/ 1 w 14"/>
                <a:gd name="T13" fmla="*/ 1 h 68"/>
                <a:gd name="T14" fmla="*/ 1 w 14"/>
                <a:gd name="T15" fmla="*/ 2 h 68"/>
                <a:gd name="T16" fmla="*/ 1 w 14"/>
                <a:gd name="T17" fmla="*/ 3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68">
                  <a:moveTo>
                    <a:pt x="3" y="68"/>
                  </a:moveTo>
                  <a:lnTo>
                    <a:pt x="0" y="51"/>
                  </a:lnTo>
                  <a:lnTo>
                    <a:pt x="0" y="29"/>
                  </a:lnTo>
                  <a:lnTo>
                    <a:pt x="3" y="9"/>
                  </a:lnTo>
                  <a:lnTo>
                    <a:pt x="9" y="0"/>
                  </a:lnTo>
                  <a:lnTo>
                    <a:pt x="14" y="8"/>
                  </a:lnTo>
                  <a:lnTo>
                    <a:pt x="12" y="26"/>
                  </a:lnTo>
                  <a:lnTo>
                    <a:pt x="6" y="49"/>
                  </a:lnTo>
                  <a:lnTo>
                    <a:pt x="3"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10" name="Freeform 263">
              <a:extLst>
                <a:ext uri="{FF2B5EF4-FFF2-40B4-BE49-F238E27FC236}">
                  <a16:creationId xmlns:a16="http://schemas.microsoft.com/office/drawing/2014/main" xmlns="" id="{ACE22AD3-0558-4D78-8D7E-DDF0445E38C8}"/>
                </a:ext>
              </a:extLst>
            </p:cNvPr>
            <p:cNvSpPr>
              <a:spLocks/>
            </p:cNvSpPr>
            <p:nvPr/>
          </p:nvSpPr>
          <p:spPr bwMode="auto">
            <a:xfrm>
              <a:off x="2008" y="1139"/>
              <a:ext cx="11" cy="33"/>
            </a:xfrm>
            <a:custGeom>
              <a:avLst/>
              <a:gdLst>
                <a:gd name="T0" fmla="*/ 0 w 23"/>
                <a:gd name="T1" fmla="*/ 3 h 66"/>
                <a:gd name="T2" fmla="*/ 0 w 23"/>
                <a:gd name="T3" fmla="*/ 2 h 66"/>
                <a:gd name="T4" fmla="*/ 0 w 23"/>
                <a:gd name="T5" fmla="*/ 1 h 66"/>
                <a:gd name="T6" fmla="*/ 0 w 23"/>
                <a:gd name="T7" fmla="*/ 1 h 66"/>
                <a:gd name="T8" fmla="*/ 0 w 23"/>
                <a:gd name="T9" fmla="*/ 0 h 66"/>
                <a:gd name="T10" fmla="*/ 0 w 23"/>
                <a:gd name="T11" fmla="*/ 1 h 66"/>
                <a:gd name="T12" fmla="*/ 0 w 23"/>
                <a:gd name="T13" fmla="*/ 1 h 66"/>
                <a:gd name="T14" fmla="*/ 0 w 23"/>
                <a:gd name="T15" fmla="*/ 2 h 66"/>
                <a:gd name="T16" fmla="*/ 0 w 23"/>
                <a:gd name="T17" fmla="*/ 3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66">
                  <a:moveTo>
                    <a:pt x="0" y="66"/>
                  </a:moveTo>
                  <a:lnTo>
                    <a:pt x="1" y="51"/>
                  </a:lnTo>
                  <a:lnTo>
                    <a:pt x="4" y="29"/>
                  </a:lnTo>
                  <a:lnTo>
                    <a:pt x="11" y="10"/>
                  </a:lnTo>
                  <a:lnTo>
                    <a:pt x="19" y="0"/>
                  </a:lnTo>
                  <a:lnTo>
                    <a:pt x="23" y="8"/>
                  </a:lnTo>
                  <a:lnTo>
                    <a:pt x="17" y="29"/>
                  </a:lnTo>
                  <a:lnTo>
                    <a:pt x="6" y="52"/>
                  </a:lnTo>
                  <a:lnTo>
                    <a:pt x="0" y="6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11" name="Freeform 264">
              <a:extLst>
                <a:ext uri="{FF2B5EF4-FFF2-40B4-BE49-F238E27FC236}">
                  <a16:creationId xmlns:a16="http://schemas.microsoft.com/office/drawing/2014/main" xmlns="" id="{796E4035-C434-40E5-9D23-1B54450D420A}"/>
                </a:ext>
              </a:extLst>
            </p:cNvPr>
            <p:cNvSpPr>
              <a:spLocks/>
            </p:cNvSpPr>
            <p:nvPr/>
          </p:nvSpPr>
          <p:spPr bwMode="auto">
            <a:xfrm>
              <a:off x="1982" y="1125"/>
              <a:ext cx="7" cy="31"/>
            </a:xfrm>
            <a:custGeom>
              <a:avLst/>
              <a:gdLst>
                <a:gd name="T0" fmla="*/ 1 w 14"/>
                <a:gd name="T1" fmla="*/ 1 h 63"/>
                <a:gd name="T2" fmla="*/ 1 w 14"/>
                <a:gd name="T3" fmla="*/ 1 h 63"/>
                <a:gd name="T4" fmla="*/ 0 w 14"/>
                <a:gd name="T5" fmla="*/ 1 h 63"/>
                <a:gd name="T6" fmla="*/ 1 w 14"/>
                <a:gd name="T7" fmla="*/ 0 h 63"/>
                <a:gd name="T8" fmla="*/ 1 w 14"/>
                <a:gd name="T9" fmla="*/ 0 h 63"/>
                <a:gd name="T10" fmla="*/ 1 w 14"/>
                <a:gd name="T11" fmla="*/ 0 h 63"/>
                <a:gd name="T12" fmla="*/ 1 w 14"/>
                <a:gd name="T13" fmla="*/ 0 h 63"/>
                <a:gd name="T14" fmla="*/ 1 w 14"/>
                <a:gd name="T15" fmla="*/ 1 h 63"/>
                <a:gd name="T16" fmla="*/ 1 w 14"/>
                <a:gd name="T17" fmla="*/ 1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63">
                  <a:moveTo>
                    <a:pt x="8" y="63"/>
                  </a:moveTo>
                  <a:lnTo>
                    <a:pt x="2" y="54"/>
                  </a:lnTo>
                  <a:lnTo>
                    <a:pt x="0" y="33"/>
                  </a:lnTo>
                  <a:lnTo>
                    <a:pt x="1" y="12"/>
                  </a:lnTo>
                  <a:lnTo>
                    <a:pt x="8" y="0"/>
                  </a:lnTo>
                  <a:lnTo>
                    <a:pt x="14" y="4"/>
                  </a:lnTo>
                  <a:lnTo>
                    <a:pt x="12" y="23"/>
                  </a:lnTo>
                  <a:lnTo>
                    <a:pt x="9" y="44"/>
                  </a:lnTo>
                  <a:lnTo>
                    <a:pt x="8" y="6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12" name="Freeform 265">
              <a:extLst>
                <a:ext uri="{FF2B5EF4-FFF2-40B4-BE49-F238E27FC236}">
                  <a16:creationId xmlns:a16="http://schemas.microsoft.com/office/drawing/2014/main" xmlns="" id="{A6F14E88-570B-4073-BFEF-0B3CD1F055FB}"/>
                </a:ext>
              </a:extLst>
            </p:cNvPr>
            <p:cNvSpPr>
              <a:spLocks/>
            </p:cNvSpPr>
            <p:nvPr/>
          </p:nvSpPr>
          <p:spPr bwMode="auto">
            <a:xfrm>
              <a:off x="1962" y="1116"/>
              <a:ext cx="11" cy="37"/>
            </a:xfrm>
            <a:custGeom>
              <a:avLst/>
              <a:gdLst>
                <a:gd name="T0" fmla="*/ 1 w 21"/>
                <a:gd name="T1" fmla="*/ 2 h 75"/>
                <a:gd name="T2" fmla="*/ 1 w 21"/>
                <a:gd name="T3" fmla="*/ 1 h 75"/>
                <a:gd name="T4" fmla="*/ 1 w 21"/>
                <a:gd name="T5" fmla="*/ 1 h 75"/>
                <a:gd name="T6" fmla="*/ 0 w 21"/>
                <a:gd name="T7" fmla="*/ 0 h 75"/>
                <a:gd name="T8" fmla="*/ 1 w 21"/>
                <a:gd name="T9" fmla="*/ 0 h 75"/>
                <a:gd name="T10" fmla="*/ 1 w 21"/>
                <a:gd name="T11" fmla="*/ 0 h 75"/>
                <a:gd name="T12" fmla="*/ 1 w 21"/>
                <a:gd name="T13" fmla="*/ 0 h 75"/>
                <a:gd name="T14" fmla="*/ 1 w 21"/>
                <a:gd name="T15" fmla="*/ 1 h 75"/>
                <a:gd name="T16" fmla="*/ 1 w 21"/>
                <a:gd name="T17" fmla="*/ 2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75">
                  <a:moveTo>
                    <a:pt x="21" y="75"/>
                  </a:moveTo>
                  <a:lnTo>
                    <a:pt x="12" y="57"/>
                  </a:lnTo>
                  <a:lnTo>
                    <a:pt x="3" y="32"/>
                  </a:lnTo>
                  <a:lnTo>
                    <a:pt x="0" y="10"/>
                  </a:lnTo>
                  <a:lnTo>
                    <a:pt x="4" y="0"/>
                  </a:lnTo>
                  <a:lnTo>
                    <a:pt x="13" y="8"/>
                  </a:lnTo>
                  <a:lnTo>
                    <a:pt x="17" y="30"/>
                  </a:lnTo>
                  <a:lnTo>
                    <a:pt x="19" y="57"/>
                  </a:lnTo>
                  <a:lnTo>
                    <a:pt x="21" y="7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13" name="Freeform 266">
              <a:extLst>
                <a:ext uri="{FF2B5EF4-FFF2-40B4-BE49-F238E27FC236}">
                  <a16:creationId xmlns:a16="http://schemas.microsoft.com/office/drawing/2014/main" xmlns="" id="{ACAF2763-D2D4-4E7A-B24C-3DEEEC09FECD}"/>
                </a:ext>
              </a:extLst>
            </p:cNvPr>
            <p:cNvSpPr>
              <a:spLocks/>
            </p:cNvSpPr>
            <p:nvPr/>
          </p:nvSpPr>
          <p:spPr bwMode="auto">
            <a:xfrm>
              <a:off x="1944" y="1106"/>
              <a:ext cx="13" cy="41"/>
            </a:xfrm>
            <a:custGeom>
              <a:avLst/>
              <a:gdLst>
                <a:gd name="T0" fmla="*/ 1 w 25"/>
                <a:gd name="T1" fmla="*/ 3 h 80"/>
                <a:gd name="T2" fmla="*/ 1 w 25"/>
                <a:gd name="T3" fmla="*/ 3 h 80"/>
                <a:gd name="T4" fmla="*/ 1 w 25"/>
                <a:gd name="T5" fmla="*/ 2 h 80"/>
                <a:gd name="T6" fmla="*/ 1 w 25"/>
                <a:gd name="T7" fmla="*/ 2 h 80"/>
                <a:gd name="T8" fmla="*/ 1 w 25"/>
                <a:gd name="T9" fmla="*/ 2 h 80"/>
                <a:gd name="T10" fmla="*/ 1 w 25"/>
                <a:gd name="T11" fmla="*/ 1 h 80"/>
                <a:gd name="T12" fmla="*/ 0 w 25"/>
                <a:gd name="T13" fmla="*/ 1 h 80"/>
                <a:gd name="T14" fmla="*/ 0 w 25"/>
                <a:gd name="T15" fmla="*/ 1 h 80"/>
                <a:gd name="T16" fmla="*/ 1 w 25"/>
                <a:gd name="T17" fmla="*/ 0 h 80"/>
                <a:gd name="T18" fmla="*/ 1 w 25"/>
                <a:gd name="T19" fmla="*/ 1 h 80"/>
                <a:gd name="T20" fmla="*/ 1 w 25"/>
                <a:gd name="T21" fmla="*/ 2 h 80"/>
                <a:gd name="T22" fmla="*/ 1 w 25"/>
                <a:gd name="T23" fmla="*/ 3 h 80"/>
                <a:gd name="T24" fmla="*/ 1 w 25"/>
                <a:gd name="T25" fmla="*/ 3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 h="80">
                  <a:moveTo>
                    <a:pt x="25" y="80"/>
                  </a:moveTo>
                  <a:lnTo>
                    <a:pt x="22" y="72"/>
                  </a:lnTo>
                  <a:lnTo>
                    <a:pt x="16" y="62"/>
                  </a:lnTo>
                  <a:lnTo>
                    <a:pt x="11" y="48"/>
                  </a:lnTo>
                  <a:lnTo>
                    <a:pt x="6" y="34"/>
                  </a:lnTo>
                  <a:lnTo>
                    <a:pt x="2" y="20"/>
                  </a:lnTo>
                  <a:lnTo>
                    <a:pt x="0" y="9"/>
                  </a:lnTo>
                  <a:lnTo>
                    <a:pt x="0" y="2"/>
                  </a:lnTo>
                  <a:lnTo>
                    <a:pt x="4" y="0"/>
                  </a:lnTo>
                  <a:lnTo>
                    <a:pt x="14" y="12"/>
                  </a:lnTo>
                  <a:lnTo>
                    <a:pt x="18" y="38"/>
                  </a:lnTo>
                  <a:lnTo>
                    <a:pt x="22" y="64"/>
                  </a:lnTo>
                  <a:lnTo>
                    <a:pt x="25" y="8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14" name="Freeform 267">
              <a:extLst>
                <a:ext uri="{FF2B5EF4-FFF2-40B4-BE49-F238E27FC236}">
                  <a16:creationId xmlns:a16="http://schemas.microsoft.com/office/drawing/2014/main" xmlns="" id="{6BB7CF6C-BF85-44D0-AFDF-09DAD0F44283}"/>
                </a:ext>
              </a:extLst>
            </p:cNvPr>
            <p:cNvSpPr>
              <a:spLocks/>
            </p:cNvSpPr>
            <p:nvPr/>
          </p:nvSpPr>
          <p:spPr bwMode="auto">
            <a:xfrm>
              <a:off x="1904" y="1103"/>
              <a:ext cx="21" cy="44"/>
            </a:xfrm>
            <a:custGeom>
              <a:avLst/>
              <a:gdLst>
                <a:gd name="T0" fmla="*/ 1 w 44"/>
                <a:gd name="T1" fmla="*/ 3 h 86"/>
                <a:gd name="T2" fmla="*/ 1 w 44"/>
                <a:gd name="T3" fmla="*/ 3 h 86"/>
                <a:gd name="T4" fmla="*/ 0 w 44"/>
                <a:gd name="T5" fmla="*/ 3 h 86"/>
                <a:gd name="T6" fmla="*/ 0 w 44"/>
                <a:gd name="T7" fmla="*/ 2 h 86"/>
                <a:gd name="T8" fmla="*/ 0 w 44"/>
                <a:gd name="T9" fmla="*/ 2 h 86"/>
                <a:gd name="T10" fmla="*/ 0 w 44"/>
                <a:gd name="T11" fmla="*/ 1 h 86"/>
                <a:gd name="T12" fmla="*/ 0 w 44"/>
                <a:gd name="T13" fmla="*/ 1 h 86"/>
                <a:gd name="T14" fmla="*/ 0 w 44"/>
                <a:gd name="T15" fmla="*/ 1 h 86"/>
                <a:gd name="T16" fmla="*/ 0 w 44"/>
                <a:gd name="T17" fmla="*/ 0 h 86"/>
                <a:gd name="T18" fmla="*/ 0 w 44"/>
                <a:gd name="T19" fmla="*/ 1 h 86"/>
                <a:gd name="T20" fmla="*/ 0 w 44"/>
                <a:gd name="T21" fmla="*/ 1 h 86"/>
                <a:gd name="T22" fmla="*/ 0 w 44"/>
                <a:gd name="T23" fmla="*/ 1 h 86"/>
                <a:gd name="T24" fmla="*/ 0 w 44"/>
                <a:gd name="T25" fmla="*/ 2 h 86"/>
                <a:gd name="T26" fmla="*/ 0 w 44"/>
                <a:gd name="T27" fmla="*/ 2 h 86"/>
                <a:gd name="T28" fmla="*/ 1 w 44"/>
                <a:gd name="T29" fmla="*/ 3 h 86"/>
                <a:gd name="T30" fmla="*/ 1 w 44"/>
                <a:gd name="T31" fmla="*/ 3 h 86"/>
                <a:gd name="T32" fmla="*/ 1 w 44"/>
                <a:gd name="T33" fmla="*/ 3 h 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86">
                  <a:moveTo>
                    <a:pt x="44" y="86"/>
                  </a:moveTo>
                  <a:lnTo>
                    <a:pt x="37" y="78"/>
                  </a:lnTo>
                  <a:lnTo>
                    <a:pt x="29" y="67"/>
                  </a:lnTo>
                  <a:lnTo>
                    <a:pt x="20" y="53"/>
                  </a:lnTo>
                  <a:lnTo>
                    <a:pt x="13" y="39"/>
                  </a:lnTo>
                  <a:lnTo>
                    <a:pt x="6" y="25"/>
                  </a:lnTo>
                  <a:lnTo>
                    <a:pt x="1" y="14"/>
                  </a:lnTo>
                  <a:lnTo>
                    <a:pt x="0" y="5"/>
                  </a:lnTo>
                  <a:lnTo>
                    <a:pt x="2" y="0"/>
                  </a:lnTo>
                  <a:lnTo>
                    <a:pt x="7" y="1"/>
                  </a:lnTo>
                  <a:lnTo>
                    <a:pt x="13" y="10"/>
                  </a:lnTo>
                  <a:lnTo>
                    <a:pt x="19" y="23"/>
                  </a:lnTo>
                  <a:lnTo>
                    <a:pt x="23" y="38"/>
                  </a:lnTo>
                  <a:lnTo>
                    <a:pt x="29" y="54"/>
                  </a:lnTo>
                  <a:lnTo>
                    <a:pt x="35" y="69"/>
                  </a:lnTo>
                  <a:lnTo>
                    <a:pt x="39" y="81"/>
                  </a:lnTo>
                  <a:lnTo>
                    <a:pt x="44" y="8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15" name="Freeform 268">
              <a:extLst>
                <a:ext uri="{FF2B5EF4-FFF2-40B4-BE49-F238E27FC236}">
                  <a16:creationId xmlns:a16="http://schemas.microsoft.com/office/drawing/2014/main" xmlns="" id="{9A170D2E-BDA8-43B6-8286-96FE8D74E422}"/>
                </a:ext>
              </a:extLst>
            </p:cNvPr>
            <p:cNvSpPr>
              <a:spLocks/>
            </p:cNvSpPr>
            <p:nvPr/>
          </p:nvSpPr>
          <p:spPr bwMode="auto">
            <a:xfrm>
              <a:off x="1866" y="1110"/>
              <a:ext cx="25" cy="40"/>
            </a:xfrm>
            <a:custGeom>
              <a:avLst/>
              <a:gdLst>
                <a:gd name="T0" fmla="*/ 1 w 52"/>
                <a:gd name="T1" fmla="*/ 3 h 79"/>
                <a:gd name="T2" fmla="*/ 1 w 52"/>
                <a:gd name="T3" fmla="*/ 3 h 79"/>
                <a:gd name="T4" fmla="*/ 1 w 52"/>
                <a:gd name="T5" fmla="*/ 2 h 79"/>
                <a:gd name="T6" fmla="*/ 0 w 52"/>
                <a:gd name="T7" fmla="*/ 2 h 79"/>
                <a:gd name="T8" fmla="*/ 0 w 52"/>
                <a:gd name="T9" fmla="*/ 2 h 79"/>
                <a:gd name="T10" fmla="*/ 0 w 52"/>
                <a:gd name="T11" fmla="*/ 1 h 79"/>
                <a:gd name="T12" fmla="*/ 0 w 52"/>
                <a:gd name="T13" fmla="*/ 1 h 79"/>
                <a:gd name="T14" fmla="*/ 0 w 52"/>
                <a:gd name="T15" fmla="*/ 1 h 79"/>
                <a:gd name="T16" fmla="*/ 0 w 52"/>
                <a:gd name="T17" fmla="*/ 0 h 79"/>
                <a:gd name="T18" fmla="*/ 0 w 52"/>
                <a:gd name="T19" fmla="*/ 1 h 79"/>
                <a:gd name="T20" fmla="*/ 0 w 52"/>
                <a:gd name="T21" fmla="*/ 1 h 79"/>
                <a:gd name="T22" fmla="*/ 0 w 52"/>
                <a:gd name="T23" fmla="*/ 1 h 79"/>
                <a:gd name="T24" fmla="*/ 0 w 52"/>
                <a:gd name="T25" fmla="*/ 2 h 79"/>
                <a:gd name="T26" fmla="*/ 1 w 52"/>
                <a:gd name="T27" fmla="*/ 2 h 79"/>
                <a:gd name="T28" fmla="*/ 1 w 52"/>
                <a:gd name="T29" fmla="*/ 2 h 79"/>
                <a:gd name="T30" fmla="*/ 1 w 52"/>
                <a:gd name="T31" fmla="*/ 3 h 79"/>
                <a:gd name="T32" fmla="*/ 1 w 52"/>
                <a:gd name="T33" fmla="*/ 3 h 7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79">
                  <a:moveTo>
                    <a:pt x="52" y="79"/>
                  </a:moveTo>
                  <a:lnTo>
                    <a:pt x="45" y="72"/>
                  </a:lnTo>
                  <a:lnTo>
                    <a:pt x="37" y="63"/>
                  </a:lnTo>
                  <a:lnTo>
                    <a:pt x="27" y="50"/>
                  </a:lnTo>
                  <a:lnTo>
                    <a:pt x="17" y="38"/>
                  </a:lnTo>
                  <a:lnTo>
                    <a:pt x="8" y="25"/>
                  </a:lnTo>
                  <a:lnTo>
                    <a:pt x="2" y="14"/>
                  </a:lnTo>
                  <a:lnTo>
                    <a:pt x="0" y="4"/>
                  </a:lnTo>
                  <a:lnTo>
                    <a:pt x="2" y="0"/>
                  </a:lnTo>
                  <a:lnTo>
                    <a:pt x="8" y="1"/>
                  </a:lnTo>
                  <a:lnTo>
                    <a:pt x="15" y="9"/>
                  </a:lnTo>
                  <a:lnTo>
                    <a:pt x="22" y="20"/>
                  </a:lnTo>
                  <a:lnTo>
                    <a:pt x="29" y="35"/>
                  </a:lnTo>
                  <a:lnTo>
                    <a:pt x="36" y="50"/>
                  </a:lnTo>
                  <a:lnTo>
                    <a:pt x="43" y="63"/>
                  </a:lnTo>
                  <a:lnTo>
                    <a:pt x="47" y="73"/>
                  </a:lnTo>
                  <a:lnTo>
                    <a:pt x="52" y="7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16" name="Freeform 269">
              <a:extLst>
                <a:ext uri="{FF2B5EF4-FFF2-40B4-BE49-F238E27FC236}">
                  <a16:creationId xmlns:a16="http://schemas.microsoft.com/office/drawing/2014/main" xmlns="" id="{5EE1B6F8-607E-48BF-8DC7-638238C53121}"/>
                </a:ext>
              </a:extLst>
            </p:cNvPr>
            <p:cNvSpPr>
              <a:spLocks/>
            </p:cNvSpPr>
            <p:nvPr/>
          </p:nvSpPr>
          <p:spPr bwMode="auto">
            <a:xfrm>
              <a:off x="1919" y="1109"/>
              <a:ext cx="23" cy="36"/>
            </a:xfrm>
            <a:custGeom>
              <a:avLst/>
              <a:gdLst>
                <a:gd name="T0" fmla="*/ 2 w 45"/>
                <a:gd name="T1" fmla="*/ 2 h 73"/>
                <a:gd name="T2" fmla="*/ 2 w 45"/>
                <a:gd name="T3" fmla="*/ 2 h 73"/>
                <a:gd name="T4" fmla="*/ 1 w 45"/>
                <a:gd name="T5" fmla="*/ 1 h 73"/>
                <a:gd name="T6" fmla="*/ 1 w 45"/>
                <a:gd name="T7" fmla="*/ 1 h 73"/>
                <a:gd name="T8" fmla="*/ 1 w 45"/>
                <a:gd name="T9" fmla="*/ 1 h 73"/>
                <a:gd name="T10" fmla="*/ 1 w 45"/>
                <a:gd name="T11" fmla="*/ 0 h 73"/>
                <a:gd name="T12" fmla="*/ 1 w 45"/>
                <a:gd name="T13" fmla="*/ 0 h 73"/>
                <a:gd name="T14" fmla="*/ 0 w 45"/>
                <a:gd name="T15" fmla="*/ 0 h 73"/>
                <a:gd name="T16" fmla="*/ 1 w 45"/>
                <a:gd name="T17" fmla="*/ 0 h 73"/>
                <a:gd name="T18" fmla="*/ 1 w 45"/>
                <a:gd name="T19" fmla="*/ 0 h 73"/>
                <a:gd name="T20" fmla="*/ 1 w 45"/>
                <a:gd name="T21" fmla="*/ 0 h 73"/>
                <a:gd name="T22" fmla="*/ 1 w 45"/>
                <a:gd name="T23" fmla="*/ 0 h 73"/>
                <a:gd name="T24" fmla="*/ 1 w 45"/>
                <a:gd name="T25" fmla="*/ 1 h 73"/>
                <a:gd name="T26" fmla="*/ 1 w 45"/>
                <a:gd name="T27" fmla="*/ 1 h 73"/>
                <a:gd name="T28" fmla="*/ 2 w 45"/>
                <a:gd name="T29" fmla="*/ 1 h 73"/>
                <a:gd name="T30" fmla="*/ 2 w 45"/>
                <a:gd name="T31" fmla="*/ 2 h 73"/>
                <a:gd name="T32" fmla="*/ 2 w 45"/>
                <a:gd name="T33" fmla="*/ 2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73">
                  <a:moveTo>
                    <a:pt x="45" y="73"/>
                  </a:moveTo>
                  <a:lnTo>
                    <a:pt x="39" y="66"/>
                  </a:lnTo>
                  <a:lnTo>
                    <a:pt x="31" y="57"/>
                  </a:lnTo>
                  <a:lnTo>
                    <a:pt x="23" y="45"/>
                  </a:lnTo>
                  <a:lnTo>
                    <a:pt x="14" y="33"/>
                  </a:lnTo>
                  <a:lnTo>
                    <a:pt x="7" y="21"/>
                  </a:lnTo>
                  <a:lnTo>
                    <a:pt x="3" y="11"/>
                  </a:lnTo>
                  <a:lnTo>
                    <a:pt x="0" y="4"/>
                  </a:lnTo>
                  <a:lnTo>
                    <a:pt x="4" y="0"/>
                  </a:lnTo>
                  <a:lnTo>
                    <a:pt x="9" y="3"/>
                  </a:lnTo>
                  <a:lnTo>
                    <a:pt x="15" y="9"/>
                  </a:lnTo>
                  <a:lnTo>
                    <a:pt x="22" y="20"/>
                  </a:lnTo>
                  <a:lnTo>
                    <a:pt x="28" y="33"/>
                  </a:lnTo>
                  <a:lnTo>
                    <a:pt x="32" y="45"/>
                  </a:lnTo>
                  <a:lnTo>
                    <a:pt x="38" y="58"/>
                  </a:lnTo>
                  <a:lnTo>
                    <a:pt x="42" y="67"/>
                  </a:lnTo>
                  <a:lnTo>
                    <a:pt x="45" y="7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17" name="Freeform 270">
              <a:extLst>
                <a:ext uri="{FF2B5EF4-FFF2-40B4-BE49-F238E27FC236}">
                  <a16:creationId xmlns:a16="http://schemas.microsoft.com/office/drawing/2014/main" xmlns="" id="{48D0CD8B-B48D-4D9C-8D26-3015621AACD1}"/>
                </a:ext>
              </a:extLst>
            </p:cNvPr>
            <p:cNvSpPr>
              <a:spLocks/>
            </p:cNvSpPr>
            <p:nvPr/>
          </p:nvSpPr>
          <p:spPr bwMode="auto">
            <a:xfrm>
              <a:off x="1906" y="1142"/>
              <a:ext cx="33" cy="53"/>
            </a:xfrm>
            <a:custGeom>
              <a:avLst/>
              <a:gdLst>
                <a:gd name="T0" fmla="*/ 0 w 67"/>
                <a:gd name="T1" fmla="*/ 4 h 106"/>
                <a:gd name="T2" fmla="*/ 0 w 67"/>
                <a:gd name="T3" fmla="*/ 4 h 106"/>
                <a:gd name="T4" fmla="*/ 0 w 67"/>
                <a:gd name="T5" fmla="*/ 3 h 106"/>
                <a:gd name="T6" fmla="*/ 0 w 67"/>
                <a:gd name="T7" fmla="*/ 3 h 106"/>
                <a:gd name="T8" fmla="*/ 0 w 67"/>
                <a:gd name="T9" fmla="*/ 2 h 106"/>
                <a:gd name="T10" fmla="*/ 0 w 67"/>
                <a:gd name="T11" fmla="*/ 2 h 106"/>
                <a:gd name="T12" fmla="*/ 1 w 67"/>
                <a:gd name="T13" fmla="*/ 1 h 106"/>
                <a:gd name="T14" fmla="*/ 1 w 67"/>
                <a:gd name="T15" fmla="*/ 1 h 106"/>
                <a:gd name="T16" fmla="*/ 2 w 67"/>
                <a:gd name="T17" fmla="*/ 0 h 106"/>
                <a:gd name="T18" fmla="*/ 1 w 67"/>
                <a:gd name="T19" fmla="*/ 1 h 106"/>
                <a:gd name="T20" fmla="*/ 1 w 67"/>
                <a:gd name="T21" fmla="*/ 1 h 106"/>
                <a:gd name="T22" fmla="*/ 1 w 67"/>
                <a:gd name="T23" fmla="*/ 2 h 106"/>
                <a:gd name="T24" fmla="*/ 1 w 67"/>
                <a:gd name="T25" fmla="*/ 2 h 106"/>
                <a:gd name="T26" fmla="*/ 0 w 67"/>
                <a:gd name="T27" fmla="*/ 3 h 106"/>
                <a:gd name="T28" fmla="*/ 0 w 67"/>
                <a:gd name="T29" fmla="*/ 3 h 106"/>
                <a:gd name="T30" fmla="*/ 0 w 67"/>
                <a:gd name="T31" fmla="*/ 4 h 106"/>
                <a:gd name="T32" fmla="*/ 0 w 67"/>
                <a:gd name="T33" fmla="*/ 4 h 1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106">
                  <a:moveTo>
                    <a:pt x="1" y="106"/>
                  </a:moveTo>
                  <a:lnTo>
                    <a:pt x="0" y="100"/>
                  </a:lnTo>
                  <a:lnTo>
                    <a:pt x="3" y="88"/>
                  </a:lnTo>
                  <a:lnTo>
                    <a:pt x="10" y="73"/>
                  </a:lnTo>
                  <a:lnTo>
                    <a:pt x="20" y="54"/>
                  </a:lnTo>
                  <a:lnTo>
                    <a:pt x="31" y="37"/>
                  </a:lnTo>
                  <a:lnTo>
                    <a:pt x="44" y="21"/>
                  </a:lnTo>
                  <a:lnTo>
                    <a:pt x="55" y="8"/>
                  </a:lnTo>
                  <a:lnTo>
                    <a:pt x="67" y="0"/>
                  </a:lnTo>
                  <a:lnTo>
                    <a:pt x="62" y="8"/>
                  </a:lnTo>
                  <a:lnTo>
                    <a:pt x="55" y="22"/>
                  </a:lnTo>
                  <a:lnTo>
                    <a:pt x="46" y="40"/>
                  </a:lnTo>
                  <a:lnTo>
                    <a:pt x="34" y="59"/>
                  </a:lnTo>
                  <a:lnTo>
                    <a:pt x="24" y="77"/>
                  </a:lnTo>
                  <a:lnTo>
                    <a:pt x="14" y="92"/>
                  </a:lnTo>
                  <a:lnTo>
                    <a:pt x="6" y="103"/>
                  </a:lnTo>
                  <a:lnTo>
                    <a:pt x="1" y="10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18" name="Freeform 271">
              <a:extLst>
                <a:ext uri="{FF2B5EF4-FFF2-40B4-BE49-F238E27FC236}">
                  <a16:creationId xmlns:a16="http://schemas.microsoft.com/office/drawing/2014/main" xmlns="" id="{AEFEDC8F-EB64-4851-A245-386974CD980B}"/>
                </a:ext>
              </a:extLst>
            </p:cNvPr>
            <p:cNvSpPr>
              <a:spLocks/>
            </p:cNvSpPr>
            <p:nvPr/>
          </p:nvSpPr>
          <p:spPr bwMode="auto">
            <a:xfrm>
              <a:off x="1883" y="1144"/>
              <a:ext cx="29" cy="42"/>
            </a:xfrm>
            <a:custGeom>
              <a:avLst/>
              <a:gdLst>
                <a:gd name="T0" fmla="*/ 0 w 57"/>
                <a:gd name="T1" fmla="*/ 3 h 83"/>
                <a:gd name="T2" fmla="*/ 0 w 57"/>
                <a:gd name="T3" fmla="*/ 3 h 83"/>
                <a:gd name="T4" fmla="*/ 1 w 57"/>
                <a:gd name="T5" fmla="*/ 3 h 83"/>
                <a:gd name="T6" fmla="*/ 1 w 57"/>
                <a:gd name="T7" fmla="*/ 2 h 83"/>
                <a:gd name="T8" fmla="*/ 1 w 57"/>
                <a:gd name="T9" fmla="*/ 2 h 83"/>
                <a:gd name="T10" fmla="*/ 1 w 57"/>
                <a:gd name="T11" fmla="*/ 1 h 83"/>
                <a:gd name="T12" fmla="*/ 2 w 57"/>
                <a:gd name="T13" fmla="*/ 1 h 83"/>
                <a:gd name="T14" fmla="*/ 2 w 57"/>
                <a:gd name="T15" fmla="*/ 1 h 83"/>
                <a:gd name="T16" fmla="*/ 2 w 57"/>
                <a:gd name="T17" fmla="*/ 0 h 83"/>
                <a:gd name="T18" fmla="*/ 2 w 57"/>
                <a:gd name="T19" fmla="*/ 1 h 83"/>
                <a:gd name="T20" fmla="*/ 2 w 57"/>
                <a:gd name="T21" fmla="*/ 1 h 83"/>
                <a:gd name="T22" fmla="*/ 2 w 57"/>
                <a:gd name="T23" fmla="*/ 2 h 83"/>
                <a:gd name="T24" fmla="*/ 1 w 57"/>
                <a:gd name="T25" fmla="*/ 2 h 83"/>
                <a:gd name="T26" fmla="*/ 1 w 57"/>
                <a:gd name="T27" fmla="*/ 2 h 83"/>
                <a:gd name="T28" fmla="*/ 1 w 57"/>
                <a:gd name="T29" fmla="*/ 3 h 83"/>
                <a:gd name="T30" fmla="*/ 1 w 57"/>
                <a:gd name="T31" fmla="*/ 3 h 83"/>
                <a:gd name="T32" fmla="*/ 0 w 57"/>
                <a:gd name="T33" fmla="*/ 3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83">
                  <a:moveTo>
                    <a:pt x="0" y="83"/>
                  </a:moveTo>
                  <a:lnTo>
                    <a:pt x="0" y="79"/>
                  </a:lnTo>
                  <a:lnTo>
                    <a:pt x="2" y="71"/>
                  </a:lnTo>
                  <a:lnTo>
                    <a:pt x="7" y="60"/>
                  </a:lnTo>
                  <a:lnTo>
                    <a:pt x="15" y="46"/>
                  </a:lnTo>
                  <a:lnTo>
                    <a:pt x="24" y="32"/>
                  </a:lnTo>
                  <a:lnTo>
                    <a:pt x="34" y="18"/>
                  </a:lnTo>
                  <a:lnTo>
                    <a:pt x="46" y="7"/>
                  </a:lnTo>
                  <a:lnTo>
                    <a:pt x="57" y="0"/>
                  </a:lnTo>
                  <a:lnTo>
                    <a:pt x="51" y="9"/>
                  </a:lnTo>
                  <a:lnTo>
                    <a:pt x="42" y="20"/>
                  </a:lnTo>
                  <a:lnTo>
                    <a:pt x="34" y="35"/>
                  </a:lnTo>
                  <a:lnTo>
                    <a:pt x="25" y="49"/>
                  </a:lnTo>
                  <a:lnTo>
                    <a:pt x="17" y="63"/>
                  </a:lnTo>
                  <a:lnTo>
                    <a:pt x="9" y="73"/>
                  </a:lnTo>
                  <a:lnTo>
                    <a:pt x="3" y="80"/>
                  </a:lnTo>
                  <a:lnTo>
                    <a:pt x="0" y="8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19" name="Freeform 272">
              <a:extLst>
                <a:ext uri="{FF2B5EF4-FFF2-40B4-BE49-F238E27FC236}">
                  <a16:creationId xmlns:a16="http://schemas.microsoft.com/office/drawing/2014/main" xmlns="" id="{F6F0516F-A7AD-4BCF-AD95-97E306D10BD0}"/>
                </a:ext>
              </a:extLst>
            </p:cNvPr>
            <p:cNvSpPr>
              <a:spLocks/>
            </p:cNvSpPr>
            <p:nvPr/>
          </p:nvSpPr>
          <p:spPr bwMode="auto">
            <a:xfrm>
              <a:off x="1883" y="1107"/>
              <a:ext cx="26" cy="40"/>
            </a:xfrm>
            <a:custGeom>
              <a:avLst/>
              <a:gdLst>
                <a:gd name="T0" fmla="*/ 2 w 52"/>
                <a:gd name="T1" fmla="*/ 3 h 79"/>
                <a:gd name="T2" fmla="*/ 2 w 52"/>
                <a:gd name="T3" fmla="*/ 3 h 79"/>
                <a:gd name="T4" fmla="*/ 2 w 52"/>
                <a:gd name="T5" fmla="*/ 2 h 79"/>
                <a:gd name="T6" fmla="*/ 1 w 52"/>
                <a:gd name="T7" fmla="*/ 2 h 79"/>
                <a:gd name="T8" fmla="*/ 1 w 52"/>
                <a:gd name="T9" fmla="*/ 2 h 79"/>
                <a:gd name="T10" fmla="*/ 1 w 52"/>
                <a:gd name="T11" fmla="*/ 1 h 79"/>
                <a:gd name="T12" fmla="*/ 1 w 52"/>
                <a:gd name="T13" fmla="*/ 1 h 79"/>
                <a:gd name="T14" fmla="*/ 0 w 52"/>
                <a:gd name="T15" fmla="*/ 1 h 79"/>
                <a:gd name="T16" fmla="*/ 1 w 52"/>
                <a:gd name="T17" fmla="*/ 0 h 79"/>
                <a:gd name="T18" fmla="*/ 1 w 52"/>
                <a:gd name="T19" fmla="*/ 1 h 79"/>
                <a:gd name="T20" fmla="*/ 1 w 52"/>
                <a:gd name="T21" fmla="*/ 1 h 79"/>
                <a:gd name="T22" fmla="*/ 1 w 52"/>
                <a:gd name="T23" fmla="*/ 1 h 79"/>
                <a:gd name="T24" fmla="*/ 1 w 52"/>
                <a:gd name="T25" fmla="*/ 2 h 79"/>
                <a:gd name="T26" fmla="*/ 2 w 52"/>
                <a:gd name="T27" fmla="*/ 2 h 79"/>
                <a:gd name="T28" fmla="*/ 2 w 52"/>
                <a:gd name="T29" fmla="*/ 2 h 79"/>
                <a:gd name="T30" fmla="*/ 2 w 52"/>
                <a:gd name="T31" fmla="*/ 3 h 79"/>
                <a:gd name="T32" fmla="*/ 2 w 52"/>
                <a:gd name="T33" fmla="*/ 3 h 7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79">
                  <a:moveTo>
                    <a:pt x="52" y="79"/>
                  </a:moveTo>
                  <a:lnTo>
                    <a:pt x="45" y="73"/>
                  </a:lnTo>
                  <a:lnTo>
                    <a:pt x="37" y="63"/>
                  </a:lnTo>
                  <a:lnTo>
                    <a:pt x="26" y="51"/>
                  </a:lnTo>
                  <a:lnTo>
                    <a:pt x="17" y="38"/>
                  </a:lnTo>
                  <a:lnTo>
                    <a:pt x="8" y="25"/>
                  </a:lnTo>
                  <a:lnTo>
                    <a:pt x="2" y="14"/>
                  </a:lnTo>
                  <a:lnTo>
                    <a:pt x="0" y="5"/>
                  </a:lnTo>
                  <a:lnTo>
                    <a:pt x="2" y="0"/>
                  </a:lnTo>
                  <a:lnTo>
                    <a:pt x="8" y="1"/>
                  </a:lnTo>
                  <a:lnTo>
                    <a:pt x="15" y="9"/>
                  </a:lnTo>
                  <a:lnTo>
                    <a:pt x="22" y="21"/>
                  </a:lnTo>
                  <a:lnTo>
                    <a:pt x="28" y="36"/>
                  </a:lnTo>
                  <a:lnTo>
                    <a:pt x="35" y="51"/>
                  </a:lnTo>
                  <a:lnTo>
                    <a:pt x="42" y="63"/>
                  </a:lnTo>
                  <a:lnTo>
                    <a:pt x="47" y="74"/>
                  </a:lnTo>
                  <a:lnTo>
                    <a:pt x="52" y="7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20" name="Freeform 273">
              <a:extLst>
                <a:ext uri="{FF2B5EF4-FFF2-40B4-BE49-F238E27FC236}">
                  <a16:creationId xmlns:a16="http://schemas.microsoft.com/office/drawing/2014/main" xmlns="" id="{D5CE456C-70AB-41E6-BBDF-DDAA849CFC72}"/>
                </a:ext>
              </a:extLst>
            </p:cNvPr>
            <p:cNvSpPr>
              <a:spLocks/>
            </p:cNvSpPr>
            <p:nvPr/>
          </p:nvSpPr>
          <p:spPr bwMode="auto">
            <a:xfrm>
              <a:off x="1746" y="1199"/>
              <a:ext cx="132" cy="32"/>
            </a:xfrm>
            <a:custGeom>
              <a:avLst/>
              <a:gdLst>
                <a:gd name="T0" fmla="*/ 8 w 265"/>
                <a:gd name="T1" fmla="*/ 1 h 65"/>
                <a:gd name="T2" fmla="*/ 8 w 265"/>
                <a:gd name="T3" fmla="*/ 1 h 65"/>
                <a:gd name="T4" fmla="*/ 8 w 265"/>
                <a:gd name="T5" fmla="*/ 1 h 65"/>
                <a:gd name="T6" fmla="*/ 8 w 265"/>
                <a:gd name="T7" fmla="*/ 2 h 65"/>
                <a:gd name="T8" fmla="*/ 8 w 265"/>
                <a:gd name="T9" fmla="*/ 2 h 65"/>
                <a:gd name="T10" fmla="*/ 7 w 265"/>
                <a:gd name="T11" fmla="*/ 1 h 65"/>
                <a:gd name="T12" fmla="*/ 7 w 265"/>
                <a:gd name="T13" fmla="*/ 1 h 65"/>
                <a:gd name="T14" fmla="*/ 6 w 265"/>
                <a:gd name="T15" fmla="*/ 0 h 65"/>
                <a:gd name="T16" fmla="*/ 5 w 265"/>
                <a:gd name="T17" fmla="*/ 0 h 65"/>
                <a:gd name="T18" fmla="*/ 5 w 265"/>
                <a:gd name="T19" fmla="*/ 0 h 65"/>
                <a:gd name="T20" fmla="*/ 4 w 265"/>
                <a:gd name="T21" fmla="*/ 0 h 65"/>
                <a:gd name="T22" fmla="*/ 4 w 265"/>
                <a:gd name="T23" fmla="*/ 0 h 65"/>
                <a:gd name="T24" fmla="*/ 3 w 265"/>
                <a:gd name="T25" fmla="*/ 0 h 65"/>
                <a:gd name="T26" fmla="*/ 3 w 265"/>
                <a:gd name="T27" fmla="*/ 0 h 65"/>
                <a:gd name="T28" fmla="*/ 2 w 265"/>
                <a:gd name="T29" fmla="*/ 0 h 65"/>
                <a:gd name="T30" fmla="*/ 2 w 265"/>
                <a:gd name="T31" fmla="*/ 0 h 65"/>
                <a:gd name="T32" fmla="*/ 1 w 265"/>
                <a:gd name="T33" fmla="*/ 0 h 65"/>
                <a:gd name="T34" fmla="*/ 1 w 265"/>
                <a:gd name="T35" fmla="*/ 0 h 65"/>
                <a:gd name="T36" fmla="*/ 0 w 265"/>
                <a:gd name="T37" fmla="*/ 0 h 65"/>
                <a:gd name="T38" fmla="*/ 0 w 265"/>
                <a:gd name="T39" fmla="*/ 0 h 65"/>
                <a:gd name="T40" fmla="*/ 0 w 265"/>
                <a:gd name="T41" fmla="*/ 1 h 65"/>
                <a:gd name="T42" fmla="*/ 0 w 265"/>
                <a:gd name="T43" fmla="*/ 0 h 65"/>
                <a:gd name="T44" fmla="*/ 0 w 265"/>
                <a:gd name="T45" fmla="*/ 0 h 65"/>
                <a:gd name="T46" fmla="*/ 0 w 265"/>
                <a:gd name="T47" fmla="*/ 0 h 65"/>
                <a:gd name="T48" fmla="*/ 1 w 265"/>
                <a:gd name="T49" fmla="*/ 0 h 65"/>
                <a:gd name="T50" fmla="*/ 1 w 265"/>
                <a:gd name="T51" fmla="*/ 0 h 65"/>
                <a:gd name="T52" fmla="*/ 2 w 265"/>
                <a:gd name="T53" fmla="*/ 0 h 65"/>
                <a:gd name="T54" fmla="*/ 3 w 265"/>
                <a:gd name="T55" fmla="*/ 0 h 65"/>
                <a:gd name="T56" fmla="*/ 3 w 265"/>
                <a:gd name="T57" fmla="*/ 0 h 65"/>
                <a:gd name="T58" fmla="*/ 4 w 265"/>
                <a:gd name="T59" fmla="*/ 0 h 65"/>
                <a:gd name="T60" fmla="*/ 5 w 265"/>
                <a:gd name="T61" fmla="*/ 0 h 65"/>
                <a:gd name="T62" fmla="*/ 5 w 265"/>
                <a:gd name="T63" fmla="*/ 0 h 65"/>
                <a:gd name="T64" fmla="*/ 6 w 265"/>
                <a:gd name="T65" fmla="*/ 0 h 65"/>
                <a:gd name="T66" fmla="*/ 7 w 265"/>
                <a:gd name="T67" fmla="*/ 0 h 65"/>
                <a:gd name="T68" fmla="*/ 7 w 265"/>
                <a:gd name="T69" fmla="*/ 1 h 65"/>
                <a:gd name="T70" fmla="*/ 7 w 265"/>
                <a:gd name="T71" fmla="*/ 1 h 65"/>
                <a:gd name="T72" fmla="*/ 8 w 265"/>
                <a:gd name="T73" fmla="*/ 1 h 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65" h="65">
                  <a:moveTo>
                    <a:pt x="265" y="58"/>
                  </a:moveTo>
                  <a:lnTo>
                    <a:pt x="265" y="60"/>
                  </a:lnTo>
                  <a:lnTo>
                    <a:pt x="263" y="62"/>
                  </a:lnTo>
                  <a:lnTo>
                    <a:pt x="260" y="64"/>
                  </a:lnTo>
                  <a:lnTo>
                    <a:pt x="258" y="65"/>
                  </a:lnTo>
                  <a:lnTo>
                    <a:pt x="241" y="51"/>
                  </a:lnTo>
                  <a:lnTo>
                    <a:pt x="225" y="38"/>
                  </a:lnTo>
                  <a:lnTo>
                    <a:pt x="208" y="29"/>
                  </a:lnTo>
                  <a:lnTo>
                    <a:pt x="191" y="22"/>
                  </a:lnTo>
                  <a:lnTo>
                    <a:pt x="172" y="17"/>
                  </a:lnTo>
                  <a:lnTo>
                    <a:pt x="155" y="14"/>
                  </a:lnTo>
                  <a:lnTo>
                    <a:pt x="137" y="12"/>
                  </a:lnTo>
                  <a:lnTo>
                    <a:pt x="119" y="12"/>
                  </a:lnTo>
                  <a:lnTo>
                    <a:pt x="102" y="12"/>
                  </a:lnTo>
                  <a:lnTo>
                    <a:pt x="85" y="14"/>
                  </a:lnTo>
                  <a:lnTo>
                    <a:pt x="69" y="16"/>
                  </a:lnTo>
                  <a:lnTo>
                    <a:pt x="53" y="20"/>
                  </a:lnTo>
                  <a:lnTo>
                    <a:pt x="38" y="23"/>
                  </a:lnTo>
                  <a:lnTo>
                    <a:pt x="24" y="26"/>
                  </a:lnTo>
                  <a:lnTo>
                    <a:pt x="11" y="29"/>
                  </a:lnTo>
                  <a:lnTo>
                    <a:pt x="0" y="32"/>
                  </a:lnTo>
                  <a:lnTo>
                    <a:pt x="7" y="26"/>
                  </a:lnTo>
                  <a:lnTo>
                    <a:pt x="16" y="19"/>
                  </a:lnTo>
                  <a:lnTo>
                    <a:pt x="28" y="13"/>
                  </a:lnTo>
                  <a:lnTo>
                    <a:pt x="45" y="8"/>
                  </a:lnTo>
                  <a:lnTo>
                    <a:pt x="62" y="4"/>
                  </a:lnTo>
                  <a:lnTo>
                    <a:pt x="81" y="1"/>
                  </a:lnTo>
                  <a:lnTo>
                    <a:pt x="102" y="0"/>
                  </a:lnTo>
                  <a:lnTo>
                    <a:pt x="123" y="0"/>
                  </a:lnTo>
                  <a:lnTo>
                    <a:pt x="145" y="1"/>
                  </a:lnTo>
                  <a:lnTo>
                    <a:pt x="165" y="5"/>
                  </a:lnTo>
                  <a:lnTo>
                    <a:pt x="186" y="9"/>
                  </a:lnTo>
                  <a:lnTo>
                    <a:pt x="206" y="15"/>
                  </a:lnTo>
                  <a:lnTo>
                    <a:pt x="224" y="23"/>
                  </a:lnTo>
                  <a:lnTo>
                    <a:pt x="240" y="32"/>
                  </a:lnTo>
                  <a:lnTo>
                    <a:pt x="254" y="44"/>
                  </a:lnTo>
                  <a:lnTo>
                    <a:pt x="265" y="5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21" name="Freeform 274">
              <a:extLst>
                <a:ext uri="{FF2B5EF4-FFF2-40B4-BE49-F238E27FC236}">
                  <a16:creationId xmlns:a16="http://schemas.microsoft.com/office/drawing/2014/main" xmlns="" id="{8C738B1E-3FAC-415A-A7F3-42DDA8119E50}"/>
                </a:ext>
              </a:extLst>
            </p:cNvPr>
            <p:cNvSpPr>
              <a:spLocks/>
            </p:cNvSpPr>
            <p:nvPr/>
          </p:nvSpPr>
          <p:spPr bwMode="auto">
            <a:xfrm>
              <a:off x="1748" y="1207"/>
              <a:ext cx="16" cy="28"/>
            </a:xfrm>
            <a:custGeom>
              <a:avLst/>
              <a:gdLst>
                <a:gd name="T0" fmla="*/ 1 w 33"/>
                <a:gd name="T1" fmla="*/ 0 h 58"/>
                <a:gd name="T2" fmla="*/ 0 w 33"/>
                <a:gd name="T3" fmla="*/ 0 h 58"/>
                <a:gd name="T4" fmla="*/ 0 w 33"/>
                <a:gd name="T5" fmla="*/ 0 h 58"/>
                <a:gd name="T6" fmla="*/ 0 w 33"/>
                <a:gd name="T7" fmla="*/ 0 h 58"/>
                <a:gd name="T8" fmla="*/ 0 w 33"/>
                <a:gd name="T9" fmla="*/ 0 h 58"/>
                <a:gd name="T10" fmla="*/ 0 w 33"/>
                <a:gd name="T11" fmla="*/ 1 h 58"/>
                <a:gd name="T12" fmla="*/ 0 w 33"/>
                <a:gd name="T13" fmla="*/ 1 h 58"/>
                <a:gd name="T14" fmla="*/ 0 w 33"/>
                <a:gd name="T15" fmla="*/ 1 h 58"/>
                <a:gd name="T16" fmla="*/ 0 w 33"/>
                <a:gd name="T17" fmla="*/ 1 h 58"/>
                <a:gd name="T18" fmla="*/ 0 w 33"/>
                <a:gd name="T19" fmla="*/ 1 h 58"/>
                <a:gd name="T20" fmla="*/ 0 w 33"/>
                <a:gd name="T21" fmla="*/ 1 h 58"/>
                <a:gd name="T22" fmla="*/ 0 w 33"/>
                <a:gd name="T23" fmla="*/ 0 h 58"/>
                <a:gd name="T24" fmla="*/ 1 w 33"/>
                <a:gd name="T25" fmla="*/ 0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58">
                  <a:moveTo>
                    <a:pt x="33" y="0"/>
                  </a:moveTo>
                  <a:lnTo>
                    <a:pt x="26" y="6"/>
                  </a:lnTo>
                  <a:lnTo>
                    <a:pt x="20" y="14"/>
                  </a:lnTo>
                  <a:lnTo>
                    <a:pt x="13" y="23"/>
                  </a:lnTo>
                  <a:lnTo>
                    <a:pt x="8" y="32"/>
                  </a:lnTo>
                  <a:lnTo>
                    <a:pt x="4" y="42"/>
                  </a:lnTo>
                  <a:lnTo>
                    <a:pt x="1" y="49"/>
                  </a:lnTo>
                  <a:lnTo>
                    <a:pt x="0" y="54"/>
                  </a:lnTo>
                  <a:lnTo>
                    <a:pt x="1" y="58"/>
                  </a:lnTo>
                  <a:lnTo>
                    <a:pt x="7" y="53"/>
                  </a:lnTo>
                  <a:lnTo>
                    <a:pt x="14" y="37"/>
                  </a:lnTo>
                  <a:lnTo>
                    <a:pt x="22" y="17"/>
                  </a:lnTo>
                  <a:lnTo>
                    <a:pt x="3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22" name="Freeform 275">
              <a:extLst>
                <a:ext uri="{FF2B5EF4-FFF2-40B4-BE49-F238E27FC236}">
                  <a16:creationId xmlns:a16="http://schemas.microsoft.com/office/drawing/2014/main" xmlns="" id="{28D06EB3-F7CE-4C02-B7E6-510576F0509C}"/>
                </a:ext>
              </a:extLst>
            </p:cNvPr>
            <p:cNvSpPr>
              <a:spLocks/>
            </p:cNvSpPr>
            <p:nvPr/>
          </p:nvSpPr>
          <p:spPr bwMode="auto">
            <a:xfrm>
              <a:off x="1757" y="1204"/>
              <a:ext cx="19" cy="31"/>
            </a:xfrm>
            <a:custGeom>
              <a:avLst/>
              <a:gdLst>
                <a:gd name="T0" fmla="*/ 1 w 38"/>
                <a:gd name="T1" fmla="*/ 1 h 64"/>
                <a:gd name="T2" fmla="*/ 0 w 38"/>
                <a:gd name="T3" fmla="*/ 1 h 64"/>
                <a:gd name="T4" fmla="*/ 1 w 38"/>
                <a:gd name="T5" fmla="*/ 1 h 64"/>
                <a:gd name="T6" fmla="*/ 1 w 38"/>
                <a:gd name="T7" fmla="*/ 1 h 64"/>
                <a:gd name="T8" fmla="*/ 1 w 38"/>
                <a:gd name="T9" fmla="*/ 1 h 64"/>
                <a:gd name="T10" fmla="*/ 1 w 38"/>
                <a:gd name="T11" fmla="*/ 0 h 64"/>
                <a:gd name="T12" fmla="*/ 1 w 38"/>
                <a:gd name="T13" fmla="*/ 0 h 64"/>
                <a:gd name="T14" fmla="*/ 1 w 38"/>
                <a:gd name="T15" fmla="*/ 0 h 64"/>
                <a:gd name="T16" fmla="*/ 2 w 38"/>
                <a:gd name="T17" fmla="*/ 0 h 64"/>
                <a:gd name="T18" fmla="*/ 2 w 38"/>
                <a:gd name="T19" fmla="*/ 0 h 64"/>
                <a:gd name="T20" fmla="*/ 1 w 38"/>
                <a:gd name="T21" fmla="*/ 0 h 64"/>
                <a:gd name="T22" fmla="*/ 1 w 38"/>
                <a:gd name="T23" fmla="*/ 0 h 64"/>
                <a:gd name="T24" fmla="*/ 1 w 38"/>
                <a:gd name="T25" fmla="*/ 1 h 64"/>
                <a:gd name="T26" fmla="*/ 1 w 38"/>
                <a:gd name="T27" fmla="*/ 1 h 64"/>
                <a:gd name="T28" fmla="*/ 1 w 38"/>
                <a:gd name="T29" fmla="*/ 1 h 64"/>
                <a:gd name="T30" fmla="*/ 1 w 38"/>
                <a:gd name="T31" fmla="*/ 1 h 64"/>
                <a:gd name="T32" fmla="*/ 1 w 38"/>
                <a:gd name="T33" fmla="*/ 1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64">
                  <a:moveTo>
                    <a:pt x="1" y="64"/>
                  </a:moveTo>
                  <a:lnTo>
                    <a:pt x="0" y="61"/>
                  </a:lnTo>
                  <a:lnTo>
                    <a:pt x="1" y="55"/>
                  </a:lnTo>
                  <a:lnTo>
                    <a:pt x="3" y="46"/>
                  </a:lnTo>
                  <a:lnTo>
                    <a:pt x="8" y="37"/>
                  </a:lnTo>
                  <a:lnTo>
                    <a:pt x="13" y="27"/>
                  </a:lnTo>
                  <a:lnTo>
                    <a:pt x="20" y="17"/>
                  </a:lnTo>
                  <a:lnTo>
                    <a:pt x="28" y="7"/>
                  </a:lnTo>
                  <a:lnTo>
                    <a:pt x="38" y="0"/>
                  </a:lnTo>
                  <a:lnTo>
                    <a:pt x="33" y="8"/>
                  </a:lnTo>
                  <a:lnTo>
                    <a:pt x="28" y="18"/>
                  </a:lnTo>
                  <a:lnTo>
                    <a:pt x="23" y="28"/>
                  </a:lnTo>
                  <a:lnTo>
                    <a:pt x="17" y="38"/>
                  </a:lnTo>
                  <a:lnTo>
                    <a:pt x="12" y="49"/>
                  </a:lnTo>
                  <a:lnTo>
                    <a:pt x="6" y="57"/>
                  </a:lnTo>
                  <a:lnTo>
                    <a:pt x="3" y="63"/>
                  </a:lnTo>
                  <a:lnTo>
                    <a:pt x="1" y="6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23" name="Freeform 276">
              <a:extLst>
                <a:ext uri="{FF2B5EF4-FFF2-40B4-BE49-F238E27FC236}">
                  <a16:creationId xmlns:a16="http://schemas.microsoft.com/office/drawing/2014/main" xmlns="" id="{6557BDD2-735A-4AF2-9AA4-930416FADD2B}"/>
                </a:ext>
              </a:extLst>
            </p:cNvPr>
            <p:cNvSpPr>
              <a:spLocks/>
            </p:cNvSpPr>
            <p:nvPr/>
          </p:nvSpPr>
          <p:spPr bwMode="auto">
            <a:xfrm>
              <a:off x="1776" y="1201"/>
              <a:ext cx="26" cy="41"/>
            </a:xfrm>
            <a:custGeom>
              <a:avLst/>
              <a:gdLst>
                <a:gd name="T0" fmla="*/ 1 w 52"/>
                <a:gd name="T1" fmla="*/ 2 h 83"/>
                <a:gd name="T2" fmla="*/ 0 w 52"/>
                <a:gd name="T3" fmla="*/ 2 h 83"/>
                <a:gd name="T4" fmla="*/ 1 w 52"/>
                <a:gd name="T5" fmla="*/ 2 h 83"/>
                <a:gd name="T6" fmla="*/ 1 w 52"/>
                <a:gd name="T7" fmla="*/ 1 h 83"/>
                <a:gd name="T8" fmla="*/ 1 w 52"/>
                <a:gd name="T9" fmla="*/ 1 h 83"/>
                <a:gd name="T10" fmla="*/ 1 w 52"/>
                <a:gd name="T11" fmla="*/ 0 h 83"/>
                <a:gd name="T12" fmla="*/ 1 w 52"/>
                <a:gd name="T13" fmla="*/ 0 h 83"/>
                <a:gd name="T14" fmla="*/ 2 w 52"/>
                <a:gd name="T15" fmla="*/ 0 h 83"/>
                <a:gd name="T16" fmla="*/ 2 w 52"/>
                <a:gd name="T17" fmla="*/ 0 h 83"/>
                <a:gd name="T18" fmla="*/ 2 w 52"/>
                <a:gd name="T19" fmla="*/ 0 h 83"/>
                <a:gd name="T20" fmla="*/ 2 w 52"/>
                <a:gd name="T21" fmla="*/ 0 h 83"/>
                <a:gd name="T22" fmla="*/ 2 w 52"/>
                <a:gd name="T23" fmla="*/ 0 h 83"/>
                <a:gd name="T24" fmla="*/ 1 w 52"/>
                <a:gd name="T25" fmla="*/ 1 h 83"/>
                <a:gd name="T26" fmla="*/ 1 w 52"/>
                <a:gd name="T27" fmla="*/ 1 h 83"/>
                <a:gd name="T28" fmla="*/ 1 w 52"/>
                <a:gd name="T29" fmla="*/ 2 h 83"/>
                <a:gd name="T30" fmla="*/ 1 w 52"/>
                <a:gd name="T31" fmla="*/ 2 h 83"/>
                <a:gd name="T32" fmla="*/ 1 w 52"/>
                <a:gd name="T33" fmla="*/ 2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83">
                  <a:moveTo>
                    <a:pt x="1" y="83"/>
                  </a:moveTo>
                  <a:lnTo>
                    <a:pt x="0" y="78"/>
                  </a:lnTo>
                  <a:lnTo>
                    <a:pt x="2" y="70"/>
                  </a:lnTo>
                  <a:lnTo>
                    <a:pt x="7" y="57"/>
                  </a:lnTo>
                  <a:lnTo>
                    <a:pt x="12" y="45"/>
                  </a:lnTo>
                  <a:lnTo>
                    <a:pt x="22" y="31"/>
                  </a:lnTo>
                  <a:lnTo>
                    <a:pt x="31" y="17"/>
                  </a:lnTo>
                  <a:lnTo>
                    <a:pt x="41" y="7"/>
                  </a:lnTo>
                  <a:lnTo>
                    <a:pt x="52" y="0"/>
                  </a:lnTo>
                  <a:lnTo>
                    <a:pt x="47" y="7"/>
                  </a:lnTo>
                  <a:lnTo>
                    <a:pt x="41" y="17"/>
                  </a:lnTo>
                  <a:lnTo>
                    <a:pt x="33" y="31"/>
                  </a:lnTo>
                  <a:lnTo>
                    <a:pt x="26" y="46"/>
                  </a:lnTo>
                  <a:lnTo>
                    <a:pt x="18" y="61"/>
                  </a:lnTo>
                  <a:lnTo>
                    <a:pt x="11" y="72"/>
                  </a:lnTo>
                  <a:lnTo>
                    <a:pt x="5" y="80"/>
                  </a:lnTo>
                  <a:lnTo>
                    <a:pt x="1" y="8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24" name="Freeform 277">
              <a:extLst>
                <a:ext uri="{FF2B5EF4-FFF2-40B4-BE49-F238E27FC236}">
                  <a16:creationId xmlns:a16="http://schemas.microsoft.com/office/drawing/2014/main" xmlns="" id="{BEF6E314-D5CD-478B-8E6D-4C6770EF5C10}"/>
                </a:ext>
              </a:extLst>
            </p:cNvPr>
            <p:cNvSpPr>
              <a:spLocks/>
            </p:cNvSpPr>
            <p:nvPr/>
          </p:nvSpPr>
          <p:spPr bwMode="auto">
            <a:xfrm>
              <a:off x="1798" y="1203"/>
              <a:ext cx="28" cy="44"/>
            </a:xfrm>
            <a:custGeom>
              <a:avLst/>
              <a:gdLst>
                <a:gd name="T0" fmla="*/ 0 w 57"/>
                <a:gd name="T1" fmla="*/ 2 h 90"/>
                <a:gd name="T2" fmla="*/ 0 w 57"/>
                <a:gd name="T3" fmla="*/ 2 h 90"/>
                <a:gd name="T4" fmla="*/ 0 w 57"/>
                <a:gd name="T5" fmla="*/ 2 h 90"/>
                <a:gd name="T6" fmla="*/ 0 w 57"/>
                <a:gd name="T7" fmla="*/ 1 h 90"/>
                <a:gd name="T8" fmla="*/ 0 w 57"/>
                <a:gd name="T9" fmla="*/ 1 h 90"/>
                <a:gd name="T10" fmla="*/ 0 w 57"/>
                <a:gd name="T11" fmla="*/ 0 h 90"/>
                <a:gd name="T12" fmla="*/ 1 w 57"/>
                <a:gd name="T13" fmla="*/ 0 h 90"/>
                <a:gd name="T14" fmla="*/ 1 w 57"/>
                <a:gd name="T15" fmla="*/ 0 h 90"/>
                <a:gd name="T16" fmla="*/ 1 w 57"/>
                <a:gd name="T17" fmla="*/ 0 h 90"/>
                <a:gd name="T18" fmla="*/ 1 w 57"/>
                <a:gd name="T19" fmla="*/ 0 h 90"/>
                <a:gd name="T20" fmla="*/ 1 w 57"/>
                <a:gd name="T21" fmla="*/ 0 h 90"/>
                <a:gd name="T22" fmla="*/ 1 w 57"/>
                <a:gd name="T23" fmla="*/ 1 h 90"/>
                <a:gd name="T24" fmla="*/ 0 w 57"/>
                <a:gd name="T25" fmla="*/ 1 h 90"/>
                <a:gd name="T26" fmla="*/ 0 w 57"/>
                <a:gd name="T27" fmla="*/ 2 h 90"/>
                <a:gd name="T28" fmla="*/ 0 w 57"/>
                <a:gd name="T29" fmla="*/ 2 h 90"/>
                <a:gd name="T30" fmla="*/ 0 w 57"/>
                <a:gd name="T31" fmla="*/ 2 h 90"/>
                <a:gd name="T32" fmla="*/ 0 w 57"/>
                <a:gd name="T33" fmla="*/ 2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90">
                  <a:moveTo>
                    <a:pt x="2" y="90"/>
                  </a:moveTo>
                  <a:lnTo>
                    <a:pt x="0" y="85"/>
                  </a:lnTo>
                  <a:lnTo>
                    <a:pt x="3" y="75"/>
                  </a:lnTo>
                  <a:lnTo>
                    <a:pt x="9" y="61"/>
                  </a:lnTo>
                  <a:lnTo>
                    <a:pt x="17" y="46"/>
                  </a:lnTo>
                  <a:lnTo>
                    <a:pt x="26" y="31"/>
                  </a:lnTo>
                  <a:lnTo>
                    <a:pt x="37" y="17"/>
                  </a:lnTo>
                  <a:lnTo>
                    <a:pt x="48" y="6"/>
                  </a:lnTo>
                  <a:lnTo>
                    <a:pt x="57" y="0"/>
                  </a:lnTo>
                  <a:lnTo>
                    <a:pt x="53" y="7"/>
                  </a:lnTo>
                  <a:lnTo>
                    <a:pt x="47" y="19"/>
                  </a:lnTo>
                  <a:lnTo>
                    <a:pt x="38" y="34"/>
                  </a:lnTo>
                  <a:lnTo>
                    <a:pt x="29" y="50"/>
                  </a:lnTo>
                  <a:lnTo>
                    <a:pt x="20" y="66"/>
                  </a:lnTo>
                  <a:lnTo>
                    <a:pt x="12" y="78"/>
                  </a:lnTo>
                  <a:lnTo>
                    <a:pt x="5" y="88"/>
                  </a:lnTo>
                  <a:lnTo>
                    <a:pt x="2" y="9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25" name="Freeform 278">
              <a:extLst>
                <a:ext uri="{FF2B5EF4-FFF2-40B4-BE49-F238E27FC236}">
                  <a16:creationId xmlns:a16="http://schemas.microsoft.com/office/drawing/2014/main" xmlns="" id="{B101B93D-7F9B-4D03-B271-511C74299A07}"/>
                </a:ext>
              </a:extLst>
            </p:cNvPr>
            <p:cNvSpPr>
              <a:spLocks/>
            </p:cNvSpPr>
            <p:nvPr/>
          </p:nvSpPr>
          <p:spPr bwMode="auto">
            <a:xfrm>
              <a:off x="1813" y="1207"/>
              <a:ext cx="30" cy="36"/>
            </a:xfrm>
            <a:custGeom>
              <a:avLst/>
              <a:gdLst>
                <a:gd name="T0" fmla="*/ 0 w 60"/>
                <a:gd name="T1" fmla="*/ 2 h 74"/>
                <a:gd name="T2" fmla="*/ 0 w 60"/>
                <a:gd name="T3" fmla="*/ 2 h 74"/>
                <a:gd name="T4" fmla="*/ 1 w 60"/>
                <a:gd name="T5" fmla="*/ 1 h 74"/>
                <a:gd name="T6" fmla="*/ 1 w 60"/>
                <a:gd name="T7" fmla="*/ 1 h 74"/>
                <a:gd name="T8" fmla="*/ 1 w 60"/>
                <a:gd name="T9" fmla="*/ 1 h 74"/>
                <a:gd name="T10" fmla="*/ 1 w 60"/>
                <a:gd name="T11" fmla="*/ 0 h 74"/>
                <a:gd name="T12" fmla="*/ 2 w 60"/>
                <a:gd name="T13" fmla="*/ 0 h 74"/>
                <a:gd name="T14" fmla="*/ 2 w 60"/>
                <a:gd name="T15" fmla="*/ 0 h 74"/>
                <a:gd name="T16" fmla="*/ 2 w 60"/>
                <a:gd name="T17" fmla="*/ 0 h 74"/>
                <a:gd name="T18" fmla="*/ 2 w 60"/>
                <a:gd name="T19" fmla="*/ 0 h 74"/>
                <a:gd name="T20" fmla="*/ 2 w 60"/>
                <a:gd name="T21" fmla="*/ 0 h 74"/>
                <a:gd name="T22" fmla="*/ 2 w 60"/>
                <a:gd name="T23" fmla="*/ 0 h 74"/>
                <a:gd name="T24" fmla="*/ 1 w 60"/>
                <a:gd name="T25" fmla="*/ 1 h 74"/>
                <a:gd name="T26" fmla="*/ 1 w 60"/>
                <a:gd name="T27" fmla="*/ 1 h 74"/>
                <a:gd name="T28" fmla="*/ 1 w 60"/>
                <a:gd name="T29" fmla="*/ 2 h 74"/>
                <a:gd name="T30" fmla="*/ 1 w 60"/>
                <a:gd name="T31" fmla="*/ 2 h 74"/>
                <a:gd name="T32" fmla="*/ 0 w 60"/>
                <a:gd name="T33" fmla="*/ 2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0" h="74">
                  <a:moveTo>
                    <a:pt x="0" y="74"/>
                  </a:moveTo>
                  <a:lnTo>
                    <a:pt x="0" y="70"/>
                  </a:lnTo>
                  <a:lnTo>
                    <a:pt x="5" y="61"/>
                  </a:lnTo>
                  <a:lnTo>
                    <a:pt x="12" y="50"/>
                  </a:lnTo>
                  <a:lnTo>
                    <a:pt x="21" y="37"/>
                  </a:lnTo>
                  <a:lnTo>
                    <a:pt x="31" y="24"/>
                  </a:lnTo>
                  <a:lnTo>
                    <a:pt x="42" y="13"/>
                  </a:lnTo>
                  <a:lnTo>
                    <a:pt x="52" y="4"/>
                  </a:lnTo>
                  <a:lnTo>
                    <a:pt x="60" y="0"/>
                  </a:lnTo>
                  <a:lnTo>
                    <a:pt x="56" y="7"/>
                  </a:lnTo>
                  <a:lnTo>
                    <a:pt x="47" y="17"/>
                  </a:lnTo>
                  <a:lnTo>
                    <a:pt x="39" y="31"/>
                  </a:lnTo>
                  <a:lnTo>
                    <a:pt x="30" y="44"/>
                  </a:lnTo>
                  <a:lnTo>
                    <a:pt x="21" y="57"/>
                  </a:lnTo>
                  <a:lnTo>
                    <a:pt x="12" y="67"/>
                  </a:lnTo>
                  <a:lnTo>
                    <a:pt x="5" y="73"/>
                  </a:lnTo>
                  <a:lnTo>
                    <a:pt x="0" y="7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26" name="Freeform 279">
              <a:extLst>
                <a:ext uri="{FF2B5EF4-FFF2-40B4-BE49-F238E27FC236}">
                  <a16:creationId xmlns:a16="http://schemas.microsoft.com/office/drawing/2014/main" xmlns="" id="{75EDAD78-D27A-4B4C-A414-3C68888D7564}"/>
                </a:ext>
              </a:extLst>
            </p:cNvPr>
            <p:cNvSpPr>
              <a:spLocks/>
            </p:cNvSpPr>
            <p:nvPr/>
          </p:nvSpPr>
          <p:spPr bwMode="auto">
            <a:xfrm>
              <a:off x="1829" y="1212"/>
              <a:ext cx="26" cy="30"/>
            </a:xfrm>
            <a:custGeom>
              <a:avLst/>
              <a:gdLst>
                <a:gd name="T0" fmla="*/ 1 w 52"/>
                <a:gd name="T1" fmla="*/ 1 h 61"/>
                <a:gd name="T2" fmla="*/ 0 w 52"/>
                <a:gd name="T3" fmla="*/ 1 h 61"/>
                <a:gd name="T4" fmla="*/ 1 w 52"/>
                <a:gd name="T5" fmla="*/ 1 h 61"/>
                <a:gd name="T6" fmla="*/ 1 w 52"/>
                <a:gd name="T7" fmla="*/ 1 h 61"/>
                <a:gd name="T8" fmla="*/ 1 w 52"/>
                <a:gd name="T9" fmla="*/ 0 h 61"/>
                <a:gd name="T10" fmla="*/ 1 w 52"/>
                <a:gd name="T11" fmla="*/ 0 h 61"/>
                <a:gd name="T12" fmla="*/ 1 w 52"/>
                <a:gd name="T13" fmla="*/ 0 h 61"/>
                <a:gd name="T14" fmla="*/ 2 w 52"/>
                <a:gd name="T15" fmla="*/ 0 h 61"/>
                <a:gd name="T16" fmla="*/ 2 w 52"/>
                <a:gd name="T17" fmla="*/ 0 h 61"/>
                <a:gd name="T18" fmla="*/ 2 w 52"/>
                <a:gd name="T19" fmla="*/ 0 h 61"/>
                <a:gd name="T20" fmla="*/ 2 w 52"/>
                <a:gd name="T21" fmla="*/ 0 h 61"/>
                <a:gd name="T22" fmla="*/ 2 w 52"/>
                <a:gd name="T23" fmla="*/ 0 h 61"/>
                <a:gd name="T24" fmla="*/ 1 w 52"/>
                <a:gd name="T25" fmla="*/ 1 h 61"/>
                <a:gd name="T26" fmla="*/ 1 w 52"/>
                <a:gd name="T27" fmla="*/ 1 h 61"/>
                <a:gd name="T28" fmla="*/ 1 w 52"/>
                <a:gd name="T29" fmla="*/ 1 h 61"/>
                <a:gd name="T30" fmla="*/ 1 w 52"/>
                <a:gd name="T31" fmla="*/ 1 h 61"/>
                <a:gd name="T32" fmla="*/ 1 w 52"/>
                <a:gd name="T33" fmla="*/ 1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61">
                  <a:moveTo>
                    <a:pt x="2" y="61"/>
                  </a:moveTo>
                  <a:lnTo>
                    <a:pt x="0" y="56"/>
                  </a:lnTo>
                  <a:lnTo>
                    <a:pt x="3" y="49"/>
                  </a:lnTo>
                  <a:lnTo>
                    <a:pt x="7" y="40"/>
                  </a:lnTo>
                  <a:lnTo>
                    <a:pt x="14" y="29"/>
                  </a:lnTo>
                  <a:lnTo>
                    <a:pt x="22" y="20"/>
                  </a:lnTo>
                  <a:lnTo>
                    <a:pt x="32" y="11"/>
                  </a:lnTo>
                  <a:lnTo>
                    <a:pt x="42" y="4"/>
                  </a:lnTo>
                  <a:lnTo>
                    <a:pt x="52" y="0"/>
                  </a:lnTo>
                  <a:lnTo>
                    <a:pt x="47" y="5"/>
                  </a:lnTo>
                  <a:lnTo>
                    <a:pt x="41" y="15"/>
                  </a:lnTo>
                  <a:lnTo>
                    <a:pt x="33" y="25"/>
                  </a:lnTo>
                  <a:lnTo>
                    <a:pt x="25" y="36"/>
                  </a:lnTo>
                  <a:lnTo>
                    <a:pt x="17" y="47"/>
                  </a:lnTo>
                  <a:lnTo>
                    <a:pt x="11" y="55"/>
                  </a:lnTo>
                  <a:lnTo>
                    <a:pt x="5" y="59"/>
                  </a:lnTo>
                  <a:lnTo>
                    <a:pt x="2" y="6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27" name="Freeform 280">
              <a:extLst>
                <a:ext uri="{FF2B5EF4-FFF2-40B4-BE49-F238E27FC236}">
                  <a16:creationId xmlns:a16="http://schemas.microsoft.com/office/drawing/2014/main" xmlns="" id="{66C0E534-9357-4A00-89E7-95541626C30E}"/>
                </a:ext>
              </a:extLst>
            </p:cNvPr>
            <p:cNvSpPr>
              <a:spLocks/>
            </p:cNvSpPr>
            <p:nvPr/>
          </p:nvSpPr>
          <p:spPr bwMode="auto">
            <a:xfrm>
              <a:off x="1845" y="1220"/>
              <a:ext cx="22" cy="22"/>
            </a:xfrm>
            <a:custGeom>
              <a:avLst/>
              <a:gdLst>
                <a:gd name="T0" fmla="*/ 0 w 45"/>
                <a:gd name="T1" fmla="*/ 2 h 42"/>
                <a:gd name="T2" fmla="*/ 0 w 45"/>
                <a:gd name="T3" fmla="*/ 2 h 42"/>
                <a:gd name="T4" fmla="*/ 0 w 45"/>
                <a:gd name="T5" fmla="*/ 2 h 42"/>
                <a:gd name="T6" fmla="*/ 0 w 45"/>
                <a:gd name="T7" fmla="*/ 1 h 42"/>
                <a:gd name="T8" fmla="*/ 0 w 45"/>
                <a:gd name="T9" fmla="*/ 1 h 42"/>
                <a:gd name="T10" fmla="*/ 0 w 45"/>
                <a:gd name="T11" fmla="*/ 1 h 42"/>
                <a:gd name="T12" fmla="*/ 1 w 45"/>
                <a:gd name="T13" fmla="*/ 1 h 42"/>
                <a:gd name="T14" fmla="*/ 1 w 45"/>
                <a:gd name="T15" fmla="*/ 1 h 42"/>
                <a:gd name="T16" fmla="*/ 1 w 45"/>
                <a:gd name="T17" fmla="*/ 0 h 42"/>
                <a:gd name="T18" fmla="*/ 1 w 45"/>
                <a:gd name="T19" fmla="*/ 1 h 42"/>
                <a:gd name="T20" fmla="*/ 1 w 45"/>
                <a:gd name="T21" fmla="*/ 1 h 42"/>
                <a:gd name="T22" fmla="*/ 0 w 45"/>
                <a:gd name="T23" fmla="*/ 1 h 42"/>
                <a:gd name="T24" fmla="*/ 0 w 45"/>
                <a:gd name="T25" fmla="*/ 1 h 42"/>
                <a:gd name="T26" fmla="*/ 0 w 45"/>
                <a:gd name="T27" fmla="*/ 1 h 42"/>
                <a:gd name="T28" fmla="*/ 0 w 45"/>
                <a:gd name="T29" fmla="*/ 2 h 42"/>
                <a:gd name="T30" fmla="*/ 0 w 45"/>
                <a:gd name="T31" fmla="*/ 2 h 42"/>
                <a:gd name="T32" fmla="*/ 0 w 45"/>
                <a:gd name="T33" fmla="*/ 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42">
                  <a:moveTo>
                    <a:pt x="0" y="42"/>
                  </a:moveTo>
                  <a:lnTo>
                    <a:pt x="0" y="39"/>
                  </a:lnTo>
                  <a:lnTo>
                    <a:pt x="3" y="33"/>
                  </a:lnTo>
                  <a:lnTo>
                    <a:pt x="9" y="26"/>
                  </a:lnTo>
                  <a:lnTo>
                    <a:pt x="16" y="18"/>
                  </a:lnTo>
                  <a:lnTo>
                    <a:pt x="24" y="10"/>
                  </a:lnTo>
                  <a:lnTo>
                    <a:pt x="32" y="4"/>
                  </a:lnTo>
                  <a:lnTo>
                    <a:pt x="40" y="1"/>
                  </a:lnTo>
                  <a:lnTo>
                    <a:pt x="45" y="0"/>
                  </a:lnTo>
                  <a:lnTo>
                    <a:pt x="40" y="4"/>
                  </a:lnTo>
                  <a:lnTo>
                    <a:pt x="34" y="10"/>
                  </a:lnTo>
                  <a:lnTo>
                    <a:pt x="29" y="17"/>
                  </a:lnTo>
                  <a:lnTo>
                    <a:pt x="22" y="24"/>
                  </a:lnTo>
                  <a:lnTo>
                    <a:pt x="15" y="31"/>
                  </a:lnTo>
                  <a:lnTo>
                    <a:pt x="9" y="37"/>
                  </a:lnTo>
                  <a:lnTo>
                    <a:pt x="3" y="41"/>
                  </a:lnTo>
                  <a:lnTo>
                    <a:pt x="0" y="4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28" name="Freeform 281">
              <a:extLst>
                <a:ext uri="{FF2B5EF4-FFF2-40B4-BE49-F238E27FC236}">
                  <a16:creationId xmlns:a16="http://schemas.microsoft.com/office/drawing/2014/main" xmlns="" id="{CEF14DC9-B211-4301-8C21-3F61F84C3926}"/>
                </a:ext>
              </a:extLst>
            </p:cNvPr>
            <p:cNvSpPr>
              <a:spLocks/>
            </p:cNvSpPr>
            <p:nvPr/>
          </p:nvSpPr>
          <p:spPr bwMode="auto">
            <a:xfrm>
              <a:off x="1860" y="1226"/>
              <a:ext cx="15" cy="13"/>
            </a:xfrm>
            <a:custGeom>
              <a:avLst/>
              <a:gdLst>
                <a:gd name="T0" fmla="*/ 0 w 30"/>
                <a:gd name="T1" fmla="*/ 0 h 27"/>
                <a:gd name="T2" fmla="*/ 1 w 30"/>
                <a:gd name="T3" fmla="*/ 0 h 27"/>
                <a:gd name="T4" fmla="*/ 1 w 30"/>
                <a:gd name="T5" fmla="*/ 0 h 27"/>
                <a:gd name="T6" fmla="*/ 1 w 30"/>
                <a:gd name="T7" fmla="*/ 0 h 27"/>
                <a:gd name="T8" fmla="*/ 1 w 30"/>
                <a:gd name="T9" fmla="*/ 0 h 27"/>
                <a:gd name="T10" fmla="*/ 1 w 30"/>
                <a:gd name="T11" fmla="*/ 0 h 27"/>
                <a:gd name="T12" fmla="*/ 1 w 30"/>
                <a:gd name="T13" fmla="*/ 0 h 27"/>
                <a:gd name="T14" fmla="*/ 1 w 30"/>
                <a:gd name="T15" fmla="*/ 0 h 27"/>
                <a:gd name="T16" fmla="*/ 0 w 30"/>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0" h="27">
                  <a:moveTo>
                    <a:pt x="0" y="27"/>
                  </a:moveTo>
                  <a:lnTo>
                    <a:pt x="1" y="20"/>
                  </a:lnTo>
                  <a:lnTo>
                    <a:pt x="9" y="9"/>
                  </a:lnTo>
                  <a:lnTo>
                    <a:pt x="19" y="0"/>
                  </a:lnTo>
                  <a:lnTo>
                    <a:pt x="30" y="0"/>
                  </a:lnTo>
                  <a:lnTo>
                    <a:pt x="19" y="6"/>
                  </a:lnTo>
                  <a:lnTo>
                    <a:pt x="10" y="17"/>
                  </a:lnTo>
                  <a:lnTo>
                    <a:pt x="4" y="27"/>
                  </a:lnTo>
                  <a:lnTo>
                    <a:pt x="0" y="2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29" name="Freeform 282">
              <a:extLst>
                <a:ext uri="{FF2B5EF4-FFF2-40B4-BE49-F238E27FC236}">
                  <a16:creationId xmlns:a16="http://schemas.microsoft.com/office/drawing/2014/main" xmlns="" id="{37980EA2-6C26-4ABF-990E-D985A8F8ED54}"/>
                </a:ext>
              </a:extLst>
            </p:cNvPr>
            <p:cNvSpPr>
              <a:spLocks/>
            </p:cNvSpPr>
            <p:nvPr/>
          </p:nvSpPr>
          <p:spPr bwMode="auto">
            <a:xfrm>
              <a:off x="1737" y="1212"/>
              <a:ext cx="17" cy="18"/>
            </a:xfrm>
            <a:custGeom>
              <a:avLst/>
              <a:gdLst>
                <a:gd name="T0" fmla="*/ 1 w 35"/>
                <a:gd name="T1" fmla="*/ 0 h 35"/>
                <a:gd name="T2" fmla="*/ 0 w 35"/>
                <a:gd name="T3" fmla="*/ 1 h 35"/>
                <a:gd name="T4" fmla="*/ 0 w 35"/>
                <a:gd name="T5" fmla="*/ 1 h 35"/>
                <a:gd name="T6" fmla="*/ 0 w 35"/>
                <a:gd name="T7" fmla="*/ 2 h 35"/>
                <a:gd name="T8" fmla="*/ 0 w 35"/>
                <a:gd name="T9" fmla="*/ 2 h 35"/>
                <a:gd name="T10" fmla="*/ 0 w 35"/>
                <a:gd name="T11" fmla="*/ 1 h 35"/>
                <a:gd name="T12" fmla="*/ 0 w 35"/>
                <a:gd name="T13" fmla="*/ 1 h 35"/>
                <a:gd name="T14" fmla="*/ 0 w 35"/>
                <a:gd name="T15" fmla="*/ 1 h 35"/>
                <a:gd name="T16" fmla="*/ 0 w 35"/>
                <a:gd name="T17" fmla="*/ 1 h 35"/>
                <a:gd name="T18" fmla="*/ 0 w 35"/>
                <a:gd name="T19" fmla="*/ 1 h 35"/>
                <a:gd name="T20" fmla="*/ 0 w 35"/>
                <a:gd name="T21" fmla="*/ 1 h 35"/>
                <a:gd name="T22" fmla="*/ 0 w 35"/>
                <a:gd name="T23" fmla="*/ 1 h 35"/>
                <a:gd name="T24" fmla="*/ 1 w 35"/>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5" h="35">
                  <a:moveTo>
                    <a:pt x="35" y="0"/>
                  </a:moveTo>
                  <a:lnTo>
                    <a:pt x="29" y="9"/>
                  </a:lnTo>
                  <a:lnTo>
                    <a:pt x="20" y="23"/>
                  </a:lnTo>
                  <a:lnTo>
                    <a:pt x="9" y="34"/>
                  </a:lnTo>
                  <a:lnTo>
                    <a:pt x="1" y="35"/>
                  </a:lnTo>
                  <a:lnTo>
                    <a:pt x="0" y="32"/>
                  </a:lnTo>
                  <a:lnTo>
                    <a:pt x="3" y="27"/>
                  </a:lnTo>
                  <a:lnTo>
                    <a:pt x="7" y="21"/>
                  </a:lnTo>
                  <a:lnTo>
                    <a:pt x="13" y="17"/>
                  </a:lnTo>
                  <a:lnTo>
                    <a:pt x="19" y="11"/>
                  </a:lnTo>
                  <a:lnTo>
                    <a:pt x="26" y="6"/>
                  </a:lnTo>
                  <a:lnTo>
                    <a:pt x="31" y="2"/>
                  </a:lnTo>
                  <a:lnTo>
                    <a:pt x="3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30" name="Freeform 283">
              <a:extLst>
                <a:ext uri="{FF2B5EF4-FFF2-40B4-BE49-F238E27FC236}">
                  <a16:creationId xmlns:a16="http://schemas.microsoft.com/office/drawing/2014/main" xmlns="" id="{039D5B9C-3345-45BE-8357-8E7549BCBF59}"/>
                </a:ext>
              </a:extLst>
            </p:cNvPr>
            <p:cNvSpPr>
              <a:spLocks/>
            </p:cNvSpPr>
            <p:nvPr/>
          </p:nvSpPr>
          <p:spPr bwMode="auto">
            <a:xfrm>
              <a:off x="1734" y="1202"/>
              <a:ext cx="20" cy="9"/>
            </a:xfrm>
            <a:custGeom>
              <a:avLst/>
              <a:gdLst>
                <a:gd name="T0" fmla="*/ 2 w 40"/>
                <a:gd name="T1" fmla="*/ 1 h 17"/>
                <a:gd name="T2" fmla="*/ 2 w 40"/>
                <a:gd name="T3" fmla="*/ 1 h 17"/>
                <a:gd name="T4" fmla="*/ 2 w 40"/>
                <a:gd name="T5" fmla="*/ 1 h 17"/>
                <a:gd name="T6" fmla="*/ 1 w 40"/>
                <a:gd name="T7" fmla="*/ 1 h 17"/>
                <a:gd name="T8" fmla="*/ 1 w 40"/>
                <a:gd name="T9" fmla="*/ 1 h 17"/>
                <a:gd name="T10" fmla="*/ 1 w 40"/>
                <a:gd name="T11" fmla="*/ 1 h 17"/>
                <a:gd name="T12" fmla="*/ 1 w 40"/>
                <a:gd name="T13" fmla="*/ 0 h 17"/>
                <a:gd name="T14" fmla="*/ 1 w 40"/>
                <a:gd name="T15" fmla="*/ 0 h 17"/>
                <a:gd name="T16" fmla="*/ 0 w 40"/>
                <a:gd name="T17" fmla="*/ 1 h 17"/>
                <a:gd name="T18" fmla="*/ 0 w 40"/>
                <a:gd name="T19" fmla="*/ 1 h 17"/>
                <a:gd name="T20" fmla="*/ 1 w 40"/>
                <a:gd name="T21" fmla="*/ 1 h 17"/>
                <a:gd name="T22" fmla="*/ 1 w 40"/>
                <a:gd name="T23" fmla="*/ 1 h 17"/>
                <a:gd name="T24" fmla="*/ 1 w 40"/>
                <a:gd name="T25" fmla="*/ 1 h 17"/>
                <a:gd name="T26" fmla="*/ 1 w 40"/>
                <a:gd name="T27" fmla="*/ 1 h 17"/>
                <a:gd name="T28" fmla="*/ 1 w 40"/>
                <a:gd name="T29" fmla="*/ 1 h 17"/>
                <a:gd name="T30" fmla="*/ 2 w 40"/>
                <a:gd name="T31" fmla="*/ 1 h 17"/>
                <a:gd name="T32" fmla="*/ 2 w 40"/>
                <a:gd name="T33" fmla="*/ 1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17">
                  <a:moveTo>
                    <a:pt x="40" y="17"/>
                  </a:moveTo>
                  <a:lnTo>
                    <a:pt x="38" y="16"/>
                  </a:lnTo>
                  <a:lnTo>
                    <a:pt x="33" y="13"/>
                  </a:lnTo>
                  <a:lnTo>
                    <a:pt x="26" y="9"/>
                  </a:lnTo>
                  <a:lnTo>
                    <a:pt x="20" y="6"/>
                  </a:lnTo>
                  <a:lnTo>
                    <a:pt x="13" y="2"/>
                  </a:lnTo>
                  <a:lnTo>
                    <a:pt x="8" y="0"/>
                  </a:lnTo>
                  <a:lnTo>
                    <a:pt x="3" y="0"/>
                  </a:lnTo>
                  <a:lnTo>
                    <a:pt x="0" y="1"/>
                  </a:lnTo>
                  <a:lnTo>
                    <a:pt x="0" y="5"/>
                  </a:lnTo>
                  <a:lnTo>
                    <a:pt x="2" y="7"/>
                  </a:lnTo>
                  <a:lnTo>
                    <a:pt x="8" y="9"/>
                  </a:lnTo>
                  <a:lnTo>
                    <a:pt x="15" y="11"/>
                  </a:lnTo>
                  <a:lnTo>
                    <a:pt x="22" y="14"/>
                  </a:lnTo>
                  <a:lnTo>
                    <a:pt x="28" y="15"/>
                  </a:lnTo>
                  <a:lnTo>
                    <a:pt x="35" y="16"/>
                  </a:lnTo>
                  <a:lnTo>
                    <a:pt x="40" y="1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31" name="Freeform 284">
              <a:extLst>
                <a:ext uri="{FF2B5EF4-FFF2-40B4-BE49-F238E27FC236}">
                  <a16:creationId xmlns:a16="http://schemas.microsoft.com/office/drawing/2014/main" xmlns="" id="{67178CB9-A8EA-41E4-AAEB-30098DBBD48C}"/>
                </a:ext>
              </a:extLst>
            </p:cNvPr>
            <p:cNvSpPr>
              <a:spLocks/>
            </p:cNvSpPr>
            <p:nvPr/>
          </p:nvSpPr>
          <p:spPr bwMode="auto">
            <a:xfrm>
              <a:off x="1728" y="1213"/>
              <a:ext cx="22" cy="5"/>
            </a:xfrm>
            <a:custGeom>
              <a:avLst/>
              <a:gdLst>
                <a:gd name="T0" fmla="*/ 1 w 45"/>
                <a:gd name="T1" fmla="*/ 0 h 10"/>
                <a:gd name="T2" fmla="*/ 1 w 45"/>
                <a:gd name="T3" fmla="*/ 0 h 10"/>
                <a:gd name="T4" fmla="*/ 1 w 45"/>
                <a:gd name="T5" fmla="*/ 0 h 10"/>
                <a:gd name="T6" fmla="*/ 0 w 45"/>
                <a:gd name="T7" fmla="*/ 0 h 10"/>
                <a:gd name="T8" fmla="*/ 0 w 45"/>
                <a:gd name="T9" fmla="*/ 0 h 10"/>
                <a:gd name="T10" fmla="*/ 0 w 45"/>
                <a:gd name="T11" fmla="*/ 0 h 10"/>
                <a:gd name="T12" fmla="*/ 0 w 45"/>
                <a:gd name="T13" fmla="*/ 1 h 10"/>
                <a:gd name="T14" fmla="*/ 0 w 45"/>
                <a:gd name="T15" fmla="*/ 1 h 10"/>
                <a:gd name="T16" fmla="*/ 0 w 45"/>
                <a:gd name="T17" fmla="*/ 1 h 10"/>
                <a:gd name="T18" fmla="*/ 0 w 45"/>
                <a:gd name="T19" fmla="*/ 1 h 10"/>
                <a:gd name="T20" fmla="*/ 0 w 45"/>
                <a:gd name="T21" fmla="*/ 1 h 10"/>
                <a:gd name="T22" fmla="*/ 0 w 45"/>
                <a:gd name="T23" fmla="*/ 1 h 10"/>
                <a:gd name="T24" fmla="*/ 0 w 45"/>
                <a:gd name="T25" fmla="*/ 1 h 10"/>
                <a:gd name="T26" fmla="*/ 0 w 45"/>
                <a:gd name="T27" fmla="*/ 1 h 10"/>
                <a:gd name="T28" fmla="*/ 1 w 45"/>
                <a:gd name="T29" fmla="*/ 1 h 10"/>
                <a:gd name="T30" fmla="*/ 1 w 45"/>
                <a:gd name="T31" fmla="*/ 1 h 10"/>
                <a:gd name="T32" fmla="*/ 1 w 45"/>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10">
                  <a:moveTo>
                    <a:pt x="45" y="0"/>
                  </a:moveTo>
                  <a:lnTo>
                    <a:pt x="41" y="0"/>
                  </a:lnTo>
                  <a:lnTo>
                    <a:pt x="36" y="0"/>
                  </a:lnTo>
                  <a:lnTo>
                    <a:pt x="29" y="0"/>
                  </a:lnTo>
                  <a:lnTo>
                    <a:pt x="21" y="0"/>
                  </a:lnTo>
                  <a:lnTo>
                    <a:pt x="13" y="0"/>
                  </a:lnTo>
                  <a:lnTo>
                    <a:pt x="7" y="1"/>
                  </a:lnTo>
                  <a:lnTo>
                    <a:pt x="2" y="3"/>
                  </a:lnTo>
                  <a:lnTo>
                    <a:pt x="0" y="7"/>
                  </a:lnTo>
                  <a:lnTo>
                    <a:pt x="1" y="9"/>
                  </a:lnTo>
                  <a:lnTo>
                    <a:pt x="6" y="10"/>
                  </a:lnTo>
                  <a:lnTo>
                    <a:pt x="12" y="10"/>
                  </a:lnTo>
                  <a:lnTo>
                    <a:pt x="20" y="8"/>
                  </a:lnTo>
                  <a:lnTo>
                    <a:pt x="26" y="6"/>
                  </a:lnTo>
                  <a:lnTo>
                    <a:pt x="35" y="3"/>
                  </a:lnTo>
                  <a:lnTo>
                    <a:pt x="40" y="1"/>
                  </a:lnTo>
                  <a:lnTo>
                    <a:pt x="4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32" name="Freeform 285">
              <a:extLst>
                <a:ext uri="{FF2B5EF4-FFF2-40B4-BE49-F238E27FC236}">
                  <a16:creationId xmlns:a16="http://schemas.microsoft.com/office/drawing/2014/main" xmlns="" id="{59D4BF34-489B-4E97-9E3A-BDDA7B0DB614}"/>
                </a:ext>
              </a:extLst>
            </p:cNvPr>
            <p:cNvSpPr>
              <a:spLocks/>
            </p:cNvSpPr>
            <p:nvPr/>
          </p:nvSpPr>
          <p:spPr bwMode="auto">
            <a:xfrm>
              <a:off x="1741" y="1191"/>
              <a:ext cx="20" cy="17"/>
            </a:xfrm>
            <a:custGeom>
              <a:avLst/>
              <a:gdLst>
                <a:gd name="T0" fmla="*/ 1 w 42"/>
                <a:gd name="T1" fmla="*/ 2 h 33"/>
                <a:gd name="T2" fmla="*/ 1 w 42"/>
                <a:gd name="T3" fmla="*/ 1 h 33"/>
                <a:gd name="T4" fmla="*/ 0 w 42"/>
                <a:gd name="T5" fmla="*/ 1 h 33"/>
                <a:gd name="T6" fmla="*/ 0 w 42"/>
                <a:gd name="T7" fmla="*/ 1 h 33"/>
                <a:gd name="T8" fmla="*/ 0 w 42"/>
                <a:gd name="T9" fmla="*/ 1 h 33"/>
                <a:gd name="T10" fmla="*/ 0 w 42"/>
                <a:gd name="T11" fmla="*/ 1 h 33"/>
                <a:gd name="T12" fmla="*/ 0 w 42"/>
                <a:gd name="T13" fmla="*/ 1 h 33"/>
                <a:gd name="T14" fmla="*/ 0 w 42"/>
                <a:gd name="T15" fmla="*/ 1 h 33"/>
                <a:gd name="T16" fmla="*/ 0 w 42"/>
                <a:gd name="T17" fmla="*/ 0 h 33"/>
                <a:gd name="T18" fmla="*/ 0 w 42"/>
                <a:gd name="T19" fmla="*/ 0 h 33"/>
                <a:gd name="T20" fmla="*/ 0 w 42"/>
                <a:gd name="T21" fmla="*/ 1 h 33"/>
                <a:gd name="T22" fmla="*/ 0 w 42"/>
                <a:gd name="T23" fmla="*/ 1 h 33"/>
                <a:gd name="T24" fmla="*/ 0 w 42"/>
                <a:gd name="T25" fmla="*/ 1 h 33"/>
                <a:gd name="T26" fmla="*/ 0 w 42"/>
                <a:gd name="T27" fmla="*/ 1 h 33"/>
                <a:gd name="T28" fmla="*/ 1 w 42"/>
                <a:gd name="T29" fmla="*/ 1 h 33"/>
                <a:gd name="T30" fmla="*/ 1 w 42"/>
                <a:gd name="T31" fmla="*/ 1 h 33"/>
                <a:gd name="T32" fmla="*/ 1 w 42"/>
                <a:gd name="T33" fmla="*/ 2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33">
                  <a:moveTo>
                    <a:pt x="42" y="33"/>
                  </a:moveTo>
                  <a:lnTo>
                    <a:pt x="36" y="31"/>
                  </a:lnTo>
                  <a:lnTo>
                    <a:pt x="29" y="27"/>
                  </a:lnTo>
                  <a:lnTo>
                    <a:pt x="22" y="22"/>
                  </a:lnTo>
                  <a:lnTo>
                    <a:pt x="14" y="16"/>
                  </a:lnTo>
                  <a:lnTo>
                    <a:pt x="8" y="12"/>
                  </a:lnTo>
                  <a:lnTo>
                    <a:pt x="3" y="7"/>
                  </a:lnTo>
                  <a:lnTo>
                    <a:pt x="0" y="2"/>
                  </a:lnTo>
                  <a:lnTo>
                    <a:pt x="1" y="0"/>
                  </a:lnTo>
                  <a:lnTo>
                    <a:pt x="5" y="0"/>
                  </a:lnTo>
                  <a:lnTo>
                    <a:pt x="10" y="2"/>
                  </a:lnTo>
                  <a:lnTo>
                    <a:pt x="15" y="7"/>
                  </a:lnTo>
                  <a:lnTo>
                    <a:pt x="22" y="13"/>
                  </a:lnTo>
                  <a:lnTo>
                    <a:pt x="28" y="18"/>
                  </a:lnTo>
                  <a:lnTo>
                    <a:pt x="34" y="25"/>
                  </a:lnTo>
                  <a:lnTo>
                    <a:pt x="38" y="30"/>
                  </a:lnTo>
                  <a:lnTo>
                    <a:pt x="42" y="3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33" name="Freeform 286">
              <a:extLst>
                <a:ext uri="{FF2B5EF4-FFF2-40B4-BE49-F238E27FC236}">
                  <a16:creationId xmlns:a16="http://schemas.microsoft.com/office/drawing/2014/main" xmlns="" id="{0811C54F-0F44-48F9-A3C8-D651219EE211}"/>
                </a:ext>
              </a:extLst>
            </p:cNvPr>
            <p:cNvSpPr>
              <a:spLocks/>
            </p:cNvSpPr>
            <p:nvPr/>
          </p:nvSpPr>
          <p:spPr bwMode="auto">
            <a:xfrm>
              <a:off x="1864" y="1193"/>
              <a:ext cx="7" cy="29"/>
            </a:xfrm>
            <a:custGeom>
              <a:avLst/>
              <a:gdLst>
                <a:gd name="T0" fmla="*/ 1 w 13"/>
                <a:gd name="T1" fmla="*/ 2 h 58"/>
                <a:gd name="T2" fmla="*/ 1 w 13"/>
                <a:gd name="T3" fmla="*/ 2 h 58"/>
                <a:gd name="T4" fmla="*/ 0 w 13"/>
                <a:gd name="T5" fmla="*/ 1 h 58"/>
                <a:gd name="T6" fmla="*/ 1 w 13"/>
                <a:gd name="T7" fmla="*/ 1 h 58"/>
                <a:gd name="T8" fmla="*/ 1 w 13"/>
                <a:gd name="T9" fmla="*/ 0 h 58"/>
                <a:gd name="T10" fmla="*/ 1 w 13"/>
                <a:gd name="T11" fmla="*/ 1 h 58"/>
                <a:gd name="T12" fmla="*/ 1 w 13"/>
                <a:gd name="T13" fmla="*/ 1 h 58"/>
                <a:gd name="T14" fmla="*/ 1 w 13"/>
                <a:gd name="T15" fmla="*/ 2 h 58"/>
                <a:gd name="T16" fmla="*/ 1 w 13"/>
                <a:gd name="T17" fmla="*/ 2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58">
                  <a:moveTo>
                    <a:pt x="2" y="58"/>
                  </a:moveTo>
                  <a:lnTo>
                    <a:pt x="1" y="43"/>
                  </a:lnTo>
                  <a:lnTo>
                    <a:pt x="0" y="25"/>
                  </a:lnTo>
                  <a:lnTo>
                    <a:pt x="2" y="9"/>
                  </a:lnTo>
                  <a:lnTo>
                    <a:pt x="8" y="0"/>
                  </a:lnTo>
                  <a:lnTo>
                    <a:pt x="13" y="7"/>
                  </a:lnTo>
                  <a:lnTo>
                    <a:pt x="10" y="24"/>
                  </a:lnTo>
                  <a:lnTo>
                    <a:pt x="6" y="43"/>
                  </a:lnTo>
                  <a:lnTo>
                    <a:pt x="2" y="5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34" name="Freeform 287">
              <a:extLst>
                <a:ext uri="{FF2B5EF4-FFF2-40B4-BE49-F238E27FC236}">
                  <a16:creationId xmlns:a16="http://schemas.microsoft.com/office/drawing/2014/main" xmlns="" id="{515F9563-75B8-45C3-B078-661389499584}"/>
                </a:ext>
              </a:extLst>
            </p:cNvPr>
            <p:cNvSpPr>
              <a:spLocks/>
            </p:cNvSpPr>
            <p:nvPr/>
          </p:nvSpPr>
          <p:spPr bwMode="auto">
            <a:xfrm>
              <a:off x="1872" y="1198"/>
              <a:ext cx="10" cy="28"/>
            </a:xfrm>
            <a:custGeom>
              <a:avLst/>
              <a:gdLst>
                <a:gd name="T0" fmla="*/ 0 w 18"/>
                <a:gd name="T1" fmla="*/ 2 h 55"/>
                <a:gd name="T2" fmla="*/ 1 w 18"/>
                <a:gd name="T3" fmla="*/ 2 h 55"/>
                <a:gd name="T4" fmla="*/ 1 w 18"/>
                <a:gd name="T5" fmla="*/ 1 h 55"/>
                <a:gd name="T6" fmla="*/ 1 w 18"/>
                <a:gd name="T7" fmla="*/ 1 h 55"/>
                <a:gd name="T8" fmla="*/ 1 w 18"/>
                <a:gd name="T9" fmla="*/ 0 h 55"/>
                <a:gd name="T10" fmla="*/ 1 w 18"/>
                <a:gd name="T11" fmla="*/ 1 h 55"/>
                <a:gd name="T12" fmla="*/ 1 w 18"/>
                <a:gd name="T13" fmla="*/ 1 h 55"/>
                <a:gd name="T14" fmla="*/ 1 w 18"/>
                <a:gd name="T15" fmla="*/ 2 h 55"/>
                <a:gd name="T16" fmla="*/ 0 w 18"/>
                <a:gd name="T17" fmla="*/ 2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55">
                  <a:moveTo>
                    <a:pt x="0" y="55"/>
                  </a:moveTo>
                  <a:lnTo>
                    <a:pt x="1" y="41"/>
                  </a:lnTo>
                  <a:lnTo>
                    <a:pt x="3" y="24"/>
                  </a:lnTo>
                  <a:lnTo>
                    <a:pt x="9" y="8"/>
                  </a:lnTo>
                  <a:lnTo>
                    <a:pt x="16" y="0"/>
                  </a:lnTo>
                  <a:lnTo>
                    <a:pt x="18" y="7"/>
                  </a:lnTo>
                  <a:lnTo>
                    <a:pt x="14" y="24"/>
                  </a:lnTo>
                  <a:lnTo>
                    <a:pt x="6" y="44"/>
                  </a:lnTo>
                  <a:lnTo>
                    <a:pt x="0"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35" name="Freeform 288">
              <a:extLst>
                <a:ext uri="{FF2B5EF4-FFF2-40B4-BE49-F238E27FC236}">
                  <a16:creationId xmlns:a16="http://schemas.microsoft.com/office/drawing/2014/main" xmlns="" id="{C0D36031-490B-42C5-B983-95081B09F38B}"/>
                </a:ext>
              </a:extLst>
            </p:cNvPr>
            <p:cNvSpPr>
              <a:spLocks/>
            </p:cNvSpPr>
            <p:nvPr/>
          </p:nvSpPr>
          <p:spPr bwMode="auto">
            <a:xfrm>
              <a:off x="1850" y="1185"/>
              <a:ext cx="6" cy="27"/>
            </a:xfrm>
            <a:custGeom>
              <a:avLst/>
              <a:gdLst>
                <a:gd name="T0" fmla="*/ 1 w 12"/>
                <a:gd name="T1" fmla="*/ 2 h 54"/>
                <a:gd name="T2" fmla="*/ 1 w 12"/>
                <a:gd name="T3" fmla="*/ 2 h 54"/>
                <a:gd name="T4" fmla="*/ 0 w 12"/>
                <a:gd name="T5" fmla="*/ 1 h 54"/>
                <a:gd name="T6" fmla="*/ 1 w 12"/>
                <a:gd name="T7" fmla="*/ 1 h 54"/>
                <a:gd name="T8" fmla="*/ 1 w 12"/>
                <a:gd name="T9" fmla="*/ 0 h 54"/>
                <a:gd name="T10" fmla="*/ 1 w 12"/>
                <a:gd name="T11" fmla="*/ 1 h 54"/>
                <a:gd name="T12" fmla="*/ 1 w 12"/>
                <a:gd name="T13" fmla="*/ 1 h 54"/>
                <a:gd name="T14" fmla="*/ 1 w 12"/>
                <a:gd name="T15" fmla="*/ 2 h 54"/>
                <a:gd name="T16" fmla="*/ 1 w 12"/>
                <a:gd name="T17" fmla="*/ 2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54">
                  <a:moveTo>
                    <a:pt x="7" y="54"/>
                  </a:moveTo>
                  <a:lnTo>
                    <a:pt x="2" y="46"/>
                  </a:lnTo>
                  <a:lnTo>
                    <a:pt x="0" y="28"/>
                  </a:lnTo>
                  <a:lnTo>
                    <a:pt x="1" y="10"/>
                  </a:lnTo>
                  <a:lnTo>
                    <a:pt x="7" y="0"/>
                  </a:lnTo>
                  <a:lnTo>
                    <a:pt x="12" y="3"/>
                  </a:lnTo>
                  <a:lnTo>
                    <a:pt x="10" y="19"/>
                  </a:lnTo>
                  <a:lnTo>
                    <a:pt x="8" y="38"/>
                  </a:lnTo>
                  <a:lnTo>
                    <a:pt x="7"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36" name="Freeform 289">
              <a:extLst>
                <a:ext uri="{FF2B5EF4-FFF2-40B4-BE49-F238E27FC236}">
                  <a16:creationId xmlns:a16="http://schemas.microsoft.com/office/drawing/2014/main" xmlns="" id="{23D02E7D-1F84-44BA-AC72-0B26495FEDA9}"/>
                </a:ext>
              </a:extLst>
            </p:cNvPr>
            <p:cNvSpPr>
              <a:spLocks/>
            </p:cNvSpPr>
            <p:nvPr/>
          </p:nvSpPr>
          <p:spPr bwMode="auto">
            <a:xfrm>
              <a:off x="1833" y="1178"/>
              <a:ext cx="10" cy="31"/>
            </a:xfrm>
            <a:custGeom>
              <a:avLst/>
              <a:gdLst>
                <a:gd name="T0" fmla="*/ 1 w 19"/>
                <a:gd name="T1" fmla="*/ 2 h 62"/>
                <a:gd name="T2" fmla="*/ 1 w 19"/>
                <a:gd name="T3" fmla="*/ 2 h 62"/>
                <a:gd name="T4" fmla="*/ 1 w 19"/>
                <a:gd name="T5" fmla="*/ 1 h 62"/>
                <a:gd name="T6" fmla="*/ 0 w 19"/>
                <a:gd name="T7" fmla="*/ 1 h 62"/>
                <a:gd name="T8" fmla="*/ 1 w 19"/>
                <a:gd name="T9" fmla="*/ 0 h 62"/>
                <a:gd name="T10" fmla="*/ 1 w 19"/>
                <a:gd name="T11" fmla="*/ 1 h 62"/>
                <a:gd name="T12" fmla="*/ 1 w 19"/>
                <a:gd name="T13" fmla="*/ 1 h 62"/>
                <a:gd name="T14" fmla="*/ 1 w 19"/>
                <a:gd name="T15" fmla="*/ 2 h 62"/>
                <a:gd name="T16" fmla="*/ 1 w 19"/>
                <a:gd name="T17" fmla="*/ 2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 h="62">
                  <a:moveTo>
                    <a:pt x="19" y="62"/>
                  </a:moveTo>
                  <a:lnTo>
                    <a:pt x="11" y="46"/>
                  </a:lnTo>
                  <a:lnTo>
                    <a:pt x="3" y="26"/>
                  </a:lnTo>
                  <a:lnTo>
                    <a:pt x="0" y="8"/>
                  </a:lnTo>
                  <a:lnTo>
                    <a:pt x="4" y="0"/>
                  </a:lnTo>
                  <a:lnTo>
                    <a:pt x="11" y="6"/>
                  </a:lnTo>
                  <a:lnTo>
                    <a:pt x="15" y="25"/>
                  </a:lnTo>
                  <a:lnTo>
                    <a:pt x="16" y="47"/>
                  </a:lnTo>
                  <a:lnTo>
                    <a:pt x="19" y="6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37" name="Freeform 290">
              <a:extLst>
                <a:ext uri="{FF2B5EF4-FFF2-40B4-BE49-F238E27FC236}">
                  <a16:creationId xmlns:a16="http://schemas.microsoft.com/office/drawing/2014/main" xmlns="" id="{0594FFB1-0D3B-4C64-8143-2201D70BC6EB}"/>
                </a:ext>
              </a:extLst>
            </p:cNvPr>
            <p:cNvSpPr>
              <a:spLocks/>
            </p:cNvSpPr>
            <p:nvPr/>
          </p:nvSpPr>
          <p:spPr bwMode="auto">
            <a:xfrm>
              <a:off x="1818" y="1170"/>
              <a:ext cx="11" cy="34"/>
            </a:xfrm>
            <a:custGeom>
              <a:avLst/>
              <a:gdLst>
                <a:gd name="T0" fmla="*/ 1 w 21"/>
                <a:gd name="T1" fmla="*/ 2 h 70"/>
                <a:gd name="T2" fmla="*/ 1 w 21"/>
                <a:gd name="T3" fmla="*/ 1 h 70"/>
                <a:gd name="T4" fmla="*/ 1 w 21"/>
                <a:gd name="T5" fmla="*/ 0 h 70"/>
                <a:gd name="T6" fmla="*/ 0 w 21"/>
                <a:gd name="T7" fmla="*/ 0 h 70"/>
                <a:gd name="T8" fmla="*/ 1 w 21"/>
                <a:gd name="T9" fmla="*/ 0 h 70"/>
                <a:gd name="T10" fmla="*/ 1 w 21"/>
                <a:gd name="T11" fmla="*/ 0 h 70"/>
                <a:gd name="T12" fmla="*/ 1 w 21"/>
                <a:gd name="T13" fmla="*/ 1 h 70"/>
                <a:gd name="T14" fmla="*/ 1 w 21"/>
                <a:gd name="T15" fmla="*/ 1 h 70"/>
                <a:gd name="T16" fmla="*/ 1 w 21"/>
                <a:gd name="T17" fmla="*/ 2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70">
                  <a:moveTo>
                    <a:pt x="21" y="70"/>
                  </a:moveTo>
                  <a:lnTo>
                    <a:pt x="13" y="53"/>
                  </a:lnTo>
                  <a:lnTo>
                    <a:pt x="5" y="29"/>
                  </a:lnTo>
                  <a:lnTo>
                    <a:pt x="0" y="8"/>
                  </a:lnTo>
                  <a:lnTo>
                    <a:pt x="3" y="0"/>
                  </a:lnTo>
                  <a:lnTo>
                    <a:pt x="11" y="11"/>
                  </a:lnTo>
                  <a:lnTo>
                    <a:pt x="16" y="32"/>
                  </a:lnTo>
                  <a:lnTo>
                    <a:pt x="19" y="55"/>
                  </a:lnTo>
                  <a:lnTo>
                    <a:pt x="21"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38" name="Freeform 291">
              <a:extLst>
                <a:ext uri="{FF2B5EF4-FFF2-40B4-BE49-F238E27FC236}">
                  <a16:creationId xmlns:a16="http://schemas.microsoft.com/office/drawing/2014/main" xmlns="" id="{F7A98AC5-D008-4D6B-ADB4-FD0BFF6D9CAA}"/>
                </a:ext>
              </a:extLst>
            </p:cNvPr>
            <p:cNvSpPr>
              <a:spLocks/>
            </p:cNvSpPr>
            <p:nvPr/>
          </p:nvSpPr>
          <p:spPr bwMode="auto">
            <a:xfrm>
              <a:off x="1784" y="1167"/>
              <a:ext cx="18" cy="37"/>
            </a:xfrm>
            <a:custGeom>
              <a:avLst/>
              <a:gdLst>
                <a:gd name="T0" fmla="*/ 1 w 37"/>
                <a:gd name="T1" fmla="*/ 3 h 72"/>
                <a:gd name="T2" fmla="*/ 0 w 37"/>
                <a:gd name="T3" fmla="*/ 3 h 72"/>
                <a:gd name="T4" fmla="*/ 0 w 37"/>
                <a:gd name="T5" fmla="*/ 2 h 72"/>
                <a:gd name="T6" fmla="*/ 0 w 37"/>
                <a:gd name="T7" fmla="*/ 2 h 72"/>
                <a:gd name="T8" fmla="*/ 0 w 37"/>
                <a:gd name="T9" fmla="*/ 2 h 72"/>
                <a:gd name="T10" fmla="*/ 0 w 37"/>
                <a:gd name="T11" fmla="*/ 1 h 72"/>
                <a:gd name="T12" fmla="*/ 0 w 37"/>
                <a:gd name="T13" fmla="*/ 1 h 72"/>
                <a:gd name="T14" fmla="*/ 0 w 37"/>
                <a:gd name="T15" fmla="*/ 1 h 72"/>
                <a:gd name="T16" fmla="*/ 0 w 37"/>
                <a:gd name="T17" fmla="*/ 0 h 72"/>
                <a:gd name="T18" fmla="*/ 0 w 37"/>
                <a:gd name="T19" fmla="*/ 1 h 72"/>
                <a:gd name="T20" fmla="*/ 0 w 37"/>
                <a:gd name="T21" fmla="*/ 1 h 72"/>
                <a:gd name="T22" fmla="*/ 0 w 37"/>
                <a:gd name="T23" fmla="*/ 1 h 72"/>
                <a:gd name="T24" fmla="*/ 0 w 37"/>
                <a:gd name="T25" fmla="*/ 1 h 72"/>
                <a:gd name="T26" fmla="*/ 0 w 37"/>
                <a:gd name="T27" fmla="*/ 2 h 72"/>
                <a:gd name="T28" fmla="*/ 0 w 37"/>
                <a:gd name="T29" fmla="*/ 2 h 72"/>
                <a:gd name="T30" fmla="*/ 1 w 37"/>
                <a:gd name="T31" fmla="*/ 3 h 72"/>
                <a:gd name="T32" fmla="*/ 1 w 37"/>
                <a:gd name="T33" fmla="*/ 3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72">
                  <a:moveTo>
                    <a:pt x="37" y="72"/>
                  </a:moveTo>
                  <a:lnTo>
                    <a:pt x="31" y="65"/>
                  </a:lnTo>
                  <a:lnTo>
                    <a:pt x="24" y="56"/>
                  </a:lnTo>
                  <a:lnTo>
                    <a:pt x="16" y="45"/>
                  </a:lnTo>
                  <a:lnTo>
                    <a:pt x="10" y="33"/>
                  </a:lnTo>
                  <a:lnTo>
                    <a:pt x="4" y="22"/>
                  </a:lnTo>
                  <a:lnTo>
                    <a:pt x="1" y="11"/>
                  </a:lnTo>
                  <a:lnTo>
                    <a:pt x="0" y="3"/>
                  </a:lnTo>
                  <a:lnTo>
                    <a:pt x="2" y="0"/>
                  </a:lnTo>
                  <a:lnTo>
                    <a:pt x="7" y="1"/>
                  </a:lnTo>
                  <a:lnTo>
                    <a:pt x="10" y="8"/>
                  </a:lnTo>
                  <a:lnTo>
                    <a:pt x="15" y="18"/>
                  </a:lnTo>
                  <a:lnTo>
                    <a:pt x="19" y="31"/>
                  </a:lnTo>
                  <a:lnTo>
                    <a:pt x="24" y="45"/>
                  </a:lnTo>
                  <a:lnTo>
                    <a:pt x="28" y="57"/>
                  </a:lnTo>
                  <a:lnTo>
                    <a:pt x="32" y="67"/>
                  </a:lnTo>
                  <a:lnTo>
                    <a:pt x="37" y="7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39" name="Freeform 292">
              <a:extLst>
                <a:ext uri="{FF2B5EF4-FFF2-40B4-BE49-F238E27FC236}">
                  <a16:creationId xmlns:a16="http://schemas.microsoft.com/office/drawing/2014/main" xmlns="" id="{3084E09A-CA7F-4322-ACF8-60185C3A9FAC}"/>
                </a:ext>
              </a:extLst>
            </p:cNvPr>
            <p:cNvSpPr>
              <a:spLocks/>
            </p:cNvSpPr>
            <p:nvPr/>
          </p:nvSpPr>
          <p:spPr bwMode="auto">
            <a:xfrm>
              <a:off x="1752" y="1173"/>
              <a:ext cx="21" cy="34"/>
            </a:xfrm>
            <a:custGeom>
              <a:avLst/>
              <a:gdLst>
                <a:gd name="T0" fmla="*/ 1 w 44"/>
                <a:gd name="T1" fmla="*/ 3 h 68"/>
                <a:gd name="T2" fmla="*/ 1 w 44"/>
                <a:gd name="T3" fmla="*/ 2 h 68"/>
                <a:gd name="T4" fmla="*/ 0 w 44"/>
                <a:gd name="T5" fmla="*/ 2 h 68"/>
                <a:gd name="T6" fmla="*/ 0 w 44"/>
                <a:gd name="T7" fmla="*/ 2 h 68"/>
                <a:gd name="T8" fmla="*/ 0 w 44"/>
                <a:gd name="T9" fmla="*/ 2 h 68"/>
                <a:gd name="T10" fmla="*/ 0 w 44"/>
                <a:gd name="T11" fmla="*/ 1 h 68"/>
                <a:gd name="T12" fmla="*/ 0 w 44"/>
                <a:gd name="T13" fmla="*/ 1 h 68"/>
                <a:gd name="T14" fmla="*/ 0 w 44"/>
                <a:gd name="T15" fmla="*/ 1 h 68"/>
                <a:gd name="T16" fmla="*/ 0 w 44"/>
                <a:gd name="T17" fmla="*/ 0 h 68"/>
                <a:gd name="T18" fmla="*/ 0 w 44"/>
                <a:gd name="T19" fmla="*/ 1 h 68"/>
                <a:gd name="T20" fmla="*/ 0 w 44"/>
                <a:gd name="T21" fmla="*/ 1 h 68"/>
                <a:gd name="T22" fmla="*/ 0 w 44"/>
                <a:gd name="T23" fmla="*/ 1 h 68"/>
                <a:gd name="T24" fmla="*/ 0 w 44"/>
                <a:gd name="T25" fmla="*/ 1 h 68"/>
                <a:gd name="T26" fmla="*/ 0 w 44"/>
                <a:gd name="T27" fmla="*/ 2 h 68"/>
                <a:gd name="T28" fmla="*/ 1 w 44"/>
                <a:gd name="T29" fmla="*/ 2 h 68"/>
                <a:gd name="T30" fmla="*/ 1 w 44"/>
                <a:gd name="T31" fmla="*/ 2 h 68"/>
                <a:gd name="T32" fmla="*/ 1 w 44"/>
                <a:gd name="T33" fmla="*/ 3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68">
                  <a:moveTo>
                    <a:pt x="44" y="68"/>
                  </a:moveTo>
                  <a:lnTo>
                    <a:pt x="38" y="63"/>
                  </a:lnTo>
                  <a:lnTo>
                    <a:pt x="31" y="54"/>
                  </a:lnTo>
                  <a:lnTo>
                    <a:pt x="22" y="44"/>
                  </a:lnTo>
                  <a:lnTo>
                    <a:pt x="14" y="33"/>
                  </a:lnTo>
                  <a:lnTo>
                    <a:pt x="7" y="21"/>
                  </a:lnTo>
                  <a:lnTo>
                    <a:pt x="3" y="12"/>
                  </a:lnTo>
                  <a:lnTo>
                    <a:pt x="0" y="5"/>
                  </a:lnTo>
                  <a:lnTo>
                    <a:pt x="3" y="0"/>
                  </a:lnTo>
                  <a:lnTo>
                    <a:pt x="7" y="1"/>
                  </a:lnTo>
                  <a:lnTo>
                    <a:pt x="13" y="7"/>
                  </a:lnTo>
                  <a:lnTo>
                    <a:pt x="19" y="18"/>
                  </a:lnTo>
                  <a:lnTo>
                    <a:pt x="24" y="30"/>
                  </a:lnTo>
                  <a:lnTo>
                    <a:pt x="30" y="43"/>
                  </a:lnTo>
                  <a:lnTo>
                    <a:pt x="36" y="54"/>
                  </a:lnTo>
                  <a:lnTo>
                    <a:pt x="41" y="64"/>
                  </a:lnTo>
                  <a:lnTo>
                    <a:pt x="44"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40" name="Freeform 293">
              <a:extLst>
                <a:ext uri="{FF2B5EF4-FFF2-40B4-BE49-F238E27FC236}">
                  <a16:creationId xmlns:a16="http://schemas.microsoft.com/office/drawing/2014/main" xmlns="" id="{B1993287-CD82-4A56-B83E-79700908EEE2}"/>
                </a:ext>
              </a:extLst>
            </p:cNvPr>
            <p:cNvSpPr>
              <a:spLocks/>
            </p:cNvSpPr>
            <p:nvPr/>
          </p:nvSpPr>
          <p:spPr bwMode="auto">
            <a:xfrm>
              <a:off x="1797" y="1171"/>
              <a:ext cx="19" cy="32"/>
            </a:xfrm>
            <a:custGeom>
              <a:avLst/>
              <a:gdLst>
                <a:gd name="T0" fmla="*/ 2 w 37"/>
                <a:gd name="T1" fmla="*/ 3 h 62"/>
                <a:gd name="T2" fmla="*/ 1 w 37"/>
                <a:gd name="T3" fmla="*/ 2 h 62"/>
                <a:gd name="T4" fmla="*/ 1 w 37"/>
                <a:gd name="T5" fmla="*/ 2 h 62"/>
                <a:gd name="T6" fmla="*/ 1 w 37"/>
                <a:gd name="T7" fmla="*/ 2 h 62"/>
                <a:gd name="T8" fmla="*/ 1 w 37"/>
                <a:gd name="T9" fmla="*/ 1 h 62"/>
                <a:gd name="T10" fmla="*/ 1 w 37"/>
                <a:gd name="T11" fmla="*/ 1 h 62"/>
                <a:gd name="T12" fmla="*/ 1 w 37"/>
                <a:gd name="T13" fmla="*/ 1 h 62"/>
                <a:gd name="T14" fmla="*/ 0 w 37"/>
                <a:gd name="T15" fmla="*/ 1 h 62"/>
                <a:gd name="T16" fmla="*/ 1 w 37"/>
                <a:gd name="T17" fmla="*/ 0 h 62"/>
                <a:gd name="T18" fmla="*/ 1 w 37"/>
                <a:gd name="T19" fmla="*/ 1 h 62"/>
                <a:gd name="T20" fmla="*/ 1 w 37"/>
                <a:gd name="T21" fmla="*/ 1 h 62"/>
                <a:gd name="T22" fmla="*/ 1 w 37"/>
                <a:gd name="T23" fmla="*/ 1 h 62"/>
                <a:gd name="T24" fmla="*/ 1 w 37"/>
                <a:gd name="T25" fmla="*/ 1 h 62"/>
                <a:gd name="T26" fmla="*/ 1 w 37"/>
                <a:gd name="T27" fmla="*/ 2 h 62"/>
                <a:gd name="T28" fmla="*/ 1 w 37"/>
                <a:gd name="T29" fmla="*/ 2 h 62"/>
                <a:gd name="T30" fmla="*/ 2 w 37"/>
                <a:gd name="T31" fmla="*/ 2 h 62"/>
                <a:gd name="T32" fmla="*/ 2 w 37"/>
                <a:gd name="T33" fmla="*/ 3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62">
                  <a:moveTo>
                    <a:pt x="37" y="62"/>
                  </a:moveTo>
                  <a:lnTo>
                    <a:pt x="32" y="56"/>
                  </a:lnTo>
                  <a:lnTo>
                    <a:pt x="25" y="48"/>
                  </a:lnTo>
                  <a:lnTo>
                    <a:pt x="19" y="38"/>
                  </a:lnTo>
                  <a:lnTo>
                    <a:pt x="12" y="28"/>
                  </a:lnTo>
                  <a:lnTo>
                    <a:pt x="6" y="18"/>
                  </a:lnTo>
                  <a:lnTo>
                    <a:pt x="1" y="9"/>
                  </a:lnTo>
                  <a:lnTo>
                    <a:pt x="0" y="3"/>
                  </a:lnTo>
                  <a:lnTo>
                    <a:pt x="2" y="0"/>
                  </a:lnTo>
                  <a:lnTo>
                    <a:pt x="8" y="2"/>
                  </a:lnTo>
                  <a:lnTo>
                    <a:pt x="13" y="8"/>
                  </a:lnTo>
                  <a:lnTo>
                    <a:pt x="19" y="17"/>
                  </a:lnTo>
                  <a:lnTo>
                    <a:pt x="23" y="28"/>
                  </a:lnTo>
                  <a:lnTo>
                    <a:pt x="28" y="39"/>
                  </a:lnTo>
                  <a:lnTo>
                    <a:pt x="31" y="49"/>
                  </a:lnTo>
                  <a:lnTo>
                    <a:pt x="35" y="57"/>
                  </a:lnTo>
                  <a:lnTo>
                    <a:pt x="37" y="6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41" name="Freeform 294">
              <a:extLst>
                <a:ext uri="{FF2B5EF4-FFF2-40B4-BE49-F238E27FC236}">
                  <a16:creationId xmlns:a16="http://schemas.microsoft.com/office/drawing/2014/main" xmlns="" id="{49657777-F176-4EFB-9EF7-56B1E996806A}"/>
                </a:ext>
              </a:extLst>
            </p:cNvPr>
            <p:cNvSpPr>
              <a:spLocks/>
            </p:cNvSpPr>
            <p:nvPr/>
          </p:nvSpPr>
          <p:spPr bwMode="auto">
            <a:xfrm>
              <a:off x="1786" y="1200"/>
              <a:ext cx="28" cy="45"/>
            </a:xfrm>
            <a:custGeom>
              <a:avLst/>
              <a:gdLst>
                <a:gd name="T0" fmla="*/ 0 w 58"/>
                <a:gd name="T1" fmla="*/ 3 h 90"/>
                <a:gd name="T2" fmla="*/ 0 w 58"/>
                <a:gd name="T3" fmla="*/ 3 h 90"/>
                <a:gd name="T4" fmla="*/ 0 w 58"/>
                <a:gd name="T5" fmla="*/ 3 h 90"/>
                <a:gd name="T6" fmla="*/ 0 w 58"/>
                <a:gd name="T7" fmla="*/ 2 h 90"/>
                <a:gd name="T8" fmla="*/ 0 w 58"/>
                <a:gd name="T9" fmla="*/ 2 h 90"/>
                <a:gd name="T10" fmla="*/ 0 w 58"/>
                <a:gd name="T11" fmla="*/ 1 h 90"/>
                <a:gd name="T12" fmla="*/ 1 w 58"/>
                <a:gd name="T13" fmla="*/ 1 h 90"/>
                <a:gd name="T14" fmla="*/ 1 w 58"/>
                <a:gd name="T15" fmla="*/ 1 h 90"/>
                <a:gd name="T16" fmla="*/ 1 w 58"/>
                <a:gd name="T17" fmla="*/ 0 h 90"/>
                <a:gd name="T18" fmla="*/ 1 w 58"/>
                <a:gd name="T19" fmla="*/ 1 h 90"/>
                <a:gd name="T20" fmla="*/ 1 w 58"/>
                <a:gd name="T21" fmla="*/ 1 h 90"/>
                <a:gd name="T22" fmla="*/ 1 w 58"/>
                <a:gd name="T23" fmla="*/ 2 h 90"/>
                <a:gd name="T24" fmla="*/ 0 w 58"/>
                <a:gd name="T25" fmla="*/ 2 h 90"/>
                <a:gd name="T26" fmla="*/ 0 w 58"/>
                <a:gd name="T27" fmla="*/ 3 h 90"/>
                <a:gd name="T28" fmla="*/ 0 w 58"/>
                <a:gd name="T29" fmla="*/ 3 h 90"/>
                <a:gd name="T30" fmla="*/ 0 w 58"/>
                <a:gd name="T31" fmla="*/ 3 h 90"/>
                <a:gd name="T32" fmla="*/ 0 w 58"/>
                <a:gd name="T33" fmla="*/ 3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90">
                  <a:moveTo>
                    <a:pt x="1" y="90"/>
                  </a:moveTo>
                  <a:lnTo>
                    <a:pt x="0" y="86"/>
                  </a:lnTo>
                  <a:lnTo>
                    <a:pt x="4" y="75"/>
                  </a:lnTo>
                  <a:lnTo>
                    <a:pt x="9" y="62"/>
                  </a:lnTo>
                  <a:lnTo>
                    <a:pt x="17" y="47"/>
                  </a:lnTo>
                  <a:lnTo>
                    <a:pt x="27" y="32"/>
                  </a:lnTo>
                  <a:lnTo>
                    <a:pt x="38" y="18"/>
                  </a:lnTo>
                  <a:lnTo>
                    <a:pt x="48" y="6"/>
                  </a:lnTo>
                  <a:lnTo>
                    <a:pt x="58" y="0"/>
                  </a:lnTo>
                  <a:lnTo>
                    <a:pt x="54" y="7"/>
                  </a:lnTo>
                  <a:lnTo>
                    <a:pt x="47" y="19"/>
                  </a:lnTo>
                  <a:lnTo>
                    <a:pt x="39" y="34"/>
                  </a:lnTo>
                  <a:lnTo>
                    <a:pt x="30" y="50"/>
                  </a:lnTo>
                  <a:lnTo>
                    <a:pt x="21" y="66"/>
                  </a:lnTo>
                  <a:lnTo>
                    <a:pt x="12" y="79"/>
                  </a:lnTo>
                  <a:lnTo>
                    <a:pt x="6" y="88"/>
                  </a:lnTo>
                  <a:lnTo>
                    <a:pt x="1" y="9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42" name="Freeform 295">
              <a:extLst>
                <a:ext uri="{FF2B5EF4-FFF2-40B4-BE49-F238E27FC236}">
                  <a16:creationId xmlns:a16="http://schemas.microsoft.com/office/drawing/2014/main" xmlns="" id="{4A016142-F681-4471-B962-25F2134B8A8F}"/>
                </a:ext>
              </a:extLst>
            </p:cNvPr>
            <p:cNvSpPr>
              <a:spLocks/>
            </p:cNvSpPr>
            <p:nvPr/>
          </p:nvSpPr>
          <p:spPr bwMode="auto">
            <a:xfrm>
              <a:off x="1767" y="1202"/>
              <a:ext cx="24" cy="35"/>
            </a:xfrm>
            <a:custGeom>
              <a:avLst/>
              <a:gdLst>
                <a:gd name="T0" fmla="*/ 0 w 48"/>
                <a:gd name="T1" fmla="*/ 3 h 70"/>
                <a:gd name="T2" fmla="*/ 0 w 48"/>
                <a:gd name="T3" fmla="*/ 3 h 70"/>
                <a:gd name="T4" fmla="*/ 1 w 48"/>
                <a:gd name="T5" fmla="*/ 2 h 70"/>
                <a:gd name="T6" fmla="*/ 1 w 48"/>
                <a:gd name="T7" fmla="*/ 2 h 70"/>
                <a:gd name="T8" fmla="*/ 1 w 48"/>
                <a:gd name="T9" fmla="*/ 2 h 70"/>
                <a:gd name="T10" fmla="*/ 1 w 48"/>
                <a:gd name="T11" fmla="*/ 1 h 70"/>
                <a:gd name="T12" fmla="*/ 1 w 48"/>
                <a:gd name="T13" fmla="*/ 1 h 70"/>
                <a:gd name="T14" fmla="*/ 2 w 48"/>
                <a:gd name="T15" fmla="*/ 1 h 70"/>
                <a:gd name="T16" fmla="*/ 2 w 48"/>
                <a:gd name="T17" fmla="*/ 0 h 70"/>
                <a:gd name="T18" fmla="*/ 2 w 48"/>
                <a:gd name="T19" fmla="*/ 1 h 70"/>
                <a:gd name="T20" fmla="*/ 2 w 48"/>
                <a:gd name="T21" fmla="*/ 1 h 70"/>
                <a:gd name="T22" fmla="*/ 1 w 48"/>
                <a:gd name="T23" fmla="*/ 1 h 70"/>
                <a:gd name="T24" fmla="*/ 1 w 48"/>
                <a:gd name="T25" fmla="*/ 2 h 70"/>
                <a:gd name="T26" fmla="*/ 1 w 48"/>
                <a:gd name="T27" fmla="*/ 2 h 70"/>
                <a:gd name="T28" fmla="*/ 1 w 48"/>
                <a:gd name="T29" fmla="*/ 2 h 70"/>
                <a:gd name="T30" fmla="*/ 1 w 48"/>
                <a:gd name="T31" fmla="*/ 3 h 70"/>
                <a:gd name="T32" fmla="*/ 0 w 48"/>
                <a:gd name="T33" fmla="*/ 3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70">
                  <a:moveTo>
                    <a:pt x="0" y="70"/>
                  </a:moveTo>
                  <a:lnTo>
                    <a:pt x="0" y="67"/>
                  </a:lnTo>
                  <a:lnTo>
                    <a:pt x="2" y="60"/>
                  </a:lnTo>
                  <a:lnTo>
                    <a:pt x="6" y="49"/>
                  </a:lnTo>
                  <a:lnTo>
                    <a:pt x="13" y="38"/>
                  </a:lnTo>
                  <a:lnTo>
                    <a:pt x="20" y="26"/>
                  </a:lnTo>
                  <a:lnTo>
                    <a:pt x="29" y="15"/>
                  </a:lnTo>
                  <a:lnTo>
                    <a:pt x="38" y="6"/>
                  </a:lnTo>
                  <a:lnTo>
                    <a:pt x="48" y="0"/>
                  </a:lnTo>
                  <a:lnTo>
                    <a:pt x="43" y="8"/>
                  </a:lnTo>
                  <a:lnTo>
                    <a:pt x="37" y="18"/>
                  </a:lnTo>
                  <a:lnTo>
                    <a:pt x="29" y="30"/>
                  </a:lnTo>
                  <a:lnTo>
                    <a:pt x="22" y="43"/>
                  </a:lnTo>
                  <a:lnTo>
                    <a:pt x="15" y="54"/>
                  </a:lnTo>
                  <a:lnTo>
                    <a:pt x="8" y="63"/>
                  </a:lnTo>
                  <a:lnTo>
                    <a:pt x="4" y="69"/>
                  </a:lnTo>
                  <a:lnTo>
                    <a:pt x="0"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43" name="Freeform 296">
              <a:extLst>
                <a:ext uri="{FF2B5EF4-FFF2-40B4-BE49-F238E27FC236}">
                  <a16:creationId xmlns:a16="http://schemas.microsoft.com/office/drawing/2014/main" xmlns="" id="{7AD5C3A3-AF84-4C35-A5A9-4ECA1CC8C307}"/>
                </a:ext>
              </a:extLst>
            </p:cNvPr>
            <p:cNvSpPr>
              <a:spLocks/>
            </p:cNvSpPr>
            <p:nvPr/>
          </p:nvSpPr>
          <p:spPr bwMode="auto">
            <a:xfrm>
              <a:off x="1766" y="1171"/>
              <a:ext cx="22" cy="34"/>
            </a:xfrm>
            <a:custGeom>
              <a:avLst/>
              <a:gdLst>
                <a:gd name="T0" fmla="*/ 2 w 44"/>
                <a:gd name="T1" fmla="*/ 3 h 68"/>
                <a:gd name="T2" fmla="*/ 2 w 44"/>
                <a:gd name="T3" fmla="*/ 2 h 68"/>
                <a:gd name="T4" fmla="*/ 1 w 44"/>
                <a:gd name="T5" fmla="*/ 2 h 68"/>
                <a:gd name="T6" fmla="*/ 1 w 44"/>
                <a:gd name="T7" fmla="*/ 2 h 68"/>
                <a:gd name="T8" fmla="*/ 1 w 44"/>
                <a:gd name="T9" fmla="*/ 1 h 68"/>
                <a:gd name="T10" fmla="*/ 1 w 44"/>
                <a:gd name="T11" fmla="*/ 1 h 68"/>
                <a:gd name="T12" fmla="*/ 1 w 44"/>
                <a:gd name="T13" fmla="*/ 1 h 68"/>
                <a:gd name="T14" fmla="*/ 0 w 44"/>
                <a:gd name="T15" fmla="*/ 1 h 68"/>
                <a:gd name="T16" fmla="*/ 1 w 44"/>
                <a:gd name="T17" fmla="*/ 0 h 68"/>
                <a:gd name="T18" fmla="*/ 1 w 44"/>
                <a:gd name="T19" fmla="*/ 1 h 68"/>
                <a:gd name="T20" fmla="*/ 1 w 44"/>
                <a:gd name="T21" fmla="*/ 1 h 68"/>
                <a:gd name="T22" fmla="*/ 1 w 44"/>
                <a:gd name="T23" fmla="*/ 1 h 68"/>
                <a:gd name="T24" fmla="*/ 1 w 44"/>
                <a:gd name="T25" fmla="*/ 1 h 68"/>
                <a:gd name="T26" fmla="*/ 1 w 44"/>
                <a:gd name="T27" fmla="*/ 2 h 68"/>
                <a:gd name="T28" fmla="*/ 2 w 44"/>
                <a:gd name="T29" fmla="*/ 2 h 68"/>
                <a:gd name="T30" fmla="*/ 2 w 44"/>
                <a:gd name="T31" fmla="*/ 2 h 68"/>
                <a:gd name="T32" fmla="*/ 2 w 44"/>
                <a:gd name="T33" fmla="*/ 3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68">
                  <a:moveTo>
                    <a:pt x="44" y="68"/>
                  </a:moveTo>
                  <a:lnTo>
                    <a:pt x="38" y="62"/>
                  </a:lnTo>
                  <a:lnTo>
                    <a:pt x="31" y="54"/>
                  </a:lnTo>
                  <a:lnTo>
                    <a:pt x="23" y="42"/>
                  </a:lnTo>
                  <a:lnTo>
                    <a:pt x="15" y="32"/>
                  </a:lnTo>
                  <a:lnTo>
                    <a:pt x="7" y="20"/>
                  </a:lnTo>
                  <a:lnTo>
                    <a:pt x="2" y="11"/>
                  </a:lnTo>
                  <a:lnTo>
                    <a:pt x="0" y="3"/>
                  </a:lnTo>
                  <a:lnTo>
                    <a:pt x="2" y="0"/>
                  </a:lnTo>
                  <a:lnTo>
                    <a:pt x="7" y="1"/>
                  </a:lnTo>
                  <a:lnTo>
                    <a:pt x="13" y="7"/>
                  </a:lnTo>
                  <a:lnTo>
                    <a:pt x="18" y="17"/>
                  </a:lnTo>
                  <a:lnTo>
                    <a:pt x="25" y="30"/>
                  </a:lnTo>
                  <a:lnTo>
                    <a:pt x="31" y="42"/>
                  </a:lnTo>
                  <a:lnTo>
                    <a:pt x="36" y="54"/>
                  </a:lnTo>
                  <a:lnTo>
                    <a:pt x="40" y="63"/>
                  </a:lnTo>
                  <a:lnTo>
                    <a:pt x="44"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44" name="Freeform 297">
              <a:extLst>
                <a:ext uri="{FF2B5EF4-FFF2-40B4-BE49-F238E27FC236}">
                  <a16:creationId xmlns:a16="http://schemas.microsoft.com/office/drawing/2014/main" xmlns="" id="{38CC221D-1FFD-4F5E-8ED1-27DE92F184D2}"/>
                </a:ext>
              </a:extLst>
            </p:cNvPr>
            <p:cNvSpPr>
              <a:spLocks/>
            </p:cNvSpPr>
            <p:nvPr/>
          </p:nvSpPr>
          <p:spPr bwMode="auto">
            <a:xfrm>
              <a:off x="2654" y="677"/>
              <a:ext cx="86" cy="89"/>
            </a:xfrm>
            <a:custGeom>
              <a:avLst/>
              <a:gdLst>
                <a:gd name="T0" fmla="*/ 0 w 173"/>
                <a:gd name="T1" fmla="*/ 2 h 178"/>
                <a:gd name="T2" fmla="*/ 0 w 173"/>
                <a:gd name="T3" fmla="*/ 2 h 178"/>
                <a:gd name="T4" fmla="*/ 0 w 173"/>
                <a:gd name="T5" fmla="*/ 3 h 178"/>
                <a:gd name="T6" fmla="*/ 1 w 173"/>
                <a:gd name="T7" fmla="*/ 3 h 178"/>
                <a:gd name="T8" fmla="*/ 1 w 173"/>
                <a:gd name="T9" fmla="*/ 3 h 178"/>
                <a:gd name="T10" fmla="*/ 1 w 173"/>
                <a:gd name="T11" fmla="*/ 4 h 178"/>
                <a:gd name="T12" fmla="*/ 1 w 173"/>
                <a:gd name="T13" fmla="*/ 4 h 178"/>
                <a:gd name="T14" fmla="*/ 1 w 173"/>
                <a:gd name="T15" fmla="*/ 4 h 178"/>
                <a:gd name="T16" fmla="*/ 0 w 173"/>
                <a:gd name="T17" fmla="*/ 3 h 178"/>
                <a:gd name="T18" fmla="*/ 0 w 173"/>
                <a:gd name="T19" fmla="*/ 3 h 178"/>
                <a:gd name="T20" fmla="*/ 0 w 173"/>
                <a:gd name="T21" fmla="*/ 4 h 178"/>
                <a:gd name="T22" fmla="*/ 0 w 173"/>
                <a:gd name="T23" fmla="*/ 5 h 178"/>
                <a:gd name="T24" fmla="*/ 0 w 173"/>
                <a:gd name="T25" fmla="*/ 5 h 178"/>
                <a:gd name="T26" fmla="*/ 0 w 173"/>
                <a:gd name="T27" fmla="*/ 5 h 178"/>
                <a:gd name="T28" fmla="*/ 1 w 173"/>
                <a:gd name="T29" fmla="*/ 5 h 178"/>
                <a:gd name="T30" fmla="*/ 1 w 173"/>
                <a:gd name="T31" fmla="*/ 5 h 178"/>
                <a:gd name="T32" fmla="*/ 1 w 173"/>
                <a:gd name="T33" fmla="*/ 5 h 178"/>
                <a:gd name="T34" fmla="*/ 1 w 173"/>
                <a:gd name="T35" fmla="*/ 6 h 178"/>
                <a:gd name="T36" fmla="*/ 1 w 173"/>
                <a:gd name="T37" fmla="*/ 6 h 178"/>
                <a:gd name="T38" fmla="*/ 2 w 173"/>
                <a:gd name="T39" fmla="*/ 6 h 178"/>
                <a:gd name="T40" fmla="*/ 2 w 173"/>
                <a:gd name="T41" fmla="*/ 5 h 178"/>
                <a:gd name="T42" fmla="*/ 2 w 173"/>
                <a:gd name="T43" fmla="*/ 5 h 178"/>
                <a:gd name="T44" fmla="*/ 2 w 173"/>
                <a:gd name="T45" fmla="*/ 4 h 178"/>
                <a:gd name="T46" fmla="*/ 2 w 173"/>
                <a:gd name="T47" fmla="*/ 5 h 178"/>
                <a:gd name="T48" fmla="*/ 2 w 173"/>
                <a:gd name="T49" fmla="*/ 5 h 178"/>
                <a:gd name="T50" fmla="*/ 3 w 173"/>
                <a:gd name="T51" fmla="*/ 5 h 178"/>
                <a:gd name="T52" fmla="*/ 4 w 173"/>
                <a:gd name="T53" fmla="*/ 5 h 178"/>
                <a:gd name="T54" fmla="*/ 4 w 173"/>
                <a:gd name="T55" fmla="*/ 5 h 178"/>
                <a:gd name="T56" fmla="*/ 5 w 173"/>
                <a:gd name="T57" fmla="*/ 5 h 178"/>
                <a:gd name="T58" fmla="*/ 4 w 173"/>
                <a:gd name="T59" fmla="*/ 4 h 178"/>
                <a:gd name="T60" fmla="*/ 4 w 173"/>
                <a:gd name="T61" fmla="*/ 4 h 178"/>
                <a:gd name="T62" fmla="*/ 3 w 173"/>
                <a:gd name="T63" fmla="*/ 4 h 178"/>
                <a:gd name="T64" fmla="*/ 3 w 173"/>
                <a:gd name="T65" fmla="*/ 3 h 178"/>
                <a:gd name="T66" fmla="*/ 4 w 173"/>
                <a:gd name="T67" fmla="*/ 3 h 178"/>
                <a:gd name="T68" fmla="*/ 5 w 173"/>
                <a:gd name="T69" fmla="*/ 3 h 178"/>
                <a:gd name="T70" fmla="*/ 5 w 173"/>
                <a:gd name="T71" fmla="*/ 2 h 178"/>
                <a:gd name="T72" fmla="*/ 4 w 173"/>
                <a:gd name="T73" fmla="*/ 2 h 178"/>
                <a:gd name="T74" fmla="*/ 4 w 173"/>
                <a:gd name="T75" fmla="*/ 2 h 178"/>
                <a:gd name="T76" fmla="*/ 4 w 173"/>
                <a:gd name="T77" fmla="*/ 2 h 178"/>
                <a:gd name="T78" fmla="*/ 3 w 173"/>
                <a:gd name="T79" fmla="*/ 3 h 178"/>
                <a:gd name="T80" fmla="*/ 3 w 173"/>
                <a:gd name="T81" fmla="*/ 3 h 178"/>
                <a:gd name="T82" fmla="*/ 3 w 173"/>
                <a:gd name="T83" fmla="*/ 3 h 178"/>
                <a:gd name="T84" fmla="*/ 3 w 173"/>
                <a:gd name="T85" fmla="*/ 2 h 178"/>
                <a:gd name="T86" fmla="*/ 3 w 173"/>
                <a:gd name="T87" fmla="*/ 1 h 178"/>
                <a:gd name="T88" fmla="*/ 3 w 173"/>
                <a:gd name="T89" fmla="*/ 1 h 178"/>
                <a:gd name="T90" fmla="*/ 2 w 173"/>
                <a:gd name="T91" fmla="*/ 1 h 178"/>
                <a:gd name="T92" fmla="*/ 2 w 173"/>
                <a:gd name="T93" fmla="*/ 1 h 178"/>
                <a:gd name="T94" fmla="*/ 2 w 173"/>
                <a:gd name="T95" fmla="*/ 1 h 178"/>
                <a:gd name="T96" fmla="*/ 2 w 173"/>
                <a:gd name="T97" fmla="*/ 2 h 178"/>
                <a:gd name="T98" fmla="*/ 2 w 173"/>
                <a:gd name="T99" fmla="*/ 2 h 178"/>
                <a:gd name="T100" fmla="*/ 2 w 173"/>
                <a:gd name="T101" fmla="*/ 3 h 178"/>
                <a:gd name="T102" fmla="*/ 2 w 173"/>
                <a:gd name="T103" fmla="*/ 3 h 178"/>
                <a:gd name="T104" fmla="*/ 1 w 173"/>
                <a:gd name="T105" fmla="*/ 2 h 17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73" h="178">
                  <a:moveTo>
                    <a:pt x="43" y="39"/>
                  </a:moveTo>
                  <a:lnTo>
                    <a:pt x="37" y="41"/>
                  </a:lnTo>
                  <a:lnTo>
                    <a:pt x="31" y="43"/>
                  </a:lnTo>
                  <a:lnTo>
                    <a:pt x="25" y="46"/>
                  </a:lnTo>
                  <a:lnTo>
                    <a:pt x="20" y="52"/>
                  </a:lnTo>
                  <a:lnTo>
                    <a:pt x="16" y="58"/>
                  </a:lnTo>
                  <a:lnTo>
                    <a:pt x="15" y="65"/>
                  </a:lnTo>
                  <a:lnTo>
                    <a:pt x="16" y="74"/>
                  </a:lnTo>
                  <a:lnTo>
                    <a:pt x="22" y="83"/>
                  </a:lnTo>
                  <a:lnTo>
                    <a:pt x="28" y="87"/>
                  </a:lnTo>
                  <a:lnTo>
                    <a:pt x="34" y="87"/>
                  </a:lnTo>
                  <a:lnTo>
                    <a:pt x="40" y="85"/>
                  </a:lnTo>
                  <a:lnTo>
                    <a:pt x="43" y="83"/>
                  </a:lnTo>
                  <a:lnTo>
                    <a:pt x="48" y="88"/>
                  </a:lnTo>
                  <a:lnTo>
                    <a:pt x="52" y="91"/>
                  </a:lnTo>
                  <a:lnTo>
                    <a:pt x="56" y="95"/>
                  </a:lnTo>
                  <a:lnTo>
                    <a:pt x="59" y="99"/>
                  </a:lnTo>
                  <a:lnTo>
                    <a:pt x="61" y="103"/>
                  </a:lnTo>
                  <a:lnTo>
                    <a:pt x="61" y="104"/>
                  </a:lnTo>
                  <a:lnTo>
                    <a:pt x="58" y="104"/>
                  </a:lnTo>
                  <a:lnTo>
                    <a:pt x="52" y="103"/>
                  </a:lnTo>
                  <a:lnTo>
                    <a:pt x="46" y="102"/>
                  </a:lnTo>
                  <a:lnTo>
                    <a:pt x="42" y="102"/>
                  </a:lnTo>
                  <a:lnTo>
                    <a:pt x="38" y="100"/>
                  </a:lnTo>
                  <a:lnTo>
                    <a:pt x="37" y="98"/>
                  </a:lnTo>
                  <a:lnTo>
                    <a:pt x="35" y="95"/>
                  </a:lnTo>
                  <a:lnTo>
                    <a:pt x="30" y="91"/>
                  </a:lnTo>
                  <a:lnTo>
                    <a:pt x="25" y="90"/>
                  </a:lnTo>
                  <a:lnTo>
                    <a:pt x="16" y="91"/>
                  </a:lnTo>
                  <a:lnTo>
                    <a:pt x="8" y="95"/>
                  </a:lnTo>
                  <a:lnTo>
                    <a:pt x="4" y="100"/>
                  </a:lnTo>
                  <a:lnTo>
                    <a:pt x="0" y="109"/>
                  </a:lnTo>
                  <a:lnTo>
                    <a:pt x="0" y="118"/>
                  </a:lnTo>
                  <a:lnTo>
                    <a:pt x="2" y="124"/>
                  </a:lnTo>
                  <a:lnTo>
                    <a:pt x="3" y="127"/>
                  </a:lnTo>
                  <a:lnTo>
                    <a:pt x="5" y="130"/>
                  </a:lnTo>
                  <a:lnTo>
                    <a:pt x="6" y="133"/>
                  </a:lnTo>
                  <a:lnTo>
                    <a:pt x="10" y="135"/>
                  </a:lnTo>
                  <a:lnTo>
                    <a:pt x="15" y="137"/>
                  </a:lnTo>
                  <a:lnTo>
                    <a:pt x="20" y="138"/>
                  </a:lnTo>
                  <a:lnTo>
                    <a:pt x="26" y="138"/>
                  </a:lnTo>
                  <a:lnTo>
                    <a:pt x="31" y="137"/>
                  </a:lnTo>
                  <a:lnTo>
                    <a:pt x="36" y="136"/>
                  </a:lnTo>
                  <a:lnTo>
                    <a:pt x="40" y="134"/>
                  </a:lnTo>
                  <a:lnTo>
                    <a:pt x="42" y="132"/>
                  </a:lnTo>
                  <a:lnTo>
                    <a:pt x="45" y="128"/>
                  </a:lnTo>
                  <a:lnTo>
                    <a:pt x="51" y="127"/>
                  </a:lnTo>
                  <a:lnTo>
                    <a:pt x="56" y="129"/>
                  </a:lnTo>
                  <a:lnTo>
                    <a:pt x="59" y="130"/>
                  </a:lnTo>
                  <a:lnTo>
                    <a:pt x="50" y="138"/>
                  </a:lnTo>
                  <a:lnTo>
                    <a:pt x="42" y="150"/>
                  </a:lnTo>
                  <a:lnTo>
                    <a:pt x="38" y="163"/>
                  </a:lnTo>
                  <a:lnTo>
                    <a:pt x="42" y="172"/>
                  </a:lnTo>
                  <a:lnTo>
                    <a:pt x="45" y="174"/>
                  </a:lnTo>
                  <a:lnTo>
                    <a:pt x="50" y="177"/>
                  </a:lnTo>
                  <a:lnTo>
                    <a:pt x="56" y="178"/>
                  </a:lnTo>
                  <a:lnTo>
                    <a:pt x="60" y="177"/>
                  </a:lnTo>
                  <a:lnTo>
                    <a:pt x="66" y="175"/>
                  </a:lnTo>
                  <a:lnTo>
                    <a:pt x="71" y="174"/>
                  </a:lnTo>
                  <a:lnTo>
                    <a:pt x="74" y="171"/>
                  </a:lnTo>
                  <a:lnTo>
                    <a:pt x="78" y="167"/>
                  </a:lnTo>
                  <a:lnTo>
                    <a:pt x="81" y="159"/>
                  </a:lnTo>
                  <a:lnTo>
                    <a:pt x="81" y="150"/>
                  </a:lnTo>
                  <a:lnTo>
                    <a:pt x="80" y="142"/>
                  </a:lnTo>
                  <a:lnTo>
                    <a:pt x="76" y="135"/>
                  </a:lnTo>
                  <a:lnTo>
                    <a:pt x="74" y="132"/>
                  </a:lnTo>
                  <a:lnTo>
                    <a:pt x="74" y="128"/>
                  </a:lnTo>
                  <a:lnTo>
                    <a:pt x="76" y="126"/>
                  </a:lnTo>
                  <a:lnTo>
                    <a:pt x="79" y="125"/>
                  </a:lnTo>
                  <a:lnTo>
                    <a:pt x="81" y="126"/>
                  </a:lnTo>
                  <a:lnTo>
                    <a:pt x="83" y="128"/>
                  </a:lnTo>
                  <a:lnTo>
                    <a:pt x="84" y="134"/>
                  </a:lnTo>
                  <a:lnTo>
                    <a:pt x="86" y="140"/>
                  </a:lnTo>
                  <a:lnTo>
                    <a:pt x="88" y="145"/>
                  </a:lnTo>
                  <a:lnTo>
                    <a:pt x="92" y="151"/>
                  </a:lnTo>
                  <a:lnTo>
                    <a:pt x="102" y="152"/>
                  </a:lnTo>
                  <a:lnTo>
                    <a:pt x="113" y="145"/>
                  </a:lnTo>
                  <a:lnTo>
                    <a:pt x="118" y="150"/>
                  </a:lnTo>
                  <a:lnTo>
                    <a:pt x="124" y="153"/>
                  </a:lnTo>
                  <a:lnTo>
                    <a:pt x="130" y="156"/>
                  </a:lnTo>
                  <a:lnTo>
                    <a:pt x="139" y="157"/>
                  </a:lnTo>
                  <a:lnTo>
                    <a:pt x="145" y="155"/>
                  </a:lnTo>
                  <a:lnTo>
                    <a:pt x="152" y="151"/>
                  </a:lnTo>
                  <a:lnTo>
                    <a:pt x="158" y="144"/>
                  </a:lnTo>
                  <a:lnTo>
                    <a:pt x="163" y="134"/>
                  </a:lnTo>
                  <a:lnTo>
                    <a:pt x="163" y="133"/>
                  </a:lnTo>
                  <a:lnTo>
                    <a:pt x="163" y="132"/>
                  </a:lnTo>
                  <a:lnTo>
                    <a:pt x="162" y="130"/>
                  </a:lnTo>
                  <a:lnTo>
                    <a:pt x="162" y="129"/>
                  </a:lnTo>
                  <a:lnTo>
                    <a:pt x="159" y="125"/>
                  </a:lnTo>
                  <a:lnTo>
                    <a:pt x="155" y="118"/>
                  </a:lnTo>
                  <a:lnTo>
                    <a:pt x="148" y="113"/>
                  </a:lnTo>
                  <a:lnTo>
                    <a:pt x="136" y="113"/>
                  </a:lnTo>
                  <a:lnTo>
                    <a:pt x="129" y="114"/>
                  </a:lnTo>
                  <a:lnTo>
                    <a:pt x="125" y="112"/>
                  </a:lnTo>
                  <a:lnTo>
                    <a:pt x="120" y="109"/>
                  </a:lnTo>
                  <a:lnTo>
                    <a:pt x="117" y="105"/>
                  </a:lnTo>
                  <a:lnTo>
                    <a:pt x="122" y="99"/>
                  </a:lnTo>
                  <a:lnTo>
                    <a:pt x="127" y="94"/>
                  </a:lnTo>
                  <a:lnTo>
                    <a:pt x="133" y="89"/>
                  </a:lnTo>
                  <a:lnTo>
                    <a:pt x="137" y="84"/>
                  </a:lnTo>
                  <a:lnTo>
                    <a:pt x="149" y="85"/>
                  </a:lnTo>
                  <a:lnTo>
                    <a:pt x="157" y="83"/>
                  </a:lnTo>
                  <a:lnTo>
                    <a:pt x="164" y="80"/>
                  </a:lnTo>
                  <a:lnTo>
                    <a:pt x="170" y="73"/>
                  </a:lnTo>
                  <a:lnTo>
                    <a:pt x="172" y="66"/>
                  </a:lnTo>
                  <a:lnTo>
                    <a:pt x="173" y="59"/>
                  </a:lnTo>
                  <a:lnTo>
                    <a:pt x="171" y="52"/>
                  </a:lnTo>
                  <a:lnTo>
                    <a:pt x="166" y="45"/>
                  </a:lnTo>
                  <a:lnTo>
                    <a:pt x="160" y="41"/>
                  </a:lnTo>
                  <a:lnTo>
                    <a:pt x="151" y="39"/>
                  </a:lnTo>
                  <a:lnTo>
                    <a:pt x="142" y="41"/>
                  </a:lnTo>
                  <a:lnTo>
                    <a:pt x="134" y="44"/>
                  </a:lnTo>
                  <a:lnTo>
                    <a:pt x="129" y="50"/>
                  </a:lnTo>
                  <a:lnTo>
                    <a:pt x="128" y="54"/>
                  </a:lnTo>
                  <a:lnTo>
                    <a:pt x="128" y="59"/>
                  </a:lnTo>
                  <a:lnTo>
                    <a:pt x="129" y="64"/>
                  </a:lnTo>
                  <a:lnTo>
                    <a:pt x="124" y="71"/>
                  </a:lnTo>
                  <a:lnTo>
                    <a:pt x="117" y="76"/>
                  </a:lnTo>
                  <a:lnTo>
                    <a:pt x="111" y="81"/>
                  </a:lnTo>
                  <a:lnTo>
                    <a:pt x="107" y="83"/>
                  </a:lnTo>
                  <a:lnTo>
                    <a:pt x="105" y="81"/>
                  </a:lnTo>
                  <a:lnTo>
                    <a:pt x="103" y="79"/>
                  </a:lnTo>
                  <a:lnTo>
                    <a:pt x="101" y="76"/>
                  </a:lnTo>
                  <a:lnTo>
                    <a:pt x="97" y="75"/>
                  </a:lnTo>
                  <a:lnTo>
                    <a:pt x="101" y="68"/>
                  </a:lnTo>
                  <a:lnTo>
                    <a:pt x="103" y="60"/>
                  </a:lnTo>
                  <a:lnTo>
                    <a:pt x="104" y="53"/>
                  </a:lnTo>
                  <a:lnTo>
                    <a:pt x="105" y="49"/>
                  </a:lnTo>
                  <a:lnTo>
                    <a:pt x="113" y="43"/>
                  </a:lnTo>
                  <a:lnTo>
                    <a:pt x="119" y="35"/>
                  </a:lnTo>
                  <a:lnTo>
                    <a:pt x="122" y="27"/>
                  </a:lnTo>
                  <a:lnTo>
                    <a:pt x="121" y="19"/>
                  </a:lnTo>
                  <a:lnTo>
                    <a:pt x="117" y="11"/>
                  </a:lnTo>
                  <a:lnTo>
                    <a:pt x="111" y="5"/>
                  </a:lnTo>
                  <a:lnTo>
                    <a:pt x="103" y="1"/>
                  </a:lnTo>
                  <a:lnTo>
                    <a:pt x="94" y="0"/>
                  </a:lnTo>
                  <a:lnTo>
                    <a:pt x="89" y="1"/>
                  </a:lnTo>
                  <a:lnTo>
                    <a:pt x="83" y="5"/>
                  </a:lnTo>
                  <a:lnTo>
                    <a:pt x="79" y="8"/>
                  </a:lnTo>
                  <a:lnTo>
                    <a:pt x="74" y="12"/>
                  </a:lnTo>
                  <a:lnTo>
                    <a:pt x="71" y="15"/>
                  </a:lnTo>
                  <a:lnTo>
                    <a:pt x="69" y="19"/>
                  </a:lnTo>
                  <a:lnTo>
                    <a:pt x="68" y="22"/>
                  </a:lnTo>
                  <a:lnTo>
                    <a:pt x="68" y="27"/>
                  </a:lnTo>
                  <a:lnTo>
                    <a:pt x="71" y="34"/>
                  </a:lnTo>
                  <a:lnTo>
                    <a:pt x="74" y="39"/>
                  </a:lnTo>
                  <a:lnTo>
                    <a:pt x="79" y="44"/>
                  </a:lnTo>
                  <a:lnTo>
                    <a:pt x="83" y="46"/>
                  </a:lnTo>
                  <a:lnTo>
                    <a:pt x="84" y="54"/>
                  </a:lnTo>
                  <a:lnTo>
                    <a:pt x="83" y="61"/>
                  </a:lnTo>
                  <a:lnTo>
                    <a:pt x="83" y="67"/>
                  </a:lnTo>
                  <a:lnTo>
                    <a:pt x="83" y="71"/>
                  </a:lnTo>
                  <a:lnTo>
                    <a:pt x="79" y="71"/>
                  </a:lnTo>
                  <a:lnTo>
                    <a:pt x="75" y="72"/>
                  </a:lnTo>
                  <a:lnTo>
                    <a:pt x="73" y="74"/>
                  </a:lnTo>
                  <a:lnTo>
                    <a:pt x="72" y="74"/>
                  </a:lnTo>
                  <a:lnTo>
                    <a:pt x="66" y="67"/>
                  </a:lnTo>
                  <a:lnTo>
                    <a:pt x="63" y="54"/>
                  </a:lnTo>
                  <a:lnTo>
                    <a:pt x="56" y="44"/>
                  </a:lnTo>
                  <a:lnTo>
                    <a:pt x="43" y="39"/>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45" name="Freeform 298">
              <a:extLst>
                <a:ext uri="{FF2B5EF4-FFF2-40B4-BE49-F238E27FC236}">
                  <a16:creationId xmlns:a16="http://schemas.microsoft.com/office/drawing/2014/main" xmlns="" id="{D50B5E52-289D-4D26-B3B8-D4ADAAE6B452}"/>
                </a:ext>
              </a:extLst>
            </p:cNvPr>
            <p:cNvSpPr>
              <a:spLocks/>
            </p:cNvSpPr>
            <p:nvPr/>
          </p:nvSpPr>
          <p:spPr bwMode="auto">
            <a:xfrm>
              <a:off x="2593" y="794"/>
              <a:ext cx="89" cy="154"/>
            </a:xfrm>
            <a:custGeom>
              <a:avLst/>
              <a:gdLst>
                <a:gd name="T0" fmla="*/ 5 w 179"/>
                <a:gd name="T1" fmla="*/ 0 h 309"/>
                <a:gd name="T2" fmla="*/ 5 w 179"/>
                <a:gd name="T3" fmla="*/ 0 h 309"/>
                <a:gd name="T4" fmla="*/ 4 w 179"/>
                <a:gd name="T5" fmla="*/ 1 h 309"/>
                <a:gd name="T6" fmla="*/ 3 w 179"/>
                <a:gd name="T7" fmla="*/ 1 h 309"/>
                <a:gd name="T8" fmla="*/ 3 w 179"/>
                <a:gd name="T9" fmla="*/ 1 h 309"/>
                <a:gd name="T10" fmla="*/ 2 w 179"/>
                <a:gd name="T11" fmla="*/ 2 h 309"/>
                <a:gd name="T12" fmla="*/ 2 w 179"/>
                <a:gd name="T13" fmla="*/ 2 h 309"/>
                <a:gd name="T14" fmla="*/ 1 w 179"/>
                <a:gd name="T15" fmla="*/ 2 h 309"/>
                <a:gd name="T16" fmla="*/ 1 w 179"/>
                <a:gd name="T17" fmla="*/ 2 h 309"/>
                <a:gd name="T18" fmla="*/ 1 w 179"/>
                <a:gd name="T19" fmla="*/ 2 h 309"/>
                <a:gd name="T20" fmla="*/ 1 w 179"/>
                <a:gd name="T21" fmla="*/ 2 h 309"/>
                <a:gd name="T22" fmla="*/ 1 w 179"/>
                <a:gd name="T23" fmla="*/ 3 h 309"/>
                <a:gd name="T24" fmla="*/ 0 w 179"/>
                <a:gd name="T25" fmla="*/ 3 h 309"/>
                <a:gd name="T26" fmla="*/ 0 w 179"/>
                <a:gd name="T27" fmla="*/ 3 h 309"/>
                <a:gd name="T28" fmla="*/ 0 w 179"/>
                <a:gd name="T29" fmla="*/ 4 h 309"/>
                <a:gd name="T30" fmla="*/ 0 w 179"/>
                <a:gd name="T31" fmla="*/ 4 h 309"/>
                <a:gd name="T32" fmla="*/ 0 w 179"/>
                <a:gd name="T33" fmla="*/ 4 h 309"/>
                <a:gd name="T34" fmla="*/ 0 w 179"/>
                <a:gd name="T35" fmla="*/ 5 h 309"/>
                <a:gd name="T36" fmla="*/ 0 w 179"/>
                <a:gd name="T37" fmla="*/ 5 h 309"/>
                <a:gd name="T38" fmla="*/ 0 w 179"/>
                <a:gd name="T39" fmla="*/ 6 h 309"/>
                <a:gd name="T40" fmla="*/ 0 w 179"/>
                <a:gd name="T41" fmla="*/ 7 h 309"/>
                <a:gd name="T42" fmla="*/ 0 w 179"/>
                <a:gd name="T43" fmla="*/ 7 h 309"/>
                <a:gd name="T44" fmla="*/ 0 w 179"/>
                <a:gd name="T45" fmla="*/ 7 h 309"/>
                <a:gd name="T46" fmla="*/ 1 w 179"/>
                <a:gd name="T47" fmla="*/ 7 h 309"/>
                <a:gd name="T48" fmla="*/ 1 w 179"/>
                <a:gd name="T49" fmla="*/ 7 h 309"/>
                <a:gd name="T50" fmla="*/ 1 w 179"/>
                <a:gd name="T51" fmla="*/ 8 h 309"/>
                <a:gd name="T52" fmla="*/ 2 w 179"/>
                <a:gd name="T53" fmla="*/ 8 h 309"/>
                <a:gd name="T54" fmla="*/ 2 w 179"/>
                <a:gd name="T55" fmla="*/ 9 h 309"/>
                <a:gd name="T56" fmla="*/ 2 w 179"/>
                <a:gd name="T57" fmla="*/ 9 h 309"/>
                <a:gd name="T58" fmla="*/ 2 w 179"/>
                <a:gd name="T59" fmla="*/ 9 h 309"/>
                <a:gd name="T60" fmla="*/ 3 w 179"/>
                <a:gd name="T61" fmla="*/ 8 h 309"/>
                <a:gd name="T62" fmla="*/ 3 w 179"/>
                <a:gd name="T63" fmla="*/ 8 h 309"/>
                <a:gd name="T64" fmla="*/ 3 w 179"/>
                <a:gd name="T65" fmla="*/ 8 h 309"/>
                <a:gd name="T66" fmla="*/ 3 w 179"/>
                <a:gd name="T67" fmla="*/ 7 h 309"/>
                <a:gd name="T68" fmla="*/ 4 w 179"/>
                <a:gd name="T69" fmla="*/ 7 h 309"/>
                <a:gd name="T70" fmla="*/ 4 w 179"/>
                <a:gd name="T71" fmla="*/ 7 h 309"/>
                <a:gd name="T72" fmla="*/ 5 w 179"/>
                <a:gd name="T73" fmla="*/ 7 h 309"/>
                <a:gd name="T74" fmla="*/ 4 w 179"/>
                <a:gd name="T75" fmla="*/ 7 h 309"/>
                <a:gd name="T76" fmla="*/ 4 w 179"/>
                <a:gd name="T77" fmla="*/ 6 h 309"/>
                <a:gd name="T78" fmla="*/ 4 w 179"/>
                <a:gd name="T79" fmla="*/ 5 h 309"/>
                <a:gd name="T80" fmla="*/ 5 w 179"/>
                <a:gd name="T81" fmla="*/ 5 h 309"/>
                <a:gd name="T82" fmla="*/ 4 w 179"/>
                <a:gd name="T83" fmla="*/ 4 h 309"/>
                <a:gd name="T84" fmla="*/ 4 w 179"/>
                <a:gd name="T85" fmla="*/ 3 h 309"/>
                <a:gd name="T86" fmla="*/ 4 w 179"/>
                <a:gd name="T87" fmla="*/ 2 h 309"/>
                <a:gd name="T88" fmla="*/ 4 w 179"/>
                <a:gd name="T89" fmla="*/ 1 h 309"/>
                <a:gd name="T90" fmla="*/ 5 w 179"/>
                <a:gd name="T91" fmla="*/ 1 h 309"/>
                <a:gd name="T92" fmla="*/ 5 w 179"/>
                <a:gd name="T93" fmla="*/ 0 h 309"/>
                <a:gd name="T94" fmla="*/ 5 w 179"/>
                <a:gd name="T95" fmla="*/ 0 h 309"/>
                <a:gd name="T96" fmla="*/ 5 w 179"/>
                <a:gd name="T97" fmla="*/ 0 h 309"/>
                <a:gd name="T98" fmla="*/ 5 w 179"/>
                <a:gd name="T99" fmla="*/ 0 h 309"/>
                <a:gd name="T100" fmla="*/ 5 w 179"/>
                <a:gd name="T101" fmla="*/ 0 h 309"/>
                <a:gd name="T102" fmla="*/ 5 w 179"/>
                <a:gd name="T103" fmla="*/ 0 h 309"/>
                <a:gd name="T104" fmla="*/ 5 w 179"/>
                <a:gd name="T105" fmla="*/ 0 h 309"/>
                <a:gd name="T106" fmla="*/ 5 w 179"/>
                <a:gd name="T107" fmla="*/ 0 h 30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79" h="309">
                  <a:moveTo>
                    <a:pt x="177" y="0"/>
                  </a:moveTo>
                  <a:lnTo>
                    <a:pt x="162" y="20"/>
                  </a:lnTo>
                  <a:lnTo>
                    <a:pt x="146" y="37"/>
                  </a:lnTo>
                  <a:lnTo>
                    <a:pt x="127" y="51"/>
                  </a:lnTo>
                  <a:lnTo>
                    <a:pt x="109" y="61"/>
                  </a:lnTo>
                  <a:lnTo>
                    <a:pt x="89" y="69"/>
                  </a:lnTo>
                  <a:lnTo>
                    <a:pt x="70" y="75"/>
                  </a:lnTo>
                  <a:lnTo>
                    <a:pt x="51" y="77"/>
                  </a:lnTo>
                  <a:lnTo>
                    <a:pt x="33" y="77"/>
                  </a:lnTo>
                  <a:lnTo>
                    <a:pt x="34" y="84"/>
                  </a:lnTo>
                  <a:lnTo>
                    <a:pt x="34" y="92"/>
                  </a:lnTo>
                  <a:lnTo>
                    <a:pt x="33" y="100"/>
                  </a:lnTo>
                  <a:lnTo>
                    <a:pt x="30" y="110"/>
                  </a:lnTo>
                  <a:lnTo>
                    <a:pt x="26" y="119"/>
                  </a:lnTo>
                  <a:lnTo>
                    <a:pt x="19" y="128"/>
                  </a:lnTo>
                  <a:lnTo>
                    <a:pt x="11" y="135"/>
                  </a:lnTo>
                  <a:lnTo>
                    <a:pt x="0" y="142"/>
                  </a:lnTo>
                  <a:lnTo>
                    <a:pt x="12" y="161"/>
                  </a:lnTo>
                  <a:lnTo>
                    <a:pt x="20" y="187"/>
                  </a:lnTo>
                  <a:lnTo>
                    <a:pt x="21" y="211"/>
                  </a:lnTo>
                  <a:lnTo>
                    <a:pt x="12" y="232"/>
                  </a:lnTo>
                  <a:lnTo>
                    <a:pt x="20" y="235"/>
                  </a:lnTo>
                  <a:lnTo>
                    <a:pt x="29" y="240"/>
                  </a:lnTo>
                  <a:lnTo>
                    <a:pt x="40" y="246"/>
                  </a:lnTo>
                  <a:lnTo>
                    <a:pt x="51" y="252"/>
                  </a:lnTo>
                  <a:lnTo>
                    <a:pt x="61" y="263"/>
                  </a:lnTo>
                  <a:lnTo>
                    <a:pt x="72" y="276"/>
                  </a:lnTo>
                  <a:lnTo>
                    <a:pt x="80" y="290"/>
                  </a:lnTo>
                  <a:lnTo>
                    <a:pt x="86" y="309"/>
                  </a:lnTo>
                  <a:lnTo>
                    <a:pt x="90" y="299"/>
                  </a:lnTo>
                  <a:lnTo>
                    <a:pt x="96" y="286"/>
                  </a:lnTo>
                  <a:lnTo>
                    <a:pt x="104" y="274"/>
                  </a:lnTo>
                  <a:lnTo>
                    <a:pt x="113" y="264"/>
                  </a:lnTo>
                  <a:lnTo>
                    <a:pt x="123" y="254"/>
                  </a:lnTo>
                  <a:lnTo>
                    <a:pt x="134" y="247"/>
                  </a:lnTo>
                  <a:lnTo>
                    <a:pt x="147" y="241"/>
                  </a:lnTo>
                  <a:lnTo>
                    <a:pt x="161" y="239"/>
                  </a:lnTo>
                  <a:lnTo>
                    <a:pt x="154" y="225"/>
                  </a:lnTo>
                  <a:lnTo>
                    <a:pt x="150" y="208"/>
                  </a:lnTo>
                  <a:lnTo>
                    <a:pt x="152" y="188"/>
                  </a:lnTo>
                  <a:lnTo>
                    <a:pt x="165" y="168"/>
                  </a:lnTo>
                  <a:lnTo>
                    <a:pt x="154" y="135"/>
                  </a:lnTo>
                  <a:lnTo>
                    <a:pt x="150" y="103"/>
                  </a:lnTo>
                  <a:lnTo>
                    <a:pt x="151" y="74"/>
                  </a:lnTo>
                  <a:lnTo>
                    <a:pt x="156" y="52"/>
                  </a:lnTo>
                  <a:lnTo>
                    <a:pt x="161" y="39"/>
                  </a:lnTo>
                  <a:lnTo>
                    <a:pt x="166" y="27"/>
                  </a:lnTo>
                  <a:lnTo>
                    <a:pt x="172" y="15"/>
                  </a:lnTo>
                  <a:lnTo>
                    <a:pt x="177" y="9"/>
                  </a:lnTo>
                  <a:lnTo>
                    <a:pt x="179" y="7"/>
                  </a:lnTo>
                  <a:lnTo>
                    <a:pt x="179" y="5"/>
                  </a:lnTo>
                  <a:lnTo>
                    <a:pt x="178" y="4"/>
                  </a:lnTo>
                  <a:lnTo>
                    <a:pt x="177" y="2"/>
                  </a:lnTo>
                  <a:lnTo>
                    <a:pt x="177"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46" name="Freeform 299">
              <a:extLst>
                <a:ext uri="{FF2B5EF4-FFF2-40B4-BE49-F238E27FC236}">
                  <a16:creationId xmlns:a16="http://schemas.microsoft.com/office/drawing/2014/main" xmlns="" id="{5A8227E4-3478-42C0-A0EB-DAF79C362DD6}"/>
                </a:ext>
              </a:extLst>
            </p:cNvPr>
            <p:cNvSpPr>
              <a:spLocks/>
            </p:cNvSpPr>
            <p:nvPr/>
          </p:nvSpPr>
          <p:spPr bwMode="auto">
            <a:xfrm>
              <a:off x="2820" y="755"/>
              <a:ext cx="167" cy="128"/>
            </a:xfrm>
            <a:custGeom>
              <a:avLst/>
              <a:gdLst>
                <a:gd name="T0" fmla="*/ 5 w 334"/>
                <a:gd name="T1" fmla="*/ 0 h 256"/>
                <a:gd name="T2" fmla="*/ 5 w 334"/>
                <a:gd name="T3" fmla="*/ 1 h 256"/>
                <a:gd name="T4" fmla="*/ 4 w 334"/>
                <a:gd name="T5" fmla="*/ 1 h 256"/>
                <a:gd name="T6" fmla="*/ 4 w 334"/>
                <a:gd name="T7" fmla="*/ 1 h 256"/>
                <a:gd name="T8" fmla="*/ 3 w 334"/>
                <a:gd name="T9" fmla="*/ 1 h 256"/>
                <a:gd name="T10" fmla="*/ 3 w 334"/>
                <a:gd name="T11" fmla="*/ 1 h 256"/>
                <a:gd name="T12" fmla="*/ 2 w 334"/>
                <a:gd name="T13" fmla="*/ 1 h 256"/>
                <a:gd name="T14" fmla="*/ 2 w 334"/>
                <a:gd name="T15" fmla="*/ 2 h 256"/>
                <a:gd name="T16" fmla="*/ 1 w 334"/>
                <a:gd name="T17" fmla="*/ 2 h 256"/>
                <a:gd name="T18" fmla="*/ 1 w 334"/>
                <a:gd name="T19" fmla="*/ 2 h 256"/>
                <a:gd name="T20" fmla="*/ 1 w 334"/>
                <a:gd name="T21" fmla="*/ 2 h 256"/>
                <a:gd name="T22" fmla="*/ 1 w 334"/>
                <a:gd name="T23" fmla="*/ 1 h 256"/>
                <a:gd name="T24" fmla="*/ 0 w 334"/>
                <a:gd name="T25" fmla="*/ 1 h 256"/>
                <a:gd name="T26" fmla="*/ 1 w 334"/>
                <a:gd name="T27" fmla="*/ 2 h 256"/>
                <a:gd name="T28" fmla="*/ 2 w 334"/>
                <a:gd name="T29" fmla="*/ 2 h 256"/>
                <a:gd name="T30" fmla="*/ 2 w 334"/>
                <a:gd name="T31" fmla="*/ 3 h 256"/>
                <a:gd name="T32" fmla="*/ 2 w 334"/>
                <a:gd name="T33" fmla="*/ 4 h 256"/>
                <a:gd name="T34" fmla="*/ 3 w 334"/>
                <a:gd name="T35" fmla="*/ 4 h 256"/>
                <a:gd name="T36" fmla="*/ 3 w 334"/>
                <a:gd name="T37" fmla="*/ 5 h 256"/>
                <a:gd name="T38" fmla="*/ 3 w 334"/>
                <a:gd name="T39" fmla="*/ 6 h 256"/>
                <a:gd name="T40" fmla="*/ 3 w 334"/>
                <a:gd name="T41" fmla="*/ 6 h 256"/>
                <a:gd name="T42" fmla="*/ 4 w 334"/>
                <a:gd name="T43" fmla="*/ 6 h 256"/>
                <a:gd name="T44" fmla="*/ 4 w 334"/>
                <a:gd name="T45" fmla="*/ 7 h 256"/>
                <a:gd name="T46" fmla="*/ 4 w 334"/>
                <a:gd name="T47" fmla="*/ 7 h 256"/>
                <a:gd name="T48" fmla="*/ 5 w 334"/>
                <a:gd name="T49" fmla="*/ 7 h 256"/>
                <a:gd name="T50" fmla="*/ 5 w 334"/>
                <a:gd name="T51" fmla="*/ 7 h 256"/>
                <a:gd name="T52" fmla="*/ 6 w 334"/>
                <a:gd name="T53" fmla="*/ 8 h 256"/>
                <a:gd name="T54" fmla="*/ 6 w 334"/>
                <a:gd name="T55" fmla="*/ 8 h 256"/>
                <a:gd name="T56" fmla="*/ 6 w 334"/>
                <a:gd name="T57" fmla="*/ 8 h 256"/>
                <a:gd name="T58" fmla="*/ 6 w 334"/>
                <a:gd name="T59" fmla="*/ 8 h 256"/>
                <a:gd name="T60" fmla="*/ 7 w 334"/>
                <a:gd name="T61" fmla="*/ 8 h 256"/>
                <a:gd name="T62" fmla="*/ 7 w 334"/>
                <a:gd name="T63" fmla="*/ 8 h 256"/>
                <a:gd name="T64" fmla="*/ 8 w 334"/>
                <a:gd name="T65" fmla="*/ 8 h 256"/>
                <a:gd name="T66" fmla="*/ 9 w 334"/>
                <a:gd name="T67" fmla="*/ 8 h 256"/>
                <a:gd name="T68" fmla="*/ 9 w 334"/>
                <a:gd name="T69" fmla="*/ 8 h 256"/>
                <a:gd name="T70" fmla="*/ 10 w 334"/>
                <a:gd name="T71" fmla="*/ 8 h 256"/>
                <a:gd name="T72" fmla="*/ 11 w 334"/>
                <a:gd name="T73" fmla="*/ 8 h 256"/>
                <a:gd name="T74" fmla="*/ 11 w 334"/>
                <a:gd name="T75" fmla="*/ 8 h 256"/>
                <a:gd name="T76" fmla="*/ 10 w 334"/>
                <a:gd name="T77" fmla="*/ 8 h 256"/>
                <a:gd name="T78" fmla="*/ 10 w 334"/>
                <a:gd name="T79" fmla="*/ 7 h 256"/>
                <a:gd name="T80" fmla="*/ 10 w 334"/>
                <a:gd name="T81" fmla="*/ 7 h 256"/>
                <a:gd name="T82" fmla="*/ 10 w 334"/>
                <a:gd name="T83" fmla="*/ 6 h 256"/>
                <a:gd name="T84" fmla="*/ 10 w 334"/>
                <a:gd name="T85" fmla="*/ 5 h 256"/>
                <a:gd name="T86" fmla="*/ 10 w 334"/>
                <a:gd name="T87" fmla="*/ 5 h 256"/>
                <a:gd name="T88" fmla="*/ 10 w 334"/>
                <a:gd name="T89" fmla="*/ 4 h 256"/>
                <a:gd name="T90" fmla="*/ 10 w 334"/>
                <a:gd name="T91" fmla="*/ 4 h 256"/>
                <a:gd name="T92" fmla="*/ 10 w 334"/>
                <a:gd name="T93" fmla="*/ 4 h 256"/>
                <a:gd name="T94" fmla="*/ 9 w 334"/>
                <a:gd name="T95" fmla="*/ 3 h 256"/>
                <a:gd name="T96" fmla="*/ 9 w 334"/>
                <a:gd name="T97" fmla="*/ 3 h 256"/>
                <a:gd name="T98" fmla="*/ 8 w 334"/>
                <a:gd name="T99" fmla="*/ 3 h 256"/>
                <a:gd name="T100" fmla="*/ 8 w 334"/>
                <a:gd name="T101" fmla="*/ 2 h 256"/>
                <a:gd name="T102" fmla="*/ 8 w 334"/>
                <a:gd name="T103" fmla="*/ 2 h 256"/>
                <a:gd name="T104" fmla="*/ 8 w 334"/>
                <a:gd name="T105" fmla="*/ 1 h 256"/>
                <a:gd name="T106" fmla="*/ 7 w 334"/>
                <a:gd name="T107" fmla="*/ 1 h 256"/>
                <a:gd name="T108" fmla="*/ 7 w 334"/>
                <a:gd name="T109" fmla="*/ 1 h 256"/>
                <a:gd name="T110" fmla="*/ 7 w 334"/>
                <a:gd name="T111" fmla="*/ 1 h 256"/>
                <a:gd name="T112" fmla="*/ 7 w 334"/>
                <a:gd name="T113" fmla="*/ 1 h 256"/>
                <a:gd name="T114" fmla="*/ 6 w 334"/>
                <a:gd name="T115" fmla="*/ 1 h 256"/>
                <a:gd name="T116" fmla="*/ 6 w 334"/>
                <a:gd name="T117" fmla="*/ 1 h 256"/>
                <a:gd name="T118" fmla="*/ 6 w 334"/>
                <a:gd name="T119" fmla="*/ 1 h 256"/>
                <a:gd name="T120" fmla="*/ 5 w 334"/>
                <a:gd name="T121" fmla="*/ 0 h 25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34" h="256">
                  <a:moveTo>
                    <a:pt x="152" y="0"/>
                  </a:moveTo>
                  <a:lnTo>
                    <a:pt x="141" y="3"/>
                  </a:lnTo>
                  <a:lnTo>
                    <a:pt x="126" y="9"/>
                  </a:lnTo>
                  <a:lnTo>
                    <a:pt x="108" y="15"/>
                  </a:lnTo>
                  <a:lnTo>
                    <a:pt x="91" y="21"/>
                  </a:lnTo>
                  <a:lnTo>
                    <a:pt x="71" y="26"/>
                  </a:lnTo>
                  <a:lnTo>
                    <a:pt x="54" y="31"/>
                  </a:lnTo>
                  <a:lnTo>
                    <a:pt x="37" y="34"/>
                  </a:lnTo>
                  <a:lnTo>
                    <a:pt x="22" y="35"/>
                  </a:lnTo>
                  <a:lnTo>
                    <a:pt x="15" y="34"/>
                  </a:lnTo>
                  <a:lnTo>
                    <a:pt x="9" y="33"/>
                  </a:lnTo>
                  <a:lnTo>
                    <a:pt x="4" y="32"/>
                  </a:lnTo>
                  <a:lnTo>
                    <a:pt x="0" y="32"/>
                  </a:lnTo>
                  <a:lnTo>
                    <a:pt x="17" y="44"/>
                  </a:lnTo>
                  <a:lnTo>
                    <a:pt x="35" y="59"/>
                  </a:lnTo>
                  <a:lnTo>
                    <a:pt x="48" y="76"/>
                  </a:lnTo>
                  <a:lnTo>
                    <a:pt x="62" y="97"/>
                  </a:lnTo>
                  <a:lnTo>
                    <a:pt x="73" y="118"/>
                  </a:lnTo>
                  <a:lnTo>
                    <a:pt x="82" y="141"/>
                  </a:lnTo>
                  <a:lnTo>
                    <a:pt x="89" y="167"/>
                  </a:lnTo>
                  <a:lnTo>
                    <a:pt x="93" y="191"/>
                  </a:lnTo>
                  <a:lnTo>
                    <a:pt x="101" y="191"/>
                  </a:lnTo>
                  <a:lnTo>
                    <a:pt x="113" y="195"/>
                  </a:lnTo>
                  <a:lnTo>
                    <a:pt x="124" y="199"/>
                  </a:lnTo>
                  <a:lnTo>
                    <a:pt x="138" y="207"/>
                  </a:lnTo>
                  <a:lnTo>
                    <a:pt x="151" y="216"/>
                  </a:lnTo>
                  <a:lnTo>
                    <a:pt x="162" y="228"/>
                  </a:lnTo>
                  <a:lnTo>
                    <a:pt x="173" y="241"/>
                  </a:lnTo>
                  <a:lnTo>
                    <a:pt x="181" y="256"/>
                  </a:lnTo>
                  <a:lnTo>
                    <a:pt x="191" y="248"/>
                  </a:lnTo>
                  <a:lnTo>
                    <a:pt x="204" y="241"/>
                  </a:lnTo>
                  <a:lnTo>
                    <a:pt x="220" y="234"/>
                  </a:lnTo>
                  <a:lnTo>
                    <a:pt x="238" y="229"/>
                  </a:lnTo>
                  <a:lnTo>
                    <a:pt x="259" y="228"/>
                  </a:lnTo>
                  <a:lnTo>
                    <a:pt x="282" y="229"/>
                  </a:lnTo>
                  <a:lnTo>
                    <a:pt x="308" y="235"/>
                  </a:lnTo>
                  <a:lnTo>
                    <a:pt x="334" y="246"/>
                  </a:lnTo>
                  <a:lnTo>
                    <a:pt x="326" y="237"/>
                  </a:lnTo>
                  <a:lnTo>
                    <a:pt x="318" y="226"/>
                  </a:lnTo>
                  <a:lnTo>
                    <a:pt x="311" y="212"/>
                  </a:lnTo>
                  <a:lnTo>
                    <a:pt x="306" y="196"/>
                  </a:lnTo>
                  <a:lnTo>
                    <a:pt x="303" y="177"/>
                  </a:lnTo>
                  <a:lnTo>
                    <a:pt x="304" y="158"/>
                  </a:lnTo>
                  <a:lnTo>
                    <a:pt x="310" y="135"/>
                  </a:lnTo>
                  <a:lnTo>
                    <a:pt x="320" y="109"/>
                  </a:lnTo>
                  <a:lnTo>
                    <a:pt x="305" y="106"/>
                  </a:lnTo>
                  <a:lnTo>
                    <a:pt x="289" y="101"/>
                  </a:lnTo>
                  <a:lnTo>
                    <a:pt x="274" y="95"/>
                  </a:lnTo>
                  <a:lnTo>
                    <a:pt x="259" y="86"/>
                  </a:lnTo>
                  <a:lnTo>
                    <a:pt x="248" y="74"/>
                  </a:lnTo>
                  <a:lnTo>
                    <a:pt x="238" y="59"/>
                  </a:lnTo>
                  <a:lnTo>
                    <a:pt x="234" y="39"/>
                  </a:lnTo>
                  <a:lnTo>
                    <a:pt x="233" y="16"/>
                  </a:lnTo>
                  <a:lnTo>
                    <a:pt x="223" y="18"/>
                  </a:lnTo>
                  <a:lnTo>
                    <a:pt x="215" y="19"/>
                  </a:lnTo>
                  <a:lnTo>
                    <a:pt x="205" y="21"/>
                  </a:lnTo>
                  <a:lnTo>
                    <a:pt x="196" y="19"/>
                  </a:lnTo>
                  <a:lnTo>
                    <a:pt x="185" y="17"/>
                  </a:lnTo>
                  <a:lnTo>
                    <a:pt x="175" y="14"/>
                  </a:lnTo>
                  <a:lnTo>
                    <a:pt x="164" y="8"/>
                  </a:lnTo>
                  <a:lnTo>
                    <a:pt x="152"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47" name="Freeform 300">
              <a:extLst>
                <a:ext uri="{FF2B5EF4-FFF2-40B4-BE49-F238E27FC236}">
                  <a16:creationId xmlns:a16="http://schemas.microsoft.com/office/drawing/2014/main" xmlns="" id="{BEEFE52F-8221-408D-BE98-E40E847AFF00}"/>
                </a:ext>
              </a:extLst>
            </p:cNvPr>
            <p:cNvSpPr>
              <a:spLocks/>
            </p:cNvSpPr>
            <p:nvPr/>
          </p:nvSpPr>
          <p:spPr bwMode="auto">
            <a:xfrm>
              <a:off x="2734" y="564"/>
              <a:ext cx="147" cy="180"/>
            </a:xfrm>
            <a:custGeom>
              <a:avLst/>
              <a:gdLst>
                <a:gd name="T0" fmla="*/ 8 w 293"/>
                <a:gd name="T1" fmla="*/ 5 h 361"/>
                <a:gd name="T2" fmla="*/ 7 w 293"/>
                <a:gd name="T3" fmla="*/ 5 h 361"/>
                <a:gd name="T4" fmla="*/ 5 w 293"/>
                <a:gd name="T5" fmla="*/ 6 h 361"/>
                <a:gd name="T6" fmla="*/ 4 w 293"/>
                <a:gd name="T7" fmla="*/ 7 h 361"/>
                <a:gd name="T8" fmla="*/ 3 w 293"/>
                <a:gd name="T9" fmla="*/ 8 h 361"/>
                <a:gd name="T10" fmla="*/ 3 w 293"/>
                <a:gd name="T11" fmla="*/ 9 h 361"/>
                <a:gd name="T12" fmla="*/ 3 w 293"/>
                <a:gd name="T13" fmla="*/ 10 h 361"/>
                <a:gd name="T14" fmla="*/ 2 w 293"/>
                <a:gd name="T15" fmla="*/ 10 h 361"/>
                <a:gd name="T16" fmla="*/ 2 w 293"/>
                <a:gd name="T17" fmla="*/ 10 h 361"/>
                <a:gd name="T18" fmla="*/ 1 w 293"/>
                <a:gd name="T19" fmla="*/ 11 h 361"/>
                <a:gd name="T20" fmla="*/ 1 w 293"/>
                <a:gd name="T21" fmla="*/ 11 h 361"/>
                <a:gd name="T22" fmla="*/ 1 w 293"/>
                <a:gd name="T23" fmla="*/ 11 h 361"/>
                <a:gd name="T24" fmla="*/ 1 w 293"/>
                <a:gd name="T25" fmla="*/ 11 h 361"/>
                <a:gd name="T26" fmla="*/ 0 w 293"/>
                <a:gd name="T27" fmla="*/ 11 h 361"/>
                <a:gd name="T28" fmla="*/ 1 w 293"/>
                <a:gd name="T29" fmla="*/ 10 h 361"/>
                <a:gd name="T30" fmla="*/ 2 w 293"/>
                <a:gd name="T31" fmla="*/ 9 h 361"/>
                <a:gd name="T32" fmla="*/ 3 w 293"/>
                <a:gd name="T33" fmla="*/ 8 h 361"/>
                <a:gd name="T34" fmla="*/ 3 w 293"/>
                <a:gd name="T35" fmla="*/ 7 h 361"/>
                <a:gd name="T36" fmla="*/ 3 w 293"/>
                <a:gd name="T37" fmla="*/ 6 h 361"/>
                <a:gd name="T38" fmla="*/ 3 w 293"/>
                <a:gd name="T39" fmla="*/ 5 h 361"/>
                <a:gd name="T40" fmla="*/ 3 w 293"/>
                <a:gd name="T41" fmla="*/ 4 h 361"/>
                <a:gd name="T42" fmla="*/ 3 w 293"/>
                <a:gd name="T43" fmla="*/ 4 h 361"/>
                <a:gd name="T44" fmla="*/ 4 w 293"/>
                <a:gd name="T45" fmla="*/ 3 h 361"/>
                <a:gd name="T46" fmla="*/ 4 w 293"/>
                <a:gd name="T47" fmla="*/ 2 h 361"/>
                <a:gd name="T48" fmla="*/ 5 w 293"/>
                <a:gd name="T49" fmla="*/ 1 h 361"/>
                <a:gd name="T50" fmla="*/ 6 w 293"/>
                <a:gd name="T51" fmla="*/ 1 h 361"/>
                <a:gd name="T52" fmla="*/ 7 w 293"/>
                <a:gd name="T53" fmla="*/ 1 h 361"/>
                <a:gd name="T54" fmla="*/ 8 w 293"/>
                <a:gd name="T55" fmla="*/ 0 h 361"/>
                <a:gd name="T56" fmla="*/ 8 w 293"/>
                <a:gd name="T57" fmla="*/ 0 h 361"/>
                <a:gd name="T58" fmla="*/ 8 w 293"/>
                <a:gd name="T59" fmla="*/ 1 h 361"/>
                <a:gd name="T60" fmla="*/ 8 w 293"/>
                <a:gd name="T61" fmla="*/ 2 h 361"/>
                <a:gd name="T62" fmla="*/ 9 w 293"/>
                <a:gd name="T63" fmla="*/ 3 h 361"/>
                <a:gd name="T64" fmla="*/ 9 w 293"/>
                <a:gd name="T65" fmla="*/ 3 h 361"/>
                <a:gd name="T66" fmla="*/ 9 w 293"/>
                <a:gd name="T67" fmla="*/ 4 h 361"/>
                <a:gd name="T68" fmla="*/ 8 w 293"/>
                <a:gd name="T69" fmla="*/ 4 h 361"/>
                <a:gd name="T70" fmla="*/ 8 w 293"/>
                <a:gd name="T71" fmla="*/ 5 h 36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93" h="361">
                  <a:moveTo>
                    <a:pt x="256" y="175"/>
                  </a:moveTo>
                  <a:lnTo>
                    <a:pt x="247" y="175"/>
                  </a:lnTo>
                  <a:lnTo>
                    <a:pt x="230" y="175"/>
                  </a:lnTo>
                  <a:lnTo>
                    <a:pt x="209" y="178"/>
                  </a:lnTo>
                  <a:lnTo>
                    <a:pt x="185" y="183"/>
                  </a:lnTo>
                  <a:lnTo>
                    <a:pt x="160" y="194"/>
                  </a:lnTo>
                  <a:lnTo>
                    <a:pt x="134" y="211"/>
                  </a:lnTo>
                  <a:lnTo>
                    <a:pt x="112" y="235"/>
                  </a:lnTo>
                  <a:lnTo>
                    <a:pt x="95" y="270"/>
                  </a:lnTo>
                  <a:lnTo>
                    <a:pt x="89" y="286"/>
                  </a:lnTo>
                  <a:lnTo>
                    <a:pt x="85" y="301"/>
                  </a:lnTo>
                  <a:lnTo>
                    <a:pt x="80" y="314"/>
                  </a:lnTo>
                  <a:lnTo>
                    <a:pt x="76" y="324"/>
                  </a:lnTo>
                  <a:lnTo>
                    <a:pt x="71" y="333"/>
                  </a:lnTo>
                  <a:lnTo>
                    <a:pt x="65" y="341"/>
                  </a:lnTo>
                  <a:lnTo>
                    <a:pt x="61" y="346"/>
                  </a:lnTo>
                  <a:lnTo>
                    <a:pt x="54" y="348"/>
                  </a:lnTo>
                  <a:lnTo>
                    <a:pt x="47" y="349"/>
                  </a:lnTo>
                  <a:lnTo>
                    <a:pt x="39" y="351"/>
                  </a:lnTo>
                  <a:lnTo>
                    <a:pt x="31" y="352"/>
                  </a:lnTo>
                  <a:lnTo>
                    <a:pt x="24" y="354"/>
                  </a:lnTo>
                  <a:lnTo>
                    <a:pt x="17" y="355"/>
                  </a:lnTo>
                  <a:lnTo>
                    <a:pt x="11" y="357"/>
                  </a:lnTo>
                  <a:lnTo>
                    <a:pt x="5" y="359"/>
                  </a:lnTo>
                  <a:lnTo>
                    <a:pt x="1" y="361"/>
                  </a:lnTo>
                  <a:lnTo>
                    <a:pt x="1" y="360"/>
                  </a:lnTo>
                  <a:lnTo>
                    <a:pt x="1" y="359"/>
                  </a:lnTo>
                  <a:lnTo>
                    <a:pt x="0" y="357"/>
                  </a:lnTo>
                  <a:lnTo>
                    <a:pt x="0" y="356"/>
                  </a:lnTo>
                  <a:lnTo>
                    <a:pt x="24" y="345"/>
                  </a:lnTo>
                  <a:lnTo>
                    <a:pt x="42" y="329"/>
                  </a:lnTo>
                  <a:lnTo>
                    <a:pt x="55" y="309"/>
                  </a:lnTo>
                  <a:lnTo>
                    <a:pt x="64" y="287"/>
                  </a:lnTo>
                  <a:lnTo>
                    <a:pt x="69" y="265"/>
                  </a:lnTo>
                  <a:lnTo>
                    <a:pt x="71" y="244"/>
                  </a:lnTo>
                  <a:lnTo>
                    <a:pt x="72" y="226"/>
                  </a:lnTo>
                  <a:lnTo>
                    <a:pt x="72" y="213"/>
                  </a:lnTo>
                  <a:lnTo>
                    <a:pt x="72" y="202"/>
                  </a:lnTo>
                  <a:lnTo>
                    <a:pt x="69" y="187"/>
                  </a:lnTo>
                  <a:lnTo>
                    <a:pt x="65" y="172"/>
                  </a:lnTo>
                  <a:lnTo>
                    <a:pt x="61" y="155"/>
                  </a:lnTo>
                  <a:lnTo>
                    <a:pt x="70" y="152"/>
                  </a:lnTo>
                  <a:lnTo>
                    <a:pt x="81" y="147"/>
                  </a:lnTo>
                  <a:lnTo>
                    <a:pt x="93" y="137"/>
                  </a:lnTo>
                  <a:lnTo>
                    <a:pt x="104" y="126"/>
                  </a:lnTo>
                  <a:lnTo>
                    <a:pt x="114" y="112"/>
                  </a:lnTo>
                  <a:lnTo>
                    <a:pt x="119" y="96"/>
                  </a:lnTo>
                  <a:lnTo>
                    <a:pt x="120" y="80"/>
                  </a:lnTo>
                  <a:lnTo>
                    <a:pt x="117" y="64"/>
                  </a:lnTo>
                  <a:lnTo>
                    <a:pt x="130" y="62"/>
                  </a:lnTo>
                  <a:lnTo>
                    <a:pt x="145" y="58"/>
                  </a:lnTo>
                  <a:lnTo>
                    <a:pt x="163" y="52"/>
                  </a:lnTo>
                  <a:lnTo>
                    <a:pt x="181" y="43"/>
                  </a:lnTo>
                  <a:lnTo>
                    <a:pt x="200" y="34"/>
                  </a:lnTo>
                  <a:lnTo>
                    <a:pt x="216" y="22"/>
                  </a:lnTo>
                  <a:lnTo>
                    <a:pt x="229" y="12"/>
                  </a:lnTo>
                  <a:lnTo>
                    <a:pt x="238" y="0"/>
                  </a:lnTo>
                  <a:lnTo>
                    <a:pt x="237" y="14"/>
                  </a:lnTo>
                  <a:lnTo>
                    <a:pt x="239" y="30"/>
                  </a:lnTo>
                  <a:lnTo>
                    <a:pt x="242" y="47"/>
                  </a:lnTo>
                  <a:lnTo>
                    <a:pt x="248" y="65"/>
                  </a:lnTo>
                  <a:lnTo>
                    <a:pt x="256" y="82"/>
                  </a:lnTo>
                  <a:lnTo>
                    <a:pt x="267" y="97"/>
                  </a:lnTo>
                  <a:lnTo>
                    <a:pt x="279" y="110"/>
                  </a:lnTo>
                  <a:lnTo>
                    <a:pt x="293" y="119"/>
                  </a:lnTo>
                  <a:lnTo>
                    <a:pt x="284" y="120"/>
                  </a:lnTo>
                  <a:lnTo>
                    <a:pt x="274" y="124"/>
                  </a:lnTo>
                  <a:lnTo>
                    <a:pt x="266" y="128"/>
                  </a:lnTo>
                  <a:lnTo>
                    <a:pt x="257" y="135"/>
                  </a:lnTo>
                  <a:lnTo>
                    <a:pt x="252" y="142"/>
                  </a:lnTo>
                  <a:lnTo>
                    <a:pt x="249" y="152"/>
                  </a:lnTo>
                  <a:lnTo>
                    <a:pt x="251" y="163"/>
                  </a:lnTo>
                  <a:lnTo>
                    <a:pt x="256" y="175"/>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48" name="Freeform 301">
              <a:extLst>
                <a:ext uri="{FF2B5EF4-FFF2-40B4-BE49-F238E27FC236}">
                  <a16:creationId xmlns:a16="http://schemas.microsoft.com/office/drawing/2014/main" xmlns="" id="{910132CB-53BB-48A2-BB64-9298D4B342E7}"/>
                </a:ext>
              </a:extLst>
            </p:cNvPr>
            <p:cNvSpPr>
              <a:spLocks/>
            </p:cNvSpPr>
            <p:nvPr/>
          </p:nvSpPr>
          <p:spPr bwMode="auto">
            <a:xfrm>
              <a:off x="2686" y="566"/>
              <a:ext cx="86" cy="176"/>
            </a:xfrm>
            <a:custGeom>
              <a:avLst/>
              <a:gdLst>
                <a:gd name="T0" fmla="*/ 2 w 173"/>
                <a:gd name="T1" fmla="*/ 11 h 351"/>
                <a:gd name="T2" fmla="*/ 2 w 173"/>
                <a:gd name="T3" fmla="*/ 11 h 351"/>
                <a:gd name="T4" fmla="*/ 2 w 173"/>
                <a:gd name="T5" fmla="*/ 11 h 351"/>
                <a:gd name="T6" fmla="*/ 1 w 173"/>
                <a:gd name="T7" fmla="*/ 11 h 351"/>
                <a:gd name="T8" fmla="*/ 1 w 173"/>
                <a:gd name="T9" fmla="*/ 11 h 351"/>
                <a:gd name="T10" fmla="*/ 2 w 173"/>
                <a:gd name="T11" fmla="*/ 10 h 351"/>
                <a:gd name="T12" fmla="*/ 2 w 173"/>
                <a:gd name="T13" fmla="*/ 10 h 351"/>
                <a:gd name="T14" fmla="*/ 3 w 173"/>
                <a:gd name="T15" fmla="*/ 10 h 351"/>
                <a:gd name="T16" fmla="*/ 3 w 173"/>
                <a:gd name="T17" fmla="*/ 10 h 351"/>
                <a:gd name="T18" fmla="*/ 3 w 173"/>
                <a:gd name="T19" fmla="*/ 9 h 351"/>
                <a:gd name="T20" fmla="*/ 3 w 173"/>
                <a:gd name="T21" fmla="*/ 9 h 351"/>
                <a:gd name="T22" fmla="*/ 3 w 173"/>
                <a:gd name="T23" fmla="*/ 9 h 351"/>
                <a:gd name="T24" fmla="*/ 2 w 173"/>
                <a:gd name="T25" fmla="*/ 9 h 351"/>
                <a:gd name="T26" fmla="*/ 2 w 173"/>
                <a:gd name="T27" fmla="*/ 9 h 351"/>
                <a:gd name="T28" fmla="*/ 2 w 173"/>
                <a:gd name="T29" fmla="*/ 9 h 351"/>
                <a:gd name="T30" fmla="*/ 1 w 173"/>
                <a:gd name="T31" fmla="*/ 9 h 351"/>
                <a:gd name="T32" fmla="*/ 1 w 173"/>
                <a:gd name="T33" fmla="*/ 10 h 351"/>
                <a:gd name="T34" fmla="*/ 1 w 173"/>
                <a:gd name="T35" fmla="*/ 10 h 351"/>
                <a:gd name="T36" fmla="*/ 1 w 173"/>
                <a:gd name="T37" fmla="*/ 10 h 351"/>
                <a:gd name="T38" fmla="*/ 1 w 173"/>
                <a:gd name="T39" fmla="*/ 10 h 351"/>
                <a:gd name="T40" fmla="*/ 1 w 173"/>
                <a:gd name="T41" fmla="*/ 10 h 351"/>
                <a:gd name="T42" fmla="*/ 1 w 173"/>
                <a:gd name="T43" fmla="*/ 9 h 351"/>
                <a:gd name="T44" fmla="*/ 1 w 173"/>
                <a:gd name="T45" fmla="*/ 9 h 351"/>
                <a:gd name="T46" fmla="*/ 1 w 173"/>
                <a:gd name="T47" fmla="*/ 8 h 351"/>
                <a:gd name="T48" fmla="*/ 1 w 173"/>
                <a:gd name="T49" fmla="*/ 8 h 351"/>
                <a:gd name="T50" fmla="*/ 1 w 173"/>
                <a:gd name="T51" fmla="*/ 8 h 351"/>
                <a:gd name="T52" fmla="*/ 1 w 173"/>
                <a:gd name="T53" fmla="*/ 8 h 351"/>
                <a:gd name="T54" fmla="*/ 1 w 173"/>
                <a:gd name="T55" fmla="*/ 8 h 351"/>
                <a:gd name="T56" fmla="*/ 1 w 173"/>
                <a:gd name="T57" fmla="*/ 7 h 351"/>
                <a:gd name="T58" fmla="*/ 0 w 173"/>
                <a:gd name="T59" fmla="*/ 8 h 351"/>
                <a:gd name="T60" fmla="*/ 0 w 173"/>
                <a:gd name="T61" fmla="*/ 8 h 351"/>
                <a:gd name="T62" fmla="*/ 0 w 173"/>
                <a:gd name="T63" fmla="*/ 8 h 351"/>
                <a:gd name="T64" fmla="*/ 0 w 173"/>
                <a:gd name="T65" fmla="*/ 7 h 351"/>
                <a:gd name="T66" fmla="*/ 0 w 173"/>
                <a:gd name="T67" fmla="*/ 5 h 351"/>
                <a:gd name="T68" fmla="*/ 1 w 173"/>
                <a:gd name="T69" fmla="*/ 3 h 351"/>
                <a:gd name="T70" fmla="*/ 3 w 173"/>
                <a:gd name="T71" fmla="*/ 1 h 351"/>
                <a:gd name="T72" fmla="*/ 4 w 173"/>
                <a:gd name="T73" fmla="*/ 1 h 351"/>
                <a:gd name="T74" fmla="*/ 5 w 173"/>
                <a:gd name="T75" fmla="*/ 1 h 351"/>
                <a:gd name="T76" fmla="*/ 5 w 173"/>
                <a:gd name="T77" fmla="*/ 0 h 351"/>
                <a:gd name="T78" fmla="*/ 5 w 173"/>
                <a:gd name="T79" fmla="*/ 1 h 351"/>
                <a:gd name="T80" fmla="*/ 4 w 173"/>
                <a:gd name="T81" fmla="*/ 1 h 351"/>
                <a:gd name="T82" fmla="*/ 4 w 173"/>
                <a:gd name="T83" fmla="*/ 2 h 351"/>
                <a:gd name="T84" fmla="*/ 4 w 173"/>
                <a:gd name="T85" fmla="*/ 4 h 351"/>
                <a:gd name="T86" fmla="*/ 4 w 173"/>
                <a:gd name="T87" fmla="*/ 5 h 351"/>
                <a:gd name="T88" fmla="*/ 5 w 173"/>
                <a:gd name="T89" fmla="*/ 6 h 351"/>
                <a:gd name="T90" fmla="*/ 5 w 173"/>
                <a:gd name="T91" fmla="*/ 7 h 351"/>
                <a:gd name="T92" fmla="*/ 5 w 173"/>
                <a:gd name="T93" fmla="*/ 7 h 351"/>
                <a:gd name="T94" fmla="*/ 5 w 173"/>
                <a:gd name="T95" fmla="*/ 9 h 351"/>
                <a:gd name="T96" fmla="*/ 4 w 173"/>
                <a:gd name="T97" fmla="*/ 10 h 351"/>
                <a:gd name="T98" fmla="*/ 3 w 173"/>
                <a:gd name="T99" fmla="*/ 11 h 3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73" h="351">
                  <a:moveTo>
                    <a:pt x="97" y="351"/>
                  </a:moveTo>
                  <a:lnTo>
                    <a:pt x="94" y="347"/>
                  </a:lnTo>
                  <a:lnTo>
                    <a:pt x="90" y="340"/>
                  </a:lnTo>
                  <a:lnTo>
                    <a:pt x="83" y="335"/>
                  </a:lnTo>
                  <a:lnTo>
                    <a:pt x="71" y="335"/>
                  </a:lnTo>
                  <a:lnTo>
                    <a:pt x="64" y="336"/>
                  </a:lnTo>
                  <a:lnTo>
                    <a:pt x="60" y="334"/>
                  </a:lnTo>
                  <a:lnTo>
                    <a:pt x="55" y="331"/>
                  </a:lnTo>
                  <a:lnTo>
                    <a:pt x="52" y="327"/>
                  </a:lnTo>
                  <a:lnTo>
                    <a:pt x="57" y="321"/>
                  </a:lnTo>
                  <a:lnTo>
                    <a:pt x="62" y="316"/>
                  </a:lnTo>
                  <a:lnTo>
                    <a:pt x="68" y="311"/>
                  </a:lnTo>
                  <a:lnTo>
                    <a:pt x="72" y="306"/>
                  </a:lnTo>
                  <a:lnTo>
                    <a:pt x="84" y="307"/>
                  </a:lnTo>
                  <a:lnTo>
                    <a:pt x="92" y="305"/>
                  </a:lnTo>
                  <a:lnTo>
                    <a:pt x="99" y="302"/>
                  </a:lnTo>
                  <a:lnTo>
                    <a:pt x="105" y="295"/>
                  </a:lnTo>
                  <a:lnTo>
                    <a:pt x="107" y="291"/>
                  </a:lnTo>
                  <a:lnTo>
                    <a:pt x="108" y="288"/>
                  </a:lnTo>
                  <a:lnTo>
                    <a:pt x="108" y="284"/>
                  </a:lnTo>
                  <a:lnTo>
                    <a:pt x="108" y="281"/>
                  </a:lnTo>
                  <a:lnTo>
                    <a:pt x="107" y="278"/>
                  </a:lnTo>
                  <a:lnTo>
                    <a:pt x="106" y="274"/>
                  </a:lnTo>
                  <a:lnTo>
                    <a:pt x="103" y="271"/>
                  </a:lnTo>
                  <a:lnTo>
                    <a:pt x="101" y="267"/>
                  </a:lnTo>
                  <a:lnTo>
                    <a:pt x="95" y="263"/>
                  </a:lnTo>
                  <a:lnTo>
                    <a:pt x="86" y="261"/>
                  </a:lnTo>
                  <a:lnTo>
                    <a:pt x="77" y="263"/>
                  </a:lnTo>
                  <a:lnTo>
                    <a:pt x="69" y="266"/>
                  </a:lnTo>
                  <a:lnTo>
                    <a:pt x="64" y="272"/>
                  </a:lnTo>
                  <a:lnTo>
                    <a:pt x="63" y="276"/>
                  </a:lnTo>
                  <a:lnTo>
                    <a:pt x="63" y="281"/>
                  </a:lnTo>
                  <a:lnTo>
                    <a:pt x="64" y="286"/>
                  </a:lnTo>
                  <a:lnTo>
                    <a:pt x="59" y="293"/>
                  </a:lnTo>
                  <a:lnTo>
                    <a:pt x="52" y="298"/>
                  </a:lnTo>
                  <a:lnTo>
                    <a:pt x="46" y="303"/>
                  </a:lnTo>
                  <a:lnTo>
                    <a:pt x="42" y="305"/>
                  </a:lnTo>
                  <a:lnTo>
                    <a:pt x="40" y="303"/>
                  </a:lnTo>
                  <a:lnTo>
                    <a:pt x="38" y="301"/>
                  </a:lnTo>
                  <a:lnTo>
                    <a:pt x="36" y="298"/>
                  </a:lnTo>
                  <a:lnTo>
                    <a:pt x="32" y="297"/>
                  </a:lnTo>
                  <a:lnTo>
                    <a:pt x="36" y="290"/>
                  </a:lnTo>
                  <a:lnTo>
                    <a:pt x="38" y="282"/>
                  </a:lnTo>
                  <a:lnTo>
                    <a:pt x="39" y="275"/>
                  </a:lnTo>
                  <a:lnTo>
                    <a:pt x="40" y="271"/>
                  </a:lnTo>
                  <a:lnTo>
                    <a:pt x="47" y="266"/>
                  </a:lnTo>
                  <a:lnTo>
                    <a:pt x="52" y="261"/>
                  </a:lnTo>
                  <a:lnTo>
                    <a:pt x="55" y="254"/>
                  </a:lnTo>
                  <a:lnTo>
                    <a:pt x="57" y="249"/>
                  </a:lnTo>
                  <a:lnTo>
                    <a:pt x="57" y="246"/>
                  </a:lnTo>
                  <a:lnTo>
                    <a:pt x="57" y="244"/>
                  </a:lnTo>
                  <a:lnTo>
                    <a:pt x="57" y="243"/>
                  </a:lnTo>
                  <a:lnTo>
                    <a:pt x="56" y="241"/>
                  </a:lnTo>
                  <a:lnTo>
                    <a:pt x="54" y="235"/>
                  </a:lnTo>
                  <a:lnTo>
                    <a:pt x="51" y="230"/>
                  </a:lnTo>
                  <a:lnTo>
                    <a:pt x="45" y="227"/>
                  </a:lnTo>
                  <a:lnTo>
                    <a:pt x="37" y="223"/>
                  </a:lnTo>
                  <a:lnTo>
                    <a:pt x="32" y="222"/>
                  </a:lnTo>
                  <a:lnTo>
                    <a:pt x="27" y="222"/>
                  </a:lnTo>
                  <a:lnTo>
                    <a:pt x="24" y="225"/>
                  </a:lnTo>
                  <a:lnTo>
                    <a:pt x="21" y="226"/>
                  </a:lnTo>
                  <a:lnTo>
                    <a:pt x="17" y="228"/>
                  </a:lnTo>
                  <a:lnTo>
                    <a:pt x="15" y="229"/>
                  </a:lnTo>
                  <a:lnTo>
                    <a:pt x="11" y="231"/>
                  </a:lnTo>
                  <a:lnTo>
                    <a:pt x="9" y="234"/>
                  </a:lnTo>
                  <a:lnTo>
                    <a:pt x="0" y="201"/>
                  </a:lnTo>
                  <a:lnTo>
                    <a:pt x="2" y="167"/>
                  </a:lnTo>
                  <a:lnTo>
                    <a:pt x="16" y="133"/>
                  </a:lnTo>
                  <a:lnTo>
                    <a:pt x="37" y="100"/>
                  </a:lnTo>
                  <a:lnTo>
                    <a:pt x="63" y="70"/>
                  </a:lnTo>
                  <a:lnTo>
                    <a:pt x="92" y="45"/>
                  </a:lnTo>
                  <a:lnTo>
                    <a:pt x="121" y="25"/>
                  </a:lnTo>
                  <a:lnTo>
                    <a:pt x="147" y="11"/>
                  </a:lnTo>
                  <a:lnTo>
                    <a:pt x="151" y="10"/>
                  </a:lnTo>
                  <a:lnTo>
                    <a:pt x="155" y="7"/>
                  </a:lnTo>
                  <a:lnTo>
                    <a:pt x="161" y="4"/>
                  </a:lnTo>
                  <a:lnTo>
                    <a:pt x="167" y="2"/>
                  </a:lnTo>
                  <a:lnTo>
                    <a:pt x="170" y="0"/>
                  </a:lnTo>
                  <a:lnTo>
                    <a:pt x="173" y="0"/>
                  </a:lnTo>
                  <a:lnTo>
                    <a:pt x="173" y="2"/>
                  </a:lnTo>
                  <a:lnTo>
                    <a:pt x="169" y="8"/>
                  </a:lnTo>
                  <a:lnTo>
                    <a:pt x="159" y="23"/>
                  </a:lnTo>
                  <a:lnTo>
                    <a:pt x="150" y="42"/>
                  </a:lnTo>
                  <a:lnTo>
                    <a:pt x="143" y="63"/>
                  </a:lnTo>
                  <a:lnTo>
                    <a:pt x="140" y="84"/>
                  </a:lnTo>
                  <a:lnTo>
                    <a:pt x="143" y="97"/>
                  </a:lnTo>
                  <a:lnTo>
                    <a:pt x="146" y="113"/>
                  </a:lnTo>
                  <a:lnTo>
                    <a:pt x="152" y="130"/>
                  </a:lnTo>
                  <a:lnTo>
                    <a:pt x="158" y="150"/>
                  </a:lnTo>
                  <a:lnTo>
                    <a:pt x="162" y="167"/>
                  </a:lnTo>
                  <a:lnTo>
                    <a:pt x="166" y="182"/>
                  </a:lnTo>
                  <a:lnTo>
                    <a:pt x="169" y="197"/>
                  </a:lnTo>
                  <a:lnTo>
                    <a:pt x="169" y="208"/>
                  </a:lnTo>
                  <a:lnTo>
                    <a:pt x="169" y="221"/>
                  </a:lnTo>
                  <a:lnTo>
                    <a:pt x="168" y="239"/>
                  </a:lnTo>
                  <a:lnTo>
                    <a:pt x="166" y="260"/>
                  </a:lnTo>
                  <a:lnTo>
                    <a:pt x="161" y="282"/>
                  </a:lnTo>
                  <a:lnTo>
                    <a:pt x="152" y="304"/>
                  </a:lnTo>
                  <a:lnTo>
                    <a:pt x="139" y="324"/>
                  </a:lnTo>
                  <a:lnTo>
                    <a:pt x="121" y="340"/>
                  </a:lnTo>
                  <a:lnTo>
                    <a:pt x="97" y="351"/>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49" name="Freeform 302">
              <a:extLst>
                <a:ext uri="{FF2B5EF4-FFF2-40B4-BE49-F238E27FC236}">
                  <a16:creationId xmlns:a16="http://schemas.microsoft.com/office/drawing/2014/main" xmlns="" id="{56B56CF6-7AF4-4469-8FCF-17AB1B72B19B}"/>
                </a:ext>
              </a:extLst>
            </p:cNvPr>
            <p:cNvSpPr>
              <a:spLocks/>
            </p:cNvSpPr>
            <p:nvPr/>
          </p:nvSpPr>
          <p:spPr bwMode="auto">
            <a:xfrm>
              <a:off x="2551" y="651"/>
              <a:ext cx="422" cy="296"/>
            </a:xfrm>
            <a:custGeom>
              <a:avLst/>
              <a:gdLst>
                <a:gd name="T0" fmla="*/ 13 w 844"/>
                <a:gd name="T1" fmla="*/ 15 h 593"/>
                <a:gd name="T2" fmla="*/ 12 w 844"/>
                <a:gd name="T3" fmla="*/ 17 h 593"/>
                <a:gd name="T4" fmla="*/ 11 w 844"/>
                <a:gd name="T5" fmla="*/ 17 h 593"/>
                <a:gd name="T6" fmla="*/ 10 w 844"/>
                <a:gd name="T7" fmla="*/ 15 h 593"/>
                <a:gd name="T8" fmla="*/ 9 w 844"/>
                <a:gd name="T9" fmla="*/ 14 h 593"/>
                <a:gd name="T10" fmla="*/ 8 w 844"/>
                <a:gd name="T11" fmla="*/ 13 h 593"/>
                <a:gd name="T12" fmla="*/ 8 w 844"/>
                <a:gd name="T13" fmla="*/ 9 h 593"/>
                <a:gd name="T14" fmla="*/ 10 w 844"/>
                <a:gd name="T15" fmla="*/ 7 h 593"/>
                <a:gd name="T16" fmla="*/ 10 w 844"/>
                <a:gd name="T17" fmla="*/ 6 h 593"/>
                <a:gd name="T18" fmla="*/ 9 w 844"/>
                <a:gd name="T19" fmla="*/ 7 h 593"/>
                <a:gd name="T20" fmla="*/ 8 w 844"/>
                <a:gd name="T21" fmla="*/ 10 h 593"/>
                <a:gd name="T22" fmla="*/ 5 w 844"/>
                <a:gd name="T23" fmla="*/ 11 h 593"/>
                <a:gd name="T24" fmla="*/ 3 w 844"/>
                <a:gd name="T25" fmla="*/ 11 h 593"/>
                <a:gd name="T26" fmla="*/ 2 w 844"/>
                <a:gd name="T27" fmla="*/ 10 h 593"/>
                <a:gd name="T28" fmla="*/ 1 w 844"/>
                <a:gd name="T29" fmla="*/ 9 h 593"/>
                <a:gd name="T30" fmla="*/ 3 w 844"/>
                <a:gd name="T31" fmla="*/ 8 h 593"/>
                <a:gd name="T32" fmla="*/ 5 w 844"/>
                <a:gd name="T33" fmla="*/ 6 h 593"/>
                <a:gd name="T34" fmla="*/ 7 w 844"/>
                <a:gd name="T35" fmla="*/ 5 h 593"/>
                <a:gd name="T36" fmla="*/ 8 w 844"/>
                <a:gd name="T37" fmla="*/ 5 h 593"/>
                <a:gd name="T38" fmla="*/ 9 w 844"/>
                <a:gd name="T39" fmla="*/ 5 h 593"/>
                <a:gd name="T40" fmla="*/ 8 w 844"/>
                <a:gd name="T41" fmla="*/ 6 h 593"/>
                <a:gd name="T42" fmla="*/ 8 w 844"/>
                <a:gd name="T43" fmla="*/ 7 h 593"/>
                <a:gd name="T44" fmla="*/ 9 w 844"/>
                <a:gd name="T45" fmla="*/ 7 h 593"/>
                <a:gd name="T46" fmla="*/ 9 w 844"/>
                <a:gd name="T47" fmla="*/ 6 h 593"/>
                <a:gd name="T48" fmla="*/ 9 w 844"/>
                <a:gd name="T49" fmla="*/ 5 h 593"/>
                <a:gd name="T50" fmla="*/ 10 w 844"/>
                <a:gd name="T51" fmla="*/ 6 h 593"/>
                <a:gd name="T52" fmla="*/ 11 w 844"/>
                <a:gd name="T53" fmla="*/ 6 h 593"/>
                <a:gd name="T54" fmla="*/ 12 w 844"/>
                <a:gd name="T55" fmla="*/ 6 h 593"/>
                <a:gd name="T56" fmla="*/ 13 w 844"/>
                <a:gd name="T57" fmla="*/ 5 h 593"/>
                <a:gd name="T58" fmla="*/ 14 w 844"/>
                <a:gd name="T59" fmla="*/ 5 h 593"/>
                <a:gd name="T60" fmla="*/ 15 w 844"/>
                <a:gd name="T61" fmla="*/ 3 h 593"/>
                <a:gd name="T62" fmla="*/ 17 w 844"/>
                <a:gd name="T63" fmla="*/ 0 h 593"/>
                <a:gd name="T64" fmla="*/ 20 w 844"/>
                <a:gd name="T65" fmla="*/ 0 h 593"/>
                <a:gd name="T66" fmla="*/ 22 w 844"/>
                <a:gd name="T67" fmla="*/ 0 h 593"/>
                <a:gd name="T68" fmla="*/ 24 w 844"/>
                <a:gd name="T69" fmla="*/ 1 h 593"/>
                <a:gd name="T70" fmla="*/ 26 w 844"/>
                <a:gd name="T71" fmla="*/ 1 h 593"/>
                <a:gd name="T72" fmla="*/ 27 w 844"/>
                <a:gd name="T73" fmla="*/ 1 h 593"/>
                <a:gd name="T74" fmla="*/ 24 w 844"/>
                <a:gd name="T75" fmla="*/ 5 h 593"/>
                <a:gd name="T76" fmla="*/ 21 w 844"/>
                <a:gd name="T77" fmla="*/ 6 h 593"/>
                <a:gd name="T78" fmla="*/ 18 w 844"/>
                <a:gd name="T79" fmla="*/ 7 h 593"/>
                <a:gd name="T80" fmla="*/ 16 w 844"/>
                <a:gd name="T81" fmla="*/ 7 h 593"/>
                <a:gd name="T82" fmla="*/ 14 w 844"/>
                <a:gd name="T83" fmla="*/ 6 h 593"/>
                <a:gd name="T84" fmla="*/ 13 w 844"/>
                <a:gd name="T85" fmla="*/ 5 h 593"/>
                <a:gd name="T86" fmla="*/ 12 w 844"/>
                <a:gd name="T87" fmla="*/ 6 h 593"/>
                <a:gd name="T88" fmla="*/ 12 w 844"/>
                <a:gd name="T89" fmla="*/ 6 h 593"/>
                <a:gd name="T90" fmla="*/ 13 w 844"/>
                <a:gd name="T91" fmla="*/ 6 h 593"/>
                <a:gd name="T92" fmla="*/ 14 w 844"/>
                <a:gd name="T93" fmla="*/ 6 h 593"/>
                <a:gd name="T94" fmla="*/ 17 w 844"/>
                <a:gd name="T95" fmla="*/ 7 h 593"/>
                <a:gd name="T96" fmla="*/ 19 w 844"/>
                <a:gd name="T97" fmla="*/ 9 h 593"/>
                <a:gd name="T98" fmla="*/ 20 w 844"/>
                <a:gd name="T99" fmla="*/ 12 h 593"/>
                <a:gd name="T100" fmla="*/ 19 w 844"/>
                <a:gd name="T101" fmla="*/ 13 h 593"/>
                <a:gd name="T102" fmla="*/ 16 w 844"/>
                <a:gd name="T103" fmla="*/ 12 h 593"/>
                <a:gd name="T104" fmla="*/ 14 w 844"/>
                <a:gd name="T105" fmla="*/ 12 h 593"/>
                <a:gd name="T106" fmla="*/ 13 w 844"/>
                <a:gd name="T107" fmla="*/ 10 h 593"/>
                <a:gd name="T108" fmla="*/ 12 w 844"/>
                <a:gd name="T109" fmla="*/ 7 h 593"/>
                <a:gd name="T110" fmla="*/ 11 w 844"/>
                <a:gd name="T111" fmla="*/ 6 h 593"/>
                <a:gd name="T112" fmla="*/ 10 w 844"/>
                <a:gd name="T113" fmla="*/ 6 h 593"/>
                <a:gd name="T114" fmla="*/ 11 w 844"/>
                <a:gd name="T115" fmla="*/ 7 h 593"/>
                <a:gd name="T116" fmla="*/ 12 w 844"/>
                <a:gd name="T117" fmla="*/ 9 h 59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44" h="593">
                  <a:moveTo>
                    <a:pt x="402" y="349"/>
                  </a:moveTo>
                  <a:lnTo>
                    <a:pt x="410" y="391"/>
                  </a:lnTo>
                  <a:lnTo>
                    <a:pt x="410" y="435"/>
                  </a:lnTo>
                  <a:lnTo>
                    <a:pt x="404" y="474"/>
                  </a:lnTo>
                  <a:lnTo>
                    <a:pt x="391" y="505"/>
                  </a:lnTo>
                  <a:lnTo>
                    <a:pt x="383" y="517"/>
                  </a:lnTo>
                  <a:lnTo>
                    <a:pt x="376" y="528"/>
                  </a:lnTo>
                  <a:lnTo>
                    <a:pt x="369" y="538"/>
                  </a:lnTo>
                  <a:lnTo>
                    <a:pt x="363" y="549"/>
                  </a:lnTo>
                  <a:lnTo>
                    <a:pt x="357" y="558"/>
                  </a:lnTo>
                  <a:lnTo>
                    <a:pt x="353" y="570"/>
                  </a:lnTo>
                  <a:lnTo>
                    <a:pt x="349" y="580"/>
                  </a:lnTo>
                  <a:lnTo>
                    <a:pt x="346" y="593"/>
                  </a:lnTo>
                  <a:lnTo>
                    <a:pt x="343" y="585"/>
                  </a:lnTo>
                  <a:lnTo>
                    <a:pt x="340" y="573"/>
                  </a:lnTo>
                  <a:lnTo>
                    <a:pt x="333" y="560"/>
                  </a:lnTo>
                  <a:lnTo>
                    <a:pt x="326" y="545"/>
                  </a:lnTo>
                  <a:lnTo>
                    <a:pt x="316" y="530"/>
                  </a:lnTo>
                  <a:lnTo>
                    <a:pt x="307" y="515"/>
                  </a:lnTo>
                  <a:lnTo>
                    <a:pt x="295" y="504"/>
                  </a:lnTo>
                  <a:lnTo>
                    <a:pt x="285" y="494"/>
                  </a:lnTo>
                  <a:lnTo>
                    <a:pt x="279" y="489"/>
                  </a:lnTo>
                  <a:lnTo>
                    <a:pt x="273" y="484"/>
                  </a:lnTo>
                  <a:lnTo>
                    <a:pt x="269" y="480"/>
                  </a:lnTo>
                  <a:lnTo>
                    <a:pt x="264" y="475"/>
                  </a:lnTo>
                  <a:lnTo>
                    <a:pt x="260" y="469"/>
                  </a:lnTo>
                  <a:lnTo>
                    <a:pt x="257" y="465"/>
                  </a:lnTo>
                  <a:lnTo>
                    <a:pt x="254" y="459"/>
                  </a:lnTo>
                  <a:lnTo>
                    <a:pt x="250" y="454"/>
                  </a:lnTo>
                  <a:lnTo>
                    <a:pt x="239" y="421"/>
                  </a:lnTo>
                  <a:lnTo>
                    <a:pt x="235" y="389"/>
                  </a:lnTo>
                  <a:lnTo>
                    <a:pt x="236" y="360"/>
                  </a:lnTo>
                  <a:lnTo>
                    <a:pt x="241" y="338"/>
                  </a:lnTo>
                  <a:lnTo>
                    <a:pt x="244" y="326"/>
                  </a:lnTo>
                  <a:lnTo>
                    <a:pt x="250" y="316"/>
                  </a:lnTo>
                  <a:lnTo>
                    <a:pt x="257" y="305"/>
                  </a:lnTo>
                  <a:lnTo>
                    <a:pt x="265" y="292"/>
                  </a:lnTo>
                  <a:lnTo>
                    <a:pt x="274" y="280"/>
                  </a:lnTo>
                  <a:lnTo>
                    <a:pt x="284" y="268"/>
                  </a:lnTo>
                  <a:lnTo>
                    <a:pt x="292" y="254"/>
                  </a:lnTo>
                  <a:lnTo>
                    <a:pt x="300" y="240"/>
                  </a:lnTo>
                  <a:lnTo>
                    <a:pt x="302" y="231"/>
                  </a:lnTo>
                  <a:lnTo>
                    <a:pt x="303" y="220"/>
                  </a:lnTo>
                  <a:lnTo>
                    <a:pt x="301" y="214"/>
                  </a:lnTo>
                  <a:lnTo>
                    <a:pt x="298" y="211"/>
                  </a:lnTo>
                  <a:lnTo>
                    <a:pt x="292" y="216"/>
                  </a:lnTo>
                  <a:lnTo>
                    <a:pt x="287" y="224"/>
                  </a:lnTo>
                  <a:lnTo>
                    <a:pt x="284" y="232"/>
                  </a:lnTo>
                  <a:lnTo>
                    <a:pt x="281" y="240"/>
                  </a:lnTo>
                  <a:lnTo>
                    <a:pt x="278" y="253"/>
                  </a:lnTo>
                  <a:lnTo>
                    <a:pt x="273" y="264"/>
                  </a:lnTo>
                  <a:lnTo>
                    <a:pt x="267" y="276"/>
                  </a:lnTo>
                  <a:lnTo>
                    <a:pt x="262" y="286"/>
                  </a:lnTo>
                  <a:lnTo>
                    <a:pt x="247" y="306"/>
                  </a:lnTo>
                  <a:lnTo>
                    <a:pt x="231" y="323"/>
                  </a:lnTo>
                  <a:lnTo>
                    <a:pt x="212" y="337"/>
                  </a:lnTo>
                  <a:lnTo>
                    <a:pt x="194" y="347"/>
                  </a:lnTo>
                  <a:lnTo>
                    <a:pt x="174" y="355"/>
                  </a:lnTo>
                  <a:lnTo>
                    <a:pt x="155" y="361"/>
                  </a:lnTo>
                  <a:lnTo>
                    <a:pt x="136" y="363"/>
                  </a:lnTo>
                  <a:lnTo>
                    <a:pt x="118" y="363"/>
                  </a:lnTo>
                  <a:lnTo>
                    <a:pt x="112" y="362"/>
                  </a:lnTo>
                  <a:lnTo>
                    <a:pt x="106" y="361"/>
                  </a:lnTo>
                  <a:lnTo>
                    <a:pt x="100" y="360"/>
                  </a:lnTo>
                  <a:lnTo>
                    <a:pt x="95" y="359"/>
                  </a:lnTo>
                  <a:lnTo>
                    <a:pt x="84" y="354"/>
                  </a:lnTo>
                  <a:lnTo>
                    <a:pt x="74" y="351"/>
                  </a:lnTo>
                  <a:lnTo>
                    <a:pt x="64" y="345"/>
                  </a:lnTo>
                  <a:lnTo>
                    <a:pt x="53" y="340"/>
                  </a:lnTo>
                  <a:lnTo>
                    <a:pt x="42" y="335"/>
                  </a:lnTo>
                  <a:lnTo>
                    <a:pt x="29" y="329"/>
                  </a:lnTo>
                  <a:lnTo>
                    <a:pt x="15" y="323"/>
                  </a:lnTo>
                  <a:lnTo>
                    <a:pt x="0" y="316"/>
                  </a:lnTo>
                  <a:lnTo>
                    <a:pt x="8" y="314"/>
                  </a:lnTo>
                  <a:lnTo>
                    <a:pt x="19" y="311"/>
                  </a:lnTo>
                  <a:lnTo>
                    <a:pt x="30" y="308"/>
                  </a:lnTo>
                  <a:lnTo>
                    <a:pt x="42" y="303"/>
                  </a:lnTo>
                  <a:lnTo>
                    <a:pt x="53" y="298"/>
                  </a:lnTo>
                  <a:lnTo>
                    <a:pt x="64" y="291"/>
                  </a:lnTo>
                  <a:lnTo>
                    <a:pt x="72" y="283"/>
                  </a:lnTo>
                  <a:lnTo>
                    <a:pt x="79" y="272"/>
                  </a:lnTo>
                  <a:lnTo>
                    <a:pt x="87" y="257"/>
                  </a:lnTo>
                  <a:lnTo>
                    <a:pt x="99" y="240"/>
                  </a:lnTo>
                  <a:lnTo>
                    <a:pt x="113" y="223"/>
                  </a:lnTo>
                  <a:lnTo>
                    <a:pt x="130" y="208"/>
                  </a:lnTo>
                  <a:lnTo>
                    <a:pt x="149" y="195"/>
                  </a:lnTo>
                  <a:lnTo>
                    <a:pt x="170" y="186"/>
                  </a:lnTo>
                  <a:lnTo>
                    <a:pt x="190" y="182"/>
                  </a:lnTo>
                  <a:lnTo>
                    <a:pt x="212" y="185"/>
                  </a:lnTo>
                  <a:lnTo>
                    <a:pt x="216" y="187"/>
                  </a:lnTo>
                  <a:lnTo>
                    <a:pt x="221" y="189"/>
                  </a:lnTo>
                  <a:lnTo>
                    <a:pt x="226" y="190"/>
                  </a:lnTo>
                  <a:lnTo>
                    <a:pt x="232" y="190"/>
                  </a:lnTo>
                  <a:lnTo>
                    <a:pt x="237" y="189"/>
                  </a:lnTo>
                  <a:lnTo>
                    <a:pt x="242" y="188"/>
                  </a:lnTo>
                  <a:lnTo>
                    <a:pt x="246" y="186"/>
                  </a:lnTo>
                  <a:lnTo>
                    <a:pt x="248" y="184"/>
                  </a:lnTo>
                  <a:lnTo>
                    <a:pt x="251" y="180"/>
                  </a:lnTo>
                  <a:lnTo>
                    <a:pt x="257" y="179"/>
                  </a:lnTo>
                  <a:lnTo>
                    <a:pt x="262" y="181"/>
                  </a:lnTo>
                  <a:lnTo>
                    <a:pt x="265" y="182"/>
                  </a:lnTo>
                  <a:lnTo>
                    <a:pt x="258" y="189"/>
                  </a:lnTo>
                  <a:lnTo>
                    <a:pt x="251" y="197"/>
                  </a:lnTo>
                  <a:lnTo>
                    <a:pt x="247" y="208"/>
                  </a:lnTo>
                  <a:lnTo>
                    <a:pt x="244" y="216"/>
                  </a:lnTo>
                  <a:lnTo>
                    <a:pt x="244" y="218"/>
                  </a:lnTo>
                  <a:lnTo>
                    <a:pt x="246" y="220"/>
                  </a:lnTo>
                  <a:lnTo>
                    <a:pt x="247" y="222"/>
                  </a:lnTo>
                  <a:lnTo>
                    <a:pt x="248" y="224"/>
                  </a:lnTo>
                  <a:lnTo>
                    <a:pt x="250" y="225"/>
                  </a:lnTo>
                  <a:lnTo>
                    <a:pt x="251" y="226"/>
                  </a:lnTo>
                  <a:lnTo>
                    <a:pt x="254" y="227"/>
                  </a:lnTo>
                  <a:lnTo>
                    <a:pt x="255" y="227"/>
                  </a:lnTo>
                  <a:lnTo>
                    <a:pt x="263" y="229"/>
                  </a:lnTo>
                  <a:lnTo>
                    <a:pt x="271" y="227"/>
                  </a:lnTo>
                  <a:lnTo>
                    <a:pt x="278" y="224"/>
                  </a:lnTo>
                  <a:lnTo>
                    <a:pt x="284" y="219"/>
                  </a:lnTo>
                  <a:lnTo>
                    <a:pt x="287" y="211"/>
                  </a:lnTo>
                  <a:lnTo>
                    <a:pt x="287" y="202"/>
                  </a:lnTo>
                  <a:lnTo>
                    <a:pt x="286" y="194"/>
                  </a:lnTo>
                  <a:lnTo>
                    <a:pt x="282" y="187"/>
                  </a:lnTo>
                  <a:lnTo>
                    <a:pt x="280" y="184"/>
                  </a:lnTo>
                  <a:lnTo>
                    <a:pt x="280" y="180"/>
                  </a:lnTo>
                  <a:lnTo>
                    <a:pt x="282" y="178"/>
                  </a:lnTo>
                  <a:lnTo>
                    <a:pt x="285" y="177"/>
                  </a:lnTo>
                  <a:lnTo>
                    <a:pt x="287" y="178"/>
                  </a:lnTo>
                  <a:lnTo>
                    <a:pt x="289" y="180"/>
                  </a:lnTo>
                  <a:lnTo>
                    <a:pt x="290" y="186"/>
                  </a:lnTo>
                  <a:lnTo>
                    <a:pt x="292" y="192"/>
                  </a:lnTo>
                  <a:lnTo>
                    <a:pt x="294" y="197"/>
                  </a:lnTo>
                  <a:lnTo>
                    <a:pt x="298" y="203"/>
                  </a:lnTo>
                  <a:lnTo>
                    <a:pt x="308" y="204"/>
                  </a:lnTo>
                  <a:lnTo>
                    <a:pt x="319" y="197"/>
                  </a:lnTo>
                  <a:lnTo>
                    <a:pt x="324" y="202"/>
                  </a:lnTo>
                  <a:lnTo>
                    <a:pt x="330" y="205"/>
                  </a:lnTo>
                  <a:lnTo>
                    <a:pt x="336" y="208"/>
                  </a:lnTo>
                  <a:lnTo>
                    <a:pt x="345" y="209"/>
                  </a:lnTo>
                  <a:lnTo>
                    <a:pt x="351" y="207"/>
                  </a:lnTo>
                  <a:lnTo>
                    <a:pt x="358" y="203"/>
                  </a:lnTo>
                  <a:lnTo>
                    <a:pt x="364" y="196"/>
                  </a:lnTo>
                  <a:lnTo>
                    <a:pt x="369" y="186"/>
                  </a:lnTo>
                  <a:lnTo>
                    <a:pt x="373" y="184"/>
                  </a:lnTo>
                  <a:lnTo>
                    <a:pt x="379" y="182"/>
                  </a:lnTo>
                  <a:lnTo>
                    <a:pt x="385" y="180"/>
                  </a:lnTo>
                  <a:lnTo>
                    <a:pt x="392" y="179"/>
                  </a:lnTo>
                  <a:lnTo>
                    <a:pt x="399" y="177"/>
                  </a:lnTo>
                  <a:lnTo>
                    <a:pt x="407" y="176"/>
                  </a:lnTo>
                  <a:lnTo>
                    <a:pt x="415" y="174"/>
                  </a:lnTo>
                  <a:lnTo>
                    <a:pt x="422" y="173"/>
                  </a:lnTo>
                  <a:lnTo>
                    <a:pt x="429" y="171"/>
                  </a:lnTo>
                  <a:lnTo>
                    <a:pt x="433" y="166"/>
                  </a:lnTo>
                  <a:lnTo>
                    <a:pt x="439" y="158"/>
                  </a:lnTo>
                  <a:lnTo>
                    <a:pt x="444" y="149"/>
                  </a:lnTo>
                  <a:lnTo>
                    <a:pt x="448" y="139"/>
                  </a:lnTo>
                  <a:lnTo>
                    <a:pt x="453" y="126"/>
                  </a:lnTo>
                  <a:lnTo>
                    <a:pt x="457" y="111"/>
                  </a:lnTo>
                  <a:lnTo>
                    <a:pt x="463" y="95"/>
                  </a:lnTo>
                  <a:lnTo>
                    <a:pt x="480" y="60"/>
                  </a:lnTo>
                  <a:lnTo>
                    <a:pt x="502" y="36"/>
                  </a:lnTo>
                  <a:lnTo>
                    <a:pt x="528" y="19"/>
                  </a:lnTo>
                  <a:lnTo>
                    <a:pt x="553" y="8"/>
                  </a:lnTo>
                  <a:lnTo>
                    <a:pt x="577" y="3"/>
                  </a:lnTo>
                  <a:lnTo>
                    <a:pt x="598" y="0"/>
                  </a:lnTo>
                  <a:lnTo>
                    <a:pt x="615" y="0"/>
                  </a:lnTo>
                  <a:lnTo>
                    <a:pt x="624" y="0"/>
                  </a:lnTo>
                  <a:lnTo>
                    <a:pt x="631" y="0"/>
                  </a:lnTo>
                  <a:lnTo>
                    <a:pt x="642" y="2"/>
                  </a:lnTo>
                  <a:lnTo>
                    <a:pt x="654" y="3"/>
                  </a:lnTo>
                  <a:lnTo>
                    <a:pt x="667" y="5"/>
                  </a:lnTo>
                  <a:lnTo>
                    <a:pt x="682" y="8"/>
                  </a:lnTo>
                  <a:lnTo>
                    <a:pt x="697" y="13"/>
                  </a:lnTo>
                  <a:lnTo>
                    <a:pt x="711" y="19"/>
                  </a:lnTo>
                  <a:lnTo>
                    <a:pt x="723" y="25"/>
                  </a:lnTo>
                  <a:lnTo>
                    <a:pt x="736" y="30"/>
                  </a:lnTo>
                  <a:lnTo>
                    <a:pt x="750" y="35"/>
                  </a:lnTo>
                  <a:lnTo>
                    <a:pt x="764" y="38"/>
                  </a:lnTo>
                  <a:lnTo>
                    <a:pt x="779" y="40"/>
                  </a:lnTo>
                  <a:lnTo>
                    <a:pt x="792" y="41"/>
                  </a:lnTo>
                  <a:lnTo>
                    <a:pt x="806" y="42"/>
                  </a:lnTo>
                  <a:lnTo>
                    <a:pt x="819" y="42"/>
                  </a:lnTo>
                  <a:lnTo>
                    <a:pt x="830" y="41"/>
                  </a:lnTo>
                  <a:lnTo>
                    <a:pt x="844" y="41"/>
                  </a:lnTo>
                  <a:lnTo>
                    <a:pt x="844" y="45"/>
                  </a:lnTo>
                  <a:lnTo>
                    <a:pt x="838" y="52"/>
                  </a:lnTo>
                  <a:lnTo>
                    <a:pt x="833" y="58"/>
                  </a:lnTo>
                  <a:lnTo>
                    <a:pt x="820" y="75"/>
                  </a:lnTo>
                  <a:lnTo>
                    <a:pt x="805" y="96"/>
                  </a:lnTo>
                  <a:lnTo>
                    <a:pt x="788" y="119"/>
                  </a:lnTo>
                  <a:lnTo>
                    <a:pt x="768" y="143"/>
                  </a:lnTo>
                  <a:lnTo>
                    <a:pt x="749" y="165"/>
                  </a:lnTo>
                  <a:lnTo>
                    <a:pt x="729" y="185"/>
                  </a:lnTo>
                  <a:lnTo>
                    <a:pt x="710" y="200"/>
                  </a:lnTo>
                  <a:lnTo>
                    <a:pt x="691" y="208"/>
                  </a:lnTo>
                  <a:lnTo>
                    <a:pt x="680" y="211"/>
                  </a:lnTo>
                  <a:lnTo>
                    <a:pt x="665" y="217"/>
                  </a:lnTo>
                  <a:lnTo>
                    <a:pt x="647" y="223"/>
                  </a:lnTo>
                  <a:lnTo>
                    <a:pt x="630" y="229"/>
                  </a:lnTo>
                  <a:lnTo>
                    <a:pt x="610" y="234"/>
                  </a:lnTo>
                  <a:lnTo>
                    <a:pt x="593" y="239"/>
                  </a:lnTo>
                  <a:lnTo>
                    <a:pt x="576" y="242"/>
                  </a:lnTo>
                  <a:lnTo>
                    <a:pt x="561" y="243"/>
                  </a:lnTo>
                  <a:lnTo>
                    <a:pt x="546" y="242"/>
                  </a:lnTo>
                  <a:lnTo>
                    <a:pt x="530" y="239"/>
                  </a:lnTo>
                  <a:lnTo>
                    <a:pt x="513" y="234"/>
                  </a:lnTo>
                  <a:lnTo>
                    <a:pt x="495" y="229"/>
                  </a:lnTo>
                  <a:lnTo>
                    <a:pt x="479" y="223"/>
                  </a:lnTo>
                  <a:lnTo>
                    <a:pt x="465" y="217"/>
                  </a:lnTo>
                  <a:lnTo>
                    <a:pt x="455" y="212"/>
                  </a:lnTo>
                  <a:lnTo>
                    <a:pt x="449" y="209"/>
                  </a:lnTo>
                  <a:lnTo>
                    <a:pt x="442" y="204"/>
                  </a:lnTo>
                  <a:lnTo>
                    <a:pt x="437" y="200"/>
                  </a:lnTo>
                  <a:lnTo>
                    <a:pt x="431" y="196"/>
                  </a:lnTo>
                  <a:lnTo>
                    <a:pt x="424" y="192"/>
                  </a:lnTo>
                  <a:lnTo>
                    <a:pt x="419" y="190"/>
                  </a:lnTo>
                  <a:lnTo>
                    <a:pt x="414" y="190"/>
                  </a:lnTo>
                  <a:lnTo>
                    <a:pt x="406" y="190"/>
                  </a:lnTo>
                  <a:lnTo>
                    <a:pt x="399" y="192"/>
                  </a:lnTo>
                  <a:lnTo>
                    <a:pt x="392" y="194"/>
                  </a:lnTo>
                  <a:lnTo>
                    <a:pt x="384" y="195"/>
                  </a:lnTo>
                  <a:lnTo>
                    <a:pt x="378" y="197"/>
                  </a:lnTo>
                  <a:lnTo>
                    <a:pt x="373" y="200"/>
                  </a:lnTo>
                  <a:lnTo>
                    <a:pt x="368" y="204"/>
                  </a:lnTo>
                  <a:lnTo>
                    <a:pt x="366" y="209"/>
                  </a:lnTo>
                  <a:lnTo>
                    <a:pt x="368" y="212"/>
                  </a:lnTo>
                  <a:lnTo>
                    <a:pt x="372" y="215"/>
                  </a:lnTo>
                  <a:lnTo>
                    <a:pt x="377" y="216"/>
                  </a:lnTo>
                  <a:lnTo>
                    <a:pt x="383" y="216"/>
                  </a:lnTo>
                  <a:lnTo>
                    <a:pt x="389" y="216"/>
                  </a:lnTo>
                  <a:lnTo>
                    <a:pt x="396" y="216"/>
                  </a:lnTo>
                  <a:lnTo>
                    <a:pt x="406" y="215"/>
                  </a:lnTo>
                  <a:lnTo>
                    <a:pt x="414" y="214"/>
                  </a:lnTo>
                  <a:lnTo>
                    <a:pt x="423" y="212"/>
                  </a:lnTo>
                  <a:lnTo>
                    <a:pt x="431" y="211"/>
                  </a:lnTo>
                  <a:lnTo>
                    <a:pt x="439" y="210"/>
                  </a:lnTo>
                  <a:lnTo>
                    <a:pt x="448" y="210"/>
                  </a:lnTo>
                  <a:lnTo>
                    <a:pt x="457" y="210"/>
                  </a:lnTo>
                  <a:lnTo>
                    <a:pt x="468" y="212"/>
                  </a:lnTo>
                  <a:lnTo>
                    <a:pt x="482" y="216"/>
                  </a:lnTo>
                  <a:lnTo>
                    <a:pt x="498" y="222"/>
                  </a:lnTo>
                  <a:lnTo>
                    <a:pt x="516" y="230"/>
                  </a:lnTo>
                  <a:lnTo>
                    <a:pt x="539" y="240"/>
                  </a:lnTo>
                  <a:lnTo>
                    <a:pt x="556" y="252"/>
                  </a:lnTo>
                  <a:lnTo>
                    <a:pt x="574" y="267"/>
                  </a:lnTo>
                  <a:lnTo>
                    <a:pt x="587" y="284"/>
                  </a:lnTo>
                  <a:lnTo>
                    <a:pt x="601" y="305"/>
                  </a:lnTo>
                  <a:lnTo>
                    <a:pt x="612" y="326"/>
                  </a:lnTo>
                  <a:lnTo>
                    <a:pt x="621" y="349"/>
                  </a:lnTo>
                  <a:lnTo>
                    <a:pt x="628" y="375"/>
                  </a:lnTo>
                  <a:lnTo>
                    <a:pt x="632" y="399"/>
                  </a:lnTo>
                  <a:lnTo>
                    <a:pt x="635" y="415"/>
                  </a:lnTo>
                  <a:lnTo>
                    <a:pt x="635" y="431"/>
                  </a:lnTo>
                  <a:lnTo>
                    <a:pt x="635" y="447"/>
                  </a:lnTo>
                  <a:lnTo>
                    <a:pt x="632" y="462"/>
                  </a:lnTo>
                  <a:lnTo>
                    <a:pt x="622" y="451"/>
                  </a:lnTo>
                  <a:lnTo>
                    <a:pt x="608" y="441"/>
                  </a:lnTo>
                  <a:lnTo>
                    <a:pt x="590" y="431"/>
                  </a:lnTo>
                  <a:lnTo>
                    <a:pt x="570" y="423"/>
                  </a:lnTo>
                  <a:lnTo>
                    <a:pt x="549" y="416"/>
                  </a:lnTo>
                  <a:lnTo>
                    <a:pt x="528" y="409"/>
                  </a:lnTo>
                  <a:lnTo>
                    <a:pt x="508" y="406"/>
                  </a:lnTo>
                  <a:lnTo>
                    <a:pt x="491" y="403"/>
                  </a:lnTo>
                  <a:lnTo>
                    <a:pt x="480" y="400"/>
                  </a:lnTo>
                  <a:lnTo>
                    <a:pt x="468" y="398"/>
                  </a:lnTo>
                  <a:lnTo>
                    <a:pt x="455" y="396"/>
                  </a:lnTo>
                  <a:lnTo>
                    <a:pt x="441" y="390"/>
                  </a:lnTo>
                  <a:lnTo>
                    <a:pt x="429" y="384"/>
                  </a:lnTo>
                  <a:lnTo>
                    <a:pt x="417" y="375"/>
                  </a:lnTo>
                  <a:lnTo>
                    <a:pt x="408" y="362"/>
                  </a:lnTo>
                  <a:lnTo>
                    <a:pt x="401" y="347"/>
                  </a:lnTo>
                  <a:lnTo>
                    <a:pt x="392" y="326"/>
                  </a:lnTo>
                  <a:lnTo>
                    <a:pt x="381" y="308"/>
                  </a:lnTo>
                  <a:lnTo>
                    <a:pt x="376" y="290"/>
                  </a:lnTo>
                  <a:lnTo>
                    <a:pt x="376" y="262"/>
                  </a:lnTo>
                  <a:lnTo>
                    <a:pt x="374" y="254"/>
                  </a:lnTo>
                  <a:lnTo>
                    <a:pt x="371" y="246"/>
                  </a:lnTo>
                  <a:lnTo>
                    <a:pt x="365" y="239"/>
                  </a:lnTo>
                  <a:lnTo>
                    <a:pt x="359" y="232"/>
                  </a:lnTo>
                  <a:lnTo>
                    <a:pt x="351" y="226"/>
                  </a:lnTo>
                  <a:lnTo>
                    <a:pt x="343" y="222"/>
                  </a:lnTo>
                  <a:lnTo>
                    <a:pt x="338" y="217"/>
                  </a:lnTo>
                  <a:lnTo>
                    <a:pt x="332" y="215"/>
                  </a:lnTo>
                  <a:lnTo>
                    <a:pt x="324" y="211"/>
                  </a:lnTo>
                  <a:lnTo>
                    <a:pt x="317" y="209"/>
                  </a:lnTo>
                  <a:lnTo>
                    <a:pt x="312" y="210"/>
                  </a:lnTo>
                  <a:lnTo>
                    <a:pt x="311" y="214"/>
                  </a:lnTo>
                  <a:lnTo>
                    <a:pt x="312" y="220"/>
                  </a:lnTo>
                  <a:lnTo>
                    <a:pt x="313" y="226"/>
                  </a:lnTo>
                  <a:lnTo>
                    <a:pt x="315" y="233"/>
                  </a:lnTo>
                  <a:lnTo>
                    <a:pt x="318" y="240"/>
                  </a:lnTo>
                  <a:lnTo>
                    <a:pt x="323" y="245"/>
                  </a:lnTo>
                  <a:lnTo>
                    <a:pt x="331" y="253"/>
                  </a:lnTo>
                  <a:lnTo>
                    <a:pt x="342" y="263"/>
                  </a:lnTo>
                  <a:lnTo>
                    <a:pt x="355" y="276"/>
                  </a:lnTo>
                  <a:lnTo>
                    <a:pt x="369" y="291"/>
                  </a:lnTo>
                  <a:lnTo>
                    <a:pt x="383" y="308"/>
                  </a:lnTo>
                  <a:lnTo>
                    <a:pt x="393" y="328"/>
                  </a:lnTo>
                  <a:lnTo>
                    <a:pt x="402" y="349"/>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50" name="Freeform 303">
              <a:extLst>
                <a:ext uri="{FF2B5EF4-FFF2-40B4-BE49-F238E27FC236}">
                  <a16:creationId xmlns:a16="http://schemas.microsoft.com/office/drawing/2014/main" xmlns="" id="{53C03D71-9D03-4B98-B461-9349E2A1A0EC}"/>
                </a:ext>
              </a:extLst>
            </p:cNvPr>
            <p:cNvSpPr>
              <a:spLocks/>
            </p:cNvSpPr>
            <p:nvPr/>
          </p:nvSpPr>
          <p:spPr bwMode="auto">
            <a:xfrm>
              <a:off x="2558" y="607"/>
              <a:ext cx="126" cy="129"/>
            </a:xfrm>
            <a:custGeom>
              <a:avLst/>
              <a:gdLst>
                <a:gd name="T0" fmla="*/ 6 w 253"/>
                <a:gd name="T1" fmla="*/ 8 h 258"/>
                <a:gd name="T2" fmla="*/ 6 w 253"/>
                <a:gd name="T3" fmla="*/ 8 h 258"/>
                <a:gd name="T4" fmla="*/ 6 w 253"/>
                <a:gd name="T5" fmla="*/ 8 h 258"/>
                <a:gd name="T6" fmla="*/ 7 w 253"/>
                <a:gd name="T7" fmla="*/ 8 h 258"/>
                <a:gd name="T8" fmla="*/ 7 w 253"/>
                <a:gd name="T9" fmla="*/ 8 h 258"/>
                <a:gd name="T10" fmla="*/ 7 w 253"/>
                <a:gd name="T11" fmla="*/ 8 h 258"/>
                <a:gd name="T12" fmla="*/ 7 w 253"/>
                <a:gd name="T13" fmla="*/ 8 h 258"/>
                <a:gd name="T14" fmla="*/ 7 w 253"/>
                <a:gd name="T15" fmla="*/ 8 h 258"/>
                <a:gd name="T16" fmla="*/ 7 w 253"/>
                <a:gd name="T17" fmla="*/ 8 h 258"/>
                <a:gd name="T18" fmla="*/ 7 w 253"/>
                <a:gd name="T19" fmla="*/ 8 h 258"/>
                <a:gd name="T20" fmla="*/ 7 w 253"/>
                <a:gd name="T21" fmla="*/ 8 h 258"/>
                <a:gd name="T22" fmla="*/ 6 w 253"/>
                <a:gd name="T23" fmla="*/ 8 h 258"/>
                <a:gd name="T24" fmla="*/ 6 w 253"/>
                <a:gd name="T25" fmla="*/ 7 h 258"/>
                <a:gd name="T26" fmla="*/ 6 w 253"/>
                <a:gd name="T27" fmla="*/ 7 h 258"/>
                <a:gd name="T28" fmla="*/ 6 w 253"/>
                <a:gd name="T29" fmla="*/ 7 h 258"/>
                <a:gd name="T30" fmla="*/ 6 w 253"/>
                <a:gd name="T31" fmla="*/ 6 h 258"/>
                <a:gd name="T32" fmla="*/ 6 w 253"/>
                <a:gd name="T33" fmla="*/ 6 h 258"/>
                <a:gd name="T34" fmla="*/ 7 w 253"/>
                <a:gd name="T35" fmla="*/ 6 h 258"/>
                <a:gd name="T36" fmla="*/ 7 w 253"/>
                <a:gd name="T37" fmla="*/ 5 h 258"/>
                <a:gd name="T38" fmla="*/ 7 w 253"/>
                <a:gd name="T39" fmla="*/ 4 h 258"/>
                <a:gd name="T40" fmla="*/ 6 w 253"/>
                <a:gd name="T41" fmla="*/ 2 h 258"/>
                <a:gd name="T42" fmla="*/ 4 w 253"/>
                <a:gd name="T43" fmla="*/ 2 h 258"/>
                <a:gd name="T44" fmla="*/ 2 w 253"/>
                <a:gd name="T45" fmla="*/ 1 h 258"/>
                <a:gd name="T46" fmla="*/ 1 w 253"/>
                <a:gd name="T47" fmla="*/ 1 h 258"/>
                <a:gd name="T48" fmla="*/ 0 w 253"/>
                <a:gd name="T49" fmla="*/ 1 h 258"/>
                <a:gd name="T50" fmla="*/ 0 w 253"/>
                <a:gd name="T51" fmla="*/ 1 h 258"/>
                <a:gd name="T52" fmla="*/ 0 w 253"/>
                <a:gd name="T53" fmla="*/ 1 h 258"/>
                <a:gd name="T54" fmla="*/ 0 w 253"/>
                <a:gd name="T55" fmla="*/ 2 h 258"/>
                <a:gd name="T56" fmla="*/ 1 w 253"/>
                <a:gd name="T57" fmla="*/ 3 h 258"/>
                <a:gd name="T58" fmla="*/ 1 w 253"/>
                <a:gd name="T59" fmla="*/ 4 h 258"/>
                <a:gd name="T60" fmla="*/ 1 w 253"/>
                <a:gd name="T61" fmla="*/ 5 h 258"/>
                <a:gd name="T62" fmla="*/ 2 w 253"/>
                <a:gd name="T63" fmla="*/ 6 h 258"/>
                <a:gd name="T64" fmla="*/ 3 w 253"/>
                <a:gd name="T65" fmla="*/ 8 h 258"/>
                <a:gd name="T66" fmla="*/ 4 w 253"/>
                <a:gd name="T67" fmla="*/ 8 h 2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53" h="258">
                  <a:moveTo>
                    <a:pt x="192" y="258"/>
                  </a:moveTo>
                  <a:lnTo>
                    <a:pt x="192" y="249"/>
                  </a:lnTo>
                  <a:lnTo>
                    <a:pt x="196" y="240"/>
                  </a:lnTo>
                  <a:lnTo>
                    <a:pt x="200" y="235"/>
                  </a:lnTo>
                  <a:lnTo>
                    <a:pt x="208" y="231"/>
                  </a:lnTo>
                  <a:lnTo>
                    <a:pt x="217" y="230"/>
                  </a:lnTo>
                  <a:lnTo>
                    <a:pt x="222" y="231"/>
                  </a:lnTo>
                  <a:lnTo>
                    <a:pt x="227" y="235"/>
                  </a:lnTo>
                  <a:lnTo>
                    <a:pt x="229" y="238"/>
                  </a:lnTo>
                  <a:lnTo>
                    <a:pt x="230" y="240"/>
                  </a:lnTo>
                  <a:lnTo>
                    <a:pt x="234" y="242"/>
                  </a:lnTo>
                  <a:lnTo>
                    <a:pt x="238" y="242"/>
                  </a:lnTo>
                  <a:lnTo>
                    <a:pt x="244" y="243"/>
                  </a:lnTo>
                  <a:lnTo>
                    <a:pt x="250" y="244"/>
                  </a:lnTo>
                  <a:lnTo>
                    <a:pt x="253" y="244"/>
                  </a:lnTo>
                  <a:lnTo>
                    <a:pt x="253" y="243"/>
                  </a:lnTo>
                  <a:lnTo>
                    <a:pt x="251" y="239"/>
                  </a:lnTo>
                  <a:lnTo>
                    <a:pt x="248" y="235"/>
                  </a:lnTo>
                  <a:lnTo>
                    <a:pt x="244" y="231"/>
                  </a:lnTo>
                  <a:lnTo>
                    <a:pt x="240" y="228"/>
                  </a:lnTo>
                  <a:lnTo>
                    <a:pt x="235" y="223"/>
                  </a:lnTo>
                  <a:lnTo>
                    <a:pt x="232" y="225"/>
                  </a:lnTo>
                  <a:lnTo>
                    <a:pt x="226" y="227"/>
                  </a:lnTo>
                  <a:lnTo>
                    <a:pt x="220" y="227"/>
                  </a:lnTo>
                  <a:lnTo>
                    <a:pt x="214" y="223"/>
                  </a:lnTo>
                  <a:lnTo>
                    <a:pt x="210" y="216"/>
                  </a:lnTo>
                  <a:lnTo>
                    <a:pt x="207" y="211"/>
                  </a:lnTo>
                  <a:lnTo>
                    <a:pt x="206" y="205"/>
                  </a:lnTo>
                  <a:lnTo>
                    <a:pt x="207" y="200"/>
                  </a:lnTo>
                  <a:lnTo>
                    <a:pt x="208" y="197"/>
                  </a:lnTo>
                  <a:lnTo>
                    <a:pt x="210" y="194"/>
                  </a:lnTo>
                  <a:lnTo>
                    <a:pt x="212" y="192"/>
                  </a:lnTo>
                  <a:lnTo>
                    <a:pt x="213" y="190"/>
                  </a:lnTo>
                  <a:lnTo>
                    <a:pt x="218" y="186"/>
                  </a:lnTo>
                  <a:lnTo>
                    <a:pt x="223" y="183"/>
                  </a:lnTo>
                  <a:lnTo>
                    <a:pt x="229" y="181"/>
                  </a:lnTo>
                  <a:lnTo>
                    <a:pt x="235" y="179"/>
                  </a:lnTo>
                  <a:lnTo>
                    <a:pt x="240" y="154"/>
                  </a:lnTo>
                  <a:lnTo>
                    <a:pt x="240" y="129"/>
                  </a:lnTo>
                  <a:lnTo>
                    <a:pt x="233" y="106"/>
                  </a:lnTo>
                  <a:lnTo>
                    <a:pt x="219" y="84"/>
                  </a:lnTo>
                  <a:lnTo>
                    <a:pt x="199" y="64"/>
                  </a:lnTo>
                  <a:lnTo>
                    <a:pt x="174" y="48"/>
                  </a:lnTo>
                  <a:lnTo>
                    <a:pt x="142" y="35"/>
                  </a:lnTo>
                  <a:lnTo>
                    <a:pt x="103" y="27"/>
                  </a:lnTo>
                  <a:lnTo>
                    <a:pt x="88" y="25"/>
                  </a:lnTo>
                  <a:lnTo>
                    <a:pt x="73" y="22"/>
                  </a:lnTo>
                  <a:lnTo>
                    <a:pt x="57" y="18"/>
                  </a:lnTo>
                  <a:lnTo>
                    <a:pt x="43" y="13"/>
                  </a:lnTo>
                  <a:lnTo>
                    <a:pt x="29" y="9"/>
                  </a:lnTo>
                  <a:lnTo>
                    <a:pt x="17" y="5"/>
                  </a:lnTo>
                  <a:lnTo>
                    <a:pt x="7" y="2"/>
                  </a:lnTo>
                  <a:lnTo>
                    <a:pt x="0" y="0"/>
                  </a:lnTo>
                  <a:lnTo>
                    <a:pt x="9" y="12"/>
                  </a:lnTo>
                  <a:lnTo>
                    <a:pt x="16" y="27"/>
                  </a:lnTo>
                  <a:lnTo>
                    <a:pt x="24" y="43"/>
                  </a:lnTo>
                  <a:lnTo>
                    <a:pt x="30" y="61"/>
                  </a:lnTo>
                  <a:lnTo>
                    <a:pt x="36" y="78"/>
                  </a:lnTo>
                  <a:lnTo>
                    <a:pt x="40" y="95"/>
                  </a:lnTo>
                  <a:lnTo>
                    <a:pt x="45" y="111"/>
                  </a:lnTo>
                  <a:lnTo>
                    <a:pt x="48" y="126"/>
                  </a:lnTo>
                  <a:lnTo>
                    <a:pt x="53" y="143"/>
                  </a:lnTo>
                  <a:lnTo>
                    <a:pt x="60" y="162"/>
                  </a:lnTo>
                  <a:lnTo>
                    <a:pt x="69" y="184"/>
                  </a:lnTo>
                  <a:lnTo>
                    <a:pt x="84" y="206"/>
                  </a:lnTo>
                  <a:lnTo>
                    <a:pt x="103" y="225"/>
                  </a:lnTo>
                  <a:lnTo>
                    <a:pt x="127" y="242"/>
                  </a:lnTo>
                  <a:lnTo>
                    <a:pt x="157" y="253"/>
                  </a:lnTo>
                  <a:lnTo>
                    <a:pt x="192" y="258"/>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51" name="Freeform 304">
              <a:extLst>
                <a:ext uri="{FF2B5EF4-FFF2-40B4-BE49-F238E27FC236}">
                  <a16:creationId xmlns:a16="http://schemas.microsoft.com/office/drawing/2014/main" xmlns="" id="{5F174E1A-ABF5-472C-BCF1-566F8518C208}"/>
                </a:ext>
              </a:extLst>
            </p:cNvPr>
            <p:cNvSpPr>
              <a:spLocks/>
            </p:cNvSpPr>
            <p:nvPr/>
          </p:nvSpPr>
          <p:spPr bwMode="auto">
            <a:xfrm>
              <a:off x="2694" y="683"/>
              <a:ext cx="13" cy="14"/>
            </a:xfrm>
            <a:custGeom>
              <a:avLst/>
              <a:gdLst>
                <a:gd name="T0" fmla="*/ 0 w 26"/>
                <a:gd name="T1" fmla="*/ 1 h 28"/>
                <a:gd name="T2" fmla="*/ 1 w 26"/>
                <a:gd name="T3" fmla="*/ 1 h 28"/>
                <a:gd name="T4" fmla="*/ 1 w 26"/>
                <a:gd name="T5" fmla="*/ 1 h 28"/>
                <a:gd name="T6" fmla="*/ 1 w 26"/>
                <a:gd name="T7" fmla="*/ 0 h 28"/>
                <a:gd name="T8" fmla="*/ 1 w 26"/>
                <a:gd name="T9" fmla="*/ 0 h 28"/>
                <a:gd name="T10" fmla="*/ 1 w 26"/>
                <a:gd name="T11" fmla="*/ 1 h 28"/>
                <a:gd name="T12" fmla="*/ 1 w 26"/>
                <a:gd name="T13" fmla="*/ 1 h 28"/>
                <a:gd name="T14" fmla="*/ 1 w 26"/>
                <a:gd name="T15" fmla="*/ 1 h 28"/>
                <a:gd name="T16" fmla="*/ 1 w 26"/>
                <a:gd name="T17" fmla="*/ 1 h 28"/>
                <a:gd name="T18" fmla="*/ 1 w 26"/>
                <a:gd name="T19" fmla="*/ 1 h 28"/>
                <a:gd name="T20" fmla="*/ 1 w 26"/>
                <a:gd name="T21" fmla="*/ 1 h 28"/>
                <a:gd name="T22" fmla="*/ 1 w 26"/>
                <a:gd name="T23" fmla="*/ 1 h 28"/>
                <a:gd name="T24" fmla="*/ 1 w 26"/>
                <a:gd name="T25" fmla="*/ 1 h 28"/>
                <a:gd name="T26" fmla="*/ 1 w 26"/>
                <a:gd name="T27" fmla="*/ 1 h 28"/>
                <a:gd name="T28" fmla="*/ 1 w 26"/>
                <a:gd name="T29" fmla="*/ 1 h 28"/>
                <a:gd name="T30" fmla="*/ 1 w 26"/>
                <a:gd name="T31" fmla="*/ 1 h 28"/>
                <a:gd name="T32" fmla="*/ 0 w 26"/>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 h="28">
                  <a:moveTo>
                    <a:pt x="0" y="11"/>
                  </a:moveTo>
                  <a:lnTo>
                    <a:pt x="1" y="6"/>
                  </a:lnTo>
                  <a:lnTo>
                    <a:pt x="5" y="2"/>
                  </a:lnTo>
                  <a:lnTo>
                    <a:pt x="9" y="0"/>
                  </a:lnTo>
                  <a:lnTo>
                    <a:pt x="14" y="0"/>
                  </a:lnTo>
                  <a:lnTo>
                    <a:pt x="18" y="2"/>
                  </a:lnTo>
                  <a:lnTo>
                    <a:pt x="23" y="4"/>
                  </a:lnTo>
                  <a:lnTo>
                    <a:pt x="25" y="8"/>
                  </a:lnTo>
                  <a:lnTo>
                    <a:pt x="26" y="14"/>
                  </a:lnTo>
                  <a:lnTo>
                    <a:pt x="25" y="19"/>
                  </a:lnTo>
                  <a:lnTo>
                    <a:pt x="23" y="24"/>
                  </a:lnTo>
                  <a:lnTo>
                    <a:pt x="18" y="26"/>
                  </a:lnTo>
                  <a:lnTo>
                    <a:pt x="15" y="28"/>
                  </a:lnTo>
                  <a:lnTo>
                    <a:pt x="10" y="26"/>
                  </a:lnTo>
                  <a:lnTo>
                    <a:pt x="6" y="22"/>
                  </a:lnTo>
                  <a:lnTo>
                    <a:pt x="1" y="17"/>
                  </a:lnTo>
                  <a:lnTo>
                    <a:pt x="0" y="1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52" name="Freeform 305">
              <a:extLst>
                <a:ext uri="{FF2B5EF4-FFF2-40B4-BE49-F238E27FC236}">
                  <a16:creationId xmlns:a16="http://schemas.microsoft.com/office/drawing/2014/main" xmlns="" id="{5EFAEF83-A97F-4BCE-BA5D-649BDBE8D9C0}"/>
                </a:ext>
              </a:extLst>
            </p:cNvPr>
            <p:cNvSpPr>
              <a:spLocks/>
            </p:cNvSpPr>
            <p:nvPr/>
          </p:nvSpPr>
          <p:spPr bwMode="auto">
            <a:xfrm>
              <a:off x="2721" y="702"/>
              <a:ext cx="14" cy="14"/>
            </a:xfrm>
            <a:custGeom>
              <a:avLst/>
              <a:gdLst>
                <a:gd name="T0" fmla="*/ 0 w 29"/>
                <a:gd name="T1" fmla="*/ 0 h 29"/>
                <a:gd name="T2" fmla="*/ 0 w 29"/>
                <a:gd name="T3" fmla="*/ 0 h 29"/>
                <a:gd name="T4" fmla="*/ 0 w 29"/>
                <a:gd name="T5" fmla="*/ 0 h 29"/>
                <a:gd name="T6" fmla="*/ 0 w 29"/>
                <a:gd name="T7" fmla="*/ 0 h 29"/>
                <a:gd name="T8" fmla="*/ 0 w 29"/>
                <a:gd name="T9" fmla="*/ 0 h 29"/>
                <a:gd name="T10" fmla="*/ 0 w 29"/>
                <a:gd name="T11" fmla="*/ 0 h 29"/>
                <a:gd name="T12" fmla="*/ 0 w 29"/>
                <a:gd name="T13" fmla="*/ 0 h 29"/>
                <a:gd name="T14" fmla="*/ 0 w 29"/>
                <a:gd name="T15" fmla="*/ 0 h 29"/>
                <a:gd name="T16" fmla="*/ 0 w 29"/>
                <a:gd name="T17" fmla="*/ 0 h 29"/>
                <a:gd name="T18" fmla="*/ 0 w 29"/>
                <a:gd name="T19" fmla="*/ 0 h 29"/>
                <a:gd name="T20" fmla="*/ 0 w 29"/>
                <a:gd name="T21" fmla="*/ 0 h 29"/>
                <a:gd name="T22" fmla="*/ 0 w 29"/>
                <a:gd name="T23" fmla="*/ 0 h 29"/>
                <a:gd name="T24" fmla="*/ 0 w 29"/>
                <a:gd name="T25" fmla="*/ 0 h 29"/>
                <a:gd name="T26" fmla="*/ 0 w 29"/>
                <a:gd name="T27" fmla="*/ 0 h 29"/>
                <a:gd name="T28" fmla="*/ 0 w 29"/>
                <a:gd name="T29" fmla="*/ 0 h 29"/>
                <a:gd name="T30" fmla="*/ 0 w 29"/>
                <a:gd name="T31" fmla="*/ 0 h 29"/>
                <a:gd name="T32" fmla="*/ 0 w 29"/>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29">
                  <a:moveTo>
                    <a:pt x="2" y="3"/>
                  </a:moveTo>
                  <a:lnTo>
                    <a:pt x="8" y="1"/>
                  </a:lnTo>
                  <a:lnTo>
                    <a:pt x="14" y="0"/>
                  </a:lnTo>
                  <a:lnTo>
                    <a:pt x="21" y="2"/>
                  </a:lnTo>
                  <a:lnTo>
                    <a:pt x="25" y="4"/>
                  </a:lnTo>
                  <a:lnTo>
                    <a:pt x="28" y="9"/>
                  </a:lnTo>
                  <a:lnTo>
                    <a:pt x="29" y="15"/>
                  </a:lnTo>
                  <a:lnTo>
                    <a:pt x="29" y="22"/>
                  </a:lnTo>
                  <a:lnTo>
                    <a:pt x="27" y="26"/>
                  </a:lnTo>
                  <a:lnTo>
                    <a:pt x="22" y="29"/>
                  </a:lnTo>
                  <a:lnTo>
                    <a:pt x="15" y="29"/>
                  </a:lnTo>
                  <a:lnTo>
                    <a:pt x="8" y="27"/>
                  </a:lnTo>
                  <a:lnTo>
                    <a:pt x="5" y="23"/>
                  </a:lnTo>
                  <a:lnTo>
                    <a:pt x="2" y="18"/>
                  </a:lnTo>
                  <a:lnTo>
                    <a:pt x="0" y="12"/>
                  </a:lnTo>
                  <a:lnTo>
                    <a:pt x="0" y="8"/>
                  </a:lnTo>
                  <a:lnTo>
                    <a:pt x="2" y="3"/>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53" name="Freeform 306">
              <a:extLst>
                <a:ext uri="{FF2B5EF4-FFF2-40B4-BE49-F238E27FC236}">
                  <a16:creationId xmlns:a16="http://schemas.microsoft.com/office/drawing/2014/main" xmlns="" id="{49DCE3AD-41AF-45F8-B034-A0EB01272FC9}"/>
                </a:ext>
              </a:extLst>
            </p:cNvPr>
            <p:cNvSpPr>
              <a:spLocks/>
            </p:cNvSpPr>
            <p:nvPr/>
          </p:nvSpPr>
          <p:spPr bwMode="auto">
            <a:xfrm>
              <a:off x="2689" y="719"/>
              <a:ext cx="14" cy="15"/>
            </a:xfrm>
            <a:custGeom>
              <a:avLst/>
              <a:gdLst>
                <a:gd name="T0" fmla="*/ 1 w 27"/>
                <a:gd name="T1" fmla="*/ 1 h 29"/>
                <a:gd name="T2" fmla="*/ 1 w 27"/>
                <a:gd name="T3" fmla="*/ 1 h 29"/>
                <a:gd name="T4" fmla="*/ 1 w 27"/>
                <a:gd name="T5" fmla="*/ 0 h 29"/>
                <a:gd name="T6" fmla="*/ 1 w 27"/>
                <a:gd name="T7" fmla="*/ 0 h 29"/>
                <a:gd name="T8" fmla="*/ 1 w 27"/>
                <a:gd name="T9" fmla="*/ 1 h 29"/>
                <a:gd name="T10" fmla="*/ 1 w 27"/>
                <a:gd name="T11" fmla="*/ 1 h 29"/>
                <a:gd name="T12" fmla="*/ 1 w 27"/>
                <a:gd name="T13" fmla="*/ 1 h 29"/>
                <a:gd name="T14" fmla="*/ 1 w 27"/>
                <a:gd name="T15" fmla="*/ 1 h 29"/>
                <a:gd name="T16" fmla="*/ 1 w 27"/>
                <a:gd name="T17" fmla="*/ 1 h 29"/>
                <a:gd name="T18" fmla="*/ 1 w 27"/>
                <a:gd name="T19" fmla="*/ 1 h 29"/>
                <a:gd name="T20" fmla="*/ 1 w 27"/>
                <a:gd name="T21" fmla="*/ 1 h 29"/>
                <a:gd name="T22" fmla="*/ 1 w 27"/>
                <a:gd name="T23" fmla="*/ 1 h 29"/>
                <a:gd name="T24" fmla="*/ 1 w 27"/>
                <a:gd name="T25" fmla="*/ 1 h 29"/>
                <a:gd name="T26" fmla="*/ 1 w 27"/>
                <a:gd name="T27" fmla="*/ 1 h 29"/>
                <a:gd name="T28" fmla="*/ 0 w 27"/>
                <a:gd name="T29" fmla="*/ 1 h 29"/>
                <a:gd name="T30" fmla="*/ 0 w 27"/>
                <a:gd name="T31" fmla="*/ 1 h 29"/>
                <a:gd name="T32" fmla="*/ 1 w 27"/>
                <a:gd name="T33" fmla="*/ 1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29">
                  <a:moveTo>
                    <a:pt x="2" y="6"/>
                  </a:moveTo>
                  <a:lnTo>
                    <a:pt x="5" y="3"/>
                  </a:lnTo>
                  <a:lnTo>
                    <a:pt x="11" y="0"/>
                  </a:lnTo>
                  <a:lnTo>
                    <a:pt x="18" y="0"/>
                  </a:lnTo>
                  <a:lnTo>
                    <a:pt x="24" y="4"/>
                  </a:lnTo>
                  <a:lnTo>
                    <a:pt x="27" y="10"/>
                  </a:lnTo>
                  <a:lnTo>
                    <a:pt x="27" y="15"/>
                  </a:lnTo>
                  <a:lnTo>
                    <a:pt x="25" y="21"/>
                  </a:lnTo>
                  <a:lnTo>
                    <a:pt x="23" y="26"/>
                  </a:lnTo>
                  <a:lnTo>
                    <a:pt x="18" y="28"/>
                  </a:lnTo>
                  <a:lnTo>
                    <a:pt x="13" y="29"/>
                  </a:lnTo>
                  <a:lnTo>
                    <a:pt x="8" y="29"/>
                  </a:lnTo>
                  <a:lnTo>
                    <a:pt x="3" y="26"/>
                  </a:lnTo>
                  <a:lnTo>
                    <a:pt x="1" y="21"/>
                  </a:lnTo>
                  <a:lnTo>
                    <a:pt x="0" y="15"/>
                  </a:lnTo>
                  <a:lnTo>
                    <a:pt x="0" y="10"/>
                  </a:lnTo>
                  <a:lnTo>
                    <a:pt x="2" y="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54" name="Freeform 307">
              <a:extLst>
                <a:ext uri="{FF2B5EF4-FFF2-40B4-BE49-F238E27FC236}">
                  <a16:creationId xmlns:a16="http://schemas.microsoft.com/office/drawing/2014/main" xmlns="" id="{27F63813-6BD4-42E8-B1B2-7FEE30AFF5DC}"/>
                </a:ext>
              </a:extLst>
            </p:cNvPr>
            <p:cNvSpPr>
              <a:spLocks/>
            </p:cNvSpPr>
            <p:nvPr/>
          </p:nvSpPr>
          <p:spPr bwMode="auto">
            <a:xfrm>
              <a:off x="2666" y="702"/>
              <a:ext cx="14" cy="14"/>
            </a:xfrm>
            <a:custGeom>
              <a:avLst/>
              <a:gdLst>
                <a:gd name="T0" fmla="*/ 1 w 28"/>
                <a:gd name="T1" fmla="*/ 1 h 27"/>
                <a:gd name="T2" fmla="*/ 1 w 28"/>
                <a:gd name="T3" fmla="*/ 1 h 27"/>
                <a:gd name="T4" fmla="*/ 0 w 28"/>
                <a:gd name="T5" fmla="*/ 1 h 27"/>
                <a:gd name="T6" fmla="*/ 0 w 28"/>
                <a:gd name="T7" fmla="*/ 1 h 27"/>
                <a:gd name="T8" fmla="*/ 1 w 28"/>
                <a:gd name="T9" fmla="*/ 1 h 27"/>
                <a:gd name="T10" fmla="*/ 1 w 28"/>
                <a:gd name="T11" fmla="*/ 1 h 27"/>
                <a:gd name="T12" fmla="*/ 1 w 28"/>
                <a:gd name="T13" fmla="*/ 1 h 27"/>
                <a:gd name="T14" fmla="*/ 1 w 28"/>
                <a:gd name="T15" fmla="*/ 1 h 27"/>
                <a:gd name="T16" fmla="*/ 1 w 28"/>
                <a:gd name="T17" fmla="*/ 1 h 27"/>
                <a:gd name="T18" fmla="*/ 1 w 28"/>
                <a:gd name="T19" fmla="*/ 1 h 27"/>
                <a:gd name="T20" fmla="*/ 1 w 28"/>
                <a:gd name="T21" fmla="*/ 1 h 27"/>
                <a:gd name="T22" fmla="*/ 1 w 28"/>
                <a:gd name="T23" fmla="*/ 1 h 27"/>
                <a:gd name="T24" fmla="*/ 1 w 28"/>
                <a:gd name="T25" fmla="*/ 1 h 27"/>
                <a:gd name="T26" fmla="*/ 1 w 28"/>
                <a:gd name="T27" fmla="*/ 1 h 27"/>
                <a:gd name="T28" fmla="*/ 1 w 28"/>
                <a:gd name="T29" fmla="*/ 0 h 27"/>
                <a:gd name="T30" fmla="*/ 1 w 28"/>
                <a:gd name="T31" fmla="*/ 0 h 27"/>
                <a:gd name="T32" fmla="*/ 1 w 28"/>
                <a:gd name="T33" fmla="*/ 1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8" h="27">
                  <a:moveTo>
                    <a:pt x="4" y="1"/>
                  </a:moveTo>
                  <a:lnTo>
                    <a:pt x="1" y="6"/>
                  </a:lnTo>
                  <a:lnTo>
                    <a:pt x="0" y="11"/>
                  </a:lnTo>
                  <a:lnTo>
                    <a:pt x="0" y="17"/>
                  </a:lnTo>
                  <a:lnTo>
                    <a:pt x="2" y="23"/>
                  </a:lnTo>
                  <a:lnTo>
                    <a:pt x="6" y="25"/>
                  </a:lnTo>
                  <a:lnTo>
                    <a:pt x="13" y="27"/>
                  </a:lnTo>
                  <a:lnTo>
                    <a:pt x="20" y="27"/>
                  </a:lnTo>
                  <a:lnTo>
                    <a:pt x="25" y="25"/>
                  </a:lnTo>
                  <a:lnTo>
                    <a:pt x="27" y="22"/>
                  </a:lnTo>
                  <a:lnTo>
                    <a:pt x="28" y="16"/>
                  </a:lnTo>
                  <a:lnTo>
                    <a:pt x="28" y="11"/>
                  </a:lnTo>
                  <a:lnTo>
                    <a:pt x="27" y="7"/>
                  </a:lnTo>
                  <a:lnTo>
                    <a:pt x="24" y="3"/>
                  </a:lnTo>
                  <a:lnTo>
                    <a:pt x="17" y="0"/>
                  </a:lnTo>
                  <a:lnTo>
                    <a:pt x="10" y="0"/>
                  </a:lnTo>
                  <a:lnTo>
                    <a:pt x="4"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55" name="Freeform 308">
              <a:extLst>
                <a:ext uri="{FF2B5EF4-FFF2-40B4-BE49-F238E27FC236}">
                  <a16:creationId xmlns:a16="http://schemas.microsoft.com/office/drawing/2014/main" xmlns="" id="{F220F7EB-EA63-4512-AEFC-B66CA787253C}"/>
                </a:ext>
              </a:extLst>
            </p:cNvPr>
            <p:cNvSpPr>
              <a:spLocks/>
            </p:cNvSpPr>
            <p:nvPr/>
          </p:nvSpPr>
          <p:spPr bwMode="auto">
            <a:xfrm>
              <a:off x="2657" y="728"/>
              <a:ext cx="12" cy="13"/>
            </a:xfrm>
            <a:custGeom>
              <a:avLst/>
              <a:gdLst>
                <a:gd name="T0" fmla="*/ 0 w 24"/>
                <a:gd name="T1" fmla="*/ 1 h 25"/>
                <a:gd name="T2" fmla="*/ 0 w 24"/>
                <a:gd name="T3" fmla="*/ 1 h 25"/>
                <a:gd name="T4" fmla="*/ 0 w 24"/>
                <a:gd name="T5" fmla="*/ 1 h 25"/>
                <a:gd name="T6" fmla="*/ 1 w 24"/>
                <a:gd name="T7" fmla="*/ 1 h 25"/>
                <a:gd name="T8" fmla="*/ 1 w 24"/>
                <a:gd name="T9" fmla="*/ 1 h 25"/>
                <a:gd name="T10" fmla="*/ 1 w 24"/>
                <a:gd name="T11" fmla="*/ 0 h 25"/>
                <a:gd name="T12" fmla="*/ 1 w 24"/>
                <a:gd name="T13" fmla="*/ 1 h 25"/>
                <a:gd name="T14" fmla="*/ 1 w 24"/>
                <a:gd name="T15" fmla="*/ 1 h 25"/>
                <a:gd name="T16" fmla="*/ 1 w 24"/>
                <a:gd name="T17" fmla="*/ 1 h 25"/>
                <a:gd name="T18" fmla="*/ 1 w 24"/>
                <a:gd name="T19" fmla="*/ 1 h 25"/>
                <a:gd name="T20" fmla="*/ 1 w 24"/>
                <a:gd name="T21" fmla="*/ 1 h 25"/>
                <a:gd name="T22" fmla="*/ 1 w 24"/>
                <a:gd name="T23" fmla="*/ 1 h 25"/>
                <a:gd name="T24" fmla="*/ 1 w 24"/>
                <a:gd name="T25" fmla="*/ 1 h 25"/>
                <a:gd name="T26" fmla="*/ 1 w 24"/>
                <a:gd name="T27" fmla="*/ 1 h 25"/>
                <a:gd name="T28" fmla="*/ 1 w 24"/>
                <a:gd name="T29" fmla="*/ 1 h 25"/>
                <a:gd name="T30" fmla="*/ 1 w 24"/>
                <a:gd name="T31" fmla="*/ 1 h 25"/>
                <a:gd name="T32" fmla="*/ 0 w 24"/>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5">
                  <a:moveTo>
                    <a:pt x="0" y="16"/>
                  </a:moveTo>
                  <a:lnTo>
                    <a:pt x="0" y="11"/>
                  </a:lnTo>
                  <a:lnTo>
                    <a:pt x="0" y="7"/>
                  </a:lnTo>
                  <a:lnTo>
                    <a:pt x="4" y="3"/>
                  </a:lnTo>
                  <a:lnTo>
                    <a:pt x="9" y="1"/>
                  </a:lnTo>
                  <a:lnTo>
                    <a:pt x="16" y="0"/>
                  </a:lnTo>
                  <a:lnTo>
                    <a:pt x="21" y="1"/>
                  </a:lnTo>
                  <a:lnTo>
                    <a:pt x="23" y="4"/>
                  </a:lnTo>
                  <a:lnTo>
                    <a:pt x="24" y="8"/>
                  </a:lnTo>
                  <a:lnTo>
                    <a:pt x="24" y="12"/>
                  </a:lnTo>
                  <a:lnTo>
                    <a:pt x="23" y="18"/>
                  </a:lnTo>
                  <a:lnTo>
                    <a:pt x="20" y="23"/>
                  </a:lnTo>
                  <a:lnTo>
                    <a:pt x="16" y="25"/>
                  </a:lnTo>
                  <a:lnTo>
                    <a:pt x="12" y="25"/>
                  </a:lnTo>
                  <a:lnTo>
                    <a:pt x="7" y="23"/>
                  </a:lnTo>
                  <a:lnTo>
                    <a:pt x="3" y="19"/>
                  </a:lnTo>
                  <a:lnTo>
                    <a:pt x="0" y="1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56" name="Freeform 309">
              <a:extLst>
                <a:ext uri="{FF2B5EF4-FFF2-40B4-BE49-F238E27FC236}">
                  <a16:creationId xmlns:a16="http://schemas.microsoft.com/office/drawing/2014/main" xmlns="" id="{E6997F3A-E225-425F-B79A-EFC2559103E6}"/>
                </a:ext>
              </a:extLst>
            </p:cNvPr>
            <p:cNvSpPr>
              <a:spLocks/>
            </p:cNvSpPr>
            <p:nvPr/>
          </p:nvSpPr>
          <p:spPr bwMode="auto">
            <a:xfrm>
              <a:off x="2680" y="748"/>
              <a:ext cx="11" cy="14"/>
            </a:xfrm>
            <a:custGeom>
              <a:avLst/>
              <a:gdLst>
                <a:gd name="T0" fmla="*/ 1 w 22"/>
                <a:gd name="T1" fmla="*/ 0 h 29"/>
                <a:gd name="T2" fmla="*/ 1 w 22"/>
                <a:gd name="T3" fmla="*/ 0 h 29"/>
                <a:gd name="T4" fmla="*/ 0 w 22"/>
                <a:gd name="T5" fmla="*/ 0 h 29"/>
                <a:gd name="T6" fmla="*/ 0 w 22"/>
                <a:gd name="T7" fmla="*/ 0 h 29"/>
                <a:gd name="T8" fmla="*/ 0 w 22"/>
                <a:gd name="T9" fmla="*/ 0 h 29"/>
                <a:gd name="T10" fmla="*/ 1 w 22"/>
                <a:gd name="T11" fmla="*/ 0 h 29"/>
                <a:gd name="T12" fmla="*/ 1 w 22"/>
                <a:gd name="T13" fmla="*/ 0 h 29"/>
                <a:gd name="T14" fmla="*/ 1 w 22"/>
                <a:gd name="T15" fmla="*/ 0 h 29"/>
                <a:gd name="T16" fmla="*/ 1 w 22"/>
                <a:gd name="T17" fmla="*/ 0 h 29"/>
                <a:gd name="T18" fmla="*/ 1 w 22"/>
                <a:gd name="T19" fmla="*/ 0 h 29"/>
                <a:gd name="T20" fmla="*/ 1 w 22"/>
                <a:gd name="T21" fmla="*/ 0 h 29"/>
                <a:gd name="T22" fmla="*/ 1 w 22"/>
                <a:gd name="T23" fmla="*/ 0 h 29"/>
                <a:gd name="T24" fmla="*/ 1 w 22"/>
                <a:gd name="T25" fmla="*/ 0 h 29"/>
                <a:gd name="T26" fmla="*/ 1 w 22"/>
                <a:gd name="T27" fmla="*/ 0 h 29"/>
                <a:gd name="T28" fmla="*/ 1 w 22"/>
                <a:gd name="T29" fmla="*/ 0 h 29"/>
                <a:gd name="T30" fmla="*/ 1 w 22"/>
                <a:gd name="T31" fmla="*/ 0 h 29"/>
                <a:gd name="T32" fmla="*/ 1 w 22"/>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9">
                  <a:moveTo>
                    <a:pt x="7" y="29"/>
                  </a:moveTo>
                  <a:lnTo>
                    <a:pt x="2" y="28"/>
                  </a:lnTo>
                  <a:lnTo>
                    <a:pt x="0" y="24"/>
                  </a:lnTo>
                  <a:lnTo>
                    <a:pt x="0" y="20"/>
                  </a:lnTo>
                  <a:lnTo>
                    <a:pt x="0" y="14"/>
                  </a:lnTo>
                  <a:lnTo>
                    <a:pt x="2" y="8"/>
                  </a:lnTo>
                  <a:lnTo>
                    <a:pt x="6" y="3"/>
                  </a:lnTo>
                  <a:lnTo>
                    <a:pt x="11" y="1"/>
                  </a:lnTo>
                  <a:lnTo>
                    <a:pt x="14" y="0"/>
                  </a:lnTo>
                  <a:lnTo>
                    <a:pt x="16" y="1"/>
                  </a:lnTo>
                  <a:lnTo>
                    <a:pt x="20" y="5"/>
                  </a:lnTo>
                  <a:lnTo>
                    <a:pt x="21" y="10"/>
                  </a:lnTo>
                  <a:lnTo>
                    <a:pt x="22" y="15"/>
                  </a:lnTo>
                  <a:lnTo>
                    <a:pt x="21" y="20"/>
                  </a:lnTo>
                  <a:lnTo>
                    <a:pt x="17" y="24"/>
                  </a:lnTo>
                  <a:lnTo>
                    <a:pt x="13" y="28"/>
                  </a:lnTo>
                  <a:lnTo>
                    <a:pt x="7" y="29"/>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57" name="Freeform 310">
              <a:extLst>
                <a:ext uri="{FF2B5EF4-FFF2-40B4-BE49-F238E27FC236}">
                  <a16:creationId xmlns:a16="http://schemas.microsoft.com/office/drawing/2014/main" xmlns="" id="{E462F4DC-5680-4AAB-A0D1-E97A035AE9FE}"/>
                </a:ext>
              </a:extLst>
            </p:cNvPr>
            <p:cNvSpPr>
              <a:spLocks/>
            </p:cNvSpPr>
            <p:nvPr/>
          </p:nvSpPr>
          <p:spPr bwMode="auto">
            <a:xfrm>
              <a:off x="2699" y="735"/>
              <a:ext cx="13" cy="16"/>
            </a:xfrm>
            <a:custGeom>
              <a:avLst/>
              <a:gdLst>
                <a:gd name="T0" fmla="*/ 1 w 26"/>
                <a:gd name="T1" fmla="*/ 0 h 33"/>
                <a:gd name="T2" fmla="*/ 1 w 26"/>
                <a:gd name="T3" fmla="*/ 0 h 33"/>
                <a:gd name="T4" fmla="*/ 1 w 26"/>
                <a:gd name="T5" fmla="*/ 0 h 33"/>
                <a:gd name="T6" fmla="*/ 1 w 26"/>
                <a:gd name="T7" fmla="*/ 0 h 33"/>
                <a:gd name="T8" fmla="*/ 1 w 26"/>
                <a:gd name="T9" fmla="*/ 0 h 33"/>
                <a:gd name="T10" fmla="*/ 1 w 26"/>
                <a:gd name="T11" fmla="*/ 0 h 33"/>
                <a:gd name="T12" fmla="*/ 1 w 26"/>
                <a:gd name="T13" fmla="*/ 0 h 33"/>
                <a:gd name="T14" fmla="*/ 1 w 26"/>
                <a:gd name="T15" fmla="*/ 0 h 33"/>
                <a:gd name="T16" fmla="*/ 1 w 26"/>
                <a:gd name="T17" fmla="*/ 0 h 33"/>
                <a:gd name="T18" fmla="*/ 1 w 26"/>
                <a:gd name="T19" fmla="*/ 0 h 33"/>
                <a:gd name="T20" fmla="*/ 1 w 26"/>
                <a:gd name="T21" fmla="*/ 0 h 33"/>
                <a:gd name="T22" fmla="*/ 1 w 26"/>
                <a:gd name="T23" fmla="*/ 1 h 33"/>
                <a:gd name="T24" fmla="*/ 1 w 26"/>
                <a:gd name="T25" fmla="*/ 1 h 33"/>
                <a:gd name="T26" fmla="*/ 1 w 26"/>
                <a:gd name="T27" fmla="*/ 1 h 33"/>
                <a:gd name="T28" fmla="*/ 1 w 26"/>
                <a:gd name="T29" fmla="*/ 0 h 33"/>
                <a:gd name="T30" fmla="*/ 0 w 26"/>
                <a:gd name="T31" fmla="*/ 0 h 33"/>
                <a:gd name="T32" fmla="*/ 1 w 26"/>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 h="33">
                  <a:moveTo>
                    <a:pt x="1" y="17"/>
                  </a:moveTo>
                  <a:lnTo>
                    <a:pt x="4" y="12"/>
                  </a:lnTo>
                  <a:lnTo>
                    <a:pt x="6" y="6"/>
                  </a:lnTo>
                  <a:lnTo>
                    <a:pt x="11" y="2"/>
                  </a:lnTo>
                  <a:lnTo>
                    <a:pt x="16" y="0"/>
                  </a:lnTo>
                  <a:lnTo>
                    <a:pt x="22" y="2"/>
                  </a:lnTo>
                  <a:lnTo>
                    <a:pt x="25" y="5"/>
                  </a:lnTo>
                  <a:lnTo>
                    <a:pt x="26" y="11"/>
                  </a:lnTo>
                  <a:lnTo>
                    <a:pt x="26" y="17"/>
                  </a:lnTo>
                  <a:lnTo>
                    <a:pt x="23" y="22"/>
                  </a:lnTo>
                  <a:lnTo>
                    <a:pt x="19" y="28"/>
                  </a:lnTo>
                  <a:lnTo>
                    <a:pt x="13" y="32"/>
                  </a:lnTo>
                  <a:lnTo>
                    <a:pt x="8" y="33"/>
                  </a:lnTo>
                  <a:lnTo>
                    <a:pt x="5" y="32"/>
                  </a:lnTo>
                  <a:lnTo>
                    <a:pt x="1" y="27"/>
                  </a:lnTo>
                  <a:lnTo>
                    <a:pt x="0" y="22"/>
                  </a:lnTo>
                  <a:lnTo>
                    <a:pt x="1" y="17"/>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58" name="Freeform 311">
              <a:extLst>
                <a:ext uri="{FF2B5EF4-FFF2-40B4-BE49-F238E27FC236}">
                  <a16:creationId xmlns:a16="http://schemas.microsoft.com/office/drawing/2014/main" xmlns="" id="{E2C5B30C-DAF6-4973-989D-66AB3D666367}"/>
                </a:ext>
              </a:extLst>
            </p:cNvPr>
            <p:cNvSpPr>
              <a:spLocks/>
            </p:cNvSpPr>
            <p:nvPr/>
          </p:nvSpPr>
          <p:spPr bwMode="auto">
            <a:xfrm>
              <a:off x="2715" y="738"/>
              <a:ext cx="14" cy="13"/>
            </a:xfrm>
            <a:custGeom>
              <a:avLst/>
              <a:gdLst>
                <a:gd name="T0" fmla="*/ 1 w 26"/>
                <a:gd name="T1" fmla="*/ 0 h 27"/>
                <a:gd name="T2" fmla="*/ 1 w 26"/>
                <a:gd name="T3" fmla="*/ 0 h 27"/>
                <a:gd name="T4" fmla="*/ 1 w 26"/>
                <a:gd name="T5" fmla="*/ 0 h 27"/>
                <a:gd name="T6" fmla="*/ 1 w 26"/>
                <a:gd name="T7" fmla="*/ 0 h 27"/>
                <a:gd name="T8" fmla="*/ 1 w 26"/>
                <a:gd name="T9" fmla="*/ 0 h 27"/>
                <a:gd name="T10" fmla="*/ 1 w 26"/>
                <a:gd name="T11" fmla="*/ 0 h 27"/>
                <a:gd name="T12" fmla="*/ 1 w 26"/>
                <a:gd name="T13" fmla="*/ 0 h 27"/>
                <a:gd name="T14" fmla="*/ 1 w 26"/>
                <a:gd name="T15" fmla="*/ 0 h 27"/>
                <a:gd name="T16" fmla="*/ 1 w 26"/>
                <a:gd name="T17" fmla="*/ 0 h 27"/>
                <a:gd name="T18" fmla="*/ 1 w 26"/>
                <a:gd name="T19" fmla="*/ 0 h 27"/>
                <a:gd name="T20" fmla="*/ 1 w 26"/>
                <a:gd name="T21" fmla="*/ 0 h 27"/>
                <a:gd name="T22" fmla="*/ 0 w 26"/>
                <a:gd name="T23" fmla="*/ 0 h 27"/>
                <a:gd name="T24" fmla="*/ 1 w 26"/>
                <a:gd name="T25" fmla="*/ 0 h 27"/>
                <a:gd name="T26" fmla="*/ 1 w 26"/>
                <a:gd name="T27" fmla="*/ 0 h 27"/>
                <a:gd name="T28" fmla="*/ 1 w 26"/>
                <a:gd name="T29" fmla="*/ 0 h 27"/>
                <a:gd name="T30" fmla="*/ 1 w 26"/>
                <a:gd name="T31" fmla="*/ 0 h 27"/>
                <a:gd name="T32" fmla="*/ 1 w 26"/>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 h="27">
                  <a:moveTo>
                    <a:pt x="21" y="3"/>
                  </a:moveTo>
                  <a:lnTo>
                    <a:pt x="24" y="6"/>
                  </a:lnTo>
                  <a:lnTo>
                    <a:pt x="26" y="9"/>
                  </a:lnTo>
                  <a:lnTo>
                    <a:pt x="26" y="14"/>
                  </a:lnTo>
                  <a:lnTo>
                    <a:pt x="25" y="19"/>
                  </a:lnTo>
                  <a:lnTo>
                    <a:pt x="21" y="22"/>
                  </a:lnTo>
                  <a:lnTo>
                    <a:pt x="17" y="26"/>
                  </a:lnTo>
                  <a:lnTo>
                    <a:pt x="12" y="27"/>
                  </a:lnTo>
                  <a:lnTo>
                    <a:pt x="9" y="27"/>
                  </a:lnTo>
                  <a:lnTo>
                    <a:pt x="5" y="24"/>
                  </a:lnTo>
                  <a:lnTo>
                    <a:pt x="2" y="20"/>
                  </a:lnTo>
                  <a:lnTo>
                    <a:pt x="0" y="15"/>
                  </a:lnTo>
                  <a:lnTo>
                    <a:pt x="1" y="11"/>
                  </a:lnTo>
                  <a:lnTo>
                    <a:pt x="4" y="6"/>
                  </a:lnTo>
                  <a:lnTo>
                    <a:pt x="8" y="3"/>
                  </a:lnTo>
                  <a:lnTo>
                    <a:pt x="13" y="0"/>
                  </a:lnTo>
                  <a:lnTo>
                    <a:pt x="21" y="3"/>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59" name="Freeform 312">
              <a:extLst>
                <a:ext uri="{FF2B5EF4-FFF2-40B4-BE49-F238E27FC236}">
                  <a16:creationId xmlns:a16="http://schemas.microsoft.com/office/drawing/2014/main" xmlns="" id="{AFF9FE49-4D70-453A-8199-E8295451A77D}"/>
                </a:ext>
              </a:extLst>
            </p:cNvPr>
            <p:cNvSpPr>
              <a:spLocks/>
            </p:cNvSpPr>
            <p:nvPr/>
          </p:nvSpPr>
          <p:spPr bwMode="auto">
            <a:xfrm>
              <a:off x="2570" y="757"/>
              <a:ext cx="108" cy="73"/>
            </a:xfrm>
            <a:custGeom>
              <a:avLst/>
              <a:gdLst>
                <a:gd name="T0" fmla="*/ 7 w 216"/>
                <a:gd name="T1" fmla="*/ 0 h 148"/>
                <a:gd name="T2" fmla="*/ 7 w 216"/>
                <a:gd name="T3" fmla="*/ 0 h 148"/>
                <a:gd name="T4" fmla="*/ 7 w 216"/>
                <a:gd name="T5" fmla="*/ 0 h 148"/>
                <a:gd name="T6" fmla="*/ 7 w 216"/>
                <a:gd name="T7" fmla="*/ 0 h 148"/>
                <a:gd name="T8" fmla="*/ 6 w 216"/>
                <a:gd name="T9" fmla="*/ 0 h 148"/>
                <a:gd name="T10" fmla="*/ 4 w 216"/>
                <a:gd name="T11" fmla="*/ 0 h 148"/>
                <a:gd name="T12" fmla="*/ 3 w 216"/>
                <a:gd name="T13" fmla="*/ 0 h 148"/>
                <a:gd name="T14" fmla="*/ 3 w 216"/>
                <a:gd name="T15" fmla="*/ 0 h 148"/>
                <a:gd name="T16" fmla="*/ 4 w 216"/>
                <a:gd name="T17" fmla="*/ 0 h 148"/>
                <a:gd name="T18" fmla="*/ 5 w 216"/>
                <a:gd name="T19" fmla="*/ 0 h 148"/>
                <a:gd name="T20" fmla="*/ 6 w 216"/>
                <a:gd name="T21" fmla="*/ 0 h 148"/>
                <a:gd name="T22" fmla="*/ 6 w 216"/>
                <a:gd name="T23" fmla="*/ 1 h 148"/>
                <a:gd name="T24" fmla="*/ 6 w 216"/>
                <a:gd name="T25" fmla="*/ 1 h 148"/>
                <a:gd name="T26" fmla="*/ 5 w 216"/>
                <a:gd name="T27" fmla="*/ 1 h 148"/>
                <a:gd name="T28" fmla="*/ 4 w 216"/>
                <a:gd name="T29" fmla="*/ 1 h 148"/>
                <a:gd name="T30" fmla="*/ 3 w 216"/>
                <a:gd name="T31" fmla="*/ 1 h 148"/>
                <a:gd name="T32" fmla="*/ 2 w 216"/>
                <a:gd name="T33" fmla="*/ 1 h 148"/>
                <a:gd name="T34" fmla="*/ 3 w 216"/>
                <a:gd name="T35" fmla="*/ 1 h 148"/>
                <a:gd name="T36" fmla="*/ 3 w 216"/>
                <a:gd name="T37" fmla="*/ 1 h 148"/>
                <a:gd name="T38" fmla="*/ 4 w 216"/>
                <a:gd name="T39" fmla="*/ 1 h 148"/>
                <a:gd name="T40" fmla="*/ 5 w 216"/>
                <a:gd name="T41" fmla="*/ 1 h 148"/>
                <a:gd name="T42" fmla="*/ 5 w 216"/>
                <a:gd name="T43" fmla="*/ 1 h 148"/>
                <a:gd name="T44" fmla="*/ 4 w 216"/>
                <a:gd name="T45" fmla="*/ 2 h 148"/>
                <a:gd name="T46" fmla="*/ 4 w 216"/>
                <a:gd name="T47" fmla="*/ 2 h 148"/>
                <a:gd name="T48" fmla="*/ 3 w 216"/>
                <a:gd name="T49" fmla="*/ 2 h 148"/>
                <a:gd name="T50" fmla="*/ 3 w 216"/>
                <a:gd name="T51" fmla="*/ 2 h 148"/>
                <a:gd name="T52" fmla="*/ 2 w 216"/>
                <a:gd name="T53" fmla="*/ 1 h 148"/>
                <a:gd name="T54" fmla="*/ 2 w 216"/>
                <a:gd name="T55" fmla="*/ 1 h 148"/>
                <a:gd name="T56" fmla="*/ 3 w 216"/>
                <a:gd name="T57" fmla="*/ 2 h 148"/>
                <a:gd name="T58" fmla="*/ 3 w 216"/>
                <a:gd name="T59" fmla="*/ 2 h 148"/>
                <a:gd name="T60" fmla="*/ 2 w 216"/>
                <a:gd name="T61" fmla="*/ 2 h 148"/>
                <a:gd name="T62" fmla="*/ 1 w 216"/>
                <a:gd name="T63" fmla="*/ 3 h 148"/>
                <a:gd name="T64" fmla="*/ 0 w 216"/>
                <a:gd name="T65" fmla="*/ 3 h 148"/>
                <a:gd name="T66" fmla="*/ 1 w 216"/>
                <a:gd name="T67" fmla="*/ 3 h 148"/>
                <a:gd name="T68" fmla="*/ 2 w 216"/>
                <a:gd name="T69" fmla="*/ 3 h 148"/>
                <a:gd name="T70" fmla="*/ 3 w 216"/>
                <a:gd name="T71" fmla="*/ 2 h 148"/>
                <a:gd name="T72" fmla="*/ 3 w 216"/>
                <a:gd name="T73" fmla="*/ 3 h 148"/>
                <a:gd name="T74" fmla="*/ 3 w 216"/>
                <a:gd name="T75" fmla="*/ 4 h 148"/>
                <a:gd name="T76" fmla="*/ 3 w 216"/>
                <a:gd name="T77" fmla="*/ 4 h 148"/>
                <a:gd name="T78" fmla="*/ 4 w 216"/>
                <a:gd name="T79" fmla="*/ 3 h 148"/>
                <a:gd name="T80" fmla="*/ 4 w 216"/>
                <a:gd name="T81" fmla="*/ 2 h 148"/>
                <a:gd name="T82" fmla="*/ 5 w 216"/>
                <a:gd name="T83" fmla="*/ 2 h 148"/>
                <a:gd name="T84" fmla="*/ 5 w 216"/>
                <a:gd name="T85" fmla="*/ 2 h 148"/>
                <a:gd name="T86" fmla="*/ 5 w 216"/>
                <a:gd name="T87" fmla="*/ 3 h 148"/>
                <a:gd name="T88" fmla="*/ 5 w 216"/>
                <a:gd name="T89" fmla="*/ 4 h 148"/>
                <a:gd name="T90" fmla="*/ 5 w 216"/>
                <a:gd name="T91" fmla="*/ 3 h 148"/>
                <a:gd name="T92" fmla="*/ 6 w 216"/>
                <a:gd name="T93" fmla="*/ 1 h 148"/>
                <a:gd name="T94" fmla="*/ 6 w 216"/>
                <a:gd name="T95" fmla="*/ 1 h 148"/>
                <a:gd name="T96" fmla="*/ 7 w 216"/>
                <a:gd name="T97" fmla="*/ 1 h 148"/>
                <a:gd name="T98" fmla="*/ 7 w 216"/>
                <a:gd name="T99" fmla="*/ 1 h 148"/>
                <a:gd name="T100" fmla="*/ 7 w 216"/>
                <a:gd name="T101" fmla="*/ 3 h 148"/>
                <a:gd name="T102" fmla="*/ 7 w 216"/>
                <a:gd name="T103" fmla="*/ 1 h 14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6" h="148">
                  <a:moveTo>
                    <a:pt x="216" y="16"/>
                  </a:moveTo>
                  <a:lnTo>
                    <a:pt x="215" y="16"/>
                  </a:lnTo>
                  <a:lnTo>
                    <a:pt x="212" y="15"/>
                  </a:lnTo>
                  <a:lnTo>
                    <a:pt x="211" y="14"/>
                  </a:lnTo>
                  <a:lnTo>
                    <a:pt x="209" y="13"/>
                  </a:lnTo>
                  <a:lnTo>
                    <a:pt x="208" y="11"/>
                  </a:lnTo>
                  <a:lnTo>
                    <a:pt x="207" y="9"/>
                  </a:lnTo>
                  <a:lnTo>
                    <a:pt x="205" y="7"/>
                  </a:lnTo>
                  <a:lnTo>
                    <a:pt x="205" y="5"/>
                  </a:lnTo>
                  <a:lnTo>
                    <a:pt x="202" y="9"/>
                  </a:lnTo>
                  <a:lnTo>
                    <a:pt x="198" y="13"/>
                  </a:lnTo>
                  <a:lnTo>
                    <a:pt x="196" y="16"/>
                  </a:lnTo>
                  <a:lnTo>
                    <a:pt x="194" y="19"/>
                  </a:lnTo>
                  <a:lnTo>
                    <a:pt x="186" y="15"/>
                  </a:lnTo>
                  <a:lnTo>
                    <a:pt x="173" y="12"/>
                  </a:lnTo>
                  <a:lnTo>
                    <a:pt x="159" y="7"/>
                  </a:lnTo>
                  <a:lnTo>
                    <a:pt x="144" y="5"/>
                  </a:lnTo>
                  <a:lnTo>
                    <a:pt x="128" y="1"/>
                  </a:lnTo>
                  <a:lnTo>
                    <a:pt x="114" y="0"/>
                  </a:lnTo>
                  <a:lnTo>
                    <a:pt x="102" y="0"/>
                  </a:lnTo>
                  <a:lnTo>
                    <a:pt x="94" y="1"/>
                  </a:lnTo>
                  <a:lnTo>
                    <a:pt x="84" y="5"/>
                  </a:lnTo>
                  <a:lnTo>
                    <a:pt x="83" y="6"/>
                  </a:lnTo>
                  <a:lnTo>
                    <a:pt x="87" y="6"/>
                  </a:lnTo>
                  <a:lnTo>
                    <a:pt x="94" y="5"/>
                  </a:lnTo>
                  <a:lnTo>
                    <a:pt x="105" y="5"/>
                  </a:lnTo>
                  <a:lnTo>
                    <a:pt x="117" y="5"/>
                  </a:lnTo>
                  <a:lnTo>
                    <a:pt x="131" y="7"/>
                  </a:lnTo>
                  <a:lnTo>
                    <a:pt x="143" y="11"/>
                  </a:lnTo>
                  <a:lnTo>
                    <a:pt x="156" y="14"/>
                  </a:lnTo>
                  <a:lnTo>
                    <a:pt x="166" y="18"/>
                  </a:lnTo>
                  <a:lnTo>
                    <a:pt x="175" y="22"/>
                  </a:lnTo>
                  <a:lnTo>
                    <a:pt x="182" y="27"/>
                  </a:lnTo>
                  <a:lnTo>
                    <a:pt x="185" y="30"/>
                  </a:lnTo>
                  <a:lnTo>
                    <a:pt x="183" y="31"/>
                  </a:lnTo>
                  <a:lnTo>
                    <a:pt x="179" y="32"/>
                  </a:lnTo>
                  <a:lnTo>
                    <a:pt x="174" y="35"/>
                  </a:lnTo>
                  <a:lnTo>
                    <a:pt x="169" y="38"/>
                  </a:lnTo>
                  <a:lnTo>
                    <a:pt x="162" y="42"/>
                  </a:lnTo>
                  <a:lnTo>
                    <a:pt x="156" y="45"/>
                  </a:lnTo>
                  <a:lnTo>
                    <a:pt x="151" y="49"/>
                  </a:lnTo>
                  <a:lnTo>
                    <a:pt x="144" y="45"/>
                  </a:lnTo>
                  <a:lnTo>
                    <a:pt x="134" y="43"/>
                  </a:lnTo>
                  <a:lnTo>
                    <a:pt x="122" y="39"/>
                  </a:lnTo>
                  <a:lnTo>
                    <a:pt x="110" y="36"/>
                  </a:lnTo>
                  <a:lnTo>
                    <a:pt x="96" y="34"/>
                  </a:lnTo>
                  <a:lnTo>
                    <a:pt x="83" y="32"/>
                  </a:lnTo>
                  <a:lnTo>
                    <a:pt x="73" y="32"/>
                  </a:lnTo>
                  <a:lnTo>
                    <a:pt x="64" y="35"/>
                  </a:lnTo>
                  <a:lnTo>
                    <a:pt x="58" y="38"/>
                  </a:lnTo>
                  <a:lnTo>
                    <a:pt x="55" y="41"/>
                  </a:lnTo>
                  <a:lnTo>
                    <a:pt x="56" y="42"/>
                  </a:lnTo>
                  <a:lnTo>
                    <a:pt x="63" y="41"/>
                  </a:lnTo>
                  <a:lnTo>
                    <a:pt x="67" y="39"/>
                  </a:lnTo>
                  <a:lnTo>
                    <a:pt x="73" y="39"/>
                  </a:lnTo>
                  <a:lnTo>
                    <a:pt x="80" y="39"/>
                  </a:lnTo>
                  <a:lnTo>
                    <a:pt x="86" y="41"/>
                  </a:lnTo>
                  <a:lnTo>
                    <a:pt x="93" y="41"/>
                  </a:lnTo>
                  <a:lnTo>
                    <a:pt x="99" y="42"/>
                  </a:lnTo>
                  <a:lnTo>
                    <a:pt x="106" y="44"/>
                  </a:lnTo>
                  <a:lnTo>
                    <a:pt x="112" y="45"/>
                  </a:lnTo>
                  <a:lnTo>
                    <a:pt x="124" y="49"/>
                  </a:lnTo>
                  <a:lnTo>
                    <a:pt x="133" y="51"/>
                  </a:lnTo>
                  <a:lnTo>
                    <a:pt x="139" y="53"/>
                  </a:lnTo>
                  <a:lnTo>
                    <a:pt x="143" y="56"/>
                  </a:lnTo>
                  <a:lnTo>
                    <a:pt x="140" y="58"/>
                  </a:lnTo>
                  <a:lnTo>
                    <a:pt x="135" y="60"/>
                  </a:lnTo>
                  <a:lnTo>
                    <a:pt x="129" y="62"/>
                  </a:lnTo>
                  <a:lnTo>
                    <a:pt x="124" y="65"/>
                  </a:lnTo>
                  <a:lnTo>
                    <a:pt x="118" y="67"/>
                  </a:lnTo>
                  <a:lnTo>
                    <a:pt x="112" y="68"/>
                  </a:lnTo>
                  <a:lnTo>
                    <a:pt x="107" y="71"/>
                  </a:lnTo>
                  <a:lnTo>
                    <a:pt x="104" y="72"/>
                  </a:lnTo>
                  <a:lnTo>
                    <a:pt x="101" y="73"/>
                  </a:lnTo>
                  <a:lnTo>
                    <a:pt x="96" y="73"/>
                  </a:lnTo>
                  <a:lnTo>
                    <a:pt x="90" y="72"/>
                  </a:lnTo>
                  <a:lnTo>
                    <a:pt x="86" y="71"/>
                  </a:lnTo>
                  <a:lnTo>
                    <a:pt x="80" y="68"/>
                  </a:lnTo>
                  <a:lnTo>
                    <a:pt x="74" y="66"/>
                  </a:lnTo>
                  <a:lnTo>
                    <a:pt x="68" y="65"/>
                  </a:lnTo>
                  <a:lnTo>
                    <a:pt x="64" y="62"/>
                  </a:lnTo>
                  <a:lnTo>
                    <a:pt x="56" y="60"/>
                  </a:lnTo>
                  <a:lnTo>
                    <a:pt x="48" y="60"/>
                  </a:lnTo>
                  <a:lnTo>
                    <a:pt x="44" y="62"/>
                  </a:lnTo>
                  <a:lnTo>
                    <a:pt x="48" y="65"/>
                  </a:lnTo>
                  <a:lnTo>
                    <a:pt x="57" y="68"/>
                  </a:lnTo>
                  <a:lnTo>
                    <a:pt x="67" y="72"/>
                  </a:lnTo>
                  <a:lnTo>
                    <a:pt x="75" y="75"/>
                  </a:lnTo>
                  <a:lnTo>
                    <a:pt x="81" y="79"/>
                  </a:lnTo>
                  <a:lnTo>
                    <a:pt x="74" y="81"/>
                  </a:lnTo>
                  <a:lnTo>
                    <a:pt x="65" y="84"/>
                  </a:lnTo>
                  <a:lnTo>
                    <a:pt x="53" y="88"/>
                  </a:lnTo>
                  <a:lnTo>
                    <a:pt x="42" y="91"/>
                  </a:lnTo>
                  <a:lnTo>
                    <a:pt x="29" y="95"/>
                  </a:lnTo>
                  <a:lnTo>
                    <a:pt x="19" y="98"/>
                  </a:lnTo>
                  <a:lnTo>
                    <a:pt x="10" y="100"/>
                  </a:lnTo>
                  <a:lnTo>
                    <a:pt x="5" y="102"/>
                  </a:lnTo>
                  <a:lnTo>
                    <a:pt x="0" y="104"/>
                  </a:lnTo>
                  <a:lnTo>
                    <a:pt x="0" y="105"/>
                  </a:lnTo>
                  <a:lnTo>
                    <a:pt x="4" y="105"/>
                  </a:lnTo>
                  <a:lnTo>
                    <a:pt x="11" y="105"/>
                  </a:lnTo>
                  <a:lnTo>
                    <a:pt x="19" y="105"/>
                  </a:lnTo>
                  <a:lnTo>
                    <a:pt x="29" y="103"/>
                  </a:lnTo>
                  <a:lnTo>
                    <a:pt x="41" y="102"/>
                  </a:lnTo>
                  <a:lnTo>
                    <a:pt x="53" y="99"/>
                  </a:lnTo>
                  <a:lnTo>
                    <a:pt x="65" y="96"/>
                  </a:lnTo>
                  <a:lnTo>
                    <a:pt x="76" y="92"/>
                  </a:lnTo>
                  <a:lnTo>
                    <a:pt x="86" y="90"/>
                  </a:lnTo>
                  <a:lnTo>
                    <a:pt x="91" y="87"/>
                  </a:lnTo>
                  <a:lnTo>
                    <a:pt x="90" y="99"/>
                  </a:lnTo>
                  <a:lnTo>
                    <a:pt x="86" y="115"/>
                  </a:lnTo>
                  <a:lnTo>
                    <a:pt x="81" y="132"/>
                  </a:lnTo>
                  <a:lnTo>
                    <a:pt x="75" y="142"/>
                  </a:lnTo>
                  <a:lnTo>
                    <a:pt x="72" y="147"/>
                  </a:lnTo>
                  <a:lnTo>
                    <a:pt x="73" y="148"/>
                  </a:lnTo>
                  <a:lnTo>
                    <a:pt x="76" y="147"/>
                  </a:lnTo>
                  <a:lnTo>
                    <a:pt x="80" y="143"/>
                  </a:lnTo>
                  <a:lnTo>
                    <a:pt x="87" y="133"/>
                  </a:lnTo>
                  <a:lnTo>
                    <a:pt x="95" y="117"/>
                  </a:lnTo>
                  <a:lnTo>
                    <a:pt x="103" y="99"/>
                  </a:lnTo>
                  <a:lnTo>
                    <a:pt x="106" y="87"/>
                  </a:lnTo>
                  <a:lnTo>
                    <a:pt x="111" y="85"/>
                  </a:lnTo>
                  <a:lnTo>
                    <a:pt x="118" y="82"/>
                  </a:lnTo>
                  <a:lnTo>
                    <a:pt x="125" y="80"/>
                  </a:lnTo>
                  <a:lnTo>
                    <a:pt x="132" y="76"/>
                  </a:lnTo>
                  <a:lnTo>
                    <a:pt x="139" y="74"/>
                  </a:lnTo>
                  <a:lnTo>
                    <a:pt x="145" y="71"/>
                  </a:lnTo>
                  <a:lnTo>
                    <a:pt x="151" y="68"/>
                  </a:lnTo>
                  <a:lnTo>
                    <a:pt x="155" y="67"/>
                  </a:lnTo>
                  <a:lnTo>
                    <a:pt x="155" y="80"/>
                  </a:lnTo>
                  <a:lnTo>
                    <a:pt x="152" y="97"/>
                  </a:lnTo>
                  <a:lnTo>
                    <a:pt x="149" y="115"/>
                  </a:lnTo>
                  <a:lnTo>
                    <a:pt x="145" y="128"/>
                  </a:lnTo>
                  <a:lnTo>
                    <a:pt x="143" y="134"/>
                  </a:lnTo>
                  <a:lnTo>
                    <a:pt x="144" y="136"/>
                  </a:lnTo>
                  <a:lnTo>
                    <a:pt x="147" y="135"/>
                  </a:lnTo>
                  <a:lnTo>
                    <a:pt x="150" y="128"/>
                  </a:lnTo>
                  <a:lnTo>
                    <a:pt x="156" y="115"/>
                  </a:lnTo>
                  <a:lnTo>
                    <a:pt x="163" y="98"/>
                  </a:lnTo>
                  <a:lnTo>
                    <a:pt x="167" y="79"/>
                  </a:lnTo>
                  <a:lnTo>
                    <a:pt x="167" y="61"/>
                  </a:lnTo>
                  <a:lnTo>
                    <a:pt x="177" y="54"/>
                  </a:lnTo>
                  <a:lnTo>
                    <a:pt x="183" y="46"/>
                  </a:lnTo>
                  <a:lnTo>
                    <a:pt x="189" y="41"/>
                  </a:lnTo>
                  <a:lnTo>
                    <a:pt x="194" y="36"/>
                  </a:lnTo>
                  <a:lnTo>
                    <a:pt x="196" y="34"/>
                  </a:lnTo>
                  <a:lnTo>
                    <a:pt x="200" y="32"/>
                  </a:lnTo>
                  <a:lnTo>
                    <a:pt x="201" y="35"/>
                  </a:lnTo>
                  <a:lnTo>
                    <a:pt x="201" y="41"/>
                  </a:lnTo>
                  <a:lnTo>
                    <a:pt x="200" y="53"/>
                  </a:lnTo>
                  <a:lnTo>
                    <a:pt x="198" y="72"/>
                  </a:lnTo>
                  <a:lnTo>
                    <a:pt x="197" y="91"/>
                  </a:lnTo>
                  <a:lnTo>
                    <a:pt x="195" y="104"/>
                  </a:lnTo>
                  <a:lnTo>
                    <a:pt x="203" y="88"/>
                  </a:lnTo>
                  <a:lnTo>
                    <a:pt x="209" y="64"/>
                  </a:lnTo>
                  <a:lnTo>
                    <a:pt x="213" y="37"/>
                  </a:lnTo>
                  <a:lnTo>
                    <a:pt x="216" y="16"/>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60" name="Freeform 313">
              <a:extLst>
                <a:ext uri="{FF2B5EF4-FFF2-40B4-BE49-F238E27FC236}">
                  <a16:creationId xmlns:a16="http://schemas.microsoft.com/office/drawing/2014/main" xmlns="" id="{2CE0BA23-1D62-43CB-9EB2-C8FA4CD76AF1}"/>
                </a:ext>
              </a:extLst>
            </p:cNvPr>
            <p:cNvSpPr>
              <a:spLocks/>
            </p:cNvSpPr>
            <p:nvPr/>
          </p:nvSpPr>
          <p:spPr bwMode="auto">
            <a:xfrm>
              <a:off x="2578" y="625"/>
              <a:ext cx="86" cy="82"/>
            </a:xfrm>
            <a:custGeom>
              <a:avLst/>
              <a:gdLst>
                <a:gd name="T0" fmla="*/ 5 w 173"/>
                <a:gd name="T1" fmla="*/ 5 h 165"/>
                <a:gd name="T2" fmla="*/ 5 w 173"/>
                <a:gd name="T3" fmla="*/ 4 h 165"/>
                <a:gd name="T4" fmla="*/ 5 w 173"/>
                <a:gd name="T5" fmla="*/ 4 h 165"/>
                <a:gd name="T6" fmla="*/ 4 w 173"/>
                <a:gd name="T7" fmla="*/ 4 h 165"/>
                <a:gd name="T8" fmla="*/ 4 w 173"/>
                <a:gd name="T9" fmla="*/ 3 h 165"/>
                <a:gd name="T10" fmla="*/ 4 w 173"/>
                <a:gd name="T11" fmla="*/ 2 h 165"/>
                <a:gd name="T12" fmla="*/ 4 w 173"/>
                <a:gd name="T13" fmla="*/ 1 h 165"/>
                <a:gd name="T14" fmla="*/ 4 w 173"/>
                <a:gd name="T15" fmla="*/ 1 h 165"/>
                <a:gd name="T16" fmla="*/ 4 w 173"/>
                <a:gd name="T17" fmla="*/ 2 h 165"/>
                <a:gd name="T18" fmla="*/ 4 w 173"/>
                <a:gd name="T19" fmla="*/ 3 h 165"/>
                <a:gd name="T20" fmla="*/ 4 w 173"/>
                <a:gd name="T21" fmla="*/ 3 h 165"/>
                <a:gd name="T22" fmla="*/ 3 w 173"/>
                <a:gd name="T23" fmla="*/ 3 h 165"/>
                <a:gd name="T24" fmla="*/ 3 w 173"/>
                <a:gd name="T25" fmla="*/ 3 h 165"/>
                <a:gd name="T26" fmla="*/ 3 w 173"/>
                <a:gd name="T27" fmla="*/ 3 h 165"/>
                <a:gd name="T28" fmla="*/ 3 w 173"/>
                <a:gd name="T29" fmla="*/ 2 h 165"/>
                <a:gd name="T30" fmla="*/ 2 w 173"/>
                <a:gd name="T31" fmla="*/ 1 h 165"/>
                <a:gd name="T32" fmla="*/ 2 w 173"/>
                <a:gd name="T33" fmla="*/ 0 h 165"/>
                <a:gd name="T34" fmla="*/ 2 w 173"/>
                <a:gd name="T35" fmla="*/ 0 h 165"/>
                <a:gd name="T36" fmla="*/ 2 w 173"/>
                <a:gd name="T37" fmla="*/ 0 h 165"/>
                <a:gd name="T38" fmla="*/ 2 w 173"/>
                <a:gd name="T39" fmla="*/ 0 h 165"/>
                <a:gd name="T40" fmla="*/ 2 w 173"/>
                <a:gd name="T41" fmla="*/ 0 h 165"/>
                <a:gd name="T42" fmla="*/ 2 w 173"/>
                <a:gd name="T43" fmla="*/ 1 h 165"/>
                <a:gd name="T44" fmla="*/ 2 w 173"/>
                <a:gd name="T45" fmla="*/ 1 h 165"/>
                <a:gd name="T46" fmla="*/ 2 w 173"/>
                <a:gd name="T47" fmla="*/ 2 h 165"/>
                <a:gd name="T48" fmla="*/ 2 w 173"/>
                <a:gd name="T49" fmla="*/ 2 h 165"/>
                <a:gd name="T50" fmla="*/ 1 w 173"/>
                <a:gd name="T51" fmla="*/ 1 h 165"/>
                <a:gd name="T52" fmla="*/ 0 w 173"/>
                <a:gd name="T53" fmla="*/ 0 h 165"/>
                <a:gd name="T54" fmla="*/ 0 w 173"/>
                <a:gd name="T55" fmla="*/ 0 h 165"/>
                <a:gd name="T56" fmla="*/ 0 w 173"/>
                <a:gd name="T57" fmla="*/ 0 h 165"/>
                <a:gd name="T58" fmla="*/ 0 w 173"/>
                <a:gd name="T59" fmla="*/ 0 h 165"/>
                <a:gd name="T60" fmla="*/ 0 w 173"/>
                <a:gd name="T61" fmla="*/ 1 h 165"/>
                <a:gd name="T62" fmla="*/ 1 w 173"/>
                <a:gd name="T63" fmla="*/ 1 h 165"/>
                <a:gd name="T64" fmla="*/ 1 w 173"/>
                <a:gd name="T65" fmla="*/ 1 h 165"/>
                <a:gd name="T66" fmla="*/ 1 w 173"/>
                <a:gd name="T67" fmla="*/ 2 h 165"/>
                <a:gd name="T68" fmla="*/ 2 w 173"/>
                <a:gd name="T69" fmla="*/ 2 h 165"/>
                <a:gd name="T70" fmla="*/ 2 w 173"/>
                <a:gd name="T71" fmla="*/ 2 h 165"/>
                <a:gd name="T72" fmla="*/ 2 w 173"/>
                <a:gd name="T73" fmla="*/ 2 h 165"/>
                <a:gd name="T74" fmla="*/ 2 w 173"/>
                <a:gd name="T75" fmla="*/ 2 h 165"/>
                <a:gd name="T76" fmla="*/ 1 w 173"/>
                <a:gd name="T77" fmla="*/ 2 h 165"/>
                <a:gd name="T78" fmla="*/ 1 w 173"/>
                <a:gd name="T79" fmla="*/ 2 h 165"/>
                <a:gd name="T80" fmla="*/ 1 w 173"/>
                <a:gd name="T81" fmla="*/ 2 h 165"/>
                <a:gd name="T82" fmla="*/ 0 w 173"/>
                <a:gd name="T83" fmla="*/ 2 h 165"/>
                <a:gd name="T84" fmla="*/ 1 w 173"/>
                <a:gd name="T85" fmla="*/ 2 h 165"/>
                <a:gd name="T86" fmla="*/ 1 w 173"/>
                <a:gd name="T87" fmla="*/ 3 h 165"/>
                <a:gd name="T88" fmla="*/ 2 w 173"/>
                <a:gd name="T89" fmla="*/ 3 h 165"/>
                <a:gd name="T90" fmla="*/ 2 w 173"/>
                <a:gd name="T91" fmla="*/ 3 h 165"/>
                <a:gd name="T92" fmla="*/ 3 w 173"/>
                <a:gd name="T93" fmla="*/ 3 h 165"/>
                <a:gd name="T94" fmla="*/ 3 w 173"/>
                <a:gd name="T95" fmla="*/ 3 h 165"/>
                <a:gd name="T96" fmla="*/ 3 w 173"/>
                <a:gd name="T97" fmla="*/ 3 h 165"/>
                <a:gd name="T98" fmla="*/ 4 w 173"/>
                <a:gd name="T99" fmla="*/ 4 h 165"/>
                <a:gd name="T100" fmla="*/ 4 w 173"/>
                <a:gd name="T101" fmla="*/ 4 h 165"/>
                <a:gd name="T102" fmla="*/ 3 w 173"/>
                <a:gd name="T103" fmla="*/ 4 h 165"/>
                <a:gd name="T104" fmla="*/ 3 w 173"/>
                <a:gd name="T105" fmla="*/ 4 h 165"/>
                <a:gd name="T106" fmla="*/ 2 w 173"/>
                <a:gd name="T107" fmla="*/ 4 h 165"/>
                <a:gd name="T108" fmla="*/ 2 w 173"/>
                <a:gd name="T109" fmla="*/ 4 h 165"/>
                <a:gd name="T110" fmla="*/ 2 w 173"/>
                <a:gd name="T111" fmla="*/ 4 h 165"/>
                <a:gd name="T112" fmla="*/ 2 w 173"/>
                <a:gd name="T113" fmla="*/ 4 h 165"/>
                <a:gd name="T114" fmla="*/ 3 w 173"/>
                <a:gd name="T115" fmla="*/ 4 h 165"/>
                <a:gd name="T116" fmla="*/ 4 w 173"/>
                <a:gd name="T117" fmla="*/ 4 h 165"/>
                <a:gd name="T118" fmla="*/ 4 w 173"/>
                <a:gd name="T119" fmla="*/ 4 h 165"/>
                <a:gd name="T120" fmla="*/ 4 w 173"/>
                <a:gd name="T121" fmla="*/ 4 h 165"/>
                <a:gd name="T122" fmla="*/ 5 w 173"/>
                <a:gd name="T123" fmla="*/ 4 h 16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73" h="165">
                  <a:moveTo>
                    <a:pt x="167" y="165"/>
                  </a:moveTo>
                  <a:lnTo>
                    <a:pt x="168" y="162"/>
                  </a:lnTo>
                  <a:lnTo>
                    <a:pt x="170" y="159"/>
                  </a:lnTo>
                  <a:lnTo>
                    <a:pt x="172" y="157"/>
                  </a:lnTo>
                  <a:lnTo>
                    <a:pt x="173" y="155"/>
                  </a:lnTo>
                  <a:lnTo>
                    <a:pt x="166" y="148"/>
                  </a:lnTo>
                  <a:lnTo>
                    <a:pt x="159" y="141"/>
                  </a:lnTo>
                  <a:lnTo>
                    <a:pt x="156" y="135"/>
                  </a:lnTo>
                  <a:lnTo>
                    <a:pt x="155" y="128"/>
                  </a:lnTo>
                  <a:lnTo>
                    <a:pt x="154" y="116"/>
                  </a:lnTo>
                  <a:lnTo>
                    <a:pt x="151" y="96"/>
                  </a:lnTo>
                  <a:lnTo>
                    <a:pt x="148" y="76"/>
                  </a:lnTo>
                  <a:lnTo>
                    <a:pt x="144" y="64"/>
                  </a:lnTo>
                  <a:lnTo>
                    <a:pt x="141" y="58"/>
                  </a:lnTo>
                  <a:lnTo>
                    <a:pt x="137" y="55"/>
                  </a:lnTo>
                  <a:lnTo>
                    <a:pt x="136" y="57"/>
                  </a:lnTo>
                  <a:lnTo>
                    <a:pt x="137" y="63"/>
                  </a:lnTo>
                  <a:lnTo>
                    <a:pt x="140" y="75"/>
                  </a:lnTo>
                  <a:lnTo>
                    <a:pt x="141" y="91"/>
                  </a:lnTo>
                  <a:lnTo>
                    <a:pt x="141" y="108"/>
                  </a:lnTo>
                  <a:lnTo>
                    <a:pt x="140" y="119"/>
                  </a:lnTo>
                  <a:lnTo>
                    <a:pt x="135" y="117"/>
                  </a:lnTo>
                  <a:lnTo>
                    <a:pt x="130" y="113"/>
                  </a:lnTo>
                  <a:lnTo>
                    <a:pt x="126" y="111"/>
                  </a:lnTo>
                  <a:lnTo>
                    <a:pt x="121" y="108"/>
                  </a:lnTo>
                  <a:lnTo>
                    <a:pt x="116" y="104"/>
                  </a:lnTo>
                  <a:lnTo>
                    <a:pt x="112" y="101"/>
                  </a:lnTo>
                  <a:lnTo>
                    <a:pt x="107" y="97"/>
                  </a:lnTo>
                  <a:lnTo>
                    <a:pt x="105" y="94"/>
                  </a:lnTo>
                  <a:lnTo>
                    <a:pt x="101" y="83"/>
                  </a:lnTo>
                  <a:lnTo>
                    <a:pt x="97" y="68"/>
                  </a:lnTo>
                  <a:lnTo>
                    <a:pt x="94" y="52"/>
                  </a:lnTo>
                  <a:lnTo>
                    <a:pt x="92" y="40"/>
                  </a:lnTo>
                  <a:lnTo>
                    <a:pt x="92" y="30"/>
                  </a:lnTo>
                  <a:lnTo>
                    <a:pt x="91" y="21"/>
                  </a:lnTo>
                  <a:lnTo>
                    <a:pt x="90" y="13"/>
                  </a:lnTo>
                  <a:lnTo>
                    <a:pt x="87" y="7"/>
                  </a:lnTo>
                  <a:lnTo>
                    <a:pt x="84" y="4"/>
                  </a:lnTo>
                  <a:lnTo>
                    <a:pt x="83" y="5"/>
                  </a:lnTo>
                  <a:lnTo>
                    <a:pt x="84" y="10"/>
                  </a:lnTo>
                  <a:lnTo>
                    <a:pt x="86" y="16"/>
                  </a:lnTo>
                  <a:lnTo>
                    <a:pt x="87" y="25"/>
                  </a:lnTo>
                  <a:lnTo>
                    <a:pt x="86" y="31"/>
                  </a:lnTo>
                  <a:lnTo>
                    <a:pt x="84" y="38"/>
                  </a:lnTo>
                  <a:lnTo>
                    <a:pt x="83" y="44"/>
                  </a:lnTo>
                  <a:lnTo>
                    <a:pt x="83" y="52"/>
                  </a:lnTo>
                  <a:lnTo>
                    <a:pt x="84" y="64"/>
                  </a:lnTo>
                  <a:lnTo>
                    <a:pt x="87" y="75"/>
                  </a:lnTo>
                  <a:lnTo>
                    <a:pt x="88" y="83"/>
                  </a:lnTo>
                  <a:lnTo>
                    <a:pt x="76" y="73"/>
                  </a:lnTo>
                  <a:lnTo>
                    <a:pt x="64" y="60"/>
                  </a:lnTo>
                  <a:lnTo>
                    <a:pt x="51" y="46"/>
                  </a:lnTo>
                  <a:lnTo>
                    <a:pt x="38" y="34"/>
                  </a:lnTo>
                  <a:lnTo>
                    <a:pt x="26" y="21"/>
                  </a:lnTo>
                  <a:lnTo>
                    <a:pt x="15" y="11"/>
                  </a:lnTo>
                  <a:lnTo>
                    <a:pt x="7" y="4"/>
                  </a:lnTo>
                  <a:lnTo>
                    <a:pt x="0" y="0"/>
                  </a:lnTo>
                  <a:lnTo>
                    <a:pt x="5" y="7"/>
                  </a:lnTo>
                  <a:lnTo>
                    <a:pt x="11" y="15"/>
                  </a:lnTo>
                  <a:lnTo>
                    <a:pt x="17" y="23"/>
                  </a:lnTo>
                  <a:lnTo>
                    <a:pt x="23" y="33"/>
                  </a:lnTo>
                  <a:lnTo>
                    <a:pt x="29" y="41"/>
                  </a:lnTo>
                  <a:lnTo>
                    <a:pt x="34" y="48"/>
                  </a:lnTo>
                  <a:lnTo>
                    <a:pt x="38" y="53"/>
                  </a:lnTo>
                  <a:lnTo>
                    <a:pt x="41" y="58"/>
                  </a:lnTo>
                  <a:lnTo>
                    <a:pt x="44" y="61"/>
                  </a:lnTo>
                  <a:lnTo>
                    <a:pt x="48" y="66"/>
                  </a:lnTo>
                  <a:lnTo>
                    <a:pt x="53" y="72"/>
                  </a:lnTo>
                  <a:lnTo>
                    <a:pt x="59" y="76"/>
                  </a:lnTo>
                  <a:lnTo>
                    <a:pt x="65" y="82"/>
                  </a:lnTo>
                  <a:lnTo>
                    <a:pt x="71" y="87"/>
                  </a:lnTo>
                  <a:lnTo>
                    <a:pt x="76" y="90"/>
                  </a:lnTo>
                  <a:lnTo>
                    <a:pt x="80" y="93"/>
                  </a:lnTo>
                  <a:lnTo>
                    <a:pt x="75" y="93"/>
                  </a:lnTo>
                  <a:lnTo>
                    <a:pt x="71" y="93"/>
                  </a:lnTo>
                  <a:lnTo>
                    <a:pt x="65" y="93"/>
                  </a:lnTo>
                  <a:lnTo>
                    <a:pt x="59" y="91"/>
                  </a:lnTo>
                  <a:lnTo>
                    <a:pt x="53" y="90"/>
                  </a:lnTo>
                  <a:lnTo>
                    <a:pt x="48" y="88"/>
                  </a:lnTo>
                  <a:lnTo>
                    <a:pt x="44" y="87"/>
                  </a:lnTo>
                  <a:lnTo>
                    <a:pt x="41" y="84"/>
                  </a:lnTo>
                  <a:lnTo>
                    <a:pt x="36" y="81"/>
                  </a:lnTo>
                  <a:lnTo>
                    <a:pt x="31" y="81"/>
                  </a:lnTo>
                  <a:lnTo>
                    <a:pt x="29" y="83"/>
                  </a:lnTo>
                  <a:lnTo>
                    <a:pt x="33" y="88"/>
                  </a:lnTo>
                  <a:lnTo>
                    <a:pt x="37" y="91"/>
                  </a:lnTo>
                  <a:lnTo>
                    <a:pt x="44" y="95"/>
                  </a:lnTo>
                  <a:lnTo>
                    <a:pt x="52" y="99"/>
                  </a:lnTo>
                  <a:lnTo>
                    <a:pt x="61" y="103"/>
                  </a:lnTo>
                  <a:lnTo>
                    <a:pt x="72" y="106"/>
                  </a:lnTo>
                  <a:lnTo>
                    <a:pt x="81" y="109"/>
                  </a:lnTo>
                  <a:lnTo>
                    <a:pt x="91" y="111"/>
                  </a:lnTo>
                  <a:lnTo>
                    <a:pt x="99" y="111"/>
                  </a:lnTo>
                  <a:lnTo>
                    <a:pt x="104" y="112"/>
                  </a:lnTo>
                  <a:lnTo>
                    <a:pt x="109" y="114"/>
                  </a:lnTo>
                  <a:lnTo>
                    <a:pt x="114" y="118"/>
                  </a:lnTo>
                  <a:lnTo>
                    <a:pt x="119" y="121"/>
                  </a:lnTo>
                  <a:lnTo>
                    <a:pt x="124" y="125"/>
                  </a:lnTo>
                  <a:lnTo>
                    <a:pt x="128" y="128"/>
                  </a:lnTo>
                  <a:lnTo>
                    <a:pt x="132" y="132"/>
                  </a:lnTo>
                  <a:lnTo>
                    <a:pt x="135" y="135"/>
                  </a:lnTo>
                  <a:lnTo>
                    <a:pt x="130" y="137"/>
                  </a:lnTo>
                  <a:lnTo>
                    <a:pt x="124" y="140"/>
                  </a:lnTo>
                  <a:lnTo>
                    <a:pt x="117" y="141"/>
                  </a:lnTo>
                  <a:lnTo>
                    <a:pt x="109" y="142"/>
                  </a:lnTo>
                  <a:lnTo>
                    <a:pt x="101" y="143"/>
                  </a:lnTo>
                  <a:lnTo>
                    <a:pt x="94" y="143"/>
                  </a:lnTo>
                  <a:lnTo>
                    <a:pt x="87" y="143"/>
                  </a:lnTo>
                  <a:lnTo>
                    <a:pt x="81" y="142"/>
                  </a:lnTo>
                  <a:lnTo>
                    <a:pt x="74" y="142"/>
                  </a:lnTo>
                  <a:lnTo>
                    <a:pt x="69" y="143"/>
                  </a:lnTo>
                  <a:lnTo>
                    <a:pt x="72" y="146"/>
                  </a:lnTo>
                  <a:lnTo>
                    <a:pt x="82" y="149"/>
                  </a:lnTo>
                  <a:lnTo>
                    <a:pt x="90" y="150"/>
                  </a:lnTo>
                  <a:lnTo>
                    <a:pt x="99" y="151"/>
                  </a:lnTo>
                  <a:lnTo>
                    <a:pt x="110" y="151"/>
                  </a:lnTo>
                  <a:lnTo>
                    <a:pt x="119" y="150"/>
                  </a:lnTo>
                  <a:lnTo>
                    <a:pt x="128" y="150"/>
                  </a:lnTo>
                  <a:lnTo>
                    <a:pt x="137" y="150"/>
                  </a:lnTo>
                  <a:lnTo>
                    <a:pt x="144" y="149"/>
                  </a:lnTo>
                  <a:lnTo>
                    <a:pt x="149" y="149"/>
                  </a:lnTo>
                  <a:lnTo>
                    <a:pt x="155" y="150"/>
                  </a:lnTo>
                  <a:lnTo>
                    <a:pt x="160" y="155"/>
                  </a:lnTo>
                  <a:lnTo>
                    <a:pt x="164" y="159"/>
                  </a:lnTo>
                  <a:lnTo>
                    <a:pt x="167" y="165"/>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61" name="Freeform 314">
              <a:extLst>
                <a:ext uri="{FF2B5EF4-FFF2-40B4-BE49-F238E27FC236}">
                  <a16:creationId xmlns:a16="http://schemas.microsoft.com/office/drawing/2014/main" xmlns="" id="{43CE5680-1337-44D4-B8E9-5546F2C6CF28}"/>
                </a:ext>
              </a:extLst>
            </p:cNvPr>
            <p:cNvSpPr>
              <a:spLocks/>
            </p:cNvSpPr>
            <p:nvPr/>
          </p:nvSpPr>
          <p:spPr bwMode="auto">
            <a:xfrm>
              <a:off x="2706" y="594"/>
              <a:ext cx="54" cy="125"/>
            </a:xfrm>
            <a:custGeom>
              <a:avLst/>
              <a:gdLst>
                <a:gd name="T0" fmla="*/ 1 w 107"/>
                <a:gd name="T1" fmla="*/ 7 h 250"/>
                <a:gd name="T2" fmla="*/ 1 w 107"/>
                <a:gd name="T3" fmla="*/ 7 h 250"/>
                <a:gd name="T4" fmla="*/ 1 w 107"/>
                <a:gd name="T5" fmla="*/ 7 h 250"/>
                <a:gd name="T6" fmla="*/ 1 w 107"/>
                <a:gd name="T7" fmla="*/ 6 h 250"/>
                <a:gd name="T8" fmla="*/ 1 w 107"/>
                <a:gd name="T9" fmla="*/ 5 h 250"/>
                <a:gd name="T10" fmla="*/ 1 w 107"/>
                <a:gd name="T11" fmla="*/ 4 h 250"/>
                <a:gd name="T12" fmla="*/ 1 w 107"/>
                <a:gd name="T13" fmla="*/ 4 h 250"/>
                <a:gd name="T14" fmla="*/ 1 w 107"/>
                <a:gd name="T15" fmla="*/ 5 h 250"/>
                <a:gd name="T16" fmla="*/ 2 w 107"/>
                <a:gd name="T17" fmla="*/ 4 h 250"/>
                <a:gd name="T18" fmla="*/ 2 w 107"/>
                <a:gd name="T19" fmla="*/ 3 h 250"/>
                <a:gd name="T20" fmla="*/ 2 w 107"/>
                <a:gd name="T21" fmla="*/ 1 h 250"/>
                <a:gd name="T22" fmla="*/ 2 w 107"/>
                <a:gd name="T23" fmla="*/ 1 h 250"/>
                <a:gd name="T24" fmla="*/ 2 w 107"/>
                <a:gd name="T25" fmla="*/ 2 h 250"/>
                <a:gd name="T26" fmla="*/ 2 w 107"/>
                <a:gd name="T27" fmla="*/ 2 h 250"/>
                <a:gd name="T28" fmla="*/ 3 w 107"/>
                <a:gd name="T29" fmla="*/ 1 h 250"/>
                <a:gd name="T30" fmla="*/ 3 w 107"/>
                <a:gd name="T31" fmla="*/ 1 h 250"/>
                <a:gd name="T32" fmla="*/ 3 w 107"/>
                <a:gd name="T33" fmla="*/ 2 h 250"/>
                <a:gd name="T34" fmla="*/ 3 w 107"/>
                <a:gd name="T35" fmla="*/ 3 h 250"/>
                <a:gd name="T36" fmla="*/ 3 w 107"/>
                <a:gd name="T37" fmla="*/ 2 h 250"/>
                <a:gd name="T38" fmla="*/ 3 w 107"/>
                <a:gd name="T39" fmla="*/ 2 h 250"/>
                <a:gd name="T40" fmla="*/ 3 w 107"/>
                <a:gd name="T41" fmla="*/ 3 h 250"/>
                <a:gd name="T42" fmla="*/ 3 w 107"/>
                <a:gd name="T43" fmla="*/ 3 h 250"/>
                <a:gd name="T44" fmla="*/ 2 w 107"/>
                <a:gd name="T45" fmla="*/ 3 h 250"/>
                <a:gd name="T46" fmla="*/ 2 w 107"/>
                <a:gd name="T47" fmla="*/ 5 h 250"/>
                <a:gd name="T48" fmla="*/ 2 w 107"/>
                <a:gd name="T49" fmla="*/ 5 h 250"/>
                <a:gd name="T50" fmla="*/ 3 w 107"/>
                <a:gd name="T51" fmla="*/ 5 h 250"/>
                <a:gd name="T52" fmla="*/ 4 w 107"/>
                <a:gd name="T53" fmla="*/ 5 h 250"/>
                <a:gd name="T54" fmla="*/ 4 w 107"/>
                <a:gd name="T55" fmla="*/ 5 h 250"/>
                <a:gd name="T56" fmla="*/ 3 w 107"/>
                <a:gd name="T57" fmla="*/ 5 h 250"/>
                <a:gd name="T58" fmla="*/ 3 w 107"/>
                <a:gd name="T59" fmla="*/ 6 h 250"/>
                <a:gd name="T60" fmla="*/ 2 w 107"/>
                <a:gd name="T61" fmla="*/ 6 h 250"/>
                <a:gd name="T62" fmla="*/ 2 w 107"/>
                <a:gd name="T63" fmla="*/ 7 h 250"/>
                <a:gd name="T64" fmla="*/ 2 w 107"/>
                <a:gd name="T65" fmla="*/ 7 h 250"/>
                <a:gd name="T66" fmla="*/ 2 w 107"/>
                <a:gd name="T67" fmla="*/ 7 h 250"/>
                <a:gd name="T68" fmla="*/ 3 w 107"/>
                <a:gd name="T69" fmla="*/ 6 h 250"/>
                <a:gd name="T70" fmla="*/ 4 w 107"/>
                <a:gd name="T71" fmla="*/ 6 h 250"/>
                <a:gd name="T72" fmla="*/ 4 w 107"/>
                <a:gd name="T73" fmla="*/ 6 h 250"/>
                <a:gd name="T74" fmla="*/ 4 w 107"/>
                <a:gd name="T75" fmla="*/ 6 h 250"/>
                <a:gd name="T76" fmla="*/ 3 w 107"/>
                <a:gd name="T77" fmla="*/ 7 h 250"/>
                <a:gd name="T78" fmla="*/ 3 w 107"/>
                <a:gd name="T79" fmla="*/ 7 h 250"/>
                <a:gd name="T80" fmla="*/ 3 w 107"/>
                <a:gd name="T81" fmla="*/ 7 h 250"/>
                <a:gd name="T82" fmla="*/ 2 w 107"/>
                <a:gd name="T83" fmla="*/ 7 h 250"/>
                <a:gd name="T84" fmla="*/ 1 w 107"/>
                <a:gd name="T85" fmla="*/ 7 h 250"/>
                <a:gd name="T86" fmla="*/ 1 w 107"/>
                <a:gd name="T87" fmla="*/ 8 h 250"/>
                <a:gd name="T88" fmla="*/ 1 w 107"/>
                <a:gd name="T89" fmla="*/ 8 h 250"/>
                <a:gd name="T90" fmla="*/ 1 w 107"/>
                <a:gd name="T91" fmla="*/ 8 h 250"/>
                <a:gd name="T92" fmla="*/ 1 w 107"/>
                <a:gd name="T93" fmla="*/ 7 h 250"/>
                <a:gd name="T94" fmla="*/ 1 w 107"/>
                <a:gd name="T95" fmla="*/ 7 h 25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07" h="250">
                  <a:moveTo>
                    <a:pt x="0" y="216"/>
                  </a:moveTo>
                  <a:lnTo>
                    <a:pt x="7" y="211"/>
                  </a:lnTo>
                  <a:lnTo>
                    <a:pt x="12" y="206"/>
                  </a:lnTo>
                  <a:lnTo>
                    <a:pt x="15" y="199"/>
                  </a:lnTo>
                  <a:lnTo>
                    <a:pt x="17" y="194"/>
                  </a:lnTo>
                  <a:lnTo>
                    <a:pt x="20" y="196"/>
                  </a:lnTo>
                  <a:lnTo>
                    <a:pt x="22" y="198"/>
                  </a:lnTo>
                  <a:lnTo>
                    <a:pt x="23" y="198"/>
                  </a:lnTo>
                  <a:lnTo>
                    <a:pt x="25" y="199"/>
                  </a:lnTo>
                  <a:lnTo>
                    <a:pt x="27" y="196"/>
                  </a:lnTo>
                  <a:lnTo>
                    <a:pt x="29" y="187"/>
                  </a:lnTo>
                  <a:lnTo>
                    <a:pt x="29" y="178"/>
                  </a:lnTo>
                  <a:lnTo>
                    <a:pt x="28" y="172"/>
                  </a:lnTo>
                  <a:lnTo>
                    <a:pt x="21" y="160"/>
                  </a:lnTo>
                  <a:lnTo>
                    <a:pt x="12" y="141"/>
                  </a:lnTo>
                  <a:lnTo>
                    <a:pt x="4" y="121"/>
                  </a:lnTo>
                  <a:lnTo>
                    <a:pt x="0" y="110"/>
                  </a:lnTo>
                  <a:lnTo>
                    <a:pt x="1" y="103"/>
                  </a:lnTo>
                  <a:lnTo>
                    <a:pt x="2" y="98"/>
                  </a:lnTo>
                  <a:lnTo>
                    <a:pt x="4" y="99"/>
                  </a:lnTo>
                  <a:lnTo>
                    <a:pt x="5" y="104"/>
                  </a:lnTo>
                  <a:lnTo>
                    <a:pt x="8" y="115"/>
                  </a:lnTo>
                  <a:lnTo>
                    <a:pt x="15" y="130"/>
                  </a:lnTo>
                  <a:lnTo>
                    <a:pt x="24" y="144"/>
                  </a:lnTo>
                  <a:lnTo>
                    <a:pt x="32" y="152"/>
                  </a:lnTo>
                  <a:lnTo>
                    <a:pt x="37" y="138"/>
                  </a:lnTo>
                  <a:lnTo>
                    <a:pt x="42" y="118"/>
                  </a:lnTo>
                  <a:lnTo>
                    <a:pt x="44" y="97"/>
                  </a:lnTo>
                  <a:lnTo>
                    <a:pt x="43" y="83"/>
                  </a:lnTo>
                  <a:lnTo>
                    <a:pt x="40" y="70"/>
                  </a:lnTo>
                  <a:lnTo>
                    <a:pt x="38" y="54"/>
                  </a:lnTo>
                  <a:lnTo>
                    <a:pt x="38" y="39"/>
                  </a:lnTo>
                  <a:lnTo>
                    <a:pt x="39" y="29"/>
                  </a:lnTo>
                  <a:lnTo>
                    <a:pt x="42" y="25"/>
                  </a:lnTo>
                  <a:lnTo>
                    <a:pt x="43" y="25"/>
                  </a:lnTo>
                  <a:lnTo>
                    <a:pt x="44" y="30"/>
                  </a:lnTo>
                  <a:lnTo>
                    <a:pt x="43" y="36"/>
                  </a:lnTo>
                  <a:lnTo>
                    <a:pt x="43" y="44"/>
                  </a:lnTo>
                  <a:lnTo>
                    <a:pt x="45" y="54"/>
                  </a:lnTo>
                  <a:lnTo>
                    <a:pt x="47" y="65"/>
                  </a:lnTo>
                  <a:lnTo>
                    <a:pt x="50" y="70"/>
                  </a:lnTo>
                  <a:lnTo>
                    <a:pt x="55" y="54"/>
                  </a:lnTo>
                  <a:lnTo>
                    <a:pt x="62" y="34"/>
                  </a:lnTo>
                  <a:lnTo>
                    <a:pt x="70" y="15"/>
                  </a:lnTo>
                  <a:lnTo>
                    <a:pt x="81" y="2"/>
                  </a:lnTo>
                  <a:lnTo>
                    <a:pt x="85" y="0"/>
                  </a:lnTo>
                  <a:lnTo>
                    <a:pt x="88" y="0"/>
                  </a:lnTo>
                  <a:lnTo>
                    <a:pt x="86" y="4"/>
                  </a:lnTo>
                  <a:lnTo>
                    <a:pt x="82" y="7"/>
                  </a:lnTo>
                  <a:lnTo>
                    <a:pt x="76" y="19"/>
                  </a:lnTo>
                  <a:lnTo>
                    <a:pt x="69" y="37"/>
                  </a:lnTo>
                  <a:lnTo>
                    <a:pt x="63" y="57"/>
                  </a:lnTo>
                  <a:lnTo>
                    <a:pt x="60" y="69"/>
                  </a:lnTo>
                  <a:lnTo>
                    <a:pt x="67" y="68"/>
                  </a:lnTo>
                  <a:lnTo>
                    <a:pt x="76" y="66"/>
                  </a:lnTo>
                  <a:lnTo>
                    <a:pt x="84" y="62"/>
                  </a:lnTo>
                  <a:lnTo>
                    <a:pt x="90" y="59"/>
                  </a:lnTo>
                  <a:lnTo>
                    <a:pt x="93" y="55"/>
                  </a:lnTo>
                  <a:lnTo>
                    <a:pt x="96" y="55"/>
                  </a:lnTo>
                  <a:lnTo>
                    <a:pt x="96" y="58"/>
                  </a:lnTo>
                  <a:lnTo>
                    <a:pt x="92" y="61"/>
                  </a:lnTo>
                  <a:lnTo>
                    <a:pt x="89" y="64"/>
                  </a:lnTo>
                  <a:lnTo>
                    <a:pt x="85" y="67"/>
                  </a:lnTo>
                  <a:lnTo>
                    <a:pt x="81" y="70"/>
                  </a:lnTo>
                  <a:lnTo>
                    <a:pt x="75" y="74"/>
                  </a:lnTo>
                  <a:lnTo>
                    <a:pt x="69" y="77"/>
                  </a:lnTo>
                  <a:lnTo>
                    <a:pt x="65" y="81"/>
                  </a:lnTo>
                  <a:lnTo>
                    <a:pt x="61" y="83"/>
                  </a:lnTo>
                  <a:lnTo>
                    <a:pt x="58" y="85"/>
                  </a:lnTo>
                  <a:lnTo>
                    <a:pt x="55" y="104"/>
                  </a:lnTo>
                  <a:lnTo>
                    <a:pt x="51" y="125"/>
                  </a:lnTo>
                  <a:lnTo>
                    <a:pt x="47" y="143"/>
                  </a:lnTo>
                  <a:lnTo>
                    <a:pt x="44" y="153"/>
                  </a:lnTo>
                  <a:lnTo>
                    <a:pt x="52" y="153"/>
                  </a:lnTo>
                  <a:lnTo>
                    <a:pt x="60" y="152"/>
                  </a:lnTo>
                  <a:lnTo>
                    <a:pt x="68" y="151"/>
                  </a:lnTo>
                  <a:lnTo>
                    <a:pt x="76" y="150"/>
                  </a:lnTo>
                  <a:lnTo>
                    <a:pt x="83" y="149"/>
                  </a:lnTo>
                  <a:lnTo>
                    <a:pt x="90" y="146"/>
                  </a:lnTo>
                  <a:lnTo>
                    <a:pt x="95" y="145"/>
                  </a:lnTo>
                  <a:lnTo>
                    <a:pt x="98" y="143"/>
                  </a:lnTo>
                  <a:lnTo>
                    <a:pt x="101" y="141"/>
                  </a:lnTo>
                  <a:lnTo>
                    <a:pt x="103" y="141"/>
                  </a:lnTo>
                  <a:lnTo>
                    <a:pt x="103" y="142"/>
                  </a:lnTo>
                  <a:lnTo>
                    <a:pt x="99" y="145"/>
                  </a:lnTo>
                  <a:lnTo>
                    <a:pt x="96" y="148"/>
                  </a:lnTo>
                  <a:lnTo>
                    <a:pt x="90" y="151"/>
                  </a:lnTo>
                  <a:lnTo>
                    <a:pt x="82" y="156"/>
                  </a:lnTo>
                  <a:lnTo>
                    <a:pt x="74" y="159"/>
                  </a:lnTo>
                  <a:lnTo>
                    <a:pt x="65" y="163"/>
                  </a:lnTo>
                  <a:lnTo>
                    <a:pt x="57" y="166"/>
                  </a:lnTo>
                  <a:lnTo>
                    <a:pt x="51" y="170"/>
                  </a:lnTo>
                  <a:lnTo>
                    <a:pt x="46" y="171"/>
                  </a:lnTo>
                  <a:lnTo>
                    <a:pt x="42" y="175"/>
                  </a:lnTo>
                  <a:lnTo>
                    <a:pt x="38" y="184"/>
                  </a:lnTo>
                  <a:lnTo>
                    <a:pt x="37" y="194"/>
                  </a:lnTo>
                  <a:lnTo>
                    <a:pt x="36" y="201"/>
                  </a:lnTo>
                  <a:lnTo>
                    <a:pt x="38" y="204"/>
                  </a:lnTo>
                  <a:lnTo>
                    <a:pt x="45" y="205"/>
                  </a:lnTo>
                  <a:lnTo>
                    <a:pt x="52" y="205"/>
                  </a:lnTo>
                  <a:lnTo>
                    <a:pt x="58" y="204"/>
                  </a:lnTo>
                  <a:lnTo>
                    <a:pt x="63" y="201"/>
                  </a:lnTo>
                  <a:lnTo>
                    <a:pt x="70" y="198"/>
                  </a:lnTo>
                  <a:lnTo>
                    <a:pt x="77" y="195"/>
                  </a:lnTo>
                  <a:lnTo>
                    <a:pt x="83" y="191"/>
                  </a:lnTo>
                  <a:lnTo>
                    <a:pt x="89" y="189"/>
                  </a:lnTo>
                  <a:lnTo>
                    <a:pt x="93" y="186"/>
                  </a:lnTo>
                  <a:lnTo>
                    <a:pt x="98" y="183"/>
                  </a:lnTo>
                  <a:lnTo>
                    <a:pt x="100" y="181"/>
                  </a:lnTo>
                  <a:lnTo>
                    <a:pt x="104" y="178"/>
                  </a:lnTo>
                  <a:lnTo>
                    <a:pt x="107" y="176"/>
                  </a:lnTo>
                  <a:lnTo>
                    <a:pt x="107" y="179"/>
                  </a:lnTo>
                  <a:lnTo>
                    <a:pt x="104" y="184"/>
                  </a:lnTo>
                  <a:lnTo>
                    <a:pt x="100" y="189"/>
                  </a:lnTo>
                  <a:lnTo>
                    <a:pt x="96" y="195"/>
                  </a:lnTo>
                  <a:lnTo>
                    <a:pt x="91" y="201"/>
                  </a:lnTo>
                  <a:lnTo>
                    <a:pt x="86" y="208"/>
                  </a:lnTo>
                  <a:lnTo>
                    <a:pt x="81" y="213"/>
                  </a:lnTo>
                  <a:lnTo>
                    <a:pt x="76" y="219"/>
                  </a:lnTo>
                  <a:lnTo>
                    <a:pt x="72" y="224"/>
                  </a:lnTo>
                  <a:lnTo>
                    <a:pt x="68" y="226"/>
                  </a:lnTo>
                  <a:lnTo>
                    <a:pt x="67" y="223"/>
                  </a:lnTo>
                  <a:lnTo>
                    <a:pt x="66" y="219"/>
                  </a:lnTo>
                  <a:lnTo>
                    <a:pt x="63" y="216"/>
                  </a:lnTo>
                  <a:lnTo>
                    <a:pt x="61" y="212"/>
                  </a:lnTo>
                  <a:lnTo>
                    <a:pt x="55" y="208"/>
                  </a:lnTo>
                  <a:lnTo>
                    <a:pt x="46" y="206"/>
                  </a:lnTo>
                  <a:lnTo>
                    <a:pt x="37" y="208"/>
                  </a:lnTo>
                  <a:lnTo>
                    <a:pt x="29" y="211"/>
                  </a:lnTo>
                  <a:lnTo>
                    <a:pt x="24" y="217"/>
                  </a:lnTo>
                  <a:lnTo>
                    <a:pt x="23" y="221"/>
                  </a:lnTo>
                  <a:lnTo>
                    <a:pt x="23" y="226"/>
                  </a:lnTo>
                  <a:lnTo>
                    <a:pt x="24" y="231"/>
                  </a:lnTo>
                  <a:lnTo>
                    <a:pt x="19" y="238"/>
                  </a:lnTo>
                  <a:lnTo>
                    <a:pt x="12" y="243"/>
                  </a:lnTo>
                  <a:lnTo>
                    <a:pt x="6" y="248"/>
                  </a:lnTo>
                  <a:lnTo>
                    <a:pt x="2" y="250"/>
                  </a:lnTo>
                  <a:lnTo>
                    <a:pt x="8" y="242"/>
                  </a:lnTo>
                  <a:lnTo>
                    <a:pt x="14" y="234"/>
                  </a:lnTo>
                  <a:lnTo>
                    <a:pt x="17" y="227"/>
                  </a:lnTo>
                  <a:lnTo>
                    <a:pt x="16" y="221"/>
                  </a:lnTo>
                  <a:lnTo>
                    <a:pt x="13" y="218"/>
                  </a:lnTo>
                  <a:lnTo>
                    <a:pt x="9" y="214"/>
                  </a:lnTo>
                  <a:lnTo>
                    <a:pt x="6" y="214"/>
                  </a:lnTo>
                  <a:lnTo>
                    <a:pt x="0" y="216"/>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62" name="Freeform 315">
              <a:extLst>
                <a:ext uri="{FF2B5EF4-FFF2-40B4-BE49-F238E27FC236}">
                  <a16:creationId xmlns:a16="http://schemas.microsoft.com/office/drawing/2014/main" xmlns="" id="{C1D3B4C1-425E-4D7E-B820-8DDF71BA7B69}"/>
                </a:ext>
              </a:extLst>
            </p:cNvPr>
            <p:cNvSpPr>
              <a:spLocks/>
            </p:cNvSpPr>
            <p:nvPr/>
          </p:nvSpPr>
          <p:spPr bwMode="auto">
            <a:xfrm>
              <a:off x="2695" y="663"/>
              <a:ext cx="9" cy="16"/>
            </a:xfrm>
            <a:custGeom>
              <a:avLst/>
              <a:gdLst>
                <a:gd name="T0" fmla="*/ 0 w 20"/>
                <a:gd name="T1" fmla="*/ 0 h 33"/>
                <a:gd name="T2" fmla="*/ 0 w 20"/>
                <a:gd name="T3" fmla="*/ 0 h 33"/>
                <a:gd name="T4" fmla="*/ 0 w 20"/>
                <a:gd name="T5" fmla="*/ 0 h 33"/>
                <a:gd name="T6" fmla="*/ 0 w 20"/>
                <a:gd name="T7" fmla="*/ 1 h 33"/>
                <a:gd name="T8" fmla="*/ 0 w 20"/>
                <a:gd name="T9" fmla="*/ 1 h 33"/>
                <a:gd name="T10" fmla="*/ 0 w 20"/>
                <a:gd name="T11" fmla="*/ 0 h 33"/>
                <a:gd name="T12" fmla="*/ 0 w 20"/>
                <a:gd name="T13" fmla="*/ 0 h 33"/>
                <a:gd name="T14" fmla="*/ 0 w 20"/>
                <a:gd name="T15" fmla="*/ 0 h 33"/>
                <a:gd name="T16" fmla="*/ 0 w 20"/>
                <a:gd name="T17" fmla="*/ 0 h 33"/>
                <a:gd name="T18" fmla="*/ 0 w 20"/>
                <a:gd name="T19" fmla="*/ 0 h 33"/>
                <a:gd name="T20" fmla="*/ 0 w 20"/>
                <a:gd name="T21" fmla="*/ 0 h 33"/>
                <a:gd name="T22" fmla="*/ 0 w 20"/>
                <a:gd name="T23" fmla="*/ 0 h 33"/>
                <a:gd name="T24" fmla="*/ 0 w 20"/>
                <a:gd name="T25" fmla="*/ 0 h 33"/>
                <a:gd name="T26" fmla="*/ 0 w 20"/>
                <a:gd name="T27" fmla="*/ 0 h 33"/>
                <a:gd name="T28" fmla="*/ 0 w 20"/>
                <a:gd name="T29" fmla="*/ 0 h 33"/>
                <a:gd name="T30" fmla="*/ 0 w 20"/>
                <a:gd name="T31" fmla="*/ 0 h 33"/>
                <a:gd name="T32" fmla="*/ 0 w 20"/>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33">
                  <a:moveTo>
                    <a:pt x="20" y="30"/>
                  </a:moveTo>
                  <a:lnTo>
                    <a:pt x="15" y="29"/>
                  </a:lnTo>
                  <a:lnTo>
                    <a:pt x="10" y="29"/>
                  </a:lnTo>
                  <a:lnTo>
                    <a:pt x="7" y="32"/>
                  </a:lnTo>
                  <a:lnTo>
                    <a:pt x="4" y="33"/>
                  </a:lnTo>
                  <a:lnTo>
                    <a:pt x="2" y="25"/>
                  </a:lnTo>
                  <a:lnTo>
                    <a:pt x="1" y="18"/>
                  </a:lnTo>
                  <a:lnTo>
                    <a:pt x="0" y="11"/>
                  </a:lnTo>
                  <a:lnTo>
                    <a:pt x="0" y="4"/>
                  </a:lnTo>
                  <a:lnTo>
                    <a:pt x="1" y="2"/>
                  </a:lnTo>
                  <a:lnTo>
                    <a:pt x="2" y="0"/>
                  </a:lnTo>
                  <a:lnTo>
                    <a:pt x="4" y="3"/>
                  </a:lnTo>
                  <a:lnTo>
                    <a:pt x="4" y="5"/>
                  </a:lnTo>
                  <a:lnTo>
                    <a:pt x="6" y="11"/>
                  </a:lnTo>
                  <a:lnTo>
                    <a:pt x="9" y="18"/>
                  </a:lnTo>
                  <a:lnTo>
                    <a:pt x="14" y="25"/>
                  </a:lnTo>
                  <a:lnTo>
                    <a:pt x="20" y="30"/>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63" name="Freeform 316">
              <a:extLst>
                <a:ext uri="{FF2B5EF4-FFF2-40B4-BE49-F238E27FC236}">
                  <a16:creationId xmlns:a16="http://schemas.microsoft.com/office/drawing/2014/main" xmlns="" id="{EE2A0DCE-396E-40F2-86BA-5752744BB37E}"/>
                </a:ext>
              </a:extLst>
            </p:cNvPr>
            <p:cNvSpPr>
              <a:spLocks/>
            </p:cNvSpPr>
            <p:nvPr/>
          </p:nvSpPr>
          <p:spPr bwMode="auto">
            <a:xfrm>
              <a:off x="2767" y="659"/>
              <a:ext cx="170" cy="103"/>
            </a:xfrm>
            <a:custGeom>
              <a:avLst/>
              <a:gdLst>
                <a:gd name="T0" fmla="*/ 1 w 341"/>
                <a:gd name="T1" fmla="*/ 4 h 208"/>
                <a:gd name="T2" fmla="*/ 2 w 341"/>
                <a:gd name="T3" fmla="*/ 3 h 208"/>
                <a:gd name="T4" fmla="*/ 2 w 341"/>
                <a:gd name="T5" fmla="*/ 2 h 208"/>
                <a:gd name="T6" fmla="*/ 3 w 341"/>
                <a:gd name="T7" fmla="*/ 1 h 208"/>
                <a:gd name="T8" fmla="*/ 4 w 341"/>
                <a:gd name="T9" fmla="*/ 0 h 208"/>
                <a:gd name="T10" fmla="*/ 4 w 341"/>
                <a:gd name="T11" fmla="*/ 0 h 208"/>
                <a:gd name="T12" fmla="*/ 4 w 341"/>
                <a:gd name="T13" fmla="*/ 0 h 208"/>
                <a:gd name="T14" fmla="*/ 3 w 341"/>
                <a:gd name="T15" fmla="*/ 2 h 208"/>
                <a:gd name="T16" fmla="*/ 2 w 341"/>
                <a:gd name="T17" fmla="*/ 3 h 208"/>
                <a:gd name="T18" fmla="*/ 2 w 341"/>
                <a:gd name="T19" fmla="*/ 3 h 208"/>
                <a:gd name="T20" fmla="*/ 3 w 341"/>
                <a:gd name="T21" fmla="*/ 3 h 208"/>
                <a:gd name="T22" fmla="*/ 4 w 341"/>
                <a:gd name="T23" fmla="*/ 2 h 208"/>
                <a:gd name="T24" fmla="*/ 5 w 341"/>
                <a:gd name="T25" fmla="*/ 1 h 208"/>
                <a:gd name="T26" fmla="*/ 6 w 341"/>
                <a:gd name="T27" fmla="*/ 0 h 208"/>
                <a:gd name="T28" fmla="*/ 7 w 341"/>
                <a:gd name="T29" fmla="*/ 0 h 208"/>
                <a:gd name="T30" fmla="*/ 6 w 341"/>
                <a:gd name="T31" fmla="*/ 1 h 208"/>
                <a:gd name="T32" fmla="*/ 5 w 341"/>
                <a:gd name="T33" fmla="*/ 2 h 208"/>
                <a:gd name="T34" fmla="*/ 5 w 341"/>
                <a:gd name="T35" fmla="*/ 2 h 208"/>
                <a:gd name="T36" fmla="*/ 5 w 341"/>
                <a:gd name="T37" fmla="*/ 2 h 208"/>
                <a:gd name="T38" fmla="*/ 6 w 341"/>
                <a:gd name="T39" fmla="*/ 2 h 208"/>
                <a:gd name="T40" fmla="*/ 7 w 341"/>
                <a:gd name="T41" fmla="*/ 1 h 208"/>
                <a:gd name="T42" fmla="*/ 9 w 341"/>
                <a:gd name="T43" fmla="*/ 0 h 208"/>
                <a:gd name="T44" fmla="*/ 9 w 341"/>
                <a:gd name="T45" fmla="*/ 0 h 208"/>
                <a:gd name="T46" fmla="*/ 8 w 341"/>
                <a:gd name="T47" fmla="*/ 1 h 208"/>
                <a:gd name="T48" fmla="*/ 7 w 341"/>
                <a:gd name="T49" fmla="*/ 2 h 208"/>
                <a:gd name="T50" fmla="*/ 8 w 341"/>
                <a:gd name="T51" fmla="*/ 2 h 208"/>
                <a:gd name="T52" fmla="*/ 10 w 341"/>
                <a:gd name="T53" fmla="*/ 2 h 208"/>
                <a:gd name="T54" fmla="*/ 10 w 341"/>
                <a:gd name="T55" fmla="*/ 1 h 208"/>
                <a:gd name="T56" fmla="*/ 9 w 341"/>
                <a:gd name="T57" fmla="*/ 2 h 208"/>
                <a:gd name="T58" fmla="*/ 7 w 341"/>
                <a:gd name="T59" fmla="*/ 2 h 208"/>
                <a:gd name="T60" fmla="*/ 8 w 341"/>
                <a:gd name="T61" fmla="*/ 3 h 208"/>
                <a:gd name="T62" fmla="*/ 9 w 341"/>
                <a:gd name="T63" fmla="*/ 3 h 208"/>
                <a:gd name="T64" fmla="*/ 9 w 341"/>
                <a:gd name="T65" fmla="*/ 4 h 208"/>
                <a:gd name="T66" fmla="*/ 8 w 341"/>
                <a:gd name="T67" fmla="*/ 3 h 208"/>
                <a:gd name="T68" fmla="*/ 7 w 341"/>
                <a:gd name="T69" fmla="*/ 3 h 208"/>
                <a:gd name="T70" fmla="*/ 6 w 341"/>
                <a:gd name="T71" fmla="*/ 3 h 208"/>
                <a:gd name="T72" fmla="*/ 5 w 341"/>
                <a:gd name="T73" fmla="*/ 3 h 208"/>
                <a:gd name="T74" fmla="*/ 5 w 341"/>
                <a:gd name="T75" fmla="*/ 3 h 208"/>
                <a:gd name="T76" fmla="*/ 6 w 341"/>
                <a:gd name="T77" fmla="*/ 4 h 208"/>
                <a:gd name="T78" fmla="*/ 7 w 341"/>
                <a:gd name="T79" fmla="*/ 5 h 208"/>
                <a:gd name="T80" fmla="*/ 7 w 341"/>
                <a:gd name="T81" fmla="*/ 5 h 208"/>
                <a:gd name="T82" fmla="*/ 6 w 341"/>
                <a:gd name="T83" fmla="*/ 4 h 208"/>
                <a:gd name="T84" fmla="*/ 5 w 341"/>
                <a:gd name="T85" fmla="*/ 3 h 208"/>
                <a:gd name="T86" fmla="*/ 4 w 341"/>
                <a:gd name="T87" fmla="*/ 3 h 208"/>
                <a:gd name="T88" fmla="*/ 3 w 341"/>
                <a:gd name="T89" fmla="*/ 3 h 208"/>
                <a:gd name="T90" fmla="*/ 2 w 341"/>
                <a:gd name="T91" fmla="*/ 4 h 208"/>
                <a:gd name="T92" fmla="*/ 2 w 341"/>
                <a:gd name="T93" fmla="*/ 4 h 208"/>
                <a:gd name="T94" fmla="*/ 3 w 341"/>
                <a:gd name="T95" fmla="*/ 5 h 208"/>
                <a:gd name="T96" fmla="*/ 5 w 341"/>
                <a:gd name="T97" fmla="*/ 6 h 208"/>
                <a:gd name="T98" fmla="*/ 5 w 341"/>
                <a:gd name="T99" fmla="*/ 6 h 208"/>
                <a:gd name="T100" fmla="*/ 4 w 341"/>
                <a:gd name="T101" fmla="*/ 5 h 208"/>
                <a:gd name="T102" fmla="*/ 2 w 341"/>
                <a:gd name="T103" fmla="*/ 4 h 208"/>
                <a:gd name="T104" fmla="*/ 1 w 341"/>
                <a:gd name="T105" fmla="*/ 4 h 208"/>
                <a:gd name="T106" fmla="*/ 0 w 341"/>
                <a:gd name="T107" fmla="*/ 5 h 208"/>
                <a:gd name="T108" fmla="*/ 0 w 341"/>
                <a:gd name="T109" fmla="*/ 5 h 20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341" h="208">
                  <a:moveTo>
                    <a:pt x="14" y="161"/>
                  </a:moveTo>
                  <a:lnTo>
                    <a:pt x="19" y="157"/>
                  </a:lnTo>
                  <a:lnTo>
                    <a:pt x="26" y="151"/>
                  </a:lnTo>
                  <a:lnTo>
                    <a:pt x="34" y="147"/>
                  </a:lnTo>
                  <a:lnTo>
                    <a:pt x="43" y="141"/>
                  </a:lnTo>
                  <a:lnTo>
                    <a:pt x="52" y="136"/>
                  </a:lnTo>
                  <a:lnTo>
                    <a:pt x="60" y="131"/>
                  </a:lnTo>
                  <a:lnTo>
                    <a:pt x="66" y="127"/>
                  </a:lnTo>
                  <a:lnTo>
                    <a:pt x="68" y="124"/>
                  </a:lnTo>
                  <a:lnTo>
                    <a:pt x="72" y="113"/>
                  </a:lnTo>
                  <a:lnTo>
                    <a:pt x="77" y="96"/>
                  </a:lnTo>
                  <a:lnTo>
                    <a:pt x="85" y="78"/>
                  </a:lnTo>
                  <a:lnTo>
                    <a:pt x="92" y="64"/>
                  </a:lnTo>
                  <a:lnTo>
                    <a:pt x="97" y="57"/>
                  </a:lnTo>
                  <a:lnTo>
                    <a:pt x="103" y="49"/>
                  </a:lnTo>
                  <a:lnTo>
                    <a:pt x="111" y="40"/>
                  </a:lnTo>
                  <a:lnTo>
                    <a:pt x="119" y="29"/>
                  </a:lnTo>
                  <a:lnTo>
                    <a:pt x="128" y="20"/>
                  </a:lnTo>
                  <a:lnTo>
                    <a:pt x="136" y="11"/>
                  </a:lnTo>
                  <a:lnTo>
                    <a:pt x="143" y="5"/>
                  </a:lnTo>
                  <a:lnTo>
                    <a:pt x="148" y="1"/>
                  </a:lnTo>
                  <a:lnTo>
                    <a:pt x="153" y="0"/>
                  </a:lnTo>
                  <a:lnTo>
                    <a:pt x="154" y="0"/>
                  </a:lnTo>
                  <a:lnTo>
                    <a:pt x="153" y="4"/>
                  </a:lnTo>
                  <a:lnTo>
                    <a:pt x="150" y="7"/>
                  </a:lnTo>
                  <a:lnTo>
                    <a:pt x="146" y="11"/>
                  </a:lnTo>
                  <a:lnTo>
                    <a:pt x="141" y="18"/>
                  </a:lnTo>
                  <a:lnTo>
                    <a:pt x="133" y="26"/>
                  </a:lnTo>
                  <a:lnTo>
                    <a:pt x="125" y="36"/>
                  </a:lnTo>
                  <a:lnTo>
                    <a:pt x="115" y="46"/>
                  </a:lnTo>
                  <a:lnTo>
                    <a:pt x="107" y="56"/>
                  </a:lnTo>
                  <a:lnTo>
                    <a:pt x="102" y="65"/>
                  </a:lnTo>
                  <a:lnTo>
                    <a:pt x="98" y="71"/>
                  </a:lnTo>
                  <a:lnTo>
                    <a:pt x="93" y="81"/>
                  </a:lnTo>
                  <a:lnTo>
                    <a:pt x="90" y="91"/>
                  </a:lnTo>
                  <a:lnTo>
                    <a:pt x="89" y="103"/>
                  </a:lnTo>
                  <a:lnTo>
                    <a:pt x="88" y="110"/>
                  </a:lnTo>
                  <a:lnTo>
                    <a:pt x="88" y="113"/>
                  </a:lnTo>
                  <a:lnTo>
                    <a:pt x="89" y="113"/>
                  </a:lnTo>
                  <a:lnTo>
                    <a:pt x="91" y="112"/>
                  </a:lnTo>
                  <a:lnTo>
                    <a:pt x="97" y="110"/>
                  </a:lnTo>
                  <a:lnTo>
                    <a:pt x="102" y="108"/>
                  </a:lnTo>
                  <a:lnTo>
                    <a:pt x="106" y="103"/>
                  </a:lnTo>
                  <a:lnTo>
                    <a:pt x="113" y="98"/>
                  </a:lnTo>
                  <a:lnTo>
                    <a:pt x="120" y="94"/>
                  </a:lnTo>
                  <a:lnTo>
                    <a:pt x="127" y="89"/>
                  </a:lnTo>
                  <a:lnTo>
                    <a:pt x="133" y="84"/>
                  </a:lnTo>
                  <a:lnTo>
                    <a:pt x="138" y="81"/>
                  </a:lnTo>
                  <a:lnTo>
                    <a:pt x="142" y="80"/>
                  </a:lnTo>
                  <a:lnTo>
                    <a:pt x="149" y="67"/>
                  </a:lnTo>
                  <a:lnTo>
                    <a:pt x="159" y="54"/>
                  </a:lnTo>
                  <a:lnTo>
                    <a:pt x="172" y="42"/>
                  </a:lnTo>
                  <a:lnTo>
                    <a:pt x="186" y="30"/>
                  </a:lnTo>
                  <a:lnTo>
                    <a:pt x="198" y="21"/>
                  </a:lnTo>
                  <a:lnTo>
                    <a:pt x="211" y="12"/>
                  </a:lnTo>
                  <a:lnTo>
                    <a:pt x="221" y="7"/>
                  </a:lnTo>
                  <a:lnTo>
                    <a:pt x="228" y="4"/>
                  </a:lnTo>
                  <a:lnTo>
                    <a:pt x="236" y="3"/>
                  </a:lnTo>
                  <a:lnTo>
                    <a:pt x="241" y="3"/>
                  </a:lnTo>
                  <a:lnTo>
                    <a:pt x="240" y="4"/>
                  </a:lnTo>
                  <a:lnTo>
                    <a:pt x="234" y="7"/>
                  </a:lnTo>
                  <a:lnTo>
                    <a:pt x="224" y="13"/>
                  </a:lnTo>
                  <a:lnTo>
                    <a:pt x="212" y="22"/>
                  </a:lnTo>
                  <a:lnTo>
                    <a:pt x="199" y="33"/>
                  </a:lnTo>
                  <a:lnTo>
                    <a:pt x="187" y="44"/>
                  </a:lnTo>
                  <a:lnTo>
                    <a:pt x="175" y="56"/>
                  </a:lnTo>
                  <a:lnTo>
                    <a:pt x="166" y="66"/>
                  </a:lnTo>
                  <a:lnTo>
                    <a:pt x="160" y="75"/>
                  </a:lnTo>
                  <a:lnTo>
                    <a:pt x="158" y="82"/>
                  </a:lnTo>
                  <a:lnTo>
                    <a:pt x="158" y="84"/>
                  </a:lnTo>
                  <a:lnTo>
                    <a:pt x="160" y="86"/>
                  </a:lnTo>
                  <a:lnTo>
                    <a:pt x="165" y="84"/>
                  </a:lnTo>
                  <a:lnTo>
                    <a:pt x="172" y="83"/>
                  </a:lnTo>
                  <a:lnTo>
                    <a:pt x="176" y="82"/>
                  </a:lnTo>
                  <a:lnTo>
                    <a:pt x="182" y="81"/>
                  </a:lnTo>
                  <a:lnTo>
                    <a:pt x="188" y="80"/>
                  </a:lnTo>
                  <a:lnTo>
                    <a:pt x="194" y="79"/>
                  </a:lnTo>
                  <a:lnTo>
                    <a:pt x="199" y="78"/>
                  </a:lnTo>
                  <a:lnTo>
                    <a:pt x="204" y="76"/>
                  </a:lnTo>
                  <a:lnTo>
                    <a:pt x="209" y="75"/>
                  </a:lnTo>
                  <a:lnTo>
                    <a:pt x="212" y="75"/>
                  </a:lnTo>
                  <a:lnTo>
                    <a:pt x="221" y="67"/>
                  </a:lnTo>
                  <a:lnTo>
                    <a:pt x="233" y="60"/>
                  </a:lnTo>
                  <a:lnTo>
                    <a:pt x="245" y="52"/>
                  </a:lnTo>
                  <a:lnTo>
                    <a:pt x="260" y="45"/>
                  </a:lnTo>
                  <a:lnTo>
                    <a:pt x="273" y="38"/>
                  </a:lnTo>
                  <a:lnTo>
                    <a:pt x="286" y="33"/>
                  </a:lnTo>
                  <a:lnTo>
                    <a:pt x="295" y="29"/>
                  </a:lnTo>
                  <a:lnTo>
                    <a:pt x="301" y="26"/>
                  </a:lnTo>
                  <a:lnTo>
                    <a:pt x="306" y="23"/>
                  </a:lnTo>
                  <a:lnTo>
                    <a:pt x="310" y="26"/>
                  </a:lnTo>
                  <a:lnTo>
                    <a:pt x="308" y="30"/>
                  </a:lnTo>
                  <a:lnTo>
                    <a:pt x="301" y="34"/>
                  </a:lnTo>
                  <a:lnTo>
                    <a:pt x="291" y="37"/>
                  </a:lnTo>
                  <a:lnTo>
                    <a:pt x="281" y="41"/>
                  </a:lnTo>
                  <a:lnTo>
                    <a:pt x="270" y="46"/>
                  </a:lnTo>
                  <a:lnTo>
                    <a:pt x="260" y="53"/>
                  </a:lnTo>
                  <a:lnTo>
                    <a:pt x="251" y="59"/>
                  </a:lnTo>
                  <a:lnTo>
                    <a:pt x="243" y="66"/>
                  </a:lnTo>
                  <a:lnTo>
                    <a:pt x="237" y="72"/>
                  </a:lnTo>
                  <a:lnTo>
                    <a:pt x="234" y="78"/>
                  </a:lnTo>
                  <a:lnTo>
                    <a:pt x="245" y="79"/>
                  </a:lnTo>
                  <a:lnTo>
                    <a:pt x="258" y="78"/>
                  </a:lnTo>
                  <a:lnTo>
                    <a:pt x="272" y="76"/>
                  </a:lnTo>
                  <a:lnTo>
                    <a:pt x="286" y="74"/>
                  </a:lnTo>
                  <a:lnTo>
                    <a:pt x="300" y="71"/>
                  </a:lnTo>
                  <a:lnTo>
                    <a:pt x="311" y="68"/>
                  </a:lnTo>
                  <a:lnTo>
                    <a:pt x="320" y="65"/>
                  </a:lnTo>
                  <a:lnTo>
                    <a:pt x="327" y="63"/>
                  </a:lnTo>
                  <a:lnTo>
                    <a:pt x="335" y="59"/>
                  </a:lnTo>
                  <a:lnTo>
                    <a:pt x="340" y="58"/>
                  </a:lnTo>
                  <a:lnTo>
                    <a:pt x="341" y="59"/>
                  </a:lnTo>
                  <a:lnTo>
                    <a:pt x="336" y="64"/>
                  </a:lnTo>
                  <a:lnTo>
                    <a:pt x="331" y="67"/>
                  </a:lnTo>
                  <a:lnTo>
                    <a:pt x="321" y="72"/>
                  </a:lnTo>
                  <a:lnTo>
                    <a:pt x="311" y="78"/>
                  </a:lnTo>
                  <a:lnTo>
                    <a:pt x="298" y="82"/>
                  </a:lnTo>
                  <a:lnTo>
                    <a:pt x="283" y="87"/>
                  </a:lnTo>
                  <a:lnTo>
                    <a:pt x="268" y="90"/>
                  </a:lnTo>
                  <a:lnTo>
                    <a:pt x="253" y="93"/>
                  </a:lnTo>
                  <a:lnTo>
                    <a:pt x="239" y="93"/>
                  </a:lnTo>
                  <a:lnTo>
                    <a:pt x="243" y="97"/>
                  </a:lnTo>
                  <a:lnTo>
                    <a:pt x="251" y="103"/>
                  </a:lnTo>
                  <a:lnTo>
                    <a:pt x="260" y="109"/>
                  </a:lnTo>
                  <a:lnTo>
                    <a:pt x="270" y="114"/>
                  </a:lnTo>
                  <a:lnTo>
                    <a:pt x="280" y="120"/>
                  </a:lnTo>
                  <a:lnTo>
                    <a:pt x="289" y="125"/>
                  </a:lnTo>
                  <a:lnTo>
                    <a:pt x="297" y="128"/>
                  </a:lnTo>
                  <a:lnTo>
                    <a:pt x="303" y="131"/>
                  </a:lnTo>
                  <a:lnTo>
                    <a:pt x="310" y="135"/>
                  </a:lnTo>
                  <a:lnTo>
                    <a:pt x="313" y="137"/>
                  </a:lnTo>
                  <a:lnTo>
                    <a:pt x="311" y="140"/>
                  </a:lnTo>
                  <a:lnTo>
                    <a:pt x="304" y="139"/>
                  </a:lnTo>
                  <a:lnTo>
                    <a:pt x="296" y="136"/>
                  </a:lnTo>
                  <a:lnTo>
                    <a:pt x="286" y="132"/>
                  </a:lnTo>
                  <a:lnTo>
                    <a:pt x="272" y="127"/>
                  </a:lnTo>
                  <a:lnTo>
                    <a:pt x="258" y="121"/>
                  </a:lnTo>
                  <a:lnTo>
                    <a:pt x="244" y="116"/>
                  </a:lnTo>
                  <a:lnTo>
                    <a:pt x="233" y="110"/>
                  </a:lnTo>
                  <a:lnTo>
                    <a:pt x="224" y="104"/>
                  </a:lnTo>
                  <a:lnTo>
                    <a:pt x="218" y="99"/>
                  </a:lnTo>
                  <a:lnTo>
                    <a:pt x="212" y="99"/>
                  </a:lnTo>
                  <a:lnTo>
                    <a:pt x="205" y="101"/>
                  </a:lnTo>
                  <a:lnTo>
                    <a:pt x="198" y="101"/>
                  </a:lnTo>
                  <a:lnTo>
                    <a:pt x="190" y="102"/>
                  </a:lnTo>
                  <a:lnTo>
                    <a:pt x="182" y="102"/>
                  </a:lnTo>
                  <a:lnTo>
                    <a:pt x="175" y="103"/>
                  </a:lnTo>
                  <a:lnTo>
                    <a:pt x="169" y="103"/>
                  </a:lnTo>
                  <a:lnTo>
                    <a:pt x="166" y="104"/>
                  </a:lnTo>
                  <a:lnTo>
                    <a:pt x="169" y="110"/>
                  </a:lnTo>
                  <a:lnTo>
                    <a:pt x="175" y="116"/>
                  </a:lnTo>
                  <a:lnTo>
                    <a:pt x="181" y="122"/>
                  </a:lnTo>
                  <a:lnTo>
                    <a:pt x="188" y="129"/>
                  </a:lnTo>
                  <a:lnTo>
                    <a:pt x="195" y="135"/>
                  </a:lnTo>
                  <a:lnTo>
                    <a:pt x="202" y="141"/>
                  </a:lnTo>
                  <a:lnTo>
                    <a:pt x="209" y="146"/>
                  </a:lnTo>
                  <a:lnTo>
                    <a:pt x="213" y="149"/>
                  </a:lnTo>
                  <a:lnTo>
                    <a:pt x="222" y="154"/>
                  </a:lnTo>
                  <a:lnTo>
                    <a:pt x="232" y="159"/>
                  </a:lnTo>
                  <a:lnTo>
                    <a:pt x="241" y="164"/>
                  </a:lnTo>
                  <a:lnTo>
                    <a:pt x="247" y="167"/>
                  </a:lnTo>
                  <a:lnTo>
                    <a:pt x="251" y="172"/>
                  </a:lnTo>
                  <a:lnTo>
                    <a:pt x="255" y="177"/>
                  </a:lnTo>
                  <a:lnTo>
                    <a:pt x="252" y="178"/>
                  </a:lnTo>
                  <a:lnTo>
                    <a:pt x="241" y="172"/>
                  </a:lnTo>
                  <a:lnTo>
                    <a:pt x="232" y="166"/>
                  </a:lnTo>
                  <a:lnTo>
                    <a:pt x="220" y="159"/>
                  </a:lnTo>
                  <a:lnTo>
                    <a:pt x="207" y="151"/>
                  </a:lnTo>
                  <a:lnTo>
                    <a:pt x="194" y="143"/>
                  </a:lnTo>
                  <a:lnTo>
                    <a:pt x="181" y="135"/>
                  </a:lnTo>
                  <a:lnTo>
                    <a:pt x="171" y="128"/>
                  </a:lnTo>
                  <a:lnTo>
                    <a:pt x="161" y="122"/>
                  </a:lnTo>
                  <a:lnTo>
                    <a:pt x="156" y="118"/>
                  </a:lnTo>
                  <a:lnTo>
                    <a:pt x="150" y="113"/>
                  </a:lnTo>
                  <a:lnTo>
                    <a:pt x="144" y="113"/>
                  </a:lnTo>
                  <a:lnTo>
                    <a:pt x="139" y="114"/>
                  </a:lnTo>
                  <a:lnTo>
                    <a:pt x="134" y="117"/>
                  </a:lnTo>
                  <a:lnTo>
                    <a:pt x="129" y="118"/>
                  </a:lnTo>
                  <a:lnTo>
                    <a:pt x="123" y="120"/>
                  </a:lnTo>
                  <a:lnTo>
                    <a:pt x="118" y="122"/>
                  </a:lnTo>
                  <a:lnTo>
                    <a:pt x="111" y="124"/>
                  </a:lnTo>
                  <a:lnTo>
                    <a:pt x="104" y="126"/>
                  </a:lnTo>
                  <a:lnTo>
                    <a:pt x="98" y="128"/>
                  </a:lnTo>
                  <a:lnTo>
                    <a:pt x="93" y="131"/>
                  </a:lnTo>
                  <a:lnTo>
                    <a:pt x="91" y="132"/>
                  </a:lnTo>
                  <a:lnTo>
                    <a:pt x="89" y="135"/>
                  </a:lnTo>
                  <a:lnTo>
                    <a:pt x="90" y="137"/>
                  </a:lnTo>
                  <a:lnTo>
                    <a:pt x="92" y="142"/>
                  </a:lnTo>
                  <a:lnTo>
                    <a:pt x="98" y="147"/>
                  </a:lnTo>
                  <a:lnTo>
                    <a:pt x="104" y="151"/>
                  </a:lnTo>
                  <a:lnTo>
                    <a:pt x="112" y="158"/>
                  </a:lnTo>
                  <a:lnTo>
                    <a:pt x="123" y="166"/>
                  </a:lnTo>
                  <a:lnTo>
                    <a:pt x="135" y="175"/>
                  </a:lnTo>
                  <a:lnTo>
                    <a:pt x="148" y="184"/>
                  </a:lnTo>
                  <a:lnTo>
                    <a:pt x="159" y="192"/>
                  </a:lnTo>
                  <a:lnTo>
                    <a:pt x="169" y="197"/>
                  </a:lnTo>
                  <a:lnTo>
                    <a:pt x="176" y="201"/>
                  </a:lnTo>
                  <a:lnTo>
                    <a:pt x="182" y="205"/>
                  </a:lnTo>
                  <a:lnTo>
                    <a:pt x="182" y="208"/>
                  </a:lnTo>
                  <a:lnTo>
                    <a:pt x="175" y="208"/>
                  </a:lnTo>
                  <a:lnTo>
                    <a:pt x="164" y="202"/>
                  </a:lnTo>
                  <a:lnTo>
                    <a:pt x="154" y="196"/>
                  </a:lnTo>
                  <a:lnTo>
                    <a:pt x="144" y="189"/>
                  </a:lnTo>
                  <a:lnTo>
                    <a:pt x="130" y="181"/>
                  </a:lnTo>
                  <a:lnTo>
                    <a:pt x="116" y="172"/>
                  </a:lnTo>
                  <a:lnTo>
                    <a:pt x="104" y="164"/>
                  </a:lnTo>
                  <a:lnTo>
                    <a:pt x="91" y="157"/>
                  </a:lnTo>
                  <a:lnTo>
                    <a:pt x="83" y="152"/>
                  </a:lnTo>
                  <a:lnTo>
                    <a:pt x="77" y="150"/>
                  </a:lnTo>
                  <a:lnTo>
                    <a:pt x="73" y="150"/>
                  </a:lnTo>
                  <a:lnTo>
                    <a:pt x="65" y="152"/>
                  </a:lnTo>
                  <a:lnTo>
                    <a:pt x="53" y="156"/>
                  </a:lnTo>
                  <a:lnTo>
                    <a:pt x="42" y="161"/>
                  </a:lnTo>
                  <a:lnTo>
                    <a:pt x="29" y="164"/>
                  </a:lnTo>
                  <a:lnTo>
                    <a:pt x="19" y="167"/>
                  </a:lnTo>
                  <a:lnTo>
                    <a:pt x="9" y="170"/>
                  </a:lnTo>
                  <a:lnTo>
                    <a:pt x="4" y="171"/>
                  </a:lnTo>
                  <a:lnTo>
                    <a:pt x="0" y="171"/>
                  </a:lnTo>
                  <a:lnTo>
                    <a:pt x="2" y="169"/>
                  </a:lnTo>
                  <a:lnTo>
                    <a:pt x="7" y="165"/>
                  </a:lnTo>
                  <a:lnTo>
                    <a:pt x="14" y="161"/>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64" name="Freeform 317">
              <a:extLst>
                <a:ext uri="{FF2B5EF4-FFF2-40B4-BE49-F238E27FC236}">
                  <a16:creationId xmlns:a16="http://schemas.microsoft.com/office/drawing/2014/main" xmlns="" id="{30C067D8-FF13-4A28-B0EC-959CD6548E9A}"/>
                </a:ext>
              </a:extLst>
            </p:cNvPr>
            <p:cNvSpPr>
              <a:spLocks/>
            </p:cNvSpPr>
            <p:nvPr/>
          </p:nvSpPr>
          <p:spPr bwMode="auto">
            <a:xfrm>
              <a:off x="2733" y="763"/>
              <a:ext cx="123" cy="103"/>
            </a:xfrm>
            <a:custGeom>
              <a:avLst/>
              <a:gdLst>
                <a:gd name="T0" fmla="*/ 1 w 246"/>
                <a:gd name="T1" fmla="*/ 1 h 205"/>
                <a:gd name="T2" fmla="*/ 2 w 246"/>
                <a:gd name="T3" fmla="*/ 1 h 205"/>
                <a:gd name="T4" fmla="*/ 2 w 246"/>
                <a:gd name="T5" fmla="*/ 1 h 205"/>
                <a:gd name="T6" fmla="*/ 3 w 246"/>
                <a:gd name="T7" fmla="*/ 1 h 205"/>
                <a:gd name="T8" fmla="*/ 5 w 246"/>
                <a:gd name="T9" fmla="*/ 1 h 205"/>
                <a:gd name="T10" fmla="*/ 6 w 246"/>
                <a:gd name="T11" fmla="*/ 1 h 205"/>
                <a:gd name="T12" fmla="*/ 5 w 246"/>
                <a:gd name="T13" fmla="*/ 1 h 205"/>
                <a:gd name="T14" fmla="*/ 4 w 246"/>
                <a:gd name="T15" fmla="*/ 1 h 205"/>
                <a:gd name="T16" fmla="*/ 3 w 246"/>
                <a:gd name="T17" fmla="*/ 1 h 205"/>
                <a:gd name="T18" fmla="*/ 3 w 246"/>
                <a:gd name="T19" fmla="*/ 2 h 205"/>
                <a:gd name="T20" fmla="*/ 3 w 246"/>
                <a:gd name="T21" fmla="*/ 2 h 205"/>
                <a:gd name="T22" fmla="*/ 4 w 246"/>
                <a:gd name="T23" fmla="*/ 2 h 205"/>
                <a:gd name="T24" fmla="*/ 5 w 246"/>
                <a:gd name="T25" fmla="*/ 2 h 205"/>
                <a:gd name="T26" fmla="*/ 6 w 246"/>
                <a:gd name="T27" fmla="*/ 2 h 205"/>
                <a:gd name="T28" fmla="*/ 8 w 246"/>
                <a:gd name="T29" fmla="*/ 3 h 205"/>
                <a:gd name="T30" fmla="*/ 8 w 246"/>
                <a:gd name="T31" fmla="*/ 3 h 205"/>
                <a:gd name="T32" fmla="*/ 7 w 246"/>
                <a:gd name="T33" fmla="*/ 3 h 205"/>
                <a:gd name="T34" fmla="*/ 5 w 246"/>
                <a:gd name="T35" fmla="*/ 3 h 205"/>
                <a:gd name="T36" fmla="*/ 4 w 246"/>
                <a:gd name="T37" fmla="*/ 3 h 205"/>
                <a:gd name="T38" fmla="*/ 5 w 246"/>
                <a:gd name="T39" fmla="*/ 3 h 205"/>
                <a:gd name="T40" fmla="*/ 6 w 246"/>
                <a:gd name="T41" fmla="*/ 3 h 205"/>
                <a:gd name="T42" fmla="*/ 7 w 246"/>
                <a:gd name="T43" fmla="*/ 4 h 205"/>
                <a:gd name="T44" fmla="*/ 8 w 246"/>
                <a:gd name="T45" fmla="*/ 5 h 205"/>
                <a:gd name="T46" fmla="*/ 7 w 246"/>
                <a:gd name="T47" fmla="*/ 4 h 205"/>
                <a:gd name="T48" fmla="*/ 6 w 246"/>
                <a:gd name="T49" fmla="*/ 4 h 205"/>
                <a:gd name="T50" fmla="*/ 6 w 246"/>
                <a:gd name="T51" fmla="*/ 4 h 205"/>
                <a:gd name="T52" fmla="*/ 7 w 246"/>
                <a:gd name="T53" fmla="*/ 5 h 205"/>
                <a:gd name="T54" fmla="*/ 8 w 246"/>
                <a:gd name="T55" fmla="*/ 6 h 205"/>
                <a:gd name="T56" fmla="*/ 8 w 246"/>
                <a:gd name="T57" fmla="*/ 6 h 205"/>
                <a:gd name="T58" fmla="*/ 8 w 246"/>
                <a:gd name="T59" fmla="*/ 7 h 205"/>
                <a:gd name="T60" fmla="*/ 7 w 246"/>
                <a:gd name="T61" fmla="*/ 5 h 205"/>
                <a:gd name="T62" fmla="*/ 6 w 246"/>
                <a:gd name="T63" fmla="*/ 4 h 205"/>
                <a:gd name="T64" fmla="*/ 5 w 246"/>
                <a:gd name="T65" fmla="*/ 4 h 205"/>
                <a:gd name="T66" fmla="*/ 6 w 246"/>
                <a:gd name="T67" fmla="*/ 5 h 205"/>
                <a:gd name="T68" fmla="*/ 6 w 246"/>
                <a:gd name="T69" fmla="*/ 6 h 205"/>
                <a:gd name="T70" fmla="*/ 6 w 246"/>
                <a:gd name="T71" fmla="*/ 6 h 205"/>
                <a:gd name="T72" fmla="*/ 5 w 246"/>
                <a:gd name="T73" fmla="*/ 5 h 205"/>
                <a:gd name="T74" fmla="*/ 5 w 246"/>
                <a:gd name="T75" fmla="*/ 3 h 205"/>
                <a:gd name="T76" fmla="*/ 4 w 246"/>
                <a:gd name="T77" fmla="*/ 3 h 205"/>
                <a:gd name="T78" fmla="*/ 4 w 246"/>
                <a:gd name="T79" fmla="*/ 3 h 205"/>
                <a:gd name="T80" fmla="*/ 4 w 246"/>
                <a:gd name="T81" fmla="*/ 3 h 205"/>
                <a:gd name="T82" fmla="*/ 4 w 246"/>
                <a:gd name="T83" fmla="*/ 3 h 205"/>
                <a:gd name="T84" fmla="*/ 4 w 246"/>
                <a:gd name="T85" fmla="*/ 5 h 205"/>
                <a:gd name="T86" fmla="*/ 4 w 246"/>
                <a:gd name="T87" fmla="*/ 6 h 205"/>
                <a:gd name="T88" fmla="*/ 4 w 246"/>
                <a:gd name="T89" fmla="*/ 5 h 205"/>
                <a:gd name="T90" fmla="*/ 3 w 246"/>
                <a:gd name="T91" fmla="*/ 4 h 205"/>
                <a:gd name="T92" fmla="*/ 3 w 246"/>
                <a:gd name="T93" fmla="*/ 2 h 205"/>
                <a:gd name="T94" fmla="*/ 3 w 246"/>
                <a:gd name="T95" fmla="*/ 2 h 205"/>
                <a:gd name="T96" fmla="*/ 2 w 246"/>
                <a:gd name="T97" fmla="*/ 2 h 205"/>
                <a:gd name="T98" fmla="*/ 2 w 246"/>
                <a:gd name="T99" fmla="*/ 2 h 205"/>
                <a:gd name="T100" fmla="*/ 2 w 246"/>
                <a:gd name="T101" fmla="*/ 3 h 205"/>
                <a:gd name="T102" fmla="*/ 2 w 246"/>
                <a:gd name="T103" fmla="*/ 5 h 205"/>
                <a:gd name="T104" fmla="*/ 2 w 246"/>
                <a:gd name="T105" fmla="*/ 5 h 205"/>
                <a:gd name="T106" fmla="*/ 2 w 246"/>
                <a:gd name="T107" fmla="*/ 4 h 205"/>
                <a:gd name="T108" fmla="*/ 2 w 246"/>
                <a:gd name="T109" fmla="*/ 2 h 205"/>
                <a:gd name="T110" fmla="*/ 1 w 246"/>
                <a:gd name="T111" fmla="*/ 1 h 205"/>
                <a:gd name="T112" fmla="*/ 1 w 246"/>
                <a:gd name="T113" fmla="*/ 1 h 205"/>
                <a:gd name="T114" fmla="*/ 0 w 246"/>
                <a:gd name="T115" fmla="*/ 1 h 205"/>
                <a:gd name="T116" fmla="*/ 1 w 246"/>
                <a:gd name="T117" fmla="*/ 1 h 2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46" h="205">
                  <a:moveTo>
                    <a:pt x="8" y="3"/>
                  </a:moveTo>
                  <a:lnTo>
                    <a:pt x="13" y="7"/>
                  </a:lnTo>
                  <a:lnTo>
                    <a:pt x="17" y="10"/>
                  </a:lnTo>
                  <a:lnTo>
                    <a:pt x="23" y="14"/>
                  </a:lnTo>
                  <a:lnTo>
                    <a:pt x="28" y="17"/>
                  </a:lnTo>
                  <a:lnTo>
                    <a:pt x="33" y="21"/>
                  </a:lnTo>
                  <a:lnTo>
                    <a:pt x="38" y="23"/>
                  </a:lnTo>
                  <a:lnTo>
                    <a:pt x="44" y="24"/>
                  </a:lnTo>
                  <a:lnTo>
                    <a:pt x="48" y="24"/>
                  </a:lnTo>
                  <a:lnTo>
                    <a:pt x="61" y="21"/>
                  </a:lnTo>
                  <a:lnTo>
                    <a:pt x="76" y="18"/>
                  </a:lnTo>
                  <a:lnTo>
                    <a:pt x="93" y="16"/>
                  </a:lnTo>
                  <a:lnTo>
                    <a:pt x="111" y="14"/>
                  </a:lnTo>
                  <a:lnTo>
                    <a:pt x="128" y="13"/>
                  </a:lnTo>
                  <a:lnTo>
                    <a:pt x="144" y="13"/>
                  </a:lnTo>
                  <a:lnTo>
                    <a:pt x="157" y="14"/>
                  </a:lnTo>
                  <a:lnTo>
                    <a:pt x="165" y="16"/>
                  </a:lnTo>
                  <a:lnTo>
                    <a:pt x="172" y="21"/>
                  </a:lnTo>
                  <a:lnTo>
                    <a:pt x="172" y="22"/>
                  </a:lnTo>
                  <a:lnTo>
                    <a:pt x="166" y="23"/>
                  </a:lnTo>
                  <a:lnTo>
                    <a:pt x="154" y="22"/>
                  </a:lnTo>
                  <a:lnTo>
                    <a:pt x="146" y="22"/>
                  </a:lnTo>
                  <a:lnTo>
                    <a:pt x="135" y="22"/>
                  </a:lnTo>
                  <a:lnTo>
                    <a:pt x="120" y="23"/>
                  </a:lnTo>
                  <a:lnTo>
                    <a:pt x="105" y="24"/>
                  </a:lnTo>
                  <a:lnTo>
                    <a:pt x="90" y="26"/>
                  </a:lnTo>
                  <a:lnTo>
                    <a:pt x="77" y="29"/>
                  </a:lnTo>
                  <a:lnTo>
                    <a:pt x="67" y="31"/>
                  </a:lnTo>
                  <a:lnTo>
                    <a:pt x="61" y="34"/>
                  </a:lnTo>
                  <a:lnTo>
                    <a:pt x="67" y="38"/>
                  </a:lnTo>
                  <a:lnTo>
                    <a:pt x="73" y="41"/>
                  </a:lnTo>
                  <a:lnTo>
                    <a:pt x="80" y="44"/>
                  </a:lnTo>
                  <a:lnTo>
                    <a:pt x="88" y="47"/>
                  </a:lnTo>
                  <a:lnTo>
                    <a:pt x="95" y="49"/>
                  </a:lnTo>
                  <a:lnTo>
                    <a:pt x="100" y="52"/>
                  </a:lnTo>
                  <a:lnTo>
                    <a:pt x="105" y="54"/>
                  </a:lnTo>
                  <a:lnTo>
                    <a:pt x="108" y="56"/>
                  </a:lnTo>
                  <a:lnTo>
                    <a:pt x="121" y="54"/>
                  </a:lnTo>
                  <a:lnTo>
                    <a:pt x="137" y="54"/>
                  </a:lnTo>
                  <a:lnTo>
                    <a:pt x="154" y="54"/>
                  </a:lnTo>
                  <a:lnTo>
                    <a:pt x="173" y="56"/>
                  </a:lnTo>
                  <a:lnTo>
                    <a:pt x="190" y="60"/>
                  </a:lnTo>
                  <a:lnTo>
                    <a:pt x="205" y="63"/>
                  </a:lnTo>
                  <a:lnTo>
                    <a:pt x="217" y="68"/>
                  </a:lnTo>
                  <a:lnTo>
                    <a:pt x="225" y="72"/>
                  </a:lnTo>
                  <a:lnTo>
                    <a:pt x="232" y="79"/>
                  </a:lnTo>
                  <a:lnTo>
                    <a:pt x="232" y="82"/>
                  </a:lnTo>
                  <a:lnTo>
                    <a:pt x="227" y="81"/>
                  </a:lnTo>
                  <a:lnTo>
                    <a:pt x="218" y="77"/>
                  </a:lnTo>
                  <a:lnTo>
                    <a:pt x="210" y="75"/>
                  </a:lnTo>
                  <a:lnTo>
                    <a:pt x="199" y="71"/>
                  </a:lnTo>
                  <a:lnTo>
                    <a:pt x="185" y="69"/>
                  </a:lnTo>
                  <a:lnTo>
                    <a:pt x="172" y="67"/>
                  </a:lnTo>
                  <a:lnTo>
                    <a:pt x="157" y="66"/>
                  </a:lnTo>
                  <a:lnTo>
                    <a:pt x="144" y="66"/>
                  </a:lnTo>
                  <a:lnTo>
                    <a:pt x="133" y="66"/>
                  </a:lnTo>
                  <a:lnTo>
                    <a:pt x="124" y="68"/>
                  </a:lnTo>
                  <a:lnTo>
                    <a:pt x="136" y="76"/>
                  </a:lnTo>
                  <a:lnTo>
                    <a:pt x="146" y="83"/>
                  </a:lnTo>
                  <a:lnTo>
                    <a:pt x="153" y="87"/>
                  </a:lnTo>
                  <a:lnTo>
                    <a:pt x="157" y="92"/>
                  </a:lnTo>
                  <a:lnTo>
                    <a:pt x="166" y="92"/>
                  </a:lnTo>
                  <a:lnTo>
                    <a:pt x="177" y="93"/>
                  </a:lnTo>
                  <a:lnTo>
                    <a:pt x="190" y="96"/>
                  </a:lnTo>
                  <a:lnTo>
                    <a:pt x="204" y="98"/>
                  </a:lnTo>
                  <a:lnTo>
                    <a:pt x="218" y="104"/>
                  </a:lnTo>
                  <a:lnTo>
                    <a:pt x="230" y="112"/>
                  </a:lnTo>
                  <a:lnTo>
                    <a:pt x="240" y="122"/>
                  </a:lnTo>
                  <a:lnTo>
                    <a:pt x="246" y="136"/>
                  </a:lnTo>
                  <a:lnTo>
                    <a:pt x="240" y="130"/>
                  </a:lnTo>
                  <a:lnTo>
                    <a:pt x="232" y="124"/>
                  </a:lnTo>
                  <a:lnTo>
                    <a:pt x="222" y="119"/>
                  </a:lnTo>
                  <a:lnTo>
                    <a:pt x="212" y="114"/>
                  </a:lnTo>
                  <a:lnTo>
                    <a:pt x="203" y="109"/>
                  </a:lnTo>
                  <a:lnTo>
                    <a:pt x="192" y="107"/>
                  </a:lnTo>
                  <a:lnTo>
                    <a:pt x="182" y="106"/>
                  </a:lnTo>
                  <a:lnTo>
                    <a:pt x="173" y="106"/>
                  </a:lnTo>
                  <a:lnTo>
                    <a:pt x="184" y="117"/>
                  </a:lnTo>
                  <a:lnTo>
                    <a:pt x="195" y="129"/>
                  </a:lnTo>
                  <a:lnTo>
                    <a:pt x="205" y="139"/>
                  </a:lnTo>
                  <a:lnTo>
                    <a:pt x="215" y="150"/>
                  </a:lnTo>
                  <a:lnTo>
                    <a:pt x="223" y="159"/>
                  </a:lnTo>
                  <a:lnTo>
                    <a:pt x="230" y="167"/>
                  </a:lnTo>
                  <a:lnTo>
                    <a:pt x="235" y="172"/>
                  </a:lnTo>
                  <a:lnTo>
                    <a:pt x="237" y="175"/>
                  </a:lnTo>
                  <a:lnTo>
                    <a:pt x="240" y="181"/>
                  </a:lnTo>
                  <a:lnTo>
                    <a:pt x="242" y="188"/>
                  </a:lnTo>
                  <a:lnTo>
                    <a:pt x="244" y="197"/>
                  </a:lnTo>
                  <a:lnTo>
                    <a:pt x="246" y="205"/>
                  </a:lnTo>
                  <a:lnTo>
                    <a:pt x="240" y="196"/>
                  </a:lnTo>
                  <a:lnTo>
                    <a:pt x="230" y="183"/>
                  </a:lnTo>
                  <a:lnTo>
                    <a:pt x="218" y="168"/>
                  </a:lnTo>
                  <a:lnTo>
                    <a:pt x="205" y="152"/>
                  </a:lnTo>
                  <a:lnTo>
                    <a:pt x="192" y="137"/>
                  </a:lnTo>
                  <a:lnTo>
                    <a:pt x="181" y="125"/>
                  </a:lnTo>
                  <a:lnTo>
                    <a:pt x="172" y="116"/>
                  </a:lnTo>
                  <a:lnTo>
                    <a:pt x="166" y="112"/>
                  </a:lnTo>
                  <a:lnTo>
                    <a:pt x="161" y="111"/>
                  </a:lnTo>
                  <a:lnTo>
                    <a:pt x="159" y="114"/>
                  </a:lnTo>
                  <a:lnTo>
                    <a:pt x="159" y="119"/>
                  </a:lnTo>
                  <a:lnTo>
                    <a:pt x="160" y="124"/>
                  </a:lnTo>
                  <a:lnTo>
                    <a:pt x="164" y="135"/>
                  </a:lnTo>
                  <a:lnTo>
                    <a:pt x="169" y="153"/>
                  </a:lnTo>
                  <a:lnTo>
                    <a:pt x="177" y="170"/>
                  </a:lnTo>
                  <a:lnTo>
                    <a:pt x="182" y="182"/>
                  </a:lnTo>
                  <a:lnTo>
                    <a:pt x="183" y="187"/>
                  </a:lnTo>
                  <a:lnTo>
                    <a:pt x="181" y="187"/>
                  </a:lnTo>
                  <a:lnTo>
                    <a:pt x="177" y="184"/>
                  </a:lnTo>
                  <a:lnTo>
                    <a:pt x="173" y="179"/>
                  </a:lnTo>
                  <a:lnTo>
                    <a:pt x="166" y="165"/>
                  </a:lnTo>
                  <a:lnTo>
                    <a:pt x="156" y="143"/>
                  </a:lnTo>
                  <a:lnTo>
                    <a:pt x="147" y="119"/>
                  </a:lnTo>
                  <a:lnTo>
                    <a:pt x="147" y="101"/>
                  </a:lnTo>
                  <a:lnTo>
                    <a:pt x="141" y="96"/>
                  </a:lnTo>
                  <a:lnTo>
                    <a:pt x="135" y="91"/>
                  </a:lnTo>
                  <a:lnTo>
                    <a:pt x="128" y="87"/>
                  </a:lnTo>
                  <a:lnTo>
                    <a:pt x="122" y="84"/>
                  </a:lnTo>
                  <a:lnTo>
                    <a:pt x="116" y="81"/>
                  </a:lnTo>
                  <a:lnTo>
                    <a:pt x="112" y="78"/>
                  </a:lnTo>
                  <a:lnTo>
                    <a:pt x="108" y="76"/>
                  </a:lnTo>
                  <a:lnTo>
                    <a:pt x="106" y="75"/>
                  </a:lnTo>
                  <a:lnTo>
                    <a:pt x="104" y="72"/>
                  </a:lnTo>
                  <a:lnTo>
                    <a:pt x="101" y="71"/>
                  </a:lnTo>
                  <a:lnTo>
                    <a:pt x="99" y="74"/>
                  </a:lnTo>
                  <a:lnTo>
                    <a:pt x="98" y="79"/>
                  </a:lnTo>
                  <a:lnTo>
                    <a:pt x="99" y="93"/>
                  </a:lnTo>
                  <a:lnTo>
                    <a:pt x="104" y="114"/>
                  </a:lnTo>
                  <a:lnTo>
                    <a:pt x="112" y="138"/>
                  </a:lnTo>
                  <a:lnTo>
                    <a:pt x="123" y="157"/>
                  </a:lnTo>
                  <a:lnTo>
                    <a:pt x="129" y="165"/>
                  </a:lnTo>
                  <a:lnTo>
                    <a:pt x="129" y="168"/>
                  </a:lnTo>
                  <a:lnTo>
                    <a:pt x="124" y="167"/>
                  </a:lnTo>
                  <a:lnTo>
                    <a:pt x="119" y="162"/>
                  </a:lnTo>
                  <a:lnTo>
                    <a:pt x="115" y="158"/>
                  </a:lnTo>
                  <a:lnTo>
                    <a:pt x="109" y="150"/>
                  </a:lnTo>
                  <a:lnTo>
                    <a:pt x="104" y="138"/>
                  </a:lnTo>
                  <a:lnTo>
                    <a:pt x="97" y="125"/>
                  </a:lnTo>
                  <a:lnTo>
                    <a:pt x="92" y="112"/>
                  </a:lnTo>
                  <a:lnTo>
                    <a:pt x="89" y="97"/>
                  </a:lnTo>
                  <a:lnTo>
                    <a:pt x="88" y="81"/>
                  </a:lnTo>
                  <a:lnTo>
                    <a:pt x="89" y="64"/>
                  </a:lnTo>
                  <a:lnTo>
                    <a:pt x="84" y="61"/>
                  </a:lnTo>
                  <a:lnTo>
                    <a:pt x="80" y="58"/>
                  </a:lnTo>
                  <a:lnTo>
                    <a:pt x="75" y="54"/>
                  </a:lnTo>
                  <a:lnTo>
                    <a:pt x="69" y="52"/>
                  </a:lnTo>
                  <a:lnTo>
                    <a:pt x="63" y="49"/>
                  </a:lnTo>
                  <a:lnTo>
                    <a:pt x="59" y="47"/>
                  </a:lnTo>
                  <a:lnTo>
                    <a:pt x="55" y="45"/>
                  </a:lnTo>
                  <a:lnTo>
                    <a:pt x="52" y="44"/>
                  </a:lnTo>
                  <a:lnTo>
                    <a:pt x="48" y="53"/>
                  </a:lnTo>
                  <a:lnTo>
                    <a:pt x="50" y="67"/>
                  </a:lnTo>
                  <a:lnTo>
                    <a:pt x="52" y="82"/>
                  </a:lnTo>
                  <a:lnTo>
                    <a:pt x="54" y="93"/>
                  </a:lnTo>
                  <a:lnTo>
                    <a:pt x="57" y="106"/>
                  </a:lnTo>
                  <a:lnTo>
                    <a:pt x="60" y="122"/>
                  </a:lnTo>
                  <a:lnTo>
                    <a:pt x="63" y="138"/>
                  </a:lnTo>
                  <a:lnTo>
                    <a:pt x="67" y="149"/>
                  </a:lnTo>
                  <a:lnTo>
                    <a:pt x="67" y="151"/>
                  </a:lnTo>
                  <a:lnTo>
                    <a:pt x="63" y="150"/>
                  </a:lnTo>
                  <a:lnTo>
                    <a:pt x="59" y="144"/>
                  </a:lnTo>
                  <a:lnTo>
                    <a:pt x="54" y="134"/>
                  </a:lnTo>
                  <a:lnTo>
                    <a:pt x="51" y="114"/>
                  </a:lnTo>
                  <a:lnTo>
                    <a:pt x="45" y="85"/>
                  </a:lnTo>
                  <a:lnTo>
                    <a:pt x="40" y="58"/>
                  </a:lnTo>
                  <a:lnTo>
                    <a:pt x="37" y="40"/>
                  </a:lnTo>
                  <a:lnTo>
                    <a:pt x="30" y="33"/>
                  </a:lnTo>
                  <a:lnTo>
                    <a:pt x="23" y="26"/>
                  </a:lnTo>
                  <a:lnTo>
                    <a:pt x="17" y="21"/>
                  </a:lnTo>
                  <a:lnTo>
                    <a:pt x="12" y="16"/>
                  </a:lnTo>
                  <a:lnTo>
                    <a:pt x="8" y="11"/>
                  </a:lnTo>
                  <a:lnTo>
                    <a:pt x="5" y="8"/>
                  </a:lnTo>
                  <a:lnTo>
                    <a:pt x="1" y="6"/>
                  </a:lnTo>
                  <a:lnTo>
                    <a:pt x="0" y="3"/>
                  </a:lnTo>
                  <a:lnTo>
                    <a:pt x="0" y="1"/>
                  </a:lnTo>
                  <a:lnTo>
                    <a:pt x="1" y="0"/>
                  </a:lnTo>
                  <a:lnTo>
                    <a:pt x="5" y="1"/>
                  </a:lnTo>
                  <a:lnTo>
                    <a:pt x="8" y="3"/>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65" name="Freeform 318">
              <a:extLst>
                <a:ext uri="{FF2B5EF4-FFF2-40B4-BE49-F238E27FC236}">
                  <a16:creationId xmlns:a16="http://schemas.microsoft.com/office/drawing/2014/main" xmlns="" id="{DC1995C1-B282-4DDC-9DA9-02966A4EDD9D}"/>
                </a:ext>
              </a:extLst>
            </p:cNvPr>
            <p:cNvSpPr>
              <a:spLocks/>
            </p:cNvSpPr>
            <p:nvPr/>
          </p:nvSpPr>
          <p:spPr bwMode="auto">
            <a:xfrm>
              <a:off x="2669" y="775"/>
              <a:ext cx="85" cy="141"/>
            </a:xfrm>
            <a:custGeom>
              <a:avLst/>
              <a:gdLst>
                <a:gd name="T0" fmla="*/ 3 w 170"/>
                <a:gd name="T1" fmla="*/ 1 h 282"/>
                <a:gd name="T2" fmla="*/ 3 w 170"/>
                <a:gd name="T3" fmla="*/ 2 h 282"/>
                <a:gd name="T4" fmla="*/ 3 w 170"/>
                <a:gd name="T5" fmla="*/ 2 h 282"/>
                <a:gd name="T6" fmla="*/ 3 w 170"/>
                <a:gd name="T7" fmla="*/ 2 h 282"/>
                <a:gd name="T8" fmla="*/ 4 w 170"/>
                <a:gd name="T9" fmla="*/ 3 h 282"/>
                <a:gd name="T10" fmla="*/ 5 w 170"/>
                <a:gd name="T11" fmla="*/ 3 h 282"/>
                <a:gd name="T12" fmla="*/ 5 w 170"/>
                <a:gd name="T13" fmla="*/ 4 h 282"/>
                <a:gd name="T14" fmla="*/ 6 w 170"/>
                <a:gd name="T15" fmla="*/ 5 h 282"/>
                <a:gd name="T16" fmla="*/ 6 w 170"/>
                <a:gd name="T17" fmla="*/ 6 h 282"/>
                <a:gd name="T18" fmla="*/ 6 w 170"/>
                <a:gd name="T19" fmla="*/ 6 h 282"/>
                <a:gd name="T20" fmla="*/ 5 w 170"/>
                <a:gd name="T21" fmla="*/ 5 h 282"/>
                <a:gd name="T22" fmla="*/ 5 w 170"/>
                <a:gd name="T23" fmla="*/ 5 h 282"/>
                <a:gd name="T24" fmla="*/ 5 w 170"/>
                <a:gd name="T25" fmla="*/ 4 h 282"/>
                <a:gd name="T26" fmla="*/ 4 w 170"/>
                <a:gd name="T27" fmla="*/ 3 h 282"/>
                <a:gd name="T28" fmla="*/ 4 w 170"/>
                <a:gd name="T29" fmla="*/ 3 h 282"/>
                <a:gd name="T30" fmla="*/ 3 w 170"/>
                <a:gd name="T31" fmla="*/ 3 h 282"/>
                <a:gd name="T32" fmla="*/ 3 w 170"/>
                <a:gd name="T33" fmla="*/ 3 h 282"/>
                <a:gd name="T34" fmla="*/ 3 w 170"/>
                <a:gd name="T35" fmla="*/ 4 h 282"/>
                <a:gd name="T36" fmla="*/ 4 w 170"/>
                <a:gd name="T37" fmla="*/ 5 h 282"/>
                <a:gd name="T38" fmla="*/ 4 w 170"/>
                <a:gd name="T39" fmla="*/ 5 h 282"/>
                <a:gd name="T40" fmla="*/ 5 w 170"/>
                <a:gd name="T41" fmla="*/ 6 h 282"/>
                <a:gd name="T42" fmla="*/ 5 w 170"/>
                <a:gd name="T43" fmla="*/ 7 h 282"/>
                <a:gd name="T44" fmla="*/ 5 w 170"/>
                <a:gd name="T45" fmla="*/ 8 h 282"/>
                <a:gd name="T46" fmla="*/ 5 w 170"/>
                <a:gd name="T47" fmla="*/ 7 h 282"/>
                <a:gd name="T48" fmla="*/ 5 w 170"/>
                <a:gd name="T49" fmla="*/ 7 h 282"/>
                <a:gd name="T50" fmla="*/ 4 w 170"/>
                <a:gd name="T51" fmla="*/ 6 h 282"/>
                <a:gd name="T52" fmla="*/ 4 w 170"/>
                <a:gd name="T53" fmla="*/ 5 h 282"/>
                <a:gd name="T54" fmla="*/ 4 w 170"/>
                <a:gd name="T55" fmla="*/ 5 h 282"/>
                <a:gd name="T56" fmla="*/ 4 w 170"/>
                <a:gd name="T57" fmla="*/ 6 h 282"/>
                <a:gd name="T58" fmla="*/ 4 w 170"/>
                <a:gd name="T59" fmla="*/ 8 h 282"/>
                <a:gd name="T60" fmla="*/ 4 w 170"/>
                <a:gd name="T61" fmla="*/ 9 h 282"/>
                <a:gd name="T62" fmla="*/ 4 w 170"/>
                <a:gd name="T63" fmla="*/ 9 h 282"/>
                <a:gd name="T64" fmla="*/ 4 w 170"/>
                <a:gd name="T65" fmla="*/ 8 h 282"/>
                <a:gd name="T66" fmla="*/ 3 w 170"/>
                <a:gd name="T67" fmla="*/ 6 h 282"/>
                <a:gd name="T68" fmla="*/ 3 w 170"/>
                <a:gd name="T69" fmla="*/ 6 h 282"/>
                <a:gd name="T70" fmla="*/ 2 w 170"/>
                <a:gd name="T71" fmla="*/ 6 h 282"/>
                <a:gd name="T72" fmla="*/ 2 w 170"/>
                <a:gd name="T73" fmla="*/ 7 h 282"/>
                <a:gd name="T74" fmla="*/ 2 w 170"/>
                <a:gd name="T75" fmla="*/ 7 h 282"/>
                <a:gd name="T76" fmla="*/ 2 w 170"/>
                <a:gd name="T77" fmla="*/ 8 h 282"/>
                <a:gd name="T78" fmla="*/ 1 w 170"/>
                <a:gd name="T79" fmla="*/ 7 h 282"/>
                <a:gd name="T80" fmla="*/ 2 w 170"/>
                <a:gd name="T81" fmla="*/ 7 h 282"/>
                <a:gd name="T82" fmla="*/ 2 w 170"/>
                <a:gd name="T83" fmla="*/ 6 h 282"/>
                <a:gd name="T84" fmla="*/ 2 w 170"/>
                <a:gd name="T85" fmla="*/ 6 h 282"/>
                <a:gd name="T86" fmla="*/ 3 w 170"/>
                <a:gd name="T87" fmla="*/ 5 h 282"/>
                <a:gd name="T88" fmla="*/ 3 w 170"/>
                <a:gd name="T89" fmla="*/ 4 h 282"/>
                <a:gd name="T90" fmla="*/ 3 w 170"/>
                <a:gd name="T91" fmla="*/ 3 h 282"/>
                <a:gd name="T92" fmla="*/ 3 w 170"/>
                <a:gd name="T93" fmla="*/ 3 h 282"/>
                <a:gd name="T94" fmla="*/ 2 w 170"/>
                <a:gd name="T95" fmla="*/ 3 h 282"/>
                <a:gd name="T96" fmla="*/ 1 w 170"/>
                <a:gd name="T97" fmla="*/ 4 h 282"/>
                <a:gd name="T98" fmla="*/ 1 w 170"/>
                <a:gd name="T99" fmla="*/ 5 h 282"/>
                <a:gd name="T100" fmla="*/ 1 w 170"/>
                <a:gd name="T101" fmla="*/ 6 h 282"/>
                <a:gd name="T102" fmla="*/ 0 w 170"/>
                <a:gd name="T103" fmla="*/ 5 h 282"/>
                <a:gd name="T104" fmla="*/ 1 w 170"/>
                <a:gd name="T105" fmla="*/ 5 h 282"/>
                <a:gd name="T106" fmla="*/ 1 w 170"/>
                <a:gd name="T107" fmla="*/ 4 h 282"/>
                <a:gd name="T108" fmla="*/ 2 w 170"/>
                <a:gd name="T109" fmla="*/ 3 h 282"/>
                <a:gd name="T110" fmla="*/ 2 w 170"/>
                <a:gd name="T111" fmla="*/ 2 h 282"/>
                <a:gd name="T112" fmla="*/ 3 w 170"/>
                <a:gd name="T113" fmla="*/ 2 h 282"/>
                <a:gd name="T114" fmla="*/ 3 w 170"/>
                <a:gd name="T115" fmla="*/ 1 h 282"/>
                <a:gd name="T116" fmla="*/ 3 w 170"/>
                <a:gd name="T117" fmla="*/ 1 h 282"/>
                <a:gd name="T118" fmla="*/ 3 w 170"/>
                <a:gd name="T119" fmla="*/ 1 h 28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70" h="282">
                  <a:moveTo>
                    <a:pt x="73" y="0"/>
                  </a:moveTo>
                  <a:lnTo>
                    <a:pt x="75" y="2"/>
                  </a:lnTo>
                  <a:lnTo>
                    <a:pt x="78" y="16"/>
                  </a:lnTo>
                  <a:lnTo>
                    <a:pt x="80" y="34"/>
                  </a:lnTo>
                  <a:lnTo>
                    <a:pt x="82" y="43"/>
                  </a:lnTo>
                  <a:lnTo>
                    <a:pt x="85" y="45"/>
                  </a:lnTo>
                  <a:lnTo>
                    <a:pt x="89" y="50"/>
                  </a:lnTo>
                  <a:lnTo>
                    <a:pt x="96" y="54"/>
                  </a:lnTo>
                  <a:lnTo>
                    <a:pt x="105" y="61"/>
                  </a:lnTo>
                  <a:lnTo>
                    <a:pt x="113" y="69"/>
                  </a:lnTo>
                  <a:lnTo>
                    <a:pt x="122" y="80"/>
                  </a:lnTo>
                  <a:lnTo>
                    <a:pt x="132" y="90"/>
                  </a:lnTo>
                  <a:lnTo>
                    <a:pt x="139" y="103"/>
                  </a:lnTo>
                  <a:lnTo>
                    <a:pt x="151" y="126"/>
                  </a:lnTo>
                  <a:lnTo>
                    <a:pt x="160" y="141"/>
                  </a:lnTo>
                  <a:lnTo>
                    <a:pt x="167" y="151"/>
                  </a:lnTo>
                  <a:lnTo>
                    <a:pt x="170" y="158"/>
                  </a:lnTo>
                  <a:lnTo>
                    <a:pt x="170" y="163"/>
                  </a:lnTo>
                  <a:lnTo>
                    <a:pt x="169" y="165"/>
                  </a:lnTo>
                  <a:lnTo>
                    <a:pt x="165" y="163"/>
                  </a:lnTo>
                  <a:lnTo>
                    <a:pt x="162" y="156"/>
                  </a:lnTo>
                  <a:lnTo>
                    <a:pt x="158" y="149"/>
                  </a:lnTo>
                  <a:lnTo>
                    <a:pt x="154" y="140"/>
                  </a:lnTo>
                  <a:lnTo>
                    <a:pt x="147" y="129"/>
                  </a:lnTo>
                  <a:lnTo>
                    <a:pt x="140" y="118"/>
                  </a:lnTo>
                  <a:lnTo>
                    <a:pt x="133" y="106"/>
                  </a:lnTo>
                  <a:lnTo>
                    <a:pt x="126" y="96"/>
                  </a:lnTo>
                  <a:lnTo>
                    <a:pt x="119" y="88"/>
                  </a:lnTo>
                  <a:lnTo>
                    <a:pt x="114" y="83"/>
                  </a:lnTo>
                  <a:lnTo>
                    <a:pt x="106" y="77"/>
                  </a:lnTo>
                  <a:lnTo>
                    <a:pt x="101" y="73"/>
                  </a:lnTo>
                  <a:lnTo>
                    <a:pt x="95" y="69"/>
                  </a:lnTo>
                  <a:lnTo>
                    <a:pt x="90" y="68"/>
                  </a:lnTo>
                  <a:lnTo>
                    <a:pt x="90" y="83"/>
                  </a:lnTo>
                  <a:lnTo>
                    <a:pt x="90" y="99"/>
                  </a:lnTo>
                  <a:lnTo>
                    <a:pt x="91" y="114"/>
                  </a:lnTo>
                  <a:lnTo>
                    <a:pt x="93" y="126"/>
                  </a:lnTo>
                  <a:lnTo>
                    <a:pt x="99" y="131"/>
                  </a:lnTo>
                  <a:lnTo>
                    <a:pt x="110" y="140"/>
                  </a:lnTo>
                  <a:lnTo>
                    <a:pt x="120" y="150"/>
                  </a:lnTo>
                  <a:lnTo>
                    <a:pt x="132" y="161"/>
                  </a:lnTo>
                  <a:lnTo>
                    <a:pt x="141" y="175"/>
                  </a:lnTo>
                  <a:lnTo>
                    <a:pt x="150" y="190"/>
                  </a:lnTo>
                  <a:lnTo>
                    <a:pt x="157" y="208"/>
                  </a:lnTo>
                  <a:lnTo>
                    <a:pt x="159" y="226"/>
                  </a:lnTo>
                  <a:lnTo>
                    <a:pt x="159" y="233"/>
                  </a:lnTo>
                  <a:lnTo>
                    <a:pt x="156" y="231"/>
                  </a:lnTo>
                  <a:lnTo>
                    <a:pt x="151" y="220"/>
                  </a:lnTo>
                  <a:lnTo>
                    <a:pt x="144" y="203"/>
                  </a:lnTo>
                  <a:lnTo>
                    <a:pt x="140" y="193"/>
                  </a:lnTo>
                  <a:lnTo>
                    <a:pt x="134" y="183"/>
                  </a:lnTo>
                  <a:lnTo>
                    <a:pt x="128" y="174"/>
                  </a:lnTo>
                  <a:lnTo>
                    <a:pt x="121" y="166"/>
                  </a:lnTo>
                  <a:lnTo>
                    <a:pt x="113" y="159"/>
                  </a:lnTo>
                  <a:lnTo>
                    <a:pt x="106" y="155"/>
                  </a:lnTo>
                  <a:lnTo>
                    <a:pt x="99" y="150"/>
                  </a:lnTo>
                  <a:lnTo>
                    <a:pt x="94" y="148"/>
                  </a:lnTo>
                  <a:lnTo>
                    <a:pt x="103" y="172"/>
                  </a:lnTo>
                  <a:lnTo>
                    <a:pt x="110" y="206"/>
                  </a:lnTo>
                  <a:lnTo>
                    <a:pt x="112" y="243"/>
                  </a:lnTo>
                  <a:lnTo>
                    <a:pt x="111" y="274"/>
                  </a:lnTo>
                  <a:lnTo>
                    <a:pt x="109" y="281"/>
                  </a:lnTo>
                  <a:lnTo>
                    <a:pt x="108" y="282"/>
                  </a:lnTo>
                  <a:lnTo>
                    <a:pt x="106" y="278"/>
                  </a:lnTo>
                  <a:lnTo>
                    <a:pt x="106" y="269"/>
                  </a:lnTo>
                  <a:lnTo>
                    <a:pt x="104" y="248"/>
                  </a:lnTo>
                  <a:lnTo>
                    <a:pt x="97" y="213"/>
                  </a:lnTo>
                  <a:lnTo>
                    <a:pt x="89" y="180"/>
                  </a:lnTo>
                  <a:lnTo>
                    <a:pt x="82" y="160"/>
                  </a:lnTo>
                  <a:lnTo>
                    <a:pt x="76" y="164"/>
                  </a:lnTo>
                  <a:lnTo>
                    <a:pt x="70" y="169"/>
                  </a:lnTo>
                  <a:lnTo>
                    <a:pt x="63" y="176"/>
                  </a:lnTo>
                  <a:lnTo>
                    <a:pt x="57" y="184"/>
                  </a:lnTo>
                  <a:lnTo>
                    <a:pt x="50" y="194"/>
                  </a:lnTo>
                  <a:lnTo>
                    <a:pt x="45" y="203"/>
                  </a:lnTo>
                  <a:lnTo>
                    <a:pt x="41" y="213"/>
                  </a:lnTo>
                  <a:lnTo>
                    <a:pt x="38" y="222"/>
                  </a:lnTo>
                  <a:lnTo>
                    <a:pt x="36" y="229"/>
                  </a:lnTo>
                  <a:lnTo>
                    <a:pt x="34" y="229"/>
                  </a:lnTo>
                  <a:lnTo>
                    <a:pt x="32" y="224"/>
                  </a:lnTo>
                  <a:lnTo>
                    <a:pt x="34" y="212"/>
                  </a:lnTo>
                  <a:lnTo>
                    <a:pt x="37" y="204"/>
                  </a:lnTo>
                  <a:lnTo>
                    <a:pt x="42" y="195"/>
                  </a:lnTo>
                  <a:lnTo>
                    <a:pt x="48" y="183"/>
                  </a:lnTo>
                  <a:lnTo>
                    <a:pt x="55" y="172"/>
                  </a:lnTo>
                  <a:lnTo>
                    <a:pt x="60" y="161"/>
                  </a:lnTo>
                  <a:lnTo>
                    <a:pt x="66" y="151"/>
                  </a:lnTo>
                  <a:lnTo>
                    <a:pt x="72" y="143"/>
                  </a:lnTo>
                  <a:lnTo>
                    <a:pt x="75" y="138"/>
                  </a:lnTo>
                  <a:lnTo>
                    <a:pt x="76" y="120"/>
                  </a:lnTo>
                  <a:lnTo>
                    <a:pt x="78" y="99"/>
                  </a:lnTo>
                  <a:lnTo>
                    <a:pt x="76" y="82"/>
                  </a:lnTo>
                  <a:lnTo>
                    <a:pt x="76" y="70"/>
                  </a:lnTo>
                  <a:lnTo>
                    <a:pt x="67" y="76"/>
                  </a:lnTo>
                  <a:lnTo>
                    <a:pt x="57" y="85"/>
                  </a:lnTo>
                  <a:lnTo>
                    <a:pt x="47" y="96"/>
                  </a:lnTo>
                  <a:lnTo>
                    <a:pt x="35" y="108"/>
                  </a:lnTo>
                  <a:lnTo>
                    <a:pt x="25" y="121"/>
                  </a:lnTo>
                  <a:lnTo>
                    <a:pt x="17" y="135"/>
                  </a:lnTo>
                  <a:lnTo>
                    <a:pt x="10" y="148"/>
                  </a:lnTo>
                  <a:lnTo>
                    <a:pt x="6" y="159"/>
                  </a:lnTo>
                  <a:lnTo>
                    <a:pt x="4" y="165"/>
                  </a:lnTo>
                  <a:lnTo>
                    <a:pt x="2" y="165"/>
                  </a:lnTo>
                  <a:lnTo>
                    <a:pt x="0" y="160"/>
                  </a:lnTo>
                  <a:lnTo>
                    <a:pt x="2" y="152"/>
                  </a:lnTo>
                  <a:lnTo>
                    <a:pt x="5" y="144"/>
                  </a:lnTo>
                  <a:lnTo>
                    <a:pt x="11" y="133"/>
                  </a:lnTo>
                  <a:lnTo>
                    <a:pt x="19" y="119"/>
                  </a:lnTo>
                  <a:lnTo>
                    <a:pt x="29" y="103"/>
                  </a:lnTo>
                  <a:lnTo>
                    <a:pt x="40" y="88"/>
                  </a:lnTo>
                  <a:lnTo>
                    <a:pt x="51" y="73"/>
                  </a:lnTo>
                  <a:lnTo>
                    <a:pt x="61" y="61"/>
                  </a:lnTo>
                  <a:lnTo>
                    <a:pt x="71" y="53"/>
                  </a:lnTo>
                  <a:lnTo>
                    <a:pt x="75" y="44"/>
                  </a:lnTo>
                  <a:lnTo>
                    <a:pt x="74" y="31"/>
                  </a:lnTo>
                  <a:lnTo>
                    <a:pt x="72" y="19"/>
                  </a:lnTo>
                  <a:lnTo>
                    <a:pt x="70" y="12"/>
                  </a:lnTo>
                  <a:lnTo>
                    <a:pt x="70" y="8"/>
                  </a:lnTo>
                  <a:lnTo>
                    <a:pt x="71" y="6"/>
                  </a:lnTo>
                  <a:lnTo>
                    <a:pt x="72" y="4"/>
                  </a:lnTo>
                  <a:lnTo>
                    <a:pt x="73" y="0"/>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66" name="Freeform 319">
              <a:extLst>
                <a:ext uri="{FF2B5EF4-FFF2-40B4-BE49-F238E27FC236}">
                  <a16:creationId xmlns:a16="http://schemas.microsoft.com/office/drawing/2014/main" xmlns="" id="{FBD32E60-E57C-42C3-936B-704D4FCB7F81}"/>
                </a:ext>
              </a:extLst>
            </p:cNvPr>
            <p:cNvSpPr>
              <a:spLocks/>
            </p:cNvSpPr>
            <p:nvPr/>
          </p:nvSpPr>
          <p:spPr bwMode="auto">
            <a:xfrm>
              <a:off x="2754" y="592"/>
              <a:ext cx="103" cy="146"/>
            </a:xfrm>
            <a:custGeom>
              <a:avLst/>
              <a:gdLst>
                <a:gd name="T0" fmla="*/ 1 w 206"/>
                <a:gd name="T1" fmla="*/ 9 h 292"/>
                <a:gd name="T2" fmla="*/ 1 w 206"/>
                <a:gd name="T3" fmla="*/ 8 h 292"/>
                <a:gd name="T4" fmla="*/ 2 w 206"/>
                <a:gd name="T5" fmla="*/ 7 h 292"/>
                <a:gd name="T6" fmla="*/ 2 w 206"/>
                <a:gd name="T7" fmla="*/ 6 h 292"/>
                <a:gd name="T8" fmla="*/ 2 w 206"/>
                <a:gd name="T9" fmla="*/ 5 h 292"/>
                <a:gd name="T10" fmla="*/ 2 w 206"/>
                <a:gd name="T11" fmla="*/ 5 h 292"/>
                <a:gd name="T12" fmla="*/ 2 w 206"/>
                <a:gd name="T13" fmla="*/ 4 h 292"/>
                <a:gd name="T14" fmla="*/ 2 w 206"/>
                <a:gd name="T15" fmla="*/ 5 h 292"/>
                <a:gd name="T16" fmla="*/ 2 w 206"/>
                <a:gd name="T17" fmla="*/ 5 h 292"/>
                <a:gd name="T18" fmla="*/ 2 w 206"/>
                <a:gd name="T19" fmla="*/ 5 h 292"/>
                <a:gd name="T20" fmla="*/ 3 w 206"/>
                <a:gd name="T21" fmla="*/ 5 h 292"/>
                <a:gd name="T22" fmla="*/ 3 w 206"/>
                <a:gd name="T23" fmla="*/ 4 h 292"/>
                <a:gd name="T24" fmla="*/ 4 w 206"/>
                <a:gd name="T25" fmla="*/ 4 h 292"/>
                <a:gd name="T26" fmla="*/ 4 w 206"/>
                <a:gd name="T27" fmla="*/ 3 h 292"/>
                <a:gd name="T28" fmla="*/ 4 w 206"/>
                <a:gd name="T29" fmla="*/ 3 h 292"/>
                <a:gd name="T30" fmla="*/ 4 w 206"/>
                <a:gd name="T31" fmla="*/ 2 h 292"/>
                <a:gd name="T32" fmla="*/ 3 w 206"/>
                <a:gd name="T33" fmla="*/ 1 h 292"/>
                <a:gd name="T34" fmla="*/ 3 w 206"/>
                <a:gd name="T35" fmla="*/ 1 h 292"/>
                <a:gd name="T36" fmla="*/ 4 w 206"/>
                <a:gd name="T37" fmla="*/ 1 h 292"/>
                <a:gd name="T38" fmla="*/ 4 w 206"/>
                <a:gd name="T39" fmla="*/ 2 h 292"/>
                <a:gd name="T40" fmla="*/ 5 w 206"/>
                <a:gd name="T41" fmla="*/ 2 h 292"/>
                <a:gd name="T42" fmla="*/ 5 w 206"/>
                <a:gd name="T43" fmla="*/ 2 h 292"/>
                <a:gd name="T44" fmla="*/ 5 w 206"/>
                <a:gd name="T45" fmla="*/ 1 h 292"/>
                <a:gd name="T46" fmla="*/ 6 w 206"/>
                <a:gd name="T47" fmla="*/ 1 h 292"/>
                <a:gd name="T48" fmla="*/ 6 w 206"/>
                <a:gd name="T49" fmla="*/ 0 h 292"/>
                <a:gd name="T50" fmla="*/ 6 w 206"/>
                <a:gd name="T51" fmla="*/ 1 h 292"/>
                <a:gd name="T52" fmla="*/ 6 w 206"/>
                <a:gd name="T53" fmla="*/ 1 h 292"/>
                <a:gd name="T54" fmla="*/ 5 w 206"/>
                <a:gd name="T55" fmla="*/ 2 h 292"/>
                <a:gd name="T56" fmla="*/ 5 w 206"/>
                <a:gd name="T57" fmla="*/ 2 h 292"/>
                <a:gd name="T58" fmla="*/ 5 w 206"/>
                <a:gd name="T59" fmla="*/ 3 h 292"/>
                <a:gd name="T60" fmla="*/ 5 w 206"/>
                <a:gd name="T61" fmla="*/ 3 h 292"/>
                <a:gd name="T62" fmla="*/ 5 w 206"/>
                <a:gd name="T63" fmla="*/ 3 h 292"/>
                <a:gd name="T64" fmla="*/ 6 w 206"/>
                <a:gd name="T65" fmla="*/ 3 h 292"/>
                <a:gd name="T66" fmla="*/ 6 w 206"/>
                <a:gd name="T67" fmla="*/ 2 h 292"/>
                <a:gd name="T68" fmla="*/ 7 w 206"/>
                <a:gd name="T69" fmla="*/ 2 h 292"/>
                <a:gd name="T70" fmla="*/ 7 w 206"/>
                <a:gd name="T71" fmla="*/ 2 h 292"/>
                <a:gd name="T72" fmla="*/ 7 w 206"/>
                <a:gd name="T73" fmla="*/ 3 h 292"/>
                <a:gd name="T74" fmla="*/ 6 w 206"/>
                <a:gd name="T75" fmla="*/ 3 h 292"/>
                <a:gd name="T76" fmla="*/ 5 w 206"/>
                <a:gd name="T77" fmla="*/ 3 h 292"/>
                <a:gd name="T78" fmla="*/ 5 w 206"/>
                <a:gd name="T79" fmla="*/ 4 h 292"/>
                <a:gd name="T80" fmla="*/ 4 w 206"/>
                <a:gd name="T81" fmla="*/ 4 h 292"/>
                <a:gd name="T82" fmla="*/ 4 w 206"/>
                <a:gd name="T83" fmla="*/ 4 h 292"/>
                <a:gd name="T84" fmla="*/ 4 w 206"/>
                <a:gd name="T85" fmla="*/ 5 h 292"/>
                <a:gd name="T86" fmla="*/ 4 w 206"/>
                <a:gd name="T87" fmla="*/ 5 h 292"/>
                <a:gd name="T88" fmla="*/ 4 w 206"/>
                <a:gd name="T89" fmla="*/ 5 h 292"/>
                <a:gd name="T90" fmla="*/ 3 w 206"/>
                <a:gd name="T91" fmla="*/ 5 h 292"/>
                <a:gd name="T92" fmla="*/ 3 w 206"/>
                <a:gd name="T93" fmla="*/ 5 h 292"/>
                <a:gd name="T94" fmla="*/ 3 w 206"/>
                <a:gd name="T95" fmla="*/ 5 h 292"/>
                <a:gd name="T96" fmla="*/ 3 w 206"/>
                <a:gd name="T97" fmla="*/ 6 h 292"/>
                <a:gd name="T98" fmla="*/ 2 w 206"/>
                <a:gd name="T99" fmla="*/ 6 h 292"/>
                <a:gd name="T100" fmla="*/ 2 w 206"/>
                <a:gd name="T101" fmla="*/ 7 h 292"/>
                <a:gd name="T102" fmla="*/ 2 w 206"/>
                <a:gd name="T103" fmla="*/ 8 h 292"/>
                <a:gd name="T104" fmla="*/ 2 w 206"/>
                <a:gd name="T105" fmla="*/ 9 h 292"/>
                <a:gd name="T106" fmla="*/ 1 w 206"/>
                <a:gd name="T107" fmla="*/ 9 h 292"/>
                <a:gd name="T108" fmla="*/ 1 w 206"/>
                <a:gd name="T109" fmla="*/ 9 h 292"/>
                <a:gd name="T110" fmla="*/ 1 w 206"/>
                <a:gd name="T111" fmla="*/ 10 h 29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6" h="292">
                  <a:moveTo>
                    <a:pt x="0" y="292"/>
                  </a:moveTo>
                  <a:lnTo>
                    <a:pt x="7" y="279"/>
                  </a:lnTo>
                  <a:lnTo>
                    <a:pt x="16" y="260"/>
                  </a:lnTo>
                  <a:lnTo>
                    <a:pt x="24" y="241"/>
                  </a:lnTo>
                  <a:lnTo>
                    <a:pt x="30" y="227"/>
                  </a:lnTo>
                  <a:lnTo>
                    <a:pt x="36" y="213"/>
                  </a:lnTo>
                  <a:lnTo>
                    <a:pt x="44" y="193"/>
                  </a:lnTo>
                  <a:lnTo>
                    <a:pt x="53" y="175"/>
                  </a:lnTo>
                  <a:lnTo>
                    <a:pt x="57" y="164"/>
                  </a:lnTo>
                  <a:lnTo>
                    <a:pt x="51" y="156"/>
                  </a:lnTo>
                  <a:lnTo>
                    <a:pt x="44" y="148"/>
                  </a:lnTo>
                  <a:lnTo>
                    <a:pt x="39" y="140"/>
                  </a:lnTo>
                  <a:lnTo>
                    <a:pt x="37" y="130"/>
                  </a:lnTo>
                  <a:lnTo>
                    <a:pt x="37" y="123"/>
                  </a:lnTo>
                  <a:lnTo>
                    <a:pt x="38" y="124"/>
                  </a:lnTo>
                  <a:lnTo>
                    <a:pt x="40" y="129"/>
                  </a:lnTo>
                  <a:lnTo>
                    <a:pt x="42" y="134"/>
                  </a:lnTo>
                  <a:lnTo>
                    <a:pt x="47" y="139"/>
                  </a:lnTo>
                  <a:lnTo>
                    <a:pt x="54" y="143"/>
                  </a:lnTo>
                  <a:lnTo>
                    <a:pt x="60" y="145"/>
                  </a:lnTo>
                  <a:lnTo>
                    <a:pt x="64" y="147"/>
                  </a:lnTo>
                  <a:lnTo>
                    <a:pt x="71" y="140"/>
                  </a:lnTo>
                  <a:lnTo>
                    <a:pt x="79" y="131"/>
                  </a:lnTo>
                  <a:lnTo>
                    <a:pt x="87" y="122"/>
                  </a:lnTo>
                  <a:lnTo>
                    <a:pt x="95" y="111"/>
                  </a:lnTo>
                  <a:lnTo>
                    <a:pt x="102" y="102"/>
                  </a:lnTo>
                  <a:lnTo>
                    <a:pt x="108" y="94"/>
                  </a:lnTo>
                  <a:lnTo>
                    <a:pt x="113" y="87"/>
                  </a:lnTo>
                  <a:lnTo>
                    <a:pt x="115" y="83"/>
                  </a:lnTo>
                  <a:lnTo>
                    <a:pt x="115" y="72"/>
                  </a:lnTo>
                  <a:lnTo>
                    <a:pt x="112" y="56"/>
                  </a:lnTo>
                  <a:lnTo>
                    <a:pt x="107" y="39"/>
                  </a:lnTo>
                  <a:lnTo>
                    <a:pt x="100" y="26"/>
                  </a:lnTo>
                  <a:lnTo>
                    <a:pt x="94" y="19"/>
                  </a:lnTo>
                  <a:lnTo>
                    <a:pt x="92" y="15"/>
                  </a:lnTo>
                  <a:lnTo>
                    <a:pt x="93" y="14"/>
                  </a:lnTo>
                  <a:lnTo>
                    <a:pt x="98" y="16"/>
                  </a:lnTo>
                  <a:lnTo>
                    <a:pt x="106" y="26"/>
                  </a:lnTo>
                  <a:lnTo>
                    <a:pt x="115" y="42"/>
                  </a:lnTo>
                  <a:lnTo>
                    <a:pt x="122" y="60"/>
                  </a:lnTo>
                  <a:lnTo>
                    <a:pt x="124" y="72"/>
                  </a:lnTo>
                  <a:lnTo>
                    <a:pt x="129" y="64"/>
                  </a:lnTo>
                  <a:lnTo>
                    <a:pt x="133" y="55"/>
                  </a:lnTo>
                  <a:lnTo>
                    <a:pt x="139" y="45"/>
                  </a:lnTo>
                  <a:lnTo>
                    <a:pt x="145" y="33"/>
                  </a:lnTo>
                  <a:lnTo>
                    <a:pt x="151" y="23"/>
                  </a:lnTo>
                  <a:lnTo>
                    <a:pt x="156" y="14"/>
                  </a:lnTo>
                  <a:lnTo>
                    <a:pt x="162" y="7"/>
                  </a:lnTo>
                  <a:lnTo>
                    <a:pt x="167" y="2"/>
                  </a:lnTo>
                  <a:lnTo>
                    <a:pt x="173" y="0"/>
                  </a:lnTo>
                  <a:lnTo>
                    <a:pt x="174" y="1"/>
                  </a:lnTo>
                  <a:lnTo>
                    <a:pt x="171" y="4"/>
                  </a:lnTo>
                  <a:lnTo>
                    <a:pt x="168" y="10"/>
                  </a:lnTo>
                  <a:lnTo>
                    <a:pt x="164" y="16"/>
                  </a:lnTo>
                  <a:lnTo>
                    <a:pt x="161" y="24"/>
                  </a:lnTo>
                  <a:lnTo>
                    <a:pt x="155" y="35"/>
                  </a:lnTo>
                  <a:lnTo>
                    <a:pt x="150" y="48"/>
                  </a:lnTo>
                  <a:lnTo>
                    <a:pt x="144" y="60"/>
                  </a:lnTo>
                  <a:lnTo>
                    <a:pt x="138" y="70"/>
                  </a:lnTo>
                  <a:lnTo>
                    <a:pt x="132" y="78"/>
                  </a:lnTo>
                  <a:lnTo>
                    <a:pt x="129" y="83"/>
                  </a:lnTo>
                  <a:lnTo>
                    <a:pt x="139" y="80"/>
                  </a:lnTo>
                  <a:lnTo>
                    <a:pt x="148" y="77"/>
                  </a:lnTo>
                  <a:lnTo>
                    <a:pt x="158" y="75"/>
                  </a:lnTo>
                  <a:lnTo>
                    <a:pt x="167" y="72"/>
                  </a:lnTo>
                  <a:lnTo>
                    <a:pt x="174" y="70"/>
                  </a:lnTo>
                  <a:lnTo>
                    <a:pt x="181" y="67"/>
                  </a:lnTo>
                  <a:lnTo>
                    <a:pt x="186" y="64"/>
                  </a:lnTo>
                  <a:lnTo>
                    <a:pt x="191" y="61"/>
                  </a:lnTo>
                  <a:lnTo>
                    <a:pt x="198" y="56"/>
                  </a:lnTo>
                  <a:lnTo>
                    <a:pt x="204" y="54"/>
                  </a:lnTo>
                  <a:lnTo>
                    <a:pt x="206" y="56"/>
                  </a:lnTo>
                  <a:lnTo>
                    <a:pt x="201" y="62"/>
                  </a:lnTo>
                  <a:lnTo>
                    <a:pt x="196" y="65"/>
                  </a:lnTo>
                  <a:lnTo>
                    <a:pt x="188" y="71"/>
                  </a:lnTo>
                  <a:lnTo>
                    <a:pt x="176" y="77"/>
                  </a:lnTo>
                  <a:lnTo>
                    <a:pt x="164" y="84"/>
                  </a:lnTo>
                  <a:lnTo>
                    <a:pt x="152" y="90"/>
                  </a:lnTo>
                  <a:lnTo>
                    <a:pt x="141" y="94"/>
                  </a:lnTo>
                  <a:lnTo>
                    <a:pt x="132" y="98"/>
                  </a:lnTo>
                  <a:lnTo>
                    <a:pt x="127" y="99"/>
                  </a:lnTo>
                  <a:lnTo>
                    <a:pt x="116" y="105"/>
                  </a:lnTo>
                  <a:lnTo>
                    <a:pt x="106" y="116"/>
                  </a:lnTo>
                  <a:lnTo>
                    <a:pt x="98" y="128"/>
                  </a:lnTo>
                  <a:lnTo>
                    <a:pt x="95" y="136"/>
                  </a:lnTo>
                  <a:lnTo>
                    <a:pt x="98" y="139"/>
                  </a:lnTo>
                  <a:lnTo>
                    <a:pt x="101" y="141"/>
                  </a:lnTo>
                  <a:lnTo>
                    <a:pt x="105" y="143"/>
                  </a:lnTo>
                  <a:lnTo>
                    <a:pt x="108" y="143"/>
                  </a:lnTo>
                  <a:lnTo>
                    <a:pt x="103" y="147"/>
                  </a:lnTo>
                  <a:lnTo>
                    <a:pt x="98" y="151"/>
                  </a:lnTo>
                  <a:lnTo>
                    <a:pt x="93" y="154"/>
                  </a:lnTo>
                  <a:lnTo>
                    <a:pt x="90" y="158"/>
                  </a:lnTo>
                  <a:lnTo>
                    <a:pt x="86" y="156"/>
                  </a:lnTo>
                  <a:lnTo>
                    <a:pt x="85" y="155"/>
                  </a:lnTo>
                  <a:lnTo>
                    <a:pt x="83" y="156"/>
                  </a:lnTo>
                  <a:lnTo>
                    <a:pt x="78" y="163"/>
                  </a:lnTo>
                  <a:lnTo>
                    <a:pt x="71" y="175"/>
                  </a:lnTo>
                  <a:lnTo>
                    <a:pt x="64" y="189"/>
                  </a:lnTo>
                  <a:lnTo>
                    <a:pt x="56" y="205"/>
                  </a:lnTo>
                  <a:lnTo>
                    <a:pt x="48" y="222"/>
                  </a:lnTo>
                  <a:lnTo>
                    <a:pt x="42" y="238"/>
                  </a:lnTo>
                  <a:lnTo>
                    <a:pt x="39" y="252"/>
                  </a:lnTo>
                  <a:lnTo>
                    <a:pt x="38" y="262"/>
                  </a:lnTo>
                  <a:lnTo>
                    <a:pt x="36" y="268"/>
                  </a:lnTo>
                  <a:lnTo>
                    <a:pt x="32" y="275"/>
                  </a:lnTo>
                  <a:lnTo>
                    <a:pt x="29" y="281"/>
                  </a:lnTo>
                  <a:lnTo>
                    <a:pt x="25" y="285"/>
                  </a:lnTo>
                  <a:lnTo>
                    <a:pt x="21" y="288"/>
                  </a:lnTo>
                  <a:lnTo>
                    <a:pt x="13" y="290"/>
                  </a:lnTo>
                  <a:lnTo>
                    <a:pt x="6" y="292"/>
                  </a:lnTo>
                  <a:lnTo>
                    <a:pt x="0" y="292"/>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67" name="Freeform 320">
              <a:extLst>
                <a:ext uri="{FF2B5EF4-FFF2-40B4-BE49-F238E27FC236}">
                  <a16:creationId xmlns:a16="http://schemas.microsoft.com/office/drawing/2014/main" xmlns="" id="{A90256F1-2035-49C8-A74E-9E52D4FDAF0F}"/>
                </a:ext>
              </a:extLst>
            </p:cNvPr>
            <p:cNvSpPr>
              <a:spLocks/>
            </p:cNvSpPr>
            <p:nvPr/>
          </p:nvSpPr>
          <p:spPr bwMode="auto">
            <a:xfrm>
              <a:off x="2605" y="825"/>
              <a:ext cx="67" cy="113"/>
            </a:xfrm>
            <a:custGeom>
              <a:avLst/>
              <a:gdLst>
                <a:gd name="T0" fmla="*/ 3 w 132"/>
                <a:gd name="T1" fmla="*/ 0 h 227"/>
                <a:gd name="T2" fmla="*/ 3 w 132"/>
                <a:gd name="T3" fmla="*/ 1 h 227"/>
                <a:gd name="T4" fmla="*/ 2 w 132"/>
                <a:gd name="T5" fmla="*/ 1 h 227"/>
                <a:gd name="T6" fmla="*/ 2 w 132"/>
                <a:gd name="T7" fmla="*/ 1 h 227"/>
                <a:gd name="T8" fmla="*/ 1 w 132"/>
                <a:gd name="T9" fmla="*/ 2 h 227"/>
                <a:gd name="T10" fmla="*/ 1 w 132"/>
                <a:gd name="T11" fmla="*/ 2 h 227"/>
                <a:gd name="T12" fmla="*/ 0 w 132"/>
                <a:gd name="T13" fmla="*/ 2 h 227"/>
                <a:gd name="T14" fmla="*/ 1 w 132"/>
                <a:gd name="T15" fmla="*/ 2 h 227"/>
                <a:gd name="T16" fmla="*/ 1 w 132"/>
                <a:gd name="T17" fmla="*/ 2 h 227"/>
                <a:gd name="T18" fmla="*/ 1 w 132"/>
                <a:gd name="T19" fmla="*/ 2 h 227"/>
                <a:gd name="T20" fmla="*/ 2 w 132"/>
                <a:gd name="T21" fmla="*/ 2 h 227"/>
                <a:gd name="T22" fmla="*/ 2 w 132"/>
                <a:gd name="T23" fmla="*/ 1 h 227"/>
                <a:gd name="T24" fmla="*/ 2 w 132"/>
                <a:gd name="T25" fmla="*/ 2 h 227"/>
                <a:gd name="T26" fmla="*/ 2 w 132"/>
                <a:gd name="T27" fmla="*/ 3 h 227"/>
                <a:gd name="T28" fmla="*/ 2 w 132"/>
                <a:gd name="T29" fmla="*/ 3 h 227"/>
                <a:gd name="T30" fmla="*/ 2 w 132"/>
                <a:gd name="T31" fmla="*/ 3 h 227"/>
                <a:gd name="T32" fmla="*/ 1 w 132"/>
                <a:gd name="T33" fmla="*/ 4 h 227"/>
                <a:gd name="T34" fmla="*/ 1 w 132"/>
                <a:gd name="T35" fmla="*/ 4 h 227"/>
                <a:gd name="T36" fmla="*/ 1 w 132"/>
                <a:gd name="T37" fmla="*/ 5 h 227"/>
                <a:gd name="T38" fmla="*/ 1 w 132"/>
                <a:gd name="T39" fmla="*/ 5 h 227"/>
                <a:gd name="T40" fmla="*/ 1 w 132"/>
                <a:gd name="T41" fmla="*/ 5 h 227"/>
                <a:gd name="T42" fmla="*/ 1 w 132"/>
                <a:gd name="T43" fmla="*/ 4 h 227"/>
                <a:gd name="T44" fmla="*/ 2 w 132"/>
                <a:gd name="T45" fmla="*/ 4 h 227"/>
                <a:gd name="T46" fmla="*/ 2 w 132"/>
                <a:gd name="T47" fmla="*/ 3 h 227"/>
                <a:gd name="T48" fmla="*/ 2 w 132"/>
                <a:gd name="T49" fmla="*/ 4 h 227"/>
                <a:gd name="T50" fmla="*/ 2 w 132"/>
                <a:gd name="T51" fmla="*/ 6 h 227"/>
                <a:gd name="T52" fmla="*/ 3 w 132"/>
                <a:gd name="T53" fmla="*/ 7 h 227"/>
                <a:gd name="T54" fmla="*/ 3 w 132"/>
                <a:gd name="T55" fmla="*/ 7 h 227"/>
                <a:gd name="T56" fmla="*/ 3 w 132"/>
                <a:gd name="T57" fmla="*/ 6 h 227"/>
                <a:gd name="T58" fmla="*/ 3 w 132"/>
                <a:gd name="T59" fmla="*/ 4 h 227"/>
                <a:gd name="T60" fmla="*/ 3 w 132"/>
                <a:gd name="T61" fmla="*/ 3 h 227"/>
                <a:gd name="T62" fmla="*/ 3 w 132"/>
                <a:gd name="T63" fmla="*/ 3 h 227"/>
                <a:gd name="T64" fmla="*/ 3 w 132"/>
                <a:gd name="T65" fmla="*/ 3 h 227"/>
                <a:gd name="T66" fmla="*/ 3 w 132"/>
                <a:gd name="T67" fmla="*/ 4 h 227"/>
                <a:gd name="T68" fmla="*/ 4 w 132"/>
                <a:gd name="T69" fmla="*/ 4 h 227"/>
                <a:gd name="T70" fmla="*/ 4 w 132"/>
                <a:gd name="T71" fmla="*/ 5 h 227"/>
                <a:gd name="T72" fmla="*/ 4 w 132"/>
                <a:gd name="T73" fmla="*/ 5 h 227"/>
                <a:gd name="T74" fmla="*/ 4 w 132"/>
                <a:gd name="T75" fmla="*/ 5 h 227"/>
                <a:gd name="T76" fmla="*/ 4 w 132"/>
                <a:gd name="T77" fmla="*/ 4 h 227"/>
                <a:gd name="T78" fmla="*/ 4 w 132"/>
                <a:gd name="T79" fmla="*/ 4 h 227"/>
                <a:gd name="T80" fmla="*/ 3 w 132"/>
                <a:gd name="T81" fmla="*/ 3 h 227"/>
                <a:gd name="T82" fmla="*/ 3 w 132"/>
                <a:gd name="T83" fmla="*/ 3 h 227"/>
                <a:gd name="T84" fmla="*/ 3 w 132"/>
                <a:gd name="T85" fmla="*/ 2 h 227"/>
                <a:gd name="T86" fmla="*/ 3 w 132"/>
                <a:gd name="T87" fmla="*/ 2 h 227"/>
                <a:gd name="T88" fmla="*/ 3 w 132"/>
                <a:gd name="T89" fmla="*/ 1 h 227"/>
                <a:gd name="T90" fmla="*/ 3 w 132"/>
                <a:gd name="T91" fmla="*/ 1 h 227"/>
                <a:gd name="T92" fmla="*/ 3 w 132"/>
                <a:gd name="T93" fmla="*/ 2 h 227"/>
                <a:gd name="T94" fmla="*/ 4 w 132"/>
                <a:gd name="T95" fmla="*/ 2 h 227"/>
                <a:gd name="T96" fmla="*/ 4 w 132"/>
                <a:gd name="T97" fmla="*/ 2 h 227"/>
                <a:gd name="T98" fmla="*/ 4 w 132"/>
                <a:gd name="T99" fmla="*/ 3 h 227"/>
                <a:gd name="T100" fmla="*/ 5 w 132"/>
                <a:gd name="T101" fmla="*/ 3 h 227"/>
                <a:gd name="T102" fmla="*/ 4 w 132"/>
                <a:gd name="T103" fmla="*/ 2 h 227"/>
                <a:gd name="T104" fmla="*/ 4 w 132"/>
                <a:gd name="T105" fmla="*/ 2 h 227"/>
                <a:gd name="T106" fmla="*/ 4 w 132"/>
                <a:gd name="T107" fmla="*/ 1 h 227"/>
                <a:gd name="T108" fmla="*/ 3 w 132"/>
                <a:gd name="T109" fmla="*/ 1 h 227"/>
                <a:gd name="T110" fmla="*/ 3 w 132"/>
                <a:gd name="T111" fmla="*/ 0 h 227"/>
                <a:gd name="T112" fmla="*/ 4 w 132"/>
                <a:gd name="T113" fmla="*/ 0 h 227"/>
                <a:gd name="T114" fmla="*/ 3 w 132"/>
                <a:gd name="T115" fmla="*/ 0 h 22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32" h="227">
                  <a:moveTo>
                    <a:pt x="92" y="5"/>
                  </a:moveTo>
                  <a:lnTo>
                    <a:pt x="86" y="15"/>
                  </a:lnTo>
                  <a:lnTo>
                    <a:pt x="79" y="28"/>
                  </a:lnTo>
                  <a:lnTo>
                    <a:pt x="72" y="41"/>
                  </a:lnTo>
                  <a:lnTo>
                    <a:pt x="70" y="49"/>
                  </a:lnTo>
                  <a:lnTo>
                    <a:pt x="62" y="49"/>
                  </a:lnTo>
                  <a:lnTo>
                    <a:pt x="53" y="52"/>
                  </a:lnTo>
                  <a:lnTo>
                    <a:pt x="41" y="56"/>
                  </a:lnTo>
                  <a:lnTo>
                    <a:pt x="31" y="61"/>
                  </a:lnTo>
                  <a:lnTo>
                    <a:pt x="19" y="67"/>
                  </a:lnTo>
                  <a:lnTo>
                    <a:pt x="11" y="73"/>
                  </a:lnTo>
                  <a:lnTo>
                    <a:pt x="4" y="79"/>
                  </a:lnTo>
                  <a:lnTo>
                    <a:pt x="1" y="82"/>
                  </a:lnTo>
                  <a:lnTo>
                    <a:pt x="0" y="87"/>
                  </a:lnTo>
                  <a:lnTo>
                    <a:pt x="0" y="89"/>
                  </a:lnTo>
                  <a:lnTo>
                    <a:pt x="1" y="89"/>
                  </a:lnTo>
                  <a:lnTo>
                    <a:pt x="5" y="87"/>
                  </a:lnTo>
                  <a:lnTo>
                    <a:pt x="10" y="84"/>
                  </a:lnTo>
                  <a:lnTo>
                    <a:pt x="17" y="80"/>
                  </a:lnTo>
                  <a:lnTo>
                    <a:pt x="25" y="75"/>
                  </a:lnTo>
                  <a:lnTo>
                    <a:pt x="34" y="70"/>
                  </a:lnTo>
                  <a:lnTo>
                    <a:pt x="43" y="66"/>
                  </a:lnTo>
                  <a:lnTo>
                    <a:pt x="51" y="61"/>
                  </a:lnTo>
                  <a:lnTo>
                    <a:pt x="60" y="58"/>
                  </a:lnTo>
                  <a:lnTo>
                    <a:pt x="65" y="57"/>
                  </a:lnTo>
                  <a:lnTo>
                    <a:pt x="62" y="68"/>
                  </a:lnTo>
                  <a:lnTo>
                    <a:pt x="58" y="83"/>
                  </a:lnTo>
                  <a:lnTo>
                    <a:pt x="56" y="97"/>
                  </a:lnTo>
                  <a:lnTo>
                    <a:pt x="54" y="106"/>
                  </a:lnTo>
                  <a:lnTo>
                    <a:pt x="48" y="112"/>
                  </a:lnTo>
                  <a:lnTo>
                    <a:pt x="41" y="119"/>
                  </a:lnTo>
                  <a:lnTo>
                    <a:pt x="34" y="127"/>
                  </a:lnTo>
                  <a:lnTo>
                    <a:pt x="26" y="135"/>
                  </a:lnTo>
                  <a:lnTo>
                    <a:pt x="18" y="144"/>
                  </a:lnTo>
                  <a:lnTo>
                    <a:pt x="11" y="151"/>
                  </a:lnTo>
                  <a:lnTo>
                    <a:pt x="7" y="157"/>
                  </a:lnTo>
                  <a:lnTo>
                    <a:pt x="4" y="162"/>
                  </a:lnTo>
                  <a:lnTo>
                    <a:pt x="3" y="166"/>
                  </a:lnTo>
                  <a:lnTo>
                    <a:pt x="4" y="168"/>
                  </a:lnTo>
                  <a:lnTo>
                    <a:pt x="7" y="168"/>
                  </a:lnTo>
                  <a:lnTo>
                    <a:pt x="10" y="165"/>
                  </a:lnTo>
                  <a:lnTo>
                    <a:pt x="13" y="160"/>
                  </a:lnTo>
                  <a:lnTo>
                    <a:pt x="19" y="156"/>
                  </a:lnTo>
                  <a:lnTo>
                    <a:pt x="25" y="149"/>
                  </a:lnTo>
                  <a:lnTo>
                    <a:pt x="32" y="142"/>
                  </a:lnTo>
                  <a:lnTo>
                    <a:pt x="39" y="136"/>
                  </a:lnTo>
                  <a:lnTo>
                    <a:pt x="45" y="130"/>
                  </a:lnTo>
                  <a:lnTo>
                    <a:pt x="50" y="126"/>
                  </a:lnTo>
                  <a:lnTo>
                    <a:pt x="55" y="123"/>
                  </a:lnTo>
                  <a:lnTo>
                    <a:pt x="56" y="142"/>
                  </a:lnTo>
                  <a:lnTo>
                    <a:pt x="58" y="172"/>
                  </a:lnTo>
                  <a:lnTo>
                    <a:pt x="61" y="202"/>
                  </a:lnTo>
                  <a:lnTo>
                    <a:pt x="63" y="220"/>
                  </a:lnTo>
                  <a:lnTo>
                    <a:pt x="65" y="226"/>
                  </a:lnTo>
                  <a:lnTo>
                    <a:pt x="66" y="227"/>
                  </a:lnTo>
                  <a:lnTo>
                    <a:pt x="66" y="225"/>
                  </a:lnTo>
                  <a:lnTo>
                    <a:pt x="68" y="218"/>
                  </a:lnTo>
                  <a:lnTo>
                    <a:pt x="68" y="198"/>
                  </a:lnTo>
                  <a:lnTo>
                    <a:pt x="66" y="165"/>
                  </a:lnTo>
                  <a:lnTo>
                    <a:pt x="65" y="133"/>
                  </a:lnTo>
                  <a:lnTo>
                    <a:pt x="68" y="113"/>
                  </a:lnTo>
                  <a:lnTo>
                    <a:pt x="69" y="111"/>
                  </a:lnTo>
                  <a:lnTo>
                    <a:pt x="71" y="111"/>
                  </a:lnTo>
                  <a:lnTo>
                    <a:pt x="72" y="114"/>
                  </a:lnTo>
                  <a:lnTo>
                    <a:pt x="73" y="119"/>
                  </a:lnTo>
                  <a:lnTo>
                    <a:pt x="76" y="123"/>
                  </a:lnTo>
                  <a:lnTo>
                    <a:pt x="80" y="130"/>
                  </a:lnTo>
                  <a:lnTo>
                    <a:pt x="86" y="138"/>
                  </a:lnTo>
                  <a:lnTo>
                    <a:pt x="93" y="148"/>
                  </a:lnTo>
                  <a:lnTo>
                    <a:pt x="101" y="156"/>
                  </a:lnTo>
                  <a:lnTo>
                    <a:pt x="108" y="163"/>
                  </a:lnTo>
                  <a:lnTo>
                    <a:pt x="114" y="168"/>
                  </a:lnTo>
                  <a:lnTo>
                    <a:pt x="118" y="171"/>
                  </a:lnTo>
                  <a:lnTo>
                    <a:pt x="122" y="171"/>
                  </a:lnTo>
                  <a:lnTo>
                    <a:pt x="122" y="167"/>
                  </a:lnTo>
                  <a:lnTo>
                    <a:pt x="117" y="162"/>
                  </a:lnTo>
                  <a:lnTo>
                    <a:pt x="111" y="155"/>
                  </a:lnTo>
                  <a:lnTo>
                    <a:pt x="107" y="150"/>
                  </a:lnTo>
                  <a:lnTo>
                    <a:pt x="102" y="144"/>
                  </a:lnTo>
                  <a:lnTo>
                    <a:pt x="98" y="137"/>
                  </a:lnTo>
                  <a:lnTo>
                    <a:pt x="92" y="129"/>
                  </a:lnTo>
                  <a:lnTo>
                    <a:pt x="86" y="122"/>
                  </a:lnTo>
                  <a:lnTo>
                    <a:pt x="81" y="115"/>
                  </a:lnTo>
                  <a:lnTo>
                    <a:pt x="79" y="110"/>
                  </a:lnTo>
                  <a:lnTo>
                    <a:pt x="77" y="105"/>
                  </a:lnTo>
                  <a:lnTo>
                    <a:pt x="76" y="95"/>
                  </a:lnTo>
                  <a:lnTo>
                    <a:pt x="77" y="81"/>
                  </a:lnTo>
                  <a:lnTo>
                    <a:pt x="78" y="68"/>
                  </a:lnTo>
                  <a:lnTo>
                    <a:pt x="80" y="60"/>
                  </a:lnTo>
                  <a:lnTo>
                    <a:pt x="81" y="58"/>
                  </a:lnTo>
                  <a:lnTo>
                    <a:pt x="84" y="58"/>
                  </a:lnTo>
                  <a:lnTo>
                    <a:pt x="86" y="60"/>
                  </a:lnTo>
                  <a:lnTo>
                    <a:pt x="91" y="65"/>
                  </a:lnTo>
                  <a:lnTo>
                    <a:pt x="94" y="68"/>
                  </a:lnTo>
                  <a:lnTo>
                    <a:pt x="100" y="73"/>
                  </a:lnTo>
                  <a:lnTo>
                    <a:pt x="106" y="79"/>
                  </a:lnTo>
                  <a:lnTo>
                    <a:pt x="111" y="84"/>
                  </a:lnTo>
                  <a:lnTo>
                    <a:pt x="118" y="89"/>
                  </a:lnTo>
                  <a:lnTo>
                    <a:pt x="123" y="94"/>
                  </a:lnTo>
                  <a:lnTo>
                    <a:pt x="127" y="98"/>
                  </a:lnTo>
                  <a:lnTo>
                    <a:pt x="131" y="100"/>
                  </a:lnTo>
                  <a:lnTo>
                    <a:pt x="132" y="100"/>
                  </a:lnTo>
                  <a:lnTo>
                    <a:pt x="129" y="96"/>
                  </a:lnTo>
                  <a:lnTo>
                    <a:pt x="123" y="88"/>
                  </a:lnTo>
                  <a:lnTo>
                    <a:pt x="117" y="81"/>
                  </a:lnTo>
                  <a:lnTo>
                    <a:pt x="110" y="73"/>
                  </a:lnTo>
                  <a:lnTo>
                    <a:pt x="103" y="65"/>
                  </a:lnTo>
                  <a:lnTo>
                    <a:pt x="98" y="57"/>
                  </a:lnTo>
                  <a:lnTo>
                    <a:pt x="94" y="52"/>
                  </a:lnTo>
                  <a:lnTo>
                    <a:pt x="93" y="46"/>
                  </a:lnTo>
                  <a:lnTo>
                    <a:pt x="92" y="35"/>
                  </a:lnTo>
                  <a:lnTo>
                    <a:pt x="92" y="23"/>
                  </a:lnTo>
                  <a:lnTo>
                    <a:pt x="96" y="12"/>
                  </a:lnTo>
                  <a:lnTo>
                    <a:pt x="100" y="4"/>
                  </a:lnTo>
                  <a:lnTo>
                    <a:pt x="100" y="0"/>
                  </a:lnTo>
                  <a:lnTo>
                    <a:pt x="95" y="1"/>
                  </a:lnTo>
                  <a:lnTo>
                    <a:pt x="92" y="5"/>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68" name="Freeform 321">
              <a:extLst>
                <a:ext uri="{FF2B5EF4-FFF2-40B4-BE49-F238E27FC236}">
                  <a16:creationId xmlns:a16="http://schemas.microsoft.com/office/drawing/2014/main" xmlns="" id="{ABA56374-C2CD-435D-BFDA-A1C0F75ED3E3}"/>
                </a:ext>
              </a:extLst>
            </p:cNvPr>
            <p:cNvSpPr>
              <a:spLocks/>
            </p:cNvSpPr>
            <p:nvPr/>
          </p:nvSpPr>
          <p:spPr bwMode="auto">
            <a:xfrm>
              <a:off x="2838" y="774"/>
              <a:ext cx="132" cy="104"/>
            </a:xfrm>
            <a:custGeom>
              <a:avLst/>
              <a:gdLst>
                <a:gd name="T0" fmla="*/ 1 w 263"/>
                <a:gd name="T1" fmla="*/ 1 h 207"/>
                <a:gd name="T2" fmla="*/ 1 w 263"/>
                <a:gd name="T3" fmla="*/ 2 h 207"/>
                <a:gd name="T4" fmla="*/ 2 w 263"/>
                <a:gd name="T5" fmla="*/ 2 h 207"/>
                <a:gd name="T6" fmla="*/ 2 w 263"/>
                <a:gd name="T7" fmla="*/ 2 h 207"/>
                <a:gd name="T8" fmla="*/ 2 w 263"/>
                <a:gd name="T9" fmla="*/ 3 h 207"/>
                <a:gd name="T10" fmla="*/ 3 w 263"/>
                <a:gd name="T11" fmla="*/ 5 h 207"/>
                <a:gd name="T12" fmla="*/ 3 w 263"/>
                <a:gd name="T13" fmla="*/ 4 h 207"/>
                <a:gd name="T14" fmla="*/ 3 w 263"/>
                <a:gd name="T15" fmla="*/ 3 h 207"/>
                <a:gd name="T16" fmla="*/ 3 w 263"/>
                <a:gd name="T17" fmla="*/ 2 h 207"/>
                <a:gd name="T18" fmla="*/ 4 w 263"/>
                <a:gd name="T19" fmla="*/ 3 h 207"/>
                <a:gd name="T20" fmla="*/ 4 w 263"/>
                <a:gd name="T21" fmla="*/ 4 h 207"/>
                <a:gd name="T22" fmla="*/ 5 w 263"/>
                <a:gd name="T23" fmla="*/ 6 h 207"/>
                <a:gd name="T24" fmla="*/ 5 w 263"/>
                <a:gd name="T25" fmla="*/ 7 h 207"/>
                <a:gd name="T26" fmla="*/ 5 w 263"/>
                <a:gd name="T27" fmla="*/ 6 h 207"/>
                <a:gd name="T28" fmla="*/ 5 w 263"/>
                <a:gd name="T29" fmla="*/ 4 h 207"/>
                <a:gd name="T30" fmla="*/ 6 w 263"/>
                <a:gd name="T31" fmla="*/ 5 h 207"/>
                <a:gd name="T32" fmla="*/ 8 w 263"/>
                <a:gd name="T33" fmla="*/ 6 h 207"/>
                <a:gd name="T34" fmla="*/ 9 w 263"/>
                <a:gd name="T35" fmla="*/ 6 h 207"/>
                <a:gd name="T36" fmla="*/ 8 w 263"/>
                <a:gd name="T37" fmla="*/ 6 h 207"/>
                <a:gd name="T38" fmla="*/ 7 w 263"/>
                <a:gd name="T39" fmla="*/ 5 h 207"/>
                <a:gd name="T40" fmla="*/ 6 w 263"/>
                <a:gd name="T41" fmla="*/ 4 h 207"/>
                <a:gd name="T42" fmla="*/ 5 w 263"/>
                <a:gd name="T43" fmla="*/ 3 h 207"/>
                <a:gd name="T44" fmla="*/ 5 w 263"/>
                <a:gd name="T45" fmla="*/ 3 h 207"/>
                <a:gd name="T46" fmla="*/ 6 w 263"/>
                <a:gd name="T47" fmla="*/ 3 h 207"/>
                <a:gd name="T48" fmla="*/ 8 w 263"/>
                <a:gd name="T49" fmla="*/ 3 h 207"/>
                <a:gd name="T50" fmla="*/ 9 w 263"/>
                <a:gd name="T51" fmla="*/ 3 h 207"/>
                <a:gd name="T52" fmla="*/ 8 w 263"/>
                <a:gd name="T53" fmla="*/ 3 h 207"/>
                <a:gd name="T54" fmla="*/ 7 w 263"/>
                <a:gd name="T55" fmla="*/ 3 h 207"/>
                <a:gd name="T56" fmla="*/ 5 w 263"/>
                <a:gd name="T57" fmla="*/ 3 h 207"/>
                <a:gd name="T58" fmla="*/ 5 w 263"/>
                <a:gd name="T59" fmla="*/ 3 h 207"/>
                <a:gd name="T60" fmla="*/ 4 w 263"/>
                <a:gd name="T61" fmla="*/ 2 h 207"/>
                <a:gd name="T62" fmla="*/ 3 w 263"/>
                <a:gd name="T63" fmla="*/ 2 h 207"/>
                <a:gd name="T64" fmla="*/ 4 w 263"/>
                <a:gd name="T65" fmla="*/ 2 h 207"/>
                <a:gd name="T66" fmla="*/ 5 w 263"/>
                <a:gd name="T67" fmla="*/ 1 h 207"/>
                <a:gd name="T68" fmla="*/ 6 w 263"/>
                <a:gd name="T69" fmla="*/ 1 h 207"/>
                <a:gd name="T70" fmla="*/ 6 w 263"/>
                <a:gd name="T71" fmla="*/ 0 h 207"/>
                <a:gd name="T72" fmla="*/ 5 w 263"/>
                <a:gd name="T73" fmla="*/ 1 h 207"/>
                <a:gd name="T74" fmla="*/ 4 w 263"/>
                <a:gd name="T75" fmla="*/ 1 h 207"/>
                <a:gd name="T76" fmla="*/ 3 w 263"/>
                <a:gd name="T77" fmla="*/ 2 h 207"/>
                <a:gd name="T78" fmla="*/ 2 w 263"/>
                <a:gd name="T79" fmla="*/ 2 h 207"/>
                <a:gd name="T80" fmla="*/ 2 w 263"/>
                <a:gd name="T81" fmla="*/ 1 h 207"/>
                <a:gd name="T82" fmla="*/ 1 w 263"/>
                <a:gd name="T83" fmla="*/ 1 h 207"/>
                <a:gd name="T84" fmla="*/ 0 w 263"/>
                <a:gd name="T85" fmla="*/ 1 h 20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63" h="207">
                  <a:moveTo>
                    <a:pt x="0" y="16"/>
                  </a:moveTo>
                  <a:lnTo>
                    <a:pt x="6" y="21"/>
                  </a:lnTo>
                  <a:lnTo>
                    <a:pt x="14" y="28"/>
                  </a:lnTo>
                  <a:lnTo>
                    <a:pt x="21" y="35"/>
                  </a:lnTo>
                  <a:lnTo>
                    <a:pt x="25" y="38"/>
                  </a:lnTo>
                  <a:lnTo>
                    <a:pt x="27" y="39"/>
                  </a:lnTo>
                  <a:lnTo>
                    <a:pt x="31" y="40"/>
                  </a:lnTo>
                  <a:lnTo>
                    <a:pt x="35" y="43"/>
                  </a:lnTo>
                  <a:lnTo>
                    <a:pt x="41" y="45"/>
                  </a:lnTo>
                  <a:lnTo>
                    <a:pt x="47" y="48"/>
                  </a:lnTo>
                  <a:lnTo>
                    <a:pt x="52" y="51"/>
                  </a:lnTo>
                  <a:lnTo>
                    <a:pt x="56" y="53"/>
                  </a:lnTo>
                  <a:lnTo>
                    <a:pt x="60" y="55"/>
                  </a:lnTo>
                  <a:lnTo>
                    <a:pt x="60" y="74"/>
                  </a:lnTo>
                  <a:lnTo>
                    <a:pt x="59" y="96"/>
                  </a:lnTo>
                  <a:lnTo>
                    <a:pt x="60" y="115"/>
                  </a:lnTo>
                  <a:lnTo>
                    <a:pt x="62" y="130"/>
                  </a:lnTo>
                  <a:lnTo>
                    <a:pt x="65" y="136"/>
                  </a:lnTo>
                  <a:lnTo>
                    <a:pt x="67" y="136"/>
                  </a:lnTo>
                  <a:lnTo>
                    <a:pt x="67" y="131"/>
                  </a:lnTo>
                  <a:lnTo>
                    <a:pt x="65" y="124"/>
                  </a:lnTo>
                  <a:lnTo>
                    <a:pt x="65" y="111"/>
                  </a:lnTo>
                  <a:lnTo>
                    <a:pt x="68" y="89"/>
                  </a:lnTo>
                  <a:lnTo>
                    <a:pt x="70" y="68"/>
                  </a:lnTo>
                  <a:lnTo>
                    <a:pt x="72" y="56"/>
                  </a:lnTo>
                  <a:lnTo>
                    <a:pt x="77" y="60"/>
                  </a:lnTo>
                  <a:lnTo>
                    <a:pt x="83" y="64"/>
                  </a:lnTo>
                  <a:lnTo>
                    <a:pt x="90" y="71"/>
                  </a:lnTo>
                  <a:lnTo>
                    <a:pt x="97" y="78"/>
                  </a:lnTo>
                  <a:lnTo>
                    <a:pt x="103" y="84"/>
                  </a:lnTo>
                  <a:lnTo>
                    <a:pt x="110" y="90"/>
                  </a:lnTo>
                  <a:lnTo>
                    <a:pt x="116" y="94"/>
                  </a:lnTo>
                  <a:lnTo>
                    <a:pt x="121" y="97"/>
                  </a:lnTo>
                  <a:lnTo>
                    <a:pt x="123" y="120"/>
                  </a:lnTo>
                  <a:lnTo>
                    <a:pt x="129" y="153"/>
                  </a:lnTo>
                  <a:lnTo>
                    <a:pt x="137" y="184"/>
                  </a:lnTo>
                  <a:lnTo>
                    <a:pt x="144" y="203"/>
                  </a:lnTo>
                  <a:lnTo>
                    <a:pt x="148" y="207"/>
                  </a:lnTo>
                  <a:lnTo>
                    <a:pt x="149" y="204"/>
                  </a:lnTo>
                  <a:lnTo>
                    <a:pt x="147" y="196"/>
                  </a:lnTo>
                  <a:lnTo>
                    <a:pt x="145" y="187"/>
                  </a:lnTo>
                  <a:lnTo>
                    <a:pt x="141" y="170"/>
                  </a:lnTo>
                  <a:lnTo>
                    <a:pt x="137" y="146"/>
                  </a:lnTo>
                  <a:lnTo>
                    <a:pt x="133" y="121"/>
                  </a:lnTo>
                  <a:lnTo>
                    <a:pt x="133" y="105"/>
                  </a:lnTo>
                  <a:lnTo>
                    <a:pt x="145" y="112"/>
                  </a:lnTo>
                  <a:lnTo>
                    <a:pt x="162" y="121"/>
                  </a:lnTo>
                  <a:lnTo>
                    <a:pt x="182" y="131"/>
                  </a:lnTo>
                  <a:lnTo>
                    <a:pt x="202" y="143"/>
                  </a:lnTo>
                  <a:lnTo>
                    <a:pt x="222" y="154"/>
                  </a:lnTo>
                  <a:lnTo>
                    <a:pt x="239" y="165"/>
                  </a:lnTo>
                  <a:lnTo>
                    <a:pt x="252" y="172"/>
                  </a:lnTo>
                  <a:lnTo>
                    <a:pt x="259" y="176"/>
                  </a:lnTo>
                  <a:lnTo>
                    <a:pt x="262" y="179"/>
                  </a:lnTo>
                  <a:lnTo>
                    <a:pt x="263" y="177"/>
                  </a:lnTo>
                  <a:lnTo>
                    <a:pt x="260" y="173"/>
                  </a:lnTo>
                  <a:lnTo>
                    <a:pt x="253" y="166"/>
                  </a:lnTo>
                  <a:lnTo>
                    <a:pt x="245" y="160"/>
                  </a:lnTo>
                  <a:lnTo>
                    <a:pt x="231" y="151"/>
                  </a:lnTo>
                  <a:lnTo>
                    <a:pt x="215" y="141"/>
                  </a:lnTo>
                  <a:lnTo>
                    <a:pt x="197" y="129"/>
                  </a:lnTo>
                  <a:lnTo>
                    <a:pt x="178" y="117"/>
                  </a:lnTo>
                  <a:lnTo>
                    <a:pt x="162" y="107"/>
                  </a:lnTo>
                  <a:lnTo>
                    <a:pt x="148" y="100"/>
                  </a:lnTo>
                  <a:lnTo>
                    <a:pt x="140" y="96"/>
                  </a:lnTo>
                  <a:lnTo>
                    <a:pt x="133" y="93"/>
                  </a:lnTo>
                  <a:lnTo>
                    <a:pt x="136" y="92"/>
                  </a:lnTo>
                  <a:lnTo>
                    <a:pt x="143" y="91"/>
                  </a:lnTo>
                  <a:lnTo>
                    <a:pt x="152" y="89"/>
                  </a:lnTo>
                  <a:lnTo>
                    <a:pt x="161" y="85"/>
                  </a:lnTo>
                  <a:lnTo>
                    <a:pt x="174" y="83"/>
                  </a:lnTo>
                  <a:lnTo>
                    <a:pt x="189" y="81"/>
                  </a:lnTo>
                  <a:lnTo>
                    <a:pt x="204" y="79"/>
                  </a:lnTo>
                  <a:lnTo>
                    <a:pt x="220" y="79"/>
                  </a:lnTo>
                  <a:lnTo>
                    <a:pt x="235" y="81"/>
                  </a:lnTo>
                  <a:lnTo>
                    <a:pt x="246" y="82"/>
                  </a:lnTo>
                  <a:lnTo>
                    <a:pt x="255" y="85"/>
                  </a:lnTo>
                  <a:lnTo>
                    <a:pt x="263" y="89"/>
                  </a:lnTo>
                  <a:lnTo>
                    <a:pt x="263" y="86"/>
                  </a:lnTo>
                  <a:lnTo>
                    <a:pt x="259" y="82"/>
                  </a:lnTo>
                  <a:lnTo>
                    <a:pt x="251" y="76"/>
                  </a:lnTo>
                  <a:lnTo>
                    <a:pt x="244" y="75"/>
                  </a:lnTo>
                  <a:lnTo>
                    <a:pt x="230" y="74"/>
                  </a:lnTo>
                  <a:lnTo>
                    <a:pt x="213" y="74"/>
                  </a:lnTo>
                  <a:lnTo>
                    <a:pt x="194" y="74"/>
                  </a:lnTo>
                  <a:lnTo>
                    <a:pt x="175" y="75"/>
                  </a:lnTo>
                  <a:lnTo>
                    <a:pt x="158" y="75"/>
                  </a:lnTo>
                  <a:lnTo>
                    <a:pt x="145" y="76"/>
                  </a:lnTo>
                  <a:lnTo>
                    <a:pt x="137" y="76"/>
                  </a:lnTo>
                  <a:lnTo>
                    <a:pt x="132" y="76"/>
                  </a:lnTo>
                  <a:lnTo>
                    <a:pt x="125" y="73"/>
                  </a:lnTo>
                  <a:lnTo>
                    <a:pt x="118" y="68"/>
                  </a:lnTo>
                  <a:lnTo>
                    <a:pt x="111" y="62"/>
                  </a:lnTo>
                  <a:lnTo>
                    <a:pt x="103" y="56"/>
                  </a:lnTo>
                  <a:lnTo>
                    <a:pt x="97" y="52"/>
                  </a:lnTo>
                  <a:lnTo>
                    <a:pt x="92" y="47"/>
                  </a:lnTo>
                  <a:lnTo>
                    <a:pt x="88" y="45"/>
                  </a:lnTo>
                  <a:lnTo>
                    <a:pt x="97" y="40"/>
                  </a:lnTo>
                  <a:lnTo>
                    <a:pt x="106" y="35"/>
                  </a:lnTo>
                  <a:lnTo>
                    <a:pt x="116" y="29"/>
                  </a:lnTo>
                  <a:lnTo>
                    <a:pt x="128" y="22"/>
                  </a:lnTo>
                  <a:lnTo>
                    <a:pt x="138" y="16"/>
                  </a:lnTo>
                  <a:lnTo>
                    <a:pt x="148" y="10"/>
                  </a:lnTo>
                  <a:lnTo>
                    <a:pt x="156" y="7"/>
                  </a:lnTo>
                  <a:lnTo>
                    <a:pt x="163" y="6"/>
                  </a:lnTo>
                  <a:lnTo>
                    <a:pt x="170" y="3"/>
                  </a:lnTo>
                  <a:lnTo>
                    <a:pt x="169" y="1"/>
                  </a:lnTo>
                  <a:lnTo>
                    <a:pt x="161" y="0"/>
                  </a:lnTo>
                  <a:lnTo>
                    <a:pt x="151" y="2"/>
                  </a:lnTo>
                  <a:lnTo>
                    <a:pt x="144" y="6"/>
                  </a:lnTo>
                  <a:lnTo>
                    <a:pt x="133" y="9"/>
                  </a:lnTo>
                  <a:lnTo>
                    <a:pt x="122" y="14"/>
                  </a:lnTo>
                  <a:lnTo>
                    <a:pt x="110" y="20"/>
                  </a:lnTo>
                  <a:lnTo>
                    <a:pt x="100" y="25"/>
                  </a:lnTo>
                  <a:lnTo>
                    <a:pt x="90" y="30"/>
                  </a:lnTo>
                  <a:lnTo>
                    <a:pt x="82" y="33"/>
                  </a:lnTo>
                  <a:lnTo>
                    <a:pt x="77" y="37"/>
                  </a:lnTo>
                  <a:lnTo>
                    <a:pt x="71" y="39"/>
                  </a:lnTo>
                  <a:lnTo>
                    <a:pt x="64" y="39"/>
                  </a:lnTo>
                  <a:lnTo>
                    <a:pt x="57" y="38"/>
                  </a:lnTo>
                  <a:lnTo>
                    <a:pt x="48" y="33"/>
                  </a:lnTo>
                  <a:lnTo>
                    <a:pt x="42" y="30"/>
                  </a:lnTo>
                  <a:lnTo>
                    <a:pt x="37" y="28"/>
                  </a:lnTo>
                  <a:lnTo>
                    <a:pt x="29" y="24"/>
                  </a:lnTo>
                  <a:lnTo>
                    <a:pt x="22" y="21"/>
                  </a:lnTo>
                  <a:lnTo>
                    <a:pt x="15" y="18"/>
                  </a:lnTo>
                  <a:lnTo>
                    <a:pt x="8" y="17"/>
                  </a:lnTo>
                  <a:lnTo>
                    <a:pt x="3" y="16"/>
                  </a:lnTo>
                  <a:lnTo>
                    <a:pt x="0" y="16"/>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69" name="Freeform 322">
              <a:extLst>
                <a:ext uri="{FF2B5EF4-FFF2-40B4-BE49-F238E27FC236}">
                  <a16:creationId xmlns:a16="http://schemas.microsoft.com/office/drawing/2014/main" xmlns="" id="{25CDBF0C-24B5-4330-B15F-5D0733AD2A78}"/>
                </a:ext>
              </a:extLst>
            </p:cNvPr>
            <p:cNvSpPr>
              <a:spLocks/>
            </p:cNvSpPr>
            <p:nvPr/>
          </p:nvSpPr>
          <p:spPr bwMode="auto">
            <a:xfrm>
              <a:off x="2115" y="995"/>
              <a:ext cx="334" cy="331"/>
            </a:xfrm>
            <a:custGeom>
              <a:avLst/>
              <a:gdLst>
                <a:gd name="T0" fmla="*/ 9 w 667"/>
                <a:gd name="T1" fmla="*/ 4 h 663"/>
                <a:gd name="T2" fmla="*/ 6 w 667"/>
                <a:gd name="T3" fmla="*/ 3 h 663"/>
                <a:gd name="T4" fmla="*/ 3 w 667"/>
                <a:gd name="T5" fmla="*/ 2 h 663"/>
                <a:gd name="T6" fmla="*/ 2 w 667"/>
                <a:gd name="T7" fmla="*/ 2 h 663"/>
                <a:gd name="T8" fmla="*/ 3 w 667"/>
                <a:gd name="T9" fmla="*/ 4 h 663"/>
                <a:gd name="T10" fmla="*/ 4 w 667"/>
                <a:gd name="T11" fmla="*/ 7 h 663"/>
                <a:gd name="T12" fmla="*/ 6 w 667"/>
                <a:gd name="T13" fmla="*/ 8 h 663"/>
                <a:gd name="T14" fmla="*/ 8 w 667"/>
                <a:gd name="T15" fmla="*/ 9 h 663"/>
                <a:gd name="T16" fmla="*/ 7 w 667"/>
                <a:gd name="T17" fmla="*/ 10 h 663"/>
                <a:gd name="T18" fmla="*/ 6 w 667"/>
                <a:gd name="T19" fmla="*/ 9 h 663"/>
                <a:gd name="T20" fmla="*/ 4 w 667"/>
                <a:gd name="T21" fmla="*/ 10 h 663"/>
                <a:gd name="T22" fmla="*/ 2 w 667"/>
                <a:gd name="T23" fmla="*/ 12 h 663"/>
                <a:gd name="T24" fmla="*/ 1 w 667"/>
                <a:gd name="T25" fmla="*/ 13 h 663"/>
                <a:gd name="T26" fmla="*/ 1 w 667"/>
                <a:gd name="T27" fmla="*/ 14 h 663"/>
                <a:gd name="T28" fmla="*/ 2 w 667"/>
                <a:gd name="T29" fmla="*/ 15 h 663"/>
                <a:gd name="T30" fmla="*/ 5 w 667"/>
                <a:gd name="T31" fmla="*/ 15 h 663"/>
                <a:gd name="T32" fmla="*/ 8 w 667"/>
                <a:gd name="T33" fmla="*/ 13 h 663"/>
                <a:gd name="T34" fmla="*/ 8 w 667"/>
                <a:gd name="T35" fmla="*/ 12 h 663"/>
                <a:gd name="T36" fmla="*/ 9 w 667"/>
                <a:gd name="T37" fmla="*/ 10 h 663"/>
                <a:gd name="T38" fmla="*/ 10 w 667"/>
                <a:gd name="T39" fmla="*/ 11 h 663"/>
                <a:gd name="T40" fmla="*/ 9 w 667"/>
                <a:gd name="T41" fmla="*/ 13 h 663"/>
                <a:gd name="T42" fmla="*/ 8 w 667"/>
                <a:gd name="T43" fmla="*/ 13 h 663"/>
                <a:gd name="T44" fmla="*/ 7 w 667"/>
                <a:gd name="T45" fmla="*/ 14 h 663"/>
                <a:gd name="T46" fmla="*/ 6 w 667"/>
                <a:gd name="T47" fmla="*/ 17 h 663"/>
                <a:gd name="T48" fmla="*/ 7 w 667"/>
                <a:gd name="T49" fmla="*/ 18 h 663"/>
                <a:gd name="T50" fmla="*/ 6 w 667"/>
                <a:gd name="T51" fmla="*/ 20 h 663"/>
                <a:gd name="T52" fmla="*/ 8 w 667"/>
                <a:gd name="T53" fmla="*/ 20 h 663"/>
                <a:gd name="T54" fmla="*/ 11 w 667"/>
                <a:gd name="T55" fmla="*/ 18 h 663"/>
                <a:gd name="T56" fmla="*/ 12 w 667"/>
                <a:gd name="T57" fmla="*/ 16 h 663"/>
                <a:gd name="T58" fmla="*/ 11 w 667"/>
                <a:gd name="T59" fmla="*/ 13 h 663"/>
                <a:gd name="T60" fmla="*/ 11 w 667"/>
                <a:gd name="T61" fmla="*/ 11 h 663"/>
                <a:gd name="T62" fmla="*/ 12 w 667"/>
                <a:gd name="T63" fmla="*/ 13 h 663"/>
                <a:gd name="T64" fmla="*/ 13 w 667"/>
                <a:gd name="T65" fmla="*/ 15 h 663"/>
                <a:gd name="T66" fmla="*/ 15 w 667"/>
                <a:gd name="T67" fmla="*/ 17 h 663"/>
                <a:gd name="T68" fmla="*/ 18 w 667"/>
                <a:gd name="T69" fmla="*/ 18 h 663"/>
                <a:gd name="T70" fmla="*/ 19 w 667"/>
                <a:gd name="T71" fmla="*/ 16 h 663"/>
                <a:gd name="T72" fmla="*/ 16 w 667"/>
                <a:gd name="T73" fmla="*/ 12 h 663"/>
                <a:gd name="T74" fmla="*/ 14 w 667"/>
                <a:gd name="T75" fmla="*/ 12 h 663"/>
                <a:gd name="T76" fmla="*/ 14 w 667"/>
                <a:gd name="T77" fmla="*/ 11 h 663"/>
                <a:gd name="T78" fmla="*/ 16 w 667"/>
                <a:gd name="T79" fmla="*/ 12 h 663"/>
                <a:gd name="T80" fmla="*/ 19 w 667"/>
                <a:gd name="T81" fmla="*/ 12 h 663"/>
                <a:gd name="T82" fmla="*/ 21 w 667"/>
                <a:gd name="T83" fmla="*/ 11 h 663"/>
                <a:gd name="T84" fmla="*/ 21 w 667"/>
                <a:gd name="T85" fmla="*/ 11 h 663"/>
                <a:gd name="T86" fmla="*/ 19 w 667"/>
                <a:gd name="T87" fmla="*/ 9 h 663"/>
                <a:gd name="T88" fmla="*/ 17 w 667"/>
                <a:gd name="T89" fmla="*/ 7 h 663"/>
                <a:gd name="T90" fmla="*/ 14 w 667"/>
                <a:gd name="T91" fmla="*/ 8 h 663"/>
                <a:gd name="T92" fmla="*/ 13 w 667"/>
                <a:gd name="T93" fmla="*/ 8 h 663"/>
                <a:gd name="T94" fmla="*/ 13 w 667"/>
                <a:gd name="T95" fmla="*/ 8 h 663"/>
                <a:gd name="T96" fmla="*/ 14 w 667"/>
                <a:gd name="T97" fmla="*/ 7 h 663"/>
                <a:gd name="T98" fmla="*/ 15 w 667"/>
                <a:gd name="T99" fmla="*/ 7 h 663"/>
                <a:gd name="T100" fmla="*/ 16 w 667"/>
                <a:gd name="T101" fmla="*/ 3 h 663"/>
                <a:gd name="T102" fmla="*/ 15 w 667"/>
                <a:gd name="T103" fmla="*/ 0 h 663"/>
                <a:gd name="T104" fmla="*/ 14 w 667"/>
                <a:gd name="T105" fmla="*/ 1 h 663"/>
                <a:gd name="T106" fmla="*/ 12 w 667"/>
                <a:gd name="T107" fmla="*/ 2 h 663"/>
                <a:gd name="T108" fmla="*/ 10 w 667"/>
                <a:gd name="T109" fmla="*/ 5 h 663"/>
                <a:gd name="T110" fmla="*/ 10 w 667"/>
                <a:gd name="T111" fmla="*/ 7 h 6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67" h="663">
                  <a:moveTo>
                    <a:pt x="291" y="242"/>
                  </a:moveTo>
                  <a:lnTo>
                    <a:pt x="289" y="220"/>
                  </a:lnTo>
                  <a:lnTo>
                    <a:pt x="284" y="197"/>
                  </a:lnTo>
                  <a:lnTo>
                    <a:pt x="275" y="175"/>
                  </a:lnTo>
                  <a:lnTo>
                    <a:pt x="265" y="155"/>
                  </a:lnTo>
                  <a:lnTo>
                    <a:pt x="251" y="136"/>
                  </a:lnTo>
                  <a:lnTo>
                    <a:pt x="236" y="121"/>
                  </a:lnTo>
                  <a:lnTo>
                    <a:pt x="220" y="111"/>
                  </a:lnTo>
                  <a:lnTo>
                    <a:pt x="202" y="104"/>
                  </a:lnTo>
                  <a:lnTo>
                    <a:pt x="184" y="99"/>
                  </a:lnTo>
                  <a:lnTo>
                    <a:pt x="162" y="96"/>
                  </a:lnTo>
                  <a:lnTo>
                    <a:pt x="139" y="91"/>
                  </a:lnTo>
                  <a:lnTo>
                    <a:pt x="116" y="86"/>
                  </a:lnTo>
                  <a:lnTo>
                    <a:pt x="95" y="81"/>
                  </a:lnTo>
                  <a:lnTo>
                    <a:pt x="77" y="76"/>
                  </a:lnTo>
                  <a:lnTo>
                    <a:pt x="62" y="72"/>
                  </a:lnTo>
                  <a:lnTo>
                    <a:pt x="53" y="67"/>
                  </a:lnTo>
                  <a:lnTo>
                    <a:pt x="43" y="60"/>
                  </a:lnTo>
                  <a:lnTo>
                    <a:pt x="39" y="60"/>
                  </a:lnTo>
                  <a:lnTo>
                    <a:pt x="39" y="64"/>
                  </a:lnTo>
                  <a:lnTo>
                    <a:pt x="45" y="72"/>
                  </a:lnTo>
                  <a:lnTo>
                    <a:pt x="52" y="86"/>
                  </a:lnTo>
                  <a:lnTo>
                    <a:pt x="57" y="105"/>
                  </a:lnTo>
                  <a:lnTo>
                    <a:pt x="62" y="129"/>
                  </a:lnTo>
                  <a:lnTo>
                    <a:pt x="65" y="154"/>
                  </a:lnTo>
                  <a:lnTo>
                    <a:pt x="69" y="167"/>
                  </a:lnTo>
                  <a:lnTo>
                    <a:pt x="75" y="182"/>
                  </a:lnTo>
                  <a:lnTo>
                    <a:pt x="84" y="198"/>
                  </a:lnTo>
                  <a:lnTo>
                    <a:pt x="94" y="216"/>
                  </a:lnTo>
                  <a:lnTo>
                    <a:pt x="107" y="232"/>
                  </a:lnTo>
                  <a:lnTo>
                    <a:pt x="121" y="247"/>
                  </a:lnTo>
                  <a:lnTo>
                    <a:pt x="137" y="260"/>
                  </a:lnTo>
                  <a:lnTo>
                    <a:pt x="154" y="269"/>
                  </a:lnTo>
                  <a:lnTo>
                    <a:pt x="171" y="276"/>
                  </a:lnTo>
                  <a:lnTo>
                    <a:pt x="187" y="280"/>
                  </a:lnTo>
                  <a:lnTo>
                    <a:pt x="202" y="286"/>
                  </a:lnTo>
                  <a:lnTo>
                    <a:pt x="215" y="291"/>
                  </a:lnTo>
                  <a:lnTo>
                    <a:pt x="228" y="298"/>
                  </a:lnTo>
                  <a:lnTo>
                    <a:pt x="238" y="306"/>
                  </a:lnTo>
                  <a:lnTo>
                    <a:pt x="248" y="316"/>
                  </a:lnTo>
                  <a:lnTo>
                    <a:pt x="258" y="330"/>
                  </a:lnTo>
                  <a:lnTo>
                    <a:pt x="248" y="332"/>
                  </a:lnTo>
                  <a:lnTo>
                    <a:pt x="239" y="332"/>
                  </a:lnTo>
                  <a:lnTo>
                    <a:pt x="230" y="331"/>
                  </a:lnTo>
                  <a:lnTo>
                    <a:pt x="222" y="329"/>
                  </a:lnTo>
                  <a:lnTo>
                    <a:pt x="213" y="326"/>
                  </a:lnTo>
                  <a:lnTo>
                    <a:pt x="203" y="323"/>
                  </a:lnTo>
                  <a:lnTo>
                    <a:pt x="194" y="321"/>
                  </a:lnTo>
                  <a:lnTo>
                    <a:pt x="184" y="318"/>
                  </a:lnTo>
                  <a:lnTo>
                    <a:pt x="170" y="318"/>
                  </a:lnTo>
                  <a:lnTo>
                    <a:pt x="155" y="319"/>
                  </a:lnTo>
                  <a:lnTo>
                    <a:pt x="141" y="324"/>
                  </a:lnTo>
                  <a:lnTo>
                    <a:pt x="128" y="331"/>
                  </a:lnTo>
                  <a:lnTo>
                    <a:pt x="115" y="339"/>
                  </a:lnTo>
                  <a:lnTo>
                    <a:pt x="102" y="349"/>
                  </a:lnTo>
                  <a:lnTo>
                    <a:pt x="92" y="361"/>
                  </a:lnTo>
                  <a:lnTo>
                    <a:pt x="84" y="374"/>
                  </a:lnTo>
                  <a:lnTo>
                    <a:pt x="76" y="386"/>
                  </a:lnTo>
                  <a:lnTo>
                    <a:pt x="66" y="398"/>
                  </a:lnTo>
                  <a:lnTo>
                    <a:pt x="56" y="408"/>
                  </a:lnTo>
                  <a:lnTo>
                    <a:pt x="46" y="417"/>
                  </a:lnTo>
                  <a:lnTo>
                    <a:pt x="35" y="425"/>
                  </a:lnTo>
                  <a:lnTo>
                    <a:pt x="26" y="432"/>
                  </a:lnTo>
                  <a:lnTo>
                    <a:pt x="17" y="437"/>
                  </a:lnTo>
                  <a:lnTo>
                    <a:pt x="10" y="442"/>
                  </a:lnTo>
                  <a:lnTo>
                    <a:pt x="2" y="446"/>
                  </a:lnTo>
                  <a:lnTo>
                    <a:pt x="0" y="450"/>
                  </a:lnTo>
                  <a:lnTo>
                    <a:pt x="3" y="454"/>
                  </a:lnTo>
                  <a:lnTo>
                    <a:pt x="14" y="461"/>
                  </a:lnTo>
                  <a:lnTo>
                    <a:pt x="17" y="463"/>
                  </a:lnTo>
                  <a:lnTo>
                    <a:pt x="22" y="466"/>
                  </a:lnTo>
                  <a:lnTo>
                    <a:pt x="28" y="469"/>
                  </a:lnTo>
                  <a:lnTo>
                    <a:pt x="37" y="473"/>
                  </a:lnTo>
                  <a:lnTo>
                    <a:pt x="46" y="476"/>
                  </a:lnTo>
                  <a:lnTo>
                    <a:pt x="56" y="480"/>
                  </a:lnTo>
                  <a:lnTo>
                    <a:pt x="66" y="483"/>
                  </a:lnTo>
                  <a:lnTo>
                    <a:pt x="79" y="487"/>
                  </a:lnTo>
                  <a:lnTo>
                    <a:pt x="98" y="490"/>
                  </a:lnTo>
                  <a:lnTo>
                    <a:pt x="117" y="492"/>
                  </a:lnTo>
                  <a:lnTo>
                    <a:pt x="138" y="491"/>
                  </a:lnTo>
                  <a:lnTo>
                    <a:pt x="159" y="488"/>
                  </a:lnTo>
                  <a:lnTo>
                    <a:pt x="178" y="481"/>
                  </a:lnTo>
                  <a:lnTo>
                    <a:pt x="197" y="470"/>
                  </a:lnTo>
                  <a:lnTo>
                    <a:pt x="214" y="455"/>
                  </a:lnTo>
                  <a:lnTo>
                    <a:pt x="230" y="435"/>
                  </a:lnTo>
                  <a:lnTo>
                    <a:pt x="235" y="427"/>
                  </a:lnTo>
                  <a:lnTo>
                    <a:pt x="238" y="419"/>
                  </a:lnTo>
                  <a:lnTo>
                    <a:pt x="243" y="409"/>
                  </a:lnTo>
                  <a:lnTo>
                    <a:pt x="246" y="400"/>
                  </a:lnTo>
                  <a:lnTo>
                    <a:pt x="251" y="389"/>
                  </a:lnTo>
                  <a:lnTo>
                    <a:pt x="255" y="377"/>
                  </a:lnTo>
                  <a:lnTo>
                    <a:pt x="261" y="368"/>
                  </a:lnTo>
                  <a:lnTo>
                    <a:pt x="267" y="360"/>
                  </a:lnTo>
                  <a:lnTo>
                    <a:pt x="273" y="354"/>
                  </a:lnTo>
                  <a:lnTo>
                    <a:pt x="279" y="348"/>
                  </a:lnTo>
                  <a:lnTo>
                    <a:pt x="286" y="345"/>
                  </a:lnTo>
                  <a:lnTo>
                    <a:pt x="294" y="344"/>
                  </a:lnTo>
                  <a:lnTo>
                    <a:pt x="294" y="353"/>
                  </a:lnTo>
                  <a:lnTo>
                    <a:pt x="294" y="361"/>
                  </a:lnTo>
                  <a:lnTo>
                    <a:pt x="297" y="368"/>
                  </a:lnTo>
                  <a:lnTo>
                    <a:pt x="300" y="372"/>
                  </a:lnTo>
                  <a:lnTo>
                    <a:pt x="299" y="390"/>
                  </a:lnTo>
                  <a:lnTo>
                    <a:pt x="294" y="404"/>
                  </a:lnTo>
                  <a:lnTo>
                    <a:pt x="284" y="415"/>
                  </a:lnTo>
                  <a:lnTo>
                    <a:pt x="268" y="423"/>
                  </a:lnTo>
                  <a:lnTo>
                    <a:pt x="263" y="425"/>
                  </a:lnTo>
                  <a:lnTo>
                    <a:pt x="258" y="428"/>
                  </a:lnTo>
                  <a:lnTo>
                    <a:pt x="253" y="430"/>
                  </a:lnTo>
                  <a:lnTo>
                    <a:pt x="248" y="434"/>
                  </a:lnTo>
                  <a:lnTo>
                    <a:pt x="244" y="437"/>
                  </a:lnTo>
                  <a:lnTo>
                    <a:pt x="239" y="440"/>
                  </a:lnTo>
                  <a:lnTo>
                    <a:pt x="235" y="444"/>
                  </a:lnTo>
                  <a:lnTo>
                    <a:pt x="231" y="447"/>
                  </a:lnTo>
                  <a:lnTo>
                    <a:pt x="221" y="459"/>
                  </a:lnTo>
                  <a:lnTo>
                    <a:pt x="212" y="472"/>
                  </a:lnTo>
                  <a:lnTo>
                    <a:pt x="203" y="485"/>
                  </a:lnTo>
                  <a:lnTo>
                    <a:pt x="197" y="499"/>
                  </a:lnTo>
                  <a:lnTo>
                    <a:pt x="192" y="514"/>
                  </a:lnTo>
                  <a:lnTo>
                    <a:pt x="189" y="529"/>
                  </a:lnTo>
                  <a:lnTo>
                    <a:pt x="189" y="545"/>
                  </a:lnTo>
                  <a:lnTo>
                    <a:pt x="190" y="560"/>
                  </a:lnTo>
                  <a:lnTo>
                    <a:pt x="191" y="571"/>
                  </a:lnTo>
                  <a:lnTo>
                    <a:pt x="193" y="580"/>
                  </a:lnTo>
                  <a:lnTo>
                    <a:pt x="194" y="589"/>
                  </a:lnTo>
                  <a:lnTo>
                    <a:pt x="194" y="597"/>
                  </a:lnTo>
                  <a:lnTo>
                    <a:pt x="195" y="617"/>
                  </a:lnTo>
                  <a:lnTo>
                    <a:pt x="194" y="632"/>
                  </a:lnTo>
                  <a:lnTo>
                    <a:pt x="191" y="643"/>
                  </a:lnTo>
                  <a:lnTo>
                    <a:pt x="186" y="652"/>
                  </a:lnTo>
                  <a:lnTo>
                    <a:pt x="183" y="661"/>
                  </a:lnTo>
                  <a:lnTo>
                    <a:pt x="185" y="663"/>
                  </a:lnTo>
                  <a:lnTo>
                    <a:pt x="192" y="663"/>
                  </a:lnTo>
                  <a:lnTo>
                    <a:pt x="202" y="662"/>
                  </a:lnTo>
                  <a:lnTo>
                    <a:pt x="225" y="659"/>
                  </a:lnTo>
                  <a:lnTo>
                    <a:pt x="247" y="654"/>
                  </a:lnTo>
                  <a:lnTo>
                    <a:pt x="267" y="647"/>
                  </a:lnTo>
                  <a:lnTo>
                    <a:pt x="285" y="637"/>
                  </a:lnTo>
                  <a:lnTo>
                    <a:pt x="301" y="626"/>
                  </a:lnTo>
                  <a:lnTo>
                    <a:pt x="316" y="612"/>
                  </a:lnTo>
                  <a:lnTo>
                    <a:pt x="329" y="598"/>
                  </a:lnTo>
                  <a:lnTo>
                    <a:pt x="339" y="582"/>
                  </a:lnTo>
                  <a:lnTo>
                    <a:pt x="349" y="566"/>
                  </a:lnTo>
                  <a:lnTo>
                    <a:pt x="355" y="548"/>
                  </a:lnTo>
                  <a:lnTo>
                    <a:pt x="360" y="530"/>
                  </a:lnTo>
                  <a:lnTo>
                    <a:pt x="362" y="512"/>
                  </a:lnTo>
                  <a:lnTo>
                    <a:pt x="362" y="492"/>
                  </a:lnTo>
                  <a:lnTo>
                    <a:pt x="360" y="474"/>
                  </a:lnTo>
                  <a:lnTo>
                    <a:pt x="357" y="455"/>
                  </a:lnTo>
                  <a:lnTo>
                    <a:pt x="350" y="438"/>
                  </a:lnTo>
                  <a:lnTo>
                    <a:pt x="342" y="421"/>
                  </a:lnTo>
                  <a:lnTo>
                    <a:pt x="335" y="408"/>
                  </a:lnTo>
                  <a:lnTo>
                    <a:pt x="329" y="398"/>
                  </a:lnTo>
                  <a:lnTo>
                    <a:pt x="327" y="389"/>
                  </a:lnTo>
                  <a:lnTo>
                    <a:pt x="334" y="386"/>
                  </a:lnTo>
                  <a:lnTo>
                    <a:pt x="341" y="383"/>
                  </a:lnTo>
                  <a:lnTo>
                    <a:pt x="346" y="381"/>
                  </a:lnTo>
                  <a:lnTo>
                    <a:pt x="350" y="377"/>
                  </a:lnTo>
                  <a:lnTo>
                    <a:pt x="360" y="389"/>
                  </a:lnTo>
                  <a:lnTo>
                    <a:pt x="367" y="406"/>
                  </a:lnTo>
                  <a:lnTo>
                    <a:pt x="370" y="427"/>
                  </a:lnTo>
                  <a:lnTo>
                    <a:pt x="374" y="447"/>
                  </a:lnTo>
                  <a:lnTo>
                    <a:pt x="376" y="462"/>
                  </a:lnTo>
                  <a:lnTo>
                    <a:pt x="379" y="476"/>
                  </a:lnTo>
                  <a:lnTo>
                    <a:pt x="383" y="491"/>
                  </a:lnTo>
                  <a:lnTo>
                    <a:pt x="389" y="505"/>
                  </a:lnTo>
                  <a:lnTo>
                    <a:pt x="398" y="518"/>
                  </a:lnTo>
                  <a:lnTo>
                    <a:pt x="410" y="530"/>
                  </a:lnTo>
                  <a:lnTo>
                    <a:pt x="425" y="541"/>
                  </a:lnTo>
                  <a:lnTo>
                    <a:pt x="444" y="550"/>
                  </a:lnTo>
                  <a:lnTo>
                    <a:pt x="465" y="558"/>
                  </a:lnTo>
                  <a:lnTo>
                    <a:pt x="484" y="565"/>
                  </a:lnTo>
                  <a:lnTo>
                    <a:pt x="503" y="573"/>
                  </a:lnTo>
                  <a:lnTo>
                    <a:pt x="520" y="580"/>
                  </a:lnTo>
                  <a:lnTo>
                    <a:pt x="535" y="589"/>
                  </a:lnTo>
                  <a:lnTo>
                    <a:pt x="549" y="599"/>
                  </a:lnTo>
                  <a:lnTo>
                    <a:pt x="559" y="611"/>
                  </a:lnTo>
                  <a:lnTo>
                    <a:pt x="568" y="625"/>
                  </a:lnTo>
                  <a:lnTo>
                    <a:pt x="573" y="604"/>
                  </a:lnTo>
                  <a:lnTo>
                    <a:pt x="577" y="575"/>
                  </a:lnTo>
                  <a:lnTo>
                    <a:pt x="578" y="543"/>
                  </a:lnTo>
                  <a:lnTo>
                    <a:pt x="575" y="508"/>
                  </a:lnTo>
                  <a:lnTo>
                    <a:pt x="567" y="476"/>
                  </a:lnTo>
                  <a:lnTo>
                    <a:pt x="552" y="446"/>
                  </a:lnTo>
                  <a:lnTo>
                    <a:pt x="530" y="423"/>
                  </a:lnTo>
                  <a:lnTo>
                    <a:pt x="498" y="409"/>
                  </a:lnTo>
                  <a:lnTo>
                    <a:pt x="487" y="407"/>
                  </a:lnTo>
                  <a:lnTo>
                    <a:pt x="476" y="405"/>
                  </a:lnTo>
                  <a:lnTo>
                    <a:pt x="466" y="401"/>
                  </a:lnTo>
                  <a:lnTo>
                    <a:pt x="457" y="399"/>
                  </a:lnTo>
                  <a:lnTo>
                    <a:pt x="448" y="397"/>
                  </a:lnTo>
                  <a:lnTo>
                    <a:pt x="441" y="395"/>
                  </a:lnTo>
                  <a:lnTo>
                    <a:pt x="434" y="393"/>
                  </a:lnTo>
                  <a:lnTo>
                    <a:pt x="429" y="392"/>
                  </a:lnTo>
                  <a:lnTo>
                    <a:pt x="434" y="387"/>
                  </a:lnTo>
                  <a:lnTo>
                    <a:pt x="437" y="382"/>
                  </a:lnTo>
                  <a:lnTo>
                    <a:pt x="441" y="376"/>
                  </a:lnTo>
                  <a:lnTo>
                    <a:pt x="442" y="371"/>
                  </a:lnTo>
                  <a:lnTo>
                    <a:pt x="464" y="382"/>
                  </a:lnTo>
                  <a:lnTo>
                    <a:pt x="487" y="391"/>
                  </a:lnTo>
                  <a:lnTo>
                    <a:pt x="507" y="397"/>
                  </a:lnTo>
                  <a:lnTo>
                    <a:pt x="529" y="400"/>
                  </a:lnTo>
                  <a:lnTo>
                    <a:pt x="549" y="402"/>
                  </a:lnTo>
                  <a:lnTo>
                    <a:pt x="567" y="401"/>
                  </a:lnTo>
                  <a:lnTo>
                    <a:pt x="583" y="398"/>
                  </a:lnTo>
                  <a:lnTo>
                    <a:pt x="598" y="393"/>
                  </a:lnTo>
                  <a:lnTo>
                    <a:pt x="612" y="387"/>
                  </a:lnTo>
                  <a:lnTo>
                    <a:pt x="624" y="383"/>
                  </a:lnTo>
                  <a:lnTo>
                    <a:pt x="633" y="378"/>
                  </a:lnTo>
                  <a:lnTo>
                    <a:pt x="642" y="375"/>
                  </a:lnTo>
                  <a:lnTo>
                    <a:pt x="649" y="372"/>
                  </a:lnTo>
                  <a:lnTo>
                    <a:pt x="656" y="371"/>
                  </a:lnTo>
                  <a:lnTo>
                    <a:pt x="662" y="370"/>
                  </a:lnTo>
                  <a:lnTo>
                    <a:pt x="667" y="370"/>
                  </a:lnTo>
                  <a:lnTo>
                    <a:pt x="654" y="364"/>
                  </a:lnTo>
                  <a:lnTo>
                    <a:pt x="642" y="357"/>
                  </a:lnTo>
                  <a:lnTo>
                    <a:pt x="631" y="351"/>
                  </a:lnTo>
                  <a:lnTo>
                    <a:pt x="619" y="341"/>
                  </a:lnTo>
                  <a:lnTo>
                    <a:pt x="610" y="331"/>
                  </a:lnTo>
                  <a:lnTo>
                    <a:pt x="601" y="319"/>
                  </a:lnTo>
                  <a:lnTo>
                    <a:pt x="593" y="308"/>
                  </a:lnTo>
                  <a:lnTo>
                    <a:pt x="585" y="295"/>
                  </a:lnTo>
                  <a:lnTo>
                    <a:pt x="574" y="283"/>
                  </a:lnTo>
                  <a:lnTo>
                    <a:pt x="560" y="271"/>
                  </a:lnTo>
                  <a:lnTo>
                    <a:pt x="543" y="262"/>
                  </a:lnTo>
                  <a:lnTo>
                    <a:pt x="525" y="254"/>
                  </a:lnTo>
                  <a:lnTo>
                    <a:pt x="504" y="249"/>
                  </a:lnTo>
                  <a:lnTo>
                    <a:pt x="484" y="247"/>
                  </a:lnTo>
                  <a:lnTo>
                    <a:pt x="466" y="249"/>
                  </a:lnTo>
                  <a:lnTo>
                    <a:pt x="451" y="256"/>
                  </a:lnTo>
                  <a:lnTo>
                    <a:pt x="442" y="263"/>
                  </a:lnTo>
                  <a:lnTo>
                    <a:pt x="433" y="268"/>
                  </a:lnTo>
                  <a:lnTo>
                    <a:pt x="426" y="272"/>
                  </a:lnTo>
                  <a:lnTo>
                    <a:pt x="419" y="276"/>
                  </a:lnTo>
                  <a:lnTo>
                    <a:pt x="413" y="279"/>
                  </a:lnTo>
                  <a:lnTo>
                    <a:pt x="408" y="281"/>
                  </a:lnTo>
                  <a:lnTo>
                    <a:pt x="405" y="283"/>
                  </a:lnTo>
                  <a:lnTo>
                    <a:pt x="402" y="284"/>
                  </a:lnTo>
                  <a:lnTo>
                    <a:pt x="402" y="278"/>
                  </a:lnTo>
                  <a:lnTo>
                    <a:pt x="402" y="271"/>
                  </a:lnTo>
                  <a:lnTo>
                    <a:pt x="400" y="263"/>
                  </a:lnTo>
                  <a:lnTo>
                    <a:pt x="398" y="258"/>
                  </a:lnTo>
                  <a:lnTo>
                    <a:pt x="404" y="255"/>
                  </a:lnTo>
                  <a:lnTo>
                    <a:pt x="410" y="251"/>
                  </a:lnTo>
                  <a:lnTo>
                    <a:pt x="414" y="250"/>
                  </a:lnTo>
                  <a:lnTo>
                    <a:pt x="420" y="249"/>
                  </a:lnTo>
                  <a:lnTo>
                    <a:pt x="426" y="249"/>
                  </a:lnTo>
                  <a:lnTo>
                    <a:pt x="431" y="248"/>
                  </a:lnTo>
                  <a:lnTo>
                    <a:pt x="438" y="246"/>
                  </a:lnTo>
                  <a:lnTo>
                    <a:pt x="444" y="243"/>
                  </a:lnTo>
                  <a:lnTo>
                    <a:pt x="459" y="232"/>
                  </a:lnTo>
                  <a:lnTo>
                    <a:pt x="472" y="215"/>
                  </a:lnTo>
                  <a:lnTo>
                    <a:pt x="482" y="194"/>
                  </a:lnTo>
                  <a:lnTo>
                    <a:pt x="489" y="172"/>
                  </a:lnTo>
                  <a:lnTo>
                    <a:pt x="495" y="149"/>
                  </a:lnTo>
                  <a:lnTo>
                    <a:pt x="496" y="127"/>
                  </a:lnTo>
                  <a:lnTo>
                    <a:pt x="495" y="109"/>
                  </a:lnTo>
                  <a:lnTo>
                    <a:pt x="489" y="94"/>
                  </a:lnTo>
                  <a:lnTo>
                    <a:pt x="480" y="71"/>
                  </a:lnTo>
                  <a:lnTo>
                    <a:pt x="474" y="44"/>
                  </a:lnTo>
                  <a:lnTo>
                    <a:pt x="473" y="20"/>
                  </a:lnTo>
                  <a:lnTo>
                    <a:pt x="475" y="0"/>
                  </a:lnTo>
                  <a:lnTo>
                    <a:pt x="465" y="15"/>
                  </a:lnTo>
                  <a:lnTo>
                    <a:pt x="454" y="28"/>
                  </a:lnTo>
                  <a:lnTo>
                    <a:pt x="444" y="39"/>
                  </a:lnTo>
                  <a:lnTo>
                    <a:pt x="433" y="50"/>
                  </a:lnTo>
                  <a:lnTo>
                    <a:pt x="421" y="59"/>
                  </a:lnTo>
                  <a:lnTo>
                    <a:pt x="411" y="66"/>
                  </a:lnTo>
                  <a:lnTo>
                    <a:pt x="400" y="71"/>
                  </a:lnTo>
                  <a:lnTo>
                    <a:pt x="390" y="74"/>
                  </a:lnTo>
                  <a:lnTo>
                    <a:pt x="370" y="82"/>
                  </a:lnTo>
                  <a:lnTo>
                    <a:pt x="353" y="96"/>
                  </a:lnTo>
                  <a:lnTo>
                    <a:pt x="336" y="113"/>
                  </a:lnTo>
                  <a:lnTo>
                    <a:pt x="323" y="135"/>
                  </a:lnTo>
                  <a:lnTo>
                    <a:pt x="313" y="159"/>
                  </a:lnTo>
                  <a:lnTo>
                    <a:pt x="308" y="186"/>
                  </a:lnTo>
                  <a:lnTo>
                    <a:pt x="309" y="213"/>
                  </a:lnTo>
                  <a:lnTo>
                    <a:pt x="316" y="242"/>
                  </a:lnTo>
                  <a:lnTo>
                    <a:pt x="311" y="241"/>
                  </a:lnTo>
                  <a:lnTo>
                    <a:pt x="304" y="240"/>
                  </a:lnTo>
                  <a:lnTo>
                    <a:pt x="297" y="241"/>
                  </a:lnTo>
                  <a:lnTo>
                    <a:pt x="291" y="242"/>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70" name="Freeform 323">
              <a:extLst>
                <a:ext uri="{FF2B5EF4-FFF2-40B4-BE49-F238E27FC236}">
                  <a16:creationId xmlns:a16="http://schemas.microsoft.com/office/drawing/2014/main" xmlns="" id="{E63C8426-E4E7-4AAD-BF4B-734A4A7E7873}"/>
                </a:ext>
              </a:extLst>
            </p:cNvPr>
            <p:cNvSpPr>
              <a:spLocks/>
            </p:cNvSpPr>
            <p:nvPr/>
          </p:nvSpPr>
          <p:spPr bwMode="auto">
            <a:xfrm>
              <a:off x="2208" y="973"/>
              <a:ext cx="102" cy="143"/>
            </a:xfrm>
            <a:custGeom>
              <a:avLst/>
              <a:gdLst>
                <a:gd name="T0" fmla="*/ 7 w 204"/>
                <a:gd name="T1" fmla="*/ 3 h 287"/>
                <a:gd name="T2" fmla="*/ 6 w 204"/>
                <a:gd name="T3" fmla="*/ 3 h 287"/>
                <a:gd name="T4" fmla="*/ 6 w 204"/>
                <a:gd name="T5" fmla="*/ 4 h 287"/>
                <a:gd name="T6" fmla="*/ 6 w 204"/>
                <a:gd name="T7" fmla="*/ 4 h 287"/>
                <a:gd name="T8" fmla="*/ 5 w 204"/>
                <a:gd name="T9" fmla="*/ 4 h 287"/>
                <a:gd name="T10" fmla="*/ 5 w 204"/>
                <a:gd name="T11" fmla="*/ 5 h 287"/>
                <a:gd name="T12" fmla="*/ 5 w 204"/>
                <a:gd name="T13" fmla="*/ 5 h 287"/>
                <a:gd name="T14" fmla="*/ 5 w 204"/>
                <a:gd name="T15" fmla="*/ 6 h 287"/>
                <a:gd name="T16" fmla="*/ 4 w 204"/>
                <a:gd name="T17" fmla="*/ 6 h 287"/>
                <a:gd name="T18" fmla="*/ 4 w 204"/>
                <a:gd name="T19" fmla="*/ 6 h 287"/>
                <a:gd name="T20" fmla="*/ 4 w 204"/>
                <a:gd name="T21" fmla="*/ 6 h 287"/>
                <a:gd name="T22" fmla="*/ 4 w 204"/>
                <a:gd name="T23" fmla="*/ 7 h 287"/>
                <a:gd name="T24" fmla="*/ 4 w 204"/>
                <a:gd name="T25" fmla="*/ 7 h 287"/>
                <a:gd name="T26" fmla="*/ 4 w 204"/>
                <a:gd name="T27" fmla="*/ 7 h 287"/>
                <a:gd name="T28" fmla="*/ 4 w 204"/>
                <a:gd name="T29" fmla="*/ 8 h 287"/>
                <a:gd name="T30" fmla="*/ 4 w 204"/>
                <a:gd name="T31" fmla="*/ 8 h 287"/>
                <a:gd name="T32" fmla="*/ 5 w 204"/>
                <a:gd name="T33" fmla="*/ 8 h 287"/>
                <a:gd name="T34" fmla="*/ 4 w 204"/>
                <a:gd name="T35" fmla="*/ 8 h 287"/>
                <a:gd name="T36" fmla="*/ 4 w 204"/>
                <a:gd name="T37" fmla="*/ 8 h 287"/>
                <a:gd name="T38" fmla="*/ 4 w 204"/>
                <a:gd name="T39" fmla="*/ 8 h 287"/>
                <a:gd name="T40" fmla="*/ 4 w 204"/>
                <a:gd name="T41" fmla="*/ 8 h 287"/>
                <a:gd name="T42" fmla="*/ 4 w 204"/>
                <a:gd name="T43" fmla="*/ 8 h 287"/>
                <a:gd name="T44" fmla="*/ 4 w 204"/>
                <a:gd name="T45" fmla="*/ 7 h 287"/>
                <a:gd name="T46" fmla="*/ 3 w 204"/>
                <a:gd name="T47" fmla="*/ 6 h 287"/>
                <a:gd name="T48" fmla="*/ 3 w 204"/>
                <a:gd name="T49" fmla="*/ 6 h 287"/>
                <a:gd name="T50" fmla="*/ 3 w 204"/>
                <a:gd name="T51" fmla="*/ 5 h 287"/>
                <a:gd name="T52" fmla="*/ 2 w 204"/>
                <a:gd name="T53" fmla="*/ 5 h 287"/>
                <a:gd name="T54" fmla="*/ 2 w 204"/>
                <a:gd name="T55" fmla="*/ 4 h 287"/>
                <a:gd name="T56" fmla="*/ 1 w 204"/>
                <a:gd name="T57" fmla="*/ 4 h 287"/>
                <a:gd name="T58" fmla="*/ 1 w 204"/>
                <a:gd name="T59" fmla="*/ 4 h 287"/>
                <a:gd name="T60" fmla="*/ 1 w 204"/>
                <a:gd name="T61" fmla="*/ 3 h 287"/>
                <a:gd name="T62" fmla="*/ 1 w 204"/>
                <a:gd name="T63" fmla="*/ 3 h 287"/>
                <a:gd name="T64" fmla="*/ 0 w 204"/>
                <a:gd name="T65" fmla="*/ 3 h 287"/>
                <a:gd name="T66" fmla="*/ 1 w 204"/>
                <a:gd name="T67" fmla="*/ 2 h 287"/>
                <a:gd name="T68" fmla="*/ 1 w 204"/>
                <a:gd name="T69" fmla="*/ 2 h 287"/>
                <a:gd name="T70" fmla="*/ 1 w 204"/>
                <a:gd name="T71" fmla="*/ 2 h 287"/>
                <a:gd name="T72" fmla="*/ 1 w 204"/>
                <a:gd name="T73" fmla="*/ 1 h 287"/>
                <a:gd name="T74" fmla="*/ 1 w 204"/>
                <a:gd name="T75" fmla="*/ 1 h 287"/>
                <a:gd name="T76" fmla="*/ 1 w 204"/>
                <a:gd name="T77" fmla="*/ 0 h 287"/>
                <a:gd name="T78" fmla="*/ 1 w 204"/>
                <a:gd name="T79" fmla="*/ 0 h 287"/>
                <a:gd name="T80" fmla="*/ 1 w 204"/>
                <a:gd name="T81" fmla="*/ 0 h 287"/>
                <a:gd name="T82" fmla="*/ 1 w 204"/>
                <a:gd name="T83" fmla="*/ 0 h 287"/>
                <a:gd name="T84" fmla="*/ 2 w 204"/>
                <a:gd name="T85" fmla="*/ 0 h 287"/>
                <a:gd name="T86" fmla="*/ 2 w 204"/>
                <a:gd name="T87" fmla="*/ 0 h 287"/>
                <a:gd name="T88" fmla="*/ 2 w 204"/>
                <a:gd name="T89" fmla="*/ 1 h 287"/>
                <a:gd name="T90" fmla="*/ 3 w 204"/>
                <a:gd name="T91" fmla="*/ 1 h 287"/>
                <a:gd name="T92" fmla="*/ 3 w 204"/>
                <a:gd name="T93" fmla="*/ 1 h 287"/>
                <a:gd name="T94" fmla="*/ 4 w 204"/>
                <a:gd name="T95" fmla="*/ 1 h 287"/>
                <a:gd name="T96" fmla="*/ 4 w 204"/>
                <a:gd name="T97" fmla="*/ 1 h 287"/>
                <a:gd name="T98" fmla="*/ 4 w 204"/>
                <a:gd name="T99" fmla="*/ 1 h 287"/>
                <a:gd name="T100" fmla="*/ 4 w 204"/>
                <a:gd name="T101" fmla="*/ 2 h 287"/>
                <a:gd name="T102" fmla="*/ 5 w 204"/>
                <a:gd name="T103" fmla="*/ 2 h 287"/>
                <a:gd name="T104" fmla="*/ 5 w 204"/>
                <a:gd name="T105" fmla="*/ 3 h 287"/>
                <a:gd name="T106" fmla="*/ 5 w 204"/>
                <a:gd name="T107" fmla="*/ 3 h 287"/>
                <a:gd name="T108" fmla="*/ 5 w 204"/>
                <a:gd name="T109" fmla="*/ 3 h 287"/>
                <a:gd name="T110" fmla="*/ 6 w 204"/>
                <a:gd name="T111" fmla="*/ 3 h 287"/>
                <a:gd name="T112" fmla="*/ 7 w 204"/>
                <a:gd name="T113" fmla="*/ 3 h 28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04" h="287">
                  <a:moveTo>
                    <a:pt x="204" y="119"/>
                  </a:moveTo>
                  <a:lnTo>
                    <a:pt x="191" y="124"/>
                  </a:lnTo>
                  <a:lnTo>
                    <a:pt x="179" y="132"/>
                  </a:lnTo>
                  <a:lnTo>
                    <a:pt x="167" y="141"/>
                  </a:lnTo>
                  <a:lnTo>
                    <a:pt x="156" y="151"/>
                  </a:lnTo>
                  <a:lnTo>
                    <a:pt x="146" y="164"/>
                  </a:lnTo>
                  <a:lnTo>
                    <a:pt x="137" y="179"/>
                  </a:lnTo>
                  <a:lnTo>
                    <a:pt x="130" y="194"/>
                  </a:lnTo>
                  <a:lnTo>
                    <a:pt x="126" y="211"/>
                  </a:lnTo>
                  <a:lnTo>
                    <a:pt x="125" y="217"/>
                  </a:lnTo>
                  <a:lnTo>
                    <a:pt x="123" y="222"/>
                  </a:lnTo>
                  <a:lnTo>
                    <a:pt x="122" y="227"/>
                  </a:lnTo>
                  <a:lnTo>
                    <a:pt x="122" y="233"/>
                  </a:lnTo>
                  <a:lnTo>
                    <a:pt x="122" y="246"/>
                  </a:lnTo>
                  <a:lnTo>
                    <a:pt x="123" y="260"/>
                  </a:lnTo>
                  <a:lnTo>
                    <a:pt x="126" y="273"/>
                  </a:lnTo>
                  <a:lnTo>
                    <a:pt x="130" y="287"/>
                  </a:lnTo>
                  <a:lnTo>
                    <a:pt x="125" y="286"/>
                  </a:lnTo>
                  <a:lnTo>
                    <a:pt x="118" y="285"/>
                  </a:lnTo>
                  <a:lnTo>
                    <a:pt x="111" y="286"/>
                  </a:lnTo>
                  <a:lnTo>
                    <a:pt x="105" y="287"/>
                  </a:lnTo>
                  <a:lnTo>
                    <a:pt x="103" y="265"/>
                  </a:lnTo>
                  <a:lnTo>
                    <a:pt x="98" y="242"/>
                  </a:lnTo>
                  <a:lnTo>
                    <a:pt x="89" y="220"/>
                  </a:lnTo>
                  <a:lnTo>
                    <a:pt x="79" y="200"/>
                  </a:lnTo>
                  <a:lnTo>
                    <a:pt x="65" y="181"/>
                  </a:lnTo>
                  <a:lnTo>
                    <a:pt x="50" y="166"/>
                  </a:lnTo>
                  <a:lnTo>
                    <a:pt x="34" y="156"/>
                  </a:lnTo>
                  <a:lnTo>
                    <a:pt x="16" y="149"/>
                  </a:lnTo>
                  <a:lnTo>
                    <a:pt x="19" y="135"/>
                  </a:lnTo>
                  <a:lnTo>
                    <a:pt x="17" y="121"/>
                  </a:lnTo>
                  <a:lnTo>
                    <a:pt x="12" y="110"/>
                  </a:lnTo>
                  <a:lnTo>
                    <a:pt x="0" y="103"/>
                  </a:lnTo>
                  <a:lnTo>
                    <a:pt x="6" y="95"/>
                  </a:lnTo>
                  <a:lnTo>
                    <a:pt x="13" y="83"/>
                  </a:lnTo>
                  <a:lnTo>
                    <a:pt x="19" y="69"/>
                  </a:lnTo>
                  <a:lnTo>
                    <a:pt x="23" y="54"/>
                  </a:lnTo>
                  <a:lnTo>
                    <a:pt x="27" y="40"/>
                  </a:lnTo>
                  <a:lnTo>
                    <a:pt x="27" y="26"/>
                  </a:lnTo>
                  <a:lnTo>
                    <a:pt x="24" y="12"/>
                  </a:lnTo>
                  <a:lnTo>
                    <a:pt x="19" y="0"/>
                  </a:lnTo>
                  <a:lnTo>
                    <a:pt x="28" y="8"/>
                  </a:lnTo>
                  <a:lnTo>
                    <a:pt x="38" y="18"/>
                  </a:lnTo>
                  <a:lnTo>
                    <a:pt x="49" y="27"/>
                  </a:lnTo>
                  <a:lnTo>
                    <a:pt x="61" y="34"/>
                  </a:lnTo>
                  <a:lnTo>
                    <a:pt x="74" y="41"/>
                  </a:lnTo>
                  <a:lnTo>
                    <a:pt x="90" y="45"/>
                  </a:lnTo>
                  <a:lnTo>
                    <a:pt x="106" y="46"/>
                  </a:lnTo>
                  <a:lnTo>
                    <a:pt x="126" y="45"/>
                  </a:lnTo>
                  <a:lnTo>
                    <a:pt x="126" y="59"/>
                  </a:lnTo>
                  <a:lnTo>
                    <a:pt x="127" y="74"/>
                  </a:lnTo>
                  <a:lnTo>
                    <a:pt x="130" y="89"/>
                  </a:lnTo>
                  <a:lnTo>
                    <a:pt x="136" y="103"/>
                  </a:lnTo>
                  <a:lnTo>
                    <a:pt x="146" y="114"/>
                  </a:lnTo>
                  <a:lnTo>
                    <a:pt x="160" y="121"/>
                  </a:lnTo>
                  <a:lnTo>
                    <a:pt x="180" y="124"/>
                  </a:lnTo>
                  <a:lnTo>
                    <a:pt x="204" y="119"/>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71" name="Freeform 324">
              <a:extLst>
                <a:ext uri="{FF2B5EF4-FFF2-40B4-BE49-F238E27FC236}">
                  <a16:creationId xmlns:a16="http://schemas.microsoft.com/office/drawing/2014/main" xmlns="" id="{5134FA11-8337-4824-B567-C5931814FAF9}"/>
                </a:ext>
              </a:extLst>
            </p:cNvPr>
            <p:cNvSpPr>
              <a:spLocks/>
            </p:cNvSpPr>
            <p:nvPr/>
          </p:nvSpPr>
          <p:spPr bwMode="auto">
            <a:xfrm>
              <a:off x="2117" y="1212"/>
              <a:ext cx="114" cy="134"/>
            </a:xfrm>
            <a:custGeom>
              <a:avLst/>
              <a:gdLst>
                <a:gd name="T0" fmla="*/ 3 w 228"/>
                <a:gd name="T1" fmla="*/ 2 h 267"/>
                <a:gd name="T2" fmla="*/ 3 w 228"/>
                <a:gd name="T3" fmla="*/ 2 h 267"/>
                <a:gd name="T4" fmla="*/ 4 w 228"/>
                <a:gd name="T5" fmla="*/ 2 h 267"/>
                <a:gd name="T6" fmla="*/ 4 w 228"/>
                <a:gd name="T7" fmla="*/ 2 h 267"/>
                <a:gd name="T8" fmla="*/ 5 w 228"/>
                <a:gd name="T9" fmla="*/ 2 h 267"/>
                <a:gd name="T10" fmla="*/ 5 w 228"/>
                <a:gd name="T11" fmla="*/ 2 h 267"/>
                <a:gd name="T12" fmla="*/ 6 w 228"/>
                <a:gd name="T13" fmla="*/ 2 h 267"/>
                <a:gd name="T14" fmla="*/ 6 w 228"/>
                <a:gd name="T15" fmla="*/ 2 h 267"/>
                <a:gd name="T16" fmla="*/ 7 w 228"/>
                <a:gd name="T17" fmla="*/ 1 h 267"/>
                <a:gd name="T18" fmla="*/ 7 w 228"/>
                <a:gd name="T19" fmla="*/ 1 h 267"/>
                <a:gd name="T20" fmla="*/ 8 w 228"/>
                <a:gd name="T21" fmla="*/ 1 h 267"/>
                <a:gd name="T22" fmla="*/ 8 w 228"/>
                <a:gd name="T23" fmla="*/ 1 h 267"/>
                <a:gd name="T24" fmla="*/ 7 w 228"/>
                <a:gd name="T25" fmla="*/ 1 h 267"/>
                <a:gd name="T26" fmla="*/ 7 w 228"/>
                <a:gd name="T27" fmla="*/ 2 h 267"/>
                <a:gd name="T28" fmla="*/ 6 w 228"/>
                <a:gd name="T29" fmla="*/ 3 h 267"/>
                <a:gd name="T30" fmla="*/ 6 w 228"/>
                <a:gd name="T31" fmla="*/ 4 h 267"/>
                <a:gd name="T32" fmla="*/ 6 w 228"/>
                <a:gd name="T33" fmla="*/ 5 h 267"/>
                <a:gd name="T34" fmla="*/ 6 w 228"/>
                <a:gd name="T35" fmla="*/ 5 h 267"/>
                <a:gd name="T36" fmla="*/ 6 w 228"/>
                <a:gd name="T37" fmla="*/ 6 h 267"/>
                <a:gd name="T38" fmla="*/ 6 w 228"/>
                <a:gd name="T39" fmla="*/ 6 h 267"/>
                <a:gd name="T40" fmla="*/ 5 w 228"/>
                <a:gd name="T41" fmla="*/ 6 h 267"/>
                <a:gd name="T42" fmla="*/ 5 w 228"/>
                <a:gd name="T43" fmla="*/ 8 h 267"/>
                <a:gd name="T44" fmla="*/ 5 w 228"/>
                <a:gd name="T45" fmla="*/ 8 h 267"/>
                <a:gd name="T46" fmla="*/ 4 w 228"/>
                <a:gd name="T47" fmla="*/ 8 h 267"/>
                <a:gd name="T48" fmla="*/ 3 w 228"/>
                <a:gd name="T49" fmla="*/ 8 h 267"/>
                <a:gd name="T50" fmla="*/ 2 w 228"/>
                <a:gd name="T51" fmla="*/ 8 h 267"/>
                <a:gd name="T52" fmla="*/ 2 w 228"/>
                <a:gd name="T53" fmla="*/ 8 h 267"/>
                <a:gd name="T54" fmla="*/ 2 w 228"/>
                <a:gd name="T55" fmla="*/ 7 h 267"/>
                <a:gd name="T56" fmla="*/ 1 w 228"/>
                <a:gd name="T57" fmla="*/ 7 h 267"/>
                <a:gd name="T58" fmla="*/ 1 w 228"/>
                <a:gd name="T59" fmla="*/ 6 h 267"/>
                <a:gd name="T60" fmla="*/ 1 w 228"/>
                <a:gd name="T61" fmla="*/ 5 h 267"/>
                <a:gd name="T62" fmla="*/ 1 w 228"/>
                <a:gd name="T63" fmla="*/ 4 h 267"/>
                <a:gd name="T64" fmla="*/ 1 w 228"/>
                <a:gd name="T65" fmla="*/ 3 h 267"/>
                <a:gd name="T66" fmla="*/ 2 w 228"/>
                <a:gd name="T67" fmla="*/ 3 h 267"/>
                <a:gd name="T68" fmla="*/ 2 w 228"/>
                <a:gd name="T69" fmla="*/ 3 h 267"/>
                <a:gd name="T70" fmla="*/ 3 w 228"/>
                <a:gd name="T71" fmla="*/ 2 h 26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28" h="267">
                  <a:moveTo>
                    <a:pt x="76" y="52"/>
                  </a:moveTo>
                  <a:lnTo>
                    <a:pt x="83" y="53"/>
                  </a:lnTo>
                  <a:lnTo>
                    <a:pt x="89" y="54"/>
                  </a:lnTo>
                  <a:lnTo>
                    <a:pt x="96" y="55"/>
                  </a:lnTo>
                  <a:lnTo>
                    <a:pt x="103" y="55"/>
                  </a:lnTo>
                  <a:lnTo>
                    <a:pt x="110" y="56"/>
                  </a:lnTo>
                  <a:lnTo>
                    <a:pt x="116" y="56"/>
                  </a:lnTo>
                  <a:lnTo>
                    <a:pt x="125" y="56"/>
                  </a:lnTo>
                  <a:lnTo>
                    <a:pt x="131" y="56"/>
                  </a:lnTo>
                  <a:lnTo>
                    <a:pt x="139" y="56"/>
                  </a:lnTo>
                  <a:lnTo>
                    <a:pt x="146" y="55"/>
                  </a:lnTo>
                  <a:lnTo>
                    <a:pt x="153" y="53"/>
                  </a:lnTo>
                  <a:lnTo>
                    <a:pt x="161" y="52"/>
                  </a:lnTo>
                  <a:lnTo>
                    <a:pt x="171" y="48"/>
                  </a:lnTo>
                  <a:lnTo>
                    <a:pt x="180" y="45"/>
                  </a:lnTo>
                  <a:lnTo>
                    <a:pt x="188" y="39"/>
                  </a:lnTo>
                  <a:lnTo>
                    <a:pt x="196" y="33"/>
                  </a:lnTo>
                  <a:lnTo>
                    <a:pt x="204" y="26"/>
                  </a:lnTo>
                  <a:lnTo>
                    <a:pt x="212" y="19"/>
                  </a:lnTo>
                  <a:lnTo>
                    <a:pt x="220" y="10"/>
                  </a:lnTo>
                  <a:lnTo>
                    <a:pt x="227" y="0"/>
                  </a:lnTo>
                  <a:lnTo>
                    <a:pt x="228" y="3"/>
                  </a:lnTo>
                  <a:lnTo>
                    <a:pt x="228" y="5"/>
                  </a:lnTo>
                  <a:lnTo>
                    <a:pt x="228" y="9"/>
                  </a:lnTo>
                  <a:lnTo>
                    <a:pt x="228" y="12"/>
                  </a:lnTo>
                  <a:lnTo>
                    <a:pt x="218" y="24"/>
                  </a:lnTo>
                  <a:lnTo>
                    <a:pt x="209" y="37"/>
                  </a:lnTo>
                  <a:lnTo>
                    <a:pt x="200" y="50"/>
                  </a:lnTo>
                  <a:lnTo>
                    <a:pt x="194" y="64"/>
                  </a:lnTo>
                  <a:lnTo>
                    <a:pt x="189" y="79"/>
                  </a:lnTo>
                  <a:lnTo>
                    <a:pt x="186" y="94"/>
                  </a:lnTo>
                  <a:lnTo>
                    <a:pt x="186" y="110"/>
                  </a:lnTo>
                  <a:lnTo>
                    <a:pt x="187" y="125"/>
                  </a:lnTo>
                  <a:lnTo>
                    <a:pt x="188" y="136"/>
                  </a:lnTo>
                  <a:lnTo>
                    <a:pt x="190" y="145"/>
                  </a:lnTo>
                  <a:lnTo>
                    <a:pt x="191" y="154"/>
                  </a:lnTo>
                  <a:lnTo>
                    <a:pt x="191" y="162"/>
                  </a:lnTo>
                  <a:lnTo>
                    <a:pt x="184" y="161"/>
                  </a:lnTo>
                  <a:lnTo>
                    <a:pt x="176" y="164"/>
                  </a:lnTo>
                  <a:lnTo>
                    <a:pt x="167" y="169"/>
                  </a:lnTo>
                  <a:lnTo>
                    <a:pt x="158" y="178"/>
                  </a:lnTo>
                  <a:lnTo>
                    <a:pt x="150" y="191"/>
                  </a:lnTo>
                  <a:lnTo>
                    <a:pt x="144" y="206"/>
                  </a:lnTo>
                  <a:lnTo>
                    <a:pt x="141" y="226"/>
                  </a:lnTo>
                  <a:lnTo>
                    <a:pt x="142" y="247"/>
                  </a:lnTo>
                  <a:lnTo>
                    <a:pt x="133" y="239"/>
                  </a:lnTo>
                  <a:lnTo>
                    <a:pt x="119" y="235"/>
                  </a:lnTo>
                  <a:lnTo>
                    <a:pt x="104" y="231"/>
                  </a:lnTo>
                  <a:lnTo>
                    <a:pt x="88" y="231"/>
                  </a:lnTo>
                  <a:lnTo>
                    <a:pt x="73" y="235"/>
                  </a:lnTo>
                  <a:lnTo>
                    <a:pt x="59" y="242"/>
                  </a:lnTo>
                  <a:lnTo>
                    <a:pt x="47" y="252"/>
                  </a:lnTo>
                  <a:lnTo>
                    <a:pt x="40" y="267"/>
                  </a:lnTo>
                  <a:lnTo>
                    <a:pt x="40" y="253"/>
                  </a:lnTo>
                  <a:lnTo>
                    <a:pt x="39" y="238"/>
                  </a:lnTo>
                  <a:lnTo>
                    <a:pt x="37" y="223"/>
                  </a:lnTo>
                  <a:lnTo>
                    <a:pt x="32" y="208"/>
                  </a:lnTo>
                  <a:lnTo>
                    <a:pt x="28" y="194"/>
                  </a:lnTo>
                  <a:lnTo>
                    <a:pt x="20" y="182"/>
                  </a:lnTo>
                  <a:lnTo>
                    <a:pt x="12" y="174"/>
                  </a:lnTo>
                  <a:lnTo>
                    <a:pt x="0" y="170"/>
                  </a:lnTo>
                  <a:lnTo>
                    <a:pt x="13" y="152"/>
                  </a:lnTo>
                  <a:lnTo>
                    <a:pt x="21" y="130"/>
                  </a:lnTo>
                  <a:lnTo>
                    <a:pt x="23" y="109"/>
                  </a:lnTo>
                  <a:lnTo>
                    <a:pt x="19" y="95"/>
                  </a:lnTo>
                  <a:lnTo>
                    <a:pt x="28" y="93"/>
                  </a:lnTo>
                  <a:lnTo>
                    <a:pt x="36" y="90"/>
                  </a:lnTo>
                  <a:lnTo>
                    <a:pt x="45" y="85"/>
                  </a:lnTo>
                  <a:lnTo>
                    <a:pt x="53" y="80"/>
                  </a:lnTo>
                  <a:lnTo>
                    <a:pt x="61" y="75"/>
                  </a:lnTo>
                  <a:lnTo>
                    <a:pt x="67" y="68"/>
                  </a:lnTo>
                  <a:lnTo>
                    <a:pt x="73" y="61"/>
                  </a:lnTo>
                  <a:lnTo>
                    <a:pt x="76" y="52"/>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72" name="Freeform 325">
              <a:extLst>
                <a:ext uri="{FF2B5EF4-FFF2-40B4-BE49-F238E27FC236}">
                  <a16:creationId xmlns:a16="http://schemas.microsoft.com/office/drawing/2014/main" xmlns="" id="{C39F98BB-DF3D-4A9B-ACD1-BD2D4893C596}"/>
                </a:ext>
              </a:extLst>
            </p:cNvPr>
            <p:cNvSpPr>
              <a:spLocks/>
            </p:cNvSpPr>
            <p:nvPr/>
          </p:nvSpPr>
          <p:spPr bwMode="auto">
            <a:xfrm>
              <a:off x="2213" y="989"/>
              <a:ext cx="72" cy="100"/>
            </a:xfrm>
            <a:custGeom>
              <a:avLst/>
              <a:gdLst>
                <a:gd name="T0" fmla="*/ 4 w 142"/>
                <a:gd name="T1" fmla="*/ 6 h 200"/>
                <a:gd name="T2" fmla="*/ 4 w 142"/>
                <a:gd name="T3" fmla="*/ 7 h 200"/>
                <a:gd name="T4" fmla="*/ 4 w 142"/>
                <a:gd name="T5" fmla="*/ 6 h 200"/>
                <a:gd name="T6" fmla="*/ 3 w 142"/>
                <a:gd name="T7" fmla="*/ 6 h 200"/>
                <a:gd name="T8" fmla="*/ 3 w 142"/>
                <a:gd name="T9" fmla="*/ 5 h 200"/>
                <a:gd name="T10" fmla="*/ 3 w 142"/>
                <a:gd name="T11" fmla="*/ 5 h 200"/>
                <a:gd name="T12" fmla="*/ 2 w 142"/>
                <a:gd name="T13" fmla="*/ 5 h 200"/>
                <a:gd name="T14" fmla="*/ 2 w 142"/>
                <a:gd name="T15" fmla="*/ 5 h 200"/>
                <a:gd name="T16" fmla="*/ 2 w 142"/>
                <a:gd name="T17" fmla="*/ 5 h 200"/>
                <a:gd name="T18" fmla="*/ 2 w 142"/>
                <a:gd name="T19" fmla="*/ 5 h 200"/>
                <a:gd name="T20" fmla="*/ 2 w 142"/>
                <a:gd name="T21" fmla="*/ 5 h 200"/>
                <a:gd name="T22" fmla="*/ 2 w 142"/>
                <a:gd name="T23" fmla="*/ 5 h 200"/>
                <a:gd name="T24" fmla="*/ 3 w 142"/>
                <a:gd name="T25" fmla="*/ 5 h 200"/>
                <a:gd name="T26" fmla="*/ 3 w 142"/>
                <a:gd name="T27" fmla="*/ 5 h 200"/>
                <a:gd name="T28" fmla="*/ 3 w 142"/>
                <a:gd name="T29" fmla="*/ 4 h 200"/>
                <a:gd name="T30" fmla="*/ 3 w 142"/>
                <a:gd name="T31" fmla="*/ 4 h 200"/>
                <a:gd name="T32" fmla="*/ 2 w 142"/>
                <a:gd name="T33" fmla="*/ 4 h 200"/>
                <a:gd name="T34" fmla="*/ 2 w 142"/>
                <a:gd name="T35" fmla="*/ 3 h 200"/>
                <a:gd name="T36" fmla="*/ 1 w 142"/>
                <a:gd name="T37" fmla="*/ 3 h 200"/>
                <a:gd name="T38" fmla="*/ 1 w 142"/>
                <a:gd name="T39" fmla="*/ 3 h 200"/>
                <a:gd name="T40" fmla="*/ 1 w 142"/>
                <a:gd name="T41" fmla="*/ 3 h 200"/>
                <a:gd name="T42" fmla="*/ 1 w 142"/>
                <a:gd name="T43" fmla="*/ 2 h 200"/>
                <a:gd name="T44" fmla="*/ 1 w 142"/>
                <a:gd name="T45" fmla="*/ 3 h 200"/>
                <a:gd name="T46" fmla="*/ 1 w 142"/>
                <a:gd name="T47" fmla="*/ 3 h 200"/>
                <a:gd name="T48" fmla="*/ 2 w 142"/>
                <a:gd name="T49" fmla="*/ 3 h 200"/>
                <a:gd name="T50" fmla="*/ 2 w 142"/>
                <a:gd name="T51" fmla="*/ 3 h 200"/>
                <a:gd name="T52" fmla="*/ 3 w 142"/>
                <a:gd name="T53" fmla="*/ 3 h 200"/>
                <a:gd name="T54" fmla="*/ 2 w 142"/>
                <a:gd name="T55" fmla="*/ 2 h 200"/>
                <a:gd name="T56" fmla="*/ 2 w 142"/>
                <a:gd name="T57" fmla="*/ 1 h 200"/>
                <a:gd name="T58" fmla="*/ 2 w 142"/>
                <a:gd name="T59" fmla="*/ 1 h 200"/>
                <a:gd name="T60" fmla="*/ 1 w 142"/>
                <a:gd name="T61" fmla="*/ 1 h 200"/>
                <a:gd name="T62" fmla="*/ 2 w 142"/>
                <a:gd name="T63" fmla="*/ 1 h 200"/>
                <a:gd name="T64" fmla="*/ 2 w 142"/>
                <a:gd name="T65" fmla="*/ 1 h 200"/>
                <a:gd name="T66" fmla="*/ 2 w 142"/>
                <a:gd name="T67" fmla="*/ 2 h 200"/>
                <a:gd name="T68" fmla="*/ 3 w 142"/>
                <a:gd name="T69" fmla="*/ 2 h 200"/>
                <a:gd name="T70" fmla="*/ 3 w 142"/>
                <a:gd name="T71" fmla="*/ 3 h 200"/>
                <a:gd name="T72" fmla="*/ 3 w 142"/>
                <a:gd name="T73" fmla="*/ 3 h 200"/>
                <a:gd name="T74" fmla="*/ 4 w 142"/>
                <a:gd name="T75" fmla="*/ 2 h 200"/>
                <a:gd name="T76" fmla="*/ 4 w 142"/>
                <a:gd name="T77" fmla="*/ 1 h 200"/>
                <a:gd name="T78" fmla="*/ 4 w 142"/>
                <a:gd name="T79" fmla="*/ 1 h 200"/>
                <a:gd name="T80" fmla="*/ 4 w 142"/>
                <a:gd name="T81" fmla="*/ 2 h 200"/>
                <a:gd name="T82" fmla="*/ 4 w 142"/>
                <a:gd name="T83" fmla="*/ 3 h 200"/>
                <a:gd name="T84" fmla="*/ 3 w 142"/>
                <a:gd name="T85" fmla="*/ 4 h 200"/>
                <a:gd name="T86" fmla="*/ 4 w 142"/>
                <a:gd name="T87" fmla="*/ 5 h 200"/>
                <a:gd name="T88" fmla="*/ 4 w 142"/>
                <a:gd name="T89" fmla="*/ 5 h 200"/>
                <a:gd name="T90" fmla="*/ 4 w 142"/>
                <a:gd name="T91" fmla="*/ 5 h 200"/>
                <a:gd name="T92" fmla="*/ 4 w 142"/>
                <a:gd name="T93" fmla="*/ 4 h 200"/>
                <a:gd name="T94" fmla="*/ 5 w 142"/>
                <a:gd name="T95" fmla="*/ 4 h 200"/>
                <a:gd name="T96" fmla="*/ 5 w 142"/>
                <a:gd name="T97" fmla="*/ 4 h 200"/>
                <a:gd name="T98" fmla="*/ 5 w 142"/>
                <a:gd name="T99" fmla="*/ 4 h 200"/>
                <a:gd name="T100" fmla="*/ 5 w 142"/>
                <a:gd name="T101" fmla="*/ 4 h 200"/>
                <a:gd name="T102" fmla="*/ 5 w 142"/>
                <a:gd name="T103" fmla="*/ 4 h 200"/>
                <a:gd name="T104" fmla="*/ 4 w 142"/>
                <a:gd name="T105" fmla="*/ 5 h 200"/>
                <a:gd name="T106" fmla="*/ 4 w 142"/>
                <a:gd name="T107" fmla="*/ 5 h 200"/>
                <a:gd name="T108" fmla="*/ 4 w 142"/>
                <a:gd name="T109" fmla="*/ 6 h 200"/>
                <a:gd name="T110" fmla="*/ 4 w 142"/>
                <a:gd name="T111" fmla="*/ 6 h 2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42" h="200">
                  <a:moveTo>
                    <a:pt x="115" y="178"/>
                  </a:moveTo>
                  <a:lnTo>
                    <a:pt x="114" y="184"/>
                  </a:lnTo>
                  <a:lnTo>
                    <a:pt x="112" y="189"/>
                  </a:lnTo>
                  <a:lnTo>
                    <a:pt x="111" y="194"/>
                  </a:lnTo>
                  <a:lnTo>
                    <a:pt x="111" y="200"/>
                  </a:lnTo>
                  <a:lnTo>
                    <a:pt x="104" y="189"/>
                  </a:lnTo>
                  <a:lnTo>
                    <a:pt x="99" y="175"/>
                  </a:lnTo>
                  <a:lnTo>
                    <a:pt x="93" y="162"/>
                  </a:lnTo>
                  <a:lnTo>
                    <a:pt x="91" y="154"/>
                  </a:lnTo>
                  <a:lnTo>
                    <a:pt x="86" y="152"/>
                  </a:lnTo>
                  <a:lnTo>
                    <a:pt x="80" y="149"/>
                  </a:lnTo>
                  <a:lnTo>
                    <a:pt x="73" y="146"/>
                  </a:lnTo>
                  <a:lnTo>
                    <a:pt x="66" y="144"/>
                  </a:lnTo>
                  <a:lnTo>
                    <a:pt x="59" y="141"/>
                  </a:lnTo>
                  <a:lnTo>
                    <a:pt x="53" y="139"/>
                  </a:lnTo>
                  <a:lnTo>
                    <a:pt x="47" y="137"/>
                  </a:lnTo>
                  <a:lnTo>
                    <a:pt x="41" y="137"/>
                  </a:lnTo>
                  <a:lnTo>
                    <a:pt x="40" y="136"/>
                  </a:lnTo>
                  <a:lnTo>
                    <a:pt x="39" y="133"/>
                  </a:lnTo>
                  <a:lnTo>
                    <a:pt x="36" y="132"/>
                  </a:lnTo>
                  <a:lnTo>
                    <a:pt x="35" y="131"/>
                  </a:lnTo>
                  <a:lnTo>
                    <a:pt x="40" y="131"/>
                  </a:lnTo>
                  <a:lnTo>
                    <a:pt x="47" y="132"/>
                  </a:lnTo>
                  <a:lnTo>
                    <a:pt x="55" y="133"/>
                  </a:lnTo>
                  <a:lnTo>
                    <a:pt x="64" y="133"/>
                  </a:lnTo>
                  <a:lnTo>
                    <a:pt x="72" y="134"/>
                  </a:lnTo>
                  <a:lnTo>
                    <a:pt x="79" y="136"/>
                  </a:lnTo>
                  <a:lnTo>
                    <a:pt x="85" y="137"/>
                  </a:lnTo>
                  <a:lnTo>
                    <a:pt x="88" y="138"/>
                  </a:lnTo>
                  <a:lnTo>
                    <a:pt x="85" y="126"/>
                  </a:lnTo>
                  <a:lnTo>
                    <a:pt x="81" y="117"/>
                  </a:lnTo>
                  <a:lnTo>
                    <a:pt x="78" y="110"/>
                  </a:lnTo>
                  <a:lnTo>
                    <a:pt x="74" y="104"/>
                  </a:lnTo>
                  <a:lnTo>
                    <a:pt x="63" y="100"/>
                  </a:lnTo>
                  <a:lnTo>
                    <a:pt x="53" y="95"/>
                  </a:lnTo>
                  <a:lnTo>
                    <a:pt x="42" y="91"/>
                  </a:lnTo>
                  <a:lnTo>
                    <a:pt x="33" y="85"/>
                  </a:lnTo>
                  <a:lnTo>
                    <a:pt x="25" y="79"/>
                  </a:lnTo>
                  <a:lnTo>
                    <a:pt x="17" y="74"/>
                  </a:lnTo>
                  <a:lnTo>
                    <a:pt x="10" y="72"/>
                  </a:lnTo>
                  <a:lnTo>
                    <a:pt x="5" y="70"/>
                  </a:lnTo>
                  <a:lnTo>
                    <a:pt x="2" y="68"/>
                  </a:lnTo>
                  <a:lnTo>
                    <a:pt x="0" y="65"/>
                  </a:lnTo>
                  <a:lnTo>
                    <a:pt x="1" y="64"/>
                  </a:lnTo>
                  <a:lnTo>
                    <a:pt x="6" y="65"/>
                  </a:lnTo>
                  <a:lnTo>
                    <a:pt x="12" y="68"/>
                  </a:lnTo>
                  <a:lnTo>
                    <a:pt x="19" y="71"/>
                  </a:lnTo>
                  <a:lnTo>
                    <a:pt x="27" y="76"/>
                  </a:lnTo>
                  <a:lnTo>
                    <a:pt x="36" y="79"/>
                  </a:lnTo>
                  <a:lnTo>
                    <a:pt x="47" y="84"/>
                  </a:lnTo>
                  <a:lnTo>
                    <a:pt x="56" y="87"/>
                  </a:lnTo>
                  <a:lnTo>
                    <a:pt x="64" y="91"/>
                  </a:lnTo>
                  <a:lnTo>
                    <a:pt x="72" y="92"/>
                  </a:lnTo>
                  <a:lnTo>
                    <a:pt x="71" y="84"/>
                  </a:lnTo>
                  <a:lnTo>
                    <a:pt x="68" y="72"/>
                  </a:lnTo>
                  <a:lnTo>
                    <a:pt x="62" y="58"/>
                  </a:lnTo>
                  <a:lnTo>
                    <a:pt x="56" y="46"/>
                  </a:lnTo>
                  <a:lnTo>
                    <a:pt x="49" y="32"/>
                  </a:lnTo>
                  <a:lnTo>
                    <a:pt x="42" y="20"/>
                  </a:lnTo>
                  <a:lnTo>
                    <a:pt x="36" y="12"/>
                  </a:lnTo>
                  <a:lnTo>
                    <a:pt x="33" y="7"/>
                  </a:lnTo>
                  <a:lnTo>
                    <a:pt x="30" y="2"/>
                  </a:lnTo>
                  <a:lnTo>
                    <a:pt x="31" y="0"/>
                  </a:lnTo>
                  <a:lnTo>
                    <a:pt x="36" y="2"/>
                  </a:lnTo>
                  <a:lnTo>
                    <a:pt x="43" y="9"/>
                  </a:lnTo>
                  <a:lnTo>
                    <a:pt x="48" y="15"/>
                  </a:lnTo>
                  <a:lnTo>
                    <a:pt x="54" y="24"/>
                  </a:lnTo>
                  <a:lnTo>
                    <a:pt x="59" y="34"/>
                  </a:lnTo>
                  <a:lnTo>
                    <a:pt x="66" y="45"/>
                  </a:lnTo>
                  <a:lnTo>
                    <a:pt x="72" y="56"/>
                  </a:lnTo>
                  <a:lnTo>
                    <a:pt x="77" y="66"/>
                  </a:lnTo>
                  <a:lnTo>
                    <a:pt x="80" y="77"/>
                  </a:lnTo>
                  <a:lnTo>
                    <a:pt x="82" y="84"/>
                  </a:lnTo>
                  <a:lnTo>
                    <a:pt x="92" y="73"/>
                  </a:lnTo>
                  <a:lnTo>
                    <a:pt x="100" y="56"/>
                  </a:lnTo>
                  <a:lnTo>
                    <a:pt x="104" y="39"/>
                  </a:lnTo>
                  <a:lnTo>
                    <a:pt x="107" y="26"/>
                  </a:lnTo>
                  <a:lnTo>
                    <a:pt x="107" y="20"/>
                  </a:lnTo>
                  <a:lnTo>
                    <a:pt x="108" y="19"/>
                  </a:lnTo>
                  <a:lnTo>
                    <a:pt x="109" y="24"/>
                  </a:lnTo>
                  <a:lnTo>
                    <a:pt x="110" y="31"/>
                  </a:lnTo>
                  <a:lnTo>
                    <a:pt x="110" y="43"/>
                  </a:lnTo>
                  <a:lnTo>
                    <a:pt x="108" y="63"/>
                  </a:lnTo>
                  <a:lnTo>
                    <a:pt x="102" y="83"/>
                  </a:lnTo>
                  <a:lnTo>
                    <a:pt x="88" y="100"/>
                  </a:lnTo>
                  <a:lnTo>
                    <a:pt x="94" y="111"/>
                  </a:lnTo>
                  <a:lnTo>
                    <a:pt x="97" y="122"/>
                  </a:lnTo>
                  <a:lnTo>
                    <a:pt x="99" y="131"/>
                  </a:lnTo>
                  <a:lnTo>
                    <a:pt x="100" y="138"/>
                  </a:lnTo>
                  <a:lnTo>
                    <a:pt x="106" y="136"/>
                  </a:lnTo>
                  <a:lnTo>
                    <a:pt x="111" y="132"/>
                  </a:lnTo>
                  <a:lnTo>
                    <a:pt x="116" y="129"/>
                  </a:lnTo>
                  <a:lnTo>
                    <a:pt x="120" y="125"/>
                  </a:lnTo>
                  <a:lnTo>
                    <a:pt x="125" y="122"/>
                  </a:lnTo>
                  <a:lnTo>
                    <a:pt x="129" y="117"/>
                  </a:lnTo>
                  <a:lnTo>
                    <a:pt x="132" y="113"/>
                  </a:lnTo>
                  <a:lnTo>
                    <a:pt x="134" y="107"/>
                  </a:lnTo>
                  <a:lnTo>
                    <a:pt x="138" y="101"/>
                  </a:lnTo>
                  <a:lnTo>
                    <a:pt x="141" y="100"/>
                  </a:lnTo>
                  <a:lnTo>
                    <a:pt x="142" y="103"/>
                  </a:lnTo>
                  <a:lnTo>
                    <a:pt x="142" y="110"/>
                  </a:lnTo>
                  <a:lnTo>
                    <a:pt x="140" y="115"/>
                  </a:lnTo>
                  <a:lnTo>
                    <a:pt x="137" y="121"/>
                  </a:lnTo>
                  <a:lnTo>
                    <a:pt x="132" y="127"/>
                  </a:lnTo>
                  <a:lnTo>
                    <a:pt x="127" y="134"/>
                  </a:lnTo>
                  <a:lnTo>
                    <a:pt x="122" y="140"/>
                  </a:lnTo>
                  <a:lnTo>
                    <a:pt x="116" y="146"/>
                  </a:lnTo>
                  <a:lnTo>
                    <a:pt x="110" y="151"/>
                  </a:lnTo>
                  <a:lnTo>
                    <a:pt x="106" y="153"/>
                  </a:lnTo>
                  <a:lnTo>
                    <a:pt x="108" y="161"/>
                  </a:lnTo>
                  <a:lnTo>
                    <a:pt x="110" y="167"/>
                  </a:lnTo>
                  <a:lnTo>
                    <a:pt x="112" y="174"/>
                  </a:lnTo>
                  <a:lnTo>
                    <a:pt x="115" y="178"/>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73" name="Freeform 326">
              <a:extLst>
                <a:ext uri="{FF2B5EF4-FFF2-40B4-BE49-F238E27FC236}">
                  <a16:creationId xmlns:a16="http://schemas.microsoft.com/office/drawing/2014/main" xmlns="" id="{8045F8AE-F452-443F-BB93-1AD00486A422}"/>
                </a:ext>
              </a:extLst>
            </p:cNvPr>
            <p:cNvSpPr>
              <a:spLocks/>
            </p:cNvSpPr>
            <p:nvPr/>
          </p:nvSpPr>
          <p:spPr bwMode="auto">
            <a:xfrm>
              <a:off x="2127" y="1238"/>
              <a:ext cx="70" cy="91"/>
            </a:xfrm>
            <a:custGeom>
              <a:avLst/>
              <a:gdLst>
                <a:gd name="T0" fmla="*/ 5 w 140"/>
                <a:gd name="T1" fmla="*/ 1 h 180"/>
                <a:gd name="T2" fmla="*/ 4 w 140"/>
                <a:gd name="T3" fmla="*/ 1 h 180"/>
                <a:gd name="T4" fmla="*/ 4 w 140"/>
                <a:gd name="T5" fmla="*/ 1 h 180"/>
                <a:gd name="T6" fmla="*/ 4 w 140"/>
                <a:gd name="T7" fmla="*/ 1 h 180"/>
                <a:gd name="T8" fmla="*/ 3 w 140"/>
                <a:gd name="T9" fmla="*/ 2 h 180"/>
                <a:gd name="T10" fmla="*/ 2 w 140"/>
                <a:gd name="T11" fmla="*/ 2 h 180"/>
                <a:gd name="T12" fmla="*/ 2 w 140"/>
                <a:gd name="T13" fmla="*/ 2 h 180"/>
                <a:gd name="T14" fmla="*/ 1 w 140"/>
                <a:gd name="T15" fmla="*/ 2 h 180"/>
                <a:gd name="T16" fmla="*/ 1 w 140"/>
                <a:gd name="T17" fmla="*/ 2 h 180"/>
                <a:gd name="T18" fmla="*/ 1 w 140"/>
                <a:gd name="T19" fmla="*/ 2 h 180"/>
                <a:gd name="T20" fmla="*/ 1 w 140"/>
                <a:gd name="T21" fmla="*/ 2 h 180"/>
                <a:gd name="T22" fmla="*/ 2 w 140"/>
                <a:gd name="T23" fmla="*/ 2 h 180"/>
                <a:gd name="T24" fmla="*/ 2 w 140"/>
                <a:gd name="T25" fmla="*/ 2 h 180"/>
                <a:gd name="T26" fmla="*/ 3 w 140"/>
                <a:gd name="T27" fmla="*/ 2 h 180"/>
                <a:gd name="T28" fmla="*/ 3 w 140"/>
                <a:gd name="T29" fmla="*/ 2 h 180"/>
                <a:gd name="T30" fmla="*/ 3 w 140"/>
                <a:gd name="T31" fmla="*/ 3 h 180"/>
                <a:gd name="T32" fmla="*/ 2 w 140"/>
                <a:gd name="T33" fmla="*/ 3 h 180"/>
                <a:gd name="T34" fmla="*/ 2 w 140"/>
                <a:gd name="T35" fmla="*/ 3 h 180"/>
                <a:gd name="T36" fmla="*/ 1 w 140"/>
                <a:gd name="T37" fmla="*/ 4 h 180"/>
                <a:gd name="T38" fmla="*/ 1 w 140"/>
                <a:gd name="T39" fmla="*/ 4 h 180"/>
                <a:gd name="T40" fmla="*/ 1 w 140"/>
                <a:gd name="T41" fmla="*/ 4 h 180"/>
                <a:gd name="T42" fmla="*/ 1 w 140"/>
                <a:gd name="T43" fmla="*/ 4 h 180"/>
                <a:gd name="T44" fmla="*/ 1 w 140"/>
                <a:gd name="T45" fmla="*/ 4 h 180"/>
                <a:gd name="T46" fmla="*/ 1 w 140"/>
                <a:gd name="T47" fmla="*/ 4 h 180"/>
                <a:gd name="T48" fmla="*/ 2 w 140"/>
                <a:gd name="T49" fmla="*/ 4 h 180"/>
                <a:gd name="T50" fmla="*/ 2 w 140"/>
                <a:gd name="T51" fmla="*/ 4 h 180"/>
                <a:gd name="T52" fmla="*/ 2 w 140"/>
                <a:gd name="T53" fmla="*/ 4 h 180"/>
                <a:gd name="T54" fmla="*/ 2 w 140"/>
                <a:gd name="T55" fmla="*/ 5 h 180"/>
                <a:gd name="T56" fmla="*/ 2 w 140"/>
                <a:gd name="T57" fmla="*/ 6 h 180"/>
                <a:gd name="T58" fmla="*/ 2 w 140"/>
                <a:gd name="T59" fmla="*/ 5 h 180"/>
                <a:gd name="T60" fmla="*/ 2 w 140"/>
                <a:gd name="T61" fmla="*/ 5 h 180"/>
                <a:gd name="T62" fmla="*/ 2 w 140"/>
                <a:gd name="T63" fmla="*/ 4 h 180"/>
                <a:gd name="T64" fmla="*/ 3 w 140"/>
                <a:gd name="T65" fmla="*/ 4 h 180"/>
                <a:gd name="T66" fmla="*/ 3 w 140"/>
                <a:gd name="T67" fmla="*/ 5 h 180"/>
                <a:gd name="T68" fmla="*/ 4 w 140"/>
                <a:gd name="T69" fmla="*/ 6 h 180"/>
                <a:gd name="T70" fmla="*/ 4 w 140"/>
                <a:gd name="T71" fmla="*/ 6 h 180"/>
                <a:gd name="T72" fmla="*/ 3 w 140"/>
                <a:gd name="T73" fmla="*/ 5 h 180"/>
                <a:gd name="T74" fmla="*/ 3 w 140"/>
                <a:gd name="T75" fmla="*/ 4 h 180"/>
                <a:gd name="T76" fmla="*/ 3 w 140"/>
                <a:gd name="T77" fmla="*/ 3 h 180"/>
                <a:gd name="T78" fmla="*/ 4 w 140"/>
                <a:gd name="T79" fmla="*/ 2 h 180"/>
                <a:gd name="T80" fmla="*/ 4 w 140"/>
                <a:gd name="T81" fmla="*/ 2 h 180"/>
                <a:gd name="T82" fmla="*/ 5 w 140"/>
                <a:gd name="T83" fmla="*/ 3 h 180"/>
                <a:gd name="T84" fmla="*/ 5 w 140"/>
                <a:gd name="T85" fmla="*/ 4 h 180"/>
                <a:gd name="T86" fmla="*/ 5 w 140"/>
                <a:gd name="T87" fmla="*/ 4 h 180"/>
                <a:gd name="T88" fmla="*/ 5 w 140"/>
                <a:gd name="T89" fmla="*/ 3 h 180"/>
                <a:gd name="T90" fmla="*/ 4 w 140"/>
                <a:gd name="T91" fmla="*/ 2 h 180"/>
                <a:gd name="T92" fmla="*/ 4 w 140"/>
                <a:gd name="T93" fmla="*/ 1 h 180"/>
                <a:gd name="T94" fmla="*/ 5 w 140"/>
                <a:gd name="T95" fmla="*/ 1 h 180"/>
                <a:gd name="T96" fmla="*/ 5 w 140"/>
                <a:gd name="T97" fmla="*/ 0 h 1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40" h="180">
                  <a:moveTo>
                    <a:pt x="140" y="0"/>
                  </a:moveTo>
                  <a:lnTo>
                    <a:pt x="132" y="1"/>
                  </a:lnTo>
                  <a:lnTo>
                    <a:pt x="125" y="3"/>
                  </a:lnTo>
                  <a:lnTo>
                    <a:pt x="118" y="4"/>
                  </a:lnTo>
                  <a:lnTo>
                    <a:pt x="110" y="4"/>
                  </a:lnTo>
                  <a:lnTo>
                    <a:pt x="109" y="12"/>
                  </a:lnTo>
                  <a:lnTo>
                    <a:pt x="105" y="21"/>
                  </a:lnTo>
                  <a:lnTo>
                    <a:pt x="99" y="28"/>
                  </a:lnTo>
                  <a:lnTo>
                    <a:pt x="92" y="32"/>
                  </a:lnTo>
                  <a:lnTo>
                    <a:pt x="84" y="33"/>
                  </a:lnTo>
                  <a:lnTo>
                    <a:pt x="75" y="34"/>
                  </a:lnTo>
                  <a:lnTo>
                    <a:pt x="64" y="35"/>
                  </a:lnTo>
                  <a:lnTo>
                    <a:pt x="54" y="39"/>
                  </a:lnTo>
                  <a:lnTo>
                    <a:pt x="44" y="41"/>
                  </a:lnTo>
                  <a:lnTo>
                    <a:pt x="34" y="44"/>
                  </a:lnTo>
                  <a:lnTo>
                    <a:pt x="28" y="48"/>
                  </a:lnTo>
                  <a:lnTo>
                    <a:pt x="23" y="53"/>
                  </a:lnTo>
                  <a:lnTo>
                    <a:pt x="21" y="55"/>
                  </a:lnTo>
                  <a:lnTo>
                    <a:pt x="21" y="56"/>
                  </a:lnTo>
                  <a:lnTo>
                    <a:pt x="22" y="56"/>
                  </a:lnTo>
                  <a:lnTo>
                    <a:pt x="26" y="54"/>
                  </a:lnTo>
                  <a:lnTo>
                    <a:pt x="31" y="51"/>
                  </a:lnTo>
                  <a:lnTo>
                    <a:pt x="37" y="49"/>
                  </a:lnTo>
                  <a:lnTo>
                    <a:pt x="44" y="47"/>
                  </a:lnTo>
                  <a:lnTo>
                    <a:pt x="52" y="46"/>
                  </a:lnTo>
                  <a:lnTo>
                    <a:pt x="60" y="43"/>
                  </a:lnTo>
                  <a:lnTo>
                    <a:pt x="69" y="43"/>
                  </a:lnTo>
                  <a:lnTo>
                    <a:pt x="78" y="43"/>
                  </a:lnTo>
                  <a:lnTo>
                    <a:pt x="86" y="44"/>
                  </a:lnTo>
                  <a:lnTo>
                    <a:pt x="80" y="57"/>
                  </a:lnTo>
                  <a:lnTo>
                    <a:pt x="75" y="71"/>
                  </a:lnTo>
                  <a:lnTo>
                    <a:pt x="69" y="81"/>
                  </a:lnTo>
                  <a:lnTo>
                    <a:pt x="62" y="88"/>
                  </a:lnTo>
                  <a:lnTo>
                    <a:pt x="57" y="91"/>
                  </a:lnTo>
                  <a:lnTo>
                    <a:pt x="51" y="93"/>
                  </a:lnTo>
                  <a:lnTo>
                    <a:pt x="42" y="95"/>
                  </a:lnTo>
                  <a:lnTo>
                    <a:pt x="33" y="97"/>
                  </a:lnTo>
                  <a:lnTo>
                    <a:pt x="25" y="100"/>
                  </a:lnTo>
                  <a:lnTo>
                    <a:pt x="17" y="102"/>
                  </a:lnTo>
                  <a:lnTo>
                    <a:pt x="10" y="103"/>
                  </a:lnTo>
                  <a:lnTo>
                    <a:pt x="4" y="104"/>
                  </a:lnTo>
                  <a:lnTo>
                    <a:pt x="1" y="106"/>
                  </a:lnTo>
                  <a:lnTo>
                    <a:pt x="0" y="106"/>
                  </a:lnTo>
                  <a:lnTo>
                    <a:pt x="1" y="107"/>
                  </a:lnTo>
                  <a:lnTo>
                    <a:pt x="7" y="107"/>
                  </a:lnTo>
                  <a:lnTo>
                    <a:pt x="11" y="107"/>
                  </a:lnTo>
                  <a:lnTo>
                    <a:pt x="17" y="106"/>
                  </a:lnTo>
                  <a:lnTo>
                    <a:pt x="24" y="106"/>
                  </a:lnTo>
                  <a:lnTo>
                    <a:pt x="31" y="104"/>
                  </a:lnTo>
                  <a:lnTo>
                    <a:pt x="38" y="103"/>
                  </a:lnTo>
                  <a:lnTo>
                    <a:pt x="46" y="102"/>
                  </a:lnTo>
                  <a:lnTo>
                    <a:pt x="53" y="101"/>
                  </a:lnTo>
                  <a:lnTo>
                    <a:pt x="60" y="100"/>
                  </a:lnTo>
                  <a:lnTo>
                    <a:pt x="49" y="111"/>
                  </a:lnTo>
                  <a:lnTo>
                    <a:pt x="40" y="124"/>
                  </a:lnTo>
                  <a:lnTo>
                    <a:pt x="33" y="145"/>
                  </a:lnTo>
                  <a:lnTo>
                    <a:pt x="31" y="180"/>
                  </a:lnTo>
                  <a:lnTo>
                    <a:pt x="34" y="172"/>
                  </a:lnTo>
                  <a:lnTo>
                    <a:pt x="39" y="163"/>
                  </a:lnTo>
                  <a:lnTo>
                    <a:pt x="44" y="152"/>
                  </a:lnTo>
                  <a:lnTo>
                    <a:pt x="48" y="141"/>
                  </a:lnTo>
                  <a:lnTo>
                    <a:pt x="54" y="130"/>
                  </a:lnTo>
                  <a:lnTo>
                    <a:pt x="60" y="119"/>
                  </a:lnTo>
                  <a:lnTo>
                    <a:pt x="64" y="111"/>
                  </a:lnTo>
                  <a:lnTo>
                    <a:pt x="70" y="106"/>
                  </a:lnTo>
                  <a:lnTo>
                    <a:pt x="74" y="121"/>
                  </a:lnTo>
                  <a:lnTo>
                    <a:pt x="79" y="137"/>
                  </a:lnTo>
                  <a:lnTo>
                    <a:pt x="86" y="152"/>
                  </a:lnTo>
                  <a:lnTo>
                    <a:pt x="93" y="162"/>
                  </a:lnTo>
                  <a:lnTo>
                    <a:pt x="98" y="167"/>
                  </a:lnTo>
                  <a:lnTo>
                    <a:pt x="99" y="165"/>
                  </a:lnTo>
                  <a:lnTo>
                    <a:pt x="98" y="162"/>
                  </a:lnTo>
                  <a:lnTo>
                    <a:pt x="94" y="157"/>
                  </a:lnTo>
                  <a:lnTo>
                    <a:pt x="89" y="141"/>
                  </a:lnTo>
                  <a:lnTo>
                    <a:pt x="84" y="124"/>
                  </a:lnTo>
                  <a:lnTo>
                    <a:pt x="80" y="109"/>
                  </a:lnTo>
                  <a:lnTo>
                    <a:pt x="80" y="96"/>
                  </a:lnTo>
                  <a:lnTo>
                    <a:pt x="84" y="84"/>
                  </a:lnTo>
                  <a:lnTo>
                    <a:pt x="91" y="70"/>
                  </a:lnTo>
                  <a:lnTo>
                    <a:pt x="98" y="56"/>
                  </a:lnTo>
                  <a:lnTo>
                    <a:pt x="102" y="48"/>
                  </a:lnTo>
                  <a:lnTo>
                    <a:pt x="113" y="58"/>
                  </a:lnTo>
                  <a:lnTo>
                    <a:pt x="123" y="71"/>
                  </a:lnTo>
                  <a:lnTo>
                    <a:pt x="131" y="87"/>
                  </a:lnTo>
                  <a:lnTo>
                    <a:pt x="135" y="108"/>
                  </a:lnTo>
                  <a:lnTo>
                    <a:pt x="136" y="115"/>
                  </a:lnTo>
                  <a:lnTo>
                    <a:pt x="137" y="115"/>
                  </a:lnTo>
                  <a:lnTo>
                    <a:pt x="139" y="110"/>
                  </a:lnTo>
                  <a:lnTo>
                    <a:pt x="139" y="104"/>
                  </a:lnTo>
                  <a:lnTo>
                    <a:pt x="137" y="84"/>
                  </a:lnTo>
                  <a:lnTo>
                    <a:pt x="131" y="63"/>
                  </a:lnTo>
                  <a:lnTo>
                    <a:pt x="124" y="47"/>
                  </a:lnTo>
                  <a:lnTo>
                    <a:pt x="117" y="39"/>
                  </a:lnTo>
                  <a:lnTo>
                    <a:pt x="124" y="29"/>
                  </a:lnTo>
                  <a:lnTo>
                    <a:pt x="130" y="19"/>
                  </a:lnTo>
                  <a:lnTo>
                    <a:pt x="136" y="9"/>
                  </a:lnTo>
                  <a:lnTo>
                    <a:pt x="139" y="0"/>
                  </a:lnTo>
                  <a:lnTo>
                    <a:pt x="140" y="0"/>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74" name="Freeform 327">
              <a:extLst>
                <a:ext uri="{FF2B5EF4-FFF2-40B4-BE49-F238E27FC236}">
                  <a16:creationId xmlns:a16="http://schemas.microsoft.com/office/drawing/2014/main" xmlns="" id="{659E567A-2B6F-457E-A7B6-414E788EF46A}"/>
                </a:ext>
              </a:extLst>
            </p:cNvPr>
            <p:cNvSpPr>
              <a:spLocks/>
            </p:cNvSpPr>
            <p:nvPr/>
          </p:nvSpPr>
          <p:spPr bwMode="auto">
            <a:xfrm>
              <a:off x="2236" y="1115"/>
              <a:ext cx="100" cy="77"/>
            </a:xfrm>
            <a:custGeom>
              <a:avLst/>
              <a:gdLst>
                <a:gd name="T0" fmla="*/ 4 w 199"/>
                <a:gd name="T1" fmla="*/ 1 h 154"/>
                <a:gd name="T2" fmla="*/ 5 w 199"/>
                <a:gd name="T3" fmla="*/ 1 h 154"/>
                <a:gd name="T4" fmla="*/ 5 w 199"/>
                <a:gd name="T5" fmla="*/ 1 h 154"/>
                <a:gd name="T6" fmla="*/ 5 w 199"/>
                <a:gd name="T7" fmla="*/ 1 h 154"/>
                <a:gd name="T8" fmla="*/ 5 w 199"/>
                <a:gd name="T9" fmla="*/ 2 h 154"/>
                <a:gd name="T10" fmla="*/ 4 w 199"/>
                <a:gd name="T11" fmla="*/ 2 h 154"/>
                <a:gd name="T12" fmla="*/ 4 w 199"/>
                <a:gd name="T13" fmla="*/ 2 h 154"/>
                <a:gd name="T14" fmla="*/ 4 w 199"/>
                <a:gd name="T15" fmla="*/ 3 h 154"/>
                <a:gd name="T16" fmla="*/ 4 w 199"/>
                <a:gd name="T17" fmla="*/ 3 h 154"/>
                <a:gd name="T18" fmla="*/ 5 w 199"/>
                <a:gd name="T19" fmla="*/ 2 h 154"/>
                <a:gd name="T20" fmla="*/ 5 w 199"/>
                <a:gd name="T21" fmla="*/ 3 h 154"/>
                <a:gd name="T22" fmla="*/ 5 w 199"/>
                <a:gd name="T23" fmla="*/ 3 h 154"/>
                <a:gd name="T24" fmla="*/ 5 w 199"/>
                <a:gd name="T25" fmla="*/ 3 h 154"/>
                <a:gd name="T26" fmla="*/ 5 w 199"/>
                <a:gd name="T27" fmla="*/ 3 h 154"/>
                <a:gd name="T28" fmla="*/ 5 w 199"/>
                <a:gd name="T29" fmla="*/ 4 h 154"/>
                <a:gd name="T30" fmla="*/ 6 w 199"/>
                <a:gd name="T31" fmla="*/ 4 h 154"/>
                <a:gd name="T32" fmla="*/ 6 w 199"/>
                <a:gd name="T33" fmla="*/ 4 h 154"/>
                <a:gd name="T34" fmla="*/ 6 w 199"/>
                <a:gd name="T35" fmla="*/ 4 h 154"/>
                <a:gd name="T36" fmla="*/ 7 w 199"/>
                <a:gd name="T37" fmla="*/ 5 h 154"/>
                <a:gd name="T38" fmla="*/ 6 w 199"/>
                <a:gd name="T39" fmla="*/ 5 h 154"/>
                <a:gd name="T40" fmla="*/ 6 w 199"/>
                <a:gd name="T41" fmla="*/ 5 h 154"/>
                <a:gd name="T42" fmla="*/ 5 w 199"/>
                <a:gd name="T43" fmla="*/ 5 h 154"/>
                <a:gd name="T44" fmla="*/ 5 w 199"/>
                <a:gd name="T45" fmla="*/ 4 h 154"/>
                <a:gd name="T46" fmla="*/ 5 w 199"/>
                <a:gd name="T47" fmla="*/ 4 h 154"/>
                <a:gd name="T48" fmla="*/ 4 w 199"/>
                <a:gd name="T49" fmla="*/ 3 h 154"/>
                <a:gd name="T50" fmla="*/ 4 w 199"/>
                <a:gd name="T51" fmla="*/ 4 h 154"/>
                <a:gd name="T52" fmla="*/ 4 w 199"/>
                <a:gd name="T53" fmla="*/ 5 h 154"/>
                <a:gd name="T54" fmla="*/ 4 w 199"/>
                <a:gd name="T55" fmla="*/ 5 h 154"/>
                <a:gd name="T56" fmla="*/ 3 w 199"/>
                <a:gd name="T57" fmla="*/ 5 h 154"/>
                <a:gd name="T58" fmla="*/ 2 w 199"/>
                <a:gd name="T59" fmla="*/ 5 h 154"/>
                <a:gd name="T60" fmla="*/ 2 w 199"/>
                <a:gd name="T61" fmla="*/ 4 h 154"/>
                <a:gd name="T62" fmla="*/ 2 w 199"/>
                <a:gd name="T63" fmla="*/ 3 h 154"/>
                <a:gd name="T64" fmla="*/ 2 w 199"/>
                <a:gd name="T65" fmla="*/ 3 h 154"/>
                <a:gd name="T66" fmla="*/ 2 w 199"/>
                <a:gd name="T67" fmla="*/ 3 h 154"/>
                <a:gd name="T68" fmla="*/ 1 w 199"/>
                <a:gd name="T69" fmla="*/ 3 h 154"/>
                <a:gd name="T70" fmla="*/ 1 w 199"/>
                <a:gd name="T71" fmla="*/ 3 h 154"/>
                <a:gd name="T72" fmla="*/ 1 w 199"/>
                <a:gd name="T73" fmla="*/ 2 h 154"/>
                <a:gd name="T74" fmla="*/ 1 w 199"/>
                <a:gd name="T75" fmla="*/ 2 h 154"/>
                <a:gd name="T76" fmla="*/ 1 w 199"/>
                <a:gd name="T77" fmla="*/ 2 h 154"/>
                <a:gd name="T78" fmla="*/ 1 w 199"/>
                <a:gd name="T79" fmla="*/ 2 h 154"/>
                <a:gd name="T80" fmla="*/ 2 w 199"/>
                <a:gd name="T81" fmla="*/ 1 h 154"/>
                <a:gd name="T82" fmla="*/ 2 w 199"/>
                <a:gd name="T83" fmla="*/ 1 h 154"/>
                <a:gd name="T84" fmla="*/ 3 w 199"/>
                <a:gd name="T85" fmla="*/ 1 h 154"/>
                <a:gd name="T86" fmla="*/ 3 w 199"/>
                <a:gd name="T87" fmla="*/ 1 h 154"/>
                <a:gd name="T88" fmla="*/ 3 w 199"/>
                <a:gd name="T89" fmla="*/ 2 h 154"/>
                <a:gd name="T90" fmla="*/ 4 w 199"/>
                <a:gd name="T91" fmla="*/ 2 h 154"/>
                <a:gd name="T92" fmla="*/ 4 w 199"/>
                <a:gd name="T93" fmla="*/ 2 h 154"/>
                <a:gd name="T94" fmla="*/ 4 w 199"/>
                <a:gd name="T95" fmla="*/ 2 h 154"/>
                <a:gd name="T96" fmla="*/ 4 w 199"/>
                <a:gd name="T97" fmla="*/ 2 h 154"/>
                <a:gd name="T98" fmla="*/ 4 w 199"/>
                <a:gd name="T99" fmla="*/ 1 h 15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9" h="154">
                  <a:moveTo>
                    <a:pt x="109" y="16"/>
                  </a:moveTo>
                  <a:lnTo>
                    <a:pt x="112" y="13"/>
                  </a:lnTo>
                  <a:lnTo>
                    <a:pt x="118" y="10"/>
                  </a:lnTo>
                  <a:lnTo>
                    <a:pt x="125" y="9"/>
                  </a:lnTo>
                  <a:lnTo>
                    <a:pt x="132" y="9"/>
                  </a:lnTo>
                  <a:lnTo>
                    <a:pt x="138" y="9"/>
                  </a:lnTo>
                  <a:lnTo>
                    <a:pt x="145" y="10"/>
                  </a:lnTo>
                  <a:lnTo>
                    <a:pt x="150" y="14"/>
                  </a:lnTo>
                  <a:lnTo>
                    <a:pt x="156" y="20"/>
                  </a:lnTo>
                  <a:lnTo>
                    <a:pt x="155" y="18"/>
                  </a:lnTo>
                  <a:lnTo>
                    <a:pt x="157" y="23"/>
                  </a:lnTo>
                  <a:lnTo>
                    <a:pt x="159" y="31"/>
                  </a:lnTo>
                  <a:lnTo>
                    <a:pt x="159" y="38"/>
                  </a:lnTo>
                  <a:lnTo>
                    <a:pt x="159" y="44"/>
                  </a:lnTo>
                  <a:lnTo>
                    <a:pt x="156" y="48"/>
                  </a:lnTo>
                  <a:lnTo>
                    <a:pt x="152" y="53"/>
                  </a:lnTo>
                  <a:lnTo>
                    <a:pt x="142" y="55"/>
                  </a:lnTo>
                  <a:lnTo>
                    <a:pt x="127" y="54"/>
                  </a:lnTo>
                  <a:lnTo>
                    <a:pt x="124" y="58"/>
                  </a:lnTo>
                  <a:lnTo>
                    <a:pt x="119" y="61"/>
                  </a:lnTo>
                  <a:lnTo>
                    <a:pt x="115" y="64"/>
                  </a:lnTo>
                  <a:lnTo>
                    <a:pt x="112" y="67"/>
                  </a:lnTo>
                  <a:lnTo>
                    <a:pt x="114" y="68"/>
                  </a:lnTo>
                  <a:lnTo>
                    <a:pt x="115" y="70"/>
                  </a:lnTo>
                  <a:lnTo>
                    <a:pt x="116" y="71"/>
                  </a:lnTo>
                  <a:lnTo>
                    <a:pt x="116" y="73"/>
                  </a:lnTo>
                  <a:lnTo>
                    <a:pt x="118" y="68"/>
                  </a:lnTo>
                  <a:lnTo>
                    <a:pt x="124" y="63"/>
                  </a:lnTo>
                  <a:lnTo>
                    <a:pt x="132" y="62"/>
                  </a:lnTo>
                  <a:lnTo>
                    <a:pt x="139" y="63"/>
                  </a:lnTo>
                  <a:lnTo>
                    <a:pt x="144" y="66"/>
                  </a:lnTo>
                  <a:lnTo>
                    <a:pt x="147" y="68"/>
                  </a:lnTo>
                  <a:lnTo>
                    <a:pt x="149" y="70"/>
                  </a:lnTo>
                  <a:lnTo>
                    <a:pt x="152" y="74"/>
                  </a:lnTo>
                  <a:lnTo>
                    <a:pt x="153" y="75"/>
                  </a:lnTo>
                  <a:lnTo>
                    <a:pt x="153" y="77"/>
                  </a:lnTo>
                  <a:lnTo>
                    <a:pt x="153" y="78"/>
                  </a:lnTo>
                  <a:lnTo>
                    <a:pt x="153" y="81"/>
                  </a:lnTo>
                  <a:lnTo>
                    <a:pt x="153" y="84"/>
                  </a:lnTo>
                  <a:lnTo>
                    <a:pt x="152" y="89"/>
                  </a:lnTo>
                  <a:lnTo>
                    <a:pt x="149" y="93"/>
                  </a:lnTo>
                  <a:lnTo>
                    <a:pt x="147" y="96"/>
                  </a:lnTo>
                  <a:lnTo>
                    <a:pt x="148" y="97"/>
                  </a:lnTo>
                  <a:lnTo>
                    <a:pt x="150" y="98"/>
                  </a:lnTo>
                  <a:lnTo>
                    <a:pt x="153" y="100"/>
                  </a:lnTo>
                  <a:lnTo>
                    <a:pt x="155" y="101"/>
                  </a:lnTo>
                  <a:lnTo>
                    <a:pt x="160" y="99"/>
                  </a:lnTo>
                  <a:lnTo>
                    <a:pt x="164" y="97"/>
                  </a:lnTo>
                  <a:lnTo>
                    <a:pt x="169" y="97"/>
                  </a:lnTo>
                  <a:lnTo>
                    <a:pt x="173" y="97"/>
                  </a:lnTo>
                  <a:lnTo>
                    <a:pt x="179" y="98"/>
                  </a:lnTo>
                  <a:lnTo>
                    <a:pt x="184" y="100"/>
                  </a:lnTo>
                  <a:lnTo>
                    <a:pt x="188" y="104"/>
                  </a:lnTo>
                  <a:lnTo>
                    <a:pt x="192" y="107"/>
                  </a:lnTo>
                  <a:lnTo>
                    <a:pt x="197" y="116"/>
                  </a:lnTo>
                  <a:lnTo>
                    <a:pt x="199" y="127"/>
                  </a:lnTo>
                  <a:lnTo>
                    <a:pt x="197" y="137"/>
                  </a:lnTo>
                  <a:lnTo>
                    <a:pt x="191" y="145"/>
                  </a:lnTo>
                  <a:lnTo>
                    <a:pt x="187" y="149"/>
                  </a:lnTo>
                  <a:lnTo>
                    <a:pt x="183" y="151"/>
                  </a:lnTo>
                  <a:lnTo>
                    <a:pt x="177" y="153"/>
                  </a:lnTo>
                  <a:lnTo>
                    <a:pt x="172" y="153"/>
                  </a:lnTo>
                  <a:lnTo>
                    <a:pt x="167" y="154"/>
                  </a:lnTo>
                  <a:lnTo>
                    <a:pt x="162" y="153"/>
                  </a:lnTo>
                  <a:lnTo>
                    <a:pt x="157" y="151"/>
                  </a:lnTo>
                  <a:lnTo>
                    <a:pt x="153" y="149"/>
                  </a:lnTo>
                  <a:lnTo>
                    <a:pt x="147" y="142"/>
                  </a:lnTo>
                  <a:lnTo>
                    <a:pt x="145" y="134"/>
                  </a:lnTo>
                  <a:lnTo>
                    <a:pt x="144" y="127"/>
                  </a:lnTo>
                  <a:lnTo>
                    <a:pt x="146" y="120"/>
                  </a:lnTo>
                  <a:lnTo>
                    <a:pt x="140" y="115"/>
                  </a:lnTo>
                  <a:lnTo>
                    <a:pt x="130" y="107"/>
                  </a:lnTo>
                  <a:lnTo>
                    <a:pt x="119" y="100"/>
                  </a:lnTo>
                  <a:lnTo>
                    <a:pt x="114" y="96"/>
                  </a:lnTo>
                  <a:lnTo>
                    <a:pt x="112" y="94"/>
                  </a:lnTo>
                  <a:lnTo>
                    <a:pt x="111" y="94"/>
                  </a:lnTo>
                  <a:lnTo>
                    <a:pt x="110" y="96"/>
                  </a:lnTo>
                  <a:lnTo>
                    <a:pt x="111" y="98"/>
                  </a:lnTo>
                  <a:lnTo>
                    <a:pt x="115" y="108"/>
                  </a:lnTo>
                  <a:lnTo>
                    <a:pt x="115" y="120"/>
                  </a:lnTo>
                  <a:lnTo>
                    <a:pt x="111" y="129"/>
                  </a:lnTo>
                  <a:lnTo>
                    <a:pt x="107" y="137"/>
                  </a:lnTo>
                  <a:lnTo>
                    <a:pt x="103" y="141"/>
                  </a:lnTo>
                  <a:lnTo>
                    <a:pt x="98" y="143"/>
                  </a:lnTo>
                  <a:lnTo>
                    <a:pt x="91" y="146"/>
                  </a:lnTo>
                  <a:lnTo>
                    <a:pt x="84" y="149"/>
                  </a:lnTo>
                  <a:lnTo>
                    <a:pt x="76" y="146"/>
                  </a:lnTo>
                  <a:lnTo>
                    <a:pt x="68" y="143"/>
                  </a:lnTo>
                  <a:lnTo>
                    <a:pt x="62" y="138"/>
                  </a:lnTo>
                  <a:lnTo>
                    <a:pt x="57" y="132"/>
                  </a:lnTo>
                  <a:lnTo>
                    <a:pt x="54" y="128"/>
                  </a:lnTo>
                  <a:lnTo>
                    <a:pt x="51" y="121"/>
                  </a:lnTo>
                  <a:lnTo>
                    <a:pt x="51" y="113"/>
                  </a:lnTo>
                  <a:lnTo>
                    <a:pt x="51" y="104"/>
                  </a:lnTo>
                  <a:lnTo>
                    <a:pt x="54" y="100"/>
                  </a:lnTo>
                  <a:lnTo>
                    <a:pt x="57" y="96"/>
                  </a:lnTo>
                  <a:lnTo>
                    <a:pt x="61" y="92"/>
                  </a:lnTo>
                  <a:lnTo>
                    <a:pt x="64" y="90"/>
                  </a:lnTo>
                  <a:lnTo>
                    <a:pt x="57" y="89"/>
                  </a:lnTo>
                  <a:lnTo>
                    <a:pt x="51" y="84"/>
                  </a:lnTo>
                  <a:lnTo>
                    <a:pt x="46" y="78"/>
                  </a:lnTo>
                  <a:lnTo>
                    <a:pt x="42" y="73"/>
                  </a:lnTo>
                  <a:lnTo>
                    <a:pt x="41" y="81"/>
                  </a:lnTo>
                  <a:lnTo>
                    <a:pt x="38" y="88"/>
                  </a:lnTo>
                  <a:lnTo>
                    <a:pt x="31" y="91"/>
                  </a:lnTo>
                  <a:lnTo>
                    <a:pt x="18" y="89"/>
                  </a:lnTo>
                  <a:lnTo>
                    <a:pt x="10" y="84"/>
                  </a:lnTo>
                  <a:lnTo>
                    <a:pt x="4" y="78"/>
                  </a:lnTo>
                  <a:lnTo>
                    <a:pt x="1" y="73"/>
                  </a:lnTo>
                  <a:lnTo>
                    <a:pt x="0" y="68"/>
                  </a:lnTo>
                  <a:lnTo>
                    <a:pt x="1" y="61"/>
                  </a:lnTo>
                  <a:lnTo>
                    <a:pt x="4" y="53"/>
                  </a:lnTo>
                  <a:lnTo>
                    <a:pt x="9" y="46"/>
                  </a:lnTo>
                  <a:lnTo>
                    <a:pt x="11" y="41"/>
                  </a:lnTo>
                  <a:lnTo>
                    <a:pt x="13" y="39"/>
                  </a:lnTo>
                  <a:lnTo>
                    <a:pt x="17" y="38"/>
                  </a:lnTo>
                  <a:lnTo>
                    <a:pt x="19" y="37"/>
                  </a:lnTo>
                  <a:lnTo>
                    <a:pt x="23" y="36"/>
                  </a:lnTo>
                  <a:lnTo>
                    <a:pt x="26" y="35"/>
                  </a:lnTo>
                  <a:lnTo>
                    <a:pt x="30" y="35"/>
                  </a:lnTo>
                  <a:lnTo>
                    <a:pt x="32" y="33"/>
                  </a:lnTo>
                  <a:lnTo>
                    <a:pt x="34" y="33"/>
                  </a:lnTo>
                  <a:lnTo>
                    <a:pt x="33" y="26"/>
                  </a:lnTo>
                  <a:lnTo>
                    <a:pt x="34" y="17"/>
                  </a:lnTo>
                  <a:lnTo>
                    <a:pt x="39" y="9"/>
                  </a:lnTo>
                  <a:lnTo>
                    <a:pt x="48" y="2"/>
                  </a:lnTo>
                  <a:lnTo>
                    <a:pt x="54" y="1"/>
                  </a:lnTo>
                  <a:lnTo>
                    <a:pt x="61" y="0"/>
                  </a:lnTo>
                  <a:lnTo>
                    <a:pt x="68" y="1"/>
                  </a:lnTo>
                  <a:lnTo>
                    <a:pt x="73" y="2"/>
                  </a:lnTo>
                  <a:lnTo>
                    <a:pt x="81" y="7"/>
                  </a:lnTo>
                  <a:lnTo>
                    <a:pt x="87" y="16"/>
                  </a:lnTo>
                  <a:lnTo>
                    <a:pt x="86" y="28"/>
                  </a:lnTo>
                  <a:lnTo>
                    <a:pt x="79" y="37"/>
                  </a:lnTo>
                  <a:lnTo>
                    <a:pt x="86" y="38"/>
                  </a:lnTo>
                  <a:lnTo>
                    <a:pt x="93" y="43"/>
                  </a:lnTo>
                  <a:lnTo>
                    <a:pt x="98" y="48"/>
                  </a:lnTo>
                  <a:lnTo>
                    <a:pt x="99" y="55"/>
                  </a:lnTo>
                  <a:lnTo>
                    <a:pt x="98" y="59"/>
                  </a:lnTo>
                  <a:lnTo>
                    <a:pt x="98" y="61"/>
                  </a:lnTo>
                  <a:lnTo>
                    <a:pt x="98" y="62"/>
                  </a:lnTo>
                  <a:lnTo>
                    <a:pt x="100" y="61"/>
                  </a:lnTo>
                  <a:lnTo>
                    <a:pt x="103" y="58"/>
                  </a:lnTo>
                  <a:lnTo>
                    <a:pt x="107" y="54"/>
                  </a:lnTo>
                  <a:lnTo>
                    <a:pt x="109" y="51"/>
                  </a:lnTo>
                  <a:lnTo>
                    <a:pt x="111" y="46"/>
                  </a:lnTo>
                  <a:lnTo>
                    <a:pt x="109" y="39"/>
                  </a:lnTo>
                  <a:lnTo>
                    <a:pt x="107" y="32"/>
                  </a:lnTo>
                  <a:lnTo>
                    <a:pt x="106" y="24"/>
                  </a:lnTo>
                  <a:lnTo>
                    <a:pt x="109" y="16"/>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75" name="Freeform 328">
              <a:extLst>
                <a:ext uri="{FF2B5EF4-FFF2-40B4-BE49-F238E27FC236}">
                  <a16:creationId xmlns:a16="http://schemas.microsoft.com/office/drawing/2014/main" xmlns="" id="{BCDEC8EC-9AB0-4B8A-82BA-C564A967267D}"/>
                </a:ext>
              </a:extLst>
            </p:cNvPr>
            <p:cNvSpPr>
              <a:spLocks/>
            </p:cNvSpPr>
            <p:nvPr/>
          </p:nvSpPr>
          <p:spPr bwMode="auto">
            <a:xfrm>
              <a:off x="2155" y="1046"/>
              <a:ext cx="93" cy="90"/>
            </a:xfrm>
            <a:custGeom>
              <a:avLst/>
              <a:gdLst>
                <a:gd name="T0" fmla="*/ 6 w 186"/>
                <a:gd name="T1" fmla="*/ 6 h 179"/>
                <a:gd name="T2" fmla="*/ 6 w 186"/>
                <a:gd name="T3" fmla="*/ 6 h 179"/>
                <a:gd name="T4" fmla="*/ 5 w 186"/>
                <a:gd name="T5" fmla="*/ 6 h 179"/>
                <a:gd name="T6" fmla="*/ 5 w 186"/>
                <a:gd name="T7" fmla="*/ 6 h 179"/>
                <a:gd name="T8" fmla="*/ 4 w 186"/>
                <a:gd name="T9" fmla="*/ 6 h 179"/>
                <a:gd name="T10" fmla="*/ 4 w 186"/>
                <a:gd name="T11" fmla="*/ 6 h 179"/>
                <a:gd name="T12" fmla="*/ 4 w 186"/>
                <a:gd name="T13" fmla="*/ 5 h 179"/>
                <a:gd name="T14" fmla="*/ 4 w 186"/>
                <a:gd name="T15" fmla="*/ 5 h 179"/>
                <a:gd name="T16" fmla="*/ 5 w 186"/>
                <a:gd name="T17" fmla="*/ 5 h 179"/>
                <a:gd name="T18" fmla="*/ 5 w 186"/>
                <a:gd name="T19" fmla="*/ 5 h 179"/>
                <a:gd name="T20" fmla="*/ 4 w 186"/>
                <a:gd name="T21" fmla="*/ 4 h 179"/>
                <a:gd name="T22" fmla="*/ 3 w 186"/>
                <a:gd name="T23" fmla="*/ 4 h 179"/>
                <a:gd name="T24" fmla="*/ 2 w 186"/>
                <a:gd name="T25" fmla="*/ 4 h 179"/>
                <a:gd name="T26" fmla="*/ 2 w 186"/>
                <a:gd name="T27" fmla="*/ 4 h 179"/>
                <a:gd name="T28" fmla="*/ 2 w 186"/>
                <a:gd name="T29" fmla="*/ 4 h 179"/>
                <a:gd name="T30" fmla="*/ 3 w 186"/>
                <a:gd name="T31" fmla="*/ 4 h 179"/>
                <a:gd name="T32" fmla="*/ 3 w 186"/>
                <a:gd name="T33" fmla="*/ 4 h 179"/>
                <a:gd name="T34" fmla="*/ 3 w 186"/>
                <a:gd name="T35" fmla="*/ 4 h 179"/>
                <a:gd name="T36" fmla="*/ 3 w 186"/>
                <a:gd name="T37" fmla="*/ 3 h 179"/>
                <a:gd name="T38" fmla="*/ 2 w 186"/>
                <a:gd name="T39" fmla="*/ 3 h 179"/>
                <a:gd name="T40" fmla="*/ 1 w 186"/>
                <a:gd name="T41" fmla="*/ 3 h 179"/>
                <a:gd name="T42" fmla="*/ 1 w 186"/>
                <a:gd name="T43" fmla="*/ 3 h 179"/>
                <a:gd name="T44" fmla="*/ 1 w 186"/>
                <a:gd name="T45" fmla="*/ 3 h 179"/>
                <a:gd name="T46" fmla="*/ 1 w 186"/>
                <a:gd name="T47" fmla="*/ 3 h 179"/>
                <a:gd name="T48" fmla="*/ 2 w 186"/>
                <a:gd name="T49" fmla="*/ 3 h 179"/>
                <a:gd name="T50" fmla="*/ 2 w 186"/>
                <a:gd name="T51" fmla="*/ 2 h 179"/>
                <a:gd name="T52" fmla="*/ 1 w 186"/>
                <a:gd name="T53" fmla="*/ 2 h 179"/>
                <a:gd name="T54" fmla="*/ 1 w 186"/>
                <a:gd name="T55" fmla="*/ 1 h 179"/>
                <a:gd name="T56" fmla="*/ 1 w 186"/>
                <a:gd name="T57" fmla="*/ 0 h 179"/>
                <a:gd name="T58" fmla="*/ 1 w 186"/>
                <a:gd name="T59" fmla="*/ 1 h 179"/>
                <a:gd name="T60" fmla="*/ 2 w 186"/>
                <a:gd name="T61" fmla="*/ 1 h 179"/>
                <a:gd name="T62" fmla="*/ 2 w 186"/>
                <a:gd name="T63" fmla="*/ 2 h 179"/>
                <a:gd name="T64" fmla="*/ 3 w 186"/>
                <a:gd name="T65" fmla="*/ 2 h 179"/>
                <a:gd name="T66" fmla="*/ 3 w 186"/>
                <a:gd name="T67" fmla="*/ 1 h 179"/>
                <a:gd name="T68" fmla="*/ 3 w 186"/>
                <a:gd name="T69" fmla="*/ 1 h 179"/>
                <a:gd name="T70" fmla="*/ 3 w 186"/>
                <a:gd name="T71" fmla="*/ 2 h 179"/>
                <a:gd name="T72" fmla="*/ 4 w 186"/>
                <a:gd name="T73" fmla="*/ 3 h 179"/>
                <a:gd name="T74" fmla="*/ 4 w 186"/>
                <a:gd name="T75" fmla="*/ 3 h 179"/>
                <a:gd name="T76" fmla="*/ 5 w 186"/>
                <a:gd name="T77" fmla="*/ 2 h 179"/>
                <a:gd name="T78" fmla="*/ 5 w 186"/>
                <a:gd name="T79" fmla="*/ 2 h 179"/>
                <a:gd name="T80" fmla="*/ 5 w 186"/>
                <a:gd name="T81" fmla="*/ 3 h 179"/>
                <a:gd name="T82" fmla="*/ 5 w 186"/>
                <a:gd name="T83" fmla="*/ 4 h 179"/>
                <a:gd name="T84" fmla="*/ 6 w 186"/>
                <a:gd name="T85" fmla="*/ 5 h 179"/>
                <a:gd name="T86" fmla="*/ 6 w 186"/>
                <a:gd name="T87" fmla="*/ 4 h 179"/>
                <a:gd name="T88" fmla="*/ 6 w 186"/>
                <a:gd name="T89" fmla="*/ 4 h 179"/>
                <a:gd name="T90" fmla="*/ 6 w 186"/>
                <a:gd name="T91" fmla="*/ 5 h 179"/>
                <a:gd name="T92" fmla="*/ 6 w 186"/>
                <a:gd name="T93" fmla="*/ 5 h 179"/>
                <a:gd name="T94" fmla="*/ 6 w 186"/>
                <a:gd name="T95" fmla="*/ 6 h 17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86" h="179">
                  <a:moveTo>
                    <a:pt x="186" y="174"/>
                  </a:moveTo>
                  <a:lnTo>
                    <a:pt x="182" y="175"/>
                  </a:lnTo>
                  <a:lnTo>
                    <a:pt x="180" y="176"/>
                  </a:lnTo>
                  <a:lnTo>
                    <a:pt x="176" y="177"/>
                  </a:lnTo>
                  <a:lnTo>
                    <a:pt x="174" y="179"/>
                  </a:lnTo>
                  <a:lnTo>
                    <a:pt x="168" y="171"/>
                  </a:lnTo>
                  <a:lnTo>
                    <a:pt x="165" y="167"/>
                  </a:lnTo>
                  <a:lnTo>
                    <a:pt x="159" y="166"/>
                  </a:lnTo>
                  <a:lnTo>
                    <a:pt x="151" y="167"/>
                  </a:lnTo>
                  <a:lnTo>
                    <a:pt x="145" y="168"/>
                  </a:lnTo>
                  <a:lnTo>
                    <a:pt x="138" y="169"/>
                  </a:lnTo>
                  <a:lnTo>
                    <a:pt x="132" y="169"/>
                  </a:lnTo>
                  <a:lnTo>
                    <a:pt x="125" y="169"/>
                  </a:lnTo>
                  <a:lnTo>
                    <a:pt x="118" y="169"/>
                  </a:lnTo>
                  <a:lnTo>
                    <a:pt x="111" y="168"/>
                  </a:lnTo>
                  <a:lnTo>
                    <a:pt x="106" y="167"/>
                  </a:lnTo>
                  <a:lnTo>
                    <a:pt x="102" y="166"/>
                  </a:lnTo>
                  <a:lnTo>
                    <a:pt x="97" y="162"/>
                  </a:lnTo>
                  <a:lnTo>
                    <a:pt x="95" y="160"/>
                  </a:lnTo>
                  <a:lnTo>
                    <a:pt x="98" y="158"/>
                  </a:lnTo>
                  <a:lnTo>
                    <a:pt x="105" y="159"/>
                  </a:lnTo>
                  <a:lnTo>
                    <a:pt x="110" y="160"/>
                  </a:lnTo>
                  <a:lnTo>
                    <a:pt x="115" y="160"/>
                  </a:lnTo>
                  <a:lnTo>
                    <a:pt x="122" y="159"/>
                  </a:lnTo>
                  <a:lnTo>
                    <a:pt x="128" y="158"/>
                  </a:lnTo>
                  <a:lnTo>
                    <a:pt x="134" y="156"/>
                  </a:lnTo>
                  <a:lnTo>
                    <a:pt x="138" y="155"/>
                  </a:lnTo>
                  <a:lnTo>
                    <a:pt x="143" y="153"/>
                  </a:lnTo>
                  <a:lnTo>
                    <a:pt x="145" y="152"/>
                  </a:lnTo>
                  <a:lnTo>
                    <a:pt x="138" y="143"/>
                  </a:lnTo>
                  <a:lnTo>
                    <a:pt x="129" y="132"/>
                  </a:lnTo>
                  <a:lnTo>
                    <a:pt x="121" y="125"/>
                  </a:lnTo>
                  <a:lnTo>
                    <a:pt x="117" y="121"/>
                  </a:lnTo>
                  <a:lnTo>
                    <a:pt x="109" y="123"/>
                  </a:lnTo>
                  <a:lnTo>
                    <a:pt x="99" y="124"/>
                  </a:lnTo>
                  <a:lnTo>
                    <a:pt x="88" y="125"/>
                  </a:lnTo>
                  <a:lnTo>
                    <a:pt x="77" y="126"/>
                  </a:lnTo>
                  <a:lnTo>
                    <a:pt x="66" y="128"/>
                  </a:lnTo>
                  <a:lnTo>
                    <a:pt x="56" y="126"/>
                  </a:lnTo>
                  <a:lnTo>
                    <a:pt x="46" y="125"/>
                  </a:lnTo>
                  <a:lnTo>
                    <a:pt x="41" y="122"/>
                  </a:lnTo>
                  <a:lnTo>
                    <a:pt x="36" y="117"/>
                  </a:lnTo>
                  <a:lnTo>
                    <a:pt x="36" y="114"/>
                  </a:lnTo>
                  <a:lnTo>
                    <a:pt x="39" y="113"/>
                  </a:lnTo>
                  <a:lnTo>
                    <a:pt x="46" y="115"/>
                  </a:lnTo>
                  <a:lnTo>
                    <a:pt x="51" y="116"/>
                  </a:lnTo>
                  <a:lnTo>
                    <a:pt x="58" y="117"/>
                  </a:lnTo>
                  <a:lnTo>
                    <a:pt x="66" y="116"/>
                  </a:lnTo>
                  <a:lnTo>
                    <a:pt x="74" y="116"/>
                  </a:lnTo>
                  <a:lnTo>
                    <a:pt x="81" y="115"/>
                  </a:lnTo>
                  <a:lnTo>
                    <a:pt x="89" y="113"/>
                  </a:lnTo>
                  <a:lnTo>
                    <a:pt x="96" y="110"/>
                  </a:lnTo>
                  <a:lnTo>
                    <a:pt x="100" y="108"/>
                  </a:lnTo>
                  <a:lnTo>
                    <a:pt x="96" y="100"/>
                  </a:lnTo>
                  <a:lnTo>
                    <a:pt x="90" y="93"/>
                  </a:lnTo>
                  <a:lnTo>
                    <a:pt x="82" y="87"/>
                  </a:lnTo>
                  <a:lnTo>
                    <a:pt x="75" y="81"/>
                  </a:lnTo>
                  <a:lnTo>
                    <a:pt x="65" y="85"/>
                  </a:lnTo>
                  <a:lnTo>
                    <a:pt x="54" y="86"/>
                  </a:lnTo>
                  <a:lnTo>
                    <a:pt x="44" y="87"/>
                  </a:lnTo>
                  <a:lnTo>
                    <a:pt x="33" y="86"/>
                  </a:lnTo>
                  <a:lnTo>
                    <a:pt x="23" y="84"/>
                  </a:lnTo>
                  <a:lnTo>
                    <a:pt x="14" y="80"/>
                  </a:lnTo>
                  <a:lnTo>
                    <a:pt x="7" y="76"/>
                  </a:lnTo>
                  <a:lnTo>
                    <a:pt x="3" y="70"/>
                  </a:lnTo>
                  <a:lnTo>
                    <a:pt x="1" y="66"/>
                  </a:lnTo>
                  <a:lnTo>
                    <a:pt x="1" y="65"/>
                  </a:lnTo>
                  <a:lnTo>
                    <a:pt x="3" y="66"/>
                  </a:lnTo>
                  <a:lnTo>
                    <a:pt x="7" y="69"/>
                  </a:lnTo>
                  <a:lnTo>
                    <a:pt x="12" y="71"/>
                  </a:lnTo>
                  <a:lnTo>
                    <a:pt x="18" y="72"/>
                  </a:lnTo>
                  <a:lnTo>
                    <a:pt x="24" y="73"/>
                  </a:lnTo>
                  <a:lnTo>
                    <a:pt x="33" y="75"/>
                  </a:lnTo>
                  <a:lnTo>
                    <a:pt x="41" y="75"/>
                  </a:lnTo>
                  <a:lnTo>
                    <a:pt x="49" y="73"/>
                  </a:lnTo>
                  <a:lnTo>
                    <a:pt x="56" y="73"/>
                  </a:lnTo>
                  <a:lnTo>
                    <a:pt x="61" y="71"/>
                  </a:lnTo>
                  <a:lnTo>
                    <a:pt x="54" y="64"/>
                  </a:lnTo>
                  <a:lnTo>
                    <a:pt x="46" y="56"/>
                  </a:lnTo>
                  <a:lnTo>
                    <a:pt x="38" y="48"/>
                  </a:lnTo>
                  <a:lnTo>
                    <a:pt x="29" y="39"/>
                  </a:lnTo>
                  <a:lnTo>
                    <a:pt x="21" y="31"/>
                  </a:lnTo>
                  <a:lnTo>
                    <a:pt x="14" y="23"/>
                  </a:lnTo>
                  <a:lnTo>
                    <a:pt x="8" y="15"/>
                  </a:lnTo>
                  <a:lnTo>
                    <a:pt x="4" y="9"/>
                  </a:lnTo>
                  <a:lnTo>
                    <a:pt x="0" y="2"/>
                  </a:lnTo>
                  <a:lnTo>
                    <a:pt x="3" y="0"/>
                  </a:lnTo>
                  <a:lnTo>
                    <a:pt x="6" y="1"/>
                  </a:lnTo>
                  <a:lnTo>
                    <a:pt x="11" y="4"/>
                  </a:lnTo>
                  <a:lnTo>
                    <a:pt x="14" y="9"/>
                  </a:lnTo>
                  <a:lnTo>
                    <a:pt x="20" y="15"/>
                  </a:lnTo>
                  <a:lnTo>
                    <a:pt x="27" y="23"/>
                  </a:lnTo>
                  <a:lnTo>
                    <a:pt x="36" y="32"/>
                  </a:lnTo>
                  <a:lnTo>
                    <a:pt x="44" y="41"/>
                  </a:lnTo>
                  <a:lnTo>
                    <a:pt x="52" y="49"/>
                  </a:lnTo>
                  <a:lnTo>
                    <a:pt x="60" y="55"/>
                  </a:lnTo>
                  <a:lnTo>
                    <a:pt x="65" y="60"/>
                  </a:lnTo>
                  <a:lnTo>
                    <a:pt x="69" y="50"/>
                  </a:lnTo>
                  <a:lnTo>
                    <a:pt x="72" y="39"/>
                  </a:lnTo>
                  <a:lnTo>
                    <a:pt x="73" y="28"/>
                  </a:lnTo>
                  <a:lnTo>
                    <a:pt x="72" y="19"/>
                  </a:lnTo>
                  <a:lnTo>
                    <a:pt x="71" y="13"/>
                  </a:lnTo>
                  <a:lnTo>
                    <a:pt x="72" y="10"/>
                  </a:lnTo>
                  <a:lnTo>
                    <a:pt x="74" y="10"/>
                  </a:lnTo>
                  <a:lnTo>
                    <a:pt x="76" y="13"/>
                  </a:lnTo>
                  <a:lnTo>
                    <a:pt x="81" y="31"/>
                  </a:lnTo>
                  <a:lnTo>
                    <a:pt x="83" y="47"/>
                  </a:lnTo>
                  <a:lnTo>
                    <a:pt x="84" y="61"/>
                  </a:lnTo>
                  <a:lnTo>
                    <a:pt x="83" y="68"/>
                  </a:lnTo>
                  <a:lnTo>
                    <a:pt x="91" y="76"/>
                  </a:lnTo>
                  <a:lnTo>
                    <a:pt x="99" y="84"/>
                  </a:lnTo>
                  <a:lnTo>
                    <a:pt x="106" y="91"/>
                  </a:lnTo>
                  <a:lnTo>
                    <a:pt x="111" y="96"/>
                  </a:lnTo>
                  <a:lnTo>
                    <a:pt x="120" y="93"/>
                  </a:lnTo>
                  <a:lnTo>
                    <a:pt x="127" y="84"/>
                  </a:lnTo>
                  <a:lnTo>
                    <a:pt x="132" y="71"/>
                  </a:lnTo>
                  <a:lnTo>
                    <a:pt x="132" y="57"/>
                  </a:lnTo>
                  <a:lnTo>
                    <a:pt x="130" y="47"/>
                  </a:lnTo>
                  <a:lnTo>
                    <a:pt x="132" y="42"/>
                  </a:lnTo>
                  <a:lnTo>
                    <a:pt x="134" y="43"/>
                  </a:lnTo>
                  <a:lnTo>
                    <a:pt x="136" y="50"/>
                  </a:lnTo>
                  <a:lnTo>
                    <a:pt x="140" y="65"/>
                  </a:lnTo>
                  <a:lnTo>
                    <a:pt x="141" y="83"/>
                  </a:lnTo>
                  <a:lnTo>
                    <a:pt x="141" y="99"/>
                  </a:lnTo>
                  <a:lnTo>
                    <a:pt x="135" y="110"/>
                  </a:lnTo>
                  <a:lnTo>
                    <a:pt x="144" y="120"/>
                  </a:lnTo>
                  <a:lnTo>
                    <a:pt x="152" y="128"/>
                  </a:lnTo>
                  <a:lnTo>
                    <a:pt x="157" y="136"/>
                  </a:lnTo>
                  <a:lnTo>
                    <a:pt x="161" y="141"/>
                  </a:lnTo>
                  <a:lnTo>
                    <a:pt x="166" y="137"/>
                  </a:lnTo>
                  <a:lnTo>
                    <a:pt x="171" y="131"/>
                  </a:lnTo>
                  <a:lnTo>
                    <a:pt x="174" y="125"/>
                  </a:lnTo>
                  <a:lnTo>
                    <a:pt x="175" y="120"/>
                  </a:lnTo>
                  <a:lnTo>
                    <a:pt x="178" y="117"/>
                  </a:lnTo>
                  <a:lnTo>
                    <a:pt x="180" y="116"/>
                  </a:lnTo>
                  <a:lnTo>
                    <a:pt x="182" y="118"/>
                  </a:lnTo>
                  <a:lnTo>
                    <a:pt x="183" y="124"/>
                  </a:lnTo>
                  <a:lnTo>
                    <a:pt x="182" y="132"/>
                  </a:lnTo>
                  <a:lnTo>
                    <a:pt x="179" y="141"/>
                  </a:lnTo>
                  <a:lnTo>
                    <a:pt x="176" y="148"/>
                  </a:lnTo>
                  <a:lnTo>
                    <a:pt x="174" y="153"/>
                  </a:lnTo>
                  <a:lnTo>
                    <a:pt x="176" y="158"/>
                  </a:lnTo>
                  <a:lnTo>
                    <a:pt x="180" y="163"/>
                  </a:lnTo>
                  <a:lnTo>
                    <a:pt x="182" y="168"/>
                  </a:lnTo>
                  <a:lnTo>
                    <a:pt x="186" y="174"/>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76" name="Freeform 329">
              <a:extLst>
                <a:ext uri="{FF2B5EF4-FFF2-40B4-BE49-F238E27FC236}">
                  <a16:creationId xmlns:a16="http://schemas.microsoft.com/office/drawing/2014/main" xmlns="" id="{C6C4C628-ED34-45CA-829F-EF5BA2B240F4}"/>
                </a:ext>
              </a:extLst>
            </p:cNvPr>
            <p:cNvSpPr>
              <a:spLocks/>
            </p:cNvSpPr>
            <p:nvPr/>
          </p:nvSpPr>
          <p:spPr bwMode="auto">
            <a:xfrm>
              <a:off x="2275" y="1023"/>
              <a:ext cx="75" cy="100"/>
            </a:xfrm>
            <a:custGeom>
              <a:avLst/>
              <a:gdLst>
                <a:gd name="T0" fmla="*/ 1 w 150"/>
                <a:gd name="T1" fmla="*/ 7 h 200"/>
                <a:gd name="T2" fmla="*/ 1 w 150"/>
                <a:gd name="T3" fmla="*/ 6 h 200"/>
                <a:gd name="T4" fmla="*/ 1 w 150"/>
                <a:gd name="T5" fmla="*/ 6 h 200"/>
                <a:gd name="T6" fmla="*/ 0 w 150"/>
                <a:gd name="T7" fmla="*/ 5 h 200"/>
                <a:gd name="T8" fmla="*/ 1 w 150"/>
                <a:gd name="T9" fmla="*/ 4 h 200"/>
                <a:gd name="T10" fmla="*/ 1 w 150"/>
                <a:gd name="T11" fmla="*/ 4 h 200"/>
                <a:gd name="T12" fmla="*/ 1 w 150"/>
                <a:gd name="T13" fmla="*/ 5 h 200"/>
                <a:gd name="T14" fmla="*/ 1 w 150"/>
                <a:gd name="T15" fmla="*/ 6 h 200"/>
                <a:gd name="T16" fmla="*/ 2 w 150"/>
                <a:gd name="T17" fmla="*/ 6 h 200"/>
                <a:gd name="T18" fmla="*/ 2 w 150"/>
                <a:gd name="T19" fmla="*/ 6 h 200"/>
                <a:gd name="T20" fmla="*/ 2 w 150"/>
                <a:gd name="T21" fmla="*/ 5 h 200"/>
                <a:gd name="T22" fmla="*/ 2 w 150"/>
                <a:gd name="T23" fmla="*/ 4 h 200"/>
                <a:gd name="T24" fmla="*/ 2 w 150"/>
                <a:gd name="T25" fmla="*/ 3 h 200"/>
                <a:gd name="T26" fmla="*/ 2 w 150"/>
                <a:gd name="T27" fmla="*/ 3 h 200"/>
                <a:gd name="T28" fmla="*/ 2 w 150"/>
                <a:gd name="T29" fmla="*/ 4 h 200"/>
                <a:gd name="T30" fmla="*/ 2 w 150"/>
                <a:gd name="T31" fmla="*/ 5 h 200"/>
                <a:gd name="T32" fmla="*/ 2 w 150"/>
                <a:gd name="T33" fmla="*/ 5 h 200"/>
                <a:gd name="T34" fmla="*/ 3 w 150"/>
                <a:gd name="T35" fmla="*/ 4 h 200"/>
                <a:gd name="T36" fmla="*/ 2 w 150"/>
                <a:gd name="T37" fmla="*/ 3 h 200"/>
                <a:gd name="T38" fmla="*/ 3 w 150"/>
                <a:gd name="T39" fmla="*/ 2 h 200"/>
                <a:gd name="T40" fmla="*/ 3 w 150"/>
                <a:gd name="T41" fmla="*/ 1 h 200"/>
                <a:gd name="T42" fmla="*/ 3 w 150"/>
                <a:gd name="T43" fmla="*/ 1 h 200"/>
                <a:gd name="T44" fmla="*/ 3 w 150"/>
                <a:gd name="T45" fmla="*/ 2 h 200"/>
                <a:gd name="T46" fmla="*/ 3 w 150"/>
                <a:gd name="T47" fmla="*/ 3 h 200"/>
                <a:gd name="T48" fmla="*/ 3 w 150"/>
                <a:gd name="T49" fmla="*/ 3 h 200"/>
                <a:gd name="T50" fmla="*/ 4 w 150"/>
                <a:gd name="T51" fmla="*/ 2 h 200"/>
                <a:gd name="T52" fmla="*/ 4 w 150"/>
                <a:gd name="T53" fmla="*/ 2 h 200"/>
                <a:gd name="T54" fmla="*/ 4 w 150"/>
                <a:gd name="T55" fmla="*/ 1 h 200"/>
                <a:gd name="T56" fmla="*/ 5 w 150"/>
                <a:gd name="T57" fmla="*/ 1 h 200"/>
                <a:gd name="T58" fmla="*/ 5 w 150"/>
                <a:gd name="T59" fmla="*/ 1 h 200"/>
                <a:gd name="T60" fmla="*/ 4 w 150"/>
                <a:gd name="T61" fmla="*/ 1 h 200"/>
                <a:gd name="T62" fmla="*/ 4 w 150"/>
                <a:gd name="T63" fmla="*/ 2 h 200"/>
                <a:gd name="T64" fmla="*/ 4 w 150"/>
                <a:gd name="T65" fmla="*/ 2 h 200"/>
                <a:gd name="T66" fmla="*/ 4 w 150"/>
                <a:gd name="T67" fmla="*/ 3 h 200"/>
                <a:gd name="T68" fmla="*/ 4 w 150"/>
                <a:gd name="T69" fmla="*/ 3 h 200"/>
                <a:gd name="T70" fmla="*/ 4 w 150"/>
                <a:gd name="T71" fmla="*/ 3 h 200"/>
                <a:gd name="T72" fmla="*/ 5 w 150"/>
                <a:gd name="T73" fmla="*/ 3 h 200"/>
                <a:gd name="T74" fmla="*/ 5 w 150"/>
                <a:gd name="T75" fmla="*/ 3 h 200"/>
                <a:gd name="T76" fmla="*/ 5 w 150"/>
                <a:gd name="T77" fmla="*/ 3 h 200"/>
                <a:gd name="T78" fmla="*/ 5 w 150"/>
                <a:gd name="T79" fmla="*/ 3 h 200"/>
                <a:gd name="T80" fmla="*/ 5 w 150"/>
                <a:gd name="T81" fmla="*/ 3 h 200"/>
                <a:gd name="T82" fmla="*/ 4 w 150"/>
                <a:gd name="T83" fmla="*/ 3 h 200"/>
                <a:gd name="T84" fmla="*/ 4 w 150"/>
                <a:gd name="T85" fmla="*/ 4 h 200"/>
                <a:gd name="T86" fmla="*/ 4 w 150"/>
                <a:gd name="T87" fmla="*/ 4 h 200"/>
                <a:gd name="T88" fmla="*/ 3 w 150"/>
                <a:gd name="T89" fmla="*/ 4 h 200"/>
                <a:gd name="T90" fmla="*/ 3 w 150"/>
                <a:gd name="T91" fmla="*/ 5 h 200"/>
                <a:gd name="T92" fmla="*/ 3 w 150"/>
                <a:gd name="T93" fmla="*/ 6 h 200"/>
                <a:gd name="T94" fmla="*/ 3 w 150"/>
                <a:gd name="T95" fmla="*/ 6 h 200"/>
                <a:gd name="T96" fmla="*/ 4 w 150"/>
                <a:gd name="T97" fmla="*/ 5 h 200"/>
                <a:gd name="T98" fmla="*/ 4 w 150"/>
                <a:gd name="T99" fmla="*/ 5 h 200"/>
                <a:gd name="T100" fmla="*/ 4 w 150"/>
                <a:gd name="T101" fmla="*/ 5 h 200"/>
                <a:gd name="T102" fmla="*/ 5 w 150"/>
                <a:gd name="T103" fmla="*/ 5 h 200"/>
                <a:gd name="T104" fmla="*/ 4 w 150"/>
                <a:gd name="T105" fmla="*/ 5 h 200"/>
                <a:gd name="T106" fmla="*/ 4 w 150"/>
                <a:gd name="T107" fmla="*/ 6 h 200"/>
                <a:gd name="T108" fmla="*/ 3 w 150"/>
                <a:gd name="T109" fmla="*/ 6 h 200"/>
                <a:gd name="T110" fmla="*/ 3 w 150"/>
                <a:gd name="T111" fmla="*/ 6 h 200"/>
                <a:gd name="T112" fmla="*/ 2 w 150"/>
                <a:gd name="T113" fmla="*/ 6 h 200"/>
                <a:gd name="T114" fmla="*/ 2 w 150"/>
                <a:gd name="T115" fmla="*/ 6 h 200"/>
                <a:gd name="T116" fmla="*/ 2 w 150"/>
                <a:gd name="T117" fmla="*/ 7 h 200"/>
                <a:gd name="T118" fmla="*/ 2 w 150"/>
                <a:gd name="T119" fmla="*/ 7 h 2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50" h="200">
                  <a:moveTo>
                    <a:pt x="31" y="200"/>
                  </a:moveTo>
                  <a:lnTo>
                    <a:pt x="26" y="197"/>
                  </a:lnTo>
                  <a:lnTo>
                    <a:pt x="21" y="191"/>
                  </a:lnTo>
                  <a:lnTo>
                    <a:pt x="15" y="182"/>
                  </a:lnTo>
                  <a:lnTo>
                    <a:pt x="9" y="172"/>
                  </a:lnTo>
                  <a:lnTo>
                    <a:pt x="5" y="162"/>
                  </a:lnTo>
                  <a:lnTo>
                    <a:pt x="1" y="151"/>
                  </a:lnTo>
                  <a:lnTo>
                    <a:pt x="0" y="139"/>
                  </a:lnTo>
                  <a:lnTo>
                    <a:pt x="1" y="127"/>
                  </a:lnTo>
                  <a:lnTo>
                    <a:pt x="3" y="121"/>
                  </a:lnTo>
                  <a:lnTo>
                    <a:pt x="6" y="119"/>
                  </a:lnTo>
                  <a:lnTo>
                    <a:pt x="7" y="122"/>
                  </a:lnTo>
                  <a:lnTo>
                    <a:pt x="8" y="127"/>
                  </a:lnTo>
                  <a:lnTo>
                    <a:pt x="10" y="144"/>
                  </a:lnTo>
                  <a:lnTo>
                    <a:pt x="15" y="161"/>
                  </a:lnTo>
                  <a:lnTo>
                    <a:pt x="23" y="177"/>
                  </a:lnTo>
                  <a:lnTo>
                    <a:pt x="34" y="187"/>
                  </a:lnTo>
                  <a:lnTo>
                    <a:pt x="39" y="183"/>
                  </a:lnTo>
                  <a:lnTo>
                    <a:pt x="43" y="176"/>
                  </a:lnTo>
                  <a:lnTo>
                    <a:pt x="44" y="171"/>
                  </a:lnTo>
                  <a:lnTo>
                    <a:pt x="46" y="169"/>
                  </a:lnTo>
                  <a:lnTo>
                    <a:pt x="39" y="151"/>
                  </a:lnTo>
                  <a:lnTo>
                    <a:pt x="34" y="129"/>
                  </a:lnTo>
                  <a:lnTo>
                    <a:pt x="33" y="109"/>
                  </a:lnTo>
                  <a:lnTo>
                    <a:pt x="33" y="95"/>
                  </a:lnTo>
                  <a:lnTo>
                    <a:pt x="36" y="87"/>
                  </a:lnTo>
                  <a:lnTo>
                    <a:pt x="38" y="84"/>
                  </a:lnTo>
                  <a:lnTo>
                    <a:pt x="40" y="86"/>
                  </a:lnTo>
                  <a:lnTo>
                    <a:pt x="40" y="94"/>
                  </a:lnTo>
                  <a:lnTo>
                    <a:pt x="40" y="108"/>
                  </a:lnTo>
                  <a:lnTo>
                    <a:pt x="43" y="125"/>
                  </a:lnTo>
                  <a:lnTo>
                    <a:pt x="46" y="142"/>
                  </a:lnTo>
                  <a:lnTo>
                    <a:pt x="53" y="153"/>
                  </a:lnTo>
                  <a:lnTo>
                    <a:pt x="60" y="142"/>
                  </a:lnTo>
                  <a:lnTo>
                    <a:pt x="67" y="131"/>
                  </a:lnTo>
                  <a:lnTo>
                    <a:pt x="70" y="118"/>
                  </a:lnTo>
                  <a:lnTo>
                    <a:pt x="72" y="109"/>
                  </a:lnTo>
                  <a:lnTo>
                    <a:pt x="64" y="87"/>
                  </a:lnTo>
                  <a:lnTo>
                    <a:pt x="63" y="64"/>
                  </a:lnTo>
                  <a:lnTo>
                    <a:pt x="66" y="42"/>
                  </a:lnTo>
                  <a:lnTo>
                    <a:pt x="74" y="26"/>
                  </a:lnTo>
                  <a:lnTo>
                    <a:pt x="78" y="23"/>
                  </a:lnTo>
                  <a:lnTo>
                    <a:pt x="81" y="23"/>
                  </a:lnTo>
                  <a:lnTo>
                    <a:pt x="81" y="25"/>
                  </a:lnTo>
                  <a:lnTo>
                    <a:pt x="81" y="30"/>
                  </a:lnTo>
                  <a:lnTo>
                    <a:pt x="76" y="47"/>
                  </a:lnTo>
                  <a:lnTo>
                    <a:pt x="75" y="65"/>
                  </a:lnTo>
                  <a:lnTo>
                    <a:pt x="76" y="80"/>
                  </a:lnTo>
                  <a:lnTo>
                    <a:pt x="82" y="92"/>
                  </a:lnTo>
                  <a:lnTo>
                    <a:pt x="91" y="79"/>
                  </a:lnTo>
                  <a:lnTo>
                    <a:pt x="97" y="66"/>
                  </a:lnTo>
                  <a:lnTo>
                    <a:pt x="100" y="55"/>
                  </a:lnTo>
                  <a:lnTo>
                    <a:pt x="102" y="46"/>
                  </a:lnTo>
                  <a:lnTo>
                    <a:pt x="106" y="35"/>
                  </a:lnTo>
                  <a:lnTo>
                    <a:pt x="112" y="23"/>
                  </a:lnTo>
                  <a:lnTo>
                    <a:pt x="119" y="12"/>
                  </a:lnTo>
                  <a:lnTo>
                    <a:pt x="124" y="4"/>
                  </a:lnTo>
                  <a:lnTo>
                    <a:pt x="129" y="1"/>
                  </a:lnTo>
                  <a:lnTo>
                    <a:pt x="133" y="0"/>
                  </a:lnTo>
                  <a:lnTo>
                    <a:pt x="136" y="2"/>
                  </a:lnTo>
                  <a:lnTo>
                    <a:pt x="135" y="6"/>
                  </a:lnTo>
                  <a:lnTo>
                    <a:pt x="124" y="19"/>
                  </a:lnTo>
                  <a:lnTo>
                    <a:pt x="115" y="32"/>
                  </a:lnTo>
                  <a:lnTo>
                    <a:pt x="109" y="43"/>
                  </a:lnTo>
                  <a:lnTo>
                    <a:pt x="107" y="54"/>
                  </a:lnTo>
                  <a:lnTo>
                    <a:pt x="106" y="64"/>
                  </a:lnTo>
                  <a:lnTo>
                    <a:pt x="102" y="76"/>
                  </a:lnTo>
                  <a:lnTo>
                    <a:pt x="98" y="87"/>
                  </a:lnTo>
                  <a:lnTo>
                    <a:pt x="93" y="95"/>
                  </a:lnTo>
                  <a:lnTo>
                    <a:pt x="101" y="93"/>
                  </a:lnTo>
                  <a:lnTo>
                    <a:pt x="108" y="91"/>
                  </a:lnTo>
                  <a:lnTo>
                    <a:pt x="116" y="87"/>
                  </a:lnTo>
                  <a:lnTo>
                    <a:pt x="123" y="84"/>
                  </a:lnTo>
                  <a:lnTo>
                    <a:pt x="130" y="79"/>
                  </a:lnTo>
                  <a:lnTo>
                    <a:pt x="136" y="76"/>
                  </a:lnTo>
                  <a:lnTo>
                    <a:pt x="140" y="72"/>
                  </a:lnTo>
                  <a:lnTo>
                    <a:pt x="143" y="69"/>
                  </a:lnTo>
                  <a:lnTo>
                    <a:pt x="146" y="65"/>
                  </a:lnTo>
                  <a:lnTo>
                    <a:pt x="150" y="64"/>
                  </a:lnTo>
                  <a:lnTo>
                    <a:pt x="150" y="66"/>
                  </a:lnTo>
                  <a:lnTo>
                    <a:pt x="148" y="71"/>
                  </a:lnTo>
                  <a:lnTo>
                    <a:pt x="143" y="80"/>
                  </a:lnTo>
                  <a:lnTo>
                    <a:pt x="136" y="87"/>
                  </a:lnTo>
                  <a:lnTo>
                    <a:pt x="128" y="93"/>
                  </a:lnTo>
                  <a:lnTo>
                    <a:pt x="120" y="99"/>
                  </a:lnTo>
                  <a:lnTo>
                    <a:pt x="112" y="102"/>
                  </a:lnTo>
                  <a:lnTo>
                    <a:pt x="104" y="104"/>
                  </a:lnTo>
                  <a:lnTo>
                    <a:pt x="97" y="107"/>
                  </a:lnTo>
                  <a:lnTo>
                    <a:pt x="92" y="107"/>
                  </a:lnTo>
                  <a:lnTo>
                    <a:pt x="85" y="118"/>
                  </a:lnTo>
                  <a:lnTo>
                    <a:pt x="77" y="134"/>
                  </a:lnTo>
                  <a:lnTo>
                    <a:pt x="70" y="151"/>
                  </a:lnTo>
                  <a:lnTo>
                    <a:pt x="68" y="160"/>
                  </a:lnTo>
                  <a:lnTo>
                    <a:pt x="74" y="162"/>
                  </a:lnTo>
                  <a:lnTo>
                    <a:pt x="81" y="163"/>
                  </a:lnTo>
                  <a:lnTo>
                    <a:pt x="89" y="163"/>
                  </a:lnTo>
                  <a:lnTo>
                    <a:pt x="95" y="162"/>
                  </a:lnTo>
                  <a:lnTo>
                    <a:pt x="104" y="160"/>
                  </a:lnTo>
                  <a:lnTo>
                    <a:pt x="110" y="156"/>
                  </a:lnTo>
                  <a:lnTo>
                    <a:pt x="117" y="152"/>
                  </a:lnTo>
                  <a:lnTo>
                    <a:pt x="122" y="146"/>
                  </a:lnTo>
                  <a:lnTo>
                    <a:pt x="127" y="140"/>
                  </a:lnTo>
                  <a:lnTo>
                    <a:pt x="130" y="138"/>
                  </a:lnTo>
                  <a:lnTo>
                    <a:pt x="131" y="140"/>
                  </a:lnTo>
                  <a:lnTo>
                    <a:pt x="129" y="146"/>
                  </a:lnTo>
                  <a:lnTo>
                    <a:pt x="124" y="154"/>
                  </a:lnTo>
                  <a:lnTo>
                    <a:pt x="117" y="162"/>
                  </a:lnTo>
                  <a:lnTo>
                    <a:pt x="109" y="168"/>
                  </a:lnTo>
                  <a:lnTo>
                    <a:pt x="101" y="171"/>
                  </a:lnTo>
                  <a:lnTo>
                    <a:pt x="92" y="175"/>
                  </a:lnTo>
                  <a:lnTo>
                    <a:pt x="83" y="176"/>
                  </a:lnTo>
                  <a:lnTo>
                    <a:pt x="74" y="176"/>
                  </a:lnTo>
                  <a:lnTo>
                    <a:pt x="66" y="174"/>
                  </a:lnTo>
                  <a:lnTo>
                    <a:pt x="61" y="179"/>
                  </a:lnTo>
                  <a:lnTo>
                    <a:pt x="58" y="183"/>
                  </a:lnTo>
                  <a:lnTo>
                    <a:pt x="55" y="187"/>
                  </a:lnTo>
                  <a:lnTo>
                    <a:pt x="54" y="193"/>
                  </a:lnTo>
                  <a:lnTo>
                    <a:pt x="47" y="193"/>
                  </a:lnTo>
                  <a:lnTo>
                    <a:pt x="40" y="194"/>
                  </a:lnTo>
                  <a:lnTo>
                    <a:pt x="34" y="197"/>
                  </a:lnTo>
                  <a:lnTo>
                    <a:pt x="31" y="200"/>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77" name="Freeform 330">
              <a:extLst>
                <a:ext uri="{FF2B5EF4-FFF2-40B4-BE49-F238E27FC236}">
                  <a16:creationId xmlns:a16="http://schemas.microsoft.com/office/drawing/2014/main" xmlns="" id="{16308DB0-F335-46EE-BAD1-1504FC31489D}"/>
                </a:ext>
              </a:extLst>
            </p:cNvPr>
            <p:cNvSpPr>
              <a:spLocks/>
            </p:cNvSpPr>
            <p:nvPr/>
          </p:nvSpPr>
          <p:spPr bwMode="auto">
            <a:xfrm>
              <a:off x="2312" y="1135"/>
              <a:ext cx="119" cy="55"/>
            </a:xfrm>
            <a:custGeom>
              <a:avLst/>
              <a:gdLst>
                <a:gd name="T0" fmla="*/ 1 w 237"/>
                <a:gd name="T1" fmla="*/ 2 h 110"/>
                <a:gd name="T2" fmla="*/ 1 w 237"/>
                <a:gd name="T3" fmla="*/ 2 h 110"/>
                <a:gd name="T4" fmla="*/ 1 w 237"/>
                <a:gd name="T5" fmla="*/ 2 h 110"/>
                <a:gd name="T6" fmla="*/ 1 w 237"/>
                <a:gd name="T7" fmla="*/ 2 h 110"/>
                <a:gd name="T8" fmla="*/ 2 w 237"/>
                <a:gd name="T9" fmla="*/ 2 h 110"/>
                <a:gd name="T10" fmla="*/ 3 w 237"/>
                <a:gd name="T11" fmla="*/ 2 h 110"/>
                <a:gd name="T12" fmla="*/ 3 w 237"/>
                <a:gd name="T13" fmla="*/ 2 h 110"/>
                <a:gd name="T14" fmla="*/ 3 w 237"/>
                <a:gd name="T15" fmla="*/ 3 h 110"/>
                <a:gd name="T16" fmla="*/ 3 w 237"/>
                <a:gd name="T17" fmla="*/ 3 h 110"/>
                <a:gd name="T18" fmla="*/ 3 w 237"/>
                <a:gd name="T19" fmla="*/ 3 h 110"/>
                <a:gd name="T20" fmla="*/ 4 w 237"/>
                <a:gd name="T21" fmla="*/ 4 h 110"/>
                <a:gd name="T22" fmla="*/ 4 w 237"/>
                <a:gd name="T23" fmla="*/ 3 h 110"/>
                <a:gd name="T24" fmla="*/ 4 w 237"/>
                <a:gd name="T25" fmla="*/ 3 h 110"/>
                <a:gd name="T26" fmla="*/ 3 w 237"/>
                <a:gd name="T27" fmla="*/ 2 h 110"/>
                <a:gd name="T28" fmla="*/ 3 w 237"/>
                <a:gd name="T29" fmla="*/ 2 h 110"/>
                <a:gd name="T30" fmla="*/ 4 w 237"/>
                <a:gd name="T31" fmla="*/ 2 h 110"/>
                <a:gd name="T32" fmla="*/ 4 w 237"/>
                <a:gd name="T33" fmla="*/ 2 h 110"/>
                <a:gd name="T34" fmla="*/ 5 w 237"/>
                <a:gd name="T35" fmla="*/ 2 h 110"/>
                <a:gd name="T36" fmla="*/ 5 w 237"/>
                <a:gd name="T37" fmla="*/ 3 h 110"/>
                <a:gd name="T38" fmla="*/ 5 w 237"/>
                <a:gd name="T39" fmla="*/ 3 h 110"/>
                <a:gd name="T40" fmla="*/ 5 w 237"/>
                <a:gd name="T41" fmla="*/ 3 h 110"/>
                <a:gd name="T42" fmla="*/ 6 w 237"/>
                <a:gd name="T43" fmla="*/ 4 h 110"/>
                <a:gd name="T44" fmla="*/ 6 w 237"/>
                <a:gd name="T45" fmla="*/ 4 h 110"/>
                <a:gd name="T46" fmla="*/ 6 w 237"/>
                <a:gd name="T47" fmla="*/ 4 h 110"/>
                <a:gd name="T48" fmla="*/ 6 w 237"/>
                <a:gd name="T49" fmla="*/ 4 h 110"/>
                <a:gd name="T50" fmla="*/ 6 w 237"/>
                <a:gd name="T51" fmla="*/ 3 h 110"/>
                <a:gd name="T52" fmla="*/ 5 w 237"/>
                <a:gd name="T53" fmla="*/ 3 h 110"/>
                <a:gd name="T54" fmla="*/ 5 w 237"/>
                <a:gd name="T55" fmla="*/ 3 h 110"/>
                <a:gd name="T56" fmla="*/ 5 w 237"/>
                <a:gd name="T57" fmla="*/ 3 h 110"/>
                <a:gd name="T58" fmla="*/ 6 w 237"/>
                <a:gd name="T59" fmla="*/ 3 h 110"/>
                <a:gd name="T60" fmla="*/ 7 w 237"/>
                <a:gd name="T61" fmla="*/ 3 h 110"/>
                <a:gd name="T62" fmla="*/ 7 w 237"/>
                <a:gd name="T63" fmla="*/ 3 h 110"/>
                <a:gd name="T64" fmla="*/ 8 w 237"/>
                <a:gd name="T65" fmla="*/ 3 h 110"/>
                <a:gd name="T66" fmla="*/ 8 w 237"/>
                <a:gd name="T67" fmla="*/ 3 h 110"/>
                <a:gd name="T68" fmla="*/ 7 w 237"/>
                <a:gd name="T69" fmla="*/ 3 h 110"/>
                <a:gd name="T70" fmla="*/ 7 w 237"/>
                <a:gd name="T71" fmla="*/ 3 h 110"/>
                <a:gd name="T72" fmla="*/ 6 w 237"/>
                <a:gd name="T73" fmla="*/ 2 h 110"/>
                <a:gd name="T74" fmla="*/ 5 w 237"/>
                <a:gd name="T75" fmla="*/ 2 h 110"/>
                <a:gd name="T76" fmla="*/ 6 w 237"/>
                <a:gd name="T77" fmla="*/ 2 h 110"/>
                <a:gd name="T78" fmla="*/ 6 w 237"/>
                <a:gd name="T79" fmla="*/ 2 h 110"/>
                <a:gd name="T80" fmla="*/ 6 w 237"/>
                <a:gd name="T81" fmla="*/ 2 h 110"/>
                <a:gd name="T82" fmla="*/ 6 w 237"/>
                <a:gd name="T83" fmla="*/ 1 h 110"/>
                <a:gd name="T84" fmla="*/ 6 w 237"/>
                <a:gd name="T85" fmla="*/ 1 h 110"/>
                <a:gd name="T86" fmla="*/ 6 w 237"/>
                <a:gd name="T87" fmla="*/ 1 h 110"/>
                <a:gd name="T88" fmla="*/ 5 w 237"/>
                <a:gd name="T89" fmla="*/ 2 h 110"/>
                <a:gd name="T90" fmla="*/ 5 w 237"/>
                <a:gd name="T91" fmla="*/ 2 h 110"/>
                <a:gd name="T92" fmla="*/ 5 w 237"/>
                <a:gd name="T93" fmla="*/ 2 h 110"/>
                <a:gd name="T94" fmla="*/ 4 w 237"/>
                <a:gd name="T95" fmla="*/ 2 h 110"/>
                <a:gd name="T96" fmla="*/ 4 w 237"/>
                <a:gd name="T97" fmla="*/ 2 h 110"/>
                <a:gd name="T98" fmla="*/ 4 w 237"/>
                <a:gd name="T99" fmla="*/ 2 h 110"/>
                <a:gd name="T100" fmla="*/ 3 w 237"/>
                <a:gd name="T101" fmla="*/ 2 h 110"/>
                <a:gd name="T102" fmla="*/ 4 w 237"/>
                <a:gd name="T103" fmla="*/ 1 h 110"/>
                <a:gd name="T104" fmla="*/ 4 w 237"/>
                <a:gd name="T105" fmla="*/ 1 h 110"/>
                <a:gd name="T106" fmla="*/ 4 w 237"/>
                <a:gd name="T107" fmla="*/ 0 h 110"/>
                <a:gd name="T108" fmla="*/ 4 w 237"/>
                <a:gd name="T109" fmla="*/ 1 h 110"/>
                <a:gd name="T110" fmla="*/ 4 w 237"/>
                <a:gd name="T111" fmla="*/ 1 h 110"/>
                <a:gd name="T112" fmla="*/ 3 w 237"/>
                <a:gd name="T113" fmla="*/ 1 h 110"/>
                <a:gd name="T114" fmla="*/ 3 w 237"/>
                <a:gd name="T115" fmla="*/ 1 h 110"/>
                <a:gd name="T116" fmla="*/ 2 w 237"/>
                <a:gd name="T117" fmla="*/ 1 h 110"/>
                <a:gd name="T118" fmla="*/ 2 w 237"/>
                <a:gd name="T119" fmla="*/ 1 h 110"/>
                <a:gd name="T120" fmla="*/ 1 w 237"/>
                <a:gd name="T121" fmla="*/ 1 h 110"/>
                <a:gd name="T122" fmla="*/ 1 w 237"/>
                <a:gd name="T123" fmla="*/ 2 h 11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37" h="110">
                  <a:moveTo>
                    <a:pt x="0" y="34"/>
                  </a:moveTo>
                  <a:lnTo>
                    <a:pt x="1" y="35"/>
                  </a:lnTo>
                  <a:lnTo>
                    <a:pt x="1" y="37"/>
                  </a:lnTo>
                  <a:lnTo>
                    <a:pt x="1" y="38"/>
                  </a:lnTo>
                  <a:lnTo>
                    <a:pt x="1" y="41"/>
                  </a:lnTo>
                  <a:lnTo>
                    <a:pt x="10" y="41"/>
                  </a:lnTo>
                  <a:lnTo>
                    <a:pt x="19" y="41"/>
                  </a:lnTo>
                  <a:lnTo>
                    <a:pt x="31" y="41"/>
                  </a:lnTo>
                  <a:lnTo>
                    <a:pt x="41" y="42"/>
                  </a:lnTo>
                  <a:lnTo>
                    <a:pt x="51" y="44"/>
                  </a:lnTo>
                  <a:lnTo>
                    <a:pt x="59" y="46"/>
                  </a:lnTo>
                  <a:lnTo>
                    <a:pt x="66" y="49"/>
                  </a:lnTo>
                  <a:lnTo>
                    <a:pt x="70" y="51"/>
                  </a:lnTo>
                  <a:lnTo>
                    <a:pt x="72" y="54"/>
                  </a:lnTo>
                  <a:lnTo>
                    <a:pt x="74" y="60"/>
                  </a:lnTo>
                  <a:lnTo>
                    <a:pt x="77" y="66"/>
                  </a:lnTo>
                  <a:lnTo>
                    <a:pt x="80" y="74"/>
                  </a:lnTo>
                  <a:lnTo>
                    <a:pt x="85" y="81"/>
                  </a:lnTo>
                  <a:lnTo>
                    <a:pt x="91" y="88"/>
                  </a:lnTo>
                  <a:lnTo>
                    <a:pt x="96" y="94"/>
                  </a:lnTo>
                  <a:lnTo>
                    <a:pt x="104" y="98"/>
                  </a:lnTo>
                  <a:lnTo>
                    <a:pt x="111" y="101"/>
                  </a:lnTo>
                  <a:lnTo>
                    <a:pt x="114" y="99"/>
                  </a:lnTo>
                  <a:lnTo>
                    <a:pt x="111" y="96"/>
                  </a:lnTo>
                  <a:lnTo>
                    <a:pt x="106" y="89"/>
                  </a:lnTo>
                  <a:lnTo>
                    <a:pt x="99" y="81"/>
                  </a:lnTo>
                  <a:lnTo>
                    <a:pt x="93" y="71"/>
                  </a:lnTo>
                  <a:lnTo>
                    <a:pt x="91" y="60"/>
                  </a:lnTo>
                  <a:lnTo>
                    <a:pt x="89" y="52"/>
                  </a:lnTo>
                  <a:lnTo>
                    <a:pt x="95" y="52"/>
                  </a:lnTo>
                  <a:lnTo>
                    <a:pt x="101" y="52"/>
                  </a:lnTo>
                  <a:lnTo>
                    <a:pt x="107" y="53"/>
                  </a:lnTo>
                  <a:lnTo>
                    <a:pt x="114" y="54"/>
                  </a:lnTo>
                  <a:lnTo>
                    <a:pt x="119" y="56"/>
                  </a:lnTo>
                  <a:lnTo>
                    <a:pt x="125" y="57"/>
                  </a:lnTo>
                  <a:lnTo>
                    <a:pt x="129" y="59"/>
                  </a:lnTo>
                  <a:lnTo>
                    <a:pt x="132" y="60"/>
                  </a:lnTo>
                  <a:lnTo>
                    <a:pt x="133" y="66"/>
                  </a:lnTo>
                  <a:lnTo>
                    <a:pt x="135" y="72"/>
                  </a:lnTo>
                  <a:lnTo>
                    <a:pt x="140" y="79"/>
                  </a:lnTo>
                  <a:lnTo>
                    <a:pt x="145" y="86"/>
                  </a:lnTo>
                  <a:lnTo>
                    <a:pt x="150" y="92"/>
                  </a:lnTo>
                  <a:lnTo>
                    <a:pt x="157" y="98"/>
                  </a:lnTo>
                  <a:lnTo>
                    <a:pt x="163" y="103"/>
                  </a:lnTo>
                  <a:lnTo>
                    <a:pt x="170" y="106"/>
                  </a:lnTo>
                  <a:lnTo>
                    <a:pt x="182" y="110"/>
                  </a:lnTo>
                  <a:lnTo>
                    <a:pt x="188" y="110"/>
                  </a:lnTo>
                  <a:lnTo>
                    <a:pt x="191" y="107"/>
                  </a:lnTo>
                  <a:lnTo>
                    <a:pt x="185" y="104"/>
                  </a:lnTo>
                  <a:lnTo>
                    <a:pt x="177" y="99"/>
                  </a:lnTo>
                  <a:lnTo>
                    <a:pt x="170" y="95"/>
                  </a:lnTo>
                  <a:lnTo>
                    <a:pt x="163" y="89"/>
                  </a:lnTo>
                  <a:lnTo>
                    <a:pt x="159" y="84"/>
                  </a:lnTo>
                  <a:lnTo>
                    <a:pt x="154" y="79"/>
                  </a:lnTo>
                  <a:lnTo>
                    <a:pt x="149" y="74"/>
                  </a:lnTo>
                  <a:lnTo>
                    <a:pt x="147" y="69"/>
                  </a:lnTo>
                  <a:lnTo>
                    <a:pt x="146" y="66"/>
                  </a:lnTo>
                  <a:lnTo>
                    <a:pt x="155" y="71"/>
                  </a:lnTo>
                  <a:lnTo>
                    <a:pt x="167" y="74"/>
                  </a:lnTo>
                  <a:lnTo>
                    <a:pt x="179" y="76"/>
                  </a:lnTo>
                  <a:lnTo>
                    <a:pt x="192" y="79"/>
                  </a:lnTo>
                  <a:lnTo>
                    <a:pt x="205" y="81"/>
                  </a:lnTo>
                  <a:lnTo>
                    <a:pt x="215" y="82"/>
                  </a:lnTo>
                  <a:lnTo>
                    <a:pt x="224" y="83"/>
                  </a:lnTo>
                  <a:lnTo>
                    <a:pt x="230" y="83"/>
                  </a:lnTo>
                  <a:lnTo>
                    <a:pt x="236" y="83"/>
                  </a:lnTo>
                  <a:lnTo>
                    <a:pt x="237" y="81"/>
                  </a:lnTo>
                  <a:lnTo>
                    <a:pt x="233" y="77"/>
                  </a:lnTo>
                  <a:lnTo>
                    <a:pt x="226" y="76"/>
                  </a:lnTo>
                  <a:lnTo>
                    <a:pt x="218" y="75"/>
                  </a:lnTo>
                  <a:lnTo>
                    <a:pt x="208" y="73"/>
                  </a:lnTo>
                  <a:lnTo>
                    <a:pt x="196" y="69"/>
                  </a:lnTo>
                  <a:lnTo>
                    <a:pt x="185" y="66"/>
                  </a:lnTo>
                  <a:lnTo>
                    <a:pt x="175" y="62"/>
                  </a:lnTo>
                  <a:lnTo>
                    <a:pt x="165" y="59"/>
                  </a:lnTo>
                  <a:lnTo>
                    <a:pt x="157" y="57"/>
                  </a:lnTo>
                  <a:lnTo>
                    <a:pt x="154" y="54"/>
                  </a:lnTo>
                  <a:lnTo>
                    <a:pt x="161" y="48"/>
                  </a:lnTo>
                  <a:lnTo>
                    <a:pt x="169" y="42"/>
                  </a:lnTo>
                  <a:lnTo>
                    <a:pt x="177" y="39"/>
                  </a:lnTo>
                  <a:lnTo>
                    <a:pt x="184" y="38"/>
                  </a:lnTo>
                  <a:lnTo>
                    <a:pt x="190" y="37"/>
                  </a:lnTo>
                  <a:lnTo>
                    <a:pt x="191" y="35"/>
                  </a:lnTo>
                  <a:lnTo>
                    <a:pt x="188" y="31"/>
                  </a:lnTo>
                  <a:lnTo>
                    <a:pt x="182" y="29"/>
                  </a:lnTo>
                  <a:lnTo>
                    <a:pt x="177" y="28"/>
                  </a:lnTo>
                  <a:lnTo>
                    <a:pt x="171" y="29"/>
                  </a:lnTo>
                  <a:lnTo>
                    <a:pt x="165" y="30"/>
                  </a:lnTo>
                  <a:lnTo>
                    <a:pt x="160" y="33"/>
                  </a:lnTo>
                  <a:lnTo>
                    <a:pt x="154" y="36"/>
                  </a:lnTo>
                  <a:lnTo>
                    <a:pt x="149" y="38"/>
                  </a:lnTo>
                  <a:lnTo>
                    <a:pt x="145" y="43"/>
                  </a:lnTo>
                  <a:lnTo>
                    <a:pt x="142" y="46"/>
                  </a:lnTo>
                  <a:lnTo>
                    <a:pt x="137" y="46"/>
                  </a:lnTo>
                  <a:lnTo>
                    <a:pt x="130" y="45"/>
                  </a:lnTo>
                  <a:lnTo>
                    <a:pt x="123" y="45"/>
                  </a:lnTo>
                  <a:lnTo>
                    <a:pt x="116" y="44"/>
                  </a:lnTo>
                  <a:lnTo>
                    <a:pt x="109" y="43"/>
                  </a:lnTo>
                  <a:lnTo>
                    <a:pt x="102" y="43"/>
                  </a:lnTo>
                  <a:lnTo>
                    <a:pt x="97" y="43"/>
                  </a:lnTo>
                  <a:lnTo>
                    <a:pt x="95" y="43"/>
                  </a:lnTo>
                  <a:lnTo>
                    <a:pt x="94" y="33"/>
                  </a:lnTo>
                  <a:lnTo>
                    <a:pt x="97" y="23"/>
                  </a:lnTo>
                  <a:lnTo>
                    <a:pt x="104" y="14"/>
                  </a:lnTo>
                  <a:lnTo>
                    <a:pt x="115" y="7"/>
                  </a:lnTo>
                  <a:lnTo>
                    <a:pt x="123" y="4"/>
                  </a:lnTo>
                  <a:lnTo>
                    <a:pt x="124" y="1"/>
                  </a:lnTo>
                  <a:lnTo>
                    <a:pt x="121" y="0"/>
                  </a:lnTo>
                  <a:lnTo>
                    <a:pt x="115" y="0"/>
                  </a:lnTo>
                  <a:lnTo>
                    <a:pt x="110" y="1"/>
                  </a:lnTo>
                  <a:lnTo>
                    <a:pt x="104" y="5"/>
                  </a:lnTo>
                  <a:lnTo>
                    <a:pt x="97" y="8"/>
                  </a:lnTo>
                  <a:lnTo>
                    <a:pt x="91" y="14"/>
                  </a:lnTo>
                  <a:lnTo>
                    <a:pt x="83" y="19"/>
                  </a:lnTo>
                  <a:lnTo>
                    <a:pt x="77" y="24"/>
                  </a:lnTo>
                  <a:lnTo>
                    <a:pt x="72" y="28"/>
                  </a:lnTo>
                  <a:lnTo>
                    <a:pt x="70" y="31"/>
                  </a:lnTo>
                  <a:lnTo>
                    <a:pt x="63" y="31"/>
                  </a:lnTo>
                  <a:lnTo>
                    <a:pt x="55" y="31"/>
                  </a:lnTo>
                  <a:lnTo>
                    <a:pt x="45" y="31"/>
                  </a:lnTo>
                  <a:lnTo>
                    <a:pt x="34" y="31"/>
                  </a:lnTo>
                  <a:lnTo>
                    <a:pt x="24" y="31"/>
                  </a:lnTo>
                  <a:lnTo>
                    <a:pt x="13" y="31"/>
                  </a:lnTo>
                  <a:lnTo>
                    <a:pt x="5" y="33"/>
                  </a:lnTo>
                  <a:lnTo>
                    <a:pt x="0" y="34"/>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78" name="Freeform 331">
              <a:extLst>
                <a:ext uri="{FF2B5EF4-FFF2-40B4-BE49-F238E27FC236}">
                  <a16:creationId xmlns:a16="http://schemas.microsoft.com/office/drawing/2014/main" xmlns="" id="{997879F3-25F6-42E1-B0D0-2BC900958871}"/>
                </a:ext>
              </a:extLst>
            </p:cNvPr>
            <p:cNvSpPr>
              <a:spLocks/>
            </p:cNvSpPr>
            <p:nvPr/>
          </p:nvSpPr>
          <p:spPr bwMode="auto">
            <a:xfrm>
              <a:off x="2300" y="1183"/>
              <a:ext cx="97" cy="111"/>
            </a:xfrm>
            <a:custGeom>
              <a:avLst/>
              <a:gdLst>
                <a:gd name="T0" fmla="*/ 1 w 194"/>
                <a:gd name="T1" fmla="*/ 1 h 222"/>
                <a:gd name="T2" fmla="*/ 1 w 194"/>
                <a:gd name="T3" fmla="*/ 1 h 222"/>
                <a:gd name="T4" fmla="*/ 1 w 194"/>
                <a:gd name="T5" fmla="*/ 2 h 222"/>
                <a:gd name="T6" fmla="*/ 1 w 194"/>
                <a:gd name="T7" fmla="*/ 4 h 222"/>
                <a:gd name="T8" fmla="*/ 2 w 194"/>
                <a:gd name="T9" fmla="*/ 4 h 222"/>
                <a:gd name="T10" fmla="*/ 2 w 194"/>
                <a:gd name="T11" fmla="*/ 2 h 222"/>
                <a:gd name="T12" fmla="*/ 2 w 194"/>
                <a:gd name="T13" fmla="*/ 2 h 222"/>
                <a:gd name="T14" fmla="*/ 2 w 194"/>
                <a:gd name="T15" fmla="*/ 2 h 222"/>
                <a:gd name="T16" fmla="*/ 2 w 194"/>
                <a:gd name="T17" fmla="*/ 2 h 222"/>
                <a:gd name="T18" fmla="*/ 3 w 194"/>
                <a:gd name="T19" fmla="*/ 3 h 222"/>
                <a:gd name="T20" fmla="*/ 3 w 194"/>
                <a:gd name="T21" fmla="*/ 4 h 222"/>
                <a:gd name="T22" fmla="*/ 3 w 194"/>
                <a:gd name="T23" fmla="*/ 5 h 222"/>
                <a:gd name="T24" fmla="*/ 3 w 194"/>
                <a:gd name="T25" fmla="*/ 5 h 222"/>
                <a:gd name="T26" fmla="*/ 4 w 194"/>
                <a:gd name="T27" fmla="*/ 4 h 222"/>
                <a:gd name="T28" fmla="*/ 4 w 194"/>
                <a:gd name="T29" fmla="*/ 4 h 222"/>
                <a:gd name="T30" fmla="*/ 5 w 194"/>
                <a:gd name="T31" fmla="*/ 5 h 222"/>
                <a:gd name="T32" fmla="*/ 5 w 194"/>
                <a:gd name="T33" fmla="*/ 6 h 222"/>
                <a:gd name="T34" fmla="*/ 6 w 194"/>
                <a:gd name="T35" fmla="*/ 7 h 222"/>
                <a:gd name="T36" fmla="*/ 6 w 194"/>
                <a:gd name="T37" fmla="*/ 7 h 222"/>
                <a:gd name="T38" fmla="*/ 7 w 194"/>
                <a:gd name="T39" fmla="*/ 7 h 222"/>
                <a:gd name="T40" fmla="*/ 6 w 194"/>
                <a:gd name="T41" fmla="*/ 7 h 222"/>
                <a:gd name="T42" fmla="*/ 6 w 194"/>
                <a:gd name="T43" fmla="*/ 6 h 222"/>
                <a:gd name="T44" fmla="*/ 5 w 194"/>
                <a:gd name="T45" fmla="*/ 5 h 222"/>
                <a:gd name="T46" fmla="*/ 4 w 194"/>
                <a:gd name="T47" fmla="*/ 4 h 222"/>
                <a:gd name="T48" fmla="*/ 4 w 194"/>
                <a:gd name="T49" fmla="*/ 3 h 222"/>
                <a:gd name="T50" fmla="*/ 5 w 194"/>
                <a:gd name="T51" fmla="*/ 3 h 222"/>
                <a:gd name="T52" fmla="*/ 5 w 194"/>
                <a:gd name="T53" fmla="*/ 3 h 222"/>
                <a:gd name="T54" fmla="*/ 5 w 194"/>
                <a:gd name="T55" fmla="*/ 3 h 222"/>
                <a:gd name="T56" fmla="*/ 6 w 194"/>
                <a:gd name="T57" fmla="*/ 3 h 222"/>
                <a:gd name="T58" fmla="*/ 6 w 194"/>
                <a:gd name="T59" fmla="*/ 3 h 222"/>
                <a:gd name="T60" fmla="*/ 6 w 194"/>
                <a:gd name="T61" fmla="*/ 3 h 222"/>
                <a:gd name="T62" fmla="*/ 5 w 194"/>
                <a:gd name="T63" fmla="*/ 3 h 222"/>
                <a:gd name="T64" fmla="*/ 5 w 194"/>
                <a:gd name="T65" fmla="*/ 3 h 222"/>
                <a:gd name="T66" fmla="*/ 4 w 194"/>
                <a:gd name="T67" fmla="*/ 3 h 222"/>
                <a:gd name="T68" fmla="*/ 4 w 194"/>
                <a:gd name="T69" fmla="*/ 3 h 222"/>
                <a:gd name="T70" fmla="*/ 3 w 194"/>
                <a:gd name="T71" fmla="*/ 3 h 222"/>
                <a:gd name="T72" fmla="*/ 3 w 194"/>
                <a:gd name="T73" fmla="*/ 2 h 222"/>
                <a:gd name="T74" fmla="*/ 3 w 194"/>
                <a:gd name="T75" fmla="*/ 2 h 222"/>
                <a:gd name="T76" fmla="*/ 3 w 194"/>
                <a:gd name="T77" fmla="*/ 2 h 222"/>
                <a:gd name="T78" fmla="*/ 3 w 194"/>
                <a:gd name="T79" fmla="*/ 2 h 222"/>
                <a:gd name="T80" fmla="*/ 3 w 194"/>
                <a:gd name="T81" fmla="*/ 2 h 222"/>
                <a:gd name="T82" fmla="*/ 4 w 194"/>
                <a:gd name="T83" fmla="*/ 2 h 222"/>
                <a:gd name="T84" fmla="*/ 4 w 194"/>
                <a:gd name="T85" fmla="*/ 2 h 222"/>
                <a:gd name="T86" fmla="*/ 4 w 194"/>
                <a:gd name="T87" fmla="*/ 2 h 222"/>
                <a:gd name="T88" fmla="*/ 4 w 194"/>
                <a:gd name="T89" fmla="*/ 2 h 222"/>
                <a:gd name="T90" fmla="*/ 3 w 194"/>
                <a:gd name="T91" fmla="*/ 2 h 222"/>
                <a:gd name="T92" fmla="*/ 3 w 194"/>
                <a:gd name="T93" fmla="*/ 2 h 222"/>
                <a:gd name="T94" fmla="*/ 2 w 194"/>
                <a:gd name="T95" fmla="*/ 2 h 222"/>
                <a:gd name="T96" fmla="*/ 2 w 194"/>
                <a:gd name="T97" fmla="*/ 1 h 222"/>
                <a:gd name="T98" fmla="*/ 2 w 194"/>
                <a:gd name="T99" fmla="*/ 1 h 222"/>
                <a:gd name="T100" fmla="*/ 1 w 194"/>
                <a:gd name="T101" fmla="*/ 1 h 222"/>
                <a:gd name="T102" fmla="*/ 1 w 194"/>
                <a:gd name="T103" fmla="*/ 0 h 22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4" h="222">
                  <a:moveTo>
                    <a:pt x="0" y="1"/>
                  </a:moveTo>
                  <a:lnTo>
                    <a:pt x="9" y="8"/>
                  </a:lnTo>
                  <a:lnTo>
                    <a:pt x="18" y="18"/>
                  </a:lnTo>
                  <a:lnTo>
                    <a:pt x="27" y="29"/>
                  </a:lnTo>
                  <a:lnTo>
                    <a:pt x="33" y="36"/>
                  </a:lnTo>
                  <a:lnTo>
                    <a:pt x="28" y="53"/>
                  </a:lnTo>
                  <a:lnTo>
                    <a:pt x="27" y="77"/>
                  </a:lnTo>
                  <a:lnTo>
                    <a:pt x="29" y="101"/>
                  </a:lnTo>
                  <a:lnTo>
                    <a:pt x="36" y="117"/>
                  </a:lnTo>
                  <a:lnTo>
                    <a:pt x="35" y="99"/>
                  </a:lnTo>
                  <a:lnTo>
                    <a:pt x="36" y="78"/>
                  </a:lnTo>
                  <a:lnTo>
                    <a:pt x="38" y="60"/>
                  </a:lnTo>
                  <a:lnTo>
                    <a:pt x="45" y="49"/>
                  </a:lnTo>
                  <a:lnTo>
                    <a:pt x="49" y="47"/>
                  </a:lnTo>
                  <a:lnTo>
                    <a:pt x="51" y="48"/>
                  </a:lnTo>
                  <a:lnTo>
                    <a:pt x="53" y="51"/>
                  </a:lnTo>
                  <a:lnTo>
                    <a:pt x="57" y="55"/>
                  </a:lnTo>
                  <a:lnTo>
                    <a:pt x="64" y="63"/>
                  </a:lnTo>
                  <a:lnTo>
                    <a:pt x="73" y="74"/>
                  </a:lnTo>
                  <a:lnTo>
                    <a:pt x="83" y="85"/>
                  </a:lnTo>
                  <a:lnTo>
                    <a:pt x="89" y="92"/>
                  </a:lnTo>
                  <a:lnTo>
                    <a:pt x="86" y="111"/>
                  </a:lnTo>
                  <a:lnTo>
                    <a:pt x="83" y="131"/>
                  </a:lnTo>
                  <a:lnTo>
                    <a:pt x="86" y="151"/>
                  </a:lnTo>
                  <a:lnTo>
                    <a:pt x="97" y="167"/>
                  </a:lnTo>
                  <a:lnTo>
                    <a:pt x="95" y="149"/>
                  </a:lnTo>
                  <a:lnTo>
                    <a:pt x="94" y="129"/>
                  </a:lnTo>
                  <a:lnTo>
                    <a:pt x="97" y="112"/>
                  </a:lnTo>
                  <a:lnTo>
                    <a:pt x="105" y="101"/>
                  </a:lnTo>
                  <a:lnTo>
                    <a:pt x="112" y="108"/>
                  </a:lnTo>
                  <a:lnTo>
                    <a:pt x="122" y="121"/>
                  </a:lnTo>
                  <a:lnTo>
                    <a:pt x="134" y="136"/>
                  </a:lnTo>
                  <a:lnTo>
                    <a:pt x="147" y="153"/>
                  </a:lnTo>
                  <a:lnTo>
                    <a:pt x="159" y="172"/>
                  </a:lnTo>
                  <a:lnTo>
                    <a:pt x="171" y="189"/>
                  </a:lnTo>
                  <a:lnTo>
                    <a:pt x="180" y="203"/>
                  </a:lnTo>
                  <a:lnTo>
                    <a:pt x="186" y="214"/>
                  </a:lnTo>
                  <a:lnTo>
                    <a:pt x="190" y="221"/>
                  </a:lnTo>
                  <a:lnTo>
                    <a:pt x="193" y="222"/>
                  </a:lnTo>
                  <a:lnTo>
                    <a:pt x="194" y="219"/>
                  </a:lnTo>
                  <a:lnTo>
                    <a:pt x="192" y="210"/>
                  </a:lnTo>
                  <a:lnTo>
                    <a:pt x="188" y="202"/>
                  </a:lnTo>
                  <a:lnTo>
                    <a:pt x="180" y="188"/>
                  </a:lnTo>
                  <a:lnTo>
                    <a:pt x="170" y="170"/>
                  </a:lnTo>
                  <a:lnTo>
                    <a:pt x="158" y="152"/>
                  </a:lnTo>
                  <a:lnTo>
                    <a:pt x="147" y="134"/>
                  </a:lnTo>
                  <a:lnTo>
                    <a:pt x="135" y="116"/>
                  </a:lnTo>
                  <a:lnTo>
                    <a:pt x="125" y="105"/>
                  </a:lnTo>
                  <a:lnTo>
                    <a:pt x="118" y="98"/>
                  </a:lnTo>
                  <a:lnTo>
                    <a:pt x="122" y="93"/>
                  </a:lnTo>
                  <a:lnTo>
                    <a:pt x="128" y="90"/>
                  </a:lnTo>
                  <a:lnTo>
                    <a:pt x="134" y="87"/>
                  </a:lnTo>
                  <a:lnTo>
                    <a:pt x="140" y="85"/>
                  </a:lnTo>
                  <a:lnTo>
                    <a:pt x="146" y="84"/>
                  </a:lnTo>
                  <a:lnTo>
                    <a:pt x="151" y="84"/>
                  </a:lnTo>
                  <a:lnTo>
                    <a:pt x="156" y="86"/>
                  </a:lnTo>
                  <a:lnTo>
                    <a:pt x="162" y="89"/>
                  </a:lnTo>
                  <a:lnTo>
                    <a:pt x="171" y="93"/>
                  </a:lnTo>
                  <a:lnTo>
                    <a:pt x="175" y="96"/>
                  </a:lnTo>
                  <a:lnTo>
                    <a:pt x="177" y="93"/>
                  </a:lnTo>
                  <a:lnTo>
                    <a:pt x="173" y="87"/>
                  </a:lnTo>
                  <a:lnTo>
                    <a:pt x="167" y="83"/>
                  </a:lnTo>
                  <a:lnTo>
                    <a:pt x="160" y="79"/>
                  </a:lnTo>
                  <a:lnTo>
                    <a:pt x="151" y="77"/>
                  </a:lnTo>
                  <a:lnTo>
                    <a:pt x="142" y="75"/>
                  </a:lnTo>
                  <a:lnTo>
                    <a:pt x="132" y="75"/>
                  </a:lnTo>
                  <a:lnTo>
                    <a:pt x="122" y="76"/>
                  </a:lnTo>
                  <a:lnTo>
                    <a:pt x="114" y="79"/>
                  </a:lnTo>
                  <a:lnTo>
                    <a:pt x="108" y="83"/>
                  </a:lnTo>
                  <a:lnTo>
                    <a:pt x="102" y="78"/>
                  </a:lnTo>
                  <a:lnTo>
                    <a:pt x="96" y="74"/>
                  </a:lnTo>
                  <a:lnTo>
                    <a:pt x="90" y="68"/>
                  </a:lnTo>
                  <a:lnTo>
                    <a:pt x="84" y="63"/>
                  </a:lnTo>
                  <a:lnTo>
                    <a:pt x="79" y="58"/>
                  </a:lnTo>
                  <a:lnTo>
                    <a:pt x="74" y="53"/>
                  </a:lnTo>
                  <a:lnTo>
                    <a:pt x="71" y="49"/>
                  </a:lnTo>
                  <a:lnTo>
                    <a:pt x="68" y="47"/>
                  </a:lnTo>
                  <a:lnTo>
                    <a:pt x="72" y="45"/>
                  </a:lnTo>
                  <a:lnTo>
                    <a:pt x="75" y="44"/>
                  </a:lnTo>
                  <a:lnTo>
                    <a:pt x="81" y="41"/>
                  </a:lnTo>
                  <a:lnTo>
                    <a:pt x="86" y="41"/>
                  </a:lnTo>
                  <a:lnTo>
                    <a:pt x="91" y="40"/>
                  </a:lnTo>
                  <a:lnTo>
                    <a:pt x="97" y="40"/>
                  </a:lnTo>
                  <a:lnTo>
                    <a:pt x="103" y="41"/>
                  </a:lnTo>
                  <a:lnTo>
                    <a:pt x="109" y="43"/>
                  </a:lnTo>
                  <a:lnTo>
                    <a:pt x="114" y="43"/>
                  </a:lnTo>
                  <a:lnTo>
                    <a:pt x="116" y="41"/>
                  </a:lnTo>
                  <a:lnTo>
                    <a:pt x="112" y="39"/>
                  </a:lnTo>
                  <a:lnTo>
                    <a:pt x="106" y="37"/>
                  </a:lnTo>
                  <a:lnTo>
                    <a:pt x="102" y="37"/>
                  </a:lnTo>
                  <a:lnTo>
                    <a:pt x="96" y="36"/>
                  </a:lnTo>
                  <a:lnTo>
                    <a:pt x="88" y="34"/>
                  </a:lnTo>
                  <a:lnTo>
                    <a:pt x="81" y="33"/>
                  </a:lnTo>
                  <a:lnTo>
                    <a:pt x="73" y="33"/>
                  </a:lnTo>
                  <a:lnTo>
                    <a:pt x="66" y="32"/>
                  </a:lnTo>
                  <a:lnTo>
                    <a:pt x="59" y="33"/>
                  </a:lnTo>
                  <a:lnTo>
                    <a:pt x="55" y="33"/>
                  </a:lnTo>
                  <a:lnTo>
                    <a:pt x="48" y="32"/>
                  </a:lnTo>
                  <a:lnTo>
                    <a:pt x="41" y="28"/>
                  </a:lnTo>
                  <a:lnTo>
                    <a:pt x="34" y="22"/>
                  </a:lnTo>
                  <a:lnTo>
                    <a:pt x="26" y="15"/>
                  </a:lnTo>
                  <a:lnTo>
                    <a:pt x="19" y="8"/>
                  </a:lnTo>
                  <a:lnTo>
                    <a:pt x="12" y="3"/>
                  </a:lnTo>
                  <a:lnTo>
                    <a:pt x="6" y="0"/>
                  </a:lnTo>
                  <a:lnTo>
                    <a:pt x="0" y="1"/>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79" name="Freeform 332">
              <a:extLst>
                <a:ext uri="{FF2B5EF4-FFF2-40B4-BE49-F238E27FC236}">
                  <a16:creationId xmlns:a16="http://schemas.microsoft.com/office/drawing/2014/main" xmlns="" id="{1D7D4895-EFBC-4432-82CE-98964EADC262}"/>
                </a:ext>
              </a:extLst>
            </p:cNvPr>
            <p:cNvSpPr>
              <a:spLocks/>
            </p:cNvSpPr>
            <p:nvPr/>
          </p:nvSpPr>
          <p:spPr bwMode="auto">
            <a:xfrm>
              <a:off x="2217" y="1193"/>
              <a:ext cx="73" cy="128"/>
            </a:xfrm>
            <a:custGeom>
              <a:avLst/>
              <a:gdLst>
                <a:gd name="T0" fmla="*/ 2 w 147"/>
                <a:gd name="T1" fmla="*/ 1 h 255"/>
                <a:gd name="T2" fmla="*/ 2 w 147"/>
                <a:gd name="T3" fmla="*/ 2 h 255"/>
                <a:gd name="T4" fmla="*/ 1 w 147"/>
                <a:gd name="T5" fmla="*/ 2 h 255"/>
                <a:gd name="T6" fmla="*/ 0 w 147"/>
                <a:gd name="T7" fmla="*/ 3 h 255"/>
                <a:gd name="T8" fmla="*/ 0 w 147"/>
                <a:gd name="T9" fmla="*/ 3 h 255"/>
                <a:gd name="T10" fmla="*/ 0 w 147"/>
                <a:gd name="T11" fmla="*/ 3 h 255"/>
                <a:gd name="T12" fmla="*/ 1 w 147"/>
                <a:gd name="T13" fmla="*/ 3 h 255"/>
                <a:gd name="T14" fmla="*/ 2 w 147"/>
                <a:gd name="T15" fmla="*/ 2 h 255"/>
                <a:gd name="T16" fmla="*/ 2 w 147"/>
                <a:gd name="T17" fmla="*/ 3 h 255"/>
                <a:gd name="T18" fmla="*/ 1 w 147"/>
                <a:gd name="T19" fmla="*/ 4 h 255"/>
                <a:gd name="T20" fmla="*/ 0 w 147"/>
                <a:gd name="T21" fmla="*/ 4 h 255"/>
                <a:gd name="T22" fmla="*/ 0 w 147"/>
                <a:gd name="T23" fmla="*/ 5 h 255"/>
                <a:gd name="T24" fmla="*/ 0 w 147"/>
                <a:gd name="T25" fmla="*/ 5 h 255"/>
                <a:gd name="T26" fmla="*/ 0 w 147"/>
                <a:gd name="T27" fmla="*/ 5 h 255"/>
                <a:gd name="T28" fmla="*/ 1 w 147"/>
                <a:gd name="T29" fmla="*/ 5 h 255"/>
                <a:gd name="T30" fmla="*/ 2 w 147"/>
                <a:gd name="T31" fmla="*/ 4 h 255"/>
                <a:gd name="T32" fmla="*/ 2 w 147"/>
                <a:gd name="T33" fmla="*/ 5 h 255"/>
                <a:gd name="T34" fmla="*/ 1 w 147"/>
                <a:gd name="T35" fmla="*/ 6 h 255"/>
                <a:gd name="T36" fmla="*/ 0 w 147"/>
                <a:gd name="T37" fmla="*/ 6 h 255"/>
                <a:gd name="T38" fmla="*/ 0 w 147"/>
                <a:gd name="T39" fmla="*/ 7 h 255"/>
                <a:gd name="T40" fmla="*/ 0 w 147"/>
                <a:gd name="T41" fmla="*/ 7 h 255"/>
                <a:gd name="T42" fmla="*/ 1 w 147"/>
                <a:gd name="T43" fmla="*/ 6 h 255"/>
                <a:gd name="T44" fmla="*/ 1 w 147"/>
                <a:gd name="T45" fmla="*/ 6 h 255"/>
                <a:gd name="T46" fmla="*/ 1 w 147"/>
                <a:gd name="T47" fmla="*/ 7 h 255"/>
                <a:gd name="T48" fmla="*/ 0 w 147"/>
                <a:gd name="T49" fmla="*/ 8 h 255"/>
                <a:gd name="T50" fmla="*/ 0 w 147"/>
                <a:gd name="T51" fmla="*/ 8 h 255"/>
                <a:gd name="T52" fmla="*/ 0 w 147"/>
                <a:gd name="T53" fmla="*/ 8 h 255"/>
                <a:gd name="T54" fmla="*/ 0 w 147"/>
                <a:gd name="T55" fmla="*/ 8 h 255"/>
                <a:gd name="T56" fmla="*/ 1 w 147"/>
                <a:gd name="T57" fmla="*/ 7 h 255"/>
                <a:gd name="T58" fmla="*/ 2 w 147"/>
                <a:gd name="T59" fmla="*/ 6 h 255"/>
                <a:gd name="T60" fmla="*/ 2 w 147"/>
                <a:gd name="T61" fmla="*/ 7 h 255"/>
                <a:gd name="T62" fmla="*/ 2 w 147"/>
                <a:gd name="T63" fmla="*/ 7 h 255"/>
                <a:gd name="T64" fmla="*/ 3 w 147"/>
                <a:gd name="T65" fmla="*/ 7 h 255"/>
                <a:gd name="T66" fmla="*/ 3 w 147"/>
                <a:gd name="T67" fmla="*/ 6 h 255"/>
                <a:gd name="T68" fmla="*/ 2 w 147"/>
                <a:gd name="T69" fmla="*/ 6 h 255"/>
                <a:gd name="T70" fmla="*/ 2 w 147"/>
                <a:gd name="T71" fmla="*/ 4 h 255"/>
                <a:gd name="T72" fmla="*/ 2 w 147"/>
                <a:gd name="T73" fmla="*/ 4 h 255"/>
                <a:gd name="T74" fmla="*/ 3 w 147"/>
                <a:gd name="T75" fmla="*/ 4 h 255"/>
                <a:gd name="T76" fmla="*/ 4 w 147"/>
                <a:gd name="T77" fmla="*/ 5 h 255"/>
                <a:gd name="T78" fmla="*/ 4 w 147"/>
                <a:gd name="T79" fmla="*/ 6 h 255"/>
                <a:gd name="T80" fmla="*/ 4 w 147"/>
                <a:gd name="T81" fmla="*/ 5 h 255"/>
                <a:gd name="T82" fmla="*/ 3 w 147"/>
                <a:gd name="T83" fmla="*/ 4 h 255"/>
                <a:gd name="T84" fmla="*/ 2 w 147"/>
                <a:gd name="T85" fmla="*/ 3 h 255"/>
                <a:gd name="T86" fmla="*/ 3 w 147"/>
                <a:gd name="T87" fmla="*/ 3 h 255"/>
                <a:gd name="T88" fmla="*/ 3 w 147"/>
                <a:gd name="T89" fmla="*/ 3 h 255"/>
                <a:gd name="T90" fmla="*/ 4 w 147"/>
                <a:gd name="T91" fmla="*/ 3 h 255"/>
                <a:gd name="T92" fmla="*/ 4 w 147"/>
                <a:gd name="T93" fmla="*/ 3 h 255"/>
                <a:gd name="T94" fmla="*/ 4 w 147"/>
                <a:gd name="T95" fmla="*/ 3 h 255"/>
                <a:gd name="T96" fmla="*/ 4 w 147"/>
                <a:gd name="T97" fmla="*/ 3 h 255"/>
                <a:gd name="T98" fmla="*/ 3 w 147"/>
                <a:gd name="T99" fmla="*/ 2 h 255"/>
                <a:gd name="T100" fmla="*/ 3 w 147"/>
                <a:gd name="T101" fmla="*/ 2 h 255"/>
                <a:gd name="T102" fmla="*/ 3 w 147"/>
                <a:gd name="T103" fmla="*/ 1 h 255"/>
                <a:gd name="T104" fmla="*/ 3 w 147"/>
                <a:gd name="T105" fmla="*/ 1 h 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47" h="255">
                  <a:moveTo>
                    <a:pt x="97" y="12"/>
                  </a:moveTo>
                  <a:lnTo>
                    <a:pt x="96" y="23"/>
                  </a:lnTo>
                  <a:lnTo>
                    <a:pt x="95" y="31"/>
                  </a:lnTo>
                  <a:lnTo>
                    <a:pt x="93" y="38"/>
                  </a:lnTo>
                  <a:lnTo>
                    <a:pt x="89" y="42"/>
                  </a:lnTo>
                  <a:lnTo>
                    <a:pt x="81" y="47"/>
                  </a:lnTo>
                  <a:lnTo>
                    <a:pt x="71" y="52"/>
                  </a:lnTo>
                  <a:lnTo>
                    <a:pt x="59" y="57"/>
                  </a:lnTo>
                  <a:lnTo>
                    <a:pt x="47" y="63"/>
                  </a:lnTo>
                  <a:lnTo>
                    <a:pt x="35" y="70"/>
                  </a:lnTo>
                  <a:lnTo>
                    <a:pt x="26" y="77"/>
                  </a:lnTo>
                  <a:lnTo>
                    <a:pt x="19" y="83"/>
                  </a:lnTo>
                  <a:lnTo>
                    <a:pt x="15" y="90"/>
                  </a:lnTo>
                  <a:lnTo>
                    <a:pt x="15" y="94"/>
                  </a:lnTo>
                  <a:lnTo>
                    <a:pt x="17" y="95"/>
                  </a:lnTo>
                  <a:lnTo>
                    <a:pt x="19" y="95"/>
                  </a:lnTo>
                  <a:lnTo>
                    <a:pt x="22" y="92"/>
                  </a:lnTo>
                  <a:lnTo>
                    <a:pt x="27" y="86"/>
                  </a:lnTo>
                  <a:lnTo>
                    <a:pt x="34" y="81"/>
                  </a:lnTo>
                  <a:lnTo>
                    <a:pt x="41" y="76"/>
                  </a:lnTo>
                  <a:lnTo>
                    <a:pt x="49" y="72"/>
                  </a:lnTo>
                  <a:lnTo>
                    <a:pt x="57" y="68"/>
                  </a:lnTo>
                  <a:lnTo>
                    <a:pt x="66" y="65"/>
                  </a:lnTo>
                  <a:lnTo>
                    <a:pt x="74" y="64"/>
                  </a:lnTo>
                  <a:lnTo>
                    <a:pt x="82" y="63"/>
                  </a:lnTo>
                  <a:lnTo>
                    <a:pt x="80" y="77"/>
                  </a:lnTo>
                  <a:lnTo>
                    <a:pt x="76" y="88"/>
                  </a:lnTo>
                  <a:lnTo>
                    <a:pt x="74" y="99"/>
                  </a:lnTo>
                  <a:lnTo>
                    <a:pt x="71" y="106"/>
                  </a:lnTo>
                  <a:lnTo>
                    <a:pt x="59" y="108"/>
                  </a:lnTo>
                  <a:lnTo>
                    <a:pt x="48" y="111"/>
                  </a:lnTo>
                  <a:lnTo>
                    <a:pt x="37" y="116"/>
                  </a:lnTo>
                  <a:lnTo>
                    <a:pt x="28" y="122"/>
                  </a:lnTo>
                  <a:lnTo>
                    <a:pt x="20" y="128"/>
                  </a:lnTo>
                  <a:lnTo>
                    <a:pt x="14" y="134"/>
                  </a:lnTo>
                  <a:lnTo>
                    <a:pt x="10" y="141"/>
                  </a:lnTo>
                  <a:lnTo>
                    <a:pt x="9" y="149"/>
                  </a:lnTo>
                  <a:lnTo>
                    <a:pt x="10" y="154"/>
                  </a:lnTo>
                  <a:lnTo>
                    <a:pt x="11" y="154"/>
                  </a:lnTo>
                  <a:lnTo>
                    <a:pt x="13" y="152"/>
                  </a:lnTo>
                  <a:lnTo>
                    <a:pt x="15" y="146"/>
                  </a:lnTo>
                  <a:lnTo>
                    <a:pt x="18" y="143"/>
                  </a:lnTo>
                  <a:lnTo>
                    <a:pt x="24" y="139"/>
                  </a:lnTo>
                  <a:lnTo>
                    <a:pt x="30" y="134"/>
                  </a:lnTo>
                  <a:lnTo>
                    <a:pt x="38" y="130"/>
                  </a:lnTo>
                  <a:lnTo>
                    <a:pt x="48" y="125"/>
                  </a:lnTo>
                  <a:lnTo>
                    <a:pt x="56" y="122"/>
                  </a:lnTo>
                  <a:lnTo>
                    <a:pt x="65" y="119"/>
                  </a:lnTo>
                  <a:lnTo>
                    <a:pt x="72" y="119"/>
                  </a:lnTo>
                  <a:lnTo>
                    <a:pt x="71" y="133"/>
                  </a:lnTo>
                  <a:lnTo>
                    <a:pt x="68" y="146"/>
                  </a:lnTo>
                  <a:lnTo>
                    <a:pt x="65" y="156"/>
                  </a:lnTo>
                  <a:lnTo>
                    <a:pt x="62" y="163"/>
                  </a:lnTo>
                  <a:lnTo>
                    <a:pt x="52" y="167"/>
                  </a:lnTo>
                  <a:lnTo>
                    <a:pt x="44" y="170"/>
                  </a:lnTo>
                  <a:lnTo>
                    <a:pt x="35" y="175"/>
                  </a:lnTo>
                  <a:lnTo>
                    <a:pt x="28" y="179"/>
                  </a:lnTo>
                  <a:lnTo>
                    <a:pt x="22" y="184"/>
                  </a:lnTo>
                  <a:lnTo>
                    <a:pt x="17" y="191"/>
                  </a:lnTo>
                  <a:lnTo>
                    <a:pt x="13" y="198"/>
                  </a:lnTo>
                  <a:lnTo>
                    <a:pt x="12" y="206"/>
                  </a:lnTo>
                  <a:lnTo>
                    <a:pt x="17" y="200"/>
                  </a:lnTo>
                  <a:lnTo>
                    <a:pt x="22" y="196"/>
                  </a:lnTo>
                  <a:lnTo>
                    <a:pt x="29" y="190"/>
                  </a:lnTo>
                  <a:lnTo>
                    <a:pt x="35" y="185"/>
                  </a:lnTo>
                  <a:lnTo>
                    <a:pt x="42" y="182"/>
                  </a:lnTo>
                  <a:lnTo>
                    <a:pt x="48" y="178"/>
                  </a:lnTo>
                  <a:lnTo>
                    <a:pt x="52" y="176"/>
                  </a:lnTo>
                  <a:lnTo>
                    <a:pt x="57" y="175"/>
                  </a:lnTo>
                  <a:lnTo>
                    <a:pt x="56" y="182"/>
                  </a:lnTo>
                  <a:lnTo>
                    <a:pt x="52" y="191"/>
                  </a:lnTo>
                  <a:lnTo>
                    <a:pt x="47" y="201"/>
                  </a:lnTo>
                  <a:lnTo>
                    <a:pt x="41" y="214"/>
                  </a:lnTo>
                  <a:lnTo>
                    <a:pt x="33" y="225"/>
                  </a:lnTo>
                  <a:lnTo>
                    <a:pt x="25" y="236"/>
                  </a:lnTo>
                  <a:lnTo>
                    <a:pt x="15" y="244"/>
                  </a:lnTo>
                  <a:lnTo>
                    <a:pt x="6" y="250"/>
                  </a:lnTo>
                  <a:lnTo>
                    <a:pt x="2" y="252"/>
                  </a:lnTo>
                  <a:lnTo>
                    <a:pt x="0" y="254"/>
                  </a:lnTo>
                  <a:lnTo>
                    <a:pt x="2" y="255"/>
                  </a:lnTo>
                  <a:lnTo>
                    <a:pt x="9" y="254"/>
                  </a:lnTo>
                  <a:lnTo>
                    <a:pt x="14" y="252"/>
                  </a:lnTo>
                  <a:lnTo>
                    <a:pt x="21" y="246"/>
                  </a:lnTo>
                  <a:lnTo>
                    <a:pt x="30" y="239"/>
                  </a:lnTo>
                  <a:lnTo>
                    <a:pt x="41" y="229"/>
                  </a:lnTo>
                  <a:lnTo>
                    <a:pt x="50" y="217"/>
                  </a:lnTo>
                  <a:lnTo>
                    <a:pt x="58" y="204"/>
                  </a:lnTo>
                  <a:lnTo>
                    <a:pt x="65" y="190"/>
                  </a:lnTo>
                  <a:lnTo>
                    <a:pt x="70" y="174"/>
                  </a:lnTo>
                  <a:lnTo>
                    <a:pt x="79" y="178"/>
                  </a:lnTo>
                  <a:lnTo>
                    <a:pt x="88" y="186"/>
                  </a:lnTo>
                  <a:lnTo>
                    <a:pt x="94" y="196"/>
                  </a:lnTo>
                  <a:lnTo>
                    <a:pt x="94" y="205"/>
                  </a:lnTo>
                  <a:lnTo>
                    <a:pt x="91" y="214"/>
                  </a:lnTo>
                  <a:lnTo>
                    <a:pt x="90" y="220"/>
                  </a:lnTo>
                  <a:lnTo>
                    <a:pt x="93" y="221"/>
                  </a:lnTo>
                  <a:lnTo>
                    <a:pt x="97" y="217"/>
                  </a:lnTo>
                  <a:lnTo>
                    <a:pt x="101" y="212"/>
                  </a:lnTo>
                  <a:lnTo>
                    <a:pt x="103" y="207"/>
                  </a:lnTo>
                  <a:lnTo>
                    <a:pt x="103" y="204"/>
                  </a:lnTo>
                  <a:lnTo>
                    <a:pt x="102" y="198"/>
                  </a:lnTo>
                  <a:lnTo>
                    <a:pt x="97" y="186"/>
                  </a:lnTo>
                  <a:lnTo>
                    <a:pt x="91" y="176"/>
                  </a:lnTo>
                  <a:lnTo>
                    <a:pt x="86" y="169"/>
                  </a:lnTo>
                  <a:lnTo>
                    <a:pt x="81" y="164"/>
                  </a:lnTo>
                  <a:lnTo>
                    <a:pt x="83" y="153"/>
                  </a:lnTo>
                  <a:lnTo>
                    <a:pt x="86" y="138"/>
                  </a:lnTo>
                  <a:lnTo>
                    <a:pt x="88" y="125"/>
                  </a:lnTo>
                  <a:lnTo>
                    <a:pt x="89" y="115"/>
                  </a:lnTo>
                  <a:lnTo>
                    <a:pt x="90" y="111"/>
                  </a:lnTo>
                  <a:lnTo>
                    <a:pt x="93" y="110"/>
                  </a:lnTo>
                  <a:lnTo>
                    <a:pt x="97" y="111"/>
                  </a:lnTo>
                  <a:lnTo>
                    <a:pt x="104" y="115"/>
                  </a:lnTo>
                  <a:lnTo>
                    <a:pt x="112" y="121"/>
                  </a:lnTo>
                  <a:lnTo>
                    <a:pt x="121" y="129"/>
                  </a:lnTo>
                  <a:lnTo>
                    <a:pt x="128" y="141"/>
                  </a:lnTo>
                  <a:lnTo>
                    <a:pt x="132" y="158"/>
                  </a:lnTo>
                  <a:lnTo>
                    <a:pt x="133" y="164"/>
                  </a:lnTo>
                  <a:lnTo>
                    <a:pt x="134" y="166"/>
                  </a:lnTo>
                  <a:lnTo>
                    <a:pt x="135" y="163"/>
                  </a:lnTo>
                  <a:lnTo>
                    <a:pt x="136" y="156"/>
                  </a:lnTo>
                  <a:lnTo>
                    <a:pt x="136" y="151"/>
                  </a:lnTo>
                  <a:lnTo>
                    <a:pt x="134" y="143"/>
                  </a:lnTo>
                  <a:lnTo>
                    <a:pt x="132" y="133"/>
                  </a:lnTo>
                  <a:lnTo>
                    <a:pt x="127" y="123"/>
                  </a:lnTo>
                  <a:lnTo>
                    <a:pt x="121" y="114"/>
                  </a:lnTo>
                  <a:lnTo>
                    <a:pt x="113" y="107"/>
                  </a:lnTo>
                  <a:lnTo>
                    <a:pt x="104" y="100"/>
                  </a:lnTo>
                  <a:lnTo>
                    <a:pt x="91" y="96"/>
                  </a:lnTo>
                  <a:lnTo>
                    <a:pt x="95" y="88"/>
                  </a:lnTo>
                  <a:lnTo>
                    <a:pt x="98" y="78"/>
                  </a:lnTo>
                  <a:lnTo>
                    <a:pt x="101" y="69"/>
                  </a:lnTo>
                  <a:lnTo>
                    <a:pt x="101" y="62"/>
                  </a:lnTo>
                  <a:lnTo>
                    <a:pt x="106" y="63"/>
                  </a:lnTo>
                  <a:lnTo>
                    <a:pt x="113" y="65"/>
                  </a:lnTo>
                  <a:lnTo>
                    <a:pt x="119" y="68"/>
                  </a:lnTo>
                  <a:lnTo>
                    <a:pt x="126" y="70"/>
                  </a:lnTo>
                  <a:lnTo>
                    <a:pt x="131" y="75"/>
                  </a:lnTo>
                  <a:lnTo>
                    <a:pt x="135" y="79"/>
                  </a:lnTo>
                  <a:lnTo>
                    <a:pt x="139" y="85"/>
                  </a:lnTo>
                  <a:lnTo>
                    <a:pt x="141" y="92"/>
                  </a:lnTo>
                  <a:lnTo>
                    <a:pt x="143" y="99"/>
                  </a:lnTo>
                  <a:lnTo>
                    <a:pt x="146" y="100"/>
                  </a:lnTo>
                  <a:lnTo>
                    <a:pt x="147" y="96"/>
                  </a:lnTo>
                  <a:lnTo>
                    <a:pt x="147" y="88"/>
                  </a:lnTo>
                  <a:lnTo>
                    <a:pt x="146" y="83"/>
                  </a:lnTo>
                  <a:lnTo>
                    <a:pt x="142" y="77"/>
                  </a:lnTo>
                  <a:lnTo>
                    <a:pt x="138" y="70"/>
                  </a:lnTo>
                  <a:lnTo>
                    <a:pt x="133" y="63"/>
                  </a:lnTo>
                  <a:lnTo>
                    <a:pt x="127" y="57"/>
                  </a:lnTo>
                  <a:lnTo>
                    <a:pt x="121" y="52"/>
                  </a:lnTo>
                  <a:lnTo>
                    <a:pt x="114" y="48"/>
                  </a:lnTo>
                  <a:lnTo>
                    <a:pt x="109" y="46"/>
                  </a:lnTo>
                  <a:lnTo>
                    <a:pt x="109" y="34"/>
                  </a:lnTo>
                  <a:lnTo>
                    <a:pt x="109" y="24"/>
                  </a:lnTo>
                  <a:lnTo>
                    <a:pt x="109" y="15"/>
                  </a:lnTo>
                  <a:lnTo>
                    <a:pt x="108" y="5"/>
                  </a:lnTo>
                  <a:lnTo>
                    <a:pt x="105" y="0"/>
                  </a:lnTo>
                  <a:lnTo>
                    <a:pt x="102" y="1"/>
                  </a:lnTo>
                  <a:lnTo>
                    <a:pt x="100" y="5"/>
                  </a:lnTo>
                  <a:lnTo>
                    <a:pt x="97" y="12"/>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80" name="Freeform 333">
              <a:extLst>
                <a:ext uri="{FF2B5EF4-FFF2-40B4-BE49-F238E27FC236}">
                  <a16:creationId xmlns:a16="http://schemas.microsoft.com/office/drawing/2014/main" xmlns="" id="{C9284486-9084-42AE-8993-64C0629FBE0B}"/>
                </a:ext>
              </a:extLst>
            </p:cNvPr>
            <p:cNvSpPr>
              <a:spLocks/>
            </p:cNvSpPr>
            <p:nvPr/>
          </p:nvSpPr>
          <p:spPr bwMode="auto">
            <a:xfrm>
              <a:off x="2136" y="1164"/>
              <a:ext cx="117" cy="66"/>
            </a:xfrm>
            <a:custGeom>
              <a:avLst/>
              <a:gdLst>
                <a:gd name="T0" fmla="*/ 7 w 234"/>
                <a:gd name="T1" fmla="*/ 1 h 131"/>
                <a:gd name="T2" fmla="*/ 6 w 234"/>
                <a:gd name="T3" fmla="*/ 1 h 131"/>
                <a:gd name="T4" fmla="*/ 5 w 234"/>
                <a:gd name="T5" fmla="*/ 1 h 131"/>
                <a:gd name="T6" fmla="*/ 5 w 234"/>
                <a:gd name="T7" fmla="*/ 1 h 131"/>
                <a:gd name="T8" fmla="*/ 5 w 234"/>
                <a:gd name="T9" fmla="*/ 1 h 131"/>
                <a:gd name="T10" fmla="*/ 4 w 234"/>
                <a:gd name="T11" fmla="*/ 1 h 131"/>
                <a:gd name="T12" fmla="*/ 4 w 234"/>
                <a:gd name="T13" fmla="*/ 1 h 131"/>
                <a:gd name="T14" fmla="*/ 3 w 234"/>
                <a:gd name="T15" fmla="*/ 1 h 131"/>
                <a:gd name="T16" fmla="*/ 3 w 234"/>
                <a:gd name="T17" fmla="*/ 1 h 131"/>
                <a:gd name="T18" fmla="*/ 3 w 234"/>
                <a:gd name="T19" fmla="*/ 1 h 131"/>
                <a:gd name="T20" fmla="*/ 3 w 234"/>
                <a:gd name="T21" fmla="*/ 1 h 131"/>
                <a:gd name="T22" fmla="*/ 4 w 234"/>
                <a:gd name="T23" fmla="*/ 1 h 131"/>
                <a:gd name="T24" fmla="*/ 4 w 234"/>
                <a:gd name="T25" fmla="*/ 2 h 131"/>
                <a:gd name="T26" fmla="*/ 4 w 234"/>
                <a:gd name="T27" fmla="*/ 2 h 131"/>
                <a:gd name="T28" fmla="*/ 4 w 234"/>
                <a:gd name="T29" fmla="*/ 2 h 131"/>
                <a:gd name="T30" fmla="*/ 4 w 234"/>
                <a:gd name="T31" fmla="*/ 2 h 131"/>
                <a:gd name="T32" fmla="*/ 3 w 234"/>
                <a:gd name="T33" fmla="*/ 2 h 131"/>
                <a:gd name="T34" fmla="*/ 3 w 234"/>
                <a:gd name="T35" fmla="*/ 2 h 131"/>
                <a:gd name="T36" fmla="*/ 2 w 234"/>
                <a:gd name="T37" fmla="*/ 2 h 131"/>
                <a:gd name="T38" fmla="*/ 2 w 234"/>
                <a:gd name="T39" fmla="*/ 2 h 131"/>
                <a:gd name="T40" fmla="*/ 2 w 234"/>
                <a:gd name="T41" fmla="*/ 2 h 131"/>
                <a:gd name="T42" fmla="*/ 2 w 234"/>
                <a:gd name="T43" fmla="*/ 2 h 131"/>
                <a:gd name="T44" fmla="*/ 3 w 234"/>
                <a:gd name="T45" fmla="*/ 3 h 131"/>
                <a:gd name="T46" fmla="*/ 3 w 234"/>
                <a:gd name="T47" fmla="*/ 3 h 131"/>
                <a:gd name="T48" fmla="*/ 3 w 234"/>
                <a:gd name="T49" fmla="*/ 3 h 131"/>
                <a:gd name="T50" fmla="*/ 2 w 234"/>
                <a:gd name="T51" fmla="*/ 3 h 131"/>
                <a:gd name="T52" fmla="*/ 2 w 234"/>
                <a:gd name="T53" fmla="*/ 4 h 131"/>
                <a:gd name="T54" fmla="*/ 1 w 234"/>
                <a:gd name="T55" fmla="*/ 4 h 131"/>
                <a:gd name="T56" fmla="*/ 1 w 234"/>
                <a:gd name="T57" fmla="*/ 4 h 131"/>
                <a:gd name="T58" fmla="*/ 1 w 234"/>
                <a:gd name="T59" fmla="*/ 4 h 131"/>
                <a:gd name="T60" fmla="*/ 1 w 234"/>
                <a:gd name="T61" fmla="*/ 4 h 131"/>
                <a:gd name="T62" fmla="*/ 2 w 234"/>
                <a:gd name="T63" fmla="*/ 4 h 131"/>
                <a:gd name="T64" fmla="*/ 2 w 234"/>
                <a:gd name="T65" fmla="*/ 4 h 131"/>
                <a:gd name="T66" fmla="*/ 3 w 234"/>
                <a:gd name="T67" fmla="*/ 3 h 131"/>
                <a:gd name="T68" fmla="*/ 4 w 234"/>
                <a:gd name="T69" fmla="*/ 3 h 131"/>
                <a:gd name="T70" fmla="*/ 4 w 234"/>
                <a:gd name="T71" fmla="*/ 4 h 131"/>
                <a:gd name="T72" fmla="*/ 3 w 234"/>
                <a:gd name="T73" fmla="*/ 5 h 131"/>
                <a:gd name="T74" fmla="*/ 4 w 234"/>
                <a:gd name="T75" fmla="*/ 5 h 131"/>
                <a:gd name="T76" fmla="*/ 4 w 234"/>
                <a:gd name="T77" fmla="*/ 4 h 131"/>
                <a:gd name="T78" fmla="*/ 4 w 234"/>
                <a:gd name="T79" fmla="*/ 4 h 131"/>
                <a:gd name="T80" fmla="*/ 4 w 234"/>
                <a:gd name="T81" fmla="*/ 3 h 131"/>
                <a:gd name="T82" fmla="*/ 4 w 234"/>
                <a:gd name="T83" fmla="*/ 3 h 131"/>
                <a:gd name="T84" fmla="*/ 5 w 234"/>
                <a:gd name="T85" fmla="*/ 2 h 131"/>
                <a:gd name="T86" fmla="*/ 5 w 234"/>
                <a:gd name="T87" fmla="*/ 2 h 131"/>
                <a:gd name="T88" fmla="*/ 6 w 234"/>
                <a:gd name="T89" fmla="*/ 2 h 131"/>
                <a:gd name="T90" fmla="*/ 6 w 234"/>
                <a:gd name="T91" fmla="*/ 3 h 131"/>
                <a:gd name="T92" fmla="*/ 6 w 234"/>
                <a:gd name="T93" fmla="*/ 4 h 131"/>
                <a:gd name="T94" fmla="*/ 6 w 234"/>
                <a:gd name="T95" fmla="*/ 4 h 131"/>
                <a:gd name="T96" fmla="*/ 6 w 234"/>
                <a:gd name="T97" fmla="*/ 3 h 131"/>
                <a:gd name="T98" fmla="*/ 6 w 234"/>
                <a:gd name="T99" fmla="*/ 2 h 131"/>
                <a:gd name="T100" fmla="*/ 6 w 234"/>
                <a:gd name="T101" fmla="*/ 2 h 131"/>
                <a:gd name="T102" fmla="*/ 6 w 234"/>
                <a:gd name="T103" fmla="*/ 1 h 131"/>
                <a:gd name="T104" fmla="*/ 7 w 234"/>
                <a:gd name="T105" fmla="*/ 1 h 131"/>
                <a:gd name="T106" fmla="*/ 8 w 234"/>
                <a:gd name="T107" fmla="*/ 1 h 131"/>
                <a:gd name="T108" fmla="*/ 8 w 234"/>
                <a:gd name="T109" fmla="*/ 0 h 131"/>
                <a:gd name="T110" fmla="*/ 7 w 234"/>
                <a:gd name="T111" fmla="*/ 1 h 13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34" h="131">
                  <a:moveTo>
                    <a:pt x="209" y="3"/>
                  </a:moveTo>
                  <a:lnTo>
                    <a:pt x="202" y="6"/>
                  </a:lnTo>
                  <a:lnTo>
                    <a:pt x="193" y="9"/>
                  </a:lnTo>
                  <a:lnTo>
                    <a:pt x="181" y="14"/>
                  </a:lnTo>
                  <a:lnTo>
                    <a:pt x="170" y="18"/>
                  </a:lnTo>
                  <a:lnTo>
                    <a:pt x="159" y="23"/>
                  </a:lnTo>
                  <a:lnTo>
                    <a:pt x="149" y="28"/>
                  </a:lnTo>
                  <a:lnTo>
                    <a:pt x="142" y="32"/>
                  </a:lnTo>
                  <a:lnTo>
                    <a:pt x="138" y="34"/>
                  </a:lnTo>
                  <a:lnTo>
                    <a:pt x="134" y="30"/>
                  </a:lnTo>
                  <a:lnTo>
                    <a:pt x="127" y="28"/>
                  </a:lnTo>
                  <a:lnTo>
                    <a:pt x="120" y="24"/>
                  </a:lnTo>
                  <a:lnTo>
                    <a:pt x="112" y="22"/>
                  </a:lnTo>
                  <a:lnTo>
                    <a:pt x="104" y="22"/>
                  </a:lnTo>
                  <a:lnTo>
                    <a:pt x="95" y="21"/>
                  </a:lnTo>
                  <a:lnTo>
                    <a:pt x="88" y="22"/>
                  </a:lnTo>
                  <a:lnTo>
                    <a:pt x="81" y="24"/>
                  </a:lnTo>
                  <a:lnTo>
                    <a:pt x="76" y="26"/>
                  </a:lnTo>
                  <a:lnTo>
                    <a:pt x="77" y="28"/>
                  </a:lnTo>
                  <a:lnTo>
                    <a:pt x="81" y="29"/>
                  </a:lnTo>
                  <a:lnTo>
                    <a:pt x="87" y="29"/>
                  </a:lnTo>
                  <a:lnTo>
                    <a:pt x="91" y="29"/>
                  </a:lnTo>
                  <a:lnTo>
                    <a:pt x="96" y="30"/>
                  </a:lnTo>
                  <a:lnTo>
                    <a:pt x="103" y="32"/>
                  </a:lnTo>
                  <a:lnTo>
                    <a:pt x="109" y="34"/>
                  </a:lnTo>
                  <a:lnTo>
                    <a:pt x="115" y="38"/>
                  </a:lnTo>
                  <a:lnTo>
                    <a:pt x="120" y="40"/>
                  </a:lnTo>
                  <a:lnTo>
                    <a:pt x="125" y="44"/>
                  </a:lnTo>
                  <a:lnTo>
                    <a:pt x="127" y="46"/>
                  </a:lnTo>
                  <a:lnTo>
                    <a:pt x="122" y="51"/>
                  </a:lnTo>
                  <a:lnTo>
                    <a:pt x="117" y="57"/>
                  </a:lnTo>
                  <a:lnTo>
                    <a:pt x="110" y="63"/>
                  </a:lnTo>
                  <a:lnTo>
                    <a:pt x="104" y="67"/>
                  </a:lnTo>
                  <a:lnTo>
                    <a:pt x="96" y="64"/>
                  </a:lnTo>
                  <a:lnTo>
                    <a:pt x="87" y="63"/>
                  </a:lnTo>
                  <a:lnTo>
                    <a:pt x="76" y="61"/>
                  </a:lnTo>
                  <a:lnTo>
                    <a:pt x="65" y="60"/>
                  </a:lnTo>
                  <a:lnTo>
                    <a:pt x="54" y="60"/>
                  </a:lnTo>
                  <a:lnTo>
                    <a:pt x="45" y="60"/>
                  </a:lnTo>
                  <a:lnTo>
                    <a:pt x="37" y="60"/>
                  </a:lnTo>
                  <a:lnTo>
                    <a:pt x="31" y="62"/>
                  </a:lnTo>
                  <a:lnTo>
                    <a:pt x="37" y="62"/>
                  </a:lnTo>
                  <a:lnTo>
                    <a:pt x="44" y="63"/>
                  </a:lnTo>
                  <a:lnTo>
                    <a:pt x="51" y="64"/>
                  </a:lnTo>
                  <a:lnTo>
                    <a:pt x="60" y="66"/>
                  </a:lnTo>
                  <a:lnTo>
                    <a:pt x="68" y="68"/>
                  </a:lnTo>
                  <a:lnTo>
                    <a:pt x="75" y="69"/>
                  </a:lnTo>
                  <a:lnTo>
                    <a:pt x="82" y="72"/>
                  </a:lnTo>
                  <a:lnTo>
                    <a:pt x="88" y="75"/>
                  </a:lnTo>
                  <a:lnTo>
                    <a:pt x="80" y="83"/>
                  </a:lnTo>
                  <a:lnTo>
                    <a:pt x="71" y="90"/>
                  </a:lnTo>
                  <a:lnTo>
                    <a:pt x="60" y="94"/>
                  </a:lnTo>
                  <a:lnTo>
                    <a:pt x="49" y="99"/>
                  </a:lnTo>
                  <a:lnTo>
                    <a:pt x="38" y="101"/>
                  </a:lnTo>
                  <a:lnTo>
                    <a:pt x="27" y="104"/>
                  </a:lnTo>
                  <a:lnTo>
                    <a:pt x="18" y="105"/>
                  </a:lnTo>
                  <a:lnTo>
                    <a:pt x="10" y="105"/>
                  </a:lnTo>
                  <a:lnTo>
                    <a:pt x="3" y="105"/>
                  </a:lnTo>
                  <a:lnTo>
                    <a:pt x="0" y="107"/>
                  </a:lnTo>
                  <a:lnTo>
                    <a:pt x="1" y="108"/>
                  </a:lnTo>
                  <a:lnTo>
                    <a:pt x="8" y="111"/>
                  </a:lnTo>
                  <a:lnTo>
                    <a:pt x="15" y="111"/>
                  </a:lnTo>
                  <a:lnTo>
                    <a:pt x="24" y="111"/>
                  </a:lnTo>
                  <a:lnTo>
                    <a:pt x="36" y="109"/>
                  </a:lnTo>
                  <a:lnTo>
                    <a:pt x="49" y="107"/>
                  </a:lnTo>
                  <a:lnTo>
                    <a:pt x="62" y="105"/>
                  </a:lnTo>
                  <a:lnTo>
                    <a:pt x="75" y="100"/>
                  </a:lnTo>
                  <a:lnTo>
                    <a:pt x="87" y="93"/>
                  </a:lnTo>
                  <a:lnTo>
                    <a:pt x="97" y="86"/>
                  </a:lnTo>
                  <a:lnTo>
                    <a:pt x="103" y="96"/>
                  </a:lnTo>
                  <a:lnTo>
                    <a:pt x="104" y="106"/>
                  </a:lnTo>
                  <a:lnTo>
                    <a:pt x="103" y="117"/>
                  </a:lnTo>
                  <a:lnTo>
                    <a:pt x="96" y="127"/>
                  </a:lnTo>
                  <a:lnTo>
                    <a:pt x="92" y="130"/>
                  </a:lnTo>
                  <a:lnTo>
                    <a:pt x="94" y="131"/>
                  </a:lnTo>
                  <a:lnTo>
                    <a:pt x="97" y="131"/>
                  </a:lnTo>
                  <a:lnTo>
                    <a:pt x="103" y="129"/>
                  </a:lnTo>
                  <a:lnTo>
                    <a:pt x="109" y="122"/>
                  </a:lnTo>
                  <a:lnTo>
                    <a:pt x="113" y="111"/>
                  </a:lnTo>
                  <a:lnTo>
                    <a:pt x="114" y="97"/>
                  </a:lnTo>
                  <a:lnTo>
                    <a:pt x="112" y="83"/>
                  </a:lnTo>
                  <a:lnTo>
                    <a:pt x="117" y="78"/>
                  </a:lnTo>
                  <a:lnTo>
                    <a:pt x="122" y="72"/>
                  </a:lnTo>
                  <a:lnTo>
                    <a:pt x="128" y="67"/>
                  </a:lnTo>
                  <a:lnTo>
                    <a:pt x="134" y="61"/>
                  </a:lnTo>
                  <a:lnTo>
                    <a:pt x="140" y="56"/>
                  </a:lnTo>
                  <a:lnTo>
                    <a:pt x="145" y="52"/>
                  </a:lnTo>
                  <a:lnTo>
                    <a:pt x="151" y="48"/>
                  </a:lnTo>
                  <a:lnTo>
                    <a:pt x="157" y="46"/>
                  </a:lnTo>
                  <a:lnTo>
                    <a:pt x="163" y="55"/>
                  </a:lnTo>
                  <a:lnTo>
                    <a:pt x="166" y="68"/>
                  </a:lnTo>
                  <a:lnTo>
                    <a:pt x="166" y="82"/>
                  </a:lnTo>
                  <a:lnTo>
                    <a:pt x="163" y="96"/>
                  </a:lnTo>
                  <a:lnTo>
                    <a:pt x="161" y="99"/>
                  </a:lnTo>
                  <a:lnTo>
                    <a:pt x="163" y="101"/>
                  </a:lnTo>
                  <a:lnTo>
                    <a:pt x="166" y="100"/>
                  </a:lnTo>
                  <a:lnTo>
                    <a:pt x="170" y="97"/>
                  </a:lnTo>
                  <a:lnTo>
                    <a:pt x="173" y="86"/>
                  </a:lnTo>
                  <a:lnTo>
                    <a:pt x="175" y="72"/>
                  </a:lnTo>
                  <a:lnTo>
                    <a:pt x="175" y="55"/>
                  </a:lnTo>
                  <a:lnTo>
                    <a:pt x="170" y="39"/>
                  </a:lnTo>
                  <a:lnTo>
                    <a:pt x="174" y="34"/>
                  </a:lnTo>
                  <a:lnTo>
                    <a:pt x="181" y="29"/>
                  </a:lnTo>
                  <a:lnTo>
                    <a:pt x="190" y="23"/>
                  </a:lnTo>
                  <a:lnTo>
                    <a:pt x="201" y="17"/>
                  </a:lnTo>
                  <a:lnTo>
                    <a:pt x="210" y="11"/>
                  </a:lnTo>
                  <a:lnTo>
                    <a:pt x="220" y="7"/>
                  </a:lnTo>
                  <a:lnTo>
                    <a:pt x="228" y="2"/>
                  </a:lnTo>
                  <a:lnTo>
                    <a:pt x="234" y="0"/>
                  </a:lnTo>
                  <a:lnTo>
                    <a:pt x="229" y="0"/>
                  </a:lnTo>
                  <a:lnTo>
                    <a:pt x="221" y="1"/>
                  </a:lnTo>
                  <a:lnTo>
                    <a:pt x="213" y="2"/>
                  </a:lnTo>
                  <a:lnTo>
                    <a:pt x="209" y="3"/>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81" name="Freeform 334">
              <a:extLst>
                <a:ext uri="{FF2B5EF4-FFF2-40B4-BE49-F238E27FC236}">
                  <a16:creationId xmlns:a16="http://schemas.microsoft.com/office/drawing/2014/main" xmlns="" id="{7C5DF98F-FB10-4D14-B29F-9E5DD18B9D04}"/>
                </a:ext>
              </a:extLst>
            </p:cNvPr>
            <p:cNvSpPr>
              <a:spLocks/>
            </p:cNvSpPr>
            <p:nvPr/>
          </p:nvSpPr>
          <p:spPr bwMode="auto">
            <a:xfrm>
              <a:off x="2298" y="1127"/>
              <a:ext cx="11" cy="12"/>
            </a:xfrm>
            <a:custGeom>
              <a:avLst/>
              <a:gdLst>
                <a:gd name="T0" fmla="*/ 1 w 22"/>
                <a:gd name="T1" fmla="*/ 1 h 23"/>
                <a:gd name="T2" fmla="*/ 1 w 22"/>
                <a:gd name="T3" fmla="*/ 0 h 23"/>
                <a:gd name="T4" fmla="*/ 1 w 22"/>
                <a:gd name="T5" fmla="*/ 0 h 23"/>
                <a:gd name="T6" fmla="*/ 1 w 22"/>
                <a:gd name="T7" fmla="*/ 1 h 23"/>
                <a:gd name="T8" fmla="*/ 1 w 22"/>
                <a:gd name="T9" fmla="*/ 1 h 23"/>
                <a:gd name="T10" fmla="*/ 1 w 22"/>
                <a:gd name="T11" fmla="*/ 1 h 23"/>
                <a:gd name="T12" fmla="*/ 1 w 22"/>
                <a:gd name="T13" fmla="*/ 1 h 23"/>
                <a:gd name="T14" fmla="*/ 1 w 22"/>
                <a:gd name="T15" fmla="*/ 1 h 23"/>
                <a:gd name="T16" fmla="*/ 1 w 22"/>
                <a:gd name="T17" fmla="*/ 1 h 23"/>
                <a:gd name="T18" fmla="*/ 1 w 22"/>
                <a:gd name="T19" fmla="*/ 1 h 23"/>
                <a:gd name="T20" fmla="*/ 1 w 22"/>
                <a:gd name="T21" fmla="*/ 1 h 23"/>
                <a:gd name="T22" fmla="*/ 1 w 22"/>
                <a:gd name="T23" fmla="*/ 1 h 23"/>
                <a:gd name="T24" fmla="*/ 1 w 22"/>
                <a:gd name="T25" fmla="*/ 1 h 23"/>
                <a:gd name="T26" fmla="*/ 1 w 22"/>
                <a:gd name="T27" fmla="*/ 1 h 23"/>
                <a:gd name="T28" fmla="*/ 0 w 22"/>
                <a:gd name="T29" fmla="*/ 1 h 23"/>
                <a:gd name="T30" fmla="*/ 1 w 22"/>
                <a:gd name="T31" fmla="*/ 1 h 23"/>
                <a:gd name="T32" fmla="*/ 1 w 22"/>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3">
                  <a:moveTo>
                    <a:pt x="3" y="1"/>
                  </a:moveTo>
                  <a:lnTo>
                    <a:pt x="9" y="0"/>
                  </a:lnTo>
                  <a:lnTo>
                    <a:pt x="14" y="0"/>
                  </a:lnTo>
                  <a:lnTo>
                    <a:pt x="18" y="2"/>
                  </a:lnTo>
                  <a:lnTo>
                    <a:pt x="21" y="6"/>
                  </a:lnTo>
                  <a:lnTo>
                    <a:pt x="22" y="11"/>
                  </a:lnTo>
                  <a:lnTo>
                    <a:pt x="22" y="15"/>
                  </a:lnTo>
                  <a:lnTo>
                    <a:pt x="21" y="19"/>
                  </a:lnTo>
                  <a:lnTo>
                    <a:pt x="18" y="21"/>
                  </a:lnTo>
                  <a:lnTo>
                    <a:pt x="16" y="22"/>
                  </a:lnTo>
                  <a:lnTo>
                    <a:pt x="12" y="23"/>
                  </a:lnTo>
                  <a:lnTo>
                    <a:pt x="7" y="22"/>
                  </a:lnTo>
                  <a:lnTo>
                    <a:pt x="3" y="20"/>
                  </a:lnTo>
                  <a:lnTo>
                    <a:pt x="1" y="15"/>
                  </a:lnTo>
                  <a:lnTo>
                    <a:pt x="0" y="8"/>
                  </a:lnTo>
                  <a:lnTo>
                    <a:pt x="1" y="4"/>
                  </a:lnTo>
                  <a:lnTo>
                    <a:pt x="3"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82" name="Freeform 335">
              <a:extLst>
                <a:ext uri="{FF2B5EF4-FFF2-40B4-BE49-F238E27FC236}">
                  <a16:creationId xmlns:a16="http://schemas.microsoft.com/office/drawing/2014/main" xmlns="" id="{66EE14D8-1F72-4E7A-B353-777C84FB9952}"/>
                </a:ext>
              </a:extLst>
            </p:cNvPr>
            <p:cNvSpPr>
              <a:spLocks/>
            </p:cNvSpPr>
            <p:nvPr/>
          </p:nvSpPr>
          <p:spPr bwMode="auto">
            <a:xfrm>
              <a:off x="2296" y="1154"/>
              <a:ext cx="9" cy="8"/>
            </a:xfrm>
            <a:custGeom>
              <a:avLst/>
              <a:gdLst>
                <a:gd name="T0" fmla="*/ 0 w 19"/>
                <a:gd name="T1" fmla="*/ 1 h 15"/>
                <a:gd name="T2" fmla="*/ 0 w 19"/>
                <a:gd name="T3" fmla="*/ 0 h 15"/>
                <a:gd name="T4" fmla="*/ 0 w 19"/>
                <a:gd name="T5" fmla="*/ 0 h 15"/>
                <a:gd name="T6" fmla="*/ 0 w 19"/>
                <a:gd name="T7" fmla="*/ 0 h 15"/>
                <a:gd name="T8" fmla="*/ 0 w 19"/>
                <a:gd name="T9" fmla="*/ 1 h 15"/>
                <a:gd name="T10" fmla="*/ 0 w 19"/>
                <a:gd name="T11" fmla="*/ 1 h 15"/>
                <a:gd name="T12" fmla="*/ 0 w 19"/>
                <a:gd name="T13" fmla="*/ 1 h 15"/>
                <a:gd name="T14" fmla="*/ 0 w 19"/>
                <a:gd name="T15" fmla="*/ 1 h 15"/>
                <a:gd name="T16" fmla="*/ 0 w 19"/>
                <a:gd name="T17" fmla="*/ 1 h 15"/>
                <a:gd name="T18" fmla="*/ 0 w 19"/>
                <a:gd name="T19" fmla="*/ 1 h 15"/>
                <a:gd name="T20" fmla="*/ 0 w 19"/>
                <a:gd name="T21" fmla="*/ 1 h 15"/>
                <a:gd name="T22" fmla="*/ 0 w 19"/>
                <a:gd name="T23" fmla="*/ 1 h 15"/>
                <a:gd name="T24" fmla="*/ 0 w 19"/>
                <a:gd name="T25" fmla="*/ 1 h 15"/>
                <a:gd name="T26" fmla="*/ 0 w 19"/>
                <a:gd name="T27" fmla="*/ 1 h 15"/>
                <a:gd name="T28" fmla="*/ 0 w 19"/>
                <a:gd name="T29" fmla="*/ 1 h 15"/>
                <a:gd name="T30" fmla="*/ 0 w 19"/>
                <a:gd name="T31" fmla="*/ 1 h 15"/>
                <a:gd name="T32" fmla="*/ 0 w 19"/>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5">
                  <a:moveTo>
                    <a:pt x="3" y="1"/>
                  </a:moveTo>
                  <a:lnTo>
                    <a:pt x="6" y="0"/>
                  </a:lnTo>
                  <a:lnTo>
                    <a:pt x="11" y="0"/>
                  </a:lnTo>
                  <a:lnTo>
                    <a:pt x="14" y="0"/>
                  </a:lnTo>
                  <a:lnTo>
                    <a:pt x="17" y="3"/>
                  </a:lnTo>
                  <a:lnTo>
                    <a:pt x="19" y="5"/>
                  </a:lnTo>
                  <a:lnTo>
                    <a:pt x="19" y="7"/>
                  </a:lnTo>
                  <a:lnTo>
                    <a:pt x="18" y="10"/>
                  </a:lnTo>
                  <a:lnTo>
                    <a:pt x="17" y="13"/>
                  </a:lnTo>
                  <a:lnTo>
                    <a:pt x="13" y="15"/>
                  </a:lnTo>
                  <a:lnTo>
                    <a:pt x="8" y="14"/>
                  </a:lnTo>
                  <a:lnTo>
                    <a:pt x="4" y="13"/>
                  </a:lnTo>
                  <a:lnTo>
                    <a:pt x="3" y="12"/>
                  </a:lnTo>
                  <a:lnTo>
                    <a:pt x="2" y="11"/>
                  </a:lnTo>
                  <a:lnTo>
                    <a:pt x="0" y="8"/>
                  </a:lnTo>
                  <a:lnTo>
                    <a:pt x="0" y="5"/>
                  </a:lnTo>
                  <a:lnTo>
                    <a:pt x="3"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83" name="Freeform 336">
              <a:extLst>
                <a:ext uri="{FF2B5EF4-FFF2-40B4-BE49-F238E27FC236}">
                  <a16:creationId xmlns:a16="http://schemas.microsoft.com/office/drawing/2014/main" xmlns="" id="{B7D33E7D-3834-4847-91E3-9E4C5078D737}"/>
                </a:ext>
              </a:extLst>
            </p:cNvPr>
            <p:cNvSpPr>
              <a:spLocks/>
            </p:cNvSpPr>
            <p:nvPr/>
          </p:nvSpPr>
          <p:spPr bwMode="auto">
            <a:xfrm>
              <a:off x="2316" y="1172"/>
              <a:ext cx="12" cy="12"/>
            </a:xfrm>
            <a:custGeom>
              <a:avLst/>
              <a:gdLst>
                <a:gd name="T0" fmla="*/ 1 w 24"/>
                <a:gd name="T1" fmla="*/ 1 h 23"/>
                <a:gd name="T2" fmla="*/ 1 w 24"/>
                <a:gd name="T3" fmla="*/ 1 h 23"/>
                <a:gd name="T4" fmla="*/ 1 w 24"/>
                <a:gd name="T5" fmla="*/ 0 h 23"/>
                <a:gd name="T6" fmla="*/ 1 w 24"/>
                <a:gd name="T7" fmla="*/ 0 h 23"/>
                <a:gd name="T8" fmla="*/ 1 w 24"/>
                <a:gd name="T9" fmla="*/ 1 h 23"/>
                <a:gd name="T10" fmla="*/ 1 w 24"/>
                <a:gd name="T11" fmla="*/ 1 h 23"/>
                <a:gd name="T12" fmla="*/ 1 w 24"/>
                <a:gd name="T13" fmla="*/ 1 h 23"/>
                <a:gd name="T14" fmla="*/ 1 w 24"/>
                <a:gd name="T15" fmla="*/ 1 h 23"/>
                <a:gd name="T16" fmla="*/ 1 w 24"/>
                <a:gd name="T17" fmla="*/ 1 h 23"/>
                <a:gd name="T18" fmla="*/ 1 w 24"/>
                <a:gd name="T19" fmla="*/ 1 h 23"/>
                <a:gd name="T20" fmla="*/ 1 w 24"/>
                <a:gd name="T21" fmla="*/ 1 h 23"/>
                <a:gd name="T22" fmla="*/ 1 w 24"/>
                <a:gd name="T23" fmla="*/ 1 h 23"/>
                <a:gd name="T24" fmla="*/ 1 w 24"/>
                <a:gd name="T25" fmla="*/ 1 h 23"/>
                <a:gd name="T26" fmla="*/ 1 w 24"/>
                <a:gd name="T27" fmla="*/ 1 h 23"/>
                <a:gd name="T28" fmla="*/ 0 w 24"/>
                <a:gd name="T29" fmla="*/ 1 h 23"/>
                <a:gd name="T30" fmla="*/ 0 w 24"/>
                <a:gd name="T31" fmla="*/ 1 h 23"/>
                <a:gd name="T32" fmla="*/ 1 w 24"/>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3">
                  <a:moveTo>
                    <a:pt x="2" y="6"/>
                  </a:moveTo>
                  <a:lnTo>
                    <a:pt x="7" y="2"/>
                  </a:lnTo>
                  <a:lnTo>
                    <a:pt x="11" y="0"/>
                  </a:lnTo>
                  <a:lnTo>
                    <a:pt x="15" y="0"/>
                  </a:lnTo>
                  <a:lnTo>
                    <a:pt x="19" y="3"/>
                  </a:lnTo>
                  <a:lnTo>
                    <a:pt x="23" y="7"/>
                  </a:lnTo>
                  <a:lnTo>
                    <a:pt x="24" y="10"/>
                  </a:lnTo>
                  <a:lnTo>
                    <a:pt x="24" y="15"/>
                  </a:lnTo>
                  <a:lnTo>
                    <a:pt x="22" y="18"/>
                  </a:lnTo>
                  <a:lnTo>
                    <a:pt x="18" y="22"/>
                  </a:lnTo>
                  <a:lnTo>
                    <a:pt x="12" y="23"/>
                  </a:lnTo>
                  <a:lnTo>
                    <a:pt x="7" y="23"/>
                  </a:lnTo>
                  <a:lnTo>
                    <a:pt x="3" y="21"/>
                  </a:lnTo>
                  <a:lnTo>
                    <a:pt x="1" y="17"/>
                  </a:lnTo>
                  <a:lnTo>
                    <a:pt x="0" y="13"/>
                  </a:lnTo>
                  <a:lnTo>
                    <a:pt x="0" y="9"/>
                  </a:lnTo>
                  <a:lnTo>
                    <a:pt x="2" y="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84" name="Freeform 337">
              <a:extLst>
                <a:ext uri="{FF2B5EF4-FFF2-40B4-BE49-F238E27FC236}">
                  <a16:creationId xmlns:a16="http://schemas.microsoft.com/office/drawing/2014/main" xmlns="" id="{DBB6EEC5-9D05-4A83-B1F4-0B34A8F048ED}"/>
                </a:ext>
              </a:extLst>
            </p:cNvPr>
            <p:cNvSpPr>
              <a:spLocks/>
            </p:cNvSpPr>
            <p:nvPr/>
          </p:nvSpPr>
          <p:spPr bwMode="auto">
            <a:xfrm>
              <a:off x="2271" y="1168"/>
              <a:ext cx="14" cy="13"/>
            </a:xfrm>
            <a:custGeom>
              <a:avLst/>
              <a:gdLst>
                <a:gd name="T0" fmla="*/ 1 w 26"/>
                <a:gd name="T1" fmla="*/ 0 h 25"/>
                <a:gd name="T2" fmla="*/ 1 w 26"/>
                <a:gd name="T3" fmla="*/ 1 h 25"/>
                <a:gd name="T4" fmla="*/ 1 w 26"/>
                <a:gd name="T5" fmla="*/ 1 h 25"/>
                <a:gd name="T6" fmla="*/ 1 w 26"/>
                <a:gd name="T7" fmla="*/ 1 h 25"/>
                <a:gd name="T8" fmla="*/ 1 w 26"/>
                <a:gd name="T9" fmla="*/ 1 h 25"/>
                <a:gd name="T10" fmla="*/ 1 w 26"/>
                <a:gd name="T11" fmla="*/ 1 h 25"/>
                <a:gd name="T12" fmla="*/ 1 w 26"/>
                <a:gd name="T13" fmla="*/ 1 h 25"/>
                <a:gd name="T14" fmla="*/ 1 w 26"/>
                <a:gd name="T15" fmla="*/ 1 h 25"/>
                <a:gd name="T16" fmla="*/ 1 w 26"/>
                <a:gd name="T17" fmla="*/ 1 h 25"/>
                <a:gd name="T18" fmla="*/ 1 w 26"/>
                <a:gd name="T19" fmla="*/ 1 h 25"/>
                <a:gd name="T20" fmla="*/ 1 w 26"/>
                <a:gd name="T21" fmla="*/ 1 h 25"/>
                <a:gd name="T22" fmla="*/ 1 w 26"/>
                <a:gd name="T23" fmla="*/ 1 h 25"/>
                <a:gd name="T24" fmla="*/ 0 w 26"/>
                <a:gd name="T25" fmla="*/ 1 h 25"/>
                <a:gd name="T26" fmla="*/ 1 w 26"/>
                <a:gd name="T27" fmla="*/ 1 h 25"/>
                <a:gd name="T28" fmla="*/ 1 w 26"/>
                <a:gd name="T29" fmla="*/ 1 h 25"/>
                <a:gd name="T30" fmla="*/ 1 w 26"/>
                <a:gd name="T31" fmla="*/ 1 h 25"/>
                <a:gd name="T32" fmla="*/ 1 w 26"/>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 h="25">
                  <a:moveTo>
                    <a:pt x="14" y="0"/>
                  </a:moveTo>
                  <a:lnTo>
                    <a:pt x="19" y="1"/>
                  </a:lnTo>
                  <a:lnTo>
                    <a:pt x="24" y="2"/>
                  </a:lnTo>
                  <a:lnTo>
                    <a:pt x="25" y="6"/>
                  </a:lnTo>
                  <a:lnTo>
                    <a:pt x="26" y="11"/>
                  </a:lnTo>
                  <a:lnTo>
                    <a:pt x="25" y="17"/>
                  </a:lnTo>
                  <a:lnTo>
                    <a:pt x="23" y="22"/>
                  </a:lnTo>
                  <a:lnTo>
                    <a:pt x="19" y="24"/>
                  </a:lnTo>
                  <a:lnTo>
                    <a:pt x="15" y="25"/>
                  </a:lnTo>
                  <a:lnTo>
                    <a:pt x="9" y="24"/>
                  </a:lnTo>
                  <a:lnTo>
                    <a:pt x="4" y="21"/>
                  </a:lnTo>
                  <a:lnTo>
                    <a:pt x="1" y="18"/>
                  </a:lnTo>
                  <a:lnTo>
                    <a:pt x="0" y="14"/>
                  </a:lnTo>
                  <a:lnTo>
                    <a:pt x="1" y="9"/>
                  </a:lnTo>
                  <a:lnTo>
                    <a:pt x="3" y="5"/>
                  </a:lnTo>
                  <a:lnTo>
                    <a:pt x="8" y="1"/>
                  </a:lnTo>
                  <a:lnTo>
                    <a:pt x="14" y="0"/>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85" name="Freeform 338">
              <a:extLst>
                <a:ext uri="{FF2B5EF4-FFF2-40B4-BE49-F238E27FC236}">
                  <a16:creationId xmlns:a16="http://schemas.microsoft.com/office/drawing/2014/main" xmlns="" id="{A608BBD2-3F86-4991-A252-F99C498A3964}"/>
                </a:ext>
              </a:extLst>
            </p:cNvPr>
            <p:cNvSpPr>
              <a:spLocks/>
            </p:cNvSpPr>
            <p:nvPr/>
          </p:nvSpPr>
          <p:spPr bwMode="auto">
            <a:xfrm>
              <a:off x="2265" y="1139"/>
              <a:ext cx="13" cy="13"/>
            </a:xfrm>
            <a:custGeom>
              <a:avLst/>
              <a:gdLst>
                <a:gd name="T0" fmla="*/ 0 w 27"/>
                <a:gd name="T1" fmla="*/ 1 h 26"/>
                <a:gd name="T2" fmla="*/ 0 w 27"/>
                <a:gd name="T3" fmla="*/ 1 h 26"/>
                <a:gd name="T4" fmla="*/ 0 w 27"/>
                <a:gd name="T5" fmla="*/ 1 h 26"/>
                <a:gd name="T6" fmla="*/ 0 w 27"/>
                <a:gd name="T7" fmla="*/ 1 h 26"/>
                <a:gd name="T8" fmla="*/ 0 w 27"/>
                <a:gd name="T9" fmla="*/ 0 h 26"/>
                <a:gd name="T10" fmla="*/ 0 w 27"/>
                <a:gd name="T11" fmla="*/ 0 h 26"/>
                <a:gd name="T12" fmla="*/ 0 w 27"/>
                <a:gd name="T13" fmla="*/ 1 h 26"/>
                <a:gd name="T14" fmla="*/ 0 w 27"/>
                <a:gd name="T15" fmla="*/ 1 h 26"/>
                <a:gd name="T16" fmla="*/ 0 w 27"/>
                <a:gd name="T17" fmla="*/ 1 h 26"/>
                <a:gd name="T18" fmla="*/ 0 w 27"/>
                <a:gd name="T19" fmla="*/ 1 h 26"/>
                <a:gd name="T20" fmla="*/ 0 w 27"/>
                <a:gd name="T21" fmla="*/ 1 h 26"/>
                <a:gd name="T22" fmla="*/ 0 w 27"/>
                <a:gd name="T23" fmla="*/ 1 h 26"/>
                <a:gd name="T24" fmla="*/ 0 w 27"/>
                <a:gd name="T25" fmla="*/ 1 h 26"/>
                <a:gd name="T26" fmla="*/ 0 w 27"/>
                <a:gd name="T27" fmla="*/ 1 h 26"/>
                <a:gd name="T28" fmla="*/ 0 w 27"/>
                <a:gd name="T29" fmla="*/ 1 h 26"/>
                <a:gd name="T30" fmla="*/ 0 w 27"/>
                <a:gd name="T31" fmla="*/ 1 h 26"/>
                <a:gd name="T32" fmla="*/ 0 w 27"/>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26">
                  <a:moveTo>
                    <a:pt x="0" y="14"/>
                  </a:moveTo>
                  <a:lnTo>
                    <a:pt x="0" y="8"/>
                  </a:lnTo>
                  <a:lnTo>
                    <a:pt x="4" y="4"/>
                  </a:lnTo>
                  <a:lnTo>
                    <a:pt x="8" y="1"/>
                  </a:lnTo>
                  <a:lnTo>
                    <a:pt x="13" y="0"/>
                  </a:lnTo>
                  <a:lnTo>
                    <a:pt x="18" y="0"/>
                  </a:lnTo>
                  <a:lnTo>
                    <a:pt x="22" y="3"/>
                  </a:lnTo>
                  <a:lnTo>
                    <a:pt x="25" y="5"/>
                  </a:lnTo>
                  <a:lnTo>
                    <a:pt x="27" y="8"/>
                  </a:lnTo>
                  <a:lnTo>
                    <a:pt x="27" y="13"/>
                  </a:lnTo>
                  <a:lnTo>
                    <a:pt x="25" y="18"/>
                  </a:lnTo>
                  <a:lnTo>
                    <a:pt x="22" y="22"/>
                  </a:lnTo>
                  <a:lnTo>
                    <a:pt x="18" y="26"/>
                  </a:lnTo>
                  <a:lnTo>
                    <a:pt x="14" y="26"/>
                  </a:lnTo>
                  <a:lnTo>
                    <a:pt x="8" y="23"/>
                  </a:lnTo>
                  <a:lnTo>
                    <a:pt x="2" y="20"/>
                  </a:lnTo>
                  <a:lnTo>
                    <a:pt x="0" y="14"/>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86" name="Freeform 339">
              <a:extLst>
                <a:ext uri="{FF2B5EF4-FFF2-40B4-BE49-F238E27FC236}">
                  <a16:creationId xmlns:a16="http://schemas.microsoft.com/office/drawing/2014/main" xmlns="" id="{EAF3F63F-FDCF-4AF2-A04B-B2A357E7B0C5}"/>
                </a:ext>
              </a:extLst>
            </p:cNvPr>
            <p:cNvSpPr>
              <a:spLocks/>
            </p:cNvSpPr>
            <p:nvPr/>
          </p:nvSpPr>
          <p:spPr bwMode="auto">
            <a:xfrm>
              <a:off x="2244" y="1139"/>
              <a:ext cx="11" cy="11"/>
            </a:xfrm>
            <a:custGeom>
              <a:avLst/>
              <a:gdLst>
                <a:gd name="T0" fmla="*/ 0 w 23"/>
                <a:gd name="T1" fmla="*/ 1 h 22"/>
                <a:gd name="T2" fmla="*/ 0 w 23"/>
                <a:gd name="T3" fmla="*/ 1 h 22"/>
                <a:gd name="T4" fmla="*/ 0 w 23"/>
                <a:gd name="T5" fmla="*/ 1 h 22"/>
                <a:gd name="T6" fmla="*/ 0 w 23"/>
                <a:gd name="T7" fmla="*/ 1 h 22"/>
                <a:gd name="T8" fmla="*/ 0 w 23"/>
                <a:gd name="T9" fmla="*/ 0 h 22"/>
                <a:gd name="T10" fmla="*/ 0 w 23"/>
                <a:gd name="T11" fmla="*/ 0 h 22"/>
                <a:gd name="T12" fmla="*/ 0 w 23"/>
                <a:gd name="T13" fmla="*/ 1 h 22"/>
                <a:gd name="T14" fmla="*/ 0 w 23"/>
                <a:gd name="T15" fmla="*/ 1 h 22"/>
                <a:gd name="T16" fmla="*/ 0 w 23"/>
                <a:gd name="T17" fmla="*/ 1 h 22"/>
                <a:gd name="T18" fmla="*/ 0 w 23"/>
                <a:gd name="T19" fmla="*/ 1 h 22"/>
                <a:gd name="T20" fmla="*/ 0 w 23"/>
                <a:gd name="T21" fmla="*/ 1 h 22"/>
                <a:gd name="T22" fmla="*/ 0 w 23"/>
                <a:gd name="T23" fmla="*/ 1 h 22"/>
                <a:gd name="T24" fmla="*/ 0 w 23"/>
                <a:gd name="T25" fmla="*/ 1 h 22"/>
                <a:gd name="T26" fmla="*/ 0 w 23"/>
                <a:gd name="T27" fmla="*/ 1 h 22"/>
                <a:gd name="T28" fmla="*/ 0 w 23"/>
                <a:gd name="T29" fmla="*/ 1 h 22"/>
                <a:gd name="T30" fmla="*/ 0 w 23"/>
                <a:gd name="T31" fmla="*/ 1 h 22"/>
                <a:gd name="T32" fmla="*/ 0 w 23"/>
                <a:gd name="T33" fmla="*/ 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22">
                  <a:moveTo>
                    <a:pt x="0" y="14"/>
                  </a:moveTo>
                  <a:lnTo>
                    <a:pt x="1" y="9"/>
                  </a:lnTo>
                  <a:lnTo>
                    <a:pt x="3" y="5"/>
                  </a:lnTo>
                  <a:lnTo>
                    <a:pt x="7" y="1"/>
                  </a:lnTo>
                  <a:lnTo>
                    <a:pt x="11" y="0"/>
                  </a:lnTo>
                  <a:lnTo>
                    <a:pt x="16" y="0"/>
                  </a:lnTo>
                  <a:lnTo>
                    <a:pt x="19" y="2"/>
                  </a:lnTo>
                  <a:lnTo>
                    <a:pt x="21" y="6"/>
                  </a:lnTo>
                  <a:lnTo>
                    <a:pt x="23" y="9"/>
                  </a:lnTo>
                  <a:lnTo>
                    <a:pt x="21" y="14"/>
                  </a:lnTo>
                  <a:lnTo>
                    <a:pt x="20" y="17"/>
                  </a:lnTo>
                  <a:lnTo>
                    <a:pt x="17" y="20"/>
                  </a:lnTo>
                  <a:lnTo>
                    <a:pt x="13" y="22"/>
                  </a:lnTo>
                  <a:lnTo>
                    <a:pt x="9" y="22"/>
                  </a:lnTo>
                  <a:lnTo>
                    <a:pt x="4" y="21"/>
                  </a:lnTo>
                  <a:lnTo>
                    <a:pt x="1" y="17"/>
                  </a:lnTo>
                  <a:lnTo>
                    <a:pt x="0" y="14"/>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87" name="Freeform 340">
              <a:extLst>
                <a:ext uri="{FF2B5EF4-FFF2-40B4-BE49-F238E27FC236}">
                  <a16:creationId xmlns:a16="http://schemas.microsoft.com/office/drawing/2014/main" xmlns="" id="{464F9E11-3E0E-4964-B29E-FF6AFE76E7F8}"/>
                </a:ext>
              </a:extLst>
            </p:cNvPr>
            <p:cNvSpPr>
              <a:spLocks/>
            </p:cNvSpPr>
            <p:nvPr/>
          </p:nvSpPr>
          <p:spPr bwMode="auto">
            <a:xfrm>
              <a:off x="2261" y="1120"/>
              <a:ext cx="12" cy="11"/>
            </a:xfrm>
            <a:custGeom>
              <a:avLst/>
              <a:gdLst>
                <a:gd name="T0" fmla="*/ 0 w 24"/>
                <a:gd name="T1" fmla="*/ 0 h 23"/>
                <a:gd name="T2" fmla="*/ 1 w 24"/>
                <a:gd name="T3" fmla="*/ 0 h 23"/>
                <a:gd name="T4" fmla="*/ 1 w 24"/>
                <a:gd name="T5" fmla="*/ 0 h 23"/>
                <a:gd name="T6" fmla="*/ 1 w 24"/>
                <a:gd name="T7" fmla="*/ 0 h 23"/>
                <a:gd name="T8" fmla="*/ 1 w 24"/>
                <a:gd name="T9" fmla="*/ 0 h 23"/>
                <a:gd name="T10" fmla="*/ 1 w 24"/>
                <a:gd name="T11" fmla="*/ 0 h 23"/>
                <a:gd name="T12" fmla="*/ 1 w 24"/>
                <a:gd name="T13" fmla="*/ 0 h 23"/>
                <a:gd name="T14" fmla="*/ 1 w 24"/>
                <a:gd name="T15" fmla="*/ 0 h 23"/>
                <a:gd name="T16" fmla="*/ 1 w 24"/>
                <a:gd name="T17" fmla="*/ 0 h 23"/>
                <a:gd name="T18" fmla="*/ 1 w 24"/>
                <a:gd name="T19" fmla="*/ 0 h 23"/>
                <a:gd name="T20" fmla="*/ 1 w 24"/>
                <a:gd name="T21" fmla="*/ 0 h 23"/>
                <a:gd name="T22" fmla="*/ 1 w 24"/>
                <a:gd name="T23" fmla="*/ 0 h 23"/>
                <a:gd name="T24" fmla="*/ 1 w 24"/>
                <a:gd name="T25" fmla="*/ 0 h 23"/>
                <a:gd name="T26" fmla="*/ 1 w 24"/>
                <a:gd name="T27" fmla="*/ 0 h 23"/>
                <a:gd name="T28" fmla="*/ 1 w 24"/>
                <a:gd name="T29" fmla="*/ 0 h 23"/>
                <a:gd name="T30" fmla="*/ 1 w 24"/>
                <a:gd name="T31" fmla="*/ 0 h 23"/>
                <a:gd name="T32" fmla="*/ 0 w 24"/>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3">
                  <a:moveTo>
                    <a:pt x="0" y="13"/>
                  </a:moveTo>
                  <a:lnTo>
                    <a:pt x="1" y="8"/>
                  </a:lnTo>
                  <a:lnTo>
                    <a:pt x="4" y="5"/>
                  </a:lnTo>
                  <a:lnTo>
                    <a:pt x="6" y="2"/>
                  </a:lnTo>
                  <a:lnTo>
                    <a:pt x="11" y="0"/>
                  </a:lnTo>
                  <a:lnTo>
                    <a:pt x="15" y="0"/>
                  </a:lnTo>
                  <a:lnTo>
                    <a:pt x="20" y="2"/>
                  </a:lnTo>
                  <a:lnTo>
                    <a:pt x="22" y="5"/>
                  </a:lnTo>
                  <a:lnTo>
                    <a:pt x="24" y="8"/>
                  </a:lnTo>
                  <a:lnTo>
                    <a:pt x="23" y="13"/>
                  </a:lnTo>
                  <a:lnTo>
                    <a:pt x="22" y="17"/>
                  </a:lnTo>
                  <a:lnTo>
                    <a:pt x="19" y="21"/>
                  </a:lnTo>
                  <a:lnTo>
                    <a:pt x="15" y="23"/>
                  </a:lnTo>
                  <a:lnTo>
                    <a:pt x="9" y="23"/>
                  </a:lnTo>
                  <a:lnTo>
                    <a:pt x="5" y="21"/>
                  </a:lnTo>
                  <a:lnTo>
                    <a:pt x="1" y="17"/>
                  </a:lnTo>
                  <a:lnTo>
                    <a:pt x="0" y="13"/>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88" name="Freeform 341">
              <a:extLst>
                <a:ext uri="{FF2B5EF4-FFF2-40B4-BE49-F238E27FC236}">
                  <a16:creationId xmlns:a16="http://schemas.microsoft.com/office/drawing/2014/main" xmlns="" id="{A6B0DF84-1209-411A-8A8A-5378C71F15D9}"/>
                </a:ext>
              </a:extLst>
            </p:cNvPr>
            <p:cNvSpPr>
              <a:spLocks/>
            </p:cNvSpPr>
            <p:nvPr/>
          </p:nvSpPr>
          <p:spPr bwMode="auto">
            <a:xfrm>
              <a:off x="2670" y="1074"/>
              <a:ext cx="98" cy="95"/>
            </a:xfrm>
            <a:custGeom>
              <a:avLst/>
              <a:gdLst>
                <a:gd name="T0" fmla="*/ 5 w 195"/>
                <a:gd name="T1" fmla="*/ 5 h 190"/>
                <a:gd name="T2" fmla="*/ 6 w 195"/>
                <a:gd name="T3" fmla="*/ 5 h 190"/>
                <a:gd name="T4" fmla="*/ 6 w 195"/>
                <a:gd name="T5" fmla="*/ 4 h 190"/>
                <a:gd name="T6" fmla="*/ 5 w 195"/>
                <a:gd name="T7" fmla="*/ 4 h 190"/>
                <a:gd name="T8" fmla="*/ 5 w 195"/>
                <a:gd name="T9" fmla="*/ 3 h 190"/>
                <a:gd name="T10" fmla="*/ 4 w 195"/>
                <a:gd name="T11" fmla="*/ 3 h 190"/>
                <a:gd name="T12" fmla="*/ 5 w 195"/>
                <a:gd name="T13" fmla="*/ 3 h 190"/>
                <a:gd name="T14" fmla="*/ 5 w 195"/>
                <a:gd name="T15" fmla="*/ 3 h 190"/>
                <a:gd name="T16" fmla="*/ 5 w 195"/>
                <a:gd name="T17" fmla="*/ 4 h 190"/>
                <a:gd name="T18" fmla="*/ 6 w 195"/>
                <a:gd name="T19" fmla="*/ 4 h 190"/>
                <a:gd name="T20" fmla="*/ 7 w 195"/>
                <a:gd name="T21" fmla="*/ 3 h 190"/>
                <a:gd name="T22" fmla="*/ 6 w 195"/>
                <a:gd name="T23" fmla="*/ 2 h 190"/>
                <a:gd name="T24" fmla="*/ 6 w 195"/>
                <a:gd name="T25" fmla="*/ 2 h 190"/>
                <a:gd name="T26" fmla="*/ 6 w 195"/>
                <a:gd name="T27" fmla="*/ 2 h 190"/>
                <a:gd name="T28" fmla="*/ 5 w 195"/>
                <a:gd name="T29" fmla="*/ 2 h 190"/>
                <a:gd name="T30" fmla="*/ 5 w 195"/>
                <a:gd name="T31" fmla="*/ 2 h 190"/>
                <a:gd name="T32" fmla="*/ 5 w 195"/>
                <a:gd name="T33" fmla="*/ 1 h 190"/>
                <a:gd name="T34" fmla="*/ 5 w 195"/>
                <a:gd name="T35" fmla="*/ 1 h 190"/>
                <a:gd name="T36" fmla="*/ 5 w 195"/>
                <a:gd name="T37" fmla="*/ 0 h 190"/>
                <a:gd name="T38" fmla="*/ 4 w 195"/>
                <a:gd name="T39" fmla="*/ 1 h 190"/>
                <a:gd name="T40" fmla="*/ 4 w 195"/>
                <a:gd name="T41" fmla="*/ 1 h 190"/>
                <a:gd name="T42" fmla="*/ 4 w 195"/>
                <a:gd name="T43" fmla="*/ 2 h 190"/>
                <a:gd name="T44" fmla="*/ 4 w 195"/>
                <a:gd name="T45" fmla="*/ 2 h 190"/>
                <a:gd name="T46" fmla="*/ 4 w 195"/>
                <a:gd name="T47" fmla="*/ 2 h 190"/>
                <a:gd name="T48" fmla="*/ 4 w 195"/>
                <a:gd name="T49" fmla="*/ 1 h 190"/>
                <a:gd name="T50" fmla="*/ 3 w 195"/>
                <a:gd name="T51" fmla="*/ 1 h 190"/>
                <a:gd name="T52" fmla="*/ 2 w 195"/>
                <a:gd name="T53" fmla="*/ 1 h 190"/>
                <a:gd name="T54" fmla="*/ 1 w 195"/>
                <a:gd name="T55" fmla="*/ 1 h 190"/>
                <a:gd name="T56" fmla="*/ 1 w 195"/>
                <a:gd name="T57" fmla="*/ 2 h 190"/>
                <a:gd name="T58" fmla="*/ 1 w 195"/>
                <a:gd name="T59" fmla="*/ 2 h 190"/>
                <a:gd name="T60" fmla="*/ 2 w 195"/>
                <a:gd name="T61" fmla="*/ 2 h 190"/>
                <a:gd name="T62" fmla="*/ 2 w 195"/>
                <a:gd name="T63" fmla="*/ 3 h 190"/>
                <a:gd name="T64" fmla="*/ 2 w 195"/>
                <a:gd name="T65" fmla="*/ 3 h 190"/>
                <a:gd name="T66" fmla="*/ 2 w 195"/>
                <a:gd name="T67" fmla="*/ 3 h 190"/>
                <a:gd name="T68" fmla="*/ 1 w 195"/>
                <a:gd name="T69" fmla="*/ 3 h 190"/>
                <a:gd name="T70" fmla="*/ 1 w 195"/>
                <a:gd name="T71" fmla="*/ 4 h 190"/>
                <a:gd name="T72" fmla="*/ 0 w 195"/>
                <a:gd name="T73" fmla="*/ 4 h 190"/>
                <a:gd name="T74" fmla="*/ 1 w 195"/>
                <a:gd name="T75" fmla="*/ 5 h 190"/>
                <a:gd name="T76" fmla="*/ 1 w 195"/>
                <a:gd name="T77" fmla="*/ 5 h 190"/>
                <a:gd name="T78" fmla="*/ 2 w 195"/>
                <a:gd name="T79" fmla="*/ 5 h 190"/>
                <a:gd name="T80" fmla="*/ 2 w 195"/>
                <a:gd name="T81" fmla="*/ 4 h 190"/>
                <a:gd name="T82" fmla="*/ 2 w 195"/>
                <a:gd name="T83" fmla="*/ 4 h 190"/>
                <a:gd name="T84" fmla="*/ 3 w 195"/>
                <a:gd name="T85" fmla="*/ 4 h 190"/>
                <a:gd name="T86" fmla="*/ 3 w 195"/>
                <a:gd name="T87" fmla="*/ 4 h 190"/>
                <a:gd name="T88" fmla="*/ 3 w 195"/>
                <a:gd name="T89" fmla="*/ 4 h 190"/>
                <a:gd name="T90" fmla="*/ 2 w 195"/>
                <a:gd name="T91" fmla="*/ 5 h 190"/>
                <a:gd name="T92" fmla="*/ 2 w 195"/>
                <a:gd name="T93" fmla="*/ 6 h 190"/>
                <a:gd name="T94" fmla="*/ 3 w 195"/>
                <a:gd name="T95" fmla="*/ 6 h 190"/>
                <a:gd name="T96" fmla="*/ 3 w 195"/>
                <a:gd name="T97" fmla="*/ 6 h 190"/>
                <a:gd name="T98" fmla="*/ 4 w 195"/>
                <a:gd name="T99" fmla="*/ 6 h 190"/>
                <a:gd name="T100" fmla="*/ 4 w 195"/>
                <a:gd name="T101" fmla="*/ 6 h 190"/>
                <a:gd name="T102" fmla="*/ 4 w 195"/>
                <a:gd name="T103" fmla="*/ 5 h 190"/>
                <a:gd name="T104" fmla="*/ 4 w 195"/>
                <a:gd name="T105" fmla="*/ 4 h 190"/>
                <a:gd name="T106" fmla="*/ 4 w 195"/>
                <a:gd name="T107" fmla="*/ 4 h 190"/>
                <a:gd name="T108" fmla="*/ 4 w 195"/>
                <a:gd name="T109" fmla="*/ 4 h 190"/>
                <a:gd name="T110" fmla="*/ 4 w 195"/>
                <a:gd name="T111" fmla="*/ 5 h 19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5" h="190">
                  <a:moveTo>
                    <a:pt x="140" y="152"/>
                  </a:moveTo>
                  <a:lnTo>
                    <a:pt x="146" y="152"/>
                  </a:lnTo>
                  <a:lnTo>
                    <a:pt x="154" y="150"/>
                  </a:lnTo>
                  <a:lnTo>
                    <a:pt x="161" y="146"/>
                  </a:lnTo>
                  <a:lnTo>
                    <a:pt x="167" y="142"/>
                  </a:lnTo>
                  <a:lnTo>
                    <a:pt x="171" y="136"/>
                  </a:lnTo>
                  <a:lnTo>
                    <a:pt x="173" y="128"/>
                  </a:lnTo>
                  <a:lnTo>
                    <a:pt x="172" y="119"/>
                  </a:lnTo>
                  <a:lnTo>
                    <a:pt x="167" y="107"/>
                  </a:lnTo>
                  <a:lnTo>
                    <a:pt x="162" y="103"/>
                  </a:lnTo>
                  <a:lnTo>
                    <a:pt x="156" y="103"/>
                  </a:lnTo>
                  <a:lnTo>
                    <a:pt x="149" y="103"/>
                  </a:lnTo>
                  <a:lnTo>
                    <a:pt x="145" y="105"/>
                  </a:lnTo>
                  <a:lnTo>
                    <a:pt x="140" y="100"/>
                  </a:lnTo>
                  <a:lnTo>
                    <a:pt x="135" y="95"/>
                  </a:lnTo>
                  <a:lnTo>
                    <a:pt x="132" y="90"/>
                  </a:lnTo>
                  <a:lnTo>
                    <a:pt x="129" y="85"/>
                  </a:lnTo>
                  <a:lnTo>
                    <a:pt x="127" y="81"/>
                  </a:lnTo>
                  <a:lnTo>
                    <a:pt x="127" y="80"/>
                  </a:lnTo>
                  <a:lnTo>
                    <a:pt x="131" y="81"/>
                  </a:lnTo>
                  <a:lnTo>
                    <a:pt x="137" y="83"/>
                  </a:lnTo>
                  <a:lnTo>
                    <a:pt x="144" y="84"/>
                  </a:lnTo>
                  <a:lnTo>
                    <a:pt x="148" y="85"/>
                  </a:lnTo>
                  <a:lnTo>
                    <a:pt x="152" y="88"/>
                  </a:lnTo>
                  <a:lnTo>
                    <a:pt x="153" y="90"/>
                  </a:lnTo>
                  <a:lnTo>
                    <a:pt x="155" y="93"/>
                  </a:lnTo>
                  <a:lnTo>
                    <a:pt x="158" y="98"/>
                  </a:lnTo>
                  <a:lnTo>
                    <a:pt x="165" y="100"/>
                  </a:lnTo>
                  <a:lnTo>
                    <a:pt x="175" y="100"/>
                  </a:lnTo>
                  <a:lnTo>
                    <a:pt x="183" y="97"/>
                  </a:lnTo>
                  <a:lnTo>
                    <a:pt x="190" y="91"/>
                  </a:lnTo>
                  <a:lnTo>
                    <a:pt x="194" y="83"/>
                  </a:lnTo>
                  <a:lnTo>
                    <a:pt x="195" y="73"/>
                  </a:lnTo>
                  <a:lnTo>
                    <a:pt x="195" y="67"/>
                  </a:lnTo>
                  <a:lnTo>
                    <a:pt x="194" y="62"/>
                  </a:lnTo>
                  <a:lnTo>
                    <a:pt x="192" y="59"/>
                  </a:lnTo>
                  <a:lnTo>
                    <a:pt x="191" y="55"/>
                  </a:lnTo>
                  <a:lnTo>
                    <a:pt x="186" y="52"/>
                  </a:lnTo>
                  <a:lnTo>
                    <a:pt x="182" y="50"/>
                  </a:lnTo>
                  <a:lnTo>
                    <a:pt x="176" y="47"/>
                  </a:lnTo>
                  <a:lnTo>
                    <a:pt x="170" y="46"/>
                  </a:lnTo>
                  <a:lnTo>
                    <a:pt x="164" y="46"/>
                  </a:lnTo>
                  <a:lnTo>
                    <a:pt x="160" y="47"/>
                  </a:lnTo>
                  <a:lnTo>
                    <a:pt x="155" y="50"/>
                  </a:lnTo>
                  <a:lnTo>
                    <a:pt x="152" y="52"/>
                  </a:lnTo>
                  <a:lnTo>
                    <a:pt x="147" y="55"/>
                  </a:lnTo>
                  <a:lnTo>
                    <a:pt x="142" y="55"/>
                  </a:lnTo>
                  <a:lnTo>
                    <a:pt x="137" y="53"/>
                  </a:lnTo>
                  <a:lnTo>
                    <a:pt x="132" y="52"/>
                  </a:lnTo>
                  <a:lnTo>
                    <a:pt x="142" y="44"/>
                  </a:lnTo>
                  <a:lnTo>
                    <a:pt x="153" y="32"/>
                  </a:lnTo>
                  <a:lnTo>
                    <a:pt x="158" y="20"/>
                  </a:lnTo>
                  <a:lnTo>
                    <a:pt x="156" y="9"/>
                  </a:lnTo>
                  <a:lnTo>
                    <a:pt x="153" y="5"/>
                  </a:lnTo>
                  <a:lnTo>
                    <a:pt x="147" y="2"/>
                  </a:lnTo>
                  <a:lnTo>
                    <a:pt x="142" y="1"/>
                  </a:lnTo>
                  <a:lnTo>
                    <a:pt x="137" y="0"/>
                  </a:lnTo>
                  <a:lnTo>
                    <a:pt x="131" y="1"/>
                  </a:lnTo>
                  <a:lnTo>
                    <a:pt x="125" y="4"/>
                  </a:lnTo>
                  <a:lnTo>
                    <a:pt x="120" y="6"/>
                  </a:lnTo>
                  <a:lnTo>
                    <a:pt x="117" y="9"/>
                  </a:lnTo>
                  <a:lnTo>
                    <a:pt x="112" y="17"/>
                  </a:lnTo>
                  <a:lnTo>
                    <a:pt x="111" y="28"/>
                  </a:lnTo>
                  <a:lnTo>
                    <a:pt x="111" y="37"/>
                  </a:lnTo>
                  <a:lnTo>
                    <a:pt x="115" y="44"/>
                  </a:lnTo>
                  <a:lnTo>
                    <a:pt x="117" y="50"/>
                  </a:lnTo>
                  <a:lnTo>
                    <a:pt x="116" y="53"/>
                  </a:lnTo>
                  <a:lnTo>
                    <a:pt x="114" y="54"/>
                  </a:lnTo>
                  <a:lnTo>
                    <a:pt x="110" y="55"/>
                  </a:lnTo>
                  <a:lnTo>
                    <a:pt x="108" y="54"/>
                  </a:lnTo>
                  <a:lnTo>
                    <a:pt x="107" y="51"/>
                  </a:lnTo>
                  <a:lnTo>
                    <a:pt x="106" y="45"/>
                  </a:lnTo>
                  <a:lnTo>
                    <a:pt x="106" y="39"/>
                  </a:lnTo>
                  <a:lnTo>
                    <a:pt x="103" y="32"/>
                  </a:lnTo>
                  <a:lnTo>
                    <a:pt x="99" y="25"/>
                  </a:lnTo>
                  <a:lnTo>
                    <a:pt x="89" y="23"/>
                  </a:lnTo>
                  <a:lnTo>
                    <a:pt x="74" y="29"/>
                  </a:lnTo>
                  <a:lnTo>
                    <a:pt x="70" y="23"/>
                  </a:lnTo>
                  <a:lnTo>
                    <a:pt x="64" y="19"/>
                  </a:lnTo>
                  <a:lnTo>
                    <a:pt x="57" y="15"/>
                  </a:lnTo>
                  <a:lnTo>
                    <a:pt x="49" y="14"/>
                  </a:lnTo>
                  <a:lnTo>
                    <a:pt x="41" y="15"/>
                  </a:lnTo>
                  <a:lnTo>
                    <a:pt x="33" y="19"/>
                  </a:lnTo>
                  <a:lnTo>
                    <a:pt x="26" y="24"/>
                  </a:lnTo>
                  <a:lnTo>
                    <a:pt x="19" y="35"/>
                  </a:lnTo>
                  <a:lnTo>
                    <a:pt x="19" y="36"/>
                  </a:lnTo>
                  <a:lnTo>
                    <a:pt x="19" y="38"/>
                  </a:lnTo>
                  <a:lnTo>
                    <a:pt x="20" y="39"/>
                  </a:lnTo>
                  <a:lnTo>
                    <a:pt x="20" y="42"/>
                  </a:lnTo>
                  <a:lnTo>
                    <a:pt x="23" y="46"/>
                  </a:lnTo>
                  <a:lnTo>
                    <a:pt x="27" y="54"/>
                  </a:lnTo>
                  <a:lnTo>
                    <a:pt x="34" y="60"/>
                  </a:lnTo>
                  <a:lnTo>
                    <a:pt x="47" y="61"/>
                  </a:lnTo>
                  <a:lnTo>
                    <a:pt x="54" y="61"/>
                  </a:lnTo>
                  <a:lnTo>
                    <a:pt x="59" y="64"/>
                  </a:lnTo>
                  <a:lnTo>
                    <a:pt x="64" y="68"/>
                  </a:lnTo>
                  <a:lnTo>
                    <a:pt x="66" y="73"/>
                  </a:lnTo>
                  <a:lnTo>
                    <a:pt x="59" y="78"/>
                  </a:lnTo>
                  <a:lnTo>
                    <a:pt x="54" y="84"/>
                  </a:lnTo>
                  <a:lnTo>
                    <a:pt x="47" y="89"/>
                  </a:lnTo>
                  <a:lnTo>
                    <a:pt x="42" y="92"/>
                  </a:lnTo>
                  <a:lnTo>
                    <a:pt x="35" y="91"/>
                  </a:lnTo>
                  <a:lnTo>
                    <a:pt x="30" y="90"/>
                  </a:lnTo>
                  <a:lnTo>
                    <a:pt x="24" y="90"/>
                  </a:lnTo>
                  <a:lnTo>
                    <a:pt x="19" y="91"/>
                  </a:lnTo>
                  <a:lnTo>
                    <a:pt x="15" y="92"/>
                  </a:lnTo>
                  <a:lnTo>
                    <a:pt x="11" y="95"/>
                  </a:lnTo>
                  <a:lnTo>
                    <a:pt x="8" y="98"/>
                  </a:lnTo>
                  <a:lnTo>
                    <a:pt x="4" y="102"/>
                  </a:lnTo>
                  <a:lnTo>
                    <a:pt x="1" y="108"/>
                  </a:lnTo>
                  <a:lnTo>
                    <a:pt x="0" y="117"/>
                  </a:lnTo>
                  <a:lnTo>
                    <a:pt x="1" y="125"/>
                  </a:lnTo>
                  <a:lnTo>
                    <a:pt x="4" y="131"/>
                  </a:lnTo>
                  <a:lnTo>
                    <a:pt x="8" y="135"/>
                  </a:lnTo>
                  <a:lnTo>
                    <a:pt x="11" y="137"/>
                  </a:lnTo>
                  <a:lnTo>
                    <a:pt x="16" y="138"/>
                  </a:lnTo>
                  <a:lnTo>
                    <a:pt x="21" y="140"/>
                  </a:lnTo>
                  <a:lnTo>
                    <a:pt x="27" y="141"/>
                  </a:lnTo>
                  <a:lnTo>
                    <a:pt x="32" y="140"/>
                  </a:lnTo>
                  <a:lnTo>
                    <a:pt x="36" y="140"/>
                  </a:lnTo>
                  <a:lnTo>
                    <a:pt x="41" y="137"/>
                  </a:lnTo>
                  <a:lnTo>
                    <a:pt x="46" y="133"/>
                  </a:lnTo>
                  <a:lnTo>
                    <a:pt x="48" y="127"/>
                  </a:lnTo>
                  <a:lnTo>
                    <a:pt x="48" y="121"/>
                  </a:lnTo>
                  <a:lnTo>
                    <a:pt x="48" y="117"/>
                  </a:lnTo>
                  <a:lnTo>
                    <a:pt x="55" y="110"/>
                  </a:lnTo>
                  <a:lnTo>
                    <a:pt x="63" y="105"/>
                  </a:lnTo>
                  <a:lnTo>
                    <a:pt x="71" y="100"/>
                  </a:lnTo>
                  <a:lnTo>
                    <a:pt x="74" y="98"/>
                  </a:lnTo>
                  <a:lnTo>
                    <a:pt x="77" y="100"/>
                  </a:lnTo>
                  <a:lnTo>
                    <a:pt x="79" y="104"/>
                  </a:lnTo>
                  <a:lnTo>
                    <a:pt x="81" y="106"/>
                  </a:lnTo>
                  <a:lnTo>
                    <a:pt x="85" y="108"/>
                  </a:lnTo>
                  <a:lnTo>
                    <a:pt x="80" y="115"/>
                  </a:lnTo>
                  <a:lnTo>
                    <a:pt x="77" y="122"/>
                  </a:lnTo>
                  <a:lnTo>
                    <a:pt x="74" y="130"/>
                  </a:lnTo>
                  <a:lnTo>
                    <a:pt x="72" y="135"/>
                  </a:lnTo>
                  <a:lnTo>
                    <a:pt x="63" y="141"/>
                  </a:lnTo>
                  <a:lnTo>
                    <a:pt x="55" y="149"/>
                  </a:lnTo>
                  <a:lnTo>
                    <a:pt x="50" y="158"/>
                  </a:lnTo>
                  <a:lnTo>
                    <a:pt x="50" y="167"/>
                  </a:lnTo>
                  <a:lnTo>
                    <a:pt x="54" y="175"/>
                  </a:lnTo>
                  <a:lnTo>
                    <a:pt x="61" y="183"/>
                  </a:lnTo>
                  <a:lnTo>
                    <a:pt x="70" y="188"/>
                  </a:lnTo>
                  <a:lnTo>
                    <a:pt x="79" y="190"/>
                  </a:lnTo>
                  <a:lnTo>
                    <a:pt x="85" y="189"/>
                  </a:lnTo>
                  <a:lnTo>
                    <a:pt x="91" y="187"/>
                  </a:lnTo>
                  <a:lnTo>
                    <a:pt x="96" y="183"/>
                  </a:lnTo>
                  <a:lnTo>
                    <a:pt x="102" y="180"/>
                  </a:lnTo>
                  <a:lnTo>
                    <a:pt x="106" y="176"/>
                  </a:lnTo>
                  <a:lnTo>
                    <a:pt x="108" y="173"/>
                  </a:lnTo>
                  <a:lnTo>
                    <a:pt x="109" y="170"/>
                  </a:lnTo>
                  <a:lnTo>
                    <a:pt x="110" y="165"/>
                  </a:lnTo>
                  <a:lnTo>
                    <a:pt x="108" y="156"/>
                  </a:lnTo>
                  <a:lnTo>
                    <a:pt x="104" y="149"/>
                  </a:lnTo>
                  <a:lnTo>
                    <a:pt x="100" y="144"/>
                  </a:lnTo>
                  <a:lnTo>
                    <a:pt x="95" y="141"/>
                  </a:lnTo>
                  <a:lnTo>
                    <a:pt x="96" y="133"/>
                  </a:lnTo>
                  <a:lnTo>
                    <a:pt x="97" y="125"/>
                  </a:lnTo>
                  <a:lnTo>
                    <a:pt x="99" y="119"/>
                  </a:lnTo>
                  <a:lnTo>
                    <a:pt x="100" y="114"/>
                  </a:lnTo>
                  <a:lnTo>
                    <a:pt x="103" y="114"/>
                  </a:lnTo>
                  <a:lnTo>
                    <a:pt x="108" y="113"/>
                  </a:lnTo>
                  <a:lnTo>
                    <a:pt x="110" y="112"/>
                  </a:lnTo>
                  <a:lnTo>
                    <a:pt x="111" y="112"/>
                  </a:lnTo>
                  <a:lnTo>
                    <a:pt x="117" y="121"/>
                  </a:lnTo>
                  <a:lnTo>
                    <a:pt x="120" y="134"/>
                  </a:lnTo>
                  <a:lnTo>
                    <a:pt x="126" y="146"/>
                  </a:lnTo>
                  <a:lnTo>
                    <a:pt x="140" y="152"/>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89" name="Freeform 342">
              <a:extLst>
                <a:ext uri="{FF2B5EF4-FFF2-40B4-BE49-F238E27FC236}">
                  <a16:creationId xmlns:a16="http://schemas.microsoft.com/office/drawing/2014/main" xmlns="" id="{D4E652B6-7D8F-477F-AA3E-3497864A642F}"/>
                </a:ext>
              </a:extLst>
            </p:cNvPr>
            <p:cNvSpPr>
              <a:spLocks/>
            </p:cNvSpPr>
            <p:nvPr/>
          </p:nvSpPr>
          <p:spPr bwMode="auto">
            <a:xfrm>
              <a:off x="2744" y="879"/>
              <a:ext cx="105" cy="165"/>
            </a:xfrm>
            <a:custGeom>
              <a:avLst/>
              <a:gdLst>
                <a:gd name="T0" fmla="*/ 0 w 211"/>
                <a:gd name="T1" fmla="*/ 11 h 328"/>
                <a:gd name="T2" fmla="*/ 0 w 211"/>
                <a:gd name="T3" fmla="*/ 10 h 328"/>
                <a:gd name="T4" fmla="*/ 1 w 211"/>
                <a:gd name="T5" fmla="*/ 10 h 328"/>
                <a:gd name="T6" fmla="*/ 1 w 211"/>
                <a:gd name="T7" fmla="*/ 9 h 328"/>
                <a:gd name="T8" fmla="*/ 2 w 211"/>
                <a:gd name="T9" fmla="*/ 9 h 328"/>
                <a:gd name="T10" fmla="*/ 3 w 211"/>
                <a:gd name="T11" fmla="*/ 9 h 328"/>
                <a:gd name="T12" fmla="*/ 3 w 211"/>
                <a:gd name="T13" fmla="*/ 9 h 328"/>
                <a:gd name="T14" fmla="*/ 4 w 211"/>
                <a:gd name="T15" fmla="*/ 9 h 328"/>
                <a:gd name="T16" fmla="*/ 5 w 211"/>
                <a:gd name="T17" fmla="*/ 9 h 328"/>
                <a:gd name="T18" fmla="*/ 5 w 211"/>
                <a:gd name="T19" fmla="*/ 8 h 328"/>
                <a:gd name="T20" fmla="*/ 5 w 211"/>
                <a:gd name="T21" fmla="*/ 8 h 328"/>
                <a:gd name="T22" fmla="*/ 5 w 211"/>
                <a:gd name="T23" fmla="*/ 8 h 328"/>
                <a:gd name="T24" fmla="*/ 5 w 211"/>
                <a:gd name="T25" fmla="*/ 8 h 328"/>
                <a:gd name="T26" fmla="*/ 5 w 211"/>
                <a:gd name="T27" fmla="*/ 7 h 328"/>
                <a:gd name="T28" fmla="*/ 5 w 211"/>
                <a:gd name="T29" fmla="*/ 7 h 328"/>
                <a:gd name="T30" fmla="*/ 6 w 211"/>
                <a:gd name="T31" fmla="*/ 7 h 328"/>
                <a:gd name="T32" fmla="*/ 6 w 211"/>
                <a:gd name="T33" fmla="*/ 7 h 328"/>
                <a:gd name="T34" fmla="*/ 6 w 211"/>
                <a:gd name="T35" fmla="*/ 6 h 328"/>
                <a:gd name="T36" fmla="*/ 6 w 211"/>
                <a:gd name="T37" fmla="*/ 5 h 328"/>
                <a:gd name="T38" fmla="*/ 6 w 211"/>
                <a:gd name="T39" fmla="*/ 4 h 328"/>
                <a:gd name="T40" fmla="*/ 6 w 211"/>
                <a:gd name="T41" fmla="*/ 3 h 328"/>
                <a:gd name="T42" fmla="*/ 6 w 211"/>
                <a:gd name="T43" fmla="*/ 3 h 328"/>
                <a:gd name="T44" fmla="*/ 5 w 211"/>
                <a:gd name="T45" fmla="*/ 3 h 328"/>
                <a:gd name="T46" fmla="*/ 5 w 211"/>
                <a:gd name="T47" fmla="*/ 3 h 328"/>
                <a:gd name="T48" fmla="*/ 5 w 211"/>
                <a:gd name="T49" fmla="*/ 3 h 328"/>
                <a:gd name="T50" fmla="*/ 4 w 211"/>
                <a:gd name="T51" fmla="*/ 2 h 328"/>
                <a:gd name="T52" fmla="*/ 4 w 211"/>
                <a:gd name="T53" fmla="*/ 2 h 328"/>
                <a:gd name="T54" fmla="*/ 4 w 211"/>
                <a:gd name="T55" fmla="*/ 1 h 328"/>
                <a:gd name="T56" fmla="*/ 4 w 211"/>
                <a:gd name="T57" fmla="*/ 0 h 328"/>
                <a:gd name="T58" fmla="*/ 4 w 211"/>
                <a:gd name="T59" fmla="*/ 1 h 328"/>
                <a:gd name="T60" fmla="*/ 3 w 211"/>
                <a:gd name="T61" fmla="*/ 1 h 328"/>
                <a:gd name="T62" fmla="*/ 3 w 211"/>
                <a:gd name="T63" fmla="*/ 2 h 328"/>
                <a:gd name="T64" fmla="*/ 3 w 211"/>
                <a:gd name="T65" fmla="*/ 2 h 328"/>
                <a:gd name="T66" fmla="*/ 2 w 211"/>
                <a:gd name="T67" fmla="*/ 2 h 328"/>
                <a:gd name="T68" fmla="*/ 2 w 211"/>
                <a:gd name="T69" fmla="*/ 2 h 328"/>
                <a:gd name="T70" fmla="*/ 1 w 211"/>
                <a:gd name="T71" fmla="*/ 3 h 328"/>
                <a:gd name="T72" fmla="*/ 1 w 211"/>
                <a:gd name="T73" fmla="*/ 3 h 328"/>
                <a:gd name="T74" fmla="*/ 1 w 211"/>
                <a:gd name="T75" fmla="*/ 3 h 328"/>
                <a:gd name="T76" fmla="*/ 1 w 211"/>
                <a:gd name="T77" fmla="*/ 4 h 328"/>
                <a:gd name="T78" fmla="*/ 1 w 211"/>
                <a:gd name="T79" fmla="*/ 4 h 328"/>
                <a:gd name="T80" fmla="*/ 1 w 211"/>
                <a:gd name="T81" fmla="*/ 5 h 328"/>
                <a:gd name="T82" fmla="*/ 1 w 211"/>
                <a:gd name="T83" fmla="*/ 6 h 328"/>
                <a:gd name="T84" fmla="*/ 1 w 211"/>
                <a:gd name="T85" fmla="*/ 7 h 328"/>
                <a:gd name="T86" fmla="*/ 1 w 211"/>
                <a:gd name="T87" fmla="*/ 8 h 328"/>
                <a:gd name="T88" fmla="*/ 0 w 211"/>
                <a:gd name="T89" fmla="*/ 9 h 328"/>
                <a:gd name="T90" fmla="*/ 0 w 211"/>
                <a:gd name="T91" fmla="*/ 9 h 328"/>
                <a:gd name="T92" fmla="*/ 0 w 211"/>
                <a:gd name="T93" fmla="*/ 10 h 328"/>
                <a:gd name="T94" fmla="*/ 0 w 211"/>
                <a:gd name="T95" fmla="*/ 10 h 328"/>
                <a:gd name="T96" fmla="*/ 0 w 211"/>
                <a:gd name="T97" fmla="*/ 10 h 328"/>
                <a:gd name="T98" fmla="*/ 0 w 211"/>
                <a:gd name="T99" fmla="*/ 11 h 328"/>
                <a:gd name="T100" fmla="*/ 0 w 211"/>
                <a:gd name="T101" fmla="*/ 11 h 328"/>
                <a:gd name="T102" fmla="*/ 0 w 211"/>
                <a:gd name="T103" fmla="*/ 11 h 328"/>
                <a:gd name="T104" fmla="*/ 0 w 211"/>
                <a:gd name="T105" fmla="*/ 11 h 328"/>
                <a:gd name="T106" fmla="*/ 0 w 211"/>
                <a:gd name="T107" fmla="*/ 11 h 32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1" h="328">
                  <a:moveTo>
                    <a:pt x="0" y="328"/>
                  </a:moveTo>
                  <a:lnTo>
                    <a:pt x="19" y="307"/>
                  </a:lnTo>
                  <a:lnTo>
                    <a:pt x="38" y="291"/>
                  </a:lnTo>
                  <a:lnTo>
                    <a:pt x="60" y="277"/>
                  </a:lnTo>
                  <a:lnTo>
                    <a:pt x="82" y="268"/>
                  </a:lnTo>
                  <a:lnTo>
                    <a:pt x="105" y="261"/>
                  </a:lnTo>
                  <a:lnTo>
                    <a:pt x="127" y="258"/>
                  </a:lnTo>
                  <a:lnTo>
                    <a:pt x="148" y="257"/>
                  </a:lnTo>
                  <a:lnTo>
                    <a:pt x="167" y="259"/>
                  </a:lnTo>
                  <a:lnTo>
                    <a:pt x="167" y="252"/>
                  </a:lnTo>
                  <a:lnTo>
                    <a:pt x="168" y="243"/>
                  </a:lnTo>
                  <a:lnTo>
                    <a:pt x="171" y="234"/>
                  </a:lnTo>
                  <a:lnTo>
                    <a:pt x="174" y="224"/>
                  </a:lnTo>
                  <a:lnTo>
                    <a:pt x="180" y="214"/>
                  </a:lnTo>
                  <a:lnTo>
                    <a:pt x="188" y="206"/>
                  </a:lnTo>
                  <a:lnTo>
                    <a:pt x="198" y="199"/>
                  </a:lnTo>
                  <a:lnTo>
                    <a:pt x="211" y="193"/>
                  </a:lnTo>
                  <a:lnTo>
                    <a:pt x="200" y="170"/>
                  </a:lnTo>
                  <a:lnTo>
                    <a:pt x="195" y="141"/>
                  </a:lnTo>
                  <a:lnTo>
                    <a:pt x="196" y="115"/>
                  </a:lnTo>
                  <a:lnTo>
                    <a:pt x="209" y="93"/>
                  </a:lnTo>
                  <a:lnTo>
                    <a:pt x="200" y="88"/>
                  </a:lnTo>
                  <a:lnTo>
                    <a:pt x="191" y="83"/>
                  </a:lnTo>
                  <a:lnTo>
                    <a:pt x="180" y="76"/>
                  </a:lnTo>
                  <a:lnTo>
                    <a:pt x="168" y="65"/>
                  </a:lnTo>
                  <a:lnTo>
                    <a:pt x="158" y="53"/>
                  </a:lnTo>
                  <a:lnTo>
                    <a:pt x="149" y="38"/>
                  </a:lnTo>
                  <a:lnTo>
                    <a:pt x="141" y="20"/>
                  </a:lnTo>
                  <a:lnTo>
                    <a:pt x="137" y="0"/>
                  </a:lnTo>
                  <a:lnTo>
                    <a:pt x="131" y="11"/>
                  </a:lnTo>
                  <a:lnTo>
                    <a:pt x="123" y="23"/>
                  </a:lnTo>
                  <a:lnTo>
                    <a:pt x="114" y="34"/>
                  </a:lnTo>
                  <a:lnTo>
                    <a:pt x="103" y="46"/>
                  </a:lnTo>
                  <a:lnTo>
                    <a:pt x="90" y="55"/>
                  </a:lnTo>
                  <a:lnTo>
                    <a:pt x="77" y="63"/>
                  </a:lnTo>
                  <a:lnTo>
                    <a:pt x="62" y="66"/>
                  </a:lnTo>
                  <a:lnTo>
                    <a:pt x="47" y="68"/>
                  </a:lnTo>
                  <a:lnTo>
                    <a:pt x="53" y="84"/>
                  </a:lnTo>
                  <a:lnTo>
                    <a:pt x="55" y="102"/>
                  </a:lnTo>
                  <a:lnTo>
                    <a:pt x="50" y="124"/>
                  </a:lnTo>
                  <a:lnTo>
                    <a:pt x="34" y="145"/>
                  </a:lnTo>
                  <a:lnTo>
                    <a:pt x="43" y="182"/>
                  </a:lnTo>
                  <a:lnTo>
                    <a:pt x="43" y="217"/>
                  </a:lnTo>
                  <a:lnTo>
                    <a:pt x="37" y="249"/>
                  </a:lnTo>
                  <a:lnTo>
                    <a:pt x="30" y="273"/>
                  </a:lnTo>
                  <a:lnTo>
                    <a:pt x="23" y="287"/>
                  </a:lnTo>
                  <a:lnTo>
                    <a:pt x="15" y="300"/>
                  </a:lnTo>
                  <a:lnTo>
                    <a:pt x="8" y="312"/>
                  </a:lnTo>
                  <a:lnTo>
                    <a:pt x="2" y="318"/>
                  </a:lnTo>
                  <a:lnTo>
                    <a:pt x="0" y="320"/>
                  </a:lnTo>
                  <a:lnTo>
                    <a:pt x="0" y="323"/>
                  </a:lnTo>
                  <a:lnTo>
                    <a:pt x="0" y="325"/>
                  </a:lnTo>
                  <a:lnTo>
                    <a:pt x="1" y="326"/>
                  </a:lnTo>
                  <a:lnTo>
                    <a:pt x="0" y="328"/>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90" name="Freeform 343">
              <a:extLst>
                <a:ext uri="{FF2B5EF4-FFF2-40B4-BE49-F238E27FC236}">
                  <a16:creationId xmlns:a16="http://schemas.microsoft.com/office/drawing/2014/main" xmlns="" id="{88FD6EB6-8C9E-49D5-972D-F1F4D5DF67B4}"/>
                </a:ext>
              </a:extLst>
            </p:cNvPr>
            <p:cNvSpPr>
              <a:spLocks/>
            </p:cNvSpPr>
            <p:nvPr/>
          </p:nvSpPr>
          <p:spPr bwMode="auto">
            <a:xfrm>
              <a:off x="2419" y="914"/>
              <a:ext cx="171" cy="146"/>
            </a:xfrm>
            <a:custGeom>
              <a:avLst/>
              <a:gdLst>
                <a:gd name="T0" fmla="*/ 6 w 341"/>
                <a:gd name="T1" fmla="*/ 10 h 291"/>
                <a:gd name="T2" fmla="*/ 6 w 341"/>
                <a:gd name="T3" fmla="*/ 10 h 291"/>
                <a:gd name="T4" fmla="*/ 7 w 341"/>
                <a:gd name="T5" fmla="*/ 9 h 291"/>
                <a:gd name="T6" fmla="*/ 7 w 341"/>
                <a:gd name="T7" fmla="*/ 9 h 291"/>
                <a:gd name="T8" fmla="*/ 8 w 341"/>
                <a:gd name="T9" fmla="*/ 9 h 291"/>
                <a:gd name="T10" fmla="*/ 9 w 341"/>
                <a:gd name="T11" fmla="*/ 9 h 291"/>
                <a:gd name="T12" fmla="*/ 9 w 341"/>
                <a:gd name="T13" fmla="*/ 9 h 291"/>
                <a:gd name="T14" fmla="*/ 10 w 341"/>
                <a:gd name="T15" fmla="*/ 9 h 291"/>
                <a:gd name="T16" fmla="*/ 10 w 341"/>
                <a:gd name="T17" fmla="*/ 9 h 291"/>
                <a:gd name="T18" fmla="*/ 11 w 341"/>
                <a:gd name="T19" fmla="*/ 9 h 291"/>
                <a:gd name="T20" fmla="*/ 11 w 341"/>
                <a:gd name="T21" fmla="*/ 9 h 291"/>
                <a:gd name="T22" fmla="*/ 11 w 341"/>
                <a:gd name="T23" fmla="*/ 9 h 291"/>
                <a:gd name="T24" fmla="*/ 11 w 341"/>
                <a:gd name="T25" fmla="*/ 9 h 291"/>
                <a:gd name="T26" fmla="*/ 11 w 341"/>
                <a:gd name="T27" fmla="*/ 9 h 291"/>
                <a:gd name="T28" fmla="*/ 10 w 341"/>
                <a:gd name="T29" fmla="*/ 8 h 291"/>
                <a:gd name="T30" fmla="*/ 10 w 341"/>
                <a:gd name="T31" fmla="*/ 7 h 291"/>
                <a:gd name="T32" fmla="*/ 9 w 341"/>
                <a:gd name="T33" fmla="*/ 7 h 291"/>
                <a:gd name="T34" fmla="*/ 9 w 341"/>
                <a:gd name="T35" fmla="*/ 6 h 291"/>
                <a:gd name="T36" fmla="*/ 9 w 341"/>
                <a:gd name="T37" fmla="*/ 5 h 291"/>
                <a:gd name="T38" fmla="*/ 9 w 341"/>
                <a:gd name="T39" fmla="*/ 4 h 291"/>
                <a:gd name="T40" fmla="*/ 9 w 341"/>
                <a:gd name="T41" fmla="*/ 3 h 291"/>
                <a:gd name="T42" fmla="*/ 8 w 341"/>
                <a:gd name="T43" fmla="*/ 3 h 291"/>
                <a:gd name="T44" fmla="*/ 8 w 341"/>
                <a:gd name="T45" fmla="*/ 3 h 291"/>
                <a:gd name="T46" fmla="*/ 7 w 341"/>
                <a:gd name="T47" fmla="*/ 3 h 291"/>
                <a:gd name="T48" fmla="*/ 7 w 341"/>
                <a:gd name="T49" fmla="*/ 3 h 291"/>
                <a:gd name="T50" fmla="*/ 7 w 341"/>
                <a:gd name="T51" fmla="*/ 2 h 291"/>
                <a:gd name="T52" fmla="*/ 6 w 341"/>
                <a:gd name="T53" fmla="*/ 2 h 291"/>
                <a:gd name="T54" fmla="*/ 6 w 341"/>
                <a:gd name="T55" fmla="*/ 1 h 291"/>
                <a:gd name="T56" fmla="*/ 6 w 341"/>
                <a:gd name="T57" fmla="*/ 1 h 291"/>
                <a:gd name="T58" fmla="*/ 5 w 341"/>
                <a:gd name="T59" fmla="*/ 1 h 291"/>
                <a:gd name="T60" fmla="*/ 5 w 341"/>
                <a:gd name="T61" fmla="*/ 1 h 291"/>
                <a:gd name="T62" fmla="*/ 4 w 341"/>
                <a:gd name="T63" fmla="*/ 1 h 291"/>
                <a:gd name="T64" fmla="*/ 4 w 341"/>
                <a:gd name="T65" fmla="*/ 1 h 291"/>
                <a:gd name="T66" fmla="*/ 3 w 341"/>
                <a:gd name="T67" fmla="*/ 1 h 291"/>
                <a:gd name="T68" fmla="*/ 2 w 341"/>
                <a:gd name="T69" fmla="*/ 1 h 291"/>
                <a:gd name="T70" fmla="*/ 1 w 341"/>
                <a:gd name="T71" fmla="*/ 1 h 291"/>
                <a:gd name="T72" fmla="*/ 1 w 341"/>
                <a:gd name="T73" fmla="*/ 0 h 291"/>
                <a:gd name="T74" fmla="*/ 1 w 341"/>
                <a:gd name="T75" fmla="*/ 1 h 291"/>
                <a:gd name="T76" fmla="*/ 1 w 341"/>
                <a:gd name="T77" fmla="*/ 1 h 291"/>
                <a:gd name="T78" fmla="*/ 1 w 341"/>
                <a:gd name="T79" fmla="*/ 2 h 291"/>
                <a:gd name="T80" fmla="*/ 1 w 341"/>
                <a:gd name="T81" fmla="*/ 2 h 291"/>
                <a:gd name="T82" fmla="*/ 1 w 341"/>
                <a:gd name="T83" fmla="*/ 3 h 291"/>
                <a:gd name="T84" fmla="*/ 1 w 341"/>
                <a:gd name="T85" fmla="*/ 4 h 291"/>
                <a:gd name="T86" fmla="*/ 1 w 341"/>
                <a:gd name="T87" fmla="*/ 4 h 291"/>
                <a:gd name="T88" fmla="*/ 0 w 341"/>
                <a:gd name="T89" fmla="*/ 5 h 291"/>
                <a:gd name="T90" fmla="*/ 1 w 341"/>
                <a:gd name="T91" fmla="*/ 5 h 291"/>
                <a:gd name="T92" fmla="*/ 2 w 341"/>
                <a:gd name="T93" fmla="*/ 6 h 291"/>
                <a:gd name="T94" fmla="*/ 2 w 341"/>
                <a:gd name="T95" fmla="*/ 6 h 291"/>
                <a:gd name="T96" fmla="*/ 2 w 341"/>
                <a:gd name="T97" fmla="*/ 6 h 291"/>
                <a:gd name="T98" fmla="*/ 3 w 341"/>
                <a:gd name="T99" fmla="*/ 7 h 291"/>
                <a:gd name="T100" fmla="*/ 3 w 341"/>
                <a:gd name="T101" fmla="*/ 7 h 291"/>
                <a:gd name="T102" fmla="*/ 3 w 341"/>
                <a:gd name="T103" fmla="*/ 8 h 291"/>
                <a:gd name="T104" fmla="*/ 3 w 341"/>
                <a:gd name="T105" fmla="*/ 9 h 291"/>
                <a:gd name="T106" fmla="*/ 3 w 341"/>
                <a:gd name="T107" fmla="*/ 9 h 291"/>
                <a:gd name="T108" fmla="*/ 4 w 341"/>
                <a:gd name="T109" fmla="*/ 9 h 291"/>
                <a:gd name="T110" fmla="*/ 4 w 341"/>
                <a:gd name="T111" fmla="*/ 9 h 291"/>
                <a:gd name="T112" fmla="*/ 4 w 341"/>
                <a:gd name="T113" fmla="*/ 9 h 291"/>
                <a:gd name="T114" fmla="*/ 5 w 341"/>
                <a:gd name="T115" fmla="*/ 9 h 291"/>
                <a:gd name="T116" fmla="*/ 5 w 341"/>
                <a:gd name="T117" fmla="*/ 9 h 291"/>
                <a:gd name="T118" fmla="*/ 5 w 341"/>
                <a:gd name="T119" fmla="*/ 9 h 291"/>
                <a:gd name="T120" fmla="*/ 6 w 341"/>
                <a:gd name="T121" fmla="*/ 10 h 29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41" h="291">
                  <a:moveTo>
                    <a:pt x="171" y="291"/>
                  </a:moveTo>
                  <a:lnTo>
                    <a:pt x="184" y="289"/>
                  </a:lnTo>
                  <a:lnTo>
                    <a:pt x="201" y="286"/>
                  </a:lnTo>
                  <a:lnTo>
                    <a:pt x="220" y="281"/>
                  </a:lnTo>
                  <a:lnTo>
                    <a:pt x="240" y="276"/>
                  </a:lnTo>
                  <a:lnTo>
                    <a:pt x="261" y="273"/>
                  </a:lnTo>
                  <a:lnTo>
                    <a:pt x="282" y="271"/>
                  </a:lnTo>
                  <a:lnTo>
                    <a:pt x="301" y="270"/>
                  </a:lnTo>
                  <a:lnTo>
                    <a:pt x="318" y="270"/>
                  </a:lnTo>
                  <a:lnTo>
                    <a:pt x="324" y="271"/>
                  </a:lnTo>
                  <a:lnTo>
                    <a:pt x="331" y="272"/>
                  </a:lnTo>
                  <a:lnTo>
                    <a:pt x="337" y="274"/>
                  </a:lnTo>
                  <a:lnTo>
                    <a:pt x="341" y="274"/>
                  </a:lnTo>
                  <a:lnTo>
                    <a:pt x="322" y="260"/>
                  </a:lnTo>
                  <a:lnTo>
                    <a:pt x="306" y="242"/>
                  </a:lnTo>
                  <a:lnTo>
                    <a:pt x="292" y="221"/>
                  </a:lnTo>
                  <a:lnTo>
                    <a:pt x="281" y="197"/>
                  </a:lnTo>
                  <a:lnTo>
                    <a:pt x="271" y="172"/>
                  </a:lnTo>
                  <a:lnTo>
                    <a:pt x="265" y="144"/>
                  </a:lnTo>
                  <a:lnTo>
                    <a:pt x="260" y="116"/>
                  </a:lnTo>
                  <a:lnTo>
                    <a:pt x="258" y="89"/>
                  </a:lnTo>
                  <a:lnTo>
                    <a:pt x="248" y="88"/>
                  </a:lnTo>
                  <a:lnTo>
                    <a:pt x="237" y="84"/>
                  </a:lnTo>
                  <a:lnTo>
                    <a:pt x="224" y="76"/>
                  </a:lnTo>
                  <a:lnTo>
                    <a:pt x="210" y="67"/>
                  </a:lnTo>
                  <a:lnTo>
                    <a:pt x="198" y="54"/>
                  </a:lnTo>
                  <a:lnTo>
                    <a:pt x="186" y="40"/>
                  </a:lnTo>
                  <a:lnTo>
                    <a:pt x="177" y="25"/>
                  </a:lnTo>
                  <a:lnTo>
                    <a:pt x="170" y="8"/>
                  </a:lnTo>
                  <a:lnTo>
                    <a:pt x="159" y="15"/>
                  </a:lnTo>
                  <a:lnTo>
                    <a:pt x="144" y="22"/>
                  </a:lnTo>
                  <a:lnTo>
                    <a:pt x="125" y="26"/>
                  </a:lnTo>
                  <a:lnTo>
                    <a:pt x="105" y="30"/>
                  </a:lnTo>
                  <a:lnTo>
                    <a:pt x="82" y="29"/>
                  </a:lnTo>
                  <a:lnTo>
                    <a:pt x="56" y="24"/>
                  </a:lnTo>
                  <a:lnTo>
                    <a:pt x="30" y="15"/>
                  </a:lnTo>
                  <a:lnTo>
                    <a:pt x="2" y="0"/>
                  </a:lnTo>
                  <a:lnTo>
                    <a:pt x="9" y="11"/>
                  </a:lnTo>
                  <a:lnTo>
                    <a:pt x="16" y="25"/>
                  </a:lnTo>
                  <a:lnTo>
                    <a:pt x="22" y="40"/>
                  </a:lnTo>
                  <a:lnTo>
                    <a:pt x="25" y="59"/>
                  </a:lnTo>
                  <a:lnTo>
                    <a:pt x="26" y="78"/>
                  </a:lnTo>
                  <a:lnTo>
                    <a:pt x="23" y="100"/>
                  </a:lnTo>
                  <a:lnTo>
                    <a:pt x="15" y="124"/>
                  </a:lnTo>
                  <a:lnTo>
                    <a:pt x="0" y="151"/>
                  </a:lnTo>
                  <a:lnTo>
                    <a:pt x="17" y="157"/>
                  </a:lnTo>
                  <a:lnTo>
                    <a:pt x="33" y="164"/>
                  </a:lnTo>
                  <a:lnTo>
                    <a:pt x="49" y="173"/>
                  </a:lnTo>
                  <a:lnTo>
                    <a:pt x="63" y="185"/>
                  </a:lnTo>
                  <a:lnTo>
                    <a:pt x="75" y="199"/>
                  </a:lnTo>
                  <a:lnTo>
                    <a:pt x="83" y="218"/>
                  </a:lnTo>
                  <a:lnTo>
                    <a:pt x="87" y="240"/>
                  </a:lnTo>
                  <a:lnTo>
                    <a:pt x="85" y="265"/>
                  </a:lnTo>
                  <a:lnTo>
                    <a:pt x="94" y="264"/>
                  </a:lnTo>
                  <a:lnTo>
                    <a:pt x="105" y="263"/>
                  </a:lnTo>
                  <a:lnTo>
                    <a:pt x="115" y="263"/>
                  </a:lnTo>
                  <a:lnTo>
                    <a:pt x="125" y="265"/>
                  </a:lnTo>
                  <a:lnTo>
                    <a:pt x="136" y="268"/>
                  </a:lnTo>
                  <a:lnTo>
                    <a:pt x="147" y="273"/>
                  </a:lnTo>
                  <a:lnTo>
                    <a:pt x="159" y="281"/>
                  </a:lnTo>
                  <a:lnTo>
                    <a:pt x="171" y="291"/>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91" name="Freeform 344">
              <a:extLst>
                <a:ext uri="{FF2B5EF4-FFF2-40B4-BE49-F238E27FC236}">
                  <a16:creationId xmlns:a16="http://schemas.microsoft.com/office/drawing/2014/main" xmlns="" id="{7DE63826-9F45-4A88-A7F7-A44740CEA7FE}"/>
                </a:ext>
              </a:extLst>
            </p:cNvPr>
            <p:cNvSpPr>
              <a:spLocks/>
            </p:cNvSpPr>
            <p:nvPr/>
          </p:nvSpPr>
          <p:spPr bwMode="auto">
            <a:xfrm>
              <a:off x="2506" y="1091"/>
              <a:ext cx="174" cy="184"/>
            </a:xfrm>
            <a:custGeom>
              <a:avLst/>
              <a:gdLst>
                <a:gd name="T0" fmla="*/ 1 w 349"/>
                <a:gd name="T1" fmla="*/ 6 h 367"/>
                <a:gd name="T2" fmla="*/ 2 w 349"/>
                <a:gd name="T3" fmla="*/ 6 h 367"/>
                <a:gd name="T4" fmla="*/ 2 w 349"/>
                <a:gd name="T5" fmla="*/ 6 h 367"/>
                <a:gd name="T6" fmla="*/ 3 w 349"/>
                <a:gd name="T7" fmla="*/ 6 h 367"/>
                <a:gd name="T8" fmla="*/ 4 w 349"/>
                <a:gd name="T9" fmla="*/ 6 h 367"/>
                <a:gd name="T10" fmla="*/ 5 w 349"/>
                <a:gd name="T11" fmla="*/ 5 h 367"/>
                <a:gd name="T12" fmla="*/ 6 w 349"/>
                <a:gd name="T13" fmla="*/ 5 h 367"/>
                <a:gd name="T14" fmla="*/ 7 w 349"/>
                <a:gd name="T15" fmla="*/ 4 h 367"/>
                <a:gd name="T16" fmla="*/ 7 w 349"/>
                <a:gd name="T17" fmla="*/ 3 h 367"/>
                <a:gd name="T18" fmla="*/ 8 w 349"/>
                <a:gd name="T19" fmla="*/ 2 h 367"/>
                <a:gd name="T20" fmla="*/ 8 w 349"/>
                <a:gd name="T21" fmla="*/ 1 h 367"/>
                <a:gd name="T22" fmla="*/ 8 w 349"/>
                <a:gd name="T23" fmla="*/ 1 h 367"/>
                <a:gd name="T24" fmla="*/ 9 w 349"/>
                <a:gd name="T25" fmla="*/ 1 h 367"/>
                <a:gd name="T26" fmla="*/ 9 w 349"/>
                <a:gd name="T27" fmla="*/ 1 h 367"/>
                <a:gd name="T28" fmla="*/ 10 w 349"/>
                <a:gd name="T29" fmla="*/ 1 h 367"/>
                <a:gd name="T30" fmla="*/ 10 w 349"/>
                <a:gd name="T31" fmla="*/ 1 h 367"/>
                <a:gd name="T32" fmla="*/ 10 w 349"/>
                <a:gd name="T33" fmla="*/ 1 h 367"/>
                <a:gd name="T34" fmla="*/ 10 w 349"/>
                <a:gd name="T35" fmla="*/ 1 h 367"/>
                <a:gd name="T36" fmla="*/ 10 w 349"/>
                <a:gd name="T37" fmla="*/ 1 h 367"/>
                <a:gd name="T38" fmla="*/ 8 w 349"/>
                <a:gd name="T39" fmla="*/ 2 h 367"/>
                <a:gd name="T40" fmla="*/ 8 w 349"/>
                <a:gd name="T41" fmla="*/ 4 h 367"/>
                <a:gd name="T42" fmla="*/ 7 w 349"/>
                <a:gd name="T43" fmla="*/ 5 h 367"/>
                <a:gd name="T44" fmla="*/ 7 w 349"/>
                <a:gd name="T45" fmla="*/ 6 h 367"/>
                <a:gd name="T46" fmla="*/ 7 w 349"/>
                <a:gd name="T47" fmla="*/ 7 h 367"/>
                <a:gd name="T48" fmla="*/ 7 w 349"/>
                <a:gd name="T49" fmla="*/ 7 h 367"/>
                <a:gd name="T50" fmla="*/ 6 w 349"/>
                <a:gd name="T51" fmla="*/ 8 h 367"/>
                <a:gd name="T52" fmla="*/ 6 w 349"/>
                <a:gd name="T53" fmla="*/ 9 h 367"/>
                <a:gd name="T54" fmla="*/ 5 w 349"/>
                <a:gd name="T55" fmla="*/ 10 h 367"/>
                <a:gd name="T56" fmla="*/ 5 w 349"/>
                <a:gd name="T57" fmla="*/ 10 h 367"/>
                <a:gd name="T58" fmla="*/ 4 w 349"/>
                <a:gd name="T59" fmla="*/ 10 h 367"/>
                <a:gd name="T60" fmla="*/ 2 w 349"/>
                <a:gd name="T61" fmla="*/ 11 h 367"/>
                <a:gd name="T62" fmla="*/ 1 w 349"/>
                <a:gd name="T63" fmla="*/ 12 h 367"/>
                <a:gd name="T64" fmla="*/ 1 w 349"/>
                <a:gd name="T65" fmla="*/ 11 h 367"/>
                <a:gd name="T66" fmla="*/ 1 w 349"/>
                <a:gd name="T67" fmla="*/ 10 h 367"/>
                <a:gd name="T68" fmla="*/ 1 w 349"/>
                <a:gd name="T69" fmla="*/ 9 h 367"/>
                <a:gd name="T70" fmla="*/ 0 w 349"/>
                <a:gd name="T71" fmla="*/ 8 h 367"/>
                <a:gd name="T72" fmla="*/ 0 w 349"/>
                <a:gd name="T73" fmla="*/ 8 h 367"/>
                <a:gd name="T74" fmla="*/ 1 w 349"/>
                <a:gd name="T75" fmla="*/ 7 h 367"/>
                <a:gd name="T76" fmla="*/ 1 w 349"/>
                <a:gd name="T77" fmla="*/ 7 h 367"/>
                <a:gd name="T78" fmla="*/ 1 w 349"/>
                <a:gd name="T79" fmla="*/ 6 h 36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49" h="367">
                  <a:moveTo>
                    <a:pt x="47" y="174"/>
                  </a:moveTo>
                  <a:lnTo>
                    <a:pt x="51" y="174"/>
                  </a:lnTo>
                  <a:lnTo>
                    <a:pt x="57" y="175"/>
                  </a:lnTo>
                  <a:lnTo>
                    <a:pt x="65" y="176"/>
                  </a:lnTo>
                  <a:lnTo>
                    <a:pt x="75" y="176"/>
                  </a:lnTo>
                  <a:lnTo>
                    <a:pt x="87" y="177"/>
                  </a:lnTo>
                  <a:lnTo>
                    <a:pt x="98" y="176"/>
                  </a:lnTo>
                  <a:lnTo>
                    <a:pt x="112" y="175"/>
                  </a:lnTo>
                  <a:lnTo>
                    <a:pt x="126" y="173"/>
                  </a:lnTo>
                  <a:lnTo>
                    <a:pt x="141" y="169"/>
                  </a:lnTo>
                  <a:lnTo>
                    <a:pt x="155" y="164"/>
                  </a:lnTo>
                  <a:lnTo>
                    <a:pt x="170" y="158"/>
                  </a:lnTo>
                  <a:lnTo>
                    <a:pt x="185" y="148"/>
                  </a:lnTo>
                  <a:lnTo>
                    <a:pt x="199" y="138"/>
                  </a:lnTo>
                  <a:lnTo>
                    <a:pt x="211" y="124"/>
                  </a:lnTo>
                  <a:lnTo>
                    <a:pt x="224" y="108"/>
                  </a:lnTo>
                  <a:lnTo>
                    <a:pt x="234" y="88"/>
                  </a:lnTo>
                  <a:lnTo>
                    <a:pt x="242" y="71"/>
                  </a:lnTo>
                  <a:lnTo>
                    <a:pt x="250" y="56"/>
                  </a:lnTo>
                  <a:lnTo>
                    <a:pt x="256" y="42"/>
                  </a:lnTo>
                  <a:lnTo>
                    <a:pt x="263" y="31"/>
                  </a:lnTo>
                  <a:lnTo>
                    <a:pt x="269" y="22"/>
                  </a:lnTo>
                  <a:lnTo>
                    <a:pt x="274" y="15"/>
                  </a:lnTo>
                  <a:lnTo>
                    <a:pt x="281" y="11"/>
                  </a:lnTo>
                  <a:lnTo>
                    <a:pt x="289" y="9"/>
                  </a:lnTo>
                  <a:lnTo>
                    <a:pt x="298" y="9"/>
                  </a:lnTo>
                  <a:lnTo>
                    <a:pt x="307" y="8"/>
                  </a:lnTo>
                  <a:lnTo>
                    <a:pt x="315" y="7"/>
                  </a:lnTo>
                  <a:lnTo>
                    <a:pt x="323" y="5"/>
                  </a:lnTo>
                  <a:lnTo>
                    <a:pt x="330" y="4"/>
                  </a:lnTo>
                  <a:lnTo>
                    <a:pt x="337" y="3"/>
                  </a:lnTo>
                  <a:lnTo>
                    <a:pt x="344" y="1"/>
                  </a:lnTo>
                  <a:lnTo>
                    <a:pt x="348" y="0"/>
                  </a:lnTo>
                  <a:lnTo>
                    <a:pt x="348" y="1"/>
                  </a:lnTo>
                  <a:lnTo>
                    <a:pt x="348" y="3"/>
                  </a:lnTo>
                  <a:lnTo>
                    <a:pt x="349" y="4"/>
                  </a:lnTo>
                  <a:lnTo>
                    <a:pt x="349" y="7"/>
                  </a:lnTo>
                  <a:lnTo>
                    <a:pt x="321" y="16"/>
                  </a:lnTo>
                  <a:lnTo>
                    <a:pt x="299" y="32"/>
                  </a:lnTo>
                  <a:lnTo>
                    <a:pt x="283" y="52"/>
                  </a:lnTo>
                  <a:lnTo>
                    <a:pt x="270" y="75"/>
                  </a:lnTo>
                  <a:lnTo>
                    <a:pt x="262" y="98"/>
                  </a:lnTo>
                  <a:lnTo>
                    <a:pt x="257" y="120"/>
                  </a:lnTo>
                  <a:lnTo>
                    <a:pt x="254" y="139"/>
                  </a:lnTo>
                  <a:lnTo>
                    <a:pt x="253" y="154"/>
                  </a:lnTo>
                  <a:lnTo>
                    <a:pt x="251" y="167"/>
                  </a:lnTo>
                  <a:lnTo>
                    <a:pt x="253" y="182"/>
                  </a:lnTo>
                  <a:lnTo>
                    <a:pt x="255" y="200"/>
                  </a:lnTo>
                  <a:lnTo>
                    <a:pt x="258" y="219"/>
                  </a:lnTo>
                  <a:lnTo>
                    <a:pt x="248" y="220"/>
                  </a:lnTo>
                  <a:lnTo>
                    <a:pt x="235" y="226"/>
                  </a:lnTo>
                  <a:lnTo>
                    <a:pt x="222" y="234"/>
                  </a:lnTo>
                  <a:lnTo>
                    <a:pt x="208" y="246"/>
                  </a:lnTo>
                  <a:lnTo>
                    <a:pt x="196" y="260"/>
                  </a:lnTo>
                  <a:lnTo>
                    <a:pt x="188" y="276"/>
                  </a:lnTo>
                  <a:lnTo>
                    <a:pt x="184" y="294"/>
                  </a:lnTo>
                  <a:lnTo>
                    <a:pt x="186" y="312"/>
                  </a:lnTo>
                  <a:lnTo>
                    <a:pt x="172" y="312"/>
                  </a:lnTo>
                  <a:lnTo>
                    <a:pt x="154" y="314"/>
                  </a:lnTo>
                  <a:lnTo>
                    <a:pt x="134" y="319"/>
                  </a:lnTo>
                  <a:lnTo>
                    <a:pt x="113" y="326"/>
                  </a:lnTo>
                  <a:lnTo>
                    <a:pt x="93" y="335"/>
                  </a:lnTo>
                  <a:lnTo>
                    <a:pt x="73" y="345"/>
                  </a:lnTo>
                  <a:lnTo>
                    <a:pt x="58" y="356"/>
                  </a:lnTo>
                  <a:lnTo>
                    <a:pt x="47" y="367"/>
                  </a:lnTo>
                  <a:lnTo>
                    <a:pt x="49" y="351"/>
                  </a:lnTo>
                  <a:lnTo>
                    <a:pt x="49" y="334"/>
                  </a:lnTo>
                  <a:lnTo>
                    <a:pt x="47" y="314"/>
                  </a:lnTo>
                  <a:lnTo>
                    <a:pt x="42" y="294"/>
                  </a:lnTo>
                  <a:lnTo>
                    <a:pt x="35" y="275"/>
                  </a:lnTo>
                  <a:lnTo>
                    <a:pt x="26" y="257"/>
                  </a:lnTo>
                  <a:lnTo>
                    <a:pt x="14" y="242"/>
                  </a:lnTo>
                  <a:lnTo>
                    <a:pt x="0" y="230"/>
                  </a:lnTo>
                  <a:lnTo>
                    <a:pt x="11" y="230"/>
                  </a:lnTo>
                  <a:lnTo>
                    <a:pt x="21" y="228"/>
                  </a:lnTo>
                  <a:lnTo>
                    <a:pt x="32" y="223"/>
                  </a:lnTo>
                  <a:lnTo>
                    <a:pt x="41" y="217"/>
                  </a:lnTo>
                  <a:lnTo>
                    <a:pt x="48" y="211"/>
                  </a:lnTo>
                  <a:lnTo>
                    <a:pt x="51" y="200"/>
                  </a:lnTo>
                  <a:lnTo>
                    <a:pt x="51" y="188"/>
                  </a:lnTo>
                  <a:lnTo>
                    <a:pt x="47" y="174"/>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92" name="Freeform 345">
              <a:extLst>
                <a:ext uri="{FF2B5EF4-FFF2-40B4-BE49-F238E27FC236}">
                  <a16:creationId xmlns:a16="http://schemas.microsoft.com/office/drawing/2014/main" xmlns="" id="{A5C3F1A4-5168-4CD8-BF3E-67B6CDCDB566}"/>
                </a:ext>
              </a:extLst>
            </p:cNvPr>
            <p:cNvSpPr>
              <a:spLocks/>
            </p:cNvSpPr>
            <p:nvPr/>
          </p:nvSpPr>
          <p:spPr bwMode="auto">
            <a:xfrm>
              <a:off x="2617" y="1095"/>
              <a:ext cx="107" cy="186"/>
            </a:xfrm>
            <a:custGeom>
              <a:avLst/>
              <a:gdLst>
                <a:gd name="T0" fmla="*/ 4 w 213"/>
                <a:gd name="T1" fmla="*/ 0 h 373"/>
                <a:gd name="T2" fmla="*/ 5 w 213"/>
                <a:gd name="T3" fmla="*/ 0 h 373"/>
                <a:gd name="T4" fmla="*/ 5 w 213"/>
                <a:gd name="T5" fmla="*/ 0 h 373"/>
                <a:gd name="T6" fmla="*/ 6 w 213"/>
                <a:gd name="T7" fmla="*/ 0 h 373"/>
                <a:gd name="T8" fmla="*/ 6 w 213"/>
                <a:gd name="T9" fmla="*/ 1 h 373"/>
                <a:gd name="T10" fmla="*/ 5 w 213"/>
                <a:gd name="T11" fmla="*/ 1 h 373"/>
                <a:gd name="T12" fmla="*/ 5 w 213"/>
                <a:gd name="T13" fmla="*/ 1 h 373"/>
                <a:gd name="T14" fmla="*/ 5 w 213"/>
                <a:gd name="T15" fmla="*/ 1 h 373"/>
                <a:gd name="T16" fmla="*/ 4 w 213"/>
                <a:gd name="T17" fmla="*/ 1 h 373"/>
                <a:gd name="T18" fmla="*/ 4 w 213"/>
                <a:gd name="T19" fmla="*/ 1 h 373"/>
                <a:gd name="T20" fmla="*/ 4 w 213"/>
                <a:gd name="T21" fmla="*/ 1 h 373"/>
                <a:gd name="T22" fmla="*/ 4 w 213"/>
                <a:gd name="T23" fmla="*/ 2 h 373"/>
                <a:gd name="T24" fmla="*/ 4 w 213"/>
                <a:gd name="T25" fmla="*/ 2 h 373"/>
                <a:gd name="T26" fmla="*/ 4 w 213"/>
                <a:gd name="T27" fmla="*/ 2 h 373"/>
                <a:gd name="T28" fmla="*/ 4 w 213"/>
                <a:gd name="T29" fmla="*/ 2 h 373"/>
                <a:gd name="T30" fmla="*/ 4 w 213"/>
                <a:gd name="T31" fmla="*/ 3 h 373"/>
                <a:gd name="T32" fmla="*/ 5 w 213"/>
                <a:gd name="T33" fmla="*/ 3 h 373"/>
                <a:gd name="T34" fmla="*/ 5 w 213"/>
                <a:gd name="T35" fmla="*/ 3 h 373"/>
                <a:gd name="T36" fmla="*/ 5 w 213"/>
                <a:gd name="T37" fmla="*/ 2 h 373"/>
                <a:gd name="T38" fmla="*/ 5 w 213"/>
                <a:gd name="T39" fmla="*/ 2 h 373"/>
                <a:gd name="T40" fmla="*/ 5 w 213"/>
                <a:gd name="T41" fmla="*/ 2 h 373"/>
                <a:gd name="T42" fmla="*/ 6 w 213"/>
                <a:gd name="T43" fmla="*/ 1 h 373"/>
                <a:gd name="T44" fmla="*/ 6 w 213"/>
                <a:gd name="T45" fmla="*/ 1 h 373"/>
                <a:gd name="T46" fmla="*/ 6 w 213"/>
                <a:gd name="T47" fmla="*/ 2 h 373"/>
                <a:gd name="T48" fmla="*/ 6 w 213"/>
                <a:gd name="T49" fmla="*/ 2 h 373"/>
                <a:gd name="T50" fmla="*/ 6 w 213"/>
                <a:gd name="T51" fmla="*/ 2 h 373"/>
                <a:gd name="T52" fmla="*/ 6 w 213"/>
                <a:gd name="T53" fmla="*/ 3 h 373"/>
                <a:gd name="T54" fmla="*/ 5 w 213"/>
                <a:gd name="T55" fmla="*/ 3 h 373"/>
                <a:gd name="T56" fmla="*/ 5 w 213"/>
                <a:gd name="T57" fmla="*/ 3 h 373"/>
                <a:gd name="T58" fmla="*/ 5 w 213"/>
                <a:gd name="T59" fmla="*/ 3 h 373"/>
                <a:gd name="T60" fmla="*/ 5 w 213"/>
                <a:gd name="T61" fmla="*/ 4 h 373"/>
                <a:gd name="T62" fmla="*/ 6 w 213"/>
                <a:gd name="T63" fmla="*/ 4 h 373"/>
                <a:gd name="T64" fmla="*/ 6 w 213"/>
                <a:gd name="T65" fmla="*/ 4 h 373"/>
                <a:gd name="T66" fmla="*/ 6 w 213"/>
                <a:gd name="T67" fmla="*/ 4 h 373"/>
                <a:gd name="T68" fmla="*/ 7 w 213"/>
                <a:gd name="T69" fmla="*/ 4 h 373"/>
                <a:gd name="T70" fmla="*/ 7 w 213"/>
                <a:gd name="T71" fmla="*/ 4 h 373"/>
                <a:gd name="T72" fmla="*/ 7 w 213"/>
                <a:gd name="T73" fmla="*/ 4 h 373"/>
                <a:gd name="T74" fmla="*/ 7 w 213"/>
                <a:gd name="T75" fmla="*/ 6 h 373"/>
                <a:gd name="T76" fmla="*/ 7 w 213"/>
                <a:gd name="T77" fmla="*/ 7 h 373"/>
                <a:gd name="T78" fmla="*/ 6 w 213"/>
                <a:gd name="T79" fmla="*/ 8 h 373"/>
                <a:gd name="T80" fmla="*/ 5 w 213"/>
                <a:gd name="T81" fmla="*/ 9 h 373"/>
                <a:gd name="T82" fmla="*/ 4 w 213"/>
                <a:gd name="T83" fmla="*/ 10 h 373"/>
                <a:gd name="T84" fmla="*/ 3 w 213"/>
                <a:gd name="T85" fmla="*/ 10 h 373"/>
                <a:gd name="T86" fmla="*/ 2 w 213"/>
                <a:gd name="T87" fmla="*/ 11 h 373"/>
                <a:gd name="T88" fmla="*/ 1 w 213"/>
                <a:gd name="T89" fmla="*/ 11 h 373"/>
                <a:gd name="T90" fmla="*/ 1 w 213"/>
                <a:gd name="T91" fmla="*/ 11 h 373"/>
                <a:gd name="T92" fmla="*/ 1 w 213"/>
                <a:gd name="T93" fmla="*/ 11 h 373"/>
                <a:gd name="T94" fmla="*/ 0 w 213"/>
                <a:gd name="T95" fmla="*/ 11 h 373"/>
                <a:gd name="T96" fmla="*/ 1 w 213"/>
                <a:gd name="T97" fmla="*/ 11 h 373"/>
                <a:gd name="T98" fmla="*/ 1 w 213"/>
                <a:gd name="T99" fmla="*/ 10 h 373"/>
                <a:gd name="T100" fmla="*/ 2 w 213"/>
                <a:gd name="T101" fmla="*/ 10 h 373"/>
                <a:gd name="T102" fmla="*/ 2 w 213"/>
                <a:gd name="T103" fmla="*/ 9 h 373"/>
                <a:gd name="T104" fmla="*/ 2 w 213"/>
                <a:gd name="T105" fmla="*/ 8 h 373"/>
                <a:gd name="T106" fmla="*/ 2 w 213"/>
                <a:gd name="T107" fmla="*/ 7 h 373"/>
                <a:gd name="T108" fmla="*/ 1 w 213"/>
                <a:gd name="T109" fmla="*/ 6 h 373"/>
                <a:gd name="T110" fmla="*/ 1 w 213"/>
                <a:gd name="T111" fmla="*/ 5 h 373"/>
                <a:gd name="T112" fmla="*/ 1 w 213"/>
                <a:gd name="T113" fmla="*/ 4 h 373"/>
                <a:gd name="T114" fmla="*/ 2 w 213"/>
                <a:gd name="T115" fmla="*/ 2 h 373"/>
                <a:gd name="T116" fmla="*/ 2 w 213"/>
                <a:gd name="T117" fmla="*/ 1 h 373"/>
                <a:gd name="T118" fmla="*/ 4 w 213"/>
                <a:gd name="T119" fmla="*/ 0 h 37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3" h="373">
                  <a:moveTo>
                    <a:pt x="125" y="0"/>
                  </a:moveTo>
                  <a:lnTo>
                    <a:pt x="128" y="4"/>
                  </a:lnTo>
                  <a:lnTo>
                    <a:pt x="132" y="12"/>
                  </a:lnTo>
                  <a:lnTo>
                    <a:pt x="139" y="18"/>
                  </a:lnTo>
                  <a:lnTo>
                    <a:pt x="152" y="19"/>
                  </a:lnTo>
                  <a:lnTo>
                    <a:pt x="159" y="19"/>
                  </a:lnTo>
                  <a:lnTo>
                    <a:pt x="164" y="22"/>
                  </a:lnTo>
                  <a:lnTo>
                    <a:pt x="169" y="26"/>
                  </a:lnTo>
                  <a:lnTo>
                    <a:pt x="171" y="31"/>
                  </a:lnTo>
                  <a:lnTo>
                    <a:pt x="164" y="36"/>
                  </a:lnTo>
                  <a:lnTo>
                    <a:pt x="159" y="42"/>
                  </a:lnTo>
                  <a:lnTo>
                    <a:pt x="152" y="47"/>
                  </a:lnTo>
                  <a:lnTo>
                    <a:pt x="147" y="50"/>
                  </a:lnTo>
                  <a:lnTo>
                    <a:pt x="140" y="49"/>
                  </a:lnTo>
                  <a:lnTo>
                    <a:pt x="135" y="48"/>
                  </a:lnTo>
                  <a:lnTo>
                    <a:pt x="129" y="48"/>
                  </a:lnTo>
                  <a:lnTo>
                    <a:pt x="124" y="49"/>
                  </a:lnTo>
                  <a:lnTo>
                    <a:pt x="120" y="50"/>
                  </a:lnTo>
                  <a:lnTo>
                    <a:pt x="116" y="53"/>
                  </a:lnTo>
                  <a:lnTo>
                    <a:pt x="113" y="56"/>
                  </a:lnTo>
                  <a:lnTo>
                    <a:pt x="109" y="60"/>
                  </a:lnTo>
                  <a:lnTo>
                    <a:pt x="107" y="63"/>
                  </a:lnTo>
                  <a:lnTo>
                    <a:pt x="106" y="66"/>
                  </a:lnTo>
                  <a:lnTo>
                    <a:pt x="105" y="71"/>
                  </a:lnTo>
                  <a:lnTo>
                    <a:pt x="105" y="75"/>
                  </a:lnTo>
                  <a:lnTo>
                    <a:pt x="105" y="78"/>
                  </a:lnTo>
                  <a:lnTo>
                    <a:pt x="106" y="81"/>
                  </a:lnTo>
                  <a:lnTo>
                    <a:pt x="108" y="86"/>
                  </a:lnTo>
                  <a:lnTo>
                    <a:pt x="109" y="89"/>
                  </a:lnTo>
                  <a:lnTo>
                    <a:pt x="113" y="93"/>
                  </a:lnTo>
                  <a:lnTo>
                    <a:pt x="116" y="95"/>
                  </a:lnTo>
                  <a:lnTo>
                    <a:pt x="121" y="96"/>
                  </a:lnTo>
                  <a:lnTo>
                    <a:pt x="126" y="98"/>
                  </a:lnTo>
                  <a:lnTo>
                    <a:pt x="132" y="99"/>
                  </a:lnTo>
                  <a:lnTo>
                    <a:pt x="137" y="98"/>
                  </a:lnTo>
                  <a:lnTo>
                    <a:pt x="141" y="98"/>
                  </a:lnTo>
                  <a:lnTo>
                    <a:pt x="146" y="95"/>
                  </a:lnTo>
                  <a:lnTo>
                    <a:pt x="151" y="91"/>
                  </a:lnTo>
                  <a:lnTo>
                    <a:pt x="153" y="85"/>
                  </a:lnTo>
                  <a:lnTo>
                    <a:pt x="153" y="79"/>
                  </a:lnTo>
                  <a:lnTo>
                    <a:pt x="153" y="75"/>
                  </a:lnTo>
                  <a:lnTo>
                    <a:pt x="160" y="68"/>
                  </a:lnTo>
                  <a:lnTo>
                    <a:pt x="168" y="63"/>
                  </a:lnTo>
                  <a:lnTo>
                    <a:pt x="176" y="58"/>
                  </a:lnTo>
                  <a:lnTo>
                    <a:pt x="179" y="56"/>
                  </a:lnTo>
                  <a:lnTo>
                    <a:pt x="182" y="58"/>
                  </a:lnTo>
                  <a:lnTo>
                    <a:pt x="184" y="62"/>
                  </a:lnTo>
                  <a:lnTo>
                    <a:pt x="186" y="64"/>
                  </a:lnTo>
                  <a:lnTo>
                    <a:pt x="190" y="66"/>
                  </a:lnTo>
                  <a:lnTo>
                    <a:pt x="185" y="73"/>
                  </a:lnTo>
                  <a:lnTo>
                    <a:pt x="182" y="80"/>
                  </a:lnTo>
                  <a:lnTo>
                    <a:pt x="179" y="88"/>
                  </a:lnTo>
                  <a:lnTo>
                    <a:pt x="177" y="93"/>
                  </a:lnTo>
                  <a:lnTo>
                    <a:pt x="170" y="98"/>
                  </a:lnTo>
                  <a:lnTo>
                    <a:pt x="163" y="102"/>
                  </a:lnTo>
                  <a:lnTo>
                    <a:pt x="159" y="109"/>
                  </a:lnTo>
                  <a:lnTo>
                    <a:pt x="156" y="116"/>
                  </a:lnTo>
                  <a:lnTo>
                    <a:pt x="155" y="118"/>
                  </a:lnTo>
                  <a:lnTo>
                    <a:pt x="155" y="121"/>
                  </a:lnTo>
                  <a:lnTo>
                    <a:pt x="155" y="123"/>
                  </a:lnTo>
                  <a:lnTo>
                    <a:pt x="155" y="125"/>
                  </a:lnTo>
                  <a:lnTo>
                    <a:pt x="158" y="131"/>
                  </a:lnTo>
                  <a:lnTo>
                    <a:pt x="162" y="137"/>
                  </a:lnTo>
                  <a:lnTo>
                    <a:pt x="168" y="141"/>
                  </a:lnTo>
                  <a:lnTo>
                    <a:pt x="176" y="146"/>
                  </a:lnTo>
                  <a:lnTo>
                    <a:pt x="181" y="147"/>
                  </a:lnTo>
                  <a:lnTo>
                    <a:pt x="185" y="147"/>
                  </a:lnTo>
                  <a:lnTo>
                    <a:pt x="190" y="147"/>
                  </a:lnTo>
                  <a:lnTo>
                    <a:pt x="193" y="146"/>
                  </a:lnTo>
                  <a:lnTo>
                    <a:pt x="198" y="144"/>
                  </a:lnTo>
                  <a:lnTo>
                    <a:pt x="201" y="141"/>
                  </a:lnTo>
                  <a:lnTo>
                    <a:pt x="205" y="140"/>
                  </a:lnTo>
                  <a:lnTo>
                    <a:pt x="207" y="138"/>
                  </a:lnTo>
                  <a:lnTo>
                    <a:pt x="212" y="156"/>
                  </a:lnTo>
                  <a:lnTo>
                    <a:pt x="213" y="175"/>
                  </a:lnTo>
                  <a:lnTo>
                    <a:pt x="212" y="193"/>
                  </a:lnTo>
                  <a:lnTo>
                    <a:pt x="206" y="212"/>
                  </a:lnTo>
                  <a:lnTo>
                    <a:pt x="198" y="229"/>
                  </a:lnTo>
                  <a:lnTo>
                    <a:pt x="188" y="247"/>
                  </a:lnTo>
                  <a:lnTo>
                    <a:pt x="175" y="263"/>
                  </a:lnTo>
                  <a:lnTo>
                    <a:pt x="160" y="280"/>
                  </a:lnTo>
                  <a:lnTo>
                    <a:pt x="145" y="296"/>
                  </a:lnTo>
                  <a:lnTo>
                    <a:pt x="128" y="310"/>
                  </a:lnTo>
                  <a:lnTo>
                    <a:pt x="110" y="322"/>
                  </a:lnTo>
                  <a:lnTo>
                    <a:pt x="93" y="334"/>
                  </a:lnTo>
                  <a:lnTo>
                    <a:pt x="76" y="344"/>
                  </a:lnTo>
                  <a:lnTo>
                    <a:pt x="60" y="352"/>
                  </a:lnTo>
                  <a:lnTo>
                    <a:pt x="44" y="359"/>
                  </a:lnTo>
                  <a:lnTo>
                    <a:pt x="29" y="364"/>
                  </a:lnTo>
                  <a:lnTo>
                    <a:pt x="25" y="365"/>
                  </a:lnTo>
                  <a:lnTo>
                    <a:pt x="19" y="367"/>
                  </a:lnTo>
                  <a:lnTo>
                    <a:pt x="14" y="369"/>
                  </a:lnTo>
                  <a:lnTo>
                    <a:pt x="7" y="372"/>
                  </a:lnTo>
                  <a:lnTo>
                    <a:pt x="2" y="373"/>
                  </a:lnTo>
                  <a:lnTo>
                    <a:pt x="0" y="373"/>
                  </a:lnTo>
                  <a:lnTo>
                    <a:pt x="0" y="371"/>
                  </a:lnTo>
                  <a:lnTo>
                    <a:pt x="4" y="366"/>
                  </a:lnTo>
                  <a:lnTo>
                    <a:pt x="11" y="359"/>
                  </a:lnTo>
                  <a:lnTo>
                    <a:pt x="18" y="350"/>
                  </a:lnTo>
                  <a:lnTo>
                    <a:pt x="25" y="341"/>
                  </a:lnTo>
                  <a:lnTo>
                    <a:pt x="31" y="330"/>
                  </a:lnTo>
                  <a:lnTo>
                    <a:pt x="37" y="320"/>
                  </a:lnTo>
                  <a:lnTo>
                    <a:pt x="40" y="308"/>
                  </a:lnTo>
                  <a:lnTo>
                    <a:pt x="44" y="298"/>
                  </a:lnTo>
                  <a:lnTo>
                    <a:pt x="45" y="287"/>
                  </a:lnTo>
                  <a:lnTo>
                    <a:pt x="45" y="272"/>
                  </a:lnTo>
                  <a:lnTo>
                    <a:pt x="42" y="254"/>
                  </a:lnTo>
                  <a:lnTo>
                    <a:pt x="39" y="234"/>
                  </a:lnTo>
                  <a:lnTo>
                    <a:pt x="34" y="212"/>
                  </a:lnTo>
                  <a:lnTo>
                    <a:pt x="31" y="193"/>
                  </a:lnTo>
                  <a:lnTo>
                    <a:pt x="29" y="175"/>
                  </a:lnTo>
                  <a:lnTo>
                    <a:pt x="27" y="160"/>
                  </a:lnTo>
                  <a:lnTo>
                    <a:pt x="29" y="147"/>
                  </a:lnTo>
                  <a:lnTo>
                    <a:pt x="30" y="132"/>
                  </a:lnTo>
                  <a:lnTo>
                    <a:pt x="33" y="113"/>
                  </a:lnTo>
                  <a:lnTo>
                    <a:pt x="38" y="91"/>
                  </a:lnTo>
                  <a:lnTo>
                    <a:pt x="46" y="68"/>
                  </a:lnTo>
                  <a:lnTo>
                    <a:pt x="59" y="45"/>
                  </a:lnTo>
                  <a:lnTo>
                    <a:pt x="75" y="25"/>
                  </a:lnTo>
                  <a:lnTo>
                    <a:pt x="97" y="9"/>
                  </a:lnTo>
                  <a:lnTo>
                    <a:pt x="125" y="0"/>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93" name="Freeform 346">
              <a:extLst>
                <a:ext uri="{FF2B5EF4-FFF2-40B4-BE49-F238E27FC236}">
                  <a16:creationId xmlns:a16="http://schemas.microsoft.com/office/drawing/2014/main" xmlns="" id="{27BE4550-E071-4275-985C-F2D959DA5C28}"/>
                </a:ext>
              </a:extLst>
            </p:cNvPr>
            <p:cNvSpPr>
              <a:spLocks/>
            </p:cNvSpPr>
            <p:nvPr/>
          </p:nvSpPr>
          <p:spPr bwMode="auto">
            <a:xfrm>
              <a:off x="2411" y="870"/>
              <a:ext cx="478" cy="310"/>
            </a:xfrm>
            <a:custGeom>
              <a:avLst/>
              <a:gdLst>
                <a:gd name="T0" fmla="*/ 16 w 957"/>
                <a:gd name="T1" fmla="*/ 6 h 620"/>
                <a:gd name="T2" fmla="*/ 17 w 957"/>
                <a:gd name="T3" fmla="*/ 3 h 620"/>
                <a:gd name="T4" fmla="*/ 18 w 957"/>
                <a:gd name="T5" fmla="*/ 1 h 620"/>
                <a:gd name="T6" fmla="*/ 19 w 957"/>
                <a:gd name="T7" fmla="*/ 2 h 620"/>
                <a:gd name="T8" fmla="*/ 20 w 957"/>
                <a:gd name="T9" fmla="*/ 4 h 620"/>
                <a:gd name="T10" fmla="*/ 22 w 957"/>
                <a:gd name="T11" fmla="*/ 7 h 620"/>
                <a:gd name="T12" fmla="*/ 21 w 957"/>
                <a:gd name="T13" fmla="*/ 10 h 620"/>
                <a:gd name="T14" fmla="*/ 19 w 957"/>
                <a:gd name="T15" fmla="*/ 12 h 620"/>
                <a:gd name="T16" fmla="*/ 19 w 957"/>
                <a:gd name="T17" fmla="*/ 14 h 620"/>
                <a:gd name="T18" fmla="*/ 20 w 957"/>
                <a:gd name="T19" fmla="*/ 12 h 620"/>
                <a:gd name="T20" fmla="*/ 22 w 957"/>
                <a:gd name="T21" fmla="*/ 10 h 620"/>
                <a:gd name="T22" fmla="*/ 25 w 957"/>
                <a:gd name="T23" fmla="*/ 9 h 620"/>
                <a:gd name="T24" fmla="*/ 26 w 957"/>
                <a:gd name="T25" fmla="*/ 9 h 620"/>
                <a:gd name="T26" fmla="*/ 28 w 957"/>
                <a:gd name="T27" fmla="*/ 10 h 620"/>
                <a:gd name="T28" fmla="*/ 29 w 957"/>
                <a:gd name="T29" fmla="*/ 11 h 620"/>
                <a:gd name="T30" fmla="*/ 27 w 957"/>
                <a:gd name="T31" fmla="*/ 12 h 620"/>
                <a:gd name="T32" fmla="*/ 25 w 957"/>
                <a:gd name="T33" fmla="*/ 14 h 620"/>
                <a:gd name="T34" fmla="*/ 22 w 957"/>
                <a:gd name="T35" fmla="*/ 15 h 620"/>
                <a:gd name="T36" fmla="*/ 21 w 957"/>
                <a:gd name="T37" fmla="*/ 15 h 620"/>
                <a:gd name="T38" fmla="*/ 20 w 957"/>
                <a:gd name="T39" fmla="*/ 15 h 620"/>
                <a:gd name="T40" fmla="*/ 21 w 957"/>
                <a:gd name="T41" fmla="*/ 14 h 620"/>
                <a:gd name="T42" fmla="*/ 21 w 957"/>
                <a:gd name="T43" fmla="*/ 13 h 620"/>
                <a:gd name="T44" fmla="*/ 20 w 957"/>
                <a:gd name="T45" fmla="*/ 13 h 620"/>
                <a:gd name="T46" fmla="*/ 19 w 957"/>
                <a:gd name="T47" fmla="*/ 14 h 620"/>
                <a:gd name="T48" fmla="*/ 19 w 957"/>
                <a:gd name="T49" fmla="*/ 15 h 620"/>
                <a:gd name="T50" fmla="*/ 19 w 957"/>
                <a:gd name="T51" fmla="*/ 14 h 620"/>
                <a:gd name="T52" fmla="*/ 18 w 957"/>
                <a:gd name="T53" fmla="*/ 14 h 620"/>
                <a:gd name="T54" fmla="*/ 17 w 957"/>
                <a:gd name="T55" fmla="*/ 14 h 620"/>
                <a:gd name="T56" fmla="*/ 16 w 957"/>
                <a:gd name="T57" fmla="*/ 14 h 620"/>
                <a:gd name="T58" fmla="*/ 14 w 957"/>
                <a:gd name="T59" fmla="*/ 15 h 620"/>
                <a:gd name="T60" fmla="*/ 13 w 957"/>
                <a:gd name="T61" fmla="*/ 16 h 620"/>
                <a:gd name="T62" fmla="*/ 12 w 957"/>
                <a:gd name="T63" fmla="*/ 19 h 620"/>
                <a:gd name="T64" fmla="*/ 9 w 957"/>
                <a:gd name="T65" fmla="*/ 20 h 620"/>
                <a:gd name="T66" fmla="*/ 7 w 957"/>
                <a:gd name="T67" fmla="*/ 20 h 620"/>
                <a:gd name="T68" fmla="*/ 6 w 957"/>
                <a:gd name="T69" fmla="*/ 20 h 620"/>
                <a:gd name="T70" fmla="*/ 4 w 957"/>
                <a:gd name="T71" fmla="*/ 19 h 620"/>
                <a:gd name="T72" fmla="*/ 2 w 957"/>
                <a:gd name="T73" fmla="*/ 18 h 620"/>
                <a:gd name="T74" fmla="*/ 0 w 957"/>
                <a:gd name="T75" fmla="*/ 18 h 620"/>
                <a:gd name="T76" fmla="*/ 1 w 957"/>
                <a:gd name="T77" fmla="*/ 16 h 620"/>
                <a:gd name="T78" fmla="*/ 5 w 957"/>
                <a:gd name="T79" fmla="*/ 13 h 620"/>
                <a:gd name="T80" fmla="*/ 8 w 957"/>
                <a:gd name="T81" fmla="*/ 12 h 620"/>
                <a:gd name="T82" fmla="*/ 11 w 957"/>
                <a:gd name="T83" fmla="*/ 12 h 620"/>
                <a:gd name="T84" fmla="*/ 13 w 957"/>
                <a:gd name="T85" fmla="*/ 13 h 620"/>
                <a:gd name="T86" fmla="*/ 14 w 957"/>
                <a:gd name="T87" fmla="*/ 14 h 620"/>
                <a:gd name="T88" fmla="*/ 15 w 957"/>
                <a:gd name="T89" fmla="*/ 14 h 620"/>
                <a:gd name="T90" fmla="*/ 16 w 957"/>
                <a:gd name="T91" fmla="*/ 14 h 620"/>
                <a:gd name="T92" fmla="*/ 16 w 957"/>
                <a:gd name="T93" fmla="*/ 13 h 620"/>
                <a:gd name="T94" fmla="*/ 15 w 957"/>
                <a:gd name="T95" fmla="*/ 13 h 620"/>
                <a:gd name="T96" fmla="*/ 13 w 957"/>
                <a:gd name="T97" fmla="*/ 13 h 620"/>
                <a:gd name="T98" fmla="*/ 10 w 957"/>
                <a:gd name="T99" fmla="*/ 11 h 620"/>
                <a:gd name="T100" fmla="*/ 8 w 957"/>
                <a:gd name="T101" fmla="*/ 8 h 620"/>
                <a:gd name="T102" fmla="*/ 8 w 957"/>
                <a:gd name="T103" fmla="*/ 4 h 620"/>
                <a:gd name="T104" fmla="*/ 10 w 957"/>
                <a:gd name="T105" fmla="*/ 5 h 620"/>
                <a:gd name="T106" fmla="*/ 13 w 957"/>
                <a:gd name="T107" fmla="*/ 7 h 620"/>
                <a:gd name="T108" fmla="*/ 15 w 957"/>
                <a:gd name="T109" fmla="*/ 8 h 620"/>
                <a:gd name="T110" fmla="*/ 17 w 957"/>
                <a:gd name="T111" fmla="*/ 11 h 620"/>
                <a:gd name="T112" fmla="*/ 17 w 957"/>
                <a:gd name="T113" fmla="*/ 13 h 620"/>
                <a:gd name="T114" fmla="*/ 18 w 957"/>
                <a:gd name="T115" fmla="*/ 14 h 620"/>
                <a:gd name="T116" fmla="*/ 18 w 957"/>
                <a:gd name="T117" fmla="*/ 13 h 620"/>
                <a:gd name="T118" fmla="*/ 18 w 957"/>
                <a:gd name="T119" fmla="*/ 12 h 620"/>
                <a:gd name="T120" fmla="*/ 16 w 957"/>
                <a:gd name="T121" fmla="*/ 9 h 62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57" h="620">
                  <a:moveTo>
                    <a:pt x="521" y="259"/>
                  </a:moveTo>
                  <a:lnTo>
                    <a:pt x="519" y="236"/>
                  </a:lnTo>
                  <a:lnTo>
                    <a:pt x="517" y="212"/>
                  </a:lnTo>
                  <a:lnTo>
                    <a:pt x="520" y="189"/>
                  </a:lnTo>
                  <a:lnTo>
                    <a:pt x="523" y="165"/>
                  </a:lnTo>
                  <a:lnTo>
                    <a:pt x="528" y="143"/>
                  </a:lnTo>
                  <a:lnTo>
                    <a:pt x="535" y="124"/>
                  </a:lnTo>
                  <a:lnTo>
                    <a:pt x="544" y="105"/>
                  </a:lnTo>
                  <a:lnTo>
                    <a:pt x="553" y="91"/>
                  </a:lnTo>
                  <a:lnTo>
                    <a:pt x="564" y="79"/>
                  </a:lnTo>
                  <a:lnTo>
                    <a:pt x="573" y="67"/>
                  </a:lnTo>
                  <a:lnTo>
                    <a:pt x="581" y="57"/>
                  </a:lnTo>
                  <a:lnTo>
                    <a:pt x="588" y="46"/>
                  </a:lnTo>
                  <a:lnTo>
                    <a:pt x="595" y="36"/>
                  </a:lnTo>
                  <a:lnTo>
                    <a:pt x="602" y="26"/>
                  </a:lnTo>
                  <a:lnTo>
                    <a:pt x="607" y="13"/>
                  </a:lnTo>
                  <a:lnTo>
                    <a:pt x="612" y="0"/>
                  </a:lnTo>
                  <a:lnTo>
                    <a:pt x="613" y="9"/>
                  </a:lnTo>
                  <a:lnTo>
                    <a:pt x="616" y="22"/>
                  </a:lnTo>
                  <a:lnTo>
                    <a:pt x="622" y="38"/>
                  </a:lnTo>
                  <a:lnTo>
                    <a:pt x="629" y="54"/>
                  </a:lnTo>
                  <a:lnTo>
                    <a:pt x="637" y="72"/>
                  </a:lnTo>
                  <a:lnTo>
                    <a:pt x="646" y="89"/>
                  </a:lnTo>
                  <a:lnTo>
                    <a:pt x="657" y="104"/>
                  </a:lnTo>
                  <a:lnTo>
                    <a:pt x="667" y="115"/>
                  </a:lnTo>
                  <a:lnTo>
                    <a:pt x="679" y="127"/>
                  </a:lnTo>
                  <a:lnTo>
                    <a:pt x="688" y="138"/>
                  </a:lnTo>
                  <a:lnTo>
                    <a:pt x="695" y="151"/>
                  </a:lnTo>
                  <a:lnTo>
                    <a:pt x="701" y="164"/>
                  </a:lnTo>
                  <a:lnTo>
                    <a:pt x="710" y="201"/>
                  </a:lnTo>
                  <a:lnTo>
                    <a:pt x="710" y="236"/>
                  </a:lnTo>
                  <a:lnTo>
                    <a:pt x="704" y="268"/>
                  </a:lnTo>
                  <a:lnTo>
                    <a:pt x="697" y="292"/>
                  </a:lnTo>
                  <a:lnTo>
                    <a:pt x="691" y="303"/>
                  </a:lnTo>
                  <a:lnTo>
                    <a:pt x="684" y="315"/>
                  </a:lnTo>
                  <a:lnTo>
                    <a:pt x="675" y="327"/>
                  </a:lnTo>
                  <a:lnTo>
                    <a:pt x="665" y="339"/>
                  </a:lnTo>
                  <a:lnTo>
                    <a:pt x="653" y="352"/>
                  </a:lnTo>
                  <a:lnTo>
                    <a:pt x="642" y="364"/>
                  </a:lnTo>
                  <a:lnTo>
                    <a:pt x="631" y="378"/>
                  </a:lnTo>
                  <a:lnTo>
                    <a:pt x="621" y="393"/>
                  </a:lnTo>
                  <a:lnTo>
                    <a:pt x="616" y="404"/>
                  </a:lnTo>
                  <a:lnTo>
                    <a:pt x="615" y="414"/>
                  </a:lnTo>
                  <a:lnTo>
                    <a:pt x="615" y="422"/>
                  </a:lnTo>
                  <a:lnTo>
                    <a:pt x="619" y="424"/>
                  </a:lnTo>
                  <a:lnTo>
                    <a:pt x="627" y="420"/>
                  </a:lnTo>
                  <a:lnTo>
                    <a:pt x="633" y="413"/>
                  </a:lnTo>
                  <a:lnTo>
                    <a:pt x="637" y="404"/>
                  </a:lnTo>
                  <a:lnTo>
                    <a:pt x="641" y="395"/>
                  </a:lnTo>
                  <a:lnTo>
                    <a:pt x="646" y="382"/>
                  </a:lnTo>
                  <a:lnTo>
                    <a:pt x="652" y="369"/>
                  </a:lnTo>
                  <a:lnTo>
                    <a:pt x="659" y="357"/>
                  </a:lnTo>
                  <a:lnTo>
                    <a:pt x="667" y="347"/>
                  </a:lnTo>
                  <a:lnTo>
                    <a:pt x="686" y="326"/>
                  </a:lnTo>
                  <a:lnTo>
                    <a:pt x="705" y="310"/>
                  </a:lnTo>
                  <a:lnTo>
                    <a:pt x="727" y="296"/>
                  </a:lnTo>
                  <a:lnTo>
                    <a:pt x="749" y="287"/>
                  </a:lnTo>
                  <a:lnTo>
                    <a:pt x="772" y="280"/>
                  </a:lnTo>
                  <a:lnTo>
                    <a:pt x="794" y="277"/>
                  </a:lnTo>
                  <a:lnTo>
                    <a:pt x="815" y="276"/>
                  </a:lnTo>
                  <a:lnTo>
                    <a:pt x="834" y="278"/>
                  </a:lnTo>
                  <a:lnTo>
                    <a:pt x="841" y="280"/>
                  </a:lnTo>
                  <a:lnTo>
                    <a:pt x="847" y="281"/>
                  </a:lnTo>
                  <a:lnTo>
                    <a:pt x="852" y="284"/>
                  </a:lnTo>
                  <a:lnTo>
                    <a:pt x="858" y="286"/>
                  </a:lnTo>
                  <a:lnTo>
                    <a:pt x="870" y="292"/>
                  </a:lnTo>
                  <a:lnTo>
                    <a:pt x="880" y="298"/>
                  </a:lnTo>
                  <a:lnTo>
                    <a:pt x="892" y="304"/>
                  </a:lnTo>
                  <a:lnTo>
                    <a:pt x="902" y="311"/>
                  </a:lnTo>
                  <a:lnTo>
                    <a:pt x="914" y="319"/>
                  </a:lnTo>
                  <a:lnTo>
                    <a:pt x="926" y="327"/>
                  </a:lnTo>
                  <a:lnTo>
                    <a:pt x="941" y="336"/>
                  </a:lnTo>
                  <a:lnTo>
                    <a:pt x="957" y="345"/>
                  </a:lnTo>
                  <a:lnTo>
                    <a:pt x="948" y="346"/>
                  </a:lnTo>
                  <a:lnTo>
                    <a:pt x="937" y="348"/>
                  </a:lnTo>
                  <a:lnTo>
                    <a:pt x="924" y="351"/>
                  </a:lnTo>
                  <a:lnTo>
                    <a:pt x="910" y="354"/>
                  </a:lnTo>
                  <a:lnTo>
                    <a:pt x="897" y="359"/>
                  </a:lnTo>
                  <a:lnTo>
                    <a:pt x="885" y="364"/>
                  </a:lnTo>
                  <a:lnTo>
                    <a:pt x="874" y="372"/>
                  </a:lnTo>
                  <a:lnTo>
                    <a:pt x="866" y="383"/>
                  </a:lnTo>
                  <a:lnTo>
                    <a:pt x="855" y="399"/>
                  </a:lnTo>
                  <a:lnTo>
                    <a:pt x="840" y="416"/>
                  </a:lnTo>
                  <a:lnTo>
                    <a:pt x="823" y="432"/>
                  </a:lnTo>
                  <a:lnTo>
                    <a:pt x="802" y="447"/>
                  </a:lnTo>
                  <a:lnTo>
                    <a:pt x="780" y="460"/>
                  </a:lnTo>
                  <a:lnTo>
                    <a:pt x="757" y="467"/>
                  </a:lnTo>
                  <a:lnTo>
                    <a:pt x="733" y="469"/>
                  </a:lnTo>
                  <a:lnTo>
                    <a:pt x="710" y="463"/>
                  </a:lnTo>
                  <a:lnTo>
                    <a:pt x="705" y="460"/>
                  </a:lnTo>
                  <a:lnTo>
                    <a:pt x="701" y="458"/>
                  </a:lnTo>
                  <a:lnTo>
                    <a:pt x="695" y="455"/>
                  </a:lnTo>
                  <a:lnTo>
                    <a:pt x="689" y="454"/>
                  </a:lnTo>
                  <a:lnTo>
                    <a:pt x="683" y="454"/>
                  </a:lnTo>
                  <a:lnTo>
                    <a:pt x="679" y="455"/>
                  </a:lnTo>
                  <a:lnTo>
                    <a:pt x="674" y="458"/>
                  </a:lnTo>
                  <a:lnTo>
                    <a:pt x="671" y="460"/>
                  </a:lnTo>
                  <a:lnTo>
                    <a:pt x="666" y="463"/>
                  </a:lnTo>
                  <a:lnTo>
                    <a:pt x="661" y="463"/>
                  </a:lnTo>
                  <a:lnTo>
                    <a:pt x="656" y="461"/>
                  </a:lnTo>
                  <a:lnTo>
                    <a:pt x="651" y="460"/>
                  </a:lnTo>
                  <a:lnTo>
                    <a:pt x="660" y="454"/>
                  </a:lnTo>
                  <a:lnTo>
                    <a:pt x="668" y="445"/>
                  </a:lnTo>
                  <a:lnTo>
                    <a:pt x="675" y="436"/>
                  </a:lnTo>
                  <a:lnTo>
                    <a:pt x="677" y="425"/>
                  </a:lnTo>
                  <a:lnTo>
                    <a:pt x="677" y="423"/>
                  </a:lnTo>
                  <a:lnTo>
                    <a:pt x="677" y="421"/>
                  </a:lnTo>
                  <a:lnTo>
                    <a:pt x="676" y="420"/>
                  </a:lnTo>
                  <a:lnTo>
                    <a:pt x="675" y="417"/>
                  </a:lnTo>
                  <a:lnTo>
                    <a:pt x="674" y="415"/>
                  </a:lnTo>
                  <a:lnTo>
                    <a:pt x="672" y="414"/>
                  </a:lnTo>
                  <a:lnTo>
                    <a:pt x="671" y="413"/>
                  </a:lnTo>
                  <a:lnTo>
                    <a:pt x="668" y="412"/>
                  </a:lnTo>
                  <a:lnTo>
                    <a:pt x="660" y="409"/>
                  </a:lnTo>
                  <a:lnTo>
                    <a:pt x="651" y="409"/>
                  </a:lnTo>
                  <a:lnTo>
                    <a:pt x="643" y="413"/>
                  </a:lnTo>
                  <a:lnTo>
                    <a:pt x="636" y="417"/>
                  </a:lnTo>
                  <a:lnTo>
                    <a:pt x="631" y="425"/>
                  </a:lnTo>
                  <a:lnTo>
                    <a:pt x="630" y="436"/>
                  </a:lnTo>
                  <a:lnTo>
                    <a:pt x="630" y="445"/>
                  </a:lnTo>
                  <a:lnTo>
                    <a:pt x="634" y="452"/>
                  </a:lnTo>
                  <a:lnTo>
                    <a:pt x="636" y="458"/>
                  </a:lnTo>
                  <a:lnTo>
                    <a:pt x="635" y="461"/>
                  </a:lnTo>
                  <a:lnTo>
                    <a:pt x="633" y="462"/>
                  </a:lnTo>
                  <a:lnTo>
                    <a:pt x="629" y="463"/>
                  </a:lnTo>
                  <a:lnTo>
                    <a:pt x="627" y="462"/>
                  </a:lnTo>
                  <a:lnTo>
                    <a:pt x="626" y="459"/>
                  </a:lnTo>
                  <a:lnTo>
                    <a:pt x="625" y="453"/>
                  </a:lnTo>
                  <a:lnTo>
                    <a:pt x="625" y="447"/>
                  </a:lnTo>
                  <a:lnTo>
                    <a:pt x="622" y="440"/>
                  </a:lnTo>
                  <a:lnTo>
                    <a:pt x="618" y="433"/>
                  </a:lnTo>
                  <a:lnTo>
                    <a:pt x="608" y="431"/>
                  </a:lnTo>
                  <a:lnTo>
                    <a:pt x="593" y="437"/>
                  </a:lnTo>
                  <a:lnTo>
                    <a:pt x="589" y="431"/>
                  </a:lnTo>
                  <a:lnTo>
                    <a:pt x="583" y="427"/>
                  </a:lnTo>
                  <a:lnTo>
                    <a:pt x="576" y="423"/>
                  </a:lnTo>
                  <a:lnTo>
                    <a:pt x="568" y="422"/>
                  </a:lnTo>
                  <a:lnTo>
                    <a:pt x="560" y="423"/>
                  </a:lnTo>
                  <a:lnTo>
                    <a:pt x="552" y="427"/>
                  </a:lnTo>
                  <a:lnTo>
                    <a:pt x="545" y="432"/>
                  </a:lnTo>
                  <a:lnTo>
                    <a:pt x="538" y="443"/>
                  </a:lnTo>
                  <a:lnTo>
                    <a:pt x="534" y="444"/>
                  </a:lnTo>
                  <a:lnTo>
                    <a:pt x="527" y="446"/>
                  </a:lnTo>
                  <a:lnTo>
                    <a:pt x="520" y="447"/>
                  </a:lnTo>
                  <a:lnTo>
                    <a:pt x="513" y="448"/>
                  </a:lnTo>
                  <a:lnTo>
                    <a:pt x="505" y="450"/>
                  </a:lnTo>
                  <a:lnTo>
                    <a:pt x="497" y="451"/>
                  </a:lnTo>
                  <a:lnTo>
                    <a:pt x="488" y="452"/>
                  </a:lnTo>
                  <a:lnTo>
                    <a:pt x="479" y="452"/>
                  </a:lnTo>
                  <a:lnTo>
                    <a:pt x="471" y="454"/>
                  </a:lnTo>
                  <a:lnTo>
                    <a:pt x="464" y="458"/>
                  </a:lnTo>
                  <a:lnTo>
                    <a:pt x="459" y="465"/>
                  </a:lnTo>
                  <a:lnTo>
                    <a:pt x="453" y="474"/>
                  </a:lnTo>
                  <a:lnTo>
                    <a:pt x="446" y="485"/>
                  </a:lnTo>
                  <a:lnTo>
                    <a:pt x="440" y="499"/>
                  </a:lnTo>
                  <a:lnTo>
                    <a:pt x="432" y="514"/>
                  </a:lnTo>
                  <a:lnTo>
                    <a:pt x="424" y="531"/>
                  </a:lnTo>
                  <a:lnTo>
                    <a:pt x="414" y="551"/>
                  </a:lnTo>
                  <a:lnTo>
                    <a:pt x="401" y="567"/>
                  </a:lnTo>
                  <a:lnTo>
                    <a:pt x="389" y="581"/>
                  </a:lnTo>
                  <a:lnTo>
                    <a:pt x="375" y="591"/>
                  </a:lnTo>
                  <a:lnTo>
                    <a:pt x="360" y="601"/>
                  </a:lnTo>
                  <a:lnTo>
                    <a:pt x="345" y="607"/>
                  </a:lnTo>
                  <a:lnTo>
                    <a:pt x="331" y="612"/>
                  </a:lnTo>
                  <a:lnTo>
                    <a:pt x="316" y="616"/>
                  </a:lnTo>
                  <a:lnTo>
                    <a:pt x="302" y="618"/>
                  </a:lnTo>
                  <a:lnTo>
                    <a:pt x="288" y="619"/>
                  </a:lnTo>
                  <a:lnTo>
                    <a:pt x="277" y="620"/>
                  </a:lnTo>
                  <a:lnTo>
                    <a:pt x="265" y="619"/>
                  </a:lnTo>
                  <a:lnTo>
                    <a:pt x="255" y="619"/>
                  </a:lnTo>
                  <a:lnTo>
                    <a:pt x="247" y="618"/>
                  </a:lnTo>
                  <a:lnTo>
                    <a:pt x="241" y="617"/>
                  </a:lnTo>
                  <a:lnTo>
                    <a:pt x="237" y="617"/>
                  </a:lnTo>
                  <a:lnTo>
                    <a:pt x="228" y="616"/>
                  </a:lnTo>
                  <a:lnTo>
                    <a:pt x="218" y="613"/>
                  </a:lnTo>
                  <a:lnTo>
                    <a:pt x="205" y="610"/>
                  </a:lnTo>
                  <a:lnTo>
                    <a:pt x="190" y="605"/>
                  </a:lnTo>
                  <a:lnTo>
                    <a:pt x="176" y="599"/>
                  </a:lnTo>
                  <a:lnTo>
                    <a:pt x="159" y="594"/>
                  </a:lnTo>
                  <a:lnTo>
                    <a:pt x="146" y="586"/>
                  </a:lnTo>
                  <a:lnTo>
                    <a:pt x="132" y="578"/>
                  </a:lnTo>
                  <a:lnTo>
                    <a:pt x="118" y="569"/>
                  </a:lnTo>
                  <a:lnTo>
                    <a:pt x="104" y="563"/>
                  </a:lnTo>
                  <a:lnTo>
                    <a:pt x="89" y="558"/>
                  </a:lnTo>
                  <a:lnTo>
                    <a:pt x="73" y="553"/>
                  </a:lnTo>
                  <a:lnTo>
                    <a:pt x="58" y="551"/>
                  </a:lnTo>
                  <a:lnTo>
                    <a:pt x="43" y="549"/>
                  </a:lnTo>
                  <a:lnTo>
                    <a:pt x="28" y="548"/>
                  </a:lnTo>
                  <a:lnTo>
                    <a:pt x="15" y="548"/>
                  </a:lnTo>
                  <a:lnTo>
                    <a:pt x="0" y="545"/>
                  </a:lnTo>
                  <a:lnTo>
                    <a:pt x="2" y="539"/>
                  </a:lnTo>
                  <a:lnTo>
                    <a:pt x="9" y="534"/>
                  </a:lnTo>
                  <a:lnTo>
                    <a:pt x="15" y="528"/>
                  </a:lnTo>
                  <a:lnTo>
                    <a:pt x="32" y="511"/>
                  </a:lnTo>
                  <a:lnTo>
                    <a:pt x="51" y="490"/>
                  </a:lnTo>
                  <a:lnTo>
                    <a:pt x="73" y="466"/>
                  </a:lnTo>
                  <a:lnTo>
                    <a:pt x="96" y="443"/>
                  </a:lnTo>
                  <a:lnTo>
                    <a:pt x="120" y="421"/>
                  </a:lnTo>
                  <a:lnTo>
                    <a:pt x="146" y="401"/>
                  </a:lnTo>
                  <a:lnTo>
                    <a:pt x="169" y="387"/>
                  </a:lnTo>
                  <a:lnTo>
                    <a:pt x="189" y="380"/>
                  </a:lnTo>
                  <a:lnTo>
                    <a:pt x="202" y="378"/>
                  </a:lnTo>
                  <a:lnTo>
                    <a:pt x="219" y="375"/>
                  </a:lnTo>
                  <a:lnTo>
                    <a:pt x="238" y="370"/>
                  </a:lnTo>
                  <a:lnTo>
                    <a:pt x="258" y="365"/>
                  </a:lnTo>
                  <a:lnTo>
                    <a:pt x="279" y="362"/>
                  </a:lnTo>
                  <a:lnTo>
                    <a:pt x="300" y="360"/>
                  </a:lnTo>
                  <a:lnTo>
                    <a:pt x="319" y="359"/>
                  </a:lnTo>
                  <a:lnTo>
                    <a:pt x="336" y="359"/>
                  </a:lnTo>
                  <a:lnTo>
                    <a:pt x="352" y="361"/>
                  </a:lnTo>
                  <a:lnTo>
                    <a:pt x="369" y="367"/>
                  </a:lnTo>
                  <a:lnTo>
                    <a:pt x="387" y="374"/>
                  </a:lnTo>
                  <a:lnTo>
                    <a:pt x="406" y="382"/>
                  </a:lnTo>
                  <a:lnTo>
                    <a:pt x="422" y="390"/>
                  </a:lnTo>
                  <a:lnTo>
                    <a:pt x="436" y="398"/>
                  </a:lnTo>
                  <a:lnTo>
                    <a:pt x="447" y="404"/>
                  </a:lnTo>
                  <a:lnTo>
                    <a:pt x="453" y="408"/>
                  </a:lnTo>
                  <a:lnTo>
                    <a:pt x="460" y="414"/>
                  </a:lnTo>
                  <a:lnTo>
                    <a:pt x="466" y="420"/>
                  </a:lnTo>
                  <a:lnTo>
                    <a:pt x="473" y="425"/>
                  </a:lnTo>
                  <a:lnTo>
                    <a:pt x="479" y="430"/>
                  </a:lnTo>
                  <a:lnTo>
                    <a:pt x="484" y="432"/>
                  </a:lnTo>
                  <a:lnTo>
                    <a:pt x="491" y="433"/>
                  </a:lnTo>
                  <a:lnTo>
                    <a:pt x="499" y="433"/>
                  </a:lnTo>
                  <a:lnTo>
                    <a:pt x="507" y="433"/>
                  </a:lnTo>
                  <a:lnTo>
                    <a:pt x="515" y="432"/>
                  </a:lnTo>
                  <a:lnTo>
                    <a:pt x="523" y="431"/>
                  </a:lnTo>
                  <a:lnTo>
                    <a:pt x="529" y="430"/>
                  </a:lnTo>
                  <a:lnTo>
                    <a:pt x="535" y="428"/>
                  </a:lnTo>
                  <a:lnTo>
                    <a:pt x="542" y="423"/>
                  </a:lnTo>
                  <a:lnTo>
                    <a:pt x="544" y="420"/>
                  </a:lnTo>
                  <a:lnTo>
                    <a:pt x="543" y="416"/>
                  </a:lnTo>
                  <a:lnTo>
                    <a:pt x="538" y="412"/>
                  </a:lnTo>
                  <a:lnTo>
                    <a:pt x="534" y="409"/>
                  </a:lnTo>
                  <a:lnTo>
                    <a:pt x="528" y="408"/>
                  </a:lnTo>
                  <a:lnTo>
                    <a:pt x="520" y="408"/>
                  </a:lnTo>
                  <a:lnTo>
                    <a:pt x="512" y="408"/>
                  </a:lnTo>
                  <a:lnTo>
                    <a:pt x="502" y="408"/>
                  </a:lnTo>
                  <a:lnTo>
                    <a:pt x="492" y="408"/>
                  </a:lnTo>
                  <a:lnTo>
                    <a:pt x="483" y="409"/>
                  </a:lnTo>
                  <a:lnTo>
                    <a:pt x="474" y="409"/>
                  </a:lnTo>
                  <a:lnTo>
                    <a:pt x="464" y="409"/>
                  </a:lnTo>
                  <a:lnTo>
                    <a:pt x="455" y="409"/>
                  </a:lnTo>
                  <a:lnTo>
                    <a:pt x="445" y="407"/>
                  </a:lnTo>
                  <a:lnTo>
                    <a:pt x="433" y="404"/>
                  </a:lnTo>
                  <a:lnTo>
                    <a:pt x="418" y="398"/>
                  </a:lnTo>
                  <a:lnTo>
                    <a:pt x="402" y="389"/>
                  </a:lnTo>
                  <a:lnTo>
                    <a:pt x="383" y="378"/>
                  </a:lnTo>
                  <a:lnTo>
                    <a:pt x="359" y="363"/>
                  </a:lnTo>
                  <a:lnTo>
                    <a:pt x="340" y="349"/>
                  </a:lnTo>
                  <a:lnTo>
                    <a:pt x="324" y="331"/>
                  </a:lnTo>
                  <a:lnTo>
                    <a:pt x="310" y="310"/>
                  </a:lnTo>
                  <a:lnTo>
                    <a:pt x="299" y="286"/>
                  </a:lnTo>
                  <a:lnTo>
                    <a:pt x="289" y="261"/>
                  </a:lnTo>
                  <a:lnTo>
                    <a:pt x="283" y="233"/>
                  </a:lnTo>
                  <a:lnTo>
                    <a:pt x="278" y="205"/>
                  </a:lnTo>
                  <a:lnTo>
                    <a:pt x="276" y="178"/>
                  </a:lnTo>
                  <a:lnTo>
                    <a:pt x="276" y="159"/>
                  </a:lnTo>
                  <a:lnTo>
                    <a:pt x="278" y="142"/>
                  </a:lnTo>
                  <a:lnTo>
                    <a:pt x="280" y="125"/>
                  </a:lnTo>
                  <a:lnTo>
                    <a:pt x="284" y="109"/>
                  </a:lnTo>
                  <a:lnTo>
                    <a:pt x="293" y="122"/>
                  </a:lnTo>
                  <a:lnTo>
                    <a:pt x="308" y="135"/>
                  </a:lnTo>
                  <a:lnTo>
                    <a:pt x="326" y="148"/>
                  </a:lnTo>
                  <a:lnTo>
                    <a:pt x="347" y="159"/>
                  </a:lnTo>
                  <a:lnTo>
                    <a:pt x="369" y="170"/>
                  </a:lnTo>
                  <a:lnTo>
                    <a:pt x="392" y="178"/>
                  </a:lnTo>
                  <a:lnTo>
                    <a:pt x="413" y="185"/>
                  </a:lnTo>
                  <a:lnTo>
                    <a:pt x="431" y="190"/>
                  </a:lnTo>
                  <a:lnTo>
                    <a:pt x="443" y="194"/>
                  </a:lnTo>
                  <a:lnTo>
                    <a:pt x="455" y="197"/>
                  </a:lnTo>
                  <a:lnTo>
                    <a:pt x="469" y="203"/>
                  </a:lnTo>
                  <a:lnTo>
                    <a:pt x="483" y="210"/>
                  </a:lnTo>
                  <a:lnTo>
                    <a:pt x="497" y="219"/>
                  </a:lnTo>
                  <a:lnTo>
                    <a:pt x="508" y="231"/>
                  </a:lnTo>
                  <a:lnTo>
                    <a:pt x="517" y="245"/>
                  </a:lnTo>
                  <a:lnTo>
                    <a:pt x="523" y="263"/>
                  </a:lnTo>
                  <a:lnTo>
                    <a:pt x="531" y="288"/>
                  </a:lnTo>
                  <a:lnTo>
                    <a:pt x="539" y="308"/>
                  </a:lnTo>
                  <a:lnTo>
                    <a:pt x="544" y="330"/>
                  </a:lnTo>
                  <a:lnTo>
                    <a:pt x="540" y="360"/>
                  </a:lnTo>
                  <a:lnTo>
                    <a:pt x="540" y="369"/>
                  </a:lnTo>
                  <a:lnTo>
                    <a:pt x="543" y="378"/>
                  </a:lnTo>
                  <a:lnTo>
                    <a:pt x="549" y="386"/>
                  </a:lnTo>
                  <a:lnTo>
                    <a:pt x="555" y="394"/>
                  </a:lnTo>
                  <a:lnTo>
                    <a:pt x="562" y="401"/>
                  </a:lnTo>
                  <a:lnTo>
                    <a:pt x="570" y="408"/>
                  </a:lnTo>
                  <a:lnTo>
                    <a:pt x="577" y="413"/>
                  </a:lnTo>
                  <a:lnTo>
                    <a:pt x="583" y="416"/>
                  </a:lnTo>
                  <a:lnTo>
                    <a:pt x="591" y="421"/>
                  </a:lnTo>
                  <a:lnTo>
                    <a:pt x="599" y="424"/>
                  </a:lnTo>
                  <a:lnTo>
                    <a:pt x="604" y="423"/>
                  </a:lnTo>
                  <a:lnTo>
                    <a:pt x="605" y="420"/>
                  </a:lnTo>
                  <a:lnTo>
                    <a:pt x="605" y="413"/>
                  </a:lnTo>
                  <a:lnTo>
                    <a:pt x="605" y="406"/>
                  </a:lnTo>
                  <a:lnTo>
                    <a:pt x="604" y="398"/>
                  </a:lnTo>
                  <a:lnTo>
                    <a:pt x="600" y="390"/>
                  </a:lnTo>
                  <a:lnTo>
                    <a:pt x="596" y="384"/>
                  </a:lnTo>
                  <a:lnTo>
                    <a:pt x="588" y="375"/>
                  </a:lnTo>
                  <a:lnTo>
                    <a:pt x="577" y="362"/>
                  </a:lnTo>
                  <a:lnTo>
                    <a:pt x="565" y="347"/>
                  </a:lnTo>
                  <a:lnTo>
                    <a:pt x="551" y="329"/>
                  </a:lnTo>
                  <a:lnTo>
                    <a:pt x="538" y="308"/>
                  </a:lnTo>
                  <a:lnTo>
                    <a:pt x="528" y="285"/>
                  </a:lnTo>
                  <a:lnTo>
                    <a:pt x="521" y="259"/>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94" name="Freeform 347">
              <a:extLst>
                <a:ext uri="{FF2B5EF4-FFF2-40B4-BE49-F238E27FC236}">
                  <a16:creationId xmlns:a16="http://schemas.microsoft.com/office/drawing/2014/main" xmlns="" id="{FC4C7B21-A7CC-4CED-A88B-48987724A9BA}"/>
                </a:ext>
              </a:extLst>
            </p:cNvPr>
            <p:cNvSpPr>
              <a:spLocks/>
            </p:cNvSpPr>
            <p:nvPr/>
          </p:nvSpPr>
          <p:spPr bwMode="auto">
            <a:xfrm>
              <a:off x="2734" y="1110"/>
              <a:ext cx="123" cy="153"/>
            </a:xfrm>
            <a:custGeom>
              <a:avLst/>
              <a:gdLst>
                <a:gd name="T0" fmla="*/ 2 w 248"/>
                <a:gd name="T1" fmla="*/ 1 h 305"/>
                <a:gd name="T2" fmla="*/ 1 w 248"/>
                <a:gd name="T3" fmla="*/ 1 h 305"/>
                <a:gd name="T4" fmla="*/ 1 w 248"/>
                <a:gd name="T5" fmla="*/ 1 h 305"/>
                <a:gd name="T6" fmla="*/ 0 w 248"/>
                <a:gd name="T7" fmla="*/ 1 h 305"/>
                <a:gd name="T8" fmla="*/ 0 w 248"/>
                <a:gd name="T9" fmla="*/ 1 h 305"/>
                <a:gd name="T10" fmla="*/ 0 w 248"/>
                <a:gd name="T11" fmla="*/ 1 h 305"/>
                <a:gd name="T12" fmla="*/ 0 w 248"/>
                <a:gd name="T13" fmla="*/ 1 h 305"/>
                <a:gd name="T14" fmla="*/ 0 w 248"/>
                <a:gd name="T15" fmla="*/ 1 h 305"/>
                <a:gd name="T16" fmla="*/ 0 w 248"/>
                <a:gd name="T17" fmla="*/ 1 h 305"/>
                <a:gd name="T18" fmla="*/ 0 w 248"/>
                <a:gd name="T19" fmla="*/ 1 h 305"/>
                <a:gd name="T20" fmla="*/ 0 w 248"/>
                <a:gd name="T21" fmla="*/ 1 h 305"/>
                <a:gd name="T22" fmla="*/ 1 w 248"/>
                <a:gd name="T23" fmla="*/ 1 h 305"/>
                <a:gd name="T24" fmla="*/ 1 w 248"/>
                <a:gd name="T25" fmla="*/ 2 h 305"/>
                <a:gd name="T26" fmla="*/ 1 w 248"/>
                <a:gd name="T27" fmla="*/ 2 h 305"/>
                <a:gd name="T28" fmla="*/ 1 w 248"/>
                <a:gd name="T29" fmla="*/ 2 h 305"/>
                <a:gd name="T30" fmla="*/ 1 w 248"/>
                <a:gd name="T31" fmla="*/ 3 h 305"/>
                <a:gd name="T32" fmla="*/ 0 w 248"/>
                <a:gd name="T33" fmla="*/ 3 h 305"/>
                <a:gd name="T34" fmla="*/ 0 w 248"/>
                <a:gd name="T35" fmla="*/ 3 h 305"/>
                <a:gd name="T36" fmla="*/ 0 w 248"/>
                <a:gd name="T37" fmla="*/ 4 h 305"/>
                <a:gd name="T38" fmla="*/ 0 w 248"/>
                <a:gd name="T39" fmla="*/ 6 h 305"/>
                <a:gd name="T40" fmla="*/ 1 w 248"/>
                <a:gd name="T41" fmla="*/ 7 h 305"/>
                <a:gd name="T42" fmla="*/ 3 w 248"/>
                <a:gd name="T43" fmla="*/ 8 h 305"/>
                <a:gd name="T44" fmla="*/ 4 w 248"/>
                <a:gd name="T45" fmla="*/ 9 h 305"/>
                <a:gd name="T46" fmla="*/ 5 w 248"/>
                <a:gd name="T47" fmla="*/ 9 h 305"/>
                <a:gd name="T48" fmla="*/ 6 w 248"/>
                <a:gd name="T49" fmla="*/ 10 h 305"/>
                <a:gd name="T50" fmla="*/ 7 w 248"/>
                <a:gd name="T51" fmla="*/ 10 h 305"/>
                <a:gd name="T52" fmla="*/ 7 w 248"/>
                <a:gd name="T53" fmla="*/ 10 h 305"/>
                <a:gd name="T54" fmla="*/ 7 w 248"/>
                <a:gd name="T55" fmla="*/ 8 h 305"/>
                <a:gd name="T56" fmla="*/ 6 w 248"/>
                <a:gd name="T57" fmla="*/ 7 h 305"/>
                <a:gd name="T58" fmla="*/ 6 w 248"/>
                <a:gd name="T59" fmla="*/ 6 h 305"/>
                <a:gd name="T60" fmla="*/ 6 w 248"/>
                <a:gd name="T61" fmla="*/ 5 h 305"/>
                <a:gd name="T62" fmla="*/ 6 w 248"/>
                <a:gd name="T63" fmla="*/ 3 h 305"/>
                <a:gd name="T64" fmla="*/ 5 w 248"/>
                <a:gd name="T65" fmla="*/ 2 h 305"/>
                <a:gd name="T66" fmla="*/ 3 w 248"/>
                <a:gd name="T67" fmla="*/ 1 h 30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8" h="305">
                  <a:moveTo>
                    <a:pt x="68" y="0"/>
                  </a:moveTo>
                  <a:lnTo>
                    <a:pt x="67" y="10"/>
                  </a:lnTo>
                  <a:lnTo>
                    <a:pt x="63" y="18"/>
                  </a:lnTo>
                  <a:lnTo>
                    <a:pt x="56" y="24"/>
                  </a:lnTo>
                  <a:lnTo>
                    <a:pt x="48" y="27"/>
                  </a:lnTo>
                  <a:lnTo>
                    <a:pt x="38" y="27"/>
                  </a:lnTo>
                  <a:lnTo>
                    <a:pt x="31" y="25"/>
                  </a:lnTo>
                  <a:lnTo>
                    <a:pt x="28" y="20"/>
                  </a:lnTo>
                  <a:lnTo>
                    <a:pt x="26" y="17"/>
                  </a:lnTo>
                  <a:lnTo>
                    <a:pt x="25" y="15"/>
                  </a:lnTo>
                  <a:lnTo>
                    <a:pt x="21" y="12"/>
                  </a:lnTo>
                  <a:lnTo>
                    <a:pt x="17" y="11"/>
                  </a:lnTo>
                  <a:lnTo>
                    <a:pt x="10" y="10"/>
                  </a:lnTo>
                  <a:lnTo>
                    <a:pt x="4" y="8"/>
                  </a:lnTo>
                  <a:lnTo>
                    <a:pt x="0" y="7"/>
                  </a:lnTo>
                  <a:lnTo>
                    <a:pt x="0" y="8"/>
                  </a:lnTo>
                  <a:lnTo>
                    <a:pt x="2" y="12"/>
                  </a:lnTo>
                  <a:lnTo>
                    <a:pt x="5" y="17"/>
                  </a:lnTo>
                  <a:lnTo>
                    <a:pt x="8" y="22"/>
                  </a:lnTo>
                  <a:lnTo>
                    <a:pt x="13" y="27"/>
                  </a:lnTo>
                  <a:lnTo>
                    <a:pt x="18" y="32"/>
                  </a:lnTo>
                  <a:lnTo>
                    <a:pt x="22" y="30"/>
                  </a:lnTo>
                  <a:lnTo>
                    <a:pt x="29" y="30"/>
                  </a:lnTo>
                  <a:lnTo>
                    <a:pt x="35" y="30"/>
                  </a:lnTo>
                  <a:lnTo>
                    <a:pt x="40" y="34"/>
                  </a:lnTo>
                  <a:lnTo>
                    <a:pt x="44" y="42"/>
                  </a:lnTo>
                  <a:lnTo>
                    <a:pt x="46" y="49"/>
                  </a:lnTo>
                  <a:lnTo>
                    <a:pt x="46" y="55"/>
                  </a:lnTo>
                  <a:lnTo>
                    <a:pt x="45" y="61"/>
                  </a:lnTo>
                  <a:lnTo>
                    <a:pt x="43" y="64"/>
                  </a:lnTo>
                  <a:lnTo>
                    <a:pt x="42" y="67"/>
                  </a:lnTo>
                  <a:lnTo>
                    <a:pt x="40" y="70"/>
                  </a:lnTo>
                  <a:lnTo>
                    <a:pt x="37" y="72"/>
                  </a:lnTo>
                  <a:lnTo>
                    <a:pt x="31" y="76"/>
                  </a:lnTo>
                  <a:lnTo>
                    <a:pt x="25" y="78"/>
                  </a:lnTo>
                  <a:lnTo>
                    <a:pt x="19" y="79"/>
                  </a:lnTo>
                  <a:lnTo>
                    <a:pt x="13" y="79"/>
                  </a:lnTo>
                  <a:lnTo>
                    <a:pt x="4" y="107"/>
                  </a:lnTo>
                  <a:lnTo>
                    <a:pt x="2" y="135"/>
                  </a:lnTo>
                  <a:lnTo>
                    <a:pt x="6" y="161"/>
                  </a:lnTo>
                  <a:lnTo>
                    <a:pt x="19" y="186"/>
                  </a:lnTo>
                  <a:lnTo>
                    <a:pt x="37" y="209"/>
                  </a:lnTo>
                  <a:lnTo>
                    <a:pt x="64" y="231"/>
                  </a:lnTo>
                  <a:lnTo>
                    <a:pt x="97" y="249"/>
                  </a:lnTo>
                  <a:lnTo>
                    <a:pt x="139" y="262"/>
                  </a:lnTo>
                  <a:lnTo>
                    <a:pt x="155" y="267"/>
                  </a:lnTo>
                  <a:lnTo>
                    <a:pt x="171" y="273"/>
                  </a:lnTo>
                  <a:lnTo>
                    <a:pt x="188" y="279"/>
                  </a:lnTo>
                  <a:lnTo>
                    <a:pt x="203" y="284"/>
                  </a:lnTo>
                  <a:lnTo>
                    <a:pt x="218" y="291"/>
                  </a:lnTo>
                  <a:lnTo>
                    <a:pt x="230" y="297"/>
                  </a:lnTo>
                  <a:lnTo>
                    <a:pt x="240" y="302"/>
                  </a:lnTo>
                  <a:lnTo>
                    <a:pt x="248" y="305"/>
                  </a:lnTo>
                  <a:lnTo>
                    <a:pt x="240" y="290"/>
                  </a:lnTo>
                  <a:lnTo>
                    <a:pt x="233" y="273"/>
                  </a:lnTo>
                  <a:lnTo>
                    <a:pt x="226" y="254"/>
                  </a:lnTo>
                  <a:lnTo>
                    <a:pt x="221" y="235"/>
                  </a:lnTo>
                  <a:lnTo>
                    <a:pt x="218" y="215"/>
                  </a:lnTo>
                  <a:lnTo>
                    <a:pt x="215" y="196"/>
                  </a:lnTo>
                  <a:lnTo>
                    <a:pt x="212" y="176"/>
                  </a:lnTo>
                  <a:lnTo>
                    <a:pt x="210" y="160"/>
                  </a:lnTo>
                  <a:lnTo>
                    <a:pt x="208" y="141"/>
                  </a:lnTo>
                  <a:lnTo>
                    <a:pt x="202" y="120"/>
                  </a:lnTo>
                  <a:lnTo>
                    <a:pt x="194" y="94"/>
                  </a:lnTo>
                  <a:lnTo>
                    <a:pt x="181" y="69"/>
                  </a:lnTo>
                  <a:lnTo>
                    <a:pt x="163" y="46"/>
                  </a:lnTo>
                  <a:lnTo>
                    <a:pt x="139" y="25"/>
                  </a:lnTo>
                  <a:lnTo>
                    <a:pt x="107" y="9"/>
                  </a:lnTo>
                  <a:lnTo>
                    <a:pt x="68" y="0"/>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95" name="Freeform 348">
              <a:extLst>
                <a:ext uri="{FF2B5EF4-FFF2-40B4-BE49-F238E27FC236}">
                  <a16:creationId xmlns:a16="http://schemas.microsoft.com/office/drawing/2014/main" xmlns="" id="{6B32BD92-4770-4758-B335-F0C0DDAAEFCD}"/>
                </a:ext>
              </a:extLst>
            </p:cNvPr>
            <p:cNvSpPr>
              <a:spLocks/>
            </p:cNvSpPr>
            <p:nvPr/>
          </p:nvSpPr>
          <p:spPr bwMode="auto">
            <a:xfrm>
              <a:off x="2703" y="1147"/>
              <a:ext cx="15" cy="15"/>
            </a:xfrm>
            <a:custGeom>
              <a:avLst/>
              <a:gdLst>
                <a:gd name="T0" fmla="*/ 1 w 29"/>
                <a:gd name="T1" fmla="*/ 0 h 31"/>
                <a:gd name="T2" fmla="*/ 1 w 29"/>
                <a:gd name="T3" fmla="*/ 0 h 31"/>
                <a:gd name="T4" fmla="*/ 1 w 29"/>
                <a:gd name="T5" fmla="*/ 0 h 31"/>
                <a:gd name="T6" fmla="*/ 1 w 29"/>
                <a:gd name="T7" fmla="*/ 0 h 31"/>
                <a:gd name="T8" fmla="*/ 1 w 29"/>
                <a:gd name="T9" fmla="*/ 0 h 31"/>
                <a:gd name="T10" fmla="*/ 1 w 29"/>
                <a:gd name="T11" fmla="*/ 0 h 31"/>
                <a:gd name="T12" fmla="*/ 1 w 29"/>
                <a:gd name="T13" fmla="*/ 0 h 31"/>
                <a:gd name="T14" fmla="*/ 1 w 29"/>
                <a:gd name="T15" fmla="*/ 0 h 31"/>
                <a:gd name="T16" fmla="*/ 0 w 29"/>
                <a:gd name="T17" fmla="*/ 0 h 31"/>
                <a:gd name="T18" fmla="*/ 1 w 29"/>
                <a:gd name="T19" fmla="*/ 0 h 31"/>
                <a:gd name="T20" fmla="*/ 1 w 29"/>
                <a:gd name="T21" fmla="*/ 0 h 31"/>
                <a:gd name="T22" fmla="*/ 1 w 29"/>
                <a:gd name="T23" fmla="*/ 0 h 31"/>
                <a:gd name="T24" fmla="*/ 1 w 29"/>
                <a:gd name="T25" fmla="*/ 0 h 31"/>
                <a:gd name="T26" fmla="*/ 1 w 29"/>
                <a:gd name="T27" fmla="*/ 0 h 31"/>
                <a:gd name="T28" fmla="*/ 1 w 29"/>
                <a:gd name="T29" fmla="*/ 0 h 31"/>
                <a:gd name="T30" fmla="*/ 1 w 29"/>
                <a:gd name="T31" fmla="*/ 0 h 31"/>
                <a:gd name="T32" fmla="*/ 1 w 29"/>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31">
                  <a:moveTo>
                    <a:pt x="29" y="20"/>
                  </a:moveTo>
                  <a:lnTo>
                    <a:pt x="27" y="26"/>
                  </a:lnTo>
                  <a:lnTo>
                    <a:pt x="23" y="30"/>
                  </a:lnTo>
                  <a:lnTo>
                    <a:pt x="19" y="31"/>
                  </a:lnTo>
                  <a:lnTo>
                    <a:pt x="13" y="30"/>
                  </a:lnTo>
                  <a:lnTo>
                    <a:pt x="7" y="28"/>
                  </a:lnTo>
                  <a:lnTo>
                    <a:pt x="4" y="25"/>
                  </a:lnTo>
                  <a:lnTo>
                    <a:pt x="2" y="20"/>
                  </a:lnTo>
                  <a:lnTo>
                    <a:pt x="0" y="14"/>
                  </a:lnTo>
                  <a:lnTo>
                    <a:pt x="3" y="8"/>
                  </a:lnTo>
                  <a:lnTo>
                    <a:pt x="6" y="4"/>
                  </a:lnTo>
                  <a:lnTo>
                    <a:pt x="11" y="1"/>
                  </a:lnTo>
                  <a:lnTo>
                    <a:pt x="15" y="0"/>
                  </a:lnTo>
                  <a:lnTo>
                    <a:pt x="20" y="3"/>
                  </a:lnTo>
                  <a:lnTo>
                    <a:pt x="26" y="7"/>
                  </a:lnTo>
                  <a:lnTo>
                    <a:pt x="29" y="14"/>
                  </a:lnTo>
                  <a:lnTo>
                    <a:pt x="29" y="20"/>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96" name="Freeform 349">
              <a:extLst>
                <a:ext uri="{FF2B5EF4-FFF2-40B4-BE49-F238E27FC236}">
                  <a16:creationId xmlns:a16="http://schemas.microsoft.com/office/drawing/2014/main" xmlns="" id="{14A5E0CE-5781-4BB9-AB54-952922777A01}"/>
                </a:ext>
              </a:extLst>
            </p:cNvPr>
            <p:cNvSpPr>
              <a:spLocks/>
            </p:cNvSpPr>
            <p:nvPr/>
          </p:nvSpPr>
          <p:spPr bwMode="auto">
            <a:xfrm>
              <a:off x="2675" y="1122"/>
              <a:ext cx="16" cy="16"/>
            </a:xfrm>
            <a:custGeom>
              <a:avLst/>
              <a:gdLst>
                <a:gd name="T0" fmla="*/ 1 w 31"/>
                <a:gd name="T1" fmla="*/ 1 h 31"/>
                <a:gd name="T2" fmla="*/ 1 w 31"/>
                <a:gd name="T3" fmla="*/ 1 h 31"/>
                <a:gd name="T4" fmla="*/ 1 w 31"/>
                <a:gd name="T5" fmla="*/ 1 h 31"/>
                <a:gd name="T6" fmla="*/ 1 w 31"/>
                <a:gd name="T7" fmla="*/ 1 h 31"/>
                <a:gd name="T8" fmla="*/ 1 w 31"/>
                <a:gd name="T9" fmla="*/ 1 h 31"/>
                <a:gd name="T10" fmla="*/ 0 w 31"/>
                <a:gd name="T11" fmla="*/ 1 h 31"/>
                <a:gd name="T12" fmla="*/ 0 w 31"/>
                <a:gd name="T13" fmla="*/ 1 h 31"/>
                <a:gd name="T14" fmla="*/ 1 w 31"/>
                <a:gd name="T15" fmla="*/ 1 h 31"/>
                <a:gd name="T16" fmla="*/ 1 w 31"/>
                <a:gd name="T17" fmla="*/ 1 h 31"/>
                <a:gd name="T18" fmla="*/ 1 w 31"/>
                <a:gd name="T19" fmla="*/ 0 h 31"/>
                <a:gd name="T20" fmla="*/ 1 w 31"/>
                <a:gd name="T21" fmla="*/ 0 h 31"/>
                <a:gd name="T22" fmla="*/ 1 w 31"/>
                <a:gd name="T23" fmla="*/ 1 h 31"/>
                <a:gd name="T24" fmla="*/ 1 w 31"/>
                <a:gd name="T25" fmla="*/ 1 h 31"/>
                <a:gd name="T26" fmla="*/ 1 w 31"/>
                <a:gd name="T27" fmla="*/ 1 h 31"/>
                <a:gd name="T28" fmla="*/ 1 w 31"/>
                <a:gd name="T29" fmla="*/ 1 h 31"/>
                <a:gd name="T30" fmla="*/ 1 w 31"/>
                <a:gd name="T31" fmla="*/ 1 h 31"/>
                <a:gd name="T32" fmla="*/ 1 w 31"/>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31">
                  <a:moveTo>
                    <a:pt x="28" y="29"/>
                  </a:moveTo>
                  <a:lnTo>
                    <a:pt x="22" y="31"/>
                  </a:lnTo>
                  <a:lnTo>
                    <a:pt x="15" y="31"/>
                  </a:lnTo>
                  <a:lnTo>
                    <a:pt x="7" y="29"/>
                  </a:lnTo>
                  <a:lnTo>
                    <a:pt x="2" y="25"/>
                  </a:lnTo>
                  <a:lnTo>
                    <a:pt x="0" y="20"/>
                  </a:lnTo>
                  <a:lnTo>
                    <a:pt x="0" y="14"/>
                  </a:lnTo>
                  <a:lnTo>
                    <a:pt x="2" y="7"/>
                  </a:lnTo>
                  <a:lnTo>
                    <a:pt x="5" y="2"/>
                  </a:lnTo>
                  <a:lnTo>
                    <a:pt x="10" y="0"/>
                  </a:lnTo>
                  <a:lnTo>
                    <a:pt x="17" y="0"/>
                  </a:lnTo>
                  <a:lnTo>
                    <a:pt x="24" y="3"/>
                  </a:lnTo>
                  <a:lnTo>
                    <a:pt x="28" y="8"/>
                  </a:lnTo>
                  <a:lnTo>
                    <a:pt x="30" y="14"/>
                  </a:lnTo>
                  <a:lnTo>
                    <a:pt x="31" y="20"/>
                  </a:lnTo>
                  <a:lnTo>
                    <a:pt x="31" y="24"/>
                  </a:lnTo>
                  <a:lnTo>
                    <a:pt x="28" y="29"/>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97" name="Freeform 350">
              <a:extLst>
                <a:ext uri="{FF2B5EF4-FFF2-40B4-BE49-F238E27FC236}">
                  <a16:creationId xmlns:a16="http://schemas.microsoft.com/office/drawing/2014/main" xmlns="" id="{4E041C04-3399-42C6-BD45-688D083FC6E7}"/>
                </a:ext>
              </a:extLst>
            </p:cNvPr>
            <p:cNvSpPr>
              <a:spLocks/>
            </p:cNvSpPr>
            <p:nvPr/>
          </p:nvSpPr>
          <p:spPr bwMode="auto">
            <a:xfrm>
              <a:off x="2712" y="1107"/>
              <a:ext cx="16" cy="17"/>
            </a:xfrm>
            <a:custGeom>
              <a:avLst/>
              <a:gdLst>
                <a:gd name="T0" fmla="*/ 1 w 31"/>
                <a:gd name="T1" fmla="*/ 1 h 32"/>
                <a:gd name="T2" fmla="*/ 1 w 31"/>
                <a:gd name="T3" fmla="*/ 2 h 32"/>
                <a:gd name="T4" fmla="*/ 1 w 31"/>
                <a:gd name="T5" fmla="*/ 2 h 32"/>
                <a:gd name="T6" fmla="*/ 1 w 31"/>
                <a:gd name="T7" fmla="*/ 2 h 32"/>
                <a:gd name="T8" fmla="*/ 1 w 31"/>
                <a:gd name="T9" fmla="*/ 1 h 32"/>
                <a:gd name="T10" fmla="*/ 0 w 31"/>
                <a:gd name="T11" fmla="*/ 1 h 32"/>
                <a:gd name="T12" fmla="*/ 1 w 31"/>
                <a:gd name="T13" fmla="*/ 1 h 32"/>
                <a:gd name="T14" fmla="*/ 1 w 31"/>
                <a:gd name="T15" fmla="*/ 1 h 32"/>
                <a:gd name="T16" fmla="*/ 1 w 31"/>
                <a:gd name="T17" fmla="*/ 1 h 32"/>
                <a:gd name="T18" fmla="*/ 1 w 31"/>
                <a:gd name="T19" fmla="*/ 1 h 32"/>
                <a:gd name="T20" fmla="*/ 1 w 31"/>
                <a:gd name="T21" fmla="*/ 0 h 32"/>
                <a:gd name="T22" fmla="*/ 1 w 31"/>
                <a:gd name="T23" fmla="*/ 1 h 32"/>
                <a:gd name="T24" fmla="*/ 1 w 31"/>
                <a:gd name="T25" fmla="*/ 1 h 32"/>
                <a:gd name="T26" fmla="*/ 1 w 31"/>
                <a:gd name="T27" fmla="*/ 1 h 32"/>
                <a:gd name="T28" fmla="*/ 1 w 31"/>
                <a:gd name="T29" fmla="*/ 1 h 32"/>
                <a:gd name="T30" fmla="*/ 1 w 31"/>
                <a:gd name="T31" fmla="*/ 1 h 32"/>
                <a:gd name="T32" fmla="*/ 1 w 31"/>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32">
                  <a:moveTo>
                    <a:pt x="27" y="28"/>
                  </a:moveTo>
                  <a:lnTo>
                    <a:pt x="23" y="31"/>
                  </a:lnTo>
                  <a:lnTo>
                    <a:pt x="16" y="32"/>
                  </a:lnTo>
                  <a:lnTo>
                    <a:pt x="9" y="32"/>
                  </a:lnTo>
                  <a:lnTo>
                    <a:pt x="3" y="28"/>
                  </a:lnTo>
                  <a:lnTo>
                    <a:pt x="0" y="21"/>
                  </a:lnTo>
                  <a:lnTo>
                    <a:pt x="1" y="14"/>
                  </a:lnTo>
                  <a:lnTo>
                    <a:pt x="3" y="8"/>
                  </a:lnTo>
                  <a:lnTo>
                    <a:pt x="8" y="3"/>
                  </a:lnTo>
                  <a:lnTo>
                    <a:pt x="12" y="1"/>
                  </a:lnTo>
                  <a:lnTo>
                    <a:pt x="18" y="0"/>
                  </a:lnTo>
                  <a:lnTo>
                    <a:pt x="24" y="1"/>
                  </a:lnTo>
                  <a:lnTo>
                    <a:pt x="29" y="5"/>
                  </a:lnTo>
                  <a:lnTo>
                    <a:pt x="31" y="10"/>
                  </a:lnTo>
                  <a:lnTo>
                    <a:pt x="31" y="17"/>
                  </a:lnTo>
                  <a:lnTo>
                    <a:pt x="30" y="23"/>
                  </a:lnTo>
                  <a:lnTo>
                    <a:pt x="27" y="28"/>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98" name="Freeform 351">
              <a:extLst>
                <a:ext uri="{FF2B5EF4-FFF2-40B4-BE49-F238E27FC236}">
                  <a16:creationId xmlns:a16="http://schemas.microsoft.com/office/drawing/2014/main" xmlns="" id="{321B80E7-E320-4F9E-B956-36030E38771B}"/>
                </a:ext>
              </a:extLst>
            </p:cNvPr>
            <p:cNvSpPr>
              <a:spLocks/>
            </p:cNvSpPr>
            <p:nvPr/>
          </p:nvSpPr>
          <p:spPr bwMode="auto">
            <a:xfrm>
              <a:off x="2735" y="1130"/>
              <a:ext cx="16" cy="16"/>
            </a:xfrm>
            <a:custGeom>
              <a:avLst/>
              <a:gdLst>
                <a:gd name="T0" fmla="*/ 1 w 31"/>
                <a:gd name="T1" fmla="*/ 1 h 31"/>
                <a:gd name="T2" fmla="*/ 1 w 31"/>
                <a:gd name="T3" fmla="*/ 1 h 31"/>
                <a:gd name="T4" fmla="*/ 1 w 31"/>
                <a:gd name="T5" fmla="*/ 1 h 31"/>
                <a:gd name="T6" fmla="*/ 1 w 31"/>
                <a:gd name="T7" fmla="*/ 1 h 31"/>
                <a:gd name="T8" fmla="*/ 1 w 31"/>
                <a:gd name="T9" fmla="*/ 1 h 31"/>
                <a:gd name="T10" fmla="*/ 1 w 31"/>
                <a:gd name="T11" fmla="*/ 1 h 31"/>
                <a:gd name="T12" fmla="*/ 1 w 31"/>
                <a:gd name="T13" fmla="*/ 1 h 31"/>
                <a:gd name="T14" fmla="*/ 1 w 31"/>
                <a:gd name="T15" fmla="*/ 0 h 31"/>
                <a:gd name="T16" fmla="*/ 1 w 31"/>
                <a:gd name="T17" fmla="*/ 1 h 31"/>
                <a:gd name="T18" fmla="*/ 1 w 31"/>
                <a:gd name="T19" fmla="*/ 1 h 31"/>
                <a:gd name="T20" fmla="*/ 0 w 31"/>
                <a:gd name="T21" fmla="*/ 1 h 31"/>
                <a:gd name="T22" fmla="*/ 0 w 31"/>
                <a:gd name="T23" fmla="*/ 1 h 31"/>
                <a:gd name="T24" fmla="*/ 0 w 31"/>
                <a:gd name="T25" fmla="*/ 1 h 31"/>
                <a:gd name="T26" fmla="*/ 1 w 31"/>
                <a:gd name="T27" fmla="*/ 1 h 31"/>
                <a:gd name="T28" fmla="*/ 1 w 31"/>
                <a:gd name="T29" fmla="*/ 1 h 31"/>
                <a:gd name="T30" fmla="*/ 1 w 31"/>
                <a:gd name="T31" fmla="*/ 1 h 31"/>
                <a:gd name="T32" fmla="*/ 1 w 31"/>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31">
                  <a:moveTo>
                    <a:pt x="24" y="31"/>
                  </a:moveTo>
                  <a:lnTo>
                    <a:pt x="29" y="26"/>
                  </a:lnTo>
                  <a:lnTo>
                    <a:pt x="31" y="19"/>
                  </a:lnTo>
                  <a:lnTo>
                    <a:pt x="31" y="13"/>
                  </a:lnTo>
                  <a:lnTo>
                    <a:pt x="30" y="7"/>
                  </a:lnTo>
                  <a:lnTo>
                    <a:pt x="25" y="3"/>
                  </a:lnTo>
                  <a:lnTo>
                    <a:pt x="18" y="1"/>
                  </a:lnTo>
                  <a:lnTo>
                    <a:pt x="10" y="0"/>
                  </a:lnTo>
                  <a:lnTo>
                    <a:pt x="4" y="2"/>
                  </a:lnTo>
                  <a:lnTo>
                    <a:pt x="1" y="6"/>
                  </a:lnTo>
                  <a:lnTo>
                    <a:pt x="0" y="10"/>
                  </a:lnTo>
                  <a:lnTo>
                    <a:pt x="0" y="16"/>
                  </a:lnTo>
                  <a:lnTo>
                    <a:pt x="0" y="21"/>
                  </a:lnTo>
                  <a:lnTo>
                    <a:pt x="3" y="25"/>
                  </a:lnTo>
                  <a:lnTo>
                    <a:pt x="10" y="29"/>
                  </a:lnTo>
                  <a:lnTo>
                    <a:pt x="18" y="31"/>
                  </a:lnTo>
                  <a:lnTo>
                    <a:pt x="24" y="3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499" name="Freeform 352">
              <a:extLst>
                <a:ext uri="{FF2B5EF4-FFF2-40B4-BE49-F238E27FC236}">
                  <a16:creationId xmlns:a16="http://schemas.microsoft.com/office/drawing/2014/main" xmlns="" id="{8A087E23-4412-41AB-983A-71C982C6B3A6}"/>
                </a:ext>
              </a:extLst>
            </p:cNvPr>
            <p:cNvSpPr>
              <a:spLocks/>
            </p:cNvSpPr>
            <p:nvPr/>
          </p:nvSpPr>
          <p:spPr bwMode="auto">
            <a:xfrm>
              <a:off x="2750" y="1103"/>
              <a:ext cx="14" cy="14"/>
            </a:xfrm>
            <a:custGeom>
              <a:avLst/>
              <a:gdLst>
                <a:gd name="T0" fmla="*/ 1 w 27"/>
                <a:gd name="T1" fmla="*/ 1 h 28"/>
                <a:gd name="T2" fmla="*/ 1 w 27"/>
                <a:gd name="T3" fmla="*/ 1 h 28"/>
                <a:gd name="T4" fmla="*/ 1 w 27"/>
                <a:gd name="T5" fmla="*/ 1 h 28"/>
                <a:gd name="T6" fmla="*/ 1 w 27"/>
                <a:gd name="T7" fmla="*/ 1 h 28"/>
                <a:gd name="T8" fmla="*/ 1 w 27"/>
                <a:gd name="T9" fmla="*/ 1 h 28"/>
                <a:gd name="T10" fmla="*/ 1 w 27"/>
                <a:gd name="T11" fmla="*/ 1 h 28"/>
                <a:gd name="T12" fmla="*/ 1 w 27"/>
                <a:gd name="T13" fmla="*/ 1 h 28"/>
                <a:gd name="T14" fmla="*/ 1 w 27"/>
                <a:gd name="T15" fmla="*/ 1 h 28"/>
                <a:gd name="T16" fmla="*/ 0 w 27"/>
                <a:gd name="T17" fmla="*/ 1 h 28"/>
                <a:gd name="T18" fmla="*/ 1 w 27"/>
                <a:gd name="T19" fmla="*/ 1 h 28"/>
                <a:gd name="T20" fmla="*/ 1 w 27"/>
                <a:gd name="T21" fmla="*/ 1 h 28"/>
                <a:gd name="T22" fmla="*/ 1 w 27"/>
                <a:gd name="T23" fmla="*/ 1 h 28"/>
                <a:gd name="T24" fmla="*/ 1 w 27"/>
                <a:gd name="T25" fmla="*/ 0 h 28"/>
                <a:gd name="T26" fmla="*/ 1 w 27"/>
                <a:gd name="T27" fmla="*/ 0 h 28"/>
                <a:gd name="T28" fmla="*/ 1 w 27"/>
                <a:gd name="T29" fmla="*/ 1 h 28"/>
                <a:gd name="T30" fmla="*/ 1 w 27"/>
                <a:gd name="T31" fmla="*/ 1 h 28"/>
                <a:gd name="T32" fmla="*/ 1 w 27"/>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28">
                  <a:moveTo>
                    <a:pt x="27" y="11"/>
                  </a:moveTo>
                  <a:lnTo>
                    <a:pt x="27" y="16"/>
                  </a:lnTo>
                  <a:lnTo>
                    <a:pt x="26" y="21"/>
                  </a:lnTo>
                  <a:lnTo>
                    <a:pt x="23" y="25"/>
                  </a:lnTo>
                  <a:lnTo>
                    <a:pt x="16" y="28"/>
                  </a:lnTo>
                  <a:lnTo>
                    <a:pt x="9" y="28"/>
                  </a:lnTo>
                  <a:lnTo>
                    <a:pt x="4" y="25"/>
                  </a:lnTo>
                  <a:lnTo>
                    <a:pt x="1" y="22"/>
                  </a:lnTo>
                  <a:lnTo>
                    <a:pt x="0" y="17"/>
                  </a:lnTo>
                  <a:lnTo>
                    <a:pt x="1" y="13"/>
                  </a:lnTo>
                  <a:lnTo>
                    <a:pt x="3" y="7"/>
                  </a:lnTo>
                  <a:lnTo>
                    <a:pt x="8" y="2"/>
                  </a:lnTo>
                  <a:lnTo>
                    <a:pt x="11" y="0"/>
                  </a:lnTo>
                  <a:lnTo>
                    <a:pt x="16" y="0"/>
                  </a:lnTo>
                  <a:lnTo>
                    <a:pt x="22" y="3"/>
                  </a:lnTo>
                  <a:lnTo>
                    <a:pt x="26" y="7"/>
                  </a:lnTo>
                  <a:lnTo>
                    <a:pt x="27" y="1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00" name="Freeform 353">
              <a:extLst>
                <a:ext uri="{FF2B5EF4-FFF2-40B4-BE49-F238E27FC236}">
                  <a16:creationId xmlns:a16="http://schemas.microsoft.com/office/drawing/2014/main" xmlns="" id="{BE424B93-E5AD-49C5-B892-268C6FB1DDB9}"/>
                </a:ext>
              </a:extLst>
            </p:cNvPr>
            <p:cNvSpPr>
              <a:spLocks/>
            </p:cNvSpPr>
            <p:nvPr/>
          </p:nvSpPr>
          <p:spPr bwMode="auto">
            <a:xfrm>
              <a:off x="2730" y="1078"/>
              <a:ext cx="12" cy="15"/>
            </a:xfrm>
            <a:custGeom>
              <a:avLst/>
              <a:gdLst>
                <a:gd name="T0" fmla="*/ 0 w 25"/>
                <a:gd name="T1" fmla="*/ 0 h 31"/>
                <a:gd name="T2" fmla="*/ 0 w 25"/>
                <a:gd name="T3" fmla="*/ 0 h 31"/>
                <a:gd name="T4" fmla="*/ 0 w 25"/>
                <a:gd name="T5" fmla="*/ 0 h 31"/>
                <a:gd name="T6" fmla="*/ 0 w 25"/>
                <a:gd name="T7" fmla="*/ 0 h 31"/>
                <a:gd name="T8" fmla="*/ 0 w 25"/>
                <a:gd name="T9" fmla="*/ 0 h 31"/>
                <a:gd name="T10" fmla="*/ 0 w 25"/>
                <a:gd name="T11" fmla="*/ 0 h 31"/>
                <a:gd name="T12" fmla="*/ 0 w 25"/>
                <a:gd name="T13" fmla="*/ 0 h 31"/>
                <a:gd name="T14" fmla="*/ 0 w 25"/>
                <a:gd name="T15" fmla="*/ 0 h 31"/>
                <a:gd name="T16" fmla="*/ 0 w 25"/>
                <a:gd name="T17" fmla="*/ 0 h 31"/>
                <a:gd name="T18" fmla="*/ 0 w 25"/>
                <a:gd name="T19" fmla="*/ 0 h 31"/>
                <a:gd name="T20" fmla="*/ 0 w 25"/>
                <a:gd name="T21" fmla="*/ 0 h 31"/>
                <a:gd name="T22" fmla="*/ 0 w 25"/>
                <a:gd name="T23" fmla="*/ 0 h 31"/>
                <a:gd name="T24" fmla="*/ 0 w 25"/>
                <a:gd name="T25" fmla="*/ 0 h 31"/>
                <a:gd name="T26" fmla="*/ 0 w 25"/>
                <a:gd name="T27" fmla="*/ 0 h 31"/>
                <a:gd name="T28" fmla="*/ 0 w 25"/>
                <a:gd name="T29" fmla="*/ 0 h 31"/>
                <a:gd name="T30" fmla="*/ 0 w 25"/>
                <a:gd name="T31" fmla="*/ 0 h 31"/>
                <a:gd name="T32" fmla="*/ 0 w 25"/>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5" h="31">
                  <a:moveTo>
                    <a:pt x="18" y="0"/>
                  </a:moveTo>
                  <a:lnTo>
                    <a:pt x="22" y="2"/>
                  </a:lnTo>
                  <a:lnTo>
                    <a:pt x="25" y="6"/>
                  </a:lnTo>
                  <a:lnTo>
                    <a:pt x="25" y="12"/>
                  </a:lnTo>
                  <a:lnTo>
                    <a:pt x="25" y="18"/>
                  </a:lnTo>
                  <a:lnTo>
                    <a:pt x="21" y="24"/>
                  </a:lnTo>
                  <a:lnTo>
                    <a:pt x="16" y="28"/>
                  </a:lnTo>
                  <a:lnTo>
                    <a:pt x="12" y="30"/>
                  </a:lnTo>
                  <a:lnTo>
                    <a:pt x="7" y="31"/>
                  </a:lnTo>
                  <a:lnTo>
                    <a:pt x="4" y="30"/>
                  </a:lnTo>
                  <a:lnTo>
                    <a:pt x="1" y="25"/>
                  </a:lnTo>
                  <a:lnTo>
                    <a:pt x="0" y="20"/>
                  </a:lnTo>
                  <a:lnTo>
                    <a:pt x="0" y="14"/>
                  </a:lnTo>
                  <a:lnTo>
                    <a:pt x="3" y="9"/>
                  </a:lnTo>
                  <a:lnTo>
                    <a:pt x="6" y="5"/>
                  </a:lnTo>
                  <a:lnTo>
                    <a:pt x="12" y="1"/>
                  </a:lnTo>
                  <a:lnTo>
                    <a:pt x="18" y="0"/>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01" name="Freeform 354">
              <a:extLst>
                <a:ext uri="{FF2B5EF4-FFF2-40B4-BE49-F238E27FC236}">
                  <a16:creationId xmlns:a16="http://schemas.microsoft.com/office/drawing/2014/main" xmlns="" id="{FA41D068-0191-4472-BEFE-34F5EDFF3ACC}"/>
                </a:ext>
              </a:extLst>
            </p:cNvPr>
            <p:cNvSpPr>
              <a:spLocks/>
            </p:cNvSpPr>
            <p:nvPr/>
          </p:nvSpPr>
          <p:spPr bwMode="auto">
            <a:xfrm>
              <a:off x="2704" y="1088"/>
              <a:ext cx="15" cy="17"/>
            </a:xfrm>
            <a:custGeom>
              <a:avLst/>
              <a:gdLst>
                <a:gd name="T0" fmla="*/ 1 w 30"/>
                <a:gd name="T1" fmla="*/ 1 h 33"/>
                <a:gd name="T2" fmla="*/ 1 w 30"/>
                <a:gd name="T3" fmla="*/ 1 h 33"/>
                <a:gd name="T4" fmla="*/ 1 w 30"/>
                <a:gd name="T5" fmla="*/ 1 h 33"/>
                <a:gd name="T6" fmla="*/ 1 w 30"/>
                <a:gd name="T7" fmla="*/ 1 h 33"/>
                <a:gd name="T8" fmla="*/ 1 w 30"/>
                <a:gd name="T9" fmla="*/ 2 h 33"/>
                <a:gd name="T10" fmla="*/ 1 w 30"/>
                <a:gd name="T11" fmla="*/ 1 h 33"/>
                <a:gd name="T12" fmla="*/ 0 w 30"/>
                <a:gd name="T13" fmla="*/ 1 h 33"/>
                <a:gd name="T14" fmla="*/ 0 w 30"/>
                <a:gd name="T15" fmla="*/ 1 h 33"/>
                <a:gd name="T16" fmla="*/ 1 w 30"/>
                <a:gd name="T17" fmla="*/ 1 h 33"/>
                <a:gd name="T18" fmla="*/ 1 w 30"/>
                <a:gd name="T19" fmla="*/ 1 h 33"/>
                <a:gd name="T20" fmla="*/ 1 w 30"/>
                <a:gd name="T21" fmla="*/ 1 h 33"/>
                <a:gd name="T22" fmla="*/ 1 w 30"/>
                <a:gd name="T23" fmla="*/ 1 h 33"/>
                <a:gd name="T24" fmla="*/ 1 w 30"/>
                <a:gd name="T25" fmla="*/ 0 h 33"/>
                <a:gd name="T26" fmla="*/ 1 w 30"/>
                <a:gd name="T27" fmla="*/ 1 h 33"/>
                <a:gd name="T28" fmla="*/ 1 w 30"/>
                <a:gd name="T29" fmla="*/ 1 h 33"/>
                <a:gd name="T30" fmla="*/ 1 w 30"/>
                <a:gd name="T31" fmla="*/ 1 h 33"/>
                <a:gd name="T32" fmla="*/ 1 w 30"/>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0" h="33">
                  <a:moveTo>
                    <a:pt x="27" y="17"/>
                  </a:moveTo>
                  <a:lnTo>
                    <a:pt x="24" y="23"/>
                  </a:lnTo>
                  <a:lnTo>
                    <a:pt x="20" y="29"/>
                  </a:lnTo>
                  <a:lnTo>
                    <a:pt x="16" y="32"/>
                  </a:lnTo>
                  <a:lnTo>
                    <a:pt x="9" y="33"/>
                  </a:lnTo>
                  <a:lnTo>
                    <a:pt x="3" y="31"/>
                  </a:lnTo>
                  <a:lnTo>
                    <a:pt x="0" y="28"/>
                  </a:lnTo>
                  <a:lnTo>
                    <a:pt x="0" y="22"/>
                  </a:lnTo>
                  <a:lnTo>
                    <a:pt x="1" y="15"/>
                  </a:lnTo>
                  <a:lnTo>
                    <a:pt x="4" y="9"/>
                  </a:lnTo>
                  <a:lnTo>
                    <a:pt x="10" y="3"/>
                  </a:lnTo>
                  <a:lnTo>
                    <a:pt x="16" y="1"/>
                  </a:lnTo>
                  <a:lnTo>
                    <a:pt x="22" y="0"/>
                  </a:lnTo>
                  <a:lnTo>
                    <a:pt x="25" y="1"/>
                  </a:lnTo>
                  <a:lnTo>
                    <a:pt x="28" y="6"/>
                  </a:lnTo>
                  <a:lnTo>
                    <a:pt x="30" y="11"/>
                  </a:lnTo>
                  <a:lnTo>
                    <a:pt x="27" y="17"/>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02" name="Freeform 355">
              <a:extLst>
                <a:ext uri="{FF2B5EF4-FFF2-40B4-BE49-F238E27FC236}">
                  <a16:creationId xmlns:a16="http://schemas.microsoft.com/office/drawing/2014/main" xmlns="" id="{C5AF5E79-8210-40EB-B038-BD7FB12BCC5D}"/>
                </a:ext>
              </a:extLst>
            </p:cNvPr>
            <p:cNvSpPr>
              <a:spLocks/>
            </p:cNvSpPr>
            <p:nvPr/>
          </p:nvSpPr>
          <p:spPr bwMode="auto">
            <a:xfrm>
              <a:off x="2686" y="1086"/>
              <a:ext cx="15" cy="14"/>
            </a:xfrm>
            <a:custGeom>
              <a:avLst/>
              <a:gdLst>
                <a:gd name="T0" fmla="*/ 1 w 29"/>
                <a:gd name="T1" fmla="*/ 0 h 29"/>
                <a:gd name="T2" fmla="*/ 1 w 29"/>
                <a:gd name="T3" fmla="*/ 0 h 29"/>
                <a:gd name="T4" fmla="*/ 0 w 29"/>
                <a:gd name="T5" fmla="*/ 0 h 29"/>
                <a:gd name="T6" fmla="*/ 0 w 29"/>
                <a:gd name="T7" fmla="*/ 0 h 29"/>
                <a:gd name="T8" fmla="*/ 1 w 29"/>
                <a:gd name="T9" fmla="*/ 0 h 29"/>
                <a:gd name="T10" fmla="*/ 1 w 29"/>
                <a:gd name="T11" fmla="*/ 0 h 29"/>
                <a:gd name="T12" fmla="*/ 1 w 29"/>
                <a:gd name="T13" fmla="*/ 0 h 29"/>
                <a:gd name="T14" fmla="*/ 1 w 29"/>
                <a:gd name="T15" fmla="*/ 0 h 29"/>
                <a:gd name="T16" fmla="*/ 1 w 29"/>
                <a:gd name="T17" fmla="*/ 0 h 29"/>
                <a:gd name="T18" fmla="*/ 1 w 29"/>
                <a:gd name="T19" fmla="*/ 0 h 29"/>
                <a:gd name="T20" fmla="*/ 1 w 29"/>
                <a:gd name="T21" fmla="*/ 0 h 29"/>
                <a:gd name="T22" fmla="*/ 1 w 29"/>
                <a:gd name="T23" fmla="*/ 0 h 29"/>
                <a:gd name="T24" fmla="*/ 1 w 29"/>
                <a:gd name="T25" fmla="*/ 0 h 29"/>
                <a:gd name="T26" fmla="*/ 1 w 29"/>
                <a:gd name="T27" fmla="*/ 0 h 29"/>
                <a:gd name="T28" fmla="*/ 1 w 29"/>
                <a:gd name="T29" fmla="*/ 0 h 29"/>
                <a:gd name="T30" fmla="*/ 1 w 29"/>
                <a:gd name="T31" fmla="*/ 0 h 29"/>
                <a:gd name="T32" fmla="*/ 1 w 29"/>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29">
                  <a:moveTo>
                    <a:pt x="5" y="26"/>
                  </a:moveTo>
                  <a:lnTo>
                    <a:pt x="1" y="22"/>
                  </a:lnTo>
                  <a:lnTo>
                    <a:pt x="0" y="17"/>
                  </a:lnTo>
                  <a:lnTo>
                    <a:pt x="0" y="13"/>
                  </a:lnTo>
                  <a:lnTo>
                    <a:pt x="2" y="8"/>
                  </a:lnTo>
                  <a:lnTo>
                    <a:pt x="7" y="5"/>
                  </a:lnTo>
                  <a:lnTo>
                    <a:pt x="12" y="1"/>
                  </a:lnTo>
                  <a:lnTo>
                    <a:pt x="16" y="0"/>
                  </a:lnTo>
                  <a:lnTo>
                    <a:pt x="21" y="1"/>
                  </a:lnTo>
                  <a:lnTo>
                    <a:pt x="25" y="4"/>
                  </a:lnTo>
                  <a:lnTo>
                    <a:pt x="28" y="8"/>
                  </a:lnTo>
                  <a:lnTo>
                    <a:pt x="29" y="14"/>
                  </a:lnTo>
                  <a:lnTo>
                    <a:pt x="28" y="19"/>
                  </a:lnTo>
                  <a:lnTo>
                    <a:pt x="23" y="23"/>
                  </a:lnTo>
                  <a:lnTo>
                    <a:pt x="18" y="28"/>
                  </a:lnTo>
                  <a:lnTo>
                    <a:pt x="12" y="29"/>
                  </a:lnTo>
                  <a:lnTo>
                    <a:pt x="5" y="2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03" name="Freeform 356">
              <a:extLst>
                <a:ext uri="{FF2B5EF4-FFF2-40B4-BE49-F238E27FC236}">
                  <a16:creationId xmlns:a16="http://schemas.microsoft.com/office/drawing/2014/main" xmlns="" id="{7F8AB658-2570-40B3-B627-729EC11DC7AC}"/>
                </a:ext>
              </a:extLst>
            </p:cNvPr>
            <p:cNvSpPr>
              <a:spLocks/>
            </p:cNvSpPr>
            <p:nvPr/>
          </p:nvSpPr>
          <p:spPr bwMode="auto">
            <a:xfrm>
              <a:off x="2745" y="1012"/>
              <a:ext cx="123" cy="79"/>
            </a:xfrm>
            <a:custGeom>
              <a:avLst/>
              <a:gdLst>
                <a:gd name="T0" fmla="*/ 0 w 247"/>
                <a:gd name="T1" fmla="*/ 4 h 159"/>
                <a:gd name="T2" fmla="*/ 0 w 247"/>
                <a:gd name="T3" fmla="*/ 4 h 159"/>
                <a:gd name="T4" fmla="*/ 0 w 247"/>
                <a:gd name="T5" fmla="*/ 4 h 159"/>
                <a:gd name="T6" fmla="*/ 0 w 247"/>
                <a:gd name="T7" fmla="*/ 4 h 159"/>
                <a:gd name="T8" fmla="*/ 1 w 247"/>
                <a:gd name="T9" fmla="*/ 4 h 159"/>
                <a:gd name="T10" fmla="*/ 2 w 247"/>
                <a:gd name="T11" fmla="*/ 4 h 159"/>
                <a:gd name="T12" fmla="*/ 4 w 247"/>
                <a:gd name="T13" fmla="*/ 4 h 159"/>
                <a:gd name="T14" fmla="*/ 4 w 247"/>
                <a:gd name="T15" fmla="*/ 4 h 159"/>
                <a:gd name="T16" fmla="*/ 3 w 247"/>
                <a:gd name="T17" fmla="*/ 4 h 159"/>
                <a:gd name="T18" fmla="*/ 2 w 247"/>
                <a:gd name="T19" fmla="*/ 4 h 159"/>
                <a:gd name="T20" fmla="*/ 1 w 247"/>
                <a:gd name="T21" fmla="*/ 3 h 159"/>
                <a:gd name="T22" fmla="*/ 1 w 247"/>
                <a:gd name="T23" fmla="*/ 3 h 159"/>
                <a:gd name="T24" fmla="*/ 1 w 247"/>
                <a:gd name="T25" fmla="*/ 3 h 159"/>
                <a:gd name="T26" fmla="*/ 2 w 247"/>
                <a:gd name="T27" fmla="*/ 3 h 159"/>
                <a:gd name="T28" fmla="*/ 3 w 247"/>
                <a:gd name="T29" fmla="*/ 3 h 159"/>
                <a:gd name="T30" fmla="*/ 4 w 247"/>
                <a:gd name="T31" fmla="*/ 3 h 159"/>
                <a:gd name="T32" fmla="*/ 5 w 247"/>
                <a:gd name="T33" fmla="*/ 3 h 159"/>
                <a:gd name="T34" fmla="*/ 5 w 247"/>
                <a:gd name="T35" fmla="*/ 3 h 159"/>
                <a:gd name="T36" fmla="*/ 4 w 247"/>
                <a:gd name="T37" fmla="*/ 3 h 159"/>
                <a:gd name="T38" fmla="*/ 3 w 247"/>
                <a:gd name="T39" fmla="*/ 3 h 159"/>
                <a:gd name="T40" fmla="*/ 3 w 247"/>
                <a:gd name="T41" fmla="*/ 3 h 159"/>
                <a:gd name="T42" fmla="*/ 2 w 247"/>
                <a:gd name="T43" fmla="*/ 2 h 159"/>
                <a:gd name="T44" fmla="*/ 3 w 247"/>
                <a:gd name="T45" fmla="*/ 2 h 159"/>
                <a:gd name="T46" fmla="*/ 3 w 247"/>
                <a:gd name="T47" fmla="*/ 2 h 159"/>
                <a:gd name="T48" fmla="*/ 4 w 247"/>
                <a:gd name="T49" fmla="*/ 2 h 159"/>
                <a:gd name="T50" fmla="*/ 4 w 247"/>
                <a:gd name="T51" fmla="*/ 2 h 159"/>
                <a:gd name="T52" fmla="*/ 5 w 247"/>
                <a:gd name="T53" fmla="*/ 2 h 159"/>
                <a:gd name="T54" fmla="*/ 6 w 247"/>
                <a:gd name="T55" fmla="*/ 3 h 159"/>
                <a:gd name="T56" fmla="*/ 5 w 247"/>
                <a:gd name="T57" fmla="*/ 2 h 159"/>
                <a:gd name="T58" fmla="*/ 5 w 247"/>
                <a:gd name="T59" fmla="*/ 2 h 159"/>
                <a:gd name="T60" fmla="*/ 4 w 247"/>
                <a:gd name="T61" fmla="*/ 2 h 159"/>
                <a:gd name="T62" fmla="*/ 5 w 247"/>
                <a:gd name="T63" fmla="*/ 2 h 159"/>
                <a:gd name="T64" fmla="*/ 7 w 247"/>
                <a:gd name="T65" fmla="*/ 1 h 159"/>
                <a:gd name="T66" fmla="*/ 7 w 247"/>
                <a:gd name="T67" fmla="*/ 1 h 159"/>
                <a:gd name="T68" fmla="*/ 7 w 247"/>
                <a:gd name="T69" fmla="*/ 1 h 159"/>
                <a:gd name="T70" fmla="*/ 6 w 247"/>
                <a:gd name="T71" fmla="*/ 1 h 159"/>
                <a:gd name="T72" fmla="*/ 5 w 247"/>
                <a:gd name="T73" fmla="*/ 1 h 159"/>
                <a:gd name="T74" fmla="*/ 4 w 247"/>
                <a:gd name="T75" fmla="*/ 1 h 159"/>
                <a:gd name="T76" fmla="*/ 5 w 247"/>
                <a:gd name="T77" fmla="*/ 0 h 159"/>
                <a:gd name="T78" fmla="*/ 5 w 247"/>
                <a:gd name="T79" fmla="*/ 0 h 159"/>
                <a:gd name="T80" fmla="*/ 4 w 247"/>
                <a:gd name="T81" fmla="*/ 0 h 159"/>
                <a:gd name="T82" fmla="*/ 4 w 247"/>
                <a:gd name="T83" fmla="*/ 1 h 159"/>
                <a:gd name="T84" fmla="*/ 4 w 247"/>
                <a:gd name="T85" fmla="*/ 2 h 159"/>
                <a:gd name="T86" fmla="*/ 3 w 247"/>
                <a:gd name="T87" fmla="*/ 2 h 159"/>
                <a:gd name="T88" fmla="*/ 2 w 247"/>
                <a:gd name="T89" fmla="*/ 2 h 159"/>
                <a:gd name="T90" fmla="*/ 2 w 247"/>
                <a:gd name="T91" fmla="*/ 2 h 159"/>
                <a:gd name="T92" fmla="*/ 2 w 247"/>
                <a:gd name="T93" fmla="*/ 0 h 159"/>
                <a:gd name="T94" fmla="*/ 2 w 247"/>
                <a:gd name="T95" fmla="*/ 0 h 159"/>
                <a:gd name="T96" fmla="*/ 2 w 247"/>
                <a:gd name="T97" fmla="*/ 1 h 159"/>
                <a:gd name="T98" fmla="*/ 1 w 247"/>
                <a:gd name="T99" fmla="*/ 2 h 159"/>
                <a:gd name="T100" fmla="*/ 0 w 247"/>
                <a:gd name="T101" fmla="*/ 3 h 159"/>
                <a:gd name="T102" fmla="*/ 0 w 247"/>
                <a:gd name="T103" fmla="*/ 3 h 159"/>
                <a:gd name="T104" fmla="*/ 0 w 247"/>
                <a:gd name="T105" fmla="*/ 2 h 159"/>
                <a:gd name="T106" fmla="*/ 0 w 247"/>
                <a:gd name="T107" fmla="*/ 1 h 159"/>
                <a:gd name="T108" fmla="*/ 0 w 247"/>
                <a:gd name="T109" fmla="*/ 4 h 15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47" h="159">
                  <a:moveTo>
                    <a:pt x="0" y="128"/>
                  </a:moveTo>
                  <a:lnTo>
                    <a:pt x="3" y="129"/>
                  </a:lnTo>
                  <a:lnTo>
                    <a:pt x="4" y="130"/>
                  </a:lnTo>
                  <a:lnTo>
                    <a:pt x="6" y="131"/>
                  </a:lnTo>
                  <a:lnTo>
                    <a:pt x="7" y="133"/>
                  </a:lnTo>
                  <a:lnTo>
                    <a:pt x="8" y="136"/>
                  </a:lnTo>
                  <a:lnTo>
                    <a:pt x="9" y="137"/>
                  </a:lnTo>
                  <a:lnTo>
                    <a:pt x="9" y="139"/>
                  </a:lnTo>
                  <a:lnTo>
                    <a:pt x="9" y="141"/>
                  </a:lnTo>
                  <a:lnTo>
                    <a:pt x="14" y="137"/>
                  </a:lnTo>
                  <a:lnTo>
                    <a:pt x="19" y="133"/>
                  </a:lnTo>
                  <a:lnTo>
                    <a:pt x="22" y="131"/>
                  </a:lnTo>
                  <a:lnTo>
                    <a:pt x="24" y="129"/>
                  </a:lnTo>
                  <a:lnTo>
                    <a:pt x="34" y="133"/>
                  </a:lnTo>
                  <a:lnTo>
                    <a:pt x="46" y="139"/>
                  </a:lnTo>
                  <a:lnTo>
                    <a:pt x="61" y="145"/>
                  </a:lnTo>
                  <a:lnTo>
                    <a:pt x="77" y="149"/>
                  </a:lnTo>
                  <a:lnTo>
                    <a:pt x="95" y="154"/>
                  </a:lnTo>
                  <a:lnTo>
                    <a:pt x="110" y="158"/>
                  </a:lnTo>
                  <a:lnTo>
                    <a:pt x="123" y="159"/>
                  </a:lnTo>
                  <a:lnTo>
                    <a:pt x="133" y="159"/>
                  </a:lnTo>
                  <a:lnTo>
                    <a:pt x="142" y="156"/>
                  </a:lnTo>
                  <a:lnTo>
                    <a:pt x="144" y="155"/>
                  </a:lnTo>
                  <a:lnTo>
                    <a:pt x="140" y="154"/>
                  </a:lnTo>
                  <a:lnTo>
                    <a:pt x="133" y="154"/>
                  </a:lnTo>
                  <a:lnTo>
                    <a:pt x="120" y="154"/>
                  </a:lnTo>
                  <a:lnTo>
                    <a:pt x="106" y="152"/>
                  </a:lnTo>
                  <a:lnTo>
                    <a:pt x="92" y="147"/>
                  </a:lnTo>
                  <a:lnTo>
                    <a:pt x="79" y="143"/>
                  </a:lnTo>
                  <a:lnTo>
                    <a:pt x="66" y="138"/>
                  </a:lnTo>
                  <a:lnTo>
                    <a:pt x="54" y="132"/>
                  </a:lnTo>
                  <a:lnTo>
                    <a:pt x="45" y="126"/>
                  </a:lnTo>
                  <a:lnTo>
                    <a:pt x="38" y="121"/>
                  </a:lnTo>
                  <a:lnTo>
                    <a:pt x="36" y="117"/>
                  </a:lnTo>
                  <a:lnTo>
                    <a:pt x="38" y="115"/>
                  </a:lnTo>
                  <a:lnTo>
                    <a:pt x="43" y="115"/>
                  </a:lnTo>
                  <a:lnTo>
                    <a:pt x="49" y="113"/>
                  </a:lnTo>
                  <a:lnTo>
                    <a:pt x="56" y="109"/>
                  </a:lnTo>
                  <a:lnTo>
                    <a:pt x="62" y="107"/>
                  </a:lnTo>
                  <a:lnTo>
                    <a:pt x="69" y="103"/>
                  </a:lnTo>
                  <a:lnTo>
                    <a:pt x="74" y="101"/>
                  </a:lnTo>
                  <a:lnTo>
                    <a:pt x="81" y="105"/>
                  </a:lnTo>
                  <a:lnTo>
                    <a:pt x="92" y="109"/>
                  </a:lnTo>
                  <a:lnTo>
                    <a:pt x="105" y="114"/>
                  </a:lnTo>
                  <a:lnTo>
                    <a:pt x="119" y="118"/>
                  </a:lnTo>
                  <a:lnTo>
                    <a:pt x="133" y="123"/>
                  </a:lnTo>
                  <a:lnTo>
                    <a:pt x="147" y="125"/>
                  </a:lnTo>
                  <a:lnTo>
                    <a:pt x="159" y="126"/>
                  </a:lnTo>
                  <a:lnTo>
                    <a:pt x="168" y="125"/>
                  </a:lnTo>
                  <a:lnTo>
                    <a:pt x="175" y="123"/>
                  </a:lnTo>
                  <a:lnTo>
                    <a:pt x="179" y="121"/>
                  </a:lnTo>
                  <a:lnTo>
                    <a:pt x="178" y="120"/>
                  </a:lnTo>
                  <a:lnTo>
                    <a:pt x="171" y="120"/>
                  </a:lnTo>
                  <a:lnTo>
                    <a:pt x="165" y="120"/>
                  </a:lnTo>
                  <a:lnTo>
                    <a:pt x="158" y="120"/>
                  </a:lnTo>
                  <a:lnTo>
                    <a:pt x="151" y="118"/>
                  </a:lnTo>
                  <a:lnTo>
                    <a:pt x="144" y="117"/>
                  </a:lnTo>
                  <a:lnTo>
                    <a:pt x="137" y="116"/>
                  </a:lnTo>
                  <a:lnTo>
                    <a:pt x="130" y="114"/>
                  </a:lnTo>
                  <a:lnTo>
                    <a:pt x="123" y="110"/>
                  </a:lnTo>
                  <a:lnTo>
                    <a:pt x="117" y="108"/>
                  </a:lnTo>
                  <a:lnTo>
                    <a:pt x="105" y="103"/>
                  </a:lnTo>
                  <a:lnTo>
                    <a:pt x="96" y="100"/>
                  </a:lnTo>
                  <a:lnTo>
                    <a:pt x="89" y="98"/>
                  </a:lnTo>
                  <a:lnTo>
                    <a:pt x="84" y="94"/>
                  </a:lnTo>
                  <a:lnTo>
                    <a:pt x="89" y="92"/>
                  </a:lnTo>
                  <a:lnTo>
                    <a:pt x="94" y="90"/>
                  </a:lnTo>
                  <a:lnTo>
                    <a:pt x="100" y="87"/>
                  </a:lnTo>
                  <a:lnTo>
                    <a:pt x="107" y="86"/>
                  </a:lnTo>
                  <a:lnTo>
                    <a:pt x="113" y="85"/>
                  </a:lnTo>
                  <a:lnTo>
                    <a:pt x="120" y="84"/>
                  </a:lnTo>
                  <a:lnTo>
                    <a:pt x="125" y="83"/>
                  </a:lnTo>
                  <a:lnTo>
                    <a:pt x="129" y="81"/>
                  </a:lnTo>
                  <a:lnTo>
                    <a:pt x="133" y="80"/>
                  </a:lnTo>
                  <a:lnTo>
                    <a:pt x="138" y="81"/>
                  </a:lnTo>
                  <a:lnTo>
                    <a:pt x="143" y="83"/>
                  </a:lnTo>
                  <a:lnTo>
                    <a:pt x="149" y="85"/>
                  </a:lnTo>
                  <a:lnTo>
                    <a:pt x="156" y="87"/>
                  </a:lnTo>
                  <a:lnTo>
                    <a:pt x="161" y="91"/>
                  </a:lnTo>
                  <a:lnTo>
                    <a:pt x="167" y="93"/>
                  </a:lnTo>
                  <a:lnTo>
                    <a:pt x="172" y="95"/>
                  </a:lnTo>
                  <a:lnTo>
                    <a:pt x="181" y="99"/>
                  </a:lnTo>
                  <a:lnTo>
                    <a:pt x="190" y="100"/>
                  </a:lnTo>
                  <a:lnTo>
                    <a:pt x="194" y="99"/>
                  </a:lnTo>
                  <a:lnTo>
                    <a:pt x="190" y="95"/>
                  </a:lnTo>
                  <a:lnTo>
                    <a:pt x="186" y="93"/>
                  </a:lnTo>
                  <a:lnTo>
                    <a:pt x="181" y="91"/>
                  </a:lnTo>
                  <a:lnTo>
                    <a:pt x="175" y="87"/>
                  </a:lnTo>
                  <a:lnTo>
                    <a:pt x="170" y="85"/>
                  </a:lnTo>
                  <a:lnTo>
                    <a:pt x="165" y="83"/>
                  </a:lnTo>
                  <a:lnTo>
                    <a:pt x="160" y="80"/>
                  </a:lnTo>
                  <a:lnTo>
                    <a:pt x="157" y="78"/>
                  </a:lnTo>
                  <a:lnTo>
                    <a:pt x="155" y="76"/>
                  </a:lnTo>
                  <a:lnTo>
                    <a:pt x="163" y="75"/>
                  </a:lnTo>
                  <a:lnTo>
                    <a:pt x="173" y="72"/>
                  </a:lnTo>
                  <a:lnTo>
                    <a:pt x="186" y="70"/>
                  </a:lnTo>
                  <a:lnTo>
                    <a:pt x="199" y="68"/>
                  </a:lnTo>
                  <a:lnTo>
                    <a:pt x="213" y="65"/>
                  </a:lnTo>
                  <a:lnTo>
                    <a:pt x="226" y="63"/>
                  </a:lnTo>
                  <a:lnTo>
                    <a:pt x="235" y="61"/>
                  </a:lnTo>
                  <a:lnTo>
                    <a:pt x="241" y="60"/>
                  </a:lnTo>
                  <a:lnTo>
                    <a:pt x="247" y="58"/>
                  </a:lnTo>
                  <a:lnTo>
                    <a:pt x="247" y="56"/>
                  </a:lnTo>
                  <a:lnTo>
                    <a:pt x="243" y="55"/>
                  </a:lnTo>
                  <a:lnTo>
                    <a:pt x="235" y="54"/>
                  </a:lnTo>
                  <a:lnTo>
                    <a:pt x="227" y="54"/>
                  </a:lnTo>
                  <a:lnTo>
                    <a:pt x="216" y="54"/>
                  </a:lnTo>
                  <a:lnTo>
                    <a:pt x="202" y="55"/>
                  </a:lnTo>
                  <a:lnTo>
                    <a:pt x="188" y="56"/>
                  </a:lnTo>
                  <a:lnTo>
                    <a:pt x="174" y="58"/>
                  </a:lnTo>
                  <a:lnTo>
                    <a:pt x="163" y="61"/>
                  </a:lnTo>
                  <a:lnTo>
                    <a:pt x="152" y="63"/>
                  </a:lnTo>
                  <a:lnTo>
                    <a:pt x="145" y="65"/>
                  </a:lnTo>
                  <a:lnTo>
                    <a:pt x="149" y="52"/>
                  </a:lnTo>
                  <a:lnTo>
                    <a:pt x="155" y="34"/>
                  </a:lnTo>
                  <a:lnTo>
                    <a:pt x="161" y="17"/>
                  </a:lnTo>
                  <a:lnTo>
                    <a:pt x="170" y="7"/>
                  </a:lnTo>
                  <a:lnTo>
                    <a:pt x="173" y="2"/>
                  </a:lnTo>
                  <a:lnTo>
                    <a:pt x="173" y="0"/>
                  </a:lnTo>
                  <a:lnTo>
                    <a:pt x="168" y="1"/>
                  </a:lnTo>
                  <a:lnTo>
                    <a:pt x="164" y="4"/>
                  </a:lnTo>
                  <a:lnTo>
                    <a:pt x="160" y="9"/>
                  </a:lnTo>
                  <a:lnTo>
                    <a:pt x="156" y="15"/>
                  </a:lnTo>
                  <a:lnTo>
                    <a:pt x="150" y="24"/>
                  </a:lnTo>
                  <a:lnTo>
                    <a:pt x="144" y="33"/>
                  </a:lnTo>
                  <a:lnTo>
                    <a:pt x="138" y="42"/>
                  </a:lnTo>
                  <a:lnTo>
                    <a:pt x="133" y="52"/>
                  </a:lnTo>
                  <a:lnTo>
                    <a:pt x="129" y="58"/>
                  </a:lnTo>
                  <a:lnTo>
                    <a:pt x="128" y="64"/>
                  </a:lnTo>
                  <a:lnTo>
                    <a:pt x="122" y="65"/>
                  </a:lnTo>
                  <a:lnTo>
                    <a:pt x="115" y="68"/>
                  </a:lnTo>
                  <a:lnTo>
                    <a:pt x="107" y="70"/>
                  </a:lnTo>
                  <a:lnTo>
                    <a:pt x="99" y="72"/>
                  </a:lnTo>
                  <a:lnTo>
                    <a:pt x="91" y="75"/>
                  </a:lnTo>
                  <a:lnTo>
                    <a:pt x="83" y="77"/>
                  </a:lnTo>
                  <a:lnTo>
                    <a:pt x="77" y="79"/>
                  </a:lnTo>
                  <a:lnTo>
                    <a:pt x="73" y="80"/>
                  </a:lnTo>
                  <a:lnTo>
                    <a:pt x="74" y="67"/>
                  </a:lnTo>
                  <a:lnTo>
                    <a:pt x="79" y="47"/>
                  </a:lnTo>
                  <a:lnTo>
                    <a:pt x="84" y="27"/>
                  </a:lnTo>
                  <a:lnTo>
                    <a:pt x="90" y="14"/>
                  </a:lnTo>
                  <a:lnTo>
                    <a:pt x="94" y="7"/>
                  </a:lnTo>
                  <a:lnTo>
                    <a:pt x="94" y="4"/>
                  </a:lnTo>
                  <a:lnTo>
                    <a:pt x="90" y="5"/>
                  </a:lnTo>
                  <a:lnTo>
                    <a:pt x="85" y="12"/>
                  </a:lnTo>
                  <a:lnTo>
                    <a:pt x="77" y="26"/>
                  </a:lnTo>
                  <a:lnTo>
                    <a:pt x="67" y="45"/>
                  </a:lnTo>
                  <a:lnTo>
                    <a:pt x="60" y="65"/>
                  </a:lnTo>
                  <a:lnTo>
                    <a:pt x="58" y="84"/>
                  </a:lnTo>
                  <a:lnTo>
                    <a:pt x="47" y="91"/>
                  </a:lnTo>
                  <a:lnTo>
                    <a:pt x="39" y="98"/>
                  </a:lnTo>
                  <a:lnTo>
                    <a:pt x="33" y="105"/>
                  </a:lnTo>
                  <a:lnTo>
                    <a:pt x="27" y="109"/>
                  </a:lnTo>
                  <a:lnTo>
                    <a:pt x="23" y="111"/>
                  </a:lnTo>
                  <a:lnTo>
                    <a:pt x="20" y="111"/>
                  </a:lnTo>
                  <a:lnTo>
                    <a:pt x="19" y="109"/>
                  </a:lnTo>
                  <a:lnTo>
                    <a:pt x="20" y="103"/>
                  </a:lnTo>
                  <a:lnTo>
                    <a:pt x="22" y="90"/>
                  </a:lnTo>
                  <a:lnTo>
                    <a:pt x="26" y="69"/>
                  </a:lnTo>
                  <a:lnTo>
                    <a:pt x="30" y="48"/>
                  </a:lnTo>
                  <a:lnTo>
                    <a:pt x="34" y="34"/>
                  </a:lnTo>
                  <a:lnTo>
                    <a:pt x="23" y="50"/>
                  </a:lnTo>
                  <a:lnTo>
                    <a:pt x="13" y="77"/>
                  </a:lnTo>
                  <a:lnTo>
                    <a:pt x="5" y="105"/>
                  </a:lnTo>
                  <a:lnTo>
                    <a:pt x="0" y="128"/>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04" name="Freeform 357">
              <a:extLst>
                <a:ext uri="{FF2B5EF4-FFF2-40B4-BE49-F238E27FC236}">
                  <a16:creationId xmlns:a16="http://schemas.microsoft.com/office/drawing/2014/main" xmlns="" id="{F6DA05B7-93F4-466A-A179-11600BFD2D99}"/>
                </a:ext>
              </a:extLst>
            </p:cNvPr>
            <p:cNvSpPr>
              <a:spLocks/>
            </p:cNvSpPr>
            <p:nvPr/>
          </p:nvSpPr>
          <p:spPr bwMode="auto">
            <a:xfrm>
              <a:off x="2752" y="1141"/>
              <a:ext cx="85" cy="100"/>
            </a:xfrm>
            <a:custGeom>
              <a:avLst/>
              <a:gdLst>
                <a:gd name="T0" fmla="*/ 0 w 171"/>
                <a:gd name="T1" fmla="*/ 1 h 200"/>
                <a:gd name="T2" fmla="*/ 0 w 171"/>
                <a:gd name="T3" fmla="*/ 1 h 200"/>
                <a:gd name="T4" fmla="*/ 0 w 171"/>
                <a:gd name="T5" fmla="*/ 1 h 200"/>
                <a:gd name="T6" fmla="*/ 0 w 171"/>
                <a:gd name="T7" fmla="*/ 2 h 200"/>
                <a:gd name="T8" fmla="*/ 0 w 171"/>
                <a:gd name="T9" fmla="*/ 2 h 200"/>
                <a:gd name="T10" fmla="*/ 0 w 171"/>
                <a:gd name="T11" fmla="*/ 4 h 200"/>
                <a:gd name="T12" fmla="*/ 0 w 171"/>
                <a:gd name="T13" fmla="*/ 4 h 200"/>
                <a:gd name="T14" fmla="*/ 0 w 171"/>
                <a:gd name="T15" fmla="*/ 4 h 200"/>
                <a:gd name="T16" fmla="*/ 0 w 171"/>
                <a:gd name="T17" fmla="*/ 4 h 200"/>
                <a:gd name="T18" fmla="*/ 0 w 171"/>
                <a:gd name="T19" fmla="*/ 3 h 200"/>
                <a:gd name="T20" fmla="*/ 1 w 171"/>
                <a:gd name="T21" fmla="*/ 2 h 200"/>
                <a:gd name="T22" fmla="*/ 1 w 171"/>
                <a:gd name="T23" fmla="*/ 2 h 200"/>
                <a:gd name="T24" fmla="*/ 1 w 171"/>
                <a:gd name="T25" fmla="*/ 3 h 200"/>
                <a:gd name="T26" fmla="*/ 2 w 171"/>
                <a:gd name="T27" fmla="*/ 3 h 200"/>
                <a:gd name="T28" fmla="*/ 2 w 171"/>
                <a:gd name="T29" fmla="*/ 4 h 200"/>
                <a:gd name="T30" fmla="*/ 2 w 171"/>
                <a:gd name="T31" fmla="*/ 5 h 200"/>
                <a:gd name="T32" fmla="*/ 2 w 171"/>
                <a:gd name="T33" fmla="*/ 5 h 200"/>
                <a:gd name="T34" fmla="*/ 2 w 171"/>
                <a:gd name="T35" fmla="*/ 6 h 200"/>
                <a:gd name="T36" fmla="*/ 2 w 171"/>
                <a:gd name="T37" fmla="*/ 6 h 200"/>
                <a:gd name="T38" fmla="*/ 2 w 171"/>
                <a:gd name="T39" fmla="*/ 6 h 200"/>
                <a:gd name="T40" fmla="*/ 2 w 171"/>
                <a:gd name="T41" fmla="*/ 6 h 200"/>
                <a:gd name="T42" fmla="*/ 2 w 171"/>
                <a:gd name="T43" fmla="*/ 5 h 200"/>
                <a:gd name="T44" fmla="*/ 2 w 171"/>
                <a:gd name="T45" fmla="*/ 5 h 200"/>
                <a:gd name="T46" fmla="*/ 2 w 171"/>
                <a:gd name="T47" fmla="*/ 4 h 200"/>
                <a:gd name="T48" fmla="*/ 3 w 171"/>
                <a:gd name="T49" fmla="*/ 4 h 200"/>
                <a:gd name="T50" fmla="*/ 3 w 171"/>
                <a:gd name="T51" fmla="*/ 5 h 200"/>
                <a:gd name="T52" fmla="*/ 4 w 171"/>
                <a:gd name="T53" fmla="*/ 6 h 200"/>
                <a:gd name="T54" fmla="*/ 5 w 171"/>
                <a:gd name="T55" fmla="*/ 7 h 200"/>
                <a:gd name="T56" fmla="*/ 5 w 171"/>
                <a:gd name="T57" fmla="*/ 6 h 200"/>
                <a:gd name="T58" fmla="*/ 4 w 171"/>
                <a:gd name="T59" fmla="*/ 6 h 200"/>
                <a:gd name="T60" fmla="*/ 4 w 171"/>
                <a:gd name="T61" fmla="*/ 5 h 200"/>
                <a:gd name="T62" fmla="*/ 4 w 171"/>
                <a:gd name="T63" fmla="*/ 5 h 200"/>
                <a:gd name="T64" fmla="*/ 4 w 171"/>
                <a:gd name="T65" fmla="*/ 4 h 200"/>
                <a:gd name="T66" fmla="*/ 3 w 171"/>
                <a:gd name="T67" fmla="*/ 4 h 200"/>
                <a:gd name="T68" fmla="*/ 3 w 171"/>
                <a:gd name="T69" fmla="*/ 4 h 200"/>
                <a:gd name="T70" fmla="*/ 3 w 171"/>
                <a:gd name="T71" fmla="*/ 3 h 200"/>
                <a:gd name="T72" fmla="*/ 3 w 171"/>
                <a:gd name="T73" fmla="*/ 3 h 200"/>
                <a:gd name="T74" fmla="*/ 3 w 171"/>
                <a:gd name="T75" fmla="*/ 3 h 200"/>
                <a:gd name="T76" fmla="*/ 3 w 171"/>
                <a:gd name="T77" fmla="*/ 3 h 200"/>
                <a:gd name="T78" fmla="*/ 4 w 171"/>
                <a:gd name="T79" fmla="*/ 4 h 200"/>
                <a:gd name="T80" fmla="*/ 4 w 171"/>
                <a:gd name="T81" fmla="*/ 4 h 200"/>
                <a:gd name="T82" fmla="*/ 4 w 171"/>
                <a:gd name="T83" fmla="*/ 4 h 200"/>
                <a:gd name="T84" fmla="*/ 4 w 171"/>
                <a:gd name="T85" fmla="*/ 4 h 200"/>
                <a:gd name="T86" fmla="*/ 3 w 171"/>
                <a:gd name="T87" fmla="*/ 3 h 200"/>
                <a:gd name="T88" fmla="*/ 3 w 171"/>
                <a:gd name="T89" fmla="*/ 3 h 200"/>
                <a:gd name="T90" fmla="*/ 2 w 171"/>
                <a:gd name="T91" fmla="*/ 3 h 200"/>
                <a:gd name="T92" fmla="*/ 2 w 171"/>
                <a:gd name="T93" fmla="*/ 2 h 200"/>
                <a:gd name="T94" fmla="*/ 1 w 171"/>
                <a:gd name="T95" fmla="*/ 2 h 200"/>
                <a:gd name="T96" fmla="*/ 1 w 171"/>
                <a:gd name="T97" fmla="*/ 2 h 200"/>
                <a:gd name="T98" fmla="*/ 1 w 171"/>
                <a:gd name="T99" fmla="*/ 2 h 200"/>
                <a:gd name="T100" fmla="*/ 1 w 171"/>
                <a:gd name="T101" fmla="*/ 2 h 200"/>
                <a:gd name="T102" fmla="*/ 1 w 171"/>
                <a:gd name="T103" fmla="*/ 1 h 200"/>
                <a:gd name="T104" fmla="*/ 2 w 171"/>
                <a:gd name="T105" fmla="*/ 1 h 200"/>
                <a:gd name="T106" fmla="*/ 2 w 171"/>
                <a:gd name="T107" fmla="*/ 2 h 200"/>
                <a:gd name="T108" fmla="*/ 3 w 171"/>
                <a:gd name="T109" fmla="*/ 2 h 200"/>
                <a:gd name="T110" fmla="*/ 3 w 171"/>
                <a:gd name="T111" fmla="*/ 1 h 200"/>
                <a:gd name="T112" fmla="*/ 2 w 171"/>
                <a:gd name="T113" fmla="*/ 1 h 200"/>
                <a:gd name="T114" fmla="*/ 2 w 171"/>
                <a:gd name="T115" fmla="*/ 1 h 200"/>
                <a:gd name="T116" fmla="*/ 1 w 171"/>
                <a:gd name="T117" fmla="*/ 1 h 200"/>
                <a:gd name="T118" fmla="*/ 1 w 171"/>
                <a:gd name="T119" fmla="*/ 1 h 200"/>
                <a:gd name="T120" fmla="*/ 0 w 171"/>
                <a:gd name="T121" fmla="*/ 1 h 200"/>
                <a:gd name="T122" fmla="*/ 0 w 171"/>
                <a:gd name="T123" fmla="*/ 1 h 20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71" h="200">
                  <a:moveTo>
                    <a:pt x="8" y="0"/>
                  </a:moveTo>
                  <a:lnTo>
                    <a:pt x="6" y="3"/>
                  </a:lnTo>
                  <a:lnTo>
                    <a:pt x="5" y="6"/>
                  </a:lnTo>
                  <a:lnTo>
                    <a:pt x="3" y="9"/>
                  </a:lnTo>
                  <a:lnTo>
                    <a:pt x="0" y="11"/>
                  </a:lnTo>
                  <a:lnTo>
                    <a:pt x="7" y="18"/>
                  </a:lnTo>
                  <a:lnTo>
                    <a:pt x="14" y="26"/>
                  </a:lnTo>
                  <a:lnTo>
                    <a:pt x="18" y="34"/>
                  </a:lnTo>
                  <a:lnTo>
                    <a:pt x="18" y="41"/>
                  </a:lnTo>
                  <a:lnTo>
                    <a:pt x="16" y="54"/>
                  </a:lnTo>
                  <a:lnTo>
                    <a:pt x="18" y="76"/>
                  </a:lnTo>
                  <a:lnTo>
                    <a:pt x="19" y="99"/>
                  </a:lnTo>
                  <a:lnTo>
                    <a:pt x="21" y="114"/>
                  </a:lnTo>
                  <a:lnTo>
                    <a:pt x="24" y="121"/>
                  </a:lnTo>
                  <a:lnTo>
                    <a:pt x="27" y="124"/>
                  </a:lnTo>
                  <a:lnTo>
                    <a:pt x="29" y="123"/>
                  </a:lnTo>
                  <a:lnTo>
                    <a:pt x="29" y="116"/>
                  </a:lnTo>
                  <a:lnTo>
                    <a:pt x="28" y="102"/>
                  </a:lnTo>
                  <a:lnTo>
                    <a:pt x="29" y="84"/>
                  </a:lnTo>
                  <a:lnTo>
                    <a:pt x="30" y="67"/>
                  </a:lnTo>
                  <a:lnTo>
                    <a:pt x="32" y="54"/>
                  </a:lnTo>
                  <a:lnTo>
                    <a:pt x="37" y="57"/>
                  </a:lnTo>
                  <a:lnTo>
                    <a:pt x="42" y="61"/>
                  </a:lnTo>
                  <a:lnTo>
                    <a:pt x="47" y="64"/>
                  </a:lnTo>
                  <a:lnTo>
                    <a:pt x="52" y="69"/>
                  </a:lnTo>
                  <a:lnTo>
                    <a:pt x="57" y="74"/>
                  </a:lnTo>
                  <a:lnTo>
                    <a:pt x="61" y="78"/>
                  </a:lnTo>
                  <a:lnTo>
                    <a:pt x="65" y="83"/>
                  </a:lnTo>
                  <a:lnTo>
                    <a:pt x="67" y="86"/>
                  </a:lnTo>
                  <a:lnTo>
                    <a:pt x="70" y="98"/>
                  </a:lnTo>
                  <a:lnTo>
                    <a:pt x="73" y="114"/>
                  </a:lnTo>
                  <a:lnTo>
                    <a:pt x="75" y="132"/>
                  </a:lnTo>
                  <a:lnTo>
                    <a:pt x="75" y="146"/>
                  </a:lnTo>
                  <a:lnTo>
                    <a:pt x="74" y="157"/>
                  </a:lnTo>
                  <a:lnTo>
                    <a:pt x="73" y="166"/>
                  </a:lnTo>
                  <a:lnTo>
                    <a:pt x="74" y="176"/>
                  </a:lnTo>
                  <a:lnTo>
                    <a:pt x="76" y="183"/>
                  </a:lnTo>
                  <a:lnTo>
                    <a:pt x="79" y="186"/>
                  </a:lnTo>
                  <a:lnTo>
                    <a:pt x="80" y="184"/>
                  </a:lnTo>
                  <a:lnTo>
                    <a:pt x="81" y="180"/>
                  </a:lnTo>
                  <a:lnTo>
                    <a:pt x="80" y="173"/>
                  </a:lnTo>
                  <a:lnTo>
                    <a:pt x="80" y="163"/>
                  </a:lnTo>
                  <a:lnTo>
                    <a:pt x="82" y="155"/>
                  </a:lnTo>
                  <a:lnTo>
                    <a:pt x="84" y="148"/>
                  </a:lnTo>
                  <a:lnTo>
                    <a:pt x="85" y="143"/>
                  </a:lnTo>
                  <a:lnTo>
                    <a:pt x="87" y="135"/>
                  </a:lnTo>
                  <a:lnTo>
                    <a:pt x="87" y="121"/>
                  </a:lnTo>
                  <a:lnTo>
                    <a:pt x="87" y="108"/>
                  </a:lnTo>
                  <a:lnTo>
                    <a:pt x="85" y="99"/>
                  </a:lnTo>
                  <a:lnTo>
                    <a:pt x="97" y="112"/>
                  </a:lnTo>
                  <a:lnTo>
                    <a:pt x="108" y="127"/>
                  </a:lnTo>
                  <a:lnTo>
                    <a:pt x="121" y="143"/>
                  </a:lnTo>
                  <a:lnTo>
                    <a:pt x="134" y="159"/>
                  </a:lnTo>
                  <a:lnTo>
                    <a:pt x="145" y="174"/>
                  </a:lnTo>
                  <a:lnTo>
                    <a:pt x="156" y="186"/>
                  </a:lnTo>
                  <a:lnTo>
                    <a:pt x="164" y="196"/>
                  </a:lnTo>
                  <a:lnTo>
                    <a:pt x="171" y="200"/>
                  </a:lnTo>
                  <a:lnTo>
                    <a:pt x="166" y="192"/>
                  </a:lnTo>
                  <a:lnTo>
                    <a:pt x="161" y="182"/>
                  </a:lnTo>
                  <a:lnTo>
                    <a:pt x="156" y="173"/>
                  </a:lnTo>
                  <a:lnTo>
                    <a:pt x="150" y="162"/>
                  </a:lnTo>
                  <a:lnTo>
                    <a:pt x="144" y="153"/>
                  </a:lnTo>
                  <a:lnTo>
                    <a:pt x="140" y="144"/>
                  </a:lnTo>
                  <a:lnTo>
                    <a:pt x="135" y="137"/>
                  </a:lnTo>
                  <a:lnTo>
                    <a:pt x="133" y="132"/>
                  </a:lnTo>
                  <a:lnTo>
                    <a:pt x="130" y="128"/>
                  </a:lnTo>
                  <a:lnTo>
                    <a:pt x="127" y="122"/>
                  </a:lnTo>
                  <a:lnTo>
                    <a:pt x="121" y="116"/>
                  </a:lnTo>
                  <a:lnTo>
                    <a:pt x="115" y="109"/>
                  </a:lnTo>
                  <a:lnTo>
                    <a:pt x="110" y="103"/>
                  </a:lnTo>
                  <a:lnTo>
                    <a:pt x="104" y="98"/>
                  </a:lnTo>
                  <a:lnTo>
                    <a:pt x="98" y="93"/>
                  </a:lnTo>
                  <a:lnTo>
                    <a:pt x="95" y="90"/>
                  </a:lnTo>
                  <a:lnTo>
                    <a:pt x="99" y="90"/>
                  </a:lnTo>
                  <a:lnTo>
                    <a:pt x="105" y="91"/>
                  </a:lnTo>
                  <a:lnTo>
                    <a:pt x="111" y="92"/>
                  </a:lnTo>
                  <a:lnTo>
                    <a:pt x="118" y="93"/>
                  </a:lnTo>
                  <a:lnTo>
                    <a:pt x="123" y="95"/>
                  </a:lnTo>
                  <a:lnTo>
                    <a:pt x="129" y="98"/>
                  </a:lnTo>
                  <a:lnTo>
                    <a:pt x="134" y="101"/>
                  </a:lnTo>
                  <a:lnTo>
                    <a:pt x="137" y="103"/>
                  </a:lnTo>
                  <a:lnTo>
                    <a:pt x="142" y="107"/>
                  </a:lnTo>
                  <a:lnTo>
                    <a:pt x="146" y="108"/>
                  </a:lnTo>
                  <a:lnTo>
                    <a:pt x="149" y="107"/>
                  </a:lnTo>
                  <a:lnTo>
                    <a:pt x="145" y="101"/>
                  </a:lnTo>
                  <a:lnTo>
                    <a:pt x="141" y="97"/>
                  </a:lnTo>
                  <a:lnTo>
                    <a:pt x="134" y="92"/>
                  </a:lnTo>
                  <a:lnTo>
                    <a:pt x="126" y="86"/>
                  </a:lnTo>
                  <a:lnTo>
                    <a:pt x="115" y="80"/>
                  </a:lnTo>
                  <a:lnTo>
                    <a:pt x="105" y="76"/>
                  </a:lnTo>
                  <a:lnTo>
                    <a:pt x="95" y="71"/>
                  </a:lnTo>
                  <a:lnTo>
                    <a:pt x="85" y="68"/>
                  </a:lnTo>
                  <a:lnTo>
                    <a:pt x="76" y="67"/>
                  </a:lnTo>
                  <a:lnTo>
                    <a:pt x="72" y="64"/>
                  </a:lnTo>
                  <a:lnTo>
                    <a:pt x="66" y="62"/>
                  </a:lnTo>
                  <a:lnTo>
                    <a:pt x="61" y="57"/>
                  </a:lnTo>
                  <a:lnTo>
                    <a:pt x="56" y="54"/>
                  </a:lnTo>
                  <a:lnTo>
                    <a:pt x="51" y="49"/>
                  </a:lnTo>
                  <a:lnTo>
                    <a:pt x="46" y="45"/>
                  </a:lnTo>
                  <a:lnTo>
                    <a:pt x="43" y="41"/>
                  </a:lnTo>
                  <a:lnTo>
                    <a:pt x="39" y="37"/>
                  </a:lnTo>
                  <a:lnTo>
                    <a:pt x="45" y="34"/>
                  </a:lnTo>
                  <a:lnTo>
                    <a:pt x="52" y="33"/>
                  </a:lnTo>
                  <a:lnTo>
                    <a:pt x="60" y="32"/>
                  </a:lnTo>
                  <a:lnTo>
                    <a:pt x="69" y="32"/>
                  </a:lnTo>
                  <a:lnTo>
                    <a:pt x="79" y="32"/>
                  </a:lnTo>
                  <a:lnTo>
                    <a:pt x="87" y="32"/>
                  </a:lnTo>
                  <a:lnTo>
                    <a:pt x="94" y="33"/>
                  </a:lnTo>
                  <a:lnTo>
                    <a:pt x="99" y="34"/>
                  </a:lnTo>
                  <a:lnTo>
                    <a:pt x="107" y="37"/>
                  </a:lnTo>
                  <a:lnTo>
                    <a:pt x="112" y="36"/>
                  </a:lnTo>
                  <a:lnTo>
                    <a:pt x="110" y="32"/>
                  </a:lnTo>
                  <a:lnTo>
                    <a:pt x="99" y="27"/>
                  </a:lnTo>
                  <a:lnTo>
                    <a:pt x="90" y="25"/>
                  </a:lnTo>
                  <a:lnTo>
                    <a:pt x="80" y="24"/>
                  </a:lnTo>
                  <a:lnTo>
                    <a:pt x="69" y="22"/>
                  </a:lnTo>
                  <a:lnTo>
                    <a:pt x="59" y="22"/>
                  </a:lnTo>
                  <a:lnTo>
                    <a:pt x="49" y="21"/>
                  </a:lnTo>
                  <a:lnTo>
                    <a:pt x="39" y="21"/>
                  </a:lnTo>
                  <a:lnTo>
                    <a:pt x="32" y="19"/>
                  </a:lnTo>
                  <a:lnTo>
                    <a:pt x="27" y="19"/>
                  </a:lnTo>
                  <a:lnTo>
                    <a:pt x="20" y="17"/>
                  </a:lnTo>
                  <a:lnTo>
                    <a:pt x="15" y="12"/>
                  </a:lnTo>
                  <a:lnTo>
                    <a:pt x="12" y="6"/>
                  </a:lnTo>
                  <a:lnTo>
                    <a:pt x="8" y="0"/>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05" name="Freeform 358">
              <a:extLst>
                <a:ext uri="{FF2B5EF4-FFF2-40B4-BE49-F238E27FC236}">
                  <a16:creationId xmlns:a16="http://schemas.microsoft.com/office/drawing/2014/main" xmlns="" id="{B782D0C1-F710-4488-B946-AD371BE124CC}"/>
                </a:ext>
              </a:extLst>
            </p:cNvPr>
            <p:cNvSpPr>
              <a:spLocks/>
            </p:cNvSpPr>
            <p:nvPr/>
          </p:nvSpPr>
          <p:spPr bwMode="auto">
            <a:xfrm>
              <a:off x="2644" y="1123"/>
              <a:ext cx="63" cy="131"/>
            </a:xfrm>
            <a:custGeom>
              <a:avLst/>
              <a:gdLst>
                <a:gd name="T0" fmla="*/ 4 w 125"/>
                <a:gd name="T1" fmla="*/ 1 h 263"/>
                <a:gd name="T2" fmla="*/ 4 w 125"/>
                <a:gd name="T3" fmla="*/ 1 h 263"/>
                <a:gd name="T4" fmla="*/ 3 w 125"/>
                <a:gd name="T5" fmla="*/ 1 h 263"/>
                <a:gd name="T6" fmla="*/ 3 w 125"/>
                <a:gd name="T7" fmla="*/ 2 h 263"/>
                <a:gd name="T8" fmla="*/ 4 w 125"/>
                <a:gd name="T9" fmla="*/ 3 h 263"/>
                <a:gd name="T10" fmla="*/ 4 w 125"/>
                <a:gd name="T11" fmla="*/ 5 h 263"/>
                <a:gd name="T12" fmla="*/ 4 w 125"/>
                <a:gd name="T13" fmla="*/ 4 h 263"/>
                <a:gd name="T14" fmla="*/ 3 w 125"/>
                <a:gd name="T15" fmla="*/ 3 h 263"/>
                <a:gd name="T16" fmla="*/ 3 w 125"/>
                <a:gd name="T17" fmla="*/ 4 h 263"/>
                <a:gd name="T18" fmla="*/ 2 w 125"/>
                <a:gd name="T19" fmla="*/ 6 h 263"/>
                <a:gd name="T20" fmla="*/ 2 w 125"/>
                <a:gd name="T21" fmla="*/ 7 h 263"/>
                <a:gd name="T22" fmla="*/ 2 w 125"/>
                <a:gd name="T23" fmla="*/ 7 h 263"/>
                <a:gd name="T24" fmla="*/ 2 w 125"/>
                <a:gd name="T25" fmla="*/ 6 h 263"/>
                <a:gd name="T26" fmla="*/ 2 w 125"/>
                <a:gd name="T27" fmla="*/ 6 h 263"/>
                <a:gd name="T28" fmla="*/ 2 w 125"/>
                <a:gd name="T29" fmla="*/ 7 h 263"/>
                <a:gd name="T30" fmla="*/ 1 w 125"/>
                <a:gd name="T31" fmla="*/ 8 h 263"/>
                <a:gd name="T32" fmla="*/ 1 w 125"/>
                <a:gd name="T33" fmla="*/ 8 h 263"/>
                <a:gd name="T34" fmla="*/ 1 w 125"/>
                <a:gd name="T35" fmla="*/ 7 h 263"/>
                <a:gd name="T36" fmla="*/ 2 w 125"/>
                <a:gd name="T37" fmla="*/ 5 h 263"/>
                <a:gd name="T38" fmla="*/ 1 w 125"/>
                <a:gd name="T39" fmla="*/ 5 h 263"/>
                <a:gd name="T40" fmla="*/ 1 w 125"/>
                <a:gd name="T41" fmla="*/ 6 h 263"/>
                <a:gd name="T42" fmla="*/ 1 w 125"/>
                <a:gd name="T43" fmla="*/ 6 h 263"/>
                <a:gd name="T44" fmla="*/ 1 w 125"/>
                <a:gd name="T45" fmla="*/ 6 h 263"/>
                <a:gd name="T46" fmla="*/ 1 w 125"/>
                <a:gd name="T47" fmla="*/ 5 h 263"/>
                <a:gd name="T48" fmla="*/ 2 w 125"/>
                <a:gd name="T49" fmla="*/ 5 h 263"/>
                <a:gd name="T50" fmla="*/ 2 w 125"/>
                <a:gd name="T51" fmla="*/ 4 h 263"/>
                <a:gd name="T52" fmla="*/ 3 w 125"/>
                <a:gd name="T53" fmla="*/ 3 h 263"/>
                <a:gd name="T54" fmla="*/ 2 w 125"/>
                <a:gd name="T55" fmla="*/ 3 h 263"/>
                <a:gd name="T56" fmla="*/ 1 w 125"/>
                <a:gd name="T57" fmla="*/ 3 h 263"/>
                <a:gd name="T58" fmla="*/ 1 w 125"/>
                <a:gd name="T59" fmla="*/ 3 h 263"/>
                <a:gd name="T60" fmla="*/ 1 w 125"/>
                <a:gd name="T61" fmla="*/ 3 h 263"/>
                <a:gd name="T62" fmla="*/ 1 w 125"/>
                <a:gd name="T63" fmla="*/ 2 h 263"/>
                <a:gd name="T64" fmla="*/ 2 w 125"/>
                <a:gd name="T65" fmla="*/ 2 h 263"/>
                <a:gd name="T66" fmla="*/ 3 w 125"/>
                <a:gd name="T67" fmla="*/ 2 h 263"/>
                <a:gd name="T68" fmla="*/ 3 w 125"/>
                <a:gd name="T69" fmla="*/ 1 h 263"/>
                <a:gd name="T70" fmla="*/ 3 w 125"/>
                <a:gd name="T71" fmla="*/ 1 h 263"/>
                <a:gd name="T72" fmla="*/ 2 w 125"/>
                <a:gd name="T73" fmla="*/ 1 h 263"/>
                <a:gd name="T74" fmla="*/ 1 w 125"/>
                <a:gd name="T75" fmla="*/ 1 h 263"/>
                <a:gd name="T76" fmla="*/ 1 w 125"/>
                <a:gd name="T77" fmla="*/ 1 h 263"/>
                <a:gd name="T78" fmla="*/ 1 w 125"/>
                <a:gd name="T79" fmla="*/ 2 h 263"/>
                <a:gd name="T80" fmla="*/ 1 w 125"/>
                <a:gd name="T81" fmla="*/ 1 h 263"/>
                <a:gd name="T82" fmla="*/ 2 w 125"/>
                <a:gd name="T83" fmla="*/ 0 h 263"/>
                <a:gd name="T84" fmla="*/ 2 w 125"/>
                <a:gd name="T85" fmla="*/ 0 h 263"/>
                <a:gd name="T86" fmla="*/ 2 w 125"/>
                <a:gd name="T87" fmla="*/ 0 h 263"/>
                <a:gd name="T88" fmla="*/ 2 w 125"/>
                <a:gd name="T89" fmla="*/ 1 h 263"/>
                <a:gd name="T90" fmla="*/ 3 w 125"/>
                <a:gd name="T91" fmla="*/ 1 h 263"/>
                <a:gd name="T92" fmla="*/ 3 w 125"/>
                <a:gd name="T93" fmla="*/ 1 h 263"/>
                <a:gd name="T94" fmla="*/ 4 w 125"/>
                <a:gd name="T95" fmla="*/ 0 h 263"/>
                <a:gd name="T96" fmla="*/ 4 w 125"/>
                <a:gd name="T97" fmla="*/ 0 h 263"/>
                <a:gd name="T98" fmla="*/ 4 w 125"/>
                <a:gd name="T99" fmla="*/ 0 h 263"/>
                <a:gd name="T100" fmla="*/ 4 w 125"/>
                <a:gd name="T101" fmla="*/ 0 h 263"/>
                <a:gd name="T102" fmla="*/ 4 w 125"/>
                <a:gd name="T103" fmla="*/ 1 h 26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25" h="263">
                  <a:moveTo>
                    <a:pt x="123" y="37"/>
                  </a:moveTo>
                  <a:lnTo>
                    <a:pt x="116" y="42"/>
                  </a:lnTo>
                  <a:lnTo>
                    <a:pt x="109" y="46"/>
                  </a:lnTo>
                  <a:lnTo>
                    <a:pt x="105" y="53"/>
                  </a:lnTo>
                  <a:lnTo>
                    <a:pt x="102" y="60"/>
                  </a:lnTo>
                  <a:lnTo>
                    <a:pt x="100" y="57"/>
                  </a:lnTo>
                  <a:lnTo>
                    <a:pt x="98" y="54"/>
                  </a:lnTo>
                  <a:lnTo>
                    <a:pt x="97" y="53"/>
                  </a:lnTo>
                  <a:lnTo>
                    <a:pt x="94" y="53"/>
                  </a:lnTo>
                  <a:lnTo>
                    <a:pt x="92" y="57"/>
                  </a:lnTo>
                  <a:lnTo>
                    <a:pt x="90" y="66"/>
                  </a:lnTo>
                  <a:lnTo>
                    <a:pt x="87" y="76"/>
                  </a:lnTo>
                  <a:lnTo>
                    <a:pt x="89" y="83"/>
                  </a:lnTo>
                  <a:lnTo>
                    <a:pt x="94" y="96"/>
                  </a:lnTo>
                  <a:lnTo>
                    <a:pt x="102" y="118"/>
                  </a:lnTo>
                  <a:lnTo>
                    <a:pt x="108" y="139"/>
                  </a:lnTo>
                  <a:lnTo>
                    <a:pt x="110" y="154"/>
                  </a:lnTo>
                  <a:lnTo>
                    <a:pt x="109" y="163"/>
                  </a:lnTo>
                  <a:lnTo>
                    <a:pt x="107" y="166"/>
                  </a:lnTo>
                  <a:lnTo>
                    <a:pt x="105" y="165"/>
                  </a:lnTo>
                  <a:lnTo>
                    <a:pt x="105" y="159"/>
                  </a:lnTo>
                  <a:lnTo>
                    <a:pt x="102" y="146"/>
                  </a:lnTo>
                  <a:lnTo>
                    <a:pt x="97" y="129"/>
                  </a:lnTo>
                  <a:lnTo>
                    <a:pt x="89" y="113"/>
                  </a:lnTo>
                  <a:lnTo>
                    <a:pt x="81" y="104"/>
                  </a:lnTo>
                  <a:lnTo>
                    <a:pt x="74" y="119"/>
                  </a:lnTo>
                  <a:lnTo>
                    <a:pt x="67" y="141"/>
                  </a:lnTo>
                  <a:lnTo>
                    <a:pt x="61" y="161"/>
                  </a:lnTo>
                  <a:lnTo>
                    <a:pt x="60" y="178"/>
                  </a:lnTo>
                  <a:lnTo>
                    <a:pt x="61" y="193"/>
                  </a:lnTo>
                  <a:lnTo>
                    <a:pt x="62" y="210"/>
                  </a:lnTo>
                  <a:lnTo>
                    <a:pt x="62" y="227"/>
                  </a:lnTo>
                  <a:lnTo>
                    <a:pt x="59" y="237"/>
                  </a:lnTo>
                  <a:lnTo>
                    <a:pt x="55" y="241"/>
                  </a:lnTo>
                  <a:lnTo>
                    <a:pt x="54" y="240"/>
                  </a:lnTo>
                  <a:lnTo>
                    <a:pt x="54" y="236"/>
                  </a:lnTo>
                  <a:lnTo>
                    <a:pt x="55" y="229"/>
                  </a:lnTo>
                  <a:lnTo>
                    <a:pt x="56" y="220"/>
                  </a:lnTo>
                  <a:lnTo>
                    <a:pt x="55" y="209"/>
                  </a:lnTo>
                  <a:lnTo>
                    <a:pt x="54" y="198"/>
                  </a:lnTo>
                  <a:lnTo>
                    <a:pt x="52" y="190"/>
                  </a:lnTo>
                  <a:lnTo>
                    <a:pt x="48" y="198"/>
                  </a:lnTo>
                  <a:lnTo>
                    <a:pt x="44" y="207"/>
                  </a:lnTo>
                  <a:lnTo>
                    <a:pt x="39" y="218"/>
                  </a:lnTo>
                  <a:lnTo>
                    <a:pt x="34" y="229"/>
                  </a:lnTo>
                  <a:lnTo>
                    <a:pt x="29" y="240"/>
                  </a:lnTo>
                  <a:lnTo>
                    <a:pt x="23" y="249"/>
                  </a:lnTo>
                  <a:lnTo>
                    <a:pt x="17" y="256"/>
                  </a:lnTo>
                  <a:lnTo>
                    <a:pt x="10" y="260"/>
                  </a:lnTo>
                  <a:lnTo>
                    <a:pt x="5" y="263"/>
                  </a:lnTo>
                  <a:lnTo>
                    <a:pt x="2" y="263"/>
                  </a:lnTo>
                  <a:lnTo>
                    <a:pt x="3" y="259"/>
                  </a:lnTo>
                  <a:lnTo>
                    <a:pt x="8" y="256"/>
                  </a:lnTo>
                  <a:lnTo>
                    <a:pt x="16" y="244"/>
                  </a:lnTo>
                  <a:lnTo>
                    <a:pt x="26" y="225"/>
                  </a:lnTo>
                  <a:lnTo>
                    <a:pt x="36" y="204"/>
                  </a:lnTo>
                  <a:lnTo>
                    <a:pt x="40" y="190"/>
                  </a:lnTo>
                  <a:lnTo>
                    <a:pt x="37" y="190"/>
                  </a:lnTo>
                  <a:lnTo>
                    <a:pt x="32" y="191"/>
                  </a:lnTo>
                  <a:lnTo>
                    <a:pt x="28" y="191"/>
                  </a:lnTo>
                  <a:lnTo>
                    <a:pt x="22" y="193"/>
                  </a:lnTo>
                  <a:lnTo>
                    <a:pt x="17" y="194"/>
                  </a:lnTo>
                  <a:lnTo>
                    <a:pt x="13" y="195"/>
                  </a:lnTo>
                  <a:lnTo>
                    <a:pt x="9" y="197"/>
                  </a:lnTo>
                  <a:lnTo>
                    <a:pt x="6" y="198"/>
                  </a:lnTo>
                  <a:lnTo>
                    <a:pt x="2" y="201"/>
                  </a:lnTo>
                  <a:lnTo>
                    <a:pt x="0" y="201"/>
                  </a:lnTo>
                  <a:lnTo>
                    <a:pt x="1" y="198"/>
                  </a:lnTo>
                  <a:lnTo>
                    <a:pt x="5" y="195"/>
                  </a:lnTo>
                  <a:lnTo>
                    <a:pt x="8" y="193"/>
                  </a:lnTo>
                  <a:lnTo>
                    <a:pt x="13" y="189"/>
                  </a:lnTo>
                  <a:lnTo>
                    <a:pt x="18" y="187"/>
                  </a:lnTo>
                  <a:lnTo>
                    <a:pt x="25" y="183"/>
                  </a:lnTo>
                  <a:lnTo>
                    <a:pt x="31" y="180"/>
                  </a:lnTo>
                  <a:lnTo>
                    <a:pt x="37" y="178"/>
                  </a:lnTo>
                  <a:lnTo>
                    <a:pt x="41" y="174"/>
                  </a:lnTo>
                  <a:lnTo>
                    <a:pt x="45" y="173"/>
                  </a:lnTo>
                  <a:lnTo>
                    <a:pt x="49" y="153"/>
                  </a:lnTo>
                  <a:lnTo>
                    <a:pt x="56" y="131"/>
                  </a:lnTo>
                  <a:lnTo>
                    <a:pt x="63" y="112"/>
                  </a:lnTo>
                  <a:lnTo>
                    <a:pt x="68" y="101"/>
                  </a:lnTo>
                  <a:lnTo>
                    <a:pt x="60" y="100"/>
                  </a:lnTo>
                  <a:lnTo>
                    <a:pt x="51" y="100"/>
                  </a:lnTo>
                  <a:lnTo>
                    <a:pt x="41" y="100"/>
                  </a:lnTo>
                  <a:lnTo>
                    <a:pt x="33" y="100"/>
                  </a:lnTo>
                  <a:lnTo>
                    <a:pt x="24" y="101"/>
                  </a:lnTo>
                  <a:lnTo>
                    <a:pt x="17" y="103"/>
                  </a:lnTo>
                  <a:lnTo>
                    <a:pt x="11" y="105"/>
                  </a:lnTo>
                  <a:lnTo>
                    <a:pt x="8" y="106"/>
                  </a:lnTo>
                  <a:lnTo>
                    <a:pt x="3" y="108"/>
                  </a:lnTo>
                  <a:lnTo>
                    <a:pt x="2" y="108"/>
                  </a:lnTo>
                  <a:lnTo>
                    <a:pt x="2" y="106"/>
                  </a:lnTo>
                  <a:lnTo>
                    <a:pt x="6" y="103"/>
                  </a:lnTo>
                  <a:lnTo>
                    <a:pt x="10" y="100"/>
                  </a:lnTo>
                  <a:lnTo>
                    <a:pt x="17" y="97"/>
                  </a:lnTo>
                  <a:lnTo>
                    <a:pt x="26" y="93"/>
                  </a:lnTo>
                  <a:lnTo>
                    <a:pt x="37" y="90"/>
                  </a:lnTo>
                  <a:lnTo>
                    <a:pt x="46" y="88"/>
                  </a:lnTo>
                  <a:lnTo>
                    <a:pt x="55" y="84"/>
                  </a:lnTo>
                  <a:lnTo>
                    <a:pt x="63" y="83"/>
                  </a:lnTo>
                  <a:lnTo>
                    <a:pt x="68" y="82"/>
                  </a:lnTo>
                  <a:lnTo>
                    <a:pt x="74" y="77"/>
                  </a:lnTo>
                  <a:lnTo>
                    <a:pt x="78" y="67"/>
                  </a:lnTo>
                  <a:lnTo>
                    <a:pt x="81" y="57"/>
                  </a:lnTo>
                  <a:lnTo>
                    <a:pt x="82" y="50"/>
                  </a:lnTo>
                  <a:lnTo>
                    <a:pt x="79" y="46"/>
                  </a:lnTo>
                  <a:lnTo>
                    <a:pt x="74" y="44"/>
                  </a:lnTo>
                  <a:lnTo>
                    <a:pt x="66" y="43"/>
                  </a:lnTo>
                  <a:lnTo>
                    <a:pt x="60" y="44"/>
                  </a:lnTo>
                  <a:lnTo>
                    <a:pt x="53" y="46"/>
                  </a:lnTo>
                  <a:lnTo>
                    <a:pt x="45" y="48"/>
                  </a:lnTo>
                  <a:lnTo>
                    <a:pt x="38" y="52"/>
                  </a:lnTo>
                  <a:lnTo>
                    <a:pt x="30" y="54"/>
                  </a:lnTo>
                  <a:lnTo>
                    <a:pt x="24" y="57"/>
                  </a:lnTo>
                  <a:lnTo>
                    <a:pt x="18" y="59"/>
                  </a:lnTo>
                  <a:lnTo>
                    <a:pt x="14" y="61"/>
                  </a:lnTo>
                  <a:lnTo>
                    <a:pt x="10" y="63"/>
                  </a:lnTo>
                  <a:lnTo>
                    <a:pt x="6" y="67"/>
                  </a:lnTo>
                  <a:lnTo>
                    <a:pt x="2" y="68"/>
                  </a:lnTo>
                  <a:lnTo>
                    <a:pt x="2" y="66"/>
                  </a:lnTo>
                  <a:lnTo>
                    <a:pt x="7" y="60"/>
                  </a:lnTo>
                  <a:lnTo>
                    <a:pt x="11" y="55"/>
                  </a:lnTo>
                  <a:lnTo>
                    <a:pt x="16" y="50"/>
                  </a:lnTo>
                  <a:lnTo>
                    <a:pt x="22" y="43"/>
                  </a:lnTo>
                  <a:lnTo>
                    <a:pt x="28" y="36"/>
                  </a:lnTo>
                  <a:lnTo>
                    <a:pt x="34" y="30"/>
                  </a:lnTo>
                  <a:lnTo>
                    <a:pt x="40" y="24"/>
                  </a:lnTo>
                  <a:lnTo>
                    <a:pt x="46" y="21"/>
                  </a:lnTo>
                  <a:lnTo>
                    <a:pt x="51" y="19"/>
                  </a:lnTo>
                  <a:lnTo>
                    <a:pt x="51" y="22"/>
                  </a:lnTo>
                  <a:lnTo>
                    <a:pt x="52" y="25"/>
                  </a:lnTo>
                  <a:lnTo>
                    <a:pt x="54" y="30"/>
                  </a:lnTo>
                  <a:lnTo>
                    <a:pt x="55" y="33"/>
                  </a:lnTo>
                  <a:lnTo>
                    <a:pt x="59" y="37"/>
                  </a:lnTo>
                  <a:lnTo>
                    <a:pt x="62" y="39"/>
                  </a:lnTo>
                  <a:lnTo>
                    <a:pt x="67" y="40"/>
                  </a:lnTo>
                  <a:lnTo>
                    <a:pt x="72" y="42"/>
                  </a:lnTo>
                  <a:lnTo>
                    <a:pt x="78" y="43"/>
                  </a:lnTo>
                  <a:lnTo>
                    <a:pt x="83" y="42"/>
                  </a:lnTo>
                  <a:lnTo>
                    <a:pt x="87" y="42"/>
                  </a:lnTo>
                  <a:lnTo>
                    <a:pt x="92" y="39"/>
                  </a:lnTo>
                  <a:lnTo>
                    <a:pt x="97" y="35"/>
                  </a:lnTo>
                  <a:lnTo>
                    <a:pt x="99" y="29"/>
                  </a:lnTo>
                  <a:lnTo>
                    <a:pt x="99" y="23"/>
                  </a:lnTo>
                  <a:lnTo>
                    <a:pt x="99" y="19"/>
                  </a:lnTo>
                  <a:lnTo>
                    <a:pt x="106" y="12"/>
                  </a:lnTo>
                  <a:lnTo>
                    <a:pt x="114" y="7"/>
                  </a:lnTo>
                  <a:lnTo>
                    <a:pt x="122" y="2"/>
                  </a:lnTo>
                  <a:lnTo>
                    <a:pt x="125" y="0"/>
                  </a:lnTo>
                  <a:lnTo>
                    <a:pt x="119" y="8"/>
                  </a:lnTo>
                  <a:lnTo>
                    <a:pt x="110" y="16"/>
                  </a:lnTo>
                  <a:lnTo>
                    <a:pt x="106" y="23"/>
                  </a:lnTo>
                  <a:lnTo>
                    <a:pt x="106" y="29"/>
                  </a:lnTo>
                  <a:lnTo>
                    <a:pt x="109" y="33"/>
                  </a:lnTo>
                  <a:lnTo>
                    <a:pt x="113" y="38"/>
                  </a:lnTo>
                  <a:lnTo>
                    <a:pt x="117" y="39"/>
                  </a:lnTo>
                  <a:lnTo>
                    <a:pt x="123" y="37"/>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06" name="Freeform 359">
              <a:extLst>
                <a:ext uri="{FF2B5EF4-FFF2-40B4-BE49-F238E27FC236}">
                  <a16:creationId xmlns:a16="http://schemas.microsoft.com/office/drawing/2014/main" xmlns="" id="{588F7887-0028-4993-AD61-13E48CCB1C70}"/>
                </a:ext>
              </a:extLst>
            </p:cNvPr>
            <p:cNvSpPr>
              <a:spLocks/>
            </p:cNvSpPr>
            <p:nvPr/>
          </p:nvSpPr>
          <p:spPr bwMode="auto">
            <a:xfrm>
              <a:off x="2705" y="1168"/>
              <a:ext cx="10" cy="17"/>
            </a:xfrm>
            <a:custGeom>
              <a:avLst/>
              <a:gdLst>
                <a:gd name="T0" fmla="*/ 0 w 20"/>
                <a:gd name="T1" fmla="*/ 0 h 33"/>
                <a:gd name="T2" fmla="*/ 1 w 20"/>
                <a:gd name="T3" fmla="*/ 1 h 33"/>
                <a:gd name="T4" fmla="*/ 1 w 20"/>
                <a:gd name="T5" fmla="*/ 1 h 33"/>
                <a:gd name="T6" fmla="*/ 1 w 20"/>
                <a:gd name="T7" fmla="*/ 1 h 33"/>
                <a:gd name="T8" fmla="*/ 1 w 20"/>
                <a:gd name="T9" fmla="*/ 0 h 33"/>
                <a:gd name="T10" fmla="*/ 1 w 20"/>
                <a:gd name="T11" fmla="*/ 1 h 33"/>
                <a:gd name="T12" fmla="*/ 1 w 20"/>
                <a:gd name="T13" fmla="*/ 1 h 33"/>
                <a:gd name="T14" fmla="*/ 1 w 20"/>
                <a:gd name="T15" fmla="*/ 1 h 33"/>
                <a:gd name="T16" fmla="*/ 1 w 20"/>
                <a:gd name="T17" fmla="*/ 1 h 33"/>
                <a:gd name="T18" fmla="*/ 1 w 20"/>
                <a:gd name="T19" fmla="*/ 2 h 33"/>
                <a:gd name="T20" fmla="*/ 1 w 20"/>
                <a:gd name="T21" fmla="*/ 2 h 33"/>
                <a:gd name="T22" fmla="*/ 1 w 20"/>
                <a:gd name="T23" fmla="*/ 1 h 33"/>
                <a:gd name="T24" fmla="*/ 1 w 20"/>
                <a:gd name="T25" fmla="*/ 1 h 33"/>
                <a:gd name="T26" fmla="*/ 1 w 20"/>
                <a:gd name="T27" fmla="*/ 1 h 33"/>
                <a:gd name="T28" fmla="*/ 1 w 20"/>
                <a:gd name="T29" fmla="*/ 1 h 33"/>
                <a:gd name="T30" fmla="*/ 1 w 20"/>
                <a:gd name="T31" fmla="*/ 1 h 33"/>
                <a:gd name="T32" fmla="*/ 0 w 20"/>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33">
                  <a:moveTo>
                    <a:pt x="0" y="0"/>
                  </a:moveTo>
                  <a:lnTo>
                    <a:pt x="5" y="1"/>
                  </a:lnTo>
                  <a:lnTo>
                    <a:pt x="9" y="1"/>
                  </a:lnTo>
                  <a:lnTo>
                    <a:pt x="14" y="1"/>
                  </a:lnTo>
                  <a:lnTo>
                    <a:pt x="17" y="0"/>
                  </a:lnTo>
                  <a:lnTo>
                    <a:pt x="18" y="8"/>
                  </a:lnTo>
                  <a:lnTo>
                    <a:pt x="20" y="16"/>
                  </a:lnTo>
                  <a:lnTo>
                    <a:pt x="18" y="23"/>
                  </a:lnTo>
                  <a:lnTo>
                    <a:pt x="17" y="31"/>
                  </a:lnTo>
                  <a:lnTo>
                    <a:pt x="16" y="33"/>
                  </a:lnTo>
                  <a:lnTo>
                    <a:pt x="15" y="33"/>
                  </a:lnTo>
                  <a:lnTo>
                    <a:pt x="14" y="32"/>
                  </a:lnTo>
                  <a:lnTo>
                    <a:pt x="14" y="29"/>
                  </a:lnTo>
                  <a:lnTo>
                    <a:pt x="13" y="23"/>
                  </a:lnTo>
                  <a:lnTo>
                    <a:pt x="9" y="15"/>
                  </a:lnTo>
                  <a:lnTo>
                    <a:pt x="5" y="7"/>
                  </a:lnTo>
                  <a:lnTo>
                    <a:pt x="0" y="0"/>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07" name="Freeform 360">
              <a:extLst>
                <a:ext uri="{FF2B5EF4-FFF2-40B4-BE49-F238E27FC236}">
                  <a16:creationId xmlns:a16="http://schemas.microsoft.com/office/drawing/2014/main" xmlns="" id="{C130372F-06E8-4138-A2EF-AA6A36960F69}"/>
                </a:ext>
              </a:extLst>
            </p:cNvPr>
            <p:cNvSpPr>
              <a:spLocks/>
            </p:cNvSpPr>
            <p:nvPr/>
          </p:nvSpPr>
          <p:spPr bwMode="auto">
            <a:xfrm>
              <a:off x="2452" y="1056"/>
              <a:ext cx="192" cy="116"/>
            </a:xfrm>
            <a:custGeom>
              <a:avLst/>
              <a:gdLst>
                <a:gd name="T0" fmla="*/ 10 w 386"/>
                <a:gd name="T1" fmla="*/ 3 h 232"/>
                <a:gd name="T2" fmla="*/ 9 w 386"/>
                <a:gd name="T3" fmla="*/ 4 h 232"/>
                <a:gd name="T4" fmla="*/ 8 w 386"/>
                <a:gd name="T5" fmla="*/ 5 h 232"/>
                <a:gd name="T6" fmla="*/ 7 w 386"/>
                <a:gd name="T7" fmla="*/ 7 h 232"/>
                <a:gd name="T8" fmla="*/ 6 w 386"/>
                <a:gd name="T9" fmla="*/ 8 h 232"/>
                <a:gd name="T10" fmla="*/ 6 w 386"/>
                <a:gd name="T11" fmla="*/ 8 h 232"/>
                <a:gd name="T12" fmla="*/ 6 w 386"/>
                <a:gd name="T13" fmla="*/ 7 h 232"/>
                <a:gd name="T14" fmla="*/ 8 w 386"/>
                <a:gd name="T15" fmla="*/ 6 h 232"/>
                <a:gd name="T16" fmla="*/ 8 w 386"/>
                <a:gd name="T17" fmla="*/ 4 h 232"/>
                <a:gd name="T18" fmla="*/ 8 w 386"/>
                <a:gd name="T19" fmla="*/ 4 h 232"/>
                <a:gd name="T20" fmla="*/ 7 w 386"/>
                <a:gd name="T21" fmla="*/ 5 h 232"/>
                <a:gd name="T22" fmla="*/ 7 w 386"/>
                <a:gd name="T23" fmla="*/ 5 h 232"/>
                <a:gd name="T24" fmla="*/ 5 w 386"/>
                <a:gd name="T25" fmla="*/ 6 h 232"/>
                <a:gd name="T26" fmla="*/ 3 w 386"/>
                <a:gd name="T27" fmla="*/ 7 h 232"/>
                <a:gd name="T28" fmla="*/ 3 w 386"/>
                <a:gd name="T29" fmla="*/ 7 h 232"/>
                <a:gd name="T30" fmla="*/ 4 w 386"/>
                <a:gd name="T31" fmla="*/ 6 h 232"/>
                <a:gd name="T32" fmla="*/ 6 w 386"/>
                <a:gd name="T33" fmla="*/ 5 h 232"/>
                <a:gd name="T34" fmla="*/ 6 w 386"/>
                <a:gd name="T35" fmla="*/ 5 h 232"/>
                <a:gd name="T36" fmla="*/ 5 w 386"/>
                <a:gd name="T37" fmla="*/ 5 h 232"/>
                <a:gd name="T38" fmla="*/ 4 w 386"/>
                <a:gd name="T39" fmla="*/ 5 h 232"/>
                <a:gd name="T40" fmla="*/ 3 w 386"/>
                <a:gd name="T41" fmla="*/ 6 h 232"/>
                <a:gd name="T42" fmla="*/ 1 w 386"/>
                <a:gd name="T43" fmla="*/ 6 h 232"/>
                <a:gd name="T44" fmla="*/ 1 w 386"/>
                <a:gd name="T45" fmla="*/ 6 h 232"/>
                <a:gd name="T46" fmla="*/ 2 w 386"/>
                <a:gd name="T47" fmla="*/ 6 h 232"/>
                <a:gd name="T48" fmla="*/ 3 w 386"/>
                <a:gd name="T49" fmla="*/ 5 h 232"/>
                <a:gd name="T50" fmla="*/ 2 w 386"/>
                <a:gd name="T51" fmla="*/ 5 h 232"/>
                <a:gd name="T52" fmla="*/ 0 w 386"/>
                <a:gd name="T53" fmla="*/ 5 h 232"/>
                <a:gd name="T54" fmla="*/ 0 w 386"/>
                <a:gd name="T55" fmla="*/ 5 h 232"/>
                <a:gd name="T56" fmla="*/ 1 w 386"/>
                <a:gd name="T57" fmla="*/ 4 h 232"/>
                <a:gd name="T58" fmla="*/ 3 w 386"/>
                <a:gd name="T59" fmla="*/ 4 h 232"/>
                <a:gd name="T60" fmla="*/ 2 w 386"/>
                <a:gd name="T61" fmla="*/ 4 h 232"/>
                <a:gd name="T62" fmla="*/ 1 w 386"/>
                <a:gd name="T63" fmla="*/ 3 h 232"/>
                <a:gd name="T64" fmla="*/ 1 w 386"/>
                <a:gd name="T65" fmla="*/ 2 h 232"/>
                <a:gd name="T66" fmla="*/ 2 w 386"/>
                <a:gd name="T67" fmla="*/ 3 h 232"/>
                <a:gd name="T68" fmla="*/ 4 w 386"/>
                <a:gd name="T69" fmla="*/ 4 h 232"/>
                <a:gd name="T70" fmla="*/ 5 w 386"/>
                <a:gd name="T71" fmla="*/ 4 h 232"/>
                <a:gd name="T72" fmla="*/ 5 w 386"/>
                <a:gd name="T73" fmla="*/ 4 h 232"/>
                <a:gd name="T74" fmla="*/ 5 w 386"/>
                <a:gd name="T75" fmla="*/ 3 h 232"/>
                <a:gd name="T76" fmla="*/ 4 w 386"/>
                <a:gd name="T77" fmla="*/ 3 h 232"/>
                <a:gd name="T78" fmla="*/ 4 w 386"/>
                <a:gd name="T79" fmla="*/ 2 h 232"/>
                <a:gd name="T80" fmla="*/ 3 w 386"/>
                <a:gd name="T81" fmla="*/ 2 h 232"/>
                <a:gd name="T82" fmla="*/ 3 w 386"/>
                <a:gd name="T83" fmla="*/ 1 h 232"/>
                <a:gd name="T84" fmla="*/ 4 w 386"/>
                <a:gd name="T85" fmla="*/ 2 h 232"/>
                <a:gd name="T86" fmla="*/ 6 w 386"/>
                <a:gd name="T87" fmla="*/ 4 h 232"/>
                <a:gd name="T88" fmla="*/ 7 w 386"/>
                <a:gd name="T89" fmla="*/ 4 h 232"/>
                <a:gd name="T90" fmla="*/ 7 w 386"/>
                <a:gd name="T91" fmla="*/ 4 h 232"/>
                <a:gd name="T92" fmla="*/ 8 w 386"/>
                <a:gd name="T93" fmla="*/ 4 h 232"/>
                <a:gd name="T94" fmla="*/ 8 w 386"/>
                <a:gd name="T95" fmla="*/ 3 h 232"/>
                <a:gd name="T96" fmla="*/ 7 w 386"/>
                <a:gd name="T97" fmla="*/ 2 h 232"/>
                <a:gd name="T98" fmla="*/ 6 w 386"/>
                <a:gd name="T99" fmla="*/ 1 h 232"/>
                <a:gd name="T100" fmla="*/ 6 w 386"/>
                <a:gd name="T101" fmla="*/ 1 h 232"/>
                <a:gd name="T102" fmla="*/ 7 w 386"/>
                <a:gd name="T103" fmla="*/ 2 h 232"/>
                <a:gd name="T104" fmla="*/ 9 w 386"/>
                <a:gd name="T105" fmla="*/ 3 h 232"/>
                <a:gd name="T106" fmla="*/ 10 w 386"/>
                <a:gd name="T107" fmla="*/ 3 h 232"/>
                <a:gd name="T108" fmla="*/ 11 w 386"/>
                <a:gd name="T109" fmla="*/ 2 h 232"/>
                <a:gd name="T110" fmla="*/ 11 w 386"/>
                <a:gd name="T111" fmla="*/ 3 h 2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86" h="232">
                  <a:moveTo>
                    <a:pt x="370" y="74"/>
                  </a:moveTo>
                  <a:lnTo>
                    <a:pt x="364" y="78"/>
                  </a:lnTo>
                  <a:lnTo>
                    <a:pt x="356" y="82"/>
                  </a:lnTo>
                  <a:lnTo>
                    <a:pt x="347" y="87"/>
                  </a:lnTo>
                  <a:lnTo>
                    <a:pt x="335" y="91"/>
                  </a:lnTo>
                  <a:lnTo>
                    <a:pt x="325" y="96"/>
                  </a:lnTo>
                  <a:lnTo>
                    <a:pt x="316" y="101"/>
                  </a:lnTo>
                  <a:lnTo>
                    <a:pt x="310" y="104"/>
                  </a:lnTo>
                  <a:lnTo>
                    <a:pt x="307" y="108"/>
                  </a:lnTo>
                  <a:lnTo>
                    <a:pt x="302" y="118"/>
                  </a:lnTo>
                  <a:lnTo>
                    <a:pt x="293" y="136"/>
                  </a:lnTo>
                  <a:lnTo>
                    <a:pt x="282" y="156"/>
                  </a:lnTo>
                  <a:lnTo>
                    <a:pt x="273" y="171"/>
                  </a:lnTo>
                  <a:lnTo>
                    <a:pt x="267" y="178"/>
                  </a:lnTo>
                  <a:lnTo>
                    <a:pt x="259" y="186"/>
                  </a:lnTo>
                  <a:lnTo>
                    <a:pt x="250" y="195"/>
                  </a:lnTo>
                  <a:lnTo>
                    <a:pt x="239" y="204"/>
                  </a:lnTo>
                  <a:lnTo>
                    <a:pt x="228" y="214"/>
                  </a:lnTo>
                  <a:lnTo>
                    <a:pt x="219" y="222"/>
                  </a:lnTo>
                  <a:lnTo>
                    <a:pt x="210" y="227"/>
                  </a:lnTo>
                  <a:lnTo>
                    <a:pt x="204" y="231"/>
                  </a:lnTo>
                  <a:lnTo>
                    <a:pt x="198" y="232"/>
                  </a:lnTo>
                  <a:lnTo>
                    <a:pt x="196" y="231"/>
                  </a:lnTo>
                  <a:lnTo>
                    <a:pt x="198" y="229"/>
                  </a:lnTo>
                  <a:lnTo>
                    <a:pt x="202" y="225"/>
                  </a:lnTo>
                  <a:lnTo>
                    <a:pt x="206" y="222"/>
                  </a:lnTo>
                  <a:lnTo>
                    <a:pt x="213" y="215"/>
                  </a:lnTo>
                  <a:lnTo>
                    <a:pt x="224" y="206"/>
                  </a:lnTo>
                  <a:lnTo>
                    <a:pt x="234" y="196"/>
                  </a:lnTo>
                  <a:lnTo>
                    <a:pt x="244" y="186"/>
                  </a:lnTo>
                  <a:lnTo>
                    <a:pt x="255" y="177"/>
                  </a:lnTo>
                  <a:lnTo>
                    <a:pt x="263" y="167"/>
                  </a:lnTo>
                  <a:lnTo>
                    <a:pt x="267" y="162"/>
                  </a:lnTo>
                  <a:lnTo>
                    <a:pt x="273" y="151"/>
                  </a:lnTo>
                  <a:lnTo>
                    <a:pt x="278" y="139"/>
                  </a:lnTo>
                  <a:lnTo>
                    <a:pt x="281" y="128"/>
                  </a:lnTo>
                  <a:lnTo>
                    <a:pt x="283" y="120"/>
                  </a:lnTo>
                  <a:lnTo>
                    <a:pt x="283" y="117"/>
                  </a:lnTo>
                  <a:lnTo>
                    <a:pt x="282" y="116"/>
                  </a:lnTo>
                  <a:lnTo>
                    <a:pt x="279" y="117"/>
                  </a:lnTo>
                  <a:lnTo>
                    <a:pt x="273" y="119"/>
                  </a:lnTo>
                  <a:lnTo>
                    <a:pt x="269" y="121"/>
                  </a:lnTo>
                  <a:lnTo>
                    <a:pt x="262" y="126"/>
                  </a:lnTo>
                  <a:lnTo>
                    <a:pt x="255" y="129"/>
                  </a:lnTo>
                  <a:lnTo>
                    <a:pt x="247" y="134"/>
                  </a:lnTo>
                  <a:lnTo>
                    <a:pt x="239" y="139"/>
                  </a:lnTo>
                  <a:lnTo>
                    <a:pt x="231" y="142"/>
                  </a:lnTo>
                  <a:lnTo>
                    <a:pt x="225" y="144"/>
                  </a:lnTo>
                  <a:lnTo>
                    <a:pt x="220" y="146"/>
                  </a:lnTo>
                  <a:lnTo>
                    <a:pt x="211" y="159"/>
                  </a:lnTo>
                  <a:lnTo>
                    <a:pt x="198" y="172"/>
                  </a:lnTo>
                  <a:lnTo>
                    <a:pt x="183" y="184"/>
                  </a:lnTo>
                  <a:lnTo>
                    <a:pt x="167" y="195"/>
                  </a:lnTo>
                  <a:lnTo>
                    <a:pt x="151" y="204"/>
                  </a:lnTo>
                  <a:lnTo>
                    <a:pt x="137" y="211"/>
                  </a:lnTo>
                  <a:lnTo>
                    <a:pt x="126" y="216"/>
                  </a:lnTo>
                  <a:lnTo>
                    <a:pt x="118" y="218"/>
                  </a:lnTo>
                  <a:lnTo>
                    <a:pt x="108" y="219"/>
                  </a:lnTo>
                  <a:lnTo>
                    <a:pt x="104" y="219"/>
                  </a:lnTo>
                  <a:lnTo>
                    <a:pt x="105" y="217"/>
                  </a:lnTo>
                  <a:lnTo>
                    <a:pt x="112" y="215"/>
                  </a:lnTo>
                  <a:lnTo>
                    <a:pt x="123" y="209"/>
                  </a:lnTo>
                  <a:lnTo>
                    <a:pt x="137" y="201"/>
                  </a:lnTo>
                  <a:lnTo>
                    <a:pt x="152" y="192"/>
                  </a:lnTo>
                  <a:lnTo>
                    <a:pt x="166" y="180"/>
                  </a:lnTo>
                  <a:lnTo>
                    <a:pt x="180" y="169"/>
                  </a:lnTo>
                  <a:lnTo>
                    <a:pt x="191" y="158"/>
                  </a:lnTo>
                  <a:lnTo>
                    <a:pt x="199" y="149"/>
                  </a:lnTo>
                  <a:lnTo>
                    <a:pt x="203" y="142"/>
                  </a:lnTo>
                  <a:lnTo>
                    <a:pt x="203" y="140"/>
                  </a:lnTo>
                  <a:lnTo>
                    <a:pt x="201" y="139"/>
                  </a:lnTo>
                  <a:lnTo>
                    <a:pt x="196" y="139"/>
                  </a:lnTo>
                  <a:lnTo>
                    <a:pt x="188" y="139"/>
                  </a:lnTo>
                  <a:lnTo>
                    <a:pt x="182" y="139"/>
                  </a:lnTo>
                  <a:lnTo>
                    <a:pt x="176" y="140"/>
                  </a:lnTo>
                  <a:lnTo>
                    <a:pt x="169" y="141"/>
                  </a:lnTo>
                  <a:lnTo>
                    <a:pt x="164" y="141"/>
                  </a:lnTo>
                  <a:lnTo>
                    <a:pt x="157" y="142"/>
                  </a:lnTo>
                  <a:lnTo>
                    <a:pt x="151" y="143"/>
                  </a:lnTo>
                  <a:lnTo>
                    <a:pt x="146" y="143"/>
                  </a:lnTo>
                  <a:lnTo>
                    <a:pt x="143" y="143"/>
                  </a:lnTo>
                  <a:lnTo>
                    <a:pt x="133" y="150"/>
                  </a:lnTo>
                  <a:lnTo>
                    <a:pt x="119" y="157"/>
                  </a:lnTo>
                  <a:lnTo>
                    <a:pt x="104" y="164"/>
                  </a:lnTo>
                  <a:lnTo>
                    <a:pt x="88" y="170"/>
                  </a:lnTo>
                  <a:lnTo>
                    <a:pt x="72" y="176"/>
                  </a:lnTo>
                  <a:lnTo>
                    <a:pt x="58" y="180"/>
                  </a:lnTo>
                  <a:lnTo>
                    <a:pt x="47" y="184"/>
                  </a:lnTo>
                  <a:lnTo>
                    <a:pt x="41" y="186"/>
                  </a:lnTo>
                  <a:lnTo>
                    <a:pt x="34" y="187"/>
                  </a:lnTo>
                  <a:lnTo>
                    <a:pt x="30" y="185"/>
                  </a:lnTo>
                  <a:lnTo>
                    <a:pt x="32" y="181"/>
                  </a:lnTo>
                  <a:lnTo>
                    <a:pt x="42" y="178"/>
                  </a:lnTo>
                  <a:lnTo>
                    <a:pt x="52" y="176"/>
                  </a:lnTo>
                  <a:lnTo>
                    <a:pt x="64" y="172"/>
                  </a:lnTo>
                  <a:lnTo>
                    <a:pt x="76" y="167"/>
                  </a:lnTo>
                  <a:lnTo>
                    <a:pt x="88" y="162"/>
                  </a:lnTo>
                  <a:lnTo>
                    <a:pt x="99" y="156"/>
                  </a:lnTo>
                  <a:lnTo>
                    <a:pt x="108" y="149"/>
                  </a:lnTo>
                  <a:lnTo>
                    <a:pt x="115" y="143"/>
                  </a:lnTo>
                  <a:lnTo>
                    <a:pt x="120" y="138"/>
                  </a:lnTo>
                  <a:lnTo>
                    <a:pt x="107" y="135"/>
                  </a:lnTo>
                  <a:lnTo>
                    <a:pt x="94" y="134"/>
                  </a:lnTo>
                  <a:lnTo>
                    <a:pt x="77" y="134"/>
                  </a:lnTo>
                  <a:lnTo>
                    <a:pt x="62" y="135"/>
                  </a:lnTo>
                  <a:lnTo>
                    <a:pt x="47" y="138"/>
                  </a:lnTo>
                  <a:lnTo>
                    <a:pt x="34" y="140"/>
                  </a:lnTo>
                  <a:lnTo>
                    <a:pt x="23" y="141"/>
                  </a:lnTo>
                  <a:lnTo>
                    <a:pt x="15" y="143"/>
                  </a:lnTo>
                  <a:lnTo>
                    <a:pt x="6" y="146"/>
                  </a:lnTo>
                  <a:lnTo>
                    <a:pt x="0" y="147"/>
                  </a:lnTo>
                  <a:lnTo>
                    <a:pt x="0" y="146"/>
                  </a:lnTo>
                  <a:lnTo>
                    <a:pt x="6" y="141"/>
                  </a:lnTo>
                  <a:lnTo>
                    <a:pt x="13" y="138"/>
                  </a:lnTo>
                  <a:lnTo>
                    <a:pt x="22" y="133"/>
                  </a:lnTo>
                  <a:lnTo>
                    <a:pt x="35" y="128"/>
                  </a:lnTo>
                  <a:lnTo>
                    <a:pt x="50" y="125"/>
                  </a:lnTo>
                  <a:lnTo>
                    <a:pt x="66" y="121"/>
                  </a:lnTo>
                  <a:lnTo>
                    <a:pt x="83" y="119"/>
                  </a:lnTo>
                  <a:lnTo>
                    <a:pt x="100" y="119"/>
                  </a:lnTo>
                  <a:lnTo>
                    <a:pt x="117" y="121"/>
                  </a:lnTo>
                  <a:lnTo>
                    <a:pt x="112" y="116"/>
                  </a:lnTo>
                  <a:lnTo>
                    <a:pt x="104" y="108"/>
                  </a:lnTo>
                  <a:lnTo>
                    <a:pt x="95" y="101"/>
                  </a:lnTo>
                  <a:lnTo>
                    <a:pt x="84" y="93"/>
                  </a:lnTo>
                  <a:lnTo>
                    <a:pt x="74" y="86"/>
                  </a:lnTo>
                  <a:lnTo>
                    <a:pt x="65" y="80"/>
                  </a:lnTo>
                  <a:lnTo>
                    <a:pt x="57" y="74"/>
                  </a:lnTo>
                  <a:lnTo>
                    <a:pt x="51" y="71"/>
                  </a:lnTo>
                  <a:lnTo>
                    <a:pt x="43" y="66"/>
                  </a:lnTo>
                  <a:lnTo>
                    <a:pt x="41" y="63"/>
                  </a:lnTo>
                  <a:lnTo>
                    <a:pt x="43" y="60"/>
                  </a:lnTo>
                  <a:lnTo>
                    <a:pt x="51" y="63"/>
                  </a:lnTo>
                  <a:lnTo>
                    <a:pt x="59" y="66"/>
                  </a:lnTo>
                  <a:lnTo>
                    <a:pt x="70" y="72"/>
                  </a:lnTo>
                  <a:lnTo>
                    <a:pt x="83" y="79"/>
                  </a:lnTo>
                  <a:lnTo>
                    <a:pt x="98" y="87"/>
                  </a:lnTo>
                  <a:lnTo>
                    <a:pt x="112" y="95"/>
                  </a:lnTo>
                  <a:lnTo>
                    <a:pt x="125" y="103"/>
                  </a:lnTo>
                  <a:lnTo>
                    <a:pt x="135" y="110"/>
                  </a:lnTo>
                  <a:lnTo>
                    <a:pt x="141" y="116"/>
                  </a:lnTo>
                  <a:lnTo>
                    <a:pt x="146" y="116"/>
                  </a:lnTo>
                  <a:lnTo>
                    <a:pt x="153" y="117"/>
                  </a:lnTo>
                  <a:lnTo>
                    <a:pt x="161" y="117"/>
                  </a:lnTo>
                  <a:lnTo>
                    <a:pt x="169" y="117"/>
                  </a:lnTo>
                  <a:lnTo>
                    <a:pt x="178" y="117"/>
                  </a:lnTo>
                  <a:lnTo>
                    <a:pt x="186" y="117"/>
                  </a:lnTo>
                  <a:lnTo>
                    <a:pt x="191" y="117"/>
                  </a:lnTo>
                  <a:lnTo>
                    <a:pt x="196" y="117"/>
                  </a:lnTo>
                  <a:lnTo>
                    <a:pt x="194" y="110"/>
                  </a:lnTo>
                  <a:lnTo>
                    <a:pt x="188" y="103"/>
                  </a:lnTo>
                  <a:lnTo>
                    <a:pt x="182" y="95"/>
                  </a:lnTo>
                  <a:lnTo>
                    <a:pt x="175" y="87"/>
                  </a:lnTo>
                  <a:lnTo>
                    <a:pt x="168" y="80"/>
                  </a:lnTo>
                  <a:lnTo>
                    <a:pt x="161" y="73"/>
                  </a:lnTo>
                  <a:lnTo>
                    <a:pt x="156" y="67"/>
                  </a:lnTo>
                  <a:lnTo>
                    <a:pt x="151" y="63"/>
                  </a:lnTo>
                  <a:lnTo>
                    <a:pt x="146" y="59"/>
                  </a:lnTo>
                  <a:lnTo>
                    <a:pt x="142" y="56"/>
                  </a:lnTo>
                  <a:lnTo>
                    <a:pt x="136" y="52"/>
                  </a:lnTo>
                  <a:lnTo>
                    <a:pt x="131" y="49"/>
                  </a:lnTo>
                  <a:lnTo>
                    <a:pt x="127" y="46"/>
                  </a:lnTo>
                  <a:lnTo>
                    <a:pt x="122" y="43"/>
                  </a:lnTo>
                  <a:lnTo>
                    <a:pt x="119" y="41"/>
                  </a:lnTo>
                  <a:lnTo>
                    <a:pt x="115" y="38"/>
                  </a:lnTo>
                  <a:lnTo>
                    <a:pt x="111" y="33"/>
                  </a:lnTo>
                  <a:lnTo>
                    <a:pt x="110" y="27"/>
                  </a:lnTo>
                  <a:lnTo>
                    <a:pt x="112" y="26"/>
                  </a:lnTo>
                  <a:lnTo>
                    <a:pt x="123" y="34"/>
                  </a:lnTo>
                  <a:lnTo>
                    <a:pt x="133" y="41"/>
                  </a:lnTo>
                  <a:lnTo>
                    <a:pt x="144" y="50"/>
                  </a:lnTo>
                  <a:lnTo>
                    <a:pt x="158" y="60"/>
                  </a:lnTo>
                  <a:lnTo>
                    <a:pt x="171" y="71"/>
                  </a:lnTo>
                  <a:lnTo>
                    <a:pt x="183" y="81"/>
                  </a:lnTo>
                  <a:lnTo>
                    <a:pt x="195" y="90"/>
                  </a:lnTo>
                  <a:lnTo>
                    <a:pt x="204" y="97"/>
                  </a:lnTo>
                  <a:lnTo>
                    <a:pt x="210" y="103"/>
                  </a:lnTo>
                  <a:lnTo>
                    <a:pt x="216" y="109"/>
                  </a:lnTo>
                  <a:lnTo>
                    <a:pt x="221" y="110"/>
                  </a:lnTo>
                  <a:lnTo>
                    <a:pt x="227" y="109"/>
                  </a:lnTo>
                  <a:lnTo>
                    <a:pt x="234" y="108"/>
                  </a:lnTo>
                  <a:lnTo>
                    <a:pt x="239" y="106"/>
                  </a:lnTo>
                  <a:lnTo>
                    <a:pt x="245" y="105"/>
                  </a:lnTo>
                  <a:lnTo>
                    <a:pt x="252" y="104"/>
                  </a:lnTo>
                  <a:lnTo>
                    <a:pt x="259" y="102"/>
                  </a:lnTo>
                  <a:lnTo>
                    <a:pt x="267" y="101"/>
                  </a:lnTo>
                  <a:lnTo>
                    <a:pt x="273" y="100"/>
                  </a:lnTo>
                  <a:lnTo>
                    <a:pt x="278" y="97"/>
                  </a:lnTo>
                  <a:lnTo>
                    <a:pt x="281" y="96"/>
                  </a:lnTo>
                  <a:lnTo>
                    <a:pt x="285" y="93"/>
                  </a:lnTo>
                  <a:lnTo>
                    <a:pt x="285" y="89"/>
                  </a:lnTo>
                  <a:lnTo>
                    <a:pt x="282" y="86"/>
                  </a:lnTo>
                  <a:lnTo>
                    <a:pt x="277" y="79"/>
                  </a:lnTo>
                  <a:lnTo>
                    <a:pt x="271" y="73"/>
                  </a:lnTo>
                  <a:lnTo>
                    <a:pt x="262" y="65"/>
                  </a:lnTo>
                  <a:lnTo>
                    <a:pt x="251" y="55"/>
                  </a:lnTo>
                  <a:lnTo>
                    <a:pt x="239" y="43"/>
                  </a:lnTo>
                  <a:lnTo>
                    <a:pt x="226" y="33"/>
                  </a:lnTo>
                  <a:lnTo>
                    <a:pt x="214" y="22"/>
                  </a:lnTo>
                  <a:lnTo>
                    <a:pt x="204" y="14"/>
                  </a:lnTo>
                  <a:lnTo>
                    <a:pt x="197" y="10"/>
                  </a:lnTo>
                  <a:lnTo>
                    <a:pt x="190" y="4"/>
                  </a:lnTo>
                  <a:lnTo>
                    <a:pt x="193" y="0"/>
                  </a:lnTo>
                  <a:lnTo>
                    <a:pt x="199" y="3"/>
                  </a:lnTo>
                  <a:lnTo>
                    <a:pt x="212" y="10"/>
                  </a:lnTo>
                  <a:lnTo>
                    <a:pt x="220" y="17"/>
                  </a:lnTo>
                  <a:lnTo>
                    <a:pt x="232" y="27"/>
                  </a:lnTo>
                  <a:lnTo>
                    <a:pt x="245" y="37"/>
                  </a:lnTo>
                  <a:lnTo>
                    <a:pt x="259" y="48"/>
                  </a:lnTo>
                  <a:lnTo>
                    <a:pt x="273" y="58"/>
                  </a:lnTo>
                  <a:lnTo>
                    <a:pt x="285" y="67"/>
                  </a:lnTo>
                  <a:lnTo>
                    <a:pt x="294" y="74"/>
                  </a:lnTo>
                  <a:lnTo>
                    <a:pt x="298" y="76"/>
                  </a:lnTo>
                  <a:lnTo>
                    <a:pt x="304" y="76"/>
                  </a:lnTo>
                  <a:lnTo>
                    <a:pt x="313" y="75"/>
                  </a:lnTo>
                  <a:lnTo>
                    <a:pt x="326" y="73"/>
                  </a:lnTo>
                  <a:lnTo>
                    <a:pt x="340" y="71"/>
                  </a:lnTo>
                  <a:lnTo>
                    <a:pt x="354" y="67"/>
                  </a:lnTo>
                  <a:lnTo>
                    <a:pt x="366" y="65"/>
                  </a:lnTo>
                  <a:lnTo>
                    <a:pt x="377" y="63"/>
                  </a:lnTo>
                  <a:lnTo>
                    <a:pt x="382" y="63"/>
                  </a:lnTo>
                  <a:lnTo>
                    <a:pt x="386" y="64"/>
                  </a:lnTo>
                  <a:lnTo>
                    <a:pt x="384" y="65"/>
                  </a:lnTo>
                  <a:lnTo>
                    <a:pt x="377" y="68"/>
                  </a:lnTo>
                  <a:lnTo>
                    <a:pt x="370" y="74"/>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08" name="Freeform 361">
              <a:extLst>
                <a:ext uri="{FF2B5EF4-FFF2-40B4-BE49-F238E27FC236}">
                  <a16:creationId xmlns:a16="http://schemas.microsoft.com/office/drawing/2014/main" xmlns="" id="{423606A0-9EBD-4D97-801D-5B03A6674D6E}"/>
                </a:ext>
              </a:extLst>
            </p:cNvPr>
            <p:cNvSpPr>
              <a:spLocks/>
            </p:cNvSpPr>
            <p:nvPr/>
          </p:nvSpPr>
          <p:spPr bwMode="auto">
            <a:xfrm>
              <a:off x="2558" y="944"/>
              <a:ext cx="127" cy="127"/>
            </a:xfrm>
            <a:custGeom>
              <a:avLst/>
              <a:gdLst>
                <a:gd name="T0" fmla="*/ 8 w 254"/>
                <a:gd name="T1" fmla="*/ 8 h 254"/>
                <a:gd name="T2" fmla="*/ 7 w 254"/>
                <a:gd name="T3" fmla="*/ 8 h 254"/>
                <a:gd name="T4" fmla="*/ 7 w 254"/>
                <a:gd name="T5" fmla="*/ 7 h 254"/>
                <a:gd name="T6" fmla="*/ 5 w 254"/>
                <a:gd name="T7" fmla="*/ 8 h 254"/>
                <a:gd name="T8" fmla="*/ 4 w 254"/>
                <a:gd name="T9" fmla="*/ 7 h 254"/>
                <a:gd name="T10" fmla="*/ 3 w 254"/>
                <a:gd name="T11" fmla="*/ 7 h 254"/>
                <a:gd name="T12" fmla="*/ 3 w 254"/>
                <a:gd name="T13" fmla="*/ 7 h 254"/>
                <a:gd name="T14" fmla="*/ 4 w 254"/>
                <a:gd name="T15" fmla="*/ 7 h 254"/>
                <a:gd name="T16" fmla="*/ 6 w 254"/>
                <a:gd name="T17" fmla="*/ 7 h 254"/>
                <a:gd name="T18" fmla="*/ 6 w 254"/>
                <a:gd name="T19" fmla="*/ 7 h 254"/>
                <a:gd name="T20" fmla="*/ 6 w 254"/>
                <a:gd name="T21" fmla="*/ 6 h 254"/>
                <a:gd name="T22" fmla="*/ 5 w 254"/>
                <a:gd name="T23" fmla="*/ 6 h 254"/>
                <a:gd name="T24" fmla="*/ 4 w 254"/>
                <a:gd name="T25" fmla="*/ 6 h 254"/>
                <a:gd name="T26" fmla="*/ 2 w 254"/>
                <a:gd name="T27" fmla="*/ 6 h 254"/>
                <a:gd name="T28" fmla="*/ 1 w 254"/>
                <a:gd name="T29" fmla="*/ 5 h 254"/>
                <a:gd name="T30" fmla="*/ 1 w 254"/>
                <a:gd name="T31" fmla="*/ 5 h 254"/>
                <a:gd name="T32" fmla="*/ 2 w 254"/>
                <a:gd name="T33" fmla="*/ 5 h 254"/>
                <a:gd name="T34" fmla="*/ 3 w 254"/>
                <a:gd name="T35" fmla="*/ 6 h 254"/>
                <a:gd name="T36" fmla="*/ 4 w 254"/>
                <a:gd name="T37" fmla="*/ 6 h 254"/>
                <a:gd name="T38" fmla="*/ 3 w 254"/>
                <a:gd name="T39" fmla="*/ 5 h 254"/>
                <a:gd name="T40" fmla="*/ 3 w 254"/>
                <a:gd name="T41" fmla="*/ 5 h 254"/>
                <a:gd name="T42" fmla="*/ 1 w 254"/>
                <a:gd name="T43" fmla="*/ 4 h 254"/>
                <a:gd name="T44" fmla="*/ 0 w 254"/>
                <a:gd name="T45" fmla="*/ 3 h 254"/>
                <a:gd name="T46" fmla="*/ 1 w 254"/>
                <a:gd name="T47" fmla="*/ 4 h 254"/>
                <a:gd name="T48" fmla="*/ 2 w 254"/>
                <a:gd name="T49" fmla="*/ 4 h 254"/>
                <a:gd name="T50" fmla="*/ 3 w 254"/>
                <a:gd name="T51" fmla="*/ 4 h 254"/>
                <a:gd name="T52" fmla="*/ 2 w 254"/>
                <a:gd name="T53" fmla="*/ 2 h 254"/>
                <a:gd name="T54" fmla="*/ 1 w 254"/>
                <a:gd name="T55" fmla="*/ 2 h 254"/>
                <a:gd name="T56" fmla="*/ 1 w 254"/>
                <a:gd name="T57" fmla="*/ 1 h 254"/>
                <a:gd name="T58" fmla="*/ 1 w 254"/>
                <a:gd name="T59" fmla="*/ 1 h 254"/>
                <a:gd name="T60" fmla="*/ 2 w 254"/>
                <a:gd name="T61" fmla="*/ 2 h 254"/>
                <a:gd name="T62" fmla="*/ 3 w 254"/>
                <a:gd name="T63" fmla="*/ 4 h 254"/>
                <a:gd name="T64" fmla="*/ 3 w 254"/>
                <a:gd name="T65" fmla="*/ 4 h 254"/>
                <a:gd name="T66" fmla="*/ 3 w 254"/>
                <a:gd name="T67" fmla="*/ 3 h 254"/>
                <a:gd name="T68" fmla="*/ 3 w 254"/>
                <a:gd name="T69" fmla="*/ 2 h 254"/>
                <a:gd name="T70" fmla="*/ 3 w 254"/>
                <a:gd name="T71" fmla="*/ 1 h 254"/>
                <a:gd name="T72" fmla="*/ 4 w 254"/>
                <a:gd name="T73" fmla="*/ 3 h 254"/>
                <a:gd name="T74" fmla="*/ 4 w 254"/>
                <a:gd name="T75" fmla="*/ 5 h 254"/>
                <a:gd name="T76" fmla="*/ 5 w 254"/>
                <a:gd name="T77" fmla="*/ 5 h 254"/>
                <a:gd name="T78" fmla="*/ 5 w 254"/>
                <a:gd name="T79" fmla="*/ 5 h 254"/>
                <a:gd name="T80" fmla="*/ 5 w 254"/>
                <a:gd name="T81" fmla="*/ 6 h 254"/>
                <a:gd name="T82" fmla="*/ 5 w 254"/>
                <a:gd name="T83" fmla="*/ 5 h 254"/>
                <a:gd name="T84" fmla="*/ 5 w 254"/>
                <a:gd name="T85" fmla="*/ 3 h 254"/>
                <a:gd name="T86" fmla="*/ 5 w 254"/>
                <a:gd name="T87" fmla="*/ 2 h 254"/>
                <a:gd name="T88" fmla="*/ 5 w 254"/>
                <a:gd name="T89" fmla="*/ 3 h 254"/>
                <a:gd name="T90" fmla="*/ 6 w 254"/>
                <a:gd name="T91" fmla="*/ 4 h 254"/>
                <a:gd name="T92" fmla="*/ 6 w 254"/>
                <a:gd name="T93" fmla="*/ 6 h 254"/>
                <a:gd name="T94" fmla="*/ 6 w 254"/>
                <a:gd name="T95" fmla="*/ 6 h 254"/>
                <a:gd name="T96" fmla="*/ 7 w 254"/>
                <a:gd name="T97" fmla="*/ 7 h 254"/>
                <a:gd name="T98" fmla="*/ 7 w 254"/>
                <a:gd name="T99" fmla="*/ 6 h 254"/>
                <a:gd name="T100" fmla="*/ 7 w 254"/>
                <a:gd name="T101" fmla="*/ 5 h 254"/>
                <a:gd name="T102" fmla="*/ 7 w 254"/>
                <a:gd name="T103" fmla="*/ 3 h 254"/>
                <a:gd name="T104" fmla="*/ 7 w 254"/>
                <a:gd name="T105" fmla="*/ 3 h 254"/>
                <a:gd name="T106" fmla="*/ 7 w 254"/>
                <a:gd name="T107" fmla="*/ 4 h 254"/>
                <a:gd name="T108" fmla="*/ 7 w 254"/>
                <a:gd name="T109" fmla="*/ 7 h 254"/>
                <a:gd name="T110" fmla="*/ 8 w 254"/>
                <a:gd name="T111" fmla="*/ 8 h 254"/>
                <a:gd name="T112" fmla="*/ 8 w 254"/>
                <a:gd name="T113" fmla="*/ 8 h 254"/>
                <a:gd name="T114" fmla="*/ 8 w 254"/>
                <a:gd name="T115" fmla="*/ 8 h 254"/>
                <a:gd name="T116" fmla="*/ 8 w 254"/>
                <a:gd name="T117" fmla="*/ 8 h 25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54" h="254">
                  <a:moveTo>
                    <a:pt x="244" y="250"/>
                  </a:moveTo>
                  <a:lnTo>
                    <a:pt x="240" y="246"/>
                  </a:lnTo>
                  <a:lnTo>
                    <a:pt x="235" y="242"/>
                  </a:lnTo>
                  <a:lnTo>
                    <a:pt x="229" y="237"/>
                  </a:lnTo>
                  <a:lnTo>
                    <a:pt x="225" y="232"/>
                  </a:lnTo>
                  <a:lnTo>
                    <a:pt x="219" y="228"/>
                  </a:lnTo>
                  <a:lnTo>
                    <a:pt x="213" y="224"/>
                  </a:lnTo>
                  <a:lnTo>
                    <a:pt x="209" y="222"/>
                  </a:lnTo>
                  <a:lnTo>
                    <a:pt x="203" y="222"/>
                  </a:lnTo>
                  <a:lnTo>
                    <a:pt x="189" y="224"/>
                  </a:lnTo>
                  <a:lnTo>
                    <a:pt x="173" y="226"/>
                  </a:lnTo>
                  <a:lnTo>
                    <a:pt x="153" y="226"/>
                  </a:lnTo>
                  <a:lnTo>
                    <a:pt x="134" y="226"/>
                  </a:lnTo>
                  <a:lnTo>
                    <a:pt x="114" y="226"/>
                  </a:lnTo>
                  <a:lnTo>
                    <a:pt x="98" y="223"/>
                  </a:lnTo>
                  <a:lnTo>
                    <a:pt x="84" y="221"/>
                  </a:lnTo>
                  <a:lnTo>
                    <a:pt x="75" y="217"/>
                  </a:lnTo>
                  <a:lnTo>
                    <a:pt x="68" y="212"/>
                  </a:lnTo>
                  <a:lnTo>
                    <a:pt x="68" y="209"/>
                  </a:lnTo>
                  <a:lnTo>
                    <a:pt x="75" y="211"/>
                  </a:lnTo>
                  <a:lnTo>
                    <a:pt x="87" y="213"/>
                  </a:lnTo>
                  <a:lnTo>
                    <a:pt x="96" y="214"/>
                  </a:lnTo>
                  <a:lnTo>
                    <a:pt x="108" y="215"/>
                  </a:lnTo>
                  <a:lnTo>
                    <a:pt x="125" y="215"/>
                  </a:lnTo>
                  <a:lnTo>
                    <a:pt x="141" y="215"/>
                  </a:lnTo>
                  <a:lnTo>
                    <a:pt x="157" y="215"/>
                  </a:lnTo>
                  <a:lnTo>
                    <a:pt x="172" y="214"/>
                  </a:lnTo>
                  <a:lnTo>
                    <a:pt x="183" y="212"/>
                  </a:lnTo>
                  <a:lnTo>
                    <a:pt x="190" y="209"/>
                  </a:lnTo>
                  <a:lnTo>
                    <a:pt x="186" y="205"/>
                  </a:lnTo>
                  <a:lnTo>
                    <a:pt x="179" y="201"/>
                  </a:lnTo>
                  <a:lnTo>
                    <a:pt x="172" y="197"/>
                  </a:lnTo>
                  <a:lnTo>
                    <a:pt x="164" y="192"/>
                  </a:lnTo>
                  <a:lnTo>
                    <a:pt x="157" y="189"/>
                  </a:lnTo>
                  <a:lnTo>
                    <a:pt x="150" y="185"/>
                  </a:lnTo>
                  <a:lnTo>
                    <a:pt x="144" y="182"/>
                  </a:lnTo>
                  <a:lnTo>
                    <a:pt x="141" y="179"/>
                  </a:lnTo>
                  <a:lnTo>
                    <a:pt x="127" y="181"/>
                  </a:lnTo>
                  <a:lnTo>
                    <a:pt x="110" y="178"/>
                  </a:lnTo>
                  <a:lnTo>
                    <a:pt x="90" y="176"/>
                  </a:lnTo>
                  <a:lnTo>
                    <a:pt x="72" y="171"/>
                  </a:lnTo>
                  <a:lnTo>
                    <a:pt x="53" y="167"/>
                  </a:lnTo>
                  <a:lnTo>
                    <a:pt x="37" y="161"/>
                  </a:lnTo>
                  <a:lnTo>
                    <a:pt x="24" y="154"/>
                  </a:lnTo>
                  <a:lnTo>
                    <a:pt x="16" y="148"/>
                  </a:lnTo>
                  <a:lnTo>
                    <a:pt x="11" y="140"/>
                  </a:lnTo>
                  <a:lnTo>
                    <a:pt x="11" y="137"/>
                  </a:lnTo>
                  <a:lnTo>
                    <a:pt x="15" y="139"/>
                  </a:lnTo>
                  <a:lnTo>
                    <a:pt x="24" y="144"/>
                  </a:lnTo>
                  <a:lnTo>
                    <a:pt x="32" y="147"/>
                  </a:lnTo>
                  <a:lnTo>
                    <a:pt x="44" y="152"/>
                  </a:lnTo>
                  <a:lnTo>
                    <a:pt x="58" y="156"/>
                  </a:lnTo>
                  <a:lnTo>
                    <a:pt x="73" y="160"/>
                  </a:lnTo>
                  <a:lnTo>
                    <a:pt x="89" y="163"/>
                  </a:lnTo>
                  <a:lnTo>
                    <a:pt x="103" y="166"/>
                  </a:lnTo>
                  <a:lnTo>
                    <a:pt x="115" y="167"/>
                  </a:lnTo>
                  <a:lnTo>
                    <a:pt x="125" y="166"/>
                  </a:lnTo>
                  <a:lnTo>
                    <a:pt x="113" y="154"/>
                  </a:lnTo>
                  <a:lnTo>
                    <a:pt x="103" y="146"/>
                  </a:lnTo>
                  <a:lnTo>
                    <a:pt x="96" y="140"/>
                  </a:lnTo>
                  <a:lnTo>
                    <a:pt x="92" y="135"/>
                  </a:lnTo>
                  <a:lnTo>
                    <a:pt x="83" y="132"/>
                  </a:lnTo>
                  <a:lnTo>
                    <a:pt x="70" y="130"/>
                  </a:lnTo>
                  <a:lnTo>
                    <a:pt x="57" y="126"/>
                  </a:lnTo>
                  <a:lnTo>
                    <a:pt x="43" y="121"/>
                  </a:lnTo>
                  <a:lnTo>
                    <a:pt x="28" y="114"/>
                  </a:lnTo>
                  <a:lnTo>
                    <a:pt x="15" y="103"/>
                  </a:lnTo>
                  <a:lnTo>
                    <a:pt x="6" y="91"/>
                  </a:lnTo>
                  <a:lnTo>
                    <a:pt x="0" y="75"/>
                  </a:lnTo>
                  <a:lnTo>
                    <a:pt x="7" y="82"/>
                  </a:lnTo>
                  <a:lnTo>
                    <a:pt x="16" y="90"/>
                  </a:lnTo>
                  <a:lnTo>
                    <a:pt x="26" y="97"/>
                  </a:lnTo>
                  <a:lnTo>
                    <a:pt x="35" y="103"/>
                  </a:lnTo>
                  <a:lnTo>
                    <a:pt x="45" y="109"/>
                  </a:lnTo>
                  <a:lnTo>
                    <a:pt x="57" y="113"/>
                  </a:lnTo>
                  <a:lnTo>
                    <a:pt x="66" y="115"/>
                  </a:lnTo>
                  <a:lnTo>
                    <a:pt x="76" y="116"/>
                  </a:lnTo>
                  <a:lnTo>
                    <a:pt x="66" y="102"/>
                  </a:lnTo>
                  <a:lnTo>
                    <a:pt x="56" y="88"/>
                  </a:lnTo>
                  <a:lnTo>
                    <a:pt x="45" y="76"/>
                  </a:lnTo>
                  <a:lnTo>
                    <a:pt x="36" y="63"/>
                  </a:lnTo>
                  <a:lnTo>
                    <a:pt x="27" y="53"/>
                  </a:lnTo>
                  <a:lnTo>
                    <a:pt x="21" y="44"/>
                  </a:lnTo>
                  <a:lnTo>
                    <a:pt x="16" y="37"/>
                  </a:lnTo>
                  <a:lnTo>
                    <a:pt x="14" y="33"/>
                  </a:lnTo>
                  <a:lnTo>
                    <a:pt x="13" y="26"/>
                  </a:lnTo>
                  <a:lnTo>
                    <a:pt x="12" y="18"/>
                  </a:lnTo>
                  <a:lnTo>
                    <a:pt x="11" y="8"/>
                  </a:lnTo>
                  <a:lnTo>
                    <a:pt x="8" y="0"/>
                  </a:lnTo>
                  <a:lnTo>
                    <a:pt x="14" y="11"/>
                  </a:lnTo>
                  <a:lnTo>
                    <a:pt x="23" y="26"/>
                  </a:lnTo>
                  <a:lnTo>
                    <a:pt x="35" y="44"/>
                  </a:lnTo>
                  <a:lnTo>
                    <a:pt x="47" y="62"/>
                  </a:lnTo>
                  <a:lnTo>
                    <a:pt x="59" y="79"/>
                  </a:lnTo>
                  <a:lnTo>
                    <a:pt x="70" y="95"/>
                  </a:lnTo>
                  <a:lnTo>
                    <a:pt x="80" y="106"/>
                  </a:lnTo>
                  <a:lnTo>
                    <a:pt x="85" y="111"/>
                  </a:lnTo>
                  <a:lnTo>
                    <a:pt x="91" y="113"/>
                  </a:lnTo>
                  <a:lnTo>
                    <a:pt x="94" y="109"/>
                  </a:lnTo>
                  <a:lnTo>
                    <a:pt x="94" y="105"/>
                  </a:lnTo>
                  <a:lnTo>
                    <a:pt x="94" y="98"/>
                  </a:lnTo>
                  <a:lnTo>
                    <a:pt x="91" y="85"/>
                  </a:lnTo>
                  <a:lnTo>
                    <a:pt x="85" y="65"/>
                  </a:lnTo>
                  <a:lnTo>
                    <a:pt x="80" y="46"/>
                  </a:lnTo>
                  <a:lnTo>
                    <a:pt x="76" y="33"/>
                  </a:lnTo>
                  <a:lnTo>
                    <a:pt x="76" y="29"/>
                  </a:lnTo>
                  <a:lnTo>
                    <a:pt x="79" y="27"/>
                  </a:lnTo>
                  <a:lnTo>
                    <a:pt x="82" y="31"/>
                  </a:lnTo>
                  <a:lnTo>
                    <a:pt x="85" y="38"/>
                  </a:lnTo>
                  <a:lnTo>
                    <a:pt x="91" y="53"/>
                  </a:lnTo>
                  <a:lnTo>
                    <a:pt x="100" y="78"/>
                  </a:lnTo>
                  <a:lnTo>
                    <a:pt x="105" y="105"/>
                  </a:lnTo>
                  <a:lnTo>
                    <a:pt x="104" y="124"/>
                  </a:lnTo>
                  <a:lnTo>
                    <a:pt x="111" y="131"/>
                  </a:lnTo>
                  <a:lnTo>
                    <a:pt x="118" y="138"/>
                  </a:lnTo>
                  <a:lnTo>
                    <a:pt x="125" y="143"/>
                  </a:lnTo>
                  <a:lnTo>
                    <a:pt x="130" y="148"/>
                  </a:lnTo>
                  <a:lnTo>
                    <a:pt x="136" y="152"/>
                  </a:lnTo>
                  <a:lnTo>
                    <a:pt x="141" y="155"/>
                  </a:lnTo>
                  <a:lnTo>
                    <a:pt x="144" y="159"/>
                  </a:lnTo>
                  <a:lnTo>
                    <a:pt x="146" y="160"/>
                  </a:lnTo>
                  <a:lnTo>
                    <a:pt x="149" y="162"/>
                  </a:lnTo>
                  <a:lnTo>
                    <a:pt x="151" y="163"/>
                  </a:lnTo>
                  <a:lnTo>
                    <a:pt x="153" y="161"/>
                  </a:lnTo>
                  <a:lnTo>
                    <a:pt x="156" y="155"/>
                  </a:lnTo>
                  <a:lnTo>
                    <a:pt x="157" y="140"/>
                  </a:lnTo>
                  <a:lnTo>
                    <a:pt x="155" y="116"/>
                  </a:lnTo>
                  <a:lnTo>
                    <a:pt x="149" y="88"/>
                  </a:lnTo>
                  <a:lnTo>
                    <a:pt x="137" y="67"/>
                  </a:lnTo>
                  <a:lnTo>
                    <a:pt x="133" y="57"/>
                  </a:lnTo>
                  <a:lnTo>
                    <a:pt x="133" y="54"/>
                  </a:lnTo>
                  <a:lnTo>
                    <a:pt x="137" y="55"/>
                  </a:lnTo>
                  <a:lnTo>
                    <a:pt x="143" y="61"/>
                  </a:lnTo>
                  <a:lnTo>
                    <a:pt x="146" y="67"/>
                  </a:lnTo>
                  <a:lnTo>
                    <a:pt x="151" y="77"/>
                  </a:lnTo>
                  <a:lnTo>
                    <a:pt x="157" y="90"/>
                  </a:lnTo>
                  <a:lnTo>
                    <a:pt x="161" y="103"/>
                  </a:lnTo>
                  <a:lnTo>
                    <a:pt x="166" y="120"/>
                  </a:lnTo>
                  <a:lnTo>
                    <a:pt x="168" y="137"/>
                  </a:lnTo>
                  <a:lnTo>
                    <a:pt x="167" y="155"/>
                  </a:lnTo>
                  <a:lnTo>
                    <a:pt x="164" y="173"/>
                  </a:lnTo>
                  <a:lnTo>
                    <a:pt x="168" y="177"/>
                  </a:lnTo>
                  <a:lnTo>
                    <a:pt x="173" y="182"/>
                  </a:lnTo>
                  <a:lnTo>
                    <a:pt x="179" y="186"/>
                  </a:lnTo>
                  <a:lnTo>
                    <a:pt x="184" y="190"/>
                  </a:lnTo>
                  <a:lnTo>
                    <a:pt x="189" y="193"/>
                  </a:lnTo>
                  <a:lnTo>
                    <a:pt x="195" y="196"/>
                  </a:lnTo>
                  <a:lnTo>
                    <a:pt x="198" y="198"/>
                  </a:lnTo>
                  <a:lnTo>
                    <a:pt x="202" y="200"/>
                  </a:lnTo>
                  <a:lnTo>
                    <a:pt x="206" y="191"/>
                  </a:lnTo>
                  <a:lnTo>
                    <a:pt x="207" y="175"/>
                  </a:lnTo>
                  <a:lnTo>
                    <a:pt x="206" y="159"/>
                  </a:lnTo>
                  <a:lnTo>
                    <a:pt x="205" y="145"/>
                  </a:lnTo>
                  <a:lnTo>
                    <a:pt x="204" y="130"/>
                  </a:lnTo>
                  <a:lnTo>
                    <a:pt x="203" y="111"/>
                  </a:lnTo>
                  <a:lnTo>
                    <a:pt x="201" y="94"/>
                  </a:lnTo>
                  <a:lnTo>
                    <a:pt x="198" y="83"/>
                  </a:lnTo>
                  <a:lnTo>
                    <a:pt x="198" y="79"/>
                  </a:lnTo>
                  <a:lnTo>
                    <a:pt x="202" y="82"/>
                  </a:lnTo>
                  <a:lnTo>
                    <a:pt x="207" y="88"/>
                  </a:lnTo>
                  <a:lnTo>
                    <a:pt x="211" y="101"/>
                  </a:lnTo>
                  <a:lnTo>
                    <a:pt x="212" y="123"/>
                  </a:lnTo>
                  <a:lnTo>
                    <a:pt x="214" y="155"/>
                  </a:lnTo>
                  <a:lnTo>
                    <a:pt x="217" y="186"/>
                  </a:lnTo>
                  <a:lnTo>
                    <a:pt x="218" y="206"/>
                  </a:lnTo>
                  <a:lnTo>
                    <a:pt x="225" y="214"/>
                  </a:lnTo>
                  <a:lnTo>
                    <a:pt x="232" y="222"/>
                  </a:lnTo>
                  <a:lnTo>
                    <a:pt x="236" y="229"/>
                  </a:lnTo>
                  <a:lnTo>
                    <a:pt x="242" y="235"/>
                  </a:lnTo>
                  <a:lnTo>
                    <a:pt x="245" y="241"/>
                  </a:lnTo>
                  <a:lnTo>
                    <a:pt x="249" y="245"/>
                  </a:lnTo>
                  <a:lnTo>
                    <a:pt x="252" y="249"/>
                  </a:lnTo>
                  <a:lnTo>
                    <a:pt x="254" y="251"/>
                  </a:lnTo>
                  <a:lnTo>
                    <a:pt x="254" y="253"/>
                  </a:lnTo>
                  <a:lnTo>
                    <a:pt x="252" y="254"/>
                  </a:lnTo>
                  <a:lnTo>
                    <a:pt x="249" y="253"/>
                  </a:lnTo>
                  <a:lnTo>
                    <a:pt x="244" y="250"/>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09" name="Freeform 362">
              <a:extLst>
                <a:ext uri="{FF2B5EF4-FFF2-40B4-BE49-F238E27FC236}">
                  <a16:creationId xmlns:a16="http://schemas.microsoft.com/office/drawing/2014/main" xmlns="" id="{F152166B-D20D-47CF-8BD1-3411B0DC1C2D}"/>
                </a:ext>
              </a:extLst>
            </p:cNvPr>
            <p:cNvSpPr>
              <a:spLocks/>
            </p:cNvSpPr>
            <p:nvPr/>
          </p:nvSpPr>
          <p:spPr bwMode="auto">
            <a:xfrm>
              <a:off x="2672" y="905"/>
              <a:ext cx="93" cy="156"/>
            </a:xfrm>
            <a:custGeom>
              <a:avLst/>
              <a:gdLst>
                <a:gd name="T0" fmla="*/ 3 w 186"/>
                <a:gd name="T1" fmla="*/ 9 h 313"/>
                <a:gd name="T2" fmla="*/ 3 w 186"/>
                <a:gd name="T3" fmla="*/ 8 h 313"/>
                <a:gd name="T4" fmla="*/ 3 w 186"/>
                <a:gd name="T5" fmla="*/ 8 h 313"/>
                <a:gd name="T6" fmla="*/ 3 w 186"/>
                <a:gd name="T7" fmla="*/ 7 h 313"/>
                <a:gd name="T8" fmla="*/ 2 w 186"/>
                <a:gd name="T9" fmla="*/ 7 h 313"/>
                <a:gd name="T10" fmla="*/ 2 w 186"/>
                <a:gd name="T11" fmla="*/ 6 h 313"/>
                <a:gd name="T12" fmla="*/ 1 w 186"/>
                <a:gd name="T13" fmla="*/ 5 h 313"/>
                <a:gd name="T14" fmla="*/ 1 w 186"/>
                <a:gd name="T15" fmla="*/ 4 h 313"/>
                <a:gd name="T16" fmla="*/ 1 w 186"/>
                <a:gd name="T17" fmla="*/ 3 h 313"/>
                <a:gd name="T18" fmla="*/ 1 w 186"/>
                <a:gd name="T19" fmla="*/ 3 h 313"/>
                <a:gd name="T20" fmla="*/ 1 w 186"/>
                <a:gd name="T21" fmla="*/ 4 h 313"/>
                <a:gd name="T22" fmla="*/ 1 w 186"/>
                <a:gd name="T23" fmla="*/ 5 h 313"/>
                <a:gd name="T24" fmla="*/ 2 w 186"/>
                <a:gd name="T25" fmla="*/ 5 h 313"/>
                <a:gd name="T26" fmla="*/ 2 w 186"/>
                <a:gd name="T27" fmla="*/ 6 h 313"/>
                <a:gd name="T28" fmla="*/ 2 w 186"/>
                <a:gd name="T29" fmla="*/ 7 h 313"/>
                <a:gd name="T30" fmla="*/ 3 w 186"/>
                <a:gd name="T31" fmla="*/ 7 h 313"/>
                <a:gd name="T32" fmla="*/ 3 w 186"/>
                <a:gd name="T33" fmla="*/ 6 h 313"/>
                <a:gd name="T34" fmla="*/ 3 w 186"/>
                <a:gd name="T35" fmla="*/ 5 h 313"/>
                <a:gd name="T36" fmla="*/ 3 w 186"/>
                <a:gd name="T37" fmla="*/ 5 h 313"/>
                <a:gd name="T38" fmla="*/ 2 w 186"/>
                <a:gd name="T39" fmla="*/ 4 h 313"/>
                <a:gd name="T40" fmla="*/ 2 w 186"/>
                <a:gd name="T41" fmla="*/ 3 h 313"/>
                <a:gd name="T42" fmla="*/ 1 w 186"/>
                <a:gd name="T43" fmla="*/ 2 h 313"/>
                <a:gd name="T44" fmla="*/ 1 w 186"/>
                <a:gd name="T45" fmla="*/ 1 h 313"/>
                <a:gd name="T46" fmla="*/ 1 w 186"/>
                <a:gd name="T47" fmla="*/ 1 h 313"/>
                <a:gd name="T48" fmla="*/ 2 w 186"/>
                <a:gd name="T49" fmla="*/ 2 h 313"/>
                <a:gd name="T50" fmla="*/ 2 w 186"/>
                <a:gd name="T51" fmla="*/ 3 h 313"/>
                <a:gd name="T52" fmla="*/ 2 w 186"/>
                <a:gd name="T53" fmla="*/ 4 h 313"/>
                <a:gd name="T54" fmla="*/ 3 w 186"/>
                <a:gd name="T55" fmla="*/ 4 h 313"/>
                <a:gd name="T56" fmla="*/ 3 w 186"/>
                <a:gd name="T57" fmla="*/ 3 h 313"/>
                <a:gd name="T58" fmla="*/ 3 w 186"/>
                <a:gd name="T59" fmla="*/ 1 h 313"/>
                <a:gd name="T60" fmla="*/ 3 w 186"/>
                <a:gd name="T61" fmla="*/ 0 h 313"/>
                <a:gd name="T62" fmla="*/ 3 w 186"/>
                <a:gd name="T63" fmla="*/ 0 h 313"/>
                <a:gd name="T64" fmla="*/ 3 w 186"/>
                <a:gd name="T65" fmla="*/ 1 h 313"/>
                <a:gd name="T66" fmla="*/ 3 w 186"/>
                <a:gd name="T67" fmla="*/ 3 h 313"/>
                <a:gd name="T68" fmla="*/ 4 w 186"/>
                <a:gd name="T69" fmla="*/ 4 h 313"/>
                <a:gd name="T70" fmla="*/ 4 w 186"/>
                <a:gd name="T71" fmla="*/ 3 h 313"/>
                <a:gd name="T72" fmla="*/ 5 w 186"/>
                <a:gd name="T73" fmla="*/ 3 h 313"/>
                <a:gd name="T74" fmla="*/ 5 w 186"/>
                <a:gd name="T75" fmla="*/ 2 h 313"/>
                <a:gd name="T76" fmla="*/ 5 w 186"/>
                <a:gd name="T77" fmla="*/ 2 h 313"/>
                <a:gd name="T78" fmla="*/ 5 w 186"/>
                <a:gd name="T79" fmla="*/ 2 h 313"/>
                <a:gd name="T80" fmla="*/ 5 w 186"/>
                <a:gd name="T81" fmla="*/ 2 h 313"/>
                <a:gd name="T82" fmla="*/ 5 w 186"/>
                <a:gd name="T83" fmla="*/ 3 h 313"/>
                <a:gd name="T84" fmla="*/ 4 w 186"/>
                <a:gd name="T85" fmla="*/ 4 h 313"/>
                <a:gd name="T86" fmla="*/ 4 w 186"/>
                <a:gd name="T87" fmla="*/ 4 h 313"/>
                <a:gd name="T88" fmla="*/ 4 w 186"/>
                <a:gd name="T89" fmla="*/ 5 h 313"/>
                <a:gd name="T90" fmla="*/ 3 w 186"/>
                <a:gd name="T91" fmla="*/ 6 h 313"/>
                <a:gd name="T92" fmla="*/ 4 w 186"/>
                <a:gd name="T93" fmla="*/ 7 h 313"/>
                <a:gd name="T94" fmla="*/ 4 w 186"/>
                <a:gd name="T95" fmla="*/ 6 h 313"/>
                <a:gd name="T96" fmla="*/ 5 w 186"/>
                <a:gd name="T97" fmla="*/ 5 h 313"/>
                <a:gd name="T98" fmla="*/ 6 w 186"/>
                <a:gd name="T99" fmla="*/ 4 h 313"/>
                <a:gd name="T100" fmla="*/ 6 w 186"/>
                <a:gd name="T101" fmla="*/ 4 h 313"/>
                <a:gd name="T102" fmla="*/ 6 w 186"/>
                <a:gd name="T103" fmla="*/ 4 h 313"/>
                <a:gd name="T104" fmla="*/ 6 w 186"/>
                <a:gd name="T105" fmla="*/ 5 h 313"/>
                <a:gd name="T106" fmla="*/ 5 w 186"/>
                <a:gd name="T107" fmla="*/ 5 h 313"/>
                <a:gd name="T108" fmla="*/ 5 w 186"/>
                <a:gd name="T109" fmla="*/ 6 h 313"/>
                <a:gd name="T110" fmla="*/ 4 w 186"/>
                <a:gd name="T111" fmla="*/ 7 h 313"/>
                <a:gd name="T112" fmla="*/ 3 w 186"/>
                <a:gd name="T113" fmla="*/ 8 h 313"/>
                <a:gd name="T114" fmla="*/ 3 w 186"/>
                <a:gd name="T115" fmla="*/ 9 h 313"/>
                <a:gd name="T116" fmla="*/ 3 w 186"/>
                <a:gd name="T117" fmla="*/ 9 h 313"/>
                <a:gd name="T118" fmla="*/ 3 w 186"/>
                <a:gd name="T119" fmla="*/ 9 h 31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6" h="313">
                  <a:moveTo>
                    <a:pt x="88" y="313"/>
                  </a:moveTo>
                  <a:lnTo>
                    <a:pt x="84" y="310"/>
                  </a:lnTo>
                  <a:lnTo>
                    <a:pt x="83" y="294"/>
                  </a:lnTo>
                  <a:lnTo>
                    <a:pt x="83" y="277"/>
                  </a:lnTo>
                  <a:lnTo>
                    <a:pt x="82" y="267"/>
                  </a:lnTo>
                  <a:lnTo>
                    <a:pt x="80" y="263"/>
                  </a:lnTo>
                  <a:lnTo>
                    <a:pt x="75" y="258"/>
                  </a:lnTo>
                  <a:lnTo>
                    <a:pt x="68" y="252"/>
                  </a:lnTo>
                  <a:lnTo>
                    <a:pt x="60" y="242"/>
                  </a:lnTo>
                  <a:lnTo>
                    <a:pt x="51" y="232"/>
                  </a:lnTo>
                  <a:lnTo>
                    <a:pt x="43" y="220"/>
                  </a:lnTo>
                  <a:lnTo>
                    <a:pt x="35" y="207"/>
                  </a:lnTo>
                  <a:lnTo>
                    <a:pt x="28" y="192"/>
                  </a:lnTo>
                  <a:lnTo>
                    <a:pt x="17" y="166"/>
                  </a:lnTo>
                  <a:lnTo>
                    <a:pt x="8" y="148"/>
                  </a:lnTo>
                  <a:lnTo>
                    <a:pt x="3" y="136"/>
                  </a:lnTo>
                  <a:lnTo>
                    <a:pt x="0" y="127"/>
                  </a:lnTo>
                  <a:lnTo>
                    <a:pt x="1" y="123"/>
                  </a:lnTo>
                  <a:lnTo>
                    <a:pt x="4" y="120"/>
                  </a:lnTo>
                  <a:lnTo>
                    <a:pt x="6" y="124"/>
                  </a:lnTo>
                  <a:lnTo>
                    <a:pt x="9" y="132"/>
                  </a:lnTo>
                  <a:lnTo>
                    <a:pt x="12" y="139"/>
                  </a:lnTo>
                  <a:lnTo>
                    <a:pt x="16" y="149"/>
                  </a:lnTo>
                  <a:lnTo>
                    <a:pt x="22" y="162"/>
                  </a:lnTo>
                  <a:lnTo>
                    <a:pt x="29" y="176"/>
                  </a:lnTo>
                  <a:lnTo>
                    <a:pt x="35" y="189"/>
                  </a:lnTo>
                  <a:lnTo>
                    <a:pt x="42" y="201"/>
                  </a:lnTo>
                  <a:lnTo>
                    <a:pt x="47" y="211"/>
                  </a:lnTo>
                  <a:lnTo>
                    <a:pt x="52" y="217"/>
                  </a:lnTo>
                  <a:lnTo>
                    <a:pt x="59" y="225"/>
                  </a:lnTo>
                  <a:lnTo>
                    <a:pt x="66" y="230"/>
                  </a:lnTo>
                  <a:lnTo>
                    <a:pt x="72" y="234"/>
                  </a:lnTo>
                  <a:lnTo>
                    <a:pt x="76" y="237"/>
                  </a:lnTo>
                  <a:lnTo>
                    <a:pt x="79" y="220"/>
                  </a:lnTo>
                  <a:lnTo>
                    <a:pt x="81" y="202"/>
                  </a:lnTo>
                  <a:lnTo>
                    <a:pt x="82" y="185"/>
                  </a:lnTo>
                  <a:lnTo>
                    <a:pt x="82" y="173"/>
                  </a:lnTo>
                  <a:lnTo>
                    <a:pt x="75" y="165"/>
                  </a:lnTo>
                  <a:lnTo>
                    <a:pt x="65" y="156"/>
                  </a:lnTo>
                  <a:lnTo>
                    <a:pt x="54" y="143"/>
                  </a:lnTo>
                  <a:lnTo>
                    <a:pt x="44" y="129"/>
                  </a:lnTo>
                  <a:lnTo>
                    <a:pt x="34" y="113"/>
                  </a:lnTo>
                  <a:lnTo>
                    <a:pt x="26" y="95"/>
                  </a:lnTo>
                  <a:lnTo>
                    <a:pt x="21" y="75"/>
                  </a:lnTo>
                  <a:lnTo>
                    <a:pt x="20" y="55"/>
                  </a:lnTo>
                  <a:lnTo>
                    <a:pt x="21" y="48"/>
                  </a:lnTo>
                  <a:lnTo>
                    <a:pt x="24" y="50"/>
                  </a:lnTo>
                  <a:lnTo>
                    <a:pt x="28" y="63"/>
                  </a:lnTo>
                  <a:lnTo>
                    <a:pt x="34" y="82"/>
                  </a:lnTo>
                  <a:lnTo>
                    <a:pt x="37" y="94"/>
                  </a:lnTo>
                  <a:lnTo>
                    <a:pt x="42" y="104"/>
                  </a:lnTo>
                  <a:lnTo>
                    <a:pt x="49" y="114"/>
                  </a:lnTo>
                  <a:lnTo>
                    <a:pt x="55" y="125"/>
                  </a:lnTo>
                  <a:lnTo>
                    <a:pt x="62" y="133"/>
                  </a:lnTo>
                  <a:lnTo>
                    <a:pt x="69" y="140"/>
                  </a:lnTo>
                  <a:lnTo>
                    <a:pt x="76" y="144"/>
                  </a:lnTo>
                  <a:lnTo>
                    <a:pt x="82" y="148"/>
                  </a:lnTo>
                  <a:lnTo>
                    <a:pt x="75" y="120"/>
                  </a:lnTo>
                  <a:lnTo>
                    <a:pt x="72" y="81"/>
                  </a:lnTo>
                  <a:lnTo>
                    <a:pt x="73" y="41"/>
                  </a:lnTo>
                  <a:lnTo>
                    <a:pt x="79" y="8"/>
                  </a:lnTo>
                  <a:lnTo>
                    <a:pt x="82" y="0"/>
                  </a:lnTo>
                  <a:lnTo>
                    <a:pt x="84" y="0"/>
                  </a:lnTo>
                  <a:lnTo>
                    <a:pt x="85" y="5"/>
                  </a:lnTo>
                  <a:lnTo>
                    <a:pt x="84" y="14"/>
                  </a:lnTo>
                  <a:lnTo>
                    <a:pt x="84" y="37"/>
                  </a:lnTo>
                  <a:lnTo>
                    <a:pt x="87" y="75"/>
                  </a:lnTo>
                  <a:lnTo>
                    <a:pt x="91" y="113"/>
                  </a:lnTo>
                  <a:lnTo>
                    <a:pt x="96" y="136"/>
                  </a:lnTo>
                  <a:lnTo>
                    <a:pt x="103" y="133"/>
                  </a:lnTo>
                  <a:lnTo>
                    <a:pt x="111" y="128"/>
                  </a:lnTo>
                  <a:lnTo>
                    <a:pt x="119" y="120"/>
                  </a:lnTo>
                  <a:lnTo>
                    <a:pt x="128" y="112"/>
                  </a:lnTo>
                  <a:lnTo>
                    <a:pt x="136" y="103"/>
                  </a:lnTo>
                  <a:lnTo>
                    <a:pt x="143" y="94"/>
                  </a:lnTo>
                  <a:lnTo>
                    <a:pt x="148" y="83"/>
                  </a:lnTo>
                  <a:lnTo>
                    <a:pt x="151" y="73"/>
                  </a:lnTo>
                  <a:lnTo>
                    <a:pt x="154" y="66"/>
                  </a:lnTo>
                  <a:lnTo>
                    <a:pt x="158" y="66"/>
                  </a:lnTo>
                  <a:lnTo>
                    <a:pt x="159" y="73"/>
                  </a:lnTo>
                  <a:lnTo>
                    <a:pt x="156" y="84"/>
                  </a:lnTo>
                  <a:lnTo>
                    <a:pt x="151" y="93"/>
                  </a:lnTo>
                  <a:lnTo>
                    <a:pt x="145" y="103"/>
                  </a:lnTo>
                  <a:lnTo>
                    <a:pt x="137" y="114"/>
                  </a:lnTo>
                  <a:lnTo>
                    <a:pt x="129" y="126"/>
                  </a:lnTo>
                  <a:lnTo>
                    <a:pt x="121" y="137"/>
                  </a:lnTo>
                  <a:lnTo>
                    <a:pt x="113" y="148"/>
                  </a:lnTo>
                  <a:lnTo>
                    <a:pt x="106" y="156"/>
                  </a:lnTo>
                  <a:lnTo>
                    <a:pt x="102" y="161"/>
                  </a:lnTo>
                  <a:lnTo>
                    <a:pt x="98" y="181"/>
                  </a:lnTo>
                  <a:lnTo>
                    <a:pt x="95" y="203"/>
                  </a:lnTo>
                  <a:lnTo>
                    <a:pt x="92" y="223"/>
                  </a:lnTo>
                  <a:lnTo>
                    <a:pt x="91" y="235"/>
                  </a:lnTo>
                  <a:lnTo>
                    <a:pt x="102" y="230"/>
                  </a:lnTo>
                  <a:lnTo>
                    <a:pt x="114" y="222"/>
                  </a:lnTo>
                  <a:lnTo>
                    <a:pt x="128" y="210"/>
                  </a:lnTo>
                  <a:lnTo>
                    <a:pt x="141" y="199"/>
                  </a:lnTo>
                  <a:lnTo>
                    <a:pt x="153" y="186"/>
                  </a:lnTo>
                  <a:lnTo>
                    <a:pt x="165" y="172"/>
                  </a:lnTo>
                  <a:lnTo>
                    <a:pt x="174" y="159"/>
                  </a:lnTo>
                  <a:lnTo>
                    <a:pt x="180" y="147"/>
                  </a:lnTo>
                  <a:lnTo>
                    <a:pt x="183" y="141"/>
                  </a:lnTo>
                  <a:lnTo>
                    <a:pt x="186" y="140"/>
                  </a:lnTo>
                  <a:lnTo>
                    <a:pt x="186" y="146"/>
                  </a:lnTo>
                  <a:lnTo>
                    <a:pt x="183" y="155"/>
                  </a:lnTo>
                  <a:lnTo>
                    <a:pt x="179" y="163"/>
                  </a:lnTo>
                  <a:lnTo>
                    <a:pt x="171" y="174"/>
                  </a:lnTo>
                  <a:lnTo>
                    <a:pt x="160" y="189"/>
                  </a:lnTo>
                  <a:lnTo>
                    <a:pt x="148" y="205"/>
                  </a:lnTo>
                  <a:lnTo>
                    <a:pt x="135" y="222"/>
                  </a:lnTo>
                  <a:lnTo>
                    <a:pt x="121" y="237"/>
                  </a:lnTo>
                  <a:lnTo>
                    <a:pt x="108" y="248"/>
                  </a:lnTo>
                  <a:lnTo>
                    <a:pt x="97" y="256"/>
                  </a:lnTo>
                  <a:lnTo>
                    <a:pt x="90" y="265"/>
                  </a:lnTo>
                  <a:lnTo>
                    <a:pt x="90" y="279"/>
                  </a:lnTo>
                  <a:lnTo>
                    <a:pt x="91" y="293"/>
                  </a:lnTo>
                  <a:lnTo>
                    <a:pt x="92" y="301"/>
                  </a:lnTo>
                  <a:lnTo>
                    <a:pt x="92" y="305"/>
                  </a:lnTo>
                  <a:lnTo>
                    <a:pt x="91" y="307"/>
                  </a:lnTo>
                  <a:lnTo>
                    <a:pt x="90" y="309"/>
                  </a:lnTo>
                  <a:lnTo>
                    <a:pt x="88" y="313"/>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10" name="Freeform 363">
              <a:extLst>
                <a:ext uri="{FF2B5EF4-FFF2-40B4-BE49-F238E27FC236}">
                  <a16:creationId xmlns:a16="http://schemas.microsoft.com/office/drawing/2014/main" xmlns="" id="{FAE10016-9346-4BC0-BDA3-74FEB673C31A}"/>
                </a:ext>
              </a:extLst>
            </p:cNvPr>
            <p:cNvSpPr>
              <a:spLocks/>
            </p:cNvSpPr>
            <p:nvPr/>
          </p:nvSpPr>
          <p:spPr bwMode="auto">
            <a:xfrm>
              <a:off x="2531" y="1095"/>
              <a:ext cx="127" cy="150"/>
            </a:xfrm>
            <a:custGeom>
              <a:avLst/>
              <a:gdLst>
                <a:gd name="T0" fmla="*/ 8 w 253"/>
                <a:gd name="T1" fmla="*/ 1 h 299"/>
                <a:gd name="T2" fmla="*/ 8 w 253"/>
                <a:gd name="T3" fmla="*/ 1 h 299"/>
                <a:gd name="T4" fmla="*/ 8 w 253"/>
                <a:gd name="T5" fmla="*/ 2 h 299"/>
                <a:gd name="T6" fmla="*/ 7 w 253"/>
                <a:gd name="T7" fmla="*/ 2 h 299"/>
                <a:gd name="T8" fmla="*/ 7 w 253"/>
                <a:gd name="T9" fmla="*/ 3 h 299"/>
                <a:gd name="T10" fmla="*/ 7 w 253"/>
                <a:gd name="T11" fmla="*/ 3 h 299"/>
                <a:gd name="T12" fmla="*/ 6 w 253"/>
                <a:gd name="T13" fmla="*/ 4 h 299"/>
                <a:gd name="T14" fmla="*/ 6 w 253"/>
                <a:gd name="T15" fmla="*/ 5 h 299"/>
                <a:gd name="T16" fmla="*/ 6 w 253"/>
                <a:gd name="T17" fmla="*/ 5 h 299"/>
                <a:gd name="T18" fmla="*/ 6 w 253"/>
                <a:gd name="T19" fmla="*/ 6 h 299"/>
                <a:gd name="T20" fmla="*/ 6 w 253"/>
                <a:gd name="T21" fmla="*/ 6 h 299"/>
                <a:gd name="T22" fmla="*/ 6 w 253"/>
                <a:gd name="T23" fmla="*/ 6 h 299"/>
                <a:gd name="T24" fmla="*/ 6 w 253"/>
                <a:gd name="T25" fmla="*/ 6 h 299"/>
                <a:gd name="T26" fmla="*/ 6 w 253"/>
                <a:gd name="T27" fmla="*/ 5 h 299"/>
                <a:gd name="T28" fmla="*/ 5 w 253"/>
                <a:gd name="T29" fmla="*/ 5 h 299"/>
                <a:gd name="T30" fmla="*/ 5 w 253"/>
                <a:gd name="T31" fmla="*/ 6 h 299"/>
                <a:gd name="T32" fmla="*/ 4 w 253"/>
                <a:gd name="T33" fmla="*/ 7 h 299"/>
                <a:gd name="T34" fmla="*/ 4 w 253"/>
                <a:gd name="T35" fmla="*/ 7 h 299"/>
                <a:gd name="T36" fmla="*/ 4 w 253"/>
                <a:gd name="T37" fmla="*/ 8 h 299"/>
                <a:gd name="T38" fmla="*/ 4 w 253"/>
                <a:gd name="T39" fmla="*/ 9 h 299"/>
                <a:gd name="T40" fmla="*/ 4 w 253"/>
                <a:gd name="T41" fmla="*/ 10 h 299"/>
                <a:gd name="T42" fmla="*/ 4 w 253"/>
                <a:gd name="T43" fmla="*/ 10 h 299"/>
                <a:gd name="T44" fmla="*/ 4 w 253"/>
                <a:gd name="T45" fmla="*/ 9 h 299"/>
                <a:gd name="T46" fmla="*/ 3 w 253"/>
                <a:gd name="T47" fmla="*/ 8 h 299"/>
                <a:gd name="T48" fmla="*/ 3 w 253"/>
                <a:gd name="T49" fmla="*/ 8 h 299"/>
                <a:gd name="T50" fmla="*/ 3 w 253"/>
                <a:gd name="T51" fmla="*/ 8 h 299"/>
                <a:gd name="T52" fmla="*/ 2 w 253"/>
                <a:gd name="T53" fmla="*/ 9 h 299"/>
                <a:gd name="T54" fmla="*/ 2 w 253"/>
                <a:gd name="T55" fmla="*/ 10 h 299"/>
                <a:gd name="T56" fmla="*/ 1 w 253"/>
                <a:gd name="T57" fmla="*/ 10 h 299"/>
                <a:gd name="T58" fmla="*/ 1 w 253"/>
                <a:gd name="T59" fmla="*/ 10 h 299"/>
                <a:gd name="T60" fmla="*/ 2 w 253"/>
                <a:gd name="T61" fmla="*/ 9 h 299"/>
                <a:gd name="T62" fmla="*/ 2 w 253"/>
                <a:gd name="T63" fmla="*/ 9 h 299"/>
                <a:gd name="T64" fmla="*/ 3 w 253"/>
                <a:gd name="T65" fmla="*/ 8 h 299"/>
                <a:gd name="T66" fmla="*/ 3 w 253"/>
                <a:gd name="T67" fmla="*/ 7 h 299"/>
                <a:gd name="T68" fmla="*/ 3 w 253"/>
                <a:gd name="T69" fmla="*/ 7 h 299"/>
                <a:gd name="T70" fmla="*/ 2 w 253"/>
                <a:gd name="T71" fmla="*/ 7 h 299"/>
                <a:gd name="T72" fmla="*/ 2 w 253"/>
                <a:gd name="T73" fmla="*/ 7 h 299"/>
                <a:gd name="T74" fmla="*/ 1 w 253"/>
                <a:gd name="T75" fmla="*/ 8 h 299"/>
                <a:gd name="T76" fmla="*/ 1 w 253"/>
                <a:gd name="T77" fmla="*/ 8 h 299"/>
                <a:gd name="T78" fmla="*/ 0 w 253"/>
                <a:gd name="T79" fmla="*/ 8 h 299"/>
                <a:gd name="T80" fmla="*/ 1 w 253"/>
                <a:gd name="T81" fmla="*/ 7 h 299"/>
                <a:gd name="T82" fmla="*/ 2 w 253"/>
                <a:gd name="T83" fmla="*/ 7 h 299"/>
                <a:gd name="T84" fmla="*/ 2 w 253"/>
                <a:gd name="T85" fmla="*/ 7 h 299"/>
                <a:gd name="T86" fmla="*/ 3 w 253"/>
                <a:gd name="T87" fmla="*/ 7 h 299"/>
                <a:gd name="T88" fmla="*/ 4 w 253"/>
                <a:gd name="T89" fmla="*/ 7 h 299"/>
                <a:gd name="T90" fmla="*/ 4 w 253"/>
                <a:gd name="T91" fmla="*/ 6 h 299"/>
                <a:gd name="T92" fmla="*/ 4 w 253"/>
                <a:gd name="T93" fmla="*/ 6 h 299"/>
                <a:gd name="T94" fmla="*/ 5 w 253"/>
                <a:gd name="T95" fmla="*/ 6 h 299"/>
                <a:gd name="T96" fmla="*/ 4 w 253"/>
                <a:gd name="T97" fmla="*/ 5 h 299"/>
                <a:gd name="T98" fmla="*/ 4 w 253"/>
                <a:gd name="T99" fmla="*/ 5 h 299"/>
                <a:gd name="T100" fmla="*/ 4 w 253"/>
                <a:gd name="T101" fmla="*/ 5 h 299"/>
                <a:gd name="T102" fmla="*/ 5 w 253"/>
                <a:gd name="T103" fmla="*/ 5 h 299"/>
                <a:gd name="T104" fmla="*/ 5 w 253"/>
                <a:gd name="T105" fmla="*/ 5 h 299"/>
                <a:gd name="T106" fmla="*/ 5 w 253"/>
                <a:gd name="T107" fmla="*/ 5 h 299"/>
                <a:gd name="T108" fmla="*/ 5 w 253"/>
                <a:gd name="T109" fmla="*/ 5 h 299"/>
                <a:gd name="T110" fmla="*/ 6 w 253"/>
                <a:gd name="T111" fmla="*/ 4 h 299"/>
                <a:gd name="T112" fmla="*/ 6 w 253"/>
                <a:gd name="T113" fmla="*/ 3 h 299"/>
                <a:gd name="T114" fmla="*/ 7 w 253"/>
                <a:gd name="T115" fmla="*/ 2 h 299"/>
                <a:gd name="T116" fmla="*/ 7 w 253"/>
                <a:gd name="T117" fmla="*/ 1 h 299"/>
                <a:gd name="T118" fmla="*/ 7 w 253"/>
                <a:gd name="T119" fmla="*/ 1 h 299"/>
                <a:gd name="T120" fmla="*/ 8 w 253"/>
                <a:gd name="T121" fmla="*/ 1 h 299"/>
                <a:gd name="T122" fmla="*/ 8 w 253"/>
                <a:gd name="T123" fmla="*/ 0 h 2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53" h="299">
                  <a:moveTo>
                    <a:pt x="253" y="0"/>
                  </a:moveTo>
                  <a:lnTo>
                    <a:pt x="249" y="6"/>
                  </a:lnTo>
                  <a:lnTo>
                    <a:pt x="244" y="14"/>
                  </a:lnTo>
                  <a:lnTo>
                    <a:pt x="238" y="24"/>
                  </a:lnTo>
                  <a:lnTo>
                    <a:pt x="232" y="34"/>
                  </a:lnTo>
                  <a:lnTo>
                    <a:pt x="226" y="45"/>
                  </a:lnTo>
                  <a:lnTo>
                    <a:pt x="220" y="55"/>
                  </a:lnTo>
                  <a:lnTo>
                    <a:pt x="215" y="63"/>
                  </a:lnTo>
                  <a:lnTo>
                    <a:pt x="212" y="69"/>
                  </a:lnTo>
                  <a:lnTo>
                    <a:pt x="209" y="75"/>
                  </a:lnTo>
                  <a:lnTo>
                    <a:pt x="204" y="84"/>
                  </a:lnTo>
                  <a:lnTo>
                    <a:pt x="199" y="93"/>
                  </a:lnTo>
                  <a:lnTo>
                    <a:pt x="194" y="103"/>
                  </a:lnTo>
                  <a:lnTo>
                    <a:pt x="188" y="114"/>
                  </a:lnTo>
                  <a:lnTo>
                    <a:pt x="182" y="123"/>
                  </a:lnTo>
                  <a:lnTo>
                    <a:pt x="177" y="130"/>
                  </a:lnTo>
                  <a:lnTo>
                    <a:pt x="175" y="133"/>
                  </a:lnTo>
                  <a:lnTo>
                    <a:pt x="182" y="143"/>
                  </a:lnTo>
                  <a:lnTo>
                    <a:pt x="189" y="152"/>
                  </a:lnTo>
                  <a:lnTo>
                    <a:pt x="192" y="162"/>
                  </a:lnTo>
                  <a:lnTo>
                    <a:pt x="194" y="174"/>
                  </a:lnTo>
                  <a:lnTo>
                    <a:pt x="192" y="181"/>
                  </a:lnTo>
                  <a:lnTo>
                    <a:pt x="191" y="180"/>
                  </a:lnTo>
                  <a:lnTo>
                    <a:pt x="190" y="175"/>
                  </a:lnTo>
                  <a:lnTo>
                    <a:pt x="188" y="168"/>
                  </a:lnTo>
                  <a:lnTo>
                    <a:pt x="183" y="163"/>
                  </a:lnTo>
                  <a:lnTo>
                    <a:pt x="176" y="158"/>
                  </a:lnTo>
                  <a:lnTo>
                    <a:pt x="171" y="154"/>
                  </a:lnTo>
                  <a:lnTo>
                    <a:pt x="165" y="152"/>
                  </a:lnTo>
                  <a:lnTo>
                    <a:pt x="157" y="159"/>
                  </a:lnTo>
                  <a:lnTo>
                    <a:pt x="148" y="167"/>
                  </a:lnTo>
                  <a:lnTo>
                    <a:pt x="137" y="176"/>
                  </a:lnTo>
                  <a:lnTo>
                    <a:pt x="128" y="186"/>
                  </a:lnTo>
                  <a:lnTo>
                    <a:pt x="119" y="196"/>
                  </a:lnTo>
                  <a:lnTo>
                    <a:pt x="111" y="204"/>
                  </a:lnTo>
                  <a:lnTo>
                    <a:pt x="105" y="211"/>
                  </a:lnTo>
                  <a:lnTo>
                    <a:pt x="103" y="215"/>
                  </a:lnTo>
                  <a:lnTo>
                    <a:pt x="101" y="227"/>
                  </a:lnTo>
                  <a:lnTo>
                    <a:pt x="103" y="245"/>
                  </a:lnTo>
                  <a:lnTo>
                    <a:pt x="106" y="265"/>
                  </a:lnTo>
                  <a:lnTo>
                    <a:pt x="112" y="280"/>
                  </a:lnTo>
                  <a:lnTo>
                    <a:pt x="116" y="289"/>
                  </a:lnTo>
                  <a:lnTo>
                    <a:pt x="119" y="294"/>
                  </a:lnTo>
                  <a:lnTo>
                    <a:pt x="118" y="295"/>
                  </a:lnTo>
                  <a:lnTo>
                    <a:pt x="113" y="290"/>
                  </a:lnTo>
                  <a:lnTo>
                    <a:pt x="106" y="279"/>
                  </a:lnTo>
                  <a:lnTo>
                    <a:pt x="98" y="259"/>
                  </a:lnTo>
                  <a:lnTo>
                    <a:pt x="93" y="239"/>
                  </a:lnTo>
                  <a:lnTo>
                    <a:pt x="92" y="226"/>
                  </a:lnTo>
                  <a:lnTo>
                    <a:pt x="86" y="234"/>
                  </a:lnTo>
                  <a:lnTo>
                    <a:pt x="80" y="244"/>
                  </a:lnTo>
                  <a:lnTo>
                    <a:pt x="73" y="256"/>
                  </a:lnTo>
                  <a:lnTo>
                    <a:pt x="65" y="266"/>
                  </a:lnTo>
                  <a:lnTo>
                    <a:pt x="57" y="277"/>
                  </a:lnTo>
                  <a:lnTo>
                    <a:pt x="50" y="287"/>
                  </a:lnTo>
                  <a:lnTo>
                    <a:pt x="43" y="294"/>
                  </a:lnTo>
                  <a:lnTo>
                    <a:pt x="37" y="297"/>
                  </a:lnTo>
                  <a:lnTo>
                    <a:pt x="30" y="299"/>
                  </a:lnTo>
                  <a:lnTo>
                    <a:pt x="28" y="298"/>
                  </a:lnTo>
                  <a:lnTo>
                    <a:pt x="31" y="295"/>
                  </a:lnTo>
                  <a:lnTo>
                    <a:pt x="36" y="289"/>
                  </a:lnTo>
                  <a:lnTo>
                    <a:pt x="39" y="283"/>
                  </a:lnTo>
                  <a:lnTo>
                    <a:pt x="45" y="274"/>
                  </a:lnTo>
                  <a:lnTo>
                    <a:pt x="52" y="262"/>
                  </a:lnTo>
                  <a:lnTo>
                    <a:pt x="60" y="250"/>
                  </a:lnTo>
                  <a:lnTo>
                    <a:pt x="68" y="237"/>
                  </a:lnTo>
                  <a:lnTo>
                    <a:pt x="76" y="226"/>
                  </a:lnTo>
                  <a:lnTo>
                    <a:pt x="82" y="218"/>
                  </a:lnTo>
                  <a:lnTo>
                    <a:pt x="86" y="214"/>
                  </a:lnTo>
                  <a:lnTo>
                    <a:pt x="75" y="215"/>
                  </a:lnTo>
                  <a:lnTo>
                    <a:pt x="65" y="218"/>
                  </a:lnTo>
                  <a:lnTo>
                    <a:pt x="54" y="219"/>
                  </a:lnTo>
                  <a:lnTo>
                    <a:pt x="45" y="221"/>
                  </a:lnTo>
                  <a:lnTo>
                    <a:pt x="36" y="223"/>
                  </a:lnTo>
                  <a:lnTo>
                    <a:pt x="29" y="226"/>
                  </a:lnTo>
                  <a:lnTo>
                    <a:pt x="22" y="228"/>
                  </a:lnTo>
                  <a:lnTo>
                    <a:pt x="16" y="231"/>
                  </a:lnTo>
                  <a:lnTo>
                    <a:pt x="7" y="236"/>
                  </a:lnTo>
                  <a:lnTo>
                    <a:pt x="1" y="236"/>
                  </a:lnTo>
                  <a:lnTo>
                    <a:pt x="0" y="234"/>
                  </a:lnTo>
                  <a:lnTo>
                    <a:pt x="5" y="229"/>
                  </a:lnTo>
                  <a:lnTo>
                    <a:pt x="12" y="224"/>
                  </a:lnTo>
                  <a:lnTo>
                    <a:pt x="22" y="220"/>
                  </a:lnTo>
                  <a:lnTo>
                    <a:pt x="35" y="214"/>
                  </a:lnTo>
                  <a:lnTo>
                    <a:pt x="48" y="209"/>
                  </a:lnTo>
                  <a:lnTo>
                    <a:pt x="62" y="204"/>
                  </a:lnTo>
                  <a:lnTo>
                    <a:pt x="75" y="200"/>
                  </a:lnTo>
                  <a:lnTo>
                    <a:pt x="85" y="198"/>
                  </a:lnTo>
                  <a:lnTo>
                    <a:pt x="92" y="197"/>
                  </a:lnTo>
                  <a:lnTo>
                    <a:pt x="98" y="196"/>
                  </a:lnTo>
                  <a:lnTo>
                    <a:pt x="104" y="192"/>
                  </a:lnTo>
                  <a:lnTo>
                    <a:pt x="111" y="186"/>
                  </a:lnTo>
                  <a:lnTo>
                    <a:pt x="116" y="181"/>
                  </a:lnTo>
                  <a:lnTo>
                    <a:pt x="122" y="174"/>
                  </a:lnTo>
                  <a:lnTo>
                    <a:pt x="127" y="168"/>
                  </a:lnTo>
                  <a:lnTo>
                    <a:pt x="129" y="163"/>
                  </a:lnTo>
                  <a:lnTo>
                    <a:pt x="130" y="160"/>
                  </a:lnTo>
                  <a:lnTo>
                    <a:pt x="128" y="156"/>
                  </a:lnTo>
                  <a:lnTo>
                    <a:pt x="124" y="153"/>
                  </a:lnTo>
                  <a:lnTo>
                    <a:pt x="120" y="152"/>
                  </a:lnTo>
                  <a:lnTo>
                    <a:pt x="116" y="151"/>
                  </a:lnTo>
                  <a:lnTo>
                    <a:pt x="123" y="147"/>
                  </a:lnTo>
                  <a:lnTo>
                    <a:pt x="129" y="144"/>
                  </a:lnTo>
                  <a:lnTo>
                    <a:pt x="134" y="140"/>
                  </a:lnTo>
                  <a:lnTo>
                    <a:pt x="138" y="137"/>
                  </a:lnTo>
                  <a:lnTo>
                    <a:pt x="142" y="139"/>
                  </a:lnTo>
                  <a:lnTo>
                    <a:pt x="144" y="140"/>
                  </a:lnTo>
                  <a:lnTo>
                    <a:pt x="145" y="140"/>
                  </a:lnTo>
                  <a:lnTo>
                    <a:pt x="146" y="140"/>
                  </a:lnTo>
                  <a:lnTo>
                    <a:pt x="152" y="133"/>
                  </a:lnTo>
                  <a:lnTo>
                    <a:pt x="161" y="121"/>
                  </a:lnTo>
                  <a:lnTo>
                    <a:pt x="171" y="106"/>
                  </a:lnTo>
                  <a:lnTo>
                    <a:pt x="181" y="90"/>
                  </a:lnTo>
                  <a:lnTo>
                    <a:pt x="191" y="71"/>
                  </a:lnTo>
                  <a:lnTo>
                    <a:pt x="200" y="55"/>
                  </a:lnTo>
                  <a:lnTo>
                    <a:pt x="206" y="40"/>
                  </a:lnTo>
                  <a:lnTo>
                    <a:pt x="209" y="29"/>
                  </a:lnTo>
                  <a:lnTo>
                    <a:pt x="212" y="23"/>
                  </a:lnTo>
                  <a:lnTo>
                    <a:pt x="217" y="16"/>
                  </a:lnTo>
                  <a:lnTo>
                    <a:pt x="220" y="10"/>
                  </a:lnTo>
                  <a:lnTo>
                    <a:pt x="225" y="6"/>
                  </a:lnTo>
                  <a:lnTo>
                    <a:pt x="230" y="3"/>
                  </a:lnTo>
                  <a:lnTo>
                    <a:pt x="240" y="1"/>
                  </a:lnTo>
                  <a:lnTo>
                    <a:pt x="248" y="0"/>
                  </a:lnTo>
                  <a:lnTo>
                    <a:pt x="253" y="0"/>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11" name="Freeform 364">
              <a:extLst>
                <a:ext uri="{FF2B5EF4-FFF2-40B4-BE49-F238E27FC236}">
                  <a16:creationId xmlns:a16="http://schemas.microsoft.com/office/drawing/2014/main" xmlns="" id="{39D26B64-37AC-42C9-969C-69EBC74AC6C5}"/>
                </a:ext>
              </a:extLst>
            </p:cNvPr>
            <p:cNvSpPr>
              <a:spLocks/>
            </p:cNvSpPr>
            <p:nvPr/>
          </p:nvSpPr>
          <p:spPr bwMode="auto">
            <a:xfrm>
              <a:off x="2765" y="890"/>
              <a:ext cx="73" cy="122"/>
            </a:xfrm>
            <a:custGeom>
              <a:avLst/>
              <a:gdLst>
                <a:gd name="T0" fmla="*/ 2 w 146"/>
                <a:gd name="T1" fmla="*/ 8 h 244"/>
                <a:gd name="T2" fmla="*/ 2 w 146"/>
                <a:gd name="T3" fmla="*/ 7 h 244"/>
                <a:gd name="T4" fmla="*/ 3 w 146"/>
                <a:gd name="T5" fmla="*/ 7 h 244"/>
                <a:gd name="T6" fmla="*/ 3 w 146"/>
                <a:gd name="T7" fmla="*/ 6 h 244"/>
                <a:gd name="T8" fmla="*/ 4 w 146"/>
                <a:gd name="T9" fmla="*/ 6 h 244"/>
                <a:gd name="T10" fmla="*/ 5 w 146"/>
                <a:gd name="T11" fmla="*/ 6 h 244"/>
                <a:gd name="T12" fmla="*/ 5 w 146"/>
                <a:gd name="T13" fmla="*/ 6 h 244"/>
                <a:gd name="T14" fmla="*/ 5 w 146"/>
                <a:gd name="T15" fmla="*/ 5 h 244"/>
                <a:gd name="T16" fmla="*/ 5 w 146"/>
                <a:gd name="T17" fmla="*/ 6 h 244"/>
                <a:gd name="T18" fmla="*/ 4 w 146"/>
                <a:gd name="T19" fmla="*/ 6 h 244"/>
                <a:gd name="T20" fmla="*/ 3 w 146"/>
                <a:gd name="T21" fmla="*/ 6 h 244"/>
                <a:gd name="T22" fmla="*/ 3 w 146"/>
                <a:gd name="T23" fmla="*/ 6 h 244"/>
                <a:gd name="T24" fmla="*/ 3 w 146"/>
                <a:gd name="T25" fmla="*/ 6 h 244"/>
                <a:gd name="T26" fmla="*/ 3 w 146"/>
                <a:gd name="T27" fmla="*/ 5 h 244"/>
                <a:gd name="T28" fmla="*/ 3 w 146"/>
                <a:gd name="T29" fmla="*/ 4 h 244"/>
                <a:gd name="T30" fmla="*/ 4 w 146"/>
                <a:gd name="T31" fmla="*/ 4 h 244"/>
                <a:gd name="T32" fmla="*/ 4 w 146"/>
                <a:gd name="T33" fmla="*/ 3 h 244"/>
                <a:gd name="T34" fmla="*/ 5 w 146"/>
                <a:gd name="T35" fmla="*/ 3 h 244"/>
                <a:gd name="T36" fmla="*/ 5 w 146"/>
                <a:gd name="T37" fmla="*/ 3 h 244"/>
                <a:gd name="T38" fmla="*/ 5 w 146"/>
                <a:gd name="T39" fmla="*/ 3 h 244"/>
                <a:gd name="T40" fmla="*/ 5 w 146"/>
                <a:gd name="T41" fmla="*/ 3 h 244"/>
                <a:gd name="T42" fmla="*/ 4 w 146"/>
                <a:gd name="T43" fmla="*/ 3 h 244"/>
                <a:gd name="T44" fmla="*/ 4 w 146"/>
                <a:gd name="T45" fmla="*/ 4 h 244"/>
                <a:gd name="T46" fmla="*/ 3 w 146"/>
                <a:gd name="T47" fmla="*/ 4 h 244"/>
                <a:gd name="T48" fmla="*/ 3 w 146"/>
                <a:gd name="T49" fmla="*/ 3 h 244"/>
                <a:gd name="T50" fmla="*/ 3 w 146"/>
                <a:gd name="T51" fmla="*/ 1 h 244"/>
                <a:gd name="T52" fmla="*/ 3 w 146"/>
                <a:gd name="T53" fmla="*/ 1 h 244"/>
                <a:gd name="T54" fmla="*/ 3 w 146"/>
                <a:gd name="T55" fmla="*/ 1 h 244"/>
                <a:gd name="T56" fmla="*/ 3 w 146"/>
                <a:gd name="T57" fmla="*/ 1 h 244"/>
                <a:gd name="T58" fmla="*/ 3 w 146"/>
                <a:gd name="T59" fmla="*/ 4 h 244"/>
                <a:gd name="T60" fmla="*/ 3 w 146"/>
                <a:gd name="T61" fmla="*/ 4 h 244"/>
                <a:gd name="T62" fmla="*/ 3 w 146"/>
                <a:gd name="T63" fmla="*/ 4 h 244"/>
                <a:gd name="T64" fmla="*/ 2 w 146"/>
                <a:gd name="T65" fmla="*/ 4 h 244"/>
                <a:gd name="T66" fmla="*/ 2 w 146"/>
                <a:gd name="T67" fmla="*/ 3 h 244"/>
                <a:gd name="T68" fmla="*/ 2 w 146"/>
                <a:gd name="T69" fmla="*/ 3 h 244"/>
                <a:gd name="T70" fmla="*/ 1 w 146"/>
                <a:gd name="T71" fmla="*/ 2 h 244"/>
                <a:gd name="T72" fmla="*/ 1 w 146"/>
                <a:gd name="T73" fmla="*/ 2 h 244"/>
                <a:gd name="T74" fmla="*/ 1 w 146"/>
                <a:gd name="T75" fmla="*/ 2 h 244"/>
                <a:gd name="T76" fmla="*/ 2 w 146"/>
                <a:gd name="T77" fmla="*/ 3 h 244"/>
                <a:gd name="T78" fmla="*/ 2 w 146"/>
                <a:gd name="T79" fmla="*/ 4 h 244"/>
                <a:gd name="T80" fmla="*/ 2 w 146"/>
                <a:gd name="T81" fmla="*/ 5 h 244"/>
                <a:gd name="T82" fmla="*/ 2 w 146"/>
                <a:gd name="T83" fmla="*/ 6 h 244"/>
                <a:gd name="T84" fmla="*/ 2 w 146"/>
                <a:gd name="T85" fmla="*/ 6 h 244"/>
                <a:gd name="T86" fmla="*/ 2 w 146"/>
                <a:gd name="T87" fmla="*/ 6 h 244"/>
                <a:gd name="T88" fmla="*/ 2 w 146"/>
                <a:gd name="T89" fmla="*/ 6 h 244"/>
                <a:gd name="T90" fmla="*/ 1 w 146"/>
                <a:gd name="T91" fmla="*/ 5 h 244"/>
                <a:gd name="T92" fmla="*/ 1 w 146"/>
                <a:gd name="T93" fmla="*/ 5 h 244"/>
                <a:gd name="T94" fmla="*/ 1 w 146"/>
                <a:gd name="T95" fmla="*/ 5 h 244"/>
                <a:gd name="T96" fmla="*/ 0 w 146"/>
                <a:gd name="T97" fmla="*/ 5 h 244"/>
                <a:gd name="T98" fmla="*/ 1 w 146"/>
                <a:gd name="T99" fmla="*/ 5 h 244"/>
                <a:gd name="T100" fmla="*/ 1 w 146"/>
                <a:gd name="T101" fmla="*/ 6 h 244"/>
                <a:gd name="T102" fmla="*/ 1 w 146"/>
                <a:gd name="T103" fmla="*/ 6 h 244"/>
                <a:gd name="T104" fmla="*/ 2 w 146"/>
                <a:gd name="T105" fmla="*/ 7 h 244"/>
                <a:gd name="T106" fmla="*/ 2 w 146"/>
                <a:gd name="T107" fmla="*/ 7 h 244"/>
                <a:gd name="T108" fmla="*/ 1 w 146"/>
                <a:gd name="T109" fmla="*/ 8 h 244"/>
                <a:gd name="T110" fmla="*/ 1 w 146"/>
                <a:gd name="T111" fmla="*/ 8 h 24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46" h="244">
                  <a:moveTo>
                    <a:pt x="31" y="240"/>
                  </a:moveTo>
                  <a:lnTo>
                    <a:pt x="39" y="230"/>
                  </a:lnTo>
                  <a:lnTo>
                    <a:pt x="48" y="216"/>
                  </a:lnTo>
                  <a:lnTo>
                    <a:pt x="57" y="204"/>
                  </a:lnTo>
                  <a:lnTo>
                    <a:pt x="61" y="195"/>
                  </a:lnTo>
                  <a:lnTo>
                    <a:pt x="69" y="195"/>
                  </a:lnTo>
                  <a:lnTo>
                    <a:pt x="80" y="193"/>
                  </a:lnTo>
                  <a:lnTo>
                    <a:pt x="92" y="190"/>
                  </a:lnTo>
                  <a:lnTo>
                    <a:pt x="106" y="185"/>
                  </a:lnTo>
                  <a:lnTo>
                    <a:pt x="117" y="180"/>
                  </a:lnTo>
                  <a:lnTo>
                    <a:pt x="128" y="175"/>
                  </a:lnTo>
                  <a:lnTo>
                    <a:pt x="136" y="170"/>
                  </a:lnTo>
                  <a:lnTo>
                    <a:pt x="139" y="167"/>
                  </a:lnTo>
                  <a:lnTo>
                    <a:pt x="141" y="161"/>
                  </a:lnTo>
                  <a:lnTo>
                    <a:pt x="142" y="159"/>
                  </a:lnTo>
                  <a:lnTo>
                    <a:pt x="140" y="159"/>
                  </a:lnTo>
                  <a:lnTo>
                    <a:pt x="136" y="161"/>
                  </a:lnTo>
                  <a:lnTo>
                    <a:pt x="131" y="163"/>
                  </a:lnTo>
                  <a:lnTo>
                    <a:pt x="123" y="167"/>
                  </a:lnTo>
                  <a:lnTo>
                    <a:pt x="114" y="170"/>
                  </a:lnTo>
                  <a:lnTo>
                    <a:pt x="103" y="175"/>
                  </a:lnTo>
                  <a:lnTo>
                    <a:pt x="92" y="179"/>
                  </a:lnTo>
                  <a:lnTo>
                    <a:pt x="81" y="183"/>
                  </a:lnTo>
                  <a:lnTo>
                    <a:pt x="73" y="185"/>
                  </a:lnTo>
                  <a:lnTo>
                    <a:pt x="67" y="186"/>
                  </a:lnTo>
                  <a:lnTo>
                    <a:pt x="71" y="175"/>
                  </a:lnTo>
                  <a:lnTo>
                    <a:pt x="77" y="159"/>
                  </a:lnTo>
                  <a:lnTo>
                    <a:pt x="83" y="142"/>
                  </a:lnTo>
                  <a:lnTo>
                    <a:pt x="85" y="133"/>
                  </a:lnTo>
                  <a:lnTo>
                    <a:pt x="92" y="127"/>
                  </a:lnTo>
                  <a:lnTo>
                    <a:pt x="100" y="121"/>
                  </a:lnTo>
                  <a:lnTo>
                    <a:pt x="109" y="114"/>
                  </a:lnTo>
                  <a:lnTo>
                    <a:pt x="118" y="104"/>
                  </a:lnTo>
                  <a:lnTo>
                    <a:pt x="128" y="96"/>
                  </a:lnTo>
                  <a:lnTo>
                    <a:pt x="136" y="89"/>
                  </a:lnTo>
                  <a:lnTo>
                    <a:pt x="141" y="84"/>
                  </a:lnTo>
                  <a:lnTo>
                    <a:pt x="145" y="79"/>
                  </a:lnTo>
                  <a:lnTo>
                    <a:pt x="146" y="74"/>
                  </a:lnTo>
                  <a:lnTo>
                    <a:pt x="146" y="71"/>
                  </a:lnTo>
                  <a:lnTo>
                    <a:pt x="144" y="71"/>
                  </a:lnTo>
                  <a:lnTo>
                    <a:pt x="139" y="76"/>
                  </a:lnTo>
                  <a:lnTo>
                    <a:pt x="134" y="79"/>
                  </a:lnTo>
                  <a:lnTo>
                    <a:pt x="129" y="85"/>
                  </a:lnTo>
                  <a:lnTo>
                    <a:pt x="122" y="91"/>
                  </a:lnTo>
                  <a:lnTo>
                    <a:pt x="114" y="96"/>
                  </a:lnTo>
                  <a:lnTo>
                    <a:pt x="106" y="102"/>
                  </a:lnTo>
                  <a:lnTo>
                    <a:pt x="98" y="108"/>
                  </a:lnTo>
                  <a:lnTo>
                    <a:pt x="91" y="112"/>
                  </a:lnTo>
                  <a:lnTo>
                    <a:pt x="86" y="115"/>
                  </a:lnTo>
                  <a:lnTo>
                    <a:pt x="87" y="94"/>
                  </a:lnTo>
                  <a:lnTo>
                    <a:pt x="88" y="61"/>
                  </a:lnTo>
                  <a:lnTo>
                    <a:pt x="90" y="27"/>
                  </a:lnTo>
                  <a:lnTo>
                    <a:pt x="88" y="8"/>
                  </a:lnTo>
                  <a:lnTo>
                    <a:pt x="87" y="1"/>
                  </a:lnTo>
                  <a:lnTo>
                    <a:pt x="86" y="0"/>
                  </a:lnTo>
                  <a:lnTo>
                    <a:pt x="85" y="2"/>
                  </a:lnTo>
                  <a:lnTo>
                    <a:pt x="84" y="10"/>
                  </a:lnTo>
                  <a:lnTo>
                    <a:pt x="81" y="32"/>
                  </a:lnTo>
                  <a:lnTo>
                    <a:pt x="79" y="68"/>
                  </a:lnTo>
                  <a:lnTo>
                    <a:pt x="76" y="103"/>
                  </a:lnTo>
                  <a:lnTo>
                    <a:pt x="71" y="125"/>
                  </a:lnTo>
                  <a:lnTo>
                    <a:pt x="69" y="127"/>
                  </a:lnTo>
                  <a:lnTo>
                    <a:pt x="67" y="126"/>
                  </a:lnTo>
                  <a:lnTo>
                    <a:pt x="65" y="123"/>
                  </a:lnTo>
                  <a:lnTo>
                    <a:pt x="64" y="117"/>
                  </a:lnTo>
                  <a:lnTo>
                    <a:pt x="63" y="111"/>
                  </a:lnTo>
                  <a:lnTo>
                    <a:pt x="58" y="103"/>
                  </a:lnTo>
                  <a:lnTo>
                    <a:pt x="54" y="94"/>
                  </a:lnTo>
                  <a:lnTo>
                    <a:pt x="47" y="84"/>
                  </a:lnTo>
                  <a:lnTo>
                    <a:pt x="40" y="73"/>
                  </a:lnTo>
                  <a:lnTo>
                    <a:pt x="33" y="64"/>
                  </a:lnTo>
                  <a:lnTo>
                    <a:pt x="26" y="58"/>
                  </a:lnTo>
                  <a:lnTo>
                    <a:pt x="22" y="55"/>
                  </a:lnTo>
                  <a:lnTo>
                    <a:pt x="17" y="55"/>
                  </a:lnTo>
                  <a:lnTo>
                    <a:pt x="18" y="58"/>
                  </a:lnTo>
                  <a:lnTo>
                    <a:pt x="23" y="64"/>
                  </a:lnTo>
                  <a:lnTo>
                    <a:pt x="29" y="73"/>
                  </a:lnTo>
                  <a:lnTo>
                    <a:pt x="37" y="86"/>
                  </a:lnTo>
                  <a:lnTo>
                    <a:pt x="46" y="103"/>
                  </a:lnTo>
                  <a:lnTo>
                    <a:pt x="55" y="119"/>
                  </a:lnTo>
                  <a:lnTo>
                    <a:pt x="60" y="132"/>
                  </a:lnTo>
                  <a:lnTo>
                    <a:pt x="60" y="144"/>
                  </a:lnTo>
                  <a:lnTo>
                    <a:pt x="57" y="159"/>
                  </a:lnTo>
                  <a:lnTo>
                    <a:pt x="54" y="172"/>
                  </a:lnTo>
                  <a:lnTo>
                    <a:pt x="50" y="180"/>
                  </a:lnTo>
                  <a:lnTo>
                    <a:pt x="48" y="183"/>
                  </a:lnTo>
                  <a:lnTo>
                    <a:pt x="46" y="183"/>
                  </a:lnTo>
                  <a:lnTo>
                    <a:pt x="43" y="179"/>
                  </a:lnTo>
                  <a:lnTo>
                    <a:pt x="39" y="174"/>
                  </a:lnTo>
                  <a:lnTo>
                    <a:pt x="35" y="169"/>
                  </a:lnTo>
                  <a:lnTo>
                    <a:pt x="31" y="164"/>
                  </a:lnTo>
                  <a:lnTo>
                    <a:pt x="25" y="157"/>
                  </a:lnTo>
                  <a:lnTo>
                    <a:pt x="19" y="151"/>
                  </a:lnTo>
                  <a:lnTo>
                    <a:pt x="14" y="145"/>
                  </a:lnTo>
                  <a:lnTo>
                    <a:pt x="8" y="139"/>
                  </a:lnTo>
                  <a:lnTo>
                    <a:pt x="3" y="134"/>
                  </a:lnTo>
                  <a:lnTo>
                    <a:pt x="1" y="131"/>
                  </a:lnTo>
                  <a:lnTo>
                    <a:pt x="0" y="130"/>
                  </a:lnTo>
                  <a:lnTo>
                    <a:pt x="2" y="136"/>
                  </a:lnTo>
                  <a:lnTo>
                    <a:pt x="8" y="145"/>
                  </a:lnTo>
                  <a:lnTo>
                    <a:pt x="14" y="154"/>
                  </a:lnTo>
                  <a:lnTo>
                    <a:pt x="19" y="163"/>
                  </a:lnTo>
                  <a:lnTo>
                    <a:pt x="26" y="172"/>
                  </a:lnTo>
                  <a:lnTo>
                    <a:pt x="32" y="182"/>
                  </a:lnTo>
                  <a:lnTo>
                    <a:pt x="34" y="187"/>
                  </a:lnTo>
                  <a:lnTo>
                    <a:pt x="35" y="194"/>
                  </a:lnTo>
                  <a:lnTo>
                    <a:pt x="35" y="206"/>
                  </a:lnTo>
                  <a:lnTo>
                    <a:pt x="33" y="220"/>
                  </a:lnTo>
                  <a:lnTo>
                    <a:pt x="27" y="231"/>
                  </a:lnTo>
                  <a:lnTo>
                    <a:pt x="23" y="239"/>
                  </a:lnTo>
                  <a:lnTo>
                    <a:pt x="23" y="244"/>
                  </a:lnTo>
                  <a:lnTo>
                    <a:pt x="26" y="244"/>
                  </a:lnTo>
                  <a:lnTo>
                    <a:pt x="31" y="240"/>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512" name="Freeform 365">
              <a:extLst>
                <a:ext uri="{FF2B5EF4-FFF2-40B4-BE49-F238E27FC236}">
                  <a16:creationId xmlns:a16="http://schemas.microsoft.com/office/drawing/2014/main" xmlns="" id="{5C3B60DF-A131-4F5B-BA3F-6941D859B4BF}"/>
                </a:ext>
              </a:extLst>
            </p:cNvPr>
            <p:cNvSpPr>
              <a:spLocks/>
            </p:cNvSpPr>
            <p:nvPr/>
          </p:nvSpPr>
          <p:spPr bwMode="auto">
            <a:xfrm>
              <a:off x="2432" y="924"/>
              <a:ext cx="139" cy="113"/>
            </a:xfrm>
            <a:custGeom>
              <a:avLst/>
              <a:gdLst>
                <a:gd name="T0" fmla="*/ 8 w 279"/>
                <a:gd name="T1" fmla="*/ 6 h 227"/>
                <a:gd name="T2" fmla="*/ 7 w 279"/>
                <a:gd name="T3" fmla="*/ 6 h 227"/>
                <a:gd name="T4" fmla="*/ 7 w 279"/>
                <a:gd name="T5" fmla="*/ 5 h 227"/>
                <a:gd name="T6" fmla="*/ 6 w 279"/>
                <a:gd name="T7" fmla="*/ 5 h 227"/>
                <a:gd name="T8" fmla="*/ 7 w 279"/>
                <a:gd name="T9" fmla="*/ 4 h 227"/>
                <a:gd name="T10" fmla="*/ 6 w 279"/>
                <a:gd name="T11" fmla="*/ 2 h 227"/>
                <a:gd name="T12" fmla="*/ 6 w 279"/>
                <a:gd name="T13" fmla="*/ 3 h 227"/>
                <a:gd name="T14" fmla="*/ 6 w 279"/>
                <a:gd name="T15" fmla="*/ 5 h 227"/>
                <a:gd name="T16" fmla="*/ 6 w 279"/>
                <a:gd name="T17" fmla="*/ 5 h 227"/>
                <a:gd name="T18" fmla="*/ 5 w 279"/>
                <a:gd name="T19" fmla="*/ 4 h 227"/>
                <a:gd name="T20" fmla="*/ 4 w 279"/>
                <a:gd name="T21" fmla="*/ 3 h 227"/>
                <a:gd name="T22" fmla="*/ 4 w 279"/>
                <a:gd name="T23" fmla="*/ 0 h 227"/>
                <a:gd name="T24" fmla="*/ 4 w 279"/>
                <a:gd name="T25" fmla="*/ 0 h 227"/>
                <a:gd name="T26" fmla="*/ 4 w 279"/>
                <a:gd name="T27" fmla="*/ 1 h 227"/>
                <a:gd name="T28" fmla="*/ 4 w 279"/>
                <a:gd name="T29" fmla="*/ 3 h 227"/>
                <a:gd name="T30" fmla="*/ 2 w 279"/>
                <a:gd name="T31" fmla="*/ 2 h 227"/>
                <a:gd name="T32" fmla="*/ 1 w 279"/>
                <a:gd name="T33" fmla="*/ 1 h 227"/>
                <a:gd name="T34" fmla="*/ 0 w 279"/>
                <a:gd name="T35" fmla="*/ 0 h 227"/>
                <a:gd name="T36" fmla="*/ 0 w 279"/>
                <a:gd name="T37" fmla="*/ 0 h 227"/>
                <a:gd name="T38" fmla="*/ 1 w 279"/>
                <a:gd name="T39" fmla="*/ 2 h 227"/>
                <a:gd name="T40" fmla="*/ 3 w 279"/>
                <a:gd name="T41" fmla="*/ 3 h 227"/>
                <a:gd name="T42" fmla="*/ 4 w 279"/>
                <a:gd name="T43" fmla="*/ 3 h 227"/>
                <a:gd name="T44" fmla="*/ 3 w 279"/>
                <a:gd name="T45" fmla="*/ 4 h 227"/>
                <a:gd name="T46" fmla="*/ 2 w 279"/>
                <a:gd name="T47" fmla="*/ 4 h 227"/>
                <a:gd name="T48" fmla="*/ 0 w 279"/>
                <a:gd name="T49" fmla="*/ 4 h 227"/>
                <a:gd name="T50" fmla="*/ 0 w 279"/>
                <a:gd name="T51" fmla="*/ 3 h 227"/>
                <a:gd name="T52" fmla="*/ 0 w 279"/>
                <a:gd name="T53" fmla="*/ 4 h 227"/>
                <a:gd name="T54" fmla="*/ 1 w 279"/>
                <a:gd name="T55" fmla="*/ 4 h 227"/>
                <a:gd name="T56" fmla="*/ 3 w 279"/>
                <a:gd name="T57" fmla="*/ 4 h 227"/>
                <a:gd name="T58" fmla="*/ 4 w 279"/>
                <a:gd name="T59" fmla="*/ 4 h 227"/>
                <a:gd name="T60" fmla="*/ 5 w 279"/>
                <a:gd name="T61" fmla="*/ 5 h 227"/>
                <a:gd name="T62" fmla="*/ 5 w 279"/>
                <a:gd name="T63" fmla="*/ 5 h 227"/>
                <a:gd name="T64" fmla="*/ 5 w 279"/>
                <a:gd name="T65" fmla="*/ 6 h 227"/>
                <a:gd name="T66" fmla="*/ 4 w 279"/>
                <a:gd name="T67" fmla="*/ 6 h 227"/>
                <a:gd name="T68" fmla="*/ 3 w 279"/>
                <a:gd name="T69" fmla="*/ 6 h 227"/>
                <a:gd name="T70" fmla="*/ 3 w 279"/>
                <a:gd name="T71" fmla="*/ 7 h 227"/>
                <a:gd name="T72" fmla="*/ 4 w 279"/>
                <a:gd name="T73" fmla="*/ 6 h 227"/>
                <a:gd name="T74" fmla="*/ 5 w 279"/>
                <a:gd name="T75" fmla="*/ 6 h 227"/>
                <a:gd name="T76" fmla="*/ 6 w 279"/>
                <a:gd name="T77" fmla="*/ 6 h 227"/>
                <a:gd name="T78" fmla="*/ 6 w 279"/>
                <a:gd name="T79" fmla="*/ 6 h 227"/>
                <a:gd name="T80" fmla="*/ 7 w 279"/>
                <a:gd name="T81" fmla="*/ 6 h 227"/>
                <a:gd name="T82" fmla="*/ 8 w 279"/>
                <a:gd name="T83" fmla="*/ 6 h 227"/>
                <a:gd name="T84" fmla="*/ 8 w 279"/>
                <a:gd name="T85" fmla="*/ 7 h 2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79" h="227">
                  <a:moveTo>
                    <a:pt x="279" y="227"/>
                  </a:moveTo>
                  <a:lnTo>
                    <a:pt x="273" y="222"/>
                  </a:lnTo>
                  <a:lnTo>
                    <a:pt x="266" y="212"/>
                  </a:lnTo>
                  <a:lnTo>
                    <a:pt x="259" y="205"/>
                  </a:lnTo>
                  <a:lnTo>
                    <a:pt x="255" y="201"/>
                  </a:lnTo>
                  <a:lnTo>
                    <a:pt x="252" y="200"/>
                  </a:lnTo>
                  <a:lnTo>
                    <a:pt x="249" y="196"/>
                  </a:lnTo>
                  <a:lnTo>
                    <a:pt x="243" y="194"/>
                  </a:lnTo>
                  <a:lnTo>
                    <a:pt x="237" y="191"/>
                  </a:lnTo>
                  <a:lnTo>
                    <a:pt x="232" y="187"/>
                  </a:lnTo>
                  <a:lnTo>
                    <a:pt x="226" y="184"/>
                  </a:lnTo>
                  <a:lnTo>
                    <a:pt x="221" y="180"/>
                  </a:lnTo>
                  <a:lnTo>
                    <a:pt x="219" y="177"/>
                  </a:lnTo>
                  <a:lnTo>
                    <a:pt x="221" y="156"/>
                  </a:lnTo>
                  <a:lnTo>
                    <a:pt x="225" y="132"/>
                  </a:lnTo>
                  <a:lnTo>
                    <a:pt x="226" y="110"/>
                  </a:lnTo>
                  <a:lnTo>
                    <a:pt x="225" y="94"/>
                  </a:lnTo>
                  <a:lnTo>
                    <a:pt x="222" y="87"/>
                  </a:lnTo>
                  <a:lnTo>
                    <a:pt x="221" y="87"/>
                  </a:lnTo>
                  <a:lnTo>
                    <a:pt x="220" y="93"/>
                  </a:lnTo>
                  <a:lnTo>
                    <a:pt x="221" y="101"/>
                  </a:lnTo>
                  <a:lnTo>
                    <a:pt x="219" y="116"/>
                  </a:lnTo>
                  <a:lnTo>
                    <a:pt x="214" y="139"/>
                  </a:lnTo>
                  <a:lnTo>
                    <a:pt x="208" y="161"/>
                  </a:lnTo>
                  <a:lnTo>
                    <a:pt x="205" y="174"/>
                  </a:lnTo>
                  <a:lnTo>
                    <a:pt x="200" y="171"/>
                  </a:lnTo>
                  <a:lnTo>
                    <a:pt x="195" y="164"/>
                  </a:lnTo>
                  <a:lnTo>
                    <a:pt x="188" y="156"/>
                  </a:lnTo>
                  <a:lnTo>
                    <a:pt x="181" y="148"/>
                  </a:lnTo>
                  <a:lnTo>
                    <a:pt x="173" y="140"/>
                  </a:lnTo>
                  <a:lnTo>
                    <a:pt x="166" y="132"/>
                  </a:lnTo>
                  <a:lnTo>
                    <a:pt x="160" y="127"/>
                  </a:lnTo>
                  <a:lnTo>
                    <a:pt x="157" y="124"/>
                  </a:lnTo>
                  <a:lnTo>
                    <a:pt x="158" y="97"/>
                  </a:lnTo>
                  <a:lnTo>
                    <a:pt x="156" y="61"/>
                  </a:lnTo>
                  <a:lnTo>
                    <a:pt x="151" y="27"/>
                  </a:lnTo>
                  <a:lnTo>
                    <a:pt x="144" y="5"/>
                  </a:lnTo>
                  <a:lnTo>
                    <a:pt x="139" y="0"/>
                  </a:lnTo>
                  <a:lnTo>
                    <a:pt x="139" y="3"/>
                  </a:lnTo>
                  <a:lnTo>
                    <a:pt x="139" y="12"/>
                  </a:lnTo>
                  <a:lnTo>
                    <a:pt x="142" y="22"/>
                  </a:lnTo>
                  <a:lnTo>
                    <a:pt x="144" y="40"/>
                  </a:lnTo>
                  <a:lnTo>
                    <a:pt x="146" y="67"/>
                  </a:lnTo>
                  <a:lnTo>
                    <a:pt x="146" y="95"/>
                  </a:lnTo>
                  <a:lnTo>
                    <a:pt x="144" y="113"/>
                  </a:lnTo>
                  <a:lnTo>
                    <a:pt x="133" y="104"/>
                  </a:lnTo>
                  <a:lnTo>
                    <a:pt x="115" y="93"/>
                  </a:lnTo>
                  <a:lnTo>
                    <a:pt x="95" y="79"/>
                  </a:lnTo>
                  <a:lnTo>
                    <a:pt x="74" y="63"/>
                  </a:lnTo>
                  <a:lnTo>
                    <a:pt x="53" y="49"/>
                  </a:lnTo>
                  <a:lnTo>
                    <a:pt x="36" y="35"/>
                  </a:lnTo>
                  <a:lnTo>
                    <a:pt x="22" y="26"/>
                  </a:lnTo>
                  <a:lnTo>
                    <a:pt x="16" y="20"/>
                  </a:lnTo>
                  <a:lnTo>
                    <a:pt x="13" y="17"/>
                  </a:lnTo>
                  <a:lnTo>
                    <a:pt x="12" y="18"/>
                  </a:lnTo>
                  <a:lnTo>
                    <a:pt x="14" y="23"/>
                  </a:lnTo>
                  <a:lnTo>
                    <a:pt x="21" y="31"/>
                  </a:lnTo>
                  <a:lnTo>
                    <a:pt x="29" y="40"/>
                  </a:lnTo>
                  <a:lnTo>
                    <a:pt x="42" y="50"/>
                  </a:lnTo>
                  <a:lnTo>
                    <a:pt x="59" y="64"/>
                  </a:lnTo>
                  <a:lnTo>
                    <a:pt x="77" y="79"/>
                  </a:lnTo>
                  <a:lnTo>
                    <a:pt x="97" y="94"/>
                  </a:lnTo>
                  <a:lnTo>
                    <a:pt x="113" y="106"/>
                  </a:lnTo>
                  <a:lnTo>
                    <a:pt x="127" y="117"/>
                  </a:lnTo>
                  <a:lnTo>
                    <a:pt x="136" y="123"/>
                  </a:lnTo>
                  <a:lnTo>
                    <a:pt x="143" y="126"/>
                  </a:lnTo>
                  <a:lnTo>
                    <a:pt x="141" y="127"/>
                  </a:lnTo>
                  <a:lnTo>
                    <a:pt x="134" y="127"/>
                  </a:lnTo>
                  <a:lnTo>
                    <a:pt x="122" y="128"/>
                  </a:lnTo>
                  <a:lnTo>
                    <a:pt x="112" y="131"/>
                  </a:lnTo>
                  <a:lnTo>
                    <a:pt x="98" y="132"/>
                  </a:lnTo>
                  <a:lnTo>
                    <a:pt x="82" y="133"/>
                  </a:lnTo>
                  <a:lnTo>
                    <a:pt x="63" y="132"/>
                  </a:lnTo>
                  <a:lnTo>
                    <a:pt x="46" y="131"/>
                  </a:lnTo>
                  <a:lnTo>
                    <a:pt x="31" y="128"/>
                  </a:lnTo>
                  <a:lnTo>
                    <a:pt x="17" y="125"/>
                  </a:lnTo>
                  <a:lnTo>
                    <a:pt x="8" y="120"/>
                  </a:lnTo>
                  <a:lnTo>
                    <a:pt x="0" y="114"/>
                  </a:lnTo>
                  <a:lnTo>
                    <a:pt x="0" y="118"/>
                  </a:lnTo>
                  <a:lnTo>
                    <a:pt x="5" y="124"/>
                  </a:lnTo>
                  <a:lnTo>
                    <a:pt x="12" y="131"/>
                  </a:lnTo>
                  <a:lnTo>
                    <a:pt x="20" y="133"/>
                  </a:lnTo>
                  <a:lnTo>
                    <a:pt x="35" y="135"/>
                  </a:lnTo>
                  <a:lnTo>
                    <a:pt x="53" y="138"/>
                  </a:lnTo>
                  <a:lnTo>
                    <a:pt x="74" y="140"/>
                  </a:lnTo>
                  <a:lnTo>
                    <a:pt x="95" y="141"/>
                  </a:lnTo>
                  <a:lnTo>
                    <a:pt x="113" y="142"/>
                  </a:lnTo>
                  <a:lnTo>
                    <a:pt x="128" y="143"/>
                  </a:lnTo>
                  <a:lnTo>
                    <a:pt x="136" y="143"/>
                  </a:lnTo>
                  <a:lnTo>
                    <a:pt x="142" y="144"/>
                  </a:lnTo>
                  <a:lnTo>
                    <a:pt x="149" y="149"/>
                  </a:lnTo>
                  <a:lnTo>
                    <a:pt x="156" y="156"/>
                  </a:lnTo>
                  <a:lnTo>
                    <a:pt x="164" y="163"/>
                  </a:lnTo>
                  <a:lnTo>
                    <a:pt x="172" y="171"/>
                  </a:lnTo>
                  <a:lnTo>
                    <a:pt x="179" y="178"/>
                  </a:lnTo>
                  <a:lnTo>
                    <a:pt x="183" y="182"/>
                  </a:lnTo>
                  <a:lnTo>
                    <a:pt x="187" y="186"/>
                  </a:lnTo>
                  <a:lnTo>
                    <a:pt x="177" y="189"/>
                  </a:lnTo>
                  <a:lnTo>
                    <a:pt x="166" y="194"/>
                  </a:lnTo>
                  <a:lnTo>
                    <a:pt x="153" y="200"/>
                  </a:lnTo>
                  <a:lnTo>
                    <a:pt x="141" y="205"/>
                  </a:lnTo>
                  <a:lnTo>
                    <a:pt x="128" y="211"/>
                  </a:lnTo>
                  <a:lnTo>
                    <a:pt x="116" y="215"/>
                  </a:lnTo>
                  <a:lnTo>
                    <a:pt x="107" y="218"/>
                  </a:lnTo>
                  <a:lnTo>
                    <a:pt x="99" y="219"/>
                  </a:lnTo>
                  <a:lnTo>
                    <a:pt x="92" y="220"/>
                  </a:lnTo>
                  <a:lnTo>
                    <a:pt x="93" y="223"/>
                  </a:lnTo>
                  <a:lnTo>
                    <a:pt x="100" y="225"/>
                  </a:lnTo>
                  <a:lnTo>
                    <a:pt x="113" y="224"/>
                  </a:lnTo>
                  <a:lnTo>
                    <a:pt x="121" y="222"/>
                  </a:lnTo>
                  <a:lnTo>
                    <a:pt x="133" y="219"/>
                  </a:lnTo>
                  <a:lnTo>
                    <a:pt x="145" y="215"/>
                  </a:lnTo>
                  <a:lnTo>
                    <a:pt x="159" y="210"/>
                  </a:lnTo>
                  <a:lnTo>
                    <a:pt x="172" y="207"/>
                  </a:lnTo>
                  <a:lnTo>
                    <a:pt x="183" y="202"/>
                  </a:lnTo>
                  <a:lnTo>
                    <a:pt x="192" y="199"/>
                  </a:lnTo>
                  <a:lnTo>
                    <a:pt x="198" y="196"/>
                  </a:lnTo>
                  <a:lnTo>
                    <a:pt x="205" y="194"/>
                  </a:lnTo>
                  <a:lnTo>
                    <a:pt x="212" y="194"/>
                  </a:lnTo>
                  <a:lnTo>
                    <a:pt x="219" y="197"/>
                  </a:lnTo>
                  <a:lnTo>
                    <a:pt x="228" y="203"/>
                  </a:lnTo>
                  <a:lnTo>
                    <a:pt x="234" y="207"/>
                  </a:lnTo>
                  <a:lnTo>
                    <a:pt x="241" y="211"/>
                  </a:lnTo>
                  <a:lnTo>
                    <a:pt x="249" y="215"/>
                  </a:lnTo>
                  <a:lnTo>
                    <a:pt x="257" y="219"/>
                  </a:lnTo>
                  <a:lnTo>
                    <a:pt x="264" y="223"/>
                  </a:lnTo>
                  <a:lnTo>
                    <a:pt x="271" y="225"/>
                  </a:lnTo>
                  <a:lnTo>
                    <a:pt x="275" y="227"/>
                  </a:lnTo>
                  <a:lnTo>
                    <a:pt x="279" y="227"/>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39280" name="WordArt 368">
            <a:extLst>
              <a:ext uri="{FF2B5EF4-FFF2-40B4-BE49-F238E27FC236}">
                <a16:creationId xmlns:a16="http://schemas.microsoft.com/office/drawing/2014/main" xmlns="" id="{9BC7BE61-7130-4048-B60A-5D7AB45A80C4}"/>
              </a:ext>
            </a:extLst>
          </p:cNvPr>
          <p:cNvSpPr>
            <a:spLocks noChangeArrowheads="1" noChangeShapeType="1" noTextEdit="1"/>
          </p:cNvSpPr>
          <p:nvPr/>
        </p:nvSpPr>
        <p:spPr bwMode="auto">
          <a:xfrm>
            <a:off x="3090863" y="781050"/>
            <a:ext cx="2452687" cy="338138"/>
          </a:xfrm>
          <a:prstGeom prst="rect">
            <a:avLst/>
          </a:prstGeom>
        </p:spPr>
        <p:txBody>
          <a:bodyPr wrap="none" fromWordArt="1">
            <a:prstTxWarp prst="textPlain">
              <a:avLst>
                <a:gd name="adj" fmla="val 50000"/>
              </a:avLst>
            </a:prstTxWarp>
          </a:bodyPr>
          <a:lstStyle/>
          <a:p>
            <a:pPr algn="ctr"/>
            <a:r>
              <a:rPr lang="en-US" sz="2800" kern="10">
                <a:ln w="9525">
                  <a:solidFill>
                    <a:srgbClr val="D60093"/>
                  </a:solidFill>
                  <a:round/>
                  <a:headEnd/>
                  <a:tailEnd/>
                </a:ln>
                <a:solidFill>
                  <a:srgbClr val="FF0000"/>
                </a:solidFill>
                <a:cs typeface="Times New Roman" panose="02020603050405020304" pitchFamily="18" charset="0"/>
              </a:rPr>
              <a:t>Tranh làng Hồ</a:t>
            </a:r>
          </a:p>
        </p:txBody>
      </p:sp>
      <p:sp>
        <p:nvSpPr>
          <p:cNvPr id="15376" name="Text Box 6">
            <a:extLst>
              <a:ext uri="{FF2B5EF4-FFF2-40B4-BE49-F238E27FC236}">
                <a16:creationId xmlns:a16="http://schemas.microsoft.com/office/drawing/2014/main" xmlns="" id="{89F9D44E-999E-4521-9C99-643572CFA3B6}"/>
              </a:ext>
            </a:extLst>
          </p:cNvPr>
          <p:cNvSpPr txBox="1">
            <a:spLocks noChangeArrowheads="1"/>
          </p:cNvSpPr>
          <p:nvPr/>
        </p:nvSpPr>
        <p:spPr bwMode="auto">
          <a:xfrm>
            <a:off x="3478213" y="187325"/>
            <a:ext cx="1441450" cy="522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spcBef>
                <a:spcPct val="50000"/>
              </a:spcBef>
            </a:pPr>
            <a:r>
              <a:rPr lang="en-US" altLang="en-US" sz="2800" b="1"/>
              <a:t>Tập đọc</a:t>
            </a:r>
          </a:p>
        </p:txBody>
      </p:sp>
      <p:pic>
        <p:nvPicPr>
          <p:cNvPr id="15377" name="Picture 5" descr="POINSET2">
            <a:extLst>
              <a:ext uri="{FF2B5EF4-FFF2-40B4-BE49-F238E27FC236}">
                <a16:creationId xmlns:a16="http://schemas.microsoft.com/office/drawing/2014/main" xmlns="" id="{BEFBF40A-1743-4E54-A205-1BC4BAFF7516}"/>
              </a:ext>
            </a:extLst>
          </p:cNvPr>
          <p:cNvPicPr>
            <a:picLocks noChangeAspect="1" noChangeArrowheads="1"/>
          </p:cNvPicPr>
          <p:nvPr/>
        </p:nvPicPr>
        <p:blipFill>
          <a:blip r:embed="rId7" cstate="print">
            <a:extLst>
              <a:ext uri="{28A0092B-C50C-407E-A947-70E740481C1C}">
                <a14:useLocalDpi xmlns:a14="http://schemas.microsoft.com/office/drawing/2010/main" xmlns="" val="0"/>
              </a:ext>
            </a:extLst>
          </a:blip>
          <a:srcRect/>
          <a:stretch>
            <a:fillRect/>
          </a:stretch>
        </p:blipFill>
        <p:spPr bwMode="auto">
          <a:xfrm>
            <a:off x="0" y="0"/>
            <a:ext cx="1277938" cy="1273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wheel spokes="8"/>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4" fill="hold" nodeType="afterEffect">
                                  <p:stCondLst>
                                    <p:cond delay="0"/>
                                  </p:stCondLst>
                                  <p:childTnLst>
                                    <p:set>
                                      <p:cBhvr>
                                        <p:cTn id="6" dur="1" fill="hold">
                                          <p:stCondLst>
                                            <p:cond delay="0"/>
                                          </p:stCondLst>
                                        </p:cTn>
                                        <p:tgtEl>
                                          <p:spTgt spid="41992"/>
                                        </p:tgtEl>
                                        <p:attrNameLst>
                                          <p:attrName>style.visibility</p:attrName>
                                        </p:attrNameLst>
                                      </p:cBhvr>
                                      <p:to>
                                        <p:strVal val="visible"/>
                                      </p:to>
                                    </p:set>
                                    <p:animEffect transition="in" filter="wheel(4)">
                                      <p:cBhvr>
                                        <p:cTn id="7" dur="2000"/>
                                        <p:tgtEl>
                                          <p:spTgt spid="41992"/>
                                        </p:tgtEl>
                                      </p:cBhvr>
                                    </p:animEffect>
                                  </p:childTnLst>
                                </p:cTn>
                              </p:par>
                            </p:childTnLst>
                          </p:cTn>
                        </p:par>
                        <p:par>
                          <p:cTn id="8" fill="hold" nodeType="afterGroup">
                            <p:stCondLst>
                              <p:cond delay="2000"/>
                            </p:stCondLst>
                            <p:childTnLst>
                              <p:par>
                                <p:cTn id="9" presetID="8" presetClass="entr" presetSubtype="16" fill="hold" nodeType="afterEffect">
                                  <p:stCondLst>
                                    <p:cond delay="0"/>
                                  </p:stCondLst>
                                  <p:childTnLst>
                                    <p:set>
                                      <p:cBhvr>
                                        <p:cTn id="10" dur="1" fill="hold">
                                          <p:stCondLst>
                                            <p:cond delay="0"/>
                                          </p:stCondLst>
                                        </p:cTn>
                                        <p:tgtEl>
                                          <p:spTgt spid="41993"/>
                                        </p:tgtEl>
                                        <p:attrNameLst>
                                          <p:attrName>style.visibility</p:attrName>
                                        </p:attrNameLst>
                                      </p:cBhvr>
                                      <p:to>
                                        <p:strVal val="visible"/>
                                      </p:to>
                                    </p:set>
                                    <p:animEffect transition="in" filter="diamond(in)">
                                      <p:cBhvr>
                                        <p:cTn id="11" dur="2000"/>
                                        <p:tgtEl>
                                          <p:spTgt spid="41993"/>
                                        </p:tgtEl>
                                      </p:cBhvr>
                                    </p:animEffect>
                                  </p:childTnLst>
                                </p:cTn>
                              </p:par>
                            </p:childTnLst>
                          </p:cTn>
                        </p:par>
                        <p:par>
                          <p:cTn id="12" fill="hold" nodeType="afterGroup">
                            <p:stCondLst>
                              <p:cond delay="4000"/>
                            </p:stCondLst>
                            <p:childTnLst>
                              <p:par>
                                <p:cTn id="13" presetID="22" presetClass="entr" presetSubtype="8" fill="hold" nodeType="afterEffect">
                                  <p:stCondLst>
                                    <p:cond delay="0"/>
                                  </p:stCondLst>
                                  <p:childTnLst>
                                    <p:set>
                                      <p:cBhvr>
                                        <p:cTn id="14" dur="1" fill="hold">
                                          <p:stCondLst>
                                            <p:cond delay="0"/>
                                          </p:stCondLst>
                                        </p:cTn>
                                        <p:tgtEl>
                                          <p:spTgt spid="41997"/>
                                        </p:tgtEl>
                                        <p:attrNameLst>
                                          <p:attrName>style.visibility</p:attrName>
                                        </p:attrNameLst>
                                      </p:cBhvr>
                                      <p:to>
                                        <p:strVal val="visible"/>
                                      </p:to>
                                    </p:set>
                                    <p:animEffect transition="in" filter="wipe(left)">
                                      <p:cBhvr>
                                        <p:cTn id="15" dur="3000"/>
                                        <p:tgtEl>
                                          <p:spTgt spid="41997"/>
                                        </p:tgtEl>
                                      </p:cBhvr>
                                    </p:animEffect>
                                  </p:childTnLst>
                                </p:cTn>
                              </p:par>
                            </p:childTnLst>
                          </p:cTn>
                        </p:par>
                        <p:par>
                          <p:cTn id="16" fill="hold" nodeType="afterGroup">
                            <p:stCondLst>
                              <p:cond delay="7000"/>
                            </p:stCondLst>
                            <p:childTnLst>
                              <p:par>
                                <p:cTn id="17" presetID="16" presetClass="entr" presetSubtype="26" fill="hold" nodeType="afterEffect">
                                  <p:stCondLst>
                                    <p:cond delay="0"/>
                                  </p:stCondLst>
                                  <p:childTnLst>
                                    <p:set>
                                      <p:cBhvr>
                                        <p:cTn id="18" dur="1" fill="hold">
                                          <p:stCondLst>
                                            <p:cond delay="0"/>
                                          </p:stCondLst>
                                        </p:cTn>
                                        <p:tgtEl>
                                          <p:spTgt spid="41999"/>
                                        </p:tgtEl>
                                        <p:attrNameLst>
                                          <p:attrName>style.visibility</p:attrName>
                                        </p:attrNameLst>
                                      </p:cBhvr>
                                      <p:to>
                                        <p:strVal val="visible"/>
                                      </p:to>
                                    </p:set>
                                    <p:animEffect transition="in" filter="barn(inHorizontal)">
                                      <p:cBhvr>
                                        <p:cTn id="19" dur="1000"/>
                                        <p:tgtEl>
                                          <p:spTgt spid="41999"/>
                                        </p:tgtEl>
                                      </p:cBhvr>
                                    </p:animEffect>
                                  </p:childTnLst>
                                </p:cTn>
                              </p:par>
                            </p:childTnLst>
                          </p:cTn>
                        </p:par>
                        <p:par>
                          <p:cTn id="20" fill="hold" nodeType="afterGroup">
                            <p:stCondLst>
                              <p:cond delay="8000"/>
                            </p:stCondLst>
                            <p:childTnLst>
                              <p:par>
                                <p:cTn id="21" presetID="21" presetClass="entr" presetSubtype="4" fill="hold" nodeType="afterEffect">
                                  <p:stCondLst>
                                    <p:cond delay="0"/>
                                  </p:stCondLst>
                                  <p:childTnLst>
                                    <p:set>
                                      <p:cBhvr>
                                        <p:cTn id="22" dur="1" fill="hold">
                                          <p:stCondLst>
                                            <p:cond delay="0"/>
                                          </p:stCondLst>
                                        </p:cTn>
                                        <p:tgtEl>
                                          <p:spTgt spid="42000"/>
                                        </p:tgtEl>
                                        <p:attrNameLst>
                                          <p:attrName>style.visibility</p:attrName>
                                        </p:attrNameLst>
                                      </p:cBhvr>
                                      <p:to>
                                        <p:strVal val="visible"/>
                                      </p:to>
                                    </p:set>
                                    <p:animEffect transition="in" filter="wheel(4)">
                                      <p:cBhvr>
                                        <p:cTn id="23" dur="2000"/>
                                        <p:tgtEl>
                                          <p:spTgt spid="42000"/>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3" presetClass="entr" presetSubtype="16" fill="hold" nodeType="clickEffect">
                                  <p:stCondLst>
                                    <p:cond delay="0"/>
                                  </p:stCondLst>
                                  <p:childTnLst>
                                    <p:set>
                                      <p:cBhvr>
                                        <p:cTn id="27" dur="1" fill="hold">
                                          <p:stCondLst>
                                            <p:cond delay="0"/>
                                          </p:stCondLst>
                                        </p:cTn>
                                        <p:tgtEl>
                                          <p:spTgt spid="39280"/>
                                        </p:tgtEl>
                                        <p:attrNameLst>
                                          <p:attrName>style.visibility</p:attrName>
                                        </p:attrNameLst>
                                      </p:cBhvr>
                                      <p:to>
                                        <p:strVal val="visible"/>
                                      </p:to>
                                    </p:set>
                                    <p:anim calcmode="lin" valueType="num">
                                      <p:cBhvr>
                                        <p:cTn id="28" dur="500" fill="hold"/>
                                        <p:tgtEl>
                                          <p:spTgt spid="39280"/>
                                        </p:tgtEl>
                                        <p:attrNameLst>
                                          <p:attrName>ppt_w</p:attrName>
                                        </p:attrNameLst>
                                      </p:cBhvr>
                                      <p:tavLst>
                                        <p:tav tm="0">
                                          <p:val>
                                            <p:fltVal val="0"/>
                                          </p:val>
                                        </p:tav>
                                        <p:tav tm="100000">
                                          <p:val>
                                            <p:strVal val="#ppt_w"/>
                                          </p:val>
                                        </p:tav>
                                      </p:tavLst>
                                    </p:anim>
                                    <p:anim calcmode="lin" valueType="num">
                                      <p:cBhvr>
                                        <p:cTn id="29" dur="500" fill="hold"/>
                                        <p:tgtEl>
                                          <p:spTgt spid="39280"/>
                                        </p:tgtEl>
                                        <p:attrNameLst>
                                          <p:attrName>ppt_h</p:attrName>
                                        </p:attrNameLst>
                                      </p:cBhvr>
                                      <p:tavLst>
                                        <p:tav tm="0">
                                          <p:val>
                                            <p:fltVal val="0"/>
                                          </p:val>
                                        </p:tav>
                                        <p:tav tm="100000">
                                          <p:val>
                                            <p:strVal val="#ppt_h"/>
                                          </p:val>
                                        </p:tav>
                                      </p:tavLst>
                                    </p:anim>
                                  </p:childTnLst>
                                </p:cTn>
                              </p:par>
                              <p:par>
                                <p:cTn id="30" presetID="23" presetClass="entr" presetSubtype="16" fill="hold" grpId="0" nodeType="withEffect">
                                  <p:stCondLst>
                                    <p:cond delay="0"/>
                                  </p:stCondLst>
                                  <p:childTnLst>
                                    <p:set>
                                      <p:cBhvr>
                                        <p:cTn id="31" dur="1" fill="hold">
                                          <p:stCondLst>
                                            <p:cond delay="0"/>
                                          </p:stCondLst>
                                        </p:cTn>
                                        <p:tgtEl>
                                          <p:spTgt spid="38919"/>
                                        </p:tgtEl>
                                        <p:attrNameLst>
                                          <p:attrName>style.visibility</p:attrName>
                                        </p:attrNameLst>
                                      </p:cBhvr>
                                      <p:to>
                                        <p:strVal val="visible"/>
                                      </p:to>
                                    </p:set>
                                    <p:anim calcmode="lin" valueType="num">
                                      <p:cBhvr>
                                        <p:cTn id="32" dur="500" fill="hold"/>
                                        <p:tgtEl>
                                          <p:spTgt spid="38919"/>
                                        </p:tgtEl>
                                        <p:attrNameLst>
                                          <p:attrName>ppt_w</p:attrName>
                                        </p:attrNameLst>
                                      </p:cBhvr>
                                      <p:tavLst>
                                        <p:tav tm="0">
                                          <p:val>
                                            <p:fltVal val="0"/>
                                          </p:val>
                                        </p:tav>
                                        <p:tav tm="100000">
                                          <p:val>
                                            <p:strVal val="#ppt_w"/>
                                          </p:val>
                                        </p:tav>
                                      </p:tavLst>
                                    </p:anim>
                                    <p:anim calcmode="lin" valueType="num">
                                      <p:cBhvr>
                                        <p:cTn id="33" dur="500" fill="hold"/>
                                        <p:tgtEl>
                                          <p:spTgt spid="3891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919"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3794" name="Group 10">
            <a:extLst>
              <a:ext uri="{FF2B5EF4-FFF2-40B4-BE49-F238E27FC236}">
                <a16:creationId xmlns:a16="http://schemas.microsoft.com/office/drawing/2014/main" xmlns="" id="{0D5E18FD-7160-4ACF-B587-BB5D6E86F004}"/>
              </a:ext>
            </a:extLst>
          </p:cNvPr>
          <p:cNvGrpSpPr>
            <a:grpSpLocks/>
          </p:cNvGrpSpPr>
          <p:nvPr/>
        </p:nvGrpSpPr>
        <p:grpSpPr bwMode="auto">
          <a:xfrm>
            <a:off x="-152400" y="-152400"/>
            <a:ext cx="9372600" cy="7010400"/>
            <a:chOff x="48" y="0"/>
            <a:chExt cx="5664" cy="4224"/>
          </a:xfrm>
        </p:grpSpPr>
        <p:sp>
          <p:nvSpPr>
            <p:cNvPr id="33802" name="Line 11">
              <a:extLst>
                <a:ext uri="{FF2B5EF4-FFF2-40B4-BE49-F238E27FC236}">
                  <a16:creationId xmlns:a16="http://schemas.microsoft.com/office/drawing/2014/main" xmlns="" id="{6D8E9666-D273-489B-A13D-9CA278ECA70D}"/>
                </a:ext>
              </a:extLst>
            </p:cNvPr>
            <p:cNvSpPr>
              <a:spLocks noChangeShapeType="1"/>
            </p:cNvSpPr>
            <p:nvPr/>
          </p:nvSpPr>
          <p:spPr bwMode="auto">
            <a:xfrm>
              <a:off x="288" y="1104"/>
              <a:ext cx="0" cy="2880"/>
            </a:xfrm>
            <a:prstGeom prst="line">
              <a:avLst/>
            </a:prstGeom>
            <a:noFill/>
            <a:ln w="57150">
              <a:pattFill prst="solidDmnd">
                <a:fgClr>
                  <a:srgbClr val="FFFF00"/>
                </a:fgClr>
                <a:bgClr>
                  <a:srgbClr val="27D988"/>
                </a:bgClr>
              </a:patt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a:p>
          </p:txBody>
        </p:sp>
        <p:sp>
          <p:nvSpPr>
            <p:cNvPr id="33803" name="Line 12">
              <a:extLst>
                <a:ext uri="{FF2B5EF4-FFF2-40B4-BE49-F238E27FC236}">
                  <a16:creationId xmlns:a16="http://schemas.microsoft.com/office/drawing/2014/main" xmlns="" id="{EF8C4377-3896-40E7-9958-E214F5F9E19A}"/>
                </a:ext>
              </a:extLst>
            </p:cNvPr>
            <p:cNvSpPr>
              <a:spLocks noChangeShapeType="1"/>
            </p:cNvSpPr>
            <p:nvPr/>
          </p:nvSpPr>
          <p:spPr bwMode="auto">
            <a:xfrm>
              <a:off x="5472" y="288"/>
              <a:ext cx="0" cy="2928"/>
            </a:xfrm>
            <a:prstGeom prst="line">
              <a:avLst/>
            </a:prstGeom>
            <a:noFill/>
            <a:ln w="57150">
              <a:pattFill prst="solidDmnd">
                <a:fgClr>
                  <a:srgbClr val="FFFF00"/>
                </a:fgClr>
                <a:bgClr>
                  <a:srgbClr val="27D988"/>
                </a:bgClr>
              </a:patt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a:p>
          </p:txBody>
        </p:sp>
        <p:sp>
          <p:nvSpPr>
            <p:cNvPr id="33804" name="Line 13">
              <a:extLst>
                <a:ext uri="{FF2B5EF4-FFF2-40B4-BE49-F238E27FC236}">
                  <a16:creationId xmlns:a16="http://schemas.microsoft.com/office/drawing/2014/main" xmlns="" id="{50495CB2-0D77-44E6-B771-9FEC6AA3E0A6}"/>
                </a:ext>
              </a:extLst>
            </p:cNvPr>
            <p:cNvSpPr>
              <a:spLocks noChangeShapeType="1"/>
            </p:cNvSpPr>
            <p:nvPr/>
          </p:nvSpPr>
          <p:spPr bwMode="auto">
            <a:xfrm>
              <a:off x="192" y="432"/>
              <a:ext cx="0" cy="2880"/>
            </a:xfrm>
            <a:prstGeom prst="line">
              <a:avLst/>
            </a:prstGeom>
            <a:noFill/>
            <a:ln w="57150">
              <a:pattFill prst="plaid">
                <a:fgClr>
                  <a:srgbClr val="FF0066"/>
                </a:fgClr>
                <a:bgClr>
                  <a:srgbClr val="27D988"/>
                </a:bgClr>
              </a:patt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a:p>
          </p:txBody>
        </p:sp>
        <p:sp>
          <p:nvSpPr>
            <p:cNvPr id="33805" name="Line 14">
              <a:extLst>
                <a:ext uri="{FF2B5EF4-FFF2-40B4-BE49-F238E27FC236}">
                  <a16:creationId xmlns:a16="http://schemas.microsoft.com/office/drawing/2014/main" xmlns="" id="{2E063993-38A4-4A25-8656-74E18FE696E8}"/>
                </a:ext>
              </a:extLst>
            </p:cNvPr>
            <p:cNvSpPr>
              <a:spLocks noChangeShapeType="1"/>
            </p:cNvSpPr>
            <p:nvPr/>
          </p:nvSpPr>
          <p:spPr bwMode="auto">
            <a:xfrm>
              <a:off x="5568" y="1008"/>
              <a:ext cx="0" cy="2928"/>
            </a:xfrm>
            <a:prstGeom prst="line">
              <a:avLst/>
            </a:prstGeom>
            <a:noFill/>
            <a:ln w="57150">
              <a:pattFill prst="plaid">
                <a:fgClr>
                  <a:srgbClr val="FF0066"/>
                </a:fgClr>
                <a:bgClr>
                  <a:srgbClr val="27D988"/>
                </a:bgClr>
              </a:patt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a:p>
          </p:txBody>
        </p:sp>
        <p:grpSp>
          <p:nvGrpSpPr>
            <p:cNvPr id="33806" name="Group 15">
              <a:extLst>
                <a:ext uri="{FF2B5EF4-FFF2-40B4-BE49-F238E27FC236}">
                  <a16:creationId xmlns:a16="http://schemas.microsoft.com/office/drawing/2014/main" xmlns="" id="{C7D99459-93C2-472D-BCDF-3B4A9EA7C594}"/>
                </a:ext>
              </a:extLst>
            </p:cNvPr>
            <p:cNvGrpSpPr>
              <a:grpSpLocks/>
            </p:cNvGrpSpPr>
            <p:nvPr/>
          </p:nvGrpSpPr>
          <p:grpSpPr bwMode="auto">
            <a:xfrm>
              <a:off x="48" y="0"/>
              <a:ext cx="5664" cy="4224"/>
              <a:chOff x="48" y="0"/>
              <a:chExt cx="5664" cy="4272"/>
            </a:xfrm>
          </p:grpSpPr>
          <p:pic>
            <p:nvPicPr>
              <p:cNvPr id="33807" name="Picture 16" descr="BAR01">
                <a:extLst>
                  <a:ext uri="{FF2B5EF4-FFF2-40B4-BE49-F238E27FC236}">
                    <a16:creationId xmlns:a16="http://schemas.microsoft.com/office/drawing/2014/main" xmlns="" id="{5343132D-338D-4862-B1B9-5EBBE811B491}"/>
                  </a:ext>
                </a:extLst>
              </p:cNvPr>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336" y="4032"/>
                <a:ext cx="5088" cy="2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3808" name="Picture 17" descr="BAR01">
                <a:extLst>
                  <a:ext uri="{FF2B5EF4-FFF2-40B4-BE49-F238E27FC236}">
                    <a16:creationId xmlns:a16="http://schemas.microsoft.com/office/drawing/2014/main" xmlns="" id="{6613F16E-80B3-4150-842D-A6C6BDBFC583}"/>
                  </a:ext>
                </a:extLst>
              </p:cNvPr>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336" y="48"/>
                <a:ext cx="5088" cy="2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130" name="AutoShape 18">
                <a:extLst>
                  <a:ext uri="{FF2B5EF4-FFF2-40B4-BE49-F238E27FC236}">
                    <a16:creationId xmlns:a16="http://schemas.microsoft.com/office/drawing/2014/main" xmlns="" id="{29F5F5FB-83B8-4566-89F2-775AC4992BB7}"/>
                  </a:ext>
                </a:extLst>
              </p:cNvPr>
              <p:cNvSpPr>
                <a:spLocks noChangeArrowheads="1"/>
              </p:cNvSpPr>
              <p:nvPr/>
            </p:nvSpPr>
            <p:spPr bwMode="auto">
              <a:xfrm>
                <a:off x="48" y="48"/>
                <a:ext cx="336" cy="336"/>
              </a:xfrm>
              <a:prstGeom prst="star5">
                <a:avLst/>
              </a:prstGeom>
              <a:solidFill>
                <a:srgbClr val="FFFF00"/>
              </a:solidFill>
              <a:ln w="38100" cmpd="dbl" algn="ctr">
                <a:solidFill>
                  <a:srgbClr val="0099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eaLnBrk="1" hangingPunct="1">
                  <a:defRPr/>
                </a:pPr>
                <a:endParaRPr lang="en-US"/>
              </a:p>
            </p:txBody>
          </p:sp>
          <p:sp>
            <p:nvSpPr>
              <p:cNvPr id="90131" name="AutoShape 19">
                <a:extLst>
                  <a:ext uri="{FF2B5EF4-FFF2-40B4-BE49-F238E27FC236}">
                    <a16:creationId xmlns:a16="http://schemas.microsoft.com/office/drawing/2014/main" xmlns="" id="{7E779D44-9255-4589-9BEC-7FC858D5D747}"/>
                  </a:ext>
                </a:extLst>
              </p:cNvPr>
              <p:cNvSpPr>
                <a:spLocks noChangeArrowheads="1"/>
              </p:cNvSpPr>
              <p:nvPr/>
            </p:nvSpPr>
            <p:spPr bwMode="auto">
              <a:xfrm>
                <a:off x="5376" y="3936"/>
                <a:ext cx="336" cy="336"/>
              </a:xfrm>
              <a:prstGeom prst="star5">
                <a:avLst/>
              </a:prstGeom>
              <a:solidFill>
                <a:srgbClr val="FFFF00"/>
              </a:solidFill>
              <a:ln w="38100" cmpd="dbl" algn="ctr">
                <a:solidFill>
                  <a:srgbClr val="0099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eaLnBrk="1" hangingPunct="1">
                  <a:defRPr/>
                </a:pPr>
                <a:endParaRPr lang="en-US"/>
              </a:p>
            </p:txBody>
          </p:sp>
          <p:sp>
            <p:nvSpPr>
              <p:cNvPr id="90132" name="AutoShape 20">
                <a:extLst>
                  <a:ext uri="{FF2B5EF4-FFF2-40B4-BE49-F238E27FC236}">
                    <a16:creationId xmlns:a16="http://schemas.microsoft.com/office/drawing/2014/main" xmlns="" id="{3DB889F6-DBF7-4CBD-A07D-92D2496D5B40}"/>
                  </a:ext>
                </a:extLst>
              </p:cNvPr>
              <p:cNvSpPr>
                <a:spLocks noChangeArrowheads="1"/>
              </p:cNvSpPr>
              <p:nvPr/>
            </p:nvSpPr>
            <p:spPr bwMode="auto">
              <a:xfrm>
                <a:off x="5376" y="0"/>
                <a:ext cx="336" cy="336"/>
              </a:xfrm>
              <a:prstGeom prst="star5">
                <a:avLst/>
              </a:prstGeom>
              <a:solidFill>
                <a:srgbClr val="FFFF00"/>
              </a:solidFill>
              <a:ln w="38100" cmpd="dbl" algn="ctr">
                <a:solidFill>
                  <a:srgbClr val="0099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eaLnBrk="1" hangingPunct="1">
                  <a:defRPr/>
                </a:pPr>
                <a:endParaRPr lang="en-US"/>
              </a:p>
            </p:txBody>
          </p:sp>
          <p:sp>
            <p:nvSpPr>
              <p:cNvPr id="90133" name="AutoShape 21">
                <a:extLst>
                  <a:ext uri="{FF2B5EF4-FFF2-40B4-BE49-F238E27FC236}">
                    <a16:creationId xmlns:a16="http://schemas.microsoft.com/office/drawing/2014/main" xmlns="" id="{E93F58F8-22EA-4F70-96CE-36924E8181C1}"/>
                  </a:ext>
                </a:extLst>
              </p:cNvPr>
              <p:cNvSpPr>
                <a:spLocks noChangeArrowheads="1"/>
              </p:cNvSpPr>
              <p:nvPr/>
            </p:nvSpPr>
            <p:spPr bwMode="auto">
              <a:xfrm>
                <a:off x="48" y="3936"/>
                <a:ext cx="336" cy="336"/>
              </a:xfrm>
              <a:prstGeom prst="star5">
                <a:avLst/>
              </a:prstGeom>
              <a:solidFill>
                <a:srgbClr val="FFFF00"/>
              </a:solidFill>
              <a:ln w="38100" cmpd="dbl" algn="ctr">
                <a:solidFill>
                  <a:srgbClr val="0099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eaLnBrk="1" hangingPunct="1">
                  <a:defRPr/>
                </a:pPr>
                <a:endParaRPr lang="en-US"/>
              </a:p>
            </p:txBody>
          </p:sp>
        </p:grpSp>
      </p:grpSp>
      <p:sp>
        <p:nvSpPr>
          <p:cNvPr id="33795" name="Rectangle 3">
            <a:extLst>
              <a:ext uri="{FF2B5EF4-FFF2-40B4-BE49-F238E27FC236}">
                <a16:creationId xmlns:a16="http://schemas.microsoft.com/office/drawing/2014/main" xmlns="" id="{D0A1BC0C-A093-4CA5-807A-372C0C713BBC}"/>
              </a:ext>
            </a:extLst>
          </p:cNvPr>
          <p:cNvSpPr>
            <a:spLocks noChangeArrowheads="1"/>
          </p:cNvSpPr>
          <p:nvPr/>
        </p:nvSpPr>
        <p:spPr bwMode="auto">
          <a:xfrm>
            <a:off x="304800" y="1828800"/>
            <a:ext cx="8382000" cy="19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just" eaLnBrk="1" hangingPunct="1">
              <a:spcBef>
                <a:spcPct val="20000"/>
              </a:spcBef>
            </a:pPr>
            <a:r>
              <a:rPr lang="en-US" altLang="en-US" sz="4200" b="1" u="sng">
                <a:solidFill>
                  <a:srgbClr val="FF0000"/>
                </a:solidFill>
              </a:rPr>
              <a:t>Nội dung:</a:t>
            </a:r>
            <a:r>
              <a:rPr lang="en-US" altLang="en-US" sz="4200" b="1" i="1">
                <a:solidFill>
                  <a:srgbClr val="3333FF"/>
                </a:solidFill>
              </a:rPr>
              <a:t> Ca ngợi và biết ơn những nghệ sĩ làng Hồ đã sáng tạo ra những bức tranh dân gian độc đáo.</a:t>
            </a:r>
          </a:p>
        </p:txBody>
      </p:sp>
      <p:sp>
        <p:nvSpPr>
          <p:cNvPr id="90148" name="AutoShape 36">
            <a:extLst>
              <a:ext uri="{FF2B5EF4-FFF2-40B4-BE49-F238E27FC236}">
                <a16:creationId xmlns:a16="http://schemas.microsoft.com/office/drawing/2014/main" xmlns="" id="{0A4F4EDE-EDE0-4E18-B858-AA28CF83B54E}"/>
              </a:ext>
            </a:extLst>
          </p:cNvPr>
          <p:cNvSpPr>
            <a:spLocks noChangeArrowheads="1"/>
          </p:cNvSpPr>
          <p:nvPr/>
        </p:nvSpPr>
        <p:spPr bwMode="auto">
          <a:xfrm>
            <a:off x="1657350" y="4575175"/>
            <a:ext cx="6172200" cy="1219200"/>
          </a:xfrm>
          <a:prstGeom prst="star16">
            <a:avLst>
              <a:gd name="adj" fmla="val 37500"/>
            </a:avLst>
          </a:prstGeom>
          <a:solidFill>
            <a:srgbClr val="FF9900"/>
          </a:solidFill>
          <a:ln w="9525" algn="ctr">
            <a:solidFill>
              <a:srgbClr val="0099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r>
              <a:rPr lang="en-US" altLang="en-US" sz="2800"/>
              <a:t>Đọc nối tiếp bài</a:t>
            </a:r>
          </a:p>
        </p:txBody>
      </p:sp>
      <p:sp>
        <p:nvSpPr>
          <p:cNvPr id="33797" name="Text Box 37">
            <a:extLst>
              <a:ext uri="{FF2B5EF4-FFF2-40B4-BE49-F238E27FC236}">
                <a16:creationId xmlns:a16="http://schemas.microsoft.com/office/drawing/2014/main" xmlns="" id="{BC01AC77-1E2A-4290-AE06-A7AD550E5F42}"/>
              </a:ext>
            </a:extLst>
          </p:cNvPr>
          <p:cNvSpPr txBox="1">
            <a:spLocks noChangeArrowheads="1"/>
          </p:cNvSpPr>
          <p:nvPr/>
        </p:nvSpPr>
        <p:spPr bwMode="auto">
          <a:xfrm>
            <a:off x="4495800" y="1477963"/>
            <a:ext cx="3276600" cy="4270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spcBef>
                <a:spcPct val="50000"/>
              </a:spcBef>
            </a:pPr>
            <a:r>
              <a:rPr lang="en-US" altLang="en-US" sz="2200" i="1"/>
              <a:t>Theo Nguyễn Tuân</a:t>
            </a:r>
          </a:p>
        </p:txBody>
      </p:sp>
      <p:sp>
        <p:nvSpPr>
          <p:cNvPr id="33798" name="Line 38">
            <a:extLst>
              <a:ext uri="{FF2B5EF4-FFF2-40B4-BE49-F238E27FC236}">
                <a16:creationId xmlns:a16="http://schemas.microsoft.com/office/drawing/2014/main" xmlns="" id="{DAD26CD6-1F31-487A-8FA7-303B5DBB324A}"/>
              </a:ext>
            </a:extLst>
          </p:cNvPr>
          <p:cNvSpPr>
            <a:spLocks noChangeShapeType="1"/>
          </p:cNvSpPr>
          <p:nvPr/>
        </p:nvSpPr>
        <p:spPr bwMode="auto">
          <a:xfrm flipV="1">
            <a:off x="228600" y="1447800"/>
            <a:ext cx="8610600" cy="0"/>
          </a:xfrm>
          <a:prstGeom prst="line">
            <a:avLst/>
          </a:prstGeom>
          <a:noFill/>
          <a:ln w="28575">
            <a:solidFill>
              <a:schemeClr val="accent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sp>
        <p:nvSpPr>
          <p:cNvPr id="33799" name="Line 39">
            <a:extLst>
              <a:ext uri="{FF2B5EF4-FFF2-40B4-BE49-F238E27FC236}">
                <a16:creationId xmlns:a16="http://schemas.microsoft.com/office/drawing/2014/main" xmlns="" id="{54C974B2-3E26-4A74-892D-89D29D612AAD}"/>
              </a:ext>
            </a:extLst>
          </p:cNvPr>
          <p:cNvSpPr>
            <a:spLocks noChangeShapeType="1"/>
          </p:cNvSpPr>
          <p:nvPr/>
        </p:nvSpPr>
        <p:spPr bwMode="auto">
          <a:xfrm flipV="1">
            <a:off x="461963" y="1524000"/>
            <a:ext cx="8610600" cy="0"/>
          </a:xfrm>
          <a:prstGeom prst="line">
            <a:avLst/>
          </a:prstGeom>
          <a:noFill/>
          <a:ln w="28575">
            <a:solidFill>
              <a:srgbClr val="99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sp>
        <p:nvSpPr>
          <p:cNvPr id="33800" name="WordArt 41">
            <a:extLst>
              <a:ext uri="{FF2B5EF4-FFF2-40B4-BE49-F238E27FC236}">
                <a16:creationId xmlns:a16="http://schemas.microsoft.com/office/drawing/2014/main" xmlns="" id="{DAFE098C-F96E-465C-B10C-C9F6E9ED007A}"/>
              </a:ext>
            </a:extLst>
          </p:cNvPr>
          <p:cNvSpPr>
            <a:spLocks noChangeArrowheads="1" noChangeShapeType="1" noTextEdit="1"/>
          </p:cNvSpPr>
          <p:nvPr/>
        </p:nvSpPr>
        <p:spPr bwMode="auto">
          <a:xfrm>
            <a:off x="3705225" y="403225"/>
            <a:ext cx="1104900" cy="323850"/>
          </a:xfrm>
          <a:prstGeom prst="rect">
            <a:avLst/>
          </a:prstGeom>
        </p:spPr>
        <p:txBody>
          <a:bodyPr wrap="none" fromWordArt="1">
            <a:prstTxWarp prst="textPlain">
              <a:avLst>
                <a:gd name="adj" fmla="val 50000"/>
              </a:avLst>
            </a:prstTxWarp>
          </a:bodyPr>
          <a:lstStyle/>
          <a:p>
            <a:pPr algn="ctr"/>
            <a:r>
              <a:rPr lang="en-US" sz="2000" b="1" kern="10">
                <a:ln w="9525">
                  <a:solidFill>
                    <a:srgbClr val="FF0000"/>
                  </a:solidFill>
                  <a:round/>
                  <a:headEnd/>
                  <a:tailEnd/>
                </a:ln>
                <a:solidFill>
                  <a:srgbClr val="009900"/>
                </a:solidFill>
                <a:cs typeface="Times New Roman" panose="02020603050405020304" pitchFamily="18" charset="0"/>
              </a:rPr>
              <a:t>Tập đọc</a:t>
            </a:r>
          </a:p>
        </p:txBody>
      </p:sp>
      <p:sp>
        <p:nvSpPr>
          <p:cNvPr id="33801" name="WordArt 42">
            <a:extLst>
              <a:ext uri="{FF2B5EF4-FFF2-40B4-BE49-F238E27FC236}">
                <a16:creationId xmlns:a16="http://schemas.microsoft.com/office/drawing/2014/main" xmlns="" id="{CCB2209A-57E1-4409-A3CA-74C3ED9CFFC0}"/>
              </a:ext>
            </a:extLst>
          </p:cNvPr>
          <p:cNvSpPr>
            <a:spLocks noChangeArrowheads="1" noChangeShapeType="1" noTextEdit="1"/>
          </p:cNvSpPr>
          <p:nvPr/>
        </p:nvSpPr>
        <p:spPr bwMode="auto">
          <a:xfrm>
            <a:off x="3119438" y="1090613"/>
            <a:ext cx="2452687" cy="338137"/>
          </a:xfrm>
          <a:prstGeom prst="rect">
            <a:avLst/>
          </a:prstGeom>
        </p:spPr>
        <p:txBody>
          <a:bodyPr wrap="none" fromWordArt="1">
            <a:prstTxWarp prst="textPlain">
              <a:avLst>
                <a:gd name="adj" fmla="val 50000"/>
              </a:avLst>
            </a:prstTxWarp>
          </a:bodyPr>
          <a:lstStyle/>
          <a:p>
            <a:pPr algn="ctr"/>
            <a:r>
              <a:rPr lang="en-US" sz="2800" kern="10">
                <a:ln w="9525">
                  <a:solidFill>
                    <a:srgbClr val="D60093"/>
                  </a:solidFill>
                  <a:round/>
                  <a:headEnd/>
                  <a:tailEnd/>
                </a:ln>
                <a:solidFill>
                  <a:srgbClr val="FF0000"/>
                </a:solidFill>
                <a:cs typeface="Times New Roman" panose="02020603050405020304" pitchFamily="18" charset="0"/>
              </a:rPr>
              <a:t>Tranh làng Hồ</a:t>
            </a:r>
          </a:p>
        </p:txBody>
      </p:sp>
    </p:spTree>
  </p:cSld>
  <p:clrMapOvr>
    <a:masterClrMapping/>
  </p:clrMapOvr>
  <p:transition>
    <p:wheel spokes="8"/>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1" presetClass="entr" presetSubtype="4" fill="hold" grpId="0" nodeType="clickEffect">
                                  <p:stCondLst>
                                    <p:cond delay="0"/>
                                  </p:stCondLst>
                                  <p:childTnLst>
                                    <p:set>
                                      <p:cBhvr>
                                        <p:cTn id="6" dur="1" fill="hold">
                                          <p:stCondLst>
                                            <p:cond delay="0"/>
                                          </p:stCondLst>
                                        </p:cTn>
                                        <p:tgtEl>
                                          <p:spTgt spid="90148"/>
                                        </p:tgtEl>
                                        <p:attrNameLst>
                                          <p:attrName>style.visibility</p:attrName>
                                        </p:attrNameLst>
                                      </p:cBhvr>
                                      <p:to>
                                        <p:strVal val="visible"/>
                                      </p:to>
                                    </p:set>
                                    <p:animEffect transition="in" filter="wheel(4)">
                                      <p:cBhvr>
                                        <p:cTn id="7" dur="2000"/>
                                        <p:tgtEl>
                                          <p:spTgt spid="90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148" grpId="0" animBg="1"/>
    </p:bldLst>
  </p:timing>
</p:sld>
</file>

<file path=ppt/slides/slide2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3256" name="Rectangle 8">
            <a:extLst>
              <a:ext uri="{FF2B5EF4-FFF2-40B4-BE49-F238E27FC236}">
                <a16:creationId xmlns:a16="http://schemas.microsoft.com/office/drawing/2014/main" xmlns="" id="{3CB1A05E-80E4-4DE5-AFF0-AE1328FB7A32}"/>
              </a:ext>
            </a:extLst>
          </p:cNvPr>
          <p:cNvSpPr>
            <a:spLocks noGrp="1" noChangeArrowheads="1"/>
          </p:cNvSpPr>
          <p:nvPr>
            <p:ph type="body" idx="4294967295"/>
          </p:nvPr>
        </p:nvSpPr>
        <p:spPr>
          <a:xfrm>
            <a:off x="228600" y="2332038"/>
            <a:ext cx="8534400" cy="4525962"/>
          </a:xfrm>
          <a:noFill/>
        </p:spPr>
        <p:txBody>
          <a:bodyPr/>
          <a:lstStyle/>
          <a:p>
            <a:pPr algn="just" eaLnBrk="1" hangingPunct="1">
              <a:lnSpc>
                <a:spcPct val="120000"/>
              </a:lnSpc>
              <a:spcBef>
                <a:spcPct val="50000"/>
              </a:spcBef>
              <a:buFontTx/>
              <a:buNone/>
            </a:pPr>
            <a:r>
              <a:rPr lang="en-US" altLang="en-US" sz="2800">
                <a:solidFill>
                  <a:srgbClr val="0000FF"/>
                </a:solidFill>
                <a:latin typeface="Times New Roman" panose="02020603050405020304" pitchFamily="18" charset="0"/>
              </a:rPr>
              <a:t>         Từ ngày còn ít tuổi, tôi đã thích những tranh lợn, gà, chuột, ếch, tranh cây dừa, tranh tố nữ của làng Hồ. Mỗi lần tết đến, đứng trước những cái chiếu bày tranh làng Hồ giải trên các lề phố Hà Nội, lòng tôi thấm thía một nỗi biết ơn đối với những người nghệ sĩ tạo hình của nhân dân. Họ đã đem vào cuộc sống một cách nhìn         thuần phác, càng ngắm càng thấy đậm đà, lành mạnh , hóm hỉnh và tươi vui.</a:t>
            </a:r>
          </a:p>
        </p:txBody>
      </p:sp>
      <p:sp>
        <p:nvSpPr>
          <p:cNvPr id="34819" name="AutoShape 348">
            <a:extLst>
              <a:ext uri="{FF2B5EF4-FFF2-40B4-BE49-F238E27FC236}">
                <a16:creationId xmlns:a16="http://schemas.microsoft.com/office/drawing/2014/main" xmlns="" id="{33B98EB7-3882-44EB-A4D7-994B789196CC}"/>
              </a:ext>
            </a:extLst>
          </p:cNvPr>
          <p:cNvSpPr>
            <a:spLocks noChangeArrowheads="1"/>
          </p:cNvSpPr>
          <p:nvPr/>
        </p:nvSpPr>
        <p:spPr bwMode="auto">
          <a:xfrm>
            <a:off x="1447800" y="1728788"/>
            <a:ext cx="5791200" cy="609600"/>
          </a:xfrm>
          <a:prstGeom prst="ribbon">
            <a:avLst>
              <a:gd name="adj1" fmla="val 12500"/>
              <a:gd name="adj2" fmla="val 50000"/>
            </a:avLst>
          </a:prstGeom>
          <a:solidFill>
            <a:schemeClr val="accent1"/>
          </a:solidFill>
          <a:ln w="9525">
            <a:solidFill>
              <a:schemeClr val="tx1"/>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r>
              <a:rPr lang="en-US" altLang="en-US" sz="2600" i="1"/>
              <a:t>Luyện đọc diễn cảm</a:t>
            </a:r>
          </a:p>
        </p:txBody>
      </p:sp>
      <p:sp>
        <p:nvSpPr>
          <p:cNvPr id="34820" name="Text Box 349">
            <a:extLst>
              <a:ext uri="{FF2B5EF4-FFF2-40B4-BE49-F238E27FC236}">
                <a16:creationId xmlns:a16="http://schemas.microsoft.com/office/drawing/2014/main" xmlns="" id="{D3843897-2EE0-48E7-8FF9-0A7D19544167}"/>
              </a:ext>
            </a:extLst>
          </p:cNvPr>
          <p:cNvSpPr txBox="1">
            <a:spLocks noChangeArrowheads="1"/>
          </p:cNvSpPr>
          <p:nvPr/>
        </p:nvSpPr>
        <p:spPr bwMode="auto">
          <a:xfrm>
            <a:off x="4495800" y="1325563"/>
            <a:ext cx="3276600" cy="4270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spcBef>
                <a:spcPct val="50000"/>
              </a:spcBef>
            </a:pPr>
            <a:r>
              <a:rPr lang="en-US" altLang="en-US" sz="2200" i="1"/>
              <a:t>Theo Nguyễn Tuân</a:t>
            </a:r>
          </a:p>
        </p:txBody>
      </p:sp>
      <p:sp>
        <p:nvSpPr>
          <p:cNvPr id="34821" name="Line 350">
            <a:extLst>
              <a:ext uri="{FF2B5EF4-FFF2-40B4-BE49-F238E27FC236}">
                <a16:creationId xmlns:a16="http://schemas.microsoft.com/office/drawing/2014/main" xmlns="" id="{6ABCC0A9-6BAE-4CE9-9630-2CE85E700EF1}"/>
              </a:ext>
            </a:extLst>
          </p:cNvPr>
          <p:cNvSpPr>
            <a:spLocks noChangeShapeType="1"/>
          </p:cNvSpPr>
          <p:nvPr/>
        </p:nvSpPr>
        <p:spPr bwMode="auto">
          <a:xfrm flipV="1">
            <a:off x="228600" y="1295400"/>
            <a:ext cx="8610600" cy="0"/>
          </a:xfrm>
          <a:prstGeom prst="line">
            <a:avLst/>
          </a:prstGeom>
          <a:noFill/>
          <a:ln w="28575">
            <a:solidFill>
              <a:schemeClr val="accent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sp>
        <p:nvSpPr>
          <p:cNvPr id="34822" name="Line 351">
            <a:extLst>
              <a:ext uri="{FF2B5EF4-FFF2-40B4-BE49-F238E27FC236}">
                <a16:creationId xmlns:a16="http://schemas.microsoft.com/office/drawing/2014/main" xmlns="" id="{6609B453-CB86-4475-8638-67B2E16C19E5}"/>
              </a:ext>
            </a:extLst>
          </p:cNvPr>
          <p:cNvSpPr>
            <a:spLocks noChangeShapeType="1"/>
          </p:cNvSpPr>
          <p:nvPr/>
        </p:nvSpPr>
        <p:spPr bwMode="auto">
          <a:xfrm flipV="1">
            <a:off x="461963" y="1371600"/>
            <a:ext cx="8610600" cy="0"/>
          </a:xfrm>
          <a:prstGeom prst="line">
            <a:avLst/>
          </a:prstGeom>
          <a:noFill/>
          <a:ln w="28575">
            <a:solidFill>
              <a:srgbClr val="99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sp>
        <p:nvSpPr>
          <p:cNvPr id="34823" name="WordArt 353">
            <a:extLst>
              <a:ext uri="{FF2B5EF4-FFF2-40B4-BE49-F238E27FC236}">
                <a16:creationId xmlns:a16="http://schemas.microsoft.com/office/drawing/2014/main" xmlns="" id="{201BEF7D-747C-4CB1-8F96-1B2157AC8ED9}"/>
              </a:ext>
            </a:extLst>
          </p:cNvPr>
          <p:cNvSpPr>
            <a:spLocks noChangeArrowheads="1" noChangeShapeType="1" noTextEdit="1"/>
          </p:cNvSpPr>
          <p:nvPr/>
        </p:nvSpPr>
        <p:spPr bwMode="auto">
          <a:xfrm>
            <a:off x="3705225" y="542925"/>
            <a:ext cx="1104900" cy="323850"/>
          </a:xfrm>
          <a:prstGeom prst="rect">
            <a:avLst/>
          </a:prstGeom>
        </p:spPr>
        <p:txBody>
          <a:bodyPr wrap="none" fromWordArt="1">
            <a:prstTxWarp prst="textPlain">
              <a:avLst>
                <a:gd name="adj" fmla="val 50000"/>
              </a:avLst>
            </a:prstTxWarp>
          </a:bodyPr>
          <a:lstStyle/>
          <a:p>
            <a:pPr algn="ctr"/>
            <a:r>
              <a:rPr lang="en-US" sz="2000" b="1" kern="10">
                <a:ln w="9525">
                  <a:solidFill>
                    <a:srgbClr val="FF0000"/>
                  </a:solidFill>
                  <a:round/>
                  <a:headEnd/>
                  <a:tailEnd/>
                </a:ln>
                <a:solidFill>
                  <a:srgbClr val="009900"/>
                </a:solidFill>
                <a:cs typeface="Times New Roman" panose="02020603050405020304" pitchFamily="18" charset="0"/>
              </a:rPr>
              <a:t>Tập đọc</a:t>
            </a:r>
          </a:p>
        </p:txBody>
      </p:sp>
      <p:sp>
        <p:nvSpPr>
          <p:cNvPr id="34824" name="WordArt 354">
            <a:extLst>
              <a:ext uri="{FF2B5EF4-FFF2-40B4-BE49-F238E27FC236}">
                <a16:creationId xmlns:a16="http://schemas.microsoft.com/office/drawing/2014/main" xmlns="" id="{C30F8AFB-58B3-4663-8F2E-30668C0E0380}"/>
              </a:ext>
            </a:extLst>
          </p:cNvPr>
          <p:cNvSpPr>
            <a:spLocks noChangeArrowheads="1" noChangeShapeType="1" noTextEdit="1"/>
          </p:cNvSpPr>
          <p:nvPr/>
        </p:nvSpPr>
        <p:spPr bwMode="auto">
          <a:xfrm>
            <a:off x="3119438" y="938213"/>
            <a:ext cx="2452687" cy="338137"/>
          </a:xfrm>
          <a:prstGeom prst="rect">
            <a:avLst/>
          </a:prstGeom>
        </p:spPr>
        <p:txBody>
          <a:bodyPr wrap="none" fromWordArt="1">
            <a:prstTxWarp prst="textPlain">
              <a:avLst>
                <a:gd name="adj" fmla="val 50000"/>
              </a:avLst>
            </a:prstTxWarp>
          </a:bodyPr>
          <a:lstStyle/>
          <a:p>
            <a:pPr algn="ctr"/>
            <a:r>
              <a:rPr lang="en-US" sz="2800" kern="10">
                <a:ln w="9525">
                  <a:solidFill>
                    <a:srgbClr val="D60093"/>
                  </a:solidFill>
                  <a:round/>
                  <a:headEnd/>
                  <a:tailEnd/>
                </a:ln>
                <a:solidFill>
                  <a:srgbClr val="FF0000"/>
                </a:solidFill>
                <a:cs typeface="Times New Roman" panose="02020603050405020304" pitchFamily="18" charset="0"/>
              </a:rPr>
              <a:t>Tranh làng Hồ</a:t>
            </a:r>
          </a:p>
        </p:txBody>
      </p:sp>
      <p:pic>
        <p:nvPicPr>
          <p:cNvPr id="34825" name="Picture 5" descr="POINSET2">
            <a:extLst>
              <a:ext uri="{FF2B5EF4-FFF2-40B4-BE49-F238E27FC236}">
                <a16:creationId xmlns:a16="http://schemas.microsoft.com/office/drawing/2014/main" xmlns="" id="{A70F35F5-A035-4BDA-BA4D-ED4DADE2AA11}"/>
              </a:ext>
            </a:extLst>
          </p:cNvPr>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0" y="0"/>
            <a:ext cx="1277938" cy="1273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34826" name="Group 30">
            <a:extLst>
              <a:ext uri="{FF2B5EF4-FFF2-40B4-BE49-F238E27FC236}">
                <a16:creationId xmlns:a16="http://schemas.microsoft.com/office/drawing/2014/main" xmlns="" id="{3D9629AB-0BBA-4565-A0A2-E3FCF8AD0D50}"/>
              </a:ext>
            </a:extLst>
          </p:cNvPr>
          <p:cNvGrpSpPr>
            <a:grpSpLocks noChangeAspect="1"/>
          </p:cNvGrpSpPr>
          <p:nvPr/>
        </p:nvGrpSpPr>
        <p:grpSpPr bwMode="auto">
          <a:xfrm>
            <a:off x="7926388" y="76200"/>
            <a:ext cx="1196975" cy="1066800"/>
            <a:chOff x="1728" y="192"/>
            <a:chExt cx="1259" cy="1154"/>
          </a:xfrm>
        </p:grpSpPr>
        <p:sp>
          <p:nvSpPr>
            <p:cNvPr id="34827" name="AutoShape 31">
              <a:extLst>
                <a:ext uri="{FF2B5EF4-FFF2-40B4-BE49-F238E27FC236}">
                  <a16:creationId xmlns:a16="http://schemas.microsoft.com/office/drawing/2014/main" xmlns="" id="{7547DF81-04FC-4A19-AE75-DFBCF36268F8}"/>
                </a:ext>
              </a:extLst>
            </p:cNvPr>
            <p:cNvSpPr>
              <a:spLocks noChangeAspect="1" noChangeArrowheads="1" noTextEdit="1"/>
            </p:cNvSpPr>
            <p:nvPr/>
          </p:nvSpPr>
          <p:spPr bwMode="auto">
            <a:xfrm>
              <a:off x="1728" y="192"/>
              <a:ext cx="1259" cy="11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p>
          </p:txBody>
        </p:sp>
        <p:grpSp>
          <p:nvGrpSpPr>
            <p:cNvPr id="34828" name="Group 32">
              <a:extLst>
                <a:ext uri="{FF2B5EF4-FFF2-40B4-BE49-F238E27FC236}">
                  <a16:creationId xmlns:a16="http://schemas.microsoft.com/office/drawing/2014/main" xmlns="" id="{44116B33-CE34-4789-9ADC-556D19C045C8}"/>
                </a:ext>
              </a:extLst>
            </p:cNvPr>
            <p:cNvGrpSpPr>
              <a:grpSpLocks/>
            </p:cNvGrpSpPr>
            <p:nvPr/>
          </p:nvGrpSpPr>
          <p:grpSpPr bwMode="auto">
            <a:xfrm>
              <a:off x="1905" y="192"/>
              <a:ext cx="1017" cy="1111"/>
              <a:chOff x="1905" y="192"/>
              <a:chExt cx="1017" cy="1111"/>
            </a:xfrm>
          </p:grpSpPr>
          <p:sp>
            <p:nvSpPr>
              <p:cNvPr id="34962" name="Freeform 33">
                <a:extLst>
                  <a:ext uri="{FF2B5EF4-FFF2-40B4-BE49-F238E27FC236}">
                    <a16:creationId xmlns:a16="http://schemas.microsoft.com/office/drawing/2014/main" xmlns="" id="{51242148-CF7F-4EC8-914A-685F4B66FAC2}"/>
                  </a:ext>
                </a:extLst>
              </p:cNvPr>
              <p:cNvSpPr>
                <a:spLocks/>
              </p:cNvSpPr>
              <p:nvPr/>
            </p:nvSpPr>
            <p:spPr bwMode="auto">
              <a:xfrm>
                <a:off x="2178" y="336"/>
                <a:ext cx="444" cy="445"/>
              </a:xfrm>
              <a:custGeom>
                <a:avLst/>
                <a:gdLst>
                  <a:gd name="T0" fmla="*/ 15 w 889"/>
                  <a:gd name="T1" fmla="*/ 28 h 890"/>
                  <a:gd name="T2" fmla="*/ 18 w 889"/>
                  <a:gd name="T3" fmla="*/ 28 h 890"/>
                  <a:gd name="T4" fmla="*/ 20 w 889"/>
                  <a:gd name="T5" fmla="*/ 27 h 890"/>
                  <a:gd name="T6" fmla="*/ 22 w 889"/>
                  <a:gd name="T7" fmla="*/ 25 h 890"/>
                  <a:gd name="T8" fmla="*/ 24 w 889"/>
                  <a:gd name="T9" fmla="*/ 23 h 890"/>
                  <a:gd name="T10" fmla="*/ 26 w 889"/>
                  <a:gd name="T11" fmla="*/ 21 h 890"/>
                  <a:gd name="T12" fmla="*/ 27 w 889"/>
                  <a:gd name="T13" fmla="*/ 19 h 890"/>
                  <a:gd name="T14" fmla="*/ 27 w 889"/>
                  <a:gd name="T15" fmla="*/ 16 h 890"/>
                  <a:gd name="T16" fmla="*/ 27 w 889"/>
                  <a:gd name="T17" fmla="*/ 13 h 890"/>
                  <a:gd name="T18" fmla="*/ 27 w 889"/>
                  <a:gd name="T19" fmla="*/ 10 h 890"/>
                  <a:gd name="T20" fmla="*/ 26 w 889"/>
                  <a:gd name="T21" fmla="*/ 8 h 890"/>
                  <a:gd name="T22" fmla="*/ 24 w 889"/>
                  <a:gd name="T23" fmla="*/ 6 h 890"/>
                  <a:gd name="T24" fmla="*/ 22 w 889"/>
                  <a:gd name="T25" fmla="*/ 4 h 890"/>
                  <a:gd name="T26" fmla="*/ 20 w 889"/>
                  <a:gd name="T27" fmla="*/ 2 h 890"/>
                  <a:gd name="T28" fmla="*/ 18 w 889"/>
                  <a:gd name="T29" fmla="*/ 1 h 890"/>
                  <a:gd name="T30" fmla="*/ 15 w 889"/>
                  <a:gd name="T31" fmla="*/ 1 h 890"/>
                  <a:gd name="T32" fmla="*/ 12 w 889"/>
                  <a:gd name="T33" fmla="*/ 1 h 890"/>
                  <a:gd name="T34" fmla="*/ 9 w 889"/>
                  <a:gd name="T35" fmla="*/ 1 h 890"/>
                  <a:gd name="T36" fmla="*/ 7 w 889"/>
                  <a:gd name="T37" fmla="*/ 2 h 890"/>
                  <a:gd name="T38" fmla="*/ 5 w 889"/>
                  <a:gd name="T39" fmla="*/ 4 h 890"/>
                  <a:gd name="T40" fmla="*/ 3 w 889"/>
                  <a:gd name="T41" fmla="*/ 6 h 890"/>
                  <a:gd name="T42" fmla="*/ 1 w 889"/>
                  <a:gd name="T43" fmla="*/ 8 h 890"/>
                  <a:gd name="T44" fmla="*/ 0 w 889"/>
                  <a:gd name="T45" fmla="*/ 10 h 890"/>
                  <a:gd name="T46" fmla="*/ 0 w 889"/>
                  <a:gd name="T47" fmla="*/ 13 h 890"/>
                  <a:gd name="T48" fmla="*/ 0 w 889"/>
                  <a:gd name="T49" fmla="*/ 16 h 890"/>
                  <a:gd name="T50" fmla="*/ 0 w 889"/>
                  <a:gd name="T51" fmla="*/ 19 h 890"/>
                  <a:gd name="T52" fmla="*/ 1 w 889"/>
                  <a:gd name="T53" fmla="*/ 21 h 890"/>
                  <a:gd name="T54" fmla="*/ 3 w 889"/>
                  <a:gd name="T55" fmla="*/ 23 h 890"/>
                  <a:gd name="T56" fmla="*/ 5 w 889"/>
                  <a:gd name="T57" fmla="*/ 25 h 890"/>
                  <a:gd name="T58" fmla="*/ 7 w 889"/>
                  <a:gd name="T59" fmla="*/ 27 h 890"/>
                  <a:gd name="T60" fmla="*/ 9 w 889"/>
                  <a:gd name="T61" fmla="*/ 28 h 890"/>
                  <a:gd name="T62" fmla="*/ 12 w 889"/>
                  <a:gd name="T63" fmla="*/ 28 h 89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89" h="890">
                    <a:moveTo>
                      <a:pt x="445" y="890"/>
                    </a:moveTo>
                    <a:lnTo>
                      <a:pt x="490" y="887"/>
                    </a:lnTo>
                    <a:lnTo>
                      <a:pt x="534" y="880"/>
                    </a:lnTo>
                    <a:lnTo>
                      <a:pt x="577" y="870"/>
                    </a:lnTo>
                    <a:lnTo>
                      <a:pt x="617" y="855"/>
                    </a:lnTo>
                    <a:lnTo>
                      <a:pt x="656" y="835"/>
                    </a:lnTo>
                    <a:lnTo>
                      <a:pt x="693" y="814"/>
                    </a:lnTo>
                    <a:lnTo>
                      <a:pt x="727" y="788"/>
                    </a:lnTo>
                    <a:lnTo>
                      <a:pt x="759" y="759"/>
                    </a:lnTo>
                    <a:lnTo>
                      <a:pt x="788" y="727"/>
                    </a:lnTo>
                    <a:lnTo>
                      <a:pt x="813" y="694"/>
                    </a:lnTo>
                    <a:lnTo>
                      <a:pt x="835" y="657"/>
                    </a:lnTo>
                    <a:lnTo>
                      <a:pt x="855" y="618"/>
                    </a:lnTo>
                    <a:lnTo>
                      <a:pt x="869" y="577"/>
                    </a:lnTo>
                    <a:lnTo>
                      <a:pt x="880" y="535"/>
                    </a:lnTo>
                    <a:lnTo>
                      <a:pt x="887" y="490"/>
                    </a:lnTo>
                    <a:lnTo>
                      <a:pt x="889" y="445"/>
                    </a:lnTo>
                    <a:lnTo>
                      <a:pt x="887" y="400"/>
                    </a:lnTo>
                    <a:lnTo>
                      <a:pt x="880" y="355"/>
                    </a:lnTo>
                    <a:lnTo>
                      <a:pt x="869" y="312"/>
                    </a:lnTo>
                    <a:lnTo>
                      <a:pt x="855" y="272"/>
                    </a:lnTo>
                    <a:lnTo>
                      <a:pt x="835" y="233"/>
                    </a:lnTo>
                    <a:lnTo>
                      <a:pt x="813" y="196"/>
                    </a:lnTo>
                    <a:lnTo>
                      <a:pt x="788" y="163"/>
                    </a:lnTo>
                    <a:lnTo>
                      <a:pt x="759" y="130"/>
                    </a:lnTo>
                    <a:lnTo>
                      <a:pt x="727" y="101"/>
                    </a:lnTo>
                    <a:lnTo>
                      <a:pt x="693" y="76"/>
                    </a:lnTo>
                    <a:lnTo>
                      <a:pt x="656" y="54"/>
                    </a:lnTo>
                    <a:lnTo>
                      <a:pt x="617" y="35"/>
                    </a:lnTo>
                    <a:lnTo>
                      <a:pt x="577" y="20"/>
                    </a:lnTo>
                    <a:lnTo>
                      <a:pt x="534" y="9"/>
                    </a:lnTo>
                    <a:lnTo>
                      <a:pt x="490" y="2"/>
                    </a:lnTo>
                    <a:lnTo>
                      <a:pt x="445" y="0"/>
                    </a:lnTo>
                    <a:lnTo>
                      <a:pt x="400" y="2"/>
                    </a:lnTo>
                    <a:lnTo>
                      <a:pt x="355" y="9"/>
                    </a:lnTo>
                    <a:lnTo>
                      <a:pt x="312" y="20"/>
                    </a:lnTo>
                    <a:lnTo>
                      <a:pt x="272" y="35"/>
                    </a:lnTo>
                    <a:lnTo>
                      <a:pt x="233" y="54"/>
                    </a:lnTo>
                    <a:lnTo>
                      <a:pt x="196" y="76"/>
                    </a:lnTo>
                    <a:lnTo>
                      <a:pt x="163" y="101"/>
                    </a:lnTo>
                    <a:lnTo>
                      <a:pt x="130" y="130"/>
                    </a:lnTo>
                    <a:lnTo>
                      <a:pt x="102" y="163"/>
                    </a:lnTo>
                    <a:lnTo>
                      <a:pt x="76" y="196"/>
                    </a:lnTo>
                    <a:lnTo>
                      <a:pt x="54" y="233"/>
                    </a:lnTo>
                    <a:lnTo>
                      <a:pt x="35" y="272"/>
                    </a:lnTo>
                    <a:lnTo>
                      <a:pt x="20" y="312"/>
                    </a:lnTo>
                    <a:lnTo>
                      <a:pt x="9" y="355"/>
                    </a:lnTo>
                    <a:lnTo>
                      <a:pt x="3" y="400"/>
                    </a:lnTo>
                    <a:lnTo>
                      <a:pt x="0" y="445"/>
                    </a:lnTo>
                    <a:lnTo>
                      <a:pt x="3" y="490"/>
                    </a:lnTo>
                    <a:lnTo>
                      <a:pt x="9" y="535"/>
                    </a:lnTo>
                    <a:lnTo>
                      <a:pt x="20" y="577"/>
                    </a:lnTo>
                    <a:lnTo>
                      <a:pt x="35" y="618"/>
                    </a:lnTo>
                    <a:lnTo>
                      <a:pt x="54" y="657"/>
                    </a:lnTo>
                    <a:lnTo>
                      <a:pt x="76" y="694"/>
                    </a:lnTo>
                    <a:lnTo>
                      <a:pt x="102" y="727"/>
                    </a:lnTo>
                    <a:lnTo>
                      <a:pt x="130" y="759"/>
                    </a:lnTo>
                    <a:lnTo>
                      <a:pt x="163" y="788"/>
                    </a:lnTo>
                    <a:lnTo>
                      <a:pt x="196" y="814"/>
                    </a:lnTo>
                    <a:lnTo>
                      <a:pt x="233" y="835"/>
                    </a:lnTo>
                    <a:lnTo>
                      <a:pt x="272" y="855"/>
                    </a:lnTo>
                    <a:lnTo>
                      <a:pt x="312" y="870"/>
                    </a:lnTo>
                    <a:lnTo>
                      <a:pt x="355" y="880"/>
                    </a:lnTo>
                    <a:lnTo>
                      <a:pt x="400" y="887"/>
                    </a:lnTo>
                    <a:lnTo>
                      <a:pt x="445" y="890"/>
                    </a:lnTo>
                    <a:close/>
                  </a:path>
                </a:pathLst>
              </a:custGeom>
              <a:solidFill>
                <a:srgbClr val="FFFF6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63" name="Freeform 34">
                <a:extLst>
                  <a:ext uri="{FF2B5EF4-FFF2-40B4-BE49-F238E27FC236}">
                    <a16:creationId xmlns:a16="http://schemas.microsoft.com/office/drawing/2014/main" xmlns="" id="{2CBC93F7-FCC4-441E-A1F1-8296D00B4E65}"/>
                  </a:ext>
                </a:extLst>
              </p:cNvPr>
              <p:cNvSpPr>
                <a:spLocks/>
              </p:cNvSpPr>
              <p:nvPr/>
            </p:nvSpPr>
            <p:spPr bwMode="auto">
              <a:xfrm>
                <a:off x="2308" y="467"/>
                <a:ext cx="183" cy="184"/>
              </a:xfrm>
              <a:custGeom>
                <a:avLst/>
                <a:gdLst>
                  <a:gd name="T0" fmla="*/ 6 w 366"/>
                  <a:gd name="T1" fmla="*/ 12 h 367"/>
                  <a:gd name="T2" fmla="*/ 7 w 366"/>
                  <a:gd name="T3" fmla="*/ 12 h 367"/>
                  <a:gd name="T4" fmla="*/ 8 w 366"/>
                  <a:gd name="T5" fmla="*/ 11 h 367"/>
                  <a:gd name="T6" fmla="*/ 9 w 366"/>
                  <a:gd name="T7" fmla="*/ 11 h 367"/>
                  <a:gd name="T8" fmla="*/ 10 w 366"/>
                  <a:gd name="T9" fmla="*/ 10 h 367"/>
                  <a:gd name="T10" fmla="*/ 11 w 366"/>
                  <a:gd name="T11" fmla="*/ 9 h 367"/>
                  <a:gd name="T12" fmla="*/ 11 w 366"/>
                  <a:gd name="T13" fmla="*/ 8 h 367"/>
                  <a:gd name="T14" fmla="*/ 12 w 366"/>
                  <a:gd name="T15" fmla="*/ 7 h 367"/>
                  <a:gd name="T16" fmla="*/ 12 w 366"/>
                  <a:gd name="T17" fmla="*/ 6 h 367"/>
                  <a:gd name="T18" fmla="*/ 12 w 366"/>
                  <a:gd name="T19" fmla="*/ 5 h 367"/>
                  <a:gd name="T20" fmla="*/ 11 w 366"/>
                  <a:gd name="T21" fmla="*/ 4 h 367"/>
                  <a:gd name="T22" fmla="*/ 11 w 366"/>
                  <a:gd name="T23" fmla="*/ 3 h 367"/>
                  <a:gd name="T24" fmla="*/ 10 w 366"/>
                  <a:gd name="T25" fmla="*/ 2 h 367"/>
                  <a:gd name="T26" fmla="*/ 9 w 366"/>
                  <a:gd name="T27" fmla="*/ 1 h 367"/>
                  <a:gd name="T28" fmla="*/ 8 w 366"/>
                  <a:gd name="T29" fmla="*/ 1 h 367"/>
                  <a:gd name="T30" fmla="*/ 7 w 366"/>
                  <a:gd name="T31" fmla="*/ 1 h 367"/>
                  <a:gd name="T32" fmla="*/ 6 w 366"/>
                  <a:gd name="T33" fmla="*/ 0 h 367"/>
                  <a:gd name="T34" fmla="*/ 5 w 366"/>
                  <a:gd name="T35" fmla="*/ 1 h 367"/>
                  <a:gd name="T36" fmla="*/ 4 w 366"/>
                  <a:gd name="T37" fmla="*/ 1 h 367"/>
                  <a:gd name="T38" fmla="*/ 3 w 366"/>
                  <a:gd name="T39" fmla="*/ 1 h 367"/>
                  <a:gd name="T40" fmla="*/ 2 w 366"/>
                  <a:gd name="T41" fmla="*/ 2 h 367"/>
                  <a:gd name="T42" fmla="*/ 1 w 366"/>
                  <a:gd name="T43" fmla="*/ 3 h 367"/>
                  <a:gd name="T44" fmla="*/ 1 w 366"/>
                  <a:gd name="T45" fmla="*/ 4 h 367"/>
                  <a:gd name="T46" fmla="*/ 1 w 366"/>
                  <a:gd name="T47" fmla="*/ 5 h 367"/>
                  <a:gd name="T48" fmla="*/ 0 w 366"/>
                  <a:gd name="T49" fmla="*/ 6 h 367"/>
                  <a:gd name="T50" fmla="*/ 1 w 366"/>
                  <a:gd name="T51" fmla="*/ 7 h 367"/>
                  <a:gd name="T52" fmla="*/ 1 w 366"/>
                  <a:gd name="T53" fmla="*/ 8 h 367"/>
                  <a:gd name="T54" fmla="*/ 1 w 366"/>
                  <a:gd name="T55" fmla="*/ 9 h 367"/>
                  <a:gd name="T56" fmla="*/ 2 w 366"/>
                  <a:gd name="T57" fmla="*/ 10 h 367"/>
                  <a:gd name="T58" fmla="*/ 3 w 366"/>
                  <a:gd name="T59" fmla="*/ 11 h 367"/>
                  <a:gd name="T60" fmla="*/ 4 w 366"/>
                  <a:gd name="T61" fmla="*/ 11 h 367"/>
                  <a:gd name="T62" fmla="*/ 5 w 366"/>
                  <a:gd name="T63" fmla="*/ 12 h 367"/>
                  <a:gd name="T64" fmla="*/ 6 w 366"/>
                  <a:gd name="T65" fmla="*/ 12 h 3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6" h="367">
                    <a:moveTo>
                      <a:pt x="183" y="367"/>
                    </a:moveTo>
                    <a:lnTo>
                      <a:pt x="219" y="364"/>
                    </a:lnTo>
                    <a:lnTo>
                      <a:pt x="254" y="352"/>
                    </a:lnTo>
                    <a:lnTo>
                      <a:pt x="285" y="336"/>
                    </a:lnTo>
                    <a:lnTo>
                      <a:pt x="313" y="313"/>
                    </a:lnTo>
                    <a:lnTo>
                      <a:pt x="335" y="285"/>
                    </a:lnTo>
                    <a:lnTo>
                      <a:pt x="352" y="254"/>
                    </a:lnTo>
                    <a:lnTo>
                      <a:pt x="362" y="220"/>
                    </a:lnTo>
                    <a:lnTo>
                      <a:pt x="366" y="183"/>
                    </a:lnTo>
                    <a:lnTo>
                      <a:pt x="362" y="146"/>
                    </a:lnTo>
                    <a:lnTo>
                      <a:pt x="352" y="111"/>
                    </a:lnTo>
                    <a:lnTo>
                      <a:pt x="335" y="80"/>
                    </a:lnTo>
                    <a:lnTo>
                      <a:pt x="313" y="53"/>
                    </a:lnTo>
                    <a:lnTo>
                      <a:pt x="285" y="31"/>
                    </a:lnTo>
                    <a:lnTo>
                      <a:pt x="254" y="13"/>
                    </a:lnTo>
                    <a:lnTo>
                      <a:pt x="219" y="3"/>
                    </a:lnTo>
                    <a:lnTo>
                      <a:pt x="183" y="0"/>
                    </a:lnTo>
                    <a:lnTo>
                      <a:pt x="146" y="3"/>
                    </a:lnTo>
                    <a:lnTo>
                      <a:pt x="111" y="13"/>
                    </a:lnTo>
                    <a:lnTo>
                      <a:pt x="80" y="31"/>
                    </a:lnTo>
                    <a:lnTo>
                      <a:pt x="54" y="53"/>
                    </a:lnTo>
                    <a:lnTo>
                      <a:pt x="31" y="80"/>
                    </a:lnTo>
                    <a:lnTo>
                      <a:pt x="15" y="111"/>
                    </a:lnTo>
                    <a:lnTo>
                      <a:pt x="3" y="146"/>
                    </a:lnTo>
                    <a:lnTo>
                      <a:pt x="0" y="183"/>
                    </a:lnTo>
                    <a:lnTo>
                      <a:pt x="3" y="220"/>
                    </a:lnTo>
                    <a:lnTo>
                      <a:pt x="15" y="254"/>
                    </a:lnTo>
                    <a:lnTo>
                      <a:pt x="31" y="285"/>
                    </a:lnTo>
                    <a:lnTo>
                      <a:pt x="54" y="313"/>
                    </a:lnTo>
                    <a:lnTo>
                      <a:pt x="80" y="336"/>
                    </a:lnTo>
                    <a:lnTo>
                      <a:pt x="111" y="352"/>
                    </a:lnTo>
                    <a:lnTo>
                      <a:pt x="146" y="364"/>
                    </a:lnTo>
                    <a:lnTo>
                      <a:pt x="183" y="367"/>
                    </a:lnTo>
                    <a:close/>
                  </a:path>
                </a:pathLst>
              </a:custGeom>
              <a:solidFill>
                <a:srgbClr val="FFE5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64" name="Freeform 35">
                <a:extLst>
                  <a:ext uri="{FF2B5EF4-FFF2-40B4-BE49-F238E27FC236}">
                    <a16:creationId xmlns:a16="http://schemas.microsoft.com/office/drawing/2014/main" xmlns="" id="{062B643A-28D7-4AC2-A381-11950C56FC94}"/>
                  </a:ext>
                </a:extLst>
              </p:cNvPr>
              <p:cNvSpPr>
                <a:spLocks/>
              </p:cNvSpPr>
              <p:nvPr/>
            </p:nvSpPr>
            <p:spPr bwMode="auto">
              <a:xfrm>
                <a:off x="2308" y="467"/>
                <a:ext cx="183" cy="184"/>
              </a:xfrm>
              <a:custGeom>
                <a:avLst/>
                <a:gdLst>
                  <a:gd name="T0" fmla="*/ 6 w 366"/>
                  <a:gd name="T1" fmla="*/ 12 h 367"/>
                  <a:gd name="T2" fmla="*/ 7 w 366"/>
                  <a:gd name="T3" fmla="*/ 12 h 367"/>
                  <a:gd name="T4" fmla="*/ 8 w 366"/>
                  <a:gd name="T5" fmla="*/ 11 h 367"/>
                  <a:gd name="T6" fmla="*/ 9 w 366"/>
                  <a:gd name="T7" fmla="*/ 11 h 367"/>
                  <a:gd name="T8" fmla="*/ 10 w 366"/>
                  <a:gd name="T9" fmla="*/ 10 h 367"/>
                  <a:gd name="T10" fmla="*/ 11 w 366"/>
                  <a:gd name="T11" fmla="*/ 9 h 367"/>
                  <a:gd name="T12" fmla="*/ 11 w 366"/>
                  <a:gd name="T13" fmla="*/ 8 h 367"/>
                  <a:gd name="T14" fmla="*/ 12 w 366"/>
                  <a:gd name="T15" fmla="*/ 7 h 367"/>
                  <a:gd name="T16" fmla="*/ 12 w 366"/>
                  <a:gd name="T17" fmla="*/ 6 h 367"/>
                  <a:gd name="T18" fmla="*/ 12 w 366"/>
                  <a:gd name="T19" fmla="*/ 5 h 367"/>
                  <a:gd name="T20" fmla="*/ 11 w 366"/>
                  <a:gd name="T21" fmla="*/ 4 h 367"/>
                  <a:gd name="T22" fmla="*/ 11 w 366"/>
                  <a:gd name="T23" fmla="*/ 3 h 367"/>
                  <a:gd name="T24" fmla="*/ 10 w 366"/>
                  <a:gd name="T25" fmla="*/ 2 h 367"/>
                  <a:gd name="T26" fmla="*/ 9 w 366"/>
                  <a:gd name="T27" fmla="*/ 1 h 367"/>
                  <a:gd name="T28" fmla="*/ 8 w 366"/>
                  <a:gd name="T29" fmla="*/ 1 h 367"/>
                  <a:gd name="T30" fmla="*/ 7 w 366"/>
                  <a:gd name="T31" fmla="*/ 1 h 367"/>
                  <a:gd name="T32" fmla="*/ 6 w 366"/>
                  <a:gd name="T33" fmla="*/ 0 h 367"/>
                  <a:gd name="T34" fmla="*/ 5 w 366"/>
                  <a:gd name="T35" fmla="*/ 1 h 367"/>
                  <a:gd name="T36" fmla="*/ 4 w 366"/>
                  <a:gd name="T37" fmla="*/ 1 h 367"/>
                  <a:gd name="T38" fmla="*/ 3 w 366"/>
                  <a:gd name="T39" fmla="*/ 1 h 367"/>
                  <a:gd name="T40" fmla="*/ 2 w 366"/>
                  <a:gd name="T41" fmla="*/ 2 h 367"/>
                  <a:gd name="T42" fmla="*/ 1 w 366"/>
                  <a:gd name="T43" fmla="*/ 3 h 367"/>
                  <a:gd name="T44" fmla="*/ 1 w 366"/>
                  <a:gd name="T45" fmla="*/ 4 h 367"/>
                  <a:gd name="T46" fmla="*/ 1 w 366"/>
                  <a:gd name="T47" fmla="*/ 5 h 367"/>
                  <a:gd name="T48" fmla="*/ 0 w 366"/>
                  <a:gd name="T49" fmla="*/ 6 h 367"/>
                  <a:gd name="T50" fmla="*/ 1 w 366"/>
                  <a:gd name="T51" fmla="*/ 7 h 367"/>
                  <a:gd name="T52" fmla="*/ 1 w 366"/>
                  <a:gd name="T53" fmla="*/ 8 h 367"/>
                  <a:gd name="T54" fmla="*/ 1 w 366"/>
                  <a:gd name="T55" fmla="*/ 9 h 367"/>
                  <a:gd name="T56" fmla="*/ 2 w 366"/>
                  <a:gd name="T57" fmla="*/ 10 h 367"/>
                  <a:gd name="T58" fmla="*/ 3 w 366"/>
                  <a:gd name="T59" fmla="*/ 11 h 367"/>
                  <a:gd name="T60" fmla="*/ 4 w 366"/>
                  <a:gd name="T61" fmla="*/ 11 h 367"/>
                  <a:gd name="T62" fmla="*/ 5 w 366"/>
                  <a:gd name="T63" fmla="*/ 12 h 367"/>
                  <a:gd name="T64" fmla="*/ 6 w 366"/>
                  <a:gd name="T65" fmla="*/ 12 h 3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6" h="367">
                    <a:moveTo>
                      <a:pt x="183" y="367"/>
                    </a:moveTo>
                    <a:lnTo>
                      <a:pt x="219" y="364"/>
                    </a:lnTo>
                    <a:lnTo>
                      <a:pt x="254" y="352"/>
                    </a:lnTo>
                    <a:lnTo>
                      <a:pt x="285" y="336"/>
                    </a:lnTo>
                    <a:lnTo>
                      <a:pt x="313" y="313"/>
                    </a:lnTo>
                    <a:lnTo>
                      <a:pt x="335" y="285"/>
                    </a:lnTo>
                    <a:lnTo>
                      <a:pt x="352" y="254"/>
                    </a:lnTo>
                    <a:lnTo>
                      <a:pt x="362" y="220"/>
                    </a:lnTo>
                    <a:lnTo>
                      <a:pt x="366" y="183"/>
                    </a:lnTo>
                    <a:lnTo>
                      <a:pt x="362" y="146"/>
                    </a:lnTo>
                    <a:lnTo>
                      <a:pt x="352" y="111"/>
                    </a:lnTo>
                    <a:lnTo>
                      <a:pt x="335" y="80"/>
                    </a:lnTo>
                    <a:lnTo>
                      <a:pt x="313" y="53"/>
                    </a:lnTo>
                    <a:lnTo>
                      <a:pt x="285" y="31"/>
                    </a:lnTo>
                    <a:lnTo>
                      <a:pt x="254" y="13"/>
                    </a:lnTo>
                    <a:lnTo>
                      <a:pt x="219" y="3"/>
                    </a:lnTo>
                    <a:lnTo>
                      <a:pt x="183" y="0"/>
                    </a:lnTo>
                    <a:lnTo>
                      <a:pt x="146" y="3"/>
                    </a:lnTo>
                    <a:lnTo>
                      <a:pt x="111" y="13"/>
                    </a:lnTo>
                    <a:lnTo>
                      <a:pt x="80" y="31"/>
                    </a:lnTo>
                    <a:lnTo>
                      <a:pt x="54" y="53"/>
                    </a:lnTo>
                    <a:lnTo>
                      <a:pt x="31" y="80"/>
                    </a:lnTo>
                    <a:lnTo>
                      <a:pt x="15" y="111"/>
                    </a:lnTo>
                    <a:lnTo>
                      <a:pt x="3" y="146"/>
                    </a:lnTo>
                    <a:lnTo>
                      <a:pt x="0" y="183"/>
                    </a:lnTo>
                    <a:lnTo>
                      <a:pt x="3" y="220"/>
                    </a:lnTo>
                    <a:lnTo>
                      <a:pt x="15" y="254"/>
                    </a:lnTo>
                    <a:lnTo>
                      <a:pt x="31" y="285"/>
                    </a:lnTo>
                    <a:lnTo>
                      <a:pt x="54" y="313"/>
                    </a:lnTo>
                    <a:lnTo>
                      <a:pt x="80" y="336"/>
                    </a:lnTo>
                    <a:lnTo>
                      <a:pt x="111" y="352"/>
                    </a:lnTo>
                    <a:lnTo>
                      <a:pt x="146" y="364"/>
                    </a:lnTo>
                    <a:lnTo>
                      <a:pt x="183" y="367"/>
                    </a:lnTo>
                    <a:close/>
                  </a:path>
                </a:pathLst>
              </a:custGeom>
              <a:solidFill>
                <a:srgbClr val="FFFF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65" name="Freeform 36">
                <a:extLst>
                  <a:ext uri="{FF2B5EF4-FFF2-40B4-BE49-F238E27FC236}">
                    <a16:creationId xmlns:a16="http://schemas.microsoft.com/office/drawing/2014/main" xmlns="" id="{E090FA9A-5B4C-463E-8E9E-76575F276EA9}"/>
                  </a:ext>
                </a:extLst>
              </p:cNvPr>
              <p:cNvSpPr>
                <a:spLocks/>
              </p:cNvSpPr>
              <p:nvPr/>
            </p:nvSpPr>
            <p:spPr bwMode="auto">
              <a:xfrm>
                <a:off x="2371" y="945"/>
                <a:ext cx="59" cy="126"/>
              </a:xfrm>
              <a:custGeom>
                <a:avLst/>
                <a:gdLst>
                  <a:gd name="T0" fmla="*/ 3 w 119"/>
                  <a:gd name="T1" fmla="*/ 8 h 251"/>
                  <a:gd name="T2" fmla="*/ 2 w 119"/>
                  <a:gd name="T3" fmla="*/ 0 h 251"/>
                  <a:gd name="T4" fmla="*/ 0 w 119"/>
                  <a:gd name="T5" fmla="*/ 0 h 251"/>
                  <a:gd name="T6" fmla="*/ 0 w 119"/>
                  <a:gd name="T7" fmla="*/ 8 h 251"/>
                  <a:gd name="T8" fmla="*/ 3 w 119"/>
                  <a:gd name="T9" fmla="*/ 8 h 25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9" h="251">
                    <a:moveTo>
                      <a:pt x="119" y="251"/>
                    </a:moveTo>
                    <a:lnTo>
                      <a:pt x="86" y="0"/>
                    </a:lnTo>
                    <a:lnTo>
                      <a:pt x="31" y="0"/>
                    </a:lnTo>
                    <a:lnTo>
                      <a:pt x="0" y="251"/>
                    </a:lnTo>
                    <a:lnTo>
                      <a:pt x="119" y="251"/>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66" name="Freeform 37">
                <a:extLst>
                  <a:ext uri="{FF2B5EF4-FFF2-40B4-BE49-F238E27FC236}">
                    <a16:creationId xmlns:a16="http://schemas.microsoft.com/office/drawing/2014/main" xmlns="" id="{62B1AB8E-ED6D-4C3F-8EAC-ED12882CD7D4}"/>
                  </a:ext>
                </a:extLst>
              </p:cNvPr>
              <p:cNvSpPr>
                <a:spLocks/>
              </p:cNvSpPr>
              <p:nvPr/>
            </p:nvSpPr>
            <p:spPr bwMode="auto">
              <a:xfrm>
                <a:off x="2323" y="1137"/>
                <a:ext cx="155" cy="62"/>
              </a:xfrm>
              <a:custGeom>
                <a:avLst/>
                <a:gdLst>
                  <a:gd name="T0" fmla="*/ 0 w 310"/>
                  <a:gd name="T1" fmla="*/ 4 h 123"/>
                  <a:gd name="T2" fmla="*/ 1 w 310"/>
                  <a:gd name="T3" fmla="*/ 4 h 123"/>
                  <a:gd name="T4" fmla="*/ 1 w 310"/>
                  <a:gd name="T5" fmla="*/ 4 h 123"/>
                  <a:gd name="T6" fmla="*/ 1 w 310"/>
                  <a:gd name="T7" fmla="*/ 4 h 123"/>
                  <a:gd name="T8" fmla="*/ 2 w 310"/>
                  <a:gd name="T9" fmla="*/ 4 h 123"/>
                  <a:gd name="T10" fmla="*/ 3 w 310"/>
                  <a:gd name="T11" fmla="*/ 4 h 123"/>
                  <a:gd name="T12" fmla="*/ 3 w 310"/>
                  <a:gd name="T13" fmla="*/ 4 h 123"/>
                  <a:gd name="T14" fmla="*/ 4 w 310"/>
                  <a:gd name="T15" fmla="*/ 4 h 123"/>
                  <a:gd name="T16" fmla="*/ 5 w 310"/>
                  <a:gd name="T17" fmla="*/ 4 h 123"/>
                  <a:gd name="T18" fmla="*/ 6 w 310"/>
                  <a:gd name="T19" fmla="*/ 4 h 123"/>
                  <a:gd name="T20" fmla="*/ 7 w 310"/>
                  <a:gd name="T21" fmla="*/ 4 h 123"/>
                  <a:gd name="T22" fmla="*/ 8 w 310"/>
                  <a:gd name="T23" fmla="*/ 4 h 123"/>
                  <a:gd name="T24" fmla="*/ 9 w 310"/>
                  <a:gd name="T25" fmla="*/ 4 h 123"/>
                  <a:gd name="T26" fmla="*/ 9 w 310"/>
                  <a:gd name="T27" fmla="*/ 4 h 123"/>
                  <a:gd name="T28" fmla="*/ 10 w 310"/>
                  <a:gd name="T29" fmla="*/ 4 h 123"/>
                  <a:gd name="T30" fmla="*/ 10 w 310"/>
                  <a:gd name="T31" fmla="*/ 4 h 123"/>
                  <a:gd name="T32" fmla="*/ 10 w 310"/>
                  <a:gd name="T33" fmla="*/ 4 h 123"/>
                  <a:gd name="T34" fmla="*/ 9 w 310"/>
                  <a:gd name="T35" fmla="*/ 4 h 123"/>
                  <a:gd name="T36" fmla="*/ 9 w 310"/>
                  <a:gd name="T37" fmla="*/ 4 h 123"/>
                  <a:gd name="T38" fmla="*/ 8 w 310"/>
                  <a:gd name="T39" fmla="*/ 3 h 123"/>
                  <a:gd name="T40" fmla="*/ 7 w 310"/>
                  <a:gd name="T41" fmla="*/ 2 h 123"/>
                  <a:gd name="T42" fmla="*/ 7 w 310"/>
                  <a:gd name="T43" fmla="*/ 2 h 123"/>
                  <a:gd name="T44" fmla="*/ 7 w 310"/>
                  <a:gd name="T45" fmla="*/ 1 h 123"/>
                  <a:gd name="T46" fmla="*/ 6 w 310"/>
                  <a:gd name="T47" fmla="*/ 1 h 123"/>
                  <a:gd name="T48" fmla="*/ 6 w 310"/>
                  <a:gd name="T49" fmla="*/ 0 h 123"/>
                  <a:gd name="T50" fmla="*/ 4 w 310"/>
                  <a:gd name="T51" fmla="*/ 0 h 123"/>
                  <a:gd name="T52" fmla="*/ 4 w 310"/>
                  <a:gd name="T53" fmla="*/ 1 h 123"/>
                  <a:gd name="T54" fmla="*/ 4 w 310"/>
                  <a:gd name="T55" fmla="*/ 1 h 123"/>
                  <a:gd name="T56" fmla="*/ 4 w 310"/>
                  <a:gd name="T57" fmla="*/ 2 h 123"/>
                  <a:gd name="T58" fmla="*/ 3 w 310"/>
                  <a:gd name="T59" fmla="*/ 2 h 123"/>
                  <a:gd name="T60" fmla="*/ 3 w 310"/>
                  <a:gd name="T61" fmla="*/ 3 h 123"/>
                  <a:gd name="T62" fmla="*/ 2 w 310"/>
                  <a:gd name="T63" fmla="*/ 4 h 123"/>
                  <a:gd name="T64" fmla="*/ 1 w 310"/>
                  <a:gd name="T65" fmla="*/ 4 h 123"/>
                  <a:gd name="T66" fmla="*/ 0 w 310"/>
                  <a:gd name="T67" fmla="*/ 4 h 1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10" h="123">
                    <a:moveTo>
                      <a:pt x="0" y="110"/>
                    </a:moveTo>
                    <a:lnTo>
                      <a:pt x="4" y="113"/>
                    </a:lnTo>
                    <a:lnTo>
                      <a:pt x="13" y="116"/>
                    </a:lnTo>
                    <a:lnTo>
                      <a:pt x="27" y="119"/>
                    </a:lnTo>
                    <a:lnTo>
                      <a:pt x="45" y="120"/>
                    </a:lnTo>
                    <a:lnTo>
                      <a:pt x="68" y="121"/>
                    </a:lnTo>
                    <a:lnTo>
                      <a:pt x="95" y="122"/>
                    </a:lnTo>
                    <a:lnTo>
                      <a:pt x="124" y="123"/>
                    </a:lnTo>
                    <a:lnTo>
                      <a:pt x="155" y="123"/>
                    </a:lnTo>
                    <a:lnTo>
                      <a:pt x="186" y="123"/>
                    </a:lnTo>
                    <a:lnTo>
                      <a:pt x="216" y="122"/>
                    </a:lnTo>
                    <a:lnTo>
                      <a:pt x="242" y="121"/>
                    </a:lnTo>
                    <a:lnTo>
                      <a:pt x="265" y="120"/>
                    </a:lnTo>
                    <a:lnTo>
                      <a:pt x="284" y="119"/>
                    </a:lnTo>
                    <a:lnTo>
                      <a:pt x="298" y="116"/>
                    </a:lnTo>
                    <a:lnTo>
                      <a:pt x="307" y="113"/>
                    </a:lnTo>
                    <a:lnTo>
                      <a:pt x="310" y="110"/>
                    </a:lnTo>
                    <a:lnTo>
                      <a:pt x="283" y="107"/>
                    </a:lnTo>
                    <a:lnTo>
                      <a:pt x="258" y="97"/>
                    </a:lnTo>
                    <a:lnTo>
                      <a:pt x="238" y="82"/>
                    </a:lnTo>
                    <a:lnTo>
                      <a:pt x="222" y="63"/>
                    </a:lnTo>
                    <a:lnTo>
                      <a:pt x="208" y="45"/>
                    </a:lnTo>
                    <a:lnTo>
                      <a:pt x="196" y="26"/>
                    </a:lnTo>
                    <a:lnTo>
                      <a:pt x="189" y="11"/>
                    </a:lnTo>
                    <a:lnTo>
                      <a:pt x="185" y="0"/>
                    </a:lnTo>
                    <a:lnTo>
                      <a:pt x="125" y="0"/>
                    </a:lnTo>
                    <a:lnTo>
                      <a:pt x="120" y="11"/>
                    </a:lnTo>
                    <a:lnTo>
                      <a:pt x="113" y="26"/>
                    </a:lnTo>
                    <a:lnTo>
                      <a:pt x="103" y="45"/>
                    </a:lnTo>
                    <a:lnTo>
                      <a:pt x="89" y="63"/>
                    </a:lnTo>
                    <a:lnTo>
                      <a:pt x="72" y="82"/>
                    </a:lnTo>
                    <a:lnTo>
                      <a:pt x="52" y="97"/>
                    </a:lnTo>
                    <a:lnTo>
                      <a:pt x="28" y="107"/>
                    </a:lnTo>
                    <a:lnTo>
                      <a:pt x="0" y="110"/>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67" name="Rectangle 38">
                <a:extLst>
                  <a:ext uri="{FF2B5EF4-FFF2-40B4-BE49-F238E27FC236}">
                    <a16:creationId xmlns:a16="http://schemas.microsoft.com/office/drawing/2014/main" xmlns="" id="{654A006C-A7A5-4609-AC4C-BA8685DE187E}"/>
                  </a:ext>
                </a:extLst>
              </p:cNvPr>
              <p:cNvSpPr>
                <a:spLocks noChangeArrowheads="1"/>
              </p:cNvSpPr>
              <p:nvPr/>
            </p:nvSpPr>
            <p:spPr bwMode="auto">
              <a:xfrm>
                <a:off x="2348" y="879"/>
                <a:ext cx="104" cy="29"/>
              </a:xfrm>
              <a:prstGeom prst="rect">
                <a:avLst/>
              </a:prstGeom>
              <a:solidFill>
                <a:srgbClr val="BF72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endParaRPr lang="en-US" altLang="en-US"/>
              </a:p>
            </p:txBody>
          </p:sp>
          <p:sp>
            <p:nvSpPr>
              <p:cNvPr id="34968" name="Freeform 39">
                <a:extLst>
                  <a:ext uri="{FF2B5EF4-FFF2-40B4-BE49-F238E27FC236}">
                    <a16:creationId xmlns:a16="http://schemas.microsoft.com/office/drawing/2014/main" xmlns="" id="{690D5470-6392-417F-B382-D7454750B170}"/>
                  </a:ext>
                </a:extLst>
              </p:cNvPr>
              <p:cNvSpPr>
                <a:spLocks/>
              </p:cNvSpPr>
              <p:nvPr/>
            </p:nvSpPr>
            <p:spPr bwMode="auto">
              <a:xfrm>
                <a:off x="2371" y="1071"/>
                <a:ext cx="59" cy="27"/>
              </a:xfrm>
              <a:custGeom>
                <a:avLst/>
                <a:gdLst>
                  <a:gd name="T0" fmla="*/ 0 w 119"/>
                  <a:gd name="T1" fmla="*/ 2 h 54"/>
                  <a:gd name="T2" fmla="*/ 0 w 119"/>
                  <a:gd name="T3" fmla="*/ 0 h 54"/>
                  <a:gd name="T4" fmla="*/ 3 w 119"/>
                  <a:gd name="T5" fmla="*/ 0 h 54"/>
                  <a:gd name="T6" fmla="*/ 2 w 119"/>
                  <a:gd name="T7" fmla="*/ 2 h 54"/>
                  <a:gd name="T8" fmla="*/ 0 w 119"/>
                  <a:gd name="T9" fmla="*/ 2 h 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9" h="54">
                    <a:moveTo>
                      <a:pt x="29" y="54"/>
                    </a:moveTo>
                    <a:lnTo>
                      <a:pt x="0" y="0"/>
                    </a:lnTo>
                    <a:lnTo>
                      <a:pt x="119" y="0"/>
                    </a:lnTo>
                    <a:lnTo>
                      <a:pt x="89" y="54"/>
                    </a:lnTo>
                    <a:lnTo>
                      <a:pt x="29" y="54"/>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69" name="Freeform 40">
                <a:extLst>
                  <a:ext uri="{FF2B5EF4-FFF2-40B4-BE49-F238E27FC236}">
                    <a16:creationId xmlns:a16="http://schemas.microsoft.com/office/drawing/2014/main" xmlns="" id="{8303F6B3-3524-4341-B851-327F5A2BBE62}"/>
                  </a:ext>
                </a:extLst>
              </p:cNvPr>
              <p:cNvSpPr>
                <a:spLocks/>
              </p:cNvSpPr>
              <p:nvPr/>
            </p:nvSpPr>
            <p:spPr bwMode="auto">
              <a:xfrm>
                <a:off x="2362" y="908"/>
                <a:ext cx="76" cy="40"/>
              </a:xfrm>
              <a:custGeom>
                <a:avLst/>
                <a:gdLst>
                  <a:gd name="T0" fmla="*/ 0 w 152"/>
                  <a:gd name="T1" fmla="*/ 0 h 81"/>
                  <a:gd name="T2" fmla="*/ 1 w 152"/>
                  <a:gd name="T3" fmla="*/ 0 h 81"/>
                  <a:gd name="T4" fmla="*/ 1 w 152"/>
                  <a:gd name="T5" fmla="*/ 0 h 81"/>
                  <a:gd name="T6" fmla="*/ 1 w 152"/>
                  <a:gd name="T7" fmla="*/ 1 h 81"/>
                  <a:gd name="T8" fmla="*/ 1 w 152"/>
                  <a:gd name="T9" fmla="*/ 1 h 81"/>
                  <a:gd name="T10" fmla="*/ 2 w 152"/>
                  <a:gd name="T11" fmla="*/ 2 h 81"/>
                  <a:gd name="T12" fmla="*/ 2 w 152"/>
                  <a:gd name="T13" fmla="*/ 2 h 81"/>
                  <a:gd name="T14" fmla="*/ 2 w 152"/>
                  <a:gd name="T15" fmla="*/ 2 h 81"/>
                  <a:gd name="T16" fmla="*/ 3 w 152"/>
                  <a:gd name="T17" fmla="*/ 2 h 81"/>
                  <a:gd name="T18" fmla="*/ 3 w 152"/>
                  <a:gd name="T19" fmla="*/ 2 h 81"/>
                  <a:gd name="T20" fmla="*/ 4 w 152"/>
                  <a:gd name="T21" fmla="*/ 2 h 81"/>
                  <a:gd name="T22" fmla="*/ 4 w 152"/>
                  <a:gd name="T23" fmla="*/ 2 h 81"/>
                  <a:gd name="T24" fmla="*/ 5 w 152"/>
                  <a:gd name="T25" fmla="*/ 1 h 81"/>
                  <a:gd name="T26" fmla="*/ 5 w 152"/>
                  <a:gd name="T27" fmla="*/ 1 h 81"/>
                  <a:gd name="T28" fmla="*/ 5 w 152"/>
                  <a:gd name="T29" fmla="*/ 0 h 81"/>
                  <a:gd name="T30" fmla="*/ 5 w 152"/>
                  <a:gd name="T31" fmla="*/ 0 h 81"/>
                  <a:gd name="T32" fmla="*/ 5 w 152"/>
                  <a:gd name="T33" fmla="*/ 0 h 81"/>
                  <a:gd name="T34" fmla="*/ 0 w 152"/>
                  <a:gd name="T35" fmla="*/ 0 h 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52" h="81">
                    <a:moveTo>
                      <a:pt x="0" y="0"/>
                    </a:moveTo>
                    <a:lnTo>
                      <a:pt x="1" y="16"/>
                    </a:lnTo>
                    <a:lnTo>
                      <a:pt x="6" y="31"/>
                    </a:lnTo>
                    <a:lnTo>
                      <a:pt x="12" y="45"/>
                    </a:lnTo>
                    <a:lnTo>
                      <a:pt x="22" y="58"/>
                    </a:lnTo>
                    <a:lnTo>
                      <a:pt x="33" y="67"/>
                    </a:lnTo>
                    <a:lnTo>
                      <a:pt x="46" y="75"/>
                    </a:lnTo>
                    <a:lnTo>
                      <a:pt x="61" y="80"/>
                    </a:lnTo>
                    <a:lnTo>
                      <a:pt x="76" y="81"/>
                    </a:lnTo>
                    <a:lnTo>
                      <a:pt x="91" y="80"/>
                    </a:lnTo>
                    <a:lnTo>
                      <a:pt x="106" y="75"/>
                    </a:lnTo>
                    <a:lnTo>
                      <a:pt x="118" y="67"/>
                    </a:lnTo>
                    <a:lnTo>
                      <a:pt x="130" y="58"/>
                    </a:lnTo>
                    <a:lnTo>
                      <a:pt x="139" y="45"/>
                    </a:lnTo>
                    <a:lnTo>
                      <a:pt x="146" y="31"/>
                    </a:lnTo>
                    <a:lnTo>
                      <a:pt x="151" y="16"/>
                    </a:lnTo>
                    <a:lnTo>
                      <a:pt x="152" y="0"/>
                    </a:lnTo>
                    <a:lnTo>
                      <a:pt x="0" y="0"/>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70" name="Freeform 41">
                <a:extLst>
                  <a:ext uri="{FF2B5EF4-FFF2-40B4-BE49-F238E27FC236}">
                    <a16:creationId xmlns:a16="http://schemas.microsoft.com/office/drawing/2014/main" xmlns="" id="{62ECB1A6-2D0F-47CC-AFB7-848EE43811CF}"/>
                  </a:ext>
                </a:extLst>
              </p:cNvPr>
              <p:cNvSpPr>
                <a:spLocks/>
              </p:cNvSpPr>
              <p:nvPr/>
            </p:nvSpPr>
            <p:spPr bwMode="auto">
              <a:xfrm>
                <a:off x="2369" y="1098"/>
                <a:ext cx="64" cy="39"/>
              </a:xfrm>
              <a:custGeom>
                <a:avLst/>
                <a:gdLst>
                  <a:gd name="T0" fmla="*/ 2 w 128"/>
                  <a:gd name="T1" fmla="*/ 2 h 80"/>
                  <a:gd name="T2" fmla="*/ 1 w 128"/>
                  <a:gd name="T3" fmla="*/ 2 h 80"/>
                  <a:gd name="T4" fmla="*/ 1 w 128"/>
                  <a:gd name="T5" fmla="*/ 2 h 80"/>
                  <a:gd name="T6" fmla="*/ 1 w 128"/>
                  <a:gd name="T7" fmla="*/ 1 h 80"/>
                  <a:gd name="T8" fmla="*/ 0 w 128"/>
                  <a:gd name="T9" fmla="*/ 1 h 80"/>
                  <a:gd name="T10" fmla="*/ 1 w 128"/>
                  <a:gd name="T11" fmla="*/ 0 h 80"/>
                  <a:gd name="T12" fmla="*/ 1 w 128"/>
                  <a:gd name="T13" fmla="*/ 0 h 80"/>
                  <a:gd name="T14" fmla="*/ 1 w 128"/>
                  <a:gd name="T15" fmla="*/ 0 h 80"/>
                  <a:gd name="T16" fmla="*/ 2 w 128"/>
                  <a:gd name="T17" fmla="*/ 0 h 80"/>
                  <a:gd name="T18" fmla="*/ 3 w 128"/>
                  <a:gd name="T19" fmla="*/ 0 h 80"/>
                  <a:gd name="T20" fmla="*/ 4 w 128"/>
                  <a:gd name="T21" fmla="*/ 0 h 80"/>
                  <a:gd name="T22" fmla="*/ 4 w 128"/>
                  <a:gd name="T23" fmla="*/ 0 h 80"/>
                  <a:gd name="T24" fmla="*/ 4 w 128"/>
                  <a:gd name="T25" fmla="*/ 0 h 80"/>
                  <a:gd name="T26" fmla="*/ 4 w 128"/>
                  <a:gd name="T27" fmla="*/ 1 h 80"/>
                  <a:gd name="T28" fmla="*/ 4 w 128"/>
                  <a:gd name="T29" fmla="*/ 1 h 80"/>
                  <a:gd name="T30" fmla="*/ 4 w 128"/>
                  <a:gd name="T31" fmla="*/ 2 h 80"/>
                  <a:gd name="T32" fmla="*/ 4 w 128"/>
                  <a:gd name="T33" fmla="*/ 2 h 80"/>
                  <a:gd name="T34" fmla="*/ 3 w 128"/>
                  <a:gd name="T35" fmla="*/ 2 h 80"/>
                  <a:gd name="T36" fmla="*/ 2 w 128"/>
                  <a:gd name="T37" fmla="*/ 2 h 8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8" h="80">
                    <a:moveTo>
                      <a:pt x="34" y="80"/>
                    </a:moveTo>
                    <a:lnTo>
                      <a:pt x="20" y="76"/>
                    </a:lnTo>
                    <a:lnTo>
                      <a:pt x="10" y="67"/>
                    </a:lnTo>
                    <a:lnTo>
                      <a:pt x="3" y="55"/>
                    </a:lnTo>
                    <a:lnTo>
                      <a:pt x="0" y="40"/>
                    </a:lnTo>
                    <a:lnTo>
                      <a:pt x="3" y="26"/>
                    </a:lnTo>
                    <a:lnTo>
                      <a:pt x="9" y="13"/>
                    </a:lnTo>
                    <a:lnTo>
                      <a:pt x="19" y="4"/>
                    </a:lnTo>
                    <a:lnTo>
                      <a:pt x="34" y="0"/>
                    </a:lnTo>
                    <a:lnTo>
                      <a:pt x="94" y="0"/>
                    </a:lnTo>
                    <a:lnTo>
                      <a:pt x="109" y="4"/>
                    </a:lnTo>
                    <a:lnTo>
                      <a:pt x="120" y="13"/>
                    </a:lnTo>
                    <a:lnTo>
                      <a:pt x="126" y="26"/>
                    </a:lnTo>
                    <a:lnTo>
                      <a:pt x="128" y="40"/>
                    </a:lnTo>
                    <a:lnTo>
                      <a:pt x="126" y="55"/>
                    </a:lnTo>
                    <a:lnTo>
                      <a:pt x="119" y="67"/>
                    </a:lnTo>
                    <a:lnTo>
                      <a:pt x="109" y="76"/>
                    </a:lnTo>
                    <a:lnTo>
                      <a:pt x="94" y="80"/>
                    </a:lnTo>
                    <a:lnTo>
                      <a:pt x="34" y="80"/>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71" name="Freeform 42">
                <a:extLst>
                  <a:ext uri="{FF2B5EF4-FFF2-40B4-BE49-F238E27FC236}">
                    <a16:creationId xmlns:a16="http://schemas.microsoft.com/office/drawing/2014/main" xmlns="" id="{8AA8DA8A-6327-4C7C-9ABF-7E0E287EBFFB}"/>
                  </a:ext>
                </a:extLst>
              </p:cNvPr>
              <p:cNvSpPr>
                <a:spLocks/>
              </p:cNvSpPr>
              <p:nvPr/>
            </p:nvSpPr>
            <p:spPr bwMode="auto">
              <a:xfrm>
                <a:off x="2308" y="1193"/>
                <a:ext cx="185" cy="26"/>
              </a:xfrm>
              <a:custGeom>
                <a:avLst/>
                <a:gdLst>
                  <a:gd name="T0" fmla="*/ 0 w 369"/>
                  <a:gd name="T1" fmla="*/ 0 h 54"/>
                  <a:gd name="T2" fmla="*/ 1 w 369"/>
                  <a:gd name="T3" fmla="*/ 0 h 54"/>
                  <a:gd name="T4" fmla="*/ 1 w 369"/>
                  <a:gd name="T5" fmla="*/ 0 h 54"/>
                  <a:gd name="T6" fmla="*/ 1 w 369"/>
                  <a:gd name="T7" fmla="*/ 0 h 54"/>
                  <a:gd name="T8" fmla="*/ 1 w 369"/>
                  <a:gd name="T9" fmla="*/ 1 h 54"/>
                  <a:gd name="T10" fmla="*/ 1 w 369"/>
                  <a:gd name="T11" fmla="*/ 1 h 54"/>
                  <a:gd name="T12" fmla="*/ 1 w 369"/>
                  <a:gd name="T13" fmla="*/ 1 h 54"/>
                  <a:gd name="T14" fmla="*/ 2 w 369"/>
                  <a:gd name="T15" fmla="*/ 1 h 54"/>
                  <a:gd name="T16" fmla="*/ 2 w 369"/>
                  <a:gd name="T17" fmla="*/ 1 h 54"/>
                  <a:gd name="T18" fmla="*/ 3 w 369"/>
                  <a:gd name="T19" fmla="*/ 1 h 54"/>
                  <a:gd name="T20" fmla="*/ 3 w 369"/>
                  <a:gd name="T21" fmla="*/ 1 h 54"/>
                  <a:gd name="T22" fmla="*/ 3 w 369"/>
                  <a:gd name="T23" fmla="*/ 1 h 54"/>
                  <a:gd name="T24" fmla="*/ 4 w 369"/>
                  <a:gd name="T25" fmla="*/ 1 h 54"/>
                  <a:gd name="T26" fmla="*/ 5 w 369"/>
                  <a:gd name="T27" fmla="*/ 1 h 54"/>
                  <a:gd name="T28" fmla="*/ 5 w 369"/>
                  <a:gd name="T29" fmla="*/ 1 h 54"/>
                  <a:gd name="T30" fmla="*/ 6 w 369"/>
                  <a:gd name="T31" fmla="*/ 1 h 54"/>
                  <a:gd name="T32" fmla="*/ 6 w 369"/>
                  <a:gd name="T33" fmla="*/ 1 h 54"/>
                  <a:gd name="T34" fmla="*/ 7 w 369"/>
                  <a:gd name="T35" fmla="*/ 1 h 54"/>
                  <a:gd name="T36" fmla="*/ 7 w 369"/>
                  <a:gd name="T37" fmla="*/ 1 h 54"/>
                  <a:gd name="T38" fmla="*/ 8 w 369"/>
                  <a:gd name="T39" fmla="*/ 1 h 54"/>
                  <a:gd name="T40" fmla="*/ 8 w 369"/>
                  <a:gd name="T41" fmla="*/ 1 h 54"/>
                  <a:gd name="T42" fmla="*/ 9 w 369"/>
                  <a:gd name="T43" fmla="*/ 1 h 54"/>
                  <a:gd name="T44" fmla="*/ 9 w 369"/>
                  <a:gd name="T45" fmla="*/ 1 h 54"/>
                  <a:gd name="T46" fmla="*/ 10 w 369"/>
                  <a:gd name="T47" fmla="*/ 1 h 54"/>
                  <a:gd name="T48" fmla="*/ 10 w 369"/>
                  <a:gd name="T49" fmla="*/ 1 h 54"/>
                  <a:gd name="T50" fmla="*/ 11 w 369"/>
                  <a:gd name="T51" fmla="*/ 1 h 54"/>
                  <a:gd name="T52" fmla="*/ 11 w 369"/>
                  <a:gd name="T53" fmla="*/ 1 h 54"/>
                  <a:gd name="T54" fmla="*/ 11 w 369"/>
                  <a:gd name="T55" fmla="*/ 1 h 54"/>
                  <a:gd name="T56" fmla="*/ 12 w 369"/>
                  <a:gd name="T57" fmla="*/ 1 h 54"/>
                  <a:gd name="T58" fmla="*/ 12 w 369"/>
                  <a:gd name="T59" fmla="*/ 0 h 54"/>
                  <a:gd name="T60" fmla="*/ 12 w 369"/>
                  <a:gd name="T61" fmla="*/ 0 h 54"/>
                  <a:gd name="T62" fmla="*/ 12 w 369"/>
                  <a:gd name="T63" fmla="*/ 0 h 54"/>
                  <a:gd name="T64" fmla="*/ 12 w 369"/>
                  <a:gd name="T65" fmla="*/ 0 h 54"/>
                  <a:gd name="T66" fmla="*/ 11 w 369"/>
                  <a:gd name="T67" fmla="*/ 0 h 54"/>
                  <a:gd name="T68" fmla="*/ 11 w 369"/>
                  <a:gd name="T69" fmla="*/ 0 h 54"/>
                  <a:gd name="T70" fmla="*/ 11 w 369"/>
                  <a:gd name="T71" fmla="*/ 0 h 54"/>
                  <a:gd name="T72" fmla="*/ 10 w 369"/>
                  <a:gd name="T73" fmla="*/ 0 h 54"/>
                  <a:gd name="T74" fmla="*/ 10 w 369"/>
                  <a:gd name="T75" fmla="*/ 0 h 54"/>
                  <a:gd name="T76" fmla="*/ 9 w 369"/>
                  <a:gd name="T77" fmla="*/ 0 h 54"/>
                  <a:gd name="T78" fmla="*/ 8 w 369"/>
                  <a:gd name="T79" fmla="*/ 0 h 54"/>
                  <a:gd name="T80" fmla="*/ 7 w 369"/>
                  <a:gd name="T81" fmla="*/ 0 h 54"/>
                  <a:gd name="T82" fmla="*/ 6 w 369"/>
                  <a:gd name="T83" fmla="*/ 0 h 54"/>
                  <a:gd name="T84" fmla="*/ 5 w 369"/>
                  <a:gd name="T85" fmla="*/ 0 h 54"/>
                  <a:gd name="T86" fmla="*/ 4 w 369"/>
                  <a:gd name="T87" fmla="*/ 0 h 54"/>
                  <a:gd name="T88" fmla="*/ 4 w 369"/>
                  <a:gd name="T89" fmla="*/ 0 h 54"/>
                  <a:gd name="T90" fmla="*/ 3 w 369"/>
                  <a:gd name="T91" fmla="*/ 0 h 54"/>
                  <a:gd name="T92" fmla="*/ 2 w 369"/>
                  <a:gd name="T93" fmla="*/ 0 h 54"/>
                  <a:gd name="T94" fmla="*/ 2 w 369"/>
                  <a:gd name="T95" fmla="*/ 0 h 54"/>
                  <a:gd name="T96" fmla="*/ 2 w 369"/>
                  <a:gd name="T97" fmla="*/ 0 h 54"/>
                  <a:gd name="T98" fmla="*/ 1 w 369"/>
                  <a:gd name="T99" fmla="*/ 0 h 54"/>
                  <a:gd name="T100" fmla="*/ 0 w 369"/>
                  <a:gd name="T101" fmla="*/ 0 h 5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69" h="54">
                    <a:moveTo>
                      <a:pt x="0" y="22"/>
                    </a:moveTo>
                    <a:lnTo>
                      <a:pt x="1" y="26"/>
                    </a:lnTo>
                    <a:lnTo>
                      <a:pt x="3" y="28"/>
                    </a:lnTo>
                    <a:lnTo>
                      <a:pt x="8" y="32"/>
                    </a:lnTo>
                    <a:lnTo>
                      <a:pt x="15" y="35"/>
                    </a:lnTo>
                    <a:lnTo>
                      <a:pt x="21" y="37"/>
                    </a:lnTo>
                    <a:lnTo>
                      <a:pt x="31" y="40"/>
                    </a:lnTo>
                    <a:lnTo>
                      <a:pt x="42" y="42"/>
                    </a:lnTo>
                    <a:lnTo>
                      <a:pt x="54" y="44"/>
                    </a:lnTo>
                    <a:lnTo>
                      <a:pt x="66" y="47"/>
                    </a:lnTo>
                    <a:lnTo>
                      <a:pt x="81" y="48"/>
                    </a:lnTo>
                    <a:lnTo>
                      <a:pt x="96" y="50"/>
                    </a:lnTo>
                    <a:lnTo>
                      <a:pt x="112" y="51"/>
                    </a:lnTo>
                    <a:lnTo>
                      <a:pt x="130" y="52"/>
                    </a:lnTo>
                    <a:lnTo>
                      <a:pt x="147" y="52"/>
                    </a:lnTo>
                    <a:lnTo>
                      <a:pt x="165" y="54"/>
                    </a:lnTo>
                    <a:lnTo>
                      <a:pt x="184" y="54"/>
                    </a:lnTo>
                    <a:lnTo>
                      <a:pt x="202" y="54"/>
                    </a:lnTo>
                    <a:lnTo>
                      <a:pt x="221" y="52"/>
                    </a:lnTo>
                    <a:lnTo>
                      <a:pt x="239" y="52"/>
                    </a:lnTo>
                    <a:lnTo>
                      <a:pt x="256" y="51"/>
                    </a:lnTo>
                    <a:lnTo>
                      <a:pt x="272" y="50"/>
                    </a:lnTo>
                    <a:lnTo>
                      <a:pt x="287" y="48"/>
                    </a:lnTo>
                    <a:lnTo>
                      <a:pt x="301" y="47"/>
                    </a:lnTo>
                    <a:lnTo>
                      <a:pt x="315" y="44"/>
                    </a:lnTo>
                    <a:lnTo>
                      <a:pt x="327" y="42"/>
                    </a:lnTo>
                    <a:lnTo>
                      <a:pt x="338" y="40"/>
                    </a:lnTo>
                    <a:lnTo>
                      <a:pt x="347" y="37"/>
                    </a:lnTo>
                    <a:lnTo>
                      <a:pt x="354" y="35"/>
                    </a:lnTo>
                    <a:lnTo>
                      <a:pt x="361" y="32"/>
                    </a:lnTo>
                    <a:lnTo>
                      <a:pt x="366" y="28"/>
                    </a:lnTo>
                    <a:lnTo>
                      <a:pt x="368" y="26"/>
                    </a:lnTo>
                    <a:lnTo>
                      <a:pt x="369" y="22"/>
                    </a:lnTo>
                    <a:lnTo>
                      <a:pt x="339" y="0"/>
                    </a:lnTo>
                    <a:lnTo>
                      <a:pt x="336" y="3"/>
                    </a:lnTo>
                    <a:lnTo>
                      <a:pt x="327" y="6"/>
                    </a:lnTo>
                    <a:lnTo>
                      <a:pt x="313" y="9"/>
                    </a:lnTo>
                    <a:lnTo>
                      <a:pt x="294" y="10"/>
                    </a:lnTo>
                    <a:lnTo>
                      <a:pt x="271" y="11"/>
                    </a:lnTo>
                    <a:lnTo>
                      <a:pt x="245" y="12"/>
                    </a:lnTo>
                    <a:lnTo>
                      <a:pt x="215" y="13"/>
                    </a:lnTo>
                    <a:lnTo>
                      <a:pt x="184" y="13"/>
                    </a:lnTo>
                    <a:lnTo>
                      <a:pt x="153" y="13"/>
                    </a:lnTo>
                    <a:lnTo>
                      <a:pt x="124" y="12"/>
                    </a:lnTo>
                    <a:lnTo>
                      <a:pt x="97" y="11"/>
                    </a:lnTo>
                    <a:lnTo>
                      <a:pt x="74" y="10"/>
                    </a:lnTo>
                    <a:lnTo>
                      <a:pt x="56" y="9"/>
                    </a:lnTo>
                    <a:lnTo>
                      <a:pt x="42" y="6"/>
                    </a:lnTo>
                    <a:lnTo>
                      <a:pt x="33" y="3"/>
                    </a:lnTo>
                    <a:lnTo>
                      <a:pt x="29" y="0"/>
                    </a:lnTo>
                    <a:lnTo>
                      <a:pt x="0" y="22"/>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72" name="Freeform 43">
                <a:extLst>
                  <a:ext uri="{FF2B5EF4-FFF2-40B4-BE49-F238E27FC236}">
                    <a16:creationId xmlns:a16="http://schemas.microsoft.com/office/drawing/2014/main" xmlns="" id="{FDD9ECCD-6292-4B35-A38C-CA538265F769}"/>
                  </a:ext>
                </a:extLst>
              </p:cNvPr>
              <p:cNvSpPr>
                <a:spLocks/>
              </p:cNvSpPr>
              <p:nvPr/>
            </p:nvSpPr>
            <p:spPr bwMode="auto">
              <a:xfrm>
                <a:off x="2382" y="592"/>
                <a:ext cx="36" cy="287"/>
              </a:xfrm>
              <a:custGeom>
                <a:avLst/>
                <a:gdLst>
                  <a:gd name="T0" fmla="*/ 3 w 72"/>
                  <a:gd name="T1" fmla="*/ 18 h 573"/>
                  <a:gd name="T2" fmla="*/ 3 w 72"/>
                  <a:gd name="T3" fmla="*/ 15 h 573"/>
                  <a:gd name="T4" fmla="*/ 3 w 72"/>
                  <a:gd name="T5" fmla="*/ 12 h 573"/>
                  <a:gd name="T6" fmla="*/ 3 w 72"/>
                  <a:gd name="T7" fmla="*/ 9 h 573"/>
                  <a:gd name="T8" fmla="*/ 3 w 72"/>
                  <a:gd name="T9" fmla="*/ 7 h 573"/>
                  <a:gd name="T10" fmla="*/ 3 w 72"/>
                  <a:gd name="T11" fmla="*/ 5 h 573"/>
                  <a:gd name="T12" fmla="*/ 2 w 72"/>
                  <a:gd name="T13" fmla="*/ 3 h 573"/>
                  <a:gd name="T14" fmla="*/ 2 w 72"/>
                  <a:gd name="T15" fmla="*/ 2 h 573"/>
                  <a:gd name="T16" fmla="*/ 2 w 72"/>
                  <a:gd name="T17" fmla="*/ 0 h 573"/>
                  <a:gd name="T18" fmla="*/ 2 w 72"/>
                  <a:gd name="T19" fmla="*/ 0 h 573"/>
                  <a:gd name="T20" fmla="*/ 1 w 72"/>
                  <a:gd name="T21" fmla="*/ 2 h 573"/>
                  <a:gd name="T22" fmla="*/ 1 w 72"/>
                  <a:gd name="T23" fmla="*/ 3 h 573"/>
                  <a:gd name="T24" fmla="*/ 1 w 72"/>
                  <a:gd name="T25" fmla="*/ 5 h 573"/>
                  <a:gd name="T26" fmla="*/ 1 w 72"/>
                  <a:gd name="T27" fmla="*/ 7 h 573"/>
                  <a:gd name="T28" fmla="*/ 0 w 72"/>
                  <a:gd name="T29" fmla="*/ 9 h 573"/>
                  <a:gd name="T30" fmla="*/ 0 w 72"/>
                  <a:gd name="T31" fmla="*/ 12 h 573"/>
                  <a:gd name="T32" fmla="*/ 0 w 72"/>
                  <a:gd name="T33" fmla="*/ 15 h 573"/>
                  <a:gd name="T34" fmla="*/ 0 w 72"/>
                  <a:gd name="T35" fmla="*/ 18 h 573"/>
                  <a:gd name="T36" fmla="*/ 3 w 72"/>
                  <a:gd name="T37" fmla="*/ 18 h 57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72" h="573">
                    <a:moveTo>
                      <a:pt x="71" y="573"/>
                    </a:moveTo>
                    <a:lnTo>
                      <a:pt x="71" y="463"/>
                    </a:lnTo>
                    <a:lnTo>
                      <a:pt x="72" y="367"/>
                    </a:lnTo>
                    <a:lnTo>
                      <a:pt x="71" y="283"/>
                    </a:lnTo>
                    <a:lnTo>
                      <a:pt x="70" y="210"/>
                    </a:lnTo>
                    <a:lnTo>
                      <a:pt x="67" y="145"/>
                    </a:lnTo>
                    <a:lnTo>
                      <a:pt x="60" y="90"/>
                    </a:lnTo>
                    <a:lnTo>
                      <a:pt x="49" y="41"/>
                    </a:lnTo>
                    <a:lnTo>
                      <a:pt x="36" y="0"/>
                    </a:lnTo>
                    <a:lnTo>
                      <a:pt x="22" y="41"/>
                    </a:lnTo>
                    <a:lnTo>
                      <a:pt x="13" y="90"/>
                    </a:lnTo>
                    <a:lnTo>
                      <a:pt x="6" y="145"/>
                    </a:lnTo>
                    <a:lnTo>
                      <a:pt x="2" y="210"/>
                    </a:lnTo>
                    <a:lnTo>
                      <a:pt x="0" y="283"/>
                    </a:lnTo>
                    <a:lnTo>
                      <a:pt x="0" y="367"/>
                    </a:lnTo>
                    <a:lnTo>
                      <a:pt x="0" y="463"/>
                    </a:lnTo>
                    <a:lnTo>
                      <a:pt x="0" y="573"/>
                    </a:lnTo>
                    <a:lnTo>
                      <a:pt x="71" y="573"/>
                    </a:lnTo>
                    <a:close/>
                  </a:path>
                </a:pathLst>
              </a:custGeom>
              <a:solidFill>
                <a:srgbClr val="008C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73" name="Freeform 44">
                <a:extLst>
                  <a:ext uri="{FF2B5EF4-FFF2-40B4-BE49-F238E27FC236}">
                    <a16:creationId xmlns:a16="http://schemas.microsoft.com/office/drawing/2014/main" xmlns="" id="{14B6E95C-1BD6-402A-9C81-0697A957C8F9}"/>
                  </a:ext>
                </a:extLst>
              </p:cNvPr>
              <p:cNvSpPr>
                <a:spLocks/>
              </p:cNvSpPr>
              <p:nvPr/>
            </p:nvSpPr>
            <p:spPr bwMode="auto">
              <a:xfrm>
                <a:off x="2380" y="489"/>
                <a:ext cx="40" cy="103"/>
              </a:xfrm>
              <a:custGeom>
                <a:avLst/>
                <a:gdLst>
                  <a:gd name="T0" fmla="*/ 2 w 80"/>
                  <a:gd name="T1" fmla="*/ 7 h 206"/>
                  <a:gd name="T2" fmla="*/ 3 w 80"/>
                  <a:gd name="T3" fmla="*/ 6 h 206"/>
                  <a:gd name="T4" fmla="*/ 3 w 80"/>
                  <a:gd name="T5" fmla="*/ 5 h 206"/>
                  <a:gd name="T6" fmla="*/ 3 w 80"/>
                  <a:gd name="T7" fmla="*/ 5 h 206"/>
                  <a:gd name="T8" fmla="*/ 3 w 80"/>
                  <a:gd name="T9" fmla="*/ 4 h 206"/>
                  <a:gd name="T10" fmla="*/ 2 w 80"/>
                  <a:gd name="T11" fmla="*/ 3 h 206"/>
                  <a:gd name="T12" fmla="*/ 2 w 80"/>
                  <a:gd name="T13" fmla="*/ 2 h 206"/>
                  <a:gd name="T14" fmla="*/ 2 w 80"/>
                  <a:gd name="T15" fmla="*/ 1 h 206"/>
                  <a:gd name="T16" fmla="*/ 2 w 80"/>
                  <a:gd name="T17" fmla="*/ 0 h 206"/>
                  <a:gd name="T18" fmla="*/ 2 w 80"/>
                  <a:gd name="T19" fmla="*/ 1 h 206"/>
                  <a:gd name="T20" fmla="*/ 1 w 80"/>
                  <a:gd name="T21" fmla="*/ 2 h 206"/>
                  <a:gd name="T22" fmla="*/ 1 w 80"/>
                  <a:gd name="T23" fmla="*/ 3 h 206"/>
                  <a:gd name="T24" fmla="*/ 1 w 80"/>
                  <a:gd name="T25" fmla="*/ 4 h 206"/>
                  <a:gd name="T26" fmla="*/ 0 w 80"/>
                  <a:gd name="T27" fmla="*/ 5 h 206"/>
                  <a:gd name="T28" fmla="*/ 1 w 80"/>
                  <a:gd name="T29" fmla="*/ 5 h 206"/>
                  <a:gd name="T30" fmla="*/ 1 w 80"/>
                  <a:gd name="T31" fmla="*/ 6 h 206"/>
                  <a:gd name="T32" fmla="*/ 2 w 80"/>
                  <a:gd name="T33" fmla="*/ 7 h 2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0" h="206">
                    <a:moveTo>
                      <a:pt x="40" y="206"/>
                    </a:moveTo>
                    <a:lnTo>
                      <a:pt x="66" y="185"/>
                    </a:lnTo>
                    <a:lnTo>
                      <a:pt x="79" y="160"/>
                    </a:lnTo>
                    <a:lnTo>
                      <a:pt x="80" y="132"/>
                    </a:lnTo>
                    <a:lnTo>
                      <a:pt x="74" y="102"/>
                    </a:lnTo>
                    <a:lnTo>
                      <a:pt x="64" y="73"/>
                    </a:lnTo>
                    <a:lnTo>
                      <a:pt x="52" y="45"/>
                    </a:lnTo>
                    <a:lnTo>
                      <a:pt x="43" y="20"/>
                    </a:lnTo>
                    <a:lnTo>
                      <a:pt x="40" y="0"/>
                    </a:lnTo>
                    <a:lnTo>
                      <a:pt x="36" y="20"/>
                    </a:lnTo>
                    <a:lnTo>
                      <a:pt x="27" y="45"/>
                    </a:lnTo>
                    <a:lnTo>
                      <a:pt x="15" y="73"/>
                    </a:lnTo>
                    <a:lnTo>
                      <a:pt x="6" y="102"/>
                    </a:lnTo>
                    <a:lnTo>
                      <a:pt x="0" y="132"/>
                    </a:lnTo>
                    <a:lnTo>
                      <a:pt x="2" y="160"/>
                    </a:lnTo>
                    <a:lnTo>
                      <a:pt x="14" y="185"/>
                    </a:lnTo>
                    <a:lnTo>
                      <a:pt x="40" y="206"/>
                    </a:lnTo>
                    <a:close/>
                  </a:path>
                </a:pathLst>
              </a:custGeom>
              <a:solidFill>
                <a:srgbClr val="FFB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74" name="Freeform 45">
                <a:extLst>
                  <a:ext uri="{FF2B5EF4-FFF2-40B4-BE49-F238E27FC236}">
                    <a16:creationId xmlns:a16="http://schemas.microsoft.com/office/drawing/2014/main" xmlns="" id="{F0410E0A-0D2D-4E54-880C-DA3D2BD412C7}"/>
                  </a:ext>
                </a:extLst>
              </p:cNvPr>
              <p:cNvSpPr>
                <a:spLocks/>
              </p:cNvSpPr>
              <p:nvPr/>
            </p:nvSpPr>
            <p:spPr bwMode="auto">
              <a:xfrm>
                <a:off x="2705" y="526"/>
                <a:ext cx="56" cy="151"/>
              </a:xfrm>
              <a:custGeom>
                <a:avLst/>
                <a:gdLst>
                  <a:gd name="T0" fmla="*/ 3 w 112"/>
                  <a:gd name="T1" fmla="*/ 10 h 302"/>
                  <a:gd name="T2" fmla="*/ 3 w 112"/>
                  <a:gd name="T3" fmla="*/ 10 h 302"/>
                  <a:gd name="T4" fmla="*/ 3 w 112"/>
                  <a:gd name="T5" fmla="*/ 10 h 302"/>
                  <a:gd name="T6" fmla="*/ 3 w 112"/>
                  <a:gd name="T7" fmla="*/ 10 h 302"/>
                  <a:gd name="T8" fmla="*/ 3 w 112"/>
                  <a:gd name="T9" fmla="*/ 10 h 302"/>
                  <a:gd name="T10" fmla="*/ 4 w 112"/>
                  <a:gd name="T11" fmla="*/ 8 h 302"/>
                  <a:gd name="T12" fmla="*/ 4 w 112"/>
                  <a:gd name="T13" fmla="*/ 7 h 302"/>
                  <a:gd name="T14" fmla="*/ 3 w 112"/>
                  <a:gd name="T15" fmla="*/ 5 h 302"/>
                  <a:gd name="T16" fmla="*/ 3 w 112"/>
                  <a:gd name="T17" fmla="*/ 4 h 302"/>
                  <a:gd name="T18" fmla="*/ 2 w 112"/>
                  <a:gd name="T19" fmla="*/ 3 h 302"/>
                  <a:gd name="T20" fmla="*/ 2 w 112"/>
                  <a:gd name="T21" fmla="*/ 2 h 302"/>
                  <a:gd name="T22" fmla="*/ 1 w 112"/>
                  <a:gd name="T23" fmla="*/ 1 h 302"/>
                  <a:gd name="T24" fmla="*/ 0 w 112"/>
                  <a:gd name="T25" fmla="*/ 0 h 302"/>
                  <a:gd name="T26" fmla="*/ 1 w 112"/>
                  <a:gd name="T27" fmla="*/ 1 h 302"/>
                  <a:gd name="T28" fmla="*/ 2 w 112"/>
                  <a:gd name="T29" fmla="*/ 2 h 302"/>
                  <a:gd name="T30" fmla="*/ 3 w 112"/>
                  <a:gd name="T31" fmla="*/ 3 h 302"/>
                  <a:gd name="T32" fmla="*/ 3 w 112"/>
                  <a:gd name="T33" fmla="*/ 4 h 302"/>
                  <a:gd name="T34" fmla="*/ 4 w 112"/>
                  <a:gd name="T35" fmla="*/ 6 h 302"/>
                  <a:gd name="T36" fmla="*/ 4 w 112"/>
                  <a:gd name="T37" fmla="*/ 7 h 302"/>
                  <a:gd name="T38" fmla="*/ 4 w 112"/>
                  <a:gd name="T39" fmla="*/ 9 h 302"/>
                  <a:gd name="T40" fmla="*/ 3 w 112"/>
                  <a:gd name="T41" fmla="*/ 10 h 30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2" h="302">
                    <a:moveTo>
                      <a:pt x="88" y="302"/>
                    </a:moveTo>
                    <a:lnTo>
                      <a:pt x="87" y="302"/>
                    </a:lnTo>
                    <a:lnTo>
                      <a:pt x="86" y="299"/>
                    </a:lnTo>
                    <a:lnTo>
                      <a:pt x="84" y="296"/>
                    </a:lnTo>
                    <a:lnTo>
                      <a:pt x="83" y="295"/>
                    </a:lnTo>
                    <a:lnTo>
                      <a:pt x="97" y="248"/>
                    </a:lnTo>
                    <a:lnTo>
                      <a:pt x="99" y="203"/>
                    </a:lnTo>
                    <a:lnTo>
                      <a:pt x="91" y="160"/>
                    </a:lnTo>
                    <a:lnTo>
                      <a:pt x="78" y="120"/>
                    </a:lnTo>
                    <a:lnTo>
                      <a:pt x="60" y="84"/>
                    </a:lnTo>
                    <a:lnTo>
                      <a:pt x="39" y="52"/>
                    </a:lnTo>
                    <a:lnTo>
                      <a:pt x="18" y="23"/>
                    </a:lnTo>
                    <a:lnTo>
                      <a:pt x="0" y="0"/>
                    </a:lnTo>
                    <a:lnTo>
                      <a:pt x="23" y="13"/>
                    </a:lnTo>
                    <a:lnTo>
                      <a:pt x="47" y="39"/>
                    </a:lnTo>
                    <a:lnTo>
                      <a:pt x="71" y="78"/>
                    </a:lnTo>
                    <a:lnTo>
                      <a:pt x="91" y="122"/>
                    </a:lnTo>
                    <a:lnTo>
                      <a:pt x="106" y="171"/>
                    </a:lnTo>
                    <a:lnTo>
                      <a:pt x="112" y="219"/>
                    </a:lnTo>
                    <a:lnTo>
                      <a:pt x="107" y="264"/>
                    </a:lnTo>
                    <a:lnTo>
                      <a:pt x="88" y="30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75" name="Freeform 46">
                <a:extLst>
                  <a:ext uri="{FF2B5EF4-FFF2-40B4-BE49-F238E27FC236}">
                    <a16:creationId xmlns:a16="http://schemas.microsoft.com/office/drawing/2014/main" xmlns="" id="{5114A34E-2A3E-4D2E-AEF3-F977C7725ED7}"/>
                  </a:ext>
                </a:extLst>
              </p:cNvPr>
              <p:cNvSpPr>
                <a:spLocks/>
              </p:cNvSpPr>
              <p:nvPr/>
            </p:nvSpPr>
            <p:spPr bwMode="auto">
              <a:xfrm>
                <a:off x="2684" y="549"/>
                <a:ext cx="50" cy="11"/>
              </a:xfrm>
              <a:custGeom>
                <a:avLst/>
                <a:gdLst>
                  <a:gd name="T0" fmla="*/ 0 w 101"/>
                  <a:gd name="T1" fmla="*/ 0 h 23"/>
                  <a:gd name="T2" fmla="*/ 0 w 101"/>
                  <a:gd name="T3" fmla="*/ 0 h 23"/>
                  <a:gd name="T4" fmla="*/ 0 w 101"/>
                  <a:gd name="T5" fmla="*/ 0 h 23"/>
                  <a:gd name="T6" fmla="*/ 0 w 101"/>
                  <a:gd name="T7" fmla="*/ 0 h 23"/>
                  <a:gd name="T8" fmla="*/ 1 w 101"/>
                  <a:gd name="T9" fmla="*/ 0 h 23"/>
                  <a:gd name="T10" fmla="*/ 1 w 101"/>
                  <a:gd name="T11" fmla="*/ 0 h 23"/>
                  <a:gd name="T12" fmla="*/ 2 w 101"/>
                  <a:gd name="T13" fmla="*/ 0 h 23"/>
                  <a:gd name="T14" fmla="*/ 2 w 101"/>
                  <a:gd name="T15" fmla="*/ 0 h 23"/>
                  <a:gd name="T16" fmla="*/ 3 w 101"/>
                  <a:gd name="T17" fmla="*/ 0 h 23"/>
                  <a:gd name="T18" fmla="*/ 2 w 101"/>
                  <a:gd name="T19" fmla="*/ 0 h 23"/>
                  <a:gd name="T20" fmla="*/ 2 w 101"/>
                  <a:gd name="T21" fmla="*/ 0 h 23"/>
                  <a:gd name="T22" fmla="*/ 1 w 101"/>
                  <a:gd name="T23" fmla="*/ 0 h 23"/>
                  <a:gd name="T24" fmla="*/ 1 w 101"/>
                  <a:gd name="T25" fmla="*/ 0 h 23"/>
                  <a:gd name="T26" fmla="*/ 0 w 101"/>
                  <a:gd name="T27" fmla="*/ 0 h 23"/>
                  <a:gd name="T28" fmla="*/ 0 w 101"/>
                  <a:gd name="T29" fmla="*/ 0 h 23"/>
                  <a:gd name="T30" fmla="*/ 0 w 101"/>
                  <a:gd name="T31" fmla="*/ 0 h 23"/>
                  <a:gd name="T32" fmla="*/ 0 w 101"/>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1" h="23">
                    <a:moveTo>
                      <a:pt x="0" y="3"/>
                    </a:moveTo>
                    <a:lnTo>
                      <a:pt x="4" y="0"/>
                    </a:lnTo>
                    <a:lnTo>
                      <a:pt x="13" y="0"/>
                    </a:lnTo>
                    <a:lnTo>
                      <a:pt x="26" y="0"/>
                    </a:lnTo>
                    <a:lnTo>
                      <a:pt x="42" y="1"/>
                    </a:lnTo>
                    <a:lnTo>
                      <a:pt x="58" y="4"/>
                    </a:lnTo>
                    <a:lnTo>
                      <a:pt x="74" y="8"/>
                    </a:lnTo>
                    <a:lnTo>
                      <a:pt x="89" y="15"/>
                    </a:lnTo>
                    <a:lnTo>
                      <a:pt x="101" y="23"/>
                    </a:lnTo>
                    <a:lnTo>
                      <a:pt x="89" y="21"/>
                    </a:lnTo>
                    <a:lnTo>
                      <a:pt x="75" y="18"/>
                    </a:lnTo>
                    <a:lnTo>
                      <a:pt x="58" y="15"/>
                    </a:lnTo>
                    <a:lnTo>
                      <a:pt x="42" y="13"/>
                    </a:lnTo>
                    <a:lnTo>
                      <a:pt x="26" y="11"/>
                    </a:lnTo>
                    <a:lnTo>
                      <a:pt x="13" y="7"/>
                    </a:lnTo>
                    <a:lnTo>
                      <a:pt x="4" y="5"/>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76" name="Freeform 47">
                <a:extLst>
                  <a:ext uri="{FF2B5EF4-FFF2-40B4-BE49-F238E27FC236}">
                    <a16:creationId xmlns:a16="http://schemas.microsoft.com/office/drawing/2014/main" xmlns="" id="{F09E3102-31BA-4A6C-B40D-5E7B52CC7870}"/>
                  </a:ext>
                </a:extLst>
              </p:cNvPr>
              <p:cNvSpPr>
                <a:spLocks/>
              </p:cNvSpPr>
              <p:nvPr/>
            </p:nvSpPr>
            <p:spPr bwMode="auto">
              <a:xfrm>
                <a:off x="2682" y="558"/>
                <a:ext cx="60" cy="15"/>
              </a:xfrm>
              <a:custGeom>
                <a:avLst/>
                <a:gdLst>
                  <a:gd name="T0" fmla="*/ 0 w 120"/>
                  <a:gd name="T1" fmla="*/ 0 h 31"/>
                  <a:gd name="T2" fmla="*/ 1 w 120"/>
                  <a:gd name="T3" fmla="*/ 0 h 31"/>
                  <a:gd name="T4" fmla="*/ 1 w 120"/>
                  <a:gd name="T5" fmla="*/ 0 h 31"/>
                  <a:gd name="T6" fmla="*/ 1 w 120"/>
                  <a:gd name="T7" fmla="*/ 0 h 31"/>
                  <a:gd name="T8" fmla="*/ 2 w 120"/>
                  <a:gd name="T9" fmla="*/ 0 h 31"/>
                  <a:gd name="T10" fmla="*/ 3 w 120"/>
                  <a:gd name="T11" fmla="*/ 0 h 31"/>
                  <a:gd name="T12" fmla="*/ 3 w 120"/>
                  <a:gd name="T13" fmla="*/ 0 h 31"/>
                  <a:gd name="T14" fmla="*/ 4 w 120"/>
                  <a:gd name="T15" fmla="*/ 0 h 31"/>
                  <a:gd name="T16" fmla="*/ 4 w 120"/>
                  <a:gd name="T17" fmla="*/ 0 h 31"/>
                  <a:gd name="T18" fmla="*/ 4 w 120"/>
                  <a:gd name="T19" fmla="*/ 0 h 31"/>
                  <a:gd name="T20" fmla="*/ 3 w 120"/>
                  <a:gd name="T21" fmla="*/ 0 h 31"/>
                  <a:gd name="T22" fmla="*/ 3 w 120"/>
                  <a:gd name="T23" fmla="*/ 0 h 31"/>
                  <a:gd name="T24" fmla="*/ 2 w 120"/>
                  <a:gd name="T25" fmla="*/ 0 h 31"/>
                  <a:gd name="T26" fmla="*/ 2 w 120"/>
                  <a:gd name="T27" fmla="*/ 0 h 31"/>
                  <a:gd name="T28" fmla="*/ 1 w 120"/>
                  <a:gd name="T29" fmla="*/ 0 h 31"/>
                  <a:gd name="T30" fmla="*/ 1 w 120"/>
                  <a:gd name="T31" fmla="*/ 0 h 31"/>
                  <a:gd name="T32" fmla="*/ 0 w 120"/>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0" h="31">
                    <a:moveTo>
                      <a:pt x="0" y="3"/>
                    </a:moveTo>
                    <a:lnTo>
                      <a:pt x="5" y="1"/>
                    </a:lnTo>
                    <a:lnTo>
                      <a:pt x="15" y="0"/>
                    </a:lnTo>
                    <a:lnTo>
                      <a:pt x="31" y="1"/>
                    </a:lnTo>
                    <a:lnTo>
                      <a:pt x="51" y="4"/>
                    </a:lnTo>
                    <a:lnTo>
                      <a:pt x="70" y="9"/>
                    </a:lnTo>
                    <a:lnTo>
                      <a:pt x="90" y="16"/>
                    </a:lnTo>
                    <a:lnTo>
                      <a:pt x="107" y="23"/>
                    </a:lnTo>
                    <a:lnTo>
                      <a:pt x="120" y="31"/>
                    </a:lnTo>
                    <a:lnTo>
                      <a:pt x="110" y="28"/>
                    </a:lnTo>
                    <a:lnTo>
                      <a:pt x="94" y="25"/>
                    </a:lnTo>
                    <a:lnTo>
                      <a:pt x="75" y="23"/>
                    </a:lnTo>
                    <a:lnTo>
                      <a:pt x="54" y="18"/>
                    </a:lnTo>
                    <a:lnTo>
                      <a:pt x="33" y="15"/>
                    </a:lnTo>
                    <a:lnTo>
                      <a:pt x="16" y="11"/>
                    </a:lnTo>
                    <a:lnTo>
                      <a:pt x="5" y="7"/>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77" name="Freeform 48">
                <a:extLst>
                  <a:ext uri="{FF2B5EF4-FFF2-40B4-BE49-F238E27FC236}">
                    <a16:creationId xmlns:a16="http://schemas.microsoft.com/office/drawing/2014/main" xmlns="" id="{7CEF3188-3D09-444E-A99A-FA396395DA2B}"/>
                  </a:ext>
                </a:extLst>
              </p:cNvPr>
              <p:cNvSpPr>
                <a:spLocks/>
              </p:cNvSpPr>
              <p:nvPr/>
            </p:nvSpPr>
            <p:spPr bwMode="auto">
              <a:xfrm>
                <a:off x="2690" y="583"/>
                <a:ext cx="62" cy="12"/>
              </a:xfrm>
              <a:custGeom>
                <a:avLst/>
                <a:gdLst>
                  <a:gd name="T0" fmla="*/ 0 w 124"/>
                  <a:gd name="T1" fmla="*/ 0 h 25"/>
                  <a:gd name="T2" fmla="*/ 1 w 124"/>
                  <a:gd name="T3" fmla="*/ 0 h 25"/>
                  <a:gd name="T4" fmla="*/ 1 w 124"/>
                  <a:gd name="T5" fmla="*/ 0 h 25"/>
                  <a:gd name="T6" fmla="*/ 2 w 124"/>
                  <a:gd name="T7" fmla="*/ 0 h 25"/>
                  <a:gd name="T8" fmla="*/ 2 w 124"/>
                  <a:gd name="T9" fmla="*/ 0 h 25"/>
                  <a:gd name="T10" fmla="*/ 3 w 124"/>
                  <a:gd name="T11" fmla="*/ 0 h 25"/>
                  <a:gd name="T12" fmla="*/ 4 w 124"/>
                  <a:gd name="T13" fmla="*/ 0 h 25"/>
                  <a:gd name="T14" fmla="*/ 4 w 124"/>
                  <a:gd name="T15" fmla="*/ 0 h 25"/>
                  <a:gd name="T16" fmla="*/ 4 w 124"/>
                  <a:gd name="T17" fmla="*/ 0 h 25"/>
                  <a:gd name="T18" fmla="*/ 4 w 124"/>
                  <a:gd name="T19" fmla="*/ 0 h 25"/>
                  <a:gd name="T20" fmla="*/ 4 w 124"/>
                  <a:gd name="T21" fmla="*/ 0 h 25"/>
                  <a:gd name="T22" fmla="*/ 3 w 124"/>
                  <a:gd name="T23" fmla="*/ 0 h 25"/>
                  <a:gd name="T24" fmla="*/ 2 w 124"/>
                  <a:gd name="T25" fmla="*/ 0 h 25"/>
                  <a:gd name="T26" fmla="*/ 2 w 124"/>
                  <a:gd name="T27" fmla="*/ 0 h 25"/>
                  <a:gd name="T28" fmla="*/ 1 w 124"/>
                  <a:gd name="T29" fmla="*/ 0 h 25"/>
                  <a:gd name="T30" fmla="*/ 1 w 124"/>
                  <a:gd name="T31" fmla="*/ 0 h 25"/>
                  <a:gd name="T32" fmla="*/ 0 w 124"/>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4" h="25">
                    <a:moveTo>
                      <a:pt x="0" y="5"/>
                    </a:moveTo>
                    <a:lnTo>
                      <a:pt x="5" y="2"/>
                    </a:lnTo>
                    <a:lnTo>
                      <a:pt x="17" y="0"/>
                    </a:lnTo>
                    <a:lnTo>
                      <a:pt x="34" y="0"/>
                    </a:lnTo>
                    <a:lnTo>
                      <a:pt x="55" y="3"/>
                    </a:lnTo>
                    <a:lnTo>
                      <a:pt x="76" y="6"/>
                    </a:lnTo>
                    <a:lnTo>
                      <a:pt x="97" y="11"/>
                    </a:lnTo>
                    <a:lnTo>
                      <a:pt x="113" y="17"/>
                    </a:lnTo>
                    <a:lnTo>
                      <a:pt x="124" y="25"/>
                    </a:lnTo>
                    <a:lnTo>
                      <a:pt x="115" y="23"/>
                    </a:lnTo>
                    <a:lnTo>
                      <a:pt x="99" y="22"/>
                    </a:lnTo>
                    <a:lnTo>
                      <a:pt x="78" y="20"/>
                    </a:lnTo>
                    <a:lnTo>
                      <a:pt x="56" y="18"/>
                    </a:lnTo>
                    <a:lnTo>
                      <a:pt x="36" y="14"/>
                    </a:lnTo>
                    <a:lnTo>
                      <a:pt x="17" y="11"/>
                    </a:lnTo>
                    <a:lnTo>
                      <a:pt x="5" y="8"/>
                    </a:lnTo>
                    <a:lnTo>
                      <a:pt x="0" y="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78" name="Freeform 49">
                <a:extLst>
                  <a:ext uri="{FF2B5EF4-FFF2-40B4-BE49-F238E27FC236}">
                    <a16:creationId xmlns:a16="http://schemas.microsoft.com/office/drawing/2014/main" xmlns="" id="{DA13024D-9EF6-4543-B0C7-6B2D96FF4181}"/>
                  </a:ext>
                </a:extLst>
              </p:cNvPr>
              <p:cNvSpPr>
                <a:spLocks/>
              </p:cNvSpPr>
              <p:nvPr/>
            </p:nvSpPr>
            <p:spPr bwMode="auto">
              <a:xfrm>
                <a:off x="2700" y="599"/>
                <a:ext cx="56" cy="10"/>
              </a:xfrm>
              <a:custGeom>
                <a:avLst/>
                <a:gdLst>
                  <a:gd name="T0" fmla="*/ 0 w 112"/>
                  <a:gd name="T1" fmla="*/ 1 h 19"/>
                  <a:gd name="T2" fmla="*/ 1 w 112"/>
                  <a:gd name="T3" fmla="*/ 1 h 19"/>
                  <a:gd name="T4" fmla="*/ 1 w 112"/>
                  <a:gd name="T5" fmla="*/ 0 h 19"/>
                  <a:gd name="T6" fmla="*/ 1 w 112"/>
                  <a:gd name="T7" fmla="*/ 0 h 19"/>
                  <a:gd name="T8" fmla="*/ 2 w 112"/>
                  <a:gd name="T9" fmla="*/ 1 h 19"/>
                  <a:gd name="T10" fmla="*/ 3 w 112"/>
                  <a:gd name="T11" fmla="*/ 1 h 19"/>
                  <a:gd name="T12" fmla="*/ 3 w 112"/>
                  <a:gd name="T13" fmla="*/ 1 h 19"/>
                  <a:gd name="T14" fmla="*/ 4 w 112"/>
                  <a:gd name="T15" fmla="*/ 1 h 19"/>
                  <a:gd name="T16" fmla="*/ 4 w 112"/>
                  <a:gd name="T17" fmla="*/ 1 h 19"/>
                  <a:gd name="T18" fmla="*/ 4 w 112"/>
                  <a:gd name="T19" fmla="*/ 1 h 19"/>
                  <a:gd name="T20" fmla="*/ 3 w 112"/>
                  <a:gd name="T21" fmla="*/ 1 h 19"/>
                  <a:gd name="T22" fmla="*/ 3 w 112"/>
                  <a:gd name="T23" fmla="*/ 1 h 19"/>
                  <a:gd name="T24" fmla="*/ 2 w 112"/>
                  <a:gd name="T25" fmla="*/ 1 h 19"/>
                  <a:gd name="T26" fmla="*/ 1 w 112"/>
                  <a:gd name="T27" fmla="*/ 1 h 19"/>
                  <a:gd name="T28" fmla="*/ 1 w 112"/>
                  <a:gd name="T29" fmla="*/ 1 h 19"/>
                  <a:gd name="T30" fmla="*/ 1 w 112"/>
                  <a:gd name="T31" fmla="*/ 1 h 19"/>
                  <a:gd name="T32" fmla="*/ 0 w 112"/>
                  <a:gd name="T33" fmla="*/ 1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2" h="19">
                    <a:moveTo>
                      <a:pt x="0" y="3"/>
                    </a:moveTo>
                    <a:lnTo>
                      <a:pt x="4" y="1"/>
                    </a:lnTo>
                    <a:lnTo>
                      <a:pt x="15" y="0"/>
                    </a:lnTo>
                    <a:lnTo>
                      <a:pt x="32" y="0"/>
                    </a:lnTo>
                    <a:lnTo>
                      <a:pt x="51" y="2"/>
                    </a:lnTo>
                    <a:lnTo>
                      <a:pt x="71" y="4"/>
                    </a:lnTo>
                    <a:lnTo>
                      <a:pt x="89" y="8"/>
                    </a:lnTo>
                    <a:lnTo>
                      <a:pt x="103" y="13"/>
                    </a:lnTo>
                    <a:lnTo>
                      <a:pt x="112" y="19"/>
                    </a:lnTo>
                    <a:lnTo>
                      <a:pt x="102" y="18"/>
                    </a:lnTo>
                    <a:lnTo>
                      <a:pt x="87" y="17"/>
                    </a:lnTo>
                    <a:lnTo>
                      <a:pt x="68" y="16"/>
                    </a:lnTo>
                    <a:lnTo>
                      <a:pt x="49" y="15"/>
                    </a:lnTo>
                    <a:lnTo>
                      <a:pt x="30" y="12"/>
                    </a:lnTo>
                    <a:lnTo>
                      <a:pt x="14" y="10"/>
                    </a:lnTo>
                    <a:lnTo>
                      <a:pt x="4" y="8"/>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79" name="Freeform 50">
                <a:extLst>
                  <a:ext uri="{FF2B5EF4-FFF2-40B4-BE49-F238E27FC236}">
                    <a16:creationId xmlns:a16="http://schemas.microsoft.com/office/drawing/2014/main" xmlns="" id="{465FF50E-B2F8-46C9-A576-1FFD8B269C0D}"/>
                  </a:ext>
                </a:extLst>
              </p:cNvPr>
              <p:cNvSpPr>
                <a:spLocks/>
              </p:cNvSpPr>
              <p:nvPr/>
            </p:nvSpPr>
            <p:spPr bwMode="auto">
              <a:xfrm>
                <a:off x="2712" y="626"/>
                <a:ext cx="47" cy="7"/>
              </a:xfrm>
              <a:custGeom>
                <a:avLst/>
                <a:gdLst>
                  <a:gd name="T0" fmla="*/ 0 w 94"/>
                  <a:gd name="T1" fmla="*/ 0 h 15"/>
                  <a:gd name="T2" fmla="*/ 1 w 94"/>
                  <a:gd name="T3" fmla="*/ 0 h 15"/>
                  <a:gd name="T4" fmla="*/ 1 w 94"/>
                  <a:gd name="T5" fmla="*/ 0 h 15"/>
                  <a:gd name="T6" fmla="*/ 1 w 94"/>
                  <a:gd name="T7" fmla="*/ 0 h 15"/>
                  <a:gd name="T8" fmla="*/ 2 w 94"/>
                  <a:gd name="T9" fmla="*/ 0 h 15"/>
                  <a:gd name="T10" fmla="*/ 2 w 94"/>
                  <a:gd name="T11" fmla="*/ 0 h 15"/>
                  <a:gd name="T12" fmla="*/ 3 w 94"/>
                  <a:gd name="T13" fmla="*/ 0 h 15"/>
                  <a:gd name="T14" fmla="*/ 3 w 94"/>
                  <a:gd name="T15" fmla="*/ 0 h 15"/>
                  <a:gd name="T16" fmla="*/ 3 w 94"/>
                  <a:gd name="T17" fmla="*/ 0 h 15"/>
                  <a:gd name="T18" fmla="*/ 3 w 94"/>
                  <a:gd name="T19" fmla="*/ 0 h 15"/>
                  <a:gd name="T20" fmla="*/ 3 w 94"/>
                  <a:gd name="T21" fmla="*/ 0 h 15"/>
                  <a:gd name="T22" fmla="*/ 2 w 94"/>
                  <a:gd name="T23" fmla="*/ 0 h 15"/>
                  <a:gd name="T24" fmla="*/ 2 w 94"/>
                  <a:gd name="T25" fmla="*/ 0 h 15"/>
                  <a:gd name="T26" fmla="*/ 1 w 94"/>
                  <a:gd name="T27" fmla="*/ 0 h 15"/>
                  <a:gd name="T28" fmla="*/ 1 w 94"/>
                  <a:gd name="T29" fmla="*/ 0 h 15"/>
                  <a:gd name="T30" fmla="*/ 1 w 94"/>
                  <a:gd name="T31" fmla="*/ 0 h 15"/>
                  <a:gd name="T32" fmla="*/ 0 w 94"/>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4" h="15">
                    <a:moveTo>
                      <a:pt x="0" y="9"/>
                    </a:moveTo>
                    <a:lnTo>
                      <a:pt x="3" y="5"/>
                    </a:lnTo>
                    <a:lnTo>
                      <a:pt x="11" y="3"/>
                    </a:lnTo>
                    <a:lnTo>
                      <a:pt x="24" y="1"/>
                    </a:lnTo>
                    <a:lnTo>
                      <a:pt x="38" y="0"/>
                    </a:lnTo>
                    <a:lnTo>
                      <a:pt x="54" y="1"/>
                    </a:lnTo>
                    <a:lnTo>
                      <a:pt x="69" y="3"/>
                    </a:lnTo>
                    <a:lnTo>
                      <a:pt x="83" y="8"/>
                    </a:lnTo>
                    <a:lnTo>
                      <a:pt x="94" y="15"/>
                    </a:lnTo>
                    <a:lnTo>
                      <a:pt x="85" y="13"/>
                    </a:lnTo>
                    <a:lnTo>
                      <a:pt x="71" y="13"/>
                    </a:lnTo>
                    <a:lnTo>
                      <a:pt x="55" y="13"/>
                    </a:lnTo>
                    <a:lnTo>
                      <a:pt x="39" y="13"/>
                    </a:lnTo>
                    <a:lnTo>
                      <a:pt x="24" y="13"/>
                    </a:lnTo>
                    <a:lnTo>
                      <a:pt x="11" y="13"/>
                    </a:lnTo>
                    <a:lnTo>
                      <a:pt x="3" y="11"/>
                    </a:lnTo>
                    <a:lnTo>
                      <a:pt x="0" y="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80" name="Freeform 51">
                <a:extLst>
                  <a:ext uri="{FF2B5EF4-FFF2-40B4-BE49-F238E27FC236}">
                    <a16:creationId xmlns:a16="http://schemas.microsoft.com/office/drawing/2014/main" xmlns="" id="{4414885F-D1B5-4C09-9DB8-ECE854AE7B2D}"/>
                  </a:ext>
                </a:extLst>
              </p:cNvPr>
              <p:cNvSpPr>
                <a:spLocks/>
              </p:cNvSpPr>
              <p:nvPr/>
            </p:nvSpPr>
            <p:spPr bwMode="auto">
              <a:xfrm>
                <a:off x="2730" y="664"/>
                <a:ext cx="23" cy="9"/>
              </a:xfrm>
              <a:custGeom>
                <a:avLst/>
                <a:gdLst>
                  <a:gd name="T0" fmla="*/ 0 w 46"/>
                  <a:gd name="T1" fmla="*/ 1 h 18"/>
                  <a:gd name="T2" fmla="*/ 1 w 46"/>
                  <a:gd name="T3" fmla="*/ 1 h 18"/>
                  <a:gd name="T4" fmla="*/ 1 w 46"/>
                  <a:gd name="T5" fmla="*/ 1 h 18"/>
                  <a:gd name="T6" fmla="*/ 1 w 46"/>
                  <a:gd name="T7" fmla="*/ 1 h 18"/>
                  <a:gd name="T8" fmla="*/ 1 w 46"/>
                  <a:gd name="T9" fmla="*/ 1 h 18"/>
                  <a:gd name="T10" fmla="*/ 1 w 46"/>
                  <a:gd name="T11" fmla="*/ 1 h 18"/>
                  <a:gd name="T12" fmla="*/ 2 w 46"/>
                  <a:gd name="T13" fmla="*/ 0 h 18"/>
                  <a:gd name="T14" fmla="*/ 2 w 46"/>
                  <a:gd name="T15" fmla="*/ 1 h 18"/>
                  <a:gd name="T16" fmla="*/ 2 w 46"/>
                  <a:gd name="T17" fmla="*/ 1 h 18"/>
                  <a:gd name="T18" fmla="*/ 2 w 46"/>
                  <a:gd name="T19" fmla="*/ 1 h 18"/>
                  <a:gd name="T20" fmla="*/ 2 w 46"/>
                  <a:gd name="T21" fmla="*/ 1 h 18"/>
                  <a:gd name="T22" fmla="*/ 1 w 46"/>
                  <a:gd name="T23" fmla="*/ 1 h 18"/>
                  <a:gd name="T24" fmla="*/ 1 w 46"/>
                  <a:gd name="T25" fmla="*/ 1 h 18"/>
                  <a:gd name="T26" fmla="*/ 1 w 46"/>
                  <a:gd name="T27" fmla="*/ 1 h 18"/>
                  <a:gd name="T28" fmla="*/ 1 w 46"/>
                  <a:gd name="T29" fmla="*/ 1 h 18"/>
                  <a:gd name="T30" fmla="*/ 1 w 46"/>
                  <a:gd name="T31" fmla="*/ 1 h 18"/>
                  <a:gd name="T32" fmla="*/ 0 w 4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18">
                    <a:moveTo>
                      <a:pt x="0" y="16"/>
                    </a:moveTo>
                    <a:lnTo>
                      <a:pt x="1" y="12"/>
                    </a:lnTo>
                    <a:lnTo>
                      <a:pt x="6" y="9"/>
                    </a:lnTo>
                    <a:lnTo>
                      <a:pt x="12" y="5"/>
                    </a:lnTo>
                    <a:lnTo>
                      <a:pt x="20" y="3"/>
                    </a:lnTo>
                    <a:lnTo>
                      <a:pt x="28" y="1"/>
                    </a:lnTo>
                    <a:lnTo>
                      <a:pt x="36" y="0"/>
                    </a:lnTo>
                    <a:lnTo>
                      <a:pt x="42" y="2"/>
                    </a:lnTo>
                    <a:lnTo>
                      <a:pt x="46" y="5"/>
                    </a:lnTo>
                    <a:lnTo>
                      <a:pt x="39" y="4"/>
                    </a:lnTo>
                    <a:lnTo>
                      <a:pt x="33" y="5"/>
                    </a:lnTo>
                    <a:lnTo>
                      <a:pt x="25" y="9"/>
                    </a:lnTo>
                    <a:lnTo>
                      <a:pt x="16" y="12"/>
                    </a:lnTo>
                    <a:lnTo>
                      <a:pt x="11" y="16"/>
                    </a:lnTo>
                    <a:lnTo>
                      <a:pt x="5" y="18"/>
                    </a:lnTo>
                    <a:lnTo>
                      <a:pt x="1" y="18"/>
                    </a:lnTo>
                    <a:lnTo>
                      <a:pt x="0" y="1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81" name="Freeform 52">
                <a:extLst>
                  <a:ext uri="{FF2B5EF4-FFF2-40B4-BE49-F238E27FC236}">
                    <a16:creationId xmlns:a16="http://schemas.microsoft.com/office/drawing/2014/main" xmlns="" id="{0F4EBA4E-8B17-4970-89A8-4D677D8844B2}"/>
                  </a:ext>
                </a:extLst>
              </p:cNvPr>
              <p:cNvSpPr>
                <a:spLocks/>
              </p:cNvSpPr>
              <p:nvPr/>
            </p:nvSpPr>
            <p:spPr bwMode="auto">
              <a:xfrm>
                <a:off x="2681" y="534"/>
                <a:ext cx="42" cy="11"/>
              </a:xfrm>
              <a:custGeom>
                <a:avLst/>
                <a:gdLst>
                  <a:gd name="T0" fmla="*/ 0 w 86"/>
                  <a:gd name="T1" fmla="*/ 0 h 23"/>
                  <a:gd name="T2" fmla="*/ 0 w 86"/>
                  <a:gd name="T3" fmla="*/ 0 h 23"/>
                  <a:gd name="T4" fmla="*/ 0 w 86"/>
                  <a:gd name="T5" fmla="*/ 0 h 23"/>
                  <a:gd name="T6" fmla="*/ 0 w 86"/>
                  <a:gd name="T7" fmla="*/ 0 h 23"/>
                  <a:gd name="T8" fmla="*/ 1 w 86"/>
                  <a:gd name="T9" fmla="*/ 0 h 23"/>
                  <a:gd name="T10" fmla="*/ 1 w 86"/>
                  <a:gd name="T11" fmla="*/ 0 h 23"/>
                  <a:gd name="T12" fmla="*/ 1 w 86"/>
                  <a:gd name="T13" fmla="*/ 0 h 23"/>
                  <a:gd name="T14" fmla="*/ 2 w 86"/>
                  <a:gd name="T15" fmla="*/ 0 h 23"/>
                  <a:gd name="T16" fmla="*/ 2 w 86"/>
                  <a:gd name="T17" fmla="*/ 0 h 23"/>
                  <a:gd name="T18" fmla="*/ 2 w 86"/>
                  <a:gd name="T19" fmla="*/ 0 h 23"/>
                  <a:gd name="T20" fmla="*/ 1 w 86"/>
                  <a:gd name="T21" fmla="*/ 0 h 23"/>
                  <a:gd name="T22" fmla="*/ 1 w 86"/>
                  <a:gd name="T23" fmla="*/ 0 h 23"/>
                  <a:gd name="T24" fmla="*/ 1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6" h="23">
                    <a:moveTo>
                      <a:pt x="0" y="4"/>
                    </a:moveTo>
                    <a:lnTo>
                      <a:pt x="4" y="1"/>
                    </a:lnTo>
                    <a:lnTo>
                      <a:pt x="11" y="0"/>
                    </a:lnTo>
                    <a:lnTo>
                      <a:pt x="21" y="0"/>
                    </a:lnTo>
                    <a:lnTo>
                      <a:pt x="35" y="1"/>
                    </a:lnTo>
                    <a:lnTo>
                      <a:pt x="49" y="4"/>
                    </a:lnTo>
                    <a:lnTo>
                      <a:pt x="63" y="8"/>
                    </a:lnTo>
                    <a:lnTo>
                      <a:pt x="75" y="15"/>
                    </a:lnTo>
                    <a:lnTo>
                      <a:pt x="86" y="23"/>
                    </a:lnTo>
                    <a:lnTo>
                      <a:pt x="75" y="21"/>
                    </a:lnTo>
                    <a:lnTo>
                      <a:pt x="63" y="19"/>
                    </a:lnTo>
                    <a:lnTo>
                      <a:pt x="49" y="16"/>
                    </a:lnTo>
                    <a:lnTo>
                      <a:pt x="35" y="13"/>
                    </a:lnTo>
                    <a:lnTo>
                      <a:pt x="21" y="11"/>
                    </a:lnTo>
                    <a:lnTo>
                      <a:pt x="11" y="8"/>
                    </a:lnTo>
                    <a:lnTo>
                      <a:pt x="3" y="6"/>
                    </a:lnTo>
                    <a:lnTo>
                      <a:pt x="0"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82" name="Freeform 53">
                <a:extLst>
                  <a:ext uri="{FF2B5EF4-FFF2-40B4-BE49-F238E27FC236}">
                    <a16:creationId xmlns:a16="http://schemas.microsoft.com/office/drawing/2014/main" xmlns="" id="{B4E7C51E-871A-4697-B363-7C89AF8E5985}"/>
                  </a:ext>
                </a:extLst>
              </p:cNvPr>
              <p:cNvSpPr>
                <a:spLocks/>
              </p:cNvSpPr>
              <p:nvPr/>
            </p:nvSpPr>
            <p:spPr bwMode="auto">
              <a:xfrm>
                <a:off x="2686" y="571"/>
                <a:ext cx="61" cy="12"/>
              </a:xfrm>
              <a:custGeom>
                <a:avLst/>
                <a:gdLst>
                  <a:gd name="T0" fmla="*/ 0 w 121"/>
                  <a:gd name="T1" fmla="*/ 1 h 24"/>
                  <a:gd name="T2" fmla="*/ 1 w 121"/>
                  <a:gd name="T3" fmla="*/ 1 h 24"/>
                  <a:gd name="T4" fmla="*/ 1 w 121"/>
                  <a:gd name="T5" fmla="*/ 0 h 24"/>
                  <a:gd name="T6" fmla="*/ 2 w 121"/>
                  <a:gd name="T7" fmla="*/ 0 h 24"/>
                  <a:gd name="T8" fmla="*/ 2 w 121"/>
                  <a:gd name="T9" fmla="*/ 1 h 24"/>
                  <a:gd name="T10" fmla="*/ 3 w 121"/>
                  <a:gd name="T11" fmla="*/ 1 h 24"/>
                  <a:gd name="T12" fmla="*/ 3 w 121"/>
                  <a:gd name="T13" fmla="*/ 1 h 24"/>
                  <a:gd name="T14" fmla="*/ 4 w 121"/>
                  <a:gd name="T15" fmla="*/ 1 h 24"/>
                  <a:gd name="T16" fmla="*/ 4 w 121"/>
                  <a:gd name="T17" fmla="*/ 1 h 24"/>
                  <a:gd name="T18" fmla="*/ 4 w 121"/>
                  <a:gd name="T19" fmla="*/ 1 h 24"/>
                  <a:gd name="T20" fmla="*/ 3 w 121"/>
                  <a:gd name="T21" fmla="*/ 1 h 24"/>
                  <a:gd name="T22" fmla="*/ 3 w 121"/>
                  <a:gd name="T23" fmla="*/ 1 h 24"/>
                  <a:gd name="T24" fmla="*/ 2 w 121"/>
                  <a:gd name="T25" fmla="*/ 1 h 24"/>
                  <a:gd name="T26" fmla="*/ 2 w 121"/>
                  <a:gd name="T27" fmla="*/ 1 h 24"/>
                  <a:gd name="T28" fmla="*/ 1 w 121"/>
                  <a:gd name="T29" fmla="*/ 1 h 24"/>
                  <a:gd name="T30" fmla="*/ 1 w 121"/>
                  <a:gd name="T31" fmla="*/ 1 h 24"/>
                  <a:gd name="T32" fmla="*/ 0 w 121"/>
                  <a:gd name="T33" fmla="*/ 1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1" h="24">
                    <a:moveTo>
                      <a:pt x="0" y="5"/>
                    </a:moveTo>
                    <a:lnTo>
                      <a:pt x="5" y="1"/>
                    </a:lnTo>
                    <a:lnTo>
                      <a:pt x="17" y="0"/>
                    </a:lnTo>
                    <a:lnTo>
                      <a:pt x="33" y="0"/>
                    </a:lnTo>
                    <a:lnTo>
                      <a:pt x="54" y="2"/>
                    </a:lnTo>
                    <a:lnTo>
                      <a:pt x="74" y="6"/>
                    </a:lnTo>
                    <a:lnTo>
                      <a:pt x="93" y="11"/>
                    </a:lnTo>
                    <a:lnTo>
                      <a:pt x="109" y="16"/>
                    </a:lnTo>
                    <a:lnTo>
                      <a:pt x="121" y="24"/>
                    </a:lnTo>
                    <a:lnTo>
                      <a:pt x="112" y="23"/>
                    </a:lnTo>
                    <a:lnTo>
                      <a:pt x="96" y="22"/>
                    </a:lnTo>
                    <a:lnTo>
                      <a:pt x="76" y="20"/>
                    </a:lnTo>
                    <a:lnTo>
                      <a:pt x="55" y="17"/>
                    </a:lnTo>
                    <a:lnTo>
                      <a:pt x="35" y="14"/>
                    </a:lnTo>
                    <a:lnTo>
                      <a:pt x="16" y="11"/>
                    </a:lnTo>
                    <a:lnTo>
                      <a:pt x="5" y="8"/>
                    </a:lnTo>
                    <a:lnTo>
                      <a:pt x="0" y="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83" name="Freeform 54">
                <a:extLst>
                  <a:ext uri="{FF2B5EF4-FFF2-40B4-BE49-F238E27FC236}">
                    <a16:creationId xmlns:a16="http://schemas.microsoft.com/office/drawing/2014/main" xmlns="" id="{FD0A984F-62AD-4031-B394-5F30D4953C3F}"/>
                  </a:ext>
                </a:extLst>
              </p:cNvPr>
              <p:cNvSpPr>
                <a:spLocks/>
              </p:cNvSpPr>
              <p:nvPr/>
            </p:nvSpPr>
            <p:spPr bwMode="auto">
              <a:xfrm>
                <a:off x="2703" y="615"/>
                <a:ext cx="55" cy="7"/>
              </a:xfrm>
              <a:custGeom>
                <a:avLst/>
                <a:gdLst>
                  <a:gd name="T0" fmla="*/ 0 w 110"/>
                  <a:gd name="T1" fmla="*/ 1 h 14"/>
                  <a:gd name="T2" fmla="*/ 1 w 110"/>
                  <a:gd name="T3" fmla="*/ 1 h 14"/>
                  <a:gd name="T4" fmla="*/ 1 w 110"/>
                  <a:gd name="T5" fmla="*/ 1 h 14"/>
                  <a:gd name="T6" fmla="*/ 1 w 110"/>
                  <a:gd name="T7" fmla="*/ 1 h 14"/>
                  <a:gd name="T8" fmla="*/ 2 w 110"/>
                  <a:gd name="T9" fmla="*/ 0 h 14"/>
                  <a:gd name="T10" fmla="*/ 3 w 110"/>
                  <a:gd name="T11" fmla="*/ 0 h 14"/>
                  <a:gd name="T12" fmla="*/ 3 w 110"/>
                  <a:gd name="T13" fmla="*/ 1 h 14"/>
                  <a:gd name="T14" fmla="*/ 4 w 110"/>
                  <a:gd name="T15" fmla="*/ 1 h 14"/>
                  <a:gd name="T16" fmla="*/ 4 w 110"/>
                  <a:gd name="T17" fmla="*/ 1 h 14"/>
                  <a:gd name="T18" fmla="*/ 4 w 110"/>
                  <a:gd name="T19" fmla="*/ 1 h 14"/>
                  <a:gd name="T20" fmla="*/ 3 w 110"/>
                  <a:gd name="T21" fmla="*/ 1 h 14"/>
                  <a:gd name="T22" fmla="*/ 3 w 110"/>
                  <a:gd name="T23" fmla="*/ 1 h 14"/>
                  <a:gd name="T24" fmla="*/ 2 w 110"/>
                  <a:gd name="T25" fmla="*/ 1 h 14"/>
                  <a:gd name="T26" fmla="*/ 1 w 110"/>
                  <a:gd name="T27" fmla="*/ 1 h 14"/>
                  <a:gd name="T28" fmla="*/ 1 w 110"/>
                  <a:gd name="T29" fmla="*/ 1 h 14"/>
                  <a:gd name="T30" fmla="*/ 1 w 110"/>
                  <a:gd name="T31" fmla="*/ 1 h 14"/>
                  <a:gd name="T32" fmla="*/ 0 w 110"/>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0" h="14">
                    <a:moveTo>
                      <a:pt x="0" y="9"/>
                    </a:moveTo>
                    <a:lnTo>
                      <a:pt x="5" y="6"/>
                    </a:lnTo>
                    <a:lnTo>
                      <a:pt x="14" y="3"/>
                    </a:lnTo>
                    <a:lnTo>
                      <a:pt x="29" y="1"/>
                    </a:lnTo>
                    <a:lnTo>
                      <a:pt x="46" y="0"/>
                    </a:lnTo>
                    <a:lnTo>
                      <a:pt x="65" y="0"/>
                    </a:lnTo>
                    <a:lnTo>
                      <a:pt x="82" y="2"/>
                    </a:lnTo>
                    <a:lnTo>
                      <a:pt x="98" y="7"/>
                    </a:lnTo>
                    <a:lnTo>
                      <a:pt x="110" y="14"/>
                    </a:lnTo>
                    <a:lnTo>
                      <a:pt x="99" y="12"/>
                    </a:lnTo>
                    <a:lnTo>
                      <a:pt x="84" y="12"/>
                    </a:lnTo>
                    <a:lnTo>
                      <a:pt x="66" y="14"/>
                    </a:lnTo>
                    <a:lnTo>
                      <a:pt x="48" y="14"/>
                    </a:lnTo>
                    <a:lnTo>
                      <a:pt x="30" y="14"/>
                    </a:lnTo>
                    <a:lnTo>
                      <a:pt x="14" y="14"/>
                    </a:lnTo>
                    <a:lnTo>
                      <a:pt x="4" y="11"/>
                    </a:lnTo>
                    <a:lnTo>
                      <a:pt x="0" y="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84" name="Freeform 55">
                <a:extLst>
                  <a:ext uri="{FF2B5EF4-FFF2-40B4-BE49-F238E27FC236}">
                    <a16:creationId xmlns:a16="http://schemas.microsoft.com/office/drawing/2014/main" xmlns="" id="{24150056-8AD6-4E01-B784-E366FF0C9168}"/>
                  </a:ext>
                </a:extLst>
              </p:cNvPr>
              <p:cNvSpPr>
                <a:spLocks/>
              </p:cNvSpPr>
              <p:nvPr/>
            </p:nvSpPr>
            <p:spPr bwMode="auto">
              <a:xfrm>
                <a:off x="2714" y="638"/>
                <a:ext cx="44" cy="7"/>
              </a:xfrm>
              <a:custGeom>
                <a:avLst/>
                <a:gdLst>
                  <a:gd name="T0" fmla="*/ 0 w 89"/>
                  <a:gd name="T1" fmla="*/ 1 h 14"/>
                  <a:gd name="T2" fmla="*/ 0 w 89"/>
                  <a:gd name="T3" fmla="*/ 1 h 14"/>
                  <a:gd name="T4" fmla="*/ 0 w 89"/>
                  <a:gd name="T5" fmla="*/ 0 h 14"/>
                  <a:gd name="T6" fmla="*/ 0 w 89"/>
                  <a:gd name="T7" fmla="*/ 0 h 14"/>
                  <a:gd name="T8" fmla="*/ 1 w 89"/>
                  <a:gd name="T9" fmla="*/ 1 h 14"/>
                  <a:gd name="T10" fmla="*/ 1 w 89"/>
                  <a:gd name="T11" fmla="*/ 1 h 14"/>
                  <a:gd name="T12" fmla="*/ 2 w 89"/>
                  <a:gd name="T13" fmla="*/ 1 h 14"/>
                  <a:gd name="T14" fmla="*/ 2 w 89"/>
                  <a:gd name="T15" fmla="*/ 1 h 14"/>
                  <a:gd name="T16" fmla="*/ 2 w 89"/>
                  <a:gd name="T17" fmla="*/ 1 h 14"/>
                  <a:gd name="T18" fmla="*/ 2 w 89"/>
                  <a:gd name="T19" fmla="*/ 1 h 14"/>
                  <a:gd name="T20" fmla="*/ 2 w 89"/>
                  <a:gd name="T21" fmla="*/ 1 h 14"/>
                  <a:gd name="T22" fmla="*/ 1 w 89"/>
                  <a:gd name="T23" fmla="*/ 1 h 14"/>
                  <a:gd name="T24" fmla="*/ 1 w 89"/>
                  <a:gd name="T25" fmla="*/ 1 h 14"/>
                  <a:gd name="T26" fmla="*/ 0 w 89"/>
                  <a:gd name="T27" fmla="*/ 1 h 14"/>
                  <a:gd name="T28" fmla="*/ 0 w 89"/>
                  <a:gd name="T29" fmla="*/ 1 h 14"/>
                  <a:gd name="T30" fmla="*/ 0 w 89"/>
                  <a:gd name="T31" fmla="*/ 1 h 14"/>
                  <a:gd name="T32" fmla="*/ 0 w 89"/>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9" h="14">
                    <a:moveTo>
                      <a:pt x="0" y="4"/>
                    </a:moveTo>
                    <a:lnTo>
                      <a:pt x="4" y="2"/>
                    </a:lnTo>
                    <a:lnTo>
                      <a:pt x="13" y="0"/>
                    </a:lnTo>
                    <a:lnTo>
                      <a:pt x="27" y="0"/>
                    </a:lnTo>
                    <a:lnTo>
                      <a:pt x="43" y="1"/>
                    </a:lnTo>
                    <a:lnTo>
                      <a:pt x="58" y="3"/>
                    </a:lnTo>
                    <a:lnTo>
                      <a:pt x="73" y="6"/>
                    </a:lnTo>
                    <a:lnTo>
                      <a:pt x="83" y="9"/>
                    </a:lnTo>
                    <a:lnTo>
                      <a:pt x="89" y="14"/>
                    </a:lnTo>
                    <a:lnTo>
                      <a:pt x="81" y="13"/>
                    </a:lnTo>
                    <a:lnTo>
                      <a:pt x="69" y="13"/>
                    </a:lnTo>
                    <a:lnTo>
                      <a:pt x="55" y="11"/>
                    </a:lnTo>
                    <a:lnTo>
                      <a:pt x="40" y="10"/>
                    </a:lnTo>
                    <a:lnTo>
                      <a:pt x="27" y="10"/>
                    </a:lnTo>
                    <a:lnTo>
                      <a:pt x="14" y="8"/>
                    </a:lnTo>
                    <a:lnTo>
                      <a:pt x="5" y="7"/>
                    </a:lnTo>
                    <a:lnTo>
                      <a:pt x="0"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85" name="Freeform 56">
                <a:extLst>
                  <a:ext uri="{FF2B5EF4-FFF2-40B4-BE49-F238E27FC236}">
                    <a16:creationId xmlns:a16="http://schemas.microsoft.com/office/drawing/2014/main" xmlns="" id="{4F73C705-BDC3-4422-8A04-A27327715609}"/>
                  </a:ext>
                </a:extLst>
              </p:cNvPr>
              <p:cNvSpPr>
                <a:spLocks/>
              </p:cNvSpPr>
              <p:nvPr/>
            </p:nvSpPr>
            <p:spPr bwMode="auto">
              <a:xfrm>
                <a:off x="2729" y="652"/>
                <a:ext cx="27" cy="7"/>
              </a:xfrm>
              <a:custGeom>
                <a:avLst/>
                <a:gdLst>
                  <a:gd name="T0" fmla="*/ 0 w 55"/>
                  <a:gd name="T1" fmla="*/ 1 h 14"/>
                  <a:gd name="T2" fmla="*/ 0 w 55"/>
                  <a:gd name="T3" fmla="*/ 1 h 14"/>
                  <a:gd name="T4" fmla="*/ 0 w 55"/>
                  <a:gd name="T5" fmla="*/ 1 h 14"/>
                  <a:gd name="T6" fmla="*/ 0 w 55"/>
                  <a:gd name="T7" fmla="*/ 1 h 14"/>
                  <a:gd name="T8" fmla="*/ 0 w 55"/>
                  <a:gd name="T9" fmla="*/ 1 h 14"/>
                  <a:gd name="T10" fmla="*/ 1 w 55"/>
                  <a:gd name="T11" fmla="*/ 0 h 14"/>
                  <a:gd name="T12" fmla="*/ 1 w 55"/>
                  <a:gd name="T13" fmla="*/ 1 h 14"/>
                  <a:gd name="T14" fmla="*/ 1 w 55"/>
                  <a:gd name="T15" fmla="*/ 1 h 14"/>
                  <a:gd name="T16" fmla="*/ 1 w 55"/>
                  <a:gd name="T17" fmla="*/ 1 h 14"/>
                  <a:gd name="T18" fmla="*/ 1 w 55"/>
                  <a:gd name="T19" fmla="*/ 1 h 14"/>
                  <a:gd name="T20" fmla="*/ 1 w 55"/>
                  <a:gd name="T21" fmla="*/ 1 h 14"/>
                  <a:gd name="T22" fmla="*/ 0 w 55"/>
                  <a:gd name="T23" fmla="*/ 1 h 14"/>
                  <a:gd name="T24" fmla="*/ 0 w 55"/>
                  <a:gd name="T25" fmla="*/ 1 h 14"/>
                  <a:gd name="T26" fmla="*/ 0 w 55"/>
                  <a:gd name="T27" fmla="*/ 1 h 14"/>
                  <a:gd name="T28" fmla="*/ 0 w 55"/>
                  <a:gd name="T29" fmla="*/ 1 h 14"/>
                  <a:gd name="T30" fmla="*/ 0 w 55"/>
                  <a:gd name="T31" fmla="*/ 1 h 14"/>
                  <a:gd name="T32" fmla="*/ 0 w 55"/>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5" h="14">
                    <a:moveTo>
                      <a:pt x="0" y="11"/>
                    </a:moveTo>
                    <a:lnTo>
                      <a:pt x="2" y="9"/>
                    </a:lnTo>
                    <a:lnTo>
                      <a:pt x="8" y="5"/>
                    </a:lnTo>
                    <a:lnTo>
                      <a:pt x="15" y="3"/>
                    </a:lnTo>
                    <a:lnTo>
                      <a:pt x="24" y="1"/>
                    </a:lnTo>
                    <a:lnTo>
                      <a:pt x="35" y="0"/>
                    </a:lnTo>
                    <a:lnTo>
                      <a:pt x="44" y="1"/>
                    </a:lnTo>
                    <a:lnTo>
                      <a:pt x="51" y="2"/>
                    </a:lnTo>
                    <a:lnTo>
                      <a:pt x="55" y="6"/>
                    </a:lnTo>
                    <a:lnTo>
                      <a:pt x="48" y="5"/>
                    </a:lnTo>
                    <a:lnTo>
                      <a:pt x="39" y="5"/>
                    </a:lnTo>
                    <a:lnTo>
                      <a:pt x="30" y="8"/>
                    </a:lnTo>
                    <a:lnTo>
                      <a:pt x="21" y="10"/>
                    </a:lnTo>
                    <a:lnTo>
                      <a:pt x="13" y="13"/>
                    </a:lnTo>
                    <a:lnTo>
                      <a:pt x="6" y="14"/>
                    </a:lnTo>
                    <a:lnTo>
                      <a:pt x="1" y="14"/>
                    </a:lnTo>
                    <a:lnTo>
                      <a:pt x="0" y="1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86" name="Freeform 57">
                <a:extLst>
                  <a:ext uri="{FF2B5EF4-FFF2-40B4-BE49-F238E27FC236}">
                    <a16:creationId xmlns:a16="http://schemas.microsoft.com/office/drawing/2014/main" xmlns="" id="{0E9B07FA-BCBA-43C9-B887-26AE27814CD0}"/>
                  </a:ext>
                </a:extLst>
              </p:cNvPr>
              <p:cNvSpPr>
                <a:spLocks/>
              </p:cNvSpPr>
              <p:nvPr/>
            </p:nvSpPr>
            <p:spPr bwMode="auto">
              <a:xfrm>
                <a:off x="2688" y="522"/>
                <a:ext cx="27" cy="11"/>
              </a:xfrm>
              <a:custGeom>
                <a:avLst/>
                <a:gdLst>
                  <a:gd name="T0" fmla="*/ 2 w 54"/>
                  <a:gd name="T1" fmla="*/ 0 h 23"/>
                  <a:gd name="T2" fmla="*/ 2 w 54"/>
                  <a:gd name="T3" fmla="*/ 0 h 23"/>
                  <a:gd name="T4" fmla="*/ 2 w 54"/>
                  <a:gd name="T5" fmla="*/ 0 h 23"/>
                  <a:gd name="T6" fmla="*/ 2 w 54"/>
                  <a:gd name="T7" fmla="*/ 0 h 23"/>
                  <a:gd name="T8" fmla="*/ 1 w 54"/>
                  <a:gd name="T9" fmla="*/ 0 h 23"/>
                  <a:gd name="T10" fmla="*/ 1 w 54"/>
                  <a:gd name="T11" fmla="*/ 0 h 23"/>
                  <a:gd name="T12" fmla="*/ 1 w 54"/>
                  <a:gd name="T13" fmla="*/ 0 h 23"/>
                  <a:gd name="T14" fmla="*/ 0 w 54"/>
                  <a:gd name="T15" fmla="*/ 0 h 23"/>
                  <a:gd name="T16" fmla="*/ 0 w 54"/>
                  <a:gd name="T17" fmla="*/ 0 h 23"/>
                  <a:gd name="T18" fmla="*/ 1 w 54"/>
                  <a:gd name="T19" fmla="*/ 0 h 23"/>
                  <a:gd name="T20" fmla="*/ 1 w 54"/>
                  <a:gd name="T21" fmla="*/ 0 h 23"/>
                  <a:gd name="T22" fmla="*/ 1 w 54"/>
                  <a:gd name="T23" fmla="*/ 0 h 23"/>
                  <a:gd name="T24" fmla="*/ 1 w 54"/>
                  <a:gd name="T25" fmla="*/ 0 h 23"/>
                  <a:gd name="T26" fmla="*/ 2 w 54"/>
                  <a:gd name="T27" fmla="*/ 0 h 23"/>
                  <a:gd name="T28" fmla="*/ 2 w 54"/>
                  <a:gd name="T29" fmla="*/ 0 h 23"/>
                  <a:gd name="T30" fmla="*/ 2 w 54"/>
                  <a:gd name="T31" fmla="*/ 0 h 23"/>
                  <a:gd name="T32" fmla="*/ 2 w 54"/>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23">
                    <a:moveTo>
                      <a:pt x="54" y="23"/>
                    </a:moveTo>
                    <a:lnTo>
                      <a:pt x="50" y="22"/>
                    </a:lnTo>
                    <a:lnTo>
                      <a:pt x="42" y="21"/>
                    </a:lnTo>
                    <a:lnTo>
                      <a:pt x="33" y="20"/>
                    </a:lnTo>
                    <a:lnTo>
                      <a:pt x="22" y="17"/>
                    </a:lnTo>
                    <a:lnTo>
                      <a:pt x="13" y="15"/>
                    </a:lnTo>
                    <a:lnTo>
                      <a:pt x="5" y="12"/>
                    </a:lnTo>
                    <a:lnTo>
                      <a:pt x="0" y="8"/>
                    </a:lnTo>
                    <a:lnTo>
                      <a:pt x="0" y="4"/>
                    </a:lnTo>
                    <a:lnTo>
                      <a:pt x="4" y="0"/>
                    </a:lnTo>
                    <a:lnTo>
                      <a:pt x="10" y="0"/>
                    </a:lnTo>
                    <a:lnTo>
                      <a:pt x="16" y="2"/>
                    </a:lnTo>
                    <a:lnTo>
                      <a:pt x="26" y="7"/>
                    </a:lnTo>
                    <a:lnTo>
                      <a:pt x="34" y="12"/>
                    </a:lnTo>
                    <a:lnTo>
                      <a:pt x="42" y="16"/>
                    </a:lnTo>
                    <a:lnTo>
                      <a:pt x="50" y="21"/>
                    </a:lnTo>
                    <a:lnTo>
                      <a:pt x="54" y="2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87" name="Freeform 58">
                <a:extLst>
                  <a:ext uri="{FF2B5EF4-FFF2-40B4-BE49-F238E27FC236}">
                    <a16:creationId xmlns:a16="http://schemas.microsoft.com/office/drawing/2014/main" xmlns="" id="{D97DDD86-4B1D-4971-A79D-445F38EB9787}"/>
                  </a:ext>
                </a:extLst>
              </p:cNvPr>
              <p:cNvSpPr>
                <a:spLocks/>
              </p:cNvSpPr>
              <p:nvPr/>
            </p:nvSpPr>
            <p:spPr bwMode="auto">
              <a:xfrm>
                <a:off x="2712" y="509"/>
                <a:ext cx="5" cy="26"/>
              </a:xfrm>
              <a:custGeom>
                <a:avLst/>
                <a:gdLst>
                  <a:gd name="T0" fmla="*/ 1 w 10"/>
                  <a:gd name="T1" fmla="*/ 2 h 52"/>
                  <a:gd name="T2" fmla="*/ 1 w 10"/>
                  <a:gd name="T3" fmla="*/ 2 h 52"/>
                  <a:gd name="T4" fmla="*/ 1 w 10"/>
                  <a:gd name="T5" fmla="*/ 1 h 52"/>
                  <a:gd name="T6" fmla="*/ 1 w 10"/>
                  <a:gd name="T7" fmla="*/ 1 h 52"/>
                  <a:gd name="T8" fmla="*/ 1 w 10"/>
                  <a:gd name="T9" fmla="*/ 0 h 52"/>
                  <a:gd name="T10" fmla="*/ 0 w 10"/>
                  <a:gd name="T11" fmla="*/ 1 h 52"/>
                  <a:gd name="T12" fmla="*/ 1 w 10"/>
                  <a:gd name="T13" fmla="*/ 1 h 52"/>
                  <a:gd name="T14" fmla="*/ 1 w 10"/>
                  <a:gd name="T15" fmla="*/ 2 h 52"/>
                  <a:gd name="T16" fmla="*/ 1 w 10"/>
                  <a:gd name="T17" fmla="*/ 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52">
                    <a:moveTo>
                      <a:pt x="7" y="52"/>
                    </a:moveTo>
                    <a:lnTo>
                      <a:pt x="8" y="41"/>
                    </a:lnTo>
                    <a:lnTo>
                      <a:pt x="10" y="24"/>
                    </a:lnTo>
                    <a:lnTo>
                      <a:pt x="10" y="8"/>
                    </a:lnTo>
                    <a:lnTo>
                      <a:pt x="4" y="0"/>
                    </a:lnTo>
                    <a:lnTo>
                      <a:pt x="0" y="6"/>
                    </a:lnTo>
                    <a:lnTo>
                      <a:pt x="1" y="20"/>
                    </a:lnTo>
                    <a:lnTo>
                      <a:pt x="4" y="38"/>
                    </a:lnTo>
                    <a:lnTo>
                      <a:pt x="7"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88" name="Freeform 59">
                <a:extLst>
                  <a:ext uri="{FF2B5EF4-FFF2-40B4-BE49-F238E27FC236}">
                    <a16:creationId xmlns:a16="http://schemas.microsoft.com/office/drawing/2014/main" xmlns="" id="{FB6F41FB-E311-4617-ADB0-0E50E4CD3392}"/>
                  </a:ext>
                </a:extLst>
              </p:cNvPr>
              <p:cNvSpPr>
                <a:spLocks/>
              </p:cNvSpPr>
              <p:nvPr/>
            </p:nvSpPr>
            <p:spPr bwMode="auto">
              <a:xfrm>
                <a:off x="2691" y="504"/>
                <a:ext cx="16" cy="23"/>
              </a:xfrm>
              <a:custGeom>
                <a:avLst/>
                <a:gdLst>
                  <a:gd name="T0" fmla="*/ 1 w 31"/>
                  <a:gd name="T1" fmla="*/ 2 h 44"/>
                  <a:gd name="T2" fmla="*/ 1 w 31"/>
                  <a:gd name="T3" fmla="*/ 2 h 44"/>
                  <a:gd name="T4" fmla="*/ 1 w 31"/>
                  <a:gd name="T5" fmla="*/ 1 h 44"/>
                  <a:gd name="T6" fmla="*/ 1 w 31"/>
                  <a:gd name="T7" fmla="*/ 1 h 44"/>
                  <a:gd name="T8" fmla="*/ 1 w 31"/>
                  <a:gd name="T9" fmla="*/ 0 h 44"/>
                  <a:gd name="T10" fmla="*/ 0 w 31"/>
                  <a:gd name="T11" fmla="*/ 1 h 44"/>
                  <a:gd name="T12" fmla="*/ 1 w 31"/>
                  <a:gd name="T13" fmla="*/ 1 h 44"/>
                  <a:gd name="T14" fmla="*/ 1 w 31"/>
                  <a:gd name="T15" fmla="*/ 1 h 44"/>
                  <a:gd name="T16" fmla="*/ 1 w 31"/>
                  <a:gd name="T17" fmla="*/ 1 h 44"/>
                  <a:gd name="T18" fmla="*/ 1 w 31"/>
                  <a:gd name="T19" fmla="*/ 1 h 44"/>
                  <a:gd name="T20" fmla="*/ 1 w 31"/>
                  <a:gd name="T21" fmla="*/ 2 h 44"/>
                  <a:gd name="T22" fmla="*/ 1 w 31"/>
                  <a:gd name="T23" fmla="*/ 2 h 44"/>
                  <a:gd name="T24" fmla="*/ 1 w 31"/>
                  <a:gd name="T25" fmla="*/ 2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44">
                    <a:moveTo>
                      <a:pt x="31" y="44"/>
                    </a:moveTo>
                    <a:lnTo>
                      <a:pt x="27" y="35"/>
                    </a:lnTo>
                    <a:lnTo>
                      <a:pt x="20" y="18"/>
                    </a:lnTo>
                    <a:lnTo>
                      <a:pt x="11" y="4"/>
                    </a:lnTo>
                    <a:lnTo>
                      <a:pt x="3" y="0"/>
                    </a:lnTo>
                    <a:lnTo>
                      <a:pt x="0" y="3"/>
                    </a:lnTo>
                    <a:lnTo>
                      <a:pt x="1" y="8"/>
                    </a:lnTo>
                    <a:lnTo>
                      <a:pt x="5" y="13"/>
                    </a:lnTo>
                    <a:lnTo>
                      <a:pt x="9" y="20"/>
                    </a:lnTo>
                    <a:lnTo>
                      <a:pt x="15" y="28"/>
                    </a:lnTo>
                    <a:lnTo>
                      <a:pt x="22" y="35"/>
                    </a:lnTo>
                    <a:lnTo>
                      <a:pt x="28" y="40"/>
                    </a:lnTo>
                    <a:lnTo>
                      <a:pt x="31" y="4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89" name="Freeform 60">
                <a:extLst>
                  <a:ext uri="{FF2B5EF4-FFF2-40B4-BE49-F238E27FC236}">
                    <a16:creationId xmlns:a16="http://schemas.microsoft.com/office/drawing/2014/main" xmlns="" id="{D719CF66-A23E-4AA0-AACB-E7B20EA87B5B}"/>
                  </a:ext>
                </a:extLst>
              </p:cNvPr>
              <p:cNvSpPr>
                <a:spLocks/>
              </p:cNvSpPr>
              <p:nvPr/>
            </p:nvSpPr>
            <p:spPr bwMode="auto">
              <a:xfrm>
                <a:off x="2753" y="650"/>
                <a:ext cx="35" cy="8"/>
              </a:xfrm>
              <a:custGeom>
                <a:avLst/>
                <a:gdLst>
                  <a:gd name="T0" fmla="*/ 0 w 69"/>
                  <a:gd name="T1" fmla="*/ 1 h 15"/>
                  <a:gd name="T2" fmla="*/ 1 w 69"/>
                  <a:gd name="T3" fmla="*/ 1 h 15"/>
                  <a:gd name="T4" fmla="*/ 1 w 69"/>
                  <a:gd name="T5" fmla="*/ 1 h 15"/>
                  <a:gd name="T6" fmla="*/ 1 w 69"/>
                  <a:gd name="T7" fmla="*/ 1 h 15"/>
                  <a:gd name="T8" fmla="*/ 2 w 69"/>
                  <a:gd name="T9" fmla="*/ 0 h 15"/>
                  <a:gd name="T10" fmla="*/ 2 w 69"/>
                  <a:gd name="T11" fmla="*/ 0 h 15"/>
                  <a:gd name="T12" fmla="*/ 2 w 69"/>
                  <a:gd name="T13" fmla="*/ 1 h 15"/>
                  <a:gd name="T14" fmla="*/ 3 w 69"/>
                  <a:gd name="T15" fmla="*/ 1 h 15"/>
                  <a:gd name="T16" fmla="*/ 3 w 69"/>
                  <a:gd name="T17" fmla="*/ 1 h 15"/>
                  <a:gd name="T18" fmla="*/ 3 w 69"/>
                  <a:gd name="T19" fmla="*/ 1 h 15"/>
                  <a:gd name="T20" fmla="*/ 2 w 69"/>
                  <a:gd name="T21" fmla="*/ 1 h 15"/>
                  <a:gd name="T22" fmla="*/ 2 w 69"/>
                  <a:gd name="T23" fmla="*/ 1 h 15"/>
                  <a:gd name="T24" fmla="*/ 2 w 69"/>
                  <a:gd name="T25" fmla="*/ 1 h 15"/>
                  <a:gd name="T26" fmla="*/ 1 w 69"/>
                  <a:gd name="T27" fmla="*/ 1 h 15"/>
                  <a:gd name="T28" fmla="*/ 1 w 69"/>
                  <a:gd name="T29" fmla="*/ 1 h 15"/>
                  <a:gd name="T30" fmla="*/ 1 w 69"/>
                  <a:gd name="T31" fmla="*/ 1 h 15"/>
                  <a:gd name="T32" fmla="*/ 0 w 69"/>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15">
                    <a:moveTo>
                      <a:pt x="0" y="10"/>
                    </a:moveTo>
                    <a:lnTo>
                      <a:pt x="6" y="6"/>
                    </a:lnTo>
                    <a:lnTo>
                      <a:pt x="17" y="4"/>
                    </a:lnTo>
                    <a:lnTo>
                      <a:pt x="27" y="1"/>
                    </a:lnTo>
                    <a:lnTo>
                      <a:pt x="39" y="0"/>
                    </a:lnTo>
                    <a:lnTo>
                      <a:pt x="49" y="0"/>
                    </a:lnTo>
                    <a:lnTo>
                      <a:pt x="58" y="2"/>
                    </a:lnTo>
                    <a:lnTo>
                      <a:pt x="65" y="5"/>
                    </a:lnTo>
                    <a:lnTo>
                      <a:pt x="69" y="9"/>
                    </a:lnTo>
                    <a:lnTo>
                      <a:pt x="67" y="13"/>
                    </a:lnTo>
                    <a:lnTo>
                      <a:pt x="62" y="15"/>
                    </a:lnTo>
                    <a:lnTo>
                      <a:pt x="53" y="15"/>
                    </a:lnTo>
                    <a:lnTo>
                      <a:pt x="41" y="15"/>
                    </a:lnTo>
                    <a:lnTo>
                      <a:pt x="29" y="13"/>
                    </a:lnTo>
                    <a:lnTo>
                      <a:pt x="18" y="12"/>
                    </a:lnTo>
                    <a:lnTo>
                      <a:pt x="8" y="10"/>
                    </a:lnTo>
                    <a:lnTo>
                      <a:pt x="0" y="1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90" name="Freeform 61">
                <a:extLst>
                  <a:ext uri="{FF2B5EF4-FFF2-40B4-BE49-F238E27FC236}">
                    <a16:creationId xmlns:a16="http://schemas.microsoft.com/office/drawing/2014/main" xmlns="" id="{0CAD3E01-B0A1-4615-A4AB-548021CA9912}"/>
                  </a:ext>
                </a:extLst>
              </p:cNvPr>
              <p:cNvSpPr>
                <a:spLocks/>
              </p:cNvSpPr>
              <p:nvPr/>
            </p:nvSpPr>
            <p:spPr bwMode="auto">
              <a:xfrm>
                <a:off x="2748" y="669"/>
                <a:ext cx="31" cy="14"/>
              </a:xfrm>
              <a:custGeom>
                <a:avLst/>
                <a:gdLst>
                  <a:gd name="T0" fmla="*/ 0 w 63"/>
                  <a:gd name="T1" fmla="*/ 0 h 28"/>
                  <a:gd name="T2" fmla="*/ 0 w 63"/>
                  <a:gd name="T3" fmla="*/ 1 h 28"/>
                  <a:gd name="T4" fmla="*/ 0 w 63"/>
                  <a:gd name="T5" fmla="*/ 1 h 28"/>
                  <a:gd name="T6" fmla="*/ 0 w 63"/>
                  <a:gd name="T7" fmla="*/ 1 h 28"/>
                  <a:gd name="T8" fmla="*/ 1 w 63"/>
                  <a:gd name="T9" fmla="*/ 1 h 28"/>
                  <a:gd name="T10" fmla="*/ 1 w 63"/>
                  <a:gd name="T11" fmla="*/ 1 h 28"/>
                  <a:gd name="T12" fmla="*/ 1 w 63"/>
                  <a:gd name="T13" fmla="*/ 1 h 28"/>
                  <a:gd name="T14" fmla="*/ 1 w 63"/>
                  <a:gd name="T15" fmla="*/ 1 h 28"/>
                  <a:gd name="T16" fmla="*/ 1 w 63"/>
                  <a:gd name="T17" fmla="*/ 1 h 28"/>
                  <a:gd name="T18" fmla="*/ 1 w 63"/>
                  <a:gd name="T19" fmla="*/ 1 h 28"/>
                  <a:gd name="T20" fmla="*/ 1 w 63"/>
                  <a:gd name="T21" fmla="*/ 1 h 28"/>
                  <a:gd name="T22" fmla="*/ 1 w 63"/>
                  <a:gd name="T23" fmla="*/ 1 h 28"/>
                  <a:gd name="T24" fmla="*/ 1 w 63"/>
                  <a:gd name="T25" fmla="*/ 1 h 28"/>
                  <a:gd name="T26" fmla="*/ 0 w 63"/>
                  <a:gd name="T27" fmla="*/ 1 h 28"/>
                  <a:gd name="T28" fmla="*/ 0 w 63"/>
                  <a:gd name="T29" fmla="*/ 1 h 28"/>
                  <a:gd name="T30" fmla="*/ 0 w 63"/>
                  <a:gd name="T31" fmla="*/ 1 h 28"/>
                  <a:gd name="T32" fmla="*/ 0 w 63"/>
                  <a:gd name="T33" fmla="*/ 0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28">
                    <a:moveTo>
                      <a:pt x="0" y="0"/>
                    </a:moveTo>
                    <a:lnTo>
                      <a:pt x="7" y="1"/>
                    </a:lnTo>
                    <a:lnTo>
                      <a:pt x="15" y="2"/>
                    </a:lnTo>
                    <a:lnTo>
                      <a:pt x="25" y="5"/>
                    </a:lnTo>
                    <a:lnTo>
                      <a:pt x="37" y="8"/>
                    </a:lnTo>
                    <a:lnTo>
                      <a:pt x="46" y="12"/>
                    </a:lnTo>
                    <a:lnTo>
                      <a:pt x="55" y="16"/>
                    </a:lnTo>
                    <a:lnTo>
                      <a:pt x="61" y="21"/>
                    </a:lnTo>
                    <a:lnTo>
                      <a:pt x="63" y="25"/>
                    </a:lnTo>
                    <a:lnTo>
                      <a:pt x="61" y="28"/>
                    </a:lnTo>
                    <a:lnTo>
                      <a:pt x="55" y="28"/>
                    </a:lnTo>
                    <a:lnTo>
                      <a:pt x="46" y="24"/>
                    </a:lnTo>
                    <a:lnTo>
                      <a:pt x="35" y="20"/>
                    </a:lnTo>
                    <a:lnTo>
                      <a:pt x="23" y="14"/>
                    </a:lnTo>
                    <a:lnTo>
                      <a:pt x="13" y="8"/>
                    </a:lnTo>
                    <a:lnTo>
                      <a:pt x="5"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91" name="Freeform 62">
                <a:extLst>
                  <a:ext uri="{FF2B5EF4-FFF2-40B4-BE49-F238E27FC236}">
                    <a16:creationId xmlns:a16="http://schemas.microsoft.com/office/drawing/2014/main" xmlns="" id="{C750171E-12C1-429B-B73B-B7E9B6D984D1}"/>
                  </a:ext>
                </a:extLst>
              </p:cNvPr>
              <p:cNvSpPr>
                <a:spLocks/>
              </p:cNvSpPr>
              <p:nvPr/>
            </p:nvSpPr>
            <p:spPr bwMode="auto">
              <a:xfrm>
                <a:off x="2757" y="637"/>
                <a:ext cx="31" cy="8"/>
              </a:xfrm>
              <a:custGeom>
                <a:avLst/>
                <a:gdLst>
                  <a:gd name="T0" fmla="*/ 0 w 64"/>
                  <a:gd name="T1" fmla="*/ 1 h 15"/>
                  <a:gd name="T2" fmla="*/ 0 w 64"/>
                  <a:gd name="T3" fmla="*/ 1 h 15"/>
                  <a:gd name="T4" fmla="*/ 0 w 64"/>
                  <a:gd name="T5" fmla="*/ 1 h 15"/>
                  <a:gd name="T6" fmla="*/ 0 w 64"/>
                  <a:gd name="T7" fmla="*/ 1 h 15"/>
                  <a:gd name="T8" fmla="*/ 0 w 64"/>
                  <a:gd name="T9" fmla="*/ 0 h 15"/>
                  <a:gd name="T10" fmla="*/ 1 w 64"/>
                  <a:gd name="T11" fmla="*/ 0 h 15"/>
                  <a:gd name="T12" fmla="*/ 1 w 64"/>
                  <a:gd name="T13" fmla="*/ 1 h 15"/>
                  <a:gd name="T14" fmla="*/ 1 w 64"/>
                  <a:gd name="T15" fmla="*/ 1 h 15"/>
                  <a:gd name="T16" fmla="*/ 1 w 64"/>
                  <a:gd name="T17" fmla="*/ 1 h 15"/>
                  <a:gd name="T18" fmla="*/ 1 w 64"/>
                  <a:gd name="T19" fmla="*/ 1 h 15"/>
                  <a:gd name="T20" fmla="*/ 1 w 64"/>
                  <a:gd name="T21" fmla="*/ 1 h 15"/>
                  <a:gd name="T22" fmla="*/ 1 w 64"/>
                  <a:gd name="T23" fmla="*/ 1 h 15"/>
                  <a:gd name="T24" fmla="*/ 1 w 64"/>
                  <a:gd name="T25" fmla="*/ 1 h 15"/>
                  <a:gd name="T26" fmla="*/ 0 w 64"/>
                  <a:gd name="T27" fmla="*/ 1 h 15"/>
                  <a:gd name="T28" fmla="*/ 0 w 64"/>
                  <a:gd name="T29" fmla="*/ 1 h 15"/>
                  <a:gd name="T30" fmla="*/ 0 w 64"/>
                  <a:gd name="T31" fmla="*/ 1 h 15"/>
                  <a:gd name="T32" fmla="*/ 0 w 64"/>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15">
                    <a:moveTo>
                      <a:pt x="0" y="15"/>
                    </a:moveTo>
                    <a:lnTo>
                      <a:pt x="3" y="10"/>
                    </a:lnTo>
                    <a:lnTo>
                      <a:pt x="10" y="5"/>
                    </a:lnTo>
                    <a:lnTo>
                      <a:pt x="19" y="2"/>
                    </a:lnTo>
                    <a:lnTo>
                      <a:pt x="29" y="0"/>
                    </a:lnTo>
                    <a:lnTo>
                      <a:pt x="41" y="0"/>
                    </a:lnTo>
                    <a:lnTo>
                      <a:pt x="51" y="1"/>
                    </a:lnTo>
                    <a:lnTo>
                      <a:pt x="59" y="3"/>
                    </a:lnTo>
                    <a:lnTo>
                      <a:pt x="64" y="7"/>
                    </a:lnTo>
                    <a:lnTo>
                      <a:pt x="64" y="10"/>
                    </a:lnTo>
                    <a:lnTo>
                      <a:pt x="59" y="12"/>
                    </a:lnTo>
                    <a:lnTo>
                      <a:pt x="52" y="14"/>
                    </a:lnTo>
                    <a:lnTo>
                      <a:pt x="42" y="14"/>
                    </a:lnTo>
                    <a:lnTo>
                      <a:pt x="30" y="14"/>
                    </a:lnTo>
                    <a:lnTo>
                      <a:pt x="19" y="14"/>
                    </a:lnTo>
                    <a:lnTo>
                      <a:pt x="9" y="14"/>
                    </a:lnTo>
                    <a:lnTo>
                      <a:pt x="0" y="1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92" name="Freeform 63">
                <a:extLst>
                  <a:ext uri="{FF2B5EF4-FFF2-40B4-BE49-F238E27FC236}">
                    <a16:creationId xmlns:a16="http://schemas.microsoft.com/office/drawing/2014/main" xmlns="" id="{27F38406-7012-4C0A-AFEA-57AC5A3E371A}"/>
                  </a:ext>
                </a:extLst>
              </p:cNvPr>
              <p:cNvSpPr>
                <a:spLocks/>
              </p:cNvSpPr>
              <p:nvPr/>
            </p:nvSpPr>
            <p:spPr bwMode="auto">
              <a:xfrm>
                <a:off x="2757" y="624"/>
                <a:ext cx="34" cy="9"/>
              </a:xfrm>
              <a:custGeom>
                <a:avLst/>
                <a:gdLst>
                  <a:gd name="T0" fmla="*/ 0 w 66"/>
                  <a:gd name="T1" fmla="*/ 0 h 20"/>
                  <a:gd name="T2" fmla="*/ 1 w 66"/>
                  <a:gd name="T3" fmla="*/ 0 h 20"/>
                  <a:gd name="T4" fmla="*/ 1 w 66"/>
                  <a:gd name="T5" fmla="*/ 0 h 20"/>
                  <a:gd name="T6" fmla="*/ 1 w 66"/>
                  <a:gd name="T7" fmla="*/ 0 h 20"/>
                  <a:gd name="T8" fmla="*/ 2 w 66"/>
                  <a:gd name="T9" fmla="*/ 0 h 20"/>
                  <a:gd name="T10" fmla="*/ 2 w 66"/>
                  <a:gd name="T11" fmla="*/ 0 h 20"/>
                  <a:gd name="T12" fmla="*/ 2 w 66"/>
                  <a:gd name="T13" fmla="*/ 0 h 20"/>
                  <a:gd name="T14" fmla="*/ 2 w 66"/>
                  <a:gd name="T15" fmla="*/ 0 h 20"/>
                  <a:gd name="T16" fmla="*/ 3 w 66"/>
                  <a:gd name="T17" fmla="*/ 0 h 20"/>
                  <a:gd name="T18" fmla="*/ 3 w 66"/>
                  <a:gd name="T19" fmla="*/ 0 h 20"/>
                  <a:gd name="T20" fmla="*/ 2 w 66"/>
                  <a:gd name="T21" fmla="*/ 0 h 20"/>
                  <a:gd name="T22" fmla="*/ 2 w 66"/>
                  <a:gd name="T23" fmla="*/ 0 h 20"/>
                  <a:gd name="T24" fmla="*/ 2 w 66"/>
                  <a:gd name="T25" fmla="*/ 0 h 20"/>
                  <a:gd name="T26" fmla="*/ 2 w 66"/>
                  <a:gd name="T27" fmla="*/ 0 h 20"/>
                  <a:gd name="T28" fmla="*/ 1 w 66"/>
                  <a:gd name="T29" fmla="*/ 0 h 20"/>
                  <a:gd name="T30" fmla="*/ 1 w 66"/>
                  <a:gd name="T31" fmla="*/ 0 h 20"/>
                  <a:gd name="T32" fmla="*/ 0 w 66"/>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6" h="20">
                    <a:moveTo>
                      <a:pt x="0" y="20"/>
                    </a:moveTo>
                    <a:lnTo>
                      <a:pt x="4" y="14"/>
                    </a:lnTo>
                    <a:lnTo>
                      <a:pt x="11" y="9"/>
                    </a:lnTo>
                    <a:lnTo>
                      <a:pt x="21" y="5"/>
                    </a:lnTo>
                    <a:lnTo>
                      <a:pt x="33" y="2"/>
                    </a:lnTo>
                    <a:lnTo>
                      <a:pt x="43" y="0"/>
                    </a:lnTo>
                    <a:lnTo>
                      <a:pt x="54" y="0"/>
                    </a:lnTo>
                    <a:lnTo>
                      <a:pt x="62" y="1"/>
                    </a:lnTo>
                    <a:lnTo>
                      <a:pt x="66" y="5"/>
                    </a:lnTo>
                    <a:lnTo>
                      <a:pt x="66" y="8"/>
                    </a:lnTo>
                    <a:lnTo>
                      <a:pt x="62" y="9"/>
                    </a:lnTo>
                    <a:lnTo>
                      <a:pt x="55" y="12"/>
                    </a:lnTo>
                    <a:lnTo>
                      <a:pt x="45" y="13"/>
                    </a:lnTo>
                    <a:lnTo>
                      <a:pt x="33" y="14"/>
                    </a:lnTo>
                    <a:lnTo>
                      <a:pt x="20" y="15"/>
                    </a:lnTo>
                    <a:lnTo>
                      <a:pt x="9" y="17"/>
                    </a:lnTo>
                    <a:lnTo>
                      <a:pt x="0" y="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93" name="Freeform 64">
                <a:extLst>
                  <a:ext uri="{FF2B5EF4-FFF2-40B4-BE49-F238E27FC236}">
                    <a16:creationId xmlns:a16="http://schemas.microsoft.com/office/drawing/2014/main" xmlns="" id="{CC776C1C-4F8A-4E9D-8967-8A2F43368DC8}"/>
                  </a:ext>
                </a:extLst>
              </p:cNvPr>
              <p:cNvSpPr>
                <a:spLocks/>
              </p:cNvSpPr>
              <p:nvPr/>
            </p:nvSpPr>
            <p:spPr bwMode="auto">
              <a:xfrm>
                <a:off x="2756" y="610"/>
                <a:ext cx="32" cy="14"/>
              </a:xfrm>
              <a:custGeom>
                <a:avLst/>
                <a:gdLst>
                  <a:gd name="T0" fmla="*/ 0 w 65"/>
                  <a:gd name="T1" fmla="*/ 1 h 26"/>
                  <a:gd name="T2" fmla="*/ 0 w 65"/>
                  <a:gd name="T3" fmla="*/ 1 h 26"/>
                  <a:gd name="T4" fmla="*/ 0 w 65"/>
                  <a:gd name="T5" fmla="*/ 1 h 26"/>
                  <a:gd name="T6" fmla="*/ 0 w 65"/>
                  <a:gd name="T7" fmla="*/ 1 h 26"/>
                  <a:gd name="T8" fmla="*/ 1 w 65"/>
                  <a:gd name="T9" fmla="*/ 1 h 26"/>
                  <a:gd name="T10" fmla="*/ 1 w 65"/>
                  <a:gd name="T11" fmla="*/ 1 h 26"/>
                  <a:gd name="T12" fmla="*/ 1 w 65"/>
                  <a:gd name="T13" fmla="*/ 0 h 26"/>
                  <a:gd name="T14" fmla="*/ 1 w 65"/>
                  <a:gd name="T15" fmla="*/ 1 h 26"/>
                  <a:gd name="T16" fmla="*/ 2 w 65"/>
                  <a:gd name="T17" fmla="*/ 1 h 26"/>
                  <a:gd name="T18" fmla="*/ 2 w 65"/>
                  <a:gd name="T19" fmla="*/ 1 h 26"/>
                  <a:gd name="T20" fmla="*/ 1 w 65"/>
                  <a:gd name="T21" fmla="*/ 1 h 26"/>
                  <a:gd name="T22" fmla="*/ 1 w 65"/>
                  <a:gd name="T23" fmla="*/ 1 h 26"/>
                  <a:gd name="T24" fmla="*/ 1 w 65"/>
                  <a:gd name="T25" fmla="*/ 1 h 26"/>
                  <a:gd name="T26" fmla="*/ 0 w 65"/>
                  <a:gd name="T27" fmla="*/ 1 h 26"/>
                  <a:gd name="T28" fmla="*/ 0 w 65"/>
                  <a:gd name="T29" fmla="*/ 1 h 26"/>
                  <a:gd name="T30" fmla="*/ 0 w 65"/>
                  <a:gd name="T31" fmla="*/ 1 h 26"/>
                  <a:gd name="T32" fmla="*/ 0 w 65"/>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26">
                    <a:moveTo>
                      <a:pt x="0" y="26"/>
                    </a:moveTo>
                    <a:lnTo>
                      <a:pt x="6" y="19"/>
                    </a:lnTo>
                    <a:lnTo>
                      <a:pt x="14" y="13"/>
                    </a:lnTo>
                    <a:lnTo>
                      <a:pt x="24" y="8"/>
                    </a:lnTo>
                    <a:lnTo>
                      <a:pt x="35" y="4"/>
                    </a:lnTo>
                    <a:lnTo>
                      <a:pt x="45" y="1"/>
                    </a:lnTo>
                    <a:lnTo>
                      <a:pt x="54" y="0"/>
                    </a:lnTo>
                    <a:lnTo>
                      <a:pt x="61" y="1"/>
                    </a:lnTo>
                    <a:lnTo>
                      <a:pt x="65" y="3"/>
                    </a:lnTo>
                    <a:lnTo>
                      <a:pt x="64" y="6"/>
                    </a:lnTo>
                    <a:lnTo>
                      <a:pt x="59" y="10"/>
                    </a:lnTo>
                    <a:lnTo>
                      <a:pt x="51" y="13"/>
                    </a:lnTo>
                    <a:lnTo>
                      <a:pt x="41" y="16"/>
                    </a:lnTo>
                    <a:lnTo>
                      <a:pt x="30" y="18"/>
                    </a:lnTo>
                    <a:lnTo>
                      <a:pt x="19" y="20"/>
                    </a:lnTo>
                    <a:lnTo>
                      <a:pt x="8" y="23"/>
                    </a:lnTo>
                    <a:lnTo>
                      <a:pt x="0" y="2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94" name="Freeform 65">
                <a:extLst>
                  <a:ext uri="{FF2B5EF4-FFF2-40B4-BE49-F238E27FC236}">
                    <a16:creationId xmlns:a16="http://schemas.microsoft.com/office/drawing/2014/main" xmlns="" id="{13395AC6-8EAC-4166-A87E-521CADB62224}"/>
                  </a:ext>
                </a:extLst>
              </p:cNvPr>
              <p:cNvSpPr>
                <a:spLocks/>
              </p:cNvSpPr>
              <p:nvPr/>
            </p:nvSpPr>
            <p:spPr bwMode="auto">
              <a:xfrm>
                <a:off x="2754" y="591"/>
                <a:ext cx="33" cy="20"/>
              </a:xfrm>
              <a:custGeom>
                <a:avLst/>
                <a:gdLst>
                  <a:gd name="T0" fmla="*/ 0 w 66"/>
                  <a:gd name="T1" fmla="*/ 2 h 40"/>
                  <a:gd name="T2" fmla="*/ 1 w 66"/>
                  <a:gd name="T3" fmla="*/ 2 h 40"/>
                  <a:gd name="T4" fmla="*/ 1 w 66"/>
                  <a:gd name="T5" fmla="*/ 1 h 40"/>
                  <a:gd name="T6" fmla="*/ 1 w 66"/>
                  <a:gd name="T7" fmla="*/ 1 h 40"/>
                  <a:gd name="T8" fmla="*/ 2 w 66"/>
                  <a:gd name="T9" fmla="*/ 1 h 40"/>
                  <a:gd name="T10" fmla="*/ 2 w 66"/>
                  <a:gd name="T11" fmla="*/ 1 h 40"/>
                  <a:gd name="T12" fmla="*/ 2 w 66"/>
                  <a:gd name="T13" fmla="*/ 1 h 40"/>
                  <a:gd name="T14" fmla="*/ 2 w 66"/>
                  <a:gd name="T15" fmla="*/ 0 h 40"/>
                  <a:gd name="T16" fmla="*/ 3 w 66"/>
                  <a:gd name="T17" fmla="*/ 1 h 40"/>
                  <a:gd name="T18" fmla="*/ 3 w 66"/>
                  <a:gd name="T19" fmla="*/ 1 h 40"/>
                  <a:gd name="T20" fmla="*/ 2 w 66"/>
                  <a:gd name="T21" fmla="*/ 1 h 40"/>
                  <a:gd name="T22" fmla="*/ 2 w 66"/>
                  <a:gd name="T23" fmla="*/ 1 h 40"/>
                  <a:gd name="T24" fmla="*/ 2 w 66"/>
                  <a:gd name="T25" fmla="*/ 1 h 40"/>
                  <a:gd name="T26" fmla="*/ 1 w 66"/>
                  <a:gd name="T27" fmla="*/ 1 h 40"/>
                  <a:gd name="T28" fmla="*/ 1 w 66"/>
                  <a:gd name="T29" fmla="*/ 1 h 40"/>
                  <a:gd name="T30" fmla="*/ 1 w 66"/>
                  <a:gd name="T31" fmla="*/ 2 h 40"/>
                  <a:gd name="T32" fmla="*/ 0 w 66"/>
                  <a:gd name="T33" fmla="*/ 2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6" h="40">
                    <a:moveTo>
                      <a:pt x="0" y="40"/>
                    </a:moveTo>
                    <a:lnTo>
                      <a:pt x="7" y="33"/>
                    </a:lnTo>
                    <a:lnTo>
                      <a:pt x="16" y="26"/>
                    </a:lnTo>
                    <a:lnTo>
                      <a:pt x="25" y="18"/>
                    </a:lnTo>
                    <a:lnTo>
                      <a:pt x="37" y="11"/>
                    </a:lnTo>
                    <a:lnTo>
                      <a:pt x="46" y="4"/>
                    </a:lnTo>
                    <a:lnTo>
                      <a:pt x="55" y="1"/>
                    </a:lnTo>
                    <a:lnTo>
                      <a:pt x="62" y="0"/>
                    </a:lnTo>
                    <a:lnTo>
                      <a:pt x="66" y="3"/>
                    </a:lnTo>
                    <a:lnTo>
                      <a:pt x="66" y="9"/>
                    </a:lnTo>
                    <a:lnTo>
                      <a:pt x="61" y="13"/>
                    </a:lnTo>
                    <a:lnTo>
                      <a:pt x="52" y="18"/>
                    </a:lnTo>
                    <a:lnTo>
                      <a:pt x="40" y="23"/>
                    </a:lnTo>
                    <a:lnTo>
                      <a:pt x="28" y="27"/>
                    </a:lnTo>
                    <a:lnTo>
                      <a:pt x="17" y="32"/>
                    </a:lnTo>
                    <a:lnTo>
                      <a:pt x="7" y="36"/>
                    </a:lnTo>
                    <a:lnTo>
                      <a:pt x="0" y="4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95" name="Freeform 66">
                <a:extLst>
                  <a:ext uri="{FF2B5EF4-FFF2-40B4-BE49-F238E27FC236}">
                    <a16:creationId xmlns:a16="http://schemas.microsoft.com/office/drawing/2014/main" xmlns="" id="{3B2C026A-052B-423C-9F95-B6C341C55C61}"/>
                  </a:ext>
                </a:extLst>
              </p:cNvPr>
              <p:cNvSpPr>
                <a:spLocks/>
              </p:cNvSpPr>
              <p:nvPr/>
            </p:nvSpPr>
            <p:spPr bwMode="auto">
              <a:xfrm>
                <a:off x="2749" y="571"/>
                <a:ext cx="33" cy="27"/>
              </a:xfrm>
              <a:custGeom>
                <a:avLst/>
                <a:gdLst>
                  <a:gd name="T0" fmla="*/ 0 w 67"/>
                  <a:gd name="T1" fmla="*/ 2 h 54"/>
                  <a:gd name="T2" fmla="*/ 0 w 67"/>
                  <a:gd name="T3" fmla="*/ 2 h 54"/>
                  <a:gd name="T4" fmla="*/ 0 w 67"/>
                  <a:gd name="T5" fmla="*/ 2 h 54"/>
                  <a:gd name="T6" fmla="*/ 0 w 67"/>
                  <a:gd name="T7" fmla="*/ 1 h 54"/>
                  <a:gd name="T8" fmla="*/ 1 w 67"/>
                  <a:gd name="T9" fmla="*/ 1 h 54"/>
                  <a:gd name="T10" fmla="*/ 1 w 67"/>
                  <a:gd name="T11" fmla="*/ 1 h 54"/>
                  <a:gd name="T12" fmla="*/ 1 w 67"/>
                  <a:gd name="T13" fmla="*/ 1 h 54"/>
                  <a:gd name="T14" fmla="*/ 2 w 67"/>
                  <a:gd name="T15" fmla="*/ 0 h 54"/>
                  <a:gd name="T16" fmla="*/ 2 w 67"/>
                  <a:gd name="T17" fmla="*/ 1 h 54"/>
                  <a:gd name="T18" fmla="*/ 2 w 67"/>
                  <a:gd name="T19" fmla="*/ 1 h 54"/>
                  <a:gd name="T20" fmla="*/ 1 w 67"/>
                  <a:gd name="T21" fmla="*/ 1 h 54"/>
                  <a:gd name="T22" fmla="*/ 1 w 67"/>
                  <a:gd name="T23" fmla="*/ 1 h 54"/>
                  <a:gd name="T24" fmla="*/ 1 w 67"/>
                  <a:gd name="T25" fmla="*/ 1 h 54"/>
                  <a:gd name="T26" fmla="*/ 0 w 67"/>
                  <a:gd name="T27" fmla="*/ 2 h 54"/>
                  <a:gd name="T28" fmla="*/ 0 w 67"/>
                  <a:gd name="T29" fmla="*/ 2 h 54"/>
                  <a:gd name="T30" fmla="*/ 0 w 67"/>
                  <a:gd name="T31" fmla="*/ 2 h 54"/>
                  <a:gd name="T32" fmla="*/ 0 w 67"/>
                  <a:gd name="T33" fmla="*/ 2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54">
                    <a:moveTo>
                      <a:pt x="0" y="54"/>
                    </a:moveTo>
                    <a:lnTo>
                      <a:pt x="6" y="47"/>
                    </a:lnTo>
                    <a:lnTo>
                      <a:pt x="14" y="38"/>
                    </a:lnTo>
                    <a:lnTo>
                      <a:pt x="25" y="28"/>
                    </a:lnTo>
                    <a:lnTo>
                      <a:pt x="36" y="17"/>
                    </a:lnTo>
                    <a:lnTo>
                      <a:pt x="46" y="9"/>
                    </a:lnTo>
                    <a:lnTo>
                      <a:pt x="57" y="2"/>
                    </a:lnTo>
                    <a:lnTo>
                      <a:pt x="64" y="0"/>
                    </a:lnTo>
                    <a:lnTo>
                      <a:pt x="67" y="2"/>
                    </a:lnTo>
                    <a:lnTo>
                      <a:pt x="66" y="8"/>
                    </a:lnTo>
                    <a:lnTo>
                      <a:pt x="59" y="16"/>
                    </a:lnTo>
                    <a:lnTo>
                      <a:pt x="50" y="23"/>
                    </a:lnTo>
                    <a:lnTo>
                      <a:pt x="38" y="31"/>
                    </a:lnTo>
                    <a:lnTo>
                      <a:pt x="26" y="38"/>
                    </a:lnTo>
                    <a:lnTo>
                      <a:pt x="14" y="45"/>
                    </a:lnTo>
                    <a:lnTo>
                      <a:pt x="6" y="51"/>
                    </a:lnTo>
                    <a:lnTo>
                      <a:pt x="0"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96" name="Freeform 67">
                <a:extLst>
                  <a:ext uri="{FF2B5EF4-FFF2-40B4-BE49-F238E27FC236}">
                    <a16:creationId xmlns:a16="http://schemas.microsoft.com/office/drawing/2014/main" xmlns="" id="{1ED3F1CD-7760-4698-BE85-DC7730DF758C}"/>
                  </a:ext>
                </a:extLst>
              </p:cNvPr>
              <p:cNvSpPr>
                <a:spLocks/>
              </p:cNvSpPr>
              <p:nvPr/>
            </p:nvSpPr>
            <p:spPr bwMode="auto">
              <a:xfrm>
                <a:off x="2743" y="550"/>
                <a:ext cx="35" cy="31"/>
              </a:xfrm>
              <a:custGeom>
                <a:avLst/>
                <a:gdLst>
                  <a:gd name="T0" fmla="*/ 0 w 69"/>
                  <a:gd name="T1" fmla="*/ 2 h 61"/>
                  <a:gd name="T2" fmla="*/ 1 w 69"/>
                  <a:gd name="T3" fmla="*/ 2 h 61"/>
                  <a:gd name="T4" fmla="*/ 1 w 69"/>
                  <a:gd name="T5" fmla="*/ 2 h 61"/>
                  <a:gd name="T6" fmla="*/ 1 w 69"/>
                  <a:gd name="T7" fmla="*/ 1 h 61"/>
                  <a:gd name="T8" fmla="*/ 2 w 69"/>
                  <a:gd name="T9" fmla="*/ 1 h 61"/>
                  <a:gd name="T10" fmla="*/ 2 w 69"/>
                  <a:gd name="T11" fmla="*/ 1 h 61"/>
                  <a:gd name="T12" fmla="*/ 2 w 69"/>
                  <a:gd name="T13" fmla="*/ 1 h 61"/>
                  <a:gd name="T14" fmla="*/ 2 w 69"/>
                  <a:gd name="T15" fmla="*/ 0 h 61"/>
                  <a:gd name="T16" fmla="*/ 3 w 69"/>
                  <a:gd name="T17" fmla="*/ 1 h 61"/>
                  <a:gd name="T18" fmla="*/ 3 w 69"/>
                  <a:gd name="T19" fmla="*/ 1 h 61"/>
                  <a:gd name="T20" fmla="*/ 2 w 69"/>
                  <a:gd name="T21" fmla="*/ 1 h 61"/>
                  <a:gd name="T22" fmla="*/ 2 w 69"/>
                  <a:gd name="T23" fmla="*/ 1 h 61"/>
                  <a:gd name="T24" fmla="*/ 2 w 69"/>
                  <a:gd name="T25" fmla="*/ 1 h 61"/>
                  <a:gd name="T26" fmla="*/ 1 w 69"/>
                  <a:gd name="T27" fmla="*/ 2 h 61"/>
                  <a:gd name="T28" fmla="*/ 1 w 69"/>
                  <a:gd name="T29" fmla="*/ 2 h 61"/>
                  <a:gd name="T30" fmla="*/ 1 w 69"/>
                  <a:gd name="T31" fmla="*/ 2 h 61"/>
                  <a:gd name="T32" fmla="*/ 0 w 69"/>
                  <a:gd name="T33" fmla="*/ 2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61">
                    <a:moveTo>
                      <a:pt x="0" y="61"/>
                    </a:moveTo>
                    <a:lnTo>
                      <a:pt x="5" y="54"/>
                    </a:lnTo>
                    <a:lnTo>
                      <a:pt x="13" y="43"/>
                    </a:lnTo>
                    <a:lnTo>
                      <a:pt x="23" y="32"/>
                    </a:lnTo>
                    <a:lnTo>
                      <a:pt x="33" y="20"/>
                    </a:lnTo>
                    <a:lnTo>
                      <a:pt x="45" y="10"/>
                    </a:lnTo>
                    <a:lnTo>
                      <a:pt x="55" y="3"/>
                    </a:lnTo>
                    <a:lnTo>
                      <a:pt x="63" y="0"/>
                    </a:lnTo>
                    <a:lnTo>
                      <a:pt x="69" y="2"/>
                    </a:lnTo>
                    <a:lnTo>
                      <a:pt x="69" y="8"/>
                    </a:lnTo>
                    <a:lnTo>
                      <a:pt x="63" y="15"/>
                    </a:lnTo>
                    <a:lnTo>
                      <a:pt x="54" y="23"/>
                    </a:lnTo>
                    <a:lnTo>
                      <a:pt x="41" y="31"/>
                    </a:lnTo>
                    <a:lnTo>
                      <a:pt x="29" y="40"/>
                    </a:lnTo>
                    <a:lnTo>
                      <a:pt x="16" y="48"/>
                    </a:lnTo>
                    <a:lnTo>
                      <a:pt x="6" y="55"/>
                    </a:lnTo>
                    <a:lnTo>
                      <a:pt x="0" y="6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97" name="Freeform 68">
                <a:extLst>
                  <a:ext uri="{FF2B5EF4-FFF2-40B4-BE49-F238E27FC236}">
                    <a16:creationId xmlns:a16="http://schemas.microsoft.com/office/drawing/2014/main" xmlns="" id="{BF81D6B5-1A64-4520-AEDD-5775CAB5F527}"/>
                  </a:ext>
                </a:extLst>
              </p:cNvPr>
              <p:cNvSpPr>
                <a:spLocks/>
              </p:cNvSpPr>
              <p:nvPr/>
            </p:nvSpPr>
            <p:spPr bwMode="auto">
              <a:xfrm>
                <a:off x="2737" y="533"/>
                <a:ext cx="32" cy="36"/>
              </a:xfrm>
              <a:custGeom>
                <a:avLst/>
                <a:gdLst>
                  <a:gd name="T0" fmla="*/ 0 w 65"/>
                  <a:gd name="T1" fmla="*/ 2 h 73"/>
                  <a:gd name="T2" fmla="*/ 0 w 65"/>
                  <a:gd name="T3" fmla="*/ 2 h 73"/>
                  <a:gd name="T4" fmla="*/ 0 w 65"/>
                  <a:gd name="T5" fmla="*/ 1 h 73"/>
                  <a:gd name="T6" fmla="*/ 0 w 65"/>
                  <a:gd name="T7" fmla="*/ 1 h 73"/>
                  <a:gd name="T8" fmla="*/ 0 w 65"/>
                  <a:gd name="T9" fmla="*/ 0 h 73"/>
                  <a:gd name="T10" fmla="*/ 1 w 65"/>
                  <a:gd name="T11" fmla="*/ 0 h 73"/>
                  <a:gd name="T12" fmla="*/ 1 w 65"/>
                  <a:gd name="T13" fmla="*/ 0 h 73"/>
                  <a:gd name="T14" fmla="*/ 1 w 65"/>
                  <a:gd name="T15" fmla="*/ 0 h 73"/>
                  <a:gd name="T16" fmla="*/ 1 w 65"/>
                  <a:gd name="T17" fmla="*/ 0 h 73"/>
                  <a:gd name="T18" fmla="*/ 2 w 65"/>
                  <a:gd name="T19" fmla="*/ 0 h 73"/>
                  <a:gd name="T20" fmla="*/ 1 w 65"/>
                  <a:gd name="T21" fmla="*/ 0 h 73"/>
                  <a:gd name="T22" fmla="*/ 1 w 65"/>
                  <a:gd name="T23" fmla="*/ 0 h 73"/>
                  <a:gd name="T24" fmla="*/ 1 w 65"/>
                  <a:gd name="T25" fmla="*/ 1 h 73"/>
                  <a:gd name="T26" fmla="*/ 0 w 65"/>
                  <a:gd name="T27" fmla="*/ 1 h 73"/>
                  <a:gd name="T28" fmla="*/ 0 w 65"/>
                  <a:gd name="T29" fmla="*/ 1 h 73"/>
                  <a:gd name="T30" fmla="*/ 0 w 65"/>
                  <a:gd name="T31" fmla="*/ 2 h 73"/>
                  <a:gd name="T32" fmla="*/ 0 w 65"/>
                  <a:gd name="T33" fmla="*/ 2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73">
                    <a:moveTo>
                      <a:pt x="0" y="73"/>
                    </a:moveTo>
                    <a:lnTo>
                      <a:pt x="4" y="64"/>
                    </a:lnTo>
                    <a:lnTo>
                      <a:pt x="9" y="52"/>
                    </a:lnTo>
                    <a:lnTo>
                      <a:pt x="16" y="39"/>
                    </a:lnTo>
                    <a:lnTo>
                      <a:pt x="24" y="28"/>
                    </a:lnTo>
                    <a:lnTo>
                      <a:pt x="34" y="17"/>
                    </a:lnTo>
                    <a:lnTo>
                      <a:pt x="44" y="8"/>
                    </a:lnTo>
                    <a:lnTo>
                      <a:pt x="53" y="2"/>
                    </a:lnTo>
                    <a:lnTo>
                      <a:pt x="63" y="0"/>
                    </a:lnTo>
                    <a:lnTo>
                      <a:pt x="65" y="4"/>
                    </a:lnTo>
                    <a:lnTo>
                      <a:pt x="61" y="11"/>
                    </a:lnTo>
                    <a:lnTo>
                      <a:pt x="52" y="21"/>
                    </a:lnTo>
                    <a:lnTo>
                      <a:pt x="42" y="32"/>
                    </a:lnTo>
                    <a:lnTo>
                      <a:pt x="29" y="45"/>
                    </a:lnTo>
                    <a:lnTo>
                      <a:pt x="17" y="57"/>
                    </a:lnTo>
                    <a:lnTo>
                      <a:pt x="7" y="67"/>
                    </a:lnTo>
                    <a:lnTo>
                      <a:pt x="0" y="7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98" name="Freeform 69">
                <a:extLst>
                  <a:ext uri="{FF2B5EF4-FFF2-40B4-BE49-F238E27FC236}">
                    <a16:creationId xmlns:a16="http://schemas.microsoft.com/office/drawing/2014/main" xmlns="" id="{13FD35E4-F6EA-43B7-A7A2-EA4E2A957007}"/>
                  </a:ext>
                </a:extLst>
              </p:cNvPr>
              <p:cNvSpPr>
                <a:spLocks/>
              </p:cNvSpPr>
              <p:nvPr/>
            </p:nvSpPr>
            <p:spPr bwMode="auto">
              <a:xfrm>
                <a:off x="2733" y="520"/>
                <a:ext cx="16" cy="40"/>
              </a:xfrm>
              <a:custGeom>
                <a:avLst/>
                <a:gdLst>
                  <a:gd name="T0" fmla="*/ 1 w 32"/>
                  <a:gd name="T1" fmla="*/ 1 h 79"/>
                  <a:gd name="T2" fmla="*/ 1 w 32"/>
                  <a:gd name="T3" fmla="*/ 1 h 79"/>
                  <a:gd name="T4" fmla="*/ 1 w 32"/>
                  <a:gd name="T5" fmla="*/ 1 h 79"/>
                  <a:gd name="T6" fmla="*/ 1 w 32"/>
                  <a:gd name="T7" fmla="*/ 1 h 79"/>
                  <a:gd name="T8" fmla="*/ 1 w 32"/>
                  <a:gd name="T9" fmla="*/ 2 h 79"/>
                  <a:gd name="T10" fmla="*/ 1 w 32"/>
                  <a:gd name="T11" fmla="*/ 2 h 79"/>
                  <a:gd name="T12" fmla="*/ 1 w 32"/>
                  <a:gd name="T13" fmla="*/ 2 h 79"/>
                  <a:gd name="T14" fmla="*/ 1 w 32"/>
                  <a:gd name="T15" fmla="*/ 3 h 79"/>
                  <a:gd name="T16" fmla="*/ 1 w 32"/>
                  <a:gd name="T17" fmla="*/ 3 h 79"/>
                  <a:gd name="T18" fmla="*/ 0 w 32"/>
                  <a:gd name="T19" fmla="*/ 3 h 79"/>
                  <a:gd name="T20" fmla="*/ 1 w 32"/>
                  <a:gd name="T21" fmla="*/ 2 h 79"/>
                  <a:gd name="T22" fmla="*/ 1 w 32"/>
                  <a:gd name="T23" fmla="*/ 2 h 79"/>
                  <a:gd name="T24" fmla="*/ 1 w 32"/>
                  <a:gd name="T25" fmla="*/ 1 h 79"/>
                  <a:gd name="T26" fmla="*/ 1 w 32"/>
                  <a:gd name="T27" fmla="*/ 1 h 79"/>
                  <a:gd name="T28" fmla="*/ 1 w 32"/>
                  <a:gd name="T29" fmla="*/ 1 h 79"/>
                  <a:gd name="T30" fmla="*/ 1 w 32"/>
                  <a:gd name="T31" fmla="*/ 0 h 79"/>
                  <a:gd name="T32" fmla="*/ 1 w 32"/>
                  <a:gd name="T33" fmla="*/ 1 h 7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79">
                    <a:moveTo>
                      <a:pt x="32" y="1"/>
                    </a:moveTo>
                    <a:lnTo>
                      <a:pt x="32" y="4"/>
                    </a:lnTo>
                    <a:lnTo>
                      <a:pt x="30" y="12"/>
                    </a:lnTo>
                    <a:lnTo>
                      <a:pt x="27" y="24"/>
                    </a:lnTo>
                    <a:lnTo>
                      <a:pt x="21" y="35"/>
                    </a:lnTo>
                    <a:lnTo>
                      <a:pt x="15" y="48"/>
                    </a:lnTo>
                    <a:lnTo>
                      <a:pt x="9" y="61"/>
                    </a:lnTo>
                    <a:lnTo>
                      <a:pt x="5" y="71"/>
                    </a:lnTo>
                    <a:lnTo>
                      <a:pt x="3" y="79"/>
                    </a:lnTo>
                    <a:lnTo>
                      <a:pt x="0" y="69"/>
                    </a:lnTo>
                    <a:lnTo>
                      <a:pt x="1" y="55"/>
                    </a:lnTo>
                    <a:lnTo>
                      <a:pt x="4" y="41"/>
                    </a:lnTo>
                    <a:lnTo>
                      <a:pt x="7" y="27"/>
                    </a:lnTo>
                    <a:lnTo>
                      <a:pt x="13" y="15"/>
                    </a:lnTo>
                    <a:lnTo>
                      <a:pt x="19" y="5"/>
                    </a:lnTo>
                    <a:lnTo>
                      <a:pt x="26" y="0"/>
                    </a:lnTo>
                    <a:lnTo>
                      <a:pt x="32"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99" name="Freeform 70">
                <a:extLst>
                  <a:ext uri="{FF2B5EF4-FFF2-40B4-BE49-F238E27FC236}">
                    <a16:creationId xmlns:a16="http://schemas.microsoft.com/office/drawing/2014/main" xmlns="" id="{4FCB83C7-3183-438E-B4C0-AFAB4CC5FF17}"/>
                  </a:ext>
                </a:extLst>
              </p:cNvPr>
              <p:cNvSpPr>
                <a:spLocks/>
              </p:cNvSpPr>
              <p:nvPr/>
            </p:nvSpPr>
            <p:spPr bwMode="auto">
              <a:xfrm>
                <a:off x="2722" y="507"/>
                <a:ext cx="16" cy="39"/>
              </a:xfrm>
              <a:custGeom>
                <a:avLst/>
                <a:gdLst>
                  <a:gd name="T0" fmla="*/ 1 w 31"/>
                  <a:gd name="T1" fmla="*/ 0 h 79"/>
                  <a:gd name="T2" fmla="*/ 1 w 31"/>
                  <a:gd name="T3" fmla="*/ 0 h 79"/>
                  <a:gd name="T4" fmla="*/ 1 w 31"/>
                  <a:gd name="T5" fmla="*/ 0 h 79"/>
                  <a:gd name="T6" fmla="*/ 1 w 31"/>
                  <a:gd name="T7" fmla="*/ 0 h 79"/>
                  <a:gd name="T8" fmla="*/ 1 w 31"/>
                  <a:gd name="T9" fmla="*/ 1 h 79"/>
                  <a:gd name="T10" fmla="*/ 1 w 31"/>
                  <a:gd name="T11" fmla="*/ 1 h 79"/>
                  <a:gd name="T12" fmla="*/ 1 w 31"/>
                  <a:gd name="T13" fmla="*/ 1 h 79"/>
                  <a:gd name="T14" fmla="*/ 1 w 31"/>
                  <a:gd name="T15" fmla="*/ 2 h 79"/>
                  <a:gd name="T16" fmla="*/ 1 w 31"/>
                  <a:gd name="T17" fmla="*/ 2 h 79"/>
                  <a:gd name="T18" fmla="*/ 0 w 31"/>
                  <a:gd name="T19" fmla="*/ 2 h 79"/>
                  <a:gd name="T20" fmla="*/ 0 w 31"/>
                  <a:gd name="T21" fmla="*/ 1 h 79"/>
                  <a:gd name="T22" fmla="*/ 1 w 31"/>
                  <a:gd name="T23" fmla="*/ 1 h 79"/>
                  <a:gd name="T24" fmla="*/ 1 w 31"/>
                  <a:gd name="T25" fmla="*/ 0 h 79"/>
                  <a:gd name="T26" fmla="*/ 1 w 31"/>
                  <a:gd name="T27" fmla="*/ 0 h 79"/>
                  <a:gd name="T28" fmla="*/ 1 w 31"/>
                  <a:gd name="T29" fmla="*/ 0 h 79"/>
                  <a:gd name="T30" fmla="*/ 1 w 31"/>
                  <a:gd name="T31" fmla="*/ 0 h 79"/>
                  <a:gd name="T32" fmla="*/ 1 w 31"/>
                  <a:gd name="T33" fmla="*/ 0 h 7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79">
                    <a:moveTo>
                      <a:pt x="31" y="0"/>
                    </a:moveTo>
                    <a:lnTo>
                      <a:pt x="31" y="5"/>
                    </a:lnTo>
                    <a:lnTo>
                      <a:pt x="29" y="13"/>
                    </a:lnTo>
                    <a:lnTo>
                      <a:pt x="26" y="23"/>
                    </a:lnTo>
                    <a:lnTo>
                      <a:pt x="20" y="36"/>
                    </a:lnTo>
                    <a:lnTo>
                      <a:pt x="14" y="50"/>
                    </a:lnTo>
                    <a:lnTo>
                      <a:pt x="10" y="61"/>
                    </a:lnTo>
                    <a:lnTo>
                      <a:pt x="5" y="72"/>
                    </a:lnTo>
                    <a:lnTo>
                      <a:pt x="2" y="79"/>
                    </a:lnTo>
                    <a:lnTo>
                      <a:pt x="0" y="67"/>
                    </a:lnTo>
                    <a:lnTo>
                      <a:pt x="0" y="54"/>
                    </a:lnTo>
                    <a:lnTo>
                      <a:pt x="3" y="41"/>
                    </a:lnTo>
                    <a:lnTo>
                      <a:pt x="7" y="27"/>
                    </a:lnTo>
                    <a:lnTo>
                      <a:pt x="12" y="14"/>
                    </a:lnTo>
                    <a:lnTo>
                      <a:pt x="18" y="5"/>
                    </a:lnTo>
                    <a:lnTo>
                      <a:pt x="25" y="0"/>
                    </a:lnTo>
                    <a:lnTo>
                      <a:pt x="3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00" name="Freeform 71">
                <a:extLst>
                  <a:ext uri="{FF2B5EF4-FFF2-40B4-BE49-F238E27FC236}">
                    <a16:creationId xmlns:a16="http://schemas.microsoft.com/office/drawing/2014/main" xmlns="" id="{915D7040-91DB-4A1C-9CD0-9401EACD84E3}"/>
                  </a:ext>
                </a:extLst>
              </p:cNvPr>
              <p:cNvSpPr>
                <a:spLocks/>
              </p:cNvSpPr>
              <p:nvPr/>
            </p:nvSpPr>
            <p:spPr bwMode="auto">
              <a:xfrm>
                <a:off x="2756" y="390"/>
                <a:ext cx="40" cy="197"/>
              </a:xfrm>
              <a:custGeom>
                <a:avLst/>
                <a:gdLst>
                  <a:gd name="T0" fmla="*/ 2 w 81"/>
                  <a:gd name="T1" fmla="*/ 12 h 395"/>
                  <a:gd name="T2" fmla="*/ 2 w 81"/>
                  <a:gd name="T3" fmla="*/ 12 h 395"/>
                  <a:gd name="T4" fmla="*/ 2 w 81"/>
                  <a:gd name="T5" fmla="*/ 12 h 395"/>
                  <a:gd name="T6" fmla="*/ 2 w 81"/>
                  <a:gd name="T7" fmla="*/ 12 h 395"/>
                  <a:gd name="T8" fmla="*/ 2 w 81"/>
                  <a:gd name="T9" fmla="*/ 12 h 395"/>
                  <a:gd name="T10" fmla="*/ 1 w 81"/>
                  <a:gd name="T11" fmla="*/ 10 h 395"/>
                  <a:gd name="T12" fmla="*/ 1 w 81"/>
                  <a:gd name="T13" fmla="*/ 8 h 395"/>
                  <a:gd name="T14" fmla="*/ 0 w 81"/>
                  <a:gd name="T15" fmla="*/ 7 h 395"/>
                  <a:gd name="T16" fmla="*/ 0 w 81"/>
                  <a:gd name="T17" fmla="*/ 5 h 395"/>
                  <a:gd name="T18" fmla="*/ 0 w 81"/>
                  <a:gd name="T19" fmla="*/ 3 h 395"/>
                  <a:gd name="T20" fmla="*/ 0 w 81"/>
                  <a:gd name="T21" fmla="*/ 2 h 395"/>
                  <a:gd name="T22" fmla="*/ 0 w 81"/>
                  <a:gd name="T23" fmla="*/ 1 h 395"/>
                  <a:gd name="T24" fmla="*/ 0 w 81"/>
                  <a:gd name="T25" fmla="*/ 0 h 395"/>
                  <a:gd name="T26" fmla="*/ 0 w 81"/>
                  <a:gd name="T27" fmla="*/ 0 h 395"/>
                  <a:gd name="T28" fmla="*/ 0 w 81"/>
                  <a:gd name="T29" fmla="*/ 2 h 395"/>
                  <a:gd name="T30" fmla="*/ 0 w 81"/>
                  <a:gd name="T31" fmla="*/ 3 h 395"/>
                  <a:gd name="T32" fmla="*/ 0 w 81"/>
                  <a:gd name="T33" fmla="*/ 5 h 395"/>
                  <a:gd name="T34" fmla="*/ 0 w 81"/>
                  <a:gd name="T35" fmla="*/ 7 h 395"/>
                  <a:gd name="T36" fmla="*/ 0 w 81"/>
                  <a:gd name="T37" fmla="*/ 9 h 395"/>
                  <a:gd name="T38" fmla="*/ 1 w 81"/>
                  <a:gd name="T39" fmla="*/ 10 h 395"/>
                  <a:gd name="T40" fmla="*/ 2 w 81"/>
                  <a:gd name="T41" fmla="*/ 12 h 39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1" h="395">
                    <a:moveTo>
                      <a:pt x="68" y="390"/>
                    </a:moveTo>
                    <a:lnTo>
                      <a:pt x="72" y="392"/>
                    </a:lnTo>
                    <a:lnTo>
                      <a:pt x="75" y="393"/>
                    </a:lnTo>
                    <a:lnTo>
                      <a:pt x="77" y="394"/>
                    </a:lnTo>
                    <a:lnTo>
                      <a:pt x="81" y="395"/>
                    </a:lnTo>
                    <a:lnTo>
                      <a:pt x="53" y="337"/>
                    </a:lnTo>
                    <a:lnTo>
                      <a:pt x="34" y="280"/>
                    </a:lnTo>
                    <a:lnTo>
                      <a:pt x="21" y="225"/>
                    </a:lnTo>
                    <a:lnTo>
                      <a:pt x="14" y="173"/>
                    </a:lnTo>
                    <a:lnTo>
                      <a:pt x="11" y="125"/>
                    </a:lnTo>
                    <a:lnTo>
                      <a:pt x="11" y="79"/>
                    </a:lnTo>
                    <a:lnTo>
                      <a:pt x="13" y="37"/>
                    </a:lnTo>
                    <a:lnTo>
                      <a:pt x="14" y="0"/>
                    </a:lnTo>
                    <a:lnTo>
                      <a:pt x="7" y="28"/>
                    </a:lnTo>
                    <a:lnTo>
                      <a:pt x="2" y="71"/>
                    </a:lnTo>
                    <a:lnTo>
                      <a:pt x="0" y="122"/>
                    </a:lnTo>
                    <a:lnTo>
                      <a:pt x="4" y="180"/>
                    </a:lnTo>
                    <a:lnTo>
                      <a:pt x="11" y="240"/>
                    </a:lnTo>
                    <a:lnTo>
                      <a:pt x="23" y="298"/>
                    </a:lnTo>
                    <a:lnTo>
                      <a:pt x="42" y="348"/>
                    </a:lnTo>
                    <a:lnTo>
                      <a:pt x="68" y="39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01" name="Freeform 72">
                <a:extLst>
                  <a:ext uri="{FF2B5EF4-FFF2-40B4-BE49-F238E27FC236}">
                    <a16:creationId xmlns:a16="http://schemas.microsoft.com/office/drawing/2014/main" xmlns="" id="{D19CCE4E-B753-45E2-8B77-6BAC83A0E71A}"/>
                  </a:ext>
                </a:extLst>
              </p:cNvPr>
              <p:cNvSpPr>
                <a:spLocks/>
              </p:cNvSpPr>
              <p:nvPr/>
            </p:nvSpPr>
            <p:spPr bwMode="auto">
              <a:xfrm>
                <a:off x="2759" y="403"/>
                <a:ext cx="30" cy="27"/>
              </a:xfrm>
              <a:custGeom>
                <a:avLst/>
                <a:gdLst>
                  <a:gd name="T0" fmla="*/ 2 w 60"/>
                  <a:gd name="T1" fmla="*/ 1 h 54"/>
                  <a:gd name="T2" fmla="*/ 2 w 60"/>
                  <a:gd name="T3" fmla="*/ 0 h 54"/>
                  <a:gd name="T4" fmla="*/ 2 w 60"/>
                  <a:gd name="T5" fmla="*/ 1 h 54"/>
                  <a:gd name="T6" fmla="*/ 2 w 60"/>
                  <a:gd name="T7" fmla="*/ 1 h 54"/>
                  <a:gd name="T8" fmla="*/ 1 w 60"/>
                  <a:gd name="T9" fmla="*/ 1 h 54"/>
                  <a:gd name="T10" fmla="*/ 1 w 60"/>
                  <a:gd name="T11" fmla="*/ 1 h 54"/>
                  <a:gd name="T12" fmla="*/ 1 w 60"/>
                  <a:gd name="T13" fmla="*/ 1 h 54"/>
                  <a:gd name="T14" fmla="*/ 1 w 60"/>
                  <a:gd name="T15" fmla="*/ 2 h 54"/>
                  <a:gd name="T16" fmla="*/ 0 w 60"/>
                  <a:gd name="T17" fmla="*/ 2 h 54"/>
                  <a:gd name="T18" fmla="*/ 1 w 60"/>
                  <a:gd name="T19" fmla="*/ 2 h 54"/>
                  <a:gd name="T20" fmla="*/ 1 w 60"/>
                  <a:gd name="T21" fmla="*/ 2 h 54"/>
                  <a:gd name="T22" fmla="*/ 1 w 60"/>
                  <a:gd name="T23" fmla="*/ 2 h 54"/>
                  <a:gd name="T24" fmla="*/ 2 w 60"/>
                  <a:gd name="T25" fmla="*/ 1 h 54"/>
                  <a:gd name="T26" fmla="*/ 2 w 60"/>
                  <a:gd name="T27" fmla="*/ 1 h 54"/>
                  <a:gd name="T28" fmla="*/ 2 w 60"/>
                  <a:gd name="T29" fmla="*/ 1 h 54"/>
                  <a:gd name="T30" fmla="*/ 2 w 60"/>
                  <a:gd name="T31" fmla="*/ 1 h 54"/>
                  <a:gd name="T32" fmla="*/ 2 w 60"/>
                  <a:gd name="T33" fmla="*/ 1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0" h="54">
                    <a:moveTo>
                      <a:pt x="60" y="1"/>
                    </a:moveTo>
                    <a:lnTo>
                      <a:pt x="56" y="0"/>
                    </a:lnTo>
                    <a:lnTo>
                      <a:pt x="50" y="1"/>
                    </a:lnTo>
                    <a:lnTo>
                      <a:pt x="42" y="4"/>
                    </a:lnTo>
                    <a:lnTo>
                      <a:pt x="31" y="10"/>
                    </a:lnTo>
                    <a:lnTo>
                      <a:pt x="21" y="19"/>
                    </a:lnTo>
                    <a:lnTo>
                      <a:pt x="12" y="29"/>
                    </a:lnTo>
                    <a:lnTo>
                      <a:pt x="5" y="41"/>
                    </a:lnTo>
                    <a:lnTo>
                      <a:pt x="0" y="54"/>
                    </a:lnTo>
                    <a:lnTo>
                      <a:pt x="7" y="48"/>
                    </a:lnTo>
                    <a:lnTo>
                      <a:pt x="15" y="40"/>
                    </a:lnTo>
                    <a:lnTo>
                      <a:pt x="25" y="33"/>
                    </a:lnTo>
                    <a:lnTo>
                      <a:pt x="36" y="25"/>
                    </a:lnTo>
                    <a:lnTo>
                      <a:pt x="46" y="17"/>
                    </a:lnTo>
                    <a:lnTo>
                      <a:pt x="54" y="10"/>
                    </a:lnTo>
                    <a:lnTo>
                      <a:pt x="59" y="4"/>
                    </a:lnTo>
                    <a:lnTo>
                      <a:pt x="6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02" name="Freeform 73">
                <a:extLst>
                  <a:ext uri="{FF2B5EF4-FFF2-40B4-BE49-F238E27FC236}">
                    <a16:creationId xmlns:a16="http://schemas.microsoft.com/office/drawing/2014/main" xmlns="" id="{A55783DF-0D19-41DF-BD57-65847F4EBB02}"/>
                  </a:ext>
                </a:extLst>
              </p:cNvPr>
              <p:cNvSpPr>
                <a:spLocks/>
              </p:cNvSpPr>
              <p:nvPr/>
            </p:nvSpPr>
            <p:spPr bwMode="auto">
              <a:xfrm>
                <a:off x="2757" y="429"/>
                <a:ext cx="34" cy="36"/>
              </a:xfrm>
              <a:custGeom>
                <a:avLst/>
                <a:gdLst>
                  <a:gd name="T0" fmla="*/ 2 w 70"/>
                  <a:gd name="T1" fmla="*/ 1 h 71"/>
                  <a:gd name="T2" fmla="*/ 2 w 70"/>
                  <a:gd name="T3" fmla="*/ 0 h 71"/>
                  <a:gd name="T4" fmla="*/ 1 w 70"/>
                  <a:gd name="T5" fmla="*/ 1 h 71"/>
                  <a:gd name="T6" fmla="*/ 1 w 70"/>
                  <a:gd name="T7" fmla="*/ 1 h 71"/>
                  <a:gd name="T8" fmla="*/ 1 w 70"/>
                  <a:gd name="T9" fmla="*/ 1 h 71"/>
                  <a:gd name="T10" fmla="*/ 0 w 70"/>
                  <a:gd name="T11" fmla="*/ 1 h 71"/>
                  <a:gd name="T12" fmla="*/ 0 w 70"/>
                  <a:gd name="T13" fmla="*/ 2 h 71"/>
                  <a:gd name="T14" fmla="*/ 0 w 70"/>
                  <a:gd name="T15" fmla="*/ 2 h 71"/>
                  <a:gd name="T16" fmla="*/ 0 w 70"/>
                  <a:gd name="T17" fmla="*/ 3 h 71"/>
                  <a:gd name="T18" fmla="*/ 0 w 70"/>
                  <a:gd name="T19" fmla="*/ 3 h 71"/>
                  <a:gd name="T20" fmla="*/ 0 w 70"/>
                  <a:gd name="T21" fmla="*/ 2 h 71"/>
                  <a:gd name="T22" fmla="*/ 0 w 70"/>
                  <a:gd name="T23" fmla="*/ 2 h 71"/>
                  <a:gd name="T24" fmla="*/ 1 w 70"/>
                  <a:gd name="T25" fmla="*/ 2 h 71"/>
                  <a:gd name="T26" fmla="*/ 1 w 70"/>
                  <a:gd name="T27" fmla="*/ 1 h 71"/>
                  <a:gd name="T28" fmla="*/ 1 w 70"/>
                  <a:gd name="T29" fmla="*/ 1 h 71"/>
                  <a:gd name="T30" fmla="*/ 2 w 70"/>
                  <a:gd name="T31" fmla="*/ 1 h 71"/>
                  <a:gd name="T32" fmla="*/ 2 w 70"/>
                  <a:gd name="T33" fmla="*/ 1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0" h="71">
                    <a:moveTo>
                      <a:pt x="70" y="2"/>
                    </a:moveTo>
                    <a:lnTo>
                      <a:pt x="66" y="0"/>
                    </a:lnTo>
                    <a:lnTo>
                      <a:pt x="58" y="2"/>
                    </a:lnTo>
                    <a:lnTo>
                      <a:pt x="48" y="9"/>
                    </a:lnTo>
                    <a:lnTo>
                      <a:pt x="37" y="18"/>
                    </a:lnTo>
                    <a:lnTo>
                      <a:pt x="25" y="30"/>
                    </a:lnTo>
                    <a:lnTo>
                      <a:pt x="14" y="44"/>
                    </a:lnTo>
                    <a:lnTo>
                      <a:pt x="6" y="57"/>
                    </a:lnTo>
                    <a:lnTo>
                      <a:pt x="0" y="71"/>
                    </a:lnTo>
                    <a:lnTo>
                      <a:pt x="6" y="65"/>
                    </a:lnTo>
                    <a:lnTo>
                      <a:pt x="15" y="57"/>
                    </a:lnTo>
                    <a:lnTo>
                      <a:pt x="27" y="48"/>
                    </a:lnTo>
                    <a:lnTo>
                      <a:pt x="41" y="38"/>
                    </a:lnTo>
                    <a:lnTo>
                      <a:pt x="52" y="26"/>
                    </a:lnTo>
                    <a:lnTo>
                      <a:pt x="63" y="17"/>
                    </a:lnTo>
                    <a:lnTo>
                      <a:pt x="68" y="8"/>
                    </a:lnTo>
                    <a:lnTo>
                      <a:pt x="7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03" name="Freeform 74">
                <a:extLst>
                  <a:ext uri="{FF2B5EF4-FFF2-40B4-BE49-F238E27FC236}">
                    <a16:creationId xmlns:a16="http://schemas.microsoft.com/office/drawing/2014/main" xmlns="" id="{9B527F58-6110-4926-A037-24700E585EF6}"/>
                  </a:ext>
                </a:extLst>
              </p:cNvPr>
              <p:cNvSpPr>
                <a:spLocks/>
              </p:cNvSpPr>
              <p:nvPr/>
            </p:nvSpPr>
            <p:spPr bwMode="auto">
              <a:xfrm>
                <a:off x="2759" y="452"/>
                <a:ext cx="39" cy="31"/>
              </a:xfrm>
              <a:custGeom>
                <a:avLst/>
                <a:gdLst>
                  <a:gd name="T0" fmla="*/ 3 w 77"/>
                  <a:gd name="T1" fmla="*/ 1 h 62"/>
                  <a:gd name="T2" fmla="*/ 3 w 77"/>
                  <a:gd name="T3" fmla="*/ 0 h 62"/>
                  <a:gd name="T4" fmla="*/ 2 w 77"/>
                  <a:gd name="T5" fmla="*/ 1 h 62"/>
                  <a:gd name="T6" fmla="*/ 2 w 77"/>
                  <a:gd name="T7" fmla="*/ 1 h 62"/>
                  <a:gd name="T8" fmla="*/ 2 w 77"/>
                  <a:gd name="T9" fmla="*/ 1 h 62"/>
                  <a:gd name="T10" fmla="*/ 1 w 77"/>
                  <a:gd name="T11" fmla="*/ 1 h 62"/>
                  <a:gd name="T12" fmla="*/ 1 w 77"/>
                  <a:gd name="T13" fmla="*/ 2 h 62"/>
                  <a:gd name="T14" fmla="*/ 1 w 77"/>
                  <a:gd name="T15" fmla="*/ 2 h 62"/>
                  <a:gd name="T16" fmla="*/ 0 w 77"/>
                  <a:gd name="T17" fmla="*/ 2 h 62"/>
                  <a:gd name="T18" fmla="*/ 1 w 77"/>
                  <a:gd name="T19" fmla="*/ 2 h 62"/>
                  <a:gd name="T20" fmla="*/ 1 w 77"/>
                  <a:gd name="T21" fmla="*/ 2 h 62"/>
                  <a:gd name="T22" fmla="*/ 1 w 77"/>
                  <a:gd name="T23" fmla="*/ 2 h 62"/>
                  <a:gd name="T24" fmla="*/ 2 w 77"/>
                  <a:gd name="T25" fmla="*/ 2 h 62"/>
                  <a:gd name="T26" fmla="*/ 2 w 77"/>
                  <a:gd name="T27" fmla="*/ 1 h 62"/>
                  <a:gd name="T28" fmla="*/ 3 w 77"/>
                  <a:gd name="T29" fmla="*/ 1 h 62"/>
                  <a:gd name="T30" fmla="*/ 3 w 77"/>
                  <a:gd name="T31" fmla="*/ 1 h 62"/>
                  <a:gd name="T32" fmla="*/ 3 w 77"/>
                  <a:gd name="T33" fmla="*/ 1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7" h="62">
                    <a:moveTo>
                      <a:pt x="77" y="2"/>
                    </a:moveTo>
                    <a:lnTo>
                      <a:pt x="73" y="0"/>
                    </a:lnTo>
                    <a:lnTo>
                      <a:pt x="63" y="1"/>
                    </a:lnTo>
                    <a:lnTo>
                      <a:pt x="52" y="7"/>
                    </a:lnTo>
                    <a:lnTo>
                      <a:pt x="39" y="15"/>
                    </a:lnTo>
                    <a:lnTo>
                      <a:pt x="25" y="25"/>
                    </a:lnTo>
                    <a:lnTo>
                      <a:pt x="14" y="37"/>
                    </a:lnTo>
                    <a:lnTo>
                      <a:pt x="5" y="49"/>
                    </a:lnTo>
                    <a:lnTo>
                      <a:pt x="0" y="62"/>
                    </a:lnTo>
                    <a:lnTo>
                      <a:pt x="6" y="58"/>
                    </a:lnTo>
                    <a:lnTo>
                      <a:pt x="16" y="52"/>
                    </a:lnTo>
                    <a:lnTo>
                      <a:pt x="30" y="42"/>
                    </a:lnTo>
                    <a:lnTo>
                      <a:pt x="44" y="33"/>
                    </a:lnTo>
                    <a:lnTo>
                      <a:pt x="56" y="24"/>
                    </a:lnTo>
                    <a:lnTo>
                      <a:pt x="68" y="15"/>
                    </a:lnTo>
                    <a:lnTo>
                      <a:pt x="75" y="7"/>
                    </a:lnTo>
                    <a:lnTo>
                      <a:pt x="77"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04" name="Freeform 75">
                <a:extLst>
                  <a:ext uri="{FF2B5EF4-FFF2-40B4-BE49-F238E27FC236}">
                    <a16:creationId xmlns:a16="http://schemas.microsoft.com/office/drawing/2014/main" xmlns="" id="{85C3B93E-F9BA-4E65-9EAC-B940F193546F}"/>
                  </a:ext>
                </a:extLst>
              </p:cNvPr>
              <p:cNvSpPr>
                <a:spLocks/>
              </p:cNvSpPr>
              <p:nvPr/>
            </p:nvSpPr>
            <p:spPr bwMode="auto">
              <a:xfrm>
                <a:off x="2762" y="489"/>
                <a:ext cx="36" cy="27"/>
              </a:xfrm>
              <a:custGeom>
                <a:avLst/>
                <a:gdLst>
                  <a:gd name="T0" fmla="*/ 3 w 71"/>
                  <a:gd name="T1" fmla="*/ 1 h 54"/>
                  <a:gd name="T2" fmla="*/ 3 w 71"/>
                  <a:gd name="T3" fmla="*/ 0 h 54"/>
                  <a:gd name="T4" fmla="*/ 2 w 71"/>
                  <a:gd name="T5" fmla="*/ 1 h 54"/>
                  <a:gd name="T6" fmla="*/ 2 w 71"/>
                  <a:gd name="T7" fmla="*/ 1 h 54"/>
                  <a:gd name="T8" fmla="*/ 2 w 71"/>
                  <a:gd name="T9" fmla="*/ 1 h 54"/>
                  <a:gd name="T10" fmla="*/ 1 w 71"/>
                  <a:gd name="T11" fmla="*/ 1 h 54"/>
                  <a:gd name="T12" fmla="*/ 1 w 71"/>
                  <a:gd name="T13" fmla="*/ 2 h 54"/>
                  <a:gd name="T14" fmla="*/ 1 w 71"/>
                  <a:gd name="T15" fmla="*/ 2 h 54"/>
                  <a:gd name="T16" fmla="*/ 0 w 71"/>
                  <a:gd name="T17" fmla="*/ 2 h 54"/>
                  <a:gd name="T18" fmla="*/ 1 w 71"/>
                  <a:gd name="T19" fmla="*/ 2 h 54"/>
                  <a:gd name="T20" fmla="*/ 1 w 71"/>
                  <a:gd name="T21" fmla="*/ 2 h 54"/>
                  <a:gd name="T22" fmla="*/ 1 w 71"/>
                  <a:gd name="T23" fmla="*/ 2 h 54"/>
                  <a:gd name="T24" fmla="*/ 2 w 71"/>
                  <a:gd name="T25" fmla="*/ 1 h 54"/>
                  <a:gd name="T26" fmla="*/ 2 w 71"/>
                  <a:gd name="T27" fmla="*/ 1 h 54"/>
                  <a:gd name="T28" fmla="*/ 2 w 71"/>
                  <a:gd name="T29" fmla="*/ 1 h 54"/>
                  <a:gd name="T30" fmla="*/ 3 w 71"/>
                  <a:gd name="T31" fmla="*/ 1 h 54"/>
                  <a:gd name="T32" fmla="*/ 3 w 71"/>
                  <a:gd name="T33" fmla="*/ 1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54">
                    <a:moveTo>
                      <a:pt x="71" y="2"/>
                    </a:moveTo>
                    <a:lnTo>
                      <a:pt x="68" y="0"/>
                    </a:lnTo>
                    <a:lnTo>
                      <a:pt x="59" y="2"/>
                    </a:lnTo>
                    <a:lnTo>
                      <a:pt x="48" y="6"/>
                    </a:lnTo>
                    <a:lnTo>
                      <a:pt x="36" y="15"/>
                    </a:lnTo>
                    <a:lnTo>
                      <a:pt x="23" y="24"/>
                    </a:lnTo>
                    <a:lnTo>
                      <a:pt x="13" y="33"/>
                    </a:lnTo>
                    <a:lnTo>
                      <a:pt x="3" y="43"/>
                    </a:lnTo>
                    <a:lnTo>
                      <a:pt x="0" y="54"/>
                    </a:lnTo>
                    <a:lnTo>
                      <a:pt x="7" y="49"/>
                    </a:lnTo>
                    <a:lnTo>
                      <a:pt x="17" y="45"/>
                    </a:lnTo>
                    <a:lnTo>
                      <a:pt x="30" y="38"/>
                    </a:lnTo>
                    <a:lnTo>
                      <a:pt x="43" y="31"/>
                    </a:lnTo>
                    <a:lnTo>
                      <a:pt x="54" y="23"/>
                    </a:lnTo>
                    <a:lnTo>
                      <a:pt x="64" y="16"/>
                    </a:lnTo>
                    <a:lnTo>
                      <a:pt x="70" y="9"/>
                    </a:lnTo>
                    <a:lnTo>
                      <a:pt x="71"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05" name="Freeform 76">
                <a:extLst>
                  <a:ext uri="{FF2B5EF4-FFF2-40B4-BE49-F238E27FC236}">
                    <a16:creationId xmlns:a16="http://schemas.microsoft.com/office/drawing/2014/main" xmlns="" id="{E6F062C4-8C8A-4EBC-9C9F-8DE1F9092D61}"/>
                  </a:ext>
                </a:extLst>
              </p:cNvPr>
              <p:cNvSpPr>
                <a:spLocks/>
              </p:cNvSpPr>
              <p:nvPr/>
            </p:nvSpPr>
            <p:spPr bwMode="auto">
              <a:xfrm>
                <a:off x="2767" y="511"/>
                <a:ext cx="32" cy="19"/>
              </a:xfrm>
              <a:custGeom>
                <a:avLst/>
                <a:gdLst>
                  <a:gd name="T0" fmla="*/ 2 w 64"/>
                  <a:gd name="T1" fmla="*/ 1 h 38"/>
                  <a:gd name="T2" fmla="*/ 2 w 64"/>
                  <a:gd name="T3" fmla="*/ 0 h 38"/>
                  <a:gd name="T4" fmla="*/ 2 w 64"/>
                  <a:gd name="T5" fmla="*/ 0 h 38"/>
                  <a:gd name="T6" fmla="*/ 2 w 64"/>
                  <a:gd name="T7" fmla="*/ 1 h 38"/>
                  <a:gd name="T8" fmla="*/ 2 w 64"/>
                  <a:gd name="T9" fmla="*/ 1 h 38"/>
                  <a:gd name="T10" fmla="*/ 1 w 64"/>
                  <a:gd name="T11" fmla="*/ 1 h 38"/>
                  <a:gd name="T12" fmla="*/ 1 w 64"/>
                  <a:gd name="T13" fmla="*/ 1 h 38"/>
                  <a:gd name="T14" fmla="*/ 1 w 64"/>
                  <a:gd name="T15" fmla="*/ 1 h 38"/>
                  <a:gd name="T16" fmla="*/ 0 w 64"/>
                  <a:gd name="T17" fmla="*/ 2 h 38"/>
                  <a:gd name="T18" fmla="*/ 1 w 64"/>
                  <a:gd name="T19" fmla="*/ 2 h 38"/>
                  <a:gd name="T20" fmla="*/ 1 w 64"/>
                  <a:gd name="T21" fmla="*/ 1 h 38"/>
                  <a:gd name="T22" fmla="*/ 1 w 64"/>
                  <a:gd name="T23" fmla="*/ 1 h 38"/>
                  <a:gd name="T24" fmla="*/ 2 w 64"/>
                  <a:gd name="T25" fmla="*/ 1 h 38"/>
                  <a:gd name="T26" fmla="*/ 2 w 64"/>
                  <a:gd name="T27" fmla="*/ 1 h 38"/>
                  <a:gd name="T28" fmla="*/ 2 w 64"/>
                  <a:gd name="T29" fmla="*/ 1 h 38"/>
                  <a:gd name="T30" fmla="*/ 2 w 64"/>
                  <a:gd name="T31" fmla="*/ 1 h 38"/>
                  <a:gd name="T32" fmla="*/ 2 w 64"/>
                  <a:gd name="T33" fmla="*/ 1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38">
                    <a:moveTo>
                      <a:pt x="64" y="4"/>
                    </a:moveTo>
                    <a:lnTo>
                      <a:pt x="60" y="0"/>
                    </a:lnTo>
                    <a:lnTo>
                      <a:pt x="53" y="0"/>
                    </a:lnTo>
                    <a:lnTo>
                      <a:pt x="44" y="2"/>
                    </a:lnTo>
                    <a:lnTo>
                      <a:pt x="34" y="4"/>
                    </a:lnTo>
                    <a:lnTo>
                      <a:pt x="22" y="10"/>
                    </a:lnTo>
                    <a:lnTo>
                      <a:pt x="13" y="16"/>
                    </a:lnTo>
                    <a:lnTo>
                      <a:pt x="5" y="27"/>
                    </a:lnTo>
                    <a:lnTo>
                      <a:pt x="0" y="38"/>
                    </a:lnTo>
                    <a:lnTo>
                      <a:pt x="7" y="35"/>
                    </a:lnTo>
                    <a:lnTo>
                      <a:pt x="16" y="30"/>
                    </a:lnTo>
                    <a:lnTo>
                      <a:pt x="27" y="27"/>
                    </a:lnTo>
                    <a:lnTo>
                      <a:pt x="38" y="22"/>
                    </a:lnTo>
                    <a:lnTo>
                      <a:pt x="49" y="18"/>
                    </a:lnTo>
                    <a:lnTo>
                      <a:pt x="58" y="13"/>
                    </a:lnTo>
                    <a:lnTo>
                      <a:pt x="62" y="8"/>
                    </a:lnTo>
                    <a:lnTo>
                      <a:pt x="64"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06" name="Freeform 77">
                <a:extLst>
                  <a:ext uri="{FF2B5EF4-FFF2-40B4-BE49-F238E27FC236}">
                    <a16:creationId xmlns:a16="http://schemas.microsoft.com/office/drawing/2014/main" xmlns="" id="{994F4AE2-B074-4CDC-93C9-C744F3AEA90A}"/>
                  </a:ext>
                </a:extLst>
              </p:cNvPr>
              <p:cNvSpPr>
                <a:spLocks/>
              </p:cNvSpPr>
              <p:nvPr/>
            </p:nvSpPr>
            <p:spPr bwMode="auto">
              <a:xfrm>
                <a:off x="2779" y="546"/>
                <a:ext cx="24" cy="15"/>
              </a:xfrm>
              <a:custGeom>
                <a:avLst/>
                <a:gdLst>
                  <a:gd name="T0" fmla="*/ 1 w 49"/>
                  <a:gd name="T1" fmla="*/ 1 h 28"/>
                  <a:gd name="T2" fmla="*/ 1 w 49"/>
                  <a:gd name="T3" fmla="*/ 0 h 28"/>
                  <a:gd name="T4" fmla="*/ 1 w 49"/>
                  <a:gd name="T5" fmla="*/ 0 h 28"/>
                  <a:gd name="T6" fmla="*/ 0 w 49"/>
                  <a:gd name="T7" fmla="*/ 1 h 28"/>
                  <a:gd name="T8" fmla="*/ 0 w 49"/>
                  <a:gd name="T9" fmla="*/ 1 h 28"/>
                  <a:gd name="T10" fmla="*/ 0 w 49"/>
                  <a:gd name="T11" fmla="*/ 1 h 28"/>
                  <a:gd name="T12" fmla="*/ 0 w 49"/>
                  <a:gd name="T13" fmla="*/ 1 h 28"/>
                  <a:gd name="T14" fmla="*/ 0 w 49"/>
                  <a:gd name="T15" fmla="*/ 1 h 28"/>
                  <a:gd name="T16" fmla="*/ 0 w 49"/>
                  <a:gd name="T17" fmla="*/ 1 h 28"/>
                  <a:gd name="T18" fmla="*/ 0 w 49"/>
                  <a:gd name="T19" fmla="*/ 1 h 28"/>
                  <a:gd name="T20" fmla="*/ 0 w 49"/>
                  <a:gd name="T21" fmla="*/ 1 h 28"/>
                  <a:gd name="T22" fmla="*/ 0 w 49"/>
                  <a:gd name="T23" fmla="*/ 1 h 28"/>
                  <a:gd name="T24" fmla="*/ 0 w 49"/>
                  <a:gd name="T25" fmla="*/ 1 h 28"/>
                  <a:gd name="T26" fmla="*/ 1 w 49"/>
                  <a:gd name="T27" fmla="*/ 1 h 28"/>
                  <a:gd name="T28" fmla="*/ 1 w 49"/>
                  <a:gd name="T29" fmla="*/ 1 h 28"/>
                  <a:gd name="T30" fmla="*/ 1 w 49"/>
                  <a:gd name="T31" fmla="*/ 1 h 28"/>
                  <a:gd name="T32" fmla="*/ 1 w 49"/>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28">
                    <a:moveTo>
                      <a:pt x="49" y="2"/>
                    </a:moveTo>
                    <a:lnTo>
                      <a:pt x="45" y="0"/>
                    </a:lnTo>
                    <a:lnTo>
                      <a:pt x="39" y="0"/>
                    </a:lnTo>
                    <a:lnTo>
                      <a:pt x="31" y="1"/>
                    </a:lnTo>
                    <a:lnTo>
                      <a:pt x="23" y="5"/>
                    </a:lnTo>
                    <a:lnTo>
                      <a:pt x="14" y="10"/>
                    </a:lnTo>
                    <a:lnTo>
                      <a:pt x="7" y="17"/>
                    </a:lnTo>
                    <a:lnTo>
                      <a:pt x="1" y="23"/>
                    </a:lnTo>
                    <a:lnTo>
                      <a:pt x="0" y="28"/>
                    </a:lnTo>
                    <a:lnTo>
                      <a:pt x="5" y="26"/>
                    </a:lnTo>
                    <a:lnTo>
                      <a:pt x="12" y="24"/>
                    </a:lnTo>
                    <a:lnTo>
                      <a:pt x="20" y="20"/>
                    </a:lnTo>
                    <a:lnTo>
                      <a:pt x="28" y="17"/>
                    </a:lnTo>
                    <a:lnTo>
                      <a:pt x="36" y="13"/>
                    </a:lnTo>
                    <a:lnTo>
                      <a:pt x="42" y="10"/>
                    </a:lnTo>
                    <a:lnTo>
                      <a:pt x="46" y="5"/>
                    </a:lnTo>
                    <a:lnTo>
                      <a:pt x="49"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07" name="Freeform 78">
                <a:extLst>
                  <a:ext uri="{FF2B5EF4-FFF2-40B4-BE49-F238E27FC236}">
                    <a16:creationId xmlns:a16="http://schemas.microsoft.com/office/drawing/2014/main" xmlns="" id="{D57D6989-7A9A-41A9-B17C-CA5CDA3C6B5D}"/>
                  </a:ext>
                </a:extLst>
              </p:cNvPr>
              <p:cNvSpPr>
                <a:spLocks/>
              </p:cNvSpPr>
              <p:nvPr/>
            </p:nvSpPr>
            <p:spPr bwMode="auto">
              <a:xfrm>
                <a:off x="2784" y="564"/>
                <a:ext cx="16" cy="11"/>
              </a:xfrm>
              <a:custGeom>
                <a:avLst/>
                <a:gdLst>
                  <a:gd name="T0" fmla="*/ 0 w 33"/>
                  <a:gd name="T1" fmla="*/ 1 h 22"/>
                  <a:gd name="T2" fmla="*/ 0 w 33"/>
                  <a:gd name="T3" fmla="*/ 0 h 22"/>
                  <a:gd name="T4" fmla="*/ 0 w 33"/>
                  <a:gd name="T5" fmla="*/ 0 h 22"/>
                  <a:gd name="T6" fmla="*/ 0 w 33"/>
                  <a:gd name="T7" fmla="*/ 1 h 22"/>
                  <a:gd name="T8" fmla="*/ 0 w 33"/>
                  <a:gd name="T9" fmla="*/ 1 h 22"/>
                  <a:gd name="T10" fmla="*/ 0 w 33"/>
                  <a:gd name="T11" fmla="*/ 1 h 22"/>
                  <a:gd name="T12" fmla="*/ 0 w 33"/>
                  <a:gd name="T13" fmla="*/ 1 h 22"/>
                  <a:gd name="T14" fmla="*/ 0 w 33"/>
                  <a:gd name="T15" fmla="*/ 1 h 22"/>
                  <a:gd name="T16" fmla="*/ 0 w 33"/>
                  <a:gd name="T17" fmla="*/ 1 h 22"/>
                  <a:gd name="T18" fmla="*/ 0 w 33"/>
                  <a:gd name="T19" fmla="*/ 1 h 22"/>
                  <a:gd name="T20" fmla="*/ 0 w 33"/>
                  <a:gd name="T21" fmla="*/ 1 h 22"/>
                  <a:gd name="T22" fmla="*/ 0 w 33"/>
                  <a:gd name="T23" fmla="*/ 1 h 22"/>
                  <a:gd name="T24" fmla="*/ 0 w 33"/>
                  <a:gd name="T25" fmla="*/ 1 h 22"/>
                  <a:gd name="T26" fmla="*/ 0 w 33"/>
                  <a:gd name="T27" fmla="*/ 1 h 22"/>
                  <a:gd name="T28" fmla="*/ 1 w 33"/>
                  <a:gd name="T29" fmla="*/ 1 h 22"/>
                  <a:gd name="T30" fmla="*/ 1 w 33"/>
                  <a:gd name="T31" fmla="*/ 1 h 22"/>
                  <a:gd name="T32" fmla="*/ 0 w 33"/>
                  <a:gd name="T33" fmla="*/ 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22">
                    <a:moveTo>
                      <a:pt x="31" y="1"/>
                    </a:moveTo>
                    <a:lnTo>
                      <a:pt x="27" y="0"/>
                    </a:lnTo>
                    <a:lnTo>
                      <a:pt x="23" y="0"/>
                    </a:lnTo>
                    <a:lnTo>
                      <a:pt x="17" y="1"/>
                    </a:lnTo>
                    <a:lnTo>
                      <a:pt x="10" y="3"/>
                    </a:lnTo>
                    <a:lnTo>
                      <a:pt x="5" y="6"/>
                    </a:lnTo>
                    <a:lnTo>
                      <a:pt x="1" y="11"/>
                    </a:lnTo>
                    <a:lnTo>
                      <a:pt x="0" y="16"/>
                    </a:lnTo>
                    <a:lnTo>
                      <a:pt x="2" y="22"/>
                    </a:lnTo>
                    <a:lnTo>
                      <a:pt x="3" y="16"/>
                    </a:lnTo>
                    <a:lnTo>
                      <a:pt x="8" y="13"/>
                    </a:lnTo>
                    <a:lnTo>
                      <a:pt x="15" y="11"/>
                    </a:lnTo>
                    <a:lnTo>
                      <a:pt x="21" y="9"/>
                    </a:lnTo>
                    <a:lnTo>
                      <a:pt x="27" y="8"/>
                    </a:lnTo>
                    <a:lnTo>
                      <a:pt x="32" y="6"/>
                    </a:lnTo>
                    <a:lnTo>
                      <a:pt x="33" y="5"/>
                    </a:lnTo>
                    <a:lnTo>
                      <a:pt x="31"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08" name="Freeform 79">
                <a:extLst>
                  <a:ext uri="{FF2B5EF4-FFF2-40B4-BE49-F238E27FC236}">
                    <a16:creationId xmlns:a16="http://schemas.microsoft.com/office/drawing/2014/main" xmlns="" id="{1834662F-0EF8-415B-B945-DDAA84B32BD8}"/>
                  </a:ext>
                </a:extLst>
              </p:cNvPr>
              <p:cNvSpPr>
                <a:spLocks/>
              </p:cNvSpPr>
              <p:nvPr/>
            </p:nvSpPr>
            <p:spPr bwMode="auto">
              <a:xfrm>
                <a:off x="2757" y="417"/>
                <a:ext cx="33" cy="31"/>
              </a:xfrm>
              <a:custGeom>
                <a:avLst/>
                <a:gdLst>
                  <a:gd name="T0" fmla="*/ 3 w 65"/>
                  <a:gd name="T1" fmla="*/ 0 h 64"/>
                  <a:gd name="T2" fmla="*/ 2 w 65"/>
                  <a:gd name="T3" fmla="*/ 0 h 64"/>
                  <a:gd name="T4" fmla="*/ 2 w 65"/>
                  <a:gd name="T5" fmla="*/ 0 h 64"/>
                  <a:gd name="T6" fmla="*/ 2 w 65"/>
                  <a:gd name="T7" fmla="*/ 0 h 64"/>
                  <a:gd name="T8" fmla="*/ 2 w 65"/>
                  <a:gd name="T9" fmla="*/ 0 h 64"/>
                  <a:gd name="T10" fmla="*/ 1 w 65"/>
                  <a:gd name="T11" fmla="*/ 0 h 64"/>
                  <a:gd name="T12" fmla="*/ 1 w 65"/>
                  <a:gd name="T13" fmla="*/ 1 h 64"/>
                  <a:gd name="T14" fmla="*/ 1 w 65"/>
                  <a:gd name="T15" fmla="*/ 1 h 64"/>
                  <a:gd name="T16" fmla="*/ 0 w 65"/>
                  <a:gd name="T17" fmla="*/ 1 h 64"/>
                  <a:gd name="T18" fmla="*/ 1 w 65"/>
                  <a:gd name="T19" fmla="*/ 1 h 64"/>
                  <a:gd name="T20" fmla="*/ 1 w 65"/>
                  <a:gd name="T21" fmla="*/ 1 h 64"/>
                  <a:gd name="T22" fmla="*/ 1 w 65"/>
                  <a:gd name="T23" fmla="*/ 1 h 64"/>
                  <a:gd name="T24" fmla="*/ 2 w 65"/>
                  <a:gd name="T25" fmla="*/ 1 h 64"/>
                  <a:gd name="T26" fmla="*/ 2 w 65"/>
                  <a:gd name="T27" fmla="*/ 0 h 64"/>
                  <a:gd name="T28" fmla="*/ 2 w 65"/>
                  <a:gd name="T29" fmla="*/ 0 h 64"/>
                  <a:gd name="T30" fmla="*/ 2 w 65"/>
                  <a:gd name="T31" fmla="*/ 0 h 64"/>
                  <a:gd name="T32" fmla="*/ 3 w 65"/>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64">
                    <a:moveTo>
                      <a:pt x="65" y="3"/>
                    </a:moveTo>
                    <a:lnTo>
                      <a:pt x="62" y="0"/>
                    </a:lnTo>
                    <a:lnTo>
                      <a:pt x="55" y="2"/>
                    </a:lnTo>
                    <a:lnTo>
                      <a:pt x="45" y="6"/>
                    </a:lnTo>
                    <a:lnTo>
                      <a:pt x="34" y="14"/>
                    </a:lnTo>
                    <a:lnTo>
                      <a:pt x="23" y="25"/>
                    </a:lnTo>
                    <a:lnTo>
                      <a:pt x="13" y="37"/>
                    </a:lnTo>
                    <a:lnTo>
                      <a:pt x="5" y="50"/>
                    </a:lnTo>
                    <a:lnTo>
                      <a:pt x="0" y="64"/>
                    </a:lnTo>
                    <a:lnTo>
                      <a:pt x="5" y="59"/>
                    </a:lnTo>
                    <a:lnTo>
                      <a:pt x="13" y="51"/>
                    </a:lnTo>
                    <a:lnTo>
                      <a:pt x="25" y="43"/>
                    </a:lnTo>
                    <a:lnTo>
                      <a:pt x="38" y="34"/>
                    </a:lnTo>
                    <a:lnTo>
                      <a:pt x="49" y="25"/>
                    </a:lnTo>
                    <a:lnTo>
                      <a:pt x="58" y="17"/>
                    </a:lnTo>
                    <a:lnTo>
                      <a:pt x="64" y="8"/>
                    </a:lnTo>
                    <a:lnTo>
                      <a:pt x="65"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09" name="Freeform 80">
                <a:extLst>
                  <a:ext uri="{FF2B5EF4-FFF2-40B4-BE49-F238E27FC236}">
                    <a16:creationId xmlns:a16="http://schemas.microsoft.com/office/drawing/2014/main" xmlns="" id="{140F350B-B435-44E5-B3B1-6692067D34F1}"/>
                  </a:ext>
                </a:extLst>
              </p:cNvPr>
              <p:cNvSpPr>
                <a:spLocks/>
              </p:cNvSpPr>
              <p:nvPr/>
            </p:nvSpPr>
            <p:spPr bwMode="auto">
              <a:xfrm>
                <a:off x="2759" y="388"/>
                <a:ext cx="26" cy="25"/>
              </a:xfrm>
              <a:custGeom>
                <a:avLst/>
                <a:gdLst>
                  <a:gd name="T0" fmla="*/ 2 w 52"/>
                  <a:gd name="T1" fmla="*/ 1 h 50"/>
                  <a:gd name="T2" fmla="*/ 2 w 52"/>
                  <a:gd name="T3" fmla="*/ 0 h 50"/>
                  <a:gd name="T4" fmla="*/ 2 w 52"/>
                  <a:gd name="T5" fmla="*/ 1 h 50"/>
                  <a:gd name="T6" fmla="*/ 2 w 52"/>
                  <a:gd name="T7" fmla="*/ 1 h 50"/>
                  <a:gd name="T8" fmla="*/ 1 w 52"/>
                  <a:gd name="T9" fmla="*/ 1 h 50"/>
                  <a:gd name="T10" fmla="*/ 1 w 52"/>
                  <a:gd name="T11" fmla="*/ 1 h 50"/>
                  <a:gd name="T12" fmla="*/ 1 w 52"/>
                  <a:gd name="T13" fmla="*/ 1 h 50"/>
                  <a:gd name="T14" fmla="*/ 1 w 52"/>
                  <a:gd name="T15" fmla="*/ 2 h 50"/>
                  <a:gd name="T16" fmla="*/ 0 w 52"/>
                  <a:gd name="T17" fmla="*/ 2 h 50"/>
                  <a:gd name="T18" fmla="*/ 1 w 52"/>
                  <a:gd name="T19" fmla="*/ 2 h 50"/>
                  <a:gd name="T20" fmla="*/ 1 w 52"/>
                  <a:gd name="T21" fmla="*/ 2 h 50"/>
                  <a:gd name="T22" fmla="*/ 1 w 52"/>
                  <a:gd name="T23" fmla="*/ 1 h 50"/>
                  <a:gd name="T24" fmla="*/ 1 w 52"/>
                  <a:gd name="T25" fmla="*/ 1 h 50"/>
                  <a:gd name="T26" fmla="*/ 2 w 52"/>
                  <a:gd name="T27" fmla="*/ 1 h 50"/>
                  <a:gd name="T28" fmla="*/ 2 w 52"/>
                  <a:gd name="T29" fmla="*/ 1 h 50"/>
                  <a:gd name="T30" fmla="*/ 2 w 52"/>
                  <a:gd name="T31" fmla="*/ 1 h 50"/>
                  <a:gd name="T32" fmla="*/ 2 w 52"/>
                  <a:gd name="T33" fmla="*/ 1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0">
                    <a:moveTo>
                      <a:pt x="52" y="2"/>
                    </a:moveTo>
                    <a:lnTo>
                      <a:pt x="50" y="0"/>
                    </a:lnTo>
                    <a:lnTo>
                      <a:pt x="44" y="1"/>
                    </a:lnTo>
                    <a:lnTo>
                      <a:pt x="37" y="4"/>
                    </a:lnTo>
                    <a:lnTo>
                      <a:pt x="28" y="9"/>
                    </a:lnTo>
                    <a:lnTo>
                      <a:pt x="20" y="16"/>
                    </a:lnTo>
                    <a:lnTo>
                      <a:pt x="12" y="26"/>
                    </a:lnTo>
                    <a:lnTo>
                      <a:pt x="5" y="37"/>
                    </a:lnTo>
                    <a:lnTo>
                      <a:pt x="0" y="50"/>
                    </a:lnTo>
                    <a:lnTo>
                      <a:pt x="7" y="44"/>
                    </a:lnTo>
                    <a:lnTo>
                      <a:pt x="15" y="38"/>
                    </a:lnTo>
                    <a:lnTo>
                      <a:pt x="23" y="30"/>
                    </a:lnTo>
                    <a:lnTo>
                      <a:pt x="32" y="23"/>
                    </a:lnTo>
                    <a:lnTo>
                      <a:pt x="40" y="17"/>
                    </a:lnTo>
                    <a:lnTo>
                      <a:pt x="47" y="11"/>
                    </a:lnTo>
                    <a:lnTo>
                      <a:pt x="51" y="6"/>
                    </a:lnTo>
                    <a:lnTo>
                      <a:pt x="52"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10" name="Freeform 81">
                <a:extLst>
                  <a:ext uri="{FF2B5EF4-FFF2-40B4-BE49-F238E27FC236}">
                    <a16:creationId xmlns:a16="http://schemas.microsoft.com/office/drawing/2014/main" xmlns="" id="{2A71939C-7C2A-4B8A-9199-07C62F77B0B7}"/>
                  </a:ext>
                </a:extLst>
              </p:cNvPr>
              <p:cNvSpPr>
                <a:spLocks/>
              </p:cNvSpPr>
              <p:nvPr/>
            </p:nvSpPr>
            <p:spPr bwMode="auto">
              <a:xfrm>
                <a:off x="2759" y="475"/>
                <a:ext cx="36" cy="27"/>
              </a:xfrm>
              <a:custGeom>
                <a:avLst/>
                <a:gdLst>
                  <a:gd name="T0" fmla="*/ 3 w 71"/>
                  <a:gd name="T1" fmla="*/ 1 h 53"/>
                  <a:gd name="T2" fmla="*/ 3 w 71"/>
                  <a:gd name="T3" fmla="*/ 0 h 53"/>
                  <a:gd name="T4" fmla="*/ 2 w 71"/>
                  <a:gd name="T5" fmla="*/ 1 h 53"/>
                  <a:gd name="T6" fmla="*/ 2 w 71"/>
                  <a:gd name="T7" fmla="*/ 1 h 53"/>
                  <a:gd name="T8" fmla="*/ 2 w 71"/>
                  <a:gd name="T9" fmla="*/ 1 h 53"/>
                  <a:gd name="T10" fmla="*/ 1 w 71"/>
                  <a:gd name="T11" fmla="*/ 1 h 53"/>
                  <a:gd name="T12" fmla="*/ 1 w 71"/>
                  <a:gd name="T13" fmla="*/ 2 h 53"/>
                  <a:gd name="T14" fmla="*/ 1 w 71"/>
                  <a:gd name="T15" fmla="*/ 2 h 53"/>
                  <a:gd name="T16" fmla="*/ 0 w 71"/>
                  <a:gd name="T17" fmla="*/ 2 h 53"/>
                  <a:gd name="T18" fmla="*/ 1 w 71"/>
                  <a:gd name="T19" fmla="*/ 2 h 53"/>
                  <a:gd name="T20" fmla="*/ 1 w 71"/>
                  <a:gd name="T21" fmla="*/ 2 h 53"/>
                  <a:gd name="T22" fmla="*/ 1 w 71"/>
                  <a:gd name="T23" fmla="*/ 2 h 53"/>
                  <a:gd name="T24" fmla="*/ 2 w 71"/>
                  <a:gd name="T25" fmla="*/ 1 h 53"/>
                  <a:gd name="T26" fmla="*/ 2 w 71"/>
                  <a:gd name="T27" fmla="*/ 1 h 53"/>
                  <a:gd name="T28" fmla="*/ 3 w 71"/>
                  <a:gd name="T29" fmla="*/ 1 h 53"/>
                  <a:gd name="T30" fmla="*/ 3 w 71"/>
                  <a:gd name="T31" fmla="*/ 1 h 53"/>
                  <a:gd name="T32" fmla="*/ 3 w 71"/>
                  <a:gd name="T33" fmla="*/ 1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53">
                    <a:moveTo>
                      <a:pt x="71" y="1"/>
                    </a:moveTo>
                    <a:lnTo>
                      <a:pt x="68" y="0"/>
                    </a:lnTo>
                    <a:lnTo>
                      <a:pt x="59" y="2"/>
                    </a:lnTo>
                    <a:lnTo>
                      <a:pt x="48" y="7"/>
                    </a:lnTo>
                    <a:lnTo>
                      <a:pt x="36" y="15"/>
                    </a:lnTo>
                    <a:lnTo>
                      <a:pt x="23" y="23"/>
                    </a:lnTo>
                    <a:lnTo>
                      <a:pt x="13" y="33"/>
                    </a:lnTo>
                    <a:lnTo>
                      <a:pt x="4" y="44"/>
                    </a:lnTo>
                    <a:lnTo>
                      <a:pt x="0" y="53"/>
                    </a:lnTo>
                    <a:lnTo>
                      <a:pt x="7" y="49"/>
                    </a:lnTo>
                    <a:lnTo>
                      <a:pt x="17" y="44"/>
                    </a:lnTo>
                    <a:lnTo>
                      <a:pt x="30" y="37"/>
                    </a:lnTo>
                    <a:lnTo>
                      <a:pt x="43" y="30"/>
                    </a:lnTo>
                    <a:lnTo>
                      <a:pt x="54" y="23"/>
                    </a:lnTo>
                    <a:lnTo>
                      <a:pt x="65" y="15"/>
                    </a:lnTo>
                    <a:lnTo>
                      <a:pt x="70" y="8"/>
                    </a:lnTo>
                    <a:lnTo>
                      <a:pt x="71"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11" name="Freeform 82">
                <a:extLst>
                  <a:ext uri="{FF2B5EF4-FFF2-40B4-BE49-F238E27FC236}">
                    <a16:creationId xmlns:a16="http://schemas.microsoft.com/office/drawing/2014/main" xmlns="" id="{5058C472-B5C8-42AF-B1CD-6CF88D4ABDA5}"/>
                  </a:ext>
                </a:extLst>
              </p:cNvPr>
              <p:cNvSpPr>
                <a:spLocks/>
              </p:cNvSpPr>
              <p:nvPr/>
            </p:nvSpPr>
            <p:spPr bwMode="auto">
              <a:xfrm>
                <a:off x="2771" y="526"/>
                <a:ext cx="30" cy="20"/>
              </a:xfrm>
              <a:custGeom>
                <a:avLst/>
                <a:gdLst>
                  <a:gd name="T0" fmla="*/ 2 w 60"/>
                  <a:gd name="T1" fmla="*/ 0 h 41"/>
                  <a:gd name="T2" fmla="*/ 2 w 60"/>
                  <a:gd name="T3" fmla="*/ 0 h 41"/>
                  <a:gd name="T4" fmla="*/ 2 w 60"/>
                  <a:gd name="T5" fmla="*/ 0 h 41"/>
                  <a:gd name="T6" fmla="*/ 2 w 60"/>
                  <a:gd name="T7" fmla="*/ 0 h 41"/>
                  <a:gd name="T8" fmla="*/ 1 w 60"/>
                  <a:gd name="T9" fmla="*/ 0 h 41"/>
                  <a:gd name="T10" fmla="*/ 1 w 60"/>
                  <a:gd name="T11" fmla="*/ 0 h 41"/>
                  <a:gd name="T12" fmla="*/ 1 w 60"/>
                  <a:gd name="T13" fmla="*/ 0 h 41"/>
                  <a:gd name="T14" fmla="*/ 1 w 60"/>
                  <a:gd name="T15" fmla="*/ 1 h 41"/>
                  <a:gd name="T16" fmla="*/ 0 w 60"/>
                  <a:gd name="T17" fmla="*/ 1 h 41"/>
                  <a:gd name="T18" fmla="*/ 1 w 60"/>
                  <a:gd name="T19" fmla="*/ 1 h 41"/>
                  <a:gd name="T20" fmla="*/ 1 w 60"/>
                  <a:gd name="T21" fmla="*/ 1 h 41"/>
                  <a:gd name="T22" fmla="*/ 1 w 60"/>
                  <a:gd name="T23" fmla="*/ 0 h 41"/>
                  <a:gd name="T24" fmla="*/ 2 w 60"/>
                  <a:gd name="T25" fmla="*/ 0 h 41"/>
                  <a:gd name="T26" fmla="*/ 2 w 60"/>
                  <a:gd name="T27" fmla="*/ 0 h 41"/>
                  <a:gd name="T28" fmla="*/ 2 w 60"/>
                  <a:gd name="T29" fmla="*/ 0 h 41"/>
                  <a:gd name="T30" fmla="*/ 2 w 60"/>
                  <a:gd name="T31" fmla="*/ 0 h 41"/>
                  <a:gd name="T32" fmla="*/ 2 w 60"/>
                  <a:gd name="T33" fmla="*/ 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0" h="41">
                    <a:moveTo>
                      <a:pt x="60" y="3"/>
                    </a:moveTo>
                    <a:lnTo>
                      <a:pt x="57" y="0"/>
                    </a:lnTo>
                    <a:lnTo>
                      <a:pt x="50" y="1"/>
                    </a:lnTo>
                    <a:lnTo>
                      <a:pt x="39" y="5"/>
                    </a:lnTo>
                    <a:lnTo>
                      <a:pt x="29" y="11"/>
                    </a:lnTo>
                    <a:lnTo>
                      <a:pt x="19" y="19"/>
                    </a:lnTo>
                    <a:lnTo>
                      <a:pt x="9" y="27"/>
                    </a:lnTo>
                    <a:lnTo>
                      <a:pt x="3" y="34"/>
                    </a:lnTo>
                    <a:lnTo>
                      <a:pt x="0" y="41"/>
                    </a:lnTo>
                    <a:lnTo>
                      <a:pt x="6" y="37"/>
                    </a:lnTo>
                    <a:lnTo>
                      <a:pt x="14" y="34"/>
                    </a:lnTo>
                    <a:lnTo>
                      <a:pt x="23" y="29"/>
                    </a:lnTo>
                    <a:lnTo>
                      <a:pt x="34" y="23"/>
                    </a:lnTo>
                    <a:lnTo>
                      <a:pt x="43" y="18"/>
                    </a:lnTo>
                    <a:lnTo>
                      <a:pt x="51" y="13"/>
                    </a:lnTo>
                    <a:lnTo>
                      <a:pt x="58" y="7"/>
                    </a:lnTo>
                    <a:lnTo>
                      <a:pt x="6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12" name="Freeform 83">
                <a:extLst>
                  <a:ext uri="{FF2B5EF4-FFF2-40B4-BE49-F238E27FC236}">
                    <a16:creationId xmlns:a16="http://schemas.microsoft.com/office/drawing/2014/main" xmlns="" id="{62671A57-91E1-4755-938E-3C6C167CF6F4}"/>
                  </a:ext>
                </a:extLst>
              </p:cNvPr>
              <p:cNvSpPr>
                <a:spLocks/>
              </p:cNvSpPr>
              <p:nvPr/>
            </p:nvSpPr>
            <p:spPr bwMode="auto">
              <a:xfrm>
                <a:off x="2760" y="370"/>
                <a:ext cx="4" cy="31"/>
              </a:xfrm>
              <a:custGeom>
                <a:avLst/>
                <a:gdLst>
                  <a:gd name="T0" fmla="*/ 1 w 8"/>
                  <a:gd name="T1" fmla="*/ 2 h 61"/>
                  <a:gd name="T2" fmla="*/ 1 w 8"/>
                  <a:gd name="T3" fmla="*/ 2 h 61"/>
                  <a:gd name="T4" fmla="*/ 0 w 8"/>
                  <a:gd name="T5" fmla="*/ 1 h 61"/>
                  <a:gd name="T6" fmla="*/ 0 w 8"/>
                  <a:gd name="T7" fmla="*/ 1 h 61"/>
                  <a:gd name="T8" fmla="*/ 1 w 8"/>
                  <a:gd name="T9" fmla="*/ 0 h 61"/>
                  <a:gd name="T10" fmla="*/ 1 w 8"/>
                  <a:gd name="T11" fmla="*/ 1 h 61"/>
                  <a:gd name="T12" fmla="*/ 1 w 8"/>
                  <a:gd name="T13" fmla="*/ 1 h 61"/>
                  <a:gd name="T14" fmla="*/ 1 w 8"/>
                  <a:gd name="T15" fmla="*/ 2 h 61"/>
                  <a:gd name="T16" fmla="*/ 1 w 8"/>
                  <a:gd name="T17" fmla="*/ 2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61">
                    <a:moveTo>
                      <a:pt x="4" y="61"/>
                    </a:moveTo>
                    <a:lnTo>
                      <a:pt x="3" y="48"/>
                    </a:lnTo>
                    <a:lnTo>
                      <a:pt x="0" y="27"/>
                    </a:lnTo>
                    <a:lnTo>
                      <a:pt x="0" y="8"/>
                    </a:lnTo>
                    <a:lnTo>
                      <a:pt x="4" y="0"/>
                    </a:lnTo>
                    <a:lnTo>
                      <a:pt x="8" y="9"/>
                    </a:lnTo>
                    <a:lnTo>
                      <a:pt x="8" y="27"/>
                    </a:lnTo>
                    <a:lnTo>
                      <a:pt x="6" y="46"/>
                    </a:lnTo>
                    <a:lnTo>
                      <a:pt x="4" y="6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13" name="Freeform 84">
                <a:extLst>
                  <a:ext uri="{FF2B5EF4-FFF2-40B4-BE49-F238E27FC236}">
                    <a16:creationId xmlns:a16="http://schemas.microsoft.com/office/drawing/2014/main" xmlns="" id="{38BDC285-25F3-4BAC-8081-0CDC9CB45C26}"/>
                  </a:ext>
                </a:extLst>
              </p:cNvPr>
              <p:cNvSpPr>
                <a:spLocks/>
              </p:cNvSpPr>
              <p:nvPr/>
            </p:nvSpPr>
            <p:spPr bwMode="auto">
              <a:xfrm>
                <a:off x="2726" y="392"/>
                <a:ext cx="32" cy="43"/>
              </a:xfrm>
              <a:custGeom>
                <a:avLst/>
                <a:gdLst>
                  <a:gd name="T0" fmla="*/ 2 w 65"/>
                  <a:gd name="T1" fmla="*/ 3 h 85"/>
                  <a:gd name="T2" fmla="*/ 1 w 65"/>
                  <a:gd name="T3" fmla="*/ 3 h 85"/>
                  <a:gd name="T4" fmla="*/ 1 w 65"/>
                  <a:gd name="T5" fmla="*/ 2 h 85"/>
                  <a:gd name="T6" fmla="*/ 1 w 65"/>
                  <a:gd name="T7" fmla="*/ 2 h 85"/>
                  <a:gd name="T8" fmla="*/ 1 w 65"/>
                  <a:gd name="T9" fmla="*/ 1 h 85"/>
                  <a:gd name="T10" fmla="*/ 0 w 65"/>
                  <a:gd name="T11" fmla="*/ 1 h 85"/>
                  <a:gd name="T12" fmla="*/ 0 w 65"/>
                  <a:gd name="T13" fmla="*/ 1 h 85"/>
                  <a:gd name="T14" fmla="*/ 0 w 65"/>
                  <a:gd name="T15" fmla="*/ 0 h 85"/>
                  <a:gd name="T16" fmla="*/ 0 w 65"/>
                  <a:gd name="T17" fmla="*/ 1 h 85"/>
                  <a:gd name="T18" fmla="*/ 0 w 65"/>
                  <a:gd name="T19" fmla="*/ 1 h 85"/>
                  <a:gd name="T20" fmla="*/ 0 w 65"/>
                  <a:gd name="T21" fmla="*/ 1 h 85"/>
                  <a:gd name="T22" fmla="*/ 0 w 65"/>
                  <a:gd name="T23" fmla="*/ 1 h 85"/>
                  <a:gd name="T24" fmla="*/ 0 w 65"/>
                  <a:gd name="T25" fmla="*/ 2 h 85"/>
                  <a:gd name="T26" fmla="*/ 1 w 65"/>
                  <a:gd name="T27" fmla="*/ 2 h 85"/>
                  <a:gd name="T28" fmla="*/ 1 w 65"/>
                  <a:gd name="T29" fmla="*/ 3 h 85"/>
                  <a:gd name="T30" fmla="*/ 1 w 65"/>
                  <a:gd name="T31" fmla="*/ 3 h 85"/>
                  <a:gd name="T32" fmla="*/ 2 w 65"/>
                  <a:gd name="T33" fmla="*/ 3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85">
                    <a:moveTo>
                      <a:pt x="65" y="85"/>
                    </a:moveTo>
                    <a:lnTo>
                      <a:pt x="60" y="75"/>
                    </a:lnTo>
                    <a:lnTo>
                      <a:pt x="53" y="62"/>
                    </a:lnTo>
                    <a:lnTo>
                      <a:pt x="44" y="46"/>
                    </a:lnTo>
                    <a:lnTo>
                      <a:pt x="34" y="31"/>
                    </a:lnTo>
                    <a:lnTo>
                      <a:pt x="23" y="16"/>
                    </a:lnTo>
                    <a:lnTo>
                      <a:pt x="14" y="6"/>
                    </a:lnTo>
                    <a:lnTo>
                      <a:pt x="6" y="0"/>
                    </a:lnTo>
                    <a:lnTo>
                      <a:pt x="1" y="1"/>
                    </a:lnTo>
                    <a:lnTo>
                      <a:pt x="0" y="8"/>
                    </a:lnTo>
                    <a:lnTo>
                      <a:pt x="6" y="17"/>
                    </a:lnTo>
                    <a:lnTo>
                      <a:pt x="15" y="29"/>
                    </a:lnTo>
                    <a:lnTo>
                      <a:pt x="27" y="41"/>
                    </a:lnTo>
                    <a:lnTo>
                      <a:pt x="38" y="54"/>
                    </a:lnTo>
                    <a:lnTo>
                      <a:pt x="50" y="66"/>
                    </a:lnTo>
                    <a:lnTo>
                      <a:pt x="59" y="76"/>
                    </a:lnTo>
                    <a:lnTo>
                      <a:pt x="65" y="8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14" name="Freeform 85">
                <a:extLst>
                  <a:ext uri="{FF2B5EF4-FFF2-40B4-BE49-F238E27FC236}">
                    <a16:creationId xmlns:a16="http://schemas.microsoft.com/office/drawing/2014/main" xmlns="" id="{F1243D42-2AF9-4844-BE5D-762C61AC150B}"/>
                  </a:ext>
                </a:extLst>
              </p:cNvPr>
              <p:cNvSpPr>
                <a:spLocks/>
              </p:cNvSpPr>
              <p:nvPr/>
            </p:nvSpPr>
            <p:spPr bwMode="auto">
              <a:xfrm>
                <a:off x="2724" y="410"/>
                <a:ext cx="34" cy="38"/>
              </a:xfrm>
              <a:custGeom>
                <a:avLst/>
                <a:gdLst>
                  <a:gd name="T0" fmla="*/ 3 w 68"/>
                  <a:gd name="T1" fmla="*/ 2 h 77"/>
                  <a:gd name="T2" fmla="*/ 2 w 68"/>
                  <a:gd name="T3" fmla="*/ 2 h 77"/>
                  <a:gd name="T4" fmla="*/ 2 w 68"/>
                  <a:gd name="T5" fmla="*/ 1 h 77"/>
                  <a:gd name="T6" fmla="*/ 2 w 68"/>
                  <a:gd name="T7" fmla="*/ 1 h 77"/>
                  <a:gd name="T8" fmla="*/ 1 w 68"/>
                  <a:gd name="T9" fmla="*/ 0 h 77"/>
                  <a:gd name="T10" fmla="*/ 1 w 68"/>
                  <a:gd name="T11" fmla="*/ 0 h 77"/>
                  <a:gd name="T12" fmla="*/ 1 w 68"/>
                  <a:gd name="T13" fmla="*/ 0 h 77"/>
                  <a:gd name="T14" fmla="*/ 1 w 68"/>
                  <a:gd name="T15" fmla="*/ 0 h 77"/>
                  <a:gd name="T16" fmla="*/ 0 w 68"/>
                  <a:gd name="T17" fmla="*/ 0 h 77"/>
                  <a:gd name="T18" fmla="*/ 1 w 68"/>
                  <a:gd name="T19" fmla="*/ 0 h 77"/>
                  <a:gd name="T20" fmla="*/ 1 w 68"/>
                  <a:gd name="T21" fmla="*/ 0 h 77"/>
                  <a:gd name="T22" fmla="*/ 1 w 68"/>
                  <a:gd name="T23" fmla="*/ 0 h 77"/>
                  <a:gd name="T24" fmla="*/ 1 w 68"/>
                  <a:gd name="T25" fmla="*/ 1 h 77"/>
                  <a:gd name="T26" fmla="*/ 2 w 68"/>
                  <a:gd name="T27" fmla="*/ 1 h 77"/>
                  <a:gd name="T28" fmla="*/ 2 w 68"/>
                  <a:gd name="T29" fmla="*/ 1 h 77"/>
                  <a:gd name="T30" fmla="*/ 2 w 68"/>
                  <a:gd name="T31" fmla="*/ 2 h 77"/>
                  <a:gd name="T32" fmla="*/ 3 w 68"/>
                  <a:gd name="T33" fmla="*/ 2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77">
                    <a:moveTo>
                      <a:pt x="68" y="77"/>
                    </a:moveTo>
                    <a:lnTo>
                      <a:pt x="62" y="68"/>
                    </a:lnTo>
                    <a:lnTo>
                      <a:pt x="53" y="55"/>
                    </a:lnTo>
                    <a:lnTo>
                      <a:pt x="43" y="41"/>
                    </a:lnTo>
                    <a:lnTo>
                      <a:pt x="31" y="26"/>
                    </a:lnTo>
                    <a:lnTo>
                      <a:pt x="21" y="13"/>
                    </a:lnTo>
                    <a:lnTo>
                      <a:pt x="10" y="4"/>
                    </a:lnTo>
                    <a:lnTo>
                      <a:pt x="3" y="0"/>
                    </a:lnTo>
                    <a:lnTo>
                      <a:pt x="0" y="2"/>
                    </a:lnTo>
                    <a:lnTo>
                      <a:pt x="1" y="9"/>
                    </a:lnTo>
                    <a:lnTo>
                      <a:pt x="8" y="19"/>
                    </a:lnTo>
                    <a:lnTo>
                      <a:pt x="18" y="30"/>
                    </a:lnTo>
                    <a:lnTo>
                      <a:pt x="31" y="41"/>
                    </a:lnTo>
                    <a:lnTo>
                      <a:pt x="43" y="53"/>
                    </a:lnTo>
                    <a:lnTo>
                      <a:pt x="54" y="63"/>
                    </a:lnTo>
                    <a:lnTo>
                      <a:pt x="63" y="71"/>
                    </a:lnTo>
                    <a:lnTo>
                      <a:pt x="68" y="7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15" name="Freeform 86">
                <a:extLst>
                  <a:ext uri="{FF2B5EF4-FFF2-40B4-BE49-F238E27FC236}">
                    <a16:creationId xmlns:a16="http://schemas.microsoft.com/office/drawing/2014/main" xmlns="" id="{2405BA19-E323-4309-8514-063BFD46C6C7}"/>
                  </a:ext>
                </a:extLst>
              </p:cNvPr>
              <p:cNvSpPr>
                <a:spLocks/>
              </p:cNvSpPr>
              <p:nvPr/>
            </p:nvSpPr>
            <p:spPr bwMode="auto">
              <a:xfrm>
                <a:off x="2722" y="431"/>
                <a:ext cx="36" cy="35"/>
              </a:xfrm>
              <a:custGeom>
                <a:avLst/>
                <a:gdLst>
                  <a:gd name="T0" fmla="*/ 2 w 73"/>
                  <a:gd name="T1" fmla="*/ 3 h 70"/>
                  <a:gd name="T2" fmla="*/ 2 w 73"/>
                  <a:gd name="T3" fmla="*/ 2 h 70"/>
                  <a:gd name="T4" fmla="*/ 1 w 73"/>
                  <a:gd name="T5" fmla="*/ 2 h 70"/>
                  <a:gd name="T6" fmla="*/ 1 w 73"/>
                  <a:gd name="T7" fmla="*/ 2 h 70"/>
                  <a:gd name="T8" fmla="*/ 1 w 73"/>
                  <a:gd name="T9" fmla="*/ 1 h 70"/>
                  <a:gd name="T10" fmla="*/ 0 w 73"/>
                  <a:gd name="T11" fmla="*/ 1 h 70"/>
                  <a:gd name="T12" fmla="*/ 0 w 73"/>
                  <a:gd name="T13" fmla="*/ 1 h 70"/>
                  <a:gd name="T14" fmla="*/ 0 w 73"/>
                  <a:gd name="T15" fmla="*/ 0 h 70"/>
                  <a:gd name="T16" fmla="*/ 0 w 73"/>
                  <a:gd name="T17" fmla="*/ 1 h 70"/>
                  <a:gd name="T18" fmla="*/ 0 w 73"/>
                  <a:gd name="T19" fmla="*/ 1 h 70"/>
                  <a:gd name="T20" fmla="*/ 0 w 73"/>
                  <a:gd name="T21" fmla="*/ 1 h 70"/>
                  <a:gd name="T22" fmla="*/ 0 w 73"/>
                  <a:gd name="T23" fmla="*/ 1 h 70"/>
                  <a:gd name="T24" fmla="*/ 1 w 73"/>
                  <a:gd name="T25" fmla="*/ 2 h 70"/>
                  <a:gd name="T26" fmla="*/ 1 w 73"/>
                  <a:gd name="T27" fmla="*/ 2 h 70"/>
                  <a:gd name="T28" fmla="*/ 1 w 73"/>
                  <a:gd name="T29" fmla="*/ 2 h 70"/>
                  <a:gd name="T30" fmla="*/ 2 w 73"/>
                  <a:gd name="T31" fmla="*/ 2 h 70"/>
                  <a:gd name="T32" fmla="*/ 2 w 73"/>
                  <a:gd name="T33" fmla="*/ 3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3" h="70">
                    <a:moveTo>
                      <a:pt x="73" y="70"/>
                    </a:moveTo>
                    <a:lnTo>
                      <a:pt x="66" y="60"/>
                    </a:lnTo>
                    <a:lnTo>
                      <a:pt x="57" y="47"/>
                    </a:lnTo>
                    <a:lnTo>
                      <a:pt x="45" y="33"/>
                    </a:lnTo>
                    <a:lnTo>
                      <a:pt x="33" y="22"/>
                    </a:lnTo>
                    <a:lnTo>
                      <a:pt x="21" y="12"/>
                    </a:lnTo>
                    <a:lnTo>
                      <a:pt x="11" y="3"/>
                    </a:lnTo>
                    <a:lnTo>
                      <a:pt x="4" y="0"/>
                    </a:lnTo>
                    <a:lnTo>
                      <a:pt x="0" y="2"/>
                    </a:lnTo>
                    <a:lnTo>
                      <a:pt x="3" y="8"/>
                    </a:lnTo>
                    <a:lnTo>
                      <a:pt x="10" y="16"/>
                    </a:lnTo>
                    <a:lnTo>
                      <a:pt x="20" y="25"/>
                    </a:lnTo>
                    <a:lnTo>
                      <a:pt x="33" y="35"/>
                    </a:lnTo>
                    <a:lnTo>
                      <a:pt x="45" y="45"/>
                    </a:lnTo>
                    <a:lnTo>
                      <a:pt x="58" y="54"/>
                    </a:lnTo>
                    <a:lnTo>
                      <a:pt x="67" y="63"/>
                    </a:lnTo>
                    <a:lnTo>
                      <a:pt x="73"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16" name="Freeform 87">
                <a:extLst>
                  <a:ext uri="{FF2B5EF4-FFF2-40B4-BE49-F238E27FC236}">
                    <a16:creationId xmlns:a16="http://schemas.microsoft.com/office/drawing/2014/main" xmlns="" id="{20C47F62-9B42-4184-8554-98BF837F64E9}"/>
                  </a:ext>
                </a:extLst>
              </p:cNvPr>
              <p:cNvSpPr>
                <a:spLocks/>
              </p:cNvSpPr>
              <p:nvPr/>
            </p:nvSpPr>
            <p:spPr bwMode="auto">
              <a:xfrm>
                <a:off x="2727" y="456"/>
                <a:ext cx="34" cy="26"/>
              </a:xfrm>
              <a:custGeom>
                <a:avLst/>
                <a:gdLst>
                  <a:gd name="T0" fmla="*/ 2 w 69"/>
                  <a:gd name="T1" fmla="*/ 1 h 53"/>
                  <a:gd name="T2" fmla="*/ 1 w 69"/>
                  <a:gd name="T3" fmla="*/ 1 h 53"/>
                  <a:gd name="T4" fmla="*/ 1 w 69"/>
                  <a:gd name="T5" fmla="*/ 1 h 53"/>
                  <a:gd name="T6" fmla="*/ 1 w 69"/>
                  <a:gd name="T7" fmla="*/ 0 h 53"/>
                  <a:gd name="T8" fmla="*/ 0 w 69"/>
                  <a:gd name="T9" fmla="*/ 0 h 53"/>
                  <a:gd name="T10" fmla="*/ 0 w 69"/>
                  <a:gd name="T11" fmla="*/ 0 h 53"/>
                  <a:gd name="T12" fmla="*/ 0 w 69"/>
                  <a:gd name="T13" fmla="*/ 0 h 53"/>
                  <a:gd name="T14" fmla="*/ 0 w 69"/>
                  <a:gd name="T15" fmla="*/ 0 h 53"/>
                  <a:gd name="T16" fmla="*/ 0 w 69"/>
                  <a:gd name="T17" fmla="*/ 0 h 53"/>
                  <a:gd name="T18" fmla="*/ 0 w 69"/>
                  <a:gd name="T19" fmla="*/ 0 h 53"/>
                  <a:gd name="T20" fmla="*/ 0 w 69"/>
                  <a:gd name="T21" fmla="*/ 0 h 53"/>
                  <a:gd name="T22" fmla="*/ 0 w 69"/>
                  <a:gd name="T23" fmla="*/ 0 h 53"/>
                  <a:gd name="T24" fmla="*/ 0 w 69"/>
                  <a:gd name="T25" fmla="*/ 0 h 53"/>
                  <a:gd name="T26" fmla="*/ 1 w 69"/>
                  <a:gd name="T27" fmla="*/ 1 h 53"/>
                  <a:gd name="T28" fmla="*/ 1 w 69"/>
                  <a:gd name="T29" fmla="*/ 1 h 53"/>
                  <a:gd name="T30" fmla="*/ 1 w 69"/>
                  <a:gd name="T31" fmla="*/ 1 h 53"/>
                  <a:gd name="T32" fmla="*/ 2 w 69"/>
                  <a:gd name="T33" fmla="*/ 1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53">
                    <a:moveTo>
                      <a:pt x="69" y="53"/>
                    </a:moveTo>
                    <a:lnTo>
                      <a:pt x="62" y="45"/>
                    </a:lnTo>
                    <a:lnTo>
                      <a:pt x="53" y="35"/>
                    </a:lnTo>
                    <a:lnTo>
                      <a:pt x="41" y="24"/>
                    </a:lnTo>
                    <a:lnTo>
                      <a:pt x="30" y="15"/>
                    </a:lnTo>
                    <a:lnTo>
                      <a:pt x="19" y="6"/>
                    </a:lnTo>
                    <a:lnTo>
                      <a:pt x="9" y="1"/>
                    </a:lnTo>
                    <a:lnTo>
                      <a:pt x="2" y="0"/>
                    </a:lnTo>
                    <a:lnTo>
                      <a:pt x="0" y="4"/>
                    </a:lnTo>
                    <a:lnTo>
                      <a:pt x="2" y="11"/>
                    </a:lnTo>
                    <a:lnTo>
                      <a:pt x="8" y="18"/>
                    </a:lnTo>
                    <a:lnTo>
                      <a:pt x="18" y="24"/>
                    </a:lnTo>
                    <a:lnTo>
                      <a:pt x="30" y="30"/>
                    </a:lnTo>
                    <a:lnTo>
                      <a:pt x="41" y="35"/>
                    </a:lnTo>
                    <a:lnTo>
                      <a:pt x="53" y="41"/>
                    </a:lnTo>
                    <a:lnTo>
                      <a:pt x="62" y="47"/>
                    </a:lnTo>
                    <a:lnTo>
                      <a:pt x="69" y="5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17" name="Freeform 88">
                <a:extLst>
                  <a:ext uri="{FF2B5EF4-FFF2-40B4-BE49-F238E27FC236}">
                    <a16:creationId xmlns:a16="http://schemas.microsoft.com/office/drawing/2014/main" xmlns="" id="{107A3197-D490-41DA-867D-A8D129AD424D}"/>
                  </a:ext>
                </a:extLst>
              </p:cNvPr>
              <p:cNvSpPr>
                <a:spLocks/>
              </p:cNvSpPr>
              <p:nvPr/>
            </p:nvSpPr>
            <p:spPr bwMode="auto">
              <a:xfrm>
                <a:off x="2729" y="477"/>
                <a:ext cx="33" cy="24"/>
              </a:xfrm>
              <a:custGeom>
                <a:avLst/>
                <a:gdLst>
                  <a:gd name="T0" fmla="*/ 2 w 67"/>
                  <a:gd name="T1" fmla="*/ 1 h 49"/>
                  <a:gd name="T2" fmla="*/ 1 w 67"/>
                  <a:gd name="T3" fmla="*/ 1 h 49"/>
                  <a:gd name="T4" fmla="*/ 1 w 67"/>
                  <a:gd name="T5" fmla="*/ 1 h 49"/>
                  <a:gd name="T6" fmla="*/ 1 w 67"/>
                  <a:gd name="T7" fmla="*/ 0 h 49"/>
                  <a:gd name="T8" fmla="*/ 0 w 67"/>
                  <a:gd name="T9" fmla="*/ 0 h 49"/>
                  <a:gd name="T10" fmla="*/ 0 w 67"/>
                  <a:gd name="T11" fmla="*/ 0 h 49"/>
                  <a:gd name="T12" fmla="*/ 0 w 67"/>
                  <a:gd name="T13" fmla="*/ 0 h 49"/>
                  <a:gd name="T14" fmla="*/ 0 w 67"/>
                  <a:gd name="T15" fmla="*/ 0 h 49"/>
                  <a:gd name="T16" fmla="*/ 0 w 67"/>
                  <a:gd name="T17" fmla="*/ 0 h 49"/>
                  <a:gd name="T18" fmla="*/ 0 w 67"/>
                  <a:gd name="T19" fmla="*/ 0 h 49"/>
                  <a:gd name="T20" fmla="*/ 0 w 67"/>
                  <a:gd name="T21" fmla="*/ 0 h 49"/>
                  <a:gd name="T22" fmla="*/ 0 w 67"/>
                  <a:gd name="T23" fmla="*/ 0 h 49"/>
                  <a:gd name="T24" fmla="*/ 0 w 67"/>
                  <a:gd name="T25" fmla="*/ 0 h 49"/>
                  <a:gd name="T26" fmla="*/ 1 w 67"/>
                  <a:gd name="T27" fmla="*/ 1 h 49"/>
                  <a:gd name="T28" fmla="*/ 1 w 67"/>
                  <a:gd name="T29" fmla="*/ 1 h 49"/>
                  <a:gd name="T30" fmla="*/ 1 w 67"/>
                  <a:gd name="T31" fmla="*/ 1 h 49"/>
                  <a:gd name="T32" fmla="*/ 2 w 67"/>
                  <a:gd name="T33" fmla="*/ 1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49">
                    <a:moveTo>
                      <a:pt x="67" y="49"/>
                    </a:moveTo>
                    <a:lnTo>
                      <a:pt x="61" y="43"/>
                    </a:lnTo>
                    <a:lnTo>
                      <a:pt x="51" y="34"/>
                    </a:lnTo>
                    <a:lnTo>
                      <a:pt x="39" y="25"/>
                    </a:lnTo>
                    <a:lnTo>
                      <a:pt x="28" y="14"/>
                    </a:lnTo>
                    <a:lnTo>
                      <a:pt x="16" y="7"/>
                    </a:lnTo>
                    <a:lnTo>
                      <a:pt x="7" y="2"/>
                    </a:lnTo>
                    <a:lnTo>
                      <a:pt x="1" y="0"/>
                    </a:lnTo>
                    <a:lnTo>
                      <a:pt x="0" y="5"/>
                    </a:lnTo>
                    <a:lnTo>
                      <a:pt x="4" y="12"/>
                    </a:lnTo>
                    <a:lnTo>
                      <a:pt x="11" y="19"/>
                    </a:lnTo>
                    <a:lnTo>
                      <a:pt x="20" y="26"/>
                    </a:lnTo>
                    <a:lnTo>
                      <a:pt x="31" y="31"/>
                    </a:lnTo>
                    <a:lnTo>
                      <a:pt x="43" y="37"/>
                    </a:lnTo>
                    <a:lnTo>
                      <a:pt x="53" y="42"/>
                    </a:lnTo>
                    <a:lnTo>
                      <a:pt x="62" y="45"/>
                    </a:lnTo>
                    <a:lnTo>
                      <a:pt x="67" y="4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18" name="Freeform 89">
                <a:extLst>
                  <a:ext uri="{FF2B5EF4-FFF2-40B4-BE49-F238E27FC236}">
                    <a16:creationId xmlns:a16="http://schemas.microsoft.com/office/drawing/2014/main" xmlns="" id="{7D6A1BE7-3749-45E2-ACD6-4C7C1325D7B3}"/>
                  </a:ext>
                </a:extLst>
              </p:cNvPr>
              <p:cNvSpPr>
                <a:spLocks/>
              </p:cNvSpPr>
              <p:nvPr/>
            </p:nvSpPr>
            <p:spPr bwMode="auto">
              <a:xfrm>
                <a:off x="2736" y="506"/>
                <a:ext cx="29" cy="13"/>
              </a:xfrm>
              <a:custGeom>
                <a:avLst/>
                <a:gdLst>
                  <a:gd name="T0" fmla="*/ 1 w 59"/>
                  <a:gd name="T1" fmla="*/ 1 h 25"/>
                  <a:gd name="T2" fmla="*/ 1 w 59"/>
                  <a:gd name="T3" fmla="*/ 1 h 25"/>
                  <a:gd name="T4" fmla="*/ 1 w 59"/>
                  <a:gd name="T5" fmla="*/ 1 h 25"/>
                  <a:gd name="T6" fmla="*/ 1 w 59"/>
                  <a:gd name="T7" fmla="*/ 1 h 25"/>
                  <a:gd name="T8" fmla="*/ 0 w 59"/>
                  <a:gd name="T9" fmla="*/ 1 h 25"/>
                  <a:gd name="T10" fmla="*/ 0 w 59"/>
                  <a:gd name="T11" fmla="*/ 0 h 25"/>
                  <a:gd name="T12" fmla="*/ 0 w 59"/>
                  <a:gd name="T13" fmla="*/ 0 h 25"/>
                  <a:gd name="T14" fmla="*/ 0 w 59"/>
                  <a:gd name="T15" fmla="*/ 1 h 25"/>
                  <a:gd name="T16" fmla="*/ 0 w 59"/>
                  <a:gd name="T17" fmla="*/ 1 h 25"/>
                  <a:gd name="T18" fmla="*/ 0 w 59"/>
                  <a:gd name="T19" fmla="*/ 1 h 25"/>
                  <a:gd name="T20" fmla="*/ 0 w 59"/>
                  <a:gd name="T21" fmla="*/ 1 h 25"/>
                  <a:gd name="T22" fmla="*/ 0 w 59"/>
                  <a:gd name="T23" fmla="*/ 1 h 25"/>
                  <a:gd name="T24" fmla="*/ 0 w 59"/>
                  <a:gd name="T25" fmla="*/ 1 h 25"/>
                  <a:gd name="T26" fmla="*/ 1 w 59"/>
                  <a:gd name="T27" fmla="*/ 1 h 25"/>
                  <a:gd name="T28" fmla="*/ 1 w 59"/>
                  <a:gd name="T29" fmla="*/ 1 h 25"/>
                  <a:gd name="T30" fmla="*/ 1 w 59"/>
                  <a:gd name="T31" fmla="*/ 1 h 25"/>
                  <a:gd name="T32" fmla="*/ 1 w 59"/>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25">
                    <a:moveTo>
                      <a:pt x="59" y="25"/>
                    </a:moveTo>
                    <a:lnTo>
                      <a:pt x="52" y="20"/>
                    </a:lnTo>
                    <a:lnTo>
                      <a:pt x="43" y="14"/>
                    </a:lnTo>
                    <a:lnTo>
                      <a:pt x="32" y="8"/>
                    </a:lnTo>
                    <a:lnTo>
                      <a:pt x="23" y="3"/>
                    </a:lnTo>
                    <a:lnTo>
                      <a:pt x="14" y="0"/>
                    </a:lnTo>
                    <a:lnTo>
                      <a:pt x="7" y="0"/>
                    </a:lnTo>
                    <a:lnTo>
                      <a:pt x="1" y="1"/>
                    </a:lnTo>
                    <a:lnTo>
                      <a:pt x="0" y="7"/>
                    </a:lnTo>
                    <a:lnTo>
                      <a:pt x="2" y="13"/>
                    </a:lnTo>
                    <a:lnTo>
                      <a:pt x="8" y="17"/>
                    </a:lnTo>
                    <a:lnTo>
                      <a:pt x="16" y="20"/>
                    </a:lnTo>
                    <a:lnTo>
                      <a:pt x="25" y="21"/>
                    </a:lnTo>
                    <a:lnTo>
                      <a:pt x="35" y="21"/>
                    </a:lnTo>
                    <a:lnTo>
                      <a:pt x="45" y="22"/>
                    </a:lnTo>
                    <a:lnTo>
                      <a:pt x="53" y="23"/>
                    </a:lnTo>
                    <a:lnTo>
                      <a:pt x="59" y="2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19" name="Freeform 90">
                <a:extLst>
                  <a:ext uri="{FF2B5EF4-FFF2-40B4-BE49-F238E27FC236}">
                    <a16:creationId xmlns:a16="http://schemas.microsoft.com/office/drawing/2014/main" xmlns="" id="{BD3AA885-DC55-4E4F-9337-40FFF5CE7B22}"/>
                  </a:ext>
                </a:extLst>
              </p:cNvPr>
              <p:cNvSpPr>
                <a:spLocks/>
              </p:cNvSpPr>
              <p:nvPr/>
            </p:nvSpPr>
            <p:spPr bwMode="auto">
              <a:xfrm>
                <a:off x="2743" y="526"/>
                <a:ext cx="26" cy="6"/>
              </a:xfrm>
              <a:custGeom>
                <a:avLst/>
                <a:gdLst>
                  <a:gd name="T0" fmla="*/ 2 w 52"/>
                  <a:gd name="T1" fmla="*/ 0 h 13"/>
                  <a:gd name="T2" fmla="*/ 2 w 52"/>
                  <a:gd name="T3" fmla="*/ 0 h 13"/>
                  <a:gd name="T4" fmla="*/ 2 w 52"/>
                  <a:gd name="T5" fmla="*/ 0 h 13"/>
                  <a:gd name="T6" fmla="*/ 1 w 52"/>
                  <a:gd name="T7" fmla="*/ 0 h 13"/>
                  <a:gd name="T8" fmla="*/ 1 w 52"/>
                  <a:gd name="T9" fmla="*/ 0 h 13"/>
                  <a:gd name="T10" fmla="*/ 1 w 52"/>
                  <a:gd name="T11" fmla="*/ 0 h 13"/>
                  <a:gd name="T12" fmla="*/ 1 w 52"/>
                  <a:gd name="T13" fmla="*/ 0 h 13"/>
                  <a:gd name="T14" fmla="*/ 1 w 52"/>
                  <a:gd name="T15" fmla="*/ 0 h 13"/>
                  <a:gd name="T16" fmla="*/ 0 w 52"/>
                  <a:gd name="T17" fmla="*/ 0 h 13"/>
                  <a:gd name="T18" fmla="*/ 1 w 52"/>
                  <a:gd name="T19" fmla="*/ 0 h 13"/>
                  <a:gd name="T20" fmla="*/ 1 w 52"/>
                  <a:gd name="T21" fmla="*/ 0 h 13"/>
                  <a:gd name="T22" fmla="*/ 1 w 52"/>
                  <a:gd name="T23" fmla="*/ 0 h 13"/>
                  <a:gd name="T24" fmla="*/ 1 w 52"/>
                  <a:gd name="T25" fmla="*/ 0 h 13"/>
                  <a:gd name="T26" fmla="*/ 1 w 52"/>
                  <a:gd name="T27" fmla="*/ 0 h 13"/>
                  <a:gd name="T28" fmla="*/ 2 w 52"/>
                  <a:gd name="T29" fmla="*/ 0 h 13"/>
                  <a:gd name="T30" fmla="*/ 2 w 52"/>
                  <a:gd name="T31" fmla="*/ 0 h 13"/>
                  <a:gd name="T32" fmla="*/ 2 w 52"/>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3">
                    <a:moveTo>
                      <a:pt x="52" y="13"/>
                    </a:moveTo>
                    <a:lnTo>
                      <a:pt x="46" y="11"/>
                    </a:lnTo>
                    <a:lnTo>
                      <a:pt x="38" y="7"/>
                    </a:lnTo>
                    <a:lnTo>
                      <a:pt x="30" y="4"/>
                    </a:lnTo>
                    <a:lnTo>
                      <a:pt x="21" y="1"/>
                    </a:lnTo>
                    <a:lnTo>
                      <a:pt x="12" y="0"/>
                    </a:lnTo>
                    <a:lnTo>
                      <a:pt x="6" y="0"/>
                    </a:lnTo>
                    <a:lnTo>
                      <a:pt x="1" y="1"/>
                    </a:lnTo>
                    <a:lnTo>
                      <a:pt x="0" y="6"/>
                    </a:lnTo>
                    <a:lnTo>
                      <a:pt x="2" y="10"/>
                    </a:lnTo>
                    <a:lnTo>
                      <a:pt x="7" y="12"/>
                    </a:lnTo>
                    <a:lnTo>
                      <a:pt x="12" y="13"/>
                    </a:lnTo>
                    <a:lnTo>
                      <a:pt x="21" y="13"/>
                    </a:lnTo>
                    <a:lnTo>
                      <a:pt x="29" y="12"/>
                    </a:lnTo>
                    <a:lnTo>
                      <a:pt x="37" y="12"/>
                    </a:lnTo>
                    <a:lnTo>
                      <a:pt x="45" y="12"/>
                    </a:lnTo>
                    <a:lnTo>
                      <a:pt x="52"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20" name="Freeform 91">
                <a:extLst>
                  <a:ext uri="{FF2B5EF4-FFF2-40B4-BE49-F238E27FC236}">
                    <a16:creationId xmlns:a16="http://schemas.microsoft.com/office/drawing/2014/main" xmlns="" id="{33CB62CA-2A9E-4289-8A12-B9F5813E52EC}"/>
                  </a:ext>
                </a:extLst>
              </p:cNvPr>
              <p:cNvSpPr>
                <a:spLocks/>
              </p:cNvSpPr>
              <p:nvPr/>
            </p:nvSpPr>
            <p:spPr bwMode="auto">
              <a:xfrm>
                <a:off x="2747" y="542"/>
                <a:ext cx="25" cy="7"/>
              </a:xfrm>
              <a:custGeom>
                <a:avLst/>
                <a:gdLst>
                  <a:gd name="T0" fmla="*/ 1 w 51"/>
                  <a:gd name="T1" fmla="*/ 1 h 14"/>
                  <a:gd name="T2" fmla="*/ 1 w 51"/>
                  <a:gd name="T3" fmla="*/ 1 h 14"/>
                  <a:gd name="T4" fmla="*/ 1 w 51"/>
                  <a:gd name="T5" fmla="*/ 1 h 14"/>
                  <a:gd name="T6" fmla="*/ 0 w 51"/>
                  <a:gd name="T7" fmla="*/ 1 h 14"/>
                  <a:gd name="T8" fmla="*/ 0 w 51"/>
                  <a:gd name="T9" fmla="*/ 0 h 14"/>
                  <a:gd name="T10" fmla="*/ 0 w 51"/>
                  <a:gd name="T11" fmla="*/ 0 h 14"/>
                  <a:gd name="T12" fmla="*/ 0 w 51"/>
                  <a:gd name="T13" fmla="*/ 1 h 14"/>
                  <a:gd name="T14" fmla="*/ 0 w 51"/>
                  <a:gd name="T15" fmla="*/ 1 h 14"/>
                  <a:gd name="T16" fmla="*/ 0 w 51"/>
                  <a:gd name="T17" fmla="*/ 1 h 14"/>
                  <a:gd name="T18" fmla="*/ 0 w 51"/>
                  <a:gd name="T19" fmla="*/ 1 h 14"/>
                  <a:gd name="T20" fmla="*/ 0 w 51"/>
                  <a:gd name="T21" fmla="*/ 1 h 14"/>
                  <a:gd name="T22" fmla="*/ 0 w 51"/>
                  <a:gd name="T23" fmla="*/ 1 h 14"/>
                  <a:gd name="T24" fmla="*/ 0 w 51"/>
                  <a:gd name="T25" fmla="*/ 1 h 14"/>
                  <a:gd name="T26" fmla="*/ 0 w 51"/>
                  <a:gd name="T27" fmla="*/ 1 h 14"/>
                  <a:gd name="T28" fmla="*/ 1 w 51"/>
                  <a:gd name="T29" fmla="*/ 1 h 14"/>
                  <a:gd name="T30" fmla="*/ 1 w 51"/>
                  <a:gd name="T31" fmla="*/ 1 h 14"/>
                  <a:gd name="T32" fmla="*/ 1 w 51"/>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14">
                    <a:moveTo>
                      <a:pt x="51" y="7"/>
                    </a:moveTo>
                    <a:lnTo>
                      <a:pt x="46" y="5"/>
                    </a:lnTo>
                    <a:lnTo>
                      <a:pt x="39" y="3"/>
                    </a:lnTo>
                    <a:lnTo>
                      <a:pt x="31" y="2"/>
                    </a:lnTo>
                    <a:lnTo>
                      <a:pt x="22" y="0"/>
                    </a:lnTo>
                    <a:lnTo>
                      <a:pt x="14" y="0"/>
                    </a:lnTo>
                    <a:lnTo>
                      <a:pt x="7" y="2"/>
                    </a:lnTo>
                    <a:lnTo>
                      <a:pt x="2" y="5"/>
                    </a:lnTo>
                    <a:lnTo>
                      <a:pt x="0" y="10"/>
                    </a:lnTo>
                    <a:lnTo>
                      <a:pt x="1" y="13"/>
                    </a:lnTo>
                    <a:lnTo>
                      <a:pt x="4" y="14"/>
                    </a:lnTo>
                    <a:lnTo>
                      <a:pt x="10" y="14"/>
                    </a:lnTo>
                    <a:lnTo>
                      <a:pt x="17" y="13"/>
                    </a:lnTo>
                    <a:lnTo>
                      <a:pt x="25" y="11"/>
                    </a:lnTo>
                    <a:lnTo>
                      <a:pt x="34" y="8"/>
                    </a:lnTo>
                    <a:lnTo>
                      <a:pt x="42" y="7"/>
                    </a:lnTo>
                    <a:lnTo>
                      <a:pt x="51" y="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21" name="Freeform 92">
                <a:extLst>
                  <a:ext uri="{FF2B5EF4-FFF2-40B4-BE49-F238E27FC236}">
                    <a16:creationId xmlns:a16="http://schemas.microsoft.com/office/drawing/2014/main" xmlns="" id="{48D8C90F-ADE2-4364-99A6-FF830D3B22DE}"/>
                  </a:ext>
                </a:extLst>
              </p:cNvPr>
              <p:cNvSpPr>
                <a:spLocks/>
              </p:cNvSpPr>
              <p:nvPr/>
            </p:nvSpPr>
            <p:spPr bwMode="auto">
              <a:xfrm>
                <a:off x="2755" y="554"/>
                <a:ext cx="25" cy="8"/>
              </a:xfrm>
              <a:custGeom>
                <a:avLst/>
                <a:gdLst>
                  <a:gd name="T0" fmla="*/ 2 w 50"/>
                  <a:gd name="T1" fmla="*/ 1 h 16"/>
                  <a:gd name="T2" fmla="*/ 2 w 50"/>
                  <a:gd name="T3" fmla="*/ 1 h 16"/>
                  <a:gd name="T4" fmla="*/ 2 w 50"/>
                  <a:gd name="T5" fmla="*/ 1 h 16"/>
                  <a:gd name="T6" fmla="*/ 2 w 50"/>
                  <a:gd name="T7" fmla="*/ 1 h 16"/>
                  <a:gd name="T8" fmla="*/ 1 w 50"/>
                  <a:gd name="T9" fmla="*/ 1 h 16"/>
                  <a:gd name="T10" fmla="*/ 1 w 50"/>
                  <a:gd name="T11" fmla="*/ 0 h 16"/>
                  <a:gd name="T12" fmla="*/ 1 w 50"/>
                  <a:gd name="T13" fmla="*/ 0 h 16"/>
                  <a:gd name="T14" fmla="*/ 1 w 50"/>
                  <a:gd name="T15" fmla="*/ 1 h 16"/>
                  <a:gd name="T16" fmla="*/ 0 w 50"/>
                  <a:gd name="T17" fmla="*/ 1 h 16"/>
                  <a:gd name="T18" fmla="*/ 0 w 50"/>
                  <a:gd name="T19" fmla="*/ 1 h 16"/>
                  <a:gd name="T20" fmla="*/ 1 w 50"/>
                  <a:gd name="T21" fmla="*/ 1 h 16"/>
                  <a:gd name="T22" fmla="*/ 1 w 50"/>
                  <a:gd name="T23" fmla="*/ 1 h 16"/>
                  <a:gd name="T24" fmla="*/ 1 w 50"/>
                  <a:gd name="T25" fmla="*/ 1 h 16"/>
                  <a:gd name="T26" fmla="*/ 1 w 50"/>
                  <a:gd name="T27" fmla="*/ 1 h 16"/>
                  <a:gd name="T28" fmla="*/ 2 w 50"/>
                  <a:gd name="T29" fmla="*/ 1 h 16"/>
                  <a:gd name="T30" fmla="*/ 2 w 50"/>
                  <a:gd name="T31" fmla="*/ 1 h 16"/>
                  <a:gd name="T32" fmla="*/ 2 w 50"/>
                  <a:gd name="T33" fmla="*/ 1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16">
                    <a:moveTo>
                      <a:pt x="50" y="16"/>
                    </a:moveTo>
                    <a:lnTo>
                      <a:pt x="47" y="11"/>
                    </a:lnTo>
                    <a:lnTo>
                      <a:pt x="43" y="8"/>
                    </a:lnTo>
                    <a:lnTo>
                      <a:pt x="36" y="4"/>
                    </a:lnTo>
                    <a:lnTo>
                      <a:pt x="28" y="1"/>
                    </a:lnTo>
                    <a:lnTo>
                      <a:pt x="18" y="0"/>
                    </a:lnTo>
                    <a:lnTo>
                      <a:pt x="10" y="0"/>
                    </a:lnTo>
                    <a:lnTo>
                      <a:pt x="5" y="2"/>
                    </a:lnTo>
                    <a:lnTo>
                      <a:pt x="0" y="7"/>
                    </a:lnTo>
                    <a:lnTo>
                      <a:pt x="0" y="11"/>
                    </a:lnTo>
                    <a:lnTo>
                      <a:pt x="3" y="15"/>
                    </a:lnTo>
                    <a:lnTo>
                      <a:pt x="9" y="16"/>
                    </a:lnTo>
                    <a:lnTo>
                      <a:pt x="17" y="16"/>
                    </a:lnTo>
                    <a:lnTo>
                      <a:pt x="26" y="15"/>
                    </a:lnTo>
                    <a:lnTo>
                      <a:pt x="35" y="15"/>
                    </a:lnTo>
                    <a:lnTo>
                      <a:pt x="43" y="15"/>
                    </a:lnTo>
                    <a:lnTo>
                      <a:pt x="50" y="1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22" name="Freeform 93">
                <a:extLst>
                  <a:ext uri="{FF2B5EF4-FFF2-40B4-BE49-F238E27FC236}">
                    <a16:creationId xmlns:a16="http://schemas.microsoft.com/office/drawing/2014/main" xmlns="" id="{B31271F0-4110-4BE5-B6E7-2B754D6E22CF}"/>
                  </a:ext>
                </a:extLst>
              </p:cNvPr>
              <p:cNvSpPr>
                <a:spLocks/>
              </p:cNvSpPr>
              <p:nvPr/>
            </p:nvSpPr>
            <p:spPr bwMode="auto">
              <a:xfrm>
                <a:off x="2757" y="564"/>
                <a:ext cx="27" cy="8"/>
              </a:xfrm>
              <a:custGeom>
                <a:avLst/>
                <a:gdLst>
                  <a:gd name="T0" fmla="*/ 1 w 56"/>
                  <a:gd name="T1" fmla="*/ 1 h 15"/>
                  <a:gd name="T2" fmla="*/ 1 w 56"/>
                  <a:gd name="T3" fmla="*/ 1 h 15"/>
                  <a:gd name="T4" fmla="*/ 1 w 56"/>
                  <a:gd name="T5" fmla="*/ 1 h 15"/>
                  <a:gd name="T6" fmla="*/ 1 w 56"/>
                  <a:gd name="T7" fmla="*/ 1 h 15"/>
                  <a:gd name="T8" fmla="*/ 0 w 56"/>
                  <a:gd name="T9" fmla="*/ 1 h 15"/>
                  <a:gd name="T10" fmla="*/ 0 w 56"/>
                  <a:gd name="T11" fmla="*/ 0 h 15"/>
                  <a:gd name="T12" fmla="*/ 0 w 56"/>
                  <a:gd name="T13" fmla="*/ 0 h 15"/>
                  <a:gd name="T14" fmla="*/ 0 w 56"/>
                  <a:gd name="T15" fmla="*/ 1 h 15"/>
                  <a:gd name="T16" fmla="*/ 0 w 56"/>
                  <a:gd name="T17" fmla="*/ 1 h 15"/>
                  <a:gd name="T18" fmla="*/ 0 w 56"/>
                  <a:gd name="T19" fmla="*/ 1 h 15"/>
                  <a:gd name="T20" fmla="*/ 0 w 56"/>
                  <a:gd name="T21" fmla="*/ 1 h 15"/>
                  <a:gd name="T22" fmla="*/ 0 w 56"/>
                  <a:gd name="T23" fmla="*/ 1 h 15"/>
                  <a:gd name="T24" fmla="*/ 0 w 56"/>
                  <a:gd name="T25" fmla="*/ 1 h 15"/>
                  <a:gd name="T26" fmla="*/ 1 w 56"/>
                  <a:gd name="T27" fmla="*/ 1 h 15"/>
                  <a:gd name="T28" fmla="*/ 1 w 56"/>
                  <a:gd name="T29" fmla="*/ 1 h 15"/>
                  <a:gd name="T30" fmla="*/ 1 w 56"/>
                  <a:gd name="T31" fmla="*/ 1 h 15"/>
                  <a:gd name="T32" fmla="*/ 1 w 56"/>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15">
                    <a:moveTo>
                      <a:pt x="56" y="13"/>
                    </a:moveTo>
                    <a:lnTo>
                      <a:pt x="51" y="11"/>
                    </a:lnTo>
                    <a:lnTo>
                      <a:pt x="44" y="8"/>
                    </a:lnTo>
                    <a:lnTo>
                      <a:pt x="37" y="5"/>
                    </a:lnTo>
                    <a:lnTo>
                      <a:pt x="29" y="3"/>
                    </a:lnTo>
                    <a:lnTo>
                      <a:pt x="20" y="0"/>
                    </a:lnTo>
                    <a:lnTo>
                      <a:pt x="13" y="0"/>
                    </a:lnTo>
                    <a:lnTo>
                      <a:pt x="6" y="2"/>
                    </a:lnTo>
                    <a:lnTo>
                      <a:pt x="2" y="6"/>
                    </a:lnTo>
                    <a:lnTo>
                      <a:pt x="0" y="11"/>
                    </a:lnTo>
                    <a:lnTo>
                      <a:pt x="5" y="13"/>
                    </a:lnTo>
                    <a:lnTo>
                      <a:pt x="12" y="15"/>
                    </a:lnTo>
                    <a:lnTo>
                      <a:pt x="22" y="15"/>
                    </a:lnTo>
                    <a:lnTo>
                      <a:pt x="33" y="15"/>
                    </a:lnTo>
                    <a:lnTo>
                      <a:pt x="42" y="15"/>
                    </a:lnTo>
                    <a:lnTo>
                      <a:pt x="51" y="14"/>
                    </a:lnTo>
                    <a:lnTo>
                      <a:pt x="56"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23" name="Freeform 94">
                <a:extLst>
                  <a:ext uri="{FF2B5EF4-FFF2-40B4-BE49-F238E27FC236}">
                    <a16:creationId xmlns:a16="http://schemas.microsoft.com/office/drawing/2014/main" xmlns="" id="{7C27F8E6-B820-4C07-AD35-F933835ECB81}"/>
                  </a:ext>
                </a:extLst>
              </p:cNvPr>
              <p:cNvSpPr>
                <a:spLocks/>
              </p:cNvSpPr>
              <p:nvPr/>
            </p:nvSpPr>
            <p:spPr bwMode="auto">
              <a:xfrm>
                <a:off x="2733" y="375"/>
                <a:ext cx="26" cy="43"/>
              </a:xfrm>
              <a:custGeom>
                <a:avLst/>
                <a:gdLst>
                  <a:gd name="T0" fmla="*/ 0 w 52"/>
                  <a:gd name="T1" fmla="*/ 1 h 86"/>
                  <a:gd name="T2" fmla="*/ 1 w 52"/>
                  <a:gd name="T3" fmla="*/ 1 h 86"/>
                  <a:gd name="T4" fmla="*/ 1 w 52"/>
                  <a:gd name="T5" fmla="*/ 1 h 86"/>
                  <a:gd name="T6" fmla="*/ 1 w 52"/>
                  <a:gd name="T7" fmla="*/ 1 h 86"/>
                  <a:gd name="T8" fmla="*/ 1 w 52"/>
                  <a:gd name="T9" fmla="*/ 2 h 86"/>
                  <a:gd name="T10" fmla="*/ 2 w 52"/>
                  <a:gd name="T11" fmla="*/ 2 h 86"/>
                  <a:gd name="T12" fmla="*/ 2 w 52"/>
                  <a:gd name="T13" fmla="*/ 2 h 86"/>
                  <a:gd name="T14" fmla="*/ 2 w 52"/>
                  <a:gd name="T15" fmla="*/ 3 h 86"/>
                  <a:gd name="T16" fmla="*/ 2 w 52"/>
                  <a:gd name="T17" fmla="*/ 3 h 86"/>
                  <a:gd name="T18" fmla="*/ 2 w 52"/>
                  <a:gd name="T19" fmla="*/ 3 h 86"/>
                  <a:gd name="T20" fmla="*/ 2 w 52"/>
                  <a:gd name="T21" fmla="*/ 2 h 86"/>
                  <a:gd name="T22" fmla="*/ 2 w 52"/>
                  <a:gd name="T23" fmla="*/ 2 h 86"/>
                  <a:gd name="T24" fmla="*/ 1 w 52"/>
                  <a:gd name="T25" fmla="*/ 1 h 86"/>
                  <a:gd name="T26" fmla="*/ 1 w 52"/>
                  <a:gd name="T27" fmla="*/ 1 h 86"/>
                  <a:gd name="T28" fmla="*/ 1 w 52"/>
                  <a:gd name="T29" fmla="*/ 1 h 86"/>
                  <a:gd name="T30" fmla="*/ 1 w 52"/>
                  <a:gd name="T31" fmla="*/ 0 h 86"/>
                  <a:gd name="T32" fmla="*/ 0 w 52"/>
                  <a:gd name="T33" fmla="*/ 1 h 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86">
                    <a:moveTo>
                      <a:pt x="0" y="3"/>
                    </a:moveTo>
                    <a:lnTo>
                      <a:pt x="3" y="7"/>
                    </a:lnTo>
                    <a:lnTo>
                      <a:pt x="7" y="15"/>
                    </a:lnTo>
                    <a:lnTo>
                      <a:pt x="15" y="26"/>
                    </a:lnTo>
                    <a:lnTo>
                      <a:pt x="24" y="37"/>
                    </a:lnTo>
                    <a:lnTo>
                      <a:pt x="35" y="50"/>
                    </a:lnTo>
                    <a:lnTo>
                      <a:pt x="43" y="63"/>
                    </a:lnTo>
                    <a:lnTo>
                      <a:pt x="49" y="75"/>
                    </a:lnTo>
                    <a:lnTo>
                      <a:pt x="52" y="86"/>
                    </a:lnTo>
                    <a:lnTo>
                      <a:pt x="49" y="72"/>
                    </a:lnTo>
                    <a:lnTo>
                      <a:pt x="43" y="57"/>
                    </a:lnTo>
                    <a:lnTo>
                      <a:pt x="36" y="41"/>
                    </a:lnTo>
                    <a:lnTo>
                      <a:pt x="28" y="26"/>
                    </a:lnTo>
                    <a:lnTo>
                      <a:pt x="20" y="13"/>
                    </a:lnTo>
                    <a:lnTo>
                      <a:pt x="12" y="4"/>
                    </a:lnTo>
                    <a:lnTo>
                      <a:pt x="5" y="0"/>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24" name="Freeform 95">
                <a:extLst>
                  <a:ext uri="{FF2B5EF4-FFF2-40B4-BE49-F238E27FC236}">
                    <a16:creationId xmlns:a16="http://schemas.microsoft.com/office/drawing/2014/main" xmlns="" id="{922FF44E-5832-4521-A9A8-EFC3ACE445F2}"/>
                  </a:ext>
                </a:extLst>
              </p:cNvPr>
              <p:cNvSpPr>
                <a:spLocks/>
              </p:cNvSpPr>
              <p:nvPr/>
            </p:nvSpPr>
            <p:spPr bwMode="auto">
              <a:xfrm>
                <a:off x="2745" y="369"/>
                <a:ext cx="17" cy="31"/>
              </a:xfrm>
              <a:custGeom>
                <a:avLst/>
                <a:gdLst>
                  <a:gd name="T0" fmla="*/ 2 w 34"/>
                  <a:gd name="T1" fmla="*/ 2 h 62"/>
                  <a:gd name="T2" fmla="*/ 1 w 34"/>
                  <a:gd name="T3" fmla="*/ 2 h 62"/>
                  <a:gd name="T4" fmla="*/ 1 w 34"/>
                  <a:gd name="T5" fmla="*/ 1 h 62"/>
                  <a:gd name="T6" fmla="*/ 1 w 34"/>
                  <a:gd name="T7" fmla="*/ 1 h 62"/>
                  <a:gd name="T8" fmla="*/ 0 w 34"/>
                  <a:gd name="T9" fmla="*/ 0 h 62"/>
                  <a:gd name="T10" fmla="*/ 0 w 34"/>
                  <a:gd name="T11" fmla="*/ 1 h 62"/>
                  <a:gd name="T12" fmla="*/ 1 w 34"/>
                  <a:gd name="T13" fmla="*/ 1 h 62"/>
                  <a:gd name="T14" fmla="*/ 1 w 34"/>
                  <a:gd name="T15" fmla="*/ 1 h 62"/>
                  <a:gd name="T16" fmla="*/ 1 w 34"/>
                  <a:gd name="T17" fmla="*/ 1 h 62"/>
                  <a:gd name="T18" fmla="*/ 1 w 34"/>
                  <a:gd name="T19" fmla="*/ 2 h 62"/>
                  <a:gd name="T20" fmla="*/ 1 w 34"/>
                  <a:gd name="T21" fmla="*/ 2 h 62"/>
                  <a:gd name="T22" fmla="*/ 1 w 34"/>
                  <a:gd name="T23" fmla="*/ 2 h 62"/>
                  <a:gd name="T24" fmla="*/ 2 w 34"/>
                  <a:gd name="T25" fmla="*/ 2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4" h="62">
                    <a:moveTo>
                      <a:pt x="34" y="62"/>
                    </a:moveTo>
                    <a:lnTo>
                      <a:pt x="27" y="42"/>
                    </a:lnTo>
                    <a:lnTo>
                      <a:pt x="17" y="20"/>
                    </a:lnTo>
                    <a:lnTo>
                      <a:pt x="6" y="3"/>
                    </a:lnTo>
                    <a:lnTo>
                      <a:pt x="0" y="0"/>
                    </a:lnTo>
                    <a:lnTo>
                      <a:pt x="0" y="4"/>
                    </a:lnTo>
                    <a:lnTo>
                      <a:pt x="4" y="11"/>
                    </a:lnTo>
                    <a:lnTo>
                      <a:pt x="8" y="20"/>
                    </a:lnTo>
                    <a:lnTo>
                      <a:pt x="14" y="30"/>
                    </a:lnTo>
                    <a:lnTo>
                      <a:pt x="20" y="40"/>
                    </a:lnTo>
                    <a:lnTo>
                      <a:pt x="26" y="49"/>
                    </a:lnTo>
                    <a:lnTo>
                      <a:pt x="30" y="56"/>
                    </a:lnTo>
                    <a:lnTo>
                      <a:pt x="34" y="6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25" name="Freeform 96">
                <a:extLst>
                  <a:ext uri="{FF2B5EF4-FFF2-40B4-BE49-F238E27FC236}">
                    <a16:creationId xmlns:a16="http://schemas.microsoft.com/office/drawing/2014/main" xmlns="" id="{C0C4582C-3485-4F58-A337-069E35D81A29}"/>
                  </a:ext>
                </a:extLst>
              </p:cNvPr>
              <p:cNvSpPr>
                <a:spLocks/>
              </p:cNvSpPr>
              <p:nvPr/>
            </p:nvSpPr>
            <p:spPr bwMode="auto">
              <a:xfrm>
                <a:off x="2834" y="486"/>
                <a:ext cx="48" cy="165"/>
              </a:xfrm>
              <a:custGeom>
                <a:avLst/>
                <a:gdLst>
                  <a:gd name="T0" fmla="*/ 1 w 95"/>
                  <a:gd name="T1" fmla="*/ 11 h 330"/>
                  <a:gd name="T2" fmla="*/ 1 w 95"/>
                  <a:gd name="T3" fmla="*/ 11 h 330"/>
                  <a:gd name="T4" fmla="*/ 1 w 95"/>
                  <a:gd name="T5" fmla="*/ 11 h 330"/>
                  <a:gd name="T6" fmla="*/ 1 w 95"/>
                  <a:gd name="T7" fmla="*/ 11 h 330"/>
                  <a:gd name="T8" fmla="*/ 0 w 95"/>
                  <a:gd name="T9" fmla="*/ 11 h 330"/>
                  <a:gd name="T10" fmla="*/ 2 w 95"/>
                  <a:gd name="T11" fmla="*/ 9 h 330"/>
                  <a:gd name="T12" fmla="*/ 2 w 95"/>
                  <a:gd name="T13" fmla="*/ 8 h 330"/>
                  <a:gd name="T14" fmla="*/ 3 w 95"/>
                  <a:gd name="T15" fmla="*/ 7 h 330"/>
                  <a:gd name="T16" fmla="*/ 3 w 95"/>
                  <a:gd name="T17" fmla="*/ 5 h 330"/>
                  <a:gd name="T18" fmla="*/ 3 w 95"/>
                  <a:gd name="T19" fmla="*/ 4 h 330"/>
                  <a:gd name="T20" fmla="*/ 3 w 95"/>
                  <a:gd name="T21" fmla="*/ 3 h 330"/>
                  <a:gd name="T22" fmla="*/ 3 w 95"/>
                  <a:gd name="T23" fmla="*/ 1 h 330"/>
                  <a:gd name="T24" fmla="*/ 3 w 95"/>
                  <a:gd name="T25" fmla="*/ 0 h 330"/>
                  <a:gd name="T26" fmla="*/ 3 w 95"/>
                  <a:gd name="T27" fmla="*/ 1 h 330"/>
                  <a:gd name="T28" fmla="*/ 3 w 95"/>
                  <a:gd name="T29" fmla="*/ 2 h 330"/>
                  <a:gd name="T30" fmla="*/ 3 w 95"/>
                  <a:gd name="T31" fmla="*/ 4 h 330"/>
                  <a:gd name="T32" fmla="*/ 3 w 95"/>
                  <a:gd name="T33" fmla="*/ 6 h 330"/>
                  <a:gd name="T34" fmla="*/ 3 w 95"/>
                  <a:gd name="T35" fmla="*/ 7 h 330"/>
                  <a:gd name="T36" fmla="*/ 3 w 95"/>
                  <a:gd name="T37" fmla="*/ 9 h 330"/>
                  <a:gd name="T38" fmla="*/ 2 w 95"/>
                  <a:gd name="T39" fmla="*/ 10 h 330"/>
                  <a:gd name="T40" fmla="*/ 1 w 95"/>
                  <a:gd name="T41" fmla="*/ 11 h 3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5" h="330">
                    <a:moveTo>
                      <a:pt x="14" y="329"/>
                    </a:moveTo>
                    <a:lnTo>
                      <a:pt x="10" y="330"/>
                    </a:lnTo>
                    <a:lnTo>
                      <a:pt x="7" y="329"/>
                    </a:lnTo>
                    <a:lnTo>
                      <a:pt x="3" y="328"/>
                    </a:lnTo>
                    <a:lnTo>
                      <a:pt x="0" y="328"/>
                    </a:lnTo>
                    <a:lnTo>
                      <a:pt x="35" y="288"/>
                    </a:lnTo>
                    <a:lnTo>
                      <a:pt x="60" y="245"/>
                    </a:lnTo>
                    <a:lnTo>
                      <a:pt x="76" y="200"/>
                    </a:lnTo>
                    <a:lnTo>
                      <a:pt x="83" y="154"/>
                    </a:lnTo>
                    <a:lnTo>
                      <a:pt x="85" y="110"/>
                    </a:lnTo>
                    <a:lnTo>
                      <a:pt x="83" y="69"/>
                    </a:lnTo>
                    <a:lnTo>
                      <a:pt x="79" y="32"/>
                    </a:lnTo>
                    <a:lnTo>
                      <a:pt x="75" y="0"/>
                    </a:lnTo>
                    <a:lnTo>
                      <a:pt x="86" y="25"/>
                    </a:lnTo>
                    <a:lnTo>
                      <a:pt x="94" y="64"/>
                    </a:lnTo>
                    <a:lnTo>
                      <a:pt x="95" y="111"/>
                    </a:lnTo>
                    <a:lnTo>
                      <a:pt x="92" y="162"/>
                    </a:lnTo>
                    <a:lnTo>
                      <a:pt x="83" y="214"/>
                    </a:lnTo>
                    <a:lnTo>
                      <a:pt x="67" y="262"/>
                    </a:lnTo>
                    <a:lnTo>
                      <a:pt x="43" y="302"/>
                    </a:lnTo>
                    <a:lnTo>
                      <a:pt x="14" y="32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26" name="Freeform 97">
                <a:extLst>
                  <a:ext uri="{FF2B5EF4-FFF2-40B4-BE49-F238E27FC236}">
                    <a16:creationId xmlns:a16="http://schemas.microsoft.com/office/drawing/2014/main" xmlns="" id="{5BF642FD-F61E-4F1A-AFD6-73A8B8C0FFFC}"/>
                  </a:ext>
                </a:extLst>
              </p:cNvPr>
              <p:cNvSpPr>
                <a:spLocks/>
              </p:cNvSpPr>
              <p:nvPr/>
            </p:nvSpPr>
            <p:spPr bwMode="auto">
              <a:xfrm>
                <a:off x="2845" y="490"/>
                <a:ext cx="33" cy="23"/>
              </a:xfrm>
              <a:custGeom>
                <a:avLst/>
                <a:gdLst>
                  <a:gd name="T0" fmla="*/ 3 w 64"/>
                  <a:gd name="T1" fmla="*/ 2 h 46"/>
                  <a:gd name="T2" fmla="*/ 2 w 64"/>
                  <a:gd name="T3" fmla="*/ 2 h 46"/>
                  <a:gd name="T4" fmla="*/ 2 w 64"/>
                  <a:gd name="T5" fmla="*/ 1 h 46"/>
                  <a:gd name="T6" fmla="*/ 2 w 64"/>
                  <a:gd name="T7" fmla="*/ 1 h 46"/>
                  <a:gd name="T8" fmla="*/ 1 w 64"/>
                  <a:gd name="T9" fmla="*/ 1 h 46"/>
                  <a:gd name="T10" fmla="*/ 1 w 64"/>
                  <a:gd name="T11" fmla="*/ 1 h 46"/>
                  <a:gd name="T12" fmla="*/ 1 w 64"/>
                  <a:gd name="T13" fmla="*/ 1 h 46"/>
                  <a:gd name="T14" fmla="*/ 1 w 64"/>
                  <a:gd name="T15" fmla="*/ 0 h 46"/>
                  <a:gd name="T16" fmla="*/ 0 w 64"/>
                  <a:gd name="T17" fmla="*/ 1 h 46"/>
                  <a:gd name="T18" fmla="*/ 0 w 64"/>
                  <a:gd name="T19" fmla="*/ 1 h 46"/>
                  <a:gd name="T20" fmla="*/ 1 w 64"/>
                  <a:gd name="T21" fmla="*/ 1 h 46"/>
                  <a:gd name="T22" fmla="*/ 1 w 64"/>
                  <a:gd name="T23" fmla="*/ 1 h 46"/>
                  <a:gd name="T24" fmla="*/ 1 w 64"/>
                  <a:gd name="T25" fmla="*/ 1 h 46"/>
                  <a:gd name="T26" fmla="*/ 2 w 64"/>
                  <a:gd name="T27" fmla="*/ 1 h 46"/>
                  <a:gd name="T28" fmla="*/ 2 w 64"/>
                  <a:gd name="T29" fmla="*/ 1 h 46"/>
                  <a:gd name="T30" fmla="*/ 2 w 64"/>
                  <a:gd name="T31" fmla="*/ 2 h 46"/>
                  <a:gd name="T32" fmla="*/ 3 w 64"/>
                  <a:gd name="T33" fmla="*/ 2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46">
                    <a:moveTo>
                      <a:pt x="64" y="46"/>
                    </a:moveTo>
                    <a:lnTo>
                      <a:pt x="58" y="37"/>
                    </a:lnTo>
                    <a:lnTo>
                      <a:pt x="49" y="27"/>
                    </a:lnTo>
                    <a:lnTo>
                      <a:pt x="40" y="19"/>
                    </a:lnTo>
                    <a:lnTo>
                      <a:pt x="29" y="11"/>
                    </a:lnTo>
                    <a:lnTo>
                      <a:pt x="19" y="5"/>
                    </a:lnTo>
                    <a:lnTo>
                      <a:pt x="10" y="1"/>
                    </a:lnTo>
                    <a:lnTo>
                      <a:pt x="3" y="0"/>
                    </a:lnTo>
                    <a:lnTo>
                      <a:pt x="0" y="1"/>
                    </a:lnTo>
                    <a:lnTo>
                      <a:pt x="0" y="4"/>
                    </a:lnTo>
                    <a:lnTo>
                      <a:pt x="4" y="9"/>
                    </a:lnTo>
                    <a:lnTo>
                      <a:pt x="12" y="14"/>
                    </a:lnTo>
                    <a:lnTo>
                      <a:pt x="22" y="19"/>
                    </a:lnTo>
                    <a:lnTo>
                      <a:pt x="33" y="25"/>
                    </a:lnTo>
                    <a:lnTo>
                      <a:pt x="45" y="31"/>
                    </a:lnTo>
                    <a:lnTo>
                      <a:pt x="55" y="38"/>
                    </a:lnTo>
                    <a:lnTo>
                      <a:pt x="64"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27" name="Freeform 98">
                <a:extLst>
                  <a:ext uri="{FF2B5EF4-FFF2-40B4-BE49-F238E27FC236}">
                    <a16:creationId xmlns:a16="http://schemas.microsoft.com/office/drawing/2014/main" xmlns="" id="{06AB9BF1-160A-44F5-987D-B6C3535E8C13}"/>
                  </a:ext>
                </a:extLst>
              </p:cNvPr>
              <p:cNvSpPr>
                <a:spLocks/>
              </p:cNvSpPr>
              <p:nvPr/>
            </p:nvSpPr>
            <p:spPr bwMode="auto">
              <a:xfrm>
                <a:off x="2840" y="495"/>
                <a:ext cx="39" cy="34"/>
              </a:xfrm>
              <a:custGeom>
                <a:avLst/>
                <a:gdLst>
                  <a:gd name="T0" fmla="*/ 0 w 78"/>
                  <a:gd name="T1" fmla="*/ 1 h 68"/>
                  <a:gd name="T2" fmla="*/ 1 w 78"/>
                  <a:gd name="T3" fmla="*/ 0 h 68"/>
                  <a:gd name="T4" fmla="*/ 1 w 78"/>
                  <a:gd name="T5" fmla="*/ 1 h 68"/>
                  <a:gd name="T6" fmla="*/ 1 w 78"/>
                  <a:gd name="T7" fmla="*/ 1 h 68"/>
                  <a:gd name="T8" fmla="*/ 2 w 78"/>
                  <a:gd name="T9" fmla="*/ 1 h 68"/>
                  <a:gd name="T10" fmla="*/ 2 w 78"/>
                  <a:gd name="T11" fmla="*/ 1 h 68"/>
                  <a:gd name="T12" fmla="*/ 2 w 78"/>
                  <a:gd name="T13" fmla="*/ 2 h 68"/>
                  <a:gd name="T14" fmla="*/ 3 w 78"/>
                  <a:gd name="T15" fmla="*/ 2 h 68"/>
                  <a:gd name="T16" fmla="*/ 3 w 78"/>
                  <a:gd name="T17" fmla="*/ 3 h 68"/>
                  <a:gd name="T18" fmla="*/ 3 w 78"/>
                  <a:gd name="T19" fmla="*/ 2 h 68"/>
                  <a:gd name="T20" fmla="*/ 2 w 78"/>
                  <a:gd name="T21" fmla="*/ 2 h 68"/>
                  <a:gd name="T22" fmla="*/ 2 w 78"/>
                  <a:gd name="T23" fmla="*/ 2 h 68"/>
                  <a:gd name="T24" fmla="*/ 1 w 78"/>
                  <a:gd name="T25" fmla="*/ 1 h 68"/>
                  <a:gd name="T26" fmla="*/ 1 w 78"/>
                  <a:gd name="T27" fmla="*/ 1 h 68"/>
                  <a:gd name="T28" fmla="*/ 1 w 78"/>
                  <a:gd name="T29" fmla="*/ 1 h 68"/>
                  <a:gd name="T30" fmla="*/ 1 w 78"/>
                  <a:gd name="T31" fmla="*/ 1 h 68"/>
                  <a:gd name="T32" fmla="*/ 0 w 78"/>
                  <a:gd name="T33" fmla="*/ 1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8" h="68">
                    <a:moveTo>
                      <a:pt x="0" y="1"/>
                    </a:moveTo>
                    <a:lnTo>
                      <a:pt x="4" y="0"/>
                    </a:lnTo>
                    <a:lnTo>
                      <a:pt x="13" y="4"/>
                    </a:lnTo>
                    <a:lnTo>
                      <a:pt x="23" y="9"/>
                    </a:lnTo>
                    <a:lnTo>
                      <a:pt x="37" y="19"/>
                    </a:lnTo>
                    <a:lnTo>
                      <a:pt x="50" y="29"/>
                    </a:lnTo>
                    <a:lnTo>
                      <a:pt x="63" y="42"/>
                    </a:lnTo>
                    <a:lnTo>
                      <a:pt x="72" y="54"/>
                    </a:lnTo>
                    <a:lnTo>
                      <a:pt x="78" y="68"/>
                    </a:lnTo>
                    <a:lnTo>
                      <a:pt x="69" y="60"/>
                    </a:lnTo>
                    <a:lnTo>
                      <a:pt x="58" y="51"/>
                    </a:lnTo>
                    <a:lnTo>
                      <a:pt x="44" y="40"/>
                    </a:lnTo>
                    <a:lnTo>
                      <a:pt x="30" y="30"/>
                    </a:lnTo>
                    <a:lnTo>
                      <a:pt x="18" y="20"/>
                    </a:lnTo>
                    <a:lnTo>
                      <a:pt x="8" y="12"/>
                    </a:lnTo>
                    <a:lnTo>
                      <a:pt x="2" y="5"/>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28" name="Freeform 99">
                <a:extLst>
                  <a:ext uri="{FF2B5EF4-FFF2-40B4-BE49-F238E27FC236}">
                    <a16:creationId xmlns:a16="http://schemas.microsoft.com/office/drawing/2014/main" xmlns="" id="{921CE8AC-6E28-4F84-8204-FF0AE637AF8F}"/>
                  </a:ext>
                </a:extLst>
              </p:cNvPr>
              <p:cNvSpPr>
                <a:spLocks/>
              </p:cNvSpPr>
              <p:nvPr/>
            </p:nvSpPr>
            <p:spPr bwMode="auto">
              <a:xfrm>
                <a:off x="2834" y="517"/>
                <a:ext cx="45" cy="43"/>
              </a:xfrm>
              <a:custGeom>
                <a:avLst/>
                <a:gdLst>
                  <a:gd name="T0" fmla="*/ 0 w 91"/>
                  <a:gd name="T1" fmla="*/ 0 h 85"/>
                  <a:gd name="T2" fmla="*/ 0 w 91"/>
                  <a:gd name="T3" fmla="*/ 0 h 85"/>
                  <a:gd name="T4" fmla="*/ 0 w 91"/>
                  <a:gd name="T5" fmla="*/ 1 h 85"/>
                  <a:gd name="T6" fmla="*/ 0 w 91"/>
                  <a:gd name="T7" fmla="*/ 1 h 85"/>
                  <a:gd name="T8" fmla="*/ 1 w 91"/>
                  <a:gd name="T9" fmla="*/ 1 h 85"/>
                  <a:gd name="T10" fmla="*/ 1 w 91"/>
                  <a:gd name="T11" fmla="*/ 2 h 85"/>
                  <a:gd name="T12" fmla="*/ 2 w 91"/>
                  <a:gd name="T13" fmla="*/ 2 h 85"/>
                  <a:gd name="T14" fmla="*/ 2 w 91"/>
                  <a:gd name="T15" fmla="*/ 3 h 85"/>
                  <a:gd name="T16" fmla="*/ 2 w 91"/>
                  <a:gd name="T17" fmla="*/ 3 h 85"/>
                  <a:gd name="T18" fmla="*/ 2 w 91"/>
                  <a:gd name="T19" fmla="*/ 3 h 85"/>
                  <a:gd name="T20" fmla="*/ 2 w 91"/>
                  <a:gd name="T21" fmla="*/ 3 h 85"/>
                  <a:gd name="T22" fmla="*/ 1 w 91"/>
                  <a:gd name="T23" fmla="*/ 2 h 85"/>
                  <a:gd name="T24" fmla="*/ 1 w 91"/>
                  <a:gd name="T25" fmla="*/ 2 h 85"/>
                  <a:gd name="T26" fmla="*/ 0 w 91"/>
                  <a:gd name="T27" fmla="*/ 1 h 85"/>
                  <a:gd name="T28" fmla="*/ 0 w 91"/>
                  <a:gd name="T29" fmla="*/ 1 h 85"/>
                  <a:gd name="T30" fmla="*/ 0 w 91"/>
                  <a:gd name="T31" fmla="*/ 1 h 85"/>
                  <a:gd name="T32" fmla="*/ 0 w 91"/>
                  <a:gd name="T33" fmla="*/ 0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1" h="85">
                    <a:moveTo>
                      <a:pt x="0" y="0"/>
                    </a:moveTo>
                    <a:lnTo>
                      <a:pt x="4" y="0"/>
                    </a:lnTo>
                    <a:lnTo>
                      <a:pt x="15" y="4"/>
                    </a:lnTo>
                    <a:lnTo>
                      <a:pt x="29" y="14"/>
                    </a:lnTo>
                    <a:lnTo>
                      <a:pt x="43" y="26"/>
                    </a:lnTo>
                    <a:lnTo>
                      <a:pt x="58" y="40"/>
                    </a:lnTo>
                    <a:lnTo>
                      <a:pt x="72" y="56"/>
                    </a:lnTo>
                    <a:lnTo>
                      <a:pt x="84" y="71"/>
                    </a:lnTo>
                    <a:lnTo>
                      <a:pt x="91" y="85"/>
                    </a:lnTo>
                    <a:lnTo>
                      <a:pt x="84" y="78"/>
                    </a:lnTo>
                    <a:lnTo>
                      <a:pt x="71" y="68"/>
                    </a:lnTo>
                    <a:lnTo>
                      <a:pt x="56" y="56"/>
                    </a:lnTo>
                    <a:lnTo>
                      <a:pt x="39" y="43"/>
                    </a:lnTo>
                    <a:lnTo>
                      <a:pt x="23" y="29"/>
                    </a:lnTo>
                    <a:lnTo>
                      <a:pt x="10" y="16"/>
                    </a:lnTo>
                    <a:lnTo>
                      <a:pt x="2"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29" name="Freeform 100">
                <a:extLst>
                  <a:ext uri="{FF2B5EF4-FFF2-40B4-BE49-F238E27FC236}">
                    <a16:creationId xmlns:a16="http://schemas.microsoft.com/office/drawing/2014/main" xmlns="" id="{9E245FD0-4790-412C-B93F-B2A7BE93935B}"/>
                  </a:ext>
                </a:extLst>
              </p:cNvPr>
              <p:cNvSpPr>
                <a:spLocks/>
              </p:cNvSpPr>
              <p:nvPr/>
            </p:nvSpPr>
            <p:spPr bwMode="auto">
              <a:xfrm>
                <a:off x="2825" y="550"/>
                <a:ext cx="50" cy="40"/>
              </a:xfrm>
              <a:custGeom>
                <a:avLst/>
                <a:gdLst>
                  <a:gd name="T0" fmla="*/ 0 w 101"/>
                  <a:gd name="T1" fmla="*/ 1 h 78"/>
                  <a:gd name="T2" fmla="*/ 0 w 101"/>
                  <a:gd name="T3" fmla="*/ 0 h 78"/>
                  <a:gd name="T4" fmla="*/ 0 w 101"/>
                  <a:gd name="T5" fmla="*/ 1 h 78"/>
                  <a:gd name="T6" fmla="*/ 1 w 101"/>
                  <a:gd name="T7" fmla="*/ 1 h 78"/>
                  <a:gd name="T8" fmla="*/ 1 w 101"/>
                  <a:gd name="T9" fmla="*/ 1 h 78"/>
                  <a:gd name="T10" fmla="*/ 2 w 101"/>
                  <a:gd name="T11" fmla="*/ 2 h 78"/>
                  <a:gd name="T12" fmla="*/ 2 w 101"/>
                  <a:gd name="T13" fmla="*/ 2 h 78"/>
                  <a:gd name="T14" fmla="*/ 2 w 101"/>
                  <a:gd name="T15" fmla="*/ 3 h 78"/>
                  <a:gd name="T16" fmla="*/ 3 w 101"/>
                  <a:gd name="T17" fmla="*/ 3 h 78"/>
                  <a:gd name="T18" fmla="*/ 2 w 101"/>
                  <a:gd name="T19" fmla="*/ 3 h 78"/>
                  <a:gd name="T20" fmla="*/ 2 w 101"/>
                  <a:gd name="T21" fmla="*/ 3 h 78"/>
                  <a:gd name="T22" fmla="*/ 1 w 101"/>
                  <a:gd name="T23" fmla="*/ 2 h 78"/>
                  <a:gd name="T24" fmla="*/ 1 w 101"/>
                  <a:gd name="T25" fmla="*/ 2 h 78"/>
                  <a:gd name="T26" fmla="*/ 0 w 101"/>
                  <a:gd name="T27" fmla="*/ 1 h 78"/>
                  <a:gd name="T28" fmla="*/ 0 w 101"/>
                  <a:gd name="T29" fmla="*/ 1 h 78"/>
                  <a:gd name="T30" fmla="*/ 0 w 101"/>
                  <a:gd name="T31" fmla="*/ 1 h 78"/>
                  <a:gd name="T32" fmla="*/ 0 w 101"/>
                  <a:gd name="T33" fmla="*/ 1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1" h="78">
                    <a:moveTo>
                      <a:pt x="0" y="1"/>
                    </a:moveTo>
                    <a:lnTo>
                      <a:pt x="6" y="0"/>
                    </a:lnTo>
                    <a:lnTo>
                      <a:pt x="19" y="4"/>
                    </a:lnTo>
                    <a:lnTo>
                      <a:pt x="34" y="12"/>
                    </a:lnTo>
                    <a:lnTo>
                      <a:pt x="51" y="24"/>
                    </a:lnTo>
                    <a:lnTo>
                      <a:pt x="67" y="38"/>
                    </a:lnTo>
                    <a:lnTo>
                      <a:pt x="82" y="52"/>
                    </a:lnTo>
                    <a:lnTo>
                      <a:pt x="95" y="65"/>
                    </a:lnTo>
                    <a:lnTo>
                      <a:pt x="101" y="78"/>
                    </a:lnTo>
                    <a:lnTo>
                      <a:pt x="93" y="73"/>
                    </a:lnTo>
                    <a:lnTo>
                      <a:pt x="80" y="64"/>
                    </a:lnTo>
                    <a:lnTo>
                      <a:pt x="63" y="53"/>
                    </a:lnTo>
                    <a:lnTo>
                      <a:pt x="44" y="39"/>
                    </a:lnTo>
                    <a:lnTo>
                      <a:pt x="27" y="26"/>
                    </a:lnTo>
                    <a:lnTo>
                      <a:pt x="13" y="15"/>
                    </a:lnTo>
                    <a:lnTo>
                      <a:pt x="3" y="5"/>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30" name="Freeform 101">
                <a:extLst>
                  <a:ext uri="{FF2B5EF4-FFF2-40B4-BE49-F238E27FC236}">
                    <a16:creationId xmlns:a16="http://schemas.microsoft.com/office/drawing/2014/main" xmlns="" id="{8087B7B6-379E-4362-ACB0-5309420A9052}"/>
                  </a:ext>
                </a:extLst>
              </p:cNvPr>
              <p:cNvSpPr>
                <a:spLocks/>
              </p:cNvSpPr>
              <p:nvPr/>
            </p:nvSpPr>
            <p:spPr bwMode="auto">
              <a:xfrm>
                <a:off x="2824" y="567"/>
                <a:ext cx="45" cy="35"/>
              </a:xfrm>
              <a:custGeom>
                <a:avLst/>
                <a:gdLst>
                  <a:gd name="T0" fmla="*/ 0 w 91"/>
                  <a:gd name="T1" fmla="*/ 1 h 69"/>
                  <a:gd name="T2" fmla="*/ 0 w 91"/>
                  <a:gd name="T3" fmla="*/ 0 h 69"/>
                  <a:gd name="T4" fmla="*/ 0 w 91"/>
                  <a:gd name="T5" fmla="*/ 1 h 69"/>
                  <a:gd name="T6" fmla="*/ 0 w 91"/>
                  <a:gd name="T7" fmla="*/ 1 h 69"/>
                  <a:gd name="T8" fmla="*/ 1 w 91"/>
                  <a:gd name="T9" fmla="*/ 1 h 69"/>
                  <a:gd name="T10" fmla="*/ 1 w 91"/>
                  <a:gd name="T11" fmla="*/ 2 h 69"/>
                  <a:gd name="T12" fmla="*/ 2 w 91"/>
                  <a:gd name="T13" fmla="*/ 2 h 69"/>
                  <a:gd name="T14" fmla="*/ 2 w 91"/>
                  <a:gd name="T15" fmla="*/ 2 h 69"/>
                  <a:gd name="T16" fmla="*/ 2 w 91"/>
                  <a:gd name="T17" fmla="*/ 3 h 69"/>
                  <a:gd name="T18" fmla="*/ 2 w 91"/>
                  <a:gd name="T19" fmla="*/ 2 h 69"/>
                  <a:gd name="T20" fmla="*/ 2 w 91"/>
                  <a:gd name="T21" fmla="*/ 2 h 69"/>
                  <a:gd name="T22" fmla="*/ 1 w 91"/>
                  <a:gd name="T23" fmla="*/ 2 h 69"/>
                  <a:gd name="T24" fmla="*/ 1 w 91"/>
                  <a:gd name="T25" fmla="*/ 2 h 69"/>
                  <a:gd name="T26" fmla="*/ 0 w 91"/>
                  <a:gd name="T27" fmla="*/ 1 h 69"/>
                  <a:gd name="T28" fmla="*/ 0 w 91"/>
                  <a:gd name="T29" fmla="*/ 1 h 69"/>
                  <a:gd name="T30" fmla="*/ 0 w 91"/>
                  <a:gd name="T31" fmla="*/ 1 h 69"/>
                  <a:gd name="T32" fmla="*/ 0 w 91"/>
                  <a:gd name="T33" fmla="*/ 1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1" h="69">
                    <a:moveTo>
                      <a:pt x="0" y="1"/>
                    </a:moveTo>
                    <a:lnTo>
                      <a:pt x="5" y="0"/>
                    </a:lnTo>
                    <a:lnTo>
                      <a:pt x="15" y="5"/>
                    </a:lnTo>
                    <a:lnTo>
                      <a:pt x="30" y="13"/>
                    </a:lnTo>
                    <a:lnTo>
                      <a:pt x="46" y="23"/>
                    </a:lnTo>
                    <a:lnTo>
                      <a:pt x="61" y="35"/>
                    </a:lnTo>
                    <a:lnTo>
                      <a:pt x="76" y="47"/>
                    </a:lnTo>
                    <a:lnTo>
                      <a:pt x="86" y="59"/>
                    </a:lnTo>
                    <a:lnTo>
                      <a:pt x="91" y="69"/>
                    </a:lnTo>
                    <a:lnTo>
                      <a:pt x="83" y="64"/>
                    </a:lnTo>
                    <a:lnTo>
                      <a:pt x="69" y="55"/>
                    </a:lnTo>
                    <a:lnTo>
                      <a:pt x="53" y="46"/>
                    </a:lnTo>
                    <a:lnTo>
                      <a:pt x="37" y="35"/>
                    </a:lnTo>
                    <a:lnTo>
                      <a:pt x="21" y="24"/>
                    </a:lnTo>
                    <a:lnTo>
                      <a:pt x="9" y="15"/>
                    </a:lnTo>
                    <a:lnTo>
                      <a:pt x="1" y="7"/>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31" name="Freeform 102">
                <a:extLst>
                  <a:ext uri="{FF2B5EF4-FFF2-40B4-BE49-F238E27FC236}">
                    <a16:creationId xmlns:a16="http://schemas.microsoft.com/office/drawing/2014/main" xmlns="" id="{1ECBFA1A-6EE9-4A5C-8E8E-EE1EBF3EB246}"/>
                  </a:ext>
                </a:extLst>
              </p:cNvPr>
              <p:cNvSpPr>
                <a:spLocks/>
              </p:cNvSpPr>
              <p:nvPr/>
            </p:nvSpPr>
            <p:spPr bwMode="auto">
              <a:xfrm>
                <a:off x="2824" y="596"/>
                <a:ext cx="38" cy="29"/>
              </a:xfrm>
              <a:custGeom>
                <a:avLst/>
                <a:gdLst>
                  <a:gd name="T0" fmla="*/ 0 w 75"/>
                  <a:gd name="T1" fmla="*/ 1 h 58"/>
                  <a:gd name="T2" fmla="*/ 1 w 75"/>
                  <a:gd name="T3" fmla="*/ 0 h 58"/>
                  <a:gd name="T4" fmla="*/ 1 w 75"/>
                  <a:gd name="T5" fmla="*/ 1 h 58"/>
                  <a:gd name="T6" fmla="*/ 1 w 75"/>
                  <a:gd name="T7" fmla="*/ 1 h 58"/>
                  <a:gd name="T8" fmla="*/ 2 w 75"/>
                  <a:gd name="T9" fmla="*/ 1 h 58"/>
                  <a:gd name="T10" fmla="*/ 2 w 75"/>
                  <a:gd name="T11" fmla="*/ 1 h 58"/>
                  <a:gd name="T12" fmla="*/ 2 w 75"/>
                  <a:gd name="T13" fmla="*/ 2 h 58"/>
                  <a:gd name="T14" fmla="*/ 3 w 75"/>
                  <a:gd name="T15" fmla="*/ 2 h 58"/>
                  <a:gd name="T16" fmla="*/ 3 w 75"/>
                  <a:gd name="T17" fmla="*/ 2 h 58"/>
                  <a:gd name="T18" fmla="*/ 3 w 75"/>
                  <a:gd name="T19" fmla="*/ 2 h 58"/>
                  <a:gd name="T20" fmla="*/ 2 w 75"/>
                  <a:gd name="T21" fmla="*/ 2 h 58"/>
                  <a:gd name="T22" fmla="*/ 2 w 75"/>
                  <a:gd name="T23" fmla="*/ 2 h 58"/>
                  <a:gd name="T24" fmla="*/ 1 w 75"/>
                  <a:gd name="T25" fmla="*/ 1 h 58"/>
                  <a:gd name="T26" fmla="*/ 1 w 75"/>
                  <a:gd name="T27" fmla="*/ 1 h 58"/>
                  <a:gd name="T28" fmla="*/ 1 w 75"/>
                  <a:gd name="T29" fmla="*/ 1 h 58"/>
                  <a:gd name="T30" fmla="*/ 1 w 75"/>
                  <a:gd name="T31" fmla="*/ 1 h 58"/>
                  <a:gd name="T32" fmla="*/ 0 w 75"/>
                  <a:gd name="T33" fmla="*/ 1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5" h="58">
                    <a:moveTo>
                      <a:pt x="0" y="1"/>
                    </a:moveTo>
                    <a:lnTo>
                      <a:pt x="5" y="0"/>
                    </a:lnTo>
                    <a:lnTo>
                      <a:pt x="13" y="1"/>
                    </a:lnTo>
                    <a:lnTo>
                      <a:pt x="24" y="6"/>
                    </a:lnTo>
                    <a:lnTo>
                      <a:pt x="37" y="13"/>
                    </a:lnTo>
                    <a:lnTo>
                      <a:pt x="50" y="22"/>
                    </a:lnTo>
                    <a:lnTo>
                      <a:pt x="61" y="33"/>
                    </a:lnTo>
                    <a:lnTo>
                      <a:pt x="70" y="45"/>
                    </a:lnTo>
                    <a:lnTo>
                      <a:pt x="75" y="58"/>
                    </a:lnTo>
                    <a:lnTo>
                      <a:pt x="67" y="52"/>
                    </a:lnTo>
                    <a:lnTo>
                      <a:pt x="57" y="44"/>
                    </a:lnTo>
                    <a:lnTo>
                      <a:pt x="43" y="36"/>
                    </a:lnTo>
                    <a:lnTo>
                      <a:pt x="29" y="28"/>
                    </a:lnTo>
                    <a:lnTo>
                      <a:pt x="17" y="18"/>
                    </a:lnTo>
                    <a:lnTo>
                      <a:pt x="7" y="11"/>
                    </a:lnTo>
                    <a:lnTo>
                      <a:pt x="1" y="6"/>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32" name="Freeform 103">
                <a:extLst>
                  <a:ext uri="{FF2B5EF4-FFF2-40B4-BE49-F238E27FC236}">
                    <a16:creationId xmlns:a16="http://schemas.microsoft.com/office/drawing/2014/main" xmlns="" id="{0D5EBDF8-6322-4AEA-890A-1A7AC691A179}"/>
                  </a:ext>
                </a:extLst>
              </p:cNvPr>
              <p:cNvSpPr>
                <a:spLocks/>
              </p:cNvSpPr>
              <p:nvPr/>
            </p:nvSpPr>
            <p:spPr bwMode="auto">
              <a:xfrm>
                <a:off x="2815" y="637"/>
                <a:ext cx="23" cy="8"/>
              </a:xfrm>
              <a:custGeom>
                <a:avLst/>
                <a:gdLst>
                  <a:gd name="T0" fmla="*/ 0 w 46"/>
                  <a:gd name="T1" fmla="*/ 1 h 15"/>
                  <a:gd name="T2" fmla="*/ 1 w 46"/>
                  <a:gd name="T3" fmla="*/ 1 h 15"/>
                  <a:gd name="T4" fmla="*/ 1 w 46"/>
                  <a:gd name="T5" fmla="*/ 0 h 15"/>
                  <a:gd name="T6" fmla="*/ 1 w 46"/>
                  <a:gd name="T7" fmla="*/ 0 h 15"/>
                  <a:gd name="T8" fmla="*/ 1 w 46"/>
                  <a:gd name="T9" fmla="*/ 0 h 15"/>
                  <a:gd name="T10" fmla="*/ 1 w 46"/>
                  <a:gd name="T11" fmla="*/ 1 h 15"/>
                  <a:gd name="T12" fmla="*/ 2 w 46"/>
                  <a:gd name="T13" fmla="*/ 1 h 15"/>
                  <a:gd name="T14" fmla="*/ 2 w 46"/>
                  <a:gd name="T15" fmla="*/ 1 h 15"/>
                  <a:gd name="T16" fmla="*/ 2 w 46"/>
                  <a:gd name="T17" fmla="*/ 1 h 15"/>
                  <a:gd name="T18" fmla="*/ 2 w 46"/>
                  <a:gd name="T19" fmla="*/ 1 h 15"/>
                  <a:gd name="T20" fmla="*/ 2 w 46"/>
                  <a:gd name="T21" fmla="*/ 1 h 15"/>
                  <a:gd name="T22" fmla="*/ 1 w 46"/>
                  <a:gd name="T23" fmla="*/ 1 h 15"/>
                  <a:gd name="T24" fmla="*/ 1 w 46"/>
                  <a:gd name="T25" fmla="*/ 1 h 15"/>
                  <a:gd name="T26" fmla="*/ 1 w 46"/>
                  <a:gd name="T27" fmla="*/ 1 h 15"/>
                  <a:gd name="T28" fmla="*/ 1 w 46"/>
                  <a:gd name="T29" fmla="*/ 1 h 15"/>
                  <a:gd name="T30" fmla="*/ 0 w 46"/>
                  <a:gd name="T31" fmla="*/ 1 h 15"/>
                  <a:gd name="T32" fmla="*/ 0 w 46"/>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15">
                    <a:moveTo>
                      <a:pt x="0" y="3"/>
                    </a:moveTo>
                    <a:lnTo>
                      <a:pt x="3" y="1"/>
                    </a:lnTo>
                    <a:lnTo>
                      <a:pt x="9" y="0"/>
                    </a:lnTo>
                    <a:lnTo>
                      <a:pt x="16" y="0"/>
                    </a:lnTo>
                    <a:lnTo>
                      <a:pt x="24" y="0"/>
                    </a:lnTo>
                    <a:lnTo>
                      <a:pt x="32" y="2"/>
                    </a:lnTo>
                    <a:lnTo>
                      <a:pt x="39" y="4"/>
                    </a:lnTo>
                    <a:lnTo>
                      <a:pt x="44" y="9"/>
                    </a:lnTo>
                    <a:lnTo>
                      <a:pt x="46" y="15"/>
                    </a:lnTo>
                    <a:lnTo>
                      <a:pt x="40" y="10"/>
                    </a:lnTo>
                    <a:lnTo>
                      <a:pt x="33" y="8"/>
                    </a:lnTo>
                    <a:lnTo>
                      <a:pt x="24" y="8"/>
                    </a:lnTo>
                    <a:lnTo>
                      <a:pt x="16" y="8"/>
                    </a:lnTo>
                    <a:lnTo>
                      <a:pt x="8" y="8"/>
                    </a:lnTo>
                    <a:lnTo>
                      <a:pt x="2" y="8"/>
                    </a:lnTo>
                    <a:lnTo>
                      <a:pt x="0" y="7"/>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33" name="Freeform 104">
                <a:extLst>
                  <a:ext uri="{FF2B5EF4-FFF2-40B4-BE49-F238E27FC236}">
                    <a16:creationId xmlns:a16="http://schemas.microsoft.com/office/drawing/2014/main" xmlns="" id="{196885A2-BBEE-45DE-BF75-616DA547C447}"/>
                  </a:ext>
                </a:extLst>
              </p:cNvPr>
              <p:cNvSpPr>
                <a:spLocks/>
              </p:cNvSpPr>
              <p:nvPr/>
            </p:nvSpPr>
            <p:spPr bwMode="auto">
              <a:xfrm>
                <a:off x="2838" y="508"/>
                <a:ext cx="42" cy="38"/>
              </a:xfrm>
              <a:custGeom>
                <a:avLst/>
                <a:gdLst>
                  <a:gd name="T0" fmla="*/ 0 w 84"/>
                  <a:gd name="T1" fmla="*/ 1 h 76"/>
                  <a:gd name="T2" fmla="*/ 1 w 84"/>
                  <a:gd name="T3" fmla="*/ 0 h 76"/>
                  <a:gd name="T4" fmla="*/ 1 w 84"/>
                  <a:gd name="T5" fmla="*/ 1 h 76"/>
                  <a:gd name="T6" fmla="*/ 1 w 84"/>
                  <a:gd name="T7" fmla="*/ 1 h 76"/>
                  <a:gd name="T8" fmla="*/ 2 w 84"/>
                  <a:gd name="T9" fmla="*/ 1 h 76"/>
                  <a:gd name="T10" fmla="*/ 2 w 84"/>
                  <a:gd name="T11" fmla="*/ 2 h 76"/>
                  <a:gd name="T12" fmla="*/ 3 w 84"/>
                  <a:gd name="T13" fmla="*/ 2 h 76"/>
                  <a:gd name="T14" fmla="*/ 3 w 84"/>
                  <a:gd name="T15" fmla="*/ 2 h 76"/>
                  <a:gd name="T16" fmla="*/ 3 w 84"/>
                  <a:gd name="T17" fmla="*/ 3 h 76"/>
                  <a:gd name="T18" fmla="*/ 3 w 84"/>
                  <a:gd name="T19" fmla="*/ 3 h 76"/>
                  <a:gd name="T20" fmla="*/ 3 w 84"/>
                  <a:gd name="T21" fmla="*/ 2 h 76"/>
                  <a:gd name="T22" fmla="*/ 2 w 84"/>
                  <a:gd name="T23" fmla="*/ 2 h 76"/>
                  <a:gd name="T24" fmla="*/ 2 w 84"/>
                  <a:gd name="T25" fmla="*/ 2 h 76"/>
                  <a:gd name="T26" fmla="*/ 1 w 84"/>
                  <a:gd name="T27" fmla="*/ 1 h 76"/>
                  <a:gd name="T28" fmla="*/ 1 w 84"/>
                  <a:gd name="T29" fmla="*/ 1 h 76"/>
                  <a:gd name="T30" fmla="*/ 1 w 84"/>
                  <a:gd name="T31" fmla="*/ 1 h 76"/>
                  <a:gd name="T32" fmla="*/ 0 w 84"/>
                  <a:gd name="T33" fmla="*/ 1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4" h="76">
                    <a:moveTo>
                      <a:pt x="0" y="2"/>
                    </a:moveTo>
                    <a:lnTo>
                      <a:pt x="4" y="0"/>
                    </a:lnTo>
                    <a:lnTo>
                      <a:pt x="15" y="4"/>
                    </a:lnTo>
                    <a:lnTo>
                      <a:pt x="26" y="12"/>
                    </a:lnTo>
                    <a:lnTo>
                      <a:pt x="40" y="22"/>
                    </a:lnTo>
                    <a:lnTo>
                      <a:pt x="54" y="35"/>
                    </a:lnTo>
                    <a:lnTo>
                      <a:pt x="67" y="49"/>
                    </a:lnTo>
                    <a:lnTo>
                      <a:pt x="77" y="63"/>
                    </a:lnTo>
                    <a:lnTo>
                      <a:pt x="84" y="76"/>
                    </a:lnTo>
                    <a:lnTo>
                      <a:pt x="77" y="71"/>
                    </a:lnTo>
                    <a:lnTo>
                      <a:pt x="67" y="62"/>
                    </a:lnTo>
                    <a:lnTo>
                      <a:pt x="52" y="50"/>
                    </a:lnTo>
                    <a:lnTo>
                      <a:pt x="37" y="38"/>
                    </a:lnTo>
                    <a:lnTo>
                      <a:pt x="22" y="27"/>
                    </a:lnTo>
                    <a:lnTo>
                      <a:pt x="9" y="17"/>
                    </a:lnTo>
                    <a:lnTo>
                      <a:pt x="1" y="7"/>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34" name="Freeform 105">
                <a:extLst>
                  <a:ext uri="{FF2B5EF4-FFF2-40B4-BE49-F238E27FC236}">
                    <a16:creationId xmlns:a16="http://schemas.microsoft.com/office/drawing/2014/main" xmlns="" id="{80527712-5C3E-4050-A11F-3CD96A99F281}"/>
                  </a:ext>
                </a:extLst>
              </p:cNvPr>
              <p:cNvSpPr>
                <a:spLocks/>
              </p:cNvSpPr>
              <p:nvPr/>
            </p:nvSpPr>
            <p:spPr bwMode="auto">
              <a:xfrm>
                <a:off x="2830" y="535"/>
                <a:ext cx="48" cy="39"/>
              </a:xfrm>
              <a:custGeom>
                <a:avLst/>
                <a:gdLst>
                  <a:gd name="T0" fmla="*/ 0 w 96"/>
                  <a:gd name="T1" fmla="*/ 1 h 77"/>
                  <a:gd name="T2" fmla="*/ 1 w 96"/>
                  <a:gd name="T3" fmla="*/ 0 h 77"/>
                  <a:gd name="T4" fmla="*/ 1 w 96"/>
                  <a:gd name="T5" fmla="*/ 1 h 77"/>
                  <a:gd name="T6" fmla="*/ 1 w 96"/>
                  <a:gd name="T7" fmla="*/ 1 h 77"/>
                  <a:gd name="T8" fmla="*/ 2 w 96"/>
                  <a:gd name="T9" fmla="*/ 1 h 77"/>
                  <a:gd name="T10" fmla="*/ 2 w 96"/>
                  <a:gd name="T11" fmla="*/ 2 h 77"/>
                  <a:gd name="T12" fmla="*/ 3 w 96"/>
                  <a:gd name="T13" fmla="*/ 2 h 77"/>
                  <a:gd name="T14" fmla="*/ 3 w 96"/>
                  <a:gd name="T15" fmla="*/ 2 h 77"/>
                  <a:gd name="T16" fmla="*/ 3 w 96"/>
                  <a:gd name="T17" fmla="*/ 3 h 77"/>
                  <a:gd name="T18" fmla="*/ 3 w 96"/>
                  <a:gd name="T19" fmla="*/ 3 h 77"/>
                  <a:gd name="T20" fmla="*/ 3 w 96"/>
                  <a:gd name="T21" fmla="*/ 2 h 77"/>
                  <a:gd name="T22" fmla="*/ 2 w 96"/>
                  <a:gd name="T23" fmla="*/ 2 h 77"/>
                  <a:gd name="T24" fmla="*/ 2 w 96"/>
                  <a:gd name="T25" fmla="*/ 2 h 77"/>
                  <a:gd name="T26" fmla="*/ 1 w 96"/>
                  <a:gd name="T27" fmla="*/ 1 h 77"/>
                  <a:gd name="T28" fmla="*/ 1 w 96"/>
                  <a:gd name="T29" fmla="*/ 1 h 77"/>
                  <a:gd name="T30" fmla="*/ 1 w 96"/>
                  <a:gd name="T31" fmla="*/ 1 h 77"/>
                  <a:gd name="T32" fmla="*/ 0 w 96"/>
                  <a:gd name="T33" fmla="*/ 1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6" h="77">
                    <a:moveTo>
                      <a:pt x="0" y="1"/>
                    </a:moveTo>
                    <a:lnTo>
                      <a:pt x="5" y="0"/>
                    </a:lnTo>
                    <a:lnTo>
                      <a:pt x="17" y="4"/>
                    </a:lnTo>
                    <a:lnTo>
                      <a:pt x="32" y="12"/>
                    </a:lnTo>
                    <a:lnTo>
                      <a:pt x="48" y="23"/>
                    </a:lnTo>
                    <a:lnTo>
                      <a:pt x="64" y="37"/>
                    </a:lnTo>
                    <a:lnTo>
                      <a:pt x="79" y="50"/>
                    </a:lnTo>
                    <a:lnTo>
                      <a:pt x="91" y="64"/>
                    </a:lnTo>
                    <a:lnTo>
                      <a:pt x="96" y="77"/>
                    </a:lnTo>
                    <a:lnTo>
                      <a:pt x="89" y="72"/>
                    </a:lnTo>
                    <a:lnTo>
                      <a:pt x="77" y="63"/>
                    </a:lnTo>
                    <a:lnTo>
                      <a:pt x="60" y="52"/>
                    </a:lnTo>
                    <a:lnTo>
                      <a:pt x="42" y="39"/>
                    </a:lnTo>
                    <a:lnTo>
                      <a:pt x="25" y="26"/>
                    </a:lnTo>
                    <a:lnTo>
                      <a:pt x="11" y="15"/>
                    </a:lnTo>
                    <a:lnTo>
                      <a:pt x="2" y="7"/>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35" name="Freeform 106">
                <a:extLst>
                  <a:ext uri="{FF2B5EF4-FFF2-40B4-BE49-F238E27FC236}">
                    <a16:creationId xmlns:a16="http://schemas.microsoft.com/office/drawing/2014/main" xmlns="" id="{25B3699D-5A2E-41D1-B216-849DB7E65A7F}"/>
                  </a:ext>
                </a:extLst>
              </p:cNvPr>
              <p:cNvSpPr>
                <a:spLocks/>
              </p:cNvSpPr>
              <p:nvPr/>
            </p:nvSpPr>
            <p:spPr bwMode="auto">
              <a:xfrm>
                <a:off x="2822" y="585"/>
                <a:ext cx="46" cy="29"/>
              </a:xfrm>
              <a:custGeom>
                <a:avLst/>
                <a:gdLst>
                  <a:gd name="T0" fmla="*/ 0 w 93"/>
                  <a:gd name="T1" fmla="*/ 1 h 57"/>
                  <a:gd name="T2" fmla="*/ 0 w 93"/>
                  <a:gd name="T3" fmla="*/ 0 h 57"/>
                  <a:gd name="T4" fmla="*/ 0 w 93"/>
                  <a:gd name="T5" fmla="*/ 1 h 57"/>
                  <a:gd name="T6" fmla="*/ 0 w 93"/>
                  <a:gd name="T7" fmla="*/ 1 h 57"/>
                  <a:gd name="T8" fmla="*/ 1 w 93"/>
                  <a:gd name="T9" fmla="*/ 1 h 57"/>
                  <a:gd name="T10" fmla="*/ 1 w 93"/>
                  <a:gd name="T11" fmla="*/ 1 h 57"/>
                  <a:gd name="T12" fmla="*/ 2 w 93"/>
                  <a:gd name="T13" fmla="*/ 2 h 57"/>
                  <a:gd name="T14" fmla="*/ 2 w 93"/>
                  <a:gd name="T15" fmla="*/ 2 h 57"/>
                  <a:gd name="T16" fmla="*/ 2 w 93"/>
                  <a:gd name="T17" fmla="*/ 2 h 57"/>
                  <a:gd name="T18" fmla="*/ 2 w 93"/>
                  <a:gd name="T19" fmla="*/ 2 h 57"/>
                  <a:gd name="T20" fmla="*/ 2 w 93"/>
                  <a:gd name="T21" fmla="*/ 2 h 57"/>
                  <a:gd name="T22" fmla="*/ 1 w 93"/>
                  <a:gd name="T23" fmla="*/ 2 h 57"/>
                  <a:gd name="T24" fmla="*/ 1 w 93"/>
                  <a:gd name="T25" fmla="*/ 1 h 57"/>
                  <a:gd name="T26" fmla="*/ 0 w 93"/>
                  <a:gd name="T27" fmla="*/ 1 h 57"/>
                  <a:gd name="T28" fmla="*/ 0 w 93"/>
                  <a:gd name="T29" fmla="*/ 1 h 57"/>
                  <a:gd name="T30" fmla="*/ 0 w 93"/>
                  <a:gd name="T31" fmla="*/ 1 h 57"/>
                  <a:gd name="T32" fmla="*/ 0 w 93"/>
                  <a:gd name="T33" fmla="*/ 1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3" h="57">
                    <a:moveTo>
                      <a:pt x="0" y="1"/>
                    </a:moveTo>
                    <a:lnTo>
                      <a:pt x="4" y="0"/>
                    </a:lnTo>
                    <a:lnTo>
                      <a:pt x="15" y="2"/>
                    </a:lnTo>
                    <a:lnTo>
                      <a:pt x="28" y="7"/>
                    </a:lnTo>
                    <a:lnTo>
                      <a:pt x="44" y="14"/>
                    </a:lnTo>
                    <a:lnTo>
                      <a:pt x="59" y="23"/>
                    </a:lnTo>
                    <a:lnTo>
                      <a:pt x="74" y="33"/>
                    </a:lnTo>
                    <a:lnTo>
                      <a:pt x="86" y="45"/>
                    </a:lnTo>
                    <a:lnTo>
                      <a:pt x="93" y="57"/>
                    </a:lnTo>
                    <a:lnTo>
                      <a:pt x="84" y="52"/>
                    </a:lnTo>
                    <a:lnTo>
                      <a:pt x="71" y="45"/>
                    </a:lnTo>
                    <a:lnTo>
                      <a:pt x="55" y="37"/>
                    </a:lnTo>
                    <a:lnTo>
                      <a:pt x="38" y="28"/>
                    </a:lnTo>
                    <a:lnTo>
                      <a:pt x="23" y="19"/>
                    </a:lnTo>
                    <a:lnTo>
                      <a:pt x="10" y="11"/>
                    </a:lnTo>
                    <a:lnTo>
                      <a:pt x="1" y="6"/>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36" name="Freeform 107">
                <a:extLst>
                  <a:ext uri="{FF2B5EF4-FFF2-40B4-BE49-F238E27FC236}">
                    <a16:creationId xmlns:a16="http://schemas.microsoft.com/office/drawing/2014/main" xmlns="" id="{8685A237-60BB-4079-B2DA-1395A6BB2BB4}"/>
                  </a:ext>
                </a:extLst>
              </p:cNvPr>
              <p:cNvSpPr>
                <a:spLocks/>
              </p:cNvSpPr>
              <p:nvPr/>
            </p:nvSpPr>
            <p:spPr bwMode="auto">
              <a:xfrm>
                <a:off x="2821" y="605"/>
                <a:ext cx="34" cy="29"/>
              </a:xfrm>
              <a:custGeom>
                <a:avLst/>
                <a:gdLst>
                  <a:gd name="T0" fmla="*/ 0 w 68"/>
                  <a:gd name="T1" fmla="*/ 0 h 58"/>
                  <a:gd name="T2" fmla="*/ 1 w 68"/>
                  <a:gd name="T3" fmla="*/ 0 h 58"/>
                  <a:gd name="T4" fmla="*/ 1 w 68"/>
                  <a:gd name="T5" fmla="*/ 1 h 58"/>
                  <a:gd name="T6" fmla="*/ 1 w 68"/>
                  <a:gd name="T7" fmla="*/ 1 h 58"/>
                  <a:gd name="T8" fmla="*/ 2 w 68"/>
                  <a:gd name="T9" fmla="*/ 1 h 58"/>
                  <a:gd name="T10" fmla="*/ 2 w 68"/>
                  <a:gd name="T11" fmla="*/ 1 h 58"/>
                  <a:gd name="T12" fmla="*/ 2 w 68"/>
                  <a:gd name="T13" fmla="*/ 2 h 58"/>
                  <a:gd name="T14" fmla="*/ 3 w 68"/>
                  <a:gd name="T15" fmla="*/ 2 h 58"/>
                  <a:gd name="T16" fmla="*/ 3 w 68"/>
                  <a:gd name="T17" fmla="*/ 2 h 58"/>
                  <a:gd name="T18" fmla="*/ 2 w 68"/>
                  <a:gd name="T19" fmla="*/ 2 h 58"/>
                  <a:gd name="T20" fmla="*/ 2 w 68"/>
                  <a:gd name="T21" fmla="*/ 2 h 58"/>
                  <a:gd name="T22" fmla="*/ 2 w 68"/>
                  <a:gd name="T23" fmla="*/ 2 h 58"/>
                  <a:gd name="T24" fmla="*/ 1 w 68"/>
                  <a:gd name="T25" fmla="*/ 1 h 58"/>
                  <a:gd name="T26" fmla="*/ 1 w 68"/>
                  <a:gd name="T27" fmla="*/ 1 h 58"/>
                  <a:gd name="T28" fmla="*/ 1 w 68"/>
                  <a:gd name="T29" fmla="*/ 1 h 58"/>
                  <a:gd name="T30" fmla="*/ 1 w 68"/>
                  <a:gd name="T31" fmla="*/ 1 h 58"/>
                  <a:gd name="T32" fmla="*/ 0 w 68"/>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58">
                    <a:moveTo>
                      <a:pt x="0" y="0"/>
                    </a:moveTo>
                    <a:lnTo>
                      <a:pt x="5" y="0"/>
                    </a:lnTo>
                    <a:lnTo>
                      <a:pt x="14" y="4"/>
                    </a:lnTo>
                    <a:lnTo>
                      <a:pt x="25" y="12"/>
                    </a:lnTo>
                    <a:lnTo>
                      <a:pt x="37" y="21"/>
                    </a:lnTo>
                    <a:lnTo>
                      <a:pt x="50" y="31"/>
                    </a:lnTo>
                    <a:lnTo>
                      <a:pt x="59" y="43"/>
                    </a:lnTo>
                    <a:lnTo>
                      <a:pt x="66" y="51"/>
                    </a:lnTo>
                    <a:lnTo>
                      <a:pt x="68" y="58"/>
                    </a:lnTo>
                    <a:lnTo>
                      <a:pt x="63" y="53"/>
                    </a:lnTo>
                    <a:lnTo>
                      <a:pt x="53" y="46"/>
                    </a:lnTo>
                    <a:lnTo>
                      <a:pt x="42" y="38"/>
                    </a:lnTo>
                    <a:lnTo>
                      <a:pt x="30" y="29"/>
                    </a:lnTo>
                    <a:lnTo>
                      <a:pt x="19" y="21"/>
                    </a:lnTo>
                    <a:lnTo>
                      <a:pt x="10" y="12"/>
                    </a:lnTo>
                    <a:lnTo>
                      <a:pt x="3" y="5"/>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37" name="Freeform 108">
                <a:extLst>
                  <a:ext uri="{FF2B5EF4-FFF2-40B4-BE49-F238E27FC236}">
                    <a16:creationId xmlns:a16="http://schemas.microsoft.com/office/drawing/2014/main" xmlns="" id="{D078AEDD-2306-4390-B18E-FBAAEA553CFD}"/>
                  </a:ext>
                </a:extLst>
              </p:cNvPr>
              <p:cNvSpPr>
                <a:spLocks/>
              </p:cNvSpPr>
              <p:nvPr/>
            </p:nvSpPr>
            <p:spPr bwMode="auto">
              <a:xfrm>
                <a:off x="2825" y="627"/>
                <a:ext cx="26" cy="12"/>
              </a:xfrm>
              <a:custGeom>
                <a:avLst/>
                <a:gdLst>
                  <a:gd name="T0" fmla="*/ 0 w 51"/>
                  <a:gd name="T1" fmla="*/ 1 h 23"/>
                  <a:gd name="T2" fmla="*/ 1 w 51"/>
                  <a:gd name="T3" fmla="*/ 0 h 23"/>
                  <a:gd name="T4" fmla="*/ 1 w 51"/>
                  <a:gd name="T5" fmla="*/ 0 h 23"/>
                  <a:gd name="T6" fmla="*/ 1 w 51"/>
                  <a:gd name="T7" fmla="*/ 1 h 23"/>
                  <a:gd name="T8" fmla="*/ 1 w 51"/>
                  <a:gd name="T9" fmla="*/ 1 h 23"/>
                  <a:gd name="T10" fmla="*/ 2 w 51"/>
                  <a:gd name="T11" fmla="*/ 1 h 23"/>
                  <a:gd name="T12" fmla="*/ 2 w 51"/>
                  <a:gd name="T13" fmla="*/ 1 h 23"/>
                  <a:gd name="T14" fmla="*/ 2 w 51"/>
                  <a:gd name="T15" fmla="*/ 1 h 23"/>
                  <a:gd name="T16" fmla="*/ 2 w 51"/>
                  <a:gd name="T17" fmla="*/ 1 h 23"/>
                  <a:gd name="T18" fmla="*/ 2 w 51"/>
                  <a:gd name="T19" fmla="*/ 1 h 23"/>
                  <a:gd name="T20" fmla="*/ 2 w 51"/>
                  <a:gd name="T21" fmla="*/ 1 h 23"/>
                  <a:gd name="T22" fmla="*/ 1 w 51"/>
                  <a:gd name="T23" fmla="*/ 1 h 23"/>
                  <a:gd name="T24" fmla="*/ 1 w 51"/>
                  <a:gd name="T25" fmla="*/ 1 h 23"/>
                  <a:gd name="T26" fmla="*/ 1 w 51"/>
                  <a:gd name="T27" fmla="*/ 1 h 23"/>
                  <a:gd name="T28" fmla="*/ 1 w 51"/>
                  <a:gd name="T29" fmla="*/ 1 h 23"/>
                  <a:gd name="T30" fmla="*/ 0 w 51"/>
                  <a:gd name="T31" fmla="*/ 1 h 23"/>
                  <a:gd name="T32" fmla="*/ 0 w 51"/>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23">
                    <a:moveTo>
                      <a:pt x="0" y="2"/>
                    </a:moveTo>
                    <a:lnTo>
                      <a:pt x="3" y="0"/>
                    </a:lnTo>
                    <a:lnTo>
                      <a:pt x="10" y="0"/>
                    </a:lnTo>
                    <a:lnTo>
                      <a:pt x="18" y="1"/>
                    </a:lnTo>
                    <a:lnTo>
                      <a:pt x="27" y="3"/>
                    </a:lnTo>
                    <a:lnTo>
                      <a:pt x="36" y="7"/>
                    </a:lnTo>
                    <a:lnTo>
                      <a:pt x="43" y="11"/>
                    </a:lnTo>
                    <a:lnTo>
                      <a:pt x="49" y="17"/>
                    </a:lnTo>
                    <a:lnTo>
                      <a:pt x="51" y="23"/>
                    </a:lnTo>
                    <a:lnTo>
                      <a:pt x="45" y="18"/>
                    </a:lnTo>
                    <a:lnTo>
                      <a:pt x="37" y="15"/>
                    </a:lnTo>
                    <a:lnTo>
                      <a:pt x="28" y="13"/>
                    </a:lnTo>
                    <a:lnTo>
                      <a:pt x="19" y="10"/>
                    </a:lnTo>
                    <a:lnTo>
                      <a:pt x="10" y="9"/>
                    </a:lnTo>
                    <a:lnTo>
                      <a:pt x="4" y="8"/>
                    </a:lnTo>
                    <a:lnTo>
                      <a:pt x="0" y="6"/>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38" name="Freeform 109">
                <a:extLst>
                  <a:ext uri="{FF2B5EF4-FFF2-40B4-BE49-F238E27FC236}">
                    <a16:creationId xmlns:a16="http://schemas.microsoft.com/office/drawing/2014/main" xmlns="" id="{C788F779-309B-4B64-8259-79561D7935C7}"/>
                  </a:ext>
                </a:extLst>
              </p:cNvPr>
              <p:cNvSpPr>
                <a:spLocks/>
              </p:cNvSpPr>
              <p:nvPr/>
            </p:nvSpPr>
            <p:spPr bwMode="auto">
              <a:xfrm>
                <a:off x="2854" y="477"/>
                <a:ext cx="20" cy="23"/>
              </a:xfrm>
              <a:custGeom>
                <a:avLst/>
                <a:gdLst>
                  <a:gd name="T0" fmla="*/ 2 w 40"/>
                  <a:gd name="T1" fmla="*/ 2 h 46"/>
                  <a:gd name="T2" fmla="*/ 2 w 40"/>
                  <a:gd name="T3" fmla="*/ 2 h 46"/>
                  <a:gd name="T4" fmla="*/ 1 w 40"/>
                  <a:gd name="T5" fmla="*/ 2 h 46"/>
                  <a:gd name="T6" fmla="*/ 1 w 40"/>
                  <a:gd name="T7" fmla="*/ 1 h 46"/>
                  <a:gd name="T8" fmla="*/ 1 w 40"/>
                  <a:gd name="T9" fmla="*/ 1 h 46"/>
                  <a:gd name="T10" fmla="*/ 1 w 40"/>
                  <a:gd name="T11" fmla="*/ 1 h 46"/>
                  <a:gd name="T12" fmla="*/ 1 w 40"/>
                  <a:gd name="T13" fmla="*/ 1 h 46"/>
                  <a:gd name="T14" fmla="*/ 0 w 40"/>
                  <a:gd name="T15" fmla="*/ 1 h 46"/>
                  <a:gd name="T16" fmla="*/ 1 w 40"/>
                  <a:gd name="T17" fmla="*/ 1 h 46"/>
                  <a:gd name="T18" fmla="*/ 1 w 40"/>
                  <a:gd name="T19" fmla="*/ 0 h 46"/>
                  <a:gd name="T20" fmla="*/ 1 w 40"/>
                  <a:gd name="T21" fmla="*/ 1 h 46"/>
                  <a:gd name="T22" fmla="*/ 1 w 40"/>
                  <a:gd name="T23" fmla="*/ 1 h 46"/>
                  <a:gd name="T24" fmla="*/ 1 w 40"/>
                  <a:gd name="T25" fmla="*/ 1 h 46"/>
                  <a:gd name="T26" fmla="*/ 1 w 40"/>
                  <a:gd name="T27" fmla="*/ 1 h 46"/>
                  <a:gd name="T28" fmla="*/ 2 w 40"/>
                  <a:gd name="T29" fmla="*/ 2 h 46"/>
                  <a:gd name="T30" fmla="*/ 2 w 40"/>
                  <a:gd name="T31" fmla="*/ 2 h 46"/>
                  <a:gd name="T32" fmla="*/ 2 w 40"/>
                  <a:gd name="T33" fmla="*/ 2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46">
                    <a:moveTo>
                      <a:pt x="40" y="46"/>
                    </a:moveTo>
                    <a:lnTo>
                      <a:pt x="37" y="44"/>
                    </a:lnTo>
                    <a:lnTo>
                      <a:pt x="31" y="38"/>
                    </a:lnTo>
                    <a:lnTo>
                      <a:pt x="23" y="32"/>
                    </a:lnTo>
                    <a:lnTo>
                      <a:pt x="15" y="26"/>
                    </a:lnTo>
                    <a:lnTo>
                      <a:pt x="8" y="19"/>
                    </a:lnTo>
                    <a:lnTo>
                      <a:pt x="2" y="12"/>
                    </a:lnTo>
                    <a:lnTo>
                      <a:pt x="0" y="6"/>
                    </a:lnTo>
                    <a:lnTo>
                      <a:pt x="2" y="1"/>
                    </a:lnTo>
                    <a:lnTo>
                      <a:pt x="7" y="0"/>
                    </a:lnTo>
                    <a:lnTo>
                      <a:pt x="12" y="4"/>
                    </a:lnTo>
                    <a:lnTo>
                      <a:pt x="17" y="9"/>
                    </a:lnTo>
                    <a:lnTo>
                      <a:pt x="23" y="16"/>
                    </a:lnTo>
                    <a:lnTo>
                      <a:pt x="28" y="26"/>
                    </a:lnTo>
                    <a:lnTo>
                      <a:pt x="33" y="34"/>
                    </a:lnTo>
                    <a:lnTo>
                      <a:pt x="37" y="42"/>
                    </a:lnTo>
                    <a:lnTo>
                      <a:pt x="40"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39" name="Freeform 110">
                <a:extLst>
                  <a:ext uri="{FF2B5EF4-FFF2-40B4-BE49-F238E27FC236}">
                    <a16:creationId xmlns:a16="http://schemas.microsoft.com/office/drawing/2014/main" xmlns="" id="{B92A6A34-CBB9-44FA-A435-A566614CDB72}"/>
                  </a:ext>
                </a:extLst>
              </p:cNvPr>
              <p:cNvSpPr>
                <a:spLocks/>
              </p:cNvSpPr>
              <p:nvPr/>
            </p:nvSpPr>
            <p:spPr bwMode="auto">
              <a:xfrm>
                <a:off x="2870" y="468"/>
                <a:ext cx="5" cy="27"/>
              </a:xfrm>
              <a:custGeom>
                <a:avLst/>
                <a:gdLst>
                  <a:gd name="T0" fmla="*/ 0 w 11"/>
                  <a:gd name="T1" fmla="*/ 2 h 54"/>
                  <a:gd name="T2" fmla="*/ 0 w 11"/>
                  <a:gd name="T3" fmla="*/ 2 h 54"/>
                  <a:gd name="T4" fmla="*/ 0 w 11"/>
                  <a:gd name="T5" fmla="*/ 1 h 54"/>
                  <a:gd name="T6" fmla="*/ 0 w 11"/>
                  <a:gd name="T7" fmla="*/ 1 h 54"/>
                  <a:gd name="T8" fmla="*/ 0 w 11"/>
                  <a:gd name="T9" fmla="*/ 0 h 54"/>
                  <a:gd name="T10" fmla="*/ 0 w 11"/>
                  <a:gd name="T11" fmla="*/ 1 h 54"/>
                  <a:gd name="T12" fmla="*/ 0 w 11"/>
                  <a:gd name="T13" fmla="*/ 1 h 54"/>
                  <a:gd name="T14" fmla="*/ 0 w 11"/>
                  <a:gd name="T15" fmla="*/ 2 h 54"/>
                  <a:gd name="T16" fmla="*/ 0 w 11"/>
                  <a:gd name="T17" fmla="*/ 2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54">
                    <a:moveTo>
                      <a:pt x="7" y="54"/>
                    </a:moveTo>
                    <a:lnTo>
                      <a:pt x="8" y="44"/>
                    </a:lnTo>
                    <a:lnTo>
                      <a:pt x="11" y="25"/>
                    </a:lnTo>
                    <a:lnTo>
                      <a:pt x="11" y="8"/>
                    </a:lnTo>
                    <a:lnTo>
                      <a:pt x="6" y="0"/>
                    </a:lnTo>
                    <a:lnTo>
                      <a:pt x="0" y="7"/>
                    </a:lnTo>
                    <a:lnTo>
                      <a:pt x="1" y="22"/>
                    </a:lnTo>
                    <a:lnTo>
                      <a:pt x="4" y="40"/>
                    </a:lnTo>
                    <a:lnTo>
                      <a:pt x="7"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40" name="Freeform 111">
                <a:extLst>
                  <a:ext uri="{FF2B5EF4-FFF2-40B4-BE49-F238E27FC236}">
                    <a16:creationId xmlns:a16="http://schemas.microsoft.com/office/drawing/2014/main" xmlns="" id="{6D4389A6-6FAC-41EB-8170-70FC88AE23A6}"/>
                  </a:ext>
                </a:extLst>
              </p:cNvPr>
              <p:cNvSpPr>
                <a:spLocks/>
              </p:cNvSpPr>
              <p:nvPr/>
            </p:nvSpPr>
            <p:spPr bwMode="auto">
              <a:xfrm>
                <a:off x="2874" y="475"/>
                <a:ext cx="23" cy="25"/>
              </a:xfrm>
              <a:custGeom>
                <a:avLst/>
                <a:gdLst>
                  <a:gd name="T0" fmla="*/ 0 w 46"/>
                  <a:gd name="T1" fmla="*/ 2 h 50"/>
                  <a:gd name="T2" fmla="*/ 1 w 46"/>
                  <a:gd name="T3" fmla="*/ 2 h 50"/>
                  <a:gd name="T4" fmla="*/ 1 w 46"/>
                  <a:gd name="T5" fmla="*/ 2 h 50"/>
                  <a:gd name="T6" fmla="*/ 1 w 46"/>
                  <a:gd name="T7" fmla="*/ 1 h 50"/>
                  <a:gd name="T8" fmla="*/ 1 w 46"/>
                  <a:gd name="T9" fmla="*/ 1 h 50"/>
                  <a:gd name="T10" fmla="*/ 1 w 46"/>
                  <a:gd name="T11" fmla="*/ 1 h 50"/>
                  <a:gd name="T12" fmla="*/ 2 w 46"/>
                  <a:gd name="T13" fmla="*/ 1 h 50"/>
                  <a:gd name="T14" fmla="*/ 2 w 46"/>
                  <a:gd name="T15" fmla="*/ 0 h 50"/>
                  <a:gd name="T16" fmla="*/ 2 w 46"/>
                  <a:gd name="T17" fmla="*/ 1 h 50"/>
                  <a:gd name="T18" fmla="*/ 2 w 46"/>
                  <a:gd name="T19" fmla="*/ 1 h 50"/>
                  <a:gd name="T20" fmla="*/ 2 w 46"/>
                  <a:gd name="T21" fmla="*/ 1 h 50"/>
                  <a:gd name="T22" fmla="*/ 2 w 46"/>
                  <a:gd name="T23" fmla="*/ 1 h 50"/>
                  <a:gd name="T24" fmla="*/ 1 w 46"/>
                  <a:gd name="T25" fmla="*/ 1 h 50"/>
                  <a:gd name="T26" fmla="*/ 1 w 46"/>
                  <a:gd name="T27" fmla="*/ 2 h 50"/>
                  <a:gd name="T28" fmla="*/ 1 w 46"/>
                  <a:gd name="T29" fmla="*/ 2 h 50"/>
                  <a:gd name="T30" fmla="*/ 1 w 46"/>
                  <a:gd name="T31" fmla="*/ 2 h 50"/>
                  <a:gd name="T32" fmla="*/ 0 w 46"/>
                  <a:gd name="T33" fmla="*/ 2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50">
                    <a:moveTo>
                      <a:pt x="0" y="50"/>
                    </a:moveTo>
                    <a:lnTo>
                      <a:pt x="5" y="44"/>
                    </a:lnTo>
                    <a:lnTo>
                      <a:pt x="11" y="35"/>
                    </a:lnTo>
                    <a:lnTo>
                      <a:pt x="17" y="26"/>
                    </a:lnTo>
                    <a:lnTo>
                      <a:pt x="24" y="17"/>
                    </a:lnTo>
                    <a:lnTo>
                      <a:pt x="31" y="9"/>
                    </a:lnTo>
                    <a:lnTo>
                      <a:pt x="38" y="3"/>
                    </a:lnTo>
                    <a:lnTo>
                      <a:pt x="43" y="0"/>
                    </a:lnTo>
                    <a:lnTo>
                      <a:pt x="46" y="1"/>
                    </a:lnTo>
                    <a:lnTo>
                      <a:pt x="46" y="6"/>
                    </a:lnTo>
                    <a:lnTo>
                      <a:pt x="43" y="11"/>
                    </a:lnTo>
                    <a:lnTo>
                      <a:pt x="36" y="18"/>
                    </a:lnTo>
                    <a:lnTo>
                      <a:pt x="29" y="26"/>
                    </a:lnTo>
                    <a:lnTo>
                      <a:pt x="20" y="33"/>
                    </a:lnTo>
                    <a:lnTo>
                      <a:pt x="12" y="40"/>
                    </a:lnTo>
                    <a:lnTo>
                      <a:pt x="5" y="46"/>
                    </a:lnTo>
                    <a:lnTo>
                      <a:pt x="0" y="5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41" name="Freeform 112">
                <a:extLst>
                  <a:ext uri="{FF2B5EF4-FFF2-40B4-BE49-F238E27FC236}">
                    <a16:creationId xmlns:a16="http://schemas.microsoft.com/office/drawing/2014/main" xmlns="" id="{78D93D78-649E-4A96-BFF6-89F97C192644}"/>
                  </a:ext>
                </a:extLst>
              </p:cNvPr>
              <p:cNvSpPr>
                <a:spLocks/>
              </p:cNvSpPr>
              <p:nvPr/>
            </p:nvSpPr>
            <p:spPr bwMode="auto">
              <a:xfrm>
                <a:off x="2855" y="632"/>
                <a:ext cx="33" cy="8"/>
              </a:xfrm>
              <a:custGeom>
                <a:avLst/>
                <a:gdLst>
                  <a:gd name="T0" fmla="*/ 0 w 67"/>
                  <a:gd name="T1" fmla="*/ 1 h 16"/>
                  <a:gd name="T2" fmla="*/ 0 w 67"/>
                  <a:gd name="T3" fmla="*/ 1 h 16"/>
                  <a:gd name="T4" fmla="*/ 0 w 67"/>
                  <a:gd name="T5" fmla="*/ 1 h 16"/>
                  <a:gd name="T6" fmla="*/ 0 w 67"/>
                  <a:gd name="T7" fmla="*/ 0 h 16"/>
                  <a:gd name="T8" fmla="*/ 1 w 67"/>
                  <a:gd name="T9" fmla="*/ 0 h 16"/>
                  <a:gd name="T10" fmla="*/ 1 w 67"/>
                  <a:gd name="T11" fmla="*/ 0 h 16"/>
                  <a:gd name="T12" fmla="*/ 1 w 67"/>
                  <a:gd name="T13" fmla="*/ 1 h 16"/>
                  <a:gd name="T14" fmla="*/ 2 w 67"/>
                  <a:gd name="T15" fmla="*/ 1 h 16"/>
                  <a:gd name="T16" fmla="*/ 2 w 67"/>
                  <a:gd name="T17" fmla="*/ 1 h 16"/>
                  <a:gd name="T18" fmla="*/ 2 w 67"/>
                  <a:gd name="T19" fmla="*/ 1 h 16"/>
                  <a:gd name="T20" fmla="*/ 1 w 67"/>
                  <a:gd name="T21" fmla="*/ 1 h 16"/>
                  <a:gd name="T22" fmla="*/ 1 w 67"/>
                  <a:gd name="T23" fmla="*/ 1 h 16"/>
                  <a:gd name="T24" fmla="*/ 1 w 67"/>
                  <a:gd name="T25" fmla="*/ 1 h 16"/>
                  <a:gd name="T26" fmla="*/ 0 w 67"/>
                  <a:gd name="T27" fmla="*/ 1 h 16"/>
                  <a:gd name="T28" fmla="*/ 0 w 67"/>
                  <a:gd name="T29" fmla="*/ 1 h 16"/>
                  <a:gd name="T30" fmla="*/ 0 w 67"/>
                  <a:gd name="T31" fmla="*/ 1 h 16"/>
                  <a:gd name="T32" fmla="*/ 0 w 67"/>
                  <a:gd name="T33" fmla="*/ 1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16">
                    <a:moveTo>
                      <a:pt x="0" y="2"/>
                    </a:moveTo>
                    <a:lnTo>
                      <a:pt x="8" y="1"/>
                    </a:lnTo>
                    <a:lnTo>
                      <a:pt x="17" y="1"/>
                    </a:lnTo>
                    <a:lnTo>
                      <a:pt x="29" y="0"/>
                    </a:lnTo>
                    <a:lnTo>
                      <a:pt x="39" y="0"/>
                    </a:lnTo>
                    <a:lnTo>
                      <a:pt x="50" y="0"/>
                    </a:lnTo>
                    <a:lnTo>
                      <a:pt x="59" y="2"/>
                    </a:lnTo>
                    <a:lnTo>
                      <a:pt x="65" y="6"/>
                    </a:lnTo>
                    <a:lnTo>
                      <a:pt x="67" y="11"/>
                    </a:lnTo>
                    <a:lnTo>
                      <a:pt x="65" y="15"/>
                    </a:lnTo>
                    <a:lnTo>
                      <a:pt x="59" y="16"/>
                    </a:lnTo>
                    <a:lnTo>
                      <a:pt x="51" y="15"/>
                    </a:lnTo>
                    <a:lnTo>
                      <a:pt x="40" y="13"/>
                    </a:lnTo>
                    <a:lnTo>
                      <a:pt x="29" y="11"/>
                    </a:lnTo>
                    <a:lnTo>
                      <a:pt x="19" y="7"/>
                    </a:lnTo>
                    <a:lnTo>
                      <a:pt x="8" y="4"/>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42" name="Freeform 113">
                <a:extLst>
                  <a:ext uri="{FF2B5EF4-FFF2-40B4-BE49-F238E27FC236}">
                    <a16:creationId xmlns:a16="http://schemas.microsoft.com/office/drawing/2014/main" xmlns="" id="{B7760960-C0B3-432B-A5B6-FB8D6EBA9EEB}"/>
                  </a:ext>
                </a:extLst>
              </p:cNvPr>
              <p:cNvSpPr>
                <a:spLocks/>
              </p:cNvSpPr>
              <p:nvPr/>
            </p:nvSpPr>
            <p:spPr bwMode="auto">
              <a:xfrm>
                <a:off x="2848" y="639"/>
                <a:ext cx="33" cy="16"/>
              </a:xfrm>
              <a:custGeom>
                <a:avLst/>
                <a:gdLst>
                  <a:gd name="T0" fmla="*/ 0 w 64"/>
                  <a:gd name="T1" fmla="*/ 0 h 32"/>
                  <a:gd name="T2" fmla="*/ 1 w 64"/>
                  <a:gd name="T3" fmla="*/ 1 h 32"/>
                  <a:gd name="T4" fmla="*/ 1 w 64"/>
                  <a:gd name="T5" fmla="*/ 1 h 32"/>
                  <a:gd name="T6" fmla="*/ 1 w 64"/>
                  <a:gd name="T7" fmla="*/ 1 h 32"/>
                  <a:gd name="T8" fmla="*/ 2 w 64"/>
                  <a:gd name="T9" fmla="*/ 1 h 32"/>
                  <a:gd name="T10" fmla="*/ 2 w 64"/>
                  <a:gd name="T11" fmla="*/ 1 h 32"/>
                  <a:gd name="T12" fmla="*/ 2 w 64"/>
                  <a:gd name="T13" fmla="*/ 1 h 32"/>
                  <a:gd name="T14" fmla="*/ 3 w 64"/>
                  <a:gd name="T15" fmla="*/ 1 h 32"/>
                  <a:gd name="T16" fmla="*/ 3 w 64"/>
                  <a:gd name="T17" fmla="*/ 1 h 32"/>
                  <a:gd name="T18" fmla="*/ 3 w 64"/>
                  <a:gd name="T19" fmla="*/ 1 h 32"/>
                  <a:gd name="T20" fmla="*/ 2 w 64"/>
                  <a:gd name="T21" fmla="*/ 1 h 32"/>
                  <a:gd name="T22" fmla="*/ 2 w 64"/>
                  <a:gd name="T23" fmla="*/ 1 h 32"/>
                  <a:gd name="T24" fmla="*/ 2 w 64"/>
                  <a:gd name="T25" fmla="*/ 1 h 32"/>
                  <a:gd name="T26" fmla="*/ 1 w 64"/>
                  <a:gd name="T27" fmla="*/ 1 h 32"/>
                  <a:gd name="T28" fmla="*/ 1 w 64"/>
                  <a:gd name="T29" fmla="*/ 1 h 32"/>
                  <a:gd name="T30" fmla="*/ 1 w 64"/>
                  <a:gd name="T31" fmla="*/ 1 h 32"/>
                  <a:gd name="T32" fmla="*/ 0 w 64"/>
                  <a:gd name="T33" fmla="*/ 0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32">
                    <a:moveTo>
                      <a:pt x="0" y="0"/>
                    </a:moveTo>
                    <a:lnTo>
                      <a:pt x="6" y="1"/>
                    </a:lnTo>
                    <a:lnTo>
                      <a:pt x="16" y="2"/>
                    </a:lnTo>
                    <a:lnTo>
                      <a:pt x="26" y="6"/>
                    </a:lnTo>
                    <a:lnTo>
                      <a:pt x="36" y="9"/>
                    </a:lnTo>
                    <a:lnTo>
                      <a:pt x="47" y="14"/>
                    </a:lnTo>
                    <a:lnTo>
                      <a:pt x="56" y="18"/>
                    </a:lnTo>
                    <a:lnTo>
                      <a:pt x="62" y="23"/>
                    </a:lnTo>
                    <a:lnTo>
                      <a:pt x="64" y="29"/>
                    </a:lnTo>
                    <a:lnTo>
                      <a:pt x="62" y="32"/>
                    </a:lnTo>
                    <a:lnTo>
                      <a:pt x="55" y="31"/>
                    </a:lnTo>
                    <a:lnTo>
                      <a:pt x="46" y="28"/>
                    </a:lnTo>
                    <a:lnTo>
                      <a:pt x="35" y="22"/>
                    </a:lnTo>
                    <a:lnTo>
                      <a:pt x="24" y="16"/>
                    </a:lnTo>
                    <a:lnTo>
                      <a:pt x="13" y="9"/>
                    </a:lnTo>
                    <a:lnTo>
                      <a:pt x="4"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43" name="Freeform 114">
                <a:extLst>
                  <a:ext uri="{FF2B5EF4-FFF2-40B4-BE49-F238E27FC236}">
                    <a16:creationId xmlns:a16="http://schemas.microsoft.com/office/drawing/2014/main" xmlns="" id="{C4203BBB-432B-49C2-8835-433A2B1F71B3}"/>
                  </a:ext>
                </a:extLst>
              </p:cNvPr>
              <p:cNvSpPr>
                <a:spLocks/>
              </p:cNvSpPr>
              <p:nvPr/>
            </p:nvSpPr>
            <p:spPr bwMode="auto">
              <a:xfrm>
                <a:off x="2856" y="618"/>
                <a:ext cx="33" cy="8"/>
              </a:xfrm>
              <a:custGeom>
                <a:avLst/>
                <a:gdLst>
                  <a:gd name="T0" fmla="*/ 0 w 64"/>
                  <a:gd name="T1" fmla="*/ 1 h 16"/>
                  <a:gd name="T2" fmla="*/ 1 w 64"/>
                  <a:gd name="T3" fmla="*/ 1 h 16"/>
                  <a:gd name="T4" fmla="*/ 1 w 64"/>
                  <a:gd name="T5" fmla="*/ 1 h 16"/>
                  <a:gd name="T6" fmla="*/ 1 w 64"/>
                  <a:gd name="T7" fmla="*/ 1 h 16"/>
                  <a:gd name="T8" fmla="*/ 1 w 64"/>
                  <a:gd name="T9" fmla="*/ 0 h 16"/>
                  <a:gd name="T10" fmla="*/ 2 w 64"/>
                  <a:gd name="T11" fmla="*/ 0 h 16"/>
                  <a:gd name="T12" fmla="*/ 2 w 64"/>
                  <a:gd name="T13" fmla="*/ 1 h 16"/>
                  <a:gd name="T14" fmla="*/ 2 w 64"/>
                  <a:gd name="T15" fmla="*/ 1 h 16"/>
                  <a:gd name="T16" fmla="*/ 3 w 64"/>
                  <a:gd name="T17" fmla="*/ 1 h 16"/>
                  <a:gd name="T18" fmla="*/ 3 w 64"/>
                  <a:gd name="T19" fmla="*/ 1 h 16"/>
                  <a:gd name="T20" fmla="*/ 2 w 64"/>
                  <a:gd name="T21" fmla="*/ 1 h 16"/>
                  <a:gd name="T22" fmla="*/ 2 w 64"/>
                  <a:gd name="T23" fmla="*/ 1 h 16"/>
                  <a:gd name="T24" fmla="*/ 2 w 64"/>
                  <a:gd name="T25" fmla="*/ 1 h 16"/>
                  <a:gd name="T26" fmla="*/ 1 w 64"/>
                  <a:gd name="T27" fmla="*/ 1 h 16"/>
                  <a:gd name="T28" fmla="*/ 1 w 64"/>
                  <a:gd name="T29" fmla="*/ 1 h 16"/>
                  <a:gd name="T30" fmla="*/ 1 w 64"/>
                  <a:gd name="T31" fmla="*/ 1 h 16"/>
                  <a:gd name="T32" fmla="*/ 0 w 64"/>
                  <a:gd name="T33" fmla="*/ 1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16">
                    <a:moveTo>
                      <a:pt x="0" y="8"/>
                    </a:moveTo>
                    <a:lnTo>
                      <a:pt x="3" y="5"/>
                    </a:lnTo>
                    <a:lnTo>
                      <a:pt x="10" y="2"/>
                    </a:lnTo>
                    <a:lnTo>
                      <a:pt x="19" y="1"/>
                    </a:lnTo>
                    <a:lnTo>
                      <a:pt x="31" y="0"/>
                    </a:lnTo>
                    <a:lnTo>
                      <a:pt x="42" y="0"/>
                    </a:lnTo>
                    <a:lnTo>
                      <a:pt x="51" y="2"/>
                    </a:lnTo>
                    <a:lnTo>
                      <a:pt x="60" y="5"/>
                    </a:lnTo>
                    <a:lnTo>
                      <a:pt x="64" y="10"/>
                    </a:lnTo>
                    <a:lnTo>
                      <a:pt x="64" y="15"/>
                    </a:lnTo>
                    <a:lnTo>
                      <a:pt x="60" y="16"/>
                    </a:lnTo>
                    <a:lnTo>
                      <a:pt x="51" y="16"/>
                    </a:lnTo>
                    <a:lnTo>
                      <a:pt x="41" y="13"/>
                    </a:lnTo>
                    <a:lnTo>
                      <a:pt x="30" y="12"/>
                    </a:lnTo>
                    <a:lnTo>
                      <a:pt x="18" y="10"/>
                    </a:lnTo>
                    <a:lnTo>
                      <a:pt x="8" y="8"/>
                    </a:lnTo>
                    <a:lnTo>
                      <a:pt x="0" y="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44" name="Freeform 115">
                <a:extLst>
                  <a:ext uri="{FF2B5EF4-FFF2-40B4-BE49-F238E27FC236}">
                    <a16:creationId xmlns:a16="http://schemas.microsoft.com/office/drawing/2014/main" xmlns="" id="{D192781C-4A32-42B1-8438-9DFD0EE58C42}"/>
                  </a:ext>
                </a:extLst>
              </p:cNvPr>
              <p:cNvSpPr>
                <a:spLocks/>
              </p:cNvSpPr>
              <p:nvPr/>
            </p:nvSpPr>
            <p:spPr bwMode="auto">
              <a:xfrm>
                <a:off x="2863" y="606"/>
                <a:ext cx="34" cy="6"/>
              </a:xfrm>
              <a:custGeom>
                <a:avLst/>
                <a:gdLst>
                  <a:gd name="T0" fmla="*/ 0 w 68"/>
                  <a:gd name="T1" fmla="*/ 1 h 12"/>
                  <a:gd name="T2" fmla="*/ 1 w 68"/>
                  <a:gd name="T3" fmla="*/ 1 h 12"/>
                  <a:gd name="T4" fmla="*/ 1 w 68"/>
                  <a:gd name="T5" fmla="*/ 1 h 12"/>
                  <a:gd name="T6" fmla="*/ 1 w 68"/>
                  <a:gd name="T7" fmla="*/ 1 h 12"/>
                  <a:gd name="T8" fmla="*/ 2 w 68"/>
                  <a:gd name="T9" fmla="*/ 1 h 12"/>
                  <a:gd name="T10" fmla="*/ 2 w 68"/>
                  <a:gd name="T11" fmla="*/ 0 h 12"/>
                  <a:gd name="T12" fmla="*/ 2 w 68"/>
                  <a:gd name="T13" fmla="*/ 0 h 12"/>
                  <a:gd name="T14" fmla="*/ 3 w 68"/>
                  <a:gd name="T15" fmla="*/ 1 h 12"/>
                  <a:gd name="T16" fmla="*/ 3 w 68"/>
                  <a:gd name="T17" fmla="*/ 1 h 12"/>
                  <a:gd name="T18" fmla="*/ 3 w 68"/>
                  <a:gd name="T19" fmla="*/ 1 h 12"/>
                  <a:gd name="T20" fmla="*/ 2 w 68"/>
                  <a:gd name="T21" fmla="*/ 1 h 12"/>
                  <a:gd name="T22" fmla="*/ 2 w 68"/>
                  <a:gd name="T23" fmla="*/ 1 h 12"/>
                  <a:gd name="T24" fmla="*/ 2 w 68"/>
                  <a:gd name="T25" fmla="*/ 1 h 12"/>
                  <a:gd name="T26" fmla="*/ 2 w 68"/>
                  <a:gd name="T27" fmla="*/ 1 h 12"/>
                  <a:gd name="T28" fmla="*/ 1 w 68"/>
                  <a:gd name="T29" fmla="*/ 1 h 12"/>
                  <a:gd name="T30" fmla="*/ 1 w 68"/>
                  <a:gd name="T31" fmla="*/ 1 h 12"/>
                  <a:gd name="T32" fmla="*/ 0 w 68"/>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12">
                    <a:moveTo>
                      <a:pt x="0" y="11"/>
                    </a:moveTo>
                    <a:lnTo>
                      <a:pt x="5" y="9"/>
                    </a:lnTo>
                    <a:lnTo>
                      <a:pt x="14" y="5"/>
                    </a:lnTo>
                    <a:lnTo>
                      <a:pt x="25" y="3"/>
                    </a:lnTo>
                    <a:lnTo>
                      <a:pt x="36" y="2"/>
                    </a:lnTo>
                    <a:lnTo>
                      <a:pt x="47" y="0"/>
                    </a:lnTo>
                    <a:lnTo>
                      <a:pt x="57" y="0"/>
                    </a:lnTo>
                    <a:lnTo>
                      <a:pt x="65" y="3"/>
                    </a:lnTo>
                    <a:lnTo>
                      <a:pt x="68" y="6"/>
                    </a:lnTo>
                    <a:lnTo>
                      <a:pt x="68" y="10"/>
                    </a:lnTo>
                    <a:lnTo>
                      <a:pt x="64" y="11"/>
                    </a:lnTo>
                    <a:lnTo>
                      <a:pt x="56" y="12"/>
                    </a:lnTo>
                    <a:lnTo>
                      <a:pt x="45" y="12"/>
                    </a:lnTo>
                    <a:lnTo>
                      <a:pt x="34" y="11"/>
                    </a:lnTo>
                    <a:lnTo>
                      <a:pt x="22" y="11"/>
                    </a:lnTo>
                    <a:lnTo>
                      <a:pt x="11" y="10"/>
                    </a:lnTo>
                    <a:lnTo>
                      <a:pt x="0" y="1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45" name="Freeform 116">
                <a:extLst>
                  <a:ext uri="{FF2B5EF4-FFF2-40B4-BE49-F238E27FC236}">
                    <a16:creationId xmlns:a16="http://schemas.microsoft.com/office/drawing/2014/main" xmlns="" id="{DC5611C7-3526-4A43-8927-68B93A10FB88}"/>
                  </a:ext>
                </a:extLst>
              </p:cNvPr>
              <p:cNvSpPr>
                <a:spLocks/>
              </p:cNvSpPr>
              <p:nvPr/>
            </p:nvSpPr>
            <p:spPr bwMode="auto">
              <a:xfrm>
                <a:off x="2870" y="594"/>
                <a:ext cx="34" cy="6"/>
              </a:xfrm>
              <a:custGeom>
                <a:avLst/>
                <a:gdLst>
                  <a:gd name="T0" fmla="*/ 0 w 68"/>
                  <a:gd name="T1" fmla="*/ 0 h 13"/>
                  <a:gd name="T2" fmla="*/ 1 w 68"/>
                  <a:gd name="T3" fmla="*/ 0 h 13"/>
                  <a:gd name="T4" fmla="*/ 1 w 68"/>
                  <a:gd name="T5" fmla="*/ 0 h 13"/>
                  <a:gd name="T6" fmla="*/ 1 w 68"/>
                  <a:gd name="T7" fmla="*/ 0 h 13"/>
                  <a:gd name="T8" fmla="*/ 2 w 68"/>
                  <a:gd name="T9" fmla="*/ 0 h 13"/>
                  <a:gd name="T10" fmla="*/ 2 w 68"/>
                  <a:gd name="T11" fmla="*/ 0 h 13"/>
                  <a:gd name="T12" fmla="*/ 2 w 68"/>
                  <a:gd name="T13" fmla="*/ 0 h 13"/>
                  <a:gd name="T14" fmla="*/ 3 w 68"/>
                  <a:gd name="T15" fmla="*/ 0 h 13"/>
                  <a:gd name="T16" fmla="*/ 3 w 68"/>
                  <a:gd name="T17" fmla="*/ 0 h 13"/>
                  <a:gd name="T18" fmla="*/ 3 w 68"/>
                  <a:gd name="T19" fmla="*/ 0 h 13"/>
                  <a:gd name="T20" fmla="*/ 2 w 68"/>
                  <a:gd name="T21" fmla="*/ 0 h 13"/>
                  <a:gd name="T22" fmla="*/ 2 w 68"/>
                  <a:gd name="T23" fmla="*/ 0 h 13"/>
                  <a:gd name="T24" fmla="*/ 2 w 68"/>
                  <a:gd name="T25" fmla="*/ 0 h 13"/>
                  <a:gd name="T26" fmla="*/ 1 w 68"/>
                  <a:gd name="T27" fmla="*/ 0 h 13"/>
                  <a:gd name="T28" fmla="*/ 1 w 68"/>
                  <a:gd name="T29" fmla="*/ 0 h 13"/>
                  <a:gd name="T30" fmla="*/ 1 w 68"/>
                  <a:gd name="T31" fmla="*/ 0 h 13"/>
                  <a:gd name="T32" fmla="*/ 0 w 68"/>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13">
                    <a:moveTo>
                      <a:pt x="0" y="13"/>
                    </a:moveTo>
                    <a:lnTo>
                      <a:pt x="7" y="11"/>
                    </a:lnTo>
                    <a:lnTo>
                      <a:pt x="16" y="8"/>
                    </a:lnTo>
                    <a:lnTo>
                      <a:pt x="28" y="5"/>
                    </a:lnTo>
                    <a:lnTo>
                      <a:pt x="39" y="2"/>
                    </a:lnTo>
                    <a:lnTo>
                      <a:pt x="50" y="0"/>
                    </a:lnTo>
                    <a:lnTo>
                      <a:pt x="59" y="0"/>
                    </a:lnTo>
                    <a:lnTo>
                      <a:pt x="66" y="1"/>
                    </a:lnTo>
                    <a:lnTo>
                      <a:pt x="68" y="5"/>
                    </a:lnTo>
                    <a:lnTo>
                      <a:pt x="66" y="8"/>
                    </a:lnTo>
                    <a:lnTo>
                      <a:pt x="60" y="11"/>
                    </a:lnTo>
                    <a:lnTo>
                      <a:pt x="52" y="12"/>
                    </a:lnTo>
                    <a:lnTo>
                      <a:pt x="42" y="12"/>
                    </a:lnTo>
                    <a:lnTo>
                      <a:pt x="30" y="12"/>
                    </a:lnTo>
                    <a:lnTo>
                      <a:pt x="19" y="12"/>
                    </a:lnTo>
                    <a:lnTo>
                      <a:pt x="8" y="12"/>
                    </a:lnTo>
                    <a:lnTo>
                      <a:pt x="0"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46" name="Freeform 117">
                <a:extLst>
                  <a:ext uri="{FF2B5EF4-FFF2-40B4-BE49-F238E27FC236}">
                    <a16:creationId xmlns:a16="http://schemas.microsoft.com/office/drawing/2014/main" xmlns="" id="{0A83E0DE-72B7-44F4-B2B9-4DD7E821EC58}"/>
                  </a:ext>
                </a:extLst>
              </p:cNvPr>
              <p:cNvSpPr>
                <a:spLocks/>
              </p:cNvSpPr>
              <p:nvPr/>
            </p:nvSpPr>
            <p:spPr bwMode="auto">
              <a:xfrm>
                <a:off x="2872" y="580"/>
                <a:ext cx="39" cy="8"/>
              </a:xfrm>
              <a:custGeom>
                <a:avLst/>
                <a:gdLst>
                  <a:gd name="T0" fmla="*/ 0 w 77"/>
                  <a:gd name="T1" fmla="*/ 0 h 17"/>
                  <a:gd name="T2" fmla="*/ 1 w 77"/>
                  <a:gd name="T3" fmla="*/ 0 h 17"/>
                  <a:gd name="T4" fmla="*/ 1 w 77"/>
                  <a:gd name="T5" fmla="*/ 0 h 17"/>
                  <a:gd name="T6" fmla="*/ 1 w 77"/>
                  <a:gd name="T7" fmla="*/ 0 h 17"/>
                  <a:gd name="T8" fmla="*/ 2 w 77"/>
                  <a:gd name="T9" fmla="*/ 0 h 17"/>
                  <a:gd name="T10" fmla="*/ 2 w 77"/>
                  <a:gd name="T11" fmla="*/ 0 h 17"/>
                  <a:gd name="T12" fmla="*/ 3 w 77"/>
                  <a:gd name="T13" fmla="*/ 0 h 17"/>
                  <a:gd name="T14" fmla="*/ 3 w 77"/>
                  <a:gd name="T15" fmla="*/ 0 h 17"/>
                  <a:gd name="T16" fmla="*/ 3 w 77"/>
                  <a:gd name="T17" fmla="*/ 0 h 17"/>
                  <a:gd name="T18" fmla="*/ 3 w 77"/>
                  <a:gd name="T19" fmla="*/ 0 h 17"/>
                  <a:gd name="T20" fmla="*/ 3 w 77"/>
                  <a:gd name="T21" fmla="*/ 0 h 17"/>
                  <a:gd name="T22" fmla="*/ 2 w 77"/>
                  <a:gd name="T23" fmla="*/ 0 h 17"/>
                  <a:gd name="T24" fmla="*/ 2 w 77"/>
                  <a:gd name="T25" fmla="*/ 0 h 17"/>
                  <a:gd name="T26" fmla="*/ 1 w 77"/>
                  <a:gd name="T27" fmla="*/ 0 h 17"/>
                  <a:gd name="T28" fmla="*/ 1 w 77"/>
                  <a:gd name="T29" fmla="*/ 0 h 17"/>
                  <a:gd name="T30" fmla="*/ 1 w 77"/>
                  <a:gd name="T31" fmla="*/ 0 h 17"/>
                  <a:gd name="T32" fmla="*/ 0 w 7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7" h="17">
                    <a:moveTo>
                      <a:pt x="0" y="17"/>
                    </a:moveTo>
                    <a:lnTo>
                      <a:pt x="9" y="13"/>
                    </a:lnTo>
                    <a:lnTo>
                      <a:pt x="21" y="9"/>
                    </a:lnTo>
                    <a:lnTo>
                      <a:pt x="32" y="5"/>
                    </a:lnTo>
                    <a:lnTo>
                      <a:pt x="46" y="2"/>
                    </a:lnTo>
                    <a:lnTo>
                      <a:pt x="57" y="0"/>
                    </a:lnTo>
                    <a:lnTo>
                      <a:pt x="68" y="0"/>
                    </a:lnTo>
                    <a:lnTo>
                      <a:pt x="75" y="3"/>
                    </a:lnTo>
                    <a:lnTo>
                      <a:pt x="77" y="7"/>
                    </a:lnTo>
                    <a:lnTo>
                      <a:pt x="75" y="12"/>
                    </a:lnTo>
                    <a:lnTo>
                      <a:pt x="68" y="15"/>
                    </a:lnTo>
                    <a:lnTo>
                      <a:pt x="57" y="17"/>
                    </a:lnTo>
                    <a:lnTo>
                      <a:pt x="45" y="17"/>
                    </a:lnTo>
                    <a:lnTo>
                      <a:pt x="32" y="15"/>
                    </a:lnTo>
                    <a:lnTo>
                      <a:pt x="19" y="15"/>
                    </a:lnTo>
                    <a:lnTo>
                      <a:pt x="8" y="15"/>
                    </a:lnTo>
                    <a:lnTo>
                      <a:pt x="0" y="1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47" name="Freeform 118">
                <a:extLst>
                  <a:ext uri="{FF2B5EF4-FFF2-40B4-BE49-F238E27FC236}">
                    <a16:creationId xmlns:a16="http://schemas.microsoft.com/office/drawing/2014/main" xmlns="" id="{3B790D46-33D0-4B36-B94D-88C1CBE1247A}"/>
                  </a:ext>
                </a:extLst>
              </p:cNvPr>
              <p:cNvSpPr>
                <a:spLocks/>
              </p:cNvSpPr>
              <p:nvPr/>
            </p:nvSpPr>
            <p:spPr bwMode="auto">
              <a:xfrm>
                <a:off x="2875" y="562"/>
                <a:ext cx="42" cy="12"/>
              </a:xfrm>
              <a:custGeom>
                <a:avLst/>
                <a:gdLst>
                  <a:gd name="T0" fmla="*/ 0 w 84"/>
                  <a:gd name="T1" fmla="*/ 1 h 24"/>
                  <a:gd name="T2" fmla="*/ 1 w 84"/>
                  <a:gd name="T3" fmla="*/ 1 h 24"/>
                  <a:gd name="T4" fmla="*/ 1 w 84"/>
                  <a:gd name="T5" fmla="*/ 1 h 24"/>
                  <a:gd name="T6" fmla="*/ 2 w 84"/>
                  <a:gd name="T7" fmla="*/ 1 h 24"/>
                  <a:gd name="T8" fmla="*/ 2 w 84"/>
                  <a:gd name="T9" fmla="*/ 1 h 24"/>
                  <a:gd name="T10" fmla="*/ 2 w 84"/>
                  <a:gd name="T11" fmla="*/ 1 h 24"/>
                  <a:gd name="T12" fmla="*/ 3 w 84"/>
                  <a:gd name="T13" fmla="*/ 0 h 24"/>
                  <a:gd name="T14" fmla="*/ 3 w 84"/>
                  <a:gd name="T15" fmla="*/ 0 h 24"/>
                  <a:gd name="T16" fmla="*/ 3 w 84"/>
                  <a:gd name="T17" fmla="*/ 1 h 24"/>
                  <a:gd name="T18" fmla="*/ 3 w 84"/>
                  <a:gd name="T19" fmla="*/ 1 h 24"/>
                  <a:gd name="T20" fmla="*/ 3 w 84"/>
                  <a:gd name="T21" fmla="*/ 1 h 24"/>
                  <a:gd name="T22" fmla="*/ 2 w 84"/>
                  <a:gd name="T23" fmla="*/ 1 h 24"/>
                  <a:gd name="T24" fmla="*/ 2 w 84"/>
                  <a:gd name="T25" fmla="*/ 1 h 24"/>
                  <a:gd name="T26" fmla="*/ 1 w 84"/>
                  <a:gd name="T27" fmla="*/ 1 h 24"/>
                  <a:gd name="T28" fmla="*/ 1 w 84"/>
                  <a:gd name="T29" fmla="*/ 1 h 24"/>
                  <a:gd name="T30" fmla="*/ 1 w 84"/>
                  <a:gd name="T31" fmla="*/ 1 h 24"/>
                  <a:gd name="T32" fmla="*/ 0 w 84"/>
                  <a:gd name="T33" fmla="*/ 1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4" h="24">
                    <a:moveTo>
                      <a:pt x="0" y="24"/>
                    </a:moveTo>
                    <a:lnTo>
                      <a:pt x="8" y="20"/>
                    </a:lnTo>
                    <a:lnTo>
                      <a:pt x="20" y="16"/>
                    </a:lnTo>
                    <a:lnTo>
                      <a:pt x="34" y="10"/>
                    </a:lnTo>
                    <a:lnTo>
                      <a:pt x="49" y="6"/>
                    </a:lnTo>
                    <a:lnTo>
                      <a:pt x="63" y="2"/>
                    </a:lnTo>
                    <a:lnTo>
                      <a:pt x="74" y="0"/>
                    </a:lnTo>
                    <a:lnTo>
                      <a:pt x="83" y="0"/>
                    </a:lnTo>
                    <a:lnTo>
                      <a:pt x="84" y="4"/>
                    </a:lnTo>
                    <a:lnTo>
                      <a:pt x="79" y="10"/>
                    </a:lnTo>
                    <a:lnTo>
                      <a:pt x="71" y="15"/>
                    </a:lnTo>
                    <a:lnTo>
                      <a:pt x="58" y="17"/>
                    </a:lnTo>
                    <a:lnTo>
                      <a:pt x="45" y="19"/>
                    </a:lnTo>
                    <a:lnTo>
                      <a:pt x="30" y="20"/>
                    </a:lnTo>
                    <a:lnTo>
                      <a:pt x="17" y="22"/>
                    </a:lnTo>
                    <a:lnTo>
                      <a:pt x="7" y="23"/>
                    </a:lnTo>
                    <a:lnTo>
                      <a:pt x="0" y="2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48" name="Freeform 119">
                <a:extLst>
                  <a:ext uri="{FF2B5EF4-FFF2-40B4-BE49-F238E27FC236}">
                    <a16:creationId xmlns:a16="http://schemas.microsoft.com/office/drawing/2014/main" xmlns="" id="{6C71A517-39D9-4F3E-9E82-1049BDF79ED5}"/>
                  </a:ext>
                </a:extLst>
              </p:cNvPr>
              <p:cNvSpPr>
                <a:spLocks/>
              </p:cNvSpPr>
              <p:nvPr/>
            </p:nvSpPr>
            <p:spPr bwMode="auto">
              <a:xfrm>
                <a:off x="2876" y="547"/>
                <a:ext cx="46" cy="17"/>
              </a:xfrm>
              <a:custGeom>
                <a:avLst/>
                <a:gdLst>
                  <a:gd name="T0" fmla="*/ 0 w 92"/>
                  <a:gd name="T1" fmla="*/ 2 h 33"/>
                  <a:gd name="T2" fmla="*/ 1 w 92"/>
                  <a:gd name="T3" fmla="*/ 1 h 33"/>
                  <a:gd name="T4" fmla="*/ 1 w 92"/>
                  <a:gd name="T5" fmla="*/ 1 h 33"/>
                  <a:gd name="T6" fmla="*/ 2 w 92"/>
                  <a:gd name="T7" fmla="*/ 1 h 33"/>
                  <a:gd name="T8" fmla="*/ 2 w 92"/>
                  <a:gd name="T9" fmla="*/ 1 h 33"/>
                  <a:gd name="T10" fmla="*/ 3 w 92"/>
                  <a:gd name="T11" fmla="*/ 1 h 33"/>
                  <a:gd name="T12" fmla="*/ 3 w 92"/>
                  <a:gd name="T13" fmla="*/ 0 h 33"/>
                  <a:gd name="T14" fmla="*/ 3 w 92"/>
                  <a:gd name="T15" fmla="*/ 1 h 33"/>
                  <a:gd name="T16" fmla="*/ 3 w 92"/>
                  <a:gd name="T17" fmla="*/ 1 h 33"/>
                  <a:gd name="T18" fmla="*/ 3 w 92"/>
                  <a:gd name="T19" fmla="*/ 1 h 33"/>
                  <a:gd name="T20" fmla="*/ 3 w 92"/>
                  <a:gd name="T21" fmla="*/ 1 h 33"/>
                  <a:gd name="T22" fmla="*/ 3 w 92"/>
                  <a:gd name="T23" fmla="*/ 1 h 33"/>
                  <a:gd name="T24" fmla="*/ 2 w 92"/>
                  <a:gd name="T25" fmla="*/ 1 h 33"/>
                  <a:gd name="T26" fmla="*/ 2 w 92"/>
                  <a:gd name="T27" fmla="*/ 1 h 33"/>
                  <a:gd name="T28" fmla="*/ 1 w 92"/>
                  <a:gd name="T29" fmla="*/ 1 h 33"/>
                  <a:gd name="T30" fmla="*/ 1 w 92"/>
                  <a:gd name="T31" fmla="*/ 1 h 33"/>
                  <a:gd name="T32" fmla="*/ 0 w 92"/>
                  <a:gd name="T33" fmla="*/ 2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2" h="33">
                    <a:moveTo>
                      <a:pt x="0" y="33"/>
                    </a:moveTo>
                    <a:lnTo>
                      <a:pt x="8" y="25"/>
                    </a:lnTo>
                    <a:lnTo>
                      <a:pt x="21" y="18"/>
                    </a:lnTo>
                    <a:lnTo>
                      <a:pt x="35" y="11"/>
                    </a:lnTo>
                    <a:lnTo>
                      <a:pt x="52" y="6"/>
                    </a:lnTo>
                    <a:lnTo>
                      <a:pt x="67" y="1"/>
                    </a:lnTo>
                    <a:lnTo>
                      <a:pt x="79" y="0"/>
                    </a:lnTo>
                    <a:lnTo>
                      <a:pt x="88" y="2"/>
                    </a:lnTo>
                    <a:lnTo>
                      <a:pt x="92" y="7"/>
                    </a:lnTo>
                    <a:lnTo>
                      <a:pt x="90" y="12"/>
                    </a:lnTo>
                    <a:lnTo>
                      <a:pt x="80" y="18"/>
                    </a:lnTo>
                    <a:lnTo>
                      <a:pt x="69" y="22"/>
                    </a:lnTo>
                    <a:lnTo>
                      <a:pt x="54" y="25"/>
                    </a:lnTo>
                    <a:lnTo>
                      <a:pt x="38" y="29"/>
                    </a:lnTo>
                    <a:lnTo>
                      <a:pt x="23" y="31"/>
                    </a:lnTo>
                    <a:lnTo>
                      <a:pt x="10" y="32"/>
                    </a:lnTo>
                    <a:lnTo>
                      <a:pt x="0" y="3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49" name="Freeform 120">
                <a:extLst>
                  <a:ext uri="{FF2B5EF4-FFF2-40B4-BE49-F238E27FC236}">
                    <a16:creationId xmlns:a16="http://schemas.microsoft.com/office/drawing/2014/main" xmlns="" id="{1318D1D3-0C2E-4F34-A1B6-0AFB377EEF1E}"/>
                  </a:ext>
                </a:extLst>
              </p:cNvPr>
              <p:cNvSpPr>
                <a:spLocks/>
              </p:cNvSpPr>
              <p:nvPr/>
            </p:nvSpPr>
            <p:spPr bwMode="auto">
              <a:xfrm>
                <a:off x="2876" y="519"/>
                <a:ext cx="42" cy="27"/>
              </a:xfrm>
              <a:custGeom>
                <a:avLst/>
                <a:gdLst>
                  <a:gd name="T0" fmla="*/ 0 w 85"/>
                  <a:gd name="T1" fmla="*/ 1 h 55"/>
                  <a:gd name="T2" fmla="*/ 0 w 85"/>
                  <a:gd name="T3" fmla="*/ 1 h 55"/>
                  <a:gd name="T4" fmla="*/ 0 w 85"/>
                  <a:gd name="T5" fmla="*/ 1 h 55"/>
                  <a:gd name="T6" fmla="*/ 1 w 85"/>
                  <a:gd name="T7" fmla="*/ 0 h 55"/>
                  <a:gd name="T8" fmla="*/ 1 w 85"/>
                  <a:gd name="T9" fmla="*/ 0 h 55"/>
                  <a:gd name="T10" fmla="*/ 1 w 85"/>
                  <a:gd name="T11" fmla="*/ 0 h 55"/>
                  <a:gd name="T12" fmla="*/ 2 w 85"/>
                  <a:gd name="T13" fmla="*/ 0 h 55"/>
                  <a:gd name="T14" fmla="*/ 2 w 85"/>
                  <a:gd name="T15" fmla="*/ 0 h 55"/>
                  <a:gd name="T16" fmla="*/ 2 w 85"/>
                  <a:gd name="T17" fmla="*/ 0 h 55"/>
                  <a:gd name="T18" fmla="*/ 2 w 85"/>
                  <a:gd name="T19" fmla="*/ 0 h 55"/>
                  <a:gd name="T20" fmla="*/ 2 w 85"/>
                  <a:gd name="T21" fmla="*/ 0 h 55"/>
                  <a:gd name="T22" fmla="*/ 2 w 85"/>
                  <a:gd name="T23" fmla="*/ 0 h 55"/>
                  <a:gd name="T24" fmla="*/ 1 w 85"/>
                  <a:gd name="T25" fmla="*/ 1 h 55"/>
                  <a:gd name="T26" fmla="*/ 1 w 85"/>
                  <a:gd name="T27" fmla="*/ 1 h 55"/>
                  <a:gd name="T28" fmla="*/ 0 w 85"/>
                  <a:gd name="T29" fmla="*/ 1 h 55"/>
                  <a:gd name="T30" fmla="*/ 0 w 85"/>
                  <a:gd name="T31" fmla="*/ 1 h 55"/>
                  <a:gd name="T32" fmla="*/ 0 w 85"/>
                  <a:gd name="T33" fmla="*/ 1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5" h="55">
                    <a:moveTo>
                      <a:pt x="0" y="55"/>
                    </a:moveTo>
                    <a:lnTo>
                      <a:pt x="8" y="47"/>
                    </a:lnTo>
                    <a:lnTo>
                      <a:pt x="18" y="36"/>
                    </a:lnTo>
                    <a:lnTo>
                      <a:pt x="32" y="26"/>
                    </a:lnTo>
                    <a:lnTo>
                      <a:pt x="46" y="17"/>
                    </a:lnTo>
                    <a:lnTo>
                      <a:pt x="60" y="9"/>
                    </a:lnTo>
                    <a:lnTo>
                      <a:pt x="71" y="3"/>
                    </a:lnTo>
                    <a:lnTo>
                      <a:pt x="80" y="0"/>
                    </a:lnTo>
                    <a:lnTo>
                      <a:pt x="85" y="3"/>
                    </a:lnTo>
                    <a:lnTo>
                      <a:pt x="85" y="9"/>
                    </a:lnTo>
                    <a:lnTo>
                      <a:pt x="78" y="15"/>
                    </a:lnTo>
                    <a:lnTo>
                      <a:pt x="69" y="24"/>
                    </a:lnTo>
                    <a:lnTo>
                      <a:pt x="55" y="32"/>
                    </a:lnTo>
                    <a:lnTo>
                      <a:pt x="41" y="40"/>
                    </a:lnTo>
                    <a:lnTo>
                      <a:pt x="26" y="47"/>
                    </a:lnTo>
                    <a:lnTo>
                      <a:pt x="11" y="52"/>
                    </a:lnTo>
                    <a:lnTo>
                      <a:pt x="0"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50" name="Freeform 121">
                <a:extLst>
                  <a:ext uri="{FF2B5EF4-FFF2-40B4-BE49-F238E27FC236}">
                    <a16:creationId xmlns:a16="http://schemas.microsoft.com/office/drawing/2014/main" xmlns="" id="{8064AA58-E01A-4947-B93D-2742E257F83D}"/>
                  </a:ext>
                </a:extLst>
              </p:cNvPr>
              <p:cNvSpPr>
                <a:spLocks/>
              </p:cNvSpPr>
              <p:nvPr/>
            </p:nvSpPr>
            <p:spPr bwMode="auto">
              <a:xfrm>
                <a:off x="2876" y="496"/>
                <a:ext cx="36" cy="34"/>
              </a:xfrm>
              <a:custGeom>
                <a:avLst/>
                <a:gdLst>
                  <a:gd name="T0" fmla="*/ 0 w 72"/>
                  <a:gd name="T1" fmla="*/ 2 h 69"/>
                  <a:gd name="T2" fmla="*/ 1 w 72"/>
                  <a:gd name="T3" fmla="*/ 1 h 69"/>
                  <a:gd name="T4" fmla="*/ 1 w 72"/>
                  <a:gd name="T5" fmla="*/ 1 h 69"/>
                  <a:gd name="T6" fmla="*/ 1 w 72"/>
                  <a:gd name="T7" fmla="*/ 1 h 69"/>
                  <a:gd name="T8" fmla="*/ 2 w 72"/>
                  <a:gd name="T9" fmla="*/ 0 h 69"/>
                  <a:gd name="T10" fmla="*/ 2 w 72"/>
                  <a:gd name="T11" fmla="*/ 0 h 69"/>
                  <a:gd name="T12" fmla="*/ 2 w 72"/>
                  <a:gd name="T13" fmla="*/ 0 h 69"/>
                  <a:gd name="T14" fmla="*/ 3 w 72"/>
                  <a:gd name="T15" fmla="*/ 0 h 69"/>
                  <a:gd name="T16" fmla="*/ 3 w 72"/>
                  <a:gd name="T17" fmla="*/ 0 h 69"/>
                  <a:gd name="T18" fmla="*/ 3 w 72"/>
                  <a:gd name="T19" fmla="*/ 0 h 69"/>
                  <a:gd name="T20" fmla="*/ 3 w 72"/>
                  <a:gd name="T21" fmla="*/ 0 h 69"/>
                  <a:gd name="T22" fmla="*/ 2 w 72"/>
                  <a:gd name="T23" fmla="*/ 0 h 69"/>
                  <a:gd name="T24" fmla="*/ 2 w 72"/>
                  <a:gd name="T25" fmla="*/ 1 h 69"/>
                  <a:gd name="T26" fmla="*/ 1 w 72"/>
                  <a:gd name="T27" fmla="*/ 1 h 69"/>
                  <a:gd name="T28" fmla="*/ 1 w 72"/>
                  <a:gd name="T29" fmla="*/ 1 h 69"/>
                  <a:gd name="T30" fmla="*/ 1 w 72"/>
                  <a:gd name="T31" fmla="*/ 2 h 69"/>
                  <a:gd name="T32" fmla="*/ 0 w 72"/>
                  <a:gd name="T33" fmla="*/ 2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2" h="69">
                    <a:moveTo>
                      <a:pt x="0" y="69"/>
                    </a:moveTo>
                    <a:lnTo>
                      <a:pt x="6" y="61"/>
                    </a:lnTo>
                    <a:lnTo>
                      <a:pt x="15" y="50"/>
                    </a:lnTo>
                    <a:lnTo>
                      <a:pt x="25" y="37"/>
                    </a:lnTo>
                    <a:lnTo>
                      <a:pt x="37" y="24"/>
                    </a:lnTo>
                    <a:lnTo>
                      <a:pt x="48" y="13"/>
                    </a:lnTo>
                    <a:lnTo>
                      <a:pt x="59" y="4"/>
                    </a:lnTo>
                    <a:lnTo>
                      <a:pt x="68" y="0"/>
                    </a:lnTo>
                    <a:lnTo>
                      <a:pt x="72" y="1"/>
                    </a:lnTo>
                    <a:lnTo>
                      <a:pt x="72" y="8"/>
                    </a:lnTo>
                    <a:lnTo>
                      <a:pt x="67" y="18"/>
                    </a:lnTo>
                    <a:lnTo>
                      <a:pt x="56" y="29"/>
                    </a:lnTo>
                    <a:lnTo>
                      <a:pt x="45" y="41"/>
                    </a:lnTo>
                    <a:lnTo>
                      <a:pt x="31" y="52"/>
                    </a:lnTo>
                    <a:lnTo>
                      <a:pt x="18" y="61"/>
                    </a:lnTo>
                    <a:lnTo>
                      <a:pt x="7" y="67"/>
                    </a:lnTo>
                    <a:lnTo>
                      <a:pt x="0" y="6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51" name="Freeform 122">
                <a:extLst>
                  <a:ext uri="{FF2B5EF4-FFF2-40B4-BE49-F238E27FC236}">
                    <a16:creationId xmlns:a16="http://schemas.microsoft.com/office/drawing/2014/main" xmlns="" id="{CC0AD466-C4D9-42FC-A68A-E76E6A9F1D23}"/>
                  </a:ext>
                </a:extLst>
              </p:cNvPr>
              <p:cNvSpPr>
                <a:spLocks/>
              </p:cNvSpPr>
              <p:nvPr/>
            </p:nvSpPr>
            <p:spPr bwMode="auto">
              <a:xfrm>
                <a:off x="2875" y="484"/>
                <a:ext cx="33" cy="31"/>
              </a:xfrm>
              <a:custGeom>
                <a:avLst/>
                <a:gdLst>
                  <a:gd name="T0" fmla="*/ 2 w 67"/>
                  <a:gd name="T1" fmla="*/ 1 h 62"/>
                  <a:gd name="T2" fmla="*/ 2 w 67"/>
                  <a:gd name="T3" fmla="*/ 1 h 62"/>
                  <a:gd name="T4" fmla="*/ 1 w 67"/>
                  <a:gd name="T5" fmla="*/ 1 h 62"/>
                  <a:gd name="T6" fmla="*/ 1 w 67"/>
                  <a:gd name="T7" fmla="*/ 1 h 62"/>
                  <a:gd name="T8" fmla="*/ 1 w 67"/>
                  <a:gd name="T9" fmla="*/ 1 h 62"/>
                  <a:gd name="T10" fmla="*/ 0 w 67"/>
                  <a:gd name="T11" fmla="*/ 2 h 62"/>
                  <a:gd name="T12" fmla="*/ 0 w 67"/>
                  <a:gd name="T13" fmla="*/ 2 h 62"/>
                  <a:gd name="T14" fmla="*/ 0 w 67"/>
                  <a:gd name="T15" fmla="*/ 2 h 62"/>
                  <a:gd name="T16" fmla="*/ 0 w 67"/>
                  <a:gd name="T17" fmla="*/ 2 h 62"/>
                  <a:gd name="T18" fmla="*/ 0 w 67"/>
                  <a:gd name="T19" fmla="*/ 2 h 62"/>
                  <a:gd name="T20" fmla="*/ 0 w 67"/>
                  <a:gd name="T21" fmla="*/ 2 h 62"/>
                  <a:gd name="T22" fmla="*/ 0 w 67"/>
                  <a:gd name="T23" fmla="*/ 1 h 62"/>
                  <a:gd name="T24" fmla="*/ 1 w 67"/>
                  <a:gd name="T25" fmla="*/ 1 h 62"/>
                  <a:gd name="T26" fmla="*/ 1 w 67"/>
                  <a:gd name="T27" fmla="*/ 1 h 62"/>
                  <a:gd name="T28" fmla="*/ 1 w 67"/>
                  <a:gd name="T29" fmla="*/ 1 h 62"/>
                  <a:gd name="T30" fmla="*/ 1 w 67"/>
                  <a:gd name="T31" fmla="*/ 0 h 62"/>
                  <a:gd name="T32" fmla="*/ 2 w 67"/>
                  <a:gd name="T33" fmla="*/ 1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62">
                    <a:moveTo>
                      <a:pt x="67" y="4"/>
                    </a:moveTo>
                    <a:lnTo>
                      <a:pt x="66" y="7"/>
                    </a:lnTo>
                    <a:lnTo>
                      <a:pt x="59" y="13"/>
                    </a:lnTo>
                    <a:lnTo>
                      <a:pt x="50" y="20"/>
                    </a:lnTo>
                    <a:lnTo>
                      <a:pt x="40" y="28"/>
                    </a:lnTo>
                    <a:lnTo>
                      <a:pt x="28" y="37"/>
                    </a:lnTo>
                    <a:lnTo>
                      <a:pt x="17" y="46"/>
                    </a:lnTo>
                    <a:lnTo>
                      <a:pt x="7" y="54"/>
                    </a:lnTo>
                    <a:lnTo>
                      <a:pt x="0" y="62"/>
                    </a:lnTo>
                    <a:lnTo>
                      <a:pt x="5" y="51"/>
                    </a:lnTo>
                    <a:lnTo>
                      <a:pt x="12" y="39"/>
                    </a:lnTo>
                    <a:lnTo>
                      <a:pt x="21" y="27"/>
                    </a:lnTo>
                    <a:lnTo>
                      <a:pt x="32" y="15"/>
                    </a:lnTo>
                    <a:lnTo>
                      <a:pt x="43" y="7"/>
                    </a:lnTo>
                    <a:lnTo>
                      <a:pt x="52" y="1"/>
                    </a:lnTo>
                    <a:lnTo>
                      <a:pt x="62" y="0"/>
                    </a:lnTo>
                    <a:lnTo>
                      <a:pt x="67"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52" name="Freeform 123">
                <a:extLst>
                  <a:ext uri="{FF2B5EF4-FFF2-40B4-BE49-F238E27FC236}">
                    <a16:creationId xmlns:a16="http://schemas.microsoft.com/office/drawing/2014/main" xmlns="" id="{F982BD8B-3B4F-44FE-85BA-81DCD1E08522}"/>
                  </a:ext>
                </a:extLst>
              </p:cNvPr>
              <p:cNvSpPr>
                <a:spLocks/>
              </p:cNvSpPr>
              <p:nvPr/>
            </p:nvSpPr>
            <p:spPr bwMode="auto">
              <a:xfrm>
                <a:off x="2807" y="325"/>
                <a:ext cx="40" cy="155"/>
              </a:xfrm>
              <a:custGeom>
                <a:avLst/>
                <a:gdLst>
                  <a:gd name="T0" fmla="*/ 1 w 79"/>
                  <a:gd name="T1" fmla="*/ 9 h 311"/>
                  <a:gd name="T2" fmla="*/ 1 w 79"/>
                  <a:gd name="T3" fmla="*/ 9 h 311"/>
                  <a:gd name="T4" fmla="*/ 1 w 79"/>
                  <a:gd name="T5" fmla="*/ 9 h 311"/>
                  <a:gd name="T6" fmla="*/ 1 w 79"/>
                  <a:gd name="T7" fmla="*/ 9 h 311"/>
                  <a:gd name="T8" fmla="*/ 0 w 79"/>
                  <a:gd name="T9" fmla="*/ 9 h 311"/>
                  <a:gd name="T10" fmla="*/ 1 w 79"/>
                  <a:gd name="T11" fmla="*/ 8 h 311"/>
                  <a:gd name="T12" fmla="*/ 2 w 79"/>
                  <a:gd name="T13" fmla="*/ 7 h 311"/>
                  <a:gd name="T14" fmla="*/ 2 w 79"/>
                  <a:gd name="T15" fmla="*/ 5 h 311"/>
                  <a:gd name="T16" fmla="*/ 3 w 79"/>
                  <a:gd name="T17" fmla="*/ 4 h 311"/>
                  <a:gd name="T18" fmla="*/ 2 w 79"/>
                  <a:gd name="T19" fmla="*/ 3 h 311"/>
                  <a:gd name="T20" fmla="*/ 2 w 79"/>
                  <a:gd name="T21" fmla="*/ 1 h 311"/>
                  <a:gd name="T22" fmla="*/ 2 w 79"/>
                  <a:gd name="T23" fmla="*/ 0 h 311"/>
                  <a:gd name="T24" fmla="*/ 2 w 79"/>
                  <a:gd name="T25" fmla="*/ 0 h 311"/>
                  <a:gd name="T26" fmla="*/ 2 w 79"/>
                  <a:gd name="T27" fmla="*/ 0 h 311"/>
                  <a:gd name="T28" fmla="*/ 3 w 79"/>
                  <a:gd name="T29" fmla="*/ 1 h 311"/>
                  <a:gd name="T30" fmla="*/ 3 w 79"/>
                  <a:gd name="T31" fmla="*/ 3 h 311"/>
                  <a:gd name="T32" fmla="*/ 3 w 79"/>
                  <a:gd name="T33" fmla="*/ 4 h 311"/>
                  <a:gd name="T34" fmla="*/ 3 w 79"/>
                  <a:gd name="T35" fmla="*/ 6 h 311"/>
                  <a:gd name="T36" fmla="*/ 2 w 79"/>
                  <a:gd name="T37" fmla="*/ 7 h 311"/>
                  <a:gd name="T38" fmla="*/ 2 w 79"/>
                  <a:gd name="T39" fmla="*/ 8 h 311"/>
                  <a:gd name="T40" fmla="*/ 1 w 79"/>
                  <a:gd name="T41" fmla="*/ 9 h 3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9" h="311">
                    <a:moveTo>
                      <a:pt x="8" y="311"/>
                    </a:moveTo>
                    <a:lnTo>
                      <a:pt x="4" y="311"/>
                    </a:lnTo>
                    <a:lnTo>
                      <a:pt x="2" y="309"/>
                    </a:lnTo>
                    <a:lnTo>
                      <a:pt x="1" y="307"/>
                    </a:lnTo>
                    <a:lnTo>
                      <a:pt x="0" y="303"/>
                    </a:lnTo>
                    <a:lnTo>
                      <a:pt x="32" y="265"/>
                    </a:lnTo>
                    <a:lnTo>
                      <a:pt x="51" y="225"/>
                    </a:lnTo>
                    <a:lnTo>
                      <a:pt x="63" y="183"/>
                    </a:lnTo>
                    <a:lnTo>
                      <a:pt x="66" y="142"/>
                    </a:lnTo>
                    <a:lnTo>
                      <a:pt x="64" y="101"/>
                    </a:lnTo>
                    <a:lnTo>
                      <a:pt x="58" y="63"/>
                    </a:lnTo>
                    <a:lnTo>
                      <a:pt x="51" y="29"/>
                    </a:lnTo>
                    <a:lnTo>
                      <a:pt x="45" y="0"/>
                    </a:lnTo>
                    <a:lnTo>
                      <a:pt x="61" y="20"/>
                    </a:lnTo>
                    <a:lnTo>
                      <a:pt x="72" y="53"/>
                    </a:lnTo>
                    <a:lnTo>
                      <a:pt x="79" y="97"/>
                    </a:lnTo>
                    <a:lnTo>
                      <a:pt x="79" y="146"/>
                    </a:lnTo>
                    <a:lnTo>
                      <a:pt x="73" y="196"/>
                    </a:lnTo>
                    <a:lnTo>
                      <a:pt x="59" y="243"/>
                    </a:lnTo>
                    <a:lnTo>
                      <a:pt x="38" y="283"/>
                    </a:lnTo>
                    <a:lnTo>
                      <a:pt x="8" y="31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53" name="Freeform 124">
                <a:extLst>
                  <a:ext uri="{FF2B5EF4-FFF2-40B4-BE49-F238E27FC236}">
                    <a16:creationId xmlns:a16="http://schemas.microsoft.com/office/drawing/2014/main" xmlns="" id="{404A8F6F-A302-4AFF-B967-0CDBBA4070BD}"/>
                  </a:ext>
                </a:extLst>
              </p:cNvPr>
              <p:cNvSpPr>
                <a:spLocks/>
              </p:cNvSpPr>
              <p:nvPr/>
            </p:nvSpPr>
            <p:spPr bwMode="auto">
              <a:xfrm>
                <a:off x="2806" y="326"/>
                <a:ext cx="33" cy="20"/>
              </a:xfrm>
              <a:custGeom>
                <a:avLst/>
                <a:gdLst>
                  <a:gd name="T0" fmla="*/ 2 w 67"/>
                  <a:gd name="T1" fmla="*/ 1 h 41"/>
                  <a:gd name="T2" fmla="*/ 1 w 67"/>
                  <a:gd name="T3" fmla="*/ 1 h 41"/>
                  <a:gd name="T4" fmla="*/ 1 w 67"/>
                  <a:gd name="T5" fmla="*/ 0 h 41"/>
                  <a:gd name="T6" fmla="*/ 1 w 67"/>
                  <a:gd name="T7" fmla="*/ 0 h 41"/>
                  <a:gd name="T8" fmla="*/ 0 w 67"/>
                  <a:gd name="T9" fmla="*/ 0 h 41"/>
                  <a:gd name="T10" fmla="*/ 0 w 67"/>
                  <a:gd name="T11" fmla="*/ 0 h 41"/>
                  <a:gd name="T12" fmla="*/ 0 w 67"/>
                  <a:gd name="T13" fmla="*/ 0 h 41"/>
                  <a:gd name="T14" fmla="*/ 0 w 67"/>
                  <a:gd name="T15" fmla="*/ 0 h 41"/>
                  <a:gd name="T16" fmla="*/ 0 w 67"/>
                  <a:gd name="T17" fmla="*/ 0 h 41"/>
                  <a:gd name="T18" fmla="*/ 0 w 67"/>
                  <a:gd name="T19" fmla="*/ 0 h 41"/>
                  <a:gd name="T20" fmla="*/ 0 w 67"/>
                  <a:gd name="T21" fmla="*/ 0 h 41"/>
                  <a:gd name="T22" fmla="*/ 0 w 67"/>
                  <a:gd name="T23" fmla="*/ 0 h 41"/>
                  <a:gd name="T24" fmla="*/ 0 w 67"/>
                  <a:gd name="T25" fmla="*/ 0 h 41"/>
                  <a:gd name="T26" fmla="*/ 1 w 67"/>
                  <a:gd name="T27" fmla="*/ 0 h 41"/>
                  <a:gd name="T28" fmla="*/ 1 w 67"/>
                  <a:gd name="T29" fmla="*/ 0 h 41"/>
                  <a:gd name="T30" fmla="*/ 1 w 67"/>
                  <a:gd name="T31" fmla="*/ 1 h 41"/>
                  <a:gd name="T32" fmla="*/ 2 w 67"/>
                  <a:gd name="T33" fmla="*/ 1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41">
                    <a:moveTo>
                      <a:pt x="67" y="41"/>
                    </a:moveTo>
                    <a:lnTo>
                      <a:pt x="60" y="33"/>
                    </a:lnTo>
                    <a:lnTo>
                      <a:pt x="51" y="25"/>
                    </a:lnTo>
                    <a:lnTo>
                      <a:pt x="41" y="18"/>
                    </a:lnTo>
                    <a:lnTo>
                      <a:pt x="30" y="11"/>
                    </a:lnTo>
                    <a:lnTo>
                      <a:pt x="20" y="5"/>
                    </a:lnTo>
                    <a:lnTo>
                      <a:pt x="11" y="2"/>
                    </a:lnTo>
                    <a:lnTo>
                      <a:pt x="4" y="0"/>
                    </a:lnTo>
                    <a:lnTo>
                      <a:pt x="0" y="3"/>
                    </a:lnTo>
                    <a:lnTo>
                      <a:pt x="1" y="6"/>
                    </a:lnTo>
                    <a:lnTo>
                      <a:pt x="6" y="10"/>
                    </a:lnTo>
                    <a:lnTo>
                      <a:pt x="14" y="13"/>
                    </a:lnTo>
                    <a:lnTo>
                      <a:pt x="23" y="18"/>
                    </a:lnTo>
                    <a:lnTo>
                      <a:pt x="35" y="22"/>
                    </a:lnTo>
                    <a:lnTo>
                      <a:pt x="46" y="28"/>
                    </a:lnTo>
                    <a:lnTo>
                      <a:pt x="58" y="34"/>
                    </a:lnTo>
                    <a:lnTo>
                      <a:pt x="67" y="4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54" name="Freeform 125">
                <a:extLst>
                  <a:ext uri="{FF2B5EF4-FFF2-40B4-BE49-F238E27FC236}">
                    <a16:creationId xmlns:a16="http://schemas.microsoft.com/office/drawing/2014/main" xmlns="" id="{ADBA3439-2CAF-4557-8CB8-6C1492C04325}"/>
                  </a:ext>
                </a:extLst>
              </p:cNvPr>
              <p:cNvSpPr>
                <a:spLocks/>
              </p:cNvSpPr>
              <p:nvPr/>
            </p:nvSpPr>
            <p:spPr bwMode="auto">
              <a:xfrm>
                <a:off x="2805" y="337"/>
                <a:ext cx="37" cy="23"/>
              </a:xfrm>
              <a:custGeom>
                <a:avLst/>
                <a:gdLst>
                  <a:gd name="T0" fmla="*/ 0 w 74"/>
                  <a:gd name="T1" fmla="*/ 1 h 46"/>
                  <a:gd name="T2" fmla="*/ 1 w 74"/>
                  <a:gd name="T3" fmla="*/ 0 h 46"/>
                  <a:gd name="T4" fmla="*/ 1 w 74"/>
                  <a:gd name="T5" fmla="*/ 1 h 46"/>
                  <a:gd name="T6" fmla="*/ 1 w 74"/>
                  <a:gd name="T7" fmla="*/ 1 h 46"/>
                  <a:gd name="T8" fmla="*/ 1 w 74"/>
                  <a:gd name="T9" fmla="*/ 1 h 46"/>
                  <a:gd name="T10" fmla="*/ 2 w 74"/>
                  <a:gd name="T11" fmla="*/ 1 h 46"/>
                  <a:gd name="T12" fmla="*/ 2 w 74"/>
                  <a:gd name="T13" fmla="*/ 1 h 46"/>
                  <a:gd name="T14" fmla="*/ 3 w 74"/>
                  <a:gd name="T15" fmla="*/ 2 h 46"/>
                  <a:gd name="T16" fmla="*/ 3 w 74"/>
                  <a:gd name="T17" fmla="*/ 2 h 46"/>
                  <a:gd name="T18" fmla="*/ 3 w 74"/>
                  <a:gd name="T19" fmla="*/ 2 h 46"/>
                  <a:gd name="T20" fmla="*/ 2 w 74"/>
                  <a:gd name="T21" fmla="*/ 2 h 46"/>
                  <a:gd name="T22" fmla="*/ 2 w 74"/>
                  <a:gd name="T23" fmla="*/ 1 h 46"/>
                  <a:gd name="T24" fmla="*/ 1 w 74"/>
                  <a:gd name="T25" fmla="*/ 1 h 46"/>
                  <a:gd name="T26" fmla="*/ 1 w 74"/>
                  <a:gd name="T27" fmla="*/ 1 h 46"/>
                  <a:gd name="T28" fmla="*/ 1 w 74"/>
                  <a:gd name="T29" fmla="*/ 1 h 46"/>
                  <a:gd name="T30" fmla="*/ 1 w 74"/>
                  <a:gd name="T31" fmla="*/ 1 h 46"/>
                  <a:gd name="T32" fmla="*/ 0 w 74"/>
                  <a:gd name="T33" fmla="*/ 1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4" h="46">
                    <a:moveTo>
                      <a:pt x="0" y="1"/>
                    </a:moveTo>
                    <a:lnTo>
                      <a:pt x="4" y="0"/>
                    </a:lnTo>
                    <a:lnTo>
                      <a:pt x="11" y="1"/>
                    </a:lnTo>
                    <a:lnTo>
                      <a:pt x="20" y="5"/>
                    </a:lnTo>
                    <a:lnTo>
                      <a:pt x="31" y="11"/>
                    </a:lnTo>
                    <a:lnTo>
                      <a:pt x="44" y="18"/>
                    </a:lnTo>
                    <a:lnTo>
                      <a:pt x="55" y="26"/>
                    </a:lnTo>
                    <a:lnTo>
                      <a:pt x="66" y="36"/>
                    </a:lnTo>
                    <a:lnTo>
                      <a:pt x="74" y="46"/>
                    </a:lnTo>
                    <a:lnTo>
                      <a:pt x="65" y="41"/>
                    </a:lnTo>
                    <a:lnTo>
                      <a:pt x="53" y="35"/>
                    </a:lnTo>
                    <a:lnTo>
                      <a:pt x="40" y="28"/>
                    </a:lnTo>
                    <a:lnTo>
                      <a:pt x="29" y="22"/>
                    </a:lnTo>
                    <a:lnTo>
                      <a:pt x="17" y="15"/>
                    </a:lnTo>
                    <a:lnTo>
                      <a:pt x="8" y="9"/>
                    </a:lnTo>
                    <a:lnTo>
                      <a:pt x="1" y="5"/>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55" name="Freeform 126">
                <a:extLst>
                  <a:ext uri="{FF2B5EF4-FFF2-40B4-BE49-F238E27FC236}">
                    <a16:creationId xmlns:a16="http://schemas.microsoft.com/office/drawing/2014/main" xmlns="" id="{4B395DC1-D4E3-4061-95A8-B87F7B96B1D8}"/>
                  </a:ext>
                </a:extLst>
              </p:cNvPr>
              <p:cNvSpPr>
                <a:spLocks/>
              </p:cNvSpPr>
              <p:nvPr/>
            </p:nvSpPr>
            <p:spPr bwMode="auto">
              <a:xfrm>
                <a:off x="2797" y="360"/>
                <a:ext cx="48" cy="31"/>
              </a:xfrm>
              <a:custGeom>
                <a:avLst/>
                <a:gdLst>
                  <a:gd name="T0" fmla="*/ 0 w 96"/>
                  <a:gd name="T1" fmla="*/ 0 h 64"/>
                  <a:gd name="T2" fmla="*/ 1 w 96"/>
                  <a:gd name="T3" fmla="*/ 0 h 64"/>
                  <a:gd name="T4" fmla="*/ 1 w 96"/>
                  <a:gd name="T5" fmla="*/ 0 h 64"/>
                  <a:gd name="T6" fmla="*/ 1 w 96"/>
                  <a:gd name="T7" fmla="*/ 0 h 64"/>
                  <a:gd name="T8" fmla="*/ 2 w 96"/>
                  <a:gd name="T9" fmla="*/ 0 h 64"/>
                  <a:gd name="T10" fmla="*/ 2 w 96"/>
                  <a:gd name="T11" fmla="*/ 0 h 64"/>
                  <a:gd name="T12" fmla="*/ 3 w 96"/>
                  <a:gd name="T13" fmla="*/ 1 h 64"/>
                  <a:gd name="T14" fmla="*/ 3 w 96"/>
                  <a:gd name="T15" fmla="*/ 1 h 64"/>
                  <a:gd name="T16" fmla="*/ 3 w 96"/>
                  <a:gd name="T17" fmla="*/ 1 h 64"/>
                  <a:gd name="T18" fmla="*/ 3 w 96"/>
                  <a:gd name="T19" fmla="*/ 1 h 64"/>
                  <a:gd name="T20" fmla="*/ 3 w 96"/>
                  <a:gd name="T21" fmla="*/ 1 h 64"/>
                  <a:gd name="T22" fmla="*/ 2 w 96"/>
                  <a:gd name="T23" fmla="*/ 1 h 64"/>
                  <a:gd name="T24" fmla="*/ 2 w 96"/>
                  <a:gd name="T25" fmla="*/ 1 h 64"/>
                  <a:gd name="T26" fmla="*/ 1 w 96"/>
                  <a:gd name="T27" fmla="*/ 0 h 64"/>
                  <a:gd name="T28" fmla="*/ 1 w 96"/>
                  <a:gd name="T29" fmla="*/ 0 h 64"/>
                  <a:gd name="T30" fmla="*/ 1 w 96"/>
                  <a:gd name="T31" fmla="*/ 0 h 64"/>
                  <a:gd name="T32" fmla="*/ 0 w 96"/>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6" h="64">
                    <a:moveTo>
                      <a:pt x="0" y="1"/>
                    </a:moveTo>
                    <a:lnTo>
                      <a:pt x="5" y="0"/>
                    </a:lnTo>
                    <a:lnTo>
                      <a:pt x="15" y="3"/>
                    </a:lnTo>
                    <a:lnTo>
                      <a:pt x="29" y="8"/>
                    </a:lnTo>
                    <a:lnTo>
                      <a:pt x="44" y="16"/>
                    </a:lnTo>
                    <a:lnTo>
                      <a:pt x="60" y="27"/>
                    </a:lnTo>
                    <a:lnTo>
                      <a:pt x="75" y="39"/>
                    </a:lnTo>
                    <a:lnTo>
                      <a:pt x="88" y="51"/>
                    </a:lnTo>
                    <a:lnTo>
                      <a:pt x="96" y="64"/>
                    </a:lnTo>
                    <a:lnTo>
                      <a:pt x="88" y="58"/>
                    </a:lnTo>
                    <a:lnTo>
                      <a:pt x="75" y="51"/>
                    </a:lnTo>
                    <a:lnTo>
                      <a:pt x="59" y="42"/>
                    </a:lnTo>
                    <a:lnTo>
                      <a:pt x="42" y="33"/>
                    </a:lnTo>
                    <a:lnTo>
                      <a:pt x="24" y="22"/>
                    </a:lnTo>
                    <a:lnTo>
                      <a:pt x="10" y="14"/>
                    </a:lnTo>
                    <a:lnTo>
                      <a:pt x="2" y="6"/>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56" name="Freeform 127">
                <a:extLst>
                  <a:ext uri="{FF2B5EF4-FFF2-40B4-BE49-F238E27FC236}">
                    <a16:creationId xmlns:a16="http://schemas.microsoft.com/office/drawing/2014/main" xmlns="" id="{9F10DBFE-A646-461E-9158-A09DBE47487F}"/>
                  </a:ext>
                </a:extLst>
              </p:cNvPr>
              <p:cNvSpPr>
                <a:spLocks/>
              </p:cNvSpPr>
              <p:nvPr/>
            </p:nvSpPr>
            <p:spPr bwMode="auto">
              <a:xfrm>
                <a:off x="2790" y="386"/>
                <a:ext cx="52" cy="34"/>
              </a:xfrm>
              <a:custGeom>
                <a:avLst/>
                <a:gdLst>
                  <a:gd name="T0" fmla="*/ 0 w 105"/>
                  <a:gd name="T1" fmla="*/ 1 h 68"/>
                  <a:gd name="T2" fmla="*/ 0 w 105"/>
                  <a:gd name="T3" fmla="*/ 0 h 68"/>
                  <a:gd name="T4" fmla="*/ 0 w 105"/>
                  <a:gd name="T5" fmla="*/ 1 h 68"/>
                  <a:gd name="T6" fmla="*/ 1 w 105"/>
                  <a:gd name="T7" fmla="*/ 1 h 68"/>
                  <a:gd name="T8" fmla="*/ 1 w 105"/>
                  <a:gd name="T9" fmla="*/ 1 h 68"/>
                  <a:gd name="T10" fmla="*/ 2 w 105"/>
                  <a:gd name="T11" fmla="*/ 1 h 68"/>
                  <a:gd name="T12" fmla="*/ 2 w 105"/>
                  <a:gd name="T13" fmla="*/ 2 h 68"/>
                  <a:gd name="T14" fmla="*/ 3 w 105"/>
                  <a:gd name="T15" fmla="*/ 2 h 68"/>
                  <a:gd name="T16" fmla="*/ 3 w 105"/>
                  <a:gd name="T17" fmla="*/ 3 h 68"/>
                  <a:gd name="T18" fmla="*/ 3 w 105"/>
                  <a:gd name="T19" fmla="*/ 2 h 68"/>
                  <a:gd name="T20" fmla="*/ 2 w 105"/>
                  <a:gd name="T21" fmla="*/ 2 h 68"/>
                  <a:gd name="T22" fmla="*/ 2 w 105"/>
                  <a:gd name="T23" fmla="*/ 2 h 68"/>
                  <a:gd name="T24" fmla="*/ 1 w 105"/>
                  <a:gd name="T25" fmla="*/ 2 h 68"/>
                  <a:gd name="T26" fmla="*/ 0 w 105"/>
                  <a:gd name="T27" fmla="*/ 1 h 68"/>
                  <a:gd name="T28" fmla="*/ 0 w 105"/>
                  <a:gd name="T29" fmla="*/ 1 h 68"/>
                  <a:gd name="T30" fmla="*/ 0 w 105"/>
                  <a:gd name="T31" fmla="*/ 1 h 68"/>
                  <a:gd name="T32" fmla="*/ 0 w 105"/>
                  <a:gd name="T33" fmla="*/ 1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5" h="68">
                    <a:moveTo>
                      <a:pt x="0" y="1"/>
                    </a:moveTo>
                    <a:lnTo>
                      <a:pt x="6" y="0"/>
                    </a:lnTo>
                    <a:lnTo>
                      <a:pt x="17" y="4"/>
                    </a:lnTo>
                    <a:lnTo>
                      <a:pt x="33" y="11"/>
                    </a:lnTo>
                    <a:lnTo>
                      <a:pt x="51" y="21"/>
                    </a:lnTo>
                    <a:lnTo>
                      <a:pt x="69" y="32"/>
                    </a:lnTo>
                    <a:lnTo>
                      <a:pt x="85" y="45"/>
                    </a:lnTo>
                    <a:lnTo>
                      <a:pt x="98" y="57"/>
                    </a:lnTo>
                    <a:lnTo>
                      <a:pt x="105" y="68"/>
                    </a:lnTo>
                    <a:lnTo>
                      <a:pt x="97" y="64"/>
                    </a:lnTo>
                    <a:lnTo>
                      <a:pt x="83" y="57"/>
                    </a:lnTo>
                    <a:lnTo>
                      <a:pt x="66" y="46"/>
                    </a:lnTo>
                    <a:lnTo>
                      <a:pt x="46" y="35"/>
                    </a:lnTo>
                    <a:lnTo>
                      <a:pt x="29" y="24"/>
                    </a:lnTo>
                    <a:lnTo>
                      <a:pt x="13" y="14"/>
                    </a:lnTo>
                    <a:lnTo>
                      <a:pt x="4" y="6"/>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57" name="Freeform 128">
                <a:extLst>
                  <a:ext uri="{FF2B5EF4-FFF2-40B4-BE49-F238E27FC236}">
                    <a16:creationId xmlns:a16="http://schemas.microsoft.com/office/drawing/2014/main" xmlns="" id="{25B33BC0-AED1-427F-864E-EB43DEB0C861}"/>
                  </a:ext>
                </a:extLst>
              </p:cNvPr>
              <p:cNvSpPr>
                <a:spLocks/>
              </p:cNvSpPr>
              <p:nvPr/>
            </p:nvSpPr>
            <p:spPr bwMode="auto">
              <a:xfrm>
                <a:off x="2794" y="402"/>
                <a:ext cx="43" cy="37"/>
              </a:xfrm>
              <a:custGeom>
                <a:avLst/>
                <a:gdLst>
                  <a:gd name="T0" fmla="*/ 0 w 85"/>
                  <a:gd name="T1" fmla="*/ 0 h 72"/>
                  <a:gd name="T2" fmla="*/ 1 w 85"/>
                  <a:gd name="T3" fmla="*/ 0 h 72"/>
                  <a:gd name="T4" fmla="*/ 1 w 85"/>
                  <a:gd name="T5" fmla="*/ 1 h 72"/>
                  <a:gd name="T6" fmla="*/ 1 w 85"/>
                  <a:gd name="T7" fmla="*/ 1 h 72"/>
                  <a:gd name="T8" fmla="*/ 2 w 85"/>
                  <a:gd name="T9" fmla="*/ 1 h 72"/>
                  <a:gd name="T10" fmla="*/ 2 w 85"/>
                  <a:gd name="T11" fmla="*/ 2 h 72"/>
                  <a:gd name="T12" fmla="*/ 3 w 85"/>
                  <a:gd name="T13" fmla="*/ 2 h 72"/>
                  <a:gd name="T14" fmla="*/ 3 w 85"/>
                  <a:gd name="T15" fmla="*/ 2 h 72"/>
                  <a:gd name="T16" fmla="*/ 3 w 85"/>
                  <a:gd name="T17" fmla="*/ 3 h 72"/>
                  <a:gd name="T18" fmla="*/ 3 w 85"/>
                  <a:gd name="T19" fmla="*/ 3 h 72"/>
                  <a:gd name="T20" fmla="*/ 3 w 85"/>
                  <a:gd name="T21" fmla="*/ 2 h 72"/>
                  <a:gd name="T22" fmla="*/ 2 w 85"/>
                  <a:gd name="T23" fmla="*/ 2 h 72"/>
                  <a:gd name="T24" fmla="*/ 2 w 85"/>
                  <a:gd name="T25" fmla="*/ 2 h 72"/>
                  <a:gd name="T26" fmla="*/ 1 w 85"/>
                  <a:gd name="T27" fmla="*/ 1 h 72"/>
                  <a:gd name="T28" fmla="*/ 1 w 85"/>
                  <a:gd name="T29" fmla="*/ 1 h 72"/>
                  <a:gd name="T30" fmla="*/ 1 w 85"/>
                  <a:gd name="T31" fmla="*/ 1 h 72"/>
                  <a:gd name="T32" fmla="*/ 0 w 85"/>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5" h="72">
                    <a:moveTo>
                      <a:pt x="0" y="0"/>
                    </a:moveTo>
                    <a:lnTo>
                      <a:pt x="5" y="0"/>
                    </a:lnTo>
                    <a:lnTo>
                      <a:pt x="15" y="5"/>
                    </a:lnTo>
                    <a:lnTo>
                      <a:pt x="28" y="15"/>
                    </a:lnTo>
                    <a:lnTo>
                      <a:pt x="43" y="25"/>
                    </a:lnTo>
                    <a:lnTo>
                      <a:pt x="58" y="39"/>
                    </a:lnTo>
                    <a:lnTo>
                      <a:pt x="72" y="51"/>
                    </a:lnTo>
                    <a:lnTo>
                      <a:pt x="81" y="63"/>
                    </a:lnTo>
                    <a:lnTo>
                      <a:pt x="85" y="72"/>
                    </a:lnTo>
                    <a:lnTo>
                      <a:pt x="77" y="66"/>
                    </a:lnTo>
                    <a:lnTo>
                      <a:pt x="65" y="57"/>
                    </a:lnTo>
                    <a:lnTo>
                      <a:pt x="50" y="47"/>
                    </a:lnTo>
                    <a:lnTo>
                      <a:pt x="35" y="35"/>
                    </a:lnTo>
                    <a:lnTo>
                      <a:pt x="20" y="24"/>
                    </a:lnTo>
                    <a:lnTo>
                      <a:pt x="8" y="13"/>
                    </a:lnTo>
                    <a:lnTo>
                      <a:pt x="1" y="5"/>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58" name="Freeform 129">
                <a:extLst>
                  <a:ext uri="{FF2B5EF4-FFF2-40B4-BE49-F238E27FC236}">
                    <a16:creationId xmlns:a16="http://schemas.microsoft.com/office/drawing/2014/main" xmlns="" id="{FBA9764D-D1F9-458D-A057-7F0CAB276993}"/>
                  </a:ext>
                </a:extLst>
              </p:cNvPr>
              <p:cNvSpPr>
                <a:spLocks/>
              </p:cNvSpPr>
              <p:nvPr/>
            </p:nvSpPr>
            <p:spPr bwMode="auto">
              <a:xfrm>
                <a:off x="2795" y="422"/>
                <a:ext cx="35" cy="31"/>
              </a:xfrm>
              <a:custGeom>
                <a:avLst/>
                <a:gdLst>
                  <a:gd name="T0" fmla="*/ 0 w 70"/>
                  <a:gd name="T1" fmla="*/ 0 h 62"/>
                  <a:gd name="T2" fmla="*/ 1 w 70"/>
                  <a:gd name="T3" fmla="*/ 0 h 62"/>
                  <a:gd name="T4" fmla="*/ 1 w 70"/>
                  <a:gd name="T5" fmla="*/ 1 h 62"/>
                  <a:gd name="T6" fmla="*/ 1 w 70"/>
                  <a:gd name="T7" fmla="*/ 1 h 62"/>
                  <a:gd name="T8" fmla="*/ 2 w 70"/>
                  <a:gd name="T9" fmla="*/ 1 h 62"/>
                  <a:gd name="T10" fmla="*/ 2 w 70"/>
                  <a:gd name="T11" fmla="*/ 1 h 62"/>
                  <a:gd name="T12" fmla="*/ 2 w 70"/>
                  <a:gd name="T13" fmla="*/ 2 h 62"/>
                  <a:gd name="T14" fmla="*/ 3 w 70"/>
                  <a:gd name="T15" fmla="*/ 2 h 62"/>
                  <a:gd name="T16" fmla="*/ 3 w 70"/>
                  <a:gd name="T17" fmla="*/ 2 h 62"/>
                  <a:gd name="T18" fmla="*/ 2 w 70"/>
                  <a:gd name="T19" fmla="*/ 2 h 62"/>
                  <a:gd name="T20" fmla="*/ 2 w 70"/>
                  <a:gd name="T21" fmla="*/ 2 h 62"/>
                  <a:gd name="T22" fmla="*/ 2 w 70"/>
                  <a:gd name="T23" fmla="*/ 2 h 62"/>
                  <a:gd name="T24" fmla="*/ 1 w 70"/>
                  <a:gd name="T25" fmla="*/ 1 h 62"/>
                  <a:gd name="T26" fmla="*/ 1 w 70"/>
                  <a:gd name="T27" fmla="*/ 1 h 62"/>
                  <a:gd name="T28" fmla="*/ 1 w 70"/>
                  <a:gd name="T29" fmla="*/ 1 h 62"/>
                  <a:gd name="T30" fmla="*/ 1 w 70"/>
                  <a:gd name="T31" fmla="*/ 1 h 62"/>
                  <a:gd name="T32" fmla="*/ 0 w 70"/>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0" h="62">
                    <a:moveTo>
                      <a:pt x="0" y="0"/>
                    </a:moveTo>
                    <a:lnTo>
                      <a:pt x="4" y="0"/>
                    </a:lnTo>
                    <a:lnTo>
                      <a:pt x="12" y="2"/>
                    </a:lnTo>
                    <a:lnTo>
                      <a:pt x="24" y="9"/>
                    </a:lnTo>
                    <a:lnTo>
                      <a:pt x="35" y="17"/>
                    </a:lnTo>
                    <a:lnTo>
                      <a:pt x="47" y="26"/>
                    </a:lnTo>
                    <a:lnTo>
                      <a:pt x="57" y="38"/>
                    </a:lnTo>
                    <a:lnTo>
                      <a:pt x="65" y="49"/>
                    </a:lnTo>
                    <a:lnTo>
                      <a:pt x="70" y="62"/>
                    </a:lnTo>
                    <a:lnTo>
                      <a:pt x="63" y="55"/>
                    </a:lnTo>
                    <a:lnTo>
                      <a:pt x="53" y="47"/>
                    </a:lnTo>
                    <a:lnTo>
                      <a:pt x="40" y="38"/>
                    </a:lnTo>
                    <a:lnTo>
                      <a:pt x="27" y="27"/>
                    </a:lnTo>
                    <a:lnTo>
                      <a:pt x="16" y="18"/>
                    </a:lnTo>
                    <a:lnTo>
                      <a:pt x="7" y="10"/>
                    </a:lnTo>
                    <a:lnTo>
                      <a:pt x="1"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59" name="Freeform 130">
                <a:extLst>
                  <a:ext uri="{FF2B5EF4-FFF2-40B4-BE49-F238E27FC236}">
                    <a16:creationId xmlns:a16="http://schemas.microsoft.com/office/drawing/2014/main" xmlns="" id="{1072F9A7-5138-4FE0-8027-B40A35F0B304}"/>
                  </a:ext>
                </a:extLst>
              </p:cNvPr>
              <p:cNvSpPr>
                <a:spLocks/>
              </p:cNvSpPr>
              <p:nvPr/>
            </p:nvSpPr>
            <p:spPr bwMode="auto">
              <a:xfrm>
                <a:off x="2795" y="441"/>
                <a:ext cx="25" cy="26"/>
              </a:xfrm>
              <a:custGeom>
                <a:avLst/>
                <a:gdLst>
                  <a:gd name="T0" fmla="*/ 0 w 49"/>
                  <a:gd name="T1" fmla="*/ 0 h 53"/>
                  <a:gd name="T2" fmla="*/ 1 w 49"/>
                  <a:gd name="T3" fmla="*/ 0 h 53"/>
                  <a:gd name="T4" fmla="*/ 1 w 49"/>
                  <a:gd name="T5" fmla="*/ 0 h 53"/>
                  <a:gd name="T6" fmla="*/ 1 w 49"/>
                  <a:gd name="T7" fmla="*/ 0 h 53"/>
                  <a:gd name="T8" fmla="*/ 1 w 49"/>
                  <a:gd name="T9" fmla="*/ 0 h 53"/>
                  <a:gd name="T10" fmla="*/ 2 w 49"/>
                  <a:gd name="T11" fmla="*/ 0 h 53"/>
                  <a:gd name="T12" fmla="*/ 2 w 49"/>
                  <a:gd name="T13" fmla="*/ 1 h 53"/>
                  <a:gd name="T14" fmla="*/ 2 w 49"/>
                  <a:gd name="T15" fmla="*/ 1 h 53"/>
                  <a:gd name="T16" fmla="*/ 2 w 49"/>
                  <a:gd name="T17" fmla="*/ 1 h 53"/>
                  <a:gd name="T18" fmla="*/ 2 w 49"/>
                  <a:gd name="T19" fmla="*/ 1 h 53"/>
                  <a:gd name="T20" fmla="*/ 2 w 49"/>
                  <a:gd name="T21" fmla="*/ 1 h 53"/>
                  <a:gd name="T22" fmla="*/ 1 w 49"/>
                  <a:gd name="T23" fmla="*/ 1 h 53"/>
                  <a:gd name="T24" fmla="*/ 1 w 49"/>
                  <a:gd name="T25" fmla="*/ 0 h 53"/>
                  <a:gd name="T26" fmla="*/ 1 w 49"/>
                  <a:gd name="T27" fmla="*/ 0 h 53"/>
                  <a:gd name="T28" fmla="*/ 1 w 49"/>
                  <a:gd name="T29" fmla="*/ 0 h 53"/>
                  <a:gd name="T30" fmla="*/ 1 w 49"/>
                  <a:gd name="T31" fmla="*/ 0 h 53"/>
                  <a:gd name="T32" fmla="*/ 0 w 49"/>
                  <a:gd name="T33" fmla="*/ 0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53">
                    <a:moveTo>
                      <a:pt x="0" y="0"/>
                    </a:moveTo>
                    <a:lnTo>
                      <a:pt x="3" y="0"/>
                    </a:lnTo>
                    <a:lnTo>
                      <a:pt x="10" y="3"/>
                    </a:lnTo>
                    <a:lnTo>
                      <a:pt x="19" y="10"/>
                    </a:lnTo>
                    <a:lnTo>
                      <a:pt x="28" y="18"/>
                    </a:lnTo>
                    <a:lnTo>
                      <a:pt x="36" y="29"/>
                    </a:lnTo>
                    <a:lnTo>
                      <a:pt x="43" y="38"/>
                    </a:lnTo>
                    <a:lnTo>
                      <a:pt x="48" y="47"/>
                    </a:lnTo>
                    <a:lnTo>
                      <a:pt x="49" y="53"/>
                    </a:lnTo>
                    <a:lnTo>
                      <a:pt x="45" y="47"/>
                    </a:lnTo>
                    <a:lnTo>
                      <a:pt x="36" y="40"/>
                    </a:lnTo>
                    <a:lnTo>
                      <a:pt x="28" y="33"/>
                    </a:lnTo>
                    <a:lnTo>
                      <a:pt x="20" y="25"/>
                    </a:lnTo>
                    <a:lnTo>
                      <a:pt x="12" y="17"/>
                    </a:lnTo>
                    <a:lnTo>
                      <a:pt x="5" y="10"/>
                    </a:lnTo>
                    <a:lnTo>
                      <a:pt x="1"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60" name="Freeform 131">
                <a:extLst>
                  <a:ext uri="{FF2B5EF4-FFF2-40B4-BE49-F238E27FC236}">
                    <a16:creationId xmlns:a16="http://schemas.microsoft.com/office/drawing/2014/main" xmlns="" id="{D069E4EA-3CA4-416B-9D44-42E03320C7F4}"/>
                  </a:ext>
                </a:extLst>
              </p:cNvPr>
              <p:cNvSpPr>
                <a:spLocks/>
              </p:cNvSpPr>
              <p:nvPr/>
            </p:nvSpPr>
            <p:spPr bwMode="auto">
              <a:xfrm>
                <a:off x="2797" y="458"/>
                <a:ext cx="17" cy="18"/>
              </a:xfrm>
              <a:custGeom>
                <a:avLst/>
                <a:gdLst>
                  <a:gd name="T0" fmla="*/ 0 w 35"/>
                  <a:gd name="T1" fmla="*/ 0 h 36"/>
                  <a:gd name="T2" fmla="*/ 0 w 35"/>
                  <a:gd name="T3" fmla="*/ 0 h 36"/>
                  <a:gd name="T4" fmla="*/ 0 w 35"/>
                  <a:gd name="T5" fmla="*/ 1 h 36"/>
                  <a:gd name="T6" fmla="*/ 0 w 35"/>
                  <a:gd name="T7" fmla="*/ 1 h 36"/>
                  <a:gd name="T8" fmla="*/ 0 w 35"/>
                  <a:gd name="T9" fmla="*/ 1 h 36"/>
                  <a:gd name="T10" fmla="*/ 0 w 35"/>
                  <a:gd name="T11" fmla="*/ 1 h 36"/>
                  <a:gd name="T12" fmla="*/ 1 w 35"/>
                  <a:gd name="T13" fmla="*/ 1 h 36"/>
                  <a:gd name="T14" fmla="*/ 1 w 35"/>
                  <a:gd name="T15" fmla="*/ 1 h 36"/>
                  <a:gd name="T16" fmla="*/ 1 w 35"/>
                  <a:gd name="T17" fmla="*/ 2 h 36"/>
                  <a:gd name="T18" fmla="*/ 0 w 35"/>
                  <a:gd name="T19" fmla="*/ 1 h 36"/>
                  <a:gd name="T20" fmla="*/ 0 w 35"/>
                  <a:gd name="T21" fmla="*/ 1 h 36"/>
                  <a:gd name="T22" fmla="*/ 0 w 35"/>
                  <a:gd name="T23" fmla="*/ 1 h 36"/>
                  <a:gd name="T24" fmla="*/ 0 w 35"/>
                  <a:gd name="T25" fmla="*/ 1 h 36"/>
                  <a:gd name="T26" fmla="*/ 0 w 35"/>
                  <a:gd name="T27" fmla="*/ 1 h 36"/>
                  <a:gd name="T28" fmla="*/ 0 w 35"/>
                  <a:gd name="T29" fmla="*/ 1 h 36"/>
                  <a:gd name="T30" fmla="*/ 0 w 35"/>
                  <a:gd name="T31" fmla="*/ 1 h 36"/>
                  <a:gd name="T32" fmla="*/ 0 w 35"/>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5" h="36">
                    <a:moveTo>
                      <a:pt x="2" y="0"/>
                    </a:moveTo>
                    <a:lnTo>
                      <a:pt x="6" y="0"/>
                    </a:lnTo>
                    <a:lnTo>
                      <a:pt x="10" y="3"/>
                    </a:lnTo>
                    <a:lnTo>
                      <a:pt x="17" y="6"/>
                    </a:lnTo>
                    <a:lnTo>
                      <a:pt x="23" y="12"/>
                    </a:lnTo>
                    <a:lnTo>
                      <a:pt x="29" y="18"/>
                    </a:lnTo>
                    <a:lnTo>
                      <a:pt x="32" y="25"/>
                    </a:lnTo>
                    <a:lnTo>
                      <a:pt x="35" y="30"/>
                    </a:lnTo>
                    <a:lnTo>
                      <a:pt x="33" y="36"/>
                    </a:lnTo>
                    <a:lnTo>
                      <a:pt x="31" y="29"/>
                    </a:lnTo>
                    <a:lnTo>
                      <a:pt x="27" y="23"/>
                    </a:lnTo>
                    <a:lnTo>
                      <a:pt x="20" y="18"/>
                    </a:lnTo>
                    <a:lnTo>
                      <a:pt x="13" y="13"/>
                    </a:lnTo>
                    <a:lnTo>
                      <a:pt x="7" y="10"/>
                    </a:lnTo>
                    <a:lnTo>
                      <a:pt x="2" y="6"/>
                    </a:lnTo>
                    <a:lnTo>
                      <a:pt x="0" y="3"/>
                    </a:lnTo>
                    <a:lnTo>
                      <a:pt x="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61" name="Freeform 132">
                <a:extLst>
                  <a:ext uri="{FF2B5EF4-FFF2-40B4-BE49-F238E27FC236}">
                    <a16:creationId xmlns:a16="http://schemas.microsoft.com/office/drawing/2014/main" xmlns="" id="{8C6AE60D-FBE6-4210-96E9-3DC16F91C8D2}"/>
                  </a:ext>
                </a:extLst>
              </p:cNvPr>
              <p:cNvSpPr>
                <a:spLocks/>
              </p:cNvSpPr>
              <p:nvPr/>
            </p:nvSpPr>
            <p:spPr bwMode="auto">
              <a:xfrm>
                <a:off x="2812" y="314"/>
                <a:ext cx="21" cy="20"/>
              </a:xfrm>
              <a:custGeom>
                <a:avLst/>
                <a:gdLst>
                  <a:gd name="T0" fmla="*/ 1 w 43"/>
                  <a:gd name="T1" fmla="*/ 2 h 40"/>
                  <a:gd name="T2" fmla="*/ 1 w 43"/>
                  <a:gd name="T3" fmla="*/ 2 h 40"/>
                  <a:gd name="T4" fmla="*/ 1 w 43"/>
                  <a:gd name="T5" fmla="*/ 2 h 40"/>
                  <a:gd name="T6" fmla="*/ 0 w 43"/>
                  <a:gd name="T7" fmla="*/ 1 h 40"/>
                  <a:gd name="T8" fmla="*/ 0 w 43"/>
                  <a:gd name="T9" fmla="*/ 1 h 40"/>
                  <a:gd name="T10" fmla="*/ 0 w 43"/>
                  <a:gd name="T11" fmla="*/ 1 h 40"/>
                  <a:gd name="T12" fmla="*/ 0 w 43"/>
                  <a:gd name="T13" fmla="*/ 1 h 40"/>
                  <a:gd name="T14" fmla="*/ 0 w 43"/>
                  <a:gd name="T15" fmla="*/ 1 h 40"/>
                  <a:gd name="T16" fmla="*/ 0 w 43"/>
                  <a:gd name="T17" fmla="*/ 1 h 40"/>
                  <a:gd name="T18" fmla="*/ 0 w 43"/>
                  <a:gd name="T19" fmla="*/ 0 h 40"/>
                  <a:gd name="T20" fmla="*/ 0 w 43"/>
                  <a:gd name="T21" fmla="*/ 1 h 40"/>
                  <a:gd name="T22" fmla="*/ 0 w 43"/>
                  <a:gd name="T23" fmla="*/ 1 h 40"/>
                  <a:gd name="T24" fmla="*/ 0 w 43"/>
                  <a:gd name="T25" fmla="*/ 1 h 40"/>
                  <a:gd name="T26" fmla="*/ 0 w 43"/>
                  <a:gd name="T27" fmla="*/ 1 h 40"/>
                  <a:gd name="T28" fmla="*/ 1 w 43"/>
                  <a:gd name="T29" fmla="*/ 1 h 40"/>
                  <a:gd name="T30" fmla="*/ 1 w 43"/>
                  <a:gd name="T31" fmla="*/ 2 h 40"/>
                  <a:gd name="T32" fmla="*/ 1 w 43"/>
                  <a:gd name="T33" fmla="*/ 2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40">
                    <a:moveTo>
                      <a:pt x="43" y="40"/>
                    </a:moveTo>
                    <a:lnTo>
                      <a:pt x="39" y="38"/>
                    </a:lnTo>
                    <a:lnTo>
                      <a:pt x="32" y="35"/>
                    </a:lnTo>
                    <a:lnTo>
                      <a:pt x="24" y="29"/>
                    </a:lnTo>
                    <a:lnTo>
                      <a:pt x="16" y="23"/>
                    </a:lnTo>
                    <a:lnTo>
                      <a:pt x="8" y="16"/>
                    </a:lnTo>
                    <a:lnTo>
                      <a:pt x="2" y="10"/>
                    </a:lnTo>
                    <a:lnTo>
                      <a:pt x="0" y="6"/>
                    </a:lnTo>
                    <a:lnTo>
                      <a:pt x="1" y="1"/>
                    </a:lnTo>
                    <a:lnTo>
                      <a:pt x="6" y="0"/>
                    </a:lnTo>
                    <a:lnTo>
                      <a:pt x="10" y="2"/>
                    </a:lnTo>
                    <a:lnTo>
                      <a:pt x="16" y="7"/>
                    </a:lnTo>
                    <a:lnTo>
                      <a:pt x="23" y="14"/>
                    </a:lnTo>
                    <a:lnTo>
                      <a:pt x="29" y="22"/>
                    </a:lnTo>
                    <a:lnTo>
                      <a:pt x="35" y="30"/>
                    </a:lnTo>
                    <a:lnTo>
                      <a:pt x="39" y="36"/>
                    </a:lnTo>
                    <a:lnTo>
                      <a:pt x="43" y="4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62" name="Freeform 133">
                <a:extLst>
                  <a:ext uri="{FF2B5EF4-FFF2-40B4-BE49-F238E27FC236}">
                    <a16:creationId xmlns:a16="http://schemas.microsoft.com/office/drawing/2014/main" xmlns="" id="{0DD6DDC1-EEE9-4524-B0C2-D0F472DA45AB}"/>
                  </a:ext>
                </a:extLst>
              </p:cNvPr>
              <p:cNvSpPr>
                <a:spLocks/>
              </p:cNvSpPr>
              <p:nvPr/>
            </p:nvSpPr>
            <p:spPr bwMode="auto">
              <a:xfrm>
                <a:off x="2834" y="312"/>
                <a:ext cx="11" cy="23"/>
              </a:xfrm>
              <a:custGeom>
                <a:avLst/>
                <a:gdLst>
                  <a:gd name="T0" fmla="*/ 0 w 22"/>
                  <a:gd name="T1" fmla="*/ 2 h 46"/>
                  <a:gd name="T2" fmla="*/ 1 w 22"/>
                  <a:gd name="T3" fmla="*/ 2 h 46"/>
                  <a:gd name="T4" fmla="*/ 1 w 22"/>
                  <a:gd name="T5" fmla="*/ 1 h 46"/>
                  <a:gd name="T6" fmla="*/ 1 w 22"/>
                  <a:gd name="T7" fmla="*/ 1 h 46"/>
                  <a:gd name="T8" fmla="*/ 1 w 22"/>
                  <a:gd name="T9" fmla="*/ 0 h 46"/>
                  <a:gd name="T10" fmla="*/ 1 w 22"/>
                  <a:gd name="T11" fmla="*/ 1 h 46"/>
                  <a:gd name="T12" fmla="*/ 1 w 22"/>
                  <a:gd name="T13" fmla="*/ 1 h 46"/>
                  <a:gd name="T14" fmla="*/ 1 w 22"/>
                  <a:gd name="T15" fmla="*/ 2 h 46"/>
                  <a:gd name="T16" fmla="*/ 0 w 22"/>
                  <a:gd name="T17" fmla="*/ 2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46">
                    <a:moveTo>
                      <a:pt x="0" y="46"/>
                    </a:moveTo>
                    <a:lnTo>
                      <a:pt x="5" y="37"/>
                    </a:lnTo>
                    <a:lnTo>
                      <a:pt x="15" y="23"/>
                    </a:lnTo>
                    <a:lnTo>
                      <a:pt x="22" y="9"/>
                    </a:lnTo>
                    <a:lnTo>
                      <a:pt x="20" y="0"/>
                    </a:lnTo>
                    <a:lnTo>
                      <a:pt x="14" y="2"/>
                    </a:lnTo>
                    <a:lnTo>
                      <a:pt x="8" y="16"/>
                    </a:lnTo>
                    <a:lnTo>
                      <a:pt x="3" y="33"/>
                    </a:lnTo>
                    <a:lnTo>
                      <a:pt x="0"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63" name="Freeform 134">
                <a:extLst>
                  <a:ext uri="{FF2B5EF4-FFF2-40B4-BE49-F238E27FC236}">
                    <a16:creationId xmlns:a16="http://schemas.microsoft.com/office/drawing/2014/main" xmlns="" id="{38190B0B-5F70-4828-8BE7-56CC38C9E785}"/>
                  </a:ext>
                </a:extLst>
              </p:cNvPr>
              <p:cNvSpPr>
                <a:spLocks/>
              </p:cNvSpPr>
              <p:nvPr/>
            </p:nvSpPr>
            <p:spPr bwMode="auto">
              <a:xfrm>
                <a:off x="2826" y="303"/>
                <a:ext cx="6" cy="27"/>
              </a:xfrm>
              <a:custGeom>
                <a:avLst/>
                <a:gdLst>
                  <a:gd name="T0" fmla="*/ 1 w 12"/>
                  <a:gd name="T1" fmla="*/ 2 h 53"/>
                  <a:gd name="T2" fmla="*/ 1 w 12"/>
                  <a:gd name="T3" fmla="*/ 2 h 53"/>
                  <a:gd name="T4" fmla="*/ 1 w 12"/>
                  <a:gd name="T5" fmla="*/ 1 h 53"/>
                  <a:gd name="T6" fmla="*/ 1 w 12"/>
                  <a:gd name="T7" fmla="*/ 1 h 53"/>
                  <a:gd name="T8" fmla="*/ 1 w 12"/>
                  <a:gd name="T9" fmla="*/ 0 h 53"/>
                  <a:gd name="T10" fmla="*/ 0 w 12"/>
                  <a:gd name="T11" fmla="*/ 1 h 53"/>
                  <a:gd name="T12" fmla="*/ 1 w 12"/>
                  <a:gd name="T13" fmla="*/ 1 h 53"/>
                  <a:gd name="T14" fmla="*/ 1 w 12"/>
                  <a:gd name="T15" fmla="*/ 2 h 53"/>
                  <a:gd name="T16" fmla="*/ 1 w 12"/>
                  <a:gd name="T17" fmla="*/ 2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53">
                    <a:moveTo>
                      <a:pt x="12" y="53"/>
                    </a:moveTo>
                    <a:lnTo>
                      <a:pt x="12" y="43"/>
                    </a:lnTo>
                    <a:lnTo>
                      <a:pt x="12" y="26"/>
                    </a:lnTo>
                    <a:lnTo>
                      <a:pt x="10" y="8"/>
                    </a:lnTo>
                    <a:lnTo>
                      <a:pt x="4" y="0"/>
                    </a:lnTo>
                    <a:lnTo>
                      <a:pt x="0" y="7"/>
                    </a:lnTo>
                    <a:lnTo>
                      <a:pt x="3" y="23"/>
                    </a:lnTo>
                    <a:lnTo>
                      <a:pt x="8" y="41"/>
                    </a:lnTo>
                    <a:lnTo>
                      <a:pt x="12" y="5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64" name="Freeform 135">
                <a:extLst>
                  <a:ext uri="{FF2B5EF4-FFF2-40B4-BE49-F238E27FC236}">
                    <a16:creationId xmlns:a16="http://schemas.microsoft.com/office/drawing/2014/main" xmlns="" id="{E7E1054B-79A4-44F4-8450-B0FB7C12A317}"/>
                  </a:ext>
                </a:extLst>
              </p:cNvPr>
              <p:cNvSpPr>
                <a:spLocks/>
              </p:cNvSpPr>
              <p:nvPr/>
            </p:nvSpPr>
            <p:spPr bwMode="auto">
              <a:xfrm>
                <a:off x="2837" y="319"/>
                <a:ext cx="21" cy="24"/>
              </a:xfrm>
              <a:custGeom>
                <a:avLst/>
                <a:gdLst>
                  <a:gd name="T0" fmla="*/ 0 w 41"/>
                  <a:gd name="T1" fmla="*/ 2 h 47"/>
                  <a:gd name="T2" fmla="*/ 1 w 41"/>
                  <a:gd name="T3" fmla="*/ 2 h 47"/>
                  <a:gd name="T4" fmla="*/ 1 w 41"/>
                  <a:gd name="T5" fmla="*/ 2 h 47"/>
                  <a:gd name="T6" fmla="*/ 1 w 41"/>
                  <a:gd name="T7" fmla="*/ 1 h 47"/>
                  <a:gd name="T8" fmla="*/ 1 w 41"/>
                  <a:gd name="T9" fmla="*/ 1 h 47"/>
                  <a:gd name="T10" fmla="*/ 1 w 41"/>
                  <a:gd name="T11" fmla="*/ 1 h 47"/>
                  <a:gd name="T12" fmla="*/ 2 w 41"/>
                  <a:gd name="T13" fmla="*/ 1 h 47"/>
                  <a:gd name="T14" fmla="*/ 2 w 41"/>
                  <a:gd name="T15" fmla="*/ 0 h 47"/>
                  <a:gd name="T16" fmla="*/ 2 w 41"/>
                  <a:gd name="T17" fmla="*/ 1 h 47"/>
                  <a:gd name="T18" fmla="*/ 2 w 41"/>
                  <a:gd name="T19" fmla="*/ 1 h 47"/>
                  <a:gd name="T20" fmla="*/ 2 w 41"/>
                  <a:gd name="T21" fmla="*/ 1 h 47"/>
                  <a:gd name="T22" fmla="*/ 1 w 41"/>
                  <a:gd name="T23" fmla="*/ 1 h 47"/>
                  <a:gd name="T24" fmla="*/ 1 w 41"/>
                  <a:gd name="T25" fmla="*/ 1 h 47"/>
                  <a:gd name="T26" fmla="*/ 1 w 41"/>
                  <a:gd name="T27" fmla="*/ 1 h 47"/>
                  <a:gd name="T28" fmla="*/ 1 w 41"/>
                  <a:gd name="T29" fmla="*/ 2 h 47"/>
                  <a:gd name="T30" fmla="*/ 1 w 41"/>
                  <a:gd name="T31" fmla="*/ 2 h 47"/>
                  <a:gd name="T32" fmla="*/ 0 w 41"/>
                  <a:gd name="T33" fmla="*/ 2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47">
                    <a:moveTo>
                      <a:pt x="0" y="47"/>
                    </a:moveTo>
                    <a:lnTo>
                      <a:pt x="3" y="41"/>
                    </a:lnTo>
                    <a:lnTo>
                      <a:pt x="9" y="33"/>
                    </a:lnTo>
                    <a:lnTo>
                      <a:pt x="15" y="24"/>
                    </a:lnTo>
                    <a:lnTo>
                      <a:pt x="20" y="16"/>
                    </a:lnTo>
                    <a:lnTo>
                      <a:pt x="27" y="8"/>
                    </a:lnTo>
                    <a:lnTo>
                      <a:pt x="33" y="3"/>
                    </a:lnTo>
                    <a:lnTo>
                      <a:pt x="38" y="0"/>
                    </a:lnTo>
                    <a:lnTo>
                      <a:pt x="41" y="1"/>
                    </a:lnTo>
                    <a:lnTo>
                      <a:pt x="41" y="4"/>
                    </a:lnTo>
                    <a:lnTo>
                      <a:pt x="38" y="10"/>
                    </a:lnTo>
                    <a:lnTo>
                      <a:pt x="32" y="17"/>
                    </a:lnTo>
                    <a:lnTo>
                      <a:pt x="25" y="24"/>
                    </a:lnTo>
                    <a:lnTo>
                      <a:pt x="17" y="32"/>
                    </a:lnTo>
                    <a:lnTo>
                      <a:pt x="10" y="38"/>
                    </a:lnTo>
                    <a:lnTo>
                      <a:pt x="3" y="43"/>
                    </a:lnTo>
                    <a:lnTo>
                      <a:pt x="0" y="4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65" name="Freeform 136">
                <a:extLst>
                  <a:ext uri="{FF2B5EF4-FFF2-40B4-BE49-F238E27FC236}">
                    <a16:creationId xmlns:a16="http://schemas.microsoft.com/office/drawing/2014/main" xmlns="" id="{BA848CDF-51DB-4B9A-9572-9290CA7DCFFD}"/>
                  </a:ext>
                </a:extLst>
              </p:cNvPr>
              <p:cNvSpPr>
                <a:spLocks/>
              </p:cNvSpPr>
              <p:nvPr/>
            </p:nvSpPr>
            <p:spPr bwMode="auto">
              <a:xfrm>
                <a:off x="2818" y="465"/>
                <a:ext cx="34" cy="7"/>
              </a:xfrm>
              <a:custGeom>
                <a:avLst/>
                <a:gdLst>
                  <a:gd name="T0" fmla="*/ 0 w 68"/>
                  <a:gd name="T1" fmla="*/ 0 h 15"/>
                  <a:gd name="T2" fmla="*/ 1 w 68"/>
                  <a:gd name="T3" fmla="*/ 0 h 15"/>
                  <a:gd name="T4" fmla="*/ 1 w 68"/>
                  <a:gd name="T5" fmla="*/ 0 h 15"/>
                  <a:gd name="T6" fmla="*/ 1 w 68"/>
                  <a:gd name="T7" fmla="*/ 0 h 15"/>
                  <a:gd name="T8" fmla="*/ 2 w 68"/>
                  <a:gd name="T9" fmla="*/ 0 h 15"/>
                  <a:gd name="T10" fmla="*/ 2 w 68"/>
                  <a:gd name="T11" fmla="*/ 0 h 15"/>
                  <a:gd name="T12" fmla="*/ 2 w 68"/>
                  <a:gd name="T13" fmla="*/ 0 h 15"/>
                  <a:gd name="T14" fmla="*/ 3 w 68"/>
                  <a:gd name="T15" fmla="*/ 0 h 15"/>
                  <a:gd name="T16" fmla="*/ 3 w 68"/>
                  <a:gd name="T17" fmla="*/ 0 h 15"/>
                  <a:gd name="T18" fmla="*/ 3 w 68"/>
                  <a:gd name="T19" fmla="*/ 0 h 15"/>
                  <a:gd name="T20" fmla="*/ 2 w 68"/>
                  <a:gd name="T21" fmla="*/ 0 h 15"/>
                  <a:gd name="T22" fmla="*/ 2 w 68"/>
                  <a:gd name="T23" fmla="*/ 0 h 15"/>
                  <a:gd name="T24" fmla="*/ 2 w 68"/>
                  <a:gd name="T25" fmla="*/ 0 h 15"/>
                  <a:gd name="T26" fmla="*/ 1 w 68"/>
                  <a:gd name="T27" fmla="*/ 0 h 15"/>
                  <a:gd name="T28" fmla="*/ 1 w 68"/>
                  <a:gd name="T29" fmla="*/ 0 h 15"/>
                  <a:gd name="T30" fmla="*/ 1 w 68"/>
                  <a:gd name="T31" fmla="*/ 0 h 15"/>
                  <a:gd name="T32" fmla="*/ 0 w 68"/>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15">
                    <a:moveTo>
                      <a:pt x="0" y="2"/>
                    </a:moveTo>
                    <a:lnTo>
                      <a:pt x="8" y="1"/>
                    </a:lnTo>
                    <a:lnTo>
                      <a:pt x="17" y="1"/>
                    </a:lnTo>
                    <a:lnTo>
                      <a:pt x="28" y="0"/>
                    </a:lnTo>
                    <a:lnTo>
                      <a:pt x="40" y="0"/>
                    </a:lnTo>
                    <a:lnTo>
                      <a:pt x="50" y="1"/>
                    </a:lnTo>
                    <a:lnTo>
                      <a:pt x="58" y="3"/>
                    </a:lnTo>
                    <a:lnTo>
                      <a:pt x="65" y="6"/>
                    </a:lnTo>
                    <a:lnTo>
                      <a:pt x="68" y="10"/>
                    </a:lnTo>
                    <a:lnTo>
                      <a:pt x="65" y="14"/>
                    </a:lnTo>
                    <a:lnTo>
                      <a:pt x="60" y="15"/>
                    </a:lnTo>
                    <a:lnTo>
                      <a:pt x="51" y="14"/>
                    </a:lnTo>
                    <a:lnTo>
                      <a:pt x="41" y="12"/>
                    </a:lnTo>
                    <a:lnTo>
                      <a:pt x="30" y="8"/>
                    </a:lnTo>
                    <a:lnTo>
                      <a:pt x="18" y="6"/>
                    </a:lnTo>
                    <a:lnTo>
                      <a:pt x="8" y="3"/>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66" name="Freeform 137">
                <a:extLst>
                  <a:ext uri="{FF2B5EF4-FFF2-40B4-BE49-F238E27FC236}">
                    <a16:creationId xmlns:a16="http://schemas.microsoft.com/office/drawing/2014/main" xmlns="" id="{CADC745C-0056-44D4-9D83-0D5A92C22DE1}"/>
                  </a:ext>
                </a:extLst>
              </p:cNvPr>
              <p:cNvSpPr>
                <a:spLocks/>
              </p:cNvSpPr>
              <p:nvPr/>
            </p:nvSpPr>
            <p:spPr bwMode="auto">
              <a:xfrm>
                <a:off x="2814" y="473"/>
                <a:ext cx="32" cy="12"/>
              </a:xfrm>
              <a:custGeom>
                <a:avLst/>
                <a:gdLst>
                  <a:gd name="T0" fmla="*/ 0 w 65"/>
                  <a:gd name="T1" fmla="*/ 0 h 25"/>
                  <a:gd name="T2" fmla="*/ 0 w 65"/>
                  <a:gd name="T3" fmla="*/ 0 h 25"/>
                  <a:gd name="T4" fmla="*/ 0 w 65"/>
                  <a:gd name="T5" fmla="*/ 0 h 25"/>
                  <a:gd name="T6" fmla="*/ 0 w 65"/>
                  <a:gd name="T7" fmla="*/ 0 h 25"/>
                  <a:gd name="T8" fmla="*/ 1 w 65"/>
                  <a:gd name="T9" fmla="*/ 0 h 25"/>
                  <a:gd name="T10" fmla="*/ 1 w 65"/>
                  <a:gd name="T11" fmla="*/ 0 h 25"/>
                  <a:gd name="T12" fmla="*/ 1 w 65"/>
                  <a:gd name="T13" fmla="*/ 0 h 25"/>
                  <a:gd name="T14" fmla="*/ 1 w 65"/>
                  <a:gd name="T15" fmla="*/ 0 h 25"/>
                  <a:gd name="T16" fmla="*/ 2 w 65"/>
                  <a:gd name="T17" fmla="*/ 0 h 25"/>
                  <a:gd name="T18" fmla="*/ 1 w 65"/>
                  <a:gd name="T19" fmla="*/ 0 h 25"/>
                  <a:gd name="T20" fmla="*/ 1 w 65"/>
                  <a:gd name="T21" fmla="*/ 0 h 25"/>
                  <a:gd name="T22" fmla="*/ 1 w 65"/>
                  <a:gd name="T23" fmla="*/ 0 h 25"/>
                  <a:gd name="T24" fmla="*/ 1 w 65"/>
                  <a:gd name="T25" fmla="*/ 0 h 25"/>
                  <a:gd name="T26" fmla="*/ 0 w 65"/>
                  <a:gd name="T27" fmla="*/ 0 h 25"/>
                  <a:gd name="T28" fmla="*/ 0 w 65"/>
                  <a:gd name="T29" fmla="*/ 0 h 25"/>
                  <a:gd name="T30" fmla="*/ 0 w 65"/>
                  <a:gd name="T31" fmla="*/ 0 h 25"/>
                  <a:gd name="T32" fmla="*/ 0 w 65"/>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25">
                    <a:moveTo>
                      <a:pt x="0" y="0"/>
                    </a:moveTo>
                    <a:lnTo>
                      <a:pt x="7" y="0"/>
                    </a:lnTo>
                    <a:lnTo>
                      <a:pt x="15" y="1"/>
                    </a:lnTo>
                    <a:lnTo>
                      <a:pt x="26" y="4"/>
                    </a:lnTo>
                    <a:lnTo>
                      <a:pt x="37" y="6"/>
                    </a:lnTo>
                    <a:lnTo>
                      <a:pt x="48" y="8"/>
                    </a:lnTo>
                    <a:lnTo>
                      <a:pt x="56" y="13"/>
                    </a:lnTo>
                    <a:lnTo>
                      <a:pt x="63" y="16"/>
                    </a:lnTo>
                    <a:lnTo>
                      <a:pt x="65" y="21"/>
                    </a:lnTo>
                    <a:lnTo>
                      <a:pt x="63" y="25"/>
                    </a:lnTo>
                    <a:lnTo>
                      <a:pt x="57" y="25"/>
                    </a:lnTo>
                    <a:lnTo>
                      <a:pt x="48" y="22"/>
                    </a:lnTo>
                    <a:lnTo>
                      <a:pt x="36" y="18"/>
                    </a:lnTo>
                    <a:lnTo>
                      <a:pt x="25" y="13"/>
                    </a:lnTo>
                    <a:lnTo>
                      <a:pt x="14" y="7"/>
                    </a:lnTo>
                    <a:lnTo>
                      <a:pt x="5"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67" name="Freeform 138">
                <a:extLst>
                  <a:ext uri="{FF2B5EF4-FFF2-40B4-BE49-F238E27FC236}">
                    <a16:creationId xmlns:a16="http://schemas.microsoft.com/office/drawing/2014/main" xmlns="" id="{F2907BE5-CDF8-4287-BED7-236D52BBC116}"/>
                  </a:ext>
                </a:extLst>
              </p:cNvPr>
              <p:cNvSpPr>
                <a:spLocks/>
              </p:cNvSpPr>
              <p:nvPr/>
            </p:nvSpPr>
            <p:spPr bwMode="auto">
              <a:xfrm>
                <a:off x="2830" y="448"/>
                <a:ext cx="32" cy="7"/>
              </a:xfrm>
              <a:custGeom>
                <a:avLst/>
                <a:gdLst>
                  <a:gd name="T0" fmla="*/ 0 w 63"/>
                  <a:gd name="T1" fmla="*/ 0 h 15"/>
                  <a:gd name="T2" fmla="*/ 1 w 63"/>
                  <a:gd name="T3" fmla="*/ 0 h 15"/>
                  <a:gd name="T4" fmla="*/ 1 w 63"/>
                  <a:gd name="T5" fmla="*/ 0 h 15"/>
                  <a:gd name="T6" fmla="*/ 1 w 63"/>
                  <a:gd name="T7" fmla="*/ 0 h 15"/>
                  <a:gd name="T8" fmla="*/ 1 w 63"/>
                  <a:gd name="T9" fmla="*/ 0 h 15"/>
                  <a:gd name="T10" fmla="*/ 2 w 63"/>
                  <a:gd name="T11" fmla="*/ 0 h 15"/>
                  <a:gd name="T12" fmla="*/ 2 w 63"/>
                  <a:gd name="T13" fmla="*/ 0 h 15"/>
                  <a:gd name="T14" fmla="*/ 2 w 63"/>
                  <a:gd name="T15" fmla="*/ 0 h 15"/>
                  <a:gd name="T16" fmla="*/ 2 w 63"/>
                  <a:gd name="T17" fmla="*/ 0 h 15"/>
                  <a:gd name="T18" fmla="*/ 2 w 63"/>
                  <a:gd name="T19" fmla="*/ 0 h 15"/>
                  <a:gd name="T20" fmla="*/ 2 w 63"/>
                  <a:gd name="T21" fmla="*/ 0 h 15"/>
                  <a:gd name="T22" fmla="*/ 2 w 63"/>
                  <a:gd name="T23" fmla="*/ 0 h 15"/>
                  <a:gd name="T24" fmla="*/ 2 w 63"/>
                  <a:gd name="T25" fmla="*/ 0 h 15"/>
                  <a:gd name="T26" fmla="*/ 1 w 63"/>
                  <a:gd name="T27" fmla="*/ 0 h 15"/>
                  <a:gd name="T28" fmla="*/ 1 w 63"/>
                  <a:gd name="T29" fmla="*/ 0 h 15"/>
                  <a:gd name="T30" fmla="*/ 1 w 63"/>
                  <a:gd name="T31" fmla="*/ 0 h 15"/>
                  <a:gd name="T32" fmla="*/ 0 w 63"/>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5">
                    <a:moveTo>
                      <a:pt x="0" y="7"/>
                    </a:moveTo>
                    <a:lnTo>
                      <a:pt x="2" y="4"/>
                    </a:lnTo>
                    <a:lnTo>
                      <a:pt x="9" y="2"/>
                    </a:lnTo>
                    <a:lnTo>
                      <a:pt x="18" y="1"/>
                    </a:lnTo>
                    <a:lnTo>
                      <a:pt x="30" y="0"/>
                    </a:lnTo>
                    <a:lnTo>
                      <a:pt x="40" y="1"/>
                    </a:lnTo>
                    <a:lnTo>
                      <a:pt x="50" y="2"/>
                    </a:lnTo>
                    <a:lnTo>
                      <a:pt x="58" y="4"/>
                    </a:lnTo>
                    <a:lnTo>
                      <a:pt x="63" y="9"/>
                    </a:lnTo>
                    <a:lnTo>
                      <a:pt x="63" y="12"/>
                    </a:lnTo>
                    <a:lnTo>
                      <a:pt x="58" y="15"/>
                    </a:lnTo>
                    <a:lnTo>
                      <a:pt x="50" y="13"/>
                    </a:lnTo>
                    <a:lnTo>
                      <a:pt x="40" y="12"/>
                    </a:lnTo>
                    <a:lnTo>
                      <a:pt x="30" y="10"/>
                    </a:lnTo>
                    <a:lnTo>
                      <a:pt x="18" y="9"/>
                    </a:lnTo>
                    <a:lnTo>
                      <a:pt x="8" y="7"/>
                    </a:lnTo>
                    <a:lnTo>
                      <a:pt x="0" y="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68" name="Freeform 139">
                <a:extLst>
                  <a:ext uri="{FF2B5EF4-FFF2-40B4-BE49-F238E27FC236}">
                    <a16:creationId xmlns:a16="http://schemas.microsoft.com/office/drawing/2014/main" xmlns="" id="{E2F13E32-7D3E-498A-A22E-99172D1955B6}"/>
                  </a:ext>
                </a:extLst>
              </p:cNvPr>
              <p:cNvSpPr>
                <a:spLocks/>
              </p:cNvSpPr>
              <p:nvPr/>
            </p:nvSpPr>
            <p:spPr bwMode="auto">
              <a:xfrm>
                <a:off x="2834" y="429"/>
                <a:ext cx="37" cy="10"/>
              </a:xfrm>
              <a:custGeom>
                <a:avLst/>
                <a:gdLst>
                  <a:gd name="T0" fmla="*/ 0 w 75"/>
                  <a:gd name="T1" fmla="*/ 1 h 20"/>
                  <a:gd name="T2" fmla="*/ 0 w 75"/>
                  <a:gd name="T3" fmla="*/ 1 h 20"/>
                  <a:gd name="T4" fmla="*/ 0 w 75"/>
                  <a:gd name="T5" fmla="*/ 1 h 20"/>
                  <a:gd name="T6" fmla="*/ 0 w 75"/>
                  <a:gd name="T7" fmla="*/ 1 h 20"/>
                  <a:gd name="T8" fmla="*/ 1 w 75"/>
                  <a:gd name="T9" fmla="*/ 1 h 20"/>
                  <a:gd name="T10" fmla="*/ 1 w 75"/>
                  <a:gd name="T11" fmla="*/ 1 h 20"/>
                  <a:gd name="T12" fmla="*/ 2 w 75"/>
                  <a:gd name="T13" fmla="*/ 0 h 20"/>
                  <a:gd name="T14" fmla="*/ 2 w 75"/>
                  <a:gd name="T15" fmla="*/ 1 h 20"/>
                  <a:gd name="T16" fmla="*/ 2 w 75"/>
                  <a:gd name="T17" fmla="*/ 1 h 20"/>
                  <a:gd name="T18" fmla="*/ 2 w 75"/>
                  <a:gd name="T19" fmla="*/ 1 h 20"/>
                  <a:gd name="T20" fmla="*/ 2 w 75"/>
                  <a:gd name="T21" fmla="*/ 1 h 20"/>
                  <a:gd name="T22" fmla="*/ 1 w 75"/>
                  <a:gd name="T23" fmla="*/ 1 h 20"/>
                  <a:gd name="T24" fmla="*/ 1 w 75"/>
                  <a:gd name="T25" fmla="*/ 1 h 20"/>
                  <a:gd name="T26" fmla="*/ 0 w 75"/>
                  <a:gd name="T27" fmla="*/ 1 h 20"/>
                  <a:gd name="T28" fmla="*/ 0 w 75"/>
                  <a:gd name="T29" fmla="*/ 1 h 20"/>
                  <a:gd name="T30" fmla="*/ 0 w 75"/>
                  <a:gd name="T31" fmla="*/ 1 h 20"/>
                  <a:gd name="T32" fmla="*/ 0 w 75"/>
                  <a:gd name="T33" fmla="*/ 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5" h="20">
                    <a:moveTo>
                      <a:pt x="0" y="20"/>
                    </a:moveTo>
                    <a:lnTo>
                      <a:pt x="8" y="16"/>
                    </a:lnTo>
                    <a:lnTo>
                      <a:pt x="18" y="11"/>
                    </a:lnTo>
                    <a:lnTo>
                      <a:pt x="30" y="6"/>
                    </a:lnTo>
                    <a:lnTo>
                      <a:pt x="42" y="3"/>
                    </a:lnTo>
                    <a:lnTo>
                      <a:pt x="54" y="1"/>
                    </a:lnTo>
                    <a:lnTo>
                      <a:pt x="64" y="0"/>
                    </a:lnTo>
                    <a:lnTo>
                      <a:pt x="71" y="1"/>
                    </a:lnTo>
                    <a:lnTo>
                      <a:pt x="75" y="5"/>
                    </a:lnTo>
                    <a:lnTo>
                      <a:pt x="72" y="10"/>
                    </a:lnTo>
                    <a:lnTo>
                      <a:pt x="67" y="13"/>
                    </a:lnTo>
                    <a:lnTo>
                      <a:pt x="56" y="16"/>
                    </a:lnTo>
                    <a:lnTo>
                      <a:pt x="43" y="16"/>
                    </a:lnTo>
                    <a:lnTo>
                      <a:pt x="31" y="17"/>
                    </a:lnTo>
                    <a:lnTo>
                      <a:pt x="18" y="18"/>
                    </a:lnTo>
                    <a:lnTo>
                      <a:pt x="8" y="19"/>
                    </a:lnTo>
                    <a:lnTo>
                      <a:pt x="0" y="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69" name="Freeform 140">
                <a:extLst>
                  <a:ext uri="{FF2B5EF4-FFF2-40B4-BE49-F238E27FC236}">
                    <a16:creationId xmlns:a16="http://schemas.microsoft.com/office/drawing/2014/main" xmlns="" id="{43EB26F5-C716-402B-B5BA-4454BE00BBA4}"/>
                  </a:ext>
                </a:extLst>
              </p:cNvPr>
              <p:cNvSpPr>
                <a:spLocks/>
              </p:cNvSpPr>
              <p:nvPr/>
            </p:nvSpPr>
            <p:spPr bwMode="auto">
              <a:xfrm>
                <a:off x="2840" y="410"/>
                <a:ext cx="41" cy="12"/>
              </a:xfrm>
              <a:custGeom>
                <a:avLst/>
                <a:gdLst>
                  <a:gd name="T0" fmla="*/ 0 w 82"/>
                  <a:gd name="T1" fmla="*/ 1 h 24"/>
                  <a:gd name="T2" fmla="*/ 1 w 82"/>
                  <a:gd name="T3" fmla="*/ 1 h 24"/>
                  <a:gd name="T4" fmla="*/ 1 w 82"/>
                  <a:gd name="T5" fmla="*/ 1 h 24"/>
                  <a:gd name="T6" fmla="*/ 2 w 82"/>
                  <a:gd name="T7" fmla="*/ 1 h 24"/>
                  <a:gd name="T8" fmla="*/ 2 w 82"/>
                  <a:gd name="T9" fmla="*/ 1 h 24"/>
                  <a:gd name="T10" fmla="*/ 2 w 82"/>
                  <a:gd name="T11" fmla="*/ 1 h 24"/>
                  <a:gd name="T12" fmla="*/ 3 w 82"/>
                  <a:gd name="T13" fmla="*/ 0 h 24"/>
                  <a:gd name="T14" fmla="*/ 3 w 82"/>
                  <a:gd name="T15" fmla="*/ 1 h 24"/>
                  <a:gd name="T16" fmla="*/ 3 w 82"/>
                  <a:gd name="T17" fmla="*/ 1 h 24"/>
                  <a:gd name="T18" fmla="*/ 3 w 82"/>
                  <a:gd name="T19" fmla="*/ 1 h 24"/>
                  <a:gd name="T20" fmla="*/ 3 w 82"/>
                  <a:gd name="T21" fmla="*/ 1 h 24"/>
                  <a:gd name="T22" fmla="*/ 2 w 82"/>
                  <a:gd name="T23" fmla="*/ 1 h 24"/>
                  <a:gd name="T24" fmla="*/ 2 w 82"/>
                  <a:gd name="T25" fmla="*/ 1 h 24"/>
                  <a:gd name="T26" fmla="*/ 1 w 82"/>
                  <a:gd name="T27" fmla="*/ 1 h 24"/>
                  <a:gd name="T28" fmla="*/ 1 w 82"/>
                  <a:gd name="T29" fmla="*/ 1 h 24"/>
                  <a:gd name="T30" fmla="*/ 1 w 82"/>
                  <a:gd name="T31" fmla="*/ 1 h 24"/>
                  <a:gd name="T32" fmla="*/ 0 w 82"/>
                  <a:gd name="T33" fmla="*/ 1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2" h="24">
                    <a:moveTo>
                      <a:pt x="0" y="24"/>
                    </a:moveTo>
                    <a:lnTo>
                      <a:pt x="8" y="20"/>
                    </a:lnTo>
                    <a:lnTo>
                      <a:pt x="20" y="16"/>
                    </a:lnTo>
                    <a:lnTo>
                      <a:pt x="34" y="10"/>
                    </a:lnTo>
                    <a:lnTo>
                      <a:pt x="48" y="5"/>
                    </a:lnTo>
                    <a:lnTo>
                      <a:pt x="61" y="2"/>
                    </a:lnTo>
                    <a:lnTo>
                      <a:pt x="73" y="0"/>
                    </a:lnTo>
                    <a:lnTo>
                      <a:pt x="80" y="1"/>
                    </a:lnTo>
                    <a:lnTo>
                      <a:pt x="82" y="4"/>
                    </a:lnTo>
                    <a:lnTo>
                      <a:pt x="79" y="10"/>
                    </a:lnTo>
                    <a:lnTo>
                      <a:pt x="69" y="14"/>
                    </a:lnTo>
                    <a:lnTo>
                      <a:pt x="58" y="16"/>
                    </a:lnTo>
                    <a:lnTo>
                      <a:pt x="44" y="18"/>
                    </a:lnTo>
                    <a:lnTo>
                      <a:pt x="29" y="20"/>
                    </a:lnTo>
                    <a:lnTo>
                      <a:pt x="17" y="22"/>
                    </a:lnTo>
                    <a:lnTo>
                      <a:pt x="6" y="23"/>
                    </a:lnTo>
                    <a:lnTo>
                      <a:pt x="0" y="2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70" name="Freeform 141">
                <a:extLst>
                  <a:ext uri="{FF2B5EF4-FFF2-40B4-BE49-F238E27FC236}">
                    <a16:creationId xmlns:a16="http://schemas.microsoft.com/office/drawing/2014/main" xmlns="" id="{E149B9E8-A9FA-49BF-95D7-6B4D7944A629}"/>
                  </a:ext>
                </a:extLst>
              </p:cNvPr>
              <p:cNvSpPr>
                <a:spLocks/>
              </p:cNvSpPr>
              <p:nvPr/>
            </p:nvSpPr>
            <p:spPr bwMode="auto">
              <a:xfrm>
                <a:off x="2841" y="371"/>
                <a:ext cx="44" cy="20"/>
              </a:xfrm>
              <a:custGeom>
                <a:avLst/>
                <a:gdLst>
                  <a:gd name="T0" fmla="*/ 0 w 86"/>
                  <a:gd name="T1" fmla="*/ 1 h 42"/>
                  <a:gd name="T2" fmla="*/ 1 w 86"/>
                  <a:gd name="T3" fmla="*/ 1 h 42"/>
                  <a:gd name="T4" fmla="*/ 1 w 86"/>
                  <a:gd name="T5" fmla="*/ 0 h 42"/>
                  <a:gd name="T6" fmla="*/ 1 w 86"/>
                  <a:gd name="T7" fmla="*/ 0 h 42"/>
                  <a:gd name="T8" fmla="*/ 2 w 86"/>
                  <a:gd name="T9" fmla="*/ 0 h 42"/>
                  <a:gd name="T10" fmla="*/ 2 w 86"/>
                  <a:gd name="T11" fmla="*/ 0 h 42"/>
                  <a:gd name="T12" fmla="*/ 3 w 86"/>
                  <a:gd name="T13" fmla="*/ 0 h 42"/>
                  <a:gd name="T14" fmla="*/ 3 w 86"/>
                  <a:gd name="T15" fmla="*/ 0 h 42"/>
                  <a:gd name="T16" fmla="*/ 3 w 86"/>
                  <a:gd name="T17" fmla="*/ 0 h 42"/>
                  <a:gd name="T18" fmla="*/ 3 w 86"/>
                  <a:gd name="T19" fmla="*/ 0 h 42"/>
                  <a:gd name="T20" fmla="*/ 3 w 86"/>
                  <a:gd name="T21" fmla="*/ 0 h 42"/>
                  <a:gd name="T22" fmla="*/ 2 w 86"/>
                  <a:gd name="T23" fmla="*/ 0 h 42"/>
                  <a:gd name="T24" fmla="*/ 2 w 86"/>
                  <a:gd name="T25" fmla="*/ 0 h 42"/>
                  <a:gd name="T26" fmla="*/ 1 w 86"/>
                  <a:gd name="T27" fmla="*/ 0 h 42"/>
                  <a:gd name="T28" fmla="*/ 1 w 86"/>
                  <a:gd name="T29" fmla="*/ 0 h 42"/>
                  <a:gd name="T30" fmla="*/ 1 w 86"/>
                  <a:gd name="T31" fmla="*/ 1 h 42"/>
                  <a:gd name="T32" fmla="*/ 0 w 86"/>
                  <a:gd name="T33" fmla="*/ 1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6" h="42">
                    <a:moveTo>
                      <a:pt x="0" y="42"/>
                    </a:moveTo>
                    <a:lnTo>
                      <a:pt x="8" y="35"/>
                    </a:lnTo>
                    <a:lnTo>
                      <a:pt x="19" y="27"/>
                    </a:lnTo>
                    <a:lnTo>
                      <a:pt x="32" y="19"/>
                    </a:lnTo>
                    <a:lnTo>
                      <a:pt x="47" y="11"/>
                    </a:lnTo>
                    <a:lnTo>
                      <a:pt x="61" y="5"/>
                    </a:lnTo>
                    <a:lnTo>
                      <a:pt x="72" y="1"/>
                    </a:lnTo>
                    <a:lnTo>
                      <a:pt x="81" y="0"/>
                    </a:lnTo>
                    <a:lnTo>
                      <a:pt x="86" y="3"/>
                    </a:lnTo>
                    <a:lnTo>
                      <a:pt x="85" y="7"/>
                    </a:lnTo>
                    <a:lnTo>
                      <a:pt x="76" y="12"/>
                    </a:lnTo>
                    <a:lnTo>
                      <a:pt x="63" y="17"/>
                    </a:lnTo>
                    <a:lnTo>
                      <a:pt x="48" y="22"/>
                    </a:lnTo>
                    <a:lnTo>
                      <a:pt x="32" y="27"/>
                    </a:lnTo>
                    <a:lnTo>
                      <a:pt x="17" y="32"/>
                    </a:lnTo>
                    <a:lnTo>
                      <a:pt x="5" y="37"/>
                    </a:lnTo>
                    <a:lnTo>
                      <a:pt x="0" y="4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71" name="Freeform 142">
                <a:extLst>
                  <a:ext uri="{FF2B5EF4-FFF2-40B4-BE49-F238E27FC236}">
                    <a16:creationId xmlns:a16="http://schemas.microsoft.com/office/drawing/2014/main" xmlns="" id="{5494300D-D65F-4F27-8E91-71809074CBC2}"/>
                  </a:ext>
                </a:extLst>
              </p:cNvPr>
              <p:cNvSpPr>
                <a:spLocks/>
              </p:cNvSpPr>
              <p:nvPr/>
            </p:nvSpPr>
            <p:spPr bwMode="auto">
              <a:xfrm>
                <a:off x="2838" y="333"/>
                <a:ext cx="40" cy="24"/>
              </a:xfrm>
              <a:custGeom>
                <a:avLst/>
                <a:gdLst>
                  <a:gd name="T0" fmla="*/ 0 w 80"/>
                  <a:gd name="T1" fmla="*/ 1 h 50"/>
                  <a:gd name="T2" fmla="*/ 1 w 80"/>
                  <a:gd name="T3" fmla="*/ 1 h 50"/>
                  <a:gd name="T4" fmla="*/ 1 w 80"/>
                  <a:gd name="T5" fmla="*/ 1 h 50"/>
                  <a:gd name="T6" fmla="*/ 1 w 80"/>
                  <a:gd name="T7" fmla="*/ 0 h 50"/>
                  <a:gd name="T8" fmla="*/ 2 w 80"/>
                  <a:gd name="T9" fmla="*/ 0 h 50"/>
                  <a:gd name="T10" fmla="*/ 2 w 80"/>
                  <a:gd name="T11" fmla="*/ 0 h 50"/>
                  <a:gd name="T12" fmla="*/ 3 w 80"/>
                  <a:gd name="T13" fmla="*/ 0 h 50"/>
                  <a:gd name="T14" fmla="*/ 3 w 80"/>
                  <a:gd name="T15" fmla="*/ 0 h 50"/>
                  <a:gd name="T16" fmla="*/ 3 w 80"/>
                  <a:gd name="T17" fmla="*/ 0 h 50"/>
                  <a:gd name="T18" fmla="*/ 3 w 80"/>
                  <a:gd name="T19" fmla="*/ 0 h 50"/>
                  <a:gd name="T20" fmla="*/ 3 w 80"/>
                  <a:gd name="T21" fmla="*/ 0 h 50"/>
                  <a:gd name="T22" fmla="*/ 2 w 80"/>
                  <a:gd name="T23" fmla="*/ 0 h 50"/>
                  <a:gd name="T24" fmla="*/ 2 w 80"/>
                  <a:gd name="T25" fmla="*/ 0 h 50"/>
                  <a:gd name="T26" fmla="*/ 1 w 80"/>
                  <a:gd name="T27" fmla="*/ 1 h 50"/>
                  <a:gd name="T28" fmla="*/ 1 w 80"/>
                  <a:gd name="T29" fmla="*/ 1 h 50"/>
                  <a:gd name="T30" fmla="*/ 1 w 80"/>
                  <a:gd name="T31" fmla="*/ 1 h 50"/>
                  <a:gd name="T32" fmla="*/ 0 w 80"/>
                  <a:gd name="T33" fmla="*/ 1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0" h="50">
                    <a:moveTo>
                      <a:pt x="0" y="50"/>
                    </a:moveTo>
                    <a:lnTo>
                      <a:pt x="7" y="43"/>
                    </a:lnTo>
                    <a:lnTo>
                      <a:pt x="17" y="35"/>
                    </a:lnTo>
                    <a:lnTo>
                      <a:pt x="30" y="26"/>
                    </a:lnTo>
                    <a:lnTo>
                      <a:pt x="42" y="15"/>
                    </a:lnTo>
                    <a:lnTo>
                      <a:pt x="56" y="8"/>
                    </a:lnTo>
                    <a:lnTo>
                      <a:pt x="68" y="2"/>
                    </a:lnTo>
                    <a:lnTo>
                      <a:pt x="76" y="0"/>
                    </a:lnTo>
                    <a:lnTo>
                      <a:pt x="80" y="2"/>
                    </a:lnTo>
                    <a:lnTo>
                      <a:pt x="79" y="8"/>
                    </a:lnTo>
                    <a:lnTo>
                      <a:pt x="71" y="14"/>
                    </a:lnTo>
                    <a:lnTo>
                      <a:pt x="60" y="21"/>
                    </a:lnTo>
                    <a:lnTo>
                      <a:pt x="46" y="28"/>
                    </a:lnTo>
                    <a:lnTo>
                      <a:pt x="30" y="35"/>
                    </a:lnTo>
                    <a:lnTo>
                      <a:pt x="16" y="40"/>
                    </a:lnTo>
                    <a:lnTo>
                      <a:pt x="6" y="45"/>
                    </a:lnTo>
                    <a:lnTo>
                      <a:pt x="0" y="5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72" name="Freeform 143">
                <a:extLst>
                  <a:ext uri="{FF2B5EF4-FFF2-40B4-BE49-F238E27FC236}">
                    <a16:creationId xmlns:a16="http://schemas.microsoft.com/office/drawing/2014/main" xmlns="" id="{E94201AE-CAD2-4845-8F4A-6117C0C75BA1}"/>
                  </a:ext>
                </a:extLst>
              </p:cNvPr>
              <p:cNvSpPr>
                <a:spLocks/>
              </p:cNvSpPr>
              <p:nvPr/>
            </p:nvSpPr>
            <p:spPr bwMode="auto">
              <a:xfrm>
                <a:off x="2843" y="386"/>
                <a:ext cx="36" cy="21"/>
              </a:xfrm>
              <a:custGeom>
                <a:avLst/>
                <a:gdLst>
                  <a:gd name="T0" fmla="*/ 0 w 74"/>
                  <a:gd name="T1" fmla="*/ 1 h 43"/>
                  <a:gd name="T2" fmla="*/ 0 w 74"/>
                  <a:gd name="T3" fmla="*/ 1 h 43"/>
                  <a:gd name="T4" fmla="*/ 0 w 74"/>
                  <a:gd name="T5" fmla="*/ 0 h 43"/>
                  <a:gd name="T6" fmla="*/ 0 w 74"/>
                  <a:gd name="T7" fmla="*/ 0 h 43"/>
                  <a:gd name="T8" fmla="*/ 1 w 74"/>
                  <a:gd name="T9" fmla="*/ 0 h 43"/>
                  <a:gd name="T10" fmla="*/ 1 w 74"/>
                  <a:gd name="T11" fmla="*/ 0 h 43"/>
                  <a:gd name="T12" fmla="*/ 1 w 74"/>
                  <a:gd name="T13" fmla="*/ 0 h 43"/>
                  <a:gd name="T14" fmla="*/ 2 w 74"/>
                  <a:gd name="T15" fmla="*/ 0 h 43"/>
                  <a:gd name="T16" fmla="*/ 2 w 74"/>
                  <a:gd name="T17" fmla="*/ 0 h 43"/>
                  <a:gd name="T18" fmla="*/ 2 w 74"/>
                  <a:gd name="T19" fmla="*/ 0 h 43"/>
                  <a:gd name="T20" fmla="*/ 1 w 74"/>
                  <a:gd name="T21" fmla="*/ 0 h 43"/>
                  <a:gd name="T22" fmla="*/ 1 w 74"/>
                  <a:gd name="T23" fmla="*/ 0 h 43"/>
                  <a:gd name="T24" fmla="*/ 1 w 74"/>
                  <a:gd name="T25" fmla="*/ 0 h 43"/>
                  <a:gd name="T26" fmla="*/ 0 w 74"/>
                  <a:gd name="T27" fmla="*/ 0 h 43"/>
                  <a:gd name="T28" fmla="*/ 0 w 74"/>
                  <a:gd name="T29" fmla="*/ 1 h 43"/>
                  <a:gd name="T30" fmla="*/ 0 w 74"/>
                  <a:gd name="T31" fmla="*/ 1 h 43"/>
                  <a:gd name="T32" fmla="*/ 0 w 74"/>
                  <a:gd name="T33" fmla="*/ 1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4" h="43">
                    <a:moveTo>
                      <a:pt x="0" y="43"/>
                    </a:moveTo>
                    <a:lnTo>
                      <a:pt x="7" y="37"/>
                    </a:lnTo>
                    <a:lnTo>
                      <a:pt x="16" y="29"/>
                    </a:lnTo>
                    <a:lnTo>
                      <a:pt x="28" y="21"/>
                    </a:lnTo>
                    <a:lnTo>
                      <a:pt x="40" y="13"/>
                    </a:lnTo>
                    <a:lnTo>
                      <a:pt x="53" y="6"/>
                    </a:lnTo>
                    <a:lnTo>
                      <a:pt x="63" y="1"/>
                    </a:lnTo>
                    <a:lnTo>
                      <a:pt x="70" y="0"/>
                    </a:lnTo>
                    <a:lnTo>
                      <a:pt x="74" y="4"/>
                    </a:lnTo>
                    <a:lnTo>
                      <a:pt x="71" y="10"/>
                    </a:lnTo>
                    <a:lnTo>
                      <a:pt x="63" y="15"/>
                    </a:lnTo>
                    <a:lnTo>
                      <a:pt x="53" y="21"/>
                    </a:lnTo>
                    <a:lnTo>
                      <a:pt x="40" y="27"/>
                    </a:lnTo>
                    <a:lnTo>
                      <a:pt x="28" y="31"/>
                    </a:lnTo>
                    <a:lnTo>
                      <a:pt x="15" y="36"/>
                    </a:lnTo>
                    <a:lnTo>
                      <a:pt x="6" y="39"/>
                    </a:lnTo>
                    <a:lnTo>
                      <a:pt x="0" y="4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73" name="Freeform 144">
                <a:extLst>
                  <a:ext uri="{FF2B5EF4-FFF2-40B4-BE49-F238E27FC236}">
                    <a16:creationId xmlns:a16="http://schemas.microsoft.com/office/drawing/2014/main" xmlns="" id="{9495FC1F-60D4-4D3E-9A05-2774C6267697}"/>
                  </a:ext>
                </a:extLst>
              </p:cNvPr>
              <p:cNvSpPr>
                <a:spLocks/>
              </p:cNvSpPr>
              <p:nvPr/>
            </p:nvSpPr>
            <p:spPr bwMode="auto">
              <a:xfrm>
                <a:off x="2793" y="371"/>
                <a:ext cx="52" cy="34"/>
              </a:xfrm>
              <a:custGeom>
                <a:avLst/>
                <a:gdLst>
                  <a:gd name="T0" fmla="*/ 0 w 104"/>
                  <a:gd name="T1" fmla="*/ 1 h 68"/>
                  <a:gd name="T2" fmla="*/ 1 w 104"/>
                  <a:gd name="T3" fmla="*/ 0 h 68"/>
                  <a:gd name="T4" fmla="*/ 1 w 104"/>
                  <a:gd name="T5" fmla="*/ 1 h 68"/>
                  <a:gd name="T6" fmla="*/ 2 w 104"/>
                  <a:gd name="T7" fmla="*/ 1 h 68"/>
                  <a:gd name="T8" fmla="*/ 2 w 104"/>
                  <a:gd name="T9" fmla="*/ 1 h 68"/>
                  <a:gd name="T10" fmla="*/ 3 w 104"/>
                  <a:gd name="T11" fmla="*/ 2 h 68"/>
                  <a:gd name="T12" fmla="*/ 3 w 104"/>
                  <a:gd name="T13" fmla="*/ 2 h 68"/>
                  <a:gd name="T14" fmla="*/ 4 w 104"/>
                  <a:gd name="T15" fmla="*/ 2 h 68"/>
                  <a:gd name="T16" fmla="*/ 4 w 104"/>
                  <a:gd name="T17" fmla="*/ 3 h 68"/>
                  <a:gd name="T18" fmla="*/ 3 w 104"/>
                  <a:gd name="T19" fmla="*/ 2 h 68"/>
                  <a:gd name="T20" fmla="*/ 3 w 104"/>
                  <a:gd name="T21" fmla="*/ 2 h 68"/>
                  <a:gd name="T22" fmla="*/ 2 w 104"/>
                  <a:gd name="T23" fmla="*/ 2 h 68"/>
                  <a:gd name="T24" fmla="*/ 2 w 104"/>
                  <a:gd name="T25" fmla="*/ 2 h 68"/>
                  <a:gd name="T26" fmla="*/ 1 w 104"/>
                  <a:gd name="T27" fmla="*/ 1 h 68"/>
                  <a:gd name="T28" fmla="*/ 1 w 104"/>
                  <a:gd name="T29" fmla="*/ 1 h 68"/>
                  <a:gd name="T30" fmla="*/ 1 w 104"/>
                  <a:gd name="T31" fmla="*/ 1 h 68"/>
                  <a:gd name="T32" fmla="*/ 0 w 104"/>
                  <a:gd name="T33" fmla="*/ 1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4" h="68">
                    <a:moveTo>
                      <a:pt x="0" y="2"/>
                    </a:moveTo>
                    <a:lnTo>
                      <a:pt x="6" y="0"/>
                    </a:lnTo>
                    <a:lnTo>
                      <a:pt x="17" y="4"/>
                    </a:lnTo>
                    <a:lnTo>
                      <a:pt x="33" y="11"/>
                    </a:lnTo>
                    <a:lnTo>
                      <a:pt x="51" y="21"/>
                    </a:lnTo>
                    <a:lnTo>
                      <a:pt x="69" y="33"/>
                    </a:lnTo>
                    <a:lnTo>
                      <a:pt x="84" y="45"/>
                    </a:lnTo>
                    <a:lnTo>
                      <a:pt x="97" y="57"/>
                    </a:lnTo>
                    <a:lnTo>
                      <a:pt x="104" y="68"/>
                    </a:lnTo>
                    <a:lnTo>
                      <a:pt x="96" y="64"/>
                    </a:lnTo>
                    <a:lnTo>
                      <a:pt x="82" y="57"/>
                    </a:lnTo>
                    <a:lnTo>
                      <a:pt x="64" y="46"/>
                    </a:lnTo>
                    <a:lnTo>
                      <a:pt x="46" y="35"/>
                    </a:lnTo>
                    <a:lnTo>
                      <a:pt x="29" y="25"/>
                    </a:lnTo>
                    <a:lnTo>
                      <a:pt x="13" y="14"/>
                    </a:lnTo>
                    <a:lnTo>
                      <a:pt x="3" y="6"/>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74" name="Freeform 145">
                <a:extLst>
                  <a:ext uri="{FF2B5EF4-FFF2-40B4-BE49-F238E27FC236}">
                    <a16:creationId xmlns:a16="http://schemas.microsoft.com/office/drawing/2014/main" xmlns="" id="{E4378A35-3CF1-4013-8313-92A39B462912}"/>
                  </a:ext>
                </a:extLst>
              </p:cNvPr>
              <p:cNvSpPr>
                <a:spLocks/>
              </p:cNvSpPr>
              <p:nvPr/>
            </p:nvSpPr>
            <p:spPr bwMode="auto">
              <a:xfrm>
                <a:off x="2803" y="349"/>
                <a:ext cx="41" cy="29"/>
              </a:xfrm>
              <a:custGeom>
                <a:avLst/>
                <a:gdLst>
                  <a:gd name="T0" fmla="*/ 0 w 81"/>
                  <a:gd name="T1" fmla="*/ 0 h 59"/>
                  <a:gd name="T2" fmla="*/ 1 w 81"/>
                  <a:gd name="T3" fmla="*/ 0 h 59"/>
                  <a:gd name="T4" fmla="*/ 1 w 81"/>
                  <a:gd name="T5" fmla="*/ 0 h 59"/>
                  <a:gd name="T6" fmla="*/ 1 w 81"/>
                  <a:gd name="T7" fmla="*/ 0 h 59"/>
                  <a:gd name="T8" fmla="*/ 2 w 81"/>
                  <a:gd name="T9" fmla="*/ 0 h 59"/>
                  <a:gd name="T10" fmla="*/ 2 w 81"/>
                  <a:gd name="T11" fmla="*/ 0 h 59"/>
                  <a:gd name="T12" fmla="*/ 2 w 81"/>
                  <a:gd name="T13" fmla="*/ 1 h 59"/>
                  <a:gd name="T14" fmla="*/ 3 w 81"/>
                  <a:gd name="T15" fmla="*/ 1 h 59"/>
                  <a:gd name="T16" fmla="*/ 3 w 81"/>
                  <a:gd name="T17" fmla="*/ 1 h 59"/>
                  <a:gd name="T18" fmla="*/ 3 w 81"/>
                  <a:gd name="T19" fmla="*/ 1 h 59"/>
                  <a:gd name="T20" fmla="*/ 2 w 81"/>
                  <a:gd name="T21" fmla="*/ 1 h 59"/>
                  <a:gd name="T22" fmla="*/ 2 w 81"/>
                  <a:gd name="T23" fmla="*/ 1 h 59"/>
                  <a:gd name="T24" fmla="*/ 1 w 81"/>
                  <a:gd name="T25" fmla="*/ 0 h 59"/>
                  <a:gd name="T26" fmla="*/ 1 w 81"/>
                  <a:gd name="T27" fmla="*/ 0 h 59"/>
                  <a:gd name="T28" fmla="*/ 1 w 81"/>
                  <a:gd name="T29" fmla="*/ 0 h 59"/>
                  <a:gd name="T30" fmla="*/ 1 w 81"/>
                  <a:gd name="T31" fmla="*/ 0 h 59"/>
                  <a:gd name="T32" fmla="*/ 0 w 81"/>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1" h="59">
                    <a:moveTo>
                      <a:pt x="0" y="0"/>
                    </a:moveTo>
                    <a:lnTo>
                      <a:pt x="3" y="0"/>
                    </a:lnTo>
                    <a:lnTo>
                      <a:pt x="11" y="3"/>
                    </a:lnTo>
                    <a:lnTo>
                      <a:pt x="23" y="7"/>
                    </a:lnTo>
                    <a:lnTo>
                      <a:pt x="36" y="15"/>
                    </a:lnTo>
                    <a:lnTo>
                      <a:pt x="50" y="25"/>
                    </a:lnTo>
                    <a:lnTo>
                      <a:pt x="64" y="35"/>
                    </a:lnTo>
                    <a:lnTo>
                      <a:pt x="74" y="47"/>
                    </a:lnTo>
                    <a:lnTo>
                      <a:pt x="81" y="59"/>
                    </a:lnTo>
                    <a:lnTo>
                      <a:pt x="72" y="52"/>
                    </a:lnTo>
                    <a:lnTo>
                      <a:pt x="61" y="44"/>
                    </a:lnTo>
                    <a:lnTo>
                      <a:pt x="47" y="35"/>
                    </a:lnTo>
                    <a:lnTo>
                      <a:pt x="32" y="26"/>
                    </a:lnTo>
                    <a:lnTo>
                      <a:pt x="19" y="18"/>
                    </a:lnTo>
                    <a:lnTo>
                      <a:pt x="9" y="10"/>
                    </a:lnTo>
                    <a:lnTo>
                      <a:pt x="2"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75" name="Freeform 146">
                <a:extLst>
                  <a:ext uri="{FF2B5EF4-FFF2-40B4-BE49-F238E27FC236}">
                    <a16:creationId xmlns:a16="http://schemas.microsoft.com/office/drawing/2014/main" xmlns="" id="{04393EB9-FB82-421C-849C-82060026D278}"/>
                  </a:ext>
                </a:extLst>
              </p:cNvPr>
              <p:cNvSpPr>
                <a:spLocks/>
              </p:cNvSpPr>
              <p:nvPr/>
            </p:nvSpPr>
            <p:spPr bwMode="auto">
              <a:xfrm>
                <a:off x="2841" y="349"/>
                <a:ext cx="40" cy="25"/>
              </a:xfrm>
              <a:custGeom>
                <a:avLst/>
                <a:gdLst>
                  <a:gd name="T0" fmla="*/ 0 w 80"/>
                  <a:gd name="T1" fmla="*/ 2 h 49"/>
                  <a:gd name="T2" fmla="*/ 1 w 80"/>
                  <a:gd name="T3" fmla="*/ 2 h 49"/>
                  <a:gd name="T4" fmla="*/ 1 w 80"/>
                  <a:gd name="T5" fmla="*/ 2 h 49"/>
                  <a:gd name="T6" fmla="*/ 1 w 80"/>
                  <a:gd name="T7" fmla="*/ 1 h 49"/>
                  <a:gd name="T8" fmla="*/ 2 w 80"/>
                  <a:gd name="T9" fmla="*/ 1 h 49"/>
                  <a:gd name="T10" fmla="*/ 2 w 80"/>
                  <a:gd name="T11" fmla="*/ 1 h 49"/>
                  <a:gd name="T12" fmla="*/ 3 w 80"/>
                  <a:gd name="T13" fmla="*/ 1 h 49"/>
                  <a:gd name="T14" fmla="*/ 3 w 80"/>
                  <a:gd name="T15" fmla="*/ 0 h 49"/>
                  <a:gd name="T16" fmla="*/ 3 w 80"/>
                  <a:gd name="T17" fmla="*/ 1 h 49"/>
                  <a:gd name="T18" fmla="*/ 3 w 80"/>
                  <a:gd name="T19" fmla="*/ 1 h 49"/>
                  <a:gd name="T20" fmla="*/ 3 w 80"/>
                  <a:gd name="T21" fmla="*/ 1 h 49"/>
                  <a:gd name="T22" fmla="*/ 2 w 80"/>
                  <a:gd name="T23" fmla="*/ 1 h 49"/>
                  <a:gd name="T24" fmla="*/ 2 w 80"/>
                  <a:gd name="T25" fmla="*/ 1 h 49"/>
                  <a:gd name="T26" fmla="*/ 1 w 80"/>
                  <a:gd name="T27" fmla="*/ 2 h 49"/>
                  <a:gd name="T28" fmla="*/ 1 w 80"/>
                  <a:gd name="T29" fmla="*/ 2 h 49"/>
                  <a:gd name="T30" fmla="*/ 1 w 80"/>
                  <a:gd name="T31" fmla="*/ 2 h 49"/>
                  <a:gd name="T32" fmla="*/ 0 w 80"/>
                  <a:gd name="T33" fmla="*/ 2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0" h="49">
                    <a:moveTo>
                      <a:pt x="0" y="49"/>
                    </a:moveTo>
                    <a:lnTo>
                      <a:pt x="6" y="43"/>
                    </a:lnTo>
                    <a:lnTo>
                      <a:pt x="16" y="34"/>
                    </a:lnTo>
                    <a:lnTo>
                      <a:pt x="28" y="25"/>
                    </a:lnTo>
                    <a:lnTo>
                      <a:pt x="42" y="16"/>
                    </a:lnTo>
                    <a:lnTo>
                      <a:pt x="55" y="8"/>
                    </a:lnTo>
                    <a:lnTo>
                      <a:pt x="66" y="2"/>
                    </a:lnTo>
                    <a:lnTo>
                      <a:pt x="76" y="0"/>
                    </a:lnTo>
                    <a:lnTo>
                      <a:pt x="80" y="2"/>
                    </a:lnTo>
                    <a:lnTo>
                      <a:pt x="79" y="8"/>
                    </a:lnTo>
                    <a:lnTo>
                      <a:pt x="71" y="15"/>
                    </a:lnTo>
                    <a:lnTo>
                      <a:pt x="58" y="21"/>
                    </a:lnTo>
                    <a:lnTo>
                      <a:pt x="44" y="28"/>
                    </a:lnTo>
                    <a:lnTo>
                      <a:pt x="29" y="34"/>
                    </a:lnTo>
                    <a:lnTo>
                      <a:pt x="16" y="40"/>
                    </a:lnTo>
                    <a:lnTo>
                      <a:pt x="5" y="46"/>
                    </a:lnTo>
                    <a:lnTo>
                      <a:pt x="0" y="4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76" name="Freeform 147">
                <a:extLst>
                  <a:ext uri="{FF2B5EF4-FFF2-40B4-BE49-F238E27FC236}">
                    <a16:creationId xmlns:a16="http://schemas.microsoft.com/office/drawing/2014/main" xmlns="" id="{10899394-90DD-4C19-B571-925F7A752C16}"/>
                  </a:ext>
                </a:extLst>
              </p:cNvPr>
              <p:cNvSpPr>
                <a:spLocks/>
              </p:cNvSpPr>
              <p:nvPr/>
            </p:nvSpPr>
            <p:spPr bwMode="auto">
              <a:xfrm>
                <a:off x="2757" y="210"/>
                <a:ext cx="34" cy="132"/>
              </a:xfrm>
              <a:custGeom>
                <a:avLst/>
                <a:gdLst>
                  <a:gd name="T0" fmla="*/ 1 w 68"/>
                  <a:gd name="T1" fmla="*/ 8 h 265"/>
                  <a:gd name="T2" fmla="*/ 1 w 68"/>
                  <a:gd name="T3" fmla="*/ 8 h 265"/>
                  <a:gd name="T4" fmla="*/ 1 w 68"/>
                  <a:gd name="T5" fmla="*/ 8 h 265"/>
                  <a:gd name="T6" fmla="*/ 1 w 68"/>
                  <a:gd name="T7" fmla="*/ 8 h 265"/>
                  <a:gd name="T8" fmla="*/ 0 w 68"/>
                  <a:gd name="T9" fmla="*/ 8 h 265"/>
                  <a:gd name="T10" fmla="*/ 1 w 68"/>
                  <a:gd name="T11" fmla="*/ 7 h 265"/>
                  <a:gd name="T12" fmla="*/ 2 w 68"/>
                  <a:gd name="T13" fmla="*/ 5 h 265"/>
                  <a:gd name="T14" fmla="*/ 2 w 68"/>
                  <a:gd name="T15" fmla="*/ 4 h 265"/>
                  <a:gd name="T16" fmla="*/ 2 w 68"/>
                  <a:gd name="T17" fmla="*/ 3 h 265"/>
                  <a:gd name="T18" fmla="*/ 2 w 68"/>
                  <a:gd name="T19" fmla="*/ 2 h 265"/>
                  <a:gd name="T20" fmla="*/ 2 w 68"/>
                  <a:gd name="T21" fmla="*/ 1 h 265"/>
                  <a:gd name="T22" fmla="*/ 2 w 68"/>
                  <a:gd name="T23" fmla="*/ 0 h 265"/>
                  <a:gd name="T24" fmla="*/ 2 w 68"/>
                  <a:gd name="T25" fmla="*/ 0 h 265"/>
                  <a:gd name="T26" fmla="*/ 2 w 68"/>
                  <a:gd name="T27" fmla="*/ 0 h 265"/>
                  <a:gd name="T28" fmla="*/ 2 w 68"/>
                  <a:gd name="T29" fmla="*/ 1 h 265"/>
                  <a:gd name="T30" fmla="*/ 3 w 68"/>
                  <a:gd name="T31" fmla="*/ 2 h 265"/>
                  <a:gd name="T32" fmla="*/ 3 w 68"/>
                  <a:gd name="T33" fmla="*/ 3 h 265"/>
                  <a:gd name="T34" fmla="*/ 2 w 68"/>
                  <a:gd name="T35" fmla="*/ 5 h 265"/>
                  <a:gd name="T36" fmla="*/ 2 w 68"/>
                  <a:gd name="T37" fmla="*/ 6 h 265"/>
                  <a:gd name="T38" fmla="*/ 2 w 68"/>
                  <a:gd name="T39" fmla="*/ 7 h 265"/>
                  <a:gd name="T40" fmla="*/ 1 w 68"/>
                  <a:gd name="T41" fmla="*/ 8 h 26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8" h="265">
                    <a:moveTo>
                      <a:pt x="7" y="265"/>
                    </a:moveTo>
                    <a:lnTo>
                      <a:pt x="4" y="265"/>
                    </a:lnTo>
                    <a:lnTo>
                      <a:pt x="2" y="262"/>
                    </a:lnTo>
                    <a:lnTo>
                      <a:pt x="1" y="260"/>
                    </a:lnTo>
                    <a:lnTo>
                      <a:pt x="0" y="258"/>
                    </a:lnTo>
                    <a:lnTo>
                      <a:pt x="26" y="226"/>
                    </a:lnTo>
                    <a:lnTo>
                      <a:pt x="43" y="191"/>
                    </a:lnTo>
                    <a:lnTo>
                      <a:pt x="54" y="156"/>
                    </a:lnTo>
                    <a:lnTo>
                      <a:pt x="56" y="121"/>
                    </a:lnTo>
                    <a:lnTo>
                      <a:pt x="55" y="86"/>
                    </a:lnTo>
                    <a:lnTo>
                      <a:pt x="49" y="54"/>
                    </a:lnTo>
                    <a:lnTo>
                      <a:pt x="43" y="25"/>
                    </a:lnTo>
                    <a:lnTo>
                      <a:pt x="38" y="0"/>
                    </a:lnTo>
                    <a:lnTo>
                      <a:pt x="51" y="17"/>
                    </a:lnTo>
                    <a:lnTo>
                      <a:pt x="62" y="45"/>
                    </a:lnTo>
                    <a:lnTo>
                      <a:pt x="68" y="83"/>
                    </a:lnTo>
                    <a:lnTo>
                      <a:pt x="68" y="124"/>
                    </a:lnTo>
                    <a:lnTo>
                      <a:pt x="63" y="167"/>
                    </a:lnTo>
                    <a:lnTo>
                      <a:pt x="51" y="207"/>
                    </a:lnTo>
                    <a:lnTo>
                      <a:pt x="33" y="241"/>
                    </a:lnTo>
                    <a:lnTo>
                      <a:pt x="7" y="2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77" name="Freeform 148">
                <a:extLst>
                  <a:ext uri="{FF2B5EF4-FFF2-40B4-BE49-F238E27FC236}">
                    <a16:creationId xmlns:a16="http://schemas.microsoft.com/office/drawing/2014/main" xmlns="" id="{A766CBA0-C5BE-4E71-8FE0-D906E896BE90}"/>
                  </a:ext>
                </a:extLst>
              </p:cNvPr>
              <p:cNvSpPr>
                <a:spLocks/>
              </p:cNvSpPr>
              <p:nvPr/>
            </p:nvSpPr>
            <p:spPr bwMode="auto">
              <a:xfrm>
                <a:off x="2757" y="212"/>
                <a:ext cx="28" cy="16"/>
              </a:xfrm>
              <a:custGeom>
                <a:avLst/>
                <a:gdLst>
                  <a:gd name="T0" fmla="*/ 1 w 57"/>
                  <a:gd name="T1" fmla="*/ 1 h 34"/>
                  <a:gd name="T2" fmla="*/ 1 w 57"/>
                  <a:gd name="T3" fmla="*/ 0 h 34"/>
                  <a:gd name="T4" fmla="*/ 1 w 57"/>
                  <a:gd name="T5" fmla="*/ 0 h 34"/>
                  <a:gd name="T6" fmla="*/ 1 w 57"/>
                  <a:gd name="T7" fmla="*/ 0 h 34"/>
                  <a:gd name="T8" fmla="*/ 0 w 57"/>
                  <a:gd name="T9" fmla="*/ 0 h 34"/>
                  <a:gd name="T10" fmla="*/ 0 w 57"/>
                  <a:gd name="T11" fmla="*/ 0 h 34"/>
                  <a:gd name="T12" fmla="*/ 0 w 57"/>
                  <a:gd name="T13" fmla="*/ 0 h 34"/>
                  <a:gd name="T14" fmla="*/ 0 w 57"/>
                  <a:gd name="T15" fmla="*/ 0 h 34"/>
                  <a:gd name="T16" fmla="*/ 0 w 57"/>
                  <a:gd name="T17" fmla="*/ 0 h 34"/>
                  <a:gd name="T18" fmla="*/ 0 w 57"/>
                  <a:gd name="T19" fmla="*/ 0 h 34"/>
                  <a:gd name="T20" fmla="*/ 0 w 57"/>
                  <a:gd name="T21" fmla="*/ 0 h 34"/>
                  <a:gd name="T22" fmla="*/ 0 w 57"/>
                  <a:gd name="T23" fmla="*/ 0 h 34"/>
                  <a:gd name="T24" fmla="*/ 0 w 57"/>
                  <a:gd name="T25" fmla="*/ 0 h 34"/>
                  <a:gd name="T26" fmla="*/ 0 w 57"/>
                  <a:gd name="T27" fmla="*/ 0 h 34"/>
                  <a:gd name="T28" fmla="*/ 1 w 57"/>
                  <a:gd name="T29" fmla="*/ 0 h 34"/>
                  <a:gd name="T30" fmla="*/ 1 w 57"/>
                  <a:gd name="T31" fmla="*/ 0 h 34"/>
                  <a:gd name="T32" fmla="*/ 1 w 57"/>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34">
                    <a:moveTo>
                      <a:pt x="57" y="34"/>
                    </a:moveTo>
                    <a:lnTo>
                      <a:pt x="51" y="27"/>
                    </a:lnTo>
                    <a:lnTo>
                      <a:pt x="43" y="20"/>
                    </a:lnTo>
                    <a:lnTo>
                      <a:pt x="34" y="14"/>
                    </a:lnTo>
                    <a:lnTo>
                      <a:pt x="26" y="8"/>
                    </a:lnTo>
                    <a:lnTo>
                      <a:pt x="17" y="4"/>
                    </a:lnTo>
                    <a:lnTo>
                      <a:pt x="9" y="1"/>
                    </a:lnTo>
                    <a:lnTo>
                      <a:pt x="4" y="0"/>
                    </a:lnTo>
                    <a:lnTo>
                      <a:pt x="0" y="1"/>
                    </a:lnTo>
                    <a:lnTo>
                      <a:pt x="0" y="4"/>
                    </a:lnTo>
                    <a:lnTo>
                      <a:pt x="5" y="7"/>
                    </a:lnTo>
                    <a:lnTo>
                      <a:pt x="12" y="11"/>
                    </a:lnTo>
                    <a:lnTo>
                      <a:pt x="20" y="14"/>
                    </a:lnTo>
                    <a:lnTo>
                      <a:pt x="29" y="19"/>
                    </a:lnTo>
                    <a:lnTo>
                      <a:pt x="40" y="23"/>
                    </a:lnTo>
                    <a:lnTo>
                      <a:pt x="49" y="28"/>
                    </a:lnTo>
                    <a:lnTo>
                      <a:pt x="57" y="3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78" name="Freeform 149">
                <a:extLst>
                  <a:ext uri="{FF2B5EF4-FFF2-40B4-BE49-F238E27FC236}">
                    <a16:creationId xmlns:a16="http://schemas.microsoft.com/office/drawing/2014/main" xmlns="" id="{9DEB9BF2-5C00-4499-9092-24F138DD3C94}"/>
                  </a:ext>
                </a:extLst>
              </p:cNvPr>
              <p:cNvSpPr>
                <a:spLocks/>
              </p:cNvSpPr>
              <p:nvPr/>
            </p:nvSpPr>
            <p:spPr bwMode="auto">
              <a:xfrm>
                <a:off x="2756" y="220"/>
                <a:ext cx="31" cy="20"/>
              </a:xfrm>
              <a:custGeom>
                <a:avLst/>
                <a:gdLst>
                  <a:gd name="T0" fmla="*/ 0 w 62"/>
                  <a:gd name="T1" fmla="*/ 1 h 40"/>
                  <a:gd name="T2" fmla="*/ 1 w 62"/>
                  <a:gd name="T3" fmla="*/ 0 h 40"/>
                  <a:gd name="T4" fmla="*/ 1 w 62"/>
                  <a:gd name="T5" fmla="*/ 1 h 40"/>
                  <a:gd name="T6" fmla="*/ 1 w 62"/>
                  <a:gd name="T7" fmla="*/ 1 h 40"/>
                  <a:gd name="T8" fmla="*/ 1 w 62"/>
                  <a:gd name="T9" fmla="*/ 1 h 40"/>
                  <a:gd name="T10" fmla="*/ 2 w 62"/>
                  <a:gd name="T11" fmla="*/ 1 h 40"/>
                  <a:gd name="T12" fmla="*/ 2 w 62"/>
                  <a:gd name="T13" fmla="*/ 1 h 40"/>
                  <a:gd name="T14" fmla="*/ 2 w 62"/>
                  <a:gd name="T15" fmla="*/ 1 h 40"/>
                  <a:gd name="T16" fmla="*/ 2 w 62"/>
                  <a:gd name="T17" fmla="*/ 2 h 40"/>
                  <a:gd name="T18" fmla="*/ 2 w 62"/>
                  <a:gd name="T19" fmla="*/ 2 h 40"/>
                  <a:gd name="T20" fmla="*/ 2 w 62"/>
                  <a:gd name="T21" fmla="*/ 1 h 40"/>
                  <a:gd name="T22" fmla="*/ 2 w 62"/>
                  <a:gd name="T23" fmla="*/ 1 h 40"/>
                  <a:gd name="T24" fmla="*/ 1 w 62"/>
                  <a:gd name="T25" fmla="*/ 1 h 40"/>
                  <a:gd name="T26" fmla="*/ 1 w 62"/>
                  <a:gd name="T27" fmla="*/ 1 h 40"/>
                  <a:gd name="T28" fmla="*/ 1 w 62"/>
                  <a:gd name="T29" fmla="*/ 1 h 40"/>
                  <a:gd name="T30" fmla="*/ 1 w 62"/>
                  <a:gd name="T31" fmla="*/ 1 h 40"/>
                  <a:gd name="T32" fmla="*/ 0 w 62"/>
                  <a:gd name="T33" fmla="*/ 1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2" h="40">
                    <a:moveTo>
                      <a:pt x="0" y="2"/>
                    </a:moveTo>
                    <a:lnTo>
                      <a:pt x="3" y="0"/>
                    </a:lnTo>
                    <a:lnTo>
                      <a:pt x="8" y="2"/>
                    </a:lnTo>
                    <a:lnTo>
                      <a:pt x="18" y="5"/>
                    </a:lnTo>
                    <a:lnTo>
                      <a:pt x="27" y="10"/>
                    </a:lnTo>
                    <a:lnTo>
                      <a:pt x="37" y="15"/>
                    </a:lnTo>
                    <a:lnTo>
                      <a:pt x="46" y="22"/>
                    </a:lnTo>
                    <a:lnTo>
                      <a:pt x="56" y="30"/>
                    </a:lnTo>
                    <a:lnTo>
                      <a:pt x="62" y="40"/>
                    </a:lnTo>
                    <a:lnTo>
                      <a:pt x="54" y="35"/>
                    </a:lnTo>
                    <a:lnTo>
                      <a:pt x="45" y="30"/>
                    </a:lnTo>
                    <a:lnTo>
                      <a:pt x="35" y="25"/>
                    </a:lnTo>
                    <a:lnTo>
                      <a:pt x="24" y="19"/>
                    </a:lnTo>
                    <a:lnTo>
                      <a:pt x="14" y="13"/>
                    </a:lnTo>
                    <a:lnTo>
                      <a:pt x="6" y="9"/>
                    </a:lnTo>
                    <a:lnTo>
                      <a:pt x="1" y="4"/>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79" name="Freeform 150">
                <a:extLst>
                  <a:ext uri="{FF2B5EF4-FFF2-40B4-BE49-F238E27FC236}">
                    <a16:creationId xmlns:a16="http://schemas.microsoft.com/office/drawing/2014/main" xmlns="" id="{BE0FCC79-DFC4-40D4-8A29-44F59DD5C825}"/>
                  </a:ext>
                </a:extLst>
              </p:cNvPr>
              <p:cNvSpPr>
                <a:spLocks/>
              </p:cNvSpPr>
              <p:nvPr/>
            </p:nvSpPr>
            <p:spPr bwMode="auto">
              <a:xfrm>
                <a:off x="2749" y="240"/>
                <a:ext cx="41" cy="26"/>
              </a:xfrm>
              <a:custGeom>
                <a:avLst/>
                <a:gdLst>
                  <a:gd name="T0" fmla="*/ 0 w 81"/>
                  <a:gd name="T1" fmla="*/ 0 h 53"/>
                  <a:gd name="T2" fmla="*/ 1 w 81"/>
                  <a:gd name="T3" fmla="*/ 0 h 53"/>
                  <a:gd name="T4" fmla="*/ 1 w 81"/>
                  <a:gd name="T5" fmla="*/ 0 h 53"/>
                  <a:gd name="T6" fmla="*/ 1 w 81"/>
                  <a:gd name="T7" fmla="*/ 0 h 53"/>
                  <a:gd name="T8" fmla="*/ 2 w 81"/>
                  <a:gd name="T9" fmla="*/ 0 h 53"/>
                  <a:gd name="T10" fmla="*/ 2 w 81"/>
                  <a:gd name="T11" fmla="*/ 0 h 53"/>
                  <a:gd name="T12" fmla="*/ 2 w 81"/>
                  <a:gd name="T13" fmla="*/ 1 h 53"/>
                  <a:gd name="T14" fmla="*/ 3 w 81"/>
                  <a:gd name="T15" fmla="*/ 1 h 53"/>
                  <a:gd name="T16" fmla="*/ 3 w 81"/>
                  <a:gd name="T17" fmla="*/ 1 h 53"/>
                  <a:gd name="T18" fmla="*/ 3 w 81"/>
                  <a:gd name="T19" fmla="*/ 1 h 53"/>
                  <a:gd name="T20" fmla="*/ 2 w 81"/>
                  <a:gd name="T21" fmla="*/ 1 h 53"/>
                  <a:gd name="T22" fmla="*/ 2 w 81"/>
                  <a:gd name="T23" fmla="*/ 1 h 53"/>
                  <a:gd name="T24" fmla="*/ 2 w 81"/>
                  <a:gd name="T25" fmla="*/ 0 h 53"/>
                  <a:gd name="T26" fmla="*/ 1 w 81"/>
                  <a:gd name="T27" fmla="*/ 0 h 53"/>
                  <a:gd name="T28" fmla="*/ 1 w 81"/>
                  <a:gd name="T29" fmla="*/ 0 h 53"/>
                  <a:gd name="T30" fmla="*/ 1 w 81"/>
                  <a:gd name="T31" fmla="*/ 0 h 53"/>
                  <a:gd name="T32" fmla="*/ 0 w 81"/>
                  <a:gd name="T33" fmla="*/ 0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1" h="53">
                    <a:moveTo>
                      <a:pt x="0" y="1"/>
                    </a:moveTo>
                    <a:lnTo>
                      <a:pt x="4" y="0"/>
                    </a:lnTo>
                    <a:lnTo>
                      <a:pt x="13" y="2"/>
                    </a:lnTo>
                    <a:lnTo>
                      <a:pt x="25" y="7"/>
                    </a:lnTo>
                    <a:lnTo>
                      <a:pt x="37" y="13"/>
                    </a:lnTo>
                    <a:lnTo>
                      <a:pt x="51" y="23"/>
                    </a:lnTo>
                    <a:lnTo>
                      <a:pt x="64" y="32"/>
                    </a:lnTo>
                    <a:lnTo>
                      <a:pt x="74" y="42"/>
                    </a:lnTo>
                    <a:lnTo>
                      <a:pt x="81" y="53"/>
                    </a:lnTo>
                    <a:lnTo>
                      <a:pt x="75" y="48"/>
                    </a:lnTo>
                    <a:lnTo>
                      <a:pt x="64" y="42"/>
                    </a:lnTo>
                    <a:lnTo>
                      <a:pt x="50" y="35"/>
                    </a:lnTo>
                    <a:lnTo>
                      <a:pt x="36" y="26"/>
                    </a:lnTo>
                    <a:lnTo>
                      <a:pt x="21" y="18"/>
                    </a:lnTo>
                    <a:lnTo>
                      <a:pt x="10" y="11"/>
                    </a:lnTo>
                    <a:lnTo>
                      <a:pt x="3" y="5"/>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80" name="Freeform 151">
                <a:extLst>
                  <a:ext uri="{FF2B5EF4-FFF2-40B4-BE49-F238E27FC236}">
                    <a16:creationId xmlns:a16="http://schemas.microsoft.com/office/drawing/2014/main" xmlns="" id="{224C88D4-357F-42FC-BB5D-5B0BAF8C0456}"/>
                  </a:ext>
                </a:extLst>
              </p:cNvPr>
              <p:cNvSpPr>
                <a:spLocks/>
              </p:cNvSpPr>
              <p:nvPr/>
            </p:nvSpPr>
            <p:spPr bwMode="auto">
              <a:xfrm>
                <a:off x="2743" y="262"/>
                <a:ext cx="44" cy="29"/>
              </a:xfrm>
              <a:custGeom>
                <a:avLst/>
                <a:gdLst>
                  <a:gd name="T0" fmla="*/ 0 w 88"/>
                  <a:gd name="T1" fmla="*/ 0 h 59"/>
                  <a:gd name="T2" fmla="*/ 1 w 88"/>
                  <a:gd name="T3" fmla="*/ 0 h 59"/>
                  <a:gd name="T4" fmla="*/ 1 w 88"/>
                  <a:gd name="T5" fmla="*/ 0 h 59"/>
                  <a:gd name="T6" fmla="*/ 1 w 88"/>
                  <a:gd name="T7" fmla="*/ 0 h 59"/>
                  <a:gd name="T8" fmla="*/ 2 w 88"/>
                  <a:gd name="T9" fmla="*/ 0 h 59"/>
                  <a:gd name="T10" fmla="*/ 2 w 88"/>
                  <a:gd name="T11" fmla="*/ 0 h 59"/>
                  <a:gd name="T12" fmla="*/ 3 w 88"/>
                  <a:gd name="T13" fmla="*/ 1 h 59"/>
                  <a:gd name="T14" fmla="*/ 3 w 88"/>
                  <a:gd name="T15" fmla="*/ 1 h 59"/>
                  <a:gd name="T16" fmla="*/ 3 w 88"/>
                  <a:gd name="T17" fmla="*/ 1 h 59"/>
                  <a:gd name="T18" fmla="*/ 3 w 88"/>
                  <a:gd name="T19" fmla="*/ 1 h 59"/>
                  <a:gd name="T20" fmla="*/ 3 w 88"/>
                  <a:gd name="T21" fmla="*/ 1 h 59"/>
                  <a:gd name="T22" fmla="*/ 2 w 88"/>
                  <a:gd name="T23" fmla="*/ 1 h 59"/>
                  <a:gd name="T24" fmla="*/ 2 w 88"/>
                  <a:gd name="T25" fmla="*/ 0 h 59"/>
                  <a:gd name="T26" fmla="*/ 1 w 88"/>
                  <a:gd name="T27" fmla="*/ 0 h 59"/>
                  <a:gd name="T28" fmla="*/ 1 w 88"/>
                  <a:gd name="T29" fmla="*/ 0 h 59"/>
                  <a:gd name="T30" fmla="*/ 1 w 88"/>
                  <a:gd name="T31" fmla="*/ 0 h 59"/>
                  <a:gd name="T32" fmla="*/ 0 w 88"/>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8" h="59">
                    <a:moveTo>
                      <a:pt x="0" y="2"/>
                    </a:moveTo>
                    <a:lnTo>
                      <a:pt x="4" y="0"/>
                    </a:lnTo>
                    <a:lnTo>
                      <a:pt x="15" y="3"/>
                    </a:lnTo>
                    <a:lnTo>
                      <a:pt x="27" y="10"/>
                    </a:lnTo>
                    <a:lnTo>
                      <a:pt x="42" y="18"/>
                    </a:lnTo>
                    <a:lnTo>
                      <a:pt x="57" y="28"/>
                    </a:lnTo>
                    <a:lnTo>
                      <a:pt x="71" y="38"/>
                    </a:lnTo>
                    <a:lnTo>
                      <a:pt x="83" y="49"/>
                    </a:lnTo>
                    <a:lnTo>
                      <a:pt x="88" y="59"/>
                    </a:lnTo>
                    <a:lnTo>
                      <a:pt x="82" y="56"/>
                    </a:lnTo>
                    <a:lnTo>
                      <a:pt x="70" y="49"/>
                    </a:lnTo>
                    <a:lnTo>
                      <a:pt x="55" y="40"/>
                    </a:lnTo>
                    <a:lnTo>
                      <a:pt x="39" y="30"/>
                    </a:lnTo>
                    <a:lnTo>
                      <a:pt x="24" y="21"/>
                    </a:lnTo>
                    <a:lnTo>
                      <a:pt x="11" y="12"/>
                    </a:lnTo>
                    <a:lnTo>
                      <a:pt x="2" y="5"/>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81" name="Freeform 152">
                <a:extLst>
                  <a:ext uri="{FF2B5EF4-FFF2-40B4-BE49-F238E27FC236}">
                    <a16:creationId xmlns:a16="http://schemas.microsoft.com/office/drawing/2014/main" xmlns="" id="{0119C75A-81B3-4E1D-81C8-E6FCD746532B}"/>
                  </a:ext>
                </a:extLst>
              </p:cNvPr>
              <p:cNvSpPr>
                <a:spLocks/>
              </p:cNvSpPr>
              <p:nvPr/>
            </p:nvSpPr>
            <p:spPr bwMode="auto">
              <a:xfrm>
                <a:off x="2747" y="276"/>
                <a:ext cx="36" cy="31"/>
              </a:xfrm>
              <a:custGeom>
                <a:avLst/>
                <a:gdLst>
                  <a:gd name="T0" fmla="*/ 0 w 71"/>
                  <a:gd name="T1" fmla="*/ 0 h 62"/>
                  <a:gd name="T2" fmla="*/ 1 w 71"/>
                  <a:gd name="T3" fmla="*/ 0 h 62"/>
                  <a:gd name="T4" fmla="*/ 1 w 71"/>
                  <a:gd name="T5" fmla="*/ 1 h 62"/>
                  <a:gd name="T6" fmla="*/ 1 w 71"/>
                  <a:gd name="T7" fmla="*/ 1 h 62"/>
                  <a:gd name="T8" fmla="*/ 2 w 71"/>
                  <a:gd name="T9" fmla="*/ 1 h 62"/>
                  <a:gd name="T10" fmla="*/ 2 w 71"/>
                  <a:gd name="T11" fmla="*/ 2 h 62"/>
                  <a:gd name="T12" fmla="*/ 2 w 71"/>
                  <a:gd name="T13" fmla="*/ 2 h 62"/>
                  <a:gd name="T14" fmla="*/ 3 w 71"/>
                  <a:gd name="T15" fmla="*/ 2 h 62"/>
                  <a:gd name="T16" fmla="*/ 3 w 71"/>
                  <a:gd name="T17" fmla="*/ 2 h 62"/>
                  <a:gd name="T18" fmla="*/ 2 w 71"/>
                  <a:gd name="T19" fmla="*/ 2 h 62"/>
                  <a:gd name="T20" fmla="*/ 2 w 71"/>
                  <a:gd name="T21" fmla="*/ 2 h 62"/>
                  <a:gd name="T22" fmla="*/ 2 w 71"/>
                  <a:gd name="T23" fmla="*/ 2 h 62"/>
                  <a:gd name="T24" fmla="*/ 1 w 71"/>
                  <a:gd name="T25" fmla="*/ 1 h 62"/>
                  <a:gd name="T26" fmla="*/ 1 w 71"/>
                  <a:gd name="T27" fmla="*/ 1 h 62"/>
                  <a:gd name="T28" fmla="*/ 1 w 71"/>
                  <a:gd name="T29" fmla="*/ 1 h 62"/>
                  <a:gd name="T30" fmla="*/ 1 w 71"/>
                  <a:gd name="T31" fmla="*/ 1 h 62"/>
                  <a:gd name="T32" fmla="*/ 0 w 71"/>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62">
                    <a:moveTo>
                      <a:pt x="0" y="0"/>
                    </a:moveTo>
                    <a:lnTo>
                      <a:pt x="3" y="0"/>
                    </a:lnTo>
                    <a:lnTo>
                      <a:pt x="11" y="5"/>
                    </a:lnTo>
                    <a:lnTo>
                      <a:pt x="23" y="13"/>
                    </a:lnTo>
                    <a:lnTo>
                      <a:pt x="36" y="22"/>
                    </a:lnTo>
                    <a:lnTo>
                      <a:pt x="48" y="34"/>
                    </a:lnTo>
                    <a:lnTo>
                      <a:pt x="60" y="44"/>
                    </a:lnTo>
                    <a:lnTo>
                      <a:pt x="68" y="54"/>
                    </a:lnTo>
                    <a:lnTo>
                      <a:pt x="71" y="62"/>
                    </a:lnTo>
                    <a:lnTo>
                      <a:pt x="64" y="57"/>
                    </a:lnTo>
                    <a:lnTo>
                      <a:pt x="54" y="50"/>
                    </a:lnTo>
                    <a:lnTo>
                      <a:pt x="41" y="41"/>
                    </a:lnTo>
                    <a:lnTo>
                      <a:pt x="29" y="31"/>
                    </a:lnTo>
                    <a:lnTo>
                      <a:pt x="16" y="21"/>
                    </a:lnTo>
                    <a:lnTo>
                      <a:pt x="7" y="13"/>
                    </a:lnTo>
                    <a:lnTo>
                      <a:pt x="1" y="5"/>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82" name="Freeform 153">
                <a:extLst>
                  <a:ext uri="{FF2B5EF4-FFF2-40B4-BE49-F238E27FC236}">
                    <a16:creationId xmlns:a16="http://schemas.microsoft.com/office/drawing/2014/main" xmlns="" id="{6D20C35A-F9BE-4495-B273-BB76B571BB25}"/>
                  </a:ext>
                </a:extLst>
              </p:cNvPr>
              <p:cNvSpPr>
                <a:spLocks/>
              </p:cNvSpPr>
              <p:nvPr/>
            </p:nvSpPr>
            <p:spPr bwMode="auto">
              <a:xfrm>
                <a:off x="2748" y="293"/>
                <a:ext cx="29" cy="26"/>
              </a:xfrm>
              <a:custGeom>
                <a:avLst/>
                <a:gdLst>
                  <a:gd name="T0" fmla="*/ 0 w 59"/>
                  <a:gd name="T1" fmla="*/ 0 h 53"/>
                  <a:gd name="T2" fmla="*/ 0 w 59"/>
                  <a:gd name="T3" fmla="*/ 0 h 53"/>
                  <a:gd name="T4" fmla="*/ 0 w 59"/>
                  <a:gd name="T5" fmla="*/ 0 h 53"/>
                  <a:gd name="T6" fmla="*/ 0 w 59"/>
                  <a:gd name="T7" fmla="*/ 0 h 53"/>
                  <a:gd name="T8" fmla="*/ 0 w 59"/>
                  <a:gd name="T9" fmla="*/ 0 h 53"/>
                  <a:gd name="T10" fmla="*/ 1 w 59"/>
                  <a:gd name="T11" fmla="*/ 0 h 53"/>
                  <a:gd name="T12" fmla="*/ 1 w 59"/>
                  <a:gd name="T13" fmla="*/ 1 h 53"/>
                  <a:gd name="T14" fmla="*/ 1 w 59"/>
                  <a:gd name="T15" fmla="*/ 1 h 53"/>
                  <a:gd name="T16" fmla="*/ 1 w 59"/>
                  <a:gd name="T17" fmla="*/ 1 h 53"/>
                  <a:gd name="T18" fmla="*/ 1 w 59"/>
                  <a:gd name="T19" fmla="*/ 1 h 53"/>
                  <a:gd name="T20" fmla="*/ 1 w 59"/>
                  <a:gd name="T21" fmla="*/ 1 h 53"/>
                  <a:gd name="T22" fmla="*/ 1 w 59"/>
                  <a:gd name="T23" fmla="*/ 1 h 53"/>
                  <a:gd name="T24" fmla="*/ 0 w 59"/>
                  <a:gd name="T25" fmla="*/ 0 h 53"/>
                  <a:gd name="T26" fmla="*/ 0 w 59"/>
                  <a:gd name="T27" fmla="*/ 0 h 53"/>
                  <a:gd name="T28" fmla="*/ 0 w 59"/>
                  <a:gd name="T29" fmla="*/ 0 h 53"/>
                  <a:gd name="T30" fmla="*/ 0 w 59"/>
                  <a:gd name="T31" fmla="*/ 0 h 53"/>
                  <a:gd name="T32" fmla="*/ 0 w 59"/>
                  <a:gd name="T33" fmla="*/ 0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53">
                    <a:moveTo>
                      <a:pt x="0" y="0"/>
                    </a:moveTo>
                    <a:lnTo>
                      <a:pt x="4" y="0"/>
                    </a:lnTo>
                    <a:lnTo>
                      <a:pt x="11" y="2"/>
                    </a:lnTo>
                    <a:lnTo>
                      <a:pt x="20" y="7"/>
                    </a:lnTo>
                    <a:lnTo>
                      <a:pt x="30" y="13"/>
                    </a:lnTo>
                    <a:lnTo>
                      <a:pt x="39" y="23"/>
                    </a:lnTo>
                    <a:lnTo>
                      <a:pt x="49" y="32"/>
                    </a:lnTo>
                    <a:lnTo>
                      <a:pt x="55" y="42"/>
                    </a:lnTo>
                    <a:lnTo>
                      <a:pt x="59" y="53"/>
                    </a:lnTo>
                    <a:lnTo>
                      <a:pt x="53" y="47"/>
                    </a:lnTo>
                    <a:lnTo>
                      <a:pt x="44" y="40"/>
                    </a:lnTo>
                    <a:lnTo>
                      <a:pt x="34" y="32"/>
                    </a:lnTo>
                    <a:lnTo>
                      <a:pt x="23" y="24"/>
                    </a:lnTo>
                    <a:lnTo>
                      <a:pt x="13" y="16"/>
                    </a:lnTo>
                    <a:lnTo>
                      <a:pt x="5" y="9"/>
                    </a:lnTo>
                    <a:lnTo>
                      <a:pt x="0"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83" name="Freeform 154">
                <a:extLst>
                  <a:ext uri="{FF2B5EF4-FFF2-40B4-BE49-F238E27FC236}">
                    <a16:creationId xmlns:a16="http://schemas.microsoft.com/office/drawing/2014/main" xmlns="" id="{E9C23E08-120F-4E9B-B604-7AF31655C9DB}"/>
                  </a:ext>
                </a:extLst>
              </p:cNvPr>
              <p:cNvSpPr>
                <a:spLocks/>
              </p:cNvSpPr>
              <p:nvPr/>
            </p:nvSpPr>
            <p:spPr bwMode="auto">
              <a:xfrm>
                <a:off x="2748" y="309"/>
                <a:ext cx="21" cy="22"/>
              </a:xfrm>
              <a:custGeom>
                <a:avLst/>
                <a:gdLst>
                  <a:gd name="T0" fmla="*/ 0 w 43"/>
                  <a:gd name="T1" fmla="*/ 0 h 45"/>
                  <a:gd name="T2" fmla="*/ 0 w 43"/>
                  <a:gd name="T3" fmla="*/ 0 h 45"/>
                  <a:gd name="T4" fmla="*/ 0 w 43"/>
                  <a:gd name="T5" fmla="*/ 0 h 45"/>
                  <a:gd name="T6" fmla="*/ 0 w 43"/>
                  <a:gd name="T7" fmla="*/ 0 h 45"/>
                  <a:gd name="T8" fmla="*/ 0 w 43"/>
                  <a:gd name="T9" fmla="*/ 0 h 45"/>
                  <a:gd name="T10" fmla="*/ 0 w 43"/>
                  <a:gd name="T11" fmla="*/ 0 h 45"/>
                  <a:gd name="T12" fmla="*/ 1 w 43"/>
                  <a:gd name="T13" fmla="*/ 1 h 45"/>
                  <a:gd name="T14" fmla="*/ 1 w 43"/>
                  <a:gd name="T15" fmla="*/ 1 h 45"/>
                  <a:gd name="T16" fmla="*/ 1 w 43"/>
                  <a:gd name="T17" fmla="*/ 1 h 45"/>
                  <a:gd name="T18" fmla="*/ 1 w 43"/>
                  <a:gd name="T19" fmla="*/ 1 h 45"/>
                  <a:gd name="T20" fmla="*/ 1 w 43"/>
                  <a:gd name="T21" fmla="*/ 1 h 45"/>
                  <a:gd name="T22" fmla="*/ 0 w 43"/>
                  <a:gd name="T23" fmla="*/ 0 h 45"/>
                  <a:gd name="T24" fmla="*/ 0 w 43"/>
                  <a:gd name="T25" fmla="*/ 0 h 45"/>
                  <a:gd name="T26" fmla="*/ 0 w 43"/>
                  <a:gd name="T27" fmla="*/ 0 h 45"/>
                  <a:gd name="T28" fmla="*/ 0 w 43"/>
                  <a:gd name="T29" fmla="*/ 0 h 45"/>
                  <a:gd name="T30" fmla="*/ 0 w 43"/>
                  <a:gd name="T31" fmla="*/ 0 h 45"/>
                  <a:gd name="T32" fmla="*/ 0 w 43"/>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45">
                    <a:moveTo>
                      <a:pt x="0" y="0"/>
                    </a:moveTo>
                    <a:lnTo>
                      <a:pt x="3" y="0"/>
                    </a:lnTo>
                    <a:lnTo>
                      <a:pt x="9" y="2"/>
                    </a:lnTo>
                    <a:lnTo>
                      <a:pt x="16" y="8"/>
                    </a:lnTo>
                    <a:lnTo>
                      <a:pt x="24" y="16"/>
                    </a:lnTo>
                    <a:lnTo>
                      <a:pt x="31" y="24"/>
                    </a:lnTo>
                    <a:lnTo>
                      <a:pt x="38" y="32"/>
                    </a:lnTo>
                    <a:lnTo>
                      <a:pt x="41" y="39"/>
                    </a:lnTo>
                    <a:lnTo>
                      <a:pt x="43" y="45"/>
                    </a:lnTo>
                    <a:lnTo>
                      <a:pt x="38" y="40"/>
                    </a:lnTo>
                    <a:lnTo>
                      <a:pt x="32" y="34"/>
                    </a:lnTo>
                    <a:lnTo>
                      <a:pt x="25" y="29"/>
                    </a:lnTo>
                    <a:lnTo>
                      <a:pt x="18" y="22"/>
                    </a:lnTo>
                    <a:lnTo>
                      <a:pt x="12" y="15"/>
                    </a:lnTo>
                    <a:lnTo>
                      <a:pt x="6" y="9"/>
                    </a:lnTo>
                    <a:lnTo>
                      <a:pt x="1"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84" name="Freeform 155">
                <a:extLst>
                  <a:ext uri="{FF2B5EF4-FFF2-40B4-BE49-F238E27FC236}">
                    <a16:creationId xmlns:a16="http://schemas.microsoft.com/office/drawing/2014/main" xmlns="" id="{9F0952CB-87CA-4289-B6A8-96BE5584F9CC}"/>
                  </a:ext>
                </a:extLst>
              </p:cNvPr>
              <p:cNvSpPr>
                <a:spLocks/>
              </p:cNvSpPr>
              <p:nvPr/>
            </p:nvSpPr>
            <p:spPr bwMode="auto">
              <a:xfrm>
                <a:off x="2749" y="323"/>
                <a:ext cx="15" cy="16"/>
              </a:xfrm>
              <a:custGeom>
                <a:avLst/>
                <a:gdLst>
                  <a:gd name="T0" fmla="*/ 1 w 29"/>
                  <a:gd name="T1" fmla="*/ 0 h 31"/>
                  <a:gd name="T2" fmla="*/ 1 w 29"/>
                  <a:gd name="T3" fmla="*/ 1 h 31"/>
                  <a:gd name="T4" fmla="*/ 1 w 29"/>
                  <a:gd name="T5" fmla="*/ 1 h 31"/>
                  <a:gd name="T6" fmla="*/ 1 w 29"/>
                  <a:gd name="T7" fmla="*/ 1 h 31"/>
                  <a:gd name="T8" fmla="*/ 1 w 29"/>
                  <a:gd name="T9" fmla="*/ 1 h 31"/>
                  <a:gd name="T10" fmla="*/ 1 w 29"/>
                  <a:gd name="T11" fmla="*/ 1 h 31"/>
                  <a:gd name="T12" fmla="*/ 1 w 29"/>
                  <a:gd name="T13" fmla="*/ 1 h 31"/>
                  <a:gd name="T14" fmla="*/ 1 w 29"/>
                  <a:gd name="T15" fmla="*/ 1 h 31"/>
                  <a:gd name="T16" fmla="*/ 1 w 29"/>
                  <a:gd name="T17" fmla="*/ 1 h 31"/>
                  <a:gd name="T18" fmla="*/ 1 w 29"/>
                  <a:gd name="T19" fmla="*/ 1 h 31"/>
                  <a:gd name="T20" fmla="*/ 1 w 29"/>
                  <a:gd name="T21" fmla="*/ 1 h 31"/>
                  <a:gd name="T22" fmla="*/ 0 w 29"/>
                  <a:gd name="T23" fmla="*/ 1 h 31"/>
                  <a:gd name="T24" fmla="*/ 1 w 29"/>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31">
                    <a:moveTo>
                      <a:pt x="3" y="0"/>
                    </a:moveTo>
                    <a:lnTo>
                      <a:pt x="10" y="1"/>
                    </a:lnTo>
                    <a:lnTo>
                      <a:pt x="20" y="9"/>
                    </a:lnTo>
                    <a:lnTo>
                      <a:pt x="29" y="20"/>
                    </a:lnTo>
                    <a:lnTo>
                      <a:pt x="29" y="31"/>
                    </a:lnTo>
                    <a:lnTo>
                      <a:pt x="27" y="25"/>
                    </a:lnTo>
                    <a:lnTo>
                      <a:pt x="24" y="20"/>
                    </a:lnTo>
                    <a:lnTo>
                      <a:pt x="18" y="16"/>
                    </a:lnTo>
                    <a:lnTo>
                      <a:pt x="12" y="11"/>
                    </a:lnTo>
                    <a:lnTo>
                      <a:pt x="6" y="8"/>
                    </a:lnTo>
                    <a:lnTo>
                      <a:pt x="3" y="4"/>
                    </a:lnTo>
                    <a:lnTo>
                      <a:pt x="0" y="2"/>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85" name="Freeform 156">
                <a:extLst>
                  <a:ext uri="{FF2B5EF4-FFF2-40B4-BE49-F238E27FC236}">
                    <a16:creationId xmlns:a16="http://schemas.microsoft.com/office/drawing/2014/main" xmlns="" id="{E5FBE0CD-C4B0-46BD-B314-EDEDF1F51468}"/>
                  </a:ext>
                </a:extLst>
              </p:cNvPr>
              <p:cNvSpPr>
                <a:spLocks/>
              </p:cNvSpPr>
              <p:nvPr/>
            </p:nvSpPr>
            <p:spPr bwMode="auto">
              <a:xfrm>
                <a:off x="2761" y="201"/>
                <a:ext cx="19" cy="17"/>
              </a:xfrm>
              <a:custGeom>
                <a:avLst/>
                <a:gdLst>
                  <a:gd name="T0" fmla="*/ 2 w 37"/>
                  <a:gd name="T1" fmla="*/ 1 h 35"/>
                  <a:gd name="T2" fmla="*/ 2 w 37"/>
                  <a:gd name="T3" fmla="*/ 1 h 35"/>
                  <a:gd name="T4" fmla="*/ 1 w 37"/>
                  <a:gd name="T5" fmla="*/ 0 h 35"/>
                  <a:gd name="T6" fmla="*/ 1 w 37"/>
                  <a:gd name="T7" fmla="*/ 0 h 35"/>
                  <a:gd name="T8" fmla="*/ 1 w 37"/>
                  <a:gd name="T9" fmla="*/ 0 h 35"/>
                  <a:gd name="T10" fmla="*/ 1 w 37"/>
                  <a:gd name="T11" fmla="*/ 0 h 35"/>
                  <a:gd name="T12" fmla="*/ 1 w 37"/>
                  <a:gd name="T13" fmla="*/ 0 h 35"/>
                  <a:gd name="T14" fmla="*/ 0 w 37"/>
                  <a:gd name="T15" fmla="*/ 0 h 35"/>
                  <a:gd name="T16" fmla="*/ 1 w 37"/>
                  <a:gd name="T17" fmla="*/ 0 h 35"/>
                  <a:gd name="T18" fmla="*/ 1 w 37"/>
                  <a:gd name="T19" fmla="*/ 0 h 35"/>
                  <a:gd name="T20" fmla="*/ 1 w 37"/>
                  <a:gd name="T21" fmla="*/ 0 h 35"/>
                  <a:gd name="T22" fmla="*/ 1 w 37"/>
                  <a:gd name="T23" fmla="*/ 0 h 35"/>
                  <a:gd name="T24" fmla="*/ 1 w 37"/>
                  <a:gd name="T25" fmla="*/ 0 h 35"/>
                  <a:gd name="T26" fmla="*/ 1 w 37"/>
                  <a:gd name="T27" fmla="*/ 0 h 35"/>
                  <a:gd name="T28" fmla="*/ 1 w 37"/>
                  <a:gd name="T29" fmla="*/ 0 h 35"/>
                  <a:gd name="T30" fmla="*/ 2 w 37"/>
                  <a:gd name="T31" fmla="*/ 0 h 35"/>
                  <a:gd name="T32" fmla="*/ 2 w 37"/>
                  <a:gd name="T33" fmla="*/ 1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35">
                    <a:moveTo>
                      <a:pt x="37" y="35"/>
                    </a:moveTo>
                    <a:lnTo>
                      <a:pt x="34" y="33"/>
                    </a:lnTo>
                    <a:lnTo>
                      <a:pt x="28" y="29"/>
                    </a:lnTo>
                    <a:lnTo>
                      <a:pt x="22" y="24"/>
                    </a:lnTo>
                    <a:lnTo>
                      <a:pt x="15" y="20"/>
                    </a:lnTo>
                    <a:lnTo>
                      <a:pt x="8" y="14"/>
                    </a:lnTo>
                    <a:lnTo>
                      <a:pt x="2" y="10"/>
                    </a:lnTo>
                    <a:lnTo>
                      <a:pt x="0" y="5"/>
                    </a:lnTo>
                    <a:lnTo>
                      <a:pt x="1" y="1"/>
                    </a:lnTo>
                    <a:lnTo>
                      <a:pt x="4" y="0"/>
                    </a:lnTo>
                    <a:lnTo>
                      <a:pt x="10" y="3"/>
                    </a:lnTo>
                    <a:lnTo>
                      <a:pt x="15" y="7"/>
                    </a:lnTo>
                    <a:lnTo>
                      <a:pt x="20" y="13"/>
                    </a:lnTo>
                    <a:lnTo>
                      <a:pt x="25" y="19"/>
                    </a:lnTo>
                    <a:lnTo>
                      <a:pt x="30" y="26"/>
                    </a:lnTo>
                    <a:lnTo>
                      <a:pt x="34" y="31"/>
                    </a:lnTo>
                    <a:lnTo>
                      <a:pt x="37" y="3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86" name="Freeform 157">
                <a:extLst>
                  <a:ext uri="{FF2B5EF4-FFF2-40B4-BE49-F238E27FC236}">
                    <a16:creationId xmlns:a16="http://schemas.microsoft.com/office/drawing/2014/main" xmlns="" id="{D02B94EE-8CEC-4144-9750-0E55D196E545}"/>
                  </a:ext>
                </a:extLst>
              </p:cNvPr>
              <p:cNvSpPr>
                <a:spLocks/>
              </p:cNvSpPr>
              <p:nvPr/>
            </p:nvSpPr>
            <p:spPr bwMode="auto">
              <a:xfrm>
                <a:off x="2781" y="199"/>
                <a:ext cx="9" cy="20"/>
              </a:xfrm>
              <a:custGeom>
                <a:avLst/>
                <a:gdLst>
                  <a:gd name="T0" fmla="*/ 0 w 18"/>
                  <a:gd name="T1" fmla="*/ 2 h 40"/>
                  <a:gd name="T2" fmla="*/ 1 w 18"/>
                  <a:gd name="T3" fmla="*/ 2 h 40"/>
                  <a:gd name="T4" fmla="*/ 1 w 18"/>
                  <a:gd name="T5" fmla="*/ 1 h 40"/>
                  <a:gd name="T6" fmla="*/ 1 w 18"/>
                  <a:gd name="T7" fmla="*/ 1 h 40"/>
                  <a:gd name="T8" fmla="*/ 1 w 18"/>
                  <a:gd name="T9" fmla="*/ 0 h 40"/>
                  <a:gd name="T10" fmla="*/ 1 w 18"/>
                  <a:gd name="T11" fmla="*/ 1 h 40"/>
                  <a:gd name="T12" fmla="*/ 1 w 18"/>
                  <a:gd name="T13" fmla="*/ 1 h 40"/>
                  <a:gd name="T14" fmla="*/ 1 w 18"/>
                  <a:gd name="T15" fmla="*/ 1 h 40"/>
                  <a:gd name="T16" fmla="*/ 0 w 18"/>
                  <a:gd name="T17" fmla="*/ 2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40">
                    <a:moveTo>
                      <a:pt x="0" y="40"/>
                    </a:moveTo>
                    <a:lnTo>
                      <a:pt x="4" y="33"/>
                    </a:lnTo>
                    <a:lnTo>
                      <a:pt x="12" y="21"/>
                    </a:lnTo>
                    <a:lnTo>
                      <a:pt x="18" y="8"/>
                    </a:lnTo>
                    <a:lnTo>
                      <a:pt x="17" y="0"/>
                    </a:lnTo>
                    <a:lnTo>
                      <a:pt x="11" y="2"/>
                    </a:lnTo>
                    <a:lnTo>
                      <a:pt x="7" y="15"/>
                    </a:lnTo>
                    <a:lnTo>
                      <a:pt x="2" y="29"/>
                    </a:lnTo>
                    <a:lnTo>
                      <a:pt x="0" y="4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87" name="Freeform 158">
                <a:extLst>
                  <a:ext uri="{FF2B5EF4-FFF2-40B4-BE49-F238E27FC236}">
                    <a16:creationId xmlns:a16="http://schemas.microsoft.com/office/drawing/2014/main" xmlns="" id="{EE3332E8-1CD7-41C4-A869-82F081F6C05F}"/>
                  </a:ext>
                </a:extLst>
              </p:cNvPr>
              <p:cNvSpPr>
                <a:spLocks/>
              </p:cNvSpPr>
              <p:nvPr/>
            </p:nvSpPr>
            <p:spPr bwMode="auto">
              <a:xfrm>
                <a:off x="2774" y="192"/>
                <a:ext cx="5" cy="22"/>
              </a:xfrm>
              <a:custGeom>
                <a:avLst/>
                <a:gdLst>
                  <a:gd name="T0" fmla="*/ 1 w 10"/>
                  <a:gd name="T1" fmla="*/ 1 h 45"/>
                  <a:gd name="T2" fmla="*/ 1 w 10"/>
                  <a:gd name="T3" fmla="*/ 1 h 45"/>
                  <a:gd name="T4" fmla="*/ 1 w 10"/>
                  <a:gd name="T5" fmla="*/ 0 h 45"/>
                  <a:gd name="T6" fmla="*/ 1 w 10"/>
                  <a:gd name="T7" fmla="*/ 0 h 45"/>
                  <a:gd name="T8" fmla="*/ 1 w 10"/>
                  <a:gd name="T9" fmla="*/ 0 h 45"/>
                  <a:gd name="T10" fmla="*/ 0 w 10"/>
                  <a:gd name="T11" fmla="*/ 0 h 45"/>
                  <a:gd name="T12" fmla="*/ 1 w 10"/>
                  <a:gd name="T13" fmla="*/ 0 h 45"/>
                  <a:gd name="T14" fmla="*/ 1 w 10"/>
                  <a:gd name="T15" fmla="*/ 1 h 45"/>
                  <a:gd name="T16" fmla="*/ 1 w 10"/>
                  <a:gd name="T17" fmla="*/ 1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45">
                    <a:moveTo>
                      <a:pt x="10" y="45"/>
                    </a:moveTo>
                    <a:lnTo>
                      <a:pt x="9" y="36"/>
                    </a:lnTo>
                    <a:lnTo>
                      <a:pt x="10" y="21"/>
                    </a:lnTo>
                    <a:lnTo>
                      <a:pt x="8" y="7"/>
                    </a:lnTo>
                    <a:lnTo>
                      <a:pt x="3" y="0"/>
                    </a:lnTo>
                    <a:lnTo>
                      <a:pt x="0" y="6"/>
                    </a:lnTo>
                    <a:lnTo>
                      <a:pt x="2" y="18"/>
                    </a:lnTo>
                    <a:lnTo>
                      <a:pt x="7" y="35"/>
                    </a:lnTo>
                    <a:lnTo>
                      <a:pt x="10" y="4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88" name="Freeform 159">
                <a:extLst>
                  <a:ext uri="{FF2B5EF4-FFF2-40B4-BE49-F238E27FC236}">
                    <a16:creationId xmlns:a16="http://schemas.microsoft.com/office/drawing/2014/main" xmlns="" id="{EE6BDF5C-67AA-4FA2-AE3D-D88C89D94ED9}"/>
                  </a:ext>
                </a:extLst>
              </p:cNvPr>
              <p:cNvSpPr>
                <a:spLocks/>
              </p:cNvSpPr>
              <p:nvPr/>
            </p:nvSpPr>
            <p:spPr bwMode="auto">
              <a:xfrm>
                <a:off x="2784" y="205"/>
                <a:ext cx="17" cy="20"/>
              </a:xfrm>
              <a:custGeom>
                <a:avLst/>
                <a:gdLst>
                  <a:gd name="T0" fmla="*/ 0 w 34"/>
                  <a:gd name="T1" fmla="*/ 2 h 40"/>
                  <a:gd name="T2" fmla="*/ 1 w 34"/>
                  <a:gd name="T3" fmla="*/ 2 h 40"/>
                  <a:gd name="T4" fmla="*/ 1 w 34"/>
                  <a:gd name="T5" fmla="*/ 1 h 40"/>
                  <a:gd name="T6" fmla="*/ 1 w 34"/>
                  <a:gd name="T7" fmla="*/ 1 h 40"/>
                  <a:gd name="T8" fmla="*/ 1 w 34"/>
                  <a:gd name="T9" fmla="*/ 1 h 40"/>
                  <a:gd name="T10" fmla="*/ 1 w 34"/>
                  <a:gd name="T11" fmla="*/ 1 h 40"/>
                  <a:gd name="T12" fmla="*/ 1 w 34"/>
                  <a:gd name="T13" fmla="*/ 1 h 40"/>
                  <a:gd name="T14" fmla="*/ 1 w 34"/>
                  <a:gd name="T15" fmla="*/ 0 h 40"/>
                  <a:gd name="T16" fmla="*/ 2 w 34"/>
                  <a:gd name="T17" fmla="*/ 1 h 40"/>
                  <a:gd name="T18" fmla="*/ 2 w 34"/>
                  <a:gd name="T19" fmla="*/ 1 h 40"/>
                  <a:gd name="T20" fmla="*/ 1 w 34"/>
                  <a:gd name="T21" fmla="*/ 1 h 40"/>
                  <a:gd name="T22" fmla="*/ 1 w 34"/>
                  <a:gd name="T23" fmla="*/ 1 h 40"/>
                  <a:gd name="T24" fmla="*/ 1 w 34"/>
                  <a:gd name="T25" fmla="*/ 1 h 40"/>
                  <a:gd name="T26" fmla="*/ 1 w 34"/>
                  <a:gd name="T27" fmla="*/ 1 h 40"/>
                  <a:gd name="T28" fmla="*/ 1 w 34"/>
                  <a:gd name="T29" fmla="*/ 1 h 40"/>
                  <a:gd name="T30" fmla="*/ 1 w 34"/>
                  <a:gd name="T31" fmla="*/ 2 h 40"/>
                  <a:gd name="T32" fmla="*/ 0 w 34"/>
                  <a:gd name="T33" fmla="*/ 2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40">
                    <a:moveTo>
                      <a:pt x="0" y="40"/>
                    </a:moveTo>
                    <a:lnTo>
                      <a:pt x="3" y="34"/>
                    </a:lnTo>
                    <a:lnTo>
                      <a:pt x="6" y="28"/>
                    </a:lnTo>
                    <a:lnTo>
                      <a:pt x="11" y="20"/>
                    </a:lnTo>
                    <a:lnTo>
                      <a:pt x="17" y="13"/>
                    </a:lnTo>
                    <a:lnTo>
                      <a:pt x="23" y="6"/>
                    </a:lnTo>
                    <a:lnTo>
                      <a:pt x="27" y="2"/>
                    </a:lnTo>
                    <a:lnTo>
                      <a:pt x="31" y="0"/>
                    </a:lnTo>
                    <a:lnTo>
                      <a:pt x="34" y="1"/>
                    </a:lnTo>
                    <a:lnTo>
                      <a:pt x="34" y="4"/>
                    </a:lnTo>
                    <a:lnTo>
                      <a:pt x="32" y="9"/>
                    </a:lnTo>
                    <a:lnTo>
                      <a:pt x="27" y="14"/>
                    </a:lnTo>
                    <a:lnTo>
                      <a:pt x="20" y="20"/>
                    </a:lnTo>
                    <a:lnTo>
                      <a:pt x="15" y="27"/>
                    </a:lnTo>
                    <a:lnTo>
                      <a:pt x="8" y="32"/>
                    </a:lnTo>
                    <a:lnTo>
                      <a:pt x="3" y="36"/>
                    </a:lnTo>
                    <a:lnTo>
                      <a:pt x="0" y="4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89" name="Freeform 160">
                <a:extLst>
                  <a:ext uri="{FF2B5EF4-FFF2-40B4-BE49-F238E27FC236}">
                    <a16:creationId xmlns:a16="http://schemas.microsoft.com/office/drawing/2014/main" xmlns="" id="{800A051C-463A-4734-8AD9-5CA456E53065}"/>
                  </a:ext>
                </a:extLst>
              </p:cNvPr>
              <p:cNvSpPr>
                <a:spLocks/>
              </p:cNvSpPr>
              <p:nvPr/>
            </p:nvSpPr>
            <p:spPr bwMode="auto">
              <a:xfrm>
                <a:off x="2768" y="329"/>
                <a:ext cx="28" cy="6"/>
              </a:xfrm>
              <a:custGeom>
                <a:avLst/>
                <a:gdLst>
                  <a:gd name="T0" fmla="*/ 0 w 57"/>
                  <a:gd name="T1" fmla="*/ 0 h 13"/>
                  <a:gd name="T2" fmla="*/ 0 w 57"/>
                  <a:gd name="T3" fmla="*/ 0 h 13"/>
                  <a:gd name="T4" fmla="*/ 0 w 57"/>
                  <a:gd name="T5" fmla="*/ 0 h 13"/>
                  <a:gd name="T6" fmla="*/ 0 w 57"/>
                  <a:gd name="T7" fmla="*/ 0 h 13"/>
                  <a:gd name="T8" fmla="*/ 1 w 57"/>
                  <a:gd name="T9" fmla="*/ 0 h 13"/>
                  <a:gd name="T10" fmla="*/ 1 w 57"/>
                  <a:gd name="T11" fmla="*/ 0 h 13"/>
                  <a:gd name="T12" fmla="*/ 1 w 57"/>
                  <a:gd name="T13" fmla="*/ 0 h 13"/>
                  <a:gd name="T14" fmla="*/ 1 w 57"/>
                  <a:gd name="T15" fmla="*/ 0 h 13"/>
                  <a:gd name="T16" fmla="*/ 1 w 57"/>
                  <a:gd name="T17" fmla="*/ 0 h 13"/>
                  <a:gd name="T18" fmla="*/ 1 w 57"/>
                  <a:gd name="T19" fmla="*/ 0 h 13"/>
                  <a:gd name="T20" fmla="*/ 1 w 57"/>
                  <a:gd name="T21" fmla="*/ 0 h 13"/>
                  <a:gd name="T22" fmla="*/ 1 w 57"/>
                  <a:gd name="T23" fmla="*/ 0 h 13"/>
                  <a:gd name="T24" fmla="*/ 1 w 57"/>
                  <a:gd name="T25" fmla="*/ 0 h 13"/>
                  <a:gd name="T26" fmla="*/ 0 w 57"/>
                  <a:gd name="T27" fmla="*/ 0 h 13"/>
                  <a:gd name="T28" fmla="*/ 0 w 57"/>
                  <a:gd name="T29" fmla="*/ 0 h 13"/>
                  <a:gd name="T30" fmla="*/ 0 w 57"/>
                  <a:gd name="T31" fmla="*/ 0 h 13"/>
                  <a:gd name="T32" fmla="*/ 0 w 57"/>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13">
                    <a:moveTo>
                      <a:pt x="0" y="1"/>
                    </a:moveTo>
                    <a:lnTo>
                      <a:pt x="7" y="1"/>
                    </a:lnTo>
                    <a:lnTo>
                      <a:pt x="15" y="0"/>
                    </a:lnTo>
                    <a:lnTo>
                      <a:pt x="25" y="0"/>
                    </a:lnTo>
                    <a:lnTo>
                      <a:pt x="34" y="0"/>
                    </a:lnTo>
                    <a:lnTo>
                      <a:pt x="42" y="0"/>
                    </a:lnTo>
                    <a:lnTo>
                      <a:pt x="50" y="3"/>
                    </a:lnTo>
                    <a:lnTo>
                      <a:pt x="54" y="5"/>
                    </a:lnTo>
                    <a:lnTo>
                      <a:pt x="57" y="8"/>
                    </a:lnTo>
                    <a:lnTo>
                      <a:pt x="56" y="12"/>
                    </a:lnTo>
                    <a:lnTo>
                      <a:pt x="50" y="13"/>
                    </a:lnTo>
                    <a:lnTo>
                      <a:pt x="43" y="12"/>
                    </a:lnTo>
                    <a:lnTo>
                      <a:pt x="34" y="9"/>
                    </a:lnTo>
                    <a:lnTo>
                      <a:pt x="25" y="7"/>
                    </a:lnTo>
                    <a:lnTo>
                      <a:pt x="15" y="5"/>
                    </a:lnTo>
                    <a:lnTo>
                      <a:pt x="7" y="3"/>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90" name="Freeform 161">
                <a:extLst>
                  <a:ext uri="{FF2B5EF4-FFF2-40B4-BE49-F238E27FC236}">
                    <a16:creationId xmlns:a16="http://schemas.microsoft.com/office/drawing/2014/main" xmlns="" id="{0B0D63A3-7195-48F7-8BF5-5FF07ABCF4E0}"/>
                  </a:ext>
                </a:extLst>
              </p:cNvPr>
              <p:cNvSpPr>
                <a:spLocks/>
              </p:cNvSpPr>
              <p:nvPr/>
            </p:nvSpPr>
            <p:spPr bwMode="auto">
              <a:xfrm>
                <a:off x="2763" y="337"/>
                <a:ext cx="28" cy="9"/>
              </a:xfrm>
              <a:custGeom>
                <a:avLst/>
                <a:gdLst>
                  <a:gd name="T0" fmla="*/ 0 w 55"/>
                  <a:gd name="T1" fmla="*/ 0 h 20"/>
                  <a:gd name="T2" fmla="*/ 1 w 55"/>
                  <a:gd name="T3" fmla="*/ 0 h 20"/>
                  <a:gd name="T4" fmla="*/ 1 w 55"/>
                  <a:gd name="T5" fmla="*/ 0 h 20"/>
                  <a:gd name="T6" fmla="*/ 1 w 55"/>
                  <a:gd name="T7" fmla="*/ 0 h 20"/>
                  <a:gd name="T8" fmla="*/ 1 w 55"/>
                  <a:gd name="T9" fmla="*/ 0 h 20"/>
                  <a:gd name="T10" fmla="*/ 2 w 55"/>
                  <a:gd name="T11" fmla="*/ 0 h 20"/>
                  <a:gd name="T12" fmla="*/ 2 w 55"/>
                  <a:gd name="T13" fmla="*/ 0 h 20"/>
                  <a:gd name="T14" fmla="*/ 2 w 55"/>
                  <a:gd name="T15" fmla="*/ 0 h 20"/>
                  <a:gd name="T16" fmla="*/ 2 w 55"/>
                  <a:gd name="T17" fmla="*/ 0 h 20"/>
                  <a:gd name="T18" fmla="*/ 2 w 55"/>
                  <a:gd name="T19" fmla="*/ 0 h 20"/>
                  <a:gd name="T20" fmla="*/ 2 w 55"/>
                  <a:gd name="T21" fmla="*/ 0 h 20"/>
                  <a:gd name="T22" fmla="*/ 2 w 55"/>
                  <a:gd name="T23" fmla="*/ 0 h 20"/>
                  <a:gd name="T24" fmla="*/ 1 w 55"/>
                  <a:gd name="T25" fmla="*/ 0 h 20"/>
                  <a:gd name="T26" fmla="*/ 1 w 55"/>
                  <a:gd name="T27" fmla="*/ 0 h 20"/>
                  <a:gd name="T28" fmla="*/ 1 w 55"/>
                  <a:gd name="T29" fmla="*/ 0 h 20"/>
                  <a:gd name="T30" fmla="*/ 1 w 55"/>
                  <a:gd name="T31" fmla="*/ 0 h 20"/>
                  <a:gd name="T32" fmla="*/ 0 w 55"/>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5" h="20">
                    <a:moveTo>
                      <a:pt x="0" y="0"/>
                    </a:moveTo>
                    <a:lnTo>
                      <a:pt x="6" y="0"/>
                    </a:lnTo>
                    <a:lnTo>
                      <a:pt x="14" y="1"/>
                    </a:lnTo>
                    <a:lnTo>
                      <a:pt x="22" y="3"/>
                    </a:lnTo>
                    <a:lnTo>
                      <a:pt x="31" y="5"/>
                    </a:lnTo>
                    <a:lnTo>
                      <a:pt x="40" y="7"/>
                    </a:lnTo>
                    <a:lnTo>
                      <a:pt x="47" y="9"/>
                    </a:lnTo>
                    <a:lnTo>
                      <a:pt x="53" y="13"/>
                    </a:lnTo>
                    <a:lnTo>
                      <a:pt x="55" y="18"/>
                    </a:lnTo>
                    <a:lnTo>
                      <a:pt x="53" y="20"/>
                    </a:lnTo>
                    <a:lnTo>
                      <a:pt x="48" y="20"/>
                    </a:lnTo>
                    <a:lnTo>
                      <a:pt x="40" y="18"/>
                    </a:lnTo>
                    <a:lnTo>
                      <a:pt x="31" y="14"/>
                    </a:lnTo>
                    <a:lnTo>
                      <a:pt x="21" y="11"/>
                    </a:lnTo>
                    <a:lnTo>
                      <a:pt x="12" y="6"/>
                    </a:lnTo>
                    <a:lnTo>
                      <a:pt x="5"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91" name="Freeform 162">
                <a:extLst>
                  <a:ext uri="{FF2B5EF4-FFF2-40B4-BE49-F238E27FC236}">
                    <a16:creationId xmlns:a16="http://schemas.microsoft.com/office/drawing/2014/main" xmlns="" id="{6B9600B3-F3F9-4ADE-BB25-632927683A48}"/>
                  </a:ext>
                </a:extLst>
              </p:cNvPr>
              <p:cNvSpPr>
                <a:spLocks/>
              </p:cNvSpPr>
              <p:nvPr/>
            </p:nvSpPr>
            <p:spPr bwMode="auto">
              <a:xfrm>
                <a:off x="2777" y="315"/>
                <a:ext cx="27" cy="6"/>
              </a:xfrm>
              <a:custGeom>
                <a:avLst/>
                <a:gdLst>
                  <a:gd name="T0" fmla="*/ 0 w 54"/>
                  <a:gd name="T1" fmla="*/ 0 h 13"/>
                  <a:gd name="T2" fmla="*/ 1 w 54"/>
                  <a:gd name="T3" fmla="*/ 0 h 13"/>
                  <a:gd name="T4" fmla="*/ 1 w 54"/>
                  <a:gd name="T5" fmla="*/ 0 h 13"/>
                  <a:gd name="T6" fmla="*/ 1 w 54"/>
                  <a:gd name="T7" fmla="*/ 0 h 13"/>
                  <a:gd name="T8" fmla="*/ 1 w 54"/>
                  <a:gd name="T9" fmla="*/ 0 h 13"/>
                  <a:gd name="T10" fmla="*/ 2 w 54"/>
                  <a:gd name="T11" fmla="*/ 0 h 13"/>
                  <a:gd name="T12" fmla="*/ 2 w 54"/>
                  <a:gd name="T13" fmla="*/ 0 h 13"/>
                  <a:gd name="T14" fmla="*/ 2 w 54"/>
                  <a:gd name="T15" fmla="*/ 0 h 13"/>
                  <a:gd name="T16" fmla="*/ 2 w 54"/>
                  <a:gd name="T17" fmla="*/ 0 h 13"/>
                  <a:gd name="T18" fmla="*/ 2 w 54"/>
                  <a:gd name="T19" fmla="*/ 0 h 13"/>
                  <a:gd name="T20" fmla="*/ 2 w 54"/>
                  <a:gd name="T21" fmla="*/ 0 h 13"/>
                  <a:gd name="T22" fmla="*/ 2 w 54"/>
                  <a:gd name="T23" fmla="*/ 0 h 13"/>
                  <a:gd name="T24" fmla="*/ 2 w 54"/>
                  <a:gd name="T25" fmla="*/ 0 h 13"/>
                  <a:gd name="T26" fmla="*/ 1 w 54"/>
                  <a:gd name="T27" fmla="*/ 0 h 13"/>
                  <a:gd name="T28" fmla="*/ 1 w 54"/>
                  <a:gd name="T29" fmla="*/ 0 h 13"/>
                  <a:gd name="T30" fmla="*/ 1 w 54"/>
                  <a:gd name="T31" fmla="*/ 0 h 13"/>
                  <a:gd name="T32" fmla="*/ 0 w 54"/>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13">
                    <a:moveTo>
                      <a:pt x="0" y="7"/>
                    </a:moveTo>
                    <a:lnTo>
                      <a:pt x="2" y="5"/>
                    </a:lnTo>
                    <a:lnTo>
                      <a:pt x="8" y="3"/>
                    </a:lnTo>
                    <a:lnTo>
                      <a:pt x="16" y="2"/>
                    </a:lnTo>
                    <a:lnTo>
                      <a:pt x="25" y="0"/>
                    </a:lnTo>
                    <a:lnTo>
                      <a:pt x="34" y="2"/>
                    </a:lnTo>
                    <a:lnTo>
                      <a:pt x="44" y="3"/>
                    </a:lnTo>
                    <a:lnTo>
                      <a:pt x="50" y="5"/>
                    </a:lnTo>
                    <a:lnTo>
                      <a:pt x="54" y="8"/>
                    </a:lnTo>
                    <a:lnTo>
                      <a:pt x="54" y="12"/>
                    </a:lnTo>
                    <a:lnTo>
                      <a:pt x="50" y="13"/>
                    </a:lnTo>
                    <a:lnTo>
                      <a:pt x="44" y="13"/>
                    </a:lnTo>
                    <a:lnTo>
                      <a:pt x="34" y="11"/>
                    </a:lnTo>
                    <a:lnTo>
                      <a:pt x="25" y="10"/>
                    </a:lnTo>
                    <a:lnTo>
                      <a:pt x="16" y="8"/>
                    </a:lnTo>
                    <a:lnTo>
                      <a:pt x="7" y="7"/>
                    </a:lnTo>
                    <a:lnTo>
                      <a:pt x="0" y="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92" name="Freeform 163">
                <a:extLst>
                  <a:ext uri="{FF2B5EF4-FFF2-40B4-BE49-F238E27FC236}">
                    <a16:creationId xmlns:a16="http://schemas.microsoft.com/office/drawing/2014/main" xmlns="" id="{0724E9C6-A34E-4E06-9F32-8BB123E15A73}"/>
                  </a:ext>
                </a:extLst>
              </p:cNvPr>
              <p:cNvSpPr>
                <a:spLocks/>
              </p:cNvSpPr>
              <p:nvPr/>
            </p:nvSpPr>
            <p:spPr bwMode="auto">
              <a:xfrm>
                <a:off x="2780" y="299"/>
                <a:ext cx="32" cy="8"/>
              </a:xfrm>
              <a:custGeom>
                <a:avLst/>
                <a:gdLst>
                  <a:gd name="T0" fmla="*/ 0 w 63"/>
                  <a:gd name="T1" fmla="*/ 0 h 17"/>
                  <a:gd name="T2" fmla="*/ 1 w 63"/>
                  <a:gd name="T3" fmla="*/ 0 h 17"/>
                  <a:gd name="T4" fmla="*/ 1 w 63"/>
                  <a:gd name="T5" fmla="*/ 0 h 17"/>
                  <a:gd name="T6" fmla="*/ 1 w 63"/>
                  <a:gd name="T7" fmla="*/ 0 h 17"/>
                  <a:gd name="T8" fmla="*/ 2 w 63"/>
                  <a:gd name="T9" fmla="*/ 0 h 17"/>
                  <a:gd name="T10" fmla="*/ 2 w 63"/>
                  <a:gd name="T11" fmla="*/ 0 h 17"/>
                  <a:gd name="T12" fmla="*/ 2 w 63"/>
                  <a:gd name="T13" fmla="*/ 0 h 17"/>
                  <a:gd name="T14" fmla="*/ 2 w 63"/>
                  <a:gd name="T15" fmla="*/ 0 h 17"/>
                  <a:gd name="T16" fmla="*/ 2 w 63"/>
                  <a:gd name="T17" fmla="*/ 0 h 17"/>
                  <a:gd name="T18" fmla="*/ 2 w 63"/>
                  <a:gd name="T19" fmla="*/ 0 h 17"/>
                  <a:gd name="T20" fmla="*/ 2 w 63"/>
                  <a:gd name="T21" fmla="*/ 0 h 17"/>
                  <a:gd name="T22" fmla="*/ 2 w 63"/>
                  <a:gd name="T23" fmla="*/ 0 h 17"/>
                  <a:gd name="T24" fmla="*/ 2 w 63"/>
                  <a:gd name="T25" fmla="*/ 0 h 17"/>
                  <a:gd name="T26" fmla="*/ 1 w 63"/>
                  <a:gd name="T27" fmla="*/ 0 h 17"/>
                  <a:gd name="T28" fmla="*/ 1 w 63"/>
                  <a:gd name="T29" fmla="*/ 0 h 17"/>
                  <a:gd name="T30" fmla="*/ 1 w 63"/>
                  <a:gd name="T31" fmla="*/ 0 h 17"/>
                  <a:gd name="T32" fmla="*/ 0 w 63"/>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7">
                    <a:moveTo>
                      <a:pt x="0" y="17"/>
                    </a:moveTo>
                    <a:lnTo>
                      <a:pt x="7" y="14"/>
                    </a:lnTo>
                    <a:lnTo>
                      <a:pt x="16" y="9"/>
                    </a:lnTo>
                    <a:lnTo>
                      <a:pt x="26" y="6"/>
                    </a:lnTo>
                    <a:lnTo>
                      <a:pt x="37" y="2"/>
                    </a:lnTo>
                    <a:lnTo>
                      <a:pt x="46" y="1"/>
                    </a:lnTo>
                    <a:lnTo>
                      <a:pt x="54" y="0"/>
                    </a:lnTo>
                    <a:lnTo>
                      <a:pt x="61" y="1"/>
                    </a:lnTo>
                    <a:lnTo>
                      <a:pt x="63" y="5"/>
                    </a:lnTo>
                    <a:lnTo>
                      <a:pt x="62" y="8"/>
                    </a:lnTo>
                    <a:lnTo>
                      <a:pt x="56" y="12"/>
                    </a:lnTo>
                    <a:lnTo>
                      <a:pt x="48" y="13"/>
                    </a:lnTo>
                    <a:lnTo>
                      <a:pt x="38" y="14"/>
                    </a:lnTo>
                    <a:lnTo>
                      <a:pt x="26" y="15"/>
                    </a:lnTo>
                    <a:lnTo>
                      <a:pt x="16" y="15"/>
                    </a:lnTo>
                    <a:lnTo>
                      <a:pt x="7" y="16"/>
                    </a:lnTo>
                    <a:lnTo>
                      <a:pt x="0" y="1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93" name="Freeform 164">
                <a:extLst>
                  <a:ext uri="{FF2B5EF4-FFF2-40B4-BE49-F238E27FC236}">
                    <a16:creationId xmlns:a16="http://schemas.microsoft.com/office/drawing/2014/main" xmlns="" id="{502C8BEF-0502-4780-A29F-8E34B820B3A3}"/>
                  </a:ext>
                </a:extLst>
              </p:cNvPr>
              <p:cNvSpPr>
                <a:spLocks/>
              </p:cNvSpPr>
              <p:nvPr/>
            </p:nvSpPr>
            <p:spPr bwMode="auto">
              <a:xfrm>
                <a:off x="2786" y="283"/>
                <a:ext cx="35" cy="10"/>
              </a:xfrm>
              <a:custGeom>
                <a:avLst/>
                <a:gdLst>
                  <a:gd name="T0" fmla="*/ 0 w 69"/>
                  <a:gd name="T1" fmla="*/ 1 h 20"/>
                  <a:gd name="T2" fmla="*/ 1 w 69"/>
                  <a:gd name="T3" fmla="*/ 1 h 20"/>
                  <a:gd name="T4" fmla="*/ 1 w 69"/>
                  <a:gd name="T5" fmla="*/ 1 h 20"/>
                  <a:gd name="T6" fmla="*/ 1 w 69"/>
                  <a:gd name="T7" fmla="*/ 1 h 20"/>
                  <a:gd name="T8" fmla="*/ 2 w 69"/>
                  <a:gd name="T9" fmla="*/ 1 h 20"/>
                  <a:gd name="T10" fmla="*/ 2 w 69"/>
                  <a:gd name="T11" fmla="*/ 1 h 20"/>
                  <a:gd name="T12" fmla="*/ 2 w 69"/>
                  <a:gd name="T13" fmla="*/ 0 h 20"/>
                  <a:gd name="T14" fmla="*/ 3 w 69"/>
                  <a:gd name="T15" fmla="*/ 0 h 20"/>
                  <a:gd name="T16" fmla="*/ 3 w 69"/>
                  <a:gd name="T17" fmla="*/ 1 h 20"/>
                  <a:gd name="T18" fmla="*/ 3 w 69"/>
                  <a:gd name="T19" fmla="*/ 1 h 20"/>
                  <a:gd name="T20" fmla="*/ 2 w 69"/>
                  <a:gd name="T21" fmla="*/ 1 h 20"/>
                  <a:gd name="T22" fmla="*/ 2 w 69"/>
                  <a:gd name="T23" fmla="*/ 1 h 20"/>
                  <a:gd name="T24" fmla="*/ 2 w 69"/>
                  <a:gd name="T25" fmla="*/ 1 h 20"/>
                  <a:gd name="T26" fmla="*/ 1 w 69"/>
                  <a:gd name="T27" fmla="*/ 1 h 20"/>
                  <a:gd name="T28" fmla="*/ 1 w 69"/>
                  <a:gd name="T29" fmla="*/ 1 h 20"/>
                  <a:gd name="T30" fmla="*/ 1 w 69"/>
                  <a:gd name="T31" fmla="*/ 1 h 20"/>
                  <a:gd name="T32" fmla="*/ 0 w 69"/>
                  <a:gd name="T33" fmla="*/ 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20">
                    <a:moveTo>
                      <a:pt x="0" y="20"/>
                    </a:moveTo>
                    <a:lnTo>
                      <a:pt x="6" y="17"/>
                    </a:lnTo>
                    <a:lnTo>
                      <a:pt x="16" y="13"/>
                    </a:lnTo>
                    <a:lnTo>
                      <a:pt x="28" y="8"/>
                    </a:lnTo>
                    <a:lnTo>
                      <a:pt x="39" y="5"/>
                    </a:lnTo>
                    <a:lnTo>
                      <a:pt x="51" y="1"/>
                    </a:lnTo>
                    <a:lnTo>
                      <a:pt x="60" y="0"/>
                    </a:lnTo>
                    <a:lnTo>
                      <a:pt x="67" y="0"/>
                    </a:lnTo>
                    <a:lnTo>
                      <a:pt x="69" y="4"/>
                    </a:lnTo>
                    <a:lnTo>
                      <a:pt x="66" y="8"/>
                    </a:lnTo>
                    <a:lnTo>
                      <a:pt x="59" y="12"/>
                    </a:lnTo>
                    <a:lnTo>
                      <a:pt x="49" y="14"/>
                    </a:lnTo>
                    <a:lnTo>
                      <a:pt x="37" y="16"/>
                    </a:lnTo>
                    <a:lnTo>
                      <a:pt x="26" y="17"/>
                    </a:lnTo>
                    <a:lnTo>
                      <a:pt x="14" y="18"/>
                    </a:lnTo>
                    <a:lnTo>
                      <a:pt x="6" y="18"/>
                    </a:lnTo>
                    <a:lnTo>
                      <a:pt x="0" y="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94" name="Freeform 165">
                <a:extLst>
                  <a:ext uri="{FF2B5EF4-FFF2-40B4-BE49-F238E27FC236}">
                    <a16:creationId xmlns:a16="http://schemas.microsoft.com/office/drawing/2014/main" xmlns="" id="{A8452778-1C1B-4E0C-A013-6AE1826F8F17}"/>
                  </a:ext>
                </a:extLst>
              </p:cNvPr>
              <p:cNvSpPr>
                <a:spLocks/>
              </p:cNvSpPr>
              <p:nvPr/>
            </p:nvSpPr>
            <p:spPr bwMode="auto">
              <a:xfrm>
                <a:off x="2787" y="249"/>
                <a:ext cx="37" cy="18"/>
              </a:xfrm>
              <a:custGeom>
                <a:avLst/>
                <a:gdLst>
                  <a:gd name="T0" fmla="*/ 0 w 74"/>
                  <a:gd name="T1" fmla="*/ 2 h 36"/>
                  <a:gd name="T2" fmla="*/ 1 w 74"/>
                  <a:gd name="T3" fmla="*/ 1 h 36"/>
                  <a:gd name="T4" fmla="*/ 1 w 74"/>
                  <a:gd name="T5" fmla="*/ 1 h 36"/>
                  <a:gd name="T6" fmla="*/ 1 w 74"/>
                  <a:gd name="T7" fmla="*/ 1 h 36"/>
                  <a:gd name="T8" fmla="*/ 2 w 74"/>
                  <a:gd name="T9" fmla="*/ 1 h 36"/>
                  <a:gd name="T10" fmla="*/ 2 w 74"/>
                  <a:gd name="T11" fmla="*/ 1 h 36"/>
                  <a:gd name="T12" fmla="*/ 2 w 74"/>
                  <a:gd name="T13" fmla="*/ 1 h 36"/>
                  <a:gd name="T14" fmla="*/ 3 w 74"/>
                  <a:gd name="T15" fmla="*/ 0 h 36"/>
                  <a:gd name="T16" fmla="*/ 3 w 74"/>
                  <a:gd name="T17" fmla="*/ 1 h 36"/>
                  <a:gd name="T18" fmla="*/ 3 w 74"/>
                  <a:gd name="T19" fmla="*/ 1 h 36"/>
                  <a:gd name="T20" fmla="*/ 3 w 74"/>
                  <a:gd name="T21" fmla="*/ 1 h 36"/>
                  <a:gd name="T22" fmla="*/ 2 w 74"/>
                  <a:gd name="T23" fmla="*/ 1 h 36"/>
                  <a:gd name="T24" fmla="*/ 2 w 74"/>
                  <a:gd name="T25" fmla="*/ 1 h 36"/>
                  <a:gd name="T26" fmla="*/ 1 w 74"/>
                  <a:gd name="T27" fmla="*/ 1 h 36"/>
                  <a:gd name="T28" fmla="*/ 1 w 74"/>
                  <a:gd name="T29" fmla="*/ 1 h 36"/>
                  <a:gd name="T30" fmla="*/ 1 w 74"/>
                  <a:gd name="T31" fmla="*/ 1 h 36"/>
                  <a:gd name="T32" fmla="*/ 0 w 74"/>
                  <a:gd name="T33" fmla="*/ 2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4" h="36">
                    <a:moveTo>
                      <a:pt x="0" y="36"/>
                    </a:moveTo>
                    <a:lnTo>
                      <a:pt x="7" y="30"/>
                    </a:lnTo>
                    <a:lnTo>
                      <a:pt x="18" y="23"/>
                    </a:lnTo>
                    <a:lnTo>
                      <a:pt x="28" y="16"/>
                    </a:lnTo>
                    <a:lnTo>
                      <a:pt x="41" y="9"/>
                    </a:lnTo>
                    <a:lnTo>
                      <a:pt x="52" y="5"/>
                    </a:lnTo>
                    <a:lnTo>
                      <a:pt x="63" y="1"/>
                    </a:lnTo>
                    <a:lnTo>
                      <a:pt x="71" y="0"/>
                    </a:lnTo>
                    <a:lnTo>
                      <a:pt x="74" y="2"/>
                    </a:lnTo>
                    <a:lnTo>
                      <a:pt x="73" y="6"/>
                    </a:lnTo>
                    <a:lnTo>
                      <a:pt x="66" y="10"/>
                    </a:lnTo>
                    <a:lnTo>
                      <a:pt x="54" y="15"/>
                    </a:lnTo>
                    <a:lnTo>
                      <a:pt x="42" y="19"/>
                    </a:lnTo>
                    <a:lnTo>
                      <a:pt x="28" y="23"/>
                    </a:lnTo>
                    <a:lnTo>
                      <a:pt x="15" y="28"/>
                    </a:lnTo>
                    <a:lnTo>
                      <a:pt x="6" y="32"/>
                    </a:lnTo>
                    <a:lnTo>
                      <a:pt x="0" y="3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95" name="Freeform 166">
                <a:extLst>
                  <a:ext uri="{FF2B5EF4-FFF2-40B4-BE49-F238E27FC236}">
                    <a16:creationId xmlns:a16="http://schemas.microsoft.com/office/drawing/2014/main" xmlns="" id="{CDE3C1F6-9267-4E39-9176-E99000300450}"/>
                  </a:ext>
                </a:extLst>
              </p:cNvPr>
              <p:cNvSpPr>
                <a:spLocks/>
              </p:cNvSpPr>
              <p:nvPr/>
            </p:nvSpPr>
            <p:spPr bwMode="auto">
              <a:xfrm>
                <a:off x="2784" y="216"/>
                <a:ext cx="34" cy="22"/>
              </a:xfrm>
              <a:custGeom>
                <a:avLst/>
                <a:gdLst>
                  <a:gd name="T0" fmla="*/ 0 w 68"/>
                  <a:gd name="T1" fmla="*/ 2 h 43"/>
                  <a:gd name="T2" fmla="*/ 1 w 68"/>
                  <a:gd name="T3" fmla="*/ 2 h 43"/>
                  <a:gd name="T4" fmla="*/ 1 w 68"/>
                  <a:gd name="T5" fmla="*/ 1 h 43"/>
                  <a:gd name="T6" fmla="*/ 1 w 68"/>
                  <a:gd name="T7" fmla="*/ 1 h 43"/>
                  <a:gd name="T8" fmla="*/ 2 w 68"/>
                  <a:gd name="T9" fmla="*/ 1 h 43"/>
                  <a:gd name="T10" fmla="*/ 2 w 68"/>
                  <a:gd name="T11" fmla="*/ 1 h 43"/>
                  <a:gd name="T12" fmla="*/ 2 w 68"/>
                  <a:gd name="T13" fmla="*/ 1 h 43"/>
                  <a:gd name="T14" fmla="*/ 2 w 68"/>
                  <a:gd name="T15" fmla="*/ 0 h 43"/>
                  <a:gd name="T16" fmla="*/ 3 w 68"/>
                  <a:gd name="T17" fmla="*/ 1 h 43"/>
                  <a:gd name="T18" fmla="*/ 3 w 68"/>
                  <a:gd name="T19" fmla="*/ 1 h 43"/>
                  <a:gd name="T20" fmla="*/ 2 w 68"/>
                  <a:gd name="T21" fmla="*/ 1 h 43"/>
                  <a:gd name="T22" fmla="*/ 2 w 68"/>
                  <a:gd name="T23" fmla="*/ 1 h 43"/>
                  <a:gd name="T24" fmla="*/ 2 w 68"/>
                  <a:gd name="T25" fmla="*/ 1 h 43"/>
                  <a:gd name="T26" fmla="*/ 1 w 68"/>
                  <a:gd name="T27" fmla="*/ 1 h 43"/>
                  <a:gd name="T28" fmla="*/ 1 w 68"/>
                  <a:gd name="T29" fmla="*/ 2 h 43"/>
                  <a:gd name="T30" fmla="*/ 1 w 68"/>
                  <a:gd name="T31" fmla="*/ 2 h 43"/>
                  <a:gd name="T32" fmla="*/ 0 w 68"/>
                  <a:gd name="T33" fmla="*/ 2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43">
                    <a:moveTo>
                      <a:pt x="0" y="43"/>
                    </a:moveTo>
                    <a:lnTo>
                      <a:pt x="5" y="38"/>
                    </a:lnTo>
                    <a:lnTo>
                      <a:pt x="14" y="30"/>
                    </a:lnTo>
                    <a:lnTo>
                      <a:pt x="24" y="22"/>
                    </a:lnTo>
                    <a:lnTo>
                      <a:pt x="35" y="14"/>
                    </a:lnTo>
                    <a:lnTo>
                      <a:pt x="47" y="7"/>
                    </a:lnTo>
                    <a:lnTo>
                      <a:pt x="56" y="3"/>
                    </a:lnTo>
                    <a:lnTo>
                      <a:pt x="64" y="0"/>
                    </a:lnTo>
                    <a:lnTo>
                      <a:pt x="68" y="3"/>
                    </a:lnTo>
                    <a:lnTo>
                      <a:pt x="67" y="7"/>
                    </a:lnTo>
                    <a:lnTo>
                      <a:pt x="60" y="13"/>
                    </a:lnTo>
                    <a:lnTo>
                      <a:pt x="50" y="19"/>
                    </a:lnTo>
                    <a:lnTo>
                      <a:pt x="38" y="25"/>
                    </a:lnTo>
                    <a:lnTo>
                      <a:pt x="25" y="30"/>
                    </a:lnTo>
                    <a:lnTo>
                      <a:pt x="14" y="36"/>
                    </a:lnTo>
                    <a:lnTo>
                      <a:pt x="4" y="40"/>
                    </a:lnTo>
                    <a:lnTo>
                      <a:pt x="0" y="4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96" name="Freeform 167">
                <a:extLst>
                  <a:ext uri="{FF2B5EF4-FFF2-40B4-BE49-F238E27FC236}">
                    <a16:creationId xmlns:a16="http://schemas.microsoft.com/office/drawing/2014/main" xmlns="" id="{0A4BC287-AE72-4456-9603-01C29394F6C1}"/>
                  </a:ext>
                </a:extLst>
              </p:cNvPr>
              <p:cNvSpPr>
                <a:spLocks/>
              </p:cNvSpPr>
              <p:nvPr/>
            </p:nvSpPr>
            <p:spPr bwMode="auto">
              <a:xfrm>
                <a:off x="2788" y="262"/>
                <a:ext cx="31" cy="18"/>
              </a:xfrm>
              <a:custGeom>
                <a:avLst/>
                <a:gdLst>
                  <a:gd name="T0" fmla="*/ 0 w 62"/>
                  <a:gd name="T1" fmla="*/ 2 h 35"/>
                  <a:gd name="T2" fmla="*/ 1 w 62"/>
                  <a:gd name="T3" fmla="*/ 1 h 35"/>
                  <a:gd name="T4" fmla="*/ 1 w 62"/>
                  <a:gd name="T5" fmla="*/ 1 h 35"/>
                  <a:gd name="T6" fmla="*/ 1 w 62"/>
                  <a:gd name="T7" fmla="*/ 1 h 35"/>
                  <a:gd name="T8" fmla="*/ 2 w 62"/>
                  <a:gd name="T9" fmla="*/ 1 h 35"/>
                  <a:gd name="T10" fmla="*/ 2 w 62"/>
                  <a:gd name="T11" fmla="*/ 1 h 35"/>
                  <a:gd name="T12" fmla="*/ 2 w 62"/>
                  <a:gd name="T13" fmla="*/ 1 h 35"/>
                  <a:gd name="T14" fmla="*/ 2 w 62"/>
                  <a:gd name="T15" fmla="*/ 0 h 35"/>
                  <a:gd name="T16" fmla="*/ 2 w 62"/>
                  <a:gd name="T17" fmla="*/ 1 h 35"/>
                  <a:gd name="T18" fmla="*/ 2 w 62"/>
                  <a:gd name="T19" fmla="*/ 1 h 35"/>
                  <a:gd name="T20" fmla="*/ 2 w 62"/>
                  <a:gd name="T21" fmla="*/ 1 h 35"/>
                  <a:gd name="T22" fmla="*/ 2 w 62"/>
                  <a:gd name="T23" fmla="*/ 1 h 35"/>
                  <a:gd name="T24" fmla="*/ 2 w 62"/>
                  <a:gd name="T25" fmla="*/ 1 h 35"/>
                  <a:gd name="T26" fmla="*/ 1 w 62"/>
                  <a:gd name="T27" fmla="*/ 1 h 35"/>
                  <a:gd name="T28" fmla="*/ 1 w 62"/>
                  <a:gd name="T29" fmla="*/ 1 h 35"/>
                  <a:gd name="T30" fmla="*/ 1 w 62"/>
                  <a:gd name="T31" fmla="*/ 2 h 35"/>
                  <a:gd name="T32" fmla="*/ 0 w 62"/>
                  <a:gd name="T33" fmla="*/ 2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2" h="35">
                    <a:moveTo>
                      <a:pt x="0" y="35"/>
                    </a:moveTo>
                    <a:lnTo>
                      <a:pt x="5" y="31"/>
                    </a:lnTo>
                    <a:lnTo>
                      <a:pt x="13" y="25"/>
                    </a:lnTo>
                    <a:lnTo>
                      <a:pt x="24" y="17"/>
                    </a:lnTo>
                    <a:lnTo>
                      <a:pt x="34" y="10"/>
                    </a:lnTo>
                    <a:lnTo>
                      <a:pt x="45" y="4"/>
                    </a:lnTo>
                    <a:lnTo>
                      <a:pt x="53" y="1"/>
                    </a:lnTo>
                    <a:lnTo>
                      <a:pt x="60" y="0"/>
                    </a:lnTo>
                    <a:lnTo>
                      <a:pt x="62" y="2"/>
                    </a:lnTo>
                    <a:lnTo>
                      <a:pt x="60" y="8"/>
                    </a:lnTo>
                    <a:lnTo>
                      <a:pt x="54" y="12"/>
                    </a:lnTo>
                    <a:lnTo>
                      <a:pt x="45" y="17"/>
                    </a:lnTo>
                    <a:lnTo>
                      <a:pt x="34" y="21"/>
                    </a:lnTo>
                    <a:lnTo>
                      <a:pt x="23" y="26"/>
                    </a:lnTo>
                    <a:lnTo>
                      <a:pt x="12" y="30"/>
                    </a:lnTo>
                    <a:lnTo>
                      <a:pt x="4" y="33"/>
                    </a:lnTo>
                    <a:lnTo>
                      <a:pt x="0" y="3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97" name="Freeform 168">
                <a:extLst>
                  <a:ext uri="{FF2B5EF4-FFF2-40B4-BE49-F238E27FC236}">
                    <a16:creationId xmlns:a16="http://schemas.microsoft.com/office/drawing/2014/main" xmlns="" id="{220F32BC-6BF3-4E72-A599-E32957AAE047}"/>
                  </a:ext>
                </a:extLst>
              </p:cNvPr>
              <p:cNvSpPr>
                <a:spLocks/>
              </p:cNvSpPr>
              <p:nvPr/>
            </p:nvSpPr>
            <p:spPr bwMode="auto">
              <a:xfrm>
                <a:off x="2746" y="250"/>
                <a:ext cx="44" cy="28"/>
              </a:xfrm>
              <a:custGeom>
                <a:avLst/>
                <a:gdLst>
                  <a:gd name="T0" fmla="*/ 0 w 88"/>
                  <a:gd name="T1" fmla="*/ 0 h 58"/>
                  <a:gd name="T2" fmla="*/ 1 w 88"/>
                  <a:gd name="T3" fmla="*/ 0 h 58"/>
                  <a:gd name="T4" fmla="*/ 1 w 88"/>
                  <a:gd name="T5" fmla="*/ 0 h 58"/>
                  <a:gd name="T6" fmla="*/ 1 w 88"/>
                  <a:gd name="T7" fmla="*/ 0 h 58"/>
                  <a:gd name="T8" fmla="*/ 2 w 88"/>
                  <a:gd name="T9" fmla="*/ 0 h 58"/>
                  <a:gd name="T10" fmla="*/ 2 w 88"/>
                  <a:gd name="T11" fmla="*/ 0 h 58"/>
                  <a:gd name="T12" fmla="*/ 3 w 88"/>
                  <a:gd name="T13" fmla="*/ 1 h 58"/>
                  <a:gd name="T14" fmla="*/ 3 w 88"/>
                  <a:gd name="T15" fmla="*/ 1 h 58"/>
                  <a:gd name="T16" fmla="*/ 3 w 88"/>
                  <a:gd name="T17" fmla="*/ 1 h 58"/>
                  <a:gd name="T18" fmla="*/ 3 w 88"/>
                  <a:gd name="T19" fmla="*/ 1 h 58"/>
                  <a:gd name="T20" fmla="*/ 3 w 88"/>
                  <a:gd name="T21" fmla="*/ 1 h 58"/>
                  <a:gd name="T22" fmla="*/ 2 w 88"/>
                  <a:gd name="T23" fmla="*/ 1 h 58"/>
                  <a:gd name="T24" fmla="*/ 2 w 88"/>
                  <a:gd name="T25" fmla="*/ 0 h 58"/>
                  <a:gd name="T26" fmla="*/ 1 w 88"/>
                  <a:gd name="T27" fmla="*/ 0 h 58"/>
                  <a:gd name="T28" fmla="*/ 1 w 88"/>
                  <a:gd name="T29" fmla="*/ 0 h 58"/>
                  <a:gd name="T30" fmla="*/ 1 w 88"/>
                  <a:gd name="T31" fmla="*/ 0 h 58"/>
                  <a:gd name="T32" fmla="*/ 0 w 88"/>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8" h="58">
                    <a:moveTo>
                      <a:pt x="0" y="1"/>
                    </a:moveTo>
                    <a:lnTo>
                      <a:pt x="4" y="0"/>
                    </a:lnTo>
                    <a:lnTo>
                      <a:pt x="15" y="3"/>
                    </a:lnTo>
                    <a:lnTo>
                      <a:pt x="27" y="8"/>
                    </a:lnTo>
                    <a:lnTo>
                      <a:pt x="42" y="18"/>
                    </a:lnTo>
                    <a:lnTo>
                      <a:pt x="57" y="27"/>
                    </a:lnTo>
                    <a:lnTo>
                      <a:pt x="71" y="37"/>
                    </a:lnTo>
                    <a:lnTo>
                      <a:pt x="82" y="49"/>
                    </a:lnTo>
                    <a:lnTo>
                      <a:pt x="88" y="58"/>
                    </a:lnTo>
                    <a:lnTo>
                      <a:pt x="81" y="54"/>
                    </a:lnTo>
                    <a:lnTo>
                      <a:pt x="70" y="47"/>
                    </a:lnTo>
                    <a:lnTo>
                      <a:pt x="55" y="39"/>
                    </a:lnTo>
                    <a:lnTo>
                      <a:pt x="39" y="30"/>
                    </a:lnTo>
                    <a:lnTo>
                      <a:pt x="24" y="21"/>
                    </a:lnTo>
                    <a:lnTo>
                      <a:pt x="11" y="12"/>
                    </a:lnTo>
                    <a:lnTo>
                      <a:pt x="2" y="5"/>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98" name="Freeform 169">
                <a:extLst>
                  <a:ext uri="{FF2B5EF4-FFF2-40B4-BE49-F238E27FC236}">
                    <a16:creationId xmlns:a16="http://schemas.microsoft.com/office/drawing/2014/main" xmlns="" id="{540B5579-0642-45CA-95CF-E94583A2DCC2}"/>
                  </a:ext>
                </a:extLst>
              </p:cNvPr>
              <p:cNvSpPr>
                <a:spLocks/>
              </p:cNvSpPr>
              <p:nvPr/>
            </p:nvSpPr>
            <p:spPr bwMode="auto">
              <a:xfrm>
                <a:off x="2754" y="231"/>
                <a:ext cx="34" cy="24"/>
              </a:xfrm>
              <a:custGeom>
                <a:avLst/>
                <a:gdLst>
                  <a:gd name="T0" fmla="*/ 0 w 69"/>
                  <a:gd name="T1" fmla="*/ 0 h 50"/>
                  <a:gd name="T2" fmla="*/ 0 w 69"/>
                  <a:gd name="T3" fmla="*/ 0 h 50"/>
                  <a:gd name="T4" fmla="*/ 0 w 69"/>
                  <a:gd name="T5" fmla="*/ 0 h 50"/>
                  <a:gd name="T6" fmla="*/ 0 w 69"/>
                  <a:gd name="T7" fmla="*/ 0 h 50"/>
                  <a:gd name="T8" fmla="*/ 1 w 69"/>
                  <a:gd name="T9" fmla="*/ 0 h 50"/>
                  <a:gd name="T10" fmla="*/ 1 w 69"/>
                  <a:gd name="T11" fmla="*/ 0 h 50"/>
                  <a:gd name="T12" fmla="*/ 1 w 69"/>
                  <a:gd name="T13" fmla="*/ 0 h 50"/>
                  <a:gd name="T14" fmla="*/ 1 w 69"/>
                  <a:gd name="T15" fmla="*/ 1 h 50"/>
                  <a:gd name="T16" fmla="*/ 2 w 69"/>
                  <a:gd name="T17" fmla="*/ 1 h 50"/>
                  <a:gd name="T18" fmla="*/ 1 w 69"/>
                  <a:gd name="T19" fmla="*/ 1 h 50"/>
                  <a:gd name="T20" fmla="*/ 1 w 69"/>
                  <a:gd name="T21" fmla="*/ 1 h 50"/>
                  <a:gd name="T22" fmla="*/ 1 w 69"/>
                  <a:gd name="T23" fmla="*/ 0 h 50"/>
                  <a:gd name="T24" fmla="*/ 0 w 69"/>
                  <a:gd name="T25" fmla="*/ 0 h 50"/>
                  <a:gd name="T26" fmla="*/ 0 w 69"/>
                  <a:gd name="T27" fmla="*/ 0 h 50"/>
                  <a:gd name="T28" fmla="*/ 0 w 69"/>
                  <a:gd name="T29" fmla="*/ 0 h 50"/>
                  <a:gd name="T30" fmla="*/ 0 w 69"/>
                  <a:gd name="T31" fmla="*/ 0 h 50"/>
                  <a:gd name="T32" fmla="*/ 0 w 69"/>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50">
                    <a:moveTo>
                      <a:pt x="0" y="0"/>
                    </a:moveTo>
                    <a:lnTo>
                      <a:pt x="3" y="0"/>
                    </a:lnTo>
                    <a:lnTo>
                      <a:pt x="10" y="3"/>
                    </a:lnTo>
                    <a:lnTo>
                      <a:pt x="20" y="7"/>
                    </a:lnTo>
                    <a:lnTo>
                      <a:pt x="32" y="13"/>
                    </a:lnTo>
                    <a:lnTo>
                      <a:pt x="43" y="21"/>
                    </a:lnTo>
                    <a:lnTo>
                      <a:pt x="54" y="30"/>
                    </a:lnTo>
                    <a:lnTo>
                      <a:pt x="63" y="39"/>
                    </a:lnTo>
                    <a:lnTo>
                      <a:pt x="69" y="50"/>
                    </a:lnTo>
                    <a:lnTo>
                      <a:pt x="62" y="44"/>
                    </a:lnTo>
                    <a:lnTo>
                      <a:pt x="52" y="37"/>
                    </a:lnTo>
                    <a:lnTo>
                      <a:pt x="40" y="29"/>
                    </a:lnTo>
                    <a:lnTo>
                      <a:pt x="27" y="21"/>
                    </a:lnTo>
                    <a:lnTo>
                      <a:pt x="17" y="14"/>
                    </a:lnTo>
                    <a:lnTo>
                      <a:pt x="8" y="8"/>
                    </a:lnTo>
                    <a:lnTo>
                      <a:pt x="1"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099" name="Freeform 170">
                <a:extLst>
                  <a:ext uri="{FF2B5EF4-FFF2-40B4-BE49-F238E27FC236}">
                    <a16:creationId xmlns:a16="http://schemas.microsoft.com/office/drawing/2014/main" xmlns="" id="{089811D1-7240-4392-82A2-24ECB77E01A0}"/>
                  </a:ext>
                </a:extLst>
              </p:cNvPr>
              <p:cNvSpPr>
                <a:spLocks/>
              </p:cNvSpPr>
              <p:nvPr/>
            </p:nvSpPr>
            <p:spPr bwMode="auto">
              <a:xfrm>
                <a:off x="2786" y="231"/>
                <a:ext cx="35" cy="21"/>
              </a:xfrm>
              <a:custGeom>
                <a:avLst/>
                <a:gdLst>
                  <a:gd name="T0" fmla="*/ 0 w 69"/>
                  <a:gd name="T1" fmla="*/ 1 h 43"/>
                  <a:gd name="T2" fmla="*/ 1 w 69"/>
                  <a:gd name="T3" fmla="*/ 1 h 43"/>
                  <a:gd name="T4" fmla="*/ 1 w 69"/>
                  <a:gd name="T5" fmla="*/ 0 h 43"/>
                  <a:gd name="T6" fmla="*/ 1 w 69"/>
                  <a:gd name="T7" fmla="*/ 0 h 43"/>
                  <a:gd name="T8" fmla="*/ 2 w 69"/>
                  <a:gd name="T9" fmla="*/ 0 h 43"/>
                  <a:gd name="T10" fmla="*/ 2 w 69"/>
                  <a:gd name="T11" fmla="*/ 0 h 43"/>
                  <a:gd name="T12" fmla="*/ 2 w 69"/>
                  <a:gd name="T13" fmla="*/ 0 h 43"/>
                  <a:gd name="T14" fmla="*/ 3 w 69"/>
                  <a:gd name="T15" fmla="*/ 0 h 43"/>
                  <a:gd name="T16" fmla="*/ 3 w 69"/>
                  <a:gd name="T17" fmla="*/ 0 h 43"/>
                  <a:gd name="T18" fmla="*/ 3 w 69"/>
                  <a:gd name="T19" fmla="*/ 0 h 43"/>
                  <a:gd name="T20" fmla="*/ 2 w 69"/>
                  <a:gd name="T21" fmla="*/ 0 h 43"/>
                  <a:gd name="T22" fmla="*/ 2 w 69"/>
                  <a:gd name="T23" fmla="*/ 0 h 43"/>
                  <a:gd name="T24" fmla="*/ 2 w 69"/>
                  <a:gd name="T25" fmla="*/ 0 h 43"/>
                  <a:gd name="T26" fmla="*/ 1 w 69"/>
                  <a:gd name="T27" fmla="*/ 0 h 43"/>
                  <a:gd name="T28" fmla="*/ 1 w 69"/>
                  <a:gd name="T29" fmla="*/ 1 h 43"/>
                  <a:gd name="T30" fmla="*/ 1 w 69"/>
                  <a:gd name="T31" fmla="*/ 1 h 43"/>
                  <a:gd name="T32" fmla="*/ 0 w 69"/>
                  <a:gd name="T33" fmla="*/ 1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43">
                    <a:moveTo>
                      <a:pt x="0" y="43"/>
                    </a:moveTo>
                    <a:lnTo>
                      <a:pt x="6" y="37"/>
                    </a:lnTo>
                    <a:lnTo>
                      <a:pt x="14" y="30"/>
                    </a:lnTo>
                    <a:lnTo>
                      <a:pt x="26" y="22"/>
                    </a:lnTo>
                    <a:lnTo>
                      <a:pt x="37" y="14"/>
                    </a:lnTo>
                    <a:lnTo>
                      <a:pt x="47" y="7"/>
                    </a:lnTo>
                    <a:lnTo>
                      <a:pt x="58" y="3"/>
                    </a:lnTo>
                    <a:lnTo>
                      <a:pt x="65" y="0"/>
                    </a:lnTo>
                    <a:lnTo>
                      <a:pt x="69" y="3"/>
                    </a:lnTo>
                    <a:lnTo>
                      <a:pt x="68" y="7"/>
                    </a:lnTo>
                    <a:lnTo>
                      <a:pt x="61" y="13"/>
                    </a:lnTo>
                    <a:lnTo>
                      <a:pt x="51" y="19"/>
                    </a:lnTo>
                    <a:lnTo>
                      <a:pt x="38" y="25"/>
                    </a:lnTo>
                    <a:lnTo>
                      <a:pt x="26" y="29"/>
                    </a:lnTo>
                    <a:lnTo>
                      <a:pt x="14" y="35"/>
                    </a:lnTo>
                    <a:lnTo>
                      <a:pt x="5" y="40"/>
                    </a:lnTo>
                    <a:lnTo>
                      <a:pt x="0" y="4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100" name="Freeform 171">
                <a:extLst>
                  <a:ext uri="{FF2B5EF4-FFF2-40B4-BE49-F238E27FC236}">
                    <a16:creationId xmlns:a16="http://schemas.microsoft.com/office/drawing/2014/main" xmlns="" id="{FCDC25E0-FDB5-430C-960A-16F98724121A}"/>
                  </a:ext>
                </a:extLst>
              </p:cNvPr>
              <p:cNvSpPr>
                <a:spLocks/>
              </p:cNvSpPr>
              <p:nvPr/>
            </p:nvSpPr>
            <p:spPr bwMode="auto">
              <a:xfrm>
                <a:off x="2063" y="1221"/>
                <a:ext cx="150" cy="58"/>
              </a:xfrm>
              <a:custGeom>
                <a:avLst/>
                <a:gdLst>
                  <a:gd name="T0" fmla="*/ 9 w 301"/>
                  <a:gd name="T1" fmla="*/ 1 h 116"/>
                  <a:gd name="T2" fmla="*/ 9 w 301"/>
                  <a:gd name="T3" fmla="*/ 1 h 116"/>
                  <a:gd name="T4" fmla="*/ 9 w 301"/>
                  <a:gd name="T5" fmla="*/ 1 h 116"/>
                  <a:gd name="T6" fmla="*/ 9 w 301"/>
                  <a:gd name="T7" fmla="*/ 1 h 116"/>
                  <a:gd name="T8" fmla="*/ 9 w 301"/>
                  <a:gd name="T9" fmla="*/ 1 h 116"/>
                  <a:gd name="T10" fmla="*/ 8 w 301"/>
                  <a:gd name="T11" fmla="*/ 1 h 116"/>
                  <a:gd name="T12" fmla="*/ 7 w 301"/>
                  <a:gd name="T13" fmla="*/ 1 h 116"/>
                  <a:gd name="T14" fmla="*/ 6 w 301"/>
                  <a:gd name="T15" fmla="*/ 1 h 116"/>
                  <a:gd name="T16" fmla="*/ 6 w 301"/>
                  <a:gd name="T17" fmla="*/ 1 h 116"/>
                  <a:gd name="T18" fmla="*/ 5 w 301"/>
                  <a:gd name="T19" fmla="*/ 1 h 116"/>
                  <a:gd name="T20" fmla="*/ 4 w 301"/>
                  <a:gd name="T21" fmla="*/ 1 h 116"/>
                  <a:gd name="T22" fmla="*/ 4 w 301"/>
                  <a:gd name="T23" fmla="*/ 1 h 116"/>
                  <a:gd name="T24" fmla="*/ 3 w 301"/>
                  <a:gd name="T25" fmla="*/ 2 h 116"/>
                  <a:gd name="T26" fmla="*/ 3 w 301"/>
                  <a:gd name="T27" fmla="*/ 2 h 116"/>
                  <a:gd name="T28" fmla="*/ 2 w 301"/>
                  <a:gd name="T29" fmla="*/ 2 h 116"/>
                  <a:gd name="T30" fmla="*/ 2 w 301"/>
                  <a:gd name="T31" fmla="*/ 3 h 116"/>
                  <a:gd name="T32" fmla="*/ 1 w 301"/>
                  <a:gd name="T33" fmla="*/ 3 h 116"/>
                  <a:gd name="T34" fmla="*/ 1 w 301"/>
                  <a:gd name="T35" fmla="*/ 3 h 116"/>
                  <a:gd name="T36" fmla="*/ 0 w 301"/>
                  <a:gd name="T37" fmla="*/ 4 h 116"/>
                  <a:gd name="T38" fmla="*/ 0 w 301"/>
                  <a:gd name="T39" fmla="*/ 4 h 116"/>
                  <a:gd name="T40" fmla="*/ 0 w 301"/>
                  <a:gd name="T41" fmla="*/ 4 h 116"/>
                  <a:gd name="T42" fmla="*/ 0 w 301"/>
                  <a:gd name="T43" fmla="*/ 4 h 116"/>
                  <a:gd name="T44" fmla="*/ 0 w 301"/>
                  <a:gd name="T45" fmla="*/ 3 h 116"/>
                  <a:gd name="T46" fmla="*/ 0 w 301"/>
                  <a:gd name="T47" fmla="*/ 3 h 116"/>
                  <a:gd name="T48" fmla="*/ 1 w 301"/>
                  <a:gd name="T49" fmla="*/ 3 h 116"/>
                  <a:gd name="T50" fmla="*/ 1 w 301"/>
                  <a:gd name="T51" fmla="*/ 2 h 116"/>
                  <a:gd name="T52" fmla="*/ 2 w 301"/>
                  <a:gd name="T53" fmla="*/ 2 h 116"/>
                  <a:gd name="T54" fmla="*/ 3 w 301"/>
                  <a:gd name="T55" fmla="*/ 1 h 116"/>
                  <a:gd name="T56" fmla="*/ 3 w 301"/>
                  <a:gd name="T57" fmla="*/ 1 h 116"/>
                  <a:gd name="T58" fmla="*/ 4 w 301"/>
                  <a:gd name="T59" fmla="*/ 1 h 116"/>
                  <a:gd name="T60" fmla="*/ 5 w 301"/>
                  <a:gd name="T61" fmla="*/ 1 h 116"/>
                  <a:gd name="T62" fmla="*/ 6 w 301"/>
                  <a:gd name="T63" fmla="*/ 1 h 116"/>
                  <a:gd name="T64" fmla="*/ 6 w 301"/>
                  <a:gd name="T65" fmla="*/ 0 h 116"/>
                  <a:gd name="T66" fmla="*/ 7 w 301"/>
                  <a:gd name="T67" fmla="*/ 0 h 116"/>
                  <a:gd name="T68" fmla="*/ 8 w 301"/>
                  <a:gd name="T69" fmla="*/ 1 h 116"/>
                  <a:gd name="T70" fmla="*/ 8 w 301"/>
                  <a:gd name="T71" fmla="*/ 1 h 116"/>
                  <a:gd name="T72" fmla="*/ 9 w 301"/>
                  <a:gd name="T73" fmla="*/ 1 h 11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01" h="116">
                    <a:moveTo>
                      <a:pt x="301" y="21"/>
                    </a:moveTo>
                    <a:lnTo>
                      <a:pt x="301" y="22"/>
                    </a:lnTo>
                    <a:lnTo>
                      <a:pt x="297" y="24"/>
                    </a:lnTo>
                    <a:lnTo>
                      <a:pt x="294" y="25"/>
                    </a:lnTo>
                    <a:lnTo>
                      <a:pt x="294" y="28"/>
                    </a:lnTo>
                    <a:lnTo>
                      <a:pt x="270" y="20"/>
                    </a:lnTo>
                    <a:lnTo>
                      <a:pt x="246" y="15"/>
                    </a:lnTo>
                    <a:lnTo>
                      <a:pt x="223" y="14"/>
                    </a:lnTo>
                    <a:lnTo>
                      <a:pt x="200" y="14"/>
                    </a:lnTo>
                    <a:lnTo>
                      <a:pt x="180" y="17"/>
                    </a:lnTo>
                    <a:lnTo>
                      <a:pt x="159" y="22"/>
                    </a:lnTo>
                    <a:lnTo>
                      <a:pt x="138" y="29"/>
                    </a:lnTo>
                    <a:lnTo>
                      <a:pt x="120" y="37"/>
                    </a:lnTo>
                    <a:lnTo>
                      <a:pt x="101" y="46"/>
                    </a:lnTo>
                    <a:lnTo>
                      <a:pt x="83" y="55"/>
                    </a:lnTo>
                    <a:lnTo>
                      <a:pt x="67" y="66"/>
                    </a:lnTo>
                    <a:lnTo>
                      <a:pt x="52" y="77"/>
                    </a:lnTo>
                    <a:lnTo>
                      <a:pt x="37" y="88"/>
                    </a:lnTo>
                    <a:lnTo>
                      <a:pt x="23" y="98"/>
                    </a:lnTo>
                    <a:lnTo>
                      <a:pt x="12" y="107"/>
                    </a:lnTo>
                    <a:lnTo>
                      <a:pt x="0" y="116"/>
                    </a:lnTo>
                    <a:lnTo>
                      <a:pt x="5" y="105"/>
                    </a:lnTo>
                    <a:lnTo>
                      <a:pt x="13" y="93"/>
                    </a:lnTo>
                    <a:lnTo>
                      <a:pt x="24" y="81"/>
                    </a:lnTo>
                    <a:lnTo>
                      <a:pt x="39" y="68"/>
                    </a:lnTo>
                    <a:lnTo>
                      <a:pt x="57" y="56"/>
                    </a:lnTo>
                    <a:lnTo>
                      <a:pt x="76" y="44"/>
                    </a:lnTo>
                    <a:lnTo>
                      <a:pt x="98" y="32"/>
                    </a:lnTo>
                    <a:lnTo>
                      <a:pt x="121" y="23"/>
                    </a:lnTo>
                    <a:lnTo>
                      <a:pt x="145" y="14"/>
                    </a:lnTo>
                    <a:lnTo>
                      <a:pt x="169" y="7"/>
                    </a:lnTo>
                    <a:lnTo>
                      <a:pt x="194" y="2"/>
                    </a:lnTo>
                    <a:lnTo>
                      <a:pt x="218" y="0"/>
                    </a:lnTo>
                    <a:lnTo>
                      <a:pt x="241" y="0"/>
                    </a:lnTo>
                    <a:lnTo>
                      <a:pt x="263" y="3"/>
                    </a:lnTo>
                    <a:lnTo>
                      <a:pt x="282" y="10"/>
                    </a:lnTo>
                    <a:lnTo>
                      <a:pt x="301" y="2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101" name="Freeform 172">
                <a:extLst>
                  <a:ext uri="{FF2B5EF4-FFF2-40B4-BE49-F238E27FC236}">
                    <a16:creationId xmlns:a16="http://schemas.microsoft.com/office/drawing/2014/main" xmlns="" id="{F56F2EAE-37C0-48A2-8C04-CAE8514A96ED}"/>
                  </a:ext>
                </a:extLst>
              </p:cNvPr>
              <p:cNvSpPr>
                <a:spLocks/>
              </p:cNvSpPr>
              <p:nvPr/>
            </p:nvSpPr>
            <p:spPr bwMode="auto">
              <a:xfrm>
                <a:off x="2086" y="1250"/>
                <a:ext cx="10" cy="50"/>
              </a:xfrm>
              <a:custGeom>
                <a:avLst/>
                <a:gdLst>
                  <a:gd name="T0" fmla="*/ 0 w 21"/>
                  <a:gd name="T1" fmla="*/ 4 h 100"/>
                  <a:gd name="T2" fmla="*/ 0 w 21"/>
                  <a:gd name="T3" fmla="*/ 3 h 100"/>
                  <a:gd name="T4" fmla="*/ 0 w 21"/>
                  <a:gd name="T5" fmla="*/ 2 h 100"/>
                  <a:gd name="T6" fmla="*/ 0 w 21"/>
                  <a:gd name="T7" fmla="*/ 1 h 100"/>
                  <a:gd name="T8" fmla="*/ 0 w 21"/>
                  <a:gd name="T9" fmla="*/ 0 h 100"/>
                  <a:gd name="T10" fmla="*/ 0 w 21"/>
                  <a:gd name="T11" fmla="*/ 1 h 100"/>
                  <a:gd name="T12" fmla="*/ 0 w 21"/>
                  <a:gd name="T13" fmla="*/ 2 h 100"/>
                  <a:gd name="T14" fmla="*/ 0 w 21"/>
                  <a:gd name="T15" fmla="*/ 3 h 100"/>
                  <a:gd name="T16" fmla="*/ 0 w 21"/>
                  <a:gd name="T17" fmla="*/ 4 h 1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100">
                    <a:moveTo>
                      <a:pt x="4" y="100"/>
                    </a:moveTo>
                    <a:lnTo>
                      <a:pt x="0" y="87"/>
                    </a:lnTo>
                    <a:lnTo>
                      <a:pt x="0" y="58"/>
                    </a:lnTo>
                    <a:lnTo>
                      <a:pt x="7" y="26"/>
                    </a:lnTo>
                    <a:lnTo>
                      <a:pt x="21" y="0"/>
                    </a:lnTo>
                    <a:lnTo>
                      <a:pt x="16" y="25"/>
                    </a:lnTo>
                    <a:lnTo>
                      <a:pt x="12" y="58"/>
                    </a:lnTo>
                    <a:lnTo>
                      <a:pt x="8" y="87"/>
                    </a:lnTo>
                    <a:lnTo>
                      <a:pt x="4" y="10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102" name="Freeform 173">
                <a:extLst>
                  <a:ext uri="{FF2B5EF4-FFF2-40B4-BE49-F238E27FC236}">
                    <a16:creationId xmlns:a16="http://schemas.microsoft.com/office/drawing/2014/main" xmlns="" id="{0D6519D1-3964-4CE9-9B93-61066730A4CF}"/>
                  </a:ext>
                </a:extLst>
              </p:cNvPr>
              <p:cNvSpPr>
                <a:spLocks/>
              </p:cNvSpPr>
              <p:nvPr/>
            </p:nvSpPr>
            <p:spPr bwMode="auto">
              <a:xfrm>
                <a:off x="2095" y="1241"/>
                <a:ext cx="15" cy="60"/>
              </a:xfrm>
              <a:custGeom>
                <a:avLst/>
                <a:gdLst>
                  <a:gd name="T0" fmla="*/ 1 w 28"/>
                  <a:gd name="T1" fmla="*/ 4 h 120"/>
                  <a:gd name="T2" fmla="*/ 1 w 28"/>
                  <a:gd name="T3" fmla="*/ 4 h 120"/>
                  <a:gd name="T4" fmla="*/ 0 w 28"/>
                  <a:gd name="T5" fmla="*/ 4 h 120"/>
                  <a:gd name="T6" fmla="*/ 1 w 28"/>
                  <a:gd name="T7" fmla="*/ 3 h 120"/>
                  <a:gd name="T8" fmla="*/ 1 w 28"/>
                  <a:gd name="T9" fmla="*/ 3 h 120"/>
                  <a:gd name="T10" fmla="*/ 1 w 28"/>
                  <a:gd name="T11" fmla="*/ 2 h 120"/>
                  <a:gd name="T12" fmla="*/ 1 w 28"/>
                  <a:gd name="T13" fmla="*/ 1 h 120"/>
                  <a:gd name="T14" fmla="*/ 1 w 28"/>
                  <a:gd name="T15" fmla="*/ 1 h 120"/>
                  <a:gd name="T16" fmla="*/ 1 w 28"/>
                  <a:gd name="T17" fmla="*/ 0 h 120"/>
                  <a:gd name="T18" fmla="*/ 1 w 28"/>
                  <a:gd name="T19" fmla="*/ 1 h 120"/>
                  <a:gd name="T20" fmla="*/ 1 w 28"/>
                  <a:gd name="T21" fmla="*/ 3 h 120"/>
                  <a:gd name="T22" fmla="*/ 1 w 28"/>
                  <a:gd name="T23" fmla="*/ 4 h 120"/>
                  <a:gd name="T24" fmla="*/ 1 w 28"/>
                  <a:gd name="T25" fmla="*/ 4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8" h="120">
                    <a:moveTo>
                      <a:pt x="4" y="120"/>
                    </a:moveTo>
                    <a:lnTo>
                      <a:pt x="1" y="116"/>
                    </a:lnTo>
                    <a:lnTo>
                      <a:pt x="0" y="105"/>
                    </a:lnTo>
                    <a:lnTo>
                      <a:pt x="1" y="89"/>
                    </a:lnTo>
                    <a:lnTo>
                      <a:pt x="3" y="69"/>
                    </a:lnTo>
                    <a:lnTo>
                      <a:pt x="8" y="50"/>
                    </a:lnTo>
                    <a:lnTo>
                      <a:pt x="13" y="30"/>
                    </a:lnTo>
                    <a:lnTo>
                      <a:pt x="20" y="13"/>
                    </a:lnTo>
                    <a:lnTo>
                      <a:pt x="28" y="0"/>
                    </a:lnTo>
                    <a:lnTo>
                      <a:pt x="24" y="26"/>
                    </a:lnTo>
                    <a:lnTo>
                      <a:pt x="18" y="66"/>
                    </a:lnTo>
                    <a:lnTo>
                      <a:pt x="12" y="104"/>
                    </a:lnTo>
                    <a:lnTo>
                      <a:pt x="4" y="1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103" name="Freeform 174">
                <a:extLst>
                  <a:ext uri="{FF2B5EF4-FFF2-40B4-BE49-F238E27FC236}">
                    <a16:creationId xmlns:a16="http://schemas.microsoft.com/office/drawing/2014/main" xmlns="" id="{C732D62B-F2DF-4FA3-952E-98819A199C95}"/>
                  </a:ext>
                </a:extLst>
              </p:cNvPr>
              <p:cNvSpPr>
                <a:spLocks/>
              </p:cNvSpPr>
              <p:nvPr/>
            </p:nvSpPr>
            <p:spPr bwMode="auto">
              <a:xfrm>
                <a:off x="2120" y="1231"/>
                <a:ext cx="11" cy="63"/>
              </a:xfrm>
              <a:custGeom>
                <a:avLst/>
                <a:gdLst>
                  <a:gd name="T0" fmla="*/ 1 w 22"/>
                  <a:gd name="T1" fmla="*/ 4 h 125"/>
                  <a:gd name="T2" fmla="*/ 0 w 22"/>
                  <a:gd name="T3" fmla="*/ 4 h 125"/>
                  <a:gd name="T4" fmla="*/ 1 w 22"/>
                  <a:gd name="T5" fmla="*/ 3 h 125"/>
                  <a:gd name="T6" fmla="*/ 1 w 22"/>
                  <a:gd name="T7" fmla="*/ 1 h 125"/>
                  <a:gd name="T8" fmla="*/ 1 w 22"/>
                  <a:gd name="T9" fmla="*/ 0 h 125"/>
                  <a:gd name="T10" fmla="*/ 1 w 22"/>
                  <a:gd name="T11" fmla="*/ 1 h 125"/>
                  <a:gd name="T12" fmla="*/ 1 w 22"/>
                  <a:gd name="T13" fmla="*/ 3 h 125"/>
                  <a:gd name="T14" fmla="*/ 1 w 22"/>
                  <a:gd name="T15" fmla="*/ 4 h 125"/>
                  <a:gd name="T16" fmla="*/ 1 w 22"/>
                  <a:gd name="T17" fmla="*/ 4 h 1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125">
                    <a:moveTo>
                      <a:pt x="6" y="125"/>
                    </a:moveTo>
                    <a:lnTo>
                      <a:pt x="0" y="108"/>
                    </a:lnTo>
                    <a:lnTo>
                      <a:pt x="2" y="70"/>
                    </a:lnTo>
                    <a:lnTo>
                      <a:pt x="9" y="28"/>
                    </a:lnTo>
                    <a:lnTo>
                      <a:pt x="22" y="0"/>
                    </a:lnTo>
                    <a:lnTo>
                      <a:pt x="20" y="25"/>
                    </a:lnTo>
                    <a:lnTo>
                      <a:pt x="16" y="68"/>
                    </a:lnTo>
                    <a:lnTo>
                      <a:pt x="12" y="108"/>
                    </a:lnTo>
                    <a:lnTo>
                      <a:pt x="6" y="12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104" name="Freeform 175">
                <a:extLst>
                  <a:ext uri="{FF2B5EF4-FFF2-40B4-BE49-F238E27FC236}">
                    <a16:creationId xmlns:a16="http://schemas.microsoft.com/office/drawing/2014/main" xmlns="" id="{41F51890-C88E-4A11-A11F-99CAEA157DAF}"/>
                  </a:ext>
                </a:extLst>
              </p:cNvPr>
              <p:cNvSpPr>
                <a:spLocks/>
              </p:cNvSpPr>
              <p:nvPr/>
            </p:nvSpPr>
            <p:spPr bwMode="auto">
              <a:xfrm>
                <a:off x="2136" y="1227"/>
                <a:ext cx="9" cy="56"/>
              </a:xfrm>
              <a:custGeom>
                <a:avLst/>
                <a:gdLst>
                  <a:gd name="T0" fmla="*/ 1 w 18"/>
                  <a:gd name="T1" fmla="*/ 4 h 111"/>
                  <a:gd name="T2" fmla="*/ 0 w 18"/>
                  <a:gd name="T3" fmla="*/ 3 h 111"/>
                  <a:gd name="T4" fmla="*/ 1 w 18"/>
                  <a:gd name="T5" fmla="*/ 2 h 111"/>
                  <a:gd name="T6" fmla="*/ 1 w 18"/>
                  <a:gd name="T7" fmla="*/ 1 h 111"/>
                  <a:gd name="T8" fmla="*/ 1 w 18"/>
                  <a:gd name="T9" fmla="*/ 0 h 111"/>
                  <a:gd name="T10" fmla="*/ 1 w 18"/>
                  <a:gd name="T11" fmla="*/ 1 h 111"/>
                  <a:gd name="T12" fmla="*/ 1 w 18"/>
                  <a:gd name="T13" fmla="*/ 2 h 111"/>
                  <a:gd name="T14" fmla="*/ 1 w 18"/>
                  <a:gd name="T15" fmla="*/ 4 h 111"/>
                  <a:gd name="T16" fmla="*/ 1 w 18"/>
                  <a:gd name="T17" fmla="*/ 4 h 1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111">
                    <a:moveTo>
                      <a:pt x="4" y="111"/>
                    </a:moveTo>
                    <a:lnTo>
                      <a:pt x="0" y="96"/>
                    </a:lnTo>
                    <a:lnTo>
                      <a:pt x="1" y="61"/>
                    </a:lnTo>
                    <a:lnTo>
                      <a:pt x="7" y="23"/>
                    </a:lnTo>
                    <a:lnTo>
                      <a:pt x="18" y="0"/>
                    </a:lnTo>
                    <a:lnTo>
                      <a:pt x="16" y="25"/>
                    </a:lnTo>
                    <a:lnTo>
                      <a:pt x="15" y="63"/>
                    </a:lnTo>
                    <a:lnTo>
                      <a:pt x="12" y="98"/>
                    </a:lnTo>
                    <a:lnTo>
                      <a:pt x="4" y="11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105" name="Freeform 176">
                <a:extLst>
                  <a:ext uri="{FF2B5EF4-FFF2-40B4-BE49-F238E27FC236}">
                    <a16:creationId xmlns:a16="http://schemas.microsoft.com/office/drawing/2014/main" xmlns="" id="{63BDE23C-1235-44C5-9BD6-47259637CEBC}"/>
                  </a:ext>
                </a:extLst>
              </p:cNvPr>
              <p:cNvSpPr>
                <a:spLocks/>
              </p:cNvSpPr>
              <p:nvPr/>
            </p:nvSpPr>
            <p:spPr bwMode="auto">
              <a:xfrm>
                <a:off x="2162" y="1223"/>
                <a:ext cx="8" cy="48"/>
              </a:xfrm>
              <a:custGeom>
                <a:avLst/>
                <a:gdLst>
                  <a:gd name="T0" fmla="*/ 1 w 15"/>
                  <a:gd name="T1" fmla="*/ 4 h 94"/>
                  <a:gd name="T2" fmla="*/ 1 w 15"/>
                  <a:gd name="T3" fmla="*/ 3 h 94"/>
                  <a:gd name="T4" fmla="*/ 0 w 15"/>
                  <a:gd name="T5" fmla="*/ 2 h 94"/>
                  <a:gd name="T6" fmla="*/ 1 w 15"/>
                  <a:gd name="T7" fmla="*/ 1 h 94"/>
                  <a:gd name="T8" fmla="*/ 1 w 15"/>
                  <a:gd name="T9" fmla="*/ 0 h 94"/>
                  <a:gd name="T10" fmla="*/ 1 w 15"/>
                  <a:gd name="T11" fmla="*/ 1 h 94"/>
                  <a:gd name="T12" fmla="*/ 1 w 15"/>
                  <a:gd name="T13" fmla="*/ 2 h 94"/>
                  <a:gd name="T14" fmla="*/ 1 w 15"/>
                  <a:gd name="T15" fmla="*/ 3 h 94"/>
                  <a:gd name="T16" fmla="*/ 1 w 15"/>
                  <a:gd name="T17" fmla="*/ 4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94">
                    <a:moveTo>
                      <a:pt x="10" y="94"/>
                    </a:moveTo>
                    <a:lnTo>
                      <a:pt x="4" y="83"/>
                    </a:lnTo>
                    <a:lnTo>
                      <a:pt x="0" y="56"/>
                    </a:lnTo>
                    <a:lnTo>
                      <a:pt x="2" y="25"/>
                    </a:lnTo>
                    <a:lnTo>
                      <a:pt x="14" y="0"/>
                    </a:lnTo>
                    <a:lnTo>
                      <a:pt x="14" y="23"/>
                    </a:lnTo>
                    <a:lnTo>
                      <a:pt x="15" y="54"/>
                    </a:lnTo>
                    <a:lnTo>
                      <a:pt x="15" y="83"/>
                    </a:lnTo>
                    <a:lnTo>
                      <a:pt x="10" y="9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106" name="Freeform 177">
                <a:extLst>
                  <a:ext uri="{FF2B5EF4-FFF2-40B4-BE49-F238E27FC236}">
                    <a16:creationId xmlns:a16="http://schemas.microsoft.com/office/drawing/2014/main" xmlns="" id="{6C78315C-B24B-441F-8825-4F981A0840CD}"/>
                  </a:ext>
                </a:extLst>
              </p:cNvPr>
              <p:cNvSpPr>
                <a:spLocks/>
              </p:cNvSpPr>
              <p:nvPr/>
            </p:nvSpPr>
            <p:spPr bwMode="auto">
              <a:xfrm>
                <a:off x="2201" y="1228"/>
                <a:ext cx="8" cy="24"/>
              </a:xfrm>
              <a:custGeom>
                <a:avLst/>
                <a:gdLst>
                  <a:gd name="T0" fmla="*/ 0 w 18"/>
                  <a:gd name="T1" fmla="*/ 2 h 46"/>
                  <a:gd name="T2" fmla="*/ 0 w 18"/>
                  <a:gd name="T3" fmla="*/ 2 h 46"/>
                  <a:gd name="T4" fmla="*/ 0 w 18"/>
                  <a:gd name="T5" fmla="*/ 1 h 46"/>
                  <a:gd name="T6" fmla="*/ 0 w 18"/>
                  <a:gd name="T7" fmla="*/ 1 h 46"/>
                  <a:gd name="T8" fmla="*/ 0 w 18"/>
                  <a:gd name="T9" fmla="*/ 0 h 46"/>
                  <a:gd name="T10" fmla="*/ 0 w 18"/>
                  <a:gd name="T11" fmla="*/ 1 h 46"/>
                  <a:gd name="T12" fmla="*/ 0 w 18"/>
                  <a:gd name="T13" fmla="*/ 1 h 46"/>
                  <a:gd name="T14" fmla="*/ 0 w 18"/>
                  <a:gd name="T15" fmla="*/ 2 h 46"/>
                  <a:gd name="T16" fmla="*/ 0 w 18"/>
                  <a:gd name="T17" fmla="*/ 2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46">
                    <a:moveTo>
                      <a:pt x="15" y="46"/>
                    </a:moveTo>
                    <a:lnTo>
                      <a:pt x="8" y="40"/>
                    </a:lnTo>
                    <a:lnTo>
                      <a:pt x="3" y="26"/>
                    </a:lnTo>
                    <a:lnTo>
                      <a:pt x="0" y="10"/>
                    </a:lnTo>
                    <a:lnTo>
                      <a:pt x="5" y="0"/>
                    </a:lnTo>
                    <a:lnTo>
                      <a:pt x="5" y="15"/>
                    </a:lnTo>
                    <a:lnTo>
                      <a:pt x="12" y="30"/>
                    </a:lnTo>
                    <a:lnTo>
                      <a:pt x="18" y="41"/>
                    </a:lnTo>
                    <a:lnTo>
                      <a:pt x="15"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107" name="Freeform 178">
                <a:extLst>
                  <a:ext uri="{FF2B5EF4-FFF2-40B4-BE49-F238E27FC236}">
                    <a16:creationId xmlns:a16="http://schemas.microsoft.com/office/drawing/2014/main" xmlns="" id="{79CFCCE2-4189-41C7-9422-60EDF49A3C70}"/>
                  </a:ext>
                </a:extLst>
              </p:cNvPr>
              <p:cNvSpPr>
                <a:spLocks/>
              </p:cNvSpPr>
              <p:nvPr/>
            </p:nvSpPr>
            <p:spPr bwMode="auto">
              <a:xfrm>
                <a:off x="2072" y="1261"/>
                <a:ext cx="10" cy="42"/>
              </a:xfrm>
              <a:custGeom>
                <a:avLst/>
                <a:gdLst>
                  <a:gd name="T0" fmla="*/ 0 w 21"/>
                  <a:gd name="T1" fmla="*/ 2 h 86"/>
                  <a:gd name="T2" fmla="*/ 0 w 21"/>
                  <a:gd name="T3" fmla="*/ 2 h 86"/>
                  <a:gd name="T4" fmla="*/ 0 w 21"/>
                  <a:gd name="T5" fmla="*/ 1 h 86"/>
                  <a:gd name="T6" fmla="*/ 0 w 21"/>
                  <a:gd name="T7" fmla="*/ 0 h 86"/>
                  <a:gd name="T8" fmla="*/ 0 w 21"/>
                  <a:gd name="T9" fmla="*/ 0 h 86"/>
                  <a:gd name="T10" fmla="*/ 0 w 21"/>
                  <a:gd name="T11" fmla="*/ 0 h 86"/>
                  <a:gd name="T12" fmla="*/ 0 w 21"/>
                  <a:gd name="T13" fmla="*/ 1 h 86"/>
                  <a:gd name="T14" fmla="*/ 0 w 21"/>
                  <a:gd name="T15" fmla="*/ 2 h 86"/>
                  <a:gd name="T16" fmla="*/ 0 w 21"/>
                  <a:gd name="T17" fmla="*/ 2 h 8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86">
                    <a:moveTo>
                      <a:pt x="4" y="86"/>
                    </a:moveTo>
                    <a:lnTo>
                      <a:pt x="0" y="77"/>
                    </a:lnTo>
                    <a:lnTo>
                      <a:pt x="0" y="52"/>
                    </a:lnTo>
                    <a:lnTo>
                      <a:pt x="7" y="25"/>
                    </a:lnTo>
                    <a:lnTo>
                      <a:pt x="21" y="0"/>
                    </a:lnTo>
                    <a:lnTo>
                      <a:pt x="16" y="25"/>
                    </a:lnTo>
                    <a:lnTo>
                      <a:pt x="12" y="52"/>
                    </a:lnTo>
                    <a:lnTo>
                      <a:pt x="8" y="77"/>
                    </a:lnTo>
                    <a:lnTo>
                      <a:pt x="4" y="8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108" name="Freeform 179">
                <a:extLst>
                  <a:ext uri="{FF2B5EF4-FFF2-40B4-BE49-F238E27FC236}">
                    <a16:creationId xmlns:a16="http://schemas.microsoft.com/office/drawing/2014/main" xmlns="" id="{D27A7DAE-1652-4BCF-8205-5E0322501249}"/>
                  </a:ext>
                </a:extLst>
              </p:cNvPr>
              <p:cNvSpPr>
                <a:spLocks/>
              </p:cNvSpPr>
              <p:nvPr/>
            </p:nvSpPr>
            <p:spPr bwMode="auto">
              <a:xfrm>
                <a:off x="2108" y="1237"/>
                <a:ext cx="11" cy="60"/>
              </a:xfrm>
              <a:custGeom>
                <a:avLst/>
                <a:gdLst>
                  <a:gd name="T0" fmla="*/ 0 w 23"/>
                  <a:gd name="T1" fmla="*/ 3 h 121"/>
                  <a:gd name="T2" fmla="*/ 0 w 23"/>
                  <a:gd name="T3" fmla="*/ 3 h 121"/>
                  <a:gd name="T4" fmla="*/ 0 w 23"/>
                  <a:gd name="T5" fmla="*/ 2 h 121"/>
                  <a:gd name="T6" fmla="*/ 0 w 23"/>
                  <a:gd name="T7" fmla="*/ 0 h 121"/>
                  <a:gd name="T8" fmla="*/ 0 w 23"/>
                  <a:gd name="T9" fmla="*/ 0 h 121"/>
                  <a:gd name="T10" fmla="*/ 0 w 23"/>
                  <a:gd name="T11" fmla="*/ 0 h 121"/>
                  <a:gd name="T12" fmla="*/ 0 w 23"/>
                  <a:gd name="T13" fmla="*/ 2 h 121"/>
                  <a:gd name="T14" fmla="*/ 0 w 23"/>
                  <a:gd name="T15" fmla="*/ 3 h 121"/>
                  <a:gd name="T16" fmla="*/ 0 w 23"/>
                  <a:gd name="T17" fmla="*/ 3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121">
                    <a:moveTo>
                      <a:pt x="6" y="121"/>
                    </a:moveTo>
                    <a:lnTo>
                      <a:pt x="0" y="105"/>
                    </a:lnTo>
                    <a:lnTo>
                      <a:pt x="2" y="68"/>
                    </a:lnTo>
                    <a:lnTo>
                      <a:pt x="9" y="28"/>
                    </a:lnTo>
                    <a:lnTo>
                      <a:pt x="23" y="0"/>
                    </a:lnTo>
                    <a:lnTo>
                      <a:pt x="21" y="24"/>
                    </a:lnTo>
                    <a:lnTo>
                      <a:pt x="17" y="66"/>
                    </a:lnTo>
                    <a:lnTo>
                      <a:pt x="11" y="105"/>
                    </a:lnTo>
                    <a:lnTo>
                      <a:pt x="6" y="12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109" name="Freeform 180">
                <a:extLst>
                  <a:ext uri="{FF2B5EF4-FFF2-40B4-BE49-F238E27FC236}">
                    <a16:creationId xmlns:a16="http://schemas.microsoft.com/office/drawing/2014/main" xmlns="" id="{A01E8542-0C7A-4864-9AB5-FB49D85CDCD0}"/>
                  </a:ext>
                </a:extLst>
              </p:cNvPr>
              <p:cNvSpPr>
                <a:spLocks/>
              </p:cNvSpPr>
              <p:nvPr/>
            </p:nvSpPr>
            <p:spPr bwMode="auto">
              <a:xfrm>
                <a:off x="2151" y="1224"/>
                <a:ext cx="7" cy="55"/>
              </a:xfrm>
              <a:custGeom>
                <a:avLst/>
                <a:gdLst>
                  <a:gd name="T0" fmla="*/ 1 w 14"/>
                  <a:gd name="T1" fmla="*/ 4 h 109"/>
                  <a:gd name="T2" fmla="*/ 1 w 14"/>
                  <a:gd name="T3" fmla="*/ 3 h 109"/>
                  <a:gd name="T4" fmla="*/ 0 w 14"/>
                  <a:gd name="T5" fmla="*/ 2 h 109"/>
                  <a:gd name="T6" fmla="*/ 1 w 14"/>
                  <a:gd name="T7" fmla="*/ 1 h 109"/>
                  <a:gd name="T8" fmla="*/ 1 w 14"/>
                  <a:gd name="T9" fmla="*/ 0 h 109"/>
                  <a:gd name="T10" fmla="*/ 1 w 14"/>
                  <a:gd name="T11" fmla="*/ 1 h 109"/>
                  <a:gd name="T12" fmla="*/ 1 w 14"/>
                  <a:gd name="T13" fmla="*/ 2 h 109"/>
                  <a:gd name="T14" fmla="*/ 1 w 14"/>
                  <a:gd name="T15" fmla="*/ 3 h 109"/>
                  <a:gd name="T16" fmla="*/ 1 w 14"/>
                  <a:gd name="T17" fmla="*/ 4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109">
                    <a:moveTo>
                      <a:pt x="11" y="109"/>
                    </a:moveTo>
                    <a:lnTo>
                      <a:pt x="4" y="96"/>
                    </a:lnTo>
                    <a:lnTo>
                      <a:pt x="0" y="63"/>
                    </a:lnTo>
                    <a:lnTo>
                      <a:pt x="3" y="28"/>
                    </a:lnTo>
                    <a:lnTo>
                      <a:pt x="13" y="0"/>
                    </a:lnTo>
                    <a:lnTo>
                      <a:pt x="13" y="25"/>
                    </a:lnTo>
                    <a:lnTo>
                      <a:pt x="14" y="62"/>
                    </a:lnTo>
                    <a:lnTo>
                      <a:pt x="14" y="96"/>
                    </a:lnTo>
                    <a:lnTo>
                      <a:pt x="11" y="10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110" name="Freeform 181">
                <a:extLst>
                  <a:ext uri="{FF2B5EF4-FFF2-40B4-BE49-F238E27FC236}">
                    <a16:creationId xmlns:a16="http://schemas.microsoft.com/office/drawing/2014/main" xmlns="" id="{CA14DB36-F4AC-4D6A-A1C5-6AA3E230DFFA}"/>
                  </a:ext>
                </a:extLst>
              </p:cNvPr>
              <p:cNvSpPr>
                <a:spLocks/>
              </p:cNvSpPr>
              <p:nvPr/>
            </p:nvSpPr>
            <p:spPr bwMode="auto">
              <a:xfrm>
                <a:off x="2175" y="1224"/>
                <a:ext cx="5" cy="44"/>
              </a:xfrm>
              <a:custGeom>
                <a:avLst/>
                <a:gdLst>
                  <a:gd name="T0" fmla="*/ 0 w 12"/>
                  <a:gd name="T1" fmla="*/ 3 h 88"/>
                  <a:gd name="T2" fmla="*/ 0 w 12"/>
                  <a:gd name="T3" fmla="*/ 3 h 88"/>
                  <a:gd name="T4" fmla="*/ 0 w 12"/>
                  <a:gd name="T5" fmla="*/ 2 h 88"/>
                  <a:gd name="T6" fmla="*/ 0 w 12"/>
                  <a:gd name="T7" fmla="*/ 1 h 88"/>
                  <a:gd name="T8" fmla="*/ 0 w 12"/>
                  <a:gd name="T9" fmla="*/ 0 h 88"/>
                  <a:gd name="T10" fmla="*/ 0 w 12"/>
                  <a:gd name="T11" fmla="*/ 1 h 88"/>
                  <a:gd name="T12" fmla="*/ 0 w 12"/>
                  <a:gd name="T13" fmla="*/ 2 h 88"/>
                  <a:gd name="T14" fmla="*/ 0 w 12"/>
                  <a:gd name="T15" fmla="*/ 3 h 88"/>
                  <a:gd name="T16" fmla="*/ 0 w 12"/>
                  <a:gd name="T17" fmla="*/ 3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88">
                    <a:moveTo>
                      <a:pt x="5" y="88"/>
                    </a:moveTo>
                    <a:lnTo>
                      <a:pt x="0" y="76"/>
                    </a:lnTo>
                    <a:lnTo>
                      <a:pt x="0" y="47"/>
                    </a:lnTo>
                    <a:lnTo>
                      <a:pt x="5" y="16"/>
                    </a:lnTo>
                    <a:lnTo>
                      <a:pt x="12" y="0"/>
                    </a:lnTo>
                    <a:lnTo>
                      <a:pt x="11" y="19"/>
                    </a:lnTo>
                    <a:lnTo>
                      <a:pt x="11" y="48"/>
                    </a:lnTo>
                    <a:lnTo>
                      <a:pt x="9" y="75"/>
                    </a:lnTo>
                    <a:lnTo>
                      <a:pt x="5" y="8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111" name="Freeform 182">
                <a:extLst>
                  <a:ext uri="{FF2B5EF4-FFF2-40B4-BE49-F238E27FC236}">
                    <a16:creationId xmlns:a16="http://schemas.microsoft.com/office/drawing/2014/main" xmlns="" id="{BF2795B6-7927-4F79-B5DC-7CD11559743E}"/>
                  </a:ext>
                </a:extLst>
              </p:cNvPr>
              <p:cNvSpPr>
                <a:spLocks/>
              </p:cNvSpPr>
              <p:nvPr/>
            </p:nvSpPr>
            <p:spPr bwMode="auto">
              <a:xfrm>
                <a:off x="2188" y="1226"/>
                <a:ext cx="7" cy="27"/>
              </a:xfrm>
              <a:custGeom>
                <a:avLst/>
                <a:gdLst>
                  <a:gd name="T0" fmla="*/ 0 w 15"/>
                  <a:gd name="T1" fmla="*/ 2 h 54"/>
                  <a:gd name="T2" fmla="*/ 0 w 15"/>
                  <a:gd name="T3" fmla="*/ 2 h 54"/>
                  <a:gd name="T4" fmla="*/ 0 w 15"/>
                  <a:gd name="T5" fmla="*/ 1 h 54"/>
                  <a:gd name="T6" fmla="*/ 0 w 15"/>
                  <a:gd name="T7" fmla="*/ 1 h 54"/>
                  <a:gd name="T8" fmla="*/ 0 w 15"/>
                  <a:gd name="T9" fmla="*/ 0 h 54"/>
                  <a:gd name="T10" fmla="*/ 0 w 15"/>
                  <a:gd name="T11" fmla="*/ 1 h 54"/>
                  <a:gd name="T12" fmla="*/ 0 w 15"/>
                  <a:gd name="T13" fmla="*/ 2 h 54"/>
                  <a:gd name="T14" fmla="*/ 0 w 15"/>
                  <a:gd name="T15" fmla="*/ 2 h 54"/>
                  <a:gd name="T16" fmla="*/ 0 w 15"/>
                  <a:gd name="T17" fmla="*/ 2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54">
                    <a:moveTo>
                      <a:pt x="11" y="54"/>
                    </a:moveTo>
                    <a:lnTo>
                      <a:pt x="6" y="47"/>
                    </a:lnTo>
                    <a:lnTo>
                      <a:pt x="1" y="30"/>
                    </a:lnTo>
                    <a:lnTo>
                      <a:pt x="0" y="12"/>
                    </a:lnTo>
                    <a:lnTo>
                      <a:pt x="6" y="0"/>
                    </a:lnTo>
                    <a:lnTo>
                      <a:pt x="6" y="15"/>
                    </a:lnTo>
                    <a:lnTo>
                      <a:pt x="10" y="34"/>
                    </a:lnTo>
                    <a:lnTo>
                      <a:pt x="15" y="49"/>
                    </a:lnTo>
                    <a:lnTo>
                      <a:pt x="11"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112" name="Freeform 183">
                <a:extLst>
                  <a:ext uri="{FF2B5EF4-FFF2-40B4-BE49-F238E27FC236}">
                    <a16:creationId xmlns:a16="http://schemas.microsoft.com/office/drawing/2014/main" xmlns="" id="{C1F85AAB-AF1B-4A6C-9156-49AD96B395AA}"/>
                  </a:ext>
                </a:extLst>
              </p:cNvPr>
              <p:cNvSpPr>
                <a:spLocks/>
              </p:cNvSpPr>
              <p:nvPr/>
            </p:nvSpPr>
            <p:spPr bwMode="auto">
              <a:xfrm>
                <a:off x="2059" y="1270"/>
                <a:ext cx="11" cy="27"/>
              </a:xfrm>
              <a:custGeom>
                <a:avLst/>
                <a:gdLst>
                  <a:gd name="T0" fmla="*/ 1 w 22"/>
                  <a:gd name="T1" fmla="*/ 0 h 54"/>
                  <a:gd name="T2" fmla="*/ 1 w 22"/>
                  <a:gd name="T3" fmla="*/ 1 h 54"/>
                  <a:gd name="T4" fmla="*/ 1 w 22"/>
                  <a:gd name="T5" fmla="*/ 1 h 54"/>
                  <a:gd name="T6" fmla="*/ 1 w 22"/>
                  <a:gd name="T7" fmla="*/ 2 h 54"/>
                  <a:gd name="T8" fmla="*/ 1 w 22"/>
                  <a:gd name="T9" fmla="*/ 2 h 54"/>
                  <a:gd name="T10" fmla="*/ 0 w 22"/>
                  <a:gd name="T11" fmla="*/ 2 h 54"/>
                  <a:gd name="T12" fmla="*/ 1 w 22"/>
                  <a:gd name="T13" fmla="*/ 1 h 54"/>
                  <a:gd name="T14" fmla="*/ 1 w 22"/>
                  <a:gd name="T15" fmla="*/ 1 h 54"/>
                  <a:gd name="T16" fmla="*/ 1 w 22"/>
                  <a:gd name="T17" fmla="*/ 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54">
                    <a:moveTo>
                      <a:pt x="22" y="0"/>
                    </a:moveTo>
                    <a:lnTo>
                      <a:pt x="21" y="11"/>
                    </a:lnTo>
                    <a:lnTo>
                      <a:pt x="17" y="31"/>
                    </a:lnTo>
                    <a:lnTo>
                      <a:pt x="12" y="48"/>
                    </a:lnTo>
                    <a:lnTo>
                      <a:pt x="3" y="54"/>
                    </a:lnTo>
                    <a:lnTo>
                      <a:pt x="0" y="45"/>
                    </a:lnTo>
                    <a:lnTo>
                      <a:pt x="6" y="29"/>
                    </a:lnTo>
                    <a:lnTo>
                      <a:pt x="15" y="13"/>
                    </a:lnTo>
                    <a:lnTo>
                      <a:pt x="2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113" name="Freeform 184">
                <a:extLst>
                  <a:ext uri="{FF2B5EF4-FFF2-40B4-BE49-F238E27FC236}">
                    <a16:creationId xmlns:a16="http://schemas.microsoft.com/office/drawing/2014/main" xmlns="" id="{5DC54593-C6FF-46C6-9753-FE66894B10CC}"/>
                  </a:ext>
                </a:extLst>
              </p:cNvPr>
              <p:cNvSpPr>
                <a:spLocks/>
              </p:cNvSpPr>
              <p:nvPr/>
            </p:nvSpPr>
            <p:spPr bwMode="auto">
              <a:xfrm>
                <a:off x="2046" y="1268"/>
                <a:ext cx="26" cy="5"/>
              </a:xfrm>
              <a:custGeom>
                <a:avLst/>
                <a:gdLst>
                  <a:gd name="T0" fmla="*/ 2 w 51"/>
                  <a:gd name="T1" fmla="*/ 0 h 11"/>
                  <a:gd name="T2" fmla="*/ 2 w 51"/>
                  <a:gd name="T3" fmla="*/ 0 h 11"/>
                  <a:gd name="T4" fmla="*/ 2 w 51"/>
                  <a:gd name="T5" fmla="*/ 0 h 11"/>
                  <a:gd name="T6" fmla="*/ 2 w 51"/>
                  <a:gd name="T7" fmla="*/ 0 h 11"/>
                  <a:gd name="T8" fmla="*/ 1 w 51"/>
                  <a:gd name="T9" fmla="*/ 0 h 11"/>
                  <a:gd name="T10" fmla="*/ 1 w 51"/>
                  <a:gd name="T11" fmla="*/ 0 h 11"/>
                  <a:gd name="T12" fmla="*/ 1 w 51"/>
                  <a:gd name="T13" fmla="*/ 0 h 11"/>
                  <a:gd name="T14" fmla="*/ 1 w 51"/>
                  <a:gd name="T15" fmla="*/ 0 h 11"/>
                  <a:gd name="T16" fmla="*/ 0 w 51"/>
                  <a:gd name="T17" fmla="*/ 0 h 11"/>
                  <a:gd name="T18" fmla="*/ 1 w 51"/>
                  <a:gd name="T19" fmla="*/ 0 h 11"/>
                  <a:gd name="T20" fmla="*/ 1 w 51"/>
                  <a:gd name="T21" fmla="*/ 0 h 11"/>
                  <a:gd name="T22" fmla="*/ 1 w 51"/>
                  <a:gd name="T23" fmla="*/ 0 h 11"/>
                  <a:gd name="T24" fmla="*/ 1 w 51"/>
                  <a:gd name="T25" fmla="*/ 0 h 11"/>
                  <a:gd name="T26" fmla="*/ 1 w 51"/>
                  <a:gd name="T27" fmla="*/ 0 h 11"/>
                  <a:gd name="T28" fmla="*/ 2 w 51"/>
                  <a:gd name="T29" fmla="*/ 0 h 11"/>
                  <a:gd name="T30" fmla="*/ 2 w 51"/>
                  <a:gd name="T31" fmla="*/ 0 h 11"/>
                  <a:gd name="T32" fmla="*/ 2 w 51"/>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11">
                    <a:moveTo>
                      <a:pt x="51" y="3"/>
                    </a:moveTo>
                    <a:lnTo>
                      <a:pt x="48" y="3"/>
                    </a:lnTo>
                    <a:lnTo>
                      <a:pt x="41" y="1"/>
                    </a:lnTo>
                    <a:lnTo>
                      <a:pt x="33" y="1"/>
                    </a:lnTo>
                    <a:lnTo>
                      <a:pt x="24" y="0"/>
                    </a:lnTo>
                    <a:lnTo>
                      <a:pt x="15" y="0"/>
                    </a:lnTo>
                    <a:lnTo>
                      <a:pt x="8" y="0"/>
                    </a:lnTo>
                    <a:lnTo>
                      <a:pt x="2" y="3"/>
                    </a:lnTo>
                    <a:lnTo>
                      <a:pt x="0" y="6"/>
                    </a:lnTo>
                    <a:lnTo>
                      <a:pt x="1" y="10"/>
                    </a:lnTo>
                    <a:lnTo>
                      <a:pt x="5" y="11"/>
                    </a:lnTo>
                    <a:lnTo>
                      <a:pt x="12" y="11"/>
                    </a:lnTo>
                    <a:lnTo>
                      <a:pt x="20" y="10"/>
                    </a:lnTo>
                    <a:lnTo>
                      <a:pt x="29" y="8"/>
                    </a:lnTo>
                    <a:lnTo>
                      <a:pt x="39" y="6"/>
                    </a:lnTo>
                    <a:lnTo>
                      <a:pt x="46" y="4"/>
                    </a:lnTo>
                    <a:lnTo>
                      <a:pt x="51"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114" name="Freeform 185">
                <a:extLst>
                  <a:ext uri="{FF2B5EF4-FFF2-40B4-BE49-F238E27FC236}">
                    <a16:creationId xmlns:a16="http://schemas.microsoft.com/office/drawing/2014/main" xmlns="" id="{15945513-1AEC-48A7-A3E9-9820AEDC060E}"/>
                  </a:ext>
                </a:extLst>
              </p:cNvPr>
              <p:cNvSpPr>
                <a:spLocks/>
              </p:cNvSpPr>
              <p:nvPr/>
            </p:nvSpPr>
            <p:spPr bwMode="auto">
              <a:xfrm>
                <a:off x="2042" y="1278"/>
                <a:ext cx="22" cy="16"/>
              </a:xfrm>
              <a:custGeom>
                <a:avLst/>
                <a:gdLst>
                  <a:gd name="T0" fmla="*/ 2 w 44"/>
                  <a:gd name="T1" fmla="*/ 0 h 32"/>
                  <a:gd name="T2" fmla="*/ 2 w 44"/>
                  <a:gd name="T3" fmla="*/ 1 h 32"/>
                  <a:gd name="T4" fmla="*/ 2 w 44"/>
                  <a:gd name="T5" fmla="*/ 1 h 32"/>
                  <a:gd name="T6" fmla="*/ 1 w 44"/>
                  <a:gd name="T7" fmla="*/ 1 h 32"/>
                  <a:gd name="T8" fmla="*/ 1 w 44"/>
                  <a:gd name="T9" fmla="*/ 1 h 32"/>
                  <a:gd name="T10" fmla="*/ 1 w 44"/>
                  <a:gd name="T11" fmla="*/ 1 h 32"/>
                  <a:gd name="T12" fmla="*/ 1 w 44"/>
                  <a:gd name="T13" fmla="*/ 1 h 32"/>
                  <a:gd name="T14" fmla="*/ 0 w 44"/>
                  <a:gd name="T15" fmla="*/ 1 h 32"/>
                  <a:gd name="T16" fmla="*/ 0 w 44"/>
                  <a:gd name="T17" fmla="*/ 1 h 32"/>
                  <a:gd name="T18" fmla="*/ 1 w 44"/>
                  <a:gd name="T19" fmla="*/ 1 h 32"/>
                  <a:gd name="T20" fmla="*/ 1 w 44"/>
                  <a:gd name="T21" fmla="*/ 1 h 32"/>
                  <a:gd name="T22" fmla="*/ 1 w 44"/>
                  <a:gd name="T23" fmla="*/ 1 h 32"/>
                  <a:gd name="T24" fmla="*/ 1 w 44"/>
                  <a:gd name="T25" fmla="*/ 1 h 32"/>
                  <a:gd name="T26" fmla="*/ 1 w 44"/>
                  <a:gd name="T27" fmla="*/ 1 h 32"/>
                  <a:gd name="T28" fmla="*/ 2 w 44"/>
                  <a:gd name="T29" fmla="*/ 1 h 32"/>
                  <a:gd name="T30" fmla="*/ 2 w 44"/>
                  <a:gd name="T31" fmla="*/ 1 h 32"/>
                  <a:gd name="T32" fmla="*/ 2 w 44"/>
                  <a:gd name="T33" fmla="*/ 0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32">
                    <a:moveTo>
                      <a:pt x="44" y="0"/>
                    </a:moveTo>
                    <a:lnTo>
                      <a:pt x="41" y="2"/>
                    </a:lnTo>
                    <a:lnTo>
                      <a:pt x="35" y="5"/>
                    </a:lnTo>
                    <a:lnTo>
                      <a:pt x="28" y="8"/>
                    </a:lnTo>
                    <a:lnTo>
                      <a:pt x="19" y="12"/>
                    </a:lnTo>
                    <a:lnTo>
                      <a:pt x="11" y="16"/>
                    </a:lnTo>
                    <a:lnTo>
                      <a:pt x="5" y="21"/>
                    </a:lnTo>
                    <a:lnTo>
                      <a:pt x="0" y="25"/>
                    </a:lnTo>
                    <a:lnTo>
                      <a:pt x="0" y="30"/>
                    </a:lnTo>
                    <a:lnTo>
                      <a:pt x="3" y="32"/>
                    </a:lnTo>
                    <a:lnTo>
                      <a:pt x="9" y="31"/>
                    </a:lnTo>
                    <a:lnTo>
                      <a:pt x="14" y="28"/>
                    </a:lnTo>
                    <a:lnTo>
                      <a:pt x="21" y="22"/>
                    </a:lnTo>
                    <a:lnTo>
                      <a:pt x="28" y="16"/>
                    </a:lnTo>
                    <a:lnTo>
                      <a:pt x="35" y="9"/>
                    </a:lnTo>
                    <a:lnTo>
                      <a:pt x="41" y="5"/>
                    </a:lnTo>
                    <a:lnTo>
                      <a:pt x="4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115" name="Freeform 186">
                <a:extLst>
                  <a:ext uri="{FF2B5EF4-FFF2-40B4-BE49-F238E27FC236}">
                    <a16:creationId xmlns:a16="http://schemas.microsoft.com/office/drawing/2014/main" xmlns="" id="{11372BA2-7050-4B3F-B0A4-F7E00184E41D}"/>
                  </a:ext>
                </a:extLst>
              </p:cNvPr>
              <p:cNvSpPr>
                <a:spLocks/>
              </p:cNvSpPr>
              <p:nvPr/>
            </p:nvSpPr>
            <p:spPr bwMode="auto">
              <a:xfrm>
                <a:off x="2186" y="1194"/>
                <a:ext cx="7" cy="34"/>
              </a:xfrm>
              <a:custGeom>
                <a:avLst/>
                <a:gdLst>
                  <a:gd name="T0" fmla="*/ 1 w 14"/>
                  <a:gd name="T1" fmla="*/ 3 h 68"/>
                  <a:gd name="T2" fmla="*/ 1 w 14"/>
                  <a:gd name="T3" fmla="*/ 2 h 68"/>
                  <a:gd name="T4" fmla="*/ 0 w 14"/>
                  <a:gd name="T5" fmla="*/ 1 h 68"/>
                  <a:gd name="T6" fmla="*/ 1 w 14"/>
                  <a:gd name="T7" fmla="*/ 1 h 68"/>
                  <a:gd name="T8" fmla="*/ 1 w 14"/>
                  <a:gd name="T9" fmla="*/ 0 h 68"/>
                  <a:gd name="T10" fmla="*/ 1 w 14"/>
                  <a:gd name="T11" fmla="*/ 1 h 68"/>
                  <a:gd name="T12" fmla="*/ 1 w 14"/>
                  <a:gd name="T13" fmla="*/ 1 h 68"/>
                  <a:gd name="T14" fmla="*/ 1 w 14"/>
                  <a:gd name="T15" fmla="*/ 2 h 68"/>
                  <a:gd name="T16" fmla="*/ 1 w 14"/>
                  <a:gd name="T17" fmla="*/ 3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68">
                    <a:moveTo>
                      <a:pt x="12" y="68"/>
                    </a:moveTo>
                    <a:lnTo>
                      <a:pt x="4" y="52"/>
                    </a:lnTo>
                    <a:lnTo>
                      <a:pt x="0" y="30"/>
                    </a:lnTo>
                    <a:lnTo>
                      <a:pt x="1" y="10"/>
                    </a:lnTo>
                    <a:lnTo>
                      <a:pt x="8" y="0"/>
                    </a:lnTo>
                    <a:lnTo>
                      <a:pt x="14" y="7"/>
                    </a:lnTo>
                    <a:lnTo>
                      <a:pt x="14" y="26"/>
                    </a:lnTo>
                    <a:lnTo>
                      <a:pt x="12" y="49"/>
                    </a:lnTo>
                    <a:lnTo>
                      <a:pt x="12"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116" name="Freeform 187">
                <a:extLst>
                  <a:ext uri="{FF2B5EF4-FFF2-40B4-BE49-F238E27FC236}">
                    <a16:creationId xmlns:a16="http://schemas.microsoft.com/office/drawing/2014/main" xmlns="" id="{294954B9-FD80-48DA-840C-1298972EC6EE}"/>
                  </a:ext>
                </a:extLst>
              </p:cNvPr>
              <p:cNvSpPr>
                <a:spLocks/>
              </p:cNvSpPr>
              <p:nvPr/>
            </p:nvSpPr>
            <p:spPr bwMode="auto">
              <a:xfrm>
                <a:off x="2205" y="1201"/>
                <a:ext cx="13" cy="33"/>
              </a:xfrm>
              <a:custGeom>
                <a:avLst/>
                <a:gdLst>
                  <a:gd name="T0" fmla="*/ 0 w 28"/>
                  <a:gd name="T1" fmla="*/ 3 h 64"/>
                  <a:gd name="T2" fmla="*/ 0 w 28"/>
                  <a:gd name="T3" fmla="*/ 2 h 64"/>
                  <a:gd name="T4" fmla="*/ 0 w 28"/>
                  <a:gd name="T5" fmla="*/ 1 h 64"/>
                  <a:gd name="T6" fmla="*/ 0 w 28"/>
                  <a:gd name="T7" fmla="*/ 1 h 64"/>
                  <a:gd name="T8" fmla="*/ 0 w 28"/>
                  <a:gd name="T9" fmla="*/ 0 h 64"/>
                  <a:gd name="T10" fmla="*/ 0 w 28"/>
                  <a:gd name="T11" fmla="*/ 1 h 64"/>
                  <a:gd name="T12" fmla="*/ 0 w 28"/>
                  <a:gd name="T13" fmla="*/ 1 h 64"/>
                  <a:gd name="T14" fmla="*/ 0 w 28"/>
                  <a:gd name="T15" fmla="*/ 1 h 64"/>
                  <a:gd name="T16" fmla="*/ 0 w 28"/>
                  <a:gd name="T17" fmla="*/ 1 h 64"/>
                  <a:gd name="T18" fmla="*/ 0 w 28"/>
                  <a:gd name="T19" fmla="*/ 2 h 64"/>
                  <a:gd name="T20" fmla="*/ 0 w 28"/>
                  <a:gd name="T21" fmla="*/ 2 h 64"/>
                  <a:gd name="T22" fmla="*/ 0 w 28"/>
                  <a:gd name="T23" fmla="*/ 2 h 64"/>
                  <a:gd name="T24" fmla="*/ 0 w 28"/>
                  <a:gd name="T25" fmla="*/ 3 h 6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8" h="64">
                    <a:moveTo>
                      <a:pt x="0" y="64"/>
                    </a:moveTo>
                    <a:lnTo>
                      <a:pt x="3" y="49"/>
                    </a:lnTo>
                    <a:lnTo>
                      <a:pt x="8" y="27"/>
                    </a:lnTo>
                    <a:lnTo>
                      <a:pt x="15" y="9"/>
                    </a:lnTo>
                    <a:lnTo>
                      <a:pt x="24" y="0"/>
                    </a:lnTo>
                    <a:lnTo>
                      <a:pt x="28" y="2"/>
                    </a:lnTo>
                    <a:lnTo>
                      <a:pt x="27" y="9"/>
                    </a:lnTo>
                    <a:lnTo>
                      <a:pt x="24" y="18"/>
                    </a:lnTo>
                    <a:lnTo>
                      <a:pt x="20" y="30"/>
                    </a:lnTo>
                    <a:lnTo>
                      <a:pt x="14" y="41"/>
                    </a:lnTo>
                    <a:lnTo>
                      <a:pt x="8" y="52"/>
                    </a:lnTo>
                    <a:lnTo>
                      <a:pt x="4" y="60"/>
                    </a:lnTo>
                    <a:lnTo>
                      <a:pt x="0" y="6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117" name="Freeform 188">
                <a:extLst>
                  <a:ext uri="{FF2B5EF4-FFF2-40B4-BE49-F238E27FC236}">
                    <a16:creationId xmlns:a16="http://schemas.microsoft.com/office/drawing/2014/main" xmlns="" id="{752FC75D-1DD2-47EE-8935-B14E4CDD8918}"/>
                  </a:ext>
                </a:extLst>
              </p:cNvPr>
              <p:cNvSpPr>
                <a:spLocks/>
              </p:cNvSpPr>
              <p:nvPr/>
            </p:nvSpPr>
            <p:spPr bwMode="auto">
              <a:xfrm>
                <a:off x="2173" y="1194"/>
                <a:ext cx="7" cy="31"/>
              </a:xfrm>
              <a:custGeom>
                <a:avLst/>
                <a:gdLst>
                  <a:gd name="T0" fmla="*/ 0 w 15"/>
                  <a:gd name="T1" fmla="*/ 2 h 62"/>
                  <a:gd name="T2" fmla="*/ 0 w 15"/>
                  <a:gd name="T3" fmla="*/ 2 h 62"/>
                  <a:gd name="T4" fmla="*/ 0 w 15"/>
                  <a:gd name="T5" fmla="*/ 2 h 62"/>
                  <a:gd name="T6" fmla="*/ 0 w 15"/>
                  <a:gd name="T7" fmla="*/ 1 h 62"/>
                  <a:gd name="T8" fmla="*/ 0 w 15"/>
                  <a:gd name="T9" fmla="*/ 0 h 62"/>
                  <a:gd name="T10" fmla="*/ 0 w 15"/>
                  <a:gd name="T11" fmla="*/ 1 h 62"/>
                  <a:gd name="T12" fmla="*/ 0 w 15"/>
                  <a:gd name="T13" fmla="*/ 1 h 62"/>
                  <a:gd name="T14" fmla="*/ 0 w 15"/>
                  <a:gd name="T15" fmla="*/ 2 h 62"/>
                  <a:gd name="T16" fmla="*/ 0 w 15"/>
                  <a:gd name="T17" fmla="*/ 2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62">
                    <a:moveTo>
                      <a:pt x="15" y="62"/>
                    </a:moveTo>
                    <a:lnTo>
                      <a:pt x="6" y="54"/>
                    </a:lnTo>
                    <a:lnTo>
                      <a:pt x="0" y="34"/>
                    </a:lnTo>
                    <a:lnTo>
                      <a:pt x="0" y="12"/>
                    </a:lnTo>
                    <a:lnTo>
                      <a:pt x="6" y="0"/>
                    </a:lnTo>
                    <a:lnTo>
                      <a:pt x="12" y="3"/>
                    </a:lnTo>
                    <a:lnTo>
                      <a:pt x="14" y="21"/>
                    </a:lnTo>
                    <a:lnTo>
                      <a:pt x="14" y="44"/>
                    </a:lnTo>
                    <a:lnTo>
                      <a:pt x="15" y="6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118" name="Freeform 189">
                <a:extLst>
                  <a:ext uri="{FF2B5EF4-FFF2-40B4-BE49-F238E27FC236}">
                    <a16:creationId xmlns:a16="http://schemas.microsoft.com/office/drawing/2014/main" xmlns="" id="{630D06A2-03BD-44DC-BAA4-CD40E6F603DE}"/>
                  </a:ext>
                </a:extLst>
              </p:cNvPr>
              <p:cNvSpPr>
                <a:spLocks/>
              </p:cNvSpPr>
              <p:nvPr/>
            </p:nvSpPr>
            <p:spPr bwMode="auto">
              <a:xfrm>
                <a:off x="2159" y="1192"/>
                <a:ext cx="10" cy="33"/>
              </a:xfrm>
              <a:custGeom>
                <a:avLst/>
                <a:gdLst>
                  <a:gd name="T0" fmla="*/ 1 w 20"/>
                  <a:gd name="T1" fmla="*/ 2 h 67"/>
                  <a:gd name="T2" fmla="*/ 1 w 20"/>
                  <a:gd name="T3" fmla="*/ 1 h 67"/>
                  <a:gd name="T4" fmla="*/ 1 w 20"/>
                  <a:gd name="T5" fmla="*/ 1 h 67"/>
                  <a:gd name="T6" fmla="*/ 0 w 20"/>
                  <a:gd name="T7" fmla="*/ 0 h 67"/>
                  <a:gd name="T8" fmla="*/ 1 w 20"/>
                  <a:gd name="T9" fmla="*/ 0 h 67"/>
                  <a:gd name="T10" fmla="*/ 1 w 20"/>
                  <a:gd name="T11" fmla="*/ 0 h 67"/>
                  <a:gd name="T12" fmla="*/ 1 w 20"/>
                  <a:gd name="T13" fmla="*/ 0 h 67"/>
                  <a:gd name="T14" fmla="*/ 1 w 20"/>
                  <a:gd name="T15" fmla="*/ 1 h 67"/>
                  <a:gd name="T16" fmla="*/ 1 w 20"/>
                  <a:gd name="T17" fmla="*/ 2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67">
                    <a:moveTo>
                      <a:pt x="20" y="67"/>
                    </a:moveTo>
                    <a:lnTo>
                      <a:pt x="10" y="54"/>
                    </a:lnTo>
                    <a:lnTo>
                      <a:pt x="3" y="34"/>
                    </a:lnTo>
                    <a:lnTo>
                      <a:pt x="0" y="13"/>
                    </a:lnTo>
                    <a:lnTo>
                      <a:pt x="4" y="0"/>
                    </a:lnTo>
                    <a:lnTo>
                      <a:pt x="10" y="5"/>
                    </a:lnTo>
                    <a:lnTo>
                      <a:pt x="12" y="22"/>
                    </a:lnTo>
                    <a:lnTo>
                      <a:pt x="15" y="45"/>
                    </a:lnTo>
                    <a:lnTo>
                      <a:pt x="20" y="6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119" name="Freeform 190">
                <a:extLst>
                  <a:ext uri="{FF2B5EF4-FFF2-40B4-BE49-F238E27FC236}">
                    <a16:creationId xmlns:a16="http://schemas.microsoft.com/office/drawing/2014/main" xmlns="" id="{AEFBC327-7BB1-4919-95A8-94503F37CC93}"/>
                  </a:ext>
                </a:extLst>
              </p:cNvPr>
              <p:cNvSpPr>
                <a:spLocks/>
              </p:cNvSpPr>
              <p:nvPr/>
            </p:nvSpPr>
            <p:spPr bwMode="auto">
              <a:xfrm>
                <a:off x="2145" y="1194"/>
                <a:ext cx="14" cy="32"/>
              </a:xfrm>
              <a:custGeom>
                <a:avLst/>
                <a:gdLst>
                  <a:gd name="T0" fmla="*/ 1 w 27"/>
                  <a:gd name="T1" fmla="*/ 2 h 64"/>
                  <a:gd name="T2" fmla="*/ 1 w 27"/>
                  <a:gd name="T3" fmla="*/ 2 h 64"/>
                  <a:gd name="T4" fmla="*/ 1 w 27"/>
                  <a:gd name="T5" fmla="*/ 2 h 64"/>
                  <a:gd name="T6" fmla="*/ 1 w 27"/>
                  <a:gd name="T7" fmla="*/ 2 h 64"/>
                  <a:gd name="T8" fmla="*/ 1 w 27"/>
                  <a:gd name="T9" fmla="*/ 1 h 64"/>
                  <a:gd name="T10" fmla="*/ 1 w 27"/>
                  <a:gd name="T11" fmla="*/ 1 h 64"/>
                  <a:gd name="T12" fmla="*/ 0 w 27"/>
                  <a:gd name="T13" fmla="*/ 1 h 64"/>
                  <a:gd name="T14" fmla="*/ 1 w 27"/>
                  <a:gd name="T15" fmla="*/ 1 h 64"/>
                  <a:gd name="T16" fmla="*/ 1 w 27"/>
                  <a:gd name="T17" fmla="*/ 0 h 64"/>
                  <a:gd name="T18" fmla="*/ 1 w 27"/>
                  <a:gd name="T19" fmla="*/ 1 h 64"/>
                  <a:gd name="T20" fmla="*/ 1 w 27"/>
                  <a:gd name="T21" fmla="*/ 1 h 64"/>
                  <a:gd name="T22" fmla="*/ 1 w 27"/>
                  <a:gd name="T23" fmla="*/ 2 h 64"/>
                  <a:gd name="T24" fmla="*/ 1 w 27"/>
                  <a:gd name="T25" fmla="*/ 2 h 6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64">
                    <a:moveTo>
                      <a:pt x="27" y="64"/>
                    </a:moveTo>
                    <a:lnTo>
                      <a:pt x="20" y="59"/>
                    </a:lnTo>
                    <a:lnTo>
                      <a:pt x="15" y="51"/>
                    </a:lnTo>
                    <a:lnTo>
                      <a:pt x="9" y="40"/>
                    </a:lnTo>
                    <a:lnTo>
                      <a:pt x="5" y="30"/>
                    </a:lnTo>
                    <a:lnTo>
                      <a:pt x="2" y="19"/>
                    </a:lnTo>
                    <a:lnTo>
                      <a:pt x="0" y="10"/>
                    </a:lnTo>
                    <a:lnTo>
                      <a:pt x="1" y="3"/>
                    </a:lnTo>
                    <a:lnTo>
                      <a:pt x="3" y="0"/>
                    </a:lnTo>
                    <a:lnTo>
                      <a:pt x="10" y="6"/>
                    </a:lnTo>
                    <a:lnTo>
                      <a:pt x="16" y="24"/>
                    </a:lnTo>
                    <a:lnTo>
                      <a:pt x="22" y="46"/>
                    </a:lnTo>
                    <a:lnTo>
                      <a:pt x="27" y="6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120" name="Freeform 191">
                <a:extLst>
                  <a:ext uri="{FF2B5EF4-FFF2-40B4-BE49-F238E27FC236}">
                    <a16:creationId xmlns:a16="http://schemas.microsoft.com/office/drawing/2014/main" xmlns="" id="{2B795D00-C536-47A7-BB90-F672989BD20D}"/>
                  </a:ext>
                </a:extLst>
              </p:cNvPr>
              <p:cNvSpPr>
                <a:spLocks/>
              </p:cNvSpPr>
              <p:nvPr/>
            </p:nvSpPr>
            <p:spPr bwMode="auto">
              <a:xfrm>
                <a:off x="2127" y="1196"/>
                <a:ext cx="20" cy="32"/>
              </a:xfrm>
              <a:custGeom>
                <a:avLst/>
                <a:gdLst>
                  <a:gd name="T0" fmla="*/ 2 w 40"/>
                  <a:gd name="T1" fmla="*/ 2 h 66"/>
                  <a:gd name="T2" fmla="*/ 2 w 40"/>
                  <a:gd name="T3" fmla="*/ 1 h 66"/>
                  <a:gd name="T4" fmla="*/ 1 w 40"/>
                  <a:gd name="T5" fmla="*/ 1 h 66"/>
                  <a:gd name="T6" fmla="*/ 1 w 40"/>
                  <a:gd name="T7" fmla="*/ 1 h 66"/>
                  <a:gd name="T8" fmla="*/ 1 w 40"/>
                  <a:gd name="T9" fmla="*/ 0 h 66"/>
                  <a:gd name="T10" fmla="*/ 1 w 40"/>
                  <a:gd name="T11" fmla="*/ 0 h 66"/>
                  <a:gd name="T12" fmla="*/ 1 w 40"/>
                  <a:gd name="T13" fmla="*/ 0 h 66"/>
                  <a:gd name="T14" fmla="*/ 0 w 40"/>
                  <a:gd name="T15" fmla="*/ 0 h 66"/>
                  <a:gd name="T16" fmla="*/ 1 w 40"/>
                  <a:gd name="T17" fmla="*/ 0 h 66"/>
                  <a:gd name="T18" fmla="*/ 1 w 40"/>
                  <a:gd name="T19" fmla="*/ 0 h 66"/>
                  <a:gd name="T20" fmla="*/ 1 w 40"/>
                  <a:gd name="T21" fmla="*/ 0 h 66"/>
                  <a:gd name="T22" fmla="*/ 1 w 40"/>
                  <a:gd name="T23" fmla="*/ 0 h 66"/>
                  <a:gd name="T24" fmla="*/ 1 w 40"/>
                  <a:gd name="T25" fmla="*/ 0 h 66"/>
                  <a:gd name="T26" fmla="*/ 1 w 40"/>
                  <a:gd name="T27" fmla="*/ 1 h 66"/>
                  <a:gd name="T28" fmla="*/ 1 w 40"/>
                  <a:gd name="T29" fmla="*/ 1 h 66"/>
                  <a:gd name="T30" fmla="*/ 2 w 40"/>
                  <a:gd name="T31" fmla="*/ 1 h 66"/>
                  <a:gd name="T32" fmla="*/ 2 w 40"/>
                  <a:gd name="T33" fmla="*/ 2 h 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66">
                    <a:moveTo>
                      <a:pt x="40" y="66"/>
                    </a:moveTo>
                    <a:lnTo>
                      <a:pt x="33" y="59"/>
                    </a:lnTo>
                    <a:lnTo>
                      <a:pt x="26" y="51"/>
                    </a:lnTo>
                    <a:lnTo>
                      <a:pt x="18" y="41"/>
                    </a:lnTo>
                    <a:lnTo>
                      <a:pt x="11" y="30"/>
                    </a:lnTo>
                    <a:lnTo>
                      <a:pt x="4" y="21"/>
                    </a:lnTo>
                    <a:lnTo>
                      <a:pt x="1" y="12"/>
                    </a:lnTo>
                    <a:lnTo>
                      <a:pt x="0" y="5"/>
                    </a:lnTo>
                    <a:lnTo>
                      <a:pt x="3" y="0"/>
                    </a:lnTo>
                    <a:lnTo>
                      <a:pt x="8" y="0"/>
                    </a:lnTo>
                    <a:lnTo>
                      <a:pt x="14" y="6"/>
                    </a:lnTo>
                    <a:lnTo>
                      <a:pt x="18" y="15"/>
                    </a:lnTo>
                    <a:lnTo>
                      <a:pt x="24" y="26"/>
                    </a:lnTo>
                    <a:lnTo>
                      <a:pt x="29" y="38"/>
                    </a:lnTo>
                    <a:lnTo>
                      <a:pt x="32" y="50"/>
                    </a:lnTo>
                    <a:lnTo>
                      <a:pt x="37" y="59"/>
                    </a:lnTo>
                    <a:lnTo>
                      <a:pt x="40" y="6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121" name="Freeform 192">
                <a:extLst>
                  <a:ext uri="{FF2B5EF4-FFF2-40B4-BE49-F238E27FC236}">
                    <a16:creationId xmlns:a16="http://schemas.microsoft.com/office/drawing/2014/main" xmlns="" id="{5535985B-4502-4F34-AA14-47F53B493CC7}"/>
                  </a:ext>
                </a:extLst>
              </p:cNvPr>
              <p:cNvSpPr>
                <a:spLocks/>
              </p:cNvSpPr>
              <p:nvPr/>
            </p:nvSpPr>
            <p:spPr bwMode="auto">
              <a:xfrm>
                <a:off x="2106" y="1201"/>
                <a:ext cx="27" cy="33"/>
              </a:xfrm>
              <a:custGeom>
                <a:avLst/>
                <a:gdLst>
                  <a:gd name="T0" fmla="*/ 1 w 56"/>
                  <a:gd name="T1" fmla="*/ 3 h 65"/>
                  <a:gd name="T2" fmla="*/ 1 w 56"/>
                  <a:gd name="T3" fmla="*/ 2 h 65"/>
                  <a:gd name="T4" fmla="*/ 1 w 56"/>
                  <a:gd name="T5" fmla="*/ 2 h 65"/>
                  <a:gd name="T6" fmla="*/ 0 w 56"/>
                  <a:gd name="T7" fmla="*/ 2 h 65"/>
                  <a:gd name="T8" fmla="*/ 0 w 56"/>
                  <a:gd name="T9" fmla="*/ 1 h 65"/>
                  <a:gd name="T10" fmla="*/ 0 w 56"/>
                  <a:gd name="T11" fmla="*/ 1 h 65"/>
                  <a:gd name="T12" fmla="*/ 0 w 56"/>
                  <a:gd name="T13" fmla="*/ 1 h 65"/>
                  <a:gd name="T14" fmla="*/ 0 w 56"/>
                  <a:gd name="T15" fmla="*/ 1 h 65"/>
                  <a:gd name="T16" fmla="*/ 0 w 56"/>
                  <a:gd name="T17" fmla="*/ 0 h 65"/>
                  <a:gd name="T18" fmla="*/ 0 w 56"/>
                  <a:gd name="T19" fmla="*/ 1 h 65"/>
                  <a:gd name="T20" fmla="*/ 0 w 56"/>
                  <a:gd name="T21" fmla="*/ 1 h 65"/>
                  <a:gd name="T22" fmla="*/ 0 w 56"/>
                  <a:gd name="T23" fmla="*/ 1 h 65"/>
                  <a:gd name="T24" fmla="*/ 1 w 56"/>
                  <a:gd name="T25" fmla="*/ 1 h 65"/>
                  <a:gd name="T26" fmla="*/ 1 w 56"/>
                  <a:gd name="T27" fmla="*/ 2 h 65"/>
                  <a:gd name="T28" fmla="*/ 1 w 56"/>
                  <a:gd name="T29" fmla="*/ 2 h 65"/>
                  <a:gd name="T30" fmla="*/ 1 w 56"/>
                  <a:gd name="T31" fmla="*/ 2 h 65"/>
                  <a:gd name="T32" fmla="*/ 1 w 56"/>
                  <a:gd name="T33" fmla="*/ 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65">
                    <a:moveTo>
                      <a:pt x="56" y="65"/>
                    </a:moveTo>
                    <a:lnTo>
                      <a:pt x="49" y="60"/>
                    </a:lnTo>
                    <a:lnTo>
                      <a:pt x="39" y="52"/>
                    </a:lnTo>
                    <a:lnTo>
                      <a:pt x="29" y="41"/>
                    </a:lnTo>
                    <a:lnTo>
                      <a:pt x="19" y="31"/>
                    </a:lnTo>
                    <a:lnTo>
                      <a:pt x="9" y="19"/>
                    </a:lnTo>
                    <a:lnTo>
                      <a:pt x="3" y="10"/>
                    </a:lnTo>
                    <a:lnTo>
                      <a:pt x="0" y="3"/>
                    </a:lnTo>
                    <a:lnTo>
                      <a:pt x="3" y="0"/>
                    </a:lnTo>
                    <a:lnTo>
                      <a:pt x="8" y="1"/>
                    </a:lnTo>
                    <a:lnTo>
                      <a:pt x="16" y="8"/>
                    </a:lnTo>
                    <a:lnTo>
                      <a:pt x="24" y="17"/>
                    </a:lnTo>
                    <a:lnTo>
                      <a:pt x="33" y="29"/>
                    </a:lnTo>
                    <a:lnTo>
                      <a:pt x="39" y="41"/>
                    </a:lnTo>
                    <a:lnTo>
                      <a:pt x="46" y="52"/>
                    </a:lnTo>
                    <a:lnTo>
                      <a:pt x="52" y="61"/>
                    </a:lnTo>
                    <a:lnTo>
                      <a:pt x="56" y="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122" name="Freeform 193">
                <a:extLst>
                  <a:ext uri="{FF2B5EF4-FFF2-40B4-BE49-F238E27FC236}">
                    <a16:creationId xmlns:a16="http://schemas.microsoft.com/office/drawing/2014/main" xmlns="" id="{9B9F5A79-AE3E-49B1-892A-3CAE12FFC8F1}"/>
                  </a:ext>
                </a:extLst>
              </p:cNvPr>
              <p:cNvSpPr>
                <a:spLocks/>
              </p:cNvSpPr>
              <p:nvPr/>
            </p:nvSpPr>
            <p:spPr bwMode="auto">
              <a:xfrm>
                <a:off x="2085" y="1206"/>
                <a:ext cx="32" cy="34"/>
              </a:xfrm>
              <a:custGeom>
                <a:avLst/>
                <a:gdLst>
                  <a:gd name="T0" fmla="*/ 2 w 63"/>
                  <a:gd name="T1" fmla="*/ 3 h 68"/>
                  <a:gd name="T2" fmla="*/ 2 w 63"/>
                  <a:gd name="T3" fmla="*/ 2 h 68"/>
                  <a:gd name="T4" fmla="*/ 2 w 63"/>
                  <a:gd name="T5" fmla="*/ 2 h 68"/>
                  <a:gd name="T6" fmla="*/ 2 w 63"/>
                  <a:gd name="T7" fmla="*/ 2 h 68"/>
                  <a:gd name="T8" fmla="*/ 1 w 63"/>
                  <a:gd name="T9" fmla="*/ 2 h 68"/>
                  <a:gd name="T10" fmla="*/ 1 w 63"/>
                  <a:gd name="T11" fmla="*/ 1 h 68"/>
                  <a:gd name="T12" fmla="*/ 1 w 63"/>
                  <a:gd name="T13" fmla="*/ 1 h 68"/>
                  <a:gd name="T14" fmla="*/ 0 w 63"/>
                  <a:gd name="T15" fmla="*/ 1 h 68"/>
                  <a:gd name="T16" fmla="*/ 1 w 63"/>
                  <a:gd name="T17" fmla="*/ 0 h 68"/>
                  <a:gd name="T18" fmla="*/ 1 w 63"/>
                  <a:gd name="T19" fmla="*/ 0 h 68"/>
                  <a:gd name="T20" fmla="*/ 1 w 63"/>
                  <a:gd name="T21" fmla="*/ 1 h 68"/>
                  <a:gd name="T22" fmla="*/ 1 w 63"/>
                  <a:gd name="T23" fmla="*/ 1 h 68"/>
                  <a:gd name="T24" fmla="*/ 2 w 63"/>
                  <a:gd name="T25" fmla="*/ 1 h 68"/>
                  <a:gd name="T26" fmla="*/ 2 w 63"/>
                  <a:gd name="T27" fmla="*/ 2 h 68"/>
                  <a:gd name="T28" fmla="*/ 2 w 63"/>
                  <a:gd name="T29" fmla="*/ 2 h 68"/>
                  <a:gd name="T30" fmla="*/ 2 w 63"/>
                  <a:gd name="T31" fmla="*/ 2 h 68"/>
                  <a:gd name="T32" fmla="*/ 2 w 63"/>
                  <a:gd name="T33" fmla="*/ 3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68">
                    <a:moveTo>
                      <a:pt x="63" y="68"/>
                    </a:moveTo>
                    <a:lnTo>
                      <a:pt x="55" y="63"/>
                    </a:lnTo>
                    <a:lnTo>
                      <a:pt x="46" y="55"/>
                    </a:lnTo>
                    <a:lnTo>
                      <a:pt x="33" y="46"/>
                    </a:lnTo>
                    <a:lnTo>
                      <a:pt x="22" y="35"/>
                    </a:lnTo>
                    <a:lnTo>
                      <a:pt x="12" y="24"/>
                    </a:lnTo>
                    <a:lnTo>
                      <a:pt x="3" y="14"/>
                    </a:lnTo>
                    <a:lnTo>
                      <a:pt x="0" y="6"/>
                    </a:lnTo>
                    <a:lnTo>
                      <a:pt x="2" y="0"/>
                    </a:lnTo>
                    <a:lnTo>
                      <a:pt x="8" y="0"/>
                    </a:lnTo>
                    <a:lnTo>
                      <a:pt x="16" y="6"/>
                    </a:lnTo>
                    <a:lnTo>
                      <a:pt x="24" y="15"/>
                    </a:lnTo>
                    <a:lnTo>
                      <a:pt x="33" y="27"/>
                    </a:lnTo>
                    <a:lnTo>
                      <a:pt x="41" y="40"/>
                    </a:lnTo>
                    <a:lnTo>
                      <a:pt x="49" y="52"/>
                    </a:lnTo>
                    <a:lnTo>
                      <a:pt x="58" y="62"/>
                    </a:lnTo>
                    <a:lnTo>
                      <a:pt x="63"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123" name="Freeform 194">
                <a:extLst>
                  <a:ext uri="{FF2B5EF4-FFF2-40B4-BE49-F238E27FC236}">
                    <a16:creationId xmlns:a16="http://schemas.microsoft.com/office/drawing/2014/main" xmlns="" id="{FB4C3755-96AB-4C93-82C4-C2C864ADEA3E}"/>
                  </a:ext>
                </a:extLst>
              </p:cNvPr>
              <p:cNvSpPr>
                <a:spLocks/>
              </p:cNvSpPr>
              <p:nvPr/>
            </p:nvSpPr>
            <p:spPr bwMode="auto">
              <a:xfrm>
                <a:off x="2069" y="1215"/>
                <a:ext cx="37" cy="32"/>
              </a:xfrm>
              <a:custGeom>
                <a:avLst/>
                <a:gdLst>
                  <a:gd name="T0" fmla="*/ 3 w 73"/>
                  <a:gd name="T1" fmla="*/ 2 h 64"/>
                  <a:gd name="T2" fmla="*/ 2 w 73"/>
                  <a:gd name="T3" fmla="*/ 2 h 64"/>
                  <a:gd name="T4" fmla="*/ 2 w 73"/>
                  <a:gd name="T5" fmla="*/ 2 h 64"/>
                  <a:gd name="T6" fmla="*/ 2 w 73"/>
                  <a:gd name="T7" fmla="*/ 2 h 64"/>
                  <a:gd name="T8" fmla="*/ 1 w 73"/>
                  <a:gd name="T9" fmla="*/ 2 h 64"/>
                  <a:gd name="T10" fmla="*/ 1 w 73"/>
                  <a:gd name="T11" fmla="*/ 1 h 64"/>
                  <a:gd name="T12" fmla="*/ 1 w 73"/>
                  <a:gd name="T13" fmla="*/ 1 h 64"/>
                  <a:gd name="T14" fmla="*/ 1 w 73"/>
                  <a:gd name="T15" fmla="*/ 1 h 64"/>
                  <a:gd name="T16" fmla="*/ 0 w 73"/>
                  <a:gd name="T17" fmla="*/ 1 h 64"/>
                  <a:gd name="T18" fmla="*/ 1 w 73"/>
                  <a:gd name="T19" fmla="*/ 0 h 64"/>
                  <a:gd name="T20" fmla="*/ 1 w 73"/>
                  <a:gd name="T21" fmla="*/ 1 h 64"/>
                  <a:gd name="T22" fmla="*/ 1 w 73"/>
                  <a:gd name="T23" fmla="*/ 1 h 64"/>
                  <a:gd name="T24" fmla="*/ 2 w 73"/>
                  <a:gd name="T25" fmla="*/ 1 h 64"/>
                  <a:gd name="T26" fmla="*/ 2 w 73"/>
                  <a:gd name="T27" fmla="*/ 2 h 64"/>
                  <a:gd name="T28" fmla="*/ 2 w 73"/>
                  <a:gd name="T29" fmla="*/ 2 h 64"/>
                  <a:gd name="T30" fmla="*/ 3 w 73"/>
                  <a:gd name="T31" fmla="*/ 2 h 64"/>
                  <a:gd name="T32" fmla="*/ 3 w 73"/>
                  <a:gd name="T33" fmla="*/ 2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3" h="64">
                    <a:moveTo>
                      <a:pt x="73" y="64"/>
                    </a:moveTo>
                    <a:lnTo>
                      <a:pt x="64" y="60"/>
                    </a:lnTo>
                    <a:lnTo>
                      <a:pt x="53" y="55"/>
                    </a:lnTo>
                    <a:lnTo>
                      <a:pt x="40" y="49"/>
                    </a:lnTo>
                    <a:lnTo>
                      <a:pt x="28" y="41"/>
                    </a:lnTo>
                    <a:lnTo>
                      <a:pt x="17" y="32"/>
                    </a:lnTo>
                    <a:lnTo>
                      <a:pt x="8" y="22"/>
                    </a:lnTo>
                    <a:lnTo>
                      <a:pt x="2" y="13"/>
                    </a:lnTo>
                    <a:lnTo>
                      <a:pt x="0" y="3"/>
                    </a:lnTo>
                    <a:lnTo>
                      <a:pt x="2" y="0"/>
                    </a:lnTo>
                    <a:lnTo>
                      <a:pt x="10" y="5"/>
                    </a:lnTo>
                    <a:lnTo>
                      <a:pt x="20" y="13"/>
                    </a:lnTo>
                    <a:lnTo>
                      <a:pt x="33" y="23"/>
                    </a:lnTo>
                    <a:lnTo>
                      <a:pt x="46" y="36"/>
                    </a:lnTo>
                    <a:lnTo>
                      <a:pt x="57" y="48"/>
                    </a:lnTo>
                    <a:lnTo>
                      <a:pt x="68" y="57"/>
                    </a:lnTo>
                    <a:lnTo>
                      <a:pt x="73" y="6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124" name="Freeform 195">
                <a:extLst>
                  <a:ext uri="{FF2B5EF4-FFF2-40B4-BE49-F238E27FC236}">
                    <a16:creationId xmlns:a16="http://schemas.microsoft.com/office/drawing/2014/main" xmlns="" id="{F55612C2-0B03-4C3C-8D8E-1E7AEC1F4F46}"/>
                  </a:ext>
                </a:extLst>
              </p:cNvPr>
              <p:cNvSpPr>
                <a:spLocks/>
              </p:cNvSpPr>
              <p:nvPr/>
            </p:nvSpPr>
            <p:spPr bwMode="auto">
              <a:xfrm>
                <a:off x="2056" y="1235"/>
                <a:ext cx="40" cy="16"/>
              </a:xfrm>
              <a:custGeom>
                <a:avLst/>
                <a:gdLst>
                  <a:gd name="T0" fmla="*/ 0 w 81"/>
                  <a:gd name="T1" fmla="*/ 1 h 31"/>
                  <a:gd name="T2" fmla="*/ 0 w 81"/>
                  <a:gd name="T3" fmla="*/ 0 h 31"/>
                  <a:gd name="T4" fmla="*/ 0 w 81"/>
                  <a:gd name="T5" fmla="*/ 1 h 31"/>
                  <a:gd name="T6" fmla="*/ 0 w 81"/>
                  <a:gd name="T7" fmla="*/ 1 h 31"/>
                  <a:gd name="T8" fmla="*/ 1 w 81"/>
                  <a:gd name="T9" fmla="*/ 1 h 31"/>
                  <a:gd name="T10" fmla="*/ 1 w 81"/>
                  <a:gd name="T11" fmla="*/ 1 h 31"/>
                  <a:gd name="T12" fmla="*/ 1 w 81"/>
                  <a:gd name="T13" fmla="*/ 1 h 31"/>
                  <a:gd name="T14" fmla="*/ 2 w 81"/>
                  <a:gd name="T15" fmla="*/ 1 h 31"/>
                  <a:gd name="T16" fmla="*/ 2 w 81"/>
                  <a:gd name="T17" fmla="*/ 1 h 31"/>
                  <a:gd name="T18" fmla="*/ 2 w 81"/>
                  <a:gd name="T19" fmla="*/ 1 h 31"/>
                  <a:gd name="T20" fmla="*/ 1 w 81"/>
                  <a:gd name="T21" fmla="*/ 1 h 31"/>
                  <a:gd name="T22" fmla="*/ 1 w 81"/>
                  <a:gd name="T23" fmla="*/ 1 h 31"/>
                  <a:gd name="T24" fmla="*/ 0 w 81"/>
                  <a:gd name="T25" fmla="*/ 1 h 31"/>
                  <a:gd name="T26" fmla="*/ 0 w 81"/>
                  <a:gd name="T27" fmla="*/ 1 h 31"/>
                  <a:gd name="T28" fmla="*/ 0 w 81"/>
                  <a:gd name="T29" fmla="*/ 1 h 31"/>
                  <a:gd name="T30" fmla="*/ 0 w 81"/>
                  <a:gd name="T31" fmla="*/ 1 h 31"/>
                  <a:gd name="T32" fmla="*/ 0 w 81"/>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1" h="31">
                    <a:moveTo>
                      <a:pt x="0" y="1"/>
                    </a:moveTo>
                    <a:lnTo>
                      <a:pt x="5" y="0"/>
                    </a:lnTo>
                    <a:lnTo>
                      <a:pt x="13" y="2"/>
                    </a:lnTo>
                    <a:lnTo>
                      <a:pt x="23" y="6"/>
                    </a:lnTo>
                    <a:lnTo>
                      <a:pt x="36" y="11"/>
                    </a:lnTo>
                    <a:lnTo>
                      <a:pt x="49" y="16"/>
                    </a:lnTo>
                    <a:lnTo>
                      <a:pt x="61" y="22"/>
                    </a:lnTo>
                    <a:lnTo>
                      <a:pt x="73" y="26"/>
                    </a:lnTo>
                    <a:lnTo>
                      <a:pt x="81" y="29"/>
                    </a:lnTo>
                    <a:lnTo>
                      <a:pt x="69" y="31"/>
                    </a:lnTo>
                    <a:lnTo>
                      <a:pt x="57" y="30"/>
                    </a:lnTo>
                    <a:lnTo>
                      <a:pt x="42" y="27"/>
                    </a:lnTo>
                    <a:lnTo>
                      <a:pt x="28" y="24"/>
                    </a:lnTo>
                    <a:lnTo>
                      <a:pt x="15" y="19"/>
                    </a:lnTo>
                    <a:lnTo>
                      <a:pt x="5" y="14"/>
                    </a:lnTo>
                    <a:lnTo>
                      <a:pt x="0" y="8"/>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125" name="Freeform 196">
                <a:extLst>
                  <a:ext uri="{FF2B5EF4-FFF2-40B4-BE49-F238E27FC236}">
                    <a16:creationId xmlns:a16="http://schemas.microsoft.com/office/drawing/2014/main" xmlns="" id="{018FD22A-5B3C-4D09-8BDE-FB82F0E0CCE1}"/>
                  </a:ext>
                </a:extLst>
              </p:cNvPr>
              <p:cNvSpPr>
                <a:spLocks/>
              </p:cNvSpPr>
              <p:nvPr/>
            </p:nvSpPr>
            <p:spPr bwMode="auto">
              <a:xfrm>
                <a:off x="2043" y="1247"/>
                <a:ext cx="40" cy="15"/>
              </a:xfrm>
              <a:custGeom>
                <a:avLst/>
                <a:gdLst>
                  <a:gd name="T0" fmla="*/ 0 w 78"/>
                  <a:gd name="T1" fmla="*/ 0 h 30"/>
                  <a:gd name="T2" fmla="*/ 1 w 78"/>
                  <a:gd name="T3" fmla="*/ 0 h 30"/>
                  <a:gd name="T4" fmla="*/ 1 w 78"/>
                  <a:gd name="T5" fmla="*/ 1 h 30"/>
                  <a:gd name="T6" fmla="*/ 1 w 78"/>
                  <a:gd name="T7" fmla="*/ 1 h 30"/>
                  <a:gd name="T8" fmla="*/ 2 w 78"/>
                  <a:gd name="T9" fmla="*/ 1 h 30"/>
                  <a:gd name="T10" fmla="*/ 2 w 78"/>
                  <a:gd name="T11" fmla="*/ 1 h 30"/>
                  <a:gd name="T12" fmla="*/ 2 w 78"/>
                  <a:gd name="T13" fmla="*/ 1 h 30"/>
                  <a:gd name="T14" fmla="*/ 3 w 78"/>
                  <a:gd name="T15" fmla="*/ 1 h 30"/>
                  <a:gd name="T16" fmla="*/ 3 w 78"/>
                  <a:gd name="T17" fmla="*/ 1 h 30"/>
                  <a:gd name="T18" fmla="*/ 3 w 78"/>
                  <a:gd name="T19" fmla="*/ 1 h 30"/>
                  <a:gd name="T20" fmla="*/ 2 w 78"/>
                  <a:gd name="T21" fmla="*/ 1 h 30"/>
                  <a:gd name="T22" fmla="*/ 2 w 78"/>
                  <a:gd name="T23" fmla="*/ 1 h 30"/>
                  <a:gd name="T24" fmla="*/ 1 w 78"/>
                  <a:gd name="T25" fmla="*/ 1 h 30"/>
                  <a:gd name="T26" fmla="*/ 1 w 78"/>
                  <a:gd name="T27" fmla="*/ 1 h 30"/>
                  <a:gd name="T28" fmla="*/ 1 w 78"/>
                  <a:gd name="T29" fmla="*/ 1 h 30"/>
                  <a:gd name="T30" fmla="*/ 0 w 78"/>
                  <a:gd name="T31" fmla="*/ 1 h 30"/>
                  <a:gd name="T32" fmla="*/ 0 w 7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8" h="30">
                    <a:moveTo>
                      <a:pt x="0" y="0"/>
                    </a:moveTo>
                    <a:lnTo>
                      <a:pt x="5" y="0"/>
                    </a:lnTo>
                    <a:lnTo>
                      <a:pt x="13" y="1"/>
                    </a:lnTo>
                    <a:lnTo>
                      <a:pt x="23" y="6"/>
                    </a:lnTo>
                    <a:lnTo>
                      <a:pt x="36" y="10"/>
                    </a:lnTo>
                    <a:lnTo>
                      <a:pt x="49" y="16"/>
                    </a:lnTo>
                    <a:lnTo>
                      <a:pt x="61" y="21"/>
                    </a:lnTo>
                    <a:lnTo>
                      <a:pt x="71" y="25"/>
                    </a:lnTo>
                    <a:lnTo>
                      <a:pt x="78" y="28"/>
                    </a:lnTo>
                    <a:lnTo>
                      <a:pt x="68" y="30"/>
                    </a:lnTo>
                    <a:lnTo>
                      <a:pt x="55" y="29"/>
                    </a:lnTo>
                    <a:lnTo>
                      <a:pt x="40" y="28"/>
                    </a:lnTo>
                    <a:lnTo>
                      <a:pt x="28" y="24"/>
                    </a:lnTo>
                    <a:lnTo>
                      <a:pt x="15" y="18"/>
                    </a:lnTo>
                    <a:lnTo>
                      <a:pt x="6" y="13"/>
                    </a:lnTo>
                    <a:lnTo>
                      <a:pt x="0" y="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126" name="Freeform 197">
                <a:extLst>
                  <a:ext uri="{FF2B5EF4-FFF2-40B4-BE49-F238E27FC236}">
                    <a16:creationId xmlns:a16="http://schemas.microsoft.com/office/drawing/2014/main" xmlns="" id="{CA5D3EFA-6994-4B84-A807-2B43FD59B87B}"/>
                  </a:ext>
                </a:extLst>
              </p:cNvPr>
              <p:cNvSpPr>
                <a:spLocks/>
              </p:cNvSpPr>
              <p:nvPr/>
            </p:nvSpPr>
            <p:spPr bwMode="auto">
              <a:xfrm>
                <a:off x="1925" y="1187"/>
                <a:ext cx="197" cy="44"/>
              </a:xfrm>
              <a:custGeom>
                <a:avLst/>
                <a:gdLst>
                  <a:gd name="T0" fmla="*/ 13 w 394"/>
                  <a:gd name="T1" fmla="*/ 1 h 88"/>
                  <a:gd name="T2" fmla="*/ 13 w 394"/>
                  <a:gd name="T3" fmla="*/ 1 h 88"/>
                  <a:gd name="T4" fmla="*/ 13 w 394"/>
                  <a:gd name="T5" fmla="*/ 1 h 88"/>
                  <a:gd name="T6" fmla="*/ 13 w 394"/>
                  <a:gd name="T7" fmla="*/ 1 h 88"/>
                  <a:gd name="T8" fmla="*/ 13 w 394"/>
                  <a:gd name="T9" fmla="*/ 0 h 88"/>
                  <a:gd name="T10" fmla="*/ 12 w 394"/>
                  <a:gd name="T11" fmla="*/ 1 h 88"/>
                  <a:gd name="T12" fmla="*/ 11 w 394"/>
                  <a:gd name="T13" fmla="*/ 1 h 88"/>
                  <a:gd name="T14" fmla="*/ 10 w 394"/>
                  <a:gd name="T15" fmla="*/ 2 h 88"/>
                  <a:gd name="T16" fmla="*/ 9 w 394"/>
                  <a:gd name="T17" fmla="*/ 2 h 88"/>
                  <a:gd name="T18" fmla="*/ 8 w 394"/>
                  <a:gd name="T19" fmla="*/ 2 h 88"/>
                  <a:gd name="T20" fmla="*/ 7 w 394"/>
                  <a:gd name="T21" fmla="*/ 3 h 88"/>
                  <a:gd name="T22" fmla="*/ 7 w 394"/>
                  <a:gd name="T23" fmla="*/ 3 h 88"/>
                  <a:gd name="T24" fmla="*/ 6 w 394"/>
                  <a:gd name="T25" fmla="*/ 3 h 88"/>
                  <a:gd name="T26" fmla="*/ 5 w 394"/>
                  <a:gd name="T27" fmla="*/ 3 h 88"/>
                  <a:gd name="T28" fmla="*/ 4 w 394"/>
                  <a:gd name="T29" fmla="*/ 3 h 88"/>
                  <a:gd name="T30" fmla="*/ 4 w 394"/>
                  <a:gd name="T31" fmla="*/ 3 h 88"/>
                  <a:gd name="T32" fmla="*/ 3 w 394"/>
                  <a:gd name="T33" fmla="*/ 3 h 88"/>
                  <a:gd name="T34" fmla="*/ 2 w 394"/>
                  <a:gd name="T35" fmla="*/ 3 h 88"/>
                  <a:gd name="T36" fmla="*/ 2 w 394"/>
                  <a:gd name="T37" fmla="*/ 3 h 88"/>
                  <a:gd name="T38" fmla="*/ 1 w 394"/>
                  <a:gd name="T39" fmla="*/ 3 h 88"/>
                  <a:gd name="T40" fmla="*/ 0 w 394"/>
                  <a:gd name="T41" fmla="*/ 3 h 88"/>
                  <a:gd name="T42" fmla="*/ 1 w 394"/>
                  <a:gd name="T43" fmla="*/ 3 h 88"/>
                  <a:gd name="T44" fmla="*/ 1 w 394"/>
                  <a:gd name="T45" fmla="*/ 3 h 88"/>
                  <a:gd name="T46" fmla="*/ 2 w 394"/>
                  <a:gd name="T47" fmla="*/ 3 h 88"/>
                  <a:gd name="T48" fmla="*/ 3 w 394"/>
                  <a:gd name="T49" fmla="*/ 3 h 88"/>
                  <a:gd name="T50" fmla="*/ 3 w 394"/>
                  <a:gd name="T51" fmla="*/ 3 h 88"/>
                  <a:gd name="T52" fmla="*/ 4 w 394"/>
                  <a:gd name="T53" fmla="*/ 3 h 88"/>
                  <a:gd name="T54" fmla="*/ 5 w 394"/>
                  <a:gd name="T55" fmla="*/ 3 h 88"/>
                  <a:gd name="T56" fmla="*/ 6 w 394"/>
                  <a:gd name="T57" fmla="*/ 3 h 88"/>
                  <a:gd name="T58" fmla="*/ 7 w 394"/>
                  <a:gd name="T59" fmla="*/ 3 h 88"/>
                  <a:gd name="T60" fmla="*/ 8 w 394"/>
                  <a:gd name="T61" fmla="*/ 3 h 88"/>
                  <a:gd name="T62" fmla="*/ 9 w 394"/>
                  <a:gd name="T63" fmla="*/ 3 h 88"/>
                  <a:gd name="T64" fmla="*/ 10 w 394"/>
                  <a:gd name="T65" fmla="*/ 2 h 88"/>
                  <a:gd name="T66" fmla="*/ 11 w 394"/>
                  <a:gd name="T67" fmla="*/ 2 h 88"/>
                  <a:gd name="T68" fmla="*/ 11 w 394"/>
                  <a:gd name="T69" fmla="*/ 2 h 88"/>
                  <a:gd name="T70" fmla="*/ 12 w 394"/>
                  <a:gd name="T71" fmla="*/ 1 h 88"/>
                  <a:gd name="T72" fmla="*/ 13 w 394"/>
                  <a:gd name="T73" fmla="*/ 1 h 8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94" h="88">
                    <a:moveTo>
                      <a:pt x="388" y="13"/>
                    </a:moveTo>
                    <a:lnTo>
                      <a:pt x="390" y="10"/>
                    </a:lnTo>
                    <a:lnTo>
                      <a:pt x="391" y="7"/>
                    </a:lnTo>
                    <a:lnTo>
                      <a:pt x="393" y="3"/>
                    </a:lnTo>
                    <a:lnTo>
                      <a:pt x="394" y="0"/>
                    </a:lnTo>
                    <a:lnTo>
                      <a:pt x="364" y="16"/>
                    </a:lnTo>
                    <a:lnTo>
                      <a:pt x="335" y="30"/>
                    </a:lnTo>
                    <a:lnTo>
                      <a:pt x="307" y="41"/>
                    </a:lnTo>
                    <a:lnTo>
                      <a:pt x="279" y="51"/>
                    </a:lnTo>
                    <a:lnTo>
                      <a:pt x="251" y="59"/>
                    </a:lnTo>
                    <a:lnTo>
                      <a:pt x="224" y="65"/>
                    </a:lnTo>
                    <a:lnTo>
                      <a:pt x="198" y="69"/>
                    </a:lnTo>
                    <a:lnTo>
                      <a:pt x="173" y="73"/>
                    </a:lnTo>
                    <a:lnTo>
                      <a:pt x="148" y="75"/>
                    </a:lnTo>
                    <a:lnTo>
                      <a:pt x="124" y="76"/>
                    </a:lnTo>
                    <a:lnTo>
                      <a:pt x="101" y="77"/>
                    </a:lnTo>
                    <a:lnTo>
                      <a:pt x="79" y="77"/>
                    </a:lnTo>
                    <a:lnTo>
                      <a:pt x="57" y="77"/>
                    </a:lnTo>
                    <a:lnTo>
                      <a:pt x="38" y="77"/>
                    </a:lnTo>
                    <a:lnTo>
                      <a:pt x="18" y="76"/>
                    </a:lnTo>
                    <a:lnTo>
                      <a:pt x="0" y="76"/>
                    </a:lnTo>
                    <a:lnTo>
                      <a:pt x="13" y="79"/>
                    </a:lnTo>
                    <a:lnTo>
                      <a:pt x="28" y="83"/>
                    </a:lnTo>
                    <a:lnTo>
                      <a:pt x="47" y="85"/>
                    </a:lnTo>
                    <a:lnTo>
                      <a:pt x="70" y="86"/>
                    </a:lnTo>
                    <a:lnTo>
                      <a:pt x="95" y="88"/>
                    </a:lnTo>
                    <a:lnTo>
                      <a:pt x="122" y="88"/>
                    </a:lnTo>
                    <a:lnTo>
                      <a:pt x="151" y="85"/>
                    </a:lnTo>
                    <a:lnTo>
                      <a:pt x="181" y="83"/>
                    </a:lnTo>
                    <a:lnTo>
                      <a:pt x="209" y="79"/>
                    </a:lnTo>
                    <a:lnTo>
                      <a:pt x="239" y="75"/>
                    </a:lnTo>
                    <a:lnTo>
                      <a:pt x="269" y="68"/>
                    </a:lnTo>
                    <a:lnTo>
                      <a:pt x="297" y="60"/>
                    </a:lnTo>
                    <a:lnTo>
                      <a:pt x="323" y="51"/>
                    </a:lnTo>
                    <a:lnTo>
                      <a:pt x="348" y="40"/>
                    </a:lnTo>
                    <a:lnTo>
                      <a:pt x="369" y="28"/>
                    </a:lnTo>
                    <a:lnTo>
                      <a:pt x="388"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127" name="Freeform 198">
                <a:extLst>
                  <a:ext uri="{FF2B5EF4-FFF2-40B4-BE49-F238E27FC236}">
                    <a16:creationId xmlns:a16="http://schemas.microsoft.com/office/drawing/2014/main" xmlns="" id="{846C74CA-590C-4936-AE39-551A1E32F589}"/>
                  </a:ext>
                </a:extLst>
              </p:cNvPr>
              <p:cNvSpPr>
                <a:spLocks/>
              </p:cNvSpPr>
              <p:nvPr/>
            </p:nvSpPr>
            <p:spPr bwMode="auto">
              <a:xfrm>
                <a:off x="1938" y="1199"/>
                <a:ext cx="28" cy="29"/>
              </a:xfrm>
              <a:custGeom>
                <a:avLst/>
                <a:gdLst>
                  <a:gd name="T0" fmla="*/ 0 w 57"/>
                  <a:gd name="T1" fmla="*/ 0 h 59"/>
                  <a:gd name="T2" fmla="*/ 0 w 57"/>
                  <a:gd name="T3" fmla="*/ 0 h 59"/>
                  <a:gd name="T4" fmla="*/ 0 w 57"/>
                  <a:gd name="T5" fmla="*/ 0 h 59"/>
                  <a:gd name="T6" fmla="*/ 0 w 57"/>
                  <a:gd name="T7" fmla="*/ 0 h 59"/>
                  <a:gd name="T8" fmla="*/ 0 w 57"/>
                  <a:gd name="T9" fmla="*/ 0 h 59"/>
                  <a:gd name="T10" fmla="*/ 0 w 57"/>
                  <a:gd name="T11" fmla="*/ 1 h 59"/>
                  <a:gd name="T12" fmla="*/ 0 w 57"/>
                  <a:gd name="T13" fmla="*/ 1 h 59"/>
                  <a:gd name="T14" fmla="*/ 1 w 57"/>
                  <a:gd name="T15" fmla="*/ 1 h 59"/>
                  <a:gd name="T16" fmla="*/ 1 w 57"/>
                  <a:gd name="T17" fmla="*/ 1 h 59"/>
                  <a:gd name="T18" fmla="*/ 1 w 57"/>
                  <a:gd name="T19" fmla="*/ 1 h 59"/>
                  <a:gd name="T20" fmla="*/ 1 w 57"/>
                  <a:gd name="T21" fmla="*/ 1 h 59"/>
                  <a:gd name="T22" fmla="*/ 1 w 57"/>
                  <a:gd name="T23" fmla="*/ 1 h 59"/>
                  <a:gd name="T24" fmla="*/ 0 w 57"/>
                  <a:gd name="T25" fmla="*/ 0 h 59"/>
                  <a:gd name="T26" fmla="*/ 0 w 57"/>
                  <a:gd name="T27" fmla="*/ 0 h 59"/>
                  <a:gd name="T28" fmla="*/ 0 w 57"/>
                  <a:gd name="T29" fmla="*/ 0 h 59"/>
                  <a:gd name="T30" fmla="*/ 0 w 57"/>
                  <a:gd name="T31" fmla="*/ 0 h 59"/>
                  <a:gd name="T32" fmla="*/ 0 w 57"/>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59">
                    <a:moveTo>
                      <a:pt x="1" y="0"/>
                    </a:moveTo>
                    <a:lnTo>
                      <a:pt x="0" y="3"/>
                    </a:lnTo>
                    <a:lnTo>
                      <a:pt x="1" y="9"/>
                    </a:lnTo>
                    <a:lnTo>
                      <a:pt x="5" y="17"/>
                    </a:lnTo>
                    <a:lnTo>
                      <a:pt x="12" y="28"/>
                    </a:lnTo>
                    <a:lnTo>
                      <a:pt x="20" y="38"/>
                    </a:lnTo>
                    <a:lnTo>
                      <a:pt x="31" y="47"/>
                    </a:lnTo>
                    <a:lnTo>
                      <a:pt x="43" y="54"/>
                    </a:lnTo>
                    <a:lnTo>
                      <a:pt x="57" y="59"/>
                    </a:lnTo>
                    <a:lnTo>
                      <a:pt x="50" y="53"/>
                    </a:lnTo>
                    <a:lnTo>
                      <a:pt x="43" y="44"/>
                    </a:lnTo>
                    <a:lnTo>
                      <a:pt x="35" y="33"/>
                    </a:lnTo>
                    <a:lnTo>
                      <a:pt x="26" y="23"/>
                    </a:lnTo>
                    <a:lnTo>
                      <a:pt x="19" y="14"/>
                    </a:lnTo>
                    <a:lnTo>
                      <a:pt x="11" y="6"/>
                    </a:lnTo>
                    <a:lnTo>
                      <a:pt x="5" y="1"/>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128" name="Freeform 199">
                <a:extLst>
                  <a:ext uri="{FF2B5EF4-FFF2-40B4-BE49-F238E27FC236}">
                    <a16:creationId xmlns:a16="http://schemas.microsoft.com/office/drawing/2014/main" xmlns="" id="{80D492A6-BB92-4769-8715-860F6BA94E29}"/>
                  </a:ext>
                </a:extLst>
              </p:cNvPr>
              <p:cNvSpPr>
                <a:spLocks/>
              </p:cNvSpPr>
              <p:nvPr/>
            </p:nvSpPr>
            <p:spPr bwMode="auto">
              <a:xfrm>
                <a:off x="1965" y="1195"/>
                <a:ext cx="36" cy="34"/>
              </a:xfrm>
              <a:custGeom>
                <a:avLst/>
                <a:gdLst>
                  <a:gd name="T0" fmla="*/ 0 w 73"/>
                  <a:gd name="T1" fmla="*/ 0 h 68"/>
                  <a:gd name="T2" fmla="*/ 0 w 73"/>
                  <a:gd name="T3" fmla="*/ 1 h 68"/>
                  <a:gd name="T4" fmla="*/ 0 w 73"/>
                  <a:gd name="T5" fmla="*/ 1 h 68"/>
                  <a:gd name="T6" fmla="*/ 0 w 73"/>
                  <a:gd name="T7" fmla="*/ 1 h 68"/>
                  <a:gd name="T8" fmla="*/ 0 w 73"/>
                  <a:gd name="T9" fmla="*/ 2 h 68"/>
                  <a:gd name="T10" fmla="*/ 0 w 73"/>
                  <a:gd name="T11" fmla="*/ 2 h 68"/>
                  <a:gd name="T12" fmla="*/ 1 w 73"/>
                  <a:gd name="T13" fmla="*/ 2 h 68"/>
                  <a:gd name="T14" fmla="*/ 1 w 73"/>
                  <a:gd name="T15" fmla="*/ 2 h 68"/>
                  <a:gd name="T16" fmla="*/ 2 w 73"/>
                  <a:gd name="T17" fmla="*/ 3 h 68"/>
                  <a:gd name="T18" fmla="*/ 2 w 73"/>
                  <a:gd name="T19" fmla="*/ 2 h 68"/>
                  <a:gd name="T20" fmla="*/ 1 w 73"/>
                  <a:gd name="T21" fmla="*/ 2 h 68"/>
                  <a:gd name="T22" fmla="*/ 1 w 73"/>
                  <a:gd name="T23" fmla="*/ 2 h 68"/>
                  <a:gd name="T24" fmla="*/ 1 w 73"/>
                  <a:gd name="T25" fmla="*/ 1 h 68"/>
                  <a:gd name="T26" fmla="*/ 0 w 73"/>
                  <a:gd name="T27" fmla="*/ 1 h 68"/>
                  <a:gd name="T28" fmla="*/ 0 w 73"/>
                  <a:gd name="T29" fmla="*/ 1 h 68"/>
                  <a:gd name="T30" fmla="*/ 0 w 73"/>
                  <a:gd name="T31" fmla="*/ 1 h 68"/>
                  <a:gd name="T32" fmla="*/ 0 w 73"/>
                  <a:gd name="T33" fmla="*/ 0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3" h="68">
                    <a:moveTo>
                      <a:pt x="3" y="0"/>
                    </a:moveTo>
                    <a:lnTo>
                      <a:pt x="0" y="5"/>
                    </a:lnTo>
                    <a:lnTo>
                      <a:pt x="3" y="12"/>
                    </a:lnTo>
                    <a:lnTo>
                      <a:pt x="9" y="22"/>
                    </a:lnTo>
                    <a:lnTo>
                      <a:pt x="19" y="34"/>
                    </a:lnTo>
                    <a:lnTo>
                      <a:pt x="31" y="45"/>
                    </a:lnTo>
                    <a:lnTo>
                      <a:pt x="44" y="55"/>
                    </a:lnTo>
                    <a:lnTo>
                      <a:pt x="59" y="63"/>
                    </a:lnTo>
                    <a:lnTo>
                      <a:pt x="73" y="68"/>
                    </a:lnTo>
                    <a:lnTo>
                      <a:pt x="67" y="63"/>
                    </a:lnTo>
                    <a:lnTo>
                      <a:pt x="59" y="54"/>
                    </a:lnTo>
                    <a:lnTo>
                      <a:pt x="50" y="43"/>
                    </a:lnTo>
                    <a:lnTo>
                      <a:pt x="38" y="30"/>
                    </a:lnTo>
                    <a:lnTo>
                      <a:pt x="28" y="17"/>
                    </a:lnTo>
                    <a:lnTo>
                      <a:pt x="17" y="8"/>
                    </a:lnTo>
                    <a:lnTo>
                      <a:pt x="8" y="1"/>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129" name="Freeform 200">
                <a:extLst>
                  <a:ext uri="{FF2B5EF4-FFF2-40B4-BE49-F238E27FC236}">
                    <a16:creationId xmlns:a16="http://schemas.microsoft.com/office/drawing/2014/main" xmlns="" id="{6BD19E26-313A-456A-BC2F-DE7369F5C9E1}"/>
                  </a:ext>
                </a:extLst>
              </p:cNvPr>
              <p:cNvSpPr>
                <a:spLocks/>
              </p:cNvSpPr>
              <p:nvPr/>
            </p:nvSpPr>
            <p:spPr bwMode="auto">
              <a:xfrm>
                <a:off x="1987" y="1189"/>
                <a:ext cx="32" cy="38"/>
              </a:xfrm>
              <a:custGeom>
                <a:avLst/>
                <a:gdLst>
                  <a:gd name="T0" fmla="*/ 1 w 63"/>
                  <a:gd name="T1" fmla="*/ 0 h 76"/>
                  <a:gd name="T2" fmla="*/ 0 w 63"/>
                  <a:gd name="T3" fmla="*/ 1 h 76"/>
                  <a:gd name="T4" fmla="*/ 1 w 63"/>
                  <a:gd name="T5" fmla="*/ 1 h 76"/>
                  <a:gd name="T6" fmla="*/ 1 w 63"/>
                  <a:gd name="T7" fmla="*/ 1 h 76"/>
                  <a:gd name="T8" fmla="*/ 1 w 63"/>
                  <a:gd name="T9" fmla="*/ 2 h 76"/>
                  <a:gd name="T10" fmla="*/ 1 w 63"/>
                  <a:gd name="T11" fmla="*/ 2 h 76"/>
                  <a:gd name="T12" fmla="*/ 2 w 63"/>
                  <a:gd name="T13" fmla="*/ 2 h 76"/>
                  <a:gd name="T14" fmla="*/ 2 w 63"/>
                  <a:gd name="T15" fmla="*/ 3 h 76"/>
                  <a:gd name="T16" fmla="*/ 2 w 63"/>
                  <a:gd name="T17" fmla="*/ 3 h 76"/>
                  <a:gd name="T18" fmla="*/ 2 w 63"/>
                  <a:gd name="T19" fmla="*/ 3 h 76"/>
                  <a:gd name="T20" fmla="*/ 2 w 63"/>
                  <a:gd name="T21" fmla="*/ 2 h 76"/>
                  <a:gd name="T22" fmla="*/ 2 w 63"/>
                  <a:gd name="T23" fmla="*/ 2 h 76"/>
                  <a:gd name="T24" fmla="*/ 2 w 63"/>
                  <a:gd name="T25" fmla="*/ 2 h 76"/>
                  <a:gd name="T26" fmla="*/ 1 w 63"/>
                  <a:gd name="T27" fmla="*/ 1 h 76"/>
                  <a:gd name="T28" fmla="*/ 1 w 63"/>
                  <a:gd name="T29" fmla="*/ 1 h 76"/>
                  <a:gd name="T30" fmla="*/ 1 w 63"/>
                  <a:gd name="T31" fmla="*/ 1 h 76"/>
                  <a:gd name="T32" fmla="*/ 1 w 63"/>
                  <a:gd name="T33" fmla="*/ 0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76">
                    <a:moveTo>
                      <a:pt x="2" y="0"/>
                    </a:moveTo>
                    <a:lnTo>
                      <a:pt x="0" y="5"/>
                    </a:lnTo>
                    <a:lnTo>
                      <a:pt x="1" y="14"/>
                    </a:lnTo>
                    <a:lnTo>
                      <a:pt x="7" y="26"/>
                    </a:lnTo>
                    <a:lnTo>
                      <a:pt x="16" y="38"/>
                    </a:lnTo>
                    <a:lnTo>
                      <a:pt x="27" y="51"/>
                    </a:lnTo>
                    <a:lnTo>
                      <a:pt x="38" y="63"/>
                    </a:lnTo>
                    <a:lnTo>
                      <a:pt x="51" y="72"/>
                    </a:lnTo>
                    <a:lnTo>
                      <a:pt x="63" y="76"/>
                    </a:lnTo>
                    <a:lnTo>
                      <a:pt x="60" y="71"/>
                    </a:lnTo>
                    <a:lnTo>
                      <a:pt x="53" y="60"/>
                    </a:lnTo>
                    <a:lnTo>
                      <a:pt x="45" y="48"/>
                    </a:lnTo>
                    <a:lnTo>
                      <a:pt x="35" y="33"/>
                    </a:lnTo>
                    <a:lnTo>
                      <a:pt x="24" y="20"/>
                    </a:lnTo>
                    <a:lnTo>
                      <a:pt x="15" y="8"/>
                    </a:lnTo>
                    <a:lnTo>
                      <a:pt x="7" y="2"/>
                    </a:lnTo>
                    <a:lnTo>
                      <a:pt x="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130" name="Freeform 201">
                <a:extLst>
                  <a:ext uri="{FF2B5EF4-FFF2-40B4-BE49-F238E27FC236}">
                    <a16:creationId xmlns:a16="http://schemas.microsoft.com/office/drawing/2014/main" xmlns="" id="{E4707B3C-850C-42A4-84B2-DBEC3CDC3B61}"/>
                  </a:ext>
                </a:extLst>
              </p:cNvPr>
              <p:cNvSpPr>
                <a:spLocks/>
              </p:cNvSpPr>
              <p:nvPr/>
            </p:nvSpPr>
            <p:spPr bwMode="auto">
              <a:xfrm>
                <a:off x="2024" y="1187"/>
                <a:ext cx="28" cy="35"/>
              </a:xfrm>
              <a:custGeom>
                <a:avLst/>
                <a:gdLst>
                  <a:gd name="T0" fmla="*/ 1 w 55"/>
                  <a:gd name="T1" fmla="*/ 0 h 70"/>
                  <a:gd name="T2" fmla="*/ 0 w 55"/>
                  <a:gd name="T3" fmla="*/ 1 h 70"/>
                  <a:gd name="T4" fmla="*/ 1 w 55"/>
                  <a:gd name="T5" fmla="*/ 1 h 70"/>
                  <a:gd name="T6" fmla="*/ 1 w 55"/>
                  <a:gd name="T7" fmla="*/ 1 h 70"/>
                  <a:gd name="T8" fmla="*/ 1 w 55"/>
                  <a:gd name="T9" fmla="*/ 2 h 70"/>
                  <a:gd name="T10" fmla="*/ 1 w 55"/>
                  <a:gd name="T11" fmla="*/ 2 h 70"/>
                  <a:gd name="T12" fmla="*/ 2 w 55"/>
                  <a:gd name="T13" fmla="*/ 2 h 70"/>
                  <a:gd name="T14" fmla="*/ 2 w 55"/>
                  <a:gd name="T15" fmla="*/ 3 h 70"/>
                  <a:gd name="T16" fmla="*/ 2 w 55"/>
                  <a:gd name="T17" fmla="*/ 3 h 70"/>
                  <a:gd name="T18" fmla="*/ 2 w 55"/>
                  <a:gd name="T19" fmla="*/ 2 h 70"/>
                  <a:gd name="T20" fmla="*/ 2 w 55"/>
                  <a:gd name="T21" fmla="*/ 2 h 70"/>
                  <a:gd name="T22" fmla="*/ 2 w 55"/>
                  <a:gd name="T23" fmla="*/ 2 h 70"/>
                  <a:gd name="T24" fmla="*/ 1 w 55"/>
                  <a:gd name="T25" fmla="*/ 1 h 70"/>
                  <a:gd name="T26" fmla="*/ 1 w 55"/>
                  <a:gd name="T27" fmla="*/ 1 h 70"/>
                  <a:gd name="T28" fmla="*/ 1 w 55"/>
                  <a:gd name="T29" fmla="*/ 1 h 70"/>
                  <a:gd name="T30" fmla="*/ 1 w 55"/>
                  <a:gd name="T31" fmla="*/ 1 h 70"/>
                  <a:gd name="T32" fmla="*/ 1 w 55"/>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5" h="70">
                    <a:moveTo>
                      <a:pt x="1" y="0"/>
                    </a:moveTo>
                    <a:lnTo>
                      <a:pt x="0" y="3"/>
                    </a:lnTo>
                    <a:lnTo>
                      <a:pt x="2" y="13"/>
                    </a:lnTo>
                    <a:lnTo>
                      <a:pt x="8" y="23"/>
                    </a:lnTo>
                    <a:lnTo>
                      <a:pt x="15" y="36"/>
                    </a:lnTo>
                    <a:lnTo>
                      <a:pt x="24" y="48"/>
                    </a:lnTo>
                    <a:lnTo>
                      <a:pt x="34" y="59"/>
                    </a:lnTo>
                    <a:lnTo>
                      <a:pt x="45" y="67"/>
                    </a:lnTo>
                    <a:lnTo>
                      <a:pt x="55" y="70"/>
                    </a:lnTo>
                    <a:lnTo>
                      <a:pt x="51" y="63"/>
                    </a:lnTo>
                    <a:lnTo>
                      <a:pt x="45" y="54"/>
                    </a:lnTo>
                    <a:lnTo>
                      <a:pt x="38" y="41"/>
                    </a:lnTo>
                    <a:lnTo>
                      <a:pt x="31" y="29"/>
                    </a:lnTo>
                    <a:lnTo>
                      <a:pt x="23" y="16"/>
                    </a:lnTo>
                    <a:lnTo>
                      <a:pt x="15" y="7"/>
                    </a:lnTo>
                    <a:lnTo>
                      <a:pt x="8" y="1"/>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131" name="Freeform 202">
                <a:extLst>
                  <a:ext uri="{FF2B5EF4-FFF2-40B4-BE49-F238E27FC236}">
                    <a16:creationId xmlns:a16="http://schemas.microsoft.com/office/drawing/2014/main" xmlns="" id="{33FFF17C-5316-49DA-ABFC-36C2C24B5D38}"/>
                  </a:ext>
                </a:extLst>
              </p:cNvPr>
              <p:cNvSpPr>
                <a:spLocks/>
              </p:cNvSpPr>
              <p:nvPr/>
            </p:nvSpPr>
            <p:spPr bwMode="auto">
              <a:xfrm>
                <a:off x="2046" y="1186"/>
                <a:ext cx="20" cy="32"/>
              </a:xfrm>
              <a:custGeom>
                <a:avLst/>
                <a:gdLst>
                  <a:gd name="T0" fmla="*/ 1 w 39"/>
                  <a:gd name="T1" fmla="*/ 0 h 63"/>
                  <a:gd name="T2" fmla="*/ 1 w 39"/>
                  <a:gd name="T3" fmla="*/ 1 h 63"/>
                  <a:gd name="T4" fmla="*/ 0 w 39"/>
                  <a:gd name="T5" fmla="*/ 1 h 63"/>
                  <a:gd name="T6" fmla="*/ 1 w 39"/>
                  <a:gd name="T7" fmla="*/ 1 h 63"/>
                  <a:gd name="T8" fmla="*/ 1 w 39"/>
                  <a:gd name="T9" fmla="*/ 1 h 63"/>
                  <a:gd name="T10" fmla="*/ 1 w 39"/>
                  <a:gd name="T11" fmla="*/ 2 h 63"/>
                  <a:gd name="T12" fmla="*/ 1 w 39"/>
                  <a:gd name="T13" fmla="*/ 2 h 63"/>
                  <a:gd name="T14" fmla="*/ 1 w 39"/>
                  <a:gd name="T15" fmla="*/ 2 h 63"/>
                  <a:gd name="T16" fmla="*/ 2 w 39"/>
                  <a:gd name="T17" fmla="*/ 2 h 63"/>
                  <a:gd name="T18" fmla="*/ 2 w 39"/>
                  <a:gd name="T19" fmla="*/ 2 h 63"/>
                  <a:gd name="T20" fmla="*/ 1 w 39"/>
                  <a:gd name="T21" fmla="*/ 2 h 63"/>
                  <a:gd name="T22" fmla="*/ 1 w 39"/>
                  <a:gd name="T23" fmla="*/ 2 h 63"/>
                  <a:gd name="T24" fmla="*/ 1 w 39"/>
                  <a:gd name="T25" fmla="*/ 1 h 63"/>
                  <a:gd name="T26" fmla="*/ 1 w 39"/>
                  <a:gd name="T27" fmla="*/ 1 h 63"/>
                  <a:gd name="T28" fmla="*/ 1 w 39"/>
                  <a:gd name="T29" fmla="*/ 1 h 63"/>
                  <a:gd name="T30" fmla="*/ 1 w 39"/>
                  <a:gd name="T31" fmla="*/ 1 h 63"/>
                  <a:gd name="T32" fmla="*/ 1 w 39"/>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63">
                    <a:moveTo>
                      <a:pt x="3" y="0"/>
                    </a:moveTo>
                    <a:lnTo>
                      <a:pt x="1" y="3"/>
                    </a:lnTo>
                    <a:lnTo>
                      <a:pt x="0" y="10"/>
                    </a:lnTo>
                    <a:lnTo>
                      <a:pt x="1" y="19"/>
                    </a:lnTo>
                    <a:lnTo>
                      <a:pt x="4" y="30"/>
                    </a:lnTo>
                    <a:lnTo>
                      <a:pt x="10" y="41"/>
                    </a:lnTo>
                    <a:lnTo>
                      <a:pt x="17" y="50"/>
                    </a:lnTo>
                    <a:lnTo>
                      <a:pt x="27" y="58"/>
                    </a:lnTo>
                    <a:lnTo>
                      <a:pt x="39" y="63"/>
                    </a:lnTo>
                    <a:lnTo>
                      <a:pt x="35" y="56"/>
                    </a:lnTo>
                    <a:lnTo>
                      <a:pt x="31" y="47"/>
                    </a:lnTo>
                    <a:lnTo>
                      <a:pt x="26" y="37"/>
                    </a:lnTo>
                    <a:lnTo>
                      <a:pt x="22" y="25"/>
                    </a:lnTo>
                    <a:lnTo>
                      <a:pt x="17" y="15"/>
                    </a:lnTo>
                    <a:lnTo>
                      <a:pt x="12" y="5"/>
                    </a:lnTo>
                    <a:lnTo>
                      <a:pt x="8" y="1"/>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132" name="Freeform 203">
                <a:extLst>
                  <a:ext uri="{FF2B5EF4-FFF2-40B4-BE49-F238E27FC236}">
                    <a16:creationId xmlns:a16="http://schemas.microsoft.com/office/drawing/2014/main" xmlns="" id="{24CA18CF-7271-406D-B457-31FAEBB249CE}"/>
                  </a:ext>
                </a:extLst>
              </p:cNvPr>
              <p:cNvSpPr>
                <a:spLocks/>
              </p:cNvSpPr>
              <p:nvPr/>
            </p:nvSpPr>
            <p:spPr bwMode="auto">
              <a:xfrm>
                <a:off x="2081" y="1181"/>
                <a:ext cx="15" cy="24"/>
              </a:xfrm>
              <a:custGeom>
                <a:avLst/>
                <a:gdLst>
                  <a:gd name="T0" fmla="*/ 1 w 30"/>
                  <a:gd name="T1" fmla="*/ 0 h 49"/>
                  <a:gd name="T2" fmla="*/ 0 w 30"/>
                  <a:gd name="T3" fmla="*/ 0 h 49"/>
                  <a:gd name="T4" fmla="*/ 0 w 30"/>
                  <a:gd name="T5" fmla="*/ 0 h 49"/>
                  <a:gd name="T6" fmla="*/ 1 w 30"/>
                  <a:gd name="T7" fmla="*/ 0 h 49"/>
                  <a:gd name="T8" fmla="*/ 1 w 30"/>
                  <a:gd name="T9" fmla="*/ 0 h 49"/>
                  <a:gd name="T10" fmla="*/ 1 w 30"/>
                  <a:gd name="T11" fmla="*/ 1 h 49"/>
                  <a:gd name="T12" fmla="*/ 1 w 30"/>
                  <a:gd name="T13" fmla="*/ 1 h 49"/>
                  <a:gd name="T14" fmla="*/ 1 w 30"/>
                  <a:gd name="T15" fmla="*/ 1 h 49"/>
                  <a:gd name="T16" fmla="*/ 1 w 30"/>
                  <a:gd name="T17" fmla="*/ 1 h 49"/>
                  <a:gd name="T18" fmla="*/ 1 w 30"/>
                  <a:gd name="T19" fmla="*/ 1 h 49"/>
                  <a:gd name="T20" fmla="*/ 1 w 30"/>
                  <a:gd name="T21" fmla="*/ 0 h 49"/>
                  <a:gd name="T22" fmla="*/ 1 w 30"/>
                  <a:gd name="T23" fmla="*/ 0 h 49"/>
                  <a:gd name="T24" fmla="*/ 1 w 30"/>
                  <a:gd name="T25" fmla="*/ 0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49">
                    <a:moveTo>
                      <a:pt x="2" y="0"/>
                    </a:moveTo>
                    <a:lnTo>
                      <a:pt x="0" y="4"/>
                    </a:lnTo>
                    <a:lnTo>
                      <a:pt x="0" y="10"/>
                    </a:lnTo>
                    <a:lnTo>
                      <a:pt x="2" y="18"/>
                    </a:lnTo>
                    <a:lnTo>
                      <a:pt x="6" y="26"/>
                    </a:lnTo>
                    <a:lnTo>
                      <a:pt x="11" y="35"/>
                    </a:lnTo>
                    <a:lnTo>
                      <a:pt x="17" y="42"/>
                    </a:lnTo>
                    <a:lnTo>
                      <a:pt x="24" y="47"/>
                    </a:lnTo>
                    <a:lnTo>
                      <a:pt x="30" y="49"/>
                    </a:lnTo>
                    <a:lnTo>
                      <a:pt x="24" y="37"/>
                    </a:lnTo>
                    <a:lnTo>
                      <a:pt x="17" y="21"/>
                    </a:lnTo>
                    <a:lnTo>
                      <a:pt x="10" y="7"/>
                    </a:lnTo>
                    <a:lnTo>
                      <a:pt x="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133" name="Freeform 204">
                <a:extLst>
                  <a:ext uri="{FF2B5EF4-FFF2-40B4-BE49-F238E27FC236}">
                    <a16:creationId xmlns:a16="http://schemas.microsoft.com/office/drawing/2014/main" xmlns="" id="{72D7D3B8-9D36-4C14-A52D-1424A4D1D829}"/>
                  </a:ext>
                </a:extLst>
              </p:cNvPr>
              <p:cNvSpPr>
                <a:spLocks/>
              </p:cNvSpPr>
              <p:nvPr/>
            </p:nvSpPr>
            <p:spPr bwMode="auto">
              <a:xfrm>
                <a:off x="2099" y="1184"/>
                <a:ext cx="11" cy="15"/>
              </a:xfrm>
              <a:custGeom>
                <a:avLst/>
                <a:gdLst>
                  <a:gd name="T0" fmla="*/ 1 w 22"/>
                  <a:gd name="T1" fmla="*/ 0 h 31"/>
                  <a:gd name="T2" fmla="*/ 0 w 22"/>
                  <a:gd name="T3" fmla="*/ 0 h 31"/>
                  <a:gd name="T4" fmla="*/ 1 w 22"/>
                  <a:gd name="T5" fmla="*/ 0 h 31"/>
                  <a:gd name="T6" fmla="*/ 1 w 22"/>
                  <a:gd name="T7" fmla="*/ 0 h 31"/>
                  <a:gd name="T8" fmla="*/ 1 w 22"/>
                  <a:gd name="T9" fmla="*/ 0 h 31"/>
                  <a:gd name="T10" fmla="*/ 1 w 22"/>
                  <a:gd name="T11" fmla="*/ 0 h 31"/>
                  <a:gd name="T12" fmla="*/ 1 w 22"/>
                  <a:gd name="T13" fmla="*/ 0 h 31"/>
                  <a:gd name="T14" fmla="*/ 1 w 22"/>
                  <a:gd name="T15" fmla="*/ 0 h 31"/>
                  <a:gd name="T16" fmla="*/ 1 w 22"/>
                  <a:gd name="T17" fmla="*/ 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31">
                    <a:moveTo>
                      <a:pt x="2" y="1"/>
                    </a:moveTo>
                    <a:lnTo>
                      <a:pt x="0" y="10"/>
                    </a:lnTo>
                    <a:lnTo>
                      <a:pt x="4" y="22"/>
                    </a:lnTo>
                    <a:lnTo>
                      <a:pt x="12" y="31"/>
                    </a:lnTo>
                    <a:lnTo>
                      <a:pt x="22" y="30"/>
                    </a:lnTo>
                    <a:lnTo>
                      <a:pt x="13" y="24"/>
                    </a:lnTo>
                    <a:lnTo>
                      <a:pt x="10" y="10"/>
                    </a:lnTo>
                    <a:lnTo>
                      <a:pt x="7" y="0"/>
                    </a:lnTo>
                    <a:lnTo>
                      <a:pt x="2"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134" name="Freeform 205">
                <a:extLst>
                  <a:ext uri="{FF2B5EF4-FFF2-40B4-BE49-F238E27FC236}">
                    <a16:creationId xmlns:a16="http://schemas.microsoft.com/office/drawing/2014/main" xmlns="" id="{8A12F0FC-042A-40D7-A7D1-E400D8B35CEC}"/>
                  </a:ext>
                </a:extLst>
              </p:cNvPr>
              <p:cNvSpPr>
                <a:spLocks/>
              </p:cNvSpPr>
              <p:nvPr/>
            </p:nvSpPr>
            <p:spPr bwMode="auto">
              <a:xfrm>
                <a:off x="1952" y="1197"/>
                <a:ext cx="32" cy="32"/>
              </a:xfrm>
              <a:custGeom>
                <a:avLst/>
                <a:gdLst>
                  <a:gd name="T0" fmla="*/ 1 w 64"/>
                  <a:gd name="T1" fmla="*/ 0 h 64"/>
                  <a:gd name="T2" fmla="*/ 0 w 64"/>
                  <a:gd name="T3" fmla="*/ 1 h 64"/>
                  <a:gd name="T4" fmla="*/ 1 w 64"/>
                  <a:gd name="T5" fmla="*/ 1 h 64"/>
                  <a:gd name="T6" fmla="*/ 1 w 64"/>
                  <a:gd name="T7" fmla="*/ 1 h 64"/>
                  <a:gd name="T8" fmla="*/ 1 w 64"/>
                  <a:gd name="T9" fmla="*/ 1 h 64"/>
                  <a:gd name="T10" fmla="*/ 1 w 64"/>
                  <a:gd name="T11" fmla="*/ 2 h 64"/>
                  <a:gd name="T12" fmla="*/ 2 w 64"/>
                  <a:gd name="T13" fmla="*/ 2 h 64"/>
                  <a:gd name="T14" fmla="*/ 2 w 64"/>
                  <a:gd name="T15" fmla="*/ 2 h 64"/>
                  <a:gd name="T16" fmla="*/ 2 w 64"/>
                  <a:gd name="T17" fmla="*/ 2 h 64"/>
                  <a:gd name="T18" fmla="*/ 2 w 64"/>
                  <a:gd name="T19" fmla="*/ 2 h 64"/>
                  <a:gd name="T20" fmla="*/ 2 w 64"/>
                  <a:gd name="T21" fmla="*/ 2 h 64"/>
                  <a:gd name="T22" fmla="*/ 2 w 64"/>
                  <a:gd name="T23" fmla="*/ 2 h 64"/>
                  <a:gd name="T24" fmla="*/ 2 w 64"/>
                  <a:gd name="T25" fmla="*/ 1 h 64"/>
                  <a:gd name="T26" fmla="*/ 1 w 64"/>
                  <a:gd name="T27" fmla="*/ 1 h 64"/>
                  <a:gd name="T28" fmla="*/ 1 w 64"/>
                  <a:gd name="T29" fmla="*/ 1 h 64"/>
                  <a:gd name="T30" fmla="*/ 1 w 64"/>
                  <a:gd name="T31" fmla="*/ 1 h 64"/>
                  <a:gd name="T32" fmla="*/ 1 w 64"/>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64">
                    <a:moveTo>
                      <a:pt x="2" y="0"/>
                    </a:moveTo>
                    <a:lnTo>
                      <a:pt x="0" y="4"/>
                    </a:lnTo>
                    <a:lnTo>
                      <a:pt x="1" y="11"/>
                    </a:lnTo>
                    <a:lnTo>
                      <a:pt x="7" y="20"/>
                    </a:lnTo>
                    <a:lnTo>
                      <a:pt x="15" y="31"/>
                    </a:lnTo>
                    <a:lnTo>
                      <a:pt x="25" y="42"/>
                    </a:lnTo>
                    <a:lnTo>
                      <a:pt x="38" y="51"/>
                    </a:lnTo>
                    <a:lnTo>
                      <a:pt x="51" y="59"/>
                    </a:lnTo>
                    <a:lnTo>
                      <a:pt x="64" y="64"/>
                    </a:lnTo>
                    <a:lnTo>
                      <a:pt x="60" y="58"/>
                    </a:lnTo>
                    <a:lnTo>
                      <a:pt x="52" y="50"/>
                    </a:lnTo>
                    <a:lnTo>
                      <a:pt x="44" y="39"/>
                    </a:lnTo>
                    <a:lnTo>
                      <a:pt x="34" y="27"/>
                    </a:lnTo>
                    <a:lnTo>
                      <a:pt x="25" y="16"/>
                    </a:lnTo>
                    <a:lnTo>
                      <a:pt x="16" y="6"/>
                    </a:lnTo>
                    <a:lnTo>
                      <a:pt x="8" y="1"/>
                    </a:lnTo>
                    <a:lnTo>
                      <a:pt x="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135" name="Freeform 206">
                <a:extLst>
                  <a:ext uri="{FF2B5EF4-FFF2-40B4-BE49-F238E27FC236}">
                    <a16:creationId xmlns:a16="http://schemas.microsoft.com/office/drawing/2014/main" xmlns="" id="{4384227D-3F11-475F-A59D-FA79B0326027}"/>
                  </a:ext>
                </a:extLst>
              </p:cNvPr>
              <p:cNvSpPr>
                <a:spLocks/>
              </p:cNvSpPr>
              <p:nvPr/>
            </p:nvSpPr>
            <p:spPr bwMode="auto">
              <a:xfrm>
                <a:off x="1923" y="1203"/>
                <a:ext cx="26" cy="25"/>
              </a:xfrm>
              <a:custGeom>
                <a:avLst/>
                <a:gdLst>
                  <a:gd name="T0" fmla="*/ 1 w 52"/>
                  <a:gd name="T1" fmla="*/ 0 h 51"/>
                  <a:gd name="T2" fmla="*/ 0 w 52"/>
                  <a:gd name="T3" fmla="*/ 0 h 51"/>
                  <a:gd name="T4" fmla="*/ 1 w 52"/>
                  <a:gd name="T5" fmla="*/ 0 h 51"/>
                  <a:gd name="T6" fmla="*/ 1 w 52"/>
                  <a:gd name="T7" fmla="*/ 0 h 51"/>
                  <a:gd name="T8" fmla="*/ 1 w 52"/>
                  <a:gd name="T9" fmla="*/ 0 h 51"/>
                  <a:gd name="T10" fmla="*/ 1 w 52"/>
                  <a:gd name="T11" fmla="*/ 1 h 51"/>
                  <a:gd name="T12" fmla="*/ 1 w 52"/>
                  <a:gd name="T13" fmla="*/ 1 h 51"/>
                  <a:gd name="T14" fmla="*/ 2 w 52"/>
                  <a:gd name="T15" fmla="*/ 1 h 51"/>
                  <a:gd name="T16" fmla="*/ 2 w 52"/>
                  <a:gd name="T17" fmla="*/ 1 h 51"/>
                  <a:gd name="T18" fmla="*/ 2 w 52"/>
                  <a:gd name="T19" fmla="*/ 1 h 51"/>
                  <a:gd name="T20" fmla="*/ 2 w 52"/>
                  <a:gd name="T21" fmla="*/ 1 h 51"/>
                  <a:gd name="T22" fmla="*/ 1 w 52"/>
                  <a:gd name="T23" fmla="*/ 0 h 51"/>
                  <a:gd name="T24" fmla="*/ 1 w 52"/>
                  <a:gd name="T25" fmla="*/ 0 h 51"/>
                  <a:gd name="T26" fmla="*/ 1 w 52"/>
                  <a:gd name="T27" fmla="*/ 0 h 51"/>
                  <a:gd name="T28" fmla="*/ 1 w 52"/>
                  <a:gd name="T29" fmla="*/ 0 h 51"/>
                  <a:gd name="T30" fmla="*/ 1 w 52"/>
                  <a:gd name="T31" fmla="*/ 0 h 51"/>
                  <a:gd name="T32" fmla="*/ 1 w 52"/>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1">
                    <a:moveTo>
                      <a:pt x="3" y="0"/>
                    </a:moveTo>
                    <a:lnTo>
                      <a:pt x="0" y="4"/>
                    </a:lnTo>
                    <a:lnTo>
                      <a:pt x="1" y="8"/>
                    </a:lnTo>
                    <a:lnTo>
                      <a:pt x="5" y="16"/>
                    </a:lnTo>
                    <a:lnTo>
                      <a:pt x="11" y="24"/>
                    </a:lnTo>
                    <a:lnTo>
                      <a:pt x="18" y="32"/>
                    </a:lnTo>
                    <a:lnTo>
                      <a:pt x="27" y="40"/>
                    </a:lnTo>
                    <a:lnTo>
                      <a:pt x="38" y="47"/>
                    </a:lnTo>
                    <a:lnTo>
                      <a:pt x="52" y="51"/>
                    </a:lnTo>
                    <a:lnTo>
                      <a:pt x="45" y="45"/>
                    </a:lnTo>
                    <a:lnTo>
                      <a:pt x="38" y="37"/>
                    </a:lnTo>
                    <a:lnTo>
                      <a:pt x="31" y="28"/>
                    </a:lnTo>
                    <a:lnTo>
                      <a:pt x="24" y="20"/>
                    </a:lnTo>
                    <a:lnTo>
                      <a:pt x="18" y="12"/>
                    </a:lnTo>
                    <a:lnTo>
                      <a:pt x="12" y="5"/>
                    </a:lnTo>
                    <a:lnTo>
                      <a:pt x="6" y="1"/>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136" name="Freeform 207">
                <a:extLst>
                  <a:ext uri="{FF2B5EF4-FFF2-40B4-BE49-F238E27FC236}">
                    <a16:creationId xmlns:a16="http://schemas.microsoft.com/office/drawing/2014/main" xmlns="" id="{2C11C8C5-6A00-4D08-A895-0E45BCBCCC7E}"/>
                  </a:ext>
                </a:extLst>
              </p:cNvPr>
              <p:cNvSpPr>
                <a:spLocks/>
              </p:cNvSpPr>
              <p:nvPr/>
            </p:nvSpPr>
            <p:spPr bwMode="auto">
              <a:xfrm>
                <a:off x="2011" y="1191"/>
                <a:ext cx="27" cy="35"/>
              </a:xfrm>
              <a:custGeom>
                <a:avLst/>
                <a:gdLst>
                  <a:gd name="T0" fmla="*/ 0 w 56"/>
                  <a:gd name="T1" fmla="*/ 0 h 69"/>
                  <a:gd name="T2" fmla="*/ 0 w 56"/>
                  <a:gd name="T3" fmla="*/ 1 h 69"/>
                  <a:gd name="T4" fmla="*/ 0 w 56"/>
                  <a:gd name="T5" fmla="*/ 1 h 69"/>
                  <a:gd name="T6" fmla="*/ 0 w 56"/>
                  <a:gd name="T7" fmla="*/ 1 h 69"/>
                  <a:gd name="T8" fmla="*/ 0 w 56"/>
                  <a:gd name="T9" fmla="*/ 2 h 69"/>
                  <a:gd name="T10" fmla="*/ 0 w 56"/>
                  <a:gd name="T11" fmla="*/ 2 h 69"/>
                  <a:gd name="T12" fmla="*/ 1 w 56"/>
                  <a:gd name="T13" fmla="*/ 2 h 69"/>
                  <a:gd name="T14" fmla="*/ 1 w 56"/>
                  <a:gd name="T15" fmla="*/ 3 h 69"/>
                  <a:gd name="T16" fmla="*/ 1 w 56"/>
                  <a:gd name="T17" fmla="*/ 3 h 69"/>
                  <a:gd name="T18" fmla="*/ 1 w 56"/>
                  <a:gd name="T19" fmla="*/ 2 h 69"/>
                  <a:gd name="T20" fmla="*/ 1 w 56"/>
                  <a:gd name="T21" fmla="*/ 2 h 69"/>
                  <a:gd name="T22" fmla="*/ 1 w 56"/>
                  <a:gd name="T23" fmla="*/ 2 h 69"/>
                  <a:gd name="T24" fmla="*/ 0 w 56"/>
                  <a:gd name="T25" fmla="*/ 1 h 69"/>
                  <a:gd name="T26" fmla="*/ 0 w 56"/>
                  <a:gd name="T27" fmla="*/ 1 h 69"/>
                  <a:gd name="T28" fmla="*/ 0 w 56"/>
                  <a:gd name="T29" fmla="*/ 1 h 69"/>
                  <a:gd name="T30" fmla="*/ 0 w 56"/>
                  <a:gd name="T31" fmla="*/ 0 h 69"/>
                  <a:gd name="T32" fmla="*/ 0 w 56"/>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69">
                    <a:moveTo>
                      <a:pt x="1" y="0"/>
                    </a:moveTo>
                    <a:lnTo>
                      <a:pt x="0" y="3"/>
                    </a:lnTo>
                    <a:lnTo>
                      <a:pt x="1" y="12"/>
                    </a:lnTo>
                    <a:lnTo>
                      <a:pt x="7" y="23"/>
                    </a:lnTo>
                    <a:lnTo>
                      <a:pt x="15" y="36"/>
                    </a:lnTo>
                    <a:lnTo>
                      <a:pt x="24" y="47"/>
                    </a:lnTo>
                    <a:lnTo>
                      <a:pt x="35" y="59"/>
                    </a:lnTo>
                    <a:lnTo>
                      <a:pt x="45" y="66"/>
                    </a:lnTo>
                    <a:lnTo>
                      <a:pt x="56" y="69"/>
                    </a:lnTo>
                    <a:lnTo>
                      <a:pt x="51" y="62"/>
                    </a:lnTo>
                    <a:lnTo>
                      <a:pt x="45" y="53"/>
                    </a:lnTo>
                    <a:lnTo>
                      <a:pt x="38" y="40"/>
                    </a:lnTo>
                    <a:lnTo>
                      <a:pt x="31" y="28"/>
                    </a:lnTo>
                    <a:lnTo>
                      <a:pt x="23" y="16"/>
                    </a:lnTo>
                    <a:lnTo>
                      <a:pt x="15" y="6"/>
                    </a:lnTo>
                    <a:lnTo>
                      <a:pt x="8" y="0"/>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137" name="Freeform 208">
                <a:extLst>
                  <a:ext uri="{FF2B5EF4-FFF2-40B4-BE49-F238E27FC236}">
                    <a16:creationId xmlns:a16="http://schemas.microsoft.com/office/drawing/2014/main" xmlns="" id="{DF8D7E3C-398C-421E-A11A-EE57F3D4759A}"/>
                  </a:ext>
                </a:extLst>
              </p:cNvPr>
              <p:cNvSpPr>
                <a:spLocks/>
              </p:cNvSpPr>
              <p:nvPr/>
            </p:nvSpPr>
            <p:spPr bwMode="auto">
              <a:xfrm>
                <a:off x="2061" y="1184"/>
                <a:ext cx="20" cy="29"/>
              </a:xfrm>
              <a:custGeom>
                <a:avLst/>
                <a:gdLst>
                  <a:gd name="T0" fmla="*/ 1 w 40"/>
                  <a:gd name="T1" fmla="*/ 0 h 59"/>
                  <a:gd name="T2" fmla="*/ 0 w 40"/>
                  <a:gd name="T3" fmla="*/ 0 h 59"/>
                  <a:gd name="T4" fmla="*/ 1 w 40"/>
                  <a:gd name="T5" fmla="*/ 0 h 59"/>
                  <a:gd name="T6" fmla="*/ 1 w 40"/>
                  <a:gd name="T7" fmla="*/ 0 h 59"/>
                  <a:gd name="T8" fmla="*/ 1 w 40"/>
                  <a:gd name="T9" fmla="*/ 0 h 59"/>
                  <a:gd name="T10" fmla="*/ 1 w 40"/>
                  <a:gd name="T11" fmla="*/ 1 h 59"/>
                  <a:gd name="T12" fmla="*/ 1 w 40"/>
                  <a:gd name="T13" fmla="*/ 1 h 59"/>
                  <a:gd name="T14" fmla="*/ 2 w 40"/>
                  <a:gd name="T15" fmla="*/ 1 h 59"/>
                  <a:gd name="T16" fmla="*/ 2 w 40"/>
                  <a:gd name="T17" fmla="*/ 1 h 59"/>
                  <a:gd name="T18" fmla="*/ 2 w 40"/>
                  <a:gd name="T19" fmla="*/ 1 h 59"/>
                  <a:gd name="T20" fmla="*/ 2 w 40"/>
                  <a:gd name="T21" fmla="*/ 1 h 59"/>
                  <a:gd name="T22" fmla="*/ 1 w 40"/>
                  <a:gd name="T23" fmla="*/ 1 h 59"/>
                  <a:gd name="T24" fmla="*/ 1 w 40"/>
                  <a:gd name="T25" fmla="*/ 0 h 59"/>
                  <a:gd name="T26" fmla="*/ 1 w 40"/>
                  <a:gd name="T27" fmla="*/ 0 h 59"/>
                  <a:gd name="T28" fmla="*/ 1 w 40"/>
                  <a:gd name="T29" fmla="*/ 0 h 59"/>
                  <a:gd name="T30" fmla="*/ 1 w 40"/>
                  <a:gd name="T31" fmla="*/ 0 h 59"/>
                  <a:gd name="T32" fmla="*/ 1 w 40"/>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59">
                    <a:moveTo>
                      <a:pt x="2" y="0"/>
                    </a:moveTo>
                    <a:lnTo>
                      <a:pt x="0" y="4"/>
                    </a:lnTo>
                    <a:lnTo>
                      <a:pt x="1" y="10"/>
                    </a:lnTo>
                    <a:lnTo>
                      <a:pt x="5" y="20"/>
                    </a:lnTo>
                    <a:lnTo>
                      <a:pt x="11" y="31"/>
                    </a:lnTo>
                    <a:lnTo>
                      <a:pt x="18" y="42"/>
                    </a:lnTo>
                    <a:lnTo>
                      <a:pt x="26" y="50"/>
                    </a:lnTo>
                    <a:lnTo>
                      <a:pt x="33" y="57"/>
                    </a:lnTo>
                    <a:lnTo>
                      <a:pt x="40" y="59"/>
                    </a:lnTo>
                    <a:lnTo>
                      <a:pt x="38" y="53"/>
                    </a:lnTo>
                    <a:lnTo>
                      <a:pt x="33" y="45"/>
                    </a:lnTo>
                    <a:lnTo>
                      <a:pt x="28" y="36"/>
                    </a:lnTo>
                    <a:lnTo>
                      <a:pt x="23" y="25"/>
                    </a:lnTo>
                    <a:lnTo>
                      <a:pt x="17" y="16"/>
                    </a:lnTo>
                    <a:lnTo>
                      <a:pt x="11" y="8"/>
                    </a:lnTo>
                    <a:lnTo>
                      <a:pt x="7" y="2"/>
                    </a:lnTo>
                    <a:lnTo>
                      <a:pt x="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138" name="Freeform 209">
                <a:extLst>
                  <a:ext uri="{FF2B5EF4-FFF2-40B4-BE49-F238E27FC236}">
                    <a16:creationId xmlns:a16="http://schemas.microsoft.com/office/drawing/2014/main" xmlns="" id="{701F26FE-32AF-4BDA-B931-117906406D27}"/>
                  </a:ext>
                </a:extLst>
              </p:cNvPr>
              <p:cNvSpPr>
                <a:spLocks/>
              </p:cNvSpPr>
              <p:nvPr/>
            </p:nvSpPr>
            <p:spPr bwMode="auto">
              <a:xfrm>
                <a:off x="1906" y="1223"/>
                <a:ext cx="30" cy="5"/>
              </a:xfrm>
              <a:custGeom>
                <a:avLst/>
                <a:gdLst>
                  <a:gd name="T0" fmla="*/ 1 w 61"/>
                  <a:gd name="T1" fmla="*/ 1 h 9"/>
                  <a:gd name="T2" fmla="*/ 1 w 61"/>
                  <a:gd name="T3" fmla="*/ 1 h 9"/>
                  <a:gd name="T4" fmla="*/ 1 w 61"/>
                  <a:gd name="T5" fmla="*/ 1 h 9"/>
                  <a:gd name="T6" fmla="*/ 1 w 61"/>
                  <a:gd name="T7" fmla="*/ 1 h 9"/>
                  <a:gd name="T8" fmla="*/ 0 w 61"/>
                  <a:gd name="T9" fmla="*/ 1 h 9"/>
                  <a:gd name="T10" fmla="*/ 0 w 61"/>
                  <a:gd name="T11" fmla="*/ 1 h 9"/>
                  <a:gd name="T12" fmla="*/ 0 w 61"/>
                  <a:gd name="T13" fmla="*/ 1 h 9"/>
                  <a:gd name="T14" fmla="*/ 0 w 61"/>
                  <a:gd name="T15" fmla="*/ 1 h 9"/>
                  <a:gd name="T16" fmla="*/ 0 w 61"/>
                  <a:gd name="T17" fmla="*/ 1 h 9"/>
                  <a:gd name="T18" fmla="*/ 0 w 61"/>
                  <a:gd name="T19" fmla="*/ 1 h 9"/>
                  <a:gd name="T20" fmla="*/ 0 w 61"/>
                  <a:gd name="T21" fmla="*/ 1 h 9"/>
                  <a:gd name="T22" fmla="*/ 0 w 61"/>
                  <a:gd name="T23" fmla="*/ 0 h 9"/>
                  <a:gd name="T24" fmla="*/ 0 w 61"/>
                  <a:gd name="T25" fmla="*/ 0 h 9"/>
                  <a:gd name="T26" fmla="*/ 1 w 61"/>
                  <a:gd name="T27" fmla="*/ 1 h 9"/>
                  <a:gd name="T28" fmla="*/ 1 w 61"/>
                  <a:gd name="T29" fmla="*/ 1 h 9"/>
                  <a:gd name="T30" fmla="*/ 1 w 61"/>
                  <a:gd name="T31" fmla="*/ 1 h 9"/>
                  <a:gd name="T32" fmla="*/ 1 w 61"/>
                  <a:gd name="T33" fmla="*/ 1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9">
                    <a:moveTo>
                      <a:pt x="61" y="4"/>
                    </a:moveTo>
                    <a:lnTo>
                      <a:pt x="56" y="4"/>
                    </a:lnTo>
                    <a:lnTo>
                      <a:pt x="48" y="5"/>
                    </a:lnTo>
                    <a:lnTo>
                      <a:pt x="38" y="6"/>
                    </a:lnTo>
                    <a:lnTo>
                      <a:pt x="27" y="8"/>
                    </a:lnTo>
                    <a:lnTo>
                      <a:pt x="17" y="9"/>
                    </a:lnTo>
                    <a:lnTo>
                      <a:pt x="8" y="9"/>
                    </a:lnTo>
                    <a:lnTo>
                      <a:pt x="2" y="8"/>
                    </a:lnTo>
                    <a:lnTo>
                      <a:pt x="0" y="5"/>
                    </a:lnTo>
                    <a:lnTo>
                      <a:pt x="2" y="2"/>
                    </a:lnTo>
                    <a:lnTo>
                      <a:pt x="9" y="1"/>
                    </a:lnTo>
                    <a:lnTo>
                      <a:pt x="17" y="0"/>
                    </a:lnTo>
                    <a:lnTo>
                      <a:pt x="26" y="0"/>
                    </a:lnTo>
                    <a:lnTo>
                      <a:pt x="37" y="1"/>
                    </a:lnTo>
                    <a:lnTo>
                      <a:pt x="46" y="2"/>
                    </a:lnTo>
                    <a:lnTo>
                      <a:pt x="55" y="3"/>
                    </a:lnTo>
                    <a:lnTo>
                      <a:pt x="61"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139" name="Freeform 210">
                <a:extLst>
                  <a:ext uri="{FF2B5EF4-FFF2-40B4-BE49-F238E27FC236}">
                    <a16:creationId xmlns:a16="http://schemas.microsoft.com/office/drawing/2014/main" xmlns="" id="{3055AAEE-AC63-48A5-BFEA-34AFC745A460}"/>
                  </a:ext>
                </a:extLst>
              </p:cNvPr>
              <p:cNvSpPr>
                <a:spLocks/>
              </p:cNvSpPr>
              <p:nvPr/>
            </p:nvSpPr>
            <p:spPr bwMode="auto">
              <a:xfrm>
                <a:off x="1928" y="1229"/>
                <a:ext cx="42" cy="33"/>
              </a:xfrm>
              <a:custGeom>
                <a:avLst/>
                <a:gdLst>
                  <a:gd name="T0" fmla="*/ 3 w 84"/>
                  <a:gd name="T1" fmla="*/ 0 h 66"/>
                  <a:gd name="T2" fmla="*/ 3 w 84"/>
                  <a:gd name="T3" fmla="*/ 1 h 66"/>
                  <a:gd name="T4" fmla="*/ 2 w 84"/>
                  <a:gd name="T5" fmla="*/ 1 h 66"/>
                  <a:gd name="T6" fmla="*/ 2 w 84"/>
                  <a:gd name="T7" fmla="*/ 1 h 66"/>
                  <a:gd name="T8" fmla="*/ 1 w 84"/>
                  <a:gd name="T9" fmla="*/ 1 h 66"/>
                  <a:gd name="T10" fmla="*/ 1 w 84"/>
                  <a:gd name="T11" fmla="*/ 2 h 66"/>
                  <a:gd name="T12" fmla="*/ 1 w 84"/>
                  <a:gd name="T13" fmla="*/ 2 h 66"/>
                  <a:gd name="T14" fmla="*/ 0 w 84"/>
                  <a:gd name="T15" fmla="*/ 2 h 66"/>
                  <a:gd name="T16" fmla="*/ 1 w 84"/>
                  <a:gd name="T17" fmla="*/ 3 h 66"/>
                  <a:gd name="T18" fmla="*/ 1 w 84"/>
                  <a:gd name="T19" fmla="*/ 3 h 66"/>
                  <a:gd name="T20" fmla="*/ 1 w 84"/>
                  <a:gd name="T21" fmla="*/ 2 h 66"/>
                  <a:gd name="T22" fmla="*/ 1 w 84"/>
                  <a:gd name="T23" fmla="*/ 2 h 66"/>
                  <a:gd name="T24" fmla="*/ 2 w 84"/>
                  <a:gd name="T25" fmla="*/ 2 h 66"/>
                  <a:gd name="T26" fmla="*/ 2 w 84"/>
                  <a:gd name="T27" fmla="*/ 1 h 66"/>
                  <a:gd name="T28" fmla="*/ 3 w 84"/>
                  <a:gd name="T29" fmla="*/ 1 h 66"/>
                  <a:gd name="T30" fmla="*/ 3 w 84"/>
                  <a:gd name="T31" fmla="*/ 1 h 66"/>
                  <a:gd name="T32" fmla="*/ 3 w 84"/>
                  <a:gd name="T33" fmla="*/ 0 h 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4" h="66">
                    <a:moveTo>
                      <a:pt x="84" y="0"/>
                    </a:moveTo>
                    <a:lnTo>
                      <a:pt x="75" y="5"/>
                    </a:lnTo>
                    <a:lnTo>
                      <a:pt x="61" y="12"/>
                    </a:lnTo>
                    <a:lnTo>
                      <a:pt x="46" y="21"/>
                    </a:lnTo>
                    <a:lnTo>
                      <a:pt x="30" y="31"/>
                    </a:lnTo>
                    <a:lnTo>
                      <a:pt x="16" y="43"/>
                    </a:lnTo>
                    <a:lnTo>
                      <a:pt x="5" y="52"/>
                    </a:lnTo>
                    <a:lnTo>
                      <a:pt x="0" y="60"/>
                    </a:lnTo>
                    <a:lnTo>
                      <a:pt x="1" y="66"/>
                    </a:lnTo>
                    <a:lnTo>
                      <a:pt x="8" y="66"/>
                    </a:lnTo>
                    <a:lnTo>
                      <a:pt x="17" y="60"/>
                    </a:lnTo>
                    <a:lnTo>
                      <a:pt x="28" y="51"/>
                    </a:lnTo>
                    <a:lnTo>
                      <a:pt x="41" y="39"/>
                    </a:lnTo>
                    <a:lnTo>
                      <a:pt x="53" y="27"/>
                    </a:lnTo>
                    <a:lnTo>
                      <a:pt x="65" y="15"/>
                    </a:lnTo>
                    <a:lnTo>
                      <a:pt x="76" y="6"/>
                    </a:lnTo>
                    <a:lnTo>
                      <a:pt x="8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140" name="Freeform 211">
                <a:extLst>
                  <a:ext uri="{FF2B5EF4-FFF2-40B4-BE49-F238E27FC236}">
                    <a16:creationId xmlns:a16="http://schemas.microsoft.com/office/drawing/2014/main" xmlns="" id="{549EE50B-715F-40E1-A302-EEF7214D5264}"/>
                  </a:ext>
                </a:extLst>
              </p:cNvPr>
              <p:cNvSpPr>
                <a:spLocks/>
              </p:cNvSpPr>
              <p:nvPr/>
            </p:nvSpPr>
            <p:spPr bwMode="auto">
              <a:xfrm>
                <a:off x="1947" y="1228"/>
                <a:ext cx="38" cy="35"/>
              </a:xfrm>
              <a:custGeom>
                <a:avLst/>
                <a:gdLst>
                  <a:gd name="T0" fmla="*/ 3 w 76"/>
                  <a:gd name="T1" fmla="*/ 0 h 70"/>
                  <a:gd name="T2" fmla="*/ 3 w 76"/>
                  <a:gd name="T3" fmla="*/ 1 h 70"/>
                  <a:gd name="T4" fmla="*/ 2 w 76"/>
                  <a:gd name="T5" fmla="*/ 1 h 70"/>
                  <a:gd name="T6" fmla="*/ 2 w 76"/>
                  <a:gd name="T7" fmla="*/ 1 h 70"/>
                  <a:gd name="T8" fmla="*/ 1 w 76"/>
                  <a:gd name="T9" fmla="*/ 2 h 70"/>
                  <a:gd name="T10" fmla="*/ 1 w 76"/>
                  <a:gd name="T11" fmla="*/ 2 h 70"/>
                  <a:gd name="T12" fmla="*/ 1 w 76"/>
                  <a:gd name="T13" fmla="*/ 2 h 70"/>
                  <a:gd name="T14" fmla="*/ 0 w 76"/>
                  <a:gd name="T15" fmla="*/ 3 h 70"/>
                  <a:gd name="T16" fmla="*/ 1 w 76"/>
                  <a:gd name="T17" fmla="*/ 3 h 70"/>
                  <a:gd name="T18" fmla="*/ 1 w 76"/>
                  <a:gd name="T19" fmla="*/ 3 h 70"/>
                  <a:gd name="T20" fmla="*/ 1 w 76"/>
                  <a:gd name="T21" fmla="*/ 2 h 70"/>
                  <a:gd name="T22" fmla="*/ 1 w 76"/>
                  <a:gd name="T23" fmla="*/ 2 h 70"/>
                  <a:gd name="T24" fmla="*/ 2 w 76"/>
                  <a:gd name="T25" fmla="*/ 2 h 70"/>
                  <a:gd name="T26" fmla="*/ 2 w 76"/>
                  <a:gd name="T27" fmla="*/ 1 h 70"/>
                  <a:gd name="T28" fmla="*/ 2 w 76"/>
                  <a:gd name="T29" fmla="*/ 1 h 70"/>
                  <a:gd name="T30" fmla="*/ 3 w 76"/>
                  <a:gd name="T31" fmla="*/ 1 h 70"/>
                  <a:gd name="T32" fmla="*/ 3 w 76"/>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6" h="70">
                    <a:moveTo>
                      <a:pt x="76" y="0"/>
                    </a:moveTo>
                    <a:lnTo>
                      <a:pt x="66" y="6"/>
                    </a:lnTo>
                    <a:lnTo>
                      <a:pt x="54" y="15"/>
                    </a:lnTo>
                    <a:lnTo>
                      <a:pt x="40" y="25"/>
                    </a:lnTo>
                    <a:lnTo>
                      <a:pt x="25" y="38"/>
                    </a:lnTo>
                    <a:lnTo>
                      <a:pt x="13" y="49"/>
                    </a:lnTo>
                    <a:lnTo>
                      <a:pt x="4" y="59"/>
                    </a:lnTo>
                    <a:lnTo>
                      <a:pt x="0" y="67"/>
                    </a:lnTo>
                    <a:lnTo>
                      <a:pt x="2" y="70"/>
                    </a:lnTo>
                    <a:lnTo>
                      <a:pt x="9" y="68"/>
                    </a:lnTo>
                    <a:lnTo>
                      <a:pt x="18" y="61"/>
                    </a:lnTo>
                    <a:lnTo>
                      <a:pt x="29" y="50"/>
                    </a:lnTo>
                    <a:lnTo>
                      <a:pt x="40" y="38"/>
                    </a:lnTo>
                    <a:lnTo>
                      <a:pt x="51" y="25"/>
                    </a:lnTo>
                    <a:lnTo>
                      <a:pt x="61" y="14"/>
                    </a:lnTo>
                    <a:lnTo>
                      <a:pt x="70" y="4"/>
                    </a:lnTo>
                    <a:lnTo>
                      <a:pt x="7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141" name="Freeform 212">
                <a:extLst>
                  <a:ext uri="{FF2B5EF4-FFF2-40B4-BE49-F238E27FC236}">
                    <a16:creationId xmlns:a16="http://schemas.microsoft.com/office/drawing/2014/main" xmlns="" id="{06FB4F6F-7713-4F75-9054-58A9B1E2B0CB}"/>
                  </a:ext>
                </a:extLst>
              </p:cNvPr>
              <p:cNvSpPr>
                <a:spLocks/>
              </p:cNvSpPr>
              <p:nvPr/>
            </p:nvSpPr>
            <p:spPr bwMode="auto">
              <a:xfrm>
                <a:off x="1967" y="1227"/>
                <a:ext cx="34" cy="38"/>
              </a:xfrm>
              <a:custGeom>
                <a:avLst/>
                <a:gdLst>
                  <a:gd name="T0" fmla="*/ 3 w 68"/>
                  <a:gd name="T1" fmla="*/ 0 h 75"/>
                  <a:gd name="T2" fmla="*/ 2 w 68"/>
                  <a:gd name="T3" fmla="*/ 1 h 75"/>
                  <a:gd name="T4" fmla="*/ 2 w 68"/>
                  <a:gd name="T5" fmla="*/ 1 h 75"/>
                  <a:gd name="T6" fmla="*/ 2 w 68"/>
                  <a:gd name="T7" fmla="*/ 1 h 75"/>
                  <a:gd name="T8" fmla="*/ 1 w 68"/>
                  <a:gd name="T9" fmla="*/ 2 h 75"/>
                  <a:gd name="T10" fmla="*/ 1 w 68"/>
                  <a:gd name="T11" fmla="*/ 2 h 75"/>
                  <a:gd name="T12" fmla="*/ 1 w 68"/>
                  <a:gd name="T13" fmla="*/ 2 h 75"/>
                  <a:gd name="T14" fmla="*/ 0 w 68"/>
                  <a:gd name="T15" fmla="*/ 3 h 75"/>
                  <a:gd name="T16" fmla="*/ 1 w 68"/>
                  <a:gd name="T17" fmla="*/ 3 h 75"/>
                  <a:gd name="T18" fmla="*/ 1 w 68"/>
                  <a:gd name="T19" fmla="*/ 3 h 75"/>
                  <a:gd name="T20" fmla="*/ 1 w 68"/>
                  <a:gd name="T21" fmla="*/ 3 h 75"/>
                  <a:gd name="T22" fmla="*/ 1 w 68"/>
                  <a:gd name="T23" fmla="*/ 2 h 75"/>
                  <a:gd name="T24" fmla="*/ 2 w 68"/>
                  <a:gd name="T25" fmla="*/ 2 h 75"/>
                  <a:gd name="T26" fmla="*/ 2 w 68"/>
                  <a:gd name="T27" fmla="*/ 1 h 75"/>
                  <a:gd name="T28" fmla="*/ 2 w 68"/>
                  <a:gd name="T29" fmla="*/ 1 h 75"/>
                  <a:gd name="T30" fmla="*/ 2 w 68"/>
                  <a:gd name="T31" fmla="*/ 1 h 75"/>
                  <a:gd name="T32" fmla="*/ 3 w 68"/>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75">
                    <a:moveTo>
                      <a:pt x="68" y="0"/>
                    </a:moveTo>
                    <a:lnTo>
                      <a:pt x="58" y="7"/>
                    </a:lnTo>
                    <a:lnTo>
                      <a:pt x="46" y="17"/>
                    </a:lnTo>
                    <a:lnTo>
                      <a:pt x="33" y="28"/>
                    </a:lnTo>
                    <a:lnTo>
                      <a:pt x="21" y="41"/>
                    </a:lnTo>
                    <a:lnTo>
                      <a:pt x="10" y="54"/>
                    </a:lnTo>
                    <a:lnTo>
                      <a:pt x="3" y="63"/>
                    </a:lnTo>
                    <a:lnTo>
                      <a:pt x="0" y="71"/>
                    </a:lnTo>
                    <a:lnTo>
                      <a:pt x="2" y="75"/>
                    </a:lnTo>
                    <a:lnTo>
                      <a:pt x="8" y="72"/>
                    </a:lnTo>
                    <a:lnTo>
                      <a:pt x="16" y="65"/>
                    </a:lnTo>
                    <a:lnTo>
                      <a:pt x="25" y="54"/>
                    </a:lnTo>
                    <a:lnTo>
                      <a:pt x="35" y="41"/>
                    </a:lnTo>
                    <a:lnTo>
                      <a:pt x="44" y="27"/>
                    </a:lnTo>
                    <a:lnTo>
                      <a:pt x="53" y="15"/>
                    </a:lnTo>
                    <a:lnTo>
                      <a:pt x="61" y="5"/>
                    </a:lnTo>
                    <a:lnTo>
                      <a:pt x="6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142" name="Freeform 213">
                <a:extLst>
                  <a:ext uri="{FF2B5EF4-FFF2-40B4-BE49-F238E27FC236}">
                    <a16:creationId xmlns:a16="http://schemas.microsoft.com/office/drawing/2014/main" xmlns="" id="{8A49856F-4299-497F-B512-06163F20605D}"/>
                  </a:ext>
                </a:extLst>
              </p:cNvPr>
              <p:cNvSpPr>
                <a:spLocks/>
              </p:cNvSpPr>
              <p:nvPr/>
            </p:nvSpPr>
            <p:spPr bwMode="auto">
              <a:xfrm>
                <a:off x="1992" y="1224"/>
                <a:ext cx="26" cy="36"/>
              </a:xfrm>
              <a:custGeom>
                <a:avLst/>
                <a:gdLst>
                  <a:gd name="T0" fmla="*/ 2 w 52"/>
                  <a:gd name="T1" fmla="*/ 0 h 70"/>
                  <a:gd name="T2" fmla="*/ 2 w 52"/>
                  <a:gd name="T3" fmla="*/ 1 h 70"/>
                  <a:gd name="T4" fmla="*/ 2 w 52"/>
                  <a:gd name="T5" fmla="*/ 1 h 70"/>
                  <a:gd name="T6" fmla="*/ 1 w 52"/>
                  <a:gd name="T7" fmla="*/ 1 h 70"/>
                  <a:gd name="T8" fmla="*/ 1 w 52"/>
                  <a:gd name="T9" fmla="*/ 2 h 70"/>
                  <a:gd name="T10" fmla="*/ 1 w 52"/>
                  <a:gd name="T11" fmla="*/ 2 h 70"/>
                  <a:gd name="T12" fmla="*/ 1 w 52"/>
                  <a:gd name="T13" fmla="*/ 2 h 70"/>
                  <a:gd name="T14" fmla="*/ 0 w 52"/>
                  <a:gd name="T15" fmla="*/ 3 h 70"/>
                  <a:gd name="T16" fmla="*/ 1 w 52"/>
                  <a:gd name="T17" fmla="*/ 3 h 70"/>
                  <a:gd name="T18" fmla="*/ 1 w 52"/>
                  <a:gd name="T19" fmla="*/ 3 h 70"/>
                  <a:gd name="T20" fmla="*/ 1 w 52"/>
                  <a:gd name="T21" fmla="*/ 2 h 70"/>
                  <a:gd name="T22" fmla="*/ 1 w 52"/>
                  <a:gd name="T23" fmla="*/ 2 h 70"/>
                  <a:gd name="T24" fmla="*/ 1 w 52"/>
                  <a:gd name="T25" fmla="*/ 2 h 70"/>
                  <a:gd name="T26" fmla="*/ 2 w 52"/>
                  <a:gd name="T27" fmla="*/ 1 h 70"/>
                  <a:gd name="T28" fmla="*/ 2 w 52"/>
                  <a:gd name="T29" fmla="*/ 1 h 70"/>
                  <a:gd name="T30" fmla="*/ 2 w 52"/>
                  <a:gd name="T31" fmla="*/ 1 h 70"/>
                  <a:gd name="T32" fmla="*/ 2 w 52"/>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70">
                    <a:moveTo>
                      <a:pt x="52" y="0"/>
                    </a:moveTo>
                    <a:lnTo>
                      <a:pt x="45" y="7"/>
                    </a:lnTo>
                    <a:lnTo>
                      <a:pt x="35" y="16"/>
                    </a:lnTo>
                    <a:lnTo>
                      <a:pt x="25" y="28"/>
                    </a:lnTo>
                    <a:lnTo>
                      <a:pt x="15" y="39"/>
                    </a:lnTo>
                    <a:lnTo>
                      <a:pt x="7" y="51"/>
                    </a:lnTo>
                    <a:lnTo>
                      <a:pt x="2" y="61"/>
                    </a:lnTo>
                    <a:lnTo>
                      <a:pt x="0" y="68"/>
                    </a:lnTo>
                    <a:lnTo>
                      <a:pt x="5" y="70"/>
                    </a:lnTo>
                    <a:lnTo>
                      <a:pt x="12" y="68"/>
                    </a:lnTo>
                    <a:lnTo>
                      <a:pt x="19" y="61"/>
                    </a:lnTo>
                    <a:lnTo>
                      <a:pt x="26" y="52"/>
                    </a:lnTo>
                    <a:lnTo>
                      <a:pt x="32" y="40"/>
                    </a:lnTo>
                    <a:lnTo>
                      <a:pt x="37" y="28"/>
                    </a:lnTo>
                    <a:lnTo>
                      <a:pt x="42" y="16"/>
                    </a:lnTo>
                    <a:lnTo>
                      <a:pt x="48" y="7"/>
                    </a:lnTo>
                    <a:lnTo>
                      <a:pt x="5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143" name="Freeform 214">
                <a:extLst>
                  <a:ext uri="{FF2B5EF4-FFF2-40B4-BE49-F238E27FC236}">
                    <a16:creationId xmlns:a16="http://schemas.microsoft.com/office/drawing/2014/main" xmlns="" id="{33452BD0-C093-4780-921A-F632FCC9829C}"/>
                  </a:ext>
                </a:extLst>
              </p:cNvPr>
              <p:cNvSpPr>
                <a:spLocks/>
              </p:cNvSpPr>
              <p:nvPr/>
            </p:nvSpPr>
            <p:spPr bwMode="auto">
              <a:xfrm>
                <a:off x="2014" y="1222"/>
                <a:ext cx="23" cy="35"/>
              </a:xfrm>
              <a:custGeom>
                <a:avLst/>
                <a:gdLst>
                  <a:gd name="T0" fmla="*/ 1 w 47"/>
                  <a:gd name="T1" fmla="*/ 0 h 69"/>
                  <a:gd name="T2" fmla="*/ 1 w 47"/>
                  <a:gd name="T3" fmla="*/ 1 h 69"/>
                  <a:gd name="T4" fmla="*/ 1 w 47"/>
                  <a:gd name="T5" fmla="*/ 1 h 69"/>
                  <a:gd name="T6" fmla="*/ 0 w 47"/>
                  <a:gd name="T7" fmla="*/ 1 h 69"/>
                  <a:gd name="T8" fmla="*/ 0 w 47"/>
                  <a:gd name="T9" fmla="*/ 2 h 69"/>
                  <a:gd name="T10" fmla="*/ 0 w 47"/>
                  <a:gd name="T11" fmla="*/ 2 h 69"/>
                  <a:gd name="T12" fmla="*/ 0 w 47"/>
                  <a:gd name="T13" fmla="*/ 2 h 69"/>
                  <a:gd name="T14" fmla="*/ 0 w 47"/>
                  <a:gd name="T15" fmla="*/ 3 h 69"/>
                  <a:gd name="T16" fmla="*/ 0 w 47"/>
                  <a:gd name="T17" fmla="*/ 3 h 69"/>
                  <a:gd name="T18" fmla="*/ 0 w 47"/>
                  <a:gd name="T19" fmla="*/ 3 h 69"/>
                  <a:gd name="T20" fmla="*/ 0 w 47"/>
                  <a:gd name="T21" fmla="*/ 2 h 69"/>
                  <a:gd name="T22" fmla="*/ 0 w 47"/>
                  <a:gd name="T23" fmla="*/ 2 h 69"/>
                  <a:gd name="T24" fmla="*/ 0 w 47"/>
                  <a:gd name="T25" fmla="*/ 2 h 69"/>
                  <a:gd name="T26" fmla="*/ 1 w 47"/>
                  <a:gd name="T27" fmla="*/ 1 h 69"/>
                  <a:gd name="T28" fmla="*/ 1 w 47"/>
                  <a:gd name="T29" fmla="*/ 1 h 69"/>
                  <a:gd name="T30" fmla="*/ 1 w 47"/>
                  <a:gd name="T31" fmla="*/ 1 h 69"/>
                  <a:gd name="T32" fmla="*/ 1 w 47"/>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69">
                    <a:moveTo>
                      <a:pt x="47" y="0"/>
                    </a:moveTo>
                    <a:lnTo>
                      <a:pt x="42" y="7"/>
                    </a:lnTo>
                    <a:lnTo>
                      <a:pt x="32" y="16"/>
                    </a:lnTo>
                    <a:lnTo>
                      <a:pt x="23" y="29"/>
                    </a:lnTo>
                    <a:lnTo>
                      <a:pt x="14" y="41"/>
                    </a:lnTo>
                    <a:lnTo>
                      <a:pt x="6" y="52"/>
                    </a:lnTo>
                    <a:lnTo>
                      <a:pt x="1" y="61"/>
                    </a:lnTo>
                    <a:lnTo>
                      <a:pt x="0" y="68"/>
                    </a:lnTo>
                    <a:lnTo>
                      <a:pt x="5" y="69"/>
                    </a:lnTo>
                    <a:lnTo>
                      <a:pt x="12" y="66"/>
                    </a:lnTo>
                    <a:lnTo>
                      <a:pt x="18" y="58"/>
                    </a:lnTo>
                    <a:lnTo>
                      <a:pt x="25" y="49"/>
                    </a:lnTo>
                    <a:lnTo>
                      <a:pt x="31" y="36"/>
                    </a:lnTo>
                    <a:lnTo>
                      <a:pt x="36" y="24"/>
                    </a:lnTo>
                    <a:lnTo>
                      <a:pt x="40" y="14"/>
                    </a:lnTo>
                    <a:lnTo>
                      <a:pt x="44" y="5"/>
                    </a:lnTo>
                    <a:lnTo>
                      <a:pt x="4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144" name="Freeform 215">
                <a:extLst>
                  <a:ext uri="{FF2B5EF4-FFF2-40B4-BE49-F238E27FC236}">
                    <a16:creationId xmlns:a16="http://schemas.microsoft.com/office/drawing/2014/main" xmlns="" id="{A216ADBE-FC00-4DFD-93A7-0327D48C5919}"/>
                  </a:ext>
                </a:extLst>
              </p:cNvPr>
              <p:cNvSpPr>
                <a:spLocks/>
              </p:cNvSpPr>
              <p:nvPr/>
            </p:nvSpPr>
            <p:spPr bwMode="auto">
              <a:xfrm>
                <a:off x="2042" y="1219"/>
                <a:ext cx="12" cy="30"/>
              </a:xfrm>
              <a:custGeom>
                <a:avLst/>
                <a:gdLst>
                  <a:gd name="T0" fmla="*/ 0 w 26"/>
                  <a:gd name="T1" fmla="*/ 0 h 59"/>
                  <a:gd name="T2" fmla="*/ 0 w 26"/>
                  <a:gd name="T3" fmla="*/ 1 h 59"/>
                  <a:gd name="T4" fmla="*/ 0 w 26"/>
                  <a:gd name="T5" fmla="*/ 1 h 59"/>
                  <a:gd name="T6" fmla="*/ 0 w 26"/>
                  <a:gd name="T7" fmla="*/ 1 h 59"/>
                  <a:gd name="T8" fmla="*/ 0 w 26"/>
                  <a:gd name="T9" fmla="*/ 2 h 59"/>
                  <a:gd name="T10" fmla="*/ 0 w 26"/>
                  <a:gd name="T11" fmla="*/ 2 h 59"/>
                  <a:gd name="T12" fmla="*/ 0 w 26"/>
                  <a:gd name="T13" fmla="*/ 2 h 59"/>
                  <a:gd name="T14" fmla="*/ 0 w 26"/>
                  <a:gd name="T15" fmla="*/ 2 h 59"/>
                  <a:gd name="T16" fmla="*/ 0 w 26"/>
                  <a:gd name="T17" fmla="*/ 2 h 59"/>
                  <a:gd name="T18" fmla="*/ 0 w 26"/>
                  <a:gd name="T19" fmla="*/ 2 h 59"/>
                  <a:gd name="T20" fmla="*/ 0 w 26"/>
                  <a:gd name="T21" fmla="*/ 2 h 59"/>
                  <a:gd name="T22" fmla="*/ 0 w 26"/>
                  <a:gd name="T23" fmla="*/ 1 h 59"/>
                  <a:gd name="T24" fmla="*/ 0 w 26"/>
                  <a:gd name="T25" fmla="*/ 0 h 5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 h="59">
                    <a:moveTo>
                      <a:pt x="26" y="0"/>
                    </a:moveTo>
                    <a:lnTo>
                      <a:pt x="20" y="6"/>
                    </a:lnTo>
                    <a:lnTo>
                      <a:pt x="14" y="16"/>
                    </a:lnTo>
                    <a:lnTo>
                      <a:pt x="9" y="26"/>
                    </a:lnTo>
                    <a:lnTo>
                      <a:pt x="5" y="36"/>
                    </a:lnTo>
                    <a:lnTo>
                      <a:pt x="2" y="46"/>
                    </a:lnTo>
                    <a:lnTo>
                      <a:pt x="0" y="53"/>
                    </a:lnTo>
                    <a:lnTo>
                      <a:pt x="3" y="58"/>
                    </a:lnTo>
                    <a:lnTo>
                      <a:pt x="9" y="59"/>
                    </a:lnTo>
                    <a:lnTo>
                      <a:pt x="19" y="51"/>
                    </a:lnTo>
                    <a:lnTo>
                      <a:pt x="21" y="33"/>
                    </a:lnTo>
                    <a:lnTo>
                      <a:pt x="22" y="13"/>
                    </a:lnTo>
                    <a:lnTo>
                      <a:pt x="2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145" name="Freeform 216">
                <a:extLst>
                  <a:ext uri="{FF2B5EF4-FFF2-40B4-BE49-F238E27FC236}">
                    <a16:creationId xmlns:a16="http://schemas.microsoft.com/office/drawing/2014/main" xmlns="" id="{A22AF5EC-251F-48DA-A022-A4A99A39C146}"/>
                  </a:ext>
                </a:extLst>
              </p:cNvPr>
              <p:cNvSpPr>
                <a:spLocks/>
              </p:cNvSpPr>
              <p:nvPr/>
            </p:nvSpPr>
            <p:spPr bwMode="auto">
              <a:xfrm>
                <a:off x="2062" y="1216"/>
                <a:ext cx="6" cy="26"/>
              </a:xfrm>
              <a:custGeom>
                <a:avLst/>
                <a:gdLst>
                  <a:gd name="T0" fmla="*/ 1 w 11"/>
                  <a:gd name="T1" fmla="*/ 0 h 51"/>
                  <a:gd name="T2" fmla="*/ 1 w 11"/>
                  <a:gd name="T3" fmla="*/ 1 h 51"/>
                  <a:gd name="T4" fmla="*/ 1 w 11"/>
                  <a:gd name="T5" fmla="*/ 1 h 51"/>
                  <a:gd name="T6" fmla="*/ 0 w 11"/>
                  <a:gd name="T7" fmla="*/ 2 h 51"/>
                  <a:gd name="T8" fmla="*/ 1 w 11"/>
                  <a:gd name="T9" fmla="*/ 2 h 51"/>
                  <a:gd name="T10" fmla="*/ 1 w 11"/>
                  <a:gd name="T11" fmla="*/ 2 h 51"/>
                  <a:gd name="T12" fmla="*/ 1 w 11"/>
                  <a:gd name="T13" fmla="*/ 1 h 51"/>
                  <a:gd name="T14" fmla="*/ 1 w 11"/>
                  <a:gd name="T15" fmla="*/ 1 h 51"/>
                  <a:gd name="T16" fmla="*/ 1 w 11"/>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51">
                    <a:moveTo>
                      <a:pt x="11" y="0"/>
                    </a:moveTo>
                    <a:lnTo>
                      <a:pt x="6" y="12"/>
                    </a:lnTo>
                    <a:lnTo>
                      <a:pt x="1" y="31"/>
                    </a:lnTo>
                    <a:lnTo>
                      <a:pt x="0" y="46"/>
                    </a:lnTo>
                    <a:lnTo>
                      <a:pt x="6" y="51"/>
                    </a:lnTo>
                    <a:lnTo>
                      <a:pt x="11" y="45"/>
                    </a:lnTo>
                    <a:lnTo>
                      <a:pt x="11" y="31"/>
                    </a:lnTo>
                    <a:lnTo>
                      <a:pt x="10" y="15"/>
                    </a:lnTo>
                    <a:lnTo>
                      <a:pt x="1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146" name="Freeform 217">
                <a:extLst>
                  <a:ext uri="{FF2B5EF4-FFF2-40B4-BE49-F238E27FC236}">
                    <a16:creationId xmlns:a16="http://schemas.microsoft.com/office/drawing/2014/main" xmlns="" id="{9FA9530F-897D-4E00-AC94-7970DED80D9F}"/>
                  </a:ext>
                </a:extLst>
              </p:cNvPr>
              <p:cNvSpPr>
                <a:spLocks/>
              </p:cNvSpPr>
              <p:nvPr/>
            </p:nvSpPr>
            <p:spPr bwMode="auto">
              <a:xfrm>
                <a:off x="2077" y="1212"/>
                <a:ext cx="8" cy="25"/>
              </a:xfrm>
              <a:custGeom>
                <a:avLst/>
                <a:gdLst>
                  <a:gd name="T0" fmla="*/ 1 w 15"/>
                  <a:gd name="T1" fmla="*/ 0 h 50"/>
                  <a:gd name="T2" fmla="*/ 1 w 15"/>
                  <a:gd name="T3" fmla="*/ 1 h 50"/>
                  <a:gd name="T4" fmla="*/ 0 w 15"/>
                  <a:gd name="T5" fmla="*/ 1 h 50"/>
                  <a:gd name="T6" fmla="*/ 1 w 15"/>
                  <a:gd name="T7" fmla="*/ 2 h 50"/>
                  <a:gd name="T8" fmla="*/ 1 w 15"/>
                  <a:gd name="T9" fmla="*/ 2 h 50"/>
                  <a:gd name="T10" fmla="*/ 1 w 15"/>
                  <a:gd name="T11" fmla="*/ 2 h 50"/>
                  <a:gd name="T12" fmla="*/ 1 w 15"/>
                  <a:gd name="T13" fmla="*/ 2 h 50"/>
                  <a:gd name="T14" fmla="*/ 1 w 15"/>
                  <a:gd name="T15" fmla="*/ 1 h 50"/>
                  <a:gd name="T16" fmla="*/ 1 w 15"/>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50">
                    <a:moveTo>
                      <a:pt x="7" y="0"/>
                    </a:moveTo>
                    <a:lnTo>
                      <a:pt x="2" y="11"/>
                    </a:lnTo>
                    <a:lnTo>
                      <a:pt x="0" y="28"/>
                    </a:lnTo>
                    <a:lnTo>
                      <a:pt x="2" y="43"/>
                    </a:lnTo>
                    <a:lnTo>
                      <a:pt x="9" y="50"/>
                    </a:lnTo>
                    <a:lnTo>
                      <a:pt x="15" y="46"/>
                    </a:lnTo>
                    <a:lnTo>
                      <a:pt x="13" y="33"/>
                    </a:lnTo>
                    <a:lnTo>
                      <a:pt x="8" y="16"/>
                    </a:lnTo>
                    <a:lnTo>
                      <a:pt x="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147" name="Freeform 218">
                <a:extLst>
                  <a:ext uri="{FF2B5EF4-FFF2-40B4-BE49-F238E27FC236}">
                    <a16:creationId xmlns:a16="http://schemas.microsoft.com/office/drawing/2014/main" xmlns="" id="{069DE04A-24C8-4BDF-937D-34728EAE8034}"/>
                  </a:ext>
                </a:extLst>
              </p:cNvPr>
              <p:cNvSpPr>
                <a:spLocks/>
              </p:cNvSpPr>
              <p:nvPr/>
            </p:nvSpPr>
            <p:spPr bwMode="auto">
              <a:xfrm>
                <a:off x="2090" y="1204"/>
                <a:ext cx="8" cy="25"/>
              </a:xfrm>
              <a:custGeom>
                <a:avLst/>
                <a:gdLst>
                  <a:gd name="T0" fmla="*/ 1 w 16"/>
                  <a:gd name="T1" fmla="*/ 0 h 49"/>
                  <a:gd name="T2" fmla="*/ 1 w 16"/>
                  <a:gd name="T3" fmla="*/ 1 h 49"/>
                  <a:gd name="T4" fmla="*/ 1 w 16"/>
                  <a:gd name="T5" fmla="*/ 1 h 49"/>
                  <a:gd name="T6" fmla="*/ 0 w 16"/>
                  <a:gd name="T7" fmla="*/ 2 h 49"/>
                  <a:gd name="T8" fmla="*/ 1 w 16"/>
                  <a:gd name="T9" fmla="*/ 2 h 49"/>
                  <a:gd name="T10" fmla="*/ 1 w 16"/>
                  <a:gd name="T11" fmla="*/ 2 h 49"/>
                  <a:gd name="T12" fmla="*/ 1 w 16"/>
                  <a:gd name="T13" fmla="*/ 1 h 49"/>
                  <a:gd name="T14" fmla="*/ 1 w 16"/>
                  <a:gd name="T15" fmla="*/ 1 h 49"/>
                  <a:gd name="T16" fmla="*/ 1 w 16"/>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49">
                    <a:moveTo>
                      <a:pt x="15" y="0"/>
                    </a:moveTo>
                    <a:lnTo>
                      <a:pt x="8" y="6"/>
                    </a:lnTo>
                    <a:lnTo>
                      <a:pt x="1" y="21"/>
                    </a:lnTo>
                    <a:lnTo>
                      <a:pt x="0" y="39"/>
                    </a:lnTo>
                    <a:lnTo>
                      <a:pt x="7" y="49"/>
                    </a:lnTo>
                    <a:lnTo>
                      <a:pt x="15" y="46"/>
                    </a:lnTo>
                    <a:lnTo>
                      <a:pt x="16" y="32"/>
                    </a:lnTo>
                    <a:lnTo>
                      <a:pt x="15" y="13"/>
                    </a:lnTo>
                    <a:lnTo>
                      <a:pt x="1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148" name="Freeform 219">
                <a:extLst>
                  <a:ext uri="{FF2B5EF4-FFF2-40B4-BE49-F238E27FC236}">
                    <a16:creationId xmlns:a16="http://schemas.microsoft.com/office/drawing/2014/main" xmlns="" id="{DAD01DAE-ECC3-400B-810F-F786852BF0C7}"/>
                  </a:ext>
                </a:extLst>
              </p:cNvPr>
              <p:cNvSpPr>
                <a:spLocks/>
              </p:cNvSpPr>
              <p:nvPr/>
            </p:nvSpPr>
            <p:spPr bwMode="auto">
              <a:xfrm>
                <a:off x="2100" y="1199"/>
                <a:ext cx="7" cy="27"/>
              </a:xfrm>
              <a:custGeom>
                <a:avLst/>
                <a:gdLst>
                  <a:gd name="T0" fmla="*/ 0 w 15"/>
                  <a:gd name="T1" fmla="*/ 0 h 54"/>
                  <a:gd name="T2" fmla="*/ 0 w 15"/>
                  <a:gd name="T3" fmla="*/ 1 h 54"/>
                  <a:gd name="T4" fmla="*/ 0 w 15"/>
                  <a:gd name="T5" fmla="*/ 1 h 54"/>
                  <a:gd name="T6" fmla="*/ 0 w 15"/>
                  <a:gd name="T7" fmla="*/ 2 h 54"/>
                  <a:gd name="T8" fmla="*/ 0 w 15"/>
                  <a:gd name="T9" fmla="*/ 2 h 54"/>
                  <a:gd name="T10" fmla="*/ 0 w 15"/>
                  <a:gd name="T11" fmla="*/ 2 h 54"/>
                  <a:gd name="T12" fmla="*/ 0 w 15"/>
                  <a:gd name="T13" fmla="*/ 2 h 54"/>
                  <a:gd name="T14" fmla="*/ 0 w 15"/>
                  <a:gd name="T15" fmla="*/ 1 h 54"/>
                  <a:gd name="T16" fmla="*/ 0 w 15"/>
                  <a:gd name="T17" fmla="*/ 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54">
                    <a:moveTo>
                      <a:pt x="11" y="0"/>
                    </a:moveTo>
                    <a:lnTo>
                      <a:pt x="7" y="12"/>
                    </a:lnTo>
                    <a:lnTo>
                      <a:pt x="2" y="27"/>
                    </a:lnTo>
                    <a:lnTo>
                      <a:pt x="0" y="43"/>
                    </a:lnTo>
                    <a:lnTo>
                      <a:pt x="6" y="54"/>
                    </a:lnTo>
                    <a:lnTo>
                      <a:pt x="12" y="51"/>
                    </a:lnTo>
                    <a:lnTo>
                      <a:pt x="15" y="34"/>
                    </a:lnTo>
                    <a:lnTo>
                      <a:pt x="14" y="14"/>
                    </a:lnTo>
                    <a:lnTo>
                      <a:pt x="1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149" name="Freeform 220">
                <a:extLst>
                  <a:ext uri="{FF2B5EF4-FFF2-40B4-BE49-F238E27FC236}">
                    <a16:creationId xmlns:a16="http://schemas.microsoft.com/office/drawing/2014/main" xmlns="" id="{0C239DC7-A5A8-4E82-A486-7C338C676992}"/>
                  </a:ext>
                </a:extLst>
              </p:cNvPr>
              <p:cNvSpPr>
                <a:spLocks/>
              </p:cNvSpPr>
              <p:nvPr/>
            </p:nvSpPr>
            <p:spPr bwMode="auto">
              <a:xfrm>
                <a:off x="1912" y="1228"/>
                <a:ext cx="42" cy="27"/>
              </a:xfrm>
              <a:custGeom>
                <a:avLst/>
                <a:gdLst>
                  <a:gd name="T0" fmla="*/ 0 w 85"/>
                  <a:gd name="T1" fmla="*/ 2 h 54"/>
                  <a:gd name="T2" fmla="*/ 0 w 85"/>
                  <a:gd name="T3" fmla="*/ 2 h 54"/>
                  <a:gd name="T4" fmla="*/ 0 w 85"/>
                  <a:gd name="T5" fmla="*/ 2 h 54"/>
                  <a:gd name="T6" fmla="*/ 0 w 85"/>
                  <a:gd name="T7" fmla="*/ 2 h 54"/>
                  <a:gd name="T8" fmla="*/ 1 w 85"/>
                  <a:gd name="T9" fmla="*/ 1 h 54"/>
                  <a:gd name="T10" fmla="*/ 1 w 85"/>
                  <a:gd name="T11" fmla="*/ 1 h 54"/>
                  <a:gd name="T12" fmla="*/ 1 w 85"/>
                  <a:gd name="T13" fmla="*/ 1 h 54"/>
                  <a:gd name="T14" fmla="*/ 2 w 85"/>
                  <a:gd name="T15" fmla="*/ 1 h 54"/>
                  <a:gd name="T16" fmla="*/ 2 w 85"/>
                  <a:gd name="T17" fmla="*/ 0 h 54"/>
                  <a:gd name="T18" fmla="*/ 2 w 85"/>
                  <a:gd name="T19" fmla="*/ 1 h 54"/>
                  <a:gd name="T20" fmla="*/ 1 w 85"/>
                  <a:gd name="T21" fmla="*/ 1 h 54"/>
                  <a:gd name="T22" fmla="*/ 1 w 85"/>
                  <a:gd name="T23" fmla="*/ 1 h 54"/>
                  <a:gd name="T24" fmla="*/ 0 w 85"/>
                  <a:gd name="T25" fmla="*/ 1 h 54"/>
                  <a:gd name="T26" fmla="*/ 0 w 85"/>
                  <a:gd name="T27" fmla="*/ 2 h 54"/>
                  <a:gd name="T28" fmla="*/ 0 w 85"/>
                  <a:gd name="T29" fmla="*/ 2 h 54"/>
                  <a:gd name="T30" fmla="*/ 0 w 85"/>
                  <a:gd name="T31" fmla="*/ 2 h 54"/>
                  <a:gd name="T32" fmla="*/ 0 w 85"/>
                  <a:gd name="T33" fmla="*/ 2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5" h="54">
                    <a:moveTo>
                      <a:pt x="3" y="54"/>
                    </a:moveTo>
                    <a:lnTo>
                      <a:pt x="7" y="52"/>
                    </a:lnTo>
                    <a:lnTo>
                      <a:pt x="15" y="46"/>
                    </a:lnTo>
                    <a:lnTo>
                      <a:pt x="24" y="38"/>
                    </a:lnTo>
                    <a:lnTo>
                      <a:pt x="37" y="29"/>
                    </a:lnTo>
                    <a:lnTo>
                      <a:pt x="50" y="18"/>
                    </a:lnTo>
                    <a:lnTo>
                      <a:pt x="62" y="9"/>
                    </a:lnTo>
                    <a:lnTo>
                      <a:pt x="75" y="3"/>
                    </a:lnTo>
                    <a:lnTo>
                      <a:pt x="85" y="0"/>
                    </a:lnTo>
                    <a:lnTo>
                      <a:pt x="72" y="3"/>
                    </a:lnTo>
                    <a:lnTo>
                      <a:pt x="57" y="9"/>
                    </a:lnTo>
                    <a:lnTo>
                      <a:pt x="41" y="17"/>
                    </a:lnTo>
                    <a:lnTo>
                      <a:pt x="26" y="25"/>
                    </a:lnTo>
                    <a:lnTo>
                      <a:pt x="13" y="34"/>
                    </a:lnTo>
                    <a:lnTo>
                      <a:pt x="4" y="42"/>
                    </a:lnTo>
                    <a:lnTo>
                      <a:pt x="0" y="49"/>
                    </a:lnTo>
                    <a:lnTo>
                      <a:pt x="3"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150" name="Freeform 221">
                <a:extLst>
                  <a:ext uri="{FF2B5EF4-FFF2-40B4-BE49-F238E27FC236}">
                    <a16:creationId xmlns:a16="http://schemas.microsoft.com/office/drawing/2014/main" xmlns="" id="{19EE0736-4849-4BCC-AE54-0BAB2095C588}"/>
                  </a:ext>
                </a:extLst>
              </p:cNvPr>
              <p:cNvSpPr>
                <a:spLocks/>
              </p:cNvSpPr>
              <p:nvPr/>
            </p:nvSpPr>
            <p:spPr bwMode="auto">
              <a:xfrm>
                <a:off x="1905" y="1226"/>
                <a:ext cx="31" cy="17"/>
              </a:xfrm>
              <a:custGeom>
                <a:avLst/>
                <a:gdLst>
                  <a:gd name="T0" fmla="*/ 1 w 63"/>
                  <a:gd name="T1" fmla="*/ 0 h 35"/>
                  <a:gd name="T2" fmla="*/ 1 w 63"/>
                  <a:gd name="T3" fmla="*/ 0 h 35"/>
                  <a:gd name="T4" fmla="*/ 1 w 63"/>
                  <a:gd name="T5" fmla="*/ 0 h 35"/>
                  <a:gd name="T6" fmla="*/ 1 w 63"/>
                  <a:gd name="T7" fmla="*/ 0 h 35"/>
                  <a:gd name="T8" fmla="*/ 0 w 63"/>
                  <a:gd name="T9" fmla="*/ 0 h 35"/>
                  <a:gd name="T10" fmla="*/ 0 w 63"/>
                  <a:gd name="T11" fmla="*/ 0 h 35"/>
                  <a:gd name="T12" fmla="*/ 0 w 63"/>
                  <a:gd name="T13" fmla="*/ 0 h 35"/>
                  <a:gd name="T14" fmla="*/ 0 w 63"/>
                  <a:gd name="T15" fmla="*/ 1 h 35"/>
                  <a:gd name="T16" fmla="*/ 0 w 63"/>
                  <a:gd name="T17" fmla="*/ 1 h 35"/>
                  <a:gd name="T18" fmla="*/ 0 w 63"/>
                  <a:gd name="T19" fmla="*/ 1 h 35"/>
                  <a:gd name="T20" fmla="*/ 0 w 63"/>
                  <a:gd name="T21" fmla="*/ 0 h 35"/>
                  <a:gd name="T22" fmla="*/ 0 w 63"/>
                  <a:gd name="T23" fmla="*/ 0 h 35"/>
                  <a:gd name="T24" fmla="*/ 1 w 63"/>
                  <a:gd name="T25" fmla="*/ 0 h 35"/>
                  <a:gd name="T26" fmla="*/ 1 w 63"/>
                  <a:gd name="T27" fmla="*/ 0 h 35"/>
                  <a:gd name="T28" fmla="*/ 1 w 63"/>
                  <a:gd name="T29" fmla="*/ 0 h 35"/>
                  <a:gd name="T30" fmla="*/ 1 w 63"/>
                  <a:gd name="T31" fmla="*/ 0 h 35"/>
                  <a:gd name="T32" fmla="*/ 1 w 63"/>
                  <a:gd name="T33" fmla="*/ 0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35">
                    <a:moveTo>
                      <a:pt x="63" y="0"/>
                    </a:moveTo>
                    <a:lnTo>
                      <a:pt x="55" y="4"/>
                    </a:lnTo>
                    <a:lnTo>
                      <a:pt x="44" y="8"/>
                    </a:lnTo>
                    <a:lnTo>
                      <a:pt x="33" y="14"/>
                    </a:lnTo>
                    <a:lnTo>
                      <a:pt x="22" y="19"/>
                    </a:lnTo>
                    <a:lnTo>
                      <a:pt x="12" y="24"/>
                    </a:lnTo>
                    <a:lnTo>
                      <a:pt x="5" y="29"/>
                    </a:lnTo>
                    <a:lnTo>
                      <a:pt x="0" y="32"/>
                    </a:lnTo>
                    <a:lnTo>
                      <a:pt x="2" y="35"/>
                    </a:lnTo>
                    <a:lnTo>
                      <a:pt x="6" y="35"/>
                    </a:lnTo>
                    <a:lnTo>
                      <a:pt x="13" y="31"/>
                    </a:lnTo>
                    <a:lnTo>
                      <a:pt x="22" y="27"/>
                    </a:lnTo>
                    <a:lnTo>
                      <a:pt x="32" y="21"/>
                    </a:lnTo>
                    <a:lnTo>
                      <a:pt x="42" y="14"/>
                    </a:lnTo>
                    <a:lnTo>
                      <a:pt x="50" y="8"/>
                    </a:lnTo>
                    <a:lnTo>
                      <a:pt x="58" y="4"/>
                    </a:lnTo>
                    <a:lnTo>
                      <a:pt x="6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151" name="Freeform 222">
                <a:extLst>
                  <a:ext uri="{FF2B5EF4-FFF2-40B4-BE49-F238E27FC236}">
                    <a16:creationId xmlns:a16="http://schemas.microsoft.com/office/drawing/2014/main" xmlns="" id="{A97D53DA-591D-4CD5-A275-8BD488E6087B}"/>
                  </a:ext>
                </a:extLst>
              </p:cNvPr>
              <p:cNvSpPr>
                <a:spLocks/>
              </p:cNvSpPr>
              <p:nvPr/>
            </p:nvSpPr>
            <p:spPr bwMode="auto">
              <a:xfrm>
                <a:off x="2019" y="1102"/>
                <a:ext cx="166" cy="46"/>
              </a:xfrm>
              <a:custGeom>
                <a:avLst/>
                <a:gdLst>
                  <a:gd name="T0" fmla="*/ 11 w 331"/>
                  <a:gd name="T1" fmla="*/ 3 h 91"/>
                  <a:gd name="T2" fmla="*/ 11 w 331"/>
                  <a:gd name="T3" fmla="*/ 3 h 91"/>
                  <a:gd name="T4" fmla="*/ 11 w 331"/>
                  <a:gd name="T5" fmla="*/ 3 h 91"/>
                  <a:gd name="T6" fmla="*/ 11 w 331"/>
                  <a:gd name="T7" fmla="*/ 3 h 91"/>
                  <a:gd name="T8" fmla="*/ 11 w 331"/>
                  <a:gd name="T9" fmla="*/ 3 h 91"/>
                  <a:gd name="T10" fmla="*/ 10 w 331"/>
                  <a:gd name="T11" fmla="*/ 3 h 91"/>
                  <a:gd name="T12" fmla="*/ 10 w 331"/>
                  <a:gd name="T13" fmla="*/ 2 h 91"/>
                  <a:gd name="T14" fmla="*/ 9 w 331"/>
                  <a:gd name="T15" fmla="*/ 2 h 91"/>
                  <a:gd name="T16" fmla="*/ 8 w 331"/>
                  <a:gd name="T17" fmla="*/ 1 h 91"/>
                  <a:gd name="T18" fmla="*/ 7 w 331"/>
                  <a:gd name="T19" fmla="*/ 1 h 91"/>
                  <a:gd name="T20" fmla="*/ 7 w 331"/>
                  <a:gd name="T21" fmla="*/ 1 h 91"/>
                  <a:gd name="T22" fmla="*/ 6 w 331"/>
                  <a:gd name="T23" fmla="*/ 1 h 91"/>
                  <a:gd name="T24" fmla="*/ 5 w 331"/>
                  <a:gd name="T25" fmla="*/ 1 h 91"/>
                  <a:gd name="T26" fmla="*/ 5 w 331"/>
                  <a:gd name="T27" fmla="*/ 1 h 91"/>
                  <a:gd name="T28" fmla="*/ 4 w 331"/>
                  <a:gd name="T29" fmla="*/ 1 h 91"/>
                  <a:gd name="T30" fmla="*/ 3 w 331"/>
                  <a:gd name="T31" fmla="*/ 1 h 91"/>
                  <a:gd name="T32" fmla="*/ 3 w 331"/>
                  <a:gd name="T33" fmla="*/ 1 h 91"/>
                  <a:gd name="T34" fmla="*/ 2 w 331"/>
                  <a:gd name="T35" fmla="*/ 1 h 91"/>
                  <a:gd name="T36" fmla="*/ 1 w 331"/>
                  <a:gd name="T37" fmla="*/ 1 h 91"/>
                  <a:gd name="T38" fmla="*/ 1 w 331"/>
                  <a:gd name="T39" fmla="*/ 1 h 91"/>
                  <a:gd name="T40" fmla="*/ 0 w 331"/>
                  <a:gd name="T41" fmla="*/ 1 h 91"/>
                  <a:gd name="T42" fmla="*/ 1 w 331"/>
                  <a:gd name="T43" fmla="*/ 1 h 91"/>
                  <a:gd name="T44" fmla="*/ 1 w 331"/>
                  <a:gd name="T45" fmla="*/ 1 h 91"/>
                  <a:gd name="T46" fmla="*/ 2 w 331"/>
                  <a:gd name="T47" fmla="*/ 1 h 91"/>
                  <a:gd name="T48" fmla="*/ 2 w 331"/>
                  <a:gd name="T49" fmla="*/ 1 h 91"/>
                  <a:gd name="T50" fmla="*/ 3 w 331"/>
                  <a:gd name="T51" fmla="*/ 1 h 91"/>
                  <a:gd name="T52" fmla="*/ 4 w 331"/>
                  <a:gd name="T53" fmla="*/ 0 h 91"/>
                  <a:gd name="T54" fmla="*/ 5 w 331"/>
                  <a:gd name="T55" fmla="*/ 1 h 91"/>
                  <a:gd name="T56" fmla="*/ 6 w 331"/>
                  <a:gd name="T57" fmla="*/ 1 h 91"/>
                  <a:gd name="T58" fmla="*/ 6 w 331"/>
                  <a:gd name="T59" fmla="*/ 1 h 91"/>
                  <a:gd name="T60" fmla="*/ 7 w 331"/>
                  <a:gd name="T61" fmla="*/ 1 h 91"/>
                  <a:gd name="T62" fmla="*/ 8 w 331"/>
                  <a:gd name="T63" fmla="*/ 1 h 91"/>
                  <a:gd name="T64" fmla="*/ 9 w 331"/>
                  <a:gd name="T65" fmla="*/ 1 h 91"/>
                  <a:gd name="T66" fmla="*/ 9 w 331"/>
                  <a:gd name="T67" fmla="*/ 2 h 91"/>
                  <a:gd name="T68" fmla="*/ 10 w 331"/>
                  <a:gd name="T69" fmla="*/ 2 h 91"/>
                  <a:gd name="T70" fmla="*/ 10 w 331"/>
                  <a:gd name="T71" fmla="*/ 2 h 91"/>
                  <a:gd name="T72" fmla="*/ 11 w 331"/>
                  <a:gd name="T73" fmla="*/ 3 h 9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31" h="91">
                    <a:moveTo>
                      <a:pt x="330" y="77"/>
                    </a:moveTo>
                    <a:lnTo>
                      <a:pt x="331" y="80"/>
                    </a:lnTo>
                    <a:lnTo>
                      <a:pt x="330" y="84"/>
                    </a:lnTo>
                    <a:lnTo>
                      <a:pt x="329" y="87"/>
                    </a:lnTo>
                    <a:lnTo>
                      <a:pt x="329" y="91"/>
                    </a:lnTo>
                    <a:lnTo>
                      <a:pt x="309" y="72"/>
                    </a:lnTo>
                    <a:lnTo>
                      <a:pt x="289" y="56"/>
                    </a:lnTo>
                    <a:lnTo>
                      <a:pt x="267" y="42"/>
                    </a:lnTo>
                    <a:lnTo>
                      <a:pt x="245" y="32"/>
                    </a:lnTo>
                    <a:lnTo>
                      <a:pt x="222" y="24"/>
                    </a:lnTo>
                    <a:lnTo>
                      <a:pt x="199" y="18"/>
                    </a:lnTo>
                    <a:lnTo>
                      <a:pt x="177" y="13"/>
                    </a:lnTo>
                    <a:lnTo>
                      <a:pt x="154" y="11"/>
                    </a:lnTo>
                    <a:lnTo>
                      <a:pt x="132" y="10"/>
                    </a:lnTo>
                    <a:lnTo>
                      <a:pt x="110" y="10"/>
                    </a:lnTo>
                    <a:lnTo>
                      <a:pt x="88" y="11"/>
                    </a:lnTo>
                    <a:lnTo>
                      <a:pt x="69" y="13"/>
                    </a:lnTo>
                    <a:lnTo>
                      <a:pt x="49" y="16"/>
                    </a:lnTo>
                    <a:lnTo>
                      <a:pt x="32" y="18"/>
                    </a:lnTo>
                    <a:lnTo>
                      <a:pt x="15" y="20"/>
                    </a:lnTo>
                    <a:lnTo>
                      <a:pt x="0" y="23"/>
                    </a:lnTo>
                    <a:lnTo>
                      <a:pt x="10" y="16"/>
                    </a:lnTo>
                    <a:lnTo>
                      <a:pt x="25" y="10"/>
                    </a:lnTo>
                    <a:lnTo>
                      <a:pt x="43" y="5"/>
                    </a:lnTo>
                    <a:lnTo>
                      <a:pt x="63" y="3"/>
                    </a:lnTo>
                    <a:lnTo>
                      <a:pt x="86" y="1"/>
                    </a:lnTo>
                    <a:lnTo>
                      <a:pt x="110" y="0"/>
                    </a:lnTo>
                    <a:lnTo>
                      <a:pt x="135" y="1"/>
                    </a:lnTo>
                    <a:lnTo>
                      <a:pt x="162" y="2"/>
                    </a:lnTo>
                    <a:lnTo>
                      <a:pt x="188" y="5"/>
                    </a:lnTo>
                    <a:lnTo>
                      <a:pt x="214" y="11"/>
                    </a:lnTo>
                    <a:lnTo>
                      <a:pt x="238" y="17"/>
                    </a:lnTo>
                    <a:lnTo>
                      <a:pt x="262" y="26"/>
                    </a:lnTo>
                    <a:lnTo>
                      <a:pt x="283" y="35"/>
                    </a:lnTo>
                    <a:lnTo>
                      <a:pt x="302" y="48"/>
                    </a:lnTo>
                    <a:lnTo>
                      <a:pt x="317" y="61"/>
                    </a:lnTo>
                    <a:lnTo>
                      <a:pt x="330" y="7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152" name="Freeform 223">
                <a:extLst>
                  <a:ext uri="{FF2B5EF4-FFF2-40B4-BE49-F238E27FC236}">
                    <a16:creationId xmlns:a16="http://schemas.microsoft.com/office/drawing/2014/main" xmlns="" id="{AA3ECC23-D2E6-44A8-A505-5426DD3534B6}"/>
                  </a:ext>
                </a:extLst>
              </p:cNvPr>
              <p:cNvSpPr>
                <a:spLocks/>
              </p:cNvSpPr>
              <p:nvPr/>
            </p:nvSpPr>
            <p:spPr bwMode="auto">
              <a:xfrm>
                <a:off x="2024" y="1107"/>
                <a:ext cx="22" cy="33"/>
              </a:xfrm>
              <a:custGeom>
                <a:avLst/>
                <a:gdLst>
                  <a:gd name="T0" fmla="*/ 2 w 44"/>
                  <a:gd name="T1" fmla="*/ 0 h 67"/>
                  <a:gd name="T2" fmla="*/ 2 w 44"/>
                  <a:gd name="T3" fmla="*/ 0 h 67"/>
                  <a:gd name="T4" fmla="*/ 1 w 44"/>
                  <a:gd name="T5" fmla="*/ 0 h 67"/>
                  <a:gd name="T6" fmla="*/ 1 w 44"/>
                  <a:gd name="T7" fmla="*/ 0 h 67"/>
                  <a:gd name="T8" fmla="*/ 1 w 44"/>
                  <a:gd name="T9" fmla="*/ 1 h 67"/>
                  <a:gd name="T10" fmla="*/ 1 w 44"/>
                  <a:gd name="T11" fmla="*/ 1 h 67"/>
                  <a:gd name="T12" fmla="*/ 1 w 44"/>
                  <a:gd name="T13" fmla="*/ 1 h 67"/>
                  <a:gd name="T14" fmla="*/ 0 w 44"/>
                  <a:gd name="T15" fmla="*/ 1 h 67"/>
                  <a:gd name="T16" fmla="*/ 1 w 44"/>
                  <a:gd name="T17" fmla="*/ 2 h 67"/>
                  <a:gd name="T18" fmla="*/ 1 w 44"/>
                  <a:gd name="T19" fmla="*/ 2 h 67"/>
                  <a:gd name="T20" fmla="*/ 1 w 44"/>
                  <a:gd name="T21" fmla="*/ 1 h 67"/>
                  <a:gd name="T22" fmla="*/ 1 w 44"/>
                  <a:gd name="T23" fmla="*/ 1 h 67"/>
                  <a:gd name="T24" fmla="*/ 1 w 44"/>
                  <a:gd name="T25" fmla="*/ 1 h 67"/>
                  <a:gd name="T26" fmla="*/ 1 w 44"/>
                  <a:gd name="T27" fmla="*/ 1 h 67"/>
                  <a:gd name="T28" fmla="*/ 1 w 44"/>
                  <a:gd name="T29" fmla="*/ 0 h 67"/>
                  <a:gd name="T30" fmla="*/ 2 w 44"/>
                  <a:gd name="T31" fmla="*/ 0 h 67"/>
                  <a:gd name="T32" fmla="*/ 2 w 44"/>
                  <a:gd name="T33" fmla="*/ 0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67">
                    <a:moveTo>
                      <a:pt x="44" y="0"/>
                    </a:moveTo>
                    <a:lnTo>
                      <a:pt x="35" y="7"/>
                    </a:lnTo>
                    <a:lnTo>
                      <a:pt x="26" y="15"/>
                    </a:lnTo>
                    <a:lnTo>
                      <a:pt x="18" y="25"/>
                    </a:lnTo>
                    <a:lnTo>
                      <a:pt x="10" y="37"/>
                    </a:lnTo>
                    <a:lnTo>
                      <a:pt x="4" y="47"/>
                    </a:lnTo>
                    <a:lnTo>
                      <a:pt x="1" y="56"/>
                    </a:lnTo>
                    <a:lnTo>
                      <a:pt x="0" y="63"/>
                    </a:lnTo>
                    <a:lnTo>
                      <a:pt x="1" y="67"/>
                    </a:lnTo>
                    <a:lnTo>
                      <a:pt x="4" y="65"/>
                    </a:lnTo>
                    <a:lnTo>
                      <a:pt x="9" y="61"/>
                    </a:lnTo>
                    <a:lnTo>
                      <a:pt x="14" y="53"/>
                    </a:lnTo>
                    <a:lnTo>
                      <a:pt x="18" y="44"/>
                    </a:lnTo>
                    <a:lnTo>
                      <a:pt x="24" y="32"/>
                    </a:lnTo>
                    <a:lnTo>
                      <a:pt x="30" y="21"/>
                    </a:lnTo>
                    <a:lnTo>
                      <a:pt x="37" y="9"/>
                    </a:lnTo>
                    <a:lnTo>
                      <a:pt x="4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153" name="Freeform 224">
                <a:extLst>
                  <a:ext uri="{FF2B5EF4-FFF2-40B4-BE49-F238E27FC236}">
                    <a16:creationId xmlns:a16="http://schemas.microsoft.com/office/drawing/2014/main" xmlns="" id="{41709310-40BD-4656-A528-1091A4D5DFBD}"/>
                  </a:ext>
                </a:extLst>
              </p:cNvPr>
              <p:cNvSpPr>
                <a:spLocks/>
              </p:cNvSpPr>
              <p:nvPr/>
            </p:nvSpPr>
            <p:spPr bwMode="auto">
              <a:xfrm>
                <a:off x="2029" y="1106"/>
                <a:ext cx="33" cy="39"/>
              </a:xfrm>
              <a:custGeom>
                <a:avLst/>
                <a:gdLst>
                  <a:gd name="T0" fmla="*/ 1 w 66"/>
                  <a:gd name="T1" fmla="*/ 3 h 78"/>
                  <a:gd name="T2" fmla="*/ 0 w 66"/>
                  <a:gd name="T3" fmla="*/ 3 h 78"/>
                  <a:gd name="T4" fmla="*/ 1 w 66"/>
                  <a:gd name="T5" fmla="*/ 3 h 78"/>
                  <a:gd name="T6" fmla="*/ 1 w 66"/>
                  <a:gd name="T7" fmla="*/ 2 h 78"/>
                  <a:gd name="T8" fmla="*/ 1 w 66"/>
                  <a:gd name="T9" fmla="*/ 2 h 78"/>
                  <a:gd name="T10" fmla="*/ 1 w 66"/>
                  <a:gd name="T11" fmla="*/ 1 h 78"/>
                  <a:gd name="T12" fmla="*/ 2 w 66"/>
                  <a:gd name="T13" fmla="*/ 1 h 78"/>
                  <a:gd name="T14" fmla="*/ 2 w 66"/>
                  <a:gd name="T15" fmla="*/ 1 h 78"/>
                  <a:gd name="T16" fmla="*/ 3 w 66"/>
                  <a:gd name="T17" fmla="*/ 0 h 78"/>
                  <a:gd name="T18" fmla="*/ 2 w 66"/>
                  <a:gd name="T19" fmla="*/ 1 h 78"/>
                  <a:gd name="T20" fmla="*/ 2 w 66"/>
                  <a:gd name="T21" fmla="*/ 1 h 78"/>
                  <a:gd name="T22" fmla="*/ 2 w 66"/>
                  <a:gd name="T23" fmla="*/ 2 h 78"/>
                  <a:gd name="T24" fmla="*/ 1 w 66"/>
                  <a:gd name="T25" fmla="*/ 2 h 78"/>
                  <a:gd name="T26" fmla="*/ 1 w 66"/>
                  <a:gd name="T27" fmla="*/ 2 h 78"/>
                  <a:gd name="T28" fmla="*/ 1 w 66"/>
                  <a:gd name="T29" fmla="*/ 3 h 78"/>
                  <a:gd name="T30" fmla="*/ 1 w 66"/>
                  <a:gd name="T31" fmla="*/ 3 h 78"/>
                  <a:gd name="T32" fmla="*/ 1 w 66"/>
                  <a:gd name="T33" fmla="*/ 3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6" h="78">
                    <a:moveTo>
                      <a:pt x="1" y="78"/>
                    </a:moveTo>
                    <a:lnTo>
                      <a:pt x="0" y="74"/>
                    </a:lnTo>
                    <a:lnTo>
                      <a:pt x="4" y="65"/>
                    </a:lnTo>
                    <a:lnTo>
                      <a:pt x="9" y="55"/>
                    </a:lnTo>
                    <a:lnTo>
                      <a:pt x="17" y="41"/>
                    </a:lnTo>
                    <a:lnTo>
                      <a:pt x="28" y="28"/>
                    </a:lnTo>
                    <a:lnTo>
                      <a:pt x="39" y="16"/>
                    </a:lnTo>
                    <a:lnTo>
                      <a:pt x="52" y="5"/>
                    </a:lnTo>
                    <a:lnTo>
                      <a:pt x="66" y="0"/>
                    </a:lnTo>
                    <a:lnTo>
                      <a:pt x="58" y="8"/>
                    </a:lnTo>
                    <a:lnTo>
                      <a:pt x="50" y="20"/>
                    </a:lnTo>
                    <a:lnTo>
                      <a:pt x="39" y="33"/>
                    </a:lnTo>
                    <a:lnTo>
                      <a:pt x="29" y="47"/>
                    </a:lnTo>
                    <a:lnTo>
                      <a:pt x="20" y="59"/>
                    </a:lnTo>
                    <a:lnTo>
                      <a:pt x="12" y="70"/>
                    </a:lnTo>
                    <a:lnTo>
                      <a:pt x="5" y="77"/>
                    </a:lnTo>
                    <a:lnTo>
                      <a:pt x="1" y="7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154" name="Freeform 225">
                <a:extLst>
                  <a:ext uri="{FF2B5EF4-FFF2-40B4-BE49-F238E27FC236}">
                    <a16:creationId xmlns:a16="http://schemas.microsoft.com/office/drawing/2014/main" xmlns="" id="{0FE7E04B-3429-4BA8-BAFB-E3C5A25755C2}"/>
                  </a:ext>
                </a:extLst>
              </p:cNvPr>
              <p:cNvSpPr>
                <a:spLocks/>
              </p:cNvSpPr>
              <p:nvPr/>
            </p:nvSpPr>
            <p:spPr bwMode="auto">
              <a:xfrm>
                <a:off x="2051" y="1105"/>
                <a:ext cx="42" cy="46"/>
              </a:xfrm>
              <a:custGeom>
                <a:avLst/>
                <a:gdLst>
                  <a:gd name="T0" fmla="*/ 1 w 84"/>
                  <a:gd name="T1" fmla="*/ 3 h 92"/>
                  <a:gd name="T2" fmla="*/ 0 w 84"/>
                  <a:gd name="T3" fmla="*/ 3 h 92"/>
                  <a:gd name="T4" fmla="*/ 1 w 84"/>
                  <a:gd name="T5" fmla="*/ 3 h 92"/>
                  <a:gd name="T6" fmla="*/ 1 w 84"/>
                  <a:gd name="T7" fmla="*/ 2 h 92"/>
                  <a:gd name="T8" fmla="*/ 1 w 84"/>
                  <a:gd name="T9" fmla="*/ 2 h 92"/>
                  <a:gd name="T10" fmla="*/ 2 w 84"/>
                  <a:gd name="T11" fmla="*/ 1 h 92"/>
                  <a:gd name="T12" fmla="*/ 2 w 84"/>
                  <a:gd name="T13" fmla="*/ 1 h 92"/>
                  <a:gd name="T14" fmla="*/ 3 w 84"/>
                  <a:gd name="T15" fmla="*/ 1 h 92"/>
                  <a:gd name="T16" fmla="*/ 3 w 84"/>
                  <a:gd name="T17" fmla="*/ 0 h 92"/>
                  <a:gd name="T18" fmla="*/ 3 w 84"/>
                  <a:gd name="T19" fmla="*/ 1 h 92"/>
                  <a:gd name="T20" fmla="*/ 3 w 84"/>
                  <a:gd name="T21" fmla="*/ 1 h 92"/>
                  <a:gd name="T22" fmla="*/ 2 w 84"/>
                  <a:gd name="T23" fmla="*/ 2 h 92"/>
                  <a:gd name="T24" fmla="*/ 2 w 84"/>
                  <a:gd name="T25" fmla="*/ 2 h 92"/>
                  <a:gd name="T26" fmla="*/ 1 w 84"/>
                  <a:gd name="T27" fmla="*/ 3 h 92"/>
                  <a:gd name="T28" fmla="*/ 1 w 84"/>
                  <a:gd name="T29" fmla="*/ 3 h 92"/>
                  <a:gd name="T30" fmla="*/ 1 w 84"/>
                  <a:gd name="T31" fmla="*/ 3 h 92"/>
                  <a:gd name="T32" fmla="*/ 1 w 84"/>
                  <a:gd name="T33" fmla="*/ 3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4" h="92">
                    <a:moveTo>
                      <a:pt x="1" y="92"/>
                    </a:moveTo>
                    <a:lnTo>
                      <a:pt x="0" y="88"/>
                    </a:lnTo>
                    <a:lnTo>
                      <a:pt x="5" y="77"/>
                    </a:lnTo>
                    <a:lnTo>
                      <a:pt x="14" y="64"/>
                    </a:lnTo>
                    <a:lnTo>
                      <a:pt x="25" y="49"/>
                    </a:lnTo>
                    <a:lnTo>
                      <a:pt x="39" y="32"/>
                    </a:lnTo>
                    <a:lnTo>
                      <a:pt x="54" y="19"/>
                    </a:lnTo>
                    <a:lnTo>
                      <a:pt x="70" y="7"/>
                    </a:lnTo>
                    <a:lnTo>
                      <a:pt x="84" y="0"/>
                    </a:lnTo>
                    <a:lnTo>
                      <a:pt x="77" y="7"/>
                    </a:lnTo>
                    <a:lnTo>
                      <a:pt x="68" y="20"/>
                    </a:lnTo>
                    <a:lnTo>
                      <a:pt x="55" y="35"/>
                    </a:lnTo>
                    <a:lnTo>
                      <a:pt x="41" y="52"/>
                    </a:lnTo>
                    <a:lnTo>
                      <a:pt x="29" y="68"/>
                    </a:lnTo>
                    <a:lnTo>
                      <a:pt x="16" y="82"/>
                    </a:lnTo>
                    <a:lnTo>
                      <a:pt x="7" y="90"/>
                    </a:lnTo>
                    <a:lnTo>
                      <a:pt x="1" y="9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155" name="Freeform 226">
                <a:extLst>
                  <a:ext uri="{FF2B5EF4-FFF2-40B4-BE49-F238E27FC236}">
                    <a16:creationId xmlns:a16="http://schemas.microsoft.com/office/drawing/2014/main" xmlns="" id="{4AD8F1D0-4D2A-4F63-9A2A-13F47D8FB56C}"/>
                  </a:ext>
                </a:extLst>
              </p:cNvPr>
              <p:cNvSpPr>
                <a:spLocks/>
              </p:cNvSpPr>
              <p:nvPr/>
            </p:nvSpPr>
            <p:spPr bwMode="auto">
              <a:xfrm>
                <a:off x="2084" y="1108"/>
                <a:ext cx="39" cy="51"/>
              </a:xfrm>
              <a:custGeom>
                <a:avLst/>
                <a:gdLst>
                  <a:gd name="T0" fmla="*/ 1 w 77"/>
                  <a:gd name="T1" fmla="*/ 4 h 102"/>
                  <a:gd name="T2" fmla="*/ 0 w 77"/>
                  <a:gd name="T3" fmla="*/ 3 h 102"/>
                  <a:gd name="T4" fmla="*/ 1 w 77"/>
                  <a:gd name="T5" fmla="*/ 3 h 102"/>
                  <a:gd name="T6" fmla="*/ 1 w 77"/>
                  <a:gd name="T7" fmla="*/ 3 h 102"/>
                  <a:gd name="T8" fmla="*/ 1 w 77"/>
                  <a:gd name="T9" fmla="*/ 2 h 102"/>
                  <a:gd name="T10" fmla="*/ 2 w 77"/>
                  <a:gd name="T11" fmla="*/ 2 h 102"/>
                  <a:gd name="T12" fmla="*/ 2 w 77"/>
                  <a:gd name="T13" fmla="*/ 1 h 102"/>
                  <a:gd name="T14" fmla="*/ 2 w 77"/>
                  <a:gd name="T15" fmla="*/ 1 h 102"/>
                  <a:gd name="T16" fmla="*/ 3 w 77"/>
                  <a:gd name="T17" fmla="*/ 0 h 102"/>
                  <a:gd name="T18" fmla="*/ 3 w 77"/>
                  <a:gd name="T19" fmla="*/ 1 h 102"/>
                  <a:gd name="T20" fmla="*/ 2 w 77"/>
                  <a:gd name="T21" fmla="*/ 1 h 102"/>
                  <a:gd name="T22" fmla="*/ 2 w 77"/>
                  <a:gd name="T23" fmla="*/ 2 h 102"/>
                  <a:gd name="T24" fmla="*/ 2 w 77"/>
                  <a:gd name="T25" fmla="*/ 2 h 102"/>
                  <a:gd name="T26" fmla="*/ 1 w 77"/>
                  <a:gd name="T27" fmla="*/ 3 h 102"/>
                  <a:gd name="T28" fmla="*/ 1 w 77"/>
                  <a:gd name="T29" fmla="*/ 3 h 102"/>
                  <a:gd name="T30" fmla="*/ 1 w 77"/>
                  <a:gd name="T31" fmla="*/ 4 h 102"/>
                  <a:gd name="T32" fmla="*/ 1 w 77"/>
                  <a:gd name="T33" fmla="*/ 4 h 10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7" h="102">
                    <a:moveTo>
                      <a:pt x="1" y="102"/>
                    </a:moveTo>
                    <a:lnTo>
                      <a:pt x="0" y="95"/>
                    </a:lnTo>
                    <a:lnTo>
                      <a:pt x="4" y="83"/>
                    </a:lnTo>
                    <a:lnTo>
                      <a:pt x="12" y="68"/>
                    </a:lnTo>
                    <a:lnTo>
                      <a:pt x="24" y="51"/>
                    </a:lnTo>
                    <a:lnTo>
                      <a:pt x="37" y="34"/>
                    </a:lnTo>
                    <a:lnTo>
                      <a:pt x="50" y="19"/>
                    </a:lnTo>
                    <a:lnTo>
                      <a:pt x="64" y="7"/>
                    </a:lnTo>
                    <a:lnTo>
                      <a:pt x="77" y="0"/>
                    </a:lnTo>
                    <a:lnTo>
                      <a:pt x="72" y="8"/>
                    </a:lnTo>
                    <a:lnTo>
                      <a:pt x="63" y="21"/>
                    </a:lnTo>
                    <a:lnTo>
                      <a:pt x="51" y="38"/>
                    </a:lnTo>
                    <a:lnTo>
                      <a:pt x="39" y="57"/>
                    </a:lnTo>
                    <a:lnTo>
                      <a:pt x="26" y="74"/>
                    </a:lnTo>
                    <a:lnTo>
                      <a:pt x="15" y="89"/>
                    </a:lnTo>
                    <a:lnTo>
                      <a:pt x="7" y="99"/>
                    </a:lnTo>
                    <a:lnTo>
                      <a:pt x="1" y="10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156" name="Freeform 227">
                <a:extLst>
                  <a:ext uri="{FF2B5EF4-FFF2-40B4-BE49-F238E27FC236}">
                    <a16:creationId xmlns:a16="http://schemas.microsoft.com/office/drawing/2014/main" xmlns="" id="{78541DC3-DDE4-4E2F-A3D9-FA37A64F4FF6}"/>
                  </a:ext>
                </a:extLst>
              </p:cNvPr>
              <p:cNvSpPr>
                <a:spLocks/>
              </p:cNvSpPr>
              <p:nvPr/>
            </p:nvSpPr>
            <p:spPr bwMode="auto">
              <a:xfrm>
                <a:off x="2102" y="1114"/>
                <a:ext cx="33" cy="46"/>
              </a:xfrm>
              <a:custGeom>
                <a:avLst/>
                <a:gdLst>
                  <a:gd name="T0" fmla="*/ 0 w 67"/>
                  <a:gd name="T1" fmla="*/ 3 h 92"/>
                  <a:gd name="T2" fmla="*/ 0 w 67"/>
                  <a:gd name="T3" fmla="*/ 3 h 92"/>
                  <a:gd name="T4" fmla="*/ 0 w 67"/>
                  <a:gd name="T5" fmla="*/ 3 h 92"/>
                  <a:gd name="T6" fmla="*/ 0 w 67"/>
                  <a:gd name="T7" fmla="*/ 2 h 92"/>
                  <a:gd name="T8" fmla="*/ 0 w 67"/>
                  <a:gd name="T9" fmla="*/ 2 h 92"/>
                  <a:gd name="T10" fmla="*/ 1 w 67"/>
                  <a:gd name="T11" fmla="*/ 1 h 92"/>
                  <a:gd name="T12" fmla="*/ 1 w 67"/>
                  <a:gd name="T13" fmla="*/ 1 h 92"/>
                  <a:gd name="T14" fmla="*/ 1 w 67"/>
                  <a:gd name="T15" fmla="*/ 1 h 92"/>
                  <a:gd name="T16" fmla="*/ 2 w 67"/>
                  <a:gd name="T17" fmla="*/ 0 h 92"/>
                  <a:gd name="T18" fmla="*/ 1 w 67"/>
                  <a:gd name="T19" fmla="*/ 1 h 92"/>
                  <a:gd name="T20" fmla="*/ 1 w 67"/>
                  <a:gd name="T21" fmla="*/ 1 h 92"/>
                  <a:gd name="T22" fmla="*/ 1 w 67"/>
                  <a:gd name="T23" fmla="*/ 2 h 92"/>
                  <a:gd name="T24" fmla="*/ 1 w 67"/>
                  <a:gd name="T25" fmla="*/ 2 h 92"/>
                  <a:gd name="T26" fmla="*/ 0 w 67"/>
                  <a:gd name="T27" fmla="*/ 3 h 92"/>
                  <a:gd name="T28" fmla="*/ 0 w 67"/>
                  <a:gd name="T29" fmla="*/ 3 h 92"/>
                  <a:gd name="T30" fmla="*/ 0 w 67"/>
                  <a:gd name="T31" fmla="*/ 3 h 92"/>
                  <a:gd name="T32" fmla="*/ 0 w 67"/>
                  <a:gd name="T33" fmla="*/ 3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92">
                    <a:moveTo>
                      <a:pt x="0" y="92"/>
                    </a:moveTo>
                    <a:lnTo>
                      <a:pt x="0" y="87"/>
                    </a:lnTo>
                    <a:lnTo>
                      <a:pt x="4" y="77"/>
                    </a:lnTo>
                    <a:lnTo>
                      <a:pt x="12" y="62"/>
                    </a:lnTo>
                    <a:lnTo>
                      <a:pt x="22" y="46"/>
                    </a:lnTo>
                    <a:lnTo>
                      <a:pt x="34" y="30"/>
                    </a:lnTo>
                    <a:lnTo>
                      <a:pt x="46" y="15"/>
                    </a:lnTo>
                    <a:lnTo>
                      <a:pt x="57" y="4"/>
                    </a:lnTo>
                    <a:lnTo>
                      <a:pt x="67" y="0"/>
                    </a:lnTo>
                    <a:lnTo>
                      <a:pt x="61" y="8"/>
                    </a:lnTo>
                    <a:lnTo>
                      <a:pt x="53" y="22"/>
                    </a:lnTo>
                    <a:lnTo>
                      <a:pt x="44" y="38"/>
                    </a:lnTo>
                    <a:lnTo>
                      <a:pt x="34" y="54"/>
                    </a:lnTo>
                    <a:lnTo>
                      <a:pt x="24" y="70"/>
                    </a:lnTo>
                    <a:lnTo>
                      <a:pt x="14" y="83"/>
                    </a:lnTo>
                    <a:lnTo>
                      <a:pt x="6" y="91"/>
                    </a:lnTo>
                    <a:lnTo>
                      <a:pt x="0" y="9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157" name="Freeform 228">
                <a:extLst>
                  <a:ext uri="{FF2B5EF4-FFF2-40B4-BE49-F238E27FC236}">
                    <a16:creationId xmlns:a16="http://schemas.microsoft.com/office/drawing/2014/main" xmlns="" id="{6BCC2888-3D2B-4D9D-ADEE-97490C4D8A44}"/>
                  </a:ext>
                </a:extLst>
              </p:cNvPr>
              <p:cNvSpPr>
                <a:spLocks/>
              </p:cNvSpPr>
              <p:nvPr/>
            </p:nvSpPr>
            <p:spPr bwMode="auto">
              <a:xfrm>
                <a:off x="2130" y="1121"/>
                <a:ext cx="29" cy="38"/>
              </a:xfrm>
              <a:custGeom>
                <a:avLst/>
                <a:gdLst>
                  <a:gd name="T0" fmla="*/ 1 w 56"/>
                  <a:gd name="T1" fmla="*/ 2 h 77"/>
                  <a:gd name="T2" fmla="*/ 0 w 56"/>
                  <a:gd name="T3" fmla="*/ 2 h 77"/>
                  <a:gd name="T4" fmla="*/ 1 w 56"/>
                  <a:gd name="T5" fmla="*/ 2 h 77"/>
                  <a:gd name="T6" fmla="*/ 1 w 56"/>
                  <a:gd name="T7" fmla="*/ 1 h 77"/>
                  <a:gd name="T8" fmla="*/ 1 w 56"/>
                  <a:gd name="T9" fmla="*/ 1 h 77"/>
                  <a:gd name="T10" fmla="*/ 1 w 56"/>
                  <a:gd name="T11" fmla="*/ 0 h 77"/>
                  <a:gd name="T12" fmla="*/ 2 w 56"/>
                  <a:gd name="T13" fmla="*/ 0 h 77"/>
                  <a:gd name="T14" fmla="*/ 2 w 56"/>
                  <a:gd name="T15" fmla="*/ 0 h 77"/>
                  <a:gd name="T16" fmla="*/ 2 w 56"/>
                  <a:gd name="T17" fmla="*/ 0 h 77"/>
                  <a:gd name="T18" fmla="*/ 2 w 56"/>
                  <a:gd name="T19" fmla="*/ 0 h 77"/>
                  <a:gd name="T20" fmla="*/ 2 w 56"/>
                  <a:gd name="T21" fmla="*/ 0 h 77"/>
                  <a:gd name="T22" fmla="*/ 2 w 56"/>
                  <a:gd name="T23" fmla="*/ 1 h 77"/>
                  <a:gd name="T24" fmla="*/ 1 w 56"/>
                  <a:gd name="T25" fmla="*/ 1 h 77"/>
                  <a:gd name="T26" fmla="*/ 1 w 56"/>
                  <a:gd name="T27" fmla="*/ 1 h 77"/>
                  <a:gd name="T28" fmla="*/ 1 w 56"/>
                  <a:gd name="T29" fmla="*/ 2 h 77"/>
                  <a:gd name="T30" fmla="*/ 1 w 56"/>
                  <a:gd name="T31" fmla="*/ 2 h 77"/>
                  <a:gd name="T32" fmla="*/ 1 w 56"/>
                  <a:gd name="T33" fmla="*/ 2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77">
                    <a:moveTo>
                      <a:pt x="1" y="77"/>
                    </a:moveTo>
                    <a:lnTo>
                      <a:pt x="0" y="72"/>
                    </a:lnTo>
                    <a:lnTo>
                      <a:pt x="1" y="64"/>
                    </a:lnTo>
                    <a:lnTo>
                      <a:pt x="6" y="52"/>
                    </a:lnTo>
                    <a:lnTo>
                      <a:pt x="14" y="40"/>
                    </a:lnTo>
                    <a:lnTo>
                      <a:pt x="22" y="27"/>
                    </a:lnTo>
                    <a:lnTo>
                      <a:pt x="32" y="15"/>
                    </a:lnTo>
                    <a:lnTo>
                      <a:pt x="44" y="6"/>
                    </a:lnTo>
                    <a:lnTo>
                      <a:pt x="56" y="0"/>
                    </a:lnTo>
                    <a:lnTo>
                      <a:pt x="50" y="9"/>
                    </a:lnTo>
                    <a:lnTo>
                      <a:pt x="44" y="20"/>
                    </a:lnTo>
                    <a:lnTo>
                      <a:pt x="35" y="33"/>
                    </a:lnTo>
                    <a:lnTo>
                      <a:pt x="27" y="47"/>
                    </a:lnTo>
                    <a:lnTo>
                      <a:pt x="18" y="59"/>
                    </a:lnTo>
                    <a:lnTo>
                      <a:pt x="11" y="70"/>
                    </a:lnTo>
                    <a:lnTo>
                      <a:pt x="6" y="75"/>
                    </a:lnTo>
                    <a:lnTo>
                      <a:pt x="1" y="7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158" name="Freeform 229">
                <a:extLst>
                  <a:ext uri="{FF2B5EF4-FFF2-40B4-BE49-F238E27FC236}">
                    <a16:creationId xmlns:a16="http://schemas.microsoft.com/office/drawing/2014/main" xmlns="" id="{E8453B23-0E7E-4DF7-B16F-52B4F1F236A9}"/>
                  </a:ext>
                </a:extLst>
              </p:cNvPr>
              <p:cNvSpPr>
                <a:spLocks/>
              </p:cNvSpPr>
              <p:nvPr/>
            </p:nvSpPr>
            <p:spPr bwMode="auto">
              <a:xfrm>
                <a:off x="2171" y="1143"/>
                <a:ext cx="8" cy="23"/>
              </a:xfrm>
              <a:custGeom>
                <a:avLst/>
                <a:gdLst>
                  <a:gd name="T0" fmla="*/ 1 w 15"/>
                  <a:gd name="T1" fmla="*/ 2 h 46"/>
                  <a:gd name="T2" fmla="*/ 0 w 15"/>
                  <a:gd name="T3" fmla="*/ 2 h 46"/>
                  <a:gd name="T4" fmla="*/ 0 w 15"/>
                  <a:gd name="T5" fmla="*/ 1 h 46"/>
                  <a:gd name="T6" fmla="*/ 1 w 15"/>
                  <a:gd name="T7" fmla="*/ 1 h 46"/>
                  <a:gd name="T8" fmla="*/ 1 w 15"/>
                  <a:gd name="T9" fmla="*/ 0 h 46"/>
                  <a:gd name="T10" fmla="*/ 1 w 15"/>
                  <a:gd name="T11" fmla="*/ 1 h 46"/>
                  <a:gd name="T12" fmla="*/ 1 w 15"/>
                  <a:gd name="T13" fmla="*/ 1 h 46"/>
                  <a:gd name="T14" fmla="*/ 1 w 15"/>
                  <a:gd name="T15" fmla="*/ 2 h 46"/>
                  <a:gd name="T16" fmla="*/ 1 w 15"/>
                  <a:gd name="T17" fmla="*/ 2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46">
                    <a:moveTo>
                      <a:pt x="4" y="46"/>
                    </a:moveTo>
                    <a:lnTo>
                      <a:pt x="0" y="38"/>
                    </a:lnTo>
                    <a:lnTo>
                      <a:pt x="0" y="23"/>
                    </a:lnTo>
                    <a:lnTo>
                      <a:pt x="4" y="7"/>
                    </a:lnTo>
                    <a:lnTo>
                      <a:pt x="15" y="0"/>
                    </a:lnTo>
                    <a:lnTo>
                      <a:pt x="9" y="13"/>
                    </a:lnTo>
                    <a:lnTo>
                      <a:pt x="9" y="30"/>
                    </a:lnTo>
                    <a:lnTo>
                      <a:pt x="9" y="44"/>
                    </a:lnTo>
                    <a:lnTo>
                      <a:pt x="4"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159" name="Freeform 230">
                <a:extLst>
                  <a:ext uri="{FF2B5EF4-FFF2-40B4-BE49-F238E27FC236}">
                    <a16:creationId xmlns:a16="http://schemas.microsoft.com/office/drawing/2014/main" xmlns="" id="{AE745AE2-2AEF-4A61-9665-3C8F5FAB57F7}"/>
                  </a:ext>
                </a:extLst>
              </p:cNvPr>
              <p:cNvSpPr>
                <a:spLocks/>
              </p:cNvSpPr>
              <p:nvPr/>
            </p:nvSpPr>
            <p:spPr bwMode="auto">
              <a:xfrm>
                <a:off x="2042" y="1104"/>
                <a:ext cx="37" cy="43"/>
              </a:xfrm>
              <a:custGeom>
                <a:avLst/>
                <a:gdLst>
                  <a:gd name="T0" fmla="*/ 0 w 75"/>
                  <a:gd name="T1" fmla="*/ 3 h 85"/>
                  <a:gd name="T2" fmla="*/ 0 w 75"/>
                  <a:gd name="T3" fmla="*/ 3 h 85"/>
                  <a:gd name="T4" fmla="*/ 0 w 75"/>
                  <a:gd name="T5" fmla="*/ 3 h 85"/>
                  <a:gd name="T6" fmla="*/ 0 w 75"/>
                  <a:gd name="T7" fmla="*/ 2 h 85"/>
                  <a:gd name="T8" fmla="*/ 0 w 75"/>
                  <a:gd name="T9" fmla="*/ 2 h 85"/>
                  <a:gd name="T10" fmla="*/ 1 w 75"/>
                  <a:gd name="T11" fmla="*/ 1 h 85"/>
                  <a:gd name="T12" fmla="*/ 1 w 75"/>
                  <a:gd name="T13" fmla="*/ 1 h 85"/>
                  <a:gd name="T14" fmla="*/ 1 w 75"/>
                  <a:gd name="T15" fmla="*/ 1 h 85"/>
                  <a:gd name="T16" fmla="*/ 2 w 75"/>
                  <a:gd name="T17" fmla="*/ 0 h 85"/>
                  <a:gd name="T18" fmla="*/ 2 w 75"/>
                  <a:gd name="T19" fmla="*/ 1 h 85"/>
                  <a:gd name="T20" fmla="*/ 1 w 75"/>
                  <a:gd name="T21" fmla="*/ 1 h 85"/>
                  <a:gd name="T22" fmla="*/ 1 w 75"/>
                  <a:gd name="T23" fmla="*/ 2 h 85"/>
                  <a:gd name="T24" fmla="*/ 1 w 75"/>
                  <a:gd name="T25" fmla="*/ 2 h 85"/>
                  <a:gd name="T26" fmla="*/ 0 w 75"/>
                  <a:gd name="T27" fmla="*/ 2 h 85"/>
                  <a:gd name="T28" fmla="*/ 0 w 75"/>
                  <a:gd name="T29" fmla="*/ 3 h 85"/>
                  <a:gd name="T30" fmla="*/ 0 w 75"/>
                  <a:gd name="T31" fmla="*/ 3 h 85"/>
                  <a:gd name="T32" fmla="*/ 0 w 75"/>
                  <a:gd name="T33" fmla="*/ 3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5" h="85">
                    <a:moveTo>
                      <a:pt x="2" y="85"/>
                    </a:moveTo>
                    <a:lnTo>
                      <a:pt x="0" y="81"/>
                    </a:lnTo>
                    <a:lnTo>
                      <a:pt x="4" y="71"/>
                    </a:lnTo>
                    <a:lnTo>
                      <a:pt x="11" y="59"/>
                    </a:lnTo>
                    <a:lnTo>
                      <a:pt x="21" y="45"/>
                    </a:lnTo>
                    <a:lnTo>
                      <a:pt x="34" y="30"/>
                    </a:lnTo>
                    <a:lnTo>
                      <a:pt x="48" y="17"/>
                    </a:lnTo>
                    <a:lnTo>
                      <a:pt x="62" y="7"/>
                    </a:lnTo>
                    <a:lnTo>
                      <a:pt x="75" y="0"/>
                    </a:lnTo>
                    <a:lnTo>
                      <a:pt x="70" y="7"/>
                    </a:lnTo>
                    <a:lnTo>
                      <a:pt x="60" y="18"/>
                    </a:lnTo>
                    <a:lnTo>
                      <a:pt x="50" y="33"/>
                    </a:lnTo>
                    <a:lnTo>
                      <a:pt x="38" y="48"/>
                    </a:lnTo>
                    <a:lnTo>
                      <a:pt x="27" y="63"/>
                    </a:lnTo>
                    <a:lnTo>
                      <a:pt x="15" y="76"/>
                    </a:lnTo>
                    <a:lnTo>
                      <a:pt x="7" y="84"/>
                    </a:lnTo>
                    <a:lnTo>
                      <a:pt x="2" y="8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160" name="Freeform 231">
                <a:extLst>
                  <a:ext uri="{FF2B5EF4-FFF2-40B4-BE49-F238E27FC236}">
                    <a16:creationId xmlns:a16="http://schemas.microsoft.com/office/drawing/2014/main" xmlns="" id="{EEBA4537-3EF1-4BB5-BE00-D867C607B3E5}"/>
                  </a:ext>
                </a:extLst>
              </p:cNvPr>
              <p:cNvSpPr>
                <a:spLocks/>
              </p:cNvSpPr>
              <p:nvPr/>
            </p:nvSpPr>
            <p:spPr bwMode="auto">
              <a:xfrm>
                <a:off x="2070" y="1105"/>
                <a:ext cx="37" cy="50"/>
              </a:xfrm>
              <a:custGeom>
                <a:avLst/>
                <a:gdLst>
                  <a:gd name="T0" fmla="*/ 1 w 74"/>
                  <a:gd name="T1" fmla="*/ 4 h 99"/>
                  <a:gd name="T2" fmla="*/ 0 w 74"/>
                  <a:gd name="T3" fmla="*/ 3 h 99"/>
                  <a:gd name="T4" fmla="*/ 1 w 74"/>
                  <a:gd name="T5" fmla="*/ 3 h 99"/>
                  <a:gd name="T6" fmla="*/ 1 w 74"/>
                  <a:gd name="T7" fmla="*/ 3 h 99"/>
                  <a:gd name="T8" fmla="*/ 1 w 74"/>
                  <a:gd name="T9" fmla="*/ 2 h 99"/>
                  <a:gd name="T10" fmla="*/ 2 w 74"/>
                  <a:gd name="T11" fmla="*/ 2 h 99"/>
                  <a:gd name="T12" fmla="*/ 2 w 74"/>
                  <a:gd name="T13" fmla="*/ 1 h 99"/>
                  <a:gd name="T14" fmla="*/ 2 w 74"/>
                  <a:gd name="T15" fmla="*/ 1 h 99"/>
                  <a:gd name="T16" fmla="*/ 3 w 74"/>
                  <a:gd name="T17" fmla="*/ 0 h 99"/>
                  <a:gd name="T18" fmla="*/ 3 w 74"/>
                  <a:gd name="T19" fmla="*/ 1 h 99"/>
                  <a:gd name="T20" fmla="*/ 2 w 74"/>
                  <a:gd name="T21" fmla="*/ 1 h 99"/>
                  <a:gd name="T22" fmla="*/ 2 w 74"/>
                  <a:gd name="T23" fmla="*/ 2 h 99"/>
                  <a:gd name="T24" fmla="*/ 2 w 74"/>
                  <a:gd name="T25" fmla="*/ 2 h 99"/>
                  <a:gd name="T26" fmla="*/ 1 w 74"/>
                  <a:gd name="T27" fmla="*/ 3 h 99"/>
                  <a:gd name="T28" fmla="*/ 1 w 74"/>
                  <a:gd name="T29" fmla="*/ 3 h 99"/>
                  <a:gd name="T30" fmla="*/ 1 w 74"/>
                  <a:gd name="T31" fmla="*/ 4 h 99"/>
                  <a:gd name="T32" fmla="*/ 1 w 74"/>
                  <a:gd name="T33" fmla="*/ 4 h 9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4" h="99">
                    <a:moveTo>
                      <a:pt x="1" y="99"/>
                    </a:moveTo>
                    <a:lnTo>
                      <a:pt x="0" y="94"/>
                    </a:lnTo>
                    <a:lnTo>
                      <a:pt x="3" y="82"/>
                    </a:lnTo>
                    <a:lnTo>
                      <a:pt x="11" y="67"/>
                    </a:lnTo>
                    <a:lnTo>
                      <a:pt x="22" y="50"/>
                    </a:lnTo>
                    <a:lnTo>
                      <a:pt x="34" y="33"/>
                    </a:lnTo>
                    <a:lnTo>
                      <a:pt x="48" y="18"/>
                    </a:lnTo>
                    <a:lnTo>
                      <a:pt x="61" y="6"/>
                    </a:lnTo>
                    <a:lnTo>
                      <a:pt x="74" y="0"/>
                    </a:lnTo>
                    <a:lnTo>
                      <a:pt x="69" y="8"/>
                    </a:lnTo>
                    <a:lnTo>
                      <a:pt x="60" y="21"/>
                    </a:lnTo>
                    <a:lnTo>
                      <a:pt x="49" y="38"/>
                    </a:lnTo>
                    <a:lnTo>
                      <a:pt x="38" y="56"/>
                    </a:lnTo>
                    <a:lnTo>
                      <a:pt x="25" y="73"/>
                    </a:lnTo>
                    <a:lnTo>
                      <a:pt x="15" y="88"/>
                    </a:lnTo>
                    <a:lnTo>
                      <a:pt x="6" y="97"/>
                    </a:lnTo>
                    <a:lnTo>
                      <a:pt x="1" y="9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161" name="Freeform 232">
                <a:extLst>
                  <a:ext uri="{FF2B5EF4-FFF2-40B4-BE49-F238E27FC236}">
                    <a16:creationId xmlns:a16="http://schemas.microsoft.com/office/drawing/2014/main" xmlns="" id="{49875200-6B67-43E2-BF5D-20AF439472C1}"/>
                  </a:ext>
                </a:extLst>
              </p:cNvPr>
              <p:cNvSpPr>
                <a:spLocks/>
              </p:cNvSpPr>
              <p:nvPr/>
            </p:nvSpPr>
            <p:spPr bwMode="auto">
              <a:xfrm>
                <a:off x="2119" y="1114"/>
                <a:ext cx="28" cy="48"/>
              </a:xfrm>
              <a:custGeom>
                <a:avLst/>
                <a:gdLst>
                  <a:gd name="T0" fmla="*/ 1 w 55"/>
                  <a:gd name="T1" fmla="*/ 3 h 95"/>
                  <a:gd name="T2" fmla="*/ 0 w 55"/>
                  <a:gd name="T3" fmla="*/ 3 h 95"/>
                  <a:gd name="T4" fmla="*/ 1 w 55"/>
                  <a:gd name="T5" fmla="*/ 3 h 95"/>
                  <a:gd name="T6" fmla="*/ 1 w 55"/>
                  <a:gd name="T7" fmla="*/ 3 h 95"/>
                  <a:gd name="T8" fmla="*/ 1 w 55"/>
                  <a:gd name="T9" fmla="*/ 2 h 95"/>
                  <a:gd name="T10" fmla="*/ 1 w 55"/>
                  <a:gd name="T11" fmla="*/ 2 h 95"/>
                  <a:gd name="T12" fmla="*/ 1 w 55"/>
                  <a:gd name="T13" fmla="*/ 1 h 95"/>
                  <a:gd name="T14" fmla="*/ 2 w 55"/>
                  <a:gd name="T15" fmla="*/ 1 h 95"/>
                  <a:gd name="T16" fmla="*/ 2 w 55"/>
                  <a:gd name="T17" fmla="*/ 0 h 95"/>
                  <a:gd name="T18" fmla="*/ 2 w 55"/>
                  <a:gd name="T19" fmla="*/ 1 h 95"/>
                  <a:gd name="T20" fmla="*/ 2 w 55"/>
                  <a:gd name="T21" fmla="*/ 1 h 95"/>
                  <a:gd name="T22" fmla="*/ 2 w 55"/>
                  <a:gd name="T23" fmla="*/ 2 h 95"/>
                  <a:gd name="T24" fmla="*/ 1 w 55"/>
                  <a:gd name="T25" fmla="*/ 2 h 95"/>
                  <a:gd name="T26" fmla="*/ 1 w 55"/>
                  <a:gd name="T27" fmla="*/ 3 h 95"/>
                  <a:gd name="T28" fmla="*/ 1 w 55"/>
                  <a:gd name="T29" fmla="*/ 3 h 95"/>
                  <a:gd name="T30" fmla="*/ 1 w 55"/>
                  <a:gd name="T31" fmla="*/ 3 h 95"/>
                  <a:gd name="T32" fmla="*/ 1 w 55"/>
                  <a:gd name="T33" fmla="*/ 3 h 9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5" h="95">
                    <a:moveTo>
                      <a:pt x="1" y="95"/>
                    </a:moveTo>
                    <a:lnTo>
                      <a:pt x="0" y="90"/>
                    </a:lnTo>
                    <a:lnTo>
                      <a:pt x="1" y="79"/>
                    </a:lnTo>
                    <a:lnTo>
                      <a:pt x="6" y="65"/>
                    </a:lnTo>
                    <a:lnTo>
                      <a:pt x="13" y="49"/>
                    </a:lnTo>
                    <a:lnTo>
                      <a:pt x="21" y="33"/>
                    </a:lnTo>
                    <a:lnTo>
                      <a:pt x="31" y="18"/>
                    </a:lnTo>
                    <a:lnTo>
                      <a:pt x="43" y="7"/>
                    </a:lnTo>
                    <a:lnTo>
                      <a:pt x="55" y="0"/>
                    </a:lnTo>
                    <a:lnTo>
                      <a:pt x="49" y="9"/>
                    </a:lnTo>
                    <a:lnTo>
                      <a:pt x="43" y="22"/>
                    </a:lnTo>
                    <a:lnTo>
                      <a:pt x="34" y="38"/>
                    </a:lnTo>
                    <a:lnTo>
                      <a:pt x="26" y="55"/>
                    </a:lnTo>
                    <a:lnTo>
                      <a:pt x="18" y="71"/>
                    </a:lnTo>
                    <a:lnTo>
                      <a:pt x="11" y="85"/>
                    </a:lnTo>
                    <a:lnTo>
                      <a:pt x="6" y="93"/>
                    </a:lnTo>
                    <a:lnTo>
                      <a:pt x="1" y="9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34829" name="Freeform 233">
              <a:extLst>
                <a:ext uri="{FF2B5EF4-FFF2-40B4-BE49-F238E27FC236}">
                  <a16:creationId xmlns:a16="http://schemas.microsoft.com/office/drawing/2014/main" xmlns="" id="{186DAAB3-9601-4125-87A7-26EDAFBB5F94}"/>
                </a:ext>
              </a:extLst>
            </p:cNvPr>
            <p:cNvSpPr>
              <a:spLocks/>
            </p:cNvSpPr>
            <p:nvPr/>
          </p:nvSpPr>
          <p:spPr bwMode="auto">
            <a:xfrm>
              <a:off x="2139" y="1126"/>
              <a:ext cx="29" cy="36"/>
            </a:xfrm>
            <a:custGeom>
              <a:avLst/>
              <a:gdLst>
                <a:gd name="T0" fmla="*/ 1 w 58"/>
                <a:gd name="T1" fmla="*/ 3 h 70"/>
                <a:gd name="T2" fmla="*/ 0 w 58"/>
                <a:gd name="T3" fmla="*/ 3 h 70"/>
                <a:gd name="T4" fmla="*/ 1 w 58"/>
                <a:gd name="T5" fmla="*/ 2 h 70"/>
                <a:gd name="T6" fmla="*/ 1 w 58"/>
                <a:gd name="T7" fmla="*/ 2 h 70"/>
                <a:gd name="T8" fmla="*/ 1 w 58"/>
                <a:gd name="T9" fmla="*/ 1 h 70"/>
                <a:gd name="T10" fmla="*/ 1 w 58"/>
                <a:gd name="T11" fmla="*/ 1 h 70"/>
                <a:gd name="T12" fmla="*/ 2 w 58"/>
                <a:gd name="T13" fmla="*/ 1 h 70"/>
                <a:gd name="T14" fmla="*/ 2 w 58"/>
                <a:gd name="T15" fmla="*/ 1 h 70"/>
                <a:gd name="T16" fmla="*/ 2 w 58"/>
                <a:gd name="T17" fmla="*/ 0 h 70"/>
                <a:gd name="T18" fmla="*/ 2 w 58"/>
                <a:gd name="T19" fmla="*/ 1 h 70"/>
                <a:gd name="T20" fmla="*/ 2 w 58"/>
                <a:gd name="T21" fmla="*/ 1 h 70"/>
                <a:gd name="T22" fmla="*/ 2 w 58"/>
                <a:gd name="T23" fmla="*/ 1 h 70"/>
                <a:gd name="T24" fmla="*/ 1 w 58"/>
                <a:gd name="T25" fmla="*/ 2 h 70"/>
                <a:gd name="T26" fmla="*/ 1 w 58"/>
                <a:gd name="T27" fmla="*/ 2 h 70"/>
                <a:gd name="T28" fmla="*/ 1 w 58"/>
                <a:gd name="T29" fmla="*/ 2 h 70"/>
                <a:gd name="T30" fmla="*/ 1 w 58"/>
                <a:gd name="T31" fmla="*/ 3 h 70"/>
                <a:gd name="T32" fmla="*/ 1 w 58"/>
                <a:gd name="T33" fmla="*/ 3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70">
                  <a:moveTo>
                    <a:pt x="1" y="70"/>
                  </a:moveTo>
                  <a:lnTo>
                    <a:pt x="0" y="66"/>
                  </a:lnTo>
                  <a:lnTo>
                    <a:pt x="5" y="56"/>
                  </a:lnTo>
                  <a:lnTo>
                    <a:pt x="12" y="45"/>
                  </a:lnTo>
                  <a:lnTo>
                    <a:pt x="21" y="32"/>
                  </a:lnTo>
                  <a:lnTo>
                    <a:pt x="31" y="21"/>
                  </a:lnTo>
                  <a:lnTo>
                    <a:pt x="42" y="9"/>
                  </a:lnTo>
                  <a:lnTo>
                    <a:pt x="51" y="2"/>
                  </a:lnTo>
                  <a:lnTo>
                    <a:pt x="58" y="0"/>
                  </a:lnTo>
                  <a:lnTo>
                    <a:pt x="53" y="7"/>
                  </a:lnTo>
                  <a:lnTo>
                    <a:pt x="46" y="16"/>
                  </a:lnTo>
                  <a:lnTo>
                    <a:pt x="38" y="28"/>
                  </a:lnTo>
                  <a:lnTo>
                    <a:pt x="30" y="39"/>
                  </a:lnTo>
                  <a:lnTo>
                    <a:pt x="21" y="51"/>
                  </a:lnTo>
                  <a:lnTo>
                    <a:pt x="13" y="61"/>
                  </a:lnTo>
                  <a:lnTo>
                    <a:pt x="6" y="68"/>
                  </a:lnTo>
                  <a:lnTo>
                    <a:pt x="1"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30" name="Freeform 234">
              <a:extLst>
                <a:ext uri="{FF2B5EF4-FFF2-40B4-BE49-F238E27FC236}">
                  <a16:creationId xmlns:a16="http://schemas.microsoft.com/office/drawing/2014/main" xmlns="" id="{9A743FCB-B508-447F-9D29-09FD5099DE03}"/>
                </a:ext>
              </a:extLst>
            </p:cNvPr>
            <p:cNvSpPr>
              <a:spLocks/>
            </p:cNvSpPr>
            <p:nvPr/>
          </p:nvSpPr>
          <p:spPr bwMode="auto">
            <a:xfrm>
              <a:off x="2161" y="1131"/>
              <a:ext cx="11" cy="26"/>
            </a:xfrm>
            <a:custGeom>
              <a:avLst/>
              <a:gdLst>
                <a:gd name="T0" fmla="*/ 1 w 22"/>
                <a:gd name="T1" fmla="*/ 2 h 52"/>
                <a:gd name="T2" fmla="*/ 0 w 22"/>
                <a:gd name="T3" fmla="*/ 2 h 52"/>
                <a:gd name="T4" fmla="*/ 1 w 22"/>
                <a:gd name="T5" fmla="*/ 1 h 52"/>
                <a:gd name="T6" fmla="*/ 1 w 22"/>
                <a:gd name="T7" fmla="*/ 1 h 52"/>
                <a:gd name="T8" fmla="*/ 1 w 22"/>
                <a:gd name="T9" fmla="*/ 0 h 52"/>
                <a:gd name="T10" fmla="*/ 1 w 22"/>
                <a:gd name="T11" fmla="*/ 1 h 52"/>
                <a:gd name="T12" fmla="*/ 1 w 22"/>
                <a:gd name="T13" fmla="*/ 1 h 52"/>
                <a:gd name="T14" fmla="*/ 1 w 22"/>
                <a:gd name="T15" fmla="*/ 2 h 52"/>
                <a:gd name="T16" fmla="*/ 1 w 22"/>
                <a:gd name="T17" fmla="*/ 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52">
                  <a:moveTo>
                    <a:pt x="2" y="52"/>
                  </a:moveTo>
                  <a:lnTo>
                    <a:pt x="0" y="43"/>
                  </a:lnTo>
                  <a:lnTo>
                    <a:pt x="3" y="26"/>
                  </a:lnTo>
                  <a:lnTo>
                    <a:pt x="10" y="8"/>
                  </a:lnTo>
                  <a:lnTo>
                    <a:pt x="22" y="0"/>
                  </a:lnTo>
                  <a:lnTo>
                    <a:pt x="14" y="14"/>
                  </a:lnTo>
                  <a:lnTo>
                    <a:pt x="11" y="32"/>
                  </a:lnTo>
                  <a:lnTo>
                    <a:pt x="8" y="49"/>
                  </a:lnTo>
                  <a:lnTo>
                    <a:pt x="2"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31" name="Freeform 235">
              <a:extLst>
                <a:ext uri="{FF2B5EF4-FFF2-40B4-BE49-F238E27FC236}">
                  <a16:creationId xmlns:a16="http://schemas.microsoft.com/office/drawing/2014/main" xmlns="" id="{CD656EE1-4657-4924-B3B1-88E3D859AD02}"/>
                </a:ext>
              </a:extLst>
            </p:cNvPr>
            <p:cNvSpPr>
              <a:spLocks/>
            </p:cNvSpPr>
            <p:nvPr/>
          </p:nvSpPr>
          <p:spPr bwMode="auto">
            <a:xfrm>
              <a:off x="2011" y="1111"/>
              <a:ext cx="22" cy="20"/>
            </a:xfrm>
            <a:custGeom>
              <a:avLst/>
              <a:gdLst>
                <a:gd name="T0" fmla="*/ 1 w 45"/>
                <a:gd name="T1" fmla="*/ 0 h 40"/>
                <a:gd name="T2" fmla="*/ 1 w 45"/>
                <a:gd name="T3" fmla="*/ 1 h 40"/>
                <a:gd name="T4" fmla="*/ 1 w 45"/>
                <a:gd name="T5" fmla="*/ 1 h 40"/>
                <a:gd name="T6" fmla="*/ 0 w 45"/>
                <a:gd name="T7" fmla="*/ 1 h 40"/>
                <a:gd name="T8" fmla="*/ 0 w 45"/>
                <a:gd name="T9" fmla="*/ 1 h 40"/>
                <a:gd name="T10" fmla="*/ 0 w 45"/>
                <a:gd name="T11" fmla="*/ 1 h 40"/>
                <a:gd name="T12" fmla="*/ 0 w 45"/>
                <a:gd name="T13" fmla="*/ 2 h 40"/>
                <a:gd name="T14" fmla="*/ 0 w 45"/>
                <a:gd name="T15" fmla="*/ 2 h 40"/>
                <a:gd name="T16" fmla="*/ 0 w 45"/>
                <a:gd name="T17" fmla="*/ 2 h 40"/>
                <a:gd name="T18" fmla="*/ 0 w 45"/>
                <a:gd name="T19" fmla="*/ 2 h 40"/>
                <a:gd name="T20" fmla="*/ 0 w 45"/>
                <a:gd name="T21" fmla="*/ 1 h 40"/>
                <a:gd name="T22" fmla="*/ 0 w 45"/>
                <a:gd name="T23" fmla="*/ 1 h 40"/>
                <a:gd name="T24" fmla="*/ 0 w 45"/>
                <a:gd name="T25" fmla="*/ 1 h 40"/>
                <a:gd name="T26" fmla="*/ 0 w 45"/>
                <a:gd name="T27" fmla="*/ 1 h 40"/>
                <a:gd name="T28" fmla="*/ 1 w 45"/>
                <a:gd name="T29" fmla="*/ 1 h 40"/>
                <a:gd name="T30" fmla="*/ 1 w 45"/>
                <a:gd name="T31" fmla="*/ 1 h 40"/>
                <a:gd name="T32" fmla="*/ 1 w 45"/>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40">
                  <a:moveTo>
                    <a:pt x="45" y="0"/>
                  </a:moveTo>
                  <a:lnTo>
                    <a:pt x="42" y="3"/>
                  </a:lnTo>
                  <a:lnTo>
                    <a:pt x="37" y="9"/>
                  </a:lnTo>
                  <a:lnTo>
                    <a:pt x="31" y="17"/>
                  </a:lnTo>
                  <a:lnTo>
                    <a:pt x="26" y="25"/>
                  </a:lnTo>
                  <a:lnTo>
                    <a:pt x="19" y="32"/>
                  </a:lnTo>
                  <a:lnTo>
                    <a:pt x="12" y="38"/>
                  </a:lnTo>
                  <a:lnTo>
                    <a:pt x="6" y="40"/>
                  </a:lnTo>
                  <a:lnTo>
                    <a:pt x="1" y="39"/>
                  </a:lnTo>
                  <a:lnTo>
                    <a:pt x="0" y="34"/>
                  </a:lnTo>
                  <a:lnTo>
                    <a:pt x="3" y="30"/>
                  </a:lnTo>
                  <a:lnTo>
                    <a:pt x="8" y="24"/>
                  </a:lnTo>
                  <a:lnTo>
                    <a:pt x="15" y="18"/>
                  </a:lnTo>
                  <a:lnTo>
                    <a:pt x="24" y="13"/>
                  </a:lnTo>
                  <a:lnTo>
                    <a:pt x="33" y="8"/>
                  </a:lnTo>
                  <a:lnTo>
                    <a:pt x="39" y="3"/>
                  </a:lnTo>
                  <a:lnTo>
                    <a:pt x="4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32" name="Freeform 236">
              <a:extLst>
                <a:ext uri="{FF2B5EF4-FFF2-40B4-BE49-F238E27FC236}">
                  <a16:creationId xmlns:a16="http://schemas.microsoft.com/office/drawing/2014/main" xmlns="" id="{9B996570-B9A9-4FF8-8774-D4064938C30B}"/>
                </a:ext>
              </a:extLst>
            </p:cNvPr>
            <p:cNvSpPr>
              <a:spLocks/>
            </p:cNvSpPr>
            <p:nvPr/>
          </p:nvSpPr>
          <p:spPr bwMode="auto">
            <a:xfrm>
              <a:off x="2001" y="1110"/>
              <a:ext cx="28" cy="6"/>
            </a:xfrm>
            <a:custGeom>
              <a:avLst/>
              <a:gdLst>
                <a:gd name="T0" fmla="*/ 2 w 54"/>
                <a:gd name="T1" fmla="*/ 1 h 11"/>
                <a:gd name="T2" fmla="*/ 2 w 54"/>
                <a:gd name="T3" fmla="*/ 1 h 11"/>
                <a:gd name="T4" fmla="*/ 2 w 54"/>
                <a:gd name="T5" fmla="*/ 1 h 11"/>
                <a:gd name="T6" fmla="*/ 2 w 54"/>
                <a:gd name="T7" fmla="*/ 1 h 11"/>
                <a:gd name="T8" fmla="*/ 1 w 54"/>
                <a:gd name="T9" fmla="*/ 1 h 11"/>
                <a:gd name="T10" fmla="*/ 1 w 54"/>
                <a:gd name="T11" fmla="*/ 0 h 11"/>
                <a:gd name="T12" fmla="*/ 1 w 54"/>
                <a:gd name="T13" fmla="*/ 1 h 11"/>
                <a:gd name="T14" fmla="*/ 1 w 54"/>
                <a:gd name="T15" fmla="*/ 1 h 11"/>
                <a:gd name="T16" fmla="*/ 0 w 54"/>
                <a:gd name="T17" fmla="*/ 1 h 11"/>
                <a:gd name="T18" fmla="*/ 1 w 54"/>
                <a:gd name="T19" fmla="*/ 1 h 11"/>
                <a:gd name="T20" fmla="*/ 1 w 54"/>
                <a:gd name="T21" fmla="*/ 1 h 11"/>
                <a:gd name="T22" fmla="*/ 1 w 54"/>
                <a:gd name="T23" fmla="*/ 1 h 11"/>
                <a:gd name="T24" fmla="*/ 1 w 54"/>
                <a:gd name="T25" fmla="*/ 1 h 11"/>
                <a:gd name="T26" fmla="*/ 1 w 54"/>
                <a:gd name="T27" fmla="*/ 1 h 11"/>
                <a:gd name="T28" fmla="*/ 2 w 54"/>
                <a:gd name="T29" fmla="*/ 1 h 11"/>
                <a:gd name="T30" fmla="*/ 2 w 54"/>
                <a:gd name="T31" fmla="*/ 1 h 11"/>
                <a:gd name="T32" fmla="*/ 2 w 54"/>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11">
                  <a:moveTo>
                    <a:pt x="54" y="3"/>
                  </a:moveTo>
                  <a:lnTo>
                    <a:pt x="51" y="3"/>
                  </a:lnTo>
                  <a:lnTo>
                    <a:pt x="44" y="2"/>
                  </a:lnTo>
                  <a:lnTo>
                    <a:pt x="34" y="1"/>
                  </a:lnTo>
                  <a:lnTo>
                    <a:pt x="25" y="1"/>
                  </a:lnTo>
                  <a:lnTo>
                    <a:pt x="16" y="0"/>
                  </a:lnTo>
                  <a:lnTo>
                    <a:pt x="8" y="1"/>
                  </a:lnTo>
                  <a:lnTo>
                    <a:pt x="2" y="3"/>
                  </a:lnTo>
                  <a:lnTo>
                    <a:pt x="0" y="6"/>
                  </a:lnTo>
                  <a:lnTo>
                    <a:pt x="1" y="10"/>
                  </a:lnTo>
                  <a:lnTo>
                    <a:pt x="7" y="11"/>
                  </a:lnTo>
                  <a:lnTo>
                    <a:pt x="14" y="11"/>
                  </a:lnTo>
                  <a:lnTo>
                    <a:pt x="22" y="10"/>
                  </a:lnTo>
                  <a:lnTo>
                    <a:pt x="31" y="9"/>
                  </a:lnTo>
                  <a:lnTo>
                    <a:pt x="40" y="6"/>
                  </a:lnTo>
                  <a:lnTo>
                    <a:pt x="48" y="4"/>
                  </a:lnTo>
                  <a:lnTo>
                    <a:pt x="54"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33" name="Freeform 237">
              <a:extLst>
                <a:ext uri="{FF2B5EF4-FFF2-40B4-BE49-F238E27FC236}">
                  <a16:creationId xmlns:a16="http://schemas.microsoft.com/office/drawing/2014/main" xmlns="" id="{A3966503-F8E9-4F62-B66C-1F4865341994}"/>
                </a:ext>
              </a:extLst>
            </p:cNvPr>
            <p:cNvSpPr>
              <a:spLocks/>
            </p:cNvSpPr>
            <p:nvPr/>
          </p:nvSpPr>
          <p:spPr bwMode="auto">
            <a:xfrm>
              <a:off x="2008" y="1089"/>
              <a:ext cx="26" cy="23"/>
            </a:xfrm>
            <a:custGeom>
              <a:avLst/>
              <a:gdLst>
                <a:gd name="T0" fmla="*/ 2 w 51"/>
                <a:gd name="T1" fmla="*/ 2 h 45"/>
                <a:gd name="T2" fmla="*/ 2 w 51"/>
                <a:gd name="T3" fmla="*/ 2 h 45"/>
                <a:gd name="T4" fmla="*/ 2 w 51"/>
                <a:gd name="T5" fmla="*/ 2 h 45"/>
                <a:gd name="T6" fmla="*/ 1 w 51"/>
                <a:gd name="T7" fmla="*/ 1 h 45"/>
                <a:gd name="T8" fmla="*/ 1 w 51"/>
                <a:gd name="T9" fmla="*/ 1 h 45"/>
                <a:gd name="T10" fmla="*/ 1 w 51"/>
                <a:gd name="T11" fmla="*/ 1 h 45"/>
                <a:gd name="T12" fmla="*/ 1 w 51"/>
                <a:gd name="T13" fmla="*/ 1 h 45"/>
                <a:gd name="T14" fmla="*/ 0 w 51"/>
                <a:gd name="T15" fmla="*/ 1 h 45"/>
                <a:gd name="T16" fmla="*/ 1 w 51"/>
                <a:gd name="T17" fmla="*/ 0 h 45"/>
                <a:gd name="T18" fmla="*/ 1 w 51"/>
                <a:gd name="T19" fmla="*/ 0 h 45"/>
                <a:gd name="T20" fmla="*/ 1 w 51"/>
                <a:gd name="T21" fmla="*/ 1 h 45"/>
                <a:gd name="T22" fmla="*/ 1 w 51"/>
                <a:gd name="T23" fmla="*/ 1 h 45"/>
                <a:gd name="T24" fmla="*/ 1 w 51"/>
                <a:gd name="T25" fmla="*/ 1 h 45"/>
                <a:gd name="T26" fmla="*/ 2 w 51"/>
                <a:gd name="T27" fmla="*/ 1 h 45"/>
                <a:gd name="T28" fmla="*/ 2 w 51"/>
                <a:gd name="T29" fmla="*/ 2 h 45"/>
                <a:gd name="T30" fmla="*/ 2 w 51"/>
                <a:gd name="T31" fmla="*/ 2 h 45"/>
                <a:gd name="T32" fmla="*/ 2 w 51"/>
                <a:gd name="T33" fmla="*/ 2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5">
                  <a:moveTo>
                    <a:pt x="51" y="45"/>
                  </a:moveTo>
                  <a:lnTo>
                    <a:pt x="44" y="40"/>
                  </a:lnTo>
                  <a:lnTo>
                    <a:pt x="35" y="35"/>
                  </a:lnTo>
                  <a:lnTo>
                    <a:pt x="26" y="28"/>
                  </a:lnTo>
                  <a:lnTo>
                    <a:pt x="17" y="21"/>
                  </a:lnTo>
                  <a:lnTo>
                    <a:pt x="9" y="14"/>
                  </a:lnTo>
                  <a:lnTo>
                    <a:pt x="3" y="8"/>
                  </a:lnTo>
                  <a:lnTo>
                    <a:pt x="0" y="4"/>
                  </a:lnTo>
                  <a:lnTo>
                    <a:pt x="1" y="0"/>
                  </a:lnTo>
                  <a:lnTo>
                    <a:pt x="5" y="0"/>
                  </a:lnTo>
                  <a:lnTo>
                    <a:pt x="11" y="4"/>
                  </a:lnTo>
                  <a:lnTo>
                    <a:pt x="18" y="9"/>
                  </a:lnTo>
                  <a:lnTo>
                    <a:pt x="26" y="17"/>
                  </a:lnTo>
                  <a:lnTo>
                    <a:pt x="34" y="25"/>
                  </a:lnTo>
                  <a:lnTo>
                    <a:pt x="41" y="34"/>
                  </a:lnTo>
                  <a:lnTo>
                    <a:pt x="47" y="40"/>
                  </a:lnTo>
                  <a:lnTo>
                    <a:pt x="51" y="4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34" name="Freeform 238">
              <a:extLst>
                <a:ext uri="{FF2B5EF4-FFF2-40B4-BE49-F238E27FC236}">
                  <a16:creationId xmlns:a16="http://schemas.microsoft.com/office/drawing/2014/main" xmlns="" id="{87A63A61-6F00-451D-914C-CC688834CA30}"/>
                </a:ext>
              </a:extLst>
            </p:cNvPr>
            <p:cNvSpPr>
              <a:spLocks/>
            </p:cNvSpPr>
            <p:nvPr/>
          </p:nvSpPr>
          <p:spPr bwMode="auto">
            <a:xfrm>
              <a:off x="2165" y="1094"/>
              <a:ext cx="7" cy="34"/>
            </a:xfrm>
            <a:custGeom>
              <a:avLst/>
              <a:gdLst>
                <a:gd name="T0" fmla="*/ 0 w 15"/>
                <a:gd name="T1" fmla="*/ 3 h 68"/>
                <a:gd name="T2" fmla="*/ 0 w 15"/>
                <a:gd name="T3" fmla="*/ 2 h 68"/>
                <a:gd name="T4" fmla="*/ 0 w 15"/>
                <a:gd name="T5" fmla="*/ 1 h 68"/>
                <a:gd name="T6" fmla="*/ 0 w 15"/>
                <a:gd name="T7" fmla="*/ 1 h 68"/>
                <a:gd name="T8" fmla="*/ 0 w 15"/>
                <a:gd name="T9" fmla="*/ 0 h 68"/>
                <a:gd name="T10" fmla="*/ 0 w 15"/>
                <a:gd name="T11" fmla="*/ 1 h 68"/>
                <a:gd name="T12" fmla="*/ 0 w 15"/>
                <a:gd name="T13" fmla="*/ 1 h 68"/>
                <a:gd name="T14" fmla="*/ 0 w 15"/>
                <a:gd name="T15" fmla="*/ 2 h 68"/>
                <a:gd name="T16" fmla="*/ 0 w 15"/>
                <a:gd name="T17" fmla="*/ 3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68">
                  <a:moveTo>
                    <a:pt x="3" y="68"/>
                  </a:moveTo>
                  <a:lnTo>
                    <a:pt x="1" y="51"/>
                  </a:lnTo>
                  <a:lnTo>
                    <a:pt x="0" y="28"/>
                  </a:lnTo>
                  <a:lnTo>
                    <a:pt x="1" y="10"/>
                  </a:lnTo>
                  <a:lnTo>
                    <a:pt x="9" y="0"/>
                  </a:lnTo>
                  <a:lnTo>
                    <a:pt x="15" y="8"/>
                  </a:lnTo>
                  <a:lnTo>
                    <a:pt x="13" y="27"/>
                  </a:lnTo>
                  <a:lnTo>
                    <a:pt x="7" y="50"/>
                  </a:lnTo>
                  <a:lnTo>
                    <a:pt x="3"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35" name="Freeform 239">
              <a:extLst>
                <a:ext uri="{FF2B5EF4-FFF2-40B4-BE49-F238E27FC236}">
                  <a16:creationId xmlns:a16="http://schemas.microsoft.com/office/drawing/2014/main" xmlns="" id="{56FD430C-D5DB-446E-84A4-D3454F8D82A3}"/>
                </a:ext>
              </a:extLst>
            </p:cNvPr>
            <p:cNvSpPr>
              <a:spLocks/>
            </p:cNvSpPr>
            <p:nvPr/>
          </p:nvSpPr>
          <p:spPr bwMode="auto">
            <a:xfrm>
              <a:off x="2172" y="1101"/>
              <a:ext cx="15" cy="32"/>
            </a:xfrm>
            <a:custGeom>
              <a:avLst/>
              <a:gdLst>
                <a:gd name="T0" fmla="*/ 0 w 30"/>
                <a:gd name="T1" fmla="*/ 2 h 65"/>
                <a:gd name="T2" fmla="*/ 1 w 30"/>
                <a:gd name="T3" fmla="*/ 1 h 65"/>
                <a:gd name="T4" fmla="*/ 1 w 30"/>
                <a:gd name="T5" fmla="*/ 0 h 65"/>
                <a:gd name="T6" fmla="*/ 1 w 30"/>
                <a:gd name="T7" fmla="*/ 0 h 65"/>
                <a:gd name="T8" fmla="*/ 1 w 30"/>
                <a:gd name="T9" fmla="*/ 0 h 65"/>
                <a:gd name="T10" fmla="*/ 1 w 30"/>
                <a:gd name="T11" fmla="*/ 0 h 65"/>
                <a:gd name="T12" fmla="*/ 1 w 30"/>
                <a:gd name="T13" fmla="*/ 0 h 65"/>
                <a:gd name="T14" fmla="*/ 1 w 30"/>
                <a:gd name="T15" fmla="*/ 0 h 65"/>
                <a:gd name="T16" fmla="*/ 1 w 30"/>
                <a:gd name="T17" fmla="*/ 0 h 65"/>
                <a:gd name="T18" fmla="*/ 1 w 30"/>
                <a:gd name="T19" fmla="*/ 1 h 65"/>
                <a:gd name="T20" fmla="*/ 1 w 30"/>
                <a:gd name="T21" fmla="*/ 1 h 65"/>
                <a:gd name="T22" fmla="*/ 1 w 30"/>
                <a:gd name="T23" fmla="*/ 1 h 65"/>
                <a:gd name="T24" fmla="*/ 0 w 30"/>
                <a:gd name="T25" fmla="*/ 2 h 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65">
                  <a:moveTo>
                    <a:pt x="0" y="65"/>
                  </a:moveTo>
                  <a:lnTo>
                    <a:pt x="2" y="49"/>
                  </a:lnTo>
                  <a:lnTo>
                    <a:pt x="8" y="28"/>
                  </a:lnTo>
                  <a:lnTo>
                    <a:pt x="16" y="8"/>
                  </a:lnTo>
                  <a:lnTo>
                    <a:pt x="26" y="0"/>
                  </a:lnTo>
                  <a:lnTo>
                    <a:pt x="30" y="3"/>
                  </a:lnTo>
                  <a:lnTo>
                    <a:pt x="29" y="8"/>
                  </a:lnTo>
                  <a:lnTo>
                    <a:pt x="25" y="18"/>
                  </a:lnTo>
                  <a:lnTo>
                    <a:pt x="21" y="29"/>
                  </a:lnTo>
                  <a:lnTo>
                    <a:pt x="14" y="41"/>
                  </a:lnTo>
                  <a:lnTo>
                    <a:pt x="8" y="51"/>
                  </a:lnTo>
                  <a:lnTo>
                    <a:pt x="3" y="60"/>
                  </a:lnTo>
                  <a:lnTo>
                    <a:pt x="0" y="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36" name="Freeform 240">
              <a:extLst>
                <a:ext uri="{FF2B5EF4-FFF2-40B4-BE49-F238E27FC236}">
                  <a16:creationId xmlns:a16="http://schemas.microsoft.com/office/drawing/2014/main" xmlns="" id="{3B131A20-BCC8-48CA-9CB7-726726D049DA}"/>
                </a:ext>
              </a:extLst>
            </p:cNvPr>
            <p:cNvSpPr>
              <a:spLocks/>
            </p:cNvSpPr>
            <p:nvPr/>
          </p:nvSpPr>
          <p:spPr bwMode="auto">
            <a:xfrm>
              <a:off x="2151" y="1094"/>
              <a:ext cx="8" cy="32"/>
            </a:xfrm>
            <a:custGeom>
              <a:avLst/>
              <a:gdLst>
                <a:gd name="T0" fmla="*/ 1 w 15"/>
                <a:gd name="T1" fmla="*/ 2 h 65"/>
                <a:gd name="T2" fmla="*/ 1 w 15"/>
                <a:gd name="T3" fmla="*/ 1 h 65"/>
                <a:gd name="T4" fmla="*/ 0 w 15"/>
                <a:gd name="T5" fmla="*/ 1 h 65"/>
                <a:gd name="T6" fmla="*/ 1 w 15"/>
                <a:gd name="T7" fmla="*/ 0 h 65"/>
                <a:gd name="T8" fmla="*/ 1 w 15"/>
                <a:gd name="T9" fmla="*/ 0 h 65"/>
                <a:gd name="T10" fmla="*/ 1 w 15"/>
                <a:gd name="T11" fmla="*/ 0 h 65"/>
                <a:gd name="T12" fmla="*/ 1 w 15"/>
                <a:gd name="T13" fmla="*/ 0 h 65"/>
                <a:gd name="T14" fmla="*/ 1 w 15"/>
                <a:gd name="T15" fmla="*/ 1 h 65"/>
                <a:gd name="T16" fmla="*/ 1 w 15"/>
                <a:gd name="T17" fmla="*/ 2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65">
                  <a:moveTo>
                    <a:pt x="8" y="65"/>
                  </a:moveTo>
                  <a:lnTo>
                    <a:pt x="3" y="54"/>
                  </a:lnTo>
                  <a:lnTo>
                    <a:pt x="0" y="34"/>
                  </a:lnTo>
                  <a:lnTo>
                    <a:pt x="1" y="13"/>
                  </a:lnTo>
                  <a:lnTo>
                    <a:pt x="9" y="0"/>
                  </a:lnTo>
                  <a:lnTo>
                    <a:pt x="15" y="5"/>
                  </a:lnTo>
                  <a:lnTo>
                    <a:pt x="14" y="23"/>
                  </a:lnTo>
                  <a:lnTo>
                    <a:pt x="11" y="46"/>
                  </a:lnTo>
                  <a:lnTo>
                    <a:pt x="8" y="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37" name="Freeform 241">
              <a:extLst>
                <a:ext uri="{FF2B5EF4-FFF2-40B4-BE49-F238E27FC236}">
                  <a16:creationId xmlns:a16="http://schemas.microsoft.com/office/drawing/2014/main" xmlns="" id="{84838692-863D-43D8-8FAE-25BC62856D88}"/>
                </a:ext>
              </a:extLst>
            </p:cNvPr>
            <p:cNvSpPr>
              <a:spLocks/>
            </p:cNvSpPr>
            <p:nvPr/>
          </p:nvSpPr>
          <p:spPr bwMode="auto">
            <a:xfrm>
              <a:off x="2139" y="1085"/>
              <a:ext cx="6" cy="35"/>
            </a:xfrm>
            <a:custGeom>
              <a:avLst/>
              <a:gdLst>
                <a:gd name="T0" fmla="*/ 1 w 12"/>
                <a:gd name="T1" fmla="*/ 3 h 69"/>
                <a:gd name="T2" fmla="*/ 1 w 12"/>
                <a:gd name="T3" fmla="*/ 2 h 69"/>
                <a:gd name="T4" fmla="*/ 1 w 12"/>
                <a:gd name="T5" fmla="*/ 2 h 69"/>
                <a:gd name="T6" fmla="*/ 0 w 12"/>
                <a:gd name="T7" fmla="*/ 1 h 69"/>
                <a:gd name="T8" fmla="*/ 1 w 12"/>
                <a:gd name="T9" fmla="*/ 0 h 69"/>
                <a:gd name="T10" fmla="*/ 1 w 12"/>
                <a:gd name="T11" fmla="*/ 1 h 69"/>
                <a:gd name="T12" fmla="*/ 1 w 12"/>
                <a:gd name="T13" fmla="*/ 1 h 69"/>
                <a:gd name="T14" fmla="*/ 1 w 12"/>
                <a:gd name="T15" fmla="*/ 2 h 69"/>
                <a:gd name="T16" fmla="*/ 1 w 12"/>
                <a:gd name="T17" fmla="*/ 3 h 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69">
                  <a:moveTo>
                    <a:pt x="12" y="69"/>
                  </a:moveTo>
                  <a:lnTo>
                    <a:pt x="6" y="55"/>
                  </a:lnTo>
                  <a:lnTo>
                    <a:pt x="1" y="33"/>
                  </a:lnTo>
                  <a:lnTo>
                    <a:pt x="0" y="12"/>
                  </a:lnTo>
                  <a:lnTo>
                    <a:pt x="6" y="0"/>
                  </a:lnTo>
                  <a:lnTo>
                    <a:pt x="10" y="5"/>
                  </a:lnTo>
                  <a:lnTo>
                    <a:pt x="12" y="23"/>
                  </a:lnTo>
                  <a:lnTo>
                    <a:pt x="10" y="47"/>
                  </a:lnTo>
                  <a:lnTo>
                    <a:pt x="12" y="6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38" name="Freeform 242">
              <a:extLst>
                <a:ext uri="{FF2B5EF4-FFF2-40B4-BE49-F238E27FC236}">
                  <a16:creationId xmlns:a16="http://schemas.microsoft.com/office/drawing/2014/main" xmlns="" id="{755F094C-32FB-4A23-8D2E-4E9F0AC5DFB9}"/>
                </a:ext>
              </a:extLst>
            </p:cNvPr>
            <p:cNvSpPr>
              <a:spLocks/>
            </p:cNvSpPr>
            <p:nvPr/>
          </p:nvSpPr>
          <p:spPr bwMode="auto">
            <a:xfrm>
              <a:off x="2126" y="1079"/>
              <a:ext cx="7" cy="34"/>
            </a:xfrm>
            <a:custGeom>
              <a:avLst/>
              <a:gdLst>
                <a:gd name="T0" fmla="*/ 0 w 15"/>
                <a:gd name="T1" fmla="*/ 3 h 68"/>
                <a:gd name="T2" fmla="*/ 0 w 15"/>
                <a:gd name="T3" fmla="*/ 2 h 68"/>
                <a:gd name="T4" fmla="*/ 0 w 15"/>
                <a:gd name="T5" fmla="*/ 1 h 68"/>
                <a:gd name="T6" fmla="*/ 0 w 15"/>
                <a:gd name="T7" fmla="*/ 1 h 68"/>
                <a:gd name="T8" fmla="*/ 0 w 15"/>
                <a:gd name="T9" fmla="*/ 0 h 68"/>
                <a:gd name="T10" fmla="*/ 0 w 15"/>
                <a:gd name="T11" fmla="*/ 1 h 68"/>
                <a:gd name="T12" fmla="*/ 0 w 15"/>
                <a:gd name="T13" fmla="*/ 1 h 68"/>
                <a:gd name="T14" fmla="*/ 0 w 15"/>
                <a:gd name="T15" fmla="*/ 2 h 68"/>
                <a:gd name="T16" fmla="*/ 0 w 15"/>
                <a:gd name="T17" fmla="*/ 3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68">
                  <a:moveTo>
                    <a:pt x="15" y="68"/>
                  </a:moveTo>
                  <a:lnTo>
                    <a:pt x="9" y="52"/>
                  </a:lnTo>
                  <a:lnTo>
                    <a:pt x="3" y="29"/>
                  </a:lnTo>
                  <a:lnTo>
                    <a:pt x="0" y="10"/>
                  </a:lnTo>
                  <a:lnTo>
                    <a:pt x="4" y="0"/>
                  </a:lnTo>
                  <a:lnTo>
                    <a:pt x="10" y="9"/>
                  </a:lnTo>
                  <a:lnTo>
                    <a:pt x="12" y="27"/>
                  </a:lnTo>
                  <a:lnTo>
                    <a:pt x="12" y="50"/>
                  </a:lnTo>
                  <a:lnTo>
                    <a:pt x="15"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39" name="Freeform 243">
              <a:extLst>
                <a:ext uri="{FF2B5EF4-FFF2-40B4-BE49-F238E27FC236}">
                  <a16:creationId xmlns:a16="http://schemas.microsoft.com/office/drawing/2014/main" xmlns="" id="{C8342C58-0931-467A-A94B-2EF313C0F45D}"/>
                </a:ext>
              </a:extLst>
            </p:cNvPr>
            <p:cNvSpPr>
              <a:spLocks/>
            </p:cNvSpPr>
            <p:nvPr/>
          </p:nvSpPr>
          <p:spPr bwMode="auto">
            <a:xfrm>
              <a:off x="2112" y="1072"/>
              <a:ext cx="9" cy="38"/>
            </a:xfrm>
            <a:custGeom>
              <a:avLst/>
              <a:gdLst>
                <a:gd name="T0" fmla="*/ 1 w 18"/>
                <a:gd name="T1" fmla="*/ 3 h 76"/>
                <a:gd name="T2" fmla="*/ 1 w 18"/>
                <a:gd name="T3" fmla="*/ 2 h 76"/>
                <a:gd name="T4" fmla="*/ 1 w 18"/>
                <a:gd name="T5" fmla="*/ 1 h 76"/>
                <a:gd name="T6" fmla="*/ 0 w 18"/>
                <a:gd name="T7" fmla="*/ 1 h 76"/>
                <a:gd name="T8" fmla="*/ 1 w 18"/>
                <a:gd name="T9" fmla="*/ 0 h 76"/>
                <a:gd name="T10" fmla="*/ 1 w 18"/>
                <a:gd name="T11" fmla="*/ 1 h 76"/>
                <a:gd name="T12" fmla="*/ 1 w 18"/>
                <a:gd name="T13" fmla="*/ 1 h 76"/>
                <a:gd name="T14" fmla="*/ 1 w 18"/>
                <a:gd name="T15" fmla="*/ 2 h 76"/>
                <a:gd name="T16" fmla="*/ 1 w 18"/>
                <a:gd name="T17" fmla="*/ 3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76">
                  <a:moveTo>
                    <a:pt x="18" y="76"/>
                  </a:moveTo>
                  <a:lnTo>
                    <a:pt x="10" y="56"/>
                  </a:lnTo>
                  <a:lnTo>
                    <a:pt x="2" y="31"/>
                  </a:lnTo>
                  <a:lnTo>
                    <a:pt x="0" y="9"/>
                  </a:lnTo>
                  <a:lnTo>
                    <a:pt x="7" y="0"/>
                  </a:lnTo>
                  <a:lnTo>
                    <a:pt x="15" y="9"/>
                  </a:lnTo>
                  <a:lnTo>
                    <a:pt x="17" y="31"/>
                  </a:lnTo>
                  <a:lnTo>
                    <a:pt x="16" y="57"/>
                  </a:lnTo>
                  <a:lnTo>
                    <a:pt x="18" y="7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40" name="Freeform 244">
              <a:extLst>
                <a:ext uri="{FF2B5EF4-FFF2-40B4-BE49-F238E27FC236}">
                  <a16:creationId xmlns:a16="http://schemas.microsoft.com/office/drawing/2014/main" xmlns="" id="{294E230F-4A08-4569-87AA-9FD556E8B92B}"/>
                </a:ext>
              </a:extLst>
            </p:cNvPr>
            <p:cNvSpPr>
              <a:spLocks/>
            </p:cNvSpPr>
            <p:nvPr/>
          </p:nvSpPr>
          <p:spPr bwMode="auto">
            <a:xfrm>
              <a:off x="2094" y="1066"/>
              <a:ext cx="13" cy="42"/>
            </a:xfrm>
            <a:custGeom>
              <a:avLst/>
              <a:gdLst>
                <a:gd name="T0" fmla="*/ 0 w 27"/>
                <a:gd name="T1" fmla="*/ 3 h 84"/>
                <a:gd name="T2" fmla="*/ 0 w 27"/>
                <a:gd name="T3" fmla="*/ 3 h 84"/>
                <a:gd name="T4" fmla="*/ 0 w 27"/>
                <a:gd name="T5" fmla="*/ 2 h 84"/>
                <a:gd name="T6" fmla="*/ 0 w 27"/>
                <a:gd name="T7" fmla="*/ 2 h 84"/>
                <a:gd name="T8" fmla="*/ 0 w 27"/>
                <a:gd name="T9" fmla="*/ 2 h 84"/>
                <a:gd name="T10" fmla="*/ 0 w 27"/>
                <a:gd name="T11" fmla="*/ 1 h 84"/>
                <a:gd name="T12" fmla="*/ 0 w 27"/>
                <a:gd name="T13" fmla="*/ 1 h 84"/>
                <a:gd name="T14" fmla="*/ 0 w 27"/>
                <a:gd name="T15" fmla="*/ 1 h 84"/>
                <a:gd name="T16" fmla="*/ 0 w 27"/>
                <a:gd name="T17" fmla="*/ 0 h 84"/>
                <a:gd name="T18" fmla="*/ 0 w 27"/>
                <a:gd name="T19" fmla="*/ 1 h 84"/>
                <a:gd name="T20" fmla="*/ 0 w 27"/>
                <a:gd name="T21" fmla="*/ 2 h 84"/>
                <a:gd name="T22" fmla="*/ 0 w 27"/>
                <a:gd name="T23" fmla="*/ 3 h 84"/>
                <a:gd name="T24" fmla="*/ 0 w 27"/>
                <a:gd name="T25" fmla="*/ 3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84">
                  <a:moveTo>
                    <a:pt x="27" y="84"/>
                  </a:moveTo>
                  <a:lnTo>
                    <a:pt x="23" y="76"/>
                  </a:lnTo>
                  <a:lnTo>
                    <a:pt x="18" y="63"/>
                  </a:lnTo>
                  <a:lnTo>
                    <a:pt x="12" y="50"/>
                  </a:lnTo>
                  <a:lnTo>
                    <a:pt x="7" y="35"/>
                  </a:lnTo>
                  <a:lnTo>
                    <a:pt x="3" y="21"/>
                  </a:lnTo>
                  <a:lnTo>
                    <a:pt x="0" y="9"/>
                  </a:lnTo>
                  <a:lnTo>
                    <a:pt x="1" y="2"/>
                  </a:lnTo>
                  <a:lnTo>
                    <a:pt x="5" y="0"/>
                  </a:lnTo>
                  <a:lnTo>
                    <a:pt x="15" y="13"/>
                  </a:lnTo>
                  <a:lnTo>
                    <a:pt x="21" y="39"/>
                  </a:lnTo>
                  <a:lnTo>
                    <a:pt x="23" y="67"/>
                  </a:lnTo>
                  <a:lnTo>
                    <a:pt x="27" y="8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41" name="Freeform 245">
              <a:extLst>
                <a:ext uri="{FF2B5EF4-FFF2-40B4-BE49-F238E27FC236}">
                  <a16:creationId xmlns:a16="http://schemas.microsoft.com/office/drawing/2014/main" xmlns="" id="{CAC7EDF8-A8F8-490B-9F0F-FA8DB0E4074B}"/>
                </a:ext>
              </a:extLst>
            </p:cNvPr>
            <p:cNvSpPr>
              <a:spLocks/>
            </p:cNvSpPr>
            <p:nvPr/>
          </p:nvSpPr>
          <p:spPr bwMode="auto">
            <a:xfrm>
              <a:off x="2079" y="1062"/>
              <a:ext cx="17" cy="45"/>
            </a:xfrm>
            <a:custGeom>
              <a:avLst/>
              <a:gdLst>
                <a:gd name="T0" fmla="*/ 1 w 35"/>
                <a:gd name="T1" fmla="*/ 2 h 91"/>
                <a:gd name="T2" fmla="*/ 0 w 35"/>
                <a:gd name="T3" fmla="*/ 2 h 91"/>
                <a:gd name="T4" fmla="*/ 0 w 35"/>
                <a:gd name="T5" fmla="*/ 2 h 91"/>
                <a:gd name="T6" fmla="*/ 0 w 35"/>
                <a:gd name="T7" fmla="*/ 1 h 91"/>
                <a:gd name="T8" fmla="*/ 0 w 35"/>
                <a:gd name="T9" fmla="*/ 1 h 91"/>
                <a:gd name="T10" fmla="*/ 0 w 35"/>
                <a:gd name="T11" fmla="*/ 0 h 91"/>
                <a:gd name="T12" fmla="*/ 0 w 35"/>
                <a:gd name="T13" fmla="*/ 0 h 91"/>
                <a:gd name="T14" fmla="*/ 0 w 35"/>
                <a:gd name="T15" fmla="*/ 0 h 91"/>
                <a:gd name="T16" fmla="*/ 0 w 35"/>
                <a:gd name="T17" fmla="*/ 0 h 91"/>
                <a:gd name="T18" fmla="*/ 0 w 35"/>
                <a:gd name="T19" fmla="*/ 0 h 91"/>
                <a:gd name="T20" fmla="*/ 0 w 35"/>
                <a:gd name="T21" fmla="*/ 1 h 91"/>
                <a:gd name="T22" fmla="*/ 1 w 35"/>
                <a:gd name="T23" fmla="*/ 2 h 91"/>
                <a:gd name="T24" fmla="*/ 1 w 35"/>
                <a:gd name="T25" fmla="*/ 2 h 9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5" h="91">
                  <a:moveTo>
                    <a:pt x="35" y="91"/>
                  </a:moveTo>
                  <a:lnTo>
                    <a:pt x="27" y="83"/>
                  </a:lnTo>
                  <a:lnTo>
                    <a:pt x="19" y="70"/>
                  </a:lnTo>
                  <a:lnTo>
                    <a:pt x="12" y="56"/>
                  </a:lnTo>
                  <a:lnTo>
                    <a:pt x="6" y="40"/>
                  </a:lnTo>
                  <a:lnTo>
                    <a:pt x="1" y="25"/>
                  </a:lnTo>
                  <a:lnTo>
                    <a:pt x="0" y="13"/>
                  </a:lnTo>
                  <a:lnTo>
                    <a:pt x="1" y="3"/>
                  </a:lnTo>
                  <a:lnTo>
                    <a:pt x="6" y="0"/>
                  </a:lnTo>
                  <a:lnTo>
                    <a:pt x="18" y="10"/>
                  </a:lnTo>
                  <a:lnTo>
                    <a:pt x="27" y="37"/>
                  </a:lnTo>
                  <a:lnTo>
                    <a:pt x="33" y="68"/>
                  </a:lnTo>
                  <a:lnTo>
                    <a:pt x="35" y="9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42" name="Freeform 246">
              <a:extLst>
                <a:ext uri="{FF2B5EF4-FFF2-40B4-BE49-F238E27FC236}">
                  <a16:creationId xmlns:a16="http://schemas.microsoft.com/office/drawing/2014/main" xmlns="" id="{50B922A4-3C03-4CEF-AFC9-3925912145B2}"/>
                </a:ext>
              </a:extLst>
            </p:cNvPr>
            <p:cNvSpPr>
              <a:spLocks/>
            </p:cNvSpPr>
            <p:nvPr/>
          </p:nvSpPr>
          <p:spPr bwMode="auto">
            <a:xfrm>
              <a:off x="2052" y="1066"/>
              <a:ext cx="28" cy="43"/>
            </a:xfrm>
            <a:custGeom>
              <a:avLst/>
              <a:gdLst>
                <a:gd name="T0" fmla="*/ 2 w 56"/>
                <a:gd name="T1" fmla="*/ 3 h 85"/>
                <a:gd name="T2" fmla="*/ 2 w 56"/>
                <a:gd name="T3" fmla="*/ 3 h 85"/>
                <a:gd name="T4" fmla="*/ 2 w 56"/>
                <a:gd name="T5" fmla="*/ 3 h 85"/>
                <a:gd name="T6" fmla="*/ 1 w 56"/>
                <a:gd name="T7" fmla="*/ 2 h 85"/>
                <a:gd name="T8" fmla="*/ 1 w 56"/>
                <a:gd name="T9" fmla="*/ 2 h 85"/>
                <a:gd name="T10" fmla="*/ 1 w 56"/>
                <a:gd name="T11" fmla="*/ 1 h 85"/>
                <a:gd name="T12" fmla="*/ 1 w 56"/>
                <a:gd name="T13" fmla="*/ 1 h 85"/>
                <a:gd name="T14" fmla="*/ 0 w 56"/>
                <a:gd name="T15" fmla="*/ 1 h 85"/>
                <a:gd name="T16" fmla="*/ 1 w 56"/>
                <a:gd name="T17" fmla="*/ 0 h 85"/>
                <a:gd name="T18" fmla="*/ 1 w 56"/>
                <a:gd name="T19" fmla="*/ 0 h 85"/>
                <a:gd name="T20" fmla="*/ 1 w 56"/>
                <a:gd name="T21" fmla="*/ 1 h 85"/>
                <a:gd name="T22" fmla="*/ 1 w 56"/>
                <a:gd name="T23" fmla="*/ 1 h 85"/>
                <a:gd name="T24" fmla="*/ 1 w 56"/>
                <a:gd name="T25" fmla="*/ 1 h 85"/>
                <a:gd name="T26" fmla="*/ 2 w 56"/>
                <a:gd name="T27" fmla="*/ 2 h 85"/>
                <a:gd name="T28" fmla="*/ 2 w 56"/>
                <a:gd name="T29" fmla="*/ 2 h 85"/>
                <a:gd name="T30" fmla="*/ 2 w 56"/>
                <a:gd name="T31" fmla="*/ 3 h 85"/>
                <a:gd name="T32" fmla="*/ 2 w 56"/>
                <a:gd name="T33" fmla="*/ 3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85">
                  <a:moveTo>
                    <a:pt x="56" y="85"/>
                  </a:moveTo>
                  <a:lnTo>
                    <a:pt x="47" y="77"/>
                  </a:lnTo>
                  <a:lnTo>
                    <a:pt x="38" y="67"/>
                  </a:lnTo>
                  <a:lnTo>
                    <a:pt x="27" y="53"/>
                  </a:lnTo>
                  <a:lnTo>
                    <a:pt x="17" y="39"/>
                  </a:lnTo>
                  <a:lnTo>
                    <a:pt x="8" y="25"/>
                  </a:lnTo>
                  <a:lnTo>
                    <a:pt x="2" y="14"/>
                  </a:lnTo>
                  <a:lnTo>
                    <a:pt x="0" y="5"/>
                  </a:lnTo>
                  <a:lnTo>
                    <a:pt x="2" y="0"/>
                  </a:lnTo>
                  <a:lnTo>
                    <a:pt x="8" y="0"/>
                  </a:lnTo>
                  <a:lnTo>
                    <a:pt x="15" y="7"/>
                  </a:lnTo>
                  <a:lnTo>
                    <a:pt x="23" y="16"/>
                  </a:lnTo>
                  <a:lnTo>
                    <a:pt x="32" y="29"/>
                  </a:lnTo>
                  <a:lnTo>
                    <a:pt x="40" y="44"/>
                  </a:lnTo>
                  <a:lnTo>
                    <a:pt x="47" y="59"/>
                  </a:lnTo>
                  <a:lnTo>
                    <a:pt x="53" y="73"/>
                  </a:lnTo>
                  <a:lnTo>
                    <a:pt x="56" y="8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43" name="Freeform 247">
              <a:extLst>
                <a:ext uri="{FF2B5EF4-FFF2-40B4-BE49-F238E27FC236}">
                  <a16:creationId xmlns:a16="http://schemas.microsoft.com/office/drawing/2014/main" xmlns="" id="{8994A40F-9DB2-4F7A-A1CF-D9BE9353B523}"/>
                </a:ext>
              </a:extLst>
            </p:cNvPr>
            <p:cNvSpPr>
              <a:spLocks/>
            </p:cNvSpPr>
            <p:nvPr/>
          </p:nvSpPr>
          <p:spPr bwMode="auto">
            <a:xfrm>
              <a:off x="2028" y="1073"/>
              <a:ext cx="36" cy="35"/>
            </a:xfrm>
            <a:custGeom>
              <a:avLst/>
              <a:gdLst>
                <a:gd name="T0" fmla="*/ 3 w 71"/>
                <a:gd name="T1" fmla="*/ 3 h 70"/>
                <a:gd name="T2" fmla="*/ 2 w 71"/>
                <a:gd name="T3" fmla="*/ 2 h 70"/>
                <a:gd name="T4" fmla="*/ 2 w 71"/>
                <a:gd name="T5" fmla="*/ 2 h 70"/>
                <a:gd name="T6" fmla="*/ 2 w 71"/>
                <a:gd name="T7" fmla="*/ 2 h 70"/>
                <a:gd name="T8" fmla="*/ 1 w 71"/>
                <a:gd name="T9" fmla="*/ 2 h 70"/>
                <a:gd name="T10" fmla="*/ 1 w 71"/>
                <a:gd name="T11" fmla="*/ 1 h 70"/>
                <a:gd name="T12" fmla="*/ 1 w 71"/>
                <a:gd name="T13" fmla="*/ 1 h 70"/>
                <a:gd name="T14" fmla="*/ 0 w 71"/>
                <a:gd name="T15" fmla="*/ 1 h 70"/>
                <a:gd name="T16" fmla="*/ 1 w 71"/>
                <a:gd name="T17" fmla="*/ 0 h 70"/>
                <a:gd name="T18" fmla="*/ 1 w 71"/>
                <a:gd name="T19" fmla="*/ 0 h 70"/>
                <a:gd name="T20" fmla="*/ 1 w 71"/>
                <a:gd name="T21" fmla="*/ 1 h 70"/>
                <a:gd name="T22" fmla="*/ 1 w 71"/>
                <a:gd name="T23" fmla="*/ 1 h 70"/>
                <a:gd name="T24" fmla="*/ 2 w 71"/>
                <a:gd name="T25" fmla="*/ 1 h 70"/>
                <a:gd name="T26" fmla="*/ 2 w 71"/>
                <a:gd name="T27" fmla="*/ 2 h 70"/>
                <a:gd name="T28" fmla="*/ 2 w 71"/>
                <a:gd name="T29" fmla="*/ 2 h 70"/>
                <a:gd name="T30" fmla="*/ 3 w 71"/>
                <a:gd name="T31" fmla="*/ 2 h 70"/>
                <a:gd name="T32" fmla="*/ 3 w 71"/>
                <a:gd name="T33" fmla="*/ 3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70">
                  <a:moveTo>
                    <a:pt x="71" y="70"/>
                  </a:moveTo>
                  <a:lnTo>
                    <a:pt x="63" y="64"/>
                  </a:lnTo>
                  <a:lnTo>
                    <a:pt x="51" y="56"/>
                  </a:lnTo>
                  <a:lnTo>
                    <a:pt x="38" y="46"/>
                  </a:lnTo>
                  <a:lnTo>
                    <a:pt x="24" y="34"/>
                  </a:lnTo>
                  <a:lnTo>
                    <a:pt x="13" y="23"/>
                  </a:lnTo>
                  <a:lnTo>
                    <a:pt x="3" y="12"/>
                  </a:lnTo>
                  <a:lnTo>
                    <a:pt x="0" y="4"/>
                  </a:lnTo>
                  <a:lnTo>
                    <a:pt x="1" y="0"/>
                  </a:lnTo>
                  <a:lnTo>
                    <a:pt x="8" y="0"/>
                  </a:lnTo>
                  <a:lnTo>
                    <a:pt x="18" y="6"/>
                  </a:lnTo>
                  <a:lnTo>
                    <a:pt x="30" y="15"/>
                  </a:lnTo>
                  <a:lnTo>
                    <a:pt x="41" y="26"/>
                  </a:lnTo>
                  <a:lnTo>
                    <a:pt x="53" y="40"/>
                  </a:lnTo>
                  <a:lnTo>
                    <a:pt x="62" y="52"/>
                  </a:lnTo>
                  <a:lnTo>
                    <a:pt x="69" y="63"/>
                  </a:lnTo>
                  <a:lnTo>
                    <a:pt x="71"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44" name="Freeform 248">
              <a:extLst>
                <a:ext uri="{FF2B5EF4-FFF2-40B4-BE49-F238E27FC236}">
                  <a16:creationId xmlns:a16="http://schemas.microsoft.com/office/drawing/2014/main" xmlns="" id="{9F1B7E2E-E80A-4055-92A2-84561FB268E6}"/>
                </a:ext>
              </a:extLst>
            </p:cNvPr>
            <p:cNvSpPr>
              <a:spLocks/>
            </p:cNvSpPr>
            <p:nvPr/>
          </p:nvSpPr>
          <p:spPr bwMode="auto">
            <a:xfrm>
              <a:off x="2016" y="1078"/>
              <a:ext cx="33" cy="32"/>
            </a:xfrm>
            <a:custGeom>
              <a:avLst/>
              <a:gdLst>
                <a:gd name="T0" fmla="*/ 1 w 64"/>
                <a:gd name="T1" fmla="*/ 0 h 65"/>
                <a:gd name="T2" fmla="*/ 1 w 64"/>
                <a:gd name="T3" fmla="*/ 0 h 65"/>
                <a:gd name="T4" fmla="*/ 1 w 64"/>
                <a:gd name="T5" fmla="*/ 0 h 65"/>
                <a:gd name="T6" fmla="*/ 1 w 64"/>
                <a:gd name="T7" fmla="*/ 0 h 65"/>
                <a:gd name="T8" fmla="*/ 1 w 64"/>
                <a:gd name="T9" fmla="*/ 0 h 65"/>
                <a:gd name="T10" fmla="*/ 2 w 64"/>
                <a:gd name="T11" fmla="*/ 1 h 65"/>
                <a:gd name="T12" fmla="*/ 2 w 64"/>
                <a:gd name="T13" fmla="*/ 1 h 65"/>
                <a:gd name="T14" fmla="*/ 2 w 64"/>
                <a:gd name="T15" fmla="*/ 1 h 65"/>
                <a:gd name="T16" fmla="*/ 3 w 64"/>
                <a:gd name="T17" fmla="*/ 2 h 65"/>
                <a:gd name="T18" fmla="*/ 2 w 64"/>
                <a:gd name="T19" fmla="*/ 1 h 65"/>
                <a:gd name="T20" fmla="*/ 2 w 64"/>
                <a:gd name="T21" fmla="*/ 1 h 65"/>
                <a:gd name="T22" fmla="*/ 1 w 64"/>
                <a:gd name="T23" fmla="*/ 1 h 65"/>
                <a:gd name="T24" fmla="*/ 1 w 64"/>
                <a:gd name="T25" fmla="*/ 1 h 65"/>
                <a:gd name="T26" fmla="*/ 1 w 64"/>
                <a:gd name="T27" fmla="*/ 0 h 65"/>
                <a:gd name="T28" fmla="*/ 1 w 64"/>
                <a:gd name="T29" fmla="*/ 0 h 65"/>
                <a:gd name="T30" fmla="*/ 0 w 64"/>
                <a:gd name="T31" fmla="*/ 0 h 65"/>
                <a:gd name="T32" fmla="*/ 1 w 64"/>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65">
                  <a:moveTo>
                    <a:pt x="3" y="0"/>
                  </a:moveTo>
                  <a:lnTo>
                    <a:pt x="7" y="1"/>
                  </a:lnTo>
                  <a:lnTo>
                    <a:pt x="12" y="7"/>
                  </a:lnTo>
                  <a:lnTo>
                    <a:pt x="21" y="16"/>
                  </a:lnTo>
                  <a:lnTo>
                    <a:pt x="29" y="27"/>
                  </a:lnTo>
                  <a:lnTo>
                    <a:pt x="38" y="38"/>
                  </a:lnTo>
                  <a:lnTo>
                    <a:pt x="47" y="48"/>
                  </a:lnTo>
                  <a:lnTo>
                    <a:pt x="56" y="58"/>
                  </a:lnTo>
                  <a:lnTo>
                    <a:pt x="64" y="65"/>
                  </a:lnTo>
                  <a:lnTo>
                    <a:pt x="53" y="61"/>
                  </a:lnTo>
                  <a:lnTo>
                    <a:pt x="40" y="53"/>
                  </a:lnTo>
                  <a:lnTo>
                    <a:pt x="29" y="44"/>
                  </a:lnTo>
                  <a:lnTo>
                    <a:pt x="17" y="33"/>
                  </a:lnTo>
                  <a:lnTo>
                    <a:pt x="8" y="23"/>
                  </a:lnTo>
                  <a:lnTo>
                    <a:pt x="2" y="14"/>
                  </a:lnTo>
                  <a:lnTo>
                    <a:pt x="0" y="6"/>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45" name="Freeform 249">
              <a:extLst>
                <a:ext uri="{FF2B5EF4-FFF2-40B4-BE49-F238E27FC236}">
                  <a16:creationId xmlns:a16="http://schemas.microsoft.com/office/drawing/2014/main" xmlns="" id="{4CB95168-109C-4E71-BF73-703C4FC4D44C}"/>
                </a:ext>
              </a:extLst>
            </p:cNvPr>
            <p:cNvSpPr>
              <a:spLocks/>
            </p:cNvSpPr>
            <p:nvPr/>
          </p:nvSpPr>
          <p:spPr bwMode="auto">
            <a:xfrm>
              <a:off x="1859" y="1141"/>
              <a:ext cx="156" cy="38"/>
            </a:xfrm>
            <a:custGeom>
              <a:avLst/>
              <a:gdLst>
                <a:gd name="T0" fmla="*/ 10 w 312"/>
                <a:gd name="T1" fmla="*/ 3 h 76"/>
                <a:gd name="T2" fmla="*/ 10 w 312"/>
                <a:gd name="T3" fmla="*/ 3 h 76"/>
                <a:gd name="T4" fmla="*/ 10 w 312"/>
                <a:gd name="T5" fmla="*/ 3 h 76"/>
                <a:gd name="T6" fmla="*/ 10 w 312"/>
                <a:gd name="T7" fmla="*/ 3 h 76"/>
                <a:gd name="T8" fmla="*/ 10 w 312"/>
                <a:gd name="T9" fmla="*/ 3 h 76"/>
                <a:gd name="T10" fmla="*/ 9 w 312"/>
                <a:gd name="T11" fmla="*/ 2 h 76"/>
                <a:gd name="T12" fmla="*/ 9 w 312"/>
                <a:gd name="T13" fmla="*/ 2 h 76"/>
                <a:gd name="T14" fmla="*/ 8 w 312"/>
                <a:gd name="T15" fmla="*/ 2 h 76"/>
                <a:gd name="T16" fmla="*/ 7 w 312"/>
                <a:gd name="T17" fmla="*/ 1 h 76"/>
                <a:gd name="T18" fmla="*/ 7 w 312"/>
                <a:gd name="T19" fmla="*/ 1 h 76"/>
                <a:gd name="T20" fmla="*/ 6 w 312"/>
                <a:gd name="T21" fmla="*/ 1 h 76"/>
                <a:gd name="T22" fmla="*/ 6 w 312"/>
                <a:gd name="T23" fmla="*/ 1 h 76"/>
                <a:gd name="T24" fmla="*/ 5 w 312"/>
                <a:gd name="T25" fmla="*/ 1 h 76"/>
                <a:gd name="T26" fmla="*/ 4 w 312"/>
                <a:gd name="T27" fmla="*/ 1 h 76"/>
                <a:gd name="T28" fmla="*/ 4 w 312"/>
                <a:gd name="T29" fmla="*/ 1 h 76"/>
                <a:gd name="T30" fmla="*/ 3 w 312"/>
                <a:gd name="T31" fmla="*/ 1 h 76"/>
                <a:gd name="T32" fmla="*/ 2 w 312"/>
                <a:gd name="T33" fmla="*/ 1 h 76"/>
                <a:gd name="T34" fmla="*/ 2 w 312"/>
                <a:gd name="T35" fmla="*/ 1 h 76"/>
                <a:gd name="T36" fmla="*/ 1 w 312"/>
                <a:gd name="T37" fmla="*/ 1 h 76"/>
                <a:gd name="T38" fmla="*/ 1 w 312"/>
                <a:gd name="T39" fmla="*/ 2 h 76"/>
                <a:gd name="T40" fmla="*/ 0 w 312"/>
                <a:gd name="T41" fmla="*/ 2 h 76"/>
                <a:gd name="T42" fmla="*/ 1 w 312"/>
                <a:gd name="T43" fmla="*/ 1 h 76"/>
                <a:gd name="T44" fmla="*/ 1 w 312"/>
                <a:gd name="T45" fmla="*/ 1 h 76"/>
                <a:gd name="T46" fmla="*/ 2 w 312"/>
                <a:gd name="T47" fmla="*/ 1 h 76"/>
                <a:gd name="T48" fmla="*/ 2 w 312"/>
                <a:gd name="T49" fmla="*/ 1 h 76"/>
                <a:gd name="T50" fmla="*/ 3 w 312"/>
                <a:gd name="T51" fmla="*/ 1 h 76"/>
                <a:gd name="T52" fmla="*/ 3 w 312"/>
                <a:gd name="T53" fmla="*/ 1 h 76"/>
                <a:gd name="T54" fmla="*/ 4 w 312"/>
                <a:gd name="T55" fmla="*/ 0 h 76"/>
                <a:gd name="T56" fmla="*/ 5 w 312"/>
                <a:gd name="T57" fmla="*/ 0 h 76"/>
                <a:gd name="T58" fmla="*/ 6 w 312"/>
                <a:gd name="T59" fmla="*/ 1 h 76"/>
                <a:gd name="T60" fmla="*/ 7 w 312"/>
                <a:gd name="T61" fmla="*/ 1 h 76"/>
                <a:gd name="T62" fmla="*/ 7 w 312"/>
                <a:gd name="T63" fmla="*/ 1 h 76"/>
                <a:gd name="T64" fmla="*/ 8 w 312"/>
                <a:gd name="T65" fmla="*/ 1 h 76"/>
                <a:gd name="T66" fmla="*/ 9 w 312"/>
                <a:gd name="T67" fmla="*/ 1 h 76"/>
                <a:gd name="T68" fmla="*/ 9 w 312"/>
                <a:gd name="T69" fmla="*/ 2 h 76"/>
                <a:gd name="T70" fmla="*/ 10 w 312"/>
                <a:gd name="T71" fmla="*/ 2 h 76"/>
                <a:gd name="T72" fmla="*/ 10 w 312"/>
                <a:gd name="T73" fmla="*/ 3 h 7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12" h="76">
                  <a:moveTo>
                    <a:pt x="310" y="68"/>
                  </a:moveTo>
                  <a:lnTo>
                    <a:pt x="312" y="70"/>
                  </a:lnTo>
                  <a:lnTo>
                    <a:pt x="309" y="72"/>
                  </a:lnTo>
                  <a:lnTo>
                    <a:pt x="306" y="75"/>
                  </a:lnTo>
                  <a:lnTo>
                    <a:pt x="303" y="76"/>
                  </a:lnTo>
                  <a:lnTo>
                    <a:pt x="285" y="59"/>
                  </a:lnTo>
                  <a:lnTo>
                    <a:pt x="264" y="45"/>
                  </a:lnTo>
                  <a:lnTo>
                    <a:pt x="245" y="34"/>
                  </a:lnTo>
                  <a:lnTo>
                    <a:pt x="224" y="25"/>
                  </a:lnTo>
                  <a:lnTo>
                    <a:pt x="203" y="19"/>
                  </a:lnTo>
                  <a:lnTo>
                    <a:pt x="181" y="16"/>
                  </a:lnTo>
                  <a:lnTo>
                    <a:pt x="161" y="14"/>
                  </a:lnTo>
                  <a:lnTo>
                    <a:pt x="140" y="12"/>
                  </a:lnTo>
                  <a:lnTo>
                    <a:pt x="120" y="14"/>
                  </a:lnTo>
                  <a:lnTo>
                    <a:pt x="100" y="16"/>
                  </a:lnTo>
                  <a:lnTo>
                    <a:pt x="80" y="18"/>
                  </a:lnTo>
                  <a:lnTo>
                    <a:pt x="62" y="22"/>
                  </a:lnTo>
                  <a:lnTo>
                    <a:pt x="44" y="26"/>
                  </a:lnTo>
                  <a:lnTo>
                    <a:pt x="28" y="30"/>
                  </a:lnTo>
                  <a:lnTo>
                    <a:pt x="13" y="34"/>
                  </a:lnTo>
                  <a:lnTo>
                    <a:pt x="0" y="38"/>
                  </a:lnTo>
                  <a:lnTo>
                    <a:pt x="6" y="29"/>
                  </a:lnTo>
                  <a:lnTo>
                    <a:pt x="18" y="22"/>
                  </a:lnTo>
                  <a:lnTo>
                    <a:pt x="34" y="15"/>
                  </a:lnTo>
                  <a:lnTo>
                    <a:pt x="51" y="9"/>
                  </a:lnTo>
                  <a:lnTo>
                    <a:pt x="72" y="4"/>
                  </a:lnTo>
                  <a:lnTo>
                    <a:pt x="95" y="1"/>
                  </a:lnTo>
                  <a:lnTo>
                    <a:pt x="119" y="0"/>
                  </a:lnTo>
                  <a:lnTo>
                    <a:pt x="145" y="0"/>
                  </a:lnTo>
                  <a:lnTo>
                    <a:pt x="170" y="1"/>
                  </a:lnTo>
                  <a:lnTo>
                    <a:pt x="194" y="4"/>
                  </a:lnTo>
                  <a:lnTo>
                    <a:pt x="218" y="10"/>
                  </a:lnTo>
                  <a:lnTo>
                    <a:pt x="242" y="17"/>
                  </a:lnTo>
                  <a:lnTo>
                    <a:pt x="263" y="26"/>
                  </a:lnTo>
                  <a:lnTo>
                    <a:pt x="282" y="38"/>
                  </a:lnTo>
                  <a:lnTo>
                    <a:pt x="298" y="52"/>
                  </a:lnTo>
                  <a:lnTo>
                    <a:pt x="310"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46" name="Freeform 250">
              <a:extLst>
                <a:ext uri="{FF2B5EF4-FFF2-40B4-BE49-F238E27FC236}">
                  <a16:creationId xmlns:a16="http://schemas.microsoft.com/office/drawing/2014/main" xmlns="" id="{BD78FFD9-1B27-4F0A-B9EA-61F1EA6045A1}"/>
                </a:ext>
              </a:extLst>
            </p:cNvPr>
            <p:cNvSpPr>
              <a:spLocks/>
            </p:cNvSpPr>
            <p:nvPr/>
          </p:nvSpPr>
          <p:spPr bwMode="auto">
            <a:xfrm>
              <a:off x="1862" y="1150"/>
              <a:ext cx="19" cy="34"/>
            </a:xfrm>
            <a:custGeom>
              <a:avLst/>
              <a:gdLst>
                <a:gd name="T0" fmla="*/ 2 w 38"/>
                <a:gd name="T1" fmla="*/ 0 h 68"/>
                <a:gd name="T2" fmla="*/ 1 w 38"/>
                <a:gd name="T3" fmla="*/ 1 h 68"/>
                <a:gd name="T4" fmla="*/ 1 w 38"/>
                <a:gd name="T5" fmla="*/ 1 h 68"/>
                <a:gd name="T6" fmla="*/ 1 w 38"/>
                <a:gd name="T7" fmla="*/ 1 h 68"/>
                <a:gd name="T8" fmla="*/ 1 w 38"/>
                <a:gd name="T9" fmla="*/ 2 h 68"/>
                <a:gd name="T10" fmla="*/ 1 w 38"/>
                <a:gd name="T11" fmla="*/ 2 h 68"/>
                <a:gd name="T12" fmla="*/ 1 w 38"/>
                <a:gd name="T13" fmla="*/ 2 h 68"/>
                <a:gd name="T14" fmla="*/ 0 w 38"/>
                <a:gd name="T15" fmla="*/ 3 h 68"/>
                <a:gd name="T16" fmla="*/ 1 w 38"/>
                <a:gd name="T17" fmla="*/ 3 h 68"/>
                <a:gd name="T18" fmla="*/ 1 w 38"/>
                <a:gd name="T19" fmla="*/ 3 h 68"/>
                <a:gd name="T20" fmla="*/ 1 w 38"/>
                <a:gd name="T21" fmla="*/ 2 h 68"/>
                <a:gd name="T22" fmla="*/ 1 w 38"/>
                <a:gd name="T23" fmla="*/ 2 h 68"/>
                <a:gd name="T24" fmla="*/ 1 w 38"/>
                <a:gd name="T25" fmla="*/ 2 h 68"/>
                <a:gd name="T26" fmla="*/ 1 w 38"/>
                <a:gd name="T27" fmla="*/ 1 h 68"/>
                <a:gd name="T28" fmla="*/ 1 w 38"/>
                <a:gd name="T29" fmla="*/ 1 h 68"/>
                <a:gd name="T30" fmla="*/ 1 w 38"/>
                <a:gd name="T31" fmla="*/ 1 h 68"/>
                <a:gd name="T32" fmla="*/ 2 w 38"/>
                <a:gd name="T33" fmla="*/ 0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68">
                  <a:moveTo>
                    <a:pt x="38" y="0"/>
                  </a:moveTo>
                  <a:lnTo>
                    <a:pt x="30" y="7"/>
                  </a:lnTo>
                  <a:lnTo>
                    <a:pt x="23" y="16"/>
                  </a:lnTo>
                  <a:lnTo>
                    <a:pt x="16" y="27"/>
                  </a:lnTo>
                  <a:lnTo>
                    <a:pt x="9" y="38"/>
                  </a:lnTo>
                  <a:lnTo>
                    <a:pt x="5" y="48"/>
                  </a:lnTo>
                  <a:lnTo>
                    <a:pt x="1" y="58"/>
                  </a:lnTo>
                  <a:lnTo>
                    <a:pt x="0" y="65"/>
                  </a:lnTo>
                  <a:lnTo>
                    <a:pt x="1" y="68"/>
                  </a:lnTo>
                  <a:lnTo>
                    <a:pt x="5" y="67"/>
                  </a:lnTo>
                  <a:lnTo>
                    <a:pt x="8" y="62"/>
                  </a:lnTo>
                  <a:lnTo>
                    <a:pt x="12" y="54"/>
                  </a:lnTo>
                  <a:lnTo>
                    <a:pt x="16" y="44"/>
                  </a:lnTo>
                  <a:lnTo>
                    <a:pt x="21" y="32"/>
                  </a:lnTo>
                  <a:lnTo>
                    <a:pt x="27" y="21"/>
                  </a:lnTo>
                  <a:lnTo>
                    <a:pt x="32" y="9"/>
                  </a:lnTo>
                  <a:lnTo>
                    <a:pt x="3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47" name="Freeform 251">
              <a:extLst>
                <a:ext uri="{FF2B5EF4-FFF2-40B4-BE49-F238E27FC236}">
                  <a16:creationId xmlns:a16="http://schemas.microsoft.com/office/drawing/2014/main" xmlns="" id="{53A6254A-B854-4053-A859-93A1B1C34A94}"/>
                </a:ext>
              </a:extLst>
            </p:cNvPr>
            <p:cNvSpPr>
              <a:spLocks/>
            </p:cNvSpPr>
            <p:nvPr/>
          </p:nvSpPr>
          <p:spPr bwMode="auto">
            <a:xfrm>
              <a:off x="1872" y="1146"/>
              <a:ext cx="22" cy="38"/>
            </a:xfrm>
            <a:custGeom>
              <a:avLst/>
              <a:gdLst>
                <a:gd name="T0" fmla="*/ 0 w 45"/>
                <a:gd name="T1" fmla="*/ 3 h 75"/>
                <a:gd name="T2" fmla="*/ 0 w 45"/>
                <a:gd name="T3" fmla="*/ 3 h 75"/>
                <a:gd name="T4" fmla="*/ 0 w 45"/>
                <a:gd name="T5" fmla="*/ 3 h 75"/>
                <a:gd name="T6" fmla="*/ 0 w 45"/>
                <a:gd name="T7" fmla="*/ 2 h 75"/>
                <a:gd name="T8" fmla="*/ 0 w 45"/>
                <a:gd name="T9" fmla="*/ 2 h 75"/>
                <a:gd name="T10" fmla="*/ 0 w 45"/>
                <a:gd name="T11" fmla="*/ 1 h 75"/>
                <a:gd name="T12" fmla="*/ 0 w 45"/>
                <a:gd name="T13" fmla="*/ 1 h 75"/>
                <a:gd name="T14" fmla="*/ 1 w 45"/>
                <a:gd name="T15" fmla="*/ 1 h 75"/>
                <a:gd name="T16" fmla="*/ 1 w 45"/>
                <a:gd name="T17" fmla="*/ 0 h 75"/>
                <a:gd name="T18" fmla="*/ 1 w 45"/>
                <a:gd name="T19" fmla="*/ 1 h 75"/>
                <a:gd name="T20" fmla="*/ 1 w 45"/>
                <a:gd name="T21" fmla="*/ 1 h 75"/>
                <a:gd name="T22" fmla="*/ 0 w 45"/>
                <a:gd name="T23" fmla="*/ 2 h 75"/>
                <a:gd name="T24" fmla="*/ 0 w 45"/>
                <a:gd name="T25" fmla="*/ 2 h 75"/>
                <a:gd name="T26" fmla="*/ 0 w 45"/>
                <a:gd name="T27" fmla="*/ 2 h 75"/>
                <a:gd name="T28" fmla="*/ 0 w 45"/>
                <a:gd name="T29" fmla="*/ 3 h 75"/>
                <a:gd name="T30" fmla="*/ 0 w 45"/>
                <a:gd name="T31" fmla="*/ 3 h 75"/>
                <a:gd name="T32" fmla="*/ 0 w 45"/>
                <a:gd name="T33" fmla="*/ 3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75">
                  <a:moveTo>
                    <a:pt x="1" y="75"/>
                  </a:moveTo>
                  <a:lnTo>
                    <a:pt x="0" y="72"/>
                  </a:lnTo>
                  <a:lnTo>
                    <a:pt x="1" y="65"/>
                  </a:lnTo>
                  <a:lnTo>
                    <a:pt x="4" y="55"/>
                  </a:lnTo>
                  <a:lnTo>
                    <a:pt x="9" y="44"/>
                  </a:lnTo>
                  <a:lnTo>
                    <a:pt x="16" y="31"/>
                  </a:lnTo>
                  <a:lnTo>
                    <a:pt x="24" y="20"/>
                  </a:lnTo>
                  <a:lnTo>
                    <a:pt x="34" y="8"/>
                  </a:lnTo>
                  <a:lnTo>
                    <a:pt x="45" y="0"/>
                  </a:lnTo>
                  <a:lnTo>
                    <a:pt x="39" y="9"/>
                  </a:lnTo>
                  <a:lnTo>
                    <a:pt x="33" y="21"/>
                  </a:lnTo>
                  <a:lnTo>
                    <a:pt x="26" y="34"/>
                  </a:lnTo>
                  <a:lnTo>
                    <a:pt x="21" y="46"/>
                  </a:lnTo>
                  <a:lnTo>
                    <a:pt x="14" y="58"/>
                  </a:lnTo>
                  <a:lnTo>
                    <a:pt x="9" y="67"/>
                  </a:lnTo>
                  <a:lnTo>
                    <a:pt x="4" y="74"/>
                  </a:lnTo>
                  <a:lnTo>
                    <a:pt x="1" y="7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48" name="Freeform 252">
              <a:extLst>
                <a:ext uri="{FF2B5EF4-FFF2-40B4-BE49-F238E27FC236}">
                  <a16:creationId xmlns:a16="http://schemas.microsoft.com/office/drawing/2014/main" xmlns="" id="{A888C191-D217-4D8A-A72A-AEF5346896C4}"/>
                </a:ext>
              </a:extLst>
            </p:cNvPr>
            <p:cNvSpPr>
              <a:spLocks/>
            </p:cNvSpPr>
            <p:nvPr/>
          </p:nvSpPr>
          <p:spPr bwMode="auto">
            <a:xfrm>
              <a:off x="1895" y="1143"/>
              <a:ext cx="30" cy="49"/>
            </a:xfrm>
            <a:custGeom>
              <a:avLst/>
              <a:gdLst>
                <a:gd name="T0" fmla="*/ 1 w 60"/>
                <a:gd name="T1" fmla="*/ 4 h 98"/>
                <a:gd name="T2" fmla="*/ 0 w 60"/>
                <a:gd name="T3" fmla="*/ 3 h 98"/>
                <a:gd name="T4" fmla="*/ 1 w 60"/>
                <a:gd name="T5" fmla="*/ 3 h 98"/>
                <a:gd name="T6" fmla="*/ 1 w 60"/>
                <a:gd name="T7" fmla="*/ 3 h 98"/>
                <a:gd name="T8" fmla="*/ 1 w 60"/>
                <a:gd name="T9" fmla="*/ 2 h 98"/>
                <a:gd name="T10" fmla="*/ 1 w 60"/>
                <a:gd name="T11" fmla="*/ 2 h 98"/>
                <a:gd name="T12" fmla="*/ 2 w 60"/>
                <a:gd name="T13" fmla="*/ 1 h 98"/>
                <a:gd name="T14" fmla="*/ 2 w 60"/>
                <a:gd name="T15" fmla="*/ 1 h 98"/>
                <a:gd name="T16" fmla="*/ 2 w 60"/>
                <a:gd name="T17" fmla="*/ 0 h 98"/>
                <a:gd name="T18" fmla="*/ 2 w 60"/>
                <a:gd name="T19" fmla="*/ 1 h 98"/>
                <a:gd name="T20" fmla="*/ 2 w 60"/>
                <a:gd name="T21" fmla="*/ 1 h 98"/>
                <a:gd name="T22" fmla="*/ 2 w 60"/>
                <a:gd name="T23" fmla="*/ 2 h 98"/>
                <a:gd name="T24" fmla="*/ 1 w 60"/>
                <a:gd name="T25" fmla="*/ 2 h 98"/>
                <a:gd name="T26" fmla="*/ 1 w 60"/>
                <a:gd name="T27" fmla="*/ 3 h 98"/>
                <a:gd name="T28" fmla="*/ 1 w 60"/>
                <a:gd name="T29" fmla="*/ 3 h 98"/>
                <a:gd name="T30" fmla="*/ 1 w 60"/>
                <a:gd name="T31" fmla="*/ 3 h 98"/>
                <a:gd name="T32" fmla="*/ 1 w 60"/>
                <a:gd name="T33" fmla="*/ 4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0" h="98">
                  <a:moveTo>
                    <a:pt x="1" y="98"/>
                  </a:moveTo>
                  <a:lnTo>
                    <a:pt x="0" y="92"/>
                  </a:lnTo>
                  <a:lnTo>
                    <a:pt x="2" y="82"/>
                  </a:lnTo>
                  <a:lnTo>
                    <a:pt x="8" y="68"/>
                  </a:lnTo>
                  <a:lnTo>
                    <a:pt x="15" y="52"/>
                  </a:lnTo>
                  <a:lnTo>
                    <a:pt x="25" y="36"/>
                  </a:lnTo>
                  <a:lnTo>
                    <a:pt x="37" y="21"/>
                  </a:lnTo>
                  <a:lnTo>
                    <a:pt x="48" y="8"/>
                  </a:lnTo>
                  <a:lnTo>
                    <a:pt x="60" y="0"/>
                  </a:lnTo>
                  <a:lnTo>
                    <a:pt x="55" y="8"/>
                  </a:lnTo>
                  <a:lnTo>
                    <a:pt x="48" y="21"/>
                  </a:lnTo>
                  <a:lnTo>
                    <a:pt x="40" y="37"/>
                  </a:lnTo>
                  <a:lnTo>
                    <a:pt x="31" y="56"/>
                  </a:lnTo>
                  <a:lnTo>
                    <a:pt x="22" y="72"/>
                  </a:lnTo>
                  <a:lnTo>
                    <a:pt x="14" y="87"/>
                  </a:lnTo>
                  <a:lnTo>
                    <a:pt x="6" y="96"/>
                  </a:lnTo>
                  <a:lnTo>
                    <a:pt x="1" y="9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49" name="Freeform 253">
              <a:extLst>
                <a:ext uri="{FF2B5EF4-FFF2-40B4-BE49-F238E27FC236}">
                  <a16:creationId xmlns:a16="http://schemas.microsoft.com/office/drawing/2014/main" xmlns="" id="{5FA2D70C-F2F8-4D9A-B5C4-7722BFB8E7CA}"/>
                </a:ext>
              </a:extLst>
            </p:cNvPr>
            <p:cNvSpPr>
              <a:spLocks/>
            </p:cNvSpPr>
            <p:nvPr/>
          </p:nvSpPr>
          <p:spPr bwMode="auto">
            <a:xfrm>
              <a:off x="1921" y="1146"/>
              <a:ext cx="33" cy="52"/>
            </a:xfrm>
            <a:custGeom>
              <a:avLst/>
              <a:gdLst>
                <a:gd name="T0" fmla="*/ 1 w 65"/>
                <a:gd name="T1" fmla="*/ 3 h 105"/>
                <a:gd name="T2" fmla="*/ 0 w 65"/>
                <a:gd name="T3" fmla="*/ 3 h 105"/>
                <a:gd name="T4" fmla="*/ 1 w 65"/>
                <a:gd name="T5" fmla="*/ 2 h 105"/>
                <a:gd name="T6" fmla="*/ 1 w 65"/>
                <a:gd name="T7" fmla="*/ 2 h 105"/>
                <a:gd name="T8" fmla="*/ 1 w 65"/>
                <a:gd name="T9" fmla="*/ 1 h 105"/>
                <a:gd name="T10" fmla="*/ 1 w 65"/>
                <a:gd name="T11" fmla="*/ 1 h 105"/>
                <a:gd name="T12" fmla="*/ 2 w 65"/>
                <a:gd name="T13" fmla="*/ 0 h 105"/>
                <a:gd name="T14" fmla="*/ 2 w 65"/>
                <a:gd name="T15" fmla="*/ 0 h 105"/>
                <a:gd name="T16" fmla="*/ 3 w 65"/>
                <a:gd name="T17" fmla="*/ 0 h 105"/>
                <a:gd name="T18" fmla="*/ 2 w 65"/>
                <a:gd name="T19" fmla="*/ 0 h 105"/>
                <a:gd name="T20" fmla="*/ 2 w 65"/>
                <a:gd name="T21" fmla="*/ 0 h 105"/>
                <a:gd name="T22" fmla="*/ 2 w 65"/>
                <a:gd name="T23" fmla="*/ 1 h 105"/>
                <a:gd name="T24" fmla="*/ 2 w 65"/>
                <a:gd name="T25" fmla="*/ 1 h 105"/>
                <a:gd name="T26" fmla="*/ 1 w 65"/>
                <a:gd name="T27" fmla="*/ 2 h 105"/>
                <a:gd name="T28" fmla="*/ 1 w 65"/>
                <a:gd name="T29" fmla="*/ 2 h 105"/>
                <a:gd name="T30" fmla="*/ 1 w 65"/>
                <a:gd name="T31" fmla="*/ 3 h 105"/>
                <a:gd name="T32" fmla="*/ 1 w 65"/>
                <a:gd name="T33" fmla="*/ 3 h 10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105">
                  <a:moveTo>
                    <a:pt x="1" y="105"/>
                  </a:moveTo>
                  <a:lnTo>
                    <a:pt x="0" y="99"/>
                  </a:lnTo>
                  <a:lnTo>
                    <a:pt x="3" y="88"/>
                  </a:lnTo>
                  <a:lnTo>
                    <a:pt x="9" y="71"/>
                  </a:lnTo>
                  <a:lnTo>
                    <a:pt x="19" y="54"/>
                  </a:lnTo>
                  <a:lnTo>
                    <a:pt x="30" y="36"/>
                  </a:lnTo>
                  <a:lnTo>
                    <a:pt x="42" y="20"/>
                  </a:lnTo>
                  <a:lnTo>
                    <a:pt x="54" y="7"/>
                  </a:lnTo>
                  <a:lnTo>
                    <a:pt x="65" y="0"/>
                  </a:lnTo>
                  <a:lnTo>
                    <a:pt x="61" y="8"/>
                  </a:lnTo>
                  <a:lnTo>
                    <a:pt x="54" y="22"/>
                  </a:lnTo>
                  <a:lnTo>
                    <a:pt x="45" y="39"/>
                  </a:lnTo>
                  <a:lnTo>
                    <a:pt x="33" y="58"/>
                  </a:lnTo>
                  <a:lnTo>
                    <a:pt x="23" y="76"/>
                  </a:lnTo>
                  <a:lnTo>
                    <a:pt x="14" y="91"/>
                  </a:lnTo>
                  <a:lnTo>
                    <a:pt x="5" y="101"/>
                  </a:lnTo>
                  <a:lnTo>
                    <a:pt x="1" y="10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50" name="Freeform 254">
              <a:extLst>
                <a:ext uri="{FF2B5EF4-FFF2-40B4-BE49-F238E27FC236}">
                  <a16:creationId xmlns:a16="http://schemas.microsoft.com/office/drawing/2014/main" xmlns="" id="{733961D8-A393-41A5-B30C-EEC90FDAB193}"/>
                </a:ext>
              </a:extLst>
            </p:cNvPr>
            <p:cNvSpPr>
              <a:spLocks/>
            </p:cNvSpPr>
            <p:nvPr/>
          </p:nvSpPr>
          <p:spPr bwMode="auto">
            <a:xfrm>
              <a:off x="1938" y="1150"/>
              <a:ext cx="35" cy="43"/>
            </a:xfrm>
            <a:custGeom>
              <a:avLst/>
              <a:gdLst>
                <a:gd name="T0" fmla="*/ 0 w 71"/>
                <a:gd name="T1" fmla="*/ 2 h 87"/>
                <a:gd name="T2" fmla="*/ 0 w 71"/>
                <a:gd name="T3" fmla="*/ 2 h 87"/>
                <a:gd name="T4" fmla="*/ 0 w 71"/>
                <a:gd name="T5" fmla="*/ 2 h 87"/>
                <a:gd name="T6" fmla="*/ 0 w 71"/>
                <a:gd name="T7" fmla="*/ 1 h 87"/>
                <a:gd name="T8" fmla="*/ 0 w 71"/>
                <a:gd name="T9" fmla="*/ 1 h 87"/>
                <a:gd name="T10" fmla="*/ 1 w 71"/>
                <a:gd name="T11" fmla="*/ 0 h 87"/>
                <a:gd name="T12" fmla="*/ 1 w 71"/>
                <a:gd name="T13" fmla="*/ 0 h 87"/>
                <a:gd name="T14" fmla="*/ 1 w 71"/>
                <a:gd name="T15" fmla="*/ 0 h 87"/>
                <a:gd name="T16" fmla="*/ 2 w 71"/>
                <a:gd name="T17" fmla="*/ 0 h 87"/>
                <a:gd name="T18" fmla="*/ 2 w 71"/>
                <a:gd name="T19" fmla="*/ 0 h 87"/>
                <a:gd name="T20" fmla="*/ 1 w 71"/>
                <a:gd name="T21" fmla="*/ 0 h 87"/>
                <a:gd name="T22" fmla="*/ 1 w 71"/>
                <a:gd name="T23" fmla="*/ 1 h 87"/>
                <a:gd name="T24" fmla="*/ 1 w 71"/>
                <a:gd name="T25" fmla="*/ 1 h 87"/>
                <a:gd name="T26" fmla="*/ 0 w 71"/>
                <a:gd name="T27" fmla="*/ 2 h 87"/>
                <a:gd name="T28" fmla="*/ 0 w 71"/>
                <a:gd name="T29" fmla="*/ 2 h 87"/>
                <a:gd name="T30" fmla="*/ 0 w 71"/>
                <a:gd name="T31" fmla="*/ 2 h 87"/>
                <a:gd name="T32" fmla="*/ 0 w 71"/>
                <a:gd name="T33" fmla="*/ 2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87">
                  <a:moveTo>
                    <a:pt x="0" y="87"/>
                  </a:moveTo>
                  <a:lnTo>
                    <a:pt x="0" y="82"/>
                  </a:lnTo>
                  <a:lnTo>
                    <a:pt x="5" y="72"/>
                  </a:lnTo>
                  <a:lnTo>
                    <a:pt x="14" y="58"/>
                  </a:lnTo>
                  <a:lnTo>
                    <a:pt x="25" y="43"/>
                  </a:lnTo>
                  <a:lnTo>
                    <a:pt x="37" y="28"/>
                  </a:lnTo>
                  <a:lnTo>
                    <a:pt x="50" y="14"/>
                  </a:lnTo>
                  <a:lnTo>
                    <a:pt x="62" y="5"/>
                  </a:lnTo>
                  <a:lnTo>
                    <a:pt x="71" y="0"/>
                  </a:lnTo>
                  <a:lnTo>
                    <a:pt x="66" y="8"/>
                  </a:lnTo>
                  <a:lnTo>
                    <a:pt x="57" y="21"/>
                  </a:lnTo>
                  <a:lnTo>
                    <a:pt x="46" y="36"/>
                  </a:lnTo>
                  <a:lnTo>
                    <a:pt x="35" y="52"/>
                  </a:lnTo>
                  <a:lnTo>
                    <a:pt x="24" y="67"/>
                  </a:lnTo>
                  <a:lnTo>
                    <a:pt x="14" y="79"/>
                  </a:lnTo>
                  <a:lnTo>
                    <a:pt x="6" y="85"/>
                  </a:lnTo>
                  <a:lnTo>
                    <a:pt x="0" y="8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51" name="Freeform 255">
              <a:extLst>
                <a:ext uri="{FF2B5EF4-FFF2-40B4-BE49-F238E27FC236}">
                  <a16:creationId xmlns:a16="http://schemas.microsoft.com/office/drawing/2014/main" xmlns="" id="{A725BA24-6CA9-4641-8279-A6FDD3FE25A7}"/>
                </a:ext>
              </a:extLst>
            </p:cNvPr>
            <p:cNvSpPr>
              <a:spLocks/>
            </p:cNvSpPr>
            <p:nvPr/>
          </p:nvSpPr>
          <p:spPr bwMode="auto">
            <a:xfrm>
              <a:off x="1957" y="1156"/>
              <a:ext cx="30" cy="36"/>
            </a:xfrm>
            <a:custGeom>
              <a:avLst/>
              <a:gdLst>
                <a:gd name="T0" fmla="*/ 0 w 61"/>
                <a:gd name="T1" fmla="*/ 3 h 71"/>
                <a:gd name="T2" fmla="*/ 0 w 61"/>
                <a:gd name="T3" fmla="*/ 3 h 71"/>
                <a:gd name="T4" fmla="*/ 0 w 61"/>
                <a:gd name="T5" fmla="*/ 2 h 71"/>
                <a:gd name="T6" fmla="*/ 0 w 61"/>
                <a:gd name="T7" fmla="*/ 2 h 71"/>
                <a:gd name="T8" fmla="*/ 0 w 61"/>
                <a:gd name="T9" fmla="*/ 2 h 71"/>
                <a:gd name="T10" fmla="*/ 0 w 61"/>
                <a:gd name="T11" fmla="*/ 1 h 71"/>
                <a:gd name="T12" fmla="*/ 1 w 61"/>
                <a:gd name="T13" fmla="*/ 1 h 71"/>
                <a:gd name="T14" fmla="*/ 1 w 61"/>
                <a:gd name="T15" fmla="*/ 1 h 71"/>
                <a:gd name="T16" fmla="*/ 1 w 61"/>
                <a:gd name="T17" fmla="*/ 0 h 71"/>
                <a:gd name="T18" fmla="*/ 1 w 61"/>
                <a:gd name="T19" fmla="*/ 1 h 71"/>
                <a:gd name="T20" fmla="*/ 1 w 61"/>
                <a:gd name="T21" fmla="*/ 1 h 71"/>
                <a:gd name="T22" fmla="*/ 1 w 61"/>
                <a:gd name="T23" fmla="*/ 1 h 71"/>
                <a:gd name="T24" fmla="*/ 0 w 61"/>
                <a:gd name="T25" fmla="*/ 2 h 71"/>
                <a:gd name="T26" fmla="*/ 0 w 61"/>
                <a:gd name="T27" fmla="*/ 2 h 71"/>
                <a:gd name="T28" fmla="*/ 0 w 61"/>
                <a:gd name="T29" fmla="*/ 2 h 71"/>
                <a:gd name="T30" fmla="*/ 0 w 61"/>
                <a:gd name="T31" fmla="*/ 3 h 71"/>
                <a:gd name="T32" fmla="*/ 0 w 61"/>
                <a:gd name="T33" fmla="*/ 3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71">
                  <a:moveTo>
                    <a:pt x="1" y="71"/>
                  </a:moveTo>
                  <a:lnTo>
                    <a:pt x="0" y="67"/>
                  </a:lnTo>
                  <a:lnTo>
                    <a:pt x="4" y="59"/>
                  </a:lnTo>
                  <a:lnTo>
                    <a:pt x="8" y="47"/>
                  </a:lnTo>
                  <a:lnTo>
                    <a:pt x="16" y="35"/>
                  </a:lnTo>
                  <a:lnTo>
                    <a:pt x="27" y="24"/>
                  </a:lnTo>
                  <a:lnTo>
                    <a:pt x="37" y="12"/>
                  </a:lnTo>
                  <a:lnTo>
                    <a:pt x="48" y="4"/>
                  </a:lnTo>
                  <a:lnTo>
                    <a:pt x="61" y="0"/>
                  </a:lnTo>
                  <a:lnTo>
                    <a:pt x="55" y="7"/>
                  </a:lnTo>
                  <a:lnTo>
                    <a:pt x="47" y="17"/>
                  </a:lnTo>
                  <a:lnTo>
                    <a:pt x="38" y="30"/>
                  </a:lnTo>
                  <a:lnTo>
                    <a:pt x="29" y="42"/>
                  </a:lnTo>
                  <a:lnTo>
                    <a:pt x="20" y="55"/>
                  </a:lnTo>
                  <a:lnTo>
                    <a:pt x="12" y="64"/>
                  </a:lnTo>
                  <a:lnTo>
                    <a:pt x="5" y="70"/>
                  </a:lnTo>
                  <a:lnTo>
                    <a:pt x="1" y="7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52" name="Freeform 256">
              <a:extLst>
                <a:ext uri="{FF2B5EF4-FFF2-40B4-BE49-F238E27FC236}">
                  <a16:creationId xmlns:a16="http://schemas.microsoft.com/office/drawing/2014/main" xmlns="" id="{FA3AF8B0-02E8-408E-B03A-603DD7EA2938}"/>
                </a:ext>
              </a:extLst>
            </p:cNvPr>
            <p:cNvSpPr>
              <a:spLocks/>
            </p:cNvSpPr>
            <p:nvPr/>
          </p:nvSpPr>
          <p:spPr bwMode="auto">
            <a:xfrm>
              <a:off x="1976" y="1166"/>
              <a:ext cx="26" cy="25"/>
            </a:xfrm>
            <a:custGeom>
              <a:avLst/>
              <a:gdLst>
                <a:gd name="T0" fmla="*/ 0 w 53"/>
                <a:gd name="T1" fmla="*/ 1 h 51"/>
                <a:gd name="T2" fmla="*/ 0 w 53"/>
                <a:gd name="T3" fmla="*/ 1 h 51"/>
                <a:gd name="T4" fmla="*/ 0 w 53"/>
                <a:gd name="T5" fmla="*/ 1 h 51"/>
                <a:gd name="T6" fmla="*/ 0 w 53"/>
                <a:gd name="T7" fmla="*/ 0 h 51"/>
                <a:gd name="T8" fmla="*/ 0 w 53"/>
                <a:gd name="T9" fmla="*/ 0 h 51"/>
                <a:gd name="T10" fmla="*/ 0 w 53"/>
                <a:gd name="T11" fmla="*/ 0 h 51"/>
                <a:gd name="T12" fmla="*/ 1 w 53"/>
                <a:gd name="T13" fmla="*/ 0 h 51"/>
                <a:gd name="T14" fmla="*/ 1 w 53"/>
                <a:gd name="T15" fmla="*/ 0 h 51"/>
                <a:gd name="T16" fmla="*/ 1 w 53"/>
                <a:gd name="T17" fmla="*/ 0 h 51"/>
                <a:gd name="T18" fmla="*/ 1 w 53"/>
                <a:gd name="T19" fmla="*/ 0 h 51"/>
                <a:gd name="T20" fmla="*/ 1 w 53"/>
                <a:gd name="T21" fmla="*/ 0 h 51"/>
                <a:gd name="T22" fmla="*/ 1 w 53"/>
                <a:gd name="T23" fmla="*/ 0 h 51"/>
                <a:gd name="T24" fmla="*/ 0 w 53"/>
                <a:gd name="T25" fmla="*/ 0 h 51"/>
                <a:gd name="T26" fmla="*/ 0 w 53"/>
                <a:gd name="T27" fmla="*/ 1 h 51"/>
                <a:gd name="T28" fmla="*/ 0 w 53"/>
                <a:gd name="T29" fmla="*/ 1 h 51"/>
                <a:gd name="T30" fmla="*/ 0 w 53"/>
                <a:gd name="T31" fmla="*/ 1 h 51"/>
                <a:gd name="T32" fmla="*/ 0 w 53"/>
                <a:gd name="T33" fmla="*/ 1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51">
                  <a:moveTo>
                    <a:pt x="0" y="51"/>
                  </a:moveTo>
                  <a:lnTo>
                    <a:pt x="0" y="48"/>
                  </a:lnTo>
                  <a:lnTo>
                    <a:pt x="4" y="41"/>
                  </a:lnTo>
                  <a:lnTo>
                    <a:pt x="10" y="31"/>
                  </a:lnTo>
                  <a:lnTo>
                    <a:pt x="20" y="22"/>
                  </a:lnTo>
                  <a:lnTo>
                    <a:pt x="29" y="14"/>
                  </a:lnTo>
                  <a:lnTo>
                    <a:pt x="38" y="6"/>
                  </a:lnTo>
                  <a:lnTo>
                    <a:pt x="47" y="1"/>
                  </a:lnTo>
                  <a:lnTo>
                    <a:pt x="53" y="0"/>
                  </a:lnTo>
                  <a:lnTo>
                    <a:pt x="47" y="6"/>
                  </a:lnTo>
                  <a:lnTo>
                    <a:pt x="40" y="13"/>
                  </a:lnTo>
                  <a:lnTo>
                    <a:pt x="33" y="21"/>
                  </a:lnTo>
                  <a:lnTo>
                    <a:pt x="25" y="30"/>
                  </a:lnTo>
                  <a:lnTo>
                    <a:pt x="19" y="38"/>
                  </a:lnTo>
                  <a:lnTo>
                    <a:pt x="10" y="45"/>
                  </a:lnTo>
                  <a:lnTo>
                    <a:pt x="5" y="50"/>
                  </a:lnTo>
                  <a:lnTo>
                    <a:pt x="0" y="5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53" name="Freeform 257">
              <a:extLst>
                <a:ext uri="{FF2B5EF4-FFF2-40B4-BE49-F238E27FC236}">
                  <a16:creationId xmlns:a16="http://schemas.microsoft.com/office/drawing/2014/main" xmlns="" id="{AE3AD598-5E7B-42F0-9B5D-ACD7BA2D5E12}"/>
                </a:ext>
              </a:extLst>
            </p:cNvPr>
            <p:cNvSpPr>
              <a:spLocks/>
            </p:cNvSpPr>
            <p:nvPr/>
          </p:nvSpPr>
          <p:spPr bwMode="auto">
            <a:xfrm>
              <a:off x="1993" y="1171"/>
              <a:ext cx="18" cy="18"/>
            </a:xfrm>
            <a:custGeom>
              <a:avLst/>
              <a:gdLst>
                <a:gd name="T0" fmla="*/ 0 w 34"/>
                <a:gd name="T1" fmla="*/ 2 h 34"/>
                <a:gd name="T2" fmla="*/ 0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0 h 34"/>
                <a:gd name="T16" fmla="*/ 2 w 34"/>
                <a:gd name="T17" fmla="*/ 1 h 34"/>
                <a:gd name="T18" fmla="*/ 1 w 34"/>
                <a:gd name="T19" fmla="*/ 1 h 34"/>
                <a:gd name="T20" fmla="*/ 1 w 34"/>
                <a:gd name="T21" fmla="*/ 1 h 34"/>
                <a:gd name="T22" fmla="*/ 1 w 34"/>
                <a:gd name="T23" fmla="*/ 1 h 34"/>
                <a:gd name="T24" fmla="*/ 1 w 34"/>
                <a:gd name="T25" fmla="*/ 1 h 34"/>
                <a:gd name="T26" fmla="*/ 1 w 34"/>
                <a:gd name="T27" fmla="*/ 1 h 34"/>
                <a:gd name="T28" fmla="*/ 1 w 34"/>
                <a:gd name="T29" fmla="*/ 2 h 34"/>
                <a:gd name="T30" fmla="*/ 1 w 34"/>
                <a:gd name="T31" fmla="*/ 2 h 34"/>
                <a:gd name="T32" fmla="*/ 0 w 34"/>
                <a:gd name="T33" fmla="*/ 2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0" y="32"/>
                  </a:moveTo>
                  <a:lnTo>
                    <a:pt x="0" y="29"/>
                  </a:lnTo>
                  <a:lnTo>
                    <a:pt x="1" y="24"/>
                  </a:lnTo>
                  <a:lnTo>
                    <a:pt x="6" y="18"/>
                  </a:lnTo>
                  <a:lnTo>
                    <a:pt x="10" y="11"/>
                  </a:lnTo>
                  <a:lnTo>
                    <a:pt x="16" y="6"/>
                  </a:lnTo>
                  <a:lnTo>
                    <a:pt x="23" y="2"/>
                  </a:lnTo>
                  <a:lnTo>
                    <a:pt x="29" y="0"/>
                  </a:lnTo>
                  <a:lnTo>
                    <a:pt x="34" y="1"/>
                  </a:lnTo>
                  <a:lnTo>
                    <a:pt x="27" y="3"/>
                  </a:lnTo>
                  <a:lnTo>
                    <a:pt x="22" y="8"/>
                  </a:lnTo>
                  <a:lnTo>
                    <a:pt x="17" y="15"/>
                  </a:lnTo>
                  <a:lnTo>
                    <a:pt x="12" y="22"/>
                  </a:lnTo>
                  <a:lnTo>
                    <a:pt x="8" y="29"/>
                  </a:lnTo>
                  <a:lnTo>
                    <a:pt x="6" y="33"/>
                  </a:lnTo>
                  <a:lnTo>
                    <a:pt x="2" y="34"/>
                  </a:lnTo>
                  <a:lnTo>
                    <a:pt x="0" y="3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54" name="Freeform 258">
              <a:extLst>
                <a:ext uri="{FF2B5EF4-FFF2-40B4-BE49-F238E27FC236}">
                  <a16:creationId xmlns:a16="http://schemas.microsoft.com/office/drawing/2014/main" xmlns="" id="{7FF6E476-472C-4C62-9F64-0591C2C08DBA}"/>
                </a:ext>
              </a:extLst>
            </p:cNvPr>
            <p:cNvSpPr>
              <a:spLocks/>
            </p:cNvSpPr>
            <p:nvPr/>
          </p:nvSpPr>
          <p:spPr bwMode="auto">
            <a:xfrm>
              <a:off x="1848" y="1156"/>
              <a:ext cx="20" cy="22"/>
            </a:xfrm>
            <a:custGeom>
              <a:avLst/>
              <a:gdLst>
                <a:gd name="T0" fmla="*/ 2 w 40"/>
                <a:gd name="T1" fmla="*/ 0 h 44"/>
                <a:gd name="T2" fmla="*/ 2 w 40"/>
                <a:gd name="T3" fmla="*/ 1 h 44"/>
                <a:gd name="T4" fmla="*/ 2 w 40"/>
                <a:gd name="T5" fmla="*/ 1 h 44"/>
                <a:gd name="T6" fmla="*/ 1 w 40"/>
                <a:gd name="T7" fmla="*/ 1 h 44"/>
                <a:gd name="T8" fmla="*/ 1 w 40"/>
                <a:gd name="T9" fmla="*/ 1 h 44"/>
                <a:gd name="T10" fmla="*/ 1 w 40"/>
                <a:gd name="T11" fmla="*/ 2 h 44"/>
                <a:gd name="T12" fmla="*/ 1 w 40"/>
                <a:gd name="T13" fmla="*/ 2 h 44"/>
                <a:gd name="T14" fmla="*/ 1 w 40"/>
                <a:gd name="T15" fmla="*/ 2 h 44"/>
                <a:gd name="T16" fmla="*/ 1 w 40"/>
                <a:gd name="T17" fmla="*/ 2 h 44"/>
                <a:gd name="T18" fmla="*/ 0 w 40"/>
                <a:gd name="T19" fmla="*/ 2 h 44"/>
                <a:gd name="T20" fmla="*/ 1 w 40"/>
                <a:gd name="T21" fmla="*/ 1 h 44"/>
                <a:gd name="T22" fmla="*/ 1 w 40"/>
                <a:gd name="T23" fmla="*/ 1 h 44"/>
                <a:gd name="T24" fmla="*/ 1 w 40"/>
                <a:gd name="T25" fmla="*/ 1 h 44"/>
                <a:gd name="T26" fmla="*/ 1 w 40"/>
                <a:gd name="T27" fmla="*/ 1 h 44"/>
                <a:gd name="T28" fmla="*/ 1 w 40"/>
                <a:gd name="T29" fmla="*/ 1 h 44"/>
                <a:gd name="T30" fmla="*/ 2 w 40"/>
                <a:gd name="T31" fmla="*/ 1 h 44"/>
                <a:gd name="T32" fmla="*/ 2 w 40"/>
                <a:gd name="T33" fmla="*/ 0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44">
                  <a:moveTo>
                    <a:pt x="40" y="0"/>
                  </a:moveTo>
                  <a:lnTo>
                    <a:pt x="38" y="3"/>
                  </a:lnTo>
                  <a:lnTo>
                    <a:pt x="33" y="10"/>
                  </a:lnTo>
                  <a:lnTo>
                    <a:pt x="28" y="18"/>
                  </a:lnTo>
                  <a:lnTo>
                    <a:pt x="23" y="26"/>
                  </a:lnTo>
                  <a:lnTo>
                    <a:pt x="17" y="34"/>
                  </a:lnTo>
                  <a:lnTo>
                    <a:pt x="11" y="40"/>
                  </a:lnTo>
                  <a:lnTo>
                    <a:pt x="5" y="44"/>
                  </a:lnTo>
                  <a:lnTo>
                    <a:pt x="1" y="42"/>
                  </a:lnTo>
                  <a:lnTo>
                    <a:pt x="0" y="38"/>
                  </a:lnTo>
                  <a:lnTo>
                    <a:pt x="2" y="32"/>
                  </a:lnTo>
                  <a:lnTo>
                    <a:pt x="7" y="26"/>
                  </a:lnTo>
                  <a:lnTo>
                    <a:pt x="13" y="19"/>
                  </a:lnTo>
                  <a:lnTo>
                    <a:pt x="22" y="14"/>
                  </a:lnTo>
                  <a:lnTo>
                    <a:pt x="30" y="8"/>
                  </a:lnTo>
                  <a:lnTo>
                    <a:pt x="35" y="3"/>
                  </a:lnTo>
                  <a:lnTo>
                    <a:pt x="4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55" name="Freeform 259">
              <a:extLst>
                <a:ext uri="{FF2B5EF4-FFF2-40B4-BE49-F238E27FC236}">
                  <a16:creationId xmlns:a16="http://schemas.microsoft.com/office/drawing/2014/main" xmlns="" id="{65EBFB9A-28FA-4134-B23E-885AE6FFB21C}"/>
                </a:ext>
              </a:extLst>
            </p:cNvPr>
            <p:cNvSpPr>
              <a:spLocks/>
            </p:cNvSpPr>
            <p:nvPr/>
          </p:nvSpPr>
          <p:spPr bwMode="auto">
            <a:xfrm>
              <a:off x="1845" y="1144"/>
              <a:ext cx="24" cy="11"/>
            </a:xfrm>
            <a:custGeom>
              <a:avLst/>
              <a:gdLst>
                <a:gd name="T0" fmla="*/ 2 w 47"/>
                <a:gd name="T1" fmla="*/ 1 h 21"/>
                <a:gd name="T2" fmla="*/ 2 w 47"/>
                <a:gd name="T3" fmla="*/ 1 h 21"/>
                <a:gd name="T4" fmla="*/ 2 w 47"/>
                <a:gd name="T5" fmla="*/ 1 h 21"/>
                <a:gd name="T6" fmla="*/ 1 w 47"/>
                <a:gd name="T7" fmla="*/ 1 h 21"/>
                <a:gd name="T8" fmla="*/ 1 w 47"/>
                <a:gd name="T9" fmla="*/ 1 h 21"/>
                <a:gd name="T10" fmla="*/ 1 w 47"/>
                <a:gd name="T11" fmla="*/ 1 h 21"/>
                <a:gd name="T12" fmla="*/ 1 w 47"/>
                <a:gd name="T13" fmla="*/ 1 h 21"/>
                <a:gd name="T14" fmla="*/ 1 w 47"/>
                <a:gd name="T15" fmla="*/ 0 h 21"/>
                <a:gd name="T16" fmla="*/ 0 w 47"/>
                <a:gd name="T17" fmla="*/ 1 h 21"/>
                <a:gd name="T18" fmla="*/ 0 w 47"/>
                <a:gd name="T19" fmla="*/ 1 h 21"/>
                <a:gd name="T20" fmla="*/ 1 w 47"/>
                <a:gd name="T21" fmla="*/ 1 h 21"/>
                <a:gd name="T22" fmla="*/ 1 w 47"/>
                <a:gd name="T23" fmla="*/ 1 h 21"/>
                <a:gd name="T24" fmla="*/ 1 w 47"/>
                <a:gd name="T25" fmla="*/ 1 h 21"/>
                <a:gd name="T26" fmla="*/ 1 w 47"/>
                <a:gd name="T27" fmla="*/ 1 h 21"/>
                <a:gd name="T28" fmla="*/ 2 w 47"/>
                <a:gd name="T29" fmla="*/ 1 h 21"/>
                <a:gd name="T30" fmla="*/ 2 w 47"/>
                <a:gd name="T31" fmla="*/ 1 h 21"/>
                <a:gd name="T32" fmla="*/ 2 w 47"/>
                <a:gd name="T33" fmla="*/ 1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21">
                  <a:moveTo>
                    <a:pt x="47" y="21"/>
                  </a:moveTo>
                  <a:lnTo>
                    <a:pt x="44" y="20"/>
                  </a:lnTo>
                  <a:lnTo>
                    <a:pt x="39" y="17"/>
                  </a:lnTo>
                  <a:lnTo>
                    <a:pt x="32" y="12"/>
                  </a:lnTo>
                  <a:lnTo>
                    <a:pt x="24" y="8"/>
                  </a:lnTo>
                  <a:lnTo>
                    <a:pt x="17" y="4"/>
                  </a:lnTo>
                  <a:lnTo>
                    <a:pt x="9" y="1"/>
                  </a:lnTo>
                  <a:lnTo>
                    <a:pt x="3" y="0"/>
                  </a:lnTo>
                  <a:lnTo>
                    <a:pt x="0" y="2"/>
                  </a:lnTo>
                  <a:lnTo>
                    <a:pt x="0" y="5"/>
                  </a:lnTo>
                  <a:lnTo>
                    <a:pt x="3" y="9"/>
                  </a:lnTo>
                  <a:lnTo>
                    <a:pt x="9" y="12"/>
                  </a:lnTo>
                  <a:lnTo>
                    <a:pt x="17" y="15"/>
                  </a:lnTo>
                  <a:lnTo>
                    <a:pt x="26" y="17"/>
                  </a:lnTo>
                  <a:lnTo>
                    <a:pt x="34" y="19"/>
                  </a:lnTo>
                  <a:lnTo>
                    <a:pt x="41" y="20"/>
                  </a:lnTo>
                  <a:lnTo>
                    <a:pt x="47" y="2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56" name="Freeform 260">
              <a:extLst>
                <a:ext uri="{FF2B5EF4-FFF2-40B4-BE49-F238E27FC236}">
                  <a16:creationId xmlns:a16="http://schemas.microsoft.com/office/drawing/2014/main" xmlns="" id="{7B0D7AF2-B7C4-474B-B086-1BA73D0B1908}"/>
                </a:ext>
              </a:extLst>
            </p:cNvPr>
            <p:cNvSpPr>
              <a:spLocks/>
            </p:cNvSpPr>
            <p:nvPr/>
          </p:nvSpPr>
          <p:spPr bwMode="auto">
            <a:xfrm>
              <a:off x="1838" y="1157"/>
              <a:ext cx="26" cy="6"/>
            </a:xfrm>
            <a:custGeom>
              <a:avLst/>
              <a:gdLst>
                <a:gd name="T0" fmla="*/ 1 w 53"/>
                <a:gd name="T1" fmla="*/ 0 h 13"/>
                <a:gd name="T2" fmla="*/ 1 w 53"/>
                <a:gd name="T3" fmla="*/ 0 h 13"/>
                <a:gd name="T4" fmla="*/ 1 w 53"/>
                <a:gd name="T5" fmla="*/ 0 h 13"/>
                <a:gd name="T6" fmla="*/ 1 w 53"/>
                <a:gd name="T7" fmla="*/ 0 h 13"/>
                <a:gd name="T8" fmla="*/ 0 w 53"/>
                <a:gd name="T9" fmla="*/ 0 h 13"/>
                <a:gd name="T10" fmla="*/ 0 w 53"/>
                <a:gd name="T11" fmla="*/ 0 h 13"/>
                <a:gd name="T12" fmla="*/ 0 w 53"/>
                <a:gd name="T13" fmla="*/ 0 h 13"/>
                <a:gd name="T14" fmla="*/ 0 w 53"/>
                <a:gd name="T15" fmla="*/ 0 h 13"/>
                <a:gd name="T16" fmla="*/ 0 w 53"/>
                <a:gd name="T17" fmla="*/ 0 h 13"/>
                <a:gd name="T18" fmla="*/ 0 w 53"/>
                <a:gd name="T19" fmla="*/ 0 h 13"/>
                <a:gd name="T20" fmla="*/ 0 w 53"/>
                <a:gd name="T21" fmla="*/ 0 h 13"/>
                <a:gd name="T22" fmla="*/ 0 w 53"/>
                <a:gd name="T23" fmla="*/ 0 h 13"/>
                <a:gd name="T24" fmla="*/ 0 w 53"/>
                <a:gd name="T25" fmla="*/ 0 h 13"/>
                <a:gd name="T26" fmla="*/ 0 w 53"/>
                <a:gd name="T27" fmla="*/ 0 h 13"/>
                <a:gd name="T28" fmla="*/ 1 w 53"/>
                <a:gd name="T29" fmla="*/ 0 h 13"/>
                <a:gd name="T30" fmla="*/ 1 w 53"/>
                <a:gd name="T31" fmla="*/ 0 h 13"/>
                <a:gd name="T32" fmla="*/ 1 w 53"/>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13">
                  <a:moveTo>
                    <a:pt x="53" y="0"/>
                  </a:moveTo>
                  <a:lnTo>
                    <a:pt x="49" y="0"/>
                  </a:lnTo>
                  <a:lnTo>
                    <a:pt x="43" y="0"/>
                  </a:lnTo>
                  <a:lnTo>
                    <a:pt x="33" y="0"/>
                  </a:lnTo>
                  <a:lnTo>
                    <a:pt x="24" y="0"/>
                  </a:lnTo>
                  <a:lnTo>
                    <a:pt x="15" y="1"/>
                  </a:lnTo>
                  <a:lnTo>
                    <a:pt x="7" y="2"/>
                  </a:lnTo>
                  <a:lnTo>
                    <a:pt x="2" y="5"/>
                  </a:lnTo>
                  <a:lnTo>
                    <a:pt x="0" y="8"/>
                  </a:lnTo>
                  <a:lnTo>
                    <a:pt x="2" y="12"/>
                  </a:lnTo>
                  <a:lnTo>
                    <a:pt x="7" y="13"/>
                  </a:lnTo>
                  <a:lnTo>
                    <a:pt x="14" y="12"/>
                  </a:lnTo>
                  <a:lnTo>
                    <a:pt x="23" y="10"/>
                  </a:lnTo>
                  <a:lnTo>
                    <a:pt x="31" y="7"/>
                  </a:lnTo>
                  <a:lnTo>
                    <a:pt x="40" y="5"/>
                  </a:lnTo>
                  <a:lnTo>
                    <a:pt x="47" y="2"/>
                  </a:lnTo>
                  <a:lnTo>
                    <a:pt x="5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57" name="Freeform 261">
              <a:extLst>
                <a:ext uri="{FF2B5EF4-FFF2-40B4-BE49-F238E27FC236}">
                  <a16:creationId xmlns:a16="http://schemas.microsoft.com/office/drawing/2014/main" xmlns="" id="{60DD9278-8E0E-40FE-AE86-F235BF6AFA98}"/>
                </a:ext>
              </a:extLst>
            </p:cNvPr>
            <p:cNvSpPr>
              <a:spLocks/>
            </p:cNvSpPr>
            <p:nvPr/>
          </p:nvSpPr>
          <p:spPr bwMode="auto">
            <a:xfrm>
              <a:off x="1853" y="1131"/>
              <a:ext cx="24" cy="20"/>
            </a:xfrm>
            <a:custGeom>
              <a:avLst/>
              <a:gdLst>
                <a:gd name="T0" fmla="*/ 2 w 48"/>
                <a:gd name="T1" fmla="*/ 1 h 41"/>
                <a:gd name="T2" fmla="*/ 2 w 48"/>
                <a:gd name="T3" fmla="*/ 1 h 41"/>
                <a:gd name="T4" fmla="*/ 2 w 48"/>
                <a:gd name="T5" fmla="*/ 0 h 41"/>
                <a:gd name="T6" fmla="*/ 1 w 48"/>
                <a:gd name="T7" fmla="*/ 0 h 41"/>
                <a:gd name="T8" fmla="*/ 1 w 48"/>
                <a:gd name="T9" fmla="*/ 0 h 41"/>
                <a:gd name="T10" fmla="*/ 1 w 48"/>
                <a:gd name="T11" fmla="*/ 0 h 41"/>
                <a:gd name="T12" fmla="*/ 1 w 48"/>
                <a:gd name="T13" fmla="*/ 0 h 41"/>
                <a:gd name="T14" fmla="*/ 0 w 48"/>
                <a:gd name="T15" fmla="*/ 0 h 41"/>
                <a:gd name="T16" fmla="*/ 1 w 48"/>
                <a:gd name="T17" fmla="*/ 0 h 41"/>
                <a:gd name="T18" fmla="*/ 1 w 48"/>
                <a:gd name="T19" fmla="*/ 0 h 41"/>
                <a:gd name="T20" fmla="*/ 1 w 48"/>
                <a:gd name="T21" fmla="*/ 0 h 41"/>
                <a:gd name="T22" fmla="*/ 1 w 48"/>
                <a:gd name="T23" fmla="*/ 0 h 41"/>
                <a:gd name="T24" fmla="*/ 1 w 48"/>
                <a:gd name="T25" fmla="*/ 0 h 41"/>
                <a:gd name="T26" fmla="*/ 1 w 48"/>
                <a:gd name="T27" fmla="*/ 0 h 41"/>
                <a:gd name="T28" fmla="*/ 2 w 48"/>
                <a:gd name="T29" fmla="*/ 0 h 41"/>
                <a:gd name="T30" fmla="*/ 2 w 48"/>
                <a:gd name="T31" fmla="*/ 1 h 41"/>
                <a:gd name="T32" fmla="*/ 2 w 48"/>
                <a:gd name="T33" fmla="*/ 1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41">
                  <a:moveTo>
                    <a:pt x="48" y="41"/>
                  </a:moveTo>
                  <a:lnTo>
                    <a:pt x="42" y="37"/>
                  </a:lnTo>
                  <a:lnTo>
                    <a:pt x="34" y="31"/>
                  </a:lnTo>
                  <a:lnTo>
                    <a:pt x="25" y="26"/>
                  </a:lnTo>
                  <a:lnTo>
                    <a:pt x="16" y="20"/>
                  </a:lnTo>
                  <a:lnTo>
                    <a:pt x="9" y="14"/>
                  </a:lnTo>
                  <a:lnTo>
                    <a:pt x="3" y="8"/>
                  </a:lnTo>
                  <a:lnTo>
                    <a:pt x="0" y="5"/>
                  </a:lnTo>
                  <a:lnTo>
                    <a:pt x="1" y="1"/>
                  </a:lnTo>
                  <a:lnTo>
                    <a:pt x="6" y="0"/>
                  </a:lnTo>
                  <a:lnTo>
                    <a:pt x="11" y="4"/>
                  </a:lnTo>
                  <a:lnTo>
                    <a:pt x="17" y="9"/>
                  </a:lnTo>
                  <a:lnTo>
                    <a:pt x="25" y="15"/>
                  </a:lnTo>
                  <a:lnTo>
                    <a:pt x="32" y="23"/>
                  </a:lnTo>
                  <a:lnTo>
                    <a:pt x="39" y="30"/>
                  </a:lnTo>
                  <a:lnTo>
                    <a:pt x="45" y="37"/>
                  </a:lnTo>
                  <a:lnTo>
                    <a:pt x="48" y="4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58" name="Freeform 262">
              <a:extLst>
                <a:ext uri="{FF2B5EF4-FFF2-40B4-BE49-F238E27FC236}">
                  <a16:creationId xmlns:a16="http://schemas.microsoft.com/office/drawing/2014/main" xmlns="" id="{739A6630-0610-426A-A16D-AB16A3A74FCF}"/>
                </a:ext>
              </a:extLst>
            </p:cNvPr>
            <p:cNvSpPr>
              <a:spLocks/>
            </p:cNvSpPr>
            <p:nvPr/>
          </p:nvSpPr>
          <p:spPr bwMode="auto">
            <a:xfrm>
              <a:off x="1999" y="1133"/>
              <a:ext cx="7" cy="34"/>
            </a:xfrm>
            <a:custGeom>
              <a:avLst/>
              <a:gdLst>
                <a:gd name="T0" fmla="*/ 1 w 14"/>
                <a:gd name="T1" fmla="*/ 3 h 68"/>
                <a:gd name="T2" fmla="*/ 0 w 14"/>
                <a:gd name="T3" fmla="*/ 2 h 68"/>
                <a:gd name="T4" fmla="*/ 0 w 14"/>
                <a:gd name="T5" fmla="*/ 1 h 68"/>
                <a:gd name="T6" fmla="*/ 1 w 14"/>
                <a:gd name="T7" fmla="*/ 1 h 68"/>
                <a:gd name="T8" fmla="*/ 1 w 14"/>
                <a:gd name="T9" fmla="*/ 0 h 68"/>
                <a:gd name="T10" fmla="*/ 1 w 14"/>
                <a:gd name="T11" fmla="*/ 1 h 68"/>
                <a:gd name="T12" fmla="*/ 1 w 14"/>
                <a:gd name="T13" fmla="*/ 1 h 68"/>
                <a:gd name="T14" fmla="*/ 1 w 14"/>
                <a:gd name="T15" fmla="*/ 2 h 68"/>
                <a:gd name="T16" fmla="*/ 1 w 14"/>
                <a:gd name="T17" fmla="*/ 3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68">
                  <a:moveTo>
                    <a:pt x="3" y="68"/>
                  </a:moveTo>
                  <a:lnTo>
                    <a:pt x="0" y="51"/>
                  </a:lnTo>
                  <a:lnTo>
                    <a:pt x="0" y="29"/>
                  </a:lnTo>
                  <a:lnTo>
                    <a:pt x="3" y="9"/>
                  </a:lnTo>
                  <a:lnTo>
                    <a:pt x="9" y="0"/>
                  </a:lnTo>
                  <a:lnTo>
                    <a:pt x="14" y="8"/>
                  </a:lnTo>
                  <a:lnTo>
                    <a:pt x="12" y="26"/>
                  </a:lnTo>
                  <a:lnTo>
                    <a:pt x="6" y="49"/>
                  </a:lnTo>
                  <a:lnTo>
                    <a:pt x="3"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59" name="Freeform 263">
              <a:extLst>
                <a:ext uri="{FF2B5EF4-FFF2-40B4-BE49-F238E27FC236}">
                  <a16:creationId xmlns:a16="http://schemas.microsoft.com/office/drawing/2014/main" xmlns="" id="{442779BA-C150-4B19-8F0C-D94D6760C23E}"/>
                </a:ext>
              </a:extLst>
            </p:cNvPr>
            <p:cNvSpPr>
              <a:spLocks/>
            </p:cNvSpPr>
            <p:nvPr/>
          </p:nvSpPr>
          <p:spPr bwMode="auto">
            <a:xfrm>
              <a:off x="2008" y="1139"/>
              <a:ext cx="11" cy="33"/>
            </a:xfrm>
            <a:custGeom>
              <a:avLst/>
              <a:gdLst>
                <a:gd name="T0" fmla="*/ 0 w 23"/>
                <a:gd name="T1" fmla="*/ 3 h 66"/>
                <a:gd name="T2" fmla="*/ 0 w 23"/>
                <a:gd name="T3" fmla="*/ 2 h 66"/>
                <a:gd name="T4" fmla="*/ 0 w 23"/>
                <a:gd name="T5" fmla="*/ 1 h 66"/>
                <a:gd name="T6" fmla="*/ 0 w 23"/>
                <a:gd name="T7" fmla="*/ 1 h 66"/>
                <a:gd name="T8" fmla="*/ 0 w 23"/>
                <a:gd name="T9" fmla="*/ 0 h 66"/>
                <a:gd name="T10" fmla="*/ 0 w 23"/>
                <a:gd name="T11" fmla="*/ 1 h 66"/>
                <a:gd name="T12" fmla="*/ 0 w 23"/>
                <a:gd name="T13" fmla="*/ 1 h 66"/>
                <a:gd name="T14" fmla="*/ 0 w 23"/>
                <a:gd name="T15" fmla="*/ 2 h 66"/>
                <a:gd name="T16" fmla="*/ 0 w 23"/>
                <a:gd name="T17" fmla="*/ 3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66">
                  <a:moveTo>
                    <a:pt x="0" y="66"/>
                  </a:moveTo>
                  <a:lnTo>
                    <a:pt x="1" y="51"/>
                  </a:lnTo>
                  <a:lnTo>
                    <a:pt x="4" y="29"/>
                  </a:lnTo>
                  <a:lnTo>
                    <a:pt x="11" y="10"/>
                  </a:lnTo>
                  <a:lnTo>
                    <a:pt x="19" y="0"/>
                  </a:lnTo>
                  <a:lnTo>
                    <a:pt x="23" y="8"/>
                  </a:lnTo>
                  <a:lnTo>
                    <a:pt x="17" y="29"/>
                  </a:lnTo>
                  <a:lnTo>
                    <a:pt x="6" y="52"/>
                  </a:lnTo>
                  <a:lnTo>
                    <a:pt x="0" y="6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60" name="Freeform 264">
              <a:extLst>
                <a:ext uri="{FF2B5EF4-FFF2-40B4-BE49-F238E27FC236}">
                  <a16:creationId xmlns:a16="http://schemas.microsoft.com/office/drawing/2014/main" xmlns="" id="{AB2E5B6A-07E1-4D83-82D8-8D9C123514B8}"/>
                </a:ext>
              </a:extLst>
            </p:cNvPr>
            <p:cNvSpPr>
              <a:spLocks/>
            </p:cNvSpPr>
            <p:nvPr/>
          </p:nvSpPr>
          <p:spPr bwMode="auto">
            <a:xfrm>
              <a:off x="1982" y="1125"/>
              <a:ext cx="7" cy="31"/>
            </a:xfrm>
            <a:custGeom>
              <a:avLst/>
              <a:gdLst>
                <a:gd name="T0" fmla="*/ 1 w 14"/>
                <a:gd name="T1" fmla="*/ 1 h 63"/>
                <a:gd name="T2" fmla="*/ 1 w 14"/>
                <a:gd name="T3" fmla="*/ 1 h 63"/>
                <a:gd name="T4" fmla="*/ 0 w 14"/>
                <a:gd name="T5" fmla="*/ 1 h 63"/>
                <a:gd name="T6" fmla="*/ 1 w 14"/>
                <a:gd name="T7" fmla="*/ 0 h 63"/>
                <a:gd name="T8" fmla="*/ 1 w 14"/>
                <a:gd name="T9" fmla="*/ 0 h 63"/>
                <a:gd name="T10" fmla="*/ 1 w 14"/>
                <a:gd name="T11" fmla="*/ 0 h 63"/>
                <a:gd name="T12" fmla="*/ 1 w 14"/>
                <a:gd name="T13" fmla="*/ 0 h 63"/>
                <a:gd name="T14" fmla="*/ 1 w 14"/>
                <a:gd name="T15" fmla="*/ 1 h 63"/>
                <a:gd name="T16" fmla="*/ 1 w 14"/>
                <a:gd name="T17" fmla="*/ 1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63">
                  <a:moveTo>
                    <a:pt x="8" y="63"/>
                  </a:moveTo>
                  <a:lnTo>
                    <a:pt x="2" y="54"/>
                  </a:lnTo>
                  <a:lnTo>
                    <a:pt x="0" y="33"/>
                  </a:lnTo>
                  <a:lnTo>
                    <a:pt x="1" y="12"/>
                  </a:lnTo>
                  <a:lnTo>
                    <a:pt x="8" y="0"/>
                  </a:lnTo>
                  <a:lnTo>
                    <a:pt x="14" y="4"/>
                  </a:lnTo>
                  <a:lnTo>
                    <a:pt x="12" y="23"/>
                  </a:lnTo>
                  <a:lnTo>
                    <a:pt x="9" y="44"/>
                  </a:lnTo>
                  <a:lnTo>
                    <a:pt x="8" y="6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61" name="Freeform 265">
              <a:extLst>
                <a:ext uri="{FF2B5EF4-FFF2-40B4-BE49-F238E27FC236}">
                  <a16:creationId xmlns:a16="http://schemas.microsoft.com/office/drawing/2014/main" xmlns="" id="{343979F4-EAF0-4A3F-84E8-E7177B2C6558}"/>
                </a:ext>
              </a:extLst>
            </p:cNvPr>
            <p:cNvSpPr>
              <a:spLocks/>
            </p:cNvSpPr>
            <p:nvPr/>
          </p:nvSpPr>
          <p:spPr bwMode="auto">
            <a:xfrm>
              <a:off x="1962" y="1116"/>
              <a:ext cx="11" cy="37"/>
            </a:xfrm>
            <a:custGeom>
              <a:avLst/>
              <a:gdLst>
                <a:gd name="T0" fmla="*/ 1 w 21"/>
                <a:gd name="T1" fmla="*/ 2 h 75"/>
                <a:gd name="T2" fmla="*/ 1 w 21"/>
                <a:gd name="T3" fmla="*/ 1 h 75"/>
                <a:gd name="T4" fmla="*/ 1 w 21"/>
                <a:gd name="T5" fmla="*/ 1 h 75"/>
                <a:gd name="T6" fmla="*/ 0 w 21"/>
                <a:gd name="T7" fmla="*/ 0 h 75"/>
                <a:gd name="T8" fmla="*/ 1 w 21"/>
                <a:gd name="T9" fmla="*/ 0 h 75"/>
                <a:gd name="T10" fmla="*/ 1 w 21"/>
                <a:gd name="T11" fmla="*/ 0 h 75"/>
                <a:gd name="T12" fmla="*/ 1 w 21"/>
                <a:gd name="T13" fmla="*/ 0 h 75"/>
                <a:gd name="T14" fmla="*/ 1 w 21"/>
                <a:gd name="T15" fmla="*/ 1 h 75"/>
                <a:gd name="T16" fmla="*/ 1 w 21"/>
                <a:gd name="T17" fmla="*/ 2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75">
                  <a:moveTo>
                    <a:pt x="21" y="75"/>
                  </a:moveTo>
                  <a:lnTo>
                    <a:pt x="12" y="57"/>
                  </a:lnTo>
                  <a:lnTo>
                    <a:pt x="3" y="32"/>
                  </a:lnTo>
                  <a:lnTo>
                    <a:pt x="0" y="10"/>
                  </a:lnTo>
                  <a:lnTo>
                    <a:pt x="4" y="0"/>
                  </a:lnTo>
                  <a:lnTo>
                    <a:pt x="13" y="8"/>
                  </a:lnTo>
                  <a:lnTo>
                    <a:pt x="17" y="30"/>
                  </a:lnTo>
                  <a:lnTo>
                    <a:pt x="19" y="57"/>
                  </a:lnTo>
                  <a:lnTo>
                    <a:pt x="21" y="7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62" name="Freeform 266">
              <a:extLst>
                <a:ext uri="{FF2B5EF4-FFF2-40B4-BE49-F238E27FC236}">
                  <a16:creationId xmlns:a16="http://schemas.microsoft.com/office/drawing/2014/main" xmlns="" id="{CEC5C92A-0976-43D2-ADCC-4315A27690FE}"/>
                </a:ext>
              </a:extLst>
            </p:cNvPr>
            <p:cNvSpPr>
              <a:spLocks/>
            </p:cNvSpPr>
            <p:nvPr/>
          </p:nvSpPr>
          <p:spPr bwMode="auto">
            <a:xfrm>
              <a:off x="1944" y="1106"/>
              <a:ext cx="13" cy="41"/>
            </a:xfrm>
            <a:custGeom>
              <a:avLst/>
              <a:gdLst>
                <a:gd name="T0" fmla="*/ 1 w 25"/>
                <a:gd name="T1" fmla="*/ 3 h 80"/>
                <a:gd name="T2" fmla="*/ 1 w 25"/>
                <a:gd name="T3" fmla="*/ 3 h 80"/>
                <a:gd name="T4" fmla="*/ 1 w 25"/>
                <a:gd name="T5" fmla="*/ 2 h 80"/>
                <a:gd name="T6" fmla="*/ 1 w 25"/>
                <a:gd name="T7" fmla="*/ 2 h 80"/>
                <a:gd name="T8" fmla="*/ 1 w 25"/>
                <a:gd name="T9" fmla="*/ 2 h 80"/>
                <a:gd name="T10" fmla="*/ 1 w 25"/>
                <a:gd name="T11" fmla="*/ 1 h 80"/>
                <a:gd name="T12" fmla="*/ 0 w 25"/>
                <a:gd name="T13" fmla="*/ 1 h 80"/>
                <a:gd name="T14" fmla="*/ 0 w 25"/>
                <a:gd name="T15" fmla="*/ 1 h 80"/>
                <a:gd name="T16" fmla="*/ 1 w 25"/>
                <a:gd name="T17" fmla="*/ 0 h 80"/>
                <a:gd name="T18" fmla="*/ 1 w 25"/>
                <a:gd name="T19" fmla="*/ 1 h 80"/>
                <a:gd name="T20" fmla="*/ 1 w 25"/>
                <a:gd name="T21" fmla="*/ 2 h 80"/>
                <a:gd name="T22" fmla="*/ 1 w 25"/>
                <a:gd name="T23" fmla="*/ 3 h 80"/>
                <a:gd name="T24" fmla="*/ 1 w 25"/>
                <a:gd name="T25" fmla="*/ 3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 h="80">
                  <a:moveTo>
                    <a:pt x="25" y="80"/>
                  </a:moveTo>
                  <a:lnTo>
                    <a:pt x="22" y="72"/>
                  </a:lnTo>
                  <a:lnTo>
                    <a:pt x="16" y="62"/>
                  </a:lnTo>
                  <a:lnTo>
                    <a:pt x="11" y="48"/>
                  </a:lnTo>
                  <a:lnTo>
                    <a:pt x="6" y="34"/>
                  </a:lnTo>
                  <a:lnTo>
                    <a:pt x="2" y="20"/>
                  </a:lnTo>
                  <a:lnTo>
                    <a:pt x="0" y="9"/>
                  </a:lnTo>
                  <a:lnTo>
                    <a:pt x="0" y="2"/>
                  </a:lnTo>
                  <a:lnTo>
                    <a:pt x="4" y="0"/>
                  </a:lnTo>
                  <a:lnTo>
                    <a:pt x="14" y="12"/>
                  </a:lnTo>
                  <a:lnTo>
                    <a:pt x="18" y="38"/>
                  </a:lnTo>
                  <a:lnTo>
                    <a:pt x="22" y="64"/>
                  </a:lnTo>
                  <a:lnTo>
                    <a:pt x="25" y="8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63" name="Freeform 267">
              <a:extLst>
                <a:ext uri="{FF2B5EF4-FFF2-40B4-BE49-F238E27FC236}">
                  <a16:creationId xmlns:a16="http://schemas.microsoft.com/office/drawing/2014/main" xmlns="" id="{AA3929E3-AF5D-4296-A4D9-5C1855E9283F}"/>
                </a:ext>
              </a:extLst>
            </p:cNvPr>
            <p:cNvSpPr>
              <a:spLocks/>
            </p:cNvSpPr>
            <p:nvPr/>
          </p:nvSpPr>
          <p:spPr bwMode="auto">
            <a:xfrm>
              <a:off x="1904" y="1103"/>
              <a:ext cx="21" cy="44"/>
            </a:xfrm>
            <a:custGeom>
              <a:avLst/>
              <a:gdLst>
                <a:gd name="T0" fmla="*/ 1 w 44"/>
                <a:gd name="T1" fmla="*/ 3 h 86"/>
                <a:gd name="T2" fmla="*/ 1 w 44"/>
                <a:gd name="T3" fmla="*/ 3 h 86"/>
                <a:gd name="T4" fmla="*/ 0 w 44"/>
                <a:gd name="T5" fmla="*/ 3 h 86"/>
                <a:gd name="T6" fmla="*/ 0 w 44"/>
                <a:gd name="T7" fmla="*/ 2 h 86"/>
                <a:gd name="T8" fmla="*/ 0 w 44"/>
                <a:gd name="T9" fmla="*/ 2 h 86"/>
                <a:gd name="T10" fmla="*/ 0 w 44"/>
                <a:gd name="T11" fmla="*/ 1 h 86"/>
                <a:gd name="T12" fmla="*/ 0 w 44"/>
                <a:gd name="T13" fmla="*/ 1 h 86"/>
                <a:gd name="T14" fmla="*/ 0 w 44"/>
                <a:gd name="T15" fmla="*/ 1 h 86"/>
                <a:gd name="T16" fmla="*/ 0 w 44"/>
                <a:gd name="T17" fmla="*/ 0 h 86"/>
                <a:gd name="T18" fmla="*/ 0 w 44"/>
                <a:gd name="T19" fmla="*/ 1 h 86"/>
                <a:gd name="T20" fmla="*/ 0 w 44"/>
                <a:gd name="T21" fmla="*/ 1 h 86"/>
                <a:gd name="T22" fmla="*/ 0 w 44"/>
                <a:gd name="T23" fmla="*/ 1 h 86"/>
                <a:gd name="T24" fmla="*/ 0 w 44"/>
                <a:gd name="T25" fmla="*/ 2 h 86"/>
                <a:gd name="T26" fmla="*/ 0 w 44"/>
                <a:gd name="T27" fmla="*/ 2 h 86"/>
                <a:gd name="T28" fmla="*/ 1 w 44"/>
                <a:gd name="T29" fmla="*/ 3 h 86"/>
                <a:gd name="T30" fmla="*/ 1 w 44"/>
                <a:gd name="T31" fmla="*/ 3 h 86"/>
                <a:gd name="T32" fmla="*/ 1 w 44"/>
                <a:gd name="T33" fmla="*/ 3 h 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86">
                  <a:moveTo>
                    <a:pt x="44" y="86"/>
                  </a:moveTo>
                  <a:lnTo>
                    <a:pt x="37" y="78"/>
                  </a:lnTo>
                  <a:lnTo>
                    <a:pt x="29" y="67"/>
                  </a:lnTo>
                  <a:lnTo>
                    <a:pt x="20" y="53"/>
                  </a:lnTo>
                  <a:lnTo>
                    <a:pt x="13" y="39"/>
                  </a:lnTo>
                  <a:lnTo>
                    <a:pt x="6" y="25"/>
                  </a:lnTo>
                  <a:lnTo>
                    <a:pt x="1" y="14"/>
                  </a:lnTo>
                  <a:lnTo>
                    <a:pt x="0" y="5"/>
                  </a:lnTo>
                  <a:lnTo>
                    <a:pt x="2" y="0"/>
                  </a:lnTo>
                  <a:lnTo>
                    <a:pt x="7" y="1"/>
                  </a:lnTo>
                  <a:lnTo>
                    <a:pt x="13" y="10"/>
                  </a:lnTo>
                  <a:lnTo>
                    <a:pt x="19" y="23"/>
                  </a:lnTo>
                  <a:lnTo>
                    <a:pt x="23" y="38"/>
                  </a:lnTo>
                  <a:lnTo>
                    <a:pt x="29" y="54"/>
                  </a:lnTo>
                  <a:lnTo>
                    <a:pt x="35" y="69"/>
                  </a:lnTo>
                  <a:lnTo>
                    <a:pt x="39" y="81"/>
                  </a:lnTo>
                  <a:lnTo>
                    <a:pt x="44" y="8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64" name="Freeform 268">
              <a:extLst>
                <a:ext uri="{FF2B5EF4-FFF2-40B4-BE49-F238E27FC236}">
                  <a16:creationId xmlns:a16="http://schemas.microsoft.com/office/drawing/2014/main" xmlns="" id="{D44BFACE-2CAB-401C-B81C-D340C8BEFFF8}"/>
                </a:ext>
              </a:extLst>
            </p:cNvPr>
            <p:cNvSpPr>
              <a:spLocks/>
            </p:cNvSpPr>
            <p:nvPr/>
          </p:nvSpPr>
          <p:spPr bwMode="auto">
            <a:xfrm>
              <a:off x="1866" y="1110"/>
              <a:ext cx="25" cy="40"/>
            </a:xfrm>
            <a:custGeom>
              <a:avLst/>
              <a:gdLst>
                <a:gd name="T0" fmla="*/ 1 w 52"/>
                <a:gd name="T1" fmla="*/ 3 h 79"/>
                <a:gd name="T2" fmla="*/ 1 w 52"/>
                <a:gd name="T3" fmla="*/ 3 h 79"/>
                <a:gd name="T4" fmla="*/ 1 w 52"/>
                <a:gd name="T5" fmla="*/ 2 h 79"/>
                <a:gd name="T6" fmla="*/ 0 w 52"/>
                <a:gd name="T7" fmla="*/ 2 h 79"/>
                <a:gd name="T8" fmla="*/ 0 w 52"/>
                <a:gd name="T9" fmla="*/ 2 h 79"/>
                <a:gd name="T10" fmla="*/ 0 w 52"/>
                <a:gd name="T11" fmla="*/ 1 h 79"/>
                <a:gd name="T12" fmla="*/ 0 w 52"/>
                <a:gd name="T13" fmla="*/ 1 h 79"/>
                <a:gd name="T14" fmla="*/ 0 w 52"/>
                <a:gd name="T15" fmla="*/ 1 h 79"/>
                <a:gd name="T16" fmla="*/ 0 w 52"/>
                <a:gd name="T17" fmla="*/ 0 h 79"/>
                <a:gd name="T18" fmla="*/ 0 w 52"/>
                <a:gd name="T19" fmla="*/ 1 h 79"/>
                <a:gd name="T20" fmla="*/ 0 w 52"/>
                <a:gd name="T21" fmla="*/ 1 h 79"/>
                <a:gd name="T22" fmla="*/ 0 w 52"/>
                <a:gd name="T23" fmla="*/ 1 h 79"/>
                <a:gd name="T24" fmla="*/ 0 w 52"/>
                <a:gd name="T25" fmla="*/ 2 h 79"/>
                <a:gd name="T26" fmla="*/ 1 w 52"/>
                <a:gd name="T27" fmla="*/ 2 h 79"/>
                <a:gd name="T28" fmla="*/ 1 w 52"/>
                <a:gd name="T29" fmla="*/ 2 h 79"/>
                <a:gd name="T30" fmla="*/ 1 w 52"/>
                <a:gd name="T31" fmla="*/ 3 h 79"/>
                <a:gd name="T32" fmla="*/ 1 w 52"/>
                <a:gd name="T33" fmla="*/ 3 h 7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79">
                  <a:moveTo>
                    <a:pt x="52" y="79"/>
                  </a:moveTo>
                  <a:lnTo>
                    <a:pt x="45" y="72"/>
                  </a:lnTo>
                  <a:lnTo>
                    <a:pt x="37" y="63"/>
                  </a:lnTo>
                  <a:lnTo>
                    <a:pt x="27" y="50"/>
                  </a:lnTo>
                  <a:lnTo>
                    <a:pt x="17" y="38"/>
                  </a:lnTo>
                  <a:lnTo>
                    <a:pt x="8" y="25"/>
                  </a:lnTo>
                  <a:lnTo>
                    <a:pt x="2" y="14"/>
                  </a:lnTo>
                  <a:lnTo>
                    <a:pt x="0" y="4"/>
                  </a:lnTo>
                  <a:lnTo>
                    <a:pt x="2" y="0"/>
                  </a:lnTo>
                  <a:lnTo>
                    <a:pt x="8" y="1"/>
                  </a:lnTo>
                  <a:lnTo>
                    <a:pt x="15" y="9"/>
                  </a:lnTo>
                  <a:lnTo>
                    <a:pt x="22" y="20"/>
                  </a:lnTo>
                  <a:lnTo>
                    <a:pt x="29" y="35"/>
                  </a:lnTo>
                  <a:lnTo>
                    <a:pt x="36" y="50"/>
                  </a:lnTo>
                  <a:lnTo>
                    <a:pt x="43" y="63"/>
                  </a:lnTo>
                  <a:lnTo>
                    <a:pt x="47" y="73"/>
                  </a:lnTo>
                  <a:lnTo>
                    <a:pt x="52" y="7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65" name="Freeform 269">
              <a:extLst>
                <a:ext uri="{FF2B5EF4-FFF2-40B4-BE49-F238E27FC236}">
                  <a16:creationId xmlns:a16="http://schemas.microsoft.com/office/drawing/2014/main" xmlns="" id="{9E50D7C1-DB8B-4BFE-B05F-63B668F3DE11}"/>
                </a:ext>
              </a:extLst>
            </p:cNvPr>
            <p:cNvSpPr>
              <a:spLocks/>
            </p:cNvSpPr>
            <p:nvPr/>
          </p:nvSpPr>
          <p:spPr bwMode="auto">
            <a:xfrm>
              <a:off x="1919" y="1109"/>
              <a:ext cx="23" cy="36"/>
            </a:xfrm>
            <a:custGeom>
              <a:avLst/>
              <a:gdLst>
                <a:gd name="T0" fmla="*/ 2 w 45"/>
                <a:gd name="T1" fmla="*/ 2 h 73"/>
                <a:gd name="T2" fmla="*/ 2 w 45"/>
                <a:gd name="T3" fmla="*/ 2 h 73"/>
                <a:gd name="T4" fmla="*/ 1 w 45"/>
                <a:gd name="T5" fmla="*/ 1 h 73"/>
                <a:gd name="T6" fmla="*/ 1 w 45"/>
                <a:gd name="T7" fmla="*/ 1 h 73"/>
                <a:gd name="T8" fmla="*/ 1 w 45"/>
                <a:gd name="T9" fmla="*/ 1 h 73"/>
                <a:gd name="T10" fmla="*/ 1 w 45"/>
                <a:gd name="T11" fmla="*/ 0 h 73"/>
                <a:gd name="T12" fmla="*/ 1 w 45"/>
                <a:gd name="T13" fmla="*/ 0 h 73"/>
                <a:gd name="T14" fmla="*/ 0 w 45"/>
                <a:gd name="T15" fmla="*/ 0 h 73"/>
                <a:gd name="T16" fmla="*/ 1 w 45"/>
                <a:gd name="T17" fmla="*/ 0 h 73"/>
                <a:gd name="T18" fmla="*/ 1 w 45"/>
                <a:gd name="T19" fmla="*/ 0 h 73"/>
                <a:gd name="T20" fmla="*/ 1 w 45"/>
                <a:gd name="T21" fmla="*/ 0 h 73"/>
                <a:gd name="T22" fmla="*/ 1 w 45"/>
                <a:gd name="T23" fmla="*/ 0 h 73"/>
                <a:gd name="T24" fmla="*/ 1 w 45"/>
                <a:gd name="T25" fmla="*/ 1 h 73"/>
                <a:gd name="T26" fmla="*/ 1 w 45"/>
                <a:gd name="T27" fmla="*/ 1 h 73"/>
                <a:gd name="T28" fmla="*/ 2 w 45"/>
                <a:gd name="T29" fmla="*/ 1 h 73"/>
                <a:gd name="T30" fmla="*/ 2 w 45"/>
                <a:gd name="T31" fmla="*/ 2 h 73"/>
                <a:gd name="T32" fmla="*/ 2 w 45"/>
                <a:gd name="T33" fmla="*/ 2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73">
                  <a:moveTo>
                    <a:pt x="45" y="73"/>
                  </a:moveTo>
                  <a:lnTo>
                    <a:pt x="39" y="66"/>
                  </a:lnTo>
                  <a:lnTo>
                    <a:pt x="31" y="57"/>
                  </a:lnTo>
                  <a:lnTo>
                    <a:pt x="23" y="45"/>
                  </a:lnTo>
                  <a:lnTo>
                    <a:pt x="14" y="33"/>
                  </a:lnTo>
                  <a:lnTo>
                    <a:pt x="7" y="21"/>
                  </a:lnTo>
                  <a:lnTo>
                    <a:pt x="3" y="11"/>
                  </a:lnTo>
                  <a:lnTo>
                    <a:pt x="0" y="4"/>
                  </a:lnTo>
                  <a:lnTo>
                    <a:pt x="4" y="0"/>
                  </a:lnTo>
                  <a:lnTo>
                    <a:pt x="9" y="3"/>
                  </a:lnTo>
                  <a:lnTo>
                    <a:pt x="15" y="9"/>
                  </a:lnTo>
                  <a:lnTo>
                    <a:pt x="22" y="20"/>
                  </a:lnTo>
                  <a:lnTo>
                    <a:pt x="28" y="33"/>
                  </a:lnTo>
                  <a:lnTo>
                    <a:pt x="32" y="45"/>
                  </a:lnTo>
                  <a:lnTo>
                    <a:pt x="38" y="58"/>
                  </a:lnTo>
                  <a:lnTo>
                    <a:pt x="42" y="67"/>
                  </a:lnTo>
                  <a:lnTo>
                    <a:pt x="45" y="7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66" name="Freeform 270">
              <a:extLst>
                <a:ext uri="{FF2B5EF4-FFF2-40B4-BE49-F238E27FC236}">
                  <a16:creationId xmlns:a16="http://schemas.microsoft.com/office/drawing/2014/main" xmlns="" id="{BF1E2557-E75A-49BB-A4CB-4B0BC0B670EF}"/>
                </a:ext>
              </a:extLst>
            </p:cNvPr>
            <p:cNvSpPr>
              <a:spLocks/>
            </p:cNvSpPr>
            <p:nvPr/>
          </p:nvSpPr>
          <p:spPr bwMode="auto">
            <a:xfrm>
              <a:off x="1906" y="1142"/>
              <a:ext cx="33" cy="53"/>
            </a:xfrm>
            <a:custGeom>
              <a:avLst/>
              <a:gdLst>
                <a:gd name="T0" fmla="*/ 0 w 67"/>
                <a:gd name="T1" fmla="*/ 4 h 106"/>
                <a:gd name="T2" fmla="*/ 0 w 67"/>
                <a:gd name="T3" fmla="*/ 4 h 106"/>
                <a:gd name="T4" fmla="*/ 0 w 67"/>
                <a:gd name="T5" fmla="*/ 3 h 106"/>
                <a:gd name="T6" fmla="*/ 0 w 67"/>
                <a:gd name="T7" fmla="*/ 3 h 106"/>
                <a:gd name="T8" fmla="*/ 0 w 67"/>
                <a:gd name="T9" fmla="*/ 2 h 106"/>
                <a:gd name="T10" fmla="*/ 0 w 67"/>
                <a:gd name="T11" fmla="*/ 2 h 106"/>
                <a:gd name="T12" fmla="*/ 1 w 67"/>
                <a:gd name="T13" fmla="*/ 1 h 106"/>
                <a:gd name="T14" fmla="*/ 1 w 67"/>
                <a:gd name="T15" fmla="*/ 1 h 106"/>
                <a:gd name="T16" fmla="*/ 2 w 67"/>
                <a:gd name="T17" fmla="*/ 0 h 106"/>
                <a:gd name="T18" fmla="*/ 1 w 67"/>
                <a:gd name="T19" fmla="*/ 1 h 106"/>
                <a:gd name="T20" fmla="*/ 1 w 67"/>
                <a:gd name="T21" fmla="*/ 1 h 106"/>
                <a:gd name="T22" fmla="*/ 1 w 67"/>
                <a:gd name="T23" fmla="*/ 2 h 106"/>
                <a:gd name="T24" fmla="*/ 1 w 67"/>
                <a:gd name="T25" fmla="*/ 2 h 106"/>
                <a:gd name="T26" fmla="*/ 0 w 67"/>
                <a:gd name="T27" fmla="*/ 3 h 106"/>
                <a:gd name="T28" fmla="*/ 0 w 67"/>
                <a:gd name="T29" fmla="*/ 3 h 106"/>
                <a:gd name="T30" fmla="*/ 0 w 67"/>
                <a:gd name="T31" fmla="*/ 4 h 106"/>
                <a:gd name="T32" fmla="*/ 0 w 67"/>
                <a:gd name="T33" fmla="*/ 4 h 1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106">
                  <a:moveTo>
                    <a:pt x="1" y="106"/>
                  </a:moveTo>
                  <a:lnTo>
                    <a:pt x="0" y="100"/>
                  </a:lnTo>
                  <a:lnTo>
                    <a:pt x="3" y="88"/>
                  </a:lnTo>
                  <a:lnTo>
                    <a:pt x="10" y="73"/>
                  </a:lnTo>
                  <a:lnTo>
                    <a:pt x="20" y="54"/>
                  </a:lnTo>
                  <a:lnTo>
                    <a:pt x="31" y="37"/>
                  </a:lnTo>
                  <a:lnTo>
                    <a:pt x="44" y="21"/>
                  </a:lnTo>
                  <a:lnTo>
                    <a:pt x="55" y="8"/>
                  </a:lnTo>
                  <a:lnTo>
                    <a:pt x="67" y="0"/>
                  </a:lnTo>
                  <a:lnTo>
                    <a:pt x="62" y="8"/>
                  </a:lnTo>
                  <a:lnTo>
                    <a:pt x="55" y="22"/>
                  </a:lnTo>
                  <a:lnTo>
                    <a:pt x="46" y="40"/>
                  </a:lnTo>
                  <a:lnTo>
                    <a:pt x="34" y="59"/>
                  </a:lnTo>
                  <a:lnTo>
                    <a:pt x="24" y="77"/>
                  </a:lnTo>
                  <a:lnTo>
                    <a:pt x="14" y="92"/>
                  </a:lnTo>
                  <a:lnTo>
                    <a:pt x="6" y="103"/>
                  </a:lnTo>
                  <a:lnTo>
                    <a:pt x="1" y="10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67" name="Freeform 271">
              <a:extLst>
                <a:ext uri="{FF2B5EF4-FFF2-40B4-BE49-F238E27FC236}">
                  <a16:creationId xmlns:a16="http://schemas.microsoft.com/office/drawing/2014/main" xmlns="" id="{6A5A476F-009E-40D7-BC1C-8C2E955014BE}"/>
                </a:ext>
              </a:extLst>
            </p:cNvPr>
            <p:cNvSpPr>
              <a:spLocks/>
            </p:cNvSpPr>
            <p:nvPr/>
          </p:nvSpPr>
          <p:spPr bwMode="auto">
            <a:xfrm>
              <a:off x="1883" y="1144"/>
              <a:ext cx="29" cy="42"/>
            </a:xfrm>
            <a:custGeom>
              <a:avLst/>
              <a:gdLst>
                <a:gd name="T0" fmla="*/ 0 w 57"/>
                <a:gd name="T1" fmla="*/ 3 h 83"/>
                <a:gd name="T2" fmla="*/ 0 w 57"/>
                <a:gd name="T3" fmla="*/ 3 h 83"/>
                <a:gd name="T4" fmla="*/ 1 w 57"/>
                <a:gd name="T5" fmla="*/ 3 h 83"/>
                <a:gd name="T6" fmla="*/ 1 w 57"/>
                <a:gd name="T7" fmla="*/ 2 h 83"/>
                <a:gd name="T8" fmla="*/ 1 w 57"/>
                <a:gd name="T9" fmla="*/ 2 h 83"/>
                <a:gd name="T10" fmla="*/ 1 w 57"/>
                <a:gd name="T11" fmla="*/ 1 h 83"/>
                <a:gd name="T12" fmla="*/ 2 w 57"/>
                <a:gd name="T13" fmla="*/ 1 h 83"/>
                <a:gd name="T14" fmla="*/ 2 w 57"/>
                <a:gd name="T15" fmla="*/ 1 h 83"/>
                <a:gd name="T16" fmla="*/ 2 w 57"/>
                <a:gd name="T17" fmla="*/ 0 h 83"/>
                <a:gd name="T18" fmla="*/ 2 w 57"/>
                <a:gd name="T19" fmla="*/ 1 h 83"/>
                <a:gd name="T20" fmla="*/ 2 w 57"/>
                <a:gd name="T21" fmla="*/ 1 h 83"/>
                <a:gd name="T22" fmla="*/ 2 w 57"/>
                <a:gd name="T23" fmla="*/ 2 h 83"/>
                <a:gd name="T24" fmla="*/ 1 w 57"/>
                <a:gd name="T25" fmla="*/ 2 h 83"/>
                <a:gd name="T26" fmla="*/ 1 w 57"/>
                <a:gd name="T27" fmla="*/ 2 h 83"/>
                <a:gd name="T28" fmla="*/ 1 w 57"/>
                <a:gd name="T29" fmla="*/ 3 h 83"/>
                <a:gd name="T30" fmla="*/ 1 w 57"/>
                <a:gd name="T31" fmla="*/ 3 h 83"/>
                <a:gd name="T32" fmla="*/ 0 w 57"/>
                <a:gd name="T33" fmla="*/ 3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83">
                  <a:moveTo>
                    <a:pt x="0" y="83"/>
                  </a:moveTo>
                  <a:lnTo>
                    <a:pt x="0" y="79"/>
                  </a:lnTo>
                  <a:lnTo>
                    <a:pt x="2" y="71"/>
                  </a:lnTo>
                  <a:lnTo>
                    <a:pt x="7" y="60"/>
                  </a:lnTo>
                  <a:lnTo>
                    <a:pt x="15" y="46"/>
                  </a:lnTo>
                  <a:lnTo>
                    <a:pt x="24" y="32"/>
                  </a:lnTo>
                  <a:lnTo>
                    <a:pt x="34" y="18"/>
                  </a:lnTo>
                  <a:lnTo>
                    <a:pt x="46" y="7"/>
                  </a:lnTo>
                  <a:lnTo>
                    <a:pt x="57" y="0"/>
                  </a:lnTo>
                  <a:lnTo>
                    <a:pt x="51" y="9"/>
                  </a:lnTo>
                  <a:lnTo>
                    <a:pt x="42" y="20"/>
                  </a:lnTo>
                  <a:lnTo>
                    <a:pt x="34" y="35"/>
                  </a:lnTo>
                  <a:lnTo>
                    <a:pt x="25" y="49"/>
                  </a:lnTo>
                  <a:lnTo>
                    <a:pt x="17" y="63"/>
                  </a:lnTo>
                  <a:lnTo>
                    <a:pt x="9" y="73"/>
                  </a:lnTo>
                  <a:lnTo>
                    <a:pt x="3" y="80"/>
                  </a:lnTo>
                  <a:lnTo>
                    <a:pt x="0" y="8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68" name="Freeform 272">
              <a:extLst>
                <a:ext uri="{FF2B5EF4-FFF2-40B4-BE49-F238E27FC236}">
                  <a16:creationId xmlns:a16="http://schemas.microsoft.com/office/drawing/2014/main" xmlns="" id="{1FA1340B-A5E8-436B-B5F3-0DACC15D2BB5}"/>
                </a:ext>
              </a:extLst>
            </p:cNvPr>
            <p:cNvSpPr>
              <a:spLocks/>
            </p:cNvSpPr>
            <p:nvPr/>
          </p:nvSpPr>
          <p:spPr bwMode="auto">
            <a:xfrm>
              <a:off x="1883" y="1107"/>
              <a:ext cx="26" cy="40"/>
            </a:xfrm>
            <a:custGeom>
              <a:avLst/>
              <a:gdLst>
                <a:gd name="T0" fmla="*/ 2 w 52"/>
                <a:gd name="T1" fmla="*/ 3 h 79"/>
                <a:gd name="T2" fmla="*/ 2 w 52"/>
                <a:gd name="T3" fmla="*/ 3 h 79"/>
                <a:gd name="T4" fmla="*/ 2 w 52"/>
                <a:gd name="T5" fmla="*/ 2 h 79"/>
                <a:gd name="T6" fmla="*/ 1 w 52"/>
                <a:gd name="T7" fmla="*/ 2 h 79"/>
                <a:gd name="T8" fmla="*/ 1 w 52"/>
                <a:gd name="T9" fmla="*/ 2 h 79"/>
                <a:gd name="T10" fmla="*/ 1 w 52"/>
                <a:gd name="T11" fmla="*/ 1 h 79"/>
                <a:gd name="T12" fmla="*/ 1 w 52"/>
                <a:gd name="T13" fmla="*/ 1 h 79"/>
                <a:gd name="T14" fmla="*/ 0 w 52"/>
                <a:gd name="T15" fmla="*/ 1 h 79"/>
                <a:gd name="T16" fmla="*/ 1 w 52"/>
                <a:gd name="T17" fmla="*/ 0 h 79"/>
                <a:gd name="T18" fmla="*/ 1 w 52"/>
                <a:gd name="T19" fmla="*/ 1 h 79"/>
                <a:gd name="T20" fmla="*/ 1 w 52"/>
                <a:gd name="T21" fmla="*/ 1 h 79"/>
                <a:gd name="T22" fmla="*/ 1 w 52"/>
                <a:gd name="T23" fmla="*/ 1 h 79"/>
                <a:gd name="T24" fmla="*/ 1 w 52"/>
                <a:gd name="T25" fmla="*/ 2 h 79"/>
                <a:gd name="T26" fmla="*/ 2 w 52"/>
                <a:gd name="T27" fmla="*/ 2 h 79"/>
                <a:gd name="T28" fmla="*/ 2 w 52"/>
                <a:gd name="T29" fmla="*/ 2 h 79"/>
                <a:gd name="T30" fmla="*/ 2 w 52"/>
                <a:gd name="T31" fmla="*/ 3 h 79"/>
                <a:gd name="T32" fmla="*/ 2 w 52"/>
                <a:gd name="T33" fmla="*/ 3 h 7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79">
                  <a:moveTo>
                    <a:pt x="52" y="79"/>
                  </a:moveTo>
                  <a:lnTo>
                    <a:pt x="45" y="73"/>
                  </a:lnTo>
                  <a:lnTo>
                    <a:pt x="37" y="63"/>
                  </a:lnTo>
                  <a:lnTo>
                    <a:pt x="26" y="51"/>
                  </a:lnTo>
                  <a:lnTo>
                    <a:pt x="17" y="38"/>
                  </a:lnTo>
                  <a:lnTo>
                    <a:pt x="8" y="25"/>
                  </a:lnTo>
                  <a:lnTo>
                    <a:pt x="2" y="14"/>
                  </a:lnTo>
                  <a:lnTo>
                    <a:pt x="0" y="5"/>
                  </a:lnTo>
                  <a:lnTo>
                    <a:pt x="2" y="0"/>
                  </a:lnTo>
                  <a:lnTo>
                    <a:pt x="8" y="1"/>
                  </a:lnTo>
                  <a:lnTo>
                    <a:pt x="15" y="9"/>
                  </a:lnTo>
                  <a:lnTo>
                    <a:pt x="22" y="21"/>
                  </a:lnTo>
                  <a:lnTo>
                    <a:pt x="28" y="36"/>
                  </a:lnTo>
                  <a:lnTo>
                    <a:pt x="35" y="51"/>
                  </a:lnTo>
                  <a:lnTo>
                    <a:pt x="42" y="63"/>
                  </a:lnTo>
                  <a:lnTo>
                    <a:pt x="47" y="74"/>
                  </a:lnTo>
                  <a:lnTo>
                    <a:pt x="52" y="7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69" name="Freeform 273">
              <a:extLst>
                <a:ext uri="{FF2B5EF4-FFF2-40B4-BE49-F238E27FC236}">
                  <a16:creationId xmlns:a16="http://schemas.microsoft.com/office/drawing/2014/main" xmlns="" id="{ED51915D-B43F-49A0-B219-B39D5AC7BF08}"/>
                </a:ext>
              </a:extLst>
            </p:cNvPr>
            <p:cNvSpPr>
              <a:spLocks/>
            </p:cNvSpPr>
            <p:nvPr/>
          </p:nvSpPr>
          <p:spPr bwMode="auto">
            <a:xfrm>
              <a:off x="1746" y="1199"/>
              <a:ext cx="132" cy="32"/>
            </a:xfrm>
            <a:custGeom>
              <a:avLst/>
              <a:gdLst>
                <a:gd name="T0" fmla="*/ 8 w 265"/>
                <a:gd name="T1" fmla="*/ 1 h 65"/>
                <a:gd name="T2" fmla="*/ 8 w 265"/>
                <a:gd name="T3" fmla="*/ 1 h 65"/>
                <a:gd name="T4" fmla="*/ 8 w 265"/>
                <a:gd name="T5" fmla="*/ 1 h 65"/>
                <a:gd name="T6" fmla="*/ 8 w 265"/>
                <a:gd name="T7" fmla="*/ 2 h 65"/>
                <a:gd name="T8" fmla="*/ 8 w 265"/>
                <a:gd name="T9" fmla="*/ 2 h 65"/>
                <a:gd name="T10" fmla="*/ 7 w 265"/>
                <a:gd name="T11" fmla="*/ 1 h 65"/>
                <a:gd name="T12" fmla="*/ 7 w 265"/>
                <a:gd name="T13" fmla="*/ 1 h 65"/>
                <a:gd name="T14" fmla="*/ 6 w 265"/>
                <a:gd name="T15" fmla="*/ 0 h 65"/>
                <a:gd name="T16" fmla="*/ 5 w 265"/>
                <a:gd name="T17" fmla="*/ 0 h 65"/>
                <a:gd name="T18" fmla="*/ 5 w 265"/>
                <a:gd name="T19" fmla="*/ 0 h 65"/>
                <a:gd name="T20" fmla="*/ 4 w 265"/>
                <a:gd name="T21" fmla="*/ 0 h 65"/>
                <a:gd name="T22" fmla="*/ 4 w 265"/>
                <a:gd name="T23" fmla="*/ 0 h 65"/>
                <a:gd name="T24" fmla="*/ 3 w 265"/>
                <a:gd name="T25" fmla="*/ 0 h 65"/>
                <a:gd name="T26" fmla="*/ 3 w 265"/>
                <a:gd name="T27" fmla="*/ 0 h 65"/>
                <a:gd name="T28" fmla="*/ 2 w 265"/>
                <a:gd name="T29" fmla="*/ 0 h 65"/>
                <a:gd name="T30" fmla="*/ 2 w 265"/>
                <a:gd name="T31" fmla="*/ 0 h 65"/>
                <a:gd name="T32" fmla="*/ 1 w 265"/>
                <a:gd name="T33" fmla="*/ 0 h 65"/>
                <a:gd name="T34" fmla="*/ 1 w 265"/>
                <a:gd name="T35" fmla="*/ 0 h 65"/>
                <a:gd name="T36" fmla="*/ 0 w 265"/>
                <a:gd name="T37" fmla="*/ 0 h 65"/>
                <a:gd name="T38" fmla="*/ 0 w 265"/>
                <a:gd name="T39" fmla="*/ 0 h 65"/>
                <a:gd name="T40" fmla="*/ 0 w 265"/>
                <a:gd name="T41" fmla="*/ 1 h 65"/>
                <a:gd name="T42" fmla="*/ 0 w 265"/>
                <a:gd name="T43" fmla="*/ 0 h 65"/>
                <a:gd name="T44" fmla="*/ 0 w 265"/>
                <a:gd name="T45" fmla="*/ 0 h 65"/>
                <a:gd name="T46" fmla="*/ 0 w 265"/>
                <a:gd name="T47" fmla="*/ 0 h 65"/>
                <a:gd name="T48" fmla="*/ 1 w 265"/>
                <a:gd name="T49" fmla="*/ 0 h 65"/>
                <a:gd name="T50" fmla="*/ 1 w 265"/>
                <a:gd name="T51" fmla="*/ 0 h 65"/>
                <a:gd name="T52" fmla="*/ 2 w 265"/>
                <a:gd name="T53" fmla="*/ 0 h 65"/>
                <a:gd name="T54" fmla="*/ 3 w 265"/>
                <a:gd name="T55" fmla="*/ 0 h 65"/>
                <a:gd name="T56" fmla="*/ 3 w 265"/>
                <a:gd name="T57" fmla="*/ 0 h 65"/>
                <a:gd name="T58" fmla="*/ 4 w 265"/>
                <a:gd name="T59" fmla="*/ 0 h 65"/>
                <a:gd name="T60" fmla="*/ 5 w 265"/>
                <a:gd name="T61" fmla="*/ 0 h 65"/>
                <a:gd name="T62" fmla="*/ 5 w 265"/>
                <a:gd name="T63" fmla="*/ 0 h 65"/>
                <a:gd name="T64" fmla="*/ 6 w 265"/>
                <a:gd name="T65" fmla="*/ 0 h 65"/>
                <a:gd name="T66" fmla="*/ 7 w 265"/>
                <a:gd name="T67" fmla="*/ 0 h 65"/>
                <a:gd name="T68" fmla="*/ 7 w 265"/>
                <a:gd name="T69" fmla="*/ 1 h 65"/>
                <a:gd name="T70" fmla="*/ 7 w 265"/>
                <a:gd name="T71" fmla="*/ 1 h 65"/>
                <a:gd name="T72" fmla="*/ 8 w 265"/>
                <a:gd name="T73" fmla="*/ 1 h 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65" h="65">
                  <a:moveTo>
                    <a:pt x="265" y="58"/>
                  </a:moveTo>
                  <a:lnTo>
                    <a:pt x="265" y="60"/>
                  </a:lnTo>
                  <a:lnTo>
                    <a:pt x="263" y="62"/>
                  </a:lnTo>
                  <a:lnTo>
                    <a:pt x="260" y="64"/>
                  </a:lnTo>
                  <a:lnTo>
                    <a:pt x="258" y="65"/>
                  </a:lnTo>
                  <a:lnTo>
                    <a:pt x="241" y="51"/>
                  </a:lnTo>
                  <a:lnTo>
                    <a:pt x="225" y="38"/>
                  </a:lnTo>
                  <a:lnTo>
                    <a:pt x="208" y="29"/>
                  </a:lnTo>
                  <a:lnTo>
                    <a:pt x="191" y="22"/>
                  </a:lnTo>
                  <a:lnTo>
                    <a:pt x="172" y="17"/>
                  </a:lnTo>
                  <a:lnTo>
                    <a:pt x="155" y="14"/>
                  </a:lnTo>
                  <a:lnTo>
                    <a:pt x="137" y="12"/>
                  </a:lnTo>
                  <a:lnTo>
                    <a:pt x="119" y="12"/>
                  </a:lnTo>
                  <a:lnTo>
                    <a:pt x="102" y="12"/>
                  </a:lnTo>
                  <a:lnTo>
                    <a:pt x="85" y="14"/>
                  </a:lnTo>
                  <a:lnTo>
                    <a:pt x="69" y="16"/>
                  </a:lnTo>
                  <a:lnTo>
                    <a:pt x="53" y="20"/>
                  </a:lnTo>
                  <a:lnTo>
                    <a:pt x="38" y="23"/>
                  </a:lnTo>
                  <a:lnTo>
                    <a:pt x="24" y="26"/>
                  </a:lnTo>
                  <a:lnTo>
                    <a:pt x="11" y="29"/>
                  </a:lnTo>
                  <a:lnTo>
                    <a:pt x="0" y="32"/>
                  </a:lnTo>
                  <a:lnTo>
                    <a:pt x="7" y="26"/>
                  </a:lnTo>
                  <a:lnTo>
                    <a:pt x="16" y="19"/>
                  </a:lnTo>
                  <a:lnTo>
                    <a:pt x="28" y="13"/>
                  </a:lnTo>
                  <a:lnTo>
                    <a:pt x="45" y="8"/>
                  </a:lnTo>
                  <a:lnTo>
                    <a:pt x="62" y="4"/>
                  </a:lnTo>
                  <a:lnTo>
                    <a:pt x="81" y="1"/>
                  </a:lnTo>
                  <a:lnTo>
                    <a:pt x="102" y="0"/>
                  </a:lnTo>
                  <a:lnTo>
                    <a:pt x="123" y="0"/>
                  </a:lnTo>
                  <a:lnTo>
                    <a:pt x="145" y="1"/>
                  </a:lnTo>
                  <a:lnTo>
                    <a:pt x="165" y="5"/>
                  </a:lnTo>
                  <a:lnTo>
                    <a:pt x="186" y="9"/>
                  </a:lnTo>
                  <a:lnTo>
                    <a:pt x="206" y="15"/>
                  </a:lnTo>
                  <a:lnTo>
                    <a:pt x="224" y="23"/>
                  </a:lnTo>
                  <a:lnTo>
                    <a:pt x="240" y="32"/>
                  </a:lnTo>
                  <a:lnTo>
                    <a:pt x="254" y="44"/>
                  </a:lnTo>
                  <a:lnTo>
                    <a:pt x="265" y="5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70" name="Freeform 274">
              <a:extLst>
                <a:ext uri="{FF2B5EF4-FFF2-40B4-BE49-F238E27FC236}">
                  <a16:creationId xmlns:a16="http://schemas.microsoft.com/office/drawing/2014/main" xmlns="" id="{67F56BA2-B283-44B1-9F49-435BB43815FF}"/>
                </a:ext>
              </a:extLst>
            </p:cNvPr>
            <p:cNvSpPr>
              <a:spLocks/>
            </p:cNvSpPr>
            <p:nvPr/>
          </p:nvSpPr>
          <p:spPr bwMode="auto">
            <a:xfrm>
              <a:off x="1748" y="1207"/>
              <a:ext cx="16" cy="28"/>
            </a:xfrm>
            <a:custGeom>
              <a:avLst/>
              <a:gdLst>
                <a:gd name="T0" fmla="*/ 1 w 33"/>
                <a:gd name="T1" fmla="*/ 0 h 58"/>
                <a:gd name="T2" fmla="*/ 0 w 33"/>
                <a:gd name="T3" fmla="*/ 0 h 58"/>
                <a:gd name="T4" fmla="*/ 0 w 33"/>
                <a:gd name="T5" fmla="*/ 0 h 58"/>
                <a:gd name="T6" fmla="*/ 0 w 33"/>
                <a:gd name="T7" fmla="*/ 0 h 58"/>
                <a:gd name="T8" fmla="*/ 0 w 33"/>
                <a:gd name="T9" fmla="*/ 0 h 58"/>
                <a:gd name="T10" fmla="*/ 0 w 33"/>
                <a:gd name="T11" fmla="*/ 1 h 58"/>
                <a:gd name="T12" fmla="*/ 0 w 33"/>
                <a:gd name="T13" fmla="*/ 1 h 58"/>
                <a:gd name="T14" fmla="*/ 0 w 33"/>
                <a:gd name="T15" fmla="*/ 1 h 58"/>
                <a:gd name="T16" fmla="*/ 0 w 33"/>
                <a:gd name="T17" fmla="*/ 1 h 58"/>
                <a:gd name="T18" fmla="*/ 0 w 33"/>
                <a:gd name="T19" fmla="*/ 1 h 58"/>
                <a:gd name="T20" fmla="*/ 0 w 33"/>
                <a:gd name="T21" fmla="*/ 1 h 58"/>
                <a:gd name="T22" fmla="*/ 0 w 33"/>
                <a:gd name="T23" fmla="*/ 0 h 58"/>
                <a:gd name="T24" fmla="*/ 1 w 33"/>
                <a:gd name="T25" fmla="*/ 0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58">
                  <a:moveTo>
                    <a:pt x="33" y="0"/>
                  </a:moveTo>
                  <a:lnTo>
                    <a:pt x="26" y="6"/>
                  </a:lnTo>
                  <a:lnTo>
                    <a:pt x="20" y="14"/>
                  </a:lnTo>
                  <a:lnTo>
                    <a:pt x="13" y="23"/>
                  </a:lnTo>
                  <a:lnTo>
                    <a:pt x="8" y="32"/>
                  </a:lnTo>
                  <a:lnTo>
                    <a:pt x="4" y="42"/>
                  </a:lnTo>
                  <a:lnTo>
                    <a:pt x="1" y="49"/>
                  </a:lnTo>
                  <a:lnTo>
                    <a:pt x="0" y="54"/>
                  </a:lnTo>
                  <a:lnTo>
                    <a:pt x="1" y="58"/>
                  </a:lnTo>
                  <a:lnTo>
                    <a:pt x="7" y="53"/>
                  </a:lnTo>
                  <a:lnTo>
                    <a:pt x="14" y="37"/>
                  </a:lnTo>
                  <a:lnTo>
                    <a:pt x="22" y="17"/>
                  </a:lnTo>
                  <a:lnTo>
                    <a:pt x="3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71" name="Freeform 275">
              <a:extLst>
                <a:ext uri="{FF2B5EF4-FFF2-40B4-BE49-F238E27FC236}">
                  <a16:creationId xmlns:a16="http://schemas.microsoft.com/office/drawing/2014/main" xmlns="" id="{3ABD03B8-5BF2-447F-A605-FBA843D292FE}"/>
                </a:ext>
              </a:extLst>
            </p:cNvPr>
            <p:cNvSpPr>
              <a:spLocks/>
            </p:cNvSpPr>
            <p:nvPr/>
          </p:nvSpPr>
          <p:spPr bwMode="auto">
            <a:xfrm>
              <a:off x="1757" y="1204"/>
              <a:ext cx="19" cy="31"/>
            </a:xfrm>
            <a:custGeom>
              <a:avLst/>
              <a:gdLst>
                <a:gd name="T0" fmla="*/ 1 w 38"/>
                <a:gd name="T1" fmla="*/ 1 h 64"/>
                <a:gd name="T2" fmla="*/ 0 w 38"/>
                <a:gd name="T3" fmla="*/ 1 h 64"/>
                <a:gd name="T4" fmla="*/ 1 w 38"/>
                <a:gd name="T5" fmla="*/ 1 h 64"/>
                <a:gd name="T6" fmla="*/ 1 w 38"/>
                <a:gd name="T7" fmla="*/ 1 h 64"/>
                <a:gd name="T8" fmla="*/ 1 w 38"/>
                <a:gd name="T9" fmla="*/ 1 h 64"/>
                <a:gd name="T10" fmla="*/ 1 w 38"/>
                <a:gd name="T11" fmla="*/ 0 h 64"/>
                <a:gd name="T12" fmla="*/ 1 w 38"/>
                <a:gd name="T13" fmla="*/ 0 h 64"/>
                <a:gd name="T14" fmla="*/ 1 w 38"/>
                <a:gd name="T15" fmla="*/ 0 h 64"/>
                <a:gd name="T16" fmla="*/ 2 w 38"/>
                <a:gd name="T17" fmla="*/ 0 h 64"/>
                <a:gd name="T18" fmla="*/ 2 w 38"/>
                <a:gd name="T19" fmla="*/ 0 h 64"/>
                <a:gd name="T20" fmla="*/ 1 w 38"/>
                <a:gd name="T21" fmla="*/ 0 h 64"/>
                <a:gd name="T22" fmla="*/ 1 w 38"/>
                <a:gd name="T23" fmla="*/ 0 h 64"/>
                <a:gd name="T24" fmla="*/ 1 w 38"/>
                <a:gd name="T25" fmla="*/ 1 h 64"/>
                <a:gd name="T26" fmla="*/ 1 w 38"/>
                <a:gd name="T27" fmla="*/ 1 h 64"/>
                <a:gd name="T28" fmla="*/ 1 w 38"/>
                <a:gd name="T29" fmla="*/ 1 h 64"/>
                <a:gd name="T30" fmla="*/ 1 w 38"/>
                <a:gd name="T31" fmla="*/ 1 h 64"/>
                <a:gd name="T32" fmla="*/ 1 w 38"/>
                <a:gd name="T33" fmla="*/ 1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64">
                  <a:moveTo>
                    <a:pt x="1" y="64"/>
                  </a:moveTo>
                  <a:lnTo>
                    <a:pt x="0" y="61"/>
                  </a:lnTo>
                  <a:lnTo>
                    <a:pt x="1" y="55"/>
                  </a:lnTo>
                  <a:lnTo>
                    <a:pt x="3" y="46"/>
                  </a:lnTo>
                  <a:lnTo>
                    <a:pt x="8" y="37"/>
                  </a:lnTo>
                  <a:lnTo>
                    <a:pt x="13" y="27"/>
                  </a:lnTo>
                  <a:lnTo>
                    <a:pt x="20" y="17"/>
                  </a:lnTo>
                  <a:lnTo>
                    <a:pt x="28" y="7"/>
                  </a:lnTo>
                  <a:lnTo>
                    <a:pt x="38" y="0"/>
                  </a:lnTo>
                  <a:lnTo>
                    <a:pt x="33" y="8"/>
                  </a:lnTo>
                  <a:lnTo>
                    <a:pt x="28" y="18"/>
                  </a:lnTo>
                  <a:lnTo>
                    <a:pt x="23" y="28"/>
                  </a:lnTo>
                  <a:lnTo>
                    <a:pt x="17" y="38"/>
                  </a:lnTo>
                  <a:lnTo>
                    <a:pt x="12" y="49"/>
                  </a:lnTo>
                  <a:lnTo>
                    <a:pt x="6" y="57"/>
                  </a:lnTo>
                  <a:lnTo>
                    <a:pt x="3" y="63"/>
                  </a:lnTo>
                  <a:lnTo>
                    <a:pt x="1" y="6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72" name="Freeform 276">
              <a:extLst>
                <a:ext uri="{FF2B5EF4-FFF2-40B4-BE49-F238E27FC236}">
                  <a16:creationId xmlns:a16="http://schemas.microsoft.com/office/drawing/2014/main" xmlns="" id="{E1D94E47-8C05-4D18-B09B-2AB455E38FD6}"/>
                </a:ext>
              </a:extLst>
            </p:cNvPr>
            <p:cNvSpPr>
              <a:spLocks/>
            </p:cNvSpPr>
            <p:nvPr/>
          </p:nvSpPr>
          <p:spPr bwMode="auto">
            <a:xfrm>
              <a:off x="1776" y="1201"/>
              <a:ext cx="26" cy="41"/>
            </a:xfrm>
            <a:custGeom>
              <a:avLst/>
              <a:gdLst>
                <a:gd name="T0" fmla="*/ 1 w 52"/>
                <a:gd name="T1" fmla="*/ 2 h 83"/>
                <a:gd name="T2" fmla="*/ 0 w 52"/>
                <a:gd name="T3" fmla="*/ 2 h 83"/>
                <a:gd name="T4" fmla="*/ 1 w 52"/>
                <a:gd name="T5" fmla="*/ 2 h 83"/>
                <a:gd name="T6" fmla="*/ 1 w 52"/>
                <a:gd name="T7" fmla="*/ 1 h 83"/>
                <a:gd name="T8" fmla="*/ 1 w 52"/>
                <a:gd name="T9" fmla="*/ 1 h 83"/>
                <a:gd name="T10" fmla="*/ 1 w 52"/>
                <a:gd name="T11" fmla="*/ 0 h 83"/>
                <a:gd name="T12" fmla="*/ 1 w 52"/>
                <a:gd name="T13" fmla="*/ 0 h 83"/>
                <a:gd name="T14" fmla="*/ 2 w 52"/>
                <a:gd name="T15" fmla="*/ 0 h 83"/>
                <a:gd name="T16" fmla="*/ 2 w 52"/>
                <a:gd name="T17" fmla="*/ 0 h 83"/>
                <a:gd name="T18" fmla="*/ 2 w 52"/>
                <a:gd name="T19" fmla="*/ 0 h 83"/>
                <a:gd name="T20" fmla="*/ 2 w 52"/>
                <a:gd name="T21" fmla="*/ 0 h 83"/>
                <a:gd name="T22" fmla="*/ 2 w 52"/>
                <a:gd name="T23" fmla="*/ 0 h 83"/>
                <a:gd name="T24" fmla="*/ 1 w 52"/>
                <a:gd name="T25" fmla="*/ 1 h 83"/>
                <a:gd name="T26" fmla="*/ 1 w 52"/>
                <a:gd name="T27" fmla="*/ 1 h 83"/>
                <a:gd name="T28" fmla="*/ 1 w 52"/>
                <a:gd name="T29" fmla="*/ 2 h 83"/>
                <a:gd name="T30" fmla="*/ 1 w 52"/>
                <a:gd name="T31" fmla="*/ 2 h 83"/>
                <a:gd name="T32" fmla="*/ 1 w 52"/>
                <a:gd name="T33" fmla="*/ 2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83">
                  <a:moveTo>
                    <a:pt x="1" y="83"/>
                  </a:moveTo>
                  <a:lnTo>
                    <a:pt x="0" y="78"/>
                  </a:lnTo>
                  <a:lnTo>
                    <a:pt x="2" y="70"/>
                  </a:lnTo>
                  <a:lnTo>
                    <a:pt x="7" y="57"/>
                  </a:lnTo>
                  <a:lnTo>
                    <a:pt x="12" y="45"/>
                  </a:lnTo>
                  <a:lnTo>
                    <a:pt x="22" y="31"/>
                  </a:lnTo>
                  <a:lnTo>
                    <a:pt x="31" y="17"/>
                  </a:lnTo>
                  <a:lnTo>
                    <a:pt x="41" y="7"/>
                  </a:lnTo>
                  <a:lnTo>
                    <a:pt x="52" y="0"/>
                  </a:lnTo>
                  <a:lnTo>
                    <a:pt x="47" y="7"/>
                  </a:lnTo>
                  <a:lnTo>
                    <a:pt x="41" y="17"/>
                  </a:lnTo>
                  <a:lnTo>
                    <a:pt x="33" y="31"/>
                  </a:lnTo>
                  <a:lnTo>
                    <a:pt x="26" y="46"/>
                  </a:lnTo>
                  <a:lnTo>
                    <a:pt x="18" y="61"/>
                  </a:lnTo>
                  <a:lnTo>
                    <a:pt x="11" y="72"/>
                  </a:lnTo>
                  <a:lnTo>
                    <a:pt x="5" y="80"/>
                  </a:lnTo>
                  <a:lnTo>
                    <a:pt x="1" y="8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73" name="Freeform 277">
              <a:extLst>
                <a:ext uri="{FF2B5EF4-FFF2-40B4-BE49-F238E27FC236}">
                  <a16:creationId xmlns:a16="http://schemas.microsoft.com/office/drawing/2014/main" xmlns="" id="{558D5A9B-07C9-464E-BD2D-0A2C206CA6FE}"/>
                </a:ext>
              </a:extLst>
            </p:cNvPr>
            <p:cNvSpPr>
              <a:spLocks/>
            </p:cNvSpPr>
            <p:nvPr/>
          </p:nvSpPr>
          <p:spPr bwMode="auto">
            <a:xfrm>
              <a:off x="1798" y="1203"/>
              <a:ext cx="28" cy="44"/>
            </a:xfrm>
            <a:custGeom>
              <a:avLst/>
              <a:gdLst>
                <a:gd name="T0" fmla="*/ 0 w 57"/>
                <a:gd name="T1" fmla="*/ 2 h 90"/>
                <a:gd name="T2" fmla="*/ 0 w 57"/>
                <a:gd name="T3" fmla="*/ 2 h 90"/>
                <a:gd name="T4" fmla="*/ 0 w 57"/>
                <a:gd name="T5" fmla="*/ 2 h 90"/>
                <a:gd name="T6" fmla="*/ 0 w 57"/>
                <a:gd name="T7" fmla="*/ 1 h 90"/>
                <a:gd name="T8" fmla="*/ 0 w 57"/>
                <a:gd name="T9" fmla="*/ 1 h 90"/>
                <a:gd name="T10" fmla="*/ 0 w 57"/>
                <a:gd name="T11" fmla="*/ 0 h 90"/>
                <a:gd name="T12" fmla="*/ 1 w 57"/>
                <a:gd name="T13" fmla="*/ 0 h 90"/>
                <a:gd name="T14" fmla="*/ 1 w 57"/>
                <a:gd name="T15" fmla="*/ 0 h 90"/>
                <a:gd name="T16" fmla="*/ 1 w 57"/>
                <a:gd name="T17" fmla="*/ 0 h 90"/>
                <a:gd name="T18" fmla="*/ 1 w 57"/>
                <a:gd name="T19" fmla="*/ 0 h 90"/>
                <a:gd name="T20" fmla="*/ 1 w 57"/>
                <a:gd name="T21" fmla="*/ 0 h 90"/>
                <a:gd name="T22" fmla="*/ 1 w 57"/>
                <a:gd name="T23" fmla="*/ 1 h 90"/>
                <a:gd name="T24" fmla="*/ 0 w 57"/>
                <a:gd name="T25" fmla="*/ 1 h 90"/>
                <a:gd name="T26" fmla="*/ 0 w 57"/>
                <a:gd name="T27" fmla="*/ 2 h 90"/>
                <a:gd name="T28" fmla="*/ 0 w 57"/>
                <a:gd name="T29" fmla="*/ 2 h 90"/>
                <a:gd name="T30" fmla="*/ 0 w 57"/>
                <a:gd name="T31" fmla="*/ 2 h 90"/>
                <a:gd name="T32" fmla="*/ 0 w 57"/>
                <a:gd name="T33" fmla="*/ 2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90">
                  <a:moveTo>
                    <a:pt x="2" y="90"/>
                  </a:moveTo>
                  <a:lnTo>
                    <a:pt x="0" y="85"/>
                  </a:lnTo>
                  <a:lnTo>
                    <a:pt x="3" y="75"/>
                  </a:lnTo>
                  <a:lnTo>
                    <a:pt x="9" y="61"/>
                  </a:lnTo>
                  <a:lnTo>
                    <a:pt x="17" y="46"/>
                  </a:lnTo>
                  <a:lnTo>
                    <a:pt x="26" y="31"/>
                  </a:lnTo>
                  <a:lnTo>
                    <a:pt x="37" y="17"/>
                  </a:lnTo>
                  <a:lnTo>
                    <a:pt x="48" y="6"/>
                  </a:lnTo>
                  <a:lnTo>
                    <a:pt x="57" y="0"/>
                  </a:lnTo>
                  <a:lnTo>
                    <a:pt x="53" y="7"/>
                  </a:lnTo>
                  <a:lnTo>
                    <a:pt x="47" y="19"/>
                  </a:lnTo>
                  <a:lnTo>
                    <a:pt x="38" y="34"/>
                  </a:lnTo>
                  <a:lnTo>
                    <a:pt x="29" y="50"/>
                  </a:lnTo>
                  <a:lnTo>
                    <a:pt x="20" y="66"/>
                  </a:lnTo>
                  <a:lnTo>
                    <a:pt x="12" y="78"/>
                  </a:lnTo>
                  <a:lnTo>
                    <a:pt x="5" y="88"/>
                  </a:lnTo>
                  <a:lnTo>
                    <a:pt x="2" y="9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74" name="Freeform 278">
              <a:extLst>
                <a:ext uri="{FF2B5EF4-FFF2-40B4-BE49-F238E27FC236}">
                  <a16:creationId xmlns:a16="http://schemas.microsoft.com/office/drawing/2014/main" xmlns="" id="{3E27349C-DD02-4DA9-9863-7D2674755C08}"/>
                </a:ext>
              </a:extLst>
            </p:cNvPr>
            <p:cNvSpPr>
              <a:spLocks/>
            </p:cNvSpPr>
            <p:nvPr/>
          </p:nvSpPr>
          <p:spPr bwMode="auto">
            <a:xfrm>
              <a:off x="1813" y="1207"/>
              <a:ext cx="30" cy="36"/>
            </a:xfrm>
            <a:custGeom>
              <a:avLst/>
              <a:gdLst>
                <a:gd name="T0" fmla="*/ 0 w 60"/>
                <a:gd name="T1" fmla="*/ 2 h 74"/>
                <a:gd name="T2" fmla="*/ 0 w 60"/>
                <a:gd name="T3" fmla="*/ 2 h 74"/>
                <a:gd name="T4" fmla="*/ 1 w 60"/>
                <a:gd name="T5" fmla="*/ 1 h 74"/>
                <a:gd name="T6" fmla="*/ 1 w 60"/>
                <a:gd name="T7" fmla="*/ 1 h 74"/>
                <a:gd name="T8" fmla="*/ 1 w 60"/>
                <a:gd name="T9" fmla="*/ 1 h 74"/>
                <a:gd name="T10" fmla="*/ 1 w 60"/>
                <a:gd name="T11" fmla="*/ 0 h 74"/>
                <a:gd name="T12" fmla="*/ 2 w 60"/>
                <a:gd name="T13" fmla="*/ 0 h 74"/>
                <a:gd name="T14" fmla="*/ 2 w 60"/>
                <a:gd name="T15" fmla="*/ 0 h 74"/>
                <a:gd name="T16" fmla="*/ 2 w 60"/>
                <a:gd name="T17" fmla="*/ 0 h 74"/>
                <a:gd name="T18" fmla="*/ 2 w 60"/>
                <a:gd name="T19" fmla="*/ 0 h 74"/>
                <a:gd name="T20" fmla="*/ 2 w 60"/>
                <a:gd name="T21" fmla="*/ 0 h 74"/>
                <a:gd name="T22" fmla="*/ 2 w 60"/>
                <a:gd name="T23" fmla="*/ 0 h 74"/>
                <a:gd name="T24" fmla="*/ 1 w 60"/>
                <a:gd name="T25" fmla="*/ 1 h 74"/>
                <a:gd name="T26" fmla="*/ 1 w 60"/>
                <a:gd name="T27" fmla="*/ 1 h 74"/>
                <a:gd name="T28" fmla="*/ 1 w 60"/>
                <a:gd name="T29" fmla="*/ 2 h 74"/>
                <a:gd name="T30" fmla="*/ 1 w 60"/>
                <a:gd name="T31" fmla="*/ 2 h 74"/>
                <a:gd name="T32" fmla="*/ 0 w 60"/>
                <a:gd name="T33" fmla="*/ 2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0" h="74">
                  <a:moveTo>
                    <a:pt x="0" y="74"/>
                  </a:moveTo>
                  <a:lnTo>
                    <a:pt x="0" y="70"/>
                  </a:lnTo>
                  <a:lnTo>
                    <a:pt x="5" y="61"/>
                  </a:lnTo>
                  <a:lnTo>
                    <a:pt x="12" y="50"/>
                  </a:lnTo>
                  <a:lnTo>
                    <a:pt x="21" y="37"/>
                  </a:lnTo>
                  <a:lnTo>
                    <a:pt x="31" y="24"/>
                  </a:lnTo>
                  <a:lnTo>
                    <a:pt x="42" y="13"/>
                  </a:lnTo>
                  <a:lnTo>
                    <a:pt x="52" y="4"/>
                  </a:lnTo>
                  <a:lnTo>
                    <a:pt x="60" y="0"/>
                  </a:lnTo>
                  <a:lnTo>
                    <a:pt x="56" y="7"/>
                  </a:lnTo>
                  <a:lnTo>
                    <a:pt x="47" y="17"/>
                  </a:lnTo>
                  <a:lnTo>
                    <a:pt x="39" y="31"/>
                  </a:lnTo>
                  <a:lnTo>
                    <a:pt x="30" y="44"/>
                  </a:lnTo>
                  <a:lnTo>
                    <a:pt x="21" y="57"/>
                  </a:lnTo>
                  <a:lnTo>
                    <a:pt x="12" y="67"/>
                  </a:lnTo>
                  <a:lnTo>
                    <a:pt x="5" y="73"/>
                  </a:lnTo>
                  <a:lnTo>
                    <a:pt x="0" y="7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75" name="Freeform 279">
              <a:extLst>
                <a:ext uri="{FF2B5EF4-FFF2-40B4-BE49-F238E27FC236}">
                  <a16:creationId xmlns:a16="http://schemas.microsoft.com/office/drawing/2014/main" xmlns="" id="{2FF23072-F1E7-4C4C-A48A-6DBB52CA0AC4}"/>
                </a:ext>
              </a:extLst>
            </p:cNvPr>
            <p:cNvSpPr>
              <a:spLocks/>
            </p:cNvSpPr>
            <p:nvPr/>
          </p:nvSpPr>
          <p:spPr bwMode="auto">
            <a:xfrm>
              <a:off x="1829" y="1212"/>
              <a:ext cx="26" cy="30"/>
            </a:xfrm>
            <a:custGeom>
              <a:avLst/>
              <a:gdLst>
                <a:gd name="T0" fmla="*/ 1 w 52"/>
                <a:gd name="T1" fmla="*/ 1 h 61"/>
                <a:gd name="T2" fmla="*/ 0 w 52"/>
                <a:gd name="T3" fmla="*/ 1 h 61"/>
                <a:gd name="T4" fmla="*/ 1 w 52"/>
                <a:gd name="T5" fmla="*/ 1 h 61"/>
                <a:gd name="T6" fmla="*/ 1 w 52"/>
                <a:gd name="T7" fmla="*/ 1 h 61"/>
                <a:gd name="T8" fmla="*/ 1 w 52"/>
                <a:gd name="T9" fmla="*/ 0 h 61"/>
                <a:gd name="T10" fmla="*/ 1 w 52"/>
                <a:gd name="T11" fmla="*/ 0 h 61"/>
                <a:gd name="T12" fmla="*/ 1 w 52"/>
                <a:gd name="T13" fmla="*/ 0 h 61"/>
                <a:gd name="T14" fmla="*/ 2 w 52"/>
                <a:gd name="T15" fmla="*/ 0 h 61"/>
                <a:gd name="T16" fmla="*/ 2 w 52"/>
                <a:gd name="T17" fmla="*/ 0 h 61"/>
                <a:gd name="T18" fmla="*/ 2 w 52"/>
                <a:gd name="T19" fmla="*/ 0 h 61"/>
                <a:gd name="T20" fmla="*/ 2 w 52"/>
                <a:gd name="T21" fmla="*/ 0 h 61"/>
                <a:gd name="T22" fmla="*/ 2 w 52"/>
                <a:gd name="T23" fmla="*/ 0 h 61"/>
                <a:gd name="T24" fmla="*/ 1 w 52"/>
                <a:gd name="T25" fmla="*/ 1 h 61"/>
                <a:gd name="T26" fmla="*/ 1 w 52"/>
                <a:gd name="T27" fmla="*/ 1 h 61"/>
                <a:gd name="T28" fmla="*/ 1 w 52"/>
                <a:gd name="T29" fmla="*/ 1 h 61"/>
                <a:gd name="T30" fmla="*/ 1 w 52"/>
                <a:gd name="T31" fmla="*/ 1 h 61"/>
                <a:gd name="T32" fmla="*/ 1 w 52"/>
                <a:gd name="T33" fmla="*/ 1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61">
                  <a:moveTo>
                    <a:pt x="2" y="61"/>
                  </a:moveTo>
                  <a:lnTo>
                    <a:pt x="0" y="56"/>
                  </a:lnTo>
                  <a:lnTo>
                    <a:pt x="3" y="49"/>
                  </a:lnTo>
                  <a:lnTo>
                    <a:pt x="7" y="40"/>
                  </a:lnTo>
                  <a:lnTo>
                    <a:pt x="14" y="29"/>
                  </a:lnTo>
                  <a:lnTo>
                    <a:pt x="22" y="20"/>
                  </a:lnTo>
                  <a:lnTo>
                    <a:pt x="32" y="11"/>
                  </a:lnTo>
                  <a:lnTo>
                    <a:pt x="42" y="4"/>
                  </a:lnTo>
                  <a:lnTo>
                    <a:pt x="52" y="0"/>
                  </a:lnTo>
                  <a:lnTo>
                    <a:pt x="47" y="5"/>
                  </a:lnTo>
                  <a:lnTo>
                    <a:pt x="41" y="15"/>
                  </a:lnTo>
                  <a:lnTo>
                    <a:pt x="33" y="25"/>
                  </a:lnTo>
                  <a:lnTo>
                    <a:pt x="25" y="36"/>
                  </a:lnTo>
                  <a:lnTo>
                    <a:pt x="17" y="47"/>
                  </a:lnTo>
                  <a:lnTo>
                    <a:pt x="11" y="55"/>
                  </a:lnTo>
                  <a:lnTo>
                    <a:pt x="5" y="59"/>
                  </a:lnTo>
                  <a:lnTo>
                    <a:pt x="2" y="6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76" name="Freeform 280">
              <a:extLst>
                <a:ext uri="{FF2B5EF4-FFF2-40B4-BE49-F238E27FC236}">
                  <a16:creationId xmlns:a16="http://schemas.microsoft.com/office/drawing/2014/main" xmlns="" id="{C977EDE9-E178-40BA-9DFD-8BFB25F839BE}"/>
                </a:ext>
              </a:extLst>
            </p:cNvPr>
            <p:cNvSpPr>
              <a:spLocks/>
            </p:cNvSpPr>
            <p:nvPr/>
          </p:nvSpPr>
          <p:spPr bwMode="auto">
            <a:xfrm>
              <a:off x="1845" y="1220"/>
              <a:ext cx="22" cy="22"/>
            </a:xfrm>
            <a:custGeom>
              <a:avLst/>
              <a:gdLst>
                <a:gd name="T0" fmla="*/ 0 w 45"/>
                <a:gd name="T1" fmla="*/ 2 h 42"/>
                <a:gd name="T2" fmla="*/ 0 w 45"/>
                <a:gd name="T3" fmla="*/ 2 h 42"/>
                <a:gd name="T4" fmla="*/ 0 w 45"/>
                <a:gd name="T5" fmla="*/ 2 h 42"/>
                <a:gd name="T6" fmla="*/ 0 w 45"/>
                <a:gd name="T7" fmla="*/ 1 h 42"/>
                <a:gd name="T8" fmla="*/ 0 w 45"/>
                <a:gd name="T9" fmla="*/ 1 h 42"/>
                <a:gd name="T10" fmla="*/ 0 w 45"/>
                <a:gd name="T11" fmla="*/ 1 h 42"/>
                <a:gd name="T12" fmla="*/ 1 w 45"/>
                <a:gd name="T13" fmla="*/ 1 h 42"/>
                <a:gd name="T14" fmla="*/ 1 w 45"/>
                <a:gd name="T15" fmla="*/ 1 h 42"/>
                <a:gd name="T16" fmla="*/ 1 w 45"/>
                <a:gd name="T17" fmla="*/ 0 h 42"/>
                <a:gd name="T18" fmla="*/ 1 w 45"/>
                <a:gd name="T19" fmla="*/ 1 h 42"/>
                <a:gd name="T20" fmla="*/ 1 w 45"/>
                <a:gd name="T21" fmla="*/ 1 h 42"/>
                <a:gd name="T22" fmla="*/ 0 w 45"/>
                <a:gd name="T23" fmla="*/ 1 h 42"/>
                <a:gd name="T24" fmla="*/ 0 w 45"/>
                <a:gd name="T25" fmla="*/ 1 h 42"/>
                <a:gd name="T26" fmla="*/ 0 w 45"/>
                <a:gd name="T27" fmla="*/ 1 h 42"/>
                <a:gd name="T28" fmla="*/ 0 w 45"/>
                <a:gd name="T29" fmla="*/ 2 h 42"/>
                <a:gd name="T30" fmla="*/ 0 w 45"/>
                <a:gd name="T31" fmla="*/ 2 h 42"/>
                <a:gd name="T32" fmla="*/ 0 w 45"/>
                <a:gd name="T33" fmla="*/ 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42">
                  <a:moveTo>
                    <a:pt x="0" y="42"/>
                  </a:moveTo>
                  <a:lnTo>
                    <a:pt x="0" y="39"/>
                  </a:lnTo>
                  <a:lnTo>
                    <a:pt x="3" y="33"/>
                  </a:lnTo>
                  <a:lnTo>
                    <a:pt x="9" y="26"/>
                  </a:lnTo>
                  <a:lnTo>
                    <a:pt x="16" y="18"/>
                  </a:lnTo>
                  <a:lnTo>
                    <a:pt x="24" y="10"/>
                  </a:lnTo>
                  <a:lnTo>
                    <a:pt x="32" y="4"/>
                  </a:lnTo>
                  <a:lnTo>
                    <a:pt x="40" y="1"/>
                  </a:lnTo>
                  <a:lnTo>
                    <a:pt x="45" y="0"/>
                  </a:lnTo>
                  <a:lnTo>
                    <a:pt x="40" y="4"/>
                  </a:lnTo>
                  <a:lnTo>
                    <a:pt x="34" y="10"/>
                  </a:lnTo>
                  <a:lnTo>
                    <a:pt x="29" y="17"/>
                  </a:lnTo>
                  <a:lnTo>
                    <a:pt x="22" y="24"/>
                  </a:lnTo>
                  <a:lnTo>
                    <a:pt x="15" y="31"/>
                  </a:lnTo>
                  <a:lnTo>
                    <a:pt x="9" y="37"/>
                  </a:lnTo>
                  <a:lnTo>
                    <a:pt x="3" y="41"/>
                  </a:lnTo>
                  <a:lnTo>
                    <a:pt x="0" y="4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77" name="Freeform 281">
              <a:extLst>
                <a:ext uri="{FF2B5EF4-FFF2-40B4-BE49-F238E27FC236}">
                  <a16:creationId xmlns:a16="http://schemas.microsoft.com/office/drawing/2014/main" xmlns="" id="{77BF3FD3-08D7-4B8C-99EA-287288C7BF01}"/>
                </a:ext>
              </a:extLst>
            </p:cNvPr>
            <p:cNvSpPr>
              <a:spLocks/>
            </p:cNvSpPr>
            <p:nvPr/>
          </p:nvSpPr>
          <p:spPr bwMode="auto">
            <a:xfrm>
              <a:off x="1860" y="1226"/>
              <a:ext cx="15" cy="13"/>
            </a:xfrm>
            <a:custGeom>
              <a:avLst/>
              <a:gdLst>
                <a:gd name="T0" fmla="*/ 0 w 30"/>
                <a:gd name="T1" fmla="*/ 0 h 27"/>
                <a:gd name="T2" fmla="*/ 1 w 30"/>
                <a:gd name="T3" fmla="*/ 0 h 27"/>
                <a:gd name="T4" fmla="*/ 1 w 30"/>
                <a:gd name="T5" fmla="*/ 0 h 27"/>
                <a:gd name="T6" fmla="*/ 1 w 30"/>
                <a:gd name="T7" fmla="*/ 0 h 27"/>
                <a:gd name="T8" fmla="*/ 1 w 30"/>
                <a:gd name="T9" fmla="*/ 0 h 27"/>
                <a:gd name="T10" fmla="*/ 1 w 30"/>
                <a:gd name="T11" fmla="*/ 0 h 27"/>
                <a:gd name="T12" fmla="*/ 1 w 30"/>
                <a:gd name="T13" fmla="*/ 0 h 27"/>
                <a:gd name="T14" fmla="*/ 1 w 30"/>
                <a:gd name="T15" fmla="*/ 0 h 27"/>
                <a:gd name="T16" fmla="*/ 0 w 30"/>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0" h="27">
                  <a:moveTo>
                    <a:pt x="0" y="27"/>
                  </a:moveTo>
                  <a:lnTo>
                    <a:pt x="1" y="20"/>
                  </a:lnTo>
                  <a:lnTo>
                    <a:pt x="9" y="9"/>
                  </a:lnTo>
                  <a:lnTo>
                    <a:pt x="19" y="0"/>
                  </a:lnTo>
                  <a:lnTo>
                    <a:pt x="30" y="0"/>
                  </a:lnTo>
                  <a:lnTo>
                    <a:pt x="19" y="6"/>
                  </a:lnTo>
                  <a:lnTo>
                    <a:pt x="10" y="17"/>
                  </a:lnTo>
                  <a:lnTo>
                    <a:pt x="4" y="27"/>
                  </a:lnTo>
                  <a:lnTo>
                    <a:pt x="0" y="2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78" name="Freeform 282">
              <a:extLst>
                <a:ext uri="{FF2B5EF4-FFF2-40B4-BE49-F238E27FC236}">
                  <a16:creationId xmlns:a16="http://schemas.microsoft.com/office/drawing/2014/main" xmlns="" id="{E21C0A4F-8D36-4D1C-ADB8-15A2E5816B88}"/>
                </a:ext>
              </a:extLst>
            </p:cNvPr>
            <p:cNvSpPr>
              <a:spLocks/>
            </p:cNvSpPr>
            <p:nvPr/>
          </p:nvSpPr>
          <p:spPr bwMode="auto">
            <a:xfrm>
              <a:off x="1737" y="1212"/>
              <a:ext cx="17" cy="18"/>
            </a:xfrm>
            <a:custGeom>
              <a:avLst/>
              <a:gdLst>
                <a:gd name="T0" fmla="*/ 1 w 35"/>
                <a:gd name="T1" fmla="*/ 0 h 35"/>
                <a:gd name="T2" fmla="*/ 0 w 35"/>
                <a:gd name="T3" fmla="*/ 1 h 35"/>
                <a:gd name="T4" fmla="*/ 0 w 35"/>
                <a:gd name="T5" fmla="*/ 1 h 35"/>
                <a:gd name="T6" fmla="*/ 0 w 35"/>
                <a:gd name="T7" fmla="*/ 2 h 35"/>
                <a:gd name="T8" fmla="*/ 0 w 35"/>
                <a:gd name="T9" fmla="*/ 2 h 35"/>
                <a:gd name="T10" fmla="*/ 0 w 35"/>
                <a:gd name="T11" fmla="*/ 1 h 35"/>
                <a:gd name="T12" fmla="*/ 0 w 35"/>
                <a:gd name="T13" fmla="*/ 1 h 35"/>
                <a:gd name="T14" fmla="*/ 0 w 35"/>
                <a:gd name="T15" fmla="*/ 1 h 35"/>
                <a:gd name="T16" fmla="*/ 0 w 35"/>
                <a:gd name="T17" fmla="*/ 1 h 35"/>
                <a:gd name="T18" fmla="*/ 0 w 35"/>
                <a:gd name="T19" fmla="*/ 1 h 35"/>
                <a:gd name="T20" fmla="*/ 0 w 35"/>
                <a:gd name="T21" fmla="*/ 1 h 35"/>
                <a:gd name="T22" fmla="*/ 0 w 35"/>
                <a:gd name="T23" fmla="*/ 1 h 35"/>
                <a:gd name="T24" fmla="*/ 1 w 35"/>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5" h="35">
                  <a:moveTo>
                    <a:pt x="35" y="0"/>
                  </a:moveTo>
                  <a:lnTo>
                    <a:pt x="29" y="9"/>
                  </a:lnTo>
                  <a:lnTo>
                    <a:pt x="20" y="23"/>
                  </a:lnTo>
                  <a:lnTo>
                    <a:pt x="9" y="34"/>
                  </a:lnTo>
                  <a:lnTo>
                    <a:pt x="1" y="35"/>
                  </a:lnTo>
                  <a:lnTo>
                    <a:pt x="0" y="32"/>
                  </a:lnTo>
                  <a:lnTo>
                    <a:pt x="3" y="27"/>
                  </a:lnTo>
                  <a:lnTo>
                    <a:pt x="7" y="21"/>
                  </a:lnTo>
                  <a:lnTo>
                    <a:pt x="13" y="17"/>
                  </a:lnTo>
                  <a:lnTo>
                    <a:pt x="19" y="11"/>
                  </a:lnTo>
                  <a:lnTo>
                    <a:pt x="26" y="6"/>
                  </a:lnTo>
                  <a:lnTo>
                    <a:pt x="31" y="2"/>
                  </a:lnTo>
                  <a:lnTo>
                    <a:pt x="3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79" name="Freeform 283">
              <a:extLst>
                <a:ext uri="{FF2B5EF4-FFF2-40B4-BE49-F238E27FC236}">
                  <a16:creationId xmlns:a16="http://schemas.microsoft.com/office/drawing/2014/main" xmlns="" id="{82ACA2D1-C7E5-45D0-B155-50887917FE35}"/>
                </a:ext>
              </a:extLst>
            </p:cNvPr>
            <p:cNvSpPr>
              <a:spLocks/>
            </p:cNvSpPr>
            <p:nvPr/>
          </p:nvSpPr>
          <p:spPr bwMode="auto">
            <a:xfrm>
              <a:off x="1734" y="1202"/>
              <a:ext cx="20" cy="9"/>
            </a:xfrm>
            <a:custGeom>
              <a:avLst/>
              <a:gdLst>
                <a:gd name="T0" fmla="*/ 2 w 40"/>
                <a:gd name="T1" fmla="*/ 1 h 17"/>
                <a:gd name="T2" fmla="*/ 2 w 40"/>
                <a:gd name="T3" fmla="*/ 1 h 17"/>
                <a:gd name="T4" fmla="*/ 2 w 40"/>
                <a:gd name="T5" fmla="*/ 1 h 17"/>
                <a:gd name="T6" fmla="*/ 1 w 40"/>
                <a:gd name="T7" fmla="*/ 1 h 17"/>
                <a:gd name="T8" fmla="*/ 1 w 40"/>
                <a:gd name="T9" fmla="*/ 1 h 17"/>
                <a:gd name="T10" fmla="*/ 1 w 40"/>
                <a:gd name="T11" fmla="*/ 1 h 17"/>
                <a:gd name="T12" fmla="*/ 1 w 40"/>
                <a:gd name="T13" fmla="*/ 0 h 17"/>
                <a:gd name="T14" fmla="*/ 1 w 40"/>
                <a:gd name="T15" fmla="*/ 0 h 17"/>
                <a:gd name="T16" fmla="*/ 0 w 40"/>
                <a:gd name="T17" fmla="*/ 1 h 17"/>
                <a:gd name="T18" fmla="*/ 0 w 40"/>
                <a:gd name="T19" fmla="*/ 1 h 17"/>
                <a:gd name="T20" fmla="*/ 1 w 40"/>
                <a:gd name="T21" fmla="*/ 1 h 17"/>
                <a:gd name="T22" fmla="*/ 1 w 40"/>
                <a:gd name="T23" fmla="*/ 1 h 17"/>
                <a:gd name="T24" fmla="*/ 1 w 40"/>
                <a:gd name="T25" fmla="*/ 1 h 17"/>
                <a:gd name="T26" fmla="*/ 1 w 40"/>
                <a:gd name="T27" fmla="*/ 1 h 17"/>
                <a:gd name="T28" fmla="*/ 1 w 40"/>
                <a:gd name="T29" fmla="*/ 1 h 17"/>
                <a:gd name="T30" fmla="*/ 2 w 40"/>
                <a:gd name="T31" fmla="*/ 1 h 17"/>
                <a:gd name="T32" fmla="*/ 2 w 40"/>
                <a:gd name="T33" fmla="*/ 1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17">
                  <a:moveTo>
                    <a:pt x="40" y="17"/>
                  </a:moveTo>
                  <a:lnTo>
                    <a:pt x="38" y="16"/>
                  </a:lnTo>
                  <a:lnTo>
                    <a:pt x="33" y="13"/>
                  </a:lnTo>
                  <a:lnTo>
                    <a:pt x="26" y="9"/>
                  </a:lnTo>
                  <a:lnTo>
                    <a:pt x="20" y="6"/>
                  </a:lnTo>
                  <a:lnTo>
                    <a:pt x="13" y="2"/>
                  </a:lnTo>
                  <a:lnTo>
                    <a:pt x="8" y="0"/>
                  </a:lnTo>
                  <a:lnTo>
                    <a:pt x="3" y="0"/>
                  </a:lnTo>
                  <a:lnTo>
                    <a:pt x="0" y="1"/>
                  </a:lnTo>
                  <a:lnTo>
                    <a:pt x="0" y="5"/>
                  </a:lnTo>
                  <a:lnTo>
                    <a:pt x="2" y="7"/>
                  </a:lnTo>
                  <a:lnTo>
                    <a:pt x="8" y="9"/>
                  </a:lnTo>
                  <a:lnTo>
                    <a:pt x="15" y="11"/>
                  </a:lnTo>
                  <a:lnTo>
                    <a:pt x="22" y="14"/>
                  </a:lnTo>
                  <a:lnTo>
                    <a:pt x="28" y="15"/>
                  </a:lnTo>
                  <a:lnTo>
                    <a:pt x="35" y="16"/>
                  </a:lnTo>
                  <a:lnTo>
                    <a:pt x="40" y="1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80" name="Freeform 284">
              <a:extLst>
                <a:ext uri="{FF2B5EF4-FFF2-40B4-BE49-F238E27FC236}">
                  <a16:creationId xmlns:a16="http://schemas.microsoft.com/office/drawing/2014/main" xmlns="" id="{E128B432-CC6C-44C8-AB69-AC29E0C13167}"/>
                </a:ext>
              </a:extLst>
            </p:cNvPr>
            <p:cNvSpPr>
              <a:spLocks/>
            </p:cNvSpPr>
            <p:nvPr/>
          </p:nvSpPr>
          <p:spPr bwMode="auto">
            <a:xfrm>
              <a:off x="1728" y="1213"/>
              <a:ext cx="22" cy="5"/>
            </a:xfrm>
            <a:custGeom>
              <a:avLst/>
              <a:gdLst>
                <a:gd name="T0" fmla="*/ 1 w 45"/>
                <a:gd name="T1" fmla="*/ 0 h 10"/>
                <a:gd name="T2" fmla="*/ 1 w 45"/>
                <a:gd name="T3" fmla="*/ 0 h 10"/>
                <a:gd name="T4" fmla="*/ 1 w 45"/>
                <a:gd name="T5" fmla="*/ 0 h 10"/>
                <a:gd name="T6" fmla="*/ 0 w 45"/>
                <a:gd name="T7" fmla="*/ 0 h 10"/>
                <a:gd name="T8" fmla="*/ 0 w 45"/>
                <a:gd name="T9" fmla="*/ 0 h 10"/>
                <a:gd name="T10" fmla="*/ 0 w 45"/>
                <a:gd name="T11" fmla="*/ 0 h 10"/>
                <a:gd name="T12" fmla="*/ 0 w 45"/>
                <a:gd name="T13" fmla="*/ 1 h 10"/>
                <a:gd name="T14" fmla="*/ 0 w 45"/>
                <a:gd name="T15" fmla="*/ 1 h 10"/>
                <a:gd name="T16" fmla="*/ 0 w 45"/>
                <a:gd name="T17" fmla="*/ 1 h 10"/>
                <a:gd name="T18" fmla="*/ 0 w 45"/>
                <a:gd name="T19" fmla="*/ 1 h 10"/>
                <a:gd name="T20" fmla="*/ 0 w 45"/>
                <a:gd name="T21" fmla="*/ 1 h 10"/>
                <a:gd name="T22" fmla="*/ 0 w 45"/>
                <a:gd name="T23" fmla="*/ 1 h 10"/>
                <a:gd name="T24" fmla="*/ 0 w 45"/>
                <a:gd name="T25" fmla="*/ 1 h 10"/>
                <a:gd name="T26" fmla="*/ 0 w 45"/>
                <a:gd name="T27" fmla="*/ 1 h 10"/>
                <a:gd name="T28" fmla="*/ 1 w 45"/>
                <a:gd name="T29" fmla="*/ 1 h 10"/>
                <a:gd name="T30" fmla="*/ 1 w 45"/>
                <a:gd name="T31" fmla="*/ 1 h 10"/>
                <a:gd name="T32" fmla="*/ 1 w 45"/>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10">
                  <a:moveTo>
                    <a:pt x="45" y="0"/>
                  </a:moveTo>
                  <a:lnTo>
                    <a:pt x="41" y="0"/>
                  </a:lnTo>
                  <a:lnTo>
                    <a:pt x="36" y="0"/>
                  </a:lnTo>
                  <a:lnTo>
                    <a:pt x="29" y="0"/>
                  </a:lnTo>
                  <a:lnTo>
                    <a:pt x="21" y="0"/>
                  </a:lnTo>
                  <a:lnTo>
                    <a:pt x="13" y="0"/>
                  </a:lnTo>
                  <a:lnTo>
                    <a:pt x="7" y="1"/>
                  </a:lnTo>
                  <a:lnTo>
                    <a:pt x="2" y="3"/>
                  </a:lnTo>
                  <a:lnTo>
                    <a:pt x="0" y="7"/>
                  </a:lnTo>
                  <a:lnTo>
                    <a:pt x="1" y="9"/>
                  </a:lnTo>
                  <a:lnTo>
                    <a:pt x="6" y="10"/>
                  </a:lnTo>
                  <a:lnTo>
                    <a:pt x="12" y="10"/>
                  </a:lnTo>
                  <a:lnTo>
                    <a:pt x="20" y="8"/>
                  </a:lnTo>
                  <a:lnTo>
                    <a:pt x="26" y="6"/>
                  </a:lnTo>
                  <a:lnTo>
                    <a:pt x="35" y="3"/>
                  </a:lnTo>
                  <a:lnTo>
                    <a:pt x="40" y="1"/>
                  </a:lnTo>
                  <a:lnTo>
                    <a:pt x="4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81" name="Freeform 285">
              <a:extLst>
                <a:ext uri="{FF2B5EF4-FFF2-40B4-BE49-F238E27FC236}">
                  <a16:creationId xmlns:a16="http://schemas.microsoft.com/office/drawing/2014/main" xmlns="" id="{5471DA2E-046E-4207-8A8E-17221BC90351}"/>
                </a:ext>
              </a:extLst>
            </p:cNvPr>
            <p:cNvSpPr>
              <a:spLocks/>
            </p:cNvSpPr>
            <p:nvPr/>
          </p:nvSpPr>
          <p:spPr bwMode="auto">
            <a:xfrm>
              <a:off x="1741" y="1191"/>
              <a:ext cx="20" cy="17"/>
            </a:xfrm>
            <a:custGeom>
              <a:avLst/>
              <a:gdLst>
                <a:gd name="T0" fmla="*/ 1 w 42"/>
                <a:gd name="T1" fmla="*/ 2 h 33"/>
                <a:gd name="T2" fmla="*/ 1 w 42"/>
                <a:gd name="T3" fmla="*/ 1 h 33"/>
                <a:gd name="T4" fmla="*/ 0 w 42"/>
                <a:gd name="T5" fmla="*/ 1 h 33"/>
                <a:gd name="T6" fmla="*/ 0 w 42"/>
                <a:gd name="T7" fmla="*/ 1 h 33"/>
                <a:gd name="T8" fmla="*/ 0 w 42"/>
                <a:gd name="T9" fmla="*/ 1 h 33"/>
                <a:gd name="T10" fmla="*/ 0 w 42"/>
                <a:gd name="T11" fmla="*/ 1 h 33"/>
                <a:gd name="T12" fmla="*/ 0 w 42"/>
                <a:gd name="T13" fmla="*/ 1 h 33"/>
                <a:gd name="T14" fmla="*/ 0 w 42"/>
                <a:gd name="T15" fmla="*/ 1 h 33"/>
                <a:gd name="T16" fmla="*/ 0 w 42"/>
                <a:gd name="T17" fmla="*/ 0 h 33"/>
                <a:gd name="T18" fmla="*/ 0 w 42"/>
                <a:gd name="T19" fmla="*/ 0 h 33"/>
                <a:gd name="T20" fmla="*/ 0 w 42"/>
                <a:gd name="T21" fmla="*/ 1 h 33"/>
                <a:gd name="T22" fmla="*/ 0 w 42"/>
                <a:gd name="T23" fmla="*/ 1 h 33"/>
                <a:gd name="T24" fmla="*/ 0 w 42"/>
                <a:gd name="T25" fmla="*/ 1 h 33"/>
                <a:gd name="T26" fmla="*/ 0 w 42"/>
                <a:gd name="T27" fmla="*/ 1 h 33"/>
                <a:gd name="T28" fmla="*/ 1 w 42"/>
                <a:gd name="T29" fmla="*/ 1 h 33"/>
                <a:gd name="T30" fmla="*/ 1 w 42"/>
                <a:gd name="T31" fmla="*/ 1 h 33"/>
                <a:gd name="T32" fmla="*/ 1 w 42"/>
                <a:gd name="T33" fmla="*/ 2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33">
                  <a:moveTo>
                    <a:pt x="42" y="33"/>
                  </a:moveTo>
                  <a:lnTo>
                    <a:pt x="36" y="31"/>
                  </a:lnTo>
                  <a:lnTo>
                    <a:pt x="29" y="27"/>
                  </a:lnTo>
                  <a:lnTo>
                    <a:pt x="22" y="22"/>
                  </a:lnTo>
                  <a:lnTo>
                    <a:pt x="14" y="16"/>
                  </a:lnTo>
                  <a:lnTo>
                    <a:pt x="8" y="12"/>
                  </a:lnTo>
                  <a:lnTo>
                    <a:pt x="3" y="7"/>
                  </a:lnTo>
                  <a:lnTo>
                    <a:pt x="0" y="2"/>
                  </a:lnTo>
                  <a:lnTo>
                    <a:pt x="1" y="0"/>
                  </a:lnTo>
                  <a:lnTo>
                    <a:pt x="5" y="0"/>
                  </a:lnTo>
                  <a:lnTo>
                    <a:pt x="10" y="2"/>
                  </a:lnTo>
                  <a:lnTo>
                    <a:pt x="15" y="7"/>
                  </a:lnTo>
                  <a:lnTo>
                    <a:pt x="22" y="13"/>
                  </a:lnTo>
                  <a:lnTo>
                    <a:pt x="28" y="18"/>
                  </a:lnTo>
                  <a:lnTo>
                    <a:pt x="34" y="25"/>
                  </a:lnTo>
                  <a:lnTo>
                    <a:pt x="38" y="30"/>
                  </a:lnTo>
                  <a:lnTo>
                    <a:pt x="42" y="3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82" name="Freeform 286">
              <a:extLst>
                <a:ext uri="{FF2B5EF4-FFF2-40B4-BE49-F238E27FC236}">
                  <a16:creationId xmlns:a16="http://schemas.microsoft.com/office/drawing/2014/main" xmlns="" id="{061B1218-6D6A-4AC4-9513-C4E74D80B917}"/>
                </a:ext>
              </a:extLst>
            </p:cNvPr>
            <p:cNvSpPr>
              <a:spLocks/>
            </p:cNvSpPr>
            <p:nvPr/>
          </p:nvSpPr>
          <p:spPr bwMode="auto">
            <a:xfrm>
              <a:off x="1864" y="1193"/>
              <a:ext cx="7" cy="29"/>
            </a:xfrm>
            <a:custGeom>
              <a:avLst/>
              <a:gdLst>
                <a:gd name="T0" fmla="*/ 1 w 13"/>
                <a:gd name="T1" fmla="*/ 2 h 58"/>
                <a:gd name="T2" fmla="*/ 1 w 13"/>
                <a:gd name="T3" fmla="*/ 2 h 58"/>
                <a:gd name="T4" fmla="*/ 0 w 13"/>
                <a:gd name="T5" fmla="*/ 1 h 58"/>
                <a:gd name="T6" fmla="*/ 1 w 13"/>
                <a:gd name="T7" fmla="*/ 1 h 58"/>
                <a:gd name="T8" fmla="*/ 1 w 13"/>
                <a:gd name="T9" fmla="*/ 0 h 58"/>
                <a:gd name="T10" fmla="*/ 1 w 13"/>
                <a:gd name="T11" fmla="*/ 1 h 58"/>
                <a:gd name="T12" fmla="*/ 1 w 13"/>
                <a:gd name="T13" fmla="*/ 1 h 58"/>
                <a:gd name="T14" fmla="*/ 1 w 13"/>
                <a:gd name="T15" fmla="*/ 2 h 58"/>
                <a:gd name="T16" fmla="*/ 1 w 13"/>
                <a:gd name="T17" fmla="*/ 2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58">
                  <a:moveTo>
                    <a:pt x="2" y="58"/>
                  </a:moveTo>
                  <a:lnTo>
                    <a:pt x="1" y="43"/>
                  </a:lnTo>
                  <a:lnTo>
                    <a:pt x="0" y="25"/>
                  </a:lnTo>
                  <a:lnTo>
                    <a:pt x="2" y="9"/>
                  </a:lnTo>
                  <a:lnTo>
                    <a:pt x="8" y="0"/>
                  </a:lnTo>
                  <a:lnTo>
                    <a:pt x="13" y="7"/>
                  </a:lnTo>
                  <a:lnTo>
                    <a:pt x="10" y="24"/>
                  </a:lnTo>
                  <a:lnTo>
                    <a:pt x="6" y="43"/>
                  </a:lnTo>
                  <a:lnTo>
                    <a:pt x="2" y="5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83" name="Freeform 287">
              <a:extLst>
                <a:ext uri="{FF2B5EF4-FFF2-40B4-BE49-F238E27FC236}">
                  <a16:creationId xmlns:a16="http://schemas.microsoft.com/office/drawing/2014/main" xmlns="" id="{FCB0D56E-8F3C-42FC-86F3-0A7F4AD38977}"/>
                </a:ext>
              </a:extLst>
            </p:cNvPr>
            <p:cNvSpPr>
              <a:spLocks/>
            </p:cNvSpPr>
            <p:nvPr/>
          </p:nvSpPr>
          <p:spPr bwMode="auto">
            <a:xfrm>
              <a:off x="1872" y="1198"/>
              <a:ext cx="10" cy="28"/>
            </a:xfrm>
            <a:custGeom>
              <a:avLst/>
              <a:gdLst>
                <a:gd name="T0" fmla="*/ 0 w 18"/>
                <a:gd name="T1" fmla="*/ 2 h 55"/>
                <a:gd name="T2" fmla="*/ 1 w 18"/>
                <a:gd name="T3" fmla="*/ 2 h 55"/>
                <a:gd name="T4" fmla="*/ 1 w 18"/>
                <a:gd name="T5" fmla="*/ 1 h 55"/>
                <a:gd name="T6" fmla="*/ 1 w 18"/>
                <a:gd name="T7" fmla="*/ 1 h 55"/>
                <a:gd name="T8" fmla="*/ 1 w 18"/>
                <a:gd name="T9" fmla="*/ 0 h 55"/>
                <a:gd name="T10" fmla="*/ 1 w 18"/>
                <a:gd name="T11" fmla="*/ 1 h 55"/>
                <a:gd name="T12" fmla="*/ 1 w 18"/>
                <a:gd name="T13" fmla="*/ 1 h 55"/>
                <a:gd name="T14" fmla="*/ 1 w 18"/>
                <a:gd name="T15" fmla="*/ 2 h 55"/>
                <a:gd name="T16" fmla="*/ 0 w 18"/>
                <a:gd name="T17" fmla="*/ 2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55">
                  <a:moveTo>
                    <a:pt x="0" y="55"/>
                  </a:moveTo>
                  <a:lnTo>
                    <a:pt x="1" y="41"/>
                  </a:lnTo>
                  <a:lnTo>
                    <a:pt x="3" y="24"/>
                  </a:lnTo>
                  <a:lnTo>
                    <a:pt x="9" y="8"/>
                  </a:lnTo>
                  <a:lnTo>
                    <a:pt x="16" y="0"/>
                  </a:lnTo>
                  <a:lnTo>
                    <a:pt x="18" y="7"/>
                  </a:lnTo>
                  <a:lnTo>
                    <a:pt x="14" y="24"/>
                  </a:lnTo>
                  <a:lnTo>
                    <a:pt x="6" y="44"/>
                  </a:lnTo>
                  <a:lnTo>
                    <a:pt x="0"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84" name="Freeform 288">
              <a:extLst>
                <a:ext uri="{FF2B5EF4-FFF2-40B4-BE49-F238E27FC236}">
                  <a16:creationId xmlns:a16="http://schemas.microsoft.com/office/drawing/2014/main" xmlns="" id="{C31C2060-07BA-4650-851B-B34DE03C0B1C}"/>
                </a:ext>
              </a:extLst>
            </p:cNvPr>
            <p:cNvSpPr>
              <a:spLocks/>
            </p:cNvSpPr>
            <p:nvPr/>
          </p:nvSpPr>
          <p:spPr bwMode="auto">
            <a:xfrm>
              <a:off x="1850" y="1185"/>
              <a:ext cx="6" cy="27"/>
            </a:xfrm>
            <a:custGeom>
              <a:avLst/>
              <a:gdLst>
                <a:gd name="T0" fmla="*/ 1 w 12"/>
                <a:gd name="T1" fmla="*/ 2 h 54"/>
                <a:gd name="T2" fmla="*/ 1 w 12"/>
                <a:gd name="T3" fmla="*/ 2 h 54"/>
                <a:gd name="T4" fmla="*/ 0 w 12"/>
                <a:gd name="T5" fmla="*/ 1 h 54"/>
                <a:gd name="T6" fmla="*/ 1 w 12"/>
                <a:gd name="T7" fmla="*/ 1 h 54"/>
                <a:gd name="T8" fmla="*/ 1 w 12"/>
                <a:gd name="T9" fmla="*/ 0 h 54"/>
                <a:gd name="T10" fmla="*/ 1 w 12"/>
                <a:gd name="T11" fmla="*/ 1 h 54"/>
                <a:gd name="T12" fmla="*/ 1 w 12"/>
                <a:gd name="T13" fmla="*/ 1 h 54"/>
                <a:gd name="T14" fmla="*/ 1 w 12"/>
                <a:gd name="T15" fmla="*/ 2 h 54"/>
                <a:gd name="T16" fmla="*/ 1 w 12"/>
                <a:gd name="T17" fmla="*/ 2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54">
                  <a:moveTo>
                    <a:pt x="7" y="54"/>
                  </a:moveTo>
                  <a:lnTo>
                    <a:pt x="2" y="46"/>
                  </a:lnTo>
                  <a:lnTo>
                    <a:pt x="0" y="28"/>
                  </a:lnTo>
                  <a:lnTo>
                    <a:pt x="1" y="10"/>
                  </a:lnTo>
                  <a:lnTo>
                    <a:pt x="7" y="0"/>
                  </a:lnTo>
                  <a:lnTo>
                    <a:pt x="12" y="3"/>
                  </a:lnTo>
                  <a:lnTo>
                    <a:pt x="10" y="19"/>
                  </a:lnTo>
                  <a:lnTo>
                    <a:pt x="8" y="38"/>
                  </a:lnTo>
                  <a:lnTo>
                    <a:pt x="7"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85" name="Freeform 289">
              <a:extLst>
                <a:ext uri="{FF2B5EF4-FFF2-40B4-BE49-F238E27FC236}">
                  <a16:creationId xmlns:a16="http://schemas.microsoft.com/office/drawing/2014/main" xmlns="" id="{232BDCD8-0214-4221-B820-9DD4480C081E}"/>
                </a:ext>
              </a:extLst>
            </p:cNvPr>
            <p:cNvSpPr>
              <a:spLocks/>
            </p:cNvSpPr>
            <p:nvPr/>
          </p:nvSpPr>
          <p:spPr bwMode="auto">
            <a:xfrm>
              <a:off x="1833" y="1178"/>
              <a:ext cx="10" cy="31"/>
            </a:xfrm>
            <a:custGeom>
              <a:avLst/>
              <a:gdLst>
                <a:gd name="T0" fmla="*/ 1 w 19"/>
                <a:gd name="T1" fmla="*/ 2 h 62"/>
                <a:gd name="T2" fmla="*/ 1 w 19"/>
                <a:gd name="T3" fmla="*/ 2 h 62"/>
                <a:gd name="T4" fmla="*/ 1 w 19"/>
                <a:gd name="T5" fmla="*/ 1 h 62"/>
                <a:gd name="T6" fmla="*/ 0 w 19"/>
                <a:gd name="T7" fmla="*/ 1 h 62"/>
                <a:gd name="T8" fmla="*/ 1 w 19"/>
                <a:gd name="T9" fmla="*/ 0 h 62"/>
                <a:gd name="T10" fmla="*/ 1 w 19"/>
                <a:gd name="T11" fmla="*/ 1 h 62"/>
                <a:gd name="T12" fmla="*/ 1 w 19"/>
                <a:gd name="T13" fmla="*/ 1 h 62"/>
                <a:gd name="T14" fmla="*/ 1 w 19"/>
                <a:gd name="T15" fmla="*/ 2 h 62"/>
                <a:gd name="T16" fmla="*/ 1 w 19"/>
                <a:gd name="T17" fmla="*/ 2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 h="62">
                  <a:moveTo>
                    <a:pt x="19" y="62"/>
                  </a:moveTo>
                  <a:lnTo>
                    <a:pt x="11" y="46"/>
                  </a:lnTo>
                  <a:lnTo>
                    <a:pt x="3" y="26"/>
                  </a:lnTo>
                  <a:lnTo>
                    <a:pt x="0" y="8"/>
                  </a:lnTo>
                  <a:lnTo>
                    <a:pt x="4" y="0"/>
                  </a:lnTo>
                  <a:lnTo>
                    <a:pt x="11" y="6"/>
                  </a:lnTo>
                  <a:lnTo>
                    <a:pt x="15" y="25"/>
                  </a:lnTo>
                  <a:lnTo>
                    <a:pt x="16" y="47"/>
                  </a:lnTo>
                  <a:lnTo>
                    <a:pt x="19" y="6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86" name="Freeform 290">
              <a:extLst>
                <a:ext uri="{FF2B5EF4-FFF2-40B4-BE49-F238E27FC236}">
                  <a16:creationId xmlns:a16="http://schemas.microsoft.com/office/drawing/2014/main" xmlns="" id="{CBA27558-B847-4BEC-901E-E7F207A73B77}"/>
                </a:ext>
              </a:extLst>
            </p:cNvPr>
            <p:cNvSpPr>
              <a:spLocks/>
            </p:cNvSpPr>
            <p:nvPr/>
          </p:nvSpPr>
          <p:spPr bwMode="auto">
            <a:xfrm>
              <a:off x="1818" y="1170"/>
              <a:ext cx="11" cy="34"/>
            </a:xfrm>
            <a:custGeom>
              <a:avLst/>
              <a:gdLst>
                <a:gd name="T0" fmla="*/ 1 w 21"/>
                <a:gd name="T1" fmla="*/ 2 h 70"/>
                <a:gd name="T2" fmla="*/ 1 w 21"/>
                <a:gd name="T3" fmla="*/ 1 h 70"/>
                <a:gd name="T4" fmla="*/ 1 w 21"/>
                <a:gd name="T5" fmla="*/ 0 h 70"/>
                <a:gd name="T6" fmla="*/ 0 w 21"/>
                <a:gd name="T7" fmla="*/ 0 h 70"/>
                <a:gd name="T8" fmla="*/ 1 w 21"/>
                <a:gd name="T9" fmla="*/ 0 h 70"/>
                <a:gd name="T10" fmla="*/ 1 w 21"/>
                <a:gd name="T11" fmla="*/ 0 h 70"/>
                <a:gd name="T12" fmla="*/ 1 w 21"/>
                <a:gd name="T13" fmla="*/ 1 h 70"/>
                <a:gd name="T14" fmla="*/ 1 w 21"/>
                <a:gd name="T15" fmla="*/ 1 h 70"/>
                <a:gd name="T16" fmla="*/ 1 w 21"/>
                <a:gd name="T17" fmla="*/ 2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70">
                  <a:moveTo>
                    <a:pt x="21" y="70"/>
                  </a:moveTo>
                  <a:lnTo>
                    <a:pt x="13" y="53"/>
                  </a:lnTo>
                  <a:lnTo>
                    <a:pt x="5" y="29"/>
                  </a:lnTo>
                  <a:lnTo>
                    <a:pt x="0" y="8"/>
                  </a:lnTo>
                  <a:lnTo>
                    <a:pt x="3" y="0"/>
                  </a:lnTo>
                  <a:lnTo>
                    <a:pt x="11" y="11"/>
                  </a:lnTo>
                  <a:lnTo>
                    <a:pt x="16" y="32"/>
                  </a:lnTo>
                  <a:lnTo>
                    <a:pt x="19" y="55"/>
                  </a:lnTo>
                  <a:lnTo>
                    <a:pt x="21"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87" name="Freeform 291">
              <a:extLst>
                <a:ext uri="{FF2B5EF4-FFF2-40B4-BE49-F238E27FC236}">
                  <a16:creationId xmlns:a16="http://schemas.microsoft.com/office/drawing/2014/main" xmlns="" id="{ECA92AB5-022A-474C-B525-C6169DA2A60F}"/>
                </a:ext>
              </a:extLst>
            </p:cNvPr>
            <p:cNvSpPr>
              <a:spLocks/>
            </p:cNvSpPr>
            <p:nvPr/>
          </p:nvSpPr>
          <p:spPr bwMode="auto">
            <a:xfrm>
              <a:off x="1784" y="1167"/>
              <a:ext cx="18" cy="37"/>
            </a:xfrm>
            <a:custGeom>
              <a:avLst/>
              <a:gdLst>
                <a:gd name="T0" fmla="*/ 1 w 37"/>
                <a:gd name="T1" fmla="*/ 3 h 72"/>
                <a:gd name="T2" fmla="*/ 0 w 37"/>
                <a:gd name="T3" fmla="*/ 3 h 72"/>
                <a:gd name="T4" fmla="*/ 0 w 37"/>
                <a:gd name="T5" fmla="*/ 2 h 72"/>
                <a:gd name="T6" fmla="*/ 0 w 37"/>
                <a:gd name="T7" fmla="*/ 2 h 72"/>
                <a:gd name="T8" fmla="*/ 0 w 37"/>
                <a:gd name="T9" fmla="*/ 2 h 72"/>
                <a:gd name="T10" fmla="*/ 0 w 37"/>
                <a:gd name="T11" fmla="*/ 1 h 72"/>
                <a:gd name="T12" fmla="*/ 0 w 37"/>
                <a:gd name="T13" fmla="*/ 1 h 72"/>
                <a:gd name="T14" fmla="*/ 0 w 37"/>
                <a:gd name="T15" fmla="*/ 1 h 72"/>
                <a:gd name="T16" fmla="*/ 0 w 37"/>
                <a:gd name="T17" fmla="*/ 0 h 72"/>
                <a:gd name="T18" fmla="*/ 0 w 37"/>
                <a:gd name="T19" fmla="*/ 1 h 72"/>
                <a:gd name="T20" fmla="*/ 0 w 37"/>
                <a:gd name="T21" fmla="*/ 1 h 72"/>
                <a:gd name="T22" fmla="*/ 0 w 37"/>
                <a:gd name="T23" fmla="*/ 1 h 72"/>
                <a:gd name="T24" fmla="*/ 0 w 37"/>
                <a:gd name="T25" fmla="*/ 1 h 72"/>
                <a:gd name="T26" fmla="*/ 0 w 37"/>
                <a:gd name="T27" fmla="*/ 2 h 72"/>
                <a:gd name="T28" fmla="*/ 0 w 37"/>
                <a:gd name="T29" fmla="*/ 2 h 72"/>
                <a:gd name="T30" fmla="*/ 1 w 37"/>
                <a:gd name="T31" fmla="*/ 3 h 72"/>
                <a:gd name="T32" fmla="*/ 1 w 37"/>
                <a:gd name="T33" fmla="*/ 3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72">
                  <a:moveTo>
                    <a:pt x="37" y="72"/>
                  </a:moveTo>
                  <a:lnTo>
                    <a:pt x="31" y="65"/>
                  </a:lnTo>
                  <a:lnTo>
                    <a:pt x="24" y="56"/>
                  </a:lnTo>
                  <a:lnTo>
                    <a:pt x="16" y="45"/>
                  </a:lnTo>
                  <a:lnTo>
                    <a:pt x="10" y="33"/>
                  </a:lnTo>
                  <a:lnTo>
                    <a:pt x="4" y="22"/>
                  </a:lnTo>
                  <a:lnTo>
                    <a:pt x="1" y="11"/>
                  </a:lnTo>
                  <a:lnTo>
                    <a:pt x="0" y="3"/>
                  </a:lnTo>
                  <a:lnTo>
                    <a:pt x="2" y="0"/>
                  </a:lnTo>
                  <a:lnTo>
                    <a:pt x="7" y="1"/>
                  </a:lnTo>
                  <a:lnTo>
                    <a:pt x="10" y="8"/>
                  </a:lnTo>
                  <a:lnTo>
                    <a:pt x="15" y="18"/>
                  </a:lnTo>
                  <a:lnTo>
                    <a:pt x="19" y="31"/>
                  </a:lnTo>
                  <a:lnTo>
                    <a:pt x="24" y="45"/>
                  </a:lnTo>
                  <a:lnTo>
                    <a:pt x="28" y="57"/>
                  </a:lnTo>
                  <a:lnTo>
                    <a:pt x="32" y="67"/>
                  </a:lnTo>
                  <a:lnTo>
                    <a:pt x="37" y="7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88" name="Freeform 292">
              <a:extLst>
                <a:ext uri="{FF2B5EF4-FFF2-40B4-BE49-F238E27FC236}">
                  <a16:creationId xmlns:a16="http://schemas.microsoft.com/office/drawing/2014/main" xmlns="" id="{760238DF-33D5-4EDB-8554-B659D5B4BED3}"/>
                </a:ext>
              </a:extLst>
            </p:cNvPr>
            <p:cNvSpPr>
              <a:spLocks/>
            </p:cNvSpPr>
            <p:nvPr/>
          </p:nvSpPr>
          <p:spPr bwMode="auto">
            <a:xfrm>
              <a:off x="1752" y="1173"/>
              <a:ext cx="21" cy="34"/>
            </a:xfrm>
            <a:custGeom>
              <a:avLst/>
              <a:gdLst>
                <a:gd name="T0" fmla="*/ 1 w 44"/>
                <a:gd name="T1" fmla="*/ 3 h 68"/>
                <a:gd name="T2" fmla="*/ 1 w 44"/>
                <a:gd name="T3" fmla="*/ 2 h 68"/>
                <a:gd name="T4" fmla="*/ 0 w 44"/>
                <a:gd name="T5" fmla="*/ 2 h 68"/>
                <a:gd name="T6" fmla="*/ 0 w 44"/>
                <a:gd name="T7" fmla="*/ 2 h 68"/>
                <a:gd name="T8" fmla="*/ 0 w 44"/>
                <a:gd name="T9" fmla="*/ 2 h 68"/>
                <a:gd name="T10" fmla="*/ 0 w 44"/>
                <a:gd name="T11" fmla="*/ 1 h 68"/>
                <a:gd name="T12" fmla="*/ 0 w 44"/>
                <a:gd name="T13" fmla="*/ 1 h 68"/>
                <a:gd name="T14" fmla="*/ 0 w 44"/>
                <a:gd name="T15" fmla="*/ 1 h 68"/>
                <a:gd name="T16" fmla="*/ 0 w 44"/>
                <a:gd name="T17" fmla="*/ 0 h 68"/>
                <a:gd name="T18" fmla="*/ 0 w 44"/>
                <a:gd name="T19" fmla="*/ 1 h 68"/>
                <a:gd name="T20" fmla="*/ 0 w 44"/>
                <a:gd name="T21" fmla="*/ 1 h 68"/>
                <a:gd name="T22" fmla="*/ 0 w 44"/>
                <a:gd name="T23" fmla="*/ 1 h 68"/>
                <a:gd name="T24" fmla="*/ 0 w 44"/>
                <a:gd name="T25" fmla="*/ 1 h 68"/>
                <a:gd name="T26" fmla="*/ 0 w 44"/>
                <a:gd name="T27" fmla="*/ 2 h 68"/>
                <a:gd name="T28" fmla="*/ 1 w 44"/>
                <a:gd name="T29" fmla="*/ 2 h 68"/>
                <a:gd name="T30" fmla="*/ 1 w 44"/>
                <a:gd name="T31" fmla="*/ 2 h 68"/>
                <a:gd name="T32" fmla="*/ 1 w 44"/>
                <a:gd name="T33" fmla="*/ 3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68">
                  <a:moveTo>
                    <a:pt x="44" y="68"/>
                  </a:moveTo>
                  <a:lnTo>
                    <a:pt x="38" y="63"/>
                  </a:lnTo>
                  <a:lnTo>
                    <a:pt x="31" y="54"/>
                  </a:lnTo>
                  <a:lnTo>
                    <a:pt x="22" y="44"/>
                  </a:lnTo>
                  <a:lnTo>
                    <a:pt x="14" y="33"/>
                  </a:lnTo>
                  <a:lnTo>
                    <a:pt x="7" y="21"/>
                  </a:lnTo>
                  <a:lnTo>
                    <a:pt x="3" y="12"/>
                  </a:lnTo>
                  <a:lnTo>
                    <a:pt x="0" y="5"/>
                  </a:lnTo>
                  <a:lnTo>
                    <a:pt x="3" y="0"/>
                  </a:lnTo>
                  <a:lnTo>
                    <a:pt x="7" y="1"/>
                  </a:lnTo>
                  <a:lnTo>
                    <a:pt x="13" y="7"/>
                  </a:lnTo>
                  <a:lnTo>
                    <a:pt x="19" y="18"/>
                  </a:lnTo>
                  <a:lnTo>
                    <a:pt x="24" y="30"/>
                  </a:lnTo>
                  <a:lnTo>
                    <a:pt x="30" y="43"/>
                  </a:lnTo>
                  <a:lnTo>
                    <a:pt x="36" y="54"/>
                  </a:lnTo>
                  <a:lnTo>
                    <a:pt x="41" y="64"/>
                  </a:lnTo>
                  <a:lnTo>
                    <a:pt x="44"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89" name="Freeform 293">
              <a:extLst>
                <a:ext uri="{FF2B5EF4-FFF2-40B4-BE49-F238E27FC236}">
                  <a16:creationId xmlns:a16="http://schemas.microsoft.com/office/drawing/2014/main" xmlns="" id="{AEC4C4E8-1CFD-46AB-9B01-4BBDDB108341}"/>
                </a:ext>
              </a:extLst>
            </p:cNvPr>
            <p:cNvSpPr>
              <a:spLocks/>
            </p:cNvSpPr>
            <p:nvPr/>
          </p:nvSpPr>
          <p:spPr bwMode="auto">
            <a:xfrm>
              <a:off x="1797" y="1171"/>
              <a:ext cx="19" cy="32"/>
            </a:xfrm>
            <a:custGeom>
              <a:avLst/>
              <a:gdLst>
                <a:gd name="T0" fmla="*/ 2 w 37"/>
                <a:gd name="T1" fmla="*/ 3 h 62"/>
                <a:gd name="T2" fmla="*/ 1 w 37"/>
                <a:gd name="T3" fmla="*/ 2 h 62"/>
                <a:gd name="T4" fmla="*/ 1 w 37"/>
                <a:gd name="T5" fmla="*/ 2 h 62"/>
                <a:gd name="T6" fmla="*/ 1 w 37"/>
                <a:gd name="T7" fmla="*/ 2 h 62"/>
                <a:gd name="T8" fmla="*/ 1 w 37"/>
                <a:gd name="T9" fmla="*/ 1 h 62"/>
                <a:gd name="T10" fmla="*/ 1 w 37"/>
                <a:gd name="T11" fmla="*/ 1 h 62"/>
                <a:gd name="T12" fmla="*/ 1 w 37"/>
                <a:gd name="T13" fmla="*/ 1 h 62"/>
                <a:gd name="T14" fmla="*/ 0 w 37"/>
                <a:gd name="T15" fmla="*/ 1 h 62"/>
                <a:gd name="T16" fmla="*/ 1 w 37"/>
                <a:gd name="T17" fmla="*/ 0 h 62"/>
                <a:gd name="T18" fmla="*/ 1 w 37"/>
                <a:gd name="T19" fmla="*/ 1 h 62"/>
                <a:gd name="T20" fmla="*/ 1 w 37"/>
                <a:gd name="T21" fmla="*/ 1 h 62"/>
                <a:gd name="T22" fmla="*/ 1 w 37"/>
                <a:gd name="T23" fmla="*/ 1 h 62"/>
                <a:gd name="T24" fmla="*/ 1 w 37"/>
                <a:gd name="T25" fmla="*/ 1 h 62"/>
                <a:gd name="T26" fmla="*/ 1 w 37"/>
                <a:gd name="T27" fmla="*/ 2 h 62"/>
                <a:gd name="T28" fmla="*/ 1 w 37"/>
                <a:gd name="T29" fmla="*/ 2 h 62"/>
                <a:gd name="T30" fmla="*/ 2 w 37"/>
                <a:gd name="T31" fmla="*/ 2 h 62"/>
                <a:gd name="T32" fmla="*/ 2 w 37"/>
                <a:gd name="T33" fmla="*/ 3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62">
                  <a:moveTo>
                    <a:pt x="37" y="62"/>
                  </a:moveTo>
                  <a:lnTo>
                    <a:pt x="32" y="56"/>
                  </a:lnTo>
                  <a:lnTo>
                    <a:pt x="25" y="48"/>
                  </a:lnTo>
                  <a:lnTo>
                    <a:pt x="19" y="38"/>
                  </a:lnTo>
                  <a:lnTo>
                    <a:pt x="12" y="28"/>
                  </a:lnTo>
                  <a:lnTo>
                    <a:pt x="6" y="18"/>
                  </a:lnTo>
                  <a:lnTo>
                    <a:pt x="1" y="9"/>
                  </a:lnTo>
                  <a:lnTo>
                    <a:pt x="0" y="3"/>
                  </a:lnTo>
                  <a:lnTo>
                    <a:pt x="2" y="0"/>
                  </a:lnTo>
                  <a:lnTo>
                    <a:pt x="8" y="2"/>
                  </a:lnTo>
                  <a:lnTo>
                    <a:pt x="13" y="8"/>
                  </a:lnTo>
                  <a:lnTo>
                    <a:pt x="19" y="17"/>
                  </a:lnTo>
                  <a:lnTo>
                    <a:pt x="23" y="28"/>
                  </a:lnTo>
                  <a:lnTo>
                    <a:pt x="28" y="39"/>
                  </a:lnTo>
                  <a:lnTo>
                    <a:pt x="31" y="49"/>
                  </a:lnTo>
                  <a:lnTo>
                    <a:pt x="35" y="57"/>
                  </a:lnTo>
                  <a:lnTo>
                    <a:pt x="37" y="6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90" name="Freeform 294">
              <a:extLst>
                <a:ext uri="{FF2B5EF4-FFF2-40B4-BE49-F238E27FC236}">
                  <a16:creationId xmlns:a16="http://schemas.microsoft.com/office/drawing/2014/main" xmlns="" id="{0385FD66-48C0-4A82-8FBB-B1FD83495B21}"/>
                </a:ext>
              </a:extLst>
            </p:cNvPr>
            <p:cNvSpPr>
              <a:spLocks/>
            </p:cNvSpPr>
            <p:nvPr/>
          </p:nvSpPr>
          <p:spPr bwMode="auto">
            <a:xfrm>
              <a:off x="1786" y="1200"/>
              <a:ext cx="28" cy="45"/>
            </a:xfrm>
            <a:custGeom>
              <a:avLst/>
              <a:gdLst>
                <a:gd name="T0" fmla="*/ 0 w 58"/>
                <a:gd name="T1" fmla="*/ 3 h 90"/>
                <a:gd name="T2" fmla="*/ 0 w 58"/>
                <a:gd name="T3" fmla="*/ 3 h 90"/>
                <a:gd name="T4" fmla="*/ 0 w 58"/>
                <a:gd name="T5" fmla="*/ 3 h 90"/>
                <a:gd name="T6" fmla="*/ 0 w 58"/>
                <a:gd name="T7" fmla="*/ 2 h 90"/>
                <a:gd name="T8" fmla="*/ 0 w 58"/>
                <a:gd name="T9" fmla="*/ 2 h 90"/>
                <a:gd name="T10" fmla="*/ 0 w 58"/>
                <a:gd name="T11" fmla="*/ 1 h 90"/>
                <a:gd name="T12" fmla="*/ 1 w 58"/>
                <a:gd name="T13" fmla="*/ 1 h 90"/>
                <a:gd name="T14" fmla="*/ 1 w 58"/>
                <a:gd name="T15" fmla="*/ 1 h 90"/>
                <a:gd name="T16" fmla="*/ 1 w 58"/>
                <a:gd name="T17" fmla="*/ 0 h 90"/>
                <a:gd name="T18" fmla="*/ 1 w 58"/>
                <a:gd name="T19" fmla="*/ 1 h 90"/>
                <a:gd name="T20" fmla="*/ 1 w 58"/>
                <a:gd name="T21" fmla="*/ 1 h 90"/>
                <a:gd name="T22" fmla="*/ 1 w 58"/>
                <a:gd name="T23" fmla="*/ 2 h 90"/>
                <a:gd name="T24" fmla="*/ 0 w 58"/>
                <a:gd name="T25" fmla="*/ 2 h 90"/>
                <a:gd name="T26" fmla="*/ 0 w 58"/>
                <a:gd name="T27" fmla="*/ 3 h 90"/>
                <a:gd name="T28" fmla="*/ 0 w 58"/>
                <a:gd name="T29" fmla="*/ 3 h 90"/>
                <a:gd name="T30" fmla="*/ 0 w 58"/>
                <a:gd name="T31" fmla="*/ 3 h 90"/>
                <a:gd name="T32" fmla="*/ 0 w 58"/>
                <a:gd name="T33" fmla="*/ 3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90">
                  <a:moveTo>
                    <a:pt x="1" y="90"/>
                  </a:moveTo>
                  <a:lnTo>
                    <a:pt x="0" y="86"/>
                  </a:lnTo>
                  <a:lnTo>
                    <a:pt x="4" y="75"/>
                  </a:lnTo>
                  <a:lnTo>
                    <a:pt x="9" y="62"/>
                  </a:lnTo>
                  <a:lnTo>
                    <a:pt x="17" y="47"/>
                  </a:lnTo>
                  <a:lnTo>
                    <a:pt x="27" y="32"/>
                  </a:lnTo>
                  <a:lnTo>
                    <a:pt x="38" y="18"/>
                  </a:lnTo>
                  <a:lnTo>
                    <a:pt x="48" y="6"/>
                  </a:lnTo>
                  <a:lnTo>
                    <a:pt x="58" y="0"/>
                  </a:lnTo>
                  <a:lnTo>
                    <a:pt x="54" y="7"/>
                  </a:lnTo>
                  <a:lnTo>
                    <a:pt x="47" y="19"/>
                  </a:lnTo>
                  <a:lnTo>
                    <a:pt x="39" y="34"/>
                  </a:lnTo>
                  <a:lnTo>
                    <a:pt x="30" y="50"/>
                  </a:lnTo>
                  <a:lnTo>
                    <a:pt x="21" y="66"/>
                  </a:lnTo>
                  <a:lnTo>
                    <a:pt x="12" y="79"/>
                  </a:lnTo>
                  <a:lnTo>
                    <a:pt x="6" y="88"/>
                  </a:lnTo>
                  <a:lnTo>
                    <a:pt x="1" y="9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91" name="Freeform 295">
              <a:extLst>
                <a:ext uri="{FF2B5EF4-FFF2-40B4-BE49-F238E27FC236}">
                  <a16:creationId xmlns:a16="http://schemas.microsoft.com/office/drawing/2014/main" xmlns="" id="{2986566B-23D5-427B-8384-E8B027FF9ABE}"/>
                </a:ext>
              </a:extLst>
            </p:cNvPr>
            <p:cNvSpPr>
              <a:spLocks/>
            </p:cNvSpPr>
            <p:nvPr/>
          </p:nvSpPr>
          <p:spPr bwMode="auto">
            <a:xfrm>
              <a:off x="1767" y="1202"/>
              <a:ext cx="24" cy="35"/>
            </a:xfrm>
            <a:custGeom>
              <a:avLst/>
              <a:gdLst>
                <a:gd name="T0" fmla="*/ 0 w 48"/>
                <a:gd name="T1" fmla="*/ 3 h 70"/>
                <a:gd name="T2" fmla="*/ 0 w 48"/>
                <a:gd name="T3" fmla="*/ 3 h 70"/>
                <a:gd name="T4" fmla="*/ 1 w 48"/>
                <a:gd name="T5" fmla="*/ 2 h 70"/>
                <a:gd name="T6" fmla="*/ 1 w 48"/>
                <a:gd name="T7" fmla="*/ 2 h 70"/>
                <a:gd name="T8" fmla="*/ 1 w 48"/>
                <a:gd name="T9" fmla="*/ 2 h 70"/>
                <a:gd name="T10" fmla="*/ 1 w 48"/>
                <a:gd name="T11" fmla="*/ 1 h 70"/>
                <a:gd name="T12" fmla="*/ 1 w 48"/>
                <a:gd name="T13" fmla="*/ 1 h 70"/>
                <a:gd name="T14" fmla="*/ 2 w 48"/>
                <a:gd name="T15" fmla="*/ 1 h 70"/>
                <a:gd name="T16" fmla="*/ 2 w 48"/>
                <a:gd name="T17" fmla="*/ 0 h 70"/>
                <a:gd name="T18" fmla="*/ 2 w 48"/>
                <a:gd name="T19" fmla="*/ 1 h 70"/>
                <a:gd name="T20" fmla="*/ 2 w 48"/>
                <a:gd name="T21" fmla="*/ 1 h 70"/>
                <a:gd name="T22" fmla="*/ 1 w 48"/>
                <a:gd name="T23" fmla="*/ 1 h 70"/>
                <a:gd name="T24" fmla="*/ 1 w 48"/>
                <a:gd name="T25" fmla="*/ 2 h 70"/>
                <a:gd name="T26" fmla="*/ 1 w 48"/>
                <a:gd name="T27" fmla="*/ 2 h 70"/>
                <a:gd name="T28" fmla="*/ 1 w 48"/>
                <a:gd name="T29" fmla="*/ 2 h 70"/>
                <a:gd name="T30" fmla="*/ 1 w 48"/>
                <a:gd name="T31" fmla="*/ 3 h 70"/>
                <a:gd name="T32" fmla="*/ 0 w 48"/>
                <a:gd name="T33" fmla="*/ 3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70">
                  <a:moveTo>
                    <a:pt x="0" y="70"/>
                  </a:moveTo>
                  <a:lnTo>
                    <a:pt x="0" y="67"/>
                  </a:lnTo>
                  <a:lnTo>
                    <a:pt x="2" y="60"/>
                  </a:lnTo>
                  <a:lnTo>
                    <a:pt x="6" y="49"/>
                  </a:lnTo>
                  <a:lnTo>
                    <a:pt x="13" y="38"/>
                  </a:lnTo>
                  <a:lnTo>
                    <a:pt x="20" y="26"/>
                  </a:lnTo>
                  <a:lnTo>
                    <a:pt x="29" y="15"/>
                  </a:lnTo>
                  <a:lnTo>
                    <a:pt x="38" y="6"/>
                  </a:lnTo>
                  <a:lnTo>
                    <a:pt x="48" y="0"/>
                  </a:lnTo>
                  <a:lnTo>
                    <a:pt x="43" y="8"/>
                  </a:lnTo>
                  <a:lnTo>
                    <a:pt x="37" y="18"/>
                  </a:lnTo>
                  <a:lnTo>
                    <a:pt x="29" y="30"/>
                  </a:lnTo>
                  <a:lnTo>
                    <a:pt x="22" y="43"/>
                  </a:lnTo>
                  <a:lnTo>
                    <a:pt x="15" y="54"/>
                  </a:lnTo>
                  <a:lnTo>
                    <a:pt x="8" y="63"/>
                  </a:lnTo>
                  <a:lnTo>
                    <a:pt x="4" y="69"/>
                  </a:lnTo>
                  <a:lnTo>
                    <a:pt x="0"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92" name="Freeform 296">
              <a:extLst>
                <a:ext uri="{FF2B5EF4-FFF2-40B4-BE49-F238E27FC236}">
                  <a16:creationId xmlns:a16="http://schemas.microsoft.com/office/drawing/2014/main" xmlns="" id="{C9525540-B82F-4FBD-8297-3B1158A88543}"/>
                </a:ext>
              </a:extLst>
            </p:cNvPr>
            <p:cNvSpPr>
              <a:spLocks/>
            </p:cNvSpPr>
            <p:nvPr/>
          </p:nvSpPr>
          <p:spPr bwMode="auto">
            <a:xfrm>
              <a:off x="1766" y="1171"/>
              <a:ext cx="22" cy="34"/>
            </a:xfrm>
            <a:custGeom>
              <a:avLst/>
              <a:gdLst>
                <a:gd name="T0" fmla="*/ 2 w 44"/>
                <a:gd name="T1" fmla="*/ 3 h 68"/>
                <a:gd name="T2" fmla="*/ 2 w 44"/>
                <a:gd name="T3" fmla="*/ 2 h 68"/>
                <a:gd name="T4" fmla="*/ 1 w 44"/>
                <a:gd name="T5" fmla="*/ 2 h 68"/>
                <a:gd name="T6" fmla="*/ 1 w 44"/>
                <a:gd name="T7" fmla="*/ 2 h 68"/>
                <a:gd name="T8" fmla="*/ 1 w 44"/>
                <a:gd name="T9" fmla="*/ 1 h 68"/>
                <a:gd name="T10" fmla="*/ 1 w 44"/>
                <a:gd name="T11" fmla="*/ 1 h 68"/>
                <a:gd name="T12" fmla="*/ 1 w 44"/>
                <a:gd name="T13" fmla="*/ 1 h 68"/>
                <a:gd name="T14" fmla="*/ 0 w 44"/>
                <a:gd name="T15" fmla="*/ 1 h 68"/>
                <a:gd name="T16" fmla="*/ 1 w 44"/>
                <a:gd name="T17" fmla="*/ 0 h 68"/>
                <a:gd name="T18" fmla="*/ 1 w 44"/>
                <a:gd name="T19" fmla="*/ 1 h 68"/>
                <a:gd name="T20" fmla="*/ 1 w 44"/>
                <a:gd name="T21" fmla="*/ 1 h 68"/>
                <a:gd name="T22" fmla="*/ 1 w 44"/>
                <a:gd name="T23" fmla="*/ 1 h 68"/>
                <a:gd name="T24" fmla="*/ 1 w 44"/>
                <a:gd name="T25" fmla="*/ 1 h 68"/>
                <a:gd name="T26" fmla="*/ 1 w 44"/>
                <a:gd name="T27" fmla="*/ 2 h 68"/>
                <a:gd name="T28" fmla="*/ 2 w 44"/>
                <a:gd name="T29" fmla="*/ 2 h 68"/>
                <a:gd name="T30" fmla="*/ 2 w 44"/>
                <a:gd name="T31" fmla="*/ 2 h 68"/>
                <a:gd name="T32" fmla="*/ 2 w 44"/>
                <a:gd name="T33" fmla="*/ 3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68">
                  <a:moveTo>
                    <a:pt x="44" y="68"/>
                  </a:moveTo>
                  <a:lnTo>
                    <a:pt x="38" y="62"/>
                  </a:lnTo>
                  <a:lnTo>
                    <a:pt x="31" y="54"/>
                  </a:lnTo>
                  <a:lnTo>
                    <a:pt x="23" y="42"/>
                  </a:lnTo>
                  <a:lnTo>
                    <a:pt x="15" y="32"/>
                  </a:lnTo>
                  <a:lnTo>
                    <a:pt x="7" y="20"/>
                  </a:lnTo>
                  <a:lnTo>
                    <a:pt x="2" y="11"/>
                  </a:lnTo>
                  <a:lnTo>
                    <a:pt x="0" y="3"/>
                  </a:lnTo>
                  <a:lnTo>
                    <a:pt x="2" y="0"/>
                  </a:lnTo>
                  <a:lnTo>
                    <a:pt x="7" y="1"/>
                  </a:lnTo>
                  <a:lnTo>
                    <a:pt x="13" y="7"/>
                  </a:lnTo>
                  <a:lnTo>
                    <a:pt x="18" y="17"/>
                  </a:lnTo>
                  <a:lnTo>
                    <a:pt x="25" y="30"/>
                  </a:lnTo>
                  <a:lnTo>
                    <a:pt x="31" y="42"/>
                  </a:lnTo>
                  <a:lnTo>
                    <a:pt x="36" y="54"/>
                  </a:lnTo>
                  <a:lnTo>
                    <a:pt x="40" y="63"/>
                  </a:lnTo>
                  <a:lnTo>
                    <a:pt x="44"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93" name="Freeform 297">
              <a:extLst>
                <a:ext uri="{FF2B5EF4-FFF2-40B4-BE49-F238E27FC236}">
                  <a16:creationId xmlns:a16="http://schemas.microsoft.com/office/drawing/2014/main" xmlns="" id="{AF2302E6-CE58-4E8F-A8FC-1D38CEA052BB}"/>
                </a:ext>
              </a:extLst>
            </p:cNvPr>
            <p:cNvSpPr>
              <a:spLocks/>
            </p:cNvSpPr>
            <p:nvPr/>
          </p:nvSpPr>
          <p:spPr bwMode="auto">
            <a:xfrm>
              <a:off x="2654" y="677"/>
              <a:ext cx="86" cy="89"/>
            </a:xfrm>
            <a:custGeom>
              <a:avLst/>
              <a:gdLst>
                <a:gd name="T0" fmla="*/ 0 w 173"/>
                <a:gd name="T1" fmla="*/ 2 h 178"/>
                <a:gd name="T2" fmla="*/ 0 w 173"/>
                <a:gd name="T3" fmla="*/ 2 h 178"/>
                <a:gd name="T4" fmla="*/ 0 w 173"/>
                <a:gd name="T5" fmla="*/ 3 h 178"/>
                <a:gd name="T6" fmla="*/ 1 w 173"/>
                <a:gd name="T7" fmla="*/ 3 h 178"/>
                <a:gd name="T8" fmla="*/ 1 w 173"/>
                <a:gd name="T9" fmla="*/ 3 h 178"/>
                <a:gd name="T10" fmla="*/ 1 w 173"/>
                <a:gd name="T11" fmla="*/ 4 h 178"/>
                <a:gd name="T12" fmla="*/ 1 w 173"/>
                <a:gd name="T13" fmla="*/ 4 h 178"/>
                <a:gd name="T14" fmla="*/ 1 w 173"/>
                <a:gd name="T15" fmla="*/ 4 h 178"/>
                <a:gd name="T16" fmla="*/ 0 w 173"/>
                <a:gd name="T17" fmla="*/ 3 h 178"/>
                <a:gd name="T18" fmla="*/ 0 w 173"/>
                <a:gd name="T19" fmla="*/ 3 h 178"/>
                <a:gd name="T20" fmla="*/ 0 w 173"/>
                <a:gd name="T21" fmla="*/ 4 h 178"/>
                <a:gd name="T22" fmla="*/ 0 w 173"/>
                <a:gd name="T23" fmla="*/ 5 h 178"/>
                <a:gd name="T24" fmla="*/ 0 w 173"/>
                <a:gd name="T25" fmla="*/ 5 h 178"/>
                <a:gd name="T26" fmla="*/ 0 w 173"/>
                <a:gd name="T27" fmla="*/ 5 h 178"/>
                <a:gd name="T28" fmla="*/ 1 w 173"/>
                <a:gd name="T29" fmla="*/ 5 h 178"/>
                <a:gd name="T30" fmla="*/ 1 w 173"/>
                <a:gd name="T31" fmla="*/ 5 h 178"/>
                <a:gd name="T32" fmla="*/ 1 w 173"/>
                <a:gd name="T33" fmla="*/ 5 h 178"/>
                <a:gd name="T34" fmla="*/ 1 w 173"/>
                <a:gd name="T35" fmla="*/ 6 h 178"/>
                <a:gd name="T36" fmla="*/ 1 w 173"/>
                <a:gd name="T37" fmla="*/ 6 h 178"/>
                <a:gd name="T38" fmla="*/ 2 w 173"/>
                <a:gd name="T39" fmla="*/ 6 h 178"/>
                <a:gd name="T40" fmla="*/ 2 w 173"/>
                <a:gd name="T41" fmla="*/ 5 h 178"/>
                <a:gd name="T42" fmla="*/ 2 w 173"/>
                <a:gd name="T43" fmla="*/ 5 h 178"/>
                <a:gd name="T44" fmla="*/ 2 w 173"/>
                <a:gd name="T45" fmla="*/ 4 h 178"/>
                <a:gd name="T46" fmla="*/ 2 w 173"/>
                <a:gd name="T47" fmla="*/ 5 h 178"/>
                <a:gd name="T48" fmla="*/ 2 w 173"/>
                <a:gd name="T49" fmla="*/ 5 h 178"/>
                <a:gd name="T50" fmla="*/ 3 w 173"/>
                <a:gd name="T51" fmla="*/ 5 h 178"/>
                <a:gd name="T52" fmla="*/ 4 w 173"/>
                <a:gd name="T53" fmla="*/ 5 h 178"/>
                <a:gd name="T54" fmla="*/ 4 w 173"/>
                <a:gd name="T55" fmla="*/ 5 h 178"/>
                <a:gd name="T56" fmla="*/ 5 w 173"/>
                <a:gd name="T57" fmla="*/ 5 h 178"/>
                <a:gd name="T58" fmla="*/ 4 w 173"/>
                <a:gd name="T59" fmla="*/ 4 h 178"/>
                <a:gd name="T60" fmla="*/ 4 w 173"/>
                <a:gd name="T61" fmla="*/ 4 h 178"/>
                <a:gd name="T62" fmla="*/ 3 w 173"/>
                <a:gd name="T63" fmla="*/ 4 h 178"/>
                <a:gd name="T64" fmla="*/ 3 w 173"/>
                <a:gd name="T65" fmla="*/ 3 h 178"/>
                <a:gd name="T66" fmla="*/ 4 w 173"/>
                <a:gd name="T67" fmla="*/ 3 h 178"/>
                <a:gd name="T68" fmla="*/ 5 w 173"/>
                <a:gd name="T69" fmla="*/ 3 h 178"/>
                <a:gd name="T70" fmla="*/ 5 w 173"/>
                <a:gd name="T71" fmla="*/ 2 h 178"/>
                <a:gd name="T72" fmla="*/ 4 w 173"/>
                <a:gd name="T73" fmla="*/ 2 h 178"/>
                <a:gd name="T74" fmla="*/ 4 w 173"/>
                <a:gd name="T75" fmla="*/ 2 h 178"/>
                <a:gd name="T76" fmla="*/ 4 w 173"/>
                <a:gd name="T77" fmla="*/ 2 h 178"/>
                <a:gd name="T78" fmla="*/ 3 w 173"/>
                <a:gd name="T79" fmla="*/ 3 h 178"/>
                <a:gd name="T80" fmla="*/ 3 w 173"/>
                <a:gd name="T81" fmla="*/ 3 h 178"/>
                <a:gd name="T82" fmla="*/ 3 w 173"/>
                <a:gd name="T83" fmla="*/ 3 h 178"/>
                <a:gd name="T84" fmla="*/ 3 w 173"/>
                <a:gd name="T85" fmla="*/ 2 h 178"/>
                <a:gd name="T86" fmla="*/ 3 w 173"/>
                <a:gd name="T87" fmla="*/ 1 h 178"/>
                <a:gd name="T88" fmla="*/ 3 w 173"/>
                <a:gd name="T89" fmla="*/ 1 h 178"/>
                <a:gd name="T90" fmla="*/ 2 w 173"/>
                <a:gd name="T91" fmla="*/ 1 h 178"/>
                <a:gd name="T92" fmla="*/ 2 w 173"/>
                <a:gd name="T93" fmla="*/ 1 h 178"/>
                <a:gd name="T94" fmla="*/ 2 w 173"/>
                <a:gd name="T95" fmla="*/ 1 h 178"/>
                <a:gd name="T96" fmla="*/ 2 w 173"/>
                <a:gd name="T97" fmla="*/ 2 h 178"/>
                <a:gd name="T98" fmla="*/ 2 w 173"/>
                <a:gd name="T99" fmla="*/ 2 h 178"/>
                <a:gd name="T100" fmla="*/ 2 w 173"/>
                <a:gd name="T101" fmla="*/ 3 h 178"/>
                <a:gd name="T102" fmla="*/ 2 w 173"/>
                <a:gd name="T103" fmla="*/ 3 h 178"/>
                <a:gd name="T104" fmla="*/ 1 w 173"/>
                <a:gd name="T105" fmla="*/ 2 h 17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73" h="178">
                  <a:moveTo>
                    <a:pt x="43" y="39"/>
                  </a:moveTo>
                  <a:lnTo>
                    <a:pt x="37" y="41"/>
                  </a:lnTo>
                  <a:lnTo>
                    <a:pt x="31" y="43"/>
                  </a:lnTo>
                  <a:lnTo>
                    <a:pt x="25" y="46"/>
                  </a:lnTo>
                  <a:lnTo>
                    <a:pt x="20" y="52"/>
                  </a:lnTo>
                  <a:lnTo>
                    <a:pt x="16" y="58"/>
                  </a:lnTo>
                  <a:lnTo>
                    <a:pt x="15" y="65"/>
                  </a:lnTo>
                  <a:lnTo>
                    <a:pt x="16" y="74"/>
                  </a:lnTo>
                  <a:lnTo>
                    <a:pt x="22" y="83"/>
                  </a:lnTo>
                  <a:lnTo>
                    <a:pt x="28" y="87"/>
                  </a:lnTo>
                  <a:lnTo>
                    <a:pt x="34" y="87"/>
                  </a:lnTo>
                  <a:lnTo>
                    <a:pt x="40" y="85"/>
                  </a:lnTo>
                  <a:lnTo>
                    <a:pt x="43" y="83"/>
                  </a:lnTo>
                  <a:lnTo>
                    <a:pt x="48" y="88"/>
                  </a:lnTo>
                  <a:lnTo>
                    <a:pt x="52" y="91"/>
                  </a:lnTo>
                  <a:lnTo>
                    <a:pt x="56" y="95"/>
                  </a:lnTo>
                  <a:lnTo>
                    <a:pt x="59" y="99"/>
                  </a:lnTo>
                  <a:lnTo>
                    <a:pt x="61" y="103"/>
                  </a:lnTo>
                  <a:lnTo>
                    <a:pt x="61" y="104"/>
                  </a:lnTo>
                  <a:lnTo>
                    <a:pt x="58" y="104"/>
                  </a:lnTo>
                  <a:lnTo>
                    <a:pt x="52" y="103"/>
                  </a:lnTo>
                  <a:lnTo>
                    <a:pt x="46" y="102"/>
                  </a:lnTo>
                  <a:lnTo>
                    <a:pt x="42" y="102"/>
                  </a:lnTo>
                  <a:lnTo>
                    <a:pt x="38" y="100"/>
                  </a:lnTo>
                  <a:lnTo>
                    <a:pt x="37" y="98"/>
                  </a:lnTo>
                  <a:lnTo>
                    <a:pt x="35" y="95"/>
                  </a:lnTo>
                  <a:lnTo>
                    <a:pt x="30" y="91"/>
                  </a:lnTo>
                  <a:lnTo>
                    <a:pt x="25" y="90"/>
                  </a:lnTo>
                  <a:lnTo>
                    <a:pt x="16" y="91"/>
                  </a:lnTo>
                  <a:lnTo>
                    <a:pt x="8" y="95"/>
                  </a:lnTo>
                  <a:lnTo>
                    <a:pt x="4" y="100"/>
                  </a:lnTo>
                  <a:lnTo>
                    <a:pt x="0" y="109"/>
                  </a:lnTo>
                  <a:lnTo>
                    <a:pt x="0" y="118"/>
                  </a:lnTo>
                  <a:lnTo>
                    <a:pt x="2" y="124"/>
                  </a:lnTo>
                  <a:lnTo>
                    <a:pt x="3" y="127"/>
                  </a:lnTo>
                  <a:lnTo>
                    <a:pt x="5" y="130"/>
                  </a:lnTo>
                  <a:lnTo>
                    <a:pt x="6" y="133"/>
                  </a:lnTo>
                  <a:lnTo>
                    <a:pt x="10" y="135"/>
                  </a:lnTo>
                  <a:lnTo>
                    <a:pt x="15" y="137"/>
                  </a:lnTo>
                  <a:lnTo>
                    <a:pt x="20" y="138"/>
                  </a:lnTo>
                  <a:lnTo>
                    <a:pt x="26" y="138"/>
                  </a:lnTo>
                  <a:lnTo>
                    <a:pt x="31" y="137"/>
                  </a:lnTo>
                  <a:lnTo>
                    <a:pt x="36" y="136"/>
                  </a:lnTo>
                  <a:lnTo>
                    <a:pt x="40" y="134"/>
                  </a:lnTo>
                  <a:lnTo>
                    <a:pt x="42" y="132"/>
                  </a:lnTo>
                  <a:lnTo>
                    <a:pt x="45" y="128"/>
                  </a:lnTo>
                  <a:lnTo>
                    <a:pt x="51" y="127"/>
                  </a:lnTo>
                  <a:lnTo>
                    <a:pt x="56" y="129"/>
                  </a:lnTo>
                  <a:lnTo>
                    <a:pt x="59" y="130"/>
                  </a:lnTo>
                  <a:lnTo>
                    <a:pt x="50" y="138"/>
                  </a:lnTo>
                  <a:lnTo>
                    <a:pt x="42" y="150"/>
                  </a:lnTo>
                  <a:lnTo>
                    <a:pt x="38" y="163"/>
                  </a:lnTo>
                  <a:lnTo>
                    <a:pt x="42" y="172"/>
                  </a:lnTo>
                  <a:lnTo>
                    <a:pt x="45" y="174"/>
                  </a:lnTo>
                  <a:lnTo>
                    <a:pt x="50" y="177"/>
                  </a:lnTo>
                  <a:lnTo>
                    <a:pt x="56" y="178"/>
                  </a:lnTo>
                  <a:lnTo>
                    <a:pt x="60" y="177"/>
                  </a:lnTo>
                  <a:lnTo>
                    <a:pt x="66" y="175"/>
                  </a:lnTo>
                  <a:lnTo>
                    <a:pt x="71" y="174"/>
                  </a:lnTo>
                  <a:lnTo>
                    <a:pt x="74" y="171"/>
                  </a:lnTo>
                  <a:lnTo>
                    <a:pt x="78" y="167"/>
                  </a:lnTo>
                  <a:lnTo>
                    <a:pt x="81" y="159"/>
                  </a:lnTo>
                  <a:lnTo>
                    <a:pt x="81" y="150"/>
                  </a:lnTo>
                  <a:lnTo>
                    <a:pt x="80" y="142"/>
                  </a:lnTo>
                  <a:lnTo>
                    <a:pt x="76" y="135"/>
                  </a:lnTo>
                  <a:lnTo>
                    <a:pt x="74" y="132"/>
                  </a:lnTo>
                  <a:lnTo>
                    <a:pt x="74" y="128"/>
                  </a:lnTo>
                  <a:lnTo>
                    <a:pt x="76" y="126"/>
                  </a:lnTo>
                  <a:lnTo>
                    <a:pt x="79" y="125"/>
                  </a:lnTo>
                  <a:lnTo>
                    <a:pt x="81" y="126"/>
                  </a:lnTo>
                  <a:lnTo>
                    <a:pt x="83" y="128"/>
                  </a:lnTo>
                  <a:lnTo>
                    <a:pt x="84" y="134"/>
                  </a:lnTo>
                  <a:lnTo>
                    <a:pt x="86" y="140"/>
                  </a:lnTo>
                  <a:lnTo>
                    <a:pt x="88" y="145"/>
                  </a:lnTo>
                  <a:lnTo>
                    <a:pt x="92" y="151"/>
                  </a:lnTo>
                  <a:lnTo>
                    <a:pt x="102" y="152"/>
                  </a:lnTo>
                  <a:lnTo>
                    <a:pt x="113" y="145"/>
                  </a:lnTo>
                  <a:lnTo>
                    <a:pt x="118" y="150"/>
                  </a:lnTo>
                  <a:lnTo>
                    <a:pt x="124" y="153"/>
                  </a:lnTo>
                  <a:lnTo>
                    <a:pt x="130" y="156"/>
                  </a:lnTo>
                  <a:lnTo>
                    <a:pt x="139" y="157"/>
                  </a:lnTo>
                  <a:lnTo>
                    <a:pt x="145" y="155"/>
                  </a:lnTo>
                  <a:lnTo>
                    <a:pt x="152" y="151"/>
                  </a:lnTo>
                  <a:lnTo>
                    <a:pt x="158" y="144"/>
                  </a:lnTo>
                  <a:lnTo>
                    <a:pt x="163" y="134"/>
                  </a:lnTo>
                  <a:lnTo>
                    <a:pt x="163" y="133"/>
                  </a:lnTo>
                  <a:lnTo>
                    <a:pt x="163" y="132"/>
                  </a:lnTo>
                  <a:lnTo>
                    <a:pt x="162" y="130"/>
                  </a:lnTo>
                  <a:lnTo>
                    <a:pt x="162" y="129"/>
                  </a:lnTo>
                  <a:lnTo>
                    <a:pt x="159" y="125"/>
                  </a:lnTo>
                  <a:lnTo>
                    <a:pt x="155" y="118"/>
                  </a:lnTo>
                  <a:lnTo>
                    <a:pt x="148" y="113"/>
                  </a:lnTo>
                  <a:lnTo>
                    <a:pt x="136" y="113"/>
                  </a:lnTo>
                  <a:lnTo>
                    <a:pt x="129" y="114"/>
                  </a:lnTo>
                  <a:lnTo>
                    <a:pt x="125" y="112"/>
                  </a:lnTo>
                  <a:lnTo>
                    <a:pt x="120" y="109"/>
                  </a:lnTo>
                  <a:lnTo>
                    <a:pt x="117" y="105"/>
                  </a:lnTo>
                  <a:lnTo>
                    <a:pt x="122" y="99"/>
                  </a:lnTo>
                  <a:lnTo>
                    <a:pt x="127" y="94"/>
                  </a:lnTo>
                  <a:lnTo>
                    <a:pt x="133" y="89"/>
                  </a:lnTo>
                  <a:lnTo>
                    <a:pt x="137" y="84"/>
                  </a:lnTo>
                  <a:lnTo>
                    <a:pt x="149" y="85"/>
                  </a:lnTo>
                  <a:lnTo>
                    <a:pt x="157" y="83"/>
                  </a:lnTo>
                  <a:lnTo>
                    <a:pt x="164" y="80"/>
                  </a:lnTo>
                  <a:lnTo>
                    <a:pt x="170" y="73"/>
                  </a:lnTo>
                  <a:lnTo>
                    <a:pt x="172" y="66"/>
                  </a:lnTo>
                  <a:lnTo>
                    <a:pt x="173" y="59"/>
                  </a:lnTo>
                  <a:lnTo>
                    <a:pt x="171" y="52"/>
                  </a:lnTo>
                  <a:lnTo>
                    <a:pt x="166" y="45"/>
                  </a:lnTo>
                  <a:lnTo>
                    <a:pt x="160" y="41"/>
                  </a:lnTo>
                  <a:lnTo>
                    <a:pt x="151" y="39"/>
                  </a:lnTo>
                  <a:lnTo>
                    <a:pt x="142" y="41"/>
                  </a:lnTo>
                  <a:lnTo>
                    <a:pt x="134" y="44"/>
                  </a:lnTo>
                  <a:lnTo>
                    <a:pt x="129" y="50"/>
                  </a:lnTo>
                  <a:lnTo>
                    <a:pt x="128" y="54"/>
                  </a:lnTo>
                  <a:lnTo>
                    <a:pt x="128" y="59"/>
                  </a:lnTo>
                  <a:lnTo>
                    <a:pt x="129" y="64"/>
                  </a:lnTo>
                  <a:lnTo>
                    <a:pt x="124" y="71"/>
                  </a:lnTo>
                  <a:lnTo>
                    <a:pt x="117" y="76"/>
                  </a:lnTo>
                  <a:lnTo>
                    <a:pt x="111" y="81"/>
                  </a:lnTo>
                  <a:lnTo>
                    <a:pt x="107" y="83"/>
                  </a:lnTo>
                  <a:lnTo>
                    <a:pt x="105" y="81"/>
                  </a:lnTo>
                  <a:lnTo>
                    <a:pt x="103" y="79"/>
                  </a:lnTo>
                  <a:lnTo>
                    <a:pt x="101" y="76"/>
                  </a:lnTo>
                  <a:lnTo>
                    <a:pt x="97" y="75"/>
                  </a:lnTo>
                  <a:lnTo>
                    <a:pt x="101" y="68"/>
                  </a:lnTo>
                  <a:lnTo>
                    <a:pt x="103" y="60"/>
                  </a:lnTo>
                  <a:lnTo>
                    <a:pt x="104" y="53"/>
                  </a:lnTo>
                  <a:lnTo>
                    <a:pt x="105" y="49"/>
                  </a:lnTo>
                  <a:lnTo>
                    <a:pt x="113" y="43"/>
                  </a:lnTo>
                  <a:lnTo>
                    <a:pt x="119" y="35"/>
                  </a:lnTo>
                  <a:lnTo>
                    <a:pt x="122" y="27"/>
                  </a:lnTo>
                  <a:lnTo>
                    <a:pt x="121" y="19"/>
                  </a:lnTo>
                  <a:lnTo>
                    <a:pt x="117" y="11"/>
                  </a:lnTo>
                  <a:lnTo>
                    <a:pt x="111" y="5"/>
                  </a:lnTo>
                  <a:lnTo>
                    <a:pt x="103" y="1"/>
                  </a:lnTo>
                  <a:lnTo>
                    <a:pt x="94" y="0"/>
                  </a:lnTo>
                  <a:lnTo>
                    <a:pt x="89" y="1"/>
                  </a:lnTo>
                  <a:lnTo>
                    <a:pt x="83" y="5"/>
                  </a:lnTo>
                  <a:lnTo>
                    <a:pt x="79" y="8"/>
                  </a:lnTo>
                  <a:lnTo>
                    <a:pt x="74" y="12"/>
                  </a:lnTo>
                  <a:lnTo>
                    <a:pt x="71" y="15"/>
                  </a:lnTo>
                  <a:lnTo>
                    <a:pt x="69" y="19"/>
                  </a:lnTo>
                  <a:lnTo>
                    <a:pt x="68" y="22"/>
                  </a:lnTo>
                  <a:lnTo>
                    <a:pt x="68" y="27"/>
                  </a:lnTo>
                  <a:lnTo>
                    <a:pt x="71" y="34"/>
                  </a:lnTo>
                  <a:lnTo>
                    <a:pt x="74" y="39"/>
                  </a:lnTo>
                  <a:lnTo>
                    <a:pt x="79" y="44"/>
                  </a:lnTo>
                  <a:lnTo>
                    <a:pt x="83" y="46"/>
                  </a:lnTo>
                  <a:lnTo>
                    <a:pt x="84" y="54"/>
                  </a:lnTo>
                  <a:lnTo>
                    <a:pt x="83" y="61"/>
                  </a:lnTo>
                  <a:lnTo>
                    <a:pt x="83" y="67"/>
                  </a:lnTo>
                  <a:lnTo>
                    <a:pt x="83" y="71"/>
                  </a:lnTo>
                  <a:lnTo>
                    <a:pt x="79" y="71"/>
                  </a:lnTo>
                  <a:lnTo>
                    <a:pt x="75" y="72"/>
                  </a:lnTo>
                  <a:lnTo>
                    <a:pt x="73" y="74"/>
                  </a:lnTo>
                  <a:lnTo>
                    <a:pt x="72" y="74"/>
                  </a:lnTo>
                  <a:lnTo>
                    <a:pt x="66" y="67"/>
                  </a:lnTo>
                  <a:lnTo>
                    <a:pt x="63" y="54"/>
                  </a:lnTo>
                  <a:lnTo>
                    <a:pt x="56" y="44"/>
                  </a:lnTo>
                  <a:lnTo>
                    <a:pt x="43" y="39"/>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94" name="Freeform 298">
              <a:extLst>
                <a:ext uri="{FF2B5EF4-FFF2-40B4-BE49-F238E27FC236}">
                  <a16:creationId xmlns:a16="http://schemas.microsoft.com/office/drawing/2014/main" xmlns="" id="{3F12BE2E-5387-4D98-919C-15E53D489657}"/>
                </a:ext>
              </a:extLst>
            </p:cNvPr>
            <p:cNvSpPr>
              <a:spLocks/>
            </p:cNvSpPr>
            <p:nvPr/>
          </p:nvSpPr>
          <p:spPr bwMode="auto">
            <a:xfrm>
              <a:off x="2593" y="794"/>
              <a:ext cx="89" cy="154"/>
            </a:xfrm>
            <a:custGeom>
              <a:avLst/>
              <a:gdLst>
                <a:gd name="T0" fmla="*/ 5 w 179"/>
                <a:gd name="T1" fmla="*/ 0 h 309"/>
                <a:gd name="T2" fmla="*/ 5 w 179"/>
                <a:gd name="T3" fmla="*/ 0 h 309"/>
                <a:gd name="T4" fmla="*/ 4 w 179"/>
                <a:gd name="T5" fmla="*/ 1 h 309"/>
                <a:gd name="T6" fmla="*/ 3 w 179"/>
                <a:gd name="T7" fmla="*/ 1 h 309"/>
                <a:gd name="T8" fmla="*/ 3 w 179"/>
                <a:gd name="T9" fmla="*/ 1 h 309"/>
                <a:gd name="T10" fmla="*/ 2 w 179"/>
                <a:gd name="T11" fmla="*/ 2 h 309"/>
                <a:gd name="T12" fmla="*/ 2 w 179"/>
                <a:gd name="T13" fmla="*/ 2 h 309"/>
                <a:gd name="T14" fmla="*/ 1 w 179"/>
                <a:gd name="T15" fmla="*/ 2 h 309"/>
                <a:gd name="T16" fmla="*/ 1 w 179"/>
                <a:gd name="T17" fmla="*/ 2 h 309"/>
                <a:gd name="T18" fmla="*/ 1 w 179"/>
                <a:gd name="T19" fmla="*/ 2 h 309"/>
                <a:gd name="T20" fmla="*/ 1 w 179"/>
                <a:gd name="T21" fmla="*/ 2 h 309"/>
                <a:gd name="T22" fmla="*/ 1 w 179"/>
                <a:gd name="T23" fmla="*/ 3 h 309"/>
                <a:gd name="T24" fmla="*/ 0 w 179"/>
                <a:gd name="T25" fmla="*/ 3 h 309"/>
                <a:gd name="T26" fmla="*/ 0 w 179"/>
                <a:gd name="T27" fmla="*/ 3 h 309"/>
                <a:gd name="T28" fmla="*/ 0 w 179"/>
                <a:gd name="T29" fmla="*/ 4 h 309"/>
                <a:gd name="T30" fmla="*/ 0 w 179"/>
                <a:gd name="T31" fmla="*/ 4 h 309"/>
                <a:gd name="T32" fmla="*/ 0 w 179"/>
                <a:gd name="T33" fmla="*/ 4 h 309"/>
                <a:gd name="T34" fmla="*/ 0 w 179"/>
                <a:gd name="T35" fmla="*/ 5 h 309"/>
                <a:gd name="T36" fmla="*/ 0 w 179"/>
                <a:gd name="T37" fmla="*/ 5 h 309"/>
                <a:gd name="T38" fmla="*/ 0 w 179"/>
                <a:gd name="T39" fmla="*/ 6 h 309"/>
                <a:gd name="T40" fmla="*/ 0 w 179"/>
                <a:gd name="T41" fmla="*/ 7 h 309"/>
                <a:gd name="T42" fmla="*/ 0 w 179"/>
                <a:gd name="T43" fmla="*/ 7 h 309"/>
                <a:gd name="T44" fmla="*/ 0 w 179"/>
                <a:gd name="T45" fmla="*/ 7 h 309"/>
                <a:gd name="T46" fmla="*/ 1 w 179"/>
                <a:gd name="T47" fmla="*/ 7 h 309"/>
                <a:gd name="T48" fmla="*/ 1 w 179"/>
                <a:gd name="T49" fmla="*/ 7 h 309"/>
                <a:gd name="T50" fmla="*/ 1 w 179"/>
                <a:gd name="T51" fmla="*/ 8 h 309"/>
                <a:gd name="T52" fmla="*/ 2 w 179"/>
                <a:gd name="T53" fmla="*/ 8 h 309"/>
                <a:gd name="T54" fmla="*/ 2 w 179"/>
                <a:gd name="T55" fmla="*/ 9 h 309"/>
                <a:gd name="T56" fmla="*/ 2 w 179"/>
                <a:gd name="T57" fmla="*/ 9 h 309"/>
                <a:gd name="T58" fmla="*/ 2 w 179"/>
                <a:gd name="T59" fmla="*/ 9 h 309"/>
                <a:gd name="T60" fmla="*/ 3 w 179"/>
                <a:gd name="T61" fmla="*/ 8 h 309"/>
                <a:gd name="T62" fmla="*/ 3 w 179"/>
                <a:gd name="T63" fmla="*/ 8 h 309"/>
                <a:gd name="T64" fmla="*/ 3 w 179"/>
                <a:gd name="T65" fmla="*/ 8 h 309"/>
                <a:gd name="T66" fmla="*/ 3 w 179"/>
                <a:gd name="T67" fmla="*/ 7 h 309"/>
                <a:gd name="T68" fmla="*/ 4 w 179"/>
                <a:gd name="T69" fmla="*/ 7 h 309"/>
                <a:gd name="T70" fmla="*/ 4 w 179"/>
                <a:gd name="T71" fmla="*/ 7 h 309"/>
                <a:gd name="T72" fmla="*/ 5 w 179"/>
                <a:gd name="T73" fmla="*/ 7 h 309"/>
                <a:gd name="T74" fmla="*/ 4 w 179"/>
                <a:gd name="T75" fmla="*/ 7 h 309"/>
                <a:gd name="T76" fmla="*/ 4 w 179"/>
                <a:gd name="T77" fmla="*/ 6 h 309"/>
                <a:gd name="T78" fmla="*/ 4 w 179"/>
                <a:gd name="T79" fmla="*/ 5 h 309"/>
                <a:gd name="T80" fmla="*/ 5 w 179"/>
                <a:gd name="T81" fmla="*/ 5 h 309"/>
                <a:gd name="T82" fmla="*/ 4 w 179"/>
                <a:gd name="T83" fmla="*/ 4 h 309"/>
                <a:gd name="T84" fmla="*/ 4 w 179"/>
                <a:gd name="T85" fmla="*/ 3 h 309"/>
                <a:gd name="T86" fmla="*/ 4 w 179"/>
                <a:gd name="T87" fmla="*/ 2 h 309"/>
                <a:gd name="T88" fmla="*/ 4 w 179"/>
                <a:gd name="T89" fmla="*/ 1 h 309"/>
                <a:gd name="T90" fmla="*/ 5 w 179"/>
                <a:gd name="T91" fmla="*/ 1 h 309"/>
                <a:gd name="T92" fmla="*/ 5 w 179"/>
                <a:gd name="T93" fmla="*/ 0 h 309"/>
                <a:gd name="T94" fmla="*/ 5 w 179"/>
                <a:gd name="T95" fmla="*/ 0 h 309"/>
                <a:gd name="T96" fmla="*/ 5 w 179"/>
                <a:gd name="T97" fmla="*/ 0 h 309"/>
                <a:gd name="T98" fmla="*/ 5 w 179"/>
                <a:gd name="T99" fmla="*/ 0 h 309"/>
                <a:gd name="T100" fmla="*/ 5 w 179"/>
                <a:gd name="T101" fmla="*/ 0 h 309"/>
                <a:gd name="T102" fmla="*/ 5 w 179"/>
                <a:gd name="T103" fmla="*/ 0 h 309"/>
                <a:gd name="T104" fmla="*/ 5 w 179"/>
                <a:gd name="T105" fmla="*/ 0 h 309"/>
                <a:gd name="T106" fmla="*/ 5 w 179"/>
                <a:gd name="T107" fmla="*/ 0 h 30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79" h="309">
                  <a:moveTo>
                    <a:pt x="177" y="0"/>
                  </a:moveTo>
                  <a:lnTo>
                    <a:pt x="162" y="20"/>
                  </a:lnTo>
                  <a:lnTo>
                    <a:pt x="146" y="37"/>
                  </a:lnTo>
                  <a:lnTo>
                    <a:pt x="127" y="51"/>
                  </a:lnTo>
                  <a:lnTo>
                    <a:pt x="109" y="61"/>
                  </a:lnTo>
                  <a:lnTo>
                    <a:pt x="89" y="69"/>
                  </a:lnTo>
                  <a:lnTo>
                    <a:pt x="70" y="75"/>
                  </a:lnTo>
                  <a:lnTo>
                    <a:pt x="51" y="77"/>
                  </a:lnTo>
                  <a:lnTo>
                    <a:pt x="33" y="77"/>
                  </a:lnTo>
                  <a:lnTo>
                    <a:pt x="34" y="84"/>
                  </a:lnTo>
                  <a:lnTo>
                    <a:pt x="34" y="92"/>
                  </a:lnTo>
                  <a:lnTo>
                    <a:pt x="33" y="100"/>
                  </a:lnTo>
                  <a:lnTo>
                    <a:pt x="30" y="110"/>
                  </a:lnTo>
                  <a:lnTo>
                    <a:pt x="26" y="119"/>
                  </a:lnTo>
                  <a:lnTo>
                    <a:pt x="19" y="128"/>
                  </a:lnTo>
                  <a:lnTo>
                    <a:pt x="11" y="135"/>
                  </a:lnTo>
                  <a:lnTo>
                    <a:pt x="0" y="142"/>
                  </a:lnTo>
                  <a:lnTo>
                    <a:pt x="12" y="161"/>
                  </a:lnTo>
                  <a:lnTo>
                    <a:pt x="20" y="187"/>
                  </a:lnTo>
                  <a:lnTo>
                    <a:pt x="21" y="211"/>
                  </a:lnTo>
                  <a:lnTo>
                    <a:pt x="12" y="232"/>
                  </a:lnTo>
                  <a:lnTo>
                    <a:pt x="20" y="235"/>
                  </a:lnTo>
                  <a:lnTo>
                    <a:pt x="29" y="240"/>
                  </a:lnTo>
                  <a:lnTo>
                    <a:pt x="40" y="246"/>
                  </a:lnTo>
                  <a:lnTo>
                    <a:pt x="51" y="252"/>
                  </a:lnTo>
                  <a:lnTo>
                    <a:pt x="61" y="263"/>
                  </a:lnTo>
                  <a:lnTo>
                    <a:pt x="72" y="276"/>
                  </a:lnTo>
                  <a:lnTo>
                    <a:pt x="80" y="290"/>
                  </a:lnTo>
                  <a:lnTo>
                    <a:pt x="86" y="309"/>
                  </a:lnTo>
                  <a:lnTo>
                    <a:pt x="90" y="299"/>
                  </a:lnTo>
                  <a:lnTo>
                    <a:pt x="96" y="286"/>
                  </a:lnTo>
                  <a:lnTo>
                    <a:pt x="104" y="274"/>
                  </a:lnTo>
                  <a:lnTo>
                    <a:pt x="113" y="264"/>
                  </a:lnTo>
                  <a:lnTo>
                    <a:pt x="123" y="254"/>
                  </a:lnTo>
                  <a:lnTo>
                    <a:pt x="134" y="247"/>
                  </a:lnTo>
                  <a:lnTo>
                    <a:pt x="147" y="241"/>
                  </a:lnTo>
                  <a:lnTo>
                    <a:pt x="161" y="239"/>
                  </a:lnTo>
                  <a:lnTo>
                    <a:pt x="154" y="225"/>
                  </a:lnTo>
                  <a:lnTo>
                    <a:pt x="150" y="208"/>
                  </a:lnTo>
                  <a:lnTo>
                    <a:pt x="152" y="188"/>
                  </a:lnTo>
                  <a:lnTo>
                    <a:pt x="165" y="168"/>
                  </a:lnTo>
                  <a:lnTo>
                    <a:pt x="154" y="135"/>
                  </a:lnTo>
                  <a:lnTo>
                    <a:pt x="150" y="103"/>
                  </a:lnTo>
                  <a:lnTo>
                    <a:pt x="151" y="74"/>
                  </a:lnTo>
                  <a:lnTo>
                    <a:pt x="156" y="52"/>
                  </a:lnTo>
                  <a:lnTo>
                    <a:pt x="161" y="39"/>
                  </a:lnTo>
                  <a:lnTo>
                    <a:pt x="166" y="27"/>
                  </a:lnTo>
                  <a:lnTo>
                    <a:pt x="172" y="15"/>
                  </a:lnTo>
                  <a:lnTo>
                    <a:pt x="177" y="9"/>
                  </a:lnTo>
                  <a:lnTo>
                    <a:pt x="179" y="7"/>
                  </a:lnTo>
                  <a:lnTo>
                    <a:pt x="179" y="5"/>
                  </a:lnTo>
                  <a:lnTo>
                    <a:pt x="178" y="4"/>
                  </a:lnTo>
                  <a:lnTo>
                    <a:pt x="177" y="2"/>
                  </a:lnTo>
                  <a:lnTo>
                    <a:pt x="177"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95" name="Freeform 299">
              <a:extLst>
                <a:ext uri="{FF2B5EF4-FFF2-40B4-BE49-F238E27FC236}">
                  <a16:creationId xmlns:a16="http://schemas.microsoft.com/office/drawing/2014/main" xmlns="" id="{C5F893AD-141A-48C2-B804-123485AC4DB7}"/>
                </a:ext>
              </a:extLst>
            </p:cNvPr>
            <p:cNvSpPr>
              <a:spLocks/>
            </p:cNvSpPr>
            <p:nvPr/>
          </p:nvSpPr>
          <p:spPr bwMode="auto">
            <a:xfrm>
              <a:off x="2820" y="755"/>
              <a:ext cx="167" cy="128"/>
            </a:xfrm>
            <a:custGeom>
              <a:avLst/>
              <a:gdLst>
                <a:gd name="T0" fmla="*/ 5 w 334"/>
                <a:gd name="T1" fmla="*/ 0 h 256"/>
                <a:gd name="T2" fmla="*/ 5 w 334"/>
                <a:gd name="T3" fmla="*/ 1 h 256"/>
                <a:gd name="T4" fmla="*/ 4 w 334"/>
                <a:gd name="T5" fmla="*/ 1 h 256"/>
                <a:gd name="T6" fmla="*/ 4 w 334"/>
                <a:gd name="T7" fmla="*/ 1 h 256"/>
                <a:gd name="T8" fmla="*/ 3 w 334"/>
                <a:gd name="T9" fmla="*/ 1 h 256"/>
                <a:gd name="T10" fmla="*/ 3 w 334"/>
                <a:gd name="T11" fmla="*/ 1 h 256"/>
                <a:gd name="T12" fmla="*/ 2 w 334"/>
                <a:gd name="T13" fmla="*/ 1 h 256"/>
                <a:gd name="T14" fmla="*/ 2 w 334"/>
                <a:gd name="T15" fmla="*/ 2 h 256"/>
                <a:gd name="T16" fmla="*/ 1 w 334"/>
                <a:gd name="T17" fmla="*/ 2 h 256"/>
                <a:gd name="T18" fmla="*/ 1 w 334"/>
                <a:gd name="T19" fmla="*/ 2 h 256"/>
                <a:gd name="T20" fmla="*/ 1 w 334"/>
                <a:gd name="T21" fmla="*/ 2 h 256"/>
                <a:gd name="T22" fmla="*/ 1 w 334"/>
                <a:gd name="T23" fmla="*/ 1 h 256"/>
                <a:gd name="T24" fmla="*/ 0 w 334"/>
                <a:gd name="T25" fmla="*/ 1 h 256"/>
                <a:gd name="T26" fmla="*/ 1 w 334"/>
                <a:gd name="T27" fmla="*/ 2 h 256"/>
                <a:gd name="T28" fmla="*/ 2 w 334"/>
                <a:gd name="T29" fmla="*/ 2 h 256"/>
                <a:gd name="T30" fmla="*/ 2 w 334"/>
                <a:gd name="T31" fmla="*/ 3 h 256"/>
                <a:gd name="T32" fmla="*/ 2 w 334"/>
                <a:gd name="T33" fmla="*/ 4 h 256"/>
                <a:gd name="T34" fmla="*/ 3 w 334"/>
                <a:gd name="T35" fmla="*/ 4 h 256"/>
                <a:gd name="T36" fmla="*/ 3 w 334"/>
                <a:gd name="T37" fmla="*/ 5 h 256"/>
                <a:gd name="T38" fmla="*/ 3 w 334"/>
                <a:gd name="T39" fmla="*/ 6 h 256"/>
                <a:gd name="T40" fmla="*/ 3 w 334"/>
                <a:gd name="T41" fmla="*/ 6 h 256"/>
                <a:gd name="T42" fmla="*/ 4 w 334"/>
                <a:gd name="T43" fmla="*/ 6 h 256"/>
                <a:gd name="T44" fmla="*/ 4 w 334"/>
                <a:gd name="T45" fmla="*/ 7 h 256"/>
                <a:gd name="T46" fmla="*/ 4 w 334"/>
                <a:gd name="T47" fmla="*/ 7 h 256"/>
                <a:gd name="T48" fmla="*/ 5 w 334"/>
                <a:gd name="T49" fmla="*/ 7 h 256"/>
                <a:gd name="T50" fmla="*/ 5 w 334"/>
                <a:gd name="T51" fmla="*/ 7 h 256"/>
                <a:gd name="T52" fmla="*/ 6 w 334"/>
                <a:gd name="T53" fmla="*/ 8 h 256"/>
                <a:gd name="T54" fmla="*/ 6 w 334"/>
                <a:gd name="T55" fmla="*/ 8 h 256"/>
                <a:gd name="T56" fmla="*/ 6 w 334"/>
                <a:gd name="T57" fmla="*/ 8 h 256"/>
                <a:gd name="T58" fmla="*/ 6 w 334"/>
                <a:gd name="T59" fmla="*/ 8 h 256"/>
                <a:gd name="T60" fmla="*/ 7 w 334"/>
                <a:gd name="T61" fmla="*/ 8 h 256"/>
                <a:gd name="T62" fmla="*/ 7 w 334"/>
                <a:gd name="T63" fmla="*/ 8 h 256"/>
                <a:gd name="T64" fmla="*/ 8 w 334"/>
                <a:gd name="T65" fmla="*/ 8 h 256"/>
                <a:gd name="T66" fmla="*/ 9 w 334"/>
                <a:gd name="T67" fmla="*/ 8 h 256"/>
                <a:gd name="T68" fmla="*/ 9 w 334"/>
                <a:gd name="T69" fmla="*/ 8 h 256"/>
                <a:gd name="T70" fmla="*/ 10 w 334"/>
                <a:gd name="T71" fmla="*/ 8 h 256"/>
                <a:gd name="T72" fmla="*/ 11 w 334"/>
                <a:gd name="T73" fmla="*/ 8 h 256"/>
                <a:gd name="T74" fmla="*/ 11 w 334"/>
                <a:gd name="T75" fmla="*/ 8 h 256"/>
                <a:gd name="T76" fmla="*/ 10 w 334"/>
                <a:gd name="T77" fmla="*/ 8 h 256"/>
                <a:gd name="T78" fmla="*/ 10 w 334"/>
                <a:gd name="T79" fmla="*/ 7 h 256"/>
                <a:gd name="T80" fmla="*/ 10 w 334"/>
                <a:gd name="T81" fmla="*/ 7 h 256"/>
                <a:gd name="T82" fmla="*/ 10 w 334"/>
                <a:gd name="T83" fmla="*/ 6 h 256"/>
                <a:gd name="T84" fmla="*/ 10 w 334"/>
                <a:gd name="T85" fmla="*/ 5 h 256"/>
                <a:gd name="T86" fmla="*/ 10 w 334"/>
                <a:gd name="T87" fmla="*/ 5 h 256"/>
                <a:gd name="T88" fmla="*/ 10 w 334"/>
                <a:gd name="T89" fmla="*/ 4 h 256"/>
                <a:gd name="T90" fmla="*/ 10 w 334"/>
                <a:gd name="T91" fmla="*/ 4 h 256"/>
                <a:gd name="T92" fmla="*/ 10 w 334"/>
                <a:gd name="T93" fmla="*/ 4 h 256"/>
                <a:gd name="T94" fmla="*/ 9 w 334"/>
                <a:gd name="T95" fmla="*/ 3 h 256"/>
                <a:gd name="T96" fmla="*/ 9 w 334"/>
                <a:gd name="T97" fmla="*/ 3 h 256"/>
                <a:gd name="T98" fmla="*/ 8 w 334"/>
                <a:gd name="T99" fmla="*/ 3 h 256"/>
                <a:gd name="T100" fmla="*/ 8 w 334"/>
                <a:gd name="T101" fmla="*/ 2 h 256"/>
                <a:gd name="T102" fmla="*/ 8 w 334"/>
                <a:gd name="T103" fmla="*/ 2 h 256"/>
                <a:gd name="T104" fmla="*/ 8 w 334"/>
                <a:gd name="T105" fmla="*/ 1 h 256"/>
                <a:gd name="T106" fmla="*/ 7 w 334"/>
                <a:gd name="T107" fmla="*/ 1 h 256"/>
                <a:gd name="T108" fmla="*/ 7 w 334"/>
                <a:gd name="T109" fmla="*/ 1 h 256"/>
                <a:gd name="T110" fmla="*/ 7 w 334"/>
                <a:gd name="T111" fmla="*/ 1 h 256"/>
                <a:gd name="T112" fmla="*/ 7 w 334"/>
                <a:gd name="T113" fmla="*/ 1 h 256"/>
                <a:gd name="T114" fmla="*/ 6 w 334"/>
                <a:gd name="T115" fmla="*/ 1 h 256"/>
                <a:gd name="T116" fmla="*/ 6 w 334"/>
                <a:gd name="T117" fmla="*/ 1 h 256"/>
                <a:gd name="T118" fmla="*/ 6 w 334"/>
                <a:gd name="T119" fmla="*/ 1 h 256"/>
                <a:gd name="T120" fmla="*/ 5 w 334"/>
                <a:gd name="T121" fmla="*/ 0 h 25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34" h="256">
                  <a:moveTo>
                    <a:pt x="152" y="0"/>
                  </a:moveTo>
                  <a:lnTo>
                    <a:pt x="141" y="3"/>
                  </a:lnTo>
                  <a:lnTo>
                    <a:pt x="126" y="9"/>
                  </a:lnTo>
                  <a:lnTo>
                    <a:pt x="108" y="15"/>
                  </a:lnTo>
                  <a:lnTo>
                    <a:pt x="91" y="21"/>
                  </a:lnTo>
                  <a:lnTo>
                    <a:pt x="71" y="26"/>
                  </a:lnTo>
                  <a:lnTo>
                    <a:pt x="54" y="31"/>
                  </a:lnTo>
                  <a:lnTo>
                    <a:pt x="37" y="34"/>
                  </a:lnTo>
                  <a:lnTo>
                    <a:pt x="22" y="35"/>
                  </a:lnTo>
                  <a:lnTo>
                    <a:pt x="15" y="34"/>
                  </a:lnTo>
                  <a:lnTo>
                    <a:pt x="9" y="33"/>
                  </a:lnTo>
                  <a:lnTo>
                    <a:pt x="4" y="32"/>
                  </a:lnTo>
                  <a:lnTo>
                    <a:pt x="0" y="32"/>
                  </a:lnTo>
                  <a:lnTo>
                    <a:pt x="17" y="44"/>
                  </a:lnTo>
                  <a:lnTo>
                    <a:pt x="35" y="59"/>
                  </a:lnTo>
                  <a:lnTo>
                    <a:pt x="48" y="76"/>
                  </a:lnTo>
                  <a:lnTo>
                    <a:pt x="62" y="97"/>
                  </a:lnTo>
                  <a:lnTo>
                    <a:pt x="73" y="118"/>
                  </a:lnTo>
                  <a:lnTo>
                    <a:pt x="82" y="141"/>
                  </a:lnTo>
                  <a:lnTo>
                    <a:pt x="89" y="167"/>
                  </a:lnTo>
                  <a:lnTo>
                    <a:pt x="93" y="191"/>
                  </a:lnTo>
                  <a:lnTo>
                    <a:pt x="101" y="191"/>
                  </a:lnTo>
                  <a:lnTo>
                    <a:pt x="113" y="195"/>
                  </a:lnTo>
                  <a:lnTo>
                    <a:pt x="124" y="199"/>
                  </a:lnTo>
                  <a:lnTo>
                    <a:pt x="138" y="207"/>
                  </a:lnTo>
                  <a:lnTo>
                    <a:pt x="151" y="216"/>
                  </a:lnTo>
                  <a:lnTo>
                    <a:pt x="162" y="228"/>
                  </a:lnTo>
                  <a:lnTo>
                    <a:pt x="173" y="241"/>
                  </a:lnTo>
                  <a:lnTo>
                    <a:pt x="181" y="256"/>
                  </a:lnTo>
                  <a:lnTo>
                    <a:pt x="191" y="248"/>
                  </a:lnTo>
                  <a:lnTo>
                    <a:pt x="204" y="241"/>
                  </a:lnTo>
                  <a:lnTo>
                    <a:pt x="220" y="234"/>
                  </a:lnTo>
                  <a:lnTo>
                    <a:pt x="238" y="229"/>
                  </a:lnTo>
                  <a:lnTo>
                    <a:pt x="259" y="228"/>
                  </a:lnTo>
                  <a:lnTo>
                    <a:pt x="282" y="229"/>
                  </a:lnTo>
                  <a:lnTo>
                    <a:pt x="308" y="235"/>
                  </a:lnTo>
                  <a:lnTo>
                    <a:pt x="334" y="246"/>
                  </a:lnTo>
                  <a:lnTo>
                    <a:pt x="326" y="237"/>
                  </a:lnTo>
                  <a:lnTo>
                    <a:pt x="318" y="226"/>
                  </a:lnTo>
                  <a:lnTo>
                    <a:pt x="311" y="212"/>
                  </a:lnTo>
                  <a:lnTo>
                    <a:pt x="306" y="196"/>
                  </a:lnTo>
                  <a:lnTo>
                    <a:pt x="303" y="177"/>
                  </a:lnTo>
                  <a:lnTo>
                    <a:pt x="304" y="158"/>
                  </a:lnTo>
                  <a:lnTo>
                    <a:pt x="310" y="135"/>
                  </a:lnTo>
                  <a:lnTo>
                    <a:pt x="320" y="109"/>
                  </a:lnTo>
                  <a:lnTo>
                    <a:pt x="305" y="106"/>
                  </a:lnTo>
                  <a:lnTo>
                    <a:pt x="289" y="101"/>
                  </a:lnTo>
                  <a:lnTo>
                    <a:pt x="274" y="95"/>
                  </a:lnTo>
                  <a:lnTo>
                    <a:pt x="259" y="86"/>
                  </a:lnTo>
                  <a:lnTo>
                    <a:pt x="248" y="74"/>
                  </a:lnTo>
                  <a:lnTo>
                    <a:pt x="238" y="59"/>
                  </a:lnTo>
                  <a:lnTo>
                    <a:pt x="234" y="39"/>
                  </a:lnTo>
                  <a:lnTo>
                    <a:pt x="233" y="16"/>
                  </a:lnTo>
                  <a:lnTo>
                    <a:pt x="223" y="18"/>
                  </a:lnTo>
                  <a:lnTo>
                    <a:pt x="215" y="19"/>
                  </a:lnTo>
                  <a:lnTo>
                    <a:pt x="205" y="21"/>
                  </a:lnTo>
                  <a:lnTo>
                    <a:pt x="196" y="19"/>
                  </a:lnTo>
                  <a:lnTo>
                    <a:pt x="185" y="17"/>
                  </a:lnTo>
                  <a:lnTo>
                    <a:pt x="175" y="14"/>
                  </a:lnTo>
                  <a:lnTo>
                    <a:pt x="164" y="8"/>
                  </a:lnTo>
                  <a:lnTo>
                    <a:pt x="152"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96" name="Freeform 300">
              <a:extLst>
                <a:ext uri="{FF2B5EF4-FFF2-40B4-BE49-F238E27FC236}">
                  <a16:creationId xmlns:a16="http://schemas.microsoft.com/office/drawing/2014/main" xmlns="" id="{1A12A13E-B7ED-4B58-B27C-20718843479C}"/>
                </a:ext>
              </a:extLst>
            </p:cNvPr>
            <p:cNvSpPr>
              <a:spLocks/>
            </p:cNvSpPr>
            <p:nvPr/>
          </p:nvSpPr>
          <p:spPr bwMode="auto">
            <a:xfrm>
              <a:off x="2734" y="564"/>
              <a:ext cx="147" cy="180"/>
            </a:xfrm>
            <a:custGeom>
              <a:avLst/>
              <a:gdLst>
                <a:gd name="T0" fmla="*/ 8 w 293"/>
                <a:gd name="T1" fmla="*/ 5 h 361"/>
                <a:gd name="T2" fmla="*/ 7 w 293"/>
                <a:gd name="T3" fmla="*/ 5 h 361"/>
                <a:gd name="T4" fmla="*/ 5 w 293"/>
                <a:gd name="T5" fmla="*/ 6 h 361"/>
                <a:gd name="T6" fmla="*/ 4 w 293"/>
                <a:gd name="T7" fmla="*/ 7 h 361"/>
                <a:gd name="T8" fmla="*/ 3 w 293"/>
                <a:gd name="T9" fmla="*/ 8 h 361"/>
                <a:gd name="T10" fmla="*/ 3 w 293"/>
                <a:gd name="T11" fmla="*/ 9 h 361"/>
                <a:gd name="T12" fmla="*/ 3 w 293"/>
                <a:gd name="T13" fmla="*/ 10 h 361"/>
                <a:gd name="T14" fmla="*/ 2 w 293"/>
                <a:gd name="T15" fmla="*/ 10 h 361"/>
                <a:gd name="T16" fmla="*/ 2 w 293"/>
                <a:gd name="T17" fmla="*/ 10 h 361"/>
                <a:gd name="T18" fmla="*/ 1 w 293"/>
                <a:gd name="T19" fmla="*/ 11 h 361"/>
                <a:gd name="T20" fmla="*/ 1 w 293"/>
                <a:gd name="T21" fmla="*/ 11 h 361"/>
                <a:gd name="T22" fmla="*/ 1 w 293"/>
                <a:gd name="T23" fmla="*/ 11 h 361"/>
                <a:gd name="T24" fmla="*/ 1 w 293"/>
                <a:gd name="T25" fmla="*/ 11 h 361"/>
                <a:gd name="T26" fmla="*/ 0 w 293"/>
                <a:gd name="T27" fmla="*/ 11 h 361"/>
                <a:gd name="T28" fmla="*/ 1 w 293"/>
                <a:gd name="T29" fmla="*/ 10 h 361"/>
                <a:gd name="T30" fmla="*/ 2 w 293"/>
                <a:gd name="T31" fmla="*/ 9 h 361"/>
                <a:gd name="T32" fmla="*/ 3 w 293"/>
                <a:gd name="T33" fmla="*/ 8 h 361"/>
                <a:gd name="T34" fmla="*/ 3 w 293"/>
                <a:gd name="T35" fmla="*/ 7 h 361"/>
                <a:gd name="T36" fmla="*/ 3 w 293"/>
                <a:gd name="T37" fmla="*/ 6 h 361"/>
                <a:gd name="T38" fmla="*/ 3 w 293"/>
                <a:gd name="T39" fmla="*/ 5 h 361"/>
                <a:gd name="T40" fmla="*/ 3 w 293"/>
                <a:gd name="T41" fmla="*/ 4 h 361"/>
                <a:gd name="T42" fmla="*/ 3 w 293"/>
                <a:gd name="T43" fmla="*/ 4 h 361"/>
                <a:gd name="T44" fmla="*/ 4 w 293"/>
                <a:gd name="T45" fmla="*/ 3 h 361"/>
                <a:gd name="T46" fmla="*/ 4 w 293"/>
                <a:gd name="T47" fmla="*/ 2 h 361"/>
                <a:gd name="T48" fmla="*/ 5 w 293"/>
                <a:gd name="T49" fmla="*/ 1 h 361"/>
                <a:gd name="T50" fmla="*/ 6 w 293"/>
                <a:gd name="T51" fmla="*/ 1 h 361"/>
                <a:gd name="T52" fmla="*/ 7 w 293"/>
                <a:gd name="T53" fmla="*/ 1 h 361"/>
                <a:gd name="T54" fmla="*/ 8 w 293"/>
                <a:gd name="T55" fmla="*/ 0 h 361"/>
                <a:gd name="T56" fmla="*/ 8 w 293"/>
                <a:gd name="T57" fmla="*/ 0 h 361"/>
                <a:gd name="T58" fmla="*/ 8 w 293"/>
                <a:gd name="T59" fmla="*/ 1 h 361"/>
                <a:gd name="T60" fmla="*/ 8 w 293"/>
                <a:gd name="T61" fmla="*/ 2 h 361"/>
                <a:gd name="T62" fmla="*/ 9 w 293"/>
                <a:gd name="T63" fmla="*/ 3 h 361"/>
                <a:gd name="T64" fmla="*/ 9 w 293"/>
                <a:gd name="T65" fmla="*/ 3 h 361"/>
                <a:gd name="T66" fmla="*/ 9 w 293"/>
                <a:gd name="T67" fmla="*/ 4 h 361"/>
                <a:gd name="T68" fmla="*/ 8 w 293"/>
                <a:gd name="T69" fmla="*/ 4 h 361"/>
                <a:gd name="T70" fmla="*/ 8 w 293"/>
                <a:gd name="T71" fmla="*/ 5 h 36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93" h="361">
                  <a:moveTo>
                    <a:pt x="256" y="175"/>
                  </a:moveTo>
                  <a:lnTo>
                    <a:pt x="247" y="175"/>
                  </a:lnTo>
                  <a:lnTo>
                    <a:pt x="230" y="175"/>
                  </a:lnTo>
                  <a:lnTo>
                    <a:pt x="209" y="178"/>
                  </a:lnTo>
                  <a:lnTo>
                    <a:pt x="185" y="183"/>
                  </a:lnTo>
                  <a:lnTo>
                    <a:pt x="160" y="194"/>
                  </a:lnTo>
                  <a:lnTo>
                    <a:pt x="134" y="211"/>
                  </a:lnTo>
                  <a:lnTo>
                    <a:pt x="112" y="235"/>
                  </a:lnTo>
                  <a:lnTo>
                    <a:pt x="95" y="270"/>
                  </a:lnTo>
                  <a:lnTo>
                    <a:pt x="89" y="286"/>
                  </a:lnTo>
                  <a:lnTo>
                    <a:pt x="85" y="301"/>
                  </a:lnTo>
                  <a:lnTo>
                    <a:pt x="80" y="314"/>
                  </a:lnTo>
                  <a:lnTo>
                    <a:pt x="76" y="324"/>
                  </a:lnTo>
                  <a:lnTo>
                    <a:pt x="71" y="333"/>
                  </a:lnTo>
                  <a:lnTo>
                    <a:pt x="65" y="341"/>
                  </a:lnTo>
                  <a:lnTo>
                    <a:pt x="61" y="346"/>
                  </a:lnTo>
                  <a:lnTo>
                    <a:pt x="54" y="348"/>
                  </a:lnTo>
                  <a:lnTo>
                    <a:pt x="47" y="349"/>
                  </a:lnTo>
                  <a:lnTo>
                    <a:pt x="39" y="351"/>
                  </a:lnTo>
                  <a:lnTo>
                    <a:pt x="31" y="352"/>
                  </a:lnTo>
                  <a:lnTo>
                    <a:pt x="24" y="354"/>
                  </a:lnTo>
                  <a:lnTo>
                    <a:pt x="17" y="355"/>
                  </a:lnTo>
                  <a:lnTo>
                    <a:pt x="11" y="357"/>
                  </a:lnTo>
                  <a:lnTo>
                    <a:pt x="5" y="359"/>
                  </a:lnTo>
                  <a:lnTo>
                    <a:pt x="1" y="361"/>
                  </a:lnTo>
                  <a:lnTo>
                    <a:pt x="1" y="360"/>
                  </a:lnTo>
                  <a:lnTo>
                    <a:pt x="1" y="359"/>
                  </a:lnTo>
                  <a:lnTo>
                    <a:pt x="0" y="357"/>
                  </a:lnTo>
                  <a:lnTo>
                    <a:pt x="0" y="356"/>
                  </a:lnTo>
                  <a:lnTo>
                    <a:pt x="24" y="345"/>
                  </a:lnTo>
                  <a:lnTo>
                    <a:pt x="42" y="329"/>
                  </a:lnTo>
                  <a:lnTo>
                    <a:pt x="55" y="309"/>
                  </a:lnTo>
                  <a:lnTo>
                    <a:pt x="64" y="287"/>
                  </a:lnTo>
                  <a:lnTo>
                    <a:pt x="69" y="265"/>
                  </a:lnTo>
                  <a:lnTo>
                    <a:pt x="71" y="244"/>
                  </a:lnTo>
                  <a:lnTo>
                    <a:pt x="72" y="226"/>
                  </a:lnTo>
                  <a:lnTo>
                    <a:pt x="72" y="213"/>
                  </a:lnTo>
                  <a:lnTo>
                    <a:pt x="72" y="202"/>
                  </a:lnTo>
                  <a:lnTo>
                    <a:pt x="69" y="187"/>
                  </a:lnTo>
                  <a:lnTo>
                    <a:pt x="65" y="172"/>
                  </a:lnTo>
                  <a:lnTo>
                    <a:pt x="61" y="155"/>
                  </a:lnTo>
                  <a:lnTo>
                    <a:pt x="70" y="152"/>
                  </a:lnTo>
                  <a:lnTo>
                    <a:pt x="81" y="147"/>
                  </a:lnTo>
                  <a:lnTo>
                    <a:pt x="93" y="137"/>
                  </a:lnTo>
                  <a:lnTo>
                    <a:pt x="104" y="126"/>
                  </a:lnTo>
                  <a:lnTo>
                    <a:pt x="114" y="112"/>
                  </a:lnTo>
                  <a:lnTo>
                    <a:pt x="119" y="96"/>
                  </a:lnTo>
                  <a:lnTo>
                    <a:pt x="120" y="80"/>
                  </a:lnTo>
                  <a:lnTo>
                    <a:pt x="117" y="64"/>
                  </a:lnTo>
                  <a:lnTo>
                    <a:pt x="130" y="62"/>
                  </a:lnTo>
                  <a:lnTo>
                    <a:pt x="145" y="58"/>
                  </a:lnTo>
                  <a:lnTo>
                    <a:pt x="163" y="52"/>
                  </a:lnTo>
                  <a:lnTo>
                    <a:pt x="181" y="43"/>
                  </a:lnTo>
                  <a:lnTo>
                    <a:pt x="200" y="34"/>
                  </a:lnTo>
                  <a:lnTo>
                    <a:pt x="216" y="22"/>
                  </a:lnTo>
                  <a:lnTo>
                    <a:pt x="229" y="12"/>
                  </a:lnTo>
                  <a:lnTo>
                    <a:pt x="238" y="0"/>
                  </a:lnTo>
                  <a:lnTo>
                    <a:pt x="237" y="14"/>
                  </a:lnTo>
                  <a:lnTo>
                    <a:pt x="239" y="30"/>
                  </a:lnTo>
                  <a:lnTo>
                    <a:pt x="242" y="47"/>
                  </a:lnTo>
                  <a:lnTo>
                    <a:pt x="248" y="65"/>
                  </a:lnTo>
                  <a:lnTo>
                    <a:pt x="256" y="82"/>
                  </a:lnTo>
                  <a:lnTo>
                    <a:pt x="267" y="97"/>
                  </a:lnTo>
                  <a:lnTo>
                    <a:pt x="279" y="110"/>
                  </a:lnTo>
                  <a:lnTo>
                    <a:pt x="293" y="119"/>
                  </a:lnTo>
                  <a:lnTo>
                    <a:pt x="284" y="120"/>
                  </a:lnTo>
                  <a:lnTo>
                    <a:pt x="274" y="124"/>
                  </a:lnTo>
                  <a:lnTo>
                    <a:pt x="266" y="128"/>
                  </a:lnTo>
                  <a:lnTo>
                    <a:pt x="257" y="135"/>
                  </a:lnTo>
                  <a:lnTo>
                    <a:pt x="252" y="142"/>
                  </a:lnTo>
                  <a:lnTo>
                    <a:pt x="249" y="152"/>
                  </a:lnTo>
                  <a:lnTo>
                    <a:pt x="251" y="163"/>
                  </a:lnTo>
                  <a:lnTo>
                    <a:pt x="256" y="175"/>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97" name="Freeform 301">
              <a:extLst>
                <a:ext uri="{FF2B5EF4-FFF2-40B4-BE49-F238E27FC236}">
                  <a16:creationId xmlns:a16="http://schemas.microsoft.com/office/drawing/2014/main" xmlns="" id="{26D67009-EDBE-4A88-B378-C11928107E0F}"/>
                </a:ext>
              </a:extLst>
            </p:cNvPr>
            <p:cNvSpPr>
              <a:spLocks/>
            </p:cNvSpPr>
            <p:nvPr/>
          </p:nvSpPr>
          <p:spPr bwMode="auto">
            <a:xfrm>
              <a:off x="2686" y="566"/>
              <a:ext cx="86" cy="176"/>
            </a:xfrm>
            <a:custGeom>
              <a:avLst/>
              <a:gdLst>
                <a:gd name="T0" fmla="*/ 2 w 173"/>
                <a:gd name="T1" fmla="*/ 11 h 351"/>
                <a:gd name="T2" fmla="*/ 2 w 173"/>
                <a:gd name="T3" fmla="*/ 11 h 351"/>
                <a:gd name="T4" fmla="*/ 2 w 173"/>
                <a:gd name="T5" fmla="*/ 11 h 351"/>
                <a:gd name="T6" fmla="*/ 1 w 173"/>
                <a:gd name="T7" fmla="*/ 11 h 351"/>
                <a:gd name="T8" fmla="*/ 1 w 173"/>
                <a:gd name="T9" fmla="*/ 11 h 351"/>
                <a:gd name="T10" fmla="*/ 2 w 173"/>
                <a:gd name="T11" fmla="*/ 10 h 351"/>
                <a:gd name="T12" fmla="*/ 2 w 173"/>
                <a:gd name="T13" fmla="*/ 10 h 351"/>
                <a:gd name="T14" fmla="*/ 3 w 173"/>
                <a:gd name="T15" fmla="*/ 10 h 351"/>
                <a:gd name="T16" fmla="*/ 3 w 173"/>
                <a:gd name="T17" fmla="*/ 10 h 351"/>
                <a:gd name="T18" fmla="*/ 3 w 173"/>
                <a:gd name="T19" fmla="*/ 9 h 351"/>
                <a:gd name="T20" fmla="*/ 3 w 173"/>
                <a:gd name="T21" fmla="*/ 9 h 351"/>
                <a:gd name="T22" fmla="*/ 3 w 173"/>
                <a:gd name="T23" fmla="*/ 9 h 351"/>
                <a:gd name="T24" fmla="*/ 2 w 173"/>
                <a:gd name="T25" fmla="*/ 9 h 351"/>
                <a:gd name="T26" fmla="*/ 2 w 173"/>
                <a:gd name="T27" fmla="*/ 9 h 351"/>
                <a:gd name="T28" fmla="*/ 2 w 173"/>
                <a:gd name="T29" fmla="*/ 9 h 351"/>
                <a:gd name="T30" fmla="*/ 1 w 173"/>
                <a:gd name="T31" fmla="*/ 9 h 351"/>
                <a:gd name="T32" fmla="*/ 1 w 173"/>
                <a:gd name="T33" fmla="*/ 10 h 351"/>
                <a:gd name="T34" fmla="*/ 1 w 173"/>
                <a:gd name="T35" fmla="*/ 10 h 351"/>
                <a:gd name="T36" fmla="*/ 1 w 173"/>
                <a:gd name="T37" fmla="*/ 10 h 351"/>
                <a:gd name="T38" fmla="*/ 1 w 173"/>
                <a:gd name="T39" fmla="*/ 10 h 351"/>
                <a:gd name="T40" fmla="*/ 1 w 173"/>
                <a:gd name="T41" fmla="*/ 10 h 351"/>
                <a:gd name="T42" fmla="*/ 1 w 173"/>
                <a:gd name="T43" fmla="*/ 9 h 351"/>
                <a:gd name="T44" fmla="*/ 1 w 173"/>
                <a:gd name="T45" fmla="*/ 9 h 351"/>
                <a:gd name="T46" fmla="*/ 1 w 173"/>
                <a:gd name="T47" fmla="*/ 8 h 351"/>
                <a:gd name="T48" fmla="*/ 1 w 173"/>
                <a:gd name="T49" fmla="*/ 8 h 351"/>
                <a:gd name="T50" fmla="*/ 1 w 173"/>
                <a:gd name="T51" fmla="*/ 8 h 351"/>
                <a:gd name="T52" fmla="*/ 1 w 173"/>
                <a:gd name="T53" fmla="*/ 8 h 351"/>
                <a:gd name="T54" fmla="*/ 1 w 173"/>
                <a:gd name="T55" fmla="*/ 8 h 351"/>
                <a:gd name="T56" fmla="*/ 1 w 173"/>
                <a:gd name="T57" fmla="*/ 7 h 351"/>
                <a:gd name="T58" fmla="*/ 0 w 173"/>
                <a:gd name="T59" fmla="*/ 8 h 351"/>
                <a:gd name="T60" fmla="*/ 0 w 173"/>
                <a:gd name="T61" fmla="*/ 8 h 351"/>
                <a:gd name="T62" fmla="*/ 0 w 173"/>
                <a:gd name="T63" fmla="*/ 8 h 351"/>
                <a:gd name="T64" fmla="*/ 0 w 173"/>
                <a:gd name="T65" fmla="*/ 7 h 351"/>
                <a:gd name="T66" fmla="*/ 0 w 173"/>
                <a:gd name="T67" fmla="*/ 5 h 351"/>
                <a:gd name="T68" fmla="*/ 1 w 173"/>
                <a:gd name="T69" fmla="*/ 3 h 351"/>
                <a:gd name="T70" fmla="*/ 3 w 173"/>
                <a:gd name="T71" fmla="*/ 1 h 351"/>
                <a:gd name="T72" fmla="*/ 4 w 173"/>
                <a:gd name="T73" fmla="*/ 1 h 351"/>
                <a:gd name="T74" fmla="*/ 5 w 173"/>
                <a:gd name="T75" fmla="*/ 1 h 351"/>
                <a:gd name="T76" fmla="*/ 5 w 173"/>
                <a:gd name="T77" fmla="*/ 0 h 351"/>
                <a:gd name="T78" fmla="*/ 5 w 173"/>
                <a:gd name="T79" fmla="*/ 1 h 351"/>
                <a:gd name="T80" fmla="*/ 4 w 173"/>
                <a:gd name="T81" fmla="*/ 1 h 351"/>
                <a:gd name="T82" fmla="*/ 4 w 173"/>
                <a:gd name="T83" fmla="*/ 2 h 351"/>
                <a:gd name="T84" fmla="*/ 4 w 173"/>
                <a:gd name="T85" fmla="*/ 4 h 351"/>
                <a:gd name="T86" fmla="*/ 4 w 173"/>
                <a:gd name="T87" fmla="*/ 5 h 351"/>
                <a:gd name="T88" fmla="*/ 5 w 173"/>
                <a:gd name="T89" fmla="*/ 6 h 351"/>
                <a:gd name="T90" fmla="*/ 5 w 173"/>
                <a:gd name="T91" fmla="*/ 7 h 351"/>
                <a:gd name="T92" fmla="*/ 5 w 173"/>
                <a:gd name="T93" fmla="*/ 7 h 351"/>
                <a:gd name="T94" fmla="*/ 5 w 173"/>
                <a:gd name="T95" fmla="*/ 9 h 351"/>
                <a:gd name="T96" fmla="*/ 4 w 173"/>
                <a:gd name="T97" fmla="*/ 10 h 351"/>
                <a:gd name="T98" fmla="*/ 3 w 173"/>
                <a:gd name="T99" fmla="*/ 11 h 3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73" h="351">
                  <a:moveTo>
                    <a:pt x="97" y="351"/>
                  </a:moveTo>
                  <a:lnTo>
                    <a:pt x="94" y="347"/>
                  </a:lnTo>
                  <a:lnTo>
                    <a:pt x="90" y="340"/>
                  </a:lnTo>
                  <a:lnTo>
                    <a:pt x="83" y="335"/>
                  </a:lnTo>
                  <a:lnTo>
                    <a:pt x="71" y="335"/>
                  </a:lnTo>
                  <a:lnTo>
                    <a:pt x="64" y="336"/>
                  </a:lnTo>
                  <a:lnTo>
                    <a:pt x="60" y="334"/>
                  </a:lnTo>
                  <a:lnTo>
                    <a:pt x="55" y="331"/>
                  </a:lnTo>
                  <a:lnTo>
                    <a:pt x="52" y="327"/>
                  </a:lnTo>
                  <a:lnTo>
                    <a:pt x="57" y="321"/>
                  </a:lnTo>
                  <a:lnTo>
                    <a:pt x="62" y="316"/>
                  </a:lnTo>
                  <a:lnTo>
                    <a:pt x="68" y="311"/>
                  </a:lnTo>
                  <a:lnTo>
                    <a:pt x="72" y="306"/>
                  </a:lnTo>
                  <a:lnTo>
                    <a:pt x="84" y="307"/>
                  </a:lnTo>
                  <a:lnTo>
                    <a:pt x="92" y="305"/>
                  </a:lnTo>
                  <a:lnTo>
                    <a:pt x="99" y="302"/>
                  </a:lnTo>
                  <a:lnTo>
                    <a:pt x="105" y="295"/>
                  </a:lnTo>
                  <a:lnTo>
                    <a:pt x="107" y="291"/>
                  </a:lnTo>
                  <a:lnTo>
                    <a:pt x="108" y="288"/>
                  </a:lnTo>
                  <a:lnTo>
                    <a:pt x="108" y="284"/>
                  </a:lnTo>
                  <a:lnTo>
                    <a:pt x="108" y="281"/>
                  </a:lnTo>
                  <a:lnTo>
                    <a:pt x="107" y="278"/>
                  </a:lnTo>
                  <a:lnTo>
                    <a:pt x="106" y="274"/>
                  </a:lnTo>
                  <a:lnTo>
                    <a:pt x="103" y="271"/>
                  </a:lnTo>
                  <a:lnTo>
                    <a:pt x="101" y="267"/>
                  </a:lnTo>
                  <a:lnTo>
                    <a:pt x="95" y="263"/>
                  </a:lnTo>
                  <a:lnTo>
                    <a:pt x="86" y="261"/>
                  </a:lnTo>
                  <a:lnTo>
                    <a:pt x="77" y="263"/>
                  </a:lnTo>
                  <a:lnTo>
                    <a:pt x="69" y="266"/>
                  </a:lnTo>
                  <a:lnTo>
                    <a:pt x="64" y="272"/>
                  </a:lnTo>
                  <a:lnTo>
                    <a:pt x="63" y="276"/>
                  </a:lnTo>
                  <a:lnTo>
                    <a:pt x="63" y="281"/>
                  </a:lnTo>
                  <a:lnTo>
                    <a:pt x="64" y="286"/>
                  </a:lnTo>
                  <a:lnTo>
                    <a:pt x="59" y="293"/>
                  </a:lnTo>
                  <a:lnTo>
                    <a:pt x="52" y="298"/>
                  </a:lnTo>
                  <a:lnTo>
                    <a:pt x="46" y="303"/>
                  </a:lnTo>
                  <a:lnTo>
                    <a:pt x="42" y="305"/>
                  </a:lnTo>
                  <a:lnTo>
                    <a:pt x="40" y="303"/>
                  </a:lnTo>
                  <a:lnTo>
                    <a:pt x="38" y="301"/>
                  </a:lnTo>
                  <a:lnTo>
                    <a:pt x="36" y="298"/>
                  </a:lnTo>
                  <a:lnTo>
                    <a:pt x="32" y="297"/>
                  </a:lnTo>
                  <a:lnTo>
                    <a:pt x="36" y="290"/>
                  </a:lnTo>
                  <a:lnTo>
                    <a:pt x="38" y="282"/>
                  </a:lnTo>
                  <a:lnTo>
                    <a:pt x="39" y="275"/>
                  </a:lnTo>
                  <a:lnTo>
                    <a:pt x="40" y="271"/>
                  </a:lnTo>
                  <a:lnTo>
                    <a:pt x="47" y="266"/>
                  </a:lnTo>
                  <a:lnTo>
                    <a:pt x="52" y="261"/>
                  </a:lnTo>
                  <a:lnTo>
                    <a:pt x="55" y="254"/>
                  </a:lnTo>
                  <a:lnTo>
                    <a:pt x="57" y="249"/>
                  </a:lnTo>
                  <a:lnTo>
                    <a:pt x="57" y="246"/>
                  </a:lnTo>
                  <a:lnTo>
                    <a:pt x="57" y="244"/>
                  </a:lnTo>
                  <a:lnTo>
                    <a:pt x="57" y="243"/>
                  </a:lnTo>
                  <a:lnTo>
                    <a:pt x="56" y="241"/>
                  </a:lnTo>
                  <a:lnTo>
                    <a:pt x="54" y="235"/>
                  </a:lnTo>
                  <a:lnTo>
                    <a:pt x="51" y="230"/>
                  </a:lnTo>
                  <a:lnTo>
                    <a:pt x="45" y="227"/>
                  </a:lnTo>
                  <a:lnTo>
                    <a:pt x="37" y="223"/>
                  </a:lnTo>
                  <a:lnTo>
                    <a:pt x="32" y="222"/>
                  </a:lnTo>
                  <a:lnTo>
                    <a:pt x="27" y="222"/>
                  </a:lnTo>
                  <a:lnTo>
                    <a:pt x="24" y="225"/>
                  </a:lnTo>
                  <a:lnTo>
                    <a:pt x="21" y="226"/>
                  </a:lnTo>
                  <a:lnTo>
                    <a:pt x="17" y="228"/>
                  </a:lnTo>
                  <a:lnTo>
                    <a:pt x="15" y="229"/>
                  </a:lnTo>
                  <a:lnTo>
                    <a:pt x="11" y="231"/>
                  </a:lnTo>
                  <a:lnTo>
                    <a:pt x="9" y="234"/>
                  </a:lnTo>
                  <a:lnTo>
                    <a:pt x="0" y="201"/>
                  </a:lnTo>
                  <a:lnTo>
                    <a:pt x="2" y="167"/>
                  </a:lnTo>
                  <a:lnTo>
                    <a:pt x="16" y="133"/>
                  </a:lnTo>
                  <a:lnTo>
                    <a:pt x="37" y="100"/>
                  </a:lnTo>
                  <a:lnTo>
                    <a:pt x="63" y="70"/>
                  </a:lnTo>
                  <a:lnTo>
                    <a:pt x="92" y="45"/>
                  </a:lnTo>
                  <a:lnTo>
                    <a:pt x="121" y="25"/>
                  </a:lnTo>
                  <a:lnTo>
                    <a:pt x="147" y="11"/>
                  </a:lnTo>
                  <a:lnTo>
                    <a:pt x="151" y="10"/>
                  </a:lnTo>
                  <a:lnTo>
                    <a:pt x="155" y="7"/>
                  </a:lnTo>
                  <a:lnTo>
                    <a:pt x="161" y="4"/>
                  </a:lnTo>
                  <a:lnTo>
                    <a:pt x="167" y="2"/>
                  </a:lnTo>
                  <a:lnTo>
                    <a:pt x="170" y="0"/>
                  </a:lnTo>
                  <a:lnTo>
                    <a:pt x="173" y="0"/>
                  </a:lnTo>
                  <a:lnTo>
                    <a:pt x="173" y="2"/>
                  </a:lnTo>
                  <a:lnTo>
                    <a:pt x="169" y="8"/>
                  </a:lnTo>
                  <a:lnTo>
                    <a:pt x="159" y="23"/>
                  </a:lnTo>
                  <a:lnTo>
                    <a:pt x="150" y="42"/>
                  </a:lnTo>
                  <a:lnTo>
                    <a:pt x="143" y="63"/>
                  </a:lnTo>
                  <a:lnTo>
                    <a:pt x="140" y="84"/>
                  </a:lnTo>
                  <a:lnTo>
                    <a:pt x="143" y="97"/>
                  </a:lnTo>
                  <a:lnTo>
                    <a:pt x="146" y="113"/>
                  </a:lnTo>
                  <a:lnTo>
                    <a:pt x="152" y="130"/>
                  </a:lnTo>
                  <a:lnTo>
                    <a:pt x="158" y="150"/>
                  </a:lnTo>
                  <a:lnTo>
                    <a:pt x="162" y="167"/>
                  </a:lnTo>
                  <a:lnTo>
                    <a:pt x="166" y="182"/>
                  </a:lnTo>
                  <a:lnTo>
                    <a:pt x="169" y="197"/>
                  </a:lnTo>
                  <a:lnTo>
                    <a:pt x="169" y="208"/>
                  </a:lnTo>
                  <a:lnTo>
                    <a:pt x="169" y="221"/>
                  </a:lnTo>
                  <a:lnTo>
                    <a:pt x="168" y="239"/>
                  </a:lnTo>
                  <a:lnTo>
                    <a:pt x="166" y="260"/>
                  </a:lnTo>
                  <a:lnTo>
                    <a:pt x="161" y="282"/>
                  </a:lnTo>
                  <a:lnTo>
                    <a:pt x="152" y="304"/>
                  </a:lnTo>
                  <a:lnTo>
                    <a:pt x="139" y="324"/>
                  </a:lnTo>
                  <a:lnTo>
                    <a:pt x="121" y="340"/>
                  </a:lnTo>
                  <a:lnTo>
                    <a:pt x="97" y="351"/>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98" name="Freeform 302">
              <a:extLst>
                <a:ext uri="{FF2B5EF4-FFF2-40B4-BE49-F238E27FC236}">
                  <a16:creationId xmlns:a16="http://schemas.microsoft.com/office/drawing/2014/main" xmlns="" id="{D2CA737A-ACD4-45E1-BCA7-3F3ED4E65015}"/>
                </a:ext>
              </a:extLst>
            </p:cNvPr>
            <p:cNvSpPr>
              <a:spLocks/>
            </p:cNvSpPr>
            <p:nvPr/>
          </p:nvSpPr>
          <p:spPr bwMode="auto">
            <a:xfrm>
              <a:off x="2551" y="651"/>
              <a:ext cx="422" cy="296"/>
            </a:xfrm>
            <a:custGeom>
              <a:avLst/>
              <a:gdLst>
                <a:gd name="T0" fmla="*/ 13 w 844"/>
                <a:gd name="T1" fmla="*/ 15 h 593"/>
                <a:gd name="T2" fmla="*/ 12 w 844"/>
                <a:gd name="T3" fmla="*/ 17 h 593"/>
                <a:gd name="T4" fmla="*/ 11 w 844"/>
                <a:gd name="T5" fmla="*/ 17 h 593"/>
                <a:gd name="T6" fmla="*/ 10 w 844"/>
                <a:gd name="T7" fmla="*/ 15 h 593"/>
                <a:gd name="T8" fmla="*/ 9 w 844"/>
                <a:gd name="T9" fmla="*/ 14 h 593"/>
                <a:gd name="T10" fmla="*/ 8 w 844"/>
                <a:gd name="T11" fmla="*/ 13 h 593"/>
                <a:gd name="T12" fmla="*/ 8 w 844"/>
                <a:gd name="T13" fmla="*/ 9 h 593"/>
                <a:gd name="T14" fmla="*/ 10 w 844"/>
                <a:gd name="T15" fmla="*/ 7 h 593"/>
                <a:gd name="T16" fmla="*/ 10 w 844"/>
                <a:gd name="T17" fmla="*/ 6 h 593"/>
                <a:gd name="T18" fmla="*/ 9 w 844"/>
                <a:gd name="T19" fmla="*/ 7 h 593"/>
                <a:gd name="T20" fmla="*/ 8 w 844"/>
                <a:gd name="T21" fmla="*/ 10 h 593"/>
                <a:gd name="T22" fmla="*/ 5 w 844"/>
                <a:gd name="T23" fmla="*/ 11 h 593"/>
                <a:gd name="T24" fmla="*/ 3 w 844"/>
                <a:gd name="T25" fmla="*/ 11 h 593"/>
                <a:gd name="T26" fmla="*/ 2 w 844"/>
                <a:gd name="T27" fmla="*/ 10 h 593"/>
                <a:gd name="T28" fmla="*/ 1 w 844"/>
                <a:gd name="T29" fmla="*/ 9 h 593"/>
                <a:gd name="T30" fmla="*/ 3 w 844"/>
                <a:gd name="T31" fmla="*/ 8 h 593"/>
                <a:gd name="T32" fmla="*/ 5 w 844"/>
                <a:gd name="T33" fmla="*/ 6 h 593"/>
                <a:gd name="T34" fmla="*/ 7 w 844"/>
                <a:gd name="T35" fmla="*/ 5 h 593"/>
                <a:gd name="T36" fmla="*/ 8 w 844"/>
                <a:gd name="T37" fmla="*/ 5 h 593"/>
                <a:gd name="T38" fmla="*/ 9 w 844"/>
                <a:gd name="T39" fmla="*/ 5 h 593"/>
                <a:gd name="T40" fmla="*/ 8 w 844"/>
                <a:gd name="T41" fmla="*/ 6 h 593"/>
                <a:gd name="T42" fmla="*/ 8 w 844"/>
                <a:gd name="T43" fmla="*/ 7 h 593"/>
                <a:gd name="T44" fmla="*/ 9 w 844"/>
                <a:gd name="T45" fmla="*/ 7 h 593"/>
                <a:gd name="T46" fmla="*/ 9 w 844"/>
                <a:gd name="T47" fmla="*/ 6 h 593"/>
                <a:gd name="T48" fmla="*/ 9 w 844"/>
                <a:gd name="T49" fmla="*/ 5 h 593"/>
                <a:gd name="T50" fmla="*/ 10 w 844"/>
                <a:gd name="T51" fmla="*/ 6 h 593"/>
                <a:gd name="T52" fmla="*/ 11 w 844"/>
                <a:gd name="T53" fmla="*/ 6 h 593"/>
                <a:gd name="T54" fmla="*/ 12 w 844"/>
                <a:gd name="T55" fmla="*/ 6 h 593"/>
                <a:gd name="T56" fmla="*/ 13 w 844"/>
                <a:gd name="T57" fmla="*/ 5 h 593"/>
                <a:gd name="T58" fmla="*/ 14 w 844"/>
                <a:gd name="T59" fmla="*/ 5 h 593"/>
                <a:gd name="T60" fmla="*/ 15 w 844"/>
                <a:gd name="T61" fmla="*/ 3 h 593"/>
                <a:gd name="T62" fmla="*/ 17 w 844"/>
                <a:gd name="T63" fmla="*/ 0 h 593"/>
                <a:gd name="T64" fmla="*/ 20 w 844"/>
                <a:gd name="T65" fmla="*/ 0 h 593"/>
                <a:gd name="T66" fmla="*/ 22 w 844"/>
                <a:gd name="T67" fmla="*/ 0 h 593"/>
                <a:gd name="T68" fmla="*/ 24 w 844"/>
                <a:gd name="T69" fmla="*/ 1 h 593"/>
                <a:gd name="T70" fmla="*/ 26 w 844"/>
                <a:gd name="T71" fmla="*/ 1 h 593"/>
                <a:gd name="T72" fmla="*/ 27 w 844"/>
                <a:gd name="T73" fmla="*/ 1 h 593"/>
                <a:gd name="T74" fmla="*/ 24 w 844"/>
                <a:gd name="T75" fmla="*/ 5 h 593"/>
                <a:gd name="T76" fmla="*/ 21 w 844"/>
                <a:gd name="T77" fmla="*/ 6 h 593"/>
                <a:gd name="T78" fmla="*/ 18 w 844"/>
                <a:gd name="T79" fmla="*/ 7 h 593"/>
                <a:gd name="T80" fmla="*/ 16 w 844"/>
                <a:gd name="T81" fmla="*/ 7 h 593"/>
                <a:gd name="T82" fmla="*/ 14 w 844"/>
                <a:gd name="T83" fmla="*/ 6 h 593"/>
                <a:gd name="T84" fmla="*/ 13 w 844"/>
                <a:gd name="T85" fmla="*/ 5 h 593"/>
                <a:gd name="T86" fmla="*/ 12 w 844"/>
                <a:gd name="T87" fmla="*/ 6 h 593"/>
                <a:gd name="T88" fmla="*/ 12 w 844"/>
                <a:gd name="T89" fmla="*/ 6 h 593"/>
                <a:gd name="T90" fmla="*/ 13 w 844"/>
                <a:gd name="T91" fmla="*/ 6 h 593"/>
                <a:gd name="T92" fmla="*/ 14 w 844"/>
                <a:gd name="T93" fmla="*/ 6 h 593"/>
                <a:gd name="T94" fmla="*/ 17 w 844"/>
                <a:gd name="T95" fmla="*/ 7 h 593"/>
                <a:gd name="T96" fmla="*/ 19 w 844"/>
                <a:gd name="T97" fmla="*/ 9 h 593"/>
                <a:gd name="T98" fmla="*/ 20 w 844"/>
                <a:gd name="T99" fmla="*/ 12 h 593"/>
                <a:gd name="T100" fmla="*/ 19 w 844"/>
                <a:gd name="T101" fmla="*/ 13 h 593"/>
                <a:gd name="T102" fmla="*/ 16 w 844"/>
                <a:gd name="T103" fmla="*/ 12 h 593"/>
                <a:gd name="T104" fmla="*/ 14 w 844"/>
                <a:gd name="T105" fmla="*/ 12 h 593"/>
                <a:gd name="T106" fmla="*/ 13 w 844"/>
                <a:gd name="T107" fmla="*/ 10 h 593"/>
                <a:gd name="T108" fmla="*/ 12 w 844"/>
                <a:gd name="T109" fmla="*/ 7 h 593"/>
                <a:gd name="T110" fmla="*/ 11 w 844"/>
                <a:gd name="T111" fmla="*/ 6 h 593"/>
                <a:gd name="T112" fmla="*/ 10 w 844"/>
                <a:gd name="T113" fmla="*/ 6 h 593"/>
                <a:gd name="T114" fmla="*/ 11 w 844"/>
                <a:gd name="T115" fmla="*/ 7 h 593"/>
                <a:gd name="T116" fmla="*/ 12 w 844"/>
                <a:gd name="T117" fmla="*/ 9 h 59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44" h="593">
                  <a:moveTo>
                    <a:pt x="402" y="349"/>
                  </a:moveTo>
                  <a:lnTo>
                    <a:pt x="410" y="391"/>
                  </a:lnTo>
                  <a:lnTo>
                    <a:pt x="410" y="435"/>
                  </a:lnTo>
                  <a:lnTo>
                    <a:pt x="404" y="474"/>
                  </a:lnTo>
                  <a:lnTo>
                    <a:pt x="391" y="505"/>
                  </a:lnTo>
                  <a:lnTo>
                    <a:pt x="383" y="517"/>
                  </a:lnTo>
                  <a:lnTo>
                    <a:pt x="376" y="528"/>
                  </a:lnTo>
                  <a:lnTo>
                    <a:pt x="369" y="538"/>
                  </a:lnTo>
                  <a:lnTo>
                    <a:pt x="363" y="549"/>
                  </a:lnTo>
                  <a:lnTo>
                    <a:pt x="357" y="558"/>
                  </a:lnTo>
                  <a:lnTo>
                    <a:pt x="353" y="570"/>
                  </a:lnTo>
                  <a:lnTo>
                    <a:pt x="349" y="580"/>
                  </a:lnTo>
                  <a:lnTo>
                    <a:pt x="346" y="593"/>
                  </a:lnTo>
                  <a:lnTo>
                    <a:pt x="343" y="585"/>
                  </a:lnTo>
                  <a:lnTo>
                    <a:pt x="340" y="573"/>
                  </a:lnTo>
                  <a:lnTo>
                    <a:pt x="333" y="560"/>
                  </a:lnTo>
                  <a:lnTo>
                    <a:pt x="326" y="545"/>
                  </a:lnTo>
                  <a:lnTo>
                    <a:pt x="316" y="530"/>
                  </a:lnTo>
                  <a:lnTo>
                    <a:pt x="307" y="515"/>
                  </a:lnTo>
                  <a:lnTo>
                    <a:pt x="295" y="504"/>
                  </a:lnTo>
                  <a:lnTo>
                    <a:pt x="285" y="494"/>
                  </a:lnTo>
                  <a:lnTo>
                    <a:pt x="279" y="489"/>
                  </a:lnTo>
                  <a:lnTo>
                    <a:pt x="273" y="484"/>
                  </a:lnTo>
                  <a:lnTo>
                    <a:pt x="269" y="480"/>
                  </a:lnTo>
                  <a:lnTo>
                    <a:pt x="264" y="475"/>
                  </a:lnTo>
                  <a:lnTo>
                    <a:pt x="260" y="469"/>
                  </a:lnTo>
                  <a:lnTo>
                    <a:pt x="257" y="465"/>
                  </a:lnTo>
                  <a:lnTo>
                    <a:pt x="254" y="459"/>
                  </a:lnTo>
                  <a:lnTo>
                    <a:pt x="250" y="454"/>
                  </a:lnTo>
                  <a:lnTo>
                    <a:pt x="239" y="421"/>
                  </a:lnTo>
                  <a:lnTo>
                    <a:pt x="235" y="389"/>
                  </a:lnTo>
                  <a:lnTo>
                    <a:pt x="236" y="360"/>
                  </a:lnTo>
                  <a:lnTo>
                    <a:pt x="241" y="338"/>
                  </a:lnTo>
                  <a:lnTo>
                    <a:pt x="244" y="326"/>
                  </a:lnTo>
                  <a:lnTo>
                    <a:pt x="250" y="316"/>
                  </a:lnTo>
                  <a:lnTo>
                    <a:pt x="257" y="305"/>
                  </a:lnTo>
                  <a:lnTo>
                    <a:pt x="265" y="292"/>
                  </a:lnTo>
                  <a:lnTo>
                    <a:pt x="274" y="280"/>
                  </a:lnTo>
                  <a:lnTo>
                    <a:pt x="284" y="268"/>
                  </a:lnTo>
                  <a:lnTo>
                    <a:pt x="292" y="254"/>
                  </a:lnTo>
                  <a:lnTo>
                    <a:pt x="300" y="240"/>
                  </a:lnTo>
                  <a:lnTo>
                    <a:pt x="302" y="231"/>
                  </a:lnTo>
                  <a:lnTo>
                    <a:pt x="303" y="220"/>
                  </a:lnTo>
                  <a:lnTo>
                    <a:pt x="301" y="214"/>
                  </a:lnTo>
                  <a:lnTo>
                    <a:pt x="298" y="211"/>
                  </a:lnTo>
                  <a:lnTo>
                    <a:pt x="292" y="216"/>
                  </a:lnTo>
                  <a:lnTo>
                    <a:pt x="287" y="224"/>
                  </a:lnTo>
                  <a:lnTo>
                    <a:pt x="284" y="232"/>
                  </a:lnTo>
                  <a:lnTo>
                    <a:pt x="281" y="240"/>
                  </a:lnTo>
                  <a:lnTo>
                    <a:pt x="278" y="253"/>
                  </a:lnTo>
                  <a:lnTo>
                    <a:pt x="273" y="264"/>
                  </a:lnTo>
                  <a:lnTo>
                    <a:pt x="267" y="276"/>
                  </a:lnTo>
                  <a:lnTo>
                    <a:pt x="262" y="286"/>
                  </a:lnTo>
                  <a:lnTo>
                    <a:pt x="247" y="306"/>
                  </a:lnTo>
                  <a:lnTo>
                    <a:pt x="231" y="323"/>
                  </a:lnTo>
                  <a:lnTo>
                    <a:pt x="212" y="337"/>
                  </a:lnTo>
                  <a:lnTo>
                    <a:pt x="194" y="347"/>
                  </a:lnTo>
                  <a:lnTo>
                    <a:pt x="174" y="355"/>
                  </a:lnTo>
                  <a:lnTo>
                    <a:pt x="155" y="361"/>
                  </a:lnTo>
                  <a:lnTo>
                    <a:pt x="136" y="363"/>
                  </a:lnTo>
                  <a:lnTo>
                    <a:pt x="118" y="363"/>
                  </a:lnTo>
                  <a:lnTo>
                    <a:pt x="112" y="362"/>
                  </a:lnTo>
                  <a:lnTo>
                    <a:pt x="106" y="361"/>
                  </a:lnTo>
                  <a:lnTo>
                    <a:pt x="100" y="360"/>
                  </a:lnTo>
                  <a:lnTo>
                    <a:pt x="95" y="359"/>
                  </a:lnTo>
                  <a:lnTo>
                    <a:pt x="84" y="354"/>
                  </a:lnTo>
                  <a:lnTo>
                    <a:pt x="74" y="351"/>
                  </a:lnTo>
                  <a:lnTo>
                    <a:pt x="64" y="345"/>
                  </a:lnTo>
                  <a:lnTo>
                    <a:pt x="53" y="340"/>
                  </a:lnTo>
                  <a:lnTo>
                    <a:pt x="42" y="335"/>
                  </a:lnTo>
                  <a:lnTo>
                    <a:pt x="29" y="329"/>
                  </a:lnTo>
                  <a:lnTo>
                    <a:pt x="15" y="323"/>
                  </a:lnTo>
                  <a:lnTo>
                    <a:pt x="0" y="316"/>
                  </a:lnTo>
                  <a:lnTo>
                    <a:pt x="8" y="314"/>
                  </a:lnTo>
                  <a:lnTo>
                    <a:pt x="19" y="311"/>
                  </a:lnTo>
                  <a:lnTo>
                    <a:pt x="30" y="308"/>
                  </a:lnTo>
                  <a:lnTo>
                    <a:pt x="42" y="303"/>
                  </a:lnTo>
                  <a:lnTo>
                    <a:pt x="53" y="298"/>
                  </a:lnTo>
                  <a:lnTo>
                    <a:pt x="64" y="291"/>
                  </a:lnTo>
                  <a:lnTo>
                    <a:pt x="72" y="283"/>
                  </a:lnTo>
                  <a:lnTo>
                    <a:pt x="79" y="272"/>
                  </a:lnTo>
                  <a:lnTo>
                    <a:pt x="87" y="257"/>
                  </a:lnTo>
                  <a:lnTo>
                    <a:pt x="99" y="240"/>
                  </a:lnTo>
                  <a:lnTo>
                    <a:pt x="113" y="223"/>
                  </a:lnTo>
                  <a:lnTo>
                    <a:pt x="130" y="208"/>
                  </a:lnTo>
                  <a:lnTo>
                    <a:pt x="149" y="195"/>
                  </a:lnTo>
                  <a:lnTo>
                    <a:pt x="170" y="186"/>
                  </a:lnTo>
                  <a:lnTo>
                    <a:pt x="190" y="182"/>
                  </a:lnTo>
                  <a:lnTo>
                    <a:pt x="212" y="185"/>
                  </a:lnTo>
                  <a:lnTo>
                    <a:pt x="216" y="187"/>
                  </a:lnTo>
                  <a:lnTo>
                    <a:pt x="221" y="189"/>
                  </a:lnTo>
                  <a:lnTo>
                    <a:pt x="226" y="190"/>
                  </a:lnTo>
                  <a:lnTo>
                    <a:pt x="232" y="190"/>
                  </a:lnTo>
                  <a:lnTo>
                    <a:pt x="237" y="189"/>
                  </a:lnTo>
                  <a:lnTo>
                    <a:pt x="242" y="188"/>
                  </a:lnTo>
                  <a:lnTo>
                    <a:pt x="246" y="186"/>
                  </a:lnTo>
                  <a:lnTo>
                    <a:pt x="248" y="184"/>
                  </a:lnTo>
                  <a:lnTo>
                    <a:pt x="251" y="180"/>
                  </a:lnTo>
                  <a:lnTo>
                    <a:pt x="257" y="179"/>
                  </a:lnTo>
                  <a:lnTo>
                    <a:pt x="262" y="181"/>
                  </a:lnTo>
                  <a:lnTo>
                    <a:pt x="265" y="182"/>
                  </a:lnTo>
                  <a:lnTo>
                    <a:pt x="258" y="189"/>
                  </a:lnTo>
                  <a:lnTo>
                    <a:pt x="251" y="197"/>
                  </a:lnTo>
                  <a:lnTo>
                    <a:pt x="247" y="208"/>
                  </a:lnTo>
                  <a:lnTo>
                    <a:pt x="244" y="216"/>
                  </a:lnTo>
                  <a:lnTo>
                    <a:pt x="244" y="218"/>
                  </a:lnTo>
                  <a:lnTo>
                    <a:pt x="246" y="220"/>
                  </a:lnTo>
                  <a:lnTo>
                    <a:pt x="247" y="222"/>
                  </a:lnTo>
                  <a:lnTo>
                    <a:pt x="248" y="224"/>
                  </a:lnTo>
                  <a:lnTo>
                    <a:pt x="250" y="225"/>
                  </a:lnTo>
                  <a:lnTo>
                    <a:pt x="251" y="226"/>
                  </a:lnTo>
                  <a:lnTo>
                    <a:pt x="254" y="227"/>
                  </a:lnTo>
                  <a:lnTo>
                    <a:pt x="255" y="227"/>
                  </a:lnTo>
                  <a:lnTo>
                    <a:pt x="263" y="229"/>
                  </a:lnTo>
                  <a:lnTo>
                    <a:pt x="271" y="227"/>
                  </a:lnTo>
                  <a:lnTo>
                    <a:pt x="278" y="224"/>
                  </a:lnTo>
                  <a:lnTo>
                    <a:pt x="284" y="219"/>
                  </a:lnTo>
                  <a:lnTo>
                    <a:pt x="287" y="211"/>
                  </a:lnTo>
                  <a:lnTo>
                    <a:pt x="287" y="202"/>
                  </a:lnTo>
                  <a:lnTo>
                    <a:pt x="286" y="194"/>
                  </a:lnTo>
                  <a:lnTo>
                    <a:pt x="282" y="187"/>
                  </a:lnTo>
                  <a:lnTo>
                    <a:pt x="280" y="184"/>
                  </a:lnTo>
                  <a:lnTo>
                    <a:pt x="280" y="180"/>
                  </a:lnTo>
                  <a:lnTo>
                    <a:pt x="282" y="178"/>
                  </a:lnTo>
                  <a:lnTo>
                    <a:pt x="285" y="177"/>
                  </a:lnTo>
                  <a:lnTo>
                    <a:pt x="287" y="178"/>
                  </a:lnTo>
                  <a:lnTo>
                    <a:pt x="289" y="180"/>
                  </a:lnTo>
                  <a:lnTo>
                    <a:pt x="290" y="186"/>
                  </a:lnTo>
                  <a:lnTo>
                    <a:pt x="292" y="192"/>
                  </a:lnTo>
                  <a:lnTo>
                    <a:pt x="294" y="197"/>
                  </a:lnTo>
                  <a:lnTo>
                    <a:pt x="298" y="203"/>
                  </a:lnTo>
                  <a:lnTo>
                    <a:pt x="308" y="204"/>
                  </a:lnTo>
                  <a:lnTo>
                    <a:pt x="319" y="197"/>
                  </a:lnTo>
                  <a:lnTo>
                    <a:pt x="324" y="202"/>
                  </a:lnTo>
                  <a:lnTo>
                    <a:pt x="330" y="205"/>
                  </a:lnTo>
                  <a:lnTo>
                    <a:pt x="336" y="208"/>
                  </a:lnTo>
                  <a:lnTo>
                    <a:pt x="345" y="209"/>
                  </a:lnTo>
                  <a:lnTo>
                    <a:pt x="351" y="207"/>
                  </a:lnTo>
                  <a:lnTo>
                    <a:pt x="358" y="203"/>
                  </a:lnTo>
                  <a:lnTo>
                    <a:pt x="364" y="196"/>
                  </a:lnTo>
                  <a:lnTo>
                    <a:pt x="369" y="186"/>
                  </a:lnTo>
                  <a:lnTo>
                    <a:pt x="373" y="184"/>
                  </a:lnTo>
                  <a:lnTo>
                    <a:pt x="379" y="182"/>
                  </a:lnTo>
                  <a:lnTo>
                    <a:pt x="385" y="180"/>
                  </a:lnTo>
                  <a:lnTo>
                    <a:pt x="392" y="179"/>
                  </a:lnTo>
                  <a:lnTo>
                    <a:pt x="399" y="177"/>
                  </a:lnTo>
                  <a:lnTo>
                    <a:pt x="407" y="176"/>
                  </a:lnTo>
                  <a:lnTo>
                    <a:pt x="415" y="174"/>
                  </a:lnTo>
                  <a:lnTo>
                    <a:pt x="422" y="173"/>
                  </a:lnTo>
                  <a:lnTo>
                    <a:pt x="429" y="171"/>
                  </a:lnTo>
                  <a:lnTo>
                    <a:pt x="433" y="166"/>
                  </a:lnTo>
                  <a:lnTo>
                    <a:pt x="439" y="158"/>
                  </a:lnTo>
                  <a:lnTo>
                    <a:pt x="444" y="149"/>
                  </a:lnTo>
                  <a:lnTo>
                    <a:pt x="448" y="139"/>
                  </a:lnTo>
                  <a:lnTo>
                    <a:pt x="453" y="126"/>
                  </a:lnTo>
                  <a:lnTo>
                    <a:pt x="457" y="111"/>
                  </a:lnTo>
                  <a:lnTo>
                    <a:pt x="463" y="95"/>
                  </a:lnTo>
                  <a:lnTo>
                    <a:pt x="480" y="60"/>
                  </a:lnTo>
                  <a:lnTo>
                    <a:pt x="502" y="36"/>
                  </a:lnTo>
                  <a:lnTo>
                    <a:pt x="528" y="19"/>
                  </a:lnTo>
                  <a:lnTo>
                    <a:pt x="553" y="8"/>
                  </a:lnTo>
                  <a:lnTo>
                    <a:pt x="577" y="3"/>
                  </a:lnTo>
                  <a:lnTo>
                    <a:pt x="598" y="0"/>
                  </a:lnTo>
                  <a:lnTo>
                    <a:pt x="615" y="0"/>
                  </a:lnTo>
                  <a:lnTo>
                    <a:pt x="624" y="0"/>
                  </a:lnTo>
                  <a:lnTo>
                    <a:pt x="631" y="0"/>
                  </a:lnTo>
                  <a:lnTo>
                    <a:pt x="642" y="2"/>
                  </a:lnTo>
                  <a:lnTo>
                    <a:pt x="654" y="3"/>
                  </a:lnTo>
                  <a:lnTo>
                    <a:pt x="667" y="5"/>
                  </a:lnTo>
                  <a:lnTo>
                    <a:pt x="682" y="8"/>
                  </a:lnTo>
                  <a:lnTo>
                    <a:pt x="697" y="13"/>
                  </a:lnTo>
                  <a:lnTo>
                    <a:pt x="711" y="19"/>
                  </a:lnTo>
                  <a:lnTo>
                    <a:pt x="723" y="25"/>
                  </a:lnTo>
                  <a:lnTo>
                    <a:pt x="736" y="30"/>
                  </a:lnTo>
                  <a:lnTo>
                    <a:pt x="750" y="35"/>
                  </a:lnTo>
                  <a:lnTo>
                    <a:pt x="764" y="38"/>
                  </a:lnTo>
                  <a:lnTo>
                    <a:pt x="779" y="40"/>
                  </a:lnTo>
                  <a:lnTo>
                    <a:pt x="792" y="41"/>
                  </a:lnTo>
                  <a:lnTo>
                    <a:pt x="806" y="42"/>
                  </a:lnTo>
                  <a:lnTo>
                    <a:pt x="819" y="42"/>
                  </a:lnTo>
                  <a:lnTo>
                    <a:pt x="830" y="41"/>
                  </a:lnTo>
                  <a:lnTo>
                    <a:pt x="844" y="41"/>
                  </a:lnTo>
                  <a:lnTo>
                    <a:pt x="844" y="45"/>
                  </a:lnTo>
                  <a:lnTo>
                    <a:pt x="838" y="52"/>
                  </a:lnTo>
                  <a:lnTo>
                    <a:pt x="833" y="58"/>
                  </a:lnTo>
                  <a:lnTo>
                    <a:pt x="820" y="75"/>
                  </a:lnTo>
                  <a:lnTo>
                    <a:pt x="805" y="96"/>
                  </a:lnTo>
                  <a:lnTo>
                    <a:pt x="788" y="119"/>
                  </a:lnTo>
                  <a:lnTo>
                    <a:pt x="768" y="143"/>
                  </a:lnTo>
                  <a:lnTo>
                    <a:pt x="749" y="165"/>
                  </a:lnTo>
                  <a:lnTo>
                    <a:pt x="729" y="185"/>
                  </a:lnTo>
                  <a:lnTo>
                    <a:pt x="710" y="200"/>
                  </a:lnTo>
                  <a:lnTo>
                    <a:pt x="691" y="208"/>
                  </a:lnTo>
                  <a:lnTo>
                    <a:pt x="680" y="211"/>
                  </a:lnTo>
                  <a:lnTo>
                    <a:pt x="665" y="217"/>
                  </a:lnTo>
                  <a:lnTo>
                    <a:pt x="647" y="223"/>
                  </a:lnTo>
                  <a:lnTo>
                    <a:pt x="630" y="229"/>
                  </a:lnTo>
                  <a:lnTo>
                    <a:pt x="610" y="234"/>
                  </a:lnTo>
                  <a:lnTo>
                    <a:pt x="593" y="239"/>
                  </a:lnTo>
                  <a:lnTo>
                    <a:pt x="576" y="242"/>
                  </a:lnTo>
                  <a:lnTo>
                    <a:pt x="561" y="243"/>
                  </a:lnTo>
                  <a:lnTo>
                    <a:pt x="546" y="242"/>
                  </a:lnTo>
                  <a:lnTo>
                    <a:pt x="530" y="239"/>
                  </a:lnTo>
                  <a:lnTo>
                    <a:pt x="513" y="234"/>
                  </a:lnTo>
                  <a:lnTo>
                    <a:pt x="495" y="229"/>
                  </a:lnTo>
                  <a:lnTo>
                    <a:pt x="479" y="223"/>
                  </a:lnTo>
                  <a:lnTo>
                    <a:pt x="465" y="217"/>
                  </a:lnTo>
                  <a:lnTo>
                    <a:pt x="455" y="212"/>
                  </a:lnTo>
                  <a:lnTo>
                    <a:pt x="449" y="209"/>
                  </a:lnTo>
                  <a:lnTo>
                    <a:pt x="442" y="204"/>
                  </a:lnTo>
                  <a:lnTo>
                    <a:pt x="437" y="200"/>
                  </a:lnTo>
                  <a:lnTo>
                    <a:pt x="431" y="196"/>
                  </a:lnTo>
                  <a:lnTo>
                    <a:pt x="424" y="192"/>
                  </a:lnTo>
                  <a:lnTo>
                    <a:pt x="419" y="190"/>
                  </a:lnTo>
                  <a:lnTo>
                    <a:pt x="414" y="190"/>
                  </a:lnTo>
                  <a:lnTo>
                    <a:pt x="406" y="190"/>
                  </a:lnTo>
                  <a:lnTo>
                    <a:pt x="399" y="192"/>
                  </a:lnTo>
                  <a:lnTo>
                    <a:pt x="392" y="194"/>
                  </a:lnTo>
                  <a:lnTo>
                    <a:pt x="384" y="195"/>
                  </a:lnTo>
                  <a:lnTo>
                    <a:pt x="378" y="197"/>
                  </a:lnTo>
                  <a:lnTo>
                    <a:pt x="373" y="200"/>
                  </a:lnTo>
                  <a:lnTo>
                    <a:pt x="368" y="204"/>
                  </a:lnTo>
                  <a:lnTo>
                    <a:pt x="366" y="209"/>
                  </a:lnTo>
                  <a:lnTo>
                    <a:pt x="368" y="212"/>
                  </a:lnTo>
                  <a:lnTo>
                    <a:pt x="372" y="215"/>
                  </a:lnTo>
                  <a:lnTo>
                    <a:pt x="377" y="216"/>
                  </a:lnTo>
                  <a:lnTo>
                    <a:pt x="383" y="216"/>
                  </a:lnTo>
                  <a:lnTo>
                    <a:pt x="389" y="216"/>
                  </a:lnTo>
                  <a:lnTo>
                    <a:pt x="396" y="216"/>
                  </a:lnTo>
                  <a:lnTo>
                    <a:pt x="406" y="215"/>
                  </a:lnTo>
                  <a:lnTo>
                    <a:pt x="414" y="214"/>
                  </a:lnTo>
                  <a:lnTo>
                    <a:pt x="423" y="212"/>
                  </a:lnTo>
                  <a:lnTo>
                    <a:pt x="431" y="211"/>
                  </a:lnTo>
                  <a:lnTo>
                    <a:pt x="439" y="210"/>
                  </a:lnTo>
                  <a:lnTo>
                    <a:pt x="448" y="210"/>
                  </a:lnTo>
                  <a:lnTo>
                    <a:pt x="457" y="210"/>
                  </a:lnTo>
                  <a:lnTo>
                    <a:pt x="468" y="212"/>
                  </a:lnTo>
                  <a:lnTo>
                    <a:pt x="482" y="216"/>
                  </a:lnTo>
                  <a:lnTo>
                    <a:pt x="498" y="222"/>
                  </a:lnTo>
                  <a:lnTo>
                    <a:pt x="516" y="230"/>
                  </a:lnTo>
                  <a:lnTo>
                    <a:pt x="539" y="240"/>
                  </a:lnTo>
                  <a:lnTo>
                    <a:pt x="556" y="252"/>
                  </a:lnTo>
                  <a:lnTo>
                    <a:pt x="574" y="267"/>
                  </a:lnTo>
                  <a:lnTo>
                    <a:pt x="587" y="284"/>
                  </a:lnTo>
                  <a:lnTo>
                    <a:pt x="601" y="305"/>
                  </a:lnTo>
                  <a:lnTo>
                    <a:pt x="612" y="326"/>
                  </a:lnTo>
                  <a:lnTo>
                    <a:pt x="621" y="349"/>
                  </a:lnTo>
                  <a:lnTo>
                    <a:pt x="628" y="375"/>
                  </a:lnTo>
                  <a:lnTo>
                    <a:pt x="632" y="399"/>
                  </a:lnTo>
                  <a:lnTo>
                    <a:pt x="635" y="415"/>
                  </a:lnTo>
                  <a:lnTo>
                    <a:pt x="635" y="431"/>
                  </a:lnTo>
                  <a:lnTo>
                    <a:pt x="635" y="447"/>
                  </a:lnTo>
                  <a:lnTo>
                    <a:pt x="632" y="462"/>
                  </a:lnTo>
                  <a:lnTo>
                    <a:pt x="622" y="451"/>
                  </a:lnTo>
                  <a:lnTo>
                    <a:pt x="608" y="441"/>
                  </a:lnTo>
                  <a:lnTo>
                    <a:pt x="590" y="431"/>
                  </a:lnTo>
                  <a:lnTo>
                    <a:pt x="570" y="423"/>
                  </a:lnTo>
                  <a:lnTo>
                    <a:pt x="549" y="416"/>
                  </a:lnTo>
                  <a:lnTo>
                    <a:pt x="528" y="409"/>
                  </a:lnTo>
                  <a:lnTo>
                    <a:pt x="508" y="406"/>
                  </a:lnTo>
                  <a:lnTo>
                    <a:pt x="491" y="403"/>
                  </a:lnTo>
                  <a:lnTo>
                    <a:pt x="480" y="400"/>
                  </a:lnTo>
                  <a:lnTo>
                    <a:pt x="468" y="398"/>
                  </a:lnTo>
                  <a:lnTo>
                    <a:pt x="455" y="396"/>
                  </a:lnTo>
                  <a:lnTo>
                    <a:pt x="441" y="390"/>
                  </a:lnTo>
                  <a:lnTo>
                    <a:pt x="429" y="384"/>
                  </a:lnTo>
                  <a:lnTo>
                    <a:pt x="417" y="375"/>
                  </a:lnTo>
                  <a:lnTo>
                    <a:pt x="408" y="362"/>
                  </a:lnTo>
                  <a:lnTo>
                    <a:pt x="401" y="347"/>
                  </a:lnTo>
                  <a:lnTo>
                    <a:pt x="392" y="326"/>
                  </a:lnTo>
                  <a:lnTo>
                    <a:pt x="381" y="308"/>
                  </a:lnTo>
                  <a:lnTo>
                    <a:pt x="376" y="290"/>
                  </a:lnTo>
                  <a:lnTo>
                    <a:pt x="376" y="262"/>
                  </a:lnTo>
                  <a:lnTo>
                    <a:pt x="374" y="254"/>
                  </a:lnTo>
                  <a:lnTo>
                    <a:pt x="371" y="246"/>
                  </a:lnTo>
                  <a:lnTo>
                    <a:pt x="365" y="239"/>
                  </a:lnTo>
                  <a:lnTo>
                    <a:pt x="359" y="232"/>
                  </a:lnTo>
                  <a:lnTo>
                    <a:pt x="351" y="226"/>
                  </a:lnTo>
                  <a:lnTo>
                    <a:pt x="343" y="222"/>
                  </a:lnTo>
                  <a:lnTo>
                    <a:pt x="338" y="217"/>
                  </a:lnTo>
                  <a:lnTo>
                    <a:pt x="332" y="215"/>
                  </a:lnTo>
                  <a:lnTo>
                    <a:pt x="324" y="211"/>
                  </a:lnTo>
                  <a:lnTo>
                    <a:pt x="317" y="209"/>
                  </a:lnTo>
                  <a:lnTo>
                    <a:pt x="312" y="210"/>
                  </a:lnTo>
                  <a:lnTo>
                    <a:pt x="311" y="214"/>
                  </a:lnTo>
                  <a:lnTo>
                    <a:pt x="312" y="220"/>
                  </a:lnTo>
                  <a:lnTo>
                    <a:pt x="313" y="226"/>
                  </a:lnTo>
                  <a:lnTo>
                    <a:pt x="315" y="233"/>
                  </a:lnTo>
                  <a:lnTo>
                    <a:pt x="318" y="240"/>
                  </a:lnTo>
                  <a:lnTo>
                    <a:pt x="323" y="245"/>
                  </a:lnTo>
                  <a:lnTo>
                    <a:pt x="331" y="253"/>
                  </a:lnTo>
                  <a:lnTo>
                    <a:pt x="342" y="263"/>
                  </a:lnTo>
                  <a:lnTo>
                    <a:pt x="355" y="276"/>
                  </a:lnTo>
                  <a:lnTo>
                    <a:pt x="369" y="291"/>
                  </a:lnTo>
                  <a:lnTo>
                    <a:pt x="383" y="308"/>
                  </a:lnTo>
                  <a:lnTo>
                    <a:pt x="393" y="328"/>
                  </a:lnTo>
                  <a:lnTo>
                    <a:pt x="402" y="349"/>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899" name="Freeform 303">
              <a:extLst>
                <a:ext uri="{FF2B5EF4-FFF2-40B4-BE49-F238E27FC236}">
                  <a16:creationId xmlns:a16="http://schemas.microsoft.com/office/drawing/2014/main" xmlns="" id="{D7843297-6A95-472A-AAB7-101D0C899A84}"/>
                </a:ext>
              </a:extLst>
            </p:cNvPr>
            <p:cNvSpPr>
              <a:spLocks/>
            </p:cNvSpPr>
            <p:nvPr/>
          </p:nvSpPr>
          <p:spPr bwMode="auto">
            <a:xfrm>
              <a:off x="2558" y="607"/>
              <a:ext cx="126" cy="129"/>
            </a:xfrm>
            <a:custGeom>
              <a:avLst/>
              <a:gdLst>
                <a:gd name="T0" fmla="*/ 6 w 253"/>
                <a:gd name="T1" fmla="*/ 8 h 258"/>
                <a:gd name="T2" fmla="*/ 6 w 253"/>
                <a:gd name="T3" fmla="*/ 8 h 258"/>
                <a:gd name="T4" fmla="*/ 6 w 253"/>
                <a:gd name="T5" fmla="*/ 8 h 258"/>
                <a:gd name="T6" fmla="*/ 7 w 253"/>
                <a:gd name="T7" fmla="*/ 8 h 258"/>
                <a:gd name="T8" fmla="*/ 7 w 253"/>
                <a:gd name="T9" fmla="*/ 8 h 258"/>
                <a:gd name="T10" fmla="*/ 7 w 253"/>
                <a:gd name="T11" fmla="*/ 8 h 258"/>
                <a:gd name="T12" fmla="*/ 7 w 253"/>
                <a:gd name="T13" fmla="*/ 8 h 258"/>
                <a:gd name="T14" fmla="*/ 7 w 253"/>
                <a:gd name="T15" fmla="*/ 8 h 258"/>
                <a:gd name="T16" fmla="*/ 7 w 253"/>
                <a:gd name="T17" fmla="*/ 8 h 258"/>
                <a:gd name="T18" fmla="*/ 7 w 253"/>
                <a:gd name="T19" fmla="*/ 8 h 258"/>
                <a:gd name="T20" fmla="*/ 7 w 253"/>
                <a:gd name="T21" fmla="*/ 8 h 258"/>
                <a:gd name="T22" fmla="*/ 6 w 253"/>
                <a:gd name="T23" fmla="*/ 8 h 258"/>
                <a:gd name="T24" fmla="*/ 6 w 253"/>
                <a:gd name="T25" fmla="*/ 7 h 258"/>
                <a:gd name="T26" fmla="*/ 6 w 253"/>
                <a:gd name="T27" fmla="*/ 7 h 258"/>
                <a:gd name="T28" fmla="*/ 6 w 253"/>
                <a:gd name="T29" fmla="*/ 7 h 258"/>
                <a:gd name="T30" fmla="*/ 6 w 253"/>
                <a:gd name="T31" fmla="*/ 6 h 258"/>
                <a:gd name="T32" fmla="*/ 6 w 253"/>
                <a:gd name="T33" fmla="*/ 6 h 258"/>
                <a:gd name="T34" fmla="*/ 7 w 253"/>
                <a:gd name="T35" fmla="*/ 6 h 258"/>
                <a:gd name="T36" fmla="*/ 7 w 253"/>
                <a:gd name="T37" fmla="*/ 5 h 258"/>
                <a:gd name="T38" fmla="*/ 7 w 253"/>
                <a:gd name="T39" fmla="*/ 4 h 258"/>
                <a:gd name="T40" fmla="*/ 6 w 253"/>
                <a:gd name="T41" fmla="*/ 2 h 258"/>
                <a:gd name="T42" fmla="*/ 4 w 253"/>
                <a:gd name="T43" fmla="*/ 2 h 258"/>
                <a:gd name="T44" fmla="*/ 2 w 253"/>
                <a:gd name="T45" fmla="*/ 1 h 258"/>
                <a:gd name="T46" fmla="*/ 1 w 253"/>
                <a:gd name="T47" fmla="*/ 1 h 258"/>
                <a:gd name="T48" fmla="*/ 0 w 253"/>
                <a:gd name="T49" fmla="*/ 1 h 258"/>
                <a:gd name="T50" fmla="*/ 0 w 253"/>
                <a:gd name="T51" fmla="*/ 1 h 258"/>
                <a:gd name="T52" fmla="*/ 0 w 253"/>
                <a:gd name="T53" fmla="*/ 1 h 258"/>
                <a:gd name="T54" fmla="*/ 0 w 253"/>
                <a:gd name="T55" fmla="*/ 2 h 258"/>
                <a:gd name="T56" fmla="*/ 1 w 253"/>
                <a:gd name="T57" fmla="*/ 3 h 258"/>
                <a:gd name="T58" fmla="*/ 1 w 253"/>
                <a:gd name="T59" fmla="*/ 4 h 258"/>
                <a:gd name="T60" fmla="*/ 1 w 253"/>
                <a:gd name="T61" fmla="*/ 5 h 258"/>
                <a:gd name="T62" fmla="*/ 2 w 253"/>
                <a:gd name="T63" fmla="*/ 6 h 258"/>
                <a:gd name="T64" fmla="*/ 3 w 253"/>
                <a:gd name="T65" fmla="*/ 8 h 258"/>
                <a:gd name="T66" fmla="*/ 4 w 253"/>
                <a:gd name="T67" fmla="*/ 8 h 2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53" h="258">
                  <a:moveTo>
                    <a:pt x="192" y="258"/>
                  </a:moveTo>
                  <a:lnTo>
                    <a:pt x="192" y="249"/>
                  </a:lnTo>
                  <a:lnTo>
                    <a:pt x="196" y="240"/>
                  </a:lnTo>
                  <a:lnTo>
                    <a:pt x="200" y="235"/>
                  </a:lnTo>
                  <a:lnTo>
                    <a:pt x="208" y="231"/>
                  </a:lnTo>
                  <a:lnTo>
                    <a:pt x="217" y="230"/>
                  </a:lnTo>
                  <a:lnTo>
                    <a:pt x="222" y="231"/>
                  </a:lnTo>
                  <a:lnTo>
                    <a:pt x="227" y="235"/>
                  </a:lnTo>
                  <a:lnTo>
                    <a:pt x="229" y="238"/>
                  </a:lnTo>
                  <a:lnTo>
                    <a:pt x="230" y="240"/>
                  </a:lnTo>
                  <a:lnTo>
                    <a:pt x="234" y="242"/>
                  </a:lnTo>
                  <a:lnTo>
                    <a:pt x="238" y="242"/>
                  </a:lnTo>
                  <a:lnTo>
                    <a:pt x="244" y="243"/>
                  </a:lnTo>
                  <a:lnTo>
                    <a:pt x="250" y="244"/>
                  </a:lnTo>
                  <a:lnTo>
                    <a:pt x="253" y="244"/>
                  </a:lnTo>
                  <a:lnTo>
                    <a:pt x="253" y="243"/>
                  </a:lnTo>
                  <a:lnTo>
                    <a:pt x="251" y="239"/>
                  </a:lnTo>
                  <a:lnTo>
                    <a:pt x="248" y="235"/>
                  </a:lnTo>
                  <a:lnTo>
                    <a:pt x="244" y="231"/>
                  </a:lnTo>
                  <a:lnTo>
                    <a:pt x="240" y="228"/>
                  </a:lnTo>
                  <a:lnTo>
                    <a:pt x="235" y="223"/>
                  </a:lnTo>
                  <a:lnTo>
                    <a:pt x="232" y="225"/>
                  </a:lnTo>
                  <a:lnTo>
                    <a:pt x="226" y="227"/>
                  </a:lnTo>
                  <a:lnTo>
                    <a:pt x="220" y="227"/>
                  </a:lnTo>
                  <a:lnTo>
                    <a:pt x="214" y="223"/>
                  </a:lnTo>
                  <a:lnTo>
                    <a:pt x="210" y="216"/>
                  </a:lnTo>
                  <a:lnTo>
                    <a:pt x="207" y="211"/>
                  </a:lnTo>
                  <a:lnTo>
                    <a:pt x="206" y="205"/>
                  </a:lnTo>
                  <a:lnTo>
                    <a:pt x="207" y="200"/>
                  </a:lnTo>
                  <a:lnTo>
                    <a:pt x="208" y="197"/>
                  </a:lnTo>
                  <a:lnTo>
                    <a:pt x="210" y="194"/>
                  </a:lnTo>
                  <a:lnTo>
                    <a:pt x="212" y="192"/>
                  </a:lnTo>
                  <a:lnTo>
                    <a:pt x="213" y="190"/>
                  </a:lnTo>
                  <a:lnTo>
                    <a:pt x="218" y="186"/>
                  </a:lnTo>
                  <a:lnTo>
                    <a:pt x="223" y="183"/>
                  </a:lnTo>
                  <a:lnTo>
                    <a:pt x="229" y="181"/>
                  </a:lnTo>
                  <a:lnTo>
                    <a:pt x="235" y="179"/>
                  </a:lnTo>
                  <a:lnTo>
                    <a:pt x="240" y="154"/>
                  </a:lnTo>
                  <a:lnTo>
                    <a:pt x="240" y="129"/>
                  </a:lnTo>
                  <a:lnTo>
                    <a:pt x="233" y="106"/>
                  </a:lnTo>
                  <a:lnTo>
                    <a:pt x="219" y="84"/>
                  </a:lnTo>
                  <a:lnTo>
                    <a:pt x="199" y="64"/>
                  </a:lnTo>
                  <a:lnTo>
                    <a:pt x="174" y="48"/>
                  </a:lnTo>
                  <a:lnTo>
                    <a:pt x="142" y="35"/>
                  </a:lnTo>
                  <a:lnTo>
                    <a:pt x="103" y="27"/>
                  </a:lnTo>
                  <a:lnTo>
                    <a:pt x="88" y="25"/>
                  </a:lnTo>
                  <a:lnTo>
                    <a:pt x="73" y="22"/>
                  </a:lnTo>
                  <a:lnTo>
                    <a:pt x="57" y="18"/>
                  </a:lnTo>
                  <a:lnTo>
                    <a:pt x="43" y="13"/>
                  </a:lnTo>
                  <a:lnTo>
                    <a:pt x="29" y="9"/>
                  </a:lnTo>
                  <a:lnTo>
                    <a:pt x="17" y="5"/>
                  </a:lnTo>
                  <a:lnTo>
                    <a:pt x="7" y="2"/>
                  </a:lnTo>
                  <a:lnTo>
                    <a:pt x="0" y="0"/>
                  </a:lnTo>
                  <a:lnTo>
                    <a:pt x="9" y="12"/>
                  </a:lnTo>
                  <a:lnTo>
                    <a:pt x="16" y="27"/>
                  </a:lnTo>
                  <a:lnTo>
                    <a:pt x="24" y="43"/>
                  </a:lnTo>
                  <a:lnTo>
                    <a:pt x="30" y="61"/>
                  </a:lnTo>
                  <a:lnTo>
                    <a:pt x="36" y="78"/>
                  </a:lnTo>
                  <a:lnTo>
                    <a:pt x="40" y="95"/>
                  </a:lnTo>
                  <a:lnTo>
                    <a:pt x="45" y="111"/>
                  </a:lnTo>
                  <a:lnTo>
                    <a:pt x="48" y="126"/>
                  </a:lnTo>
                  <a:lnTo>
                    <a:pt x="53" y="143"/>
                  </a:lnTo>
                  <a:lnTo>
                    <a:pt x="60" y="162"/>
                  </a:lnTo>
                  <a:lnTo>
                    <a:pt x="69" y="184"/>
                  </a:lnTo>
                  <a:lnTo>
                    <a:pt x="84" y="206"/>
                  </a:lnTo>
                  <a:lnTo>
                    <a:pt x="103" y="225"/>
                  </a:lnTo>
                  <a:lnTo>
                    <a:pt x="127" y="242"/>
                  </a:lnTo>
                  <a:lnTo>
                    <a:pt x="157" y="253"/>
                  </a:lnTo>
                  <a:lnTo>
                    <a:pt x="192" y="258"/>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00" name="Freeform 304">
              <a:extLst>
                <a:ext uri="{FF2B5EF4-FFF2-40B4-BE49-F238E27FC236}">
                  <a16:creationId xmlns:a16="http://schemas.microsoft.com/office/drawing/2014/main" xmlns="" id="{D3A0D842-2963-4C7B-BC5F-61A6C208BBC4}"/>
                </a:ext>
              </a:extLst>
            </p:cNvPr>
            <p:cNvSpPr>
              <a:spLocks/>
            </p:cNvSpPr>
            <p:nvPr/>
          </p:nvSpPr>
          <p:spPr bwMode="auto">
            <a:xfrm>
              <a:off x="2694" y="683"/>
              <a:ext cx="13" cy="14"/>
            </a:xfrm>
            <a:custGeom>
              <a:avLst/>
              <a:gdLst>
                <a:gd name="T0" fmla="*/ 0 w 26"/>
                <a:gd name="T1" fmla="*/ 1 h 28"/>
                <a:gd name="T2" fmla="*/ 1 w 26"/>
                <a:gd name="T3" fmla="*/ 1 h 28"/>
                <a:gd name="T4" fmla="*/ 1 w 26"/>
                <a:gd name="T5" fmla="*/ 1 h 28"/>
                <a:gd name="T6" fmla="*/ 1 w 26"/>
                <a:gd name="T7" fmla="*/ 0 h 28"/>
                <a:gd name="T8" fmla="*/ 1 w 26"/>
                <a:gd name="T9" fmla="*/ 0 h 28"/>
                <a:gd name="T10" fmla="*/ 1 w 26"/>
                <a:gd name="T11" fmla="*/ 1 h 28"/>
                <a:gd name="T12" fmla="*/ 1 w 26"/>
                <a:gd name="T13" fmla="*/ 1 h 28"/>
                <a:gd name="T14" fmla="*/ 1 w 26"/>
                <a:gd name="T15" fmla="*/ 1 h 28"/>
                <a:gd name="T16" fmla="*/ 1 w 26"/>
                <a:gd name="T17" fmla="*/ 1 h 28"/>
                <a:gd name="T18" fmla="*/ 1 w 26"/>
                <a:gd name="T19" fmla="*/ 1 h 28"/>
                <a:gd name="T20" fmla="*/ 1 w 26"/>
                <a:gd name="T21" fmla="*/ 1 h 28"/>
                <a:gd name="T22" fmla="*/ 1 w 26"/>
                <a:gd name="T23" fmla="*/ 1 h 28"/>
                <a:gd name="T24" fmla="*/ 1 w 26"/>
                <a:gd name="T25" fmla="*/ 1 h 28"/>
                <a:gd name="T26" fmla="*/ 1 w 26"/>
                <a:gd name="T27" fmla="*/ 1 h 28"/>
                <a:gd name="T28" fmla="*/ 1 w 26"/>
                <a:gd name="T29" fmla="*/ 1 h 28"/>
                <a:gd name="T30" fmla="*/ 1 w 26"/>
                <a:gd name="T31" fmla="*/ 1 h 28"/>
                <a:gd name="T32" fmla="*/ 0 w 26"/>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 h="28">
                  <a:moveTo>
                    <a:pt x="0" y="11"/>
                  </a:moveTo>
                  <a:lnTo>
                    <a:pt x="1" y="6"/>
                  </a:lnTo>
                  <a:lnTo>
                    <a:pt x="5" y="2"/>
                  </a:lnTo>
                  <a:lnTo>
                    <a:pt x="9" y="0"/>
                  </a:lnTo>
                  <a:lnTo>
                    <a:pt x="14" y="0"/>
                  </a:lnTo>
                  <a:lnTo>
                    <a:pt x="18" y="2"/>
                  </a:lnTo>
                  <a:lnTo>
                    <a:pt x="23" y="4"/>
                  </a:lnTo>
                  <a:lnTo>
                    <a:pt x="25" y="8"/>
                  </a:lnTo>
                  <a:lnTo>
                    <a:pt x="26" y="14"/>
                  </a:lnTo>
                  <a:lnTo>
                    <a:pt x="25" y="19"/>
                  </a:lnTo>
                  <a:lnTo>
                    <a:pt x="23" y="24"/>
                  </a:lnTo>
                  <a:lnTo>
                    <a:pt x="18" y="26"/>
                  </a:lnTo>
                  <a:lnTo>
                    <a:pt x="15" y="28"/>
                  </a:lnTo>
                  <a:lnTo>
                    <a:pt x="10" y="26"/>
                  </a:lnTo>
                  <a:lnTo>
                    <a:pt x="6" y="22"/>
                  </a:lnTo>
                  <a:lnTo>
                    <a:pt x="1" y="17"/>
                  </a:lnTo>
                  <a:lnTo>
                    <a:pt x="0" y="1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01" name="Freeform 305">
              <a:extLst>
                <a:ext uri="{FF2B5EF4-FFF2-40B4-BE49-F238E27FC236}">
                  <a16:creationId xmlns:a16="http://schemas.microsoft.com/office/drawing/2014/main" xmlns="" id="{614220B0-5297-4594-B5E7-0686118B35D1}"/>
                </a:ext>
              </a:extLst>
            </p:cNvPr>
            <p:cNvSpPr>
              <a:spLocks/>
            </p:cNvSpPr>
            <p:nvPr/>
          </p:nvSpPr>
          <p:spPr bwMode="auto">
            <a:xfrm>
              <a:off x="2721" y="702"/>
              <a:ext cx="14" cy="14"/>
            </a:xfrm>
            <a:custGeom>
              <a:avLst/>
              <a:gdLst>
                <a:gd name="T0" fmla="*/ 0 w 29"/>
                <a:gd name="T1" fmla="*/ 0 h 29"/>
                <a:gd name="T2" fmla="*/ 0 w 29"/>
                <a:gd name="T3" fmla="*/ 0 h 29"/>
                <a:gd name="T4" fmla="*/ 0 w 29"/>
                <a:gd name="T5" fmla="*/ 0 h 29"/>
                <a:gd name="T6" fmla="*/ 0 w 29"/>
                <a:gd name="T7" fmla="*/ 0 h 29"/>
                <a:gd name="T8" fmla="*/ 0 w 29"/>
                <a:gd name="T9" fmla="*/ 0 h 29"/>
                <a:gd name="T10" fmla="*/ 0 w 29"/>
                <a:gd name="T11" fmla="*/ 0 h 29"/>
                <a:gd name="T12" fmla="*/ 0 w 29"/>
                <a:gd name="T13" fmla="*/ 0 h 29"/>
                <a:gd name="T14" fmla="*/ 0 w 29"/>
                <a:gd name="T15" fmla="*/ 0 h 29"/>
                <a:gd name="T16" fmla="*/ 0 w 29"/>
                <a:gd name="T17" fmla="*/ 0 h 29"/>
                <a:gd name="T18" fmla="*/ 0 w 29"/>
                <a:gd name="T19" fmla="*/ 0 h 29"/>
                <a:gd name="T20" fmla="*/ 0 w 29"/>
                <a:gd name="T21" fmla="*/ 0 h 29"/>
                <a:gd name="T22" fmla="*/ 0 w 29"/>
                <a:gd name="T23" fmla="*/ 0 h 29"/>
                <a:gd name="T24" fmla="*/ 0 w 29"/>
                <a:gd name="T25" fmla="*/ 0 h 29"/>
                <a:gd name="T26" fmla="*/ 0 w 29"/>
                <a:gd name="T27" fmla="*/ 0 h 29"/>
                <a:gd name="T28" fmla="*/ 0 w 29"/>
                <a:gd name="T29" fmla="*/ 0 h 29"/>
                <a:gd name="T30" fmla="*/ 0 w 29"/>
                <a:gd name="T31" fmla="*/ 0 h 29"/>
                <a:gd name="T32" fmla="*/ 0 w 29"/>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29">
                  <a:moveTo>
                    <a:pt x="2" y="3"/>
                  </a:moveTo>
                  <a:lnTo>
                    <a:pt x="8" y="1"/>
                  </a:lnTo>
                  <a:lnTo>
                    <a:pt x="14" y="0"/>
                  </a:lnTo>
                  <a:lnTo>
                    <a:pt x="21" y="2"/>
                  </a:lnTo>
                  <a:lnTo>
                    <a:pt x="25" y="4"/>
                  </a:lnTo>
                  <a:lnTo>
                    <a:pt x="28" y="9"/>
                  </a:lnTo>
                  <a:lnTo>
                    <a:pt x="29" y="15"/>
                  </a:lnTo>
                  <a:lnTo>
                    <a:pt x="29" y="22"/>
                  </a:lnTo>
                  <a:lnTo>
                    <a:pt x="27" y="26"/>
                  </a:lnTo>
                  <a:lnTo>
                    <a:pt x="22" y="29"/>
                  </a:lnTo>
                  <a:lnTo>
                    <a:pt x="15" y="29"/>
                  </a:lnTo>
                  <a:lnTo>
                    <a:pt x="8" y="27"/>
                  </a:lnTo>
                  <a:lnTo>
                    <a:pt x="5" y="23"/>
                  </a:lnTo>
                  <a:lnTo>
                    <a:pt x="2" y="18"/>
                  </a:lnTo>
                  <a:lnTo>
                    <a:pt x="0" y="12"/>
                  </a:lnTo>
                  <a:lnTo>
                    <a:pt x="0" y="8"/>
                  </a:lnTo>
                  <a:lnTo>
                    <a:pt x="2" y="3"/>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02" name="Freeform 306">
              <a:extLst>
                <a:ext uri="{FF2B5EF4-FFF2-40B4-BE49-F238E27FC236}">
                  <a16:creationId xmlns:a16="http://schemas.microsoft.com/office/drawing/2014/main" xmlns="" id="{0EE2A8D5-50AE-4DA0-834A-3A3CB836C09A}"/>
                </a:ext>
              </a:extLst>
            </p:cNvPr>
            <p:cNvSpPr>
              <a:spLocks/>
            </p:cNvSpPr>
            <p:nvPr/>
          </p:nvSpPr>
          <p:spPr bwMode="auto">
            <a:xfrm>
              <a:off x="2689" y="719"/>
              <a:ext cx="14" cy="15"/>
            </a:xfrm>
            <a:custGeom>
              <a:avLst/>
              <a:gdLst>
                <a:gd name="T0" fmla="*/ 1 w 27"/>
                <a:gd name="T1" fmla="*/ 1 h 29"/>
                <a:gd name="T2" fmla="*/ 1 w 27"/>
                <a:gd name="T3" fmla="*/ 1 h 29"/>
                <a:gd name="T4" fmla="*/ 1 w 27"/>
                <a:gd name="T5" fmla="*/ 0 h 29"/>
                <a:gd name="T6" fmla="*/ 1 w 27"/>
                <a:gd name="T7" fmla="*/ 0 h 29"/>
                <a:gd name="T8" fmla="*/ 1 w 27"/>
                <a:gd name="T9" fmla="*/ 1 h 29"/>
                <a:gd name="T10" fmla="*/ 1 w 27"/>
                <a:gd name="T11" fmla="*/ 1 h 29"/>
                <a:gd name="T12" fmla="*/ 1 w 27"/>
                <a:gd name="T13" fmla="*/ 1 h 29"/>
                <a:gd name="T14" fmla="*/ 1 w 27"/>
                <a:gd name="T15" fmla="*/ 1 h 29"/>
                <a:gd name="T16" fmla="*/ 1 w 27"/>
                <a:gd name="T17" fmla="*/ 1 h 29"/>
                <a:gd name="T18" fmla="*/ 1 w 27"/>
                <a:gd name="T19" fmla="*/ 1 h 29"/>
                <a:gd name="T20" fmla="*/ 1 w 27"/>
                <a:gd name="T21" fmla="*/ 1 h 29"/>
                <a:gd name="T22" fmla="*/ 1 w 27"/>
                <a:gd name="T23" fmla="*/ 1 h 29"/>
                <a:gd name="T24" fmla="*/ 1 w 27"/>
                <a:gd name="T25" fmla="*/ 1 h 29"/>
                <a:gd name="T26" fmla="*/ 1 w 27"/>
                <a:gd name="T27" fmla="*/ 1 h 29"/>
                <a:gd name="T28" fmla="*/ 0 w 27"/>
                <a:gd name="T29" fmla="*/ 1 h 29"/>
                <a:gd name="T30" fmla="*/ 0 w 27"/>
                <a:gd name="T31" fmla="*/ 1 h 29"/>
                <a:gd name="T32" fmla="*/ 1 w 27"/>
                <a:gd name="T33" fmla="*/ 1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29">
                  <a:moveTo>
                    <a:pt x="2" y="6"/>
                  </a:moveTo>
                  <a:lnTo>
                    <a:pt x="5" y="3"/>
                  </a:lnTo>
                  <a:lnTo>
                    <a:pt x="11" y="0"/>
                  </a:lnTo>
                  <a:lnTo>
                    <a:pt x="18" y="0"/>
                  </a:lnTo>
                  <a:lnTo>
                    <a:pt x="24" y="4"/>
                  </a:lnTo>
                  <a:lnTo>
                    <a:pt x="27" y="10"/>
                  </a:lnTo>
                  <a:lnTo>
                    <a:pt x="27" y="15"/>
                  </a:lnTo>
                  <a:lnTo>
                    <a:pt x="25" y="21"/>
                  </a:lnTo>
                  <a:lnTo>
                    <a:pt x="23" y="26"/>
                  </a:lnTo>
                  <a:lnTo>
                    <a:pt x="18" y="28"/>
                  </a:lnTo>
                  <a:lnTo>
                    <a:pt x="13" y="29"/>
                  </a:lnTo>
                  <a:lnTo>
                    <a:pt x="8" y="29"/>
                  </a:lnTo>
                  <a:lnTo>
                    <a:pt x="3" y="26"/>
                  </a:lnTo>
                  <a:lnTo>
                    <a:pt x="1" y="21"/>
                  </a:lnTo>
                  <a:lnTo>
                    <a:pt x="0" y="15"/>
                  </a:lnTo>
                  <a:lnTo>
                    <a:pt x="0" y="10"/>
                  </a:lnTo>
                  <a:lnTo>
                    <a:pt x="2" y="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03" name="Freeform 307">
              <a:extLst>
                <a:ext uri="{FF2B5EF4-FFF2-40B4-BE49-F238E27FC236}">
                  <a16:creationId xmlns:a16="http://schemas.microsoft.com/office/drawing/2014/main" xmlns="" id="{15D1258D-19E3-4827-8B60-06B37C8730D1}"/>
                </a:ext>
              </a:extLst>
            </p:cNvPr>
            <p:cNvSpPr>
              <a:spLocks/>
            </p:cNvSpPr>
            <p:nvPr/>
          </p:nvSpPr>
          <p:spPr bwMode="auto">
            <a:xfrm>
              <a:off x="2666" y="702"/>
              <a:ext cx="14" cy="14"/>
            </a:xfrm>
            <a:custGeom>
              <a:avLst/>
              <a:gdLst>
                <a:gd name="T0" fmla="*/ 1 w 28"/>
                <a:gd name="T1" fmla="*/ 1 h 27"/>
                <a:gd name="T2" fmla="*/ 1 w 28"/>
                <a:gd name="T3" fmla="*/ 1 h 27"/>
                <a:gd name="T4" fmla="*/ 0 w 28"/>
                <a:gd name="T5" fmla="*/ 1 h 27"/>
                <a:gd name="T6" fmla="*/ 0 w 28"/>
                <a:gd name="T7" fmla="*/ 1 h 27"/>
                <a:gd name="T8" fmla="*/ 1 w 28"/>
                <a:gd name="T9" fmla="*/ 1 h 27"/>
                <a:gd name="T10" fmla="*/ 1 w 28"/>
                <a:gd name="T11" fmla="*/ 1 h 27"/>
                <a:gd name="T12" fmla="*/ 1 w 28"/>
                <a:gd name="T13" fmla="*/ 1 h 27"/>
                <a:gd name="T14" fmla="*/ 1 w 28"/>
                <a:gd name="T15" fmla="*/ 1 h 27"/>
                <a:gd name="T16" fmla="*/ 1 w 28"/>
                <a:gd name="T17" fmla="*/ 1 h 27"/>
                <a:gd name="T18" fmla="*/ 1 w 28"/>
                <a:gd name="T19" fmla="*/ 1 h 27"/>
                <a:gd name="T20" fmla="*/ 1 w 28"/>
                <a:gd name="T21" fmla="*/ 1 h 27"/>
                <a:gd name="T22" fmla="*/ 1 w 28"/>
                <a:gd name="T23" fmla="*/ 1 h 27"/>
                <a:gd name="T24" fmla="*/ 1 w 28"/>
                <a:gd name="T25" fmla="*/ 1 h 27"/>
                <a:gd name="T26" fmla="*/ 1 w 28"/>
                <a:gd name="T27" fmla="*/ 1 h 27"/>
                <a:gd name="T28" fmla="*/ 1 w 28"/>
                <a:gd name="T29" fmla="*/ 0 h 27"/>
                <a:gd name="T30" fmla="*/ 1 w 28"/>
                <a:gd name="T31" fmla="*/ 0 h 27"/>
                <a:gd name="T32" fmla="*/ 1 w 28"/>
                <a:gd name="T33" fmla="*/ 1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8" h="27">
                  <a:moveTo>
                    <a:pt x="4" y="1"/>
                  </a:moveTo>
                  <a:lnTo>
                    <a:pt x="1" y="6"/>
                  </a:lnTo>
                  <a:lnTo>
                    <a:pt x="0" y="11"/>
                  </a:lnTo>
                  <a:lnTo>
                    <a:pt x="0" y="17"/>
                  </a:lnTo>
                  <a:lnTo>
                    <a:pt x="2" y="23"/>
                  </a:lnTo>
                  <a:lnTo>
                    <a:pt x="6" y="25"/>
                  </a:lnTo>
                  <a:lnTo>
                    <a:pt x="13" y="27"/>
                  </a:lnTo>
                  <a:lnTo>
                    <a:pt x="20" y="27"/>
                  </a:lnTo>
                  <a:lnTo>
                    <a:pt x="25" y="25"/>
                  </a:lnTo>
                  <a:lnTo>
                    <a:pt x="27" y="22"/>
                  </a:lnTo>
                  <a:lnTo>
                    <a:pt x="28" y="16"/>
                  </a:lnTo>
                  <a:lnTo>
                    <a:pt x="28" y="11"/>
                  </a:lnTo>
                  <a:lnTo>
                    <a:pt x="27" y="7"/>
                  </a:lnTo>
                  <a:lnTo>
                    <a:pt x="24" y="3"/>
                  </a:lnTo>
                  <a:lnTo>
                    <a:pt x="17" y="0"/>
                  </a:lnTo>
                  <a:lnTo>
                    <a:pt x="10" y="0"/>
                  </a:lnTo>
                  <a:lnTo>
                    <a:pt x="4"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04" name="Freeform 308">
              <a:extLst>
                <a:ext uri="{FF2B5EF4-FFF2-40B4-BE49-F238E27FC236}">
                  <a16:creationId xmlns:a16="http://schemas.microsoft.com/office/drawing/2014/main" xmlns="" id="{2EFE104F-0092-4C4F-86BA-CED56A57D9D4}"/>
                </a:ext>
              </a:extLst>
            </p:cNvPr>
            <p:cNvSpPr>
              <a:spLocks/>
            </p:cNvSpPr>
            <p:nvPr/>
          </p:nvSpPr>
          <p:spPr bwMode="auto">
            <a:xfrm>
              <a:off x="2657" y="728"/>
              <a:ext cx="12" cy="13"/>
            </a:xfrm>
            <a:custGeom>
              <a:avLst/>
              <a:gdLst>
                <a:gd name="T0" fmla="*/ 0 w 24"/>
                <a:gd name="T1" fmla="*/ 1 h 25"/>
                <a:gd name="T2" fmla="*/ 0 w 24"/>
                <a:gd name="T3" fmla="*/ 1 h 25"/>
                <a:gd name="T4" fmla="*/ 0 w 24"/>
                <a:gd name="T5" fmla="*/ 1 h 25"/>
                <a:gd name="T6" fmla="*/ 1 w 24"/>
                <a:gd name="T7" fmla="*/ 1 h 25"/>
                <a:gd name="T8" fmla="*/ 1 w 24"/>
                <a:gd name="T9" fmla="*/ 1 h 25"/>
                <a:gd name="T10" fmla="*/ 1 w 24"/>
                <a:gd name="T11" fmla="*/ 0 h 25"/>
                <a:gd name="T12" fmla="*/ 1 w 24"/>
                <a:gd name="T13" fmla="*/ 1 h 25"/>
                <a:gd name="T14" fmla="*/ 1 w 24"/>
                <a:gd name="T15" fmla="*/ 1 h 25"/>
                <a:gd name="T16" fmla="*/ 1 w 24"/>
                <a:gd name="T17" fmla="*/ 1 h 25"/>
                <a:gd name="T18" fmla="*/ 1 w 24"/>
                <a:gd name="T19" fmla="*/ 1 h 25"/>
                <a:gd name="T20" fmla="*/ 1 w 24"/>
                <a:gd name="T21" fmla="*/ 1 h 25"/>
                <a:gd name="T22" fmla="*/ 1 w 24"/>
                <a:gd name="T23" fmla="*/ 1 h 25"/>
                <a:gd name="T24" fmla="*/ 1 w 24"/>
                <a:gd name="T25" fmla="*/ 1 h 25"/>
                <a:gd name="T26" fmla="*/ 1 w 24"/>
                <a:gd name="T27" fmla="*/ 1 h 25"/>
                <a:gd name="T28" fmla="*/ 1 w 24"/>
                <a:gd name="T29" fmla="*/ 1 h 25"/>
                <a:gd name="T30" fmla="*/ 1 w 24"/>
                <a:gd name="T31" fmla="*/ 1 h 25"/>
                <a:gd name="T32" fmla="*/ 0 w 24"/>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5">
                  <a:moveTo>
                    <a:pt x="0" y="16"/>
                  </a:moveTo>
                  <a:lnTo>
                    <a:pt x="0" y="11"/>
                  </a:lnTo>
                  <a:lnTo>
                    <a:pt x="0" y="7"/>
                  </a:lnTo>
                  <a:lnTo>
                    <a:pt x="4" y="3"/>
                  </a:lnTo>
                  <a:lnTo>
                    <a:pt x="9" y="1"/>
                  </a:lnTo>
                  <a:lnTo>
                    <a:pt x="16" y="0"/>
                  </a:lnTo>
                  <a:lnTo>
                    <a:pt x="21" y="1"/>
                  </a:lnTo>
                  <a:lnTo>
                    <a:pt x="23" y="4"/>
                  </a:lnTo>
                  <a:lnTo>
                    <a:pt x="24" y="8"/>
                  </a:lnTo>
                  <a:lnTo>
                    <a:pt x="24" y="12"/>
                  </a:lnTo>
                  <a:lnTo>
                    <a:pt x="23" y="18"/>
                  </a:lnTo>
                  <a:lnTo>
                    <a:pt x="20" y="23"/>
                  </a:lnTo>
                  <a:lnTo>
                    <a:pt x="16" y="25"/>
                  </a:lnTo>
                  <a:lnTo>
                    <a:pt x="12" y="25"/>
                  </a:lnTo>
                  <a:lnTo>
                    <a:pt x="7" y="23"/>
                  </a:lnTo>
                  <a:lnTo>
                    <a:pt x="3" y="19"/>
                  </a:lnTo>
                  <a:lnTo>
                    <a:pt x="0" y="1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05" name="Freeform 309">
              <a:extLst>
                <a:ext uri="{FF2B5EF4-FFF2-40B4-BE49-F238E27FC236}">
                  <a16:creationId xmlns:a16="http://schemas.microsoft.com/office/drawing/2014/main" xmlns="" id="{5BE675A5-744D-4EC6-8150-B35DF3958DF5}"/>
                </a:ext>
              </a:extLst>
            </p:cNvPr>
            <p:cNvSpPr>
              <a:spLocks/>
            </p:cNvSpPr>
            <p:nvPr/>
          </p:nvSpPr>
          <p:spPr bwMode="auto">
            <a:xfrm>
              <a:off x="2680" y="748"/>
              <a:ext cx="11" cy="14"/>
            </a:xfrm>
            <a:custGeom>
              <a:avLst/>
              <a:gdLst>
                <a:gd name="T0" fmla="*/ 1 w 22"/>
                <a:gd name="T1" fmla="*/ 0 h 29"/>
                <a:gd name="T2" fmla="*/ 1 w 22"/>
                <a:gd name="T3" fmla="*/ 0 h 29"/>
                <a:gd name="T4" fmla="*/ 0 w 22"/>
                <a:gd name="T5" fmla="*/ 0 h 29"/>
                <a:gd name="T6" fmla="*/ 0 w 22"/>
                <a:gd name="T7" fmla="*/ 0 h 29"/>
                <a:gd name="T8" fmla="*/ 0 w 22"/>
                <a:gd name="T9" fmla="*/ 0 h 29"/>
                <a:gd name="T10" fmla="*/ 1 w 22"/>
                <a:gd name="T11" fmla="*/ 0 h 29"/>
                <a:gd name="T12" fmla="*/ 1 w 22"/>
                <a:gd name="T13" fmla="*/ 0 h 29"/>
                <a:gd name="T14" fmla="*/ 1 w 22"/>
                <a:gd name="T15" fmla="*/ 0 h 29"/>
                <a:gd name="T16" fmla="*/ 1 w 22"/>
                <a:gd name="T17" fmla="*/ 0 h 29"/>
                <a:gd name="T18" fmla="*/ 1 w 22"/>
                <a:gd name="T19" fmla="*/ 0 h 29"/>
                <a:gd name="T20" fmla="*/ 1 w 22"/>
                <a:gd name="T21" fmla="*/ 0 h 29"/>
                <a:gd name="T22" fmla="*/ 1 w 22"/>
                <a:gd name="T23" fmla="*/ 0 h 29"/>
                <a:gd name="T24" fmla="*/ 1 w 22"/>
                <a:gd name="T25" fmla="*/ 0 h 29"/>
                <a:gd name="T26" fmla="*/ 1 w 22"/>
                <a:gd name="T27" fmla="*/ 0 h 29"/>
                <a:gd name="T28" fmla="*/ 1 w 22"/>
                <a:gd name="T29" fmla="*/ 0 h 29"/>
                <a:gd name="T30" fmla="*/ 1 w 22"/>
                <a:gd name="T31" fmla="*/ 0 h 29"/>
                <a:gd name="T32" fmla="*/ 1 w 22"/>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9">
                  <a:moveTo>
                    <a:pt x="7" y="29"/>
                  </a:moveTo>
                  <a:lnTo>
                    <a:pt x="2" y="28"/>
                  </a:lnTo>
                  <a:lnTo>
                    <a:pt x="0" y="24"/>
                  </a:lnTo>
                  <a:lnTo>
                    <a:pt x="0" y="20"/>
                  </a:lnTo>
                  <a:lnTo>
                    <a:pt x="0" y="14"/>
                  </a:lnTo>
                  <a:lnTo>
                    <a:pt x="2" y="8"/>
                  </a:lnTo>
                  <a:lnTo>
                    <a:pt x="6" y="3"/>
                  </a:lnTo>
                  <a:lnTo>
                    <a:pt x="11" y="1"/>
                  </a:lnTo>
                  <a:lnTo>
                    <a:pt x="14" y="0"/>
                  </a:lnTo>
                  <a:lnTo>
                    <a:pt x="16" y="1"/>
                  </a:lnTo>
                  <a:lnTo>
                    <a:pt x="20" y="5"/>
                  </a:lnTo>
                  <a:lnTo>
                    <a:pt x="21" y="10"/>
                  </a:lnTo>
                  <a:lnTo>
                    <a:pt x="22" y="15"/>
                  </a:lnTo>
                  <a:lnTo>
                    <a:pt x="21" y="20"/>
                  </a:lnTo>
                  <a:lnTo>
                    <a:pt x="17" y="24"/>
                  </a:lnTo>
                  <a:lnTo>
                    <a:pt x="13" y="28"/>
                  </a:lnTo>
                  <a:lnTo>
                    <a:pt x="7" y="29"/>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06" name="Freeform 310">
              <a:extLst>
                <a:ext uri="{FF2B5EF4-FFF2-40B4-BE49-F238E27FC236}">
                  <a16:creationId xmlns:a16="http://schemas.microsoft.com/office/drawing/2014/main" xmlns="" id="{BA0B7E93-EED3-4B22-B51D-CD3C557A680A}"/>
                </a:ext>
              </a:extLst>
            </p:cNvPr>
            <p:cNvSpPr>
              <a:spLocks/>
            </p:cNvSpPr>
            <p:nvPr/>
          </p:nvSpPr>
          <p:spPr bwMode="auto">
            <a:xfrm>
              <a:off x="2699" y="735"/>
              <a:ext cx="13" cy="16"/>
            </a:xfrm>
            <a:custGeom>
              <a:avLst/>
              <a:gdLst>
                <a:gd name="T0" fmla="*/ 1 w 26"/>
                <a:gd name="T1" fmla="*/ 0 h 33"/>
                <a:gd name="T2" fmla="*/ 1 w 26"/>
                <a:gd name="T3" fmla="*/ 0 h 33"/>
                <a:gd name="T4" fmla="*/ 1 w 26"/>
                <a:gd name="T5" fmla="*/ 0 h 33"/>
                <a:gd name="T6" fmla="*/ 1 w 26"/>
                <a:gd name="T7" fmla="*/ 0 h 33"/>
                <a:gd name="T8" fmla="*/ 1 w 26"/>
                <a:gd name="T9" fmla="*/ 0 h 33"/>
                <a:gd name="T10" fmla="*/ 1 w 26"/>
                <a:gd name="T11" fmla="*/ 0 h 33"/>
                <a:gd name="T12" fmla="*/ 1 w 26"/>
                <a:gd name="T13" fmla="*/ 0 h 33"/>
                <a:gd name="T14" fmla="*/ 1 w 26"/>
                <a:gd name="T15" fmla="*/ 0 h 33"/>
                <a:gd name="T16" fmla="*/ 1 w 26"/>
                <a:gd name="T17" fmla="*/ 0 h 33"/>
                <a:gd name="T18" fmla="*/ 1 w 26"/>
                <a:gd name="T19" fmla="*/ 0 h 33"/>
                <a:gd name="T20" fmla="*/ 1 w 26"/>
                <a:gd name="T21" fmla="*/ 0 h 33"/>
                <a:gd name="T22" fmla="*/ 1 w 26"/>
                <a:gd name="T23" fmla="*/ 1 h 33"/>
                <a:gd name="T24" fmla="*/ 1 w 26"/>
                <a:gd name="T25" fmla="*/ 1 h 33"/>
                <a:gd name="T26" fmla="*/ 1 w 26"/>
                <a:gd name="T27" fmla="*/ 1 h 33"/>
                <a:gd name="T28" fmla="*/ 1 w 26"/>
                <a:gd name="T29" fmla="*/ 0 h 33"/>
                <a:gd name="T30" fmla="*/ 0 w 26"/>
                <a:gd name="T31" fmla="*/ 0 h 33"/>
                <a:gd name="T32" fmla="*/ 1 w 26"/>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 h="33">
                  <a:moveTo>
                    <a:pt x="1" y="17"/>
                  </a:moveTo>
                  <a:lnTo>
                    <a:pt x="4" y="12"/>
                  </a:lnTo>
                  <a:lnTo>
                    <a:pt x="6" y="6"/>
                  </a:lnTo>
                  <a:lnTo>
                    <a:pt x="11" y="2"/>
                  </a:lnTo>
                  <a:lnTo>
                    <a:pt x="16" y="0"/>
                  </a:lnTo>
                  <a:lnTo>
                    <a:pt x="22" y="2"/>
                  </a:lnTo>
                  <a:lnTo>
                    <a:pt x="25" y="5"/>
                  </a:lnTo>
                  <a:lnTo>
                    <a:pt x="26" y="11"/>
                  </a:lnTo>
                  <a:lnTo>
                    <a:pt x="26" y="17"/>
                  </a:lnTo>
                  <a:lnTo>
                    <a:pt x="23" y="22"/>
                  </a:lnTo>
                  <a:lnTo>
                    <a:pt x="19" y="28"/>
                  </a:lnTo>
                  <a:lnTo>
                    <a:pt x="13" y="32"/>
                  </a:lnTo>
                  <a:lnTo>
                    <a:pt x="8" y="33"/>
                  </a:lnTo>
                  <a:lnTo>
                    <a:pt x="5" y="32"/>
                  </a:lnTo>
                  <a:lnTo>
                    <a:pt x="1" y="27"/>
                  </a:lnTo>
                  <a:lnTo>
                    <a:pt x="0" y="22"/>
                  </a:lnTo>
                  <a:lnTo>
                    <a:pt x="1" y="17"/>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07" name="Freeform 311">
              <a:extLst>
                <a:ext uri="{FF2B5EF4-FFF2-40B4-BE49-F238E27FC236}">
                  <a16:creationId xmlns:a16="http://schemas.microsoft.com/office/drawing/2014/main" xmlns="" id="{F9BE5F5B-6BE4-495F-ABAB-3A1CF732C5B7}"/>
                </a:ext>
              </a:extLst>
            </p:cNvPr>
            <p:cNvSpPr>
              <a:spLocks/>
            </p:cNvSpPr>
            <p:nvPr/>
          </p:nvSpPr>
          <p:spPr bwMode="auto">
            <a:xfrm>
              <a:off x="2715" y="738"/>
              <a:ext cx="14" cy="13"/>
            </a:xfrm>
            <a:custGeom>
              <a:avLst/>
              <a:gdLst>
                <a:gd name="T0" fmla="*/ 1 w 26"/>
                <a:gd name="T1" fmla="*/ 0 h 27"/>
                <a:gd name="T2" fmla="*/ 1 w 26"/>
                <a:gd name="T3" fmla="*/ 0 h 27"/>
                <a:gd name="T4" fmla="*/ 1 w 26"/>
                <a:gd name="T5" fmla="*/ 0 h 27"/>
                <a:gd name="T6" fmla="*/ 1 w 26"/>
                <a:gd name="T7" fmla="*/ 0 h 27"/>
                <a:gd name="T8" fmla="*/ 1 w 26"/>
                <a:gd name="T9" fmla="*/ 0 h 27"/>
                <a:gd name="T10" fmla="*/ 1 w 26"/>
                <a:gd name="T11" fmla="*/ 0 h 27"/>
                <a:gd name="T12" fmla="*/ 1 w 26"/>
                <a:gd name="T13" fmla="*/ 0 h 27"/>
                <a:gd name="T14" fmla="*/ 1 w 26"/>
                <a:gd name="T15" fmla="*/ 0 h 27"/>
                <a:gd name="T16" fmla="*/ 1 w 26"/>
                <a:gd name="T17" fmla="*/ 0 h 27"/>
                <a:gd name="T18" fmla="*/ 1 w 26"/>
                <a:gd name="T19" fmla="*/ 0 h 27"/>
                <a:gd name="T20" fmla="*/ 1 w 26"/>
                <a:gd name="T21" fmla="*/ 0 h 27"/>
                <a:gd name="T22" fmla="*/ 0 w 26"/>
                <a:gd name="T23" fmla="*/ 0 h 27"/>
                <a:gd name="T24" fmla="*/ 1 w 26"/>
                <a:gd name="T25" fmla="*/ 0 h 27"/>
                <a:gd name="T26" fmla="*/ 1 w 26"/>
                <a:gd name="T27" fmla="*/ 0 h 27"/>
                <a:gd name="T28" fmla="*/ 1 w 26"/>
                <a:gd name="T29" fmla="*/ 0 h 27"/>
                <a:gd name="T30" fmla="*/ 1 w 26"/>
                <a:gd name="T31" fmla="*/ 0 h 27"/>
                <a:gd name="T32" fmla="*/ 1 w 26"/>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 h="27">
                  <a:moveTo>
                    <a:pt x="21" y="3"/>
                  </a:moveTo>
                  <a:lnTo>
                    <a:pt x="24" y="6"/>
                  </a:lnTo>
                  <a:lnTo>
                    <a:pt x="26" y="9"/>
                  </a:lnTo>
                  <a:lnTo>
                    <a:pt x="26" y="14"/>
                  </a:lnTo>
                  <a:lnTo>
                    <a:pt x="25" y="19"/>
                  </a:lnTo>
                  <a:lnTo>
                    <a:pt x="21" y="22"/>
                  </a:lnTo>
                  <a:lnTo>
                    <a:pt x="17" y="26"/>
                  </a:lnTo>
                  <a:lnTo>
                    <a:pt x="12" y="27"/>
                  </a:lnTo>
                  <a:lnTo>
                    <a:pt x="9" y="27"/>
                  </a:lnTo>
                  <a:lnTo>
                    <a:pt x="5" y="24"/>
                  </a:lnTo>
                  <a:lnTo>
                    <a:pt x="2" y="20"/>
                  </a:lnTo>
                  <a:lnTo>
                    <a:pt x="0" y="15"/>
                  </a:lnTo>
                  <a:lnTo>
                    <a:pt x="1" y="11"/>
                  </a:lnTo>
                  <a:lnTo>
                    <a:pt x="4" y="6"/>
                  </a:lnTo>
                  <a:lnTo>
                    <a:pt x="8" y="3"/>
                  </a:lnTo>
                  <a:lnTo>
                    <a:pt x="13" y="0"/>
                  </a:lnTo>
                  <a:lnTo>
                    <a:pt x="21" y="3"/>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08" name="Freeform 312">
              <a:extLst>
                <a:ext uri="{FF2B5EF4-FFF2-40B4-BE49-F238E27FC236}">
                  <a16:creationId xmlns:a16="http://schemas.microsoft.com/office/drawing/2014/main" xmlns="" id="{7D7026D4-4100-4982-8EF0-F62F3ADA0114}"/>
                </a:ext>
              </a:extLst>
            </p:cNvPr>
            <p:cNvSpPr>
              <a:spLocks/>
            </p:cNvSpPr>
            <p:nvPr/>
          </p:nvSpPr>
          <p:spPr bwMode="auto">
            <a:xfrm>
              <a:off x="2570" y="757"/>
              <a:ext cx="108" cy="73"/>
            </a:xfrm>
            <a:custGeom>
              <a:avLst/>
              <a:gdLst>
                <a:gd name="T0" fmla="*/ 7 w 216"/>
                <a:gd name="T1" fmla="*/ 0 h 148"/>
                <a:gd name="T2" fmla="*/ 7 w 216"/>
                <a:gd name="T3" fmla="*/ 0 h 148"/>
                <a:gd name="T4" fmla="*/ 7 w 216"/>
                <a:gd name="T5" fmla="*/ 0 h 148"/>
                <a:gd name="T6" fmla="*/ 7 w 216"/>
                <a:gd name="T7" fmla="*/ 0 h 148"/>
                <a:gd name="T8" fmla="*/ 6 w 216"/>
                <a:gd name="T9" fmla="*/ 0 h 148"/>
                <a:gd name="T10" fmla="*/ 4 w 216"/>
                <a:gd name="T11" fmla="*/ 0 h 148"/>
                <a:gd name="T12" fmla="*/ 3 w 216"/>
                <a:gd name="T13" fmla="*/ 0 h 148"/>
                <a:gd name="T14" fmla="*/ 3 w 216"/>
                <a:gd name="T15" fmla="*/ 0 h 148"/>
                <a:gd name="T16" fmla="*/ 4 w 216"/>
                <a:gd name="T17" fmla="*/ 0 h 148"/>
                <a:gd name="T18" fmla="*/ 5 w 216"/>
                <a:gd name="T19" fmla="*/ 0 h 148"/>
                <a:gd name="T20" fmla="*/ 6 w 216"/>
                <a:gd name="T21" fmla="*/ 0 h 148"/>
                <a:gd name="T22" fmla="*/ 6 w 216"/>
                <a:gd name="T23" fmla="*/ 1 h 148"/>
                <a:gd name="T24" fmla="*/ 6 w 216"/>
                <a:gd name="T25" fmla="*/ 1 h 148"/>
                <a:gd name="T26" fmla="*/ 5 w 216"/>
                <a:gd name="T27" fmla="*/ 1 h 148"/>
                <a:gd name="T28" fmla="*/ 4 w 216"/>
                <a:gd name="T29" fmla="*/ 1 h 148"/>
                <a:gd name="T30" fmla="*/ 3 w 216"/>
                <a:gd name="T31" fmla="*/ 1 h 148"/>
                <a:gd name="T32" fmla="*/ 2 w 216"/>
                <a:gd name="T33" fmla="*/ 1 h 148"/>
                <a:gd name="T34" fmla="*/ 3 w 216"/>
                <a:gd name="T35" fmla="*/ 1 h 148"/>
                <a:gd name="T36" fmla="*/ 3 w 216"/>
                <a:gd name="T37" fmla="*/ 1 h 148"/>
                <a:gd name="T38" fmla="*/ 4 w 216"/>
                <a:gd name="T39" fmla="*/ 1 h 148"/>
                <a:gd name="T40" fmla="*/ 5 w 216"/>
                <a:gd name="T41" fmla="*/ 1 h 148"/>
                <a:gd name="T42" fmla="*/ 5 w 216"/>
                <a:gd name="T43" fmla="*/ 1 h 148"/>
                <a:gd name="T44" fmla="*/ 4 w 216"/>
                <a:gd name="T45" fmla="*/ 2 h 148"/>
                <a:gd name="T46" fmla="*/ 4 w 216"/>
                <a:gd name="T47" fmla="*/ 2 h 148"/>
                <a:gd name="T48" fmla="*/ 3 w 216"/>
                <a:gd name="T49" fmla="*/ 2 h 148"/>
                <a:gd name="T50" fmla="*/ 3 w 216"/>
                <a:gd name="T51" fmla="*/ 2 h 148"/>
                <a:gd name="T52" fmla="*/ 2 w 216"/>
                <a:gd name="T53" fmla="*/ 1 h 148"/>
                <a:gd name="T54" fmla="*/ 2 w 216"/>
                <a:gd name="T55" fmla="*/ 1 h 148"/>
                <a:gd name="T56" fmla="*/ 3 w 216"/>
                <a:gd name="T57" fmla="*/ 2 h 148"/>
                <a:gd name="T58" fmla="*/ 3 w 216"/>
                <a:gd name="T59" fmla="*/ 2 h 148"/>
                <a:gd name="T60" fmla="*/ 2 w 216"/>
                <a:gd name="T61" fmla="*/ 2 h 148"/>
                <a:gd name="T62" fmla="*/ 1 w 216"/>
                <a:gd name="T63" fmla="*/ 3 h 148"/>
                <a:gd name="T64" fmla="*/ 0 w 216"/>
                <a:gd name="T65" fmla="*/ 3 h 148"/>
                <a:gd name="T66" fmla="*/ 1 w 216"/>
                <a:gd name="T67" fmla="*/ 3 h 148"/>
                <a:gd name="T68" fmla="*/ 2 w 216"/>
                <a:gd name="T69" fmla="*/ 3 h 148"/>
                <a:gd name="T70" fmla="*/ 3 w 216"/>
                <a:gd name="T71" fmla="*/ 2 h 148"/>
                <a:gd name="T72" fmla="*/ 3 w 216"/>
                <a:gd name="T73" fmla="*/ 3 h 148"/>
                <a:gd name="T74" fmla="*/ 3 w 216"/>
                <a:gd name="T75" fmla="*/ 4 h 148"/>
                <a:gd name="T76" fmla="*/ 3 w 216"/>
                <a:gd name="T77" fmla="*/ 4 h 148"/>
                <a:gd name="T78" fmla="*/ 4 w 216"/>
                <a:gd name="T79" fmla="*/ 3 h 148"/>
                <a:gd name="T80" fmla="*/ 4 w 216"/>
                <a:gd name="T81" fmla="*/ 2 h 148"/>
                <a:gd name="T82" fmla="*/ 5 w 216"/>
                <a:gd name="T83" fmla="*/ 2 h 148"/>
                <a:gd name="T84" fmla="*/ 5 w 216"/>
                <a:gd name="T85" fmla="*/ 2 h 148"/>
                <a:gd name="T86" fmla="*/ 5 w 216"/>
                <a:gd name="T87" fmla="*/ 3 h 148"/>
                <a:gd name="T88" fmla="*/ 5 w 216"/>
                <a:gd name="T89" fmla="*/ 4 h 148"/>
                <a:gd name="T90" fmla="*/ 5 w 216"/>
                <a:gd name="T91" fmla="*/ 3 h 148"/>
                <a:gd name="T92" fmla="*/ 6 w 216"/>
                <a:gd name="T93" fmla="*/ 1 h 148"/>
                <a:gd name="T94" fmla="*/ 6 w 216"/>
                <a:gd name="T95" fmla="*/ 1 h 148"/>
                <a:gd name="T96" fmla="*/ 7 w 216"/>
                <a:gd name="T97" fmla="*/ 1 h 148"/>
                <a:gd name="T98" fmla="*/ 7 w 216"/>
                <a:gd name="T99" fmla="*/ 1 h 148"/>
                <a:gd name="T100" fmla="*/ 7 w 216"/>
                <a:gd name="T101" fmla="*/ 3 h 148"/>
                <a:gd name="T102" fmla="*/ 7 w 216"/>
                <a:gd name="T103" fmla="*/ 1 h 14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6" h="148">
                  <a:moveTo>
                    <a:pt x="216" y="16"/>
                  </a:moveTo>
                  <a:lnTo>
                    <a:pt x="215" y="16"/>
                  </a:lnTo>
                  <a:lnTo>
                    <a:pt x="212" y="15"/>
                  </a:lnTo>
                  <a:lnTo>
                    <a:pt x="211" y="14"/>
                  </a:lnTo>
                  <a:lnTo>
                    <a:pt x="209" y="13"/>
                  </a:lnTo>
                  <a:lnTo>
                    <a:pt x="208" y="11"/>
                  </a:lnTo>
                  <a:lnTo>
                    <a:pt x="207" y="9"/>
                  </a:lnTo>
                  <a:lnTo>
                    <a:pt x="205" y="7"/>
                  </a:lnTo>
                  <a:lnTo>
                    <a:pt x="205" y="5"/>
                  </a:lnTo>
                  <a:lnTo>
                    <a:pt x="202" y="9"/>
                  </a:lnTo>
                  <a:lnTo>
                    <a:pt x="198" y="13"/>
                  </a:lnTo>
                  <a:lnTo>
                    <a:pt x="196" y="16"/>
                  </a:lnTo>
                  <a:lnTo>
                    <a:pt x="194" y="19"/>
                  </a:lnTo>
                  <a:lnTo>
                    <a:pt x="186" y="15"/>
                  </a:lnTo>
                  <a:lnTo>
                    <a:pt x="173" y="12"/>
                  </a:lnTo>
                  <a:lnTo>
                    <a:pt x="159" y="7"/>
                  </a:lnTo>
                  <a:lnTo>
                    <a:pt x="144" y="5"/>
                  </a:lnTo>
                  <a:lnTo>
                    <a:pt x="128" y="1"/>
                  </a:lnTo>
                  <a:lnTo>
                    <a:pt x="114" y="0"/>
                  </a:lnTo>
                  <a:lnTo>
                    <a:pt x="102" y="0"/>
                  </a:lnTo>
                  <a:lnTo>
                    <a:pt x="94" y="1"/>
                  </a:lnTo>
                  <a:lnTo>
                    <a:pt x="84" y="5"/>
                  </a:lnTo>
                  <a:lnTo>
                    <a:pt x="83" y="6"/>
                  </a:lnTo>
                  <a:lnTo>
                    <a:pt x="87" y="6"/>
                  </a:lnTo>
                  <a:lnTo>
                    <a:pt x="94" y="5"/>
                  </a:lnTo>
                  <a:lnTo>
                    <a:pt x="105" y="5"/>
                  </a:lnTo>
                  <a:lnTo>
                    <a:pt x="117" y="5"/>
                  </a:lnTo>
                  <a:lnTo>
                    <a:pt x="131" y="7"/>
                  </a:lnTo>
                  <a:lnTo>
                    <a:pt x="143" y="11"/>
                  </a:lnTo>
                  <a:lnTo>
                    <a:pt x="156" y="14"/>
                  </a:lnTo>
                  <a:lnTo>
                    <a:pt x="166" y="18"/>
                  </a:lnTo>
                  <a:lnTo>
                    <a:pt x="175" y="22"/>
                  </a:lnTo>
                  <a:lnTo>
                    <a:pt x="182" y="27"/>
                  </a:lnTo>
                  <a:lnTo>
                    <a:pt x="185" y="30"/>
                  </a:lnTo>
                  <a:lnTo>
                    <a:pt x="183" y="31"/>
                  </a:lnTo>
                  <a:lnTo>
                    <a:pt x="179" y="32"/>
                  </a:lnTo>
                  <a:lnTo>
                    <a:pt x="174" y="35"/>
                  </a:lnTo>
                  <a:lnTo>
                    <a:pt x="169" y="38"/>
                  </a:lnTo>
                  <a:lnTo>
                    <a:pt x="162" y="42"/>
                  </a:lnTo>
                  <a:lnTo>
                    <a:pt x="156" y="45"/>
                  </a:lnTo>
                  <a:lnTo>
                    <a:pt x="151" y="49"/>
                  </a:lnTo>
                  <a:lnTo>
                    <a:pt x="144" y="45"/>
                  </a:lnTo>
                  <a:lnTo>
                    <a:pt x="134" y="43"/>
                  </a:lnTo>
                  <a:lnTo>
                    <a:pt x="122" y="39"/>
                  </a:lnTo>
                  <a:lnTo>
                    <a:pt x="110" y="36"/>
                  </a:lnTo>
                  <a:lnTo>
                    <a:pt x="96" y="34"/>
                  </a:lnTo>
                  <a:lnTo>
                    <a:pt x="83" y="32"/>
                  </a:lnTo>
                  <a:lnTo>
                    <a:pt x="73" y="32"/>
                  </a:lnTo>
                  <a:lnTo>
                    <a:pt x="64" y="35"/>
                  </a:lnTo>
                  <a:lnTo>
                    <a:pt x="58" y="38"/>
                  </a:lnTo>
                  <a:lnTo>
                    <a:pt x="55" y="41"/>
                  </a:lnTo>
                  <a:lnTo>
                    <a:pt x="56" y="42"/>
                  </a:lnTo>
                  <a:lnTo>
                    <a:pt x="63" y="41"/>
                  </a:lnTo>
                  <a:lnTo>
                    <a:pt x="67" y="39"/>
                  </a:lnTo>
                  <a:lnTo>
                    <a:pt x="73" y="39"/>
                  </a:lnTo>
                  <a:lnTo>
                    <a:pt x="80" y="39"/>
                  </a:lnTo>
                  <a:lnTo>
                    <a:pt x="86" y="41"/>
                  </a:lnTo>
                  <a:lnTo>
                    <a:pt x="93" y="41"/>
                  </a:lnTo>
                  <a:lnTo>
                    <a:pt x="99" y="42"/>
                  </a:lnTo>
                  <a:lnTo>
                    <a:pt x="106" y="44"/>
                  </a:lnTo>
                  <a:lnTo>
                    <a:pt x="112" y="45"/>
                  </a:lnTo>
                  <a:lnTo>
                    <a:pt x="124" y="49"/>
                  </a:lnTo>
                  <a:lnTo>
                    <a:pt x="133" y="51"/>
                  </a:lnTo>
                  <a:lnTo>
                    <a:pt x="139" y="53"/>
                  </a:lnTo>
                  <a:lnTo>
                    <a:pt x="143" y="56"/>
                  </a:lnTo>
                  <a:lnTo>
                    <a:pt x="140" y="58"/>
                  </a:lnTo>
                  <a:lnTo>
                    <a:pt x="135" y="60"/>
                  </a:lnTo>
                  <a:lnTo>
                    <a:pt x="129" y="62"/>
                  </a:lnTo>
                  <a:lnTo>
                    <a:pt x="124" y="65"/>
                  </a:lnTo>
                  <a:lnTo>
                    <a:pt x="118" y="67"/>
                  </a:lnTo>
                  <a:lnTo>
                    <a:pt x="112" y="68"/>
                  </a:lnTo>
                  <a:lnTo>
                    <a:pt x="107" y="71"/>
                  </a:lnTo>
                  <a:lnTo>
                    <a:pt x="104" y="72"/>
                  </a:lnTo>
                  <a:lnTo>
                    <a:pt x="101" y="73"/>
                  </a:lnTo>
                  <a:lnTo>
                    <a:pt x="96" y="73"/>
                  </a:lnTo>
                  <a:lnTo>
                    <a:pt x="90" y="72"/>
                  </a:lnTo>
                  <a:lnTo>
                    <a:pt x="86" y="71"/>
                  </a:lnTo>
                  <a:lnTo>
                    <a:pt x="80" y="68"/>
                  </a:lnTo>
                  <a:lnTo>
                    <a:pt x="74" y="66"/>
                  </a:lnTo>
                  <a:lnTo>
                    <a:pt x="68" y="65"/>
                  </a:lnTo>
                  <a:lnTo>
                    <a:pt x="64" y="62"/>
                  </a:lnTo>
                  <a:lnTo>
                    <a:pt x="56" y="60"/>
                  </a:lnTo>
                  <a:lnTo>
                    <a:pt x="48" y="60"/>
                  </a:lnTo>
                  <a:lnTo>
                    <a:pt x="44" y="62"/>
                  </a:lnTo>
                  <a:lnTo>
                    <a:pt x="48" y="65"/>
                  </a:lnTo>
                  <a:lnTo>
                    <a:pt x="57" y="68"/>
                  </a:lnTo>
                  <a:lnTo>
                    <a:pt x="67" y="72"/>
                  </a:lnTo>
                  <a:lnTo>
                    <a:pt x="75" y="75"/>
                  </a:lnTo>
                  <a:lnTo>
                    <a:pt x="81" y="79"/>
                  </a:lnTo>
                  <a:lnTo>
                    <a:pt x="74" y="81"/>
                  </a:lnTo>
                  <a:lnTo>
                    <a:pt x="65" y="84"/>
                  </a:lnTo>
                  <a:lnTo>
                    <a:pt x="53" y="88"/>
                  </a:lnTo>
                  <a:lnTo>
                    <a:pt x="42" y="91"/>
                  </a:lnTo>
                  <a:lnTo>
                    <a:pt x="29" y="95"/>
                  </a:lnTo>
                  <a:lnTo>
                    <a:pt x="19" y="98"/>
                  </a:lnTo>
                  <a:lnTo>
                    <a:pt x="10" y="100"/>
                  </a:lnTo>
                  <a:lnTo>
                    <a:pt x="5" y="102"/>
                  </a:lnTo>
                  <a:lnTo>
                    <a:pt x="0" y="104"/>
                  </a:lnTo>
                  <a:lnTo>
                    <a:pt x="0" y="105"/>
                  </a:lnTo>
                  <a:lnTo>
                    <a:pt x="4" y="105"/>
                  </a:lnTo>
                  <a:lnTo>
                    <a:pt x="11" y="105"/>
                  </a:lnTo>
                  <a:lnTo>
                    <a:pt x="19" y="105"/>
                  </a:lnTo>
                  <a:lnTo>
                    <a:pt x="29" y="103"/>
                  </a:lnTo>
                  <a:lnTo>
                    <a:pt x="41" y="102"/>
                  </a:lnTo>
                  <a:lnTo>
                    <a:pt x="53" y="99"/>
                  </a:lnTo>
                  <a:lnTo>
                    <a:pt x="65" y="96"/>
                  </a:lnTo>
                  <a:lnTo>
                    <a:pt x="76" y="92"/>
                  </a:lnTo>
                  <a:lnTo>
                    <a:pt x="86" y="90"/>
                  </a:lnTo>
                  <a:lnTo>
                    <a:pt x="91" y="87"/>
                  </a:lnTo>
                  <a:lnTo>
                    <a:pt x="90" y="99"/>
                  </a:lnTo>
                  <a:lnTo>
                    <a:pt x="86" y="115"/>
                  </a:lnTo>
                  <a:lnTo>
                    <a:pt x="81" y="132"/>
                  </a:lnTo>
                  <a:lnTo>
                    <a:pt x="75" y="142"/>
                  </a:lnTo>
                  <a:lnTo>
                    <a:pt x="72" y="147"/>
                  </a:lnTo>
                  <a:lnTo>
                    <a:pt x="73" y="148"/>
                  </a:lnTo>
                  <a:lnTo>
                    <a:pt x="76" y="147"/>
                  </a:lnTo>
                  <a:lnTo>
                    <a:pt x="80" y="143"/>
                  </a:lnTo>
                  <a:lnTo>
                    <a:pt x="87" y="133"/>
                  </a:lnTo>
                  <a:lnTo>
                    <a:pt x="95" y="117"/>
                  </a:lnTo>
                  <a:lnTo>
                    <a:pt x="103" y="99"/>
                  </a:lnTo>
                  <a:lnTo>
                    <a:pt x="106" y="87"/>
                  </a:lnTo>
                  <a:lnTo>
                    <a:pt x="111" y="85"/>
                  </a:lnTo>
                  <a:lnTo>
                    <a:pt x="118" y="82"/>
                  </a:lnTo>
                  <a:lnTo>
                    <a:pt x="125" y="80"/>
                  </a:lnTo>
                  <a:lnTo>
                    <a:pt x="132" y="76"/>
                  </a:lnTo>
                  <a:lnTo>
                    <a:pt x="139" y="74"/>
                  </a:lnTo>
                  <a:lnTo>
                    <a:pt x="145" y="71"/>
                  </a:lnTo>
                  <a:lnTo>
                    <a:pt x="151" y="68"/>
                  </a:lnTo>
                  <a:lnTo>
                    <a:pt x="155" y="67"/>
                  </a:lnTo>
                  <a:lnTo>
                    <a:pt x="155" y="80"/>
                  </a:lnTo>
                  <a:lnTo>
                    <a:pt x="152" y="97"/>
                  </a:lnTo>
                  <a:lnTo>
                    <a:pt x="149" y="115"/>
                  </a:lnTo>
                  <a:lnTo>
                    <a:pt x="145" y="128"/>
                  </a:lnTo>
                  <a:lnTo>
                    <a:pt x="143" y="134"/>
                  </a:lnTo>
                  <a:lnTo>
                    <a:pt x="144" y="136"/>
                  </a:lnTo>
                  <a:lnTo>
                    <a:pt x="147" y="135"/>
                  </a:lnTo>
                  <a:lnTo>
                    <a:pt x="150" y="128"/>
                  </a:lnTo>
                  <a:lnTo>
                    <a:pt x="156" y="115"/>
                  </a:lnTo>
                  <a:lnTo>
                    <a:pt x="163" y="98"/>
                  </a:lnTo>
                  <a:lnTo>
                    <a:pt x="167" y="79"/>
                  </a:lnTo>
                  <a:lnTo>
                    <a:pt x="167" y="61"/>
                  </a:lnTo>
                  <a:lnTo>
                    <a:pt x="177" y="54"/>
                  </a:lnTo>
                  <a:lnTo>
                    <a:pt x="183" y="46"/>
                  </a:lnTo>
                  <a:lnTo>
                    <a:pt x="189" y="41"/>
                  </a:lnTo>
                  <a:lnTo>
                    <a:pt x="194" y="36"/>
                  </a:lnTo>
                  <a:lnTo>
                    <a:pt x="196" y="34"/>
                  </a:lnTo>
                  <a:lnTo>
                    <a:pt x="200" y="32"/>
                  </a:lnTo>
                  <a:lnTo>
                    <a:pt x="201" y="35"/>
                  </a:lnTo>
                  <a:lnTo>
                    <a:pt x="201" y="41"/>
                  </a:lnTo>
                  <a:lnTo>
                    <a:pt x="200" y="53"/>
                  </a:lnTo>
                  <a:lnTo>
                    <a:pt x="198" y="72"/>
                  </a:lnTo>
                  <a:lnTo>
                    <a:pt x="197" y="91"/>
                  </a:lnTo>
                  <a:lnTo>
                    <a:pt x="195" y="104"/>
                  </a:lnTo>
                  <a:lnTo>
                    <a:pt x="203" y="88"/>
                  </a:lnTo>
                  <a:lnTo>
                    <a:pt x="209" y="64"/>
                  </a:lnTo>
                  <a:lnTo>
                    <a:pt x="213" y="37"/>
                  </a:lnTo>
                  <a:lnTo>
                    <a:pt x="216" y="16"/>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09" name="Freeform 313">
              <a:extLst>
                <a:ext uri="{FF2B5EF4-FFF2-40B4-BE49-F238E27FC236}">
                  <a16:creationId xmlns:a16="http://schemas.microsoft.com/office/drawing/2014/main" xmlns="" id="{60FBC383-D130-4B40-881A-5A2D8B3C2F0D}"/>
                </a:ext>
              </a:extLst>
            </p:cNvPr>
            <p:cNvSpPr>
              <a:spLocks/>
            </p:cNvSpPr>
            <p:nvPr/>
          </p:nvSpPr>
          <p:spPr bwMode="auto">
            <a:xfrm>
              <a:off x="2578" y="625"/>
              <a:ext cx="86" cy="82"/>
            </a:xfrm>
            <a:custGeom>
              <a:avLst/>
              <a:gdLst>
                <a:gd name="T0" fmla="*/ 5 w 173"/>
                <a:gd name="T1" fmla="*/ 5 h 165"/>
                <a:gd name="T2" fmla="*/ 5 w 173"/>
                <a:gd name="T3" fmla="*/ 4 h 165"/>
                <a:gd name="T4" fmla="*/ 5 w 173"/>
                <a:gd name="T5" fmla="*/ 4 h 165"/>
                <a:gd name="T6" fmla="*/ 4 w 173"/>
                <a:gd name="T7" fmla="*/ 4 h 165"/>
                <a:gd name="T8" fmla="*/ 4 w 173"/>
                <a:gd name="T9" fmla="*/ 3 h 165"/>
                <a:gd name="T10" fmla="*/ 4 w 173"/>
                <a:gd name="T11" fmla="*/ 2 h 165"/>
                <a:gd name="T12" fmla="*/ 4 w 173"/>
                <a:gd name="T13" fmla="*/ 1 h 165"/>
                <a:gd name="T14" fmla="*/ 4 w 173"/>
                <a:gd name="T15" fmla="*/ 1 h 165"/>
                <a:gd name="T16" fmla="*/ 4 w 173"/>
                <a:gd name="T17" fmla="*/ 2 h 165"/>
                <a:gd name="T18" fmla="*/ 4 w 173"/>
                <a:gd name="T19" fmla="*/ 3 h 165"/>
                <a:gd name="T20" fmla="*/ 4 w 173"/>
                <a:gd name="T21" fmla="*/ 3 h 165"/>
                <a:gd name="T22" fmla="*/ 3 w 173"/>
                <a:gd name="T23" fmla="*/ 3 h 165"/>
                <a:gd name="T24" fmla="*/ 3 w 173"/>
                <a:gd name="T25" fmla="*/ 3 h 165"/>
                <a:gd name="T26" fmla="*/ 3 w 173"/>
                <a:gd name="T27" fmla="*/ 3 h 165"/>
                <a:gd name="T28" fmla="*/ 3 w 173"/>
                <a:gd name="T29" fmla="*/ 2 h 165"/>
                <a:gd name="T30" fmla="*/ 2 w 173"/>
                <a:gd name="T31" fmla="*/ 1 h 165"/>
                <a:gd name="T32" fmla="*/ 2 w 173"/>
                <a:gd name="T33" fmla="*/ 0 h 165"/>
                <a:gd name="T34" fmla="*/ 2 w 173"/>
                <a:gd name="T35" fmla="*/ 0 h 165"/>
                <a:gd name="T36" fmla="*/ 2 w 173"/>
                <a:gd name="T37" fmla="*/ 0 h 165"/>
                <a:gd name="T38" fmla="*/ 2 w 173"/>
                <a:gd name="T39" fmla="*/ 0 h 165"/>
                <a:gd name="T40" fmla="*/ 2 w 173"/>
                <a:gd name="T41" fmla="*/ 0 h 165"/>
                <a:gd name="T42" fmla="*/ 2 w 173"/>
                <a:gd name="T43" fmla="*/ 1 h 165"/>
                <a:gd name="T44" fmla="*/ 2 w 173"/>
                <a:gd name="T45" fmla="*/ 1 h 165"/>
                <a:gd name="T46" fmla="*/ 2 w 173"/>
                <a:gd name="T47" fmla="*/ 2 h 165"/>
                <a:gd name="T48" fmla="*/ 2 w 173"/>
                <a:gd name="T49" fmla="*/ 2 h 165"/>
                <a:gd name="T50" fmla="*/ 1 w 173"/>
                <a:gd name="T51" fmla="*/ 1 h 165"/>
                <a:gd name="T52" fmla="*/ 0 w 173"/>
                <a:gd name="T53" fmla="*/ 0 h 165"/>
                <a:gd name="T54" fmla="*/ 0 w 173"/>
                <a:gd name="T55" fmla="*/ 0 h 165"/>
                <a:gd name="T56" fmla="*/ 0 w 173"/>
                <a:gd name="T57" fmla="*/ 0 h 165"/>
                <a:gd name="T58" fmla="*/ 0 w 173"/>
                <a:gd name="T59" fmla="*/ 0 h 165"/>
                <a:gd name="T60" fmla="*/ 0 w 173"/>
                <a:gd name="T61" fmla="*/ 1 h 165"/>
                <a:gd name="T62" fmla="*/ 1 w 173"/>
                <a:gd name="T63" fmla="*/ 1 h 165"/>
                <a:gd name="T64" fmla="*/ 1 w 173"/>
                <a:gd name="T65" fmla="*/ 1 h 165"/>
                <a:gd name="T66" fmla="*/ 1 w 173"/>
                <a:gd name="T67" fmla="*/ 2 h 165"/>
                <a:gd name="T68" fmla="*/ 2 w 173"/>
                <a:gd name="T69" fmla="*/ 2 h 165"/>
                <a:gd name="T70" fmla="*/ 2 w 173"/>
                <a:gd name="T71" fmla="*/ 2 h 165"/>
                <a:gd name="T72" fmla="*/ 2 w 173"/>
                <a:gd name="T73" fmla="*/ 2 h 165"/>
                <a:gd name="T74" fmla="*/ 2 w 173"/>
                <a:gd name="T75" fmla="*/ 2 h 165"/>
                <a:gd name="T76" fmla="*/ 1 w 173"/>
                <a:gd name="T77" fmla="*/ 2 h 165"/>
                <a:gd name="T78" fmla="*/ 1 w 173"/>
                <a:gd name="T79" fmla="*/ 2 h 165"/>
                <a:gd name="T80" fmla="*/ 1 w 173"/>
                <a:gd name="T81" fmla="*/ 2 h 165"/>
                <a:gd name="T82" fmla="*/ 0 w 173"/>
                <a:gd name="T83" fmla="*/ 2 h 165"/>
                <a:gd name="T84" fmla="*/ 1 w 173"/>
                <a:gd name="T85" fmla="*/ 2 h 165"/>
                <a:gd name="T86" fmla="*/ 1 w 173"/>
                <a:gd name="T87" fmla="*/ 3 h 165"/>
                <a:gd name="T88" fmla="*/ 2 w 173"/>
                <a:gd name="T89" fmla="*/ 3 h 165"/>
                <a:gd name="T90" fmla="*/ 2 w 173"/>
                <a:gd name="T91" fmla="*/ 3 h 165"/>
                <a:gd name="T92" fmla="*/ 3 w 173"/>
                <a:gd name="T93" fmla="*/ 3 h 165"/>
                <a:gd name="T94" fmla="*/ 3 w 173"/>
                <a:gd name="T95" fmla="*/ 3 h 165"/>
                <a:gd name="T96" fmla="*/ 3 w 173"/>
                <a:gd name="T97" fmla="*/ 3 h 165"/>
                <a:gd name="T98" fmla="*/ 4 w 173"/>
                <a:gd name="T99" fmla="*/ 4 h 165"/>
                <a:gd name="T100" fmla="*/ 4 w 173"/>
                <a:gd name="T101" fmla="*/ 4 h 165"/>
                <a:gd name="T102" fmla="*/ 3 w 173"/>
                <a:gd name="T103" fmla="*/ 4 h 165"/>
                <a:gd name="T104" fmla="*/ 3 w 173"/>
                <a:gd name="T105" fmla="*/ 4 h 165"/>
                <a:gd name="T106" fmla="*/ 2 w 173"/>
                <a:gd name="T107" fmla="*/ 4 h 165"/>
                <a:gd name="T108" fmla="*/ 2 w 173"/>
                <a:gd name="T109" fmla="*/ 4 h 165"/>
                <a:gd name="T110" fmla="*/ 2 w 173"/>
                <a:gd name="T111" fmla="*/ 4 h 165"/>
                <a:gd name="T112" fmla="*/ 2 w 173"/>
                <a:gd name="T113" fmla="*/ 4 h 165"/>
                <a:gd name="T114" fmla="*/ 3 w 173"/>
                <a:gd name="T115" fmla="*/ 4 h 165"/>
                <a:gd name="T116" fmla="*/ 4 w 173"/>
                <a:gd name="T117" fmla="*/ 4 h 165"/>
                <a:gd name="T118" fmla="*/ 4 w 173"/>
                <a:gd name="T119" fmla="*/ 4 h 165"/>
                <a:gd name="T120" fmla="*/ 4 w 173"/>
                <a:gd name="T121" fmla="*/ 4 h 165"/>
                <a:gd name="T122" fmla="*/ 5 w 173"/>
                <a:gd name="T123" fmla="*/ 4 h 16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73" h="165">
                  <a:moveTo>
                    <a:pt x="167" y="165"/>
                  </a:moveTo>
                  <a:lnTo>
                    <a:pt x="168" y="162"/>
                  </a:lnTo>
                  <a:lnTo>
                    <a:pt x="170" y="159"/>
                  </a:lnTo>
                  <a:lnTo>
                    <a:pt x="172" y="157"/>
                  </a:lnTo>
                  <a:lnTo>
                    <a:pt x="173" y="155"/>
                  </a:lnTo>
                  <a:lnTo>
                    <a:pt x="166" y="148"/>
                  </a:lnTo>
                  <a:lnTo>
                    <a:pt x="159" y="141"/>
                  </a:lnTo>
                  <a:lnTo>
                    <a:pt x="156" y="135"/>
                  </a:lnTo>
                  <a:lnTo>
                    <a:pt x="155" y="128"/>
                  </a:lnTo>
                  <a:lnTo>
                    <a:pt x="154" y="116"/>
                  </a:lnTo>
                  <a:lnTo>
                    <a:pt x="151" y="96"/>
                  </a:lnTo>
                  <a:lnTo>
                    <a:pt x="148" y="76"/>
                  </a:lnTo>
                  <a:lnTo>
                    <a:pt x="144" y="64"/>
                  </a:lnTo>
                  <a:lnTo>
                    <a:pt x="141" y="58"/>
                  </a:lnTo>
                  <a:lnTo>
                    <a:pt x="137" y="55"/>
                  </a:lnTo>
                  <a:lnTo>
                    <a:pt x="136" y="57"/>
                  </a:lnTo>
                  <a:lnTo>
                    <a:pt x="137" y="63"/>
                  </a:lnTo>
                  <a:lnTo>
                    <a:pt x="140" y="75"/>
                  </a:lnTo>
                  <a:lnTo>
                    <a:pt x="141" y="91"/>
                  </a:lnTo>
                  <a:lnTo>
                    <a:pt x="141" y="108"/>
                  </a:lnTo>
                  <a:lnTo>
                    <a:pt x="140" y="119"/>
                  </a:lnTo>
                  <a:lnTo>
                    <a:pt x="135" y="117"/>
                  </a:lnTo>
                  <a:lnTo>
                    <a:pt x="130" y="113"/>
                  </a:lnTo>
                  <a:lnTo>
                    <a:pt x="126" y="111"/>
                  </a:lnTo>
                  <a:lnTo>
                    <a:pt x="121" y="108"/>
                  </a:lnTo>
                  <a:lnTo>
                    <a:pt x="116" y="104"/>
                  </a:lnTo>
                  <a:lnTo>
                    <a:pt x="112" y="101"/>
                  </a:lnTo>
                  <a:lnTo>
                    <a:pt x="107" y="97"/>
                  </a:lnTo>
                  <a:lnTo>
                    <a:pt x="105" y="94"/>
                  </a:lnTo>
                  <a:lnTo>
                    <a:pt x="101" y="83"/>
                  </a:lnTo>
                  <a:lnTo>
                    <a:pt x="97" y="68"/>
                  </a:lnTo>
                  <a:lnTo>
                    <a:pt x="94" y="52"/>
                  </a:lnTo>
                  <a:lnTo>
                    <a:pt x="92" y="40"/>
                  </a:lnTo>
                  <a:lnTo>
                    <a:pt x="92" y="30"/>
                  </a:lnTo>
                  <a:lnTo>
                    <a:pt x="91" y="21"/>
                  </a:lnTo>
                  <a:lnTo>
                    <a:pt x="90" y="13"/>
                  </a:lnTo>
                  <a:lnTo>
                    <a:pt x="87" y="7"/>
                  </a:lnTo>
                  <a:lnTo>
                    <a:pt x="84" y="4"/>
                  </a:lnTo>
                  <a:lnTo>
                    <a:pt x="83" y="5"/>
                  </a:lnTo>
                  <a:lnTo>
                    <a:pt x="84" y="10"/>
                  </a:lnTo>
                  <a:lnTo>
                    <a:pt x="86" y="16"/>
                  </a:lnTo>
                  <a:lnTo>
                    <a:pt x="87" y="25"/>
                  </a:lnTo>
                  <a:lnTo>
                    <a:pt x="86" y="31"/>
                  </a:lnTo>
                  <a:lnTo>
                    <a:pt x="84" y="38"/>
                  </a:lnTo>
                  <a:lnTo>
                    <a:pt x="83" y="44"/>
                  </a:lnTo>
                  <a:lnTo>
                    <a:pt x="83" y="52"/>
                  </a:lnTo>
                  <a:lnTo>
                    <a:pt x="84" y="64"/>
                  </a:lnTo>
                  <a:lnTo>
                    <a:pt x="87" y="75"/>
                  </a:lnTo>
                  <a:lnTo>
                    <a:pt x="88" y="83"/>
                  </a:lnTo>
                  <a:lnTo>
                    <a:pt x="76" y="73"/>
                  </a:lnTo>
                  <a:lnTo>
                    <a:pt x="64" y="60"/>
                  </a:lnTo>
                  <a:lnTo>
                    <a:pt x="51" y="46"/>
                  </a:lnTo>
                  <a:lnTo>
                    <a:pt x="38" y="34"/>
                  </a:lnTo>
                  <a:lnTo>
                    <a:pt x="26" y="21"/>
                  </a:lnTo>
                  <a:lnTo>
                    <a:pt x="15" y="11"/>
                  </a:lnTo>
                  <a:lnTo>
                    <a:pt x="7" y="4"/>
                  </a:lnTo>
                  <a:lnTo>
                    <a:pt x="0" y="0"/>
                  </a:lnTo>
                  <a:lnTo>
                    <a:pt x="5" y="7"/>
                  </a:lnTo>
                  <a:lnTo>
                    <a:pt x="11" y="15"/>
                  </a:lnTo>
                  <a:lnTo>
                    <a:pt x="17" y="23"/>
                  </a:lnTo>
                  <a:lnTo>
                    <a:pt x="23" y="33"/>
                  </a:lnTo>
                  <a:lnTo>
                    <a:pt x="29" y="41"/>
                  </a:lnTo>
                  <a:lnTo>
                    <a:pt x="34" y="48"/>
                  </a:lnTo>
                  <a:lnTo>
                    <a:pt x="38" y="53"/>
                  </a:lnTo>
                  <a:lnTo>
                    <a:pt x="41" y="58"/>
                  </a:lnTo>
                  <a:lnTo>
                    <a:pt x="44" y="61"/>
                  </a:lnTo>
                  <a:lnTo>
                    <a:pt x="48" y="66"/>
                  </a:lnTo>
                  <a:lnTo>
                    <a:pt x="53" y="72"/>
                  </a:lnTo>
                  <a:lnTo>
                    <a:pt x="59" y="76"/>
                  </a:lnTo>
                  <a:lnTo>
                    <a:pt x="65" y="82"/>
                  </a:lnTo>
                  <a:lnTo>
                    <a:pt x="71" y="87"/>
                  </a:lnTo>
                  <a:lnTo>
                    <a:pt x="76" y="90"/>
                  </a:lnTo>
                  <a:lnTo>
                    <a:pt x="80" y="93"/>
                  </a:lnTo>
                  <a:lnTo>
                    <a:pt x="75" y="93"/>
                  </a:lnTo>
                  <a:lnTo>
                    <a:pt x="71" y="93"/>
                  </a:lnTo>
                  <a:lnTo>
                    <a:pt x="65" y="93"/>
                  </a:lnTo>
                  <a:lnTo>
                    <a:pt x="59" y="91"/>
                  </a:lnTo>
                  <a:lnTo>
                    <a:pt x="53" y="90"/>
                  </a:lnTo>
                  <a:lnTo>
                    <a:pt x="48" y="88"/>
                  </a:lnTo>
                  <a:lnTo>
                    <a:pt x="44" y="87"/>
                  </a:lnTo>
                  <a:lnTo>
                    <a:pt x="41" y="84"/>
                  </a:lnTo>
                  <a:lnTo>
                    <a:pt x="36" y="81"/>
                  </a:lnTo>
                  <a:lnTo>
                    <a:pt x="31" y="81"/>
                  </a:lnTo>
                  <a:lnTo>
                    <a:pt x="29" y="83"/>
                  </a:lnTo>
                  <a:lnTo>
                    <a:pt x="33" y="88"/>
                  </a:lnTo>
                  <a:lnTo>
                    <a:pt x="37" y="91"/>
                  </a:lnTo>
                  <a:lnTo>
                    <a:pt x="44" y="95"/>
                  </a:lnTo>
                  <a:lnTo>
                    <a:pt x="52" y="99"/>
                  </a:lnTo>
                  <a:lnTo>
                    <a:pt x="61" y="103"/>
                  </a:lnTo>
                  <a:lnTo>
                    <a:pt x="72" y="106"/>
                  </a:lnTo>
                  <a:lnTo>
                    <a:pt x="81" y="109"/>
                  </a:lnTo>
                  <a:lnTo>
                    <a:pt x="91" y="111"/>
                  </a:lnTo>
                  <a:lnTo>
                    <a:pt x="99" y="111"/>
                  </a:lnTo>
                  <a:lnTo>
                    <a:pt x="104" y="112"/>
                  </a:lnTo>
                  <a:lnTo>
                    <a:pt x="109" y="114"/>
                  </a:lnTo>
                  <a:lnTo>
                    <a:pt x="114" y="118"/>
                  </a:lnTo>
                  <a:lnTo>
                    <a:pt x="119" y="121"/>
                  </a:lnTo>
                  <a:lnTo>
                    <a:pt x="124" y="125"/>
                  </a:lnTo>
                  <a:lnTo>
                    <a:pt x="128" y="128"/>
                  </a:lnTo>
                  <a:lnTo>
                    <a:pt x="132" y="132"/>
                  </a:lnTo>
                  <a:lnTo>
                    <a:pt x="135" y="135"/>
                  </a:lnTo>
                  <a:lnTo>
                    <a:pt x="130" y="137"/>
                  </a:lnTo>
                  <a:lnTo>
                    <a:pt x="124" y="140"/>
                  </a:lnTo>
                  <a:lnTo>
                    <a:pt x="117" y="141"/>
                  </a:lnTo>
                  <a:lnTo>
                    <a:pt x="109" y="142"/>
                  </a:lnTo>
                  <a:lnTo>
                    <a:pt x="101" y="143"/>
                  </a:lnTo>
                  <a:lnTo>
                    <a:pt x="94" y="143"/>
                  </a:lnTo>
                  <a:lnTo>
                    <a:pt x="87" y="143"/>
                  </a:lnTo>
                  <a:lnTo>
                    <a:pt x="81" y="142"/>
                  </a:lnTo>
                  <a:lnTo>
                    <a:pt x="74" y="142"/>
                  </a:lnTo>
                  <a:lnTo>
                    <a:pt x="69" y="143"/>
                  </a:lnTo>
                  <a:lnTo>
                    <a:pt x="72" y="146"/>
                  </a:lnTo>
                  <a:lnTo>
                    <a:pt x="82" y="149"/>
                  </a:lnTo>
                  <a:lnTo>
                    <a:pt x="90" y="150"/>
                  </a:lnTo>
                  <a:lnTo>
                    <a:pt x="99" y="151"/>
                  </a:lnTo>
                  <a:lnTo>
                    <a:pt x="110" y="151"/>
                  </a:lnTo>
                  <a:lnTo>
                    <a:pt x="119" y="150"/>
                  </a:lnTo>
                  <a:lnTo>
                    <a:pt x="128" y="150"/>
                  </a:lnTo>
                  <a:lnTo>
                    <a:pt x="137" y="150"/>
                  </a:lnTo>
                  <a:lnTo>
                    <a:pt x="144" y="149"/>
                  </a:lnTo>
                  <a:lnTo>
                    <a:pt x="149" y="149"/>
                  </a:lnTo>
                  <a:lnTo>
                    <a:pt x="155" y="150"/>
                  </a:lnTo>
                  <a:lnTo>
                    <a:pt x="160" y="155"/>
                  </a:lnTo>
                  <a:lnTo>
                    <a:pt x="164" y="159"/>
                  </a:lnTo>
                  <a:lnTo>
                    <a:pt x="167" y="165"/>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10" name="Freeform 314">
              <a:extLst>
                <a:ext uri="{FF2B5EF4-FFF2-40B4-BE49-F238E27FC236}">
                  <a16:creationId xmlns:a16="http://schemas.microsoft.com/office/drawing/2014/main" xmlns="" id="{8399BD9D-88BC-4E6D-9DC3-61631A9B98BF}"/>
                </a:ext>
              </a:extLst>
            </p:cNvPr>
            <p:cNvSpPr>
              <a:spLocks/>
            </p:cNvSpPr>
            <p:nvPr/>
          </p:nvSpPr>
          <p:spPr bwMode="auto">
            <a:xfrm>
              <a:off x="2706" y="594"/>
              <a:ext cx="54" cy="125"/>
            </a:xfrm>
            <a:custGeom>
              <a:avLst/>
              <a:gdLst>
                <a:gd name="T0" fmla="*/ 1 w 107"/>
                <a:gd name="T1" fmla="*/ 7 h 250"/>
                <a:gd name="T2" fmla="*/ 1 w 107"/>
                <a:gd name="T3" fmla="*/ 7 h 250"/>
                <a:gd name="T4" fmla="*/ 1 w 107"/>
                <a:gd name="T5" fmla="*/ 7 h 250"/>
                <a:gd name="T6" fmla="*/ 1 w 107"/>
                <a:gd name="T7" fmla="*/ 6 h 250"/>
                <a:gd name="T8" fmla="*/ 1 w 107"/>
                <a:gd name="T9" fmla="*/ 5 h 250"/>
                <a:gd name="T10" fmla="*/ 1 w 107"/>
                <a:gd name="T11" fmla="*/ 4 h 250"/>
                <a:gd name="T12" fmla="*/ 1 w 107"/>
                <a:gd name="T13" fmla="*/ 4 h 250"/>
                <a:gd name="T14" fmla="*/ 1 w 107"/>
                <a:gd name="T15" fmla="*/ 5 h 250"/>
                <a:gd name="T16" fmla="*/ 2 w 107"/>
                <a:gd name="T17" fmla="*/ 4 h 250"/>
                <a:gd name="T18" fmla="*/ 2 w 107"/>
                <a:gd name="T19" fmla="*/ 3 h 250"/>
                <a:gd name="T20" fmla="*/ 2 w 107"/>
                <a:gd name="T21" fmla="*/ 1 h 250"/>
                <a:gd name="T22" fmla="*/ 2 w 107"/>
                <a:gd name="T23" fmla="*/ 1 h 250"/>
                <a:gd name="T24" fmla="*/ 2 w 107"/>
                <a:gd name="T25" fmla="*/ 2 h 250"/>
                <a:gd name="T26" fmla="*/ 2 w 107"/>
                <a:gd name="T27" fmla="*/ 2 h 250"/>
                <a:gd name="T28" fmla="*/ 3 w 107"/>
                <a:gd name="T29" fmla="*/ 1 h 250"/>
                <a:gd name="T30" fmla="*/ 3 w 107"/>
                <a:gd name="T31" fmla="*/ 1 h 250"/>
                <a:gd name="T32" fmla="*/ 3 w 107"/>
                <a:gd name="T33" fmla="*/ 2 h 250"/>
                <a:gd name="T34" fmla="*/ 3 w 107"/>
                <a:gd name="T35" fmla="*/ 3 h 250"/>
                <a:gd name="T36" fmla="*/ 3 w 107"/>
                <a:gd name="T37" fmla="*/ 2 h 250"/>
                <a:gd name="T38" fmla="*/ 3 w 107"/>
                <a:gd name="T39" fmla="*/ 2 h 250"/>
                <a:gd name="T40" fmla="*/ 3 w 107"/>
                <a:gd name="T41" fmla="*/ 3 h 250"/>
                <a:gd name="T42" fmla="*/ 3 w 107"/>
                <a:gd name="T43" fmla="*/ 3 h 250"/>
                <a:gd name="T44" fmla="*/ 2 w 107"/>
                <a:gd name="T45" fmla="*/ 3 h 250"/>
                <a:gd name="T46" fmla="*/ 2 w 107"/>
                <a:gd name="T47" fmla="*/ 5 h 250"/>
                <a:gd name="T48" fmla="*/ 2 w 107"/>
                <a:gd name="T49" fmla="*/ 5 h 250"/>
                <a:gd name="T50" fmla="*/ 3 w 107"/>
                <a:gd name="T51" fmla="*/ 5 h 250"/>
                <a:gd name="T52" fmla="*/ 4 w 107"/>
                <a:gd name="T53" fmla="*/ 5 h 250"/>
                <a:gd name="T54" fmla="*/ 4 w 107"/>
                <a:gd name="T55" fmla="*/ 5 h 250"/>
                <a:gd name="T56" fmla="*/ 3 w 107"/>
                <a:gd name="T57" fmla="*/ 5 h 250"/>
                <a:gd name="T58" fmla="*/ 3 w 107"/>
                <a:gd name="T59" fmla="*/ 6 h 250"/>
                <a:gd name="T60" fmla="*/ 2 w 107"/>
                <a:gd name="T61" fmla="*/ 6 h 250"/>
                <a:gd name="T62" fmla="*/ 2 w 107"/>
                <a:gd name="T63" fmla="*/ 7 h 250"/>
                <a:gd name="T64" fmla="*/ 2 w 107"/>
                <a:gd name="T65" fmla="*/ 7 h 250"/>
                <a:gd name="T66" fmla="*/ 2 w 107"/>
                <a:gd name="T67" fmla="*/ 7 h 250"/>
                <a:gd name="T68" fmla="*/ 3 w 107"/>
                <a:gd name="T69" fmla="*/ 6 h 250"/>
                <a:gd name="T70" fmla="*/ 4 w 107"/>
                <a:gd name="T71" fmla="*/ 6 h 250"/>
                <a:gd name="T72" fmla="*/ 4 w 107"/>
                <a:gd name="T73" fmla="*/ 6 h 250"/>
                <a:gd name="T74" fmla="*/ 4 w 107"/>
                <a:gd name="T75" fmla="*/ 6 h 250"/>
                <a:gd name="T76" fmla="*/ 3 w 107"/>
                <a:gd name="T77" fmla="*/ 7 h 250"/>
                <a:gd name="T78" fmla="*/ 3 w 107"/>
                <a:gd name="T79" fmla="*/ 7 h 250"/>
                <a:gd name="T80" fmla="*/ 3 w 107"/>
                <a:gd name="T81" fmla="*/ 7 h 250"/>
                <a:gd name="T82" fmla="*/ 2 w 107"/>
                <a:gd name="T83" fmla="*/ 7 h 250"/>
                <a:gd name="T84" fmla="*/ 1 w 107"/>
                <a:gd name="T85" fmla="*/ 7 h 250"/>
                <a:gd name="T86" fmla="*/ 1 w 107"/>
                <a:gd name="T87" fmla="*/ 8 h 250"/>
                <a:gd name="T88" fmla="*/ 1 w 107"/>
                <a:gd name="T89" fmla="*/ 8 h 250"/>
                <a:gd name="T90" fmla="*/ 1 w 107"/>
                <a:gd name="T91" fmla="*/ 8 h 250"/>
                <a:gd name="T92" fmla="*/ 1 w 107"/>
                <a:gd name="T93" fmla="*/ 7 h 250"/>
                <a:gd name="T94" fmla="*/ 1 w 107"/>
                <a:gd name="T95" fmla="*/ 7 h 25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07" h="250">
                  <a:moveTo>
                    <a:pt x="0" y="216"/>
                  </a:moveTo>
                  <a:lnTo>
                    <a:pt x="7" y="211"/>
                  </a:lnTo>
                  <a:lnTo>
                    <a:pt x="12" y="206"/>
                  </a:lnTo>
                  <a:lnTo>
                    <a:pt x="15" y="199"/>
                  </a:lnTo>
                  <a:lnTo>
                    <a:pt x="17" y="194"/>
                  </a:lnTo>
                  <a:lnTo>
                    <a:pt x="20" y="196"/>
                  </a:lnTo>
                  <a:lnTo>
                    <a:pt x="22" y="198"/>
                  </a:lnTo>
                  <a:lnTo>
                    <a:pt x="23" y="198"/>
                  </a:lnTo>
                  <a:lnTo>
                    <a:pt x="25" y="199"/>
                  </a:lnTo>
                  <a:lnTo>
                    <a:pt x="27" y="196"/>
                  </a:lnTo>
                  <a:lnTo>
                    <a:pt x="29" y="187"/>
                  </a:lnTo>
                  <a:lnTo>
                    <a:pt x="29" y="178"/>
                  </a:lnTo>
                  <a:lnTo>
                    <a:pt x="28" y="172"/>
                  </a:lnTo>
                  <a:lnTo>
                    <a:pt x="21" y="160"/>
                  </a:lnTo>
                  <a:lnTo>
                    <a:pt x="12" y="141"/>
                  </a:lnTo>
                  <a:lnTo>
                    <a:pt x="4" y="121"/>
                  </a:lnTo>
                  <a:lnTo>
                    <a:pt x="0" y="110"/>
                  </a:lnTo>
                  <a:lnTo>
                    <a:pt x="1" y="103"/>
                  </a:lnTo>
                  <a:lnTo>
                    <a:pt x="2" y="98"/>
                  </a:lnTo>
                  <a:lnTo>
                    <a:pt x="4" y="99"/>
                  </a:lnTo>
                  <a:lnTo>
                    <a:pt x="5" y="104"/>
                  </a:lnTo>
                  <a:lnTo>
                    <a:pt x="8" y="115"/>
                  </a:lnTo>
                  <a:lnTo>
                    <a:pt x="15" y="130"/>
                  </a:lnTo>
                  <a:lnTo>
                    <a:pt x="24" y="144"/>
                  </a:lnTo>
                  <a:lnTo>
                    <a:pt x="32" y="152"/>
                  </a:lnTo>
                  <a:lnTo>
                    <a:pt x="37" y="138"/>
                  </a:lnTo>
                  <a:lnTo>
                    <a:pt x="42" y="118"/>
                  </a:lnTo>
                  <a:lnTo>
                    <a:pt x="44" y="97"/>
                  </a:lnTo>
                  <a:lnTo>
                    <a:pt x="43" y="83"/>
                  </a:lnTo>
                  <a:lnTo>
                    <a:pt x="40" y="70"/>
                  </a:lnTo>
                  <a:lnTo>
                    <a:pt x="38" y="54"/>
                  </a:lnTo>
                  <a:lnTo>
                    <a:pt x="38" y="39"/>
                  </a:lnTo>
                  <a:lnTo>
                    <a:pt x="39" y="29"/>
                  </a:lnTo>
                  <a:lnTo>
                    <a:pt x="42" y="25"/>
                  </a:lnTo>
                  <a:lnTo>
                    <a:pt x="43" y="25"/>
                  </a:lnTo>
                  <a:lnTo>
                    <a:pt x="44" y="30"/>
                  </a:lnTo>
                  <a:lnTo>
                    <a:pt x="43" y="36"/>
                  </a:lnTo>
                  <a:lnTo>
                    <a:pt x="43" y="44"/>
                  </a:lnTo>
                  <a:lnTo>
                    <a:pt x="45" y="54"/>
                  </a:lnTo>
                  <a:lnTo>
                    <a:pt x="47" y="65"/>
                  </a:lnTo>
                  <a:lnTo>
                    <a:pt x="50" y="70"/>
                  </a:lnTo>
                  <a:lnTo>
                    <a:pt x="55" y="54"/>
                  </a:lnTo>
                  <a:lnTo>
                    <a:pt x="62" y="34"/>
                  </a:lnTo>
                  <a:lnTo>
                    <a:pt x="70" y="15"/>
                  </a:lnTo>
                  <a:lnTo>
                    <a:pt x="81" y="2"/>
                  </a:lnTo>
                  <a:lnTo>
                    <a:pt x="85" y="0"/>
                  </a:lnTo>
                  <a:lnTo>
                    <a:pt x="88" y="0"/>
                  </a:lnTo>
                  <a:lnTo>
                    <a:pt x="86" y="4"/>
                  </a:lnTo>
                  <a:lnTo>
                    <a:pt x="82" y="7"/>
                  </a:lnTo>
                  <a:lnTo>
                    <a:pt x="76" y="19"/>
                  </a:lnTo>
                  <a:lnTo>
                    <a:pt x="69" y="37"/>
                  </a:lnTo>
                  <a:lnTo>
                    <a:pt x="63" y="57"/>
                  </a:lnTo>
                  <a:lnTo>
                    <a:pt x="60" y="69"/>
                  </a:lnTo>
                  <a:lnTo>
                    <a:pt x="67" y="68"/>
                  </a:lnTo>
                  <a:lnTo>
                    <a:pt x="76" y="66"/>
                  </a:lnTo>
                  <a:lnTo>
                    <a:pt x="84" y="62"/>
                  </a:lnTo>
                  <a:lnTo>
                    <a:pt x="90" y="59"/>
                  </a:lnTo>
                  <a:lnTo>
                    <a:pt x="93" y="55"/>
                  </a:lnTo>
                  <a:lnTo>
                    <a:pt x="96" y="55"/>
                  </a:lnTo>
                  <a:lnTo>
                    <a:pt x="96" y="58"/>
                  </a:lnTo>
                  <a:lnTo>
                    <a:pt x="92" y="61"/>
                  </a:lnTo>
                  <a:lnTo>
                    <a:pt x="89" y="64"/>
                  </a:lnTo>
                  <a:lnTo>
                    <a:pt x="85" y="67"/>
                  </a:lnTo>
                  <a:lnTo>
                    <a:pt x="81" y="70"/>
                  </a:lnTo>
                  <a:lnTo>
                    <a:pt x="75" y="74"/>
                  </a:lnTo>
                  <a:lnTo>
                    <a:pt x="69" y="77"/>
                  </a:lnTo>
                  <a:lnTo>
                    <a:pt x="65" y="81"/>
                  </a:lnTo>
                  <a:lnTo>
                    <a:pt x="61" y="83"/>
                  </a:lnTo>
                  <a:lnTo>
                    <a:pt x="58" y="85"/>
                  </a:lnTo>
                  <a:lnTo>
                    <a:pt x="55" y="104"/>
                  </a:lnTo>
                  <a:lnTo>
                    <a:pt x="51" y="125"/>
                  </a:lnTo>
                  <a:lnTo>
                    <a:pt x="47" y="143"/>
                  </a:lnTo>
                  <a:lnTo>
                    <a:pt x="44" y="153"/>
                  </a:lnTo>
                  <a:lnTo>
                    <a:pt x="52" y="153"/>
                  </a:lnTo>
                  <a:lnTo>
                    <a:pt x="60" y="152"/>
                  </a:lnTo>
                  <a:lnTo>
                    <a:pt x="68" y="151"/>
                  </a:lnTo>
                  <a:lnTo>
                    <a:pt x="76" y="150"/>
                  </a:lnTo>
                  <a:lnTo>
                    <a:pt x="83" y="149"/>
                  </a:lnTo>
                  <a:lnTo>
                    <a:pt x="90" y="146"/>
                  </a:lnTo>
                  <a:lnTo>
                    <a:pt x="95" y="145"/>
                  </a:lnTo>
                  <a:lnTo>
                    <a:pt x="98" y="143"/>
                  </a:lnTo>
                  <a:lnTo>
                    <a:pt x="101" y="141"/>
                  </a:lnTo>
                  <a:lnTo>
                    <a:pt x="103" y="141"/>
                  </a:lnTo>
                  <a:lnTo>
                    <a:pt x="103" y="142"/>
                  </a:lnTo>
                  <a:lnTo>
                    <a:pt x="99" y="145"/>
                  </a:lnTo>
                  <a:lnTo>
                    <a:pt x="96" y="148"/>
                  </a:lnTo>
                  <a:lnTo>
                    <a:pt x="90" y="151"/>
                  </a:lnTo>
                  <a:lnTo>
                    <a:pt x="82" y="156"/>
                  </a:lnTo>
                  <a:lnTo>
                    <a:pt x="74" y="159"/>
                  </a:lnTo>
                  <a:lnTo>
                    <a:pt x="65" y="163"/>
                  </a:lnTo>
                  <a:lnTo>
                    <a:pt x="57" y="166"/>
                  </a:lnTo>
                  <a:lnTo>
                    <a:pt x="51" y="170"/>
                  </a:lnTo>
                  <a:lnTo>
                    <a:pt x="46" y="171"/>
                  </a:lnTo>
                  <a:lnTo>
                    <a:pt x="42" y="175"/>
                  </a:lnTo>
                  <a:lnTo>
                    <a:pt x="38" y="184"/>
                  </a:lnTo>
                  <a:lnTo>
                    <a:pt x="37" y="194"/>
                  </a:lnTo>
                  <a:lnTo>
                    <a:pt x="36" y="201"/>
                  </a:lnTo>
                  <a:lnTo>
                    <a:pt x="38" y="204"/>
                  </a:lnTo>
                  <a:lnTo>
                    <a:pt x="45" y="205"/>
                  </a:lnTo>
                  <a:lnTo>
                    <a:pt x="52" y="205"/>
                  </a:lnTo>
                  <a:lnTo>
                    <a:pt x="58" y="204"/>
                  </a:lnTo>
                  <a:lnTo>
                    <a:pt x="63" y="201"/>
                  </a:lnTo>
                  <a:lnTo>
                    <a:pt x="70" y="198"/>
                  </a:lnTo>
                  <a:lnTo>
                    <a:pt x="77" y="195"/>
                  </a:lnTo>
                  <a:lnTo>
                    <a:pt x="83" y="191"/>
                  </a:lnTo>
                  <a:lnTo>
                    <a:pt x="89" y="189"/>
                  </a:lnTo>
                  <a:lnTo>
                    <a:pt x="93" y="186"/>
                  </a:lnTo>
                  <a:lnTo>
                    <a:pt x="98" y="183"/>
                  </a:lnTo>
                  <a:lnTo>
                    <a:pt x="100" y="181"/>
                  </a:lnTo>
                  <a:lnTo>
                    <a:pt x="104" y="178"/>
                  </a:lnTo>
                  <a:lnTo>
                    <a:pt x="107" y="176"/>
                  </a:lnTo>
                  <a:lnTo>
                    <a:pt x="107" y="179"/>
                  </a:lnTo>
                  <a:lnTo>
                    <a:pt x="104" y="184"/>
                  </a:lnTo>
                  <a:lnTo>
                    <a:pt x="100" y="189"/>
                  </a:lnTo>
                  <a:lnTo>
                    <a:pt x="96" y="195"/>
                  </a:lnTo>
                  <a:lnTo>
                    <a:pt x="91" y="201"/>
                  </a:lnTo>
                  <a:lnTo>
                    <a:pt x="86" y="208"/>
                  </a:lnTo>
                  <a:lnTo>
                    <a:pt x="81" y="213"/>
                  </a:lnTo>
                  <a:lnTo>
                    <a:pt x="76" y="219"/>
                  </a:lnTo>
                  <a:lnTo>
                    <a:pt x="72" y="224"/>
                  </a:lnTo>
                  <a:lnTo>
                    <a:pt x="68" y="226"/>
                  </a:lnTo>
                  <a:lnTo>
                    <a:pt x="67" y="223"/>
                  </a:lnTo>
                  <a:lnTo>
                    <a:pt x="66" y="219"/>
                  </a:lnTo>
                  <a:lnTo>
                    <a:pt x="63" y="216"/>
                  </a:lnTo>
                  <a:lnTo>
                    <a:pt x="61" y="212"/>
                  </a:lnTo>
                  <a:lnTo>
                    <a:pt x="55" y="208"/>
                  </a:lnTo>
                  <a:lnTo>
                    <a:pt x="46" y="206"/>
                  </a:lnTo>
                  <a:lnTo>
                    <a:pt x="37" y="208"/>
                  </a:lnTo>
                  <a:lnTo>
                    <a:pt x="29" y="211"/>
                  </a:lnTo>
                  <a:lnTo>
                    <a:pt x="24" y="217"/>
                  </a:lnTo>
                  <a:lnTo>
                    <a:pt x="23" y="221"/>
                  </a:lnTo>
                  <a:lnTo>
                    <a:pt x="23" y="226"/>
                  </a:lnTo>
                  <a:lnTo>
                    <a:pt x="24" y="231"/>
                  </a:lnTo>
                  <a:lnTo>
                    <a:pt x="19" y="238"/>
                  </a:lnTo>
                  <a:lnTo>
                    <a:pt x="12" y="243"/>
                  </a:lnTo>
                  <a:lnTo>
                    <a:pt x="6" y="248"/>
                  </a:lnTo>
                  <a:lnTo>
                    <a:pt x="2" y="250"/>
                  </a:lnTo>
                  <a:lnTo>
                    <a:pt x="8" y="242"/>
                  </a:lnTo>
                  <a:lnTo>
                    <a:pt x="14" y="234"/>
                  </a:lnTo>
                  <a:lnTo>
                    <a:pt x="17" y="227"/>
                  </a:lnTo>
                  <a:lnTo>
                    <a:pt x="16" y="221"/>
                  </a:lnTo>
                  <a:lnTo>
                    <a:pt x="13" y="218"/>
                  </a:lnTo>
                  <a:lnTo>
                    <a:pt x="9" y="214"/>
                  </a:lnTo>
                  <a:lnTo>
                    <a:pt x="6" y="214"/>
                  </a:lnTo>
                  <a:lnTo>
                    <a:pt x="0" y="216"/>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11" name="Freeform 315">
              <a:extLst>
                <a:ext uri="{FF2B5EF4-FFF2-40B4-BE49-F238E27FC236}">
                  <a16:creationId xmlns:a16="http://schemas.microsoft.com/office/drawing/2014/main" xmlns="" id="{83C8C2CF-EFF9-4668-B586-E0489488CE26}"/>
                </a:ext>
              </a:extLst>
            </p:cNvPr>
            <p:cNvSpPr>
              <a:spLocks/>
            </p:cNvSpPr>
            <p:nvPr/>
          </p:nvSpPr>
          <p:spPr bwMode="auto">
            <a:xfrm>
              <a:off x="2695" y="663"/>
              <a:ext cx="9" cy="16"/>
            </a:xfrm>
            <a:custGeom>
              <a:avLst/>
              <a:gdLst>
                <a:gd name="T0" fmla="*/ 0 w 20"/>
                <a:gd name="T1" fmla="*/ 0 h 33"/>
                <a:gd name="T2" fmla="*/ 0 w 20"/>
                <a:gd name="T3" fmla="*/ 0 h 33"/>
                <a:gd name="T4" fmla="*/ 0 w 20"/>
                <a:gd name="T5" fmla="*/ 0 h 33"/>
                <a:gd name="T6" fmla="*/ 0 w 20"/>
                <a:gd name="T7" fmla="*/ 1 h 33"/>
                <a:gd name="T8" fmla="*/ 0 w 20"/>
                <a:gd name="T9" fmla="*/ 1 h 33"/>
                <a:gd name="T10" fmla="*/ 0 w 20"/>
                <a:gd name="T11" fmla="*/ 0 h 33"/>
                <a:gd name="T12" fmla="*/ 0 w 20"/>
                <a:gd name="T13" fmla="*/ 0 h 33"/>
                <a:gd name="T14" fmla="*/ 0 w 20"/>
                <a:gd name="T15" fmla="*/ 0 h 33"/>
                <a:gd name="T16" fmla="*/ 0 w 20"/>
                <a:gd name="T17" fmla="*/ 0 h 33"/>
                <a:gd name="T18" fmla="*/ 0 w 20"/>
                <a:gd name="T19" fmla="*/ 0 h 33"/>
                <a:gd name="T20" fmla="*/ 0 w 20"/>
                <a:gd name="T21" fmla="*/ 0 h 33"/>
                <a:gd name="T22" fmla="*/ 0 w 20"/>
                <a:gd name="T23" fmla="*/ 0 h 33"/>
                <a:gd name="T24" fmla="*/ 0 w 20"/>
                <a:gd name="T25" fmla="*/ 0 h 33"/>
                <a:gd name="T26" fmla="*/ 0 w 20"/>
                <a:gd name="T27" fmla="*/ 0 h 33"/>
                <a:gd name="T28" fmla="*/ 0 w 20"/>
                <a:gd name="T29" fmla="*/ 0 h 33"/>
                <a:gd name="T30" fmla="*/ 0 w 20"/>
                <a:gd name="T31" fmla="*/ 0 h 33"/>
                <a:gd name="T32" fmla="*/ 0 w 20"/>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33">
                  <a:moveTo>
                    <a:pt x="20" y="30"/>
                  </a:moveTo>
                  <a:lnTo>
                    <a:pt x="15" y="29"/>
                  </a:lnTo>
                  <a:lnTo>
                    <a:pt x="10" y="29"/>
                  </a:lnTo>
                  <a:lnTo>
                    <a:pt x="7" y="32"/>
                  </a:lnTo>
                  <a:lnTo>
                    <a:pt x="4" y="33"/>
                  </a:lnTo>
                  <a:lnTo>
                    <a:pt x="2" y="25"/>
                  </a:lnTo>
                  <a:lnTo>
                    <a:pt x="1" y="18"/>
                  </a:lnTo>
                  <a:lnTo>
                    <a:pt x="0" y="11"/>
                  </a:lnTo>
                  <a:lnTo>
                    <a:pt x="0" y="4"/>
                  </a:lnTo>
                  <a:lnTo>
                    <a:pt x="1" y="2"/>
                  </a:lnTo>
                  <a:lnTo>
                    <a:pt x="2" y="0"/>
                  </a:lnTo>
                  <a:lnTo>
                    <a:pt x="4" y="3"/>
                  </a:lnTo>
                  <a:lnTo>
                    <a:pt x="4" y="5"/>
                  </a:lnTo>
                  <a:lnTo>
                    <a:pt x="6" y="11"/>
                  </a:lnTo>
                  <a:lnTo>
                    <a:pt x="9" y="18"/>
                  </a:lnTo>
                  <a:lnTo>
                    <a:pt x="14" y="25"/>
                  </a:lnTo>
                  <a:lnTo>
                    <a:pt x="20" y="30"/>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12" name="Freeform 316">
              <a:extLst>
                <a:ext uri="{FF2B5EF4-FFF2-40B4-BE49-F238E27FC236}">
                  <a16:creationId xmlns:a16="http://schemas.microsoft.com/office/drawing/2014/main" xmlns="" id="{AF1AEE47-7880-44AE-BADA-1BB5CDF878A0}"/>
                </a:ext>
              </a:extLst>
            </p:cNvPr>
            <p:cNvSpPr>
              <a:spLocks/>
            </p:cNvSpPr>
            <p:nvPr/>
          </p:nvSpPr>
          <p:spPr bwMode="auto">
            <a:xfrm>
              <a:off x="2767" y="659"/>
              <a:ext cx="170" cy="103"/>
            </a:xfrm>
            <a:custGeom>
              <a:avLst/>
              <a:gdLst>
                <a:gd name="T0" fmla="*/ 1 w 341"/>
                <a:gd name="T1" fmla="*/ 4 h 208"/>
                <a:gd name="T2" fmla="*/ 2 w 341"/>
                <a:gd name="T3" fmla="*/ 3 h 208"/>
                <a:gd name="T4" fmla="*/ 2 w 341"/>
                <a:gd name="T5" fmla="*/ 2 h 208"/>
                <a:gd name="T6" fmla="*/ 3 w 341"/>
                <a:gd name="T7" fmla="*/ 1 h 208"/>
                <a:gd name="T8" fmla="*/ 4 w 341"/>
                <a:gd name="T9" fmla="*/ 0 h 208"/>
                <a:gd name="T10" fmla="*/ 4 w 341"/>
                <a:gd name="T11" fmla="*/ 0 h 208"/>
                <a:gd name="T12" fmla="*/ 4 w 341"/>
                <a:gd name="T13" fmla="*/ 0 h 208"/>
                <a:gd name="T14" fmla="*/ 3 w 341"/>
                <a:gd name="T15" fmla="*/ 2 h 208"/>
                <a:gd name="T16" fmla="*/ 2 w 341"/>
                <a:gd name="T17" fmla="*/ 3 h 208"/>
                <a:gd name="T18" fmla="*/ 2 w 341"/>
                <a:gd name="T19" fmla="*/ 3 h 208"/>
                <a:gd name="T20" fmla="*/ 3 w 341"/>
                <a:gd name="T21" fmla="*/ 3 h 208"/>
                <a:gd name="T22" fmla="*/ 4 w 341"/>
                <a:gd name="T23" fmla="*/ 2 h 208"/>
                <a:gd name="T24" fmla="*/ 5 w 341"/>
                <a:gd name="T25" fmla="*/ 1 h 208"/>
                <a:gd name="T26" fmla="*/ 6 w 341"/>
                <a:gd name="T27" fmla="*/ 0 h 208"/>
                <a:gd name="T28" fmla="*/ 7 w 341"/>
                <a:gd name="T29" fmla="*/ 0 h 208"/>
                <a:gd name="T30" fmla="*/ 6 w 341"/>
                <a:gd name="T31" fmla="*/ 1 h 208"/>
                <a:gd name="T32" fmla="*/ 5 w 341"/>
                <a:gd name="T33" fmla="*/ 2 h 208"/>
                <a:gd name="T34" fmla="*/ 5 w 341"/>
                <a:gd name="T35" fmla="*/ 2 h 208"/>
                <a:gd name="T36" fmla="*/ 5 w 341"/>
                <a:gd name="T37" fmla="*/ 2 h 208"/>
                <a:gd name="T38" fmla="*/ 6 w 341"/>
                <a:gd name="T39" fmla="*/ 2 h 208"/>
                <a:gd name="T40" fmla="*/ 7 w 341"/>
                <a:gd name="T41" fmla="*/ 1 h 208"/>
                <a:gd name="T42" fmla="*/ 9 w 341"/>
                <a:gd name="T43" fmla="*/ 0 h 208"/>
                <a:gd name="T44" fmla="*/ 9 w 341"/>
                <a:gd name="T45" fmla="*/ 0 h 208"/>
                <a:gd name="T46" fmla="*/ 8 w 341"/>
                <a:gd name="T47" fmla="*/ 1 h 208"/>
                <a:gd name="T48" fmla="*/ 7 w 341"/>
                <a:gd name="T49" fmla="*/ 2 h 208"/>
                <a:gd name="T50" fmla="*/ 8 w 341"/>
                <a:gd name="T51" fmla="*/ 2 h 208"/>
                <a:gd name="T52" fmla="*/ 10 w 341"/>
                <a:gd name="T53" fmla="*/ 2 h 208"/>
                <a:gd name="T54" fmla="*/ 10 w 341"/>
                <a:gd name="T55" fmla="*/ 1 h 208"/>
                <a:gd name="T56" fmla="*/ 9 w 341"/>
                <a:gd name="T57" fmla="*/ 2 h 208"/>
                <a:gd name="T58" fmla="*/ 7 w 341"/>
                <a:gd name="T59" fmla="*/ 2 h 208"/>
                <a:gd name="T60" fmla="*/ 8 w 341"/>
                <a:gd name="T61" fmla="*/ 3 h 208"/>
                <a:gd name="T62" fmla="*/ 9 w 341"/>
                <a:gd name="T63" fmla="*/ 3 h 208"/>
                <a:gd name="T64" fmla="*/ 9 w 341"/>
                <a:gd name="T65" fmla="*/ 4 h 208"/>
                <a:gd name="T66" fmla="*/ 8 w 341"/>
                <a:gd name="T67" fmla="*/ 3 h 208"/>
                <a:gd name="T68" fmla="*/ 7 w 341"/>
                <a:gd name="T69" fmla="*/ 3 h 208"/>
                <a:gd name="T70" fmla="*/ 6 w 341"/>
                <a:gd name="T71" fmla="*/ 3 h 208"/>
                <a:gd name="T72" fmla="*/ 5 w 341"/>
                <a:gd name="T73" fmla="*/ 3 h 208"/>
                <a:gd name="T74" fmla="*/ 5 w 341"/>
                <a:gd name="T75" fmla="*/ 3 h 208"/>
                <a:gd name="T76" fmla="*/ 6 w 341"/>
                <a:gd name="T77" fmla="*/ 4 h 208"/>
                <a:gd name="T78" fmla="*/ 7 w 341"/>
                <a:gd name="T79" fmla="*/ 5 h 208"/>
                <a:gd name="T80" fmla="*/ 7 w 341"/>
                <a:gd name="T81" fmla="*/ 5 h 208"/>
                <a:gd name="T82" fmla="*/ 6 w 341"/>
                <a:gd name="T83" fmla="*/ 4 h 208"/>
                <a:gd name="T84" fmla="*/ 5 w 341"/>
                <a:gd name="T85" fmla="*/ 3 h 208"/>
                <a:gd name="T86" fmla="*/ 4 w 341"/>
                <a:gd name="T87" fmla="*/ 3 h 208"/>
                <a:gd name="T88" fmla="*/ 3 w 341"/>
                <a:gd name="T89" fmla="*/ 3 h 208"/>
                <a:gd name="T90" fmla="*/ 2 w 341"/>
                <a:gd name="T91" fmla="*/ 4 h 208"/>
                <a:gd name="T92" fmla="*/ 2 w 341"/>
                <a:gd name="T93" fmla="*/ 4 h 208"/>
                <a:gd name="T94" fmla="*/ 3 w 341"/>
                <a:gd name="T95" fmla="*/ 5 h 208"/>
                <a:gd name="T96" fmla="*/ 5 w 341"/>
                <a:gd name="T97" fmla="*/ 6 h 208"/>
                <a:gd name="T98" fmla="*/ 5 w 341"/>
                <a:gd name="T99" fmla="*/ 6 h 208"/>
                <a:gd name="T100" fmla="*/ 4 w 341"/>
                <a:gd name="T101" fmla="*/ 5 h 208"/>
                <a:gd name="T102" fmla="*/ 2 w 341"/>
                <a:gd name="T103" fmla="*/ 4 h 208"/>
                <a:gd name="T104" fmla="*/ 1 w 341"/>
                <a:gd name="T105" fmla="*/ 4 h 208"/>
                <a:gd name="T106" fmla="*/ 0 w 341"/>
                <a:gd name="T107" fmla="*/ 5 h 208"/>
                <a:gd name="T108" fmla="*/ 0 w 341"/>
                <a:gd name="T109" fmla="*/ 5 h 20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341" h="208">
                  <a:moveTo>
                    <a:pt x="14" y="161"/>
                  </a:moveTo>
                  <a:lnTo>
                    <a:pt x="19" y="157"/>
                  </a:lnTo>
                  <a:lnTo>
                    <a:pt x="26" y="151"/>
                  </a:lnTo>
                  <a:lnTo>
                    <a:pt x="34" y="147"/>
                  </a:lnTo>
                  <a:lnTo>
                    <a:pt x="43" y="141"/>
                  </a:lnTo>
                  <a:lnTo>
                    <a:pt x="52" y="136"/>
                  </a:lnTo>
                  <a:lnTo>
                    <a:pt x="60" y="131"/>
                  </a:lnTo>
                  <a:lnTo>
                    <a:pt x="66" y="127"/>
                  </a:lnTo>
                  <a:lnTo>
                    <a:pt x="68" y="124"/>
                  </a:lnTo>
                  <a:lnTo>
                    <a:pt x="72" y="113"/>
                  </a:lnTo>
                  <a:lnTo>
                    <a:pt x="77" y="96"/>
                  </a:lnTo>
                  <a:lnTo>
                    <a:pt x="85" y="78"/>
                  </a:lnTo>
                  <a:lnTo>
                    <a:pt x="92" y="64"/>
                  </a:lnTo>
                  <a:lnTo>
                    <a:pt x="97" y="57"/>
                  </a:lnTo>
                  <a:lnTo>
                    <a:pt x="103" y="49"/>
                  </a:lnTo>
                  <a:lnTo>
                    <a:pt x="111" y="40"/>
                  </a:lnTo>
                  <a:lnTo>
                    <a:pt x="119" y="29"/>
                  </a:lnTo>
                  <a:lnTo>
                    <a:pt x="128" y="20"/>
                  </a:lnTo>
                  <a:lnTo>
                    <a:pt x="136" y="11"/>
                  </a:lnTo>
                  <a:lnTo>
                    <a:pt x="143" y="5"/>
                  </a:lnTo>
                  <a:lnTo>
                    <a:pt x="148" y="1"/>
                  </a:lnTo>
                  <a:lnTo>
                    <a:pt x="153" y="0"/>
                  </a:lnTo>
                  <a:lnTo>
                    <a:pt x="154" y="0"/>
                  </a:lnTo>
                  <a:lnTo>
                    <a:pt x="153" y="4"/>
                  </a:lnTo>
                  <a:lnTo>
                    <a:pt x="150" y="7"/>
                  </a:lnTo>
                  <a:lnTo>
                    <a:pt x="146" y="11"/>
                  </a:lnTo>
                  <a:lnTo>
                    <a:pt x="141" y="18"/>
                  </a:lnTo>
                  <a:lnTo>
                    <a:pt x="133" y="26"/>
                  </a:lnTo>
                  <a:lnTo>
                    <a:pt x="125" y="36"/>
                  </a:lnTo>
                  <a:lnTo>
                    <a:pt x="115" y="46"/>
                  </a:lnTo>
                  <a:lnTo>
                    <a:pt x="107" y="56"/>
                  </a:lnTo>
                  <a:lnTo>
                    <a:pt x="102" y="65"/>
                  </a:lnTo>
                  <a:lnTo>
                    <a:pt x="98" y="71"/>
                  </a:lnTo>
                  <a:lnTo>
                    <a:pt x="93" y="81"/>
                  </a:lnTo>
                  <a:lnTo>
                    <a:pt x="90" y="91"/>
                  </a:lnTo>
                  <a:lnTo>
                    <a:pt x="89" y="103"/>
                  </a:lnTo>
                  <a:lnTo>
                    <a:pt x="88" y="110"/>
                  </a:lnTo>
                  <a:lnTo>
                    <a:pt x="88" y="113"/>
                  </a:lnTo>
                  <a:lnTo>
                    <a:pt x="89" y="113"/>
                  </a:lnTo>
                  <a:lnTo>
                    <a:pt x="91" y="112"/>
                  </a:lnTo>
                  <a:lnTo>
                    <a:pt x="97" y="110"/>
                  </a:lnTo>
                  <a:lnTo>
                    <a:pt x="102" y="108"/>
                  </a:lnTo>
                  <a:lnTo>
                    <a:pt x="106" y="103"/>
                  </a:lnTo>
                  <a:lnTo>
                    <a:pt x="113" y="98"/>
                  </a:lnTo>
                  <a:lnTo>
                    <a:pt x="120" y="94"/>
                  </a:lnTo>
                  <a:lnTo>
                    <a:pt x="127" y="89"/>
                  </a:lnTo>
                  <a:lnTo>
                    <a:pt x="133" y="84"/>
                  </a:lnTo>
                  <a:lnTo>
                    <a:pt x="138" y="81"/>
                  </a:lnTo>
                  <a:lnTo>
                    <a:pt x="142" y="80"/>
                  </a:lnTo>
                  <a:lnTo>
                    <a:pt x="149" y="67"/>
                  </a:lnTo>
                  <a:lnTo>
                    <a:pt x="159" y="54"/>
                  </a:lnTo>
                  <a:lnTo>
                    <a:pt x="172" y="42"/>
                  </a:lnTo>
                  <a:lnTo>
                    <a:pt x="186" y="30"/>
                  </a:lnTo>
                  <a:lnTo>
                    <a:pt x="198" y="21"/>
                  </a:lnTo>
                  <a:lnTo>
                    <a:pt x="211" y="12"/>
                  </a:lnTo>
                  <a:lnTo>
                    <a:pt x="221" y="7"/>
                  </a:lnTo>
                  <a:lnTo>
                    <a:pt x="228" y="4"/>
                  </a:lnTo>
                  <a:lnTo>
                    <a:pt x="236" y="3"/>
                  </a:lnTo>
                  <a:lnTo>
                    <a:pt x="241" y="3"/>
                  </a:lnTo>
                  <a:lnTo>
                    <a:pt x="240" y="4"/>
                  </a:lnTo>
                  <a:lnTo>
                    <a:pt x="234" y="7"/>
                  </a:lnTo>
                  <a:lnTo>
                    <a:pt x="224" y="13"/>
                  </a:lnTo>
                  <a:lnTo>
                    <a:pt x="212" y="22"/>
                  </a:lnTo>
                  <a:lnTo>
                    <a:pt x="199" y="33"/>
                  </a:lnTo>
                  <a:lnTo>
                    <a:pt x="187" y="44"/>
                  </a:lnTo>
                  <a:lnTo>
                    <a:pt x="175" y="56"/>
                  </a:lnTo>
                  <a:lnTo>
                    <a:pt x="166" y="66"/>
                  </a:lnTo>
                  <a:lnTo>
                    <a:pt x="160" y="75"/>
                  </a:lnTo>
                  <a:lnTo>
                    <a:pt x="158" y="82"/>
                  </a:lnTo>
                  <a:lnTo>
                    <a:pt x="158" y="84"/>
                  </a:lnTo>
                  <a:lnTo>
                    <a:pt x="160" y="86"/>
                  </a:lnTo>
                  <a:lnTo>
                    <a:pt x="165" y="84"/>
                  </a:lnTo>
                  <a:lnTo>
                    <a:pt x="172" y="83"/>
                  </a:lnTo>
                  <a:lnTo>
                    <a:pt x="176" y="82"/>
                  </a:lnTo>
                  <a:lnTo>
                    <a:pt x="182" y="81"/>
                  </a:lnTo>
                  <a:lnTo>
                    <a:pt x="188" y="80"/>
                  </a:lnTo>
                  <a:lnTo>
                    <a:pt x="194" y="79"/>
                  </a:lnTo>
                  <a:lnTo>
                    <a:pt x="199" y="78"/>
                  </a:lnTo>
                  <a:lnTo>
                    <a:pt x="204" y="76"/>
                  </a:lnTo>
                  <a:lnTo>
                    <a:pt x="209" y="75"/>
                  </a:lnTo>
                  <a:lnTo>
                    <a:pt x="212" y="75"/>
                  </a:lnTo>
                  <a:lnTo>
                    <a:pt x="221" y="67"/>
                  </a:lnTo>
                  <a:lnTo>
                    <a:pt x="233" y="60"/>
                  </a:lnTo>
                  <a:lnTo>
                    <a:pt x="245" y="52"/>
                  </a:lnTo>
                  <a:lnTo>
                    <a:pt x="260" y="45"/>
                  </a:lnTo>
                  <a:lnTo>
                    <a:pt x="273" y="38"/>
                  </a:lnTo>
                  <a:lnTo>
                    <a:pt x="286" y="33"/>
                  </a:lnTo>
                  <a:lnTo>
                    <a:pt x="295" y="29"/>
                  </a:lnTo>
                  <a:lnTo>
                    <a:pt x="301" y="26"/>
                  </a:lnTo>
                  <a:lnTo>
                    <a:pt x="306" y="23"/>
                  </a:lnTo>
                  <a:lnTo>
                    <a:pt x="310" y="26"/>
                  </a:lnTo>
                  <a:lnTo>
                    <a:pt x="308" y="30"/>
                  </a:lnTo>
                  <a:lnTo>
                    <a:pt x="301" y="34"/>
                  </a:lnTo>
                  <a:lnTo>
                    <a:pt x="291" y="37"/>
                  </a:lnTo>
                  <a:lnTo>
                    <a:pt x="281" y="41"/>
                  </a:lnTo>
                  <a:lnTo>
                    <a:pt x="270" y="46"/>
                  </a:lnTo>
                  <a:lnTo>
                    <a:pt x="260" y="53"/>
                  </a:lnTo>
                  <a:lnTo>
                    <a:pt x="251" y="59"/>
                  </a:lnTo>
                  <a:lnTo>
                    <a:pt x="243" y="66"/>
                  </a:lnTo>
                  <a:lnTo>
                    <a:pt x="237" y="72"/>
                  </a:lnTo>
                  <a:lnTo>
                    <a:pt x="234" y="78"/>
                  </a:lnTo>
                  <a:lnTo>
                    <a:pt x="245" y="79"/>
                  </a:lnTo>
                  <a:lnTo>
                    <a:pt x="258" y="78"/>
                  </a:lnTo>
                  <a:lnTo>
                    <a:pt x="272" y="76"/>
                  </a:lnTo>
                  <a:lnTo>
                    <a:pt x="286" y="74"/>
                  </a:lnTo>
                  <a:lnTo>
                    <a:pt x="300" y="71"/>
                  </a:lnTo>
                  <a:lnTo>
                    <a:pt x="311" y="68"/>
                  </a:lnTo>
                  <a:lnTo>
                    <a:pt x="320" y="65"/>
                  </a:lnTo>
                  <a:lnTo>
                    <a:pt x="327" y="63"/>
                  </a:lnTo>
                  <a:lnTo>
                    <a:pt x="335" y="59"/>
                  </a:lnTo>
                  <a:lnTo>
                    <a:pt x="340" y="58"/>
                  </a:lnTo>
                  <a:lnTo>
                    <a:pt x="341" y="59"/>
                  </a:lnTo>
                  <a:lnTo>
                    <a:pt x="336" y="64"/>
                  </a:lnTo>
                  <a:lnTo>
                    <a:pt x="331" y="67"/>
                  </a:lnTo>
                  <a:lnTo>
                    <a:pt x="321" y="72"/>
                  </a:lnTo>
                  <a:lnTo>
                    <a:pt x="311" y="78"/>
                  </a:lnTo>
                  <a:lnTo>
                    <a:pt x="298" y="82"/>
                  </a:lnTo>
                  <a:lnTo>
                    <a:pt x="283" y="87"/>
                  </a:lnTo>
                  <a:lnTo>
                    <a:pt x="268" y="90"/>
                  </a:lnTo>
                  <a:lnTo>
                    <a:pt x="253" y="93"/>
                  </a:lnTo>
                  <a:lnTo>
                    <a:pt x="239" y="93"/>
                  </a:lnTo>
                  <a:lnTo>
                    <a:pt x="243" y="97"/>
                  </a:lnTo>
                  <a:lnTo>
                    <a:pt x="251" y="103"/>
                  </a:lnTo>
                  <a:lnTo>
                    <a:pt x="260" y="109"/>
                  </a:lnTo>
                  <a:lnTo>
                    <a:pt x="270" y="114"/>
                  </a:lnTo>
                  <a:lnTo>
                    <a:pt x="280" y="120"/>
                  </a:lnTo>
                  <a:lnTo>
                    <a:pt x="289" y="125"/>
                  </a:lnTo>
                  <a:lnTo>
                    <a:pt x="297" y="128"/>
                  </a:lnTo>
                  <a:lnTo>
                    <a:pt x="303" y="131"/>
                  </a:lnTo>
                  <a:lnTo>
                    <a:pt x="310" y="135"/>
                  </a:lnTo>
                  <a:lnTo>
                    <a:pt x="313" y="137"/>
                  </a:lnTo>
                  <a:lnTo>
                    <a:pt x="311" y="140"/>
                  </a:lnTo>
                  <a:lnTo>
                    <a:pt x="304" y="139"/>
                  </a:lnTo>
                  <a:lnTo>
                    <a:pt x="296" y="136"/>
                  </a:lnTo>
                  <a:lnTo>
                    <a:pt x="286" y="132"/>
                  </a:lnTo>
                  <a:lnTo>
                    <a:pt x="272" y="127"/>
                  </a:lnTo>
                  <a:lnTo>
                    <a:pt x="258" y="121"/>
                  </a:lnTo>
                  <a:lnTo>
                    <a:pt x="244" y="116"/>
                  </a:lnTo>
                  <a:lnTo>
                    <a:pt x="233" y="110"/>
                  </a:lnTo>
                  <a:lnTo>
                    <a:pt x="224" y="104"/>
                  </a:lnTo>
                  <a:lnTo>
                    <a:pt x="218" y="99"/>
                  </a:lnTo>
                  <a:lnTo>
                    <a:pt x="212" y="99"/>
                  </a:lnTo>
                  <a:lnTo>
                    <a:pt x="205" y="101"/>
                  </a:lnTo>
                  <a:lnTo>
                    <a:pt x="198" y="101"/>
                  </a:lnTo>
                  <a:lnTo>
                    <a:pt x="190" y="102"/>
                  </a:lnTo>
                  <a:lnTo>
                    <a:pt x="182" y="102"/>
                  </a:lnTo>
                  <a:lnTo>
                    <a:pt x="175" y="103"/>
                  </a:lnTo>
                  <a:lnTo>
                    <a:pt x="169" y="103"/>
                  </a:lnTo>
                  <a:lnTo>
                    <a:pt x="166" y="104"/>
                  </a:lnTo>
                  <a:lnTo>
                    <a:pt x="169" y="110"/>
                  </a:lnTo>
                  <a:lnTo>
                    <a:pt x="175" y="116"/>
                  </a:lnTo>
                  <a:lnTo>
                    <a:pt x="181" y="122"/>
                  </a:lnTo>
                  <a:lnTo>
                    <a:pt x="188" y="129"/>
                  </a:lnTo>
                  <a:lnTo>
                    <a:pt x="195" y="135"/>
                  </a:lnTo>
                  <a:lnTo>
                    <a:pt x="202" y="141"/>
                  </a:lnTo>
                  <a:lnTo>
                    <a:pt x="209" y="146"/>
                  </a:lnTo>
                  <a:lnTo>
                    <a:pt x="213" y="149"/>
                  </a:lnTo>
                  <a:lnTo>
                    <a:pt x="222" y="154"/>
                  </a:lnTo>
                  <a:lnTo>
                    <a:pt x="232" y="159"/>
                  </a:lnTo>
                  <a:lnTo>
                    <a:pt x="241" y="164"/>
                  </a:lnTo>
                  <a:lnTo>
                    <a:pt x="247" y="167"/>
                  </a:lnTo>
                  <a:lnTo>
                    <a:pt x="251" y="172"/>
                  </a:lnTo>
                  <a:lnTo>
                    <a:pt x="255" y="177"/>
                  </a:lnTo>
                  <a:lnTo>
                    <a:pt x="252" y="178"/>
                  </a:lnTo>
                  <a:lnTo>
                    <a:pt x="241" y="172"/>
                  </a:lnTo>
                  <a:lnTo>
                    <a:pt x="232" y="166"/>
                  </a:lnTo>
                  <a:lnTo>
                    <a:pt x="220" y="159"/>
                  </a:lnTo>
                  <a:lnTo>
                    <a:pt x="207" y="151"/>
                  </a:lnTo>
                  <a:lnTo>
                    <a:pt x="194" y="143"/>
                  </a:lnTo>
                  <a:lnTo>
                    <a:pt x="181" y="135"/>
                  </a:lnTo>
                  <a:lnTo>
                    <a:pt x="171" y="128"/>
                  </a:lnTo>
                  <a:lnTo>
                    <a:pt x="161" y="122"/>
                  </a:lnTo>
                  <a:lnTo>
                    <a:pt x="156" y="118"/>
                  </a:lnTo>
                  <a:lnTo>
                    <a:pt x="150" y="113"/>
                  </a:lnTo>
                  <a:lnTo>
                    <a:pt x="144" y="113"/>
                  </a:lnTo>
                  <a:lnTo>
                    <a:pt x="139" y="114"/>
                  </a:lnTo>
                  <a:lnTo>
                    <a:pt x="134" y="117"/>
                  </a:lnTo>
                  <a:lnTo>
                    <a:pt x="129" y="118"/>
                  </a:lnTo>
                  <a:lnTo>
                    <a:pt x="123" y="120"/>
                  </a:lnTo>
                  <a:lnTo>
                    <a:pt x="118" y="122"/>
                  </a:lnTo>
                  <a:lnTo>
                    <a:pt x="111" y="124"/>
                  </a:lnTo>
                  <a:lnTo>
                    <a:pt x="104" y="126"/>
                  </a:lnTo>
                  <a:lnTo>
                    <a:pt x="98" y="128"/>
                  </a:lnTo>
                  <a:lnTo>
                    <a:pt x="93" y="131"/>
                  </a:lnTo>
                  <a:lnTo>
                    <a:pt x="91" y="132"/>
                  </a:lnTo>
                  <a:lnTo>
                    <a:pt x="89" y="135"/>
                  </a:lnTo>
                  <a:lnTo>
                    <a:pt x="90" y="137"/>
                  </a:lnTo>
                  <a:lnTo>
                    <a:pt x="92" y="142"/>
                  </a:lnTo>
                  <a:lnTo>
                    <a:pt x="98" y="147"/>
                  </a:lnTo>
                  <a:lnTo>
                    <a:pt x="104" y="151"/>
                  </a:lnTo>
                  <a:lnTo>
                    <a:pt x="112" y="158"/>
                  </a:lnTo>
                  <a:lnTo>
                    <a:pt x="123" y="166"/>
                  </a:lnTo>
                  <a:lnTo>
                    <a:pt x="135" y="175"/>
                  </a:lnTo>
                  <a:lnTo>
                    <a:pt x="148" y="184"/>
                  </a:lnTo>
                  <a:lnTo>
                    <a:pt x="159" y="192"/>
                  </a:lnTo>
                  <a:lnTo>
                    <a:pt x="169" y="197"/>
                  </a:lnTo>
                  <a:lnTo>
                    <a:pt x="176" y="201"/>
                  </a:lnTo>
                  <a:lnTo>
                    <a:pt x="182" y="205"/>
                  </a:lnTo>
                  <a:lnTo>
                    <a:pt x="182" y="208"/>
                  </a:lnTo>
                  <a:lnTo>
                    <a:pt x="175" y="208"/>
                  </a:lnTo>
                  <a:lnTo>
                    <a:pt x="164" y="202"/>
                  </a:lnTo>
                  <a:lnTo>
                    <a:pt x="154" y="196"/>
                  </a:lnTo>
                  <a:lnTo>
                    <a:pt x="144" y="189"/>
                  </a:lnTo>
                  <a:lnTo>
                    <a:pt x="130" y="181"/>
                  </a:lnTo>
                  <a:lnTo>
                    <a:pt x="116" y="172"/>
                  </a:lnTo>
                  <a:lnTo>
                    <a:pt x="104" y="164"/>
                  </a:lnTo>
                  <a:lnTo>
                    <a:pt x="91" y="157"/>
                  </a:lnTo>
                  <a:lnTo>
                    <a:pt x="83" y="152"/>
                  </a:lnTo>
                  <a:lnTo>
                    <a:pt x="77" y="150"/>
                  </a:lnTo>
                  <a:lnTo>
                    <a:pt x="73" y="150"/>
                  </a:lnTo>
                  <a:lnTo>
                    <a:pt x="65" y="152"/>
                  </a:lnTo>
                  <a:lnTo>
                    <a:pt x="53" y="156"/>
                  </a:lnTo>
                  <a:lnTo>
                    <a:pt x="42" y="161"/>
                  </a:lnTo>
                  <a:lnTo>
                    <a:pt x="29" y="164"/>
                  </a:lnTo>
                  <a:lnTo>
                    <a:pt x="19" y="167"/>
                  </a:lnTo>
                  <a:lnTo>
                    <a:pt x="9" y="170"/>
                  </a:lnTo>
                  <a:lnTo>
                    <a:pt x="4" y="171"/>
                  </a:lnTo>
                  <a:lnTo>
                    <a:pt x="0" y="171"/>
                  </a:lnTo>
                  <a:lnTo>
                    <a:pt x="2" y="169"/>
                  </a:lnTo>
                  <a:lnTo>
                    <a:pt x="7" y="165"/>
                  </a:lnTo>
                  <a:lnTo>
                    <a:pt x="14" y="161"/>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13" name="Freeform 317">
              <a:extLst>
                <a:ext uri="{FF2B5EF4-FFF2-40B4-BE49-F238E27FC236}">
                  <a16:creationId xmlns:a16="http://schemas.microsoft.com/office/drawing/2014/main" xmlns="" id="{80C0ADB2-99DB-4DDC-90B5-B6E343A2B0C0}"/>
                </a:ext>
              </a:extLst>
            </p:cNvPr>
            <p:cNvSpPr>
              <a:spLocks/>
            </p:cNvSpPr>
            <p:nvPr/>
          </p:nvSpPr>
          <p:spPr bwMode="auto">
            <a:xfrm>
              <a:off x="2733" y="763"/>
              <a:ext cx="123" cy="103"/>
            </a:xfrm>
            <a:custGeom>
              <a:avLst/>
              <a:gdLst>
                <a:gd name="T0" fmla="*/ 1 w 246"/>
                <a:gd name="T1" fmla="*/ 1 h 205"/>
                <a:gd name="T2" fmla="*/ 2 w 246"/>
                <a:gd name="T3" fmla="*/ 1 h 205"/>
                <a:gd name="T4" fmla="*/ 2 w 246"/>
                <a:gd name="T5" fmla="*/ 1 h 205"/>
                <a:gd name="T6" fmla="*/ 3 w 246"/>
                <a:gd name="T7" fmla="*/ 1 h 205"/>
                <a:gd name="T8" fmla="*/ 5 w 246"/>
                <a:gd name="T9" fmla="*/ 1 h 205"/>
                <a:gd name="T10" fmla="*/ 6 w 246"/>
                <a:gd name="T11" fmla="*/ 1 h 205"/>
                <a:gd name="T12" fmla="*/ 5 w 246"/>
                <a:gd name="T13" fmla="*/ 1 h 205"/>
                <a:gd name="T14" fmla="*/ 4 w 246"/>
                <a:gd name="T15" fmla="*/ 1 h 205"/>
                <a:gd name="T16" fmla="*/ 3 w 246"/>
                <a:gd name="T17" fmla="*/ 1 h 205"/>
                <a:gd name="T18" fmla="*/ 3 w 246"/>
                <a:gd name="T19" fmla="*/ 2 h 205"/>
                <a:gd name="T20" fmla="*/ 3 w 246"/>
                <a:gd name="T21" fmla="*/ 2 h 205"/>
                <a:gd name="T22" fmla="*/ 4 w 246"/>
                <a:gd name="T23" fmla="*/ 2 h 205"/>
                <a:gd name="T24" fmla="*/ 5 w 246"/>
                <a:gd name="T25" fmla="*/ 2 h 205"/>
                <a:gd name="T26" fmla="*/ 6 w 246"/>
                <a:gd name="T27" fmla="*/ 2 h 205"/>
                <a:gd name="T28" fmla="*/ 8 w 246"/>
                <a:gd name="T29" fmla="*/ 3 h 205"/>
                <a:gd name="T30" fmla="*/ 8 w 246"/>
                <a:gd name="T31" fmla="*/ 3 h 205"/>
                <a:gd name="T32" fmla="*/ 7 w 246"/>
                <a:gd name="T33" fmla="*/ 3 h 205"/>
                <a:gd name="T34" fmla="*/ 5 w 246"/>
                <a:gd name="T35" fmla="*/ 3 h 205"/>
                <a:gd name="T36" fmla="*/ 4 w 246"/>
                <a:gd name="T37" fmla="*/ 3 h 205"/>
                <a:gd name="T38" fmla="*/ 5 w 246"/>
                <a:gd name="T39" fmla="*/ 3 h 205"/>
                <a:gd name="T40" fmla="*/ 6 w 246"/>
                <a:gd name="T41" fmla="*/ 3 h 205"/>
                <a:gd name="T42" fmla="*/ 7 w 246"/>
                <a:gd name="T43" fmla="*/ 4 h 205"/>
                <a:gd name="T44" fmla="*/ 8 w 246"/>
                <a:gd name="T45" fmla="*/ 5 h 205"/>
                <a:gd name="T46" fmla="*/ 7 w 246"/>
                <a:gd name="T47" fmla="*/ 4 h 205"/>
                <a:gd name="T48" fmla="*/ 6 w 246"/>
                <a:gd name="T49" fmla="*/ 4 h 205"/>
                <a:gd name="T50" fmla="*/ 6 w 246"/>
                <a:gd name="T51" fmla="*/ 4 h 205"/>
                <a:gd name="T52" fmla="*/ 7 w 246"/>
                <a:gd name="T53" fmla="*/ 5 h 205"/>
                <a:gd name="T54" fmla="*/ 8 w 246"/>
                <a:gd name="T55" fmla="*/ 6 h 205"/>
                <a:gd name="T56" fmla="*/ 8 w 246"/>
                <a:gd name="T57" fmla="*/ 6 h 205"/>
                <a:gd name="T58" fmla="*/ 8 w 246"/>
                <a:gd name="T59" fmla="*/ 7 h 205"/>
                <a:gd name="T60" fmla="*/ 7 w 246"/>
                <a:gd name="T61" fmla="*/ 5 h 205"/>
                <a:gd name="T62" fmla="*/ 6 w 246"/>
                <a:gd name="T63" fmla="*/ 4 h 205"/>
                <a:gd name="T64" fmla="*/ 5 w 246"/>
                <a:gd name="T65" fmla="*/ 4 h 205"/>
                <a:gd name="T66" fmla="*/ 6 w 246"/>
                <a:gd name="T67" fmla="*/ 5 h 205"/>
                <a:gd name="T68" fmla="*/ 6 w 246"/>
                <a:gd name="T69" fmla="*/ 6 h 205"/>
                <a:gd name="T70" fmla="*/ 6 w 246"/>
                <a:gd name="T71" fmla="*/ 6 h 205"/>
                <a:gd name="T72" fmla="*/ 5 w 246"/>
                <a:gd name="T73" fmla="*/ 5 h 205"/>
                <a:gd name="T74" fmla="*/ 5 w 246"/>
                <a:gd name="T75" fmla="*/ 3 h 205"/>
                <a:gd name="T76" fmla="*/ 4 w 246"/>
                <a:gd name="T77" fmla="*/ 3 h 205"/>
                <a:gd name="T78" fmla="*/ 4 w 246"/>
                <a:gd name="T79" fmla="*/ 3 h 205"/>
                <a:gd name="T80" fmla="*/ 4 w 246"/>
                <a:gd name="T81" fmla="*/ 3 h 205"/>
                <a:gd name="T82" fmla="*/ 4 w 246"/>
                <a:gd name="T83" fmla="*/ 3 h 205"/>
                <a:gd name="T84" fmla="*/ 4 w 246"/>
                <a:gd name="T85" fmla="*/ 5 h 205"/>
                <a:gd name="T86" fmla="*/ 4 w 246"/>
                <a:gd name="T87" fmla="*/ 6 h 205"/>
                <a:gd name="T88" fmla="*/ 4 w 246"/>
                <a:gd name="T89" fmla="*/ 5 h 205"/>
                <a:gd name="T90" fmla="*/ 3 w 246"/>
                <a:gd name="T91" fmla="*/ 4 h 205"/>
                <a:gd name="T92" fmla="*/ 3 w 246"/>
                <a:gd name="T93" fmla="*/ 2 h 205"/>
                <a:gd name="T94" fmla="*/ 3 w 246"/>
                <a:gd name="T95" fmla="*/ 2 h 205"/>
                <a:gd name="T96" fmla="*/ 2 w 246"/>
                <a:gd name="T97" fmla="*/ 2 h 205"/>
                <a:gd name="T98" fmla="*/ 2 w 246"/>
                <a:gd name="T99" fmla="*/ 2 h 205"/>
                <a:gd name="T100" fmla="*/ 2 w 246"/>
                <a:gd name="T101" fmla="*/ 3 h 205"/>
                <a:gd name="T102" fmla="*/ 2 w 246"/>
                <a:gd name="T103" fmla="*/ 5 h 205"/>
                <a:gd name="T104" fmla="*/ 2 w 246"/>
                <a:gd name="T105" fmla="*/ 5 h 205"/>
                <a:gd name="T106" fmla="*/ 2 w 246"/>
                <a:gd name="T107" fmla="*/ 4 h 205"/>
                <a:gd name="T108" fmla="*/ 2 w 246"/>
                <a:gd name="T109" fmla="*/ 2 h 205"/>
                <a:gd name="T110" fmla="*/ 1 w 246"/>
                <a:gd name="T111" fmla="*/ 1 h 205"/>
                <a:gd name="T112" fmla="*/ 1 w 246"/>
                <a:gd name="T113" fmla="*/ 1 h 205"/>
                <a:gd name="T114" fmla="*/ 0 w 246"/>
                <a:gd name="T115" fmla="*/ 1 h 205"/>
                <a:gd name="T116" fmla="*/ 1 w 246"/>
                <a:gd name="T117" fmla="*/ 1 h 2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46" h="205">
                  <a:moveTo>
                    <a:pt x="8" y="3"/>
                  </a:moveTo>
                  <a:lnTo>
                    <a:pt x="13" y="7"/>
                  </a:lnTo>
                  <a:lnTo>
                    <a:pt x="17" y="10"/>
                  </a:lnTo>
                  <a:lnTo>
                    <a:pt x="23" y="14"/>
                  </a:lnTo>
                  <a:lnTo>
                    <a:pt x="28" y="17"/>
                  </a:lnTo>
                  <a:lnTo>
                    <a:pt x="33" y="21"/>
                  </a:lnTo>
                  <a:lnTo>
                    <a:pt x="38" y="23"/>
                  </a:lnTo>
                  <a:lnTo>
                    <a:pt x="44" y="24"/>
                  </a:lnTo>
                  <a:lnTo>
                    <a:pt x="48" y="24"/>
                  </a:lnTo>
                  <a:lnTo>
                    <a:pt x="61" y="21"/>
                  </a:lnTo>
                  <a:lnTo>
                    <a:pt x="76" y="18"/>
                  </a:lnTo>
                  <a:lnTo>
                    <a:pt x="93" y="16"/>
                  </a:lnTo>
                  <a:lnTo>
                    <a:pt x="111" y="14"/>
                  </a:lnTo>
                  <a:lnTo>
                    <a:pt x="128" y="13"/>
                  </a:lnTo>
                  <a:lnTo>
                    <a:pt x="144" y="13"/>
                  </a:lnTo>
                  <a:lnTo>
                    <a:pt x="157" y="14"/>
                  </a:lnTo>
                  <a:lnTo>
                    <a:pt x="165" y="16"/>
                  </a:lnTo>
                  <a:lnTo>
                    <a:pt x="172" y="21"/>
                  </a:lnTo>
                  <a:lnTo>
                    <a:pt x="172" y="22"/>
                  </a:lnTo>
                  <a:lnTo>
                    <a:pt x="166" y="23"/>
                  </a:lnTo>
                  <a:lnTo>
                    <a:pt x="154" y="22"/>
                  </a:lnTo>
                  <a:lnTo>
                    <a:pt x="146" y="22"/>
                  </a:lnTo>
                  <a:lnTo>
                    <a:pt x="135" y="22"/>
                  </a:lnTo>
                  <a:lnTo>
                    <a:pt x="120" y="23"/>
                  </a:lnTo>
                  <a:lnTo>
                    <a:pt x="105" y="24"/>
                  </a:lnTo>
                  <a:lnTo>
                    <a:pt x="90" y="26"/>
                  </a:lnTo>
                  <a:lnTo>
                    <a:pt x="77" y="29"/>
                  </a:lnTo>
                  <a:lnTo>
                    <a:pt x="67" y="31"/>
                  </a:lnTo>
                  <a:lnTo>
                    <a:pt x="61" y="34"/>
                  </a:lnTo>
                  <a:lnTo>
                    <a:pt x="67" y="38"/>
                  </a:lnTo>
                  <a:lnTo>
                    <a:pt x="73" y="41"/>
                  </a:lnTo>
                  <a:lnTo>
                    <a:pt x="80" y="44"/>
                  </a:lnTo>
                  <a:lnTo>
                    <a:pt x="88" y="47"/>
                  </a:lnTo>
                  <a:lnTo>
                    <a:pt x="95" y="49"/>
                  </a:lnTo>
                  <a:lnTo>
                    <a:pt x="100" y="52"/>
                  </a:lnTo>
                  <a:lnTo>
                    <a:pt x="105" y="54"/>
                  </a:lnTo>
                  <a:lnTo>
                    <a:pt x="108" y="56"/>
                  </a:lnTo>
                  <a:lnTo>
                    <a:pt x="121" y="54"/>
                  </a:lnTo>
                  <a:lnTo>
                    <a:pt x="137" y="54"/>
                  </a:lnTo>
                  <a:lnTo>
                    <a:pt x="154" y="54"/>
                  </a:lnTo>
                  <a:lnTo>
                    <a:pt x="173" y="56"/>
                  </a:lnTo>
                  <a:lnTo>
                    <a:pt x="190" y="60"/>
                  </a:lnTo>
                  <a:lnTo>
                    <a:pt x="205" y="63"/>
                  </a:lnTo>
                  <a:lnTo>
                    <a:pt x="217" y="68"/>
                  </a:lnTo>
                  <a:lnTo>
                    <a:pt x="225" y="72"/>
                  </a:lnTo>
                  <a:lnTo>
                    <a:pt x="232" y="79"/>
                  </a:lnTo>
                  <a:lnTo>
                    <a:pt x="232" y="82"/>
                  </a:lnTo>
                  <a:lnTo>
                    <a:pt x="227" y="81"/>
                  </a:lnTo>
                  <a:lnTo>
                    <a:pt x="218" y="77"/>
                  </a:lnTo>
                  <a:lnTo>
                    <a:pt x="210" y="75"/>
                  </a:lnTo>
                  <a:lnTo>
                    <a:pt x="199" y="71"/>
                  </a:lnTo>
                  <a:lnTo>
                    <a:pt x="185" y="69"/>
                  </a:lnTo>
                  <a:lnTo>
                    <a:pt x="172" y="67"/>
                  </a:lnTo>
                  <a:lnTo>
                    <a:pt x="157" y="66"/>
                  </a:lnTo>
                  <a:lnTo>
                    <a:pt x="144" y="66"/>
                  </a:lnTo>
                  <a:lnTo>
                    <a:pt x="133" y="66"/>
                  </a:lnTo>
                  <a:lnTo>
                    <a:pt x="124" y="68"/>
                  </a:lnTo>
                  <a:lnTo>
                    <a:pt x="136" y="76"/>
                  </a:lnTo>
                  <a:lnTo>
                    <a:pt x="146" y="83"/>
                  </a:lnTo>
                  <a:lnTo>
                    <a:pt x="153" y="87"/>
                  </a:lnTo>
                  <a:lnTo>
                    <a:pt x="157" y="92"/>
                  </a:lnTo>
                  <a:lnTo>
                    <a:pt x="166" y="92"/>
                  </a:lnTo>
                  <a:lnTo>
                    <a:pt x="177" y="93"/>
                  </a:lnTo>
                  <a:lnTo>
                    <a:pt x="190" y="96"/>
                  </a:lnTo>
                  <a:lnTo>
                    <a:pt x="204" y="98"/>
                  </a:lnTo>
                  <a:lnTo>
                    <a:pt x="218" y="104"/>
                  </a:lnTo>
                  <a:lnTo>
                    <a:pt x="230" y="112"/>
                  </a:lnTo>
                  <a:lnTo>
                    <a:pt x="240" y="122"/>
                  </a:lnTo>
                  <a:lnTo>
                    <a:pt x="246" y="136"/>
                  </a:lnTo>
                  <a:lnTo>
                    <a:pt x="240" y="130"/>
                  </a:lnTo>
                  <a:lnTo>
                    <a:pt x="232" y="124"/>
                  </a:lnTo>
                  <a:lnTo>
                    <a:pt x="222" y="119"/>
                  </a:lnTo>
                  <a:lnTo>
                    <a:pt x="212" y="114"/>
                  </a:lnTo>
                  <a:lnTo>
                    <a:pt x="203" y="109"/>
                  </a:lnTo>
                  <a:lnTo>
                    <a:pt x="192" y="107"/>
                  </a:lnTo>
                  <a:lnTo>
                    <a:pt x="182" y="106"/>
                  </a:lnTo>
                  <a:lnTo>
                    <a:pt x="173" y="106"/>
                  </a:lnTo>
                  <a:lnTo>
                    <a:pt x="184" y="117"/>
                  </a:lnTo>
                  <a:lnTo>
                    <a:pt x="195" y="129"/>
                  </a:lnTo>
                  <a:lnTo>
                    <a:pt x="205" y="139"/>
                  </a:lnTo>
                  <a:lnTo>
                    <a:pt x="215" y="150"/>
                  </a:lnTo>
                  <a:lnTo>
                    <a:pt x="223" y="159"/>
                  </a:lnTo>
                  <a:lnTo>
                    <a:pt x="230" y="167"/>
                  </a:lnTo>
                  <a:lnTo>
                    <a:pt x="235" y="172"/>
                  </a:lnTo>
                  <a:lnTo>
                    <a:pt x="237" y="175"/>
                  </a:lnTo>
                  <a:lnTo>
                    <a:pt x="240" y="181"/>
                  </a:lnTo>
                  <a:lnTo>
                    <a:pt x="242" y="188"/>
                  </a:lnTo>
                  <a:lnTo>
                    <a:pt x="244" y="197"/>
                  </a:lnTo>
                  <a:lnTo>
                    <a:pt x="246" y="205"/>
                  </a:lnTo>
                  <a:lnTo>
                    <a:pt x="240" y="196"/>
                  </a:lnTo>
                  <a:lnTo>
                    <a:pt x="230" y="183"/>
                  </a:lnTo>
                  <a:lnTo>
                    <a:pt x="218" y="168"/>
                  </a:lnTo>
                  <a:lnTo>
                    <a:pt x="205" y="152"/>
                  </a:lnTo>
                  <a:lnTo>
                    <a:pt x="192" y="137"/>
                  </a:lnTo>
                  <a:lnTo>
                    <a:pt x="181" y="125"/>
                  </a:lnTo>
                  <a:lnTo>
                    <a:pt x="172" y="116"/>
                  </a:lnTo>
                  <a:lnTo>
                    <a:pt x="166" y="112"/>
                  </a:lnTo>
                  <a:lnTo>
                    <a:pt x="161" y="111"/>
                  </a:lnTo>
                  <a:lnTo>
                    <a:pt x="159" y="114"/>
                  </a:lnTo>
                  <a:lnTo>
                    <a:pt x="159" y="119"/>
                  </a:lnTo>
                  <a:lnTo>
                    <a:pt x="160" y="124"/>
                  </a:lnTo>
                  <a:lnTo>
                    <a:pt x="164" y="135"/>
                  </a:lnTo>
                  <a:lnTo>
                    <a:pt x="169" y="153"/>
                  </a:lnTo>
                  <a:lnTo>
                    <a:pt x="177" y="170"/>
                  </a:lnTo>
                  <a:lnTo>
                    <a:pt x="182" y="182"/>
                  </a:lnTo>
                  <a:lnTo>
                    <a:pt x="183" y="187"/>
                  </a:lnTo>
                  <a:lnTo>
                    <a:pt x="181" y="187"/>
                  </a:lnTo>
                  <a:lnTo>
                    <a:pt x="177" y="184"/>
                  </a:lnTo>
                  <a:lnTo>
                    <a:pt x="173" y="179"/>
                  </a:lnTo>
                  <a:lnTo>
                    <a:pt x="166" y="165"/>
                  </a:lnTo>
                  <a:lnTo>
                    <a:pt x="156" y="143"/>
                  </a:lnTo>
                  <a:lnTo>
                    <a:pt x="147" y="119"/>
                  </a:lnTo>
                  <a:lnTo>
                    <a:pt x="147" y="101"/>
                  </a:lnTo>
                  <a:lnTo>
                    <a:pt x="141" y="96"/>
                  </a:lnTo>
                  <a:lnTo>
                    <a:pt x="135" y="91"/>
                  </a:lnTo>
                  <a:lnTo>
                    <a:pt x="128" y="87"/>
                  </a:lnTo>
                  <a:lnTo>
                    <a:pt x="122" y="84"/>
                  </a:lnTo>
                  <a:lnTo>
                    <a:pt x="116" y="81"/>
                  </a:lnTo>
                  <a:lnTo>
                    <a:pt x="112" y="78"/>
                  </a:lnTo>
                  <a:lnTo>
                    <a:pt x="108" y="76"/>
                  </a:lnTo>
                  <a:lnTo>
                    <a:pt x="106" y="75"/>
                  </a:lnTo>
                  <a:lnTo>
                    <a:pt x="104" y="72"/>
                  </a:lnTo>
                  <a:lnTo>
                    <a:pt x="101" y="71"/>
                  </a:lnTo>
                  <a:lnTo>
                    <a:pt x="99" y="74"/>
                  </a:lnTo>
                  <a:lnTo>
                    <a:pt x="98" y="79"/>
                  </a:lnTo>
                  <a:lnTo>
                    <a:pt x="99" y="93"/>
                  </a:lnTo>
                  <a:lnTo>
                    <a:pt x="104" y="114"/>
                  </a:lnTo>
                  <a:lnTo>
                    <a:pt x="112" y="138"/>
                  </a:lnTo>
                  <a:lnTo>
                    <a:pt x="123" y="157"/>
                  </a:lnTo>
                  <a:lnTo>
                    <a:pt x="129" y="165"/>
                  </a:lnTo>
                  <a:lnTo>
                    <a:pt x="129" y="168"/>
                  </a:lnTo>
                  <a:lnTo>
                    <a:pt x="124" y="167"/>
                  </a:lnTo>
                  <a:lnTo>
                    <a:pt x="119" y="162"/>
                  </a:lnTo>
                  <a:lnTo>
                    <a:pt x="115" y="158"/>
                  </a:lnTo>
                  <a:lnTo>
                    <a:pt x="109" y="150"/>
                  </a:lnTo>
                  <a:lnTo>
                    <a:pt x="104" y="138"/>
                  </a:lnTo>
                  <a:lnTo>
                    <a:pt x="97" y="125"/>
                  </a:lnTo>
                  <a:lnTo>
                    <a:pt x="92" y="112"/>
                  </a:lnTo>
                  <a:lnTo>
                    <a:pt x="89" y="97"/>
                  </a:lnTo>
                  <a:lnTo>
                    <a:pt x="88" y="81"/>
                  </a:lnTo>
                  <a:lnTo>
                    <a:pt x="89" y="64"/>
                  </a:lnTo>
                  <a:lnTo>
                    <a:pt x="84" y="61"/>
                  </a:lnTo>
                  <a:lnTo>
                    <a:pt x="80" y="58"/>
                  </a:lnTo>
                  <a:lnTo>
                    <a:pt x="75" y="54"/>
                  </a:lnTo>
                  <a:lnTo>
                    <a:pt x="69" y="52"/>
                  </a:lnTo>
                  <a:lnTo>
                    <a:pt x="63" y="49"/>
                  </a:lnTo>
                  <a:lnTo>
                    <a:pt x="59" y="47"/>
                  </a:lnTo>
                  <a:lnTo>
                    <a:pt x="55" y="45"/>
                  </a:lnTo>
                  <a:lnTo>
                    <a:pt x="52" y="44"/>
                  </a:lnTo>
                  <a:lnTo>
                    <a:pt x="48" y="53"/>
                  </a:lnTo>
                  <a:lnTo>
                    <a:pt x="50" y="67"/>
                  </a:lnTo>
                  <a:lnTo>
                    <a:pt x="52" y="82"/>
                  </a:lnTo>
                  <a:lnTo>
                    <a:pt x="54" y="93"/>
                  </a:lnTo>
                  <a:lnTo>
                    <a:pt x="57" y="106"/>
                  </a:lnTo>
                  <a:lnTo>
                    <a:pt x="60" y="122"/>
                  </a:lnTo>
                  <a:lnTo>
                    <a:pt x="63" y="138"/>
                  </a:lnTo>
                  <a:lnTo>
                    <a:pt x="67" y="149"/>
                  </a:lnTo>
                  <a:lnTo>
                    <a:pt x="67" y="151"/>
                  </a:lnTo>
                  <a:lnTo>
                    <a:pt x="63" y="150"/>
                  </a:lnTo>
                  <a:lnTo>
                    <a:pt x="59" y="144"/>
                  </a:lnTo>
                  <a:lnTo>
                    <a:pt x="54" y="134"/>
                  </a:lnTo>
                  <a:lnTo>
                    <a:pt x="51" y="114"/>
                  </a:lnTo>
                  <a:lnTo>
                    <a:pt x="45" y="85"/>
                  </a:lnTo>
                  <a:lnTo>
                    <a:pt x="40" y="58"/>
                  </a:lnTo>
                  <a:lnTo>
                    <a:pt x="37" y="40"/>
                  </a:lnTo>
                  <a:lnTo>
                    <a:pt x="30" y="33"/>
                  </a:lnTo>
                  <a:lnTo>
                    <a:pt x="23" y="26"/>
                  </a:lnTo>
                  <a:lnTo>
                    <a:pt x="17" y="21"/>
                  </a:lnTo>
                  <a:lnTo>
                    <a:pt x="12" y="16"/>
                  </a:lnTo>
                  <a:lnTo>
                    <a:pt x="8" y="11"/>
                  </a:lnTo>
                  <a:lnTo>
                    <a:pt x="5" y="8"/>
                  </a:lnTo>
                  <a:lnTo>
                    <a:pt x="1" y="6"/>
                  </a:lnTo>
                  <a:lnTo>
                    <a:pt x="0" y="3"/>
                  </a:lnTo>
                  <a:lnTo>
                    <a:pt x="0" y="1"/>
                  </a:lnTo>
                  <a:lnTo>
                    <a:pt x="1" y="0"/>
                  </a:lnTo>
                  <a:lnTo>
                    <a:pt x="5" y="1"/>
                  </a:lnTo>
                  <a:lnTo>
                    <a:pt x="8" y="3"/>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14" name="Freeform 318">
              <a:extLst>
                <a:ext uri="{FF2B5EF4-FFF2-40B4-BE49-F238E27FC236}">
                  <a16:creationId xmlns:a16="http://schemas.microsoft.com/office/drawing/2014/main" xmlns="" id="{8D4A1B68-B886-48E8-BAC9-DF18CD2D2FAA}"/>
                </a:ext>
              </a:extLst>
            </p:cNvPr>
            <p:cNvSpPr>
              <a:spLocks/>
            </p:cNvSpPr>
            <p:nvPr/>
          </p:nvSpPr>
          <p:spPr bwMode="auto">
            <a:xfrm>
              <a:off x="2669" y="775"/>
              <a:ext cx="85" cy="141"/>
            </a:xfrm>
            <a:custGeom>
              <a:avLst/>
              <a:gdLst>
                <a:gd name="T0" fmla="*/ 3 w 170"/>
                <a:gd name="T1" fmla="*/ 1 h 282"/>
                <a:gd name="T2" fmla="*/ 3 w 170"/>
                <a:gd name="T3" fmla="*/ 2 h 282"/>
                <a:gd name="T4" fmla="*/ 3 w 170"/>
                <a:gd name="T5" fmla="*/ 2 h 282"/>
                <a:gd name="T6" fmla="*/ 3 w 170"/>
                <a:gd name="T7" fmla="*/ 2 h 282"/>
                <a:gd name="T8" fmla="*/ 4 w 170"/>
                <a:gd name="T9" fmla="*/ 3 h 282"/>
                <a:gd name="T10" fmla="*/ 5 w 170"/>
                <a:gd name="T11" fmla="*/ 3 h 282"/>
                <a:gd name="T12" fmla="*/ 5 w 170"/>
                <a:gd name="T13" fmla="*/ 4 h 282"/>
                <a:gd name="T14" fmla="*/ 6 w 170"/>
                <a:gd name="T15" fmla="*/ 5 h 282"/>
                <a:gd name="T16" fmla="*/ 6 w 170"/>
                <a:gd name="T17" fmla="*/ 6 h 282"/>
                <a:gd name="T18" fmla="*/ 6 w 170"/>
                <a:gd name="T19" fmla="*/ 6 h 282"/>
                <a:gd name="T20" fmla="*/ 5 w 170"/>
                <a:gd name="T21" fmla="*/ 5 h 282"/>
                <a:gd name="T22" fmla="*/ 5 w 170"/>
                <a:gd name="T23" fmla="*/ 5 h 282"/>
                <a:gd name="T24" fmla="*/ 5 w 170"/>
                <a:gd name="T25" fmla="*/ 4 h 282"/>
                <a:gd name="T26" fmla="*/ 4 w 170"/>
                <a:gd name="T27" fmla="*/ 3 h 282"/>
                <a:gd name="T28" fmla="*/ 4 w 170"/>
                <a:gd name="T29" fmla="*/ 3 h 282"/>
                <a:gd name="T30" fmla="*/ 3 w 170"/>
                <a:gd name="T31" fmla="*/ 3 h 282"/>
                <a:gd name="T32" fmla="*/ 3 w 170"/>
                <a:gd name="T33" fmla="*/ 3 h 282"/>
                <a:gd name="T34" fmla="*/ 3 w 170"/>
                <a:gd name="T35" fmla="*/ 4 h 282"/>
                <a:gd name="T36" fmla="*/ 4 w 170"/>
                <a:gd name="T37" fmla="*/ 5 h 282"/>
                <a:gd name="T38" fmla="*/ 4 w 170"/>
                <a:gd name="T39" fmla="*/ 5 h 282"/>
                <a:gd name="T40" fmla="*/ 5 w 170"/>
                <a:gd name="T41" fmla="*/ 6 h 282"/>
                <a:gd name="T42" fmla="*/ 5 w 170"/>
                <a:gd name="T43" fmla="*/ 7 h 282"/>
                <a:gd name="T44" fmla="*/ 5 w 170"/>
                <a:gd name="T45" fmla="*/ 8 h 282"/>
                <a:gd name="T46" fmla="*/ 5 w 170"/>
                <a:gd name="T47" fmla="*/ 7 h 282"/>
                <a:gd name="T48" fmla="*/ 5 w 170"/>
                <a:gd name="T49" fmla="*/ 7 h 282"/>
                <a:gd name="T50" fmla="*/ 4 w 170"/>
                <a:gd name="T51" fmla="*/ 6 h 282"/>
                <a:gd name="T52" fmla="*/ 4 w 170"/>
                <a:gd name="T53" fmla="*/ 5 h 282"/>
                <a:gd name="T54" fmla="*/ 4 w 170"/>
                <a:gd name="T55" fmla="*/ 5 h 282"/>
                <a:gd name="T56" fmla="*/ 4 w 170"/>
                <a:gd name="T57" fmla="*/ 6 h 282"/>
                <a:gd name="T58" fmla="*/ 4 w 170"/>
                <a:gd name="T59" fmla="*/ 8 h 282"/>
                <a:gd name="T60" fmla="*/ 4 w 170"/>
                <a:gd name="T61" fmla="*/ 9 h 282"/>
                <a:gd name="T62" fmla="*/ 4 w 170"/>
                <a:gd name="T63" fmla="*/ 9 h 282"/>
                <a:gd name="T64" fmla="*/ 4 w 170"/>
                <a:gd name="T65" fmla="*/ 8 h 282"/>
                <a:gd name="T66" fmla="*/ 3 w 170"/>
                <a:gd name="T67" fmla="*/ 6 h 282"/>
                <a:gd name="T68" fmla="*/ 3 w 170"/>
                <a:gd name="T69" fmla="*/ 6 h 282"/>
                <a:gd name="T70" fmla="*/ 2 w 170"/>
                <a:gd name="T71" fmla="*/ 6 h 282"/>
                <a:gd name="T72" fmla="*/ 2 w 170"/>
                <a:gd name="T73" fmla="*/ 7 h 282"/>
                <a:gd name="T74" fmla="*/ 2 w 170"/>
                <a:gd name="T75" fmla="*/ 7 h 282"/>
                <a:gd name="T76" fmla="*/ 2 w 170"/>
                <a:gd name="T77" fmla="*/ 8 h 282"/>
                <a:gd name="T78" fmla="*/ 1 w 170"/>
                <a:gd name="T79" fmla="*/ 7 h 282"/>
                <a:gd name="T80" fmla="*/ 2 w 170"/>
                <a:gd name="T81" fmla="*/ 7 h 282"/>
                <a:gd name="T82" fmla="*/ 2 w 170"/>
                <a:gd name="T83" fmla="*/ 6 h 282"/>
                <a:gd name="T84" fmla="*/ 2 w 170"/>
                <a:gd name="T85" fmla="*/ 6 h 282"/>
                <a:gd name="T86" fmla="*/ 3 w 170"/>
                <a:gd name="T87" fmla="*/ 5 h 282"/>
                <a:gd name="T88" fmla="*/ 3 w 170"/>
                <a:gd name="T89" fmla="*/ 4 h 282"/>
                <a:gd name="T90" fmla="*/ 3 w 170"/>
                <a:gd name="T91" fmla="*/ 3 h 282"/>
                <a:gd name="T92" fmla="*/ 3 w 170"/>
                <a:gd name="T93" fmla="*/ 3 h 282"/>
                <a:gd name="T94" fmla="*/ 2 w 170"/>
                <a:gd name="T95" fmla="*/ 3 h 282"/>
                <a:gd name="T96" fmla="*/ 1 w 170"/>
                <a:gd name="T97" fmla="*/ 4 h 282"/>
                <a:gd name="T98" fmla="*/ 1 w 170"/>
                <a:gd name="T99" fmla="*/ 5 h 282"/>
                <a:gd name="T100" fmla="*/ 1 w 170"/>
                <a:gd name="T101" fmla="*/ 6 h 282"/>
                <a:gd name="T102" fmla="*/ 0 w 170"/>
                <a:gd name="T103" fmla="*/ 5 h 282"/>
                <a:gd name="T104" fmla="*/ 1 w 170"/>
                <a:gd name="T105" fmla="*/ 5 h 282"/>
                <a:gd name="T106" fmla="*/ 1 w 170"/>
                <a:gd name="T107" fmla="*/ 4 h 282"/>
                <a:gd name="T108" fmla="*/ 2 w 170"/>
                <a:gd name="T109" fmla="*/ 3 h 282"/>
                <a:gd name="T110" fmla="*/ 2 w 170"/>
                <a:gd name="T111" fmla="*/ 2 h 282"/>
                <a:gd name="T112" fmla="*/ 3 w 170"/>
                <a:gd name="T113" fmla="*/ 2 h 282"/>
                <a:gd name="T114" fmla="*/ 3 w 170"/>
                <a:gd name="T115" fmla="*/ 1 h 282"/>
                <a:gd name="T116" fmla="*/ 3 w 170"/>
                <a:gd name="T117" fmla="*/ 1 h 282"/>
                <a:gd name="T118" fmla="*/ 3 w 170"/>
                <a:gd name="T119" fmla="*/ 1 h 28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70" h="282">
                  <a:moveTo>
                    <a:pt x="73" y="0"/>
                  </a:moveTo>
                  <a:lnTo>
                    <a:pt x="75" y="2"/>
                  </a:lnTo>
                  <a:lnTo>
                    <a:pt x="78" y="16"/>
                  </a:lnTo>
                  <a:lnTo>
                    <a:pt x="80" y="34"/>
                  </a:lnTo>
                  <a:lnTo>
                    <a:pt x="82" y="43"/>
                  </a:lnTo>
                  <a:lnTo>
                    <a:pt x="85" y="45"/>
                  </a:lnTo>
                  <a:lnTo>
                    <a:pt x="89" y="50"/>
                  </a:lnTo>
                  <a:lnTo>
                    <a:pt x="96" y="54"/>
                  </a:lnTo>
                  <a:lnTo>
                    <a:pt x="105" y="61"/>
                  </a:lnTo>
                  <a:lnTo>
                    <a:pt x="113" y="69"/>
                  </a:lnTo>
                  <a:lnTo>
                    <a:pt x="122" y="80"/>
                  </a:lnTo>
                  <a:lnTo>
                    <a:pt x="132" y="90"/>
                  </a:lnTo>
                  <a:lnTo>
                    <a:pt x="139" y="103"/>
                  </a:lnTo>
                  <a:lnTo>
                    <a:pt x="151" y="126"/>
                  </a:lnTo>
                  <a:lnTo>
                    <a:pt x="160" y="141"/>
                  </a:lnTo>
                  <a:lnTo>
                    <a:pt x="167" y="151"/>
                  </a:lnTo>
                  <a:lnTo>
                    <a:pt x="170" y="158"/>
                  </a:lnTo>
                  <a:lnTo>
                    <a:pt x="170" y="163"/>
                  </a:lnTo>
                  <a:lnTo>
                    <a:pt x="169" y="165"/>
                  </a:lnTo>
                  <a:lnTo>
                    <a:pt x="165" y="163"/>
                  </a:lnTo>
                  <a:lnTo>
                    <a:pt x="162" y="156"/>
                  </a:lnTo>
                  <a:lnTo>
                    <a:pt x="158" y="149"/>
                  </a:lnTo>
                  <a:lnTo>
                    <a:pt x="154" y="140"/>
                  </a:lnTo>
                  <a:lnTo>
                    <a:pt x="147" y="129"/>
                  </a:lnTo>
                  <a:lnTo>
                    <a:pt x="140" y="118"/>
                  </a:lnTo>
                  <a:lnTo>
                    <a:pt x="133" y="106"/>
                  </a:lnTo>
                  <a:lnTo>
                    <a:pt x="126" y="96"/>
                  </a:lnTo>
                  <a:lnTo>
                    <a:pt x="119" y="88"/>
                  </a:lnTo>
                  <a:lnTo>
                    <a:pt x="114" y="83"/>
                  </a:lnTo>
                  <a:lnTo>
                    <a:pt x="106" y="77"/>
                  </a:lnTo>
                  <a:lnTo>
                    <a:pt x="101" y="73"/>
                  </a:lnTo>
                  <a:lnTo>
                    <a:pt x="95" y="69"/>
                  </a:lnTo>
                  <a:lnTo>
                    <a:pt x="90" y="68"/>
                  </a:lnTo>
                  <a:lnTo>
                    <a:pt x="90" y="83"/>
                  </a:lnTo>
                  <a:lnTo>
                    <a:pt x="90" y="99"/>
                  </a:lnTo>
                  <a:lnTo>
                    <a:pt x="91" y="114"/>
                  </a:lnTo>
                  <a:lnTo>
                    <a:pt x="93" y="126"/>
                  </a:lnTo>
                  <a:lnTo>
                    <a:pt x="99" y="131"/>
                  </a:lnTo>
                  <a:lnTo>
                    <a:pt x="110" y="140"/>
                  </a:lnTo>
                  <a:lnTo>
                    <a:pt x="120" y="150"/>
                  </a:lnTo>
                  <a:lnTo>
                    <a:pt x="132" y="161"/>
                  </a:lnTo>
                  <a:lnTo>
                    <a:pt x="141" y="175"/>
                  </a:lnTo>
                  <a:lnTo>
                    <a:pt x="150" y="190"/>
                  </a:lnTo>
                  <a:lnTo>
                    <a:pt x="157" y="208"/>
                  </a:lnTo>
                  <a:lnTo>
                    <a:pt x="159" y="226"/>
                  </a:lnTo>
                  <a:lnTo>
                    <a:pt x="159" y="233"/>
                  </a:lnTo>
                  <a:lnTo>
                    <a:pt x="156" y="231"/>
                  </a:lnTo>
                  <a:lnTo>
                    <a:pt x="151" y="220"/>
                  </a:lnTo>
                  <a:lnTo>
                    <a:pt x="144" y="203"/>
                  </a:lnTo>
                  <a:lnTo>
                    <a:pt x="140" y="193"/>
                  </a:lnTo>
                  <a:lnTo>
                    <a:pt x="134" y="183"/>
                  </a:lnTo>
                  <a:lnTo>
                    <a:pt x="128" y="174"/>
                  </a:lnTo>
                  <a:lnTo>
                    <a:pt x="121" y="166"/>
                  </a:lnTo>
                  <a:lnTo>
                    <a:pt x="113" y="159"/>
                  </a:lnTo>
                  <a:lnTo>
                    <a:pt x="106" y="155"/>
                  </a:lnTo>
                  <a:lnTo>
                    <a:pt x="99" y="150"/>
                  </a:lnTo>
                  <a:lnTo>
                    <a:pt x="94" y="148"/>
                  </a:lnTo>
                  <a:lnTo>
                    <a:pt x="103" y="172"/>
                  </a:lnTo>
                  <a:lnTo>
                    <a:pt x="110" y="206"/>
                  </a:lnTo>
                  <a:lnTo>
                    <a:pt x="112" y="243"/>
                  </a:lnTo>
                  <a:lnTo>
                    <a:pt x="111" y="274"/>
                  </a:lnTo>
                  <a:lnTo>
                    <a:pt x="109" y="281"/>
                  </a:lnTo>
                  <a:lnTo>
                    <a:pt x="108" y="282"/>
                  </a:lnTo>
                  <a:lnTo>
                    <a:pt x="106" y="278"/>
                  </a:lnTo>
                  <a:lnTo>
                    <a:pt x="106" y="269"/>
                  </a:lnTo>
                  <a:lnTo>
                    <a:pt x="104" y="248"/>
                  </a:lnTo>
                  <a:lnTo>
                    <a:pt x="97" y="213"/>
                  </a:lnTo>
                  <a:lnTo>
                    <a:pt x="89" y="180"/>
                  </a:lnTo>
                  <a:lnTo>
                    <a:pt x="82" y="160"/>
                  </a:lnTo>
                  <a:lnTo>
                    <a:pt x="76" y="164"/>
                  </a:lnTo>
                  <a:lnTo>
                    <a:pt x="70" y="169"/>
                  </a:lnTo>
                  <a:lnTo>
                    <a:pt x="63" y="176"/>
                  </a:lnTo>
                  <a:lnTo>
                    <a:pt x="57" y="184"/>
                  </a:lnTo>
                  <a:lnTo>
                    <a:pt x="50" y="194"/>
                  </a:lnTo>
                  <a:lnTo>
                    <a:pt x="45" y="203"/>
                  </a:lnTo>
                  <a:lnTo>
                    <a:pt x="41" y="213"/>
                  </a:lnTo>
                  <a:lnTo>
                    <a:pt x="38" y="222"/>
                  </a:lnTo>
                  <a:lnTo>
                    <a:pt x="36" y="229"/>
                  </a:lnTo>
                  <a:lnTo>
                    <a:pt x="34" y="229"/>
                  </a:lnTo>
                  <a:lnTo>
                    <a:pt x="32" y="224"/>
                  </a:lnTo>
                  <a:lnTo>
                    <a:pt x="34" y="212"/>
                  </a:lnTo>
                  <a:lnTo>
                    <a:pt x="37" y="204"/>
                  </a:lnTo>
                  <a:lnTo>
                    <a:pt x="42" y="195"/>
                  </a:lnTo>
                  <a:lnTo>
                    <a:pt x="48" y="183"/>
                  </a:lnTo>
                  <a:lnTo>
                    <a:pt x="55" y="172"/>
                  </a:lnTo>
                  <a:lnTo>
                    <a:pt x="60" y="161"/>
                  </a:lnTo>
                  <a:lnTo>
                    <a:pt x="66" y="151"/>
                  </a:lnTo>
                  <a:lnTo>
                    <a:pt x="72" y="143"/>
                  </a:lnTo>
                  <a:lnTo>
                    <a:pt x="75" y="138"/>
                  </a:lnTo>
                  <a:lnTo>
                    <a:pt x="76" y="120"/>
                  </a:lnTo>
                  <a:lnTo>
                    <a:pt x="78" y="99"/>
                  </a:lnTo>
                  <a:lnTo>
                    <a:pt x="76" y="82"/>
                  </a:lnTo>
                  <a:lnTo>
                    <a:pt x="76" y="70"/>
                  </a:lnTo>
                  <a:lnTo>
                    <a:pt x="67" y="76"/>
                  </a:lnTo>
                  <a:lnTo>
                    <a:pt x="57" y="85"/>
                  </a:lnTo>
                  <a:lnTo>
                    <a:pt x="47" y="96"/>
                  </a:lnTo>
                  <a:lnTo>
                    <a:pt x="35" y="108"/>
                  </a:lnTo>
                  <a:lnTo>
                    <a:pt x="25" y="121"/>
                  </a:lnTo>
                  <a:lnTo>
                    <a:pt x="17" y="135"/>
                  </a:lnTo>
                  <a:lnTo>
                    <a:pt x="10" y="148"/>
                  </a:lnTo>
                  <a:lnTo>
                    <a:pt x="6" y="159"/>
                  </a:lnTo>
                  <a:lnTo>
                    <a:pt x="4" y="165"/>
                  </a:lnTo>
                  <a:lnTo>
                    <a:pt x="2" y="165"/>
                  </a:lnTo>
                  <a:lnTo>
                    <a:pt x="0" y="160"/>
                  </a:lnTo>
                  <a:lnTo>
                    <a:pt x="2" y="152"/>
                  </a:lnTo>
                  <a:lnTo>
                    <a:pt x="5" y="144"/>
                  </a:lnTo>
                  <a:lnTo>
                    <a:pt x="11" y="133"/>
                  </a:lnTo>
                  <a:lnTo>
                    <a:pt x="19" y="119"/>
                  </a:lnTo>
                  <a:lnTo>
                    <a:pt x="29" y="103"/>
                  </a:lnTo>
                  <a:lnTo>
                    <a:pt x="40" y="88"/>
                  </a:lnTo>
                  <a:lnTo>
                    <a:pt x="51" y="73"/>
                  </a:lnTo>
                  <a:lnTo>
                    <a:pt x="61" y="61"/>
                  </a:lnTo>
                  <a:lnTo>
                    <a:pt x="71" y="53"/>
                  </a:lnTo>
                  <a:lnTo>
                    <a:pt x="75" y="44"/>
                  </a:lnTo>
                  <a:lnTo>
                    <a:pt x="74" y="31"/>
                  </a:lnTo>
                  <a:lnTo>
                    <a:pt x="72" y="19"/>
                  </a:lnTo>
                  <a:lnTo>
                    <a:pt x="70" y="12"/>
                  </a:lnTo>
                  <a:lnTo>
                    <a:pt x="70" y="8"/>
                  </a:lnTo>
                  <a:lnTo>
                    <a:pt x="71" y="6"/>
                  </a:lnTo>
                  <a:lnTo>
                    <a:pt x="72" y="4"/>
                  </a:lnTo>
                  <a:lnTo>
                    <a:pt x="73" y="0"/>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15" name="Freeform 319">
              <a:extLst>
                <a:ext uri="{FF2B5EF4-FFF2-40B4-BE49-F238E27FC236}">
                  <a16:creationId xmlns:a16="http://schemas.microsoft.com/office/drawing/2014/main" xmlns="" id="{9A1E8C2F-6EE7-4EE5-8482-89C0515C3F63}"/>
                </a:ext>
              </a:extLst>
            </p:cNvPr>
            <p:cNvSpPr>
              <a:spLocks/>
            </p:cNvSpPr>
            <p:nvPr/>
          </p:nvSpPr>
          <p:spPr bwMode="auto">
            <a:xfrm>
              <a:off x="2754" y="592"/>
              <a:ext cx="103" cy="146"/>
            </a:xfrm>
            <a:custGeom>
              <a:avLst/>
              <a:gdLst>
                <a:gd name="T0" fmla="*/ 1 w 206"/>
                <a:gd name="T1" fmla="*/ 9 h 292"/>
                <a:gd name="T2" fmla="*/ 1 w 206"/>
                <a:gd name="T3" fmla="*/ 8 h 292"/>
                <a:gd name="T4" fmla="*/ 2 w 206"/>
                <a:gd name="T5" fmla="*/ 7 h 292"/>
                <a:gd name="T6" fmla="*/ 2 w 206"/>
                <a:gd name="T7" fmla="*/ 6 h 292"/>
                <a:gd name="T8" fmla="*/ 2 w 206"/>
                <a:gd name="T9" fmla="*/ 5 h 292"/>
                <a:gd name="T10" fmla="*/ 2 w 206"/>
                <a:gd name="T11" fmla="*/ 5 h 292"/>
                <a:gd name="T12" fmla="*/ 2 w 206"/>
                <a:gd name="T13" fmla="*/ 4 h 292"/>
                <a:gd name="T14" fmla="*/ 2 w 206"/>
                <a:gd name="T15" fmla="*/ 5 h 292"/>
                <a:gd name="T16" fmla="*/ 2 w 206"/>
                <a:gd name="T17" fmla="*/ 5 h 292"/>
                <a:gd name="T18" fmla="*/ 2 w 206"/>
                <a:gd name="T19" fmla="*/ 5 h 292"/>
                <a:gd name="T20" fmla="*/ 3 w 206"/>
                <a:gd name="T21" fmla="*/ 5 h 292"/>
                <a:gd name="T22" fmla="*/ 3 w 206"/>
                <a:gd name="T23" fmla="*/ 4 h 292"/>
                <a:gd name="T24" fmla="*/ 4 w 206"/>
                <a:gd name="T25" fmla="*/ 4 h 292"/>
                <a:gd name="T26" fmla="*/ 4 w 206"/>
                <a:gd name="T27" fmla="*/ 3 h 292"/>
                <a:gd name="T28" fmla="*/ 4 w 206"/>
                <a:gd name="T29" fmla="*/ 3 h 292"/>
                <a:gd name="T30" fmla="*/ 4 w 206"/>
                <a:gd name="T31" fmla="*/ 2 h 292"/>
                <a:gd name="T32" fmla="*/ 3 w 206"/>
                <a:gd name="T33" fmla="*/ 1 h 292"/>
                <a:gd name="T34" fmla="*/ 3 w 206"/>
                <a:gd name="T35" fmla="*/ 1 h 292"/>
                <a:gd name="T36" fmla="*/ 4 w 206"/>
                <a:gd name="T37" fmla="*/ 1 h 292"/>
                <a:gd name="T38" fmla="*/ 4 w 206"/>
                <a:gd name="T39" fmla="*/ 2 h 292"/>
                <a:gd name="T40" fmla="*/ 5 w 206"/>
                <a:gd name="T41" fmla="*/ 2 h 292"/>
                <a:gd name="T42" fmla="*/ 5 w 206"/>
                <a:gd name="T43" fmla="*/ 2 h 292"/>
                <a:gd name="T44" fmla="*/ 5 w 206"/>
                <a:gd name="T45" fmla="*/ 1 h 292"/>
                <a:gd name="T46" fmla="*/ 6 w 206"/>
                <a:gd name="T47" fmla="*/ 1 h 292"/>
                <a:gd name="T48" fmla="*/ 6 w 206"/>
                <a:gd name="T49" fmla="*/ 0 h 292"/>
                <a:gd name="T50" fmla="*/ 6 w 206"/>
                <a:gd name="T51" fmla="*/ 1 h 292"/>
                <a:gd name="T52" fmla="*/ 6 w 206"/>
                <a:gd name="T53" fmla="*/ 1 h 292"/>
                <a:gd name="T54" fmla="*/ 5 w 206"/>
                <a:gd name="T55" fmla="*/ 2 h 292"/>
                <a:gd name="T56" fmla="*/ 5 w 206"/>
                <a:gd name="T57" fmla="*/ 2 h 292"/>
                <a:gd name="T58" fmla="*/ 5 w 206"/>
                <a:gd name="T59" fmla="*/ 3 h 292"/>
                <a:gd name="T60" fmla="*/ 5 w 206"/>
                <a:gd name="T61" fmla="*/ 3 h 292"/>
                <a:gd name="T62" fmla="*/ 5 w 206"/>
                <a:gd name="T63" fmla="*/ 3 h 292"/>
                <a:gd name="T64" fmla="*/ 6 w 206"/>
                <a:gd name="T65" fmla="*/ 3 h 292"/>
                <a:gd name="T66" fmla="*/ 6 w 206"/>
                <a:gd name="T67" fmla="*/ 2 h 292"/>
                <a:gd name="T68" fmla="*/ 7 w 206"/>
                <a:gd name="T69" fmla="*/ 2 h 292"/>
                <a:gd name="T70" fmla="*/ 7 w 206"/>
                <a:gd name="T71" fmla="*/ 2 h 292"/>
                <a:gd name="T72" fmla="*/ 7 w 206"/>
                <a:gd name="T73" fmla="*/ 3 h 292"/>
                <a:gd name="T74" fmla="*/ 6 w 206"/>
                <a:gd name="T75" fmla="*/ 3 h 292"/>
                <a:gd name="T76" fmla="*/ 5 w 206"/>
                <a:gd name="T77" fmla="*/ 3 h 292"/>
                <a:gd name="T78" fmla="*/ 5 w 206"/>
                <a:gd name="T79" fmla="*/ 4 h 292"/>
                <a:gd name="T80" fmla="*/ 4 w 206"/>
                <a:gd name="T81" fmla="*/ 4 h 292"/>
                <a:gd name="T82" fmla="*/ 4 w 206"/>
                <a:gd name="T83" fmla="*/ 4 h 292"/>
                <a:gd name="T84" fmla="*/ 4 w 206"/>
                <a:gd name="T85" fmla="*/ 5 h 292"/>
                <a:gd name="T86" fmla="*/ 4 w 206"/>
                <a:gd name="T87" fmla="*/ 5 h 292"/>
                <a:gd name="T88" fmla="*/ 4 w 206"/>
                <a:gd name="T89" fmla="*/ 5 h 292"/>
                <a:gd name="T90" fmla="*/ 3 w 206"/>
                <a:gd name="T91" fmla="*/ 5 h 292"/>
                <a:gd name="T92" fmla="*/ 3 w 206"/>
                <a:gd name="T93" fmla="*/ 5 h 292"/>
                <a:gd name="T94" fmla="*/ 3 w 206"/>
                <a:gd name="T95" fmla="*/ 5 h 292"/>
                <a:gd name="T96" fmla="*/ 3 w 206"/>
                <a:gd name="T97" fmla="*/ 6 h 292"/>
                <a:gd name="T98" fmla="*/ 2 w 206"/>
                <a:gd name="T99" fmla="*/ 6 h 292"/>
                <a:gd name="T100" fmla="*/ 2 w 206"/>
                <a:gd name="T101" fmla="*/ 7 h 292"/>
                <a:gd name="T102" fmla="*/ 2 w 206"/>
                <a:gd name="T103" fmla="*/ 8 h 292"/>
                <a:gd name="T104" fmla="*/ 2 w 206"/>
                <a:gd name="T105" fmla="*/ 9 h 292"/>
                <a:gd name="T106" fmla="*/ 1 w 206"/>
                <a:gd name="T107" fmla="*/ 9 h 292"/>
                <a:gd name="T108" fmla="*/ 1 w 206"/>
                <a:gd name="T109" fmla="*/ 9 h 292"/>
                <a:gd name="T110" fmla="*/ 1 w 206"/>
                <a:gd name="T111" fmla="*/ 10 h 29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6" h="292">
                  <a:moveTo>
                    <a:pt x="0" y="292"/>
                  </a:moveTo>
                  <a:lnTo>
                    <a:pt x="7" y="279"/>
                  </a:lnTo>
                  <a:lnTo>
                    <a:pt x="16" y="260"/>
                  </a:lnTo>
                  <a:lnTo>
                    <a:pt x="24" y="241"/>
                  </a:lnTo>
                  <a:lnTo>
                    <a:pt x="30" y="227"/>
                  </a:lnTo>
                  <a:lnTo>
                    <a:pt x="36" y="213"/>
                  </a:lnTo>
                  <a:lnTo>
                    <a:pt x="44" y="193"/>
                  </a:lnTo>
                  <a:lnTo>
                    <a:pt x="53" y="175"/>
                  </a:lnTo>
                  <a:lnTo>
                    <a:pt x="57" y="164"/>
                  </a:lnTo>
                  <a:lnTo>
                    <a:pt x="51" y="156"/>
                  </a:lnTo>
                  <a:lnTo>
                    <a:pt x="44" y="148"/>
                  </a:lnTo>
                  <a:lnTo>
                    <a:pt x="39" y="140"/>
                  </a:lnTo>
                  <a:lnTo>
                    <a:pt x="37" y="130"/>
                  </a:lnTo>
                  <a:lnTo>
                    <a:pt x="37" y="123"/>
                  </a:lnTo>
                  <a:lnTo>
                    <a:pt x="38" y="124"/>
                  </a:lnTo>
                  <a:lnTo>
                    <a:pt x="40" y="129"/>
                  </a:lnTo>
                  <a:lnTo>
                    <a:pt x="42" y="134"/>
                  </a:lnTo>
                  <a:lnTo>
                    <a:pt x="47" y="139"/>
                  </a:lnTo>
                  <a:lnTo>
                    <a:pt x="54" y="143"/>
                  </a:lnTo>
                  <a:lnTo>
                    <a:pt x="60" y="145"/>
                  </a:lnTo>
                  <a:lnTo>
                    <a:pt x="64" y="147"/>
                  </a:lnTo>
                  <a:lnTo>
                    <a:pt x="71" y="140"/>
                  </a:lnTo>
                  <a:lnTo>
                    <a:pt x="79" y="131"/>
                  </a:lnTo>
                  <a:lnTo>
                    <a:pt x="87" y="122"/>
                  </a:lnTo>
                  <a:lnTo>
                    <a:pt x="95" y="111"/>
                  </a:lnTo>
                  <a:lnTo>
                    <a:pt x="102" y="102"/>
                  </a:lnTo>
                  <a:lnTo>
                    <a:pt x="108" y="94"/>
                  </a:lnTo>
                  <a:lnTo>
                    <a:pt x="113" y="87"/>
                  </a:lnTo>
                  <a:lnTo>
                    <a:pt x="115" y="83"/>
                  </a:lnTo>
                  <a:lnTo>
                    <a:pt x="115" y="72"/>
                  </a:lnTo>
                  <a:lnTo>
                    <a:pt x="112" y="56"/>
                  </a:lnTo>
                  <a:lnTo>
                    <a:pt x="107" y="39"/>
                  </a:lnTo>
                  <a:lnTo>
                    <a:pt x="100" y="26"/>
                  </a:lnTo>
                  <a:lnTo>
                    <a:pt x="94" y="19"/>
                  </a:lnTo>
                  <a:lnTo>
                    <a:pt x="92" y="15"/>
                  </a:lnTo>
                  <a:lnTo>
                    <a:pt x="93" y="14"/>
                  </a:lnTo>
                  <a:lnTo>
                    <a:pt x="98" y="16"/>
                  </a:lnTo>
                  <a:lnTo>
                    <a:pt x="106" y="26"/>
                  </a:lnTo>
                  <a:lnTo>
                    <a:pt x="115" y="42"/>
                  </a:lnTo>
                  <a:lnTo>
                    <a:pt x="122" y="60"/>
                  </a:lnTo>
                  <a:lnTo>
                    <a:pt x="124" y="72"/>
                  </a:lnTo>
                  <a:lnTo>
                    <a:pt x="129" y="64"/>
                  </a:lnTo>
                  <a:lnTo>
                    <a:pt x="133" y="55"/>
                  </a:lnTo>
                  <a:lnTo>
                    <a:pt x="139" y="45"/>
                  </a:lnTo>
                  <a:lnTo>
                    <a:pt x="145" y="33"/>
                  </a:lnTo>
                  <a:lnTo>
                    <a:pt x="151" y="23"/>
                  </a:lnTo>
                  <a:lnTo>
                    <a:pt x="156" y="14"/>
                  </a:lnTo>
                  <a:lnTo>
                    <a:pt x="162" y="7"/>
                  </a:lnTo>
                  <a:lnTo>
                    <a:pt x="167" y="2"/>
                  </a:lnTo>
                  <a:lnTo>
                    <a:pt x="173" y="0"/>
                  </a:lnTo>
                  <a:lnTo>
                    <a:pt x="174" y="1"/>
                  </a:lnTo>
                  <a:lnTo>
                    <a:pt x="171" y="4"/>
                  </a:lnTo>
                  <a:lnTo>
                    <a:pt x="168" y="10"/>
                  </a:lnTo>
                  <a:lnTo>
                    <a:pt x="164" y="16"/>
                  </a:lnTo>
                  <a:lnTo>
                    <a:pt x="161" y="24"/>
                  </a:lnTo>
                  <a:lnTo>
                    <a:pt x="155" y="35"/>
                  </a:lnTo>
                  <a:lnTo>
                    <a:pt x="150" y="48"/>
                  </a:lnTo>
                  <a:lnTo>
                    <a:pt x="144" y="60"/>
                  </a:lnTo>
                  <a:lnTo>
                    <a:pt x="138" y="70"/>
                  </a:lnTo>
                  <a:lnTo>
                    <a:pt x="132" y="78"/>
                  </a:lnTo>
                  <a:lnTo>
                    <a:pt x="129" y="83"/>
                  </a:lnTo>
                  <a:lnTo>
                    <a:pt x="139" y="80"/>
                  </a:lnTo>
                  <a:lnTo>
                    <a:pt x="148" y="77"/>
                  </a:lnTo>
                  <a:lnTo>
                    <a:pt x="158" y="75"/>
                  </a:lnTo>
                  <a:lnTo>
                    <a:pt x="167" y="72"/>
                  </a:lnTo>
                  <a:lnTo>
                    <a:pt x="174" y="70"/>
                  </a:lnTo>
                  <a:lnTo>
                    <a:pt x="181" y="67"/>
                  </a:lnTo>
                  <a:lnTo>
                    <a:pt x="186" y="64"/>
                  </a:lnTo>
                  <a:lnTo>
                    <a:pt x="191" y="61"/>
                  </a:lnTo>
                  <a:lnTo>
                    <a:pt x="198" y="56"/>
                  </a:lnTo>
                  <a:lnTo>
                    <a:pt x="204" y="54"/>
                  </a:lnTo>
                  <a:lnTo>
                    <a:pt x="206" y="56"/>
                  </a:lnTo>
                  <a:lnTo>
                    <a:pt x="201" y="62"/>
                  </a:lnTo>
                  <a:lnTo>
                    <a:pt x="196" y="65"/>
                  </a:lnTo>
                  <a:lnTo>
                    <a:pt x="188" y="71"/>
                  </a:lnTo>
                  <a:lnTo>
                    <a:pt x="176" y="77"/>
                  </a:lnTo>
                  <a:lnTo>
                    <a:pt x="164" y="84"/>
                  </a:lnTo>
                  <a:lnTo>
                    <a:pt x="152" y="90"/>
                  </a:lnTo>
                  <a:lnTo>
                    <a:pt x="141" y="94"/>
                  </a:lnTo>
                  <a:lnTo>
                    <a:pt x="132" y="98"/>
                  </a:lnTo>
                  <a:lnTo>
                    <a:pt x="127" y="99"/>
                  </a:lnTo>
                  <a:lnTo>
                    <a:pt x="116" y="105"/>
                  </a:lnTo>
                  <a:lnTo>
                    <a:pt x="106" y="116"/>
                  </a:lnTo>
                  <a:lnTo>
                    <a:pt x="98" y="128"/>
                  </a:lnTo>
                  <a:lnTo>
                    <a:pt x="95" y="136"/>
                  </a:lnTo>
                  <a:lnTo>
                    <a:pt x="98" y="139"/>
                  </a:lnTo>
                  <a:lnTo>
                    <a:pt x="101" y="141"/>
                  </a:lnTo>
                  <a:lnTo>
                    <a:pt x="105" y="143"/>
                  </a:lnTo>
                  <a:lnTo>
                    <a:pt x="108" y="143"/>
                  </a:lnTo>
                  <a:lnTo>
                    <a:pt x="103" y="147"/>
                  </a:lnTo>
                  <a:lnTo>
                    <a:pt x="98" y="151"/>
                  </a:lnTo>
                  <a:lnTo>
                    <a:pt x="93" y="154"/>
                  </a:lnTo>
                  <a:lnTo>
                    <a:pt x="90" y="158"/>
                  </a:lnTo>
                  <a:lnTo>
                    <a:pt x="86" y="156"/>
                  </a:lnTo>
                  <a:lnTo>
                    <a:pt x="85" y="155"/>
                  </a:lnTo>
                  <a:lnTo>
                    <a:pt x="83" y="156"/>
                  </a:lnTo>
                  <a:lnTo>
                    <a:pt x="78" y="163"/>
                  </a:lnTo>
                  <a:lnTo>
                    <a:pt x="71" y="175"/>
                  </a:lnTo>
                  <a:lnTo>
                    <a:pt x="64" y="189"/>
                  </a:lnTo>
                  <a:lnTo>
                    <a:pt x="56" y="205"/>
                  </a:lnTo>
                  <a:lnTo>
                    <a:pt x="48" y="222"/>
                  </a:lnTo>
                  <a:lnTo>
                    <a:pt x="42" y="238"/>
                  </a:lnTo>
                  <a:lnTo>
                    <a:pt x="39" y="252"/>
                  </a:lnTo>
                  <a:lnTo>
                    <a:pt x="38" y="262"/>
                  </a:lnTo>
                  <a:lnTo>
                    <a:pt x="36" y="268"/>
                  </a:lnTo>
                  <a:lnTo>
                    <a:pt x="32" y="275"/>
                  </a:lnTo>
                  <a:lnTo>
                    <a:pt x="29" y="281"/>
                  </a:lnTo>
                  <a:lnTo>
                    <a:pt x="25" y="285"/>
                  </a:lnTo>
                  <a:lnTo>
                    <a:pt x="21" y="288"/>
                  </a:lnTo>
                  <a:lnTo>
                    <a:pt x="13" y="290"/>
                  </a:lnTo>
                  <a:lnTo>
                    <a:pt x="6" y="292"/>
                  </a:lnTo>
                  <a:lnTo>
                    <a:pt x="0" y="292"/>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16" name="Freeform 320">
              <a:extLst>
                <a:ext uri="{FF2B5EF4-FFF2-40B4-BE49-F238E27FC236}">
                  <a16:creationId xmlns:a16="http://schemas.microsoft.com/office/drawing/2014/main" xmlns="" id="{950DE6FB-6C8D-4648-8132-BE7940AC1C8D}"/>
                </a:ext>
              </a:extLst>
            </p:cNvPr>
            <p:cNvSpPr>
              <a:spLocks/>
            </p:cNvSpPr>
            <p:nvPr/>
          </p:nvSpPr>
          <p:spPr bwMode="auto">
            <a:xfrm>
              <a:off x="2605" y="825"/>
              <a:ext cx="67" cy="113"/>
            </a:xfrm>
            <a:custGeom>
              <a:avLst/>
              <a:gdLst>
                <a:gd name="T0" fmla="*/ 3 w 132"/>
                <a:gd name="T1" fmla="*/ 0 h 227"/>
                <a:gd name="T2" fmla="*/ 3 w 132"/>
                <a:gd name="T3" fmla="*/ 1 h 227"/>
                <a:gd name="T4" fmla="*/ 2 w 132"/>
                <a:gd name="T5" fmla="*/ 1 h 227"/>
                <a:gd name="T6" fmla="*/ 2 w 132"/>
                <a:gd name="T7" fmla="*/ 1 h 227"/>
                <a:gd name="T8" fmla="*/ 1 w 132"/>
                <a:gd name="T9" fmla="*/ 2 h 227"/>
                <a:gd name="T10" fmla="*/ 1 w 132"/>
                <a:gd name="T11" fmla="*/ 2 h 227"/>
                <a:gd name="T12" fmla="*/ 0 w 132"/>
                <a:gd name="T13" fmla="*/ 2 h 227"/>
                <a:gd name="T14" fmla="*/ 1 w 132"/>
                <a:gd name="T15" fmla="*/ 2 h 227"/>
                <a:gd name="T16" fmla="*/ 1 w 132"/>
                <a:gd name="T17" fmla="*/ 2 h 227"/>
                <a:gd name="T18" fmla="*/ 1 w 132"/>
                <a:gd name="T19" fmla="*/ 2 h 227"/>
                <a:gd name="T20" fmla="*/ 2 w 132"/>
                <a:gd name="T21" fmla="*/ 2 h 227"/>
                <a:gd name="T22" fmla="*/ 2 w 132"/>
                <a:gd name="T23" fmla="*/ 1 h 227"/>
                <a:gd name="T24" fmla="*/ 2 w 132"/>
                <a:gd name="T25" fmla="*/ 2 h 227"/>
                <a:gd name="T26" fmla="*/ 2 w 132"/>
                <a:gd name="T27" fmla="*/ 3 h 227"/>
                <a:gd name="T28" fmla="*/ 2 w 132"/>
                <a:gd name="T29" fmla="*/ 3 h 227"/>
                <a:gd name="T30" fmla="*/ 2 w 132"/>
                <a:gd name="T31" fmla="*/ 3 h 227"/>
                <a:gd name="T32" fmla="*/ 1 w 132"/>
                <a:gd name="T33" fmla="*/ 4 h 227"/>
                <a:gd name="T34" fmla="*/ 1 w 132"/>
                <a:gd name="T35" fmla="*/ 4 h 227"/>
                <a:gd name="T36" fmla="*/ 1 w 132"/>
                <a:gd name="T37" fmla="*/ 5 h 227"/>
                <a:gd name="T38" fmla="*/ 1 w 132"/>
                <a:gd name="T39" fmla="*/ 5 h 227"/>
                <a:gd name="T40" fmla="*/ 1 w 132"/>
                <a:gd name="T41" fmla="*/ 5 h 227"/>
                <a:gd name="T42" fmla="*/ 1 w 132"/>
                <a:gd name="T43" fmla="*/ 4 h 227"/>
                <a:gd name="T44" fmla="*/ 2 w 132"/>
                <a:gd name="T45" fmla="*/ 4 h 227"/>
                <a:gd name="T46" fmla="*/ 2 w 132"/>
                <a:gd name="T47" fmla="*/ 3 h 227"/>
                <a:gd name="T48" fmla="*/ 2 w 132"/>
                <a:gd name="T49" fmla="*/ 4 h 227"/>
                <a:gd name="T50" fmla="*/ 2 w 132"/>
                <a:gd name="T51" fmla="*/ 6 h 227"/>
                <a:gd name="T52" fmla="*/ 3 w 132"/>
                <a:gd name="T53" fmla="*/ 7 h 227"/>
                <a:gd name="T54" fmla="*/ 3 w 132"/>
                <a:gd name="T55" fmla="*/ 7 h 227"/>
                <a:gd name="T56" fmla="*/ 3 w 132"/>
                <a:gd name="T57" fmla="*/ 6 h 227"/>
                <a:gd name="T58" fmla="*/ 3 w 132"/>
                <a:gd name="T59" fmla="*/ 4 h 227"/>
                <a:gd name="T60" fmla="*/ 3 w 132"/>
                <a:gd name="T61" fmla="*/ 3 h 227"/>
                <a:gd name="T62" fmla="*/ 3 w 132"/>
                <a:gd name="T63" fmla="*/ 3 h 227"/>
                <a:gd name="T64" fmla="*/ 3 w 132"/>
                <a:gd name="T65" fmla="*/ 3 h 227"/>
                <a:gd name="T66" fmla="*/ 3 w 132"/>
                <a:gd name="T67" fmla="*/ 4 h 227"/>
                <a:gd name="T68" fmla="*/ 4 w 132"/>
                <a:gd name="T69" fmla="*/ 4 h 227"/>
                <a:gd name="T70" fmla="*/ 4 w 132"/>
                <a:gd name="T71" fmla="*/ 5 h 227"/>
                <a:gd name="T72" fmla="*/ 4 w 132"/>
                <a:gd name="T73" fmla="*/ 5 h 227"/>
                <a:gd name="T74" fmla="*/ 4 w 132"/>
                <a:gd name="T75" fmla="*/ 5 h 227"/>
                <a:gd name="T76" fmla="*/ 4 w 132"/>
                <a:gd name="T77" fmla="*/ 4 h 227"/>
                <a:gd name="T78" fmla="*/ 4 w 132"/>
                <a:gd name="T79" fmla="*/ 4 h 227"/>
                <a:gd name="T80" fmla="*/ 3 w 132"/>
                <a:gd name="T81" fmla="*/ 3 h 227"/>
                <a:gd name="T82" fmla="*/ 3 w 132"/>
                <a:gd name="T83" fmla="*/ 3 h 227"/>
                <a:gd name="T84" fmla="*/ 3 w 132"/>
                <a:gd name="T85" fmla="*/ 2 h 227"/>
                <a:gd name="T86" fmla="*/ 3 w 132"/>
                <a:gd name="T87" fmla="*/ 2 h 227"/>
                <a:gd name="T88" fmla="*/ 3 w 132"/>
                <a:gd name="T89" fmla="*/ 1 h 227"/>
                <a:gd name="T90" fmla="*/ 3 w 132"/>
                <a:gd name="T91" fmla="*/ 1 h 227"/>
                <a:gd name="T92" fmla="*/ 3 w 132"/>
                <a:gd name="T93" fmla="*/ 2 h 227"/>
                <a:gd name="T94" fmla="*/ 4 w 132"/>
                <a:gd name="T95" fmla="*/ 2 h 227"/>
                <a:gd name="T96" fmla="*/ 4 w 132"/>
                <a:gd name="T97" fmla="*/ 2 h 227"/>
                <a:gd name="T98" fmla="*/ 4 w 132"/>
                <a:gd name="T99" fmla="*/ 3 h 227"/>
                <a:gd name="T100" fmla="*/ 5 w 132"/>
                <a:gd name="T101" fmla="*/ 3 h 227"/>
                <a:gd name="T102" fmla="*/ 4 w 132"/>
                <a:gd name="T103" fmla="*/ 2 h 227"/>
                <a:gd name="T104" fmla="*/ 4 w 132"/>
                <a:gd name="T105" fmla="*/ 2 h 227"/>
                <a:gd name="T106" fmla="*/ 4 w 132"/>
                <a:gd name="T107" fmla="*/ 1 h 227"/>
                <a:gd name="T108" fmla="*/ 3 w 132"/>
                <a:gd name="T109" fmla="*/ 1 h 227"/>
                <a:gd name="T110" fmla="*/ 3 w 132"/>
                <a:gd name="T111" fmla="*/ 0 h 227"/>
                <a:gd name="T112" fmla="*/ 4 w 132"/>
                <a:gd name="T113" fmla="*/ 0 h 227"/>
                <a:gd name="T114" fmla="*/ 3 w 132"/>
                <a:gd name="T115" fmla="*/ 0 h 22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32" h="227">
                  <a:moveTo>
                    <a:pt x="92" y="5"/>
                  </a:moveTo>
                  <a:lnTo>
                    <a:pt x="86" y="15"/>
                  </a:lnTo>
                  <a:lnTo>
                    <a:pt x="79" y="28"/>
                  </a:lnTo>
                  <a:lnTo>
                    <a:pt x="72" y="41"/>
                  </a:lnTo>
                  <a:lnTo>
                    <a:pt x="70" y="49"/>
                  </a:lnTo>
                  <a:lnTo>
                    <a:pt x="62" y="49"/>
                  </a:lnTo>
                  <a:lnTo>
                    <a:pt x="53" y="52"/>
                  </a:lnTo>
                  <a:lnTo>
                    <a:pt x="41" y="56"/>
                  </a:lnTo>
                  <a:lnTo>
                    <a:pt x="31" y="61"/>
                  </a:lnTo>
                  <a:lnTo>
                    <a:pt x="19" y="67"/>
                  </a:lnTo>
                  <a:lnTo>
                    <a:pt x="11" y="73"/>
                  </a:lnTo>
                  <a:lnTo>
                    <a:pt x="4" y="79"/>
                  </a:lnTo>
                  <a:lnTo>
                    <a:pt x="1" y="82"/>
                  </a:lnTo>
                  <a:lnTo>
                    <a:pt x="0" y="87"/>
                  </a:lnTo>
                  <a:lnTo>
                    <a:pt x="0" y="89"/>
                  </a:lnTo>
                  <a:lnTo>
                    <a:pt x="1" y="89"/>
                  </a:lnTo>
                  <a:lnTo>
                    <a:pt x="5" y="87"/>
                  </a:lnTo>
                  <a:lnTo>
                    <a:pt x="10" y="84"/>
                  </a:lnTo>
                  <a:lnTo>
                    <a:pt x="17" y="80"/>
                  </a:lnTo>
                  <a:lnTo>
                    <a:pt x="25" y="75"/>
                  </a:lnTo>
                  <a:lnTo>
                    <a:pt x="34" y="70"/>
                  </a:lnTo>
                  <a:lnTo>
                    <a:pt x="43" y="66"/>
                  </a:lnTo>
                  <a:lnTo>
                    <a:pt x="51" y="61"/>
                  </a:lnTo>
                  <a:lnTo>
                    <a:pt x="60" y="58"/>
                  </a:lnTo>
                  <a:lnTo>
                    <a:pt x="65" y="57"/>
                  </a:lnTo>
                  <a:lnTo>
                    <a:pt x="62" y="68"/>
                  </a:lnTo>
                  <a:lnTo>
                    <a:pt x="58" y="83"/>
                  </a:lnTo>
                  <a:lnTo>
                    <a:pt x="56" y="97"/>
                  </a:lnTo>
                  <a:lnTo>
                    <a:pt x="54" y="106"/>
                  </a:lnTo>
                  <a:lnTo>
                    <a:pt x="48" y="112"/>
                  </a:lnTo>
                  <a:lnTo>
                    <a:pt x="41" y="119"/>
                  </a:lnTo>
                  <a:lnTo>
                    <a:pt x="34" y="127"/>
                  </a:lnTo>
                  <a:lnTo>
                    <a:pt x="26" y="135"/>
                  </a:lnTo>
                  <a:lnTo>
                    <a:pt x="18" y="144"/>
                  </a:lnTo>
                  <a:lnTo>
                    <a:pt x="11" y="151"/>
                  </a:lnTo>
                  <a:lnTo>
                    <a:pt x="7" y="157"/>
                  </a:lnTo>
                  <a:lnTo>
                    <a:pt x="4" y="162"/>
                  </a:lnTo>
                  <a:lnTo>
                    <a:pt x="3" y="166"/>
                  </a:lnTo>
                  <a:lnTo>
                    <a:pt x="4" y="168"/>
                  </a:lnTo>
                  <a:lnTo>
                    <a:pt x="7" y="168"/>
                  </a:lnTo>
                  <a:lnTo>
                    <a:pt x="10" y="165"/>
                  </a:lnTo>
                  <a:lnTo>
                    <a:pt x="13" y="160"/>
                  </a:lnTo>
                  <a:lnTo>
                    <a:pt x="19" y="156"/>
                  </a:lnTo>
                  <a:lnTo>
                    <a:pt x="25" y="149"/>
                  </a:lnTo>
                  <a:lnTo>
                    <a:pt x="32" y="142"/>
                  </a:lnTo>
                  <a:lnTo>
                    <a:pt x="39" y="136"/>
                  </a:lnTo>
                  <a:lnTo>
                    <a:pt x="45" y="130"/>
                  </a:lnTo>
                  <a:lnTo>
                    <a:pt x="50" y="126"/>
                  </a:lnTo>
                  <a:lnTo>
                    <a:pt x="55" y="123"/>
                  </a:lnTo>
                  <a:lnTo>
                    <a:pt x="56" y="142"/>
                  </a:lnTo>
                  <a:lnTo>
                    <a:pt x="58" y="172"/>
                  </a:lnTo>
                  <a:lnTo>
                    <a:pt x="61" y="202"/>
                  </a:lnTo>
                  <a:lnTo>
                    <a:pt x="63" y="220"/>
                  </a:lnTo>
                  <a:lnTo>
                    <a:pt x="65" y="226"/>
                  </a:lnTo>
                  <a:lnTo>
                    <a:pt x="66" y="227"/>
                  </a:lnTo>
                  <a:lnTo>
                    <a:pt x="66" y="225"/>
                  </a:lnTo>
                  <a:lnTo>
                    <a:pt x="68" y="218"/>
                  </a:lnTo>
                  <a:lnTo>
                    <a:pt x="68" y="198"/>
                  </a:lnTo>
                  <a:lnTo>
                    <a:pt x="66" y="165"/>
                  </a:lnTo>
                  <a:lnTo>
                    <a:pt x="65" y="133"/>
                  </a:lnTo>
                  <a:lnTo>
                    <a:pt x="68" y="113"/>
                  </a:lnTo>
                  <a:lnTo>
                    <a:pt x="69" y="111"/>
                  </a:lnTo>
                  <a:lnTo>
                    <a:pt x="71" y="111"/>
                  </a:lnTo>
                  <a:lnTo>
                    <a:pt x="72" y="114"/>
                  </a:lnTo>
                  <a:lnTo>
                    <a:pt x="73" y="119"/>
                  </a:lnTo>
                  <a:lnTo>
                    <a:pt x="76" y="123"/>
                  </a:lnTo>
                  <a:lnTo>
                    <a:pt x="80" y="130"/>
                  </a:lnTo>
                  <a:lnTo>
                    <a:pt x="86" y="138"/>
                  </a:lnTo>
                  <a:lnTo>
                    <a:pt x="93" y="148"/>
                  </a:lnTo>
                  <a:lnTo>
                    <a:pt x="101" y="156"/>
                  </a:lnTo>
                  <a:lnTo>
                    <a:pt x="108" y="163"/>
                  </a:lnTo>
                  <a:lnTo>
                    <a:pt x="114" y="168"/>
                  </a:lnTo>
                  <a:lnTo>
                    <a:pt x="118" y="171"/>
                  </a:lnTo>
                  <a:lnTo>
                    <a:pt x="122" y="171"/>
                  </a:lnTo>
                  <a:lnTo>
                    <a:pt x="122" y="167"/>
                  </a:lnTo>
                  <a:lnTo>
                    <a:pt x="117" y="162"/>
                  </a:lnTo>
                  <a:lnTo>
                    <a:pt x="111" y="155"/>
                  </a:lnTo>
                  <a:lnTo>
                    <a:pt x="107" y="150"/>
                  </a:lnTo>
                  <a:lnTo>
                    <a:pt x="102" y="144"/>
                  </a:lnTo>
                  <a:lnTo>
                    <a:pt x="98" y="137"/>
                  </a:lnTo>
                  <a:lnTo>
                    <a:pt x="92" y="129"/>
                  </a:lnTo>
                  <a:lnTo>
                    <a:pt x="86" y="122"/>
                  </a:lnTo>
                  <a:lnTo>
                    <a:pt x="81" y="115"/>
                  </a:lnTo>
                  <a:lnTo>
                    <a:pt x="79" y="110"/>
                  </a:lnTo>
                  <a:lnTo>
                    <a:pt x="77" y="105"/>
                  </a:lnTo>
                  <a:lnTo>
                    <a:pt x="76" y="95"/>
                  </a:lnTo>
                  <a:lnTo>
                    <a:pt x="77" y="81"/>
                  </a:lnTo>
                  <a:lnTo>
                    <a:pt x="78" y="68"/>
                  </a:lnTo>
                  <a:lnTo>
                    <a:pt x="80" y="60"/>
                  </a:lnTo>
                  <a:lnTo>
                    <a:pt x="81" y="58"/>
                  </a:lnTo>
                  <a:lnTo>
                    <a:pt x="84" y="58"/>
                  </a:lnTo>
                  <a:lnTo>
                    <a:pt x="86" y="60"/>
                  </a:lnTo>
                  <a:lnTo>
                    <a:pt x="91" y="65"/>
                  </a:lnTo>
                  <a:lnTo>
                    <a:pt x="94" y="68"/>
                  </a:lnTo>
                  <a:lnTo>
                    <a:pt x="100" y="73"/>
                  </a:lnTo>
                  <a:lnTo>
                    <a:pt x="106" y="79"/>
                  </a:lnTo>
                  <a:lnTo>
                    <a:pt x="111" y="84"/>
                  </a:lnTo>
                  <a:lnTo>
                    <a:pt x="118" y="89"/>
                  </a:lnTo>
                  <a:lnTo>
                    <a:pt x="123" y="94"/>
                  </a:lnTo>
                  <a:lnTo>
                    <a:pt x="127" y="98"/>
                  </a:lnTo>
                  <a:lnTo>
                    <a:pt x="131" y="100"/>
                  </a:lnTo>
                  <a:lnTo>
                    <a:pt x="132" y="100"/>
                  </a:lnTo>
                  <a:lnTo>
                    <a:pt x="129" y="96"/>
                  </a:lnTo>
                  <a:lnTo>
                    <a:pt x="123" y="88"/>
                  </a:lnTo>
                  <a:lnTo>
                    <a:pt x="117" y="81"/>
                  </a:lnTo>
                  <a:lnTo>
                    <a:pt x="110" y="73"/>
                  </a:lnTo>
                  <a:lnTo>
                    <a:pt x="103" y="65"/>
                  </a:lnTo>
                  <a:lnTo>
                    <a:pt x="98" y="57"/>
                  </a:lnTo>
                  <a:lnTo>
                    <a:pt x="94" y="52"/>
                  </a:lnTo>
                  <a:lnTo>
                    <a:pt x="93" y="46"/>
                  </a:lnTo>
                  <a:lnTo>
                    <a:pt x="92" y="35"/>
                  </a:lnTo>
                  <a:lnTo>
                    <a:pt x="92" y="23"/>
                  </a:lnTo>
                  <a:lnTo>
                    <a:pt x="96" y="12"/>
                  </a:lnTo>
                  <a:lnTo>
                    <a:pt x="100" y="4"/>
                  </a:lnTo>
                  <a:lnTo>
                    <a:pt x="100" y="0"/>
                  </a:lnTo>
                  <a:lnTo>
                    <a:pt x="95" y="1"/>
                  </a:lnTo>
                  <a:lnTo>
                    <a:pt x="92" y="5"/>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17" name="Freeform 321">
              <a:extLst>
                <a:ext uri="{FF2B5EF4-FFF2-40B4-BE49-F238E27FC236}">
                  <a16:creationId xmlns:a16="http://schemas.microsoft.com/office/drawing/2014/main" xmlns="" id="{186D2479-9769-4F45-9BEA-DBD4A6D86D4D}"/>
                </a:ext>
              </a:extLst>
            </p:cNvPr>
            <p:cNvSpPr>
              <a:spLocks/>
            </p:cNvSpPr>
            <p:nvPr/>
          </p:nvSpPr>
          <p:spPr bwMode="auto">
            <a:xfrm>
              <a:off x="2838" y="774"/>
              <a:ext cx="132" cy="104"/>
            </a:xfrm>
            <a:custGeom>
              <a:avLst/>
              <a:gdLst>
                <a:gd name="T0" fmla="*/ 1 w 263"/>
                <a:gd name="T1" fmla="*/ 1 h 207"/>
                <a:gd name="T2" fmla="*/ 1 w 263"/>
                <a:gd name="T3" fmla="*/ 2 h 207"/>
                <a:gd name="T4" fmla="*/ 2 w 263"/>
                <a:gd name="T5" fmla="*/ 2 h 207"/>
                <a:gd name="T6" fmla="*/ 2 w 263"/>
                <a:gd name="T7" fmla="*/ 2 h 207"/>
                <a:gd name="T8" fmla="*/ 2 w 263"/>
                <a:gd name="T9" fmla="*/ 3 h 207"/>
                <a:gd name="T10" fmla="*/ 3 w 263"/>
                <a:gd name="T11" fmla="*/ 5 h 207"/>
                <a:gd name="T12" fmla="*/ 3 w 263"/>
                <a:gd name="T13" fmla="*/ 4 h 207"/>
                <a:gd name="T14" fmla="*/ 3 w 263"/>
                <a:gd name="T15" fmla="*/ 3 h 207"/>
                <a:gd name="T16" fmla="*/ 3 w 263"/>
                <a:gd name="T17" fmla="*/ 2 h 207"/>
                <a:gd name="T18" fmla="*/ 4 w 263"/>
                <a:gd name="T19" fmla="*/ 3 h 207"/>
                <a:gd name="T20" fmla="*/ 4 w 263"/>
                <a:gd name="T21" fmla="*/ 4 h 207"/>
                <a:gd name="T22" fmla="*/ 5 w 263"/>
                <a:gd name="T23" fmla="*/ 6 h 207"/>
                <a:gd name="T24" fmla="*/ 5 w 263"/>
                <a:gd name="T25" fmla="*/ 7 h 207"/>
                <a:gd name="T26" fmla="*/ 5 w 263"/>
                <a:gd name="T27" fmla="*/ 6 h 207"/>
                <a:gd name="T28" fmla="*/ 5 w 263"/>
                <a:gd name="T29" fmla="*/ 4 h 207"/>
                <a:gd name="T30" fmla="*/ 6 w 263"/>
                <a:gd name="T31" fmla="*/ 5 h 207"/>
                <a:gd name="T32" fmla="*/ 8 w 263"/>
                <a:gd name="T33" fmla="*/ 6 h 207"/>
                <a:gd name="T34" fmla="*/ 9 w 263"/>
                <a:gd name="T35" fmla="*/ 6 h 207"/>
                <a:gd name="T36" fmla="*/ 8 w 263"/>
                <a:gd name="T37" fmla="*/ 6 h 207"/>
                <a:gd name="T38" fmla="*/ 7 w 263"/>
                <a:gd name="T39" fmla="*/ 5 h 207"/>
                <a:gd name="T40" fmla="*/ 6 w 263"/>
                <a:gd name="T41" fmla="*/ 4 h 207"/>
                <a:gd name="T42" fmla="*/ 5 w 263"/>
                <a:gd name="T43" fmla="*/ 3 h 207"/>
                <a:gd name="T44" fmla="*/ 5 w 263"/>
                <a:gd name="T45" fmla="*/ 3 h 207"/>
                <a:gd name="T46" fmla="*/ 6 w 263"/>
                <a:gd name="T47" fmla="*/ 3 h 207"/>
                <a:gd name="T48" fmla="*/ 8 w 263"/>
                <a:gd name="T49" fmla="*/ 3 h 207"/>
                <a:gd name="T50" fmla="*/ 9 w 263"/>
                <a:gd name="T51" fmla="*/ 3 h 207"/>
                <a:gd name="T52" fmla="*/ 8 w 263"/>
                <a:gd name="T53" fmla="*/ 3 h 207"/>
                <a:gd name="T54" fmla="*/ 7 w 263"/>
                <a:gd name="T55" fmla="*/ 3 h 207"/>
                <a:gd name="T56" fmla="*/ 5 w 263"/>
                <a:gd name="T57" fmla="*/ 3 h 207"/>
                <a:gd name="T58" fmla="*/ 5 w 263"/>
                <a:gd name="T59" fmla="*/ 3 h 207"/>
                <a:gd name="T60" fmla="*/ 4 w 263"/>
                <a:gd name="T61" fmla="*/ 2 h 207"/>
                <a:gd name="T62" fmla="*/ 3 w 263"/>
                <a:gd name="T63" fmla="*/ 2 h 207"/>
                <a:gd name="T64" fmla="*/ 4 w 263"/>
                <a:gd name="T65" fmla="*/ 2 h 207"/>
                <a:gd name="T66" fmla="*/ 5 w 263"/>
                <a:gd name="T67" fmla="*/ 1 h 207"/>
                <a:gd name="T68" fmla="*/ 6 w 263"/>
                <a:gd name="T69" fmla="*/ 1 h 207"/>
                <a:gd name="T70" fmla="*/ 6 w 263"/>
                <a:gd name="T71" fmla="*/ 0 h 207"/>
                <a:gd name="T72" fmla="*/ 5 w 263"/>
                <a:gd name="T73" fmla="*/ 1 h 207"/>
                <a:gd name="T74" fmla="*/ 4 w 263"/>
                <a:gd name="T75" fmla="*/ 1 h 207"/>
                <a:gd name="T76" fmla="*/ 3 w 263"/>
                <a:gd name="T77" fmla="*/ 2 h 207"/>
                <a:gd name="T78" fmla="*/ 2 w 263"/>
                <a:gd name="T79" fmla="*/ 2 h 207"/>
                <a:gd name="T80" fmla="*/ 2 w 263"/>
                <a:gd name="T81" fmla="*/ 1 h 207"/>
                <a:gd name="T82" fmla="*/ 1 w 263"/>
                <a:gd name="T83" fmla="*/ 1 h 207"/>
                <a:gd name="T84" fmla="*/ 0 w 263"/>
                <a:gd name="T85" fmla="*/ 1 h 20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63" h="207">
                  <a:moveTo>
                    <a:pt x="0" y="16"/>
                  </a:moveTo>
                  <a:lnTo>
                    <a:pt x="6" y="21"/>
                  </a:lnTo>
                  <a:lnTo>
                    <a:pt x="14" y="28"/>
                  </a:lnTo>
                  <a:lnTo>
                    <a:pt x="21" y="35"/>
                  </a:lnTo>
                  <a:lnTo>
                    <a:pt x="25" y="38"/>
                  </a:lnTo>
                  <a:lnTo>
                    <a:pt x="27" y="39"/>
                  </a:lnTo>
                  <a:lnTo>
                    <a:pt x="31" y="40"/>
                  </a:lnTo>
                  <a:lnTo>
                    <a:pt x="35" y="43"/>
                  </a:lnTo>
                  <a:lnTo>
                    <a:pt x="41" y="45"/>
                  </a:lnTo>
                  <a:lnTo>
                    <a:pt x="47" y="48"/>
                  </a:lnTo>
                  <a:lnTo>
                    <a:pt x="52" y="51"/>
                  </a:lnTo>
                  <a:lnTo>
                    <a:pt x="56" y="53"/>
                  </a:lnTo>
                  <a:lnTo>
                    <a:pt x="60" y="55"/>
                  </a:lnTo>
                  <a:lnTo>
                    <a:pt x="60" y="74"/>
                  </a:lnTo>
                  <a:lnTo>
                    <a:pt x="59" y="96"/>
                  </a:lnTo>
                  <a:lnTo>
                    <a:pt x="60" y="115"/>
                  </a:lnTo>
                  <a:lnTo>
                    <a:pt x="62" y="130"/>
                  </a:lnTo>
                  <a:lnTo>
                    <a:pt x="65" y="136"/>
                  </a:lnTo>
                  <a:lnTo>
                    <a:pt x="67" y="136"/>
                  </a:lnTo>
                  <a:lnTo>
                    <a:pt x="67" y="131"/>
                  </a:lnTo>
                  <a:lnTo>
                    <a:pt x="65" y="124"/>
                  </a:lnTo>
                  <a:lnTo>
                    <a:pt x="65" y="111"/>
                  </a:lnTo>
                  <a:lnTo>
                    <a:pt x="68" y="89"/>
                  </a:lnTo>
                  <a:lnTo>
                    <a:pt x="70" y="68"/>
                  </a:lnTo>
                  <a:lnTo>
                    <a:pt x="72" y="56"/>
                  </a:lnTo>
                  <a:lnTo>
                    <a:pt x="77" y="60"/>
                  </a:lnTo>
                  <a:lnTo>
                    <a:pt x="83" y="64"/>
                  </a:lnTo>
                  <a:lnTo>
                    <a:pt x="90" y="71"/>
                  </a:lnTo>
                  <a:lnTo>
                    <a:pt x="97" y="78"/>
                  </a:lnTo>
                  <a:lnTo>
                    <a:pt x="103" y="84"/>
                  </a:lnTo>
                  <a:lnTo>
                    <a:pt x="110" y="90"/>
                  </a:lnTo>
                  <a:lnTo>
                    <a:pt x="116" y="94"/>
                  </a:lnTo>
                  <a:lnTo>
                    <a:pt x="121" y="97"/>
                  </a:lnTo>
                  <a:lnTo>
                    <a:pt x="123" y="120"/>
                  </a:lnTo>
                  <a:lnTo>
                    <a:pt x="129" y="153"/>
                  </a:lnTo>
                  <a:lnTo>
                    <a:pt x="137" y="184"/>
                  </a:lnTo>
                  <a:lnTo>
                    <a:pt x="144" y="203"/>
                  </a:lnTo>
                  <a:lnTo>
                    <a:pt x="148" y="207"/>
                  </a:lnTo>
                  <a:lnTo>
                    <a:pt x="149" y="204"/>
                  </a:lnTo>
                  <a:lnTo>
                    <a:pt x="147" y="196"/>
                  </a:lnTo>
                  <a:lnTo>
                    <a:pt x="145" y="187"/>
                  </a:lnTo>
                  <a:lnTo>
                    <a:pt x="141" y="170"/>
                  </a:lnTo>
                  <a:lnTo>
                    <a:pt x="137" y="146"/>
                  </a:lnTo>
                  <a:lnTo>
                    <a:pt x="133" y="121"/>
                  </a:lnTo>
                  <a:lnTo>
                    <a:pt x="133" y="105"/>
                  </a:lnTo>
                  <a:lnTo>
                    <a:pt x="145" y="112"/>
                  </a:lnTo>
                  <a:lnTo>
                    <a:pt x="162" y="121"/>
                  </a:lnTo>
                  <a:lnTo>
                    <a:pt x="182" y="131"/>
                  </a:lnTo>
                  <a:lnTo>
                    <a:pt x="202" y="143"/>
                  </a:lnTo>
                  <a:lnTo>
                    <a:pt x="222" y="154"/>
                  </a:lnTo>
                  <a:lnTo>
                    <a:pt x="239" y="165"/>
                  </a:lnTo>
                  <a:lnTo>
                    <a:pt x="252" y="172"/>
                  </a:lnTo>
                  <a:lnTo>
                    <a:pt x="259" y="176"/>
                  </a:lnTo>
                  <a:lnTo>
                    <a:pt x="262" y="179"/>
                  </a:lnTo>
                  <a:lnTo>
                    <a:pt x="263" y="177"/>
                  </a:lnTo>
                  <a:lnTo>
                    <a:pt x="260" y="173"/>
                  </a:lnTo>
                  <a:lnTo>
                    <a:pt x="253" y="166"/>
                  </a:lnTo>
                  <a:lnTo>
                    <a:pt x="245" y="160"/>
                  </a:lnTo>
                  <a:lnTo>
                    <a:pt x="231" y="151"/>
                  </a:lnTo>
                  <a:lnTo>
                    <a:pt x="215" y="141"/>
                  </a:lnTo>
                  <a:lnTo>
                    <a:pt x="197" y="129"/>
                  </a:lnTo>
                  <a:lnTo>
                    <a:pt x="178" y="117"/>
                  </a:lnTo>
                  <a:lnTo>
                    <a:pt x="162" y="107"/>
                  </a:lnTo>
                  <a:lnTo>
                    <a:pt x="148" y="100"/>
                  </a:lnTo>
                  <a:lnTo>
                    <a:pt x="140" y="96"/>
                  </a:lnTo>
                  <a:lnTo>
                    <a:pt x="133" y="93"/>
                  </a:lnTo>
                  <a:lnTo>
                    <a:pt x="136" y="92"/>
                  </a:lnTo>
                  <a:lnTo>
                    <a:pt x="143" y="91"/>
                  </a:lnTo>
                  <a:lnTo>
                    <a:pt x="152" y="89"/>
                  </a:lnTo>
                  <a:lnTo>
                    <a:pt x="161" y="85"/>
                  </a:lnTo>
                  <a:lnTo>
                    <a:pt x="174" y="83"/>
                  </a:lnTo>
                  <a:lnTo>
                    <a:pt x="189" y="81"/>
                  </a:lnTo>
                  <a:lnTo>
                    <a:pt x="204" y="79"/>
                  </a:lnTo>
                  <a:lnTo>
                    <a:pt x="220" y="79"/>
                  </a:lnTo>
                  <a:lnTo>
                    <a:pt x="235" y="81"/>
                  </a:lnTo>
                  <a:lnTo>
                    <a:pt x="246" y="82"/>
                  </a:lnTo>
                  <a:lnTo>
                    <a:pt x="255" y="85"/>
                  </a:lnTo>
                  <a:lnTo>
                    <a:pt x="263" y="89"/>
                  </a:lnTo>
                  <a:lnTo>
                    <a:pt x="263" y="86"/>
                  </a:lnTo>
                  <a:lnTo>
                    <a:pt x="259" y="82"/>
                  </a:lnTo>
                  <a:lnTo>
                    <a:pt x="251" y="76"/>
                  </a:lnTo>
                  <a:lnTo>
                    <a:pt x="244" y="75"/>
                  </a:lnTo>
                  <a:lnTo>
                    <a:pt x="230" y="74"/>
                  </a:lnTo>
                  <a:lnTo>
                    <a:pt x="213" y="74"/>
                  </a:lnTo>
                  <a:lnTo>
                    <a:pt x="194" y="74"/>
                  </a:lnTo>
                  <a:lnTo>
                    <a:pt x="175" y="75"/>
                  </a:lnTo>
                  <a:lnTo>
                    <a:pt x="158" y="75"/>
                  </a:lnTo>
                  <a:lnTo>
                    <a:pt x="145" y="76"/>
                  </a:lnTo>
                  <a:lnTo>
                    <a:pt x="137" y="76"/>
                  </a:lnTo>
                  <a:lnTo>
                    <a:pt x="132" y="76"/>
                  </a:lnTo>
                  <a:lnTo>
                    <a:pt x="125" y="73"/>
                  </a:lnTo>
                  <a:lnTo>
                    <a:pt x="118" y="68"/>
                  </a:lnTo>
                  <a:lnTo>
                    <a:pt x="111" y="62"/>
                  </a:lnTo>
                  <a:lnTo>
                    <a:pt x="103" y="56"/>
                  </a:lnTo>
                  <a:lnTo>
                    <a:pt x="97" y="52"/>
                  </a:lnTo>
                  <a:lnTo>
                    <a:pt x="92" y="47"/>
                  </a:lnTo>
                  <a:lnTo>
                    <a:pt x="88" y="45"/>
                  </a:lnTo>
                  <a:lnTo>
                    <a:pt x="97" y="40"/>
                  </a:lnTo>
                  <a:lnTo>
                    <a:pt x="106" y="35"/>
                  </a:lnTo>
                  <a:lnTo>
                    <a:pt x="116" y="29"/>
                  </a:lnTo>
                  <a:lnTo>
                    <a:pt x="128" y="22"/>
                  </a:lnTo>
                  <a:lnTo>
                    <a:pt x="138" y="16"/>
                  </a:lnTo>
                  <a:lnTo>
                    <a:pt x="148" y="10"/>
                  </a:lnTo>
                  <a:lnTo>
                    <a:pt x="156" y="7"/>
                  </a:lnTo>
                  <a:lnTo>
                    <a:pt x="163" y="6"/>
                  </a:lnTo>
                  <a:lnTo>
                    <a:pt x="170" y="3"/>
                  </a:lnTo>
                  <a:lnTo>
                    <a:pt x="169" y="1"/>
                  </a:lnTo>
                  <a:lnTo>
                    <a:pt x="161" y="0"/>
                  </a:lnTo>
                  <a:lnTo>
                    <a:pt x="151" y="2"/>
                  </a:lnTo>
                  <a:lnTo>
                    <a:pt x="144" y="6"/>
                  </a:lnTo>
                  <a:lnTo>
                    <a:pt x="133" y="9"/>
                  </a:lnTo>
                  <a:lnTo>
                    <a:pt x="122" y="14"/>
                  </a:lnTo>
                  <a:lnTo>
                    <a:pt x="110" y="20"/>
                  </a:lnTo>
                  <a:lnTo>
                    <a:pt x="100" y="25"/>
                  </a:lnTo>
                  <a:lnTo>
                    <a:pt x="90" y="30"/>
                  </a:lnTo>
                  <a:lnTo>
                    <a:pt x="82" y="33"/>
                  </a:lnTo>
                  <a:lnTo>
                    <a:pt x="77" y="37"/>
                  </a:lnTo>
                  <a:lnTo>
                    <a:pt x="71" y="39"/>
                  </a:lnTo>
                  <a:lnTo>
                    <a:pt x="64" y="39"/>
                  </a:lnTo>
                  <a:lnTo>
                    <a:pt x="57" y="38"/>
                  </a:lnTo>
                  <a:lnTo>
                    <a:pt x="48" y="33"/>
                  </a:lnTo>
                  <a:lnTo>
                    <a:pt x="42" y="30"/>
                  </a:lnTo>
                  <a:lnTo>
                    <a:pt x="37" y="28"/>
                  </a:lnTo>
                  <a:lnTo>
                    <a:pt x="29" y="24"/>
                  </a:lnTo>
                  <a:lnTo>
                    <a:pt x="22" y="21"/>
                  </a:lnTo>
                  <a:lnTo>
                    <a:pt x="15" y="18"/>
                  </a:lnTo>
                  <a:lnTo>
                    <a:pt x="8" y="17"/>
                  </a:lnTo>
                  <a:lnTo>
                    <a:pt x="3" y="16"/>
                  </a:lnTo>
                  <a:lnTo>
                    <a:pt x="0" y="16"/>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18" name="Freeform 322">
              <a:extLst>
                <a:ext uri="{FF2B5EF4-FFF2-40B4-BE49-F238E27FC236}">
                  <a16:creationId xmlns:a16="http://schemas.microsoft.com/office/drawing/2014/main" xmlns="" id="{4FC8C55D-102C-44D3-ABAE-41958D1EDED3}"/>
                </a:ext>
              </a:extLst>
            </p:cNvPr>
            <p:cNvSpPr>
              <a:spLocks/>
            </p:cNvSpPr>
            <p:nvPr/>
          </p:nvSpPr>
          <p:spPr bwMode="auto">
            <a:xfrm>
              <a:off x="2115" y="995"/>
              <a:ext cx="334" cy="331"/>
            </a:xfrm>
            <a:custGeom>
              <a:avLst/>
              <a:gdLst>
                <a:gd name="T0" fmla="*/ 9 w 667"/>
                <a:gd name="T1" fmla="*/ 4 h 663"/>
                <a:gd name="T2" fmla="*/ 6 w 667"/>
                <a:gd name="T3" fmla="*/ 3 h 663"/>
                <a:gd name="T4" fmla="*/ 3 w 667"/>
                <a:gd name="T5" fmla="*/ 2 h 663"/>
                <a:gd name="T6" fmla="*/ 2 w 667"/>
                <a:gd name="T7" fmla="*/ 2 h 663"/>
                <a:gd name="T8" fmla="*/ 3 w 667"/>
                <a:gd name="T9" fmla="*/ 4 h 663"/>
                <a:gd name="T10" fmla="*/ 4 w 667"/>
                <a:gd name="T11" fmla="*/ 7 h 663"/>
                <a:gd name="T12" fmla="*/ 6 w 667"/>
                <a:gd name="T13" fmla="*/ 8 h 663"/>
                <a:gd name="T14" fmla="*/ 8 w 667"/>
                <a:gd name="T15" fmla="*/ 9 h 663"/>
                <a:gd name="T16" fmla="*/ 7 w 667"/>
                <a:gd name="T17" fmla="*/ 10 h 663"/>
                <a:gd name="T18" fmla="*/ 6 w 667"/>
                <a:gd name="T19" fmla="*/ 9 h 663"/>
                <a:gd name="T20" fmla="*/ 4 w 667"/>
                <a:gd name="T21" fmla="*/ 10 h 663"/>
                <a:gd name="T22" fmla="*/ 2 w 667"/>
                <a:gd name="T23" fmla="*/ 12 h 663"/>
                <a:gd name="T24" fmla="*/ 1 w 667"/>
                <a:gd name="T25" fmla="*/ 13 h 663"/>
                <a:gd name="T26" fmla="*/ 1 w 667"/>
                <a:gd name="T27" fmla="*/ 14 h 663"/>
                <a:gd name="T28" fmla="*/ 2 w 667"/>
                <a:gd name="T29" fmla="*/ 15 h 663"/>
                <a:gd name="T30" fmla="*/ 5 w 667"/>
                <a:gd name="T31" fmla="*/ 15 h 663"/>
                <a:gd name="T32" fmla="*/ 8 w 667"/>
                <a:gd name="T33" fmla="*/ 13 h 663"/>
                <a:gd name="T34" fmla="*/ 8 w 667"/>
                <a:gd name="T35" fmla="*/ 12 h 663"/>
                <a:gd name="T36" fmla="*/ 9 w 667"/>
                <a:gd name="T37" fmla="*/ 10 h 663"/>
                <a:gd name="T38" fmla="*/ 10 w 667"/>
                <a:gd name="T39" fmla="*/ 11 h 663"/>
                <a:gd name="T40" fmla="*/ 9 w 667"/>
                <a:gd name="T41" fmla="*/ 13 h 663"/>
                <a:gd name="T42" fmla="*/ 8 w 667"/>
                <a:gd name="T43" fmla="*/ 13 h 663"/>
                <a:gd name="T44" fmla="*/ 7 w 667"/>
                <a:gd name="T45" fmla="*/ 14 h 663"/>
                <a:gd name="T46" fmla="*/ 6 w 667"/>
                <a:gd name="T47" fmla="*/ 17 h 663"/>
                <a:gd name="T48" fmla="*/ 7 w 667"/>
                <a:gd name="T49" fmla="*/ 18 h 663"/>
                <a:gd name="T50" fmla="*/ 6 w 667"/>
                <a:gd name="T51" fmla="*/ 20 h 663"/>
                <a:gd name="T52" fmla="*/ 8 w 667"/>
                <a:gd name="T53" fmla="*/ 20 h 663"/>
                <a:gd name="T54" fmla="*/ 11 w 667"/>
                <a:gd name="T55" fmla="*/ 18 h 663"/>
                <a:gd name="T56" fmla="*/ 12 w 667"/>
                <a:gd name="T57" fmla="*/ 16 h 663"/>
                <a:gd name="T58" fmla="*/ 11 w 667"/>
                <a:gd name="T59" fmla="*/ 13 h 663"/>
                <a:gd name="T60" fmla="*/ 11 w 667"/>
                <a:gd name="T61" fmla="*/ 11 h 663"/>
                <a:gd name="T62" fmla="*/ 12 w 667"/>
                <a:gd name="T63" fmla="*/ 13 h 663"/>
                <a:gd name="T64" fmla="*/ 13 w 667"/>
                <a:gd name="T65" fmla="*/ 15 h 663"/>
                <a:gd name="T66" fmla="*/ 15 w 667"/>
                <a:gd name="T67" fmla="*/ 17 h 663"/>
                <a:gd name="T68" fmla="*/ 18 w 667"/>
                <a:gd name="T69" fmla="*/ 18 h 663"/>
                <a:gd name="T70" fmla="*/ 19 w 667"/>
                <a:gd name="T71" fmla="*/ 16 h 663"/>
                <a:gd name="T72" fmla="*/ 16 w 667"/>
                <a:gd name="T73" fmla="*/ 12 h 663"/>
                <a:gd name="T74" fmla="*/ 14 w 667"/>
                <a:gd name="T75" fmla="*/ 12 h 663"/>
                <a:gd name="T76" fmla="*/ 14 w 667"/>
                <a:gd name="T77" fmla="*/ 11 h 663"/>
                <a:gd name="T78" fmla="*/ 16 w 667"/>
                <a:gd name="T79" fmla="*/ 12 h 663"/>
                <a:gd name="T80" fmla="*/ 19 w 667"/>
                <a:gd name="T81" fmla="*/ 12 h 663"/>
                <a:gd name="T82" fmla="*/ 21 w 667"/>
                <a:gd name="T83" fmla="*/ 11 h 663"/>
                <a:gd name="T84" fmla="*/ 21 w 667"/>
                <a:gd name="T85" fmla="*/ 11 h 663"/>
                <a:gd name="T86" fmla="*/ 19 w 667"/>
                <a:gd name="T87" fmla="*/ 9 h 663"/>
                <a:gd name="T88" fmla="*/ 17 w 667"/>
                <a:gd name="T89" fmla="*/ 7 h 663"/>
                <a:gd name="T90" fmla="*/ 14 w 667"/>
                <a:gd name="T91" fmla="*/ 8 h 663"/>
                <a:gd name="T92" fmla="*/ 13 w 667"/>
                <a:gd name="T93" fmla="*/ 8 h 663"/>
                <a:gd name="T94" fmla="*/ 13 w 667"/>
                <a:gd name="T95" fmla="*/ 8 h 663"/>
                <a:gd name="T96" fmla="*/ 14 w 667"/>
                <a:gd name="T97" fmla="*/ 7 h 663"/>
                <a:gd name="T98" fmla="*/ 15 w 667"/>
                <a:gd name="T99" fmla="*/ 7 h 663"/>
                <a:gd name="T100" fmla="*/ 16 w 667"/>
                <a:gd name="T101" fmla="*/ 3 h 663"/>
                <a:gd name="T102" fmla="*/ 15 w 667"/>
                <a:gd name="T103" fmla="*/ 0 h 663"/>
                <a:gd name="T104" fmla="*/ 14 w 667"/>
                <a:gd name="T105" fmla="*/ 1 h 663"/>
                <a:gd name="T106" fmla="*/ 12 w 667"/>
                <a:gd name="T107" fmla="*/ 2 h 663"/>
                <a:gd name="T108" fmla="*/ 10 w 667"/>
                <a:gd name="T109" fmla="*/ 5 h 663"/>
                <a:gd name="T110" fmla="*/ 10 w 667"/>
                <a:gd name="T111" fmla="*/ 7 h 6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67" h="663">
                  <a:moveTo>
                    <a:pt x="291" y="242"/>
                  </a:moveTo>
                  <a:lnTo>
                    <a:pt x="289" y="220"/>
                  </a:lnTo>
                  <a:lnTo>
                    <a:pt x="284" y="197"/>
                  </a:lnTo>
                  <a:lnTo>
                    <a:pt x="275" y="175"/>
                  </a:lnTo>
                  <a:lnTo>
                    <a:pt x="265" y="155"/>
                  </a:lnTo>
                  <a:lnTo>
                    <a:pt x="251" y="136"/>
                  </a:lnTo>
                  <a:lnTo>
                    <a:pt x="236" y="121"/>
                  </a:lnTo>
                  <a:lnTo>
                    <a:pt x="220" y="111"/>
                  </a:lnTo>
                  <a:lnTo>
                    <a:pt x="202" y="104"/>
                  </a:lnTo>
                  <a:lnTo>
                    <a:pt x="184" y="99"/>
                  </a:lnTo>
                  <a:lnTo>
                    <a:pt x="162" y="96"/>
                  </a:lnTo>
                  <a:lnTo>
                    <a:pt x="139" y="91"/>
                  </a:lnTo>
                  <a:lnTo>
                    <a:pt x="116" y="86"/>
                  </a:lnTo>
                  <a:lnTo>
                    <a:pt x="95" y="81"/>
                  </a:lnTo>
                  <a:lnTo>
                    <a:pt x="77" y="76"/>
                  </a:lnTo>
                  <a:lnTo>
                    <a:pt x="62" y="72"/>
                  </a:lnTo>
                  <a:lnTo>
                    <a:pt x="53" y="67"/>
                  </a:lnTo>
                  <a:lnTo>
                    <a:pt x="43" y="60"/>
                  </a:lnTo>
                  <a:lnTo>
                    <a:pt x="39" y="60"/>
                  </a:lnTo>
                  <a:lnTo>
                    <a:pt x="39" y="64"/>
                  </a:lnTo>
                  <a:lnTo>
                    <a:pt x="45" y="72"/>
                  </a:lnTo>
                  <a:lnTo>
                    <a:pt x="52" y="86"/>
                  </a:lnTo>
                  <a:lnTo>
                    <a:pt x="57" y="105"/>
                  </a:lnTo>
                  <a:lnTo>
                    <a:pt x="62" y="129"/>
                  </a:lnTo>
                  <a:lnTo>
                    <a:pt x="65" y="154"/>
                  </a:lnTo>
                  <a:lnTo>
                    <a:pt x="69" y="167"/>
                  </a:lnTo>
                  <a:lnTo>
                    <a:pt x="75" y="182"/>
                  </a:lnTo>
                  <a:lnTo>
                    <a:pt x="84" y="198"/>
                  </a:lnTo>
                  <a:lnTo>
                    <a:pt x="94" y="216"/>
                  </a:lnTo>
                  <a:lnTo>
                    <a:pt x="107" y="232"/>
                  </a:lnTo>
                  <a:lnTo>
                    <a:pt x="121" y="247"/>
                  </a:lnTo>
                  <a:lnTo>
                    <a:pt x="137" y="260"/>
                  </a:lnTo>
                  <a:lnTo>
                    <a:pt x="154" y="269"/>
                  </a:lnTo>
                  <a:lnTo>
                    <a:pt x="171" y="276"/>
                  </a:lnTo>
                  <a:lnTo>
                    <a:pt x="187" y="280"/>
                  </a:lnTo>
                  <a:lnTo>
                    <a:pt x="202" y="286"/>
                  </a:lnTo>
                  <a:lnTo>
                    <a:pt x="215" y="291"/>
                  </a:lnTo>
                  <a:lnTo>
                    <a:pt x="228" y="298"/>
                  </a:lnTo>
                  <a:lnTo>
                    <a:pt x="238" y="306"/>
                  </a:lnTo>
                  <a:lnTo>
                    <a:pt x="248" y="316"/>
                  </a:lnTo>
                  <a:lnTo>
                    <a:pt x="258" y="330"/>
                  </a:lnTo>
                  <a:lnTo>
                    <a:pt x="248" y="332"/>
                  </a:lnTo>
                  <a:lnTo>
                    <a:pt x="239" y="332"/>
                  </a:lnTo>
                  <a:lnTo>
                    <a:pt x="230" y="331"/>
                  </a:lnTo>
                  <a:lnTo>
                    <a:pt x="222" y="329"/>
                  </a:lnTo>
                  <a:lnTo>
                    <a:pt x="213" y="326"/>
                  </a:lnTo>
                  <a:lnTo>
                    <a:pt x="203" y="323"/>
                  </a:lnTo>
                  <a:lnTo>
                    <a:pt x="194" y="321"/>
                  </a:lnTo>
                  <a:lnTo>
                    <a:pt x="184" y="318"/>
                  </a:lnTo>
                  <a:lnTo>
                    <a:pt x="170" y="318"/>
                  </a:lnTo>
                  <a:lnTo>
                    <a:pt x="155" y="319"/>
                  </a:lnTo>
                  <a:lnTo>
                    <a:pt x="141" y="324"/>
                  </a:lnTo>
                  <a:lnTo>
                    <a:pt x="128" y="331"/>
                  </a:lnTo>
                  <a:lnTo>
                    <a:pt x="115" y="339"/>
                  </a:lnTo>
                  <a:lnTo>
                    <a:pt x="102" y="349"/>
                  </a:lnTo>
                  <a:lnTo>
                    <a:pt x="92" y="361"/>
                  </a:lnTo>
                  <a:lnTo>
                    <a:pt x="84" y="374"/>
                  </a:lnTo>
                  <a:lnTo>
                    <a:pt x="76" y="386"/>
                  </a:lnTo>
                  <a:lnTo>
                    <a:pt x="66" y="398"/>
                  </a:lnTo>
                  <a:lnTo>
                    <a:pt x="56" y="408"/>
                  </a:lnTo>
                  <a:lnTo>
                    <a:pt x="46" y="417"/>
                  </a:lnTo>
                  <a:lnTo>
                    <a:pt x="35" y="425"/>
                  </a:lnTo>
                  <a:lnTo>
                    <a:pt x="26" y="432"/>
                  </a:lnTo>
                  <a:lnTo>
                    <a:pt x="17" y="437"/>
                  </a:lnTo>
                  <a:lnTo>
                    <a:pt x="10" y="442"/>
                  </a:lnTo>
                  <a:lnTo>
                    <a:pt x="2" y="446"/>
                  </a:lnTo>
                  <a:lnTo>
                    <a:pt x="0" y="450"/>
                  </a:lnTo>
                  <a:lnTo>
                    <a:pt x="3" y="454"/>
                  </a:lnTo>
                  <a:lnTo>
                    <a:pt x="14" y="461"/>
                  </a:lnTo>
                  <a:lnTo>
                    <a:pt x="17" y="463"/>
                  </a:lnTo>
                  <a:lnTo>
                    <a:pt x="22" y="466"/>
                  </a:lnTo>
                  <a:lnTo>
                    <a:pt x="28" y="469"/>
                  </a:lnTo>
                  <a:lnTo>
                    <a:pt x="37" y="473"/>
                  </a:lnTo>
                  <a:lnTo>
                    <a:pt x="46" y="476"/>
                  </a:lnTo>
                  <a:lnTo>
                    <a:pt x="56" y="480"/>
                  </a:lnTo>
                  <a:lnTo>
                    <a:pt x="66" y="483"/>
                  </a:lnTo>
                  <a:lnTo>
                    <a:pt x="79" y="487"/>
                  </a:lnTo>
                  <a:lnTo>
                    <a:pt x="98" y="490"/>
                  </a:lnTo>
                  <a:lnTo>
                    <a:pt x="117" y="492"/>
                  </a:lnTo>
                  <a:lnTo>
                    <a:pt x="138" y="491"/>
                  </a:lnTo>
                  <a:lnTo>
                    <a:pt x="159" y="488"/>
                  </a:lnTo>
                  <a:lnTo>
                    <a:pt x="178" y="481"/>
                  </a:lnTo>
                  <a:lnTo>
                    <a:pt x="197" y="470"/>
                  </a:lnTo>
                  <a:lnTo>
                    <a:pt x="214" y="455"/>
                  </a:lnTo>
                  <a:lnTo>
                    <a:pt x="230" y="435"/>
                  </a:lnTo>
                  <a:lnTo>
                    <a:pt x="235" y="427"/>
                  </a:lnTo>
                  <a:lnTo>
                    <a:pt x="238" y="419"/>
                  </a:lnTo>
                  <a:lnTo>
                    <a:pt x="243" y="409"/>
                  </a:lnTo>
                  <a:lnTo>
                    <a:pt x="246" y="400"/>
                  </a:lnTo>
                  <a:lnTo>
                    <a:pt x="251" y="389"/>
                  </a:lnTo>
                  <a:lnTo>
                    <a:pt x="255" y="377"/>
                  </a:lnTo>
                  <a:lnTo>
                    <a:pt x="261" y="368"/>
                  </a:lnTo>
                  <a:lnTo>
                    <a:pt x="267" y="360"/>
                  </a:lnTo>
                  <a:lnTo>
                    <a:pt x="273" y="354"/>
                  </a:lnTo>
                  <a:lnTo>
                    <a:pt x="279" y="348"/>
                  </a:lnTo>
                  <a:lnTo>
                    <a:pt x="286" y="345"/>
                  </a:lnTo>
                  <a:lnTo>
                    <a:pt x="294" y="344"/>
                  </a:lnTo>
                  <a:lnTo>
                    <a:pt x="294" y="353"/>
                  </a:lnTo>
                  <a:lnTo>
                    <a:pt x="294" y="361"/>
                  </a:lnTo>
                  <a:lnTo>
                    <a:pt x="297" y="368"/>
                  </a:lnTo>
                  <a:lnTo>
                    <a:pt x="300" y="372"/>
                  </a:lnTo>
                  <a:lnTo>
                    <a:pt x="299" y="390"/>
                  </a:lnTo>
                  <a:lnTo>
                    <a:pt x="294" y="404"/>
                  </a:lnTo>
                  <a:lnTo>
                    <a:pt x="284" y="415"/>
                  </a:lnTo>
                  <a:lnTo>
                    <a:pt x="268" y="423"/>
                  </a:lnTo>
                  <a:lnTo>
                    <a:pt x="263" y="425"/>
                  </a:lnTo>
                  <a:lnTo>
                    <a:pt x="258" y="428"/>
                  </a:lnTo>
                  <a:lnTo>
                    <a:pt x="253" y="430"/>
                  </a:lnTo>
                  <a:lnTo>
                    <a:pt x="248" y="434"/>
                  </a:lnTo>
                  <a:lnTo>
                    <a:pt x="244" y="437"/>
                  </a:lnTo>
                  <a:lnTo>
                    <a:pt x="239" y="440"/>
                  </a:lnTo>
                  <a:lnTo>
                    <a:pt x="235" y="444"/>
                  </a:lnTo>
                  <a:lnTo>
                    <a:pt x="231" y="447"/>
                  </a:lnTo>
                  <a:lnTo>
                    <a:pt x="221" y="459"/>
                  </a:lnTo>
                  <a:lnTo>
                    <a:pt x="212" y="472"/>
                  </a:lnTo>
                  <a:lnTo>
                    <a:pt x="203" y="485"/>
                  </a:lnTo>
                  <a:lnTo>
                    <a:pt x="197" y="499"/>
                  </a:lnTo>
                  <a:lnTo>
                    <a:pt x="192" y="514"/>
                  </a:lnTo>
                  <a:lnTo>
                    <a:pt x="189" y="529"/>
                  </a:lnTo>
                  <a:lnTo>
                    <a:pt x="189" y="545"/>
                  </a:lnTo>
                  <a:lnTo>
                    <a:pt x="190" y="560"/>
                  </a:lnTo>
                  <a:lnTo>
                    <a:pt x="191" y="571"/>
                  </a:lnTo>
                  <a:lnTo>
                    <a:pt x="193" y="580"/>
                  </a:lnTo>
                  <a:lnTo>
                    <a:pt x="194" y="589"/>
                  </a:lnTo>
                  <a:lnTo>
                    <a:pt x="194" y="597"/>
                  </a:lnTo>
                  <a:lnTo>
                    <a:pt x="195" y="617"/>
                  </a:lnTo>
                  <a:lnTo>
                    <a:pt x="194" y="632"/>
                  </a:lnTo>
                  <a:lnTo>
                    <a:pt x="191" y="643"/>
                  </a:lnTo>
                  <a:lnTo>
                    <a:pt x="186" y="652"/>
                  </a:lnTo>
                  <a:lnTo>
                    <a:pt x="183" y="661"/>
                  </a:lnTo>
                  <a:lnTo>
                    <a:pt x="185" y="663"/>
                  </a:lnTo>
                  <a:lnTo>
                    <a:pt x="192" y="663"/>
                  </a:lnTo>
                  <a:lnTo>
                    <a:pt x="202" y="662"/>
                  </a:lnTo>
                  <a:lnTo>
                    <a:pt x="225" y="659"/>
                  </a:lnTo>
                  <a:lnTo>
                    <a:pt x="247" y="654"/>
                  </a:lnTo>
                  <a:lnTo>
                    <a:pt x="267" y="647"/>
                  </a:lnTo>
                  <a:lnTo>
                    <a:pt x="285" y="637"/>
                  </a:lnTo>
                  <a:lnTo>
                    <a:pt x="301" y="626"/>
                  </a:lnTo>
                  <a:lnTo>
                    <a:pt x="316" y="612"/>
                  </a:lnTo>
                  <a:lnTo>
                    <a:pt x="329" y="598"/>
                  </a:lnTo>
                  <a:lnTo>
                    <a:pt x="339" y="582"/>
                  </a:lnTo>
                  <a:lnTo>
                    <a:pt x="349" y="566"/>
                  </a:lnTo>
                  <a:lnTo>
                    <a:pt x="355" y="548"/>
                  </a:lnTo>
                  <a:lnTo>
                    <a:pt x="360" y="530"/>
                  </a:lnTo>
                  <a:lnTo>
                    <a:pt x="362" y="512"/>
                  </a:lnTo>
                  <a:lnTo>
                    <a:pt x="362" y="492"/>
                  </a:lnTo>
                  <a:lnTo>
                    <a:pt x="360" y="474"/>
                  </a:lnTo>
                  <a:lnTo>
                    <a:pt x="357" y="455"/>
                  </a:lnTo>
                  <a:lnTo>
                    <a:pt x="350" y="438"/>
                  </a:lnTo>
                  <a:lnTo>
                    <a:pt x="342" y="421"/>
                  </a:lnTo>
                  <a:lnTo>
                    <a:pt x="335" y="408"/>
                  </a:lnTo>
                  <a:lnTo>
                    <a:pt x="329" y="398"/>
                  </a:lnTo>
                  <a:lnTo>
                    <a:pt x="327" y="389"/>
                  </a:lnTo>
                  <a:lnTo>
                    <a:pt x="334" y="386"/>
                  </a:lnTo>
                  <a:lnTo>
                    <a:pt x="341" y="383"/>
                  </a:lnTo>
                  <a:lnTo>
                    <a:pt x="346" y="381"/>
                  </a:lnTo>
                  <a:lnTo>
                    <a:pt x="350" y="377"/>
                  </a:lnTo>
                  <a:lnTo>
                    <a:pt x="360" y="389"/>
                  </a:lnTo>
                  <a:lnTo>
                    <a:pt x="367" y="406"/>
                  </a:lnTo>
                  <a:lnTo>
                    <a:pt x="370" y="427"/>
                  </a:lnTo>
                  <a:lnTo>
                    <a:pt x="374" y="447"/>
                  </a:lnTo>
                  <a:lnTo>
                    <a:pt x="376" y="462"/>
                  </a:lnTo>
                  <a:lnTo>
                    <a:pt x="379" y="476"/>
                  </a:lnTo>
                  <a:lnTo>
                    <a:pt x="383" y="491"/>
                  </a:lnTo>
                  <a:lnTo>
                    <a:pt x="389" y="505"/>
                  </a:lnTo>
                  <a:lnTo>
                    <a:pt x="398" y="518"/>
                  </a:lnTo>
                  <a:lnTo>
                    <a:pt x="410" y="530"/>
                  </a:lnTo>
                  <a:lnTo>
                    <a:pt x="425" y="541"/>
                  </a:lnTo>
                  <a:lnTo>
                    <a:pt x="444" y="550"/>
                  </a:lnTo>
                  <a:lnTo>
                    <a:pt x="465" y="558"/>
                  </a:lnTo>
                  <a:lnTo>
                    <a:pt x="484" y="565"/>
                  </a:lnTo>
                  <a:lnTo>
                    <a:pt x="503" y="573"/>
                  </a:lnTo>
                  <a:lnTo>
                    <a:pt x="520" y="580"/>
                  </a:lnTo>
                  <a:lnTo>
                    <a:pt x="535" y="589"/>
                  </a:lnTo>
                  <a:lnTo>
                    <a:pt x="549" y="599"/>
                  </a:lnTo>
                  <a:lnTo>
                    <a:pt x="559" y="611"/>
                  </a:lnTo>
                  <a:lnTo>
                    <a:pt x="568" y="625"/>
                  </a:lnTo>
                  <a:lnTo>
                    <a:pt x="573" y="604"/>
                  </a:lnTo>
                  <a:lnTo>
                    <a:pt x="577" y="575"/>
                  </a:lnTo>
                  <a:lnTo>
                    <a:pt x="578" y="543"/>
                  </a:lnTo>
                  <a:lnTo>
                    <a:pt x="575" y="508"/>
                  </a:lnTo>
                  <a:lnTo>
                    <a:pt x="567" y="476"/>
                  </a:lnTo>
                  <a:lnTo>
                    <a:pt x="552" y="446"/>
                  </a:lnTo>
                  <a:lnTo>
                    <a:pt x="530" y="423"/>
                  </a:lnTo>
                  <a:lnTo>
                    <a:pt x="498" y="409"/>
                  </a:lnTo>
                  <a:lnTo>
                    <a:pt x="487" y="407"/>
                  </a:lnTo>
                  <a:lnTo>
                    <a:pt x="476" y="405"/>
                  </a:lnTo>
                  <a:lnTo>
                    <a:pt x="466" y="401"/>
                  </a:lnTo>
                  <a:lnTo>
                    <a:pt x="457" y="399"/>
                  </a:lnTo>
                  <a:lnTo>
                    <a:pt x="448" y="397"/>
                  </a:lnTo>
                  <a:lnTo>
                    <a:pt x="441" y="395"/>
                  </a:lnTo>
                  <a:lnTo>
                    <a:pt x="434" y="393"/>
                  </a:lnTo>
                  <a:lnTo>
                    <a:pt x="429" y="392"/>
                  </a:lnTo>
                  <a:lnTo>
                    <a:pt x="434" y="387"/>
                  </a:lnTo>
                  <a:lnTo>
                    <a:pt x="437" y="382"/>
                  </a:lnTo>
                  <a:lnTo>
                    <a:pt x="441" y="376"/>
                  </a:lnTo>
                  <a:lnTo>
                    <a:pt x="442" y="371"/>
                  </a:lnTo>
                  <a:lnTo>
                    <a:pt x="464" y="382"/>
                  </a:lnTo>
                  <a:lnTo>
                    <a:pt x="487" y="391"/>
                  </a:lnTo>
                  <a:lnTo>
                    <a:pt x="507" y="397"/>
                  </a:lnTo>
                  <a:lnTo>
                    <a:pt x="529" y="400"/>
                  </a:lnTo>
                  <a:lnTo>
                    <a:pt x="549" y="402"/>
                  </a:lnTo>
                  <a:lnTo>
                    <a:pt x="567" y="401"/>
                  </a:lnTo>
                  <a:lnTo>
                    <a:pt x="583" y="398"/>
                  </a:lnTo>
                  <a:lnTo>
                    <a:pt x="598" y="393"/>
                  </a:lnTo>
                  <a:lnTo>
                    <a:pt x="612" y="387"/>
                  </a:lnTo>
                  <a:lnTo>
                    <a:pt x="624" y="383"/>
                  </a:lnTo>
                  <a:lnTo>
                    <a:pt x="633" y="378"/>
                  </a:lnTo>
                  <a:lnTo>
                    <a:pt x="642" y="375"/>
                  </a:lnTo>
                  <a:lnTo>
                    <a:pt x="649" y="372"/>
                  </a:lnTo>
                  <a:lnTo>
                    <a:pt x="656" y="371"/>
                  </a:lnTo>
                  <a:lnTo>
                    <a:pt x="662" y="370"/>
                  </a:lnTo>
                  <a:lnTo>
                    <a:pt x="667" y="370"/>
                  </a:lnTo>
                  <a:lnTo>
                    <a:pt x="654" y="364"/>
                  </a:lnTo>
                  <a:lnTo>
                    <a:pt x="642" y="357"/>
                  </a:lnTo>
                  <a:lnTo>
                    <a:pt x="631" y="351"/>
                  </a:lnTo>
                  <a:lnTo>
                    <a:pt x="619" y="341"/>
                  </a:lnTo>
                  <a:lnTo>
                    <a:pt x="610" y="331"/>
                  </a:lnTo>
                  <a:lnTo>
                    <a:pt x="601" y="319"/>
                  </a:lnTo>
                  <a:lnTo>
                    <a:pt x="593" y="308"/>
                  </a:lnTo>
                  <a:lnTo>
                    <a:pt x="585" y="295"/>
                  </a:lnTo>
                  <a:lnTo>
                    <a:pt x="574" y="283"/>
                  </a:lnTo>
                  <a:lnTo>
                    <a:pt x="560" y="271"/>
                  </a:lnTo>
                  <a:lnTo>
                    <a:pt x="543" y="262"/>
                  </a:lnTo>
                  <a:lnTo>
                    <a:pt x="525" y="254"/>
                  </a:lnTo>
                  <a:lnTo>
                    <a:pt x="504" y="249"/>
                  </a:lnTo>
                  <a:lnTo>
                    <a:pt x="484" y="247"/>
                  </a:lnTo>
                  <a:lnTo>
                    <a:pt x="466" y="249"/>
                  </a:lnTo>
                  <a:lnTo>
                    <a:pt x="451" y="256"/>
                  </a:lnTo>
                  <a:lnTo>
                    <a:pt x="442" y="263"/>
                  </a:lnTo>
                  <a:lnTo>
                    <a:pt x="433" y="268"/>
                  </a:lnTo>
                  <a:lnTo>
                    <a:pt x="426" y="272"/>
                  </a:lnTo>
                  <a:lnTo>
                    <a:pt x="419" y="276"/>
                  </a:lnTo>
                  <a:lnTo>
                    <a:pt x="413" y="279"/>
                  </a:lnTo>
                  <a:lnTo>
                    <a:pt x="408" y="281"/>
                  </a:lnTo>
                  <a:lnTo>
                    <a:pt x="405" y="283"/>
                  </a:lnTo>
                  <a:lnTo>
                    <a:pt x="402" y="284"/>
                  </a:lnTo>
                  <a:lnTo>
                    <a:pt x="402" y="278"/>
                  </a:lnTo>
                  <a:lnTo>
                    <a:pt x="402" y="271"/>
                  </a:lnTo>
                  <a:lnTo>
                    <a:pt x="400" y="263"/>
                  </a:lnTo>
                  <a:lnTo>
                    <a:pt x="398" y="258"/>
                  </a:lnTo>
                  <a:lnTo>
                    <a:pt x="404" y="255"/>
                  </a:lnTo>
                  <a:lnTo>
                    <a:pt x="410" y="251"/>
                  </a:lnTo>
                  <a:lnTo>
                    <a:pt x="414" y="250"/>
                  </a:lnTo>
                  <a:lnTo>
                    <a:pt x="420" y="249"/>
                  </a:lnTo>
                  <a:lnTo>
                    <a:pt x="426" y="249"/>
                  </a:lnTo>
                  <a:lnTo>
                    <a:pt x="431" y="248"/>
                  </a:lnTo>
                  <a:lnTo>
                    <a:pt x="438" y="246"/>
                  </a:lnTo>
                  <a:lnTo>
                    <a:pt x="444" y="243"/>
                  </a:lnTo>
                  <a:lnTo>
                    <a:pt x="459" y="232"/>
                  </a:lnTo>
                  <a:lnTo>
                    <a:pt x="472" y="215"/>
                  </a:lnTo>
                  <a:lnTo>
                    <a:pt x="482" y="194"/>
                  </a:lnTo>
                  <a:lnTo>
                    <a:pt x="489" y="172"/>
                  </a:lnTo>
                  <a:lnTo>
                    <a:pt x="495" y="149"/>
                  </a:lnTo>
                  <a:lnTo>
                    <a:pt x="496" y="127"/>
                  </a:lnTo>
                  <a:lnTo>
                    <a:pt x="495" y="109"/>
                  </a:lnTo>
                  <a:lnTo>
                    <a:pt x="489" y="94"/>
                  </a:lnTo>
                  <a:lnTo>
                    <a:pt x="480" y="71"/>
                  </a:lnTo>
                  <a:lnTo>
                    <a:pt x="474" y="44"/>
                  </a:lnTo>
                  <a:lnTo>
                    <a:pt x="473" y="20"/>
                  </a:lnTo>
                  <a:lnTo>
                    <a:pt x="475" y="0"/>
                  </a:lnTo>
                  <a:lnTo>
                    <a:pt x="465" y="15"/>
                  </a:lnTo>
                  <a:lnTo>
                    <a:pt x="454" y="28"/>
                  </a:lnTo>
                  <a:lnTo>
                    <a:pt x="444" y="39"/>
                  </a:lnTo>
                  <a:lnTo>
                    <a:pt x="433" y="50"/>
                  </a:lnTo>
                  <a:lnTo>
                    <a:pt x="421" y="59"/>
                  </a:lnTo>
                  <a:lnTo>
                    <a:pt x="411" y="66"/>
                  </a:lnTo>
                  <a:lnTo>
                    <a:pt x="400" y="71"/>
                  </a:lnTo>
                  <a:lnTo>
                    <a:pt x="390" y="74"/>
                  </a:lnTo>
                  <a:lnTo>
                    <a:pt x="370" y="82"/>
                  </a:lnTo>
                  <a:lnTo>
                    <a:pt x="353" y="96"/>
                  </a:lnTo>
                  <a:lnTo>
                    <a:pt x="336" y="113"/>
                  </a:lnTo>
                  <a:lnTo>
                    <a:pt x="323" y="135"/>
                  </a:lnTo>
                  <a:lnTo>
                    <a:pt x="313" y="159"/>
                  </a:lnTo>
                  <a:lnTo>
                    <a:pt x="308" y="186"/>
                  </a:lnTo>
                  <a:lnTo>
                    <a:pt x="309" y="213"/>
                  </a:lnTo>
                  <a:lnTo>
                    <a:pt x="316" y="242"/>
                  </a:lnTo>
                  <a:lnTo>
                    <a:pt x="311" y="241"/>
                  </a:lnTo>
                  <a:lnTo>
                    <a:pt x="304" y="240"/>
                  </a:lnTo>
                  <a:lnTo>
                    <a:pt x="297" y="241"/>
                  </a:lnTo>
                  <a:lnTo>
                    <a:pt x="291" y="242"/>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19" name="Freeform 323">
              <a:extLst>
                <a:ext uri="{FF2B5EF4-FFF2-40B4-BE49-F238E27FC236}">
                  <a16:creationId xmlns:a16="http://schemas.microsoft.com/office/drawing/2014/main" xmlns="" id="{0EA08FE3-B52D-4A3D-9A1B-45268BA55AEE}"/>
                </a:ext>
              </a:extLst>
            </p:cNvPr>
            <p:cNvSpPr>
              <a:spLocks/>
            </p:cNvSpPr>
            <p:nvPr/>
          </p:nvSpPr>
          <p:spPr bwMode="auto">
            <a:xfrm>
              <a:off x="2208" y="973"/>
              <a:ext cx="102" cy="143"/>
            </a:xfrm>
            <a:custGeom>
              <a:avLst/>
              <a:gdLst>
                <a:gd name="T0" fmla="*/ 7 w 204"/>
                <a:gd name="T1" fmla="*/ 3 h 287"/>
                <a:gd name="T2" fmla="*/ 6 w 204"/>
                <a:gd name="T3" fmla="*/ 3 h 287"/>
                <a:gd name="T4" fmla="*/ 6 w 204"/>
                <a:gd name="T5" fmla="*/ 4 h 287"/>
                <a:gd name="T6" fmla="*/ 6 w 204"/>
                <a:gd name="T7" fmla="*/ 4 h 287"/>
                <a:gd name="T8" fmla="*/ 5 w 204"/>
                <a:gd name="T9" fmla="*/ 4 h 287"/>
                <a:gd name="T10" fmla="*/ 5 w 204"/>
                <a:gd name="T11" fmla="*/ 5 h 287"/>
                <a:gd name="T12" fmla="*/ 5 w 204"/>
                <a:gd name="T13" fmla="*/ 5 h 287"/>
                <a:gd name="T14" fmla="*/ 5 w 204"/>
                <a:gd name="T15" fmla="*/ 6 h 287"/>
                <a:gd name="T16" fmla="*/ 4 w 204"/>
                <a:gd name="T17" fmla="*/ 6 h 287"/>
                <a:gd name="T18" fmla="*/ 4 w 204"/>
                <a:gd name="T19" fmla="*/ 6 h 287"/>
                <a:gd name="T20" fmla="*/ 4 w 204"/>
                <a:gd name="T21" fmla="*/ 6 h 287"/>
                <a:gd name="T22" fmla="*/ 4 w 204"/>
                <a:gd name="T23" fmla="*/ 7 h 287"/>
                <a:gd name="T24" fmla="*/ 4 w 204"/>
                <a:gd name="T25" fmla="*/ 7 h 287"/>
                <a:gd name="T26" fmla="*/ 4 w 204"/>
                <a:gd name="T27" fmla="*/ 7 h 287"/>
                <a:gd name="T28" fmla="*/ 4 w 204"/>
                <a:gd name="T29" fmla="*/ 8 h 287"/>
                <a:gd name="T30" fmla="*/ 4 w 204"/>
                <a:gd name="T31" fmla="*/ 8 h 287"/>
                <a:gd name="T32" fmla="*/ 5 w 204"/>
                <a:gd name="T33" fmla="*/ 8 h 287"/>
                <a:gd name="T34" fmla="*/ 4 w 204"/>
                <a:gd name="T35" fmla="*/ 8 h 287"/>
                <a:gd name="T36" fmla="*/ 4 w 204"/>
                <a:gd name="T37" fmla="*/ 8 h 287"/>
                <a:gd name="T38" fmla="*/ 4 w 204"/>
                <a:gd name="T39" fmla="*/ 8 h 287"/>
                <a:gd name="T40" fmla="*/ 4 w 204"/>
                <a:gd name="T41" fmla="*/ 8 h 287"/>
                <a:gd name="T42" fmla="*/ 4 w 204"/>
                <a:gd name="T43" fmla="*/ 8 h 287"/>
                <a:gd name="T44" fmla="*/ 4 w 204"/>
                <a:gd name="T45" fmla="*/ 7 h 287"/>
                <a:gd name="T46" fmla="*/ 3 w 204"/>
                <a:gd name="T47" fmla="*/ 6 h 287"/>
                <a:gd name="T48" fmla="*/ 3 w 204"/>
                <a:gd name="T49" fmla="*/ 6 h 287"/>
                <a:gd name="T50" fmla="*/ 3 w 204"/>
                <a:gd name="T51" fmla="*/ 5 h 287"/>
                <a:gd name="T52" fmla="*/ 2 w 204"/>
                <a:gd name="T53" fmla="*/ 5 h 287"/>
                <a:gd name="T54" fmla="*/ 2 w 204"/>
                <a:gd name="T55" fmla="*/ 4 h 287"/>
                <a:gd name="T56" fmla="*/ 1 w 204"/>
                <a:gd name="T57" fmla="*/ 4 h 287"/>
                <a:gd name="T58" fmla="*/ 1 w 204"/>
                <a:gd name="T59" fmla="*/ 4 h 287"/>
                <a:gd name="T60" fmla="*/ 1 w 204"/>
                <a:gd name="T61" fmla="*/ 3 h 287"/>
                <a:gd name="T62" fmla="*/ 1 w 204"/>
                <a:gd name="T63" fmla="*/ 3 h 287"/>
                <a:gd name="T64" fmla="*/ 0 w 204"/>
                <a:gd name="T65" fmla="*/ 3 h 287"/>
                <a:gd name="T66" fmla="*/ 1 w 204"/>
                <a:gd name="T67" fmla="*/ 2 h 287"/>
                <a:gd name="T68" fmla="*/ 1 w 204"/>
                <a:gd name="T69" fmla="*/ 2 h 287"/>
                <a:gd name="T70" fmla="*/ 1 w 204"/>
                <a:gd name="T71" fmla="*/ 2 h 287"/>
                <a:gd name="T72" fmla="*/ 1 w 204"/>
                <a:gd name="T73" fmla="*/ 1 h 287"/>
                <a:gd name="T74" fmla="*/ 1 w 204"/>
                <a:gd name="T75" fmla="*/ 1 h 287"/>
                <a:gd name="T76" fmla="*/ 1 w 204"/>
                <a:gd name="T77" fmla="*/ 0 h 287"/>
                <a:gd name="T78" fmla="*/ 1 w 204"/>
                <a:gd name="T79" fmla="*/ 0 h 287"/>
                <a:gd name="T80" fmla="*/ 1 w 204"/>
                <a:gd name="T81" fmla="*/ 0 h 287"/>
                <a:gd name="T82" fmla="*/ 1 w 204"/>
                <a:gd name="T83" fmla="*/ 0 h 287"/>
                <a:gd name="T84" fmla="*/ 2 w 204"/>
                <a:gd name="T85" fmla="*/ 0 h 287"/>
                <a:gd name="T86" fmla="*/ 2 w 204"/>
                <a:gd name="T87" fmla="*/ 0 h 287"/>
                <a:gd name="T88" fmla="*/ 2 w 204"/>
                <a:gd name="T89" fmla="*/ 1 h 287"/>
                <a:gd name="T90" fmla="*/ 3 w 204"/>
                <a:gd name="T91" fmla="*/ 1 h 287"/>
                <a:gd name="T92" fmla="*/ 3 w 204"/>
                <a:gd name="T93" fmla="*/ 1 h 287"/>
                <a:gd name="T94" fmla="*/ 4 w 204"/>
                <a:gd name="T95" fmla="*/ 1 h 287"/>
                <a:gd name="T96" fmla="*/ 4 w 204"/>
                <a:gd name="T97" fmla="*/ 1 h 287"/>
                <a:gd name="T98" fmla="*/ 4 w 204"/>
                <a:gd name="T99" fmla="*/ 1 h 287"/>
                <a:gd name="T100" fmla="*/ 4 w 204"/>
                <a:gd name="T101" fmla="*/ 2 h 287"/>
                <a:gd name="T102" fmla="*/ 5 w 204"/>
                <a:gd name="T103" fmla="*/ 2 h 287"/>
                <a:gd name="T104" fmla="*/ 5 w 204"/>
                <a:gd name="T105" fmla="*/ 3 h 287"/>
                <a:gd name="T106" fmla="*/ 5 w 204"/>
                <a:gd name="T107" fmla="*/ 3 h 287"/>
                <a:gd name="T108" fmla="*/ 5 w 204"/>
                <a:gd name="T109" fmla="*/ 3 h 287"/>
                <a:gd name="T110" fmla="*/ 6 w 204"/>
                <a:gd name="T111" fmla="*/ 3 h 287"/>
                <a:gd name="T112" fmla="*/ 7 w 204"/>
                <a:gd name="T113" fmla="*/ 3 h 28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04" h="287">
                  <a:moveTo>
                    <a:pt x="204" y="119"/>
                  </a:moveTo>
                  <a:lnTo>
                    <a:pt x="191" y="124"/>
                  </a:lnTo>
                  <a:lnTo>
                    <a:pt x="179" y="132"/>
                  </a:lnTo>
                  <a:lnTo>
                    <a:pt x="167" y="141"/>
                  </a:lnTo>
                  <a:lnTo>
                    <a:pt x="156" y="151"/>
                  </a:lnTo>
                  <a:lnTo>
                    <a:pt x="146" y="164"/>
                  </a:lnTo>
                  <a:lnTo>
                    <a:pt x="137" y="179"/>
                  </a:lnTo>
                  <a:lnTo>
                    <a:pt x="130" y="194"/>
                  </a:lnTo>
                  <a:lnTo>
                    <a:pt x="126" y="211"/>
                  </a:lnTo>
                  <a:lnTo>
                    <a:pt x="125" y="217"/>
                  </a:lnTo>
                  <a:lnTo>
                    <a:pt x="123" y="222"/>
                  </a:lnTo>
                  <a:lnTo>
                    <a:pt x="122" y="227"/>
                  </a:lnTo>
                  <a:lnTo>
                    <a:pt x="122" y="233"/>
                  </a:lnTo>
                  <a:lnTo>
                    <a:pt x="122" y="246"/>
                  </a:lnTo>
                  <a:lnTo>
                    <a:pt x="123" y="260"/>
                  </a:lnTo>
                  <a:lnTo>
                    <a:pt x="126" y="273"/>
                  </a:lnTo>
                  <a:lnTo>
                    <a:pt x="130" y="287"/>
                  </a:lnTo>
                  <a:lnTo>
                    <a:pt x="125" y="286"/>
                  </a:lnTo>
                  <a:lnTo>
                    <a:pt x="118" y="285"/>
                  </a:lnTo>
                  <a:lnTo>
                    <a:pt x="111" y="286"/>
                  </a:lnTo>
                  <a:lnTo>
                    <a:pt x="105" y="287"/>
                  </a:lnTo>
                  <a:lnTo>
                    <a:pt x="103" y="265"/>
                  </a:lnTo>
                  <a:lnTo>
                    <a:pt x="98" y="242"/>
                  </a:lnTo>
                  <a:lnTo>
                    <a:pt x="89" y="220"/>
                  </a:lnTo>
                  <a:lnTo>
                    <a:pt x="79" y="200"/>
                  </a:lnTo>
                  <a:lnTo>
                    <a:pt x="65" y="181"/>
                  </a:lnTo>
                  <a:lnTo>
                    <a:pt x="50" y="166"/>
                  </a:lnTo>
                  <a:lnTo>
                    <a:pt x="34" y="156"/>
                  </a:lnTo>
                  <a:lnTo>
                    <a:pt x="16" y="149"/>
                  </a:lnTo>
                  <a:lnTo>
                    <a:pt x="19" y="135"/>
                  </a:lnTo>
                  <a:lnTo>
                    <a:pt x="17" y="121"/>
                  </a:lnTo>
                  <a:lnTo>
                    <a:pt x="12" y="110"/>
                  </a:lnTo>
                  <a:lnTo>
                    <a:pt x="0" y="103"/>
                  </a:lnTo>
                  <a:lnTo>
                    <a:pt x="6" y="95"/>
                  </a:lnTo>
                  <a:lnTo>
                    <a:pt x="13" y="83"/>
                  </a:lnTo>
                  <a:lnTo>
                    <a:pt x="19" y="69"/>
                  </a:lnTo>
                  <a:lnTo>
                    <a:pt x="23" y="54"/>
                  </a:lnTo>
                  <a:lnTo>
                    <a:pt x="27" y="40"/>
                  </a:lnTo>
                  <a:lnTo>
                    <a:pt x="27" y="26"/>
                  </a:lnTo>
                  <a:lnTo>
                    <a:pt x="24" y="12"/>
                  </a:lnTo>
                  <a:lnTo>
                    <a:pt x="19" y="0"/>
                  </a:lnTo>
                  <a:lnTo>
                    <a:pt x="28" y="8"/>
                  </a:lnTo>
                  <a:lnTo>
                    <a:pt x="38" y="18"/>
                  </a:lnTo>
                  <a:lnTo>
                    <a:pt x="49" y="27"/>
                  </a:lnTo>
                  <a:lnTo>
                    <a:pt x="61" y="34"/>
                  </a:lnTo>
                  <a:lnTo>
                    <a:pt x="74" y="41"/>
                  </a:lnTo>
                  <a:lnTo>
                    <a:pt x="90" y="45"/>
                  </a:lnTo>
                  <a:lnTo>
                    <a:pt x="106" y="46"/>
                  </a:lnTo>
                  <a:lnTo>
                    <a:pt x="126" y="45"/>
                  </a:lnTo>
                  <a:lnTo>
                    <a:pt x="126" y="59"/>
                  </a:lnTo>
                  <a:lnTo>
                    <a:pt x="127" y="74"/>
                  </a:lnTo>
                  <a:lnTo>
                    <a:pt x="130" y="89"/>
                  </a:lnTo>
                  <a:lnTo>
                    <a:pt x="136" y="103"/>
                  </a:lnTo>
                  <a:lnTo>
                    <a:pt x="146" y="114"/>
                  </a:lnTo>
                  <a:lnTo>
                    <a:pt x="160" y="121"/>
                  </a:lnTo>
                  <a:lnTo>
                    <a:pt x="180" y="124"/>
                  </a:lnTo>
                  <a:lnTo>
                    <a:pt x="204" y="119"/>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20" name="Freeform 324">
              <a:extLst>
                <a:ext uri="{FF2B5EF4-FFF2-40B4-BE49-F238E27FC236}">
                  <a16:creationId xmlns:a16="http://schemas.microsoft.com/office/drawing/2014/main" xmlns="" id="{DFD43B3B-AE70-4402-B3C6-D9D392CB347B}"/>
                </a:ext>
              </a:extLst>
            </p:cNvPr>
            <p:cNvSpPr>
              <a:spLocks/>
            </p:cNvSpPr>
            <p:nvPr/>
          </p:nvSpPr>
          <p:spPr bwMode="auto">
            <a:xfrm>
              <a:off x="2117" y="1212"/>
              <a:ext cx="114" cy="134"/>
            </a:xfrm>
            <a:custGeom>
              <a:avLst/>
              <a:gdLst>
                <a:gd name="T0" fmla="*/ 3 w 228"/>
                <a:gd name="T1" fmla="*/ 2 h 267"/>
                <a:gd name="T2" fmla="*/ 3 w 228"/>
                <a:gd name="T3" fmla="*/ 2 h 267"/>
                <a:gd name="T4" fmla="*/ 4 w 228"/>
                <a:gd name="T5" fmla="*/ 2 h 267"/>
                <a:gd name="T6" fmla="*/ 4 w 228"/>
                <a:gd name="T7" fmla="*/ 2 h 267"/>
                <a:gd name="T8" fmla="*/ 5 w 228"/>
                <a:gd name="T9" fmla="*/ 2 h 267"/>
                <a:gd name="T10" fmla="*/ 5 w 228"/>
                <a:gd name="T11" fmla="*/ 2 h 267"/>
                <a:gd name="T12" fmla="*/ 6 w 228"/>
                <a:gd name="T13" fmla="*/ 2 h 267"/>
                <a:gd name="T14" fmla="*/ 6 w 228"/>
                <a:gd name="T15" fmla="*/ 2 h 267"/>
                <a:gd name="T16" fmla="*/ 7 w 228"/>
                <a:gd name="T17" fmla="*/ 1 h 267"/>
                <a:gd name="T18" fmla="*/ 7 w 228"/>
                <a:gd name="T19" fmla="*/ 1 h 267"/>
                <a:gd name="T20" fmla="*/ 8 w 228"/>
                <a:gd name="T21" fmla="*/ 1 h 267"/>
                <a:gd name="T22" fmla="*/ 8 w 228"/>
                <a:gd name="T23" fmla="*/ 1 h 267"/>
                <a:gd name="T24" fmla="*/ 7 w 228"/>
                <a:gd name="T25" fmla="*/ 1 h 267"/>
                <a:gd name="T26" fmla="*/ 7 w 228"/>
                <a:gd name="T27" fmla="*/ 2 h 267"/>
                <a:gd name="T28" fmla="*/ 6 w 228"/>
                <a:gd name="T29" fmla="*/ 3 h 267"/>
                <a:gd name="T30" fmla="*/ 6 w 228"/>
                <a:gd name="T31" fmla="*/ 4 h 267"/>
                <a:gd name="T32" fmla="*/ 6 w 228"/>
                <a:gd name="T33" fmla="*/ 5 h 267"/>
                <a:gd name="T34" fmla="*/ 6 w 228"/>
                <a:gd name="T35" fmla="*/ 5 h 267"/>
                <a:gd name="T36" fmla="*/ 6 w 228"/>
                <a:gd name="T37" fmla="*/ 6 h 267"/>
                <a:gd name="T38" fmla="*/ 6 w 228"/>
                <a:gd name="T39" fmla="*/ 6 h 267"/>
                <a:gd name="T40" fmla="*/ 5 w 228"/>
                <a:gd name="T41" fmla="*/ 6 h 267"/>
                <a:gd name="T42" fmla="*/ 5 w 228"/>
                <a:gd name="T43" fmla="*/ 8 h 267"/>
                <a:gd name="T44" fmla="*/ 5 w 228"/>
                <a:gd name="T45" fmla="*/ 8 h 267"/>
                <a:gd name="T46" fmla="*/ 4 w 228"/>
                <a:gd name="T47" fmla="*/ 8 h 267"/>
                <a:gd name="T48" fmla="*/ 3 w 228"/>
                <a:gd name="T49" fmla="*/ 8 h 267"/>
                <a:gd name="T50" fmla="*/ 2 w 228"/>
                <a:gd name="T51" fmla="*/ 8 h 267"/>
                <a:gd name="T52" fmla="*/ 2 w 228"/>
                <a:gd name="T53" fmla="*/ 8 h 267"/>
                <a:gd name="T54" fmla="*/ 2 w 228"/>
                <a:gd name="T55" fmla="*/ 7 h 267"/>
                <a:gd name="T56" fmla="*/ 1 w 228"/>
                <a:gd name="T57" fmla="*/ 7 h 267"/>
                <a:gd name="T58" fmla="*/ 1 w 228"/>
                <a:gd name="T59" fmla="*/ 6 h 267"/>
                <a:gd name="T60" fmla="*/ 1 w 228"/>
                <a:gd name="T61" fmla="*/ 5 h 267"/>
                <a:gd name="T62" fmla="*/ 1 w 228"/>
                <a:gd name="T63" fmla="*/ 4 h 267"/>
                <a:gd name="T64" fmla="*/ 1 w 228"/>
                <a:gd name="T65" fmla="*/ 3 h 267"/>
                <a:gd name="T66" fmla="*/ 2 w 228"/>
                <a:gd name="T67" fmla="*/ 3 h 267"/>
                <a:gd name="T68" fmla="*/ 2 w 228"/>
                <a:gd name="T69" fmla="*/ 3 h 267"/>
                <a:gd name="T70" fmla="*/ 3 w 228"/>
                <a:gd name="T71" fmla="*/ 2 h 26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28" h="267">
                  <a:moveTo>
                    <a:pt x="76" y="52"/>
                  </a:moveTo>
                  <a:lnTo>
                    <a:pt x="83" y="53"/>
                  </a:lnTo>
                  <a:lnTo>
                    <a:pt x="89" y="54"/>
                  </a:lnTo>
                  <a:lnTo>
                    <a:pt x="96" y="55"/>
                  </a:lnTo>
                  <a:lnTo>
                    <a:pt x="103" y="55"/>
                  </a:lnTo>
                  <a:lnTo>
                    <a:pt x="110" y="56"/>
                  </a:lnTo>
                  <a:lnTo>
                    <a:pt x="116" y="56"/>
                  </a:lnTo>
                  <a:lnTo>
                    <a:pt x="125" y="56"/>
                  </a:lnTo>
                  <a:lnTo>
                    <a:pt x="131" y="56"/>
                  </a:lnTo>
                  <a:lnTo>
                    <a:pt x="139" y="56"/>
                  </a:lnTo>
                  <a:lnTo>
                    <a:pt x="146" y="55"/>
                  </a:lnTo>
                  <a:lnTo>
                    <a:pt x="153" y="53"/>
                  </a:lnTo>
                  <a:lnTo>
                    <a:pt x="161" y="52"/>
                  </a:lnTo>
                  <a:lnTo>
                    <a:pt x="171" y="48"/>
                  </a:lnTo>
                  <a:lnTo>
                    <a:pt x="180" y="45"/>
                  </a:lnTo>
                  <a:lnTo>
                    <a:pt x="188" y="39"/>
                  </a:lnTo>
                  <a:lnTo>
                    <a:pt x="196" y="33"/>
                  </a:lnTo>
                  <a:lnTo>
                    <a:pt x="204" y="26"/>
                  </a:lnTo>
                  <a:lnTo>
                    <a:pt x="212" y="19"/>
                  </a:lnTo>
                  <a:lnTo>
                    <a:pt x="220" y="10"/>
                  </a:lnTo>
                  <a:lnTo>
                    <a:pt x="227" y="0"/>
                  </a:lnTo>
                  <a:lnTo>
                    <a:pt x="228" y="3"/>
                  </a:lnTo>
                  <a:lnTo>
                    <a:pt x="228" y="5"/>
                  </a:lnTo>
                  <a:lnTo>
                    <a:pt x="228" y="9"/>
                  </a:lnTo>
                  <a:lnTo>
                    <a:pt x="228" y="12"/>
                  </a:lnTo>
                  <a:lnTo>
                    <a:pt x="218" y="24"/>
                  </a:lnTo>
                  <a:lnTo>
                    <a:pt x="209" y="37"/>
                  </a:lnTo>
                  <a:lnTo>
                    <a:pt x="200" y="50"/>
                  </a:lnTo>
                  <a:lnTo>
                    <a:pt x="194" y="64"/>
                  </a:lnTo>
                  <a:lnTo>
                    <a:pt x="189" y="79"/>
                  </a:lnTo>
                  <a:lnTo>
                    <a:pt x="186" y="94"/>
                  </a:lnTo>
                  <a:lnTo>
                    <a:pt x="186" y="110"/>
                  </a:lnTo>
                  <a:lnTo>
                    <a:pt x="187" y="125"/>
                  </a:lnTo>
                  <a:lnTo>
                    <a:pt x="188" y="136"/>
                  </a:lnTo>
                  <a:lnTo>
                    <a:pt x="190" y="145"/>
                  </a:lnTo>
                  <a:lnTo>
                    <a:pt x="191" y="154"/>
                  </a:lnTo>
                  <a:lnTo>
                    <a:pt x="191" y="162"/>
                  </a:lnTo>
                  <a:lnTo>
                    <a:pt x="184" y="161"/>
                  </a:lnTo>
                  <a:lnTo>
                    <a:pt x="176" y="164"/>
                  </a:lnTo>
                  <a:lnTo>
                    <a:pt x="167" y="169"/>
                  </a:lnTo>
                  <a:lnTo>
                    <a:pt x="158" y="178"/>
                  </a:lnTo>
                  <a:lnTo>
                    <a:pt x="150" y="191"/>
                  </a:lnTo>
                  <a:lnTo>
                    <a:pt x="144" y="206"/>
                  </a:lnTo>
                  <a:lnTo>
                    <a:pt x="141" y="226"/>
                  </a:lnTo>
                  <a:lnTo>
                    <a:pt x="142" y="247"/>
                  </a:lnTo>
                  <a:lnTo>
                    <a:pt x="133" y="239"/>
                  </a:lnTo>
                  <a:lnTo>
                    <a:pt x="119" y="235"/>
                  </a:lnTo>
                  <a:lnTo>
                    <a:pt x="104" y="231"/>
                  </a:lnTo>
                  <a:lnTo>
                    <a:pt x="88" y="231"/>
                  </a:lnTo>
                  <a:lnTo>
                    <a:pt x="73" y="235"/>
                  </a:lnTo>
                  <a:lnTo>
                    <a:pt x="59" y="242"/>
                  </a:lnTo>
                  <a:lnTo>
                    <a:pt x="47" y="252"/>
                  </a:lnTo>
                  <a:lnTo>
                    <a:pt x="40" y="267"/>
                  </a:lnTo>
                  <a:lnTo>
                    <a:pt x="40" y="253"/>
                  </a:lnTo>
                  <a:lnTo>
                    <a:pt x="39" y="238"/>
                  </a:lnTo>
                  <a:lnTo>
                    <a:pt x="37" y="223"/>
                  </a:lnTo>
                  <a:lnTo>
                    <a:pt x="32" y="208"/>
                  </a:lnTo>
                  <a:lnTo>
                    <a:pt x="28" y="194"/>
                  </a:lnTo>
                  <a:lnTo>
                    <a:pt x="20" y="182"/>
                  </a:lnTo>
                  <a:lnTo>
                    <a:pt x="12" y="174"/>
                  </a:lnTo>
                  <a:lnTo>
                    <a:pt x="0" y="170"/>
                  </a:lnTo>
                  <a:lnTo>
                    <a:pt x="13" y="152"/>
                  </a:lnTo>
                  <a:lnTo>
                    <a:pt x="21" y="130"/>
                  </a:lnTo>
                  <a:lnTo>
                    <a:pt x="23" y="109"/>
                  </a:lnTo>
                  <a:lnTo>
                    <a:pt x="19" y="95"/>
                  </a:lnTo>
                  <a:lnTo>
                    <a:pt x="28" y="93"/>
                  </a:lnTo>
                  <a:lnTo>
                    <a:pt x="36" y="90"/>
                  </a:lnTo>
                  <a:lnTo>
                    <a:pt x="45" y="85"/>
                  </a:lnTo>
                  <a:lnTo>
                    <a:pt x="53" y="80"/>
                  </a:lnTo>
                  <a:lnTo>
                    <a:pt x="61" y="75"/>
                  </a:lnTo>
                  <a:lnTo>
                    <a:pt x="67" y="68"/>
                  </a:lnTo>
                  <a:lnTo>
                    <a:pt x="73" y="61"/>
                  </a:lnTo>
                  <a:lnTo>
                    <a:pt x="76" y="52"/>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21" name="Freeform 325">
              <a:extLst>
                <a:ext uri="{FF2B5EF4-FFF2-40B4-BE49-F238E27FC236}">
                  <a16:creationId xmlns:a16="http://schemas.microsoft.com/office/drawing/2014/main" xmlns="" id="{D8A85CCD-3C13-4833-9910-14004DC63FFD}"/>
                </a:ext>
              </a:extLst>
            </p:cNvPr>
            <p:cNvSpPr>
              <a:spLocks/>
            </p:cNvSpPr>
            <p:nvPr/>
          </p:nvSpPr>
          <p:spPr bwMode="auto">
            <a:xfrm>
              <a:off x="2213" y="989"/>
              <a:ext cx="72" cy="100"/>
            </a:xfrm>
            <a:custGeom>
              <a:avLst/>
              <a:gdLst>
                <a:gd name="T0" fmla="*/ 4 w 142"/>
                <a:gd name="T1" fmla="*/ 6 h 200"/>
                <a:gd name="T2" fmla="*/ 4 w 142"/>
                <a:gd name="T3" fmla="*/ 7 h 200"/>
                <a:gd name="T4" fmla="*/ 4 w 142"/>
                <a:gd name="T5" fmla="*/ 6 h 200"/>
                <a:gd name="T6" fmla="*/ 3 w 142"/>
                <a:gd name="T7" fmla="*/ 6 h 200"/>
                <a:gd name="T8" fmla="*/ 3 w 142"/>
                <a:gd name="T9" fmla="*/ 5 h 200"/>
                <a:gd name="T10" fmla="*/ 3 w 142"/>
                <a:gd name="T11" fmla="*/ 5 h 200"/>
                <a:gd name="T12" fmla="*/ 2 w 142"/>
                <a:gd name="T13" fmla="*/ 5 h 200"/>
                <a:gd name="T14" fmla="*/ 2 w 142"/>
                <a:gd name="T15" fmla="*/ 5 h 200"/>
                <a:gd name="T16" fmla="*/ 2 w 142"/>
                <a:gd name="T17" fmla="*/ 5 h 200"/>
                <a:gd name="T18" fmla="*/ 2 w 142"/>
                <a:gd name="T19" fmla="*/ 5 h 200"/>
                <a:gd name="T20" fmla="*/ 2 w 142"/>
                <a:gd name="T21" fmla="*/ 5 h 200"/>
                <a:gd name="T22" fmla="*/ 2 w 142"/>
                <a:gd name="T23" fmla="*/ 5 h 200"/>
                <a:gd name="T24" fmla="*/ 3 w 142"/>
                <a:gd name="T25" fmla="*/ 5 h 200"/>
                <a:gd name="T26" fmla="*/ 3 w 142"/>
                <a:gd name="T27" fmla="*/ 5 h 200"/>
                <a:gd name="T28" fmla="*/ 3 w 142"/>
                <a:gd name="T29" fmla="*/ 4 h 200"/>
                <a:gd name="T30" fmla="*/ 3 w 142"/>
                <a:gd name="T31" fmla="*/ 4 h 200"/>
                <a:gd name="T32" fmla="*/ 2 w 142"/>
                <a:gd name="T33" fmla="*/ 4 h 200"/>
                <a:gd name="T34" fmla="*/ 2 w 142"/>
                <a:gd name="T35" fmla="*/ 3 h 200"/>
                <a:gd name="T36" fmla="*/ 1 w 142"/>
                <a:gd name="T37" fmla="*/ 3 h 200"/>
                <a:gd name="T38" fmla="*/ 1 w 142"/>
                <a:gd name="T39" fmla="*/ 3 h 200"/>
                <a:gd name="T40" fmla="*/ 1 w 142"/>
                <a:gd name="T41" fmla="*/ 3 h 200"/>
                <a:gd name="T42" fmla="*/ 1 w 142"/>
                <a:gd name="T43" fmla="*/ 2 h 200"/>
                <a:gd name="T44" fmla="*/ 1 w 142"/>
                <a:gd name="T45" fmla="*/ 3 h 200"/>
                <a:gd name="T46" fmla="*/ 1 w 142"/>
                <a:gd name="T47" fmla="*/ 3 h 200"/>
                <a:gd name="T48" fmla="*/ 2 w 142"/>
                <a:gd name="T49" fmla="*/ 3 h 200"/>
                <a:gd name="T50" fmla="*/ 2 w 142"/>
                <a:gd name="T51" fmla="*/ 3 h 200"/>
                <a:gd name="T52" fmla="*/ 3 w 142"/>
                <a:gd name="T53" fmla="*/ 3 h 200"/>
                <a:gd name="T54" fmla="*/ 2 w 142"/>
                <a:gd name="T55" fmla="*/ 2 h 200"/>
                <a:gd name="T56" fmla="*/ 2 w 142"/>
                <a:gd name="T57" fmla="*/ 1 h 200"/>
                <a:gd name="T58" fmla="*/ 2 w 142"/>
                <a:gd name="T59" fmla="*/ 1 h 200"/>
                <a:gd name="T60" fmla="*/ 1 w 142"/>
                <a:gd name="T61" fmla="*/ 1 h 200"/>
                <a:gd name="T62" fmla="*/ 2 w 142"/>
                <a:gd name="T63" fmla="*/ 1 h 200"/>
                <a:gd name="T64" fmla="*/ 2 w 142"/>
                <a:gd name="T65" fmla="*/ 1 h 200"/>
                <a:gd name="T66" fmla="*/ 2 w 142"/>
                <a:gd name="T67" fmla="*/ 2 h 200"/>
                <a:gd name="T68" fmla="*/ 3 w 142"/>
                <a:gd name="T69" fmla="*/ 2 h 200"/>
                <a:gd name="T70" fmla="*/ 3 w 142"/>
                <a:gd name="T71" fmla="*/ 3 h 200"/>
                <a:gd name="T72" fmla="*/ 3 w 142"/>
                <a:gd name="T73" fmla="*/ 3 h 200"/>
                <a:gd name="T74" fmla="*/ 4 w 142"/>
                <a:gd name="T75" fmla="*/ 2 h 200"/>
                <a:gd name="T76" fmla="*/ 4 w 142"/>
                <a:gd name="T77" fmla="*/ 1 h 200"/>
                <a:gd name="T78" fmla="*/ 4 w 142"/>
                <a:gd name="T79" fmla="*/ 1 h 200"/>
                <a:gd name="T80" fmla="*/ 4 w 142"/>
                <a:gd name="T81" fmla="*/ 2 h 200"/>
                <a:gd name="T82" fmla="*/ 4 w 142"/>
                <a:gd name="T83" fmla="*/ 3 h 200"/>
                <a:gd name="T84" fmla="*/ 3 w 142"/>
                <a:gd name="T85" fmla="*/ 4 h 200"/>
                <a:gd name="T86" fmla="*/ 4 w 142"/>
                <a:gd name="T87" fmla="*/ 5 h 200"/>
                <a:gd name="T88" fmla="*/ 4 w 142"/>
                <a:gd name="T89" fmla="*/ 5 h 200"/>
                <a:gd name="T90" fmla="*/ 4 w 142"/>
                <a:gd name="T91" fmla="*/ 5 h 200"/>
                <a:gd name="T92" fmla="*/ 4 w 142"/>
                <a:gd name="T93" fmla="*/ 4 h 200"/>
                <a:gd name="T94" fmla="*/ 5 w 142"/>
                <a:gd name="T95" fmla="*/ 4 h 200"/>
                <a:gd name="T96" fmla="*/ 5 w 142"/>
                <a:gd name="T97" fmla="*/ 4 h 200"/>
                <a:gd name="T98" fmla="*/ 5 w 142"/>
                <a:gd name="T99" fmla="*/ 4 h 200"/>
                <a:gd name="T100" fmla="*/ 5 w 142"/>
                <a:gd name="T101" fmla="*/ 4 h 200"/>
                <a:gd name="T102" fmla="*/ 5 w 142"/>
                <a:gd name="T103" fmla="*/ 4 h 200"/>
                <a:gd name="T104" fmla="*/ 4 w 142"/>
                <a:gd name="T105" fmla="*/ 5 h 200"/>
                <a:gd name="T106" fmla="*/ 4 w 142"/>
                <a:gd name="T107" fmla="*/ 5 h 200"/>
                <a:gd name="T108" fmla="*/ 4 w 142"/>
                <a:gd name="T109" fmla="*/ 6 h 200"/>
                <a:gd name="T110" fmla="*/ 4 w 142"/>
                <a:gd name="T111" fmla="*/ 6 h 2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42" h="200">
                  <a:moveTo>
                    <a:pt x="115" y="178"/>
                  </a:moveTo>
                  <a:lnTo>
                    <a:pt x="114" y="184"/>
                  </a:lnTo>
                  <a:lnTo>
                    <a:pt x="112" y="189"/>
                  </a:lnTo>
                  <a:lnTo>
                    <a:pt x="111" y="194"/>
                  </a:lnTo>
                  <a:lnTo>
                    <a:pt x="111" y="200"/>
                  </a:lnTo>
                  <a:lnTo>
                    <a:pt x="104" y="189"/>
                  </a:lnTo>
                  <a:lnTo>
                    <a:pt x="99" y="175"/>
                  </a:lnTo>
                  <a:lnTo>
                    <a:pt x="93" y="162"/>
                  </a:lnTo>
                  <a:lnTo>
                    <a:pt x="91" y="154"/>
                  </a:lnTo>
                  <a:lnTo>
                    <a:pt x="86" y="152"/>
                  </a:lnTo>
                  <a:lnTo>
                    <a:pt x="80" y="149"/>
                  </a:lnTo>
                  <a:lnTo>
                    <a:pt x="73" y="146"/>
                  </a:lnTo>
                  <a:lnTo>
                    <a:pt x="66" y="144"/>
                  </a:lnTo>
                  <a:lnTo>
                    <a:pt x="59" y="141"/>
                  </a:lnTo>
                  <a:lnTo>
                    <a:pt x="53" y="139"/>
                  </a:lnTo>
                  <a:lnTo>
                    <a:pt x="47" y="137"/>
                  </a:lnTo>
                  <a:lnTo>
                    <a:pt x="41" y="137"/>
                  </a:lnTo>
                  <a:lnTo>
                    <a:pt x="40" y="136"/>
                  </a:lnTo>
                  <a:lnTo>
                    <a:pt x="39" y="133"/>
                  </a:lnTo>
                  <a:lnTo>
                    <a:pt x="36" y="132"/>
                  </a:lnTo>
                  <a:lnTo>
                    <a:pt x="35" y="131"/>
                  </a:lnTo>
                  <a:lnTo>
                    <a:pt x="40" y="131"/>
                  </a:lnTo>
                  <a:lnTo>
                    <a:pt x="47" y="132"/>
                  </a:lnTo>
                  <a:lnTo>
                    <a:pt x="55" y="133"/>
                  </a:lnTo>
                  <a:lnTo>
                    <a:pt x="64" y="133"/>
                  </a:lnTo>
                  <a:lnTo>
                    <a:pt x="72" y="134"/>
                  </a:lnTo>
                  <a:lnTo>
                    <a:pt x="79" y="136"/>
                  </a:lnTo>
                  <a:lnTo>
                    <a:pt x="85" y="137"/>
                  </a:lnTo>
                  <a:lnTo>
                    <a:pt x="88" y="138"/>
                  </a:lnTo>
                  <a:lnTo>
                    <a:pt x="85" y="126"/>
                  </a:lnTo>
                  <a:lnTo>
                    <a:pt x="81" y="117"/>
                  </a:lnTo>
                  <a:lnTo>
                    <a:pt x="78" y="110"/>
                  </a:lnTo>
                  <a:lnTo>
                    <a:pt x="74" y="104"/>
                  </a:lnTo>
                  <a:lnTo>
                    <a:pt x="63" y="100"/>
                  </a:lnTo>
                  <a:lnTo>
                    <a:pt x="53" y="95"/>
                  </a:lnTo>
                  <a:lnTo>
                    <a:pt x="42" y="91"/>
                  </a:lnTo>
                  <a:lnTo>
                    <a:pt x="33" y="85"/>
                  </a:lnTo>
                  <a:lnTo>
                    <a:pt x="25" y="79"/>
                  </a:lnTo>
                  <a:lnTo>
                    <a:pt x="17" y="74"/>
                  </a:lnTo>
                  <a:lnTo>
                    <a:pt x="10" y="72"/>
                  </a:lnTo>
                  <a:lnTo>
                    <a:pt x="5" y="70"/>
                  </a:lnTo>
                  <a:lnTo>
                    <a:pt x="2" y="68"/>
                  </a:lnTo>
                  <a:lnTo>
                    <a:pt x="0" y="65"/>
                  </a:lnTo>
                  <a:lnTo>
                    <a:pt x="1" y="64"/>
                  </a:lnTo>
                  <a:lnTo>
                    <a:pt x="6" y="65"/>
                  </a:lnTo>
                  <a:lnTo>
                    <a:pt x="12" y="68"/>
                  </a:lnTo>
                  <a:lnTo>
                    <a:pt x="19" y="71"/>
                  </a:lnTo>
                  <a:lnTo>
                    <a:pt x="27" y="76"/>
                  </a:lnTo>
                  <a:lnTo>
                    <a:pt x="36" y="79"/>
                  </a:lnTo>
                  <a:lnTo>
                    <a:pt x="47" y="84"/>
                  </a:lnTo>
                  <a:lnTo>
                    <a:pt x="56" y="87"/>
                  </a:lnTo>
                  <a:lnTo>
                    <a:pt x="64" y="91"/>
                  </a:lnTo>
                  <a:lnTo>
                    <a:pt x="72" y="92"/>
                  </a:lnTo>
                  <a:lnTo>
                    <a:pt x="71" y="84"/>
                  </a:lnTo>
                  <a:lnTo>
                    <a:pt x="68" y="72"/>
                  </a:lnTo>
                  <a:lnTo>
                    <a:pt x="62" y="58"/>
                  </a:lnTo>
                  <a:lnTo>
                    <a:pt x="56" y="46"/>
                  </a:lnTo>
                  <a:lnTo>
                    <a:pt x="49" y="32"/>
                  </a:lnTo>
                  <a:lnTo>
                    <a:pt x="42" y="20"/>
                  </a:lnTo>
                  <a:lnTo>
                    <a:pt x="36" y="12"/>
                  </a:lnTo>
                  <a:lnTo>
                    <a:pt x="33" y="7"/>
                  </a:lnTo>
                  <a:lnTo>
                    <a:pt x="30" y="2"/>
                  </a:lnTo>
                  <a:lnTo>
                    <a:pt x="31" y="0"/>
                  </a:lnTo>
                  <a:lnTo>
                    <a:pt x="36" y="2"/>
                  </a:lnTo>
                  <a:lnTo>
                    <a:pt x="43" y="9"/>
                  </a:lnTo>
                  <a:lnTo>
                    <a:pt x="48" y="15"/>
                  </a:lnTo>
                  <a:lnTo>
                    <a:pt x="54" y="24"/>
                  </a:lnTo>
                  <a:lnTo>
                    <a:pt x="59" y="34"/>
                  </a:lnTo>
                  <a:lnTo>
                    <a:pt x="66" y="45"/>
                  </a:lnTo>
                  <a:lnTo>
                    <a:pt x="72" y="56"/>
                  </a:lnTo>
                  <a:lnTo>
                    <a:pt x="77" y="66"/>
                  </a:lnTo>
                  <a:lnTo>
                    <a:pt x="80" y="77"/>
                  </a:lnTo>
                  <a:lnTo>
                    <a:pt x="82" y="84"/>
                  </a:lnTo>
                  <a:lnTo>
                    <a:pt x="92" y="73"/>
                  </a:lnTo>
                  <a:lnTo>
                    <a:pt x="100" y="56"/>
                  </a:lnTo>
                  <a:lnTo>
                    <a:pt x="104" y="39"/>
                  </a:lnTo>
                  <a:lnTo>
                    <a:pt x="107" y="26"/>
                  </a:lnTo>
                  <a:lnTo>
                    <a:pt x="107" y="20"/>
                  </a:lnTo>
                  <a:lnTo>
                    <a:pt x="108" y="19"/>
                  </a:lnTo>
                  <a:lnTo>
                    <a:pt x="109" y="24"/>
                  </a:lnTo>
                  <a:lnTo>
                    <a:pt x="110" y="31"/>
                  </a:lnTo>
                  <a:lnTo>
                    <a:pt x="110" y="43"/>
                  </a:lnTo>
                  <a:lnTo>
                    <a:pt x="108" y="63"/>
                  </a:lnTo>
                  <a:lnTo>
                    <a:pt x="102" y="83"/>
                  </a:lnTo>
                  <a:lnTo>
                    <a:pt x="88" y="100"/>
                  </a:lnTo>
                  <a:lnTo>
                    <a:pt x="94" y="111"/>
                  </a:lnTo>
                  <a:lnTo>
                    <a:pt x="97" y="122"/>
                  </a:lnTo>
                  <a:lnTo>
                    <a:pt x="99" y="131"/>
                  </a:lnTo>
                  <a:lnTo>
                    <a:pt x="100" y="138"/>
                  </a:lnTo>
                  <a:lnTo>
                    <a:pt x="106" y="136"/>
                  </a:lnTo>
                  <a:lnTo>
                    <a:pt x="111" y="132"/>
                  </a:lnTo>
                  <a:lnTo>
                    <a:pt x="116" y="129"/>
                  </a:lnTo>
                  <a:lnTo>
                    <a:pt x="120" y="125"/>
                  </a:lnTo>
                  <a:lnTo>
                    <a:pt x="125" y="122"/>
                  </a:lnTo>
                  <a:lnTo>
                    <a:pt x="129" y="117"/>
                  </a:lnTo>
                  <a:lnTo>
                    <a:pt x="132" y="113"/>
                  </a:lnTo>
                  <a:lnTo>
                    <a:pt x="134" y="107"/>
                  </a:lnTo>
                  <a:lnTo>
                    <a:pt x="138" y="101"/>
                  </a:lnTo>
                  <a:lnTo>
                    <a:pt x="141" y="100"/>
                  </a:lnTo>
                  <a:lnTo>
                    <a:pt x="142" y="103"/>
                  </a:lnTo>
                  <a:lnTo>
                    <a:pt x="142" y="110"/>
                  </a:lnTo>
                  <a:lnTo>
                    <a:pt x="140" y="115"/>
                  </a:lnTo>
                  <a:lnTo>
                    <a:pt x="137" y="121"/>
                  </a:lnTo>
                  <a:lnTo>
                    <a:pt x="132" y="127"/>
                  </a:lnTo>
                  <a:lnTo>
                    <a:pt x="127" y="134"/>
                  </a:lnTo>
                  <a:lnTo>
                    <a:pt x="122" y="140"/>
                  </a:lnTo>
                  <a:lnTo>
                    <a:pt x="116" y="146"/>
                  </a:lnTo>
                  <a:lnTo>
                    <a:pt x="110" y="151"/>
                  </a:lnTo>
                  <a:lnTo>
                    <a:pt x="106" y="153"/>
                  </a:lnTo>
                  <a:lnTo>
                    <a:pt x="108" y="161"/>
                  </a:lnTo>
                  <a:lnTo>
                    <a:pt x="110" y="167"/>
                  </a:lnTo>
                  <a:lnTo>
                    <a:pt x="112" y="174"/>
                  </a:lnTo>
                  <a:lnTo>
                    <a:pt x="115" y="178"/>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22" name="Freeform 326">
              <a:extLst>
                <a:ext uri="{FF2B5EF4-FFF2-40B4-BE49-F238E27FC236}">
                  <a16:creationId xmlns:a16="http://schemas.microsoft.com/office/drawing/2014/main" xmlns="" id="{78A08591-AF36-407A-B155-39E43C5A8186}"/>
                </a:ext>
              </a:extLst>
            </p:cNvPr>
            <p:cNvSpPr>
              <a:spLocks/>
            </p:cNvSpPr>
            <p:nvPr/>
          </p:nvSpPr>
          <p:spPr bwMode="auto">
            <a:xfrm>
              <a:off x="2127" y="1238"/>
              <a:ext cx="70" cy="91"/>
            </a:xfrm>
            <a:custGeom>
              <a:avLst/>
              <a:gdLst>
                <a:gd name="T0" fmla="*/ 5 w 140"/>
                <a:gd name="T1" fmla="*/ 1 h 180"/>
                <a:gd name="T2" fmla="*/ 4 w 140"/>
                <a:gd name="T3" fmla="*/ 1 h 180"/>
                <a:gd name="T4" fmla="*/ 4 w 140"/>
                <a:gd name="T5" fmla="*/ 1 h 180"/>
                <a:gd name="T6" fmla="*/ 4 w 140"/>
                <a:gd name="T7" fmla="*/ 1 h 180"/>
                <a:gd name="T8" fmla="*/ 3 w 140"/>
                <a:gd name="T9" fmla="*/ 2 h 180"/>
                <a:gd name="T10" fmla="*/ 2 w 140"/>
                <a:gd name="T11" fmla="*/ 2 h 180"/>
                <a:gd name="T12" fmla="*/ 2 w 140"/>
                <a:gd name="T13" fmla="*/ 2 h 180"/>
                <a:gd name="T14" fmla="*/ 1 w 140"/>
                <a:gd name="T15" fmla="*/ 2 h 180"/>
                <a:gd name="T16" fmla="*/ 1 w 140"/>
                <a:gd name="T17" fmla="*/ 2 h 180"/>
                <a:gd name="T18" fmla="*/ 1 w 140"/>
                <a:gd name="T19" fmla="*/ 2 h 180"/>
                <a:gd name="T20" fmla="*/ 1 w 140"/>
                <a:gd name="T21" fmla="*/ 2 h 180"/>
                <a:gd name="T22" fmla="*/ 2 w 140"/>
                <a:gd name="T23" fmla="*/ 2 h 180"/>
                <a:gd name="T24" fmla="*/ 2 w 140"/>
                <a:gd name="T25" fmla="*/ 2 h 180"/>
                <a:gd name="T26" fmla="*/ 3 w 140"/>
                <a:gd name="T27" fmla="*/ 2 h 180"/>
                <a:gd name="T28" fmla="*/ 3 w 140"/>
                <a:gd name="T29" fmla="*/ 2 h 180"/>
                <a:gd name="T30" fmla="*/ 3 w 140"/>
                <a:gd name="T31" fmla="*/ 3 h 180"/>
                <a:gd name="T32" fmla="*/ 2 w 140"/>
                <a:gd name="T33" fmla="*/ 3 h 180"/>
                <a:gd name="T34" fmla="*/ 2 w 140"/>
                <a:gd name="T35" fmla="*/ 3 h 180"/>
                <a:gd name="T36" fmla="*/ 1 w 140"/>
                <a:gd name="T37" fmla="*/ 4 h 180"/>
                <a:gd name="T38" fmla="*/ 1 w 140"/>
                <a:gd name="T39" fmla="*/ 4 h 180"/>
                <a:gd name="T40" fmla="*/ 1 w 140"/>
                <a:gd name="T41" fmla="*/ 4 h 180"/>
                <a:gd name="T42" fmla="*/ 1 w 140"/>
                <a:gd name="T43" fmla="*/ 4 h 180"/>
                <a:gd name="T44" fmla="*/ 1 w 140"/>
                <a:gd name="T45" fmla="*/ 4 h 180"/>
                <a:gd name="T46" fmla="*/ 1 w 140"/>
                <a:gd name="T47" fmla="*/ 4 h 180"/>
                <a:gd name="T48" fmla="*/ 2 w 140"/>
                <a:gd name="T49" fmla="*/ 4 h 180"/>
                <a:gd name="T50" fmla="*/ 2 w 140"/>
                <a:gd name="T51" fmla="*/ 4 h 180"/>
                <a:gd name="T52" fmla="*/ 2 w 140"/>
                <a:gd name="T53" fmla="*/ 4 h 180"/>
                <a:gd name="T54" fmla="*/ 2 w 140"/>
                <a:gd name="T55" fmla="*/ 5 h 180"/>
                <a:gd name="T56" fmla="*/ 2 w 140"/>
                <a:gd name="T57" fmla="*/ 6 h 180"/>
                <a:gd name="T58" fmla="*/ 2 w 140"/>
                <a:gd name="T59" fmla="*/ 5 h 180"/>
                <a:gd name="T60" fmla="*/ 2 w 140"/>
                <a:gd name="T61" fmla="*/ 5 h 180"/>
                <a:gd name="T62" fmla="*/ 2 w 140"/>
                <a:gd name="T63" fmla="*/ 4 h 180"/>
                <a:gd name="T64" fmla="*/ 3 w 140"/>
                <a:gd name="T65" fmla="*/ 4 h 180"/>
                <a:gd name="T66" fmla="*/ 3 w 140"/>
                <a:gd name="T67" fmla="*/ 5 h 180"/>
                <a:gd name="T68" fmla="*/ 4 w 140"/>
                <a:gd name="T69" fmla="*/ 6 h 180"/>
                <a:gd name="T70" fmla="*/ 4 w 140"/>
                <a:gd name="T71" fmla="*/ 6 h 180"/>
                <a:gd name="T72" fmla="*/ 3 w 140"/>
                <a:gd name="T73" fmla="*/ 5 h 180"/>
                <a:gd name="T74" fmla="*/ 3 w 140"/>
                <a:gd name="T75" fmla="*/ 4 h 180"/>
                <a:gd name="T76" fmla="*/ 3 w 140"/>
                <a:gd name="T77" fmla="*/ 3 h 180"/>
                <a:gd name="T78" fmla="*/ 4 w 140"/>
                <a:gd name="T79" fmla="*/ 2 h 180"/>
                <a:gd name="T80" fmla="*/ 4 w 140"/>
                <a:gd name="T81" fmla="*/ 2 h 180"/>
                <a:gd name="T82" fmla="*/ 5 w 140"/>
                <a:gd name="T83" fmla="*/ 3 h 180"/>
                <a:gd name="T84" fmla="*/ 5 w 140"/>
                <a:gd name="T85" fmla="*/ 4 h 180"/>
                <a:gd name="T86" fmla="*/ 5 w 140"/>
                <a:gd name="T87" fmla="*/ 4 h 180"/>
                <a:gd name="T88" fmla="*/ 5 w 140"/>
                <a:gd name="T89" fmla="*/ 3 h 180"/>
                <a:gd name="T90" fmla="*/ 4 w 140"/>
                <a:gd name="T91" fmla="*/ 2 h 180"/>
                <a:gd name="T92" fmla="*/ 4 w 140"/>
                <a:gd name="T93" fmla="*/ 1 h 180"/>
                <a:gd name="T94" fmla="*/ 5 w 140"/>
                <a:gd name="T95" fmla="*/ 1 h 180"/>
                <a:gd name="T96" fmla="*/ 5 w 140"/>
                <a:gd name="T97" fmla="*/ 0 h 1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40" h="180">
                  <a:moveTo>
                    <a:pt x="140" y="0"/>
                  </a:moveTo>
                  <a:lnTo>
                    <a:pt x="132" y="1"/>
                  </a:lnTo>
                  <a:lnTo>
                    <a:pt x="125" y="3"/>
                  </a:lnTo>
                  <a:lnTo>
                    <a:pt x="118" y="4"/>
                  </a:lnTo>
                  <a:lnTo>
                    <a:pt x="110" y="4"/>
                  </a:lnTo>
                  <a:lnTo>
                    <a:pt x="109" y="12"/>
                  </a:lnTo>
                  <a:lnTo>
                    <a:pt x="105" y="21"/>
                  </a:lnTo>
                  <a:lnTo>
                    <a:pt x="99" y="28"/>
                  </a:lnTo>
                  <a:lnTo>
                    <a:pt x="92" y="32"/>
                  </a:lnTo>
                  <a:lnTo>
                    <a:pt x="84" y="33"/>
                  </a:lnTo>
                  <a:lnTo>
                    <a:pt x="75" y="34"/>
                  </a:lnTo>
                  <a:lnTo>
                    <a:pt x="64" y="35"/>
                  </a:lnTo>
                  <a:lnTo>
                    <a:pt x="54" y="39"/>
                  </a:lnTo>
                  <a:lnTo>
                    <a:pt x="44" y="41"/>
                  </a:lnTo>
                  <a:lnTo>
                    <a:pt x="34" y="44"/>
                  </a:lnTo>
                  <a:lnTo>
                    <a:pt x="28" y="48"/>
                  </a:lnTo>
                  <a:lnTo>
                    <a:pt x="23" y="53"/>
                  </a:lnTo>
                  <a:lnTo>
                    <a:pt x="21" y="55"/>
                  </a:lnTo>
                  <a:lnTo>
                    <a:pt x="21" y="56"/>
                  </a:lnTo>
                  <a:lnTo>
                    <a:pt x="22" y="56"/>
                  </a:lnTo>
                  <a:lnTo>
                    <a:pt x="26" y="54"/>
                  </a:lnTo>
                  <a:lnTo>
                    <a:pt x="31" y="51"/>
                  </a:lnTo>
                  <a:lnTo>
                    <a:pt x="37" y="49"/>
                  </a:lnTo>
                  <a:lnTo>
                    <a:pt x="44" y="47"/>
                  </a:lnTo>
                  <a:lnTo>
                    <a:pt x="52" y="46"/>
                  </a:lnTo>
                  <a:lnTo>
                    <a:pt x="60" y="43"/>
                  </a:lnTo>
                  <a:lnTo>
                    <a:pt x="69" y="43"/>
                  </a:lnTo>
                  <a:lnTo>
                    <a:pt x="78" y="43"/>
                  </a:lnTo>
                  <a:lnTo>
                    <a:pt x="86" y="44"/>
                  </a:lnTo>
                  <a:lnTo>
                    <a:pt x="80" y="57"/>
                  </a:lnTo>
                  <a:lnTo>
                    <a:pt x="75" y="71"/>
                  </a:lnTo>
                  <a:lnTo>
                    <a:pt x="69" y="81"/>
                  </a:lnTo>
                  <a:lnTo>
                    <a:pt x="62" y="88"/>
                  </a:lnTo>
                  <a:lnTo>
                    <a:pt x="57" y="91"/>
                  </a:lnTo>
                  <a:lnTo>
                    <a:pt x="51" y="93"/>
                  </a:lnTo>
                  <a:lnTo>
                    <a:pt x="42" y="95"/>
                  </a:lnTo>
                  <a:lnTo>
                    <a:pt x="33" y="97"/>
                  </a:lnTo>
                  <a:lnTo>
                    <a:pt x="25" y="100"/>
                  </a:lnTo>
                  <a:lnTo>
                    <a:pt x="17" y="102"/>
                  </a:lnTo>
                  <a:lnTo>
                    <a:pt x="10" y="103"/>
                  </a:lnTo>
                  <a:lnTo>
                    <a:pt x="4" y="104"/>
                  </a:lnTo>
                  <a:lnTo>
                    <a:pt x="1" y="106"/>
                  </a:lnTo>
                  <a:lnTo>
                    <a:pt x="0" y="106"/>
                  </a:lnTo>
                  <a:lnTo>
                    <a:pt x="1" y="107"/>
                  </a:lnTo>
                  <a:lnTo>
                    <a:pt x="7" y="107"/>
                  </a:lnTo>
                  <a:lnTo>
                    <a:pt x="11" y="107"/>
                  </a:lnTo>
                  <a:lnTo>
                    <a:pt x="17" y="106"/>
                  </a:lnTo>
                  <a:lnTo>
                    <a:pt x="24" y="106"/>
                  </a:lnTo>
                  <a:lnTo>
                    <a:pt x="31" y="104"/>
                  </a:lnTo>
                  <a:lnTo>
                    <a:pt x="38" y="103"/>
                  </a:lnTo>
                  <a:lnTo>
                    <a:pt x="46" y="102"/>
                  </a:lnTo>
                  <a:lnTo>
                    <a:pt x="53" y="101"/>
                  </a:lnTo>
                  <a:lnTo>
                    <a:pt x="60" y="100"/>
                  </a:lnTo>
                  <a:lnTo>
                    <a:pt x="49" y="111"/>
                  </a:lnTo>
                  <a:lnTo>
                    <a:pt x="40" y="124"/>
                  </a:lnTo>
                  <a:lnTo>
                    <a:pt x="33" y="145"/>
                  </a:lnTo>
                  <a:lnTo>
                    <a:pt x="31" y="180"/>
                  </a:lnTo>
                  <a:lnTo>
                    <a:pt x="34" y="172"/>
                  </a:lnTo>
                  <a:lnTo>
                    <a:pt x="39" y="163"/>
                  </a:lnTo>
                  <a:lnTo>
                    <a:pt x="44" y="152"/>
                  </a:lnTo>
                  <a:lnTo>
                    <a:pt x="48" y="141"/>
                  </a:lnTo>
                  <a:lnTo>
                    <a:pt x="54" y="130"/>
                  </a:lnTo>
                  <a:lnTo>
                    <a:pt x="60" y="119"/>
                  </a:lnTo>
                  <a:lnTo>
                    <a:pt x="64" y="111"/>
                  </a:lnTo>
                  <a:lnTo>
                    <a:pt x="70" y="106"/>
                  </a:lnTo>
                  <a:lnTo>
                    <a:pt x="74" y="121"/>
                  </a:lnTo>
                  <a:lnTo>
                    <a:pt x="79" y="137"/>
                  </a:lnTo>
                  <a:lnTo>
                    <a:pt x="86" y="152"/>
                  </a:lnTo>
                  <a:lnTo>
                    <a:pt x="93" y="162"/>
                  </a:lnTo>
                  <a:lnTo>
                    <a:pt x="98" y="167"/>
                  </a:lnTo>
                  <a:lnTo>
                    <a:pt x="99" y="165"/>
                  </a:lnTo>
                  <a:lnTo>
                    <a:pt x="98" y="162"/>
                  </a:lnTo>
                  <a:lnTo>
                    <a:pt x="94" y="157"/>
                  </a:lnTo>
                  <a:lnTo>
                    <a:pt x="89" y="141"/>
                  </a:lnTo>
                  <a:lnTo>
                    <a:pt x="84" y="124"/>
                  </a:lnTo>
                  <a:lnTo>
                    <a:pt x="80" y="109"/>
                  </a:lnTo>
                  <a:lnTo>
                    <a:pt x="80" y="96"/>
                  </a:lnTo>
                  <a:lnTo>
                    <a:pt x="84" y="84"/>
                  </a:lnTo>
                  <a:lnTo>
                    <a:pt x="91" y="70"/>
                  </a:lnTo>
                  <a:lnTo>
                    <a:pt x="98" y="56"/>
                  </a:lnTo>
                  <a:lnTo>
                    <a:pt x="102" y="48"/>
                  </a:lnTo>
                  <a:lnTo>
                    <a:pt x="113" y="58"/>
                  </a:lnTo>
                  <a:lnTo>
                    <a:pt x="123" y="71"/>
                  </a:lnTo>
                  <a:lnTo>
                    <a:pt x="131" y="87"/>
                  </a:lnTo>
                  <a:lnTo>
                    <a:pt x="135" y="108"/>
                  </a:lnTo>
                  <a:lnTo>
                    <a:pt x="136" y="115"/>
                  </a:lnTo>
                  <a:lnTo>
                    <a:pt x="137" y="115"/>
                  </a:lnTo>
                  <a:lnTo>
                    <a:pt x="139" y="110"/>
                  </a:lnTo>
                  <a:lnTo>
                    <a:pt x="139" y="104"/>
                  </a:lnTo>
                  <a:lnTo>
                    <a:pt x="137" y="84"/>
                  </a:lnTo>
                  <a:lnTo>
                    <a:pt x="131" y="63"/>
                  </a:lnTo>
                  <a:lnTo>
                    <a:pt x="124" y="47"/>
                  </a:lnTo>
                  <a:lnTo>
                    <a:pt x="117" y="39"/>
                  </a:lnTo>
                  <a:lnTo>
                    <a:pt x="124" y="29"/>
                  </a:lnTo>
                  <a:lnTo>
                    <a:pt x="130" y="19"/>
                  </a:lnTo>
                  <a:lnTo>
                    <a:pt x="136" y="9"/>
                  </a:lnTo>
                  <a:lnTo>
                    <a:pt x="139" y="0"/>
                  </a:lnTo>
                  <a:lnTo>
                    <a:pt x="140" y="0"/>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23" name="Freeform 327">
              <a:extLst>
                <a:ext uri="{FF2B5EF4-FFF2-40B4-BE49-F238E27FC236}">
                  <a16:creationId xmlns:a16="http://schemas.microsoft.com/office/drawing/2014/main" xmlns="" id="{CB85F79D-51DD-4290-98E1-F60CA41AA5EC}"/>
                </a:ext>
              </a:extLst>
            </p:cNvPr>
            <p:cNvSpPr>
              <a:spLocks/>
            </p:cNvSpPr>
            <p:nvPr/>
          </p:nvSpPr>
          <p:spPr bwMode="auto">
            <a:xfrm>
              <a:off x="2236" y="1115"/>
              <a:ext cx="100" cy="77"/>
            </a:xfrm>
            <a:custGeom>
              <a:avLst/>
              <a:gdLst>
                <a:gd name="T0" fmla="*/ 4 w 199"/>
                <a:gd name="T1" fmla="*/ 1 h 154"/>
                <a:gd name="T2" fmla="*/ 5 w 199"/>
                <a:gd name="T3" fmla="*/ 1 h 154"/>
                <a:gd name="T4" fmla="*/ 5 w 199"/>
                <a:gd name="T5" fmla="*/ 1 h 154"/>
                <a:gd name="T6" fmla="*/ 5 w 199"/>
                <a:gd name="T7" fmla="*/ 1 h 154"/>
                <a:gd name="T8" fmla="*/ 5 w 199"/>
                <a:gd name="T9" fmla="*/ 2 h 154"/>
                <a:gd name="T10" fmla="*/ 4 w 199"/>
                <a:gd name="T11" fmla="*/ 2 h 154"/>
                <a:gd name="T12" fmla="*/ 4 w 199"/>
                <a:gd name="T13" fmla="*/ 2 h 154"/>
                <a:gd name="T14" fmla="*/ 4 w 199"/>
                <a:gd name="T15" fmla="*/ 3 h 154"/>
                <a:gd name="T16" fmla="*/ 4 w 199"/>
                <a:gd name="T17" fmla="*/ 3 h 154"/>
                <a:gd name="T18" fmla="*/ 5 w 199"/>
                <a:gd name="T19" fmla="*/ 2 h 154"/>
                <a:gd name="T20" fmla="*/ 5 w 199"/>
                <a:gd name="T21" fmla="*/ 3 h 154"/>
                <a:gd name="T22" fmla="*/ 5 w 199"/>
                <a:gd name="T23" fmla="*/ 3 h 154"/>
                <a:gd name="T24" fmla="*/ 5 w 199"/>
                <a:gd name="T25" fmla="*/ 3 h 154"/>
                <a:gd name="T26" fmla="*/ 5 w 199"/>
                <a:gd name="T27" fmla="*/ 3 h 154"/>
                <a:gd name="T28" fmla="*/ 5 w 199"/>
                <a:gd name="T29" fmla="*/ 4 h 154"/>
                <a:gd name="T30" fmla="*/ 6 w 199"/>
                <a:gd name="T31" fmla="*/ 4 h 154"/>
                <a:gd name="T32" fmla="*/ 6 w 199"/>
                <a:gd name="T33" fmla="*/ 4 h 154"/>
                <a:gd name="T34" fmla="*/ 6 w 199"/>
                <a:gd name="T35" fmla="*/ 4 h 154"/>
                <a:gd name="T36" fmla="*/ 7 w 199"/>
                <a:gd name="T37" fmla="*/ 5 h 154"/>
                <a:gd name="T38" fmla="*/ 6 w 199"/>
                <a:gd name="T39" fmla="*/ 5 h 154"/>
                <a:gd name="T40" fmla="*/ 6 w 199"/>
                <a:gd name="T41" fmla="*/ 5 h 154"/>
                <a:gd name="T42" fmla="*/ 5 w 199"/>
                <a:gd name="T43" fmla="*/ 5 h 154"/>
                <a:gd name="T44" fmla="*/ 5 w 199"/>
                <a:gd name="T45" fmla="*/ 4 h 154"/>
                <a:gd name="T46" fmla="*/ 5 w 199"/>
                <a:gd name="T47" fmla="*/ 4 h 154"/>
                <a:gd name="T48" fmla="*/ 4 w 199"/>
                <a:gd name="T49" fmla="*/ 3 h 154"/>
                <a:gd name="T50" fmla="*/ 4 w 199"/>
                <a:gd name="T51" fmla="*/ 4 h 154"/>
                <a:gd name="T52" fmla="*/ 4 w 199"/>
                <a:gd name="T53" fmla="*/ 5 h 154"/>
                <a:gd name="T54" fmla="*/ 4 w 199"/>
                <a:gd name="T55" fmla="*/ 5 h 154"/>
                <a:gd name="T56" fmla="*/ 3 w 199"/>
                <a:gd name="T57" fmla="*/ 5 h 154"/>
                <a:gd name="T58" fmla="*/ 2 w 199"/>
                <a:gd name="T59" fmla="*/ 5 h 154"/>
                <a:gd name="T60" fmla="*/ 2 w 199"/>
                <a:gd name="T61" fmla="*/ 4 h 154"/>
                <a:gd name="T62" fmla="*/ 2 w 199"/>
                <a:gd name="T63" fmla="*/ 3 h 154"/>
                <a:gd name="T64" fmla="*/ 2 w 199"/>
                <a:gd name="T65" fmla="*/ 3 h 154"/>
                <a:gd name="T66" fmla="*/ 2 w 199"/>
                <a:gd name="T67" fmla="*/ 3 h 154"/>
                <a:gd name="T68" fmla="*/ 1 w 199"/>
                <a:gd name="T69" fmla="*/ 3 h 154"/>
                <a:gd name="T70" fmla="*/ 1 w 199"/>
                <a:gd name="T71" fmla="*/ 3 h 154"/>
                <a:gd name="T72" fmla="*/ 1 w 199"/>
                <a:gd name="T73" fmla="*/ 2 h 154"/>
                <a:gd name="T74" fmla="*/ 1 w 199"/>
                <a:gd name="T75" fmla="*/ 2 h 154"/>
                <a:gd name="T76" fmla="*/ 1 w 199"/>
                <a:gd name="T77" fmla="*/ 2 h 154"/>
                <a:gd name="T78" fmla="*/ 1 w 199"/>
                <a:gd name="T79" fmla="*/ 2 h 154"/>
                <a:gd name="T80" fmla="*/ 2 w 199"/>
                <a:gd name="T81" fmla="*/ 1 h 154"/>
                <a:gd name="T82" fmla="*/ 2 w 199"/>
                <a:gd name="T83" fmla="*/ 1 h 154"/>
                <a:gd name="T84" fmla="*/ 3 w 199"/>
                <a:gd name="T85" fmla="*/ 1 h 154"/>
                <a:gd name="T86" fmla="*/ 3 w 199"/>
                <a:gd name="T87" fmla="*/ 1 h 154"/>
                <a:gd name="T88" fmla="*/ 3 w 199"/>
                <a:gd name="T89" fmla="*/ 2 h 154"/>
                <a:gd name="T90" fmla="*/ 4 w 199"/>
                <a:gd name="T91" fmla="*/ 2 h 154"/>
                <a:gd name="T92" fmla="*/ 4 w 199"/>
                <a:gd name="T93" fmla="*/ 2 h 154"/>
                <a:gd name="T94" fmla="*/ 4 w 199"/>
                <a:gd name="T95" fmla="*/ 2 h 154"/>
                <a:gd name="T96" fmla="*/ 4 w 199"/>
                <a:gd name="T97" fmla="*/ 2 h 154"/>
                <a:gd name="T98" fmla="*/ 4 w 199"/>
                <a:gd name="T99" fmla="*/ 1 h 15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9" h="154">
                  <a:moveTo>
                    <a:pt x="109" y="16"/>
                  </a:moveTo>
                  <a:lnTo>
                    <a:pt x="112" y="13"/>
                  </a:lnTo>
                  <a:lnTo>
                    <a:pt x="118" y="10"/>
                  </a:lnTo>
                  <a:lnTo>
                    <a:pt x="125" y="9"/>
                  </a:lnTo>
                  <a:lnTo>
                    <a:pt x="132" y="9"/>
                  </a:lnTo>
                  <a:lnTo>
                    <a:pt x="138" y="9"/>
                  </a:lnTo>
                  <a:lnTo>
                    <a:pt x="145" y="10"/>
                  </a:lnTo>
                  <a:lnTo>
                    <a:pt x="150" y="14"/>
                  </a:lnTo>
                  <a:lnTo>
                    <a:pt x="156" y="20"/>
                  </a:lnTo>
                  <a:lnTo>
                    <a:pt x="155" y="18"/>
                  </a:lnTo>
                  <a:lnTo>
                    <a:pt x="157" y="23"/>
                  </a:lnTo>
                  <a:lnTo>
                    <a:pt x="159" y="31"/>
                  </a:lnTo>
                  <a:lnTo>
                    <a:pt x="159" y="38"/>
                  </a:lnTo>
                  <a:lnTo>
                    <a:pt x="159" y="44"/>
                  </a:lnTo>
                  <a:lnTo>
                    <a:pt x="156" y="48"/>
                  </a:lnTo>
                  <a:lnTo>
                    <a:pt x="152" y="53"/>
                  </a:lnTo>
                  <a:lnTo>
                    <a:pt x="142" y="55"/>
                  </a:lnTo>
                  <a:lnTo>
                    <a:pt x="127" y="54"/>
                  </a:lnTo>
                  <a:lnTo>
                    <a:pt x="124" y="58"/>
                  </a:lnTo>
                  <a:lnTo>
                    <a:pt x="119" y="61"/>
                  </a:lnTo>
                  <a:lnTo>
                    <a:pt x="115" y="64"/>
                  </a:lnTo>
                  <a:lnTo>
                    <a:pt x="112" y="67"/>
                  </a:lnTo>
                  <a:lnTo>
                    <a:pt x="114" y="68"/>
                  </a:lnTo>
                  <a:lnTo>
                    <a:pt x="115" y="70"/>
                  </a:lnTo>
                  <a:lnTo>
                    <a:pt x="116" y="71"/>
                  </a:lnTo>
                  <a:lnTo>
                    <a:pt x="116" y="73"/>
                  </a:lnTo>
                  <a:lnTo>
                    <a:pt x="118" y="68"/>
                  </a:lnTo>
                  <a:lnTo>
                    <a:pt x="124" y="63"/>
                  </a:lnTo>
                  <a:lnTo>
                    <a:pt x="132" y="62"/>
                  </a:lnTo>
                  <a:lnTo>
                    <a:pt x="139" y="63"/>
                  </a:lnTo>
                  <a:lnTo>
                    <a:pt x="144" y="66"/>
                  </a:lnTo>
                  <a:lnTo>
                    <a:pt x="147" y="68"/>
                  </a:lnTo>
                  <a:lnTo>
                    <a:pt x="149" y="70"/>
                  </a:lnTo>
                  <a:lnTo>
                    <a:pt x="152" y="74"/>
                  </a:lnTo>
                  <a:lnTo>
                    <a:pt x="153" y="75"/>
                  </a:lnTo>
                  <a:lnTo>
                    <a:pt x="153" y="77"/>
                  </a:lnTo>
                  <a:lnTo>
                    <a:pt x="153" y="78"/>
                  </a:lnTo>
                  <a:lnTo>
                    <a:pt x="153" y="81"/>
                  </a:lnTo>
                  <a:lnTo>
                    <a:pt x="153" y="84"/>
                  </a:lnTo>
                  <a:lnTo>
                    <a:pt x="152" y="89"/>
                  </a:lnTo>
                  <a:lnTo>
                    <a:pt x="149" y="93"/>
                  </a:lnTo>
                  <a:lnTo>
                    <a:pt x="147" y="96"/>
                  </a:lnTo>
                  <a:lnTo>
                    <a:pt x="148" y="97"/>
                  </a:lnTo>
                  <a:lnTo>
                    <a:pt x="150" y="98"/>
                  </a:lnTo>
                  <a:lnTo>
                    <a:pt x="153" y="100"/>
                  </a:lnTo>
                  <a:lnTo>
                    <a:pt x="155" y="101"/>
                  </a:lnTo>
                  <a:lnTo>
                    <a:pt x="160" y="99"/>
                  </a:lnTo>
                  <a:lnTo>
                    <a:pt x="164" y="97"/>
                  </a:lnTo>
                  <a:lnTo>
                    <a:pt x="169" y="97"/>
                  </a:lnTo>
                  <a:lnTo>
                    <a:pt x="173" y="97"/>
                  </a:lnTo>
                  <a:lnTo>
                    <a:pt x="179" y="98"/>
                  </a:lnTo>
                  <a:lnTo>
                    <a:pt x="184" y="100"/>
                  </a:lnTo>
                  <a:lnTo>
                    <a:pt x="188" y="104"/>
                  </a:lnTo>
                  <a:lnTo>
                    <a:pt x="192" y="107"/>
                  </a:lnTo>
                  <a:lnTo>
                    <a:pt x="197" y="116"/>
                  </a:lnTo>
                  <a:lnTo>
                    <a:pt x="199" y="127"/>
                  </a:lnTo>
                  <a:lnTo>
                    <a:pt x="197" y="137"/>
                  </a:lnTo>
                  <a:lnTo>
                    <a:pt x="191" y="145"/>
                  </a:lnTo>
                  <a:lnTo>
                    <a:pt x="187" y="149"/>
                  </a:lnTo>
                  <a:lnTo>
                    <a:pt x="183" y="151"/>
                  </a:lnTo>
                  <a:lnTo>
                    <a:pt x="177" y="153"/>
                  </a:lnTo>
                  <a:lnTo>
                    <a:pt x="172" y="153"/>
                  </a:lnTo>
                  <a:lnTo>
                    <a:pt x="167" y="154"/>
                  </a:lnTo>
                  <a:lnTo>
                    <a:pt x="162" y="153"/>
                  </a:lnTo>
                  <a:lnTo>
                    <a:pt x="157" y="151"/>
                  </a:lnTo>
                  <a:lnTo>
                    <a:pt x="153" y="149"/>
                  </a:lnTo>
                  <a:lnTo>
                    <a:pt x="147" y="142"/>
                  </a:lnTo>
                  <a:lnTo>
                    <a:pt x="145" y="134"/>
                  </a:lnTo>
                  <a:lnTo>
                    <a:pt x="144" y="127"/>
                  </a:lnTo>
                  <a:lnTo>
                    <a:pt x="146" y="120"/>
                  </a:lnTo>
                  <a:lnTo>
                    <a:pt x="140" y="115"/>
                  </a:lnTo>
                  <a:lnTo>
                    <a:pt x="130" y="107"/>
                  </a:lnTo>
                  <a:lnTo>
                    <a:pt x="119" y="100"/>
                  </a:lnTo>
                  <a:lnTo>
                    <a:pt x="114" y="96"/>
                  </a:lnTo>
                  <a:lnTo>
                    <a:pt x="112" y="94"/>
                  </a:lnTo>
                  <a:lnTo>
                    <a:pt x="111" y="94"/>
                  </a:lnTo>
                  <a:lnTo>
                    <a:pt x="110" y="96"/>
                  </a:lnTo>
                  <a:lnTo>
                    <a:pt x="111" y="98"/>
                  </a:lnTo>
                  <a:lnTo>
                    <a:pt x="115" y="108"/>
                  </a:lnTo>
                  <a:lnTo>
                    <a:pt x="115" y="120"/>
                  </a:lnTo>
                  <a:lnTo>
                    <a:pt x="111" y="129"/>
                  </a:lnTo>
                  <a:lnTo>
                    <a:pt x="107" y="137"/>
                  </a:lnTo>
                  <a:lnTo>
                    <a:pt x="103" y="141"/>
                  </a:lnTo>
                  <a:lnTo>
                    <a:pt x="98" y="143"/>
                  </a:lnTo>
                  <a:lnTo>
                    <a:pt x="91" y="146"/>
                  </a:lnTo>
                  <a:lnTo>
                    <a:pt x="84" y="149"/>
                  </a:lnTo>
                  <a:lnTo>
                    <a:pt x="76" y="146"/>
                  </a:lnTo>
                  <a:lnTo>
                    <a:pt x="68" y="143"/>
                  </a:lnTo>
                  <a:lnTo>
                    <a:pt x="62" y="138"/>
                  </a:lnTo>
                  <a:lnTo>
                    <a:pt x="57" y="132"/>
                  </a:lnTo>
                  <a:lnTo>
                    <a:pt x="54" y="128"/>
                  </a:lnTo>
                  <a:lnTo>
                    <a:pt x="51" y="121"/>
                  </a:lnTo>
                  <a:lnTo>
                    <a:pt x="51" y="113"/>
                  </a:lnTo>
                  <a:lnTo>
                    <a:pt x="51" y="104"/>
                  </a:lnTo>
                  <a:lnTo>
                    <a:pt x="54" y="100"/>
                  </a:lnTo>
                  <a:lnTo>
                    <a:pt x="57" y="96"/>
                  </a:lnTo>
                  <a:lnTo>
                    <a:pt x="61" y="92"/>
                  </a:lnTo>
                  <a:lnTo>
                    <a:pt x="64" y="90"/>
                  </a:lnTo>
                  <a:lnTo>
                    <a:pt x="57" y="89"/>
                  </a:lnTo>
                  <a:lnTo>
                    <a:pt x="51" y="84"/>
                  </a:lnTo>
                  <a:lnTo>
                    <a:pt x="46" y="78"/>
                  </a:lnTo>
                  <a:lnTo>
                    <a:pt x="42" y="73"/>
                  </a:lnTo>
                  <a:lnTo>
                    <a:pt x="41" y="81"/>
                  </a:lnTo>
                  <a:lnTo>
                    <a:pt x="38" y="88"/>
                  </a:lnTo>
                  <a:lnTo>
                    <a:pt x="31" y="91"/>
                  </a:lnTo>
                  <a:lnTo>
                    <a:pt x="18" y="89"/>
                  </a:lnTo>
                  <a:lnTo>
                    <a:pt x="10" y="84"/>
                  </a:lnTo>
                  <a:lnTo>
                    <a:pt x="4" y="78"/>
                  </a:lnTo>
                  <a:lnTo>
                    <a:pt x="1" y="73"/>
                  </a:lnTo>
                  <a:lnTo>
                    <a:pt x="0" y="68"/>
                  </a:lnTo>
                  <a:lnTo>
                    <a:pt x="1" y="61"/>
                  </a:lnTo>
                  <a:lnTo>
                    <a:pt x="4" y="53"/>
                  </a:lnTo>
                  <a:lnTo>
                    <a:pt x="9" y="46"/>
                  </a:lnTo>
                  <a:lnTo>
                    <a:pt x="11" y="41"/>
                  </a:lnTo>
                  <a:lnTo>
                    <a:pt x="13" y="39"/>
                  </a:lnTo>
                  <a:lnTo>
                    <a:pt x="17" y="38"/>
                  </a:lnTo>
                  <a:lnTo>
                    <a:pt x="19" y="37"/>
                  </a:lnTo>
                  <a:lnTo>
                    <a:pt x="23" y="36"/>
                  </a:lnTo>
                  <a:lnTo>
                    <a:pt x="26" y="35"/>
                  </a:lnTo>
                  <a:lnTo>
                    <a:pt x="30" y="35"/>
                  </a:lnTo>
                  <a:lnTo>
                    <a:pt x="32" y="33"/>
                  </a:lnTo>
                  <a:lnTo>
                    <a:pt x="34" y="33"/>
                  </a:lnTo>
                  <a:lnTo>
                    <a:pt x="33" y="26"/>
                  </a:lnTo>
                  <a:lnTo>
                    <a:pt x="34" y="17"/>
                  </a:lnTo>
                  <a:lnTo>
                    <a:pt x="39" y="9"/>
                  </a:lnTo>
                  <a:lnTo>
                    <a:pt x="48" y="2"/>
                  </a:lnTo>
                  <a:lnTo>
                    <a:pt x="54" y="1"/>
                  </a:lnTo>
                  <a:lnTo>
                    <a:pt x="61" y="0"/>
                  </a:lnTo>
                  <a:lnTo>
                    <a:pt x="68" y="1"/>
                  </a:lnTo>
                  <a:lnTo>
                    <a:pt x="73" y="2"/>
                  </a:lnTo>
                  <a:lnTo>
                    <a:pt x="81" y="7"/>
                  </a:lnTo>
                  <a:lnTo>
                    <a:pt x="87" y="16"/>
                  </a:lnTo>
                  <a:lnTo>
                    <a:pt x="86" y="28"/>
                  </a:lnTo>
                  <a:lnTo>
                    <a:pt x="79" y="37"/>
                  </a:lnTo>
                  <a:lnTo>
                    <a:pt x="86" y="38"/>
                  </a:lnTo>
                  <a:lnTo>
                    <a:pt x="93" y="43"/>
                  </a:lnTo>
                  <a:lnTo>
                    <a:pt x="98" y="48"/>
                  </a:lnTo>
                  <a:lnTo>
                    <a:pt x="99" y="55"/>
                  </a:lnTo>
                  <a:lnTo>
                    <a:pt x="98" y="59"/>
                  </a:lnTo>
                  <a:lnTo>
                    <a:pt x="98" y="61"/>
                  </a:lnTo>
                  <a:lnTo>
                    <a:pt x="98" y="62"/>
                  </a:lnTo>
                  <a:lnTo>
                    <a:pt x="100" y="61"/>
                  </a:lnTo>
                  <a:lnTo>
                    <a:pt x="103" y="58"/>
                  </a:lnTo>
                  <a:lnTo>
                    <a:pt x="107" y="54"/>
                  </a:lnTo>
                  <a:lnTo>
                    <a:pt x="109" y="51"/>
                  </a:lnTo>
                  <a:lnTo>
                    <a:pt x="111" y="46"/>
                  </a:lnTo>
                  <a:lnTo>
                    <a:pt x="109" y="39"/>
                  </a:lnTo>
                  <a:lnTo>
                    <a:pt x="107" y="32"/>
                  </a:lnTo>
                  <a:lnTo>
                    <a:pt x="106" y="24"/>
                  </a:lnTo>
                  <a:lnTo>
                    <a:pt x="109" y="16"/>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24" name="Freeform 328">
              <a:extLst>
                <a:ext uri="{FF2B5EF4-FFF2-40B4-BE49-F238E27FC236}">
                  <a16:creationId xmlns:a16="http://schemas.microsoft.com/office/drawing/2014/main" xmlns="" id="{172BF17A-1F92-40D5-B45F-3758E717B58D}"/>
                </a:ext>
              </a:extLst>
            </p:cNvPr>
            <p:cNvSpPr>
              <a:spLocks/>
            </p:cNvSpPr>
            <p:nvPr/>
          </p:nvSpPr>
          <p:spPr bwMode="auto">
            <a:xfrm>
              <a:off x="2155" y="1046"/>
              <a:ext cx="93" cy="90"/>
            </a:xfrm>
            <a:custGeom>
              <a:avLst/>
              <a:gdLst>
                <a:gd name="T0" fmla="*/ 6 w 186"/>
                <a:gd name="T1" fmla="*/ 6 h 179"/>
                <a:gd name="T2" fmla="*/ 6 w 186"/>
                <a:gd name="T3" fmla="*/ 6 h 179"/>
                <a:gd name="T4" fmla="*/ 5 w 186"/>
                <a:gd name="T5" fmla="*/ 6 h 179"/>
                <a:gd name="T6" fmla="*/ 5 w 186"/>
                <a:gd name="T7" fmla="*/ 6 h 179"/>
                <a:gd name="T8" fmla="*/ 4 w 186"/>
                <a:gd name="T9" fmla="*/ 6 h 179"/>
                <a:gd name="T10" fmla="*/ 4 w 186"/>
                <a:gd name="T11" fmla="*/ 6 h 179"/>
                <a:gd name="T12" fmla="*/ 4 w 186"/>
                <a:gd name="T13" fmla="*/ 5 h 179"/>
                <a:gd name="T14" fmla="*/ 4 w 186"/>
                <a:gd name="T15" fmla="*/ 5 h 179"/>
                <a:gd name="T16" fmla="*/ 5 w 186"/>
                <a:gd name="T17" fmla="*/ 5 h 179"/>
                <a:gd name="T18" fmla="*/ 5 w 186"/>
                <a:gd name="T19" fmla="*/ 5 h 179"/>
                <a:gd name="T20" fmla="*/ 4 w 186"/>
                <a:gd name="T21" fmla="*/ 4 h 179"/>
                <a:gd name="T22" fmla="*/ 3 w 186"/>
                <a:gd name="T23" fmla="*/ 4 h 179"/>
                <a:gd name="T24" fmla="*/ 2 w 186"/>
                <a:gd name="T25" fmla="*/ 4 h 179"/>
                <a:gd name="T26" fmla="*/ 2 w 186"/>
                <a:gd name="T27" fmla="*/ 4 h 179"/>
                <a:gd name="T28" fmla="*/ 2 w 186"/>
                <a:gd name="T29" fmla="*/ 4 h 179"/>
                <a:gd name="T30" fmla="*/ 3 w 186"/>
                <a:gd name="T31" fmla="*/ 4 h 179"/>
                <a:gd name="T32" fmla="*/ 3 w 186"/>
                <a:gd name="T33" fmla="*/ 4 h 179"/>
                <a:gd name="T34" fmla="*/ 3 w 186"/>
                <a:gd name="T35" fmla="*/ 4 h 179"/>
                <a:gd name="T36" fmla="*/ 3 w 186"/>
                <a:gd name="T37" fmla="*/ 3 h 179"/>
                <a:gd name="T38" fmla="*/ 2 w 186"/>
                <a:gd name="T39" fmla="*/ 3 h 179"/>
                <a:gd name="T40" fmla="*/ 1 w 186"/>
                <a:gd name="T41" fmla="*/ 3 h 179"/>
                <a:gd name="T42" fmla="*/ 1 w 186"/>
                <a:gd name="T43" fmla="*/ 3 h 179"/>
                <a:gd name="T44" fmla="*/ 1 w 186"/>
                <a:gd name="T45" fmla="*/ 3 h 179"/>
                <a:gd name="T46" fmla="*/ 1 w 186"/>
                <a:gd name="T47" fmla="*/ 3 h 179"/>
                <a:gd name="T48" fmla="*/ 2 w 186"/>
                <a:gd name="T49" fmla="*/ 3 h 179"/>
                <a:gd name="T50" fmla="*/ 2 w 186"/>
                <a:gd name="T51" fmla="*/ 2 h 179"/>
                <a:gd name="T52" fmla="*/ 1 w 186"/>
                <a:gd name="T53" fmla="*/ 2 h 179"/>
                <a:gd name="T54" fmla="*/ 1 w 186"/>
                <a:gd name="T55" fmla="*/ 1 h 179"/>
                <a:gd name="T56" fmla="*/ 1 w 186"/>
                <a:gd name="T57" fmla="*/ 0 h 179"/>
                <a:gd name="T58" fmla="*/ 1 w 186"/>
                <a:gd name="T59" fmla="*/ 1 h 179"/>
                <a:gd name="T60" fmla="*/ 2 w 186"/>
                <a:gd name="T61" fmla="*/ 1 h 179"/>
                <a:gd name="T62" fmla="*/ 2 w 186"/>
                <a:gd name="T63" fmla="*/ 2 h 179"/>
                <a:gd name="T64" fmla="*/ 3 w 186"/>
                <a:gd name="T65" fmla="*/ 2 h 179"/>
                <a:gd name="T66" fmla="*/ 3 w 186"/>
                <a:gd name="T67" fmla="*/ 1 h 179"/>
                <a:gd name="T68" fmla="*/ 3 w 186"/>
                <a:gd name="T69" fmla="*/ 1 h 179"/>
                <a:gd name="T70" fmla="*/ 3 w 186"/>
                <a:gd name="T71" fmla="*/ 2 h 179"/>
                <a:gd name="T72" fmla="*/ 4 w 186"/>
                <a:gd name="T73" fmla="*/ 3 h 179"/>
                <a:gd name="T74" fmla="*/ 4 w 186"/>
                <a:gd name="T75" fmla="*/ 3 h 179"/>
                <a:gd name="T76" fmla="*/ 5 w 186"/>
                <a:gd name="T77" fmla="*/ 2 h 179"/>
                <a:gd name="T78" fmla="*/ 5 w 186"/>
                <a:gd name="T79" fmla="*/ 2 h 179"/>
                <a:gd name="T80" fmla="*/ 5 w 186"/>
                <a:gd name="T81" fmla="*/ 3 h 179"/>
                <a:gd name="T82" fmla="*/ 5 w 186"/>
                <a:gd name="T83" fmla="*/ 4 h 179"/>
                <a:gd name="T84" fmla="*/ 6 w 186"/>
                <a:gd name="T85" fmla="*/ 5 h 179"/>
                <a:gd name="T86" fmla="*/ 6 w 186"/>
                <a:gd name="T87" fmla="*/ 4 h 179"/>
                <a:gd name="T88" fmla="*/ 6 w 186"/>
                <a:gd name="T89" fmla="*/ 4 h 179"/>
                <a:gd name="T90" fmla="*/ 6 w 186"/>
                <a:gd name="T91" fmla="*/ 5 h 179"/>
                <a:gd name="T92" fmla="*/ 6 w 186"/>
                <a:gd name="T93" fmla="*/ 5 h 179"/>
                <a:gd name="T94" fmla="*/ 6 w 186"/>
                <a:gd name="T95" fmla="*/ 6 h 17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86" h="179">
                  <a:moveTo>
                    <a:pt x="186" y="174"/>
                  </a:moveTo>
                  <a:lnTo>
                    <a:pt x="182" y="175"/>
                  </a:lnTo>
                  <a:lnTo>
                    <a:pt x="180" y="176"/>
                  </a:lnTo>
                  <a:lnTo>
                    <a:pt x="176" y="177"/>
                  </a:lnTo>
                  <a:lnTo>
                    <a:pt x="174" y="179"/>
                  </a:lnTo>
                  <a:lnTo>
                    <a:pt x="168" y="171"/>
                  </a:lnTo>
                  <a:lnTo>
                    <a:pt x="165" y="167"/>
                  </a:lnTo>
                  <a:lnTo>
                    <a:pt x="159" y="166"/>
                  </a:lnTo>
                  <a:lnTo>
                    <a:pt x="151" y="167"/>
                  </a:lnTo>
                  <a:lnTo>
                    <a:pt x="145" y="168"/>
                  </a:lnTo>
                  <a:lnTo>
                    <a:pt x="138" y="169"/>
                  </a:lnTo>
                  <a:lnTo>
                    <a:pt x="132" y="169"/>
                  </a:lnTo>
                  <a:lnTo>
                    <a:pt x="125" y="169"/>
                  </a:lnTo>
                  <a:lnTo>
                    <a:pt x="118" y="169"/>
                  </a:lnTo>
                  <a:lnTo>
                    <a:pt x="111" y="168"/>
                  </a:lnTo>
                  <a:lnTo>
                    <a:pt x="106" y="167"/>
                  </a:lnTo>
                  <a:lnTo>
                    <a:pt x="102" y="166"/>
                  </a:lnTo>
                  <a:lnTo>
                    <a:pt x="97" y="162"/>
                  </a:lnTo>
                  <a:lnTo>
                    <a:pt x="95" y="160"/>
                  </a:lnTo>
                  <a:lnTo>
                    <a:pt x="98" y="158"/>
                  </a:lnTo>
                  <a:lnTo>
                    <a:pt x="105" y="159"/>
                  </a:lnTo>
                  <a:lnTo>
                    <a:pt x="110" y="160"/>
                  </a:lnTo>
                  <a:lnTo>
                    <a:pt x="115" y="160"/>
                  </a:lnTo>
                  <a:lnTo>
                    <a:pt x="122" y="159"/>
                  </a:lnTo>
                  <a:lnTo>
                    <a:pt x="128" y="158"/>
                  </a:lnTo>
                  <a:lnTo>
                    <a:pt x="134" y="156"/>
                  </a:lnTo>
                  <a:lnTo>
                    <a:pt x="138" y="155"/>
                  </a:lnTo>
                  <a:lnTo>
                    <a:pt x="143" y="153"/>
                  </a:lnTo>
                  <a:lnTo>
                    <a:pt x="145" y="152"/>
                  </a:lnTo>
                  <a:lnTo>
                    <a:pt x="138" y="143"/>
                  </a:lnTo>
                  <a:lnTo>
                    <a:pt x="129" y="132"/>
                  </a:lnTo>
                  <a:lnTo>
                    <a:pt x="121" y="125"/>
                  </a:lnTo>
                  <a:lnTo>
                    <a:pt x="117" y="121"/>
                  </a:lnTo>
                  <a:lnTo>
                    <a:pt x="109" y="123"/>
                  </a:lnTo>
                  <a:lnTo>
                    <a:pt x="99" y="124"/>
                  </a:lnTo>
                  <a:lnTo>
                    <a:pt x="88" y="125"/>
                  </a:lnTo>
                  <a:lnTo>
                    <a:pt x="77" y="126"/>
                  </a:lnTo>
                  <a:lnTo>
                    <a:pt x="66" y="128"/>
                  </a:lnTo>
                  <a:lnTo>
                    <a:pt x="56" y="126"/>
                  </a:lnTo>
                  <a:lnTo>
                    <a:pt x="46" y="125"/>
                  </a:lnTo>
                  <a:lnTo>
                    <a:pt x="41" y="122"/>
                  </a:lnTo>
                  <a:lnTo>
                    <a:pt x="36" y="117"/>
                  </a:lnTo>
                  <a:lnTo>
                    <a:pt x="36" y="114"/>
                  </a:lnTo>
                  <a:lnTo>
                    <a:pt x="39" y="113"/>
                  </a:lnTo>
                  <a:lnTo>
                    <a:pt x="46" y="115"/>
                  </a:lnTo>
                  <a:lnTo>
                    <a:pt x="51" y="116"/>
                  </a:lnTo>
                  <a:lnTo>
                    <a:pt x="58" y="117"/>
                  </a:lnTo>
                  <a:lnTo>
                    <a:pt x="66" y="116"/>
                  </a:lnTo>
                  <a:lnTo>
                    <a:pt x="74" y="116"/>
                  </a:lnTo>
                  <a:lnTo>
                    <a:pt x="81" y="115"/>
                  </a:lnTo>
                  <a:lnTo>
                    <a:pt x="89" y="113"/>
                  </a:lnTo>
                  <a:lnTo>
                    <a:pt x="96" y="110"/>
                  </a:lnTo>
                  <a:lnTo>
                    <a:pt x="100" y="108"/>
                  </a:lnTo>
                  <a:lnTo>
                    <a:pt x="96" y="100"/>
                  </a:lnTo>
                  <a:lnTo>
                    <a:pt x="90" y="93"/>
                  </a:lnTo>
                  <a:lnTo>
                    <a:pt x="82" y="87"/>
                  </a:lnTo>
                  <a:lnTo>
                    <a:pt x="75" y="81"/>
                  </a:lnTo>
                  <a:lnTo>
                    <a:pt x="65" y="85"/>
                  </a:lnTo>
                  <a:lnTo>
                    <a:pt x="54" y="86"/>
                  </a:lnTo>
                  <a:lnTo>
                    <a:pt x="44" y="87"/>
                  </a:lnTo>
                  <a:lnTo>
                    <a:pt x="33" y="86"/>
                  </a:lnTo>
                  <a:lnTo>
                    <a:pt x="23" y="84"/>
                  </a:lnTo>
                  <a:lnTo>
                    <a:pt x="14" y="80"/>
                  </a:lnTo>
                  <a:lnTo>
                    <a:pt x="7" y="76"/>
                  </a:lnTo>
                  <a:lnTo>
                    <a:pt x="3" y="70"/>
                  </a:lnTo>
                  <a:lnTo>
                    <a:pt x="1" y="66"/>
                  </a:lnTo>
                  <a:lnTo>
                    <a:pt x="1" y="65"/>
                  </a:lnTo>
                  <a:lnTo>
                    <a:pt x="3" y="66"/>
                  </a:lnTo>
                  <a:lnTo>
                    <a:pt x="7" y="69"/>
                  </a:lnTo>
                  <a:lnTo>
                    <a:pt x="12" y="71"/>
                  </a:lnTo>
                  <a:lnTo>
                    <a:pt x="18" y="72"/>
                  </a:lnTo>
                  <a:lnTo>
                    <a:pt x="24" y="73"/>
                  </a:lnTo>
                  <a:lnTo>
                    <a:pt x="33" y="75"/>
                  </a:lnTo>
                  <a:lnTo>
                    <a:pt x="41" y="75"/>
                  </a:lnTo>
                  <a:lnTo>
                    <a:pt x="49" y="73"/>
                  </a:lnTo>
                  <a:lnTo>
                    <a:pt x="56" y="73"/>
                  </a:lnTo>
                  <a:lnTo>
                    <a:pt x="61" y="71"/>
                  </a:lnTo>
                  <a:lnTo>
                    <a:pt x="54" y="64"/>
                  </a:lnTo>
                  <a:lnTo>
                    <a:pt x="46" y="56"/>
                  </a:lnTo>
                  <a:lnTo>
                    <a:pt x="38" y="48"/>
                  </a:lnTo>
                  <a:lnTo>
                    <a:pt x="29" y="39"/>
                  </a:lnTo>
                  <a:lnTo>
                    <a:pt x="21" y="31"/>
                  </a:lnTo>
                  <a:lnTo>
                    <a:pt x="14" y="23"/>
                  </a:lnTo>
                  <a:lnTo>
                    <a:pt x="8" y="15"/>
                  </a:lnTo>
                  <a:lnTo>
                    <a:pt x="4" y="9"/>
                  </a:lnTo>
                  <a:lnTo>
                    <a:pt x="0" y="2"/>
                  </a:lnTo>
                  <a:lnTo>
                    <a:pt x="3" y="0"/>
                  </a:lnTo>
                  <a:lnTo>
                    <a:pt x="6" y="1"/>
                  </a:lnTo>
                  <a:lnTo>
                    <a:pt x="11" y="4"/>
                  </a:lnTo>
                  <a:lnTo>
                    <a:pt x="14" y="9"/>
                  </a:lnTo>
                  <a:lnTo>
                    <a:pt x="20" y="15"/>
                  </a:lnTo>
                  <a:lnTo>
                    <a:pt x="27" y="23"/>
                  </a:lnTo>
                  <a:lnTo>
                    <a:pt x="36" y="32"/>
                  </a:lnTo>
                  <a:lnTo>
                    <a:pt x="44" y="41"/>
                  </a:lnTo>
                  <a:lnTo>
                    <a:pt x="52" y="49"/>
                  </a:lnTo>
                  <a:lnTo>
                    <a:pt x="60" y="55"/>
                  </a:lnTo>
                  <a:lnTo>
                    <a:pt x="65" y="60"/>
                  </a:lnTo>
                  <a:lnTo>
                    <a:pt x="69" y="50"/>
                  </a:lnTo>
                  <a:lnTo>
                    <a:pt x="72" y="39"/>
                  </a:lnTo>
                  <a:lnTo>
                    <a:pt x="73" y="28"/>
                  </a:lnTo>
                  <a:lnTo>
                    <a:pt x="72" y="19"/>
                  </a:lnTo>
                  <a:lnTo>
                    <a:pt x="71" y="13"/>
                  </a:lnTo>
                  <a:lnTo>
                    <a:pt x="72" y="10"/>
                  </a:lnTo>
                  <a:lnTo>
                    <a:pt x="74" y="10"/>
                  </a:lnTo>
                  <a:lnTo>
                    <a:pt x="76" y="13"/>
                  </a:lnTo>
                  <a:lnTo>
                    <a:pt x="81" y="31"/>
                  </a:lnTo>
                  <a:lnTo>
                    <a:pt x="83" y="47"/>
                  </a:lnTo>
                  <a:lnTo>
                    <a:pt x="84" y="61"/>
                  </a:lnTo>
                  <a:lnTo>
                    <a:pt x="83" y="68"/>
                  </a:lnTo>
                  <a:lnTo>
                    <a:pt x="91" y="76"/>
                  </a:lnTo>
                  <a:lnTo>
                    <a:pt x="99" y="84"/>
                  </a:lnTo>
                  <a:lnTo>
                    <a:pt x="106" y="91"/>
                  </a:lnTo>
                  <a:lnTo>
                    <a:pt x="111" y="96"/>
                  </a:lnTo>
                  <a:lnTo>
                    <a:pt x="120" y="93"/>
                  </a:lnTo>
                  <a:lnTo>
                    <a:pt x="127" y="84"/>
                  </a:lnTo>
                  <a:lnTo>
                    <a:pt x="132" y="71"/>
                  </a:lnTo>
                  <a:lnTo>
                    <a:pt x="132" y="57"/>
                  </a:lnTo>
                  <a:lnTo>
                    <a:pt x="130" y="47"/>
                  </a:lnTo>
                  <a:lnTo>
                    <a:pt x="132" y="42"/>
                  </a:lnTo>
                  <a:lnTo>
                    <a:pt x="134" y="43"/>
                  </a:lnTo>
                  <a:lnTo>
                    <a:pt x="136" y="50"/>
                  </a:lnTo>
                  <a:lnTo>
                    <a:pt x="140" y="65"/>
                  </a:lnTo>
                  <a:lnTo>
                    <a:pt x="141" y="83"/>
                  </a:lnTo>
                  <a:lnTo>
                    <a:pt x="141" y="99"/>
                  </a:lnTo>
                  <a:lnTo>
                    <a:pt x="135" y="110"/>
                  </a:lnTo>
                  <a:lnTo>
                    <a:pt x="144" y="120"/>
                  </a:lnTo>
                  <a:lnTo>
                    <a:pt x="152" y="128"/>
                  </a:lnTo>
                  <a:lnTo>
                    <a:pt x="157" y="136"/>
                  </a:lnTo>
                  <a:lnTo>
                    <a:pt x="161" y="141"/>
                  </a:lnTo>
                  <a:lnTo>
                    <a:pt x="166" y="137"/>
                  </a:lnTo>
                  <a:lnTo>
                    <a:pt x="171" y="131"/>
                  </a:lnTo>
                  <a:lnTo>
                    <a:pt x="174" y="125"/>
                  </a:lnTo>
                  <a:lnTo>
                    <a:pt x="175" y="120"/>
                  </a:lnTo>
                  <a:lnTo>
                    <a:pt x="178" y="117"/>
                  </a:lnTo>
                  <a:lnTo>
                    <a:pt x="180" y="116"/>
                  </a:lnTo>
                  <a:lnTo>
                    <a:pt x="182" y="118"/>
                  </a:lnTo>
                  <a:lnTo>
                    <a:pt x="183" y="124"/>
                  </a:lnTo>
                  <a:lnTo>
                    <a:pt x="182" y="132"/>
                  </a:lnTo>
                  <a:lnTo>
                    <a:pt x="179" y="141"/>
                  </a:lnTo>
                  <a:lnTo>
                    <a:pt x="176" y="148"/>
                  </a:lnTo>
                  <a:lnTo>
                    <a:pt x="174" y="153"/>
                  </a:lnTo>
                  <a:lnTo>
                    <a:pt x="176" y="158"/>
                  </a:lnTo>
                  <a:lnTo>
                    <a:pt x="180" y="163"/>
                  </a:lnTo>
                  <a:lnTo>
                    <a:pt x="182" y="168"/>
                  </a:lnTo>
                  <a:lnTo>
                    <a:pt x="186" y="174"/>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25" name="Freeform 329">
              <a:extLst>
                <a:ext uri="{FF2B5EF4-FFF2-40B4-BE49-F238E27FC236}">
                  <a16:creationId xmlns:a16="http://schemas.microsoft.com/office/drawing/2014/main" xmlns="" id="{B95E26B7-8C25-43CC-A930-F71F1D41F1BE}"/>
                </a:ext>
              </a:extLst>
            </p:cNvPr>
            <p:cNvSpPr>
              <a:spLocks/>
            </p:cNvSpPr>
            <p:nvPr/>
          </p:nvSpPr>
          <p:spPr bwMode="auto">
            <a:xfrm>
              <a:off x="2275" y="1023"/>
              <a:ext cx="75" cy="100"/>
            </a:xfrm>
            <a:custGeom>
              <a:avLst/>
              <a:gdLst>
                <a:gd name="T0" fmla="*/ 1 w 150"/>
                <a:gd name="T1" fmla="*/ 7 h 200"/>
                <a:gd name="T2" fmla="*/ 1 w 150"/>
                <a:gd name="T3" fmla="*/ 6 h 200"/>
                <a:gd name="T4" fmla="*/ 1 w 150"/>
                <a:gd name="T5" fmla="*/ 6 h 200"/>
                <a:gd name="T6" fmla="*/ 0 w 150"/>
                <a:gd name="T7" fmla="*/ 5 h 200"/>
                <a:gd name="T8" fmla="*/ 1 w 150"/>
                <a:gd name="T9" fmla="*/ 4 h 200"/>
                <a:gd name="T10" fmla="*/ 1 w 150"/>
                <a:gd name="T11" fmla="*/ 4 h 200"/>
                <a:gd name="T12" fmla="*/ 1 w 150"/>
                <a:gd name="T13" fmla="*/ 5 h 200"/>
                <a:gd name="T14" fmla="*/ 1 w 150"/>
                <a:gd name="T15" fmla="*/ 6 h 200"/>
                <a:gd name="T16" fmla="*/ 2 w 150"/>
                <a:gd name="T17" fmla="*/ 6 h 200"/>
                <a:gd name="T18" fmla="*/ 2 w 150"/>
                <a:gd name="T19" fmla="*/ 6 h 200"/>
                <a:gd name="T20" fmla="*/ 2 w 150"/>
                <a:gd name="T21" fmla="*/ 5 h 200"/>
                <a:gd name="T22" fmla="*/ 2 w 150"/>
                <a:gd name="T23" fmla="*/ 4 h 200"/>
                <a:gd name="T24" fmla="*/ 2 w 150"/>
                <a:gd name="T25" fmla="*/ 3 h 200"/>
                <a:gd name="T26" fmla="*/ 2 w 150"/>
                <a:gd name="T27" fmla="*/ 3 h 200"/>
                <a:gd name="T28" fmla="*/ 2 w 150"/>
                <a:gd name="T29" fmla="*/ 4 h 200"/>
                <a:gd name="T30" fmla="*/ 2 w 150"/>
                <a:gd name="T31" fmla="*/ 5 h 200"/>
                <a:gd name="T32" fmla="*/ 2 w 150"/>
                <a:gd name="T33" fmla="*/ 5 h 200"/>
                <a:gd name="T34" fmla="*/ 3 w 150"/>
                <a:gd name="T35" fmla="*/ 4 h 200"/>
                <a:gd name="T36" fmla="*/ 2 w 150"/>
                <a:gd name="T37" fmla="*/ 3 h 200"/>
                <a:gd name="T38" fmla="*/ 3 w 150"/>
                <a:gd name="T39" fmla="*/ 2 h 200"/>
                <a:gd name="T40" fmla="*/ 3 w 150"/>
                <a:gd name="T41" fmla="*/ 1 h 200"/>
                <a:gd name="T42" fmla="*/ 3 w 150"/>
                <a:gd name="T43" fmla="*/ 1 h 200"/>
                <a:gd name="T44" fmla="*/ 3 w 150"/>
                <a:gd name="T45" fmla="*/ 2 h 200"/>
                <a:gd name="T46" fmla="*/ 3 w 150"/>
                <a:gd name="T47" fmla="*/ 3 h 200"/>
                <a:gd name="T48" fmla="*/ 3 w 150"/>
                <a:gd name="T49" fmla="*/ 3 h 200"/>
                <a:gd name="T50" fmla="*/ 4 w 150"/>
                <a:gd name="T51" fmla="*/ 2 h 200"/>
                <a:gd name="T52" fmla="*/ 4 w 150"/>
                <a:gd name="T53" fmla="*/ 2 h 200"/>
                <a:gd name="T54" fmla="*/ 4 w 150"/>
                <a:gd name="T55" fmla="*/ 1 h 200"/>
                <a:gd name="T56" fmla="*/ 5 w 150"/>
                <a:gd name="T57" fmla="*/ 1 h 200"/>
                <a:gd name="T58" fmla="*/ 5 w 150"/>
                <a:gd name="T59" fmla="*/ 1 h 200"/>
                <a:gd name="T60" fmla="*/ 4 w 150"/>
                <a:gd name="T61" fmla="*/ 1 h 200"/>
                <a:gd name="T62" fmla="*/ 4 w 150"/>
                <a:gd name="T63" fmla="*/ 2 h 200"/>
                <a:gd name="T64" fmla="*/ 4 w 150"/>
                <a:gd name="T65" fmla="*/ 2 h 200"/>
                <a:gd name="T66" fmla="*/ 4 w 150"/>
                <a:gd name="T67" fmla="*/ 3 h 200"/>
                <a:gd name="T68" fmla="*/ 4 w 150"/>
                <a:gd name="T69" fmla="*/ 3 h 200"/>
                <a:gd name="T70" fmla="*/ 4 w 150"/>
                <a:gd name="T71" fmla="*/ 3 h 200"/>
                <a:gd name="T72" fmla="*/ 5 w 150"/>
                <a:gd name="T73" fmla="*/ 3 h 200"/>
                <a:gd name="T74" fmla="*/ 5 w 150"/>
                <a:gd name="T75" fmla="*/ 3 h 200"/>
                <a:gd name="T76" fmla="*/ 5 w 150"/>
                <a:gd name="T77" fmla="*/ 3 h 200"/>
                <a:gd name="T78" fmla="*/ 5 w 150"/>
                <a:gd name="T79" fmla="*/ 3 h 200"/>
                <a:gd name="T80" fmla="*/ 5 w 150"/>
                <a:gd name="T81" fmla="*/ 3 h 200"/>
                <a:gd name="T82" fmla="*/ 4 w 150"/>
                <a:gd name="T83" fmla="*/ 3 h 200"/>
                <a:gd name="T84" fmla="*/ 4 w 150"/>
                <a:gd name="T85" fmla="*/ 4 h 200"/>
                <a:gd name="T86" fmla="*/ 4 w 150"/>
                <a:gd name="T87" fmla="*/ 4 h 200"/>
                <a:gd name="T88" fmla="*/ 3 w 150"/>
                <a:gd name="T89" fmla="*/ 4 h 200"/>
                <a:gd name="T90" fmla="*/ 3 w 150"/>
                <a:gd name="T91" fmla="*/ 5 h 200"/>
                <a:gd name="T92" fmla="*/ 3 w 150"/>
                <a:gd name="T93" fmla="*/ 6 h 200"/>
                <a:gd name="T94" fmla="*/ 3 w 150"/>
                <a:gd name="T95" fmla="*/ 6 h 200"/>
                <a:gd name="T96" fmla="*/ 4 w 150"/>
                <a:gd name="T97" fmla="*/ 5 h 200"/>
                <a:gd name="T98" fmla="*/ 4 w 150"/>
                <a:gd name="T99" fmla="*/ 5 h 200"/>
                <a:gd name="T100" fmla="*/ 4 w 150"/>
                <a:gd name="T101" fmla="*/ 5 h 200"/>
                <a:gd name="T102" fmla="*/ 5 w 150"/>
                <a:gd name="T103" fmla="*/ 5 h 200"/>
                <a:gd name="T104" fmla="*/ 4 w 150"/>
                <a:gd name="T105" fmla="*/ 5 h 200"/>
                <a:gd name="T106" fmla="*/ 4 w 150"/>
                <a:gd name="T107" fmla="*/ 6 h 200"/>
                <a:gd name="T108" fmla="*/ 3 w 150"/>
                <a:gd name="T109" fmla="*/ 6 h 200"/>
                <a:gd name="T110" fmla="*/ 3 w 150"/>
                <a:gd name="T111" fmla="*/ 6 h 200"/>
                <a:gd name="T112" fmla="*/ 2 w 150"/>
                <a:gd name="T113" fmla="*/ 6 h 200"/>
                <a:gd name="T114" fmla="*/ 2 w 150"/>
                <a:gd name="T115" fmla="*/ 6 h 200"/>
                <a:gd name="T116" fmla="*/ 2 w 150"/>
                <a:gd name="T117" fmla="*/ 7 h 200"/>
                <a:gd name="T118" fmla="*/ 2 w 150"/>
                <a:gd name="T119" fmla="*/ 7 h 2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50" h="200">
                  <a:moveTo>
                    <a:pt x="31" y="200"/>
                  </a:moveTo>
                  <a:lnTo>
                    <a:pt x="26" y="197"/>
                  </a:lnTo>
                  <a:lnTo>
                    <a:pt x="21" y="191"/>
                  </a:lnTo>
                  <a:lnTo>
                    <a:pt x="15" y="182"/>
                  </a:lnTo>
                  <a:lnTo>
                    <a:pt x="9" y="172"/>
                  </a:lnTo>
                  <a:lnTo>
                    <a:pt x="5" y="162"/>
                  </a:lnTo>
                  <a:lnTo>
                    <a:pt x="1" y="151"/>
                  </a:lnTo>
                  <a:lnTo>
                    <a:pt x="0" y="139"/>
                  </a:lnTo>
                  <a:lnTo>
                    <a:pt x="1" y="127"/>
                  </a:lnTo>
                  <a:lnTo>
                    <a:pt x="3" y="121"/>
                  </a:lnTo>
                  <a:lnTo>
                    <a:pt x="6" y="119"/>
                  </a:lnTo>
                  <a:lnTo>
                    <a:pt x="7" y="122"/>
                  </a:lnTo>
                  <a:lnTo>
                    <a:pt x="8" y="127"/>
                  </a:lnTo>
                  <a:lnTo>
                    <a:pt x="10" y="144"/>
                  </a:lnTo>
                  <a:lnTo>
                    <a:pt x="15" y="161"/>
                  </a:lnTo>
                  <a:lnTo>
                    <a:pt x="23" y="177"/>
                  </a:lnTo>
                  <a:lnTo>
                    <a:pt x="34" y="187"/>
                  </a:lnTo>
                  <a:lnTo>
                    <a:pt x="39" y="183"/>
                  </a:lnTo>
                  <a:lnTo>
                    <a:pt x="43" y="176"/>
                  </a:lnTo>
                  <a:lnTo>
                    <a:pt x="44" y="171"/>
                  </a:lnTo>
                  <a:lnTo>
                    <a:pt x="46" y="169"/>
                  </a:lnTo>
                  <a:lnTo>
                    <a:pt x="39" y="151"/>
                  </a:lnTo>
                  <a:lnTo>
                    <a:pt x="34" y="129"/>
                  </a:lnTo>
                  <a:lnTo>
                    <a:pt x="33" y="109"/>
                  </a:lnTo>
                  <a:lnTo>
                    <a:pt x="33" y="95"/>
                  </a:lnTo>
                  <a:lnTo>
                    <a:pt x="36" y="87"/>
                  </a:lnTo>
                  <a:lnTo>
                    <a:pt x="38" y="84"/>
                  </a:lnTo>
                  <a:lnTo>
                    <a:pt x="40" y="86"/>
                  </a:lnTo>
                  <a:lnTo>
                    <a:pt x="40" y="94"/>
                  </a:lnTo>
                  <a:lnTo>
                    <a:pt x="40" y="108"/>
                  </a:lnTo>
                  <a:lnTo>
                    <a:pt x="43" y="125"/>
                  </a:lnTo>
                  <a:lnTo>
                    <a:pt x="46" y="142"/>
                  </a:lnTo>
                  <a:lnTo>
                    <a:pt x="53" y="153"/>
                  </a:lnTo>
                  <a:lnTo>
                    <a:pt x="60" y="142"/>
                  </a:lnTo>
                  <a:lnTo>
                    <a:pt x="67" y="131"/>
                  </a:lnTo>
                  <a:lnTo>
                    <a:pt x="70" y="118"/>
                  </a:lnTo>
                  <a:lnTo>
                    <a:pt x="72" y="109"/>
                  </a:lnTo>
                  <a:lnTo>
                    <a:pt x="64" y="87"/>
                  </a:lnTo>
                  <a:lnTo>
                    <a:pt x="63" y="64"/>
                  </a:lnTo>
                  <a:lnTo>
                    <a:pt x="66" y="42"/>
                  </a:lnTo>
                  <a:lnTo>
                    <a:pt x="74" y="26"/>
                  </a:lnTo>
                  <a:lnTo>
                    <a:pt x="78" y="23"/>
                  </a:lnTo>
                  <a:lnTo>
                    <a:pt x="81" y="23"/>
                  </a:lnTo>
                  <a:lnTo>
                    <a:pt x="81" y="25"/>
                  </a:lnTo>
                  <a:lnTo>
                    <a:pt x="81" y="30"/>
                  </a:lnTo>
                  <a:lnTo>
                    <a:pt x="76" y="47"/>
                  </a:lnTo>
                  <a:lnTo>
                    <a:pt x="75" y="65"/>
                  </a:lnTo>
                  <a:lnTo>
                    <a:pt x="76" y="80"/>
                  </a:lnTo>
                  <a:lnTo>
                    <a:pt x="82" y="92"/>
                  </a:lnTo>
                  <a:lnTo>
                    <a:pt x="91" y="79"/>
                  </a:lnTo>
                  <a:lnTo>
                    <a:pt x="97" y="66"/>
                  </a:lnTo>
                  <a:lnTo>
                    <a:pt x="100" y="55"/>
                  </a:lnTo>
                  <a:lnTo>
                    <a:pt x="102" y="46"/>
                  </a:lnTo>
                  <a:lnTo>
                    <a:pt x="106" y="35"/>
                  </a:lnTo>
                  <a:lnTo>
                    <a:pt x="112" y="23"/>
                  </a:lnTo>
                  <a:lnTo>
                    <a:pt x="119" y="12"/>
                  </a:lnTo>
                  <a:lnTo>
                    <a:pt x="124" y="4"/>
                  </a:lnTo>
                  <a:lnTo>
                    <a:pt x="129" y="1"/>
                  </a:lnTo>
                  <a:lnTo>
                    <a:pt x="133" y="0"/>
                  </a:lnTo>
                  <a:lnTo>
                    <a:pt x="136" y="2"/>
                  </a:lnTo>
                  <a:lnTo>
                    <a:pt x="135" y="6"/>
                  </a:lnTo>
                  <a:lnTo>
                    <a:pt x="124" y="19"/>
                  </a:lnTo>
                  <a:lnTo>
                    <a:pt x="115" y="32"/>
                  </a:lnTo>
                  <a:lnTo>
                    <a:pt x="109" y="43"/>
                  </a:lnTo>
                  <a:lnTo>
                    <a:pt x="107" y="54"/>
                  </a:lnTo>
                  <a:lnTo>
                    <a:pt x="106" y="64"/>
                  </a:lnTo>
                  <a:lnTo>
                    <a:pt x="102" y="76"/>
                  </a:lnTo>
                  <a:lnTo>
                    <a:pt x="98" y="87"/>
                  </a:lnTo>
                  <a:lnTo>
                    <a:pt x="93" y="95"/>
                  </a:lnTo>
                  <a:lnTo>
                    <a:pt x="101" y="93"/>
                  </a:lnTo>
                  <a:lnTo>
                    <a:pt x="108" y="91"/>
                  </a:lnTo>
                  <a:lnTo>
                    <a:pt x="116" y="87"/>
                  </a:lnTo>
                  <a:lnTo>
                    <a:pt x="123" y="84"/>
                  </a:lnTo>
                  <a:lnTo>
                    <a:pt x="130" y="79"/>
                  </a:lnTo>
                  <a:lnTo>
                    <a:pt x="136" y="76"/>
                  </a:lnTo>
                  <a:lnTo>
                    <a:pt x="140" y="72"/>
                  </a:lnTo>
                  <a:lnTo>
                    <a:pt x="143" y="69"/>
                  </a:lnTo>
                  <a:lnTo>
                    <a:pt x="146" y="65"/>
                  </a:lnTo>
                  <a:lnTo>
                    <a:pt x="150" y="64"/>
                  </a:lnTo>
                  <a:lnTo>
                    <a:pt x="150" y="66"/>
                  </a:lnTo>
                  <a:lnTo>
                    <a:pt x="148" y="71"/>
                  </a:lnTo>
                  <a:lnTo>
                    <a:pt x="143" y="80"/>
                  </a:lnTo>
                  <a:lnTo>
                    <a:pt x="136" y="87"/>
                  </a:lnTo>
                  <a:lnTo>
                    <a:pt x="128" y="93"/>
                  </a:lnTo>
                  <a:lnTo>
                    <a:pt x="120" y="99"/>
                  </a:lnTo>
                  <a:lnTo>
                    <a:pt x="112" y="102"/>
                  </a:lnTo>
                  <a:lnTo>
                    <a:pt x="104" y="104"/>
                  </a:lnTo>
                  <a:lnTo>
                    <a:pt x="97" y="107"/>
                  </a:lnTo>
                  <a:lnTo>
                    <a:pt x="92" y="107"/>
                  </a:lnTo>
                  <a:lnTo>
                    <a:pt x="85" y="118"/>
                  </a:lnTo>
                  <a:lnTo>
                    <a:pt x="77" y="134"/>
                  </a:lnTo>
                  <a:lnTo>
                    <a:pt x="70" y="151"/>
                  </a:lnTo>
                  <a:lnTo>
                    <a:pt x="68" y="160"/>
                  </a:lnTo>
                  <a:lnTo>
                    <a:pt x="74" y="162"/>
                  </a:lnTo>
                  <a:lnTo>
                    <a:pt x="81" y="163"/>
                  </a:lnTo>
                  <a:lnTo>
                    <a:pt x="89" y="163"/>
                  </a:lnTo>
                  <a:lnTo>
                    <a:pt x="95" y="162"/>
                  </a:lnTo>
                  <a:lnTo>
                    <a:pt x="104" y="160"/>
                  </a:lnTo>
                  <a:lnTo>
                    <a:pt x="110" y="156"/>
                  </a:lnTo>
                  <a:lnTo>
                    <a:pt x="117" y="152"/>
                  </a:lnTo>
                  <a:lnTo>
                    <a:pt x="122" y="146"/>
                  </a:lnTo>
                  <a:lnTo>
                    <a:pt x="127" y="140"/>
                  </a:lnTo>
                  <a:lnTo>
                    <a:pt x="130" y="138"/>
                  </a:lnTo>
                  <a:lnTo>
                    <a:pt x="131" y="140"/>
                  </a:lnTo>
                  <a:lnTo>
                    <a:pt x="129" y="146"/>
                  </a:lnTo>
                  <a:lnTo>
                    <a:pt x="124" y="154"/>
                  </a:lnTo>
                  <a:lnTo>
                    <a:pt x="117" y="162"/>
                  </a:lnTo>
                  <a:lnTo>
                    <a:pt x="109" y="168"/>
                  </a:lnTo>
                  <a:lnTo>
                    <a:pt x="101" y="171"/>
                  </a:lnTo>
                  <a:lnTo>
                    <a:pt x="92" y="175"/>
                  </a:lnTo>
                  <a:lnTo>
                    <a:pt x="83" y="176"/>
                  </a:lnTo>
                  <a:lnTo>
                    <a:pt x="74" y="176"/>
                  </a:lnTo>
                  <a:lnTo>
                    <a:pt x="66" y="174"/>
                  </a:lnTo>
                  <a:lnTo>
                    <a:pt x="61" y="179"/>
                  </a:lnTo>
                  <a:lnTo>
                    <a:pt x="58" y="183"/>
                  </a:lnTo>
                  <a:lnTo>
                    <a:pt x="55" y="187"/>
                  </a:lnTo>
                  <a:lnTo>
                    <a:pt x="54" y="193"/>
                  </a:lnTo>
                  <a:lnTo>
                    <a:pt x="47" y="193"/>
                  </a:lnTo>
                  <a:lnTo>
                    <a:pt x="40" y="194"/>
                  </a:lnTo>
                  <a:lnTo>
                    <a:pt x="34" y="197"/>
                  </a:lnTo>
                  <a:lnTo>
                    <a:pt x="31" y="200"/>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26" name="Freeform 330">
              <a:extLst>
                <a:ext uri="{FF2B5EF4-FFF2-40B4-BE49-F238E27FC236}">
                  <a16:creationId xmlns:a16="http://schemas.microsoft.com/office/drawing/2014/main" xmlns="" id="{225572EF-9C3F-485C-AF98-C1AA0A7E1633}"/>
                </a:ext>
              </a:extLst>
            </p:cNvPr>
            <p:cNvSpPr>
              <a:spLocks/>
            </p:cNvSpPr>
            <p:nvPr/>
          </p:nvSpPr>
          <p:spPr bwMode="auto">
            <a:xfrm>
              <a:off x="2312" y="1135"/>
              <a:ext cx="119" cy="55"/>
            </a:xfrm>
            <a:custGeom>
              <a:avLst/>
              <a:gdLst>
                <a:gd name="T0" fmla="*/ 1 w 237"/>
                <a:gd name="T1" fmla="*/ 2 h 110"/>
                <a:gd name="T2" fmla="*/ 1 w 237"/>
                <a:gd name="T3" fmla="*/ 2 h 110"/>
                <a:gd name="T4" fmla="*/ 1 w 237"/>
                <a:gd name="T5" fmla="*/ 2 h 110"/>
                <a:gd name="T6" fmla="*/ 1 w 237"/>
                <a:gd name="T7" fmla="*/ 2 h 110"/>
                <a:gd name="T8" fmla="*/ 2 w 237"/>
                <a:gd name="T9" fmla="*/ 2 h 110"/>
                <a:gd name="T10" fmla="*/ 3 w 237"/>
                <a:gd name="T11" fmla="*/ 2 h 110"/>
                <a:gd name="T12" fmla="*/ 3 w 237"/>
                <a:gd name="T13" fmla="*/ 2 h 110"/>
                <a:gd name="T14" fmla="*/ 3 w 237"/>
                <a:gd name="T15" fmla="*/ 3 h 110"/>
                <a:gd name="T16" fmla="*/ 3 w 237"/>
                <a:gd name="T17" fmla="*/ 3 h 110"/>
                <a:gd name="T18" fmla="*/ 3 w 237"/>
                <a:gd name="T19" fmla="*/ 3 h 110"/>
                <a:gd name="T20" fmla="*/ 4 w 237"/>
                <a:gd name="T21" fmla="*/ 4 h 110"/>
                <a:gd name="T22" fmla="*/ 4 w 237"/>
                <a:gd name="T23" fmla="*/ 3 h 110"/>
                <a:gd name="T24" fmla="*/ 4 w 237"/>
                <a:gd name="T25" fmla="*/ 3 h 110"/>
                <a:gd name="T26" fmla="*/ 3 w 237"/>
                <a:gd name="T27" fmla="*/ 2 h 110"/>
                <a:gd name="T28" fmla="*/ 3 w 237"/>
                <a:gd name="T29" fmla="*/ 2 h 110"/>
                <a:gd name="T30" fmla="*/ 4 w 237"/>
                <a:gd name="T31" fmla="*/ 2 h 110"/>
                <a:gd name="T32" fmla="*/ 4 w 237"/>
                <a:gd name="T33" fmla="*/ 2 h 110"/>
                <a:gd name="T34" fmla="*/ 5 w 237"/>
                <a:gd name="T35" fmla="*/ 2 h 110"/>
                <a:gd name="T36" fmla="*/ 5 w 237"/>
                <a:gd name="T37" fmla="*/ 3 h 110"/>
                <a:gd name="T38" fmla="*/ 5 w 237"/>
                <a:gd name="T39" fmla="*/ 3 h 110"/>
                <a:gd name="T40" fmla="*/ 5 w 237"/>
                <a:gd name="T41" fmla="*/ 3 h 110"/>
                <a:gd name="T42" fmla="*/ 6 w 237"/>
                <a:gd name="T43" fmla="*/ 4 h 110"/>
                <a:gd name="T44" fmla="*/ 6 w 237"/>
                <a:gd name="T45" fmla="*/ 4 h 110"/>
                <a:gd name="T46" fmla="*/ 6 w 237"/>
                <a:gd name="T47" fmla="*/ 4 h 110"/>
                <a:gd name="T48" fmla="*/ 6 w 237"/>
                <a:gd name="T49" fmla="*/ 4 h 110"/>
                <a:gd name="T50" fmla="*/ 6 w 237"/>
                <a:gd name="T51" fmla="*/ 3 h 110"/>
                <a:gd name="T52" fmla="*/ 5 w 237"/>
                <a:gd name="T53" fmla="*/ 3 h 110"/>
                <a:gd name="T54" fmla="*/ 5 w 237"/>
                <a:gd name="T55" fmla="*/ 3 h 110"/>
                <a:gd name="T56" fmla="*/ 5 w 237"/>
                <a:gd name="T57" fmla="*/ 3 h 110"/>
                <a:gd name="T58" fmla="*/ 6 w 237"/>
                <a:gd name="T59" fmla="*/ 3 h 110"/>
                <a:gd name="T60" fmla="*/ 7 w 237"/>
                <a:gd name="T61" fmla="*/ 3 h 110"/>
                <a:gd name="T62" fmla="*/ 7 w 237"/>
                <a:gd name="T63" fmla="*/ 3 h 110"/>
                <a:gd name="T64" fmla="*/ 8 w 237"/>
                <a:gd name="T65" fmla="*/ 3 h 110"/>
                <a:gd name="T66" fmla="*/ 8 w 237"/>
                <a:gd name="T67" fmla="*/ 3 h 110"/>
                <a:gd name="T68" fmla="*/ 7 w 237"/>
                <a:gd name="T69" fmla="*/ 3 h 110"/>
                <a:gd name="T70" fmla="*/ 7 w 237"/>
                <a:gd name="T71" fmla="*/ 3 h 110"/>
                <a:gd name="T72" fmla="*/ 6 w 237"/>
                <a:gd name="T73" fmla="*/ 2 h 110"/>
                <a:gd name="T74" fmla="*/ 5 w 237"/>
                <a:gd name="T75" fmla="*/ 2 h 110"/>
                <a:gd name="T76" fmla="*/ 6 w 237"/>
                <a:gd name="T77" fmla="*/ 2 h 110"/>
                <a:gd name="T78" fmla="*/ 6 w 237"/>
                <a:gd name="T79" fmla="*/ 2 h 110"/>
                <a:gd name="T80" fmla="*/ 6 w 237"/>
                <a:gd name="T81" fmla="*/ 2 h 110"/>
                <a:gd name="T82" fmla="*/ 6 w 237"/>
                <a:gd name="T83" fmla="*/ 1 h 110"/>
                <a:gd name="T84" fmla="*/ 6 w 237"/>
                <a:gd name="T85" fmla="*/ 1 h 110"/>
                <a:gd name="T86" fmla="*/ 6 w 237"/>
                <a:gd name="T87" fmla="*/ 1 h 110"/>
                <a:gd name="T88" fmla="*/ 5 w 237"/>
                <a:gd name="T89" fmla="*/ 2 h 110"/>
                <a:gd name="T90" fmla="*/ 5 w 237"/>
                <a:gd name="T91" fmla="*/ 2 h 110"/>
                <a:gd name="T92" fmla="*/ 5 w 237"/>
                <a:gd name="T93" fmla="*/ 2 h 110"/>
                <a:gd name="T94" fmla="*/ 4 w 237"/>
                <a:gd name="T95" fmla="*/ 2 h 110"/>
                <a:gd name="T96" fmla="*/ 4 w 237"/>
                <a:gd name="T97" fmla="*/ 2 h 110"/>
                <a:gd name="T98" fmla="*/ 4 w 237"/>
                <a:gd name="T99" fmla="*/ 2 h 110"/>
                <a:gd name="T100" fmla="*/ 3 w 237"/>
                <a:gd name="T101" fmla="*/ 2 h 110"/>
                <a:gd name="T102" fmla="*/ 4 w 237"/>
                <a:gd name="T103" fmla="*/ 1 h 110"/>
                <a:gd name="T104" fmla="*/ 4 w 237"/>
                <a:gd name="T105" fmla="*/ 1 h 110"/>
                <a:gd name="T106" fmla="*/ 4 w 237"/>
                <a:gd name="T107" fmla="*/ 0 h 110"/>
                <a:gd name="T108" fmla="*/ 4 w 237"/>
                <a:gd name="T109" fmla="*/ 1 h 110"/>
                <a:gd name="T110" fmla="*/ 4 w 237"/>
                <a:gd name="T111" fmla="*/ 1 h 110"/>
                <a:gd name="T112" fmla="*/ 3 w 237"/>
                <a:gd name="T113" fmla="*/ 1 h 110"/>
                <a:gd name="T114" fmla="*/ 3 w 237"/>
                <a:gd name="T115" fmla="*/ 1 h 110"/>
                <a:gd name="T116" fmla="*/ 2 w 237"/>
                <a:gd name="T117" fmla="*/ 1 h 110"/>
                <a:gd name="T118" fmla="*/ 2 w 237"/>
                <a:gd name="T119" fmla="*/ 1 h 110"/>
                <a:gd name="T120" fmla="*/ 1 w 237"/>
                <a:gd name="T121" fmla="*/ 1 h 110"/>
                <a:gd name="T122" fmla="*/ 1 w 237"/>
                <a:gd name="T123" fmla="*/ 2 h 11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37" h="110">
                  <a:moveTo>
                    <a:pt x="0" y="34"/>
                  </a:moveTo>
                  <a:lnTo>
                    <a:pt x="1" y="35"/>
                  </a:lnTo>
                  <a:lnTo>
                    <a:pt x="1" y="37"/>
                  </a:lnTo>
                  <a:lnTo>
                    <a:pt x="1" y="38"/>
                  </a:lnTo>
                  <a:lnTo>
                    <a:pt x="1" y="41"/>
                  </a:lnTo>
                  <a:lnTo>
                    <a:pt x="10" y="41"/>
                  </a:lnTo>
                  <a:lnTo>
                    <a:pt x="19" y="41"/>
                  </a:lnTo>
                  <a:lnTo>
                    <a:pt x="31" y="41"/>
                  </a:lnTo>
                  <a:lnTo>
                    <a:pt x="41" y="42"/>
                  </a:lnTo>
                  <a:lnTo>
                    <a:pt x="51" y="44"/>
                  </a:lnTo>
                  <a:lnTo>
                    <a:pt x="59" y="46"/>
                  </a:lnTo>
                  <a:lnTo>
                    <a:pt x="66" y="49"/>
                  </a:lnTo>
                  <a:lnTo>
                    <a:pt x="70" y="51"/>
                  </a:lnTo>
                  <a:lnTo>
                    <a:pt x="72" y="54"/>
                  </a:lnTo>
                  <a:lnTo>
                    <a:pt x="74" y="60"/>
                  </a:lnTo>
                  <a:lnTo>
                    <a:pt x="77" y="66"/>
                  </a:lnTo>
                  <a:lnTo>
                    <a:pt x="80" y="74"/>
                  </a:lnTo>
                  <a:lnTo>
                    <a:pt x="85" y="81"/>
                  </a:lnTo>
                  <a:lnTo>
                    <a:pt x="91" y="88"/>
                  </a:lnTo>
                  <a:lnTo>
                    <a:pt x="96" y="94"/>
                  </a:lnTo>
                  <a:lnTo>
                    <a:pt x="104" y="98"/>
                  </a:lnTo>
                  <a:lnTo>
                    <a:pt x="111" y="101"/>
                  </a:lnTo>
                  <a:lnTo>
                    <a:pt x="114" y="99"/>
                  </a:lnTo>
                  <a:lnTo>
                    <a:pt x="111" y="96"/>
                  </a:lnTo>
                  <a:lnTo>
                    <a:pt x="106" y="89"/>
                  </a:lnTo>
                  <a:lnTo>
                    <a:pt x="99" y="81"/>
                  </a:lnTo>
                  <a:lnTo>
                    <a:pt x="93" y="71"/>
                  </a:lnTo>
                  <a:lnTo>
                    <a:pt x="91" y="60"/>
                  </a:lnTo>
                  <a:lnTo>
                    <a:pt x="89" y="52"/>
                  </a:lnTo>
                  <a:lnTo>
                    <a:pt x="95" y="52"/>
                  </a:lnTo>
                  <a:lnTo>
                    <a:pt x="101" y="52"/>
                  </a:lnTo>
                  <a:lnTo>
                    <a:pt x="107" y="53"/>
                  </a:lnTo>
                  <a:lnTo>
                    <a:pt x="114" y="54"/>
                  </a:lnTo>
                  <a:lnTo>
                    <a:pt x="119" y="56"/>
                  </a:lnTo>
                  <a:lnTo>
                    <a:pt x="125" y="57"/>
                  </a:lnTo>
                  <a:lnTo>
                    <a:pt x="129" y="59"/>
                  </a:lnTo>
                  <a:lnTo>
                    <a:pt x="132" y="60"/>
                  </a:lnTo>
                  <a:lnTo>
                    <a:pt x="133" y="66"/>
                  </a:lnTo>
                  <a:lnTo>
                    <a:pt x="135" y="72"/>
                  </a:lnTo>
                  <a:lnTo>
                    <a:pt x="140" y="79"/>
                  </a:lnTo>
                  <a:lnTo>
                    <a:pt x="145" y="86"/>
                  </a:lnTo>
                  <a:lnTo>
                    <a:pt x="150" y="92"/>
                  </a:lnTo>
                  <a:lnTo>
                    <a:pt x="157" y="98"/>
                  </a:lnTo>
                  <a:lnTo>
                    <a:pt x="163" y="103"/>
                  </a:lnTo>
                  <a:lnTo>
                    <a:pt x="170" y="106"/>
                  </a:lnTo>
                  <a:lnTo>
                    <a:pt x="182" y="110"/>
                  </a:lnTo>
                  <a:lnTo>
                    <a:pt x="188" y="110"/>
                  </a:lnTo>
                  <a:lnTo>
                    <a:pt x="191" y="107"/>
                  </a:lnTo>
                  <a:lnTo>
                    <a:pt x="185" y="104"/>
                  </a:lnTo>
                  <a:lnTo>
                    <a:pt x="177" y="99"/>
                  </a:lnTo>
                  <a:lnTo>
                    <a:pt x="170" y="95"/>
                  </a:lnTo>
                  <a:lnTo>
                    <a:pt x="163" y="89"/>
                  </a:lnTo>
                  <a:lnTo>
                    <a:pt x="159" y="84"/>
                  </a:lnTo>
                  <a:lnTo>
                    <a:pt x="154" y="79"/>
                  </a:lnTo>
                  <a:lnTo>
                    <a:pt x="149" y="74"/>
                  </a:lnTo>
                  <a:lnTo>
                    <a:pt x="147" y="69"/>
                  </a:lnTo>
                  <a:lnTo>
                    <a:pt x="146" y="66"/>
                  </a:lnTo>
                  <a:lnTo>
                    <a:pt x="155" y="71"/>
                  </a:lnTo>
                  <a:lnTo>
                    <a:pt x="167" y="74"/>
                  </a:lnTo>
                  <a:lnTo>
                    <a:pt x="179" y="76"/>
                  </a:lnTo>
                  <a:lnTo>
                    <a:pt x="192" y="79"/>
                  </a:lnTo>
                  <a:lnTo>
                    <a:pt x="205" y="81"/>
                  </a:lnTo>
                  <a:lnTo>
                    <a:pt x="215" y="82"/>
                  </a:lnTo>
                  <a:lnTo>
                    <a:pt x="224" y="83"/>
                  </a:lnTo>
                  <a:lnTo>
                    <a:pt x="230" y="83"/>
                  </a:lnTo>
                  <a:lnTo>
                    <a:pt x="236" y="83"/>
                  </a:lnTo>
                  <a:lnTo>
                    <a:pt x="237" y="81"/>
                  </a:lnTo>
                  <a:lnTo>
                    <a:pt x="233" y="77"/>
                  </a:lnTo>
                  <a:lnTo>
                    <a:pt x="226" y="76"/>
                  </a:lnTo>
                  <a:lnTo>
                    <a:pt x="218" y="75"/>
                  </a:lnTo>
                  <a:lnTo>
                    <a:pt x="208" y="73"/>
                  </a:lnTo>
                  <a:lnTo>
                    <a:pt x="196" y="69"/>
                  </a:lnTo>
                  <a:lnTo>
                    <a:pt x="185" y="66"/>
                  </a:lnTo>
                  <a:lnTo>
                    <a:pt x="175" y="62"/>
                  </a:lnTo>
                  <a:lnTo>
                    <a:pt x="165" y="59"/>
                  </a:lnTo>
                  <a:lnTo>
                    <a:pt x="157" y="57"/>
                  </a:lnTo>
                  <a:lnTo>
                    <a:pt x="154" y="54"/>
                  </a:lnTo>
                  <a:lnTo>
                    <a:pt x="161" y="48"/>
                  </a:lnTo>
                  <a:lnTo>
                    <a:pt x="169" y="42"/>
                  </a:lnTo>
                  <a:lnTo>
                    <a:pt x="177" y="39"/>
                  </a:lnTo>
                  <a:lnTo>
                    <a:pt x="184" y="38"/>
                  </a:lnTo>
                  <a:lnTo>
                    <a:pt x="190" y="37"/>
                  </a:lnTo>
                  <a:lnTo>
                    <a:pt x="191" y="35"/>
                  </a:lnTo>
                  <a:lnTo>
                    <a:pt x="188" y="31"/>
                  </a:lnTo>
                  <a:lnTo>
                    <a:pt x="182" y="29"/>
                  </a:lnTo>
                  <a:lnTo>
                    <a:pt x="177" y="28"/>
                  </a:lnTo>
                  <a:lnTo>
                    <a:pt x="171" y="29"/>
                  </a:lnTo>
                  <a:lnTo>
                    <a:pt x="165" y="30"/>
                  </a:lnTo>
                  <a:lnTo>
                    <a:pt x="160" y="33"/>
                  </a:lnTo>
                  <a:lnTo>
                    <a:pt x="154" y="36"/>
                  </a:lnTo>
                  <a:lnTo>
                    <a:pt x="149" y="38"/>
                  </a:lnTo>
                  <a:lnTo>
                    <a:pt x="145" y="43"/>
                  </a:lnTo>
                  <a:lnTo>
                    <a:pt x="142" y="46"/>
                  </a:lnTo>
                  <a:lnTo>
                    <a:pt x="137" y="46"/>
                  </a:lnTo>
                  <a:lnTo>
                    <a:pt x="130" y="45"/>
                  </a:lnTo>
                  <a:lnTo>
                    <a:pt x="123" y="45"/>
                  </a:lnTo>
                  <a:lnTo>
                    <a:pt x="116" y="44"/>
                  </a:lnTo>
                  <a:lnTo>
                    <a:pt x="109" y="43"/>
                  </a:lnTo>
                  <a:lnTo>
                    <a:pt x="102" y="43"/>
                  </a:lnTo>
                  <a:lnTo>
                    <a:pt x="97" y="43"/>
                  </a:lnTo>
                  <a:lnTo>
                    <a:pt x="95" y="43"/>
                  </a:lnTo>
                  <a:lnTo>
                    <a:pt x="94" y="33"/>
                  </a:lnTo>
                  <a:lnTo>
                    <a:pt x="97" y="23"/>
                  </a:lnTo>
                  <a:lnTo>
                    <a:pt x="104" y="14"/>
                  </a:lnTo>
                  <a:lnTo>
                    <a:pt x="115" y="7"/>
                  </a:lnTo>
                  <a:lnTo>
                    <a:pt x="123" y="4"/>
                  </a:lnTo>
                  <a:lnTo>
                    <a:pt x="124" y="1"/>
                  </a:lnTo>
                  <a:lnTo>
                    <a:pt x="121" y="0"/>
                  </a:lnTo>
                  <a:lnTo>
                    <a:pt x="115" y="0"/>
                  </a:lnTo>
                  <a:lnTo>
                    <a:pt x="110" y="1"/>
                  </a:lnTo>
                  <a:lnTo>
                    <a:pt x="104" y="5"/>
                  </a:lnTo>
                  <a:lnTo>
                    <a:pt x="97" y="8"/>
                  </a:lnTo>
                  <a:lnTo>
                    <a:pt x="91" y="14"/>
                  </a:lnTo>
                  <a:lnTo>
                    <a:pt x="83" y="19"/>
                  </a:lnTo>
                  <a:lnTo>
                    <a:pt x="77" y="24"/>
                  </a:lnTo>
                  <a:lnTo>
                    <a:pt x="72" y="28"/>
                  </a:lnTo>
                  <a:lnTo>
                    <a:pt x="70" y="31"/>
                  </a:lnTo>
                  <a:lnTo>
                    <a:pt x="63" y="31"/>
                  </a:lnTo>
                  <a:lnTo>
                    <a:pt x="55" y="31"/>
                  </a:lnTo>
                  <a:lnTo>
                    <a:pt x="45" y="31"/>
                  </a:lnTo>
                  <a:lnTo>
                    <a:pt x="34" y="31"/>
                  </a:lnTo>
                  <a:lnTo>
                    <a:pt x="24" y="31"/>
                  </a:lnTo>
                  <a:lnTo>
                    <a:pt x="13" y="31"/>
                  </a:lnTo>
                  <a:lnTo>
                    <a:pt x="5" y="33"/>
                  </a:lnTo>
                  <a:lnTo>
                    <a:pt x="0" y="34"/>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27" name="Freeform 331">
              <a:extLst>
                <a:ext uri="{FF2B5EF4-FFF2-40B4-BE49-F238E27FC236}">
                  <a16:creationId xmlns:a16="http://schemas.microsoft.com/office/drawing/2014/main" xmlns="" id="{28825FB2-069D-4CE9-B0CF-5D05F3DE7CA6}"/>
                </a:ext>
              </a:extLst>
            </p:cNvPr>
            <p:cNvSpPr>
              <a:spLocks/>
            </p:cNvSpPr>
            <p:nvPr/>
          </p:nvSpPr>
          <p:spPr bwMode="auto">
            <a:xfrm>
              <a:off x="2300" y="1183"/>
              <a:ext cx="97" cy="111"/>
            </a:xfrm>
            <a:custGeom>
              <a:avLst/>
              <a:gdLst>
                <a:gd name="T0" fmla="*/ 1 w 194"/>
                <a:gd name="T1" fmla="*/ 1 h 222"/>
                <a:gd name="T2" fmla="*/ 1 w 194"/>
                <a:gd name="T3" fmla="*/ 1 h 222"/>
                <a:gd name="T4" fmla="*/ 1 w 194"/>
                <a:gd name="T5" fmla="*/ 2 h 222"/>
                <a:gd name="T6" fmla="*/ 1 w 194"/>
                <a:gd name="T7" fmla="*/ 4 h 222"/>
                <a:gd name="T8" fmla="*/ 2 w 194"/>
                <a:gd name="T9" fmla="*/ 4 h 222"/>
                <a:gd name="T10" fmla="*/ 2 w 194"/>
                <a:gd name="T11" fmla="*/ 2 h 222"/>
                <a:gd name="T12" fmla="*/ 2 w 194"/>
                <a:gd name="T13" fmla="*/ 2 h 222"/>
                <a:gd name="T14" fmla="*/ 2 w 194"/>
                <a:gd name="T15" fmla="*/ 2 h 222"/>
                <a:gd name="T16" fmla="*/ 2 w 194"/>
                <a:gd name="T17" fmla="*/ 2 h 222"/>
                <a:gd name="T18" fmla="*/ 3 w 194"/>
                <a:gd name="T19" fmla="*/ 3 h 222"/>
                <a:gd name="T20" fmla="*/ 3 w 194"/>
                <a:gd name="T21" fmla="*/ 4 h 222"/>
                <a:gd name="T22" fmla="*/ 3 w 194"/>
                <a:gd name="T23" fmla="*/ 5 h 222"/>
                <a:gd name="T24" fmla="*/ 3 w 194"/>
                <a:gd name="T25" fmla="*/ 5 h 222"/>
                <a:gd name="T26" fmla="*/ 4 w 194"/>
                <a:gd name="T27" fmla="*/ 4 h 222"/>
                <a:gd name="T28" fmla="*/ 4 w 194"/>
                <a:gd name="T29" fmla="*/ 4 h 222"/>
                <a:gd name="T30" fmla="*/ 5 w 194"/>
                <a:gd name="T31" fmla="*/ 5 h 222"/>
                <a:gd name="T32" fmla="*/ 5 w 194"/>
                <a:gd name="T33" fmla="*/ 6 h 222"/>
                <a:gd name="T34" fmla="*/ 6 w 194"/>
                <a:gd name="T35" fmla="*/ 7 h 222"/>
                <a:gd name="T36" fmla="*/ 6 w 194"/>
                <a:gd name="T37" fmla="*/ 7 h 222"/>
                <a:gd name="T38" fmla="*/ 7 w 194"/>
                <a:gd name="T39" fmla="*/ 7 h 222"/>
                <a:gd name="T40" fmla="*/ 6 w 194"/>
                <a:gd name="T41" fmla="*/ 7 h 222"/>
                <a:gd name="T42" fmla="*/ 6 w 194"/>
                <a:gd name="T43" fmla="*/ 6 h 222"/>
                <a:gd name="T44" fmla="*/ 5 w 194"/>
                <a:gd name="T45" fmla="*/ 5 h 222"/>
                <a:gd name="T46" fmla="*/ 4 w 194"/>
                <a:gd name="T47" fmla="*/ 4 h 222"/>
                <a:gd name="T48" fmla="*/ 4 w 194"/>
                <a:gd name="T49" fmla="*/ 3 h 222"/>
                <a:gd name="T50" fmla="*/ 5 w 194"/>
                <a:gd name="T51" fmla="*/ 3 h 222"/>
                <a:gd name="T52" fmla="*/ 5 w 194"/>
                <a:gd name="T53" fmla="*/ 3 h 222"/>
                <a:gd name="T54" fmla="*/ 5 w 194"/>
                <a:gd name="T55" fmla="*/ 3 h 222"/>
                <a:gd name="T56" fmla="*/ 6 w 194"/>
                <a:gd name="T57" fmla="*/ 3 h 222"/>
                <a:gd name="T58" fmla="*/ 6 w 194"/>
                <a:gd name="T59" fmla="*/ 3 h 222"/>
                <a:gd name="T60" fmla="*/ 6 w 194"/>
                <a:gd name="T61" fmla="*/ 3 h 222"/>
                <a:gd name="T62" fmla="*/ 5 w 194"/>
                <a:gd name="T63" fmla="*/ 3 h 222"/>
                <a:gd name="T64" fmla="*/ 5 w 194"/>
                <a:gd name="T65" fmla="*/ 3 h 222"/>
                <a:gd name="T66" fmla="*/ 4 w 194"/>
                <a:gd name="T67" fmla="*/ 3 h 222"/>
                <a:gd name="T68" fmla="*/ 4 w 194"/>
                <a:gd name="T69" fmla="*/ 3 h 222"/>
                <a:gd name="T70" fmla="*/ 3 w 194"/>
                <a:gd name="T71" fmla="*/ 3 h 222"/>
                <a:gd name="T72" fmla="*/ 3 w 194"/>
                <a:gd name="T73" fmla="*/ 2 h 222"/>
                <a:gd name="T74" fmla="*/ 3 w 194"/>
                <a:gd name="T75" fmla="*/ 2 h 222"/>
                <a:gd name="T76" fmla="*/ 3 w 194"/>
                <a:gd name="T77" fmla="*/ 2 h 222"/>
                <a:gd name="T78" fmla="*/ 3 w 194"/>
                <a:gd name="T79" fmla="*/ 2 h 222"/>
                <a:gd name="T80" fmla="*/ 3 w 194"/>
                <a:gd name="T81" fmla="*/ 2 h 222"/>
                <a:gd name="T82" fmla="*/ 4 w 194"/>
                <a:gd name="T83" fmla="*/ 2 h 222"/>
                <a:gd name="T84" fmla="*/ 4 w 194"/>
                <a:gd name="T85" fmla="*/ 2 h 222"/>
                <a:gd name="T86" fmla="*/ 4 w 194"/>
                <a:gd name="T87" fmla="*/ 2 h 222"/>
                <a:gd name="T88" fmla="*/ 4 w 194"/>
                <a:gd name="T89" fmla="*/ 2 h 222"/>
                <a:gd name="T90" fmla="*/ 3 w 194"/>
                <a:gd name="T91" fmla="*/ 2 h 222"/>
                <a:gd name="T92" fmla="*/ 3 w 194"/>
                <a:gd name="T93" fmla="*/ 2 h 222"/>
                <a:gd name="T94" fmla="*/ 2 w 194"/>
                <a:gd name="T95" fmla="*/ 2 h 222"/>
                <a:gd name="T96" fmla="*/ 2 w 194"/>
                <a:gd name="T97" fmla="*/ 1 h 222"/>
                <a:gd name="T98" fmla="*/ 2 w 194"/>
                <a:gd name="T99" fmla="*/ 1 h 222"/>
                <a:gd name="T100" fmla="*/ 1 w 194"/>
                <a:gd name="T101" fmla="*/ 1 h 222"/>
                <a:gd name="T102" fmla="*/ 1 w 194"/>
                <a:gd name="T103" fmla="*/ 0 h 22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4" h="222">
                  <a:moveTo>
                    <a:pt x="0" y="1"/>
                  </a:moveTo>
                  <a:lnTo>
                    <a:pt x="9" y="8"/>
                  </a:lnTo>
                  <a:lnTo>
                    <a:pt x="18" y="18"/>
                  </a:lnTo>
                  <a:lnTo>
                    <a:pt x="27" y="29"/>
                  </a:lnTo>
                  <a:lnTo>
                    <a:pt x="33" y="36"/>
                  </a:lnTo>
                  <a:lnTo>
                    <a:pt x="28" y="53"/>
                  </a:lnTo>
                  <a:lnTo>
                    <a:pt x="27" y="77"/>
                  </a:lnTo>
                  <a:lnTo>
                    <a:pt x="29" y="101"/>
                  </a:lnTo>
                  <a:lnTo>
                    <a:pt x="36" y="117"/>
                  </a:lnTo>
                  <a:lnTo>
                    <a:pt x="35" y="99"/>
                  </a:lnTo>
                  <a:lnTo>
                    <a:pt x="36" y="78"/>
                  </a:lnTo>
                  <a:lnTo>
                    <a:pt x="38" y="60"/>
                  </a:lnTo>
                  <a:lnTo>
                    <a:pt x="45" y="49"/>
                  </a:lnTo>
                  <a:lnTo>
                    <a:pt x="49" y="47"/>
                  </a:lnTo>
                  <a:lnTo>
                    <a:pt x="51" y="48"/>
                  </a:lnTo>
                  <a:lnTo>
                    <a:pt x="53" y="51"/>
                  </a:lnTo>
                  <a:lnTo>
                    <a:pt x="57" y="55"/>
                  </a:lnTo>
                  <a:lnTo>
                    <a:pt x="64" y="63"/>
                  </a:lnTo>
                  <a:lnTo>
                    <a:pt x="73" y="74"/>
                  </a:lnTo>
                  <a:lnTo>
                    <a:pt x="83" y="85"/>
                  </a:lnTo>
                  <a:lnTo>
                    <a:pt x="89" y="92"/>
                  </a:lnTo>
                  <a:lnTo>
                    <a:pt x="86" y="111"/>
                  </a:lnTo>
                  <a:lnTo>
                    <a:pt x="83" y="131"/>
                  </a:lnTo>
                  <a:lnTo>
                    <a:pt x="86" y="151"/>
                  </a:lnTo>
                  <a:lnTo>
                    <a:pt x="97" y="167"/>
                  </a:lnTo>
                  <a:lnTo>
                    <a:pt x="95" y="149"/>
                  </a:lnTo>
                  <a:lnTo>
                    <a:pt x="94" y="129"/>
                  </a:lnTo>
                  <a:lnTo>
                    <a:pt x="97" y="112"/>
                  </a:lnTo>
                  <a:lnTo>
                    <a:pt x="105" y="101"/>
                  </a:lnTo>
                  <a:lnTo>
                    <a:pt x="112" y="108"/>
                  </a:lnTo>
                  <a:lnTo>
                    <a:pt x="122" y="121"/>
                  </a:lnTo>
                  <a:lnTo>
                    <a:pt x="134" y="136"/>
                  </a:lnTo>
                  <a:lnTo>
                    <a:pt x="147" y="153"/>
                  </a:lnTo>
                  <a:lnTo>
                    <a:pt x="159" y="172"/>
                  </a:lnTo>
                  <a:lnTo>
                    <a:pt x="171" y="189"/>
                  </a:lnTo>
                  <a:lnTo>
                    <a:pt x="180" y="203"/>
                  </a:lnTo>
                  <a:lnTo>
                    <a:pt x="186" y="214"/>
                  </a:lnTo>
                  <a:lnTo>
                    <a:pt x="190" y="221"/>
                  </a:lnTo>
                  <a:lnTo>
                    <a:pt x="193" y="222"/>
                  </a:lnTo>
                  <a:lnTo>
                    <a:pt x="194" y="219"/>
                  </a:lnTo>
                  <a:lnTo>
                    <a:pt x="192" y="210"/>
                  </a:lnTo>
                  <a:lnTo>
                    <a:pt x="188" y="202"/>
                  </a:lnTo>
                  <a:lnTo>
                    <a:pt x="180" y="188"/>
                  </a:lnTo>
                  <a:lnTo>
                    <a:pt x="170" y="170"/>
                  </a:lnTo>
                  <a:lnTo>
                    <a:pt x="158" y="152"/>
                  </a:lnTo>
                  <a:lnTo>
                    <a:pt x="147" y="134"/>
                  </a:lnTo>
                  <a:lnTo>
                    <a:pt x="135" y="116"/>
                  </a:lnTo>
                  <a:lnTo>
                    <a:pt x="125" y="105"/>
                  </a:lnTo>
                  <a:lnTo>
                    <a:pt x="118" y="98"/>
                  </a:lnTo>
                  <a:lnTo>
                    <a:pt x="122" y="93"/>
                  </a:lnTo>
                  <a:lnTo>
                    <a:pt x="128" y="90"/>
                  </a:lnTo>
                  <a:lnTo>
                    <a:pt x="134" y="87"/>
                  </a:lnTo>
                  <a:lnTo>
                    <a:pt x="140" y="85"/>
                  </a:lnTo>
                  <a:lnTo>
                    <a:pt x="146" y="84"/>
                  </a:lnTo>
                  <a:lnTo>
                    <a:pt x="151" y="84"/>
                  </a:lnTo>
                  <a:lnTo>
                    <a:pt x="156" y="86"/>
                  </a:lnTo>
                  <a:lnTo>
                    <a:pt x="162" y="89"/>
                  </a:lnTo>
                  <a:lnTo>
                    <a:pt x="171" y="93"/>
                  </a:lnTo>
                  <a:lnTo>
                    <a:pt x="175" y="96"/>
                  </a:lnTo>
                  <a:lnTo>
                    <a:pt x="177" y="93"/>
                  </a:lnTo>
                  <a:lnTo>
                    <a:pt x="173" y="87"/>
                  </a:lnTo>
                  <a:lnTo>
                    <a:pt x="167" y="83"/>
                  </a:lnTo>
                  <a:lnTo>
                    <a:pt x="160" y="79"/>
                  </a:lnTo>
                  <a:lnTo>
                    <a:pt x="151" y="77"/>
                  </a:lnTo>
                  <a:lnTo>
                    <a:pt x="142" y="75"/>
                  </a:lnTo>
                  <a:lnTo>
                    <a:pt x="132" y="75"/>
                  </a:lnTo>
                  <a:lnTo>
                    <a:pt x="122" y="76"/>
                  </a:lnTo>
                  <a:lnTo>
                    <a:pt x="114" y="79"/>
                  </a:lnTo>
                  <a:lnTo>
                    <a:pt x="108" y="83"/>
                  </a:lnTo>
                  <a:lnTo>
                    <a:pt x="102" y="78"/>
                  </a:lnTo>
                  <a:lnTo>
                    <a:pt x="96" y="74"/>
                  </a:lnTo>
                  <a:lnTo>
                    <a:pt x="90" y="68"/>
                  </a:lnTo>
                  <a:lnTo>
                    <a:pt x="84" y="63"/>
                  </a:lnTo>
                  <a:lnTo>
                    <a:pt x="79" y="58"/>
                  </a:lnTo>
                  <a:lnTo>
                    <a:pt x="74" y="53"/>
                  </a:lnTo>
                  <a:lnTo>
                    <a:pt x="71" y="49"/>
                  </a:lnTo>
                  <a:lnTo>
                    <a:pt x="68" y="47"/>
                  </a:lnTo>
                  <a:lnTo>
                    <a:pt x="72" y="45"/>
                  </a:lnTo>
                  <a:lnTo>
                    <a:pt x="75" y="44"/>
                  </a:lnTo>
                  <a:lnTo>
                    <a:pt x="81" y="41"/>
                  </a:lnTo>
                  <a:lnTo>
                    <a:pt x="86" y="41"/>
                  </a:lnTo>
                  <a:lnTo>
                    <a:pt x="91" y="40"/>
                  </a:lnTo>
                  <a:lnTo>
                    <a:pt x="97" y="40"/>
                  </a:lnTo>
                  <a:lnTo>
                    <a:pt x="103" y="41"/>
                  </a:lnTo>
                  <a:lnTo>
                    <a:pt x="109" y="43"/>
                  </a:lnTo>
                  <a:lnTo>
                    <a:pt x="114" y="43"/>
                  </a:lnTo>
                  <a:lnTo>
                    <a:pt x="116" y="41"/>
                  </a:lnTo>
                  <a:lnTo>
                    <a:pt x="112" y="39"/>
                  </a:lnTo>
                  <a:lnTo>
                    <a:pt x="106" y="37"/>
                  </a:lnTo>
                  <a:lnTo>
                    <a:pt x="102" y="37"/>
                  </a:lnTo>
                  <a:lnTo>
                    <a:pt x="96" y="36"/>
                  </a:lnTo>
                  <a:lnTo>
                    <a:pt x="88" y="34"/>
                  </a:lnTo>
                  <a:lnTo>
                    <a:pt x="81" y="33"/>
                  </a:lnTo>
                  <a:lnTo>
                    <a:pt x="73" y="33"/>
                  </a:lnTo>
                  <a:lnTo>
                    <a:pt x="66" y="32"/>
                  </a:lnTo>
                  <a:lnTo>
                    <a:pt x="59" y="33"/>
                  </a:lnTo>
                  <a:lnTo>
                    <a:pt x="55" y="33"/>
                  </a:lnTo>
                  <a:lnTo>
                    <a:pt x="48" y="32"/>
                  </a:lnTo>
                  <a:lnTo>
                    <a:pt x="41" y="28"/>
                  </a:lnTo>
                  <a:lnTo>
                    <a:pt x="34" y="22"/>
                  </a:lnTo>
                  <a:lnTo>
                    <a:pt x="26" y="15"/>
                  </a:lnTo>
                  <a:lnTo>
                    <a:pt x="19" y="8"/>
                  </a:lnTo>
                  <a:lnTo>
                    <a:pt x="12" y="3"/>
                  </a:lnTo>
                  <a:lnTo>
                    <a:pt x="6" y="0"/>
                  </a:lnTo>
                  <a:lnTo>
                    <a:pt x="0" y="1"/>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28" name="Freeform 332">
              <a:extLst>
                <a:ext uri="{FF2B5EF4-FFF2-40B4-BE49-F238E27FC236}">
                  <a16:creationId xmlns:a16="http://schemas.microsoft.com/office/drawing/2014/main" xmlns="" id="{7132C8A8-1B54-4E94-B49E-19B8E16030C0}"/>
                </a:ext>
              </a:extLst>
            </p:cNvPr>
            <p:cNvSpPr>
              <a:spLocks/>
            </p:cNvSpPr>
            <p:nvPr/>
          </p:nvSpPr>
          <p:spPr bwMode="auto">
            <a:xfrm>
              <a:off x="2217" y="1193"/>
              <a:ext cx="73" cy="128"/>
            </a:xfrm>
            <a:custGeom>
              <a:avLst/>
              <a:gdLst>
                <a:gd name="T0" fmla="*/ 2 w 147"/>
                <a:gd name="T1" fmla="*/ 1 h 255"/>
                <a:gd name="T2" fmla="*/ 2 w 147"/>
                <a:gd name="T3" fmla="*/ 2 h 255"/>
                <a:gd name="T4" fmla="*/ 1 w 147"/>
                <a:gd name="T5" fmla="*/ 2 h 255"/>
                <a:gd name="T6" fmla="*/ 0 w 147"/>
                <a:gd name="T7" fmla="*/ 3 h 255"/>
                <a:gd name="T8" fmla="*/ 0 w 147"/>
                <a:gd name="T9" fmla="*/ 3 h 255"/>
                <a:gd name="T10" fmla="*/ 0 w 147"/>
                <a:gd name="T11" fmla="*/ 3 h 255"/>
                <a:gd name="T12" fmla="*/ 1 w 147"/>
                <a:gd name="T13" fmla="*/ 3 h 255"/>
                <a:gd name="T14" fmla="*/ 2 w 147"/>
                <a:gd name="T15" fmla="*/ 2 h 255"/>
                <a:gd name="T16" fmla="*/ 2 w 147"/>
                <a:gd name="T17" fmla="*/ 3 h 255"/>
                <a:gd name="T18" fmla="*/ 1 w 147"/>
                <a:gd name="T19" fmla="*/ 4 h 255"/>
                <a:gd name="T20" fmla="*/ 0 w 147"/>
                <a:gd name="T21" fmla="*/ 4 h 255"/>
                <a:gd name="T22" fmla="*/ 0 w 147"/>
                <a:gd name="T23" fmla="*/ 5 h 255"/>
                <a:gd name="T24" fmla="*/ 0 w 147"/>
                <a:gd name="T25" fmla="*/ 5 h 255"/>
                <a:gd name="T26" fmla="*/ 0 w 147"/>
                <a:gd name="T27" fmla="*/ 5 h 255"/>
                <a:gd name="T28" fmla="*/ 1 w 147"/>
                <a:gd name="T29" fmla="*/ 5 h 255"/>
                <a:gd name="T30" fmla="*/ 2 w 147"/>
                <a:gd name="T31" fmla="*/ 4 h 255"/>
                <a:gd name="T32" fmla="*/ 2 w 147"/>
                <a:gd name="T33" fmla="*/ 5 h 255"/>
                <a:gd name="T34" fmla="*/ 1 w 147"/>
                <a:gd name="T35" fmla="*/ 6 h 255"/>
                <a:gd name="T36" fmla="*/ 0 w 147"/>
                <a:gd name="T37" fmla="*/ 6 h 255"/>
                <a:gd name="T38" fmla="*/ 0 w 147"/>
                <a:gd name="T39" fmla="*/ 7 h 255"/>
                <a:gd name="T40" fmla="*/ 0 w 147"/>
                <a:gd name="T41" fmla="*/ 7 h 255"/>
                <a:gd name="T42" fmla="*/ 1 w 147"/>
                <a:gd name="T43" fmla="*/ 6 h 255"/>
                <a:gd name="T44" fmla="*/ 1 w 147"/>
                <a:gd name="T45" fmla="*/ 6 h 255"/>
                <a:gd name="T46" fmla="*/ 1 w 147"/>
                <a:gd name="T47" fmla="*/ 7 h 255"/>
                <a:gd name="T48" fmla="*/ 0 w 147"/>
                <a:gd name="T49" fmla="*/ 8 h 255"/>
                <a:gd name="T50" fmla="*/ 0 w 147"/>
                <a:gd name="T51" fmla="*/ 8 h 255"/>
                <a:gd name="T52" fmla="*/ 0 w 147"/>
                <a:gd name="T53" fmla="*/ 8 h 255"/>
                <a:gd name="T54" fmla="*/ 0 w 147"/>
                <a:gd name="T55" fmla="*/ 8 h 255"/>
                <a:gd name="T56" fmla="*/ 1 w 147"/>
                <a:gd name="T57" fmla="*/ 7 h 255"/>
                <a:gd name="T58" fmla="*/ 2 w 147"/>
                <a:gd name="T59" fmla="*/ 6 h 255"/>
                <a:gd name="T60" fmla="*/ 2 w 147"/>
                <a:gd name="T61" fmla="*/ 7 h 255"/>
                <a:gd name="T62" fmla="*/ 2 w 147"/>
                <a:gd name="T63" fmla="*/ 7 h 255"/>
                <a:gd name="T64" fmla="*/ 3 w 147"/>
                <a:gd name="T65" fmla="*/ 7 h 255"/>
                <a:gd name="T66" fmla="*/ 3 w 147"/>
                <a:gd name="T67" fmla="*/ 6 h 255"/>
                <a:gd name="T68" fmla="*/ 2 w 147"/>
                <a:gd name="T69" fmla="*/ 6 h 255"/>
                <a:gd name="T70" fmla="*/ 2 w 147"/>
                <a:gd name="T71" fmla="*/ 4 h 255"/>
                <a:gd name="T72" fmla="*/ 2 w 147"/>
                <a:gd name="T73" fmla="*/ 4 h 255"/>
                <a:gd name="T74" fmla="*/ 3 w 147"/>
                <a:gd name="T75" fmla="*/ 4 h 255"/>
                <a:gd name="T76" fmla="*/ 4 w 147"/>
                <a:gd name="T77" fmla="*/ 5 h 255"/>
                <a:gd name="T78" fmla="*/ 4 w 147"/>
                <a:gd name="T79" fmla="*/ 6 h 255"/>
                <a:gd name="T80" fmla="*/ 4 w 147"/>
                <a:gd name="T81" fmla="*/ 5 h 255"/>
                <a:gd name="T82" fmla="*/ 3 w 147"/>
                <a:gd name="T83" fmla="*/ 4 h 255"/>
                <a:gd name="T84" fmla="*/ 2 w 147"/>
                <a:gd name="T85" fmla="*/ 3 h 255"/>
                <a:gd name="T86" fmla="*/ 3 w 147"/>
                <a:gd name="T87" fmla="*/ 3 h 255"/>
                <a:gd name="T88" fmla="*/ 3 w 147"/>
                <a:gd name="T89" fmla="*/ 3 h 255"/>
                <a:gd name="T90" fmla="*/ 4 w 147"/>
                <a:gd name="T91" fmla="*/ 3 h 255"/>
                <a:gd name="T92" fmla="*/ 4 w 147"/>
                <a:gd name="T93" fmla="*/ 3 h 255"/>
                <a:gd name="T94" fmla="*/ 4 w 147"/>
                <a:gd name="T95" fmla="*/ 3 h 255"/>
                <a:gd name="T96" fmla="*/ 4 w 147"/>
                <a:gd name="T97" fmla="*/ 3 h 255"/>
                <a:gd name="T98" fmla="*/ 3 w 147"/>
                <a:gd name="T99" fmla="*/ 2 h 255"/>
                <a:gd name="T100" fmla="*/ 3 w 147"/>
                <a:gd name="T101" fmla="*/ 2 h 255"/>
                <a:gd name="T102" fmla="*/ 3 w 147"/>
                <a:gd name="T103" fmla="*/ 1 h 255"/>
                <a:gd name="T104" fmla="*/ 3 w 147"/>
                <a:gd name="T105" fmla="*/ 1 h 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47" h="255">
                  <a:moveTo>
                    <a:pt x="97" y="12"/>
                  </a:moveTo>
                  <a:lnTo>
                    <a:pt x="96" y="23"/>
                  </a:lnTo>
                  <a:lnTo>
                    <a:pt x="95" y="31"/>
                  </a:lnTo>
                  <a:lnTo>
                    <a:pt x="93" y="38"/>
                  </a:lnTo>
                  <a:lnTo>
                    <a:pt x="89" y="42"/>
                  </a:lnTo>
                  <a:lnTo>
                    <a:pt x="81" y="47"/>
                  </a:lnTo>
                  <a:lnTo>
                    <a:pt x="71" y="52"/>
                  </a:lnTo>
                  <a:lnTo>
                    <a:pt x="59" y="57"/>
                  </a:lnTo>
                  <a:lnTo>
                    <a:pt x="47" y="63"/>
                  </a:lnTo>
                  <a:lnTo>
                    <a:pt x="35" y="70"/>
                  </a:lnTo>
                  <a:lnTo>
                    <a:pt x="26" y="77"/>
                  </a:lnTo>
                  <a:lnTo>
                    <a:pt x="19" y="83"/>
                  </a:lnTo>
                  <a:lnTo>
                    <a:pt x="15" y="90"/>
                  </a:lnTo>
                  <a:lnTo>
                    <a:pt x="15" y="94"/>
                  </a:lnTo>
                  <a:lnTo>
                    <a:pt x="17" y="95"/>
                  </a:lnTo>
                  <a:lnTo>
                    <a:pt x="19" y="95"/>
                  </a:lnTo>
                  <a:lnTo>
                    <a:pt x="22" y="92"/>
                  </a:lnTo>
                  <a:lnTo>
                    <a:pt x="27" y="86"/>
                  </a:lnTo>
                  <a:lnTo>
                    <a:pt x="34" y="81"/>
                  </a:lnTo>
                  <a:lnTo>
                    <a:pt x="41" y="76"/>
                  </a:lnTo>
                  <a:lnTo>
                    <a:pt x="49" y="72"/>
                  </a:lnTo>
                  <a:lnTo>
                    <a:pt x="57" y="68"/>
                  </a:lnTo>
                  <a:lnTo>
                    <a:pt x="66" y="65"/>
                  </a:lnTo>
                  <a:lnTo>
                    <a:pt x="74" y="64"/>
                  </a:lnTo>
                  <a:lnTo>
                    <a:pt x="82" y="63"/>
                  </a:lnTo>
                  <a:lnTo>
                    <a:pt x="80" y="77"/>
                  </a:lnTo>
                  <a:lnTo>
                    <a:pt x="76" y="88"/>
                  </a:lnTo>
                  <a:lnTo>
                    <a:pt x="74" y="99"/>
                  </a:lnTo>
                  <a:lnTo>
                    <a:pt x="71" y="106"/>
                  </a:lnTo>
                  <a:lnTo>
                    <a:pt x="59" y="108"/>
                  </a:lnTo>
                  <a:lnTo>
                    <a:pt x="48" y="111"/>
                  </a:lnTo>
                  <a:lnTo>
                    <a:pt x="37" y="116"/>
                  </a:lnTo>
                  <a:lnTo>
                    <a:pt x="28" y="122"/>
                  </a:lnTo>
                  <a:lnTo>
                    <a:pt x="20" y="128"/>
                  </a:lnTo>
                  <a:lnTo>
                    <a:pt x="14" y="134"/>
                  </a:lnTo>
                  <a:lnTo>
                    <a:pt x="10" y="141"/>
                  </a:lnTo>
                  <a:lnTo>
                    <a:pt x="9" y="149"/>
                  </a:lnTo>
                  <a:lnTo>
                    <a:pt x="10" y="154"/>
                  </a:lnTo>
                  <a:lnTo>
                    <a:pt x="11" y="154"/>
                  </a:lnTo>
                  <a:lnTo>
                    <a:pt x="13" y="152"/>
                  </a:lnTo>
                  <a:lnTo>
                    <a:pt x="15" y="146"/>
                  </a:lnTo>
                  <a:lnTo>
                    <a:pt x="18" y="143"/>
                  </a:lnTo>
                  <a:lnTo>
                    <a:pt x="24" y="139"/>
                  </a:lnTo>
                  <a:lnTo>
                    <a:pt x="30" y="134"/>
                  </a:lnTo>
                  <a:lnTo>
                    <a:pt x="38" y="130"/>
                  </a:lnTo>
                  <a:lnTo>
                    <a:pt x="48" y="125"/>
                  </a:lnTo>
                  <a:lnTo>
                    <a:pt x="56" y="122"/>
                  </a:lnTo>
                  <a:lnTo>
                    <a:pt x="65" y="119"/>
                  </a:lnTo>
                  <a:lnTo>
                    <a:pt x="72" y="119"/>
                  </a:lnTo>
                  <a:lnTo>
                    <a:pt x="71" y="133"/>
                  </a:lnTo>
                  <a:lnTo>
                    <a:pt x="68" y="146"/>
                  </a:lnTo>
                  <a:lnTo>
                    <a:pt x="65" y="156"/>
                  </a:lnTo>
                  <a:lnTo>
                    <a:pt x="62" y="163"/>
                  </a:lnTo>
                  <a:lnTo>
                    <a:pt x="52" y="167"/>
                  </a:lnTo>
                  <a:lnTo>
                    <a:pt x="44" y="170"/>
                  </a:lnTo>
                  <a:lnTo>
                    <a:pt x="35" y="175"/>
                  </a:lnTo>
                  <a:lnTo>
                    <a:pt x="28" y="179"/>
                  </a:lnTo>
                  <a:lnTo>
                    <a:pt x="22" y="184"/>
                  </a:lnTo>
                  <a:lnTo>
                    <a:pt x="17" y="191"/>
                  </a:lnTo>
                  <a:lnTo>
                    <a:pt x="13" y="198"/>
                  </a:lnTo>
                  <a:lnTo>
                    <a:pt x="12" y="206"/>
                  </a:lnTo>
                  <a:lnTo>
                    <a:pt x="17" y="200"/>
                  </a:lnTo>
                  <a:lnTo>
                    <a:pt x="22" y="196"/>
                  </a:lnTo>
                  <a:lnTo>
                    <a:pt x="29" y="190"/>
                  </a:lnTo>
                  <a:lnTo>
                    <a:pt x="35" y="185"/>
                  </a:lnTo>
                  <a:lnTo>
                    <a:pt x="42" y="182"/>
                  </a:lnTo>
                  <a:lnTo>
                    <a:pt x="48" y="178"/>
                  </a:lnTo>
                  <a:lnTo>
                    <a:pt x="52" y="176"/>
                  </a:lnTo>
                  <a:lnTo>
                    <a:pt x="57" y="175"/>
                  </a:lnTo>
                  <a:lnTo>
                    <a:pt x="56" y="182"/>
                  </a:lnTo>
                  <a:lnTo>
                    <a:pt x="52" y="191"/>
                  </a:lnTo>
                  <a:lnTo>
                    <a:pt x="47" y="201"/>
                  </a:lnTo>
                  <a:lnTo>
                    <a:pt x="41" y="214"/>
                  </a:lnTo>
                  <a:lnTo>
                    <a:pt x="33" y="225"/>
                  </a:lnTo>
                  <a:lnTo>
                    <a:pt x="25" y="236"/>
                  </a:lnTo>
                  <a:lnTo>
                    <a:pt x="15" y="244"/>
                  </a:lnTo>
                  <a:lnTo>
                    <a:pt x="6" y="250"/>
                  </a:lnTo>
                  <a:lnTo>
                    <a:pt x="2" y="252"/>
                  </a:lnTo>
                  <a:lnTo>
                    <a:pt x="0" y="254"/>
                  </a:lnTo>
                  <a:lnTo>
                    <a:pt x="2" y="255"/>
                  </a:lnTo>
                  <a:lnTo>
                    <a:pt x="9" y="254"/>
                  </a:lnTo>
                  <a:lnTo>
                    <a:pt x="14" y="252"/>
                  </a:lnTo>
                  <a:lnTo>
                    <a:pt x="21" y="246"/>
                  </a:lnTo>
                  <a:lnTo>
                    <a:pt x="30" y="239"/>
                  </a:lnTo>
                  <a:lnTo>
                    <a:pt x="41" y="229"/>
                  </a:lnTo>
                  <a:lnTo>
                    <a:pt x="50" y="217"/>
                  </a:lnTo>
                  <a:lnTo>
                    <a:pt x="58" y="204"/>
                  </a:lnTo>
                  <a:lnTo>
                    <a:pt x="65" y="190"/>
                  </a:lnTo>
                  <a:lnTo>
                    <a:pt x="70" y="174"/>
                  </a:lnTo>
                  <a:lnTo>
                    <a:pt x="79" y="178"/>
                  </a:lnTo>
                  <a:lnTo>
                    <a:pt x="88" y="186"/>
                  </a:lnTo>
                  <a:lnTo>
                    <a:pt x="94" y="196"/>
                  </a:lnTo>
                  <a:lnTo>
                    <a:pt x="94" y="205"/>
                  </a:lnTo>
                  <a:lnTo>
                    <a:pt x="91" y="214"/>
                  </a:lnTo>
                  <a:lnTo>
                    <a:pt x="90" y="220"/>
                  </a:lnTo>
                  <a:lnTo>
                    <a:pt x="93" y="221"/>
                  </a:lnTo>
                  <a:lnTo>
                    <a:pt x="97" y="217"/>
                  </a:lnTo>
                  <a:lnTo>
                    <a:pt x="101" y="212"/>
                  </a:lnTo>
                  <a:lnTo>
                    <a:pt x="103" y="207"/>
                  </a:lnTo>
                  <a:lnTo>
                    <a:pt x="103" y="204"/>
                  </a:lnTo>
                  <a:lnTo>
                    <a:pt x="102" y="198"/>
                  </a:lnTo>
                  <a:lnTo>
                    <a:pt x="97" y="186"/>
                  </a:lnTo>
                  <a:lnTo>
                    <a:pt x="91" y="176"/>
                  </a:lnTo>
                  <a:lnTo>
                    <a:pt x="86" y="169"/>
                  </a:lnTo>
                  <a:lnTo>
                    <a:pt x="81" y="164"/>
                  </a:lnTo>
                  <a:lnTo>
                    <a:pt x="83" y="153"/>
                  </a:lnTo>
                  <a:lnTo>
                    <a:pt x="86" y="138"/>
                  </a:lnTo>
                  <a:lnTo>
                    <a:pt x="88" y="125"/>
                  </a:lnTo>
                  <a:lnTo>
                    <a:pt x="89" y="115"/>
                  </a:lnTo>
                  <a:lnTo>
                    <a:pt x="90" y="111"/>
                  </a:lnTo>
                  <a:lnTo>
                    <a:pt x="93" y="110"/>
                  </a:lnTo>
                  <a:lnTo>
                    <a:pt x="97" y="111"/>
                  </a:lnTo>
                  <a:lnTo>
                    <a:pt x="104" y="115"/>
                  </a:lnTo>
                  <a:lnTo>
                    <a:pt x="112" y="121"/>
                  </a:lnTo>
                  <a:lnTo>
                    <a:pt x="121" y="129"/>
                  </a:lnTo>
                  <a:lnTo>
                    <a:pt x="128" y="141"/>
                  </a:lnTo>
                  <a:lnTo>
                    <a:pt x="132" y="158"/>
                  </a:lnTo>
                  <a:lnTo>
                    <a:pt x="133" y="164"/>
                  </a:lnTo>
                  <a:lnTo>
                    <a:pt x="134" y="166"/>
                  </a:lnTo>
                  <a:lnTo>
                    <a:pt x="135" y="163"/>
                  </a:lnTo>
                  <a:lnTo>
                    <a:pt x="136" y="156"/>
                  </a:lnTo>
                  <a:lnTo>
                    <a:pt x="136" y="151"/>
                  </a:lnTo>
                  <a:lnTo>
                    <a:pt x="134" y="143"/>
                  </a:lnTo>
                  <a:lnTo>
                    <a:pt x="132" y="133"/>
                  </a:lnTo>
                  <a:lnTo>
                    <a:pt x="127" y="123"/>
                  </a:lnTo>
                  <a:lnTo>
                    <a:pt x="121" y="114"/>
                  </a:lnTo>
                  <a:lnTo>
                    <a:pt x="113" y="107"/>
                  </a:lnTo>
                  <a:lnTo>
                    <a:pt x="104" y="100"/>
                  </a:lnTo>
                  <a:lnTo>
                    <a:pt x="91" y="96"/>
                  </a:lnTo>
                  <a:lnTo>
                    <a:pt x="95" y="88"/>
                  </a:lnTo>
                  <a:lnTo>
                    <a:pt x="98" y="78"/>
                  </a:lnTo>
                  <a:lnTo>
                    <a:pt x="101" y="69"/>
                  </a:lnTo>
                  <a:lnTo>
                    <a:pt x="101" y="62"/>
                  </a:lnTo>
                  <a:lnTo>
                    <a:pt x="106" y="63"/>
                  </a:lnTo>
                  <a:lnTo>
                    <a:pt x="113" y="65"/>
                  </a:lnTo>
                  <a:lnTo>
                    <a:pt x="119" y="68"/>
                  </a:lnTo>
                  <a:lnTo>
                    <a:pt x="126" y="70"/>
                  </a:lnTo>
                  <a:lnTo>
                    <a:pt x="131" y="75"/>
                  </a:lnTo>
                  <a:lnTo>
                    <a:pt x="135" y="79"/>
                  </a:lnTo>
                  <a:lnTo>
                    <a:pt x="139" y="85"/>
                  </a:lnTo>
                  <a:lnTo>
                    <a:pt x="141" y="92"/>
                  </a:lnTo>
                  <a:lnTo>
                    <a:pt x="143" y="99"/>
                  </a:lnTo>
                  <a:lnTo>
                    <a:pt x="146" y="100"/>
                  </a:lnTo>
                  <a:lnTo>
                    <a:pt x="147" y="96"/>
                  </a:lnTo>
                  <a:lnTo>
                    <a:pt x="147" y="88"/>
                  </a:lnTo>
                  <a:lnTo>
                    <a:pt x="146" y="83"/>
                  </a:lnTo>
                  <a:lnTo>
                    <a:pt x="142" y="77"/>
                  </a:lnTo>
                  <a:lnTo>
                    <a:pt x="138" y="70"/>
                  </a:lnTo>
                  <a:lnTo>
                    <a:pt x="133" y="63"/>
                  </a:lnTo>
                  <a:lnTo>
                    <a:pt x="127" y="57"/>
                  </a:lnTo>
                  <a:lnTo>
                    <a:pt x="121" y="52"/>
                  </a:lnTo>
                  <a:lnTo>
                    <a:pt x="114" y="48"/>
                  </a:lnTo>
                  <a:lnTo>
                    <a:pt x="109" y="46"/>
                  </a:lnTo>
                  <a:lnTo>
                    <a:pt x="109" y="34"/>
                  </a:lnTo>
                  <a:lnTo>
                    <a:pt x="109" y="24"/>
                  </a:lnTo>
                  <a:lnTo>
                    <a:pt x="109" y="15"/>
                  </a:lnTo>
                  <a:lnTo>
                    <a:pt x="108" y="5"/>
                  </a:lnTo>
                  <a:lnTo>
                    <a:pt x="105" y="0"/>
                  </a:lnTo>
                  <a:lnTo>
                    <a:pt x="102" y="1"/>
                  </a:lnTo>
                  <a:lnTo>
                    <a:pt x="100" y="5"/>
                  </a:lnTo>
                  <a:lnTo>
                    <a:pt x="97" y="12"/>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29" name="Freeform 333">
              <a:extLst>
                <a:ext uri="{FF2B5EF4-FFF2-40B4-BE49-F238E27FC236}">
                  <a16:creationId xmlns:a16="http://schemas.microsoft.com/office/drawing/2014/main" xmlns="" id="{FC4F7F2B-ACEE-49F6-9589-785CE2948DD2}"/>
                </a:ext>
              </a:extLst>
            </p:cNvPr>
            <p:cNvSpPr>
              <a:spLocks/>
            </p:cNvSpPr>
            <p:nvPr/>
          </p:nvSpPr>
          <p:spPr bwMode="auto">
            <a:xfrm>
              <a:off x="2136" y="1164"/>
              <a:ext cx="117" cy="66"/>
            </a:xfrm>
            <a:custGeom>
              <a:avLst/>
              <a:gdLst>
                <a:gd name="T0" fmla="*/ 7 w 234"/>
                <a:gd name="T1" fmla="*/ 1 h 131"/>
                <a:gd name="T2" fmla="*/ 6 w 234"/>
                <a:gd name="T3" fmla="*/ 1 h 131"/>
                <a:gd name="T4" fmla="*/ 5 w 234"/>
                <a:gd name="T5" fmla="*/ 1 h 131"/>
                <a:gd name="T6" fmla="*/ 5 w 234"/>
                <a:gd name="T7" fmla="*/ 1 h 131"/>
                <a:gd name="T8" fmla="*/ 5 w 234"/>
                <a:gd name="T9" fmla="*/ 1 h 131"/>
                <a:gd name="T10" fmla="*/ 4 w 234"/>
                <a:gd name="T11" fmla="*/ 1 h 131"/>
                <a:gd name="T12" fmla="*/ 4 w 234"/>
                <a:gd name="T13" fmla="*/ 1 h 131"/>
                <a:gd name="T14" fmla="*/ 3 w 234"/>
                <a:gd name="T15" fmla="*/ 1 h 131"/>
                <a:gd name="T16" fmla="*/ 3 w 234"/>
                <a:gd name="T17" fmla="*/ 1 h 131"/>
                <a:gd name="T18" fmla="*/ 3 w 234"/>
                <a:gd name="T19" fmla="*/ 1 h 131"/>
                <a:gd name="T20" fmla="*/ 3 w 234"/>
                <a:gd name="T21" fmla="*/ 1 h 131"/>
                <a:gd name="T22" fmla="*/ 4 w 234"/>
                <a:gd name="T23" fmla="*/ 1 h 131"/>
                <a:gd name="T24" fmla="*/ 4 w 234"/>
                <a:gd name="T25" fmla="*/ 2 h 131"/>
                <a:gd name="T26" fmla="*/ 4 w 234"/>
                <a:gd name="T27" fmla="*/ 2 h 131"/>
                <a:gd name="T28" fmla="*/ 4 w 234"/>
                <a:gd name="T29" fmla="*/ 2 h 131"/>
                <a:gd name="T30" fmla="*/ 4 w 234"/>
                <a:gd name="T31" fmla="*/ 2 h 131"/>
                <a:gd name="T32" fmla="*/ 3 w 234"/>
                <a:gd name="T33" fmla="*/ 2 h 131"/>
                <a:gd name="T34" fmla="*/ 3 w 234"/>
                <a:gd name="T35" fmla="*/ 2 h 131"/>
                <a:gd name="T36" fmla="*/ 2 w 234"/>
                <a:gd name="T37" fmla="*/ 2 h 131"/>
                <a:gd name="T38" fmla="*/ 2 w 234"/>
                <a:gd name="T39" fmla="*/ 2 h 131"/>
                <a:gd name="T40" fmla="*/ 2 w 234"/>
                <a:gd name="T41" fmla="*/ 2 h 131"/>
                <a:gd name="T42" fmla="*/ 2 w 234"/>
                <a:gd name="T43" fmla="*/ 2 h 131"/>
                <a:gd name="T44" fmla="*/ 3 w 234"/>
                <a:gd name="T45" fmla="*/ 3 h 131"/>
                <a:gd name="T46" fmla="*/ 3 w 234"/>
                <a:gd name="T47" fmla="*/ 3 h 131"/>
                <a:gd name="T48" fmla="*/ 3 w 234"/>
                <a:gd name="T49" fmla="*/ 3 h 131"/>
                <a:gd name="T50" fmla="*/ 2 w 234"/>
                <a:gd name="T51" fmla="*/ 3 h 131"/>
                <a:gd name="T52" fmla="*/ 2 w 234"/>
                <a:gd name="T53" fmla="*/ 4 h 131"/>
                <a:gd name="T54" fmla="*/ 1 w 234"/>
                <a:gd name="T55" fmla="*/ 4 h 131"/>
                <a:gd name="T56" fmla="*/ 1 w 234"/>
                <a:gd name="T57" fmla="*/ 4 h 131"/>
                <a:gd name="T58" fmla="*/ 1 w 234"/>
                <a:gd name="T59" fmla="*/ 4 h 131"/>
                <a:gd name="T60" fmla="*/ 1 w 234"/>
                <a:gd name="T61" fmla="*/ 4 h 131"/>
                <a:gd name="T62" fmla="*/ 2 w 234"/>
                <a:gd name="T63" fmla="*/ 4 h 131"/>
                <a:gd name="T64" fmla="*/ 2 w 234"/>
                <a:gd name="T65" fmla="*/ 4 h 131"/>
                <a:gd name="T66" fmla="*/ 3 w 234"/>
                <a:gd name="T67" fmla="*/ 3 h 131"/>
                <a:gd name="T68" fmla="*/ 4 w 234"/>
                <a:gd name="T69" fmla="*/ 3 h 131"/>
                <a:gd name="T70" fmla="*/ 4 w 234"/>
                <a:gd name="T71" fmla="*/ 4 h 131"/>
                <a:gd name="T72" fmla="*/ 3 w 234"/>
                <a:gd name="T73" fmla="*/ 5 h 131"/>
                <a:gd name="T74" fmla="*/ 4 w 234"/>
                <a:gd name="T75" fmla="*/ 5 h 131"/>
                <a:gd name="T76" fmla="*/ 4 w 234"/>
                <a:gd name="T77" fmla="*/ 4 h 131"/>
                <a:gd name="T78" fmla="*/ 4 w 234"/>
                <a:gd name="T79" fmla="*/ 4 h 131"/>
                <a:gd name="T80" fmla="*/ 4 w 234"/>
                <a:gd name="T81" fmla="*/ 3 h 131"/>
                <a:gd name="T82" fmla="*/ 4 w 234"/>
                <a:gd name="T83" fmla="*/ 3 h 131"/>
                <a:gd name="T84" fmla="*/ 5 w 234"/>
                <a:gd name="T85" fmla="*/ 2 h 131"/>
                <a:gd name="T86" fmla="*/ 5 w 234"/>
                <a:gd name="T87" fmla="*/ 2 h 131"/>
                <a:gd name="T88" fmla="*/ 6 w 234"/>
                <a:gd name="T89" fmla="*/ 2 h 131"/>
                <a:gd name="T90" fmla="*/ 6 w 234"/>
                <a:gd name="T91" fmla="*/ 3 h 131"/>
                <a:gd name="T92" fmla="*/ 6 w 234"/>
                <a:gd name="T93" fmla="*/ 4 h 131"/>
                <a:gd name="T94" fmla="*/ 6 w 234"/>
                <a:gd name="T95" fmla="*/ 4 h 131"/>
                <a:gd name="T96" fmla="*/ 6 w 234"/>
                <a:gd name="T97" fmla="*/ 3 h 131"/>
                <a:gd name="T98" fmla="*/ 6 w 234"/>
                <a:gd name="T99" fmla="*/ 2 h 131"/>
                <a:gd name="T100" fmla="*/ 6 w 234"/>
                <a:gd name="T101" fmla="*/ 2 h 131"/>
                <a:gd name="T102" fmla="*/ 6 w 234"/>
                <a:gd name="T103" fmla="*/ 1 h 131"/>
                <a:gd name="T104" fmla="*/ 7 w 234"/>
                <a:gd name="T105" fmla="*/ 1 h 131"/>
                <a:gd name="T106" fmla="*/ 8 w 234"/>
                <a:gd name="T107" fmla="*/ 1 h 131"/>
                <a:gd name="T108" fmla="*/ 8 w 234"/>
                <a:gd name="T109" fmla="*/ 0 h 131"/>
                <a:gd name="T110" fmla="*/ 7 w 234"/>
                <a:gd name="T111" fmla="*/ 1 h 13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34" h="131">
                  <a:moveTo>
                    <a:pt x="209" y="3"/>
                  </a:moveTo>
                  <a:lnTo>
                    <a:pt x="202" y="6"/>
                  </a:lnTo>
                  <a:lnTo>
                    <a:pt x="193" y="9"/>
                  </a:lnTo>
                  <a:lnTo>
                    <a:pt x="181" y="14"/>
                  </a:lnTo>
                  <a:lnTo>
                    <a:pt x="170" y="18"/>
                  </a:lnTo>
                  <a:lnTo>
                    <a:pt x="159" y="23"/>
                  </a:lnTo>
                  <a:lnTo>
                    <a:pt x="149" y="28"/>
                  </a:lnTo>
                  <a:lnTo>
                    <a:pt x="142" y="32"/>
                  </a:lnTo>
                  <a:lnTo>
                    <a:pt x="138" y="34"/>
                  </a:lnTo>
                  <a:lnTo>
                    <a:pt x="134" y="30"/>
                  </a:lnTo>
                  <a:lnTo>
                    <a:pt x="127" y="28"/>
                  </a:lnTo>
                  <a:lnTo>
                    <a:pt x="120" y="24"/>
                  </a:lnTo>
                  <a:lnTo>
                    <a:pt x="112" y="22"/>
                  </a:lnTo>
                  <a:lnTo>
                    <a:pt x="104" y="22"/>
                  </a:lnTo>
                  <a:lnTo>
                    <a:pt x="95" y="21"/>
                  </a:lnTo>
                  <a:lnTo>
                    <a:pt x="88" y="22"/>
                  </a:lnTo>
                  <a:lnTo>
                    <a:pt x="81" y="24"/>
                  </a:lnTo>
                  <a:lnTo>
                    <a:pt x="76" y="26"/>
                  </a:lnTo>
                  <a:lnTo>
                    <a:pt x="77" y="28"/>
                  </a:lnTo>
                  <a:lnTo>
                    <a:pt x="81" y="29"/>
                  </a:lnTo>
                  <a:lnTo>
                    <a:pt x="87" y="29"/>
                  </a:lnTo>
                  <a:lnTo>
                    <a:pt x="91" y="29"/>
                  </a:lnTo>
                  <a:lnTo>
                    <a:pt x="96" y="30"/>
                  </a:lnTo>
                  <a:lnTo>
                    <a:pt x="103" y="32"/>
                  </a:lnTo>
                  <a:lnTo>
                    <a:pt x="109" y="34"/>
                  </a:lnTo>
                  <a:lnTo>
                    <a:pt x="115" y="38"/>
                  </a:lnTo>
                  <a:lnTo>
                    <a:pt x="120" y="40"/>
                  </a:lnTo>
                  <a:lnTo>
                    <a:pt x="125" y="44"/>
                  </a:lnTo>
                  <a:lnTo>
                    <a:pt x="127" y="46"/>
                  </a:lnTo>
                  <a:lnTo>
                    <a:pt x="122" y="51"/>
                  </a:lnTo>
                  <a:lnTo>
                    <a:pt x="117" y="57"/>
                  </a:lnTo>
                  <a:lnTo>
                    <a:pt x="110" y="63"/>
                  </a:lnTo>
                  <a:lnTo>
                    <a:pt x="104" y="67"/>
                  </a:lnTo>
                  <a:lnTo>
                    <a:pt x="96" y="64"/>
                  </a:lnTo>
                  <a:lnTo>
                    <a:pt x="87" y="63"/>
                  </a:lnTo>
                  <a:lnTo>
                    <a:pt x="76" y="61"/>
                  </a:lnTo>
                  <a:lnTo>
                    <a:pt x="65" y="60"/>
                  </a:lnTo>
                  <a:lnTo>
                    <a:pt x="54" y="60"/>
                  </a:lnTo>
                  <a:lnTo>
                    <a:pt x="45" y="60"/>
                  </a:lnTo>
                  <a:lnTo>
                    <a:pt x="37" y="60"/>
                  </a:lnTo>
                  <a:lnTo>
                    <a:pt x="31" y="62"/>
                  </a:lnTo>
                  <a:lnTo>
                    <a:pt x="37" y="62"/>
                  </a:lnTo>
                  <a:lnTo>
                    <a:pt x="44" y="63"/>
                  </a:lnTo>
                  <a:lnTo>
                    <a:pt x="51" y="64"/>
                  </a:lnTo>
                  <a:lnTo>
                    <a:pt x="60" y="66"/>
                  </a:lnTo>
                  <a:lnTo>
                    <a:pt x="68" y="68"/>
                  </a:lnTo>
                  <a:lnTo>
                    <a:pt x="75" y="69"/>
                  </a:lnTo>
                  <a:lnTo>
                    <a:pt x="82" y="72"/>
                  </a:lnTo>
                  <a:lnTo>
                    <a:pt x="88" y="75"/>
                  </a:lnTo>
                  <a:lnTo>
                    <a:pt x="80" y="83"/>
                  </a:lnTo>
                  <a:lnTo>
                    <a:pt x="71" y="90"/>
                  </a:lnTo>
                  <a:lnTo>
                    <a:pt x="60" y="94"/>
                  </a:lnTo>
                  <a:lnTo>
                    <a:pt x="49" y="99"/>
                  </a:lnTo>
                  <a:lnTo>
                    <a:pt x="38" y="101"/>
                  </a:lnTo>
                  <a:lnTo>
                    <a:pt x="27" y="104"/>
                  </a:lnTo>
                  <a:lnTo>
                    <a:pt x="18" y="105"/>
                  </a:lnTo>
                  <a:lnTo>
                    <a:pt x="10" y="105"/>
                  </a:lnTo>
                  <a:lnTo>
                    <a:pt x="3" y="105"/>
                  </a:lnTo>
                  <a:lnTo>
                    <a:pt x="0" y="107"/>
                  </a:lnTo>
                  <a:lnTo>
                    <a:pt x="1" y="108"/>
                  </a:lnTo>
                  <a:lnTo>
                    <a:pt x="8" y="111"/>
                  </a:lnTo>
                  <a:lnTo>
                    <a:pt x="15" y="111"/>
                  </a:lnTo>
                  <a:lnTo>
                    <a:pt x="24" y="111"/>
                  </a:lnTo>
                  <a:lnTo>
                    <a:pt x="36" y="109"/>
                  </a:lnTo>
                  <a:lnTo>
                    <a:pt x="49" y="107"/>
                  </a:lnTo>
                  <a:lnTo>
                    <a:pt x="62" y="105"/>
                  </a:lnTo>
                  <a:lnTo>
                    <a:pt x="75" y="100"/>
                  </a:lnTo>
                  <a:lnTo>
                    <a:pt x="87" y="93"/>
                  </a:lnTo>
                  <a:lnTo>
                    <a:pt x="97" y="86"/>
                  </a:lnTo>
                  <a:lnTo>
                    <a:pt x="103" y="96"/>
                  </a:lnTo>
                  <a:lnTo>
                    <a:pt x="104" y="106"/>
                  </a:lnTo>
                  <a:lnTo>
                    <a:pt x="103" y="117"/>
                  </a:lnTo>
                  <a:lnTo>
                    <a:pt x="96" y="127"/>
                  </a:lnTo>
                  <a:lnTo>
                    <a:pt x="92" y="130"/>
                  </a:lnTo>
                  <a:lnTo>
                    <a:pt x="94" y="131"/>
                  </a:lnTo>
                  <a:lnTo>
                    <a:pt x="97" y="131"/>
                  </a:lnTo>
                  <a:lnTo>
                    <a:pt x="103" y="129"/>
                  </a:lnTo>
                  <a:lnTo>
                    <a:pt x="109" y="122"/>
                  </a:lnTo>
                  <a:lnTo>
                    <a:pt x="113" y="111"/>
                  </a:lnTo>
                  <a:lnTo>
                    <a:pt x="114" y="97"/>
                  </a:lnTo>
                  <a:lnTo>
                    <a:pt x="112" y="83"/>
                  </a:lnTo>
                  <a:lnTo>
                    <a:pt x="117" y="78"/>
                  </a:lnTo>
                  <a:lnTo>
                    <a:pt x="122" y="72"/>
                  </a:lnTo>
                  <a:lnTo>
                    <a:pt x="128" y="67"/>
                  </a:lnTo>
                  <a:lnTo>
                    <a:pt x="134" y="61"/>
                  </a:lnTo>
                  <a:lnTo>
                    <a:pt x="140" y="56"/>
                  </a:lnTo>
                  <a:lnTo>
                    <a:pt x="145" y="52"/>
                  </a:lnTo>
                  <a:lnTo>
                    <a:pt x="151" y="48"/>
                  </a:lnTo>
                  <a:lnTo>
                    <a:pt x="157" y="46"/>
                  </a:lnTo>
                  <a:lnTo>
                    <a:pt x="163" y="55"/>
                  </a:lnTo>
                  <a:lnTo>
                    <a:pt x="166" y="68"/>
                  </a:lnTo>
                  <a:lnTo>
                    <a:pt x="166" y="82"/>
                  </a:lnTo>
                  <a:lnTo>
                    <a:pt x="163" y="96"/>
                  </a:lnTo>
                  <a:lnTo>
                    <a:pt x="161" y="99"/>
                  </a:lnTo>
                  <a:lnTo>
                    <a:pt x="163" y="101"/>
                  </a:lnTo>
                  <a:lnTo>
                    <a:pt x="166" y="100"/>
                  </a:lnTo>
                  <a:lnTo>
                    <a:pt x="170" y="97"/>
                  </a:lnTo>
                  <a:lnTo>
                    <a:pt x="173" y="86"/>
                  </a:lnTo>
                  <a:lnTo>
                    <a:pt x="175" y="72"/>
                  </a:lnTo>
                  <a:lnTo>
                    <a:pt x="175" y="55"/>
                  </a:lnTo>
                  <a:lnTo>
                    <a:pt x="170" y="39"/>
                  </a:lnTo>
                  <a:lnTo>
                    <a:pt x="174" y="34"/>
                  </a:lnTo>
                  <a:lnTo>
                    <a:pt x="181" y="29"/>
                  </a:lnTo>
                  <a:lnTo>
                    <a:pt x="190" y="23"/>
                  </a:lnTo>
                  <a:lnTo>
                    <a:pt x="201" y="17"/>
                  </a:lnTo>
                  <a:lnTo>
                    <a:pt x="210" y="11"/>
                  </a:lnTo>
                  <a:lnTo>
                    <a:pt x="220" y="7"/>
                  </a:lnTo>
                  <a:lnTo>
                    <a:pt x="228" y="2"/>
                  </a:lnTo>
                  <a:lnTo>
                    <a:pt x="234" y="0"/>
                  </a:lnTo>
                  <a:lnTo>
                    <a:pt x="229" y="0"/>
                  </a:lnTo>
                  <a:lnTo>
                    <a:pt x="221" y="1"/>
                  </a:lnTo>
                  <a:lnTo>
                    <a:pt x="213" y="2"/>
                  </a:lnTo>
                  <a:lnTo>
                    <a:pt x="209" y="3"/>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30" name="Freeform 334">
              <a:extLst>
                <a:ext uri="{FF2B5EF4-FFF2-40B4-BE49-F238E27FC236}">
                  <a16:creationId xmlns:a16="http://schemas.microsoft.com/office/drawing/2014/main" xmlns="" id="{B9596C29-4AFD-43DC-AD33-03EE55816461}"/>
                </a:ext>
              </a:extLst>
            </p:cNvPr>
            <p:cNvSpPr>
              <a:spLocks/>
            </p:cNvSpPr>
            <p:nvPr/>
          </p:nvSpPr>
          <p:spPr bwMode="auto">
            <a:xfrm>
              <a:off x="2298" y="1127"/>
              <a:ext cx="11" cy="12"/>
            </a:xfrm>
            <a:custGeom>
              <a:avLst/>
              <a:gdLst>
                <a:gd name="T0" fmla="*/ 1 w 22"/>
                <a:gd name="T1" fmla="*/ 1 h 23"/>
                <a:gd name="T2" fmla="*/ 1 w 22"/>
                <a:gd name="T3" fmla="*/ 0 h 23"/>
                <a:gd name="T4" fmla="*/ 1 w 22"/>
                <a:gd name="T5" fmla="*/ 0 h 23"/>
                <a:gd name="T6" fmla="*/ 1 w 22"/>
                <a:gd name="T7" fmla="*/ 1 h 23"/>
                <a:gd name="T8" fmla="*/ 1 w 22"/>
                <a:gd name="T9" fmla="*/ 1 h 23"/>
                <a:gd name="T10" fmla="*/ 1 w 22"/>
                <a:gd name="T11" fmla="*/ 1 h 23"/>
                <a:gd name="T12" fmla="*/ 1 w 22"/>
                <a:gd name="T13" fmla="*/ 1 h 23"/>
                <a:gd name="T14" fmla="*/ 1 w 22"/>
                <a:gd name="T15" fmla="*/ 1 h 23"/>
                <a:gd name="T16" fmla="*/ 1 w 22"/>
                <a:gd name="T17" fmla="*/ 1 h 23"/>
                <a:gd name="T18" fmla="*/ 1 w 22"/>
                <a:gd name="T19" fmla="*/ 1 h 23"/>
                <a:gd name="T20" fmla="*/ 1 w 22"/>
                <a:gd name="T21" fmla="*/ 1 h 23"/>
                <a:gd name="T22" fmla="*/ 1 w 22"/>
                <a:gd name="T23" fmla="*/ 1 h 23"/>
                <a:gd name="T24" fmla="*/ 1 w 22"/>
                <a:gd name="T25" fmla="*/ 1 h 23"/>
                <a:gd name="T26" fmla="*/ 1 w 22"/>
                <a:gd name="T27" fmla="*/ 1 h 23"/>
                <a:gd name="T28" fmla="*/ 0 w 22"/>
                <a:gd name="T29" fmla="*/ 1 h 23"/>
                <a:gd name="T30" fmla="*/ 1 w 22"/>
                <a:gd name="T31" fmla="*/ 1 h 23"/>
                <a:gd name="T32" fmla="*/ 1 w 22"/>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3">
                  <a:moveTo>
                    <a:pt x="3" y="1"/>
                  </a:moveTo>
                  <a:lnTo>
                    <a:pt x="9" y="0"/>
                  </a:lnTo>
                  <a:lnTo>
                    <a:pt x="14" y="0"/>
                  </a:lnTo>
                  <a:lnTo>
                    <a:pt x="18" y="2"/>
                  </a:lnTo>
                  <a:lnTo>
                    <a:pt x="21" y="6"/>
                  </a:lnTo>
                  <a:lnTo>
                    <a:pt x="22" y="11"/>
                  </a:lnTo>
                  <a:lnTo>
                    <a:pt x="22" y="15"/>
                  </a:lnTo>
                  <a:lnTo>
                    <a:pt x="21" y="19"/>
                  </a:lnTo>
                  <a:lnTo>
                    <a:pt x="18" y="21"/>
                  </a:lnTo>
                  <a:lnTo>
                    <a:pt x="16" y="22"/>
                  </a:lnTo>
                  <a:lnTo>
                    <a:pt x="12" y="23"/>
                  </a:lnTo>
                  <a:lnTo>
                    <a:pt x="7" y="22"/>
                  </a:lnTo>
                  <a:lnTo>
                    <a:pt x="3" y="20"/>
                  </a:lnTo>
                  <a:lnTo>
                    <a:pt x="1" y="15"/>
                  </a:lnTo>
                  <a:lnTo>
                    <a:pt x="0" y="8"/>
                  </a:lnTo>
                  <a:lnTo>
                    <a:pt x="1" y="4"/>
                  </a:lnTo>
                  <a:lnTo>
                    <a:pt x="3"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31" name="Freeform 335">
              <a:extLst>
                <a:ext uri="{FF2B5EF4-FFF2-40B4-BE49-F238E27FC236}">
                  <a16:creationId xmlns:a16="http://schemas.microsoft.com/office/drawing/2014/main" xmlns="" id="{F9E53740-7991-49EE-AA8C-F462BC54900A}"/>
                </a:ext>
              </a:extLst>
            </p:cNvPr>
            <p:cNvSpPr>
              <a:spLocks/>
            </p:cNvSpPr>
            <p:nvPr/>
          </p:nvSpPr>
          <p:spPr bwMode="auto">
            <a:xfrm>
              <a:off x="2296" y="1154"/>
              <a:ext cx="9" cy="8"/>
            </a:xfrm>
            <a:custGeom>
              <a:avLst/>
              <a:gdLst>
                <a:gd name="T0" fmla="*/ 0 w 19"/>
                <a:gd name="T1" fmla="*/ 1 h 15"/>
                <a:gd name="T2" fmla="*/ 0 w 19"/>
                <a:gd name="T3" fmla="*/ 0 h 15"/>
                <a:gd name="T4" fmla="*/ 0 w 19"/>
                <a:gd name="T5" fmla="*/ 0 h 15"/>
                <a:gd name="T6" fmla="*/ 0 w 19"/>
                <a:gd name="T7" fmla="*/ 0 h 15"/>
                <a:gd name="T8" fmla="*/ 0 w 19"/>
                <a:gd name="T9" fmla="*/ 1 h 15"/>
                <a:gd name="T10" fmla="*/ 0 w 19"/>
                <a:gd name="T11" fmla="*/ 1 h 15"/>
                <a:gd name="T12" fmla="*/ 0 w 19"/>
                <a:gd name="T13" fmla="*/ 1 h 15"/>
                <a:gd name="T14" fmla="*/ 0 w 19"/>
                <a:gd name="T15" fmla="*/ 1 h 15"/>
                <a:gd name="T16" fmla="*/ 0 w 19"/>
                <a:gd name="T17" fmla="*/ 1 h 15"/>
                <a:gd name="T18" fmla="*/ 0 w 19"/>
                <a:gd name="T19" fmla="*/ 1 h 15"/>
                <a:gd name="T20" fmla="*/ 0 w 19"/>
                <a:gd name="T21" fmla="*/ 1 h 15"/>
                <a:gd name="T22" fmla="*/ 0 w 19"/>
                <a:gd name="T23" fmla="*/ 1 h 15"/>
                <a:gd name="T24" fmla="*/ 0 w 19"/>
                <a:gd name="T25" fmla="*/ 1 h 15"/>
                <a:gd name="T26" fmla="*/ 0 w 19"/>
                <a:gd name="T27" fmla="*/ 1 h 15"/>
                <a:gd name="T28" fmla="*/ 0 w 19"/>
                <a:gd name="T29" fmla="*/ 1 h 15"/>
                <a:gd name="T30" fmla="*/ 0 w 19"/>
                <a:gd name="T31" fmla="*/ 1 h 15"/>
                <a:gd name="T32" fmla="*/ 0 w 19"/>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5">
                  <a:moveTo>
                    <a:pt x="3" y="1"/>
                  </a:moveTo>
                  <a:lnTo>
                    <a:pt x="6" y="0"/>
                  </a:lnTo>
                  <a:lnTo>
                    <a:pt x="11" y="0"/>
                  </a:lnTo>
                  <a:lnTo>
                    <a:pt x="14" y="0"/>
                  </a:lnTo>
                  <a:lnTo>
                    <a:pt x="17" y="3"/>
                  </a:lnTo>
                  <a:lnTo>
                    <a:pt x="19" y="5"/>
                  </a:lnTo>
                  <a:lnTo>
                    <a:pt x="19" y="7"/>
                  </a:lnTo>
                  <a:lnTo>
                    <a:pt x="18" y="10"/>
                  </a:lnTo>
                  <a:lnTo>
                    <a:pt x="17" y="13"/>
                  </a:lnTo>
                  <a:lnTo>
                    <a:pt x="13" y="15"/>
                  </a:lnTo>
                  <a:lnTo>
                    <a:pt x="8" y="14"/>
                  </a:lnTo>
                  <a:lnTo>
                    <a:pt x="4" y="13"/>
                  </a:lnTo>
                  <a:lnTo>
                    <a:pt x="3" y="12"/>
                  </a:lnTo>
                  <a:lnTo>
                    <a:pt x="2" y="11"/>
                  </a:lnTo>
                  <a:lnTo>
                    <a:pt x="0" y="8"/>
                  </a:lnTo>
                  <a:lnTo>
                    <a:pt x="0" y="5"/>
                  </a:lnTo>
                  <a:lnTo>
                    <a:pt x="3"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32" name="Freeform 336">
              <a:extLst>
                <a:ext uri="{FF2B5EF4-FFF2-40B4-BE49-F238E27FC236}">
                  <a16:creationId xmlns:a16="http://schemas.microsoft.com/office/drawing/2014/main" xmlns="" id="{16A08527-472A-4487-8E54-F00BD92A42FB}"/>
                </a:ext>
              </a:extLst>
            </p:cNvPr>
            <p:cNvSpPr>
              <a:spLocks/>
            </p:cNvSpPr>
            <p:nvPr/>
          </p:nvSpPr>
          <p:spPr bwMode="auto">
            <a:xfrm>
              <a:off x="2316" y="1172"/>
              <a:ext cx="12" cy="12"/>
            </a:xfrm>
            <a:custGeom>
              <a:avLst/>
              <a:gdLst>
                <a:gd name="T0" fmla="*/ 1 w 24"/>
                <a:gd name="T1" fmla="*/ 1 h 23"/>
                <a:gd name="T2" fmla="*/ 1 w 24"/>
                <a:gd name="T3" fmla="*/ 1 h 23"/>
                <a:gd name="T4" fmla="*/ 1 w 24"/>
                <a:gd name="T5" fmla="*/ 0 h 23"/>
                <a:gd name="T6" fmla="*/ 1 w 24"/>
                <a:gd name="T7" fmla="*/ 0 h 23"/>
                <a:gd name="T8" fmla="*/ 1 w 24"/>
                <a:gd name="T9" fmla="*/ 1 h 23"/>
                <a:gd name="T10" fmla="*/ 1 w 24"/>
                <a:gd name="T11" fmla="*/ 1 h 23"/>
                <a:gd name="T12" fmla="*/ 1 w 24"/>
                <a:gd name="T13" fmla="*/ 1 h 23"/>
                <a:gd name="T14" fmla="*/ 1 w 24"/>
                <a:gd name="T15" fmla="*/ 1 h 23"/>
                <a:gd name="T16" fmla="*/ 1 w 24"/>
                <a:gd name="T17" fmla="*/ 1 h 23"/>
                <a:gd name="T18" fmla="*/ 1 w 24"/>
                <a:gd name="T19" fmla="*/ 1 h 23"/>
                <a:gd name="T20" fmla="*/ 1 w 24"/>
                <a:gd name="T21" fmla="*/ 1 h 23"/>
                <a:gd name="T22" fmla="*/ 1 w 24"/>
                <a:gd name="T23" fmla="*/ 1 h 23"/>
                <a:gd name="T24" fmla="*/ 1 w 24"/>
                <a:gd name="T25" fmla="*/ 1 h 23"/>
                <a:gd name="T26" fmla="*/ 1 w 24"/>
                <a:gd name="T27" fmla="*/ 1 h 23"/>
                <a:gd name="T28" fmla="*/ 0 w 24"/>
                <a:gd name="T29" fmla="*/ 1 h 23"/>
                <a:gd name="T30" fmla="*/ 0 w 24"/>
                <a:gd name="T31" fmla="*/ 1 h 23"/>
                <a:gd name="T32" fmla="*/ 1 w 24"/>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3">
                  <a:moveTo>
                    <a:pt x="2" y="6"/>
                  </a:moveTo>
                  <a:lnTo>
                    <a:pt x="7" y="2"/>
                  </a:lnTo>
                  <a:lnTo>
                    <a:pt x="11" y="0"/>
                  </a:lnTo>
                  <a:lnTo>
                    <a:pt x="15" y="0"/>
                  </a:lnTo>
                  <a:lnTo>
                    <a:pt x="19" y="3"/>
                  </a:lnTo>
                  <a:lnTo>
                    <a:pt x="23" y="7"/>
                  </a:lnTo>
                  <a:lnTo>
                    <a:pt x="24" y="10"/>
                  </a:lnTo>
                  <a:lnTo>
                    <a:pt x="24" y="15"/>
                  </a:lnTo>
                  <a:lnTo>
                    <a:pt x="22" y="18"/>
                  </a:lnTo>
                  <a:lnTo>
                    <a:pt x="18" y="22"/>
                  </a:lnTo>
                  <a:lnTo>
                    <a:pt x="12" y="23"/>
                  </a:lnTo>
                  <a:lnTo>
                    <a:pt x="7" y="23"/>
                  </a:lnTo>
                  <a:lnTo>
                    <a:pt x="3" y="21"/>
                  </a:lnTo>
                  <a:lnTo>
                    <a:pt x="1" y="17"/>
                  </a:lnTo>
                  <a:lnTo>
                    <a:pt x="0" y="13"/>
                  </a:lnTo>
                  <a:lnTo>
                    <a:pt x="0" y="9"/>
                  </a:lnTo>
                  <a:lnTo>
                    <a:pt x="2" y="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33" name="Freeform 337">
              <a:extLst>
                <a:ext uri="{FF2B5EF4-FFF2-40B4-BE49-F238E27FC236}">
                  <a16:creationId xmlns:a16="http://schemas.microsoft.com/office/drawing/2014/main" xmlns="" id="{F23812F1-E966-4C3D-A8EC-7DF812C6ECB2}"/>
                </a:ext>
              </a:extLst>
            </p:cNvPr>
            <p:cNvSpPr>
              <a:spLocks/>
            </p:cNvSpPr>
            <p:nvPr/>
          </p:nvSpPr>
          <p:spPr bwMode="auto">
            <a:xfrm>
              <a:off x="2271" y="1168"/>
              <a:ext cx="14" cy="13"/>
            </a:xfrm>
            <a:custGeom>
              <a:avLst/>
              <a:gdLst>
                <a:gd name="T0" fmla="*/ 1 w 26"/>
                <a:gd name="T1" fmla="*/ 0 h 25"/>
                <a:gd name="T2" fmla="*/ 1 w 26"/>
                <a:gd name="T3" fmla="*/ 1 h 25"/>
                <a:gd name="T4" fmla="*/ 1 w 26"/>
                <a:gd name="T5" fmla="*/ 1 h 25"/>
                <a:gd name="T6" fmla="*/ 1 w 26"/>
                <a:gd name="T7" fmla="*/ 1 h 25"/>
                <a:gd name="T8" fmla="*/ 1 w 26"/>
                <a:gd name="T9" fmla="*/ 1 h 25"/>
                <a:gd name="T10" fmla="*/ 1 w 26"/>
                <a:gd name="T11" fmla="*/ 1 h 25"/>
                <a:gd name="T12" fmla="*/ 1 w 26"/>
                <a:gd name="T13" fmla="*/ 1 h 25"/>
                <a:gd name="T14" fmla="*/ 1 w 26"/>
                <a:gd name="T15" fmla="*/ 1 h 25"/>
                <a:gd name="T16" fmla="*/ 1 w 26"/>
                <a:gd name="T17" fmla="*/ 1 h 25"/>
                <a:gd name="T18" fmla="*/ 1 w 26"/>
                <a:gd name="T19" fmla="*/ 1 h 25"/>
                <a:gd name="T20" fmla="*/ 1 w 26"/>
                <a:gd name="T21" fmla="*/ 1 h 25"/>
                <a:gd name="T22" fmla="*/ 1 w 26"/>
                <a:gd name="T23" fmla="*/ 1 h 25"/>
                <a:gd name="T24" fmla="*/ 0 w 26"/>
                <a:gd name="T25" fmla="*/ 1 h 25"/>
                <a:gd name="T26" fmla="*/ 1 w 26"/>
                <a:gd name="T27" fmla="*/ 1 h 25"/>
                <a:gd name="T28" fmla="*/ 1 w 26"/>
                <a:gd name="T29" fmla="*/ 1 h 25"/>
                <a:gd name="T30" fmla="*/ 1 w 26"/>
                <a:gd name="T31" fmla="*/ 1 h 25"/>
                <a:gd name="T32" fmla="*/ 1 w 26"/>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 h="25">
                  <a:moveTo>
                    <a:pt x="14" y="0"/>
                  </a:moveTo>
                  <a:lnTo>
                    <a:pt x="19" y="1"/>
                  </a:lnTo>
                  <a:lnTo>
                    <a:pt x="24" y="2"/>
                  </a:lnTo>
                  <a:lnTo>
                    <a:pt x="25" y="6"/>
                  </a:lnTo>
                  <a:lnTo>
                    <a:pt x="26" y="11"/>
                  </a:lnTo>
                  <a:lnTo>
                    <a:pt x="25" y="17"/>
                  </a:lnTo>
                  <a:lnTo>
                    <a:pt x="23" y="22"/>
                  </a:lnTo>
                  <a:lnTo>
                    <a:pt x="19" y="24"/>
                  </a:lnTo>
                  <a:lnTo>
                    <a:pt x="15" y="25"/>
                  </a:lnTo>
                  <a:lnTo>
                    <a:pt x="9" y="24"/>
                  </a:lnTo>
                  <a:lnTo>
                    <a:pt x="4" y="21"/>
                  </a:lnTo>
                  <a:lnTo>
                    <a:pt x="1" y="18"/>
                  </a:lnTo>
                  <a:lnTo>
                    <a:pt x="0" y="14"/>
                  </a:lnTo>
                  <a:lnTo>
                    <a:pt x="1" y="9"/>
                  </a:lnTo>
                  <a:lnTo>
                    <a:pt x="3" y="5"/>
                  </a:lnTo>
                  <a:lnTo>
                    <a:pt x="8" y="1"/>
                  </a:lnTo>
                  <a:lnTo>
                    <a:pt x="14" y="0"/>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34" name="Freeform 338">
              <a:extLst>
                <a:ext uri="{FF2B5EF4-FFF2-40B4-BE49-F238E27FC236}">
                  <a16:creationId xmlns:a16="http://schemas.microsoft.com/office/drawing/2014/main" xmlns="" id="{D6FC34A2-A8C8-4696-A792-0EB44EDCE49C}"/>
                </a:ext>
              </a:extLst>
            </p:cNvPr>
            <p:cNvSpPr>
              <a:spLocks/>
            </p:cNvSpPr>
            <p:nvPr/>
          </p:nvSpPr>
          <p:spPr bwMode="auto">
            <a:xfrm>
              <a:off x="2265" y="1139"/>
              <a:ext cx="13" cy="13"/>
            </a:xfrm>
            <a:custGeom>
              <a:avLst/>
              <a:gdLst>
                <a:gd name="T0" fmla="*/ 0 w 27"/>
                <a:gd name="T1" fmla="*/ 1 h 26"/>
                <a:gd name="T2" fmla="*/ 0 w 27"/>
                <a:gd name="T3" fmla="*/ 1 h 26"/>
                <a:gd name="T4" fmla="*/ 0 w 27"/>
                <a:gd name="T5" fmla="*/ 1 h 26"/>
                <a:gd name="T6" fmla="*/ 0 w 27"/>
                <a:gd name="T7" fmla="*/ 1 h 26"/>
                <a:gd name="T8" fmla="*/ 0 w 27"/>
                <a:gd name="T9" fmla="*/ 0 h 26"/>
                <a:gd name="T10" fmla="*/ 0 w 27"/>
                <a:gd name="T11" fmla="*/ 0 h 26"/>
                <a:gd name="T12" fmla="*/ 0 w 27"/>
                <a:gd name="T13" fmla="*/ 1 h 26"/>
                <a:gd name="T14" fmla="*/ 0 w 27"/>
                <a:gd name="T15" fmla="*/ 1 h 26"/>
                <a:gd name="T16" fmla="*/ 0 w 27"/>
                <a:gd name="T17" fmla="*/ 1 h 26"/>
                <a:gd name="T18" fmla="*/ 0 w 27"/>
                <a:gd name="T19" fmla="*/ 1 h 26"/>
                <a:gd name="T20" fmla="*/ 0 w 27"/>
                <a:gd name="T21" fmla="*/ 1 h 26"/>
                <a:gd name="T22" fmla="*/ 0 w 27"/>
                <a:gd name="T23" fmla="*/ 1 h 26"/>
                <a:gd name="T24" fmla="*/ 0 w 27"/>
                <a:gd name="T25" fmla="*/ 1 h 26"/>
                <a:gd name="T26" fmla="*/ 0 w 27"/>
                <a:gd name="T27" fmla="*/ 1 h 26"/>
                <a:gd name="T28" fmla="*/ 0 w 27"/>
                <a:gd name="T29" fmla="*/ 1 h 26"/>
                <a:gd name="T30" fmla="*/ 0 w 27"/>
                <a:gd name="T31" fmla="*/ 1 h 26"/>
                <a:gd name="T32" fmla="*/ 0 w 27"/>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26">
                  <a:moveTo>
                    <a:pt x="0" y="14"/>
                  </a:moveTo>
                  <a:lnTo>
                    <a:pt x="0" y="8"/>
                  </a:lnTo>
                  <a:lnTo>
                    <a:pt x="4" y="4"/>
                  </a:lnTo>
                  <a:lnTo>
                    <a:pt x="8" y="1"/>
                  </a:lnTo>
                  <a:lnTo>
                    <a:pt x="13" y="0"/>
                  </a:lnTo>
                  <a:lnTo>
                    <a:pt x="18" y="0"/>
                  </a:lnTo>
                  <a:lnTo>
                    <a:pt x="22" y="3"/>
                  </a:lnTo>
                  <a:lnTo>
                    <a:pt x="25" y="5"/>
                  </a:lnTo>
                  <a:lnTo>
                    <a:pt x="27" y="8"/>
                  </a:lnTo>
                  <a:lnTo>
                    <a:pt x="27" y="13"/>
                  </a:lnTo>
                  <a:lnTo>
                    <a:pt x="25" y="18"/>
                  </a:lnTo>
                  <a:lnTo>
                    <a:pt x="22" y="22"/>
                  </a:lnTo>
                  <a:lnTo>
                    <a:pt x="18" y="26"/>
                  </a:lnTo>
                  <a:lnTo>
                    <a:pt x="14" y="26"/>
                  </a:lnTo>
                  <a:lnTo>
                    <a:pt x="8" y="23"/>
                  </a:lnTo>
                  <a:lnTo>
                    <a:pt x="2" y="20"/>
                  </a:lnTo>
                  <a:lnTo>
                    <a:pt x="0" y="14"/>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35" name="Freeform 339">
              <a:extLst>
                <a:ext uri="{FF2B5EF4-FFF2-40B4-BE49-F238E27FC236}">
                  <a16:creationId xmlns:a16="http://schemas.microsoft.com/office/drawing/2014/main" xmlns="" id="{565823C8-5A3E-4D91-BDC4-5019558F9651}"/>
                </a:ext>
              </a:extLst>
            </p:cNvPr>
            <p:cNvSpPr>
              <a:spLocks/>
            </p:cNvSpPr>
            <p:nvPr/>
          </p:nvSpPr>
          <p:spPr bwMode="auto">
            <a:xfrm>
              <a:off x="2244" y="1139"/>
              <a:ext cx="11" cy="11"/>
            </a:xfrm>
            <a:custGeom>
              <a:avLst/>
              <a:gdLst>
                <a:gd name="T0" fmla="*/ 0 w 23"/>
                <a:gd name="T1" fmla="*/ 1 h 22"/>
                <a:gd name="T2" fmla="*/ 0 w 23"/>
                <a:gd name="T3" fmla="*/ 1 h 22"/>
                <a:gd name="T4" fmla="*/ 0 w 23"/>
                <a:gd name="T5" fmla="*/ 1 h 22"/>
                <a:gd name="T6" fmla="*/ 0 w 23"/>
                <a:gd name="T7" fmla="*/ 1 h 22"/>
                <a:gd name="T8" fmla="*/ 0 w 23"/>
                <a:gd name="T9" fmla="*/ 0 h 22"/>
                <a:gd name="T10" fmla="*/ 0 w 23"/>
                <a:gd name="T11" fmla="*/ 0 h 22"/>
                <a:gd name="T12" fmla="*/ 0 w 23"/>
                <a:gd name="T13" fmla="*/ 1 h 22"/>
                <a:gd name="T14" fmla="*/ 0 w 23"/>
                <a:gd name="T15" fmla="*/ 1 h 22"/>
                <a:gd name="T16" fmla="*/ 0 w 23"/>
                <a:gd name="T17" fmla="*/ 1 h 22"/>
                <a:gd name="T18" fmla="*/ 0 w 23"/>
                <a:gd name="T19" fmla="*/ 1 h 22"/>
                <a:gd name="T20" fmla="*/ 0 w 23"/>
                <a:gd name="T21" fmla="*/ 1 h 22"/>
                <a:gd name="T22" fmla="*/ 0 w 23"/>
                <a:gd name="T23" fmla="*/ 1 h 22"/>
                <a:gd name="T24" fmla="*/ 0 w 23"/>
                <a:gd name="T25" fmla="*/ 1 h 22"/>
                <a:gd name="T26" fmla="*/ 0 w 23"/>
                <a:gd name="T27" fmla="*/ 1 h 22"/>
                <a:gd name="T28" fmla="*/ 0 w 23"/>
                <a:gd name="T29" fmla="*/ 1 h 22"/>
                <a:gd name="T30" fmla="*/ 0 w 23"/>
                <a:gd name="T31" fmla="*/ 1 h 22"/>
                <a:gd name="T32" fmla="*/ 0 w 23"/>
                <a:gd name="T33" fmla="*/ 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22">
                  <a:moveTo>
                    <a:pt x="0" y="14"/>
                  </a:moveTo>
                  <a:lnTo>
                    <a:pt x="1" y="9"/>
                  </a:lnTo>
                  <a:lnTo>
                    <a:pt x="3" y="5"/>
                  </a:lnTo>
                  <a:lnTo>
                    <a:pt x="7" y="1"/>
                  </a:lnTo>
                  <a:lnTo>
                    <a:pt x="11" y="0"/>
                  </a:lnTo>
                  <a:lnTo>
                    <a:pt x="16" y="0"/>
                  </a:lnTo>
                  <a:lnTo>
                    <a:pt x="19" y="2"/>
                  </a:lnTo>
                  <a:lnTo>
                    <a:pt x="21" y="6"/>
                  </a:lnTo>
                  <a:lnTo>
                    <a:pt x="23" y="9"/>
                  </a:lnTo>
                  <a:lnTo>
                    <a:pt x="21" y="14"/>
                  </a:lnTo>
                  <a:lnTo>
                    <a:pt x="20" y="17"/>
                  </a:lnTo>
                  <a:lnTo>
                    <a:pt x="17" y="20"/>
                  </a:lnTo>
                  <a:lnTo>
                    <a:pt x="13" y="22"/>
                  </a:lnTo>
                  <a:lnTo>
                    <a:pt x="9" y="22"/>
                  </a:lnTo>
                  <a:lnTo>
                    <a:pt x="4" y="21"/>
                  </a:lnTo>
                  <a:lnTo>
                    <a:pt x="1" y="17"/>
                  </a:lnTo>
                  <a:lnTo>
                    <a:pt x="0" y="14"/>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36" name="Freeform 340">
              <a:extLst>
                <a:ext uri="{FF2B5EF4-FFF2-40B4-BE49-F238E27FC236}">
                  <a16:creationId xmlns:a16="http://schemas.microsoft.com/office/drawing/2014/main" xmlns="" id="{582398E4-9EA3-4388-9004-80490658E0F2}"/>
                </a:ext>
              </a:extLst>
            </p:cNvPr>
            <p:cNvSpPr>
              <a:spLocks/>
            </p:cNvSpPr>
            <p:nvPr/>
          </p:nvSpPr>
          <p:spPr bwMode="auto">
            <a:xfrm>
              <a:off x="2261" y="1120"/>
              <a:ext cx="12" cy="11"/>
            </a:xfrm>
            <a:custGeom>
              <a:avLst/>
              <a:gdLst>
                <a:gd name="T0" fmla="*/ 0 w 24"/>
                <a:gd name="T1" fmla="*/ 0 h 23"/>
                <a:gd name="T2" fmla="*/ 1 w 24"/>
                <a:gd name="T3" fmla="*/ 0 h 23"/>
                <a:gd name="T4" fmla="*/ 1 w 24"/>
                <a:gd name="T5" fmla="*/ 0 h 23"/>
                <a:gd name="T6" fmla="*/ 1 w 24"/>
                <a:gd name="T7" fmla="*/ 0 h 23"/>
                <a:gd name="T8" fmla="*/ 1 w 24"/>
                <a:gd name="T9" fmla="*/ 0 h 23"/>
                <a:gd name="T10" fmla="*/ 1 w 24"/>
                <a:gd name="T11" fmla="*/ 0 h 23"/>
                <a:gd name="T12" fmla="*/ 1 w 24"/>
                <a:gd name="T13" fmla="*/ 0 h 23"/>
                <a:gd name="T14" fmla="*/ 1 w 24"/>
                <a:gd name="T15" fmla="*/ 0 h 23"/>
                <a:gd name="T16" fmla="*/ 1 w 24"/>
                <a:gd name="T17" fmla="*/ 0 h 23"/>
                <a:gd name="T18" fmla="*/ 1 w 24"/>
                <a:gd name="T19" fmla="*/ 0 h 23"/>
                <a:gd name="T20" fmla="*/ 1 w 24"/>
                <a:gd name="T21" fmla="*/ 0 h 23"/>
                <a:gd name="T22" fmla="*/ 1 w 24"/>
                <a:gd name="T23" fmla="*/ 0 h 23"/>
                <a:gd name="T24" fmla="*/ 1 w 24"/>
                <a:gd name="T25" fmla="*/ 0 h 23"/>
                <a:gd name="T26" fmla="*/ 1 w 24"/>
                <a:gd name="T27" fmla="*/ 0 h 23"/>
                <a:gd name="T28" fmla="*/ 1 w 24"/>
                <a:gd name="T29" fmla="*/ 0 h 23"/>
                <a:gd name="T30" fmla="*/ 1 w 24"/>
                <a:gd name="T31" fmla="*/ 0 h 23"/>
                <a:gd name="T32" fmla="*/ 0 w 24"/>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3">
                  <a:moveTo>
                    <a:pt x="0" y="13"/>
                  </a:moveTo>
                  <a:lnTo>
                    <a:pt x="1" y="8"/>
                  </a:lnTo>
                  <a:lnTo>
                    <a:pt x="4" y="5"/>
                  </a:lnTo>
                  <a:lnTo>
                    <a:pt x="6" y="2"/>
                  </a:lnTo>
                  <a:lnTo>
                    <a:pt x="11" y="0"/>
                  </a:lnTo>
                  <a:lnTo>
                    <a:pt x="15" y="0"/>
                  </a:lnTo>
                  <a:lnTo>
                    <a:pt x="20" y="2"/>
                  </a:lnTo>
                  <a:lnTo>
                    <a:pt x="22" y="5"/>
                  </a:lnTo>
                  <a:lnTo>
                    <a:pt x="24" y="8"/>
                  </a:lnTo>
                  <a:lnTo>
                    <a:pt x="23" y="13"/>
                  </a:lnTo>
                  <a:lnTo>
                    <a:pt x="22" y="17"/>
                  </a:lnTo>
                  <a:lnTo>
                    <a:pt x="19" y="21"/>
                  </a:lnTo>
                  <a:lnTo>
                    <a:pt x="15" y="23"/>
                  </a:lnTo>
                  <a:lnTo>
                    <a:pt x="9" y="23"/>
                  </a:lnTo>
                  <a:lnTo>
                    <a:pt x="5" y="21"/>
                  </a:lnTo>
                  <a:lnTo>
                    <a:pt x="1" y="17"/>
                  </a:lnTo>
                  <a:lnTo>
                    <a:pt x="0" y="13"/>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37" name="Freeform 341">
              <a:extLst>
                <a:ext uri="{FF2B5EF4-FFF2-40B4-BE49-F238E27FC236}">
                  <a16:creationId xmlns:a16="http://schemas.microsoft.com/office/drawing/2014/main" xmlns="" id="{17B611BC-F3B8-4048-8200-FEC8614554DF}"/>
                </a:ext>
              </a:extLst>
            </p:cNvPr>
            <p:cNvSpPr>
              <a:spLocks/>
            </p:cNvSpPr>
            <p:nvPr/>
          </p:nvSpPr>
          <p:spPr bwMode="auto">
            <a:xfrm>
              <a:off x="2670" y="1074"/>
              <a:ext cx="98" cy="95"/>
            </a:xfrm>
            <a:custGeom>
              <a:avLst/>
              <a:gdLst>
                <a:gd name="T0" fmla="*/ 5 w 195"/>
                <a:gd name="T1" fmla="*/ 5 h 190"/>
                <a:gd name="T2" fmla="*/ 6 w 195"/>
                <a:gd name="T3" fmla="*/ 5 h 190"/>
                <a:gd name="T4" fmla="*/ 6 w 195"/>
                <a:gd name="T5" fmla="*/ 4 h 190"/>
                <a:gd name="T6" fmla="*/ 5 w 195"/>
                <a:gd name="T7" fmla="*/ 4 h 190"/>
                <a:gd name="T8" fmla="*/ 5 w 195"/>
                <a:gd name="T9" fmla="*/ 3 h 190"/>
                <a:gd name="T10" fmla="*/ 4 w 195"/>
                <a:gd name="T11" fmla="*/ 3 h 190"/>
                <a:gd name="T12" fmla="*/ 5 w 195"/>
                <a:gd name="T13" fmla="*/ 3 h 190"/>
                <a:gd name="T14" fmla="*/ 5 w 195"/>
                <a:gd name="T15" fmla="*/ 3 h 190"/>
                <a:gd name="T16" fmla="*/ 5 w 195"/>
                <a:gd name="T17" fmla="*/ 4 h 190"/>
                <a:gd name="T18" fmla="*/ 6 w 195"/>
                <a:gd name="T19" fmla="*/ 4 h 190"/>
                <a:gd name="T20" fmla="*/ 7 w 195"/>
                <a:gd name="T21" fmla="*/ 3 h 190"/>
                <a:gd name="T22" fmla="*/ 6 w 195"/>
                <a:gd name="T23" fmla="*/ 2 h 190"/>
                <a:gd name="T24" fmla="*/ 6 w 195"/>
                <a:gd name="T25" fmla="*/ 2 h 190"/>
                <a:gd name="T26" fmla="*/ 6 w 195"/>
                <a:gd name="T27" fmla="*/ 2 h 190"/>
                <a:gd name="T28" fmla="*/ 5 w 195"/>
                <a:gd name="T29" fmla="*/ 2 h 190"/>
                <a:gd name="T30" fmla="*/ 5 w 195"/>
                <a:gd name="T31" fmla="*/ 2 h 190"/>
                <a:gd name="T32" fmla="*/ 5 w 195"/>
                <a:gd name="T33" fmla="*/ 1 h 190"/>
                <a:gd name="T34" fmla="*/ 5 w 195"/>
                <a:gd name="T35" fmla="*/ 1 h 190"/>
                <a:gd name="T36" fmla="*/ 5 w 195"/>
                <a:gd name="T37" fmla="*/ 0 h 190"/>
                <a:gd name="T38" fmla="*/ 4 w 195"/>
                <a:gd name="T39" fmla="*/ 1 h 190"/>
                <a:gd name="T40" fmla="*/ 4 w 195"/>
                <a:gd name="T41" fmla="*/ 1 h 190"/>
                <a:gd name="T42" fmla="*/ 4 w 195"/>
                <a:gd name="T43" fmla="*/ 2 h 190"/>
                <a:gd name="T44" fmla="*/ 4 w 195"/>
                <a:gd name="T45" fmla="*/ 2 h 190"/>
                <a:gd name="T46" fmla="*/ 4 w 195"/>
                <a:gd name="T47" fmla="*/ 2 h 190"/>
                <a:gd name="T48" fmla="*/ 4 w 195"/>
                <a:gd name="T49" fmla="*/ 1 h 190"/>
                <a:gd name="T50" fmla="*/ 3 w 195"/>
                <a:gd name="T51" fmla="*/ 1 h 190"/>
                <a:gd name="T52" fmla="*/ 2 w 195"/>
                <a:gd name="T53" fmla="*/ 1 h 190"/>
                <a:gd name="T54" fmla="*/ 1 w 195"/>
                <a:gd name="T55" fmla="*/ 1 h 190"/>
                <a:gd name="T56" fmla="*/ 1 w 195"/>
                <a:gd name="T57" fmla="*/ 2 h 190"/>
                <a:gd name="T58" fmla="*/ 1 w 195"/>
                <a:gd name="T59" fmla="*/ 2 h 190"/>
                <a:gd name="T60" fmla="*/ 2 w 195"/>
                <a:gd name="T61" fmla="*/ 2 h 190"/>
                <a:gd name="T62" fmla="*/ 2 w 195"/>
                <a:gd name="T63" fmla="*/ 3 h 190"/>
                <a:gd name="T64" fmla="*/ 2 w 195"/>
                <a:gd name="T65" fmla="*/ 3 h 190"/>
                <a:gd name="T66" fmla="*/ 2 w 195"/>
                <a:gd name="T67" fmla="*/ 3 h 190"/>
                <a:gd name="T68" fmla="*/ 1 w 195"/>
                <a:gd name="T69" fmla="*/ 3 h 190"/>
                <a:gd name="T70" fmla="*/ 1 w 195"/>
                <a:gd name="T71" fmla="*/ 4 h 190"/>
                <a:gd name="T72" fmla="*/ 0 w 195"/>
                <a:gd name="T73" fmla="*/ 4 h 190"/>
                <a:gd name="T74" fmla="*/ 1 w 195"/>
                <a:gd name="T75" fmla="*/ 5 h 190"/>
                <a:gd name="T76" fmla="*/ 1 w 195"/>
                <a:gd name="T77" fmla="*/ 5 h 190"/>
                <a:gd name="T78" fmla="*/ 2 w 195"/>
                <a:gd name="T79" fmla="*/ 5 h 190"/>
                <a:gd name="T80" fmla="*/ 2 w 195"/>
                <a:gd name="T81" fmla="*/ 4 h 190"/>
                <a:gd name="T82" fmla="*/ 2 w 195"/>
                <a:gd name="T83" fmla="*/ 4 h 190"/>
                <a:gd name="T84" fmla="*/ 3 w 195"/>
                <a:gd name="T85" fmla="*/ 4 h 190"/>
                <a:gd name="T86" fmla="*/ 3 w 195"/>
                <a:gd name="T87" fmla="*/ 4 h 190"/>
                <a:gd name="T88" fmla="*/ 3 w 195"/>
                <a:gd name="T89" fmla="*/ 4 h 190"/>
                <a:gd name="T90" fmla="*/ 2 w 195"/>
                <a:gd name="T91" fmla="*/ 5 h 190"/>
                <a:gd name="T92" fmla="*/ 2 w 195"/>
                <a:gd name="T93" fmla="*/ 6 h 190"/>
                <a:gd name="T94" fmla="*/ 3 w 195"/>
                <a:gd name="T95" fmla="*/ 6 h 190"/>
                <a:gd name="T96" fmla="*/ 3 w 195"/>
                <a:gd name="T97" fmla="*/ 6 h 190"/>
                <a:gd name="T98" fmla="*/ 4 w 195"/>
                <a:gd name="T99" fmla="*/ 6 h 190"/>
                <a:gd name="T100" fmla="*/ 4 w 195"/>
                <a:gd name="T101" fmla="*/ 6 h 190"/>
                <a:gd name="T102" fmla="*/ 4 w 195"/>
                <a:gd name="T103" fmla="*/ 5 h 190"/>
                <a:gd name="T104" fmla="*/ 4 w 195"/>
                <a:gd name="T105" fmla="*/ 4 h 190"/>
                <a:gd name="T106" fmla="*/ 4 w 195"/>
                <a:gd name="T107" fmla="*/ 4 h 190"/>
                <a:gd name="T108" fmla="*/ 4 w 195"/>
                <a:gd name="T109" fmla="*/ 4 h 190"/>
                <a:gd name="T110" fmla="*/ 4 w 195"/>
                <a:gd name="T111" fmla="*/ 5 h 19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5" h="190">
                  <a:moveTo>
                    <a:pt x="140" y="152"/>
                  </a:moveTo>
                  <a:lnTo>
                    <a:pt x="146" y="152"/>
                  </a:lnTo>
                  <a:lnTo>
                    <a:pt x="154" y="150"/>
                  </a:lnTo>
                  <a:lnTo>
                    <a:pt x="161" y="146"/>
                  </a:lnTo>
                  <a:lnTo>
                    <a:pt x="167" y="142"/>
                  </a:lnTo>
                  <a:lnTo>
                    <a:pt x="171" y="136"/>
                  </a:lnTo>
                  <a:lnTo>
                    <a:pt x="173" y="128"/>
                  </a:lnTo>
                  <a:lnTo>
                    <a:pt x="172" y="119"/>
                  </a:lnTo>
                  <a:lnTo>
                    <a:pt x="167" y="107"/>
                  </a:lnTo>
                  <a:lnTo>
                    <a:pt x="162" y="103"/>
                  </a:lnTo>
                  <a:lnTo>
                    <a:pt x="156" y="103"/>
                  </a:lnTo>
                  <a:lnTo>
                    <a:pt x="149" y="103"/>
                  </a:lnTo>
                  <a:lnTo>
                    <a:pt x="145" y="105"/>
                  </a:lnTo>
                  <a:lnTo>
                    <a:pt x="140" y="100"/>
                  </a:lnTo>
                  <a:lnTo>
                    <a:pt x="135" y="95"/>
                  </a:lnTo>
                  <a:lnTo>
                    <a:pt x="132" y="90"/>
                  </a:lnTo>
                  <a:lnTo>
                    <a:pt x="129" y="85"/>
                  </a:lnTo>
                  <a:lnTo>
                    <a:pt x="127" y="81"/>
                  </a:lnTo>
                  <a:lnTo>
                    <a:pt x="127" y="80"/>
                  </a:lnTo>
                  <a:lnTo>
                    <a:pt x="131" y="81"/>
                  </a:lnTo>
                  <a:lnTo>
                    <a:pt x="137" y="83"/>
                  </a:lnTo>
                  <a:lnTo>
                    <a:pt x="144" y="84"/>
                  </a:lnTo>
                  <a:lnTo>
                    <a:pt x="148" y="85"/>
                  </a:lnTo>
                  <a:lnTo>
                    <a:pt x="152" y="88"/>
                  </a:lnTo>
                  <a:lnTo>
                    <a:pt x="153" y="90"/>
                  </a:lnTo>
                  <a:lnTo>
                    <a:pt x="155" y="93"/>
                  </a:lnTo>
                  <a:lnTo>
                    <a:pt x="158" y="98"/>
                  </a:lnTo>
                  <a:lnTo>
                    <a:pt x="165" y="100"/>
                  </a:lnTo>
                  <a:lnTo>
                    <a:pt x="175" y="100"/>
                  </a:lnTo>
                  <a:lnTo>
                    <a:pt x="183" y="97"/>
                  </a:lnTo>
                  <a:lnTo>
                    <a:pt x="190" y="91"/>
                  </a:lnTo>
                  <a:lnTo>
                    <a:pt x="194" y="83"/>
                  </a:lnTo>
                  <a:lnTo>
                    <a:pt x="195" y="73"/>
                  </a:lnTo>
                  <a:lnTo>
                    <a:pt x="195" y="67"/>
                  </a:lnTo>
                  <a:lnTo>
                    <a:pt x="194" y="62"/>
                  </a:lnTo>
                  <a:lnTo>
                    <a:pt x="192" y="59"/>
                  </a:lnTo>
                  <a:lnTo>
                    <a:pt x="191" y="55"/>
                  </a:lnTo>
                  <a:lnTo>
                    <a:pt x="186" y="52"/>
                  </a:lnTo>
                  <a:lnTo>
                    <a:pt x="182" y="50"/>
                  </a:lnTo>
                  <a:lnTo>
                    <a:pt x="176" y="47"/>
                  </a:lnTo>
                  <a:lnTo>
                    <a:pt x="170" y="46"/>
                  </a:lnTo>
                  <a:lnTo>
                    <a:pt x="164" y="46"/>
                  </a:lnTo>
                  <a:lnTo>
                    <a:pt x="160" y="47"/>
                  </a:lnTo>
                  <a:lnTo>
                    <a:pt x="155" y="50"/>
                  </a:lnTo>
                  <a:lnTo>
                    <a:pt x="152" y="52"/>
                  </a:lnTo>
                  <a:lnTo>
                    <a:pt x="147" y="55"/>
                  </a:lnTo>
                  <a:lnTo>
                    <a:pt x="142" y="55"/>
                  </a:lnTo>
                  <a:lnTo>
                    <a:pt x="137" y="53"/>
                  </a:lnTo>
                  <a:lnTo>
                    <a:pt x="132" y="52"/>
                  </a:lnTo>
                  <a:lnTo>
                    <a:pt x="142" y="44"/>
                  </a:lnTo>
                  <a:lnTo>
                    <a:pt x="153" y="32"/>
                  </a:lnTo>
                  <a:lnTo>
                    <a:pt x="158" y="20"/>
                  </a:lnTo>
                  <a:lnTo>
                    <a:pt x="156" y="9"/>
                  </a:lnTo>
                  <a:lnTo>
                    <a:pt x="153" y="5"/>
                  </a:lnTo>
                  <a:lnTo>
                    <a:pt x="147" y="2"/>
                  </a:lnTo>
                  <a:lnTo>
                    <a:pt x="142" y="1"/>
                  </a:lnTo>
                  <a:lnTo>
                    <a:pt x="137" y="0"/>
                  </a:lnTo>
                  <a:lnTo>
                    <a:pt x="131" y="1"/>
                  </a:lnTo>
                  <a:lnTo>
                    <a:pt x="125" y="4"/>
                  </a:lnTo>
                  <a:lnTo>
                    <a:pt x="120" y="6"/>
                  </a:lnTo>
                  <a:lnTo>
                    <a:pt x="117" y="9"/>
                  </a:lnTo>
                  <a:lnTo>
                    <a:pt x="112" y="17"/>
                  </a:lnTo>
                  <a:lnTo>
                    <a:pt x="111" y="28"/>
                  </a:lnTo>
                  <a:lnTo>
                    <a:pt x="111" y="37"/>
                  </a:lnTo>
                  <a:lnTo>
                    <a:pt x="115" y="44"/>
                  </a:lnTo>
                  <a:lnTo>
                    <a:pt x="117" y="50"/>
                  </a:lnTo>
                  <a:lnTo>
                    <a:pt x="116" y="53"/>
                  </a:lnTo>
                  <a:lnTo>
                    <a:pt x="114" y="54"/>
                  </a:lnTo>
                  <a:lnTo>
                    <a:pt x="110" y="55"/>
                  </a:lnTo>
                  <a:lnTo>
                    <a:pt x="108" y="54"/>
                  </a:lnTo>
                  <a:lnTo>
                    <a:pt x="107" y="51"/>
                  </a:lnTo>
                  <a:lnTo>
                    <a:pt x="106" y="45"/>
                  </a:lnTo>
                  <a:lnTo>
                    <a:pt x="106" y="39"/>
                  </a:lnTo>
                  <a:lnTo>
                    <a:pt x="103" y="32"/>
                  </a:lnTo>
                  <a:lnTo>
                    <a:pt x="99" y="25"/>
                  </a:lnTo>
                  <a:lnTo>
                    <a:pt x="89" y="23"/>
                  </a:lnTo>
                  <a:lnTo>
                    <a:pt x="74" y="29"/>
                  </a:lnTo>
                  <a:lnTo>
                    <a:pt x="70" y="23"/>
                  </a:lnTo>
                  <a:lnTo>
                    <a:pt x="64" y="19"/>
                  </a:lnTo>
                  <a:lnTo>
                    <a:pt x="57" y="15"/>
                  </a:lnTo>
                  <a:lnTo>
                    <a:pt x="49" y="14"/>
                  </a:lnTo>
                  <a:lnTo>
                    <a:pt x="41" y="15"/>
                  </a:lnTo>
                  <a:lnTo>
                    <a:pt x="33" y="19"/>
                  </a:lnTo>
                  <a:lnTo>
                    <a:pt x="26" y="24"/>
                  </a:lnTo>
                  <a:lnTo>
                    <a:pt x="19" y="35"/>
                  </a:lnTo>
                  <a:lnTo>
                    <a:pt x="19" y="36"/>
                  </a:lnTo>
                  <a:lnTo>
                    <a:pt x="19" y="38"/>
                  </a:lnTo>
                  <a:lnTo>
                    <a:pt x="20" y="39"/>
                  </a:lnTo>
                  <a:lnTo>
                    <a:pt x="20" y="42"/>
                  </a:lnTo>
                  <a:lnTo>
                    <a:pt x="23" y="46"/>
                  </a:lnTo>
                  <a:lnTo>
                    <a:pt x="27" y="54"/>
                  </a:lnTo>
                  <a:lnTo>
                    <a:pt x="34" y="60"/>
                  </a:lnTo>
                  <a:lnTo>
                    <a:pt x="47" y="61"/>
                  </a:lnTo>
                  <a:lnTo>
                    <a:pt x="54" y="61"/>
                  </a:lnTo>
                  <a:lnTo>
                    <a:pt x="59" y="64"/>
                  </a:lnTo>
                  <a:lnTo>
                    <a:pt x="64" y="68"/>
                  </a:lnTo>
                  <a:lnTo>
                    <a:pt x="66" y="73"/>
                  </a:lnTo>
                  <a:lnTo>
                    <a:pt x="59" y="78"/>
                  </a:lnTo>
                  <a:lnTo>
                    <a:pt x="54" y="84"/>
                  </a:lnTo>
                  <a:lnTo>
                    <a:pt x="47" y="89"/>
                  </a:lnTo>
                  <a:lnTo>
                    <a:pt x="42" y="92"/>
                  </a:lnTo>
                  <a:lnTo>
                    <a:pt x="35" y="91"/>
                  </a:lnTo>
                  <a:lnTo>
                    <a:pt x="30" y="90"/>
                  </a:lnTo>
                  <a:lnTo>
                    <a:pt x="24" y="90"/>
                  </a:lnTo>
                  <a:lnTo>
                    <a:pt x="19" y="91"/>
                  </a:lnTo>
                  <a:lnTo>
                    <a:pt x="15" y="92"/>
                  </a:lnTo>
                  <a:lnTo>
                    <a:pt x="11" y="95"/>
                  </a:lnTo>
                  <a:lnTo>
                    <a:pt x="8" y="98"/>
                  </a:lnTo>
                  <a:lnTo>
                    <a:pt x="4" y="102"/>
                  </a:lnTo>
                  <a:lnTo>
                    <a:pt x="1" y="108"/>
                  </a:lnTo>
                  <a:lnTo>
                    <a:pt x="0" y="117"/>
                  </a:lnTo>
                  <a:lnTo>
                    <a:pt x="1" y="125"/>
                  </a:lnTo>
                  <a:lnTo>
                    <a:pt x="4" y="131"/>
                  </a:lnTo>
                  <a:lnTo>
                    <a:pt x="8" y="135"/>
                  </a:lnTo>
                  <a:lnTo>
                    <a:pt x="11" y="137"/>
                  </a:lnTo>
                  <a:lnTo>
                    <a:pt x="16" y="138"/>
                  </a:lnTo>
                  <a:lnTo>
                    <a:pt x="21" y="140"/>
                  </a:lnTo>
                  <a:lnTo>
                    <a:pt x="27" y="141"/>
                  </a:lnTo>
                  <a:lnTo>
                    <a:pt x="32" y="140"/>
                  </a:lnTo>
                  <a:lnTo>
                    <a:pt x="36" y="140"/>
                  </a:lnTo>
                  <a:lnTo>
                    <a:pt x="41" y="137"/>
                  </a:lnTo>
                  <a:lnTo>
                    <a:pt x="46" y="133"/>
                  </a:lnTo>
                  <a:lnTo>
                    <a:pt x="48" y="127"/>
                  </a:lnTo>
                  <a:lnTo>
                    <a:pt x="48" y="121"/>
                  </a:lnTo>
                  <a:lnTo>
                    <a:pt x="48" y="117"/>
                  </a:lnTo>
                  <a:lnTo>
                    <a:pt x="55" y="110"/>
                  </a:lnTo>
                  <a:lnTo>
                    <a:pt x="63" y="105"/>
                  </a:lnTo>
                  <a:lnTo>
                    <a:pt x="71" y="100"/>
                  </a:lnTo>
                  <a:lnTo>
                    <a:pt x="74" y="98"/>
                  </a:lnTo>
                  <a:lnTo>
                    <a:pt x="77" y="100"/>
                  </a:lnTo>
                  <a:lnTo>
                    <a:pt x="79" y="104"/>
                  </a:lnTo>
                  <a:lnTo>
                    <a:pt x="81" y="106"/>
                  </a:lnTo>
                  <a:lnTo>
                    <a:pt x="85" y="108"/>
                  </a:lnTo>
                  <a:lnTo>
                    <a:pt x="80" y="115"/>
                  </a:lnTo>
                  <a:lnTo>
                    <a:pt x="77" y="122"/>
                  </a:lnTo>
                  <a:lnTo>
                    <a:pt x="74" y="130"/>
                  </a:lnTo>
                  <a:lnTo>
                    <a:pt x="72" y="135"/>
                  </a:lnTo>
                  <a:lnTo>
                    <a:pt x="63" y="141"/>
                  </a:lnTo>
                  <a:lnTo>
                    <a:pt x="55" y="149"/>
                  </a:lnTo>
                  <a:lnTo>
                    <a:pt x="50" y="158"/>
                  </a:lnTo>
                  <a:lnTo>
                    <a:pt x="50" y="167"/>
                  </a:lnTo>
                  <a:lnTo>
                    <a:pt x="54" y="175"/>
                  </a:lnTo>
                  <a:lnTo>
                    <a:pt x="61" y="183"/>
                  </a:lnTo>
                  <a:lnTo>
                    <a:pt x="70" y="188"/>
                  </a:lnTo>
                  <a:lnTo>
                    <a:pt x="79" y="190"/>
                  </a:lnTo>
                  <a:lnTo>
                    <a:pt x="85" y="189"/>
                  </a:lnTo>
                  <a:lnTo>
                    <a:pt x="91" y="187"/>
                  </a:lnTo>
                  <a:lnTo>
                    <a:pt x="96" y="183"/>
                  </a:lnTo>
                  <a:lnTo>
                    <a:pt x="102" y="180"/>
                  </a:lnTo>
                  <a:lnTo>
                    <a:pt x="106" y="176"/>
                  </a:lnTo>
                  <a:lnTo>
                    <a:pt x="108" y="173"/>
                  </a:lnTo>
                  <a:lnTo>
                    <a:pt x="109" y="170"/>
                  </a:lnTo>
                  <a:lnTo>
                    <a:pt x="110" y="165"/>
                  </a:lnTo>
                  <a:lnTo>
                    <a:pt x="108" y="156"/>
                  </a:lnTo>
                  <a:lnTo>
                    <a:pt x="104" y="149"/>
                  </a:lnTo>
                  <a:lnTo>
                    <a:pt x="100" y="144"/>
                  </a:lnTo>
                  <a:lnTo>
                    <a:pt x="95" y="141"/>
                  </a:lnTo>
                  <a:lnTo>
                    <a:pt x="96" y="133"/>
                  </a:lnTo>
                  <a:lnTo>
                    <a:pt x="97" y="125"/>
                  </a:lnTo>
                  <a:lnTo>
                    <a:pt x="99" y="119"/>
                  </a:lnTo>
                  <a:lnTo>
                    <a:pt x="100" y="114"/>
                  </a:lnTo>
                  <a:lnTo>
                    <a:pt x="103" y="114"/>
                  </a:lnTo>
                  <a:lnTo>
                    <a:pt x="108" y="113"/>
                  </a:lnTo>
                  <a:lnTo>
                    <a:pt x="110" y="112"/>
                  </a:lnTo>
                  <a:lnTo>
                    <a:pt x="111" y="112"/>
                  </a:lnTo>
                  <a:lnTo>
                    <a:pt x="117" y="121"/>
                  </a:lnTo>
                  <a:lnTo>
                    <a:pt x="120" y="134"/>
                  </a:lnTo>
                  <a:lnTo>
                    <a:pt x="126" y="146"/>
                  </a:lnTo>
                  <a:lnTo>
                    <a:pt x="140" y="152"/>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38" name="Freeform 342">
              <a:extLst>
                <a:ext uri="{FF2B5EF4-FFF2-40B4-BE49-F238E27FC236}">
                  <a16:creationId xmlns:a16="http://schemas.microsoft.com/office/drawing/2014/main" xmlns="" id="{63A39704-3C0F-4039-832C-8CE25DCF4BFE}"/>
                </a:ext>
              </a:extLst>
            </p:cNvPr>
            <p:cNvSpPr>
              <a:spLocks/>
            </p:cNvSpPr>
            <p:nvPr/>
          </p:nvSpPr>
          <p:spPr bwMode="auto">
            <a:xfrm>
              <a:off x="2744" y="879"/>
              <a:ext cx="105" cy="165"/>
            </a:xfrm>
            <a:custGeom>
              <a:avLst/>
              <a:gdLst>
                <a:gd name="T0" fmla="*/ 0 w 211"/>
                <a:gd name="T1" fmla="*/ 11 h 328"/>
                <a:gd name="T2" fmla="*/ 0 w 211"/>
                <a:gd name="T3" fmla="*/ 10 h 328"/>
                <a:gd name="T4" fmla="*/ 1 w 211"/>
                <a:gd name="T5" fmla="*/ 10 h 328"/>
                <a:gd name="T6" fmla="*/ 1 w 211"/>
                <a:gd name="T7" fmla="*/ 9 h 328"/>
                <a:gd name="T8" fmla="*/ 2 w 211"/>
                <a:gd name="T9" fmla="*/ 9 h 328"/>
                <a:gd name="T10" fmla="*/ 3 w 211"/>
                <a:gd name="T11" fmla="*/ 9 h 328"/>
                <a:gd name="T12" fmla="*/ 3 w 211"/>
                <a:gd name="T13" fmla="*/ 9 h 328"/>
                <a:gd name="T14" fmla="*/ 4 w 211"/>
                <a:gd name="T15" fmla="*/ 9 h 328"/>
                <a:gd name="T16" fmla="*/ 5 w 211"/>
                <a:gd name="T17" fmla="*/ 9 h 328"/>
                <a:gd name="T18" fmla="*/ 5 w 211"/>
                <a:gd name="T19" fmla="*/ 8 h 328"/>
                <a:gd name="T20" fmla="*/ 5 w 211"/>
                <a:gd name="T21" fmla="*/ 8 h 328"/>
                <a:gd name="T22" fmla="*/ 5 w 211"/>
                <a:gd name="T23" fmla="*/ 8 h 328"/>
                <a:gd name="T24" fmla="*/ 5 w 211"/>
                <a:gd name="T25" fmla="*/ 8 h 328"/>
                <a:gd name="T26" fmla="*/ 5 w 211"/>
                <a:gd name="T27" fmla="*/ 7 h 328"/>
                <a:gd name="T28" fmla="*/ 5 w 211"/>
                <a:gd name="T29" fmla="*/ 7 h 328"/>
                <a:gd name="T30" fmla="*/ 6 w 211"/>
                <a:gd name="T31" fmla="*/ 7 h 328"/>
                <a:gd name="T32" fmla="*/ 6 w 211"/>
                <a:gd name="T33" fmla="*/ 7 h 328"/>
                <a:gd name="T34" fmla="*/ 6 w 211"/>
                <a:gd name="T35" fmla="*/ 6 h 328"/>
                <a:gd name="T36" fmla="*/ 6 w 211"/>
                <a:gd name="T37" fmla="*/ 5 h 328"/>
                <a:gd name="T38" fmla="*/ 6 w 211"/>
                <a:gd name="T39" fmla="*/ 4 h 328"/>
                <a:gd name="T40" fmla="*/ 6 w 211"/>
                <a:gd name="T41" fmla="*/ 3 h 328"/>
                <a:gd name="T42" fmla="*/ 6 w 211"/>
                <a:gd name="T43" fmla="*/ 3 h 328"/>
                <a:gd name="T44" fmla="*/ 5 w 211"/>
                <a:gd name="T45" fmla="*/ 3 h 328"/>
                <a:gd name="T46" fmla="*/ 5 w 211"/>
                <a:gd name="T47" fmla="*/ 3 h 328"/>
                <a:gd name="T48" fmla="*/ 5 w 211"/>
                <a:gd name="T49" fmla="*/ 3 h 328"/>
                <a:gd name="T50" fmla="*/ 4 w 211"/>
                <a:gd name="T51" fmla="*/ 2 h 328"/>
                <a:gd name="T52" fmla="*/ 4 w 211"/>
                <a:gd name="T53" fmla="*/ 2 h 328"/>
                <a:gd name="T54" fmla="*/ 4 w 211"/>
                <a:gd name="T55" fmla="*/ 1 h 328"/>
                <a:gd name="T56" fmla="*/ 4 w 211"/>
                <a:gd name="T57" fmla="*/ 0 h 328"/>
                <a:gd name="T58" fmla="*/ 4 w 211"/>
                <a:gd name="T59" fmla="*/ 1 h 328"/>
                <a:gd name="T60" fmla="*/ 3 w 211"/>
                <a:gd name="T61" fmla="*/ 1 h 328"/>
                <a:gd name="T62" fmla="*/ 3 w 211"/>
                <a:gd name="T63" fmla="*/ 2 h 328"/>
                <a:gd name="T64" fmla="*/ 3 w 211"/>
                <a:gd name="T65" fmla="*/ 2 h 328"/>
                <a:gd name="T66" fmla="*/ 2 w 211"/>
                <a:gd name="T67" fmla="*/ 2 h 328"/>
                <a:gd name="T68" fmla="*/ 2 w 211"/>
                <a:gd name="T69" fmla="*/ 2 h 328"/>
                <a:gd name="T70" fmla="*/ 1 w 211"/>
                <a:gd name="T71" fmla="*/ 3 h 328"/>
                <a:gd name="T72" fmla="*/ 1 w 211"/>
                <a:gd name="T73" fmla="*/ 3 h 328"/>
                <a:gd name="T74" fmla="*/ 1 w 211"/>
                <a:gd name="T75" fmla="*/ 3 h 328"/>
                <a:gd name="T76" fmla="*/ 1 w 211"/>
                <a:gd name="T77" fmla="*/ 4 h 328"/>
                <a:gd name="T78" fmla="*/ 1 w 211"/>
                <a:gd name="T79" fmla="*/ 4 h 328"/>
                <a:gd name="T80" fmla="*/ 1 w 211"/>
                <a:gd name="T81" fmla="*/ 5 h 328"/>
                <a:gd name="T82" fmla="*/ 1 w 211"/>
                <a:gd name="T83" fmla="*/ 6 h 328"/>
                <a:gd name="T84" fmla="*/ 1 w 211"/>
                <a:gd name="T85" fmla="*/ 7 h 328"/>
                <a:gd name="T86" fmla="*/ 1 w 211"/>
                <a:gd name="T87" fmla="*/ 8 h 328"/>
                <a:gd name="T88" fmla="*/ 0 w 211"/>
                <a:gd name="T89" fmla="*/ 9 h 328"/>
                <a:gd name="T90" fmla="*/ 0 w 211"/>
                <a:gd name="T91" fmla="*/ 9 h 328"/>
                <a:gd name="T92" fmla="*/ 0 w 211"/>
                <a:gd name="T93" fmla="*/ 10 h 328"/>
                <a:gd name="T94" fmla="*/ 0 w 211"/>
                <a:gd name="T95" fmla="*/ 10 h 328"/>
                <a:gd name="T96" fmla="*/ 0 w 211"/>
                <a:gd name="T97" fmla="*/ 10 h 328"/>
                <a:gd name="T98" fmla="*/ 0 w 211"/>
                <a:gd name="T99" fmla="*/ 11 h 328"/>
                <a:gd name="T100" fmla="*/ 0 w 211"/>
                <a:gd name="T101" fmla="*/ 11 h 328"/>
                <a:gd name="T102" fmla="*/ 0 w 211"/>
                <a:gd name="T103" fmla="*/ 11 h 328"/>
                <a:gd name="T104" fmla="*/ 0 w 211"/>
                <a:gd name="T105" fmla="*/ 11 h 328"/>
                <a:gd name="T106" fmla="*/ 0 w 211"/>
                <a:gd name="T107" fmla="*/ 11 h 32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1" h="328">
                  <a:moveTo>
                    <a:pt x="0" y="328"/>
                  </a:moveTo>
                  <a:lnTo>
                    <a:pt x="19" y="307"/>
                  </a:lnTo>
                  <a:lnTo>
                    <a:pt x="38" y="291"/>
                  </a:lnTo>
                  <a:lnTo>
                    <a:pt x="60" y="277"/>
                  </a:lnTo>
                  <a:lnTo>
                    <a:pt x="82" y="268"/>
                  </a:lnTo>
                  <a:lnTo>
                    <a:pt x="105" y="261"/>
                  </a:lnTo>
                  <a:lnTo>
                    <a:pt x="127" y="258"/>
                  </a:lnTo>
                  <a:lnTo>
                    <a:pt x="148" y="257"/>
                  </a:lnTo>
                  <a:lnTo>
                    <a:pt x="167" y="259"/>
                  </a:lnTo>
                  <a:lnTo>
                    <a:pt x="167" y="252"/>
                  </a:lnTo>
                  <a:lnTo>
                    <a:pt x="168" y="243"/>
                  </a:lnTo>
                  <a:lnTo>
                    <a:pt x="171" y="234"/>
                  </a:lnTo>
                  <a:lnTo>
                    <a:pt x="174" y="224"/>
                  </a:lnTo>
                  <a:lnTo>
                    <a:pt x="180" y="214"/>
                  </a:lnTo>
                  <a:lnTo>
                    <a:pt x="188" y="206"/>
                  </a:lnTo>
                  <a:lnTo>
                    <a:pt x="198" y="199"/>
                  </a:lnTo>
                  <a:lnTo>
                    <a:pt x="211" y="193"/>
                  </a:lnTo>
                  <a:lnTo>
                    <a:pt x="200" y="170"/>
                  </a:lnTo>
                  <a:lnTo>
                    <a:pt x="195" y="141"/>
                  </a:lnTo>
                  <a:lnTo>
                    <a:pt x="196" y="115"/>
                  </a:lnTo>
                  <a:lnTo>
                    <a:pt x="209" y="93"/>
                  </a:lnTo>
                  <a:lnTo>
                    <a:pt x="200" y="88"/>
                  </a:lnTo>
                  <a:lnTo>
                    <a:pt x="191" y="83"/>
                  </a:lnTo>
                  <a:lnTo>
                    <a:pt x="180" y="76"/>
                  </a:lnTo>
                  <a:lnTo>
                    <a:pt x="168" y="65"/>
                  </a:lnTo>
                  <a:lnTo>
                    <a:pt x="158" y="53"/>
                  </a:lnTo>
                  <a:lnTo>
                    <a:pt x="149" y="38"/>
                  </a:lnTo>
                  <a:lnTo>
                    <a:pt x="141" y="20"/>
                  </a:lnTo>
                  <a:lnTo>
                    <a:pt x="137" y="0"/>
                  </a:lnTo>
                  <a:lnTo>
                    <a:pt x="131" y="11"/>
                  </a:lnTo>
                  <a:lnTo>
                    <a:pt x="123" y="23"/>
                  </a:lnTo>
                  <a:lnTo>
                    <a:pt x="114" y="34"/>
                  </a:lnTo>
                  <a:lnTo>
                    <a:pt x="103" y="46"/>
                  </a:lnTo>
                  <a:lnTo>
                    <a:pt x="90" y="55"/>
                  </a:lnTo>
                  <a:lnTo>
                    <a:pt x="77" y="63"/>
                  </a:lnTo>
                  <a:lnTo>
                    <a:pt x="62" y="66"/>
                  </a:lnTo>
                  <a:lnTo>
                    <a:pt x="47" y="68"/>
                  </a:lnTo>
                  <a:lnTo>
                    <a:pt x="53" y="84"/>
                  </a:lnTo>
                  <a:lnTo>
                    <a:pt x="55" y="102"/>
                  </a:lnTo>
                  <a:lnTo>
                    <a:pt x="50" y="124"/>
                  </a:lnTo>
                  <a:lnTo>
                    <a:pt x="34" y="145"/>
                  </a:lnTo>
                  <a:lnTo>
                    <a:pt x="43" y="182"/>
                  </a:lnTo>
                  <a:lnTo>
                    <a:pt x="43" y="217"/>
                  </a:lnTo>
                  <a:lnTo>
                    <a:pt x="37" y="249"/>
                  </a:lnTo>
                  <a:lnTo>
                    <a:pt x="30" y="273"/>
                  </a:lnTo>
                  <a:lnTo>
                    <a:pt x="23" y="287"/>
                  </a:lnTo>
                  <a:lnTo>
                    <a:pt x="15" y="300"/>
                  </a:lnTo>
                  <a:lnTo>
                    <a:pt x="8" y="312"/>
                  </a:lnTo>
                  <a:lnTo>
                    <a:pt x="2" y="318"/>
                  </a:lnTo>
                  <a:lnTo>
                    <a:pt x="0" y="320"/>
                  </a:lnTo>
                  <a:lnTo>
                    <a:pt x="0" y="323"/>
                  </a:lnTo>
                  <a:lnTo>
                    <a:pt x="0" y="325"/>
                  </a:lnTo>
                  <a:lnTo>
                    <a:pt x="1" y="326"/>
                  </a:lnTo>
                  <a:lnTo>
                    <a:pt x="0" y="328"/>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39" name="Freeform 343">
              <a:extLst>
                <a:ext uri="{FF2B5EF4-FFF2-40B4-BE49-F238E27FC236}">
                  <a16:creationId xmlns:a16="http://schemas.microsoft.com/office/drawing/2014/main" xmlns="" id="{DC1B7AF9-3305-43F5-8DA1-75254A3DD96A}"/>
                </a:ext>
              </a:extLst>
            </p:cNvPr>
            <p:cNvSpPr>
              <a:spLocks/>
            </p:cNvSpPr>
            <p:nvPr/>
          </p:nvSpPr>
          <p:spPr bwMode="auto">
            <a:xfrm>
              <a:off x="2419" y="914"/>
              <a:ext cx="171" cy="146"/>
            </a:xfrm>
            <a:custGeom>
              <a:avLst/>
              <a:gdLst>
                <a:gd name="T0" fmla="*/ 6 w 341"/>
                <a:gd name="T1" fmla="*/ 10 h 291"/>
                <a:gd name="T2" fmla="*/ 6 w 341"/>
                <a:gd name="T3" fmla="*/ 10 h 291"/>
                <a:gd name="T4" fmla="*/ 7 w 341"/>
                <a:gd name="T5" fmla="*/ 9 h 291"/>
                <a:gd name="T6" fmla="*/ 7 w 341"/>
                <a:gd name="T7" fmla="*/ 9 h 291"/>
                <a:gd name="T8" fmla="*/ 8 w 341"/>
                <a:gd name="T9" fmla="*/ 9 h 291"/>
                <a:gd name="T10" fmla="*/ 9 w 341"/>
                <a:gd name="T11" fmla="*/ 9 h 291"/>
                <a:gd name="T12" fmla="*/ 9 w 341"/>
                <a:gd name="T13" fmla="*/ 9 h 291"/>
                <a:gd name="T14" fmla="*/ 10 w 341"/>
                <a:gd name="T15" fmla="*/ 9 h 291"/>
                <a:gd name="T16" fmla="*/ 10 w 341"/>
                <a:gd name="T17" fmla="*/ 9 h 291"/>
                <a:gd name="T18" fmla="*/ 11 w 341"/>
                <a:gd name="T19" fmla="*/ 9 h 291"/>
                <a:gd name="T20" fmla="*/ 11 w 341"/>
                <a:gd name="T21" fmla="*/ 9 h 291"/>
                <a:gd name="T22" fmla="*/ 11 w 341"/>
                <a:gd name="T23" fmla="*/ 9 h 291"/>
                <a:gd name="T24" fmla="*/ 11 w 341"/>
                <a:gd name="T25" fmla="*/ 9 h 291"/>
                <a:gd name="T26" fmla="*/ 11 w 341"/>
                <a:gd name="T27" fmla="*/ 9 h 291"/>
                <a:gd name="T28" fmla="*/ 10 w 341"/>
                <a:gd name="T29" fmla="*/ 8 h 291"/>
                <a:gd name="T30" fmla="*/ 10 w 341"/>
                <a:gd name="T31" fmla="*/ 7 h 291"/>
                <a:gd name="T32" fmla="*/ 9 w 341"/>
                <a:gd name="T33" fmla="*/ 7 h 291"/>
                <a:gd name="T34" fmla="*/ 9 w 341"/>
                <a:gd name="T35" fmla="*/ 6 h 291"/>
                <a:gd name="T36" fmla="*/ 9 w 341"/>
                <a:gd name="T37" fmla="*/ 5 h 291"/>
                <a:gd name="T38" fmla="*/ 9 w 341"/>
                <a:gd name="T39" fmla="*/ 4 h 291"/>
                <a:gd name="T40" fmla="*/ 9 w 341"/>
                <a:gd name="T41" fmla="*/ 3 h 291"/>
                <a:gd name="T42" fmla="*/ 8 w 341"/>
                <a:gd name="T43" fmla="*/ 3 h 291"/>
                <a:gd name="T44" fmla="*/ 8 w 341"/>
                <a:gd name="T45" fmla="*/ 3 h 291"/>
                <a:gd name="T46" fmla="*/ 7 w 341"/>
                <a:gd name="T47" fmla="*/ 3 h 291"/>
                <a:gd name="T48" fmla="*/ 7 w 341"/>
                <a:gd name="T49" fmla="*/ 3 h 291"/>
                <a:gd name="T50" fmla="*/ 7 w 341"/>
                <a:gd name="T51" fmla="*/ 2 h 291"/>
                <a:gd name="T52" fmla="*/ 6 w 341"/>
                <a:gd name="T53" fmla="*/ 2 h 291"/>
                <a:gd name="T54" fmla="*/ 6 w 341"/>
                <a:gd name="T55" fmla="*/ 1 h 291"/>
                <a:gd name="T56" fmla="*/ 6 w 341"/>
                <a:gd name="T57" fmla="*/ 1 h 291"/>
                <a:gd name="T58" fmla="*/ 5 w 341"/>
                <a:gd name="T59" fmla="*/ 1 h 291"/>
                <a:gd name="T60" fmla="*/ 5 w 341"/>
                <a:gd name="T61" fmla="*/ 1 h 291"/>
                <a:gd name="T62" fmla="*/ 4 w 341"/>
                <a:gd name="T63" fmla="*/ 1 h 291"/>
                <a:gd name="T64" fmla="*/ 4 w 341"/>
                <a:gd name="T65" fmla="*/ 1 h 291"/>
                <a:gd name="T66" fmla="*/ 3 w 341"/>
                <a:gd name="T67" fmla="*/ 1 h 291"/>
                <a:gd name="T68" fmla="*/ 2 w 341"/>
                <a:gd name="T69" fmla="*/ 1 h 291"/>
                <a:gd name="T70" fmla="*/ 1 w 341"/>
                <a:gd name="T71" fmla="*/ 1 h 291"/>
                <a:gd name="T72" fmla="*/ 1 w 341"/>
                <a:gd name="T73" fmla="*/ 0 h 291"/>
                <a:gd name="T74" fmla="*/ 1 w 341"/>
                <a:gd name="T75" fmla="*/ 1 h 291"/>
                <a:gd name="T76" fmla="*/ 1 w 341"/>
                <a:gd name="T77" fmla="*/ 1 h 291"/>
                <a:gd name="T78" fmla="*/ 1 w 341"/>
                <a:gd name="T79" fmla="*/ 2 h 291"/>
                <a:gd name="T80" fmla="*/ 1 w 341"/>
                <a:gd name="T81" fmla="*/ 2 h 291"/>
                <a:gd name="T82" fmla="*/ 1 w 341"/>
                <a:gd name="T83" fmla="*/ 3 h 291"/>
                <a:gd name="T84" fmla="*/ 1 w 341"/>
                <a:gd name="T85" fmla="*/ 4 h 291"/>
                <a:gd name="T86" fmla="*/ 1 w 341"/>
                <a:gd name="T87" fmla="*/ 4 h 291"/>
                <a:gd name="T88" fmla="*/ 0 w 341"/>
                <a:gd name="T89" fmla="*/ 5 h 291"/>
                <a:gd name="T90" fmla="*/ 1 w 341"/>
                <a:gd name="T91" fmla="*/ 5 h 291"/>
                <a:gd name="T92" fmla="*/ 2 w 341"/>
                <a:gd name="T93" fmla="*/ 6 h 291"/>
                <a:gd name="T94" fmla="*/ 2 w 341"/>
                <a:gd name="T95" fmla="*/ 6 h 291"/>
                <a:gd name="T96" fmla="*/ 2 w 341"/>
                <a:gd name="T97" fmla="*/ 6 h 291"/>
                <a:gd name="T98" fmla="*/ 3 w 341"/>
                <a:gd name="T99" fmla="*/ 7 h 291"/>
                <a:gd name="T100" fmla="*/ 3 w 341"/>
                <a:gd name="T101" fmla="*/ 7 h 291"/>
                <a:gd name="T102" fmla="*/ 3 w 341"/>
                <a:gd name="T103" fmla="*/ 8 h 291"/>
                <a:gd name="T104" fmla="*/ 3 w 341"/>
                <a:gd name="T105" fmla="*/ 9 h 291"/>
                <a:gd name="T106" fmla="*/ 3 w 341"/>
                <a:gd name="T107" fmla="*/ 9 h 291"/>
                <a:gd name="T108" fmla="*/ 4 w 341"/>
                <a:gd name="T109" fmla="*/ 9 h 291"/>
                <a:gd name="T110" fmla="*/ 4 w 341"/>
                <a:gd name="T111" fmla="*/ 9 h 291"/>
                <a:gd name="T112" fmla="*/ 4 w 341"/>
                <a:gd name="T113" fmla="*/ 9 h 291"/>
                <a:gd name="T114" fmla="*/ 5 w 341"/>
                <a:gd name="T115" fmla="*/ 9 h 291"/>
                <a:gd name="T116" fmla="*/ 5 w 341"/>
                <a:gd name="T117" fmla="*/ 9 h 291"/>
                <a:gd name="T118" fmla="*/ 5 w 341"/>
                <a:gd name="T119" fmla="*/ 9 h 291"/>
                <a:gd name="T120" fmla="*/ 6 w 341"/>
                <a:gd name="T121" fmla="*/ 10 h 29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41" h="291">
                  <a:moveTo>
                    <a:pt x="171" y="291"/>
                  </a:moveTo>
                  <a:lnTo>
                    <a:pt x="184" y="289"/>
                  </a:lnTo>
                  <a:lnTo>
                    <a:pt x="201" y="286"/>
                  </a:lnTo>
                  <a:lnTo>
                    <a:pt x="220" y="281"/>
                  </a:lnTo>
                  <a:lnTo>
                    <a:pt x="240" y="276"/>
                  </a:lnTo>
                  <a:lnTo>
                    <a:pt x="261" y="273"/>
                  </a:lnTo>
                  <a:lnTo>
                    <a:pt x="282" y="271"/>
                  </a:lnTo>
                  <a:lnTo>
                    <a:pt x="301" y="270"/>
                  </a:lnTo>
                  <a:lnTo>
                    <a:pt x="318" y="270"/>
                  </a:lnTo>
                  <a:lnTo>
                    <a:pt x="324" y="271"/>
                  </a:lnTo>
                  <a:lnTo>
                    <a:pt x="331" y="272"/>
                  </a:lnTo>
                  <a:lnTo>
                    <a:pt x="337" y="274"/>
                  </a:lnTo>
                  <a:lnTo>
                    <a:pt x="341" y="274"/>
                  </a:lnTo>
                  <a:lnTo>
                    <a:pt x="322" y="260"/>
                  </a:lnTo>
                  <a:lnTo>
                    <a:pt x="306" y="242"/>
                  </a:lnTo>
                  <a:lnTo>
                    <a:pt x="292" y="221"/>
                  </a:lnTo>
                  <a:lnTo>
                    <a:pt x="281" y="197"/>
                  </a:lnTo>
                  <a:lnTo>
                    <a:pt x="271" y="172"/>
                  </a:lnTo>
                  <a:lnTo>
                    <a:pt x="265" y="144"/>
                  </a:lnTo>
                  <a:lnTo>
                    <a:pt x="260" y="116"/>
                  </a:lnTo>
                  <a:lnTo>
                    <a:pt x="258" y="89"/>
                  </a:lnTo>
                  <a:lnTo>
                    <a:pt x="248" y="88"/>
                  </a:lnTo>
                  <a:lnTo>
                    <a:pt x="237" y="84"/>
                  </a:lnTo>
                  <a:lnTo>
                    <a:pt x="224" y="76"/>
                  </a:lnTo>
                  <a:lnTo>
                    <a:pt x="210" y="67"/>
                  </a:lnTo>
                  <a:lnTo>
                    <a:pt x="198" y="54"/>
                  </a:lnTo>
                  <a:lnTo>
                    <a:pt x="186" y="40"/>
                  </a:lnTo>
                  <a:lnTo>
                    <a:pt x="177" y="25"/>
                  </a:lnTo>
                  <a:lnTo>
                    <a:pt x="170" y="8"/>
                  </a:lnTo>
                  <a:lnTo>
                    <a:pt x="159" y="15"/>
                  </a:lnTo>
                  <a:lnTo>
                    <a:pt x="144" y="22"/>
                  </a:lnTo>
                  <a:lnTo>
                    <a:pt x="125" y="26"/>
                  </a:lnTo>
                  <a:lnTo>
                    <a:pt x="105" y="30"/>
                  </a:lnTo>
                  <a:lnTo>
                    <a:pt x="82" y="29"/>
                  </a:lnTo>
                  <a:lnTo>
                    <a:pt x="56" y="24"/>
                  </a:lnTo>
                  <a:lnTo>
                    <a:pt x="30" y="15"/>
                  </a:lnTo>
                  <a:lnTo>
                    <a:pt x="2" y="0"/>
                  </a:lnTo>
                  <a:lnTo>
                    <a:pt x="9" y="11"/>
                  </a:lnTo>
                  <a:lnTo>
                    <a:pt x="16" y="25"/>
                  </a:lnTo>
                  <a:lnTo>
                    <a:pt x="22" y="40"/>
                  </a:lnTo>
                  <a:lnTo>
                    <a:pt x="25" y="59"/>
                  </a:lnTo>
                  <a:lnTo>
                    <a:pt x="26" y="78"/>
                  </a:lnTo>
                  <a:lnTo>
                    <a:pt x="23" y="100"/>
                  </a:lnTo>
                  <a:lnTo>
                    <a:pt x="15" y="124"/>
                  </a:lnTo>
                  <a:lnTo>
                    <a:pt x="0" y="151"/>
                  </a:lnTo>
                  <a:lnTo>
                    <a:pt x="17" y="157"/>
                  </a:lnTo>
                  <a:lnTo>
                    <a:pt x="33" y="164"/>
                  </a:lnTo>
                  <a:lnTo>
                    <a:pt x="49" y="173"/>
                  </a:lnTo>
                  <a:lnTo>
                    <a:pt x="63" y="185"/>
                  </a:lnTo>
                  <a:lnTo>
                    <a:pt x="75" y="199"/>
                  </a:lnTo>
                  <a:lnTo>
                    <a:pt x="83" y="218"/>
                  </a:lnTo>
                  <a:lnTo>
                    <a:pt x="87" y="240"/>
                  </a:lnTo>
                  <a:lnTo>
                    <a:pt x="85" y="265"/>
                  </a:lnTo>
                  <a:lnTo>
                    <a:pt x="94" y="264"/>
                  </a:lnTo>
                  <a:lnTo>
                    <a:pt x="105" y="263"/>
                  </a:lnTo>
                  <a:lnTo>
                    <a:pt x="115" y="263"/>
                  </a:lnTo>
                  <a:lnTo>
                    <a:pt x="125" y="265"/>
                  </a:lnTo>
                  <a:lnTo>
                    <a:pt x="136" y="268"/>
                  </a:lnTo>
                  <a:lnTo>
                    <a:pt x="147" y="273"/>
                  </a:lnTo>
                  <a:lnTo>
                    <a:pt x="159" y="281"/>
                  </a:lnTo>
                  <a:lnTo>
                    <a:pt x="171" y="291"/>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40" name="Freeform 344">
              <a:extLst>
                <a:ext uri="{FF2B5EF4-FFF2-40B4-BE49-F238E27FC236}">
                  <a16:creationId xmlns:a16="http://schemas.microsoft.com/office/drawing/2014/main" xmlns="" id="{78822EE9-539B-4492-9164-E263CD7AD7E0}"/>
                </a:ext>
              </a:extLst>
            </p:cNvPr>
            <p:cNvSpPr>
              <a:spLocks/>
            </p:cNvSpPr>
            <p:nvPr/>
          </p:nvSpPr>
          <p:spPr bwMode="auto">
            <a:xfrm>
              <a:off x="2506" y="1091"/>
              <a:ext cx="174" cy="184"/>
            </a:xfrm>
            <a:custGeom>
              <a:avLst/>
              <a:gdLst>
                <a:gd name="T0" fmla="*/ 1 w 349"/>
                <a:gd name="T1" fmla="*/ 6 h 367"/>
                <a:gd name="T2" fmla="*/ 2 w 349"/>
                <a:gd name="T3" fmla="*/ 6 h 367"/>
                <a:gd name="T4" fmla="*/ 2 w 349"/>
                <a:gd name="T5" fmla="*/ 6 h 367"/>
                <a:gd name="T6" fmla="*/ 3 w 349"/>
                <a:gd name="T7" fmla="*/ 6 h 367"/>
                <a:gd name="T8" fmla="*/ 4 w 349"/>
                <a:gd name="T9" fmla="*/ 6 h 367"/>
                <a:gd name="T10" fmla="*/ 5 w 349"/>
                <a:gd name="T11" fmla="*/ 5 h 367"/>
                <a:gd name="T12" fmla="*/ 6 w 349"/>
                <a:gd name="T13" fmla="*/ 5 h 367"/>
                <a:gd name="T14" fmla="*/ 7 w 349"/>
                <a:gd name="T15" fmla="*/ 4 h 367"/>
                <a:gd name="T16" fmla="*/ 7 w 349"/>
                <a:gd name="T17" fmla="*/ 3 h 367"/>
                <a:gd name="T18" fmla="*/ 8 w 349"/>
                <a:gd name="T19" fmla="*/ 2 h 367"/>
                <a:gd name="T20" fmla="*/ 8 w 349"/>
                <a:gd name="T21" fmla="*/ 1 h 367"/>
                <a:gd name="T22" fmla="*/ 8 w 349"/>
                <a:gd name="T23" fmla="*/ 1 h 367"/>
                <a:gd name="T24" fmla="*/ 9 w 349"/>
                <a:gd name="T25" fmla="*/ 1 h 367"/>
                <a:gd name="T26" fmla="*/ 9 w 349"/>
                <a:gd name="T27" fmla="*/ 1 h 367"/>
                <a:gd name="T28" fmla="*/ 10 w 349"/>
                <a:gd name="T29" fmla="*/ 1 h 367"/>
                <a:gd name="T30" fmla="*/ 10 w 349"/>
                <a:gd name="T31" fmla="*/ 1 h 367"/>
                <a:gd name="T32" fmla="*/ 10 w 349"/>
                <a:gd name="T33" fmla="*/ 1 h 367"/>
                <a:gd name="T34" fmla="*/ 10 w 349"/>
                <a:gd name="T35" fmla="*/ 1 h 367"/>
                <a:gd name="T36" fmla="*/ 10 w 349"/>
                <a:gd name="T37" fmla="*/ 1 h 367"/>
                <a:gd name="T38" fmla="*/ 8 w 349"/>
                <a:gd name="T39" fmla="*/ 2 h 367"/>
                <a:gd name="T40" fmla="*/ 8 w 349"/>
                <a:gd name="T41" fmla="*/ 4 h 367"/>
                <a:gd name="T42" fmla="*/ 7 w 349"/>
                <a:gd name="T43" fmla="*/ 5 h 367"/>
                <a:gd name="T44" fmla="*/ 7 w 349"/>
                <a:gd name="T45" fmla="*/ 6 h 367"/>
                <a:gd name="T46" fmla="*/ 7 w 349"/>
                <a:gd name="T47" fmla="*/ 7 h 367"/>
                <a:gd name="T48" fmla="*/ 7 w 349"/>
                <a:gd name="T49" fmla="*/ 7 h 367"/>
                <a:gd name="T50" fmla="*/ 6 w 349"/>
                <a:gd name="T51" fmla="*/ 8 h 367"/>
                <a:gd name="T52" fmla="*/ 6 w 349"/>
                <a:gd name="T53" fmla="*/ 9 h 367"/>
                <a:gd name="T54" fmla="*/ 5 w 349"/>
                <a:gd name="T55" fmla="*/ 10 h 367"/>
                <a:gd name="T56" fmla="*/ 5 w 349"/>
                <a:gd name="T57" fmla="*/ 10 h 367"/>
                <a:gd name="T58" fmla="*/ 4 w 349"/>
                <a:gd name="T59" fmla="*/ 10 h 367"/>
                <a:gd name="T60" fmla="*/ 2 w 349"/>
                <a:gd name="T61" fmla="*/ 11 h 367"/>
                <a:gd name="T62" fmla="*/ 1 w 349"/>
                <a:gd name="T63" fmla="*/ 12 h 367"/>
                <a:gd name="T64" fmla="*/ 1 w 349"/>
                <a:gd name="T65" fmla="*/ 11 h 367"/>
                <a:gd name="T66" fmla="*/ 1 w 349"/>
                <a:gd name="T67" fmla="*/ 10 h 367"/>
                <a:gd name="T68" fmla="*/ 1 w 349"/>
                <a:gd name="T69" fmla="*/ 9 h 367"/>
                <a:gd name="T70" fmla="*/ 0 w 349"/>
                <a:gd name="T71" fmla="*/ 8 h 367"/>
                <a:gd name="T72" fmla="*/ 0 w 349"/>
                <a:gd name="T73" fmla="*/ 8 h 367"/>
                <a:gd name="T74" fmla="*/ 1 w 349"/>
                <a:gd name="T75" fmla="*/ 7 h 367"/>
                <a:gd name="T76" fmla="*/ 1 w 349"/>
                <a:gd name="T77" fmla="*/ 7 h 367"/>
                <a:gd name="T78" fmla="*/ 1 w 349"/>
                <a:gd name="T79" fmla="*/ 6 h 36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49" h="367">
                  <a:moveTo>
                    <a:pt x="47" y="174"/>
                  </a:moveTo>
                  <a:lnTo>
                    <a:pt x="51" y="174"/>
                  </a:lnTo>
                  <a:lnTo>
                    <a:pt x="57" y="175"/>
                  </a:lnTo>
                  <a:lnTo>
                    <a:pt x="65" y="176"/>
                  </a:lnTo>
                  <a:lnTo>
                    <a:pt x="75" y="176"/>
                  </a:lnTo>
                  <a:lnTo>
                    <a:pt x="87" y="177"/>
                  </a:lnTo>
                  <a:lnTo>
                    <a:pt x="98" y="176"/>
                  </a:lnTo>
                  <a:lnTo>
                    <a:pt x="112" y="175"/>
                  </a:lnTo>
                  <a:lnTo>
                    <a:pt x="126" y="173"/>
                  </a:lnTo>
                  <a:lnTo>
                    <a:pt x="141" y="169"/>
                  </a:lnTo>
                  <a:lnTo>
                    <a:pt x="155" y="164"/>
                  </a:lnTo>
                  <a:lnTo>
                    <a:pt x="170" y="158"/>
                  </a:lnTo>
                  <a:lnTo>
                    <a:pt x="185" y="148"/>
                  </a:lnTo>
                  <a:lnTo>
                    <a:pt x="199" y="138"/>
                  </a:lnTo>
                  <a:lnTo>
                    <a:pt x="211" y="124"/>
                  </a:lnTo>
                  <a:lnTo>
                    <a:pt x="224" y="108"/>
                  </a:lnTo>
                  <a:lnTo>
                    <a:pt x="234" y="88"/>
                  </a:lnTo>
                  <a:lnTo>
                    <a:pt x="242" y="71"/>
                  </a:lnTo>
                  <a:lnTo>
                    <a:pt x="250" y="56"/>
                  </a:lnTo>
                  <a:lnTo>
                    <a:pt x="256" y="42"/>
                  </a:lnTo>
                  <a:lnTo>
                    <a:pt x="263" y="31"/>
                  </a:lnTo>
                  <a:lnTo>
                    <a:pt x="269" y="22"/>
                  </a:lnTo>
                  <a:lnTo>
                    <a:pt x="274" y="15"/>
                  </a:lnTo>
                  <a:lnTo>
                    <a:pt x="281" y="11"/>
                  </a:lnTo>
                  <a:lnTo>
                    <a:pt x="289" y="9"/>
                  </a:lnTo>
                  <a:lnTo>
                    <a:pt x="298" y="9"/>
                  </a:lnTo>
                  <a:lnTo>
                    <a:pt x="307" y="8"/>
                  </a:lnTo>
                  <a:lnTo>
                    <a:pt x="315" y="7"/>
                  </a:lnTo>
                  <a:lnTo>
                    <a:pt x="323" y="5"/>
                  </a:lnTo>
                  <a:lnTo>
                    <a:pt x="330" y="4"/>
                  </a:lnTo>
                  <a:lnTo>
                    <a:pt x="337" y="3"/>
                  </a:lnTo>
                  <a:lnTo>
                    <a:pt x="344" y="1"/>
                  </a:lnTo>
                  <a:lnTo>
                    <a:pt x="348" y="0"/>
                  </a:lnTo>
                  <a:lnTo>
                    <a:pt x="348" y="1"/>
                  </a:lnTo>
                  <a:lnTo>
                    <a:pt x="348" y="3"/>
                  </a:lnTo>
                  <a:lnTo>
                    <a:pt x="349" y="4"/>
                  </a:lnTo>
                  <a:lnTo>
                    <a:pt x="349" y="7"/>
                  </a:lnTo>
                  <a:lnTo>
                    <a:pt x="321" y="16"/>
                  </a:lnTo>
                  <a:lnTo>
                    <a:pt x="299" y="32"/>
                  </a:lnTo>
                  <a:lnTo>
                    <a:pt x="283" y="52"/>
                  </a:lnTo>
                  <a:lnTo>
                    <a:pt x="270" y="75"/>
                  </a:lnTo>
                  <a:lnTo>
                    <a:pt x="262" y="98"/>
                  </a:lnTo>
                  <a:lnTo>
                    <a:pt x="257" y="120"/>
                  </a:lnTo>
                  <a:lnTo>
                    <a:pt x="254" y="139"/>
                  </a:lnTo>
                  <a:lnTo>
                    <a:pt x="253" y="154"/>
                  </a:lnTo>
                  <a:lnTo>
                    <a:pt x="251" y="167"/>
                  </a:lnTo>
                  <a:lnTo>
                    <a:pt x="253" y="182"/>
                  </a:lnTo>
                  <a:lnTo>
                    <a:pt x="255" y="200"/>
                  </a:lnTo>
                  <a:lnTo>
                    <a:pt x="258" y="219"/>
                  </a:lnTo>
                  <a:lnTo>
                    <a:pt x="248" y="220"/>
                  </a:lnTo>
                  <a:lnTo>
                    <a:pt x="235" y="226"/>
                  </a:lnTo>
                  <a:lnTo>
                    <a:pt x="222" y="234"/>
                  </a:lnTo>
                  <a:lnTo>
                    <a:pt x="208" y="246"/>
                  </a:lnTo>
                  <a:lnTo>
                    <a:pt x="196" y="260"/>
                  </a:lnTo>
                  <a:lnTo>
                    <a:pt x="188" y="276"/>
                  </a:lnTo>
                  <a:lnTo>
                    <a:pt x="184" y="294"/>
                  </a:lnTo>
                  <a:lnTo>
                    <a:pt x="186" y="312"/>
                  </a:lnTo>
                  <a:lnTo>
                    <a:pt x="172" y="312"/>
                  </a:lnTo>
                  <a:lnTo>
                    <a:pt x="154" y="314"/>
                  </a:lnTo>
                  <a:lnTo>
                    <a:pt x="134" y="319"/>
                  </a:lnTo>
                  <a:lnTo>
                    <a:pt x="113" y="326"/>
                  </a:lnTo>
                  <a:lnTo>
                    <a:pt x="93" y="335"/>
                  </a:lnTo>
                  <a:lnTo>
                    <a:pt x="73" y="345"/>
                  </a:lnTo>
                  <a:lnTo>
                    <a:pt x="58" y="356"/>
                  </a:lnTo>
                  <a:lnTo>
                    <a:pt x="47" y="367"/>
                  </a:lnTo>
                  <a:lnTo>
                    <a:pt x="49" y="351"/>
                  </a:lnTo>
                  <a:lnTo>
                    <a:pt x="49" y="334"/>
                  </a:lnTo>
                  <a:lnTo>
                    <a:pt x="47" y="314"/>
                  </a:lnTo>
                  <a:lnTo>
                    <a:pt x="42" y="294"/>
                  </a:lnTo>
                  <a:lnTo>
                    <a:pt x="35" y="275"/>
                  </a:lnTo>
                  <a:lnTo>
                    <a:pt x="26" y="257"/>
                  </a:lnTo>
                  <a:lnTo>
                    <a:pt x="14" y="242"/>
                  </a:lnTo>
                  <a:lnTo>
                    <a:pt x="0" y="230"/>
                  </a:lnTo>
                  <a:lnTo>
                    <a:pt x="11" y="230"/>
                  </a:lnTo>
                  <a:lnTo>
                    <a:pt x="21" y="228"/>
                  </a:lnTo>
                  <a:lnTo>
                    <a:pt x="32" y="223"/>
                  </a:lnTo>
                  <a:lnTo>
                    <a:pt x="41" y="217"/>
                  </a:lnTo>
                  <a:lnTo>
                    <a:pt x="48" y="211"/>
                  </a:lnTo>
                  <a:lnTo>
                    <a:pt x="51" y="200"/>
                  </a:lnTo>
                  <a:lnTo>
                    <a:pt x="51" y="188"/>
                  </a:lnTo>
                  <a:lnTo>
                    <a:pt x="47" y="174"/>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41" name="Freeform 345">
              <a:extLst>
                <a:ext uri="{FF2B5EF4-FFF2-40B4-BE49-F238E27FC236}">
                  <a16:creationId xmlns:a16="http://schemas.microsoft.com/office/drawing/2014/main" xmlns="" id="{202C11E5-A7A8-47D7-A44C-B1869768B234}"/>
                </a:ext>
              </a:extLst>
            </p:cNvPr>
            <p:cNvSpPr>
              <a:spLocks/>
            </p:cNvSpPr>
            <p:nvPr/>
          </p:nvSpPr>
          <p:spPr bwMode="auto">
            <a:xfrm>
              <a:off x="2617" y="1095"/>
              <a:ext cx="107" cy="186"/>
            </a:xfrm>
            <a:custGeom>
              <a:avLst/>
              <a:gdLst>
                <a:gd name="T0" fmla="*/ 4 w 213"/>
                <a:gd name="T1" fmla="*/ 0 h 373"/>
                <a:gd name="T2" fmla="*/ 5 w 213"/>
                <a:gd name="T3" fmla="*/ 0 h 373"/>
                <a:gd name="T4" fmla="*/ 5 w 213"/>
                <a:gd name="T5" fmla="*/ 0 h 373"/>
                <a:gd name="T6" fmla="*/ 6 w 213"/>
                <a:gd name="T7" fmla="*/ 0 h 373"/>
                <a:gd name="T8" fmla="*/ 6 w 213"/>
                <a:gd name="T9" fmla="*/ 1 h 373"/>
                <a:gd name="T10" fmla="*/ 5 w 213"/>
                <a:gd name="T11" fmla="*/ 1 h 373"/>
                <a:gd name="T12" fmla="*/ 5 w 213"/>
                <a:gd name="T13" fmla="*/ 1 h 373"/>
                <a:gd name="T14" fmla="*/ 5 w 213"/>
                <a:gd name="T15" fmla="*/ 1 h 373"/>
                <a:gd name="T16" fmla="*/ 4 w 213"/>
                <a:gd name="T17" fmla="*/ 1 h 373"/>
                <a:gd name="T18" fmla="*/ 4 w 213"/>
                <a:gd name="T19" fmla="*/ 1 h 373"/>
                <a:gd name="T20" fmla="*/ 4 w 213"/>
                <a:gd name="T21" fmla="*/ 1 h 373"/>
                <a:gd name="T22" fmla="*/ 4 w 213"/>
                <a:gd name="T23" fmla="*/ 2 h 373"/>
                <a:gd name="T24" fmla="*/ 4 w 213"/>
                <a:gd name="T25" fmla="*/ 2 h 373"/>
                <a:gd name="T26" fmla="*/ 4 w 213"/>
                <a:gd name="T27" fmla="*/ 2 h 373"/>
                <a:gd name="T28" fmla="*/ 4 w 213"/>
                <a:gd name="T29" fmla="*/ 2 h 373"/>
                <a:gd name="T30" fmla="*/ 4 w 213"/>
                <a:gd name="T31" fmla="*/ 3 h 373"/>
                <a:gd name="T32" fmla="*/ 5 w 213"/>
                <a:gd name="T33" fmla="*/ 3 h 373"/>
                <a:gd name="T34" fmla="*/ 5 w 213"/>
                <a:gd name="T35" fmla="*/ 3 h 373"/>
                <a:gd name="T36" fmla="*/ 5 w 213"/>
                <a:gd name="T37" fmla="*/ 2 h 373"/>
                <a:gd name="T38" fmla="*/ 5 w 213"/>
                <a:gd name="T39" fmla="*/ 2 h 373"/>
                <a:gd name="T40" fmla="*/ 5 w 213"/>
                <a:gd name="T41" fmla="*/ 2 h 373"/>
                <a:gd name="T42" fmla="*/ 6 w 213"/>
                <a:gd name="T43" fmla="*/ 1 h 373"/>
                <a:gd name="T44" fmla="*/ 6 w 213"/>
                <a:gd name="T45" fmla="*/ 1 h 373"/>
                <a:gd name="T46" fmla="*/ 6 w 213"/>
                <a:gd name="T47" fmla="*/ 2 h 373"/>
                <a:gd name="T48" fmla="*/ 6 w 213"/>
                <a:gd name="T49" fmla="*/ 2 h 373"/>
                <a:gd name="T50" fmla="*/ 6 w 213"/>
                <a:gd name="T51" fmla="*/ 2 h 373"/>
                <a:gd name="T52" fmla="*/ 6 w 213"/>
                <a:gd name="T53" fmla="*/ 3 h 373"/>
                <a:gd name="T54" fmla="*/ 5 w 213"/>
                <a:gd name="T55" fmla="*/ 3 h 373"/>
                <a:gd name="T56" fmla="*/ 5 w 213"/>
                <a:gd name="T57" fmla="*/ 3 h 373"/>
                <a:gd name="T58" fmla="*/ 5 w 213"/>
                <a:gd name="T59" fmla="*/ 3 h 373"/>
                <a:gd name="T60" fmla="*/ 5 w 213"/>
                <a:gd name="T61" fmla="*/ 4 h 373"/>
                <a:gd name="T62" fmla="*/ 6 w 213"/>
                <a:gd name="T63" fmla="*/ 4 h 373"/>
                <a:gd name="T64" fmla="*/ 6 w 213"/>
                <a:gd name="T65" fmla="*/ 4 h 373"/>
                <a:gd name="T66" fmla="*/ 6 w 213"/>
                <a:gd name="T67" fmla="*/ 4 h 373"/>
                <a:gd name="T68" fmla="*/ 7 w 213"/>
                <a:gd name="T69" fmla="*/ 4 h 373"/>
                <a:gd name="T70" fmla="*/ 7 w 213"/>
                <a:gd name="T71" fmla="*/ 4 h 373"/>
                <a:gd name="T72" fmla="*/ 7 w 213"/>
                <a:gd name="T73" fmla="*/ 4 h 373"/>
                <a:gd name="T74" fmla="*/ 7 w 213"/>
                <a:gd name="T75" fmla="*/ 6 h 373"/>
                <a:gd name="T76" fmla="*/ 7 w 213"/>
                <a:gd name="T77" fmla="*/ 7 h 373"/>
                <a:gd name="T78" fmla="*/ 6 w 213"/>
                <a:gd name="T79" fmla="*/ 8 h 373"/>
                <a:gd name="T80" fmla="*/ 5 w 213"/>
                <a:gd name="T81" fmla="*/ 9 h 373"/>
                <a:gd name="T82" fmla="*/ 4 w 213"/>
                <a:gd name="T83" fmla="*/ 10 h 373"/>
                <a:gd name="T84" fmla="*/ 3 w 213"/>
                <a:gd name="T85" fmla="*/ 10 h 373"/>
                <a:gd name="T86" fmla="*/ 2 w 213"/>
                <a:gd name="T87" fmla="*/ 11 h 373"/>
                <a:gd name="T88" fmla="*/ 1 w 213"/>
                <a:gd name="T89" fmla="*/ 11 h 373"/>
                <a:gd name="T90" fmla="*/ 1 w 213"/>
                <a:gd name="T91" fmla="*/ 11 h 373"/>
                <a:gd name="T92" fmla="*/ 1 w 213"/>
                <a:gd name="T93" fmla="*/ 11 h 373"/>
                <a:gd name="T94" fmla="*/ 0 w 213"/>
                <a:gd name="T95" fmla="*/ 11 h 373"/>
                <a:gd name="T96" fmla="*/ 1 w 213"/>
                <a:gd name="T97" fmla="*/ 11 h 373"/>
                <a:gd name="T98" fmla="*/ 1 w 213"/>
                <a:gd name="T99" fmla="*/ 10 h 373"/>
                <a:gd name="T100" fmla="*/ 2 w 213"/>
                <a:gd name="T101" fmla="*/ 10 h 373"/>
                <a:gd name="T102" fmla="*/ 2 w 213"/>
                <a:gd name="T103" fmla="*/ 9 h 373"/>
                <a:gd name="T104" fmla="*/ 2 w 213"/>
                <a:gd name="T105" fmla="*/ 8 h 373"/>
                <a:gd name="T106" fmla="*/ 2 w 213"/>
                <a:gd name="T107" fmla="*/ 7 h 373"/>
                <a:gd name="T108" fmla="*/ 1 w 213"/>
                <a:gd name="T109" fmla="*/ 6 h 373"/>
                <a:gd name="T110" fmla="*/ 1 w 213"/>
                <a:gd name="T111" fmla="*/ 5 h 373"/>
                <a:gd name="T112" fmla="*/ 1 w 213"/>
                <a:gd name="T113" fmla="*/ 4 h 373"/>
                <a:gd name="T114" fmla="*/ 2 w 213"/>
                <a:gd name="T115" fmla="*/ 2 h 373"/>
                <a:gd name="T116" fmla="*/ 2 w 213"/>
                <a:gd name="T117" fmla="*/ 1 h 373"/>
                <a:gd name="T118" fmla="*/ 4 w 213"/>
                <a:gd name="T119" fmla="*/ 0 h 37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3" h="373">
                  <a:moveTo>
                    <a:pt x="125" y="0"/>
                  </a:moveTo>
                  <a:lnTo>
                    <a:pt x="128" y="4"/>
                  </a:lnTo>
                  <a:lnTo>
                    <a:pt x="132" y="12"/>
                  </a:lnTo>
                  <a:lnTo>
                    <a:pt x="139" y="18"/>
                  </a:lnTo>
                  <a:lnTo>
                    <a:pt x="152" y="19"/>
                  </a:lnTo>
                  <a:lnTo>
                    <a:pt x="159" y="19"/>
                  </a:lnTo>
                  <a:lnTo>
                    <a:pt x="164" y="22"/>
                  </a:lnTo>
                  <a:lnTo>
                    <a:pt x="169" y="26"/>
                  </a:lnTo>
                  <a:lnTo>
                    <a:pt x="171" y="31"/>
                  </a:lnTo>
                  <a:lnTo>
                    <a:pt x="164" y="36"/>
                  </a:lnTo>
                  <a:lnTo>
                    <a:pt x="159" y="42"/>
                  </a:lnTo>
                  <a:lnTo>
                    <a:pt x="152" y="47"/>
                  </a:lnTo>
                  <a:lnTo>
                    <a:pt x="147" y="50"/>
                  </a:lnTo>
                  <a:lnTo>
                    <a:pt x="140" y="49"/>
                  </a:lnTo>
                  <a:lnTo>
                    <a:pt x="135" y="48"/>
                  </a:lnTo>
                  <a:lnTo>
                    <a:pt x="129" y="48"/>
                  </a:lnTo>
                  <a:lnTo>
                    <a:pt x="124" y="49"/>
                  </a:lnTo>
                  <a:lnTo>
                    <a:pt x="120" y="50"/>
                  </a:lnTo>
                  <a:lnTo>
                    <a:pt x="116" y="53"/>
                  </a:lnTo>
                  <a:lnTo>
                    <a:pt x="113" y="56"/>
                  </a:lnTo>
                  <a:lnTo>
                    <a:pt x="109" y="60"/>
                  </a:lnTo>
                  <a:lnTo>
                    <a:pt x="107" y="63"/>
                  </a:lnTo>
                  <a:lnTo>
                    <a:pt x="106" y="66"/>
                  </a:lnTo>
                  <a:lnTo>
                    <a:pt x="105" y="71"/>
                  </a:lnTo>
                  <a:lnTo>
                    <a:pt x="105" y="75"/>
                  </a:lnTo>
                  <a:lnTo>
                    <a:pt x="105" y="78"/>
                  </a:lnTo>
                  <a:lnTo>
                    <a:pt x="106" y="81"/>
                  </a:lnTo>
                  <a:lnTo>
                    <a:pt x="108" y="86"/>
                  </a:lnTo>
                  <a:lnTo>
                    <a:pt x="109" y="89"/>
                  </a:lnTo>
                  <a:lnTo>
                    <a:pt x="113" y="93"/>
                  </a:lnTo>
                  <a:lnTo>
                    <a:pt x="116" y="95"/>
                  </a:lnTo>
                  <a:lnTo>
                    <a:pt x="121" y="96"/>
                  </a:lnTo>
                  <a:lnTo>
                    <a:pt x="126" y="98"/>
                  </a:lnTo>
                  <a:lnTo>
                    <a:pt x="132" y="99"/>
                  </a:lnTo>
                  <a:lnTo>
                    <a:pt x="137" y="98"/>
                  </a:lnTo>
                  <a:lnTo>
                    <a:pt x="141" y="98"/>
                  </a:lnTo>
                  <a:lnTo>
                    <a:pt x="146" y="95"/>
                  </a:lnTo>
                  <a:lnTo>
                    <a:pt x="151" y="91"/>
                  </a:lnTo>
                  <a:lnTo>
                    <a:pt x="153" y="85"/>
                  </a:lnTo>
                  <a:lnTo>
                    <a:pt x="153" y="79"/>
                  </a:lnTo>
                  <a:lnTo>
                    <a:pt x="153" y="75"/>
                  </a:lnTo>
                  <a:lnTo>
                    <a:pt x="160" y="68"/>
                  </a:lnTo>
                  <a:lnTo>
                    <a:pt x="168" y="63"/>
                  </a:lnTo>
                  <a:lnTo>
                    <a:pt x="176" y="58"/>
                  </a:lnTo>
                  <a:lnTo>
                    <a:pt x="179" y="56"/>
                  </a:lnTo>
                  <a:lnTo>
                    <a:pt x="182" y="58"/>
                  </a:lnTo>
                  <a:lnTo>
                    <a:pt x="184" y="62"/>
                  </a:lnTo>
                  <a:lnTo>
                    <a:pt x="186" y="64"/>
                  </a:lnTo>
                  <a:lnTo>
                    <a:pt x="190" y="66"/>
                  </a:lnTo>
                  <a:lnTo>
                    <a:pt x="185" y="73"/>
                  </a:lnTo>
                  <a:lnTo>
                    <a:pt x="182" y="80"/>
                  </a:lnTo>
                  <a:lnTo>
                    <a:pt x="179" y="88"/>
                  </a:lnTo>
                  <a:lnTo>
                    <a:pt x="177" y="93"/>
                  </a:lnTo>
                  <a:lnTo>
                    <a:pt x="170" y="98"/>
                  </a:lnTo>
                  <a:lnTo>
                    <a:pt x="163" y="102"/>
                  </a:lnTo>
                  <a:lnTo>
                    <a:pt x="159" y="109"/>
                  </a:lnTo>
                  <a:lnTo>
                    <a:pt x="156" y="116"/>
                  </a:lnTo>
                  <a:lnTo>
                    <a:pt x="155" y="118"/>
                  </a:lnTo>
                  <a:lnTo>
                    <a:pt x="155" y="121"/>
                  </a:lnTo>
                  <a:lnTo>
                    <a:pt x="155" y="123"/>
                  </a:lnTo>
                  <a:lnTo>
                    <a:pt x="155" y="125"/>
                  </a:lnTo>
                  <a:lnTo>
                    <a:pt x="158" y="131"/>
                  </a:lnTo>
                  <a:lnTo>
                    <a:pt x="162" y="137"/>
                  </a:lnTo>
                  <a:lnTo>
                    <a:pt x="168" y="141"/>
                  </a:lnTo>
                  <a:lnTo>
                    <a:pt x="176" y="146"/>
                  </a:lnTo>
                  <a:lnTo>
                    <a:pt x="181" y="147"/>
                  </a:lnTo>
                  <a:lnTo>
                    <a:pt x="185" y="147"/>
                  </a:lnTo>
                  <a:lnTo>
                    <a:pt x="190" y="147"/>
                  </a:lnTo>
                  <a:lnTo>
                    <a:pt x="193" y="146"/>
                  </a:lnTo>
                  <a:lnTo>
                    <a:pt x="198" y="144"/>
                  </a:lnTo>
                  <a:lnTo>
                    <a:pt x="201" y="141"/>
                  </a:lnTo>
                  <a:lnTo>
                    <a:pt x="205" y="140"/>
                  </a:lnTo>
                  <a:lnTo>
                    <a:pt x="207" y="138"/>
                  </a:lnTo>
                  <a:lnTo>
                    <a:pt x="212" y="156"/>
                  </a:lnTo>
                  <a:lnTo>
                    <a:pt x="213" y="175"/>
                  </a:lnTo>
                  <a:lnTo>
                    <a:pt x="212" y="193"/>
                  </a:lnTo>
                  <a:lnTo>
                    <a:pt x="206" y="212"/>
                  </a:lnTo>
                  <a:lnTo>
                    <a:pt x="198" y="229"/>
                  </a:lnTo>
                  <a:lnTo>
                    <a:pt x="188" y="247"/>
                  </a:lnTo>
                  <a:lnTo>
                    <a:pt x="175" y="263"/>
                  </a:lnTo>
                  <a:lnTo>
                    <a:pt x="160" y="280"/>
                  </a:lnTo>
                  <a:lnTo>
                    <a:pt x="145" y="296"/>
                  </a:lnTo>
                  <a:lnTo>
                    <a:pt x="128" y="310"/>
                  </a:lnTo>
                  <a:lnTo>
                    <a:pt x="110" y="322"/>
                  </a:lnTo>
                  <a:lnTo>
                    <a:pt x="93" y="334"/>
                  </a:lnTo>
                  <a:lnTo>
                    <a:pt x="76" y="344"/>
                  </a:lnTo>
                  <a:lnTo>
                    <a:pt x="60" y="352"/>
                  </a:lnTo>
                  <a:lnTo>
                    <a:pt x="44" y="359"/>
                  </a:lnTo>
                  <a:lnTo>
                    <a:pt x="29" y="364"/>
                  </a:lnTo>
                  <a:lnTo>
                    <a:pt x="25" y="365"/>
                  </a:lnTo>
                  <a:lnTo>
                    <a:pt x="19" y="367"/>
                  </a:lnTo>
                  <a:lnTo>
                    <a:pt x="14" y="369"/>
                  </a:lnTo>
                  <a:lnTo>
                    <a:pt x="7" y="372"/>
                  </a:lnTo>
                  <a:lnTo>
                    <a:pt x="2" y="373"/>
                  </a:lnTo>
                  <a:lnTo>
                    <a:pt x="0" y="373"/>
                  </a:lnTo>
                  <a:lnTo>
                    <a:pt x="0" y="371"/>
                  </a:lnTo>
                  <a:lnTo>
                    <a:pt x="4" y="366"/>
                  </a:lnTo>
                  <a:lnTo>
                    <a:pt x="11" y="359"/>
                  </a:lnTo>
                  <a:lnTo>
                    <a:pt x="18" y="350"/>
                  </a:lnTo>
                  <a:lnTo>
                    <a:pt x="25" y="341"/>
                  </a:lnTo>
                  <a:lnTo>
                    <a:pt x="31" y="330"/>
                  </a:lnTo>
                  <a:lnTo>
                    <a:pt x="37" y="320"/>
                  </a:lnTo>
                  <a:lnTo>
                    <a:pt x="40" y="308"/>
                  </a:lnTo>
                  <a:lnTo>
                    <a:pt x="44" y="298"/>
                  </a:lnTo>
                  <a:lnTo>
                    <a:pt x="45" y="287"/>
                  </a:lnTo>
                  <a:lnTo>
                    <a:pt x="45" y="272"/>
                  </a:lnTo>
                  <a:lnTo>
                    <a:pt x="42" y="254"/>
                  </a:lnTo>
                  <a:lnTo>
                    <a:pt x="39" y="234"/>
                  </a:lnTo>
                  <a:lnTo>
                    <a:pt x="34" y="212"/>
                  </a:lnTo>
                  <a:lnTo>
                    <a:pt x="31" y="193"/>
                  </a:lnTo>
                  <a:lnTo>
                    <a:pt x="29" y="175"/>
                  </a:lnTo>
                  <a:lnTo>
                    <a:pt x="27" y="160"/>
                  </a:lnTo>
                  <a:lnTo>
                    <a:pt x="29" y="147"/>
                  </a:lnTo>
                  <a:lnTo>
                    <a:pt x="30" y="132"/>
                  </a:lnTo>
                  <a:lnTo>
                    <a:pt x="33" y="113"/>
                  </a:lnTo>
                  <a:lnTo>
                    <a:pt x="38" y="91"/>
                  </a:lnTo>
                  <a:lnTo>
                    <a:pt x="46" y="68"/>
                  </a:lnTo>
                  <a:lnTo>
                    <a:pt x="59" y="45"/>
                  </a:lnTo>
                  <a:lnTo>
                    <a:pt x="75" y="25"/>
                  </a:lnTo>
                  <a:lnTo>
                    <a:pt x="97" y="9"/>
                  </a:lnTo>
                  <a:lnTo>
                    <a:pt x="125" y="0"/>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42" name="Freeform 346">
              <a:extLst>
                <a:ext uri="{FF2B5EF4-FFF2-40B4-BE49-F238E27FC236}">
                  <a16:creationId xmlns:a16="http://schemas.microsoft.com/office/drawing/2014/main" xmlns="" id="{46BCAD51-877C-4615-92DD-5B6D687A1E45}"/>
                </a:ext>
              </a:extLst>
            </p:cNvPr>
            <p:cNvSpPr>
              <a:spLocks/>
            </p:cNvSpPr>
            <p:nvPr/>
          </p:nvSpPr>
          <p:spPr bwMode="auto">
            <a:xfrm>
              <a:off x="2411" y="870"/>
              <a:ext cx="478" cy="310"/>
            </a:xfrm>
            <a:custGeom>
              <a:avLst/>
              <a:gdLst>
                <a:gd name="T0" fmla="*/ 16 w 957"/>
                <a:gd name="T1" fmla="*/ 6 h 620"/>
                <a:gd name="T2" fmla="*/ 17 w 957"/>
                <a:gd name="T3" fmla="*/ 3 h 620"/>
                <a:gd name="T4" fmla="*/ 18 w 957"/>
                <a:gd name="T5" fmla="*/ 1 h 620"/>
                <a:gd name="T6" fmla="*/ 19 w 957"/>
                <a:gd name="T7" fmla="*/ 2 h 620"/>
                <a:gd name="T8" fmla="*/ 20 w 957"/>
                <a:gd name="T9" fmla="*/ 4 h 620"/>
                <a:gd name="T10" fmla="*/ 22 w 957"/>
                <a:gd name="T11" fmla="*/ 7 h 620"/>
                <a:gd name="T12" fmla="*/ 21 w 957"/>
                <a:gd name="T13" fmla="*/ 10 h 620"/>
                <a:gd name="T14" fmla="*/ 19 w 957"/>
                <a:gd name="T15" fmla="*/ 12 h 620"/>
                <a:gd name="T16" fmla="*/ 19 w 957"/>
                <a:gd name="T17" fmla="*/ 14 h 620"/>
                <a:gd name="T18" fmla="*/ 20 w 957"/>
                <a:gd name="T19" fmla="*/ 12 h 620"/>
                <a:gd name="T20" fmla="*/ 22 w 957"/>
                <a:gd name="T21" fmla="*/ 10 h 620"/>
                <a:gd name="T22" fmla="*/ 25 w 957"/>
                <a:gd name="T23" fmla="*/ 9 h 620"/>
                <a:gd name="T24" fmla="*/ 26 w 957"/>
                <a:gd name="T25" fmla="*/ 9 h 620"/>
                <a:gd name="T26" fmla="*/ 28 w 957"/>
                <a:gd name="T27" fmla="*/ 10 h 620"/>
                <a:gd name="T28" fmla="*/ 29 w 957"/>
                <a:gd name="T29" fmla="*/ 11 h 620"/>
                <a:gd name="T30" fmla="*/ 27 w 957"/>
                <a:gd name="T31" fmla="*/ 12 h 620"/>
                <a:gd name="T32" fmla="*/ 25 w 957"/>
                <a:gd name="T33" fmla="*/ 14 h 620"/>
                <a:gd name="T34" fmla="*/ 22 w 957"/>
                <a:gd name="T35" fmla="*/ 15 h 620"/>
                <a:gd name="T36" fmla="*/ 21 w 957"/>
                <a:gd name="T37" fmla="*/ 15 h 620"/>
                <a:gd name="T38" fmla="*/ 20 w 957"/>
                <a:gd name="T39" fmla="*/ 15 h 620"/>
                <a:gd name="T40" fmla="*/ 21 w 957"/>
                <a:gd name="T41" fmla="*/ 14 h 620"/>
                <a:gd name="T42" fmla="*/ 21 w 957"/>
                <a:gd name="T43" fmla="*/ 13 h 620"/>
                <a:gd name="T44" fmla="*/ 20 w 957"/>
                <a:gd name="T45" fmla="*/ 13 h 620"/>
                <a:gd name="T46" fmla="*/ 19 w 957"/>
                <a:gd name="T47" fmla="*/ 14 h 620"/>
                <a:gd name="T48" fmla="*/ 19 w 957"/>
                <a:gd name="T49" fmla="*/ 15 h 620"/>
                <a:gd name="T50" fmla="*/ 19 w 957"/>
                <a:gd name="T51" fmla="*/ 14 h 620"/>
                <a:gd name="T52" fmla="*/ 18 w 957"/>
                <a:gd name="T53" fmla="*/ 14 h 620"/>
                <a:gd name="T54" fmla="*/ 17 w 957"/>
                <a:gd name="T55" fmla="*/ 14 h 620"/>
                <a:gd name="T56" fmla="*/ 16 w 957"/>
                <a:gd name="T57" fmla="*/ 14 h 620"/>
                <a:gd name="T58" fmla="*/ 14 w 957"/>
                <a:gd name="T59" fmla="*/ 15 h 620"/>
                <a:gd name="T60" fmla="*/ 13 w 957"/>
                <a:gd name="T61" fmla="*/ 16 h 620"/>
                <a:gd name="T62" fmla="*/ 12 w 957"/>
                <a:gd name="T63" fmla="*/ 19 h 620"/>
                <a:gd name="T64" fmla="*/ 9 w 957"/>
                <a:gd name="T65" fmla="*/ 20 h 620"/>
                <a:gd name="T66" fmla="*/ 7 w 957"/>
                <a:gd name="T67" fmla="*/ 20 h 620"/>
                <a:gd name="T68" fmla="*/ 6 w 957"/>
                <a:gd name="T69" fmla="*/ 20 h 620"/>
                <a:gd name="T70" fmla="*/ 4 w 957"/>
                <a:gd name="T71" fmla="*/ 19 h 620"/>
                <a:gd name="T72" fmla="*/ 2 w 957"/>
                <a:gd name="T73" fmla="*/ 18 h 620"/>
                <a:gd name="T74" fmla="*/ 0 w 957"/>
                <a:gd name="T75" fmla="*/ 18 h 620"/>
                <a:gd name="T76" fmla="*/ 1 w 957"/>
                <a:gd name="T77" fmla="*/ 16 h 620"/>
                <a:gd name="T78" fmla="*/ 5 w 957"/>
                <a:gd name="T79" fmla="*/ 13 h 620"/>
                <a:gd name="T80" fmla="*/ 8 w 957"/>
                <a:gd name="T81" fmla="*/ 12 h 620"/>
                <a:gd name="T82" fmla="*/ 11 w 957"/>
                <a:gd name="T83" fmla="*/ 12 h 620"/>
                <a:gd name="T84" fmla="*/ 13 w 957"/>
                <a:gd name="T85" fmla="*/ 13 h 620"/>
                <a:gd name="T86" fmla="*/ 14 w 957"/>
                <a:gd name="T87" fmla="*/ 14 h 620"/>
                <a:gd name="T88" fmla="*/ 15 w 957"/>
                <a:gd name="T89" fmla="*/ 14 h 620"/>
                <a:gd name="T90" fmla="*/ 16 w 957"/>
                <a:gd name="T91" fmla="*/ 14 h 620"/>
                <a:gd name="T92" fmla="*/ 16 w 957"/>
                <a:gd name="T93" fmla="*/ 13 h 620"/>
                <a:gd name="T94" fmla="*/ 15 w 957"/>
                <a:gd name="T95" fmla="*/ 13 h 620"/>
                <a:gd name="T96" fmla="*/ 13 w 957"/>
                <a:gd name="T97" fmla="*/ 13 h 620"/>
                <a:gd name="T98" fmla="*/ 10 w 957"/>
                <a:gd name="T99" fmla="*/ 11 h 620"/>
                <a:gd name="T100" fmla="*/ 8 w 957"/>
                <a:gd name="T101" fmla="*/ 8 h 620"/>
                <a:gd name="T102" fmla="*/ 8 w 957"/>
                <a:gd name="T103" fmla="*/ 4 h 620"/>
                <a:gd name="T104" fmla="*/ 10 w 957"/>
                <a:gd name="T105" fmla="*/ 5 h 620"/>
                <a:gd name="T106" fmla="*/ 13 w 957"/>
                <a:gd name="T107" fmla="*/ 7 h 620"/>
                <a:gd name="T108" fmla="*/ 15 w 957"/>
                <a:gd name="T109" fmla="*/ 8 h 620"/>
                <a:gd name="T110" fmla="*/ 17 w 957"/>
                <a:gd name="T111" fmla="*/ 11 h 620"/>
                <a:gd name="T112" fmla="*/ 17 w 957"/>
                <a:gd name="T113" fmla="*/ 13 h 620"/>
                <a:gd name="T114" fmla="*/ 18 w 957"/>
                <a:gd name="T115" fmla="*/ 14 h 620"/>
                <a:gd name="T116" fmla="*/ 18 w 957"/>
                <a:gd name="T117" fmla="*/ 13 h 620"/>
                <a:gd name="T118" fmla="*/ 18 w 957"/>
                <a:gd name="T119" fmla="*/ 12 h 620"/>
                <a:gd name="T120" fmla="*/ 16 w 957"/>
                <a:gd name="T121" fmla="*/ 9 h 62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57" h="620">
                  <a:moveTo>
                    <a:pt x="521" y="259"/>
                  </a:moveTo>
                  <a:lnTo>
                    <a:pt x="519" y="236"/>
                  </a:lnTo>
                  <a:lnTo>
                    <a:pt x="517" y="212"/>
                  </a:lnTo>
                  <a:lnTo>
                    <a:pt x="520" y="189"/>
                  </a:lnTo>
                  <a:lnTo>
                    <a:pt x="523" y="165"/>
                  </a:lnTo>
                  <a:lnTo>
                    <a:pt x="528" y="143"/>
                  </a:lnTo>
                  <a:lnTo>
                    <a:pt x="535" y="124"/>
                  </a:lnTo>
                  <a:lnTo>
                    <a:pt x="544" y="105"/>
                  </a:lnTo>
                  <a:lnTo>
                    <a:pt x="553" y="91"/>
                  </a:lnTo>
                  <a:lnTo>
                    <a:pt x="564" y="79"/>
                  </a:lnTo>
                  <a:lnTo>
                    <a:pt x="573" y="67"/>
                  </a:lnTo>
                  <a:lnTo>
                    <a:pt x="581" y="57"/>
                  </a:lnTo>
                  <a:lnTo>
                    <a:pt x="588" y="46"/>
                  </a:lnTo>
                  <a:lnTo>
                    <a:pt x="595" y="36"/>
                  </a:lnTo>
                  <a:lnTo>
                    <a:pt x="602" y="26"/>
                  </a:lnTo>
                  <a:lnTo>
                    <a:pt x="607" y="13"/>
                  </a:lnTo>
                  <a:lnTo>
                    <a:pt x="612" y="0"/>
                  </a:lnTo>
                  <a:lnTo>
                    <a:pt x="613" y="9"/>
                  </a:lnTo>
                  <a:lnTo>
                    <a:pt x="616" y="22"/>
                  </a:lnTo>
                  <a:lnTo>
                    <a:pt x="622" y="38"/>
                  </a:lnTo>
                  <a:lnTo>
                    <a:pt x="629" y="54"/>
                  </a:lnTo>
                  <a:lnTo>
                    <a:pt x="637" y="72"/>
                  </a:lnTo>
                  <a:lnTo>
                    <a:pt x="646" y="89"/>
                  </a:lnTo>
                  <a:lnTo>
                    <a:pt x="657" y="104"/>
                  </a:lnTo>
                  <a:lnTo>
                    <a:pt x="667" y="115"/>
                  </a:lnTo>
                  <a:lnTo>
                    <a:pt x="679" y="127"/>
                  </a:lnTo>
                  <a:lnTo>
                    <a:pt x="688" y="138"/>
                  </a:lnTo>
                  <a:lnTo>
                    <a:pt x="695" y="151"/>
                  </a:lnTo>
                  <a:lnTo>
                    <a:pt x="701" y="164"/>
                  </a:lnTo>
                  <a:lnTo>
                    <a:pt x="710" y="201"/>
                  </a:lnTo>
                  <a:lnTo>
                    <a:pt x="710" y="236"/>
                  </a:lnTo>
                  <a:lnTo>
                    <a:pt x="704" y="268"/>
                  </a:lnTo>
                  <a:lnTo>
                    <a:pt x="697" y="292"/>
                  </a:lnTo>
                  <a:lnTo>
                    <a:pt x="691" y="303"/>
                  </a:lnTo>
                  <a:lnTo>
                    <a:pt x="684" y="315"/>
                  </a:lnTo>
                  <a:lnTo>
                    <a:pt x="675" y="327"/>
                  </a:lnTo>
                  <a:lnTo>
                    <a:pt x="665" y="339"/>
                  </a:lnTo>
                  <a:lnTo>
                    <a:pt x="653" y="352"/>
                  </a:lnTo>
                  <a:lnTo>
                    <a:pt x="642" y="364"/>
                  </a:lnTo>
                  <a:lnTo>
                    <a:pt x="631" y="378"/>
                  </a:lnTo>
                  <a:lnTo>
                    <a:pt x="621" y="393"/>
                  </a:lnTo>
                  <a:lnTo>
                    <a:pt x="616" y="404"/>
                  </a:lnTo>
                  <a:lnTo>
                    <a:pt x="615" y="414"/>
                  </a:lnTo>
                  <a:lnTo>
                    <a:pt x="615" y="422"/>
                  </a:lnTo>
                  <a:lnTo>
                    <a:pt x="619" y="424"/>
                  </a:lnTo>
                  <a:lnTo>
                    <a:pt x="627" y="420"/>
                  </a:lnTo>
                  <a:lnTo>
                    <a:pt x="633" y="413"/>
                  </a:lnTo>
                  <a:lnTo>
                    <a:pt x="637" y="404"/>
                  </a:lnTo>
                  <a:lnTo>
                    <a:pt x="641" y="395"/>
                  </a:lnTo>
                  <a:lnTo>
                    <a:pt x="646" y="382"/>
                  </a:lnTo>
                  <a:lnTo>
                    <a:pt x="652" y="369"/>
                  </a:lnTo>
                  <a:lnTo>
                    <a:pt x="659" y="357"/>
                  </a:lnTo>
                  <a:lnTo>
                    <a:pt x="667" y="347"/>
                  </a:lnTo>
                  <a:lnTo>
                    <a:pt x="686" y="326"/>
                  </a:lnTo>
                  <a:lnTo>
                    <a:pt x="705" y="310"/>
                  </a:lnTo>
                  <a:lnTo>
                    <a:pt x="727" y="296"/>
                  </a:lnTo>
                  <a:lnTo>
                    <a:pt x="749" y="287"/>
                  </a:lnTo>
                  <a:lnTo>
                    <a:pt x="772" y="280"/>
                  </a:lnTo>
                  <a:lnTo>
                    <a:pt x="794" y="277"/>
                  </a:lnTo>
                  <a:lnTo>
                    <a:pt x="815" y="276"/>
                  </a:lnTo>
                  <a:lnTo>
                    <a:pt x="834" y="278"/>
                  </a:lnTo>
                  <a:lnTo>
                    <a:pt x="841" y="280"/>
                  </a:lnTo>
                  <a:lnTo>
                    <a:pt x="847" y="281"/>
                  </a:lnTo>
                  <a:lnTo>
                    <a:pt x="852" y="284"/>
                  </a:lnTo>
                  <a:lnTo>
                    <a:pt x="858" y="286"/>
                  </a:lnTo>
                  <a:lnTo>
                    <a:pt x="870" y="292"/>
                  </a:lnTo>
                  <a:lnTo>
                    <a:pt x="880" y="298"/>
                  </a:lnTo>
                  <a:lnTo>
                    <a:pt x="892" y="304"/>
                  </a:lnTo>
                  <a:lnTo>
                    <a:pt x="902" y="311"/>
                  </a:lnTo>
                  <a:lnTo>
                    <a:pt x="914" y="319"/>
                  </a:lnTo>
                  <a:lnTo>
                    <a:pt x="926" y="327"/>
                  </a:lnTo>
                  <a:lnTo>
                    <a:pt x="941" y="336"/>
                  </a:lnTo>
                  <a:lnTo>
                    <a:pt x="957" y="345"/>
                  </a:lnTo>
                  <a:lnTo>
                    <a:pt x="948" y="346"/>
                  </a:lnTo>
                  <a:lnTo>
                    <a:pt x="937" y="348"/>
                  </a:lnTo>
                  <a:lnTo>
                    <a:pt x="924" y="351"/>
                  </a:lnTo>
                  <a:lnTo>
                    <a:pt x="910" y="354"/>
                  </a:lnTo>
                  <a:lnTo>
                    <a:pt x="897" y="359"/>
                  </a:lnTo>
                  <a:lnTo>
                    <a:pt x="885" y="364"/>
                  </a:lnTo>
                  <a:lnTo>
                    <a:pt x="874" y="372"/>
                  </a:lnTo>
                  <a:lnTo>
                    <a:pt x="866" y="383"/>
                  </a:lnTo>
                  <a:lnTo>
                    <a:pt x="855" y="399"/>
                  </a:lnTo>
                  <a:lnTo>
                    <a:pt x="840" y="416"/>
                  </a:lnTo>
                  <a:lnTo>
                    <a:pt x="823" y="432"/>
                  </a:lnTo>
                  <a:lnTo>
                    <a:pt x="802" y="447"/>
                  </a:lnTo>
                  <a:lnTo>
                    <a:pt x="780" y="460"/>
                  </a:lnTo>
                  <a:lnTo>
                    <a:pt x="757" y="467"/>
                  </a:lnTo>
                  <a:lnTo>
                    <a:pt x="733" y="469"/>
                  </a:lnTo>
                  <a:lnTo>
                    <a:pt x="710" y="463"/>
                  </a:lnTo>
                  <a:lnTo>
                    <a:pt x="705" y="460"/>
                  </a:lnTo>
                  <a:lnTo>
                    <a:pt x="701" y="458"/>
                  </a:lnTo>
                  <a:lnTo>
                    <a:pt x="695" y="455"/>
                  </a:lnTo>
                  <a:lnTo>
                    <a:pt x="689" y="454"/>
                  </a:lnTo>
                  <a:lnTo>
                    <a:pt x="683" y="454"/>
                  </a:lnTo>
                  <a:lnTo>
                    <a:pt x="679" y="455"/>
                  </a:lnTo>
                  <a:lnTo>
                    <a:pt x="674" y="458"/>
                  </a:lnTo>
                  <a:lnTo>
                    <a:pt x="671" y="460"/>
                  </a:lnTo>
                  <a:lnTo>
                    <a:pt x="666" y="463"/>
                  </a:lnTo>
                  <a:lnTo>
                    <a:pt x="661" y="463"/>
                  </a:lnTo>
                  <a:lnTo>
                    <a:pt x="656" y="461"/>
                  </a:lnTo>
                  <a:lnTo>
                    <a:pt x="651" y="460"/>
                  </a:lnTo>
                  <a:lnTo>
                    <a:pt x="660" y="454"/>
                  </a:lnTo>
                  <a:lnTo>
                    <a:pt x="668" y="445"/>
                  </a:lnTo>
                  <a:lnTo>
                    <a:pt x="675" y="436"/>
                  </a:lnTo>
                  <a:lnTo>
                    <a:pt x="677" y="425"/>
                  </a:lnTo>
                  <a:lnTo>
                    <a:pt x="677" y="423"/>
                  </a:lnTo>
                  <a:lnTo>
                    <a:pt x="677" y="421"/>
                  </a:lnTo>
                  <a:lnTo>
                    <a:pt x="676" y="420"/>
                  </a:lnTo>
                  <a:lnTo>
                    <a:pt x="675" y="417"/>
                  </a:lnTo>
                  <a:lnTo>
                    <a:pt x="674" y="415"/>
                  </a:lnTo>
                  <a:lnTo>
                    <a:pt x="672" y="414"/>
                  </a:lnTo>
                  <a:lnTo>
                    <a:pt x="671" y="413"/>
                  </a:lnTo>
                  <a:lnTo>
                    <a:pt x="668" y="412"/>
                  </a:lnTo>
                  <a:lnTo>
                    <a:pt x="660" y="409"/>
                  </a:lnTo>
                  <a:lnTo>
                    <a:pt x="651" y="409"/>
                  </a:lnTo>
                  <a:lnTo>
                    <a:pt x="643" y="413"/>
                  </a:lnTo>
                  <a:lnTo>
                    <a:pt x="636" y="417"/>
                  </a:lnTo>
                  <a:lnTo>
                    <a:pt x="631" y="425"/>
                  </a:lnTo>
                  <a:lnTo>
                    <a:pt x="630" y="436"/>
                  </a:lnTo>
                  <a:lnTo>
                    <a:pt x="630" y="445"/>
                  </a:lnTo>
                  <a:lnTo>
                    <a:pt x="634" y="452"/>
                  </a:lnTo>
                  <a:lnTo>
                    <a:pt x="636" y="458"/>
                  </a:lnTo>
                  <a:lnTo>
                    <a:pt x="635" y="461"/>
                  </a:lnTo>
                  <a:lnTo>
                    <a:pt x="633" y="462"/>
                  </a:lnTo>
                  <a:lnTo>
                    <a:pt x="629" y="463"/>
                  </a:lnTo>
                  <a:lnTo>
                    <a:pt x="627" y="462"/>
                  </a:lnTo>
                  <a:lnTo>
                    <a:pt x="626" y="459"/>
                  </a:lnTo>
                  <a:lnTo>
                    <a:pt x="625" y="453"/>
                  </a:lnTo>
                  <a:lnTo>
                    <a:pt x="625" y="447"/>
                  </a:lnTo>
                  <a:lnTo>
                    <a:pt x="622" y="440"/>
                  </a:lnTo>
                  <a:lnTo>
                    <a:pt x="618" y="433"/>
                  </a:lnTo>
                  <a:lnTo>
                    <a:pt x="608" y="431"/>
                  </a:lnTo>
                  <a:lnTo>
                    <a:pt x="593" y="437"/>
                  </a:lnTo>
                  <a:lnTo>
                    <a:pt x="589" y="431"/>
                  </a:lnTo>
                  <a:lnTo>
                    <a:pt x="583" y="427"/>
                  </a:lnTo>
                  <a:lnTo>
                    <a:pt x="576" y="423"/>
                  </a:lnTo>
                  <a:lnTo>
                    <a:pt x="568" y="422"/>
                  </a:lnTo>
                  <a:lnTo>
                    <a:pt x="560" y="423"/>
                  </a:lnTo>
                  <a:lnTo>
                    <a:pt x="552" y="427"/>
                  </a:lnTo>
                  <a:lnTo>
                    <a:pt x="545" y="432"/>
                  </a:lnTo>
                  <a:lnTo>
                    <a:pt x="538" y="443"/>
                  </a:lnTo>
                  <a:lnTo>
                    <a:pt x="534" y="444"/>
                  </a:lnTo>
                  <a:lnTo>
                    <a:pt x="527" y="446"/>
                  </a:lnTo>
                  <a:lnTo>
                    <a:pt x="520" y="447"/>
                  </a:lnTo>
                  <a:lnTo>
                    <a:pt x="513" y="448"/>
                  </a:lnTo>
                  <a:lnTo>
                    <a:pt x="505" y="450"/>
                  </a:lnTo>
                  <a:lnTo>
                    <a:pt x="497" y="451"/>
                  </a:lnTo>
                  <a:lnTo>
                    <a:pt x="488" y="452"/>
                  </a:lnTo>
                  <a:lnTo>
                    <a:pt x="479" y="452"/>
                  </a:lnTo>
                  <a:lnTo>
                    <a:pt x="471" y="454"/>
                  </a:lnTo>
                  <a:lnTo>
                    <a:pt x="464" y="458"/>
                  </a:lnTo>
                  <a:lnTo>
                    <a:pt x="459" y="465"/>
                  </a:lnTo>
                  <a:lnTo>
                    <a:pt x="453" y="474"/>
                  </a:lnTo>
                  <a:lnTo>
                    <a:pt x="446" y="485"/>
                  </a:lnTo>
                  <a:lnTo>
                    <a:pt x="440" y="499"/>
                  </a:lnTo>
                  <a:lnTo>
                    <a:pt x="432" y="514"/>
                  </a:lnTo>
                  <a:lnTo>
                    <a:pt x="424" y="531"/>
                  </a:lnTo>
                  <a:lnTo>
                    <a:pt x="414" y="551"/>
                  </a:lnTo>
                  <a:lnTo>
                    <a:pt x="401" y="567"/>
                  </a:lnTo>
                  <a:lnTo>
                    <a:pt x="389" y="581"/>
                  </a:lnTo>
                  <a:lnTo>
                    <a:pt x="375" y="591"/>
                  </a:lnTo>
                  <a:lnTo>
                    <a:pt x="360" y="601"/>
                  </a:lnTo>
                  <a:lnTo>
                    <a:pt x="345" y="607"/>
                  </a:lnTo>
                  <a:lnTo>
                    <a:pt x="331" y="612"/>
                  </a:lnTo>
                  <a:lnTo>
                    <a:pt x="316" y="616"/>
                  </a:lnTo>
                  <a:lnTo>
                    <a:pt x="302" y="618"/>
                  </a:lnTo>
                  <a:lnTo>
                    <a:pt x="288" y="619"/>
                  </a:lnTo>
                  <a:lnTo>
                    <a:pt x="277" y="620"/>
                  </a:lnTo>
                  <a:lnTo>
                    <a:pt x="265" y="619"/>
                  </a:lnTo>
                  <a:lnTo>
                    <a:pt x="255" y="619"/>
                  </a:lnTo>
                  <a:lnTo>
                    <a:pt x="247" y="618"/>
                  </a:lnTo>
                  <a:lnTo>
                    <a:pt x="241" y="617"/>
                  </a:lnTo>
                  <a:lnTo>
                    <a:pt x="237" y="617"/>
                  </a:lnTo>
                  <a:lnTo>
                    <a:pt x="228" y="616"/>
                  </a:lnTo>
                  <a:lnTo>
                    <a:pt x="218" y="613"/>
                  </a:lnTo>
                  <a:lnTo>
                    <a:pt x="205" y="610"/>
                  </a:lnTo>
                  <a:lnTo>
                    <a:pt x="190" y="605"/>
                  </a:lnTo>
                  <a:lnTo>
                    <a:pt x="176" y="599"/>
                  </a:lnTo>
                  <a:lnTo>
                    <a:pt x="159" y="594"/>
                  </a:lnTo>
                  <a:lnTo>
                    <a:pt x="146" y="586"/>
                  </a:lnTo>
                  <a:lnTo>
                    <a:pt x="132" y="578"/>
                  </a:lnTo>
                  <a:lnTo>
                    <a:pt x="118" y="569"/>
                  </a:lnTo>
                  <a:lnTo>
                    <a:pt x="104" y="563"/>
                  </a:lnTo>
                  <a:lnTo>
                    <a:pt x="89" y="558"/>
                  </a:lnTo>
                  <a:lnTo>
                    <a:pt x="73" y="553"/>
                  </a:lnTo>
                  <a:lnTo>
                    <a:pt x="58" y="551"/>
                  </a:lnTo>
                  <a:lnTo>
                    <a:pt x="43" y="549"/>
                  </a:lnTo>
                  <a:lnTo>
                    <a:pt x="28" y="548"/>
                  </a:lnTo>
                  <a:lnTo>
                    <a:pt x="15" y="548"/>
                  </a:lnTo>
                  <a:lnTo>
                    <a:pt x="0" y="545"/>
                  </a:lnTo>
                  <a:lnTo>
                    <a:pt x="2" y="539"/>
                  </a:lnTo>
                  <a:lnTo>
                    <a:pt x="9" y="534"/>
                  </a:lnTo>
                  <a:lnTo>
                    <a:pt x="15" y="528"/>
                  </a:lnTo>
                  <a:lnTo>
                    <a:pt x="32" y="511"/>
                  </a:lnTo>
                  <a:lnTo>
                    <a:pt x="51" y="490"/>
                  </a:lnTo>
                  <a:lnTo>
                    <a:pt x="73" y="466"/>
                  </a:lnTo>
                  <a:lnTo>
                    <a:pt x="96" y="443"/>
                  </a:lnTo>
                  <a:lnTo>
                    <a:pt x="120" y="421"/>
                  </a:lnTo>
                  <a:lnTo>
                    <a:pt x="146" y="401"/>
                  </a:lnTo>
                  <a:lnTo>
                    <a:pt x="169" y="387"/>
                  </a:lnTo>
                  <a:lnTo>
                    <a:pt x="189" y="380"/>
                  </a:lnTo>
                  <a:lnTo>
                    <a:pt x="202" y="378"/>
                  </a:lnTo>
                  <a:lnTo>
                    <a:pt x="219" y="375"/>
                  </a:lnTo>
                  <a:lnTo>
                    <a:pt x="238" y="370"/>
                  </a:lnTo>
                  <a:lnTo>
                    <a:pt x="258" y="365"/>
                  </a:lnTo>
                  <a:lnTo>
                    <a:pt x="279" y="362"/>
                  </a:lnTo>
                  <a:lnTo>
                    <a:pt x="300" y="360"/>
                  </a:lnTo>
                  <a:lnTo>
                    <a:pt x="319" y="359"/>
                  </a:lnTo>
                  <a:lnTo>
                    <a:pt x="336" y="359"/>
                  </a:lnTo>
                  <a:lnTo>
                    <a:pt x="352" y="361"/>
                  </a:lnTo>
                  <a:lnTo>
                    <a:pt x="369" y="367"/>
                  </a:lnTo>
                  <a:lnTo>
                    <a:pt x="387" y="374"/>
                  </a:lnTo>
                  <a:lnTo>
                    <a:pt x="406" y="382"/>
                  </a:lnTo>
                  <a:lnTo>
                    <a:pt x="422" y="390"/>
                  </a:lnTo>
                  <a:lnTo>
                    <a:pt x="436" y="398"/>
                  </a:lnTo>
                  <a:lnTo>
                    <a:pt x="447" y="404"/>
                  </a:lnTo>
                  <a:lnTo>
                    <a:pt x="453" y="408"/>
                  </a:lnTo>
                  <a:lnTo>
                    <a:pt x="460" y="414"/>
                  </a:lnTo>
                  <a:lnTo>
                    <a:pt x="466" y="420"/>
                  </a:lnTo>
                  <a:lnTo>
                    <a:pt x="473" y="425"/>
                  </a:lnTo>
                  <a:lnTo>
                    <a:pt x="479" y="430"/>
                  </a:lnTo>
                  <a:lnTo>
                    <a:pt x="484" y="432"/>
                  </a:lnTo>
                  <a:lnTo>
                    <a:pt x="491" y="433"/>
                  </a:lnTo>
                  <a:lnTo>
                    <a:pt x="499" y="433"/>
                  </a:lnTo>
                  <a:lnTo>
                    <a:pt x="507" y="433"/>
                  </a:lnTo>
                  <a:lnTo>
                    <a:pt x="515" y="432"/>
                  </a:lnTo>
                  <a:lnTo>
                    <a:pt x="523" y="431"/>
                  </a:lnTo>
                  <a:lnTo>
                    <a:pt x="529" y="430"/>
                  </a:lnTo>
                  <a:lnTo>
                    <a:pt x="535" y="428"/>
                  </a:lnTo>
                  <a:lnTo>
                    <a:pt x="542" y="423"/>
                  </a:lnTo>
                  <a:lnTo>
                    <a:pt x="544" y="420"/>
                  </a:lnTo>
                  <a:lnTo>
                    <a:pt x="543" y="416"/>
                  </a:lnTo>
                  <a:lnTo>
                    <a:pt x="538" y="412"/>
                  </a:lnTo>
                  <a:lnTo>
                    <a:pt x="534" y="409"/>
                  </a:lnTo>
                  <a:lnTo>
                    <a:pt x="528" y="408"/>
                  </a:lnTo>
                  <a:lnTo>
                    <a:pt x="520" y="408"/>
                  </a:lnTo>
                  <a:lnTo>
                    <a:pt x="512" y="408"/>
                  </a:lnTo>
                  <a:lnTo>
                    <a:pt x="502" y="408"/>
                  </a:lnTo>
                  <a:lnTo>
                    <a:pt x="492" y="408"/>
                  </a:lnTo>
                  <a:lnTo>
                    <a:pt x="483" y="409"/>
                  </a:lnTo>
                  <a:lnTo>
                    <a:pt x="474" y="409"/>
                  </a:lnTo>
                  <a:lnTo>
                    <a:pt x="464" y="409"/>
                  </a:lnTo>
                  <a:lnTo>
                    <a:pt x="455" y="409"/>
                  </a:lnTo>
                  <a:lnTo>
                    <a:pt x="445" y="407"/>
                  </a:lnTo>
                  <a:lnTo>
                    <a:pt x="433" y="404"/>
                  </a:lnTo>
                  <a:lnTo>
                    <a:pt x="418" y="398"/>
                  </a:lnTo>
                  <a:lnTo>
                    <a:pt x="402" y="389"/>
                  </a:lnTo>
                  <a:lnTo>
                    <a:pt x="383" y="378"/>
                  </a:lnTo>
                  <a:lnTo>
                    <a:pt x="359" y="363"/>
                  </a:lnTo>
                  <a:lnTo>
                    <a:pt x="340" y="349"/>
                  </a:lnTo>
                  <a:lnTo>
                    <a:pt x="324" y="331"/>
                  </a:lnTo>
                  <a:lnTo>
                    <a:pt x="310" y="310"/>
                  </a:lnTo>
                  <a:lnTo>
                    <a:pt x="299" y="286"/>
                  </a:lnTo>
                  <a:lnTo>
                    <a:pt x="289" y="261"/>
                  </a:lnTo>
                  <a:lnTo>
                    <a:pt x="283" y="233"/>
                  </a:lnTo>
                  <a:lnTo>
                    <a:pt x="278" y="205"/>
                  </a:lnTo>
                  <a:lnTo>
                    <a:pt x="276" y="178"/>
                  </a:lnTo>
                  <a:lnTo>
                    <a:pt x="276" y="159"/>
                  </a:lnTo>
                  <a:lnTo>
                    <a:pt x="278" y="142"/>
                  </a:lnTo>
                  <a:lnTo>
                    <a:pt x="280" y="125"/>
                  </a:lnTo>
                  <a:lnTo>
                    <a:pt x="284" y="109"/>
                  </a:lnTo>
                  <a:lnTo>
                    <a:pt x="293" y="122"/>
                  </a:lnTo>
                  <a:lnTo>
                    <a:pt x="308" y="135"/>
                  </a:lnTo>
                  <a:lnTo>
                    <a:pt x="326" y="148"/>
                  </a:lnTo>
                  <a:lnTo>
                    <a:pt x="347" y="159"/>
                  </a:lnTo>
                  <a:lnTo>
                    <a:pt x="369" y="170"/>
                  </a:lnTo>
                  <a:lnTo>
                    <a:pt x="392" y="178"/>
                  </a:lnTo>
                  <a:lnTo>
                    <a:pt x="413" y="185"/>
                  </a:lnTo>
                  <a:lnTo>
                    <a:pt x="431" y="190"/>
                  </a:lnTo>
                  <a:lnTo>
                    <a:pt x="443" y="194"/>
                  </a:lnTo>
                  <a:lnTo>
                    <a:pt x="455" y="197"/>
                  </a:lnTo>
                  <a:lnTo>
                    <a:pt x="469" y="203"/>
                  </a:lnTo>
                  <a:lnTo>
                    <a:pt x="483" y="210"/>
                  </a:lnTo>
                  <a:lnTo>
                    <a:pt x="497" y="219"/>
                  </a:lnTo>
                  <a:lnTo>
                    <a:pt x="508" y="231"/>
                  </a:lnTo>
                  <a:lnTo>
                    <a:pt x="517" y="245"/>
                  </a:lnTo>
                  <a:lnTo>
                    <a:pt x="523" y="263"/>
                  </a:lnTo>
                  <a:lnTo>
                    <a:pt x="531" y="288"/>
                  </a:lnTo>
                  <a:lnTo>
                    <a:pt x="539" y="308"/>
                  </a:lnTo>
                  <a:lnTo>
                    <a:pt x="544" y="330"/>
                  </a:lnTo>
                  <a:lnTo>
                    <a:pt x="540" y="360"/>
                  </a:lnTo>
                  <a:lnTo>
                    <a:pt x="540" y="369"/>
                  </a:lnTo>
                  <a:lnTo>
                    <a:pt x="543" y="378"/>
                  </a:lnTo>
                  <a:lnTo>
                    <a:pt x="549" y="386"/>
                  </a:lnTo>
                  <a:lnTo>
                    <a:pt x="555" y="394"/>
                  </a:lnTo>
                  <a:lnTo>
                    <a:pt x="562" y="401"/>
                  </a:lnTo>
                  <a:lnTo>
                    <a:pt x="570" y="408"/>
                  </a:lnTo>
                  <a:lnTo>
                    <a:pt x="577" y="413"/>
                  </a:lnTo>
                  <a:lnTo>
                    <a:pt x="583" y="416"/>
                  </a:lnTo>
                  <a:lnTo>
                    <a:pt x="591" y="421"/>
                  </a:lnTo>
                  <a:lnTo>
                    <a:pt x="599" y="424"/>
                  </a:lnTo>
                  <a:lnTo>
                    <a:pt x="604" y="423"/>
                  </a:lnTo>
                  <a:lnTo>
                    <a:pt x="605" y="420"/>
                  </a:lnTo>
                  <a:lnTo>
                    <a:pt x="605" y="413"/>
                  </a:lnTo>
                  <a:lnTo>
                    <a:pt x="605" y="406"/>
                  </a:lnTo>
                  <a:lnTo>
                    <a:pt x="604" y="398"/>
                  </a:lnTo>
                  <a:lnTo>
                    <a:pt x="600" y="390"/>
                  </a:lnTo>
                  <a:lnTo>
                    <a:pt x="596" y="384"/>
                  </a:lnTo>
                  <a:lnTo>
                    <a:pt x="588" y="375"/>
                  </a:lnTo>
                  <a:lnTo>
                    <a:pt x="577" y="362"/>
                  </a:lnTo>
                  <a:lnTo>
                    <a:pt x="565" y="347"/>
                  </a:lnTo>
                  <a:lnTo>
                    <a:pt x="551" y="329"/>
                  </a:lnTo>
                  <a:lnTo>
                    <a:pt x="538" y="308"/>
                  </a:lnTo>
                  <a:lnTo>
                    <a:pt x="528" y="285"/>
                  </a:lnTo>
                  <a:lnTo>
                    <a:pt x="521" y="259"/>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43" name="Freeform 347">
              <a:extLst>
                <a:ext uri="{FF2B5EF4-FFF2-40B4-BE49-F238E27FC236}">
                  <a16:creationId xmlns:a16="http://schemas.microsoft.com/office/drawing/2014/main" xmlns="" id="{EC0F3202-08A4-4D15-A08C-3DB6AD2D1BBA}"/>
                </a:ext>
              </a:extLst>
            </p:cNvPr>
            <p:cNvSpPr>
              <a:spLocks/>
            </p:cNvSpPr>
            <p:nvPr/>
          </p:nvSpPr>
          <p:spPr bwMode="auto">
            <a:xfrm>
              <a:off x="2734" y="1110"/>
              <a:ext cx="123" cy="153"/>
            </a:xfrm>
            <a:custGeom>
              <a:avLst/>
              <a:gdLst>
                <a:gd name="T0" fmla="*/ 2 w 248"/>
                <a:gd name="T1" fmla="*/ 1 h 305"/>
                <a:gd name="T2" fmla="*/ 1 w 248"/>
                <a:gd name="T3" fmla="*/ 1 h 305"/>
                <a:gd name="T4" fmla="*/ 1 w 248"/>
                <a:gd name="T5" fmla="*/ 1 h 305"/>
                <a:gd name="T6" fmla="*/ 0 w 248"/>
                <a:gd name="T7" fmla="*/ 1 h 305"/>
                <a:gd name="T8" fmla="*/ 0 w 248"/>
                <a:gd name="T9" fmla="*/ 1 h 305"/>
                <a:gd name="T10" fmla="*/ 0 w 248"/>
                <a:gd name="T11" fmla="*/ 1 h 305"/>
                <a:gd name="T12" fmla="*/ 0 w 248"/>
                <a:gd name="T13" fmla="*/ 1 h 305"/>
                <a:gd name="T14" fmla="*/ 0 w 248"/>
                <a:gd name="T15" fmla="*/ 1 h 305"/>
                <a:gd name="T16" fmla="*/ 0 w 248"/>
                <a:gd name="T17" fmla="*/ 1 h 305"/>
                <a:gd name="T18" fmla="*/ 0 w 248"/>
                <a:gd name="T19" fmla="*/ 1 h 305"/>
                <a:gd name="T20" fmla="*/ 0 w 248"/>
                <a:gd name="T21" fmla="*/ 1 h 305"/>
                <a:gd name="T22" fmla="*/ 1 w 248"/>
                <a:gd name="T23" fmla="*/ 1 h 305"/>
                <a:gd name="T24" fmla="*/ 1 w 248"/>
                <a:gd name="T25" fmla="*/ 2 h 305"/>
                <a:gd name="T26" fmla="*/ 1 w 248"/>
                <a:gd name="T27" fmla="*/ 2 h 305"/>
                <a:gd name="T28" fmla="*/ 1 w 248"/>
                <a:gd name="T29" fmla="*/ 2 h 305"/>
                <a:gd name="T30" fmla="*/ 1 w 248"/>
                <a:gd name="T31" fmla="*/ 3 h 305"/>
                <a:gd name="T32" fmla="*/ 0 w 248"/>
                <a:gd name="T33" fmla="*/ 3 h 305"/>
                <a:gd name="T34" fmla="*/ 0 w 248"/>
                <a:gd name="T35" fmla="*/ 3 h 305"/>
                <a:gd name="T36" fmla="*/ 0 w 248"/>
                <a:gd name="T37" fmla="*/ 4 h 305"/>
                <a:gd name="T38" fmla="*/ 0 w 248"/>
                <a:gd name="T39" fmla="*/ 6 h 305"/>
                <a:gd name="T40" fmla="*/ 1 w 248"/>
                <a:gd name="T41" fmla="*/ 7 h 305"/>
                <a:gd name="T42" fmla="*/ 3 w 248"/>
                <a:gd name="T43" fmla="*/ 8 h 305"/>
                <a:gd name="T44" fmla="*/ 4 w 248"/>
                <a:gd name="T45" fmla="*/ 9 h 305"/>
                <a:gd name="T46" fmla="*/ 5 w 248"/>
                <a:gd name="T47" fmla="*/ 9 h 305"/>
                <a:gd name="T48" fmla="*/ 6 w 248"/>
                <a:gd name="T49" fmla="*/ 10 h 305"/>
                <a:gd name="T50" fmla="*/ 7 w 248"/>
                <a:gd name="T51" fmla="*/ 10 h 305"/>
                <a:gd name="T52" fmla="*/ 7 w 248"/>
                <a:gd name="T53" fmla="*/ 10 h 305"/>
                <a:gd name="T54" fmla="*/ 7 w 248"/>
                <a:gd name="T55" fmla="*/ 8 h 305"/>
                <a:gd name="T56" fmla="*/ 6 w 248"/>
                <a:gd name="T57" fmla="*/ 7 h 305"/>
                <a:gd name="T58" fmla="*/ 6 w 248"/>
                <a:gd name="T59" fmla="*/ 6 h 305"/>
                <a:gd name="T60" fmla="*/ 6 w 248"/>
                <a:gd name="T61" fmla="*/ 5 h 305"/>
                <a:gd name="T62" fmla="*/ 6 w 248"/>
                <a:gd name="T63" fmla="*/ 3 h 305"/>
                <a:gd name="T64" fmla="*/ 5 w 248"/>
                <a:gd name="T65" fmla="*/ 2 h 305"/>
                <a:gd name="T66" fmla="*/ 3 w 248"/>
                <a:gd name="T67" fmla="*/ 1 h 30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8" h="305">
                  <a:moveTo>
                    <a:pt x="68" y="0"/>
                  </a:moveTo>
                  <a:lnTo>
                    <a:pt x="67" y="10"/>
                  </a:lnTo>
                  <a:lnTo>
                    <a:pt x="63" y="18"/>
                  </a:lnTo>
                  <a:lnTo>
                    <a:pt x="56" y="24"/>
                  </a:lnTo>
                  <a:lnTo>
                    <a:pt x="48" y="27"/>
                  </a:lnTo>
                  <a:lnTo>
                    <a:pt x="38" y="27"/>
                  </a:lnTo>
                  <a:lnTo>
                    <a:pt x="31" y="25"/>
                  </a:lnTo>
                  <a:lnTo>
                    <a:pt x="28" y="20"/>
                  </a:lnTo>
                  <a:lnTo>
                    <a:pt x="26" y="17"/>
                  </a:lnTo>
                  <a:lnTo>
                    <a:pt x="25" y="15"/>
                  </a:lnTo>
                  <a:lnTo>
                    <a:pt x="21" y="12"/>
                  </a:lnTo>
                  <a:lnTo>
                    <a:pt x="17" y="11"/>
                  </a:lnTo>
                  <a:lnTo>
                    <a:pt x="10" y="10"/>
                  </a:lnTo>
                  <a:lnTo>
                    <a:pt x="4" y="8"/>
                  </a:lnTo>
                  <a:lnTo>
                    <a:pt x="0" y="7"/>
                  </a:lnTo>
                  <a:lnTo>
                    <a:pt x="0" y="8"/>
                  </a:lnTo>
                  <a:lnTo>
                    <a:pt x="2" y="12"/>
                  </a:lnTo>
                  <a:lnTo>
                    <a:pt x="5" y="17"/>
                  </a:lnTo>
                  <a:lnTo>
                    <a:pt x="8" y="22"/>
                  </a:lnTo>
                  <a:lnTo>
                    <a:pt x="13" y="27"/>
                  </a:lnTo>
                  <a:lnTo>
                    <a:pt x="18" y="32"/>
                  </a:lnTo>
                  <a:lnTo>
                    <a:pt x="22" y="30"/>
                  </a:lnTo>
                  <a:lnTo>
                    <a:pt x="29" y="30"/>
                  </a:lnTo>
                  <a:lnTo>
                    <a:pt x="35" y="30"/>
                  </a:lnTo>
                  <a:lnTo>
                    <a:pt x="40" y="34"/>
                  </a:lnTo>
                  <a:lnTo>
                    <a:pt x="44" y="42"/>
                  </a:lnTo>
                  <a:lnTo>
                    <a:pt x="46" y="49"/>
                  </a:lnTo>
                  <a:lnTo>
                    <a:pt x="46" y="55"/>
                  </a:lnTo>
                  <a:lnTo>
                    <a:pt x="45" y="61"/>
                  </a:lnTo>
                  <a:lnTo>
                    <a:pt x="43" y="64"/>
                  </a:lnTo>
                  <a:lnTo>
                    <a:pt x="42" y="67"/>
                  </a:lnTo>
                  <a:lnTo>
                    <a:pt x="40" y="70"/>
                  </a:lnTo>
                  <a:lnTo>
                    <a:pt x="37" y="72"/>
                  </a:lnTo>
                  <a:lnTo>
                    <a:pt x="31" y="76"/>
                  </a:lnTo>
                  <a:lnTo>
                    <a:pt x="25" y="78"/>
                  </a:lnTo>
                  <a:lnTo>
                    <a:pt x="19" y="79"/>
                  </a:lnTo>
                  <a:lnTo>
                    <a:pt x="13" y="79"/>
                  </a:lnTo>
                  <a:lnTo>
                    <a:pt x="4" y="107"/>
                  </a:lnTo>
                  <a:lnTo>
                    <a:pt x="2" y="135"/>
                  </a:lnTo>
                  <a:lnTo>
                    <a:pt x="6" y="161"/>
                  </a:lnTo>
                  <a:lnTo>
                    <a:pt x="19" y="186"/>
                  </a:lnTo>
                  <a:lnTo>
                    <a:pt x="37" y="209"/>
                  </a:lnTo>
                  <a:lnTo>
                    <a:pt x="64" y="231"/>
                  </a:lnTo>
                  <a:lnTo>
                    <a:pt x="97" y="249"/>
                  </a:lnTo>
                  <a:lnTo>
                    <a:pt x="139" y="262"/>
                  </a:lnTo>
                  <a:lnTo>
                    <a:pt x="155" y="267"/>
                  </a:lnTo>
                  <a:lnTo>
                    <a:pt x="171" y="273"/>
                  </a:lnTo>
                  <a:lnTo>
                    <a:pt x="188" y="279"/>
                  </a:lnTo>
                  <a:lnTo>
                    <a:pt x="203" y="284"/>
                  </a:lnTo>
                  <a:lnTo>
                    <a:pt x="218" y="291"/>
                  </a:lnTo>
                  <a:lnTo>
                    <a:pt x="230" y="297"/>
                  </a:lnTo>
                  <a:lnTo>
                    <a:pt x="240" y="302"/>
                  </a:lnTo>
                  <a:lnTo>
                    <a:pt x="248" y="305"/>
                  </a:lnTo>
                  <a:lnTo>
                    <a:pt x="240" y="290"/>
                  </a:lnTo>
                  <a:lnTo>
                    <a:pt x="233" y="273"/>
                  </a:lnTo>
                  <a:lnTo>
                    <a:pt x="226" y="254"/>
                  </a:lnTo>
                  <a:lnTo>
                    <a:pt x="221" y="235"/>
                  </a:lnTo>
                  <a:lnTo>
                    <a:pt x="218" y="215"/>
                  </a:lnTo>
                  <a:lnTo>
                    <a:pt x="215" y="196"/>
                  </a:lnTo>
                  <a:lnTo>
                    <a:pt x="212" y="176"/>
                  </a:lnTo>
                  <a:lnTo>
                    <a:pt x="210" y="160"/>
                  </a:lnTo>
                  <a:lnTo>
                    <a:pt x="208" y="141"/>
                  </a:lnTo>
                  <a:lnTo>
                    <a:pt x="202" y="120"/>
                  </a:lnTo>
                  <a:lnTo>
                    <a:pt x="194" y="94"/>
                  </a:lnTo>
                  <a:lnTo>
                    <a:pt x="181" y="69"/>
                  </a:lnTo>
                  <a:lnTo>
                    <a:pt x="163" y="46"/>
                  </a:lnTo>
                  <a:lnTo>
                    <a:pt x="139" y="25"/>
                  </a:lnTo>
                  <a:lnTo>
                    <a:pt x="107" y="9"/>
                  </a:lnTo>
                  <a:lnTo>
                    <a:pt x="68" y="0"/>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44" name="Freeform 348">
              <a:extLst>
                <a:ext uri="{FF2B5EF4-FFF2-40B4-BE49-F238E27FC236}">
                  <a16:creationId xmlns:a16="http://schemas.microsoft.com/office/drawing/2014/main" xmlns="" id="{60A8269E-87DB-4015-ADFA-765C8C6B54B7}"/>
                </a:ext>
              </a:extLst>
            </p:cNvPr>
            <p:cNvSpPr>
              <a:spLocks/>
            </p:cNvSpPr>
            <p:nvPr/>
          </p:nvSpPr>
          <p:spPr bwMode="auto">
            <a:xfrm>
              <a:off x="2703" y="1147"/>
              <a:ext cx="15" cy="15"/>
            </a:xfrm>
            <a:custGeom>
              <a:avLst/>
              <a:gdLst>
                <a:gd name="T0" fmla="*/ 1 w 29"/>
                <a:gd name="T1" fmla="*/ 0 h 31"/>
                <a:gd name="T2" fmla="*/ 1 w 29"/>
                <a:gd name="T3" fmla="*/ 0 h 31"/>
                <a:gd name="T4" fmla="*/ 1 w 29"/>
                <a:gd name="T5" fmla="*/ 0 h 31"/>
                <a:gd name="T6" fmla="*/ 1 w 29"/>
                <a:gd name="T7" fmla="*/ 0 h 31"/>
                <a:gd name="T8" fmla="*/ 1 w 29"/>
                <a:gd name="T9" fmla="*/ 0 h 31"/>
                <a:gd name="T10" fmla="*/ 1 w 29"/>
                <a:gd name="T11" fmla="*/ 0 h 31"/>
                <a:gd name="T12" fmla="*/ 1 w 29"/>
                <a:gd name="T13" fmla="*/ 0 h 31"/>
                <a:gd name="T14" fmla="*/ 1 w 29"/>
                <a:gd name="T15" fmla="*/ 0 h 31"/>
                <a:gd name="T16" fmla="*/ 0 w 29"/>
                <a:gd name="T17" fmla="*/ 0 h 31"/>
                <a:gd name="T18" fmla="*/ 1 w 29"/>
                <a:gd name="T19" fmla="*/ 0 h 31"/>
                <a:gd name="T20" fmla="*/ 1 w 29"/>
                <a:gd name="T21" fmla="*/ 0 h 31"/>
                <a:gd name="T22" fmla="*/ 1 w 29"/>
                <a:gd name="T23" fmla="*/ 0 h 31"/>
                <a:gd name="T24" fmla="*/ 1 w 29"/>
                <a:gd name="T25" fmla="*/ 0 h 31"/>
                <a:gd name="T26" fmla="*/ 1 w 29"/>
                <a:gd name="T27" fmla="*/ 0 h 31"/>
                <a:gd name="T28" fmla="*/ 1 w 29"/>
                <a:gd name="T29" fmla="*/ 0 h 31"/>
                <a:gd name="T30" fmla="*/ 1 w 29"/>
                <a:gd name="T31" fmla="*/ 0 h 31"/>
                <a:gd name="T32" fmla="*/ 1 w 29"/>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31">
                  <a:moveTo>
                    <a:pt x="29" y="20"/>
                  </a:moveTo>
                  <a:lnTo>
                    <a:pt x="27" y="26"/>
                  </a:lnTo>
                  <a:lnTo>
                    <a:pt x="23" y="30"/>
                  </a:lnTo>
                  <a:lnTo>
                    <a:pt x="19" y="31"/>
                  </a:lnTo>
                  <a:lnTo>
                    <a:pt x="13" y="30"/>
                  </a:lnTo>
                  <a:lnTo>
                    <a:pt x="7" y="28"/>
                  </a:lnTo>
                  <a:lnTo>
                    <a:pt x="4" y="25"/>
                  </a:lnTo>
                  <a:lnTo>
                    <a:pt x="2" y="20"/>
                  </a:lnTo>
                  <a:lnTo>
                    <a:pt x="0" y="14"/>
                  </a:lnTo>
                  <a:lnTo>
                    <a:pt x="3" y="8"/>
                  </a:lnTo>
                  <a:lnTo>
                    <a:pt x="6" y="4"/>
                  </a:lnTo>
                  <a:lnTo>
                    <a:pt x="11" y="1"/>
                  </a:lnTo>
                  <a:lnTo>
                    <a:pt x="15" y="0"/>
                  </a:lnTo>
                  <a:lnTo>
                    <a:pt x="20" y="3"/>
                  </a:lnTo>
                  <a:lnTo>
                    <a:pt x="26" y="7"/>
                  </a:lnTo>
                  <a:lnTo>
                    <a:pt x="29" y="14"/>
                  </a:lnTo>
                  <a:lnTo>
                    <a:pt x="29" y="20"/>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45" name="Freeform 349">
              <a:extLst>
                <a:ext uri="{FF2B5EF4-FFF2-40B4-BE49-F238E27FC236}">
                  <a16:creationId xmlns:a16="http://schemas.microsoft.com/office/drawing/2014/main" xmlns="" id="{12744741-47BC-4B80-9DB7-724A8BB4EC9E}"/>
                </a:ext>
              </a:extLst>
            </p:cNvPr>
            <p:cNvSpPr>
              <a:spLocks/>
            </p:cNvSpPr>
            <p:nvPr/>
          </p:nvSpPr>
          <p:spPr bwMode="auto">
            <a:xfrm>
              <a:off x="2675" y="1122"/>
              <a:ext cx="16" cy="16"/>
            </a:xfrm>
            <a:custGeom>
              <a:avLst/>
              <a:gdLst>
                <a:gd name="T0" fmla="*/ 1 w 31"/>
                <a:gd name="T1" fmla="*/ 1 h 31"/>
                <a:gd name="T2" fmla="*/ 1 w 31"/>
                <a:gd name="T3" fmla="*/ 1 h 31"/>
                <a:gd name="T4" fmla="*/ 1 w 31"/>
                <a:gd name="T5" fmla="*/ 1 h 31"/>
                <a:gd name="T6" fmla="*/ 1 w 31"/>
                <a:gd name="T7" fmla="*/ 1 h 31"/>
                <a:gd name="T8" fmla="*/ 1 w 31"/>
                <a:gd name="T9" fmla="*/ 1 h 31"/>
                <a:gd name="T10" fmla="*/ 0 w 31"/>
                <a:gd name="T11" fmla="*/ 1 h 31"/>
                <a:gd name="T12" fmla="*/ 0 w 31"/>
                <a:gd name="T13" fmla="*/ 1 h 31"/>
                <a:gd name="T14" fmla="*/ 1 w 31"/>
                <a:gd name="T15" fmla="*/ 1 h 31"/>
                <a:gd name="T16" fmla="*/ 1 w 31"/>
                <a:gd name="T17" fmla="*/ 1 h 31"/>
                <a:gd name="T18" fmla="*/ 1 w 31"/>
                <a:gd name="T19" fmla="*/ 0 h 31"/>
                <a:gd name="T20" fmla="*/ 1 w 31"/>
                <a:gd name="T21" fmla="*/ 0 h 31"/>
                <a:gd name="T22" fmla="*/ 1 w 31"/>
                <a:gd name="T23" fmla="*/ 1 h 31"/>
                <a:gd name="T24" fmla="*/ 1 w 31"/>
                <a:gd name="T25" fmla="*/ 1 h 31"/>
                <a:gd name="T26" fmla="*/ 1 w 31"/>
                <a:gd name="T27" fmla="*/ 1 h 31"/>
                <a:gd name="T28" fmla="*/ 1 w 31"/>
                <a:gd name="T29" fmla="*/ 1 h 31"/>
                <a:gd name="T30" fmla="*/ 1 w 31"/>
                <a:gd name="T31" fmla="*/ 1 h 31"/>
                <a:gd name="T32" fmla="*/ 1 w 31"/>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31">
                  <a:moveTo>
                    <a:pt x="28" y="29"/>
                  </a:moveTo>
                  <a:lnTo>
                    <a:pt x="22" y="31"/>
                  </a:lnTo>
                  <a:lnTo>
                    <a:pt x="15" y="31"/>
                  </a:lnTo>
                  <a:lnTo>
                    <a:pt x="7" y="29"/>
                  </a:lnTo>
                  <a:lnTo>
                    <a:pt x="2" y="25"/>
                  </a:lnTo>
                  <a:lnTo>
                    <a:pt x="0" y="20"/>
                  </a:lnTo>
                  <a:lnTo>
                    <a:pt x="0" y="14"/>
                  </a:lnTo>
                  <a:lnTo>
                    <a:pt x="2" y="7"/>
                  </a:lnTo>
                  <a:lnTo>
                    <a:pt x="5" y="2"/>
                  </a:lnTo>
                  <a:lnTo>
                    <a:pt x="10" y="0"/>
                  </a:lnTo>
                  <a:lnTo>
                    <a:pt x="17" y="0"/>
                  </a:lnTo>
                  <a:lnTo>
                    <a:pt x="24" y="3"/>
                  </a:lnTo>
                  <a:lnTo>
                    <a:pt x="28" y="8"/>
                  </a:lnTo>
                  <a:lnTo>
                    <a:pt x="30" y="14"/>
                  </a:lnTo>
                  <a:lnTo>
                    <a:pt x="31" y="20"/>
                  </a:lnTo>
                  <a:lnTo>
                    <a:pt x="31" y="24"/>
                  </a:lnTo>
                  <a:lnTo>
                    <a:pt x="28" y="29"/>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46" name="Freeform 350">
              <a:extLst>
                <a:ext uri="{FF2B5EF4-FFF2-40B4-BE49-F238E27FC236}">
                  <a16:creationId xmlns:a16="http://schemas.microsoft.com/office/drawing/2014/main" xmlns="" id="{6BE0483D-735F-4047-A336-AC49BAEE505B}"/>
                </a:ext>
              </a:extLst>
            </p:cNvPr>
            <p:cNvSpPr>
              <a:spLocks/>
            </p:cNvSpPr>
            <p:nvPr/>
          </p:nvSpPr>
          <p:spPr bwMode="auto">
            <a:xfrm>
              <a:off x="2712" y="1107"/>
              <a:ext cx="16" cy="17"/>
            </a:xfrm>
            <a:custGeom>
              <a:avLst/>
              <a:gdLst>
                <a:gd name="T0" fmla="*/ 1 w 31"/>
                <a:gd name="T1" fmla="*/ 1 h 32"/>
                <a:gd name="T2" fmla="*/ 1 w 31"/>
                <a:gd name="T3" fmla="*/ 2 h 32"/>
                <a:gd name="T4" fmla="*/ 1 w 31"/>
                <a:gd name="T5" fmla="*/ 2 h 32"/>
                <a:gd name="T6" fmla="*/ 1 w 31"/>
                <a:gd name="T7" fmla="*/ 2 h 32"/>
                <a:gd name="T8" fmla="*/ 1 w 31"/>
                <a:gd name="T9" fmla="*/ 1 h 32"/>
                <a:gd name="T10" fmla="*/ 0 w 31"/>
                <a:gd name="T11" fmla="*/ 1 h 32"/>
                <a:gd name="T12" fmla="*/ 1 w 31"/>
                <a:gd name="T13" fmla="*/ 1 h 32"/>
                <a:gd name="T14" fmla="*/ 1 w 31"/>
                <a:gd name="T15" fmla="*/ 1 h 32"/>
                <a:gd name="T16" fmla="*/ 1 w 31"/>
                <a:gd name="T17" fmla="*/ 1 h 32"/>
                <a:gd name="T18" fmla="*/ 1 w 31"/>
                <a:gd name="T19" fmla="*/ 1 h 32"/>
                <a:gd name="T20" fmla="*/ 1 w 31"/>
                <a:gd name="T21" fmla="*/ 0 h 32"/>
                <a:gd name="T22" fmla="*/ 1 w 31"/>
                <a:gd name="T23" fmla="*/ 1 h 32"/>
                <a:gd name="T24" fmla="*/ 1 w 31"/>
                <a:gd name="T25" fmla="*/ 1 h 32"/>
                <a:gd name="T26" fmla="*/ 1 w 31"/>
                <a:gd name="T27" fmla="*/ 1 h 32"/>
                <a:gd name="T28" fmla="*/ 1 w 31"/>
                <a:gd name="T29" fmla="*/ 1 h 32"/>
                <a:gd name="T30" fmla="*/ 1 w 31"/>
                <a:gd name="T31" fmla="*/ 1 h 32"/>
                <a:gd name="T32" fmla="*/ 1 w 31"/>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32">
                  <a:moveTo>
                    <a:pt x="27" y="28"/>
                  </a:moveTo>
                  <a:lnTo>
                    <a:pt x="23" y="31"/>
                  </a:lnTo>
                  <a:lnTo>
                    <a:pt x="16" y="32"/>
                  </a:lnTo>
                  <a:lnTo>
                    <a:pt x="9" y="32"/>
                  </a:lnTo>
                  <a:lnTo>
                    <a:pt x="3" y="28"/>
                  </a:lnTo>
                  <a:lnTo>
                    <a:pt x="0" y="21"/>
                  </a:lnTo>
                  <a:lnTo>
                    <a:pt x="1" y="14"/>
                  </a:lnTo>
                  <a:lnTo>
                    <a:pt x="3" y="8"/>
                  </a:lnTo>
                  <a:lnTo>
                    <a:pt x="8" y="3"/>
                  </a:lnTo>
                  <a:lnTo>
                    <a:pt x="12" y="1"/>
                  </a:lnTo>
                  <a:lnTo>
                    <a:pt x="18" y="0"/>
                  </a:lnTo>
                  <a:lnTo>
                    <a:pt x="24" y="1"/>
                  </a:lnTo>
                  <a:lnTo>
                    <a:pt x="29" y="5"/>
                  </a:lnTo>
                  <a:lnTo>
                    <a:pt x="31" y="10"/>
                  </a:lnTo>
                  <a:lnTo>
                    <a:pt x="31" y="17"/>
                  </a:lnTo>
                  <a:lnTo>
                    <a:pt x="30" y="23"/>
                  </a:lnTo>
                  <a:lnTo>
                    <a:pt x="27" y="28"/>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47" name="Freeform 351">
              <a:extLst>
                <a:ext uri="{FF2B5EF4-FFF2-40B4-BE49-F238E27FC236}">
                  <a16:creationId xmlns:a16="http://schemas.microsoft.com/office/drawing/2014/main" xmlns="" id="{582F22C5-F8FE-464C-B45B-473B9F573145}"/>
                </a:ext>
              </a:extLst>
            </p:cNvPr>
            <p:cNvSpPr>
              <a:spLocks/>
            </p:cNvSpPr>
            <p:nvPr/>
          </p:nvSpPr>
          <p:spPr bwMode="auto">
            <a:xfrm>
              <a:off x="2735" y="1130"/>
              <a:ext cx="16" cy="16"/>
            </a:xfrm>
            <a:custGeom>
              <a:avLst/>
              <a:gdLst>
                <a:gd name="T0" fmla="*/ 1 w 31"/>
                <a:gd name="T1" fmla="*/ 1 h 31"/>
                <a:gd name="T2" fmla="*/ 1 w 31"/>
                <a:gd name="T3" fmla="*/ 1 h 31"/>
                <a:gd name="T4" fmla="*/ 1 w 31"/>
                <a:gd name="T5" fmla="*/ 1 h 31"/>
                <a:gd name="T6" fmla="*/ 1 w 31"/>
                <a:gd name="T7" fmla="*/ 1 h 31"/>
                <a:gd name="T8" fmla="*/ 1 w 31"/>
                <a:gd name="T9" fmla="*/ 1 h 31"/>
                <a:gd name="T10" fmla="*/ 1 w 31"/>
                <a:gd name="T11" fmla="*/ 1 h 31"/>
                <a:gd name="T12" fmla="*/ 1 w 31"/>
                <a:gd name="T13" fmla="*/ 1 h 31"/>
                <a:gd name="T14" fmla="*/ 1 w 31"/>
                <a:gd name="T15" fmla="*/ 0 h 31"/>
                <a:gd name="T16" fmla="*/ 1 w 31"/>
                <a:gd name="T17" fmla="*/ 1 h 31"/>
                <a:gd name="T18" fmla="*/ 1 w 31"/>
                <a:gd name="T19" fmla="*/ 1 h 31"/>
                <a:gd name="T20" fmla="*/ 0 w 31"/>
                <a:gd name="T21" fmla="*/ 1 h 31"/>
                <a:gd name="T22" fmla="*/ 0 w 31"/>
                <a:gd name="T23" fmla="*/ 1 h 31"/>
                <a:gd name="T24" fmla="*/ 0 w 31"/>
                <a:gd name="T25" fmla="*/ 1 h 31"/>
                <a:gd name="T26" fmla="*/ 1 w 31"/>
                <a:gd name="T27" fmla="*/ 1 h 31"/>
                <a:gd name="T28" fmla="*/ 1 w 31"/>
                <a:gd name="T29" fmla="*/ 1 h 31"/>
                <a:gd name="T30" fmla="*/ 1 w 31"/>
                <a:gd name="T31" fmla="*/ 1 h 31"/>
                <a:gd name="T32" fmla="*/ 1 w 31"/>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31">
                  <a:moveTo>
                    <a:pt x="24" y="31"/>
                  </a:moveTo>
                  <a:lnTo>
                    <a:pt x="29" y="26"/>
                  </a:lnTo>
                  <a:lnTo>
                    <a:pt x="31" y="19"/>
                  </a:lnTo>
                  <a:lnTo>
                    <a:pt x="31" y="13"/>
                  </a:lnTo>
                  <a:lnTo>
                    <a:pt x="30" y="7"/>
                  </a:lnTo>
                  <a:lnTo>
                    <a:pt x="25" y="3"/>
                  </a:lnTo>
                  <a:lnTo>
                    <a:pt x="18" y="1"/>
                  </a:lnTo>
                  <a:lnTo>
                    <a:pt x="10" y="0"/>
                  </a:lnTo>
                  <a:lnTo>
                    <a:pt x="4" y="2"/>
                  </a:lnTo>
                  <a:lnTo>
                    <a:pt x="1" y="6"/>
                  </a:lnTo>
                  <a:lnTo>
                    <a:pt x="0" y="10"/>
                  </a:lnTo>
                  <a:lnTo>
                    <a:pt x="0" y="16"/>
                  </a:lnTo>
                  <a:lnTo>
                    <a:pt x="0" y="21"/>
                  </a:lnTo>
                  <a:lnTo>
                    <a:pt x="3" y="25"/>
                  </a:lnTo>
                  <a:lnTo>
                    <a:pt x="10" y="29"/>
                  </a:lnTo>
                  <a:lnTo>
                    <a:pt x="18" y="31"/>
                  </a:lnTo>
                  <a:lnTo>
                    <a:pt x="24" y="3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48" name="Freeform 352">
              <a:extLst>
                <a:ext uri="{FF2B5EF4-FFF2-40B4-BE49-F238E27FC236}">
                  <a16:creationId xmlns:a16="http://schemas.microsoft.com/office/drawing/2014/main" xmlns="" id="{0EF3E3AE-ED96-4A14-BDF5-E7981F4C048F}"/>
                </a:ext>
              </a:extLst>
            </p:cNvPr>
            <p:cNvSpPr>
              <a:spLocks/>
            </p:cNvSpPr>
            <p:nvPr/>
          </p:nvSpPr>
          <p:spPr bwMode="auto">
            <a:xfrm>
              <a:off x="2750" y="1103"/>
              <a:ext cx="14" cy="14"/>
            </a:xfrm>
            <a:custGeom>
              <a:avLst/>
              <a:gdLst>
                <a:gd name="T0" fmla="*/ 1 w 27"/>
                <a:gd name="T1" fmla="*/ 1 h 28"/>
                <a:gd name="T2" fmla="*/ 1 w 27"/>
                <a:gd name="T3" fmla="*/ 1 h 28"/>
                <a:gd name="T4" fmla="*/ 1 w 27"/>
                <a:gd name="T5" fmla="*/ 1 h 28"/>
                <a:gd name="T6" fmla="*/ 1 w 27"/>
                <a:gd name="T7" fmla="*/ 1 h 28"/>
                <a:gd name="T8" fmla="*/ 1 w 27"/>
                <a:gd name="T9" fmla="*/ 1 h 28"/>
                <a:gd name="T10" fmla="*/ 1 w 27"/>
                <a:gd name="T11" fmla="*/ 1 h 28"/>
                <a:gd name="T12" fmla="*/ 1 w 27"/>
                <a:gd name="T13" fmla="*/ 1 h 28"/>
                <a:gd name="T14" fmla="*/ 1 w 27"/>
                <a:gd name="T15" fmla="*/ 1 h 28"/>
                <a:gd name="T16" fmla="*/ 0 w 27"/>
                <a:gd name="T17" fmla="*/ 1 h 28"/>
                <a:gd name="T18" fmla="*/ 1 w 27"/>
                <a:gd name="T19" fmla="*/ 1 h 28"/>
                <a:gd name="T20" fmla="*/ 1 w 27"/>
                <a:gd name="T21" fmla="*/ 1 h 28"/>
                <a:gd name="T22" fmla="*/ 1 w 27"/>
                <a:gd name="T23" fmla="*/ 1 h 28"/>
                <a:gd name="T24" fmla="*/ 1 w 27"/>
                <a:gd name="T25" fmla="*/ 0 h 28"/>
                <a:gd name="T26" fmla="*/ 1 w 27"/>
                <a:gd name="T27" fmla="*/ 0 h 28"/>
                <a:gd name="T28" fmla="*/ 1 w 27"/>
                <a:gd name="T29" fmla="*/ 1 h 28"/>
                <a:gd name="T30" fmla="*/ 1 w 27"/>
                <a:gd name="T31" fmla="*/ 1 h 28"/>
                <a:gd name="T32" fmla="*/ 1 w 27"/>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28">
                  <a:moveTo>
                    <a:pt x="27" y="11"/>
                  </a:moveTo>
                  <a:lnTo>
                    <a:pt x="27" y="16"/>
                  </a:lnTo>
                  <a:lnTo>
                    <a:pt x="26" y="21"/>
                  </a:lnTo>
                  <a:lnTo>
                    <a:pt x="23" y="25"/>
                  </a:lnTo>
                  <a:lnTo>
                    <a:pt x="16" y="28"/>
                  </a:lnTo>
                  <a:lnTo>
                    <a:pt x="9" y="28"/>
                  </a:lnTo>
                  <a:lnTo>
                    <a:pt x="4" y="25"/>
                  </a:lnTo>
                  <a:lnTo>
                    <a:pt x="1" y="22"/>
                  </a:lnTo>
                  <a:lnTo>
                    <a:pt x="0" y="17"/>
                  </a:lnTo>
                  <a:lnTo>
                    <a:pt x="1" y="13"/>
                  </a:lnTo>
                  <a:lnTo>
                    <a:pt x="3" y="7"/>
                  </a:lnTo>
                  <a:lnTo>
                    <a:pt x="8" y="2"/>
                  </a:lnTo>
                  <a:lnTo>
                    <a:pt x="11" y="0"/>
                  </a:lnTo>
                  <a:lnTo>
                    <a:pt x="16" y="0"/>
                  </a:lnTo>
                  <a:lnTo>
                    <a:pt x="22" y="3"/>
                  </a:lnTo>
                  <a:lnTo>
                    <a:pt x="26" y="7"/>
                  </a:lnTo>
                  <a:lnTo>
                    <a:pt x="27" y="1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49" name="Freeform 353">
              <a:extLst>
                <a:ext uri="{FF2B5EF4-FFF2-40B4-BE49-F238E27FC236}">
                  <a16:creationId xmlns:a16="http://schemas.microsoft.com/office/drawing/2014/main" xmlns="" id="{2F8BF40A-F296-40A4-BB57-CCC2239FF941}"/>
                </a:ext>
              </a:extLst>
            </p:cNvPr>
            <p:cNvSpPr>
              <a:spLocks/>
            </p:cNvSpPr>
            <p:nvPr/>
          </p:nvSpPr>
          <p:spPr bwMode="auto">
            <a:xfrm>
              <a:off x="2730" y="1078"/>
              <a:ext cx="12" cy="15"/>
            </a:xfrm>
            <a:custGeom>
              <a:avLst/>
              <a:gdLst>
                <a:gd name="T0" fmla="*/ 0 w 25"/>
                <a:gd name="T1" fmla="*/ 0 h 31"/>
                <a:gd name="T2" fmla="*/ 0 w 25"/>
                <a:gd name="T3" fmla="*/ 0 h 31"/>
                <a:gd name="T4" fmla="*/ 0 w 25"/>
                <a:gd name="T5" fmla="*/ 0 h 31"/>
                <a:gd name="T6" fmla="*/ 0 w 25"/>
                <a:gd name="T7" fmla="*/ 0 h 31"/>
                <a:gd name="T8" fmla="*/ 0 w 25"/>
                <a:gd name="T9" fmla="*/ 0 h 31"/>
                <a:gd name="T10" fmla="*/ 0 w 25"/>
                <a:gd name="T11" fmla="*/ 0 h 31"/>
                <a:gd name="T12" fmla="*/ 0 w 25"/>
                <a:gd name="T13" fmla="*/ 0 h 31"/>
                <a:gd name="T14" fmla="*/ 0 w 25"/>
                <a:gd name="T15" fmla="*/ 0 h 31"/>
                <a:gd name="T16" fmla="*/ 0 w 25"/>
                <a:gd name="T17" fmla="*/ 0 h 31"/>
                <a:gd name="T18" fmla="*/ 0 w 25"/>
                <a:gd name="T19" fmla="*/ 0 h 31"/>
                <a:gd name="T20" fmla="*/ 0 w 25"/>
                <a:gd name="T21" fmla="*/ 0 h 31"/>
                <a:gd name="T22" fmla="*/ 0 w 25"/>
                <a:gd name="T23" fmla="*/ 0 h 31"/>
                <a:gd name="T24" fmla="*/ 0 w 25"/>
                <a:gd name="T25" fmla="*/ 0 h 31"/>
                <a:gd name="T26" fmla="*/ 0 w 25"/>
                <a:gd name="T27" fmla="*/ 0 h 31"/>
                <a:gd name="T28" fmla="*/ 0 w 25"/>
                <a:gd name="T29" fmla="*/ 0 h 31"/>
                <a:gd name="T30" fmla="*/ 0 w 25"/>
                <a:gd name="T31" fmla="*/ 0 h 31"/>
                <a:gd name="T32" fmla="*/ 0 w 25"/>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5" h="31">
                  <a:moveTo>
                    <a:pt x="18" y="0"/>
                  </a:moveTo>
                  <a:lnTo>
                    <a:pt x="22" y="2"/>
                  </a:lnTo>
                  <a:lnTo>
                    <a:pt x="25" y="6"/>
                  </a:lnTo>
                  <a:lnTo>
                    <a:pt x="25" y="12"/>
                  </a:lnTo>
                  <a:lnTo>
                    <a:pt x="25" y="18"/>
                  </a:lnTo>
                  <a:lnTo>
                    <a:pt x="21" y="24"/>
                  </a:lnTo>
                  <a:lnTo>
                    <a:pt x="16" y="28"/>
                  </a:lnTo>
                  <a:lnTo>
                    <a:pt x="12" y="30"/>
                  </a:lnTo>
                  <a:lnTo>
                    <a:pt x="7" y="31"/>
                  </a:lnTo>
                  <a:lnTo>
                    <a:pt x="4" y="30"/>
                  </a:lnTo>
                  <a:lnTo>
                    <a:pt x="1" y="25"/>
                  </a:lnTo>
                  <a:lnTo>
                    <a:pt x="0" y="20"/>
                  </a:lnTo>
                  <a:lnTo>
                    <a:pt x="0" y="14"/>
                  </a:lnTo>
                  <a:lnTo>
                    <a:pt x="3" y="9"/>
                  </a:lnTo>
                  <a:lnTo>
                    <a:pt x="6" y="5"/>
                  </a:lnTo>
                  <a:lnTo>
                    <a:pt x="12" y="1"/>
                  </a:lnTo>
                  <a:lnTo>
                    <a:pt x="18" y="0"/>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50" name="Freeform 354">
              <a:extLst>
                <a:ext uri="{FF2B5EF4-FFF2-40B4-BE49-F238E27FC236}">
                  <a16:creationId xmlns:a16="http://schemas.microsoft.com/office/drawing/2014/main" xmlns="" id="{E0AB9FBC-B275-4DBC-8300-27B93D6AAD66}"/>
                </a:ext>
              </a:extLst>
            </p:cNvPr>
            <p:cNvSpPr>
              <a:spLocks/>
            </p:cNvSpPr>
            <p:nvPr/>
          </p:nvSpPr>
          <p:spPr bwMode="auto">
            <a:xfrm>
              <a:off x="2704" y="1088"/>
              <a:ext cx="15" cy="17"/>
            </a:xfrm>
            <a:custGeom>
              <a:avLst/>
              <a:gdLst>
                <a:gd name="T0" fmla="*/ 1 w 30"/>
                <a:gd name="T1" fmla="*/ 1 h 33"/>
                <a:gd name="T2" fmla="*/ 1 w 30"/>
                <a:gd name="T3" fmla="*/ 1 h 33"/>
                <a:gd name="T4" fmla="*/ 1 w 30"/>
                <a:gd name="T5" fmla="*/ 1 h 33"/>
                <a:gd name="T6" fmla="*/ 1 w 30"/>
                <a:gd name="T7" fmla="*/ 1 h 33"/>
                <a:gd name="T8" fmla="*/ 1 w 30"/>
                <a:gd name="T9" fmla="*/ 2 h 33"/>
                <a:gd name="T10" fmla="*/ 1 w 30"/>
                <a:gd name="T11" fmla="*/ 1 h 33"/>
                <a:gd name="T12" fmla="*/ 0 w 30"/>
                <a:gd name="T13" fmla="*/ 1 h 33"/>
                <a:gd name="T14" fmla="*/ 0 w 30"/>
                <a:gd name="T15" fmla="*/ 1 h 33"/>
                <a:gd name="T16" fmla="*/ 1 w 30"/>
                <a:gd name="T17" fmla="*/ 1 h 33"/>
                <a:gd name="T18" fmla="*/ 1 w 30"/>
                <a:gd name="T19" fmla="*/ 1 h 33"/>
                <a:gd name="T20" fmla="*/ 1 w 30"/>
                <a:gd name="T21" fmla="*/ 1 h 33"/>
                <a:gd name="T22" fmla="*/ 1 w 30"/>
                <a:gd name="T23" fmla="*/ 1 h 33"/>
                <a:gd name="T24" fmla="*/ 1 w 30"/>
                <a:gd name="T25" fmla="*/ 0 h 33"/>
                <a:gd name="T26" fmla="*/ 1 w 30"/>
                <a:gd name="T27" fmla="*/ 1 h 33"/>
                <a:gd name="T28" fmla="*/ 1 w 30"/>
                <a:gd name="T29" fmla="*/ 1 h 33"/>
                <a:gd name="T30" fmla="*/ 1 w 30"/>
                <a:gd name="T31" fmla="*/ 1 h 33"/>
                <a:gd name="T32" fmla="*/ 1 w 30"/>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0" h="33">
                  <a:moveTo>
                    <a:pt x="27" y="17"/>
                  </a:moveTo>
                  <a:lnTo>
                    <a:pt x="24" y="23"/>
                  </a:lnTo>
                  <a:lnTo>
                    <a:pt x="20" y="29"/>
                  </a:lnTo>
                  <a:lnTo>
                    <a:pt x="16" y="32"/>
                  </a:lnTo>
                  <a:lnTo>
                    <a:pt x="9" y="33"/>
                  </a:lnTo>
                  <a:lnTo>
                    <a:pt x="3" y="31"/>
                  </a:lnTo>
                  <a:lnTo>
                    <a:pt x="0" y="28"/>
                  </a:lnTo>
                  <a:lnTo>
                    <a:pt x="0" y="22"/>
                  </a:lnTo>
                  <a:lnTo>
                    <a:pt x="1" y="15"/>
                  </a:lnTo>
                  <a:lnTo>
                    <a:pt x="4" y="9"/>
                  </a:lnTo>
                  <a:lnTo>
                    <a:pt x="10" y="3"/>
                  </a:lnTo>
                  <a:lnTo>
                    <a:pt x="16" y="1"/>
                  </a:lnTo>
                  <a:lnTo>
                    <a:pt x="22" y="0"/>
                  </a:lnTo>
                  <a:lnTo>
                    <a:pt x="25" y="1"/>
                  </a:lnTo>
                  <a:lnTo>
                    <a:pt x="28" y="6"/>
                  </a:lnTo>
                  <a:lnTo>
                    <a:pt x="30" y="11"/>
                  </a:lnTo>
                  <a:lnTo>
                    <a:pt x="27" y="17"/>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51" name="Freeform 355">
              <a:extLst>
                <a:ext uri="{FF2B5EF4-FFF2-40B4-BE49-F238E27FC236}">
                  <a16:creationId xmlns:a16="http://schemas.microsoft.com/office/drawing/2014/main" xmlns="" id="{3ADF0340-4BED-472D-AA33-32E300323C95}"/>
                </a:ext>
              </a:extLst>
            </p:cNvPr>
            <p:cNvSpPr>
              <a:spLocks/>
            </p:cNvSpPr>
            <p:nvPr/>
          </p:nvSpPr>
          <p:spPr bwMode="auto">
            <a:xfrm>
              <a:off x="2686" y="1086"/>
              <a:ext cx="15" cy="14"/>
            </a:xfrm>
            <a:custGeom>
              <a:avLst/>
              <a:gdLst>
                <a:gd name="T0" fmla="*/ 1 w 29"/>
                <a:gd name="T1" fmla="*/ 0 h 29"/>
                <a:gd name="T2" fmla="*/ 1 w 29"/>
                <a:gd name="T3" fmla="*/ 0 h 29"/>
                <a:gd name="T4" fmla="*/ 0 w 29"/>
                <a:gd name="T5" fmla="*/ 0 h 29"/>
                <a:gd name="T6" fmla="*/ 0 w 29"/>
                <a:gd name="T7" fmla="*/ 0 h 29"/>
                <a:gd name="T8" fmla="*/ 1 w 29"/>
                <a:gd name="T9" fmla="*/ 0 h 29"/>
                <a:gd name="T10" fmla="*/ 1 w 29"/>
                <a:gd name="T11" fmla="*/ 0 h 29"/>
                <a:gd name="T12" fmla="*/ 1 w 29"/>
                <a:gd name="T13" fmla="*/ 0 h 29"/>
                <a:gd name="T14" fmla="*/ 1 w 29"/>
                <a:gd name="T15" fmla="*/ 0 h 29"/>
                <a:gd name="T16" fmla="*/ 1 w 29"/>
                <a:gd name="T17" fmla="*/ 0 h 29"/>
                <a:gd name="T18" fmla="*/ 1 w 29"/>
                <a:gd name="T19" fmla="*/ 0 h 29"/>
                <a:gd name="T20" fmla="*/ 1 w 29"/>
                <a:gd name="T21" fmla="*/ 0 h 29"/>
                <a:gd name="T22" fmla="*/ 1 w 29"/>
                <a:gd name="T23" fmla="*/ 0 h 29"/>
                <a:gd name="T24" fmla="*/ 1 w 29"/>
                <a:gd name="T25" fmla="*/ 0 h 29"/>
                <a:gd name="T26" fmla="*/ 1 w 29"/>
                <a:gd name="T27" fmla="*/ 0 h 29"/>
                <a:gd name="T28" fmla="*/ 1 w 29"/>
                <a:gd name="T29" fmla="*/ 0 h 29"/>
                <a:gd name="T30" fmla="*/ 1 w 29"/>
                <a:gd name="T31" fmla="*/ 0 h 29"/>
                <a:gd name="T32" fmla="*/ 1 w 29"/>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29">
                  <a:moveTo>
                    <a:pt x="5" y="26"/>
                  </a:moveTo>
                  <a:lnTo>
                    <a:pt x="1" y="22"/>
                  </a:lnTo>
                  <a:lnTo>
                    <a:pt x="0" y="17"/>
                  </a:lnTo>
                  <a:lnTo>
                    <a:pt x="0" y="13"/>
                  </a:lnTo>
                  <a:lnTo>
                    <a:pt x="2" y="8"/>
                  </a:lnTo>
                  <a:lnTo>
                    <a:pt x="7" y="5"/>
                  </a:lnTo>
                  <a:lnTo>
                    <a:pt x="12" y="1"/>
                  </a:lnTo>
                  <a:lnTo>
                    <a:pt x="16" y="0"/>
                  </a:lnTo>
                  <a:lnTo>
                    <a:pt x="21" y="1"/>
                  </a:lnTo>
                  <a:lnTo>
                    <a:pt x="25" y="4"/>
                  </a:lnTo>
                  <a:lnTo>
                    <a:pt x="28" y="8"/>
                  </a:lnTo>
                  <a:lnTo>
                    <a:pt x="29" y="14"/>
                  </a:lnTo>
                  <a:lnTo>
                    <a:pt x="28" y="19"/>
                  </a:lnTo>
                  <a:lnTo>
                    <a:pt x="23" y="23"/>
                  </a:lnTo>
                  <a:lnTo>
                    <a:pt x="18" y="28"/>
                  </a:lnTo>
                  <a:lnTo>
                    <a:pt x="12" y="29"/>
                  </a:lnTo>
                  <a:lnTo>
                    <a:pt x="5" y="2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52" name="Freeform 356">
              <a:extLst>
                <a:ext uri="{FF2B5EF4-FFF2-40B4-BE49-F238E27FC236}">
                  <a16:creationId xmlns:a16="http://schemas.microsoft.com/office/drawing/2014/main" xmlns="" id="{C7B8938D-140A-4C53-B5DF-345396A994E5}"/>
                </a:ext>
              </a:extLst>
            </p:cNvPr>
            <p:cNvSpPr>
              <a:spLocks/>
            </p:cNvSpPr>
            <p:nvPr/>
          </p:nvSpPr>
          <p:spPr bwMode="auto">
            <a:xfrm>
              <a:off x="2745" y="1012"/>
              <a:ext cx="123" cy="79"/>
            </a:xfrm>
            <a:custGeom>
              <a:avLst/>
              <a:gdLst>
                <a:gd name="T0" fmla="*/ 0 w 247"/>
                <a:gd name="T1" fmla="*/ 4 h 159"/>
                <a:gd name="T2" fmla="*/ 0 w 247"/>
                <a:gd name="T3" fmla="*/ 4 h 159"/>
                <a:gd name="T4" fmla="*/ 0 w 247"/>
                <a:gd name="T5" fmla="*/ 4 h 159"/>
                <a:gd name="T6" fmla="*/ 0 w 247"/>
                <a:gd name="T7" fmla="*/ 4 h 159"/>
                <a:gd name="T8" fmla="*/ 1 w 247"/>
                <a:gd name="T9" fmla="*/ 4 h 159"/>
                <a:gd name="T10" fmla="*/ 2 w 247"/>
                <a:gd name="T11" fmla="*/ 4 h 159"/>
                <a:gd name="T12" fmla="*/ 4 w 247"/>
                <a:gd name="T13" fmla="*/ 4 h 159"/>
                <a:gd name="T14" fmla="*/ 4 w 247"/>
                <a:gd name="T15" fmla="*/ 4 h 159"/>
                <a:gd name="T16" fmla="*/ 3 w 247"/>
                <a:gd name="T17" fmla="*/ 4 h 159"/>
                <a:gd name="T18" fmla="*/ 2 w 247"/>
                <a:gd name="T19" fmla="*/ 4 h 159"/>
                <a:gd name="T20" fmla="*/ 1 w 247"/>
                <a:gd name="T21" fmla="*/ 3 h 159"/>
                <a:gd name="T22" fmla="*/ 1 w 247"/>
                <a:gd name="T23" fmla="*/ 3 h 159"/>
                <a:gd name="T24" fmla="*/ 1 w 247"/>
                <a:gd name="T25" fmla="*/ 3 h 159"/>
                <a:gd name="T26" fmla="*/ 2 w 247"/>
                <a:gd name="T27" fmla="*/ 3 h 159"/>
                <a:gd name="T28" fmla="*/ 3 w 247"/>
                <a:gd name="T29" fmla="*/ 3 h 159"/>
                <a:gd name="T30" fmla="*/ 4 w 247"/>
                <a:gd name="T31" fmla="*/ 3 h 159"/>
                <a:gd name="T32" fmla="*/ 5 w 247"/>
                <a:gd name="T33" fmla="*/ 3 h 159"/>
                <a:gd name="T34" fmla="*/ 5 w 247"/>
                <a:gd name="T35" fmla="*/ 3 h 159"/>
                <a:gd name="T36" fmla="*/ 4 w 247"/>
                <a:gd name="T37" fmla="*/ 3 h 159"/>
                <a:gd name="T38" fmla="*/ 3 w 247"/>
                <a:gd name="T39" fmla="*/ 3 h 159"/>
                <a:gd name="T40" fmla="*/ 3 w 247"/>
                <a:gd name="T41" fmla="*/ 3 h 159"/>
                <a:gd name="T42" fmla="*/ 2 w 247"/>
                <a:gd name="T43" fmla="*/ 2 h 159"/>
                <a:gd name="T44" fmla="*/ 3 w 247"/>
                <a:gd name="T45" fmla="*/ 2 h 159"/>
                <a:gd name="T46" fmla="*/ 3 w 247"/>
                <a:gd name="T47" fmla="*/ 2 h 159"/>
                <a:gd name="T48" fmla="*/ 4 w 247"/>
                <a:gd name="T49" fmla="*/ 2 h 159"/>
                <a:gd name="T50" fmla="*/ 4 w 247"/>
                <a:gd name="T51" fmla="*/ 2 h 159"/>
                <a:gd name="T52" fmla="*/ 5 w 247"/>
                <a:gd name="T53" fmla="*/ 2 h 159"/>
                <a:gd name="T54" fmla="*/ 6 w 247"/>
                <a:gd name="T55" fmla="*/ 3 h 159"/>
                <a:gd name="T56" fmla="*/ 5 w 247"/>
                <a:gd name="T57" fmla="*/ 2 h 159"/>
                <a:gd name="T58" fmla="*/ 5 w 247"/>
                <a:gd name="T59" fmla="*/ 2 h 159"/>
                <a:gd name="T60" fmla="*/ 4 w 247"/>
                <a:gd name="T61" fmla="*/ 2 h 159"/>
                <a:gd name="T62" fmla="*/ 5 w 247"/>
                <a:gd name="T63" fmla="*/ 2 h 159"/>
                <a:gd name="T64" fmla="*/ 7 w 247"/>
                <a:gd name="T65" fmla="*/ 1 h 159"/>
                <a:gd name="T66" fmla="*/ 7 w 247"/>
                <a:gd name="T67" fmla="*/ 1 h 159"/>
                <a:gd name="T68" fmla="*/ 7 w 247"/>
                <a:gd name="T69" fmla="*/ 1 h 159"/>
                <a:gd name="T70" fmla="*/ 6 w 247"/>
                <a:gd name="T71" fmla="*/ 1 h 159"/>
                <a:gd name="T72" fmla="*/ 5 w 247"/>
                <a:gd name="T73" fmla="*/ 1 h 159"/>
                <a:gd name="T74" fmla="*/ 4 w 247"/>
                <a:gd name="T75" fmla="*/ 1 h 159"/>
                <a:gd name="T76" fmla="*/ 5 w 247"/>
                <a:gd name="T77" fmla="*/ 0 h 159"/>
                <a:gd name="T78" fmla="*/ 5 w 247"/>
                <a:gd name="T79" fmla="*/ 0 h 159"/>
                <a:gd name="T80" fmla="*/ 4 w 247"/>
                <a:gd name="T81" fmla="*/ 0 h 159"/>
                <a:gd name="T82" fmla="*/ 4 w 247"/>
                <a:gd name="T83" fmla="*/ 1 h 159"/>
                <a:gd name="T84" fmla="*/ 4 w 247"/>
                <a:gd name="T85" fmla="*/ 2 h 159"/>
                <a:gd name="T86" fmla="*/ 3 w 247"/>
                <a:gd name="T87" fmla="*/ 2 h 159"/>
                <a:gd name="T88" fmla="*/ 2 w 247"/>
                <a:gd name="T89" fmla="*/ 2 h 159"/>
                <a:gd name="T90" fmla="*/ 2 w 247"/>
                <a:gd name="T91" fmla="*/ 2 h 159"/>
                <a:gd name="T92" fmla="*/ 2 w 247"/>
                <a:gd name="T93" fmla="*/ 0 h 159"/>
                <a:gd name="T94" fmla="*/ 2 w 247"/>
                <a:gd name="T95" fmla="*/ 0 h 159"/>
                <a:gd name="T96" fmla="*/ 2 w 247"/>
                <a:gd name="T97" fmla="*/ 1 h 159"/>
                <a:gd name="T98" fmla="*/ 1 w 247"/>
                <a:gd name="T99" fmla="*/ 2 h 159"/>
                <a:gd name="T100" fmla="*/ 0 w 247"/>
                <a:gd name="T101" fmla="*/ 3 h 159"/>
                <a:gd name="T102" fmla="*/ 0 w 247"/>
                <a:gd name="T103" fmla="*/ 3 h 159"/>
                <a:gd name="T104" fmla="*/ 0 w 247"/>
                <a:gd name="T105" fmla="*/ 2 h 159"/>
                <a:gd name="T106" fmla="*/ 0 w 247"/>
                <a:gd name="T107" fmla="*/ 1 h 159"/>
                <a:gd name="T108" fmla="*/ 0 w 247"/>
                <a:gd name="T109" fmla="*/ 4 h 15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47" h="159">
                  <a:moveTo>
                    <a:pt x="0" y="128"/>
                  </a:moveTo>
                  <a:lnTo>
                    <a:pt x="3" y="129"/>
                  </a:lnTo>
                  <a:lnTo>
                    <a:pt x="4" y="130"/>
                  </a:lnTo>
                  <a:lnTo>
                    <a:pt x="6" y="131"/>
                  </a:lnTo>
                  <a:lnTo>
                    <a:pt x="7" y="133"/>
                  </a:lnTo>
                  <a:lnTo>
                    <a:pt x="8" y="136"/>
                  </a:lnTo>
                  <a:lnTo>
                    <a:pt x="9" y="137"/>
                  </a:lnTo>
                  <a:lnTo>
                    <a:pt x="9" y="139"/>
                  </a:lnTo>
                  <a:lnTo>
                    <a:pt x="9" y="141"/>
                  </a:lnTo>
                  <a:lnTo>
                    <a:pt x="14" y="137"/>
                  </a:lnTo>
                  <a:lnTo>
                    <a:pt x="19" y="133"/>
                  </a:lnTo>
                  <a:lnTo>
                    <a:pt x="22" y="131"/>
                  </a:lnTo>
                  <a:lnTo>
                    <a:pt x="24" y="129"/>
                  </a:lnTo>
                  <a:lnTo>
                    <a:pt x="34" y="133"/>
                  </a:lnTo>
                  <a:lnTo>
                    <a:pt x="46" y="139"/>
                  </a:lnTo>
                  <a:lnTo>
                    <a:pt x="61" y="145"/>
                  </a:lnTo>
                  <a:lnTo>
                    <a:pt x="77" y="149"/>
                  </a:lnTo>
                  <a:lnTo>
                    <a:pt x="95" y="154"/>
                  </a:lnTo>
                  <a:lnTo>
                    <a:pt x="110" y="158"/>
                  </a:lnTo>
                  <a:lnTo>
                    <a:pt x="123" y="159"/>
                  </a:lnTo>
                  <a:lnTo>
                    <a:pt x="133" y="159"/>
                  </a:lnTo>
                  <a:lnTo>
                    <a:pt x="142" y="156"/>
                  </a:lnTo>
                  <a:lnTo>
                    <a:pt x="144" y="155"/>
                  </a:lnTo>
                  <a:lnTo>
                    <a:pt x="140" y="154"/>
                  </a:lnTo>
                  <a:lnTo>
                    <a:pt x="133" y="154"/>
                  </a:lnTo>
                  <a:lnTo>
                    <a:pt x="120" y="154"/>
                  </a:lnTo>
                  <a:lnTo>
                    <a:pt x="106" y="152"/>
                  </a:lnTo>
                  <a:lnTo>
                    <a:pt x="92" y="147"/>
                  </a:lnTo>
                  <a:lnTo>
                    <a:pt x="79" y="143"/>
                  </a:lnTo>
                  <a:lnTo>
                    <a:pt x="66" y="138"/>
                  </a:lnTo>
                  <a:lnTo>
                    <a:pt x="54" y="132"/>
                  </a:lnTo>
                  <a:lnTo>
                    <a:pt x="45" y="126"/>
                  </a:lnTo>
                  <a:lnTo>
                    <a:pt x="38" y="121"/>
                  </a:lnTo>
                  <a:lnTo>
                    <a:pt x="36" y="117"/>
                  </a:lnTo>
                  <a:lnTo>
                    <a:pt x="38" y="115"/>
                  </a:lnTo>
                  <a:lnTo>
                    <a:pt x="43" y="115"/>
                  </a:lnTo>
                  <a:lnTo>
                    <a:pt x="49" y="113"/>
                  </a:lnTo>
                  <a:lnTo>
                    <a:pt x="56" y="109"/>
                  </a:lnTo>
                  <a:lnTo>
                    <a:pt x="62" y="107"/>
                  </a:lnTo>
                  <a:lnTo>
                    <a:pt x="69" y="103"/>
                  </a:lnTo>
                  <a:lnTo>
                    <a:pt x="74" y="101"/>
                  </a:lnTo>
                  <a:lnTo>
                    <a:pt x="81" y="105"/>
                  </a:lnTo>
                  <a:lnTo>
                    <a:pt x="92" y="109"/>
                  </a:lnTo>
                  <a:lnTo>
                    <a:pt x="105" y="114"/>
                  </a:lnTo>
                  <a:lnTo>
                    <a:pt x="119" y="118"/>
                  </a:lnTo>
                  <a:lnTo>
                    <a:pt x="133" y="123"/>
                  </a:lnTo>
                  <a:lnTo>
                    <a:pt x="147" y="125"/>
                  </a:lnTo>
                  <a:lnTo>
                    <a:pt x="159" y="126"/>
                  </a:lnTo>
                  <a:lnTo>
                    <a:pt x="168" y="125"/>
                  </a:lnTo>
                  <a:lnTo>
                    <a:pt x="175" y="123"/>
                  </a:lnTo>
                  <a:lnTo>
                    <a:pt x="179" y="121"/>
                  </a:lnTo>
                  <a:lnTo>
                    <a:pt x="178" y="120"/>
                  </a:lnTo>
                  <a:lnTo>
                    <a:pt x="171" y="120"/>
                  </a:lnTo>
                  <a:lnTo>
                    <a:pt x="165" y="120"/>
                  </a:lnTo>
                  <a:lnTo>
                    <a:pt x="158" y="120"/>
                  </a:lnTo>
                  <a:lnTo>
                    <a:pt x="151" y="118"/>
                  </a:lnTo>
                  <a:lnTo>
                    <a:pt x="144" y="117"/>
                  </a:lnTo>
                  <a:lnTo>
                    <a:pt x="137" y="116"/>
                  </a:lnTo>
                  <a:lnTo>
                    <a:pt x="130" y="114"/>
                  </a:lnTo>
                  <a:lnTo>
                    <a:pt x="123" y="110"/>
                  </a:lnTo>
                  <a:lnTo>
                    <a:pt x="117" y="108"/>
                  </a:lnTo>
                  <a:lnTo>
                    <a:pt x="105" y="103"/>
                  </a:lnTo>
                  <a:lnTo>
                    <a:pt x="96" y="100"/>
                  </a:lnTo>
                  <a:lnTo>
                    <a:pt x="89" y="98"/>
                  </a:lnTo>
                  <a:lnTo>
                    <a:pt x="84" y="94"/>
                  </a:lnTo>
                  <a:lnTo>
                    <a:pt x="89" y="92"/>
                  </a:lnTo>
                  <a:lnTo>
                    <a:pt x="94" y="90"/>
                  </a:lnTo>
                  <a:lnTo>
                    <a:pt x="100" y="87"/>
                  </a:lnTo>
                  <a:lnTo>
                    <a:pt x="107" y="86"/>
                  </a:lnTo>
                  <a:lnTo>
                    <a:pt x="113" y="85"/>
                  </a:lnTo>
                  <a:lnTo>
                    <a:pt x="120" y="84"/>
                  </a:lnTo>
                  <a:lnTo>
                    <a:pt x="125" y="83"/>
                  </a:lnTo>
                  <a:lnTo>
                    <a:pt x="129" y="81"/>
                  </a:lnTo>
                  <a:lnTo>
                    <a:pt x="133" y="80"/>
                  </a:lnTo>
                  <a:lnTo>
                    <a:pt x="138" y="81"/>
                  </a:lnTo>
                  <a:lnTo>
                    <a:pt x="143" y="83"/>
                  </a:lnTo>
                  <a:lnTo>
                    <a:pt x="149" y="85"/>
                  </a:lnTo>
                  <a:lnTo>
                    <a:pt x="156" y="87"/>
                  </a:lnTo>
                  <a:lnTo>
                    <a:pt x="161" y="91"/>
                  </a:lnTo>
                  <a:lnTo>
                    <a:pt x="167" y="93"/>
                  </a:lnTo>
                  <a:lnTo>
                    <a:pt x="172" y="95"/>
                  </a:lnTo>
                  <a:lnTo>
                    <a:pt x="181" y="99"/>
                  </a:lnTo>
                  <a:lnTo>
                    <a:pt x="190" y="100"/>
                  </a:lnTo>
                  <a:lnTo>
                    <a:pt x="194" y="99"/>
                  </a:lnTo>
                  <a:lnTo>
                    <a:pt x="190" y="95"/>
                  </a:lnTo>
                  <a:lnTo>
                    <a:pt x="186" y="93"/>
                  </a:lnTo>
                  <a:lnTo>
                    <a:pt x="181" y="91"/>
                  </a:lnTo>
                  <a:lnTo>
                    <a:pt x="175" y="87"/>
                  </a:lnTo>
                  <a:lnTo>
                    <a:pt x="170" y="85"/>
                  </a:lnTo>
                  <a:lnTo>
                    <a:pt x="165" y="83"/>
                  </a:lnTo>
                  <a:lnTo>
                    <a:pt x="160" y="80"/>
                  </a:lnTo>
                  <a:lnTo>
                    <a:pt x="157" y="78"/>
                  </a:lnTo>
                  <a:lnTo>
                    <a:pt x="155" y="76"/>
                  </a:lnTo>
                  <a:lnTo>
                    <a:pt x="163" y="75"/>
                  </a:lnTo>
                  <a:lnTo>
                    <a:pt x="173" y="72"/>
                  </a:lnTo>
                  <a:lnTo>
                    <a:pt x="186" y="70"/>
                  </a:lnTo>
                  <a:lnTo>
                    <a:pt x="199" y="68"/>
                  </a:lnTo>
                  <a:lnTo>
                    <a:pt x="213" y="65"/>
                  </a:lnTo>
                  <a:lnTo>
                    <a:pt x="226" y="63"/>
                  </a:lnTo>
                  <a:lnTo>
                    <a:pt x="235" y="61"/>
                  </a:lnTo>
                  <a:lnTo>
                    <a:pt x="241" y="60"/>
                  </a:lnTo>
                  <a:lnTo>
                    <a:pt x="247" y="58"/>
                  </a:lnTo>
                  <a:lnTo>
                    <a:pt x="247" y="56"/>
                  </a:lnTo>
                  <a:lnTo>
                    <a:pt x="243" y="55"/>
                  </a:lnTo>
                  <a:lnTo>
                    <a:pt x="235" y="54"/>
                  </a:lnTo>
                  <a:lnTo>
                    <a:pt x="227" y="54"/>
                  </a:lnTo>
                  <a:lnTo>
                    <a:pt x="216" y="54"/>
                  </a:lnTo>
                  <a:lnTo>
                    <a:pt x="202" y="55"/>
                  </a:lnTo>
                  <a:lnTo>
                    <a:pt x="188" y="56"/>
                  </a:lnTo>
                  <a:lnTo>
                    <a:pt x="174" y="58"/>
                  </a:lnTo>
                  <a:lnTo>
                    <a:pt x="163" y="61"/>
                  </a:lnTo>
                  <a:lnTo>
                    <a:pt x="152" y="63"/>
                  </a:lnTo>
                  <a:lnTo>
                    <a:pt x="145" y="65"/>
                  </a:lnTo>
                  <a:lnTo>
                    <a:pt x="149" y="52"/>
                  </a:lnTo>
                  <a:lnTo>
                    <a:pt x="155" y="34"/>
                  </a:lnTo>
                  <a:lnTo>
                    <a:pt x="161" y="17"/>
                  </a:lnTo>
                  <a:lnTo>
                    <a:pt x="170" y="7"/>
                  </a:lnTo>
                  <a:lnTo>
                    <a:pt x="173" y="2"/>
                  </a:lnTo>
                  <a:lnTo>
                    <a:pt x="173" y="0"/>
                  </a:lnTo>
                  <a:lnTo>
                    <a:pt x="168" y="1"/>
                  </a:lnTo>
                  <a:lnTo>
                    <a:pt x="164" y="4"/>
                  </a:lnTo>
                  <a:lnTo>
                    <a:pt x="160" y="9"/>
                  </a:lnTo>
                  <a:lnTo>
                    <a:pt x="156" y="15"/>
                  </a:lnTo>
                  <a:lnTo>
                    <a:pt x="150" y="24"/>
                  </a:lnTo>
                  <a:lnTo>
                    <a:pt x="144" y="33"/>
                  </a:lnTo>
                  <a:lnTo>
                    <a:pt x="138" y="42"/>
                  </a:lnTo>
                  <a:lnTo>
                    <a:pt x="133" y="52"/>
                  </a:lnTo>
                  <a:lnTo>
                    <a:pt x="129" y="58"/>
                  </a:lnTo>
                  <a:lnTo>
                    <a:pt x="128" y="64"/>
                  </a:lnTo>
                  <a:lnTo>
                    <a:pt x="122" y="65"/>
                  </a:lnTo>
                  <a:lnTo>
                    <a:pt x="115" y="68"/>
                  </a:lnTo>
                  <a:lnTo>
                    <a:pt x="107" y="70"/>
                  </a:lnTo>
                  <a:lnTo>
                    <a:pt x="99" y="72"/>
                  </a:lnTo>
                  <a:lnTo>
                    <a:pt x="91" y="75"/>
                  </a:lnTo>
                  <a:lnTo>
                    <a:pt x="83" y="77"/>
                  </a:lnTo>
                  <a:lnTo>
                    <a:pt x="77" y="79"/>
                  </a:lnTo>
                  <a:lnTo>
                    <a:pt x="73" y="80"/>
                  </a:lnTo>
                  <a:lnTo>
                    <a:pt x="74" y="67"/>
                  </a:lnTo>
                  <a:lnTo>
                    <a:pt x="79" y="47"/>
                  </a:lnTo>
                  <a:lnTo>
                    <a:pt x="84" y="27"/>
                  </a:lnTo>
                  <a:lnTo>
                    <a:pt x="90" y="14"/>
                  </a:lnTo>
                  <a:lnTo>
                    <a:pt x="94" y="7"/>
                  </a:lnTo>
                  <a:lnTo>
                    <a:pt x="94" y="4"/>
                  </a:lnTo>
                  <a:lnTo>
                    <a:pt x="90" y="5"/>
                  </a:lnTo>
                  <a:lnTo>
                    <a:pt x="85" y="12"/>
                  </a:lnTo>
                  <a:lnTo>
                    <a:pt x="77" y="26"/>
                  </a:lnTo>
                  <a:lnTo>
                    <a:pt x="67" y="45"/>
                  </a:lnTo>
                  <a:lnTo>
                    <a:pt x="60" y="65"/>
                  </a:lnTo>
                  <a:lnTo>
                    <a:pt x="58" y="84"/>
                  </a:lnTo>
                  <a:lnTo>
                    <a:pt x="47" y="91"/>
                  </a:lnTo>
                  <a:lnTo>
                    <a:pt x="39" y="98"/>
                  </a:lnTo>
                  <a:lnTo>
                    <a:pt x="33" y="105"/>
                  </a:lnTo>
                  <a:lnTo>
                    <a:pt x="27" y="109"/>
                  </a:lnTo>
                  <a:lnTo>
                    <a:pt x="23" y="111"/>
                  </a:lnTo>
                  <a:lnTo>
                    <a:pt x="20" y="111"/>
                  </a:lnTo>
                  <a:lnTo>
                    <a:pt x="19" y="109"/>
                  </a:lnTo>
                  <a:lnTo>
                    <a:pt x="20" y="103"/>
                  </a:lnTo>
                  <a:lnTo>
                    <a:pt x="22" y="90"/>
                  </a:lnTo>
                  <a:lnTo>
                    <a:pt x="26" y="69"/>
                  </a:lnTo>
                  <a:lnTo>
                    <a:pt x="30" y="48"/>
                  </a:lnTo>
                  <a:lnTo>
                    <a:pt x="34" y="34"/>
                  </a:lnTo>
                  <a:lnTo>
                    <a:pt x="23" y="50"/>
                  </a:lnTo>
                  <a:lnTo>
                    <a:pt x="13" y="77"/>
                  </a:lnTo>
                  <a:lnTo>
                    <a:pt x="5" y="105"/>
                  </a:lnTo>
                  <a:lnTo>
                    <a:pt x="0" y="128"/>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53" name="Freeform 357">
              <a:extLst>
                <a:ext uri="{FF2B5EF4-FFF2-40B4-BE49-F238E27FC236}">
                  <a16:creationId xmlns:a16="http://schemas.microsoft.com/office/drawing/2014/main" xmlns="" id="{62F05B8A-992B-4E8F-A32F-3521BB53D508}"/>
                </a:ext>
              </a:extLst>
            </p:cNvPr>
            <p:cNvSpPr>
              <a:spLocks/>
            </p:cNvSpPr>
            <p:nvPr/>
          </p:nvSpPr>
          <p:spPr bwMode="auto">
            <a:xfrm>
              <a:off x="2752" y="1141"/>
              <a:ext cx="85" cy="100"/>
            </a:xfrm>
            <a:custGeom>
              <a:avLst/>
              <a:gdLst>
                <a:gd name="T0" fmla="*/ 0 w 171"/>
                <a:gd name="T1" fmla="*/ 1 h 200"/>
                <a:gd name="T2" fmla="*/ 0 w 171"/>
                <a:gd name="T3" fmla="*/ 1 h 200"/>
                <a:gd name="T4" fmla="*/ 0 w 171"/>
                <a:gd name="T5" fmla="*/ 1 h 200"/>
                <a:gd name="T6" fmla="*/ 0 w 171"/>
                <a:gd name="T7" fmla="*/ 2 h 200"/>
                <a:gd name="T8" fmla="*/ 0 w 171"/>
                <a:gd name="T9" fmla="*/ 2 h 200"/>
                <a:gd name="T10" fmla="*/ 0 w 171"/>
                <a:gd name="T11" fmla="*/ 4 h 200"/>
                <a:gd name="T12" fmla="*/ 0 w 171"/>
                <a:gd name="T13" fmla="*/ 4 h 200"/>
                <a:gd name="T14" fmla="*/ 0 w 171"/>
                <a:gd name="T15" fmla="*/ 4 h 200"/>
                <a:gd name="T16" fmla="*/ 0 w 171"/>
                <a:gd name="T17" fmla="*/ 4 h 200"/>
                <a:gd name="T18" fmla="*/ 0 w 171"/>
                <a:gd name="T19" fmla="*/ 3 h 200"/>
                <a:gd name="T20" fmla="*/ 1 w 171"/>
                <a:gd name="T21" fmla="*/ 2 h 200"/>
                <a:gd name="T22" fmla="*/ 1 w 171"/>
                <a:gd name="T23" fmla="*/ 2 h 200"/>
                <a:gd name="T24" fmla="*/ 1 w 171"/>
                <a:gd name="T25" fmla="*/ 3 h 200"/>
                <a:gd name="T26" fmla="*/ 2 w 171"/>
                <a:gd name="T27" fmla="*/ 3 h 200"/>
                <a:gd name="T28" fmla="*/ 2 w 171"/>
                <a:gd name="T29" fmla="*/ 4 h 200"/>
                <a:gd name="T30" fmla="*/ 2 w 171"/>
                <a:gd name="T31" fmla="*/ 5 h 200"/>
                <a:gd name="T32" fmla="*/ 2 w 171"/>
                <a:gd name="T33" fmla="*/ 5 h 200"/>
                <a:gd name="T34" fmla="*/ 2 w 171"/>
                <a:gd name="T35" fmla="*/ 6 h 200"/>
                <a:gd name="T36" fmla="*/ 2 w 171"/>
                <a:gd name="T37" fmla="*/ 6 h 200"/>
                <a:gd name="T38" fmla="*/ 2 w 171"/>
                <a:gd name="T39" fmla="*/ 6 h 200"/>
                <a:gd name="T40" fmla="*/ 2 w 171"/>
                <a:gd name="T41" fmla="*/ 6 h 200"/>
                <a:gd name="T42" fmla="*/ 2 w 171"/>
                <a:gd name="T43" fmla="*/ 5 h 200"/>
                <a:gd name="T44" fmla="*/ 2 w 171"/>
                <a:gd name="T45" fmla="*/ 5 h 200"/>
                <a:gd name="T46" fmla="*/ 2 w 171"/>
                <a:gd name="T47" fmla="*/ 4 h 200"/>
                <a:gd name="T48" fmla="*/ 3 w 171"/>
                <a:gd name="T49" fmla="*/ 4 h 200"/>
                <a:gd name="T50" fmla="*/ 3 w 171"/>
                <a:gd name="T51" fmla="*/ 5 h 200"/>
                <a:gd name="T52" fmla="*/ 4 w 171"/>
                <a:gd name="T53" fmla="*/ 6 h 200"/>
                <a:gd name="T54" fmla="*/ 5 w 171"/>
                <a:gd name="T55" fmla="*/ 7 h 200"/>
                <a:gd name="T56" fmla="*/ 5 w 171"/>
                <a:gd name="T57" fmla="*/ 6 h 200"/>
                <a:gd name="T58" fmla="*/ 4 w 171"/>
                <a:gd name="T59" fmla="*/ 6 h 200"/>
                <a:gd name="T60" fmla="*/ 4 w 171"/>
                <a:gd name="T61" fmla="*/ 5 h 200"/>
                <a:gd name="T62" fmla="*/ 4 w 171"/>
                <a:gd name="T63" fmla="*/ 5 h 200"/>
                <a:gd name="T64" fmla="*/ 4 w 171"/>
                <a:gd name="T65" fmla="*/ 4 h 200"/>
                <a:gd name="T66" fmla="*/ 3 w 171"/>
                <a:gd name="T67" fmla="*/ 4 h 200"/>
                <a:gd name="T68" fmla="*/ 3 w 171"/>
                <a:gd name="T69" fmla="*/ 4 h 200"/>
                <a:gd name="T70" fmla="*/ 3 w 171"/>
                <a:gd name="T71" fmla="*/ 3 h 200"/>
                <a:gd name="T72" fmla="*/ 3 w 171"/>
                <a:gd name="T73" fmla="*/ 3 h 200"/>
                <a:gd name="T74" fmla="*/ 3 w 171"/>
                <a:gd name="T75" fmla="*/ 3 h 200"/>
                <a:gd name="T76" fmla="*/ 3 w 171"/>
                <a:gd name="T77" fmla="*/ 3 h 200"/>
                <a:gd name="T78" fmla="*/ 4 w 171"/>
                <a:gd name="T79" fmla="*/ 4 h 200"/>
                <a:gd name="T80" fmla="*/ 4 w 171"/>
                <a:gd name="T81" fmla="*/ 4 h 200"/>
                <a:gd name="T82" fmla="*/ 4 w 171"/>
                <a:gd name="T83" fmla="*/ 4 h 200"/>
                <a:gd name="T84" fmla="*/ 4 w 171"/>
                <a:gd name="T85" fmla="*/ 4 h 200"/>
                <a:gd name="T86" fmla="*/ 3 w 171"/>
                <a:gd name="T87" fmla="*/ 3 h 200"/>
                <a:gd name="T88" fmla="*/ 3 w 171"/>
                <a:gd name="T89" fmla="*/ 3 h 200"/>
                <a:gd name="T90" fmla="*/ 2 w 171"/>
                <a:gd name="T91" fmla="*/ 3 h 200"/>
                <a:gd name="T92" fmla="*/ 2 w 171"/>
                <a:gd name="T93" fmla="*/ 2 h 200"/>
                <a:gd name="T94" fmla="*/ 1 w 171"/>
                <a:gd name="T95" fmla="*/ 2 h 200"/>
                <a:gd name="T96" fmla="*/ 1 w 171"/>
                <a:gd name="T97" fmla="*/ 2 h 200"/>
                <a:gd name="T98" fmla="*/ 1 w 171"/>
                <a:gd name="T99" fmla="*/ 2 h 200"/>
                <a:gd name="T100" fmla="*/ 1 w 171"/>
                <a:gd name="T101" fmla="*/ 2 h 200"/>
                <a:gd name="T102" fmla="*/ 1 w 171"/>
                <a:gd name="T103" fmla="*/ 1 h 200"/>
                <a:gd name="T104" fmla="*/ 2 w 171"/>
                <a:gd name="T105" fmla="*/ 1 h 200"/>
                <a:gd name="T106" fmla="*/ 2 w 171"/>
                <a:gd name="T107" fmla="*/ 2 h 200"/>
                <a:gd name="T108" fmla="*/ 3 w 171"/>
                <a:gd name="T109" fmla="*/ 2 h 200"/>
                <a:gd name="T110" fmla="*/ 3 w 171"/>
                <a:gd name="T111" fmla="*/ 1 h 200"/>
                <a:gd name="T112" fmla="*/ 2 w 171"/>
                <a:gd name="T113" fmla="*/ 1 h 200"/>
                <a:gd name="T114" fmla="*/ 2 w 171"/>
                <a:gd name="T115" fmla="*/ 1 h 200"/>
                <a:gd name="T116" fmla="*/ 1 w 171"/>
                <a:gd name="T117" fmla="*/ 1 h 200"/>
                <a:gd name="T118" fmla="*/ 1 w 171"/>
                <a:gd name="T119" fmla="*/ 1 h 200"/>
                <a:gd name="T120" fmla="*/ 0 w 171"/>
                <a:gd name="T121" fmla="*/ 1 h 200"/>
                <a:gd name="T122" fmla="*/ 0 w 171"/>
                <a:gd name="T123" fmla="*/ 1 h 20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71" h="200">
                  <a:moveTo>
                    <a:pt x="8" y="0"/>
                  </a:moveTo>
                  <a:lnTo>
                    <a:pt x="6" y="3"/>
                  </a:lnTo>
                  <a:lnTo>
                    <a:pt x="5" y="6"/>
                  </a:lnTo>
                  <a:lnTo>
                    <a:pt x="3" y="9"/>
                  </a:lnTo>
                  <a:lnTo>
                    <a:pt x="0" y="11"/>
                  </a:lnTo>
                  <a:lnTo>
                    <a:pt x="7" y="18"/>
                  </a:lnTo>
                  <a:lnTo>
                    <a:pt x="14" y="26"/>
                  </a:lnTo>
                  <a:lnTo>
                    <a:pt x="18" y="34"/>
                  </a:lnTo>
                  <a:lnTo>
                    <a:pt x="18" y="41"/>
                  </a:lnTo>
                  <a:lnTo>
                    <a:pt x="16" y="54"/>
                  </a:lnTo>
                  <a:lnTo>
                    <a:pt x="18" y="76"/>
                  </a:lnTo>
                  <a:lnTo>
                    <a:pt x="19" y="99"/>
                  </a:lnTo>
                  <a:lnTo>
                    <a:pt x="21" y="114"/>
                  </a:lnTo>
                  <a:lnTo>
                    <a:pt x="24" y="121"/>
                  </a:lnTo>
                  <a:lnTo>
                    <a:pt x="27" y="124"/>
                  </a:lnTo>
                  <a:lnTo>
                    <a:pt x="29" y="123"/>
                  </a:lnTo>
                  <a:lnTo>
                    <a:pt x="29" y="116"/>
                  </a:lnTo>
                  <a:lnTo>
                    <a:pt x="28" y="102"/>
                  </a:lnTo>
                  <a:lnTo>
                    <a:pt x="29" y="84"/>
                  </a:lnTo>
                  <a:lnTo>
                    <a:pt x="30" y="67"/>
                  </a:lnTo>
                  <a:lnTo>
                    <a:pt x="32" y="54"/>
                  </a:lnTo>
                  <a:lnTo>
                    <a:pt x="37" y="57"/>
                  </a:lnTo>
                  <a:lnTo>
                    <a:pt x="42" y="61"/>
                  </a:lnTo>
                  <a:lnTo>
                    <a:pt x="47" y="64"/>
                  </a:lnTo>
                  <a:lnTo>
                    <a:pt x="52" y="69"/>
                  </a:lnTo>
                  <a:lnTo>
                    <a:pt x="57" y="74"/>
                  </a:lnTo>
                  <a:lnTo>
                    <a:pt x="61" y="78"/>
                  </a:lnTo>
                  <a:lnTo>
                    <a:pt x="65" y="83"/>
                  </a:lnTo>
                  <a:lnTo>
                    <a:pt x="67" y="86"/>
                  </a:lnTo>
                  <a:lnTo>
                    <a:pt x="70" y="98"/>
                  </a:lnTo>
                  <a:lnTo>
                    <a:pt x="73" y="114"/>
                  </a:lnTo>
                  <a:lnTo>
                    <a:pt x="75" y="132"/>
                  </a:lnTo>
                  <a:lnTo>
                    <a:pt x="75" y="146"/>
                  </a:lnTo>
                  <a:lnTo>
                    <a:pt x="74" y="157"/>
                  </a:lnTo>
                  <a:lnTo>
                    <a:pt x="73" y="166"/>
                  </a:lnTo>
                  <a:lnTo>
                    <a:pt x="74" y="176"/>
                  </a:lnTo>
                  <a:lnTo>
                    <a:pt x="76" y="183"/>
                  </a:lnTo>
                  <a:lnTo>
                    <a:pt x="79" y="186"/>
                  </a:lnTo>
                  <a:lnTo>
                    <a:pt x="80" y="184"/>
                  </a:lnTo>
                  <a:lnTo>
                    <a:pt x="81" y="180"/>
                  </a:lnTo>
                  <a:lnTo>
                    <a:pt x="80" y="173"/>
                  </a:lnTo>
                  <a:lnTo>
                    <a:pt x="80" y="163"/>
                  </a:lnTo>
                  <a:lnTo>
                    <a:pt x="82" y="155"/>
                  </a:lnTo>
                  <a:lnTo>
                    <a:pt x="84" y="148"/>
                  </a:lnTo>
                  <a:lnTo>
                    <a:pt x="85" y="143"/>
                  </a:lnTo>
                  <a:lnTo>
                    <a:pt x="87" y="135"/>
                  </a:lnTo>
                  <a:lnTo>
                    <a:pt x="87" y="121"/>
                  </a:lnTo>
                  <a:lnTo>
                    <a:pt x="87" y="108"/>
                  </a:lnTo>
                  <a:lnTo>
                    <a:pt x="85" y="99"/>
                  </a:lnTo>
                  <a:lnTo>
                    <a:pt x="97" y="112"/>
                  </a:lnTo>
                  <a:lnTo>
                    <a:pt x="108" y="127"/>
                  </a:lnTo>
                  <a:lnTo>
                    <a:pt x="121" y="143"/>
                  </a:lnTo>
                  <a:lnTo>
                    <a:pt x="134" y="159"/>
                  </a:lnTo>
                  <a:lnTo>
                    <a:pt x="145" y="174"/>
                  </a:lnTo>
                  <a:lnTo>
                    <a:pt x="156" y="186"/>
                  </a:lnTo>
                  <a:lnTo>
                    <a:pt x="164" y="196"/>
                  </a:lnTo>
                  <a:lnTo>
                    <a:pt x="171" y="200"/>
                  </a:lnTo>
                  <a:lnTo>
                    <a:pt x="166" y="192"/>
                  </a:lnTo>
                  <a:lnTo>
                    <a:pt x="161" y="182"/>
                  </a:lnTo>
                  <a:lnTo>
                    <a:pt x="156" y="173"/>
                  </a:lnTo>
                  <a:lnTo>
                    <a:pt x="150" y="162"/>
                  </a:lnTo>
                  <a:lnTo>
                    <a:pt x="144" y="153"/>
                  </a:lnTo>
                  <a:lnTo>
                    <a:pt x="140" y="144"/>
                  </a:lnTo>
                  <a:lnTo>
                    <a:pt x="135" y="137"/>
                  </a:lnTo>
                  <a:lnTo>
                    <a:pt x="133" y="132"/>
                  </a:lnTo>
                  <a:lnTo>
                    <a:pt x="130" y="128"/>
                  </a:lnTo>
                  <a:lnTo>
                    <a:pt x="127" y="122"/>
                  </a:lnTo>
                  <a:lnTo>
                    <a:pt x="121" y="116"/>
                  </a:lnTo>
                  <a:lnTo>
                    <a:pt x="115" y="109"/>
                  </a:lnTo>
                  <a:lnTo>
                    <a:pt x="110" y="103"/>
                  </a:lnTo>
                  <a:lnTo>
                    <a:pt x="104" y="98"/>
                  </a:lnTo>
                  <a:lnTo>
                    <a:pt x="98" y="93"/>
                  </a:lnTo>
                  <a:lnTo>
                    <a:pt x="95" y="90"/>
                  </a:lnTo>
                  <a:lnTo>
                    <a:pt x="99" y="90"/>
                  </a:lnTo>
                  <a:lnTo>
                    <a:pt x="105" y="91"/>
                  </a:lnTo>
                  <a:lnTo>
                    <a:pt x="111" y="92"/>
                  </a:lnTo>
                  <a:lnTo>
                    <a:pt x="118" y="93"/>
                  </a:lnTo>
                  <a:lnTo>
                    <a:pt x="123" y="95"/>
                  </a:lnTo>
                  <a:lnTo>
                    <a:pt x="129" y="98"/>
                  </a:lnTo>
                  <a:lnTo>
                    <a:pt x="134" y="101"/>
                  </a:lnTo>
                  <a:lnTo>
                    <a:pt x="137" y="103"/>
                  </a:lnTo>
                  <a:lnTo>
                    <a:pt x="142" y="107"/>
                  </a:lnTo>
                  <a:lnTo>
                    <a:pt x="146" y="108"/>
                  </a:lnTo>
                  <a:lnTo>
                    <a:pt x="149" y="107"/>
                  </a:lnTo>
                  <a:lnTo>
                    <a:pt x="145" y="101"/>
                  </a:lnTo>
                  <a:lnTo>
                    <a:pt x="141" y="97"/>
                  </a:lnTo>
                  <a:lnTo>
                    <a:pt x="134" y="92"/>
                  </a:lnTo>
                  <a:lnTo>
                    <a:pt x="126" y="86"/>
                  </a:lnTo>
                  <a:lnTo>
                    <a:pt x="115" y="80"/>
                  </a:lnTo>
                  <a:lnTo>
                    <a:pt x="105" y="76"/>
                  </a:lnTo>
                  <a:lnTo>
                    <a:pt x="95" y="71"/>
                  </a:lnTo>
                  <a:lnTo>
                    <a:pt x="85" y="68"/>
                  </a:lnTo>
                  <a:lnTo>
                    <a:pt x="76" y="67"/>
                  </a:lnTo>
                  <a:lnTo>
                    <a:pt x="72" y="64"/>
                  </a:lnTo>
                  <a:lnTo>
                    <a:pt x="66" y="62"/>
                  </a:lnTo>
                  <a:lnTo>
                    <a:pt x="61" y="57"/>
                  </a:lnTo>
                  <a:lnTo>
                    <a:pt x="56" y="54"/>
                  </a:lnTo>
                  <a:lnTo>
                    <a:pt x="51" y="49"/>
                  </a:lnTo>
                  <a:lnTo>
                    <a:pt x="46" y="45"/>
                  </a:lnTo>
                  <a:lnTo>
                    <a:pt x="43" y="41"/>
                  </a:lnTo>
                  <a:lnTo>
                    <a:pt x="39" y="37"/>
                  </a:lnTo>
                  <a:lnTo>
                    <a:pt x="45" y="34"/>
                  </a:lnTo>
                  <a:lnTo>
                    <a:pt x="52" y="33"/>
                  </a:lnTo>
                  <a:lnTo>
                    <a:pt x="60" y="32"/>
                  </a:lnTo>
                  <a:lnTo>
                    <a:pt x="69" y="32"/>
                  </a:lnTo>
                  <a:lnTo>
                    <a:pt x="79" y="32"/>
                  </a:lnTo>
                  <a:lnTo>
                    <a:pt x="87" y="32"/>
                  </a:lnTo>
                  <a:lnTo>
                    <a:pt x="94" y="33"/>
                  </a:lnTo>
                  <a:lnTo>
                    <a:pt x="99" y="34"/>
                  </a:lnTo>
                  <a:lnTo>
                    <a:pt x="107" y="37"/>
                  </a:lnTo>
                  <a:lnTo>
                    <a:pt x="112" y="36"/>
                  </a:lnTo>
                  <a:lnTo>
                    <a:pt x="110" y="32"/>
                  </a:lnTo>
                  <a:lnTo>
                    <a:pt x="99" y="27"/>
                  </a:lnTo>
                  <a:lnTo>
                    <a:pt x="90" y="25"/>
                  </a:lnTo>
                  <a:lnTo>
                    <a:pt x="80" y="24"/>
                  </a:lnTo>
                  <a:lnTo>
                    <a:pt x="69" y="22"/>
                  </a:lnTo>
                  <a:lnTo>
                    <a:pt x="59" y="22"/>
                  </a:lnTo>
                  <a:lnTo>
                    <a:pt x="49" y="21"/>
                  </a:lnTo>
                  <a:lnTo>
                    <a:pt x="39" y="21"/>
                  </a:lnTo>
                  <a:lnTo>
                    <a:pt x="32" y="19"/>
                  </a:lnTo>
                  <a:lnTo>
                    <a:pt x="27" y="19"/>
                  </a:lnTo>
                  <a:lnTo>
                    <a:pt x="20" y="17"/>
                  </a:lnTo>
                  <a:lnTo>
                    <a:pt x="15" y="12"/>
                  </a:lnTo>
                  <a:lnTo>
                    <a:pt x="12" y="6"/>
                  </a:lnTo>
                  <a:lnTo>
                    <a:pt x="8" y="0"/>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54" name="Freeform 358">
              <a:extLst>
                <a:ext uri="{FF2B5EF4-FFF2-40B4-BE49-F238E27FC236}">
                  <a16:creationId xmlns:a16="http://schemas.microsoft.com/office/drawing/2014/main" xmlns="" id="{65B69705-CBF3-4F01-A2CD-A7817AB229B3}"/>
                </a:ext>
              </a:extLst>
            </p:cNvPr>
            <p:cNvSpPr>
              <a:spLocks/>
            </p:cNvSpPr>
            <p:nvPr/>
          </p:nvSpPr>
          <p:spPr bwMode="auto">
            <a:xfrm>
              <a:off x="2644" y="1123"/>
              <a:ext cx="63" cy="131"/>
            </a:xfrm>
            <a:custGeom>
              <a:avLst/>
              <a:gdLst>
                <a:gd name="T0" fmla="*/ 4 w 125"/>
                <a:gd name="T1" fmla="*/ 1 h 263"/>
                <a:gd name="T2" fmla="*/ 4 w 125"/>
                <a:gd name="T3" fmla="*/ 1 h 263"/>
                <a:gd name="T4" fmla="*/ 3 w 125"/>
                <a:gd name="T5" fmla="*/ 1 h 263"/>
                <a:gd name="T6" fmla="*/ 3 w 125"/>
                <a:gd name="T7" fmla="*/ 2 h 263"/>
                <a:gd name="T8" fmla="*/ 4 w 125"/>
                <a:gd name="T9" fmla="*/ 3 h 263"/>
                <a:gd name="T10" fmla="*/ 4 w 125"/>
                <a:gd name="T11" fmla="*/ 5 h 263"/>
                <a:gd name="T12" fmla="*/ 4 w 125"/>
                <a:gd name="T13" fmla="*/ 4 h 263"/>
                <a:gd name="T14" fmla="*/ 3 w 125"/>
                <a:gd name="T15" fmla="*/ 3 h 263"/>
                <a:gd name="T16" fmla="*/ 3 w 125"/>
                <a:gd name="T17" fmla="*/ 4 h 263"/>
                <a:gd name="T18" fmla="*/ 2 w 125"/>
                <a:gd name="T19" fmla="*/ 6 h 263"/>
                <a:gd name="T20" fmla="*/ 2 w 125"/>
                <a:gd name="T21" fmla="*/ 7 h 263"/>
                <a:gd name="T22" fmla="*/ 2 w 125"/>
                <a:gd name="T23" fmla="*/ 7 h 263"/>
                <a:gd name="T24" fmla="*/ 2 w 125"/>
                <a:gd name="T25" fmla="*/ 6 h 263"/>
                <a:gd name="T26" fmla="*/ 2 w 125"/>
                <a:gd name="T27" fmla="*/ 6 h 263"/>
                <a:gd name="T28" fmla="*/ 2 w 125"/>
                <a:gd name="T29" fmla="*/ 7 h 263"/>
                <a:gd name="T30" fmla="*/ 1 w 125"/>
                <a:gd name="T31" fmla="*/ 8 h 263"/>
                <a:gd name="T32" fmla="*/ 1 w 125"/>
                <a:gd name="T33" fmla="*/ 8 h 263"/>
                <a:gd name="T34" fmla="*/ 1 w 125"/>
                <a:gd name="T35" fmla="*/ 7 h 263"/>
                <a:gd name="T36" fmla="*/ 2 w 125"/>
                <a:gd name="T37" fmla="*/ 5 h 263"/>
                <a:gd name="T38" fmla="*/ 1 w 125"/>
                <a:gd name="T39" fmla="*/ 5 h 263"/>
                <a:gd name="T40" fmla="*/ 1 w 125"/>
                <a:gd name="T41" fmla="*/ 6 h 263"/>
                <a:gd name="T42" fmla="*/ 1 w 125"/>
                <a:gd name="T43" fmla="*/ 6 h 263"/>
                <a:gd name="T44" fmla="*/ 1 w 125"/>
                <a:gd name="T45" fmla="*/ 6 h 263"/>
                <a:gd name="T46" fmla="*/ 1 w 125"/>
                <a:gd name="T47" fmla="*/ 5 h 263"/>
                <a:gd name="T48" fmla="*/ 2 w 125"/>
                <a:gd name="T49" fmla="*/ 5 h 263"/>
                <a:gd name="T50" fmla="*/ 2 w 125"/>
                <a:gd name="T51" fmla="*/ 4 h 263"/>
                <a:gd name="T52" fmla="*/ 3 w 125"/>
                <a:gd name="T53" fmla="*/ 3 h 263"/>
                <a:gd name="T54" fmla="*/ 2 w 125"/>
                <a:gd name="T55" fmla="*/ 3 h 263"/>
                <a:gd name="T56" fmla="*/ 1 w 125"/>
                <a:gd name="T57" fmla="*/ 3 h 263"/>
                <a:gd name="T58" fmla="*/ 1 w 125"/>
                <a:gd name="T59" fmla="*/ 3 h 263"/>
                <a:gd name="T60" fmla="*/ 1 w 125"/>
                <a:gd name="T61" fmla="*/ 3 h 263"/>
                <a:gd name="T62" fmla="*/ 1 w 125"/>
                <a:gd name="T63" fmla="*/ 2 h 263"/>
                <a:gd name="T64" fmla="*/ 2 w 125"/>
                <a:gd name="T65" fmla="*/ 2 h 263"/>
                <a:gd name="T66" fmla="*/ 3 w 125"/>
                <a:gd name="T67" fmla="*/ 2 h 263"/>
                <a:gd name="T68" fmla="*/ 3 w 125"/>
                <a:gd name="T69" fmla="*/ 1 h 263"/>
                <a:gd name="T70" fmla="*/ 3 w 125"/>
                <a:gd name="T71" fmla="*/ 1 h 263"/>
                <a:gd name="T72" fmla="*/ 2 w 125"/>
                <a:gd name="T73" fmla="*/ 1 h 263"/>
                <a:gd name="T74" fmla="*/ 1 w 125"/>
                <a:gd name="T75" fmla="*/ 1 h 263"/>
                <a:gd name="T76" fmla="*/ 1 w 125"/>
                <a:gd name="T77" fmla="*/ 1 h 263"/>
                <a:gd name="T78" fmla="*/ 1 w 125"/>
                <a:gd name="T79" fmla="*/ 2 h 263"/>
                <a:gd name="T80" fmla="*/ 1 w 125"/>
                <a:gd name="T81" fmla="*/ 1 h 263"/>
                <a:gd name="T82" fmla="*/ 2 w 125"/>
                <a:gd name="T83" fmla="*/ 0 h 263"/>
                <a:gd name="T84" fmla="*/ 2 w 125"/>
                <a:gd name="T85" fmla="*/ 0 h 263"/>
                <a:gd name="T86" fmla="*/ 2 w 125"/>
                <a:gd name="T87" fmla="*/ 0 h 263"/>
                <a:gd name="T88" fmla="*/ 2 w 125"/>
                <a:gd name="T89" fmla="*/ 1 h 263"/>
                <a:gd name="T90" fmla="*/ 3 w 125"/>
                <a:gd name="T91" fmla="*/ 1 h 263"/>
                <a:gd name="T92" fmla="*/ 3 w 125"/>
                <a:gd name="T93" fmla="*/ 1 h 263"/>
                <a:gd name="T94" fmla="*/ 4 w 125"/>
                <a:gd name="T95" fmla="*/ 0 h 263"/>
                <a:gd name="T96" fmla="*/ 4 w 125"/>
                <a:gd name="T97" fmla="*/ 0 h 263"/>
                <a:gd name="T98" fmla="*/ 4 w 125"/>
                <a:gd name="T99" fmla="*/ 0 h 263"/>
                <a:gd name="T100" fmla="*/ 4 w 125"/>
                <a:gd name="T101" fmla="*/ 0 h 263"/>
                <a:gd name="T102" fmla="*/ 4 w 125"/>
                <a:gd name="T103" fmla="*/ 1 h 26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25" h="263">
                  <a:moveTo>
                    <a:pt x="123" y="37"/>
                  </a:moveTo>
                  <a:lnTo>
                    <a:pt x="116" y="42"/>
                  </a:lnTo>
                  <a:lnTo>
                    <a:pt x="109" y="46"/>
                  </a:lnTo>
                  <a:lnTo>
                    <a:pt x="105" y="53"/>
                  </a:lnTo>
                  <a:lnTo>
                    <a:pt x="102" y="60"/>
                  </a:lnTo>
                  <a:lnTo>
                    <a:pt x="100" y="57"/>
                  </a:lnTo>
                  <a:lnTo>
                    <a:pt x="98" y="54"/>
                  </a:lnTo>
                  <a:lnTo>
                    <a:pt x="97" y="53"/>
                  </a:lnTo>
                  <a:lnTo>
                    <a:pt x="94" y="53"/>
                  </a:lnTo>
                  <a:lnTo>
                    <a:pt x="92" y="57"/>
                  </a:lnTo>
                  <a:lnTo>
                    <a:pt x="90" y="66"/>
                  </a:lnTo>
                  <a:lnTo>
                    <a:pt x="87" y="76"/>
                  </a:lnTo>
                  <a:lnTo>
                    <a:pt x="89" y="83"/>
                  </a:lnTo>
                  <a:lnTo>
                    <a:pt x="94" y="96"/>
                  </a:lnTo>
                  <a:lnTo>
                    <a:pt x="102" y="118"/>
                  </a:lnTo>
                  <a:lnTo>
                    <a:pt x="108" y="139"/>
                  </a:lnTo>
                  <a:lnTo>
                    <a:pt x="110" y="154"/>
                  </a:lnTo>
                  <a:lnTo>
                    <a:pt x="109" y="163"/>
                  </a:lnTo>
                  <a:lnTo>
                    <a:pt x="107" y="166"/>
                  </a:lnTo>
                  <a:lnTo>
                    <a:pt x="105" y="165"/>
                  </a:lnTo>
                  <a:lnTo>
                    <a:pt x="105" y="159"/>
                  </a:lnTo>
                  <a:lnTo>
                    <a:pt x="102" y="146"/>
                  </a:lnTo>
                  <a:lnTo>
                    <a:pt x="97" y="129"/>
                  </a:lnTo>
                  <a:lnTo>
                    <a:pt x="89" y="113"/>
                  </a:lnTo>
                  <a:lnTo>
                    <a:pt x="81" y="104"/>
                  </a:lnTo>
                  <a:lnTo>
                    <a:pt x="74" y="119"/>
                  </a:lnTo>
                  <a:lnTo>
                    <a:pt x="67" y="141"/>
                  </a:lnTo>
                  <a:lnTo>
                    <a:pt x="61" y="161"/>
                  </a:lnTo>
                  <a:lnTo>
                    <a:pt x="60" y="178"/>
                  </a:lnTo>
                  <a:lnTo>
                    <a:pt x="61" y="193"/>
                  </a:lnTo>
                  <a:lnTo>
                    <a:pt x="62" y="210"/>
                  </a:lnTo>
                  <a:lnTo>
                    <a:pt x="62" y="227"/>
                  </a:lnTo>
                  <a:lnTo>
                    <a:pt x="59" y="237"/>
                  </a:lnTo>
                  <a:lnTo>
                    <a:pt x="55" y="241"/>
                  </a:lnTo>
                  <a:lnTo>
                    <a:pt x="54" y="240"/>
                  </a:lnTo>
                  <a:lnTo>
                    <a:pt x="54" y="236"/>
                  </a:lnTo>
                  <a:lnTo>
                    <a:pt x="55" y="229"/>
                  </a:lnTo>
                  <a:lnTo>
                    <a:pt x="56" y="220"/>
                  </a:lnTo>
                  <a:lnTo>
                    <a:pt x="55" y="209"/>
                  </a:lnTo>
                  <a:lnTo>
                    <a:pt x="54" y="198"/>
                  </a:lnTo>
                  <a:lnTo>
                    <a:pt x="52" y="190"/>
                  </a:lnTo>
                  <a:lnTo>
                    <a:pt x="48" y="198"/>
                  </a:lnTo>
                  <a:lnTo>
                    <a:pt x="44" y="207"/>
                  </a:lnTo>
                  <a:lnTo>
                    <a:pt x="39" y="218"/>
                  </a:lnTo>
                  <a:lnTo>
                    <a:pt x="34" y="229"/>
                  </a:lnTo>
                  <a:lnTo>
                    <a:pt x="29" y="240"/>
                  </a:lnTo>
                  <a:lnTo>
                    <a:pt x="23" y="249"/>
                  </a:lnTo>
                  <a:lnTo>
                    <a:pt x="17" y="256"/>
                  </a:lnTo>
                  <a:lnTo>
                    <a:pt x="10" y="260"/>
                  </a:lnTo>
                  <a:lnTo>
                    <a:pt x="5" y="263"/>
                  </a:lnTo>
                  <a:lnTo>
                    <a:pt x="2" y="263"/>
                  </a:lnTo>
                  <a:lnTo>
                    <a:pt x="3" y="259"/>
                  </a:lnTo>
                  <a:lnTo>
                    <a:pt x="8" y="256"/>
                  </a:lnTo>
                  <a:lnTo>
                    <a:pt x="16" y="244"/>
                  </a:lnTo>
                  <a:lnTo>
                    <a:pt x="26" y="225"/>
                  </a:lnTo>
                  <a:lnTo>
                    <a:pt x="36" y="204"/>
                  </a:lnTo>
                  <a:lnTo>
                    <a:pt x="40" y="190"/>
                  </a:lnTo>
                  <a:lnTo>
                    <a:pt x="37" y="190"/>
                  </a:lnTo>
                  <a:lnTo>
                    <a:pt x="32" y="191"/>
                  </a:lnTo>
                  <a:lnTo>
                    <a:pt x="28" y="191"/>
                  </a:lnTo>
                  <a:lnTo>
                    <a:pt x="22" y="193"/>
                  </a:lnTo>
                  <a:lnTo>
                    <a:pt x="17" y="194"/>
                  </a:lnTo>
                  <a:lnTo>
                    <a:pt x="13" y="195"/>
                  </a:lnTo>
                  <a:lnTo>
                    <a:pt x="9" y="197"/>
                  </a:lnTo>
                  <a:lnTo>
                    <a:pt x="6" y="198"/>
                  </a:lnTo>
                  <a:lnTo>
                    <a:pt x="2" y="201"/>
                  </a:lnTo>
                  <a:lnTo>
                    <a:pt x="0" y="201"/>
                  </a:lnTo>
                  <a:lnTo>
                    <a:pt x="1" y="198"/>
                  </a:lnTo>
                  <a:lnTo>
                    <a:pt x="5" y="195"/>
                  </a:lnTo>
                  <a:lnTo>
                    <a:pt x="8" y="193"/>
                  </a:lnTo>
                  <a:lnTo>
                    <a:pt x="13" y="189"/>
                  </a:lnTo>
                  <a:lnTo>
                    <a:pt x="18" y="187"/>
                  </a:lnTo>
                  <a:lnTo>
                    <a:pt x="25" y="183"/>
                  </a:lnTo>
                  <a:lnTo>
                    <a:pt x="31" y="180"/>
                  </a:lnTo>
                  <a:lnTo>
                    <a:pt x="37" y="178"/>
                  </a:lnTo>
                  <a:lnTo>
                    <a:pt x="41" y="174"/>
                  </a:lnTo>
                  <a:lnTo>
                    <a:pt x="45" y="173"/>
                  </a:lnTo>
                  <a:lnTo>
                    <a:pt x="49" y="153"/>
                  </a:lnTo>
                  <a:lnTo>
                    <a:pt x="56" y="131"/>
                  </a:lnTo>
                  <a:lnTo>
                    <a:pt x="63" y="112"/>
                  </a:lnTo>
                  <a:lnTo>
                    <a:pt x="68" y="101"/>
                  </a:lnTo>
                  <a:lnTo>
                    <a:pt x="60" y="100"/>
                  </a:lnTo>
                  <a:lnTo>
                    <a:pt x="51" y="100"/>
                  </a:lnTo>
                  <a:lnTo>
                    <a:pt x="41" y="100"/>
                  </a:lnTo>
                  <a:lnTo>
                    <a:pt x="33" y="100"/>
                  </a:lnTo>
                  <a:lnTo>
                    <a:pt x="24" y="101"/>
                  </a:lnTo>
                  <a:lnTo>
                    <a:pt x="17" y="103"/>
                  </a:lnTo>
                  <a:lnTo>
                    <a:pt x="11" y="105"/>
                  </a:lnTo>
                  <a:lnTo>
                    <a:pt x="8" y="106"/>
                  </a:lnTo>
                  <a:lnTo>
                    <a:pt x="3" y="108"/>
                  </a:lnTo>
                  <a:lnTo>
                    <a:pt x="2" y="108"/>
                  </a:lnTo>
                  <a:lnTo>
                    <a:pt x="2" y="106"/>
                  </a:lnTo>
                  <a:lnTo>
                    <a:pt x="6" y="103"/>
                  </a:lnTo>
                  <a:lnTo>
                    <a:pt x="10" y="100"/>
                  </a:lnTo>
                  <a:lnTo>
                    <a:pt x="17" y="97"/>
                  </a:lnTo>
                  <a:lnTo>
                    <a:pt x="26" y="93"/>
                  </a:lnTo>
                  <a:lnTo>
                    <a:pt x="37" y="90"/>
                  </a:lnTo>
                  <a:lnTo>
                    <a:pt x="46" y="88"/>
                  </a:lnTo>
                  <a:lnTo>
                    <a:pt x="55" y="84"/>
                  </a:lnTo>
                  <a:lnTo>
                    <a:pt x="63" y="83"/>
                  </a:lnTo>
                  <a:lnTo>
                    <a:pt x="68" y="82"/>
                  </a:lnTo>
                  <a:lnTo>
                    <a:pt x="74" y="77"/>
                  </a:lnTo>
                  <a:lnTo>
                    <a:pt x="78" y="67"/>
                  </a:lnTo>
                  <a:lnTo>
                    <a:pt x="81" y="57"/>
                  </a:lnTo>
                  <a:lnTo>
                    <a:pt x="82" y="50"/>
                  </a:lnTo>
                  <a:lnTo>
                    <a:pt x="79" y="46"/>
                  </a:lnTo>
                  <a:lnTo>
                    <a:pt x="74" y="44"/>
                  </a:lnTo>
                  <a:lnTo>
                    <a:pt x="66" y="43"/>
                  </a:lnTo>
                  <a:lnTo>
                    <a:pt x="60" y="44"/>
                  </a:lnTo>
                  <a:lnTo>
                    <a:pt x="53" y="46"/>
                  </a:lnTo>
                  <a:lnTo>
                    <a:pt x="45" y="48"/>
                  </a:lnTo>
                  <a:lnTo>
                    <a:pt x="38" y="52"/>
                  </a:lnTo>
                  <a:lnTo>
                    <a:pt x="30" y="54"/>
                  </a:lnTo>
                  <a:lnTo>
                    <a:pt x="24" y="57"/>
                  </a:lnTo>
                  <a:lnTo>
                    <a:pt x="18" y="59"/>
                  </a:lnTo>
                  <a:lnTo>
                    <a:pt x="14" y="61"/>
                  </a:lnTo>
                  <a:lnTo>
                    <a:pt x="10" y="63"/>
                  </a:lnTo>
                  <a:lnTo>
                    <a:pt x="6" y="67"/>
                  </a:lnTo>
                  <a:lnTo>
                    <a:pt x="2" y="68"/>
                  </a:lnTo>
                  <a:lnTo>
                    <a:pt x="2" y="66"/>
                  </a:lnTo>
                  <a:lnTo>
                    <a:pt x="7" y="60"/>
                  </a:lnTo>
                  <a:lnTo>
                    <a:pt x="11" y="55"/>
                  </a:lnTo>
                  <a:lnTo>
                    <a:pt x="16" y="50"/>
                  </a:lnTo>
                  <a:lnTo>
                    <a:pt x="22" y="43"/>
                  </a:lnTo>
                  <a:lnTo>
                    <a:pt x="28" y="36"/>
                  </a:lnTo>
                  <a:lnTo>
                    <a:pt x="34" y="30"/>
                  </a:lnTo>
                  <a:lnTo>
                    <a:pt x="40" y="24"/>
                  </a:lnTo>
                  <a:lnTo>
                    <a:pt x="46" y="21"/>
                  </a:lnTo>
                  <a:lnTo>
                    <a:pt x="51" y="19"/>
                  </a:lnTo>
                  <a:lnTo>
                    <a:pt x="51" y="22"/>
                  </a:lnTo>
                  <a:lnTo>
                    <a:pt x="52" y="25"/>
                  </a:lnTo>
                  <a:lnTo>
                    <a:pt x="54" y="30"/>
                  </a:lnTo>
                  <a:lnTo>
                    <a:pt x="55" y="33"/>
                  </a:lnTo>
                  <a:lnTo>
                    <a:pt x="59" y="37"/>
                  </a:lnTo>
                  <a:lnTo>
                    <a:pt x="62" y="39"/>
                  </a:lnTo>
                  <a:lnTo>
                    <a:pt x="67" y="40"/>
                  </a:lnTo>
                  <a:lnTo>
                    <a:pt x="72" y="42"/>
                  </a:lnTo>
                  <a:lnTo>
                    <a:pt x="78" y="43"/>
                  </a:lnTo>
                  <a:lnTo>
                    <a:pt x="83" y="42"/>
                  </a:lnTo>
                  <a:lnTo>
                    <a:pt x="87" y="42"/>
                  </a:lnTo>
                  <a:lnTo>
                    <a:pt x="92" y="39"/>
                  </a:lnTo>
                  <a:lnTo>
                    <a:pt x="97" y="35"/>
                  </a:lnTo>
                  <a:lnTo>
                    <a:pt x="99" y="29"/>
                  </a:lnTo>
                  <a:lnTo>
                    <a:pt x="99" y="23"/>
                  </a:lnTo>
                  <a:lnTo>
                    <a:pt x="99" y="19"/>
                  </a:lnTo>
                  <a:lnTo>
                    <a:pt x="106" y="12"/>
                  </a:lnTo>
                  <a:lnTo>
                    <a:pt x="114" y="7"/>
                  </a:lnTo>
                  <a:lnTo>
                    <a:pt x="122" y="2"/>
                  </a:lnTo>
                  <a:lnTo>
                    <a:pt x="125" y="0"/>
                  </a:lnTo>
                  <a:lnTo>
                    <a:pt x="119" y="8"/>
                  </a:lnTo>
                  <a:lnTo>
                    <a:pt x="110" y="16"/>
                  </a:lnTo>
                  <a:lnTo>
                    <a:pt x="106" y="23"/>
                  </a:lnTo>
                  <a:lnTo>
                    <a:pt x="106" y="29"/>
                  </a:lnTo>
                  <a:lnTo>
                    <a:pt x="109" y="33"/>
                  </a:lnTo>
                  <a:lnTo>
                    <a:pt x="113" y="38"/>
                  </a:lnTo>
                  <a:lnTo>
                    <a:pt x="117" y="39"/>
                  </a:lnTo>
                  <a:lnTo>
                    <a:pt x="123" y="37"/>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55" name="Freeform 359">
              <a:extLst>
                <a:ext uri="{FF2B5EF4-FFF2-40B4-BE49-F238E27FC236}">
                  <a16:creationId xmlns:a16="http://schemas.microsoft.com/office/drawing/2014/main" xmlns="" id="{A8B86C7D-0272-4F47-ABBF-0DB6C45E2EEA}"/>
                </a:ext>
              </a:extLst>
            </p:cNvPr>
            <p:cNvSpPr>
              <a:spLocks/>
            </p:cNvSpPr>
            <p:nvPr/>
          </p:nvSpPr>
          <p:spPr bwMode="auto">
            <a:xfrm>
              <a:off x="2705" y="1168"/>
              <a:ext cx="10" cy="17"/>
            </a:xfrm>
            <a:custGeom>
              <a:avLst/>
              <a:gdLst>
                <a:gd name="T0" fmla="*/ 0 w 20"/>
                <a:gd name="T1" fmla="*/ 0 h 33"/>
                <a:gd name="T2" fmla="*/ 1 w 20"/>
                <a:gd name="T3" fmla="*/ 1 h 33"/>
                <a:gd name="T4" fmla="*/ 1 w 20"/>
                <a:gd name="T5" fmla="*/ 1 h 33"/>
                <a:gd name="T6" fmla="*/ 1 w 20"/>
                <a:gd name="T7" fmla="*/ 1 h 33"/>
                <a:gd name="T8" fmla="*/ 1 w 20"/>
                <a:gd name="T9" fmla="*/ 0 h 33"/>
                <a:gd name="T10" fmla="*/ 1 w 20"/>
                <a:gd name="T11" fmla="*/ 1 h 33"/>
                <a:gd name="T12" fmla="*/ 1 w 20"/>
                <a:gd name="T13" fmla="*/ 1 h 33"/>
                <a:gd name="T14" fmla="*/ 1 w 20"/>
                <a:gd name="T15" fmla="*/ 1 h 33"/>
                <a:gd name="T16" fmla="*/ 1 w 20"/>
                <a:gd name="T17" fmla="*/ 1 h 33"/>
                <a:gd name="T18" fmla="*/ 1 w 20"/>
                <a:gd name="T19" fmla="*/ 2 h 33"/>
                <a:gd name="T20" fmla="*/ 1 w 20"/>
                <a:gd name="T21" fmla="*/ 2 h 33"/>
                <a:gd name="T22" fmla="*/ 1 w 20"/>
                <a:gd name="T23" fmla="*/ 1 h 33"/>
                <a:gd name="T24" fmla="*/ 1 w 20"/>
                <a:gd name="T25" fmla="*/ 1 h 33"/>
                <a:gd name="T26" fmla="*/ 1 w 20"/>
                <a:gd name="T27" fmla="*/ 1 h 33"/>
                <a:gd name="T28" fmla="*/ 1 w 20"/>
                <a:gd name="T29" fmla="*/ 1 h 33"/>
                <a:gd name="T30" fmla="*/ 1 w 20"/>
                <a:gd name="T31" fmla="*/ 1 h 33"/>
                <a:gd name="T32" fmla="*/ 0 w 20"/>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33">
                  <a:moveTo>
                    <a:pt x="0" y="0"/>
                  </a:moveTo>
                  <a:lnTo>
                    <a:pt x="5" y="1"/>
                  </a:lnTo>
                  <a:lnTo>
                    <a:pt x="9" y="1"/>
                  </a:lnTo>
                  <a:lnTo>
                    <a:pt x="14" y="1"/>
                  </a:lnTo>
                  <a:lnTo>
                    <a:pt x="17" y="0"/>
                  </a:lnTo>
                  <a:lnTo>
                    <a:pt x="18" y="8"/>
                  </a:lnTo>
                  <a:lnTo>
                    <a:pt x="20" y="16"/>
                  </a:lnTo>
                  <a:lnTo>
                    <a:pt x="18" y="23"/>
                  </a:lnTo>
                  <a:lnTo>
                    <a:pt x="17" y="31"/>
                  </a:lnTo>
                  <a:lnTo>
                    <a:pt x="16" y="33"/>
                  </a:lnTo>
                  <a:lnTo>
                    <a:pt x="15" y="33"/>
                  </a:lnTo>
                  <a:lnTo>
                    <a:pt x="14" y="32"/>
                  </a:lnTo>
                  <a:lnTo>
                    <a:pt x="14" y="29"/>
                  </a:lnTo>
                  <a:lnTo>
                    <a:pt x="13" y="23"/>
                  </a:lnTo>
                  <a:lnTo>
                    <a:pt x="9" y="15"/>
                  </a:lnTo>
                  <a:lnTo>
                    <a:pt x="5" y="7"/>
                  </a:lnTo>
                  <a:lnTo>
                    <a:pt x="0" y="0"/>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56" name="Freeform 360">
              <a:extLst>
                <a:ext uri="{FF2B5EF4-FFF2-40B4-BE49-F238E27FC236}">
                  <a16:creationId xmlns:a16="http://schemas.microsoft.com/office/drawing/2014/main" xmlns="" id="{AFA8E366-CA39-4460-8D9C-31EEBB825701}"/>
                </a:ext>
              </a:extLst>
            </p:cNvPr>
            <p:cNvSpPr>
              <a:spLocks/>
            </p:cNvSpPr>
            <p:nvPr/>
          </p:nvSpPr>
          <p:spPr bwMode="auto">
            <a:xfrm>
              <a:off x="2452" y="1056"/>
              <a:ext cx="192" cy="116"/>
            </a:xfrm>
            <a:custGeom>
              <a:avLst/>
              <a:gdLst>
                <a:gd name="T0" fmla="*/ 10 w 386"/>
                <a:gd name="T1" fmla="*/ 3 h 232"/>
                <a:gd name="T2" fmla="*/ 9 w 386"/>
                <a:gd name="T3" fmla="*/ 4 h 232"/>
                <a:gd name="T4" fmla="*/ 8 w 386"/>
                <a:gd name="T5" fmla="*/ 5 h 232"/>
                <a:gd name="T6" fmla="*/ 7 w 386"/>
                <a:gd name="T7" fmla="*/ 7 h 232"/>
                <a:gd name="T8" fmla="*/ 6 w 386"/>
                <a:gd name="T9" fmla="*/ 8 h 232"/>
                <a:gd name="T10" fmla="*/ 6 w 386"/>
                <a:gd name="T11" fmla="*/ 8 h 232"/>
                <a:gd name="T12" fmla="*/ 6 w 386"/>
                <a:gd name="T13" fmla="*/ 7 h 232"/>
                <a:gd name="T14" fmla="*/ 8 w 386"/>
                <a:gd name="T15" fmla="*/ 6 h 232"/>
                <a:gd name="T16" fmla="*/ 8 w 386"/>
                <a:gd name="T17" fmla="*/ 4 h 232"/>
                <a:gd name="T18" fmla="*/ 8 w 386"/>
                <a:gd name="T19" fmla="*/ 4 h 232"/>
                <a:gd name="T20" fmla="*/ 7 w 386"/>
                <a:gd name="T21" fmla="*/ 5 h 232"/>
                <a:gd name="T22" fmla="*/ 7 w 386"/>
                <a:gd name="T23" fmla="*/ 5 h 232"/>
                <a:gd name="T24" fmla="*/ 5 w 386"/>
                <a:gd name="T25" fmla="*/ 6 h 232"/>
                <a:gd name="T26" fmla="*/ 3 w 386"/>
                <a:gd name="T27" fmla="*/ 7 h 232"/>
                <a:gd name="T28" fmla="*/ 3 w 386"/>
                <a:gd name="T29" fmla="*/ 7 h 232"/>
                <a:gd name="T30" fmla="*/ 4 w 386"/>
                <a:gd name="T31" fmla="*/ 6 h 232"/>
                <a:gd name="T32" fmla="*/ 6 w 386"/>
                <a:gd name="T33" fmla="*/ 5 h 232"/>
                <a:gd name="T34" fmla="*/ 6 w 386"/>
                <a:gd name="T35" fmla="*/ 5 h 232"/>
                <a:gd name="T36" fmla="*/ 5 w 386"/>
                <a:gd name="T37" fmla="*/ 5 h 232"/>
                <a:gd name="T38" fmla="*/ 4 w 386"/>
                <a:gd name="T39" fmla="*/ 5 h 232"/>
                <a:gd name="T40" fmla="*/ 3 w 386"/>
                <a:gd name="T41" fmla="*/ 6 h 232"/>
                <a:gd name="T42" fmla="*/ 1 w 386"/>
                <a:gd name="T43" fmla="*/ 6 h 232"/>
                <a:gd name="T44" fmla="*/ 1 w 386"/>
                <a:gd name="T45" fmla="*/ 6 h 232"/>
                <a:gd name="T46" fmla="*/ 2 w 386"/>
                <a:gd name="T47" fmla="*/ 6 h 232"/>
                <a:gd name="T48" fmla="*/ 3 w 386"/>
                <a:gd name="T49" fmla="*/ 5 h 232"/>
                <a:gd name="T50" fmla="*/ 2 w 386"/>
                <a:gd name="T51" fmla="*/ 5 h 232"/>
                <a:gd name="T52" fmla="*/ 0 w 386"/>
                <a:gd name="T53" fmla="*/ 5 h 232"/>
                <a:gd name="T54" fmla="*/ 0 w 386"/>
                <a:gd name="T55" fmla="*/ 5 h 232"/>
                <a:gd name="T56" fmla="*/ 1 w 386"/>
                <a:gd name="T57" fmla="*/ 4 h 232"/>
                <a:gd name="T58" fmla="*/ 3 w 386"/>
                <a:gd name="T59" fmla="*/ 4 h 232"/>
                <a:gd name="T60" fmla="*/ 2 w 386"/>
                <a:gd name="T61" fmla="*/ 4 h 232"/>
                <a:gd name="T62" fmla="*/ 1 w 386"/>
                <a:gd name="T63" fmla="*/ 3 h 232"/>
                <a:gd name="T64" fmla="*/ 1 w 386"/>
                <a:gd name="T65" fmla="*/ 2 h 232"/>
                <a:gd name="T66" fmla="*/ 2 w 386"/>
                <a:gd name="T67" fmla="*/ 3 h 232"/>
                <a:gd name="T68" fmla="*/ 4 w 386"/>
                <a:gd name="T69" fmla="*/ 4 h 232"/>
                <a:gd name="T70" fmla="*/ 5 w 386"/>
                <a:gd name="T71" fmla="*/ 4 h 232"/>
                <a:gd name="T72" fmla="*/ 5 w 386"/>
                <a:gd name="T73" fmla="*/ 4 h 232"/>
                <a:gd name="T74" fmla="*/ 5 w 386"/>
                <a:gd name="T75" fmla="*/ 3 h 232"/>
                <a:gd name="T76" fmla="*/ 4 w 386"/>
                <a:gd name="T77" fmla="*/ 3 h 232"/>
                <a:gd name="T78" fmla="*/ 4 w 386"/>
                <a:gd name="T79" fmla="*/ 2 h 232"/>
                <a:gd name="T80" fmla="*/ 3 w 386"/>
                <a:gd name="T81" fmla="*/ 2 h 232"/>
                <a:gd name="T82" fmla="*/ 3 w 386"/>
                <a:gd name="T83" fmla="*/ 1 h 232"/>
                <a:gd name="T84" fmla="*/ 4 w 386"/>
                <a:gd name="T85" fmla="*/ 2 h 232"/>
                <a:gd name="T86" fmla="*/ 6 w 386"/>
                <a:gd name="T87" fmla="*/ 4 h 232"/>
                <a:gd name="T88" fmla="*/ 7 w 386"/>
                <a:gd name="T89" fmla="*/ 4 h 232"/>
                <a:gd name="T90" fmla="*/ 7 w 386"/>
                <a:gd name="T91" fmla="*/ 4 h 232"/>
                <a:gd name="T92" fmla="*/ 8 w 386"/>
                <a:gd name="T93" fmla="*/ 4 h 232"/>
                <a:gd name="T94" fmla="*/ 8 w 386"/>
                <a:gd name="T95" fmla="*/ 3 h 232"/>
                <a:gd name="T96" fmla="*/ 7 w 386"/>
                <a:gd name="T97" fmla="*/ 2 h 232"/>
                <a:gd name="T98" fmla="*/ 6 w 386"/>
                <a:gd name="T99" fmla="*/ 1 h 232"/>
                <a:gd name="T100" fmla="*/ 6 w 386"/>
                <a:gd name="T101" fmla="*/ 1 h 232"/>
                <a:gd name="T102" fmla="*/ 7 w 386"/>
                <a:gd name="T103" fmla="*/ 2 h 232"/>
                <a:gd name="T104" fmla="*/ 9 w 386"/>
                <a:gd name="T105" fmla="*/ 3 h 232"/>
                <a:gd name="T106" fmla="*/ 10 w 386"/>
                <a:gd name="T107" fmla="*/ 3 h 232"/>
                <a:gd name="T108" fmla="*/ 11 w 386"/>
                <a:gd name="T109" fmla="*/ 2 h 232"/>
                <a:gd name="T110" fmla="*/ 11 w 386"/>
                <a:gd name="T111" fmla="*/ 3 h 2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86" h="232">
                  <a:moveTo>
                    <a:pt x="370" y="74"/>
                  </a:moveTo>
                  <a:lnTo>
                    <a:pt x="364" y="78"/>
                  </a:lnTo>
                  <a:lnTo>
                    <a:pt x="356" y="82"/>
                  </a:lnTo>
                  <a:lnTo>
                    <a:pt x="347" y="87"/>
                  </a:lnTo>
                  <a:lnTo>
                    <a:pt x="335" y="91"/>
                  </a:lnTo>
                  <a:lnTo>
                    <a:pt x="325" y="96"/>
                  </a:lnTo>
                  <a:lnTo>
                    <a:pt x="316" y="101"/>
                  </a:lnTo>
                  <a:lnTo>
                    <a:pt x="310" y="104"/>
                  </a:lnTo>
                  <a:lnTo>
                    <a:pt x="307" y="108"/>
                  </a:lnTo>
                  <a:lnTo>
                    <a:pt x="302" y="118"/>
                  </a:lnTo>
                  <a:lnTo>
                    <a:pt x="293" y="136"/>
                  </a:lnTo>
                  <a:lnTo>
                    <a:pt x="282" y="156"/>
                  </a:lnTo>
                  <a:lnTo>
                    <a:pt x="273" y="171"/>
                  </a:lnTo>
                  <a:lnTo>
                    <a:pt x="267" y="178"/>
                  </a:lnTo>
                  <a:lnTo>
                    <a:pt x="259" y="186"/>
                  </a:lnTo>
                  <a:lnTo>
                    <a:pt x="250" y="195"/>
                  </a:lnTo>
                  <a:lnTo>
                    <a:pt x="239" y="204"/>
                  </a:lnTo>
                  <a:lnTo>
                    <a:pt x="228" y="214"/>
                  </a:lnTo>
                  <a:lnTo>
                    <a:pt x="219" y="222"/>
                  </a:lnTo>
                  <a:lnTo>
                    <a:pt x="210" y="227"/>
                  </a:lnTo>
                  <a:lnTo>
                    <a:pt x="204" y="231"/>
                  </a:lnTo>
                  <a:lnTo>
                    <a:pt x="198" y="232"/>
                  </a:lnTo>
                  <a:lnTo>
                    <a:pt x="196" y="231"/>
                  </a:lnTo>
                  <a:lnTo>
                    <a:pt x="198" y="229"/>
                  </a:lnTo>
                  <a:lnTo>
                    <a:pt x="202" y="225"/>
                  </a:lnTo>
                  <a:lnTo>
                    <a:pt x="206" y="222"/>
                  </a:lnTo>
                  <a:lnTo>
                    <a:pt x="213" y="215"/>
                  </a:lnTo>
                  <a:lnTo>
                    <a:pt x="224" y="206"/>
                  </a:lnTo>
                  <a:lnTo>
                    <a:pt x="234" y="196"/>
                  </a:lnTo>
                  <a:lnTo>
                    <a:pt x="244" y="186"/>
                  </a:lnTo>
                  <a:lnTo>
                    <a:pt x="255" y="177"/>
                  </a:lnTo>
                  <a:lnTo>
                    <a:pt x="263" y="167"/>
                  </a:lnTo>
                  <a:lnTo>
                    <a:pt x="267" y="162"/>
                  </a:lnTo>
                  <a:lnTo>
                    <a:pt x="273" y="151"/>
                  </a:lnTo>
                  <a:lnTo>
                    <a:pt x="278" y="139"/>
                  </a:lnTo>
                  <a:lnTo>
                    <a:pt x="281" y="128"/>
                  </a:lnTo>
                  <a:lnTo>
                    <a:pt x="283" y="120"/>
                  </a:lnTo>
                  <a:lnTo>
                    <a:pt x="283" y="117"/>
                  </a:lnTo>
                  <a:lnTo>
                    <a:pt x="282" y="116"/>
                  </a:lnTo>
                  <a:lnTo>
                    <a:pt x="279" y="117"/>
                  </a:lnTo>
                  <a:lnTo>
                    <a:pt x="273" y="119"/>
                  </a:lnTo>
                  <a:lnTo>
                    <a:pt x="269" y="121"/>
                  </a:lnTo>
                  <a:lnTo>
                    <a:pt x="262" y="126"/>
                  </a:lnTo>
                  <a:lnTo>
                    <a:pt x="255" y="129"/>
                  </a:lnTo>
                  <a:lnTo>
                    <a:pt x="247" y="134"/>
                  </a:lnTo>
                  <a:lnTo>
                    <a:pt x="239" y="139"/>
                  </a:lnTo>
                  <a:lnTo>
                    <a:pt x="231" y="142"/>
                  </a:lnTo>
                  <a:lnTo>
                    <a:pt x="225" y="144"/>
                  </a:lnTo>
                  <a:lnTo>
                    <a:pt x="220" y="146"/>
                  </a:lnTo>
                  <a:lnTo>
                    <a:pt x="211" y="159"/>
                  </a:lnTo>
                  <a:lnTo>
                    <a:pt x="198" y="172"/>
                  </a:lnTo>
                  <a:lnTo>
                    <a:pt x="183" y="184"/>
                  </a:lnTo>
                  <a:lnTo>
                    <a:pt x="167" y="195"/>
                  </a:lnTo>
                  <a:lnTo>
                    <a:pt x="151" y="204"/>
                  </a:lnTo>
                  <a:lnTo>
                    <a:pt x="137" y="211"/>
                  </a:lnTo>
                  <a:lnTo>
                    <a:pt x="126" y="216"/>
                  </a:lnTo>
                  <a:lnTo>
                    <a:pt x="118" y="218"/>
                  </a:lnTo>
                  <a:lnTo>
                    <a:pt x="108" y="219"/>
                  </a:lnTo>
                  <a:lnTo>
                    <a:pt x="104" y="219"/>
                  </a:lnTo>
                  <a:lnTo>
                    <a:pt x="105" y="217"/>
                  </a:lnTo>
                  <a:lnTo>
                    <a:pt x="112" y="215"/>
                  </a:lnTo>
                  <a:lnTo>
                    <a:pt x="123" y="209"/>
                  </a:lnTo>
                  <a:lnTo>
                    <a:pt x="137" y="201"/>
                  </a:lnTo>
                  <a:lnTo>
                    <a:pt x="152" y="192"/>
                  </a:lnTo>
                  <a:lnTo>
                    <a:pt x="166" y="180"/>
                  </a:lnTo>
                  <a:lnTo>
                    <a:pt x="180" y="169"/>
                  </a:lnTo>
                  <a:lnTo>
                    <a:pt x="191" y="158"/>
                  </a:lnTo>
                  <a:lnTo>
                    <a:pt x="199" y="149"/>
                  </a:lnTo>
                  <a:lnTo>
                    <a:pt x="203" y="142"/>
                  </a:lnTo>
                  <a:lnTo>
                    <a:pt x="203" y="140"/>
                  </a:lnTo>
                  <a:lnTo>
                    <a:pt x="201" y="139"/>
                  </a:lnTo>
                  <a:lnTo>
                    <a:pt x="196" y="139"/>
                  </a:lnTo>
                  <a:lnTo>
                    <a:pt x="188" y="139"/>
                  </a:lnTo>
                  <a:lnTo>
                    <a:pt x="182" y="139"/>
                  </a:lnTo>
                  <a:lnTo>
                    <a:pt x="176" y="140"/>
                  </a:lnTo>
                  <a:lnTo>
                    <a:pt x="169" y="141"/>
                  </a:lnTo>
                  <a:lnTo>
                    <a:pt x="164" y="141"/>
                  </a:lnTo>
                  <a:lnTo>
                    <a:pt x="157" y="142"/>
                  </a:lnTo>
                  <a:lnTo>
                    <a:pt x="151" y="143"/>
                  </a:lnTo>
                  <a:lnTo>
                    <a:pt x="146" y="143"/>
                  </a:lnTo>
                  <a:lnTo>
                    <a:pt x="143" y="143"/>
                  </a:lnTo>
                  <a:lnTo>
                    <a:pt x="133" y="150"/>
                  </a:lnTo>
                  <a:lnTo>
                    <a:pt x="119" y="157"/>
                  </a:lnTo>
                  <a:lnTo>
                    <a:pt x="104" y="164"/>
                  </a:lnTo>
                  <a:lnTo>
                    <a:pt x="88" y="170"/>
                  </a:lnTo>
                  <a:lnTo>
                    <a:pt x="72" y="176"/>
                  </a:lnTo>
                  <a:lnTo>
                    <a:pt x="58" y="180"/>
                  </a:lnTo>
                  <a:lnTo>
                    <a:pt x="47" y="184"/>
                  </a:lnTo>
                  <a:lnTo>
                    <a:pt x="41" y="186"/>
                  </a:lnTo>
                  <a:lnTo>
                    <a:pt x="34" y="187"/>
                  </a:lnTo>
                  <a:lnTo>
                    <a:pt x="30" y="185"/>
                  </a:lnTo>
                  <a:lnTo>
                    <a:pt x="32" y="181"/>
                  </a:lnTo>
                  <a:lnTo>
                    <a:pt x="42" y="178"/>
                  </a:lnTo>
                  <a:lnTo>
                    <a:pt x="52" y="176"/>
                  </a:lnTo>
                  <a:lnTo>
                    <a:pt x="64" y="172"/>
                  </a:lnTo>
                  <a:lnTo>
                    <a:pt x="76" y="167"/>
                  </a:lnTo>
                  <a:lnTo>
                    <a:pt x="88" y="162"/>
                  </a:lnTo>
                  <a:lnTo>
                    <a:pt x="99" y="156"/>
                  </a:lnTo>
                  <a:lnTo>
                    <a:pt x="108" y="149"/>
                  </a:lnTo>
                  <a:lnTo>
                    <a:pt x="115" y="143"/>
                  </a:lnTo>
                  <a:lnTo>
                    <a:pt x="120" y="138"/>
                  </a:lnTo>
                  <a:lnTo>
                    <a:pt x="107" y="135"/>
                  </a:lnTo>
                  <a:lnTo>
                    <a:pt x="94" y="134"/>
                  </a:lnTo>
                  <a:lnTo>
                    <a:pt x="77" y="134"/>
                  </a:lnTo>
                  <a:lnTo>
                    <a:pt x="62" y="135"/>
                  </a:lnTo>
                  <a:lnTo>
                    <a:pt x="47" y="138"/>
                  </a:lnTo>
                  <a:lnTo>
                    <a:pt x="34" y="140"/>
                  </a:lnTo>
                  <a:lnTo>
                    <a:pt x="23" y="141"/>
                  </a:lnTo>
                  <a:lnTo>
                    <a:pt x="15" y="143"/>
                  </a:lnTo>
                  <a:lnTo>
                    <a:pt x="6" y="146"/>
                  </a:lnTo>
                  <a:lnTo>
                    <a:pt x="0" y="147"/>
                  </a:lnTo>
                  <a:lnTo>
                    <a:pt x="0" y="146"/>
                  </a:lnTo>
                  <a:lnTo>
                    <a:pt x="6" y="141"/>
                  </a:lnTo>
                  <a:lnTo>
                    <a:pt x="13" y="138"/>
                  </a:lnTo>
                  <a:lnTo>
                    <a:pt x="22" y="133"/>
                  </a:lnTo>
                  <a:lnTo>
                    <a:pt x="35" y="128"/>
                  </a:lnTo>
                  <a:lnTo>
                    <a:pt x="50" y="125"/>
                  </a:lnTo>
                  <a:lnTo>
                    <a:pt x="66" y="121"/>
                  </a:lnTo>
                  <a:lnTo>
                    <a:pt x="83" y="119"/>
                  </a:lnTo>
                  <a:lnTo>
                    <a:pt x="100" y="119"/>
                  </a:lnTo>
                  <a:lnTo>
                    <a:pt x="117" y="121"/>
                  </a:lnTo>
                  <a:lnTo>
                    <a:pt x="112" y="116"/>
                  </a:lnTo>
                  <a:lnTo>
                    <a:pt x="104" y="108"/>
                  </a:lnTo>
                  <a:lnTo>
                    <a:pt x="95" y="101"/>
                  </a:lnTo>
                  <a:lnTo>
                    <a:pt x="84" y="93"/>
                  </a:lnTo>
                  <a:lnTo>
                    <a:pt x="74" y="86"/>
                  </a:lnTo>
                  <a:lnTo>
                    <a:pt x="65" y="80"/>
                  </a:lnTo>
                  <a:lnTo>
                    <a:pt x="57" y="74"/>
                  </a:lnTo>
                  <a:lnTo>
                    <a:pt x="51" y="71"/>
                  </a:lnTo>
                  <a:lnTo>
                    <a:pt x="43" y="66"/>
                  </a:lnTo>
                  <a:lnTo>
                    <a:pt x="41" y="63"/>
                  </a:lnTo>
                  <a:lnTo>
                    <a:pt x="43" y="60"/>
                  </a:lnTo>
                  <a:lnTo>
                    <a:pt x="51" y="63"/>
                  </a:lnTo>
                  <a:lnTo>
                    <a:pt x="59" y="66"/>
                  </a:lnTo>
                  <a:lnTo>
                    <a:pt x="70" y="72"/>
                  </a:lnTo>
                  <a:lnTo>
                    <a:pt x="83" y="79"/>
                  </a:lnTo>
                  <a:lnTo>
                    <a:pt x="98" y="87"/>
                  </a:lnTo>
                  <a:lnTo>
                    <a:pt x="112" y="95"/>
                  </a:lnTo>
                  <a:lnTo>
                    <a:pt x="125" y="103"/>
                  </a:lnTo>
                  <a:lnTo>
                    <a:pt x="135" y="110"/>
                  </a:lnTo>
                  <a:lnTo>
                    <a:pt x="141" y="116"/>
                  </a:lnTo>
                  <a:lnTo>
                    <a:pt x="146" y="116"/>
                  </a:lnTo>
                  <a:lnTo>
                    <a:pt x="153" y="117"/>
                  </a:lnTo>
                  <a:lnTo>
                    <a:pt x="161" y="117"/>
                  </a:lnTo>
                  <a:lnTo>
                    <a:pt x="169" y="117"/>
                  </a:lnTo>
                  <a:lnTo>
                    <a:pt x="178" y="117"/>
                  </a:lnTo>
                  <a:lnTo>
                    <a:pt x="186" y="117"/>
                  </a:lnTo>
                  <a:lnTo>
                    <a:pt x="191" y="117"/>
                  </a:lnTo>
                  <a:lnTo>
                    <a:pt x="196" y="117"/>
                  </a:lnTo>
                  <a:lnTo>
                    <a:pt x="194" y="110"/>
                  </a:lnTo>
                  <a:lnTo>
                    <a:pt x="188" y="103"/>
                  </a:lnTo>
                  <a:lnTo>
                    <a:pt x="182" y="95"/>
                  </a:lnTo>
                  <a:lnTo>
                    <a:pt x="175" y="87"/>
                  </a:lnTo>
                  <a:lnTo>
                    <a:pt x="168" y="80"/>
                  </a:lnTo>
                  <a:lnTo>
                    <a:pt x="161" y="73"/>
                  </a:lnTo>
                  <a:lnTo>
                    <a:pt x="156" y="67"/>
                  </a:lnTo>
                  <a:lnTo>
                    <a:pt x="151" y="63"/>
                  </a:lnTo>
                  <a:lnTo>
                    <a:pt x="146" y="59"/>
                  </a:lnTo>
                  <a:lnTo>
                    <a:pt x="142" y="56"/>
                  </a:lnTo>
                  <a:lnTo>
                    <a:pt x="136" y="52"/>
                  </a:lnTo>
                  <a:lnTo>
                    <a:pt x="131" y="49"/>
                  </a:lnTo>
                  <a:lnTo>
                    <a:pt x="127" y="46"/>
                  </a:lnTo>
                  <a:lnTo>
                    <a:pt x="122" y="43"/>
                  </a:lnTo>
                  <a:lnTo>
                    <a:pt x="119" y="41"/>
                  </a:lnTo>
                  <a:lnTo>
                    <a:pt x="115" y="38"/>
                  </a:lnTo>
                  <a:lnTo>
                    <a:pt x="111" y="33"/>
                  </a:lnTo>
                  <a:lnTo>
                    <a:pt x="110" y="27"/>
                  </a:lnTo>
                  <a:lnTo>
                    <a:pt x="112" y="26"/>
                  </a:lnTo>
                  <a:lnTo>
                    <a:pt x="123" y="34"/>
                  </a:lnTo>
                  <a:lnTo>
                    <a:pt x="133" y="41"/>
                  </a:lnTo>
                  <a:lnTo>
                    <a:pt x="144" y="50"/>
                  </a:lnTo>
                  <a:lnTo>
                    <a:pt x="158" y="60"/>
                  </a:lnTo>
                  <a:lnTo>
                    <a:pt x="171" y="71"/>
                  </a:lnTo>
                  <a:lnTo>
                    <a:pt x="183" y="81"/>
                  </a:lnTo>
                  <a:lnTo>
                    <a:pt x="195" y="90"/>
                  </a:lnTo>
                  <a:lnTo>
                    <a:pt x="204" y="97"/>
                  </a:lnTo>
                  <a:lnTo>
                    <a:pt x="210" y="103"/>
                  </a:lnTo>
                  <a:lnTo>
                    <a:pt x="216" y="109"/>
                  </a:lnTo>
                  <a:lnTo>
                    <a:pt x="221" y="110"/>
                  </a:lnTo>
                  <a:lnTo>
                    <a:pt x="227" y="109"/>
                  </a:lnTo>
                  <a:lnTo>
                    <a:pt x="234" y="108"/>
                  </a:lnTo>
                  <a:lnTo>
                    <a:pt x="239" y="106"/>
                  </a:lnTo>
                  <a:lnTo>
                    <a:pt x="245" y="105"/>
                  </a:lnTo>
                  <a:lnTo>
                    <a:pt x="252" y="104"/>
                  </a:lnTo>
                  <a:lnTo>
                    <a:pt x="259" y="102"/>
                  </a:lnTo>
                  <a:lnTo>
                    <a:pt x="267" y="101"/>
                  </a:lnTo>
                  <a:lnTo>
                    <a:pt x="273" y="100"/>
                  </a:lnTo>
                  <a:lnTo>
                    <a:pt x="278" y="97"/>
                  </a:lnTo>
                  <a:lnTo>
                    <a:pt x="281" y="96"/>
                  </a:lnTo>
                  <a:lnTo>
                    <a:pt x="285" y="93"/>
                  </a:lnTo>
                  <a:lnTo>
                    <a:pt x="285" y="89"/>
                  </a:lnTo>
                  <a:lnTo>
                    <a:pt x="282" y="86"/>
                  </a:lnTo>
                  <a:lnTo>
                    <a:pt x="277" y="79"/>
                  </a:lnTo>
                  <a:lnTo>
                    <a:pt x="271" y="73"/>
                  </a:lnTo>
                  <a:lnTo>
                    <a:pt x="262" y="65"/>
                  </a:lnTo>
                  <a:lnTo>
                    <a:pt x="251" y="55"/>
                  </a:lnTo>
                  <a:lnTo>
                    <a:pt x="239" y="43"/>
                  </a:lnTo>
                  <a:lnTo>
                    <a:pt x="226" y="33"/>
                  </a:lnTo>
                  <a:lnTo>
                    <a:pt x="214" y="22"/>
                  </a:lnTo>
                  <a:lnTo>
                    <a:pt x="204" y="14"/>
                  </a:lnTo>
                  <a:lnTo>
                    <a:pt x="197" y="10"/>
                  </a:lnTo>
                  <a:lnTo>
                    <a:pt x="190" y="4"/>
                  </a:lnTo>
                  <a:lnTo>
                    <a:pt x="193" y="0"/>
                  </a:lnTo>
                  <a:lnTo>
                    <a:pt x="199" y="3"/>
                  </a:lnTo>
                  <a:lnTo>
                    <a:pt x="212" y="10"/>
                  </a:lnTo>
                  <a:lnTo>
                    <a:pt x="220" y="17"/>
                  </a:lnTo>
                  <a:lnTo>
                    <a:pt x="232" y="27"/>
                  </a:lnTo>
                  <a:lnTo>
                    <a:pt x="245" y="37"/>
                  </a:lnTo>
                  <a:lnTo>
                    <a:pt x="259" y="48"/>
                  </a:lnTo>
                  <a:lnTo>
                    <a:pt x="273" y="58"/>
                  </a:lnTo>
                  <a:lnTo>
                    <a:pt x="285" y="67"/>
                  </a:lnTo>
                  <a:lnTo>
                    <a:pt x="294" y="74"/>
                  </a:lnTo>
                  <a:lnTo>
                    <a:pt x="298" y="76"/>
                  </a:lnTo>
                  <a:lnTo>
                    <a:pt x="304" y="76"/>
                  </a:lnTo>
                  <a:lnTo>
                    <a:pt x="313" y="75"/>
                  </a:lnTo>
                  <a:lnTo>
                    <a:pt x="326" y="73"/>
                  </a:lnTo>
                  <a:lnTo>
                    <a:pt x="340" y="71"/>
                  </a:lnTo>
                  <a:lnTo>
                    <a:pt x="354" y="67"/>
                  </a:lnTo>
                  <a:lnTo>
                    <a:pt x="366" y="65"/>
                  </a:lnTo>
                  <a:lnTo>
                    <a:pt x="377" y="63"/>
                  </a:lnTo>
                  <a:lnTo>
                    <a:pt x="382" y="63"/>
                  </a:lnTo>
                  <a:lnTo>
                    <a:pt x="386" y="64"/>
                  </a:lnTo>
                  <a:lnTo>
                    <a:pt x="384" y="65"/>
                  </a:lnTo>
                  <a:lnTo>
                    <a:pt x="377" y="68"/>
                  </a:lnTo>
                  <a:lnTo>
                    <a:pt x="370" y="74"/>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57" name="Freeform 361">
              <a:extLst>
                <a:ext uri="{FF2B5EF4-FFF2-40B4-BE49-F238E27FC236}">
                  <a16:creationId xmlns:a16="http://schemas.microsoft.com/office/drawing/2014/main" xmlns="" id="{096C8329-FBD0-4DC7-B650-1CE60BC94579}"/>
                </a:ext>
              </a:extLst>
            </p:cNvPr>
            <p:cNvSpPr>
              <a:spLocks/>
            </p:cNvSpPr>
            <p:nvPr/>
          </p:nvSpPr>
          <p:spPr bwMode="auto">
            <a:xfrm>
              <a:off x="2558" y="944"/>
              <a:ext cx="127" cy="127"/>
            </a:xfrm>
            <a:custGeom>
              <a:avLst/>
              <a:gdLst>
                <a:gd name="T0" fmla="*/ 8 w 254"/>
                <a:gd name="T1" fmla="*/ 8 h 254"/>
                <a:gd name="T2" fmla="*/ 7 w 254"/>
                <a:gd name="T3" fmla="*/ 8 h 254"/>
                <a:gd name="T4" fmla="*/ 7 w 254"/>
                <a:gd name="T5" fmla="*/ 7 h 254"/>
                <a:gd name="T6" fmla="*/ 5 w 254"/>
                <a:gd name="T7" fmla="*/ 8 h 254"/>
                <a:gd name="T8" fmla="*/ 4 w 254"/>
                <a:gd name="T9" fmla="*/ 7 h 254"/>
                <a:gd name="T10" fmla="*/ 3 w 254"/>
                <a:gd name="T11" fmla="*/ 7 h 254"/>
                <a:gd name="T12" fmla="*/ 3 w 254"/>
                <a:gd name="T13" fmla="*/ 7 h 254"/>
                <a:gd name="T14" fmla="*/ 4 w 254"/>
                <a:gd name="T15" fmla="*/ 7 h 254"/>
                <a:gd name="T16" fmla="*/ 6 w 254"/>
                <a:gd name="T17" fmla="*/ 7 h 254"/>
                <a:gd name="T18" fmla="*/ 6 w 254"/>
                <a:gd name="T19" fmla="*/ 7 h 254"/>
                <a:gd name="T20" fmla="*/ 6 w 254"/>
                <a:gd name="T21" fmla="*/ 6 h 254"/>
                <a:gd name="T22" fmla="*/ 5 w 254"/>
                <a:gd name="T23" fmla="*/ 6 h 254"/>
                <a:gd name="T24" fmla="*/ 4 w 254"/>
                <a:gd name="T25" fmla="*/ 6 h 254"/>
                <a:gd name="T26" fmla="*/ 2 w 254"/>
                <a:gd name="T27" fmla="*/ 6 h 254"/>
                <a:gd name="T28" fmla="*/ 1 w 254"/>
                <a:gd name="T29" fmla="*/ 5 h 254"/>
                <a:gd name="T30" fmla="*/ 1 w 254"/>
                <a:gd name="T31" fmla="*/ 5 h 254"/>
                <a:gd name="T32" fmla="*/ 2 w 254"/>
                <a:gd name="T33" fmla="*/ 5 h 254"/>
                <a:gd name="T34" fmla="*/ 3 w 254"/>
                <a:gd name="T35" fmla="*/ 6 h 254"/>
                <a:gd name="T36" fmla="*/ 4 w 254"/>
                <a:gd name="T37" fmla="*/ 6 h 254"/>
                <a:gd name="T38" fmla="*/ 3 w 254"/>
                <a:gd name="T39" fmla="*/ 5 h 254"/>
                <a:gd name="T40" fmla="*/ 3 w 254"/>
                <a:gd name="T41" fmla="*/ 5 h 254"/>
                <a:gd name="T42" fmla="*/ 1 w 254"/>
                <a:gd name="T43" fmla="*/ 4 h 254"/>
                <a:gd name="T44" fmla="*/ 0 w 254"/>
                <a:gd name="T45" fmla="*/ 3 h 254"/>
                <a:gd name="T46" fmla="*/ 1 w 254"/>
                <a:gd name="T47" fmla="*/ 4 h 254"/>
                <a:gd name="T48" fmla="*/ 2 w 254"/>
                <a:gd name="T49" fmla="*/ 4 h 254"/>
                <a:gd name="T50" fmla="*/ 3 w 254"/>
                <a:gd name="T51" fmla="*/ 4 h 254"/>
                <a:gd name="T52" fmla="*/ 2 w 254"/>
                <a:gd name="T53" fmla="*/ 2 h 254"/>
                <a:gd name="T54" fmla="*/ 1 w 254"/>
                <a:gd name="T55" fmla="*/ 2 h 254"/>
                <a:gd name="T56" fmla="*/ 1 w 254"/>
                <a:gd name="T57" fmla="*/ 1 h 254"/>
                <a:gd name="T58" fmla="*/ 1 w 254"/>
                <a:gd name="T59" fmla="*/ 1 h 254"/>
                <a:gd name="T60" fmla="*/ 2 w 254"/>
                <a:gd name="T61" fmla="*/ 2 h 254"/>
                <a:gd name="T62" fmla="*/ 3 w 254"/>
                <a:gd name="T63" fmla="*/ 4 h 254"/>
                <a:gd name="T64" fmla="*/ 3 w 254"/>
                <a:gd name="T65" fmla="*/ 4 h 254"/>
                <a:gd name="T66" fmla="*/ 3 w 254"/>
                <a:gd name="T67" fmla="*/ 3 h 254"/>
                <a:gd name="T68" fmla="*/ 3 w 254"/>
                <a:gd name="T69" fmla="*/ 2 h 254"/>
                <a:gd name="T70" fmla="*/ 3 w 254"/>
                <a:gd name="T71" fmla="*/ 1 h 254"/>
                <a:gd name="T72" fmla="*/ 4 w 254"/>
                <a:gd name="T73" fmla="*/ 3 h 254"/>
                <a:gd name="T74" fmla="*/ 4 w 254"/>
                <a:gd name="T75" fmla="*/ 5 h 254"/>
                <a:gd name="T76" fmla="*/ 5 w 254"/>
                <a:gd name="T77" fmla="*/ 5 h 254"/>
                <a:gd name="T78" fmla="*/ 5 w 254"/>
                <a:gd name="T79" fmla="*/ 5 h 254"/>
                <a:gd name="T80" fmla="*/ 5 w 254"/>
                <a:gd name="T81" fmla="*/ 6 h 254"/>
                <a:gd name="T82" fmla="*/ 5 w 254"/>
                <a:gd name="T83" fmla="*/ 5 h 254"/>
                <a:gd name="T84" fmla="*/ 5 w 254"/>
                <a:gd name="T85" fmla="*/ 3 h 254"/>
                <a:gd name="T86" fmla="*/ 5 w 254"/>
                <a:gd name="T87" fmla="*/ 2 h 254"/>
                <a:gd name="T88" fmla="*/ 5 w 254"/>
                <a:gd name="T89" fmla="*/ 3 h 254"/>
                <a:gd name="T90" fmla="*/ 6 w 254"/>
                <a:gd name="T91" fmla="*/ 4 h 254"/>
                <a:gd name="T92" fmla="*/ 6 w 254"/>
                <a:gd name="T93" fmla="*/ 6 h 254"/>
                <a:gd name="T94" fmla="*/ 6 w 254"/>
                <a:gd name="T95" fmla="*/ 6 h 254"/>
                <a:gd name="T96" fmla="*/ 7 w 254"/>
                <a:gd name="T97" fmla="*/ 7 h 254"/>
                <a:gd name="T98" fmla="*/ 7 w 254"/>
                <a:gd name="T99" fmla="*/ 6 h 254"/>
                <a:gd name="T100" fmla="*/ 7 w 254"/>
                <a:gd name="T101" fmla="*/ 5 h 254"/>
                <a:gd name="T102" fmla="*/ 7 w 254"/>
                <a:gd name="T103" fmla="*/ 3 h 254"/>
                <a:gd name="T104" fmla="*/ 7 w 254"/>
                <a:gd name="T105" fmla="*/ 3 h 254"/>
                <a:gd name="T106" fmla="*/ 7 w 254"/>
                <a:gd name="T107" fmla="*/ 4 h 254"/>
                <a:gd name="T108" fmla="*/ 7 w 254"/>
                <a:gd name="T109" fmla="*/ 7 h 254"/>
                <a:gd name="T110" fmla="*/ 8 w 254"/>
                <a:gd name="T111" fmla="*/ 8 h 254"/>
                <a:gd name="T112" fmla="*/ 8 w 254"/>
                <a:gd name="T113" fmla="*/ 8 h 254"/>
                <a:gd name="T114" fmla="*/ 8 w 254"/>
                <a:gd name="T115" fmla="*/ 8 h 254"/>
                <a:gd name="T116" fmla="*/ 8 w 254"/>
                <a:gd name="T117" fmla="*/ 8 h 25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54" h="254">
                  <a:moveTo>
                    <a:pt x="244" y="250"/>
                  </a:moveTo>
                  <a:lnTo>
                    <a:pt x="240" y="246"/>
                  </a:lnTo>
                  <a:lnTo>
                    <a:pt x="235" y="242"/>
                  </a:lnTo>
                  <a:lnTo>
                    <a:pt x="229" y="237"/>
                  </a:lnTo>
                  <a:lnTo>
                    <a:pt x="225" y="232"/>
                  </a:lnTo>
                  <a:lnTo>
                    <a:pt x="219" y="228"/>
                  </a:lnTo>
                  <a:lnTo>
                    <a:pt x="213" y="224"/>
                  </a:lnTo>
                  <a:lnTo>
                    <a:pt x="209" y="222"/>
                  </a:lnTo>
                  <a:lnTo>
                    <a:pt x="203" y="222"/>
                  </a:lnTo>
                  <a:lnTo>
                    <a:pt x="189" y="224"/>
                  </a:lnTo>
                  <a:lnTo>
                    <a:pt x="173" y="226"/>
                  </a:lnTo>
                  <a:lnTo>
                    <a:pt x="153" y="226"/>
                  </a:lnTo>
                  <a:lnTo>
                    <a:pt x="134" y="226"/>
                  </a:lnTo>
                  <a:lnTo>
                    <a:pt x="114" y="226"/>
                  </a:lnTo>
                  <a:lnTo>
                    <a:pt x="98" y="223"/>
                  </a:lnTo>
                  <a:lnTo>
                    <a:pt x="84" y="221"/>
                  </a:lnTo>
                  <a:lnTo>
                    <a:pt x="75" y="217"/>
                  </a:lnTo>
                  <a:lnTo>
                    <a:pt x="68" y="212"/>
                  </a:lnTo>
                  <a:lnTo>
                    <a:pt x="68" y="209"/>
                  </a:lnTo>
                  <a:lnTo>
                    <a:pt x="75" y="211"/>
                  </a:lnTo>
                  <a:lnTo>
                    <a:pt x="87" y="213"/>
                  </a:lnTo>
                  <a:lnTo>
                    <a:pt x="96" y="214"/>
                  </a:lnTo>
                  <a:lnTo>
                    <a:pt x="108" y="215"/>
                  </a:lnTo>
                  <a:lnTo>
                    <a:pt x="125" y="215"/>
                  </a:lnTo>
                  <a:lnTo>
                    <a:pt x="141" y="215"/>
                  </a:lnTo>
                  <a:lnTo>
                    <a:pt x="157" y="215"/>
                  </a:lnTo>
                  <a:lnTo>
                    <a:pt x="172" y="214"/>
                  </a:lnTo>
                  <a:lnTo>
                    <a:pt x="183" y="212"/>
                  </a:lnTo>
                  <a:lnTo>
                    <a:pt x="190" y="209"/>
                  </a:lnTo>
                  <a:lnTo>
                    <a:pt x="186" y="205"/>
                  </a:lnTo>
                  <a:lnTo>
                    <a:pt x="179" y="201"/>
                  </a:lnTo>
                  <a:lnTo>
                    <a:pt x="172" y="197"/>
                  </a:lnTo>
                  <a:lnTo>
                    <a:pt x="164" y="192"/>
                  </a:lnTo>
                  <a:lnTo>
                    <a:pt x="157" y="189"/>
                  </a:lnTo>
                  <a:lnTo>
                    <a:pt x="150" y="185"/>
                  </a:lnTo>
                  <a:lnTo>
                    <a:pt x="144" y="182"/>
                  </a:lnTo>
                  <a:lnTo>
                    <a:pt x="141" y="179"/>
                  </a:lnTo>
                  <a:lnTo>
                    <a:pt x="127" y="181"/>
                  </a:lnTo>
                  <a:lnTo>
                    <a:pt x="110" y="178"/>
                  </a:lnTo>
                  <a:lnTo>
                    <a:pt x="90" y="176"/>
                  </a:lnTo>
                  <a:lnTo>
                    <a:pt x="72" y="171"/>
                  </a:lnTo>
                  <a:lnTo>
                    <a:pt x="53" y="167"/>
                  </a:lnTo>
                  <a:lnTo>
                    <a:pt x="37" y="161"/>
                  </a:lnTo>
                  <a:lnTo>
                    <a:pt x="24" y="154"/>
                  </a:lnTo>
                  <a:lnTo>
                    <a:pt x="16" y="148"/>
                  </a:lnTo>
                  <a:lnTo>
                    <a:pt x="11" y="140"/>
                  </a:lnTo>
                  <a:lnTo>
                    <a:pt x="11" y="137"/>
                  </a:lnTo>
                  <a:lnTo>
                    <a:pt x="15" y="139"/>
                  </a:lnTo>
                  <a:lnTo>
                    <a:pt x="24" y="144"/>
                  </a:lnTo>
                  <a:lnTo>
                    <a:pt x="32" y="147"/>
                  </a:lnTo>
                  <a:lnTo>
                    <a:pt x="44" y="152"/>
                  </a:lnTo>
                  <a:lnTo>
                    <a:pt x="58" y="156"/>
                  </a:lnTo>
                  <a:lnTo>
                    <a:pt x="73" y="160"/>
                  </a:lnTo>
                  <a:lnTo>
                    <a:pt x="89" y="163"/>
                  </a:lnTo>
                  <a:lnTo>
                    <a:pt x="103" y="166"/>
                  </a:lnTo>
                  <a:lnTo>
                    <a:pt x="115" y="167"/>
                  </a:lnTo>
                  <a:lnTo>
                    <a:pt x="125" y="166"/>
                  </a:lnTo>
                  <a:lnTo>
                    <a:pt x="113" y="154"/>
                  </a:lnTo>
                  <a:lnTo>
                    <a:pt x="103" y="146"/>
                  </a:lnTo>
                  <a:lnTo>
                    <a:pt x="96" y="140"/>
                  </a:lnTo>
                  <a:lnTo>
                    <a:pt x="92" y="135"/>
                  </a:lnTo>
                  <a:lnTo>
                    <a:pt x="83" y="132"/>
                  </a:lnTo>
                  <a:lnTo>
                    <a:pt x="70" y="130"/>
                  </a:lnTo>
                  <a:lnTo>
                    <a:pt x="57" y="126"/>
                  </a:lnTo>
                  <a:lnTo>
                    <a:pt x="43" y="121"/>
                  </a:lnTo>
                  <a:lnTo>
                    <a:pt x="28" y="114"/>
                  </a:lnTo>
                  <a:lnTo>
                    <a:pt x="15" y="103"/>
                  </a:lnTo>
                  <a:lnTo>
                    <a:pt x="6" y="91"/>
                  </a:lnTo>
                  <a:lnTo>
                    <a:pt x="0" y="75"/>
                  </a:lnTo>
                  <a:lnTo>
                    <a:pt x="7" y="82"/>
                  </a:lnTo>
                  <a:lnTo>
                    <a:pt x="16" y="90"/>
                  </a:lnTo>
                  <a:lnTo>
                    <a:pt x="26" y="97"/>
                  </a:lnTo>
                  <a:lnTo>
                    <a:pt x="35" y="103"/>
                  </a:lnTo>
                  <a:lnTo>
                    <a:pt x="45" y="109"/>
                  </a:lnTo>
                  <a:lnTo>
                    <a:pt x="57" y="113"/>
                  </a:lnTo>
                  <a:lnTo>
                    <a:pt x="66" y="115"/>
                  </a:lnTo>
                  <a:lnTo>
                    <a:pt x="76" y="116"/>
                  </a:lnTo>
                  <a:lnTo>
                    <a:pt x="66" y="102"/>
                  </a:lnTo>
                  <a:lnTo>
                    <a:pt x="56" y="88"/>
                  </a:lnTo>
                  <a:lnTo>
                    <a:pt x="45" y="76"/>
                  </a:lnTo>
                  <a:lnTo>
                    <a:pt x="36" y="63"/>
                  </a:lnTo>
                  <a:lnTo>
                    <a:pt x="27" y="53"/>
                  </a:lnTo>
                  <a:lnTo>
                    <a:pt x="21" y="44"/>
                  </a:lnTo>
                  <a:lnTo>
                    <a:pt x="16" y="37"/>
                  </a:lnTo>
                  <a:lnTo>
                    <a:pt x="14" y="33"/>
                  </a:lnTo>
                  <a:lnTo>
                    <a:pt x="13" y="26"/>
                  </a:lnTo>
                  <a:lnTo>
                    <a:pt x="12" y="18"/>
                  </a:lnTo>
                  <a:lnTo>
                    <a:pt x="11" y="8"/>
                  </a:lnTo>
                  <a:lnTo>
                    <a:pt x="8" y="0"/>
                  </a:lnTo>
                  <a:lnTo>
                    <a:pt x="14" y="11"/>
                  </a:lnTo>
                  <a:lnTo>
                    <a:pt x="23" y="26"/>
                  </a:lnTo>
                  <a:lnTo>
                    <a:pt x="35" y="44"/>
                  </a:lnTo>
                  <a:lnTo>
                    <a:pt x="47" y="62"/>
                  </a:lnTo>
                  <a:lnTo>
                    <a:pt x="59" y="79"/>
                  </a:lnTo>
                  <a:lnTo>
                    <a:pt x="70" y="95"/>
                  </a:lnTo>
                  <a:lnTo>
                    <a:pt x="80" y="106"/>
                  </a:lnTo>
                  <a:lnTo>
                    <a:pt x="85" y="111"/>
                  </a:lnTo>
                  <a:lnTo>
                    <a:pt x="91" y="113"/>
                  </a:lnTo>
                  <a:lnTo>
                    <a:pt x="94" y="109"/>
                  </a:lnTo>
                  <a:lnTo>
                    <a:pt x="94" y="105"/>
                  </a:lnTo>
                  <a:lnTo>
                    <a:pt x="94" y="98"/>
                  </a:lnTo>
                  <a:lnTo>
                    <a:pt x="91" y="85"/>
                  </a:lnTo>
                  <a:lnTo>
                    <a:pt x="85" y="65"/>
                  </a:lnTo>
                  <a:lnTo>
                    <a:pt x="80" y="46"/>
                  </a:lnTo>
                  <a:lnTo>
                    <a:pt x="76" y="33"/>
                  </a:lnTo>
                  <a:lnTo>
                    <a:pt x="76" y="29"/>
                  </a:lnTo>
                  <a:lnTo>
                    <a:pt x="79" y="27"/>
                  </a:lnTo>
                  <a:lnTo>
                    <a:pt x="82" y="31"/>
                  </a:lnTo>
                  <a:lnTo>
                    <a:pt x="85" y="38"/>
                  </a:lnTo>
                  <a:lnTo>
                    <a:pt x="91" y="53"/>
                  </a:lnTo>
                  <a:lnTo>
                    <a:pt x="100" y="78"/>
                  </a:lnTo>
                  <a:lnTo>
                    <a:pt x="105" y="105"/>
                  </a:lnTo>
                  <a:lnTo>
                    <a:pt x="104" y="124"/>
                  </a:lnTo>
                  <a:lnTo>
                    <a:pt x="111" y="131"/>
                  </a:lnTo>
                  <a:lnTo>
                    <a:pt x="118" y="138"/>
                  </a:lnTo>
                  <a:lnTo>
                    <a:pt x="125" y="143"/>
                  </a:lnTo>
                  <a:lnTo>
                    <a:pt x="130" y="148"/>
                  </a:lnTo>
                  <a:lnTo>
                    <a:pt x="136" y="152"/>
                  </a:lnTo>
                  <a:lnTo>
                    <a:pt x="141" y="155"/>
                  </a:lnTo>
                  <a:lnTo>
                    <a:pt x="144" y="159"/>
                  </a:lnTo>
                  <a:lnTo>
                    <a:pt x="146" y="160"/>
                  </a:lnTo>
                  <a:lnTo>
                    <a:pt x="149" y="162"/>
                  </a:lnTo>
                  <a:lnTo>
                    <a:pt x="151" y="163"/>
                  </a:lnTo>
                  <a:lnTo>
                    <a:pt x="153" y="161"/>
                  </a:lnTo>
                  <a:lnTo>
                    <a:pt x="156" y="155"/>
                  </a:lnTo>
                  <a:lnTo>
                    <a:pt x="157" y="140"/>
                  </a:lnTo>
                  <a:lnTo>
                    <a:pt x="155" y="116"/>
                  </a:lnTo>
                  <a:lnTo>
                    <a:pt x="149" y="88"/>
                  </a:lnTo>
                  <a:lnTo>
                    <a:pt x="137" y="67"/>
                  </a:lnTo>
                  <a:lnTo>
                    <a:pt x="133" y="57"/>
                  </a:lnTo>
                  <a:lnTo>
                    <a:pt x="133" y="54"/>
                  </a:lnTo>
                  <a:lnTo>
                    <a:pt x="137" y="55"/>
                  </a:lnTo>
                  <a:lnTo>
                    <a:pt x="143" y="61"/>
                  </a:lnTo>
                  <a:lnTo>
                    <a:pt x="146" y="67"/>
                  </a:lnTo>
                  <a:lnTo>
                    <a:pt x="151" y="77"/>
                  </a:lnTo>
                  <a:lnTo>
                    <a:pt x="157" y="90"/>
                  </a:lnTo>
                  <a:lnTo>
                    <a:pt x="161" y="103"/>
                  </a:lnTo>
                  <a:lnTo>
                    <a:pt x="166" y="120"/>
                  </a:lnTo>
                  <a:lnTo>
                    <a:pt x="168" y="137"/>
                  </a:lnTo>
                  <a:lnTo>
                    <a:pt x="167" y="155"/>
                  </a:lnTo>
                  <a:lnTo>
                    <a:pt x="164" y="173"/>
                  </a:lnTo>
                  <a:lnTo>
                    <a:pt x="168" y="177"/>
                  </a:lnTo>
                  <a:lnTo>
                    <a:pt x="173" y="182"/>
                  </a:lnTo>
                  <a:lnTo>
                    <a:pt x="179" y="186"/>
                  </a:lnTo>
                  <a:lnTo>
                    <a:pt x="184" y="190"/>
                  </a:lnTo>
                  <a:lnTo>
                    <a:pt x="189" y="193"/>
                  </a:lnTo>
                  <a:lnTo>
                    <a:pt x="195" y="196"/>
                  </a:lnTo>
                  <a:lnTo>
                    <a:pt x="198" y="198"/>
                  </a:lnTo>
                  <a:lnTo>
                    <a:pt x="202" y="200"/>
                  </a:lnTo>
                  <a:lnTo>
                    <a:pt x="206" y="191"/>
                  </a:lnTo>
                  <a:lnTo>
                    <a:pt x="207" y="175"/>
                  </a:lnTo>
                  <a:lnTo>
                    <a:pt x="206" y="159"/>
                  </a:lnTo>
                  <a:lnTo>
                    <a:pt x="205" y="145"/>
                  </a:lnTo>
                  <a:lnTo>
                    <a:pt x="204" y="130"/>
                  </a:lnTo>
                  <a:lnTo>
                    <a:pt x="203" y="111"/>
                  </a:lnTo>
                  <a:lnTo>
                    <a:pt x="201" y="94"/>
                  </a:lnTo>
                  <a:lnTo>
                    <a:pt x="198" y="83"/>
                  </a:lnTo>
                  <a:lnTo>
                    <a:pt x="198" y="79"/>
                  </a:lnTo>
                  <a:lnTo>
                    <a:pt x="202" y="82"/>
                  </a:lnTo>
                  <a:lnTo>
                    <a:pt x="207" y="88"/>
                  </a:lnTo>
                  <a:lnTo>
                    <a:pt x="211" y="101"/>
                  </a:lnTo>
                  <a:lnTo>
                    <a:pt x="212" y="123"/>
                  </a:lnTo>
                  <a:lnTo>
                    <a:pt x="214" y="155"/>
                  </a:lnTo>
                  <a:lnTo>
                    <a:pt x="217" y="186"/>
                  </a:lnTo>
                  <a:lnTo>
                    <a:pt x="218" y="206"/>
                  </a:lnTo>
                  <a:lnTo>
                    <a:pt x="225" y="214"/>
                  </a:lnTo>
                  <a:lnTo>
                    <a:pt x="232" y="222"/>
                  </a:lnTo>
                  <a:lnTo>
                    <a:pt x="236" y="229"/>
                  </a:lnTo>
                  <a:lnTo>
                    <a:pt x="242" y="235"/>
                  </a:lnTo>
                  <a:lnTo>
                    <a:pt x="245" y="241"/>
                  </a:lnTo>
                  <a:lnTo>
                    <a:pt x="249" y="245"/>
                  </a:lnTo>
                  <a:lnTo>
                    <a:pt x="252" y="249"/>
                  </a:lnTo>
                  <a:lnTo>
                    <a:pt x="254" y="251"/>
                  </a:lnTo>
                  <a:lnTo>
                    <a:pt x="254" y="253"/>
                  </a:lnTo>
                  <a:lnTo>
                    <a:pt x="252" y="254"/>
                  </a:lnTo>
                  <a:lnTo>
                    <a:pt x="249" y="253"/>
                  </a:lnTo>
                  <a:lnTo>
                    <a:pt x="244" y="250"/>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58" name="Freeform 362">
              <a:extLst>
                <a:ext uri="{FF2B5EF4-FFF2-40B4-BE49-F238E27FC236}">
                  <a16:creationId xmlns:a16="http://schemas.microsoft.com/office/drawing/2014/main" xmlns="" id="{9149BA06-3D7A-4F41-B917-D3E226FBB06E}"/>
                </a:ext>
              </a:extLst>
            </p:cNvPr>
            <p:cNvSpPr>
              <a:spLocks/>
            </p:cNvSpPr>
            <p:nvPr/>
          </p:nvSpPr>
          <p:spPr bwMode="auto">
            <a:xfrm>
              <a:off x="2672" y="905"/>
              <a:ext cx="93" cy="156"/>
            </a:xfrm>
            <a:custGeom>
              <a:avLst/>
              <a:gdLst>
                <a:gd name="T0" fmla="*/ 3 w 186"/>
                <a:gd name="T1" fmla="*/ 9 h 313"/>
                <a:gd name="T2" fmla="*/ 3 w 186"/>
                <a:gd name="T3" fmla="*/ 8 h 313"/>
                <a:gd name="T4" fmla="*/ 3 w 186"/>
                <a:gd name="T5" fmla="*/ 8 h 313"/>
                <a:gd name="T6" fmla="*/ 3 w 186"/>
                <a:gd name="T7" fmla="*/ 7 h 313"/>
                <a:gd name="T8" fmla="*/ 2 w 186"/>
                <a:gd name="T9" fmla="*/ 7 h 313"/>
                <a:gd name="T10" fmla="*/ 2 w 186"/>
                <a:gd name="T11" fmla="*/ 6 h 313"/>
                <a:gd name="T12" fmla="*/ 1 w 186"/>
                <a:gd name="T13" fmla="*/ 5 h 313"/>
                <a:gd name="T14" fmla="*/ 1 w 186"/>
                <a:gd name="T15" fmla="*/ 4 h 313"/>
                <a:gd name="T16" fmla="*/ 1 w 186"/>
                <a:gd name="T17" fmla="*/ 3 h 313"/>
                <a:gd name="T18" fmla="*/ 1 w 186"/>
                <a:gd name="T19" fmla="*/ 3 h 313"/>
                <a:gd name="T20" fmla="*/ 1 w 186"/>
                <a:gd name="T21" fmla="*/ 4 h 313"/>
                <a:gd name="T22" fmla="*/ 1 w 186"/>
                <a:gd name="T23" fmla="*/ 5 h 313"/>
                <a:gd name="T24" fmla="*/ 2 w 186"/>
                <a:gd name="T25" fmla="*/ 5 h 313"/>
                <a:gd name="T26" fmla="*/ 2 w 186"/>
                <a:gd name="T27" fmla="*/ 6 h 313"/>
                <a:gd name="T28" fmla="*/ 2 w 186"/>
                <a:gd name="T29" fmla="*/ 7 h 313"/>
                <a:gd name="T30" fmla="*/ 3 w 186"/>
                <a:gd name="T31" fmla="*/ 7 h 313"/>
                <a:gd name="T32" fmla="*/ 3 w 186"/>
                <a:gd name="T33" fmla="*/ 6 h 313"/>
                <a:gd name="T34" fmla="*/ 3 w 186"/>
                <a:gd name="T35" fmla="*/ 5 h 313"/>
                <a:gd name="T36" fmla="*/ 3 w 186"/>
                <a:gd name="T37" fmla="*/ 5 h 313"/>
                <a:gd name="T38" fmla="*/ 2 w 186"/>
                <a:gd name="T39" fmla="*/ 4 h 313"/>
                <a:gd name="T40" fmla="*/ 2 w 186"/>
                <a:gd name="T41" fmla="*/ 3 h 313"/>
                <a:gd name="T42" fmla="*/ 1 w 186"/>
                <a:gd name="T43" fmla="*/ 2 h 313"/>
                <a:gd name="T44" fmla="*/ 1 w 186"/>
                <a:gd name="T45" fmla="*/ 1 h 313"/>
                <a:gd name="T46" fmla="*/ 1 w 186"/>
                <a:gd name="T47" fmla="*/ 1 h 313"/>
                <a:gd name="T48" fmla="*/ 2 w 186"/>
                <a:gd name="T49" fmla="*/ 2 h 313"/>
                <a:gd name="T50" fmla="*/ 2 w 186"/>
                <a:gd name="T51" fmla="*/ 3 h 313"/>
                <a:gd name="T52" fmla="*/ 2 w 186"/>
                <a:gd name="T53" fmla="*/ 4 h 313"/>
                <a:gd name="T54" fmla="*/ 3 w 186"/>
                <a:gd name="T55" fmla="*/ 4 h 313"/>
                <a:gd name="T56" fmla="*/ 3 w 186"/>
                <a:gd name="T57" fmla="*/ 3 h 313"/>
                <a:gd name="T58" fmla="*/ 3 w 186"/>
                <a:gd name="T59" fmla="*/ 1 h 313"/>
                <a:gd name="T60" fmla="*/ 3 w 186"/>
                <a:gd name="T61" fmla="*/ 0 h 313"/>
                <a:gd name="T62" fmla="*/ 3 w 186"/>
                <a:gd name="T63" fmla="*/ 0 h 313"/>
                <a:gd name="T64" fmla="*/ 3 w 186"/>
                <a:gd name="T65" fmla="*/ 1 h 313"/>
                <a:gd name="T66" fmla="*/ 3 w 186"/>
                <a:gd name="T67" fmla="*/ 3 h 313"/>
                <a:gd name="T68" fmla="*/ 4 w 186"/>
                <a:gd name="T69" fmla="*/ 4 h 313"/>
                <a:gd name="T70" fmla="*/ 4 w 186"/>
                <a:gd name="T71" fmla="*/ 3 h 313"/>
                <a:gd name="T72" fmla="*/ 5 w 186"/>
                <a:gd name="T73" fmla="*/ 3 h 313"/>
                <a:gd name="T74" fmla="*/ 5 w 186"/>
                <a:gd name="T75" fmla="*/ 2 h 313"/>
                <a:gd name="T76" fmla="*/ 5 w 186"/>
                <a:gd name="T77" fmla="*/ 2 h 313"/>
                <a:gd name="T78" fmla="*/ 5 w 186"/>
                <a:gd name="T79" fmla="*/ 2 h 313"/>
                <a:gd name="T80" fmla="*/ 5 w 186"/>
                <a:gd name="T81" fmla="*/ 2 h 313"/>
                <a:gd name="T82" fmla="*/ 5 w 186"/>
                <a:gd name="T83" fmla="*/ 3 h 313"/>
                <a:gd name="T84" fmla="*/ 4 w 186"/>
                <a:gd name="T85" fmla="*/ 4 h 313"/>
                <a:gd name="T86" fmla="*/ 4 w 186"/>
                <a:gd name="T87" fmla="*/ 4 h 313"/>
                <a:gd name="T88" fmla="*/ 4 w 186"/>
                <a:gd name="T89" fmla="*/ 5 h 313"/>
                <a:gd name="T90" fmla="*/ 3 w 186"/>
                <a:gd name="T91" fmla="*/ 6 h 313"/>
                <a:gd name="T92" fmla="*/ 4 w 186"/>
                <a:gd name="T93" fmla="*/ 7 h 313"/>
                <a:gd name="T94" fmla="*/ 4 w 186"/>
                <a:gd name="T95" fmla="*/ 6 h 313"/>
                <a:gd name="T96" fmla="*/ 5 w 186"/>
                <a:gd name="T97" fmla="*/ 5 h 313"/>
                <a:gd name="T98" fmla="*/ 6 w 186"/>
                <a:gd name="T99" fmla="*/ 4 h 313"/>
                <a:gd name="T100" fmla="*/ 6 w 186"/>
                <a:gd name="T101" fmla="*/ 4 h 313"/>
                <a:gd name="T102" fmla="*/ 6 w 186"/>
                <a:gd name="T103" fmla="*/ 4 h 313"/>
                <a:gd name="T104" fmla="*/ 6 w 186"/>
                <a:gd name="T105" fmla="*/ 5 h 313"/>
                <a:gd name="T106" fmla="*/ 5 w 186"/>
                <a:gd name="T107" fmla="*/ 5 h 313"/>
                <a:gd name="T108" fmla="*/ 5 w 186"/>
                <a:gd name="T109" fmla="*/ 6 h 313"/>
                <a:gd name="T110" fmla="*/ 4 w 186"/>
                <a:gd name="T111" fmla="*/ 7 h 313"/>
                <a:gd name="T112" fmla="*/ 3 w 186"/>
                <a:gd name="T113" fmla="*/ 8 h 313"/>
                <a:gd name="T114" fmla="*/ 3 w 186"/>
                <a:gd name="T115" fmla="*/ 9 h 313"/>
                <a:gd name="T116" fmla="*/ 3 w 186"/>
                <a:gd name="T117" fmla="*/ 9 h 313"/>
                <a:gd name="T118" fmla="*/ 3 w 186"/>
                <a:gd name="T119" fmla="*/ 9 h 31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6" h="313">
                  <a:moveTo>
                    <a:pt x="88" y="313"/>
                  </a:moveTo>
                  <a:lnTo>
                    <a:pt x="84" y="310"/>
                  </a:lnTo>
                  <a:lnTo>
                    <a:pt x="83" y="294"/>
                  </a:lnTo>
                  <a:lnTo>
                    <a:pt x="83" y="277"/>
                  </a:lnTo>
                  <a:lnTo>
                    <a:pt x="82" y="267"/>
                  </a:lnTo>
                  <a:lnTo>
                    <a:pt x="80" y="263"/>
                  </a:lnTo>
                  <a:lnTo>
                    <a:pt x="75" y="258"/>
                  </a:lnTo>
                  <a:lnTo>
                    <a:pt x="68" y="252"/>
                  </a:lnTo>
                  <a:lnTo>
                    <a:pt x="60" y="242"/>
                  </a:lnTo>
                  <a:lnTo>
                    <a:pt x="51" y="232"/>
                  </a:lnTo>
                  <a:lnTo>
                    <a:pt x="43" y="220"/>
                  </a:lnTo>
                  <a:lnTo>
                    <a:pt x="35" y="207"/>
                  </a:lnTo>
                  <a:lnTo>
                    <a:pt x="28" y="192"/>
                  </a:lnTo>
                  <a:lnTo>
                    <a:pt x="17" y="166"/>
                  </a:lnTo>
                  <a:lnTo>
                    <a:pt x="8" y="148"/>
                  </a:lnTo>
                  <a:lnTo>
                    <a:pt x="3" y="136"/>
                  </a:lnTo>
                  <a:lnTo>
                    <a:pt x="0" y="127"/>
                  </a:lnTo>
                  <a:lnTo>
                    <a:pt x="1" y="123"/>
                  </a:lnTo>
                  <a:lnTo>
                    <a:pt x="4" y="120"/>
                  </a:lnTo>
                  <a:lnTo>
                    <a:pt x="6" y="124"/>
                  </a:lnTo>
                  <a:lnTo>
                    <a:pt x="9" y="132"/>
                  </a:lnTo>
                  <a:lnTo>
                    <a:pt x="12" y="139"/>
                  </a:lnTo>
                  <a:lnTo>
                    <a:pt x="16" y="149"/>
                  </a:lnTo>
                  <a:lnTo>
                    <a:pt x="22" y="162"/>
                  </a:lnTo>
                  <a:lnTo>
                    <a:pt x="29" y="176"/>
                  </a:lnTo>
                  <a:lnTo>
                    <a:pt x="35" y="189"/>
                  </a:lnTo>
                  <a:lnTo>
                    <a:pt x="42" y="201"/>
                  </a:lnTo>
                  <a:lnTo>
                    <a:pt x="47" y="211"/>
                  </a:lnTo>
                  <a:lnTo>
                    <a:pt x="52" y="217"/>
                  </a:lnTo>
                  <a:lnTo>
                    <a:pt x="59" y="225"/>
                  </a:lnTo>
                  <a:lnTo>
                    <a:pt x="66" y="230"/>
                  </a:lnTo>
                  <a:lnTo>
                    <a:pt x="72" y="234"/>
                  </a:lnTo>
                  <a:lnTo>
                    <a:pt x="76" y="237"/>
                  </a:lnTo>
                  <a:lnTo>
                    <a:pt x="79" y="220"/>
                  </a:lnTo>
                  <a:lnTo>
                    <a:pt x="81" y="202"/>
                  </a:lnTo>
                  <a:lnTo>
                    <a:pt x="82" y="185"/>
                  </a:lnTo>
                  <a:lnTo>
                    <a:pt x="82" y="173"/>
                  </a:lnTo>
                  <a:lnTo>
                    <a:pt x="75" y="165"/>
                  </a:lnTo>
                  <a:lnTo>
                    <a:pt x="65" y="156"/>
                  </a:lnTo>
                  <a:lnTo>
                    <a:pt x="54" y="143"/>
                  </a:lnTo>
                  <a:lnTo>
                    <a:pt x="44" y="129"/>
                  </a:lnTo>
                  <a:lnTo>
                    <a:pt x="34" y="113"/>
                  </a:lnTo>
                  <a:lnTo>
                    <a:pt x="26" y="95"/>
                  </a:lnTo>
                  <a:lnTo>
                    <a:pt x="21" y="75"/>
                  </a:lnTo>
                  <a:lnTo>
                    <a:pt x="20" y="55"/>
                  </a:lnTo>
                  <a:lnTo>
                    <a:pt x="21" y="48"/>
                  </a:lnTo>
                  <a:lnTo>
                    <a:pt x="24" y="50"/>
                  </a:lnTo>
                  <a:lnTo>
                    <a:pt x="28" y="63"/>
                  </a:lnTo>
                  <a:lnTo>
                    <a:pt x="34" y="82"/>
                  </a:lnTo>
                  <a:lnTo>
                    <a:pt x="37" y="94"/>
                  </a:lnTo>
                  <a:lnTo>
                    <a:pt x="42" y="104"/>
                  </a:lnTo>
                  <a:lnTo>
                    <a:pt x="49" y="114"/>
                  </a:lnTo>
                  <a:lnTo>
                    <a:pt x="55" y="125"/>
                  </a:lnTo>
                  <a:lnTo>
                    <a:pt x="62" y="133"/>
                  </a:lnTo>
                  <a:lnTo>
                    <a:pt x="69" y="140"/>
                  </a:lnTo>
                  <a:lnTo>
                    <a:pt x="76" y="144"/>
                  </a:lnTo>
                  <a:lnTo>
                    <a:pt x="82" y="148"/>
                  </a:lnTo>
                  <a:lnTo>
                    <a:pt x="75" y="120"/>
                  </a:lnTo>
                  <a:lnTo>
                    <a:pt x="72" y="81"/>
                  </a:lnTo>
                  <a:lnTo>
                    <a:pt x="73" y="41"/>
                  </a:lnTo>
                  <a:lnTo>
                    <a:pt x="79" y="8"/>
                  </a:lnTo>
                  <a:lnTo>
                    <a:pt x="82" y="0"/>
                  </a:lnTo>
                  <a:lnTo>
                    <a:pt x="84" y="0"/>
                  </a:lnTo>
                  <a:lnTo>
                    <a:pt x="85" y="5"/>
                  </a:lnTo>
                  <a:lnTo>
                    <a:pt x="84" y="14"/>
                  </a:lnTo>
                  <a:lnTo>
                    <a:pt x="84" y="37"/>
                  </a:lnTo>
                  <a:lnTo>
                    <a:pt x="87" y="75"/>
                  </a:lnTo>
                  <a:lnTo>
                    <a:pt x="91" y="113"/>
                  </a:lnTo>
                  <a:lnTo>
                    <a:pt x="96" y="136"/>
                  </a:lnTo>
                  <a:lnTo>
                    <a:pt x="103" y="133"/>
                  </a:lnTo>
                  <a:lnTo>
                    <a:pt x="111" y="128"/>
                  </a:lnTo>
                  <a:lnTo>
                    <a:pt x="119" y="120"/>
                  </a:lnTo>
                  <a:lnTo>
                    <a:pt x="128" y="112"/>
                  </a:lnTo>
                  <a:lnTo>
                    <a:pt x="136" y="103"/>
                  </a:lnTo>
                  <a:lnTo>
                    <a:pt x="143" y="94"/>
                  </a:lnTo>
                  <a:lnTo>
                    <a:pt x="148" y="83"/>
                  </a:lnTo>
                  <a:lnTo>
                    <a:pt x="151" y="73"/>
                  </a:lnTo>
                  <a:lnTo>
                    <a:pt x="154" y="66"/>
                  </a:lnTo>
                  <a:lnTo>
                    <a:pt x="158" y="66"/>
                  </a:lnTo>
                  <a:lnTo>
                    <a:pt x="159" y="73"/>
                  </a:lnTo>
                  <a:lnTo>
                    <a:pt x="156" y="84"/>
                  </a:lnTo>
                  <a:lnTo>
                    <a:pt x="151" y="93"/>
                  </a:lnTo>
                  <a:lnTo>
                    <a:pt x="145" y="103"/>
                  </a:lnTo>
                  <a:lnTo>
                    <a:pt x="137" y="114"/>
                  </a:lnTo>
                  <a:lnTo>
                    <a:pt x="129" y="126"/>
                  </a:lnTo>
                  <a:lnTo>
                    <a:pt x="121" y="137"/>
                  </a:lnTo>
                  <a:lnTo>
                    <a:pt x="113" y="148"/>
                  </a:lnTo>
                  <a:lnTo>
                    <a:pt x="106" y="156"/>
                  </a:lnTo>
                  <a:lnTo>
                    <a:pt x="102" y="161"/>
                  </a:lnTo>
                  <a:lnTo>
                    <a:pt x="98" y="181"/>
                  </a:lnTo>
                  <a:lnTo>
                    <a:pt x="95" y="203"/>
                  </a:lnTo>
                  <a:lnTo>
                    <a:pt x="92" y="223"/>
                  </a:lnTo>
                  <a:lnTo>
                    <a:pt x="91" y="235"/>
                  </a:lnTo>
                  <a:lnTo>
                    <a:pt x="102" y="230"/>
                  </a:lnTo>
                  <a:lnTo>
                    <a:pt x="114" y="222"/>
                  </a:lnTo>
                  <a:lnTo>
                    <a:pt x="128" y="210"/>
                  </a:lnTo>
                  <a:lnTo>
                    <a:pt x="141" y="199"/>
                  </a:lnTo>
                  <a:lnTo>
                    <a:pt x="153" y="186"/>
                  </a:lnTo>
                  <a:lnTo>
                    <a:pt x="165" y="172"/>
                  </a:lnTo>
                  <a:lnTo>
                    <a:pt x="174" y="159"/>
                  </a:lnTo>
                  <a:lnTo>
                    <a:pt x="180" y="147"/>
                  </a:lnTo>
                  <a:lnTo>
                    <a:pt x="183" y="141"/>
                  </a:lnTo>
                  <a:lnTo>
                    <a:pt x="186" y="140"/>
                  </a:lnTo>
                  <a:lnTo>
                    <a:pt x="186" y="146"/>
                  </a:lnTo>
                  <a:lnTo>
                    <a:pt x="183" y="155"/>
                  </a:lnTo>
                  <a:lnTo>
                    <a:pt x="179" y="163"/>
                  </a:lnTo>
                  <a:lnTo>
                    <a:pt x="171" y="174"/>
                  </a:lnTo>
                  <a:lnTo>
                    <a:pt x="160" y="189"/>
                  </a:lnTo>
                  <a:lnTo>
                    <a:pt x="148" y="205"/>
                  </a:lnTo>
                  <a:lnTo>
                    <a:pt x="135" y="222"/>
                  </a:lnTo>
                  <a:lnTo>
                    <a:pt x="121" y="237"/>
                  </a:lnTo>
                  <a:lnTo>
                    <a:pt x="108" y="248"/>
                  </a:lnTo>
                  <a:lnTo>
                    <a:pt x="97" y="256"/>
                  </a:lnTo>
                  <a:lnTo>
                    <a:pt x="90" y="265"/>
                  </a:lnTo>
                  <a:lnTo>
                    <a:pt x="90" y="279"/>
                  </a:lnTo>
                  <a:lnTo>
                    <a:pt x="91" y="293"/>
                  </a:lnTo>
                  <a:lnTo>
                    <a:pt x="92" y="301"/>
                  </a:lnTo>
                  <a:lnTo>
                    <a:pt x="92" y="305"/>
                  </a:lnTo>
                  <a:lnTo>
                    <a:pt x="91" y="307"/>
                  </a:lnTo>
                  <a:lnTo>
                    <a:pt x="90" y="309"/>
                  </a:lnTo>
                  <a:lnTo>
                    <a:pt x="88" y="313"/>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59" name="Freeform 363">
              <a:extLst>
                <a:ext uri="{FF2B5EF4-FFF2-40B4-BE49-F238E27FC236}">
                  <a16:creationId xmlns:a16="http://schemas.microsoft.com/office/drawing/2014/main" xmlns="" id="{741CE0B0-1F1E-4537-B81E-B5E2F3F88E2E}"/>
                </a:ext>
              </a:extLst>
            </p:cNvPr>
            <p:cNvSpPr>
              <a:spLocks/>
            </p:cNvSpPr>
            <p:nvPr/>
          </p:nvSpPr>
          <p:spPr bwMode="auto">
            <a:xfrm>
              <a:off x="2531" y="1095"/>
              <a:ext cx="127" cy="150"/>
            </a:xfrm>
            <a:custGeom>
              <a:avLst/>
              <a:gdLst>
                <a:gd name="T0" fmla="*/ 8 w 253"/>
                <a:gd name="T1" fmla="*/ 1 h 299"/>
                <a:gd name="T2" fmla="*/ 8 w 253"/>
                <a:gd name="T3" fmla="*/ 1 h 299"/>
                <a:gd name="T4" fmla="*/ 8 w 253"/>
                <a:gd name="T5" fmla="*/ 2 h 299"/>
                <a:gd name="T6" fmla="*/ 7 w 253"/>
                <a:gd name="T7" fmla="*/ 2 h 299"/>
                <a:gd name="T8" fmla="*/ 7 w 253"/>
                <a:gd name="T9" fmla="*/ 3 h 299"/>
                <a:gd name="T10" fmla="*/ 7 w 253"/>
                <a:gd name="T11" fmla="*/ 3 h 299"/>
                <a:gd name="T12" fmla="*/ 6 w 253"/>
                <a:gd name="T13" fmla="*/ 4 h 299"/>
                <a:gd name="T14" fmla="*/ 6 w 253"/>
                <a:gd name="T15" fmla="*/ 5 h 299"/>
                <a:gd name="T16" fmla="*/ 6 w 253"/>
                <a:gd name="T17" fmla="*/ 5 h 299"/>
                <a:gd name="T18" fmla="*/ 6 w 253"/>
                <a:gd name="T19" fmla="*/ 6 h 299"/>
                <a:gd name="T20" fmla="*/ 6 w 253"/>
                <a:gd name="T21" fmla="*/ 6 h 299"/>
                <a:gd name="T22" fmla="*/ 6 w 253"/>
                <a:gd name="T23" fmla="*/ 6 h 299"/>
                <a:gd name="T24" fmla="*/ 6 w 253"/>
                <a:gd name="T25" fmla="*/ 6 h 299"/>
                <a:gd name="T26" fmla="*/ 6 w 253"/>
                <a:gd name="T27" fmla="*/ 5 h 299"/>
                <a:gd name="T28" fmla="*/ 5 w 253"/>
                <a:gd name="T29" fmla="*/ 5 h 299"/>
                <a:gd name="T30" fmla="*/ 5 w 253"/>
                <a:gd name="T31" fmla="*/ 6 h 299"/>
                <a:gd name="T32" fmla="*/ 4 w 253"/>
                <a:gd name="T33" fmla="*/ 7 h 299"/>
                <a:gd name="T34" fmla="*/ 4 w 253"/>
                <a:gd name="T35" fmla="*/ 7 h 299"/>
                <a:gd name="T36" fmla="*/ 4 w 253"/>
                <a:gd name="T37" fmla="*/ 8 h 299"/>
                <a:gd name="T38" fmla="*/ 4 w 253"/>
                <a:gd name="T39" fmla="*/ 9 h 299"/>
                <a:gd name="T40" fmla="*/ 4 w 253"/>
                <a:gd name="T41" fmla="*/ 10 h 299"/>
                <a:gd name="T42" fmla="*/ 4 w 253"/>
                <a:gd name="T43" fmla="*/ 10 h 299"/>
                <a:gd name="T44" fmla="*/ 4 w 253"/>
                <a:gd name="T45" fmla="*/ 9 h 299"/>
                <a:gd name="T46" fmla="*/ 3 w 253"/>
                <a:gd name="T47" fmla="*/ 8 h 299"/>
                <a:gd name="T48" fmla="*/ 3 w 253"/>
                <a:gd name="T49" fmla="*/ 8 h 299"/>
                <a:gd name="T50" fmla="*/ 3 w 253"/>
                <a:gd name="T51" fmla="*/ 8 h 299"/>
                <a:gd name="T52" fmla="*/ 2 w 253"/>
                <a:gd name="T53" fmla="*/ 9 h 299"/>
                <a:gd name="T54" fmla="*/ 2 w 253"/>
                <a:gd name="T55" fmla="*/ 10 h 299"/>
                <a:gd name="T56" fmla="*/ 1 w 253"/>
                <a:gd name="T57" fmla="*/ 10 h 299"/>
                <a:gd name="T58" fmla="*/ 1 w 253"/>
                <a:gd name="T59" fmla="*/ 10 h 299"/>
                <a:gd name="T60" fmla="*/ 2 w 253"/>
                <a:gd name="T61" fmla="*/ 9 h 299"/>
                <a:gd name="T62" fmla="*/ 2 w 253"/>
                <a:gd name="T63" fmla="*/ 9 h 299"/>
                <a:gd name="T64" fmla="*/ 3 w 253"/>
                <a:gd name="T65" fmla="*/ 8 h 299"/>
                <a:gd name="T66" fmla="*/ 3 w 253"/>
                <a:gd name="T67" fmla="*/ 7 h 299"/>
                <a:gd name="T68" fmla="*/ 3 w 253"/>
                <a:gd name="T69" fmla="*/ 7 h 299"/>
                <a:gd name="T70" fmla="*/ 2 w 253"/>
                <a:gd name="T71" fmla="*/ 7 h 299"/>
                <a:gd name="T72" fmla="*/ 2 w 253"/>
                <a:gd name="T73" fmla="*/ 7 h 299"/>
                <a:gd name="T74" fmla="*/ 1 w 253"/>
                <a:gd name="T75" fmla="*/ 8 h 299"/>
                <a:gd name="T76" fmla="*/ 1 w 253"/>
                <a:gd name="T77" fmla="*/ 8 h 299"/>
                <a:gd name="T78" fmla="*/ 0 w 253"/>
                <a:gd name="T79" fmla="*/ 8 h 299"/>
                <a:gd name="T80" fmla="*/ 1 w 253"/>
                <a:gd name="T81" fmla="*/ 7 h 299"/>
                <a:gd name="T82" fmla="*/ 2 w 253"/>
                <a:gd name="T83" fmla="*/ 7 h 299"/>
                <a:gd name="T84" fmla="*/ 2 w 253"/>
                <a:gd name="T85" fmla="*/ 7 h 299"/>
                <a:gd name="T86" fmla="*/ 3 w 253"/>
                <a:gd name="T87" fmla="*/ 7 h 299"/>
                <a:gd name="T88" fmla="*/ 4 w 253"/>
                <a:gd name="T89" fmla="*/ 7 h 299"/>
                <a:gd name="T90" fmla="*/ 4 w 253"/>
                <a:gd name="T91" fmla="*/ 6 h 299"/>
                <a:gd name="T92" fmla="*/ 4 w 253"/>
                <a:gd name="T93" fmla="*/ 6 h 299"/>
                <a:gd name="T94" fmla="*/ 5 w 253"/>
                <a:gd name="T95" fmla="*/ 6 h 299"/>
                <a:gd name="T96" fmla="*/ 4 w 253"/>
                <a:gd name="T97" fmla="*/ 5 h 299"/>
                <a:gd name="T98" fmla="*/ 4 w 253"/>
                <a:gd name="T99" fmla="*/ 5 h 299"/>
                <a:gd name="T100" fmla="*/ 4 w 253"/>
                <a:gd name="T101" fmla="*/ 5 h 299"/>
                <a:gd name="T102" fmla="*/ 5 w 253"/>
                <a:gd name="T103" fmla="*/ 5 h 299"/>
                <a:gd name="T104" fmla="*/ 5 w 253"/>
                <a:gd name="T105" fmla="*/ 5 h 299"/>
                <a:gd name="T106" fmla="*/ 5 w 253"/>
                <a:gd name="T107" fmla="*/ 5 h 299"/>
                <a:gd name="T108" fmla="*/ 5 w 253"/>
                <a:gd name="T109" fmla="*/ 5 h 299"/>
                <a:gd name="T110" fmla="*/ 6 w 253"/>
                <a:gd name="T111" fmla="*/ 4 h 299"/>
                <a:gd name="T112" fmla="*/ 6 w 253"/>
                <a:gd name="T113" fmla="*/ 3 h 299"/>
                <a:gd name="T114" fmla="*/ 7 w 253"/>
                <a:gd name="T115" fmla="*/ 2 h 299"/>
                <a:gd name="T116" fmla="*/ 7 w 253"/>
                <a:gd name="T117" fmla="*/ 1 h 299"/>
                <a:gd name="T118" fmla="*/ 7 w 253"/>
                <a:gd name="T119" fmla="*/ 1 h 299"/>
                <a:gd name="T120" fmla="*/ 8 w 253"/>
                <a:gd name="T121" fmla="*/ 1 h 299"/>
                <a:gd name="T122" fmla="*/ 8 w 253"/>
                <a:gd name="T123" fmla="*/ 0 h 2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53" h="299">
                  <a:moveTo>
                    <a:pt x="253" y="0"/>
                  </a:moveTo>
                  <a:lnTo>
                    <a:pt x="249" y="6"/>
                  </a:lnTo>
                  <a:lnTo>
                    <a:pt x="244" y="14"/>
                  </a:lnTo>
                  <a:lnTo>
                    <a:pt x="238" y="24"/>
                  </a:lnTo>
                  <a:lnTo>
                    <a:pt x="232" y="34"/>
                  </a:lnTo>
                  <a:lnTo>
                    <a:pt x="226" y="45"/>
                  </a:lnTo>
                  <a:lnTo>
                    <a:pt x="220" y="55"/>
                  </a:lnTo>
                  <a:lnTo>
                    <a:pt x="215" y="63"/>
                  </a:lnTo>
                  <a:lnTo>
                    <a:pt x="212" y="69"/>
                  </a:lnTo>
                  <a:lnTo>
                    <a:pt x="209" y="75"/>
                  </a:lnTo>
                  <a:lnTo>
                    <a:pt x="204" y="84"/>
                  </a:lnTo>
                  <a:lnTo>
                    <a:pt x="199" y="93"/>
                  </a:lnTo>
                  <a:lnTo>
                    <a:pt x="194" y="103"/>
                  </a:lnTo>
                  <a:lnTo>
                    <a:pt x="188" y="114"/>
                  </a:lnTo>
                  <a:lnTo>
                    <a:pt x="182" y="123"/>
                  </a:lnTo>
                  <a:lnTo>
                    <a:pt x="177" y="130"/>
                  </a:lnTo>
                  <a:lnTo>
                    <a:pt x="175" y="133"/>
                  </a:lnTo>
                  <a:lnTo>
                    <a:pt x="182" y="143"/>
                  </a:lnTo>
                  <a:lnTo>
                    <a:pt x="189" y="152"/>
                  </a:lnTo>
                  <a:lnTo>
                    <a:pt x="192" y="162"/>
                  </a:lnTo>
                  <a:lnTo>
                    <a:pt x="194" y="174"/>
                  </a:lnTo>
                  <a:lnTo>
                    <a:pt x="192" y="181"/>
                  </a:lnTo>
                  <a:lnTo>
                    <a:pt x="191" y="180"/>
                  </a:lnTo>
                  <a:lnTo>
                    <a:pt x="190" y="175"/>
                  </a:lnTo>
                  <a:lnTo>
                    <a:pt x="188" y="168"/>
                  </a:lnTo>
                  <a:lnTo>
                    <a:pt x="183" y="163"/>
                  </a:lnTo>
                  <a:lnTo>
                    <a:pt x="176" y="158"/>
                  </a:lnTo>
                  <a:lnTo>
                    <a:pt x="171" y="154"/>
                  </a:lnTo>
                  <a:lnTo>
                    <a:pt x="165" y="152"/>
                  </a:lnTo>
                  <a:lnTo>
                    <a:pt x="157" y="159"/>
                  </a:lnTo>
                  <a:lnTo>
                    <a:pt x="148" y="167"/>
                  </a:lnTo>
                  <a:lnTo>
                    <a:pt x="137" y="176"/>
                  </a:lnTo>
                  <a:lnTo>
                    <a:pt x="128" y="186"/>
                  </a:lnTo>
                  <a:lnTo>
                    <a:pt x="119" y="196"/>
                  </a:lnTo>
                  <a:lnTo>
                    <a:pt x="111" y="204"/>
                  </a:lnTo>
                  <a:lnTo>
                    <a:pt x="105" y="211"/>
                  </a:lnTo>
                  <a:lnTo>
                    <a:pt x="103" y="215"/>
                  </a:lnTo>
                  <a:lnTo>
                    <a:pt x="101" y="227"/>
                  </a:lnTo>
                  <a:lnTo>
                    <a:pt x="103" y="245"/>
                  </a:lnTo>
                  <a:lnTo>
                    <a:pt x="106" y="265"/>
                  </a:lnTo>
                  <a:lnTo>
                    <a:pt x="112" y="280"/>
                  </a:lnTo>
                  <a:lnTo>
                    <a:pt x="116" y="289"/>
                  </a:lnTo>
                  <a:lnTo>
                    <a:pt x="119" y="294"/>
                  </a:lnTo>
                  <a:lnTo>
                    <a:pt x="118" y="295"/>
                  </a:lnTo>
                  <a:lnTo>
                    <a:pt x="113" y="290"/>
                  </a:lnTo>
                  <a:lnTo>
                    <a:pt x="106" y="279"/>
                  </a:lnTo>
                  <a:lnTo>
                    <a:pt x="98" y="259"/>
                  </a:lnTo>
                  <a:lnTo>
                    <a:pt x="93" y="239"/>
                  </a:lnTo>
                  <a:lnTo>
                    <a:pt x="92" y="226"/>
                  </a:lnTo>
                  <a:lnTo>
                    <a:pt x="86" y="234"/>
                  </a:lnTo>
                  <a:lnTo>
                    <a:pt x="80" y="244"/>
                  </a:lnTo>
                  <a:lnTo>
                    <a:pt x="73" y="256"/>
                  </a:lnTo>
                  <a:lnTo>
                    <a:pt x="65" y="266"/>
                  </a:lnTo>
                  <a:lnTo>
                    <a:pt x="57" y="277"/>
                  </a:lnTo>
                  <a:lnTo>
                    <a:pt x="50" y="287"/>
                  </a:lnTo>
                  <a:lnTo>
                    <a:pt x="43" y="294"/>
                  </a:lnTo>
                  <a:lnTo>
                    <a:pt x="37" y="297"/>
                  </a:lnTo>
                  <a:lnTo>
                    <a:pt x="30" y="299"/>
                  </a:lnTo>
                  <a:lnTo>
                    <a:pt x="28" y="298"/>
                  </a:lnTo>
                  <a:lnTo>
                    <a:pt x="31" y="295"/>
                  </a:lnTo>
                  <a:lnTo>
                    <a:pt x="36" y="289"/>
                  </a:lnTo>
                  <a:lnTo>
                    <a:pt x="39" y="283"/>
                  </a:lnTo>
                  <a:lnTo>
                    <a:pt x="45" y="274"/>
                  </a:lnTo>
                  <a:lnTo>
                    <a:pt x="52" y="262"/>
                  </a:lnTo>
                  <a:lnTo>
                    <a:pt x="60" y="250"/>
                  </a:lnTo>
                  <a:lnTo>
                    <a:pt x="68" y="237"/>
                  </a:lnTo>
                  <a:lnTo>
                    <a:pt x="76" y="226"/>
                  </a:lnTo>
                  <a:lnTo>
                    <a:pt x="82" y="218"/>
                  </a:lnTo>
                  <a:lnTo>
                    <a:pt x="86" y="214"/>
                  </a:lnTo>
                  <a:lnTo>
                    <a:pt x="75" y="215"/>
                  </a:lnTo>
                  <a:lnTo>
                    <a:pt x="65" y="218"/>
                  </a:lnTo>
                  <a:lnTo>
                    <a:pt x="54" y="219"/>
                  </a:lnTo>
                  <a:lnTo>
                    <a:pt x="45" y="221"/>
                  </a:lnTo>
                  <a:lnTo>
                    <a:pt x="36" y="223"/>
                  </a:lnTo>
                  <a:lnTo>
                    <a:pt x="29" y="226"/>
                  </a:lnTo>
                  <a:lnTo>
                    <a:pt x="22" y="228"/>
                  </a:lnTo>
                  <a:lnTo>
                    <a:pt x="16" y="231"/>
                  </a:lnTo>
                  <a:lnTo>
                    <a:pt x="7" y="236"/>
                  </a:lnTo>
                  <a:lnTo>
                    <a:pt x="1" y="236"/>
                  </a:lnTo>
                  <a:lnTo>
                    <a:pt x="0" y="234"/>
                  </a:lnTo>
                  <a:lnTo>
                    <a:pt x="5" y="229"/>
                  </a:lnTo>
                  <a:lnTo>
                    <a:pt x="12" y="224"/>
                  </a:lnTo>
                  <a:lnTo>
                    <a:pt x="22" y="220"/>
                  </a:lnTo>
                  <a:lnTo>
                    <a:pt x="35" y="214"/>
                  </a:lnTo>
                  <a:lnTo>
                    <a:pt x="48" y="209"/>
                  </a:lnTo>
                  <a:lnTo>
                    <a:pt x="62" y="204"/>
                  </a:lnTo>
                  <a:lnTo>
                    <a:pt x="75" y="200"/>
                  </a:lnTo>
                  <a:lnTo>
                    <a:pt x="85" y="198"/>
                  </a:lnTo>
                  <a:lnTo>
                    <a:pt x="92" y="197"/>
                  </a:lnTo>
                  <a:lnTo>
                    <a:pt x="98" y="196"/>
                  </a:lnTo>
                  <a:lnTo>
                    <a:pt x="104" y="192"/>
                  </a:lnTo>
                  <a:lnTo>
                    <a:pt x="111" y="186"/>
                  </a:lnTo>
                  <a:lnTo>
                    <a:pt x="116" y="181"/>
                  </a:lnTo>
                  <a:lnTo>
                    <a:pt x="122" y="174"/>
                  </a:lnTo>
                  <a:lnTo>
                    <a:pt x="127" y="168"/>
                  </a:lnTo>
                  <a:lnTo>
                    <a:pt x="129" y="163"/>
                  </a:lnTo>
                  <a:lnTo>
                    <a:pt x="130" y="160"/>
                  </a:lnTo>
                  <a:lnTo>
                    <a:pt x="128" y="156"/>
                  </a:lnTo>
                  <a:lnTo>
                    <a:pt x="124" y="153"/>
                  </a:lnTo>
                  <a:lnTo>
                    <a:pt x="120" y="152"/>
                  </a:lnTo>
                  <a:lnTo>
                    <a:pt x="116" y="151"/>
                  </a:lnTo>
                  <a:lnTo>
                    <a:pt x="123" y="147"/>
                  </a:lnTo>
                  <a:lnTo>
                    <a:pt x="129" y="144"/>
                  </a:lnTo>
                  <a:lnTo>
                    <a:pt x="134" y="140"/>
                  </a:lnTo>
                  <a:lnTo>
                    <a:pt x="138" y="137"/>
                  </a:lnTo>
                  <a:lnTo>
                    <a:pt x="142" y="139"/>
                  </a:lnTo>
                  <a:lnTo>
                    <a:pt x="144" y="140"/>
                  </a:lnTo>
                  <a:lnTo>
                    <a:pt x="145" y="140"/>
                  </a:lnTo>
                  <a:lnTo>
                    <a:pt x="146" y="140"/>
                  </a:lnTo>
                  <a:lnTo>
                    <a:pt x="152" y="133"/>
                  </a:lnTo>
                  <a:lnTo>
                    <a:pt x="161" y="121"/>
                  </a:lnTo>
                  <a:lnTo>
                    <a:pt x="171" y="106"/>
                  </a:lnTo>
                  <a:lnTo>
                    <a:pt x="181" y="90"/>
                  </a:lnTo>
                  <a:lnTo>
                    <a:pt x="191" y="71"/>
                  </a:lnTo>
                  <a:lnTo>
                    <a:pt x="200" y="55"/>
                  </a:lnTo>
                  <a:lnTo>
                    <a:pt x="206" y="40"/>
                  </a:lnTo>
                  <a:lnTo>
                    <a:pt x="209" y="29"/>
                  </a:lnTo>
                  <a:lnTo>
                    <a:pt x="212" y="23"/>
                  </a:lnTo>
                  <a:lnTo>
                    <a:pt x="217" y="16"/>
                  </a:lnTo>
                  <a:lnTo>
                    <a:pt x="220" y="10"/>
                  </a:lnTo>
                  <a:lnTo>
                    <a:pt x="225" y="6"/>
                  </a:lnTo>
                  <a:lnTo>
                    <a:pt x="230" y="3"/>
                  </a:lnTo>
                  <a:lnTo>
                    <a:pt x="240" y="1"/>
                  </a:lnTo>
                  <a:lnTo>
                    <a:pt x="248" y="0"/>
                  </a:lnTo>
                  <a:lnTo>
                    <a:pt x="253" y="0"/>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60" name="Freeform 364">
              <a:extLst>
                <a:ext uri="{FF2B5EF4-FFF2-40B4-BE49-F238E27FC236}">
                  <a16:creationId xmlns:a16="http://schemas.microsoft.com/office/drawing/2014/main" xmlns="" id="{F58A2FA0-966F-4950-91AC-DBACB650A880}"/>
                </a:ext>
              </a:extLst>
            </p:cNvPr>
            <p:cNvSpPr>
              <a:spLocks/>
            </p:cNvSpPr>
            <p:nvPr/>
          </p:nvSpPr>
          <p:spPr bwMode="auto">
            <a:xfrm>
              <a:off x="2765" y="890"/>
              <a:ext cx="73" cy="122"/>
            </a:xfrm>
            <a:custGeom>
              <a:avLst/>
              <a:gdLst>
                <a:gd name="T0" fmla="*/ 2 w 146"/>
                <a:gd name="T1" fmla="*/ 8 h 244"/>
                <a:gd name="T2" fmla="*/ 2 w 146"/>
                <a:gd name="T3" fmla="*/ 7 h 244"/>
                <a:gd name="T4" fmla="*/ 3 w 146"/>
                <a:gd name="T5" fmla="*/ 7 h 244"/>
                <a:gd name="T6" fmla="*/ 3 w 146"/>
                <a:gd name="T7" fmla="*/ 6 h 244"/>
                <a:gd name="T8" fmla="*/ 4 w 146"/>
                <a:gd name="T9" fmla="*/ 6 h 244"/>
                <a:gd name="T10" fmla="*/ 5 w 146"/>
                <a:gd name="T11" fmla="*/ 6 h 244"/>
                <a:gd name="T12" fmla="*/ 5 w 146"/>
                <a:gd name="T13" fmla="*/ 6 h 244"/>
                <a:gd name="T14" fmla="*/ 5 w 146"/>
                <a:gd name="T15" fmla="*/ 5 h 244"/>
                <a:gd name="T16" fmla="*/ 5 w 146"/>
                <a:gd name="T17" fmla="*/ 6 h 244"/>
                <a:gd name="T18" fmla="*/ 4 w 146"/>
                <a:gd name="T19" fmla="*/ 6 h 244"/>
                <a:gd name="T20" fmla="*/ 3 w 146"/>
                <a:gd name="T21" fmla="*/ 6 h 244"/>
                <a:gd name="T22" fmla="*/ 3 w 146"/>
                <a:gd name="T23" fmla="*/ 6 h 244"/>
                <a:gd name="T24" fmla="*/ 3 w 146"/>
                <a:gd name="T25" fmla="*/ 6 h 244"/>
                <a:gd name="T26" fmla="*/ 3 w 146"/>
                <a:gd name="T27" fmla="*/ 5 h 244"/>
                <a:gd name="T28" fmla="*/ 3 w 146"/>
                <a:gd name="T29" fmla="*/ 4 h 244"/>
                <a:gd name="T30" fmla="*/ 4 w 146"/>
                <a:gd name="T31" fmla="*/ 4 h 244"/>
                <a:gd name="T32" fmla="*/ 4 w 146"/>
                <a:gd name="T33" fmla="*/ 3 h 244"/>
                <a:gd name="T34" fmla="*/ 5 w 146"/>
                <a:gd name="T35" fmla="*/ 3 h 244"/>
                <a:gd name="T36" fmla="*/ 5 w 146"/>
                <a:gd name="T37" fmla="*/ 3 h 244"/>
                <a:gd name="T38" fmla="*/ 5 w 146"/>
                <a:gd name="T39" fmla="*/ 3 h 244"/>
                <a:gd name="T40" fmla="*/ 5 w 146"/>
                <a:gd name="T41" fmla="*/ 3 h 244"/>
                <a:gd name="T42" fmla="*/ 4 w 146"/>
                <a:gd name="T43" fmla="*/ 3 h 244"/>
                <a:gd name="T44" fmla="*/ 4 w 146"/>
                <a:gd name="T45" fmla="*/ 4 h 244"/>
                <a:gd name="T46" fmla="*/ 3 w 146"/>
                <a:gd name="T47" fmla="*/ 4 h 244"/>
                <a:gd name="T48" fmla="*/ 3 w 146"/>
                <a:gd name="T49" fmla="*/ 3 h 244"/>
                <a:gd name="T50" fmla="*/ 3 w 146"/>
                <a:gd name="T51" fmla="*/ 1 h 244"/>
                <a:gd name="T52" fmla="*/ 3 w 146"/>
                <a:gd name="T53" fmla="*/ 1 h 244"/>
                <a:gd name="T54" fmla="*/ 3 w 146"/>
                <a:gd name="T55" fmla="*/ 1 h 244"/>
                <a:gd name="T56" fmla="*/ 3 w 146"/>
                <a:gd name="T57" fmla="*/ 1 h 244"/>
                <a:gd name="T58" fmla="*/ 3 w 146"/>
                <a:gd name="T59" fmla="*/ 4 h 244"/>
                <a:gd name="T60" fmla="*/ 3 w 146"/>
                <a:gd name="T61" fmla="*/ 4 h 244"/>
                <a:gd name="T62" fmla="*/ 3 w 146"/>
                <a:gd name="T63" fmla="*/ 4 h 244"/>
                <a:gd name="T64" fmla="*/ 2 w 146"/>
                <a:gd name="T65" fmla="*/ 4 h 244"/>
                <a:gd name="T66" fmla="*/ 2 w 146"/>
                <a:gd name="T67" fmla="*/ 3 h 244"/>
                <a:gd name="T68" fmla="*/ 2 w 146"/>
                <a:gd name="T69" fmla="*/ 3 h 244"/>
                <a:gd name="T70" fmla="*/ 1 w 146"/>
                <a:gd name="T71" fmla="*/ 2 h 244"/>
                <a:gd name="T72" fmla="*/ 1 w 146"/>
                <a:gd name="T73" fmla="*/ 2 h 244"/>
                <a:gd name="T74" fmla="*/ 1 w 146"/>
                <a:gd name="T75" fmla="*/ 2 h 244"/>
                <a:gd name="T76" fmla="*/ 2 w 146"/>
                <a:gd name="T77" fmla="*/ 3 h 244"/>
                <a:gd name="T78" fmla="*/ 2 w 146"/>
                <a:gd name="T79" fmla="*/ 4 h 244"/>
                <a:gd name="T80" fmla="*/ 2 w 146"/>
                <a:gd name="T81" fmla="*/ 5 h 244"/>
                <a:gd name="T82" fmla="*/ 2 w 146"/>
                <a:gd name="T83" fmla="*/ 6 h 244"/>
                <a:gd name="T84" fmla="*/ 2 w 146"/>
                <a:gd name="T85" fmla="*/ 6 h 244"/>
                <a:gd name="T86" fmla="*/ 2 w 146"/>
                <a:gd name="T87" fmla="*/ 6 h 244"/>
                <a:gd name="T88" fmla="*/ 2 w 146"/>
                <a:gd name="T89" fmla="*/ 6 h 244"/>
                <a:gd name="T90" fmla="*/ 1 w 146"/>
                <a:gd name="T91" fmla="*/ 5 h 244"/>
                <a:gd name="T92" fmla="*/ 1 w 146"/>
                <a:gd name="T93" fmla="*/ 5 h 244"/>
                <a:gd name="T94" fmla="*/ 1 w 146"/>
                <a:gd name="T95" fmla="*/ 5 h 244"/>
                <a:gd name="T96" fmla="*/ 0 w 146"/>
                <a:gd name="T97" fmla="*/ 5 h 244"/>
                <a:gd name="T98" fmla="*/ 1 w 146"/>
                <a:gd name="T99" fmla="*/ 5 h 244"/>
                <a:gd name="T100" fmla="*/ 1 w 146"/>
                <a:gd name="T101" fmla="*/ 6 h 244"/>
                <a:gd name="T102" fmla="*/ 1 w 146"/>
                <a:gd name="T103" fmla="*/ 6 h 244"/>
                <a:gd name="T104" fmla="*/ 2 w 146"/>
                <a:gd name="T105" fmla="*/ 7 h 244"/>
                <a:gd name="T106" fmla="*/ 2 w 146"/>
                <a:gd name="T107" fmla="*/ 7 h 244"/>
                <a:gd name="T108" fmla="*/ 1 w 146"/>
                <a:gd name="T109" fmla="*/ 8 h 244"/>
                <a:gd name="T110" fmla="*/ 1 w 146"/>
                <a:gd name="T111" fmla="*/ 8 h 24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46" h="244">
                  <a:moveTo>
                    <a:pt x="31" y="240"/>
                  </a:moveTo>
                  <a:lnTo>
                    <a:pt x="39" y="230"/>
                  </a:lnTo>
                  <a:lnTo>
                    <a:pt x="48" y="216"/>
                  </a:lnTo>
                  <a:lnTo>
                    <a:pt x="57" y="204"/>
                  </a:lnTo>
                  <a:lnTo>
                    <a:pt x="61" y="195"/>
                  </a:lnTo>
                  <a:lnTo>
                    <a:pt x="69" y="195"/>
                  </a:lnTo>
                  <a:lnTo>
                    <a:pt x="80" y="193"/>
                  </a:lnTo>
                  <a:lnTo>
                    <a:pt x="92" y="190"/>
                  </a:lnTo>
                  <a:lnTo>
                    <a:pt x="106" y="185"/>
                  </a:lnTo>
                  <a:lnTo>
                    <a:pt x="117" y="180"/>
                  </a:lnTo>
                  <a:lnTo>
                    <a:pt x="128" y="175"/>
                  </a:lnTo>
                  <a:lnTo>
                    <a:pt x="136" y="170"/>
                  </a:lnTo>
                  <a:lnTo>
                    <a:pt x="139" y="167"/>
                  </a:lnTo>
                  <a:lnTo>
                    <a:pt x="141" y="161"/>
                  </a:lnTo>
                  <a:lnTo>
                    <a:pt x="142" y="159"/>
                  </a:lnTo>
                  <a:lnTo>
                    <a:pt x="140" y="159"/>
                  </a:lnTo>
                  <a:lnTo>
                    <a:pt x="136" y="161"/>
                  </a:lnTo>
                  <a:lnTo>
                    <a:pt x="131" y="163"/>
                  </a:lnTo>
                  <a:lnTo>
                    <a:pt x="123" y="167"/>
                  </a:lnTo>
                  <a:lnTo>
                    <a:pt x="114" y="170"/>
                  </a:lnTo>
                  <a:lnTo>
                    <a:pt x="103" y="175"/>
                  </a:lnTo>
                  <a:lnTo>
                    <a:pt x="92" y="179"/>
                  </a:lnTo>
                  <a:lnTo>
                    <a:pt x="81" y="183"/>
                  </a:lnTo>
                  <a:lnTo>
                    <a:pt x="73" y="185"/>
                  </a:lnTo>
                  <a:lnTo>
                    <a:pt x="67" y="186"/>
                  </a:lnTo>
                  <a:lnTo>
                    <a:pt x="71" y="175"/>
                  </a:lnTo>
                  <a:lnTo>
                    <a:pt x="77" y="159"/>
                  </a:lnTo>
                  <a:lnTo>
                    <a:pt x="83" y="142"/>
                  </a:lnTo>
                  <a:lnTo>
                    <a:pt x="85" y="133"/>
                  </a:lnTo>
                  <a:lnTo>
                    <a:pt x="92" y="127"/>
                  </a:lnTo>
                  <a:lnTo>
                    <a:pt x="100" y="121"/>
                  </a:lnTo>
                  <a:lnTo>
                    <a:pt x="109" y="114"/>
                  </a:lnTo>
                  <a:lnTo>
                    <a:pt x="118" y="104"/>
                  </a:lnTo>
                  <a:lnTo>
                    <a:pt x="128" y="96"/>
                  </a:lnTo>
                  <a:lnTo>
                    <a:pt x="136" y="89"/>
                  </a:lnTo>
                  <a:lnTo>
                    <a:pt x="141" y="84"/>
                  </a:lnTo>
                  <a:lnTo>
                    <a:pt x="145" y="79"/>
                  </a:lnTo>
                  <a:lnTo>
                    <a:pt x="146" y="74"/>
                  </a:lnTo>
                  <a:lnTo>
                    <a:pt x="146" y="71"/>
                  </a:lnTo>
                  <a:lnTo>
                    <a:pt x="144" y="71"/>
                  </a:lnTo>
                  <a:lnTo>
                    <a:pt x="139" y="76"/>
                  </a:lnTo>
                  <a:lnTo>
                    <a:pt x="134" y="79"/>
                  </a:lnTo>
                  <a:lnTo>
                    <a:pt x="129" y="85"/>
                  </a:lnTo>
                  <a:lnTo>
                    <a:pt x="122" y="91"/>
                  </a:lnTo>
                  <a:lnTo>
                    <a:pt x="114" y="96"/>
                  </a:lnTo>
                  <a:lnTo>
                    <a:pt x="106" y="102"/>
                  </a:lnTo>
                  <a:lnTo>
                    <a:pt x="98" y="108"/>
                  </a:lnTo>
                  <a:lnTo>
                    <a:pt x="91" y="112"/>
                  </a:lnTo>
                  <a:lnTo>
                    <a:pt x="86" y="115"/>
                  </a:lnTo>
                  <a:lnTo>
                    <a:pt x="87" y="94"/>
                  </a:lnTo>
                  <a:lnTo>
                    <a:pt x="88" y="61"/>
                  </a:lnTo>
                  <a:lnTo>
                    <a:pt x="90" y="27"/>
                  </a:lnTo>
                  <a:lnTo>
                    <a:pt x="88" y="8"/>
                  </a:lnTo>
                  <a:lnTo>
                    <a:pt x="87" y="1"/>
                  </a:lnTo>
                  <a:lnTo>
                    <a:pt x="86" y="0"/>
                  </a:lnTo>
                  <a:lnTo>
                    <a:pt x="85" y="2"/>
                  </a:lnTo>
                  <a:lnTo>
                    <a:pt x="84" y="10"/>
                  </a:lnTo>
                  <a:lnTo>
                    <a:pt x="81" y="32"/>
                  </a:lnTo>
                  <a:lnTo>
                    <a:pt x="79" y="68"/>
                  </a:lnTo>
                  <a:lnTo>
                    <a:pt x="76" y="103"/>
                  </a:lnTo>
                  <a:lnTo>
                    <a:pt x="71" y="125"/>
                  </a:lnTo>
                  <a:lnTo>
                    <a:pt x="69" y="127"/>
                  </a:lnTo>
                  <a:lnTo>
                    <a:pt x="67" y="126"/>
                  </a:lnTo>
                  <a:lnTo>
                    <a:pt x="65" y="123"/>
                  </a:lnTo>
                  <a:lnTo>
                    <a:pt x="64" y="117"/>
                  </a:lnTo>
                  <a:lnTo>
                    <a:pt x="63" y="111"/>
                  </a:lnTo>
                  <a:lnTo>
                    <a:pt x="58" y="103"/>
                  </a:lnTo>
                  <a:lnTo>
                    <a:pt x="54" y="94"/>
                  </a:lnTo>
                  <a:lnTo>
                    <a:pt x="47" y="84"/>
                  </a:lnTo>
                  <a:lnTo>
                    <a:pt x="40" y="73"/>
                  </a:lnTo>
                  <a:lnTo>
                    <a:pt x="33" y="64"/>
                  </a:lnTo>
                  <a:lnTo>
                    <a:pt x="26" y="58"/>
                  </a:lnTo>
                  <a:lnTo>
                    <a:pt x="22" y="55"/>
                  </a:lnTo>
                  <a:lnTo>
                    <a:pt x="17" y="55"/>
                  </a:lnTo>
                  <a:lnTo>
                    <a:pt x="18" y="58"/>
                  </a:lnTo>
                  <a:lnTo>
                    <a:pt x="23" y="64"/>
                  </a:lnTo>
                  <a:lnTo>
                    <a:pt x="29" y="73"/>
                  </a:lnTo>
                  <a:lnTo>
                    <a:pt x="37" y="86"/>
                  </a:lnTo>
                  <a:lnTo>
                    <a:pt x="46" y="103"/>
                  </a:lnTo>
                  <a:lnTo>
                    <a:pt x="55" y="119"/>
                  </a:lnTo>
                  <a:lnTo>
                    <a:pt x="60" y="132"/>
                  </a:lnTo>
                  <a:lnTo>
                    <a:pt x="60" y="144"/>
                  </a:lnTo>
                  <a:lnTo>
                    <a:pt x="57" y="159"/>
                  </a:lnTo>
                  <a:lnTo>
                    <a:pt x="54" y="172"/>
                  </a:lnTo>
                  <a:lnTo>
                    <a:pt x="50" y="180"/>
                  </a:lnTo>
                  <a:lnTo>
                    <a:pt x="48" y="183"/>
                  </a:lnTo>
                  <a:lnTo>
                    <a:pt x="46" y="183"/>
                  </a:lnTo>
                  <a:lnTo>
                    <a:pt x="43" y="179"/>
                  </a:lnTo>
                  <a:lnTo>
                    <a:pt x="39" y="174"/>
                  </a:lnTo>
                  <a:lnTo>
                    <a:pt x="35" y="169"/>
                  </a:lnTo>
                  <a:lnTo>
                    <a:pt x="31" y="164"/>
                  </a:lnTo>
                  <a:lnTo>
                    <a:pt x="25" y="157"/>
                  </a:lnTo>
                  <a:lnTo>
                    <a:pt x="19" y="151"/>
                  </a:lnTo>
                  <a:lnTo>
                    <a:pt x="14" y="145"/>
                  </a:lnTo>
                  <a:lnTo>
                    <a:pt x="8" y="139"/>
                  </a:lnTo>
                  <a:lnTo>
                    <a:pt x="3" y="134"/>
                  </a:lnTo>
                  <a:lnTo>
                    <a:pt x="1" y="131"/>
                  </a:lnTo>
                  <a:lnTo>
                    <a:pt x="0" y="130"/>
                  </a:lnTo>
                  <a:lnTo>
                    <a:pt x="2" y="136"/>
                  </a:lnTo>
                  <a:lnTo>
                    <a:pt x="8" y="145"/>
                  </a:lnTo>
                  <a:lnTo>
                    <a:pt x="14" y="154"/>
                  </a:lnTo>
                  <a:lnTo>
                    <a:pt x="19" y="163"/>
                  </a:lnTo>
                  <a:lnTo>
                    <a:pt x="26" y="172"/>
                  </a:lnTo>
                  <a:lnTo>
                    <a:pt x="32" y="182"/>
                  </a:lnTo>
                  <a:lnTo>
                    <a:pt x="34" y="187"/>
                  </a:lnTo>
                  <a:lnTo>
                    <a:pt x="35" y="194"/>
                  </a:lnTo>
                  <a:lnTo>
                    <a:pt x="35" y="206"/>
                  </a:lnTo>
                  <a:lnTo>
                    <a:pt x="33" y="220"/>
                  </a:lnTo>
                  <a:lnTo>
                    <a:pt x="27" y="231"/>
                  </a:lnTo>
                  <a:lnTo>
                    <a:pt x="23" y="239"/>
                  </a:lnTo>
                  <a:lnTo>
                    <a:pt x="23" y="244"/>
                  </a:lnTo>
                  <a:lnTo>
                    <a:pt x="26" y="244"/>
                  </a:lnTo>
                  <a:lnTo>
                    <a:pt x="31" y="240"/>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4961" name="Freeform 365">
              <a:extLst>
                <a:ext uri="{FF2B5EF4-FFF2-40B4-BE49-F238E27FC236}">
                  <a16:creationId xmlns:a16="http://schemas.microsoft.com/office/drawing/2014/main" xmlns="" id="{5EA0D8C3-E510-4F8F-83CE-E2308A623164}"/>
                </a:ext>
              </a:extLst>
            </p:cNvPr>
            <p:cNvSpPr>
              <a:spLocks/>
            </p:cNvSpPr>
            <p:nvPr/>
          </p:nvSpPr>
          <p:spPr bwMode="auto">
            <a:xfrm>
              <a:off x="2432" y="924"/>
              <a:ext cx="139" cy="113"/>
            </a:xfrm>
            <a:custGeom>
              <a:avLst/>
              <a:gdLst>
                <a:gd name="T0" fmla="*/ 8 w 279"/>
                <a:gd name="T1" fmla="*/ 6 h 227"/>
                <a:gd name="T2" fmla="*/ 7 w 279"/>
                <a:gd name="T3" fmla="*/ 6 h 227"/>
                <a:gd name="T4" fmla="*/ 7 w 279"/>
                <a:gd name="T5" fmla="*/ 5 h 227"/>
                <a:gd name="T6" fmla="*/ 6 w 279"/>
                <a:gd name="T7" fmla="*/ 5 h 227"/>
                <a:gd name="T8" fmla="*/ 7 w 279"/>
                <a:gd name="T9" fmla="*/ 4 h 227"/>
                <a:gd name="T10" fmla="*/ 6 w 279"/>
                <a:gd name="T11" fmla="*/ 2 h 227"/>
                <a:gd name="T12" fmla="*/ 6 w 279"/>
                <a:gd name="T13" fmla="*/ 3 h 227"/>
                <a:gd name="T14" fmla="*/ 6 w 279"/>
                <a:gd name="T15" fmla="*/ 5 h 227"/>
                <a:gd name="T16" fmla="*/ 6 w 279"/>
                <a:gd name="T17" fmla="*/ 5 h 227"/>
                <a:gd name="T18" fmla="*/ 5 w 279"/>
                <a:gd name="T19" fmla="*/ 4 h 227"/>
                <a:gd name="T20" fmla="*/ 4 w 279"/>
                <a:gd name="T21" fmla="*/ 3 h 227"/>
                <a:gd name="T22" fmla="*/ 4 w 279"/>
                <a:gd name="T23" fmla="*/ 0 h 227"/>
                <a:gd name="T24" fmla="*/ 4 w 279"/>
                <a:gd name="T25" fmla="*/ 0 h 227"/>
                <a:gd name="T26" fmla="*/ 4 w 279"/>
                <a:gd name="T27" fmla="*/ 1 h 227"/>
                <a:gd name="T28" fmla="*/ 4 w 279"/>
                <a:gd name="T29" fmla="*/ 3 h 227"/>
                <a:gd name="T30" fmla="*/ 2 w 279"/>
                <a:gd name="T31" fmla="*/ 2 h 227"/>
                <a:gd name="T32" fmla="*/ 1 w 279"/>
                <a:gd name="T33" fmla="*/ 1 h 227"/>
                <a:gd name="T34" fmla="*/ 0 w 279"/>
                <a:gd name="T35" fmla="*/ 0 h 227"/>
                <a:gd name="T36" fmla="*/ 0 w 279"/>
                <a:gd name="T37" fmla="*/ 0 h 227"/>
                <a:gd name="T38" fmla="*/ 1 w 279"/>
                <a:gd name="T39" fmla="*/ 2 h 227"/>
                <a:gd name="T40" fmla="*/ 3 w 279"/>
                <a:gd name="T41" fmla="*/ 3 h 227"/>
                <a:gd name="T42" fmla="*/ 4 w 279"/>
                <a:gd name="T43" fmla="*/ 3 h 227"/>
                <a:gd name="T44" fmla="*/ 3 w 279"/>
                <a:gd name="T45" fmla="*/ 4 h 227"/>
                <a:gd name="T46" fmla="*/ 2 w 279"/>
                <a:gd name="T47" fmla="*/ 4 h 227"/>
                <a:gd name="T48" fmla="*/ 0 w 279"/>
                <a:gd name="T49" fmla="*/ 4 h 227"/>
                <a:gd name="T50" fmla="*/ 0 w 279"/>
                <a:gd name="T51" fmla="*/ 3 h 227"/>
                <a:gd name="T52" fmla="*/ 0 w 279"/>
                <a:gd name="T53" fmla="*/ 4 h 227"/>
                <a:gd name="T54" fmla="*/ 1 w 279"/>
                <a:gd name="T55" fmla="*/ 4 h 227"/>
                <a:gd name="T56" fmla="*/ 3 w 279"/>
                <a:gd name="T57" fmla="*/ 4 h 227"/>
                <a:gd name="T58" fmla="*/ 4 w 279"/>
                <a:gd name="T59" fmla="*/ 4 h 227"/>
                <a:gd name="T60" fmla="*/ 5 w 279"/>
                <a:gd name="T61" fmla="*/ 5 h 227"/>
                <a:gd name="T62" fmla="*/ 5 w 279"/>
                <a:gd name="T63" fmla="*/ 5 h 227"/>
                <a:gd name="T64" fmla="*/ 5 w 279"/>
                <a:gd name="T65" fmla="*/ 6 h 227"/>
                <a:gd name="T66" fmla="*/ 4 w 279"/>
                <a:gd name="T67" fmla="*/ 6 h 227"/>
                <a:gd name="T68" fmla="*/ 3 w 279"/>
                <a:gd name="T69" fmla="*/ 6 h 227"/>
                <a:gd name="T70" fmla="*/ 3 w 279"/>
                <a:gd name="T71" fmla="*/ 7 h 227"/>
                <a:gd name="T72" fmla="*/ 4 w 279"/>
                <a:gd name="T73" fmla="*/ 6 h 227"/>
                <a:gd name="T74" fmla="*/ 5 w 279"/>
                <a:gd name="T75" fmla="*/ 6 h 227"/>
                <a:gd name="T76" fmla="*/ 6 w 279"/>
                <a:gd name="T77" fmla="*/ 6 h 227"/>
                <a:gd name="T78" fmla="*/ 6 w 279"/>
                <a:gd name="T79" fmla="*/ 6 h 227"/>
                <a:gd name="T80" fmla="*/ 7 w 279"/>
                <a:gd name="T81" fmla="*/ 6 h 227"/>
                <a:gd name="T82" fmla="*/ 8 w 279"/>
                <a:gd name="T83" fmla="*/ 6 h 227"/>
                <a:gd name="T84" fmla="*/ 8 w 279"/>
                <a:gd name="T85" fmla="*/ 7 h 2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79" h="227">
                  <a:moveTo>
                    <a:pt x="279" y="227"/>
                  </a:moveTo>
                  <a:lnTo>
                    <a:pt x="273" y="222"/>
                  </a:lnTo>
                  <a:lnTo>
                    <a:pt x="266" y="212"/>
                  </a:lnTo>
                  <a:lnTo>
                    <a:pt x="259" y="205"/>
                  </a:lnTo>
                  <a:lnTo>
                    <a:pt x="255" y="201"/>
                  </a:lnTo>
                  <a:lnTo>
                    <a:pt x="252" y="200"/>
                  </a:lnTo>
                  <a:lnTo>
                    <a:pt x="249" y="196"/>
                  </a:lnTo>
                  <a:lnTo>
                    <a:pt x="243" y="194"/>
                  </a:lnTo>
                  <a:lnTo>
                    <a:pt x="237" y="191"/>
                  </a:lnTo>
                  <a:lnTo>
                    <a:pt x="232" y="187"/>
                  </a:lnTo>
                  <a:lnTo>
                    <a:pt x="226" y="184"/>
                  </a:lnTo>
                  <a:lnTo>
                    <a:pt x="221" y="180"/>
                  </a:lnTo>
                  <a:lnTo>
                    <a:pt x="219" y="177"/>
                  </a:lnTo>
                  <a:lnTo>
                    <a:pt x="221" y="156"/>
                  </a:lnTo>
                  <a:lnTo>
                    <a:pt x="225" y="132"/>
                  </a:lnTo>
                  <a:lnTo>
                    <a:pt x="226" y="110"/>
                  </a:lnTo>
                  <a:lnTo>
                    <a:pt x="225" y="94"/>
                  </a:lnTo>
                  <a:lnTo>
                    <a:pt x="222" y="87"/>
                  </a:lnTo>
                  <a:lnTo>
                    <a:pt x="221" y="87"/>
                  </a:lnTo>
                  <a:lnTo>
                    <a:pt x="220" y="93"/>
                  </a:lnTo>
                  <a:lnTo>
                    <a:pt x="221" y="101"/>
                  </a:lnTo>
                  <a:lnTo>
                    <a:pt x="219" y="116"/>
                  </a:lnTo>
                  <a:lnTo>
                    <a:pt x="214" y="139"/>
                  </a:lnTo>
                  <a:lnTo>
                    <a:pt x="208" y="161"/>
                  </a:lnTo>
                  <a:lnTo>
                    <a:pt x="205" y="174"/>
                  </a:lnTo>
                  <a:lnTo>
                    <a:pt x="200" y="171"/>
                  </a:lnTo>
                  <a:lnTo>
                    <a:pt x="195" y="164"/>
                  </a:lnTo>
                  <a:lnTo>
                    <a:pt x="188" y="156"/>
                  </a:lnTo>
                  <a:lnTo>
                    <a:pt x="181" y="148"/>
                  </a:lnTo>
                  <a:lnTo>
                    <a:pt x="173" y="140"/>
                  </a:lnTo>
                  <a:lnTo>
                    <a:pt x="166" y="132"/>
                  </a:lnTo>
                  <a:lnTo>
                    <a:pt x="160" y="127"/>
                  </a:lnTo>
                  <a:lnTo>
                    <a:pt x="157" y="124"/>
                  </a:lnTo>
                  <a:lnTo>
                    <a:pt x="158" y="97"/>
                  </a:lnTo>
                  <a:lnTo>
                    <a:pt x="156" y="61"/>
                  </a:lnTo>
                  <a:lnTo>
                    <a:pt x="151" y="27"/>
                  </a:lnTo>
                  <a:lnTo>
                    <a:pt x="144" y="5"/>
                  </a:lnTo>
                  <a:lnTo>
                    <a:pt x="139" y="0"/>
                  </a:lnTo>
                  <a:lnTo>
                    <a:pt x="139" y="3"/>
                  </a:lnTo>
                  <a:lnTo>
                    <a:pt x="139" y="12"/>
                  </a:lnTo>
                  <a:lnTo>
                    <a:pt x="142" y="22"/>
                  </a:lnTo>
                  <a:lnTo>
                    <a:pt x="144" y="40"/>
                  </a:lnTo>
                  <a:lnTo>
                    <a:pt x="146" y="67"/>
                  </a:lnTo>
                  <a:lnTo>
                    <a:pt x="146" y="95"/>
                  </a:lnTo>
                  <a:lnTo>
                    <a:pt x="144" y="113"/>
                  </a:lnTo>
                  <a:lnTo>
                    <a:pt x="133" y="104"/>
                  </a:lnTo>
                  <a:lnTo>
                    <a:pt x="115" y="93"/>
                  </a:lnTo>
                  <a:lnTo>
                    <a:pt x="95" y="79"/>
                  </a:lnTo>
                  <a:lnTo>
                    <a:pt x="74" y="63"/>
                  </a:lnTo>
                  <a:lnTo>
                    <a:pt x="53" y="49"/>
                  </a:lnTo>
                  <a:lnTo>
                    <a:pt x="36" y="35"/>
                  </a:lnTo>
                  <a:lnTo>
                    <a:pt x="22" y="26"/>
                  </a:lnTo>
                  <a:lnTo>
                    <a:pt x="16" y="20"/>
                  </a:lnTo>
                  <a:lnTo>
                    <a:pt x="13" y="17"/>
                  </a:lnTo>
                  <a:lnTo>
                    <a:pt x="12" y="18"/>
                  </a:lnTo>
                  <a:lnTo>
                    <a:pt x="14" y="23"/>
                  </a:lnTo>
                  <a:lnTo>
                    <a:pt x="21" y="31"/>
                  </a:lnTo>
                  <a:lnTo>
                    <a:pt x="29" y="40"/>
                  </a:lnTo>
                  <a:lnTo>
                    <a:pt x="42" y="50"/>
                  </a:lnTo>
                  <a:lnTo>
                    <a:pt x="59" y="64"/>
                  </a:lnTo>
                  <a:lnTo>
                    <a:pt x="77" y="79"/>
                  </a:lnTo>
                  <a:lnTo>
                    <a:pt x="97" y="94"/>
                  </a:lnTo>
                  <a:lnTo>
                    <a:pt x="113" y="106"/>
                  </a:lnTo>
                  <a:lnTo>
                    <a:pt x="127" y="117"/>
                  </a:lnTo>
                  <a:lnTo>
                    <a:pt x="136" y="123"/>
                  </a:lnTo>
                  <a:lnTo>
                    <a:pt x="143" y="126"/>
                  </a:lnTo>
                  <a:lnTo>
                    <a:pt x="141" y="127"/>
                  </a:lnTo>
                  <a:lnTo>
                    <a:pt x="134" y="127"/>
                  </a:lnTo>
                  <a:lnTo>
                    <a:pt x="122" y="128"/>
                  </a:lnTo>
                  <a:lnTo>
                    <a:pt x="112" y="131"/>
                  </a:lnTo>
                  <a:lnTo>
                    <a:pt x="98" y="132"/>
                  </a:lnTo>
                  <a:lnTo>
                    <a:pt x="82" y="133"/>
                  </a:lnTo>
                  <a:lnTo>
                    <a:pt x="63" y="132"/>
                  </a:lnTo>
                  <a:lnTo>
                    <a:pt x="46" y="131"/>
                  </a:lnTo>
                  <a:lnTo>
                    <a:pt x="31" y="128"/>
                  </a:lnTo>
                  <a:lnTo>
                    <a:pt x="17" y="125"/>
                  </a:lnTo>
                  <a:lnTo>
                    <a:pt x="8" y="120"/>
                  </a:lnTo>
                  <a:lnTo>
                    <a:pt x="0" y="114"/>
                  </a:lnTo>
                  <a:lnTo>
                    <a:pt x="0" y="118"/>
                  </a:lnTo>
                  <a:lnTo>
                    <a:pt x="5" y="124"/>
                  </a:lnTo>
                  <a:lnTo>
                    <a:pt x="12" y="131"/>
                  </a:lnTo>
                  <a:lnTo>
                    <a:pt x="20" y="133"/>
                  </a:lnTo>
                  <a:lnTo>
                    <a:pt x="35" y="135"/>
                  </a:lnTo>
                  <a:lnTo>
                    <a:pt x="53" y="138"/>
                  </a:lnTo>
                  <a:lnTo>
                    <a:pt x="74" y="140"/>
                  </a:lnTo>
                  <a:lnTo>
                    <a:pt x="95" y="141"/>
                  </a:lnTo>
                  <a:lnTo>
                    <a:pt x="113" y="142"/>
                  </a:lnTo>
                  <a:lnTo>
                    <a:pt x="128" y="143"/>
                  </a:lnTo>
                  <a:lnTo>
                    <a:pt x="136" y="143"/>
                  </a:lnTo>
                  <a:lnTo>
                    <a:pt x="142" y="144"/>
                  </a:lnTo>
                  <a:lnTo>
                    <a:pt x="149" y="149"/>
                  </a:lnTo>
                  <a:lnTo>
                    <a:pt x="156" y="156"/>
                  </a:lnTo>
                  <a:lnTo>
                    <a:pt x="164" y="163"/>
                  </a:lnTo>
                  <a:lnTo>
                    <a:pt x="172" y="171"/>
                  </a:lnTo>
                  <a:lnTo>
                    <a:pt x="179" y="178"/>
                  </a:lnTo>
                  <a:lnTo>
                    <a:pt x="183" y="182"/>
                  </a:lnTo>
                  <a:lnTo>
                    <a:pt x="187" y="186"/>
                  </a:lnTo>
                  <a:lnTo>
                    <a:pt x="177" y="189"/>
                  </a:lnTo>
                  <a:lnTo>
                    <a:pt x="166" y="194"/>
                  </a:lnTo>
                  <a:lnTo>
                    <a:pt x="153" y="200"/>
                  </a:lnTo>
                  <a:lnTo>
                    <a:pt x="141" y="205"/>
                  </a:lnTo>
                  <a:lnTo>
                    <a:pt x="128" y="211"/>
                  </a:lnTo>
                  <a:lnTo>
                    <a:pt x="116" y="215"/>
                  </a:lnTo>
                  <a:lnTo>
                    <a:pt x="107" y="218"/>
                  </a:lnTo>
                  <a:lnTo>
                    <a:pt x="99" y="219"/>
                  </a:lnTo>
                  <a:lnTo>
                    <a:pt x="92" y="220"/>
                  </a:lnTo>
                  <a:lnTo>
                    <a:pt x="93" y="223"/>
                  </a:lnTo>
                  <a:lnTo>
                    <a:pt x="100" y="225"/>
                  </a:lnTo>
                  <a:lnTo>
                    <a:pt x="113" y="224"/>
                  </a:lnTo>
                  <a:lnTo>
                    <a:pt x="121" y="222"/>
                  </a:lnTo>
                  <a:lnTo>
                    <a:pt x="133" y="219"/>
                  </a:lnTo>
                  <a:lnTo>
                    <a:pt x="145" y="215"/>
                  </a:lnTo>
                  <a:lnTo>
                    <a:pt x="159" y="210"/>
                  </a:lnTo>
                  <a:lnTo>
                    <a:pt x="172" y="207"/>
                  </a:lnTo>
                  <a:lnTo>
                    <a:pt x="183" y="202"/>
                  </a:lnTo>
                  <a:lnTo>
                    <a:pt x="192" y="199"/>
                  </a:lnTo>
                  <a:lnTo>
                    <a:pt x="198" y="196"/>
                  </a:lnTo>
                  <a:lnTo>
                    <a:pt x="205" y="194"/>
                  </a:lnTo>
                  <a:lnTo>
                    <a:pt x="212" y="194"/>
                  </a:lnTo>
                  <a:lnTo>
                    <a:pt x="219" y="197"/>
                  </a:lnTo>
                  <a:lnTo>
                    <a:pt x="228" y="203"/>
                  </a:lnTo>
                  <a:lnTo>
                    <a:pt x="234" y="207"/>
                  </a:lnTo>
                  <a:lnTo>
                    <a:pt x="241" y="211"/>
                  </a:lnTo>
                  <a:lnTo>
                    <a:pt x="249" y="215"/>
                  </a:lnTo>
                  <a:lnTo>
                    <a:pt x="257" y="219"/>
                  </a:lnTo>
                  <a:lnTo>
                    <a:pt x="264" y="223"/>
                  </a:lnTo>
                  <a:lnTo>
                    <a:pt x="271" y="225"/>
                  </a:lnTo>
                  <a:lnTo>
                    <a:pt x="275" y="227"/>
                  </a:lnTo>
                  <a:lnTo>
                    <a:pt x="279" y="227"/>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Tree>
  </p:cSld>
  <p:clrMapOvr>
    <a:masterClrMapping/>
  </p:clrMapOvr>
  <p:transition>
    <p:wheel spokes="8"/>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nodeType="clickEffect">
                                  <p:stCondLst>
                                    <p:cond delay="0"/>
                                  </p:stCondLst>
                                  <p:childTnLst>
                                    <p:set>
                                      <p:cBhvr>
                                        <p:cTn id="6" dur="1" fill="hold">
                                          <p:stCondLst>
                                            <p:cond delay="0"/>
                                          </p:stCondLst>
                                        </p:cTn>
                                        <p:tgtEl>
                                          <p:spTgt spid="53256">
                                            <p:txEl>
                                              <p:pRg st="0" end="0"/>
                                            </p:txEl>
                                          </p:spTgt>
                                        </p:tgtEl>
                                        <p:attrNameLst>
                                          <p:attrName>style.visibility</p:attrName>
                                        </p:attrNameLst>
                                      </p:cBhvr>
                                      <p:to>
                                        <p:strVal val="visible"/>
                                      </p:to>
                                    </p:set>
                                    <p:anim calcmode="lin" valueType="num">
                                      <p:cBhvr additive="base">
                                        <p:cTn id="7" dur="1000" fill="hold">
                                          <p:stCondLst>
                                            <p:cond delay="0"/>
                                          </p:stCondLst>
                                        </p:cTn>
                                        <p:tgtEl>
                                          <p:spTgt spid="53256">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stCondLst>
                                            <p:cond delay="0"/>
                                          </p:stCondLst>
                                        </p:cTn>
                                        <p:tgtEl>
                                          <p:spTgt spid="53256">
                                            <p:txEl>
                                              <p:pRg st="0" end="0"/>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3256" name="Rectangle 8">
            <a:extLst>
              <a:ext uri="{FF2B5EF4-FFF2-40B4-BE49-F238E27FC236}">
                <a16:creationId xmlns:a16="http://schemas.microsoft.com/office/drawing/2014/main" xmlns="" id="{25FB6C70-5651-4C50-AD38-FEA4DC1492E6}"/>
              </a:ext>
            </a:extLst>
          </p:cNvPr>
          <p:cNvSpPr>
            <a:spLocks noGrp="1" noChangeArrowheads="1"/>
          </p:cNvSpPr>
          <p:nvPr>
            <p:ph type="body" idx="4294967295"/>
          </p:nvPr>
        </p:nvSpPr>
        <p:spPr>
          <a:xfrm>
            <a:off x="228600" y="2332038"/>
            <a:ext cx="8534400" cy="4525962"/>
          </a:xfrm>
          <a:noFill/>
        </p:spPr>
        <p:txBody>
          <a:bodyPr/>
          <a:lstStyle/>
          <a:p>
            <a:pPr algn="just" eaLnBrk="1" hangingPunct="1">
              <a:lnSpc>
                <a:spcPct val="120000"/>
              </a:lnSpc>
              <a:spcBef>
                <a:spcPct val="50000"/>
              </a:spcBef>
              <a:buFontTx/>
              <a:buNone/>
            </a:pPr>
            <a:r>
              <a:rPr lang="en-US" altLang="en-US" sz="2800">
                <a:solidFill>
                  <a:srgbClr val="0000FF"/>
                </a:solidFill>
                <a:latin typeface="Times New Roman" panose="02020603050405020304" pitchFamily="18" charset="0"/>
              </a:rPr>
              <a:t>         Từ ngày còn ít tuổi, tôi đã thích những tranh lợn, gà, chuột, ếch, tranh cây dừa, tranh tố nữ của làng Hồ. Mỗi lần tết đến, đứng trước những cái chiếu bày tranh làng Hồ giải trên các lề phố Hà Nội, lòng tôi thấm thía một nỗi biết ơn đối với những người nghệ sĩ tạo hình của nhân dân. Họ đã đem vào cuộc sống một cách nhìn         thuần phác, càng ngắm càng thấy đậm đà, lành mạnh , hóm hỉnh và tươi vui.</a:t>
            </a:r>
          </a:p>
        </p:txBody>
      </p:sp>
      <p:sp>
        <p:nvSpPr>
          <p:cNvPr id="53274" name="Line 26">
            <a:extLst>
              <a:ext uri="{FF2B5EF4-FFF2-40B4-BE49-F238E27FC236}">
                <a16:creationId xmlns:a16="http://schemas.microsoft.com/office/drawing/2014/main" xmlns="" id="{BD4F7353-32FE-46AA-8264-981BDC3FE13C}"/>
              </a:ext>
            </a:extLst>
          </p:cNvPr>
          <p:cNvSpPr>
            <a:spLocks noChangeShapeType="1"/>
          </p:cNvSpPr>
          <p:nvPr/>
        </p:nvSpPr>
        <p:spPr bwMode="auto">
          <a:xfrm flipH="1">
            <a:off x="1081088" y="4017963"/>
            <a:ext cx="228600" cy="381000"/>
          </a:xfrm>
          <a:prstGeom prst="line">
            <a:avLst/>
          </a:prstGeom>
          <a:noFill/>
          <a:ln w="28575">
            <a:solidFill>
              <a:srgbClr val="FF3300"/>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98660" name="Text Box 356">
            <a:extLst>
              <a:ext uri="{FF2B5EF4-FFF2-40B4-BE49-F238E27FC236}">
                <a16:creationId xmlns:a16="http://schemas.microsoft.com/office/drawing/2014/main" xmlns="" id="{8460C808-1714-45D0-B11D-A4D7FDA64C5D}"/>
              </a:ext>
            </a:extLst>
          </p:cNvPr>
          <p:cNvSpPr txBox="1">
            <a:spLocks noChangeArrowheads="1"/>
          </p:cNvSpPr>
          <p:nvPr/>
        </p:nvSpPr>
        <p:spPr bwMode="auto">
          <a:xfrm>
            <a:off x="4438650" y="2424113"/>
            <a:ext cx="1343025" cy="519112"/>
          </a:xfrm>
          <a:prstGeom prst="rect">
            <a:avLst/>
          </a:prstGeom>
          <a:solidFill>
            <a:schemeClr val="bg1"/>
          </a:solidFill>
          <a:ln>
            <a:noFill/>
          </a:ln>
          <a:effectLst/>
          <a:extLs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just" eaLnBrk="1" hangingPunct="1">
              <a:spcBef>
                <a:spcPct val="50000"/>
              </a:spcBef>
            </a:pPr>
            <a:r>
              <a:rPr lang="en-US" altLang="en-US" sz="2800">
                <a:solidFill>
                  <a:srgbClr val="FF0000"/>
                </a:solidFill>
              </a:rPr>
              <a:t>đã thích</a:t>
            </a:r>
          </a:p>
        </p:txBody>
      </p:sp>
      <p:sp>
        <p:nvSpPr>
          <p:cNvPr id="98661" name="Text Box 357">
            <a:extLst>
              <a:ext uri="{FF2B5EF4-FFF2-40B4-BE49-F238E27FC236}">
                <a16:creationId xmlns:a16="http://schemas.microsoft.com/office/drawing/2014/main" xmlns="" id="{90003122-283F-4030-A4E5-62FF7450BD9E}"/>
              </a:ext>
            </a:extLst>
          </p:cNvPr>
          <p:cNvSpPr txBox="1">
            <a:spLocks noChangeArrowheads="1"/>
          </p:cNvSpPr>
          <p:nvPr/>
        </p:nvSpPr>
        <p:spPr bwMode="auto">
          <a:xfrm>
            <a:off x="6553200" y="3948113"/>
            <a:ext cx="1524000" cy="519112"/>
          </a:xfrm>
          <a:prstGeom prst="rect">
            <a:avLst/>
          </a:prstGeom>
          <a:solidFill>
            <a:schemeClr val="bg1"/>
          </a:solidFill>
          <a:ln>
            <a:noFill/>
          </a:ln>
          <a:effectLst/>
          <a:extLs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just" eaLnBrk="1" hangingPunct="1">
              <a:spcBef>
                <a:spcPct val="50000"/>
              </a:spcBef>
            </a:pPr>
            <a:r>
              <a:rPr lang="en-US" altLang="en-US" sz="2800">
                <a:solidFill>
                  <a:srgbClr val="FF0000"/>
                </a:solidFill>
              </a:rPr>
              <a:t>thấm thía</a:t>
            </a:r>
          </a:p>
        </p:txBody>
      </p:sp>
      <p:sp>
        <p:nvSpPr>
          <p:cNvPr id="98662" name="Text Box 358">
            <a:extLst>
              <a:ext uri="{FF2B5EF4-FFF2-40B4-BE49-F238E27FC236}">
                <a16:creationId xmlns:a16="http://schemas.microsoft.com/office/drawing/2014/main" xmlns="" id="{EBA47C6D-D579-405C-889A-81E307C2BCAB}"/>
              </a:ext>
            </a:extLst>
          </p:cNvPr>
          <p:cNvSpPr txBox="1">
            <a:spLocks noChangeArrowheads="1"/>
          </p:cNvSpPr>
          <p:nvPr/>
        </p:nvSpPr>
        <p:spPr bwMode="auto">
          <a:xfrm>
            <a:off x="5619750" y="4448175"/>
            <a:ext cx="2533650" cy="519113"/>
          </a:xfrm>
          <a:prstGeom prst="rect">
            <a:avLst/>
          </a:prstGeom>
          <a:solidFill>
            <a:schemeClr val="bg1"/>
          </a:solidFill>
          <a:ln>
            <a:noFill/>
          </a:ln>
          <a:effectLst/>
          <a:extLs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just" eaLnBrk="1" hangingPunct="1">
              <a:spcBef>
                <a:spcPct val="50000"/>
              </a:spcBef>
            </a:pPr>
            <a:r>
              <a:rPr lang="en-US" altLang="en-US" sz="2800">
                <a:solidFill>
                  <a:srgbClr val="FF0000"/>
                </a:solidFill>
              </a:rPr>
              <a:t>nghệ sĩ tạo hình</a:t>
            </a:r>
          </a:p>
        </p:txBody>
      </p:sp>
      <p:sp>
        <p:nvSpPr>
          <p:cNvPr id="98663" name="Text Box 359">
            <a:extLst>
              <a:ext uri="{FF2B5EF4-FFF2-40B4-BE49-F238E27FC236}">
                <a16:creationId xmlns:a16="http://schemas.microsoft.com/office/drawing/2014/main" xmlns="" id="{BE999442-41FD-4F5B-B8CA-49658CA88ED3}"/>
              </a:ext>
            </a:extLst>
          </p:cNvPr>
          <p:cNvSpPr txBox="1">
            <a:spLocks noChangeArrowheads="1"/>
          </p:cNvSpPr>
          <p:nvPr/>
        </p:nvSpPr>
        <p:spPr bwMode="auto">
          <a:xfrm>
            <a:off x="533400" y="5491163"/>
            <a:ext cx="1752600" cy="519112"/>
          </a:xfrm>
          <a:prstGeom prst="rect">
            <a:avLst/>
          </a:prstGeom>
          <a:solidFill>
            <a:schemeClr val="bg1"/>
          </a:solidFill>
          <a:ln>
            <a:noFill/>
          </a:ln>
          <a:effectLst/>
          <a:extLs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just" eaLnBrk="1" hangingPunct="1">
              <a:spcBef>
                <a:spcPct val="50000"/>
              </a:spcBef>
            </a:pPr>
            <a:r>
              <a:rPr lang="en-US" altLang="en-US" sz="2800">
                <a:solidFill>
                  <a:srgbClr val="FF0000"/>
                </a:solidFill>
              </a:rPr>
              <a:t>thuần phác</a:t>
            </a:r>
          </a:p>
        </p:txBody>
      </p:sp>
      <p:sp>
        <p:nvSpPr>
          <p:cNvPr id="98664" name="Text Box 360">
            <a:extLst>
              <a:ext uri="{FF2B5EF4-FFF2-40B4-BE49-F238E27FC236}">
                <a16:creationId xmlns:a16="http://schemas.microsoft.com/office/drawing/2014/main" xmlns="" id="{472E782F-75AA-40FB-89E4-D35688DF3750}"/>
              </a:ext>
            </a:extLst>
          </p:cNvPr>
          <p:cNvSpPr txBox="1">
            <a:spLocks noChangeArrowheads="1"/>
          </p:cNvSpPr>
          <p:nvPr/>
        </p:nvSpPr>
        <p:spPr bwMode="auto">
          <a:xfrm>
            <a:off x="6900863" y="5495925"/>
            <a:ext cx="1676400" cy="519113"/>
          </a:xfrm>
          <a:prstGeom prst="rect">
            <a:avLst/>
          </a:prstGeom>
          <a:solidFill>
            <a:schemeClr val="bg1"/>
          </a:solidFill>
          <a:ln>
            <a:noFill/>
          </a:ln>
          <a:effectLst/>
          <a:extLs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just" eaLnBrk="1" hangingPunct="1">
              <a:spcBef>
                <a:spcPct val="50000"/>
              </a:spcBef>
            </a:pPr>
            <a:r>
              <a:rPr lang="en-US" altLang="en-US" sz="2800">
                <a:solidFill>
                  <a:srgbClr val="FF0000"/>
                </a:solidFill>
              </a:rPr>
              <a:t>lành mạnh</a:t>
            </a:r>
          </a:p>
        </p:txBody>
      </p:sp>
      <p:sp>
        <p:nvSpPr>
          <p:cNvPr id="98667" name="Text Box 363">
            <a:extLst>
              <a:ext uri="{FF2B5EF4-FFF2-40B4-BE49-F238E27FC236}">
                <a16:creationId xmlns:a16="http://schemas.microsoft.com/office/drawing/2014/main" xmlns="" id="{9F7845EC-AE7A-4FB1-98E2-9CEFDE818FE9}"/>
              </a:ext>
            </a:extLst>
          </p:cNvPr>
          <p:cNvSpPr txBox="1">
            <a:spLocks noChangeArrowheads="1"/>
          </p:cNvSpPr>
          <p:nvPr/>
        </p:nvSpPr>
        <p:spPr bwMode="auto">
          <a:xfrm>
            <a:off x="538163" y="6011863"/>
            <a:ext cx="1595437" cy="519112"/>
          </a:xfrm>
          <a:prstGeom prst="rect">
            <a:avLst/>
          </a:prstGeom>
          <a:solidFill>
            <a:schemeClr val="bg1"/>
          </a:solidFill>
          <a:ln>
            <a:noFill/>
          </a:ln>
          <a:effectLst/>
          <a:extLs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just" eaLnBrk="1" hangingPunct="1">
              <a:spcBef>
                <a:spcPct val="50000"/>
              </a:spcBef>
            </a:pPr>
            <a:r>
              <a:rPr lang="en-US" altLang="en-US" sz="2800">
                <a:solidFill>
                  <a:srgbClr val="FF0000"/>
                </a:solidFill>
              </a:rPr>
              <a:t>hóm hỉnh</a:t>
            </a:r>
          </a:p>
        </p:txBody>
      </p:sp>
      <p:sp>
        <p:nvSpPr>
          <p:cNvPr id="98668" name="Text Box 364">
            <a:extLst>
              <a:ext uri="{FF2B5EF4-FFF2-40B4-BE49-F238E27FC236}">
                <a16:creationId xmlns:a16="http://schemas.microsoft.com/office/drawing/2014/main" xmlns="" id="{05BFC76A-B927-406C-9925-0BA81FEDA9EC}"/>
              </a:ext>
            </a:extLst>
          </p:cNvPr>
          <p:cNvSpPr txBox="1">
            <a:spLocks noChangeArrowheads="1"/>
          </p:cNvSpPr>
          <p:nvPr/>
        </p:nvSpPr>
        <p:spPr bwMode="auto">
          <a:xfrm>
            <a:off x="2514600" y="6010275"/>
            <a:ext cx="1595438" cy="519113"/>
          </a:xfrm>
          <a:prstGeom prst="rect">
            <a:avLst/>
          </a:prstGeom>
          <a:solidFill>
            <a:schemeClr val="bg1"/>
          </a:solidFill>
          <a:ln>
            <a:noFill/>
          </a:ln>
          <a:effectLst/>
          <a:extLs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just" eaLnBrk="1" hangingPunct="1">
              <a:spcBef>
                <a:spcPct val="50000"/>
              </a:spcBef>
            </a:pPr>
            <a:r>
              <a:rPr lang="en-US" altLang="en-US" sz="2800">
                <a:solidFill>
                  <a:srgbClr val="FF0000"/>
                </a:solidFill>
              </a:rPr>
              <a:t>tươi vui</a:t>
            </a:r>
          </a:p>
        </p:txBody>
      </p:sp>
      <p:sp>
        <p:nvSpPr>
          <p:cNvPr id="35851" name="AutoShape 365">
            <a:extLst>
              <a:ext uri="{FF2B5EF4-FFF2-40B4-BE49-F238E27FC236}">
                <a16:creationId xmlns:a16="http://schemas.microsoft.com/office/drawing/2014/main" xmlns="" id="{7B8CB688-68C4-4CB5-9F0F-1AB1E0CC2F3F}"/>
              </a:ext>
            </a:extLst>
          </p:cNvPr>
          <p:cNvSpPr>
            <a:spLocks noChangeArrowheads="1"/>
          </p:cNvSpPr>
          <p:nvPr/>
        </p:nvSpPr>
        <p:spPr bwMode="auto">
          <a:xfrm>
            <a:off x="1447800" y="1728788"/>
            <a:ext cx="5791200" cy="609600"/>
          </a:xfrm>
          <a:prstGeom prst="ribbon">
            <a:avLst>
              <a:gd name="adj1" fmla="val 12500"/>
              <a:gd name="adj2" fmla="val 50000"/>
            </a:avLst>
          </a:prstGeom>
          <a:solidFill>
            <a:schemeClr val="accent1"/>
          </a:solidFill>
          <a:ln w="9525">
            <a:solidFill>
              <a:schemeClr val="tx1"/>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r>
              <a:rPr lang="en-US" altLang="en-US" sz="2600" i="1"/>
              <a:t>Luyện đọc diễn cảm</a:t>
            </a:r>
          </a:p>
        </p:txBody>
      </p:sp>
      <p:sp>
        <p:nvSpPr>
          <p:cNvPr id="35852" name="Text Box 366">
            <a:extLst>
              <a:ext uri="{FF2B5EF4-FFF2-40B4-BE49-F238E27FC236}">
                <a16:creationId xmlns:a16="http://schemas.microsoft.com/office/drawing/2014/main" xmlns="" id="{8BB2C1CF-05A6-4265-AF57-FA232B924BCE}"/>
              </a:ext>
            </a:extLst>
          </p:cNvPr>
          <p:cNvSpPr txBox="1">
            <a:spLocks noChangeArrowheads="1"/>
          </p:cNvSpPr>
          <p:nvPr/>
        </p:nvSpPr>
        <p:spPr bwMode="auto">
          <a:xfrm>
            <a:off x="4495800" y="1325563"/>
            <a:ext cx="3276600" cy="4270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spcBef>
                <a:spcPct val="50000"/>
              </a:spcBef>
            </a:pPr>
            <a:r>
              <a:rPr lang="en-US" altLang="en-US" sz="2200" i="1"/>
              <a:t>Theo Nguyễn Tuân</a:t>
            </a:r>
          </a:p>
        </p:txBody>
      </p:sp>
      <p:sp>
        <p:nvSpPr>
          <p:cNvPr id="35853" name="Line 367">
            <a:extLst>
              <a:ext uri="{FF2B5EF4-FFF2-40B4-BE49-F238E27FC236}">
                <a16:creationId xmlns:a16="http://schemas.microsoft.com/office/drawing/2014/main" xmlns="" id="{4CD72D0E-F807-4F87-9651-51F437164644}"/>
              </a:ext>
            </a:extLst>
          </p:cNvPr>
          <p:cNvSpPr>
            <a:spLocks noChangeShapeType="1"/>
          </p:cNvSpPr>
          <p:nvPr/>
        </p:nvSpPr>
        <p:spPr bwMode="auto">
          <a:xfrm flipV="1">
            <a:off x="228600" y="1295400"/>
            <a:ext cx="8610600" cy="0"/>
          </a:xfrm>
          <a:prstGeom prst="line">
            <a:avLst/>
          </a:prstGeom>
          <a:noFill/>
          <a:ln w="28575">
            <a:solidFill>
              <a:schemeClr val="accent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sp>
        <p:nvSpPr>
          <p:cNvPr id="35854" name="Line 368">
            <a:extLst>
              <a:ext uri="{FF2B5EF4-FFF2-40B4-BE49-F238E27FC236}">
                <a16:creationId xmlns:a16="http://schemas.microsoft.com/office/drawing/2014/main" xmlns="" id="{6C387EC8-C022-4D36-82BC-E7A3D04A54EC}"/>
              </a:ext>
            </a:extLst>
          </p:cNvPr>
          <p:cNvSpPr>
            <a:spLocks noChangeShapeType="1"/>
          </p:cNvSpPr>
          <p:nvPr/>
        </p:nvSpPr>
        <p:spPr bwMode="auto">
          <a:xfrm flipV="1">
            <a:off x="461963" y="1371600"/>
            <a:ext cx="8610600" cy="0"/>
          </a:xfrm>
          <a:prstGeom prst="line">
            <a:avLst/>
          </a:prstGeom>
          <a:noFill/>
          <a:ln w="28575">
            <a:solidFill>
              <a:srgbClr val="99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sp>
        <p:nvSpPr>
          <p:cNvPr id="35855" name="WordArt 370">
            <a:extLst>
              <a:ext uri="{FF2B5EF4-FFF2-40B4-BE49-F238E27FC236}">
                <a16:creationId xmlns:a16="http://schemas.microsoft.com/office/drawing/2014/main" xmlns="" id="{F8116DFD-1490-4099-9119-B1D45337280D}"/>
              </a:ext>
            </a:extLst>
          </p:cNvPr>
          <p:cNvSpPr>
            <a:spLocks noChangeArrowheads="1" noChangeShapeType="1" noTextEdit="1"/>
          </p:cNvSpPr>
          <p:nvPr/>
        </p:nvSpPr>
        <p:spPr bwMode="auto">
          <a:xfrm>
            <a:off x="3722688" y="392113"/>
            <a:ext cx="1104900" cy="323850"/>
          </a:xfrm>
          <a:prstGeom prst="rect">
            <a:avLst/>
          </a:prstGeom>
        </p:spPr>
        <p:txBody>
          <a:bodyPr wrap="none" fromWordArt="1">
            <a:prstTxWarp prst="textPlain">
              <a:avLst>
                <a:gd name="adj" fmla="val 50000"/>
              </a:avLst>
            </a:prstTxWarp>
          </a:bodyPr>
          <a:lstStyle/>
          <a:p>
            <a:pPr algn="ctr"/>
            <a:r>
              <a:rPr lang="en-US" sz="2000" b="1" kern="10">
                <a:ln w="9525">
                  <a:solidFill>
                    <a:srgbClr val="FF0000"/>
                  </a:solidFill>
                  <a:round/>
                  <a:headEnd/>
                  <a:tailEnd/>
                </a:ln>
                <a:solidFill>
                  <a:srgbClr val="009900"/>
                </a:solidFill>
                <a:cs typeface="Times New Roman" panose="02020603050405020304" pitchFamily="18" charset="0"/>
              </a:rPr>
              <a:t>Tập đọc</a:t>
            </a:r>
          </a:p>
        </p:txBody>
      </p:sp>
      <p:sp>
        <p:nvSpPr>
          <p:cNvPr id="35856" name="WordArt 371">
            <a:extLst>
              <a:ext uri="{FF2B5EF4-FFF2-40B4-BE49-F238E27FC236}">
                <a16:creationId xmlns:a16="http://schemas.microsoft.com/office/drawing/2014/main" xmlns="" id="{B5DAD5C9-750D-43BF-A29E-9C57803B2BE7}"/>
              </a:ext>
            </a:extLst>
          </p:cNvPr>
          <p:cNvSpPr>
            <a:spLocks noChangeArrowheads="1" noChangeShapeType="1" noTextEdit="1"/>
          </p:cNvSpPr>
          <p:nvPr/>
        </p:nvSpPr>
        <p:spPr bwMode="auto">
          <a:xfrm>
            <a:off x="3119438" y="938213"/>
            <a:ext cx="2452687" cy="338137"/>
          </a:xfrm>
          <a:prstGeom prst="rect">
            <a:avLst/>
          </a:prstGeom>
        </p:spPr>
        <p:txBody>
          <a:bodyPr wrap="none" fromWordArt="1">
            <a:prstTxWarp prst="textPlain">
              <a:avLst>
                <a:gd name="adj" fmla="val 50000"/>
              </a:avLst>
            </a:prstTxWarp>
          </a:bodyPr>
          <a:lstStyle/>
          <a:p>
            <a:pPr algn="ctr"/>
            <a:r>
              <a:rPr lang="en-US" sz="2800" kern="10">
                <a:ln w="9525">
                  <a:solidFill>
                    <a:srgbClr val="D60093"/>
                  </a:solidFill>
                  <a:round/>
                  <a:headEnd/>
                  <a:tailEnd/>
                </a:ln>
                <a:solidFill>
                  <a:srgbClr val="FF0000"/>
                </a:solidFill>
                <a:cs typeface="Times New Roman" panose="02020603050405020304" pitchFamily="18" charset="0"/>
              </a:rPr>
              <a:t>Tranh làng Hồ</a:t>
            </a:r>
          </a:p>
        </p:txBody>
      </p:sp>
      <p:grpSp>
        <p:nvGrpSpPr>
          <p:cNvPr id="35857" name="Group 30">
            <a:extLst>
              <a:ext uri="{FF2B5EF4-FFF2-40B4-BE49-F238E27FC236}">
                <a16:creationId xmlns:a16="http://schemas.microsoft.com/office/drawing/2014/main" xmlns="" id="{22E4F3E0-BC5B-4AC7-AC21-73C936034023}"/>
              </a:ext>
            </a:extLst>
          </p:cNvPr>
          <p:cNvGrpSpPr>
            <a:grpSpLocks noChangeAspect="1"/>
          </p:cNvGrpSpPr>
          <p:nvPr/>
        </p:nvGrpSpPr>
        <p:grpSpPr bwMode="auto">
          <a:xfrm>
            <a:off x="7926388" y="76200"/>
            <a:ext cx="1196975" cy="1066800"/>
            <a:chOff x="1728" y="192"/>
            <a:chExt cx="1259" cy="1154"/>
          </a:xfrm>
        </p:grpSpPr>
        <p:sp>
          <p:nvSpPr>
            <p:cNvPr id="35859" name="AutoShape 31">
              <a:extLst>
                <a:ext uri="{FF2B5EF4-FFF2-40B4-BE49-F238E27FC236}">
                  <a16:creationId xmlns:a16="http://schemas.microsoft.com/office/drawing/2014/main" xmlns="" id="{D4AE7C01-1CAD-4264-8225-6C89F1981218}"/>
                </a:ext>
              </a:extLst>
            </p:cNvPr>
            <p:cNvSpPr>
              <a:spLocks noChangeAspect="1" noChangeArrowheads="1" noTextEdit="1"/>
            </p:cNvSpPr>
            <p:nvPr/>
          </p:nvSpPr>
          <p:spPr bwMode="auto">
            <a:xfrm>
              <a:off x="1728" y="192"/>
              <a:ext cx="1259" cy="11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p>
          </p:txBody>
        </p:sp>
        <p:grpSp>
          <p:nvGrpSpPr>
            <p:cNvPr id="35860" name="Group 32">
              <a:extLst>
                <a:ext uri="{FF2B5EF4-FFF2-40B4-BE49-F238E27FC236}">
                  <a16:creationId xmlns:a16="http://schemas.microsoft.com/office/drawing/2014/main" xmlns="" id="{B463988C-80C9-4123-B7A2-576BF17E8F54}"/>
                </a:ext>
              </a:extLst>
            </p:cNvPr>
            <p:cNvGrpSpPr>
              <a:grpSpLocks/>
            </p:cNvGrpSpPr>
            <p:nvPr/>
          </p:nvGrpSpPr>
          <p:grpSpPr bwMode="auto">
            <a:xfrm>
              <a:off x="1905" y="192"/>
              <a:ext cx="1017" cy="1111"/>
              <a:chOff x="1905" y="192"/>
              <a:chExt cx="1017" cy="1111"/>
            </a:xfrm>
          </p:grpSpPr>
          <p:sp>
            <p:nvSpPr>
              <p:cNvPr id="35994" name="Freeform 33">
                <a:extLst>
                  <a:ext uri="{FF2B5EF4-FFF2-40B4-BE49-F238E27FC236}">
                    <a16:creationId xmlns:a16="http://schemas.microsoft.com/office/drawing/2014/main" xmlns="" id="{0F127F33-1A72-4E6A-8D51-C1C1CB0F714F}"/>
                  </a:ext>
                </a:extLst>
              </p:cNvPr>
              <p:cNvSpPr>
                <a:spLocks/>
              </p:cNvSpPr>
              <p:nvPr/>
            </p:nvSpPr>
            <p:spPr bwMode="auto">
              <a:xfrm>
                <a:off x="2178" y="336"/>
                <a:ext cx="444" cy="445"/>
              </a:xfrm>
              <a:custGeom>
                <a:avLst/>
                <a:gdLst>
                  <a:gd name="T0" fmla="*/ 15 w 889"/>
                  <a:gd name="T1" fmla="*/ 28 h 890"/>
                  <a:gd name="T2" fmla="*/ 18 w 889"/>
                  <a:gd name="T3" fmla="*/ 28 h 890"/>
                  <a:gd name="T4" fmla="*/ 20 w 889"/>
                  <a:gd name="T5" fmla="*/ 27 h 890"/>
                  <a:gd name="T6" fmla="*/ 22 w 889"/>
                  <a:gd name="T7" fmla="*/ 25 h 890"/>
                  <a:gd name="T8" fmla="*/ 24 w 889"/>
                  <a:gd name="T9" fmla="*/ 23 h 890"/>
                  <a:gd name="T10" fmla="*/ 26 w 889"/>
                  <a:gd name="T11" fmla="*/ 21 h 890"/>
                  <a:gd name="T12" fmla="*/ 27 w 889"/>
                  <a:gd name="T13" fmla="*/ 19 h 890"/>
                  <a:gd name="T14" fmla="*/ 27 w 889"/>
                  <a:gd name="T15" fmla="*/ 16 h 890"/>
                  <a:gd name="T16" fmla="*/ 27 w 889"/>
                  <a:gd name="T17" fmla="*/ 13 h 890"/>
                  <a:gd name="T18" fmla="*/ 27 w 889"/>
                  <a:gd name="T19" fmla="*/ 10 h 890"/>
                  <a:gd name="T20" fmla="*/ 26 w 889"/>
                  <a:gd name="T21" fmla="*/ 8 h 890"/>
                  <a:gd name="T22" fmla="*/ 24 w 889"/>
                  <a:gd name="T23" fmla="*/ 6 h 890"/>
                  <a:gd name="T24" fmla="*/ 22 w 889"/>
                  <a:gd name="T25" fmla="*/ 4 h 890"/>
                  <a:gd name="T26" fmla="*/ 20 w 889"/>
                  <a:gd name="T27" fmla="*/ 2 h 890"/>
                  <a:gd name="T28" fmla="*/ 18 w 889"/>
                  <a:gd name="T29" fmla="*/ 1 h 890"/>
                  <a:gd name="T30" fmla="*/ 15 w 889"/>
                  <a:gd name="T31" fmla="*/ 1 h 890"/>
                  <a:gd name="T32" fmla="*/ 12 w 889"/>
                  <a:gd name="T33" fmla="*/ 1 h 890"/>
                  <a:gd name="T34" fmla="*/ 9 w 889"/>
                  <a:gd name="T35" fmla="*/ 1 h 890"/>
                  <a:gd name="T36" fmla="*/ 7 w 889"/>
                  <a:gd name="T37" fmla="*/ 2 h 890"/>
                  <a:gd name="T38" fmla="*/ 5 w 889"/>
                  <a:gd name="T39" fmla="*/ 4 h 890"/>
                  <a:gd name="T40" fmla="*/ 3 w 889"/>
                  <a:gd name="T41" fmla="*/ 6 h 890"/>
                  <a:gd name="T42" fmla="*/ 1 w 889"/>
                  <a:gd name="T43" fmla="*/ 8 h 890"/>
                  <a:gd name="T44" fmla="*/ 0 w 889"/>
                  <a:gd name="T45" fmla="*/ 10 h 890"/>
                  <a:gd name="T46" fmla="*/ 0 w 889"/>
                  <a:gd name="T47" fmla="*/ 13 h 890"/>
                  <a:gd name="T48" fmla="*/ 0 w 889"/>
                  <a:gd name="T49" fmla="*/ 16 h 890"/>
                  <a:gd name="T50" fmla="*/ 0 w 889"/>
                  <a:gd name="T51" fmla="*/ 19 h 890"/>
                  <a:gd name="T52" fmla="*/ 1 w 889"/>
                  <a:gd name="T53" fmla="*/ 21 h 890"/>
                  <a:gd name="T54" fmla="*/ 3 w 889"/>
                  <a:gd name="T55" fmla="*/ 23 h 890"/>
                  <a:gd name="T56" fmla="*/ 5 w 889"/>
                  <a:gd name="T57" fmla="*/ 25 h 890"/>
                  <a:gd name="T58" fmla="*/ 7 w 889"/>
                  <a:gd name="T59" fmla="*/ 27 h 890"/>
                  <a:gd name="T60" fmla="*/ 9 w 889"/>
                  <a:gd name="T61" fmla="*/ 28 h 890"/>
                  <a:gd name="T62" fmla="*/ 12 w 889"/>
                  <a:gd name="T63" fmla="*/ 28 h 89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89" h="890">
                    <a:moveTo>
                      <a:pt x="445" y="890"/>
                    </a:moveTo>
                    <a:lnTo>
                      <a:pt x="490" y="887"/>
                    </a:lnTo>
                    <a:lnTo>
                      <a:pt x="534" y="880"/>
                    </a:lnTo>
                    <a:lnTo>
                      <a:pt x="577" y="870"/>
                    </a:lnTo>
                    <a:lnTo>
                      <a:pt x="617" y="855"/>
                    </a:lnTo>
                    <a:lnTo>
                      <a:pt x="656" y="835"/>
                    </a:lnTo>
                    <a:lnTo>
                      <a:pt x="693" y="814"/>
                    </a:lnTo>
                    <a:lnTo>
                      <a:pt x="727" y="788"/>
                    </a:lnTo>
                    <a:lnTo>
                      <a:pt x="759" y="759"/>
                    </a:lnTo>
                    <a:lnTo>
                      <a:pt x="788" y="727"/>
                    </a:lnTo>
                    <a:lnTo>
                      <a:pt x="813" y="694"/>
                    </a:lnTo>
                    <a:lnTo>
                      <a:pt x="835" y="657"/>
                    </a:lnTo>
                    <a:lnTo>
                      <a:pt x="855" y="618"/>
                    </a:lnTo>
                    <a:lnTo>
                      <a:pt x="869" y="577"/>
                    </a:lnTo>
                    <a:lnTo>
                      <a:pt x="880" y="535"/>
                    </a:lnTo>
                    <a:lnTo>
                      <a:pt x="887" y="490"/>
                    </a:lnTo>
                    <a:lnTo>
                      <a:pt x="889" y="445"/>
                    </a:lnTo>
                    <a:lnTo>
                      <a:pt x="887" y="400"/>
                    </a:lnTo>
                    <a:lnTo>
                      <a:pt x="880" y="355"/>
                    </a:lnTo>
                    <a:lnTo>
                      <a:pt x="869" y="312"/>
                    </a:lnTo>
                    <a:lnTo>
                      <a:pt x="855" y="272"/>
                    </a:lnTo>
                    <a:lnTo>
                      <a:pt x="835" y="233"/>
                    </a:lnTo>
                    <a:lnTo>
                      <a:pt x="813" y="196"/>
                    </a:lnTo>
                    <a:lnTo>
                      <a:pt x="788" y="163"/>
                    </a:lnTo>
                    <a:lnTo>
                      <a:pt x="759" y="130"/>
                    </a:lnTo>
                    <a:lnTo>
                      <a:pt x="727" y="101"/>
                    </a:lnTo>
                    <a:lnTo>
                      <a:pt x="693" y="76"/>
                    </a:lnTo>
                    <a:lnTo>
                      <a:pt x="656" y="54"/>
                    </a:lnTo>
                    <a:lnTo>
                      <a:pt x="617" y="35"/>
                    </a:lnTo>
                    <a:lnTo>
                      <a:pt x="577" y="20"/>
                    </a:lnTo>
                    <a:lnTo>
                      <a:pt x="534" y="9"/>
                    </a:lnTo>
                    <a:lnTo>
                      <a:pt x="490" y="2"/>
                    </a:lnTo>
                    <a:lnTo>
                      <a:pt x="445" y="0"/>
                    </a:lnTo>
                    <a:lnTo>
                      <a:pt x="400" y="2"/>
                    </a:lnTo>
                    <a:lnTo>
                      <a:pt x="355" y="9"/>
                    </a:lnTo>
                    <a:lnTo>
                      <a:pt x="312" y="20"/>
                    </a:lnTo>
                    <a:lnTo>
                      <a:pt x="272" y="35"/>
                    </a:lnTo>
                    <a:lnTo>
                      <a:pt x="233" y="54"/>
                    </a:lnTo>
                    <a:lnTo>
                      <a:pt x="196" y="76"/>
                    </a:lnTo>
                    <a:lnTo>
                      <a:pt x="163" y="101"/>
                    </a:lnTo>
                    <a:lnTo>
                      <a:pt x="130" y="130"/>
                    </a:lnTo>
                    <a:lnTo>
                      <a:pt x="102" y="163"/>
                    </a:lnTo>
                    <a:lnTo>
                      <a:pt x="76" y="196"/>
                    </a:lnTo>
                    <a:lnTo>
                      <a:pt x="54" y="233"/>
                    </a:lnTo>
                    <a:lnTo>
                      <a:pt x="35" y="272"/>
                    </a:lnTo>
                    <a:lnTo>
                      <a:pt x="20" y="312"/>
                    </a:lnTo>
                    <a:lnTo>
                      <a:pt x="9" y="355"/>
                    </a:lnTo>
                    <a:lnTo>
                      <a:pt x="3" y="400"/>
                    </a:lnTo>
                    <a:lnTo>
                      <a:pt x="0" y="445"/>
                    </a:lnTo>
                    <a:lnTo>
                      <a:pt x="3" y="490"/>
                    </a:lnTo>
                    <a:lnTo>
                      <a:pt x="9" y="535"/>
                    </a:lnTo>
                    <a:lnTo>
                      <a:pt x="20" y="577"/>
                    </a:lnTo>
                    <a:lnTo>
                      <a:pt x="35" y="618"/>
                    </a:lnTo>
                    <a:lnTo>
                      <a:pt x="54" y="657"/>
                    </a:lnTo>
                    <a:lnTo>
                      <a:pt x="76" y="694"/>
                    </a:lnTo>
                    <a:lnTo>
                      <a:pt x="102" y="727"/>
                    </a:lnTo>
                    <a:lnTo>
                      <a:pt x="130" y="759"/>
                    </a:lnTo>
                    <a:lnTo>
                      <a:pt x="163" y="788"/>
                    </a:lnTo>
                    <a:lnTo>
                      <a:pt x="196" y="814"/>
                    </a:lnTo>
                    <a:lnTo>
                      <a:pt x="233" y="835"/>
                    </a:lnTo>
                    <a:lnTo>
                      <a:pt x="272" y="855"/>
                    </a:lnTo>
                    <a:lnTo>
                      <a:pt x="312" y="870"/>
                    </a:lnTo>
                    <a:lnTo>
                      <a:pt x="355" y="880"/>
                    </a:lnTo>
                    <a:lnTo>
                      <a:pt x="400" y="887"/>
                    </a:lnTo>
                    <a:lnTo>
                      <a:pt x="445" y="890"/>
                    </a:lnTo>
                    <a:close/>
                  </a:path>
                </a:pathLst>
              </a:custGeom>
              <a:solidFill>
                <a:srgbClr val="FFFF6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95" name="Freeform 34">
                <a:extLst>
                  <a:ext uri="{FF2B5EF4-FFF2-40B4-BE49-F238E27FC236}">
                    <a16:creationId xmlns:a16="http://schemas.microsoft.com/office/drawing/2014/main" xmlns="" id="{1312A1E5-5EFA-4F4C-A726-456684872A7D}"/>
                  </a:ext>
                </a:extLst>
              </p:cNvPr>
              <p:cNvSpPr>
                <a:spLocks/>
              </p:cNvSpPr>
              <p:nvPr/>
            </p:nvSpPr>
            <p:spPr bwMode="auto">
              <a:xfrm>
                <a:off x="2308" y="467"/>
                <a:ext cx="183" cy="184"/>
              </a:xfrm>
              <a:custGeom>
                <a:avLst/>
                <a:gdLst>
                  <a:gd name="T0" fmla="*/ 6 w 366"/>
                  <a:gd name="T1" fmla="*/ 12 h 367"/>
                  <a:gd name="T2" fmla="*/ 7 w 366"/>
                  <a:gd name="T3" fmla="*/ 12 h 367"/>
                  <a:gd name="T4" fmla="*/ 8 w 366"/>
                  <a:gd name="T5" fmla="*/ 11 h 367"/>
                  <a:gd name="T6" fmla="*/ 9 w 366"/>
                  <a:gd name="T7" fmla="*/ 11 h 367"/>
                  <a:gd name="T8" fmla="*/ 10 w 366"/>
                  <a:gd name="T9" fmla="*/ 10 h 367"/>
                  <a:gd name="T10" fmla="*/ 11 w 366"/>
                  <a:gd name="T11" fmla="*/ 9 h 367"/>
                  <a:gd name="T12" fmla="*/ 11 w 366"/>
                  <a:gd name="T13" fmla="*/ 8 h 367"/>
                  <a:gd name="T14" fmla="*/ 12 w 366"/>
                  <a:gd name="T15" fmla="*/ 7 h 367"/>
                  <a:gd name="T16" fmla="*/ 12 w 366"/>
                  <a:gd name="T17" fmla="*/ 6 h 367"/>
                  <a:gd name="T18" fmla="*/ 12 w 366"/>
                  <a:gd name="T19" fmla="*/ 5 h 367"/>
                  <a:gd name="T20" fmla="*/ 11 w 366"/>
                  <a:gd name="T21" fmla="*/ 4 h 367"/>
                  <a:gd name="T22" fmla="*/ 11 w 366"/>
                  <a:gd name="T23" fmla="*/ 3 h 367"/>
                  <a:gd name="T24" fmla="*/ 10 w 366"/>
                  <a:gd name="T25" fmla="*/ 2 h 367"/>
                  <a:gd name="T26" fmla="*/ 9 w 366"/>
                  <a:gd name="T27" fmla="*/ 1 h 367"/>
                  <a:gd name="T28" fmla="*/ 8 w 366"/>
                  <a:gd name="T29" fmla="*/ 1 h 367"/>
                  <a:gd name="T30" fmla="*/ 7 w 366"/>
                  <a:gd name="T31" fmla="*/ 1 h 367"/>
                  <a:gd name="T32" fmla="*/ 6 w 366"/>
                  <a:gd name="T33" fmla="*/ 0 h 367"/>
                  <a:gd name="T34" fmla="*/ 5 w 366"/>
                  <a:gd name="T35" fmla="*/ 1 h 367"/>
                  <a:gd name="T36" fmla="*/ 4 w 366"/>
                  <a:gd name="T37" fmla="*/ 1 h 367"/>
                  <a:gd name="T38" fmla="*/ 3 w 366"/>
                  <a:gd name="T39" fmla="*/ 1 h 367"/>
                  <a:gd name="T40" fmla="*/ 2 w 366"/>
                  <a:gd name="T41" fmla="*/ 2 h 367"/>
                  <a:gd name="T42" fmla="*/ 1 w 366"/>
                  <a:gd name="T43" fmla="*/ 3 h 367"/>
                  <a:gd name="T44" fmla="*/ 1 w 366"/>
                  <a:gd name="T45" fmla="*/ 4 h 367"/>
                  <a:gd name="T46" fmla="*/ 1 w 366"/>
                  <a:gd name="T47" fmla="*/ 5 h 367"/>
                  <a:gd name="T48" fmla="*/ 0 w 366"/>
                  <a:gd name="T49" fmla="*/ 6 h 367"/>
                  <a:gd name="T50" fmla="*/ 1 w 366"/>
                  <a:gd name="T51" fmla="*/ 7 h 367"/>
                  <a:gd name="T52" fmla="*/ 1 w 366"/>
                  <a:gd name="T53" fmla="*/ 8 h 367"/>
                  <a:gd name="T54" fmla="*/ 1 w 366"/>
                  <a:gd name="T55" fmla="*/ 9 h 367"/>
                  <a:gd name="T56" fmla="*/ 2 w 366"/>
                  <a:gd name="T57" fmla="*/ 10 h 367"/>
                  <a:gd name="T58" fmla="*/ 3 w 366"/>
                  <a:gd name="T59" fmla="*/ 11 h 367"/>
                  <a:gd name="T60" fmla="*/ 4 w 366"/>
                  <a:gd name="T61" fmla="*/ 11 h 367"/>
                  <a:gd name="T62" fmla="*/ 5 w 366"/>
                  <a:gd name="T63" fmla="*/ 12 h 367"/>
                  <a:gd name="T64" fmla="*/ 6 w 366"/>
                  <a:gd name="T65" fmla="*/ 12 h 3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6" h="367">
                    <a:moveTo>
                      <a:pt x="183" y="367"/>
                    </a:moveTo>
                    <a:lnTo>
                      <a:pt x="219" y="364"/>
                    </a:lnTo>
                    <a:lnTo>
                      <a:pt x="254" y="352"/>
                    </a:lnTo>
                    <a:lnTo>
                      <a:pt x="285" y="336"/>
                    </a:lnTo>
                    <a:lnTo>
                      <a:pt x="313" y="313"/>
                    </a:lnTo>
                    <a:lnTo>
                      <a:pt x="335" y="285"/>
                    </a:lnTo>
                    <a:lnTo>
                      <a:pt x="352" y="254"/>
                    </a:lnTo>
                    <a:lnTo>
                      <a:pt x="362" y="220"/>
                    </a:lnTo>
                    <a:lnTo>
                      <a:pt x="366" y="183"/>
                    </a:lnTo>
                    <a:lnTo>
                      <a:pt x="362" y="146"/>
                    </a:lnTo>
                    <a:lnTo>
                      <a:pt x="352" y="111"/>
                    </a:lnTo>
                    <a:lnTo>
                      <a:pt x="335" y="80"/>
                    </a:lnTo>
                    <a:lnTo>
                      <a:pt x="313" y="53"/>
                    </a:lnTo>
                    <a:lnTo>
                      <a:pt x="285" y="31"/>
                    </a:lnTo>
                    <a:lnTo>
                      <a:pt x="254" y="13"/>
                    </a:lnTo>
                    <a:lnTo>
                      <a:pt x="219" y="3"/>
                    </a:lnTo>
                    <a:lnTo>
                      <a:pt x="183" y="0"/>
                    </a:lnTo>
                    <a:lnTo>
                      <a:pt x="146" y="3"/>
                    </a:lnTo>
                    <a:lnTo>
                      <a:pt x="111" y="13"/>
                    </a:lnTo>
                    <a:lnTo>
                      <a:pt x="80" y="31"/>
                    </a:lnTo>
                    <a:lnTo>
                      <a:pt x="54" y="53"/>
                    </a:lnTo>
                    <a:lnTo>
                      <a:pt x="31" y="80"/>
                    </a:lnTo>
                    <a:lnTo>
                      <a:pt x="15" y="111"/>
                    </a:lnTo>
                    <a:lnTo>
                      <a:pt x="3" y="146"/>
                    </a:lnTo>
                    <a:lnTo>
                      <a:pt x="0" y="183"/>
                    </a:lnTo>
                    <a:lnTo>
                      <a:pt x="3" y="220"/>
                    </a:lnTo>
                    <a:lnTo>
                      <a:pt x="15" y="254"/>
                    </a:lnTo>
                    <a:lnTo>
                      <a:pt x="31" y="285"/>
                    </a:lnTo>
                    <a:lnTo>
                      <a:pt x="54" y="313"/>
                    </a:lnTo>
                    <a:lnTo>
                      <a:pt x="80" y="336"/>
                    </a:lnTo>
                    <a:lnTo>
                      <a:pt x="111" y="352"/>
                    </a:lnTo>
                    <a:lnTo>
                      <a:pt x="146" y="364"/>
                    </a:lnTo>
                    <a:lnTo>
                      <a:pt x="183" y="367"/>
                    </a:lnTo>
                    <a:close/>
                  </a:path>
                </a:pathLst>
              </a:custGeom>
              <a:solidFill>
                <a:srgbClr val="FFE5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96" name="Freeform 35">
                <a:extLst>
                  <a:ext uri="{FF2B5EF4-FFF2-40B4-BE49-F238E27FC236}">
                    <a16:creationId xmlns:a16="http://schemas.microsoft.com/office/drawing/2014/main" xmlns="" id="{7871C82F-DA86-40C6-B00B-FECBBE02C803}"/>
                  </a:ext>
                </a:extLst>
              </p:cNvPr>
              <p:cNvSpPr>
                <a:spLocks/>
              </p:cNvSpPr>
              <p:nvPr/>
            </p:nvSpPr>
            <p:spPr bwMode="auto">
              <a:xfrm>
                <a:off x="2308" y="467"/>
                <a:ext cx="183" cy="184"/>
              </a:xfrm>
              <a:custGeom>
                <a:avLst/>
                <a:gdLst>
                  <a:gd name="T0" fmla="*/ 6 w 366"/>
                  <a:gd name="T1" fmla="*/ 12 h 367"/>
                  <a:gd name="T2" fmla="*/ 7 w 366"/>
                  <a:gd name="T3" fmla="*/ 12 h 367"/>
                  <a:gd name="T4" fmla="*/ 8 w 366"/>
                  <a:gd name="T5" fmla="*/ 11 h 367"/>
                  <a:gd name="T6" fmla="*/ 9 w 366"/>
                  <a:gd name="T7" fmla="*/ 11 h 367"/>
                  <a:gd name="T8" fmla="*/ 10 w 366"/>
                  <a:gd name="T9" fmla="*/ 10 h 367"/>
                  <a:gd name="T10" fmla="*/ 11 w 366"/>
                  <a:gd name="T11" fmla="*/ 9 h 367"/>
                  <a:gd name="T12" fmla="*/ 11 w 366"/>
                  <a:gd name="T13" fmla="*/ 8 h 367"/>
                  <a:gd name="T14" fmla="*/ 12 w 366"/>
                  <a:gd name="T15" fmla="*/ 7 h 367"/>
                  <a:gd name="T16" fmla="*/ 12 w 366"/>
                  <a:gd name="T17" fmla="*/ 6 h 367"/>
                  <a:gd name="T18" fmla="*/ 12 w 366"/>
                  <a:gd name="T19" fmla="*/ 5 h 367"/>
                  <a:gd name="T20" fmla="*/ 11 w 366"/>
                  <a:gd name="T21" fmla="*/ 4 h 367"/>
                  <a:gd name="T22" fmla="*/ 11 w 366"/>
                  <a:gd name="T23" fmla="*/ 3 h 367"/>
                  <a:gd name="T24" fmla="*/ 10 w 366"/>
                  <a:gd name="T25" fmla="*/ 2 h 367"/>
                  <a:gd name="T26" fmla="*/ 9 w 366"/>
                  <a:gd name="T27" fmla="*/ 1 h 367"/>
                  <a:gd name="T28" fmla="*/ 8 w 366"/>
                  <a:gd name="T29" fmla="*/ 1 h 367"/>
                  <a:gd name="T30" fmla="*/ 7 w 366"/>
                  <a:gd name="T31" fmla="*/ 1 h 367"/>
                  <a:gd name="T32" fmla="*/ 6 w 366"/>
                  <a:gd name="T33" fmla="*/ 0 h 367"/>
                  <a:gd name="T34" fmla="*/ 5 w 366"/>
                  <a:gd name="T35" fmla="*/ 1 h 367"/>
                  <a:gd name="T36" fmla="*/ 4 w 366"/>
                  <a:gd name="T37" fmla="*/ 1 h 367"/>
                  <a:gd name="T38" fmla="*/ 3 w 366"/>
                  <a:gd name="T39" fmla="*/ 1 h 367"/>
                  <a:gd name="T40" fmla="*/ 2 w 366"/>
                  <a:gd name="T41" fmla="*/ 2 h 367"/>
                  <a:gd name="T42" fmla="*/ 1 w 366"/>
                  <a:gd name="T43" fmla="*/ 3 h 367"/>
                  <a:gd name="T44" fmla="*/ 1 w 366"/>
                  <a:gd name="T45" fmla="*/ 4 h 367"/>
                  <a:gd name="T46" fmla="*/ 1 w 366"/>
                  <a:gd name="T47" fmla="*/ 5 h 367"/>
                  <a:gd name="T48" fmla="*/ 0 w 366"/>
                  <a:gd name="T49" fmla="*/ 6 h 367"/>
                  <a:gd name="T50" fmla="*/ 1 w 366"/>
                  <a:gd name="T51" fmla="*/ 7 h 367"/>
                  <a:gd name="T52" fmla="*/ 1 w 366"/>
                  <a:gd name="T53" fmla="*/ 8 h 367"/>
                  <a:gd name="T54" fmla="*/ 1 w 366"/>
                  <a:gd name="T55" fmla="*/ 9 h 367"/>
                  <a:gd name="T56" fmla="*/ 2 w 366"/>
                  <a:gd name="T57" fmla="*/ 10 h 367"/>
                  <a:gd name="T58" fmla="*/ 3 w 366"/>
                  <a:gd name="T59" fmla="*/ 11 h 367"/>
                  <a:gd name="T60" fmla="*/ 4 w 366"/>
                  <a:gd name="T61" fmla="*/ 11 h 367"/>
                  <a:gd name="T62" fmla="*/ 5 w 366"/>
                  <a:gd name="T63" fmla="*/ 12 h 367"/>
                  <a:gd name="T64" fmla="*/ 6 w 366"/>
                  <a:gd name="T65" fmla="*/ 12 h 3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6" h="367">
                    <a:moveTo>
                      <a:pt x="183" y="367"/>
                    </a:moveTo>
                    <a:lnTo>
                      <a:pt x="219" y="364"/>
                    </a:lnTo>
                    <a:lnTo>
                      <a:pt x="254" y="352"/>
                    </a:lnTo>
                    <a:lnTo>
                      <a:pt x="285" y="336"/>
                    </a:lnTo>
                    <a:lnTo>
                      <a:pt x="313" y="313"/>
                    </a:lnTo>
                    <a:lnTo>
                      <a:pt x="335" y="285"/>
                    </a:lnTo>
                    <a:lnTo>
                      <a:pt x="352" y="254"/>
                    </a:lnTo>
                    <a:lnTo>
                      <a:pt x="362" y="220"/>
                    </a:lnTo>
                    <a:lnTo>
                      <a:pt x="366" y="183"/>
                    </a:lnTo>
                    <a:lnTo>
                      <a:pt x="362" y="146"/>
                    </a:lnTo>
                    <a:lnTo>
                      <a:pt x="352" y="111"/>
                    </a:lnTo>
                    <a:lnTo>
                      <a:pt x="335" y="80"/>
                    </a:lnTo>
                    <a:lnTo>
                      <a:pt x="313" y="53"/>
                    </a:lnTo>
                    <a:lnTo>
                      <a:pt x="285" y="31"/>
                    </a:lnTo>
                    <a:lnTo>
                      <a:pt x="254" y="13"/>
                    </a:lnTo>
                    <a:lnTo>
                      <a:pt x="219" y="3"/>
                    </a:lnTo>
                    <a:lnTo>
                      <a:pt x="183" y="0"/>
                    </a:lnTo>
                    <a:lnTo>
                      <a:pt x="146" y="3"/>
                    </a:lnTo>
                    <a:lnTo>
                      <a:pt x="111" y="13"/>
                    </a:lnTo>
                    <a:lnTo>
                      <a:pt x="80" y="31"/>
                    </a:lnTo>
                    <a:lnTo>
                      <a:pt x="54" y="53"/>
                    </a:lnTo>
                    <a:lnTo>
                      <a:pt x="31" y="80"/>
                    </a:lnTo>
                    <a:lnTo>
                      <a:pt x="15" y="111"/>
                    </a:lnTo>
                    <a:lnTo>
                      <a:pt x="3" y="146"/>
                    </a:lnTo>
                    <a:lnTo>
                      <a:pt x="0" y="183"/>
                    </a:lnTo>
                    <a:lnTo>
                      <a:pt x="3" y="220"/>
                    </a:lnTo>
                    <a:lnTo>
                      <a:pt x="15" y="254"/>
                    </a:lnTo>
                    <a:lnTo>
                      <a:pt x="31" y="285"/>
                    </a:lnTo>
                    <a:lnTo>
                      <a:pt x="54" y="313"/>
                    </a:lnTo>
                    <a:lnTo>
                      <a:pt x="80" y="336"/>
                    </a:lnTo>
                    <a:lnTo>
                      <a:pt x="111" y="352"/>
                    </a:lnTo>
                    <a:lnTo>
                      <a:pt x="146" y="364"/>
                    </a:lnTo>
                    <a:lnTo>
                      <a:pt x="183" y="367"/>
                    </a:lnTo>
                    <a:close/>
                  </a:path>
                </a:pathLst>
              </a:custGeom>
              <a:solidFill>
                <a:srgbClr val="FFFF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97" name="Freeform 36">
                <a:extLst>
                  <a:ext uri="{FF2B5EF4-FFF2-40B4-BE49-F238E27FC236}">
                    <a16:creationId xmlns:a16="http://schemas.microsoft.com/office/drawing/2014/main" xmlns="" id="{BC678EDC-3017-4518-8BFE-534B480C979D}"/>
                  </a:ext>
                </a:extLst>
              </p:cNvPr>
              <p:cNvSpPr>
                <a:spLocks/>
              </p:cNvSpPr>
              <p:nvPr/>
            </p:nvSpPr>
            <p:spPr bwMode="auto">
              <a:xfrm>
                <a:off x="2371" y="945"/>
                <a:ext cx="59" cy="126"/>
              </a:xfrm>
              <a:custGeom>
                <a:avLst/>
                <a:gdLst>
                  <a:gd name="T0" fmla="*/ 3 w 119"/>
                  <a:gd name="T1" fmla="*/ 8 h 251"/>
                  <a:gd name="T2" fmla="*/ 2 w 119"/>
                  <a:gd name="T3" fmla="*/ 0 h 251"/>
                  <a:gd name="T4" fmla="*/ 0 w 119"/>
                  <a:gd name="T5" fmla="*/ 0 h 251"/>
                  <a:gd name="T6" fmla="*/ 0 w 119"/>
                  <a:gd name="T7" fmla="*/ 8 h 251"/>
                  <a:gd name="T8" fmla="*/ 3 w 119"/>
                  <a:gd name="T9" fmla="*/ 8 h 25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9" h="251">
                    <a:moveTo>
                      <a:pt x="119" y="251"/>
                    </a:moveTo>
                    <a:lnTo>
                      <a:pt x="86" y="0"/>
                    </a:lnTo>
                    <a:lnTo>
                      <a:pt x="31" y="0"/>
                    </a:lnTo>
                    <a:lnTo>
                      <a:pt x="0" y="251"/>
                    </a:lnTo>
                    <a:lnTo>
                      <a:pt x="119" y="251"/>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98" name="Freeform 37">
                <a:extLst>
                  <a:ext uri="{FF2B5EF4-FFF2-40B4-BE49-F238E27FC236}">
                    <a16:creationId xmlns:a16="http://schemas.microsoft.com/office/drawing/2014/main" xmlns="" id="{79CA66A6-1C55-4024-AA90-D38026CEE70E}"/>
                  </a:ext>
                </a:extLst>
              </p:cNvPr>
              <p:cNvSpPr>
                <a:spLocks/>
              </p:cNvSpPr>
              <p:nvPr/>
            </p:nvSpPr>
            <p:spPr bwMode="auto">
              <a:xfrm>
                <a:off x="2323" y="1137"/>
                <a:ext cx="155" cy="62"/>
              </a:xfrm>
              <a:custGeom>
                <a:avLst/>
                <a:gdLst>
                  <a:gd name="T0" fmla="*/ 0 w 310"/>
                  <a:gd name="T1" fmla="*/ 4 h 123"/>
                  <a:gd name="T2" fmla="*/ 1 w 310"/>
                  <a:gd name="T3" fmla="*/ 4 h 123"/>
                  <a:gd name="T4" fmla="*/ 1 w 310"/>
                  <a:gd name="T5" fmla="*/ 4 h 123"/>
                  <a:gd name="T6" fmla="*/ 1 w 310"/>
                  <a:gd name="T7" fmla="*/ 4 h 123"/>
                  <a:gd name="T8" fmla="*/ 2 w 310"/>
                  <a:gd name="T9" fmla="*/ 4 h 123"/>
                  <a:gd name="T10" fmla="*/ 3 w 310"/>
                  <a:gd name="T11" fmla="*/ 4 h 123"/>
                  <a:gd name="T12" fmla="*/ 3 w 310"/>
                  <a:gd name="T13" fmla="*/ 4 h 123"/>
                  <a:gd name="T14" fmla="*/ 4 w 310"/>
                  <a:gd name="T15" fmla="*/ 4 h 123"/>
                  <a:gd name="T16" fmla="*/ 5 w 310"/>
                  <a:gd name="T17" fmla="*/ 4 h 123"/>
                  <a:gd name="T18" fmla="*/ 6 w 310"/>
                  <a:gd name="T19" fmla="*/ 4 h 123"/>
                  <a:gd name="T20" fmla="*/ 7 w 310"/>
                  <a:gd name="T21" fmla="*/ 4 h 123"/>
                  <a:gd name="T22" fmla="*/ 8 w 310"/>
                  <a:gd name="T23" fmla="*/ 4 h 123"/>
                  <a:gd name="T24" fmla="*/ 9 w 310"/>
                  <a:gd name="T25" fmla="*/ 4 h 123"/>
                  <a:gd name="T26" fmla="*/ 9 w 310"/>
                  <a:gd name="T27" fmla="*/ 4 h 123"/>
                  <a:gd name="T28" fmla="*/ 10 w 310"/>
                  <a:gd name="T29" fmla="*/ 4 h 123"/>
                  <a:gd name="T30" fmla="*/ 10 w 310"/>
                  <a:gd name="T31" fmla="*/ 4 h 123"/>
                  <a:gd name="T32" fmla="*/ 10 w 310"/>
                  <a:gd name="T33" fmla="*/ 4 h 123"/>
                  <a:gd name="T34" fmla="*/ 9 w 310"/>
                  <a:gd name="T35" fmla="*/ 4 h 123"/>
                  <a:gd name="T36" fmla="*/ 9 w 310"/>
                  <a:gd name="T37" fmla="*/ 4 h 123"/>
                  <a:gd name="T38" fmla="*/ 8 w 310"/>
                  <a:gd name="T39" fmla="*/ 3 h 123"/>
                  <a:gd name="T40" fmla="*/ 7 w 310"/>
                  <a:gd name="T41" fmla="*/ 2 h 123"/>
                  <a:gd name="T42" fmla="*/ 7 w 310"/>
                  <a:gd name="T43" fmla="*/ 2 h 123"/>
                  <a:gd name="T44" fmla="*/ 7 w 310"/>
                  <a:gd name="T45" fmla="*/ 1 h 123"/>
                  <a:gd name="T46" fmla="*/ 6 w 310"/>
                  <a:gd name="T47" fmla="*/ 1 h 123"/>
                  <a:gd name="T48" fmla="*/ 6 w 310"/>
                  <a:gd name="T49" fmla="*/ 0 h 123"/>
                  <a:gd name="T50" fmla="*/ 4 w 310"/>
                  <a:gd name="T51" fmla="*/ 0 h 123"/>
                  <a:gd name="T52" fmla="*/ 4 w 310"/>
                  <a:gd name="T53" fmla="*/ 1 h 123"/>
                  <a:gd name="T54" fmla="*/ 4 w 310"/>
                  <a:gd name="T55" fmla="*/ 1 h 123"/>
                  <a:gd name="T56" fmla="*/ 4 w 310"/>
                  <a:gd name="T57" fmla="*/ 2 h 123"/>
                  <a:gd name="T58" fmla="*/ 3 w 310"/>
                  <a:gd name="T59" fmla="*/ 2 h 123"/>
                  <a:gd name="T60" fmla="*/ 3 w 310"/>
                  <a:gd name="T61" fmla="*/ 3 h 123"/>
                  <a:gd name="T62" fmla="*/ 2 w 310"/>
                  <a:gd name="T63" fmla="*/ 4 h 123"/>
                  <a:gd name="T64" fmla="*/ 1 w 310"/>
                  <a:gd name="T65" fmla="*/ 4 h 123"/>
                  <a:gd name="T66" fmla="*/ 0 w 310"/>
                  <a:gd name="T67" fmla="*/ 4 h 1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10" h="123">
                    <a:moveTo>
                      <a:pt x="0" y="110"/>
                    </a:moveTo>
                    <a:lnTo>
                      <a:pt x="4" y="113"/>
                    </a:lnTo>
                    <a:lnTo>
                      <a:pt x="13" y="116"/>
                    </a:lnTo>
                    <a:lnTo>
                      <a:pt x="27" y="119"/>
                    </a:lnTo>
                    <a:lnTo>
                      <a:pt x="45" y="120"/>
                    </a:lnTo>
                    <a:lnTo>
                      <a:pt x="68" y="121"/>
                    </a:lnTo>
                    <a:lnTo>
                      <a:pt x="95" y="122"/>
                    </a:lnTo>
                    <a:lnTo>
                      <a:pt x="124" y="123"/>
                    </a:lnTo>
                    <a:lnTo>
                      <a:pt x="155" y="123"/>
                    </a:lnTo>
                    <a:lnTo>
                      <a:pt x="186" y="123"/>
                    </a:lnTo>
                    <a:lnTo>
                      <a:pt x="216" y="122"/>
                    </a:lnTo>
                    <a:lnTo>
                      <a:pt x="242" y="121"/>
                    </a:lnTo>
                    <a:lnTo>
                      <a:pt x="265" y="120"/>
                    </a:lnTo>
                    <a:lnTo>
                      <a:pt x="284" y="119"/>
                    </a:lnTo>
                    <a:lnTo>
                      <a:pt x="298" y="116"/>
                    </a:lnTo>
                    <a:lnTo>
                      <a:pt x="307" y="113"/>
                    </a:lnTo>
                    <a:lnTo>
                      <a:pt x="310" y="110"/>
                    </a:lnTo>
                    <a:lnTo>
                      <a:pt x="283" y="107"/>
                    </a:lnTo>
                    <a:lnTo>
                      <a:pt x="258" y="97"/>
                    </a:lnTo>
                    <a:lnTo>
                      <a:pt x="238" y="82"/>
                    </a:lnTo>
                    <a:lnTo>
                      <a:pt x="222" y="63"/>
                    </a:lnTo>
                    <a:lnTo>
                      <a:pt x="208" y="45"/>
                    </a:lnTo>
                    <a:lnTo>
                      <a:pt x="196" y="26"/>
                    </a:lnTo>
                    <a:lnTo>
                      <a:pt x="189" y="11"/>
                    </a:lnTo>
                    <a:lnTo>
                      <a:pt x="185" y="0"/>
                    </a:lnTo>
                    <a:lnTo>
                      <a:pt x="125" y="0"/>
                    </a:lnTo>
                    <a:lnTo>
                      <a:pt x="120" y="11"/>
                    </a:lnTo>
                    <a:lnTo>
                      <a:pt x="113" y="26"/>
                    </a:lnTo>
                    <a:lnTo>
                      <a:pt x="103" y="45"/>
                    </a:lnTo>
                    <a:lnTo>
                      <a:pt x="89" y="63"/>
                    </a:lnTo>
                    <a:lnTo>
                      <a:pt x="72" y="82"/>
                    </a:lnTo>
                    <a:lnTo>
                      <a:pt x="52" y="97"/>
                    </a:lnTo>
                    <a:lnTo>
                      <a:pt x="28" y="107"/>
                    </a:lnTo>
                    <a:lnTo>
                      <a:pt x="0" y="110"/>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99" name="Rectangle 38">
                <a:extLst>
                  <a:ext uri="{FF2B5EF4-FFF2-40B4-BE49-F238E27FC236}">
                    <a16:creationId xmlns:a16="http://schemas.microsoft.com/office/drawing/2014/main" xmlns="" id="{741F7452-3816-4191-AD86-2D8459B6237E}"/>
                  </a:ext>
                </a:extLst>
              </p:cNvPr>
              <p:cNvSpPr>
                <a:spLocks noChangeArrowheads="1"/>
              </p:cNvSpPr>
              <p:nvPr/>
            </p:nvSpPr>
            <p:spPr bwMode="auto">
              <a:xfrm>
                <a:off x="2348" y="879"/>
                <a:ext cx="104" cy="29"/>
              </a:xfrm>
              <a:prstGeom prst="rect">
                <a:avLst/>
              </a:prstGeom>
              <a:solidFill>
                <a:srgbClr val="BF72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endParaRPr lang="en-US" altLang="en-US"/>
              </a:p>
            </p:txBody>
          </p:sp>
          <p:sp>
            <p:nvSpPr>
              <p:cNvPr id="36000" name="Freeform 39">
                <a:extLst>
                  <a:ext uri="{FF2B5EF4-FFF2-40B4-BE49-F238E27FC236}">
                    <a16:creationId xmlns:a16="http://schemas.microsoft.com/office/drawing/2014/main" xmlns="" id="{A975218B-65D8-44A6-A560-655DDF8D7F11}"/>
                  </a:ext>
                </a:extLst>
              </p:cNvPr>
              <p:cNvSpPr>
                <a:spLocks/>
              </p:cNvSpPr>
              <p:nvPr/>
            </p:nvSpPr>
            <p:spPr bwMode="auto">
              <a:xfrm>
                <a:off x="2371" y="1071"/>
                <a:ext cx="59" cy="27"/>
              </a:xfrm>
              <a:custGeom>
                <a:avLst/>
                <a:gdLst>
                  <a:gd name="T0" fmla="*/ 0 w 119"/>
                  <a:gd name="T1" fmla="*/ 2 h 54"/>
                  <a:gd name="T2" fmla="*/ 0 w 119"/>
                  <a:gd name="T3" fmla="*/ 0 h 54"/>
                  <a:gd name="T4" fmla="*/ 3 w 119"/>
                  <a:gd name="T5" fmla="*/ 0 h 54"/>
                  <a:gd name="T6" fmla="*/ 2 w 119"/>
                  <a:gd name="T7" fmla="*/ 2 h 54"/>
                  <a:gd name="T8" fmla="*/ 0 w 119"/>
                  <a:gd name="T9" fmla="*/ 2 h 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9" h="54">
                    <a:moveTo>
                      <a:pt x="29" y="54"/>
                    </a:moveTo>
                    <a:lnTo>
                      <a:pt x="0" y="0"/>
                    </a:lnTo>
                    <a:lnTo>
                      <a:pt x="119" y="0"/>
                    </a:lnTo>
                    <a:lnTo>
                      <a:pt x="89" y="54"/>
                    </a:lnTo>
                    <a:lnTo>
                      <a:pt x="29" y="54"/>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01" name="Freeform 40">
                <a:extLst>
                  <a:ext uri="{FF2B5EF4-FFF2-40B4-BE49-F238E27FC236}">
                    <a16:creationId xmlns:a16="http://schemas.microsoft.com/office/drawing/2014/main" xmlns="" id="{F872CB71-C516-41B6-B937-B67840A17A64}"/>
                  </a:ext>
                </a:extLst>
              </p:cNvPr>
              <p:cNvSpPr>
                <a:spLocks/>
              </p:cNvSpPr>
              <p:nvPr/>
            </p:nvSpPr>
            <p:spPr bwMode="auto">
              <a:xfrm>
                <a:off x="2362" y="908"/>
                <a:ext cx="76" cy="40"/>
              </a:xfrm>
              <a:custGeom>
                <a:avLst/>
                <a:gdLst>
                  <a:gd name="T0" fmla="*/ 0 w 152"/>
                  <a:gd name="T1" fmla="*/ 0 h 81"/>
                  <a:gd name="T2" fmla="*/ 1 w 152"/>
                  <a:gd name="T3" fmla="*/ 0 h 81"/>
                  <a:gd name="T4" fmla="*/ 1 w 152"/>
                  <a:gd name="T5" fmla="*/ 0 h 81"/>
                  <a:gd name="T6" fmla="*/ 1 w 152"/>
                  <a:gd name="T7" fmla="*/ 1 h 81"/>
                  <a:gd name="T8" fmla="*/ 1 w 152"/>
                  <a:gd name="T9" fmla="*/ 1 h 81"/>
                  <a:gd name="T10" fmla="*/ 2 w 152"/>
                  <a:gd name="T11" fmla="*/ 2 h 81"/>
                  <a:gd name="T12" fmla="*/ 2 w 152"/>
                  <a:gd name="T13" fmla="*/ 2 h 81"/>
                  <a:gd name="T14" fmla="*/ 2 w 152"/>
                  <a:gd name="T15" fmla="*/ 2 h 81"/>
                  <a:gd name="T16" fmla="*/ 3 w 152"/>
                  <a:gd name="T17" fmla="*/ 2 h 81"/>
                  <a:gd name="T18" fmla="*/ 3 w 152"/>
                  <a:gd name="T19" fmla="*/ 2 h 81"/>
                  <a:gd name="T20" fmla="*/ 4 w 152"/>
                  <a:gd name="T21" fmla="*/ 2 h 81"/>
                  <a:gd name="T22" fmla="*/ 4 w 152"/>
                  <a:gd name="T23" fmla="*/ 2 h 81"/>
                  <a:gd name="T24" fmla="*/ 5 w 152"/>
                  <a:gd name="T25" fmla="*/ 1 h 81"/>
                  <a:gd name="T26" fmla="*/ 5 w 152"/>
                  <a:gd name="T27" fmla="*/ 1 h 81"/>
                  <a:gd name="T28" fmla="*/ 5 w 152"/>
                  <a:gd name="T29" fmla="*/ 0 h 81"/>
                  <a:gd name="T30" fmla="*/ 5 w 152"/>
                  <a:gd name="T31" fmla="*/ 0 h 81"/>
                  <a:gd name="T32" fmla="*/ 5 w 152"/>
                  <a:gd name="T33" fmla="*/ 0 h 81"/>
                  <a:gd name="T34" fmla="*/ 0 w 152"/>
                  <a:gd name="T35" fmla="*/ 0 h 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52" h="81">
                    <a:moveTo>
                      <a:pt x="0" y="0"/>
                    </a:moveTo>
                    <a:lnTo>
                      <a:pt x="1" y="16"/>
                    </a:lnTo>
                    <a:lnTo>
                      <a:pt x="6" y="31"/>
                    </a:lnTo>
                    <a:lnTo>
                      <a:pt x="12" y="45"/>
                    </a:lnTo>
                    <a:lnTo>
                      <a:pt x="22" y="58"/>
                    </a:lnTo>
                    <a:lnTo>
                      <a:pt x="33" y="67"/>
                    </a:lnTo>
                    <a:lnTo>
                      <a:pt x="46" y="75"/>
                    </a:lnTo>
                    <a:lnTo>
                      <a:pt x="61" y="80"/>
                    </a:lnTo>
                    <a:lnTo>
                      <a:pt x="76" y="81"/>
                    </a:lnTo>
                    <a:lnTo>
                      <a:pt x="91" y="80"/>
                    </a:lnTo>
                    <a:lnTo>
                      <a:pt x="106" y="75"/>
                    </a:lnTo>
                    <a:lnTo>
                      <a:pt x="118" y="67"/>
                    </a:lnTo>
                    <a:lnTo>
                      <a:pt x="130" y="58"/>
                    </a:lnTo>
                    <a:lnTo>
                      <a:pt x="139" y="45"/>
                    </a:lnTo>
                    <a:lnTo>
                      <a:pt x="146" y="31"/>
                    </a:lnTo>
                    <a:lnTo>
                      <a:pt x="151" y="16"/>
                    </a:lnTo>
                    <a:lnTo>
                      <a:pt x="152" y="0"/>
                    </a:lnTo>
                    <a:lnTo>
                      <a:pt x="0" y="0"/>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02" name="Freeform 41">
                <a:extLst>
                  <a:ext uri="{FF2B5EF4-FFF2-40B4-BE49-F238E27FC236}">
                    <a16:creationId xmlns:a16="http://schemas.microsoft.com/office/drawing/2014/main" xmlns="" id="{77166013-79A6-4167-94F1-90F05DEAB9BB}"/>
                  </a:ext>
                </a:extLst>
              </p:cNvPr>
              <p:cNvSpPr>
                <a:spLocks/>
              </p:cNvSpPr>
              <p:nvPr/>
            </p:nvSpPr>
            <p:spPr bwMode="auto">
              <a:xfrm>
                <a:off x="2369" y="1098"/>
                <a:ext cx="64" cy="39"/>
              </a:xfrm>
              <a:custGeom>
                <a:avLst/>
                <a:gdLst>
                  <a:gd name="T0" fmla="*/ 2 w 128"/>
                  <a:gd name="T1" fmla="*/ 2 h 80"/>
                  <a:gd name="T2" fmla="*/ 1 w 128"/>
                  <a:gd name="T3" fmla="*/ 2 h 80"/>
                  <a:gd name="T4" fmla="*/ 1 w 128"/>
                  <a:gd name="T5" fmla="*/ 2 h 80"/>
                  <a:gd name="T6" fmla="*/ 1 w 128"/>
                  <a:gd name="T7" fmla="*/ 1 h 80"/>
                  <a:gd name="T8" fmla="*/ 0 w 128"/>
                  <a:gd name="T9" fmla="*/ 1 h 80"/>
                  <a:gd name="T10" fmla="*/ 1 w 128"/>
                  <a:gd name="T11" fmla="*/ 0 h 80"/>
                  <a:gd name="T12" fmla="*/ 1 w 128"/>
                  <a:gd name="T13" fmla="*/ 0 h 80"/>
                  <a:gd name="T14" fmla="*/ 1 w 128"/>
                  <a:gd name="T15" fmla="*/ 0 h 80"/>
                  <a:gd name="T16" fmla="*/ 2 w 128"/>
                  <a:gd name="T17" fmla="*/ 0 h 80"/>
                  <a:gd name="T18" fmla="*/ 3 w 128"/>
                  <a:gd name="T19" fmla="*/ 0 h 80"/>
                  <a:gd name="T20" fmla="*/ 4 w 128"/>
                  <a:gd name="T21" fmla="*/ 0 h 80"/>
                  <a:gd name="T22" fmla="*/ 4 w 128"/>
                  <a:gd name="T23" fmla="*/ 0 h 80"/>
                  <a:gd name="T24" fmla="*/ 4 w 128"/>
                  <a:gd name="T25" fmla="*/ 0 h 80"/>
                  <a:gd name="T26" fmla="*/ 4 w 128"/>
                  <a:gd name="T27" fmla="*/ 1 h 80"/>
                  <a:gd name="T28" fmla="*/ 4 w 128"/>
                  <a:gd name="T29" fmla="*/ 1 h 80"/>
                  <a:gd name="T30" fmla="*/ 4 w 128"/>
                  <a:gd name="T31" fmla="*/ 2 h 80"/>
                  <a:gd name="T32" fmla="*/ 4 w 128"/>
                  <a:gd name="T33" fmla="*/ 2 h 80"/>
                  <a:gd name="T34" fmla="*/ 3 w 128"/>
                  <a:gd name="T35" fmla="*/ 2 h 80"/>
                  <a:gd name="T36" fmla="*/ 2 w 128"/>
                  <a:gd name="T37" fmla="*/ 2 h 8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8" h="80">
                    <a:moveTo>
                      <a:pt x="34" y="80"/>
                    </a:moveTo>
                    <a:lnTo>
                      <a:pt x="20" y="76"/>
                    </a:lnTo>
                    <a:lnTo>
                      <a:pt x="10" y="67"/>
                    </a:lnTo>
                    <a:lnTo>
                      <a:pt x="3" y="55"/>
                    </a:lnTo>
                    <a:lnTo>
                      <a:pt x="0" y="40"/>
                    </a:lnTo>
                    <a:lnTo>
                      <a:pt x="3" y="26"/>
                    </a:lnTo>
                    <a:lnTo>
                      <a:pt x="9" y="13"/>
                    </a:lnTo>
                    <a:lnTo>
                      <a:pt x="19" y="4"/>
                    </a:lnTo>
                    <a:lnTo>
                      <a:pt x="34" y="0"/>
                    </a:lnTo>
                    <a:lnTo>
                      <a:pt x="94" y="0"/>
                    </a:lnTo>
                    <a:lnTo>
                      <a:pt x="109" y="4"/>
                    </a:lnTo>
                    <a:lnTo>
                      <a:pt x="120" y="13"/>
                    </a:lnTo>
                    <a:lnTo>
                      <a:pt x="126" y="26"/>
                    </a:lnTo>
                    <a:lnTo>
                      <a:pt x="128" y="40"/>
                    </a:lnTo>
                    <a:lnTo>
                      <a:pt x="126" y="55"/>
                    </a:lnTo>
                    <a:lnTo>
                      <a:pt x="119" y="67"/>
                    </a:lnTo>
                    <a:lnTo>
                      <a:pt x="109" y="76"/>
                    </a:lnTo>
                    <a:lnTo>
                      <a:pt x="94" y="80"/>
                    </a:lnTo>
                    <a:lnTo>
                      <a:pt x="34" y="80"/>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03" name="Freeform 42">
                <a:extLst>
                  <a:ext uri="{FF2B5EF4-FFF2-40B4-BE49-F238E27FC236}">
                    <a16:creationId xmlns:a16="http://schemas.microsoft.com/office/drawing/2014/main" xmlns="" id="{FE6EAB16-03C0-4739-815E-8DA1196F0770}"/>
                  </a:ext>
                </a:extLst>
              </p:cNvPr>
              <p:cNvSpPr>
                <a:spLocks/>
              </p:cNvSpPr>
              <p:nvPr/>
            </p:nvSpPr>
            <p:spPr bwMode="auto">
              <a:xfrm>
                <a:off x="2308" y="1193"/>
                <a:ext cx="185" cy="26"/>
              </a:xfrm>
              <a:custGeom>
                <a:avLst/>
                <a:gdLst>
                  <a:gd name="T0" fmla="*/ 0 w 369"/>
                  <a:gd name="T1" fmla="*/ 0 h 54"/>
                  <a:gd name="T2" fmla="*/ 1 w 369"/>
                  <a:gd name="T3" fmla="*/ 0 h 54"/>
                  <a:gd name="T4" fmla="*/ 1 w 369"/>
                  <a:gd name="T5" fmla="*/ 0 h 54"/>
                  <a:gd name="T6" fmla="*/ 1 w 369"/>
                  <a:gd name="T7" fmla="*/ 0 h 54"/>
                  <a:gd name="T8" fmla="*/ 1 w 369"/>
                  <a:gd name="T9" fmla="*/ 1 h 54"/>
                  <a:gd name="T10" fmla="*/ 1 w 369"/>
                  <a:gd name="T11" fmla="*/ 1 h 54"/>
                  <a:gd name="T12" fmla="*/ 1 w 369"/>
                  <a:gd name="T13" fmla="*/ 1 h 54"/>
                  <a:gd name="T14" fmla="*/ 2 w 369"/>
                  <a:gd name="T15" fmla="*/ 1 h 54"/>
                  <a:gd name="T16" fmla="*/ 2 w 369"/>
                  <a:gd name="T17" fmla="*/ 1 h 54"/>
                  <a:gd name="T18" fmla="*/ 3 w 369"/>
                  <a:gd name="T19" fmla="*/ 1 h 54"/>
                  <a:gd name="T20" fmla="*/ 3 w 369"/>
                  <a:gd name="T21" fmla="*/ 1 h 54"/>
                  <a:gd name="T22" fmla="*/ 3 w 369"/>
                  <a:gd name="T23" fmla="*/ 1 h 54"/>
                  <a:gd name="T24" fmla="*/ 4 w 369"/>
                  <a:gd name="T25" fmla="*/ 1 h 54"/>
                  <a:gd name="T26" fmla="*/ 5 w 369"/>
                  <a:gd name="T27" fmla="*/ 1 h 54"/>
                  <a:gd name="T28" fmla="*/ 5 w 369"/>
                  <a:gd name="T29" fmla="*/ 1 h 54"/>
                  <a:gd name="T30" fmla="*/ 6 w 369"/>
                  <a:gd name="T31" fmla="*/ 1 h 54"/>
                  <a:gd name="T32" fmla="*/ 6 w 369"/>
                  <a:gd name="T33" fmla="*/ 1 h 54"/>
                  <a:gd name="T34" fmla="*/ 7 w 369"/>
                  <a:gd name="T35" fmla="*/ 1 h 54"/>
                  <a:gd name="T36" fmla="*/ 7 w 369"/>
                  <a:gd name="T37" fmla="*/ 1 h 54"/>
                  <a:gd name="T38" fmla="*/ 8 w 369"/>
                  <a:gd name="T39" fmla="*/ 1 h 54"/>
                  <a:gd name="T40" fmla="*/ 8 w 369"/>
                  <a:gd name="T41" fmla="*/ 1 h 54"/>
                  <a:gd name="T42" fmla="*/ 9 w 369"/>
                  <a:gd name="T43" fmla="*/ 1 h 54"/>
                  <a:gd name="T44" fmla="*/ 9 w 369"/>
                  <a:gd name="T45" fmla="*/ 1 h 54"/>
                  <a:gd name="T46" fmla="*/ 10 w 369"/>
                  <a:gd name="T47" fmla="*/ 1 h 54"/>
                  <a:gd name="T48" fmla="*/ 10 w 369"/>
                  <a:gd name="T49" fmla="*/ 1 h 54"/>
                  <a:gd name="T50" fmla="*/ 11 w 369"/>
                  <a:gd name="T51" fmla="*/ 1 h 54"/>
                  <a:gd name="T52" fmla="*/ 11 w 369"/>
                  <a:gd name="T53" fmla="*/ 1 h 54"/>
                  <a:gd name="T54" fmla="*/ 11 w 369"/>
                  <a:gd name="T55" fmla="*/ 1 h 54"/>
                  <a:gd name="T56" fmla="*/ 12 w 369"/>
                  <a:gd name="T57" fmla="*/ 1 h 54"/>
                  <a:gd name="T58" fmla="*/ 12 w 369"/>
                  <a:gd name="T59" fmla="*/ 0 h 54"/>
                  <a:gd name="T60" fmla="*/ 12 w 369"/>
                  <a:gd name="T61" fmla="*/ 0 h 54"/>
                  <a:gd name="T62" fmla="*/ 12 w 369"/>
                  <a:gd name="T63" fmla="*/ 0 h 54"/>
                  <a:gd name="T64" fmla="*/ 12 w 369"/>
                  <a:gd name="T65" fmla="*/ 0 h 54"/>
                  <a:gd name="T66" fmla="*/ 11 w 369"/>
                  <a:gd name="T67" fmla="*/ 0 h 54"/>
                  <a:gd name="T68" fmla="*/ 11 w 369"/>
                  <a:gd name="T69" fmla="*/ 0 h 54"/>
                  <a:gd name="T70" fmla="*/ 11 w 369"/>
                  <a:gd name="T71" fmla="*/ 0 h 54"/>
                  <a:gd name="T72" fmla="*/ 10 w 369"/>
                  <a:gd name="T73" fmla="*/ 0 h 54"/>
                  <a:gd name="T74" fmla="*/ 10 w 369"/>
                  <a:gd name="T75" fmla="*/ 0 h 54"/>
                  <a:gd name="T76" fmla="*/ 9 w 369"/>
                  <a:gd name="T77" fmla="*/ 0 h 54"/>
                  <a:gd name="T78" fmla="*/ 8 w 369"/>
                  <a:gd name="T79" fmla="*/ 0 h 54"/>
                  <a:gd name="T80" fmla="*/ 7 w 369"/>
                  <a:gd name="T81" fmla="*/ 0 h 54"/>
                  <a:gd name="T82" fmla="*/ 6 w 369"/>
                  <a:gd name="T83" fmla="*/ 0 h 54"/>
                  <a:gd name="T84" fmla="*/ 5 w 369"/>
                  <a:gd name="T85" fmla="*/ 0 h 54"/>
                  <a:gd name="T86" fmla="*/ 4 w 369"/>
                  <a:gd name="T87" fmla="*/ 0 h 54"/>
                  <a:gd name="T88" fmla="*/ 4 w 369"/>
                  <a:gd name="T89" fmla="*/ 0 h 54"/>
                  <a:gd name="T90" fmla="*/ 3 w 369"/>
                  <a:gd name="T91" fmla="*/ 0 h 54"/>
                  <a:gd name="T92" fmla="*/ 2 w 369"/>
                  <a:gd name="T93" fmla="*/ 0 h 54"/>
                  <a:gd name="T94" fmla="*/ 2 w 369"/>
                  <a:gd name="T95" fmla="*/ 0 h 54"/>
                  <a:gd name="T96" fmla="*/ 2 w 369"/>
                  <a:gd name="T97" fmla="*/ 0 h 54"/>
                  <a:gd name="T98" fmla="*/ 1 w 369"/>
                  <a:gd name="T99" fmla="*/ 0 h 54"/>
                  <a:gd name="T100" fmla="*/ 0 w 369"/>
                  <a:gd name="T101" fmla="*/ 0 h 5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69" h="54">
                    <a:moveTo>
                      <a:pt x="0" y="22"/>
                    </a:moveTo>
                    <a:lnTo>
                      <a:pt x="1" y="26"/>
                    </a:lnTo>
                    <a:lnTo>
                      <a:pt x="3" y="28"/>
                    </a:lnTo>
                    <a:lnTo>
                      <a:pt x="8" y="32"/>
                    </a:lnTo>
                    <a:lnTo>
                      <a:pt x="15" y="35"/>
                    </a:lnTo>
                    <a:lnTo>
                      <a:pt x="21" y="37"/>
                    </a:lnTo>
                    <a:lnTo>
                      <a:pt x="31" y="40"/>
                    </a:lnTo>
                    <a:lnTo>
                      <a:pt x="42" y="42"/>
                    </a:lnTo>
                    <a:lnTo>
                      <a:pt x="54" y="44"/>
                    </a:lnTo>
                    <a:lnTo>
                      <a:pt x="66" y="47"/>
                    </a:lnTo>
                    <a:lnTo>
                      <a:pt x="81" y="48"/>
                    </a:lnTo>
                    <a:lnTo>
                      <a:pt x="96" y="50"/>
                    </a:lnTo>
                    <a:lnTo>
                      <a:pt x="112" y="51"/>
                    </a:lnTo>
                    <a:lnTo>
                      <a:pt x="130" y="52"/>
                    </a:lnTo>
                    <a:lnTo>
                      <a:pt x="147" y="52"/>
                    </a:lnTo>
                    <a:lnTo>
                      <a:pt x="165" y="54"/>
                    </a:lnTo>
                    <a:lnTo>
                      <a:pt x="184" y="54"/>
                    </a:lnTo>
                    <a:lnTo>
                      <a:pt x="202" y="54"/>
                    </a:lnTo>
                    <a:lnTo>
                      <a:pt x="221" y="52"/>
                    </a:lnTo>
                    <a:lnTo>
                      <a:pt x="239" y="52"/>
                    </a:lnTo>
                    <a:lnTo>
                      <a:pt x="256" y="51"/>
                    </a:lnTo>
                    <a:lnTo>
                      <a:pt x="272" y="50"/>
                    </a:lnTo>
                    <a:lnTo>
                      <a:pt x="287" y="48"/>
                    </a:lnTo>
                    <a:lnTo>
                      <a:pt x="301" y="47"/>
                    </a:lnTo>
                    <a:lnTo>
                      <a:pt x="315" y="44"/>
                    </a:lnTo>
                    <a:lnTo>
                      <a:pt x="327" y="42"/>
                    </a:lnTo>
                    <a:lnTo>
                      <a:pt x="338" y="40"/>
                    </a:lnTo>
                    <a:lnTo>
                      <a:pt x="347" y="37"/>
                    </a:lnTo>
                    <a:lnTo>
                      <a:pt x="354" y="35"/>
                    </a:lnTo>
                    <a:lnTo>
                      <a:pt x="361" y="32"/>
                    </a:lnTo>
                    <a:lnTo>
                      <a:pt x="366" y="28"/>
                    </a:lnTo>
                    <a:lnTo>
                      <a:pt x="368" y="26"/>
                    </a:lnTo>
                    <a:lnTo>
                      <a:pt x="369" y="22"/>
                    </a:lnTo>
                    <a:lnTo>
                      <a:pt x="339" y="0"/>
                    </a:lnTo>
                    <a:lnTo>
                      <a:pt x="336" y="3"/>
                    </a:lnTo>
                    <a:lnTo>
                      <a:pt x="327" y="6"/>
                    </a:lnTo>
                    <a:lnTo>
                      <a:pt x="313" y="9"/>
                    </a:lnTo>
                    <a:lnTo>
                      <a:pt x="294" y="10"/>
                    </a:lnTo>
                    <a:lnTo>
                      <a:pt x="271" y="11"/>
                    </a:lnTo>
                    <a:lnTo>
                      <a:pt x="245" y="12"/>
                    </a:lnTo>
                    <a:lnTo>
                      <a:pt x="215" y="13"/>
                    </a:lnTo>
                    <a:lnTo>
                      <a:pt x="184" y="13"/>
                    </a:lnTo>
                    <a:lnTo>
                      <a:pt x="153" y="13"/>
                    </a:lnTo>
                    <a:lnTo>
                      <a:pt x="124" y="12"/>
                    </a:lnTo>
                    <a:lnTo>
                      <a:pt x="97" y="11"/>
                    </a:lnTo>
                    <a:lnTo>
                      <a:pt x="74" y="10"/>
                    </a:lnTo>
                    <a:lnTo>
                      <a:pt x="56" y="9"/>
                    </a:lnTo>
                    <a:lnTo>
                      <a:pt x="42" y="6"/>
                    </a:lnTo>
                    <a:lnTo>
                      <a:pt x="33" y="3"/>
                    </a:lnTo>
                    <a:lnTo>
                      <a:pt x="29" y="0"/>
                    </a:lnTo>
                    <a:lnTo>
                      <a:pt x="0" y="22"/>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04" name="Freeform 43">
                <a:extLst>
                  <a:ext uri="{FF2B5EF4-FFF2-40B4-BE49-F238E27FC236}">
                    <a16:creationId xmlns:a16="http://schemas.microsoft.com/office/drawing/2014/main" xmlns="" id="{F57B59B6-00F8-4BB9-8BC5-BED13CB0D170}"/>
                  </a:ext>
                </a:extLst>
              </p:cNvPr>
              <p:cNvSpPr>
                <a:spLocks/>
              </p:cNvSpPr>
              <p:nvPr/>
            </p:nvSpPr>
            <p:spPr bwMode="auto">
              <a:xfrm>
                <a:off x="2382" y="592"/>
                <a:ext cx="36" cy="287"/>
              </a:xfrm>
              <a:custGeom>
                <a:avLst/>
                <a:gdLst>
                  <a:gd name="T0" fmla="*/ 3 w 72"/>
                  <a:gd name="T1" fmla="*/ 18 h 573"/>
                  <a:gd name="T2" fmla="*/ 3 w 72"/>
                  <a:gd name="T3" fmla="*/ 15 h 573"/>
                  <a:gd name="T4" fmla="*/ 3 w 72"/>
                  <a:gd name="T5" fmla="*/ 12 h 573"/>
                  <a:gd name="T6" fmla="*/ 3 w 72"/>
                  <a:gd name="T7" fmla="*/ 9 h 573"/>
                  <a:gd name="T8" fmla="*/ 3 w 72"/>
                  <a:gd name="T9" fmla="*/ 7 h 573"/>
                  <a:gd name="T10" fmla="*/ 3 w 72"/>
                  <a:gd name="T11" fmla="*/ 5 h 573"/>
                  <a:gd name="T12" fmla="*/ 2 w 72"/>
                  <a:gd name="T13" fmla="*/ 3 h 573"/>
                  <a:gd name="T14" fmla="*/ 2 w 72"/>
                  <a:gd name="T15" fmla="*/ 2 h 573"/>
                  <a:gd name="T16" fmla="*/ 2 w 72"/>
                  <a:gd name="T17" fmla="*/ 0 h 573"/>
                  <a:gd name="T18" fmla="*/ 2 w 72"/>
                  <a:gd name="T19" fmla="*/ 0 h 573"/>
                  <a:gd name="T20" fmla="*/ 1 w 72"/>
                  <a:gd name="T21" fmla="*/ 2 h 573"/>
                  <a:gd name="T22" fmla="*/ 1 w 72"/>
                  <a:gd name="T23" fmla="*/ 3 h 573"/>
                  <a:gd name="T24" fmla="*/ 1 w 72"/>
                  <a:gd name="T25" fmla="*/ 5 h 573"/>
                  <a:gd name="T26" fmla="*/ 1 w 72"/>
                  <a:gd name="T27" fmla="*/ 7 h 573"/>
                  <a:gd name="T28" fmla="*/ 0 w 72"/>
                  <a:gd name="T29" fmla="*/ 9 h 573"/>
                  <a:gd name="T30" fmla="*/ 0 w 72"/>
                  <a:gd name="T31" fmla="*/ 12 h 573"/>
                  <a:gd name="T32" fmla="*/ 0 w 72"/>
                  <a:gd name="T33" fmla="*/ 15 h 573"/>
                  <a:gd name="T34" fmla="*/ 0 w 72"/>
                  <a:gd name="T35" fmla="*/ 18 h 573"/>
                  <a:gd name="T36" fmla="*/ 3 w 72"/>
                  <a:gd name="T37" fmla="*/ 18 h 57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72" h="573">
                    <a:moveTo>
                      <a:pt x="71" y="573"/>
                    </a:moveTo>
                    <a:lnTo>
                      <a:pt x="71" y="463"/>
                    </a:lnTo>
                    <a:lnTo>
                      <a:pt x="72" y="367"/>
                    </a:lnTo>
                    <a:lnTo>
                      <a:pt x="71" y="283"/>
                    </a:lnTo>
                    <a:lnTo>
                      <a:pt x="70" y="210"/>
                    </a:lnTo>
                    <a:lnTo>
                      <a:pt x="67" y="145"/>
                    </a:lnTo>
                    <a:lnTo>
                      <a:pt x="60" y="90"/>
                    </a:lnTo>
                    <a:lnTo>
                      <a:pt x="49" y="41"/>
                    </a:lnTo>
                    <a:lnTo>
                      <a:pt x="36" y="0"/>
                    </a:lnTo>
                    <a:lnTo>
                      <a:pt x="22" y="41"/>
                    </a:lnTo>
                    <a:lnTo>
                      <a:pt x="13" y="90"/>
                    </a:lnTo>
                    <a:lnTo>
                      <a:pt x="6" y="145"/>
                    </a:lnTo>
                    <a:lnTo>
                      <a:pt x="2" y="210"/>
                    </a:lnTo>
                    <a:lnTo>
                      <a:pt x="0" y="283"/>
                    </a:lnTo>
                    <a:lnTo>
                      <a:pt x="0" y="367"/>
                    </a:lnTo>
                    <a:lnTo>
                      <a:pt x="0" y="463"/>
                    </a:lnTo>
                    <a:lnTo>
                      <a:pt x="0" y="573"/>
                    </a:lnTo>
                    <a:lnTo>
                      <a:pt x="71" y="573"/>
                    </a:lnTo>
                    <a:close/>
                  </a:path>
                </a:pathLst>
              </a:custGeom>
              <a:solidFill>
                <a:srgbClr val="008C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05" name="Freeform 44">
                <a:extLst>
                  <a:ext uri="{FF2B5EF4-FFF2-40B4-BE49-F238E27FC236}">
                    <a16:creationId xmlns:a16="http://schemas.microsoft.com/office/drawing/2014/main" xmlns="" id="{1F5DD38E-4756-446F-A13D-D3476081E2AF}"/>
                  </a:ext>
                </a:extLst>
              </p:cNvPr>
              <p:cNvSpPr>
                <a:spLocks/>
              </p:cNvSpPr>
              <p:nvPr/>
            </p:nvSpPr>
            <p:spPr bwMode="auto">
              <a:xfrm>
                <a:off x="2380" y="489"/>
                <a:ext cx="40" cy="103"/>
              </a:xfrm>
              <a:custGeom>
                <a:avLst/>
                <a:gdLst>
                  <a:gd name="T0" fmla="*/ 2 w 80"/>
                  <a:gd name="T1" fmla="*/ 7 h 206"/>
                  <a:gd name="T2" fmla="*/ 3 w 80"/>
                  <a:gd name="T3" fmla="*/ 6 h 206"/>
                  <a:gd name="T4" fmla="*/ 3 w 80"/>
                  <a:gd name="T5" fmla="*/ 5 h 206"/>
                  <a:gd name="T6" fmla="*/ 3 w 80"/>
                  <a:gd name="T7" fmla="*/ 5 h 206"/>
                  <a:gd name="T8" fmla="*/ 3 w 80"/>
                  <a:gd name="T9" fmla="*/ 4 h 206"/>
                  <a:gd name="T10" fmla="*/ 2 w 80"/>
                  <a:gd name="T11" fmla="*/ 3 h 206"/>
                  <a:gd name="T12" fmla="*/ 2 w 80"/>
                  <a:gd name="T13" fmla="*/ 2 h 206"/>
                  <a:gd name="T14" fmla="*/ 2 w 80"/>
                  <a:gd name="T15" fmla="*/ 1 h 206"/>
                  <a:gd name="T16" fmla="*/ 2 w 80"/>
                  <a:gd name="T17" fmla="*/ 0 h 206"/>
                  <a:gd name="T18" fmla="*/ 2 w 80"/>
                  <a:gd name="T19" fmla="*/ 1 h 206"/>
                  <a:gd name="T20" fmla="*/ 1 w 80"/>
                  <a:gd name="T21" fmla="*/ 2 h 206"/>
                  <a:gd name="T22" fmla="*/ 1 w 80"/>
                  <a:gd name="T23" fmla="*/ 3 h 206"/>
                  <a:gd name="T24" fmla="*/ 1 w 80"/>
                  <a:gd name="T25" fmla="*/ 4 h 206"/>
                  <a:gd name="T26" fmla="*/ 0 w 80"/>
                  <a:gd name="T27" fmla="*/ 5 h 206"/>
                  <a:gd name="T28" fmla="*/ 1 w 80"/>
                  <a:gd name="T29" fmla="*/ 5 h 206"/>
                  <a:gd name="T30" fmla="*/ 1 w 80"/>
                  <a:gd name="T31" fmla="*/ 6 h 206"/>
                  <a:gd name="T32" fmla="*/ 2 w 80"/>
                  <a:gd name="T33" fmla="*/ 7 h 2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0" h="206">
                    <a:moveTo>
                      <a:pt x="40" y="206"/>
                    </a:moveTo>
                    <a:lnTo>
                      <a:pt x="66" y="185"/>
                    </a:lnTo>
                    <a:lnTo>
                      <a:pt x="79" y="160"/>
                    </a:lnTo>
                    <a:lnTo>
                      <a:pt x="80" y="132"/>
                    </a:lnTo>
                    <a:lnTo>
                      <a:pt x="74" y="102"/>
                    </a:lnTo>
                    <a:lnTo>
                      <a:pt x="64" y="73"/>
                    </a:lnTo>
                    <a:lnTo>
                      <a:pt x="52" y="45"/>
                    </a:lnTo>
                    <a:lnTo>
                      <a:pt x="43" y="20"/>
                    </a:lnTo>
                    <a:lnTo>
                      <a:pt x="40" y="0"/>
                    </a:lnTo>
                    <a:lnTo>
                      <a:pt x="36" y="20"/>
                    </a:lnTo>
                    <a:lnTo>
                      <a:pt x="27" y="45"/>
                    </a:lnTo>
                    <a:lnTo>
                      <a:pt x="15" y="73"/>
                    </a:lnTo>
                    <a:lnTo>
                      <a:pt x="6" y="102"/>
                    </a:lnTo>
                    <a:lnTo>
                      <a:pt x="0" y="132"/>
                    </a:lnTo>
                    <a:lnTo>
                      <a:pt x="2" y="160"/>
                    </a:lnTo>
                    <a:lnTo>
                      <a:pt x="14" y="185"/>
                    </a:lnTo>
                    <a:lnTo>
                      <a:pt x="40" y="206"/>
                    </a:lnTo>
                    <a:close/>
                  </a:path>
                </a:pathLst>
              </a:custGeom>
              <a:solidFill>
                <a:srgbClr val="FFB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06" name="Freeform 45">
                <a:extLst>
                  <a:ext uri="{FF2B5EF4-FFF2-40B4-BE49-F238E27FC236}">
                    <a16:creationId xmlns:a16="http://schemas.microsoft.com/office/drawing/2014/main" xmlns="" id="{70E45F0D-7343-4191-AFF5-D9E4651AFAA9}"/>
                  </a:ext>
                </a:extLst>
              </p:cNvPr>
              <p:cNvSpPr>
                <a:spLocks/>
              </p:cNvSpPr>
              <p:nvPr/>
            </p:nvSpPr>
            <p:spPr bwMode="auto">
              <a:xfrm>
                <a:off x="2705" y="526"/>
                <a:ext cx="56" cy="151"/>
              </a:xfrm>
              <a:custGeom>
                <a:avLst/>
                <a:gdLst>
                  <a:gd name="T0" fmla="*/ 3 w 112"/>
                  <a:gd name="T1" fmla="*/ 10 h 302"/>
                  <a:gd name="T2" fmla="*/ 3 w 112"/>
                  <a:gd name="T3" fmla="*/ 10 h 302"/>
                  <a:gd name="T4" fmla="*/ 3 w 112"/>
                  <a:gd name="T5" fmla="*/ 10 h 302"/>
                  <a:gd name="T6" fmla="*/ 3 w 112"/>
                  <a:gd name="T7" fmla="*/ 10 h 302"/>
                  <a:gd name="T8" fmla="*/ 3 w 112"/>
                  <a:gd name="T9" fmla="*/ 10 h 302"/>
                  <a:gd name="T10" fmla="*/ 4 w 112"/>
                  <a:gd name="T11" fmla="*/ 8 h 302"/>
                  <a:gd name="T12" fmla="*/ 4 w 112"/>
                  <a:gd name="T13" fmla="*/ 7 h 302"/>
                  <a:gd name="T14" fmla="*/ 3 w 112"/>
                  <a:gd name="T15" fmla="*/ 5 h 302"/>
                  <a:gd name="T16" fmla="*/ 3 w 112"/>
                  <a:gd name="T17" fmla="*/ 4 h 302"/>
                  <a:gd name="T18" fmla="*/ 2 w 112"/>
                  <a:gd name="T19" fmla="*/ 3 h 302"/>
                  <a:gd name="T20" fmla="*/ 2 w 112"/>
                  <a:gd name="T21" fmla="*/ 2 h 302"/>
                  <a:gd name="T22" fmla="*/ 1 w 112"/>
                  <a:gd name="T23" fmla="*/ 1 h 302"/>
                  <a:gd name="T24" fmla="*/ 0 w 112"/>
                  <a:gd name="T25" fmla="*/ 0 h 302"/>
                  <a:gd name="T26" fmla="*/ 1 w 112"/>
                  <a:gd name="T27" fmla="*/ 1 h 302"/>
                  <a:gd name="T28" fmla="*/ 2 w 112"/>
                  <a:gd name="T29" fmla="*/ 2 h 302"/>
                  <a:gd name="T30" fmla="*/ 3 w 112"/>
                  <a:gd name="T31" fmla="*/ 3 h 302"/>
                  <a:gd name="T32" fmla="*/ 3 w 112"/>
                  <a:gd name="T33" fmla="*/ 4 h 302"/>
                  <a:gd name="T34" fmla="*/ 4 w 112"/>
                  <a:gd name="T35" fmla="*/ 6 h 302"/>
                  <a:gd name="T36" fmla="*/ 4 w 112"/>
                  <a:gd name="T37" fmla="*/ 7 h 302"/>
                  <a:gd name="T38" fmla="*/ 4 w 112"/>
                  <a:gd name="T39" fmla="*/ 9 h 302"/>
                  <a:gd name="T40" fmla="*/ 3 w 112"/>
                  <a:gd name="T41" fmla="*/ 10 h 30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2" h="302">
                    <a:moveTo>
                      <a:pt x="88" y="302"/>
                    </a:moveTo>
                    <a:lnTo>
                      <a:pt x="87" y="302"/>
                    </a:lnTo>
                    <a:lnTo>
                      <a:pt x="86" y="299"/>
                    </a:lnTo>
                    <a:lnTo>
                      <a:pt x="84" y="296"/>
                    </a:lnTo>
                    <a:lnTo>
                      <a:pt x="83" y="295"/>
                    </a:lnTo>
                    <a:lnTo>
                      <a:pt x="97" y="248"/>
                    </a:lnTo>
                    <a:lnTo>
                      <a:pt x="99" y="203"/>
                    </a:lnTo>
                    <a:lnTo>
                      <a:pt x="91" y="160"/>
                    </a:lnTo>
                    <a:lnTo>
                      <a:pt x="78" y="120"/>
                    </a:lnTo>
                    <a:lnTo>
                      <a:pt x="60" y="84"/>
                    </a:lnTo>
                    <a:lnTo>
                      <a:pt x="39" y="52"/>
                    </a:lnTo>
                    <a:lnTo>
                      <a:pt x="18" y="23"/>
                    </a:lnTo>
                    <a:lnTo>
                      <a:pt x="0" y="0"/>
                    </a:lnTo>
                    <a:lnTo>
                      <a:pt x="23" y="13"/>
                    </a:lnTo>
                    <a:lnTo>
                      <a:pt x="47" y="39"/>
                    </a:lnTo>
                    <a:lnTo>
                      <a:pt x="71" y="78"/>
                    </a:lnTo>
                    <a:lnTo>
                      <a:pt x="91" y="122"/>
                    </a:lnTo>
                    <a:lnTo>
                      <a:pt x="106" y="171"/>
                    </a:lnTo>
                    <a:lnTo>
                      <a:pt x="112" y="219"/>
                    </a:lnTo>
                    <a:lnTo>
                      <a:pt x="107" y="264"/>
                    </a:lnTo>
                    <a:lnTo>
                      <a:pt x="88" y="30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07" name="Freeform 46">
                <a:extLst>
                  <a:ext uri="{FF2B5EF4-FFF2-40B4-BE49-F238E27FC236}">
                    <a16:creationId xmlns:a16="http://schemas.microsoft.com/office/drawing/2014/main" xmlns="" id="{0D34FA1D-F013-42BD-ABA6-9D2802375BB8}"/>
                  </a:ext>
                </a:extLst>
              </p:cNvPr>
              <p:cNvSpPr>
                <a:spLocks/>
              </p:cNvSpPr>
              <p:nvPr/>
            </p:nvSpPr>
            <p:spPr bwMode="auto">
              <a:xfrm>
                <a:off x="2684" y="549"/>
                <a:ext cx="50" cy="11"/>
              </a:xfrm>
              <a:custGeom>
                <a:avLst/>
                <a:gdLst>
                  <a:gd name="T0" fmla="*/ 0 w 101"/>
                  <a:gd name="T1" fmla="*/ 0 h 23"/>
                  <a:gd name="T2" fmla="*/ 0 w 101"/>
                  <a:gd name="T3" fmla="*/ 0 h 23"/>
                  <a:gd name="T4" fmla="*/ 0 w 101"/>
                  <a:gd name="T5" fmla="*/ 0 h 23"/>
                  <a:gd name="T6" fmla="*/ 0 w 101"/>
                  <a:gd name="T7" fmla="*/ 0 h 23"/>
                  <a:gd name="T8" fmla="*/ 1 w 101"/>
                  <a:gd name="T9" fmla="*/ 0 h 23"/>
                  <a:gd name="T10" fmla="*/ 1 w 101"/>
                  <a:gd name="T11" fmla="*/ 0 h 23"/>
                  <a:gd name="T12" fmla="*/ 2 w 101"/>
                  <a:gd name="T13" fmla="*/ 0 h 23"/>
                  <a:gd name="T14" fmla="*/ 2 w 101"/>
                  <a:gd name="T15" fmla="*/ 0 h 23"/>
                  <a:gd name="T16" fmla="*/ 3 w 101"/>
                  <a:gd name="T17" fmla="*/ 0 h 23"/>
                  <a:gd name="T18" fmla="*/ 2 w 101"/>
                  <a:gd name="T19" fmla="*/ 0 h 23"/>
                  <a:gd name="T20" fmla="*/ 2 w 101"/>
                  <a:gd name="T21" fmla="*/ 0 h 23"/>
                  <a:gd name="T22" fmla="*/ 1 w 101"/>
                  <a:gd name="T23" fmla="*/ 0 h 23"/>
                  <a:gd name="T24" fmla="*/ 1 w 101"/>
                  <a:gd name="T25" fmla="*/ 0 h 23"/>
                  <a:gd name="T26" fmla="*/ 0 w 101"/>
                  <a:gd name="T27" fmla="*/ 0 h 23"/>
                  <a:gd name="T28" fmla="*/ 0 w 101"/>
                  <a:gd name="T29" fmla="*/ 0 h 23"/>
                  <a:gd name="T30" fmla="*/ 0 w 101"/>
                  <a:gd name="T31" fmla="*/ 0 h 23"/>
                  <a:gd name="T32" fmla="*/ 0 w 101"/>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1" h="23">
                    <a:moveTo>
                      <a:pt x="0" y="3"/>
                    </a:moveTo>
                    <a:lnTo>
                      <a:pt x="4" y="0"/>
                    </a:lnTo>
                    <a:lnTo>
                      <a:pt x="13" y="0"/>
                    </a:lnTo>
                    <a:lnTo>
                      <a:pt x="26" y="0"/>
                    </a:lnTo>
                    <a:lnTo>
                      <a:pt x="42" y="1"/>
                    </a:lnTo>
                    <a:lnTo>
                      <a:pt x="58" y="4"/>
                    </a:lnTo>
                    <a:lnTo>
                      <a:pt x="74" y="8"/>
                    </a:lnTo>
                    <a:lnTo>
                      <a:pt x="89" y="15"/>
                    </a:lnTo>
                    <a:lnTo>
                      <a:pt x="101" y="23"/>
                    </a:lnTo>
                    <a:lnTo>
                      <a:pt x="89" y="21"/>
                    </a:lnTo>
                    <a:lnTo>
                      <a:pt x="75" y="18"/>
                    </a:lnTo>
                    <a:lnTo>
                      <a:pt x="58" y="15"/>
                    </a:lnTo>
                    <a:lnTo>
                      <a:pt x="42" y="13"/>
                    </a:lnTo>
                    <a:lnTo>
                      <a:pt x="26" y="11"/>
                    </a:lnTo>
                    <a:lnTo>
                      <a:pt x="13" y="7"/>
                    </a:lnTo>
                    <a:lnTo>
                      <a:pt x="4" y="5"/>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08" name="Freeform 47">
                <a:extLst>
                  <a:ext uri="{FF2B5EF4-FFF2-40B4-BE49-F238E27FC236}">
                    <a16:creationId xmlns:a16="http://schemas.microsoft.com/office/drawing/2014/main" xmlns="" id="{A9CD9B43-F927-4B54-AF94-6EFFA1DBAB0A}"/>
                  </a:ext>
                </a:extLst>
              </p:cNvPr>
              <p:cNvSpPr>
                <a:spLocks/>
              </p:cNvSpPr>
              <p:nvPr/>
            </p:nvSpPr>
            <p:spPr bwMode="auto">
              <a:xfrm>
                <a:off x="2682" y="558"/>
                <a:ext cx="60" cy="15"/>
              </a:xfrm>
              <a:custGeom>
                <a:avLst/>
                <a:gdLst>
                  <a:gd name="T0" fmla="*/ 0 w 120"/>
                  <a:gd name="T1" fmla="*/ 0 h 31"/>
                  <a:gd name="T2" fmla="*/ 1 w 120"/>
                  <a:gd name="T3" fmla="*/ 0 h 31"/>
                  <a:gd name="T4" fmla="*/ 1 w 120"/>
                  <a:gd name="T5" fmla="*/ 0 h 31"/>
                  <a:gd name="T6" fmla="*/ 1 w 120"/>
                  <a:gd name="T7" fmla="*/ 0 h 31"/>
                  <a:gd name="T8" fmla="*/ 2 w 120"/>
                  <a:gd name="T9" fmla="*/ 0 h 31"/>
                  <a:gd name="T10" fmla="*/ 3 w 120"/>
                  <a:gd name="T11" fmla="*/ 0 h 31"/>
                  <a:gd name="T12" fmla="*/ 3 w 120"/>
                  <a:gd name="T13" fmla="*/ 0 h 31"/>
                  <a:gd name="T14" fmla="*/ 4 w 120"/>
                  <a:gd name="T15" fmla="*/ 0 h 31"/>
                  <a:gd name="T16" fmla="*/ 4 w 120"/>
                  <a:gd name="T17" fmla="*/ 0 h 31"/>
                  <a:gd name="T18" fmla="*/ 4 w 120"/>
                  <a:gd name="T19" fmla="*/ 0 h 31"/>
                  <a:gd name="T20" fmla="*/ 3 w 120"/>
                  <a:gd name="T21" fmla="*/ 0 h 31"/>
                  <a:gd name="T22" fmla="*/ 3 w 120"/>
                  <a:gd name="T23" fmla="*/ 0 h 31"/>
                  <a:gd name="T24" fmla="*/ 2 w 120"/>
                  <a:gd name="T25" fmla="*/ 0 h 31"/>
                  <a:gd name="T26" fmla="*/ 2 w 120"/>
                  <a:gd name="T27" fmla="*/ 0 h 31"/>
                  <a:gd name="T28" fmla="*/ 1 w 120"/>
                  <a:gd name="T29" fmla="*/ 0 h 31"/>
                  <a:gd name="T30" fmla="*/ 1 w 120"/>
                  <a:gd name="T31" fmla="*/ 0 h 31"/>
                  <a:gd name="T32" fmla="*/ 0 w 120"/>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0" h="31">
                    <a:moveTo>
                      <a:pt x="0" y="3"/>
                    </a:moveTo>
                    <a:lnTo>
                      <a:pt x="5" y="1"/>
                    </a:lnTo>
                    <a:lnTo>
                      <a:pt x="15" y="0"/>
                    </a:lnTo>
                    <a:lnTo>
                      <a:pt x="31" y="1"/>
                    </a:lnTo>
                    <a:lnTo>
                      <a:pt x="51" y="4"/>
                    </a:lnTo>
                    <a:lnTo>
                      <a:pt x="70" y="9"/>
                    </a:lnTo>
                    <a:lnTo>
                      <a:pt x="90" y="16"/>
                    </a:lnTo>
                    <a:lnTo>
                      <a:pt x="107" y="23"/>
                    </a:lnTo>
                    <a:lnTo>
                      <a:pt x="120" y="31"/>
                    </a:lnTo>
                    <a:lnTo>
                      <a:pt x="110" y="28"/>
                    </a:lnTo>
                    <a:lnTo>
                      <a:pt x="94" y="25"/>
                    </a:lnTo>
                    <a:lnTo>
                      <a:pt x="75" y="23"/>
                    </a:lnTo>
                    <a:lnTo>
                      <a:pt x="54" y="18"/>
                    </a:lnTo>
                    <a:lnTo>
                      <a:pt x="33" y="15"/>
                    </a:lnTo>
                    <a:lnTo>
                      <a:pt x="16" y="11"/>
                    </a:lnTo>
                    <a:lnTo>
                      <a:pt x="5" y="7"/>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09" name="Freeform 48">
                <a:extLst>
                  <a:ext uri="{FF2B5EF4-FFF2-40B4-BE49-F238E27FC236}">
                    <a16:creationId xmlns:a16="http://schemas.microsoft.com/office/drawing/2014/main" xmlns="" id="{A85C131C-0DCE-497B-B5F1-390BB17F6494}"/>
                  </a:ext>
                </a:extLst>
              </p:cNvPr>
              <p:cNvSpPr>
                <a:spLocks/>
              </p:cNvSpPr>
              <p:nvPr/>
            </p:nvSpPr>
            <p:spPr bwMode="auto">
              <a:xfrm>
                <a:off x="2690" y="583"/>
                <a:ext cx="62" cy="12"/>
              </a:xfrm>
              <a:custGeom>
                <a:avLst/>
                <a:gdLst>
                  <a:gd name="T0" fmla="*/ 0 w 124"/>
                  <a:gd name="T1" fmla="*/ 0 h 25"/>
                  <a:gd name="T2" fmla="*/ 1 w 124"/>
                  <a:gd name="T3" fmla="*/ 0 h 25"/>
                  <a:gd name="T4" fmla="*/ 1 w 124"/>
                  <a:gd name="T5" fmla="*/ 0 h 25"/>
                  <a:gd name="T6" fmla="*/ 2 w 124"/>
                  <a:gd name="T7" fmla="*/ 0 h 25"/>
                  <a:gd name="T8" fmla="*/ 2 w 124"/>
                  <a:gd name="T9" fmla="*/ 0 h 25"/>
                  <a:gd name="T10" fmla="*/ 3 w 124"/>
                  <a:gd name="T11" fmla="*/ 0 h 25"/>
                  <a:gd name="T12" fmla="*/ 4 w 124"/>
                  <a:gd name="T13" fmla="*/ 0 h 25"/>
                  <a:gd name="T14" fmla="*/ 4 w 124"/>
                  <a:gd name="T15" fmla="*/ 0 h 25"/>
                  <a:gd name="T16" fmla="*/ 4 w 124"/>
                  <a:gd name="T17" fmla="*/ 0 h 25"/>
                  <a:gd name="T18" fmla="*/ 4 w 124"/>
                  <a:gd name="T19" fmla="*/ 0 h 25"/>
                  <a:gd name="T20" fmla="*/ 4 w 124"/>
                  <a:gd name="T21" fmla="*/ 0 h 25"/>
                  <a:gd name="T22" fmla="*/ 3 w 124"/>
                  <a:gd name="T23" fmla="*/ 0 h 25"/>
                  <a:gd name="T24" fmla="*/ 2 w 124"/>
                  <a:gd name="T25" fmla="*/ 0 h 25"/>
                  <a:gd name="T26" fmla="*/ 2 w 124"/>
                  <a:gd name="T27" fmla="*/ 0 h 25"/>
                  <a:gd name="T28" fmla="*/ 1 w 124"/>
                  <a:gd name="T29" fmla="*/ 0 h 25"/>
                  <a:gd name="T30" fmla="*/ 1 w 124"/>
                  <a:gd name="T31" fmla="*/ 0 h 25"/>
                  <a:gd name="T32" fmla="*/ 0 w 124"/>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4" h="25">
                    <a:moveTo>
                      <a:pt x="0" y="5"/>
                    </a:moveTo>
                    <a:lnTo>
                      <a:pt x="5" y="2"/>
                    </a:lnTo>
                    <a:lnTo>
                      <a:pt x="17" y="0"/>
                    </a:lnTo>
                    <a:lnTo>
                      <a:pt x="34" y="0"/>
                    </a:lnTo>
                    <a:lnTo>
                      <a:pt x="55" y="3"/>
                    </a:lnTo>
                    <a:lnTo>
                      <a:pt x="76" y="6"/>
                    </a:lnTo>
                    <a:lnTo>
                      <a:pt x="97" y="11"/>
                    </a:lnTo>
                    <a:lnTo>
                      <a:pt x="113" y="17"/>
                    </a:lnTo>
                    <a:lnTo>
                      <a:pt x="124" y="25"/>
                    </a:lnTo>
                    <a:lnTo>
                      <a:pt x="115" y="23"/>
                    </a:lnTo>
                    <a:lnTo>
                      <a:pt x="99" y="22"/>
                    </a:lnTo>
                    <a:lnTo>
                      <a:pt x="78" y="20"/>
                    </a:lnTo>
                    <a:lnTo>
                      <a:pt x="56" y="18"/>
                    </a:lnTo>
                    <a:lnTo>
                      <a:pt x="36" y="14"/>
                    </a:lnTo>
                    <a:lnTo>
                      <a:pt x="17" y="11"/>
                    </a:lnTo>
                    <a:lnTo>
                      <a:pt x="5" y="8"/>
                    </a:lnTo>
                    <a:lnTo>
                      <a:pt x="0" y="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10" name="Freeform 49">
                <a:extLst>
                  <a:ext uri="{FF2B5EF4-FFF2-40B4-BE49-F238E27FC236}">
                    <a16:creationId xmlns:a16="http://schemas.microsoft.com/office/drawing/2014/main" xmlns="" id="{5236B24C-8C81-4CC9-AD97-E3EB96C181D7}"/>
                  </a:ext>
                </a:extLst>
              </p:cNvPr>
              <p:cNvSpPr>
                <a:spLocks/>
              </p:cNvSpPr>
              <p:nvPr/>
            </p:nvSpPr>
            <p:spPr bwMode="auto">
              <a:xfrm>
                <a:off x="2700" y="599"/>
                <a:ext cx="56" cy="10"/>
              </a:xfrm>
              <a:custGeom>
                <a:avLst/>
                <a:gdLst>
                  <a:gd name="T0" fmla="*/ 0 w 112"/>
                  <a:gd name="T1" fmla="*/ 1 h 19"/>
                  <a:gd name="T2" fmla="*/ 1 w 112"/>
                  <a:gd name="T3" fmla="*/ 1 h 19"/>
                  <a:gd name="T4" fmla="*/ 1 w 112"/>
                  <a:gd name="T5" fmla="*/ 0 h 19"/>
                  <a:gd name="T6" fmla="*/ 1 w 112"/>
                  <a:gd name="T7" fmla="*/ 0 h 19"/>
                  <a:gd name="T8" fmla="*/ 2 w 112"/>
                  <a:gd name="T9" fmla="*/ 1 h 19"/>
                  <a:gd name="T10" fmla="*/ 3 w 112"/>
                  <a:gd name="T11" fmla="*/ 1 h 19"/>
                  <a:gd name="T12" fmla="*/ 3 w 112"/>
                  <a:gd name="T13" fmla="*/ 1 h 19"/>
                  <a:gd name="T14" fmla="*/ 4 w 112"/>
                  <a:gd name="T15" fmla="*/ 1 h 19"/>
                  <a:gd name="T16" fmla="*/ 4 w 112"/>
                  <a:gd name="T17" fmla="*/ 1 h 19"/>
                  <a:gd name="T18" fmla="*/ 4 w 112"/>
                  <a:gd name="T19" fmla="*/ 1 h 19"/>
                  <a:gd name="T20" fmla="*/ 3 w 112"/>
                  <a:gd name="T21" fmla="*/ 1 h 19"/>
                  <a:gd name="T22" fmla="*/ 3 w 112"/>
                  <a:gd name="T23" fmla="*/ 1 h 19"/>
                  <a:gd name="T24" fmla="*/ 2 w 112"/>
                  <a:gd name="T25" fmla="*/ 1 h 19"/>
                  <a:gd name="T26" fmla="*/ 1 w 112"/>
                  <a:gd name="T27" fmla="*/ 1 h 19"/>
                  <a:gd name="T28" fmla="*/ 1 w 112"/>
                  <a:gd name="T29" fmla="*/ 1 h 19"/>
                  <a:gd name="T30" fmla="*/ 1 w 112"/>
                  <a:gd name="T31" fmla="*/ 1 h 19"/>
                  <a:gd name="T32" fmla="*/ 0 w 112"/>
                  <a:gd name="T33" fmla="*/ 1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2" h="19">
                    <a:moveTo>
                      <a:pt x="0" y="3"/>
                    </a:moveTo>
                    <a:lnTo>
                      <a:pt x="4" y="1"/>
                    </a:lnTo>
                    <a:lnTo>
                      <a:pt x="15" y="0"/>
                    </a:lnTo>
                    <a:lnTo>
                      <a:pt x="32" y="0"/>
                    </a:lnTo>
                    <a:lnTo>
                      <a:pt x="51" y="2"/>
                    </a:lnTo>
                    <a:lnTo>
                      <a:pt x="71" y="4"/>
                    </a:lnTo>
                    <a:lnTo>
                      <a:pt x="89" y="8"/>
                    </a:lnTo>
                    <a:lnTo>
                      <a:pt x="103" y="13"/>
                    </a:lnTo>
                    <a:lnTo>
                      <a:pt x="112" y="19"/>
                    </a:lnTo>
                    <a:lnTo>
                      <a:pt x="102" y="18"/>
                    </a:lnTo>
                    <a:lnTo>
                      <a:pt x="87" y="17"/>
                    </a:lnTo>
                    <a:lnTo>
                      <a:pt x="68" y="16"/>
                    </a:lnTo>
                    <a:lnTo>
                      <a:pt x="49" y="15"/>
                    </a:lnTo>
                    <a:lnTo>
                      <a:pt x="30" y="12"/>
                    </a:lnTo>
                    <a:lnTo>
                      <a:pt x="14" y="10"/>
                    </a:lnTo>
                    <a:lnTo>
                      <a:pt x="4" y="8"/>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11" name="Freeform 50">
                <a:extLst>
                  <a:ext uri="{FF2B5EF4-FFF2-40B4-BE49-F238E27FC236}">
                    <a16:creationId xmlns:a16="http://schemas.microsoft.com/office/drawing/2014/main" xmlns="" id="{FF5C704B-DA3D-4EC6-8BFC-3EC480511881}"/>
                  </a:ext>
                </a:extLst>
              </p:cNvPr>
              <p:cNvSpPr>
                <a:spLocks/>
              </p:cNvSpPr>
              <p:nvPr/>
            </p:nvSpPr>
            <p:spPr bwMode="auto">
              <a:xfrm>
                <a:off x="2712" y="626"/>
                <a:ext cx="47" cy="7"/>
              </a:xfrm>
              <a:custGeom>
                <a:avLst/>
                <a:gdLst>
                  <a:gd name="T0" fmla="*/ 0 w 94"/>
                  <a:gd name="T1" fmla="*/ 0 h 15"/>
                  <a:gd name="T2" fmla="*/ 1 w 94"/>
                  <a:gd name="T3" fmla="*/ 0 h 15"/>
                  <a:gd name="T4" fmla="*/ 1 w 94"/>
                  <a:gd name="T5" fmla="*/ 0 h 15"/>
                  <a:gd name="T6" fmla="*/ 1 w 94"/>
                  <a:gd name="T7" fmla="*/ 0 h 15"/>
                  <a:gd name="T8" fmla="*/ 2 w 94"/>
                  <a:gd name="T9" fmla="*/ 0 h 15"/>
                  <a:gd name="T10" fmla="*/ 2 w 94"/>
                  <a:gd name="T11" fmla="*/ 0 h 15"/>
                  <a:gd name="T12" fmla="*/ 3 w 94"/>
                  <a:gd name="T13" fmla="*/ 0 h 15"/>
                  <a:gd name="T14" fmla="*/ 3 w 94"/>
                  <a:gd name="T15" fmla="*/ 0 h 15"/>
                  <a:gd name="T16" fmla="*/ 3 w 94"/>
                  <a:gd name="T17" fmla="*/ 0 h 15"/>
                  <a:gd name="T18" fmla="*/ 3 w 94"/>
                  <a:gd name="T19" fmla="*/ 0 h 15"/>
                  <a:gd name="T20" fmla="*/ 3 w 94"/>
                  <a:gd name="T21" fmla="*/ 0 h 15"/>
                  <a:gd name="T22" fmla="*/ 2 w 94"/>
                  <a:gd name="T23" fmla="*/ 0 h 15"/>
                  <a:gd name="T24" fmla="*/ 2 w 94"/>
                  <a:gd name="T25" fmla="*/ 0 h 15"/>
                  <a:gd name="T26" fmla="*/ 1 w 94"/>
                  <a:gd name="T27" fmla="*/ 0 h 15"/>
                  <a:gd name="T28" fmla="*/ 1 w 94"/>
                  <a:gd name="T29" fmla="*/ 0 h 15"/>
                  <a:gd name="T30" fmla="*/ 1 w 94"/>
                  <a:gd name="T31" fmla="*/ 0 h 15"/>
                  <a:gd name="T32" fmla="*/ 0 w 94"/>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4" h="15">
                    <a:moveTo>
                      <a:pt x="0" y="9"/>
                    </a:moveTo>
                    <a:lnTo>
                      <a:pt x="3" y="5"/>
                    </a:lnTo>
                    <a:lnTo>
                      <a:pt x="11" y="3"/>
                    </a:lnTo>
                    <a:lnTo>
                      <a:pt x="24" y="1"/>
                    </a:lnTo>
                    <a:lnTo>
                      <a:pt x="38" y="0"/>
                    </a:lnTo>
                    <a:lnTo>
                      <a:pt x="54" y="1"/>
                    </a:lnTo>
                    <a:lnTo>
                      <a:pt x="69" y="3"/>
                    </a:lnTo>
                    <a:lnTo>
                      <a:pt x="83" y="8"/>
                    </a:lnTo>
                    <a:lnTo>
                      <a:pt x="94" y="15"/>
                    </a:lnTo>
                    <a:lnTo>
                      <a:pt x="85" y="13"/>
                    </a:lnTo>
                    <a:lnTo>
                      <a:pt x="71" y="13"/>
                    </a:lnTo>
                    <a:lnTo>
                      <a:pt x="55" y="13"/>
                    </a:lnTo>
                    <a:lnTo>
                      <a:pt x="39" y="13"/>
                    </a:lnTo>
                    <a:lnTo>
                      <a:pt x="24" y="13"/>
                    </a:lnTo>
                    <a:lnTo>
                      <a:pt x="11" y="13"/>
                    </a:lnTo>
                    <a:lnTo>
                      <a:pt x="3" y="11"/>
                    </a:lnTo>
                    <a:lnTo>
                      <a:pt x="0" y="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12" name="Freeform 51">
                <a:extLst>
                  <a:ext uri="{FF2B5EF4-FFF2-40B4-BE49-F238E27FC236}">
                    <a16:creationId xmlns:a16="http://schemas.microsoft.com/office/drawing/2014/main" xmlns="" id="{B61F55C5-0B84-4F78-9C49-1434EE48175F}"/>
                  </a:ext>
                </a:extLst>
              </p:cNvPr>
              <p:cNvSpPr>
                <a:spLocks/>
              </p:cNvSpPr>
              <p:nvPr/>
            </p:nvSpPr>
            <p:spPr bwMode="auto">
              <a:xfrm>
                <a:off x="2730" y="664"/>
                <a:ext cx="23" cy="9"/>
              </a:xfrm>
              <a:custGeom>
                <a:avLst/>
                <a:gdLst>
                  <a:gd name="T0" fmla="*/ 0 w 46"/>
                  <a:gd name="T1" fmla="*/ 1 h 18"/>
                  <a:gd name="T2" fmla="*/ 1 w 46"/>
                  <a:gd name="T3" fmla="*/ 1 h 18"/>
                  <a:gd name="T4" fmla="*/ 1 w 46"/>
                  <a:gd name="T5" fmla="*/ 1 h 18"/>
                  <a:gd name="T6" fmla="*/ 1 w 46"/>
                  <a:gd name="T7" fmla="*/ 1 h 18"/>
                  <a:gd name="T8" fmla="*/ 1 w 46"/>
                  <a:gd name="T9" fmla="*/ 1 h 18"/>
                  <a:gd name="T10" fmla="*/ 1 w 46"/>
                  <a:gd name="T11" fmla="*/ 1 h 18"/>
                  <a:gd name="T12" fmla="*/ 2 w 46"/>
                  <a:gd name="T13" fmla="*/ 0 h 18"/>
                  <a:gd name="T14" fmla="*/ 2 w 46"/>
                  <a:gd name="T15" fmla="*/ 1 h 18"/>
                  <a:gd name="T16" fmla="*/ 2 w 46"/>
                  <a:gd name="T17" fmla="*/ 1 h 18"/>
                  <a:gd name="T18" fmla="*/ 2 w 46"/>
                  <a:gd name="T19" fmla="*/ 1 h 18"/>
                  <a:gd name="T20" fmla="*/ 2 w 46"/>
                  <a:gd name="T21" fmla="*/ 1 h 18"/>
                  <a:gd name="T22" fmla="*/ 1 w 46"/>
                  <a:gd name="T23" fmla="*/ 1 h 18"/>
                  <a:gd name="T24" fmla="*/ 1 w 46"/>
                  <a:gd name="T25" fmla="*/ 1 h 18"/>
                  <a:gd name="T26" fmla="*/ 1 w 46"/>
                  <a:gd name="T27" fmla="*/ 1 h 18"/>
                  <a:gd name="T28" fmla="*/ 1 w 46"/>
                  <a:gd name="T29" fmla="*/ 1 h 18"/>
                  <a:gd name="T30" fmla="*/ 1 w 46"/>
                  <a:gd name="T31" fmla="*/ 1 h 18"/>
                  <a:gd name="T32" fmla="*/ 0 w 4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18">
                    <a:moveTo>
                      <a:pt x="0" y="16"/>
                    </a:moveTo>
                    <a:lnTo>
                      <a:pt x="1" y="12"/>
                    </a:lnTo>
                    <a:lnTo>
                      <a:pt x="6" y="9"/>
                    </a:lnTo>
                    <a:lnTo>
                      <a:pt x="12" y="5"/>
                    </a:lnTo>
                    <a:lnTo>
                      <a:pt x="20" y="3"/>
                    </a:lnTo>
                    <a:lnTo>
                      <a:pt x="28" y="1"/>
                    </a:lnTo>
                    <a:lnTo>
                      <a:pt x="36" y="0"/>
                    </a:lnTo>
                    <a:lnTo>
                      <a:pt x="42" y="2"/>
                    </a:lnTo>
                    <a:lnTo>
                      <a:pt x="46" y="5"/>
                    </a:lnTo>
                    <a:lnTo>
                      <a:pt x="39" y="4"/>
                    </a:lnTo>
                    <a:lnTo>
                      <a:pt x="33" y="5"/>
                    </a:lnTo>
                    <a:lnTo>
                      <a:pt x="25" y="9"/>
                    </a:lnTo>
                    <a:lnTo>
                      <a:pt x="16" y="12"/>
                    </a:lnTo>
                    <a:lnTo>
                      <a:pt x="11" y="16"/>
                    </a:lnTo>
                    <a:lnTo>
                      <a:pt x="5" y="18"/>
                    </a:lnTo>
                    <a:lnTo>
                      <a:pt x="1" y="18"/>
                    </a:lnTo>
                    <a:lnTo>
                      <a:pt x="0" y="1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13" name="Freeform 52">
                <a:extLst>
                  <a:ext uri="{FF2B5EF4-FFF2-40B4-BE49-F238E27FC236}">
                    <a16:creationId xmlns:a16="http://schemas.microsoft.com/office/drawing/2014/main" xmlns="" id="{AE68135D-3E11-4F10-8203-0F94D99569A9}"/>
                  </a:ext>
                </a:extLst>
              </p:cNvPr>
              <p:cNvSpPr>
                <a:spLocks/>
              </p:cNvSpPr>
              <p:nvPr/>
            </p:nvSpPr>
            <p:spPr bwMode="auto">
              <a:xfrm>
                <a:off x="2681" y="534"/>
                <a:ext cx="42" cy="11"/>
              </a:xfrm>
              <a:custGeom>
                <a:avLst/>
                <a:gdLst>
                  <a:gd name="T0" fmla="*/ 0 w 86"/>
                  <a:gd name="T1" fmla="*/ 0 h 23"/>
                  <a:gd name="T2" fmla="*/ 0 w 86"/>
                  <a:gd name="T3" fmla="*/ 0 h 23"/>
                  <a:gd name="T4" fmla="*/ 0 w 86"/>
                  <a:gd name="T5" fmla="*/ 0 h 23"/>
                  <a:gd name="T6" fmla="*/ 0 w 86"/>
                  <a:gd name="T7" fmla="*/ 0 h 23"/>
                  <a:gd name="T8" fmla="*/ 1 w 86"/>
                  <a:gd name="T9" fmla="*/ 0 h 23"/>
                  <a:gd name="T10" fmla="*/ 1 w 86"/>
                  <a:gd name="T11" fmla="*/ 0 h 23"/>
                  <a:gd name="T12" fmla="*/ 1 w 86"/>
                  <a:gd name="T13" fmla="*/ 0 h 23"/>
                  <a:gd name="T14" fmla="*/ 2 w 86"/>
                  <a:gd name="T15" fmla="*/ 0 h 23"/>
                  <a:gd name="T16" fmla="*/ 2 w 86"/>
                  <a:gd name="T17" fmla="*/ 0 h 23"/>
                  <a:gd name="T18" fmla="*/ 2 w 86"/>
                  <a:gd name="T19" fmla="*/ 0 h 23"/>
                  <a:gd name="T20" fmla="*/ 1 w 86"/>
                  <a:gd name="T21" fmla="*/ 0 h 23"/>
                  <a:gd name="T22" fmla="*/ 1 w 86"/>
                  <a:gd name="T23" fmla="*/ 0 h 23"/>
                  <a:gd name="T24" fmla="*/ 1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6" h="23">
                    <a:moveTo>
                      <a:pt x="0" y="4"/>
                    </a:moveTo>
                    <a:lnTo>
                      <a:pt x="4" y="1"/>
                    </a:lnTo>
                    <a:lnTo>
                      <a:pt x="11" y="0"/>
                    </a:lnTo>
                    <a:lnTo>
                      <a:pt x="21" y="0"/>
                    </a:lnTo>
                    <a:lnTo>
                      <a:pt x="35" y="1"/>
                    </a:lnTo>
                    <a:lnTo>
                      <a:pt x="49" y="4"/>
                    </a:lnTo>
                    <a:lnTo>
                      <a:pt x="63" y="8"/>
                    </a:lnTo>
                    <a:lnTo>
                      <a:pt x="75" y="15"/>
                    </a:lnTo>
                    <a:lnTo>
                      <a:pt x="86" y="23"/>
                    </a:lnTo>
                    <a:lnTo>
                      <a:pt x="75" y="21"/>
                    </a:lnTo>
                    <a:lnTo>
                      <a:pt x="63" y="19"/>
                    </a:lnTo>
                    <a:lnTo>
                      <a:pt x="49" y="16"/>
                    </a:lnTo>
                    <a:lnTo>
                      <a:pt x="35" y="13"/>
                    </a:lnTo>
                    <a:lnTo>
                      <a:pt x="21" y="11"/>
                    </a:lnTo>
                    <a:lnTo>
                      <a:pt x="11" y="8"/>
                    </a:lnTo>
                    <a:lnTo>
                      <a:pt x="3" y="6"/>
                    </a:lnTo>
                    <a:lnTo>
                      <a:pt x="0"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14" name="Freeform 53">
                <a:extLst>
                  <a:ext uri="{FF2B5EF4-FFF2-40B4-BE49-F238E27FC236}">
                    <a16:creationId xmlns:a16="http://schemas.microsoft.com/office/drawing/2014/main" xmlns="" id="{1A3589C8-1996-4CEF-9E92-E40877692368}"/>
                  </a:ext>
                </a:extLst>
              </p:cNvPr>
              <p:cNvSpPr>
                <a:spLocks/>
              </p:cNvSpPr>
              <p:nvPr/>
            </p:nvSpPr>
            <p:spPr bwMode="auto">
              <a:xfrm>
                <a:off x="2686" y="571"/>
                <a:ext cx="61" cy="12"/>
              </a:xfrm>
              <a:custGeom>
                <a:avLst/>
                <a:gdLst>
                  <a:gd name="T0" fmla="*/ 0 w 121"/>
                  <a:gd name="T1" fmla="*/ 1 h 24"/>
                  <a:gd name="T2" fmla="*/ 1 w 121"/>
                  <a:gd name="T3" fmla="*/ 1 h 24"/>
                  <a:gd name="T4" fmla="*/ 1 w 121"/>
                  <a:gd name="T5" fmla="*/ 0 h 24"/>
                  <a:gd name="T6" fmla="*/ 2 w 121"/>
                  <a:gd name="T7" fmla="*/ 0 h 24"/>
                  <a:gd name="T8" fmla="*/ 2 w 121"/>
                  <a:gd name="T9" fmla="*/ 1 h 24"/>
                  <a:gd name="T10" fmla="*/ 3 w 121"/>
                  <a:gd name="T11" fmla="*/ 1 h 24"/>
                  <a:gd name="T12" fmla="*/ 3 w 121"/>
                  <a:gd name="T13" fmla="*/ 1 h 24"/>
                  <a:gd name="T14" fmla="*/ 4 w 121"/>
                  <a:gd name="T15" fmla="*/ 1 h 24"/>
                  <a:gd name="T16" fmla="*/ 4 w 121"/>
                  <a:gd name="T17" fmla="*/ 1 h 24"/>
                  <a:gd name="T18" fmla="*/ 4 w 121"/>
                  <a:gd name="T19" fmla="*/ 1 h 24"/>
                  <a:gd name="T20" fmla="*/ 3 w 121"/>
                  <a:gd name="T21" fmla="*/ 1 h 24"/>
                  <a:gd name="T22" fmla="*/ 3 w 121"/>
                  <a:gd name="T23" fmla="*/ 1 h 24"/>
                  <a:gd name="T24" fmla="*/ 2 w 121"/>
                  <a:gd name="T25" fmla="*/ 1 h 24"/>
                  <a:gd name="T26" fmla="*/ 2 w 121"/>
                  <a:gd name="T27" fmla="*/ 1 h 24"/>
                  <a:gd name="T28" fmla="*/ 1 w 121"/>
                  <a:gd name="T29" fmla="*/ 1 h 24"/>
                  <a:gd name="T30" fmla="*/ 1 w 121"/>
                  <a:gd name="T31" fmla="*/ 1 h 24"/>
                  <a:gd name="T32" fmla="*/ 0 w 121"/>
                  <a:gd name="T33" fmla="*/ 1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1" h="24">
                    <a:moveTo>
                      <a:pt x="0" y="5"/>
                    </a:moveTo>
                    <a:lnTo>
                      <a:pt x="5" y="1"/>
                    </a:lnTo>
                    <a:lnTo>
                      <a:pt x="17" y="0"/>
                    </a:lnTo>
                    <a:lnTo>
                      <a:pt x="33" y="0"/>
                    </a:lnTo>
                    <a:lnTo>
                      <a:pt x="54" y="2"/>
                    </a:lnTo>
                    <a:lnTo>
                      <a:pt x="74" y="6"/>
                    </a:lnTo>
                    <a:lnTo>
                      <a:pt x="93" y="11"/>
                    </a:lnTo>
                    <a:lnTo>
                      <a:pt x="109" y="16"/>
                    </a:lnTo>
                    <a:lnTo>
                      <a:pt x="121" y="24"/>
                    </a:lnTo>
                    <a:lnTo>
                      <a:pt x="112" y="23"/>
                    </a:lnTo>
                    <a:lnTo>
                      <a:pt x="96" y="22"/>
                    </a:lnTo>
                    <a:lnTo>
                      <a:pt x="76" y="20"/>
                    </a:lnTo>
                    <a:lnTo>
                      <a:pt x="55" y="17"/>
                    </a:lnTo>
                    <a:lnTo>
                      <a:pt x="35" y="14"/>
                    </a:lnTo>
                    <a:lnTo>
                      <a:pt x="16" y="11"/>
                    </a:lnTo>
                    <a:lnTo>
                      <a:pt x="5" y="8"/>
                    </a:lnTo>
                    <a:lnTo>
                      <a:pt x="0" y="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15" name="Freeform 54">
                <a:extLst>
                  <a:ext uri="{FF2B5EF4-FFF2-40B4-BE49-F238E27FC236}">
                    <a16:creationId xmlns:a16="http://schemas.microsoft.com/office/drawing/2014/main" xmlns="" id="{18ADCCC7-1D01-40C9-8652-97C84BC12A70}"/>
                  </a:ext>
                </a:extLst>
              </p:cNvPr>
              <p:cNvSpPr>
                <a:spLocks/>
              </p:cNvSpPr>
              <p:nvPr/>
            </p:nvSpPr>
            <p:spPr bwMode="auto">
              <a:xfrm>
                <a:off x="2703" y="615"/>
                <a:ext cx="55" cy="7"/>
              </a:xfrm>
              <a:custGeom>
                <a:avLst/>
                <a:gdLst>
                  <a:gd name="T0" fmla="*/ 0 w 110"/>
                  <a:gd name="T1" fmla="*/ 1 h 14"/>
                  <a:gd name="T2" fmla="*/ 1 w 110"/>
                  <a:gd name="T3" fmla="*/ 1 h 14"/>
                  <a:gd name="T4" fmla="*/ 1 w 110"/>
                  <a:gd name="T5" fmla="*/ 1 h 14"/>
                  <a:gd name="T6" fmla="*/ 1 w 110"/>
                  <a:gd name="T7" fmla="*/ 1 h 14"/>
                  <a:gd name="T8" fmla="*/ 2 w 110"/>
                  <a:gd name="T9" fmla="*/ 0 h 14"/>
                  <a:gd name="T10" fmla="*/ 3 w 110"/>
                  <a:gd name="T11" fmla="*/ 0 h 14"/>
                  <a:gd name="T12" fmla="*/ 3 w 110"/>
                  <a:gd name="T13" fmla="*/ 1 h 14"/>
                  <a:gd name="T14" fmla="*/ 4 w 110"/>
                  <a:gd name="T15" fmla="*/ 1 h 14"/>
                  <a:gd name="T16" fmla="*/ 4 w 110"/>
                  <a:gd name="T17" fmla="*/ 1 h 14"/>
                  <a:gd name="T18" fmla="*/ 4 w 110"/>
                  <a:gd name="T19" fmla="*/ 1 h 14"/>
                  <a:gd name="T20" fmla="*/ 3 w 110"/>
                  <a:gd name="T21" fmla="*/ 1 h 14"/>
                  <a:gd name="T22" fmla="*/ 3 w 110"/>
                  <a:gd name="T23" fmla="*/ 1 h 14"/>
                  <a:gd name="T24" fmla="*/ 2 w 110"/>
                  <a:gd name="T25" fmla="*/ 1 h 14"/>
                  <a:gd name="T26" fmla="*/ 1 w 110"/>
                  <a:gd name="T27" fmla="*/ 1 h 14"/>
                  <a:gd name="T28" fmla="*/ 1 w 110"/>
                  <a:gd name="T29" fmla="*/ 1 h 14"/>
                  <a:gd name="T30" fmla="*/ 1 w 110"/>
                  <a:gd name="T31" fmla="*/ 1 h 14"/>
                  <a:gd name="T32" fmla="*/ 0 w 110"/>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0" h="14">
                    <a:moveTo>
                      <a:pt x="0" y="9"/>
                    </a:moveTo>
                    <a:lnTo>
                      <a:pt x="5" y="6"/>
                    </a:lnTo>
                    <a:lnTo>
                      <a:pt x="14" y="3"/>
                    </a:lnTo>
                    <a:lnTo>
                      <a:pt x="29" y="1"/>
                    </a:lnTo>
                    <a:lnTo>
                      <a:pt x="46" y="0"/>
                    </a:lnTo>
                    <a:lnTo>
                      <a:pt x="65" y="0"/>
                    </a:lnTo>
                    <a:lnTo>
                      <a:pt x="82" y="2"/>
                    </a:lnTo>
                    <a:lnTo>
                      <a:pt x="98" y="7"/>
                    </a:lnTo>
                    <a:lnTo>
                      <a:pt x="110" y="14"/>
                    </a:lnTo>
                    <a:lnTo>
                      <a:pt x="99" y="12"/>
                    </a:lnTo>
                    <a:lnTo>
                      <a:pt x="84" y="12"/>
                    </a:lnTo>
                    <a:lnTo>
                      <a:pt x="66" y="14"/>
                    </a:lnTo>
                    <a:lnTo>
                      <a:pt x="48" y="14"/>
                    </a:lnTo>
                    <a:lnTo>
                      <a:pt x="30" y="14"/>
                    </a:lnTo>
                    <a:lnTo>
                      <a:pt x="14" y="14"/>
                    </a:lnTo>
                    <a:lnTo>
                      <a:pt x="4" y="11"/>
                    </a:lnTo>
                    <a:lnTo>
                      <a:pt x="0" y="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16" name="Freeform 55">
                <a:extLst>
                  <a:ext uri="{FF2B5EF4-FFF2-40B4-BE49-F238E27FC236}">
                    <a16:creationId xmlns:a16="http://schemas.microsoft.com/office/drawing/2014/main" xmlns="" id="{6CCBD849-EF68-4806-A9AC-0B6F1F901149}"/>
                  </a:ext>
                </a:extLst>
              </p:cNvPr>
              <p:cNvSpPr>
                <a:spLocks/>
              </p:cNvSpPr>
              <p:nvPr/>
            </p:nvSpPr>
            <p:spPr bwMode="auto">
              <a:xfrm>
                <a:off x="2714" y="638"/>
                <a:ext cx="44" cy="7"/>
              </a:xfrm>
              <a:custGeom>
                <a:avLst/>
                <a:gdLst>
                  <a:gd name="T0" fmla="*/ 0 w 89"/>
                  <a:gd name="T1" fmla="*/ 1 h 14"/>
                  <a:gd name="T2" fmla="*/ 0 w 89"/>
                  <a:gd name="T3" fmla="*/ 1 h 14"/>
                  <a:gd name="T4" fmla="*/ 0 w 89"/>
                  <a:gd name="T5" fmla="*/ 0 h 14"/>
                  <a:gd name="T6" fmla="*/ 0 w 89"/>
                  <a:gd name="T7" fmla="*/ 0 h 14"/>
                  <a:gd name="T8" fmla="*/ 1 w 89"/>
                  <a:gd name="T9" fmla="*/ 1 h 14"/>
                  <a:gd name="T10" fmla="*/ 1 w 89"/>
                  <a:gd name="T11" fmla="*/ 1 h 14"/>
                  <a:gd name="T12" fmla="*/ 2 w 89"/>
                  <a:gd name="T13" fmla="*/ 1 h 14"/>
                  <a:gd name="T14" fmla="*/ 2 w 89"/>
                  <a:gd name="T15" fmla="*/ 1 h 14"/>
                  <a:gd name="T16" fmla="*/ 2 w 89"/>
                  <a:gd name="T17" fmla="*/ 1 h 14"/>
                  <a:gd name="T18" fmla="*/ 2 w 89"/>
                  <a:gd name="T19" fmla="*/ 1 h 14"/>
                  <a:gd name="T20" fmla="*/ 2 w 89"/>
                  <a:gd name="T21" fmla="*/ 1 h 14"/>
                  <a:gd name="T22" fmla="*/ 1 w 89"/>
                  <a:gd name="T23" fmla="*/ 1 h 14"/>
                  <a:gd name="T24" fmla="*/ 1 w 89"/>
                  <a:gd name="T25" fmla="*/ 1 h 14"/>
                  <a:gd name="T26" fmla="*/ 0 w 89"/>
                  <a:gd name="T27" fmla="*/ 1 h 14"/>
                  <a:gd name="T28" fmla="*/ 0 w 89"/>
                  <a:gd name="T29" fmla="*/ 1 h 14"/>
                  <a:gd name="T30" fmla="*/ 0 w 89"/>
                  <a:gd name="T31" fmla="*/ 1 h 14"/>
                  <a:gd name="T32" fmla="*/ 0 w 89"/>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9" h="14">
                    <a:moveTo>
                      <a:pt x="0" y="4"/>
                    </a:moveTo>
                    <a:lnTo>
                      <a:pt x="4" y="2"/>
                    </a:lnTo>
                    <a:lnTo>
                      <a:pt x="13" y="0"/>
                    </a:lnTo>
                    <a:lnTo>
                      <a:pt x="27" y="0"/>
                    </a:lnTo>
                    <a:lnTo>
                      <a:pt x="43" y="1"/>
                    </a:lnTo>
                    <a:lnTo>
                      <a:pt x="58" y="3"/>
                    </a:lnTo>
                    <a:lnTo>
                      <a:pt x="73" y="6"/>
                    </a:lnTo>
                    <a:lnTo>
                      <a:pt x="83" y="9"/>
                    </a:lnTo>
                    <a:lnTo>
                      <a:pt x="89" y="14"/>
                    </a:lnTo>
                    <a:lnTo>
                      <a:pt x="81" y="13"/>
                    </a:lnTo>
                    <a:lnTo>
                      <a:pt x="69" y="13"/>
                    </a:lnTo>
                    <a:lnTo>
                      <a:pt x="55" y="11"/>
                    </a:lnTo>
                    <a:lnTo>
                      <a:pt x="40" y="10"/>
                    </a:lnTo>
                    <a:lnTo>
                      <a:pt x="27" y="10"/>
                    </a:lnTo>
                    <a:lnTo>
                      <a:pt x="14" y="8"/>
                    </a:lnTo>
                    <a:lnTo>
                      <a:pt x="5" y="7"/>
                    </a:lnTo>
                    <a:lnTo>
                      <a:pt x="0"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17" name="Freeform 56">
                <a:extLst>
                  <a:ext uri="{FF2B5EF4-FFF2-40B4-BE49-F238E27FC236}">
                    <a16:creationId xmlns:a16="http://schemas.microsoft.com/office/drawing/2014/main" xmlns="" id="{08E2792E-0477-4896-AEC6-99F625518ECE}"/>
                  </a:ext>
                </a:extLst>
              </p:cNvPr>
              <p:cNvSpPr>
                <a:spLocks/>
              </p:cNvSpPr>
              <p:nvPr/>
            </p:nvSpPr>
            <p:spPr bwMode="auto">
              <a:xfrm>
                <a:off x="2729" y="652"/>
                <a:ext cx="27" cy="7"/>
              </a:xfrm>
              <a:custGeom>
                <a:avLst/>
                <a:gdLst>
                  <a:gd name="T0" fmla="*/ 0 w 55"/>
                  <a:gd name="T1" fmla="*/ 1 h 14"/>
                  <a:gd name="T2" fmla="*/ 0 w 55"/>
                  <a:gd name="T3" fmla="*/ 1 h 14"/>
                  <a:gd name="T4" fmla="*/ 0 w 55"/>
                  <a:gd name="T5" fmla="*/ 1 h 14"/>
                  <a:gd name="T6" fmla="*/ 0 w 55"/>
                  <a:gd name="T7" fmla="*/ 1 h 14"/>
                  <a:gd name="T8" fmla="*/ 0 w 55"/>
                  <a:gd name="T9" fmla="*/ 1 h 14"/>
                  <a:gd name="T10" fmla="*/ 1 w 55"/>
                  <a:gd name="T11" fmla="*/ 0 h 14"/>
                  <a:gd name="T12" fmla="*/ 1 w 55"/>
                  <a:gd name="T13" fmla="*/ 1 h 14"/>
                  <a:gd name="T14" fmla="*/ 1 w 55"/>
                  <a:gd name="T15" fmla="*/ 1 h 14"/>
                  <a:gd name="T16" fmla="*/ 1 w 55"/>
                  <a:gd name="T17" fmla="*/ 1 h 14"/>
                  <a:gd name="T18" fmla="*/ 1 w 55"/>
                  <a:gd name="T19" fmla="*/ 1 h 14"/>
                  <a:gd name="T20" fmla="*/ 1 w 55"/>
                  <a:gd name="T21" fmla="*/ 1 h 14"/>
                  <a:gd name="T22" fmla="*/ 0 w 55"/>
                  <a:gd name="T23" fmla="*/ 1 h 14"/>
                  <a:gd name="T24" fmla="*/ 0 w 55"/>
                  <a:gd name="T25" fmla="*/ 1 h 14"/>
                  <a:gd name="T26" fmla="*/ 0 w 55"/>
                  <a:gd name="T27" fmla="*/ 1 h 14"/>
                  <a:gd name="T28" fmla="*/ 0 w 55"/>
                  <a:gd name="T29" fmla="*/ 1 h 14"/>
                  <a:gd name="T30" fmla="*/ 0 w 55"/>
                  <a:gd name="T31" fmla="*/ 1 h 14"/>
                  <a:gd name="T32" fmla="*/ 0 w 55"/>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5" h="14">
                    <a:moveTo>
                      <a:pt x="0" y="11"/>
                    </a:moveTo>
                    <a:lnTo>
                      <a:pt x="2" y="9"/>
                    </a:lnTo>
                    <a:lnTo>
                      <a:pt x="8" y="5"/>
                    </a:lnTo>
                    <a:lnTo>
                      <a:pt x="15" y="3"/>
                    </a:lnTo>
                    <a:lnTo>
                      <a:pt x="24" y="1"/>
                    </a:lnTo>
                    <a:lnTo>
                      <a:pt x="35" y="0"/>
                    </a:lnTo>
                    <a:lnTo>
                      <a:pt x="44" y="1"/>
                    </a:lnTo>
                    <a:lnTo>
                      <a:pt x="51" y="2"/>
                    </a:lnTo>
                    <a:lnTo>
                      <a:pt x="55" y="6"/>
                    </a:lnTo>
                    <a:lnTo>
                      <a:pt x="48" y="5"/>
                    </a:lnTo>
                    <a:lnTo>
                      <a:pt x="39" y="5"/>
                    </a:lnTo>
                    <a:lnTo>
                      <a:pt x="30" y="8"/>
                    </a:lnTo>
                    <a:lnTo>
                      <a:pt x="21" y="10"/>
                    </a:lnTo>
                    <a:lnTo>
                      <a:pt x="13" y="13"/>
                    </a:lnTo>
                    <a:lnTo>
                      <a:pt x="6" y="14"/>
                    </a:lnTo>
                    <a:lnTo>
                      <a:pt x="1" y="14"/>
                    </a:lnTo>
                    <a:lnTo>
                      <a:pt x="0" y="1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18" name="Freeform 57">
                <a:extLst>
                  <a:ext uri="{FF2B5EF4-FFF2-40B4-BE49-F238E27FC236}">
                    <a16:creationId xmlns:a16="http://schemas.microsoft.com/office/drawing/2014/main" xmlns="" id="{DAC3EE02-3E6A-4DF4-B43F-F607B3481E7B}"/>
                  </a:ext>
                </a:extLst>
              </p:cNvPr>
              <p:cNvSpPr>
                <a:spLocks/>
              </p:cNvSpPr>
              <p:nvPr/>
            </p:nvSpPr>
            <p:spPr bwMode="auto">
              <a:xfrm>
                <a:off x="2688" y="522"/>
                <a:ext cx="27" cy="11"/>
              </a:xfrm>
              <a:custGeom>
                <a:avLst/>
                <a:gdLst>
                  <a:gd name="T0" fmla="*/ 2 w 54"/>
                  <a:gd name="T1" fmla="*/ 0 h 23"/>
                  <a:gd name="T2" fmla="*/ 2 w 54"/>
                  <a:gd name="T3" fmla="*/ 0 h 23"/>
                  <a:gd name="T4" fmla="*/ 2 w 54"/>
                  <a:gd name="T5" fmla="*/ 0 h 23"/>
                  <a:gd name="T6" fmla="*/ 2 w 54"/>
                  <a:gd name="T7" fmla="*/ 0 h 23"/>
                  <a:gd name="T8" fmla="*/ 1 w 54"/>
                  <a:gd name="T9" fmla="*/ 0 h 23"/>
                  <a:gd name="T10" fmla="*/ 1 w 54"/>
                  <a:gd name="T11" fmla="*/ 0 h 23"/>
                  <a:gd name="T12" fmla="*/ 1 w 54"/>
                  <a:gd name="T13" fmla="*/ 0 h 23"/>
                  <a:gd name="T14" fmla="*/ 0 w 54"/>
                  <a:gd name="T15" fmla="*/ 0 h 23"/>
                  <a:gd name="T16" fmla="*/ 0 w 54"/>
                  <a:gd name="T17" fmla="*/ 0 h 23"/>
                  <a:gd name="T18" fmla="*/ 1 w 54"/>
                  <a:gd name="T19" fmla="*/ 0 h 23"/>
                  <a:gd name="T20" fmla="*/ 1 w 54"/>
                  <a:gd name="T21" fmla="*/ 0 h 23"/>
                  <a:gd name="T22" fmla="*/ 1 w 54"/>
                  <a:gd name="T23" fmla="*/ 0 h 23"/>
                  <a:gd name="T24" fmla="*/ 1 w 54"/>
                  <a:gd name="T25" fmla="*/ 0 h 23"/>
                  <a:gd name="T26" fmla="*/ 2 w 54"/>
                  <a:gd name="T27" fmla="*/ 0 h 23"/>
                  <a:gd name="T28" fmla="*/ 2 w 54"/>
                  <a:gd name="T29" fmla="*/ 0 h 23"/>
                  <a:gd name="T30" fmla="*/ 2 w 54"/>
                  <a:gd name="T31" fmla="*/ 0 h 23"/>
                  <a:gd name="T32" fmla="*/ 2 w 54"/>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23">
                    <a:moveTo>
                      <a:pt x="54" y="23"/>
                    </a:moveTo>
                    <a:lnTo>
                      <a:pt x="50" y="22"/>
                    </a:lnTo>
                    <a:lnTo>
                      <a:pt x="42" y="21"/>
                    </a:lnTo>
                    <a:lnTo>
                      <a:pt x="33" y="20"/>
                    </a:lnTo>
                    <a:lnTo>
                      <a:pt x="22" y="17"/>
                    </a:lnTo>
                    <a:lnTo>
                      <a:pt x="13" y="15"/>
                    </a:lnTo>
                    <a:lnTo>
                      <a:pt x="5" y="12"/>
                    </a:lnTo>
                    <a:lnTo>
                      <a:pt x="0" y="8"/>
                    </a:lnTo>
                    <a:lnTo>
                      <a:pt x="0" y="4"/>
                    </a:lnTo>
                    <a:lnTo>
                      <a:pt x="4" y="0"/>
                    </a:lnTo>
                    <a:lnTo>
                      <a:pt x="10" y="0"/>
                    </a:lnTo>
                    <a:lnTo>
                      <a:pt x="16" y="2"/>
                    </a:lnTo>
                    <a:lnTo>
                      <a:pt x="26" y="7"/>
                    </a:lnTo>
                    <a:lnTo>
                      <a:pt x="34" y="12"/>
                    </a:lnTo>
                    <a:lnTo>
                      <a:pt x="42" y="16"/>
                    </a:lnTo>
                    <a:lnTo>
                      <a:pt x="50" y="21"/>
                    </a:lnTo>
                    <a:lnTo>
                      <a:pt x="54" y="2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19" name="Freeform 58">
                <a:extLst>
                  <a:ext uri="{FF2B5EF4-FFF2-40B4-BE49-F238E27FC236}">
                    <a16:creationId xmlns:a16="http://schemas.microsoft.com/office/drawing/2014/main" xmlns="" id="{92BC569D-B2DF-4379-AA63-B76EEBAE887C}"/>
                  </a:ext>
                </a:extLst>
              </p:cNvPr>
              <p:cNvSpPr>
                <a:spLocks/>
              </p:cNvSpPr>
              <p:nvPr/>
            </p:nvSpPr>
            <p:spPr bwMode="auto">
              <a:xfrm>
                <a:off x="2712" y="509"/>
                <a:ext cx="5" cy="26"/>
              </a:xfrm>
              <a:custGeom>
                <a:avLst/>
                <a:gdLst>
                  <a:gd name="T0" fmla="*/ 1 w 10"/>
                  <a:gd name="T1" fmla="*/ 2 h 52"/>
                  <a:gd name="T2" fmla="*/ 1 w 10"/>
                  <a:gd name="T3" fmla="*/ 2 h 52"/>
                  <a:gd name="T4" fmla="*/ 1 w 10"/>
                  <a:gd name="T5" fmla="*/ 1 h 52"/>
                  <a:gd name="T6" fmla="*/ 1 w 10"/>
                  <a:gd name="T7" fmla="*/ 1 h 52"/>
                  <a:gd name="T8" fmla="*/ 1 w 10"/>
                  <a:gd name="T9" fmla="*/ 0 h 52"/>
                  <a:gd name="T10" fmla="*/ 0 w 10"/>
                  <a:gd name="T11" fmla="*/ 1 h 52"/>
                  <a:gd name="T12" fmla="*/ 1 w 10"/>
                  <a:gd name="T13" fmla="*/ 1 h 52"/>
                  <a:gd name="T14" fmla="*/ 1 w 10"/>
                  <a:gd name="T15" fmla="*/ 2 h 52"/>
                  <a:gd name="T16" fmla="*/ 1 w 10"/>
                  <a:gd name="T17" fmla="*/ 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52">
                    <a:moveTo>
                      <a:pt x="7" y="52"/>
                    </a:moveTo>
                    <a:lnTo>
                      <a:pt x="8" y="41"/>
                    </a:lnTo>
                    <a:lnTo>
                      <a:pt x="10" y="24"/>
                    </a:lnTo>
                    <a:lnTo>
                      <a:pt x="10" y="8"/>
                    </a:lnTo>
                    <a:lnTo>
                      <a:pt x="4" y="0"/>
                    </a:lnTo>
                    <a:lnTo>
                      <a:pt x="0" y="6"/>
                    </a:lnTo>
                    <a:lnTo>
                      <a:pt x="1" y="20"/>
                    </a:lnTo>
                    <a:lnTo>
                      <a:pt x="4" y="38"/>
                    </a:lnTo>
                    <a:lnTo>
                      <a:pt x="7"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20" name="Freeform 59">
                <a:extLst>
                  <a:ext uri="{FF2B5EF4-FFF2-40B4-BE49-F238E27FC236}">
                    <a16:creationId xmlns:a16="http://schemas.microsoft.com/office/drawing/2014/main" xmlns="" id="{E52F9D97-4180-4A43-92E5-2E465E87D4F7}"/>
                  </a:ext>
                </a:extLst>
              </p:cNvPr>
              <p:cNvSpPr>
                <a:spLocks/>
              </p:cNvSpPr>
              <p:nvPr/>
            </p:nvSpPr>
            <p:spPr bwMode="auto">
              <a:xfrm>
                <a:off x="2691" y="504"/>
                <a:ext cx="16" cy="23"/>
              </a:xfrm>
              <a:custGeom>
                <a:avLst/>
                <a:gdLst>
                  <a:gd name="T0" fmla="*/ 1 w 31"/>
                  <a:gd name="T1" fmla="*/ 2 h 44"/>
                  <a:gd name="T2" fmla="*/ 1 w 31"/>
                  <a:gd name="T3" fmla="*/ 2 h 44"/>
                  <a:gd name="T4" fmla="*/ 1 w 31"/>
                  <a:gd name="T5" fmla="*/ 1 h 44"/>
                  <a:gd name="T6" fmla="*/ 1 w 31"/>
                  <a:gd name="T7" fmla="*/ 1 h 44"/>
                  <a:gd name="T8" fmla="*/ 1 w 31"/>
                  <a:gd name="T9" fmla="*/ 0 h 44"/>
                  <a:gd name="T10" fmla="*/ 0 w 31"/>
                  <a:gd name="T11" fmla="*/ 1 h 44"/>
                  <a:gd name="T12" fmla="*/ 1 w 31"/>
                  <a:gd name="T13" fmla="*/ 1 h 44"/>
                  <a:gd name="T14" fmla="*/ 1 w 31"/>
                  <a:gd name="T15" fmla="*/ 1 h 44"/>
                  <a:gd name="T16" fmla="*/ 1 w 31"/>
                  <a:gd name="T17" fmla="*/ 1 h 44"/>
                  <a:gd name="T18" fmla="*/ 1 w 31"/>
                  <a:gd name="T19" fmla="*/ 1 h 44"/>
                  <a:gd name="T20" fmla="*/ 1 w 31"/>
                  <a:gd name="T21" fmla="*/ 2 h 44"/>
                  <a:gd name="T22" fmla="*/ 1 w 31"/>
                  <a:gd name="T23" fmla="*/ 2 h 44"/>
                  <a:gd name="T24" fmla="*/ 1 w 31"/>
                  <a:gd name="T25" fmla="*/ 2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44">
                    <a:moveTo>
                      <a:pt x="31" y="44"/>
                    </a:moveTo>
                    <a:lnTo>
                      <a:pt x="27" y="35"/>
                    </a:lnTo>
                    <a:lnTo>
                      <a:pt x="20" y="18"/>
                    </a:lnTo>
                    <a:lnTo>
                      <a:pt x="11" y="4"/>
                    </a:lnTo>
                    <a:lnTo>
                      <a:pt x="3" y="0"/>
                    </a:lnTo>
                    <a:lnTo>
                      <a:pt x="0" y="3"/>
                    </a:lnTo>
                    <a:lnTo>
                      <a:pt x="1" y="8"/>
                    </a:lnTo>
                    <a:lnTo>
                      <a:pt x="5" y="13"/>
                    </a:lnTo>
                    <a:lnTo>
                      <a:pt x="9" y="20"/>
                    </a:lnTo>
                    <a:lnTo>
                      <a:pt x="15" y="28"/>
                    </a:lnTo>
                    <a:lnTo>
                      <a:pt x="22" y="35"/>
                    </a:lnTo>
                    <a:lnTo>
                      <a:pt x="28" y="40"/>
                    </a:lnTo>
                    <a:lnTo>
                      <a:pt x="31" y="4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21" name="Freeform 60">
                <a:extLst>
                  <a:ext uri="{FF2B5EF4-FFF2-40B4-BE49-F238E27FC236}">
                    <a16:creationId xmlns:a16="http://schemas.microsoft.com/office/drawing/2014/main" xmlns="" id="{BF17493C-21AE-4773-8B33-E06B4E9FF632}"/>
                  </a:ext>
                </a:extLst>
              </p:cNvPr>
              <p:cNvSpPr>
                <a:spLocks/>
              </p:cNvSpPr>
              <p:nvPr/>
            </p:nvSpPr>
            <p:spPr bwMode="auto">
              <a:xfrm>
                <a:off x="2753" y="650"/>
                <a:ext cx="35" cy="8"/>
              </a:xfrm>
              <a:custGeom>
                <a:avLst/>
                <a:gdLst>
                  <a:gd name="T0" fmla="*/ 0 w 69"/>
                  <a:gd name="T1" fmla="*/ 1 h 15"/>
                  <a:gd name="T2" fmla="*/ 1 w 69"/>
                  <a:gd name="T3" fmla="*/ 1 h 15"/>
                  <a:gd name="T4" fmla="*/ 1 w 69"/>
                  <a:gd name="T5" fmla="*/ 1 h 15"/>
                  <a:gd name="T6" fmla="*/ 1 w 69"/>
                  <a:gd name="T7" fmla="*/ 1 h 15"/>
                  <a:gd name="T8" fmla="*/ 2 w 69"/>
                  <a:gd name="T9" fmla="*/ 0 h 15"/>
                  <a:gd name="T10" fmla="*/ 2 w 69"/>
                  <a:gd name="T11" fmla="*/ 0 h 15"/>
                  <a:gd name="T12" fmla="*/ 2 w 69"/>
                  <a:gd name="T13" fmla="*/ 1 h 15"/>
                  <a:gd name="T14" fmla="*/ 3 w 69"/>
                  <a:gd name="T15" fmla="*/ 1 h 15"/>
                  <a:gd name="T16" fmla="*/ 3 w 69"/>
                  <a:gd name="T17" fmla="*/ 1 h 15"/>
                  <a:gd name="T18" fmla="*/ 3 w 69"/>
                  <a:gd name="T19" fmla="*/ 1 h 15"/>
                  <a:gd name="T20" fmla="*/ 2 w 69"/>
                  <a:gd name="T21" fmla="*/ 1 h 15"/>
                  <a:gd name="T22" fmla="*/ 2 w 69"/>
                  <a:gd name="T23" fmla="*/ 1 h 15"/>
                  <a:gd name="T24" fmla="*/ 2 w 69"/>
                  <a:gd name="T25" fmla="*/ 1 h 15"/>
                  <a:gd name="T26" fmla="*/ 1 w 69"/>
                  <a:gd name="T27" fmla="*/ 1 h 15"/>
                  <a:gd name="T28" fmla="*/ 1 w 69"/>
                  <a:gd name="T29" fmla="*/ 1 h 15"/>
                  <a:gd name="T30" fmla="*/ 1 w 69"/>
                  <a:gd name="T31" fmla="*/ 1 h 15"/>
                  <a:gd name="T32" fmla="*/ 0 w 69"/>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15">
                    <a:moveTo>
                      <a:pt x="0" y="10"/>
                    </a:moveTo>
                    <a:lnTo>
                      <a:pt x="6" y="6"/>
                    </a:lnTo>
                    <a:lnTo>
                      <a:pt x="17" y="4"/>
                    </a:lnTo>
                    <a:lnTo>
                      <a:pt x="27" y="1"/>
                    </a:lnTo>
                    <a:lnTo>
                      <a:pt x="39" y="0"/>
                    </a:lnTo>
                    <a:lnTo>
                      <a:pt x="49" y="0"/>
                    </a:lnTo>
                    <a:lnTo>
                      <a:pt x="58" y="2"/>
                    </a:lnTo>
                    <a:lnTo>
                      <a:pt x="65" y="5"/>
                    </a:lnTo>
                    <a:lnTo>
                      <a:pt x="69" y="9"/>
                    </a:lnTo>
                    <a:lnTo>
                      <a:pt x="67" y="13"/>
                    </a:lnTo>
                    <a:lnTo>
                      <a:pt x="62" y="15"/>
                    </a:lnTo>
                    <a:lnTo>
                      <a:pt x="53" y="15"/>
                    </a:lnTo>
                    <a:lnTo>
                      <a:pt x="41" y="15"/>
                    </a:lnTo>
                    <a:lnTo>
                      <a:pt x="29" y="13"/>
                    </a:lnTo>
                    <a:lnTo>
                      <a:pt x="18" y="12"/>
                    </a:lnTo>
                    <a:lnTo>
                      <a:pt x="8" y="10"/>
                    </a:lnTo>
                    <a:lnTo>
                      <a:pt x="0" y="1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22" name="Freeform 61">
                <a:extLst>
                  <a:ext uri="{FF2B5EF4-FFF2-40B4-BE49-F238E27FC236}">
                    <a16:creationId xmlns:a16="http://schemas.microsoft.com/office/drawing/2014/main" xmlns="" id="{83368EA3-310D-438F-A7FA-4E4977048235}"/>
                  </a:ext>
                </a:extLst>
              </p:cNvPr>
              <p:cNvSpPr>
                <a:spLocks/>
              </p:cNvSpPr>
              <p:nvPr/>
            </p:nvSpPr>
            <p:spPr bwMode="auto">
              <a:xfrm>
                <a:off x="2748" y="669"/>
                <a:ext cx="31" cy="14"/>
              </a:xfrm>
              <a:custGeom>
                <a:avLst/>
                <a:gdLst>
                  <a:gd name="T0" fmla="*/ 0 w 63"/>
                  <a:gd name="T1" fmla="*/ 0 h 28"/>
                  <a:gd name="T2" fmla="*/ 0 w 63"/>
                  <a:gd name="T3" fmla="*/ 1 h 28"/>
                  <a:gd name="T4" fmla="*/ 0 w 63"/>
                  <a:gd name="T5" fmla="*/ 1 h 28"/>
                  <a:gd name="T6" fmla="*/ 0 w 63"/>
                  <a:gd name="T7" fmla="*/ 1 h 28"/>
                  <a:gd name="T8" fmla="*/ 1 w 63"/>
                  <a:gd name="T9" fmla="*/ 1 h 28"/>
                  <a:gd name="T10" fmla="*/ 1 w 63"/>
                  <a:gd name="T11" fmla="*/ 1 h 28"/>
                  <a:gd name="T12" fmla="*/ 1 w 63"/>
                  <a:gd name="T13" fmla="*/ 1 h 28"/>
                  <a:gd name="T14" fmla="*/ 1 w 63"/>
                  <a:gd name="T15" fmla="*/ 1 h 28"/>
                  <a:gd name="T16" fmla="*/ 1 w 63"/>
                  <a:gd name="T17" fmla="*/ 1 h 28"/>
                  <a:gd name="T18" fmla="*/ 1 w 63"/>
                  <a:gd name="T19" fmla="*/ 1 h 28"/>
                  <a:gd name="T20" fmla="*/ 1 w 63"/>
                  <a:gd name="T21" fmla="*/ 1 h 28"/>
                  <a:gd name="T22" fmla="*/ 1 w 63"/>
                  <a:gd name="T23" fmla="*/ 1 h 28"/>
                  <a:gd name="T24" fmla="*/ 1 w 63"/>
                  <a:gd name="T25" fmla="*/ 1 h 28"/>
                  <a:gd name="T26" fmla="*/ 0 w 63"/>
                  <a:gd name="T27" fmla="*/ 1 h 28"/>
                  <a:gd name="T28" fmla="*/ 0 w 63"/>
                  <a:gd name="T29" fmla="*/ 1 h 28"/>
                  <a:gd name="T30" fmla="*/ 0 w 63"/>
                  <a:gd name="T31" fmla="*/ 1 h 28"/>
                  <a:gd name="T32" fmla="*/ 0 w 63"/>
                  <a:gd name="T33" fmla="*/ 0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28">
                    <a:moveTo>
                      <a:pt x="0" y="0"/>
                    </a:moveTo>
                    <a:lnTo>
                      <a:pt x="7" y="1"/>
                    </a:lnTo>
                    <a:lnTo>
                      <a:pt x="15" y="2"/>
                    </a:lnTo>
                    <a:lnTo>
                      <a:pt x="25" y="5"/>
                    </a:lnTo>
                    <a:lnTo>
                      <a:pt x="37" y="8"/>
                    </a:lnTo>
                    <a:lnTo>
                      <a:pt x="46" y="12"/>
                    </a:lnTo>
                    <a:lnTo>
                      <a:pt x="55" y="16"/>
                    </a:lnTo>
                    <a:lnTo>
                      <a:pt x="61" y="21"/>
                    </a:lnTo>
                    <a:lnTo>
                      <a:pt x="63" y="25"/>
                    </a:lnTo>
                    <a:lnTo>
                      <a:pt x="61" y="28"/>
                    </a:lnTo>
                    <a:lnTo>
                      <a:pt x="55" y="28"/>
                    </a:lnTo>
                    <a:lnTo>
                      <a:pt x="46" y="24"/>
                    </a:lnTo>
                    <a:lnTo>
                      <a:pt x="35" y="20"/>
                    </a:lnTo>
                    <a:lnTo>
                      <a:pt x="23" y="14"/>
                    </a:lnTo>
                    <a:lnTo>
                      <a:pt x="13" y="8"/>
                    </a:lnTo>
                    <a:lnTo>
                      <a:pt x="5"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23" name="Freeform 62">
                <a:extLst>
                  <a:ext uri="{FF2B5EF4-FFF2-40B4-BE49-F238E27FC236}">
                    <a16:creationId xmlns:a16="http://schemas.microsoft.com/office/drawing/2014/main" xmlns="" id="{9BDBDDB4-D94F-4BAE-8D56-78AD70993534}"/>
                  </a:ext>
                </a:extLst>
              </p:cNvPr>
              <p:cNvSpPr>
                <a:spLocks/>
              </p:cNvSpPr>
              <p:nvPr/>
            </p:nvSpPr>
            <p:spPr bwMode="auto">
              <a:xfrm>
                <a:off x="2757" y="637"/>
                <a:ext cx="31" cy="8"/>
              </a:xfrm>
              <a:custGeom>
                <a:avLst/>
                <a:gdLst>
                  <a:gd name="T0" fmla="*/ 0 w 64"/>
                  <a:gd name="T1" fmla="*/ 1 h 15"/>
                  <a:gd name="T2" fmla="*/ 0 w 64"/>
                  <a:gd name="T3" fmla="*/ 1 h 15"/>
                  <a:gd name="T4" fmla="*/ 0 w 64"/>
                  <a:gd name="T5" fmla="*/ 1 h 15"/>
                  <a:gd name="T6" fmla="*/ 0 w 64"/>
                  <a:gd name="T7" fmla="*/ 1 h 15"/>
                  <a:gd name="T8" fmla="*/ 0 w 64"/>
                  <a:gd name="T9" fmla="*/ 0 h 15"/>
                  <a:gd name="T10" fmla="*/ 1 w 64"/>
                  <a:gd name="T11" fmla="*/ 0 h 15"/>
                  <a:gd name="T12" fmla="*/ 1 w 64"/>
                  <a:gd name="T13" fmla="*/ 1 h 15"/>
                  <a:gd name="T14" fmla="*/ 1 w 64"/>
                  <a:gd name="T15" fmla="*/ 1 h 15"/>
                  <a:gd name="T16" fmla="*/ 1 w 64"/>
                  <a:gd name="T17" fmla="*/ 1 h 15"/>
                  <a:gd name="T18" fmla="*/ 1 w 64"/>
                  <a:gd name="T19" fmla="*/ 1 h 15"/>
                  <a:gd name="T20" fmla="*/ 1 w 64"/>
                  <a:gd name="T21" fmla="*/ 1 h 15"/>
                  <a:gd name="T22" fmla="*/ 1 w 64"/>
                  <a:gd name="T23" fmla="*/ 1 h 15"/>
                  <a:gd name="T24" fmla="*/ 1 w 64"/>
                  <a:gd name="T25" fmla="*/ 1 h 15"/>
                  <a:gd name="T26" fmla="*/ 0 w 64"/>
                  <a:gd name="T27" fmla="*/ 1 h 15"/>
                  <a:gd name="T28" fmla="*/ 0 w 64"/>
                  <a:gd name="T29" fmla="*/ 1 h 15"/>
                  <a:gd name="T30" fmla="*/ 0 w 64"/>
                  <a:gd name="T31" fmla="*/ 1 h 15"/>
                  <a:gd name="T32" fmla="*/ 0 w 64"/>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15">
                    <a:moveTo>
                      <a:pt x="0" y="15"/>
                    </a:moveTo>
                    <a:lnTo>
                      <a:pt x="3" y="10"/>
                    </a:lnTo>
                    <a:lnTo>
                      <a:pt x="10" y="5"/>
                    </a:lnTo>
                    <a:lnTo>
                      <a:pt x="19" y="2"/>
                    </a:lnTo>
                    <a:lnTo>
                      <a:pt x="29" y="0"/>
                    </a:lnTo>
                    <a:lnTo>
                      <a:pt x="41" y="0"/>
                    </a:lnTo>
                    <a:lnTo>
                      <a:pt x="51" y="1"/>
                    </a:lnTo>
                    <a:lnTo>
                      <a:pt x="59" y="3"/>
                    </a:lnTo>
                    <a:lnTo>
                      <a:pt x="64" y="7"/>
                    </a:lnTo>
                    <a:lnTo>
                      <a:pt x="64" y="10"/>
                    </a:lnTo>
                    <a:lnTo>
                      <a:pt x="59" y="12"/>
                    </a:lnTo>
                    <a:lnTo>
                      <a:pt x="52" y="14"/>
                    </a:lnTo>
                    <a:lnTo>
                      <a:pt x="42" y="14"/>
                    </a:lnTo>
                    <a:lnTo>
                      <a:pt x="30" y="14"/>
                    </a:lnTo>
                    <a:lnTo>
                      <a:pt x="19" y="14"/>
                    </a:lnTo>
                    <a:lnTo>
                      <a:pt x="9" y="14"/>
                    </a:lnTo>
                    <a:lnTo>
                      <a:pt x="0" y="1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24" name="Freeform 63">
                <a:extLst>
                  <a:ext uri="{FF2B5EF4-FFF2-40B4-BE49-F238E27FC236}">
                    <a16:creationId xmlns:a16="http://schemas.microsoft.com/office/drawing/2014/main" xmlns="" id="{2A8DBF20-8126-4D4F-9E30-EEC5057AE245}"/>
                  </a:ext>
                </a:extLst>
              </p:cNvPr>
              <p:cNvSpPr>
                <a:spLocks/>
              </p:cNvSpPr>
              <p:nvPr/>
            </p:nvSpPr>
            <p:spPr bwMode="auto">
              <a:xfrm>
                <a:off x="2757" y="624"/>
                <a:ext cx="34" cy="9"/>
              </a:xfrm>
              <a:custGeom>
                <a:avLst/>
                <a:gdLst>
                  <a:gd name="T0" fmla="*/ 0 w 66"/>
                  <a:gd name="T1" fmla="*/ 0 h 20"/>
                  <a:gd name="T2" fmla="*/ 1 w 66"/>
                  <a:gd name="T3" fmla="*/ 0 h 20"/>
                  <a:gd name="T4" fmla="*/ 1 w 66"/>
                  <a:gd name="T5" fmla="*/ 0 h 20"/>
                  <a:gd name="T6" fmla="*/ 1 w 66"/>
                  <a:gd name="T7" fmla="*/ 0 h 20"/>
                  <a:gd name="T8" fmla="*/ 2 w 66"/>
                  <a:gd name="T9" fmla="*/ 0 h 20"/>
                  <a:gd name="T10" fmla="*/ 2 w 66"/>
                  <a:gd name="T11" fmla="*/ 0 h 20"/>
                  <a:gd name="T12" fmla="*/ 2 w 66"/>
                  <a:gd name="T13" fmla="*/ 0 h 20"/>
                  <a:gd name="T14" fmla="*/ 2 w 66"/>
                  <a:gd name="T15" fmla="*/ 0 h 20"/>
                  <a:gd name="T16" fmla="*/ 3 w 66"/>
                  <a:gd name="T17" fmla="*/ 0 h 20"/>
                  <a:gd name="T18" fmla="*/ 3 w 66"/>
                  <a:gd name="T19" fmla="*/ 0 h 20"/>
                  <a:gd name="T20" fmla="*/ 2 w 66"/>
                  <a:gd name="T21" fmla="*/ 0 h 20"/>
                  <a:gd name="T22" fmla="*/ 2 w 66"/>
                  <a:gd name="T23" fmla="*/ 0 h 20"/>
                  <a:gd name="T24" fmla="*/ 2 w 66"/>
                  <a:gd name="T25" fmla="*/ 0 h 20"/>
                  <a:gd name="T26" fmla="*/ 2 w 66"/>
                  <a:gd name="T27" fmla="*/ 0 h 20"/>
                  <a:gd name="T28" fmla="*/ 1 w 66"/>
                  <a:gd name="T29" fmla="*/ 0 h 20"/>
                  <a:gd name="T30" fmla="*/ 1 w 66"/>
                  <a:gd name="T31" fmla="*/ 0 h 20"/>
                  <a:gd name="T32" fmla="*/ 0 w 66"/>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6" h="20">
                    <a:moveTo>
                      <a:pt x="0" y="20"/>
                    </a:moveTo>
                    <a:lnTo>
                      <a:pt x="4" y="14"/>
                    </a:lnTo>
                    <a:lnTo>
                      <a:pt x="11" y="9"/>
                    </a:lnTo>
                    <a:lnTo>
                      <a:pt x="21" y="5"/>
                    </a:lnTo>
                    <a:lnTo>
                      <a:pt x="33" y="2"/>
                    </a:lnTo>
                    <a:lnTo>
                      <a:pt x="43" y="0"/>
                    </a:lnTo>
                    <a:lnTo>
                      <a:pt x="54" y="0"/>
                    </a:lnTo>
                    <a:lnTo>
                      <a:pt x="62" y="1"/>
                    </a:lnTo>
                    <a:lnTo>
                      <a:pt x="66" y="5"/>
                    </a:lnTo>
                    <a:lnTo>
                      <a:pt x="66" y="8"/>
                    </a:lnTo>
                    <a:lnTo>
                      <a:pt x="62" y="9"/>
                    </a:lnTo>
                    <a:lnTo>
                      <a:pt x="55" y="12"/>
                    </a:lnTo>
                    <a:lnTo>
                      <a:pt x="45" y="13"/>
                    </a:lnTo>
                    <a:lnTo>
                      <a:pt x="33" y="14"/>
                    </a:lnTo>
                    <a:lnTo>
                      <a:pt x="20" y="15"/>
                    </a:lnTo>
                    <a:lnTo>
                      <a:pt x="9" y="17"/>
                    </a:lnTo>
                    <a:lnTo>
                      <a:pt x="0" y="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25" name="Freeform 64">
                <a:extLst>
                  <a:ext uri="{FF2B5EF4-FFF2-40B4-BE49-F238E27FC236}">
                    <a16:creationId xmlns:a16="http://schemas.microsoft.com/office/drawing/2014/main" xmlns="" id="{A022FAD4-1899-4E1C-BDDF-AD72A262D722}"/>
                  </a:ext>
                </a:extLst>
              </p:cNvPr>
              <p:cNvSpPr>
                <a:spLocks/>
              </p:cNvSpPr>
              <p:nvPr/>
            </p:nvSpPr>
            <p:spPr bwMode="auto">
              <a:xfrm>
                <a:off x="2756" y="610"/>
                <a:ext cx="32" cy="14"/>
              </a:xfrm>
              <a:custGeom>
                <a:avLst/>
                <a:gdLst>
                  <a:gd name="T0" fmla="*/ 0 w 65"/>
                  <a:gd name="T1" fmla="*/ 1 h 26"/>
                  <a:gd name="T2" fmla="*/ 0 w 65"/>
                  <a:gd name="T3" fmla="*/ 1 h 26"/>
                  <a:gd name="T4" fmla="*/ 0 w 65"/>
                  <a:gd name="T5" fmla="*/ 1 h 26"/>
                  <a:gd name="T6" fmla="*/ 0 w 65"/>
                  <a:gd name="T7" fmla="*/ 1 h 26"/>
                  <a:gd name="T8" fmla="*/ 1 w 65"/>
                  <a:gd name="T9" fmla="*/ 1 h 26"/>
                  <a:gd name="T10" fmla="*/ 1 w 65"/>
                  <a:gd name="T11" fmla="*/ 1 h 26"/>
                  <a:gd name="T12" fmla="*/ 1 w 65"/>
                  <a:gd name="T13" fmla="*/ 0 h 26"/>
                  <a:gd name="T14" fmla="*/ 1 w 65"/>
                  <a:gd name="T15" fmla="*/ 1 h 26"/>
                  <a:gd name="T16" fmla="*/ 2 w 65"/>
                  <a:gd name="T17" fmla="*/ 1 h 26"/>
                  <a:gd name="T18" fmla="*/ 2 w 65"/>
                  <a:gd name="T19" fmla="*/ 1 h 26"/>
                  <a:gd name="T20" fmla="*/ 1 w 65"/>
                  <a:gd name="T21" fmla="*/ 1 h 26"/>
                  <a:gd name="T22" fmla="*/ 1 w 65"/>
                  <a:gd name="T23" fmla="*/ 1 h 26"/>
                  <a:gd name="T24" fmla="*/ 1 w 65"/>
                  <a:gd name="T25" fmla="*/ 1 h 26"/>
                  <a:gd name="T26" fmla="*/ 0 w 65"/>
                  <a:gd name="T27" fmla="*/ 1 h 26"/>
                  <a:gd name="T28" fmla="*/ 0 w 65"/>
                  <a:gd name="T29" fmla="*/ 1 h 26"/>
                  <a:gd name="T30" fmla="*/ 0 w 65"/>
                  <a:gd name="T31" fmla="*/ 1 h 26"/>
                  <a:gd name="T32" fmla="*/ 0 w 65"/>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26">
                    <a:moveTo>
                      <a:pt x="0" y="26"/>
                    </a:moveTo>
                    <a:lnTo>
                      <a:pt x="6" y="19"/>
                    </a:lnTo>
                    <a:lnTo>
                      <a:pt x="14" y="13"/>
                    </a:lnTo>
                    <a:lnTo>
                      <a:pt x="24" y="8"/>
                    </a:lnTo>
                    <a:lnTo>
                      <a:pt x="35" y="4"/>
                    </a:lnTo>
                    <a:lnTo>
                      <a:pt x="45" y="1"/>
                    </a:lnTo>
                    <a:lnTo>
                      <a:pt x="54" y="0"/>
                    </a:lnTo>
                    <a:lnTo>
                      <a:pt x="61" y="1"/>
                    </a:lnTo>
                    <a:lnTo>
                      <a:pt x="65" y="3"/>
                    </a:lnTo>
                    <a:lnTo>
                      <a:pt x="64" y="6"/>
                    </a:lnTo>
                    <a:lnTo>
                      <a:pt x="59" y="10"/>
                    </a:lnTo>
                    <a:lnTo>
                      <a:pt x="51" y="13"/>
                    </a:lnTo>
                    <a:lnTo>
                      <a:pt x="41" y="16"/>
                    </a:lnTo>
                    <a:lnTo>
                      <a:pt x="30" y="18"/>
                    </a:lnTo>
                    <a:lnTo>
                      <a:pt x="19" y="20"/>
                    </a:lnTo>
                    <a:lnTo>
                      <a:pt x="8" y="23"/>
                    </a:lnTo>
                    <a:lnTo>
                      <a:pt x="0" y="2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26" name="Freeform 65">
                <a:extLst>
                  <a:ext uri="{FF2B5EF4-FFF2-40B4-BE49-F238E27FC236}">
                    <a16:creationId xmlns:a16="http://schemas.microsoft.com/office/drawing/2014/main" xmlns="" id="{4D38D228-A361-486D-A2AF-CE5EED5EA9B6}"/>
                  </a:ext>
                </a:extLst>
              </p:cNvPr>
              <p:cNvSpPr>
                <a:spLocks/>
              </p:cNvSpPr>
              <p:nvPr/>
            </p:nvSpPr>
            <p:spPr bwMode="auto">
              <a:xfrm>
                <a:off x="2754" y="591"/>
                <a:ext cx="33" cy="20"/>
              </a:xfrm>
              <a:custGeom>
                <a:avLst/>
                <a:gdLst>
                  <a:gd name="T0" fmla="*/ 0 w 66"/>
                  <a:gd name="T1" fmla="*/ 2 h 40"/>
                  <a:gd name="T2" fmla="*/ 1 w 66"/>
                  <a:gd name="T3" fmla="*/ 2 h 40"/>
                  <a:gd name="T4" fmla="*/ 1 w 66"/>
                  <a:gd name="T5" fmla="*/ 1 h 40"/>
                  <a:gd name="T6" fmla="*/ 1 w 66"/>
                  <a:gd name="T7" fmla="*/ 1 h 40"/>
                  <a:gd name="T8" fmla="*/ 2 w 66"/>
                  <a:gd name="T9" fmla="*/ 1 h 40"/>
                  <a:gd name="T10" fmla="*/ 2 w 66"/>
                  <a:gd name="T11" fmla="*/ 1 h 40"/>
                  <a:gd name="T12" fmla="*/ 2 w 66"/>
                  <a:gd name="T13" fmla="*/ 1 h 40"/>
                  <a:gd name="T14" fmla="*/ 2 w 66"/>
                  <a:gd name="T15" fmla="*/ 0 h 40"/>
                  <a:gd name="T16" fmla="*/ 3 w 66"/>
                  <a:gd name="T17" fmla="*/ 1 h 40"/>
                  <a:gd name="T18" fmla="*/ 3 w 66"/>
                  <a:gd name="T19" fmla="*/ 1 h 40"/>
                  <a:gd name="T20" fmla="*/ 2 w 66"/>
                  <a:gd name="T21" fmla="*/ 1 h 40"/>
                  <a:gd name="T22" fmla="*/ 2 w 66"/>
                  <a:gd name="T23" fmla="*/ 1 h 40"/>
                  <a:gd name="T24" fmla="*/ 2 w 66"/>
                  <a:gd name="T25" fmla="*/ 1 h 40"/>
                  <a:gd name="T26" fmla="*/ 1 w 66"/>
                  <a:gd name="T27" fmla="*/ 1 h 40"/>
                  <a:gd name="T28" fmla="*/ 1 w 66"/>
                  <a:gd name="T29" fmla="*/ 1 h 40"/>
                  <a:gd name="T30" fmla="*/ 1 w 66"/>
                  <a:gd name="T31" fmla="*/ 2 h 40"/>
                  <a:gd name="T32" fmla="*/ 0 w 66"/>
                  <a:gd name="T33" fmla="*/ 2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6" h="40">
                    <a:moveTo>
                      <a:pt x="0" y="40"/>
                    </a:moveTo>
                    <a:lnTo>
                      <a:pt x="7" y="33"/>
                    </a:lnTo>
                    <a:lnTo>
                      <a:pt x="16" y="26"/>
                    </a:lnTo>
                    <a:lnTo>
                      <a:pt x="25" y="18"/>
                    </a:lnTo>
                    <a:lnTo>
                      <a:pt x="37" y="11"/>
                    </a:lnTo>
                    <a:lnTo>
                      <a:pt x="46" y="4"/>
                    </a:lnTo>
                    <a:lnTo>
                      <a:pt x="55" y="1"/>
                    </a:lnTo>
                    <a:lnTo>
                      <a:pt x="62" y="0"/>
                    </a:lnTo>
                    <a:lnTo>
                      <a:pt x="66" y="3"/>
                    </a:lnTo>
                    <a:lnTo>
                      <a:pt x="66" y="9"/>
                    </a:lnTo>
                    <a:lnTo>
                      <a:pt x="61" y="13"/>
                    </a:lnTo>
                    <a:lnTo>
                      <a:pt x="52" y="18"/>
                    </a:lnTo>
                    <a:lnTo>
                      <a:pt x="40" y="23"/>
                    </a:lnTo>
                    <a:lnTo>
                      <a:pt x="28" y="27"/>
                    </a:lnTo>
                    <a:lnTo>
                      <a:pt x="17" y="32"/>
                    </a:lnTo>
                    <a:lnTo>
                      <a:pt x="7" y="36"/>
                    </a:lnTo>
                    <a:lnTo>
                      <a:pt x="0" y="4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27" name="Freeform 66">
                <a:extLst>
                  <a:ext uri="{FF2B5EF4-FFF2-40B4-BE49-F238E27FC236}">
                    <a16:creationId xmlns:a16="http://schemas.microsoft.com/office/drawing/2014/main" xmlns="" id="{CEA8F3FB-C295-451F-A4BB-51233111EE43}"/>
                  </a:ext>
                </a:extLst>
              </p:cNvPr>
              <p:cNvSpPr>
                <a:spLocks/>
              </p:cNvSpPr>
              <p:nvPr/>
            </p:nvSpPr>
            <p:spPr bwMode="auto">
              <a:xfrm>
                <a:off x="2749" y="571"/>
                <a:ext cx="33" cy="27"/>
              </a:xfrm>
              <a:custGeom>
                <a:avLst/>
                <a:gdLst>
                  <a:gd name="T0" fmla="*/ 0 w 67"/>
                  <a:gd name="T1" fmla="*/ 2 h 54"/>
                  <a:gd name="T2" fmla="*/ 0 w 67"/>
                  <a:gd name="T3" fmla="*/ 2 h 54"/>
                  <a:gd name="T4" fmla="*/ 0 w 67"/>
                  <a:gd name="T5" fmla="*/ 2 h 54"/>
                  <a:gd name="T6" fmla="*/ 0 w 67"/>
                  <a:gd name="T7" fmla="*/ 1 h 54"/>
                  <a:gd name="T8" fmla="*/ 1 w 67"/>
                  <a:gd name="T9" fmla="*/ 1 h 54"/>
                  <a:gd name="T10" fmla="*/ 1 w 67"/>
                  <a:gd name="T11" fmla="*/ 1 h 54"/>
                  <a:gd name="T12" fmla="*/ 1 w 67"/>
                  <a:gd name="T13" fmla="*/ 1 h 54"/>
                  <a:gd name="T14" fmla="*/ 2 w 67"/>
                  <a:gd name="T15" fmla="*/ 0 h 54"/>
                  <a:gd name="T16" fmla="*/ 2 w 67"/>
                  <a:gd name="T17" fmla="*/ 1 h 54"/>
                  <a:gd name="T18" fmla="*/ 2 w 67"/>
                  <a:gd name="T19" fmla="*/ 1 h 54"/>
                  <a:gd name="T20" fmla="*/ 1 w 67"/>
                  <a:gd name="T21" fmla="*/ 1 h 54"/>
                  <a:gd name="T22" fmla="*/ 1 w 67"/>
                  <a:gd name="T23" fmla="*/ 1 h 54"/>
                  <a:gd name="T24" fmla="*/ 1 w 67"/>
                  <a:gd name="T25" fmla="*/ 1 h 54"/>
                  <a:gd name="T26" fmla="*/ 0 w 67"/>
                  <a:gd name="T27" fmla="*/ 2 h 54"/>
                  <a:gd name="T28" fmla="*/ 0 w 67"/>
                  <a:gd name="T29" fmla="*/ 2 h 54"/>
                  <a:gd name="T30" fmla="*/ 0 w 67"/>
                  <a:gd name="T31" fmla="*/ 2 h 54"/>
                  <a:gd name="T32" fmla="*/ 0 w 67"/>
                  <a:gd name="T33" fmla="*/ 2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54">
                    <a:moveTo>
                      <a:pt x="0" y="54"/>
                    </a:moveTo>
                    <a:lnTo>
                      <a:pt x="6" y="47"/>
                    </a:lnTo>
                    <a:lnTo>
                      <a:pt x="14" y="38"/>
                    </a:lnTo>
                    <a:lnTo>
                      <a:pt x="25" y="28"/>
                    </a:lnTo>
                    <a:lnTo>
                      <a:pt x="36" y="17"/>
                    </a:lnTo>
                    <a:lnTo>
                      <a:pt x="46" y="9"/>
                    </a:lnTo>
                    <a:lnTo>
                      <a:pt x="57" y="2"/>
                    </a:lnTo>
                    <a:lnTo>
                      <a:pt x="64" y="0"/>
                    </a:lnTo>
                    <a:lnTo>
                      <a:pt x="67" y="2"/>
                    </a:lnTo>
                    <a:lnTo>
                      <a:pt x="66" y="8"/>
                    </a:lnTo>
                    <a:lnTo>
                      <a:pt x="59" y="16"/>
                    </a:lnTo>
                    <a:lnTo>
                      <a:pt x="50" y="23"/>
                    </a:lnTo>
                    <a:lnTo>
                      <a:pt x="38" y="31"/>
                    </a:lnTo>
                    <a:lnTo>
                      <a:pt x="26" y="38"/>
                    </a:lnTo>
                    <a:lnTo>
                      <a:pt x="14" y="45"/>
                    </a:lnTo>
                    <a:lnTo>
                      <a:pt x="6" y="51"/>
                    </a:lnTo>
                    <a:lnTo>
                      <a:pt x="0"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28" name="Freeform 67">
                <a:extLst>
                  <a:ext uri="{FF2B5EF4-FFF2-40B4-BE49-F238E27FC236}">
                    <a16:creationId xmlns:a16="http://schemas.microsoft.com/office/drawing/2014/main" xmlns="" id="{0B7FA0E4-CF85-4B06-8AB4-C341ABC910E6}"/>
                  </a:ext>
                </a:extLst>
              </p:cNvPr>
              <p:cNvSpPr>
                <a:spLocks/>
              </p:cNvSpPr>
              <p:nvPr/>
            </p:nvSpPr>
            <p:spPr bwMode="auto">
              <a:xfrm>
                <a:off x="2743" y="550"/>
                <a:ext cx="35" cy="31"/>
              </a:xfrm>
              <a:custGeom>
                <a:avLst/>
                <a:gdLst>
                  <a:gd name="T0" fmla="*/ 0 w 69"/>
                  <a:gd name="T1" fmla="*/ 2 h 61"/>
                  <a:gd name="T2" fmla="*/ 1 w 69"/>
                  <a:gd name="T3" fmla="*/ 2 h 61"/>
                  <a:gd name="T4" fmla="*/ 1 w 69"/>
                  <a:gd name="T5" fmla="*/ 2 h 61"/>
                  <a:gd name="T6" fmla="*/ 1 w 69"/>
                  <a:gd name="T7" fmla="*/ 1 h 61"/>
                  <a:gd name="T8" fmla="*/ 2 w 69"/>
                  <a:gd name="T9" fmla="*/ 1 h 61"/>
                  <a:gd name="T10" fmla="*/ 2 w 69"/>
                  <a:gd name="T11" fmla="*/ 1 h 61"/>
                  <a:gd name="T12" fmla="*/ 2 w 69"/>
                  <a:gd name="T13" fmla="*/ 1 h 61"/>
                  <a:gd name="T14" fmla="*/ 2 w 69"/>
                  <a:gd name="T15" fmla="*/ 0 h 61"/>
                  <a:gd name="T16" fmla="*/ 3 w 69"/>
                  <a:gd name="T17" fmla="*/ 1 h 61"/>
                  <a:gd name="T18" fmla="*/ 3 w 69"/>
                  <a:gd name="T19" fmla="*/ 1 h 61"/>
                  <a:gd name="T20" fmla="*/ 2 w 69"/>
                  <a:gd name="T21" fmla="*/ 1 h 61"/>
                  <a:gd name="T22" fmla="*/ 2 w 69"/>
                  <a:gd name="T23" fmla="*/ 1 h 61"/>
                  <a:gd name="T24" fmla="*/ 2 w 69"/>
                  <a:gd name="T25" fmla="*/ 1 h 61"/>
                  <a:gd name="T26" fmla="*/ 1 w 69"/>
                  <a:gd name="T27" fmla="*/ 2 h 61"/>
                  <a:gd name="T28" fmla="*/ 1 w 69"/>
                  <a:gd name="T29" fmla="*/ 2 h 61"/>
                  <a:gd name="T30" fmla="*/ 1 w 69"/>
                  <a:gd name="T31" fmla="*/ 2 h 61"/>
                  <a:gd name="T32" fmla="*/ 0 w 69"/>
                  <a:gd name="T33" fmla="*/ 2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61">
                    <a:moveTo>
                      <a:pt x="0" y="61"/>
                    </a:moveTo>
                    <a:lnTo>
                      <a:pt x="5" y="54"/>
                    </a:lnTo>
                    <a:lnTo>
                      <a:pt x="13" y="43"/>
                    </a:lnTo>
                    <a:lnTo>
                      <a:pt x="23" y="32"/>
                    </a:lnTo>
                    <a:lnTo>
                      <a:pt x="33" y="20"/>
                    </a:lnTo>
                    <a:lnTo>
                      <a:pt x="45" y="10"/>
                    </a:lnTo>
                    <a:lnTo>
                      <a:pt x="55" y="3"/>
                    </a:lnTo>
                    <a:lnTo>
                      <a:pt x="63" y="0"/>
                    </a:lnTo>
                    <a:lnTo>
                      <a:pt x="69" y="2"/>
                    </a:lnTo>
                    <a:lnTo>
                      <a:pt x="69" y="8"/>
                    </a:lnTo>
                    <a:lnTo>
                      <a:pt x="63" y="15"/>
                    </a:lnTo>
                    <a:lnTo>
                      <a:pt x="54" y="23"/>
                    </a:lnTo>
                    <a:lnTo>
                      <a:pt x="41" y="31"/>
                    </a:lnTo>
                    <a:lnTo>
                      <a:pt x="29" y="40"/>
                    </a:lnTo>
                    <a:lnTo>
                      <a:pt x="16" y="48"/>
                    </a:lnTo>
                    <a:lnTo>
                      <a:pt x="6" y="55"/>
                    </a:lnTo>
                    <a:lnTo>
                      <a:pt x="0" y="6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29" name="Freeform 68">
                <a:extLst>
                  <a:ext uri="{FF2B5EF4-FFF2-40B4-BE49-F238E27FC236}">
                    <a16:creationId xmlns:a16="http://schemas.microsoft.com/office/drawing/2014/main" xmlns="" id="{665252B1-C5BC-40B0-BA1F-E5A371D77673}"/>
                  </a:ext>
                </a:extLst>
              </p:cNvPr>
              <p:cNvSpPr>
                <a:spLocks/>
              </p:cNvSpPr>
              <p:nvPr/>
            </p:nvSpPr>
            <p:spPr bwMode="auto">
              <a:xfrm>
                <a:off x="2737" y="533"/>
                <a:ext cx="32" cy="36"/>
              </a:xfrm>
              <a:custGeom>
                <a:avLst/>
                <a:gdLst>
                  <a:gd name="T0" fmla="*/ 0 w 65"/>
                  <a:gd name="T1" fmla="*/ 2 h 73"/>
                  <a:gd name="T2" fmla="*/ 0 w 65"/>
                  <a:gd name="T3" fmla="*/ 2 h 73"/>
                  <a:gd name="T4" fmla="*/ 0 w 65"/>
                  <a:gd name="T5" fmla="*/ 1 h 73"/>
                  <a:gd name="T6" fmla="*/ 0 w 65"/>
                  <a:gd name="T7" fmla="*/ 1 h 73"/>
                  <a:gd name="T8" fmla="*/ 0 w 65"/>
                  <a:gd name="T9" fmla="*/ 0 h 73"/>
                  <a:gd name="T10" fmla="*/ 1 w 65"/>
                  <a:gd name="T11" fmla="*/ 0 h 73"/>
                  <a:gd name="T12" fmla="*/ 1 w 65"/>
                  <a:gd name="T13" fmla="*/ 0 h 73"/>
                  <a:gd name="T14" fmla="*/ 1 w 65"/>
                  <a:gd name="T15" fmla="*/ 0 h 73"/>
                  <a:gd name="T16" fmla="*/ 1 w 65"/>
                  <a:gd name="T17" fmla="*/ 0 h 73"/>
                  <a:gd name="T18" fmla="*/ 2 w 65"/>
                  <a:gd name="T19" fmla="*/ 0 h 73"/>
                  <a:gd name="T20" fmla="*/ 1 w 65"/>
                  <a:gd name="T21" fmla="*/ 0 h 73"/>
                  <a:gd name="T22" fmla="*/ 1 w 65"/>
                  <a:gd name="T23" fmla="*/ 0 h 73"/>
                  <a:gd name="T24" fmla="*/ 1 w 65"/>
                  <a:gd name="T25" fmla="*/ 1 h 73"/>
                  <a:gd name="T26" fmla="*/ 0 w 65"/>
                  <a:gd name="T27" fmla="*/ 1 h 73"/>
                  <a:gd name="T28" fmla="*/ 0 w 65"/>
                  <a:gd name="T29" fmla="*/ 1 h 73"/>
                  <a:gd name="T30" fmla="*/ 0 w 65"/>
                  <a:gd name="T31" fmla="*/ 2 h 73"/>
                  <a:gd name="T32" fmla="*/ 0 w 65"/>
                  <a:gd name="T33" fmla="*/ 2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73">
                    <a:moveTo>
                      <a:pt x="0" y="73"/>
                    </a:moveTo>
                    <a:lnTo>
                      <a:pt x="4" y="64"/>
                    </a:lnTo>
                    <a:lnTo>
                      <a:pt x="9" y="52"/>
                    </a:lnTo>
                    <a:lnTo>
                      <a:pt x="16" y="39"/>
                    </a:lnTo>
                    <a:lnTo>
                      <a:pt x="24" y="28"/>
                    </a:lnTo>
                    <a:lnTo>
                      <a:pt x="34" y="17"/>
                    </a:lnTo>
                    <a:lnTo>
                      <a:pt x="44" y="8"/>
                    </a:lnTo>
                    <a:lnTo>
                      <a:pt x="53" y="2"/>
                    </a:lnTo>
                    <a:lnTo>
                      <a:pt x="63" y="0"/>
                    </a:lnTo>
                    <a:lnTo>
                      <a:pt x="65" y="4"/>
                    </a:lnTo>
                    <a:lnTo>
                      <a:pt x="61" y="11"/>
                    </a:lnTo>
                    <a:lnTo>
                      <a:pt x="52" y="21"/>
                    </a:lnTo>
                    <a:lnTo>
                      <a:pt x="42" y="32"/>
                    </a:lnTo>
                    <a:lnTo>
                      <a:pt x="29" y="45"/>
                    </a:lnTo>
                    <a:lnTo>
                      <a:pt x="17" y="57"/>
                    </a:lnTo>
                    <a:lnTo>
                      <a:pt x="7" y="67"/>
                    </a:lnTo>
                    <a:lnTo>
                      <a:pt x="0" y="7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30" name="Freeform 69">
                <a:extLst>
                  <a:ext uri="{FF2B5EF4-FFF2-40B4-BE49-F238E27FC236}">
                    <a16:creationId xmlns:a16="http://schemas.microsoft.com/office/drawing/2014/main" xmlns="" id="{FBF0CB93-7944-4A75-B354-B5A4B728F31F}"/>
                  </a:ext>
                </a:extLst>
              </p:cNvPr>
              <p:cNvSpPr>
                <a:spLocks/>
              </p:cNvSpPr>
              <p:nvPr/>
            </p:nvSpPr>
            <p:spPr bwMode="auto">
              <a:xfrm>
                <a:off x="2733" y="520"/>
                <a:ext cx="16" cy="40"/>
              </a:xfrm>
              <a:custGeom>
                <a:avLst/>
                <a:gdLst>
                  <a:gd name="T0" fmla="*/ 1 w 32"/>
                  <a:gd name="T1" fmla="*/ 1 h 79"/>
                  <a:gd name="T2" fmla="*/ 1 w 32"/>
                  <a:gd name="T3" fmla="*/ 1 h 79"/>
                  <a:gd name="T4" fmla="*/ 1 w 32"/>
                  <a:gd name="T5" fmla="*/ 1 h 79"/>
                  <a:gd name="T6" fmla="*/ 1 w 32"/>
                  <a:gd name="T7" fmla="*/ 1 h 79"/>
                  <a:gd name="T8" fmla="*/ 1 w 32"/>
                  <a:gd name="T9" fmla="*/ 2 h 79"/>
                  <a:gd name="T10" fmla="*/ 1 w 32"/>
                  <a:gd name="T11" fmla="*/ 2 h 79"/>
                  <a:gd name="T12" fmla="*/ 1 w 32"/>
                  <a:gd name="T13" fmla="*/ 2 h 79"/>
                  <a:gd name="T14" fmla="*/ 1 w 32"/>
                  <a:gd name="T15" fmla="*/ 3 h 79"/>
                  <a:gd name="T16" fmla="*/ 1 w 32"/>
                  <a:gd name="T17" fmla="*/ 3 h 79"/>
                  <a:gd name="T18" fmla="*/ 0 w 32"/>
                  <a:gd name="T19" fmla="*/ 3 h 79"/>
                  <a:gd name="T20" fmla="*/ 1 w 32"/>
                  <a:gd name="T21" fmla="*/ 2 h 79"/>
                  <a:gd name="T22" fmla="*/ 1 w 32"/>
                  <a:gd name="T23" fmla="*/ 2 h 79"/>
                  <a:gd name="T24" fmla="*/ 1 w 32"/>
                  <a:gd name="T25" fmla="*/ 1 h 79"/>
                  <a:gd name="T26" fmla="*/ 1 w 32"/>
                  <a:gd name="T27" fmla="*/ 1 h 79"/>
                  <a:gd name="T28" fmla="*/ 1 w 32"/>
                  <a:gd name="T29" fmla="*/ 1 h 79"/>
                  <a:gd name="T30" fmla="*/ 1 w 32"/>
                  <a:gd name="T31" fmla="*/ 0 h 79"/>
                  <a:gd name="T32" fmla="*/ 1 w 32"/>
                  <a:gd name="T33" fmla="*/ 1 h 7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79">
                    <a:moveTo>
                      <a:pt x="32" y="1"/>
                    </a:moveTo>
                    <a:lnTo>
                      <a:pt x="32" y="4"/>
                    </a:lnTo>
                    <a:lnTo>
                      <a:pt x="30" y="12"/>
                    </a:lnTo>
                    <a:lnTo>
                      <a:pt x="27" y="24"/>
                    </a:lnTo>
                    <a:lnTo>
                      <a:pt x="21" y="35"/>
                    </a:lnTo>
                    <a:lnTo>
                      <a:pt x="15" y="48"/>
                    </a:lnTo>
                    <a:lnTo>
                      <a:pt x="9" y="61"/>
                    </a:lnTo>
                    <a:lnTo>
                      <a:pt x="5" y="71"/>
                    </a:lnTo>
                    <a:lnTo>
                      <a:pt x="3" y="79"/>
                    </a:lnTo>
                    <a:lnTo>
                      <a:pt x="0" y="69"/>
                    </a:lnTo>
                    <a:lnTo>
                      <a:pt x="1" y="55"/>
                    </a:lnTo>
                    <a:lnTo>
                      <a:pt x="4" y="41"/>
                    </a:lnTo>
                    <a:lnTo>
                      <a:pt x="7" y="27"/>
                    </a:lnTo>
                    <a:lnTo>
                      <a:pt x="13" y="15"/>
                    </a:lnTo>
                    <a:lnTo>
                      <a:pt x="19" y="5"/>
                    </a:lnTo>
                    <a:lnTo>
                      <a:pt x="26" y="0"/>
                    </a:lnTo>
                    <a:lnTo>
                      <a:pt x="32"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31" name="Freeform 70">
                <a:extLst>
                  <a:ext uri="{FF2B5EF4-FFF2-40B4-BE49-F238E27FC236}">
                    <a16:creationId xmlns:a16="http://schemas.microsoft.com/office/drawing/2014/main" xmlns="" id="{59BB3DA7-0BA7-4A8D-99B1-A510D964E9F5}"/>
                  </a:ext>
                </a:extLst>
              </p:cNvPr>
              <p:cNvSpPr>
                <a:spLocks/>
              </p:cNvSpPr>
              <p:nvPr/>
            </p:nvSpPr>
            <p:spPr bwMode="auto">
              <a:xfrm>
                <a:off x="2722" y="507"/>
                <a:ext cx="16" cy="39"/>
              </a:xfrm>
              <a:custGeom>
                <a:avLst/>
                <a:gdLst>
                  <a:gd name="T0" fmla="*/ 1 w 31"/>
                  <a:gd name="T1" fmla="*/ 0 h 79"/>
                  <a:gd name="T2" fmla="*/ 1 w 31"/>
                  <a:gd name="T3" fmla="*/ 0 h 79"/>
                  <a:gd name="T4" fmla="*/ 1 w 31"/>
                  <a:gd name="T5" fmla="*/ 0 h 79"/>
                  <a:gd name="T6" fmla="*/ 1 w 31"/>
                  <a:gd name="T7" fmla="*/ 0 h 79"/>
                  <a:gd name="T8" fmla="*/ 1 w 31"/>
                  <a:gd name="T9" fmla="*/ 1 h 79"/>
                  <a:gd name="T10" fmla="*/ 1 w 31"/>
                  <a:gd name="T11" fmla="*/ 1 h 79"/>
                  <a:gd name="T12" fmla="*/ 1 w 31"/>
                  <a:gd name="T13" fmla="*/ 1 h 79"/>
                  <a:gd name="T14" fmla="*/ 1 w 31"/>
                  <a:gd name="T15" fmla="*/ 2 h 79"/>
                  <a:gd name="T16" fmla="*/ 1 w 31"/>
                  <a:gd name="T17" fmla="*/ 2 h 79"/>
                  <a:gd name="T18" fmla="*/ 0 w 31"/>
                  <a:gd name="T19" fmla="*/ 2 h 79"/>
                  <a:gd name="T20" fmla="*/ 0 w 31"/>
                  <a:gd name="T21" fmla="*/ 1 h 79"/>
                  <a:gd name="T22" fmla="*/ 1 w 31"/>
                  <a:gd name="T23" fmla="*/ 1 h 79"/>
                  <a:gd name="T24" fmla="*/ 1 w 31"/>
                  <a:gd name="T25" fmla="*/ 0 h 79"/>
                  <a:gd name="T26" fmla="*/ 1 w 31"/>
                  <a:gd name="T27" fmla="*/ 0 h 79"/>
                  <a:gd name="T28" fmla="*/ 1 w 31"/>
                  <a:gd name="T29" fmla="*/ 0 h 79"/>
                  <a:gd name="T30" fmla="*/ 1 w 31"/>
                  <a:gd name="T31" fmla="*/ 0 h 79"/>
                  <a:gd name="T32" fmla="*/ 1 w 31"/>
                  <a:gd name="T33" fmla="*/ 0 h 7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79">
                    <a:moveTo>
                      <a:pt x="31" y="0"/>
                    </a:moveTo>
                    <a:lnTo>
                      <a:pt x="31" y="5"/>
                    </a:lnTo>
                    <a:lnTo>
                      <a:pt x="29" y="13"/>
                    </a:lnTo>
                    <a:lnTo>
                      <a:pt x="26" y="23"/>
                    </a:lnTo>
                    <a:lnTo>
                      <a:pt x="20" y="36"/>
                    </a:lnTo>
                    <a:lnTo>
                      <a:pt x="14" y="50"/>
                    </a:lnTo>
                    <a:lnTo>
                      <a:pt x="10" y="61"/>
                    </a:lnTo>
                    <a:lnTo>
                      <a:pt x="5" y="72"/>
                    </a:lnTo>
                    <a:lnTo>
                      <a:pt x="2" y="79"/>
                    </a:lnTo>
                    <a:lnTo>
                      <a:pt x="0" y="67"/>
                    </a:lnTo>
                    <a:lnTo>
                      <a:pt x="0" y="54"/>
                    </a:lnTo>
                    <a:lnTo>
                      <a:pt x="3" y="41"/>
                    </a:lnTo>
                    <a:lnTo>
                      <a:pt x="7" y="27"/>
                    </a:lnTo>
                    <a:lnTo>
                      <a:pt x="12" y="14"/>
                    </a:lnTo>
                    <a:lnTo>
                      <a:pt x="18" y="5"/>
                    </a:lnTo>
                    <a:lnTo>
                      <a:pt x="25" y="0"/>
                    </a:lnTo>
                    <a:lnTo>
                      <a:pt x="3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32" name="Freeform 71">
                <a:extLst>
                  <a:ext uri="{FF2B5EF4-FFF2-40B4-BE49-F238E27FC236}">
                    <a16:creationId xmlns:a16="http://schemas.microsoft.com/office/drawing/2014/main" xmlns="" id="{07085F01-210C-4F0C-A754-EEDE0DBB27F8}"/>
                  </a:ext>
                </a:extLst>
              </p:cNvPr>
              <p:cNvSpPr>
                <a:spLocks/>
              </p:cNvSpPr>
              <p:nvPr/>
            </p:nvSpPr>
            <p:spPr bwMode="auto">
              <a:xfrm>
                <a:off x="2756" y="390"/>
                <a:ext cx="40" cy="197"/>
              </a:xfrm>
              <a:custGeom>
                <a:avLst/>
                <a:gdLst>
                  <a:gd name="T0" fmla="*/ 2 w 81"/>
                  <a:gd name="T1" fmla="*/ 12 h 395"/>
                  <a:gd name="T2" fmla="*/ 2 w 81"/>
                  <a:gd name="T3" fmla="*/ 12 h 395"/>
                  <a:gd name="T4" fmla="*/ 2 w 81"/>
                  <a:gd name="T5" fmla="*/ 12 h 395"/>
                  <a:gd name="T6" fmla="*/ 2 w 81"/>
                  <a:gd name="T7" fmla="*/ 12 h 395"/>
                  <a:gd name="T8" fmla="*/ 2 w 81"/>
                  <a:gd name="T9" fmla="*/ 12 h 395"/>
                  <a:gd name="T10" fmla="*/ 1 w 81"/>
                  <a:gd name="T11" fmla="*/ 10 h 395"/>
                  <a:gd name="T12" fmla="*/ 1 w 81"/>
                  <a:gd name="T13" fmla="*/ 8 h 395"/>
                  <a:gd name="T14" fmla="*/ 0 w 81"/>
                  <a:gd name="T15" fmla="*/ 7 h 395"/>
                  <a:gd name="T16" fmla="*/ 0 w 81"/>
                  <a:gd name="T17" fmla="*/ 5 h 395"/>
                  <a:gd name="T18" fmla="*/ 0 w 81"/>
                  <a:gd name="T19" fmla="*/ 3 h 395"/>
                  <a:gd name="T20" fmla="*/ 0 w 81"/>
                  <a:gd name="T21" fmla="*/ 2 h 395"/>
                  <a:gd name="T22" fmla="*/ 0 w 81"/>
                  <a:gd name="T23" fmla="*/ 1 h 395"/>
                  <a:gd name="T24" fmla="*/ 0 w 81"/>
                  <a:gd name="T25" fmla="*/ 0 h 395"/>
                  <a:gd name="T26" fmla="*/ 0 w 81"/>
                  <a:gd name="T27" fmla="*/ 0 h 395"/>
                  <a:gd name="T28" fmla="*/ 0 w 81"/>
                  <a:gd name="T29" fmla="*/ 2 h 395"/>
                  <a:gd name="T30" fmla="*/ 0 w 81"/>
                  <a:gd name="T31" fmla="*/ 3 h 395"/>
                  <a:gd name="T32" fmla="*/ 0 w 81"/>
                  <a:gd name="T33" fmla="*/ 5 h 395"/>
                  <a:gd name="T34" fmla="*/ 0 w 81"/>
                  <a:gd name="T35" fmla="*/ 7 h 395"/>
                  <a:gd name="T36" fmla="*/ 0 w 81"/>
                  <a:gd name="T37" fmla="*/ 9 h 395"/>
                  <a:gd name="T38" fmla="*/ 1 w 81"/>
                  <a:gd name="T39" fmla="*/ 10 h 395"/>
                  <a:gd name="T40" fmla="*/ 2 w 81"/>
                  <a:gd name="T41" fmla="*/ 12 h 39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1" h="395">
                    <a:moveTo>
                      <a:pt x="68" y="390"/>
                    </a:moveTo>
                    <a:lnTo>
                      <a:pt x="72" y="392"/>
                    </a:lnTo>
                    <a:lnTo>
                      <a:pt x="75" y="393"/>
                    </a:lnTo>
                    <a:lnTo>
                      <a:pt x="77" y="394"/>
                    </a:lnTo>
                    <a:lnTo>
                      <a:pt x="81" y="395"/>
                    </a:lnTo>
                    <a:lnTo>
                      <a:pt x="53" y="337"/>
                    </a:lnTo>
                    <a:lnTo>
                      <a:pt x="34" y="280"/>
                    </a:lnTo>
                    <a:lnTo>
                      <a:pt x="21" y="225"/>
                    </a:lnTo>
                    <a:lnTo>
                      <a:pt x="14" y="173"/>
                    </a:lnTo>
                    <a:lnTo>
                      <a:pt x="11" y="125"/>
                    </a:lnTo>
                    <a:lnTo>
                      <a:pt x="11" y="79"/>
                    </a:lnTo>
                    <a:lnTo>
                      <a:pt x="13" y="37"/>
                    </a:lnTo>
                    <a:lnTo>
                      <a:pt x="14" y="0"/>
                    </a:lnTo>
                    <a:lnTo>
                      <a:pt x="7" y="28"/>
                    </a:lnTo>
                    <a:lnTo>
                      <a:pt x="2" y="71"/>
                    </a:lnTo>
                    <a:lnTo>
                      <a:pt x="0" y="122"/>
                    </a:lnTo>
                    <a:lnTo>
                      <a:pt x="4" y="180"/>
                    </a:lnTo>
                    <a:lnTo>
                      <a:pt x="11" y="240"/>
                    </a:lnTo>
                    <a:lnTo>
                      <a:pt x="23" y="298"/>
                    </a:lnTo>
                    <a:lnTo>
                      <a:pt x="42" y="348"/>
                    </a:lnTo>
                    <a:lnTo>
                      <a:pt x="68" y="39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33" name="Freeform 72">
                <a:extLst>
                  <a:ext uri="{FF2B5EF4-FFF2-40B4-BE49-F238E27FC236}">
                    <a16:creationId xmlns:a16="http://schemas.microsoft.com/office/drawing/2014/main" xmlns="" id="{CC2B5F19-024A-44B7-A000-31AAEBDB4669}"/>
                  </a:ext>
                </a:extLst>
              </p:cNvPr>
              <p:cNvSpPr>
                <a:spLocks/>
              </p:cNvSpPr>
              <p:nvPr/>
            </p:nvSpPr>
            <p:spPr bwMode="auto">
              <a:xfrm>
                <a:off x="2759" y="403"/>
                <a:ext cx="30" cy="27"/>
              </a:xfrm>
              <a:custGeom>
                <a:avLst/>
                <a:gdLst>
                  <a:gd name="T0" fmla="*/ 2 w 60"/>
                  <a:gd name="T1" fmla="*/ 1 h 54"/>
                  <a:gd name="T2" fmla="*/ 2 w 60"/>
                  <a:gd name="T3" fmla="*/ 0 h 54"/>
                  <a:gd name="T4" fmla="*/ 2 w 60"/>
                  <a:gd name="T5" fmla="*/ 1 h 54"/>
                  <a:gd name="T6" fmla="*/ 2 w 60"/>
                  <a:gd name="T7" fmla="*/ 1 h 54"/>
                  <a:gd name="T8" fmla="*/ 1 w 60"/>
                  <a:gd name="T9" fmla="*/ 1 h 54"/>
                  <a:gd name="T10" fmla="*/ 1 w 60"/>
                  <a:gd name="T11" fmla="*/ 1 h 54"/>
                  <a:gd name="T12" fmla="*/ 1 w 60"/>
                  <a:gd name="T13" fmla="*/ 1 h 54"/>
                  <a:gd name="T14" fmla="*/ 1 w 60"/>
                  <a:gd name="T15" fmla="*/ 2 h 54"/>
                  <a:gd name="T16" fmla="*/ 0 w 60"/>
                  <a:gd name="T17" fmla="*/ 2 h 54"/>
                  <a:gd name="T18" fmla="*/ 1 w 60"/>
                  <a:gd name="T19" fmla="*/ 2 h 54"/>
                  <a:gd name="T20" fmla="*/ 1 w 60"/>
                  <a:gd name="T21" fmla="*/ 2 h 54"/>
                  <a:gd name="T22" fmla="*/ 1 w 60"/>
                  <a:gd name="T23" fmla="*/ 2 h 54"/>
                  <a:gd name="T24" fmla="*/ 2 w 60"/>
                  <a:gd name="T25" fmla="*/ 1 h 54"/>
                  <a:gd name="T26" fmla="*/ 2 w 60"/>
                  <a:gd name="T27" fmla="*/ 1 h 54"/>
                  <a:gd name="T28" fmla="*/ 2 w 60"/>
                  <a:gd name="T29" fmla="*/ 1 h 54"/>
                  <a:gd name="T30" fmla="*/ 2 w 60"/>
                  <a:gd name="T31" fmla="*/ 1 h 54"/>
                  <a:gd name="T32" fmla="*/ 2 w 60"/>
                  <a:gd name="T33" fmla="*/ 1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0" h="54">
                    <a:moveTo>
                      <a:pt x="60" y="1"/>
                    </a:moveTo>
                    <a:lnTo>
                      <a:pt x="56" y="0"/>
                    </a:lnTo>
                    <a:lnTo>
                      <a:pt x="50" y="1"/>
                    </a:lnTo>
                    <a:lnTo>
                      <a:pt x="42" y="4"/>
                    </a:lnTo>
                    <a:lnTo>
                      <a:pt x="31" y="10"/>
                    </a:lnTo>
                    <a:lnTo>
                      <a:pt x="21" y="19"/>
                    </a:lnTo>
                    <a:lnTo>
                      <a:pt x="12" y="29"/>
                    </a:lnTo>
                    <a:lnTo>
                      <a:pt x="5" y="41"/>
                    </a:lnTo>
                    <a:lnTo>
                      <a:pt x="0" y="54"/>
                    </a:lnTo>
                    <a:lnTo>
                      <a:pt x="7" y="48"/>
                    </a:lnTo>
                    <a:lnTo>
                      <a:pt x="15" y="40"/>
                    </a:lnTo>
                    <a:lnTo>
                      <a:pt x="25" y="33"/>
                    </a:lnTo>
                    <a:lnTo>
                      <a:pt x="36" y="25"/>
                    </a:lnTo>
                    <a:lnTo>
                      <a:pt x="46" y="17"/>
                    </a:lnTo>
                    <a:lnTo>
                      <a:pt x="54" y="10"/>
                    </a:lnTo>
                    <a:lnTo>
                      <a:pt x="59" y="4"/>
                    </a:lnTo>
                    <a:lnTo>
                      <a:pt x="6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34" name="Freeform 73">
                <a:extLst>
                  <a:ext uri="{FF2B5EF4-FFF2-40B4-BE49-F238E27FC236}">
                    <a16:creationId xmlns:a16="http://schemas.microsoft.com/office/drawing/2014/main" xmlns="" id="{9D4645D2-9F15-4D1F-9197-9DDE04689674}"/>
                  </a:ext>
                </a:extLst>
              </p:cNvPr>
              <p:cNvSpPr>
                <a:spLocks/>
              </p:cNvSpPr>
              <p:nvPr/>
            </p:nvSpPr>
            <p:spPr bwMode="auto">
              <a:xfrm>
                <a:off x="2757" y="429"/>
                <a:ext cx="34" cy="36"/>
              </a:xfrm>
              <a:custGeom>
                <a:avLst/>
                <a:gdLst>
                  <a:gd name="T0" fmla="*/ 2 w 70"/>
                  <a:gd name="T1" fmla="*/ 1 h 71"/>
                  <a:gd name="T2" fmla="*/ 2 w 70"/>
                  <a:gd name="T3" fmla="*/ 0 h 71"/>
                  <a:gd name="T4" fmla="*/ 1 w 70"/>
                  <a:gd name="T5" fmla="*/ 1 h 71"/>
                  <a:gd name="T6" fmla="*/ 1 w 70"/>
                  <a:gd name="T7" fmla="*/ 1 h 71"/>
                  <a:gd name="T8" fmla="*/ 1 w 70"/>
                  <a:gd name="T9" fmla="*/ 1 h 71"/>
                  <a:gd name="T10" fmla="*/ 0 w 70"/>
                  <a:gd name="T11" fmla="*/ 1 h 71"/>
                  <a:gd name="T12" fmla="*/ 0 w 70"/>
                  <a:gd name="T13" fmla="*/ 2 h 71"/>
                  <a:gd name="T14" fmla="*/ 0 w 70"/>
                  <a:gd name="T15" fmla="*/ 2 h 71"/>
                  <a:gd name="T16" fmla="*/ 0 w 70"/>
                  <a:gd name="T17" fmla="*/ 3 h 71"/>
                  <a:gd name="T18" fmla="*/ 0 w 70"/>
                  <a:gd name="T19" fmla="*/ 3 h 71"/>
                  <a:gd name="T20" fmla="*/ 0 w 70"/>
                  <a:gd name="T21" fmla="*/ 2 h 71"/>
                  <a:gd name="T22" fmla="*/ 0 w 70"/>
                  <a:gd name="T23" fmla="*/ 2 h 71"/>
                  <a:gd name="T24" fmla="*/ 1 w 70"/>
                  <a:gd name="T25" fmla="*/ 2 h 71"/>
                  <a:gd name="T26" fmla="*/ 1 w 70"/>
                  <a:gd name="T27" fmla="*/ 1 h 71"/>
                  <a:gd name="T28" fmla="*/ 1 w 70"/>
                  <a:gd name="T29" fmla="*/ 1 h 71"/>
                  <a:gd name="T30" fmla="*/ 2 w 70"/>
                  <a:gd name="T31" fmla="*/ 1 h 71"/>
                  <a:gd name="T32" fmla="*/ 2 w 70"/>
                  <a:gd name="T33" fmla="*/ 1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0" h="71">
                    <a:moveTo>
                      <a:pt x="70" y="2"/>
                    </a:moveTo>
                    <a:lnTo>
                      <a:pt x="66" y="0"/>
                    </a:lnTo>
                    <a:lnTo>
                      <a:pt x="58" y="2"/>
                    </a:lnTo>
                    <a:lnTo>
                      <a:pt x="48" y="9"/>
                    </a:lnTo>
                    <a:lnTo>
                      <a:pt x="37" y="18"/>
                    </a:lnTo>
                    <a:lnTo>
                      <a:pt x="25" y="30"/>
                    </a:lnTo>
                    <a:lnTo>
                      <a:pt x="14" y="44"/>
                    </a:lnTo>
                    <a:lnTo>
                      <a:pt x="6" y="57"/>
                    </a:lnTo>
                    <a:lnTo>
                      <a:pt x="0" y="71"/>
                    </a:lnTo>
                    <a:lnTo>
                      <a:pt x="6" y="65"/>
                    </a:lnTo>
                    <a:lnTo>
                      <a:pt x="15" y="57"/>
                    </a:lnTo>
                    <a:lnTo>
                      <a:pt x="27" y="48"/>
                    </a:lnTo>
                    <a:lnTo>
                      <a:pt x="41" y="38"/>
                    </a:lnTo>
                    <a:lnTo>
                      <a:pt x="52" y="26"/>
                    </a:lnTo>
                    <a:lnTo>
                      <a:pt x="63" y="17"/>
                    </a:lnTo>
                    <a:lnTo>
                      <a:pt x="68" y="8"/>
                    </a:lnTo>
                    <a:lnTo>
                      <a:pt x="7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35" name="Freeform 74">
                <a:extLst>
                  <a:ext uri="{FF2B5EF4-FFF2-40B4-BE49-F238E27FC236}">
                    <a16:creationId xmlns:a16="http://schemas.microsoft.com/office/drawing/2014/main" xmlns="" id="{088CFEAB-B1BA-4689-A0C4-AEDFBBCFECD2}"/>
                  </a:ext>
                </a:extLst>
              </p:cNvPr>
              <p:cNvSpPr>
                <a:spLocks/>
              </p:cNvSpPr>
              <p:nvPr/>
            </p:nvSpPr>
            <p:spPr bwMode="auto">
              <a:xfrm>
                <a:off x="2759" y="452"/>
                <a:ext cx="39" cy="31"/>
              </a:xfrm>
              <a:custGeom>
                <a:avLst/>
                <a:gdLst>
                  <a:gd name="T0" fmla="*/ 3 w 77"/>
                  <a:gd name="T1" fmla="*/ 1 h 62"/>
                  <a:gd name="T2" fmla="*/ 3 w 77"/>
                  <a:gd name="T3" fmla="*/ 0 h 62"/>
                  <a:gd name="T4" fmla="*/ 2 w 77"/>
                  <a:gd name="T5" fmla="*/ 1 h 62"/>
                  <a:gd name="T6" fmla="*/ 2 w 77"/>
                  <a:gd name="T7" fmla="*/ 1 h 62"/>
                  <a:gd name="T8" fmla="*/ 2 w 77"/>
                  <a:gd name="T9" fmla="*/ 1 h 62"/>
                  <a:gd name="T10" fmla="*/ 1 w 77"/>
                  <a:gd name="T11" fmla="*/ 1 h 62"/>
                  <a:gd name="T12" fmla="*/ 1 w 77"/>
                  <a:gd name="T13" fmla="*/ 2 h 62"/>
                  <a:gd name="T14" fmla="*/ 1 w 77"/>
                  <a:gd name="T15" fmla="*/ 2 h 62"/>
                  <a:gd name="T16" fmla="*/ 0 w 77"/>
                  <a:gd name="T17" fmla="*/ 2 h 62"/>
                  <a:gd name="T18" fmla="*/ 1 w 77"/>
                  <a:gd name="T19" fmla="*/ 2 h 62"/>
                  <a:gd name="T20" fmla="*/ 1 w 77"/>
                  <a:gd name="T21" fmla="*/ 2 h 62"/>
                  <a:gd name="T22" fmla="*/ 1 w 77"/>
                  <a:gd name="T23" fmla="*/ 2 h 62"/>
                  <a:gd name="T24" fmla="*/ 2 w 77"/>
                  <a:gd name="T25" fmla="*/ 2 h 62"/>
                  <a:gd name="T26" fmla="*/ 2 w 77"/>
                  <a:gd name="T27" fmla="*/ 1 h 62"/>
                  <a:gd name="T28" fmla="*/ 3 w 77"/>
                  <a:gd name="T29" fmla="*/ 1 h 62"/>
                  <a:gd name="T30" fmla="*/ 3 w 77"/>
                  <a:gd name="T31" fmla="*/ 1 h 62"/>
                  <a:gd name="T32" fmla="*/ 3 w 77"/>
                  <a:gd name="T33" fmla="*/ 1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7" h="62">
                    <a:moveTo>
                      <a:pt x="77" y="2"/>
                    </a:moveTo>
                    <a:lnTo>
                      <a:pt x="73" y="0"/>
                    </a:lnTo>
                    <a:lnTo>
                      <a:pt x="63" y="1"/>
                    </a:lnTo>
                    <a:lnTo>
                      <a:pt x="52" y="7"/>
                    </a:lnTo>
                    <a:lnTo>
                      <a:pt x="39" y="15"/>
                    </a:lnTo>
                    <a:lnTo>
                      <a:pt x="25" y="25"/>
                    </a:lnTo>
                    <a:lnTo>
                      <a:pt x="14" y="37"/>
                    </a:lnTo>
                    <a:lnTo>
                      <a:pt x="5" y="49"/>
                    </a:lnTo>
                    <a:lnTo>
                      <a:pt x="0" y="62"/>
                    </a:lnTo>
                    <a:lnTo>
                      <a:pt x="6" y="58"/>
                    </a:lnTo>
                    <a:lnTo>
                      <a:pt x="16" y="52"/>
                    </a:lnTo>
                    <a:lnTo>
                      <a:pt x="30" y="42"/>
                    </a:lnTo>
                    <a:lnTo>
                      <a:pt x="44" y="33"/>
                    </a:lnTo>
                    <a:lnTo>
                      <a:pt x="56" y="24"/>
                    </a:lnTo>
                    <a:lnTo>
                      <a:pt x="68" y="15"/>
                    </a:lnTo>
                    <a:lnTo>
                      <a:pt x="75" y="7"/>
                    </a:lnTo>
                    <a:lnTo>
                      <a:pt x="77"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36" name="Freeform 75">
                <a:extLst>
                  <a:ext uri="{FF2B5EF4-FFF2-40B4-BE49-F238E27FC236}">
                    <a16:creationId xmlns:a16="http://schemas.microsoft.com/office/drawing/2014/main" xmlns="" id="{D58E9D5C-6138-4184-9026-0DEFE46E03D0}"/>
                  </a:ext>
                </a:extLst>
              </p:cNvPr>
              <p:cNvSpPr>
                <a:spLocks/>
              </p:cNvSpPr>
              <p:nvPr/>
            </p:nvSpPr>
            <p:spPr bwMode="auto">
              <a:xfrm>
                <a:off x="2762" y="489"/>
                <a:ext cx="36" cy="27"/>
              </a:xfrm>
              <a:custGeom>
                <a:avLst/>
                <a:gdLst>
                  <a:gd name="T0" fmla="*/ 3 w 71"/>
                  <a:gd name="T1" fmla="*/ 1 h 54"/>
                  <a:gd name="T2" fmla="*/ 3 w 71"/>
                  <a:gd name="T3" fmla="*/ 0 h 54"/>
                  <a:gd name="T4" fmla="*/ 2 w 71"/>
                  <a:gd name="T5" fmla="*/ 1 h 54"/>
                  <a:gd name="T6" fmla="*/ 2 w 71"/>
                  <a:gd name="T7" fmla="*/ 1 h 54"/>
                  <a:gd name="T8" fmla="*/ 2 w 71"/>
                  <a:gd name="T9" fmla="*/ 1 h 54"/>
                  <a:gd name="T10" fmla="*/ 1 w 71"/>
                  <a:gd name="T11" fmla="*/ 1 h 54"/>
                  <a:gd name="T12" fmla="*/ 1 w 71"/>
                  <a:gd name="T13" fmla="*/ 2 h 54"/>
                  <a:gd name="T14" fmla="*/ 1 w 71"/>
                  <a:gd name="T15" fmla="*/ 2 h 54"/>
                  <a:gd name="T16" fmla="*/ 0 w 71"/>
                  <a:gd name="T17" fmla="*/ 2 h 54"/>
                  <a:gd name="T18" fmla="*/ 1 w 71"/>
                  <a:gd name="T19" fmla="*/ 2 h 54"/>
                  <a:gd name="T20" fmla="*/ 1 w 71"/>
                  <a:gd name="T21" fmla="*/ 2 h 54"/>
                  <a:gd name="T22" fmla="*/ 1 w 71"/>
                  <a:gd name="T23" fmla="*/ 2 h 54"/>
                  <a:gd name="T24" fmla="*/ 2 w 71"/>
                  <a:gd name="T25" fmla="*/ 1 h 54"/>
                  <a:gd name="T26" fmla="*/ 2 w 71"/>
                  <a:gd name="T27" fmla="*/ 1 h 54"/>
                  <a:gd name="T28" fmla="*/ 2 w 71"/>
                  <a:gd name="T29" fmla="*/ 1 h 54"/>
                  <a:gd name="T30" fmla="*/ 3 w 71"/>
                  <a:gd name="T31" fmla="*/ 1 h 54"/>
                  <a:gd name="T32" fmla="*/ 3 w 71"/>
                  <a:gd name="T33" fmla="*/ 1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54">
                    <a:moveTo>
                      <a:pt x="71" y="2"/>
                    </a:moveTo>
                    <a:lnTo>
                      <a:pt x="68" y="0"/>
                    </a:lnTo>
                    <a:lnTo>
                      <a:pt x="59" y="2"/>
                    </a:lnTo>
                    <a:lnTo>
                      <a:pt x="48" y="6"/>
                    </a:lnTo>
                    <a:lnTo>
                      <a:pt x="36" y="15"/>
                    </a:lnTo>
                    <a:lnTo>
                      <a:pt x="23" y="24"/>
                    </a:lnTo>
                    <a:lnTo>
                      <a:pt x="13" y="33"/>
                    </a:lnTo>
                    <a:lnTo>
                      <a:pt x="3" y="43"/>
                    </a:lnTo>
                    <a:lnTo>
                      <a:pt x="0" y="54"/>
                    </a:lnTo>
                    <a:lnTo>
                      <a:pt x="7" y="49"/>
                    </a:lnTo>
                    <a:lnTo>
                      <a:pt x="17" y="45"/>
                    </a:lnTo>
                    <a:lnTo>
                      <a:pt x="30" y="38"/>
                    </a:lnTo>
                    <a:lnTo>
                      <a:pt x="43" y="31"/>
                    </a:lnTo>
                    <a:lnTo>
                      <a:pt x="54" y="23"/>
                    </a:lnTo>
                    <a:lnTo>
                      <a:pt x="64" y="16"/>
                    </a:lnTo>
                    <a:lnTo>
                      <a:pt x="70" y="9"/>
                    </a:lnTo>
                    <a:lnTo>
                      <a:pt x="71"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37" name="Freeform 76">
                <a:extLst>
                  <a:ext uri="{FF2B5EF4-FFF2-40B4-BE49-F238E27FC236}">
                    <a16:creationId xmlns:a16="http://schemas.microsoft.com/office/drawing/2014/main" xmlns="" id="{AE70CC35-1D03-4B10-B075-86FD6CF162C4}"/>
                  </a:ext>
                </a:extLst>
              </p:cNvPr>
              <p:cNvSpPr>
                <a:spLocks/>
              </p:cNvSpPr>
              <p:nvPr/>
            </p:nvSpPr>
            <p:spPr bwMode="auto">
              <a:xfrm>
                <a:off x="2767" y="511"/>
                <a:ext cx="32" cy="19"/>
              </a:xfrm>
              <a:custGeom>
                <a:avLst/>
                <a:gdLst>
                  <a:gd name="T0" fmla="*/ 2 w 64"/>
                  <a:gd name="T1" fmla="*/ 1 h 38"/>
                  <a:gd name="T2" fmla="*/ 2 w 64"/>
                  <a:gd name="T3" fmla="*/ 0 h 38"/>
                  <a:gd name="T4" fmla="*/ 2 w 64"/>
                  <a:gd name="T5" fmla="*/ 0 h 38"/>
                  <a:gd name="T6" fmla="*/ 2 w 64"/>
                  <a:gd name="T7" fmla="*/ 1 h 38"/>
                  <a:gd name="T8" fmla="*/ 2 w 64"/>
                  <a:gd name="T9" fmla="*/ 1 h 38"/>
                  <a:gd name="T10" fmla="*/ 1 w 64"/>
                  <a:gd name="T11" fmla="*/ 1 h 38"/>
                  <a:gd name="T12" fmla="*/ 1 w 64"/>
                  <a:gd name="T13" fmla="*/ 1 h 38"/>
                  <a:gd name="T14" fmla="*/ 1 w 64"/>
                  <a:gd name="T15" fmla="*/ 1 h 38"/>
                  <a:gd name="T16" fmla="*/ 0 w 64"/>
                  <a:gd name="T17" fmla="*/ 2 h 38"/>
                  <a:gd name="T18" fmla="*/ 1 w 64"/>
                  <a:gd name="T19" fmla="*/ 2 h 38"/>
                  <a:gd name="T20" fmla="*/ 1 w 64"/>
                  <a:gd name="T21" fmla="*/ 1 h 38"/>
                  <a:gd name="T22" fmla="*/ 1 w 64"/>
                  <a:gd name="T23" fmla="*/ 1 h 38"/>
                  <a:gd name="T24" fmla="*/ 2 w 64"/>
                  <a:gd name="T25" fmla="*/ 1 h 38"/>
                  <a:gd name="T26" fmla="*/ 2 w 64"/>
                  <a:gd name="T27" fmla="*/ 1 h 38"/>
                  <a:gd name="T28" fmla="*/ 2 w 64"/>
                  <a:gd name="T29" fmla="*/ 1 h 38"/>
                  <a:gd name="T30" fmla="*/ 2 w 64"/>
                  <a:gd name="T31" fmla="*/ 1 h 38"/>
                  <a:gd name="T32" fmla="*/ 2 w 64"/>
                  <a:gd name="T33" fmla="*/ 1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38">
                    <a:moveTo>
                      <a:pt x="64" y="4"/>
                    </a:moveTo>
                    <a:lnTo>
                      <a:pt x="60" y="0"/>
                    </a:lnTo>
                    <a:lnTo>
                      <a:pt x="53" y="0"/>
                    </a:lnTo>
                    <a:lnTo>
                      <a:pt x="44" y="2"/>
                    </a:lnTo>
                    <a:lnTo>
                      <a:pt x="34" y="4"/>
                    </a:lnTo>
                    <a:lnTo>
                      <a:pt x="22" y="10"/>
                    </a:lnTo>
                    <a:lnTo>
                      <a:pt x="13" y="16"/>
                    </a:lnTo>
                    <a:lnTo>
                      <a:pt x="5" y="27"/>
                    </a:lnTo>
                    <a:lnTo>
                      <a:pt x="0" y="38"/>
                    </a:lnTo>
                    <a:lnTo>
                      <a:pt x="7" y="35"/>
                    </a:lnTo>
                    <a:lnTo>
                      <a:pt x="16" y="30"/>
                    </a:lnTo>
                    <a:lnTo>
                      <a:pt x="27" y="27"/>
                    </a:lnTo>
                    <a:lnTo>
                      <a:pt x="38" y="22"/>
                    </a:lnTo>
                    <a:lnTo>
                      <a:pt x="49" y="18"/>
                    </a:lnTo>
                    <a:lnTo>
                      <a:pt x="58" y="13"/>
                    </a:lnTo>
                    <a:lnTo>
                      <a:pt x="62" y="8"/>
                    </a:lnTo>
                    <a:lnTo>
                      <a:pt x="64"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38" name="Freeform 77">
                <a:extLst>
                  <a:ext uri="{FF2B5EF4-FFF2-40B4-BE49-F238E27FC236}">
                    <a16:creationId xmlns:a16="http://schemas.microsoft.com/office/drawing/2014/main" xmlns="" id="{D7EC0755-B1CD-4B2F-BD90-2AFCAC0BCBA3}"/>
                  </a:ext>
                </a:extLst>
              </p:cNvPr>
              <p:cNvSpPr>
                <a:spLocks/>
              </p:cNvSpPr>
              <p:nvPr/>
            </p:nvSpPr>
            <p:spPr bwMode="auto">
              <a:xfrm>
                <a:off x="2779" y="546"/>
                <a:ext cx="24" cy="15"/>
              </a:xfrm>
              <a:custGeom>
                <a:avLst/>
                <a:gdLst>
                  <a:gd name="T0" fmla="*/ 1 w 49"/>
                  <a:gd name="T1" fmla="*/ 1 h 28"/>
                  <a:gd name="T2" fmla="*/ 1 w 49"/>
                  <a:gd name="T3" fmla="*/ 0 h 28"/>
                  <a:gd name="T4" fmla="*/ 1 w 49"/>
                  <a:gd name="T5" fmla="*/ 0 h 28"/>
                  <a:gd name="T6" fmla="*/ 0 w 49"/>
                  <a:gd name="T7" fmla="*/ 1 h 28"/>
                  <a:gd name="T8" fmla="*/ 0 w 49"/>
                  <a:gd name="T9" fmla="*/ 1 h 28"/>
                  <a:gd name="T10" fmla="*/ 0 w 49"/>
                  <a:gd name="T11" fmla="*/ 1 h 28"/>
                  <a:gd name="T12" fmla="*/ 0 w 49"/>
                  <a:gd name="T13" fmla="*/ 1 h 28"/>
                  <a:gd name="T14" fmla="*/ 0 w 49"/>
                  <a:gd name="T15" fmla="*/ 1 h 28"/>
                  <a:gd name="T16" fmla="*/ 0 w 49"/>
                  <a:gd name="T17" fmla="*/ 1 h 28"/>
                  <a:gd name="T18" fmla="*/ 0 w 49"/>
                  <a:gd name="T19" fmla="*/ 1 h 28"/>
                  <a:gd name="T20" fmla="*/ 0 w 49"/>
                  <a:gd name="T21" fmla="*/ 1 h 28"/>
                  <a:gd name="T22" fmla="*/ 0 w 49"/>
                  <a:gd name="T23" fmla="*/ 1 h 28"/>
                  <a:gd name="T24" fmla="*/ 0 w 49"/>
                  <a:gd name="T25" fmla="*/ 1 h 28"/>
                  <a:gd name="T26" fmla="*/ 1 w 49"/>
                  <a:gd name="T27" fmla="*/ 1 h 28"/>
                  <a:gd name="T28" fmla="*/ 1 w 49"/>
                  <a:gd name="T29" fmla="*/ 1 h 28"/>
                  <a:gd name="T30" fmla="*/ 1 w 49"/>
                  <a:gd name="T31" fmla="*/ 1 h 28"/>
                  <a:gd name="T32" fmla="*/ 1 w 49"/>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28">
                    <a:moveTo>
                      <a:pt x="49" y="2"/>
                    </a:moveTo>
                    <a:lnTo>
                      <a:pt x="45" y="0"/>
                    </a:lnTo>
                    <a:lnTo>
                      <a:pt x="39" y="0"/>
                    </a:lnTo>
                    <a:lnTo>
                      <a:pt x="31" y="1"/>
                    </a:lnTo>
                    <a:lnTo>
                      <a:pt x="23" y="5"/>
                    </a:lnTo>
                    <a:lnTo>
                      <a:pt x="14" y="10"/>
                    </a:lnTo>
                    <a:lnTo>
                      <a:pt x="7" y="17"/>
                    </a:lnTo>
                    <a:lnTo>
                      <a:pt x="1" y="23"/>
                    </a:lnTo>
                    <a:lnTo>
                      <a:pt x="0" y="28"/>
                    </a:lnTo>
                    <a:lnTo>
                      <a:pt x="5" y="26"/>
                    </a:lnTo>
                    <a:lnTo>
                      <a:pt x="12" y="24"/>
                    </a:lnTo>
                    <a:lnTo>
                      <a:pt x="20" y="20"/>
                    </a:lnTo>
                    <a:lnTo>
                      <a:pt x="28" y="17"/>
                    </a:lnTo>
                    <a:lnTo>
                      <a:pt x="36" y="13"/>
                    </a:lnTo>
                    <a:lnTo>
                      <a:pt x="42" y="10"/>
                    </a:lnTo>
                    <a:lnTo>
                      <a:pt x="46" y="5"/>
                    </a:lnTo>
                    <a:lnTo>
                      <a:pt x="49"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39" name="Freeform 78">
                <a:extLst>
                  <a:ext uri="{FF2B5EF4-FFF2-40B4-BE49-F238E27FC236}">
                    <a16:creationId xmlns:a16="http://schemas.microsoft.com/office/drawing/2014/main" xmlns="" id="{9BB826C2-F85A-4D14-AD77-F7B23661E969}"/>
                  </a:ext>
                </a:extLst>
              </p:cNvPr>
              <p:cNvSpPr>
                <a:spLocks/>
              </p:cNvSpPr>
              <p:nvPr/>
            </p:nvSpPr>
            <p:spPr bwMode="auto">
              <a:xfrm>
                <a:off x="2784" y="564"/>
                <a:ext cx="16" cy="11"/>
              </a:xfrm>
              <a:custGeom>
                <a:avLst/>
                <a:gdLst>
                  <a:gd name="T0" fmla="*/ 0 w 33"/>
                  <a:gd name="T1" fmla="*/ 1 h 22"/>
                  <a:gd name="T2" fmla="*/ 0 w 33"/>
                  <a:gd name="T3" fmla="*/ 0 h 22"/>
                  <a:gd name="T4" fmla="*/ 0 w 33"/>
                  <a:gd name="T5" fmla="*/ 0 h 22"/>
                  <a:gd name="T6" fmla="*/ 0 w 33"/>
                  <a:gd name="T7" fmla="*/ 1 h 22"/>
                  <a:gd name="T8" fmla="*/ 0 w 33"/>
                  <a:gd name="T9" fmla="*/ 1 h 22"/>
                  <a:gd name="T10" fmla="*/ 0 w 33"/>
                  <a:gd name="T11" fmla="*/ 1 h 22"/>
                  <a:gd name="T12" fmla="*/ 0 w 33"/>
                  <a:gd name="T13" fmla="*/ 1 h 22"/>
                  <a:gd name="T14" fmla="*/ 0 w 33"/>
                  <a:gd name="T15" fmla="*/ 1 h 22"/>
                  <a:gd name="T16" fmla="*/ 0 w 33"/>
                  <a:gd name="T17" fmla="*/ 1 h 22"/>
                  <a:gd name="T18" fmla="*/ 0 w 33"/>
                  <a:gd name="T19" fmla="*/ 1 h 22"/>
                  <a:gd name="T20" fmla="*/ 0 w 33"/>
                  <a:gd name="T21" fmla="*/ 1 h 22"/>
                  <a:gd name="T22" fmla="*/ 0 w 33"/>
                  <a:gd name="T23" fmla="*/ 1 h 22"/>
                  <a:gd name="T24" fmla="*/ 0 w 33"/>
                  <a:gd name="T25" fmla="*/ 1 h 22"/>
                  <a:gd name="T26" fmla="*/ 0 w 33"/>
                  <a:gd name="T27" fmla="*/ 1 h 22"/>
                  <a:gd name="T28" fmla="*/ 1 w 33"/>
                  <a:gd name="T29" fmla="*/ 1 h 22"/>
                  <a:gd name="T30" fmla="*/ 1 w 33"/>
                  <a:gd name="T31" fmla="*/ 1 h 22"/>
                  <a:gd name="T32" fmla="*/ 0 w 33"/>
                  <a:gd name="T33" fmla="*/ 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22">
                    <a:moveTo>
                      <a:pt x="31" y="1"/>
                    </a:moveTo>
                    <a:lnTo>
                      <a:pt x="27" y="0"/>
                    </a:lnTo>
                    <a:lnTo>
                      <a:pt x="23" y="0"/>
                    </a:lnTo>
                    <a:lnTo>
                      <a:pt x="17" y="1"/>
                    </a:lnTo>
                    <a:lnTo>
                      <a:pt x="10" y="3"/>
                    </a:lnTo>
                    <a:lnTo>
                      <a:pt x="5" y="6"/>
                    </a:lnTo>
                    <a:lnTo>
                      <a:pt x="1" y="11"/>
                    </a:lnTo>
                    <a:lnTo>
                      <a:pt x="0" y="16"/>
                    </a:lnTo>
                    <a:lnTo>
                      <a:pt x="2" y="22"/>
                    </a:lnTo>
                    <a:lnTo>
                      <a:pt x="3" y="16"/>
                    </a:lnTo>
                    <a:lnTo>
                      <a:pt x="8" y="13"/>
                    </a:lnTo>
                    <a:lnTo>
                      <a:pt x="15" y="11"/>
                    </a:lnTo>
                    <a:lnTo>
                      <a:pt x="21" y="9"/>
                    </a:lnTo>
                    <a:lnTo>
                      <a:pt x="27" y="8"/>
                    </a:lnTo>
                    <a:lnTo>
                      <a:pt x="32" y="6"/>
                    </a:lnTo>
                    <a:lnTo>
                      <a:pt x="33" y="5"/>
                    </a:lnTo>
                    <a:lnTo>
                      <a:pt x="31"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40" name="Freeform 79">
                <a:extLst>
                  <a:ext uri="{FF2B5EF4-FFF2-40B4-BE49-F238E27FC236}">
                    <a16:creationId xmlns:a16="http://schemas.microsoft.com/office/drawing/2014/main" xmlns="" id="{12EB68EF-050C-4F0D-BA9E-99621920F28A}"/>
                  </a:ext>
                </a:extLst>
              </p:cNvPr>
              <p:cNvSpPr>
                <a:spLocks/>
              </p:cNvSpPr>
              <p:nvPr/>
            </p:nvSpPr>
            <p:spPr bwMode="auto">
              <a:xfrm>
                <a:off x="2757" y="417"/>
                <a:ext cx="33" cy="31"/>
              </a:xfrm>
              <a:custGeom>
                <a:avLst/>
                <a:gdLst>
                  <a:gd name="T0" fmla="*/ 3 w 65"/>
                  <a:gd name="T1" fmla="*/ 0 h 64"/>
                  <a:gd name="T2" fmla="*/ 2 w 65"/>
                  <a:gd name="T3" fmla="*/ 0 h 64"/>
                  <a:gd name="T4" fmla="*/ 2 w 65"/>
                  <a:gd name="T5" fmla="*/ 0 h 64"/>
                  <a:gd name="T6" fmla="*/ 2 w 65"/>
                  <a:gd name="T7" fmla="*/ 0 h 64"/>
                  <a:gd name="T8" fmla="*/ 2 w 65"/>
                  <a:gd name="T9" fmla="*/ 0 h 64"/>
                  <a:gd name="T10" fmla="*/ 1 w 65"/>
                  <a:gd name="T11" fmla="*/ 0 h 64"/>
                  <a:gd name="T12" fmla="*/ 1 w 65"/>
                  <a:gd name="T13" fmla="*/ 1 h 64"/>
                  <a:gd name="T14" fmla="*/ 1 w 65"/>
                  <a:gd name="T15" fmla="*/ 1 h 64"/>
                  <a:gd name="T16" fmla="*/ 0 w 65"/>
                  <a:gd name="T17" fmla="*/ 1 h 64"/>
                  <a:gd name="T18" fmla="*/ 1 w 65"/>
                  <a:gd name="T19" fmla="*/ 1 h 64"/>
                  <a:gd name="T20" fmla="*/ 1 w 65"/>
                  <a:gd name="T21" fmla="*/ 1 h 64"/>
                  <a:gd name="T22" fmla="*/ 1 w 65"/>
                  <a:gd name="T23" fmla="*/ 1 h 64"/>
                  <a:gd name="T24" fmla="*/ 2 w 65"/>
                  <a:gd name="T25" fmla="*/ 1 h 64"/>
                  <a:gd name="T26" fmla="*/ 2 w 65"/>
                  <a:gd name="T27" fmla="*/ 0 h 64"/>
                  <a:gd name="T28" fmla="*/ 2 w 65"/>
                  <a:gd name="T29" fmla="*/ 0 h 64"/>
                  <a:gd name="T30" fmla="*/ 2 w 65"/>
                  <a:gd name="T31" fmla="*/ 0 h 64"/>
                  <a:gd name="T32" fmla="*/ 3 w 65"/>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64">
                    <a:moveTo>
                      <a:pt x="65" y="3"/>
                    </a:moveTo>
                    <a:lnTo>
                      <a:pt x="62" y="0"/>
                    </a:lnTo>
                    <a:lnTo>
                      <a:pt x="55" y="2"/>
                    </a:lnTo>
                    <a:lnTo>
                      <a:pt x="45" y="6"/>
                    </a:lnTo>
                    <a:lnTo>
                      <a:pt x="34" y="14"/>
                    </a:lnTo>
                    <a:lnTo>
                      <a:pt x="23" y="25"/>
                    </a:lnTo>
                    <a:lnTo>
                      <a:pt x="13" y="37"/>
                    </a:lnTo>
                    <a:lnTo>
                      <a:pt x="5" y="50"/>
                    </a:lnTo>
                    <a:lnTo>
                      <a:pt x="0" y="64"/>
                    </a:lnTo>
                    <a:lnTo>
                      <a:pt x="5" y="59"/>
                    </a:lnTo>
                    <a:lnTo>
                      <a:pt x="13" y="51"/>
                    </a:lnTo>
                    <a:lnTo>
                      <a:pt x="25" y="43"/>
                    </a:lnTo>
                    <a:lnTo>
                      <a:pt x="38" y="34"/>
                    </a:lnTo>
                    <a:lnTo>
                      <a:pt x="49" y="25"/>
                    </a:lnTo>
                    <a:lnTo>
                      <a:pt x="58" y="17"/>
                    </a:lnTo>
                    <a:lnTo>
                      <a:pt x="64" y="8"/>
                    </a:lnTo>
                    <a:lnTo>
                      <a:pt x="65"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41" name="Freeform 80">
                <a:extLst>
                  <a:ext uri="{FF2B5EF4-FFF2-40B4-BE49-F238E27FC236}">
                    <a16:creationId xmlns:a16="http://schemas.microsoft.com/office/drawing/2014/main" xmlns="" id="{19AC96A5-32E7-4335-A0B6-8250921EB0E2}"/>
                  </a:ext>
                </a:extLst>
              </p:cNvPr>
              <p:cNvSpPr>
                <a:spLocks/>
              </p:cNvSpPr>
              <p:nvPr/>
            </p:nvSpPr>
            <p:spPr bwMode="auto">
              <a:xfrm>
                <a:off x="2759" y="388"/>
                <a:ext cx="26" cy="25"/>
              </a:xfrm>
              <a:custGeom>
                <a:avLst/>
                <a:gdLst>
                  <a:gd name="T0" fmla="*/ 2 w 52"/>
                  <a:gd name="T1" fmla="*/ 1 h 50"/>
                  <a:gd name="T2" fmla="*/ 2 w 52"/>
                  <a:gd name="T3" fmla="*/ 0 h 50"/>
                  <a:gd name="T4" fmla="*/ 2 w 52"/>
                  <a:gd name="T5" fmla="*/ 1 h 50"/>
                  <a:gd name="T6" fmla="*/ 2 w 52"/>
                  <a:gd name="T7" fmla="*/ 1 h 50"/>
                  <a:gd name="T8" fmla="*/ 1 w 52"/>
                  <a:gd name="T9" fmla="*/ 1 h 50"/>
                  <a:gd name="T10" fmla="*/ 1 w 52"/>
                  <a:gd name="T11" fmla="*/ 1 h 50"/>
                  <a:gd name="T12" fmla="*/ 1 w 52"/>
                  <a:gd name="T13" fmla="*/ 1 h 50"/>
                  <a:gd name="T14" fmla="*/ 1 w 52"/>
                  <a:gd name="T15" fmla="*/ 2 h 50"/>
                  <a:gd name="T16" fmla="*/ 0 w 52"/>
                  <a:gd name="T17" fmla="*/ 2 h 50"/>
                  <a:gd name="T18" fmla="*/ 1 w 52"/>
                  <a:gd name="T19" fmla="*/ 2 h 50"/>
                  <a:gd name="T20" fmla="*/ 1 w 52"/>
                  <a:gd name="T21" fmla="*/ 2 h 50"/>
                  <a:gd name="T22" fmla="*/ 1 w 52"/>
                  <a:gd name="T23" fmla="*/ 1 h 50"/>
                  <a:gd name="T24" fmla="*/ 1 w 52"/>
                  <a:gd name="T25" fmla="*/ 1 h 50"/>
                  <a:gd name="T26" fmla="*/ 2 w 52"/>
                  <a:gd name="T27" fmla="*/ 1 h 50"/>
                  <a:gd name="T28" fmla="*/ 2 w 52"/>
                  <a:gd name="T29" fmla="*/ 1 h 50"/>
                  <a:gd name="T30" fmla="*/ 2 w 52"/>
                  <a:gd name="T31" fmla="*/ 1 h 50"/>
                  <a:gd name="T32" fmla="*/ 2 w 52"/>
                  <a:gd name="T33" fmla="*/ 1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0">
                    <a:moveTo>
                      <a:pt x="52" y="2"/>
                    </a:moveTo>
                    <a:lnTo>
                      <a:pt x="50" y="0"/>
                    </a:lnTo>
                    <a:lnTo>
                      <a:pt x="44" y="1"/>
                    </a:lnTo>
                    <a:lnTo>
                      <a:pt x="37" y="4"/>
                    </a:lnTo>
                    <a:lnTo>
                      <a:pt x="28" y="9"/>
                    </a:lnTo>
                    <a:lnTo>
                      <a:pt x="20" y="16"/>
                    </a:lnTo>
                    <a:lnTo>
                      <a:pt x="12" y="26"/>
                    </a:lnTo>
                    <a:lnTo>
                      <a:pt x="5" y="37"/>
                    </a:lnTo>
                    <a:lnTo>
                      <a:pt x="0" y="50"/>
                    </a:lnTo>
                    <a:lnTo>
                      <a:pt x="7" y="44"/>
                    </a:lnTo>
                    <a:lnTo>
                      <a:pt x="15" y="38"/>
                    </a:lnTo>
                    <a:lnTo>
                      <a:pt x="23" y="30"/>
                    </a:lnTo>
                    <a:lnTo>
                      <a:pt x="32" y="23"/>
                    </a:lnTo>
                    <a:lnTo>
                      <a:pt x="40" y="17"/>
                    </a:lnTo>
                    <a:lnTo>
                      <a:pt x="47" y="11"/>
                    </a:lnTo>
                    <a:lnTo>
                      <a:pt x="51" y="6"/>
                    </a:lnTo>
                    <a:lnTo>
                      <a:pt x="52"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42" name="Freeform 81">
                <a:extLst>
                  <a:ext uri="{FF2B5EF4-FFF2-40B4-BE49-F238E27FC236}">
                    <a16:creationId xmlns:a16="http://schemas.microsoft.com/office/drawing/2014/main" xmlns="" id="{777A94EF-9436-4D36-B2FA-37447FA77E18}"/>
                  </a:ext>
                </a:extLst>
              </p:cNvPr>
              <p:cNvSpPr>
                <a:spLocks/>
              </p:cNvSpPr>
              <p:nvPr/>
            </p:nvSpPr>
            <p:spPr bwMode="auto">
              <a:xfrm>
                <a:off x="2759" y="475"/>
                <a:ext cx="36" cy="27"/>
              </a:xfrm>
              <a:custGeom>
                <a:avLst/>
                <a:gdLst>
                  <a:gd name="T0" fmla="*/ 3 w 71"/>
                  <a:gd name="T1" fmla="*/ 1 h 53"/>
                  <a:gd name="T2" fmla="*/ 3 w 71"/>
                  <a:gd name="T3" fmla="*/ 0 h 53"/>
                  <a:gd name="T4" fmla="*/ 2 w 71"/>
                  <a:gd name="T5" fmla="*/ 1 h 53"/>
                  <a:gd name="T6" fmla="*/ 2 w 71"/>
                  <a:gd name="T7" fmla="*/ 1 h 53"/>
                  <a:gd name="T8" fmla="*/ 2 w 71"/>
                  <a:gd name="T9" fmla="*/ 1 h 53"/>
                  <a:gd name="T10" fmla="*/ 1 w 71"/>
                  <a:gd name="T11" fmla="*/ 1 h 53"/>
                  <a:gd name="T12" fmla="*/ 1 w 71"/>
                  <a:gd name="T13" fmla="*/ 2 h 53"/>
                  <a:gd name="T14" fmla="*/ 1 w 71"/>
                  <a:gd name="T15" fmla="*/ 2 h 53"/>
                  <a:gd name="T16" fmla="*/ 0 w 71"/>
                  <a:gd name="T17" fmla="*/ 2 h 53"/>
                  <a:gd name="T18" fmla="*/ 1 w 71"/>
                  <a:gd name="T19" fmla="*/ 2 h 53"/>
                  <a:gd name="T20" fmla="*/ 1 w 71"/>
                  <a:gd name="T21" fmla="*/ 2 h 53"/>
                  <a:gd name="T22" fmla="*/ 1 w 71"/>
                  <a:gd name="T23" fmla="*/ 2 h 53"/>
                  <a:gd name="T24" fmla="*/ 2 w 71"/>
                  <a:gd name="T25" fmla="*/ 1 h 53"/>
                  <a:gd name="T26" fmla="*/ 2 w 71"/>
                  <a:gd name="T27" fmla="*/ 1 h 53"/>
                  <a:gd name="T28" fmla="*/ 3 w 71"/>
                  <a:gd name="T29" fmla="*/ 1 h 53"/>
                  <a:gd name="T30" fmla="*/ 3 w 71"/>
                  <a:gd name="T31" fmla="*/ 1 h 53"/>
                  <a:gd name="T32" fmla="*/ 3 w 71"/>
                  <a:gd name="T33" fmla="*/ 1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53">
                    <a:moveTo>
                      <a:pt x="71" y="1"/>
                    </a:moveTo>
                    <a:lnTo>
                      <a:pt x="68" y="0"/>
                    </a:lnTo>
                    <a:lnTo>
                      <a:pt x="59" y="2"/>
                    </a:lnTo>
                    <a:lnTo>
                      <a:pt x="48" y="7"/>
                    </a:lnTo>
                    <a:lnTo>
                      <a:pt x="36" y="15"/>
                    </a:lnTo>
                    <a:lnTo>
                      <a:pt x="23" y="23"/>
                    </a:lnTo>
                    <a:lnTo>
                      <a:pt x="13" y="33"/>
                    </a:lnTo>
                    <a:lnTo>
                      <a:pt x="4" y="44"/>
                    </a:lnTo>
                    <a:lnTo>
                      <a:pt x="0" y="53"/>
                    </a:lnTo>
                    <a:lnTo>
                      <a:pt x="7" y="49"/>
                    </a:lnTo>
                    <a:lnTo>
                      <a:pt x="17" y="44"/>
                    </a:lnTo>
                    <a:lnTo>
                      <a:pt x="30" y="37"/>
                    </a:lnTo>
                    <a:lnTo>
                      <a:pt x="43" y="30"/>
                    </a:lnTo>
                    <a:lnTo>
                      <a:pt x="54" y="23"/>
                    </a:lnTo>
                    <a:lnTo>
                      <a:pt x="65" y="15"/>
                    </a:lnTo>
                    <a:lnTo>
                      <a:pt x="70" y="8"/>
                    </a:lnTo>
                    <a:lnTo>
                      <a:pt x="71"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43" name="Freeform 82">
                <a:extLst>
                  <a:ext uri="{FF2B5EF4-FFF2-40B4-BE49-F238E27FC236}">
                    <a16:creationId xmlns:a16="http://schemas.microsoft.com/office/drawing/2014/main" xmlns="" id="{4015BBB1-5BC5-4008-9D9D-729EC0696419}"/>
                  </a:ext>
                </a:extLst>
              </p:cNvPr>
              <p:cNvSpPr>
                <a:spLocks/>
              </p:cNvSpPr>
              <p:nvPr/>
            </p:nvSpPr>
            <p:spPr bwMode="auto">
              <a:xfrm>
                <a:off x="2771" y="526"/>
                <a:ext cx="30" cy="20"/>
              </a:xfrm>
              <a:custGeom>
                <a:avLst/>
                <a:gdLst>
                  <a:gd name="T0" fmla="*/ 2 w 60"/>
                  <a:gd name="T1" fmla="*/ 0 h 41"/>
                  <a:gd name="T2" fmla="*/ 2 w 60"/>
                  <a:gd name="T3" fmla="*/ 0 h 41"/>
                  <a:gd name="T4" fmla="*/ 2 w 60"/>
                  <a:gd name="T5" fmla="*/ 0 h 41"/>
                  <a:gd name="T6" fmla="*/ 2 w 60"/>
                  <a:gd name="T7" fmla="*/ 0 h 41"/>
                  <a:gd name="T8" fmla="*/ 1 w 60"/>
                  <a:gd name="T9" fmla="*/ 0 h 41"/>
                  <a:gd name="T10" fmla="*/ 1 w 60"/>
                  <a:gd name="T11" fmla="*/ 0 h 41"/>
                  <a:gd name="T12" fmla="*/ 1 w 60"/>
                  <a:gd name="T13" fmla="*/ 0 h 41"/>
                  <a:gd name="T14" fmla="*/ 1 w 60"/>
                  <a:gd name="T15" fmla="*/ 1 h 41"/>
                  <a:gd name="T16" fmla="*/ 0 w 60"/>
                  <a:gd name="T17" fmla="*/ 1 h 41"/>
                  <a:gd name="T18" fmla="*/ 1 w 60"/>
                  <a:gd name="T19" fmla="*/ 1 h 41"/>
                  <a:gd name="T20" fmla="*/ 1 w 60"/>
                  <a:gd name="T21" fmla="*/ 1 h 41"/>
                  <a:gd name="T22" fmla="*/ 1 w 60"/>
                  <a:gd name="T23" fmla="*/ 0 h 41"/>
                  <a:gd name="T24" fmla="*/ 2 w 60"/>
                  <a:gd name="T25" fmla="*/ 0 h 41"/>
                  <a:gd name="T26" fmla="*/ 2 w 60"/>
                  <a:gd name="T27" fmla="*/ 0 h 41"/>
                  <a:gd name="T28" fmla="*/ 2 w 60"/>
                  <a:gd name="T29" fmla="*/ 0 h 41"/>
                  <a:gd name="T30" fmla="*/ 2 w 60"/>
                  <a:gd name="T31" fmla="*/ 0 h 41"/>
                  <a:gd name="T32" fmla="*/ 2 w 60"/>
                  <a:gd name="T33" fmla="*/ 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0" h="41">
                    <a:moveTo>
                      <a:pt x="60" y="3"/>
                    </a:moveTo>
                    <a:lnTo>
                      <a:pt x="57" y="0"/>
                    </a:lnTo>
                    <a:lnTo>
                      <a:pt x="50" y="1"/>
                    </a:lnTo>
                    <a:lnTo>
                      <a:pt x="39" y="5"/>
                    </a:lnTo>
                    <a:lnTo>
                      <a:pt x="29" y="11"/>
                    </a:lnTo>
                    <a:lnTo>
                      <a:pt x="19" y="19"/>
                    </a:lnTo>
                    <a:lnTo>
                      <a:pt x="9" y="27"/>
                    </a:lnTo>
                    <a:lnTo>
                      <a:pt x="3" y="34"/>
                    </a:lnTo>
                    <a:lnTo>
                      <a:pt x="0" y="41"/>
                    </a:lnTo>
                    <a:lnTo>
                      <a:pt x="6" y="37"/>
                    </a:lnTo>
                    <a:lnTo>
                      <a:pt x="14" y="34"/>
                    </a:lnTo>
                    <a:lnTo>
                      <a:pt x="23" y="29"/>
                    </a:lnTo>
                    <a:lnTo>
                      <a:pt x="34" y="23"/>
                    </a:lnTo>
                    <a:lnTo>
                      <a:pt x="43" y="18"/>
                    </a:lnTo>
                    <a:lnTo>
                      <a:pt x="51" y="13"/>
                    </a:lnTo>
                    <a:lnTo>
                      <a:pt x="58" y="7"/>
                    </a:lnTo>
                    <a:lnTo>
                      <a:pt x="6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44" name="Freeform 83">
                <a:extLst>
                  <a:ext uri="{FF2B5EF4-FFF2-40B4-BE49-F238E27FC236}">
                    <a16:creationId xmlns:a16="http://schemas.microsoft.com/office/drawing/2014/main" xmlns="" id="{4021302F-3183-4658-8D9D-24CD855A5793}"/>
                  </a:ext>
                </a:extLst>
              </p:cNvPr>
              <p:cNvSpPr>
                <a:spLocks/>
              </p:cNvSpPr>
              <p:nvPr/>
            </p:nvSpPr>
            <p:spPr bwMode="auto">
              <a:xfrm>
                <a:off x="2760" y="370"/>
                <a:ext cx="4" cy="31"/>
              </a:xfrm>
              <a:custGeom>
                <a:avLst/>
                <a:gdLst>
                  <a:gd name="T0" fmla="*/ 1 w 8"/>
                  <a:gd name="T1" fmla="*/ 2 h 61"/>
                  <a:gd name="T2" fmla="*/ 1 w 8"/>
                  <a:gd name="T3" fmla="*/ 2 h 61"/>
                  <a:gd name="T4" fmla="*/ 0 w 8"/>
                  <a:gd name="T5" fmla="*/ 1 h 61"/>
                  <a:gd name="T6" fmla="*/ 0 w 8"/>
                  <a:gd name="T7" fmla="*/ 1 h 61"/>
                  <a:gd name="T8" fmla="*/ 1 w 8"/>
                  <a:gd name="T9" fmla="*/ 0 h 61"/>
                  <a:gd name="T10" fmla="*/ 1 w 8"/>
                  <a:gd name="T11" fmla="*/ 1 h 61"/>
                  <a:gd name="T12" fmla="*/ 1 w 8"/>
                  <a:gd name="T13" fmla="*/ 1 h 61"/>
                  <a:gd name="T14" fmla="*/ 1 w 8"/>
                  <a:gd name="T15" fmla="*/ 2 h 61"/>
                  <a:gd name="T16" fmla="*/ 1 w 8"/>
                  <a:gd name="T17" fmla="*/ 2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61">
                    <a:moveTo>
                      <a:pt x="4" y="61"/>
                    </a:moveTo>
                    <a:lnTo>
                      <a:pt x="3" y="48"/>
                    </a:lnTo>
                    <a:lnTo>
                      <a:pt x="0" y="27"/>
                    </a:lnTo>
                    <a:lnTo>
                      <a:pt x="0" y="8"/>
                    </a:lnTo>
                    <a:lnTo>
                      <a:pt x="4" y="0"/>
                    </a:lnTo>
                    <a:lnTo>
                      <a:pt x="8" y="9"/>
                    </a:lnTo>
                    <a:lnTo>
                      <a:pt x="8" y="27"/>
                    </a:lnTo>
                    <a:lnTo>
                      <a:pt x="6" y="46"/>
                    </a:lnTo>
                    <a:lnTo>
                      <a:pt x="4" y="6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45" name="Freeform 84">
                <a:extLst>
                  <a:ext uri="{FF2B5EF4-FFF2-40B4-BE49-F238E27FC236}">
                    <a16:creationId xmlns:a16="http://schemas.microsoft.com/office/drawing/2014/main" xmlns="" id="{40691F24-DD92-4F08-AAD3-D8605E593AF8}"/>
                  </a:ext>
                </a:extLst>
              </p:cNvPr>
              <p:cNvSpPr>
                <a:spLocks/>
              </p:cNvSpPr>
              <p:nvPr/>
            </p:nvSpPr>
            <p:spPr bwMode="auto">
              <a:xfrm>
                <a:off x="2726" y="392"/>
                <a:ext cx="32" cy="43"/>
              </a:xfrm>
              <a:custGeom>
                <a:avLst/>
                <a:gdLst>
                  <a:gd name="T0" fmla="*/ 2 w 65"/>
                  <a:gd name="T1" fmla="*/ 3 h 85"/>
                  <a:gd name="T2" fmla="*/ 1 w 65"/>
                  <a:gd name="T3" fmla="*/ 3 h 85"/>
                  <a:gd name="T4" fmla="*/ 1 w 65"/>
                  <a:gd name="T5" fmla="*/ 2 h 85"/>
                  <a:gd name="T6" fmla="*/ 1 w 65"/>
                  <a:gd name="T7" fmla="*/ 2 h 85"/>
                  <a:gd name="T8" fmla="*/ 1 w 65"/>
                  <a:gd name="T9" fmla="*/ 1 h 85"/>
                  <a:gd name="T10" fmla="*/ 0 w 65"/>
                  <a:gd name="T11" fmla="*/ 1 h 85"/>
                  <a:gd name="T12" fmla="*/ 0 w 65"/>
                  <a:gd name="T13" fmla="*/ 1 h 85"/>
                  <a:gd name="T14" fmla="*/ 0 w 65"/>
                  <a:gd name="T15" fmla="*/ 0 h 85"/>
                  <a:gd name="T16" fmla="*/ 0 w 65"/>
                  <a:gd name="T17" fmla="*/ 1 h 85"/>
                  <a:gd name="T18" fmla="*/ 0 w 65"/>
                  <a:gd name="T19" fmla="*/ 1 h 85"/>
                  <a:gd name="T20" fmla="*/ 0 w 65"/>
                  <a:gd name="T21" fmla="*/ 1 h 85"/>
                  <a:gd name="T22" fmla="*/ 0 w 65"/>
                  <a:gd name="T23" fmla="*/ 1 h 85"/>
                  <a:gd name="T24" fmla="*/ 0 w 65"/>
                  <a:gd name="T25" fmla="*/ 2 h 85"/>
                  <a:gd name="T26" fmla="*/ 1 w 65"/>
                  <a:gd name="T27" fmla="*/ 2 h 85"/>
                  <a:gd name="T28" fmla="*/ 1 w 65"/>
                  <a:gd name="T29" fmla="*/ 3 h 85"/>
                  <a:gd name="T30" fmla="*/ 1 w 65"/>
                  <a:gd name="T31" fmla="*/ 3 h 85"/>
                  <a:gd name="T32" fmla="*/ 2 w 65"/>
                  <a:gd name="T33" fmla="*/ 3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85">
                    <a:moveTo>
                      <a:pt x="65" y="85"/>
                    </a:moveTo>
                    <a:lnTo>
                      <a:pt x="60" y="75"/>
                    </a:lnTo>
                    <a:lnTo>
                      <a:pt x="53" y="62"/>
                    </a:lnTo>
                    <a:lnTo>
                      <a:pt x="44" y="46"/>
                    </a:lnTo>
                    <a:lnTo>
                      <a:pt x="34" y="31"/>
                    </a:lnTo>
                    <a:lnTo>
                      <a:pt x="23" y="16"/>
                    </a:lnTo>
                    <a:lnTo>
                      <a:pt x="14" y="6"/>
                    </a:lnTo>
                    <a:lnTo>
                      <a:pt x="6" y="0"/>
                    </a:lnTo>
                    <a:lnTo>
                      <a:pt x="1" y="1"/>
                    </a:lnTo>
                    <a:lnTo>
                      <a:pt x="0" y="8"/>
                    </a:lnTo>
                    <a:lnTo>
                      <a:pt x="6" y="17"/>
                    </a:lnTo>
                    <a:lnTo>
                      <a:pt x="15" y="29"/>
                    </a:lnTo>
                    <a:lnTo>
                      <a:pt x="27" y="41"/>
                    </a:lnTo>
                    <a:lnTo>
                      <a:pt x="38" y="54"/>
                    </a:lnTo>
                    <a:lnTo>
                      <a:pt x="50" y="66"/>
                    </a:lnTo>
                    <a:lnTo>
                      <a:pt x="59" y="76"/>
                    </a:lnTo>
                    <a:lnTo>
                      <a:pt x="65" y="8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46" name="Freeform 85">
                <a:extLst>
                  <a:ext uri="{FF2B5EF4-FFF2-40B4-BE49-F238E27FC236}">
                    <a16:creationId xmlns:a16="http://schemas.microsoft.com/office/drawing/2014/main" xmlns="" id="{829A140D-7CB3-4ED8-B82C-2EE3EA147FB6}"/>
                  </a:ext>
                </a:extLst>
              </p:cNvPr>
              <p:cNvSpPr>
                <a:spLocks/>
              </p:cNvSpPr>
              <p:nvPr/>
            </p:nvSpPr>
            <p:spPr bwMode="auto">
              <a:xfrm>
                <a:off x="2724" y="410"/>
                <a:ext cx="34" cy="38"/>
              </a:xfrm>
              <a:custGeom>
                <a:avLst/>
                <a:gdLst>
                  <a:gd name="T0" fmla="*/ 3 w 68"/>
                  <a:gd name="T1" fmla="*/ 2 h 77"/>
                  <a:gd name="T2" fmla="*/ 2 w 68"/>
                  <a:gd name="T3" fmla="*/ 2 h 77"/>
                  <a:gd name="T4" fmla="*/ 2 w 68"/>
                  <a:gd name="T5" fmla="*/ 1 h 77"/>
                  <a:gd name="T6" fmla="*/ 2 w 68"/>
                  <a:gd name="T7" fmla="*/ 1 h 77"/>
                  <a:gd name="T8" fmla="*/ 1 w 68"/>
                  <a:gd name="T9" fmla="*/ 0 h 77"/>
                  <a:gd name="T10" fmla="*/ 1 w 68"/>
                  <a:gd name="T11" fmla="*/ 0 h 77"/>
                  <a:gd name="T12" fmla="*/ 1 w 68"/>
                  <a:gd name="T13" fmla="*/ 0 h 77"/>
                  <a:gd name="T14" fmla="*/ 1 w 68"/>
                  <a:gd name="T15" fmla="*/ 0 h 77"/>
                  <a:gd name="T16" fmla="*/ 0 w 68"/>
                  <a:gd name="T17" fmla="*/ 0 h 77"/>
                  <a:gd name="T18" fmla="*/ 1 w 68"/>
                  <a:gd name="T19" fmla="*/ 0 h 77"/>
                  <a:gd name="T20" fmla="*/ 1 w 68"/>
                  <a:gd name="T21" fmla="*/ 0 h 77"/>
                  <a:gd name="T22" fmla="*/ 1 w 68"/>
                  <a:gd name="T23" fmla="*/ 0 h 77"/>
                  <a:gd name="T24" fmla="*/ 1 w 68"/>
                  <a:gd name="T25" fmla="*/ 1 h 77"/>
                  <a:gd name="T26" fmla="*/ 2 w 68"/>
                  <a:gd name="T27" fmla="*/ 1 h 77"/>
                  <a:gd name="T28" fmla="*/ 2 w 68"/>
                  <a:gd name="T29" fmla="*/ 1 h 77"/>
                  <a:gd name="T30" fmla="*/ 2 w 68"/>
                  <a:gd name="T31" fmla="*/ 2 h 77"/>
                  <a:gd name="T32" fmla="*/ 3 w 68"/>
                  <a:gd name="T33" fmla="*/ 2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77">
                    <a:moveTo>
                      <a:pt x="68" y="77"/>
                    </a:moveTo>
                    <a:lnTo>
                      <a:pt x="62" y="68"/>
                    </a:lnTo>
                    <a:lnTo>
                      <a:pt x="53" y="55"/>
                    </a:lnTo>
                    <a:lnTo>
                      <a:pt x="43" y="41"/>
                    </a:lnTo>
                    <a:lnTo>
                      <a:pt x="31" y="26"/>
                    </a:lnTo>
                    <a:lnTo>
                      <a:pt x="21" y="13"/>
                    </a:lnTo>
                    <a:lnTo>
                      <a:pt x="10" y="4"/>
                    </a:lnTo>
                    <a:lnTo>
                      <a:pt x="3" y="0"/>
                    </a:lnTo>
                    <a:lnTo>
                      <a:pt x="0" y="2"/>
                    </a:lnTo>
                    <a:lnTo>
                      <a:pt x="1" y="9"/>
                    </a:lnTo>
                    <a:lnTo>
                      <a:pt x="8" y="19"/>
                    </a:lnTo>
                    <a:lnTo>
                      <a:pt x="18" y="30"/>
                    </a:lnTo>
                    <a:lnTo>
                      <a:pt x="31" y="41"/>
                    </a:lnTo>
                    <a:lnTo>
                      <a:pt x="43" y="53"/>
                    </a:lnTo>
                    <a:lnTo>
                      <a:pt x="54" y="63"/>
                    </a:lnTo>
                    <a:lnTo>
                      <a:pt x="63" y="71"/>
                    </a:lnTo>
                    <a:lnTo>
                      <a:pt x="68" y="7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47" name="Freeform 86">
                <a:extLst>
                  <a:ext uri="{FF2B5EF4-FFF2-40B4-BE49-F238E27FC236}">
                    <a16:creationId xmlns:a16="http://schemas.microsoft.com/office/drawing/2014/main" xmlns="" id="{1433475A-F101-43A7-9CB4-0B2302AB07C7}"/>
                  </a:ext>
                </a:extLst>
              </p:cNvPr>
              <p:cNvSpPr>
                <a:spLocks/>
              </p:cNvSpPr>
              <p:nvPr/>
            </p:nvSpPr>
            <p:spPr bwMode="auto">
              <a:xfrm>
                <a:off x="2722" y="431"/>
                <a:ext cx="36" cy="35"/>
              </a:xfrm>
              <a:custGeom>
                <a:avLst/>
                <a:gdLst>
                  <a:gd name="T0" fmla="*/ 2 w 73"/>
                  <a:gd name="T1" fmla="*/ 3 h 70"/>
                  <a:gd name="T2" fmla="*/ 2 w 73"/>
                  <a:gd name="T3" fmla="*/ 2 h 70"/>
                  <a:gd name="T4" fmla="*/ 1 w 73"/>
                  <a:gd name="T5" fmla="*/ 2 h 70"/>
                  <a:gd name="T6" fmla="*/ 1 w 73"/>
                  <a:gd name="T7" fmla="*/ 2 h 70"/>
                  <a:gd name="T8" fmla="*/ 1 w 73"/>
                  <a:gd name="T9" fmla="*/ 1 h 70"/>
                  <a:gd name="T10" fmla="*/ 0 w 73"/>
                  <a:gd name="T11" fmla="*/ 1 h 70"/>
                  <a:gd name="T12" fmla="*/ 0 w 73"/>
                  <a:gd name="T13" fmla="*/ 1 h 70"/>
                  <a:gd name="T14" fmla="*/ 0 w 73"/>
                  <a:gd name="T15" fmla="*/ 0 h 70"/>
                  <a:gd name="T16" fmla="*/ 0 w 73"/>
                  <a:gd name="T17" fmla="*/ 1 h 70"/>
                  <a:gd name="T18" fmla="*/ 0 w 73"/>
                  <a:gd name="T19" fmla="*/ 1 h 70"/>
                  <a:gd name="T20" fmla="*/ 0 w 73"/>
                  <a:gd name="T21" fmla="*/ 1 h 70"/>
                  <a:gd name="T22" fmla="*/ 0 w 73"/>
                  <a:gd name="T23" fmla="*/ 1 h 70"/>
                  <a:gd name="T24" fmla="*/ 1 w 73"/>
                  <a:gd name="T25" fmla="*/ 2 h 70"/>
                  <a:gd name="T26" fmla="*/ 1 w 73"/>
                  <a:gd name="T27" fmla="*/ 2 h 70"/>
                  <a:gd name="T28" fmla="*/ 1 w 73"/>
                  <a:gd name="T29" fmla="*/ 2 h 70"/>
                  <a:gd name="T30" fmla="*/ 2 w 73"/>
                  <a:gd name="T31" fmla="*/ 2 h 70"/>
                  <a:gd name="T32" fmla="*/ 2 w 73"/>
                  <a:gd name="T33" fmla="*/ 3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3" h="70">
                    <a:moveTo>
                      <a:pt x="73" y="70"/>
                    </a:moveTo>
                    <a:lnTo>
                      <a:pt x="66" y="60"/>
                    </a:lnTo>
                    <a:lnTo>
                      <a:pt x="57" y="47"/>
                    </a:lnTo>
                    <a:lnTo>
                      <a:pt x="45" y="33"/>
                    </a:lnTo>
                    <a:lnTo>
                      <a:pt x="33" y="22"/>
                    </a:lnTo>
                    <a:lnTo>
                      <a:pt x="21" y="12"/>
                    </a:lnTo>
                    <a:lnTo>
                      <a:pt x="11" y="3"/>
                    </a:lnTo>
                    <a:lnTo>
                      <a:pt x="4" y="0"/>
                    </a:lnTo>
                    <a:lnTo>
                      <a:pt x="0" y="2"/>
                    </a:lnTo>
                    <a:lnTo>
                      <a:pt x="3" y="8"/>
                    </a:lnTo>
                    <a:lnTo>
                      <a:pt x="10" y="16"/>
                    </a:lnTo>
                    <a:lnTo>
                      <a:pt x="20" y="25"/>
                    </a:lnTo>
                    <a:lnTo>
                      <a:pt x="33" y="35"/>
                    </a:lnTo>
                    <a:lnTo>
                      <a:pt x="45" y="45"/>
                    </a:lnTo>
                    <a:lnTo>
                      <a:pt x="58" y="54"/>
                    </a:lnTo>
                    <a:lnTo>
                      <a:pt x="67" y="63"/>
                    </a:lnTo>
                    <a:lnTo>
                      <a:pt x="73"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48" name="Freeform 87">
                <a:extLst>
                  <a:ext uri="{FF2B5EF4-FFF2-40B4-BE49-F238E27FC236}">
                    <a16:creationId xmlns:a16="http://schemas.microsoft.com/office/drawing/2014/main" xmlns="" id="{0A5A2DC7-877F-47B0-9F27-BF28BE556604}"/>
                  </a:ext>
                </a:extLst>
              </p:cNvPr>
              <p:cNvSpPr>
                <a:spLocks/>
              </p:cNvSpPr>
              <p:nvPr/>
            </p:nvSpPr>
            <p:spPr bwMode="auto">
              <a:xfrm>
                <a:off x="2727" y="456"/>
                <a:ext cx="34" cy="26"/>
              </a:xfrm>
              <a:custGeom>
                <a:avLst/>
                <a:gdLst>
                  <a:gd name="T0" fmla="*/ 2 w 69"/>
                  <a:gd name="T1" fmla="*/ 1 h 53"/>
                  <a:gd name="T2" fmla="*/ 1 w 69"/>
                  <a:gd name="T3" fmla="*/ 1 h 53"/>
                  <a:gd name="T4" fmla="*/ 1 w 69"/>
                  <a:gd name="T5" fmla="*/ 1 h 53"/>
                  <a:gd name="T6" fmla="*/ 1 w 69"/>
                  <a:gd name="T7" fmla="*/ 0 h 53"/>
                  <a:gd name="T8" fmla="*/ 0 w 69"/>
                  <a:gd name="T9" fmla="*/ 0 h 53"/>
                  <a:gd name="T10" fmla="*/ 0 w 69"/>
                  <a:gd name="T11" fmla="*/ 0 h 53"/>
                  <a:gd name="T12" fmla="*/ 0 w 69"/>
                  <a:gd name="T13" fmla="*/ 0 h 53"/>
                  <a:gd name="T14" fmla="*/ 0 w 69"/>
                  <a:gd name="T15" fmla="*/ 0 h 53"/>
                  <a:gd name="T16" fmla="*/ 0 w 69"/>
                  <a:gd name="T17" fmla="*/ 0 h 53"/>
                  <a:gd name="T18" fmla="*/ 0 w 69"/>
                  <a:gd name="T19" fmla="*/ 0 h 53"/>
                  <a:gd name="T20" fmla="*/ 0 w 69"/>
                  <a:gd name="T21" fmla="*/ 0 h 53"/>
                  <a:gd name="T22" fmla="*/ 0 w 69"/>
                  <a:gd name="T23" fmla="*/ 0 h 53"/>
                  <a:gd name="T24" fmla="*/ 0 w 69"/>
                  <a:gd name="T25" fmla="*/ 0 h 53"/>
                  <a:gd name="T26" fmla="*/ 1 w 69"/>
                  <a:gd name="T27" fmla="*/ 1 h 53"/>
                  <a:gd name="T28" fmla="*/ 1 w 69"/>
                  <a:gd name="T29" fmla="*/ 1 h 53"/>
                  <a:gd name="T30" fmla="*/ 1 w 69"/>
                  <a:gd name="T31" fmla="*/ 1 h 53"/>
                  <a:gd name="T32" fmla="*/ 2 w 69"/>
                  <a:gd name="T33" fmla="*/ 1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53">
                    <a:moveTo>
                      <a:pt x="69" y="53"/>
                    </a:moveTo>
                    <a:lnTo>
                      <a:pt x="62" y="45"/>
                    </a:lnTo>
                    <a:lnTo>
                      <a:pt x="53" y="35"/>
                    </a:lnTo>
                    <a:lnTo>
                      <a:pt x="41" y="24"/>
                    </a:lnTo>
                    <a:lnTo>
                      <a:pt x="30" y="15"/>
                    </a:lnTo>
                    <a:lnTo>
                      <a:pt x="19" y="6"/>
                    </a:lnTo>
                    <a:lnTo>
                      <a:pt x="9" y="1"/>
                    </a:lnTo>
                    <a:lnTo>
                      <a:pt x="2" y="0"/>
                    </a:lnTo>
                    <a:lnTo>
                      <a:pt x="0" y="4"/>
                    </a:lnTo>
                    <a:lnTo>
                      <a:pt x="2" y="11"/>
                    </a:lnTo>
                    <a:lnTo>
                      <a:pt x="8" y="18"/>
                    </a:lnTo>
                    <a:lnTo>
                      <a:pt x="18" y="24"/>
                    </a:lnTo>
                    <a:lnTo>
                      <a:pt x="30" y="30"/>
                    </a:lnTo>
                    <a:lnTo>
                      <a:pt x="41" y="35"/>
                    </a:lnTo>
                    <a:lnTo>
                      <a:pt x="53" y="41"/>
                    </a:lnTo>
                    <a:lnTo>
                      <a:pt x="62" y="47"/>
                    </a:lnTo>
                    <a:lnTo>
                      <a:pt x="69" y="5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49" name="Freeform 88">
                <a:extLst>
                  <a:ext uri="{FF2B5EF4-FFF2-40B4-BE49-F238E27FC236}">
                    <a16:creationId xmlns:a16="http://schemas.microsoft.com/office/drawing/2014/main" xmlns="" id="{0C8D81AA-A856-4704-9A44-AE20A19D2CBF}"/>
                  </a:ext>
                </a:extLst>
              </p:cNvPr>
              <p:cNvSpPr>
                <a:spLocks/>
              </p:cNvSpPr>
              <p:nvPr/>
            </p:nvSpPr>
            <p:spPr bwMode="auto">
              <a:xfrm>
                <a:off x="2729" y="477"/>
                <a:ext cx="33" cy="24"/>
              </a:xfrm>
              <a:custGeom>
                <a:avLst/>
                <a:gdLst>
                  <a:gd name="T0" fmla="*/ 2 w 67"/>
                  <a:gd name="T1" fmla="*/ 1 h 49"/>
                  <a:gd name="T2" fmla="*/ 1 w 67"/>
                  <a:gd name="T3" fmla="*/ 1 h 49"/>
                  <a:gd name="T4" fmla="*/ 1 w 67"/>
                  <a:gd name="T5" fmla="*/ 1 h 49"/>
                  <a:gd name="T6" fmla="*/ 1 w 67"/>
                  <a:gd name="T7" fmla="*/ 0 h 49"/>
                  <a:gd name="T8" fmla="*/ 0 w 67"/>
                  <a:gd name="T9" fmla="*/ 0 h 49"/>
                  <a:gd name="T10" fmla="*/ 0 w 67"/>
                  <a:gd name="T11" fmla="*/ 0 h 49"/>
                  <a:gd name="T12" fmla="*/ 0 w 67"/>
                  <a:gd name="T13" fmla="*/ 0 h 49"/>
                  <a:gd name="T14" fmla="*/ 0 w 67"/>
                  <a:gd name="T15" fmla="*/ 0 h 49"/>
                  <a:gd name="T16" fmla="*/ 0 w 67"/>
                  <a:gd name="T17" fmla="*/ 0 h 49"/>
                  <a:gd name="T18" fmla="*/ 0 w 67"/>
                  <a:gd name="T19" fmla="*/ 0 h 49"/>
                  <a:gd name="T20" fmla="*/ 0 w 67"/>
                  <a:gd name="T21" fmla="*/ 0 h 49"/>
                  <a:gd name="T22" fmla="*/ 0 w 67"/>
                  <a:gd name="T23" fmla="*/ 0 h 49"/>
                  <a:gd name="T24" fmla="*/ 0 w 67"/>
                  <a:gd name="T25" fmla="*/ 0 h 49"/>
                  <a:gd name="T26" fmla="*/ 1 w 67"/>
                  <a:gd name="T27" fmla="*/ 1 h 49"/>
                  <a:gd name="T28" fmla="*/ 1 w 67"/>
                  <a:gd name="T29" fmla="*/ 1 h 49"/>
                  <a:gd name="T30" fmla="*/ 1 w 67"/>
                  <a:gd name="T31" fmla="*/ 1 h 49"/>
                  <a:gd name="T32" fmla="*/ 2 w 67"/>
                  <a:gd name="T33" fmla="*/ 1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49">
                    <a:moveTo>
                      <a:pt x="67" y="49"/>
                    </a:moveTo>
                    <a:lnTo>
                      <a:pt x="61" y="43"/>
                    </a:lnTo>
                    <a:lnTo>
                      <a:pt x="51" y="34"/>
                    </a:lnTo>
                    <a:lnTo>
                      <a:pt x="39" y="25"/>
                    </a:lnTo>
                    <a:lnTo>
                      <a:pt x="28" y="14"/>
                    </a:lnTo>
                    <a:lnTo>
                      <a:pt x="16" y="7"/>
                    </a:lnTo>
                    <a:lnTo>
                      <a:pt x="7" y="2"/>
                    </a:lnTo>
                    <a:lnTo>
                      <a:pt x="1" y="0"/>
                    </a:lnTo>
                    <a:lnTo>
                      <a:pt x="0" y="5"/>
                    </a:lnTo>
                    <a:lnTo>
                      <a:pt x="4" y="12"/>
                    </a:lnTo>
                    <a:lnTo>
                      <a:pt x="11" y="19"/>
                    </a:lnTo>
                    <a:lnTo>
                      <a:pt x="20" y="26"/>
                    </a:lnTo>
                    <a:lnTo>
                      <a:pt x="31" y="31"/>
                    </a:lnTo>
                    <a:lnTo>
                      <a:pt x="43" y="37"/>
                    </a:lnTo>
                    <a:lnTo>
                      <a:pt x="53" y="42"/>
                    </a:lnTo>
                    <a:lnTo>
                      <a:pt x="62" y="45"/>
                    </a:lnTo>
                    <a:lnTo>
                      <a:pt x="67" y="4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50" name="Freeform 89">
                <a:extLst>
                  <a:ext uri="{FF2B5EF4-FFF2-40B4-BE49-F238E27FC236}">
                    <a16:creationId xmlns:a16="http://schemas.microsoft.com/office/drawing/2014/main" xmlns="" id="{8CDDBB12-A04C-4569-8558-44EEDA0B2FFA}"/>
                  </a:ext>
                </a:extLst>
              </p:cNvPr>
              <p:cNvSpPr>
                <a:spLocks/>
              </p:cNvSpPr>
              <p:nvPr/>
            </p:nvSpPr>
            <p:spPr bwMode="auto">
              <a:xfrm>
                <a:off x="2736" y="506"/>
                <a:ext cx="29" cy="13"/>
              </a:xfrm>
              <a:custGeom>
                <a:avLst/>
                <a:gdLst>
                  <a:gd name="T0" fmla="*/ 1 w 59"/>
                  <a:gd name="T1" fmla="*/ 1 h 25"/>
                  <a:gd name="T2" fmla="*/ 1 w 59"/>
                  <a:gd name="T3" fmla="*/ 1 h 25"/>
                  <a:gd name="T4" fmla="*/ 1 w 59"/>
                  <a:gd name="T5" fmla="*/ 1 h 25"/>
                  <a:gd name="T6" fmla="*/ 1 w 59"/>
                  <a:gd name="T7" fmla="*/ 1 h 25"/>
                  <a:gd name="T8" fmla="*/ 0 w 59"/>
                  <a:gd name="T9" fmla="*/ 1 h 25"/>
                  <a:gd name="T10" fmla="*/ 0 w 59"/>
                  <a:gd name="T11" fmla="*/ 0 h 25"/>
                  <a:gd name="T12" fmla="*/ 0 w 59"/>
                  <a:gd name="T13" fmla="*/ 0 h 25"/>
                  <a:gd name="T14" fmla="*/ 0 w 59"/>
                  <a:gd name="T15" fmla="*/ 1 h 25"/>
                  <a:gd name="T16" fmla="*/ 0 w 59"/>
                  <a:gd name="T17" fmla="*/ 1 h 25"/>
                  <a:gd name="T18" fmla="*/ 0 w 59"/>
                  <a:gd name="T19" fmla="*/ 1 h 25"/>
                  <a:gd name="T20" fmla="*/ 0 w 59"/>
                  <a:gd name="T21" fmla="*/ 1 h 25"/>
                  <a:gd name="T22" fmla="*/ 0 w 59"/>
                  <a:gd name="T23" fmla="*/ 1 h 25"/>
                  <a:gd name="T24" fmla="*/ 0 w 59"/>
                  <a:gd name="T25" fmla="*/ 1 h 25"/>
                  <a:gd name="T26" fmla="*/ 1 w 59"/>
                  <a:gd name="T27" fmla="*/ 1 h 25"/>
                  <a:gd name="T28" fmla="*/ 1 w 59"/>
                  <a:gd name="T29" fmla="*/ 1 h 25"/>
                  <a:gd name="T30" fmla="*/ 1 w 59"/>
                  <a:gd name="T31" fmla="*/ 1 h 25"/>
                  <a:gd name="T32" fmla="*/ 1 w 59"/>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25">
                    <a:moveTo>
                      <a:pt x="59" y="25"/>
                    </a:moveTo>
                    <a:lnTo>
                      <a:pt x="52" y="20"/>
                    </a:lnTo>
                    <a:lnTo>
                      <a:pt x="43" y="14"/>
                    </a:lnTo>
                    <a:lnTo>
                      <a:pt x="32" y="8"/>
                    </a:lnTo>
                    <a:lnTo>
                      <a:pt x="23" y="3"/>
                    </a:lnTo>
                    <a:lnTo>
                      <a:pt x="14" y="0"/>
                    </a:lnTo>
                    <a:lnTo>
                      <a:pt x="7" y="0"/>
                    </a:lnTo>
                    <a:lnTo>
                      <a:pt x="1" y="1"/>
                    </a:lnTo>
                    <a:lnTo>
                      <a:pt x="0" y="7"/>
                    </a:lnTo>
                    <a:lnTo>
                      <a:pt x="2" y="13"/>
                    </a:lnTo>
                    <a:lnTo>
                      <a:pt x="8" y="17"/>
                    </a:lnTo>
                    <a:lnTo>
                      <a:pt x="16" y="20"/>
                    </a:lnTo>
                    <a:lnTo>
                      <a:pt x="25" y="21"/>
                    </a:lnTo>
                    <a:lnTo>
                      <a:pt x="35" y="21"/>
                    </a:lnTo>
                    <a:lnTo>
                      <a:pt x="45" y="22"/>
                    </a:lnTo>
                    <a:lnTo>
                      <a:pt x="53" y="23"/>
                    </a:lnTo>
                    <a:lnTo>
                      <a:pt x="59" y="2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51" name="Freeform 90">
                <a:extLst>
                  <a:ext uri="{FF2B5EF4-FFF2-40B4-BE49-F238E27FC236}">
                    <a16:creationId xmlns:a16="http://schemas.microsoft.com/office/drawing/2014/main" xmlns="" id="{9CD7D77F-9762-4D06-B10A-6D1DBC4E92F2}"/>
                  </a:ext>
                </a:extLst>
              </p:cNvPr>
              <p:cNvSpPr>
                <a:spLocks/>
              </p:cNvSpPr>
              <p:nvPr/>
            </p:nvSpPr>
            <p:spPr bwMode="auto">
              <a:xfrm>
                <a:off x="2743" y="526"/>
                <a:ext cx="26" cy="6"/>
              </a:xfrm>
              <a:custGeom>
                <a:avLst/>
                <a:gdLst>
                  <a:gd name="T0" fmla="*/ 2 w 52"/>
                  <a:gd name="T1" fmla="*/ 0 h 13"/>
                  <a:gd name="T2" fmla="*/ 2 w 52"/>
                  <a:gd name="T3" fmla="*/ 0 h 13"/>
                  <a:gd name="T4" fmla="*/ 2 w 52"/>
                  <a:gd name="T5" fmla="*/ 0 h 13"/>
                  <a:gd name="T6" fmla="*/ 1 w 52"/>
                  <a:gd name="T7" fmla="*/ 0 h 13"/>
                  <a:gd name="T8" fmla="*/ 1 w 52"/>
                  <a:gd name="T9" fmla="*/ 0 h 13"/>
                  <a:gd name="T10" fmla="*/ 1 w 52"/>
                  <a:gd name="T11" fmla="*/ 0 h 13"/>
                  <a:gd name="T12" fmla="*/ 1 w 52"/>
                  <a:gd name="T13" fmla="*/ 0 h 13"/>
                  <a:gd name="T14" fmla="*/ 1 w 52"/>
                  <a:gd name="T15" fmla="*/ 0 h 13"/>
                  <a:gd name="T16" fmla="*/ 0 w 52"/>
                  <a:gd name="T17" fmla="*/ 0 h 13"/>
                  <a:gd name="T18" fmla="*/ 1 w 52"/>
                  <a:gd name="T19" fmla="*/ 0 h 13"/>
                  <a:gd name="T20" fmla="*/ 1 w 52"/>
                  <a:gd name="T21" fmla="*/ 0 h 13"/>
                  <a:gd name="T22" fmla="*/ 1 w 52"/>
                  <a:gd name="T23" fmla="*/ 0 h 13"/>
                  <a:gd name="T24" fmla="*/ 1 w 52"/>
                  <a:gd name="T25" fmla="*/ 0 h 13"/>
                  <a:gd name="T26" fmla="*/ 1 w 52"/>
                  <a:gd name="T27" fmla="*/ 0 h 13"/>
                  <a:gd name="T28" fmla="*/ 2 w 52"/>
                  <a:gd name="T29" fmla="*/ 0 h 13"/>
                  <a:gd name="T30" fmla="*/ 2 w 52"/>
                  <a:gd name="T31" fmla="*/ 0 h 13"/>
                  <a:gd name="T32" fmla="*/ 2 w 52"/>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3">
                    <a:moveTo>
                      <a:pt x="52" y="13"/>
                    </a:moveTo>
                    <a:lnTo>
                      <a:pt x="46" y="11"/>
                    </a:lnTo>
                    <a:lnTo>
                      <a:pt x="38" y="7"/>
                    </a:lnTo>
                    <a:lnTo>
                      <a:pt x="30" y="4"/>
                    </a:lnTo>
                    <a:lnTo>
                      <a:pt x="21" y="1"/>
                    </a:lnTo>
                    <a:lnTo>
                      <a:pt x="12" y="0"/>
                    </a:lnTo>
                    <a:lnTo>
                      <a:pt x="6" y="0"/>
                    </a:lnTo>
                    <a:lnTo>
                      <a:pt x="1" y="1"/>
                    </a:lnTo>
                    <a:lnTo>
                      <a:pt x="0" y="6"/>
                    </a:lnTo>
                    <a:lnTo>
                      <a:pt x="2" y="10"/>
                    </a:lnTo>
                    <a:lnTo>
                      <a:pt x="7" y="12"/>
                    </a:lnTo>
                    <a:lnTo>
                      <a:pt x="12" y="13"/>
                    </a:lnTo>
                    <a:lnTo>
                      <a:pt x="21" y="13"/>
                    </a:lnTo>
                    <a:lnTo>
                      <a:pt x="29" y="12"/>
                    </a:lnTo>
                    <a:lnTo>
                      <a:pt x="37" y="12"/>
                    </a:lnTo>
                    <a:lnTo>
                      <a:pt x="45" y="12"/>
                    </a:lnTo>
                    <a:lnTo>
                      <a:pt x="52"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52" name="Freeform 91">
                <a:extLst>
                  <a:ext uri="{FF2B5EF4-FFF2-40B4-BE49-F238E27FC236}">
                    <a16:creationId xmlns:a16="http://schemas.microsoft.com/office/drawing/2014/main" xmlns="" id="{22D235D6-9587-42C5-A0BB-21FC72C5069C}"/>
                  </a:ext>
                </a:extLst>
              </p:cNvPr>
              <p:cNvSpPr>
                <a:spLocks/>
              </p:cNvSpPr>
              <p:nvPr/>
            </p:nvSpPr>
            <p:spPr bwMode="auto">
              <a:xfrm>
                <a:off x="2747" y="542"/>
                <a:ext cx="25" cy="7"/>
              </a:xfrm>
              <a:custGeom>
                <a:avLst/>
                <a:gdLst>
                  <a:gd name="T0" fmla="*/ 1 w 51"/>
                  <a:gd name="T1" fmla="*/ 1 h 14"/>
                  <a:gd name="T2" fmla="*/ 1 w 51"/>
                  <a:gd name="T3" fmla="*/ 1 h 14"/>
                  <a:gd name="T4" fmla="*/ 1 w 51"/>
                  <a:gd name="T5" fmla="*/ 1 h 14"/>
                  <a:gd name="T6" fmla="*/ 0 w 51"/>
                  <a:gd name="T7" fmla="*/ 1 h 14"/>
                  <a:gd name="T8" fmla="*/ 0 w 51"/>
                  <a:gd name="T9" fmla="*/ 0 h 14"/>
                  <a:gd name="T10" fmla="*/ 0 w 51"/>
                  <a:gd name="T11" fmla="*/ 0 h 14"/>
                  <a:gd name="T12" fmla="*/ 0 w 51"/>
                  <a:gd name="T13" fmla="*/ 1 h 14"/>
                  <a:gd name="T14" fmla="*/ 0 w 51"/>
                  <a:gd name="T15" fmla="*/ 1 h 14"/>
                  <a:gd name="T16" fmla="*/ 0 w 51"/>
                  <a:gd name="T17" fmla="*/ 1 h 14"/>
                  <a:gd name="T18" fmla="*/ 0 w 51"/>
                  <a:gd name="T19" fmla="*/ 1 h 14"/>
                  <a:gd name="T20" fmla="*/ 0 w 51"/>
                  <a:gd name="T21" fmla="*/ 1 h 14"/>
                  <a:gd name="T22" fmla="*/ 0 w 51"/>
                  <a:gd name="T23" fmla="*/ 1 h 14"/>
                  <a:gd name="T24" fmla="*/ 0 w 51"/>
                  <a:gd name="T25" fmla="*/ 1 h 14"/>
                  <a:gd name="T26" fmla="*/ 0 w 51"/>
                  <a:gd name="T27" fmla="*/ 1 h 14"/>
                  <a:gd name="T28" fmla="*/ 1 w 51"/>
                  <a:gd name="T29" fmla="*/ 1 h 14"/>
                  <a:gd name="T30" fmla="*/ 1 w 51"/>
                  <a:gd name="T31" fmla="*/ 1 h 14"/>
                  <a:gd name="T32" fmla="*/ 1 w 51"/>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14">
                    <a:moveTo>
                      <a:pt x="51" y="7"/>
                    </a:moveTo>
                    <a:lnTo>
                      <a:pt x="46" y="5"/>
                    </a:lnTo>
                    <a:lnTo>
                      <a:pt x="39" y="3"/>
                    </a:lnTo>
                    <a:lnTo>
                      <a:pt x="31" y="2"/>
                    </a:lnTo>
                    <a:lnTo>
                      <a:pt x="22" y="0"/>
                    </a:lnTo>
                    <a:lnTo>
                      <a:pt x="14" y="0"/>
                    </a:lnTo>
                    <a:lnTo>
                      <a:pt x="7" y="2"/>
                    </a:lnTo>
                    <a:lnTo>
                      <a:pt x="2" y="5"/>
                    </a:lnTo>
                    <a:lnTo>
                      <a:pt x="0" y="10"/>
                    </a:lnTo>
                    <a:lnTo>
                      <a:pt x="1" y="13"/>
                    </a:lnTo>
                    <a:lnTo>
                      <a:pt x="4" y="14"/>
                    </a:lnTo>
                    <a:lnTo>
                      <a:pt x="10" y="14"/>
                    </a:lnTo>
                    <a:lnTo>
                      <a:pt x="17" y="13"/>
                    </a:lnTo>
                    <a:lnTo>
                      <a:pt x="25" y="11"/>
                    </a:lnTo>
                    <a:lnTo>
                      <a:pt x="34" y="8"/>
                    </a:lnTo>
                    <a:lnTo>
                      <a:pt x="42" y="7"/>
                    </a:lnTo>
                    <a:lnTo>
                      <a:pt x="51" y="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53" name="Freeform 92">
                <a:extLst>
                  <a:ext uri="{FF2B5EF4-FFF2-40B4-BE49-F238E27FC236}">
                    <a16:creationId xmlns:a16="http://schemas.microsoft.com/office/drawing/2014/main" xmlns="" id="{D38EB0D2-F98D-410F-B2FB-34E6E1DA00C1}"/>
                  </a:ext>
                </a:extLst>
              </p:cNvPr>
              <p:cNvSpPr>
                <a:spLocks/>
              </p:cNvSpPr>
              <p:nvPr/>
            </p:nvSpPr>
            <p:spPr bwMode="auto">
              <a:xfrm>
                <a:off x="2755" y="554"/>
                <a:ext cx="25" cy="8"/>
              </a:xfrm>
              <a:custGeom>
                <a:avLst/>
                <a:gdLst>
                  <a:gd name="T0" fmla="*/ 2 w 50"/>
                  <a:gd name="T1" fmla="*/ 1 h 16"/>
                  <a:gd name="T2" fmla="*/ 2 w 50"/>
                  <a:gd name="T3" fmla="*/ 1 h 16"/>
                  <a:gd name="T4" fmla="*/ 2 w 50"/>
                  <a:gd name="T5" fmla="*/ 1 h 16"/>
                  <a:gd name="T6" fmla="*/ 2 w 50"/>
                  <a:gd name="T7" fmla="*/ 1 h 16"/>
                  <a:gd name="T8" fmla="*/ 1 w 50"/>
                  <a:gd name="T9" fmla="*/ 1 h 16"/>
                  <a:gd name="T10" fmla="*/ 1 w 50"/>
                  <a:gd name="T11" fmla="*/ 0 h 16"/>
                  <a:gd name="T12" fmla="*/ 1 w 50"/>
                  <a:gd name="T13" fmla="*/ 0 h 16"/>
                  <a:gd name="T14" fmla="*/ 1 w 50"/>
                  <a:gd name="T15" fmla="*/ 1 h 16"/>
                  <a:gd name="T16" fmla="*/ 0 w 50"/>
                  <a:gd name="T17" fmla="*/ 1 h 16"/>
                  <a:gd name="T18" fmla="*/ 0 w 50"/>
                  <a:gd name="T19" fmla="*/ 1 h 16"/>
                  <a:gd name="T20" fmla="*/ 1 w 50"/>
                  <a:gd name="T21" fmla="*/ 1 h 16"/>
                  <a:gd name="T22" fmla="*/ 1 w 50"/>
                  <a:gd name="T23" fmla="*/ 1 h 16"/>
                  <a:gd name="T24" fmla="*/ 1 w 50"/>
                  <a:gd name="T25" fmla="*/ 1 h 16"/>
                  <a:gd name="T26" fmla="*/ 1 w 50"/>
                  <a:gd name="T27" fmla="*/ 1 h 16"/>
                  <a:gd name="T28" fmla="*/ 2 w 50"/>
                  <a:gd name="T29" fmla="*/ 1 h 16"/>
                  <a:gd name="T30" fmla="*/ 2 w 50"/>
                  <a:gd name="T31" fmla="*/ 1 h 16"/>
                  <a:gd name="T32" fmla="*/ 2 w 50"/>
                  <a:gd name="T33" fmla="*/ 1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16">
                    <a:moveTo>
                      <a:pt x="50" y="16"/>
                    </a:moveTo>
                    <a:lnTo>
                      <a:pt x="47" y="11"/>
                    </a:lnTo>
                    <a:lnTo>
                      <a:pt x="43" y="8"/>
                    </a:lnTo>
                    <a:lnTo>
                      <a:pt x="36" y="4"/>
                    </a:lnTo>
                    <a:lnTo>
                      <a:pt x="28" y="1"/>
                    </a:lnTo>
                    <a:lnTo>
                      <a:pt x="18" y="0"/>
                    </a:lnTo>
                    <a:lnTo>
                      <a:pt x="10" y="0"/>
                    </a:lnTo>
                    <a:lnTo>
                      <a:pt x="5" y="2"/>
                    </a:lnTo>
                    <a:lnTo>
                      <a:pt x="0" y="7"/>
                    </a:lnTo>
                    <a:lnTo>
                      <a:pt x="0" y="11"/>
                    </a:lnTo>
                    <a:lnTo>
                      <a:pt x="3" y="15"/>
                    </a:lnTo>
                    <a:lnTo>
                      <a:pt x="9" y="16"/>
                    </a:lnTo>
                    <a:lnTo>
                      <a:pt x="17" y="16"/>
                    </a:lnTo>
                    <a:lnTo>
                      <a:pt x="26" y="15"/>
                    </a:lnTo>
                    <a:lnTo>
                      <a:pt x="35" y="15"/>
                    </a:lnTo>
                    <a:lnTo>
                      <a:pt x="43" y="15"/>
                    </a:lnTo>
                    <a:lnTo>
                      <a:pt x="50" y="1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54" name="Freeform 93">
                <a:extLst>
                  <a:ext uri="{FF2B5EF4-FFF2-40B4-BE49-F238E27FC236}">
                    <a16:creationId xmlns:a16="http://schemas.microsoft.com/office/drawing/2014/main" xmlns="" id="{98E42E19-93BE-4CFF-B4B6-9D8D3E1E07B9}"/>
                  </a:ext>
                </a:extLst>
              </p:cNvPr>
              <p:cNvSpPr>
                <a:spLocks/>
              </p:cNvSpPr>
              <p:nvPr/>
            </p:nvSpPr>
            <p:spPr bwMode="auto">
              <a:xfrm>
                <a:off x="2757" y="564"/>
                <a:ext cx="27" cy="8"/>
              </a:xfrm>
              <a:custGeom>
                <a:avLst/>
                <a:gdLst>
                  <a:gd name="T0" fmla="*/ 1 w 56"/>
                  <a:gd name="T1" fmla="*/ 1 h 15"/>
                  <a:gd name="T2" fmla="*/ 1 w 56"/>
                  <a:gd name="T3" fmla="*/ 1 h 15"/>
                  <a:gd name="T4" fmla="*/ 1 w 56"/>
                  <a:gd name="T5" fmla="*/ 1 h 15"/>
                  <a:gd name="T6" fmla="*/ 1 w 56"/>
                  <a:gd name="T7" fmla="*/ 1 h 15"/>
                  <a:gd name="T8" fmla="*/ 0 w 56"/>
                  <a:gd name="T9" fmla="*/ 1 h 15"/>
                  <a:gd name="T10" fmla="*/ 0 w 56"/>
                  <a:gd name="T11" fmla="*/ 0 h 15"/>
                  <a:gd name="T12" fmla="*/ 0 w 56"/>
                  <a:gd name="T13" fmla="*/ 0 h 15"/>
                  <a:gd name="T14" fmla="*/ 0 w 56"/>
                  <a:gd name="T15" fmla="*/ 1 h 15"/>
                  <a:gd name="T16" fmla="*/ 0 w 56"/>
                  <a:gd name="T17" fmla="*/ 1 h 15"/>
                  <a:gd name="T18" fmla="*/ 0 w 56"/>
                  <a:gd name="T19" fmla="*/ 1 h 15"/>
                  <a:gd name="T20" fmla="*/ 0 w 56"/>
                  <a:gd name="T21" fmla="*/ 1 h 15"/>
                  <a:gd name="T22" fmla="*/ 0 w 56"/>
                  <a:gd name="T23" fmla="*/ 1 h 15"/>
                  <a:gd name="T24" fmla="*/ 0 w 56"/>
                  <a:gd name="T25" fmla="*/ 1 h 15"/>
                  <a:gd name="T26" fmla="*/ 1 w 56"/>
                  <a:gd name="T27" fmla="*/ 1 h 15"/>
                  <a:gd name="T28" fmla="*/ 1 w 56"/>
                  <a:gd name="T29" fmla="*/ 1 h 15"/>
                  <a:gd name="T30" fmla="*/ 1 w 56"/>
                  <a:gd name="T31" fmla="*/ 1 h 15"/>
                  <a:gd name="T32" fmla="*/ 1 w 56"/>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15">
                    <a:moveTo>
                      <a:pt x="56" y="13"/>
                    </a:moveTo>
                    <a:lnTo>
                      <a:pt x="51" y="11"/>
                    </a:lnTo>
                    <a:lnTo>
                      <a:pt x="44" y="8"/>
                    </a:lnTo>
                    <a:lnTo>
                      <a:pt x="37" y="5"/>
                    </a:lnTo>
                    <a:lnTo>
                      <a:pt x="29" y="3"/>
                    </a:lnTo>
                    <a:lnTo>
                      <a:pt x="20" y="0"/>
                    </a:lnTo>
                    <a:lnTo>
                      <a:pt x="13" y="0"/>
                    </a:lnTo>
                    <a:lnTo>
                      <a:pt x="6" y="2"/>
                    </a:lnTo>
                    <a:lnTo>
                      <a:pt x="2" y="6"/>
                    </a:lnTo>
                    <a:lnTo>
                      <a:pt x="0" y="11"/>
                    </a:lnTo>
                    <a:lnTo>
                      <a:pt x="5" y="13"/>
                    </a:lnTo>
                    <a:lnTo>
                      <a:pt x="12" y="15"/>
                    </a:lnTo>
                    <a:lnTo>
                      <a:pt x="22" y="15"/>
                    </a:lnTo>
                    <a:lnTo>
                      <a:pt x="33" y="15"/>
                    </a:lnTo>
                    <a:lnTo>
                      <a:pt x="42" y="15"/>
                    </a:lnTo>
                    <a:lnTo>
                      <a:pt x="51" y="14"/>
                    </a:lnTo>
                    <a:lnTo>
                      <a:pt x="56"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55" name="Freeform 94">
                <a:extLst>
                  <a:ext uri="{FF2B5EF4-FFF2-40B4-BE49-F238E27FC236}">
                    <a16:creationId xmlns:a16="http://schemas.microsoft.com/office/drawing/2014/main" xmlns="" id="{0A2637C7-D788-4C1B-BE82-BE0EC7F26A10}"/>
                  </a:ext>
                </a:extLst>
              </p:cNvPr>
              <p:cNvSpPr>
                <a:spLocks/>
              </p:cNvSpPr>
              <p:nvPr/>
            </p:nvSpPr>
            <p:spPr bwMode="auto">
              <a:xfrm>
                <a:off x="2733" y="375"/>
                <a:ext cx="26" cy="43"/>
              </a:xfrm>
              <a:custGeom>
                <a:avLst/>
                <a:gdLst>
                  <a:gd name="T0" fmla="*/ 0 w 52"/>
                  <a:gd name="T1" fmla="*/ 1 h 86"/>
                  <a:gd name="T2" fmla="*/ 1 w 52"/>
                  <a:gd name="T3" fmla="*/ 1 h 86"/>
                  <a:gd name="T4" fmla="*/ 1 w 52"/>
                  <a:gd name="T5" fmla="*/ 1 h 86"/>
                  <a:gd name="T6" fmla="*/ 1 w 52"/>
                  <a:gd name="T7" fmla="*/ 1 h 86"/>
                  <a:gd name="T8" fmla="*/ 1 w 52"/>
                  <a:gd name="T9" fmla="*/ 2 h 86"/>
                  <a:gd name="T10" fmla="*/ 2 w 52"/>
                  <a:gd name="T11" fmla="*/ 2 h 86"/>
                  <a:gd name="T12" fmla="*/ 2 w 52"/>
                  <a:gd name="T13" fmla="*/ 2 h 86"/>
                  <a:gd name="T14" fmla="*/ 2 w 52"/>
                  <a:gd name="T15" fmla="*/ 3 h 86"/>
                  <a:gd name="T16" fmla="*/ 2 w 52"/>
                  <a:gd name="T17" fmla="*/ 3 h 86"/>
                  <a:gd name="T18" fmla="*/ 2 w 52"/>
                  <a:gd name="T19" fmla="*/ 3 h 86"/>
                  <a:gd name="T20" fmla="*/ 2 w 52"/>
                  <a:gd name="T21" fmla="*/ 2 h 86"/>
                  <a:gd name="T22" fmla="*/ 2 w 52"/>
                  <a:gd name="T23" fmla="*/ 2 h 86"/>
                  <a:gd name="T24" fmla="*/ 1 w 52"/>
                  <a:gd name="T25" fmla="*/ 1 h 86"/>
                  <a:gd name="T26" fmla="*/ 1 w 52"/>
                  <a:gd name="T27" fmla="*/ 1 h 86"/>
                  <a:gd name="T28" fmla="*/ 1 w 52"/>
                  <a:gd name="T29" fmla="*/ 1 h 86"/>
                  <a:gd name="T30" fmla="*/ 1 w 52"/>
                  <a:gd name="T31" fmla="*/ 0 h 86"/>
                  <a:gd name="T32" fmla="*/ 0 w 52"/>
                  <a:gd name="T33" fmla="*/ 1 h 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86">
                    <a:moveTo>
                      <a:pt x="0" y="3"/>
                    </a:moveTo>
                    <a:lnTo>
                      <a:pt x="3" y="7"/>
                    </a:lnTo>
                    <a:lnTo>
                      <a:pt x="7" y="15"/>
                    </a:lnTo>
                    <a:lnTo>
                      <a:pt x="15" y="26"/>
                    </a:lnTo>
                    <a:lnTo>
                      <a:pt x="24" y="37"/>
                    </a:lnTo>
                    <a:lnTo>
                      <a:pt x="35" y="50"/>
                    </a:lnTo>
                    <a:lnTo>
                      <a:pt x="43" y="63"/>
                    </a:lnTo>
                    <a:lnTo>
                      <a:pt x="49" y="75"/>
                    </a:lnTo>
                    <a:lnTo>
                      <a:pt x="52" y="86"/>
                    </a:lnTo>
                    <a:lnTo>
                      <a:pt x="49" y="72"/>
                    </a:lnTo>
                    <a:lnTo>
                      <a:pt x="43" y="57"/>
                    </a:lnTo>
                    <a:lnTo>
                      <a:pt x="36" y="41"/>
                    </a:lnTo>
                    <a:lnTo>
                      <a:pt x="28" y="26"/>
                    </a:lnTo>
                    <a:lnTo>
                      <a:pt x="20" y="13"/>
                    </a:lnTo>
                    <a:lnTo>
                      <a:pt x="12" y="4"/>
                    </a:lnTo>
                    <a:lnTo>
                      <a:pt x="5" y="0"/>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56" name="Freeform 95">
                <a:extLst>
                  <a:ext uri="{FF2B5EF4-FFF2-40B4-BE49-F238E27FC236}">
                    <a16:creationId xmlns:a16="http://schemas.microsoft.com/office/drawing/2014/main" xmlns="" id="{0FCD5CB2-E801-46B2-9937-3243813C5CE7}"/>
                  </a:ext>
                </a:extLst>
              </p:cNvPr>
              <p:cNvSpPr>
                <a:spLocks/>
              </p:cNvSpPr>
              <p:nvPr/>
            </p:nvSpPr>
            <p:spPr bwMode="auto">
              <a:xfrm>
                <a:off x="2745" y="369"/>
                <a:ext cx="17" cy="31"/>
              </a:xfrm>
              <a:custGeom>
                <a:avLst/>
                <a:gdLst>
                  <a:gd name="T0" fmla="*/ 2 w 34"/>
                  <a:gd name="T1" fmla="*/ 2 h 62"/>
                  <a:gd name="T2" fmla="*/ 1 w 34"/>
                  <a:gd name="T3" fmla="*/ 2 h 62"/>
                  <a:gd name="T4" fmla="*/ 1 w 34"/>
                  <a:gd name="T5" fmla="*/ 1 h 62"/>
                  <a:gd name="T6" fmla="*/ 1 w 34"/>
                  <a:gd name="T7" fmla="*/ 1 h 62"/>
                  <a:gd name="T8" fmla="*/ 0 w 34"/>
                  <a:gd name="T9" fmla="*/ 0 h 62"/>
                  <a:gd name="T10" fmla="*/ 0 w 34"/>
                  <a:gd name="T11" fmla="*/ 1 h 62"/>
                  <a:gd name="T12" fmla="*/ 1 w 34"/>
                  <a:gd name="T13" fmla="*/ 1 h 62"/>
                  <a:gd name="T14" fmla="*/ 1 w 34"/>
                  <a:gd name="T15" fmla="*/ 1 h 62"/>
                  <a:gd name="T16" fmla="*/ 1 w 34"/>
                  <a:gd name="T17" fmla="*/ 1 h 62"/>
                  <a:gd name="T18" fmla="*/ 1 w 34"/>
                  <a:gd name="T19" fmla="*/ 2 h 62"/>
                  <a:gd name="T20" fmla="*/ 1 w 34"/>
                  <a:gd name="T21" fmla="*/ 2 h 62"/>
                  <a:gd name="T22" fmla="*/ 1 w 34"/>
                  <a:gd name="T23" fmla="*/ 2 h 62"/>
                  <a:gd name="T24" fmla="*/ 2 w 34"/>
                  <a:gd name="T25" fmla="*/ 2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4" h="62">
                    <a:moveTo>
                      <a:pt x="34" y="62"/>
                    </a:moveTo>
                    <a:lnTo>
                      <a:pt x="27" y="42"/>
                    </a:lnTo>
                    <a:lnTo>
                      <a:pt x="17" y="20"/>
                    </a:lnTo>
                    <a:lnTo>
                      <a:pt x="6" y="3"/>
                    </a:lnTo>
                    <a:lnTo>
                      <a:pt x="0" y="0"/>
                    </a:lnTo>
                    <a:lnTo>
                      <a:pt x="0" y="4"/>
                    </a:lnTo>
                    <a:lnTo>
                      <a:pt x="4" y="11"/>
                    </a:lnTo>
                    <a:lnTo>
                      <a:pt x="8" y="20"/>
                    </a:lnTo>
                    <a:lnTo>
                      <a:pt x="14" y="30"/>
                    </a:lnTo>
                    <a:lnTo>
                      <a:pt x="20" y="40"/>
                    </a:lnTo>
                    <a:lnTo>
                      <a:pt x="26" y="49"/>
                    </a:lnTo>
                    <a:lnTo>
                      <a:pt x="30" y="56"/>
                    </a:lnTo>
                    <a:lnTo>
                      <a:pt x="34" y="6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57" name="Freeform 96">
                <a:extLst>
                  <a:ext uri="{FF2B5EF4-FFF2-40B4-BE49-F238E27FC236}">
                    <a16:creationId xmlns:a16="http://schemas.microsoft.com/office/drawing/2014/main" xmlns="" id="{78DC1AC5-F2B9-4740-A3F3-3F28A3A21EB5}"/>
                  </a:ext>
                </a:extLst>
              </p:cNvPr>
              <p:cNvSpPr>
                <a:spLocks/>
              </p:cNvSpPr>
              <p:nvPr/>
            </p:nvSpPr>
            <p:spPr bwMode="auto">
              <a:xfrm>
                <a:off x="2834" y="486"/>
                <a:ext cx="48" cy="165"/>
              </a:xfrm>
              <a:custGeom>
                <a:avLst/>
                <a:gdLst>
                  <a:gd name="T0" fmla="*/ 1 w 95"/>
                  <a:gd name="T1" fmla="*/ 11 h 330"/>
                  <a:gd name="T2" fmla="*/ 1 w 95"/>
                  <a:gd name="T3" fmla="*/ 11 h 330"/>
                  <a:gd name="T4" fmla="*/ 1 w 95"/>
                  <a:gd name="T5" fmla="*/ 11 h 330"/>
                  <a:gd name="T6" fmla="*/ 1 w 95"/>
                  <a:gd name="T7" fmla="*/ 11 h 330"/>
                  <a:gd name="T8" fmla="*/ 0 w 95"/>
                  <a:gd name="T9" fmla="*/ 11 h 330"/>
                  <a:gd name="T10" fmla="*/ 2 w 95"/>
                  <a:gd name="T11" fmla="*/ 9 h 330"/>
                  <a:gd name="T12" fmla="*/ 2 w 95"/>
                  <a:gd name="T13" fmla="*/ 8 h 330"/>
                  <a:gd name="T14" fmla="*/ 3 w 95"/>
                  <a:gd name="T15" fmla="*/ 7 h 330"/>
                  <a:gd name="T16" fmla="*/ 3 w 95"/>
                  <a:gd name="T17" fmla="*/ 5 h 330"/>
                  <a:gd name="T18" fmla="*/ 3 w 95"/>
                  <a:gd name="T19" fmla="*/ 4 h 330"/>
                  <a:gd name="T20" fmla="*/ 3 w 95"/>
                  <a:gd name="T21" fmla="*/ 3 h 330"/>
                  <a:gd name="T22" fmla="*/ 3 w 95"/>
                  <a:gd name="T23" fmla="*/ 1 h 330"/>
                  <a:gd name="T24" fmla="*/ 3 w 95"/>
                  <a:gd name="T25" fmla="*/ 0 h 330"/>
                  <a:gd name="T26" fmla="*/ 3 w 95"/>
                  <a:gd name="T27" fmla="*/ 1 h 330"/>
                  <a:gd name="T28" fmla="*/ 3 w 95"/>
                  <a:gd name="T29" fmla="*/ 2 h 330"/>
                  <a:gd name="T30" fmla="*/ 3 w 95"/>
                  <a:gd name="T31" fmla="*/ 4 h 330"/>
                  <a:gd name="T32" fmla="*/ 3 w 95"/>
                  <a:gd name="T33" fmla="*/ 6 h 330"/>
                  <a:gd name="T34" fmla="*/ 3 w 95"/>
                  <a:gd name="T35" fmla="*/ 7 h 330"/>
                  <a:gd name="T36" fmla="*/ 3 w 95"/>
                  <a:gd name="T37" fmla="*/ 9 h 330"/>
                  <a:gd name="T38" fmla="*/ 2 w 95"/>
                  <a:gd name="T39" fmla="*/ 10 h 330"/>
                  <a:gd name="T40" fmla="*/ 1 w 95"/>
                  <a:gd name="T41" fmla="*/ 11 h 3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5" h="330">
                    <a:moveTo>
                      <a:pt x="14" y="329"/>
                    </a:moveTo>
                    <a:lnTo>
                      <a:pt x="10" y="330"/>
                    </a:lnTo>
                    <a:lnTo>
                      <a:pt x="7" y="329"/>
                    </a:lnTo>
                    <a:lnTo>
                      <a:pt x="3" y="328"/>
                    </a:lnTo>
                    <a:lnTo>
                      <a:pt x="0" y="328"/>
                    </a:lnTo>
                    <a:lnTo>
                      <a:pt x="35" y="288"/>
                    </a:lnTo>
                    <a:lnTo>
                      <a:pt x="60" y="245"/>
                    </a:lnTo>
                    <a:lnTo>
                      <a:pt x="76" y="200"/>
                    </a:lnTo>
                    <a:lnTo>
                      <a:pt x="83" y="154"/>
                    </a:lnTo>
                    <a:lnTo>
                      <a:pt x="85" y="110"/>
                    </a:lnTo>
                    <a:lnTo>
                      <a:pt x="83" y="69"/>
                    </a:lnTo>
                    <a:lnTo>
                      <a:pt x="79" y="32"/>
                    </a:lnTo>
                    <a:lnTo>
                      <a:pt x="75" y="0"/>
                    </a:lnTo>
                    <a:lnTo>
                      <a:pt x="86" y="25"/>
                    </a:lnTo>
                    <a:lnTo>
                      <a:pt x="94" y="64"/>
                    </a:lnTo>
                    <a:lnTo>
                      <a:pt x="95" y="111"/>
                    </a:lnTo>
                    <a:lnTo>
                      <a:pt x="92" y="162"/>
                    </a:lnTo>
                    <a:lnTo>
                      <a:pt x="83" y="214"/>
                    </a:lnTo>
                    <a:lnTo>
                      <a:pt x="67" y="262"/>
                    </a:lnTo>
                    <a:lnTo>
                      <a:pt x="43" y="302"/>
                    </a:lnTo>
                    <a:lnTo>
                      <a:pt x="14" y="32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58" name="Freeform 97">
                <a:extLst>
                  <a:ext uri="{FF2B5EF4-FFF2-40B4-BE49-F238E27FC236}">
                    <a16:creationId xmlns:a16="http://schemas.microsoft.com/office/drawing/2014/main" xmlns="" id="{4CEB6080-7D53-42F2-B4DC-F7A4983B9DD3}"/>
                  </a:ext>
                </a:extLst>
              </p:cNvPr>
              <p:cNvSpPr>
                <a:spLocks/>
              </p:cNvSpPr>
              <p:nvPr/>
            </p:nvSpPr>
            <p:spPr bwMode="auto">
              <a:xfrm>
                <a:off x="2845" y="490"/>
                <a:ext cx="33" cy="23"/>
              </a:xfrm>
              <a:custGeom>
                <a:avLst/>
                <a:gdLst>
                  <a:gd name="T0" fmla="*/ 3 w 64"/>
                  <a:gd name="T1" fmla="*/ 2 h 46"/>
                  <a:gd name="T2" fmla="*/ 2 w 64"/>
                  <a:gd name="T3" fmla="*/ 2 h 46"/>
                  <a:gd name="T4" fmla="*/ 2 w 64"/>
                  <a:gd name="T5" fmla="*/ 1 h 46"/>
                  <a:gd name="T6" fmla="*/ 2 w 64"/>
                  <a:gd name="T7" fmla="*/ 1 h 46"/>
                  <a:gd name="T8" fmla="*/ 1 w 64"/>
                  <a:gd name="T9" fmla="*/ 1 h 46"/>
                  <a:gd name="T10" fmla="*/ 1 w 64"/>
                  <a:gd name="T11" fmla="*/ 1 h 46"/>
                  <a:gd name="T12" fmla="*/ 1 w 64"/>
                  <a:gd name="T13" fmla="*/ 1 h 46"/>
                  <a:gd name="T14" fmla="*/ 1 w 64"/>
                  <a:gd name="T15" fmla="*/ 0 h 46"/>
                  <a:gd name="T16" fmla="*/ 0 w 64"/>
                  <a:gd name="T17" fmla="*/ 1 h 46"/>
                  <a:gd name="T18" fmla="*/ 0 w 64"/>
                  <a:gd name="T19" fmla="*/ 1 h 46"/>
                  <a:gd name="T20" fmla="*/ 1 w 64"/>
                  <a:gd name="T21" fmla="*/ 1 h 46"/>
                  <a:gd name="T22" fmla="*/ 1 w 64"/>
                  <a:gd name="T23" fmla="*/ 1 h 46"/>
                  <a:gd name="T24" fmla="*/ 1 w 64"/>
                  <a:gd name="T25" fmla="*/ 1 h 46"/>
                  <a:gd name="T26" fmla="*/ 2 w 64"/>
                  <a:gd name="T27" fmla="*/ 1 h 46"/>
                  <a:gd name="T28" fmla="*/ 2 w 64"/>
                  <a:gd name="T29" fmla="*/ 1 h 46"/>
                  <a:gd name="T30" fmla="*/ 2 w 64"/>
                  <a:gd name="T31" fmla="*/ 2 h 46"/>
                  <a:gd name="T32" fmla="*/ 3 w 64"/>
                  <a:gd name="T33" fmla="*/ 2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46">
                    <a:moveTo>
                      <a:pt x="64" y="46"/>
                    </a:moveTo>
                    <a:lnTo>
                      <a:pt x="58" y="37"/>
                    </a:lnTo>
                    <a:lnTo>
                      <a:pt x="49" y="27"/>
                    </a:lnTo>
                    <a:lnTo>
                      <a:pt x="40" y="19"/>
                    </a:lnTo>
                    <a:lnTo>
                      <a:pt x="29" y="11"/>
                    </a:lnTo>
                    <a:lnTo>
                      <a:pt x="19" y="5"/>
                    </a:lnTo>
                    <a:lnTo>
                      <a:pt x="10" y="1"/>
                    </a:lnTo>
                    <a:lnTo>
                      <a:pt x="3" y="0"/>
                    </a:lnTo>
                    <a:lnTo>
                      <a:pt x="0" y="1"/>
                    </a:lnTo>
                    <a:lnTo>
                      <a:pt x="0" y="4"/>
                    </a:lnTo>
                    <a:lnTo>
                      <a:pt x="4" y="9"/>
                    </a:lnTo>
                    <a:lnTo>
                      <a:pt x="12" y="14"/>
                    </a:lnTo>
                    <a:lnTo>
                      <a:pt x="22" y="19"/>
                    </a:lnTo>
                    <a:lnTo>
                      <a:pt x="33" y="25"/>
                    </a:lnTo>
                    <a:lnTo>
                      <a:pt x="45" y="31"/>
                    </a:lnTo>
                    <a:lnTo>
                      <a:pt x="55" y="38"/>
                    </a:lnTo>
                    <a:lnTo>
                      <a:pt x="64"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59" name="Freeform 98">
                <a:extLst>
                  <a:ext uri="{FF2B5EF4-FFF2-40B4-BE49-F238E27FC236}">
                    <a16:creationId xmlns:a16="http://schemas.microsoft.com/office/drawing/2014/main" xmlns="" id="{4F5DF646-C3B3-4A91-911B-039139301D50}"/>
                  </a:ext>
                </a:extLst>
              </p:cNvPr>
              <p:cNvSpPr>
                <a:spLocks/>
              </p:cNvSpPr>
              <p:nvPr/>
            </p:nvSpPr>
            <p:spPr bwMode="auto">
              <a:xfrm>
                <a:off x="2840" y="495"/>
                <a:ext cx="39" cy="34"/>
              </a:xfrm>
              <a:custGeom>
                <a:avLst/>
                <a:gdLst>
                  <a:gd name="T0" fmla="*/ 0 w 78"/>
                  <a:gd name="T1" fmla="*/ 1 h 68"/>
                  <a:gd name="T2" fmla="*/ 1 w 78"/>
                  <a:gd name="T3" fmla="*/ 0 h 68"/>
                  <a:gd name="T4" fmla="*/ 1 w 78"/>
                  <a:gd name="T5" fmla="*/ 1 h 68"/>
                  <a:gd name="T6" fmla="*/ 1 w 78"/>
                  <a:gd name="T7" fmla="*/ 1 h 68"/>
                  <a:gd name="T8" fmla="*/ 2 w 78"/>
                  <a:gd name="T9" fmla="*/ 1 h 68"/>
                  <a:gd name="T10" fmla="*/ 2 w 78"/>
                  <a:gd name="T11" fmla="*/ 1 h 68"/>
                  <a:gd name="T12" fmla="*/ 2 w 78"/>
                  <a:gd name="T13" fmla="*/ 2 h 68"/>
                  <a:gd name="T14" fmla="*/ 3 w 78"/>
                  <a:gd name="T15" fmla="*/ 2 h 68"/>
                  <a:gd name="T16" fmla="*/ 3 w 78"/>
                  <a:gd name="T17" fmla="*/ 3 h 68"/>
                  <a:gd name="T18" fmla="*/ 3 w 78"/>
                  <a:gd name="T19" fmla="*/ 2 h 68"/>
                  <a:gd name="T20" fmla="*/ 2 w 78"/>
                  <a:gd name="T21" fmla="*/ 2 h 68"/>
                  <a:gd name="T22" fmla="*/ 2 w 78"/>
                  <a:gd name="T23" fmla="*/ 2 h 68"/>
                  <a:gd name="T24" fmla="*/ 1 w 78"/>
                  <a:gd name="T25" fmla="*/ 1 h 68"/>
                  <a:gd name="T26" fmla="*/ 1 w 78"/>
                  <a:gd name="T27" fmla="*/ 1 h 68"/>
                  <a:gd name="T28" fmla="*/ 1 w 78"/>
                  <a:gd name="T29" fmla="*/ 1 h 68"/>
                  <a:gd name="T30" fmla="*/ 1 w 78"/>
                  <a:gd name="T31" fmla="*/ 1 h 68"/>
                  <a:gd name="T32" fmla="*/ 0 w 78"/>
                  <a:gd name="T33" fmla="*/ 1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8" h="68">
                    <a:moveTo>
                      <a:pt x="0" y="1"/>
                    </a:moveTo>
                    <a:lnTo>
                      <a:pt x="4" y="0"/>
                    </a:lnTo>
                    <a:lnTo>
                      <a:pt x="13" y="4"/>
                    </a:lnTo>
                    <a:lnTo>
                      <a:pt x="23" y="9"/>
                    </a:lnTo>
                    <a:lnTo>
                      <a:pt x="37" y="19"/>
                    </a:lnTo>
                    <a:lnTo>
                      <a:pt x="50" y="29"/>
                    </a:lnTo>
                    <a:lnTo>
                      <a:pt x="63" y="42"/>
                    </a:lnTo>
                    <a:lnTo>
                      <a:pt x="72" y="54"/>
                    </a:lnTo>
                    <a:lnTo>
                      <a:pt x="78" y="68"/>
                    </a:lnTo>
                    <a:lnTo>
                      <a:pt x="69" y="60"/>
                    </a:lnTo>
                    <a:lnTo>
                      <a:pt x="58" y="51"/>
                    </a:lnTo>
                    <a:lnTo>
                      <a:pt x="44" y="40"/>
                    </a:lnTo>
                    <a:lnTo>
                      <a:pt x="30" y="30"/>
                    </a:lnTo>
                    <a:lnTo>
                      <a:pt x="18" y="20"/>
                    </a:lnTo>
                    <a:lnTo>
                      <a:pt x="8" y="12"/>
                    </a:lnTo>
                    <a:lnTo>
                      <a:pt x="2" y="5"/>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60" name="Freeform 99">
                <a:extLst>
                  <a:ext uri="{FF2B5EF4-FFF2-40B4-BE49-F238E27FC236}">
                    <a16:creationId xmlns:a16="http://schemas.microsoft.com/office/drawing/2014/main" xmlns="" id="{BB19978F-B2BD-4A99-B5E0-6DDEB0EB30E0}"/>
                  </a:ext>
                </a:extLst>
              </p:cNvPr>
              <p:cNvSpPr>
                <a:spLocks/>
              </p:cNvSpPr>
              <p:nvPr/>
            </p:nvSpPr>
            <p:spPr bwMode="auto">
              <a:xfrm>
                <a:off x="2834" y="517"/>
                <a:ext cx="45" cy="43"/>
              </a:xfrm>
              <a:custGeom>
                <a:avLst/>
                <a:gdLst>
                  <a:gd name="T0" fmla="*/ 0 w 91"/>
                  <a:gd name="T1" fmla="*/ 0 h 85"/>
                  <a:gd name="T2" fmla="*/ 0 w 91"/>
                  <a:gd name="T3" fmla="*/ 0 h 85"/>
                  <a:gd name="T4" fmla="*/ 0 w 91"/>
                  <a:gd name="T5" fmla="*/ 1 h 85"/>
                  <a:gd name="T6" fmla="*/ 0 w 91"/>
                  <a:gd name="T7" fmla="*/ 1 h 85"/>
                  <a:gd name="T8" fmla="*/ 1 w 91"/>
                  <a:gd name="T9" fmla="*/ 1 h 85"/>
                  <a:gd name="T10" fmla="*/ 1 w 91"/>
                  <a:gd name="T11" fmla="*/ 2 h 85"/>
                  <a:gd name="T12" fmla="*/ 2 w 91"/>
                  <a:gd name="T13" fmla="*/ 2 h 85"/>
                  <a:gd name="T14" fmla="*/ 2 w 91"/>
                  <a:gd name="T15" fmla="*/ 3 h 85"/>
                  <a:gd name="T16" fmla="*/ 2 w 91"/>
                  <a:gd name="T17" fmla="*/ 3 h 85"/>
                  <a:gd name="T18" fmla="*/ 2 w 91"/>
                  <a:gd name="T19" fmla="*/ 3 h 85"/>
                  <a:gd name="T20" fmla="*/ 2 w 91"/>
                  <a:gd name="T21" fmla="*/ 3 h 85"/>
                  <a:gd name="T22" fmla="*/ 1 w 91"/>
                  <a:gd name="T23" fmla="*/ 2 h 85"/>
                  <a:gd name="T24" fmla="*/ 1 w 91"/>
                  <a:gd name="T25" fmla="*/ 2 h 85"/>
                  <a:gd name="T26" fmla="*/ 0 w 91"/>
                  <a:gd name="T27" fmla="*/ 1 h 85"/>
                  <a:gd name="T28" fmla="*/ 0 w 91"/>
                  <a:gd name="T29" fmla="*/ 1 h 85"/>
                  <a:gd name="T30" fmla="*/ 0 w 91"/>
                  <a:gd name="T31" fmla="*/ 1 h 85"/>
                  <a:gd name="T32" fmla="*/ 0 w 91"/>
                  <a:gd name="T33" fmla="*/ 0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1" h="85">
                    <a:moveTo>
                      <a:pt x="0" y="0"/>
                    </a:moveTo>
                    <a:lnTo>
                      <a:pt x="4" y="0"/>
                    </a:lnTo>
                    <a:lnTo>
                      <a:pt x="15" y="4"/>
                    </a:lnTo>
                    <a:lnTo>
                      <a:pt x="29" y="14"/>
                    </a:lnTo>
                    <a:lnTo>
                      <a:pt x="43" y="26"/>
                    </a:lnTo>
                    <a:lnTo>
                      <a:pt x="58" y="40"/>
                    </a:lnTo>
                    <a:lnTo>
                      <a:pt x="72" y="56"/>
                    </a:lnTo>
                    <a:lnTo>
                      <a:pt x="84" y="71"/>
                    </a:lnTo>
                    <a:lnTo>
                      <a:pt x="91" y="85"/>
                    </a:lnTo>
                    <a:lnTo>
                      <a:pt x="84" y="78"/>
                    </a:lnTo>
                    <a:lnTo>
                      <a:pt x="71" y="68"/>
                    </a:lnTo>
                    <a:lnTo>
                      <a:pt x="56" y="56"/>
                    </a:lnTo>
                    <a:lnTo>
                      <a:pt x="39" y="43"/>
                    </a:lnTo>
                    <a:lnTo>
                      <a:pt x="23" y="29"/>
                    </a:lnTo>
                    <a:lnTo>
                      <a:pt x="10" y="16"/>
                    </a:lnTo>
                    <a:lnTo>
                      <a:pt x="2"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61" name="Freeform 100">
                <a:extLst>
                  <a:ext uri="{FF2B5EF4-FFF2-40B4-BE49-F238E27FC236}">
                    <a16:creationId xmlns:a16="http://schemas.microsoft.com/office/drawing/2014/main" xmlns="" id="{5321BD7D-050E-4C80-B9C7-D259BEBA9E58}"/>
                  </a:ext>
                </a:extLst>
              </p:cNvPr>
              <p:cNvSpPr>
                <a:spLocks/>
              </p:cNvSpPr>
              <p:nvPr/>
            </p:nvSpPr>
            <p:spPr bwMode="auto">
              <a:xfrm>
                <a:off x="2825" y="550"/>
                <a:ext cx="50" cy="40"/>
              </a:xfrm>
              <a:custGeom>
                <a:avLst/>
                <a:gdLst>
                  <a:gd name="T0" fmla="*/ 0 w 101"/>
                  <a:gd name="T1" fmla="*/ 1 h 78"/>
                  <a:gd name="T2" fmla="*/ 0 w 101"/>
                  <a:gd name="T3" fmla="*/ 0 h 78"/>
                  <a:gd name="T4" fmla="*/ 0 w 101"/>
                  <a:gd name="T5" fmla="*/ 1 h 78"/>
                  <a:gd name="T6" fmla="*/ 1 w 101"/>
                  <a:gd name="T7" fmla="*/ 1 h 78"/>
                  <a:gd name="T8" fmla="*/ 1 w 101"/>
                  <a:gd name="T9" fmla="*/ 1 h 78"/>
                  <a:gd name="T10" fmla="*/ 2 w 101"/>
                  <a:gd name="T11" fmla="*/ 2 h 78"/>
                  <a:gd name="T12" fmla="*/ 2 w 101"/>
                  <a:gd name="T13" fmla="*/ 2 h 78"/>
                  <a:gd name="T14" fmla="*/ 2 w 101"/>
                  <a:gd name="T15" fmla="*/ 3 h 78"/>
                  <a:gd name="T16" fmla="*/ 3 w 101"/>
                  <a:gd name="T17" fmla="*/ 3 h 78"/>
                  <a:gd name="T18" fmla="*/ 2 w 101"/>
                  <a:gd name="T19" fmla="*/ 3 h 78"/>
                  <a:gd name="T20" fmla="*/ 2 w 101"/>
                  <a:gd name="T21" fmla="*/ 3 h 78"/>
                  <a:gd name="T22" fmla="*/ 1 w 101"/>
                  <a:gd name="T23" fmla="*/ 2 h 78"/>
                  <a:gd name="T24" fmla="*/ 1 w 101"/>
                  <a:gd name="T25" fmla="*/ 2 h 78"/>
                  <a:gd name="T26" fmla="*/ 0 w 101"/>
                  <a:gd name="T27" fmla="*/ 1 h 78"/>
                  <a:gd name="T28" fmla="*/ 0 w 101"/>
                  <a:gd name="T29" fmla="*/ 1 h 78"/>
                  <a:gd name="T30" fmla="*/ 0 w 101"/>
                  <a:gd name="T31" fmla="*/ 1 h 78"/>
                  <a:gd name="T32" fmla="*/ 0 w 101"/>
                  <a:gd name="T33" fmla="*/ 1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1" h="78">
                    <a:moveTo>
                      <a:pt x="0" y="1"/>
                    </a:moveTo>
                    <a:lnTo>
                      <a:pt x="6" y="0"/>
                    </a:lnTo>
                    <a:lnTo>
                      <a:pt x="19" y="4"/>
                    </a:lnTo>
                    <a:lnTo>
                      <a:pt x="34" y="12"/>
                    </a:lnTo>
                    <a:lnTo>
                      <a:pt x="51" y="24"/>
                    </a:lnTo>
                    <a:lnTo>
                      <a:pt x="67" y="38"/>
                    </a:lnTo>
                    <a:lnTo>
                      <a:pt x="82" y="52"/>
                    </a:lnTo>
                    <a:lnTo>
                      <a:pt x="95" y="65"/>
                    </a:lnTo>
                    <a:lnTo>
                      <a:pt x="101" y="78"/>
                    </a:lnTo>
                    <a:lnTo>
                      <a:pt x="93" y="73"/>
                    </a:lnTo>
                    <a:lnTo>
                      <a:pt x="80" y="64"/>
                    </a:lnTo>
                    <a:lnTo>
                      <a:pt x="63" y="53"/>
                    </a:lnTo>
                    <a:lnTo>
                      <a:pt x="44" y="39"/>
                    </a:lnTo>
                    <a:lnTo>
                      <a:pt x="27" y="26"/>
                    </a:lnTo>
                    <a:lnTo>
                      <a:pt x="13" y="15"/>
                    </a:lnTo>
                    <a:lnTo>
                      <a:pt x="3" y="5"/>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62" name="Freeform 101">
                <a:extLst>
                  <a:ext uri="{FF2B5EF4-FFF2-40B4-BE49-F238E27FC236}">
                    <a16:creationId xmlns:a16="http://schemas.microsoft.com/office/drawing/2014/main" xmlns="" id="{9EA26136-E423-4808-9FA7-8BEB109A8EDE}"/>
                  </a:ext>
                </a:extLst>
              </p:cNvPr>
              <p:cNvSpPr>
                <a:spLocks/>
              </p:cNvSpPr>
              <p:nvPr/>
            </p:nvSpPr>
            <p:spPr bwMode="auto">
              <a:xfrm>
                <a:off x="2824" y="567"/>
                <a:ext cx="45" cy="35"/>
              </a:xfrm>
              <a:custGeom>
                <a:avLst/>
                <a:gdLst>
                  <a:gd name="T0" fmla="*/ 0 w 91"/>
                  <a:gd name="T1" fmla="*/ 1 h 69"/>
                  <a:gd name="T2" fmla="*/ 0 w 91"/>
                  <a:gd name="T3" fmla="*/ 0 h 69"/>
                  <a:gd name="T4" fmla="*/ 0 w 91"/>
                  <a:gd name="T5" fmla="*/ 1 h 69"/>
                  <a:gd name="T6" fmla="*/ 0 w 91"/>
                  <a:gd name="T7" fmla="*/ 1 h 69"/>
                  <a:gd name="T8" fmla="*/ 1 w 91"/>
                  <a:gd name="T9" fmla="*/ 1 h 69"/>
                  <a:gd name="T10" fmla="*/ 1 w 91"/>
                  <a:gd name="T11" fmla="*/ 2 h 69"/>
                  <a:gd name="T12" fmla="*/ 2 w 91"/>
                  <a:gd name="T13" fmla="*/ 2 h 69"/>
                  <a:gd name="T14" fmla="*/ 2 w 91"/>
                  <a:gd name="T15" fmla="*/ 2 h 69"/>
                  <a:gd name="T16" fmla="*/ 2 w 91"/>
                  <a:gd name="T17" fmla="*/ 3 h 69"/>
                  <a:gd name="T18" fmla="*/ 2 w 91"/>
                  <a:gd name="T19" fmla="*/ 2 h 69"/>
                  <a:gd name="T20" fmla="*/ 2 w 91"/>
                  <a:gd name="T21" fmla="*/ 2 h 69"/>
                  <a:gd name="T22" fmla="*/ 1 w 91"/>
                  <a:gd name="T23" fmla="*/ 2 h 69"/>
                  <a:gd name="T24" fmla="*/ 1 w 91"/>
                  <a:gd name="T25" fmla="*/ 2 h 69"/>
                  <a:gd name="T26" fmla="*/ 0 w 91"/>
                  <a:gd name="T27" fmla="*/ 1 h 69"/>
                  <a:gd name="T28" fmla="*/ 0 w 91"/>
                  <a:gd name="T29" fmla="*/ 1 h 69"/>
                  <a:gd name="T30" fmla="*/ 0 w 91"/>
                  <a:gd name="T31" fmla="*/ 1 h 69"/>
                  <a:gd name="T32" fmla="*/ 0 w 91"/>
                  <a:gd name="T33" fmla="*/ 1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1" h="69">
                    <a:moveTo>
                      <a:pt x="0" y="1"/>
                    </a:moveTo>
                    <a:lnTo>
                      <a:pt x="5" y="0"/>
                    </a:lnTo>
                    <a:lnTo>
                      <a:pt x="15" y="5"/>
                    </a:lnTo>
                    <a:lnTo>
                      <a:pt x="30" y="13"/>
                    </a:lnTo>
                    <a:lnTo>
                      <a:pt x="46" y="23"/>
                    </a:lnTo>
                    <a:lnTo>
                      <a:pt x="61" y="35"/>
                    </a:lnTo>
                    <a:lnTo>
                      <a:pt x="76" y="47"/>
                    </a:lnTo>
                    <a:lnTo>
                      <a:pt x="86" y="59"/>
                    </a:lnTo>
                    <a:lnTo>
                      <a:pt x="91" y="69"/>
                    </a:lnTo>
                    <a:lnTo>
                      <a:pt x="83" y="64"/>
                    </a:lnTo>
                    <a:lnTo>
                      <a:pt x="69" y="55"/>
                    </a:lnTo>
                    <a:lnTo>
                      <a:pt x="53" y="46"/>
                    </a:lnTo>
                    <a:lnTo>
                      <a:pt x="37" y="35"/>
                    </a:lnTo>
                    <a:lnTo>
                      <a:pt x="21" y="24"/>
                    </a:lnTo>
                    <a:lnTo>
                      <a:pt x="9" y="15"/>
                    </a:lnTo>
                    <a:lnTo>
                      <a:pt x="1" y="7"/>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63" name="Freeform 102">
                <a:extLst>
                  <a:ext uri="{FF2B5EF4-FFF2-40B4-BE49-F238E27FC236}">
                    <a16:creationId xmlns:a16="http://schemas.microsoft.com/office/drawing/2014/main" xmlns="" id="{CB1D18EF-CEC4-4CC2-9827-42E31BC24FBF}"/>
                  </a:ext>
                </a:extLst>
              </p:cNvPr>
              <p:cNvSpPr>
                <a:spLocks/>
              </p:cNvSpPr>
              <p:nvPr/>
            </p:nvSpPr>
            <p:spPr bwMode="auto">
              <a:xfrm>
                <a:off x="2824" y="596"/>
                <a:ext cx="38" cy="29"/>
              </a:xfrm>
              <a:custGeom>
                <a:avLst/>
                <a:gdLst>
                  <a:gd name="T0" fmla="*/ 0 w 75"/>
                  <a:gd name="T1" fmla="*/ 1 h 58"/>
                  <a:gd name="T2" fmla="*/ 1 w 75"/>
                  <a:gd name="T3" fmla="*/ 0 h 58"/>
                  <a:gd name="T4" fmla="*/ 1 w 75"/>
                  <a:gd name="T5" fmla="*/ 1 h 58"/>
                  <a:gd name="T6" fmla="*/ 1 w 75"/>
                  <a:gd name="T7" fmla="*/ 1 h 58"/>
                  <a:gd name="T8" fmla="*/ 2 w 75"/>
                  <a:gd name="T9" fmla="*/ 1 h 58"/>
                  <a:gd name="T10" fmla="*/ 2 w 75"/>
                  <a:gd name="T11" fmla="*/ 1 h 58"/>
                  <a:gd name="T12" fmla="*/ 2 w 75"/>
                  <a:gd name="T13" fmla="*/ 2 h 58"/>
                  <a:gd name="T14" fmla="*/ 3 w 75"/>
                  <a:gd name="T15" fmla="*/ 2 h 58"/>
                  <a:gd name="T16" fmla="*/ 3 w 75"/>
                  <a:gd name="T17" fmla="*/ 2 h 58"/>
                  <a:gd name="T18" fmla="*/ 3 w 75"/>
                  <a:gd name="T19" fmla="*/ 2 h 58"/>
                  <a:gd name="T20" fmla="*/ 2 w 75"/>
                  <a:gd name="T21" fmla="*/ 2 h 58"/>
                  <a:gd name="T22" fmla="*/ 2 w 75"/>
                  <a:gd name="T23" fmla="*/ 2 h 58"/>
                  <a:gd name="T24" fmla="*/ 1 w 75"/>
                  <a:gd name="T25" fmla="*/ 1 h 58"/>
                  <a:gd name="T26" fmla="*/ 1 w 75"/>
                  <a:gd name="T27" fmla="*/ 1 h 58"/>
                  <a:gd name="T28" fmla="*/ 1 w 75"/>
                  <a:gd name="T29" fmla="*/ 1 h 58"/>
                  <a:gd name="T30" fmla="*/ 1 w 75"/>
                  <a:gd name="T31" fmla="*/ 1 h 58"/>
                  <a:gd name="T32" fmla="*/ 0 w 75"/>
                  <a:gd name="T33" fmla="*/ 1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5" h="58">
                    <a:moveTo>
                      <a:pt x="0" y="1"/>
                    </a:moveTo>
                    <a:lnTo>
                      <a:pt x="5" y="0"/>
                    </a:lnTo>
                    <a:lnTo>
                      <a:pt x="13" y="1"/>
                    </a:lnTo>
                    <a:lnTo>
                      <a:pt x="24" y="6"/>
                    </a:lnTo>
                    <a:lnTo>
                      <a:pt x="37" y="13"/>
                    </a:lnTo>
                    <a:lnTo>
                      <a:pt x="50" y="22"/>
                    </a:lnTo>
                    <a:lnTo>
                      <a:pt x="61" y="33"/>
                    </a:lnTo>
                    <a:lnTo>
                      <a:pt x="70" y="45"/>
                    </a:lnTo>
                    <a:lnTo>
                      <a:pt x="75" y="58"/>
                    </a:lnTo>
                    <a:lnTo>
                      <a:pt x="67" y="52"/>
                    </a:lnTo>
                    <a:lnTo>
                      <a:pt x="57" y="44"/>
                    </a:lnTo>
                    <a:lnTo>
                      <a:pt x="43" y="36"/>
                    </a:lnTo>
                    <a:lnTo>
                      <a:pt x="29" y="28"/>
                    </a:lnTo>
                    <a:lnTo>
                      <a:pt x="17" y="18"/>
                    </a:lnTo>
                    <a:lnTo>
                      <a:pt x="7" y="11"/>
                    </a:lnTo>
                    <a:lnTo>
                      <a:pt x="1" y="6"/>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64" name="Freeform 103">
                <a:extLst>
                  <a:ext uri="{FF2B5EF4-FFF2-40B4-BE49-F238E27FC236}">
                    <a16:creationId xmlns:a16="http://schemas.microsoft.com/office/drawing/2014/main" xmlns="" id="{5BD06A87-4685-4A86-8EB4-CCAA97CE2C57}"/>
                  </a:ext>
                </a:extLst>
              </p:cNvPr>
              <p:cNvSpPr>
                <a:spLocks/>
              </p:cNvSpPr>
              <p:nvPr/>
            </p:nvSpPr>
            <p:spPr bwMode="auto">
              <a:xfrm>
                <a:off x="2815" y="637"/>
                <a:ext cx="23" cy="8"/>
              </a:xfrm>
              <a:custGeom>
                <a:avLst/>
                <a:gdLst>
                  <a:gd name="T0" fmla="*/ 0 w 46"/>
                  <a:gd name="T1" fmla="*/ 1 h 15"/>
                  <a:gd name="T2" fmla="*/ 1 w 46"/>
                  <a:gd name="T3" fmla="*/ 1 h 15"/>
                  <a:gd name="T4" fmla="*/ 1 w 46"/>
                  <a:gd name="T5" fmla="*/ 0 h 15"/>
                  <a:gd name="T6" fmla="*/ 1 w 46"/>
                  <a:gd name="T7" fmla="*/ 0 h 15"/>
                  <a:gd name="T8" fmla="*/ 1 w 46"/>
                  <a:gd name="T9" fmla="*/ 0 h 15"/>
                  <a:gd name="T10" fmla="*/ 1 w 46"/>
                  <a:gd name="T11" fmla="*/ 1 h 15"/>
                  <a:gd name="T12" fmla="*/ 2 w 46"/>
                  <a:gd name="T13" fmla="*/ 1 h 15"/>
                  <a:gd name="T14" fmla="*/ 2 w 46"/>
                  <a:gd name="T15" fmla="*/ 1 h 15"/>
                  <a:gd name="T16" fmla="*/ 2 w 46"/>
                  <a:gd name="T17" fmla="*/ 1 h 15"/>
                  <a:gd name="T18" fmla="*/ 2 w 46"/>
                  <a:gd name="T19" fmla="*/ 1 h 15"/>
                  <a:gd name="T20" fmla="*/ 2 w 46"/>
                  <a:gd name="T21" fmla="*/ 1 h 15"/>
                  <a:gd name="T22" fmla="*/ 1 w 46"/>
                  <a:gd name="T23" fmla="*/ 1 h 15"/>
                  <a:gd name="T24" fmla="*/ 1 w 46"/>
                  <a:gd name="T25" fmla="*/ 1 h 15"/>
                  <a:gd name="T26" fmla="*/ 1 w 46"/>
                  <a:gd name="T27" fmla="*/ 1 h 15"/>
                  <a:gd name="T28" fmla="*/ 1 w 46"/>
                  <a:gd name="T29" fmla="*/ 1 h 15"/>
                  <a:gd name="T30" fmla="*/ 0 w 46"/>
                  <a:gd name="T31" fmla="*/ 1 h 15"/>
                  <a:gd name="T32" fmla="*/ 0 w 46"/>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15">
                    <a:moveTo>
                      <a:pt x="0" y="3"/>
                    </a:moveTo>
                    <a:lnTo>
                      <a:pt x="3" y="1"/>
                    </a:lnTo>
                    <a:lnTo>
                      <a:pt x="9" y="0"/>
                    </a:lnTo>
                    <a:lnTo>
                      <a:pt x="16" y="0"/>
                    </a:lnTo>
                    <a:lnTo>
                      <a:pt x="24" y="0"/>
                    </a:lnTo>
                    <a:lnTo>
                      <a:pt x="32" y="2"/>
                    </a:lnTo>
                    <a:lnTo>
                      <a:pt x="39" y="4"/>
                    </a:lnTo>
                    <a:lnTo>
                      <a:pt x="44" y="9"/>
                    </a:lnTo>
                    <a:lnTo>
                      <a:pt x="46" y="15"/>
                    </a:lnTo>
                    <a:lnTo>
                      <a:pt x="40" y="10"/>
                    </a:lnTo>
                    <a:lnTo>
                      <a:pt x="33" y="8"/>
                    </a:lnTo>
                    <a:lnTo>
                      <a:pt x="24" y="8"/>
                    </a:lnTo>
                    <a:lnTo>
                      <a:pt x="16" y="8"/>
                    </a:lnTo>
                    <a:lnTo>
                      <a:pt x="8" y="8"/>
                    </a:lnTo>
                    <a:lnTo>
                      <a:pt x="2" y="8"/>
                    </a:lnTo>
                    <a:lnTo>
                      <a:pt x="0" y="7"/>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65" name="Freeform 104">
                <a:extLst>
                  <a:ext uri="{FF2B5EF4-FFF2-40B4-BE49-F238E27FC236}">
                    <a16:creationId xmlns:a16="http://schemas.microsoft.com/office/drawing/2014/main" xmlns="" id="{1F47698A-A60D-40FE-A112-2BFB23B29A95}"/>
                  </a:ext>
                </a:extLst>
              </p:cNvPr>
              <p:cNvSpPr>
                <a:spLocks/>
              </p:cNvSpPr>
              <p:nvPr/>
            </p:nvSpPr>
            <p:spPr bwMode="auto">
              <a:xfrm>
                <a:off x="2838" y="508"/>
                <a:ext cx="42" cy="38"/>
              </a:xfrm>
              <a:custGeom>
                <a:avLst/>
                <a:gdLst>
                  <a:gd name="T0" fmla="*/ 0 w 84"/>
                  <a:gd name="T1" fmla="*/ 1 h 76"/>
                  <a:gd name="T2" fmla="*/ 1 w 84"/>
                  <a:gd name="T3" fmla="*/ 0 h 76"/>
                  <a:gd name="T4" fmla="*/ 1 w 84"/>
                  <a:gd name="T5" fmla="*/ 1 h 76"/>
                  <a:gd name="T6" fmla="*/ 1 w 84"/>
                  <a:gd name="T7" fmla="*/ 1 h 76"/>
                  <a:gd name="T8" fmla="*/ 2 w 84"/>
                  <a:gd name="T9" fmla="*/ 1 h 76"/>
                  <a:gd name="T10" fmla="*/ 2 w 84"/>
                  <a:gd name="T11" fmla="*/ 2 h 76"/>
                  <a:gd name="T12" fmla="*/ 3 w 84"/>
                  <a:gd name="T13" fmla="*/ 2 h 76"/>
                  <a:gd name="T14" fmla="*/ 3 w 84"/>
                  <a:gd name="T15" fmla="*/ 2 h 76"/>
                  <a:gd name="T16" fmla="*/ 3 w 84"/>
                  <a:gd name="T17" fmla="*/ 3 h 76"/>
                  <a:gd name="T18" fmla="*/ 3 w 84"/>
                  <a:gd name="T19" fmla="*/ 3 h 76"/>
                  <a:gd name="T20" fmla="*/ 3 w 84"/>
                  <a:gd name="T21" fmla="*/ 2 h 76"/>
                  <a:gd name="T22" fmla="*/ 2 w 84"/>
                  <a:gd name="T23" fmla="*/ 2 h 76"/>
                  <a:gd name="T24" fmla="*/ 2 w 84"/>
                  <a:gd name="T25" fmla="*/ 2 h 76"/>
                  <a:gd name="T26" fmla="*/ 1 w 84"/>
                  <a:gd name="T27" fmla="*/ 1 h 76"/>
                  <a:gd name="T28" fmla="*/ 1 w 84"/>
                  <a:gd name="T29" fmla="*/ 1 h 76"/>
                  <a:gd name="T30" fmla="*/ 1 w 84"/>
                  <a:gd name="T31" fmla="*/ 1 h 76"/>
                  <a:gd name="T32" fmla="*/ 0 w 84"/>
                  <a:gd name="T33" fmla="*/ 1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4" h="76">
                    <a:moveTo>
                      <a:pt x="0" y="2"/>
                    </a:moveTo>
                    <a:lnTo>
                      <a:pt x="4" y="0"/>
                    </a:lnTo>
                    <a:lnTo>
                      <a:pt x="15" y="4"/>
                    </a:lnTo>
                    <a:lnTo>
                      <a:pt x="26" y="12"/>
                    </a:lnTo>
                    <a:lnTo>
                      <a:pt x="40" y="22"/>
                    </a:lnTo>
                    <a:lnTo>
                      <a:pt x="54" y="35"/>
                    </a:lnTo>
                    <a:lnTo>
                      <a:pt x="67" y="49"/>
                    </a:lnTo>
                    <a:lnTo>
                      <a:pt x="77" y="63"/>
                    </a:lnTo>
                    <a:lnTo>
                      <a:pt x="84" y="76"/>
                    </a:lnTo>
                    <a:lnTo>
                      <a:pt x="77" y="71"/>
                    </a:lnTo>
                    <a:lnTo>
                      <a:pt x="67" y="62"/>
                    </a:lnTo>
                    <a:lnTo>
                      <a:pt x="52" y="50"/>
                    </a:lnTo>
                    <a:lnTo>
                      <a:pt x="37" y="38"/>
                    </a:lnTo>
                    <a:lnTo>
                      <a:pt x="22" y="27"/>
                    </a:lnTo>
                    <a:lnTo>
                      <a:pt x="9" y="17"/>
                    </a:lnTo>
                    <a:lnTo>
                      <a:pt x="1" y="7"/>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66" name="Freeform 105">
                <a:extLst>
                  <a:ext uri="{FF2B5EF4-FFF2-40B4-BE49-F238E27FC236}">
                    <a16:creationId xmlns:a16="http://schemas.microsoft.com/office/drawing/2014/main" xmlns="" id="{CD341853-7669-40E9-8736-4608C7D5F927}"/>
                  </a:ext>
                </a:extLst>
              </p:cNvPr>
              <p:cNvSpPr>
                <a:spLocks/>
              </p:cNvSpPr>
              <p:nvPr/>
            </p:nvSpPr>
            <p:spPr bwMode="auto">
              <a:xfrm>
                <a:off x="2830" y="535"/>
                <a:ext cx="48" cy="39"/>
              </a:xfrm>
              <a:custGeom>
                <a:avLst/>
                <a:gdLst>
                  <a:gd name="T0" fmla="*/ 0 w 96"/>
                  <a:gd name="T1" fmla="*/ 1 h 77"/>
                  <a:gd name="T2" fmla="*/ 1 w 96"/>
                  <a:gd name="T3" fmla="*/ 0 h 77"/>
                  <a:gd name="T4" fmla="*/ 1 w 96"/>
                  <a:gd name="T5" fmla="*/ 1 h 77"/>
                  <a:gd name="T6" fmla="*/ 1 w 96"/>
                  <a:gd name="T7" fmla="*/ 1 h 77"/>
                  <a:gd name="T8" fmla="*/ 2 w 96"/>
                  <a:gd name="T9" fmla="*/ 1 h 77"/>
                  <a:gd name="T10" fmla="*/ 2 w 96"/>
                  <a:gd name="T11" fmla="*/ 2 h 77"/>
                  <a:gd name="T12" fmla="*/ 3 w 96"/>
                  <a:gd name="T13" fmla="*/ 2 h 77"/>
                  <a:gd name="T14" fmla="*/ 3 w 96"/>
                  <a:gd name="T15" fmla="*/ 2 h 77"/>
                  <a:gd name="T16" fmla="*/ 3 w 96"/>
                  <a:gd name="T17" fmla="*/ 3 h 77"/>
                  <a:gd name="T18" fmla="*/ 3 w 96"/>
                  <a:gd name="T19" fmla="*/ 3 h 77"/>
                  <a:gd name="T20" fmla="*/ 3 w 96"/>
                  <a:gd name="T21" fmla="*/ 2 h 77"/>
                  <a:gd name="T22" fmla="*/ 2 w 96"/>
                  <a:gd name="T23" fmla="*/ 2 h 77"/>
                  <a:gd name="T24" fmla="*/ 2 w 96"/>
                  <a:gd name="T25" fmla="*/ 2 h 77"/>
                  <a:gd name="T26" fmla="*/ 1 w 96"/>
                  <a:gd name="T27" fmla="*/ 1 h 77"/>
                  <a:gd name="T28" fmla="*/ 1 w 96"/>
                  <a:gd name="T29" fmla="*/ 1 h 77"/>
                  <a:gd name="T30" fmla="*/ 1 w 96"/>
                  <a:gd name="T31" fmla="*/ 1 h 77"/>
                  <a:gd name="T32" fmla="*/ 0 w 96"/>
                  <a:gd name="T33" fmla="*/ 1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6" h="77">
                    <a:moveTo>
                      <a:pt x="0" y="1"/>
                    </a:moveTo>
                    <a:lnTo>
                      <a:pt x="5" y="0"/>
                    </a:lnTo>
                    <a:lnTo>
                      <a:pt x="17" y="4"/>
                    </a:lnTo>
                    <a:lnTo>
                      <a:pt x="32" y="12"/>
                    </a:lnTo>
                    <a:lnTo>
                      <a:pt x="48" y="23"/>
                    </a:lnTo>
                    <a:lnTo>
                      <a:pt x="64" y="37"/>
                    </a:lnTo>
                    <a:lnTo>
                      <a:pt x="79" y="50"/>
                    </a:lnTo>
                    <a:lnTo>
                      <a:pt x="91" y="64"/>
                    </a:lnTo>
                    <a:lnTo>
                      <a:pt x="96" y="77"/>
                    </a:lnTo>
                    <a:lnTo>
                      <a:pt x="89" y="72"/>
                    </a:lnTo>
                    <a:lnTo>
                      <a:pt x="77" y="63"/>
                    </a:lnTo>
                    <a:lnTo>
                      <a:pt x="60" y="52"/>
                    </a:lnTo>
                    <a:lnTo>
                      <a:pt x="42" y="39"/>
                    </a:lnTo>
                    <a:lnTo>
                      <a:pt x="25" y="26"/>
                    </a:lnTo>
                    <a:lnTo>
                      <a:pt x="11" y="15"/>
                    </a:lnTo>
                    <a:lnTo>
                      <a:pt x="2" y="7"/>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67" name="Freeform 106">
                <a:extLst>
                  <a:ext uri="{FF2B5EF4-FFF2-40B4-BE49-F238E27FC236}">
                    <a16:creationId xmlns:a16="http://schemas.microsoft.com/office/drawing/2014/main" xmlns="" id="{F63C1E48-51AB-474A-8015-741AFF3ACC86}"/>
                  </a:ext>
                </a:extLst>
              </p:cNvPr>
              <p:cNvSpPr>
                <a:spLocks/>
              </p:cNvSpPr>
              <p:nvPr/>
            </p:nvSpPr>
            <p:spPr bwMode="auto">
              <a:xfrm>
                <a:off x="2822" y="585"/>
                <a:ext cx="46" cy="29"/>
              </a:xfrm>
              <a:custGeom>
                <a:avLst/>
                <a:gdLst>
                  <a:gd name="T0" fmla="*/ 0 w 93"/>
                  <a:gd name="T1" fmla="*/ 1 h 57"/>
                  <a:gd name="T2" fmla="*/ 0 w 93"/>
                  <a:gd name="T3" fmla="*/ 0 h 57"/>
                  <a:gd name="T4" fmla="*/ 0 w 93"/>
                  <a:gd name="T5" fmla="*/ 1 h 57"/>
                  <a:gd name="T6" fmla="*/ 0 w 93"/>
                  <a:gd name="T7" fmla="*/ 1 h 57"/>
                  <a:gd name="T8" fmla="*/ 1 w 93"/>
                  <a:gd name="T9" fmla="*/ 1 h 57"/>
                  <a:gd name="T10" fmla="*/ 1 w 93"/>
                  <a:gd name="T11" fmla="*/ 1 h 57"/>
                  <a:gd name="T12" fmla="*/ 2 w 93"/>
                  <a:gd name="T13" fmla="*/ 2 h 57"/>
                  <a:gd name="T14" fmla="*/ 2 w 93"/>
                  <a:gd name="T15" fmla="*/ 2 h 57"/>
                  <a:gd name="T16" fmla="*/ 2 w 93"/>
                  <a:gd name="T17" fmla="*/ 2 h 57"/>
                  <a:gd name="T18" fmla="*/ 2 w 93"/>
                  <a:gd name="T19" fmla="*/ 2 h 57"/>
                  <a:gd name="T20" fmla="*/ 2 w 93"/>
                  <a:gd name="T21" fmla="*/ 2 h 57"/>
                  <a:gd name="T22" fmla="*/ 1 w 93"/>
                  <a:gd name="T23" fmla="*/ 2 h 57"/>
                  <a:gd name="T24" fmla="*/ 1 w 93"/>
                  <a:gd name="T25" fmla="*/ 1 h 57"/>
                  <a:gd name="T26" fmla="*/ 0 w 93"/>
                  <a:gd name="T27" fmla="*/ 1 h 57"/>
                  <a:gd name="T28" fmla="*/ 0 w 93"/>
                  <a:gd name="T29" fmla="*/ 1 h 57"/>
                  <a:gd name="T30" fmla="*/ 0 w 93"/>
                  <a:gd name="T31" fmla="*/ 1 h 57"/>
                  <a:gd name="T32" fmla="*/ 0 w 93"/>
                  <a:gd name="T33" fmla="*/ 1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3" h="57">
                    <a:moveTo>
                      <a:pt x="0" y="1"/>
                    </a:moveTo>
                    <a:lnTo>
                      <a:pt x="4" y="0"/>
                    </a:lnTo>
                    <a:lnTo>
                      <a:pt x="15" y="2"/>
                    </a:lnTo>
                    <a:lnTo>
                      <a:pt x="28" y="7"/>
                    </a:lnTo>
                    <a:lnTo>
                      <a:pt x="44" y="14"/>
                    </a:lnTo>
                    <a:lnTo>
                      <a:pt x="59" y="23"/>
                    </a:lnTo>
                    <a:lnTo>
                      <a:pt x="74" y="33"/>
                    </a:lnTo>
                    <a:lnTo>
                      <a:pt x="86" y="45"/>
                    </a:lnTo>
                    <a:lnTo>
                      <a:pt x="93" y="57"/>
                    </a:lnTo>
                    <a:lnTo>
                      <a:pt x="84" y="52"/>
                    </a:lnTo>
                    <a:lnTo>
                      <a:pt x="71" y="45"/>
                    </a:lnTo>
                    <a:lnTo>
                      <a:pt x="55" y="37"/>
                    </a:lnTo>
                    <a:lnTo>
                      <a:pt x="38" y="28"/>
                    </a:lnTo>
                    <a:lnTo>
                      <a:pt x="23" y="19"/>
                    </a:lnTo>
                    <a:lnTo>
                      <a:pt x="10" y="11"/>
                    </a:lnTo>
                    <a:lnTo>
                      <a:pt x="1" y="6"/>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68" name="Freeform 107">
                <a:extLst>
                  <a:ext uri="{FF2B5EF4-FFF2-40B4-BE49-F238E27FC236}">
                    <a16:creationId xmlns:a16="http://schemas.microsoft.com/office/drawing/2014/main" xmlns="" id="{2DDFFA8D-04B1-4AB0-B556-02D98CAF4B7F}"/>
                  </a:ext>
                </a:extLst>
              </p:cNvPr>
              <p:cNvSpPr>
                <a:spLocks/>
              </p:cNvSpPr>
              <p:nvPr/>
            </p:nvSpPr>
            <p:spPr bwMode="auto">
              <a:xfrm>
                <a:off x="2821" y="605"/>
                <a:ext cx="34" cy="29"/>
              </a:xfrm>
              <a:custGeom>
                <a:avLst/>
                <a:gdLst>
                  <a:gd name="T0" fmla="*/ 0 w 68"/>
                  <a:gd name="T1" fmla="*/ 0 h 58"/>
                  <a:gd name="T2" fmla="*/ 1 w 68"/>
                  <a:gd name="T3" fmla="*/ 0 h 58"/>
                  <a:gd name="T4" fmla="*/ 1 w 68"/>
                  <a:gd name="T5" fmla="*/ 1 h 58"/>
                  <a:gd name="T6" fmla="*/ 1 w 68"/>
                  <a:gd name="T7" fmla="*/ 1 h 58"/>
                  <a:gd name="T8" fmla="*/ 2 w 68"/>
                  <a:gd name="T9" fmla="*/ 1 h 58"/>
                  <a:gd name="T10" fmla="*/ 2 w 68"/>
                  <a:gd name="T11" fmla="*/ 1 h 58"/>
                  <a:gd name="T12" fmla="*/ 2 w 68"/>
                  <a:gd name="T13" fmla="*/ 2 h 58"/>
                  <a:gd name="T14" fmla="*/ 3 w 68"/>
                  <a:gd name="T15" fmla="*/ 2 h 58"/>
                  <a:gd name="T16" fmla="*/ 3 w 68"/>
                  <a:gd name="T17" fmla="*/ 2 h 58"/>
                  <a:gd name="T18" fmla="*/ 2 w 68"/>
                  <a:gd name="T19" fmla="*/ 2 h 58"/>
                  <a:gd name="T20" fmla="*/ 2 w 68"/>
                  <a:gd name="T21" fmla="*/ 2 h 58"/>
                  <a:gd name="T22" fmla="*/ 2 w 68"/>
                  <a:gd name="T23" fmla="*/ 2 h 58"/>
                  <a:gd name="T24" fmla="*/ 1 w 68"/>
                  <a:gd name="T25" fmla="*/ 1 h 58"/>
                  <a:gd name="T26" fmla="*/ 1 w 68"/>
                  <a:gd name="T27" fmla="*/ 1 h 58"/>
                  <a:gd name="T28" fmla="*/ 1 w 68"/>
                  <a:gd name="T29" fmla="*/ 1 h 58"/>
                  <a:gd name="T30" fmla="*/ 1 w 68"/>
                  <a:gd name="T31" fmla="*/ 1 h 58"/>
                  <a:gd name="T32" fmla="*/ 0 w 68"/>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58">
                    <a:moveTo>
                      <a:pt x="0" y="0"/>
                    </a:moveTo>
                    <a:lnTo>
                      <a:pt x="5" y="0"/>
                    </a:lnTo>
                    <a:lnTo>
                      <a:pt x="14" y="4"/>
                    </a:lnTo>
                    <a:lnTo>
                      <a:pt x="25" y="12"/>
                    </a:lnTo>
                    <a:lnTo>
                      <a:pt x="37" y="21"/>
                    </a:lnTo>
                    <a:lnTo>
                      <a:pt x="50" y="31"/>
                    </a:lnTo>
                    <a:lnTo>
                      <a:pt x="59" y="43"/>
                    </a:lnTo>
                    <a:lnTo>
                      <a:pt x="66" y="51"/>
                    </a:lnTo>
                    <a:lnTo>
                      <a:pt x="68" y="58"/>
                    </a:lnTo>
                    <a:lnTo>
                      <a:pt x="63" y="53"/>
                    </a:lnTo>
                    <a:lnTo>
                      <a:pt x="53" y="46"/>
                    </a:lnTo>
                    <a:lnTo>
                      <a:pt x="42" y="38"/>
                    </a:lnTo>
                    <a:lnTo>
                      <a:pt x="30" y="29"/>
                    </a:lnTo>
                    <a:lnTo>
                      <a:pt x="19" y="21"/>
                    </a:lnTo>
                    <a:lnTo>
                      <a:pt x="10" y="12"/>
                    </a:lnTo>
                    <a:lnTo>
                      <a:pt x="3" y="5"/>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69" name="Freeform 108">
                <a:extLst>
                  <a:ext uri="{FF2B5EF4-FFF2-40B4-BE49-F238E27FC236}">
                    <a16:creationId xmlns:a16="http://schemas.microsoft.com/office/drawing/2014/main" xmlns="" id="{340481E1-29A9-4D95-8DFA-15E6E9E0B22D}"/>
                  </a:ext>
                </a:extLst>
              </p:cNvPr>
              <p:cNvSpPr>
                <a:spLocks/>
              </p:cNvSpPr>
              <p:nvPr/>
            </p:nvSpPr>
            <p:spPr bwMode="auto">
              <a:xfrm>
                <a:off x="2825" y="627"/>
                <a:ext cx="26" cy="12"/>
              </a:xfrm>
              <a:custGeom>
                <a:avLst/>
                <a:gdLst>
                  <a:gd name="T0" fmla="*/ 0 w 51"/>
                  <a:gd name="T1" fmla="*/ 1 h 23"/>
                  <a:gd name="T2" fmla="*/ 1 w 51"/>
                  <a:gd name="T3" fmla="*/ 0 h 23"/>
                  <a:gd name="T4" fmla="*/ 1 w 51"/>
                  <a:gd name="T5" fmla="*/ 0 h 23"/>
                  <a:gd name="T6" fmla="*/ 1 w 51"/>
                  <a:gd name="T7" fmla="*/ 1 h 23"/>
                  <a:gd name="T8" fmla="*/ 1 w 51"/>
                  <a:gd name="T9" fmla="*/ 1 h 23"/>
                  <a:gd name="T10" fmla="*/ 2 w 51"/>
                  <a:gd name="T11" fmla="*/ 1 h 23"/>
                  <a:gd name="T12" fmla="*/ 2 w 51"/>
                  <a:gd name="T13" fmla="*/ 1 h 23"/>
                  <a:gd name="T14" fmla="*/ 2 w 51"/>
                  <a:gd name="T15" fmla="*/ 1 h 23"/>
                  <a:gd name="T16" fmla="*/ 2 w 51"/>
                  <a:gd name="T17" fmla="*/ 1 h 23"/>
                  <a:gd name="T18" fmla="*/ 2 w 51"/>
                  <a:gd name="T19" fmla="*/ 1 h 23"/>
                  <a:gd name="T20" fmla="*/ 2 w 51"/>
                  <a:gd name="T21" fmla="*/ 1 h 23"/>
                  <a:gd name="T22" fmla="*/ 1 w 51"/>
                  <a:gd name="T23" fmla="*/ 1 h 23"/>
                  <a:gd name="T24" fmla="*/ 1 w 51"/>
                  <a:gd name="T25" fmla="*/ 1 h 23"/>
                  <a:gd name="T26" fmla="*/ 1 w 51"/>
                  <a:gd name="T27" fmla="*/ 1 h 23"/>
                  <a:gd name="T28" fmla="*/ 1 w 51"/>
                  <a:gd name="T29" fmla="*/ 1 h 23"/>
                  <a:gd name="T30" fmla="*/ 0 w 51"/>
                  <a:gd name="T31" fmla="*/ 1 h 23"/>
                  <a:gd name="T32" fmla="*/ 0 w 51"/>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23">
                    <a:moveTo>
                      <a:pt x="0" y="2"/>
                    </a:moveTo>
                    <a:lnTo>
                      <a:pt x="3" y="0"/>
                    </a:lnTo>
                    <a:lnTo>
                      <a:pt x="10" y="0"/>
                    </a:lnTo>
                    <a:lnTo>
                      <a:pt x="18" y="1"/>
                    </a:lnTo>
                    <a:lnTo>
                      <a:pt x="27" y="3"/>
                    </a:lnTo>
                    <a:lnTo>
                      <a:pt x="36" y="7"/>
                    </a:lnTo>
                    <a:lnTo>
                      <a:pt x="43" y="11"/>
                    </a:lnTo>
                    <a:lnTo>
                      <a:pt x="49" y="17"/>
                    </a:lnTo>
                    <a:lnTo>
                      <a:pt x="51" y="23"/>
                    </a:lnTo>
                    <a:lnTo>
                      <a:pt x="45" y="18"/>
                    </a:lnTo>
                    <a:lnTo>
                      <a:pt x="37" y="15"/>
                    </a:lnTo>
                    <a:lnTo>
                      <a:pt x="28" y="13"/>
                    </a:lnTo>
                    <a:lnTo>
                      <a:pt x="19" y="10"/>
                    </a:lnTo>
                    <a:lnTo>
                      <a:pt x="10" y="9"/>
                    </a:lnTo>
                    <a:lnTo>
                      <a:pt x="4" y="8"/>
                    </a:lnTo>
                    <a:lnTo>
                      <a:pt x="0" y="6"/>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70" name="Freeform 109">
                <a:extLst>
                  <a:ext uri="{FF2B5EF4-FFF2-40B4-BE49-F238E27FC236}">
                    <a16:creationId xmlns:a16="http://schemas.microsoft.com/office/drawing/2014/main" xmlns="" id="{C614782D-FDBD-4851-AB8E-3CA9EC4D2F5C}"/>
                  </a:ext>
                </a:extLst>
              </p:cNvPr>
              <p:cNvSpPr>
                <a:spLocks/>
              </p:cNvSpPr>
              <p:nvPr/>
            </p:nvSpPr>
            <p:spPr bwMode="auto">
              <a:xfrm>
                <a:off x="2854" y="477"/>
                <a:ext cx="20" cy="23"/>
              </a:xfrm>
              <a:custGeom>
                <a:avLst/>
                <a:gdLst>
                  <a:gd name="T0" fmla="*/ 2 w 40"/>
                  <a:gd name="T1" fmla="*/ 2 h 46"/>
                  <a:gd name="T2" fmla="*/ 2 w 40"/>
                  <a:gd name="T3" fmla="*/ 2 h 46"/>
                  <a:gd name="T4" fmla="*/ 1 w 40"/>
                  <a:gd name="T5" fmla="*/ 2 h 46"/>
                  <a:gd name="T6" fmla="*/ 1 w 40"/>
                  <a:gd name="T7" fmla="*/ 1 h 46"/>
                  <a:gd name="T8" fmla="*/ 1 w 40"/>
                  <a:gd name="T9" fmla="*/ 1 h 46"/>
                  <a:gd name="T10" fmla="*/ 1 w 40"/>
                  <a:gd name="T11" fmla="*/ 1 h 46"/>
                  <a:gd name="T12" fmla="*/ 1 w 40"/>
                  <a:gd name="T13" fmla="*/ 1 h 46"/>
                  <a:gd name="T14" fmla="*/ 0 w 40"/>
                  <a:gd name="T15" fmla="*/ 1 h 46"/>
                  <a:gd name="T16" fmla="*/ 1 w 40"/>
                  <a:gd name="T17" fmla="*/ 1 h 46"/>
                  <a:gd name="T18" fmla="*/ 1 w 40"/>
                  <a:gd name="T19" fmla="*/ 0 h 46"/>
                  <a:gd name="T20" fmla="*/ 1 w 40"/>
                  <a:gd name="T21" fmla="*/ 1 h 46"/>
                  <a:gd name="T22" fmla="*/ 1 w 40"/>
                  <a:gd name="T23" fmla="*/ 1 h 46"/>
                  <a:gd name="T24" fmla="*/ 1 w 40"/>
                  <a:gd name="T25" fmla="*/ 1 h 46"/>
                  <a:gd name="T26" fmla="*/ 1 w 40"/>
                  <a:gd name="T27" fmla="*/ 1 h 46"/>
                  <a:gd name="T28" fmla="*/ 2 w 40"/>
                  <a:gd name="T29" fmla="*/ 2 h 46"/>
                  <a:gd name="T30" fmla="*/ 2 w 40"/>
                  <a:gd name="T31" fmla="*/ 2 h 46"/>
                  <a:gd name="T32" fmla="*/ 2 w 40"/>
                  <a:gd name="T33" fmla="*/ 2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46">
                    <a:moveTo>
                      <a:pt x="40" y="46"/>
                    </a:moveTo>
                    <a:lnTo>
                      <a:pt x="37" y="44"/>
                    </a:lnTo>
                    <a:lnTo>
                      <a:pt x="31" y="38"/>
                    </a:lnTo>
                    <a:lnTo>
                      <a:pt x="23" y="32"/>
                    </a:lnTo>
                    <a:lnTo>
                      <a:pt x="15" y="26"/>
                    </a:lnTo>
                    <a:lnTo>
                      <a:pt x="8" y="19"/>
                    </a:lnTo>
                    <a:lnTo>
                      <a:pt x="2" y="12"/>
                    </a:lnTo>
                    <a:lnTo>
                      <a:pt x="0" y="6"/>
                    </a:lnTo>
                    <a:lnTo>
                      <a:pt x="2" y="1"/>
                    </a:lnTo>
                    <a:lnTo>
                      <a:pt x="7" y="0"/>
                    </a:lnTo>
                    <a:lnTo>
                      <a:pt x="12" y="4"/>
                    </a:lnTo>
                    <a:lnTo>
                      <a:pt x="17" y="9"/>
                    </a:lnTo>
                    <a:lnTo>
                      <a:pt x="23" y="16"/>
                    </a:lnTo>
                    <a:lnTo>
                      <a:pt x="28" y="26"/>
                    </a:lnTo>
                    <a:lnTo>
                      <a:pt x="33" y="34"/>
                    </a:lnTo>
                    <a:lnTo>
                      <a:pt x="37" y="42"/>
                    </a:lnTo>
                    <a:lnTo>
                      <a:pt x="40"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71" name="Freeform 110">
                <a:extLst>
                  <a:ext uri="{FF2B5EF4-FFF2-40B4-BE49-F238E27FC236}">
                    <a16:creationId xmlns:a16="http://schemas.microsoft.com/office/drawing/2014/main" xmlns="" id="{460825AB-6CD4-4CEE-93F2-B3CC8671DCD3}"/>
                  </a:ext>
                </a:extLst>
              </p:cNvPr>
              <p:cNvSpPr>
                <a:spLocks/>
              </p:cNvSpPr>
              <p:nvPr/>
            </p:nvSpPr>
            <p:spPr bwMode="auto">
              <a:xfrm>
                <a:off x="2870" y="468"/>
                <a:ext cx="5" cy="27"/>
              </a:xfrm>
              <a:custGeom>
                <a:avLst/>
                <a:gdLst>
                  <a:gd name="T0" fmla="*/ 0 w 11"/>
                  <a:gd name="T1" fmla="*/ 2 h 54"/>
                  <a:gd name="T2" fmla="*/ 0 w 11"/>
                  <a:gd name="T3" fmla="*/ 2 h 54"/>
                  <a:gd name="T4" fmla="*/ 0 w 11"/>
                  <a:gd name="T5" fmla="*/ 1 h 54"/>
                  <a:gd name="T6" fmla="*/ 0 w 11"/>
                  <a:gd name="T7" fmla="*/ 1 h 54"/>
                  <a:gd name="T8" fmla="*/ 0 w 11"/>
                  <a:gd name="T9" fmla="*/ 0 h 54"/>
                  <a:gd name="T10" fmla="*/ 0 w 11"/>
                  <a:gd name="T11" fmla="*/ 1 h 54"/>
                  <a:gd name="T12" fmla="*/ 0 w 11"/>
                  <a:gd name="T13" fmla="*/ 1 h 54"/>
                  <a:gd name="T14" fmla="*/ 0 w 11"/>
                  <a:gd name="T15" fmla="*/ 2 h 54"/>
                  <a:gd name="T16" fmla="*/ 0 w 11"/>
                  <a:gd name="T17" fmla="*/ 2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54">
                    <a:moveTo>
                      <a:pt x="7" y="54"/>
                    </a:moveTo>
                    <a:lnTo>
                      <a:pt x="8" y="44"/>
                    </a:lnTo>
                    <a:lnTo>
                      <a:pt x="11" y="25"/>
                    </a:lnTo>
                    <a:lnTo>
                      <a:pt x="11" y="8"/>
                    </a:lnTo>
                    <a:lnTo>
                      <a:pt x="6" y="0"/>
                    </a:lnTo>
                    <a:lnTo>
                      <a:pt x="0" y="7"/>
                    </a:lnTo>
                    <a:lnTo>
                      <a:pt x="1" y="22"/>
                    </a:lnTo>
                    <a:lnTo>
                      <a:pt x="4" y="40"/>
                    </a:lnTo>
                    <a:lnTo>
                      <a:pt x="7"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72" name="Freeform 111">
                <a:extLst>
                  <a:ext uri="{FF2B5EF4-FFF2-40B4-BE49-F238E27FC236}">
                    <a16:creationId xmlns:a16="http://schemas.microsoft.com/office/drawing/2014/main" xmlns="" id="{37B058E7-F336-499D-80E1-6B74D673FA73}"/>
                  </a:ext>
                </a:extLst>
              </p:cNvPr>
              <p:cNvSpPr>
                <a:spLocks/>
              </p:cNvSpPr>
              <p:nvPr/>
            </p:nvSpPr>
            <p:spPr bwMode="auto">
              <a:xfrm>
                <a:off x="2874" y="475"/>
                <a:ext cx="23" cy="25"/>
              </a:xfrm>
              <a:custGeom>
                <a:avLst/>
                <a:gdLst>
                  <a:gd name="T0" fmla="*/ 0 w 46"/>
                  <a:gd name="T1" fmla="*/ 2 h 50"/>
                  <a:gd name="T2" fmla="*/ 1 w 46"/>
                  <a:gd name="T3" fmla="*/ 2 h 50"/>
                  <a:gd name="T4" fmla="*/ 1 w 46"/>
                  <a:gd name="T5" fmla="*/ 2 h 50"/>
                  <a:gd name="T6" fmla="*/ 1 w 46"/>
                  <a:gd name="T7" fmla="*/ 1 h 50"/>
                  <a:gd name="T8" fmla="*/ 1 w 46"/>
                  <a:gd name="T9" fmla="*/ 1 h 50"/>
                  <a:gd name="T10" fmla="*/ 1 w 46"/>
                  <a:gd name="T11" fmla="*/ 1 h 50"/>
                  <a:gd name="T12" fmla="*/ 2 w 46"/>
                  <a:gd name="T13" fmla="*/ 1 h 50"/>
                  <a:gd name="T14" fmla="*/ 2 w 46"/>
                  <a:gd name="T15" fmla="*/ 0 h 50"/>
                  <a:gd name="T16" fmla="*/ 2 w 46"/>
                  <a:gd name="T17" fmla="*/ 1 h 50"/>
                  <a:gd name="T18" fmla="*/ 2 w 46"/>
                  <a:gd name="T19" fmla="*/ 1 h 50"/>
                  <a:gd name="T20" fmla="*/ 2 w 46"/>
                  <a:gd name="T21" fmla="*/ 1 h 50"/>
                  <a:gd name="T22" fmla="*/ 2 w 46"/>
                  <a:gd name="T23" fmla="*/ 1 h 50"/>
                  <a:gd name="T24" fmla="*/ 1 w 46"/>
                  <a:gd name="T25" fmla="*/ 1 h 50"/>
                  <a:gd name="T26" fmla="*/ 1 w 46"/>
                  <a:gd name="T27" fmla="*/ 2 h 50"/>
                  <a:gd name="T28" fmla="*/ 1 w 46"/>
                  <a:gd name="T29" fmla="*/ 2 h 50"/>
                  <a:gd name="T30" fmla="*/ 1 w 46"/>
                  <a:gd name="T31" fmla="*/ 2 h 50"/>
                  <a:gd name="T32" fmla="*/ 0 w 46"/>
                  <a:gd name="T33" fmla="*/ 2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50">
                    <a:moveTo>
                      <a:pt x="0" y="50"/>
                    </a:moveTo>
                    <a:lnTo>
                      <a:pt x="5" y="44"/>
                    </a:lnTo>
                    <a:lnTo>
                      <a:pt x="11" y="35"/>
                    </a:lnTo>
                    <a:lnTo>
                      <a:pt x="17" y="26"/>
                    </a:lnTo>
                    <a:lnTo>
                      <a:pt x="24" y="17"/>
                    </a:lnTo>
                    <a:lnTo>
                      <a:pt x="31" y="9"/>
                    </a:lnTo>
                    <a:lnTo>
                      <a:pt x="38" y="3"/>
                    </a:lnTo>
                    <a:lnTo>
                      <a:pt x="43" y="0"/>
                    </a:lnTo>
                    <a:lnTo>
                      <a:pt x="46" y="1"/>
                    </a:lnTo>
                    <a:lnTo>
                      <a:pt x="46" y="6"/>
                    </a:lnTo>
                    <a:lnTo>
                      <a:pt x="43" y="11"/>
                    </a:lnTo>
                    <a:lnTo>
                      <a:pt x="36" y="18"/>
                    </a:lnTo>
                    <a:lnTo>
                      <a:pt x="29" y="26"/>
                    </a:lnTo>
                    <a:lnTo>
                      <a:pt x="20" y="33"/>
                    </a:lnTo>
                    <a:lnTo>
                      <a:pt x="12" y="40"/>
                    </a:lnTo>
                    <a:lnTo>
                      <a:pt x="5" y="46"/>
                    </a:lnTo>
                    <a:lnTo>
                      <a:pt x="0" y="5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73" name="Freeform 112">
                <a:extLst>
                  <a:ext uri="{FF2B5EF4-FFF2-40B4-BE49-F238E27FC236}">
                    <a16:creationId xmlns:a16="http://schemas.microsoft.com/office/drawing/2014/main" xmlns="" id="{99CD84F3-08C5-4713-A338-391FE167E61D}"/>
                  </a:ext>
                </a:extLst>
              </p:cNvPr>
              <p:cNvSpPr>
                <a:spLocks/>
              </p:cNvSpPr>
              <p:nvPr/>
            </p:nvSpPr>
            <p:spPr bwMode="auto">
              <a:xfrm>
                <a:off x="2855" y="632"/>
                <a:ext cx="33" cy="8"/>
              </a:xfrm>
              <a:custGeom>
                <a:avLst/>
                <a:gdLst>
                  <a:gd name="T0" fmla="*/ 0 w 67"/>
                  <a:gd name="T1" fmla="*/ 1 h 16"/>
                  <a:gd name="T2" fmla="*/ 0 w 67"/>
                  <a:gd name="T3" fmla="*/ 1 h 16"/>
                  <a:gd name="T4" fmla="*/ 0 w 67"/>
                  <a:gd name="T5" fmla="*/ 1 h 16"/>
                  <a:gd name="T6" fmla="*/ 0 w 67"/>
                  <a:gd name="T7" fmla="*/ 0 h 16"/>
                  <a:gd name="T8" fmla="*/ 1 w 67"/>
                  <a:gd name="T9" fmla="*/ 0 h 16"/>
                  <a:gd name="T10" fmla="*/ 1 w 67"/>
                  <a:gd name="T11" fmla="*/ 0 h 16"/>
                  <a:gd name="T12" fmla="*/ 1 w 67"/>
                  <a:gd name="T13" fmla="*/ 1 h 16"/>
                  <a:gd name="T14" fmla="*/ 2 w 67"/>
                  <a:gd name="T15" fmla="*/ 1 h 16"/>
                  <a:gd name="T16" fmla="*/ 2 w 67"/>
                  <a:gd name="T17" fmla="*/ 1 h 16"/>
                  <a:gd name="T18" fmla="*/ 2 w 67"/>
                  <a:gd name="T19" fmla="*/ 1 h 16"/>
                  <a:gd name="T20" fmla="*/ 1 w 67"/>
                  <a:gd name="T21" fmla="*/ 1 h 16"/>
                  <a:gd name="T22" fmla="*/ 1 w 67"/>
                  <a:gd name="T23" fmla="*/ 1 h 16"/>
                  <a:gd name="T24" fmla="*/ 1 w 67"/>
                  <a:gd name="T25" fmla="*/ 1 h 16"/>
                  <a:gd name="T26" fmla="*/ 0 w 67"/>
                  <a:gd name="T27" fmla="*/ 1 h 16"/>
                  <a:gd name="T28" fmla="*/ 0 w 67"/>
                  <a:gd name="T29" fmla="*/ 1 h 16"/>
                  <a:gd name="T30" fmla="*/ 0 w 67"/>
                  <a:gd name="T31" fmla="*/ 1 h 16"/>
                  <a:gd name="T32" fmla="*/ 0 w 67"/>
                  <a:gd name="T33" fmla="*/ 1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16">
                    <a:moveTo>
                      <a:pt x="0" y="2"/>
                    </a:moveTo>
                    <a:lnTo>
                      <a:pt x="8" y="1"/>
                    </a:lnTo>
                    <a:lnTo>
                      <a:pt x="17" y="1"/>
                    </a:lnTo>
                    <a:lnTo>
                      <a:pt x="29" y="0"/>
                    </a:lnTo>
                    <a:lnTo>
                      <a:pt x="39" y="0"/>
                    </a:lnTo>
                    <a:lnTo>
                      <a:pt x="50" y="0"/>
                    </a:lnTo>
                    <a:lnTo>
                      <a:pt x="59" y="2"/>
                    </a:lnTo>
                    <a:lnTo>
                      <a:pt x="65" y="6"/>
                    </a:lnTo>
                    <a:lnTo>
                      <a:pt x="67" y="11"/>
                    </a:lnTo>
                    <a:lnTo>
                      <a:pt x="65" y="15"/>
                    </a:lnTo>
                    <a:lnTo>
                      <a:pt x="59" y="16"/>
                    </a:lnTo>
                    <a:lnTo>
                      <a:pt x="51" y="15"/>
                    </a:lnTo>
                    <a:lnTo>
                      <a:pt x="40" y="13"/>
                    </a:lnTo>
                    <a:lnTo>
                      <a:pt x="29" y="11"/>
                    </a:lnTo>
                    <a:lnTo>
                      <a:pt x="19" y="7"/>
                    </a:lnTo>
                    <a:lnTo>
                      <a:pt x="8" y="4"/>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74" name="Freeform 113">
                <a:extLst>
                  <a:ext uri="{FF2B5EF4-FFF2-40B4-BE49-F238E27FC236}">
                    <a16:creationId xmlns:a16="http://schemas.microsoft.com/office/drawing/2014/main" xmlns="" id="{C2DC3A6D-A553-4A5E-9EFE-75B9DFE574E5}"/>
                  </a:ext>
                </a:extLst>
              </p:cNvPr>
              <p:cNvSpPr>
                <a:spLocks/>
              </p:cNvSpPr>
              <p:nvPr/>
            </p:nvSpPr>
            <p:spPr bwMode="auto">
              <a:xfrm>
                <a:off x="2848" y="639"/>
                <a:ext cx="33" cy="16"/>
              </a:xfrm>
              <a:custGeom>
                <a:avLst/>
                <a:gdLst>
                  <a:gd name="T0" fmla="*/ 0 w 64"/>
                  <a:gd name="T1" fmla="*/ 0 h 32"/>
                  <a:gd name="T2" fmla="*/ 1 w 64"/>
                  <a:gd name="T3" fmla="*/ 1 h 32"/>
                  <a:gd name="T4" fmla="*/ 1 w 64"/>
                  <a:gd name="T5" fmla="*/ 1 h 32"/>
                  <a:gd name="T6" fmla="*/ 1 w 64"/>
                  <a:gd name="T7" fmla="*/ 1 h 32"/>
                  <a:gd name="T8" fmla="*/ 2 w 64"/>
                  <a:gd name="T9" fmla="*/ 1 h 32"/>
                  <a:gd name="T10" fmla="*/ 2 w 64"/>
                  <a:gd name="T11" fmla="*/ 1 h 32"/>
                  <a:gd name="T12" fmla="*/ 2 w 64"/>
                  <a:gd name="T13" fmla="*/ 1 h 32"/>
                  <a:gd name="T14" fmla="*/ 3 w 64"/>
                  <a:gd name="T15" fmla="*/ 1 h 32"/>
                  <a:gd name="T16" fmla="*/ 3 w 64"/>
                  <a:gd name="T17" fmla="*/ 1 h 32"/>
                  <a:gd name="T18" fmla="*/ 3 w 64"/>
                  <a:gd name="T19" fmla="*/ 1 h 32"/>
                  <a:gd name="T20" fmla="*/ 2 w 64"/>
                  <a:gd name="T21" fmla="*/ 1 h 32"/>
                  <a:gd name="T22" fmla="*/ 2 w 64"/>
                  <a:gd name="T23" fmla="*/ 1 h 32"/>
                  <a:gd name="T24" fmla="*/ 2 w 64"/>
                  <a:gd name="T25" fmla="*/ 1 h 32"/>
                  <a:gd name="T26" fmla="*/ 1 w 64"/>
                  <a:gd name="T27" fmla="*/ 1 h 32"/>
                  <a:gd name="T28" fmla="*/ 1 w 64"/>
                  <a:gd name="T29" fmla="*/ 1 h 32"/>
                  <a:gd name="T30" fmla="*/ 1 w 64"/>
                  <a:gd name="T31" fmla="*/ 1 h 32"/>
                  <a:gd name="T32" fmla="*/ 0 w 64"/>
                  <a:gd name="T33" fmla="*/ 0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32">
                    <a:moveTo>
                      <a:pt x="0" y="0"/>
                    </a:moveTo>
                    <a:lnTo>
                      <a:pt x="6" y="1"/>
                    </a:lnTo>
                    <a:lnTo>
                      <a:pt x="16" y="2"/>
                    </a:lnTo>
                    <a:lnTo>
                      <a:pt x="26" y="6"/>
                    </a:lnTo>
                    <a:lnTo>
                      <a:pt x="36" y="9"/>
                    </a:lnTo>
                    <a:lnTo>
                      <a:pt x="47" y="14"/>
                    </a:lnTo>
                    <a:lnTo>
                      <a:pt x="56" y="18"/>
                    </a:lnTo>
                    <a:lnTo>
                      <a:pt x="62" y="23"/>
                    </a:lnTo>
                    <a:lnTo>
                      <a:pt x="64" y="29"/>
                    </a:lnTo>
                    <a:lnTo>
                      <a:pt x="62" y="32"/>
                    </a:lnTo>
                    <a:lnTo>
                      <a:pt x="55" y="31"/>
                    </a:lnTo>
                    <a:lnTo>
                      <a:pt x="46" y="28"/>
                    </a:lnTo>
                    <a:lnTo>
                      <a:pt x="35" y="22"/>
                    </a:lnTo>
                    <a:lnTo>
                      <a:pt x="24" y="16"/>
                    </a:lnTo>
                    <a:lnTo>
                      <a:pt x="13" y="9"/>
                    </a:lnTo>
                    <a:lnTo>
                      <a:pt x="4"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75" name="Freeform 114">
                <a:extLst>
                  <a:ext uri="{FF2B5EF4-FFF2-40B4-BE49-F238E27FC236}">
                    <a16:creationId xmlns:a16="http://schemas.microsoft.com/office/drawing/2014/main" xmlns="" id="{8FC8C0D5-4280-4BC8-B646-7E7A6C0E1C26}"/>
                  </a:ext>
                </a:extLst>
              </p:cNvPr>
              <p:cNvSpPr>
                <a:spLocks/>
              </p:cNvSpPr>
              <p:nvPr/>
            </p:nvSpPr>
            <p:spPr bwMode="auto">
              <a:xfrm>
                <a:off x="2856" y="618"/>
                <a:ext cx="33" cy="8"/>
              </a:xfrm>
              <a:custGeom>
                <a:avLst/>
                <a:gdLst>
                  <a:gd name="T0" fmla="*/ 0 w 64"/>
                  <a:gd name="T1" fmla="*/ 1 h 16"/>
                  <a:gd name="T2" fmla="*/ 1 w 64"/>
                  <a:gd name="T3" fmla="*/ 1 h 16"/>
                  <a:gd name="T4" fmla="*/ 1 w 64"/>
                  <a:gd name="T5" fmla="*/ 1 h 16"/>
                  <a:gd name="T6" fmla="*/ 1 w 64"/>
                  <a:gd name="T7" fmla="*/ 1 h 16"/>
                  <a:gd name="T8" fmla="*/ 1 w 64"/>
                  <a:gd name="T9" fmla="*/ 0 h 16"/>
                  <a:gd name="T10" fmla="*/ 2 w 64"/>
                  <a:gd name="T11" fmla="*/ 0 h 16"/>
                  <a:gd name="T12" fmla="*/ 2 w 64"/>
                  <a:gd name="T13" fmla="*/ 1 h 16"/>
                  <a:gd name="T14" fmla="*/ 2 w 64"/>
                  <a:gd name="T15" fmla="*/ 1 h 16"/>
                  <a:gd name="T16" fmla="*/ 3 w 64"/>
                  <a:gd name="T17" fmla="*/ 1 h 16"/>
                  <a:gd name="T18" fmla="*/ 3 w 64"/>
                  <a:gd name="T19" fmla="*/ 1 h 16"/>
                  <a:gd name="T20" fmla="*/ 2 w 64"/>
                  <a:gd name="T21" fmla="*/ 1 h 16"/>
                  <a:gd name="T22" fmla="*/ 2 w 64"/>
                  <a:gd name="T23" fmla="*/ 1 h 16"/>
                  <a:gd name="T24" fmla="*/ 2 w 64"/>
                  <a:gd name="T25" fmla="*/ 1 h 16"/>
                  <a:gd name="T26" fmla="*/ 1 w 64"/>
                  <a:gd name="T27" fmla="*/ 1 h 16"/>
                  <a:gd name="T28" fmla="*/ 1 w 64"/>
                  <a:gd name="T29" fmla="*/ 1 h 16"/>
                  <a:gd name="T30" fmla="*/ 1 w 64"/>
                  <a:gd name="T31" fmla="*/ 1 h 16"/>
                  <a:gd name="T32" fmla="*/ 0 w 64"/>
                  <a:gd name="T33" fmla="*/ 1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16">
                    <a:moveTo>
                      <a:pt x="0" y="8"/>
                    </a:moveTo>
                    <a:lnTo>
                      <a:pt x="3" y="5"/>
                    </a:lnTo>
                    <a:lnTo>
                      <a:pt x="10" y="2"/>
                    </a:lnTo>
                    <a:lnTo>
                      <a:pt x="19" y="1"/>
                    </a:lnTo>
                    <a:lnTo>
                      <a:pt x="31" y="0"/>
                    </a:lnTo>
                    <a:lnTo>
                      <a:pt x="42" y="0"/>
                    </a:lnTo>
                    <a:lnTo>
                      <a:pt x="51" y="2"/>
                    </a:lnTo>
                    <a:lnTo>
                      <a:pt x="60" y="5"/>
                    </a:lnTo>
                    <a:lnTo>
                      <a:pt x="64" y="10"/>
                    </a:lnTo>
                    <a:lnTo>
                      <a:pt x="64" y="15"/>
                    </a:lnTo>
                    <a:lnTo>
                      <a:pt x="60" y="16"/>
                    </a:lnTo>
                    <a:lnTo>
                      <a:pt x="51" y="16"/>
                    </a:lnTo>
                    <a:lnTo>
                      <a:pt x="41" y="13"/>
                    </a:lnTo>
                    <a:lnTo>
                      <a:pt x="30" y="12"/>
                    </a:lnTo>
                    <a:lnTo>
                      <a:pt x="18" y="10"/>
                    </a:lnTo>
                    <a:lnTo>
                      <a:pt x="8" y="8"/>
                    </a:lnTo>
                    <a:lnTo>
                      <a:pt x="0" y="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76" name="Freeform 115">
                <a:extLst>
                  <a:ext uri="{FF2B5EF4-FFF2-40B4-BE49-F238E27FC236}">
                    <a16:creationId xmlns:a16="http://schemas.microsoft.com/office/drawing/2014/main" xmlns="" id="{DFBCFFEC-4FB8-48DE-BDF9-95E61750CDA6}"/>
                  </a:ext>
                </a:extLst>
              </p:cNvPr>
              <p:cNvSpPr>
                <a:spLocks/>
              </p:cNvSpPr>
              <p:nvPr/>
            </p:nvSpPr>
            <p:spPr bwMode="auto">
              <a:xfrm>
                <a:off x="2863" y="606"/>
                <a:ext cx="34" cy="6"/>
              </a:xfrm>
              <a:custGeom>
                <a:avLst/>
                <a:gdLst>
                  <a:gd name="T0" fmla="*/ 0 w 68"/>
                  <a:gd name="T1" fmla="*/ 1 h 12"/>
                  <a:gd name="T2" fmla="*/ 1 w 68"/>
                  <a:gd name="T3" fmla="*/ 1 h 12"/>
                  <a:gd name="T4" fmla="*/ 1 w 68"/>
                  <a:gd name="T5" fmla="*/ 1 h 12"/>
                  <a:gd name="T6" fmla="*/ 1 w 68"/>
                  <a:gd name="T7" fmla="*/ 1 h 12"/>
                  <a:gd name="T8" fmla="*/ 2 w 68"/>
                  <a:gd name="T9" fmla="*/ 1 h 12"/>
                  <a:gd name="T10" fmla="*/ 2 w 68"/>
                  <a:gd name="T11" fmla="*/ 0 h 12"/>
                  <a:gd name="T12" fmla="*/ 2 w 68"/>
                  <a:gd name="T13" fmla="*/ 0 h 12"/>
                  <a:gd name="T14" fmla="*/ 3 w 68"/>
                  <a:gd name="T15" fmla="*/ 1 h 12"/>
                  <a:gd name="T16" fmla="*/ 3 w 68"/>
                  <a:gd name="T17" fmla="*/ 1 h 12"/>
                  <a:gd name="T18" fmla="*/ 3 w 68"/>
                  <a:gd name="T19" fmla="*/ 1 h 12"/>
                  <a:gd name="T20" fmla="*/ 2 w 68"/>
                  <a:gd name="T21" fmla="*/ 1 h 12"/>
                  <a:gd name="T22" fmla="*/ 2 w 68"/>
                  <a:gd name="T23" fmla="*/ 1 h 12"/>
                  <a:gd name="T24" fmla="*/ 2 w 68"/>
                  <a:gd name="T25" fmla="*/ 1 h 12"/>
                  <a:gd name="T26" fmla="*/ 2 w 68"/>
                  <a:gd name="T27" fmla="*/ 1 h 12"/>
                  <a:gd name="T28" fmla="*/ 1 w 68"/>
                  <a:gd name="T29" fmla="*/ 1 h 12"/>
                  <a:gd name="T30" fmla="*/ 1 w 68"/>
                  <a:gd name="T31" fmla="*/ 1 h 12"/>
                  <a:gd name="T32" fmla="*/ 0 w 68"/>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12">
                    <a:moveTo>
                      <a:pt x="0" y="11"/>
                    </a:moveTo>
                    <a:lnTo>
                      <a:pt x="5" y="9"/>
                    </a:lnTo>
                    <a:lnTo>
                      <a:pt x="14" y="5"/>
                    </a:lnTo>
                    <a:lnTo>
                      <a:pt x="25" y="3"/>
                    </a:lnTo>
                    <a:lnTo>
                      <a:pt x="36" y="2"/>
                    </a:lnTo>
                    <a:lnTo>
                      <a:pt x="47" y="0"/>
                    </a:lnTo>
                    <a:lnTo>
                      <a:pt x="57" y="0"/>
                    </a:lnTo>
                    <a:lnTo>
                      <a:pt x="65" y="3"/>
                    </a:lnTo>
                    <a:lnTo>
                      <a:pt x="68" y="6"/>
                    </a:lnTo>
                    <a:lnTo>
                      <a:pt x="68" y="10"/>
                    </a:lnTo>
                    <a:lnTo>
                      <a:pt x="64" y="11"/>
                    </a:lnTo>
                    <a:lnTo>
                      <a:pt x="56" y="12"/>
                    </a:lnTo>
                    <a:lnTo>
                      <a:pt x="45" y="12"/>
                    </a:lnTo>
                    <a:lnTo>
                      <a:pt x="34" y="11"/>
                    </a:lnTo>
                    <a:lnTo>
                      <a:pt x="22" y="11"/>
                    </a:lnTo>
                    <a:lnTo>
                      <a:pt x="11" y="10"/>
                    </a:lnTo>
                    <a:lnTo>
                      <a:pt x="0" y="1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77" name="Freeform 116">
                <a:extLst>
                  <a:ext uri="{FF2B5EF4-FFF2-40B4-BE49-F238E27FC236}">
                    <a16:creationId xmlns:a16="http://schemas.microsoft.com/office/drawing/2014/main" xmlns="" id="{CDDED764-694F-40FB-BC15-3F768C5FD824}"/>
                  </a:ext>
                </a:extLst>
              </p:cNvPr>
              <p:cNvSpPr>
                <a:spLocks/>
              </p:cNvSpPr>
              <p:nvPr/>
            </p:nvSpPr>
            <p:spPr bwMode="auto">
              <a:xfrm>
                <a:off x="2870" y="594"/>
                <a:ext cx="34" cy="6"/>
              </a:xfrm>
              <a:custGeom>
                <a:avLst/>
                <a:gdLst>
                  <a:gd name="T0" fmla="*/ 0 w 68"/>
                  <a:gd name="T1" fmla="*/ 0 h 13"/>
                  <a:gd name="T2" fmla="*/ 1 w 68"/>
                  <a:gd name="T3" fmla="*/ 0 h 13"/>
                  <a:gd name="T4" fmla="*/ 1 w 68"/>
                  <a:gd name="T5" fmla="*/ 0 h 13"/>
                  <a:gd name="T6" fmla="*/ 1 w 68"/>
                  <a:gd name="T7" fmla="*/ 0 h 13"/>
                  <a:gd name="T8" fmla="*/ 2 w 68"/>
                  <a:gd name="T9" fmla="*/ 0 h 13"/>
                  <a:gd name="T10" fmla="*/ 2 w 68"/>
                  <a:gd name="T11" fmla="*/ 0 h 13"/>
                  <a:gd name="T12" fmla="*/ 2 w 68"/>
                  <a:gd name="T13" fmla="*/ 0 h 13"/>
                  <a:gd name="T14" fmla="*/ 3 w 68"/>
                  <a:gd name="T15" fmla="*/ 0 h 13"/>
                  <a:gd name="T16" fmla="*/ 3 w 68"/>
                  <a:gd name="T17" fmla="*/ 0 h 13"/>
                  <a:gd name="T18" fmla="*/ 3 w 68"/>
                  <a:gd name="T19" fmla="*/ 0 h 13"/>
                  <a:gd name="T20" fmla="*/ 2 w 68"/>
                  <a:gd name="T21" fmla="*/ 0 h 13"/>
                  <a:gd name="T22" fmla="*/ 2 w 68"/>
                  <a:gd name="T23" fmla="*/ 0 h 13"/>
                  <a:gd name="T24" fmla="*/ 2 w 68"/>
                  <a:gd name="T25" fmla="*/ 0 h 13"/>
                  <a:gd name="T26" fmla="*/ 1 w 68"/>
                  <a:gd name="T27" fmla="*/ 0 h 13"/>
                  <a:gd name="T28" fmla="*/ 1 w 68"/>
                  <a:gd name="T29" fmla="*/ 0 h 13"/>
                  <a:gd name="T30" fmla="*/ 1 w 68"/>
                  <a:gd name="T31" fmla="*/ 0 h 13"/>
                  <a:gd name="T32" fmla="*/ 0 w 68"/>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13">
                    <a:moveTo>
                      <a:pt x="0" y="13"/>
                    </a:moveTo>
                    <a:lnTo>
                      <a:pt x="7" y="11"/>
                    </a:lnTo>
                    <a:lnTo>
                      <a:pt x="16" y="8"/>
                    </a:lnTo>
                    <a:lnTo>
                      <a:pt x="28" y="5"/>
                    </a:lnTo>
                    <a:lnTo>
                      <a:pt x="39" y="2"/>
                    </a:lnTo>
                    <a:lnTo>
                      <a:pt x="50" y="0"/>
                    </a:lnTo>
                    <a:lnTo>
                      <a:pt x="59" y="0"/>
                    </a:lnTo>
                    <a:lnTo>
                      <a:pt x="66" y="1"/>
                    </a:lnTo>
                    <a:lnTo>
                      <a:pt x="68" y="5"/>
                    </a:lnTo>
                    <a:lnTo>
                      <a:pt x="66" y="8"/>
                    </a:lnTo>
                    <a:lnTo>
                      <a:pt x="60" y="11"/>
                    </a:lnTo>
                    <a:lnTo>
                      <a:pt x="52" y="12"/>
                    </a:lnTo>
                    <a:lnTo>
                      <a:pt x="42" y="12"/>
                    </a:lnTo>
                    <a:lnTo>
                      <a:pt x="30" y="12"/>
                    </a:lnTo>
                    <a:lnTo>
                      <a:pt x="19" y="12"/>
                    </a:lnTo>
                    <a:lnTo>
                      <a:pt x="8" y="12"/>
                    </a:lnTo>
                    <a:lnTo>
                      <a:pt x="0"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78" name="Freeform 117">
                <a:extLst>
                  <a:ext uri="{FF2B5EF4-FFF2-40B4-BE49-F238E27FC236}">
                    <a16:creationId xmlns:a16="http://schemas.microsoft.com/office/drawing/2014/main" xmlns="" id="{301F2147-E401-4905-B332-563E4E0C2418}"/>
                  </a:ext>
                </a:extLst>
              </p:cNvPr>
              <p:cNvSpPr>
                <a:spLocks/>
              </p:cNvSpPr>
              <p:nvPr/>
            </p:nvSpPr>
            <p:spPr bwMode="auto">
              <a:xfrm>
                <a:off x="2872" y="580"/>
                <a:ext cx="39" cy="8"/>
              </a:xfrm>
              <a:custGeom>
                <a:avLst/>
                <a:gdLst>
                  <a:gd name="T0" fmla="*/ 0 w 77"/>
                  <a:gd name="T1" fmla="*/ 0 h 17"/>
                  <a:gd name="T2" fmla="*/ 1 w 77"/>
                  <a:gd name="T3" fmla="*/ 0 h 17"/>
                  <a:gd name="T4" fmla="*/ 1 w 77"/>
                  <a:gd name="T5" fmla="*/ 0 h 17"/>
                  <a:gd name="T6" fmla="*/ 1 w 77"/>
                  <a:gd name="T7" fmla="*/ 0 h 17"/>
                  <a:gd name="T8" fmla="*/ 2 w 77"/>
                  <a:gd name="T9" fmla="*/ 0 h 17"/>
                  <a:gd name="T10" fmla="*/ 2 w 77"/>
                  <a:gd name="T11" fmla="*/ 0 h 17"/>
                  <a:gd name="T12" fmla="*/ 3 w 77"/>
                  <a:gd name="T13" fmla="*/ 0 h 17"/>
                  <a:gd name="T14" fmla="*/ 3 w 77"/>
                  <a:gd name="T15" fmla="*/ 0 h 17"/>
                  <a:gd name="T16" fmla="*/ 3 w 77"/>
                  <a:gd name="T17" fmla="*/ 0 h 17"/>
                  <a:gd name="T18" fmla="*/ 3 w 77"/>
                  <a:gd name="T19" fmla="*/ 0 h 17"/>
                  <a:gd name="T20" fmla="*/ 3 w 77"/>
                  <a:gd name="T21" fmla="*/ 0 h 17"/>
                  <a:gd name="T22" fmla="*/ 2 w 77"/>
                  <a:gd name="T23" fmla="*/ 0 h 17"/>
                  <a:gd name="T24" fmla="*/ 2 w 77"/>
                  <a:gd name="T25" fmla="*/ 0 h 17"/>
                  <a:gd name="T26" fmla="*/ 1 w 77"/>
                  <a:gd name="T27" fmla="*/ 0 h 17"/>
                  <a:gd name="T28" fmla="*/ 1 w 77"/>
                  <a:gd name="T29" fmla="*/ 0 h 17"/>
                  <a:gd name="T30" fmla="*/ 1 w 77"/>
                  <a:gd name="T31" fmla="*/ 0 h 17"/>
                  <a:gd name="T32" fmla="*/ 0 w 7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7" h="17">
                    <a:moveTo>
                      <a:pt x="0" y="17"/>
                    </a:moveTo>
                    <a:lnTo>
                      <a:pt x="9" y="13"/>
                    </a:lnTo>
                    <a:lnTo>
                      <a:pt x="21" y="9"/>
                    </a:lnTo>
                    <a:lnTo>
                      <a:pt x="32" y="5"/>
                    </a:lnTo>
                    <a:lnTo>
                      <a:pt x="46" y="2"/>
                    </a:lnTo>
                    <a:lnTo>
                      <a:pt x="57" y="0"/>
                    </a:lnTo>
                    <a:lnTo>
                      <a:pt x="68" y="0"/>
                    </a:lnTo>
                    <a:lnTo>
                      <a:pt x="75" y="3"/>
                    </a:lnTo>
                    <a:lnTo>
                      <a:pt x="77" y="7"/>
                    </a:lnTo>
                    <a:lnTo>
                      <a:pt x="75" y="12"/>
                    </a:lnTo>
                    <a:lnTo>
                      <a:pt x="68" y="15"/>
                    </a:lnTo>
                    <a:lnTo>
                      <a:pt x="57" y="17"/>
                    </a:lnTo>
                    <a:lnTo>
                      <a:pt x="45" y="17"/>
                    </a:lnTo>
                    <a:lnTo>
                      <a:pt x="32" y="15"/>
                    </a:lnTo>
                    <a:lnTo>
                      <a:pt x="19" y="15"/>
                    </a:lnTo>
                    <a:lnTo>
                      <a:pt x="8" y="15"/>
                    </a:lnTo>
                    <a:lnTo>
                      <a:pt x="0" y="1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79" name="Freeform 118">
                <a:extLst>
                  <a:ext uri="{FF2B5EF4-FFF2-40B4-BE49-F238E27FC236}">
                    <a16:creationId xmlns:a16="http://schemas.microsoft.com/office/drawing/2014/main" xmlns="" id="{2D67570A-8461-49AD-AB53-38E028B5EEC9}"/>
                  </a:ext>
                </a:extLst>
              </p:cNvPr>
              <p:cNvSpPr>
                <a:spLocks/>
              </p:cNvSpPr>
              <p:nvPr/>
            </p:nvSpPr>
            <p:spPr bwMode="auto">
              <a:xfrm>
                <a:off x="2875" y="562"/>
                <a:ext cx="42" cy="12"/>
              </a:xfrm>
              <a:custGeom>
                <a:avLst/>
                <a:gdLst>
                  <a:gd name="T0" fmla="*/ 0 w 84"/>
                  <a:gd name="T1" fmla="*/ 1 h 24"/>
                  <a:gd name="T2" fmla="*/ 1 w 84"/>
                  <a:gd name="T3" fmla="*/ 1 h 24"/>
                  <a:gd name="T4" fmla="*/ 1 w 84"/>
                  <a:gd name="T5" fmla="*/ 1 h 24"/>
                  <a:gd name="T6" fmla="*/ 2 w 84"/>
                  <a:gd name="T7" fmla="*/ 1 h 24"/>
                  <a:gd name="T8" fmla="*/ 2 w 84"/>
                  <a:gd name="T9" fmla="*/ 1 h 24"/>
                  <a:gd name="T10" fmla="*/ 2 w 84"/>
                  <a:gd name="T11" fmla="*/ 1 h 24"/>
                  <a:gd name="T12" fmla="*/ 3 w 84"/>
                  <a:gd name="T13" fmla="*/ 0 h 24"/>
                  <a:gd name="T14" fmla="*/ 3 w 84"/>
                  <a:gd name="T15" fmla="*/ 0 h 24"/>
                  <a:gd name="T16" fmla="*/ 3 w 84"/>
                  <a:gd name="T17" fmla="*/ 1 h 24"/>
                  <a:gd name="T18" fmla="*/ 3 w 84"/>
                  <a:gd name="T19" fmla="*/ 1 h 24"/>
                  <a:gd name="T20" fmla="*/ 3 w 84"/>
                  <a:gd name="T21" fmla="*/ 1 h 24"/>
                  <a:gd name="T22" fmla="*/ 2 w 84"/>
                  <a:gd name="T23" fmla="*/ 1 h 24"/>
                  <a:gd name="T24" fmla="*/ 2 w 84"/>
                  <a:gd name="T25" fmla="*/ 1 h 24"/>
                  <a:gd name="T26" fmla="*/ 1 w 84"/>
                  <a:gd name="T27" fmla="*/ 1 h 24"/>
                  <a:gd name="T28" fmla="*/ 1 w 84"/>
                  <a:gd name="T29" fmla="*/ 1 h 24"/>
                  <a:gd name="T30" fmla="*/ 1 w 84"/>
                  <a:gd name="T31" fmla="*/ 1 h 24"/>
                  <a:gd name="T32" fmla="*/ 0 w 84"/>
                  <a:gd name="T33" fmla="*/ 1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4" h="24">
                    <a:moveTo>
                      <a:pt x="0" y="24"/>
                    </a:moveTo>
                    <a:lnTo>
                      <a:pt x="8" y="20"/>
                    </a:lnTo>
                    <a:lnTo>
                      <a:pt x="20" y="16"/>
                    </a:lnTo>
                    <a:lnTo>
                      <a:pt x="34" y="10"/>
                    </a:lnTo>
                    <a:lnTo>
                      <a:pt x="49" y="6"/>
                    </a:lnTo>
                    <a:lnTo>
                      <a:pt x="63" y="2"/>
                    </a:lnTo>
                    <a:lnTo>
                      <a:pt x="74" y="0"/>
                    </a:lnTo>
                    <a:lnTo>
                      <a:pt x="83" y="0"/>
                    </a:lnTo>
                    <a:lnTo>
                      <a:pt x="84" y="4"/>
                    </a:lnTo>
                    <a:lnTo>
                      <a:pt x="79" y="10"/>
                    </a:lnTo>
                    <a:lnTo>
                      <a:pt x="71" y="15"/>
                    </a:lnTo>
                    <a:lnTo>
                      <a:pt x="58" y="17"/>
                    </a:lnTo>
                    <a:lnTo>
                      <a:pt x="45" y="19"/>
                    </a:lnTo>
                    <a:lnTo>
                      <a:pt x="30" y="20"/>
                    </a:lnTo>
                    <a:lnTo>
                      <a:pt x="17" y="22"/>
                    </a:lnTo>
                    <a:lnTo>
                      <a:pt x="7" y="23"/>
                    </a:lnTo>
                    <a:lnTo>
                      <a:pt x="0" y="2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80" name="Freeform 119">
                <a:extLst>
                  <a:ext uri="{FF2B5EF4-FFF2-40B4-BE49-F238E27FC236}">
                    <a16:creationId xmlns:a16="http://schemas.microsoft.com/office/drawing/2014/main" xmlns="" id="{E3DD5EF9-2561-4480-A103-79E78C931600}"/>
                  </a:ext>
                </a:extLst>
              </p:cNvPr>
              <p:cNvSpPr>
                <a:spLocks/>
              </p:cNvSpPr>
              <p:nvPr/>
            </p:nvSpPr>
            <p:spPr bwMode="auto">
              <a:xfrm>
                <a:off x="2876" y="547"/>
                <a:ext cx="46" cy="17"/>
              </a:xfrm>
              <a:custGeom>
                <a:avLst/>
                <a:gdLst>
                  <a:gd name="T0" fmla="*/ 0 w 92"/>
                  <a:gd name="T1" fmla="*/ 2 h 33"/>
                  <a:gd name="T2" fmla="*/ 1 w 92"/>
                  <a:gd name="T3" fmla="*/ 1 h 33"/>
                  <a:gd name="T4" fmla="*/ 1 w 92"/>
                  <a:gd name="T5" fmla="*/ 1 h 33"/>
                  <a:gd name="T6" fmla="*/ 2 w 92"/>
                  <a:gd name="T7" fmla="*/ 1 h 33"/>
                  <a:gd name="T8" fmla="*/ 2 w 92"/>
                  <a:gd name="T9" fmla="*/ 1 h 33"/>
                  <a:gd name="T10" fmla="*/ 3 w 92"/>
                  <a:gd name="T11" fmla="*/ 1 h 33"/>
                  <a:gd name="T12" fmla="*/ 3 w 92"/>
                  <a:gd name="T13" fmla="*/ 0 h 33"/>
                  <a:gd name="T14" fmla="*/ 3 w 92"/>
                  <a:gd name="T15" fmla="*/ 1 h 33"/>
                  <a:gd name="T16" fmla="*/ 3 w 92"/>
                  <a:gd name="T17" fmla="*/ 1 h 33"/>
                  <a:gd name="T18" fmla="*/ 3 w 92"/>
                  <a:gd name="T19" fmla="*/ 1 h 33"/>
                  <a:gd name="T20" fmla="*/ 3 w 92"/>
                  <a:gd name="T21" fmla="*/ 1 h 33"/>
                  <a:gd name="T22" fmla="*/ 3 w 92"/>
                  <a:gd name="T23" fmla="*/ 1 h 33"/>
                  <a:gd name="T24" fmla="*/ 2 w 92"/>
                  <a:gd name="T25" fmla="*/ 1 h 33"/>
                  <a:gd name="T26" fmla="*/ 2 w 92"/>
                  <a:gd name="T27" fmla="*/ 1 h 33"/>
                  <a:gd name="T28" fmla="*/ 1 w 92"/>
                  <a:gd name="T29" fmla="*/ 1 h 33"/>
                  <a:gd name="T30" fmla="*/ 1 w 92"/>
                  <a:gd name="T31" fmla="*/ 1 h 33"/>
                  <a:gd name="T32" fmla="*/ 0 w 92"/>
                  <a:gd name="T33" fmla="*/ 2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2" h="33">
                    <a:moveTo>
                      <a:pt x="0" y="33"/>
                    </a:moveTo>
                    <a:lnTo>
                      <a:pt x="8" y="25"/>
                    </a:lnTo>
                    <a:lnTo>
                      <a:pt x="21" y="18"/>
                    </a:lnTo>
                    <a:lnTo>
                      <a:pt x="35" y="11"/>
                    </a:lnTo>
                    <a:lnTo>
                      <a:pt x="52" y="6"/>
                    </a:lnTo>
                    <a:lnTo>
                      <a:pt x="67" y="1"/>
                    </a:lnTo>
                    <a:lnTo>
                      <a:pt x="79" y="0"/>
                    </a:lnTo>
                    <a:lnTo>
                      <a:pt x="88" y="2"/>
                    </a:lnTo>
                    <a:lnTo>
                      <a:pt x="92" y="7"/>
                    </a:lnTo>
                    <a:lnTo>
                      <a:pt x="90" y="12"/>
                    </a:lnTo>
                    <a:lnTo>
                      <a:pt x="80" y="18"/>
                    </a:lnTo>
                    <a:lnTo>
                      <a:pt x="69" y="22"/>
                    </a:lnTo>
                    <a:lnTo>
                      <a:pt x="54" y="25"/>
                    </a:lnTo>
                    <a:lnTo>
                      <a:pt x="38" y="29"/>
                    </a:lnTo>
                    <a:lnTo>
                      <a:pt x="23" y="31"/>
                    </a:lnTo>
                    <a:lnTo>
                      <a:pt x="10" y="32"/>
                    </a:lnTo>
                    <a:lnTo>
                      <a:pt x="0" y="3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81" name="Freeform 120">
                <a:extLst>
                  <a:ext uri="{FF2B5EF4-FFF2-40B4-BE49-F238E27FC236}">
                    <a16:creationId xmlns:a16="http://schemas.microsoft.com/office/drawing/2014/main" xmlns="" id="{FCBE3205-3CF4-476E-B10C-C3493090F015}"/>
                  </a:ext>
                </a:extLst>
              </p:cNvPr>
              <p:cNvSpPr>
                <a:spLocks/>
              </p:cNvSpPr>
              <p:nvPr/>
            </p:nvSpPr>
            <p:spPr bwMode="auto">
              <a:xfrm>
                <a:off x="2876" y="519"/>
                <a:ext cx="42" cy="27"/>
              </a:xfrm>
              <a:custGeom>
                <a:avLst/>
                <a:gdLst>
                  <a:gd name="T0" fmla="*/ 0 w 85"/>
                  <a:gd name="T1" fmla="*/ 1 h 55"/>
                  <a:gd name="T2" fmla="*/ 0 w 85"/>
                  <a:gd name="T3" fmla="*/ 1 h 55"/>
                  <a:gd name="T4" fmla="*/ 0 w 85"/>
                  <a:gd name="T5" fmla="*/ 1 h 55"/>
                  <a:gd name="T6" fmla="*/ 1 w 85"/>
                  <a:gd name="T7" fmla="*/ 0 h 55"/>
                  <a:gd name="T8" fmla="*/ 1 w 85"/>
                  <a:gd name="T9" fmla="*/ 0 h 55"/>
                  <a:gd name="T10" fmla="*/ 1 w 85"/>
                  <a:gd name="T11" fmla="*/ 0 h 55"/>
                  <a:gd name="T12" fmla="*/ 2 w 85"/>
                  <a:gd name="T13" fmla="*/ 0 h 55"/>
                  <a:gd name="T14" fmla="*/ 2 w 85"/>
                  <a:gd name="T15" fmla="*/ 0 h 55"/>
                  <a:gd name="T16" fmla="*/ 2 w 85"/>
                  <a:gd name="T17" fmla="*/ 0 h 55"/>
                  <a:gd name="T18" fmla="*/ 2 w 85"/>
                  <a:gd name="T19" fmla="*/ 0 h 55"/>
                  <a:gd name="T20" fmla="*/ 2 w 85"/>
                  <a:gd name="T21" fmla="*/ 0 h 55"/>
                  <a:gd name="T22" fmla="*/ 2 w 85"/>
                  <a:gd name="T23" fmla="*/ 0 h 55"/>
                  <a:gd name="T24" fmla="*/ 1 w 85"/>
                  <a:gd name="T25" fmla="*/ 1 h 55"/>
                  <a:gd name="T26" fmla="*/ 1 w 85"/>
                  <a:gd name="T27" fmla="*/ 1 h 55"/>
                  <a:gd name="T28" fmla="*/ 0 w 85"/>
                  <a:gd name="T29" fmla="*/ 1 h 55"/>
                  <a:gd name="T30" fmla="*/ 0 w 85"/>
                  <a:gd name="T31" fmla="*/ 1 h 55"/>
                  <a:gd name="T32" fmla="*/ 0 w 85"/>
                  <a:gd name="T33" fmla="*/ 1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5" h="55">
                    <a:moveTo>
                      <a:pt x="0" y="55"/>
                    </a:moveTo>
                    <a:lnTo>
                      <a:pt x="8" y="47"/>
                    </a:lnTo>
                    <a:lnTo>
                      <a:pt x="18" y="36"/>
                    </a:lnTo>
                    <a:lnTo>
                      <a:pt x="32" y="26"/>
                    </a:lnTo>
                    <a:lnTo>
                      <a:pt x="46" y="17"/>
                    </a:lnTo>
                    <a:lnTo>
                      <a:pt x="60" y="9"/>
                    </a:lnTo>
                    <a:lnTo>
                      <a:pt x="71" y="3"/>
                    </a:lnTo>
                    <a:lnTo>
                      <a:pt x="80" y="0"/>
                    </a:lnTo>
                    <a:lnTo>
                      <a:pt x="85" y="3"/>
                    </a:lnTo>
                    <a:lnTo>
                      <a:pt x="85" y="9"/>
                    </a:lnTo>
                    <a:lnTo>
                      <a:pt x="78" y="15"/>
                    </a:lnTo>
                    <a:lnTo>
                      <a:pt x="69" y="24"/>
                    </a:lnTo>
                    <a:lnTo>
                      <a:pt x="55" y="32"/>
                    </a:lnTo>
                    <a:lnTo>
                      <a:pt x="41" y="40"/>
                    </a:lnTo>
                    <a:lnTo>
                      <a:pt x="26" y="47"/>
                    </a:lnTo>
                    <a:lnTo>
                      <a:pt x="11" y="52"/>
                    </a:lnTo>
                    <a:lnTo>
                      <a:pt x="0"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82" name="Freeform 121">
                <a:extLst>
                  <a:ext uri="{FF2B5EF4-FFF2-40B4-BE49-F238E27FC236}">
                    <a16:creationId xmlns:a16="http://schemas.microsoft.com/office/drawing/2014/main" xmlns="" id="{838B095F-1362-47EF-9B6D-1E5483035A05}"/>
                  </a:ext>
                </a:extLst>
              </p:cNvPr>
              <p:cNvSpPr>
                <a:spLocks/>
              </p:cNvSpPr>
              <p:nvPr/>
            </p:nvSpPr>
            <p:spPr bwMode="auto">
              <a:xfrm>
                <a:off x="2876" y="496"/>
                <a:ext cx="36" cy="34"/>
              </a:xfrm>
              <a:custGeom>
                <a:avLst/>
                <a:gdLst>
                  <a:gd name="T0" fmla="*/ 0 w 72"/>
                  <a:gd name="T1" fmla="*/ 2 h 69"/>
                  <a:gd name="T2" fmla="*/ 1 w 72"/>
                  <a:gd name="T3" fmla="*/ 1 h 69"/>
                  <a:gd name="T4" fmla="*/ 1 w 72"/>
                  <a:gd name="T5" fmla="*/ 1 h 69"/>
                  <a:gd name="T6" fmla="*/ 1 w 72"/>
                  <a:gd name="T7" fmla="*/ 1 h 69"/>
                  <a:gd name="T8" fmla="*/ 2 w 72"/>
                  <a:gd name="T9" fmla="*/ 0 h 69"/>
                  <a:gd name="T10" fmla="*/ 2 w 72"/>
                  <a:gd name="T11" fmla="*/ 0 h 69"/>
                  <a:gd name="T12" fmla="*/ 2 w 72"/>
                  <a:gd name="T13" fmla="*/ 0 h 69"/>
                  <a:gd name="T14" fmla="*/ 3 w 72"/>
                  <a:gd name="T15" fmla="*/ 0 h 69"/>
                  <a:gd name="T16" fmla="*/ 3 w 72"/>
                  <a:gd name="T17" fmla="*/ 0 h 69"/>
                  <a:gd name="T18" fmla="*/ 3 w 72"/>
                  <a:gd name="T19" fmla="*/ 0 h 69"/>
                  <a:gd name="T20" fmla="*/ 3 w 72"/>
                  <a:gd name="T21" fmla="*/ 0 h 69"/>
                  <a:gd name="T22" fmla="*/ 2 w 72"/>
                  <a:gd name="T23" fmla="*/ 0 h 69"/>
                  <a:gd name="T24" fmla="*/ 2 w 72"/>
                  <a:gd name="T25" fmla="*/ 1 h 69"/>
                  <a:gd name="T26" fmla="*/ 1 w 72"/>
                  <a:gd name="T27" fmla="*/ 1 h 69"/>
                  <a:gd name="T28" fmla="*/ 1 w 72"/>
                  <a:gd name="T29" fmla="*/ 1 h 69"/>
                  <a:gd name="T30" fmla="*/ 1 w 72"/>
                  <a:gd name="T31" fmla="*/ 2 h 69"/>
                  <a:gd name="T32" fmla="*/ 0 w 72"/>
                  <a:gd name="T33" fmla="*/ 2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2" h="69">
                    <a:moveTo>
                      <a:pt x="0" y="69"/>
                    </a:moveTo>
                    <a:lnTo>
                      <a:pt x="6" y="61"/>
                    </a:lnTo>
                    <a:lnTo>
                      <a:pt x="15" y="50"/>
                    </a:lnTo>
                    <a:lnTo>
                      <a:pt x="25" y="37"/>
                    </a:lnTo>
                    <a:lnTo>
                      <a:pt x="37" y="24"/>
                    </a:lnTo>
                    <a:lnTo>
                      <a:pt x="48" y="13"/>
                    </a:lnTo>
                    <a:lnTo>
                      <a:pt x="59" y="4"/>
                    </a:lnTo>
                    <a:lnTo>
                      <a:pt x="68" y="0"/>
                    </a:lnTo>
                    <a:lnTo>
                      <a:pt x="72" y="1"/>
                    </a:lnTo>
                    <a:lnTo>
                      <a:pt x="72" y="8"/>
                    </a:lnTo>
                    <a:lnTo>
                      <a:pt x="67" y="18"/>
                    </a:lnTo>
                    <a:lnTo>
                      <a:pt x="56" y="29"/>
                    </a:lnTo>
                    <a:lnTo>
                      <a:pt x="45" y="41"/>
                    </a:lnTo>
                    <a:lnTo>
                      <a:pt x="31" y="52"/>
                    </a:lnTo>
                    <a:lnTo>
                      <a:pt x="18" y="61"/>
                    </a:lnTo>
                    <a:lnTo>
                      <a:pt x="7" y="67"/>
                    </a:lnTo>
                    <a:lnTo>
                      <a:pt x="0" y="6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83" name="Freeform 122">
                <a:extLst>
                  <a:ext uri="{FF2B5EF4-FFF2-40B4-BE49-F238E27FC236}">
                    <a16:creationId xmlns:a16="http://schemas.microsoft.com/office/drawing/2014/main" xmlns="" id="{4B7C6634-0E67-40B0-8B55-6C49A17F5A94}"/>
                  </a:ext>
                </a:extLst>
              </p:cNvPr>
              <p:cNvSpPr>
                <a:spLocks/>
              </p:cNvSpPr>
              <p:nvPr/>
            </p:nvSpPr>
            <p:spPr bwMode="auto">
              <a:xfrm>
                <a:off x="2875" y="484"/>
                <a:ext cx="33" cy="31"/>
              </a:xfrm>
              <a:custGeom>
                <a:avLst/>
                <a:gdLst>
                  <a:gd name="T0" fmla="*/ 2 w 67"/>
                  <a:gd name="T1" fmla="*/ 1 h 62"/>
                  <a:gd name="T2" fmla="*/ 2 w 67"/>
                  <a:gd name="T3" fmla="*/ 1 h 62"/>
                  <a:gd name="T4" fmla="*/ 1 w 67"/>
                  <a:gd name="T5" fmla="*/ 1 h 62"/>
                  <a:gd name="T6" fmla="*/ 1 w 67"/>
                  <a:gd name="T7" fmla="*/ 1 h 62"/>
                  <a:gd name="T8" fmla="*/ 1 w 67"/>
                  <a:gd name="T9" fmla="*/ 1 h 62"/>
                  <a:gd name="T10" fmla="*/ 0 w 67"/>
                  <a:gd name="T11" fmla="*/ 2 h 62"/>
                  <a:gd name="T12" fmla="*/ 0 w 67"/>
                  <a:gd name="T13" fmla="*/ 2 h 62"/>
                  <a:gd name="T14" fmla="*/ 0 w 67"/>
                  <a:gd name="T15" fmla="*/ 2 h 62"/>
                  <a:gd name="T16" fmla="*/ 0 w 67"/>
                  <a:gd name="T17" fmla="*/ 2 h 62"/>
                  <a:gd name="T18" fmla="*/ 0 w 67"/>
                  <a:gd name="T19" fmla="*/ 2 h 62"/>
                  <a:gd name="T20" fmla="*/ 0 w 67"/>
                  <a:gd name="T21" fmla="*/ 2 h 62"/>
                  <a:gd name="T22" fmla="*/ 0 w 67"/>
                  <a:gd name="T23" fmla="*/ 1 h 62"/>
                  <a:gd name="T24" fmla="*/ 1 w 67"/>
                  <a:gd name="T25" fmla="*/ 1 h 62"/>
                  <a:gd name="T26" fmla="*/ 1 w 67"/>
                  <a:gd name="T27" fmla="*/ 1 h 62"/>
                  <a:gd name="T28" fmla="*/ 1 w 67"/>
                  <a:gd name="T29" fmla="*/ 1 h 62"/>
                  <a:gd name="T30" fmla="*/ 1 w 67"/>
                  <a:gd name="T31" fmla="*/ 0 h 62"/>
                  <a:gd name="T32" fmla="*/ 2 w 67"/>
                  <a:gd name="T33" fmla="*/ 1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62">
                    <a:moveTo>
                      <a:pt x="67" y="4"/>
                    </a:moveTo>
                    <a:lnTo>
                      <a:pt x="66" y="7"/>
                    </a:lnTo>
                    <a:lnTo>
                      <a:pt x="59" y="13"/>
                    </a:lnTo>
                    <a:lnTo>
                      <a:pt x="50" y="20"/>
                    </a:lnTo>
                    <a:lnTo>
                      <a:pt x="40" y="28"/>
                    </a:lnTo>
                    <a:lnTo>
                      <a:pt x="28" y="37"/>
                    </a:lnTo>
                    <a:lnTo>
                      <a:pt x="17" y="46"/>
                    </a:lnTo>
                    <a:lnTo>
                      <a:pt x="7" y="54"/>
                    </a:lnTo>
                    <a:lnTo>
                      <a:pt x="0" y="62"/>
                    </a:lnTo>
                    <a:lnTo>
                      <a:pt x="5" y="51"/>
                    </a:lnTo>
                    <a:lnTo>
                      <a:pt x="12" y="39"/>
                    </a:lnTo>
                    <a:lnTo>
                      <a:pt x="21" y="27"/>
                    </a:lnTo>
                    <a:lnTo>
                      <a:pt x="32" y="15"/>
                    </a:lnTo>
                    <a:lnTo>
                      <a:pt x="43" y="7"/>
                    </a:lnTo>
                    <a:lnTo>
                      <a:pt x="52" y="1"/>
                    </a:lnTo>
                    <a:lnTo>
                      <a:pt x="62" y="0"/>
                    </a:lnTo>
                    <a:lnTo>
                      <a:pt x="67"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84" name="Freeform 123">
                <a:extLst>
                  <a:ext uri="{FF2B5EF4-FFF2-40B4-BE49-F238E27FC236}">
                    <a16:creationId xmlns:a16="http://schemas.microsoft.com/office/drawing/2014/main" xmlns="" id="{8D96792E-4B38-464F-B09F-694A4DC751B0}"/>
                  </a:ext>
                </a:extLst>
              </p:cNvPr>
              <p:cNvSpPr>
                <a:spLocks/>
              </p:cNvSpPr>
              <p:nvPr/>
            </p:nvSpPr>
            <p:spPr bwMode="auto">
              <a:xfrm>
                <a:off x="2807" y="325"/>
                <a:ext cx="40" cy="155"/>
              </a:xfrm>
              <a:custGeom>
                <a:avLst/>
                <a:gdLst>
                  <a:gd name="T0" fmla="*/ 1 w 79"/>
                  <a:gd name="T1" fmla="*/ 9 h 311"/>
                  <a:gd name="T2" fmla="*/ 1 w 79"/>
                  <a:gd name="T3" fmla="*/ 9 h 311"/>
                  <a:gd name="T4" fmla="*/ 1 w 79"/>
                  <a:gd name="T5" fmla="*/ 9 h 311"/>
                  <a:gd name="T6" fmla="*/ 1 w 79"/>
                  <a:gd name="T7" fmla="*/ 9 h 311"/>
                  <a:gd name="T8" fmla="*/ 0 w 79"/>
                  <a:gd name="T9" fmla="*/ 9 h 311"/>
                  <a:gd name="T10" fmla="*/ 1 w 79"/>
                  <a:gd name="T11" fmla="*/ 8 h 311"/>
                  <a:gd name="T12" fmla="*/ 2 w 79"/>
                  <a:gd name="T13" fmla="*/ 7 h 311"/>
                  <a:gd name="T14" fmla="*/ 2 w 79"/>
                  <a:gd name="T15" fmla="*/ 5 h 311"/>
                  <a:gd name="T16" fmla="*/ 3 w 79"/>
                  <a:gd name="T17" fmla="*/ 4 h 311"/>
                  <a:gd name="T18" fmla="*/ 2 w 79"/>
                  <a:gd name="T19" fmla="*/ 3 h 311"/>
                  <a:gd name="T20" fmla="*/ 2 w 79"/>
                  <a:gd name="T21" fmla="*/ 1 h 311"/>
                  <a:gd name="T22" fmla="*/ 2 w 79"/>
                  <a:gd name="T23" fmla="*/ 0 h 311"/>
                  <a:gd name="T24" fmla="*/ 2 w 79"/>
                  <a:gd name="T25" fmla="*/ 0 h 311"/>
                  <a:gd name="T26" fmla="*/ 2 w 79"/>
                  <a:gd name="T27" fmla="*/ 0 h 311"/>
                  <a:gd name="T28" fmla="*/ 3 w 79"/>
                  <a:gd name="T29" fmla="*/ 1 h 311"/>
                  <a:gd name="T30" fmla="*/ 3 w 79"/>
                  <a:gd name="T31" fmla="*/ 3 h 311"/>
                  <a:gd name="T32" fmla="*/ 3 w 79"/>
                  <a:gd name="T33" fmla="*/ 4 h 311"/>
                  <a:gd name="T34" fmla="*/ 3 w 79"/>
                  <a:gd name="T35" fmla="*/ 6 h 311"/>
                  <a:gd name="T36" fmla="*/ 2 w 79"/>
                  <a:gd name="T37" fmla="*/ 7 h 311"/>
                  <a:gd name="T38" fmla="*/ 2 w 79"/>
                  <a:gd name="T39" fmla="*/ 8 h 311"/>
                  <a:gd name="T40" fmla="*/ 1 w 79"/>
                  <a:gd name="T41" fmla="*/ 9 h 3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9" h="311">
                    <a:moveTo>
                      <a:pt x="8" y="311"/>
                    </a:moveTo>
                    <a:lnTo>
                      <a:pt x="4" y="311"/>
                    </a:lnTo>
                    <a:lnTo>
                      <a:pt x="2" y="309"/>
                    </a:lnTo>
                    <a:lnTo>
                      <a:pt x="1" y="307"/>
                    </a:lnTo>
                    <a:lnTo>
                      <a:pt x="0" y="303"/>
                    </a:lnTo>
                    <a:lnTo>
                      <a:pt x="32" y="265"/>
                    </a:lnTo>
                    <a:lnTo>
                      <a:pt x="51" y="225"/>
                    </a:lnTo>
                    <a:lnTo>
                      <a:pt x="63" y="183"/>
                    </a:lnTo>
                    <a:lnTo>
                      <a:pt x="66" y="142"/>
                    </a:lnTo>
                    <a:lnTo>
                      <a:pt x="64" y="101"/>
                    </a:lnTo>
                    <a:lnTo>
                      <a:pt x="58" y="63"/>
                    </a:lnTo>
                    <a:lnTo>
                      <a:pt x="51" y="29"/>
                    </a:lnTo>
                    <a:lnTo>
                      <a:pt x="45" y="0"/>
                    </a:lnTo>
                    <a:lnTo>
                      <a:pt x="61" y="20"/>
                    </a:lnTo>
                    <a:lnTo>
                      <a:pt x="72" y="53"/>
                    </a:lnTo>
                    <a:lnTo>
                      <a:pt x="79" y="97"/>
                    </a:lnTo>
                    <a:lnTo>
                      <a:pt x="79" y="146"/>
                    </a:lnTo>
                    <a:lnTo>
                      <a:pt x="73" y="196"/>
                    </a:lnTo>
                    <a:lnTo>
                      <a:pt x="59" y="243"/>
                    </a:lnTo>
                    <a:lnTo>
                      <a:pt x="38" y="283"/>
                    </a:lnTo>
                    <a:lnTo>
                      <a:pt x="8" y="31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85" name="Freeform 124">
                <a:extLst>
                  <a:ext uri="{FF2B5EF4-FFF2-40B4-BE49-F238E27FC236}">
                    <a16:creationId xmlns:a16="http://schemas.microsoft.com/office/drawing/2014/main" xmlns="" id="{6242193F-75E6-4E54-98DF-6BDA5D2DEA0B}"/>
                  </a:ext>
                </a:extLst>
              </p:cNvPr>
              <p:cNvSpPr>
                <a:spLocks/>
              </p:cNvSpPr>
              <p:nvPr/>
            </p:nvSpPr>
            <p:spPr bwMode="auto">
              <a:xfrm>
                <a:off x="2806" y="326"/>
                <a:ext cx="33" cy="20"/>
              </a:xfrm>
              <a:custGeom>
                <a:avLst/>
                <a:gdLst>
                  <a:gd name="T0" fmla="*/ 2 w 67"/>
                  <a:gd name="T1" fmla="*/ 1 h 41"/>
                  <a:gd name="T2" fmla="*/ 1 w 67"/>
                  <a:gd name="T3" fmla="*/ 1 h 41"/>
                  <a:gd name="T4" fmla="*/ 1 w 67"/>
                  <a:gd name="T5" fmla="*/ 0 h 41"/>
                  <a:gd name="T6" fmla="*/ 1 w 67"/>
                  <a:gd name="T7" fmla="*/ 0 h 41"/>
                  <a:gd name="T8" fmla="*/ 0 w 67"/>
                  <a:gd name="T9" fmla="*/ 0 h 41"/>
                  <a:gd name="T10" fmla="*/ 0 w 67"/>
                  <a:gd name="T11" fmla="*/ 0 h 41"/>
                  <a:gd name="T12" fmla="*/ 0 w 67"/>
                  <a:gd name="T13" fmla="*/ 0 h 41"/>
                  <a:gd name="T14" fmla="*/ 0 w 67"/>
                  <a:gd name="T15" fmla="*/ 0 h 41"/>
                  <a:gd name="T16" fmla="*/ 0 w 67"/>
                  <a:gd name="T17" fmla="*/ 0 h 41"/>
                  <a:gd name="T18" fmla="*/ 0 w 67"/>
                  <a:gd name="T19" fmla="*/ 0 h 41"/>
                  <a:gd name="T20" fmla="*/ 0 w 67"/>
                  <a:gd name="T21" fmla="*/ 0 h 41"/>
                  <a:gd name="T22" fmla="*/ 0 w 67"/>
                  <a:gd name="T23" fmla="*/ 0 h 41"/>
                  <a:gd name="T24" fmla="*/ 0 w 67"/>
                  <a:gd name="T25" fmla="*/ 0 h 41"/>
                  <a:gd name="T26" fmla="*/ 1 w 67"/>
                  <a:gd name="T27" fmla="*/ 0 h 41"/>
                  <a:gd name="T28" fmla="*/ 1 w 67"/>
                  <a:gd name="T29" fmla="*/ 0 h 41"/>
                  <a:gd name="T30" fmla="*/ 1 w 67"/>
                  <a:gd name="T31" fmla="*/ 1 h 41"/>
                  <a:gd name="T32" fmla="*/ 2 w 67"/>
                  <a:gd name="T33" fmla="*/ 1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41">
                    <a:moveTo>
                      <a:pt x="67" y="41"/>
                    </a:moveTo>
                    <a:lnTo>
                      <a:pt x="60" y="33"/>
                    </a:lnTo>
                    <a:lnTo>
                      <a:pt x="51" y="25"/>
                    </a:lnTo>
                    <a:lnTo>
                      <a:pt x="41" y="18"/>
                    </a:lnTo>
                    <a:lnTo>
                      <a:pt x="30" y="11"/>
                    </a:lnTo>
                    <a:lnTo>
                      <a:pt x="20" y="5"/>
                    </a:lnTo>
                    <a:lnTo>
                      <a:pt x="11" y="2"/>
                    </a:lnTo>
                    <a:lnTo>
                      <a:pt x="4" y="0"/>
                    </a:lnTo>
                    <a:lnTo>
                      <a:pt x="0" y="3"/>
                    </a:lnTo>
                    <a:lnTo>
                      <a:pt x="1" y="6"/>
                    </a:lnTo>
                    <a:lnTo>
                      <a:pt x="6" y="10"/>
                    </a:lnTo>
                    <a:lnTo>
                      <a:pt x="14" y="13"/>
                    </a:lnTo>
                    <a:lnTo>
                      <a:pt x="23" y="18"/>
                    </a:lnTo>
                    <a:lnTo>
                      <a:pt x="35" y="22"/>
                    </a:lnTo>
                    <a:lnTo>
                      <a:pt x="46" y="28"/>
                    </a:lnTo>
                    <a:lnTo>
                      <a:pt x="58" y="34"/>
                    </a:lnTo>
                    <a:lnTo>
                      <a:pt x="67" y="4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86" name="Freeform 125">
                <a:extLst>
                  <a:ext uri="{FF2B5EF4-FFF2-40B4-BE49-F238E27FC236}">
                    <a16:creationId xmlns:a16="http://schemas.microsoft.com/office/drawing/2014/main" xmlns="" id="{50DF29B9-97F7-4F86-AB33-C47C0D7231A3}"/>
                  </a:ext>
                </a:extLst>
              </p:cNvPr>
              <p:cNvSpPr>
                <a:spLocks/>
              </p:cNvSpPr>
              <p:nvPr/>
            </p:nvSpPr>
            <p:spPr bwMode="auto">
              <a:xfrm>
                <a:off x="2805" y="337"/>
                <a:ext cx="37" cy="23"/>
              </a:xfrm>
              <a:custGeom>
                <a:avLst/>
                <a:gdLst>
                  <a:gd name="T0" fmla="*/ 0 w 74"/>
                  <a:gd name="T1" fmla="*/ 1 h 46"/>
                  <a:gd name="T2" fmla="*/ 1 w 74"/>
                  <a:gd name="T3" fmla="*/ 0 h 46"/>
                  <a:gd name="T4" fmla="*/ 1 w 74"/>
                  <a:gd name="T5" fmla="*/ 1 h 46"/>
                  <a:gd name="T6" fmla="*/ 1 w 74"/>
                  <a:gd name="T7" fmla="*/ 1 h 46"/>
                  <a:gd name="T8" fmla="*/ 1 w 74"/>
                  <a:gd name="T9" fmla="*/ 1 h 46"/>
                  <a:gd name="T10" fmla="*/ 2 w 74"/>
                  <a:gd name="T11" fmla="*/ 1 h 46"/>
                  <a:gd name="T12" fmla="*/ 2 w 74"/>
                  <a:gd name="T13" fmla="*/ 1 h 46"/>
                  <a:gd name="T14" fmla="*/ 3 w 74"/>
                  <a:gd name="T15" fmla="*/ 2 h 46"/>
                  <a:gd name="T16" fmla="*/ 3 w 74"/>
                  <a:gd name="T17" fmla="*/ 2 h 46"/>
                  <a:gd name="T18" fmla="*/ 3 w 74"/>
                  <a:gd name="T19" fmla="*/ 2 h 46"/>
                  <a:gd name="T20" fmla="*/ 2 w 74"/>
                  <a:gd name="T21" fmla="*/ 2 h 46"/>
                  <a:gd name="T22" fmla="*/ 2 w 74"/>
                  <a:gd name="T23" fmla="*/ 1 h 46"/>
                  <a:gd name="T24" fmla="*/ 1 w 74"/>
                  <a:gd name="T25" fmla="*/ 1 h 46"/>
                  <a:gd name="T26" fmla="*/ 1 w 74"/>
                  <a:gd name="T27" fmla="*/ 1 h 46"/>
                  <a:gd name="T28" fmla="*/ 1 w 74"/>
                  <a:gd name="T29" fmla="*/ 1 h 46"/>
                  <a:gd name="T30" fmla="*/ 1 w 74"/>
                  <a:gd name="T31" fmla="*/ 1 h 46"/>
                  <a:gd name="T32" fmla="*/ 0 w 74"/>
                  <a:gd name="T33" fmla="*/ 1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4" h="46">
                    <a:moveTo>
                      <a:pt x="0" y="1"/>
                    </a:moveTo>
                    <a:lnTo>
                      <a:pt x="4" y="0"/>
                    </a:lnTo>
                    <a:lnTo>
                      <a:pt x="11" y="1"/>
                    </a:lnTo>
                    <a:lnTo>
                      <a:pt x="20" y="5"/>
                    </a:lnTo>
                    <a:lnTo>
                      <a:pt x="31" y="11"/>
                    </a:lnTo>
                    <a:lnTo>
                      <a:pt x="44" y="18"/>
                    </a:lnTo>
                    <a:lnTo>
                      <a:pt x="55" y="26"/>
                    </a:lnTo>
                    <a:lnTo>
                      <a:pt x="66" y="36"/>
                    </a:lnTo>
                    <a:lnTo>
                      <a:pt x="74" y="46"/>
                    </a:lnTo>
                    <a:lnTo>
                      <a:pt x="65" y="41"/>
                    </a:lnTo>
                    <a:lnTo>
                      <a:pt x="53" y="35"/>
                    </a:lnTo>
                    <a:lnTo>
                      <a:pt x="40" y="28"/>
                    </a:lnTo>
                    <a:lnTo>
                      <a:pt x="29" y="22"/>
                    </a:lnTo>
                    <a:lnTo>
                      <a:pt x="17" y="15"/>
                    </a:lnTo>
                    <a:lnTo>
                      <a:pt x="8" y="9"/>
                    </a:lnTo>
                    <a:lnTo>
                      <a:pt x="1" y="5"/>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87" name="Freeform 126">
                <a:extLst>
                  <a:ext uri="{FF2B5EF4-FFF2-40B4-BE49-F238E27FC236}">
                    <a16:creationId xmlns:a16="http://schemas.microsoft.com/office/drawing/2014/main" xmlns="" id="{F1C8CA27-760B-4E6F-8089-1C018D438094}"/>
                  </a:ext>
                </a:extLst>
              </p:cNvPr>
              <p:cNvSpPr>
                <a:spLocks/>
              </p:cNvSpPr>
              <p:nvPr/>
            </p:nvSpPr>
            <p:spPr bwMode="auto">
              <a:xfrm>
                <a:off x="2797" y="360"/>
                <a:ext cx="48" cy="31"/>
              </a:xfrm>
              <a:custGeom>
                <a:avLst/>
                <a:gdLst>
                  <a:gd name="T0" fmla="*/ 0 w 96"/>
                  <a:gd name="T1" fmla="*/ 0 h 64"/>
                  <a:gd name="T2" fmla="*/ 1 w 96"/>
                  <a:gd name="T3" fmla="*/ 0 h 64"/>
                  <a:gd name="T4" fmla="*/ 1 w 96"/>
                  <a:gd name="T5" fmla="*/ 0 h 64"/>
                  <a:gd name="T6" fmla="*/ 1 w 96"/>
                  <a:gd name="T7" fmla="*/ 0 h 64"/>
                  <a:gd name="T8" fmla="*/ 2 w 96"/>
                  <a:gd name="T9" fmla="*/ 0 h 64"/>
                  <a:gd name="T10" fmla="*/ 2 w 96"/>
                  <a:gd name="T11" fmla="*/ 0 h 64"/>
                  <a:gd name="T12" fmla="*/ 3 w 96"/>
                  <a:gd name="T13" fmla="*/ 1 h 64"/>
                  <a:gd name="T14" fmla="*/ 3 w 96"/>
                  <a:gd name="T15" fmla="*/ 1 h 64"/>
                  <a:gd name="T16" fmla="*/ 3 w 96"/>
                  <a:gd name="T17" fmla="*/ 1 h 64"/>
                  <a:gd name="T18" fmla="*/ 3 w 96"/>
                  <a:gd name="T19" fmla="*/ 1 h 64"/>
                  <a:gd name="T20" fmla="*/ 3 w 96"/>
                  <a:gd name="T21" fmla="*/ 1 h 64"/>
                  <a:gd name="T22" fmla="*/ 2 w 96"/>
                  <a:gd name="T23" fmla="*/ 1 h 64"/>
                  <a:gd name="T24" fmla="*/ 2 w 96"/>
                  <a:gd name="T25" fmla="*/ 1 h 64"/>
                  <a:gd name="T26" fmla="*/ 1 w 96"/>
                  <a:gd name="T27" fmla="*/ 0 h 64"/>
                  <a:gd name="T28" fmla="*/ 1 w 96"/>
                  <a:gd name="T29" fmla="*/ 0 h 64"/>
                  <a:gd name="T30" fmla="*/ 1 w 96"/>
                  <a:gd name="T31" fmla="*/ 0 h 64"/>
                  <a:gd name="T32" fmla="*/ 0 w 96"/>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6" h="64">
                    <a:moveTo>
                      <a:pt x="0" y="1"/>
                    </a:moveTo>
                    <a:lnTo>
                      <a:pt x="5" y="0"/>
                    </a:lnTo>
                    <a:lnTo>
                      <a:pt x="15" y="3"/>
                    </a:lnTo>
                    <a:lnTo>
                      <a:pt x="29" y="8"/>
                    </a:lnTo>
                    <a:lnTo>
                      <a:pt x="44" y="16"/>
                    </a:lnTo>
                    <a:lnTo>
                      <a:pt x="60" y="27"/>
                    </a:lnTo>
                    <a:lnTo>
                      <a:pt x="75" y="39"/>
                    </a:lnTo>
                    <a:lnTo>
                      <a:pt x="88" y="51"/>
                    </a:lnTo>
                    <a:lnTo>
                      <a:pt x="96" y="64"/>
                    </a:lnTo>
                    <a:lnTo>
                      <a:pt x="88" y="58"/>
                    </a:lnTo>
                    <a:lnTo>
                      <a:pt x="75" y="51"/>
                    </a:lnTo>
                    <a:lnTo>
                      <a:pt x="59" y="42"/>
                    </a:lnTo>
                    <a:lnTo>
                      <a:pt x="42" y="33"/>
                    </a:lnTo>
                    <a:lnTo>
                      <a:pt x="24" y="22"/>
                    </a:lnTo>
                    <a:lnTo>
                      <a:pt x="10" y="14"/>
                    </a:lnTo>
                    <a:lnTo>
                      <a:pt x="2" y="6"/>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88" name="Freeform 127">
                <a:extLst>
                  <a:ext uri="{FF2B5EF4-FFF2-40B4-BE49-F238E27FC236}">
                    <a16:creationId xmlns:a16="http://schemas.microsoft.com/office/drawing/2014/main" xmlns="" id="{C4CC7469-F4E7-4756-AFB2-7168038A685E}"/>
                  </a:ext>
                </a:extLst>
              </p:cNvPr>
              <p:cNvSpPr>
                <a:spLocks/>
              </p:cNvSpPr>
              <p:nvPr/>
            </p:nvSpPr>
            <p:spPr bwMode="auto">
              <a:xfrm>
                <a:off x="2790" y="386"/>
                <a:ext cx="52" cy="34"/>
              </a:xfrm>
              <a:custGeom>
                <a:avLst/>
                <a:gdLst>
                  <a:gd name="T0" fmla="*/ 0 w 105"/>
                  <a:gd name="T1" fmla="*/ 1 h 68"/>
                  <a:gd name="T2" fmla="*/ 0 w 105"/>
                  <a:gd name="T3" fmla="*/ 0 h 68"/>
                  <a:gd name="T4" fmla="*/ 0 w 105"/>
                  <a:gd name="T5" fmla="*/ 1 h 68"/>
                  <a:gd name="T6" fmla="*/ 1 w 105"/>
                  <a:gd name="T7" fmla="*/ 1 h 68"/>
                  <a:gd name="T8" fmla="*/ 1 w 105"/>
                  <a:gd name="T9" fmla="*/ 1 h 68"/>
                  <a:gd name="T10" fmla="*/ 2 w 105"/>
                  <a:gd name="T11" fmla="*/ 1 h 68"/>
                  <a:gd name="T12" fmla="*/ 2 w 105"/>
                  <a:gd name="T13" fmla="*/ 2 h 68"/>
                  <a:gd name="T14" fmla="*/ 3 w 105"/>
                  <a:gd name="T15" fmla="*/ 2 h 68"/>
                  <a:gd name="T16" fmla="*/ 3 w 105"/>
                  <a:gd name="T17" fmla="*/ 3 h 68"/>
                  <a:gd name="T18" fmla="*/ 3 w 105"/>
                  <a:gd name="T19" fmla="*/ 2 h 68"/>
                  <a:gd name="T20" fmla="*/ 2 w 105"/>
                  <a:gd name="T21" fmla="*/ 2 h 68"/>
                  <a:gd name="T22" fmla="*/ 2 w 105"/>
                  <a:gd name="T23" fmla="*/ 2 h 68"/>
                  <a:gd name="T24" fmla="*/ 1 w 105"/>
                  <a:gd name="T25" fmla="*/ 2 h 68"/>
                  <a:gd name="T26" fmla="*/ 0 w 105"/>
                  <a:gd name="T27" fmla="*/ 1 h 68"/>
                  <a:gd name="T28" fmla="*/ 0 w 105"/>
                  <a:gd name="T29" fmla="*/ 1 h 68"/>
                  <a:gd name="T30" fmla="*/ 0 w 105"/>
                  <a:gd name="T31" fmla="*/ 1 h 68"/>
                  <a:gd name="T32" fmla="*/ 0 w 105"/>
                  <a:gd name="T33" fmla="*/ 1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5" h="68">
                    <a:moveTo>
                      <a:pt x="0" y="1"/>
                    </a:moveTo>
                    <a:lnTo>
                      <a:pt x="6" y="0"/>
                    </a:lnTo>
                    <a:lnTo>
                      <a:pt x="17" y="4"/>
                    </a:lnTo>
                    <a:lnTo>
                      <a:pt x="33" y="11"/>
                    </a:lnTo>
                    <a:lnTo>
                      <a:pt x="51" y="21"/>
                    </a:lnTo>
                    <a:lnTo>
                      <a:pt x="69" y="32"/>
                    </a:lnTo>
                    <a:lnTo>
                      <a:pt x="85" y="45"/>
                    </a:lnTo>
                    <a:lnTo>
                      <a:pt x="98" y="57"/>
                    </a:lnTo>
                    <a:lnTo>
                      <a:pt x="105" y="68"/>
                    </a:lnTo>
                    <a:lnTo>
                      <a:pt x="97" y="64"/>
                    </a:lnTo>
                    <a:lnTo>
                      <a:pt x="83" y="57"/>
                    </a:lnTo>
                    <a:lnTo>
                      <a:pt x="66" y="46"/>
                    </a:lnTo>
                    <a:lnTo>
                      <a:pt x="46" y="35"/>
                    </a:lnTo>
                    <a:lnTo>
                      <a:pt x="29" y="24"/>
                    </a:lnTo>
                    <a:lnTo>
                      <a:pt x="13" y="14"/>
                    </a:lnTo>
                    <a:lnTo>
                      <a:pt x="4" y="6"/>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89" name="Freeform 128">
                <a:extLst>
                  <a:ext uri="{FF2B5EF4-FFF2-40B4-BE49-F238E27FC236}">
                    <a16:creationId xmlns:a16="http://schemas.microsoft.com/office/drawing/2014/main" xmlns="" id="{DD7DE3ED-9CB1-437B-B1C2-CFC68BD7B19C}"/>
                  </a:ext>
                </a:extLst>
              </p:cNvPr>
              <p:cNvSpPr>
                <a:spLocks/>
              </p:cNvSpPr>
              <p:nvPr/>
            </p:nvSpPr>
            <p:spPr bwMode="auto">
              <a:xfrm>
                <a:off x="2794" y="402"/>
                <a:ext cx="43" cy="37"/>
              </a:xfrm>
              <a:custGeom>
                <a:avLst/>
                <a:gdLst>
                  <a:gd name="T0" fmla="*/ 0 w 85"/>
                  <a:gd name="T1" fmla="*/ 0 h 72"/>
                  <a:gd name="T2" fmla="*/ 1 w 85"/>
                  <a:gd name="T3" fmla="*/ 0 h 72"/>
                  <a:gd name="T4" fmla="*/ 1 w 85"/>
                  <a:gd name="T5" fmla="*/ 1 h 72"/>
                  <a:gd name="T6" fmla="*/ 1 w 85"/>
                  <a:gd name="T7" fmla="*/ 1 h 72"/>
                  <a:gd name="T8" fmla="*/ 2 w 85"/>
                  <a:gd name="T9" fmla="*/ 1 h 72"/>
                  <a:gd name="T10" fmla="*/ 2 w 85"/>
                  <a:gd name="T11" fmla="*/ 2 h 72"/>
                  <a:gd name="T12" fmla="*/ 3 w 85"/>
                  <a:gd name="T13" fmla="*/ 2 h 72"/>
                  <a:gd name="T14" fmla="*/ 3 w 85"/>
                  <a:gd name="T15" fmla="*/ 2 h 72"/>
                  <a:gd name="T16" fmla="*/ 3 w 85"/>
                  <a:gd name="T17" fmla="*/ 3 h 72"/>
                  <a:gd name="T18" fmla="*/ 3 w 85"/>
                  <a:gd name="T19" fmla="*/ 3 h 72"/>
                  <a:gd name="T20" fmla="*/ 3 w 85"/>
                  <a:gd name="T21" fmla="*/ 2 h 72"/>
                  <a:gd name="T22" fmla="*/ 2 w 85"/>
                  <a:gd name="T23" fmla="*/ 2 h 72"/>
                  <a:gd name="T24" fmla="*/ 2 w 85"/>
                  <a:gd name="T25" fmla="*/ 2 h 72"/>
                  <a:gd name="T26" fmla="*/ 1 w 85"/>
                  <a:gd name="T27" fmla="*/ 1 h 72"/>
                  <a:gd name="T28" fmla="*/ 1 w 85"/>
                  <a:gd name="T29" fmla="*/ 1 h 72"/>
                  <a:gd name="T30" fmla="*/ 1 w 85"/>
                  <a:gd name="T31" fmla="*/ 1 h 72"/>
                  <a:gd name="T32" fmla="*/ 0 w 85"/>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5" h="72">
                    <a:moveTo>
                      <a:pt x="0" y="0"/>
                    </a:moveTo>
                    <a:lnTo>
                      <a:pt x="5" y="0"/>
                    </a:lnTo>
                    <a:lnTo>
                      <a:pt x="15" y="5"/>
                    </a:lnTo>
                    <a:lnTo>
                      <a:pt x="28" y="15"/>
                    </a:lnTo>
                    <a:lnTo>
                      <a:pt x="43" y="25"/>
                    </a:lnTo>
                    <a:lnTo>
                      <a:pt x="58" y="39"/>
                    </a:lnTo>
                    <a:lnTo>
                      <a:pt x="72" y="51"/>
                    </a:lnTo>
                    <a:lnTo>
                      <a:pt x="81" y="63"/>
                    </a:lnTo>
                    <a:lnTo>
                      <a:pt x="85" y="72"/>
                    </a:lnTo>
                    <a:lnTo>
                      <a:pt x="77" y="66"/>
                    </a:lnTo>
                    <a:lnTo>
                      <a:pt x="65" y="57"/>
                    </a:lnTo>
                    <a:lnTo>
                      <a:pt x="50" y="47"/>
                    </a:lnTo>
                    <a:lnTo>
                      <a:pt x="35" y="35"/>
                    </a:lnTo>
                    <a:lnTo>
                      <a:pt x="20" y="24"/>
                    </a:lnTo>
                    <a:lnTo>
                      <a:pt x="8" y="13"/>
                    </a:lnTo>
                    <a:lnTo>
                      <a:pt x="1" y="5"/>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90" name="Freeform 129">
                <a:extLst>
                  <a:ext uri="{FF2B5EF4-FFF2-40B4-BE49-F238E27FC236}">
                    <a16:creationId xmlns:a16="http://schemas.microsoft.com/office/drawing/2014/main" xmlns="" id="{8BE00537-3C8A-4AB2-9FE0-E64BD00FBE6A}"/>
                  </a:ext>
                </a:extLst>
              </p:cNvPr>
              <p:cNvSpPr>
                <a:spLocks/>
              </p:cNvSpPr>
              <p:nvPr/>
            </p:nvSpPr>
            <p:spPr bwMode="auto">
              <a:xfrm>
                <a:off x="2795" y="422"/>
                <a:ext cx="35" cy="31"/>
              </a:xfrm>
              <a:custGeom>
                <a:avLst/>
                <a:gdLst>
                  <a:gd name="T0" fmla="*/ 0 w 70"/>
                  <a:gd name="T1" fmla="*/ 0 h 62"/>
                  <a:gd name="T2" fmla="*/ 1 w 70"/>
                  <a:gd name="T3" fmla="*/ 0 h 62"/>
                  <a:gd name="T4" fmla="*/ 1 w 70"/>
                  <a:gd name="T5" fmla="*/ 1 h 62"/>
                  <a:gd name="T6" fmla="*/ 1 w 70"/>
                  <a:gd name="T7" fmla="*/ 1 h 62"/>
                  <a:gd name="T8" fmla="*/ 2 w 70"/>
                  <a:gd name="T9" fmla="*/ 1 h 62"/>
                  <a:gd name="T10" fmla="*/ 2 w 70"/>
                  <a:gd name="T11" fmla="*/ 1 h 62"/>
                  <a:gd name="T12" fmla="*/ 2 w 70"/>
                  <a:gd name="T13" fmla="*/ 2 h 62"/>
                  <a:gd name="T14" fmla="*/ 3 w 70"/>
                  <a:gd name="T15" fmla="*/ 2 h 62"/>
                  <a:gd name="T16" fmla="*/ 3 w 70"/>
                  <a:gd name="T17" fmla="*/ 2 h 62"/>
                  <a:gd name="T18" fmla="*/ 2 w 70"/>
                  <a:gd name="T19" fmla="*/ 2 h 62"/>
                  <a:gd name="T20" fmla="*/ 2 w 70"/>
                  <a:gd name="T21" fmla="*/ 2 h 62"/>
                  <a:gd name="T22" fmla="*/ 2 w 70"/>
                  <a:gd name="T23" fmla="*/ 2 h 62"/>
                  <a:gd name="T24" fmla="*/ 1 w 70"/>
                  <a:gd name="T25" fmla="*/ 1 h 62"/>
                  <a:gd name="T26" fmla="*/ 1 w 70"/>
                  <a:gd name="T27" fmla="*/ 1 h 62"/>
                  <a:gd name="T28" fmla="*/ 1 w 70"/>
                  <a:gd name="T29" fmla="*/ 1 h 62"/>
                  <a:gd name="T30" fmla="*/ 1 w 70"/>
                  <a:gd name="T31" fmla="*/ 1 h 62"/>
                  <a:gd name="T32" fmla="*/ 0 w 70"/>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0" h="62">
                    <a:moveTo>
                      <a:pt x="0" y="0"/>
                    </a:moveTo>
                    <a:lnTo>
                      <a:pt x="4" y="0"/>
                    </a:lnTo>
                    <a:lnTo>
                      <a:pt x="12" y="2"/>
                    </a:lnTo>
                    <a:lnTo>
                      <a:pt x="24" y="9"/>
                    </a:lnTo>
                    <a:lnTo>
                      <a:pt x="35" y="17"/>
                    </a:lnTo>
                    <a:lnTo>
                      <a:pt x="47" y="26"/>
                    </a:lnTo>
                    <a:lnTo>
                      <a:pt x="57" y="38"/>
                    </a:lnTo>
                    <a:lnTo>
                      <a:pt x="65" y="49"/>
                    </a:lnTo>
                    <a:lnTo>
                      <a:pt x="70" y="62"/>
                    </a:lnTo>
                    <a:lnTo>
                      <a:pt x="63" y="55"/>
                    </a:lnTo>
                    <a:lnTo>
                      <a:pt x="53" y="47"/>
                    </a:lnTo>
                    <a:lnTo>
                      <a:pt x="40" y="38"/>
                    </a:lnTo>
                    <a:lnTo>
                      <a:pt x="27" y="27"/>
                    </a:lnTo>
                    <a:lnTo>
                      <a:pt x="16" y="18"/>
                    </a:lnTo>
                    <a:lnTo>
                      <a:pt x="7" y="10"/>
                    </a:lnTo>
                    <a:lnTo>
                      <a:pt x="1"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91" name="Freeform 130">
                <a:extLst>
                  <a:ext uri="{FF2B5EF4-FFF2-40B4-BE49-F238E27FC236}">
                    <a16:creationId xmlns:a16="http://schemas.microsoft.com/office/drawing/2014/main" xmlns="" id="{B2E73F4E-BB98-46BB-B052-E81E7E674294}"/>
                  </a:ext>
                </a:extLst>
              </p:cNvPr>
              <p:cNvSpPr>
                <a:spLocks/>
              </p:cNvSpPr>
              <p:nvPr/>
            </p:nvSpPr>
            <p:spPr bwMode="auto">
              <a:xfrm>
                <a:off x="2795" y="441"/>
                <a:ext cx="25" cy="26"/>
              </a:xfrm>
              <a:custGeom>
                <a:avLst/>
                <a:gdLst>
                  <a:gd name="T0" fmla="*/ 0 w 49"/>
                  <a:gd name="T1" fmla="*/ 0 h 53"/>
                  <a:gd name="T2" fmla="*/ 1 w 49"/>
                  <a:gd name="T3" fmla="*/ 0 h 53"/>
                  <a:gd name="T4" fmla="*/ 1 w 49"/>
                  <a:gd name="T5" fmla="*/ 0 h 53"/>
                  <a:gd name="T6" fmla="*/ 1 w 49"/>
                  <a:gd name="T7" fmla="*/ 0 h 53"/>
                  <a:gd name="T8" fmla="*/ 1 w 49"/>
                  <a:gd name="T9" fmla="*/ 0 h 53"/>
                  <a:gd name="T10" fmla="*/ 2 w 49"/>
                  <a:gd name="T11" fmla="*/ 0 h 53"/>
                  <a:gd name="T12" fmla="*/ 2 w 49"/>
                  <a:gd name="T13" fmla="*/ 1 h 53"/>
                  <a:gd name="T14" fmla="*/ 2 w 49"/>
                  <a:gd name="T15" fmla="*/ 1 h 53"/>
                  <a:gd name="T16" fmla="*/ 2 w 49"/>
                  <a:gd name="T17" fmla="*/ 1 h 53"/>
                  <a:gd name="T18" fmla="*/ 2 w 49"/>
                  <a:gd name="T19" fmla="*/ 1 h 53"/>
                  <a:gd name="T20" fmla="*/ 2 w 49"/>
                  <a:gd name="T21" fmla="*/ 1 h 53"/>
                  <a:gd name="T22" fmla="*/ 1 w 49"/>
                  <a:gd name="T23" fmla="*/ 1 h 53"/>
                  <a:gd name="T24" fmla="*/ 1 w 49"/>
                  <a:gd name="T25" fmla="*/ 0 h 53"/>
                  <a:gd name="T26" fmla="*/ 1 w 49"/>
                  <a:gd name="T27" fmla="*/ 0 h 53"/>
                  <a:gd name="T28" fmla="*/ 1 w 49"/>
                  <a:gd name="T29" fmla="*/ 0 h 53"/>
                  <a:gd name="T30" fmla="*/ 1 w 49"/>
                  <a:gd name="T31" fmla="*/ 0 h 53"/>
                  <a:gd name="T32" fmla="*/ 0 w 49"/>
                  <a:gd name="T33" fmla="*/ 0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53">
                    <a:moveTo>
                      <a:pt x="0" y="0"/>
                    </a:moveTo>
                    <a:lnTo>
                      <a:pt x="3" y="0"/>
                    </a:lnTo>
                    <a:lnTo>
                      <a:pt x="10" y="3"/>
                    </a:lnTo>
                    <a:lnTo>
                      <a:pt x="19" y="10"/>
                    </a:lnTo>
                    <a:lnTo>
                      <a:pt x="28" y="18"/>
                    </a:lnTo>
                    <a:lnTo>
                      <a:pt x="36" y="29"/>
                    </a:lnTo>
                    <a:lnTo>
                      <a:pt x="43" y="38"/>
                    </a:lnTo>
                    <a:lnTo>
                      <a:pt x="48" y="47"/>
                    </a:lnTo>
                    <a:lnTo>
                      <a:pt x="49" y="53"/>
                    </a:lnTo>
                    <a:lnTo>
                      <a:pt x="45" y="47"/>
                    </a:lnTo>
                    <a:lnTo>
                      <a:pt x="36" y="40"/>
                    </a:lnTo>
                    <a:lnTo>
                      <a:pt x="28" y="33"/>
                    </a:lnTo>
                    <a:lnTo>
                      <a:pt x="20" y="25"/>
                    </a:lnTo>
                    <a:lnTo>
                      <a:pt x="12" y="17"/>
                    </a:lnTo>
                    <a:lnTo>
                      <a:pt x="5" y="10"/>
                    </a:lnTo>
                    <a:lnTo>
                      <a:pt x="1"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92" name="Freeform 131">
                <a:extLst>
                  <a:ext uri="{FF2B5EF4-FFF2-40B4-BE49-F238E27FC236}">
                    <a16:creationId xmlns:a16="http://schemas.microsoft.com/office/drawing/2014/main" xmlns="" id="{697005D4-8C90-48FD-B1BA-84256C7C7FD5}"/>
                  </a:ext>
                </a:extLst>
              </p:cNvPr>
              <p:cNvSpPr>
                <a:spLocks/>
              </p:cNvSpPr>
              <p:nvPr/>
            </p:nvSpPr>
            <p:spPr bwMode="auto">
              <a:xfrm>
                <a:off x="2797" y="458"/>
                <a:ext cx="17" cy="18"/>
              </a:xfrm>
              <a:custGeom>
                <a:avLst/>
                <a:gdLst>
                  <a:gd name="T0" fmla="*/ 0 w 35"/>
                  <a:gd name="T1" fmla="*/ 0 h 36"/>
                  <a:gd name="T2" fmla="*/ 0 w 35"/>
                  <a:gd name="T3" fmla="*/ 0 h 36"/>
                  <a:gd name="T4" fmla="*/ 0 w 35"/>
                  <a:gd name="T5" fmla="*/ 1 h 36"/>
                  <a:gd name="T6" fmla="*/ 0 w 35"/>
                  <a:gd name="T7" fmla="*/ 1 h 36"/>
                  <a:gd name="T8" fmla="*/ 0 w 35"/>
                  <a:gd name="T9" fmla="*/ 1 h 36"/>
                  <a:gd name="T10" fmla="*/ 0 w 35"/>
                  <a:gd name="T11" fmla="*/ 1 h 36"/>
                  <a:gd name="T12" fmla="*/ 1 w 35"/>
                  <a:gd name="T13" fmla="*/ 1 h 36"/>
                  <a:gd name="T14" fmla="*/ 1 w 35"/>
                  <a:gd name="T15" fmla="*/ 1 h 36"/>
                  <a:gd name="T16" fmla="*/ 1 w 35"/>
                  <a:gd name="T17" fmla="*/ 2 h 36"/>
                  <a:gd name="T18" fmla="*/ 0 w 35"/>
                  <a:gd name="T19" fmla="*/ 1 h 36"/>
                  <a:gd name="T20" fmla="*/ 0 w 35"/>
                  <a:gd name="T21" fmla="*/ 1 h 36"/>
                  <a:gd name="T22" fmla="*/ 0 w 35"/>
                  <a:gd name="T23" fmla="*/ 1 h 36"/>
                  <a:gd name="T24" fmla="*/ 0 w 35"/>
                  <a:gd name="T25" fmla="*/ 1 h 36"/>
                  <a:gd name="T26" fmla="*/ 0 w 35"/>
                  <a:gd name="T27" fmla="*/ 1 h 36"/>
                  <a:gd name="T28" fmla="*/ 0 w 35"/>
                  <a:gd name="T29" fmla="*/ 1 h 36"/>
                  <a:gd name="T30" fmla="*/ 0 w 35"/>
                  <a:gd name="T31" fmla="*/ 1 h 36"/>
                  <a:gd name="T32" fmla="*/ 0 w 35"/>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5" h="36">
                    <a:moveTo>
                      <a:pt x="2" y="0"/>
                    </a:moveTo>
                    <a:lnTo>
                      <a:pt x="6" y="0"/>
                    </a:lnTo>
                    <a:lnTo>
                      <a:pt x="10" y="3"/>
                    </a:lnTo>
                    <a:lnTo>
                      <a:pt x="17" y="6"/>
                    </a:lnTo>
                    <a:lnTo>
                      <a:pt x="23" y="12"/>
                    </a:lnTo>
                    <a:lnTo>
                      <a:pt x="29" y="18"/>
                    </a:lnTo>
                    <a:lnTo>
                      <a:pt x="32" y="25"/>
                    </a:lnTo>
                    <a:lnTo>
                      <a:pt x="35" y="30"/>
                    </a:lnTo>
                    <a:lnTo>
                      <a:pt x="33" y="36"/>
                    </a:lnTo>
                    <a:lnTo>
                      <a:pt x="31" y="29"/>
                    </a:lnTo>
                    <a:lnTo>
                      <a:pt x="27" y="23"/>
                    </a:lnTo>
                    <a:lnTo>
                      <a:pt x="20" y="18"/>
                    </a:lnTo>
                    <a:lnTo>
                      <a:pt x="13" y="13"/>
                    </a:lnTo>
                    <a:lnTo>
                      <a:pt x="7" y="10"/>
                    </a:lnTo>
                    <a:lnTo>
                      <a:pt x="2" y="6"/>
                    </a:lnTo>
                    <a:lnTo>
                      <a:pt x="0" y="3"/>
                    </a:lnTo>
                    <a:lnTo>
                      <a:pt x="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93" name="Freeform 132">
                <a:extLst>
                  <a:ext uri="{FF2B5EF4-FFF2-40B4-BE49-F238E27FC236}">
                    <a16:creationId xmlns:a16="http://schemas.microsoft.com/office/drawing/2014/main" xmlns="" id="{642F0155-1323-450C-A4F2-A84537D6EA6A}"/>
                  </a:ext>
                </a:extLst>
              </p:cNvPr>
              <p:cNvSpPr>
                <a:spLocks/>
              </p:cNvSpPr>
              <p:nvPr/>
            </p:nvSpPr>
            <p:spPr bwMode="auto">
              <a:xfrm>
                <a:off x="2812" y="314"/>
                <a:ext cx="21" cy="20"/>
              </a:xfrm>
              <a:custGeom>
                <a:avLst/>
                <a:gdLst>
                  <a:gd name="T0" fmla="*/ 1 w 43"/>
                  <a:gd name="T1" fmla="*/ 2 h 40"/>
                  <a:gd name="T2" fmla="*/ 1 w 43"/>
                  <a:gd name="T3" fmla="*/ 2 h 40"/>
                  <a:gd name="T4" fmla="*/ 1 w 43"/>
                  <a:gd name="T5" fmla="*/ 2 h 40"/>
                  <a:gd name="T6" fmla="*/ 0 w 43"/>
                  <a:gd name="T7" fmla="*/ 1 h 40"/>
                  <a:gd name="T8" fmla="*/ 0 w 43"/>
                  <a:gd name="T9" fmla="*/ 1 h 40"/>
                  <a:gd name="T10" fmla="*/ 0 w 43"/>
                  <a:gd name="T11" fmla="*/ 1 h 40"/>
                  <a:gd name="T12" fmla="*/ 0 w 43"/>
                  <a:gd name="T13" fmla="*/ 1 h 40"/>
                  <a:gd name="T14" fmla="*/ 0 w 43"/>
                  <a:gd name="T15" fmla="*/ 1 h 40"/>
                  <a:gd name="T16" fmla="*/ 0 w 43"/>
                  <a:gd name="T17" fmla="*/ 1 h 40"/>
                  <a:gd name="T18" fmla="*/ 0 w 43"/>
                  <a:gd name="T19" fmla="*/ 0 h 40"/>
                  <a:gd name="T20" fmla="*/ 0 w 43"/>
                  <a:gd name="T21" fmla="*/ 1 h 40"/>
                  <a:gd name="T22" fmla="*/ 0 w 43"/>
                  <a:gd name="T23" fmla="*/ 1 h 40"/>
                  <a:gd name="T24" fmla="*/ 0 w 43"/>
                  <a:gd name="T25" fmla="*/ 1 h 40"/>
                  <a:gd name="T26" fmla="*/ 0 w 43"/>
                  <a:gd name="T27" fmla="*/ 1 h 40"/>
                  <a:gd name="T28" fmla="*/ 1 w 43"/>
                  <a:gd name="T29" fmla="*/ 1 h 40"/>
                  <a:gd name="T30" fmla="*/ 1 w 43"/>
                  <a:gd name="T31" fmla="*/ 2 h 40"/>
                  <a:gd name="T32" fmla="*/ 1 w 43"/>
                  <a:gd name="T33" fmla="*/ 2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40">
                    <a:moveTo>
                      <a:pt x="43" y="40"/>
                    </a:moveTo>
                    <a:lnTo>
                      <a:pt x="39" y="38"/>
                    </a:lnTo>
                    <a:lnTo>
                      <a:pt x="32" y="35"/>
                    </a:lnTo>
                    <a:lnTo>
                      <a:pt x="24" y="29"/>
                    </a:lnTo>
                    <a:lnTo>
                      <a:pt x="16" y="23"/>
                    </a:lnTo>
                    <a:lnTo>
                      <a:pt x="8" y="16"/>
                    </a:lnTo>
                    <a:lnTo>
                      <a:pt x="2" y="10"/>
                    </a:lnTo>
                    <a:lnTo>
                      <a:pt x="0" y="6"/>
                    </a:lnTo>
                    <a:lnTo>
                      <a:pt x="1" y="1"/>
                    </a:lnTo>
                    <a:lnTo>
                      <a:pt x="6" y="0"/>
                    </a:lnTo>
                    <a:lnTo>
                      <a:pt x="10" y="2"/>
                    </a:lnTo>
                    <a:lnTo>
                      <a:pt x="16" y="7"/>
                    </a:lnTo>
                    <a:lnTo>
                      <a:pt x="23" y="14"/>
                    </a:lnTo>
                    <a:lnTo>
                      <a:pt x="29" y="22"/>
                    </a:lnTo>
                    <a:lnTo>
                      <a:pt x="35" y="30"/>
                    </a:lnTo>
                    <a:lnTo>
                      <a:pt x="39" y="36"/>
                    </a:lnTo>
                    <a:lnTo>
                      <a:pt x="43" y="4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94" name="Freeform 133">
                <a:extLst>
                  <a:ext uri="{FF2B5EF4-FFF2-40B4-BE49-F238E27FC236}">
                    <a16:creationId xmlns:a16="http://schemas.microsoft.com/office/drawing/2014/main" xmlns="" id="{D3D8CFAD-1852-499B-984F-3F749E83FAD1}"/>
                  </a:ext>
                </a:extLst>
              </p:cNvPr>
              <p:cNvSpPr>
                <a:spLocks/>
              </p:cNvSpPr>
              <p:nvPr/>
            </p:nvSpPr>
            <p:spPr bwMode="auto">
              <a:xfrm>
                <a:off x="2834" y="312"/>
                <a:ext cx="11" cy="23"/>
              </a:xfrm>
              <a:custGeom>
                <a:avLst/>
                <a:gdLst>
                  <a:gd name="T0" fmla="*/ 0 w 22"/>
                  <a:gd name="T1" fmla="*/ 2 h 46"/>
                  <a:gd name="T2" fmla="*/ 1 w 22"/>
                  <a:gd name="T3" fmla="*/ 2 h 46"/>
                  <a:gd name="T4" fmla="*/ 1 w 22"/>
                  <a:gd name="T5" fmla="*/ 1 h 46"/>
                  <a:gd name="T6" fmla="*/ 1 w 22"/>
                  <a:gd name="T7" fmla="*/ 1 h 46"/>
                  <a:gd name="T8" fmla="*/ 1 w 22"/>
                  <a:gd name="T9" fmla="*/ 0 h 46"/>
                  <a:gd name="T10" fmla="*/ 1 w 22"/>
                  <a:gd name="T11" fmla="*/ 1 h 46"/>
                  <a:gd name="T12" fmla="*/ 1 w 22"/>
                  <a:gd name="T13" fmla="*/ 1 h 46"/>
                  <a:gd name="T14" fmla="*/ 1 w 22"/>
                  <a:gd name="T15" fmla="*/ 2 h 46"/>
                  <a:gd name="T16" fmla="*/ 0 w 22"/>
                  <a:gd name="T17" fmla="*/ 2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46">
                    <a:moveTo>
                      <a:pt x="0" y="46"/>
                    </a:moveTo>
                    <a:lnTo>
                      <a:pt x="5" y="37"/>
                    </a:lnTo>
                    <a:lnTo>
                      <a:pt x="15" y="23"/>
                    </a:lnTo>
                    <a:lnTo>
                      <a:pt x="22" y="9"/>
                    </a:lnTo>
                    <a:lnTo>
                      <a:pt x="20" y="0"/>
                    </a:lnTo>
                    <a:lnTo>
                      <a:pt x="14" y="2"/>
                    </a:lnTo>
                    <a:lnTo>
                      <a:pt x="8" y="16"/>
                    </a:lnTo>
                    <a:lnTo>
                      <a:pt x="3" y="33"/>
                    </a:lnTo>
                    <a:lnTo>
                      <a:pt x="0"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95" name="Freeform 134">
                <a:extLst>
                  <a:ext uri="{FF2B5EF4-FFF2-40B4-BE49-F238E27FC236}">
                    <a16:creationId xmlns:a16="http://schemas.microsoft.com/office/drawing/2014/main" xmlns="" id="{3A042FF6-EF5A-4B65-83DC-A95EEEEB50A9}"/>
                  </a:ext>
                </a:extLst>
              </p:cNvPr>
              <p:cNvSpPr>
                <a:spLocks/>
              </p:cNvSpPr>
              <p:nvPr/>
            </p:nvSpPr>
            <p:spPr bwMode="auto">
              <a:xfrm>
                <a:off x="2826" y="303"/>
                <a:ext cx="6" cy="27"/>
              </a:xfrm>
              <a:custGeom>
                <a:avLst/>
                <a:gdLst>
                  <a:gd name="T0" fmla="*/ 1 w 12"/>
                  <a:gd name="T1" fmla="*/ 2 h 53"/>
                  <a:gd name="T2" fmla="*/ 1 w 12"/>
                  <a:gd name="T3" fmla="*/ 2 h 53"/>
                  <a:gd name="T4" fmla="*/ 1 w 12"/>
                  <a:gd name="T5" fmla="*/ 1 h 53"/>
                  <a:gd name="T6" fmla="*/ 1 w 12"/>
                  <a:gd name="T7" fmla="*/ 1 h 53"/>
                  <a:gd name="T8" fmla="*/ 1 w 12"/>
                  <a:gd name="T9" fmla="*/ 0 h 53"/>
                  <a:gd name="T10" fmla="*/ 0 w 12"/>
                  <a:gd name="T11" fmla="*/ 1 h 53"/>
                  <a:gd name="T12" fmla="*/ 1 w 12"/>
                  <a:gd name="T13" fmla="*/ 1 h 53"/>
                  <a:gd name="T14" fmla="*/ 1 w 12"/>
                  <a:gd name="T15" fmla="*/ 2 h 53"/>
                  <a:gd name="T16" fmla="*/ 1 w 12"/>
                  <a:gd name="T17" fmla="*/ 2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53">
                    <a:moveTo>
                      <a:pt x="12" y="53"/>
                    </a:moveTo>
                    <a:lnTo>
                      <a:pt x="12" y="43"/>
                    </a:lnTo>
                    <a:lnTo>
                      <a:pt x="12" y="26"/>
                    </a:lnTo>
                    <a:lnTo>
                      <a:pt x="10" y="8"/>
                    </a:lnTo>
                    <a:lnTo>
                      <a:pt x="4" y="0"/>
                    </a:lnTo>
                    <a:lnTo>
                      <a:pt x="0" y="7"/>
                    </a:lnTo>
                    <a:lnTo>
                      <a:pt x="3" y="23"/>
                    </a:lnTo>
                    <a:lnTo>
                      <a:pt x="8" y="41"/>
                    </a:lnTo>
                    <a:lnTo>
                      <a:pt x="12" y="5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96" name="Freeform 135">
                <a:extLst>
                  <a:ext uri="{FF2B5EF4-FFF2-40B4-BE49-F238E27FC236}">
                    <a16:creationId xmlns:a16="http://schemas.microsoft.com/office/drawing/2014/main" xmlns="" id="{BE7577BE-6677-4EDC-95EC-781376AEFB7C}"/>
                  </a:ext>
                </a:extLst>
              </p:cNvPr>
              <p:cNvSpPr>
                <a:spLocks/>
              </p:cNvSpPr>
              <p:nvPr/>
            </p:nvSpPr>
            <p:spPr bwMode="auto">
              <a:xfrm>
                <a:off x="2837" y="319"/>
                <a:ext cx="21" cy="24"/>
              </a:xfrm>
              <a:custGeom>
                <a:avLst/>
                <a:gdLst>
                  <a:gd name="T0" fmla="*/ 0 w 41"/>
                  <a:gd name="T1" fmla="*/ 2 h 47"/>
                  <a:gd name="T2" fmla="*/ 1 w 41"/>
                  <a:gd name="T3" fmla="*/ 2 h 47"/>
                  <a:gd name="T4" fmla="*/ 1 w 41"/>
                  <a:gd name="T5" fmla="*/ 2 h 47"/>
                  <a:gd name="T6" fmla="*/ 1 w 41"/>
                  <a:gd name="T7" fmla="*/ 1 h 47"/>
                  <a:gd name="T8" fmla="*/ 1 w 41"/>
                  <a:gd name="T9" fmla="*/ 1 h 47"/>
                  <a:gd name="T10" fmla="*/ 1 w 41"/>
                  <a:gd name="T11" fmla="*/ 1 h 47"/>
                  <a:gd name="T12" fmla="*/ 2 w 41"/>
                  <a:gd name="T13" fmla="*/ 1 h 47"/>
                  <a:gd name="T14" fmla="*/ 2 w 41"/>
                  <a:gd name="T15" fmla="*/ 0 h 47"/>
                  <a:gd name="T16" fmla="*/ 2 w 41"/>
                  <a:gd name="T17" fmla="*/ 1 h 47"/>
                  <a:gd name="T18" fmla="*/ 2 w 41"/>
                  <a:gd name="T19" fmla="*/ 1 h 47"/>
                  <a:gd name="T20" fmla="*/ 2 w 41"/>
                  <a:gd name="T21" fmla="*/ 1 h 47"/>
                  <a:gd name="T22" fmla="*/ 1 w 41"/>
                  <a:gd name="T23" fmla="*/ 1 h 47"/>
                  <a:gd name="T24" fmla="*/ 1 w 41"/>
                  <a:gd name="T25" fmla="*/ 1 h 47"/>
                  <a:gd name="T26" fmla="*/ 1 w 41"/>
                  <a:gd name="T27" fmla="*/ 1 h 47"/>
                  <a:gd name="T28" fmla="*/ 1 w 41"/>
                  <a:gd name="T29" fmla="*/ 2 h 47"/>
                  <a:gd name="T30" fmla="*/ 1 w 41"/>
                  <a:gd name="T31" fmla="*/ 2 h 47"/>
                  <a:gd name="T32" fmla="*/ 0 w 41"/>
                  <a:gd name="T33" fmla="*/ 2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47">
                    <a:moveTo>
                      <a:pt x="0" y="47"/>
                    </a:moveTo>
                    <a:lnTo>
                      <a:pt x="3" y="41"/>
                    </a:lnTo>
                    <a:lnTo>
                      <a:pt x="9" y="33"/>
                    </a:lnTo>
                    <a:lnTo>
                      <a:pt x="15" y="24"/>
                    </a:lnTo>
                    <a:lnTo>
                      <a:pt x="20" y="16"/>
                    </a:lnTo>
                    <a:lnTo>
                      <a:pt x="27" y="8"/>
                    </a:lnTo>
                    <a:lnTo>
                      <a:pt x="33" y="3"/>
                    </a:lnTo>
                    <a:lnTo>
                      <a:pt x="38" y="0"/>
                    </a:lnTo>
                    <a:lnTo>
                      <a:pt x="41" y="1"/>
                    </a:lnTo>
                    <a:lnTo>
                      <a:pt x="41" y="4"/>
                    </a:lnTo>
                    <a:lnTo>
                      <a:pt x="38" y="10"/>
                    </a:lnTo>
                    <a:lnTo>
                      <a:pt x="32" y="17"/>
                    </a:lnTo>
                    <a:lnTo>
                      <a:pt x="25" y="24"/>
                    </a:lnTo>
                    <a:lnTo>
                      <a:pt x="17" y="32"/>
                    </a:lnTo>
                    <a:lnTo>
                      <a:pt x="10" y="38"/>
                    </a:lnTo>
                    <a:lnTo>
                      <a:pt x="3" y="43"/>
                    </a:lnTo>
                    <a:lnTo>
                      <a:pt x="0" y="4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97" name="Freeform 136">
                <a:extLst>
                  <a:ext uri="{FF2B5EF4-FFF2-40B4-BE49-F238E27FC236}">
                    <a16:creationId xmlns:a16="http://schemas.microsoft.com/office/drawing/2014/main" xmlns="" id="{635F2D59-63C7-4C9C-A4F6-72E4A1956546}"/>
                  </a:ext>
                </a:extLst>
              </p:cNvPr>
              <p:cNvSpPr>
                <a:spLocks/>
              </p:cNvSpPr>
              <p:nvPr/>
            </p:nvSpPr>
            <p:spPr bwMode="auto">
              <a:xfrm>
                <a:off x="2818" y="465"/>
                <a:ext cx="34" cy="7"/>
              </a:xfrm>
              <a:custGeom>
                <a:avLst/>
                <a:gdLst>
                  <a:gd name="T0" fmla="*/ 0 w 68"/>
                  <a:gd name="T1" fmla="*/ 0 h 15"/>
                  <a:gd name="T2" fmla="*/ 1 w 68"/>
                  <a:gd name="T3" fmla="*/ 0 h 15"/>
                  <a:gd name="T4" fmla="*/ 1 w 68"/>
                  <a:gd name="T5" fmla="*/ 0 h 15"/>
                  <a:gd name="T6" fmla="*/ 1 w 68"/>
                  <a:gd name="T7" fmla="*/ 0 h 15"/>
                  <a:gd name="T8" fmla="*/ 2 w 68"/>
                  <a:gd name="T9" fmla="*/ 0 h 15"/>
                  <a:gd name="T10" fmla="*/ 2 w 68"/>
                  <a:gd name="T11" fmla="*/ 0 h 15"/>
                  <a:gd name="T12" fmla="*/ 2 w 68"/>
                  <a:gd name="T13" fmla="*/ 0 h 15"/>
                  <a:gd name="T14" fmla="*/ 3 w 68"/>
                  <a:gd name="T15" fmla="*/ 0 h 15"/>
                  <a:gd name="T16" fmla="*/ 3 w 68"/>
                  <a:gd name="T17" fmla="*/ 0 h 15"/>
                  <a:gd name="T18" fmla="*/ 3 w 68"/>
                  <a:gd name="T19" fmla="*/ 0 h 15"/>
                  <a:gd name="T20" fmla="*/ 2 w 68"/>
                  <a:gd name="T21" fmla="*/ 0 h 15"/>
                  <a:gd name="T22" fmla="*/ 2 w 68"/>
                  <a:gd name="T23" fmla="*/ 0 h 15"/>
                  <a:gd name="T24" fmla="*/ 2 w 68"/>
                  <a:gd name="T25" fmla="*/ 0 h 15"/>
                  <a:gd name="T26" fmla="*/ 1 w 68"/>
                  <a:gd name="T27" fmla="*/ 0 h 15"/>
                  <a:gd name="T28" fmla="*/ 1 w 68"/>
                  <a:gd name="T29" fmla="*/ 0 h 15"/>
                  <a:gd name="T30" fmla="*/ 1 w 68"/>
                  <a:gd name="T31" fmla="*/ 0 h 15"/>
                  <a:gd name="T32" fmla="*/ 0 w 68"/>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15">
                    <a:moveTo>
                      <a:pt x="0" y="2"/>
                    </a:moveTo>
                    <a:lnTo>
                      <a:pt x="8" y="1"/>
                    </a:lnTo>
                    <a:lnTo>
                      <a:pt x="17" y="1"/>
                    </a:lnTo>
                    <a:lnTo>
                      <a:pt x="28" y="0"/>
                    </a:lnTo>
                    <a:lnTo>
                      <a:pt x="40" y="0"/>
                    </a:lnTo>
                    <a:lnTo>
                      <a:pt x="50" y="1"/>
                    </a:lnTo>
                    <a:lnTo>
                      <a:pt x="58" y="3"/>
                    </a:lnTo>
                    <a:lnTo>
                      <a:pt x="65" y="6"/>
                    </a:lnTo>
                    <a:lnTo>
                      <a:pt x="68" y="10"/>
                    </a:lnTo>
                    <a:lnTo>
                      <a:pt x="65" y="14"/>
                    </a:lnTo>
                    <a:lnTo>
                      <a:pt x="60" y="15"/>
                    </a:lnTo>
                    <a:lnTo>
                      <a:pt x="51" y="14"/>
                    </a:lnTo>
                    <a:lnTo>
                      <a:pt x="41" y="12"/>
                    </a:lnTo>
                    <a:lnTo>
                      <a:pt x="30" y="8"/>
                    </a:lnTo>
                    <a:lnTo>
                      <a:pt x="18" y="6"/>
                    </a:lnTo>
                    <a:lnTo>
                      <a:pt x="8" y="3"/>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98" name="Freeform 137">
                <a:extLst>
                  <a:ext uri="{FF2B5EF4-FFF2-40B4-BE49-F238E27FC236}">
                    <a16:creationId xmlns:a16="http://schemas.microsoft.com/office/drawing/2014/main" xmlns="" id="{520EA6F1-86B5-435D-AD1E-7C168DAB6FD7}"/>
                  </a:ext>
                </a:extLst>
              </p:cNvPr>
              <p:cNvSpPr>
                <a:spLocks/>
              </p:cNvSpPr>
              <p:nvPr/>
            </p:nvSpPr>
            <p:spPr bwMode="auto">
              <a:xfrm>
                <a:off x="2814" y="473"/>
                <a:ext cx="32" cy="12"/>
              </a:xfrm>
              <a:custGeom>
                <a:avLst/>
                <a:gdLst>
                  <a:gd name="T0" fmla="*/ 0 w 65"/>
                  <a:gd name="T1" fmla="*/ 0 h 25"/>
                  <a:gd name="T2" fmla="*/ 0 w 65"/>
                  <a:gd name="T3" fmla="*/ 0 h 25"/>
                  <a:gd name="T4" fmla="*/ 0 w 65"/>
                  <a:gd name="T5" fmla="*/ 0 h 25"/>
                  <a:gd name="T6" fmla="*/ 0 w 65"/>
                  <a:gd name="T7" fmla="*/ 0 h 25"/>
                  <a:gd name="T8" fmla="*/ 1 w 65"/>
                  <a:gd name="T9" fmla="*/ 0 h 25"/>
                  <a:gd name="T10" fmla="*/ 1 w 65"/>
                  <a:gd name="T11" fmla="*/ 0 h 25"/>
                  <a:gd name="T12" fmla="*/ 1 w 65"/>
                  <a:gd name="T13" fmla="*/ 0 h 25"/>
                  <a:gd name="T14" fmla="*/ 1 w 65"/>
                  <a:gd name="T15" fmla="*/ 0 h 25"/>
                  <a:gd name="T16" fmla="*/ 2 w 65"/>
                  <a:gd name="T17" fmla="*/ 0 h 25"/>
                  <a:gd name="T18" fmla="*/ 1 w 65"/>
                  <a:gd name="T19" fmla="*/ 0 h 25"/>
                  <a:gd name="T20" fmla="*/ 1 w 65"/>
                  <a:gd name="T21" fmla="*/ 0 h 25"/>
                  <a:gd name="T22" fmla="*/ 1 w 65"/>
                  <a:gd name="T23" fmla="*/ 0 h 25"/>
                  <a:gd name="T24" fmla="*/ 1 w 65"/>
                  <a:gd name="T25" fmla="*/ 0 h 25"/>
                  <a:gd name="T26" fmla="*/ 0 w 65"/>
                  <a:gd name="T27" fmla="*/ 0 h 25"/>
                  <a:gd name="T28" fmla="*/ 0 w 65"/>
                  <a:gd name="T29" fmla="*/ 0 h 25"/>
                  <a:gd name="T30" fmla="*/ 0 w 65"/>
                  <a:gd name="T31" fmla="*/ 0 h 25"/>
                  <a:gd name="T32" fmla="*/ 0 w 65"/>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25">
                    <a:moveTo>
                      <a:pt x="0" y="0"/>
                    </a:moveTo>
                    <a:lnTo>
                      <a:pt x="7" y="0"/>
                    </a:lnTo>
                    <a:lnTo>
                      <a:pt x="15" y="1"/>
                    </a:lnTo>
                    <a:lnTo>
                      <a:pt x="26" y="4"/>
                    </a:lnTo>
                    <a:lnTo>
                      <a:pt x="37" y="6"/>
                    </a:lnTo>
                    <a:lnTo>
                      <a:pt x="48" y="8"/>
                    </a:lnTo>
                    <a:lnTo>
                      <a:pt x="56" y="13"/>
                    </a:lnTo>
                    <a:lnTo>
                      <a:pt x="63" y="16"/>
                    </a:lnTo>
                    <a:lnTo>
                      <a:pt x="65" y="21"/>
                    </a:lnTo>
                    <a:lnTo>
                      <a:pt x="63" y="25"/>
                    </a:lnTo>
                    <a:lnTo>
                      <a:pt x="57" y="25"/>
                    </a:lnTo>
                    <a:lnTo>
                      <a:pt x="48" y="22"/>
                    </a:lnTo>
                    <a:lnTo>
                      <a:pt x="36" y="18"/>
                    </a:lnTo>
                    <a:lnTo>
                      <a:pt x="25" y="13"/>
                    </a:lnTo>
                    <a:lnTo>
                      <a:pt x="14" y="7"/>
                    </a:lnTo>
                    <a:lnTo>
                      <a:pt x="5"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099" name="Freeform 138">
                <a:extLst>
                  <a:ext uri="{FF2B5EF4-FFF2-40B4-BE49-F238E27FC236}">
                    <a16:creationId xmlns:a16="http://schemas.microsoft.com/office/drawing/2014/main" xmlns="" id="{7FB08244-9CBB-483B-BD7D-6502CB382E3F}"/>
                  </a:ext>
                </a:extLst>
              </p:cNvPr>
              <p:cNvSpPr>
                <a:spLocks/>
              </p:cNvSpPr>
              <p:nvPr/>
            </p:nvSpPr>
            <p:spPr bwMode="auto">
              <a:xfrm>
                <a:off x="2830" y="448"/>
                <a:ext cx="32" cy="7"/>
              </a:xfrm>
              <a:custGeom>
                <a:avLst/>
                <a:gdLst>
                  <a:gd name="T0" fmla="*/ 0 w 63"/>
                  <a:gd name="T1" fmla="*/ 0 h 15"/>
                  <a:gd name="T2" fmla="*/ 1 w 63"/>
                  <a:gd name="T3" fmla="*/ 0 h 15"/>
                  <a:gd name="T4" fmla="*/ 1 w 63"/>
                  <a:gd name="T5" fmla="*/ 0 h 15"/>
                  <a:gd name="T6" fmla="*/ 1 w 63"/>
                  <a:gd name="T7" fmla="*/ 0 h 15"/>
                  <a:gd name="T8" fmla="*/ 1 w 63"/>
                  <a:gd name="T9" fmla="*/ 0 h 15"/>
                  <a:gd name="T10" fmla="*/ 2 w 63"/>
                  <a:gd name="T11" fmla="*/ 0 h 15"/>
                  <a:gd name="T12" fmla="*/ 2 w 63"/>
                  <a:gd name="T13" fmla="*/ 0 h 15"/>
                  <a:gd name="T14" fmla="*/ 2 w 63"/>
                  <a:gd name="T15" fmla="*/ 0 h 15"/>
                  <a:gd name="T16" fmla="*/ 2 w 63"/>
                  <a:gd name="T17" fmla="*/ 0 h 15"/>
                  <a:gd name="T18" fmla="*/ 2 w 63"/>
                  <a:gd name="T19" fmla="*/ 0 h 15"/>
                  <a:gd name="T20" fmla="*/ 2 w 63"/>
                  <a:gd name="T21" fmla="*/ 0 h 15"/>
                  <a:gd name="T22" fmla="*/ 2 w 63"/>
                  <a:gd name="T23" fmla="*/ 0 h 15"/>
                  <a:gd name="T24" fmla="*/ 2 w 63"/>
                  <a:gd name="T25" fmla="*/ 0 h 15"/>
                  <a:gd name="T26" fmla="*/ 1 w 63"/>
                  <a:gd name="T27" fmla="*/ 0 h 15"/>
                  <a:gd name="T28" fmla="*/ 1 w 63"/>
                  <a:gd name="T29" fmla="*/ 0 h 15"/>
                  <a:gd name="T30" fmla="*/ 1 w 63"/>
                  <a:gd name="T31" fmla="*/ 0 h 15"/>
                  <a:gd name="T32" fmla="*/ 0 w 63"/>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5">
                    <a:moveTo>
                      <a:pt x="0" y="7"/>
                    </a:moveTo>
                    <a:lnTo>
                      <a:pt x="2" y="4"/>
                    </a:lnTo>
                    <a:lnTo>
                      <a:pt x="9" y="2"/>
                    </a:lnTo>
                    <a:lnTo>
                      <a:pt x="18" y="1"/>
                    </a:lnTo>
                    <a:lnTo>
                      <a:pt x="30" y="0"/>
                    </a:lnTo>
                    <a:lnTo>
                      <a:pt x="40" y="1"/>
                    </a:lnTo>
                    <a:lnTo>
                      <a:pt x="50" y="2"/>
                    </a:lnTo>
                    <a:lnTo>
                      <a:pt x="58" y="4"/>
                    </a:lnTo>
                    <a:lnTo>
                      <a:pt x="63" y="9"/>
                    </a:lnTo>
                    <a:lnTo>
                      <a:pt x="63" y="12"/>
                    </a:lnTo>
                    <a:lnTo>
                      <a:pt x="58" y="15"/>
                    </a:lnTo>
                    <a:lnTo>
                      <a:pt x="50" y="13"/>
                    </a:lnTo>
                    <a:lnTo>
                      <a:pt x="40" y="12"/>
                    </a:lnTo>
                    <a:lnTo>
                      <a:pt x="30" y="10"/>
                    </a:lnTo>
                    <a:lnTo>
                      <a:pt x="18" y="9"/>
                    </a:lnTo>
                    <a:lnTo>
                      <a:pt x="8" y="7"/>
                    </a:lnTo>
                    <a:lnTo>
                      <a:pt x="0" y="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00" name="Freeform 139">
                <a:extLst>
                  <a:ext uri="{FF2B5EF4-FFF2-40B4-BE49-F238E27FC236}">
                    <a16:creationId xmlns:a16="http://schemas.microsoft.com/office/drawing/2014/main" xmlns="" id="{1F1F7730-294A-49F3-A66A-0FC2B69C9F73}"/>
                  </a:ext>
                </a:extLst>
              </p:cNvPr>
              <p:cNvSpPr>
                <a:spLocks/>
              </p:cNvSpPr>
              <p:nvPr/>
            </p:nvSpPr>
            <p:spPr bwMode="auto">
              <a:xfrm>
                <a:off x="2834" y="429"/>
                <a:ext cx="37" cy="10"/>
              </a:xfrm>
              <a:custGeom>
                <a:avLst/>
                <a:gdLst>
                  <a:gd name="T0" fmla="*/ 0 w 75"/>
                  <a:gd name="T1" fmla="*/ 1 h 20"/>
                  <a:gd name="T2" fmla="*/ 0 w 75"/>
                  <a:gd name="T3" fmla="*/ 1 h 20"/>
                  <a:gd name="T4" fmla="*/ 0 w 75"/>
                  <a:gd name="T5" fmla="*/ 1 h 20"/>
                  <a:gd name="T6" fmla="*/ 0 w 75"/>
                  <a:gd name="T7" fmla="*/ 1 h 20"/>
                  <a:gd name="T8" fmla="*/ 1 w 75"/>
                  <a:gd name="T9" fmla="*/ 1 h 20"/>
                  <a:gd name="T10" fmla="*/ 1 w 75"/>
                  <a:gd name="T11" fmla="*/ 1 h 20"/>
                  <a:gd name="T12" fmla="*/ 2 w 75"/>
                  <a:gd name="T13" fmla="*/ 0 h 20"/>
                  <a:gd name="T14" fmla="*/ 2 w 75"/>
                  <a:gd name="T15" fmla="*/ 1 h 20"/>
                  <a:gd name="T16" fmla="*/ 2 w 75"/>
                  <a:gd name="T17" fmla="*/ 1 h 20"/>
                  <a:gd name="T18" fmla="*/ 2 w 75"/>
                  <a:gd name="T19" fmla="*/ 1 h 20"/>
                  <a:gd name="T20" fmla="*/ 2 w 75"/>
                  <a:gd name="T21" fmla="*/ 1 h 20"/>
                  <a:gd name="T22" fmla="*/ 1 w 75"/>
                  <a:gd name="T23" fmla="*/ 1 h 20"/>
                  <a:gd name="T24" fmla="*/ 1 w 75"/>
                  <a:gd name="T25" fmla="*/ 1 h 20"/>
                  <a:gd name="T26" fmla="*/ 0 w 75"/>
                  <a:gd name="T27" fmla="*/ 1 h 20"/>
                  <a:gd name="T28" fmla="*/ 0 w 75"/>
                  <a:gd name="T29" fmla="*/ 1 h 20"/>
                  <a:gd name="T30" fmla="*/ 0 w 75"/>
                  <a:gd name="T31" fmla="*/ 1 h 20"/>
                  <a:gd name="T32" fmla="*/ 0 w 75"/>
                  <a:gd name="T33" fmla="*/ 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5" h="20">
                    <a:moveTo>
                      <a:pt x="0" y="20"/>
                    </a:moveTo>
                    <a:lnTo>
                      <a:pt x="8" y="16"/>
                    </a:lnTo>
                    <a:lnTo>
                      <a:pt x="18" y="11"/>
                    </a:lnTo>
                    <a:lnTo>
                      <a:pt x="30" y="6"/>
                    </a:lnTo>
                    <a:lnTo>
                      <a:pt x="42" y="3"/>
                    </a:lnTo>
                    <a:lnTo>
                      <a:pt x="54" y="1"/>
                    </a:lnTo>
                    <a:lnTo>
                      <a:pt x="64" y="0"/>
                    </a:lnTo>
                    <a:lnTo>
                      <a:pt x="71" y="1"/>
                    </a:lnTo>
                    <a:lnTo>
                      <a:pt x="75" y="5"/>
                    </a:lnTo>
                    <a:lnTo>
                      <a:pt x="72" y="10"/>
                    </a:lnTo>
                    <a:lnTo>
                      <a:pt x="67" y="13"/>
                    </a:lnTo>
                    <a:lnTo>
                      <a:pt x="56" y="16"/>
                    </a:lnTo>
                    <a:lnTo>
                      <a:pt x="43" y="16"/>
                    </a:lnTo>
                    <a:lnTo>
                      <a:pt x="31" y="17"/>
                    </a:lnTo>
                    <a:lnTo>
                      <a:pt x="18" y="18"/>
                    </a:lnTo>
                    <a:lnTo>
                      <a:pt x="8" y="19"/>
                    </a:lnTo>
                    <a:lnTo>
                      <a:pt x="0" y="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01" name="Freeform 140">
                <a:extLst>
                  <a:ext uri="{FF2B5EF4-FFF2-40B4-BE49-F238E27FC236}">
                    <a16:creationId xmlns:a16="http://schemas.microsoft.com/office/drawing/2014/main" xmlns="" id="{CF6D493B-0C4A-4385-8A60-98DC7DA7A457}"/>
                  </a:ext>
                </a:extLst>
              </p:cNvPr>
              <p:cNvSpPr>
                <a:spLocks/>
              </p:cNvSpPr>
              <p:nvPr/>
            </p:nvSpPr>
            <p:spPr bwMode="auto">
              <a:xfrm>
                <a:off x="2840" y="410"/>
                <a:ext cx="41" cy="12"/>
              </a:xfrm>
              <a:custGeom>
                <a:avLst/>
                <a:gdLst>
                  <a:gd name="T0" fmla="*/ 0 w 82"/>
                  <a:gd name="T1" fmla="*/ 1 h 24"/>
                  <a:gd name="T2" fmla="*/ 1 w 82"/>
                  <a:gd name="T3" fmla="*/ 1 h 24"/>
                  <a:gd name="T4" fmla="*/ 1 w 82"/>
                  <a:gd name="T5" fmla="*/ 1 h 24"/>
                  <a:gd name="T6" fmla="*/ 2 w 82"/>
                  <a:gd name="T7" fmla="*/ 1 h 24"/>
                  <a:gd name="T8" fmla="*/ 2 w 82"/>
                  <a:gd name="T9" fmla="*/ 1 h 24"/>
                  <a:gd name="T10" fmla="*/ 2 w 82"/>
                  <a:gd name="T11" fmla="*/ 1 h 24"/>
                  <a:gd name="T12" fmla="*/ 3 w 82"/>
                  <a:gd name="T13" fmla="*/ 0 h 24"/>
                  <a:gd name="T14" fmla="*/ 3 w 82"/>
                  <a:gd name="T15" fmla="*/ 1 h 24"/>
                  <a:gd name="T16" fmla="*/ 3 w 82"/>
                  <a:gd name="T17" fmla="*/ 1 h 24"/>
                  <a:gd name="T18" fmla="*/ 3 w 82"/>
                  <a:gd name="T19" fmla="*/ 1 h 24"/>
                  <a:gd name="T20" fmla="*/ 3 w 82"/>
                  <a:gd name="T21" fmla="*/ 1 h 24"/>
                  <a:gd name="T22" fmla="*/ 2 w 82"/>
                  <a:gd name="T23" fmla="*/ 1 h 24"/>
                  <a:gd name="T24" fmla="*/ 2 w 82"/>
                  <a:gd name="T25" fmla="*/ 1 h 24"/>
                  <a:gd name="T26" fmla="*/ 1 w 82"/>
                  <a:gd name="T27" fmla="*/ 1 h 24"/>
                  <a:gd name="T28" fmla="*/ 1 w 82"/>
                  <a:gd name="T29" fmla="*/ 1 h 24"/>
                  <a:gd name="T30" fmla="*/ 1 w 82"/>
                  <a:gd name="T31" fmla="*/ 1 h 24"/>
                  <a:gd name="T32" fmla="*/ 0 w 82"/>
                  <a:gd name="T33" fmla="*/ 1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2" h="24">
                    <a:moveTo>
                      <a:pt x="0" y="24"/>
                    </a:moveTo>
                    <a:lnTo>
                      <a:pt x="8" y="20"/>
                    </a:lnTo>
                    <a:lnTo>
                      <a:pt x="20" y="16"/>
                    </a:lnTo>
                    <a:lnTo>
                      <a:pt x="34" y="10"/>
                    </a:lnTo>
                    <a:lnTo>
                      <a:pt x="48" y="5"/>
                    </a:lnTo>
                    <a:lnTo>
                      <a:pt x="61" y="2"/>
                    </a:lnTo>
                    <a:lnTo>
                      <a:pt x="73" y="0"/>
                    </a:lnTo>
                    <a:lnTo>
                      <a:pt x="80" y="1"/>
                    </a:lnTo>
                    <a:lnTo>
                      <a:pt x="82" y="4"/>
                    </a:lnTo>
                    <a:lnTo>
                      <a:pt x="79" y="10"/>
                    </a:lnTo>
                    <a:lnTo>
                      <a:pt x="69" y="14"/>
                    </a:lnTo>
                    <a:lnTo>
                      <a:pt x="58" y="16"/>
                    </a:lnTo>
                    <a:lnTo>
                      <a:pt x="44" y="18"/>
                    </a:lnTo>
                    <a:lnTo>
                      <a:pt x="29" y="20"/>
                    </a:lnTo>
                    <a:lnTo>
                      <a:pt x="17" y="22"/>
                    </a:lnTo>
                    <a:lnTo>
                      <a:pt x="6" y="23"/>
                    </a:lnTo>
                    <a:lnTo>
                      <a:pt x="0" y="2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02" name="Freeform 141">
                <a:extLst>
                  <a:ext uri="{FF2B5EF4-FFF2-40B4-BE49-F238E27FC236}">
                    <a16:creationId xmlns:a16="http://schemas.microsoft.com/office/drawing/2014/main" xmlns="" id="{EAA68AF1-B10C-46B4-B34C-7333A2B00468}"/>
                  </a:ext>
                </a:extLst>
              </p:cNvPr>
              <p:cNvSpPr>
                <a:spLocks/>
              </p:cNvSpPr>
              <p:nvPr/>
            </p:nvSpPr>
            <p:spPr bwMode="auto">
              <a:xfrm>
                <a:off x="2841" y="371"/>
                <a:ext cx="44" cy="20"/>
              </a:xfrm>
              <a:custGeom>
                <a:avLst/>
                <a:gdLst>
                  <a:gd name="T0" fmla="*/ 0 w 86"/>
                  <a:gd name="T1" fmla="*/ 1 h 42"/>
                  <a:gd name="T2" fmla="*/ 1 w 86"/>
                  <a:gd name="T3" fmla="*/ 1 h 42"/>
                  <a:gd name="T4" fmla="*/ 1 w 86"/>
                  <a:gd name="T5" fmla="*/ 0 h 42"/>
                  <a:gd name="T6" fmla="*/ 1 w 86"/>
                  <a:gd name="T7" fmla="*/ 0 h 42"/>
                  <a:gd name="T8" fmla="*/ 2 w 86"/>
                  <a:gd name="T9" fmla="*/ 0 h 42"/>
                  <a:gd name="T10" fmla="*/ 2 w 86"/>
                  <a:gd name="T11" fmla="*/ 0 h 42"/>
                  <a:gd name="T12" fmla="*/ 3 w 86"/>
                  <a:gd name="T13" fmla="*/ 0 h 42"/>
                  <a:gd name="T14" fmla="*/ 3 w 86"/>
                  <a:gd name="T15" fmla="*/ 0 h 42"/>
                  <a:gd name="T16" fmla="*/ 3 w 86"/>
                  <a:gd name="T17" fmla="*/ 0 h 42"/>
                  <a:gd name="T18" fmla="*/ 3 w 86"/>
                  <a:gd name="T19" fmla="*/ 0 h 42"/>
                  <a:gd name="T20" fmla="*/ 3 w 86"/>
                  <a:gd name="T21" fmla="*/ 0 h 42"/>
                  <a:gd name="T22" fmla="*/ 2 w 86"/>
                  <a:gd name="T23" fmla="*/ 0 h 42"/>
                  <a:gd name="T24" fmla="*/ 2 w 86"/>
                  <a:gd name="T25" fmla="*/ 0 h 42"/>
                  <a:gd name="T26" fmla="*/ 1 w 86"/>
                  <a:gd name="T27" fmla="*/ 0 h 42"/>
                  <a:gd name="T28" fmla="*/ 1 w 86"/>
                  <a:gd name="T29" fmla="*/ 0 h 42"/>
                  <a:gd name="T30" fmla="*/ 1 w 86"/>
                  <a:gd name="T31" fmla="*/ 1 h 42"/>
                  <a:gd name="T32" fmla="*/ 0 w 86"/>
                  <a:gd name="T33" fmla="*/ 1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6" h="42">
                    <a:moveTo>
                      <a:pt x="0" y="42"/>
                    </a:moveTo>
                    <a:lnTo>
                      <a:pt x="8" y="35"/>
                    </a:lnTo>
                    <a:lnTo>
                      <a:pt x="19" y="27"/>
                    </a:lnTo>
                    <a:lnTo>
                      <a:pt x="32" y="19"/>
                    </a:lnTo>
                    <a:lnTo>
                      <a:pt x="47" y="11"/>
                    </a:lnTo>
                    <a:lnTo>
                      <a:pt x="61" y="5"/>
                    </a:lnTo>
                    <a:lnTo>
                      <a:pt x="72" y="1"/>
                    </a:lnTo>
                    <a:lnTo>
                      <a:pt x="81" y="0"/>
                    </a:lnTo>
                    <a:lnTo>
                      <a:pt x="86" y="3"/>
                    </a:lnTo>
                    <a:lnTo>
                      <a:pt x="85" y="7"/>
                    </a:lnTo>
                    <a:lnTo>
                      <a:pt x="76" y="12"/>
                    </a:lnTo>
                    <a:lnTo>
                      <a:pt x="63" y="17"/>
                    </a:lnTo>
                    <a:lnTo>
                      <a:pt x="48" y="22"/>
                    </a:lnTo>
                    <a:lnTo>
                      <a:pt x="32" y="27"/>
                    </a:lnTo>
                    <a:lnTo>
                      <a:pt x="17" y="32"/>
                    </a:lnTo>
                    <a:lnTo>
                      <a:pt x="5" y="37"/>
                    </a:lnTo>
                    <a:lnTo>
                      <a:pt x="0" y="4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03" name="Freeform 142">
                <a:extLst>
                  <a:ext uri="{FF2B5EF4-FFF2-40B4-BE49-F238E27FC236}">
                    <a16:creationId xmlns:a16="http://schemas.microsoft.com/office/drawing/2014/main" xmlns="" id="{F4047930-8A25-4A7C-848D-6A5BF735FEE7}"/>
                  </a:ext>
                </a:extLst>
              </p:cNvPr>
              <p:cNvSpPr>
                <a:spLocks/>
              </p:cNvSpPr>
              <p:nvPr/>
            </p:nvSpPr>
            <p:spPr bwMode="auto">
              <a:xfrm>
                <a:off x="2838" y="333"/>
                <a:ext cx="40" cy="24"/>
              </a:xfrm>
              <a:custGeom>
                <a:avLst/>
                <a:gdLst>
                  <a:gd name="T0" fmla="*/ 0 w 80"/>
                  <a:gd name="T1" fmla="*/ 1 h 50"/>
                  <a:gd name="T2" fmla="*/ 1 w 80"/>
                  <a:gd name="T3" fmla="*/ 1 h 50"/>
                  <a:gd name="T4" fmla="*/ 1 w 80"/>
                  <a:gd name="T5" fmla="*/ 1 h 50"/>
                  <a:gd name="T6" fmla="*/ 1 w 80"/>
                  <a:gd name="T7" fmla="*/ 0 h 50"/>
                  <a:gd name="T8" fmla="*/ 2 w 80"/>
                  <a:gd name="T9" fmla="*/ 0 h 50"/>
                  <a:gd name="T10" fmla="*/ 2 w 80"/>
                  <a:gd name="T11" fmla="*/ 0 h 50"/>
                  <a:gd name="T12" fmla="*/ 3 w 80"/>
                  <a:gd name="T13" fmla="*/ 0 h 50"/>
                  <a:gd name="T14" fmla="*/ 3 w 80"/>
                  <a:gd name="T15" fmla="*/ 0 h 50"/>
                  <a:gd name="T16" fmla="*/ 3 w 80"/>
                  <a:gd name="T17" fmla="*/ 0 h 50"/>
                  <a:gd name="T18" fmla="*/ 3 w 80"/>
                  <a:gd name="T19" fmla="*/ 0 h 50"/>
                  <a:gd name="T20" fmla="*/ 3 w 80"/>
                  <a:gd name="T21" fmla="*/ 0 h 50"/>
                  <a:gd name="T22" fmla="*/ 2 w 80"/>
                  <a:gd name="T23" fmla="*/ 0 h 50"/>
                  <a:gd name="T24" fmla="*/ 2 w 80"/>
                  <a:gd name="T25" fmla="*/ 0 h 50"/>
                  <a:gd name="T26" fmla="*/ 1 w 80"/>
                  <a:gd name="T27" fmla="*/ 1 h 50"/>
                  <a:gd name="T28" fmla="*/ 1 w 80"/>
                  <a:gd name="T29" fmla="*/ 1 h 50"/>
                  <a:gd name="T30" fmla="*/ 1 w 80"/>
                  <a:gd name="T31" fmla="*/ 1 h 50"/>
                  <a:gd name="T32" fmla="*/ 0 w 80"/>
                  <a:gd name="T33" fmla="*/ 1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0" h="50">
                    <a:moveTo>
                      <a:pt x="0" y="50"/>
                    </a:moveTo>
                    <a:lnTo>
                      <a:pt x="7" y="43"/>
                    </a:lnTo>
                    <a:lnTo>
                      <a:pt x="17" y="35"/>
                    </a:lnTo>
                    <a:lnTo>
                      <a:pt x="30" y="26"/>
                    </a:lnTo>
                    <a:lnTo>
                      <a:pt x="42" y="15"/>
                    </a:lnTo>
                    <a:lnTo>
                      <a:pt x="56" y="8"/>
                    </a:lnTo>
                    <a:lnTo>
                      <a:pt x="68" y="2"/>
                    </a:lnTo>
                    <a:lnTo>
                      <a:pt x="76" y="0"/>
                    </a:lnTo>
                    <a:lnTo>
                      <a:pt x="80" y="2"/>
                    </a:lnTo>
                    <a:lnTo>
                      <a:pt x="79" y="8"/>
                    </a:lnTo>
                    <a:lnTo>
                      <a:pt x="71" y="14"/>
                    </a:lnTo>
                    <a:lnTo>
                      <a:pt x="60" y="21"/>
                    </a:lnTo>
                    <a:lnTo>
                      <a:pt x="46" y="28"/>
                    </a:lnTo>
                    <a:lnTo>
                      <a:pt x="30" y="35"/>
                    </a:lnTo>
                    <a:lnTo>
                      <a:pt x="16" y="40"/>
                    </a:lnTo>
                    <a:lnTo>
                      <a:pt x="6" y="45"/>
                    </a:lnTo>
                    <a:lnTo>
                      <a:pt x="0" y="5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04" name="Freeform 143">
                <a:extLst>
                  <a:ext uri="{FF2B5EF4-FFF2-40B4-BE49-F238E27FC236}">
                    <a16:creationId xmlns:a16="http://schemas.microsoft.com/office/drawing/2014/main" xmlns="" id="{783FFA34-C003-43C6-97A2-626E19BECAD5}"/>
                  </a:ext>
                </a:extLst>
              </p:cNvPr>
              <p:cNvSpPr>
                <a:spLocks/>
              </p:cNvSpPr>
              <p:nvPr/>
            </p:nvSpPr>
            <p:spPr bwMode="auto">
              <a:xfrm>
                <a:off x="2843" y="386"/>
                <a:ext cx="36" cy="21"/>
              </a:xfrm>
              <a:custGeom>
                <a:avLst/>
                <a:gdLst>
                  <a:gd name="T0" fmla="*/ 0 w 74"/>
                  <a:gd name="T1" fmla="*/ 1 h 43"/>
                  <a:gd name="T2" fmla="*/ 0 w 74"/>
                  <a:gd name="T3" fmla="*/ 1 h 43"/>
                  <a:gd name="T4" fmla="*/ 0 w 74"/>
                  <a:gd name="T5" fmla="*/ 0 h 43"/>
                  <a:gd name="T6" fmla="*/ 0 w 74"/>
                  <a:gd name="T7" fmla="*/ 0 h 43"/>
                  <a:gd name="T8" fmla="*/ 1 w 74"/>
                  <a:gd name="T9" fmla="*/ 0 h 43"/>
                  <a:gd name="T10" fmla="*/ 1 w 74"/>
                  <a:gd name="T11" fmla="*/ 0 h 43"/>
                  <a:gd name="T12" fmla="*/ 1 w 74"/>
                  <a:gd name="T13" fmla="*/ 0 h 43"/>
                  <a:gd name="T14" fmla="*/ 2 w 74"/>
                  <a:gd name="T15" fmla="*/ 0 h 43"/>
                  <a:gd name="T16" fmla="*/ 2 w 74"/>
                  <a:gd name="T17" fmla="*/ 0 h 43"/>
                  <a:gd name="T18" fmla="*/ 2 w 74"/>
                  <a:gd name="T19" fmla="*/ 0 h 43"/>
                  <a:gd name="T20" fmla="*/ 1 w 74"/>
                  <a:gd name="T21" fmla="*/ 0 h 43"/>
                  <a:gd name="T22" fmla="*/ 1 w 74"/>
                  <a:gd name="T23" fmla="*/ 0 h 43"/>
                  <a:gd name="T24" fmla="*/ 1 w 74"/>
                  <a:gd name="T25" fmla="*/ 0 h 43"/>
                  <a:gd name="T26" fmla="*/ 0 w 74"/>
                  <a:gd name="T27" fmla="*/ 0 h 43"/>
                  <a:gd name="T28" fmla="*/ 0 w 74"/>
                  <a:gd name="T29" fmla="*/ 1 h 43"/>
                  <a:gd name="T30" fmla="*/ 0 w 74"/>
                  <a:gd name="T31" fmla="*/ 1 h 43"/>
                  <a:gd name="T32" fmla="*/ 0 w 74"/>
                  <a:gd name="T33" fmla="*/ 1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4" h="43">
                    <a:moveTo>
                      <a:pt x="0" y="43"/>
                    </a:moveTo>
                    <a:lnTo>
                      <a:pt x="7" y="37"/>
                    </a:lnTo>
                    <a:lnTo>
                      <a:pt x="16" y="29"/>
                    </a:lnTo>
                    <a:lnTo>
                      <a:pt x="28" y="21"/>
                    </a:lnTo>
                    <a:lnTo>
                      <a:pt x="40" y="13"/>
                    </a:lnTo>
                    <a:lnTo>
                      <a:pt x="53" y="6"/>
                    </a:lnTo>
                    <a:lnTo>
                      <a:pt x="63" y="1"/>
                    </a:lnTo>
                    <a:lnTo>
                      <a:pt x="70" y="0"/>
                    </a:lnTo>
                    <a:lnTo>
                      <a:pt x="74" y="4"/>
                    </a:lnTo>
                    <a:lnTo>
                      <a:pt x="71" y="10"/>
                    </a:lnTo>
                    <a:lnTo>
                      <a:pt x="63" y="15"/>
                    </a:lnTo>
                    <a:lnTo>
                      <a:pt x="53" y="21"/>
                    </a:lnTo>
                    <a:lnTo>
                      <a:pt x="40" y="27"/>
                    </a:lnTo>
                    <a:lnTo>
                      <a:pt x="28" y="31"/>
                    </a:lnTo>
                    <a:lnTo>
                      <a:pt x="15" y="36"/>
                    </a:lnTo>
                    <a:lnTo>
                      <a:pt x="6" y="39"/>
                    </a:lnTo>
                    <a:lnTo>
                      <a:pt x="0" y="4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05" name="Freeform 144">
                <a:extLst>
                  <a:ext uri="{FF2B5EF4-FFF2-40B4-BE49-F238E27FC236}">
                    <a16:creationId xmlns:a16="http://schemas.microsoft.com/office/drawing/2014/main" xmlns="" id="{D8BBF0D5-766F-43F3-9AC1-E6BF5D3A54D9}"/>
                  </a:ext>
                </a:extLst>
              </p:cNvPr>
              <p:cNvSpPr>
                <a:spLocks/>
              </p:cNvSpPr>
              <p:nvPr/>
            </p:nvSpPr>
            <p:spPr bwMode="auto">
              <a:xfrm>
                <a:off x="2793" y="371"/>
                <a:ext cx="52" cy="34"/>
              </a:xfrm>
              <a:custGeom>
                <a:avLst/>
                <a:gdLst>
                  <a:gd name="T0" fmla="*/ 0 w 104"/>
                  <a:gd name="T1" fmla="*/ 1 h 68"/>
                  <a:gd name="T2" fmla="*/ 1 w 104"/>
                  <a:gd name="T3" fmla="*/ 0 h 68"/>
                  <a:gd name="T4" fmla="*/ 1 w 104"/>
                  <a:gd name="T5" fmla="*/ 1 h 68"/>
                  <a:gd name="T6" fmla="*/ 2 w 104"/>
                  <a:gd name="T7" fmla="*/ 1 h 68"/>
                  <a:gd name="T8" fmla="*/ 2 w 104"/>
                  <a:gd name="T9" fmla="*/ 1 h 68"/>
                  <a:gd name="T10" fmla="*/ 3 w 104"/>
                  <a:gd name="T11" fmla="*/ 2 h 68"/>
                  <a:gd name="T12" fmla="*/ 3 w 104"/>
                  <a:gd name="T13" fmla="*/ 2 h 68"/>
                  <a:gd name="T14" fmla="*/ 4 w 104"/>
                  <a:gd name="T15" fmla="*/ 2 h 68"/>
                  <a:gd name="T16" fmla="*/ 4 w 104"/>
                  <a:gd name="T17" fmla="*/ 3 h 68"/>
                  <a:gd name="T18" fmla="*/ 3 w 104"/>
                  <a:gd name="T19" fmla="*/ 2 h 68"/>
                  <a:gd name="T20" fmla="*/ 3 w 104"/>
                  <a:gd name="T21" fmla="*/ 2 h 68"/>
                  <a:gd name="T22" fmla="*/ 2 w 104"/>
                  <a:gd name="T23" fmla="*/ 2 h 68"/>
                  <a:gd name="T24" fmla="*/ 2 w 104"/>
                  <a:gd name="T25" fmla="*/ 2 h 68"/>
                  <a:gd name="T26" fmla="*/ 1 w 104"/>
                  <a:gd name="T27" fmla="*/ 1 h 68"/>
                  <a:gd name="T28" fmla="*/ 1 w 104"/>
                  <a:gd name="T29" fmla="*/ 1 h 68"/>
                  <a:gd name="T30" fmla="*/ 1 w 104"/>
                  <a:gd name="T31" fmla="*/ 1 h 68"/>
                  <a:gd name="T32" fmla="*/ 0 w 104"/>
                  <a:gd name="T33" fmla="*/ 1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4" h="68">
                    <a:moveTo>
                      <a:pt x="0" y="2"/>
                    </a:moveTo>
                    <a:lnTo>
                      <a:pt x="6" y="0"/>
                    </a:lnTo>
                    <a:lnTo>
                      <a:pt x="17" y="4"/>
                    </a:lnTo>
                    <a:lnTo>
                      <a:pt x="33" y="11"/>
                    </a:lnTo>
                    <a:lnTo>
                      <a:pt x="51" y="21"/>
                    </a:lnTo>
                    <a:lnTo>
                      <a:pt x="69" y="33"/>
                    </a:lnTo>
                    <a:lnTo>
                      <a:pt x="84" y="45"/>
                    </a:lnTo>
                    <a:lnTo>
                      <a:pt x="97" y="57"/>
                    </a:lnTo>
                    <a:lnTo>
                      <a:pt x="104" y="68"/>
                    </a:lnTo>
                    <a:lnTo>
                      <a:pt x="96" y="64"/>
                    </a:lnTo>
                    <a:lnTo>
                      <a:pt x="82" y="57"/>
                    </a:lnTo>
                    <a:lnTo>
                      <a:pt x="64" y="46"/>
                    </a:lnTo>
                    <a:lnTo>
                      <a:pt x="46" y="35"/>
                    </a:lnTo>
                    <a:lnTo>
                      <a:pt x="29" y="25"/>
                    </a:lnTo>
                    <a:lnTo>
                      <a:pt x="13" y="14"/>
                    </a:lnTo>
                    <a:lnTo>
                      <a:pt x="3" y="6"/>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06" name="Freeform 145">
                <a:extLst>
                  <a:ext uri="{FF2B5EF4-FFF2-40B4-BE49-F238E27FC236}">
                    <a16:creationId xmlns:a16="http://schemas.microsoft.com/office/drawing/2014/main" xmlns="" id="{7FCF5AD3-755F-4986-A133-968ECF8AE397}"/>
                  </a:ext>
                </a:extLst>
              </p:cNvPr>
              <p:cNvSpPr>
                <a:spLocks/>
              </p:cNvSpPr>
              <p:nvPr/>
            </p:nvSpPr>
            <p:spPr bwMode="auto">
              <a:xfrm>
                <a:off x="2803" y="349"/>
                <a:ext cx="41" cy="29"/>
              </a:xfrm>
              <a:custGeom>
                <a:avLst/>
                <a:gdLst>
                  <a:gd name="T0" fmla="*/ 0 w 81"/>
                  <a:gd name="T1" fmla="*/ 0 h 59"/>
                  <a:gd name="T2" fmla="*/ 1 w 81"/>
                  <a:gd name="T3" fmla="*/ 0 h 59"/>
                  <a:gd name="T4" fmla="*/ 1 w 81"/>
                  <a:gd name="T5" fmla="*/ 0 h 59"/>
                  <a:gd name="T6" fmla="*/ 1 w 81"/>
                  <a:gd name="T7" fmla="*/ 0 h 59"/>
                  <a:gd name="T8" fmla="*/ 2 w 81"/>
                  <a:gd name="T9" fmla="*/ 0 h 59"/>
                  <a:gd name="T10" fmla="*/ 2 w 81"/>
                  <a:gd name="T11" fmla="*/ 0 h 59"/>
                  <a:gd name="T12" fmla="*/ 2 w 81"/>
                  <a:gd name="T13" fmla="*/ 1 h 59"/>
                  <a:gd name="T14" fmla="*/ 3 w 81"/>
                  <a:gd name="T15" fmla="*/ 1 h 59"/>
                  <a:gd name="T16" fmla="*/ 3 w 81"/>
                  <a:gd name="T17" fmla="*/ 1 h 59"/>
                  <a:gd name="T18" fmla="*/ 3 w 81"/>
                  <a:gd name="T19" fmla="*/ 1 h 59"/>
                  <a:gd name="T20" fmla="*/ 2 w 81"/>
                  <a:gd name="T21" fmla="*/ 1 h 59"/>
                  <a:gd name="T22" fmla="*/ 2 w 81"/>
                  <a:gd name="T23" fmla="*/ 1 h 59"/>
                  <a:gd name="T24" fmla="*/ 1 w 81"/>
                  <a:gd name="T25" fmla="*/ 0 h 59"/>
                  <a:gd name="T26" fmla="*/ 1 w 81"/>
                  <a:gd name="T27" fmla="*/ 0 h 59"/>
                  <a:gd name="T28" fmla="*/ 1 w 81"/>
                  <a:gd name="T29" fmla="*/ 0 h 59"/>
                  <a:gd name="T30" fmla="*/ 1 w 81"/>
                  <a:gd name="T31" fmla="*/ 0 h 59"/>
                  <a:gd name="T32" fmla="*/ 0 w 81"/>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1" h="59">
                    <a:moveTo>
                      <a:pt x="0" y="0"/>
                    </a:moveTo>
                    <a:lnTo>
                      <a:pt x="3" y="0"/>
                    </a:lnTo>
                    <a:lnTo>
                      <a:pt x="11" y="3"/>
                    </a:lnTo>
                    <a:lnTo>
                      <a:pt x="23" y="7"/>
                    </a:lnTo>
                    <a:lnTo>
                      <a:pt x="36" y="15"/>
                    </a:lnTo>
                    <a:lnTo>
                      <a:pt x="50" y="25"/>
                    </a:lnTo>
                    <a:lnTo>
                      <a:pt x="64" y="35"/>
                    </a:lnTo>
                    <a:lnTo>
                      <a:pt x="74" y="47"/>
                    </a:lnTo>
                    <a:lnTo>
                      <a:pt x="81" y="59"/>
                    </a:lnTo>
                    <a:lnTo>
                      <a:pt x="72" y="52"/>
                    </a:lnTo>
                    <a:lnTo>
                      <a:pt x="61" y="44"/>
                    </a:lnTo>
                    <a:lnTo>
                      <a:pt x="47" y="35"/>
                    </a:lnTo>
                    <a:lnTo>
                      <a:pt x="32" y="26"/>
                    </a:lnTo>
                    <a:lnTo>
                      <a:pt x="19" y="18"/>
                    </a:lnTo>
                    <a:lnTo>
                      <a:pt x="9" y="10"/>
                    </a:lnTo>
                    <a:lnTo>
                      <a:pt x="2"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07" name="Freeform 146">
                <a:extLst>
                  <a:ext uri="{FF2B5EF4-FFF2-40B4-BE49-F238E27FC236}">
                    <a16:creationId xmlns:a16="http://schemas.microsoft.com/office/drawing/2014/main" xmlns="" id="{BF3F7AEA-C080-4993-B52C-626CA83DC79A}"/>
                  </a:ext>
                </a:extLst>
              </p:cNvPr>
              <p:cNvSpPr>
                <a:spLocks/>
              </p:cNvSpPr>
              <p:nvPr/>
            </p:nvSpPr>
            <p:spPr bwMode="auto">
              <a:xfrm>
                <a:off x="2841" y="349"/>
                <a:ext cx="40" cy="25"/>
              </a:xfrm>
              <a:custGeom>
                <a:avLst/>
                <a:gdLst>
                  <a:gd name="T0" fmla="*/ 0 w 80"/>
                  <a:gd name="T1" fmla="*/ 2 h 49"/>
                  <a:gd name="T2" fmla="*/ 1 w 80"/>
                  <a:gd name="T3" fmla="*/ 2 h 49"/>
                  <a:gd name="T4" fmla="*/ 1 w 80"/>
                  <a:gd name="T5" fmla="*/ 2 h 49"/>
                  <a:gd name="T6" fmla="*/ 1 w 80"/>
                  <a:gd name="T7" fmla="*/ 1 h 49"/>
                  <a:gd name="T8" fmla="*/ 2 w 80"/>
                  <a:gd name="T9" fmla="*/ 1 h 49"/>
                  <a:gd name="T10" fmla="*/ 2 w 80"/>
                  <a:gd name="T11" fmla="*/ 1 h 49"/>
                  <a:gd name="T12" fmla="*/ 3 w 80"/>
                  <a:gd name="T13" fmla="*/ 1 h 49"/>
                  <a:gd name="T14" fmla="*/ 3 w 80"/>
                  <a:gd name="T15" fmla="*/ 0 h 49"/>
                  <a:gd name="T16" fmla="*/ 3 w 80"/>
                  <a:gd name="T17" fmla="*/ 1 h 49"/>
                  <a:gd name="T18" fmla="*/ 3 w 80"/>
                  <a:gd name="T19" fmla="*/ 1 h 49"/>
                  <a:gd name="T20" fmla="*/ 3 w 80"/>
                  <a:gd name="T21" fmla="*/ 1 h 49"/>
                  <a:gd name="T22" fmla="*/ 2 w 80"/>
                  <a:gd name="T23" fmla="*/ 1 h 49"/>
                  <a:gd name="T24" fmla="*/ 2 w 80"/>
                  <a:gd name="T25" fmla="*/ 1 h 49"/>
                  <a:gd name="T26" fmla="*/ 1 w 80"/>
                  <a:gd name="T27" fmla="*/ 2 h 49"/>
                  <a:gd name="T28" fmla="*/ 1 w 80"/>
                  <a:gd name="T29" fmla="*/ 2 h 49"/>
                  <a:gd name="T30" fmla="*/ 1 w 80"/>
                  <a:gd name="T31" fmla="*/ 2 h 49"/>
                  <a:gd name="T32" fmla="*/ 0 w 80"/>
                  <a:gd name="T33" fmla="*/ 2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0" h="49">
                    <a:moveTo>
                      <a:pt x="0" y="49"/>
                    </a:moveTo>
                    <a:lnTo>
                      <a:pt x="6" y="43"/>
                    </a:lnTo>
                    <a:lnTo>
                      <a:pt x="16" y="34"/>
                    </a:lnTo>
                    <a:lnTo>
                      <a:pt x="28" y="25"/>
                    </a:lnTo>
                    <a:lnTo>
                      <a:pt x="42" y="16"/>
                    </a:lnTo>
                    <a:lnTo>
                      <a:pt x="55" y="8"/>
                    </a:lnTo>
                    <a:lnTo>
                      <a:pt x="66" y="2"/>
                    </a:lnTo>
                    <a:lnTo>
                      <a:pt x="76" y="0"/>
                    </a:lnTo>
                    <a:lnTo>
                      <a:pt x="80" y="2"/>
                    </a:lnTo>
                    <a:lnTo>
                      <a:pt x="79" y="8"/>
                    </a:lnTo>
                    <a:lnTo>
                      <a:pt x="71" y="15"/>
                    </a:lnTo>
                    <a:lnTo>
                      <a:pt x="58" y="21"/>
                    </a:lnTo>
                    <a:lnTo>
                      <a:pt x="44" y="28"/>
                    </a:lnTo>
                    <a:lnTo>
                      <a:pt x="29" y="34"/>
                    </a:lnTo>
                    <a:lnTo>
                      <a:pt x="16" y="40"/>
                    </a:lnTo>
                    <a:lnTo>
                      <a:pt x="5" y="46"/>
                    </a:lnTo>
                    <a:lnTo>
                      <a:pt x="0" y="4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08" name="Freeform 147">
                <a:extLst>
                  <a:ext uri="{FF2B5EF4-FFF2-40B4-BE49-F238E27FC236}">
                    <a16:creationId xmlns:a16="http://schemas.microsoft.com/office/drawing/2014/main" xmlns="" id="{EF3D83CD-BD61-4756-8BD8-F1744F5A8722}"/>
                  </a:ext>
                </a:extLst>
              </p:cNvPr>
              <p:cNvSpPr>
                <a:spLocks/>
              </p:cNvSpPr>
              <p:nvPr/>
            </p:nvSpPr>
            <p:spPr bwMode="auto">
              <a:xfrm>
                <a:off x="2757" y="210"/>
                <a:ext cx="34" cy="132"/>
              </a:xfrm>
              <a:custGeom>
                <a:avLst/>
                <a:gdLst>
                  <a:gd name="T0" fmla="*/ 1 w 68"/>
                  <a:gd name="T1" fmla="*/ 8 h 265"/>
                  <a:gd name="T2" fmla="*/ 1 w 68"/>
                  <a:gd name="T3" fmla="*/ 8 h 265"/>
                  <a:gd name="T4" fmla="*/ 1 w 68"/>
                  <a:gd name="T5" fmla="*/ 8 h 265"/>
                  <a:gd name="T6" fmla="*/ 1 w 68"/>
                  <a:gd name="T7" fmla="*/ 8 h 265"/>
                  <a:gd name="T8" fmla="*/ 0 w 68"/>
                  <a:gd name="T9" fmla="*/ 8 h 265"/>
                  <a:gd name="T10" fmla="*/ 1 w 68"/>
                  <a:gd name="T11" fmla="*/ 7 h 265"/>
                  <a:gd name="T12" fmla="*/ 2 w 68"/>
                  <a:gd name="T13" fmla="*/ 5 h 265"/>
                  <a:gd name="T14" fmla="*/ 2 w 68"/>
                  <a:gd name="T15" fmla="*/ 4 h 265"/>
                  <a:gd name="T16" fmla="*/ 2 w 68"/>
                  <a:gd name="T17" fmla="*/ 3 h 265"/>
                  <a:gd name="T18" fmla="*/ 2 w 68"/>
                  <a:gd name="T19" fmla="*/ 2 h 265"/>
                  <a:gd name="T20" fmla="*/ 2 w 68"/>
                  <a:gd name="T21" fmla="*/ 1 h 265"/>
                  <a:gd name="T22" fmla="*/ 2 w 68"/>
                  <a:gd name="T23" fmla="*/ 0 h 265"/>
                  <a:gd name="T24" fmla="*/ 2 w 68"/>
                  <a:gd name="T25" fmla="*/ 0 h 265"/>
                  <a:gd name="T26" fmla="*/ 2 w 68"/>
                  <a:gd name="T27" fmla="*/ 0 h 265"/>
                  <a:gd name="T28" fmla="*/ 2 w 68"/>
                  <a:gd name="T29" fmla="*/ 1 h 265"/>
                  <a:gd name="T30" fmla="*/ 3 w 68"/>
                  <a:gd name="T31" fmla="*/ 2 h 265"/>
                  <a:gd name="T32" fmla="*/ 3 w 68"/>
                  <a:gd name="T33" fmla="*/ 3 h 265"/>
                  <a:gd name="T34" fmla="*/ 2 w 68"/>
                  <a:gd name="T35" fmla="*/ 5 h 265"/>
                  <a:gd name="T36" fmla="*/ 2 w 68"/>
                  <a:gd name="T37" fmla="*/ 6 h 265"/>
                  <a:gd name="T38" fmla="*/ 2 w 68"/>
                  <a:gd name="T39" fmla="*/ 7 h 265"/>
                  <a:gd name="T40" fmla="*/ 1 w 68"/>
                  <a:gd name="T41" fmla="*/ 8 h 26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8" h="265">
                    <a:moveTo>
                      <a:pt x="7" y="265"/>
                    </a:moveTo>
                    <a:lnTo>
                      <a:pt x="4" y="265"/>
                    </a:lnTo>
                    <a:lnTo>
                      <a:pt x="2" y="262"/>
                    </a:lnTo>
                    <a:lnTo>
                      <a:pt x="1" y="260"/>
                    </a:lnTo>
                    <a:lnTo>
                      <a:pt x="0" y="258"/>
                    </a:lnTo>
                    <a:lnTo>
                      <a:pt x="26" y="226"/>
                    </a:lnTo>
                    <a:lnTo>
                      <a:pt x="43" y="191"/>
                    </a:lnTo>
                    <a:lnTo>
                      <a:pt x="54" y="156"/>
                    </a:lnTo>
                    <a:lnTo>
                      <a:pt x="56" y="121"/>
                    </a:lnTo>
                    <a:lnTo>
                      <a:pt x="55" y="86"/>
                    </a:lnTo>
                    <a:lnTo>
                      <a:pt x="49" y="54"/>
                    </a:lnTo>
                    <a:lnTo>
                      <a:pt x="43" y="25"/>
                    </a:lnTo>
                    <a:lnTo>
                      <a:pt x="38" y="0"/>
                    </a:lnTo>
                    <a:lnTo>
                      <a:pt x="51" y="17"/>
                    </a:lnTo>
                    <a:lnTo>
                      <a:pt x="62" y="45"/>
                    </a:lnTo>
                    <a:lnTo>
                      <a:pt x="68" y="83"/>
                    </a:lnTo>
                    <a:lnTo>
                      <a:pt x="68" y="124"/>
                    </a:lnTo>
                    <a:lnTo>
                      <a:pt x="63" y="167"/>
                    </a:lnTo>
                    <a:lnTo>
                      <a:pt x="51" y="207"/>
                    </a:lnTo>
                    <a:lnTo>
                      <a:pt x="33" y="241"/>
                    </a:lnTo>
                    <a:lnTo>
                      <a:pt x="7" y="2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09" name="Freeform 148">
                <a:extLst>
                  <a:ext uri="{FF2B5EF4-FFF2-40B4-BE49-F238E27FC236}">
                    <a16:creationId xmlns:a16="http://schemas.microsoft.com/office/drawing/2014/main" xmlns="" id="{CAEAA951-D8CB-4DE0-BB04-1646BEE25344}"/>
                  </a:ext>
                </a:extLst>
              </p:cNvPr>
              <p:cNvSpPr>
                <a:spLocks/>
              </p:cNvSpPr>
              <p:nvPr/>
            </p:nvSpPr>
            <p:spPr bwMode="auto">
              <a:xfrm>
                <a:off x="2757" y="212"/>
                <a:ext cx="28" cy="16"/>
              </a:xfrm>
              <a:custGeom>
                <a:avLst/>
                <a:gdLst>
                  <a:gd name="T0" fmla="*/ 1 w 57"/>
                  <a:gd name="T1" fmla="*/ 1 h 34"/>
                  <a:gd name="T2" fmla="*/ 1 w 57"/>
                  <a:gd name="T3" fmla="*/ 0 h 34"/>
                  <a:gd name="T4" fmla="*/ 1 w 57"/>
                  <a:gd name="T5" fmla="*/ 0 h 34"/>
                  <a:gd name="T6" fmla="*/ 1 w 57"/>
                  <a:gd name="T7" fmla="*/ 0 h 34"/>
                  <a:gd name="T8" fmla="*/ 0 w 57"/>
                  <a:gd name="T9" fmla="*/ 0 h 34"/>
                  <a:gd name="T10" fmla="*/ 0 w 57"/>
                  <a:gd name="T11" fmla="*/ 0 h 34"/>
                  <a:gd name="T12" fmla="*/ 0 w 57"/>
                  <a:gd name="T13" fmla="*/ 0 h 34"/>
                  <a:gd name="T14" fmla="*/ 0 w 57"/>
                  <a:gd name="T15" fmla="*/ 0 h 34"/>
                  <a:gd name="T16" fmla="*/ 0 w 57"/>
                  <a:gd name="T17" fmla="*/ 0 h 34"/>
                  <a:gd name="T18" fmla="*/ 0 w 57"/>
                  <a:gd name="T19" fmla="*/ 0 h 34"/>
                  <a:gd name="T20" fmla="*/ 0 w 57"/>
                  <a:gd name="T21" fmla="*/ 0 h 34"/>
                  <a:gd name="T22" fmla="*/ 0 w 57"/>
                  <a:gd name="T23" fmla="*/ 0 h 34"/>
                  <a:gd name="T24" fmla="*/ 0 w 57"/>
                  <a:gd name="T25" fmla="*/ 0 h 34"/>
                  <a:gd name="T26" fmla="*/ 0 w 57"/>
                  <a:gd name="T27" fmla="*/ 0 h 34"/>
                  <a:gd name="T28" fmla="*/ 1 w 57"/>
                  <a:gd name="T29" fmla="*/ 0 h 34"/>
                  <a:gd name="T30" fmla="*/ 1 w 57"/>
                  <a:gd name="T31" fmla="*/ 0 h 34"/>
                  <a:gd name="T32" fmla="*/ 1 w 57"/>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34">
                    <a:moveTo>
                      <a:pt x="57" y="34"/>
                    </a:moveTo>
                    <a:lnTo>
                      <a:pt x="51" y="27"/>
                    </a:lnTo>
                    <a:lnTo>
                      <a:pt x="43" y="20"/>
                    </a:lnTo>
                    <a:lnTo>
                      <a:pt x="34" y="14"/>
                    </a:lnTo>
                    <a:lnTo>
                      <a:pt x="26" y="8"/>
                    </a:lnTo>
                    <a:lnTo>
                      <a:pt x="17" y="4"/>
                    </a:lnTo>
                    <a:lnTo>
                      <a:pt x="9" y="1"/>
                    </a:lnTo>
                    <a:lnTo>
                      <a:pt x="4" y="0"/>
                    </a:lnTo>
                    <a:lnTo>
                      <a:pt x="0" y="1"/>
                    </a:lnTo>
                    <a:lnTo>
                      <a:pt x="0" y="4"/>
                    </a:lnTo>
                    <a:lnTo>
                      <a:pt x="5" y="7"/>
                    </a:lnTo>
                    <a:lnTo>
                      <a:pt x="12" y="11"/>
                    </a:lnTo>
                    <a:lnTo>
                      <a:pt x="20" y="14"/>
                    </a:lnTo>
                    <a:lnTo>
                      <a:pt x="29" y="19"/>
                    </a:lnTo>
                    <a:lnTo>
                      <a:pt x="40" y="23"/>
                    </a:lnTo>
                    <a:lnTo>
                      <a:pt x="49" y="28"/>
                    </a:lnTo>
                    <a:lnTo>
                      <a:pt x="57" y="3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10" name="Freeform 149">
                <a:extLst>
                  <a:ext uri="{FF2B5EF4-FFF2-40B4-BE49-F238E27FC236}">
                    <a16:creationId xmlns:a16="http://schemas.microsoft.com/office/drawing/2014/main" xmlns="" id="{465871D5-DF28-4B1A-93AC-67F945024B47}"/>
                  </a:ext>
                </a:extLst>
              </p:cNvPr>
              <p:cNvSpPr>
                <a:spLocks/>
              </p:cNvSpPr>
              <p:nvPr/>
            </p:nvSpPr>
            <p:spPr bwMode="auto">
              <a:xfrm>
                <a:off x="2756" y="220"/>
                <a:ext cx="31" cy="20"/>
              </a:xfrm>
              <a:custGeom>
                <a:avLst/>
                <a:gdLst>
                  <a:gd name="T0" fmla="*/ 0 w 62"/>
                  <a:gd name="T1" fmla="*/ 1 h 40"/>
                  <a:gd name="T2" fmla="*/ 1 w 62"/>
                  <a:gd name="T3" fmla="*/ 0 h 40"/>
                  <a:gd name="T4" fmla="*/ 1 w 62"/>
                  <a:gd name="T5" fmla="*/ 1 h 40"/>
                  <a:gd name="T6" fmla="*/ 1 w 62"/>
                  <a:gd name="T7" fmla="*/ 1 h 40"/>
                  <a:gd name="T8" fmla="*/ 1 w 62"/>
                  <a:gd name="T9" fmla="*/ 1 h 40"/>
                  <a:gd name="T10" fmla="*/ 2 w 62"/>
                  <a:gd name="T11" fmla="*/ 1 h 40"/>
                  <a:gd name="T12" fmla="*/ 2 w 62"/>
                  <a:gd name="T13" fmla="*/ 1 h 40"/>
                  <a:gd name="T14" fmla="*/ 2 w 62"/>
                  <a:gd name="T15" fmla="*/ 1 h 40"/>
                  <a:gd name="T16" fmla="*/ 2 w 62"/>
                  <a:gd name="T17" fmla="*/ 2 h 40"/>
                  <a:gd name="T18" fmla="*/ 2 w 62"/>
                  <a:gd name="T19" fmla="*/ 2 h 40"/>
                  <a:gd name="T20" fmla="*/ 2 w 62"/>
                  <a:gd name="T21" fmla="*/ 1 h 40"/>
                  <a:gd name="T22" fmla="*/ 2 w 62"/>
                  <a:gd name="T23" fmla="*/ 1 h 40"/>
                  <a:gd name="T24" fmla="*/ 1 w 62"/>
                  <a:gd name="T25" fmla="*/ 1 h 40"/>
                  <a:gd name="T26" fmla="*/ 1 w 62"/>
                  <a:gd name="T27" fmla="*/ 1 h 40"/>
                  <a:gd name="T28" fmla="*/ 1 w 62"/>
                  <a:gd name="T29" fmla="*/ 1 h 40"/>
                  <a:gd name="T30" fmla="*/ 1 w 62"/>
                  <a:gd name="T31" fmla="*/ 1 h 40"/>
                  <a:gd name="T32" fmla="*/ 0 w 62"/>
                  <a:gd name="T33" fmla="*/ 1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2" h="40">
                    <a:moveTo>
                      <a:pt x="0" y="2"/>
                    </a:moveTo>
                    <a:lnTo>
                      <a:pt x="3" y="0"/>
                    </a:lnTo>
                    <a:lnTo>
                      <a:pt x="8" y="2"/>
                    </a:lnTo>
                    <a:lnTo>
                      <a:pt x="18" y="5"/>
                    </a:lnTo>
                    <a:lnTo>
                      <a:pt x="27" y="10"/>
                    </a:lnTo>
                    <a:lnTo>
                      <a:pt x="37" y="15"/>
                    </a:lnTo>
                    <a:lnTo>
                      <a:pt x="46" y="22"/>
                    </a:lnTo>
                    <a:lnTo>
                      <a:pt x="56" y="30"/>
                    </a:lnTo>
                    <a:lnTo>
                      <a:pt x="62" y="40"/>
                    </a:lnTo>
                    <a:lnTo>
                      <a:pt x="54" y="35"/>
                    </a:lnTo>
                    <a:lnTo>
                      <a:pt x="45" y="30"/>
                    </a:lnTo>
                    <a:lnTo>
                      <a:pt x="35" y="25"/>
                    </a:lnTo>
                    <a:lnTo>
                      <a:pt x="24" y="19"/>
                    </a:lnTo>
                    <a:lnTo>
                      <a:pt x="14" y="13"/>
                    </a:lnTo>
                    <a:lnTo>
                      <a:pt x="6" y="9"/>
                    </a:lnTo>
                    <a:lnTo>
                      <a:pt x="1" y="4"/>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11" name="Freeform 150">
                <a:extLst>
                  <a:ext uri="{FF2B5EF4-FFF2-40B4-BE49-F238E27FC236}">
                    <a16:creationId xmlns:a16="http://schemas.microsoft.com/office/drawing/2014/main" xmlns="" id="{05DEC5EC-D42B-47F4-967A-10C58FE9038F}"/>
                  </a:ext>
                </a:extLst>
              </p:cNvPr>
              <p:cNvSpPr>
                <a:spLocks/>
              </p:cNvSpPr>
              <p:nvPr/>
            </p:nvSpPr>
            <p:spPr bwMode="auto">
              <a:xfrm>
                <a:off x="2749" y="240"/>
                <a:ext cx="41" cy="26"/>
              </a:xfrm>
              <a:custGeom>
                <a:avLst/>
                <a:gdLst>
                  <a:gd name="T0" fmla="*/ 0 w 81"/>
                  <a:gd name="T1" fmla="*/ 0 h 53"/>
                  <a:gd name="T2" fmla="*/ 1 w 81"/>
                  <a:gd name="T3" fmla="*/ 0 h 53"/>
                  <a:gd name="T4" fmla="*/ 1 w 81"/>
                  <a:gd name="T5" fmla="*/ 0 h 53"/>
                  <a:gd name="T6" fmla="*/ 1 w 81"/>
                  <a:gd name="T7" fmla="*/ 0 h 53"/>
                  <a:gd name="T8" fmla="*/ 2 w 81"/>
                  <a:gd name="T9" fmla="*/ 0 h 53"/>
                  <a:gd name="T10" fmla="*/ 2 w 81"/>
                  <a:gd name="T11" fmla="*/ 0 h 53"/>
                  <a:gd name="T12" fmla="*/ 2 w 81"/>
                  <a:gd name="T13" fmla="*/ 1 h 53"/>
                  <a:gd name="T14" fmla="*/ 3 w 81"/>
                  <a:gd name="T15" fmla="*/ 1 h 53"/>
                  <a:gd name="T16" fmla="*/ 3 w 81"/>
                  <a:gd name="T17" fmla="*/ 1 h 53"/>
                  <a:gd name="T18" fmla="*/ 3 w 81"/>
                  <a:gd name="T19" fmla="*/ 1 h 53"/>
                  <a:gd name="T20" fmla="*/ 2 w 81"/>
                  <a:gd name="T21" fmla="*/ 1 h 53"/>
                  <a:gd name="T22" fmla="*/ 2 w 81"/>
                  <a:gd name="T23" fmla="*/ 1 h 53"/>
                  <a:gd name="T24" fmla="*/ 2 w 81"/>
                  <a:gd name="T25" fmla="*/ 0 h 53"/>
                  <a:gd name="T26" fmla="*/ 1 w 81"/>
                  <a:gd name="T27" fmla="*/ 0 h 53"/>
                  <a:gd name="T28" fmla="*/ 1 w 81"/>
                  <a:gd name="T29" fmla="*/ 0 h 53"/>
                  <a:gd name="T30" fmla="*/ 1 w 81"/>
                  <a:gd name="T31" fmla="*/ 0 h 53"/>
                  <a:gd name="T32" fmla="*/ 0 w 81"/>
                  <a:gd name="T33" fmla="*/ 0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1" h="53">
                    <a:moveTo>
                      <a:pt x="0" y="1"/>
                    </a:moveTo>
                    <a:lnTo>
                      <a:pt x="4" y="0"/>
                    </a:lnTo>
                    <a:lnTo>
                      <a:pt x="13" y="2"/>
                    </a:lnTo>
                    <a:lnTo>
                      <a:pt x="25" y="7"/>
                    </a:lnTo>
                    <a:lnTo>
                      <a:pt x="37" y="13"/>
                    </a:lnTo>
                    <a:lnTo>
                      <a:pt x="51" y="23"/>
                    </a:lnTo>
                    <a:lnTo>
                      <a:pt x="64" y="32"/>
                    </a:lnTo>
                    <a:lnTo>
                      <a:pt x="74" y="42"/>
                    </a:lnTo>
                    <a:lnTo>
                      <a:pt x="81" y="53"/>
                    </a:lnTo>
                    <a:lnTo>
                      <a:pt x="75" y="48"/>
                    </a:lnTo>
                    <a:lnTo>
                      <a:pt x="64" y="42"/>
                    </a:lnTo>
                    <a:lnTo>
                      <a:pt x="50" y="35"/>
                    </a:lnTo>
                    <a:lnTo>
                      <a:pt x="36" y="26"/>
                    </a:lnTo>
                    <a:lnTo>
                      <a:pt x="21" y="18"/>
                    </a:lnTo>
                    <a:lnTo>
                      <a:pt x="10" y="11"/>
                    </a:lnTo>
                    <a:lnTo>
                      <a:pt x="3" y="5"/>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12" name="Freeform 151">
                <a:extLst>
                  <a:ext uri="{FF2B5EF4-FFF2-40B4-BE49-F238E27FC236}">
                    <a16:creationId xmlns:a16="http://schemas.microsoft.com/office/drawing/2014/main" xmlns="" id="{410C3FF7-34CB-4900-91CC-BE9E903CE7B8}"/>
                  </a:ext>
                </a:extLst>
              </p:cNvPr>
              <p:cNvSpPr>
                <a:spLocks/>
              </p:cNvSpPr>
              <p:nvPr/>
            </p:nvSpPr>
            <p:spPr bwMode="auto">
              <a:xfrm>
                <a:off x="2743" y="262"/>
                <a:ext cx="44" cy="29"/>
              </a:xfrm>
              <a:custGeom>
                <a:avLst/>
                <a:gdLst>
                  <a:gd name="T0" fmla="*/ 0 w 88"/>
                  <a:gd name="T1" fmla="*/ 0 h 59"/>
                  <a:gd name="T2" fmla="*/ 1 w 88"/>
                  <a:gd name="T3" fmla="*/ 0 h 59"/>
                  <a:gd name="T4" fmla="*/ 1 w 88"/>
                  <a:gd name="T5" fmla="*/ 0 h 59"/>
                  <a:gd name="T6" fmla="*/ 1 w 88"/>
                  <a:gd name="T7" fmla="*/ 0 h 59"/>
                  <a:gd name="T8" fmla="*/ 2 w 88"/>
                  <a:gd name="T9" fmla="*/ 0 h 59"/>
                  <a:gd name="T10" fmla="*/ 2 w 88"/>
                  <a:gd name="T11" fmla="*/ 0 h 59"/>
                  <a:gd name="T12" fmla="*/ 3 w 88"/>
                  <a:gd name="T13" fmla="*/ 1 h 59"/>
                  <a:gd name="T14" fmla="*/ 3 w 88"/>
                  <a:gd name="T15" fmla="*/ 1 h 59"/>
                  <a:gd name="T16" fmla="*/ 3 w 88"/>
                  <a:gd name="T17" fmla="*/ 1 h 59"/>
                  <a:gd name="T18" fmla="*/ 3 w 88"/>
                  <a:gd name="T19" fmla="*/ 1 h 59"/>
                  <a:gd name="T20" fmla="*/ 3 w 88"/>
                  <a:gd name="T21" fmla="*/ 1 h 59"/>
                  <a:gd name="T22" fmla="*/ 2 w 88"/>
                  <a:gd name="T23" fmla="*/ 1 h 59"/>
                  <a:gd name="T24" fmla="*/ 2 w 88"/>
                  <a:gd name="T25" fmla="*/ 0 h 59"/>
                  <a:gd name="T26" fmla="*/ 1 w 88"/>
                  <a:gd name="T27" fmla="*/ 0 h 59"/>
                  <a:gd name="T28" fmla="*/ 1 w 88"/>
                  <a:gd name="T29" fmla="*/ 0 h 59"/>
                  <a:gd name="T30" fmla="*/ 1 w 88"/>
                  <a:gd name="T31" fmla="*/ 0 h 59"/>
                  <a:gd name="T32" fmla="*/ 0 w 88"/>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8" h="59">
                    <a:moveTo>
                      <a:pt x="0" y="2"/>
                    </a:moveTo>
                    <a:lnTo>
                      <a:pt x="4" y="0"/>
                    </a:lnTo>
                    <a:lnTo>
                      <a:pt x="15" y="3"/>
                    </a:lnTo>
                    <a:lnTo>
                      <a:pt x="27" y="10"/>
                    </a:lnTo>
                    <a:lnTo>
                      <a:pt x="42" y="18"/>
                    </a:lnTo>
                    <a:lnTo>
                      <a:pt x="57" y="28"/>
                    </a:lnTo>
                    <a:lnTo>
                      <a:pt x="71" y="38"/>
                    </a:lnTo>
                    <a:lnTo>
                      <a:pt x="83" y="49"/>
                    </a:lnTo>
                    <a:lnTo>
                      <a:pt x="88" y="59"/>
                    </a:lnTo>
                    <a:lnTo>
                      <a:pt x="82" y="56"/>
                    </a:lnTo>
                    <a:lnTo>
                      <a:pt x="70" y="49"/>
                    </a:lnTo>
                    <a:lnTo>
                      <a:pt x="55" y="40"/>
                    </a:lnTo>
                    <a:lnTo>
                      <a:pt x="39" y="30"/>
                    </a:lnTo>
                    <a:lnTo>
                      <a:pt x="24" y="21"/>
                    </a:lnTo>
                    <a:lnTo>
                      <a:pt x="11" y="12"/>
                    </a:lnTo>
                    <a:lnTo>
                      <a:pt x="2" y="5"/>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13" name="Freeform 152">
                <a:extLst>
                  <a:ext uri="{FF2B5EF4-FFF2-40B4-BE49-F238E27FC236}">
                    <a16:creationId xmlns:a16="http://schemas.microsoft.com/office/drawing/2014/main" xmlns="" id="{76BC83E9-2877-4F68-A7CA-A7AADCE54089}"/>
                  </a:ext>
                </a:extLst>
              </p:cNvPr>
              <p:cNvSpPr>
                <a:spLocks/>
              </p:cNvSpPr>
              <p:nvPr/>
            </p:nvSpPr>
            <p:spPr bwMode="auto">
              <a:xfrm>
                <a:off x="2747" y="276"/>
                <a:ext cx="36" cy="31"/>
              </a:xfrm>
              <a:custGeom>
                <a:avLst/>
                <a:gdLst>
                  <a:gd name="T0" fmla="*/ 0 w 71"/>
                  <a:gd name="T1" fmla="*/ 0 h 62"/>
                  <a:gd name="T2" fmla="*/ 1 w 71"/>
                  <a:gd name="T3" fmla="*/ 0 h 62"/>
                  <a:gd name="T4" fmla="*/ 1 w 71"/>
                  <a:gd name="T5" fmla="*/ 1 h 62"/>
                  <a:gd name="T6" fmla="*/ 1 w 71"/>
                  <a:gd name="T7" fmla="*/ 1 h 62"/>
                  <a:gd name="T8" fmla="*/ 2 w 71"/>
                  <a:gd name="T9" fmla="*/ 1 h 62"/>
                  <a:gd name="T10" fmla="*/ 2 w 71"/>
                  <a:gd name="T11" fmla="*/ 2 h 62"/>
                  <a:gd name="T12" fmla="*/ 2 w 71"/>
                  <a:gd name="T13" fmla="*/ 2 h 62"/>
                  <a:gd name="T14" fmla="*/ 3 w 71"/>
                  <a:gd name="T15" fmla="*/ 2 h 62"/>
                  <a:gd name="T16" fmla="*/ 3 w 71"/>
                  <a:gd name="T17" fmla="*/ 2 h 62"/>
                  <a:gd name="T18" fmla="*/ 2 w 71"/>
                  <a:gd name="T19" fmla="*/ 2 h 62"/>
                  <a:gd name="T20" fmla="*/ 2 w 71"/>
                  <a:gd name="T21" fmla="*/ 2 h 62"/>
                  <a:gd name="T22" fmla="*/ 2 w 71"/>
                  <a:gd name="T23" fmla="*/ 2 h 62"/>
                  <a:gd name="T24" fmla="*/ 1 w 71"/>
                  <a:gd name="T25" fmla="*/ 1 h 62"/>
                  <a:gd name="T26" fmla="*/ 1 w 71"/>
                  <a:gd name="T27" fmla="*/ 1 h 62"/>
                  <a:gd name="T28" fmla="*/ 1 w 71"/>
                  <a:gd name="T29" fmla="*/ 1 h 62"/>
                  <a:gd name="T30" fmla="*/ 1 w 71"/>
                  <a:gd name="T31" fmla="*/ 1 h 62"/>
                  <a:gd name="T32" fmla="*/ 0 w 71"/>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62">
                    <a:moveTo>
                      <a:pt x="0" y="0"/>
                    </a:moveTo>
                    <a:lnTo>
                      <a:pt x="3" y="0"/>
                    </a:lnTo>
                    <a:lnTo>
                      <a:pt x="11" y="5"/>
                    </a:lnTo>
                    <a:lnTo>
                      <a:pt x="23" y="13"/>
                    </a:lnTo>
                    <a:lnTo>
                      <a:pt x="36" y="22"/>
                    </a:lnTo>
                    <a:lnTo>
                      <a:pt x="48" y="34"/>
                    </a:lnTo>
                    <a:lnTo>
                      <a:pt x="60" y="44"/>
                    </a:lnTo>
                    <a:lnTo>
                      <a:pt x="68" y="54"/>
                    </a:lnTo>
                    <a:lnTo>
                      <a:pt x="71" y="62"/>
                    </a:lnTo>
                    <a:lnTo>
                      <a:pt x="64" y="57"/>
                    </a:lnTo>
                    <a:lnTo>
                      <a:pt x="54" y="50"/>
                    </a:lnTo>
                    <a:lnTo>
                      <a:pt x="41" y="41"/>
                    </a:lnTo>
                    <a:lnTo>
                      <a:pt x="29" y="31"/>
                    </a:lnTo>
                    <a:lnTo>
                      <a:pt x="16" y="21"/>
                    </a:lnTo>
                    <a:lnTo>
                      <a:pt x="7" y="13"/>
                    </a:lnTo>
                    <a:lnTo>
                      <a:pt x="1" y="5"/>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14" name="Freeform 153">
                <a:extLst>
                  <a:ext uri="{FF2B5EF4-FFF2-40B4-BE49-F238E27FC236}">
                    <a16:creationId xmlns:a16="http://schemas.microsoft.com/office/drawing/2014/main" xmlns="" id="{1A3CDB72-4767-49CF-AEA5-837792BFF8D6}"/>
                  </a:ext>
                </a:extLst>
              </p:cNvPr>
              <p:cNvSpPr>
                <a:spLocks/>
              </p:cNvSpPr>
              <p:nvPr/>
            </p:nvSpPr>
            <p:spPr bwMode="auto">
              <a:xfrm>
                <a:off x="2748" y="293"/>
                <a:ext cx="29" cy="26"/>
              </a:xfrm>
              <a:custGeom>
                <a:avLst/>
                <a:gdLst>
                  <a:gd name="T0" fmla="*/ 0 w 59"/>
                  <a:gd name="T1" fmla="*/ 0 h 53"/>
                  <a:gd name="T2" fmla="*/ 0 w 59"/>
                  <a:gd name="T3" fmla="*/ 0 h 53"/>
                  <a:gd name="T4" fmla="*/ 0 w 59"/>
                  <a:gd name="T5" fmla="*/ 0 h 53"/>
                  <a:gd name="T6" fmla="*/ 0 w 59"/>
                  <a:gd name="T7" fmla="*/ 0 h 53"/>
                  <a:gd name="T8" fmla="*/ 0 w 59"/>
                  <a:gd name="T9" fmla="*/ 0 h 53"/>
                  <a:gd name="T10" fmla="*/ 1 w 59"/>
                  <a:gd name="T11" fmla="*/ 0 h 53"/>
                  <a:gd name="T12" fmla="*/ 1 w 59"/>
                  <a:gd name="T13" fmla="*/ 1 h 53"/>
                  <a:gd name="T14" fmla="*/ 1 w 59"/>
                  <a:gd name="T15" fmla="*/ 1 h 53"/>
                  <a:gd name="T16" fmla="*/ 1 w 59"/>
                  <a:gd name="T17" fmla="*/ 1 h 53"/>
                  <a:gd name="T18" fmla="*/ 1 w 59"/>
                  <a:gd name="T19" fmla="*/ 1 h 53"/>
                  <a:gd name="T20" fmla="*/ 1 w 59"/>
                  <a:gd name="T21" fmla="*/ 1 h 53"/>
                  <a:gd name="T22" fmla="*/ 1 w 59"/>
                  <a:gd name="T23" fmla="*/ 1 h 53"/>
                  <a:gd name="T24" fmla="*/ 0 w 59"/>
                  <a:gd name="T25" fmla="*/ 0 h 53"/>
                  <a:gd name="T26" fmla="*/ 0 w 59"/>
                  <a:gd name="T27" fmla="*/ 0 h 53"/>
                  <a:gd name="T28" fmla="*/ 0 w 59"/>
                  <a:gd name="T29" fmla="*/ 0 h 53"/>
                  <a:gd name="T30" fmla="*/ 0 w 59"/>
                  <a:gd name="T31" fmla="*/ 0 h 53"/>
                  <a:gd name="T32" fmla="*/ 0 w 59"/>
                  <a:gd name="T33" fmla="*/ 0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53">
                    <a:moveTo>
                      <a:pt x="0" y="0"/>
                    </a:moveTo>
                    <a:lnTo>
                      <a:pt x="4" y="0"/>
                    </a:lnTo>
                    <a:lnTo>
                      <a:pt x="11" y="2"/>
                    </a:lnTo>
                    <a:lnTo>
                      <a:pt x="20" y="7"/>
                    </a:lnTo>
                    <a:lnTo>
                      <a:pt x="30" y="13"/>
                    </a:lnTo>
                    <a:lnTo>
                      <a:pt x="39" y="23"/>
                    </a:lnTo>
                    <a:lnTo>
                      <a:pt x="49" y="32"/>
                    </a:lnTo>
                    <a:lnTo>
                      <a:pt x="55" y="42"/>
                    </a:lnTo>
                    <a:lnTo>
                      <a:pt x="59" y="53"/>
                    </a:lnTo>
                    <a:lnTo>
                      <a:pt x="53" y="47"/>
                    </a:lnTo>
                    <a:lnTo>
                      <a:pt x="44" y="40"/>
                    </a:lnTo>
                    <a:lnTo>
                      <a:pt x="34" y="32"/>
                    </a:lnTo>
                    <a:lnTo>
                      <a:pt x="23" y="24"/>
                    </a:lnTo>
                    <a:lnTo>
                      <a:pt x="13" y="16"/>
                    </a:lnTo>
                    <a:lnTo>
                      <a:pt x="5" y="9"/>
                    </a:lnTo>
                    <a:lnTo>
                      <a:pt x="0"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15" name="Freeform 154">
                <a:extLst>
                  <a:ext uri="{FF2B5EF4-FFF2-40B4-BE49-F238E27FC236}">
                    <a16:creationId xmlns:a16="http://schemas.microsoft.com/office/drawing/2014/main" xmlns="" id="{5D9D2D47-B503-420D-8AA6-0547A28BA54A}"/>
                  </a:ext>
                </a:extLst>
              </p:cNvPr>
              <p:cNvSpPr>
                <a:spLocks/>
              </p:cNvSpPr>
              <p:nvPr/>
            </p:nvSpPr>
            <p:spPr bwMode="auto">
              <a:xfrm>
                <a:off x="2748" y="309"/>
                <a:ext cx="21" cy="22"/>
              </a:xfrm>
              <a:custGeom>
                <a:avLst/>
                <a:gdLst>
                  <a:gd name="T0" fmla="*/ 0 w 43"/>
                  <a:gd name="T1" fmla="*/ 0 h 45"/>
                  <a:gd name="T2" fmla="*/ 0 w 43"/>
                  <a:gd name="T3" fmla="*/ 0 h 45"/>
                  <a:gd name="T4" fmla="*/ 0 w 43"/>
                  <a:gd name="T5" fmla="*/ 0 h 45"/>
                  <a:gd name="T6" fmla="*/ 0 w 43"/>
                  <a:gd name="T7" fmla="*/ 0 h 45"/>
                  <a:gd name="T8" fmla="*/ 0 w 43"/>
                  <a:gd name="T9" fmla="*/ 0 h 45"/>
                  <a:gd name="T10" fmla="*/ 0 w 43"/>
                  <a:gd name="T11" fmla="*/ 0 h 45"/>
                  <a:gd name="T12" fmla="*/ 1 w 43"/>
                  <a:gd name="T13" fmla="*/ 1 h 45"/>
                  <a:gd name="T14" fmla="*/ 1 w 43"/>
                  <a:gd name="T15" fmla="*/ 1 h 45"/>
                  <a:gd name="T16" fmla="*/ 1 w 43"/>
                  <a:gd name="T17" fmla="*/ 1 h 45"/>
                  <a:gd name="T18" fmla="*/ 1 w 43"/>
                  <a:gd name="T19" fmla="*/ 1 h 45"/>
                  <a:gd name="T20" fmla="*/ 1 w 43"/>
                  <a:gd name="T21" fmla="*/ 1 h 45"/>
                  <a:gd name="T22" fmla="*/ 0 w 43"/>
                  <a:gd name="T23" fmla="*/ 0 h 45"/>
                  <a:gd name="T24" fmla="*/ 0 w 43"/>
                  <a:gd name="T25" fmla="*/ 0 h 45"/>
                  <a:gd name="T26" fmla="*/ 0 w 43"/>
                  <a:gd name="T27" fmla="*/ 0 h 45"/>
                  <a:gd name="T28" fmla="*/ 0 w 43"/>
                  <a:gd name="T29" fmla="*/ 0 h 45"/>
                  <a:gd name="T30" fmla="*/ 0 w 43"/>
                  <a:gd name="T31" fmla="*/ 0 h 45"/>
                  <a:gd name="T32" fmla="*/ 0 w 43"/>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45">
                    <a:moveTo>
                      <a:pt x="0" y="0"/>
                    </a:moveTo>
                    <a:lnTo>
                      <a:pt x="3" y="0"/>
                    </a:lnTo>
                    <a:lnTo>
                      <a:pt x="9" y="2"/>
                    </a:lnTo>
                    <a:lnTo>
                      <a:pt x="16" y="8"/>
                    </a:lnTo>
                    <a:lnTo>
                      <a:pt x="24" y="16"/>
                    </a:lnTo>
                    <a:lnTo>
                      <a:pt x="31" y="24"/>
                    </a:lnTo>
                    <a:lnTo>
                      <a:pt x="38" y="32"/>
                    </a:lnTo>
                    <a:lnTo>
                      <a:pt x="41" y="39"/>
                    </a:lnTo>
                    <a:lnTo>
                      <a:pt x="43" y="45"/>
                    </a:lnTo>
                    <a:lnTo>
                      <a:pt x="38" y="40"/>
                    </a:lnTo>
                    <a:lnTo>
                      <a:pt x="32" y="34"/>
                    </a:lnTo>
                    <a:lnTo>
                      <a:pt x="25" y="29"/>
                    </a:lnTo>
                    <a:lnTo>
                      <a:pt x="18" y="22"/>
                    </a:lnTo>
                    <a:lnTo>
                      <a:pt x="12" y="15"/>
                    </a:lnTo>
                    <a:lnTo>
                      <a:pt x="6" y="9"/>
                    </a:lnTo>
                    <a:lnTo>
                      <a:pt x="1"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16" name="Freeform 155">
                <a:extLst>
                  <a:ext uri="{FF2B5EF4-FFF2-40B4-BE49-F238E27FC236}">
                    <a16:creationId xmlns:a16="http://schemas.microsoft.com/office/drawing/2014/main" xmlns="" id="{2EBF19D3-EFBB-4B55-B368-4B45AB0694FF}"/>
                  </a:ext>
                </a:extLst>
              </p:cNvPr>
              <p:cNvSpPr>
                <a:spLocks/>
              </p:cNvSpPr>
              <p:nvPr/>
            </p:nvSpPr>
            <p:spPr bwMode="auto">
              <a:xfrm>
                <a:off x="2749" y="323"/>
                <a:ext cx="15" cy="16"/>
              </a:xfrm>
              <a:custGeom>
                <a:avLst/>
                <a:gdLst>
                  <a:gd name="T0" fmla="*/ 1 w 29"/>
                  <a:gd name="T1" fmla="*/ 0 h 31"/>
                  <a:gd name="T2" fmla="*/ 1 w 29"/>
                  <a:gd name="T3" fmla="*/ 1 h 31"/>
                  <a:gd name="T4" fmla="*/ 1 w 29"/>
                  <a:gd name="T5" fmla="*/ 1 h 31"/>
                  <a:gd name="T6" fmla="*/ 1 w 29"/>
                  <a:gd name="T7" fmla="*/ 1 h 31"/>
                  <a:gd name="T8" fmla="*/ 1 w 29"/>
                  <a:gd name="T9" fmla="*/ 1 h 31"/>
                  <a:gd name="T10" fmla="*/ 1 w 29"/>
                  <a:gd name="T11" fmla="*/ 1 h 31"/>
                  <a:gd name="T12" fmla="*/ 1 w 29"/>
                  <a:gd name="T13" fmla="*/ 1 h 31"/>
                  <a:gd name="T14" fmla="*/ 1 w 29"/>
                  <a:gd name="T15" fmla="*/ 1 h 31"/>
                  <a:gd name="T16" fmla="*/ 1 w 29"/>
                  <a:gd name="T17" fmla="*/ 1 h 31"/>
                  <a:gd name="T18" fmla="*/ 1 w 29"/>
                  <a:gd name="T19" fmla="*/ 1 h 31"/>
                  <a:gd name="T20" fmla="*/ 1 w 29"/>
                  <a:gd name="T21" fmla="*/ 1 h 31"/>
                  <a:gd name="T22" fmla="*/ 0 w 29"/>
                  <a:gd name="T23" fmla="*/ 1 h 31"/>
                  <a:gd name="T24" fmla="*/ 1 w 29"/>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31">
                    <a:moveTo>
                      <a:pt x="3" y="0"/>
                    </a:moveTo>
                    <a:lnTo>
                      <a:pt x="10" y="1"/>
                    </a:lnTo>
                    <a:lnTo>
                      <a:pt x="20" y="9"/>
                    </a:lnTo>
                    <a:lnTo>
                      <a:pt x="29" y="20"/>
                    </a:lnTo>
                    <a:lnTo>
                      <a:pt x="29" y="31"/>
                    </a:lnTo>
                    <a:lnTo>
                      <a:pt x="27" y="25"/>
                    </a:lnTo>
                    <a:lnTo>
                      <a:pt x="24" y="20"/>
                    </a:lnTo>
                    <a:lnTo>
                      <a:pt x="18" y="16"/>
                    </a:lnTo>
                    <a:lnTo>
                      <a:pt x="12" y="11"/>
                    </a:lnTo>
                    <a:lnTo>
                      <a:pt x="6" y="8"/>
                    </a:lnTo>
                    <a:lnTo>
                      <a:pt x="3" y="4"/>
                    </a:lnTo>
                    <a:lnTo>
                      <a:pt x="0" y="2"/>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17" name="Freeform 156">
                <a:extLst>
                  <a:ext uri="{FF2B5EF4-FFF2-40B4-BE49-F238E27FC236}">
                    <a16:creationId xmlns:a16="http://schemas.microsoft.com/office/drawing/2014/main" xmlns="" id="{8472F3A3-E067-4AD4-AB09-5A173DD80B43}"/>
                  </a:ext>
                </a:extLst>
              </p:cNvPr>
              <p:cNvSpPr>
                <a:spLocks/>
              </p:cNvSpPr>
              <p:nvPr/>
            </p:nvSpPr>
            <p:spPr bwMode="auto">
              <a:xfrm>
                <a:off x="2761" y="201"/>
                <a:ext cx="19" cy="17"/>
              </a:xfrm>
              <a:custGeom>
                <a:avLst/>
                <a:gdLst>
                  <a:gd name="T0" fmla="*/ 2 w 37"/>
                  <a:gd name="T1" fmla="*/ 1 h 35"/>
                  <a:gd name="T2" fmla="*/ 2 w 37"/>
                  <a:gd name="T3" fmla="*/ 1 h 35"/>
                  <a:gd name="T4" fmla="*/ 1 w 37"/>
                  <a:gd name="T5" fmla="*/ 0 h 35"/>
                  <a:gd name="T6" fmla="*/ 1 w 37"/>
                  <a:gd name="T7" fmla="*/ 0 h 35"/>
                  <a:gd name="T8" fmla="*/ 1 w 37"/>
                  <a:gd name="T9" fmla="*/ 0 h 35"/>
                  <a:gd name="T10" fmla="*/ 1 w 37"/>
                  <a:gd name="T11" fmla="*/ 0 h 35"/>
                  <a:gd name="T12" fmla="*/ 1 w 37"/>
                  <a:gd name="T13" fmla="*/ 0 h 35"/>
                  <a:gd name="T14" fmla="*/ 0 w 37"/>
                  <a:gd name="T15" fmla="*/ 0 h 35"/>
                  <a:gd name="T16" fmla="*/ 1 w 37"/>
                  <a:gd name="T17" fmla="*/ 0 h 35"/>
                  <a:gd name="T18" fmla="*/ 1 w 37"/>
                  <a:gd name="T19" fmla="*/ 0 h 35"/>
                  <a:gd name="T20" fmla="*/ 1 w 37"/>
                  <a:gd name="T21" fmla="*/ 0 h 35"/>
                  <a:gd name="T22" fmla="*/ 1 w 37"/>
                  <a:gd name="T23" fmla="*/ 0 h 35"/>
                  <a:gd name="T24" fmla="*/ 1 w 37"/>
                  <a:gd name="T25" fmla="*/ 0 h 35"/>
                  <a:gd name="T26" fmla="*/ 1 w 37"/>
                  <a:gd name="T27" fmla="*/ 0 h 35"/>
                  <a:gd name="T28" fmla="*/ 1 w 37"/>
                  <a:gd name="T29" fmla="*/ 0 h 35"/>
                  <a:gd name="T30" fmla="*/ 2 w 37"/>
                  <a:gd name="T31" fmla="*/ 0 h 35"/>
                  <a:gd name="T32" fmla="*/ 2 w 37"/>
                  <a:gd name="T33" fmla="*/ 1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35">
                    <a:moveTo>
                      <a:pt x="37" y="35"/>
                    </a:moveTo>
                    <a:lnTo>
                      <a:pt x="34" y="33"/>
                    </a:lnTo>
                    <a:lnTo>
                      <a:pt x="28" y="29"/>
                    </a:lnTo>
                    <a:lnTo>
                      <a:pt x="22" y="24"/>
                    </a:lnTo>
                    <a:lnTo>
                      <a:pt x="15" y="20"/>
                    </a:lnTo>
                    <a:lnTo>
                      <a:pt x="8" y="14"/>
                    </a:lnTo>
                    <a:lnTo>
                      <a:pt x="2" y="10"/>
                    </a:lnTo>
                    <a:lnTo>
                      <a:pt x="0" y="5"/>
                    </a:lnTo>
                    <a:lnTo>
                      <a:pt x="1" y="1"/>
                    </a:lnTo>
                    <a:lnTo>
                      <a:pt x="4" y="0"/>
                    </a:lnTo>
                    <a:lnTo>
                      <a:pt x="10" y="3"/>
                    </a:lnTo>
                    <a:lnTo>
                      <a:pt x="15" y="7"/>
                    </a:lnTo>
                    <a:lnTo>
                      <a:pt x="20" y="13"/>
                    </a:lnTo>
                    <a:lnTo>
                      <a:pt x="25" y="19"/>
                    </a:lnTo>
                    <a:lnTo>
                      <a:pt x="30" y="26"/>
                    </a:lnTo>
                    <a:lnTo>
                      <a:pt x="34" y="31"/>
                    </a:lnTo>
                    <a:lnTo>
                      <a:pt x="37" y="3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18" name="Freeform 157">
                <a:extLst>
                  <a:ext uri="{FF2B5EF4-FFF2-40B4-BE49-F238E27FC236}">
                    <a16:creationId xmlns:a16="http://schemas.microsoft.com/office/drawing/2014/main" xmlns="" id="{B8780FB2-5185-4F33-A2D7-AA4930BCC943}"/>
                  </a:ext>
                </a:extLst>
              </p:cNvPr>
              <p:cNvSpPr>
                <a:spLocks/>
              </p:cNvSpPr>
              <p:nvPr/>
            </p:nvSpPr>
            <p:spPr bwMode="auto">
              <a:xfrm>
                <a:off x="2781" y="199"/>
                <a:ext cx="9" cy="20"/>
              </a:xfrm>
              <a:custGeom>
                <a:avLst/>
                <a:gdLst>
                  <a:gd name="T0" fmla="*/ 0 w 18"/>
                  <a:gd name="T1" fmla="*/ 2 h 40"/>
                  <a:gd name="T2" fmla="*/ 1 w 18"/>
                  <a:gd name="T3" fmla="*/ 2 h 40"/>
                  <a:gd name="T4" fmla="*/ 1 w 18"/>
                  <a:gd name="T5" fmla="*/ 1 h 40"/>
                  <a:gd name="T6" fmla="*/ 1 w 18"/>
                  <a:gd name="T7" fmla="*/ 1 h 40"/>
                  <a:gd name="T8" fmla="*/ 1 w 18"/>
                  <a:gd name="T9" fmla="*/ 0 h 40"/>
                  <a:gd name="T10" fmla="*/ 1 w 18"/>
                  <a:gd name="T11" fmla="*/ 1 h 40"/>
                  <a:gd name="T12" fmla="*/ 1 w 18"/>
                  <a:gd name="T13" fmla="*/ 1 h 40"/>
                  <a:gd name="T14" fmla="*/ 1 w 18"/>
                  <a:gd name="T15" fmla="*/ 1 h 40"/>
                  <a:gd name="T16" fmla="*/ 0 w 18"/>
                  <a:gd name="T17" fmla="*/ 2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40">
                    <a:moveTo>
                      <a:pt x="0" y="40"/>
                    </a:moveTo>
                    <a:lnTo>
                      <a:pt x="4" y="33"/>
                    </a:lnTo>
                    <a:lnTo>
                      <a:pt x="12" y="21"/>
                    </a:lnTo>
                    <a:lnTo>
                      <a:pt x="18" y="8"/>
                    </a:lnTo>
                    <a:lnTo>
                      <a:pt x="17" y="0"/>
                    </a:lnTo>
                    <a:lnTo>
                      <a:pt x="11" y="2"/>
                    </a:lnTo>
                    <a:lnTo>
                      <a:pt x="7" y="15"/>
                    </a:lnTo>
                    <a:lnTo>
                      <a:pt x="2" y="29"/>
                    </a:lnTo>
                    <a:lnTo>
                      <a:pt x="0" y="4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19" name="Freeform 158">
                <a:extLst>
                  <a:ext uri="{FF2B5EF4-FFF2-40B4-BE49-F238E27FC236}">
                    <a16:creationId xmlns:a16="http://schemas.microsoft.com/office/drawing/2014/main" xmlns="" id="{7026F655-0A2D-4C06-A032-2173C13614F1}"/>
                  </a:ext>
                </a:extLst>
              </p:cNvPr>
              <p:cNvSpPr>
                <a:spLocks/>
              </p:cNvSpPr>
              <p:nvPr/>
            </p:nvSpPr>
            <p:spPr bwMode="auto">
              <a:xfrm>
                <a:off x="2774" y="192"/>
                <a:ext cx="5" cy="22"/>
              </a:xfrm>
              <a:custGeom>
                <a:avLst/>
                <a:gdLst>
                  <a:gd name="T0" fmla="*/ 1 w 10"/>
                  <a:gd name="T1" fmla="*/ 1 h 45"/>
                  <a:gd name="T2" fmla="*/ 1 w 10"/>
                  <a:gd name="T3" fmla="*/ 1 h 45"/>
                  <a:gd name="T4" fmla="*/ 1 w 10"/>
                  <a:gd name="T5" fmla="*/ 0 h 45"/>
                  <a:gd name="T6" fmla="*/ 1 w 10"/>
                  <a:gd name="T7" fmla="*/ 0 h 45"/>
                  <a:gd name="T8" fmla="*/ 1 w 10"/>
                  <a:gd name="T9" fmla="*/ 0 h 45"/>
                  <a:gd name="T10" fmla="*/ 0 w 10"/>
                  <a:gd name="T11" fmla="*/ 0 h 45"/>
                  <a:gd name="T12" fmla="*/ 1 w 10"/>
                  <a:gd name="T13" fmla="*/ 0 h 45"/>
                  <a:gd name="T14" fmla="*/ 1 w 10"/>
                  <a:gd name="T15" fmla="*/ 1 h 45"/>
                  <a:gd name="T16" fmla="*/ 1 w 10"/>
                  <a:gd name="T17" fmla="*/ 1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45">
                    <a:moveTo>
                      <a:pt x="10" y="45"/>
                    </a:moveTo>
                    <a:lnTo>
                      <a:pt x="9" y="36"/>
                    </a:lnTo>
                    <a:lnTo>
                      <a:pt x="10" y="21"/>
                    </a:lnTo>
                    <a:lnTo>
                      <a:pt x="8" y="7"/>
                    </a:lnTo>
                    <a:lnTo>
                      <a:pt x="3" y="0"/>
                    </a:lnTo>
                    <a:lnTo>
                      <a:pt x="0" y="6"/>
                    </a:lnTo>
                    <a:lnTo>
                      <a:pt x="2" y="18"/>
                    </a:lnTo>
                    <a:lnTo>
                      <a:pt x="7" y="35"/>
                    </a:lnTo>
                    <a:lnTo>
                      <a:pt x="10" y="4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20" name="Freeform 159">
                <a:extLst>
                  <a:ext uri="{FF2B5EF4-FFF2-40B4-BE49-F238E27FC236}">
                    <a16:creationId xmlns:a16="http://schemas.microsoft.com/office/drawing/2014/main" xmlns="" id="{73D36F95-EC93-47F8-A678-7E34EF472130}"/>
                  </a:ext>
                </a:extLst>
              </p:cNvPr>
              <p:cNvSpPr>
                <a:spLocks/>
              </p:cNvSpPr>
              <p:nvPr/>
            </p:nvSpPr>
            <p:spPr bwMode="auto">
              <a:xfrm>
                <a:off x="2784" y="205"/>
                <a:ext cx="17" cy="20"/>
              </a:xfrm>
              <a:custGeom>
                <a:avLst/>
                <a:gdLst>
                  <a:gd name="T0" fmla="*/ 0 w 34"/>
                  <a:gd name="T1" fmla="*/ 2 h 40"/>
                  <a:gd name="T2" fmla="*/ 1 w 34"/>
                  <a:gd name="T3" fmla="*/ 2 h 40"/>
                  <a:gd name="T4" fmla="*/ 1 w 34"/>
                  <a:gd name="T5" fmla="*/ 1 h 40"/>
                  <a:gd name="T6" fmla="*/ 1 w 34"/>
                  <a:gd name="T7" fmla="*/ 1 h 40"/>
                  <a:gd name="T8" fmla="*/ 1 w 34"/>
                  <a:gd name="T9" fmla="*/ 1 h 40"/>
                  <a:gd name="T10" fmla="*/ 1 w 34"/>
                  <a:gd name="T11" fmla="*/ 1 h 40"/>
                  <a:gd name="T12" fmla="*/ 1 w 34"/>
                  <a:gd name="T13" fmla="*/ 1 h 40"/>
                  <a:gd name="T14" fmla="*/ 1 w 34"/>
                  <a:gd name="T15" fmla="*/ 0 h 40"/>
                  <a:gd name="T16" fmla="*/ 2 w 34"/>
                  <a:gd name="T17" fmla="*/ 1 h 40"/>
                  <a:gd name="T18" fmla="*/ 2 w 34"/>
                  <a:gd name="T19" fmla="*/ 1 h 40"/>
                  <a:gd name="T20" fmla="*/ 1 w 34"/>
                  <a:gd name="T21" fmla="*/ 1 h 40"/>
                  <a:gd name="T22" fmla="*/ 1 w 34"/>
                  <a:gd name="T23" fmla="*/ 1 h 40"/>
                  <a:gd name="T24" fmla="*/ 1 w 34"/>
                  <a:gd name="T25" fmla="*/ 1 h 40"/>
                  <a:gd name="T26" fmla="*/ 1 w 34"/>
                  <a:gd name="T27" fmla="*/ 1 h 40"/>
                  <a:gd name="T28" fmla="*/ 1 w 34"/>
                  <a:gd name="T29" fmla="*/ 1 h 40"/>
                  <a:gd name="T30" fmla="*/ 1 w 34"/>
                  <a:gd name="T31" fmla="*/ 2 h 40"/>
                  <a:gd name="T32" fmla="*/ 0 w 34"/>
                  <a:gd name="T33" fmla="*/ 2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40">
                    <a:moveTo>
                      <a:pt x="0" y="40"/>
                    </a:moveTo>
                    <a:lnTo>
                      <a:pt x="3" y="34"/>
                    </a:lnTo>
                    <a:lnTo>
                      <a:pt x="6" y="28"/>
                    </a:lnTo>
                    <a:lnTo>
                      <a:pt x="11" y="20"/>
                    </a:lnTo>
                    <a:lnTo>
                      <a:pt x="17" y="13"/>
                    </a:lnTo>
                    <a:lnTo>
                      <a:pt x="23" y="6"/>
                    </a:lnTo>
                    <a:lnTo>
                      <a:pt x="27" y="2"/>
                    </a:lnTo>
                    <a:lnTo>
                      <a:pt x="31" y="0"/>
                    </a:lnTo>
                    <a:lnTo>
                      <a:pt x="34" y="1"/>
                    </a:lnTo>
                    <a:lnTo>
                      <a:pt x="34" y="4"/>
                    </a:lnTo>
                    <a:lnTo>
                      <a:pt x="32" y="9"/>
                    </a:lnTo>
                    <a:lnTo>
                      <a:pt x="27" y="14"/>
                    </a:lnTo>
                    <a:lnTo>
                      <a:pt x="20" y="20"/>
                    </a:lnTo>
                    <a:lnTo>
                      <a:pt x="15" y="27"/>
                    </a:lnTo>
                    <a:lnTo>
                      <a:pt x="8" y="32"/>
                    </a:lnTo>
                    <a:lnTo>
                      <a:pt x="3" y="36"/>
                    </a:lnTo>
                    <a:lnTo>
                      <a:pt x="0" y="4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21" name="Freeform 160">
                <a:extLst>
                  <a:ext uri="{FF2B5EF4-FFF2-40B4-BE49-F238E27FC236}">
                    <a16:creationId xmlns:a16="http://schemas.microsoft.com/office/drawing/2014/main" xmlns="" id="{26C4D898-C542-42FD-93CA-537ADE33AB83}"/>
                  </a:ext>
                </a:extLst>
              </p:cNvPr>
              <p:cNvSpPr>
                <a:spLocks/>
              </p:cNvSpPr>
              <p:nvPr/>
            </p:nvSpPr>
            <p:spPr bwMode="auto">
              <a:xfrm>
                <a:off x="2768" y="329"/>
                <a:ext cx="28" cy="6"/>
              </a:xfrm>
              <a:custGeom>
                <a:avLst/>
                <a:gdLst>
                  <a:gd name="T0" fmla="*/ 0 w 57"/>
                  <a:gd name="T1" fmla="*/ 0 h 13"/>
                  <a:gd name="T2" fmla="*/ 0 w 57"/>
                  <a:gd name="T3" fmla="*/ 0 h 13"/>
                  <a:gd name="T4" fmla="*/ 0 w 57"/>
                  <a:gd name="T5" fmla="*/ 0 h 13"/>
                  <a:gd name="T6" fmla="*/ 0 w 57"/>
                  <a:gd name="T7" fmla="*/ 0 h 13"/>
                  <a:gd name="T8" fmla="*/ 1 w 57"/>
                  <a:gd name="T9" fmla="*/ 0 h 13"/>
                  <a:gd name="T10" fmla="*/ 1 w 57"/>
                  <a:gd name="T11" fmla="*/ 0 h 13"/>
                  <a:gd name="T12" fmla="*/ 1 w 57"/>
                  <a:gd name="T13" fmla="*/ 0 h 13"/>
                  <a:gd name="T14" fmla="*/ 1 w 57"/>
                  <a:gd name="T15" fmla="*/ 0 h 13"/>
                  <a:gd name="T16" fmla="*/ 1 w 57"/>
                  <a:gd name="T17" fmla="*/ 0 h 13"/>
                  <a:gd name="T18" fmla="*/ 1 w 57"/>
                  <a:gd name="T19" fmla="*/ 0 h 13"/>
                  <a:gd name="T20" fmla="*/ 1 w 57"/>
                  <a:gd name="T21" fmla="*/ 0 h 13"/>
                  <a:gd name="T22" fmla="*/ 1 w 57"/>
                  <a:gd name="T23" fmla="*/ 0 h 13"/>
                  <a:gd name="T24" fmla="*/ 1 w 57"/>
                  <a:gd name="T25" fmla="*/ 0 h 13"/>
                  <a:gd name="T26" fmla="*/ 0 w 57"/>
                  <a:gd name="T27" fmla="*/ 0 h 13"/>
                  <a:gd name="T28" fmla="*/ 0 w 57"/>
                  <a:gd name="T29" fmla="*/ 0 h 13"/>
                  <a:gd name="T30" fmla="*/ 0 w 57"/>
                  <a:gd name="T31" fmla="*/ 0 h 13"/>
                  <a:gd name="T32" fmla="*/ 0 w 57"/>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13">
                    <a:moveTo>
                      <a:pt x="0" y="1"/>
                    </a:moveTo>
                    <a:lnTo>
                      <a:pt x="7" y="1"/>
                    </a:lnTo>
                    <a:lnTo>
                      <a:pt x="15" y="0"/>
                    </a:lnTo>
                    <a:lnTo>
                      <a:pt x="25" y="0"/>
                    </a:lnTo>
                    <a:lnTo>
                      <a:pt x="34" y="0"/>
                    </a:lnTo>
                    <a:lnTo>
                      <a:pt x="42" y="0"/>
                    </a:lnTo>
                    <a:lnTo>
                      <a:pt x="50" y="3"/>
                    </a:lnTo>
                    <a:lnTo>
                      <a:pt x="54" y="5"/>
                    </a:lnTo>
                    <a:lnTo>
                      <a:pt x="57" y="8"/>
                    </a:lnTo>
                    <a:lnTo>
                      <a:pt x="56" y="12"/>
                    </a:lnTo>
                    <a:lnTo>
                      <a:pt x="50" y="13"/>
                    </a:lnTo>
                    <a:lnTo>
                      <a:pt x="43" y="12"/>
                    </a:lnTo>
                    <a:lnTo>
                      <a:pt x="34" y="9"/>
                    </a:lnTo>
                    <a:lnTo>
                      <a:pt x="25" y="7"/>
                    </a:lnTo>
                    <a:lnTo>
                      <a:pt x="15" y="5"/>
                    </a:lnTo>
                    <a:lnTo>
                      <a:pt x="7" y="3"/>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22" name="Freeform 161">
                <a:extLst>
                  <a:ext uri="{FF2B5EF4-FFF2-40B4-BE49-F238E27FC236}">
                    <a16:creationId xmlns:a16="http://schemas.microsoft.com/office/drawing/2014/main" xmlns="" id="{E866A040-0602-43B9-8496-1802D6CE703D}"/>
                  </a:ext>
                </a:extLst>
              </p:cNvPr>
              <p:cNvSpPr>
                <a:spLocks/>
              </p:cNvSpPr>
              <p:nvPr/>
            </p:nvSpPr>
            <p:spPr bwMode="auto">
              <a:xfrm>
                <a:off x="2763" y="337"/>
                <a:ext cx="28" cy="9"/>
              </a:xfrm>
              <a:custGeom>
                <a:avLst/>
                <a:gdLst>
                  <a:gd name="T0" fmla="*/ 0 w 55"/>
                  <a:gd name="T1" fmla="*/ 0 h 20"/>
                  <a:gd name="T2" fmla="*/ 1 w 55"/>
                  <a:gd name="T3" fmla="*/ 0 h 20"/>
                  <a:gd name="T4" fmla="*/ 1 w 55"/>
                  <a:gd name="T5" fmla="*/ 0 h 20"/>
                  <a:gd name="T6" fmla="*/ 1 w 55"/>
                  <a:gd name="T7" fmla="*/ 0 h 20"/>
                  <a:gd name="T8" fmla="*/ 1 w 55"/>
                  <a:gd name="T9" fmla="*/ 0 h 20"/>
                  <a:gd name="T10" fmla="*/ 2 w 55"/>
                  <a:gd name="T11" fmla="*/ 0 h 20"/>
                  <a:gd name="T12" fmla="*/ 2 w 55"/>
                  <a:gd name="T13" fmla="*/ 0 h 20"/>
                  <a:gd name="T14" fmla="*/ 2 w 55"/>
                  <a:gd name="T15" fmla="*/ 0 h 20"/>
                  <a:gd name="T16" fmla="*/ 2 w 55"/>
                  <a:gd name="T17" fmla="*/ 0 h 20"/>
                  <a:gd name="T18" fmla="*/ 2 w 55"/>
                  <a:gd name="T19" fmla="*/ 0 h 20"/>
                  <a:gd name="T20" fmla="*/ 2 w 55"/>
                  <a:gd name="T21" fmla="*/ 0 h 20"/>
                  <a:gd name="T22" fmla="*/ 2 w 55"/>
                  <a:gd name="T23" fmla="*/ 0 h 20"/>
                  <a:gd name="T24" fmla="*/ 1 w 55"/>
                  <a:gd name="T25" fmla="*/ 0 h 20"/>
                  <a:gd name="T26" fmla="*/ 1 w 55"/>
                  <a:gd name="T27" fmla="*/ 0 h 20"/>
                  <a:gd name="T28" fmla="*/ 1 w 55"/>
                  <a:gd name="T29" fmla="*/ 0 h 20"/>
                  <a:gd name="T30" fmla="*/ 1 w 55"/>
                  <a:gd name="T31" fmla="*/ 0 h 20"/>
                  <a:gd name="T32" fmla="*/ 0 w 55"/>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5" h="20">
                    <a:moveTo>
                      <a:pt x="0" y="0"/>
                    </a:moveTo>
                    <a:lnTo>
                      <a:pt x="6" y="0"/>
                    </a:lnTo>
                    <a:lnTo>
                      <a:pt x="14" y="1"/>
                    </a:lnTo>
                    <a:lnTo>
                      <a:pt x="22" y="3"/>
                    </a:lnTo>
                    <a:lnTo>
                      <a:pt x="31" y="5"/>
                    </a:lnTo>
                    <a:lnTo>
                      <a:pt x="40" y="7"/>
                    </a:lnTo>
                    <a:lnTo>
                      <a:pt x="47" y="9"/>
                    </a:lnTo>
                    <a:lnTo>
                      <a:pt x="53" y="13"/>
                    </a:lnTo>
                    <a:lnTo>
                      <a:pt x="55" y="18"/>
                    </a:lnTo>
                    <a:lnTo>
                      <a:pt x="53" y="20"/>
                    </a:lnTo>
                    <a:lnTo>
                      <a:pt x="48" y="20"/>
                    </a:lnTo>
                    <a:lnTo>
                      <a:pt x="40" y="18"/>
                    </a:lnTo>
                    <a:lnTo>
                      <a:pt x="31" y="14"/>
                    </a:lnTo>
                    <a:lnTo>
                      <a:pt x="21" y="11"/>
                    </a:lnTo>
                    <a:lnTo>
                      <a:pt x="12" y="6"/>
                    </a:lnTo>
                    <a:lnTo>
                      <a:pt x="5"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23" name="Freeform 162">
                <a:extLst>
                  <a:ext uri="{FF2B5EF4-FFF2-40B4-BE49-F238E27FC236}">
                    <a16:creationId xmlns:a16="http://schemas.microsoft.com/office/drawing/2014/main" xmlns="" id="{649D9C7D-A5DA-4D25-A7CF-CA0903E93C44}"/>
                  </a:ext>
                </a:extLst>
              </p:cNvPr>
              <p:cNvSpPr>
                <a:spLocks/>
              </p:cNvSpPr>
              <p:nvPr/>
            </p:nvSpPr>
            <p:spPr bwMode="auto">
              <a:xfrm>
                <a:off x="2777" y="315"/>
                <a:ext cx="27" cy="6"/>
              </a:xfrm>
              <a:custGeom>
                <a:avLst/>
                <a:gdLst>
                  <a:gd name="T0" fmla="*/ 0 w 54"/>
                  <a:gd name="T1" fmla="*/ 0 h 13"/>
                  <a:gd name="T2" fmla="*/ 1 w 54"/>
                  <a:gd name="T3" fmla="*/ 0 h 13"/>
                  <a:gd name="T4" fmla="*/ 1 w 54"/>
                  <a:gd name="T5" fmla="*/ 0 h 13"/>
                  <a:gd name="T6" fmla="*/ 1 w 54"/>
                  <a:gd name="T7" fmla="*/ 0 h 13"/>
                  <a:gd name="T8" fmla="*/ 1 w 54"/>
                  <a:gd name="T9" fmla="*/ 0 h 13"/>
                  <a:gd name="T10" fmla="*/ 2 w 54"/>
                  <a:gd name="T11" fmla="*/ 0 h 13"/>
                  <a:gd name="T12" fmla="*/ 2 w 54"/>
                  <a:gd name="T13" fmla="*/ 0 h 13"/>
                  <a:gd name="T14" fmla="*/ 2 w 54"/>
                  <a:gd name="T15" fmla="*/ 0 h 13"/>
                  <a:gd name="T16" fmla="*/ 2 w 54"/>
                  <a:gd name="T17" fmla="*/ 0 h 13"/>
                  <a:gd name="T18" fmla="*/ 2 w 54"/>
                  <a:gd name="T19" fmla="*/ 0 h 13"/>
                  <a:gd name="T20" fmla="*/ 2 w 54"/>
                  <a:gd name="T21" fmla="*/ 0 h 13"/>
                  <a:gd name="T22" fmla="*/ 2 w 54"/>
                  <a:gd name="T23" fmla="*/ 0 h 13"/>
                  <a:gd name="T24" fmla="*/ 2 w 54"/>
                  <a:gd name="T25" fmla="*/ 0 h 13"/>
                  <a:gd name="T26" fmla="*/ 1 w 54"/>
                  <a:gd name="T27" fmla="*/ 0 h 13"/>
                  <a:gd name="T28" fmla="*/ 1 w 54"/>
                  <a:gd name="T29" fmla="*/ 0 h 13"/>
                  <a:gd name="T30" fmla="*/ 1 w 54"/>
                  <a:gd name="T31" fmla="*/ 0 h 13"/>
                  <a:gd name="T32" fmla="*/ 0 w 54"/>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13">
                    <a:moveTo>
                      <a:pt x="0" y="7"/>
                    </a:moveTo>
                    <a:lnTo>
                      <a:pt x="2" y="5"/>
                    </a:lnTo>
                    <a:lnTo>
                      <a:pt x="8" y="3"/>
                    </a:lnTo>
                    <a:lnTo>
                      <a:pt x="16" y="2"/>
                    </a:lnTo>
                    <a:lnTo>
                      <a:pt x="25" y="0"/>
                    </a:lnTo>
                    <a:lnTo>
                      <a:pt x="34" y="2"/>
                    </a:lnTo>
                    <a:lnTo>
                      <a:pt x="44" y="3"/>
                    </a:lnTo>
                    <a:lnTo>
                      <a:pt x="50" y="5"/>
                    </a:lnTo>
                    <a:lnTo>
                      <a:pt x="54" y="8"/>
                    </a:lnTo>
                    <a:lnTo>
                      <a:pt x="54" y="12"/>
                    </a:lnTo>
                    <a:lnTo>
                      <a:pt x="50" y="13"/>
                    </a:lnTo>
                    <a:lnTo>
                      <a:pt x="44" y="13"/>
                    </a:lnTo>
                    <a:lnTo>
                      <a:pt x="34" y="11"/>
                    </a:lnTo>
                    <a:lnTo>
                      <a:pt x="25" y="10"/>
                    </a:lnTo>
                    <a:lnTo>
                      <a:pt x="16" y="8"/>
                    </a:lnTo>
                    <a:lnTo>
                      <a:pt x="7" y="7"/>
                    </a:lnTo>
                    <a:lnTo>
                      <a:pt x="0" y="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24" name="Freeform 163">
                <a:extLst>
                  <a:ext uri="{FF2B5EF4-FFF2-40B4-BE49-F238E27FC236}">
                    <a16:creationId xmlns:a16="http://schemas.microsoft.com/office/drawing/2014/main" xmlns="" id="{D5F350B8-DEA9-43E3-8CF4-3D0D0B6BF0AF}"/>
                  </a:ext>
                </a:extLst>
              </p:cNvPr>
              <p:cNvSpPr>
                <a:spLocks/>
              </p:cNvSpPr>
              <p:nvPr/>
            </p:nvSpPr>
            <p:spPr bwMode="auto">
              <a:xfrm>
                <a:off x="2780" y="299"/>
                <a:ext cx="32" cy="8"/>
              </a:xfrm>
              <a:custGeom>
                <a:avLst/>
                <a:gdLst>
                  <a:gd name="T0" fmla="*/ 0 w 63"/>
                  <a:gd name="T1" fmla="*/ 0 h 17"/>
                  <a:gd name="T2" fmla="*/ 1 w 63"/>
                  <a:gd name="T3" fmla="*/ 0 h 17"/>
                  <a:gd name="T4" fmla="*/ 1 w 63"/>
                  <a:gd name="T5" fmla="*/ 0 h 17"/>
                  <a:gd name="T6" fmla="*/ 1 w 63"/>
                  <a:gd name="T7" fmla="*/ 0 h 17"/>
                  <a:gd name="T8" fmla="*/ 2 w 63"/>
                  <a:gd name="T9" fmla="*/ 0 h 17"/>
                  <a:gd name="T10" fmla="*/ 2 w 63"/>
                  <a:gd name="T11" fmla="*/ 0 h 17"/>
                  <a:gd name="T12" fmla="*/ 2 w 63"/>
                  <a:gd name="T13" fmla="*/ 0 h 17"/>
                  <a:gd name="T14" fmla="*/ 2 w 63"/>
                  <a:gd name="T15" fmla="*/ 0 h 17"/>
                  <a:gd name="T16" fmla="*/ 2 w 63"/>
                  <a:gd name="T17" fmla="*/ 0 h 17"/>
                  <a:gd name="T18" fmla="*/ 2 w 63"/>
                  <a:gd name="T19" fmla="*/ 0 h 17"/>
                  <a:gd name="T20" fmla="*/ 2 w 63"/>
                  <a:gd name="T21" fmla="*/ 0 h 17"/>
                  <a:gd name="T22" fmla="*/ 2 w 63"/>
                  <a:gd name="T23" fmla="*/ 0 h 17"/>
                  <a:gd name="T24" fmla="*/ 2 w 63"/>
                  <a:gd name="T25" fmla="*/ 0 h 17"/>
                  <a:gd name="T26" fmla="*/ 1 w 63"/>
                  <a:gd name="T27" fmla="*/ 0 h 17"/>
                  <a:gd name="T28" fmla="*/ 1 w 63"/>
                  <a:gd name="T29" fmla="*/ 0 h 17"/>
                  <a:gd name="T30" fmla="*/ 1 w 63"/>
                  <a:gd name="T31" fmla="*/ 0 h 17"/>
                  <a:gd name="T32" fmla="*/ 0 w 63"/>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7">
                    <a:moveTo>
                      <a:pt x="0" y="17"/>
                    </a:moveTo>
                    <a:lnTo>
                      <a:pt x="7" y="14"/>
                    </a:lnTo>
                    <a:lnTo>
                      <a:pt x="16" y="9"/>
                    </a:lnTo>
                    <a:lnTo>
                      <a:pt x="26" y="6"/>
                    </a:lnTo>
                    <a:lnTo>
                      <a:pt x="37" y="2"/>
                    </a:lnTo>
                    <a:lnTo>
                      <a:pt x="46" y="1"/>
                    </a:lnTo>
                    <a:lnTo>
                      <a:pt x="54" y="0"/>
                    </a:lnTo>
                    <a:lnTo>
                      <a:pt x="61" y="1"/>
                    </a:lnTo>
                    <a:lnTo>
                      <a:pt x="63" y="5"/>
                    </a:lnTo>
                    <a:lnTo>
                      <a:pt x="62" y="8"/>
                    </a:lnTo>
                    <a:lnTo>
                      <a:pt x="56" y="12"/>
                    </a:lnTo>
                    <a:lnTo>
                      <a:pt x="48" y="13"/>
                    </a:lnTo>
                    <a:lnTo>
                      <a:pt x="38" y="14"/>
                    </a:lnTo>
                    <a:lnTo>
                      <a:pt x="26" y="15"/>
                    </a:lnTo>
                    <a:lnTo>
                      <a:pt x="16" y="15"/>
                    </a:lnTo>
                    <a:lnTo>
                      <a:pt x="7" y="16"/>
                    </a:lnTo>
                    <a:lnTo>
                      <a:pt x="0" y="1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25" name="Freeform 164">
                <a:extLst>
                  <a:ext uri="{FF2B5EF4-FFF2-40B4-BE49-F238E27FC236}">
                    <a16:creationId xmlns:a16="http://schemas.microsoft.com/office/drawing/2014/main" xmlns="" id="{7B375713-7604-4722-87EF-1BB794994578}"/>
                  </a:ext>
                </a:extLst>
              </p:cNvPr>
              <p:cNvSpPr>
                <a:spLocks/>
              </p:cNvSpPr>
              <p:nvPr/>
            </p:nvSpPr>
            <p:spPr bwMode="auto">
              <a:xfrm>
                <a:off x="2786" y="283"/>
                <a:ext cx="35" cy="10"/>
              </a:xfrm>
              <a:custGeom>
                <a:avLst/>
                <a:gdLst>
                  <a:gd name="T0" fmla="*/ 0 w 69"/>
                  <a:gd name="T1" fmla="*/ 1 h 20"/>
                  <a:gd name="T2" fmla="*/ 1 w 69"/>
                  <a:gd name="T3" fmla="*/ 1 h 20"/>
                  <a:gd name="T4" fmla="*/ 1 w 69"/>
                  <a:gd name="T5" fmla="*/ 1 h 20"/>
                  <a:gd name="T6" fmla="*/ 1 w 69"/>
                  <a:gd name="T7" fmla="*/ 1 h 20"/>
                  <a:gd name="T8" fmla="*/ 2 w 69"/>
                  <a:gd name="T9" fmla="*/ 1 h 20"/>
                  <a:gd name="T10" fmla="*/ 2 w 69"/>
                  <a:gd name="T11" fmla="*/ 1 h 20"/>
                  <a:gd name="T12" fmla="*/ 2 w 69"/>
                  <a:gd name="T13" fmla="*/ 0 h 20"/>
                  <a:gd name="T14" fmla="*/ 3 w 69"/>
                  <a:gd name="T15" fmla="*/ 0 h 20"/>
                  <a:gd name="T16" fmla="*/ 3 w 69"/>
                  <a:gd name="T17" fmla="*/ 1 h 20"/>
                  <a:gd name="T18" fmla="*/ 3 w 69"/>
                  <a:gd name="T19" fmla="*/ 1 h 20"/>
                  <a:gd name="T20" fmla="*/ 2 w 69"/>
                  <a:gd name="T21" fmla="*/ 1 h 20"/>
                  <a:gd name="T22" fmla="*/ 2 w 69"/>
                  <a:gd name="T23" fmla="*/ 1 h 20"/>
                  <a:gd name="T24" fmla="*/ 2 w 69"/>
                  <a:gd name="T25" fmla="*/ 1 h 20"/>
                  <a:gd name="T26" fmla="*/ 1 w 69"/>
                  <a:gd name="T27" fmla="*/ 1 h 20"/>
                  <a:gd name="T28" fmla="*/ 1 w 69"/>
                  <a:gd name="T29" fmla="*/ 1 h 20"/>
                  <a:gd name="T30" fmla="*/ 1 w 69"/>
                  <a:gd name="T31" fmla="*/ 1 h 20"/>
                  <a:gd name="T32" fmla="*/ 0 w 69"/>
                  <a:gd name="T33" fmla="*/ 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20">
                    <a:moveTo>
                      <a:pt x="0" y="20"/>
                    </a:moveTo>
                    <a:lnTo>
                      <a:pt x="6" y="17"/>
                    </a:lnTo>
                    <a:lnTo>
                      <a:pt x="16" y="13"/>
                    </a:lnTo>
                    <a:lnTo>
                      <a:pt x="28" y="8"/>
                    </a:lnTo>
                    <a:lnTo>
                      <a:pt x="39" y="5"/>
                    </a:lnTo>
                    <a:lnTo>
                      <a:pt x="51" y="1"/>
                    </a:lnTo>
                    <a:lnTo>
                      <a:pt x="60" y="0"/>
                    </a:lnTo>
                    <a:lnTo>
                      <a:pt x="67" y="0"/>
                    </a:lnTo>
                    <a:lnTo>
                      <a:pt x="69" y="4"/>
                    </a:lnTo>
                    <a:lnTo>
                      <a:pt x="66" y="8"/>
                    </a:lnTo>
                    <a:lnTo>
                      <a:pt x="59" y="12"/>
                    </a:lnTo>
                    <a:lnTo>
                      <a:pt x="49" y="14"/>
                    </a:lnTo>
                    <a:lnTo>
                      <a:pt x="37" y="16"/>
                    </a:lnTo>
                    <a:lnTo>
                      <a:pt x="26" y="17"/>
                    </a:lnTo>
                    <a:lnTo>
                      <a:pt x="14" y="18"/>
                    </a:lnTo>
                    <a:lnTo>
                      <a:pt x="6" y="18"/>
                    </a:lnTo>
                    <a:lnTo>
                      <a:pt x="0" y="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26" name="Freeform 165">
                <a:extLst>
                  <a:ext uri="{FF2B5EF4-FFF2-40B4-BE49-F238E27FC236}">
                    <a16:creationId xmlns:a16="http://schemas.microsoft.com/office/drawing/2014/main" xmlns="" id="{1B19B6BB-5FB7-4CE6-9186-D7F356E6C250}"/>
                  </a:ext>
                </a:extLst>
              </p:cNvPr>
              <p:cNvSpPr>
                <a:spLocks/>
              </p:cNvSpPr>
              <p:nvPr/>
            </p:nvSpPr>
            <p:spPr bwMode="auto">
              <a:xfrm>
                <a:off x="2787" y="249"/>
                <a:ext cx="37" cy="18"/>
              </a:xfrm>
              <a:custGeom>
                <a:avLst/>
                <a:gdLst>
                  <a:gd name="T0" fmla="*/ 0 w 74"/>
                  <a:gd name="T1" fmla="*/ 2 h 36"/>
                  <a:gd name="T2" fmla="*/ 1 w 74"/>
                  <a:gd name="T3" fmla="*/ 1 h 36"/>
                  <a:gd name="T4" fmla="*/ 1 w 74"/>
                  <a:gd name="T5" fmla="*/ 1 h 36"/>
                  <a:gd name="T6" fmla="*/ 1 w 74"/>
                  <a:gd name="T7" fmla="*/ 1 h 36"/>
                  <a:gd name="T8" fmla="*/ 2 w 74"/>
                  <a:gd name="T9" fmla="*/ 1 h 36"/>
                  <a:gd name="T10" fmla="*/ 2 w 74"/>
                  <a:gd name="T11" fmla="*/ 1 h 36"/>
                  <a:gd name="T12" fmla="*/ 2 w 74"/>
                  <a:gd name="T13" fmla="*/ 1 h 36"/>
                  <a:gd name="T14" fmla="*/ 3 w 74"/>
                  <a:gd name="T15" fmla="*/ 0 h 36"/>
                  <a:gd name="T16" fmla="*/ 3 w 74"/>
                  <a:gd name="T17" fmla="*/ 1 h 36"/>
                  <a:gd name="T18" fmla="*/ 3 w 74"/>
                  <a:gd name="T19" fmla="*/ 1 h 36"/>
                  <a:gd name="T20" fmla="*/ 3 w 74"/>
                  <a:gd name="T21" fmla="*/ 1 h 36"/>
                  <a:gd name="T22" fmla="*/ 2 w 74"/>
                  <a:gd name="T23" fmla="*/ 1 h 36"/>
                  <a:gd name="T24" fmla="*/ 2 w 74"/>
                  <a:gd name="T25" fmla="*/ 1 h 36"/>
                  <a:gd name="T26" fmla="*/ 1 w 74"/>
                  <a:gd name="T27" fmla="*/ 1 h 36"/>
                  <a:gd name="T28" fmla="*/ 1 w 74"/>
                  <a:gd name="T29" fmla="*/ 1 h 36"/>
                  <a:gd name="T30" fmla="*/ 1 w 74"/>
                  <a:gd name="T31" fmla="*/ 1 h 36"/>
                  <a:gd name="T32" fmla="*/ 0 w 74"/>
                  <a:gd name="T33" fmla="*/ 2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4" h="36">
                    <a:moveTo>
                      <a:pt x="0" y="36"/>
                    </a:moveTo>
                    <a:lnTo>
                      <a:pt x="7" y="30"/>
                    </a:lnTo>
                    <a:lnTo>
                      <a:pt x="18" y="23"/>
                    </a:lnTo>
                    <a:lnTo>
                      <a:pt x="28" y="16"/>
                    </a:lnTo>
                    <a:lnTo>
                      <a:pt x="41" y="9"/>
                    </a:lnTo>
                    <a:lnTo>
                      <a:pt x="52" y="5"/>
                    </a:lnTo>
                    <a:lnTo>
                      <a:pt x="63" y="1"/>
                    </a:lnTo>
                    <a:lnTo>
                      <a:pt x="71" y="0"/>
                    </a:lnTo>
                    <a:lnTo>
                      <a:pt x="74" y="2"/>
                    </a:lnTo>
                    <a:lnTo>
                      <a:pt x="73" y="6"/>
                    </a:lnTo>
                    <a:lnTo>
                      <a:pt x="66" y="10"/>
                    </a:lnTo>
                    <a:lnTo>
                      <a:pt x="54" y="15"/>
                    </a:lnTo>
                    <a:lnTo>
                      <a:pt x="42" y="19"/>
                    </a:lnTo>
                    <a:lnTo>
                      <a:pt x="28" y="23"/>
                    </a:lnTo>
                    <a:lnTo>
                      <a:pt x="15" y="28"/>
                    </a:lnTo>
                    <a:lnTo>
                      <a:pt x="6" y="32"/>
                    </a:lnTo>
                    <a:lnTo>
                      <a:pt x="0" y="3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27" name="Freeform 166">
                <a:extLst>
                  <a:ext uri="{FF2B5EF4-FFF2-40B4-BE49-F238E27FC236}">
                    <a16:creationId xmlns:a16="http://schemas.microsoft.com/office/drawing/2014/main" xmlns="" id="{7EEA1E1A-A1C5-4F6D-8E72-ECBC6CA74F35}"/>
                  </a:ext>
                </a:extLst>
              </p:cNvPr>
              <p:cNvSpPr>
                <a:spLocks/>
              </p:cNvSpPr>
              <p:nvPr/>
            </p:nvSpPr>
            <p:spPr bwMode="auto">
              <a:xfrm>
                <a:off x="2784" y="216"/>
                <a:ext cx="34" cy="22"/>
              </a:xfrm>
              <a:custGeom>
                <a:avLst/>
                <a:gdLst>
                  <a:gd name="T0" fmla="*/ 0 w 68"/>
                  <a:gd name="T1" fmla="*/ 2 h 43"/>
                  <a:gd name="T2" fmla="*/ 1 w 68"/>
                  <a:gd name="T3" fmla="*/ 2 h 43"/>
                  <a:gd name="T4" fmla="*/ 1 w 68"/>
                  <a:gd name="T5" fmla="*/ 1 h 43"/>
                  <a:gd name="T6" fmla="*/ 1 w 68"/>
                  <a:gd name="T7" fmla="*/ 1 h 43"/>
                  <a:gd name="T8" fmla="*/ 2 w 68"/>
                  <a:gd name="T9" fmla="*/ 1 h 43"/>
                  <a:gd name="T10" fmla="*/ 2 w 68"/>
                  <a:gd name="T11" fmla="*/ 1 h 43"/>
                  <a:gd name="T12" fmla="*/ 2 w 68"/>
                  <a:gd name="T13" fmla="*/ 1 h 43"/>
                  <a:gd name="T14" fmla="*/ 2 w 68"/>
                  <a:gd name="T15" fmla="*/ 0 h 43"/>
                  <a:gd name="T16" fmla="*/ 3 w 68"/>
                  <a:gd name="T17" fmla="*/ 1 h 43"/>
                  <a:gd name="T18" fmla="*/ 3 w 68"/>
                  <a:gd name="T19" fmla="*/ 1 h 43"/>
                  <a:gd name="T20" fmla="*/ 2 w 68"/>
                  <a:gd name="T21" fmla="*/ 1 h 43"/>
                  <a:gd name="T22" fmla="*/ 2 w 68"/>
                  <a:gd name="T23" fmla="*/ 1 h 43"/>
                  <a:gd name="T24" fmla="*/ 2 w 68"/>
                  <a:gd name="T25" fmla="*/ 1 h 43"/>
                  <a:gd name="T26" fmla="*/ 1 w 68"/>
                  <a:gd name="T27" fmla="*/ 1 h 43"/>
                  <a:gd name="T28" fmla="*/ 1 w 68"/>
                  <a:gd name="T29" fmla="*/ 2 h 43"/>
                  <a:gd name="T30" fmla="*/ 1 w 68"/>
                  <a:gd name="T31" fmla="*/ 2 h 43"/>
                  <a:gd name="T32" fmla="*/ 0 w 68"/>
                  <a:gd name="T33" fmla="*/ 2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43">
                    <a:moveTo>
                      <a:pt x="0" y="43"/>
                    </a:moveTo>
                    <a:lnTo>
                      <a:pt x="5" y="38"/>
                    </a:lnTo>
                    <a:lnTo>
                      <a:pt x="14" y="30"/>
                    </a:lnTo>
                    <a:lnTo>
                      <a:pt x="24" y="22"/>
                    </a:lnTo>
                    <a:lnTo>
                      <a:pt x="35" y="14"/>
                    </a:lnTo>
                    <a:lnTo>
                      <a:pt x="47" y="7"/>
                    </a:lnTo>
                    <a:lnTo>
                      <a:pt x="56" y="3"/>
                    </a:lnTo>
                    <a:lnTo>
                      <a:pt x="64" y="0"/>
                    </a:lnTo>
                    <a:lnTo>
                      <a:pt x="68" y="3"/>
                    </a:lnTo>
                    <a:lnTo>
                      <a:pt x="67" y="7"/>
                    </a:lnTo>
                    <a:lnTo>
                      <a:pt x="60" y="13"/>
                    </a:lnTo>
                    <a:lnTo>
                      <a:pt x="50" y="19"/>
                    </a:lnTo>
                    <a:lnTo>
                      <a:pt x="38" y="25"/>
                    </a:lnTo>
                    <a:lnTo>
                      <a:pt x="25" y="30"/>
                    </a:lnTo>
                    <a:lnTo>
                      <a:pt x="14" y="36"/>
                    </a:lnTo>
                    <a:lnTo>
                      <a:pt x="4" y="40"/>
                    </a:lnTo>
                    <a:lnTo>
                      <a:pt x="0" y="4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28" name="Freeform 167">
                <a:extLst>
                  <a:ext uri="{FF2B5EF4-FFF2-40B4-BE49-F238E27FC236}">
                    <a16:creationId xmlns:a16="http://schemas.microsoft.com/office/drawing/2014/main" xmlns="" id="{1A571279-42AC-403C-8961-C554C3F86B8E}"/>
                  </a:ext>
                </a:extLst>
              </p:cNvPr>
              <p:cNvSpPr>
                <a:spLocks/>
              </p:cNvSpPr>
              <p:nvPr/>
            </p:nvSpPr>
            <p:spPr bwMode="auto">
              <a:xfrm>
                <a:off x="2788" y="262"/>
                <a:ext cx="31" cy="18"/>
              </a:xfrm>
              <a:custGeom>
                <a:avLst/>
                <a:gdLst>
                  <a:gd name="T0" fmla="*/ 0 w 62"/>
                  <a:gd name="T1" fmla="*/ 2 h 35"/>
                  <a:gd name="T2" fmla="*/ 1 w 62"/>
                  <a:gd name="T3" fmla="*/ 1 h 35"/>
                  <a:gd name="T4" fmla="*/ 1 w 62"/>
                  <a:gd name="T5" fmla="*/ 1 h 35"/>
                  <a:gd name="T6" fmla="*/ 1 w 62"/>
                  <a:gd name="T7" fmla="*/ 1 h 35"/>
                  <a:gd name="T8" fmla="*/ 2 w 62"/>
                  <a:gd name="T9" fmla="*/ 1 h 35"/>
                  <a:gd name="T10" fmla="*/ 2 w 62"/>
                  <a:gd name="T11" fmla="*/ 1 h 35"/>
                  <a:gd name="T12" fmla="*/ 2 w 62"/>
                  <a:gd name="T13" fmla="*/ 1 h 35"/>
                  <a:gd name="T14" fmla="*/ 2 w 62"/>
                  <a:gd name="T15" fmla="*/ 0 h 35"/>
                  <a:gd name="T16" fmla="*/ 2 w 62"/>
                  <a:gd name="T17" fmla="*/ 1 h 35"/>
                  <a:gd name="T18" fmla="*/ 2 w 62"/>
                  <a:gd name="T19" fmla="*/ 1 h 35"/>
                  <a:gd name="T20" fmla="*/ 2 w 62"/>
                  <a:gd name="T21" fmla="*/ 1 h 35"/>
                  <a:gd name="T22" fmla="*/ 2 w 62"/>
                  <a:gd name="T23" fmla="*/ 1 h 35"/>
                  <a:gd name="T24" fmla="*/ 2 w 62"/>
                  <a:gd name="T25" fmla="*/ 1 h 35"/>
                  <a:gd name="T26" fmla="*/ 1 w 62"/>
                  <a:gd name="T27" fmla="*/ 1 h 35"/>
                  <a:gd name="T28" fmla="*/ 1 w 62"/>
                  <a:gd name="T29" fmla="*/ 1 h 35"/>
                  <a:gd name="T30" fmla="*/ 1 w 62"/>
                  <a:gd name="T31" fmla="*/ 2 h 35"/>
                  <a:gd name="T32" fmla="*/ 0 w 62"/>
                  <a:gd name="T33" fmla="*/ 2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2" h="35">
                    <a:moveTo>
                      <a:pt x="0" y="35"/>
                    </a:moveTo>
                    <a:lnTo>
                      <a:pt x="5" y="31"/>
                    </a:lnTo>
                    <a:lnTo>
                      <a:pt x="13" y="25"/>
                    </a:lnTo>
                    <a:lnTo>
                      <a:pt x="24" y="17"/>
                    </a:lnTo>
                    <a:lnTo>
                      <a:pt x="34" y="10"/>
                    </a:lnTo>
                    <a:lnTo>
                      <a:pt x="45" y="4"/>
                    </a:lnTo>
                    <a:lnTo>
                      <a:pt x="53" y="1"/>
                    </a:lnTo>
                    <a:lnTo>
                      <a:pt x="60" y="0"/>
                    </a:lnTo>
                    <a:lnTo>
                      <a:pt x="62" y="2"/>
                    </a:lnTo>
                    <a:lnTo>
                      <a:pt x="60" y="8"/>
                    </a:lnTo>
                    <a:lnTo>
                      <a:pt x="54" y="12"/>
                    </a:lnTo>
                    <a:lnTo>
                      <a:pt x="45" y="17"/>
                    </a:lnTo>
                    <a:lnTo>
                      <a:pt x="34" y="21"/>
                    </a:lnTo>
                    <a:lnTo>
                      <a:pt x="23" y="26"/>
                    </a:lnTo>
                    <a:lnTo>
                      <a:pt x="12" y="30"/>
                    </a:lnTo>
                    <a:lnTo>
                      <a:pt x="4" y="33"/>
                    </a:lnTo>
                    <a:lnTo>
                      <a:pt x="0" y="3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29" name="Freeform 168">
                <a:extLst>
                  <a:ext uri="{FF2B5EF4-FFF2-40B4-BE49-F238E27FC236}">
                    <a16:creationId xmlns:a16="http://schemas.microsoft.com/office/drawing/2014/main" xmlns="" id="{0282747C-FD8F-461E-AAF4-CCD1542D4D02}"/>
                  </a:ext>
                </a:extLst>
              </p:cNvPr>
              <p:cNvSpPr>
                <a:spLocks/>
              </p:cNvSpPr>
              <p:nvPr/>
            </p:nvSpPr>
            <p:spPr bwMode="auto">
              <a:xfrm>
                <a:off x="2746" y="250"/>
                <a:ext cx="44" cy="28"/>
              </a:xfrm>
              <a:custGeom>
                <a:avLst/>
                <a:gdLst>
                  <a:gd name="T0" fmla="*/ 0 w 88"/>
                  <a:gd name="T1" fmla="*/ 0 h 58"/>
                  <a:gd name="T2" fmla="*/ 1 w 88"/>
                  <a:gd name="T3" fmla="*/ 0 h 58"/>
                  <a:gd name="T4" fmla="*/ 1 w 88"/>
                  <a:gd name="T5" fmla="*/ 0 h 58"/>
                  <a:gd name="T6" fmla="*/ 1 w 88"/>
                  <a:gd name="T7" fmla="*/ 0 h 58"/>
                  <a:gd name="T8" fmla="*/ 2 w 88"/>
                  <a:gd name="T9" fmla="*/ 0 h 58"/>
                  <a:gd name="T10" fmla="*/ 2 w 88"/>
                  <a:gd name="T11" fmla="*/ 0 h 58"/>
                  <a:gd name="T12" fmla="*/ 3 w 88"/>
                  <a:gd name="T13" fmla="*/ 1 h 58"/>
                  <a:gd name="T14" fmla="*/ 3 w 88"/>
                  <a:gd name="T15" fmla="*/ 1 h 58"/>
                  <a:gd name="T16" fmla="*/ 3 w 88"/>
                  <a:gd name="T17" fmla="*/ 1 h 58"/>
                  <a:gd name="T18" fmla="*/ 3 w 88"/>
                  <a:gd name="T19" fmla="*/ 1 h 58"/>
                  <a:gd name="T20" fmla="*/ 3 w 88"/>
                  <a:gd name="T21" fmla="*/ 1 h 58"/>
                  <a:gd name="T22" fmla="*/ 2 w 88"/>
                  <a:gd name="T23" fmla="*/ 1 h 58"/>
                  <a:gd name="T24" fmla="*/ 2 w 88"/>
                  <a:gd name="T25" fmla="*/ 0 h 58"/>
                  <a:gd name="T26" fmla="*/ 1 w 88"/>
                  <a:gd name="T27" fmla="*/ 0 h 58"/>
                  <a:gd name="T28" fmla="*/ 1 w 88"/>
                  <a:gd name="T29" fmla="*/ 0 h 58"/>
                  <a:gd name="T30" fmla="*/ 1 w 88"/>
                  <a:gd name="T31" fmla="*/ 0 h 58"/>
                  <a:gd name="T32" fmla="*/ 0 w 88"/>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8" h="58">
                    <a:moveTo>
                      <a:pt x="0" y="1"/>
                    </a:moveTo>
                    <a:lnTo>
                      <a:pt x="4" y="0"/>
                    </a:lnTo>
                    <a:lnTo>
                      <a:pt x="15" y="3"/>
                    </a:lnTo>
                    <a:lnTo>
                      <a:pt x="27" y="8"/>
                    </a:lnTo>
                    <a:lnTo>
                      <a:pt x="42" y="18"/>
                    </a:lnTo>
                    <a:lnTo>
                      <a:pt x="57" y="27"/>
                    </a:lnTo>
                    <a:lnTo>
                      <a:pt x="71" y="37"/>
                    </a:lnTo>
                    <a:lnTo>
                      <a:pt x="82" y="49"/>
                    </a:lnTo>
                    <a:lnTo>
                      <a:pt x="88" y="58"/>
                    </a:lnTo>
                    <a:lnTo>
                      <a:pt x="81" y="54"/>
                    </a:lnTo>
                    <a:lnTo>
                      <a:pt x="70" y="47"/>
                    </a:lnTo>
                    <a:lnTo>
                      <a:pt x="55" y="39"/>
                    </a:lnTo>
                    <a:lnTo>
                      <a:pt x="39" y="30"/>
                    </a:lnTo>
                    <a:lnTo>
                      <a:pt x="24" y="21"/>
                    </a:lnTo>
                    <a:lnTo>
                      <a:pt x="11" y="12"/>
                    </a:lnTo>
                    <a:lnTo>
                      <a:pt x="2" y="5"/>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30" name="Freeform 169">
                <a:extLst>
                  <a:ext uri="{FF2B5EF4-FFF2-40B4-BE49-F238E27FC236}">
                    <a16:creationId xmlns:a16="http://schemas.microsoft.com/office/drawing/2014/main" xmlns="" id="{40EEA3C8-F3E8-4683-B637-12AE46021617}"/>
                  </a:ext>
                </a:extLst>
              </p:cNvPr>
              <p:cNvSpPr>
                <a:spLocks/>
              </p:cNvSpPr>
              <p:nvPr/>
            </p:nvSpPr>
            <p:spPr bwMode="auto">
              <a:xfrm>
                <a:off x="2754" y="231"/>
                <a:ext cx="34" cy="24"/>
              </a:xfrm>
              <a:custGeom>
                <a:avLst/>
                <a:gdLst>
                  <a:gd name="T0" fmla="*/ 0 w 69"/>
                  <a:gd name="T1" fmla="*/ 0 h 50"/>
                  <a:gd name="T2" fmla="*/ 0 w 69"/>
                  <a:gd name="T3" fmla="*/ 0 h 50"/>
                  <a:gd name="T4" fmla="*/ 0 w 69"/>
                  <a:gd name="T5" fmla="*/ 0 h 50"/>
                  <a:gd name="T6" fmla="*/ 0 w 69"/>
                  <a:gd name="T7" fmla="*/ 0 h 50"/>
                  <a:gd name="T8" fmla="*/ 1 w 69"/>
                  <a:gd name="T9" fmla="*/ 0 h 50"/>
                  <a:gd name="T10" fmla="*/ 1 w 69"/>
                  <a:gd name="T11" fmla="*/ 0 h 50"/>
                  <a:gd name="T12" fmla="*/ 1 w 69"/>
                  <a:gd name="T13" fmla="*/ 0 h 50"/>
                  <a:gd name="T14" fmla="*/ 1 w 69"/>
                  <a:gd name="T15" fmla="*/ 1 h 50"/>
                  <a:gd name="T16" fmla="*/ 2 w 69"/>
                  <a:gd name="T17" fmla="*/ 1 h 50"/>
                  <a:gd name="T18" fmla="*/ 1 w 69"/>
                  <a:gd name="T19" fmla="*/ 1 h 50"/>
                  <a:gd name="T20" fmla="*/ 1 w 69"/>
                  <a:gd name="T21" fmla="*/ 1 h 50"/>
                  <a:gd name="T22" fmla="*/ 1 w 69"/>
                  <a:gd name="T23" fmla="*/ 0 h 50"/>
                  <a:gd name="T24" fmla="*/ 0 w 69"/>
                  <a:gd name="T25" fmla="*/ 0 h 50"/>
                  <a:gd name="T26" fmla="*/ 0 w 69"/>
                  <a:gd name="T27" fmla="*/ 0 h 50"/>
                  <a:gd name="T28" fmla="*/ 0 w 69"/>
                  <a:gd name="T29" fmla="*/ 0 h 50"/>
                  <a:gd name="T30" fmla="*/ 0 w 69"/>
                  <a:gd name="T31" fmla="*/ 0 h 50"/>
                  <a:gd name="T32" fmla="*/ 0 w 69"/>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50">
                    <a:moveTo>
                      <a:pt x="0" y="0"/>
                    </a:moveTo>
                    <a:lnTo>
                      <a:pt x="3" y="0"/>
                    </a:lnTo>
                    <a:lnTo>
                      <a:pt x="10" y="3"/>
                    </a:lnTo>
                    <a:lnTo>
                      <a:pt x="20" y="7"/>
                    </a:lnTo>
                    <a:lnTo>
                      <a:pt x="32" y="13"/>
                    </a:lnTo>
                    <a:lnTo>
                      <a:pt x="43" y="21"/>
                    </a:lnTo>
                    <a:lnTo>
                      <a:pt x="54" y="30"/>
                    </a:lnTo>
                    <a:lnTo>
                      <a:pt x="63" y="39"/>
                    </a:lnTo>
                    <a:lnTo>
                      <a:pt x="69" y="50"/>
                    </a:lnTo>
                    <a:lnTo>
                      <a:pt x="62" y="44"/>
                    </a:lnTo>
                    <a:lnTo>
                      <a:pt x="52" y="37"/>
                    </a:lnTo>
                    <a:lnTo>
                      <a:pt x="40" y="29"/>
                    </a:lnTo>
                    <a:lnTo>
                      <a:pt x="27" y="21"/>
                    </a:lnTo>
                    <a:lnTo>
                      <a:pt x="17" y="14"/>
                    </a:lnTo>
                    <a:lnTo>
                      <a:pt x="8" y="8"/>
                    </a:lnTo>
                    <a:lnTo>
                      <a:pt x="1"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31" name="Freeform 170">
                <a:extLst>
                  <a:ext uri="{FF2B5EF4-FFF2-40B4-BE49-F238E27FC236}">
                    <a16:creationId xmlns:a16="http://schemas.microsoft.com/office/drawing/2014/main" xmlns="" id="{F81CC02A-3DF5-43A1-B093-DD13565140CE}"/>
                  </a:ext>
                </a:extLst>
              </p:cNvPr>
              <p:cNvSpPr>
                <a:spLocks/>
              </p:cNvSpPr>
              <p:nvPr/>
            </p:nvSpPr>
            <p:spPr bwMode="auto">
              <a:xfrm>
                <a:off x="2786" y="231"/>
                <a:ext cx="35" cy="21"/>
              </a:xfrm>
              <a:custGeom>
                <a:avLst/>
                <a:gdLst>
                  <a:gd name="T0" fmla="*/ 0 w 69"/>
                  <a:gd name="T1" fmla="*/ 1 h 43"/>
                  <a:gd name="T2" fmla="*/ 1 w 69"/>
                  <a:gd name="T3" fmla="*/ 1 h 43"/>
                  <a:gd name="T4" fmla="*/ 1 w 69"/>
                  <a:gd name="T5" fmla="*/ 0 h 43"/>
                  <a:gd name="T6" fmla="*/ 1 w 69"/>
                  <a:gd name="T7" fmla="*/ 0 h 43"/>
                  <a:gd name="T8" fmla="*/ 2 w 69"/>
                  <a:gd name="T9" fmla="*/ 0 h 43"/>
                  <a:gd name="T10" fmla="*/ 2 w 69"/>
                  <a:gd name="T11" fmla="*/ 0 h 43"/>
                  <a:gd name="T12" fmla="*/ 2 w 69"/>
                  <a:gd name="T13" fmla="*/ 0 h 43"/>
                  <a:gd name="T14" fmla="*/ 3 w 69"/>
                  <a:gd name="T15" fmla="*/ 0 h 43"/>
                  <a:gd name="T16" fmla="*/ 3 w 69"/>
                  <a:gd name="T17" fmla="*/ 0 h 43"/>
                  <a:gd name="T18" fmla="*/ 3 w 69"/>
                  <a:gd name="T19" fmla="*/ 0 h 43"/>
                  <a:gd name="T20" fmla="*/ 2 w 69"/>
                  <a:gd name="T21" fmla="*/ 0 h 43"/>
                  <a:gd name="T22" fmla="*/ 2 w 69"/>
                  <a:gd name="T23" fmla="*/ 0 h 43"/>
                  <a:gd name="T24" fmla="*/ 2 w 69"/>
                  <a:gd name="T25" fmla="*/ 0 h 43"/>
                  <a:gd name="T26" fmla="*/ 1 w 69"/>
                  <a:gd name="T27" fmla="*/ 0 h 43"/>
                  <a:gd name="T28" fmla="*/ 1 w 69"/>
                  <a:gd name="T29" fmla="*/ 1 h 43"/>
                  <a:gd name="T30" fmla="*/ 1 w 69"/>
                  <a:gd name="T31" fmla="*/ 1 h 43"/>
                  <a:gd name="T32" fmla="*/ 0 w 69"/>
                  <a:gd name="T33" fmla="*/ 1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43">
                    <a:moveTo>
                      <a:pt x="0" y="43"/>
                    </a:moveTo>
                    <a:lnTo>
                      <a:pt x="6" y="37"/>
                    </a:lnTo>
                    <a:lnTo>
                      <a:pt x="14" y="30"/>
                    </a:lnTo>
                    <a:lnTo>
                      <a:pt x="26" y="22"/>
                    </a:lnTo>
                    <a:lnTo>
                      <a:pt x="37" y="14"/>
                    </a:lnTo>
                    <a:lnTo>
                      <a:pt x="47" y="7"/>
                    </a:lnTo>
                    <a:lnTo>
                      <a:pt x="58" y="3"/>
                    </a:lnTo>
                    <a:lnTo>
                      <a:pt x="65" y="0"/>
                    </a:lnTo>
                    <a:lnTo>
                      <a:pt x="69" y="3"/>
                    </a:lnTo>
                    <a:lnTo>
                      <a:pt x="68" y="7"/>
                    </a:lnTo>
                    <a:lnTo>
                      <a:pt x="61" y="13"/>
                    </a:lnTo>
                    <a:lnTo>
                      <a:pt x="51" y="19"/>
                    </a:lnTo>
                    <a:lnTo>
                      <a:pt x="38" y="25"/>
                    </a:lnTo>
                    <a:lnTo>
                      <a:pt x="26" y="29"/>
                    </a:lnTo>
                    <a:lnTo>
                      <a:pt x="14" y="35"/>
                    </a:lnTo>
                    <a:lnTo>
                      <a:pt x="5" y="40"/>
                    </a:lnTo>
                    <a:lnTo>
                      <a:pt x="0" y="4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32" name="Freeform 171">
                <a:extLst>
                  <a:ext uri="{FF2B5EF4-FFF2-40B4-BE49-F238E27FC236}">
                    <a16:creationId xmlns:a16="http://schemas.microsoft.com/office/drawing/2014/main" xmlns="" id="{1CA7432F-A58E-4C50-B26E-9DCA0E966CF7}"/>
                  </a:ext>
                </a:extLst>
              </p:cNvPr>
              <p:cNvSpPr>
                <a:spLocks/>
              </p:cNvSpPr>
              <p:nvPr/>
            </p:nvSpPr>
            <p:spPr bwMode="auto">
              <a:xfrm>
                <a:off x="2063" y="1221"/>
                <a:ext cx="150" cy="58"/>
              </a:xfrm>
              <a:custGeom>
                <a:avLst/>
                <a:gdLst>
                  <a:gd name="T0" fmla="*/ 9 w 301"/>
                  <a:gd name="T1" fmla="*/ 1 h 116"/>
                  <a:gd name="T2" fmla="*/ 9 w 301"/>
                  <a:gd name="T3" fmla="*/ 1 h 116"/>
                  <a:gd name="T4" fmla="*/ 9 w 301"/>
                  <a:gd name="T5" fmla="*/ 1 h 116"/>
                  <a:gd name="T6" fmla="*/ 9 w 301"/>
                  <a:gd name="T7" fmla="*/ 1 h 116"/>
                  <a:gd name="T8" fmla="*/ 9 w 301"/>
                  <a:gd name="T9" fmla="*/ 1 h 116"/>
                  <a:gd name="T10" fmla="*/ 8 w 301"/>
                  <a:gd name="T11" fmla="*/ 1 h 116"/>
                  <a:gd name="T12" fmla="*/ 7 w 301"/>
                  <a:gd name="T13" fmla="*/ 1 h 116"/>
                  <a:gd name="T14" fmla="*/ 6 w 301"/>
                  <a:gd name="T15" fmla="*/ 1 h 116"/>
                  <a:gd name="T16" fmla="*/ 6 w 301"/>
                  <a:gd name="T17" fmla="*/ 1 h 116"/>
                  <a:gd name="T18" fmla="*/ 5 w 301"/>
                  <a:gd name="T19" fmla="*/ 1 h 116"/>
                  <a:gd name="T20" fmla="*/ 4 w 301"/>
                  <a:gd name="T21" fmla="*/ 1 h 116"/>
                  <a:gd name="T22" fmla="*/ 4 w 301"/>
                  <a:gd name="T23" fmla="*/ 1 h 116"/>
                  <a:gd name="T24" fmla="*/ 3 w 301"/>
                  <a:gd name="T25" fmla="*/ 2 h 116"/>
                  <a:gd name="T26" fmla="*/ 3 w 301"/>
                  <a:gd name="T27" fmla="*/ 2 h 116"/>
                  <a:gd name="T28" fmla="*/ 2 w 301"/>
                  <a:gd name="T29" fmla="*/ 2 h 116"/>
                  <a:gd name="T30" fmla="*/ 2 w 301"/>
                  <a:gd name="T31" fmla="*/ 3 h 116"/>
                  <a:gd name="T32" fmla="*/ 1 w 301"/>
                  <a:gd name="T33" fmla="*/ 3 h 116"/>
                  <a:gd name="T34" fmla="*/ 1 w 301"/>
                  <a:gd name="T35" fmla="*/ 3 h 116"/>
                  <a:gd name="T36" fmla="*/ 0 w 301"/>
                  <a:gd name="T37" fmla="*/ 4 h 116"/>
                  <a:gd name="T38" fmla="*/ 0 w 301"/>
                  <a:gd name="T39" fmla="*/ 4 h 116"/>
                  <a:gd name="T40" fmla="*/ 0 w 301"/>
                  <a:gd name="T41" fmla="*/ 4 h 116"/>
                  <a:gd name="T42" fmla="*/ 0 w 301"/>
                  <a:gd name="T43" fmla="*/ 4 h 116"/>
                  <a:gd name="T44" fmla="*/ 0 w 301"/>
                  <a:gd name="T45" fmla="*/ 3 h 116"/>
                  <a:gd name="T46" fmla="*/ 0 w 301"/>
                  <a:gd name="T47" fmla="*/ 3 h 116"/>
                  <a:gd name="T48" fmla="*/ 1 w 301"/>
                  <a:gd name="T49" fmla="*/ 3 h 116"/>
                  <a:gd name="T50" fmla="*/ 1 w 301"/>
                  <a:gd name="T51" fmla="*/ 2 h 116"/>
                  <a:gd name="T52" fmla="*/ 2 w 301"/>
                  <a:gd name="T53" fmla="*/ 2 h 116"/>
                  <a:gd name="T54" fmla="*/ 3 w 301"/>
                  <a:gd name="T55" fmla="*/ 1 h 116"/>
                  <a:gd name="T56" fmla="*/ 3 w 301"/>
                  <a:gd name="T57" fmla="*/ 1 h 116"/>
                  <a:gd name="T58" fmla="*/ 4 w 301"/>
                  <a:gd name="T59" fmla="*/ 1 h 116"/>
                  <a:gd name="T60" fmla="*/ 5 w 301"/>
                  <a:gd name="T61" fmla="*/ 1 h 116"/>
                  <a:gd name="T62" fmla="*/ 6 w 301"/>
                  <a:gd name="T63" fmla="*/ 1 h 116"/>
                  <a:gd name="T64" fmla="*/ 6 w 301"/>
                  <a:gd name="T65" fmla="*/ 0 h 116"/>
                  <a:gd name="T66" fmla="*/ 7 w 301"/>
                  <a:gd name="T67" fmla="*/ 0 h 116"/>
                  <a:gd name="T68" fmla="*/ 8 w 301"/>
                  <a:gd name="T69" fmla="*/ 1 h 116"/>
                  <a:gd name="T70" fmla="*/ 8 w 301"/>
                  <a:gd name="T71" fmla="*/ 1 h 116"/>
                  <a:gd name="T72" fmla="*/ 9 w 301"/>
                  <a:gd name="T73" fmla="*/ 1 h 11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01" h="116">
                    <a:moveTo>
                      <a:pt x="301" y="21"/>
                    </a:moveTo>
                    <a:lnTo>
                      <a:pt x="301" y="22"/>
                    </a:lnTo>
                    <a:lnTo>
                      <a:pt x="297" y="24"/>
                    </a:lnTo>
                    <a:lnTo>
                      <a:pt x="294" y="25"/>
                    </a:lnTo>
                    <a:lnTo>
                      <a:pt x="294" y="28"/>
                    </a:lnTo>
                    <a:lnTo>
                      <a:pt x="270" y="20"/>
                    </a:lnTo>
                    <a:lnTo>
                      <a:pt x="246" y="15"/>
                    </a:lnTo>
                    <a:lnTo>
                      <a:pt x="223" y="14"/>
                    </a:lnTo>
                    <a:lnTo>
                      <a:pt x="200" y="14"/>
                    </a:lnTo>
                    <a:lnTo>
                      <a:pt x="180" y="17"/>
                    </a:lnTo>
                    <a:lnTo>
                      <a:pt x="159" y="22"/>
                    </a:lnTo>
                    <a:lnTo>
                      <a:pt x="138" y="29"/>
                    </a:lnTo>
                    <a:lnTo>
                      <a:pt x="120" y="37"/>
                    </a:lnTo>
                    <a:lnTo>
                      <a:pt x="101" y="46"/>
                    </a:lnTo>
                    <a:lnTo>
                      <a:pt x="83" y="55"/>
                    </a:lnTo>
                    <a:lnTo>
                      <a:pt x="67" y="66"/>
                    </a:lnTo>
                    <a:lnTo>
                      <a:pt x="52" y="77"/>
                    </a:lnTo>
                    <a:lnTo>
                      <a:pt x="37" y="88"/>
                    </a:lnTo>
                    <a:lnTo>
                      <a:pt x="23" y="98"/>
                    </a:lnTo>
                    <a:lnTo>
                      <a:pt x="12" y="107"/>
                    </a:lnTo>
                    <a:lnTo>
                      <a:pt x="0" y="116"/>
                    </a:lnTo>
                    <a:lnTo>
                      <a:pt x="5" y="105"/>
                    </a:lnTo>
                    <a:lnTo>
                      <a:pt x="13" y="93"/>
                    </a:lnTo>
                    <a:lnTo>
                      <a:pt x="24" y="81"/>
                    </a:lnTo>
                    <a:lnTo>
                      <a:pt x="39" y="68"/>
                    </a:lnTo>
                    <a:lnTo>
                      <a:pt x="57" y="56"/>
                    </a:lnTo>
                    <a:lnTo>
                      <a:pt x="76" y="44"/>
                    </a:lnTo>
                    <a:lnTo>
                      <a:pt x="98" y="32"/>
                    </a:lnTo>
                    <a:lnTo>
                      <a:pt x="121" y="23"/>
                    </a:lnTo>
                    <a:lnTo>
                      <a:pt x="145" y="14"/>
                    </a:lnTo>
                    <a:lnTo>
                      <a:pt x="169" y="7"/>
                    </a:lnTo>
                    <a:lnTo>
                      <a:pt x="194" y="2"/>
                    </a:lnTo>
                    <a:lnTo>
                      <a:pt x="218" y="0"/>
                    </a:lnTo>
                    <a:lnTo>
                      <a:pt x="241" y="0"/>
                    </a:lnTo>
                    <a:lnTo>
                      <a:pt x="263" y="3"/>
                    </a:lnTo>
                    <a:lnTo>
                      <a:pt x="282" y="10"/>
                    </a:lnTo>
                    <a:lnTo>
                      <a:pt x="301" y="2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33" name="Freeform 172">
                <a:extLst>
                  <a:ext uri="{FF2B5EF4-FFF2-40B4-BE49-F238E27FC236}">
                    <a16:creationId xmlns:a16="http://schemas.microsoft.com/office/drawing/2014/main" xmlns="" id="{C2319671-FC01-4A70-A9DC-9A68BD266F26}"/>
                  </a:ext>
                </a:extLst>
              </p:cNvPr>
              <p:cNvSpPr>
                <a:spLocks/>
              </p:cNvSpPr>
              <p:nvPr/>
            </p:nvSpPr>
            <p:spPr bwMode="auto">
              <a:xfrm>
                <a:off x="2086" y="1250"/>
                <a:ext cx="10" cy="50"/>
              </a:xfrm>
              <a:custGeom>
                <a:avLst/>
                <a:gdLst>
                  <a:gd name="T0" fmla="*/ 0 w 21"/>
                  <a:gd name="T1" fmla="*/ 4 h 100"/>
                  <a:gd name="T2" fmla="*/ 0 w 21"/>
                  <a:gd name="T3" fmla="*/ 3 h 100"/>
                  <a:gd name="T4" fmla="*/ 0 w 21"/>
                  <a:gd name="T5" fmla="*/ 2 h 100"/>
                  <a:gd name="T6" fmla="*/ 0 w 21"/>
                  <a:gd name="T7" fmla="*/ 1 h 100"/>
                  <a:gd name="T8" fmla="*/ 0 w 21"/>
                  <a:gd name="T9" fmla="*/ 0 h 100"/>
                  <a:gd name="T10" fmla="*/ 0 w 21"/>
                  <a:gd name="T11" fmla="*/ 1 h 100"/>
                  <a:gd name="T12" fmla="*/ 0 w 21"/>
                  <a:gd name="T13" fmla="*/ 2 h 100"/>
                  <a:gd name="T14" fmla="*/ 0 w 21"/>
                  <a:gd name="T15" fmla="*/ 3 h 100"/>
                  <a:gd name="T16" fmla="*/ 0 w 21"/>
                  <a:gd name="T17" fmla="*/ 4 h 1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100">
                    <a:moveTo>
                      <a:pt x="4" y="100"/>
                    </a:moveTo>
                    <a:lnTo>
                      <a:pt x="0" y="87"/>
                    </a:lnTo>
                    <a:lnTo>
                      <a:pt x="0" y="58"/>
                    </a:lnTo>
                    <a:lnTo>
                      <a:pt x="7" y="26"/>
                    </a:lnTo>
                    <a:lnTo>
                      <a:pt x="21" y="0"/>
                    </a:lnTo>
                    <a:lnTo>
                      <a:pt x="16" y="25"/>
                    </a:lnTo>
                    <a:lnTo>
                      <a:pt x="12" y="58"/>
                    </a:lnTo>
                    <a:lnTo>
                      <a:pt x="8" y="87"/>
                    </a:lnTo>
                    <a:lnTo>
                      <a:pt x="4" y="10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34" name="Freeform 173">
                <a:extLst>
                  <a:ext uri="{FF2B5EF4-FFF2-40B4-BE49-F238E27FC236}">
                    <a16:creationId xmlns:a16="http://schemas.microsoft.com/office/drawing/2014/main" xmlns="" id="{21DE008C-A88F-48AF-989D-E6ECD6996827}"/>
                  </a:ext>
                </a:extLst>
              </p:cNvPr>
              <p:cNvSpPr>
                <a:spLocks/>
              </p:cNvSpPr>
              <p:nvPr/>
            </p:nvSpPr>
            <p:spPr bwMode="auto">
              <a:xfrm>
                <a:off x="2095" y="1241"/>
                <a:ext cx="15" cy="60"/>
              </a:xfrm>
              <a:custGeom>
                <a:avLst/>
                <a:gdLst>
                  <a:gd name="T0" fmla="*/ 1 w 28"/>
                  <a:gd name="T1" fmla="*/ 4 h 120"/>
                  <a:gd name="T2" fmla="*/ 1 w 28"/>
                  <a:gd name="T3" fmla="*/ 4 h 120"/>
                  <a:gd name="T4" fmla="*/ 0 w 28"/>
                  <a:gd name="T5" fmla="*/ 4 h 120"/>
                  <a:gd name="T6" fmla="*/ 1 w 28"/>
                  <a:gd name="T7" fmla="*/ 3 h 120"/>
                  <a:gd name="T8" fmla="*/ 1 w 28"/>
                  <a:gd name="T9" fmla="*/ 3 h 120"/>
                  <a:gd name="T10" fmla="*/ 1 w 28"/>
                  <a:gd name="T11" fmla="*/ 2 h 120"/>
                  <a:gd name="T12" fmla="*/ 1 w 28"/>
                  <a:gd name="T13" fmla="*/ 1 h 120"/>
                  <a:gd name="T14" fmla="*/ 1 w 28"/>
                  <a:gd name="T15" fmla="*/ 1 h 120"/>
                  <a:gd name="T16" fmla="*/ 1 w 28"/>
                  <a:gd name="T17" fmla="*/ 0 h 120"/>
                  <a:gd name="T18" fmla="*/ 1 w 28"/>
                  <a:gd name="T19" fmla="*/ 1 h 120"/>
                  <a:gd name="T20" fmla="*/ 1 w 28"/>
                  <a:gd name="T21" fmla="*/ 3 h 120"/>
                  <a:gd name="T22" fmla="*/ 1 w 28"/>
                  <a:gd name="T23" fmla="*/ 4 h 120"/>
                  <a:gd name="T24" fmla="*/ 1 w 28"/>
                  <a:gd name="T25" fmla="*/ 4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8" h="120">
                    <a:moveTo>
                      <a:pt x="4" y="120"/>
                    </a:moveTo>
                    <a:lnTo>
                      <a:pt x="1" y="116"/>
                    </a:lnTo>
                    <a:lnTo>
                      <a:pt x="0" y="105"/>
                    </a:lnTo>
                    <a:lnTo>
                      <a:pt x="1" y="89"/>
                    </a:lnTo>
                    <a:lnTo>
                      <a:pt x="3" y="69"/>
                    </a:lnTo>
                    <a:lnTo>
                      <a:pt x="8" y="50"/>
                    </a:lnTo>
                    <a:lnTo>
                      <a:pt x="13" y="30"/>
                    </a:lnTo>
                    <a:lnTo>
                      <a:pt x="20" y="13"/>
                    </a:lnTo>
                    <a:lnTo>
                      <a:pt x="28" y="0"/>
                    </a:lnTo>
                    <a:lnTo>
                      <a:pt x="24" y="26"/>
                    </a:lnTo>
                    <a:lnTo>
                      <a:pt x="18" y="66"/>
                    </a:lnTo>
                    <a:lnTo>
                      <a:pt x="12" y="104"/>
                    </a:lnTo>
                    <a:lnTo>
                      <a:pt x="4" y="1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35" name="Freeform 174">
                <a:extLst>
                  <a:ext uri="{FF2B5EF4-FFF2-40B4-BE49-F238E27FC236}">
                    <a16:creationId xmlns:a16="http://schemas.microsoft.com/office/drawing/2014/main" xmlns="" id="{5C71EE6C-C1F3-4263-8A83-824E0B02733F}"/>
                  </a:ext>
                </a:extLst>
              </p:cNvPr>
              <p:cNvSpPr>
                <a:spLocks/>
              </p:cNvSpPr>
              <p:nvPr/>
            </p:nvSpPr>
            <p:spPr bwMode="auto">
              <a:xfrm>
                <a:off x="2120" y="1231"/>
                <a:ext cx="11" cy="63"/>
              </a:xfrm>
              <a:custGeom>
                <a:avLst/>
                <a:gdLst>
                  <a:gd name="T0" fmla="*/ 1 w 22"/>
                  <a:gd name="T1" fmla="*/ 4 h 125"/>
                  <a:gd name="T2" fmla="*/ 0 w 22"/>
                  <a:gd name="T3" fmla="*/ 4 h 125"/>
                  <a:gd name="T4" fmla="*/ 1 w 22"/>
                  <a:gd name="T5" fmla="*/ 3 h 125"/>
                  <a:gd name="T6" fmla="*/ 1 w 22"/>
                  <a:gd name="T7" fmla="*/ 1 h 125"/>
                  <a:gd name="T8" fmla="*/ 1 w 22"/>
                  <a:gd name="T9" fmla="*/ 0 h 125"/>
                  <a:gd name="T10" fmla="*/ 1 w 22"/>
                  <a:gd name="T11" fmla="*/ 1 h 125"/>
                  <a:gd name="T12" fmla="*/ 1 w 22"/>
                  <a:gd name="T13" fmla="*/ 3 h 125"/>
                  <a:gd name="T14" fmla="*/ 1 w 22"/>
                  <a:gd name="T15" fmla="*/ 4 h 125"/>
                  <a:gd name="T16" fmla="*/ 1 w 22"/>
                  <a:gd name="T17" fmla="*/ 4 h 1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125">
                    <a:moveTo>
                      <a:pt x="6" y="125"/>
                    </a:moveTo>
                    <a:lnTo>
                      <a:pt x="0" y="108"/>
                    </a:lnTo>
                    <a:lnTo>
                      <a:pt x="2" y="70"/>
                    </a:lnTo>
                    <a:lnTo>
                      <a:pt x="9" y="28"/>
                    </a:lnTo>
                    <a:lnTo>
                      <a:pt x="22" y="0"/>
                    </a:lnTo>
                    <a:lnTo>
                      <a:pt x="20" y="25"/>
                    </a:lnTo>
                    <a:lnTo>
                      <a:pt x="16" y="68"/>
                    </a:lnTo>
                    <a:lnTo>
                      <a:pt x="12" y="108"/>
                    </a:lnTo>
                    <a:lnTo>
                      <a:pt x="6" y="12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36" name="Freeform 175">
                <a:extLst>
                  <a:ext uri="{FF2B5EF4-FFF2-40B4-BE49-F238E27FC236}">
                    <a16:creationId xmlns:a16="http://schemas.microsoft.com/office/drawing/2014/main" xmlns="" id="{B05892A7-953C-461A-873B-B9E6CD54D69B}"/>
                  </a:ext>
                </a:extLst>
              </p:cNvPr>
              <p:cNvSpPr>
                <a:spLocks/>
              </p:cNvSpPr>
              <p:nvPr/>
            </p:nvSpPr>
            <p:spPr bwMode="auto">
              <a:xfrm>
                <a:off x="2136" y="1227"/>
                <a:ext cx="9" cy="56"/>
              </a:xfrm>
              <a:custGeom>
                <a:avLst/>
                <a:gdLst>
                  <a:gd name="T0" fmla="*/ 1 w 18"/>
                  <a:gd name="T1" fmla="*/ 4 h 111"/>
                  <a:gd name="T2" fmla="*/ 0 w 18"/>
                  <a:gd name="T3" fmla="*/ 3 h 111"/>
                  <a:gd name="T4" fmla="*/ 1 w 18"/>
                  <a:gd name="T5" fmla="*/ 2 h 111"/>
                  <a:gd name="T6" fmla="*/ 1 w 18"/>
                  <a:gd name="T7" fmla="*/ 1 h 111"/>
                  <a:gd name="T8" fmla="*/ 1 w 18"/>
                  <a:gd name="T9" fmla="*/ 0 h 111"/>
                  <a:gd name="T10" fmla="*/ 1 w 18"/>
                  <a:gd name="T11" fmla="*/ 1 h 111"/>
                  <a:gd name="T12" fmla="*/ 1 w 18"/>
                  <a:gd name="T13" fmla="*/ 2 h 111"/>
                  <a:gd name="T14" fmla="*/ 1 w 18"/>
                  <a:gd name="T15" fmla="*/ 4 h 111"/>
                  <a:gd name="T16" fmla="*/ 1 w 18"/>
                  <a:gd name="T17" fmla="*/ 4 h 1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111">
                    <a:moveTo>
                      <a:pt x="4" y="111"/>
                    </a:moveTo>
                    <a:lnTo>
                      <a:pt x="0" y="96"/>
                    </a:lnTo>
                    <a:lnTo>
                      <a:pt x="1" y="61"/>
                    </a:lnTo>
                    <a:lnTo>
                      <a:pt x="7" y="23"/>
                    </a:lnTo>
                    <a:lnTo>
                      <a:pt x="18" y="0"/>
                    </a:lnTo>
                    <a:lnTo>
                      <a:pt x="16" y="25"/>
                    </a:lnTo>
                    <a:lnTo>
                      <a:pt x="15" y="63"/>
                    </a:lnTo>
                    <a:lnTo>
                      <a:pt x="12" y="98"/>
                    </a:lnTo>
                    <a:lnTo>
                      <a:pt x="4" y="11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37" name="Freeform 176">
                <a:extLst>
                  <a:ext uri="{FF2B5EF4-FFF2-40B4-BE49-F238E27FC236}">
                    <a16:creationId xmlns:a16="http://schemas.microsoft.com/office/drawing/2014/main" xmlns="" id="{A7E07802-73F6-409A-A68B-BCBB1402A087}"/>
                  </a:ext>
                </a:extLst>
              </p:cNvPr>
              <p:cNvSpPr>
                <a:spLocks/>
              </p:cNvSpPr>
              <p:nvPr/>
            </p:nvSpPr>
            <p:spPr bwMode="auto">
              <a:xfrm>
                <a:off x="2162" y="1223"/>
                <a:ext cx="8" cy="48"/>
              </a:xfrm>
              <a:custGeom>
                <a:avLst/>
                <a:gdLst>
                  <a:gd name="T0" fmla="*/ 1 w 15"/>
                  <a:gd name="T1" fmla="*/ 4 h 94"/>
                  <a:gd name="T2" fmla="*/ 1 w 15"/>
                  <a:gd name="T3" fmla="*/ 3 h 94"/>
                  <a:gd name="T4" fmla="*/ 0 w 15"/>
                  <a:gd name="T5" fmla="*/ 2 h 94"/>
                  <a:gd name="T6" fmla="*/ 1 w 15"/>
                  <a:gd name="T7" fmla="*/ 1 h 94"/>
                  <a:gd name="T8" fmla="*/ 1 w 15"/>
                  <a:gd name="T9" fmla="*/ 0 h 94"/>
                  <a:gd name="T10" fmla="*/ 1 w 15"/>
                  <a:gd name="T11" fmla="*/ 1 h 94"/>
                  <a:gd name="T12" fmla="*/ 1 w 15"/>
                  <a:gd name="T13" fmla="*/ 2 h 94"/>
                  <a:gd name="T14" fmla="*/ 1 w 15"/>
                  <a:gd name="T15" fmla="*/ 3 h 94"/>
                  <a:gd name="T16" fmla="*/ 1 w 15"/>
                  <a:gd name="T17" fmla="*/ 4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94">
                    <a:moveTo>
                      <a:pt x="10" y="94"/>
                    </a:moveTo>
                    <a:lnTo>
                      <a:pt x="4" y="83"/>
                    </a:lnTo>
                    <a:lnTo>
                      <a:pt x="0" y="56"/>
                    </a:lnTo>
                    <a:lnTo>
                      <a:pt x="2" y="25"/>
                    </a:lnTo>
                    <a:lnTo>
                      <a:pt x="14" y="0"/>
                    </a:lnTo>
                    <a:lnTo>
                      <a:pt x="14" y="23"/>
                    </a:lnTo>
                    <a:lnTo>
                      <a:pt x="15" y="54"/>
                    </a:lnTo>
                    <a:lnTo>
                      <a:pt x="15" y="83"/>
                    </a:lnTo>
                    <a:lnTo>
                      <a:pt x="10" y="9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38" name="Freeform 177">
                <a:extLst>
                  <a:ext uri="{FF2B5EF4-FFF2-40B4-BE49-F238E27FC236}">
                    <a16:creationId xmlns:a16="http://schemas.microsoft.com/office/drawing/2014/main" xmlns="" id="{0037ED20-E2D8-464A-AE5F-69291807925B}"/>
                  </a:ext>
                </a:extLst>
              </p:cNvPr>
              <p:cNvSpPr>
                <a:spLocks/>
              </p:cNvSpPr>
              <p:nvPr/>
            </p:nvSpPr>
            <p:spPr bwMode="auto">
              <a:xfrm>
                <a:off x="2201" y="1228"/>
                <a:ext cx="8" cy="24"/>
              </a:xfrm>
              <a:custGeom>
                <a:avLst/>
                <a:gdLst>
                  <a:gd name="T0" fmla="*/ 0 w 18"/>
                  <a:gd name="T1" fmla="*/ 2 h 46"/>
                  <a:gd name="T2" fmla="*/ 0 w 18"/>
                  <a:gd name="T3" fmla="*/ 2 h 46"/>
                  <a:gd name="T4" fmla="*/ 0 w 18"/>
                  <a:gd name="T5" fmla="*/ 1 h 46"/>
                  <a:gd name="T6" fmla="*/ 0 w 18"/>
                  <a:gd name="T7" fmla="*/ 1 h 46"/>
                  <a:gd name="T8" fmla="*/ 0 w 18"/>
                  <a:gd name="T9" fmla="*/ 0 h 46"/>
                  <a:gd name="T10" fmla="*/ 0 w 18"/>
                  <a:gd name="T11" fmla="*/ 1 h 46"/>
                  <a:gd name="T12" fmla="*/ 0 w 18"/>
                  <a:gd name="T13" fmla="*/ 1 h 46"/>
                  <a:gd name="T14" fmla="*/ 0 w 18"/>
                  <a:gd name="T15" fmla="*/ 2 h 46"/>
                  <a:gd name="T16" fmla="*/ 0 w 18"/>
                  <a:gd name="T17" fmla="*/ 2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46">
                    <a:moveTo>
                      <a:pt x="15" y="46"/>
                    </a:moveTo>
                    <a:lnTo>
                      <a:pt x="8" y="40"/>
                    </a:lnTo>
                    <a:lnTo>
                      <a:pt x="3" y="26"/>
                    </a:lnTo>
                    <a:lnTo>
                      <a:pt x="0" y="10"/>
                    </a:lnTo>
                    <a:lnTo>
                      <a:pt x="5" y="0"/>
                    </a:lnTo>
                    <a:lnTo>
                      <a:pt x="5" y="15"/>
                    </a:lnTo>
                    <a:lnTo>
                      <a:pt x="12" y="30"/>
                    </a:lnTo>
                    <a:lnTo>
                      <a:pt x="18" y="41"/>
                    </a:lnTo>
                    <a:lnTo>
                      <a:pt x="15"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39" name="Freeform 178">
                <a:extLst>
                  <a:ext uri="{FF2B5EF4-FFF2-40B4-BE49-F238E27FC236}">
                    <a16:creationId xmlns:a16="http://schemas.microsoft.com/office/drawing/2014/main" xmlns="" id="{89430E82-7603-4CA0-A6E6-39807A5B67D5}"/>
                  </a:ext>
                </a:extLst>
              </p:cNvPr>
              <p:cNvSpPr>
                <a:spLocks/>
              </p:cNvSpPr>
              <p:nvPr/>
            </p:nvSpPr>
            <p:spPr bwMode="auto">
              <a:xfrm>
                <a:off x="2072" y="1261"/>
                <a:ext cx="10" cy="42"/>
              </a:xfrm>
              <a:custGeom>
                <a:avLst/>
                <a:gdLst>
                  <a:gd name="T0" fmla="*/ 0 w 21"/>
                  <a:gd name="T1" fmla="*/ 2 h 86"/>
                  <a:gd name="T2" fmla="*/ 0 w 21"/>
                  <a:gd name="T3" fmla="*/ 2 h 86"/>
                  <a:gd name="T4" fmla="*/ 0 w 21"/>
                  <a:gd name="T5" fmla="*/ 1 h 86"/>
                  <a:gd name="T6" fmla="*/ 0 w 21"/>
                  <a:gd name="T7" fmla="*/ 0 h 86"/>
                  <a:gd name="T8" fmla="*/ 0 w 21"/>
                  <a:gd name="T9" fmla="*/ 0 h 86"/>
                  <a:gd name="T10" fmla="*/ 0 w 21"/>
                  <a:gd name="T11" fmla="*/ 0 h 86"/>
                  <a:gd name="T12" fmla="*/ 0 w 21"/>
                  <a:gd name="T13" fmla="*/ 1 h 86"/>
                  <a:gd name="T14" fmla="*/ 0 w 21"/>
                  <a:gd name="T15" fmla="*/ 2 h 86"/>
                  <a:gd name="T16" fmla="*/ 0 w 21"/>
                  <a:gd name="T17" fmla="*/ 2 h 8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86">
                    <a:moveTo>
                      <a:pt x="4" y="86"/>
                    </a:moveTo>
                    <a:lnTo>
                      <a:pt x="0" y="77"/>
                    </a:lnTo>
                    <a:lnTo>
                      <a:pt x="0" y="52"/>
                    </a:lnTo>
                    <a:lnTo>
                      <a:pt x="7" y="25"/>
                    </a:lnTo>
                    <a:lnTo>
                      <a:pt x="21" y="0"/>
                    </a:lnTo>
                    <a:lnTo>
                      <a:pt x="16" y="25"/>
                    </a:lnTo>
                    <a:lnTo>
                      <a:pt x="12" y="52"/>
                    </a:lnTo>
                    <a:lnTo>
                      <a:pt x="8" y="77"/>
                    </a:lnTo>
                    <a:lnTo>
                      <a:pt x="4" y="8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40" name="Freeform 179">
                <a:extLst>
                  <a:ext uri="{FF2B5EF4-FFF2-40B4-BE49-F238E27FC236}">
                    <a16:creationId xmlns:a16="http://schemas.microsoft.com/office/drawing/2014/main" xmlns="" id="{50EF25A2-A3C8-4FAA-8C6D-F3CA44F5EB80}"/>
                  </a:ext>
                </a:extLst>
              </p:cNvPr>
              <p:cNvSpPr>
                <a:spLocks/>
              </p:cNvSpPr>
              <p:nvPr/>
            </p:nvSpPr>
            <p:spPr bwMode="auto">
              <a:xfrm>
                <a:off x="2108" y="1237"/>
                <a:ext cx="11" cy="60"/>
              </a:xfrm>
              <a:custGeom>
                <a:avLst/>
                <a:gdLst>
                  <a:gd name="T0" fmla="*/ 0 w 23"/>
                  <a:gd name="T1" fmla="*/ 3 h 121"/>
                  <a:gd name="T2" fmla="*/ 0 w 23"/>
                  <a:gd name="T3" fmla="*/ 3 h 121"/>
                  <a:gd name="T4" fmla="*/ 0 w 23"/>
                  <a:gd name="T5" fmla="*/ 2 h 121"/>
                  <a:gd name="T6" fmla="*/ 0 w 23"/>
                  <a:gd name="T7" fmla="*/ 0 h 121"/>
                  <a:gd name="T8" fmla="*/ 0 w 23"/>
                  <a:gd name="T9" fmla="*/ 0 h 121"/>
                  <a:gd name="T10" fmla="*/ 0 w 23"/>
                  <a:gd name="T11" fmla="*/ 0 h 121"/>
                  <a:gd name="T12" fmla="*/ 0 w 23"/>
                  <a:gd name="T13" fmla="*/ 2 h 121"/>
                  <a:gd name="T14" fmla="*/ 0 w 23"/>
                  <a:gd name="T15" fmla="*/ 3 h 121"/>
                  <a:gd name="T16" fmla="*/ 0 w 23"/>
                  <a:gd name="T17" fmla="*/ 3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121">
                    <a:moveTo>
                      <a:pt x="6" y="121"/>
                    </a:moveTo>
                    <a:lnTo>
                      <a:pt x="0" y="105"/>
                    </a:lnTo>
                    <a:lnTo>
                      <a:pt x="2" y="68"/>
                    </a:lnTo>
                    <a:lnTo>
                      <a:pt x="9" y="28"/>
                    </a:lnTo>
                    <a:lnTo>
                      <a:pt x="23" y="0"/>
                    </a:lnTo>
                    <a:lnTo>
                      <a:pt x="21" y="24"/>
                    </a:lnTo>
                    <a:lnTo>
                      <a:pt x="17" y="66"/>
                    </a:lnTo>
                    <a:lnTo>
                      <a:pt x="11" y="105"/>
                    </a:lnTo>
                    <a:lnTo>
                      <a:pt x="6" y="12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41" name="Freeform 180">
                <a:extLst>
                  <a:ext uri="{FF2B5EF4-FFF2-40B4-BE49-F238E27FC236}">
                    <a16:creationId xmlns:a16="http://schemas.microsoft.com/office/drawing/2014/main" xmlns="" id="{2718FD2B-8382-415E-8686-6196DBC19441}"/>
                  </a:ext>
                </a:extLst>
              </p:cNvPr>
              <p:cNvSpPr>
                <a:spLocks/>
              </p:cNvSpPr>
              <p:nvPr/>
            </p:nvSpPr>
            <p:spPr bwMode="auto">
              <a:xfrm>
                <a:off x="2151" y="1224"/>
                <a:ext cx="7" cy="55"/>
              </a:xfrm>
              <a:custGeom>
                <a:avLst/>
                <a:gdLst>
                  <a:gd name="T0" fmla="*/ 1 w 14"/>
                  <a:gd name="T1" fmla="*/ 4 h 109"/>
                  <a:gd name="T2" fmla="*/ 1 w 14"/>
                  <a:gd name="T3" fmla="*/ 3 h 109"/>
                  <a:gd name="T4" fmla="*/ 0 w 14"/>
                  <a:gd name="T5" fmla="*/ 2 h 109"/>
                  <a:gd name="T6" fmla="*/ 1 w 14"/>
                  <a:gd name="T7" fmla="*/ 1 h 109"/>
                  <a:gd name="T8" fmla="*/ 1 w 14"/>
                  <a:gd name="T9" fmla="*/ 0 h 109"/>
                  <a:gd name="T10" fmla="*/ 1 w 14"/>
                  <a:gd name="T11" fmla="*/ 1 h 109"/>
                  <a:gd name="T12" fmla="*/ 1 w 14"/>
                  <a:gd name="T13" fmla="*/ 2 h 109"/>
                  <a:gd name="T14" fmla="*/ 1 w 14"/>
                  <a:gd name="T15" fmla="*/ 3 h 109"/>
                  <a:gd name="T16" fmla="*/ 1 w 14"/>
                  <a:gd name="T17" fmla="*/ 4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109">
                    <a:moveTo>
                      <a:pt x="11" y="109"/>
                    </a:moveTo>
                    <a:lnTo>
                      <a:pt x="4" y="96"/>
                    </a:lnTo>
                    <a:lnTo>
                      <a:pt x="0" y="63"/>
                    </a:lnTo>
                    <a:lnTo>
                      <a:pt x="3" y="28"/>
                    </a:lnTo>
                    <a:lnTo>
                      <a:pt x="13" y="0"/>
                    </a:lnTo>
                    <a:lnTo>
                      <a:pt x="13" y="25"/>
                    </a:lnTo>
                    <a:lnTo>
                      <a:pt x="14" y="62"/>
                    </a:lnTo>
                    <a:lnTo>
                      <a:pt x="14" y="96"/>
                    </a:lnTo>
                    <a:lnTo>
                      <a:pt x="11" y="10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42" name="Freeform 181">
                <a:extLst>
                  <a:ext uri="{FF2B5EF4-FFF2-40B4-BE49-F238E27FC236}">
                    <a16:creationId xmlns:a16="http://schemas.microsoft.com/office/drawing/2014/main" xmlns="" id="{7DEF3391-E92A-496F-BE8C-B0B2D7063AB1}"/>
                  </a:ext>
                </a:extLst>
              </p:cNvPr>
              <p:cNvSpPr>
                <a:spLocks/>
              </p:cNvSpPr>
              <p:nvPr/>
            </p:nvSpPr>
            <p:spPr bwMode="auto">
              <a:xfrm>
                <a:off x="2175" y="1224"/>
                <a:ext cx="5" cy="44"/>
              </a:xfrm>
              <a:custGeom>
                <a:avLst/>
                <a:gdLst>
                  <a:gd name="T0" fmla="*/ 0 w 12"/>
                  <a:gd name="T1" fmla="*/ 3 h 88"/>
                  <a:gd name="T2" fmla="*/ 0 w 12"/>
                  <a:gd name="T3" fmla="*/ 3 h 88"/>
                  <a:gd name="T4" fmla="*/ 0 w 12"/>
                  <a:gd name="T5" fmla="*/ 2 h 88"/>
                  <a:gd name="T6" fmla="*/ 0 w 12"/>
                  <a:gd name="T7" fmla="*/ 1 h 88"/>
                  <a:gd name="T8" fmla="*/ 0 w 12"/>
                  <a:gd name="T9" fmla="*/ 0 h 88"/>
                  <a:gd name="T10" fmla="*/ 0 w 12"/>
                  <a:gd name="T11" fmla="*/ 1 h 88"/>
                  <a:gd name="T12" fmla="*/ 0 w 12"/>
                  <a:gd name="T13" fmla="*/ 2 h 88"/>
                  <a:gd name="T14" fmla="*/ 0 w 12"/>
                  <a:gd name="T15" fmla="*/ 3 h 88"/>
                  <a:gd name="T16" fmla="*/ 0 w 12"/>
                  <a:gd name="T17" fmla="*/ 3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88">
                    <a:moveTo>
                      <a:pt x="5" y="88"/>
                    </a:moveTo>
                    <a:lnTo>
                      <a:pt x="0" y="76"/>
                    </a:lnTo>
                    <a:lnTo>
                      <a:pt x="0" y="47"/>
                    </a:lnTo>
                    <a:lnTo>
                      <a:pt x="5" y="16"/>
                    </a:lnTo>
                    <a:lnTo>
                      <a:pt x="12" y="0"/>
                    </a:lnTo>
                    <a:lnTo>
                      <a:pt x="11" y="19"/>
                    </a:lnTo>
                    <a:lnTo>
                      <a:pt x="11" y="48"/>
                    </a:lnTo>
                    <a:lnTo>
                      <a:pt x="9" y="75"/>
                    </a:lnTo>
                    <a:lnTo>
                      <a:pt x="5" y="8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43" name="Freeform 182">
                <a:extLst>
                  <a:ext uri="{FF2B5EF4-FFF2-40B4-BE49-F238E27FC236}">
                    <a16:creationId xmlns:a16="http://schemas.microsoft.com/office/drawing/2014/main" xmlns="" id="{81FF1733-271F-4173-ADFD-D2DC56A7271F}"/>
                  </a:ext>
                </a:extLst>
              </p:cNvPr>
              <p:cNvSpPr>
                <a:spLocks/>
              </p:cNvSpPr>
              <p:nvPr/>
            </p:nvSpPr>
            <p:spPr bwMode="auto">
              <a:xfrm>
                <a:off x="2188" y="1226"/>
                <a:ext cx="7" cy="27"/>
              </a:xfrm>
              <a:custGeom>
                <a:avLst/>
                <a:gdLst>
                  <a:gd name="T0" fmla="*/ 0 w 15"/>
                  <a:gd name="T1" fmla="*/ 2 h 54"/>
                  <a:gd name="T2" fmla="*/ 0 w 15"/>
                  <a:gd name="T3" fmla="*/ 2 h 54"/>
                  <a:gd name="T4" fmla="*/ 0 w 15"/>
                  <a:gd name="T5" fmla="*/ 1 h 54"/>
                  <a:gd name="T6" fmla="*/ 0 w 15"/>
                  <a:gd name="T7" fmla="*/ 1 h 54"/>
                  <a:gd name="T8" fmla="*/ 0 w 15"/>
                  <a:gd name="T9" fmla="*/ 0 h 54"/>
                  <a:gd name="T10" fmla="*/ 0 w 15"/>
                  <a:gd name="T11" fmla="*/ 1 h 54"/>
                  <a:gd name="T12" fmla="*/ 0 w 15"/>
                  <a:gd name="T13" fmla="*/ 2 h 54"/>
                  <a:gd name="T14" fmla="*/ 0 w 15"/>
                  <a:gd name="T15" fmla="*/ 2 h 54"/>
                  <a:gd name="T16" fmla="*/ 0 w 15"/>
                  <a:gd name="T17" fmla="*/ 2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54">
                    <a:moveTo>
                      <a:pt x="11" y="54"/>
                    </a:moveTo>
                    <a:lnTo>
                      <a:pt x="6" y="47"/>
                    </a:lnTo>
                    <a:lnTo>
                      <a:pt x="1" y="30"/>
                    </a:lnTo>
                    <a:lnTo>
                      <a:pt x="0" y="12"/>
                    </a:lnTo>
                    <a:lnTo>
                      <a:pt x="6" y="0"/>
                    </a:lnTo>
                    <a:lnTo>
                      <a:pt x="6" y="15"/>
                    </a:lnTo>
                    <a:lnTo>
                      <a:pt x="10" y="34"/>
                    </a:lnTo>
                    <a:lnTo>
                      <a:pt x="15" y="49"/>
                    </a:lnTo>
                    <a:lnTo>
                      <a:pt x="11"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44" name="Freeform 183">
                <a:extLst>
                  <a:ext uri="{FF2B5EF4-FFF2-40B4-BE49-F238E27FC236}">
                    <a16:creationId xmlns:a16="http://schemas.microsoft.com/office/drawing/2014/main" xmlns="" id="{7E99F7DA-77CB-4A43-9A6F-6D8E1C319360}"/>
                  </a:ext>
                </a:extLst>
              </p:cNvPr>
              <p:cNvSpPr>
                <a:spLocks/>
              </p:cNvSpPr>
              <p:nvPr/>
            </p:nvSpPr>
            <p:spPr bwMode="auto">
              <a:xfrm>
                <a:off x="2059" y="1270"/>
                <a:ext cx="11" cy="27"/>
              </a:xfrm>
              <a:custGeom>
                <a:avLst/>
                <a:gdLst>
                  <a:gd name="T0" fmla="*/ 1 w 22"/>
                  <a:gd name="T1" fmla="*/ 0 h 54"/>
                  <a:gd name="T2" fmla="*/ 1 w 22"/>
                  <a:gd name="T3" fmla="*/ 1 h 54"/>
                  <a:gd name="T4" fmla="*/ 1 w 22"/>
                  <a:gd name="T5" fmla="*/ 1 h 54"/>
                  <a:gd name="T6" fmla="*/ 1 w 22"/>
                  <a:gd name="T7" fmla="*/ 2 h 54"/>
                  <a:gd name="T8" fmla="*/ 1 w 22"/>
                  <a:gd name="T9" fmla="*/ 2 h 54"/>
                  <a:gd name="T10" fmla="*/ 0 w 22"/>
                  <a:gd name="T11" fmla="*/ 2 h 54"/>
                  <a:gd name="T12" fmla="*/ 1 w 22"/>
                  <a:gd name="T13" fmla="*/ 1 h 54"/>
                  <a:gd name="T14" fmla="*/ 1 w 22"/>
                  <a:gd name="T15" fmla="*/ 1 h 54"/>
                  <a:gd name="T16" fmla="*/ 1 w 22"/>
                  <a:gd name="T17" fmla="*/ 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54">
                    <a:moveTo>
                      <a:pt x="22" y="0"/>
                    </a:moveTo>
                    <a:lnTo>
                      <a:pt x="21" y="11"/>
                    </a:lnTo>
                    <a:lnTo>
                      <a:pt x="17" y="31"/>
                    </a:lnTo>
                    <a:lnTo>
                      <a:pt x="12" y="48"/>
                    </a:lnTo>
                    <a:lnTo>
                      <a:pt x="3" y="54"/>
                    </a:lnTo>
                    <a:lnTo>
                      <a:pt x="0" y="45"/>
                    </a:lnTo>
                    <a:lnTo>
                      <a:pt x="6" y="29"/>
                    </a:lnTo>
                    <a:lnTo>
                      <a:pt x="15" y="13"/>
                    </a:lnTo>
                    <a:lnTo>
                      <a:pt x="2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45" name="Freeform 184">
                <a:extLst>
                  <a:ext uri="{FF2B5EF4-FFF2-40B4-BE49-F238E27FC236}">
                    <a16:creationId xmlns:a16="http://schemas.microsoft.com/office/drawing/2014/main" xmlns="" id="{27E54939-7AFD-43EF-96FC-56841C21C274}"/>
                  </a:ext>
                </a:extLst>
              </p:cNvPr>
              <p:cNvSpPr>
                <a:spLocks/>
              </p:cNvSpPr>
              <p:nvPr/>
            </p:nvSpPr>
            <p:spPr bwMode="auto">
              <a:xfrm>
                <a:off x="2046" y="1268"/>
                <a:ext cx="26" cy="5"/>
              </a:xfrm>
              <a:custGeom>
                <a:avLst/>
                <a:gdLst>
                  <a:gd name="T0" fmla="*/ 2 w 51"/>
                  <a:gd name="T1" fmla="*/ 0 h 11"/>
                  <a:gd name="T2" fmla="*/ 2 w 51"/>
                  <a:gd name="T3" fmla="*/ 0 h 11"/>
                  <a:gd name="T4" fmla="*/ 2 w 51"/>
                  <a:gd name="T5" fmla="*/ 0 h 11"/>
                  <a:gd name="T6" fmla="*/ 2 w 51"/>
                  <a:gd name="T7" fmla="*/ 0 h 11"/>
                  <a:gd name="T8" fmla="*/ 1 w 51"/>
                  <a:gd name="T9" fmla="*/ 0 h 11"/>
                  <a:gd name="T10" fmla="*/ 1 w 51"/>
                  <a:gd name="T11" fmla="*/ 0 h 11"/>
                  <a:gd name="T12" fmla="*/ 1 w 51"/>
                  <a:gd name="T13" fmla="*/ 0 h 11"/>
                  <a:gd name="T14" fmla="*/ 1 w 51"/>
                  <a:gd name="T15" fmla="*/ 0 h 11"/>
                  <a:gd name="T16" fmla="*/ 0 w 51"/>
                  <a:gd name="T17" fmla="*/ 0 h 11"/>
                  <a:gd name="T18" fmla="*/ 1 w 51"/>
                  <a:gd name="T19" fmla="*/ 0 h 11"/>
                  <a:gd name="T20" fmla="*/ 1 w 51"/>
                  <a:gd name="T21" fmla="*/ 0 h 11"/>
                  <a:gd name="T22" fmla="*/ 1 w 51"/>
                  <a:gd name="T23" fmla="*/ 0 h 11"/>
                  <a:gd name="T24" fmla="*/ 1 w 51"/>
                  <a:gd name="T25" fmla="*/ 0 h 11"/>
                  <a:gd name="T26" fmla="*/ 1 w 51"/>
                  <a:gd name="T27" fmla="*/ 0 h 11"/>
                  <a:gd name="T28" fmla="*/ 2 w 51"/>
                  <a:gd name="T29" fmla="*/ 0 h 11"/>
                  <a:gd name="T30" fmla="*/ 2 w 51"/>
                  <a:gd name="T31" fmla="*/ 0 h 11"/>
                  <a:gd name="T32" fmla="*/ 2 w 51"/>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11">
                    <a:moveTo>
                      <a:pt x="51" y="3"/>
                    </a:moveTo>
                    <a:lnTo>
                      <a:pt x="48" y="3"/>
                    </a:lnTo>
                    <a:lnTo>
                      <a:pt x="41" y="1"/>
                    </a:lnTo>
                    <a:lnTo>
                      <a:pt x="33" y="1"/>
                    </a:lnTo>
                    <a:lnTo>
                      <a:pt x="24" y="0"/>
                    </a:lnTo>
                    <a:lnTo>
                      <a:pt x="15" y="0"/>
                    </a:lnTo>
                    <a:lnTo>
                      <a:pt x="8" y="0"/>
                    </a:lnTo>
                    <a:lnTo>
                      <a:pt x="2" y="3"/>
                    </a:lnTo>
                    <a:lnTo>
                      <a:pt x="0" y="6"/>
                    </a:lnTo>
                    <a:lnTo>
                      <a:pt x="1" y="10"/>
                    </a:lnTo>
                    <a:lnTo>
                      <a:pt x="5" y="11"/>
                    </a:lnTo>
                    <a:lnTo>
                      <a:pt x="12" y="11"/>
                    </a:lnTo>
                    <a:lnTo>
                      <a:pt x="20" y="10"/>
                    </a:lnTo>
                    <a:lnTo>
                      <a:pt x="29" y="8"/>
                    </a:lnTo>
                    <a:lnTo>
                      <a:pt x="39" y="6"/>
                    </a:lnTo>
                    <a:lnTo>
                      <a:pt x="46" y="4"/>
                    </a:lnTo>
                    <a:lnTo>
                      <a:pt x="51"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46" name="Freeform 185">
                <a:extLst>
                  <a:ext uri="{FF2B5EF4-FFF2-40B4-BE49-F238E27FC236}">
                    <a16:creationId xmlns:a16="http://schemas.microsoft.com/office/drawing/2014/main" xmlns="" id="{D779ED07-0FC2-4A6A-BAB2-C417EDEA78C1}"/>
                  </a:ext>
                </a:extLst>
              </p:cNvPr>
              <p:cNvSpPr>
                <a:spLocks/>
              </p:cNvSpPr>
              <p:nvPr/>
            </p:nvSpPr>
            <p:spPr bwMode="auto">
              <a:xfrm>
                <a:off x="2042" y="1278"/>
                <a:ext cx="22" cy="16"/>
              </a:xfrm>
              <a:custGeom>
                <a:avLst/>
                <a:gdLst>
                  <a:gd name="T0" fmla="*/ 2 w 44"/>
                  <a:gd name="T1" fmla="*/ 0 h 32"/>
                  <a:gd name="T2" fmla="*/ 2 w 44"/>
                  <a:gd name="T3" fmla="*/ 1 h 32"/>
                  <a:gd name="T4" fmla="*/ 2 w 44"/>
                  <a:gd name="T5" fmla="*/ 1 h 32"/>
                  <a:gd name="T6" fmla="*/ 1 w 44"/>
                  <a:gd name="T7" fmla="*/ 1 h 32"/>
                  <a:gd name="T8" fmla="*/ 1 w 44"/>
                  <a:gd name="T9" fmla="*/ 1 h 32"/>
                  <a:gd name="T10" fmla="*/ 1 w 44"/>
                  <a:gd name="T11" fmla="*/ 1 h 32"/>
                  <a:gd name="T12" fmla="*/ 1 w 44"/>
                  <a:gd name="T13" fmla="*/ 1 h 32"/>
                  <a:gd name="T14" fmla="*/ 0 w 44"/>
                  <a:gd name="T15" fmla="*/ 1 h 32"/>
                  <a:gd name="T16" fmla="*/ 0 w 44"/>
                  <a:gd name="T17" fmla="*/ 1 h 32"/>
                  <a:gd name="T18" fmla="*/ 1 w 44"/>
                  <a:gd name="T19" fmla="*/ 1 h 32"/>
                  <a:gd name="T20" fmla="*/ 1 w 44"/>
                  <a:gd name="T21" fmla="*/ 1 h 32"/>
                  <a:gd name="T22" fmla="*/ 1 w 44"/>
                  <a:gd name="T23" fmla="*/ 1 h 32"/>
                  <a:gd name="T24" fmla="*/ 1 w 44"/>
                  <a:gd name="T25" fmla="*/ 1 h 32"/>
                  <a:gd name="T26" fmla="*/ 1 w 44"/>
                  <a:gd name="T27" fmla="*/ 1 h 32"/>
                  <a:gd name="T28" fmla="*/ 2 w 44"/>
                  <a:gd name="T29" fmla="*/ 1 h 32"/>
                  <a:gd name="T30" fmla="*/ 2 w 44"/>
                  <a:gd name="T31" fmla="*/ 1 h 32"/>
                  <a:gd name="T32" fmla="*/ 2 w 44"/>
                  <a:gd name="T33" fmla="*/ 0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32">
                    <a:moveTo>
                      <a:pt x="44" y="0"/>
                    </a:moveTo>
                    <a:lnTo>
                      <a:pt x="41" y="2"/>
                    </a:lnTo>
                    <a:lnTo>
                      <a:pt x="35" y="5"/>
                    </a:lnTo>
                    <a:lnTo>
                      <a:pt x="28" y="8"/>
                    </a:lnTo>
                    <a:lnTo>
                      <a:pt x="19" y="12"/>
                    </a:lnTo>
                    <a:lnTo>
                      <a:pt x="11" y="16"/>
                    </a:lnTo>
                    <a:lnTo>
                      <a:pt x="5" y="21"/>
                    </a:lnTo>
                    <a:lnTo>
                      <a:pt x="0" y="25"/>
                    </a:lnTo>
                    <a:lnTo>
                      <a:pt x="0" y="30"/>
                    </a:lnTo>
                    <a:lnTo>
                      <a:pt x="3" y="32"/>
                    </a:lnTo>
                    <a:lnTo>
                      <a:pt x="9" y="31"/>
                    </a:lnTo>
                    <a:lnTo>
                      <a:pt x="14" y="28"/>
                    </a:lnTo>
                    <a:lnTo>
                      <a:pt x="21" y="22"/>
                    </a:lnTo>
                    <a:lnTo>
                      <a:pt x="28" y="16"/>
                    </a:lnTo>
                    <a:lnTo>
                      <a:pt x="35" y="9"/>
                    </a:lnTo>
                    <a:lnTo>
                      <a:pt x="41" y="5"/>
                    </a:lnTo>
                    <a:lnTo>
                      <a:pt x="4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47" name="Freeform 186">
                <a:extLst>
                  <a:ext uri="{FF2B5EF4-FFF2-40B4-BE49-F238E27FC236}">
                    <a16:creationId xmlns:a16="http://schemas.microsoft.com/office/drawing/2014/main" xmlns="" id="{E739F637-632A-433B-BE83-3B6D49A9B827}"/>
                  </a:ext>
                </a:extLst>
              </p:cNvPr>
              <p:cNvSpPr>
                <a:spLocks/>
              </p:cNvSpPr>
              <p:nvPr/>
            </p:nvSpPr>
            <p:spPr bwMode="auto">
              <a:xfrm>
                <a:off x="2186" y="1194"/>
                <a:ext cx="7" cy="34"/>
              </a:xfrm>
              <a:custGeom>
                <a:avLst/>
                <a:gdLst>
                  <a:gd name="T0" fmla="*/ 1 w 14"/>
                  <a:gd name="T1" fmla="*/ 3 h 68"/>
                  <a:gd name="T2" fmla="*/ 1 w 14"/>
                  <a:gd name="T3" fmla="*/ 2 h 68"/>
                  <a:gd name="T4" fmla="*/ 0 w 14"/>
                  <a:gd name="T5" fmla="*/ 1 h 68"/>
                  <a:gd name="T6" fmla="*/ 1 w 14"/>
                  <a:gd name="T7" fmla="*/ 1 h 68"/>
                  <a:gd name="T8" fmla="*/ 1 w 14"/>
                  <a:gd name="T9" fmla="*/ 0 h 68"/>
                  <a:gd name="T10" fmla="*/ 1 w 14"/>
                  <a:gd name="T11" fmla="*/ 1 h 68"/>
                  <a:gd name="T12" fmla="*/ 1 w 14"/>
                  <a:gd name="T13" fmla="*/ 1 h 68"/>
                  <a:gd name="T14" fmla="*/ 1 w 14"/>
                  <a:gd name="T15" fmla="*/ 2 h 68"/>
                  <a:gd name="T16" fmla="*/ 1 w 14"/>
                  <a:gd name="T17" fmla="*/ 3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68">
                    <a:moveTo>
                      <a:pt x="12" y="68"/>
                    </a:moveTo>
                    <a:lnTo>
                      <a:pt x="4" y="52"/>
                    </a:lnTo>
                    <a:lnTo>
                      <a:pt x="0" y="30"/>
                    </a:lnTo>
                    <a:lnTo>
                      <a:pt x="1" y="10"/>
                    </a:lnTo>
                    <a:lnTo>
                      <a:pt x="8" y="0"/>
                    </a:lnTo>
                    <a:lnTo>
                      <a:pt x="14" y="7"/>
                    </a:lnTo>
                    <a:lnTo>
                      <a:pt x="14" y="26"/>
                    </a:lnTo>
                    <a:lnTo>
                      <a:pt x="12" y="49"/>
                    </a:lnTo>
                    <a:lnTo>
                      <a:pt x="12"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48" name="Freeform 187">
                <a:extLst>
                  <a:ext uri="{FF2B5EF4-FFF2-40B4-BE49-F238E27FC236}">
                    <a16:creationId xmlns:a16="http://schemas.microsoft.com/office/drawing/2014/main" xmlns="" id="{C0883A7C-F204-4542-8259-FBBE4203C185}"/>
                  </a:ext>
                </a:extLst>
              </p:cNvPr>
              <p:cNvSpPr>
                <a:spLocks/>
              </p:cNvSpPr>
              <p:nvPr/>
            </p:nvSpPr>
            <p:spPr bwMode="auto">
              <a:xfrm>
                <a:off x="2205" y="1201"/>
                <a:ext cx="13" cy="33"/>
              </a:xfrm>
              <a:custGeom>
                <a:avLst/>
                <a:gdLst>
                  <a:gd name="T0" fmla="*/ 0 w 28"/>
                  <a:gd name="T1" fmla="*/ 3 h 64"/>
                  <a:gd name="T2" fmla="*/ 0 w 28"/>
                  <a:gd name="T3" fmla="*/ 2 h 64"/>
                  <a:gd name="T4" fmla="*/ 0 w 28"/>
                  <a:gd name="T5" fmla="*/ 1 h 64"/>
                  <a:gd name="T6" fmla="*/ 0 w 28"/>
                  <a:gd name="T7" fmla="*/ 1 h 64"/>
                  <a:gd name="T8" fmla="*/ 0 w 28"/>
                  <a:gd name="T9" fmla="*/ 0 h 64"/>
                  <a:gd name="T10" fmla="*/ 0 w 28"/>
                  <a:gd name="T11" fmla="*/ 1 h 64"/>
                  <a:gd name="T12" fmla="*/ 0 w 28"/>
                  <a:gd name="T13" fmla="*/ 1 h 64"/>
                  <a:gd name="T14" fmla="*/ 0 w 28"/>
                  <a:gd name="T15" fmla="*/ 1 h 64"/>
                  <a:gd name="T16" fmla="*/ 0 w 28"/>
                  <a:gd name="T17" fmla="*/ 1 h 64"/>
                  <a:gd name="T18" fmla="*/ 0 w 28"/>
                  <a:gd name="T19" fmla="*/ 2 h 64"/>
                  <a:gd name="T20" fmla="*/ 0 w 28"/>
                  <a:gd name="T21" fmla="*/ 2 h 64"/>
                  <a:gd name="T22" fmla="*/ 0 w 28"/>
                  <a:gd name="T23" fmla="*/ 2 h 64"/>
                  <a:gd name="T24" fmla="*/ 0 w 28"/>
                  <a:gd name="T25" fmla="*/ 3 h 6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8" h="64">
                    <a:moveTo>
                      <a:pt x="0" y="64"/>
                    </a:moveTo>
                    <a:lnTo>
                      <a:pt x="3" y="49"/>
                    </a:lnTo>
                    <a:lnTo>
                      <a:pt x="8" y="27"/>
                    </a:lnTo>
                    <a:lnTo>
                      <a:pt x="15" y="9"/>
                    </a:lnTo>
                    <a:lnTo>
                      <a:pt x="24" y="0"/>
                    </a:lnTo>
                    <a:lnTo>
                      <a:pt x="28" y="2"/>
                    </a:lnTo>
                    <a:lnTo>
                      <a:pt x="27" y="9"/>
                    </a:lnTo>
                    <a:lnTo>
                      <a:pt x="24" y="18"/>
                    </a:lnTo>
                    <a:lnTo>
                      <a:pt x="20" y="30"/>
                    </a:lnTo>
                    <a:lnTo>
                      <a:pt x="14" y="41"/>
                    </a:lnTo>
                    <a:lnTo>
                      <a:pt x="8" y="52"/>
                    </a:lnTo>
                    <a:lnTo>
                      <a:pt x="4" y="60"/>
                    </a:lnTo>
                    <a:lnTo>
                      <a:pt x="0" y="6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49" name="Freeform 188">
                <a:extLst>
                  <a:ext uri="{FF2B5EF4-FFF2-40B4-BE49-F238E27FC236}">
                    <a16:creationId xmlns:a16="http://schemas.microsoft.com/office/drawing/2014/main" xmlns="" id="{AAC9079B-06F7-444D-9094-D56583729744}"/>
                  </a:ext>
                </a:extLst>
              </p:cNvPr>
              <p:cNvSpPr>
                <a:spLocks/>
              </p:cNvSpPr>
              <p:nvPr/>
            </p:nvSpPr>
            <p:spPr bwMode="auto">
              <a:xfrm>
                <a:off x="2173" y="1194"/>
                <a:ext cx="7" cy="31"/>
              </a:xfrm>
              <a:custGeom>
                <a:avLst/>
                <a:gdLst>
                  <a:gd name="T0" fmla="*/ 0 w 15"/>
                  <a:gd name="T1" fmla="*/ 2 h 62"/>
                  <a:gd name="T2" fmla="*/ 0 w 15"/>
                  <a:gd name="T3" fmla="*/ 2 h 62"/>
                  <a:gd name="T4" fmla="*/ 0 w 15"/>
                  <a:gd name="T5" fmla="*/ 2 h 62"/>
                  <a:gd name="T6" fmla="*/ 0 w 15"/>
                  <a:gd name="T7" fmla="*/ 1 h 62"/>
                  <a:gd name="T8" fmla="*/ 0 w 15"/>
                  <a:gd name="T9" fmla="*/ 0 h 62"/>
                  <a:gd name="T10" fmla="*/ 0 w 15"/>
                  <a:gd name="T11" fmla="*/ 1 h 62"/>
                  <a:gd name="T12" fmla="*/ 0 w 15"/>
                  <a:gd name="T13" fmla="*/ 1 h 62"/>
                  <a:gd name="T14" fmla="*/ 0 w 15"/>
                  <a:gd name="T15" fmla="*/ 2 h 62"/>
                  <a:gd name="T16" fmla="*/ 0 w 15"/>
                  <a:gd name="T17" fmla="*/ 2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62">
                    <a:moveTo>
                      <a:pt x="15" y="62"/>
                    </a:moveTo>
                    <a:lnTo>
                      <a:pt x="6" y="54"/>
                    </a:lnTo>
                    <a:lnTo>
                      <a:pt x="0" y="34"/>
                    </a:lnTo>
                    <a:lnTo>
                      <a:pt x="0" y="12"/>
                    </a:lnTo>
                    <a:lnTo>
                      <a:pt x="6" y="0"/>
                    </a:lnTo>
                    <a:lnTo>
                      <a:pt x="12" y="3"/>
                    </a:lnTo>
                    <a:lnTo>
                      <a:pt x="14" y="21"/>
                    </a:lnTo>
                    <a:lnTo>
                      <a:pt x="14" y="44"/>
                    </a:lnTo>
                    <a:lnTo>
                      <a:pt x="15" y="6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50" name="Freeform 189">
                <a:extLst>
                  <a:ext uri="{FF2B5EF4-FFF2-40B4-BE49-F238E27FC236}">
                    <a16:creationId xmlns:a16="http://schemas.microsoft.com/office/drawing/2014/main" xmlns="" id="{1C48B9D6-F7F0-4564-9DD1-13C3F71C708D}"/>
                  </a:ext>
                </a:extLst>
              </p:cNvPr>
              <p:cNvSpPr>
                <a:spLocks/>
              </p:cNvSpPr>
              <p:nvPr/>
            </p:nvSpPr>
            <p:spPr bwMode="auto">
              <a:xfrm>
                <a:off x="2159" y="1192"/>
                <a:ext cx="10" cy="33"/>
              </a:xfrm>
              <a:custGeom>
                <a:avLst/>
                <a:gdLst>
                  <a:gd name="T0" fmla="*/ 1 w 20"/>
                  <a:gd name="T1" fmla="*/ 2 h 67"/>
                  <a:gd name="T2" fmla="*/ 1 w 20"/>
                  <a:gd name="T3" fmla="*/ 1 h 67"/>
                  <a:gd name="T4" fmla="*/ 1 w 20"/>
                  <a:gd name="T5" fmla="*/ 1 h 67"/>
                  <a:gd name="T6" fmla="*/ 0 w 20"/>
                  <a:gd name="T7" fmla="*/ 0 h 67"/>
                  <a:gd name="T8" fmla="*/ 1 w 20"/>
                  <a:gd name="T9" fmla="*/ 0 h 67"/>
                  <a:gd name="T10" fmla="*/ 1 w 20"/>
                  <a:gd name="T11" fmla="*/ 0 h 67"/>
                  <a:gd name="T12" fmla="*/ 1 w 20"/>
                  <a:gd name="T13" fmla="*/ 0 h 67"/>
                  <a:gd name="T14" fmla="*/ 1 w 20"/>
                  <a:gd name="T15" fmla="*/ 1 h 67"/>
                  <a:gd name="T16" fmla="*/ 1 w 20"/>
                  <a:gd name="T17" fmla="*/ 2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67">
                    <a:moveTo>
                      <a:pt x="20" y="67"/>
                    </a:moveTo>
                    <a:lnTo>
                      <a:pt x="10" y="54"/>
                    </a:lnTo>
                    <a:lnTo>
                      <a:pt x="3" y="34"/>
                    </a:lnTo>
                    <a:lnTo>
                      <a:pt x="0" y="13"/>
                    </a:lnTo>
                    <a:lnTo>
                      <a:pt x="4" y="0"/>
                    </a:lnTo>
                    <a:lnTo>
                      <a:pt x="10" y="5"/>
                    </a:lnTo>
                    <a:lnTo>
                      <a:pt x="12" y="22"/>
                    </a:lnTo>
                    <a:lnTo>
                      <a:pt x="15" y="45"/>
                    </a:lnTo>
                    <a:lnTo>
                      <a:pt x="20" y="6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51" name="Freeform 190">
                <a:extLst>
                  <a:ext uri="{FF2B5EF4-FFF2-40B4-BE49-F238E27FC236}">
                    <a16:creationId xmlns:a16="http://schemas.microsoft.com/office/drawing/2014/main" xmlns="" id="{AC8FBD46-6E70-4B93-A962-B6EBC913B74B}"/>
                  </a:ext>
                </a:extLst>
              </p:cNvPr>
              <p:cNvSpPr>
                <a:spLocks/>
              </p:cNvSpPr>
              <p:nvPr/>
            </p:nvSpPr>
            <p:spPr bwMode="auto">
              <a:xfrm>
                <a:off x="2145" y="1194"/>
                <a:ext cx="14" cy="32"/>
              </a:xfrm>
              <a:custGeom>
                <a:avLst/>
                <a:gdLst>
                  <a:gd name="T0" fmla="*/ 1 w 27"/>
                  <a:gd name="T1" fmla="*/ 2 h 64"/>
                  <a:gd name="T2" fmla="*/ 1 w 27"/>
                  <a:gd name="T3" fmla="*/ 2 h 64"/>
                  <a:gd name="T4" fmla="*/ 1 w 27"/>
                  <a:gd name="T5" fmla="*/ 2 h 64"/>
                  <a:gd name="T6" fmla="*/ 1 w 27"/>
                  <a:gd name="T7" fmla="*/ 2 h 64"/>
                  <a:gd name="T8" fmla="*/ 1 w 27"/>
                  <a:gd name="T9" fmla="*/ 1 h 64"/>
                  <a:gd name="T10" fmla="*/ 1 w 27"/>
                  <a:gd name="T11" fmla="*/ 1 h 64"/>
                  <a:gd name="T12" fmla="*/ 0 w 27"/>
                  <a:gd name="T13" fmla="*/ 1 h 64"/>
                  <a:gd name="T14" fmla="*/ 1 w 27"/>
                  <a:gd name="T15" fmla="*/ 1 h 64"/>
                  <a:gd name="T16" fmla="*/ 1 w 27"/>
                  <a:gd name="T17" fmla="*/ 0 h 64"/>
                  <a:gd name="T18" fmla="*/ 1 w 27"/>
                  <a:gd name="T19" fmla="*/ 1 h 64"/>
                  <a:gd name="T20" fmla="*/ 1 w 27"/>
                  <a:gd name="T21" fmla="*/ 1 h 64"/>
                  <a:gd name="T22" fmla="*/ 1 w 27"/>
                  <a:gd name="T23" fmla="*/ 2 h 64"/>
                  <a:gd name="T24" fmla="*/ 1 w 27"/>
                  <a:gd name="T25" fmla="*/ 2 h 6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64">
                    <a:moveTo>
                      <a:pt x="27" y="64"/>
                    </a:moveTo>
                    <a:lnTo>
                      <a:pt x="20" y="59"/>
                    </a:lnTo>
                    <a:lnTo>
                      <a:pt x="15" y="51"/>
                    </a:lnTo>
                    <a:lnTo>
                      <a:pt x="9" y="40"/>
                    </a:lnTo>
                    <a:lnTo>
                      <a:pt x="5" y="30"/>
                    </a:lnTo>
                    <a:lnTo>
                      <a:pt x="2" y="19"/>
                    </a:lnTo>
                    <a:lnTo>
                      <a:pt x="0" y="10"/>
                    </a:lnTo>
                    <a:lnTo>
                      <a:pt x="1" y="3"/>
                    </a:lnTo>
                    <a:lnTo>
                      <a:pt x="3" y="0"/>
                    </a:lnTo>
                    <a:lnTo>
                      <a:pt x="10" y="6"/>
                    </a:lnTo>
                    <a:lnTo>
                      <a:pt x="16" y="24"/>
                    </a:lnTo>
                    <a:lnTo>
                      <a:pt x="22" y="46"/>
                    </a:lnTo>
                    <a:lnTo>
                      <a:pt x="27" y="6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52" name="Freeform 191">
                <a:extLst>
                  <a:ext uri="{FF2B5EF4-FFF2-40B4-BE49-F238E27FC236}">
                    <a16:creationId xmlns:a16="http://schemas.microsoft.com/office/drawing/2014/main" xmlns="" id="{F20096FD-48C8-428E-8136-D0AC31F5DC61}"/>
                  </a:ext>
                </a:extLst>
              </p:cNvPr>
              <p:cNvSpPr>
                <a:spLocks/>
              </p:cNvSpPr>
              <p:nvPr/>
            </p:nvSpPr>
            <p:spPr bwMode="auto">
              <a:xfrm>
                <a:off x="2127" y="1196"/>
                <a:ext cx="20" cy="32"/>
              </a:xfrm>
              <a:custGeom>
                <a:avLst/>
                <a:gdLst>
                  <a:gd name="T0" fmla="*/ 2 w 40"/>
                  <a:gd name="T1" fmla="*/ 2 h 66"/>
                  <a:gd name="T2" fmla="*/ 2 w 40"/>
                  <a:gd name="T3" fmla="*/ 1 h 66"/>
                  <a:gd name="T4" fmla="*/ 1 w 40"/>
                  <a:gd name="T5" fmla="*/ 1 h 66"/>
                  <a:gd name="T6" fmla="*/ 1 w 40"/>
                  <a:gd name="T7" fmla="*/ 1 h 66"/>
                  <a:gd name="T8" fmla="*/ 1 w 40"/>
                  <a:gd name="T9" fmla="*/ 0 h 66"/>
                  <a:gd name="T10" fmla="*/ 1 w 40"/>
                  <a:gd name="T11" fmla="*/ 0 h 66"/>
                  <a:gd name="T12" fmla="*/ 1 w 40"/>
                  <a:gd name="T13" fmla="*/ 0 h 66"/>
                  <a:gd name="T14" fmla="*/ 0 w 40"/>
                  <a:gd name="T15" fmla="*/ 0 h 66"/>
                  <a:gd name="T16" fmla="*/ 1 w 40"/>
                  <a:gd name="T17" fmla="*/ 0 h 66"/>
                  <a:gd name="T18" fmla="*/ 1 w 40"/>
                  <a:gd name="T19" fmla="*/ 0 h 66"/>
                  <a:gd name="T20" fmla="*/ 1 w 40"/>
                  <a:gd name="T21" fmla="*/ 0 h 66"/>
                  <a:gd name="T22" fmla="*/ 1 w 40"/>
                  <a:gd name="T23" fmla="*/ 0 h 66"/>
                  <a:gd name="T24" fmla="*/ 1 w 40"/>
                  <a:gd name="T25" fmla="*/ 0 h 66"/>
                  <a:gd name="T26" fmla="*/ 1 w 40"/>
                  <a:gd name="T27" fmla="*/ 1 h 66"/>
                  <a:gd name="T28" fmla="*/ 1 w 40"/>
                  <a:gd name="T29" fmla="*/ 1 h 66"/>
                  <a:gd name="T30" fmla="*/ 2 w 40"/>
                  <a:gd name="T31" fmla="*/ 1 h 66"/>
                  <a:gd name="T32" fmla="*/ 2 w 40"/>
                  <a:gd name="T33" fmla="*/ 2 h 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66">
                    <a:moveTo>
                      <a:pt x="40" y="66"/>
                    </a:moveTo>
                    <a:lnTo>
                      <a:pt x="33" y="59"/>
                    </a:lnTo>
                    <a:lnTo>
                      <a:pt x="26" y="51"/>
                    </a:lnTo>
                    <a:lnTo>
                      <a:pt x="18" y="41"/>
                    </a:lnTo>
                    <a:lnTo>
                      <a:pt x="11" y="30"/>
                    </a:lnTo>
                    <a:lnTo>
                      <a:pt x="4" y="21"/>
                    </a:lnTo>
                    <a:lnTo>
                      <a:pt x="1" y="12"/>
                    </a:lnTo>
                    <a:lnTo>
                      <a:pt x="0" y="5"/>
                    </a:lnTo>
                    <a:lnTo>
                      <a:pt x="3" y="0"/>
                    </a:lnTo>
                    <a:lnTo>
                      <a:pt x="8" y="0"/>
                    </a:lnTo>
                    <a:lnTo>
                      <a:pt x="14" y="6"/>
                    </a:lnTo>
                    <a:lnTo>
                      <a:pt x="18" y="15"/>
                    </a:lnTo>
                    <a:lnTo>
                      <a:pt x="24" y="26"/>
                    </a:lnTo>
                    <a:lnTo>
                      <a:pt x="29" y="38"/>
                    </a:lnTo>
                    <a:lnTo>
                      <a:pt x="32" y="50"/>
                    </a:lnTo>
                    <a:lnTo>
                      <a:pt x="37" y="59"/>
                    </a:lnTo>
                    <a:lnTo>
                      <a:pt x="40" y="6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53" name="Freeform 192">
                <a:extLst>
                  <a:ext uri="{FF2B5EF4-FFF2-40B4-BE49-F238E27FC236}">
                    <a16:creationId xmlns:a16="http://schemas.microsoft.com/office/drawing/2014/main" xmlns="" id="{4BF0DA89-522A-4C32-9D91-B3AE6F3702A5}"/>
                  </a:ext>
                </a:extLst>
              </p:cNvPr>
              <p:cNvSpPr>
                <a:spLocks/>
              </p:cNvSpPr>
              <p:nvPr/>
            </p:nvSpPr>
            <p:spPr bwMode="auto">
              <a:xfrm>
                <a:off x="2106" y="1201"/>
                <a:ext cx="27" cy="33"/>
              </a:xfrm>
              <a:custGeom>
                <a:avLst/>
                <a:gdLst>
                  <a:gd name="T0" fmla="*/ 1 w 56"/>
                  <a:gd name="T1" fmla="*/ 3 h 65"/>
                  <a:gd name="T2" fmla="*/ 1 w 56"/>
                  <a:gd name="T3" fmla="*/ 2 h 65"/>
                  <a:gd name="T4" fmla="*/ 1 w 56"/>
                  <a:gd name="T5" fmla="*/ 2 h 65"/>
                  <a:gd name="T6" fmla="*/ 0 w 56"/>
                  <a:gd name="T7" fmla="*/ 2 h 65"/>
                  <a:gd name="T8" fmla="*/ 0 w 56"/>
                  <a:gd name="T9" fmla="*/ 1 h 65"/>
                  <a:gd name="T10" fmla="*/ 0 w 56"/>
                  <a:gd name="T11" fmla="*/ 1 h 65"/>
                  <a:gd name="T12" fmla="*/ 0 w 56"/>
                  <a:gd name="T13" fmla="*/ 1 h 65"/>
                  <a:gd name="T14" fmla="*/ 0 w 56"/>
                  <a:gd name="T15" fmla="*/ 1 h 65"/>
                  <a:gd name="T16" fmla="*/ 0 w 56"/>
                  <a:gd name="T17" fmla="*/ 0 h 65"/>
                  <a:gd name="T18" fmla="*/ 0 w 56"/>
                  <a:gd name="T19" fmla="*/ 1 h 65"/>
                  <a:gd name="T20" fmla="*/ 0 w 56"/>
                  <a:gd name="T21" fmla="*/ 1 h 65"/>
                  <a:gd name="T22" fmla="*/ 0 w 56"/>
                  <a:gd name="T23" fmla="*/ 1 h 65"/>
                  <a:gd name="T24" fmla="*/ 1 w 56"/>
                  <a:gd name="T25" fmla="*/ 1 h 65"/>
                  <a:gd name="T26" fmla="*/ 1 w 56"/>
                  <a:gd name="T27" fmla="*/ 2 h 65"/>
                  <a:gd name="T28" fmla="*/ 1 w 56"/>
                  <a:gd name="T29" fmla="*/ 2 h 65"/>
                  <a:gd name="T30" fmla="*/ 1 w 56"/>
                  <a:gd name="T31" fmla="*/ 2 h 65"/>
                  <a:gd name="T32" fmla="*/ 1 w 56"/>
                  <a:gd name="T33" fmla="*/ 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65">
                    <a:moveTo>
                      <a:pt x="56" y="65"/>
                    </a:moveTo>
                    <a:lnTo>
                      <a:pt x="49" y="60"/>
                    </a:lnTo>
                    <a:lnTo>
                      <a:pt x="39" y="52"/>
                    </a:lnTo>
                    <a:lnTo>
                      <a:pt x="29" y="41"/>
                    </a:lnTo>
                    <a:lnTo>
                      <a:pt x="19" y="31"/>
                    </a:lnTo>
                    <a:lnTo>
                      <a:pt x="9" y="19"/>
                    </a:lnTo>
                    <a:lnTo>
                      <a:pt x="3" y="10"/>
                    </a:lnTo>
                    <a:lnTo>
                      <a:pt x="0" y="3"/>
                    </a:lnTo>
                    <a:lnTo>
                      <a:pt x="3" y="0"/>
                    </a:lnTo>
                    <a:lnTo>
                      <a:pt x="8" y="1"/>
                    </a:lnTo>
                    <a:lnTo>
                      <a:pt x="16" y="8"/>
                    </a:lnTo>
                    <a:lnTo>
                      <a:pt x="24" y="17"/>
                    </a:lnTo>
                    <a:lnTo>
                      <a:pt x="33" y="29"/>
                    </a:lnTo>
                    <a:lnTo>
                      <a:pt x="39" y="41"/>
                    </a:lnTo>
                    <a:lnTo>
                      <a:pt x="46" y="52"/>
                    </a:lnTo>
                    <a:lnTo>
                      <a:pt x="52" y="61"/>
                    </a:lnTo>
                    <a:lnTo>
                      <a:pt x="56" y="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54" name="Freeform 193">
                <a:extLst>
                  <a:ext uri="{FF2B5EF4-FFF2-40B4-BE49-F238E27FC236}">
                    <a16:creationId xmlns:a16="http://schemas.microsoft.com/office/drawing/2014/main" xmlns="" id="{A741DAF9-10C8-4F00-9AA2-420AD9A51821}"/>
                  </a:ext>
                </a:extLst>
              </p:cNvPr>
              <p:cNvSpPr>
                <a:spLocks/>
              </p:cNvSpPr>
              <p:nvPr/>
            </p:nvSpPr>
            <p:spPr bwMode="auto">
              <a:xfrm>
                <a:off x="2085" y="1206"/>
                <a:ext cx="32" cy="34"/>
              </a:xfrm>
              <a:custGeom>
                <a:avLst/>
                <a:gdLst>
                  <a:gd name="T0" fmla="*/ 2 w 63"/>
                  <a:gd name="T1" fmla="*/ 3 h 68"/>
                  <a:gd name="T2" fmla="*/ 2 w 63"/>
                  <a:gd name="T3" fmla="*/ 2 h 68"/>
                  <a:gd name="T4" fmla="*/ 2 w 63"/>
                  <a:gd name="T5" fmla="*/ 2 h 68"/>
                  <a:gd name="T6" fmla="*/ 2 w 63"/>
                  <a:gd name="T7" fmla="*/ 2 h 68"/>
                  <a:gd name="T8" fmla="*/ 1 w 63"/>
                  <a:gd name="T9" fmla="*/ 2 h 68"/>
                  <a:gd name="T10" fmla="*/ 1 w 63"/>
                  <a:gd name="T11" fmla="*/ 1 h 68"/>
                  <a:gd name="T12" fmla="*/ 1 w 63"/>
                  <a:gd name="T13" fmla="*/ 1 h 68"/>
                  <a:gd name="T14" fmla="*/ 0 w 63"/>
                  <a:gd name="T15" fmla="*/ 1 h 68"/>
                  <a:gd name="T16" fmla="*/ 1 w 63"/>
                  <a:gd name="T17" fmla="*/ 0 h 68"/>
                  <a:gd name="T18" fmla="*/ 1 w 63"/>
                  <a:gd name="T19" fmla="*/ 0 h 68"/>
                  <a:gd name="T20" fmla="*/ 1 w 63"/>
                  <a:gd name="T21" fmla="*/ 1 h 68"/>
                  <a:gd name="T22" fmla="*/ 1 w 63"/>
                  <a:gd name="T23" fmla="*/ 1 h 68"/>
                  <a:gd name="T24" fmla="*/ 2 w 63"/>
                  <a:gd name="T25" fmla="*/ 1 h 68"/>
                  <a:gd name="T26" fmla="*/ 2 w 63"/>
                  <a:gd name="T27" fmla="*/ 2 h 68"/>
                  <a:gd name="T28" fmla="*/ 2 w 63"/>
                  <a:gd name="T29" fmla="*/ 2 h 68"/>
                  <a:gd name="T30" fmla="*/ 2 w 63"/>
                  <a:gd name="T31" fmla="*/ 2 h 68"/>
                  <a:gd name="T32" fmla="*/ 2 w 63"/>
                  <a:gd name="T33" fmla="*/ 3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68">
                    <a:moveTo>
                      <a:pt x="63" y="68"/>
                    </a:moveTo>
                    <a:lnTo>
                      <a:pt x="55" y="63"/>
                    </a:lnTo>
                    <a:lnTo>
                      <a:pt x="46" y="55"/>
                    </a:lnTo>
                    <a:lnTo>
                      <a:pt x="33" y="46"/>
                    </a:lnTo>
                    <a:lnTo>
                      <a:pt x="22" y="35"/>
                    </a:lnTo>
                    <a:lnTo>
                      <a:pt x="12" y="24"/>
                    </a:lnTo>
                    <a:lnTo>
                      <a:pt x="3" y="14"/>
                    </a:lnTo>
                    <a:lnTo>
                      <a:pt x="0" y="6"/>
                    </a:lnTo>
                    <a:lnTo>
                      <a:pt x="2" y="0"/>
                    </a:lnTo>
                    <a:lnTo>
                      <a:pt x="8" y="0"/>
                    </a:lnTo>
                    <a:lnTo>
                      <a:pt x="16" y="6"/>
                    </a:lnTo>
                    <a:lnTo>
                      <a:pt x="24" y="15"/>
                    </a:lnTo>
                    <a:lnTo>
                      <a:pt x="33" y="27"/>
                    </a:lnTo>
                    <a:lnTo>
                      <a:pt x="41" y="40"/>
                    </a:lnTo>
                    <a:lnTo>
                      <a:pt x="49" y="52"/>
                    </a:lnTo>
                    <a:lnTo>
                      <a:pt x="58" y="62"/>
                    </a:lnTo>
                    <a:lnTo>
                      <a:pt x="63"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55" name="Freeform 194">
                <a:extLst>
                  <a:ext uri="{FF2B5EF4-FFF2-40B4-BE49-F238E27FC236}">
                    <a16:creationId xmlns:a16="http://schemas.microsoft.com/office/drawing/2014/main" xmlns="" id="{E9C4D6A9-589C-446C-A651-A0B2F69C3F00}"/>
                  </a:ext>
                </a:extLst>
              </p:cNvPr>
              <p:cNvSpPr>
                <a:spLocks/>
              </p:cNvSpPr>
              <p:nvPr/>
            </p:nvSpPr>
            <p:spPr bwMode="auto">
              <a:xfrm>
                <a:off x="2069" y="1215"/>
                <a:ext cx="37" cy="32"/>
              </a:xfrm>
              <a:custGeom>
                <a:avLst/>
                <a:gdLst>
                  <a:gd name="T0" fmla="*/ 3 w 73"/>
                  <a:gd name="T1" fmla="*/ 2 h 64"/>
                  <a:gd name="T2" fmla="*/ 2 w 73"/>
                  <a:gd name="T3" fmla="*/ 2 h 64"/>
                  <a:gd name="T4" fmla="*/ 2 w 73"/>
                  <a:gd name="T5" fmla="*/ 2 h 64"/>
                  <a:gd name="T6" fmla="*/ 2 w 73"/>
                  <a:gd name="T7" fmla="*/ 2 h 64"/>
                  <a:gd name="T8" fmla="*/ 1 w 73"/>
                  <a:gd name="T9" fmla="*/ 2 h 64"/>
                  <a:gd name="T10" fmla="*/ 1 w 73"/>
                  <a:gd name="T11" fmla="*/ 1 h 64"/>
                  <a:gd name="T12" fmla="*/ 1 w 73"/>
                  <a:gd name="T13" fmla="*/ 1 h 64"/>
                  <a:gd name="T14" fmla="*/ 1 w 73"/>
                  <a:gd name="T15" fmla="*/ 1 h 64"/>
                  <a:gd name="T16" fmla="*/ 0 w 73"/>
                  <a:gd name="T17" fmla="*/ 1 h 64"/>
                  <a:gd name="T18" fmla="*/ 1 w 73"/>
                  <a:gd name="T19" fmla="*/ 0 h 64"/>
                  <a:gd name="T20" fmla="*/ 1 w 73"/>
                  <a:gd name="T21" fmla="*/ 1 h 64"/>
                  <a:gd name="T22" fmla="*/ 1 w 73"/>
                  <a:gd name="T23" fmla="*/ 1 h 64"/>
                  <a:gd name="T24" fmla="*/ 2 w 73"/>
                  <a:gd name="T25" fmla="*/ 1 h 64"/>
                  <a:gd name="T26" fmla="*/ 2 w 73"/>
                  <a:gd name="T27" fmla="*/ 2 h 64"/>
                  <a:gd name="T28" fmla="*/ 2 w 73"/>
                  <a:gd name="T29" fmla="*/ 2 h 64"/>
                  <a:gd name="T30" fmla="*/ 3 w 73"/>
                  <a:gd name="T31" fmla="*/ 2 h 64"/>
                  <a:gd name="T32" fmla="*/ 3 w 73"/>
                  <a:gd name="T33" fmla="*/ 2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3" h="64">
                    <a:moveTo>
                      <a:pt x="73" y="64"/>
                    </a:moveTo>
                    <a:lnTo>
                      <a:pt x="64" y="60"/>
                    </a:lnTo>
                    <a:lnTo>
                      <a:pt x="53" y="55"/>
                    </a:lnTo>
                    <a:lnTo>
                      <a:pt x="40" y="49"/>
                    </a:lnTo>
                    <a:lnTo>
                      <a:pt x="28" y="41"/>
                    </a:lnTo>
                    <a:lnTo>
                      <a:pt x="17" y="32"/>
                    </a:lnTo>
                    <a:lnTo>
                      <a:pt x="8" y="22"/>
                    </a:lnTo>
                    <a:lnTo>
                      <a:pt x="2" y="13"/>
                    </a:lnTo>
                    <a:lnTo>
                      <a:pt x="0" y="3"/>
                    </a:lnTo>
                    <a:lnTo>
                      <a:pt x="2" y="0"/>
                    </a:lnTo>
                    <a:lnTo>
                      <a:pt x="10" y="5"/>
                    </a:lnTo>
                    <a:lnTo>
                      <a:pt x="20" y="13"/>
                    </a:lnTo>
                    <a:lnTo>
                      <a:pt x="33" y="23"/>
                    </a:lnTo>
                    <a:lnTo>
                      <a:pt x="46" y="36"/>
                    </a:lnTo>
                    <a:lnTo>
                      <a:pt x="57" y="48"/>
                    </a:lnTo>
                    <a:lnTo>
                      <a:pt x="68" y="57"/>
                    </a:lnTo>
                    <a:lnTo>
                      <a:pt x="73" y="6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56" name="Freeform 195">
                <a:extLst>
                  <a:ext uri="{FF2B5EF4-FFF2-40B4-BE49-F238E27FC236}">
                    <a16:creationId xmlns:a16="http://schemas.microsoft.com/office/drawing/2014/main" xmlns="" id="{69549A52-2DC2-49D5-8169-965290B3DBD7}"/>
                  </a:ext>
                </a:extLst>
              </p:cNvPr>
              <p:cNvSpPr>
                <a:spLocks/>
              </p:cNvSpPr>
              <p:nvPr/>
            </p:nvSpPr>
            <p:spPr bwMode="auto">
              <a:xfrm>
                <a:off x="2056" y="1235"/>
                <a:ext cx="40" cy="16"/>
              </a:xfrm>
              <a:custGeom>
                <a:avLst/>
                <a:gdLst>
                  <a:gd name="T0" fmla="*/ 0 w 81"/>
                  <a:gd name="T1" fmla="*/ 1 h 31"/>
                  <a:gd name="T2" fmla="*/ 0 w 81"/>
                  <a:gd name="T3" fmla="*/ 0 h 31"/>
                  <a:gd name="T4" fmla="*/ 0 w 81"/>
                  <a:gd name="T5" fmla="*/ 1 h 31"/>
                  <a:gd name="T6" fmla="*/ 0 w 81"/>
                  <a:gd name="T7" fmla="*/ 1 h 31"/>
                  <a:gd name="T8" fmla="*/ 1 w 81"/>
                  <a:gd name="T9" fmla="*/ 1 h 31"/>
                  <a:gd name="T10" fmla="*/ 1 w 81"/>
                  <a:gd name="T11" fmla="*/ 1 h 31"/>
                  <a:gd name="T12" fmla="*/ 1 w 81"/>
                  <a:gd name="T13" fmla="*/ 1 h 31"/>
                  <a:gd name="T14" fmla="*/ 2 w 81"/>
                  <a:gd name="T15" fmla="*/ 1 h 31"/>
                  <a:gd name="T16" fmla="*/ 2 w 81"/>
                  <a:gd name="T17" fmla="*/ 1 h 31"/>
                  <a:gd name="T18" fmla="*/ 2 w 81"/>
                  <a:gd name="T19" fmla="*/ 1 h 31"/>
                  <a:gd name="T20" fmla="*/ 1 w 81"/>
                  <a:gd name="T21" fmla="*/ 1 h 31"/>
                  <a:gd name="T22" fmla="*/ 1 w 81"/>
                  <a:gd name="T23" fmla="*/ 1 h 31"/>
                  <a:gd name="T24" fmla="*/ 0 w 81"/>
                  <a:gd name="T25" fmla="*/ 1 h 31"/>
                  <a:gd name="T26" fmla="*/ 0 w 81"/>
                  <a:gd name="T27" fmla="*/ 1 h 31"/>
                  <a:gd name="T28" fmla="*/ 0 w 81"/>
                  <a:gd name="T29" fmla="*/ 1 h 31"/>
                  <a:gd name="T30" fmla="*/ 0 w 81"/>
                  <a:gd name="T31" fmla="*/ 1 h 31"/>
                  <a:gd name="T32" fmla="*/ 0 w 81"/>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1" h="31">
                    <a:moveTo>
                      <a:pt x="0" y="1"/>
                    </a:moveTo>
                    <a:lnTo>
                      <a:pt x="5" y="0"/>
                    </a:lnTo>
                    <a:lnTo>
                      <a:pt x="13" y="2"/>
                    </a:lnTo>
                    <a:lnTo>
                      <a:pt x="23" y="6"/>
                    </a:lnTo>
                    <a:lnTo>
                      <a:pt x="36" y="11"/>
                    </a:lnTo>
                    <a:lnTo>
                      <a:pt x="49" y="16"/>
                    </a:lnTo>
                    <a:lnTo>
                      <a:pt x="61" y="22"/>
                    </a:lnTo>
                    <a:lnTo>
                      <a:pt x="73" y="26"/>
                    </a:lnTo>
                    <a:lnTo>
                      <a:pt x="81" y="29"/>
                    </a:lnTo>
                    <a:lnTo>
                      <a:pt x="69" y="31"/>
                    </a:lnTo>
                    <a:lnTo>
                      <a:pt x="57" y="30"/>
                    </a:lnTo>
                    <a:lnTo>
                      <a:pt x="42" y="27"/>
                    </a:lnTo>
                    <a:lnTo>
                      <a:pt x="28" y="24"/>
                    </a:lnTo>
                    <a:lnTo>
                      <a:pt x="15" y="19"/>
                    </a:lnTo>
                    <a:lnTo>
                      <a:pt x="5" y="14"/>
                    </a:lnTo>
                    <a:lnTo>
                      <a:pt x="0" y="8"/>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57" name="Freeform 196">
                <a:extLst>
                  <a:ext uri="{FF2B5EF4-FFF2-40B4-BE49-F238E27FC236}">
                    <a16:creationId xmlns:a16="http://schemas.microsoft.com/office/drawing/2014/main" xmlns="" id="{580BDF4B-FC73-4433-9150-88A3EE235AE7}"/>
                  </a:ext>
                </a:extLst>
              </p:cNvPr>
              <p:cNvSpPr>
                <a:spLocks/>
              </p:cNvSpPr>
              <p:nvPr/>
            </p:nvSpPr>
            <p:spPr bwMode="auto">
              <a:xfrm>
                <a:off x="2043" y="1247"/>
                <a:ext cx="40" cy="15"/>
              </a:xfrm>
              <a:custGeom>
                <a:avLst/>
                <a:gdLst>
                  <a:gd name="T0" fmla="*/ 0 w 78"/>
                  <a:gd name="T1" fmla="*/ 0 h 30"/>
                  <a:gd name="T2" fmla="*/ 1 w 78"/>
                  <a:gd name="T3" fmla="*/ 0 h 30"/>
                  <a:gd name="T4" fmla="*/ 1 w 78"/>
                  <a:gd name="T5" fmla="*/ 1 h 30"/>
                  <a:gd name="T6" fmla="*/ 1 w 78"/>
                  <a:gd name="T7" fmla="*/ 1 h 30"/>
                  <a:gd name="T8" fmla="*/ 2 w 78"/>
                  <a:gd name="T9" fmla="*/ 1 h 30"/>
                  <a:gd name="T10" fmla="*/ 2 w 78"/>
                  <a:gd name="T11" fmla="*/ 1 h 30"/>
                  <a:gd name="T12" fmla="*/ 2 w 78"/>
                  <a:gd name="T13" fmla="*/ 1 h 30"/>
                  <a:gd name="T14" fmla="*/ 3 w 78"/>
                  <a:gd name="T15" fmla="*/ 1 h 30"/>
                  <a:gd name="T16" fmla="*/ 3 w 78"/>
                  <a:gd name="T17" fmla="*/ 1 h 30"/>
                  <a:gd name="T18" fmla="*/ 3 w 78"/>
                  <a:gd name="T19" fmla="*/ 1 h 30"/>
                  <a:gd name="T20" fmla="*/ 2 w 78"/>
                  <a:gd name="T21" fmla="*/ 1 h 30"/>
                  <a:gd name="T22" fmla="*/ 2 w 78"/>
                  <a:gd name="T23" fmla="*/ 1 h 30"/>
                  <a:gd name="T24" fmla="*/ 1 w 78"/>
                  <a:gd name="T25" fmla="*/ 1 h 30"/>
                  <a:gd name="T26" fmla="*/ 1 w 78"/>
                  <a:gd name="T27" fmla="*/ 1 h 30"/>
                  <a:gd name="T28" fmla="*/ 1 w 78"/>
                  <a:gd name="T29" fmla="*/ 1 h 30"/>
                  <a:gd name="T30" fmla="*/ 0 w 78"/>
                  <a:gd name="T31" fmla="*/ 1 h 30"/>
                  <a:gd name="T32" fmla="*/ 0 w 7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8" h="30">
                    <a:moveTo>
                      <a:pt x="0" y="0"/>
                    </a:moveTo>
                    <a:lnTo>
                      <a:pt x="5" y="0"/>
                    </a:lnTo>
                    <a:lnTo>
                      <a:pt x="13" y="1"/>
                    </a:lnTo>
                    <a:lnTo>
                      <a:pt x="23" y="6"/>
                    </a:lnTo>
                    <a:lnTo>
                      <a:pt x="36" y="10"/>
                    </a:lnTo>
                    <a:lnTo>
                      <a:pt x="49" y="16"/>
                    </a:lnTo>
                    <a:lnTo>
                      <a:pt x="61" y="21"/>
                    </a:lnTo>
                    <a:lnTo>
                      <a:pt x="71" y="25"/>
                    </a:lnTo>
                    <a:lnTo>
                      <a:pt x="78" y="28"/>
                    </a:lnTo>
                    <a:lnTo>
                      <a:pt x="68" y="30"/>
                    </a:lnTo>
                    <a:lnTo>
                      <a:pt x="55" y="29"/>
                    </a:lnTo>
                    <a:lnTo>
                      <a:pt x="40" y="28"/>
                    </a:lnTo>
                    <a:lnTo>
                      <a:pt x="28" y="24"/>
                    </a:lnTo>
                    <a:lnTo>
                      <a:pt x="15" y="18"/>
                    </a:lnTo>
                    <a:lnTo>
                      <a:pt x="6" y="13"/>
                    </a:lnTo>
                    <a:lnTo>
                      <a:pt x="0" y="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58" name="Freeform 197">
                <a:extLst>
                  <a:ext uri="{FF2B5EF4-FFF2-40B4-BE49-F238E27FC236}">
                    <a16:creationId xmlns:a16="http://schemas.microsoft.com/office/drawing/2014/main" xmlns="" id="{CAE486BA-667B-4873-BD67-FBF174AFF8C0}"/>
                  </a:ext>
                </a:extLst>
              </p:cNvPr>
              <p:cNvSpPr>
                <a:spLocks/>
              </p:cNvSpPr>
              <p:nvPr/>
            </p:nvSpPr>
            <p:spPr bwMode="auto">
              <a:xfrm>
                <a:off x="1925" y="1187"/>
                <a:ext cx="197" cy="44"/>
              </a:xfrm>
              <a:custGeom>
                <a:avLst/>
                <a:gdLst>
                  <a:gd name="T0" fmla="*/ 13 w 394"/>
                  <a:gd name="T1" fmla="*/ 1 h 88"/>
                  <a:gd name="T2" fmla="*/ 13 w 394"/>
                  <a:gd name="T3" fmla="*/ 1 h 88"/>
                  <a:gd name="T4" fmla="*/ 13 w 394"/>
                  <a:gd name="T5" fmla="*/ 1 h 88"/>
                  <a:gd name="T6" fmla="*/ 13 w 394"/>
                  <a:gd name="T7" fmla="*/ 1 h 88"/>
                  <a:gd name="T8" fmla="*/ 13 w 394"/>
                  <a:gd name="T9" fmla="*/ 0 h 88"/>
                  <a:gd name="T10" fmla="*/ 12 w 394"/>
                  <a:gd name="T11" fmla="*/ 1 h 88"/>
                  <a:gd name="T12" fmla="*/ 11 w 394"/>
                  <a:gd name="T13" fmla="*/ 1 h 88"/>
                  <a:gd name="T14" fmla="*/ 10 w 394"/>
                  <a:gd name="T15" fmla="*/ 2 h 88"/>
                  <a:gd name="T16" fmla="*/ 9 w 394"/>
                  <a:gd name="T17" fmla="*/ 2 h 88"/>
                  <a:gd name="T18" fmla="*/ 8 w 394"/>
                  <a:gd name="T19" fmla="*/ 2 h 88"/>
                  <a:gd name="T20" fmla="*/ 7 w 394"/>
                  <a:gd name="T21" fmla="*/ 3 h 88"/>
                  <a:gd name="T22" fmla="*/ 7 w 394"/>
                  <a:gd name="T23" fmla="*/ 3 h 88"/>
                  <a:gd name="T24" fmla="*/ 6 w 394"/>
                  <a:gd name="T25" fmla="*/ 3 h 88"/>
                  <a:gd name="T26" fmla="*/ 5 w 394"/>
                  <a:gd name="T27" fmla="*/ 3 h 88"/>
                  <a:gd name="T28" fmla="*/ 4 w 394"/>
                  <a:gd name="T29" fmla="*/ 3 h 88"/>
                  <a:gd name="T30" fmla="*/ 4 w 394"/>
                  <a:gd name="T31" fmla="*/ 3 h 88"/>
                  <a:gd name="T32" fmla="*/ 3 w 394"/>
                  <a:gd name="T33" fmla="*/ 3 h 88"/>
                  <a:gd name="T34" fmla="*/ 2 w 394"/>
                  <a:gd name="T35" fmla="*/ 3 h 88"/>
                  <a:gd name="T36" fmla="*/ 2 w 394"/>
                  <a:gd name="T37" fmla="*/ 3 h 88"/>
                  <a:gd name="T38" fmla="*/ 1 w 394"/>
                  <a:gd name="T39" fmla="*/ 3 h 88"/>
                  <a:gd name="T40" fmla="*/ 0 w 394"/>
                  <a:gd name="T41" fmla="*/ 3 h 88"/>
                  <a:gd name="T42" fmla="*/ 1 w 394"/>
                  <a:gd name="T43" fmla="*/ 3 h 88"/>
                  <a:gd name="T44" fmla="*/ 1 w 394"/>
                  <a:gd name="T45" fmla="*/ 3 h 88"/>
                  <a:gd name="T46" fmla="*/ 2 w 394"/>
                  <a:gd name="T47" fmla="*/ 3 h 88"/>
                  <a:gd name="T48" fmla="*/ 3 w 394"/>
                  <a:gd name="T49" fmla="*/ 3 h 88"/>
                  <a:gd name="T50" fmla="*/ 3 w 394"/>
                  <a:gd name="T51" fmla="*/ 3 h 88"/>
                  <a:gd name="T52" fmla="*/ 4 w 394"/>
                  <a:gd name="T53" fmla="*/ 3 h 88"/>
                  <a:gd name="T54" fmla="*/ 5 w 394"/>
                  <a:gd name="T55" fmla="*/ 3 h 88"/>
                  <a:gd name="T56" fmla="*/ 6 w 394"/>
                  <a:gd name="T57" fmla="*/ 3 h 88"/>
                  <a:gd name="T58" fmla="*/ 7 w 394"/>
                  <a:gd name="T59" fmla="*/ 3 h 88"/>
                  <a:gd name="T60" fmla="*/ 8 w 394"/>
                  <a:gd name="T61" fmla="*/ 3 h 88"/>
                  <a:gd name="T62" fmla="*/ 9 w 394"/>
                  <a:gd name="T63" fmla="*/ 3 h 88"/>
                  <a:gd name="T64" fmla="*/ 10 w 394"/>
                  <a:gd name="T65" fmla="*/ 2 h 88"/>
                  <a:gd name="T66" fmla="*/ 11 w 394"/>
                  <a:gd name="T67" fmla="*/ 2 h 88"/>
                  <a:gd name="T68" fmla="*/ 11 w 394"/>
                  <a:gd name="T69" fmla="*/ 2 h 88"/>
                  <a:gd name="T70" fmla="*/ 12 w 394"/>
                  <a:gd name="T71" fmla="*/ 1 h 88"/>
                  <a:gd name="T72" fmla="*/ 13 w 394"/>
                  <a:gd name="T73" fmla="*/ 1 h 8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94" h="88">
                    <a:moveTo>
                      <a:pt x="388" y="13"/>
                    </a:moveTo>
                    <a:lnTo>
                      <a:pt x="390" y="10"/>
                    </a:lnTo>
                    <a:lnTo>
                      <a:pt x="391" y="7"/>
                    </a:lnTo>
                    <a:lnTo>
                      <a:pt x="393" y="3"/>
                    </a:lnTo>
                    <a:lnTo>
                      <a:pt x="394" y="0"/>
                    </a:lnTo>
                    <a:lnTo>
                      <a:pt x="364" y="16"/>
                    </a:lnTo>
                    <a:lnTo>
                      <a:pt x="335" y="30"/>
                    </a:lnTo>
                    <a:lnTo>
                      <a:pt x="307" y="41"/>
                    </a:lnTo>
                    <a:lnTo>
                      <a:pt x="279" y="51"/>
                    </a:lnTo>
                    <a:lnTo>
                      <a:pt x="251" y="59"/>
                    </a:lnTo>
                    <a:lnTo>
                      <a:pt x="224" y="65"/>
                    </a:lnTo>
                    <a:lnTo>
                      <a:pt x="198" y="69"/>
                    </a:lnTo>
                    <a:lnTo>
                      <a:pt x="173" y="73"/>
                    </a:lnTo>
                    <a:lnTo>
                      <a:pt x="148" y="75"/>
                    </a:lnTo>
                    <a:lnTo>
                      <a:pt x="124" y="76"/>
                    </a:lnTo>
                    <a:lnTo>
                      <a:pt x="101" y="77"/>
                    </a:lnTo>
                    <a:lnTo>
                      <a:pt x="79" y="77"/>
                    </a:lnTo>
                    <a:lnTo>
                      <a:pt x="57" y="77"/>
                    </a:lnTo>
                    <a:lnTo>
                      <a:pt x="38" y="77"/>
                    </a:lnTo>
                    <a:lnTo>
                      <a:pt x="18" y="76"/>
                    </a:lnTo>
                    <a:lnTo>
                      <a:pt x="0" y="76"/>
                    </a:lnTo>
                    <a:lnTo>
                      <a:pt x="13" y="79"/>
                    </a:lnTo>
                    <a:lnTo>
                      <a:pt x="28" y="83"/>
                    </a:lnTo>
                    <a:lnTo>
                      <a:pt x="47" y="85"/>
                    </a:lnTo>
                    <a:lnTo>
                      <a:pt x="70" y="86"/>
                    </a:lnTo>
                    <a:lnTo>
                      <a:pt x="95" y="88"/>
                    </a:lnTo>
                    <a:lnTo>
                      <a:pt x="122" y="88"/>
                    </a:lnTo>
                    <a:lnTo>
                      <a:pt x="151" y="85"/>
                    </a:lnTo>
                    <a:lnTo>
                      <a:pt x="181" y="83"/>
                    </a:lnTo>
                    <a:lnTo>
                      <a:pt x="209" y="79"/>
                    </a:lnTo>
                    <a:lnTo>
                      <a:pt x="239" y="75"/>
                    </a:lnTo>
                    <a:lnTo>
                      <a:pt x="269" y="68"/>
                    </a:lnTo>
                    <a:lnTo>
                      <a:pt x="297" y="60"/>
                    </a:lnTo>
                    <a:lnTo>
                      <a:pt x="323" y="51"/>
                    </a:lnTo>
                    <a:lnTo>
                      <a:pt x="348" y="40"/>
                    </a:lnTo>
                    <a:lnTo>
                      <a:pt x="369" y="28"/>
                    </a:lnTo>
                    <a:lnTo>
                      <a:pt x="388"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59" name="Freeform 198">
                <a:extLst>
                  <a:ext uri="{FF2B5EF4-FFF2-40B4-BE49-F238E27FC236}">
                    <a16:creationId xmlns:a16="http://schemas.microsoft.com/office/drawing/2014/main" xmlns="" id="{C365CA20-43DC-4B0E-B74A-DA255905157A}"/>
                  </a:ext>
                </a:extLst>
              </p:cNvPr>
              <p:cNvSpPr>
                <a:spLocks/>
              </p:cNvSpPr>
              <p:nvPr/>
            </p:nvSpPr>
            <p:spPr bwMode="auto">
              <a:xfrm>
                <a:off x="1938" y="1199"/>
                <a:ext cx="28" cy="29"/>
              </a:xfrm>
              <a:custGeom>
                <a:avLst/>
                <a:gdLst>
                  <a:gd name="T0" fmla="*/ 0 w 57"/>
                  <a:gd name="T1" fmla="*/ 0 h 59"/>
                  <a:gd name="T2" fmla="*/ 0 w 57"/>
                  <a:gd name="T3" fmla="*/ 0 h 59"/>
                  <a:gd name="T4" fmla="*/ 0 w 57"/>
                  <a:gd name="T5" fmla="*/ 0 h 59"/>
                  <a:gd name="T6" fmla="*/ 0 w 57"/>
                  <a:gd name="T7" fmla="*/ 0 h 59"/>
                  <a:gd name="T8" fmla="*/ 0 w 57"/>
                  <a:gd name="T9" fmla="*/ 0 h 59"/>
                  <a:gd name="T10" fmla="*/ 0 w 57"/>
                  <a:gd name="T11" fmla="*/ 1 h 59"/>
                  <a:gd name="T12" fmla="*/ 0 w 57"/>
                  <a:gd name="T13" fmla="*/ 1 h 59"/>
                  <a:gd name="T14" fmla="*/ 1 w 57"/>
                  <a:gd name="T15" fmla="*/ 1 h 59"/>
                  <a:gd name="T16" fmla="*/ 1 w 57"/>
                  <a:gd name="T17" fmla="*/ 1 h 59"/>
                  <a:gd name="T18" fmla="*/ 1 w 57"/>
                  <a:gd name="T19" fmla="*/ 1 h 59"/>
                  <a:gd name="T20" fmla="*/ 1 w 57"/>
                  <a:gd name="T21" fmla="*/ 1 h 59"/>
                  <a:gd name="T22" fmla="*/ 1 w 57"/>
                  <a:gd name="T23" fmla="*/ 1 h 59"/>
                  <a:gd name="T24" fmla="*/ 0 w 57"/>
                  <a:gd name="T25" fmla="*/ 0 h 59"/>
                  <a:gd name="T26" fmla="*/ 0 w 57"/>
                  <a:gd name="T27" fmla="*/ 0 h 59"/>
                  <a:gd name="T28" fmla="*/ 0 w 57"/>
                  <a:gd name="T29" fmla="*/ 0 h 59"/>
                  <a:gd name="T30" fmla="*/ 0 w 57"/>
                  <a:gd name="T31" fmla="*/ 0 h 59"/>
                  <a:gd name="T32" fmla="*/ 0 w 57"/>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59">
                    <a:moveTo>
                      <a:pt x="1" y="0"/>
                    </a:moveTo>
                    <a:lnTo>
                      <a:pt x="0" y="3"/>
                    </a:lnTo>
                    <a:lnTo>
                      <a:pt x="1" y="9"/>
                    </a:lnTo>
                    <a:lnTo>
                      <a:pt x="5" y="17"/>
                    </a:lnTo>
                    <a:lnTo>
                      <a:pt x="12" y="28"/>
                    </a:lnTo>
                    <a:lnTo>
                      <a:pt x="20" y="38"/>
                    </a:lnTo>
                    <a:lnTo>
                      <a:pt x="31" y="47"/>
                    </a:lnTo>
                    <a:lnTo>
                      <a:pt x="43" y="54"/>
                    </a:lnTo>
                    <a:lnTo>
                      <a:pt x="57" y="59"/>
                    </a:lnTo>
                    <a:lnTo>
                      <a:pt x="50" y="53"/>
                    </a:lnTo>
                    <a:lnTo>
                      <a:pt x="43" y="44"/>
                    </a:lnTo>
                    <a:lnTo>
                      <a:pt x="35" y="33"/>
                    </a:lnTo>
                    <a:lnTo>
                      <a:pt x="26" y="23"/>
                    </a:lnTo>
                    <a:lnTo>
                      <a:pt x="19" y="14"/>
                    </a:lnTo>
                    <a:lnTo>
                      <a:pt x="11" y="6"/>
                    </a:lnTo>
                    <a:lnTo>
                      <a:pt x="5" y="1"/>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60" name="Freeform 199">
                <a:extLst>
                  <a:ext uri="{FF2B5EF4-FFF2-40B4-BE49-F238E27FC236}">
                    <a16:creationId xmlns:a16="http://schemas.microsoft.com/office/drawing/2014/main" xmlns="" id="{625BCC0F-116F-4C58-89D3-E68153A06787}"/>
                  </a:ext>
                </a:extLst>
              </p:cNvPr>
              <p:cNvSpPr>
                <a:spLocks/>
              </p:cNvSpPr>
              <p:nvPr/>
            </p:nvSpPr>
            <p:spPr bwMode="auto">
              <a:xfrm>
                <a:off x="1965" y="1195"/>
                <a:ext cx="36" cy="34"/>
              </a:xfrm>
              <a:custGeom>
                <a:avLst/>
                <a:gdLst>
                  <a:gd name="T0" fmla="*/ 0 w 73"/>
                  <a:gd name="T1" fmla="*/ 0 h 68"/>
                  <a:gd name="T2" fmla="*/ 0 w 73"/>
                  <a:gd name="T3" fmla="*/ 1 h 68"/>
                  <a:gd name="T4" fmla="*/ 0 w 73"/>
                  <a:gd name="T5" fmla="*/ 1 h 68"/>
                  <a:gd name="T6" fmla="*/ 0 w 73"/>
                  <a:gd name="T7" fmla="*/ 1 h 68"/>
                  <a:gd name="T8" fmla="*/ 0 w 73"/>
                  <a:gd name="T9" fmla="*/ 2 h 68"/>
                  <a:gd name="T10" fmla="*/ 0 w 73"/>
                  <a:gd name="T11" fmla="*/ 2 h 68"/>
                  <a:gd name="T12" fmla="*/ 1 w 73"/>
                  <a:gd name="T13" fmla="*/ 2 h 68"/>
                  <a:gd name="T14" fmla="*/ 1 w 73"/>
                  <a:gd name="T15" fmla="*/ 2 h 68"/>
                  <a:gd name="T16" fmla="*/ 2 w 73"/>
                  <a:gd name="T17" fmla="*/ 3 h 68"/>
                  <a:gd name="T18" fmla="*/ 2 w 73"/>
                  <a:gd name="T19" fmla="*/ 2 h 68"/>
                  <a:gd name="T20" fmla="*/ 1 w 73"/>
                  <a:gd name="T21" fmla="*/ 2 h 68"/>
                  <a:gd name="T22" fmla="*/ 1 w 73"/>
                  <a:gd name="T23" fmla="*/ 2 h 68"/>
                  <a:gd name="T24" fmla="*/ 1 w 73"/>
                  <a:gd name="T25" fmla="*/ 1 h 68"/>
                  <a:gd name="T26" fmla="*/ 0 w 73"/>
                  <a:gd name="T27" fmla="*/ 1 h 68"/>
                  <a:gd name="T28" fmla="*/ 0 w 73"/>
                  <a:gd name="T29" fmla="*/ 1 h 68"/>
                  <a:gd name="T30" fmla="*/ 0 w 73"/>
                  <a:gd name="T31" fmla="*/ 1 h 68"/>
                  <a:gd name="T32" fmla="*/ 0 w 73"/>
                  <a:gd name="T33" fmla="*/ 0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3" h="68">
                    <a:moveTo>
                      <a:pt x="3" y="0"/>
                    </a:moveTo>
                    <a:lnTo>
                      <a:pt x="0" y="5"/>
                    </a:lnTo>
                    <a:lnTo>
                      <a:pt x="3" y="12"/>
                    </a:lnTo>
                    <a:lnTo>
                      <a:pt x="9" y="22"/>
                    </a:lnTo>
                    <a:lnTo>
                      <a:pt x="19" y="34"/>
                    </a:lnTo>
                    <a:lnTo>
                      <a:pt x="31" y="45"/>
                    </a:lnTo>
                    <a:lnTo>
                      <a:pt x="44" y="55"/>
                    </a:lnTo>
                    <a:lnTo>
                      <a:pt x="59" y="63"/>
                    </a:lnTo>
                    <a:lnTo>
                      <a:pt x="73" y="68"/>
                    </a:lnTo>
                    <a:lnTo>
                      <a:pt x="67" y="63"/>
                    </a:lnTo>
                    <a:lnTo>
                      <a:pt x="59" y="54"/>
                    </a:lnTo>
                    <a:lnTo>
                      <a:pt x="50" y="43"/>
                    </a:lnTo>
                    <a:lnTo>
                      <a:pt x="38" y="30"/>
                    </a:lnTo>
                    <a:lnTo>
                      <a:pt x="28" y="17"/>
                    </a:lnTo>
                    <a:lnTo>
                      <a:pt x="17" y="8"/>
                    </a:lnTo>
                    <a:lnTo>
                      <a:pt x="8" y="1"/>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61" name="Freeform 200">
                <a:extLst>
                  <a:ext uri="{FF2B5EF4-FFF2-40B4-BE49-F238E27FC236}">
                    <a16:creationId xmlns:a16="http://schemas.microsoft.com/office/drawing/2014/main" xmlns="" id="{9C016E00-5E5B-42F3-A6E8-4E9B20F462C6}"/>
                  </a:ext>
                </a:extLst>
              </p:cNvPr>
              <p:cNvSpPr>
                <a:spLocks/>
              </p:cNvSpPr>
              <p:nvPr/>
            </p:nvSpPr>
            <p:spPr bwMode="auto">
              <a:xfrm>
                <a:off x="1987" y="1189"/>
                <a:ext cx="32" cy="38"/>
              </a:xfrm>
              <a:custGeom>
                <a:avLst/>
                <a:gdLst>
                  <a:gd name="T0" fmla="*/ 1 w 63"/>
                  <a:gd name="T1" fmla="*/ 0 h 76"/>
                  <a:gd name="T2" fmla="*/ 0 w 63"/>
                  <a:gd name="T3" fmla="*/ 1 h 76"/>
                  <a:gd name="T4" fmla="*/ 1 w 63"/>
                  <a:gd name="T5" fmla="*/ 1 h 76"/>
                  <a:gd name="T6" fmla="*/ 1 w 63"/>
                  <a:gd name="T7" fmla="*/ 1 h 76"/>
                  <a:gd name="T8" fmla="*/ 1 w 63"/>
                  <a:gd name="T9" fmla="*/ 2 h 76"/>
                  <a:gd name="T10" fmla="*/ 1 w 63"/>
                  <a:gd name="T11" fmla="*/ 2 h 76"/>
                  <a:gd name="T12" fmla="*/ 2 w 63"/>
                  <a:gd name="T13" fmla="*/ 2 h 76"/>
                  <a:gd name="T14" fmla="*/ 2 w 63"/>
                  <a:gd name="T15" fmla="*/ 3 h 76"/>
                  <a:gd name="T16" fmla="*/ 2 w 63"/>
                  <a:gd name="T17" fmla="*/ 3 h 76"/>
                  <a:gd name="T18" fmla="*/ 2 w 63"/>
                  <a:gd name="T19" fmla="*/ 3 h 76"/>
                  <a:gd name="T20" fmla="*/ 2 w 63"/>
                  <a:gd name="T21" fmla="*/ 2 h 76"/>
                  <a:gd name="T22" fmla="*/ 2 w 63"/>
                  <a:gd name="T23" fmla="*/ 2 h 76"/>
                  <a:gd name="T24" fmla="*/ 2 w 63"/>
                  <a:gd name="T25" fmla="*/ 2 h 76"/>
                  <a:gd name="T26" fmla="*/ 1 w 63"/>
                  <a:gd name="T27" fmla="*/ 1 h 76"/>
                  <a:gd name="T28" fmla="*/ 1 w 63"/>
                  <a:gd name="T29" fmla="*/ 1 h 76"/>
                  <a:gd name="T30" fmla="*/ 1 w 63"/>
                  <a:gd name="T31" fmla="*/ 1 h 76"/>
                  <a:gd name="T32" fmla="*/ 1 w 63"/>
                  <a:gd name="T33" fmla="*/ 0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76">
                    <a:moveTo>
                      <a:pt x="2" y="0"/>
                    </a:moveTo>
                    <a:lnTo>
                      <a:pt x="0" y="5"/>
                    </a:lnTo>
                    <a:lnTo>
                      <a:pt x="1" y="14"/>
                    </a:lnTo>
                    <a:lnTo>
                      <a:pt x="7" y="26"/>
                    </a:lnTo>
                    <a:lnTo>
                      <a:pt x="16" y="38"/>
                    </a:lnTo>
                    <a:lnTo>
                      <a:pt x="27" y="51"/>
                    </a:lnTo>
                    <a:lnTo>
                      <a:pt x="38" y="63"/>
                    </a:lnTo>
                    <a:lnTo>
                      <a:pt x="51" y="72"/>
                    </a:lnTo>
                    <a:lnTo>
                      <a:pt x="63" y="76"/>
                    </a:lnTo>
                    <a:lnTo>
                      <a:pt x="60" y="71"/>
                    </a:lnTo>
                    <a:lnTo>
                      <a:pt x="53" y="60"/>
                    </a:lnTo>
                    <a:lnTo>
                      <a:pt x="45" y="48"/>
                    </a:lnTo>
                    <a:lnTo>
                      <a:pt x="35" y="33"/>
                    </a:lnTo>
                    <a:lnTo>
                      <a:pt x="24" y="20"/>
                    </a:lnTo>
                    <a:lnTo>
                      <a:pt x="15" y="8"/>
                    </a:lnTo>
                    <a:lnTo>
                      <a:pt x="7" y="2"/>
                    </a:lnTo>
                    <a:lnTo>
                      <a:pt x="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62" name="Freeform 201">
                <a:extLst>
                  <a:ext uri="{FF2B5EF4-FFF2-40B4-BE49-F238E27FC236}">
                    <a16:creationId xmlns:a16="http://schemas.microsoft.com/office/drawing/2014/main" xmlns="" id="{BA3963D5-27CF-4C04-B481-9D06CD0A1E28}"/>
                  </a:ext>
                </a:extLst>
              </p:cNvPr>
              <p:cNvSpPr>
                <a:spLocks/>
              </p:cNvSpPr>
              <p:nvPr/>
            </p:nvSpPr>
            <p:spPr bwMode="auto">
              <a:xfrm>
                <a:off x="2024" y="1187"/>
                <a:ext cx="28" cy="35"/>
              </a:xfrm>
              <a:custGeom>
                <a:avLst/>
                <a:gdLst>
                  <a:gd name="T0" fmla="*/ 1 w 55"/>
                  <a:gd name="T1" fmla="*/ 0 h 70"/>
                  <a:gd name="T2" fmla="*/ 0 w 55"/>
                  <a:gd name="T3" fmla="*/ 1 h 70"/>
                  <a:gd name="T4" fmla="*/ 1 w 55"/>
                  <a:gd name="T5" fmla="*/ 1 h 70"/>
                  <a:gd name="T6" fmla="*/ 1 w 55"/>
                  <a:gd name="T7" fmla="*/ 1 h 70"/>
                  <a:gd name="T8" fmla="*/ 1 w 55"/>
                  <a:gd name="T9" fmla="*/ 2 h 70"/>
                  <a:gd name="T10" fmla="*/ 1 w 55"/>
                  <a:gd name="T11" fmla="*/ 2 h 70"/>
                  <a:gd name="T12" fmla="*/ 2 w 55"/>
                  <a:gd name="T13" fmla="*/ 2 h 70"/>
                  <a:gd name="T14" fmla="*/ 2 w 55"/>
                  <a:gd name="T15" fmla="*/ 3 h 70"/>
                  <a:gd name="T16" fmla="*/ 2 w 55"/>
                  <a:gd name="T17" fmla="*/ 3 h 70"/>
                  <a:gd name="T18" fmla="*/ 2 w 55"/>
                  <a:gd name="T19" fmla="*/ 2 h 70"/>
                  <a:gd name="T20" fmla="*/ 2 w 55"/>
                  <a:gd name="T21" fmla="*/ 2 h 70"/>
                  <a:gd name="T22" fmla="*/ 2 w 55"/>
                  <a:gd name="T23" fmla="*/ 2 h 70"/>
                  <a:gd name="T24" fmla="*/ 1 w 55"/>
                  <a:gd name="T25" fmla="*/ 1 h 70"/>
                  <a:gd name="T26" fmla="*/ 1 w 55"/>
                  <a:gd name="T27" fmla="*/ 1 h 70"/>
                  <a:gd name="T28" fmla="*/ 1 w 55"/>
                  <a:gd name="T29" fmla="*/ 1 h 70"/>
                  <a:gd name="T30" fmla="*/ 1 w 55"/>
                  <a:gd name="T31" fmla="*/ 1 h 70"/>
                  <a:gd name="T32" fmla="*/ 1 w 55"/>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5" h="70">
                    <a:moveTo>
                      <a:pt x="1" y="0"/>
                    </a:moveTo>
                    <a:lnTo>
                      <a:pt x="0" y="3"/>
                    </a:lnTo>
                    <a:lnTo>
                      <a:pt x="2" y="13"/>
                    </a:lnTo>
                    <a:lnTo>
                      <a:pt x="8" y="23"/>
                    </a:lnTo>
                    <a:lnTo>
                      <a:pt x="15" y="36"/>
                    </a:lnTo>
                    <a:lnTo>
                      <a:pt x="24" y="48"/>
                    </a:lnTo>
                    <a:lnTo>
                      <a:pt x="34" y="59"/>
                    </a:lnTo>
                    <a:lnTo>
                      <a:pt x="45" y="67"/>
                    </a:lnTo>
                    <a:lnTo>
                      <a:pt x="55" y="70"/>
                    </a:lnTo>
                    <a:lnTo>
                      <a:pt x="51" y="63"/>
                    </a:lnTo>
                    <a:lnTo>
                      <a:pt x="45" y="54"/>
                    </a:lnTo>
                    <a:lnTo>
                      <a:pt x="38" y="41"/>
                    </a:lnTo>
                    <a:lnTo>
                      <a:pt x="31" y="29"/>
                    </a:lnTo>
                    <a:lnTo>
                      <a:pt x="23" y="16"/>
                    </a:lnTo>
                    <a:lnTo>
                      <a:pt x="15" y="7"/>
                    </a:lnTo>
                    <a:lnTo>
                      <a:pt x="8" y="1"/>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63" name="Freeform 202">
                <a:extLst>
                  <a:ext uri="{FF2B5EF4-FFF2-40B4-BE49-F238E27FC236}">
                    <a16:creationId xmlns:a16="http://schemas.microsoft.com/office/drawing/2014/main" xmlns="" id="{65067EC9-164F-4F24-8AB6-23C6D9C6BE85}"/>
                  </a:ext>
                </a:extLst>
              </p:cNvPr>
              <p:cNvSpPr>
                <a:spLocks/>
              </p:cNvSpPr>
              <p:nvPr/>
            </p:nvSpPr>
            <p:spPr bwMode="auto">
              <a:xfrm>
                <a:off x="2046" y="1186"/>
                <a:ext cx="20" cy="32"/>
              </a:xfrm>
              <a:custGeom>
                <a:avLst/>
                <a:gdLst>
                  <a:gd name="T0" fmla="*/ 1 w 39"/>
                  <a:gd name="T1" fmla="*/ 0 h 63"/>
                  <a:gd name="T2" fmla="*/ 1 w 39"/>
                  <a:gd name="T3" fmla="*/ 1 h 63"/>
                  <a:gd name="T4" fmla="*/ 0 w 39"/>
                  <a:gd name="T5" fmla="*/ 1 h 63"/>
                  <a:gd name="T6" fmla="*/ 1 w 39"/>
                  <a:gd name="T7" fmla="*/ 1 h 63"/>
                  <a:gd name="T8" fmla="*/ 1 w 39"/>
                  <a:gd name="T9" fmla="*/ 1 h 63"/>
                  <a:gd name="T10" fmla="*/ 1 w 39"/>
                  <a:gd name="T11" fmla="*/ 2 h 63"/>
                  <a:gd name="T12" fmla="*/ 1 w 39"/>
                  <a:gd name="T13" fmla="*/ 2 h 63"/>
                  <a:gd name="T14" fmla="*/ 1 w 39"/>
                  <a:gd name="T15" fmla="*/ 2 h 63"/>
                  <a:gd name="T16" fmla="*/ 2 w 39"/>
                  <a:gd name="T17" fmla="*/ 2 h 63"/>
                  <a:gd name="T18" fmla="*/ 2 w 39"/>
                  <a:gd name="T19" fmla="*/ 2 h 63"/>
                  <a:gd name="T20" fmla="*/ 1 w 39"/>
                  <a:gd name="T21" fmla="*/ 2 h 63"/>
                  <a:gd name="T22" fmla="*/ 1 w 39"/>
                  <a:gd name="T23" fmla="*/ 2 h 63"/>
                  <a:gd name="T24" fmla="*/ 1 w 39"/>
                  <a:gd name="T25" fmla="*/ 1 h 63"/>
                  <a:gd name="T26" fmla="*/ 1 w 39"/>
                  <a:gd name="T27" fmla="*/ 1 h 63"/>
                  <a:gd name="T28" fmla="*/ 1 w 39"/>
                  <a:gd name="T29" fmla="*/ 1 h 63"/>
                  <a:gd name="T30" fmla="*/ 1 w 39"/>
                  <a:gd name="T31" fmla="*/ 1 h 63"/>
                  <a:gd name="T32" fmla="*/ 1 w 39"/>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63">
                    <a:moveTo>
                      <a:pt x="3" y="0"/>
                    </a:moveTo>
                    <a:lnTo>
                      <a:pt x="1" y="3"/>
                    </a:lnTo>
                    <a:lnTo>
                      <a:pt x="0" y="10"/>
                    </a:lnTo>
                    <a:lnTo>
                      <a:pt x="1" y="19"/>
                    </a:lnTo>
                    <a:lnTo>
                      <a:pt x="4" y="30"/>
                    </a:lnTo>
                    <a:lnTo>
                      <a:pt x="10" y="41"/>
                    </a:lnTo>
                    <a:lnTo>
                      <a:pt x="17" y="50"/>
                    </a:lnTo>
                    <a:lnTo>
                      <a:pt x="27" y="58"/>
                    </a:lnTo>
                    <a:lnTo>
                      <a:pt x="39" y="63"/>
                    </a:lnTo>
                    <a:lnTo>
                      <a:pt x="35" y="56"/>
                    </a:lnTo>
                    <a:lnTo>
                      <a:pt x="31" y="47"/>
                    </a:lnTo>
                    <a:lnTo>
                      <a:pt x="26" y="37"/>
                    </a:lnTo>
                    <a:lnTo>
                      <a:pt x="22" y="25"/>
                    </a:lnTo>
                    <a:lnTo>
                      <a:pt x="17" y="15"/>
                    </a:lnTo>
                    <a:lnTo>
                      <a:pt x="12" y="5"/>
                    </a:lnTo>
                    <a:lnTo>
                      <a:pt x="8" y="1"/>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64" name="Freeform 203">
                <a:extLst>
                  <a:ext uri="{FF2B5EF4-FFF2-40B4-BE49-F238E27FC236}">
                    <a16:creationId xmlns:a16="http://schemas.microsoft.com/office/drawing/2014/main" xmlns="" id="{53AAB06B-FACF-460C-8725-4611B830791A}"/>
                  </a:ext>
                </a:extLst>
              </p:cNvPr>
              <p:cNvSpPr>
                <a:spLocks/>
              </p:cNvSpPr>
              <p:nvPr/>
            </p:nvSpPr>
            <p:spPr bwMode="auto">
              <a:xfrm>
                <a:off x="2081" y="1181"/>
                <a:ext cx="15" cy="24"/>
              </a:xfrm>
              <a:custGeom>
                <a:avLst/>
                <a:gdLst>
                  <a:gd name="T0" fmla="*/ 1 w 30"/>
                  <a:gd name="T1" fmla="*/ 0 h 49"/>
                  <a:gd name="T2" fmla="*/ 0 w 30"/>
                  <a:gd name="T3" fmla="*/ 0 h 49"/>
                  <a:gd name="T4" fmla="*/ 0 w 30"/>
                  <a:gd name="T5" fmla="*/ 0 h 49"/>
                  <a:gd name="T6" fmla="*/ 1 w 30"/>
                  <a:gd name="T7" fmla="*/ 0 h 49"/>
                  <a:gd name="T8" fmla="*/ 1 w 30"/>
                  <a:gd name="T9" fmla="*/ 0 h 49"/>
                  <a:gd name="T10" fmla="*/ 1 w 30"/>
                  <a:gd name="T11" fmla="*/ 1 h 49"/>
                  <a:gd name="T12" fmla="*/ 1 w 30"/>
                  <a:gd name="T13" fmla="*/ 1 h 49"/>
                  <a:gd name="T14" fmla="*/ 1 w 30"/>
                  <a:gd name="T15" fmla="*/ 1 h 49"/>
                  <a:gd name="T16" fmla="*/ 1 w 30"/>
                  <a:gd name="T17" fmla="*/ 1 h 49"/>
                  <a:gd name="T18" fmla="*/ 1 w 30"/>
                  <a:gd name="T19" fmla="*/ 1 h 49"/>
                  <a:gd name="T20" fmla="*/ 1 w 30"/>
                  <a:gd name="T21" fmla="*/ 0 h 49"/>
                  <a:gd name="T22" fmla="*/ 1 w 30"/>
                  <a:gd name="T23" fmla="*/ 0 h 49"/>
                  <a:gd name="T24" fmla="*/ 1 w 30"/>
                  <a:gd name="T25" fmla="*/ 0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49">
                    <a:moveTo>
                      <a:pt x="2" y="0"/>
                    </a:moveTo>
                    <a:lnTo>
                      <a:pt x="0" y="4"/>
                    </a:lnTo>
                    <a:lnTo>
                      <a:pt x="0" y="10"/>
                    </a:lnTo>
                    <a:lnTo>
                      <a:pt x="2" y="18"/>
                    </a:lnTo>
                    <a:lnTo>
                      <a:pt x="6" y="26"/>
                    </a:lnTo>
                    <a:lnTo>
                      <a:pt x="11" y="35"/>
                    </a:lnTo>
                    <a:lnTo>
                      <a:pt x="17" y="42"/>
                    </a:lnTo>
                    <a:lnTo>
                      <a:pt x="24" y="47"/>
                    </a:lnTo>
                    <a:lnTo>
                      <a:pt x="30" y="49"/>
                    </a:lnTo>
                    <a:lnTo>
                      <a:pt x="24" y="37"/>
                    </a:lnTo>
                    <a:lnTo>
                      <a:pt x="17" y="21"/>
                    </a:lnTo>
                    <a:lnTo>
                      <a:pt x="10" y="7"/>
                    </a:lnTo>
                    <a:lnTo>
                      <a:pt x="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65" name="Freeform 204">
                <a:extLst>
                  <a:ext uri="{FF2B5EF4-FFF2-40B4-BE49-F238E27FC236}">
                    <a16:creationId xmlns:a16="http://schemas.microsoft.com/office/drawing/2014/main" xmlns="" id="{98ECC26E-E52C-4955-BFE4-56601E2BEF2B}"/>
                  </a:ext>
                </a:extLst>
              </p:cNvPr>
              <p:cNvSpPr>
                <a:spLocks/>
              </p:cNvSpPr>
              <p:nvPr/>
            </p:nvSpPr>
            <p:spPr bwMode="auto">
              <a:xfrm>
                <a:off x="2099" y="1184"/>
                <a:ext cx="11" cy="15"/>
              </a:xfrm>
              <a:custGeom>
                <a:avLst/>
                <a:gdLst>
                  <a:gd name="T0" fmla="*/ 1 w 22"/>
                  <a:gd name="T1" fmla="*/ 0 h 31"/>
                  <a:gd name="T2" fmla="*/ 0 w 22"/>
                  <a:gd name="T3" fmla="*/ 0 h 31"/>
                  <a:gd name="T4" fmla="*/ 1 w 22"/>
                  <a:gd name="T5" fmla="*/ 0 h 31"/>
                  <a:gd name="T6" fmla="*/ 1 w 22"/>
                  <a:gd name="T7" fmla="*/ 0 h 31"/>
                  <a:gd name="T8" fmla="*/ 1 w 22"/>
                  <a:gd name="T9" fmla="*/ 0 h 31"/>
                  <a:gd name="T10" fmla="*/ 1 w 22"/>
                  <a:gd name="T11" fmla="*/ 0 h 31"/>
                  <a:gd name="T12" fmla="*/ 1 w 22"/>
                  <a:gd name="T13" fmla="*/ 0 h 31"/>
                  <a:gd name="T14" fmla="*/ 1 w 22"/>
                  <a:gd name="T15" fmla="*/ 0 h 31"/>
                  <a:gd name="T16" fmla="*/ 1 w 22"/>
                  <a:gd name="T17" fmla="*/ 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31">
                    <a:moveTo>
                      <a:pt x="2" y="1"/>
                    </a:moveTo>
                    <a:lnTo>
                      <a:pt x="0" y="10"/>
                    </a:lnTo>
                    <a:lnTo>
                      <a:pt x="4" y="22"/>
                    </a:lnTo>
                    <a:lnTo>
                      <a:pt x="12" y="31"/>
                    </a:lnTo>
                    <a:lnTo>
                      <a:pt x="22" y="30"/>
                    </a:lnTo>
                    <a:lnTo>
                      <a:pt x="13" y="24"/>
                    </a:lnTo>
                    <a:lnTo>
                      <a:pt x="10" y="10"/>
                    </a:lnTo>
                    <a:lnTo>
                      <a:pt x="7" y="0"/>
                    </a:lnTo>
                    <a:lnTo>
                      <a:pt x="2"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66" name="Freeform 205">
                <a:extLst>
                  <a:ext uri="{FF2B5EF4-FFF2-40B4-BE49-F238E27FC236}">
                    <a16:creationId xmlns:a16="http://schemas.microsoft.com/office/drawing/2014/main" xmlns="" id="{6DFF2645-288C-4B4C-84FA-3F71027194A8}"/>
                  </a:ext>
                </a:extLst>
              </p:cNvPr>
              <p:cNvSpPr>
                <a:spLocks/>
              </p:cNvSpPr>
              <p:nvPr/>
            </p:nvSpPr>
            <p:spPr bwMode="auto">
              <a:xfrm>
                <a:off x="1952" y="1197"/>
                <a:ext cx="32" cy="32"/>
              </a:xfrm>
              <a:custGeom>
                <a:avLst/>
                <a:gdLst>
                  <a:gd name="T0" fmla="*/ 1 w 64"/>
                  <a:gd name="T1" fmla="*/ 0 h 64"/>
                  <a:gd name="T2" fmla="*/ 0 w 64"/>
                  <a:gd name="T3" fmla="*/ 1 h 64"/>
                  <a:gd name="T4" fmla="*/ 1 w 64"/>
                  <a:gd name="T5" fmla="*/ 1 h 64"/>
                  <a:gd name="T6" fmla="*/ 1 w 64"/>
                  <a:gd name="T7" fmla="*/ 1 h 64"/>
                  <a:gd name="T8" fmla="*/ 1 w 64"/>
                  <a:gd name="T9" fmla="*/ 1 h 64"/>
                  <a:gd name="T10" fmla="*/ 1 w 64"/>
                  <a:gd name="T11" fmla="*/ 2 h 64"/>
                  <a:gd name="T12" fmla="*/ 2 w 64"/>
                  <a:gd name="T13" fmla="*/ 2 h 64"/>
                  <a:gd name="T14" fmla="*/ 2 w 64"/>
                  <a:gd name="T15" fmla="*/ 2 h 64"/>
                  <a:gd name="T16" fmla="*/ 2 w 64"/>
                  <a:gd name="T17" fmla="*/ 2 h 64"/>
                  <a:gd name="T18" fmla="*/ 2 w 64"/>
                  <a:gd name="T19" fmla="*/ 2 h 64"/>
                  <a:gd name="T20" fmla="*/ 2 w 64"/>
                  <a:gd name="T21" fmla="*/ 2 h 64"/>
                  <a:gd name="T22" fmla="*/ 2 w 64"/>
                  <a:gd name="T23" fmla="*/ 2 h 64"/>
                  <a:gd name="T24" fmla="*/ 2 w 64"/>
                  <a:gd name="T25" fmla="*/ 1 h 64"/>
                  <a:gd name="T26" fmla="*/ 1 w 64"/>
                  <a:gd name="T27" fmla="*/ 1 h 64"/>
                  <a:gd name="T28" fmla="*/ 1 w 64"/>
                  <a:gd name="T29" fmla="*/ 1 h 64"/>
                  <a:gd name="T30" fmla="*/ 1 w 64"/>
                  <a:gd name="T31" fmla="*/ 1 h 64"/>
                  <a:gd name="T32" fmla="*/ 1 w 64"/>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64">
                    <a:moveTo>
                      <a:pt x="2" y="0"/>
                    </a:moveTo>
                    <a:lnTo>
                      <a:pt x="0" y="4"/>
                    </a:lnTo>
                    <a:lnTo>
                      <a:pt x="1" y="11"/>
                    </a:lnTo>
                    <a:lnTo>
                      <a:pt x="7" y="20"/>
                    </a:lnTo>
                    <a:lnTo>
                      <a:pt x="15" y="31"/>
                    </a:lnTo>
                    <a:lnTo>
                      <a:pt x="25" y="42"/>
                    </a:lnTo>
                    <a:lnTo>
                      <a:pt x="38" y="51"/>
                    </a:lnTo>
                    <a:lnTo>
                      <a:pt x="51" y="59"/>
                    </a:lnTo>
                    <a:lnTo>
                      <a:pt x="64" y="64"/>
                    </a:lnTo>
                    <a:lnTo>
                      <a:pt x="60" y="58"/>
                    </a:lnTo>
                    <a:lnTo>
                      <a:pt x="52" y="50"/>
                    </a:lnTo>
                    <a:lnTo>
                      <a:pt x="44" y="39"/>
                    </a:lnTo>
                    <a:lnTo>
                      <a:pt x="34" y="27"/>
                    </a:lnTo>
                    <a:lnTo>
                      <a:pt x="25" y="16"/>
                    </a:lnTo>
                    <a:lnTo>
                      <a:pt x="16" y="6"/>
                    </a:lnTo>
                    <a:lnTo>
                      <a:pt x="8" y="1"/>
                    </a:lnTo>
                    <a:lnTo>
                      <a:pt x="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67" name="Freeform 206">
                <a:extLst>
                  <a:ext uri="{FF2B5EF4-FFF2-40B4-BE49-F238E27FC236}">
                    <a16:creationId xmlns:a16="http://schemas.microsoft.com/office/drawing/2014/main" xmlns="" id="{31B27D55-5982-4A67-8C5B-D36E7E77391E}"/>
                  </a:ext>
                </a:extLst>
              </p:cNvPr>
              <p:cNvSpPr>
                <a:spLocks/>
              </p:cNvSpPr>
              <p:nvPr/>
            </p:nvSpPr>
            <p:spPr bwMode="auto">
              <a:xfrm>
                <a:off x="1923" y="1203"/>
                <a:ext cx="26" cy="25"/>
              </a:xfrm>
              <a:custGeom>
                <a:avLst/>
                <a:gdLst>
                  <a:gd name="T0" fmla="*/ 1 w 52"/>
                  <a:gd name="T1" fmla="*/ 0 h 51"/>
                  <a:gd name="T2" fmla="*/ 0 w 52"/>
                  <a:gd name="T3" fmla="*/ 0 h 51"/>
                  <a:gd name="T4" fmla="*/ 1 w 52"/>
                  <a:gd name="T5" fmla="*/ 0 h 51"/>
                  <a:gd name="T6" fmla="*/ 1 w 52"/>
                  <a:gd name="T7" fmla="*/ 0 h 51"/>
                  <a:gd name="T8" fmla="*/ 1 w 52"/>
                  <a:gd name="T9" fmla="*/ 0 h 51"/>
                  <a:gd name="T10" fmla="*/ 1 w 52"/>
                  <a:gd name="T11" fmla="*/ 1 h 51"/>
                  <a:gd name="T12" fmla="*/ 1 w 52"/>
                  <a:gd name="T13" fmla="*/ 1 h 51"/>
                  <a:gd name="T14" fmla="*/ 2 w 52"/>
                  <a:gd name="T15" fmla="*/ 1 h 51"/>
                  <a:gd name="T16" fmla="*/ 2 w 52"/>
                  <a:gd name="T17" fmla="*/ 1 h 51"/>
                  <a:gd name="T18" fmla="*/ 2 w 52"/>
                  <a:gd name="T19" fmla="*/ 1 h 51"/>
                  <a:gd name="T20" fmla="*/ 2 w 52"/>
                  <a:gd name="T21" fmla="*/ 1 h 51"/>
                  <a:gd name="T22" fmla="*/ 1 w 52"/>
                  <a:gd name="T23" fmla="*/ 0 h 51"/>
                  <a:gd name="T24" fmla="*/ 1 w 52"/>
                  <a:gd name="T25" fmla="*/ 0 h 51"/>
                  <a:gd name="T26" fmla="*/ 1 w 52"/>
                  <a:gd name="T27" fmla="*/ 0 h 51"/>
                  <a:gd name="T28" fmla="*/ 1 w 52"/>
                  <a:gd name="T29" fmla="*/ 0 h 51"/>
                  <a:gd name="T30" fmla="*/ 1 w 52"/>
                  <a:gd name="T31" fmla="*/ 0 h 51"/>
                  <a:gd name="T32" fmla="*/ 1 w 52"/>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1">
                    <a:moveTo>
                      <a:pt x="3" y="0"/>
                    </a:moveTo>
                    <a:lnTo>
                      <a:pt x="0" y="4"/>
                    </a:lnTo>
                    <a:lnTo>
                      <a:pt x="1" y="8"/>
                    </a:lnTo>
                    <a:lnTo>
                      <a:pt x="5" y="16"/>
                    </a:lnTo>
                    <a:lnTo>
                      <a:pt x="11" y="24"/>
                    </a:lnTo>
                    <a:lnTo>
                      <a:pt x="18" y="32"/>
                    </a:lnTo>
                    <a:lnTo>
                      <a:pt x="27" y="40"/>
                    </a:lnTo>
                    <a:lnTo>
                      <a:pt x="38" y="47"/>
                    </a:lnTo>
                    <a:lnTo>
                      <a:pt x="52" y="51"/>
                    </a:lnTo>
                    <a:lnTo>
                      <a:pt x="45" y="45"/>
                    </a:lnTo>
                    <a:lnTo>
                      <a:pt x="38" y="37"/>
                    </a:lnTo>
                    <a:lnTo>
                      <a:pt x="31" y="28"/>
                    </a:lnTo>
                    <a:lnTo>
                      <a:pt x="24" y="20"/>
                    </a:lnTo>
                    <a:lnTo>
                      <a:pt x="18" y="12"/>
                    </a:lnTo>
                    <a:lnTo>
                      <a:pt x="12" y="5"/>
                    </a:lnTo>
                    <a:lnTo>
                      <a:pt x="6" y="1"/>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68" name="Freeform 207">
                <a:extLst>
                  <a:ext uri="{FF2B5EF4-FFF2-40B4-BE49-F238E27FC236}">
                    <a16:creationId xmlns:a16="http://schemas.microsoft.com/office/drawing/2014/main" xmlns="" id="{50DB0B46-E110-46F5-B740-3605DC4302CC}"/>
                  </a:ext>
                </a:extLst>
              </p:cNvPr>
              <p:cNvSpPr>
                <a:spLocks/>
              </p:cNvSpPr>
              <p:nvPr/>
            </p:nvSpPr>
            <p:spPr bwMode="auto">
              <a:xfrm>
                <a:off x="2011" y="1191"/>
                <a:ext cx="27" cy="35"/>
              </a:xfrm>
              <a:custGeom>
                <a:avLst/>
                <a:gdLst>
                  <a:gd name="T0" fmla="*/ 0 w 56"/>
                  <a:gd name="T1" fmla="*/ 0 h 69"/>
                  <a:gd name="T2" fmla="*/ 0 w 56"/>
                  <a:gd name="T3" fmla="*/ 1 h 69"/>
                  <a:gd name="T4" fmla="*/ 0 w 56"/>
                  <a:gd name="T5" fmla="*/ 1 h 69"/>
                  <a:gd name="T6" fmla="*/ 0 w 56"/>
                  <a:gd name="T7" fmla="*/ 1 h 69"/>
                  <a:gd name="T8" fmla="*/ 0 w 56"/>
                  <a:gd name="T9" fmla="*/ 2 h 69"/>
                  <a:gd name="T10" fmla="*/ 0 w 56"/>
                  <a:gd name="T11" fmla="*/ 2 h 69"/>
                  <a:gd name="T12" fmla="*/ 1 w 56"/>
                  <a:gd name="T13" fmla="*/ 2 h 69"/>
                  <a:gd name="T14" fmla="*/ 1 w 56"/>
                  <a:gd name="T15" fmla="*/ 3 h 69"/>
                  <a:gd name="T16" fmla="*/ 1 w 56"/>
                  <a:gd name="T17" fmla="*/ 3 h 69"/>
                  <a:gd name="T18" fmla="*/ 1 w 56"/>
                  <a:gd name="T19" fmla="*/ 2 h 69"/>
                  <a:gd name="T20" fmla="*/ 1 w 56"/>
                  <a:gd name="T21" fmla="*/ 2 h 69"/>
                  <a:gd name="T22" fmla="*/ 1 w 56"/>
                  <a:gd name="T23" fmla="*/ 2 h 69"/>
                  <a:gd name="T24" fmla="*/ 0 w 56"/>
                  <a:gd name="T25" fmla="*/ 1 h 69"/>
                  <a:gd name="T26" fmla="*/ 0 w 56"/>
                  <a:gd name="T27" fmla="*/ 1 h 69"/>
                  <a:gd name="T28" fmla="*/ 0 w 56"/>
                  <a:gd name="T29" fmla="*/ 1 h 69"/>
                  <a:gd name="T30" fmla="*/ 0 w 56"/>
                  <a:gd name="T31" fmla="*/ 0 h 69"/>
                  <a:gd name="T32" fmla="*/ 0 w 56"/>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69">
                    <a:moveTo>
                      <a:pt x="1" y="0"/>
                    </a:moveTo>
                    <a:lnTo>
                      <a:pt x="0" y="3"/>
                    </a:lnTo>
                    <a:lnTo>
                      <a:pt x="1" y="12"/>
                    </a:lnTo>
                    <a:lnTo>
                      <a:pt x="7" y="23"/>
                    </a:lnTo>
                    <a:lnTo>
                      <a:pt x="15" y="36"/>
                    </a:lnTo>
                    <a:lnTo>
                      <a:pt x="24" y="47"/>
                    </a:lnTo>
                    <a:lnTo>
                      <a:pt x="35" y="59"/>
                    </a:lnTo>
                    <a:lnTo>
                      <a:pt x="45" y="66"/>
                    </a:lnTo>
                    <a:lnTo>
                      <a:pt x="56" y="69"/>
                    </a:lnTo>
                    <a:lnTo>
                      <a:pt x="51" y="62"/>
                    </a:lnTo>
                    <a:lnTo>
                      <a:pt x="45" y="53"/>
                    </a:lnTo>
                    <a:lnTo>
                      <a:pt x="38" y="40"/>
                    </a:lnTo>
                    <a:lnTo>
                      <a:pt x="31" y="28"/>
                    </a:lnTo>
                    <a:lnTo>
                      <a:pt x="23" y="16"/>
                    </a:lnTo>
                    <a:lnTo>
                      <a:pt x="15" y="6"/>
                    </a:lnTo>
                    <a:lnTo>
                      <a:pt x="8" y="0"/>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69" name="Freeform 208">
                <a:extLst>
                  <a:ext uri="{FF2B5EF4-FFF2-40B4-BE49-F238E27FC236}">
                    <a16:creationId xmlns:a16="http://schemas.microsoft.com/office/drawing/2014/main" xmlns="" id="{F543F21F-084D-4158-A33A-E36B8FC62B4B}"/>
                  </a:ext>
                </a:extLst>
              </p:cNvPr>
              <p:cNvSpPr>
                <a:spLocks/>
              </p:cNvSpPr>
              <p:nvPr/>
            </p:nvSpPr>
            <p:spPr bwMode="auto">
              <a:xfrm>
                <a:off x="2061" y="1184"/>
                <a:ext cx="20" cy="29"/>
              </a:xfrm>
              <a:custGeom>
                <a:avLst/>
                <a:gdLst>
                  <a:gd name="T0" fmla="*/ 1 w 40"/>
                  <a:gd name="T1" fmla="*/ 0 h 59"/>
                  <a:gd name="T2" fmla="*/ 0 w 40"/>
                  <a:gd name="T3" fmla="*/ 0 h 59"/>
                  <a:gd name="T4" fmla="*/ 1 w 40"/>
                  <a:gd name="T5" fmla="*/ 0 h 59"/>
                  <a:gd name="T6" fmla="*/ 1 w 40"/>
                  <a:gd name="T7" fmla="*/ 0 h 59"/>
                  <a:gd name="T8" fmla="*/ 1 w 40"/>
                  <a:gd name="T9" fmla="*/ 0 h 59"/>
                  <a:gd name="T10" fmla="*/ 1 w 40"/>
                  <a:gd name="T11" fmla="*/ 1 h 59"/>
                  <a:gd name="T12" fmla="*/ 1 w 40"/>
                  <a:gd name="T13" fmla="*/ 1 h 59"/>
                  <a:gd name="T14" fmla="*/ 2 w 40"/>
                  <a:gd name="T15" fmla="*/ 1 h 59"/>
                  <a:gd name="T16" fmla="*/ 2 w 40"/>
                  <a:gd name="T17" fmla="*/ 1 h 59"/>
                  <a:gd name="T18" fmla="*/ 2 w 40"/>
                  <a:gd name="T19" fmla="*/ 1 h 59"/>
                  <a:gd name="T20" fmla="*/ 2 w 40"/>
                  <a:gd name="T21" fmla="*/ 1 h 59"/>
                  <a:gd name="T22" fmla="*/ 1 w 40"/>
                  <a:gd name="T23" fmla="*/ 1 h 59"/>
                  <a:gd name="T24" fmla="*/ 1 w 40"/>
                  <a:gd name="T25" fmla="*/ 0 h 59"/>
                  <a:gd name="T26" fmla="*/ 1 w 40"/>
                  <a:gd name="T27" fmla="*/ 0 h 59"/>
                  <a:gd name="T28" fmla="*/ 1 w 40"/>
                  <a:gd name="T29" fmla="*/ 0 h 59"/>
                  <a:gd name="T30" fmla="*/ 1 w 40"/>
                  <a:gd name="T31" fmla="*/ 0 h 59"/>
                  <a:gd name="T32" fmla="*/ 1 w 40"/>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59">
                    <a:moveTo>
                      <a:pt x="2" y="0"/>
                    </a:moveTo>
                    <a:lnTo>
                      <a:pt x="0" y="4"/>
                    </a:lnTo>
                    <a:lnTo>
                      <a:pt x="1" y="10"/>
                    </a:lnTo>
                    <a:lnTo>
                      <a:pt x="5" y="20"/>
                    </a:lnTo>
                    <a:lnTo>
                      <a:pt x="11" y="31"/>
                    </a:lnTo>
                    <a:lnTo>
                      <a:pt x="18" y="42"/>
                    </a:lnTo>
                    <a:lnTo>
                      <a:pt x="26" y="50"/>
                    </a:lnTo>
                    <a:lnTo>
                      <a:pt x="33" y="57"/>
                    </a:lnTo>
                    <a:lnTo>
                      <a:pt x="40" y="59"/>
                    </a:lnTo>
                    <a:lnTo>
                      <a:pt x="38" y="53"/>
                    </a:lnTo>
                    <a:lnTo>
                      <a:pt x="33" y="45"/>
                    </a:lnTo>
                    <a:lnTo>
                      <a:pt x="28" y="36"/>
                    </a:lnTo>
                    <a:lnTo>
                      <a:pt x="23" y="25"/>
                    </a:lnTo>
                    <a:lnTo>
                      <a:pt x="17" y="16"/>
                    </a:lnTo>
                    <a:lnTo>
                      <a:pt x="11" y="8"/>
                    </a:lnTo>
                    <a:lnTo>
                      <a:pt x="7" y="2"/>
                    </a:lnTo>
                    <a:lnTo>
                      <a:pt x="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70" name="Freeform 209">
                <a:extLst>
                  <a:ext uri="{FF2B5EF4-FFF2-40B4-BE49-F238E27FC236}">
                    <a16:creationId xmlns:a16="http://schemas.microsoft.com/office/drawing/2014/main" xmlns="" id="{A51EC5A0-5719-4220-84DB-66A2841D8964}"/>
                  </a:ext>
                </a:extLst>
              </p:cNvPr>
              <p:cNvSpPr>
                <a:spLocks/>
              </p:cNvSpPr>
              <p:nvPr/>
            </p:nvSpPr>
            <p:spPr bwMode="auto">
              <a:xfrm>
                <a:off x="1906" y="1223"/>
                <a:ext cx="30" cy="5"/>
              </a:xfrm>
              <a:custGeom>
                <a:avLst/>
                <a:gdLst>
                  <a:gd name="T0" fmla="*/ 1 w 61"/>
                  <a:gd name="T1" fmla="*/ 1 h 9"/>
                  <a:gd name="T2" fmla="*/ 1 w 61"/>
                  <a:gd name="T3" fmla="*/ 1 h 9"/>
                  <a:gd name="T4" fmla="*/ 1 w 61"/>
                  <a:gd name="T5" fmla="*/ 1 h 9"/>
                  <a:gd name="T6" fmla="*/ 1 w 61"/>
                  <a:gd name="T7" fmla="*/ 1 h 9"/>
                  <a:gd name="T8" fmla="*/ 0 w 61"/>
                  <a:gd name="T9" fmla="*/ 1 h 9"/>
                  <a:gd name="T10" fmla="*/ 0 w 61"/>
                  <a:gd name="T11" fmla="*/ 1 h 9"/>
                  <a:gd name="T12" fmla="*/ 0 w 61"/>
                  <a:gd name="T13" fmla="*/ 1 h 9"/>
                  <a:gd name="T14" fmla="*/ 0 w 61"/>
                  <a:gd name="T15" fmla="*/ 1 h 9"/>
                  <a:gd name="T16" fmla="*/ 0 w 61"/>
                  <a:gd name="T17" fmla="*/ 1 h 9"/>
                  <a:gd name="T18" fmla="*/ 0 w 61"/>
                  <a:gd name="T19" fmla="*/ 1 h 9"/>
                  <a:gd name="T20" fmla="*/ 0 w 61"/>
                  <a:gd name="T21" fmla="*/ 1 h 9"/>
                  <a:gd name="T22" fmla="*/ 0 w 61"/>
                  <a:gd name="T23" fmla="*/ 0 h 9"/>
                  <a:gd name="T24" fmla="*/ 0 w 61"/>
                  <a:gd name="T25" fmla="*/ 0 h 9"/>
                  <a:gd name="T26" fmla="*/ 1 w 61"/>
                  <a:gd name="T27" fmla="*/ 1 h 9"/>
                  <a:gd name="T28" fmla="*/ 1 w 61"/>
                  <a:gd name="T29" fmla="*/ 1 h 9"/>
                  <a:gd name="T30" fmla="*/ 1 w 61"/>
                  <a:gd name="T31" fmla="*/ 1 h 9"/>
                  <a:gd name="T32" fmla="*/ 1 w 61"/>
                  <a:gd name="T33" fmla="*/ 1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9">
                    <a:moveTo>
                      <a:pt x="61" y="4"/>
                    </a:moveTo>
                    <a:lnTo>
                      <a:pt x="56" y="4"/>
                    </a:lnTo>
                    <a:lnTo>
                      <a:pt x="48" y="5"/>
                    </a:lnTo>
                    <a:lnTo>
                      <a:pt x="38" y="6"/>
                    </a:lnTo>
                    <a:lnTo>
                      <a:pt x="27" y="8"/>
                    </a:lnTo>
                    <a:lnTo>
                      <a:pt x="17" y="9"/>
                    </a:lnTo>
                    <a:lnTo>
                      <a:pt x="8" y="9"/>
                    </a:lnTo>
                    <a:lnTo>
                      <a:pt x="2" y="8"/>
                    </a:lnTo>
                    <a:lnTo>
                      <a:pt x="0" y="5"/>
                    </a:lnTo>
                    <a:lnTo>
                      <a:pt x="2" y="2"/>
                    </a:lnTo>
                    <a:lnTo>
                      <a:pt x="9" y="1"/>
                    </a:lnTo>
                    <a:lnTo>
                      <a:pt x="17" y="0"/>
                    </a:lnTo>
                    <a:lnTo>
                      <a:pt x="26" y="0"/>
                    </a:lnTo>
                    <a:lnTo>
                      <a:pt x="37" y="1"/>
                    </a:lnTo>
                    <a:lnTo>
                      <a:pt x="46" y="2"/>
                    </a:lnTo>
                    <a:lnTo>
                      <a:pt x="55" y="3"/>
                    </a:lnTo>
                    <a:lnTo>
                      <a:pt x="61"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71" name="Freeform 210">
                <a:extLst>
                  <a:ext uri="{FF2B5EF4-FFF2-40B4-BE49-F238E27FC236}">
                    <a16:creationId xmlns:a16="http://schemas.microsoft.com/office/drawing/2014/main" xmlns="" id="{1F7C3D35-9FFC-4904-A64A-00B6F86EB2D3}"/>
                  </a:ext>
                </a:extLst>
              </p:cNvPr>
              <p:cNvSpPr>
                <a:spLocks/>
              </p:cNvSpPr>
              <p:nvPr/>
            </p:nvSpPr>
            <p:spPr bwMode="auto">
              <a:xfrm>
                <a:off x="1928" y="1229"/>
                <a:ext cx="42" cy="33"/>
              </a:xfrm>
              <a:custGeom>
                <a:avLst/>
                <a:gdLst>
                  <a:gd name="T0" fmla="*/ 3 w 84"/>
                  <a:gd name="T1" fmla="*/ 0 h 66"/>
                  <a:gd name="T2" fmla="*/ 3 w 84"/>
                  <a:gd name="T3" fmla="*/ 1 h 66"/>
                  <a:gd name="T4" fmla="*/ 2 w 84"/>
                  <a:gd name="T5" fmla="*/ 1 h 66"/>
                  <a:gd name="T6" fmla="*/ 2 w 84"/>
                  <a:gd name="T7" fmla="*/ 1 h 66"/>
                  <a:gd name="T8" fmla="*/ 1 w 84"/>
                  <a:gd name="T9" fmla="*/ 1 h 66"/>
                  <a:gd name="T10" fmla="*/ 1 w 84"/>
                  <a:gd name="T11" fmla="*/ 2 h 66"/>
                  <a:gd name="T12" fmla="*/ 1 w 84"/>
                  <a:gd name="T13" fmla="*/ 2 h 66"/>
                  <a:gd name="T14" fmla="*/ 0 w 84"/>
                  <a:gd name="T15" fmla="*/ 2 h 66"/>
                  <a:gd name="T16" fmla="*/ 1 w 84"/>
                  <a:gd name="T17" fmla="*/ 3 h 66"/>
                  <a:gd name="T18" fmla="*/ 1 w 84"/>
                  <a:gd name="T19" fmla="*/ 3 h 66"/>
                  <a:gd name="T20" fmla="*/ 1 w 84"/>
                  <a:gd name="T21" fmla="*/ 2 h 66"/>
                  <a:gd name="T22" fmla="*/ 1 w 84"/>
                  <a:gd name="T23" fmla="*/ 2 h 66"/>
                  <a:gd name="T24" fmla="*/ 2 w 84"/>
                  <a:gd name="T25" fmla="*/ 2 h 66"/>
                  <a:gd name="T26" fmla="*/ 2 w 84"/>
                  <a:gd name="T27" fmla="*/ 1 h 66"/>
                  <a:gd name="T28" fmla="*/ 3 w 84"/>
                  <a:gd name="T29" fmla="*/ 1 h 66"/>
                  <a:gd name="T30" fmla="*/ 3 w 84"/>
                  <a:gd name="T31" fmla="*/ 1 h 66"/>
                  <a:gd name="T32" fmla="*/ 3 w 84"/>
                  <a:gd name="T33" fmla="*/ 0 h 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4" h="66">
                    <a:moveTo>
                      <a:pt x="84" y="0"/>
                    </a:moveTo>
                    <a:lnTo>
                      <a:pt x="75" y="5"/>
                    </a:lnTo>
                    <a:lnTo>
                      <a:pt x="61" y="12"/>
                    </a:lnTo>
                    <a:lnTo>
                      <a:pt x="46" y="21"/>
                    </a:lnTo>
                    <a:lnTo>
                      <a:pt x="30" y="31"/>
                    </a:lnTo>
                    <a:lnTo>
                      <a:pt x="16" y="43"/>
                    </a:lnTo>
                    <a:lnTo>
                      <a:pt x="5" y="52"/>
                    </a:lnTo>
                    <a:lnTo>
                      <a:pt x="0" y="60"/>
                    </a:lnTo>
                    <a:lnTo>
                      <a:pt x="1" y="66"/>
                    </a:lnTo>
                    <a:lnTo>
                      <a:pt x="8" y="66"/>
                    </a:lnTo>
                    <a:lnTo>
                      <a:pt x="17" y="60"/>
                    </a:lnTo>
                    <a:lnTo>
                      <a:pt x="28" y="51"/>
                    </a:lnTo>
                    <a:lnTo>
                      <a:pt x="41" y="39"/>
                    </a:lnTo>
                    <a:lnTo>
                      <a:pt x="53" y="27"/>
                    </a:lnTo>
                    <a:lnTo>
                      <a:pt x="65" y="15"/>
                    </a:lnTo>
                    <a:lnTo>
                      <a:pt x="76" y="6"/>
                    </a:lnTo>
                    <a:lnTo>
                      <a:pt x="8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72" name="Freeform 211">
                <a:extLst>
                  <a:ext uri="{FF2B5EF4-FFF2-40B4-BE49-F238E27FC236}">
                    <a16:creationId xmlns:a16="http://schemas.microsoft.com/office/drawing/2014/main" xmlns="" id="{A3569BF7-E10B-4D52-9DF9-78C073FE92BF}"/>
                  </a:ext>
                </a:extLst>
              </p:cNvPr>
              <p:cNvSpPr>
                <a:spLocks/>
              </p:cNvSpPr>
              <p:nvPr/>
            </p:nvSpPr>
            <p:spPr bwMode="auto">
              <a:xfrm>
                <a:off x="1947" y="1228"/>
                <a:ext cx="38" cy="35"/>
              </a:xfrm>
              <a:custGeom>
                <a:avLst/>
                <a:gdLst>
                  <a:gd name="T0" fmla="*/ 3 w 76"/>
                  <a:gd name="T1" fmla="*/ 0 h 70"/>
                  <a:gd name="T2" fmla="*/ 3 w 76"/>
                  <a:gd name="T3" fmla="*/ 1 h 70"/>
                  <a:gd name="T4" fmla="*/ 2 w 76"/>
                  <a:gd name="T5" fmla="*/ 1 h 70"/>
                  <a:gd name="T6" fmla="*/ 2 w 76"/>
                  <a:gd name="T7" fmla="*/ 1 h 70"/>
                  <a:gd name="T8" fmla="*/ 1 w 76"/>
                  <a:gd name="T9" fmla="*/ 2 h 70"/>
                  <a:gd name="T10" fmla="*/ 1 w 76"/>
                  <a:gd name="T11" fmla="*/ 2 h 70"/>
                  <a:gd name="T12" fmla="*/ 1 w 76"/>
                  <a:gd name="T13" fmla="*/ 2 h 70"/>
                  <a:gd name="T14" fmla="*/ 0 w 76"/>
                  <a:gd name="T15" fmla="*/ 3 h 70"/>
                  <a:gd name="T16" fmla="*/ 1 w 76"/>
                  <a:gd name="T17" fmla="*/ 3 h 70"/>
                  <a:gd name="T18" fmla="*/ 1 w 76"/>
                  <a:gd name="T19" fmla="*/ 3 h 70"/>
                  <a:gd name="T20" fmla="*/ 1 w 76"/>
                  <a:gd name="T21" fmla="*/ 2 h 70"/>
                  <a:gd name="T22" fmla="*/ 1 w 76"/>
                  <a:gd name="T23" fmla="*/ 2 h 70"/>
                  <a:gd name="T24" fmla="*/ 2 w 76"/>
                  <a:gd name="T25" fmla="*/ 2 h 70"/>
                  <a:gd name="T26" fmla="*/ 2 w 76"/>
                  <a:gd name="T27" fmla="*/ 1 h 70"/>
                  <a:gd name="T28" fmla="*/ 2 w 76"/>
                  <a:gd name="T29" fmla="*/ 1 h 70"/>
                  <a:gd name="T30" fmla="*/ 3 w 76"/>
                  <a:gd name="T31" fmla="*/ 1 h 70"/>
                  <a:gd name="T32" fmla="*/ 3 w 76"/>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6" h="70">
                    <a:moveTo>
                      <a:pt x="76" y="0"/>
                    </a:moveTo>
                    <a:lnTo>
                      <a:pt x="66" y="6"/>
                    </a:lnTo>
                    <a:lnTo>
                      <a:pt x="54" y="15"/>
                    </a:lnTo>
                    <a:lnTo>
                      <a:pt x="40" y="25"/>
                    </a:lnTo>
                    <a:lnTo>
                      <a:pt x="25" y="38"/>
                    </a:lnTo>
                    <a:lnTo>
                      <a:pt x="13" y="49"/>
                    </a:lnTo>
                    <a:lnTo>
                      <a:pt x="4" y="59"/>
                    </a:lnTo>
                    <a:lnTo>
                      <a:pt x="0" y="67"/>
                    </a:lnTo>
                    <a:lnTo>
                      <a:pt x="2" y="70"/>
                    </a:lnTo>
                    <a:lnTo>
                      <a:pt x="9" y="68"/>
                    </a:lnTo>
                    <a:lnTo>
                      <a:pt x="18" y="61"/>
                    </a:lnTo>
                    <a:lnTo>
                      <a:pt x="29" y="50"/>
                    </a:lnTo>
                    <a:lnTo>
                      <a:pt x="40" y="38"/>
                    </a:lnTo>
                    <a:lnTo>
                      <a:pt x="51" y="25"/>
                    </a:lnTo>
                    <a:lnTo>
                      <a:pt x="61" y="14"/>
                    </a:lnTo>
                    <a:lnTo>
                      <a:pt x="70" y="4"/>
                    </a:lnTo>
                    <a:lnTo>
                      <a:pt x="7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73" name="Freeform 212">
                <a:extLst>
                  <a:ext uri="{FF2B5EF4-FFF2-40B4-BE49-F238E27FC236}">
                    <a16:creationId xmlns:a16="http://schemas.microsoft.com/office/drawing/2014/main" xmlns="" id="{AA569B9B-C786-41D9-AFE0-155FEA22EC12}"/>
                  </a:ext>
                </a:extLst>
              </p:cNvPr>
              <p:cNvSpPr>
                <a:spLocks/>
              </p:cNvSpPr>
              <p:nvPr/>
            </p:nvSpPr>
            <p:spPr bwMode="auto">
              <a:xfrm>
                <a:off x="1967" y="1227"/>
                <a:ext cx="34" cy="38"/>
              </a:xfrm>
              <a:custGeom>
                <a:avLst/>
                <a:gdLst>
                  <a:gd name="T0" fmla="*/ 3 w 68"/>
                  <a:gd name="T1" fmla="*/ 0 h 75"/>
                  <a:gd name="T2" fmla="*/ 2 w 68"/>
                  <a:gd name="T3" fmla="*/ 1 h 75"/>
                  <a:gd name="T4" fmla="*/ 2 w 68"/>
                  <a:gd name="T5" fmla="*/ 1 h 75"/>
                  <a:gd name="T6" fmla="*/ 2 w 68"/>
                  <a:gd name="T7" fmla="*/ 1 h 75"/>
                  <a:gd name="T8" fmla="*/ 1 w 68"/>
                  <a:gd name="T9" fmla="*/ 2 h 75"/>
                  <a:gd name="T10" fmla="*/ 1 w 68"/>
                  <a:gd name="T11" fmla="*/ 2 h 75"/>
                  <a:gd name="T12" fmla="*/ 1 w 68"/>
                  <a:gd name="T13" fmla="*/ 2 h 75"/>
                  <a:gd name="T14" fmla="*/ 0 w 68"/>
                  <a:gd name="T15" fmla="*/ 3 h 75"/>
                  <a:gd name="T16" fmla="*/ 1 w 68"/>
                  <a:gd name="T17" fmla="*/ 3 h 75"/>
                  <a:gd name="T18" fmla="*/ 1 w 68"/>
                  <a:gd name="T19" fmla="*/ 3 h 75"/>
                  <a:gd name="T20" fmla="*/ 1 w 68"/>
                  <a:gd name="T21" fmla="*/ 3 h 75"/>
                  <a:gd name="T22" fmla="*/ 1 w 68"/>
                  <a:gd name="T23" fmla="*/ 2 h 75"/>
                  <a:gd name="T24" fmla="*/ 2 w 68"/>
                  <a:gd name="T25" fmla="*/ 2 h 75"/>
                  <a:gd name="T26" fmla="*/ 2 w 68"/>
                  <a:gd name="T27" fmla="*/ 1 h 75"/>
                  <a:gd name="T28" fmla="*/ 2 w 68"/>
                  <a:gd name="T29" fmla="*/ 1 h 75"/>
                  <a:gd name="T30" fmla="*/ 2 w 68"/>
                  <a:gd name="T31" fmla="*/ 1 h 75"/>
                  <a:gd name="T32" fmla="*/ 3 w 68"/>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75">
                    <a:moveTo>
                      <a:pt x="68" y="0"/>
                    </a:moveTo>
                    <a:lnTo>
                      <a:pt x="58" y="7"/>
                    </a:lnTo>
                    <a:lnTo>
                      <a:pt x="46" y="17"/>
                    </a:lnTo>
                    <a:lnTo>
                      <a:pt x="33" y="28"/>
                    </a:lnTo>
                    <a:lnTo>
                      <a:pt x="21" y="41"/>
                    </a:lnTo>
                    <a:lnTo>
                      <a:pt x="10" y="54"/>
                    </a:lnTo>
                    <a:lnTo>
                      <a:pt x="3" y="63"/>
                    </a:lnTo>
                    <a:lnTo>
                      <a:pt x="0" y="71"/>
                    </a:lnTo>
                    <a:lnTo>
                      <a:pt x="2" y="75"/>
                    </a:lnTo>
                    <a:lnTo>
                      <a:pt x="8" y="72"/>
                    </a:lnTo>
                    <a:lnTo>
                      <a:pt x="16" y="65"/>
                    </a:lnTo>
                    <a:lnTo>
                      <a:pt x="25" y="54"/>
                    </a:lnTo>
                    <a:lnTo>
                      <a:pt x="35" y="41"/>
                    </a:lnTo>
                    <a:lnTo>
                      <a:pt x="44" y="27"/>
                    </a:lnTo>
                    <a:lnTo>
                      <a:pt x="53" y="15"/>
                    </a:lnTo>
                    <a:lnTo>
                      <a:pt x="61" y="5"/>
                    </a:lnTo>
                    <a:lnTo>
                      <a:pt x="6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74" name="Freeform 213">
                <a:extLst>
                  <a:ext uri="{FF2B5EF4-FFF2-40B4-BE49-F238E27FC236}">
                    <a16:creationId xmlns:a16="http://schemas.microsoft.com/office/drawing/2014/main" xmlns="" id="{F7F8FEE0-E8D5-4600-8CD9-CF1AFACFB1EC}"/>
                  </a:ext>
                </a:extLst>
              </p:cNvPr>
              <p:cNvSpPr>
                <a:spLocks/>
              </p:cNvSpPr>
              <p:nvPr/>
            </p:nvSpPr>
            <p:spPr bwMode="auto">
              <a:xfrm>
                <a:off x="1992" y="1224"/>
                <a:ext cx="26" cy="36"/>
              </a:xfrm>
              <a:custGeom>
                <a:avLst/>
                <a:gdLst>
                  <a:gd name="T0" fmla="*/ 2 w 52"/>
                  <a:gd name="T1" fmla="*/ 0 h 70"/>
                  <a:gd name="T2" fmla="*/ 2 w 52"/>
                  <a:gd name="T3" fmla="*/ 1 h 70"/>
                  <a:gd name="T4" fmla="*/ 2 w 52"/>
                  <a:gd name="T5" fmla="*/ 1 h 70"/>
                  <a:gd name="T6" fmla="*/ 1 w 52"/>
                  <a:gd name="T7" fmla="*/ 1 h 70"/>
                  <a:gd name="T8" fmla="*/ 1 w 52"/>
                  <a:gd name="T9" fmla="*/ 2 h 70"/>
                  <a:gd name="T10" fmla="*/ 1 w 52"/>
                  <a:gd name="T11" fmla="*/ 2 h 70"/>
                  <a:gd name="T12" fmla="*/ 1 w 52"/>
                  <a:gd name="T13" fmla="*/ 2 h 70"/>
                  <a:gd name="T14" fmla="*/ 0 w 52"/>
                  <a:gd name="T15" fmla="*/ 3 h 70"/>
                  <a:gd name="T16" fmla="*/ 1 w 52"/>
                  <a:gd name="T17" fmla="*/ 3 h 70"/>
                  <a:gd name="T18" fmla="*/ 1 w 52"/>
                  <a:gd name="T19" fmla="*/ 3 h 70"/>
                  <a:gd name="T20" fmla="*/ 1 w 52"/>
                  <a:gd name="T21" fmla="*/ 2 h 70"/>
                  <a:gd name="T22" fmla="*/ 1 w 52"/>
                  <a:gd name="T23" fmla="*/ 2 h 70"/>
                  <a:gd name="T24" fmla="*/ 1 w 52"/>
                  <a:gd name="T25" fmla="*/ 2 h 70"/>
                  <a:gd name="T26" fmla="*/ 2 w 52"/>
                  <a:gd name="T27" fmla="*/ 1 h 70"/>
                  <a:gd name="T28" fmla="*/ 2 w 52"/>
                  <a:gd name="T29" fmla="*/ 1 h 70"/>
                  <a:gd name="T30" fmla="*/ 2 w 52"/>
                  <a:gd name="T31" fmla="*/ 1 h 70"/>
                  <a:gd name="T32" fmla="*/ 2 w 52"/>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70">
                    <a:moveTo>
                      <a:pt x="52" y="0"/>
                    </a:moveTo>
                    <a:lnTo>
                      <a:pt x="45" y="7"/>
                    </a:lnTo>
                    <a:lnTo>
                      <a:pt x="35" y="16"/>
                    </a:lnTo>
                    <a:lnTo>
                      <a:pt x="25" y="28"/>
                    </a:lnTo>
                    <a:lnTo>
                      <a:pt x="15" y="39"/>
                    </a:lnTo>
                    <a:lnTo>
                      <a:pt x="7" y="51"/>
                    </a:lnTo>
                    <a:lnTo>
                      <a:pt x="2" y="61"/>
                    </a:lnTo>
                    <a:lnTo>
                      <a:pt x="0" y="68"/>
                    </a:lnTo>
                    <a:lnTo>
                      <a:pt x="5" y="70"/>
                    </a:lnTo>
                    <a:lnTo>
                      <a:pt x="12" y="68"/>
                    </a:lnTo>
                    <a:lnTo>
                      <a:pt x="19" y="61"/>
                    </a:lnTo>
                    <a:lnTo>
                      <a:pt x="26" y="52"/>
                    </a:lnTo>
                    <a:lnTo>
                      <a:pt x="32" y="40"/>
                    </a:lnTo>
                    <a:lnTo>
                      <a:pt x="37" y="28"/>
                    </a:lnTo>
                    <a:lnTo>
                      <a:pt x="42" y="16"/>
                    </a:lnTo>
                    <a:lnTo>
                      <a:pt x="48" y="7"/>
                    </a:lnTo>
                    <a:lnTo>
                      <a:pt x="5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75" name="Freeform 214">
                <a:extLst>
                  <a:ext uri="{FF2B5EF4-FFF2-40B4-BE49-F238E27FC236}">
                    <a16:creationId xmlns:a16="http://schemas.microsoft.com/office/drawing/2014/main" xmlns="" id="{C50C2FA5-BC1D-4B31-A0FB-A7BD21B2DB1E}"/>
                  </a:ext>
                </a:extLst>
              </p:cNvPr>
              <p:cNvSpPr>
                <a:spLocks/>
              </p:cNvSpPr>
              <p:nvPr/>
            </p:nvSpPr>
            <p:spPr bwMode="auto">
              <a:xfrm>
                <a:off x="2014" y="1222"/>
                <a:ext cx="23" cy="35"/>
              </a:xfrm>
              <a:custGeom>
                <a:avLst/>
                <a:gdLst>
                  <a:gd name="T0" fmla="*/ 1 w 47"/>
                  <a:gd name="T1" fmla="*/ 0 h 69"/>
                  <a:gd name="T2" fmla="*/ 1 w 47"/>
                  <a:gd name="T3" fmla="*/ 1 h 69"/>
                  <a:gd name="T4" fmla="*/ 1 w 47"/>
                  <a:gd name="T5" fmla="*/ 1 h 69"/>
                  <a:gd name="T6" fmla="*/ 0 w 47"/>
                  <a:gd name="T7" fmla="*/ 1 h 69"/>
                  <a:gd name="T8" fmla="*/ 0 w 47"/>
                  <a:gd name="T9" fmla="*/ 2 h 69"/>
                  <a:gd name="T10" fmla="*/ 0 w 47"/>
                  <a:gd name="T11" fmla="*/ 2 h 69"/>
                  <a:gd name="T12" fmla="*/ 0 w 47"/>
                  <a:gd name="T13" fmla="*/ 2 h 69"/>
                  <a:gd name="T14" fmla="*/ 0 w 47"/>
                  <a:gd name="T15" fmla="*/ 3 h 69"/>
                  <a:gd name="T16" fmla="*/ 0 w 47"/>
                  <a:gd name="T17" fmla="*/ 3 h 69"/>
                  <a:gd name="T18" fmla="*/ 0 w 47"/>
                  <a:gd name="T19" fmla="*/ 3 h 69"/>
                  <a:gd name="T20" fmla="*/ 0 w 47"/>
                  <a:gd name="T21" fmla="*/ 2 h 69"/>
                  <a:gd name="T22" fmla="*/ 0 w 47"/>
                  <a:gd name="T23" fmla="*/ 2 h 69"/>
                  <a:gd name="T24" fmla="*/ 0 w 47"/>
                  <a:gd name="T25" fmla="*/ 2 h 69"/>
                  <a:gd name="T26" fmla="*/ 1 w 47"/>
                  <a:gd name="T27" fmla="*/ 1 h 69"/>
                  <a:gd name="T28" fmla="*/ 1 w 47"/>
                  <a:gd name="T29" fmla="*/ 1 h 69"/>
                  <a:gd name="T30" fmla="*/ 1 w 47"/>
                  <a:gd name="T31" fmla="*/ 1 h 69"/>
                  <a:gd name="T32" fmla="*/ 1 w 47"/>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69">
                    <a:moveTo>
                      <a:pt x="47" y="0"/>
                    </a:moveTo>
                    <a:lnTo>
                      <a:pt x="42" y="7"/>
                    </a:lnTo>
                    <a:lnTo>
                      <a:pt x="32" y="16"/>
                    </a:lnTo>
                    <a:lnTo>
                      <a:pt x="23" y="29"/>
                    </a:lnTo>
                    <a:lnTo>
                      <a:pt x="14" y="41"/>
                    </a:lnTo>
                    <a:lnTo>
                      <a:pt x="6" y="52"/>
                    </a:lnTo>
                    <a:lnTo>
                      <a:pt x="1" y="61"/>
                    </a:lnTo>
                    <a:lnTo>
                      <a:pt x="0" y="68"/>
                    </a:lnTo>
                    <a:lnTo>
                      <a:pt x="5" y="69"/>
                    </a:lnTo>
                    <a:lnTo>
                      <a:pt x="12" y="66"/>
                    </a:lnTo>
                    <a:lnTo>
                      <a:pt x="18" y="58"/>
                    </a:lnTo>
                    <a:lnTo>
                      <a:pt x="25" y="49"/>
                    </a:lnTo>
                    <a:lnTo>
                      <a:pt x="31" y="36"/>
                    </a:lnTo>
                    <a:lnTo>
                      <a:pt x="36" y="24"/>
                    </a:lnTo>
                    <a:lnTo>
                      <a:pt x="40" y="14"/>
                    </a:lnTo>
                    <a:lnTo>
                      <a:pt x="44" y="5"/>
                    </a:lnTo>
                    <a:lnTo>
                      <a:pt x="4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76" name="Freeform 215">
                <a:extLst>
                  <a:ext uri="{FF2B5EF4-FFF2-40B4-BE49-F238E27FC236}">
                    <a16:creationId xmlns:a16="http://schemas.microsoft.com/office/drawing/2014/main" xmlns="" id="{1FF9221C-ED96-4858-8AD4-B3A810167BE0}"/>
                  </a:ext>
                </a:extLst>
              </p:cNvPr>
              <p:cNvSpPr>
                <a:spLocks/>
              </p:cNvSpPr>
              <p:nvPr/>
            </p:nvSpPr>
            <p:spPr bwMode="auto">
              <a:xfrm>
                <a:off x="2042" y="1219"/>
                <a:ext cx="12" cy="30"/>
              </a:xfrm>
              <a:custGeom>
                <a:avLst/>
                <a:gdLst>
                  <a:gd name="T0" fmla="*/ 0 w 26"/>
                  <a:gd name="T1" fmla="*/ 0 h 59"/>
                  <a:gd name="T2" fmla="*/ 0 w 26"/>
                  <a:gd name="T3" fmla="*/ 1 h 59"/>
                  <a:gd name="T4" fmla="*/ 0 w 26"/>
                  <a:gd name="T5" fmla="*/ 1 h 59"/>
                  <a:gd name="T6" fmla="*/ 0 w 26"/>
                  <a:gd name="T7" fmla="*/ 1 h 59"/>
                  <a:gd name="T8" fmla="*/ 0 w 26"/>
                  <a:gd name="T9" fmla="*/ 2 h 59"/>
                  <a:gd name="T10" fmla="*/ 0 w 26"/>
                  <a:gd name="T11" fmla="*/ 2 h 59"/>
                  <a:gd name="T12" fmla="*/ 0 w 26"/>
                  <a:gd name="T13" fmla="*/ 2 h 59"/>
                  <a:gd name="T14" fmla="*/ 0 w 26"/>
                  <a:gd name="T15" fmla="*/ 2 h 59"/>
                  <a:gd name="T16" fmla="*/ 0 w 26"/>
                  <a:gd name="T17" fmla="*/ 2 h 59"/>
                  <a:gd name="T18" fmla="*/ 0 w 26"/>
                  <a:gd name="T19" fmla="*/ 2 h 59"/>
                  <a:gd name="T20" fmla="*/ 0 w 26"/>
                  <a:gd name="T21" fmla="*/ 2 h 59"/>
                  <a:gd name="T22" fmla="*/ 0 w 26"/>
                  <a:gd name="T23" fmla="*/ 1 h 59"/>
                  <a:gd name="T24" fmla="*/ 0 w 26"/>
                  <a:gd name="T25" fmla="*/ 0 h 5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 h="59">
                    <a:moveTo>
                      <a:pt x="26" y="0"/>
                    </a:moveTo>
                    <a:lnTo>
                      <a:pt x="20" y="6"/>
                    </a:lnTo>
                    <a:lnTo>
                      <a:pt x="14" y="16"/>
                    </a:lnTo>
                    <a:lnTo>
                      <a:pt x="9" y="26"/>
                    </a:lnTo>
                    <a:lnTo>
                      <a:pt x="5" y="36"/>
                    </a:lnTo>
                    <a:lnTo>
                      <a:pt x="2" y="46"/>
                    </a:lnTo>
                    <a:lnTo>
                      <a:pt x="0" y="53"/>
                    </a:lnTo>
                    <a:lnTo>
                      <a:pt x="3" y="58"/>
                    </a:lnTo>
                    <a:lnTo>
                      <a:pt x="9" y="59"/>
                    </a:lnTo>
                    <a:lnTo>
                      <a:pt x="19" y="51"/>
                    </a:lnTo>
                    <a:lnTo>
                      <a:pt x="21" y="33"/>
                    </a:lnTo>
                    <a:lnTo>
                      <a:pt x="22" y="13"/>
                    </a:lnTo>
                    <a:lnTo>
                      <a:pt x="2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77" name="Freeform 216">
                <a:extLst>
                  <a:ext uri="{FF2B5EF4-FFF2-40B4-BE49-F238E27FC236}">
                    <a16:creationId xmlns:a16="http://schemas.microsoft.com/office/drawing/2014/main" xmlns="" id="{AE2E2349-BA53-4F2F-94F8-A9F43AA9B67C}"/>
                  </a:ext>
                </a:extLst>
              </p:cNvPr>
              <p:cNvSpPr>
                <a:spLocks/>
              </p:cNvSpPr>
              <p:nvPr/>
            </p:nvSpPr>
            <p:spPr bwMode="auto">
              <a:xfrm>
                <a:off x="2062" y="1216"/>
                <a:ext cx="6" cy="26"/>
              </a:xfrm>
              <a:custGeom>
                <a:avLst/>
                <a:gdLst>
                  <a:gd name="T0" fmla="*/ 1 w 11"/>
                  <a:gd name="T1" fmla="*/ 0 h 51"/>
                  <a:gd name="T2" fmla="*/ 1 w 11"/>
                  <a:gd name="T3" fmla="*/ 1 h 51"/>
                  <a:gd name="T4" fmla="*/ 1 w 11"/>
                  <a:gd name="T5" fmla="*/ 1 h 51"/>
                  <a:gd name="T6" fmla="*/ 0 w 11"/>
                  <a:gd name="T7" fmla="*/ 2 h 51"/>
                  <a:gd name="T8" fmla="*/ 1 w 11"/>
                  <a:gd name="T9" fmla="*/ 2 h 51"/>
                  <a:gd name="T10" fmla="*/ 1 w 11"/>
                  <a:gd name="T11" fmla="*/ 2 h 51"/>
                  <a:gd name="T12" fmla="*/ 1 w 11"/>
                  <a:gd name="T13" fmla="*/ 1 h 51"/>
                  <a:gd name="T14" fmla="*/ 1 w 11"/>
                  <a:gd name="T15" fmla="*/ 1 h 51"/>
                  <a:gd name="T16" fmla="*/ 1 w 11"/>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51">
                    <a:moveTo>
                      <a:pt x="11" y="0"/>
                    </a:moveTo>
                    <a:lnTo>
                      <a:pt x="6" y="12"/>
                    </a:lnTo>
                    <a:lnTo>
                      <a:pt x="1" y="31"/>
                    </a:lnTo>
                    <a:lnTo>
                      <a:pt x="0" y="46"/>
                    </a:lnTo>
                    <a:lnTo>
                      <a:pt x="6" y="51"/>
                    </a:lnTo>
                    <a:lnTo>
                      <a:pt x="11" y="45"/>
                    </a:lnTo>
                    <a:lnTo>
                      <a:pt x="11" y="31"/>
                    </a:lnTo>
                    <a:lnTo>
                      <a:pt x="10" y="15"/>
                    </a:lnTo>
                    <a:lnTo>
                      <a:pt x="1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78" name="Freeform 217">
                <a:extLst>
                  <a:ext uri="{FF2B5EF4-FFF2-40B4-BE49-F238E27FC236}">
                    <a16:creationId xmlns:a16="http://schemas.microsoft.com/office/drawing/2014/main" xmlns="" id="{F3BC504E-2F2B-4AF0-AFF8-DCCC8644E682}"/>
                  </a:ext>
                </a:extLst>
              </p:cNvPr>
              <p:cNvSpPr>
                <a:spLocks/>
              </p:cNvSpPr>
              <p:nvPr/>
            </p:nvSpPr>
            <p:spPr bwMode="auto">
              <a:xfrm>
                <a:off x="2077" y="1212"/>
                <a:ext cx="8" cy="25"/>
              </a:xfrm>
              <a:custGeom>
                <a:avLst/>
                <a:gdLst>
                  <a:gd name="T0" fmla="*/ 1 w 15"/>
                  <a:gd name="T1" fmla="*/ 0 h 50"/>
                  <a:gd name="T2" fmla="*/ 1 w 15"/>
                  <a:gd name="T3" fmla="*/ 1 h 50"/>
                  <a:gd name="T4" fmla="*/ 0 w 15"/>
                  <a:gd name="T5" fmla="*/ 1 h 50"/>
                  <a:gd name="T6" fmla="*/ 1 w 15"/>
                  <a:gd name="T7" fmla="*/ 2 h 50"/>
                  <a:gd name="T8" fmla="*/ 1 w 15"/>
                  <a:gd name="T9" fmla="*/ 2 h 50"/>
                  <a:gd name="T10" fmla="*/ 1 w 15"/>
                  <a:gd name="T11" fmla="*/ 2 h 50"/>
                  <a:gd name="T12" fmla="*/ 1 w 15"/>
                  <a:gd name="T13" fmla="*/ 2 h 50"/>
                  <a:gd name="T14" fmla="*/ 1 w 15"/>
                  <a:gd name="T15" fmla="*/ 1 h 50"/>
                  <a:gd name="T16" fmla="*/ 1 w 15"/>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50">
                    <a:moveTo>
                      <a:pt x="7" y="0"/>
                    </a:moveTo>
                    <a:lnTo>
                      <a:pt x="2" y="11"/>
                    </a:lnTo>
                    <a:lnTo>
                      <a:pt x="0" y="28"/>
                    </a:lnTo>
                    <a:lnTo>
                      <a:pt x="2" y="43"/>
                    </a:lnTo>
                    <a:lnTo>
                      <a:pt x="9" y="50"/>
                    </a:lnTo>
                    <a:lnTo>
                      <a:pt x="15" y="46"/>
                    </a:lnTo>
                    <a:lnTo>
                      <a:pt x="13" y="33"/>
                    </a:lnTo>
                    <a:lnTo>
                      <a:pt x="8" y="16"/>
                    </a:lnTo>
                    <a:lnTo>
                      <a:pt x="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79" name="Freeform 218">
                <a:extLst>
                  <a:ext uri="{FF2B5EF4-FFF2-40B4-BE49-F238E27FC236}">
                    <a16:creationId xmlns:a16="http://schemas.microsoft.com/office/drawing/2014/main" xmlns="" id="{01816291-1AD0-4187-99CD-D8F2BE006946}"/>
                  </a:ext>
                </a:extLst>
              </p:cNvPr>
              <p:cNvSpPr>
                <a:spLocks/>
              </p:cNvSpPr>
              <p:nvPr/>
            </p:nvSpPr>
            <p:spPr bwMode="auto">
              <a:xfrm>
                <a:off x="2090" y="1204"/>
                <a:ext cx="8" cy="25"/>
              </a:xfrm>
              <a:custGeom>
                <a:avLst/>
                <a:gdLst>
                  <a:gd name="T0" fmla="*/ 1 w 16"/>
                  <a:gd name="T1" fmla="*/ 0 h 49"/>
                  <a:gd name="T2" fmla="*/ 1 w 16"/>
                  <a:gd name="T3" fmla="*/ 1 h 49"/>
                  <a:gd name="T4" fmla="*/ 1 w 16"/>
                  <a:gd name="T5" fmla="*/ 1 h 49"/>
                  <a:gd name="T6" fmla="*/ 0 w 16"/>
                  <a:gd name="T7" fmla="*/ 2 h 49"/>
                  <a:gd name="T8" fmla="*/ 1 w 16"/>
                  <a:gd name="T9" fmla="*/ 2 h 49"/>
                  <a:gd name="T10" fmla="*/ 1 w 16"/>
                  <a:gd name="T11" fmla="*/ 2 h 49"/>
                  <a:gd name="T12" fmla="*/ 1 w 16"/>
                  <a:gd name="T13" fmla="*/ 1 h 49"/>
                  <a:gd name="T14" fmla="*/ 1 w 16"/>
                  <a:gd name="T15" fmla="*/ 1 h 49"/>
                  <a:gd name="T16" fmla="*/ 1 w 16"/>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49">
                    <a:moveTo>
                      <a:pt x="15" y="0"/>
                    </a:moveTo>
                    <a:lnTo>
                      <a:pt x="8" y="6"/>
                    </a:lnTo>
                    <a:lnTo>
                      <a:pt x="1" y="21"/>
                    </a:lnTo>
                    <a:lnTo>
                      <a:pt x="0" y="39"/>
                    </a:lnTo>
                    <a:lnTo>
                      <a:pt x="7" y="49"/>
                    </a:lnTo>
                    <a:lnTo>
                      <a:pt x="15" y="46"/>
                    </a:lnTo>
                    <a:lnTo>
                      <a:pt x="16" y="32"/>
                    </a:lnTo>
                    <a:lnTo>
                      <a:pt x="15" y="13"/>
                    </a:lnTo>
                    <a:lnTo>
                      <a:pt x="1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80" name="Freeform 219">
                <a:extLst>
                  <a:ext uri="{FF2B5EF4-FFF2-40B4-BE49-F238E27FC236}">
                    <a16:creationId xmlns:a16="http://schemas.microsoft.com/office/drawing/2014/main" xmlns="" id="{E874ED0D-BA19-41CD-A1D3-100E748660A8}"/>
                  </a:ext>
                </a:extLst>
              </p:cNvPr>
              <p:cNvSpPr>
                <a:spLocks/>
              </p:cNvSpPr>
              <p:nvPr/>
            </p:nvSpPr>
            <p:spPr bwMode="auto">
              <a:xfrm>
                <a:off x="2100" y="1199"/>
                <a:ext cx="7" cy="27"/>
              </a:xfrm>
              <a:custGeom>
                <a:avLst/>
                <a:gdLst>
                  <a:gd name="T0" fmla="*/ 0 w 15"/>
                  <a:gd name="T1" fmla="*/ 0 h 54"/>
                  <a:gd name="T2" fmla="*/ 0 w 15"/>
                  <a:gd name="T3" fmla="*/ 1 h 54"/>
                  <a:gd name="T4" fmla="*/ 0 w 15"/>
                  <a:gd name="T5" fmla="*/ 1 h 54"/>
                  <a:gd name="T6" fmla="*/ 0 w 15"/>
                  <a:gd name="T7" fmla="*/ 2 h 54"/>
                  <a:gd name="T8" fmla="*/ 0 w 15"/>
                  <a:gd name="T9" fmla="*/ 2 h 54"/>
                  <a:gd name="T10" fmla="*/ 0 w 15"/>
                  <a:gd name="T11" fmla="*/ 2 h 54"/>
                  <a:gd name="T12" fmla="*/ 0 w 15"/>
                  <a:gd name="T13" fmla="*/ 2 h 54"/>
                  <a:gd name="T14" fmla="*/ 0 w 15"/>
                  <a:gd name="T15" fmla="*/ 1 h 54"/>
                  <a:gd name="T16" fmla="*/ 0 w 15"/>
                  <a:gd name="T17" fmla="*/ 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54">
                    <a:moveTo>
                      <a:pt x="11" y="0"/>
                    </a:moveTo>
                    <a:lnTo>
                      <a:pt x="7" y="12"/>
                    </a:lnTo>
                    <a:lnTo>
                      <a:pt x="2" y="27"/>
                    </a:lnTo>
                    <a:lnTo>
                      <a:pt x="0" y="43"/>
                    </a:lnTo>
                    <a:lnTo>
                      <a:pt x="6" y="54"/>
                    </a:lnTo>
                    <a:lnTo>
                      <a:pt x="12" y="51"/>
                    </a:lnTo>
                    <a:lnTo>
                      <a:pt x="15" y="34"/>
                    </a:lnTo>
                    <a:lnTo>
                      <a:pt x="14" y="14"/>
                    </a:lnTo>
                    <a:lnTo>
                      <a:pt x="1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81" name="Freeform 220">
                <a:extLst>
                  <a:ext uri="{FF2B5EF4-FFF2-40B4-BE49-F238E27FC236}">
                    <a16:creationId xmlns:a16="http://schemas.microsoft.com/office/drawing/2014/main" xmlns="" id="{5CD909D5-9231-48E3-9086-D2E1E8373892}"/>
                  </a:ext>
                </a:extLst>
              </p:cNvPr>
              <p:cNvSpPr>
                <a:spLocks/>
              </p:cNvSpPr>
              <p:nvPr/>
            </p:nvSpPr>
            <p:spPr bwMode="auto">
              <a:xfrm>
                <a:off x="1912" y="1228"/>
                <a:ext cx="42" cy="27"/>
              </a:xfrm>
              <a:custGeom>
                <a:avLst/>
                <a:gdLst>
                  <a:gd name="T0" fmla="*/ 0 w 85"/>
                  <a:gd name="T1" fmla="*/ 2 h 54"/>
                  <a:gd name="T2" fmla="*/ 0 w 85"/>
                  <a:gd name="T3" fmla="*/ 2 h 54"/>
                  <a:gd name="T4" fmla="*/ 0 w 85"/>
                  <a:gd name="T5" fmla="*/ 2 h 54"/>
                  <a:gd name="T6" fmla="*/ 0 w 85"/>
                  <a:gd name="T7" fmla="*/ 2 h 54"/>
                  <a:gd name="T8" fmla="*/ 1 w 85"/>
                  <a:gd name="T9" fmla="*/ 1 h 54"/>
                  <a:gd name="T10" fmla="*/ 1 w 85"/>
                  <a:gd name="T11" fmla="*/ 1 h 54"/>
                  <a:gd name="T12" fmla="*/ 1 w 85"/>
                  <a:gd name="T13" fmla="*/ 1 h 54"/>
                  <a:gd name="T14" fmla="*/ 2 w 85"/>
                  <a:gd name="T15" fmla="*/ 1 h 54"/>
                  <a:gd name="T16" fmla="*/ 2 w 85"/>
                  <a:gd name="T17" fmla="*/ 0 h 54"/>
                  <a:gd name="T18" fmla="*/ 2 w 85"/>
                  <a:gd name="T19" fmla="*/ 1 h 54"/>
                  <a:gd name="T20" fmla="*/ 1 w 85"/>
                  <a:gd name="T21" fmla="*/ 1 h 54"/>
                  <a:gd name="T22" fmla="*/ 1 w 85"/>
                  <a:gd name="T23" fmla="*/ 1 h 54"/>
                  <a:gd name="T24" fmla="*/ 0 w 85"/>
                  <a:gd name="T25" fmla="*/ 1 h 54"/>
                  <a:gd name="T26" fmla="*/ 0 w 85"/>
                  <a:gd name="T27" fmla="*/ 2 h 54"/>
                  <a:gd name="T28" fmla="*/ 0 w 85"/>
                  <a:gd name="T29" fmla="*/ 2 h 54"/>
                  <a:gd name="T30" fmla="*/ 0 w 85"/>
                  <a:gd name="T31" fmla="*/ 2 h 54"/>
                  <a:gd name="T32" fmla="*/ 0 w 85"/>
                  <a:gd name="T33" fmla="*/ 2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5" h="54">
                    <a:moveTo>
                      <a:pt x="3" y="54"/>
                    </a:moveTo>
                    <a:lnTo>
                      <a:pt x="7" y="52"/>
                    </a:lnTo>
                    <a:lnTo>
                      <a:pt x="15" y="46"/>
                    </a:lnTo>
                    <a:lnTo>
                      <a:pt x="24" y="38"/>
                    </a:lnTo>
                    <a:lnTo>
                      <a:pt x="37" y="29"/>
                    </a:lnTo>
                    <a:lnTo>
                      <a:pt x="50" y="18"/>
                    </a:lnTo>
                    <a:lnTo>
                      <a:pt x="62" y="9"/>
                    </a:lnTo>
                    <a:lnTo>
                      <a:pt x="75" y="3"/>
                    </a:lnTo>
                    <a:lnTo>
                      <a:pt x="85" y="0"/>
                    </a:lnTo>
                    <a:lnTo>
                      <a:pt x="72" y="3"/>
                    </a:lnTo>
                    <a:lnTo>
                      <a:pt x="57" y="9"/>
                    </a:lnTo>
                    <a:lnTo>
                      <a:pt x="41" y="17"/>
                    </a:lnTo>
                    <a:lnTo>
                      <a:pt x="26" y="25"/>
                    </a:lnTo>
                    <a:lnTo>
                      <a:pt x="13" y="34"/>
                    </a:lnTo>
                    <a:lnTo>
                      <a:pt x="4" y="42"/>
                    </a:lnTo>
                    <a:lnTo>
                      <a:pt x="0" y="49"/>
                    </a:lnTo>
                    <a:lnTo>
                      <a:pt x="3"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82" name="Freeform 221">
                <a:extLst>
                  <a:ext uri="{FF2B5EF4-FFF2-40B4-BE49-F238E27FC236}">
                    <a16:creationId xmlns:a16="http://schemas.microsoft.com/office/drawing/2014/main" xmlns="" id="{7F0965E6-5953-4969-A6F3-D26527CD8DFB}"/>
                  </a:ext>
                </a:extLst>
              </p:cNvPr>
              <p:cNvSpPr>
                <a:spLocks/>
              </p:cNvSpPr>
              <p:nvPr/>
            </p:nvSpPr>
            <p:spPr bwMode="auto">
              <a:xfrm>
                <a:off x="1905" y="1226"/>
                <a:ext cx="31" cy="17"/>
              </a:xfrm>
              <a:custGeom>
                <a:avLst/>
                <a:gdLst>
                  <a:gd name="T0" fmla="*/ 1 w 63"/>
                  <a:gd name="T1" fmla="*/ 0 h 35"/>
                  <a:gd name="T2" fmla="*/ 1 w 63"/>
                  <a:gd name="T3" fmla="*/ 0 h 35"/>
                  <a:gd name="T4" fmla="*/ 1 w 63"/>
                  <a:gd name="T5" fmla="*/ 0 h 35"/>
                  <a:gd name="T6" fmla="*/ 1 w 63"/>
                  <a:gd name="T7" fmla="*/ 0 h 35"/>
                  <a:gd name="T8" fmla="*/ 0 w 63"/>
                  <a:gd name="T9" fmla="*/ 0 h 35"/>
                  <a:gd name="T10" fmla="*/ 0 w 63"/>
                  <a:gd name="T11" fmla="*/ 0 h 35"/>
                  <a:gd name="T12" fmla="*/ 0 w 63"/>
                  <a:gd name="T13" fmla="*/ 0 h 35"/>
                  <a:gd name="T14" fmla="*/ 0 w 63"/>
                  <a:gd name="T15" fmla="*/ 1 h 35"/>
                  <a:gd name="T16" fmla="*/ 0 w 63"/>
                  <a:gd name="T17" fmla="*/ 1 h 35"/>
                  <a:gd name="T18" fmla="*/ 0 w 63"/>
                  <a:gd name="T19" fmla="*/ 1 h 35"/>
                  <a:gd name="T20" fmla="*/ 0 w 63"/>
                  <a:gd name="T21" fmla="*/ 0 h 35"/>
                  <a:gd name="T22" fmla="*/ 0 w 63"/>
                  <a:gd name="T23" fmla="*/ 0 h 35"/>
                  <a:gd name="T24" fmla="*/ 1 w 63"/>
                  <a:gd name="T25" fmla="*/ 0 h 35"/>
                  <a:gd name="T26" fmla="*/ 1 w 63"/>
                  <a:gd name="T27" fmla="*/ 0 h 35"/>
                  <a:gd name="T28" fmla="*/ 1 w 63"/>
                  <a:gd name="T29" fmla="*/ 0 h 35"/>
                  <a:gd name="T30" fmla="*/ 1 w 63"/>
                  <a:gd name="T31" fmla="*/ 0 h 35"/>
                  <a:gd name="T32" fmla="*/ 1 w 63"/>
                  <a:gd name="T33" fmla="*/ 0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35">
                    <a:moveTo>
                      <a:pt x="63" y="0"/>
                    </a:moveTo>
                    <a:lnTo>
                      <a:pt x="55" y="4"/>
                    </a:lnTo>
                    <a:lnTo>
                      <a:pt x="44" y="8"/>
                    </a:lnTo>
                    <a:lnTo>
                      <a:pt x="33" y="14"/>
                    </a:lnTo>
                    <a:lnTo>
                      <a:pt x="22" y="19"/>
                    </a:lnTo>
                    <a:lnTo>
                      <a:pt x="12" y="24"/>
                    </a:lnTo>
                    <a:lnTo>
                      <a:pt x="5" y="29"/>
                    </a:lnTo>
                    <a:lnTo>
                      <a:pt x="0" y="32"/>
                    </a:lnTo>
                    <a:lnTo>
                      <a:pt x="2" y="35"/>
                    </a:lnTo>
                    <a:lnTo>
                      <a:pt x="6" y="35"/>
                    </a:lnTo>
                    <a:lnTo>
                      <a:pt x="13" y="31"/>
                    </a:lnTo>
                    <a:lnTo>
                      <a:pt x="22" y="27"/>
                    </a:lnTo>
                    <a:lnTo>
                      <a:pt x="32" y="21"/>
                    </a:lnTo>
                    <a:lnTo>
                      <a:pt x="42" y="14"/>
                    </a:lnTo>
                    <a:lnTo>
                      <a:pt x="50" y="8"/>
                    </a:lnTo>
                    <a:lnTo>
                      <a:pt x="58" y="4"/>
                    </a:lnTo>
                    <a:lnTo>
                      <a:pt x="6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83" name="Freeform 222">
                <a:extLst>
                  <a:ext uri="{FF2B5EF4-FFF2-40B4-BE49-F238E27FC236}">
                    <a16:creationId xmlns:a16="http://schemas.microsoft.com/office/drawing/2014/main" xmlns="" id="{19A5B29F-E415-40CF-A19F-2D3890EE4A71}"/>
                  </a:ext>
                </a:extLst>
              </p:cNvPr>
              <p:cNvSpPr>
                <a:spLocks/>
              </p:cNvSpPr>
              <p:nvPr/>
            </p:nvSpPr>
            <p:spPr bwMode="auto">
              <a:xfrm>
                <a:off x="2019" y="1102"/>
                <a:ext cx="166" cy="46"/>
              </a:xfrm>
              <a:custGeom>
                <a:avLst/>
                <a:gdLst>
                  <a:gd name="T0" fmla="*/ 11 w 331"/>
                  <a:gd name="T1" fmla="*/ 3 h 91"/>
                  <a:gd name="T2" fmla="*/ 11 w 331"/>
                  <a:gd name="T3" fmla="*/ 3 h 91"/>
                  <a:gd name="T4" fmla="*/ 11 w 331"/>
                  <a:gd name="T5" fmla="*/ 3 h 91"/>
                  <a:gd name="T6" fmla="*/ 11 w 331"/>
                  <a:gd name="T7" fmla="*/ 3 h 91"/>
                  <a:gd name="T8" fmla="*/ 11 w 331"/>
                  <a:gd name="T9" fmla="*/ 3 h 91"/>
                  <a:gd name="T10" fmla="*/ 10 w 331"/>
                  <a:gd name="T11" fmla="*/ 3 h 91"/>
                  <a:gd name="T12" fmla="*/ 10 w 331"/>
                  <a:gd name="T13" fmla="*/ 2 h 91"/>
                  <a:gd name="T14" fmla="*/ 9 w 331"/>
                  <a:gd name="T15" fmla="*/ 2 h 91"/>
                  <a:gd name="T16" fmla="*/ 8 w 331"/>
                  <a:gd name="T17" fmla="*/ 1 h 91"/>
                  <a:gd name="T18" fmla="*/ 7 w 331"/>
                  <a:gd name="T19" fmla="*/ 1 h 91"/>
                  <a:gd name="T20" fmla="*/ 7 w 331"/>
                  <a:gd name="T21" fmla="*/ 1 h 91"/>
                  <a:gd name="T22" fmla="*/ 6 w 331"/>
                  <a:gd name="T23" fmla="*/ 1 h 91"/>
                  <a:gd name="T24" fmla="*/ 5 w 331"/>
                  <a:gd name="T25" fmla="*/ 1 h 91"/>
                  <a:gd name="T26" fmla="*/ 5 w 331"/>
                  <a:gd name="T27" fmla="*/ 1 h 91"/>
                  <a:gd name="T28" fmla="*/ 4 w 331"/>
                  <a:gd name="T29" fmla="*/ 1 h 91"/>
                  <a:gd name="T30" fmla="*/ 3 w 331"/>
                  <a:gd name="T31" fmla="*/ 1 h 91"/>
                  <a:gd name="T32" fmla="*/ 3 w 331"/>
                  <a:gd name="T33" fmla="*/ 1 h 91"/>
                  <a:gd name="T34" fmla="*/ 2 w 331"/>
                  <a:gd name="T35" fmla="*/ 1 h 91"/>
                  <a:gd name="T36" fmla="*/ 1 w 331"/>
                  <a:gd name="T37" fmla="*/ 1 h 91"/>
                  <a:gd name="T38" fmla="*/ 1 w 331"/>
                  <a:gd name="T39" fmla="*/ 1 h 91"/>
                  <a:gd name="T40" fmla="*/ 0 w 331"/>
                  <a:gd name="T41" fmla="*/ 1 h 91"/>
                  <a:gd name="T42" fmla="*/ 1 w 331"/>
                  <a:gd name="T43" fmla="*/ 1 h 91"/>
                  <a:gd name="T44" fmla="*/ 1 w 331"/>
                  <a:gd name="T45" fmla="*/ 1 h 91"/>
                  <a:gd name="T46" fmla="*/ 2 w 331"/>
                  <a:gd name="T47" fmla="*/ 1 h 91"/>
                  <a:gd name="T48" fmla="*/ 2 w 331"/>
                  <a:gd name="T49" fmla="*/ 1 h 91"/>
                  <a:gd name="T50" fmla="*/ 3 w 331"/>
                  <a:gd name="T51" fmla="*/ 1 h 91"/>
                  <a:gd name="T52" fmla="*/ 4 w 331"/>
                  <a:gd name="T53" fmla="*/ 0 h 91"/>
                  <a:gd name="T54" fmla="*/ 5 w 331"/>
                  <a:gd name="T55" fmla="*/ 1 h 91"/>
                  <a:gd name="T56" fmla="*/ 6 w 331"/>
                  <a:gd name="T57" fmla="*/ 1 h 91"/>
                  <a:gd name="T58" fmla="*/ 6 w 331"/>
                  <a:gd name="T59" fmla="*/ 1 h 91"/>
                  <a:gd name="T60" fmla="*/ 7 w 331"/>
                  <a:gd name="T61" fmla="*/ 1 h 91"/>
                  <a:gd name="T62" fmla="*/ 8 w 331"/>
                  <a:gd name="T63" fmla="*/ 1 h 91"/>
                  <a:gd name="T64" fmla="*/ 9 w 331"/>
                  <a:gd name="T65" fmla="*/ 1 h 91"/>
                  <a:gd name="T66" fmla="*/ 9 w 331"/>
                  <a:gd name="T67" fmla="*/ 2 h 91"/>
                  <a:gd name="T68" fmla="*/ 10 w 331"/>
                  <a:gd name="T69" fmla="*/ 2 h 91"/>
                  <a:gd name="T70" fmla="*/ 10 w 331"/>
                  <a:gd name="T71" fmla="*/ 2 h 91"/>
                  <a:gd name="T72" fmla="*/ 11 w 331"/>
                  <a:gd name="T73" fmla="*/ 3 h 9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31" h="91">
                    <a:moveTo>
                      <a:pt x="330" y="77"/>
                    </a:moveTo>
                    <a:lnTo>
                      <a:pt x="331" y="80"/>
                    </a:lnTo>
                    <a:lnTo>
                      <a:pt x="330" y="84"/>
                    </a:lnTo>
                    <a:lnTo>
                      <a:pt x="329" y="87"/>
                    </a:lnTo>
                    <a:lnTo>
                      <a:pt x="329" y="91"/>
                    </a:lnTo>
                    <a:lnTo>
                      <a:pt x="309" y="72"/>
                    </a:lnTo>
                    <a:lnTo>
                      <a:pt x="289" y="56"/>
                    </a:lnTo>
                    <a:lnTo>
                      <a:pt x="267" y="42"/>
                    </a:lnTo>
                    <a:lnTo>
                      <a:pt x="245" y="32"/>
                    </a:lnTo>
                    <a:lnTo>
                      <a:pt x="222" y="24"/>
                    </a:lnTo>
                    <a:lnTo>
                      <a:pt x="199" y="18"/>
                    </a:lnTo>
                    <a:lnTo>
                      <a:pt x="177" y="13"/>
                    </a:lnTo>
                    <a:lnTo>
                      <a:pt x="154" y="11"/>
                    </a:lnTo>
                    <a:lnTo>
                      <a:pt x="132" y="10"/>
                    </a:lnTo>
                    <a:lnTo>
                      <a:pt x="110" y="10"/>
                    </a:lnTo>
                    <a:lnTo>
                      <a:pt x="88" y="11"/>
                    </a:lnTo>
                    <a:lnTo>
                      <a:pt x="69" y="13"/>
                    </a:lnTo>
                    <a:lnTo>
                      <a:pt x="49" y="16"/>
                    </a:lnTo>
                    <a:lnTo>
                      <a:pt x="32" y="18"/>
                    </a:lnTo>
                    <a:lnTo>
                      <a:pt x="15" y="20"/>
                    </a:lnTo>
                    <a:lnTo>
                      <a:pt x="0" y="23"/>
                    </a:lnTo>
                    <a:lnTo>
                      <a:pt x="10" y="16"/>
                    </a:lnTo>
                    <a:lnTo>
                      <a:pt x="25" y="10"/>
                    </a:lnTo>
                    <a:lnTo>
                      <a:pt x="43" y="5"/>
                    </a:lnTo>
                    <a:lnTo>
                      <a:pt x="63" y="3"/>
                    </a:lnTo>
                    <a:lnTo>
                      <a:pt x="86" y="1"/>
                    </a:lnTo>
                    <a:lnTo>
                      <a:pt x="110" y="0"/>
                    </a:lnTo>
                    <a:lnTo>
                      <a:pt x="135" y="1"/>
                    </a:lnTo>
                    <a:lnTo>
                      <a:pt x="162" y="2"/>
                    </a:lnTo>
                    <a:lnTo>
                      <a:pt x="188" y="5"/>
                    </a:lnTo>
                    <a:lnTo>
                      <a:pt x="214" y="11"/>
                    </a:lnTo>
                    <a:lnTo>
                      <a:pt x="238" y="17"/>
                    </a:lnTo>
                    <a:lnTo>
                      <a:pt x="262" y="26"/>
                    </a:lnTo>
                    <a:lnTo>
                      <a:pt x="283" y="35"/>
                    </a:lnTo>
                    <a:lnTo>
                      <a:pt x="302" y="48"/>
                    </a:lnTo>
                    <a:lnTo>
                      <a:pt x="317" y="61"/>
                    </a:lnTo>
                    <a:lnTo>
                      <a:pt x="330" y="7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84" name="Freeform 223">
                <a:extLst>
                  <a:ext uri="{FF2B5EF4-FFF2-40B4-BE49-F238E27FC236}">
                    <a16:creationId xmlns:a16="http://schemas.microsoft.com/office/drawing/2014/main" xmlns="" id="{AE5FDCF8-EBB6-4C95-98E6-2F629BD55E67}"/>
                  </a:ext>
                </a:extLst>
              </p:cNvPr>
              <p:cNvSpPr>
                <a:spLocks/>
              </p:cNvSpPr>
              <p:nvPr/>
            </p:nvSpPr>
            <p:spPr bwMode="auto">
              <a:xfrm>
                <a:off x="2024" y="1107"/>
                <a:ext cx="22" cy="33"/>
              </a:xfrm>
              <a:custGeom>
                <a:avLst/>
                <a:gdLst>
                  <a:gd name="T0" fmla="*/ 2 w 44"/>
                  <a:gd name="T1" fmla="*/ 0 h 67"/>
                  <a:gd name="T2" fmla="*/ 2 w 44"/>
                  <a:gd name="T3" fmla="*/ 0 h 67"/>
                  <a:gd name="T4" fmla="*/ 1 w 44"/>
                  <a:gd name="T5" fmla="*/ 0 h 67"/>
                  <a:gd name="T6" fmla="*/ 1 w 44"/>
                  <a:gd name="T7" fmla="*/ 0 h 67"/>
                  <a:gd name="T8" fmla="*/ 1 w 44"/>
                  <a:gd name="T9" fmla="*/ 1 h 67"/>
                  <a:gd name="T10" fmla="*/ 1 w 44"/>
                  <a:gd name="T11" fmla="*/ 1 h 67"/>
                  <a:gd name="T12" fmla="*/ 1 w 44"/>
                  <a:gd name="T13" fmla="*/ 1 h 67"/>
                  <a:gd name="T14" fmla="*/ 0 w 44"/>
                  <a:gd name="T15" fmla="*/ 1 h 67"/>
                  <a:gd name="T16" fmla="*/ 1 w 44"/>
                  <a:gd name="T17" fmla="*/ 2 h 67"/>
                  <a:gd name="T18" fmla="*/ 1 w 44"/>
                  <a:gd name="T19" fmla="*/ 2 h 67"/>
                  <a:gd name="T20" fmla="*/ 1 w 44"/>
                  <a:gd name="T21" fmla="*/ 1 h 67"/>
                  <a:gd name="T22" fmla="*/ 1 w 44"/>
                  <a:gd name="T23" fmla="*/ 1 h 67"/>
                  <a:gd name="T24" fmla="*/ 1 w 44"/>
                  <a:gd name="T25" fmla="*/ 1 h 67"/>
                  <a:gd name="T26" fmla="*/ 1 w 44"/>
                  <a:gd name="T27" fmla="*/ 1 h 67"/>
                  <a:gd name="T28" fmla="*/ 1 w 44"/>
                  <a:gd name="T29" fmla="*/ 0 h 67"/>
                  <a:gd name="T30" fmla="*/ 2 w 44"/>
                  <a:gd name="T31" fmla="*/ 0 h 67"/>
                  <a:gd name="T32" fmla="*/ 2 w 44"/>
                  <a:gd name="T33" fmla="*/ 0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67">
                    <a:moveTo>
                      <a:pt x="44" y="0"/>
                    </a:moveTo>
                    <a:lnTo>
                      <a:pt x="35" y="7"/>
                    </a:lnTo>
                    <a:lnTo>
                      <a:pt x="26" y="15"/>
                    </a:lnTo>
                    <a:lnTo>
                      <a:pt x="18" y="25"/>
                    </a:lnTo>
                    <a:lnTo>
                      <a:pt x="10" y="37"/>
                    </a:lnTo>
                    <a:lnTo>
                      <a:pt x="4" y="47"/>
                    </a:lnTo>
                    <a:lnTo>
                      <a:pt x="1" y="56"/>
                    </a:lnTo>
                    <a:lnTo>
                      <a:pt x="0" y="63"/>
                    </a:lnTo>
                    <a:lnTo>
                      <a:pt x="1" y="67"/>
                    </a:lnTo>
                    <a:lnTo>
                      <a:pt x="4" y="65"/>
                    </a:lnTo>
                    <a:lnTo>
                      <a:pt x="9" y="61"/>
                    </a:lnTo>
                    <a:lnTo>
                      <a:pt x="14" y="53"/>
                    </a:lnTo>
                    <a:lnTo>
                      <a:pt x="18" y="44"/>
                    </a:lnTo>
                    <a:lnTo>
                      <a:pt x="24" y="32"/>
                    </a:lnTo>
                    <a:lnTo>
                      <a:pt x="30" y="21"/>
                    </a:lnTo>
                    <a:lnTo>
                      <a:pt x="37" y="9"/>
                    </a:lnTo>
                    <a:lnTo>
                      <a:pt x="4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85" name="Freeform 224">
                <a:extLst>
                  <a:ext uri="{FF2B5EF4-FFF2-40B4-BE49-F238E27FC236}">
                    <a16:creationId xmlns:a16="http://schemas.microsoft.com/office/drawing/2014/main" xmlns="" id="{B385BD1A-0787-44A0-A724-99937F968799}"/>
                  </a:ext>
                </a:extLst>
              </p:cNvPr>
              <p:cNvSpPr>
                <a:spLocks/>
              </p:cNvSpPr>
              <p:nvPr/>
            </p:nvSpPr>
            <p:spPr bwMode="auto">
              <a:xfrm>
                <a:off x="2029" y="1106"/>
                <a:ext cx="33" cy="39"/>
              </a:xfrm>
              <a:custGeom>
                <a:avLst/>
                <a:gdLst>
                  <a:gd name="T0" fmla="*/ 1 w 66"/>
                  <a:gd name="T1" fmla="*/ 3 h 78"/>
                  <a:gd name="T2" fmla="*/ 0 w 66"/>
                  <a:gd name="T3" fmla="*/ 3 h 78"/>
                  <a:gd name="T4" fmla="*/ 1 w 66"/>
                  <a:gd name="T5" fmla="*/ 3 h 78"/>
                  <a:gd name="T6" fmla="*/ 1 w 66"/>
                  <a:gd name="T7" fmla="*/ 2 h 78"/>
                  <a:gd name="T8" fmla="*/ 1 w 66"/>
                  <a:gd name="T9" fmla="*/ 2 h 78"/>
                  <a:gd name="T10" fmla="*/ 1 w 66"/>
                  <a:gd name="T11" fmla="*/ 1 h 78"/>
                  <a:gd name="T12" fmla="*/ 2 w 66"/>
                  <a:gd name="T13" fmla="*/ 1 h 78"/>
                  <a:gd name="T14" fmla="*/ 2 w 66"/>
                  <a:gd name="T15" fmla="*/ 1 h 78"/>
                  <a:gd name="T16" fmla="*/ 3 w 66"/>
                  <a:gd name="T17" fmla="*/ 0 h 78"/>
                  <a:gd name="T18" fmla="*/ 2 w 66"/>
                  <a:gd name="T19" fmla="*/ 1 h 78"/>
                  <a:gd name="T20" fmla="*/ 2 w 66"/>
                  <a:gd name="T21" fmla="*/ 1 h 78"/>
                  <a:gd name="T22" fmla="*/ 2 w 66"/>
                  <a:gd name="T23" fmla="*/ 2 h 78"/>
                  <a:gd name="T24" fmla="*/ 1 w 66"/>
                  <a:gd name="T25" fmla="*/ 2 h 78"/>
                  <a:gd name="T26" fmla="*/ 1 w 66"/>
                  <a:gd name="T27" fmla="*/ 2 h 78"/>
                  <a:gd name="T28" fmla="*/ 1 w 66"/>
                  <a:gd name="T29" fmla="*/ 3 h 78"/>
                  <a:gd name="T30" fmla="*/ 1 w 66"/>
                  <a:gd name="T31" fmla="*/ 3 h 78"/>
                  <a:gd name="T32" fmla="*/ 1 w 66"/>
                  <a:gd name="T33" fmla="*/ 3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6" h="78">
                    <a:moveTo>
                      <a:pt x="1" y="78"/>
                    </a:moveTo>
                    <a:lnTo>
                      <a:pt x="0" y="74"/>
                    </a:lnTo>
                    <a:lnTo>
                      <a:pt x="4" y="65"/>
                    </a:lnTo>
                    <a:lnTo>
                      <a:pt x="9" y="55"/>
                    </a:lnTo>
                    <a:lnTo>
                      <a:pt x="17" y="41"/>
                    </a:lnTo>
                    <a:lnTo>
                      <a:pt x="28" y="28"/>
                    </a:lnTo>
                    <a:lnTo>
                      <a:pt x="39" y="16"/>
                    </a:lnTo>
                    <a:lnTo>
                      <a:pt x="52" y="5"/>
                    </a:lnTo>
                    <a:lnTo>
                      <a:pt x="66" y="0"/>
                    </a:lnTo>
                    <a:lnTo>
                      <a:pt x="58" y="8"/>
                    </a:lnTo>
                    <a:lnTo>
                      <a:pt x="50" y="20"/>
                    </a:lnTo>
                    <a:lnTo>
                      <a:pt x="39" y="33"/>
                    </a:lnTo>
                    <a:lnTo>
                      <a:pt x="29" y="47"/>
                    </a:lnTo>
                    <a:lnTo>
                      <a:pt x="20" y="59"/>
                    </a:lnTo>
                    <a:lnTo>
                      <a:pt x="12" y="70"/>
                    </a:lnTo>
                    <a:lnTo>
                      <a:pt x="5" y="77"/>
                    </a:lnTo>
                    <a:lnTo>
                      <a:pt x="1" y="7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86" name="Freeform 225">
                <a:extLst>
                  <a:ext uri="{FF2B5EF4-FFF2-40B4-BE49-F238E27FC236}">
                    <a16:creationId xmlns:a16="http://schemas.microsoft.com/office/drawing/2014/main" xmlns="" id="{76E5311F-B526-45F7-A1A8-0DB448E0C55A}"/>
                  </a:ext>
                </a:extLst>
              </p:cNvPr>
              <p:cNvSpPr>
                <a:spLocks/>
              </p:cNvSpPr>
              <p:nvPr/>
            </p:nvSpPr>
            <p:spPr bwMode="auto">
              <a:xfrm>
                <a:off x="2051" y="1105"/>
                <a:ext cx="42" cy="46"/>
              </a:xfrm>
              <a:custGeom>
                <a:avLst/>
                <a:gdLst>
                  <a:gd name="T0" fmla="*/ 1 w 84"/>
                  <a:gd name="T1" fmla="*/ 3 h 92"/>
                  <a:gd name="T2" fmla="*/ 0 w 84"/>
                  <a:gd name="T3" fmla="*/ 3 h 92"/>
                  <a:gd name="T4" fmla="*/ 1 w 84"/>
                  <a:gd name="T5" fmla="*/ 3 h 92"/>
                  <a:gd name="T6" fmla="*/ 1 w 84"/>
                  <a:gd name="T7" fmla="*/ 2 h 92"/>
                  <a:gd name="T8" fmla="*/ 1 w 84"/>
                  <a:gd name="T9" fmla="*/ 2 h 92"/>
                  <a:gd name="T10" fmla="*/ 2 w 84"/>
                  <a:gd name="T11" fmla="*/ 1 h 92"/>
                  <a:gd name="T12" fmla="*/ 2 w 84"/>
                  <a:gd name="T13" fmla="*/ 1 h 92"/>
                  <a:gd name="T14" fmla="*/ 3 w 84"/>
                  <a:gd name="T15" fmla="*/ 1 h 92"/>
                  <a:gd name="T16" fmla="*/ 3 w 84"/>
                  <a:gd name="T17" fmla="*/ 0 h 92"/>
                  <a:gd name="T18" fmla="*/ 3 w 84"/>
                  <a:gd name="T19" fmla="*/ 1 h 92"/>
                  <a:gd name="T20" fmla="*/ 3 w 84"/>
                  <a:gd name="T21" fmla="*/ 1 h 92"/>
                  <a:gd name="T22" fmla="*/ 2 w 84"/>
                  <a:gd name="T23" fmla="*/ 2 h 92"/>
                  <a:gd name="T24" fmla="*/ 2 w 84"/>
                  <a:gd name="T25" fmla="*/ 2 h 92"/>
                  <a:gd name="T26" fmla="*/ 1 w 84"/>
                  <a:gd name="T27" fmla="*/ 3 h 92"/>
                  <a:gd name="T28" fmla="*/ 1 w 84"/>
                  <a:gd name="T29" fmla="*/ 3 h 92"/>
                  <a:gd name="T30" fmla="*/ 1 w 84"/>
                  <a:gd name="T31" fmla="*/ 3 h 92"/>
                  <a:gd name="T32" fmla="*/ 1 w 84"/>
                  <a:gd name="T33" fmla="*/ 3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4" h="92">
                    <a:moveTo>
                      <a:pt x="1" y="92"/>
                    </a:moveTo>
                    <a:lnTo>
                      <a:pt x="0" y="88"/>
                    </a:lnTo>
                    <a:lnTo>
                      <a:pt x="5" y="77"/>
                    </a:lnTo>
                    <a:lnTo>
                      <a:pt x="14" y="64"/>
                    </a:lnTo>
                    <a:lnTo>
                      <a:pt x="25" y="49"/>
                    </a:lnTo>
                    <a:lnTo>
                      <a:pt x="39" y="32"/>
                    </a:lnTo>
                    <a:lnTo>
                      <a:pt x="54" y="19"/>
                    </a:lnTo>
                    <a:lnTo>
                      <a:pt x="70" y="7"/>
                    </a:lnTo>
                    <a:lnTo>
                      <a:pt x="84" y="0"/>
                    </a:lnTo>
                    <a:lnTo>
                      <a:pt x="77" y="7"/>
                    </a:lnTo>
                    <a:lnTo>
                      <a:pt x="68" y="20"/>
                    </a:lnTo>
                    <a:lnTo>
                      <a:pt x="55" y="35"/>
                    </a:lnTo>
                    <a:lnTo>
                      <a:pt x="41" y="52"/>
                    </a:lnTo>
                    <a:lnTo>
                      <a:pt x="29" y="68"/>
                    </a:lnTo>
                    <a:lnTo>
                      <a:pt x="16" y="82"/>
                    </a:lnTo>
                    <a:lnTo>
                      <a:pt x="7" y="90"/>
                    </a:lnTo>
                    <a:lnTo>
                      <a:pt x="1" y="9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87" name="Freeform 226">
                <a:extLst>
                  <a:ext uri="{FF2B5EF4-FFF2-40B4-BE49-F238E27FC236}">
                    <a16:creationId xmlns:a16="http://schemas.microsoft.com/office/drawing/2014/main" xmlns="" id="{2CEAA11B-89A6-40AF-8E44-20627DC6C440}"/>
                  </a:ext>
                </a:extLst>
              </p:cNvPr>
              <p:cNvSpPr>
                <a:spLocks/>
              </p:cNvSpPr>
              <p:nvPr/>
            </p:nvSpPr>
            <p:spPr bwMode="auto">
              <a:xfrm>
                <a:off x="2084" y="1108"/>
                <a:ext cx="39" cy="51"/>
              </a:xfrm>
              <a:custGeom>
                <a:avLst/>
                <a:gdLst>
                  <a:gd name="T0" fmla="*/ 1 w 77"/>
                  <a:gd name="T1" fmla="*/ 4 h 102"/>
                  <a:gd name="T2" fmla="*/ 0 w 77"/>
                  <a:gd name="T3" fmla="*/ 3 h 102"/>
                  <a:gd name="T4" fmla="*/ 1 w 77"/>
                  <a:gd name="T5" fmla="*/ 3 h 102"/>
                  <a:gd name="T6" fmla="*/ 1 w 77"/>
                  <a:gd name="T7" fmla="*/ 3 h 102"/>
                  <a:gd name="T8" fmla="*/ 1 w 77"/>
                  <a:gd name="T9" fmla="*/ 2 h 102"/>
                  <a:gd name="T10" fmla="*/ 2 w 77"/>
                  <a:gd name="T11" fmla="*/ 2 h 102"/>
                  <a:gd name="T12" fmla="*/ 2 w 77"/>
                  <a:gd name="T13" fmla="*/ 1 h 102"/>
                  <a:gd name="T14" fmla="*/ 2 w 77"/>
                  <a:gd name="T15" fmla="*/ 1 h 102"/>
                  <a:gd name="T16" fmla="*/ 3 w 77"/>
                  <a:gd name="T17" fmla="*/ 0 h 102"/>
                  <a:gd name="T18" fmla="*/ 3 w 77"/>
                  <a:gd name="T19" fmla="*/ 1 h 102"/>
                  <a:gd name="T20" fmla="*/ 2 w 77"/>
                  <a:gd name="T21" fmla="*/ 1 h 102"/>
                  <a:gd name="T22" fmla="*/ 2 w 77"/>
                  <a:gd name="T23" fmla="*/ 2 h 102"/>
                  <a:gd name="T24" fmla="*/ 2 w 77"/>
                  <a:gd name="T25" fmla="*/ 2 h 102"/>
                  <a:gd name="T26" fmla="*/ 1 w 77"/>
                  <a:gd name="T27" fmla="*/ 3 h 102"/>
                  <a:gd name="T28" fmla="*/ 1 w 77"/>
                  <a:gd name="T29" fmla="*/ 3 h 102"/>
                  <a:gd name="T30" fmla="*/ 1 w 77"/>
                  <a:gd name="T31" fmla="*/ 4 h 102"/>
                  <a:gd name="T32" fmla="*/ 1 w 77"/>
                  <a:gd name="T33" fmla="*/ 4 h 10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7" h="102">
                    <a:moveTo>
                      <a:pt x="1" y="102"/>
                    </a:moveTo>
                    <a:lnTo>
                      <a:pt x="0" y="95"/>
                    </a:lnTo>
                    <a:lnTo>
                      <a:pt x="4" y="83"/>
                    </a:lnTo>
                    <a:lnTo>
                      <a:pt x="12" y="68"/>
                    </a:lnTo>
                    <a:lnTo>
                      <a:pt x="24" y="51"/>
                    </a:lnTo>
                    <a:lnTo>
                      <a:pt x="37" y="34"/>
                    </a:lnTo>
                    <a:lnTo>
                      <a:pt x="50" y="19"/>
                    </a:lnTo>
                    <a:lnTo>
                      <a:pt x="64" y="7"/>
                    </a:lnTo>
                    <a:lnTo>
                      <a:pt x="77" y="0"/>
                    </a:lnTo>
                    <a:lnTo>
                      <a:pt x="72" y="8"/>
                    </a:lnTo>
                    <a:lnTo>
                      <a:pt x="63" y="21"/>
                    </a:lnTo>
                    <a:lnTo>
                      <a:pt x="51" y="38"/>
                    </a:lnTo>
                    <a:lnTo>
                      <a:pt x="39" y="57"/>
                    </a:lnTo>
                    <a:lnTo>
                      <a:pt x="26" y="74"/>
                    </a:lnTo>
                    <a:lnTo>
                      <a:pt x="15" y="89"/>
                    </a:lnTo>
                    <a:lnTo>
                      <a:pt x="7" y="99"/>
                    </a:lnTo>
                    <a:lnTo>
                      <a:pt x="1" y="10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88" name="Freeform 227">
                <a:extLst>
                  <a:ext uri="{FF2B5EF4-FFF2-40B4-BE49-F238E27FC236}">
                    <a16:creationId xmlns:a16="http://schemas.microsoft.com/office/drawing/2014/main" xmlns="" id="{7D58CA4E-7392-48B9-B07B-769D6756450A}"/>
                  </a:ext>
                </a:extLst>
              </p:cNvPr>
              <p:cNvSpPr>
                <a:spLocks/>
              </p:cNvSpPr>
              <p:nvPr/>
            </p:nvSpPr>
            <p:spPr bwMode="auto">
              <a:xfrm>
                <a:off x="2102" y="1114"/>
                <a:ext cx="33" cy="46"/>
              </a:xfrm>
              <a:custGeom>
                <a:avLst/>
                <a:gdLst>
                  <a:gd name="T0" fmla="*/ 0 w 67"/>
                  <a:gd name="T1" fmla="*/ 3 h 92"/>
                  <a:gd name="T2" fmla="*/ 0 w 67"/>
                  <a:gd name="T3" fmla="*/ 3 h 92"/>
                  <a:gd name="T4" fmla="*/ 0 w 67"/>
                  <a:gd name="T5" fmla="*/ 3 h 92"/>
                  <a:gd name="T6" fmla="*/ 0 w 67"/>
                  <a:gd name="T7" fmla="*/ 2 h 92"/>
                  <a:gd name="T8" fmla="*/ 0 w 67"/>
                  <a:gd name="T9" fmla="*/ 2 h 92"/>
                  <a:gd name="T10" fmla="*/ 1 w 67"/>
                  <a:gd name="T11" fmla="*/ 1 h 92"/>
                  <a:gd name="T12" fmla="*/ 1 w 67"/>
                  <a:gd name="T13" fmla="*/ 1 h 92"/>
                  <a:gd name="T14" fmla="*/ 1 w 67"/>
                  <a:gd name="T15" fmla="*/ 1 h 92"/>
                  <a:gd name="T16" fmla="*/ 2 w 67"/>
                  <a:gd name="T17" fmla="*/ 0 h 92"/>
                  <a:gd name="T18" fmla="*/ 1 w 67"/>
                  <a:gd name="T19" fmla="*/ 1 h 92"/>
                  <a:gd name="T20" fmla="*/ 1 w 67"/>
                  <a:gd name="T21" fmla="*/ 1 h 92"/>
                  <a:gd name="T22" fmla="*/ 1 w 67"/>
                  <a:gd name="T23" fmla="*/ 2 h 92"/>
                  <a:gd name="T24" fmla="*/ 1 w 67"/>
                  <a:gd name="T25" fmla="*/ 2 h 92"/>
                  <a:gd name="T26" fmla="*/ 0 w 67"/>
                  <a:gd name="T27" fmla="*/ 3 h 92"/>
                  <a:gd name="T28" fmla="*/ 0 w 67"/>
                  <a:gd name="T29" fmla="*/ 3 h 92"/>
                  <a:gd name="T30" fmla="*/ 0 w 67"/>
                  <a:gd name="T31" fmla="*/ 3 h 92"/>
                  <a:gd name="T32" fmla="*/ 0 w 67"/>
                  <a:gd name="T33" fmla="*/ 3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92">
                    <a:moveTo>
                      <a:pt x="0" y="92"/>
                    </a:moveTo>
                    <a:lnTo>
                      <a:pt x="0" y="87"/>
                    </a:lnTo>
                    <a:lnTo>
                      <a:pt x="4" y="77"/>
                    </a:lnTo>
                    <a:lnTo>
                      <a:pt x="12" y="62"/>
                    </a:lnTo>
                    <a:lnTo>
                      <a:pt x="22" y="46"/>
                    </a:lnTo>
                    <a:lnTo>
                      <a:pt x="34" y="30"/>
                    </a:lnTo>
                    <a:lnTo>
                      <a:pt x="46" y="15"/>
                    </a:lnTo>
                    <a:lnTo>
                      <a:pt x="57" y="4"/>
                    </a:lnTo>
                    <a:lnTo>
                      <a:pt x="67" y="0"/>
                    </a:lnTo>
                    <a:lnTo>
                      <a:pt x="61" y="8"/>
                    </a:lnTo>
                    <a:lnTo>
                      <a:pt x="53" y="22"/>
                    </a:lnTo>
                    <a:lnTo>
                      <a:pt x="44" y="38"/>
                    </a:lnTo>
                    <a:lnTo>
                      <a:pt x="34" y="54"/>
                    </a:lnTo>
                    <a:lnTo>
                      <a:pt x="24" y="70"/>
                    </a:lnTo>
                    <a:lnTo>
                      <a:pt x="14" y="83"/>
                    </a:lnTo>
                    <a:lnTo>
                      <a:pt x="6" y="91"/>
                    </a:lnTo>
                    <a:lnTo>
                      <a:pt x="0" y="9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89" name="Freeform 228">
                <a:extLst>
                  <a:ext uri="{FF2B5EF4-FFF2-40B4-BE49-F238E27FC236}">
                    <a16:creationId xmlns:a16="http://schemas.microsoft.com/office/drawing/2014/main" xmlns="" id="{4DD72B87-21DA-4F6A-A658-F8B96FBBFF13}"/>
                  </a:ext>
                </a:extLst>
              </p:cNvPr>
              <p:cNvSpPr>
                <a:spLocks/>
              </p:cNvSpPr>
              <p:nvPr/>
            </p:nvSpPr>
            <p:spPr bwMode="auto">
              <a:xfrm>
                <a:off x="2130" y="1121"/>
                <a:ext cx="29" cy="38"/>
              </a:xfrm>
              <a:custGeom>
                <a:avLst/>
                <a:gdLst>
                  <a:gd name="T0" fmla="*/ 1 w 56"/>
                  <a:gd name="T1" fmla="*/ 2 h 77"/>
                  <a:gd name="T2" fmla="*/ 0 w 56"/>
                  <a:gd name="T3" fmla="*/ 2 h 77"/>
                  <a:gd name="T4" fmla="*/ 1 w 56"/>
                  <a:gd name="T5" fmla="*/ 2 h 77"/>
                  <a:gd name="T6" fmla="*/ 1 w 56"/>
                  <a:gd name="T7" fmla="*/ 1 h 77"/>
                  <a:gd name="T8" fmla="*/ 1 w 56"/>
                  <a:gd name="T9" fmla="*/ 1 h 77"/>
                  <a:gd name="T10" fmla="*/ 1 w 56"/>
                  <a:gd name="T11" fmla="*/ 0 h 77"/>
                  <a:gd name="T12" fmla="*/ 2 w 56"/>
                  <a:gd name="T13" fmla="*/ 0 h 77"/>
                  <a:gd name="T14" fmla="*/ 2 w 56"/>
                  <a:gd name="T15" fmla="*/ 0 h 77"/>
                  <a:gd name="T16" fmla="*/ 2 w 56"/>
                  <a:gd name="T17" fmla="*/ 0 h 77"/>
                  <a:gd name="T18" fmla="*/ 2 w 56"/>
                  <a:gd name="T19" fmla="*/ 0 h 77"/>
                  <a:gd name="T20" fmla="*/ 2 w 56"/>
                  <a:gd name="T21" fmla="*/ 0 h 77"/>
                  <a:gd name="T22" fmla="*/ 2 w 56"/>
                  <a:gd name="T23" fmla="*/ 1 h 77"/>
                  <a:gd name="T24" fmla="*/ 1 w 56"/>
                  <a:gd name="T25" fmla="*/ 1 h 77"/>
                  <a:gd name="T26" fmla="*/ 1 w 56"/>
                  <a:gd name="T27" fmla="*/ 1 h 77"/>
                  <a:gd name="T28" fmla="*/ 1 w 56"/>
                  <a:gd name="T29" fmla="*/ 2 h 77"/>
                  <a:gd name="T30" fmla="*/ 1 w 56"/>
                  <a:gd name="T31" fmla="*/ 2 h 77"/>
                  <a:gd name="T32" fmla="*/ 1 w 56"/>
                  <a:gd name="T33" fmla="*/ 2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77">
                    <a:moveTo>
                      <a:pt x="1" y="77"/>
                    </a:moveTo>
                    <a:lnTo>
                      <a:pt x="0" y="72"/>
                    </a:lnTo>
                    <a:lnTo>
                      <a:pt x="1" y="64"/>
                    </a:lnTo>
                    <a:lnTo>
                      <a:pt x="6" y="52"/>
                    </a:lnTo>
                    <a:lnTo>
                      <a:pt x="14" y="40"/>
                    </a:lnTo>
                    <a:lnTo>
                      <a:pt x="22" y="27"/>
                    </a:lnTo>
                    <a:lnTo>
                      <a:pt x="32" y="15"/>
                    </a:lnTo>
                    <a:lnTo>
                      <a:pt x="44" y="6"/>
                    </a:lnTo>
                    <a:lnTo>
                      <a:pt x="56" y="0"/>
                    </a:lnTo>
                    <a:lnTo>
                      <a:pt x="50" y="9"/>
                    </a:lnTo>
                    <a:lnTo>
                      <a:pt x="44" y="20"/>
                    </a:lnTo>
                    <a:lnTo>
                      <a:pt x="35" y="33"/>
                    </a:lnTo>
                    <a:lnTo>
                      <a:pt x="27" y="47"/>
                    </a:lnTo>
                    <a:lnTo>
                      <a:pt x="18" y="59"/>
                    </a:lnTo>
                    <a:lnTo>
                      <a:pt x="11" y="70"/>
                    </a:lnTo>
                    <a:lnTo>
                      <a:pt x="6" y="75"/>
                    </a:lnTo>
                    <a:lnTo>
                      <a:pt x="1" y="7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90" name="Freeform 229">
                <a:extLst>
                  <a:ext uri="{FF2B5EF4-FFF2-40B4-BE49-F238E27FC236}">
                    <a16:creationId xmlns:a16="http://schemas.microsoft.com/office/drawing/2014/main" xmlns="" id="{B4DB1F6D-3BA3-4D42-AF21-CF5B7888554A}"/>
                  </a:ext>
                </a:extLst>
              </p:cNvPr>
              <p:cNvSpPr>
                <a:spLocks/>
              </p:cNvSpPr>
              <p:nvPr/>
            </p:nvSpPr>
            <p:spPr bwMode="auto">
              <a:xfrm>
                <a:off x="2171" y="1143"/>
                <a:ext cx="8" cy="23"/>
              </a:xfrm>
              <a:custGeom>
                <a:avLst/>
                <a:gdLst>
                  <a:gd name="T0" fmla="*/ 1 w 15"/>
                  <a:gd name="T1" fmla="*/ 2 h 46"/>
                  <a:gd name="T2" fmla="*/ 0 w 15"/>
                  <a:gd name="T3" fmla="*/ 2 h 46"/>
                  <a:gd name="T4" fmla="*/ 0 w 15"/>
                  <a:gd name="T5" fmla="*/ 1 h 46"/>
                  <a:gd name="T6" fmla="*/ 1 w 15"/>
                  <a:gd name="T7" fmla="*/ 1 h 46"/>
                  <a:gd name="T8" fmla="*/ 1 w 15"/>
                  <a:gd name="T9" fmla="*/ 0 h 46"/>
                  <a:gd name="T10" fmla="*/ 1 w 15"/>
                  <a:gd name="T11" fmla="*/ 1 h 46"/>
                  <a:gd name="T12" fmla="*/ 1 w 15"/>
                  <a:gd name="T13" fmla="*/ 1 h 46"/>
                  <a:gd name="T14" fmla="*/ 1 w 15"/>
                  <a:gd name="T15" fmla="*/ 2 h 46"/>
                  <a:gd name="T16" fmla="*/ 1 w 15"/>
                  <a:gd name="T17" fmla="*/ 2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46">
                    <a:moveTo>
                      <a:pt x="4" y="46"/>
                    </a:moveTo>
                    <a:lnTo>
                      <a:pt x="0" y="38"/>
                    </a:lnTo>
                    <a:lnTo>
                      <a:pt x="0" y="23"/>
                    </a:lnTo>
                    <a:lnTo>
                      <a:pt x="4" y="7"/>
                    </a:lnTo>
                    <a:lnTo>
                      <a:pt x="15" y="0"/>
                    </a:lnTo>
                    <a:lnTo>
                      <a:pt x="9" y="13"/>
                    </a:lnTo>
                    <a:lnTo>
                      <a:pt x="9" y="30"/>
                    </a:lnTo>
                    <a:lnTo>
                      <a:pt x="9" y="44"/>
                    </a:lnTo>
                    <a:lnTo>
                      <a:pt x="4"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91" name="Freeform 230">
                <a:extLst>
                  <a:ext uri="{FF2B5EF4-FFF2-40B4-BE49-F238E27FC236}">
                    <a16:creationId xmlns:a16="http://schemas.microsoft.com/office/drawing/2014/main" xmlns="" id="{B36CA4A3-E515-41A0-8D56-B8C6D27B7C5F}"/>
                  </a:ext>
                </a:extLst>
              </p:cNvPr>
              <p:cNvSpPr>
                <a:spLocks/>
              </p:cNvSpPr>
              <p:nvPr/>
            </p:nvSpPr>
            <p:spPr bwMode="auto">
              <a:xfrm>
                <a:off x="2042" y="1104"/>
                <a:ext cx="37" cy="43"/>
              </a:xfrm>
              <a:custGeom>
                <a:avLst/>
                <a:gdLst>
                  <a:gd name="T0" fmla="*/ 0 w 75"/>
                  <a:gd name="T1" fmla="*/ 3 h 85"/>
                  <a:gd name="T2" fmla="*/ 0 w 75"/>
                  <a:gd name="T3" fmla="*/ 3 h 85"/>
                  <a:gd name="T4" fmla="*/ 0 w 75"/>
                  <a:gd name="T5" fmla="*/ 3 h 85"/>
                  <a:gd name="T6" fmla="*/ 0 w 75"/>
                  <a:gd name="T7" fmla="*/ 2 h 85"/>
                  <a:gd name="T8" fmla="*/ 0 w 75"/>
                  <a:gd name="T9" fmla="*/ 2 h 85"/>
                  <a:gd name="T10" fmla="*/ 1 w 75"/>
                  <a:gd name="T11" fmla="*/ 1 h 85"/>
                  <a:gd name="T12" fmla="*/ 1 w 75"/>
                  <a:gd name="T13" fmla="*/ 1 h 85"/>
                  <a:gd name="T14" fmla="*/ 1 w 75"/>
                  <a:gd name="T15" fmla="*/ 1 h 85"/>
                  <a:gd name="T16" fmla="*/ 2 w 75"/>
                  <a:gd name="T17" fmla="*/ 0 h 85"/>
                  <a:gd name="T18" fmla="*/ 2 w 75"/>
                  <a:gd name="T19" fmla="*/ 1 h 85"/>
                  <a:gd name="T20" fmla="*/ 1 w 75"/>
                  <a:gd name="T21" fmla="*/ 1 h 85"/>
                  <a:gd name="T22" fmla="*/ 1 w 75"/>
                  <a:gd name="T23" fmla="*/ 2 h 85"/>
                  <a:gd name="T24" fmla="*/ 1 w 75"/>
                  <a:gd name="T25" fmla="*/ 2 h 85"/>
                  <a:gd name="T26" fmla="*/ 0 w 75"/>
                  <a:gd name="T27" fmla="*/ 2 h 85"/>
                  <a:gd name="T28" fmla="*/ 0 w 75"/>
                  <a:gd name="T29" fmla="*/ 3 h 85"/>
                  <a:gd name="T30" fmla="*/ 0 w 75"/>
                  <a:gd name="T31" fmla="*/ 3 h 85"/>
                  <a:gd name="T32" fmla="*/ 0 w 75"/>
                  <a:gd name="T33" fmla="*/ 3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5" h="85">
                    <a:moveTo>
                      <a:pt x="2" y="85"/>
                    </a:moveTo>
                    <a:lnTo>
                      <a:pt x="0" y="81"/>
                    </a:lnTo>
                    <a:lnTo>
                      <a:pt x="4" y="71"/>
                    </a:lnTo>
                    <a:lnTo>
                      <a:pt x="11" y="59"/>
                    </a:lnTo>
                    <a:lnTo>
                      <a:pt x="21" y="45"/>
                    </a:lnTo>
                    <a:lnTo>
                      <a:pt x="34" y="30"/>
                    </a:lnTo>
                    <a:lnTo>
                      <a:pt x="48" y="17"/>
                    </a:lnTo>
                    <a:lnTo>
                      <a:pt x="62" y="7"/>
                    </a:lnTo>
                    <a:lnTo>
                      <a:pt x="75" y="0"/>
                    </a:lnTo>
                    <a:lnTo>
                      <a:pt x="70" y="7"/>
                    </a:lnTo>
                    <a:lnTo>
                      <a:pt x="60" y="18"/>
                    </a:lnTo>
                    <a:lnTo>
                      <a:pt x="50" y="33"/>
                    </a:lnTo>
                    <a:lnTo>
                      <a:pt x="38" y="48"/>
                    </a:lnTo>
                    <a:lnTo>
                      <a:pt x="27" y="63"/>
                    </a:lnTo>
                    <a:lnTo>
                      <a:pt x="15" y="76"/>
                    </a:lnTo>
                    <a:lnTo>
                      <a:pt x="7" y="84"/>
                    </a:lnTo>
                    <a:lnTo>
                      <a:pt x="2" y="8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92" name="Freeform 231">
                <a:extLst>
                  <a:ext uri="{FF2B5EF4-FFF2-40B4-BE49-F238E27FC236}">
                    <a16:creationId xmlns:a16="http://schemas.microsoft.com/office/drawing/2014/main" xmlns="" id="{E4CF49DE-7F57-42D9-A8DB-D09A9FAC7B32}"/>
                  </a:ext>
                </a:extLst>
              </p:cNvPr>
              <p:cNvSpPr>
                <a:spLocks/>
              </p:cNvSpPr>
              <p:nvPr/>
            </p:nvSpPr>
            <p:spPr bwMode="auto">
              <a:xfrm>
                <a:off x="2070" y="1105"/>
                <a:ext cx="37" cy="50"/>
              </a:xfrm>
              <a:custGeom>
                <a:avLst/>
                <a:gdLst>
                  <a:gd name="T0" fmla="*/ 1 w 74"/>
                  <a:gd name="T1" fmla="*/ 4 h 99"/>
                  <a:gd name="T2" fmla="*/ 0 w 74"/>
                  <a:gd name="T3" fmla="*/ 3 h 99"/>
                  <a:gd name="T4" fmla="*/ 1 w 74"/>
                  <a:gd name="T5" fmla="*/ 3 h 99"/>
                  <a:gd name="T6" fmla="*/ 1 w 74"/>
                  <a:gd name="T7" fmla="*/ 3 h 99"/>
                  <a:gd name="T8" fmla="*/ 1 w 74"/>
                  <a:gd name="T9" fmla="*/ 2 h 99"/>
                  <a:gd name="T10" fmla="*/ 2 w 74"/>
                  <a:gd name="T11" fmla="*/ 2 h 99"/>
                  <a:gd name="T12" fmla="*/ 2 w 74"/>
                  <a:gd name="T13" fmla="*/ 1 h 99"/>
                  <a:gd name="T14" fmla="*/ 2 w 74"/>
                  <a:gd name="T15" fmla="*/ 1 h 99"/>
                  <a:gd name="T16" fmla="*/ 3 w 74"/>
                  <a:gd name="T17" fmla="*/ 0 h 99"/>
                  <a:gd name="T18" fmla="*/ 3 w 74"/>
                  <a:gd name="T19" fmla="*/ 1 h 99"/>
                  <a:gd name="T20" fmla="*/ 2 w 74"/>
                  <a:gd name="T21" fmla="*/ 1 h 99"/>
                  <a:gd name="T22" fmla="*/ 2 w 74"/>
                  <a:gd name="T23" fmla="*/ 2 h 99"/>
                  <a:gd name="T24" fmla="*/ 2 w 74"/>
                  <a:gd name="T25" fmla="*/ 2 h 99"/>
                  <a:gd name="T26" fmla="*/ 1 w 74"/>
                  <a:gd name="T27" fmla="*/ 3 h 99"/>
                  <a:gd name="T28" fmla="*/ 1 w 74"/>
                  <a:gd name="T29" fmla="*/ 3 h 99"/>
                  <a:gd name="T30" fmla="*/ 1 w 74"/>
                  <a:gd name="T31" fmla="*/ 4 h 99"/>
                  <a:gd name="T32" fmla="*/ 1 w 74"/>
                  <a:gd name="T33" fmla="*/ 4 h 9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4" h="99">
                    <a:moveTo>
                      <a:pt x="1" y="99"/>
                    </a:moveTo>
                    <a:lnTo>
                      <a:pt x="0" y="94"/>
                    </a:lnTo>
                    <a:lnTo>
                      <a:pt x="3" y="82"/>
                    </a:lnTo>
                    <a:lnTo>
                      <a:pt x="11" y="67"/>
                    </a:lnTo>
                    <a:lnTo>
                      <a:pt x="22" y="50"/>
                    </a:lnTo>
                    <a:lnTo>
                      <a:pt x="34" y="33"/>
                    </a:lnTo>
                    <a:lnTo>
                      <a:pt x="48" y="18"/>
                    </a:lnTo>
                    <a:lnTo>
                      <a:pt x="61" y="6"/>
                    </a:lnTo>
                    <a:lnTo>
                      <a:pt x="74" y="0"/>
                    </a:lnTo>
                    <a:lnTo>
                      <a:pt x="69" y="8"/>
                    </a:lnTo>
                    <a:lnTo>
                      <a:pt x="60" y="21"/>
                    </a:lnTo>
                    <a:lnTo>
                      <a:pt x="49" y="38"/>
                    </a:lnTo>
                    <a:lnTo>
                      <a:pt x="38" y="56"/>
                    </a:lnTo>
                    <a:lnTo>
                      <a:pt x="25" y="73"/>
                    </a:lnTo>
                    <a:lnTo>
                      <a:pt x="15" y="88"/>
                    </a:lnTo>
                    <a:lnTo>
                      <a:pt x="6" y="97"/>
                    </a:lnTo>
                    <a:lnTo>
                      <a:pt x="1" y="9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6193" name="Freeform 232">
                <a:extLst>
                  <a:ext uri="{FF2B5EF4-FFF2-40B4-BE49-F238E27FC236}">
                    <a16:creationId xmlns:a16="http://schemas.microsoft.com/office/drawing/2014/main" xmlns="" id="{57A950BF-2EB9-4C6E-B62E-BFEF7CFBCADC}"/>
                  </a:ext>
                </a:extLst>
              </p:cNvPr>
              <p:cNvSpPr>
                <a:spLocks/>
              </p:cNvSpPr>
              <p:nvPr/>
            </p:nvSpPr>
            <p:spPr bwMode="auto">
              <a:xfrm>
                <a:off x="2119" y="1114"/>
                <a:ext cx="28" cy="48"/>
              </a:xfrm>
              <a:custGeom>
                <a:avLst/>
                <a:gdLst>
                  <a:gd name="T0" fmla="*/ 1 w 55"/>
                  <a:gd name="T1" fmla="*/ 3 h 95"/>
                  <a:gd name="T2" fmla="*/ 0 w 55"/>
                  <a:gd name="T3" fmla="*/ 3 h 95"/>
                  <a:gd name="T4" fmla="*/ 1 w 55"/>
                  <a:gd name="T5" fmla="*/ 3 h 95"/>
                  <a:gd name="T6" fmla="*/ 1 w 55"/>
                  <a:gd name="T7" fmla="*/ 3 h 95"/>
                  <a:gd name="T8" fmla="*/ 1 w 55"/>
                  <a:gd name="T9" fmla="*/ 2 h 95"/>
                  <a:gd name="T10" fmla="*/ 1 w 55"/>
                  <a:gd name="T11" fmla="*/ 2 h 95"/>
                  <a:gd name="T12" fmla="*/ 1 w 55"/>
                  <a:gd name="T13" fmla="*/ 1 h 95"/>
                  <a:gd name="T14" fmla="*/ 2 w 55"/>
                  <a:gd name="T15" fmla="*/ 1 h 95"/>
                  <a:gd name="T16" fmla="*/ 2 w 55"/>
                  <a:gd name="T17" fmla="*/ 0 h 95"/>
                  <a:gd name="T18" fmla="*/ 2 w 55"/>
                  <a:gd name="T19" fmla="*/ 1 h 95"/>
                  <a:gd name="T20" fmla="*/ 2 w 55"/>
                  <a:gd name="T21" fmla="*/ 1 h 95"/>
                  <a:gd name="T22" fmla="*/ 2 w 55"/>
                  <a:gd name="T23" fmla="*/ 2 h 95"/>
                  <a:gd name="T24" fmla="*/ 1 w 55"/>
                  <a:gd name="T25" fmla="*/ 2 h 95"/>
                  <a:gd name="T26" fmla="*/ 1 w 55"/>
                  <a:gd name="T27" fmla="*/ 3 h 95"/>
                  <a:gd name="T28" fmla="*/ 1 w 55"/>
                  <a:gd name="T29" fmla="*/ 3 h 95"/>
                  <a:gd name="T30" fmla="*/ 1 w 55"/>
                  <a:gd name="T31" fmla="*/ 3 h 95"/>
                  <a:gd name="T32" fmla="*/ 1 w 55"/>
                  <a:gd name="T33" fmla="*/ 3 h 9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5" h="95">
                    <a:moveTo>
                      <a:pt x="1" y="95"/>
                    </a:moveTo>
                    <a:lnTo>
                      <a:pt x="0" y="90"/>
                    </a:lnTo>
                    <a:lnTo>
                      <a:pt x="1" y="79"/>
                    </a:lnTo>
                    <a:lnTo>
                      <a:pt x="6" y="65"/>
                    </a:lnTo>
                    <a:lnTo>
                      <a:pt x="13" y="49"/>
                    </a:lnTo>
                    <a:lnTo>
                      <a:pt x="21" y="33"/>
                    </a:lnTo>
                    <a:lnTo>
                      <a:pt x="31" y="18"/>
                    </a:lnTo>
                    <a:lnTo>
                      <a:pt x="43" y="7"/>
                    </a:lnTo>
                    <a:lnTo>
                      <a:pt x="55" y="0"/>
                    </a:lnTo>
                    <a:lnTo>
                      <a:pt x="49" y="9"/>
                    </a:lnTo>
                    <a:lnTo>
                      <a:pt x="43" y="22"/>
                    </a:lnTo>
                    <a:lnTo>
                      <a:pt x="34" y="38"/>
                    </a:lnTo>
                    <a:lnTo>
                      <a:pt x="26" y="55"/>
                    </a:lnTo>
                    <a:lnTo>
                      <a:pt x="18" y="71"/>
                    </a:lnTo>
                    <a:lnTo>
                      <a:pt x="11" y="85"/>
                    </a:lnTo>
                    <a:lnTo>
                      <a:pt x="6" y="93"/>
                    </a:lnTo>
                    <a:lnTo>
                      <a:pt x="1" y="9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35861" name="Freeform 233">
              <a:extLst>
                <a:ext uri="{FF2B5EF4-FFF2-40B4-BE49-F238E27FC236}">
                  <a16:creationId xmlns:a16="http://schemas.microsoft.com/office/drawing/2014/main" xmlns="" id="{3CE09F3E-88F5-4EA8-92A0-DA106B3C53B6}"/>
                </a:ext>
              </a:extLst>
            </p:cNvPr>
            <p:cNvSpPr>
              <a:spLocks/>
            </p:cNvSpPr>
            <p:nvPr/>
          </p:nvSpPr>
          <p:spPr bwMode="auto">
            <a:xfrm>
              <a:off x="2139" y="1126"/>
              <a:ext cx="29" cy="36"/>
            </a:xfrm>
            <a:custGeom>
              <a:avLst/>
              <a:gdLst>
                <a:gd name="T0" fmla="*/ 1 w 58"/>
                <a:gd name="T1" fmla="*/ 3 h 70"/>
                <a:gd name="T2" fmla="*/ 0 w 58"/>
                <a:gd name="T3" fmla="*/ 3 h 70"/>
                <a:gd name="T4" fmla="*/ 1 w 58"/>
                <a:gd name="T5" fmla="*/ 2 h 70"/>
                <a:gd name="T6" fmla="*/ 1 w 58"/>
                <a:gd name="T7" fmla="*/ 2 h 70"/>
                <a:gd name="T8" fmla="*/ 1 w 58"/>
                <a:gd name="T9" fmla="*/ 1 h 70"/>
                <a:gd name="T10" fmla="*/ 1 w 58"/>
                <a:gd name="T11" fmla="*/ 1 h 70"/>
                <a:gd name="T12" fmla="*/ 2 w 58"/>
                <a:gd name="T13" fmla="*/ 1 h 70"/>
                <a:gd name="T14" fmla="*/ 2 w 58"/>
                <a:gd name="T15" fmla="*/ 1 h 70"/>
                <a:gd name="T16" fmla="*/ 2 w 58"/>
                <a:gd name="T17" fmla="*/ 0 h 70"/>
                <a:gd name="T18" fmla="*/ 2 w 58"/>
                <a:gd name="T19" fmla="*/ 1 h 70"/>
                <a:gd name="T20" fmla="*/ 2 w 58"/>
                <a:gd name="T21" fmla="*/ 1 h 70"/>
                <a:gd name="T22" fmla="*/ 2 w 58"/>
                <a:gd name="T23" fmla="*/ 1 h 70"/>
                <a:gd name="T24" fmla="*/ 1 w 58"/>
                <a:gd name="T25" fmla="*/ 2 h 70"/>
                <a:gd name="T26" fmla="*/ 1 w 58"/>
                <a:gd name="T27" fmla="*/ 2 h 70"/>
                <a:gd name="T28" fmla="*/ 1 w 58"/>
                <a:gd name="T29" fmla="*/ 2 h 70"/>
                <a:gd name="T30" fmla="*/ 1 w 58"/>
                <a:gd name="T31" fmla="*/ 3 h 70"/>
                <a:gd name="T32" fmla="*/ 1 w 58"/>
                <a:gd name="T33" fmla="*/ 3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70">
                  <a:moveTo>
                    <a:pt x="1" y="70"/>
                  </a:moveTo>
                  <a:lnTo>
                    <a:pt x="0" y="66"/>
                  </a:lnTo>
                  <a:lnTo>
                    <a:pt x="5" y="56"/>
                  </a:lnTo>
                  <a:lnTo>
                    <a:pt x="12" y="45"/>
                  </a:lnTo>
                  <a:lnTo>
                    <a:pt x="21" y="32"/>
                  </a:lnTo>
                  <a:lnTo>
                    <a:pt x="31" y="21"/>
                  </a:lnTo>
                  <a:lnTo>
                    <a:pt x="42" y="9"/>
                  </a:lnTo>
                  <a:lnTo>
                    <a:pt x="51" y="2"/>
                  </a:lnTo>
                  <a:lnTo>
                    <a:pt x="58" y="0"/>
                  </a:lnTo>
                  <a:lnTo>
                    <a:pt x="53" y="7"/>
                  </a:lnTo>
                  <a:lnTo>
                    <a:pt x="46" y="16"/>
                  </a:lnTo>
                  <a:lnTo>
                    <a:pt x="38" y="28"/>
                  </a:lnTo>
                  <a:lnTo>
                    <a:pt x="30" y="39"/>
                  </a:lnTo>
                  <a:lnTo>
                    <a:pt x="21" y="51"/>
                  </a:lnTo>
                  <a:lnTo>
                    <a:pt x="13" y="61"/>
                  </a:lnTo>
                  <a:lnTo>
                    <a:pt x="6" y="68"/>
                  </a:lnTo>
                  <a:lnTo>
                    <a:pt x="1"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862" name="Freeform 234">
              <a:extLst>
                <a:ext uri="{FF2B5EF4-FFF2-40B4-BE49-F238E27FC236}">
                  <a16:creationId xmlns:a16="http://schemas.microsoft.com/office/drawing/2014/main" xmlns="" id="{C4BB6ABC-8F8C-490E-9CDE-82D2A212F96A}"/>
                </a:ext>
              </a:extLst>
            </p:cNvPr>
            <p:cNvSpPr>
              <a:spLocks/>
            </p:cNvSpPr>
            <p:nvPr/>
          </p:nvSpPr>
          <p:spPr bwMode="auto">
            <a:xfrm>
              <a:off x="2161" y="1131"/>
              <a:ext cx="11" cy="26"/>
            </a:xfrm>
            <a:custGeom>
              <a:avLst/>
              <a:gdLst>
                <a:gd name="T0" fmla="*/ 1 w 22"/>
                <a:gd name="T1" fmla="*/ 2 h 52"/>
                <a:gd name="T2" fmla="*/ 0 w 22"/>
                <a:gd name="T3" fmla="*/ 2 h 52"/>
                <a:gd name="T4" fmla="*/ 1 w 22"/>
                <a:gd name="T5" fmla="*/ 1 h 52"/>
                <a:gd name="T6" fmla="*/ 1 w 22"/>
                <a:gd name="T7" fmla="*/ 1 h 52"/>
                <a:gd name="T8" fmla="*/ 1 w 22"/>
                <a:gd name="T9" fmla="*/ 0 h 52"/>
                <a:gd name="T10" fmla="*/ 1 w 22"/>
                <a:gd name="T11" fmla="*/ 1 h 52"/>
                <a:gd name="T12" fmla="*/ 1 w 22"/>
                <a:gd name="T13" fmla="*/ 1 h 52"/>
                <a:gd name="T14" fmla="*/ 1 w 22"/>
                <a:gd name="T15" fmla="*/ 2 h 52"/>
                <a:gd name="T16" fmla="*/ 1 w 22"/>
                <a:gd name="T17" fmla="*/ 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52">
                  <a:moveTo>
                    <a:pt x="2" y="52"/>
                  </a:moveTo>
                  <a:lnTo>
                    <a:pt x="0" y="43"/>
                  </a:lnTo>
                  <a:lnTo>
                    <a:pt x="3" y="26"/>
                  </a:lnTo>
                  <a:lnTo>
                    <a:pt x="10" y="8"/>
                  </a:lnTo>
                  <a:lnTo>
                    <a:pt x="22" y="0"/>
                  </a:lnTo>
                  <a:lnTo>
                    <a:pt x="14" y="14"/>
                  </a:lnTo>
                  <a:lnTo>
                    <a:pt x="11" y="32"/>
                  </a:lnTo>
                  <a:lnTo>
                    <a:pt x="8" y="49"/>
                  </a:lnTo>
                  <a:lnTo>
                    <a:pt x="2"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863" name="Freeform 235">
              <a:extLst>
                <a:ext uri="{FF2B5EF4-FFF2-40B4-BE49-F238E27FC236}">
                  <a16:creationId xmlns:a16="http://schemas.microsoft.com/office/drawing/2014/main" xmlns="" id="{076462E2-A82B-4C76-90B9-34B5F79A41C9}"/>
                </a:ext>
              </a:extLst>
            </p:cNvPr>
            <p:cNvSpPr>
              <a:spLocks/>
            </p:cNvSpPr>
            <p:nvPr/>
          </p:nvSpPr>
          <p:spPr bwMode="auto">
            <a:xfrm>
              <a:off x="2011" y="1111"/>
              <a:ext cx="22" cy="20"/>
            </a:xfrm>
            <a:custGeom>
              <a:avLst/>
              <a:gdLst>
                <a:gd name="T0" fmla="*/ 1 w 45"/>
                <a:gd name="T1" fmla="*/ 0 h 40"/>
                <a:gd name="T2" fmla="*/ 1 w 45"/>
                <a:gd name="T3" fmla="*/ 1 h 40"/>
                <a:gd name="T4" fmla="*/ 1 w 45"/>
                <a:gd name="T5" fmla="*/ 1 h 40"/>
                <a:gd name="T6" fmla="*/ 0 w 45"/>
                <a:gd name="T7" fmla="*/ 1 h 40"/>
                <a:gd name="T8" fmla="*/ 0 w 45"/>
                <a:gd name="T9" fmla="*/ 1 h 40"/>
                <a:gd name="T10" fmla="*/ 0 w 45"/>
                <a:gd name="T11" fmla="*/ 1 h 40"/>
                <a:gd name="T12" fmla="*/ 0 w 45"/>
                <a:gd name="T13" fmla="*/ 2 h 40"/>
                <a:gd name="T14" fmla="*/ 0 w 45"/>
                <a:gd name="T15" fmla="*/ 2 h 40"/>
                <a:gd name="T16" fmla="*/ 0 w 45"/>
                <a:gd name="T17" fmla="*/ 2 h 40"/>
                <a:gd name="T18" fmla="*/ 0 w 45"/>
                <a:gd name="T19" fmla="*/ 2 h 40"/>
                <a:gd name="T20" fmla="*/ 0 w 45"/>
                <a:gd name="T21" fmla="*/ 1 h 40"/>
                <a:gd name="T22" fmla="*/ 0 w 45"/>
                <a:gd name="T23" fmla="*/ 1 h 40"/>
                <a:gd name="T24" fmla="*/ 0 w 45"/>
                <a:gd name="T25" fmla="*/ 1 h 40"/>
                <a:gd name="T26" fmla="*/ 0 w 45"/>
                <a:gd name="T27" fmla="*/ 1 h 40"/>
                <a:gd name="T28" fmla="*/ 1 w 45"/>
                <a:gd name="T29" fmla="*/ 1 h 40"/>
                <a:gd name="T30" fmla="*/ 1 w 45"/>
                <a:gd name="T31" fmla="*/ 1 h 40"/>
                <a:gd name="T32" fmla="*/ 1 w 45"/>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40">
                  <a:moveTo>
                    <a:pt x="45" y="0"/>
                  </a:moveTo>
                  <a:lnTo>
                    <a:pt x="42" y="3"/>
                  </a:lnTo>
                  <a:lnTo>
                    <a:pt x="37" y="9"/>
                  </a:lnTo>
                  <a:lnTo>
                    <a:pt x="31" y="17"/>
                  </a:lnTo>
                  <a:lnTo>
                    <a:pt x="26" y="25"/>
                  </a:lnTo>
                  <a:lnTo>
                    <a:pt x="19" y="32"/>
                  </a:lnTo>
                  <a:lnTo>
                    <a:pt x="12" y="38"/>
                  </a:lnTo>
                  <a:lnTo>
                    <a:pt x="6" y="40"/>
                  </a:lnTo>
                  <a:lnTo>
                    <a:pt x="1" y="39"/>
                  </a:lnTo>
                  <a:lnTo>
                    <a:pt x="0" y="34"/>
                  </a:lnTo>
                  <a:lnTo>
                    <a:pt x="3" y="30"/>
                  </a:lnTo>
                  <a:lnTo>
                    <a:pt x="8" y="24"/>
                  </a:lnTo>
                  <a:lnTo>
                    <a:pt x="15" y="18"/>
                  </a:lnTo>
                  <a:lnTo>
                    <a:pt x="24" y="13"/>
                  </a:lnTo>
                  <a:lnTo>
                    <a:pt x="33" y="8"/>
                  </a:lnTo>
                  <a:lnTo>
                    <a:pt x="39" y="3"/>
                  </a:lnTo>
                  <a:lnTo>
                    <a:pt x="4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864" name="Freeform 236">
              <a:extLst>
                <a:ext uri="{FF2B5EF4-FFF2-40B4-BE49-F238E27FC236}">
                  <a16:creationId xmlns:a16="http://schemas.microsoft.com/office/drawing/2014/main" xmlns="" id="{93A46CC9-D784-4B07-8CD7-87751730763B}"/>
                </a:ext>
              </a:extLst>
            </p:cNvPr>
            <p:cNvSpPr>
              <a:spLocks/>
            </p:cNvSpPr>
            <p:nvPr/>
          </p:nvSpPr>
          <p:spPr bwMode="auto">
            <a:xfrm>
              <a:off x="2001" y="1110"/>
              <a:ext cx="28" cy="6"/>
            </a:xfrm>
            <a:custGeom>
              <a:avLst/>
              <a:gdLst>
                <a:gd name="T0" fmla="*/ 2 w 54"/>
                <a:gd name="T1" fmla="*/ 1 h 11"/>
                <a:gd name="T2" fmla="*/ 2 w 54"/>
                <a:gd name="T3" fmla="*/ 1 h 11"/>
                <a:gd name="T4" fmla="*/ 2 w 54"/>
                <a:gd name="T5" fmla="*/ 1 h 11"/>
                <a:gd name="T6" fmla="*/ 2 w 54"/>
                <a:gd name="T7" fmla="*/ 1 h 11"/>
                <a:gd name="T8" fmla="*/ 1 w 54"/>
                <a:gd name="T9" fmla="*/ 1 h 11"/>
                <a:gd name="T10" fmla="*/ 1 w 54"/>
                <a:gd name="T11" fmla="*/ 0 h 11"/>
                <a:gd name="T12" fmla="*/ 1 w 54"/>
                <a:gd name="T13" fmla="*/ 1 h 11"/>
                <a:gd name="T14" fmla="*/ 1 w 54"/>
                <a:gd name="T15" fmla="*/ 1 h 11"/>
                <a:gd name="T16" fmla="*/ 0 w 54"/>
                <a:gd name="T17" fmla="*/ 1 h 11"/>
                <a:gd name="T18" fmla="*/ 1 w 54"/>
                <a:gd name="T19" fmla="*/ 1 h 11"/>
                <a:gd name="T20" fmla="*/ 1 w 54"/>
                <a:gd name="T21" fmla="*/ 1 h 11"/>
                <a:gd name="T22" fmla="*/ 1 w 54"/>
                <a:gd name="T23" fmla="*/ 1 h 11"/>
                <a:gd name="T24" fmla="*/ 1 w 54"/>
                <a:gd name="T25" fmla="*/ 1 h 11"/>
                <a:gd name="T26" fmla="*/ 1 w 54"/>
                <a:gd name="T27" fmla="*/ 1 h 11"/>
                <a:gd name="T28" fmla="*/ 2 w 54"/>
                <a:gd name="T29" fmla="*/ 1 h 11"/>
                <a:gd name="T30" fmla="*/ 2 w 54"/>
                <a:gd name="T31" fmla="*/ 1 h 11"/>
                <a:gd name="T32" fmla="*/ 2 w 54"/>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11">
                  <a:moveTo>
                    <a:pt x="54" y="3"/>
                  </a:moveTo>
                  <a:lnTo>
                    <a:pt x="51" y="3"/>
                  </a:lnTo>
                  <a:lnTo>
                    <a:pt x="44" y="2"/>
                  </a:lnTo>
                  <a:lnTo>
                    <a:pt x="34" y="1"/>
                  </a:lnTo>
                  <a:lnTo>
                    <a:pt x="25" y="1"/>
                  </a:lnTo>
                  <a:lnTo>
                    <a:pt x="16" y="0"/>
                  </a:lnTo>
                  <a:lnTo>
                    <a:pt x="8" y="1"/>
                  </a:lnTo>
                  <a:lnTo>
                    <a:pt x="2" y="3"/>
                  </a:lnTo>
                  <a:lnTo>
                    <a:pt x="0" y="6"/>
                  </a:lnTo>
                  <a:lnTo>
                    <a:pt x="1" y="10"/>
                  </a:lnTo>
                  <a:lnTo>
                    <a:pt x="7" y="11"/>
                  </a:lnTo>
                  <a:lnTo>
                    <a:pt x="14" y="11"/>
                  </a:lnTo>
                  <a:lnTo>
                    <a:pt x="22" y="10"/>
                  </a:lnTo>
                  <a:lnTo>
                    <a:pt x="31" y="9"/>
                  </a:lnTo>
                  <a:lnTo>
                    <a:pt x="40" y="6"/>
                  </a:lnTo>
                  <a:lnTo>
                    <a:pt x="48" y="4"/>
                  </a:lnTo>
                  <a:lnTo>
                    <a:pt x="54"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865" name="Freeform 237">
              <a:extLst>
                <a:ext uri="{FF2B5EF4-FFF2-40B4-BE49-F238E27FC236}">
                  <a16:creationId xmlns:a16="http://schemas.microsoft.com/office/drawing/2014/main" xmlns="" id="{E62C86CE-758E-42BE-9D47-57205321C055}"/>
                </a:ext>
              </a:extLst>
            </p:cNvPr>
            <p:cNvSpPr>
              <a:spLocks/>
            </p:cNvSpPr>
            <p:nvPr/>
          </p:nvSpPr>
          <p:spPr bwMode="auto">
            <a:xfrm>
              <a:off x="2008" y="1089"/>
              <a:ext cx="26" cy="23"/>
            </a:xfrm>
            <a:custGeom>
              <a:avLst/>
              <a:gdLst>
                <a:gd name="T0" fmla="*/ 2 w 51"/>
                <a:gd name="T1" fmla="*/ 2 h 45"/>
                <a:gd name="T2" fmla="*/ 2 w 51"/>
                <a:gd name="T3" fmla="*/ 2 h 45"/>
                <a:gd name="T4" fmla="*/ 2 w 51"/>
                <a:gd name="T5" fmla="*/ 2 h 45"/>
                <a:gd name="T6" fmla="*/ 1 w 51"/>
                <a:gd name="T7" fmla="*/ 1 h 45"/>
                <a:gd name="T8" fmla="*/ 1 w 51"/>
                <a:gd name="T9" fmla="*/ 1 h 45"/>
                <a:gd name="T10" fmla="*/ 1 w 51"/>
                <a:gd name="T11" fmla="*/ 1 h 45"/>
                <a:gd name="T12" fmla="*/ 1 w 51"/>
                <a:gd name="T13" fmla="*/ 1 h 45"/>
                <a:gd name="T14" fmla="*/ 0 w 51"/>
                <a:gd name="T15" fmla="*/ 1 h 45"/>
                <a:gd name="T16" fmla="*/ 1 w 51"/>
                <a:gd name="T17" fmla="*/ 0 h 45"/>
                <a:gd name="T18" fmla="*/ 1 w 51"/>
                <a:gd name="T19" fmla="*/ 0 h 45"/>
                <a:gd name="T20" fmla="*/ 1 w 51"/>
                <a:gd name="T21" fmla="*/ 1 h 45"/>
                <a:gd name="T22" fmla="*/ 1 w 51"/>
                <a:gd name="T23" fmla="*/ 1 h 45"/>
                <a:gd name="T24" fmla="*/ 1 w 51"/>
                <a:gd name="T25" fmla="*/ 1 h 45"/>
                <a:gd name="T26" fmla="*/ 2 w 51"/>
                <a:gd name="T27" fmla="*/ 1 h 45"/>
                <a:gd name="T28" fmla="*/ 2 w 51"/>
                <a:gd name="T29" fmla="*/ 2 h 45"/>
                <a:gd name="T30" fmla="*/ 2 w 51"/>
                <a:gd name="T31" fmla="*/ 2 h 45"/>
                <a:gd name="T32" fmla="*/ 2 w 51"/>
                <a:gd name="T33" fmla="*/ 2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5">
                  <a:moveTo>
                    <a:pt x="51" y="45"/>
                  </a:moveTo>
                  <a:lnTo>
                    <a:pt x="44" y="40"/>
                  </a:lnTo>
                  <a:lnTo>
                    <a:pt x="35" y="35"/>
                  </a:lnTo>
                  <a:lnTo>
                    <a:pt x="26" y="28"/>
                  </a:lnTo>
                  <a:lnTo>
                    <a:pt x="17" y="21"/>
                  </a:lnTo>
                  <a:lnTo>
                    <a:pt x="9" y="14"/>
                  </a:lnTo>
                  <a:lnTo>
                    <a:pt x="3" y="8"/>
                  </a:lnTo>
                  <a:lnTo>
                    <a:pt x="0" y="4"/>
                  </a:lnTo>
                  <a:lnTo>
                    <a:pt x="1" y="0"/>
                  </a:lnTo>
                  <a:lnTo>
                    <a:pt x="5" y="0"/>
                  </a:lnTo>
                  <a:lnTo>
                    <a:pt x="11" y="4"/>
                  </a:lnTo>
                  <a:lnTo>
                    <a:pt x="18" y="9"/>
                  </a:lnTo>
                  <a:lnTo>
                    <a:pt x="26" y="17"/>
                  </a:lnTo>
                  <a:lnTo>
                    <a:pt x="34" y="25"/>
                  </a:lnTo>
                  <a:lnTo>
                    <a:pt x="41" y="34"/>
                  </a:lnTo>
                  <a:lnTo>
                    <a:pt x="47" y="40"/>
                  </a:lnTo>
                  <a:lnTo>
                    <a:pt x="51" y="4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866" name="Freeform 238">
              <a:extLst>
                <a:ext uri="{FF2B5EF4-FFF2-40B4-BE49-F238E27FC236}">
                  <a16:creationId xmlns:a16="http://schemas.microsoft.com/office/drawing/2014/main" xmlns="" id="{A1268E9D-603D-407F-9FE0-D4E92BBAB98D}"/>
                </a:ext>
              </a:extLst>
            </p:cNvPr>
            <p:cNvSpPr>
              <a:spLocks/>
            </p:cNvSpPr>
            <p:nvPr/>
          </p:nvSpPr>
          <p:spPr bwMode="auto">
            <a:xfrm>
              <a:off x="2165" y="1094"/>
              <a:ext cx="7" cy="34"/>
            </a:xfrm>
            <a:custGeom>
              <a:avLst/>
              <a:gdLst>
                <a:gd name="T0" fmla="*/ 0 w 15"/>
                <a:gd name="T1" fmla="*/ 3 h 68"/>
                <a:gd name="T2" fmla="*/ 0 w 15"/>
                <a:gd name="T3" fmla="*/ 2 h 68"/>
                <a:gd name="T4" fmla="*/ 0 w 15"/>
                <a:gd name="T5" fmla="*/ 1 h 68"/>
                <a:gd name="T6" fmla="*/ 0 w 15"/>
                <a:gd name="T7" fmla="*/ 1 h 68"/>
                <a:gd name="T8" fmla="*/ 0 w 15"/>
                <a:gd name="T9" fmla="*/ 0 h 68"/>
                <a:gd name="T10" fmla="*/ 0 w 15"/>
                <a:gd name="T11" fmla="*/ 1 h 68"/>
                <a:gd name="T12" fmla="*/ 0 w 15"/>
                <a:gd name="T13" fmla="*/ 1 h 68"/>
                <a:gd name="T14" fmla="*/ 0 w 15"/>
                <a:gd name="T15" fmla="*/ 2 h 68"/>
                <a:gd name="T16" fmla="*/ 0 w 15"/>
                <a:gd name="T17" fmla="*/ 3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68">
                  <a:moveTo>
                    <a:pt x="3" y="68"/>
                  </a:moveTo>
                  <a:lnTo>
                    <a:pt x="1" y="51"/>
                  </a:lnTo>
                  <a:lnTo>
                    <a:pt x="0" y="28"/>
                  </a:lnTo>
                  <a:lnTo>
                    <a:pt x="1" y="10"/>
                  </a:lnTo>
                  <a:lnTo>
                    <a:pt x="9" y="0"/>
                  </a:lnTo>
                  <a:lnTo>
                    <a:pt x="15" y="8"/>
                  </a:lnTo>
                  <a:lnTo>
                    <a:pt x="13" y="27"/>
                  </a:lnTo>
                  <a:lnTo>
                    <a:pt x="7" y="50"/>
                  </a:lnTo>
                  <a:lnTo>
                    <a:pt x="3"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867" name="Freeform 239">
              <a:extLst>
                <a:ext uri="{FF2B5EF4-FFF2-40B4-BE49-F238E27FC236}">
                  <a16:creationId xmlns:a16="http://schemas.microsoft.com/office/drawing/2014/main" xmlns="" id="{94B3CDCA-D087-40F0-A45A-E08586FACD4F}"/>
                </a:ext>
              </a:extLst>
            </p:cNvPr>
            <p:cNvSpPr>
              <a:spLocks/>
            </p:cNvSpPr>
            <p:nvPr/>
          </p:nvSpPr>
          <p:spPr bwMode="auto">
            <a:xfrm>
              <a:off x="2172" y="1101"/>
              <a:ext cx="15" cy="32"/>
            </a:xfrm>
            <a:custGeom>
              <a:avLst/>
              <a:gdLst>
                <a:gd name="T0" fmla="*/ 0 w 30"/>
                <a:gd name="T1" fmla="*/ 2 h 65"/>
                <a:gd name="T2" fmla="*/ 1 w 30"/>
                <a:gd name="T3" fmla="*/ 1 h 65"/>
                <a:gd name="T4" fmla="*/ 1 w 30"/>
                <a:gd name="T5" fmla="*/ 0 h 65"/>
                <a:gd name="T6" fmla="*/ 1 w 30"/>
                <a:gd name="T7" fmla="*/ 0 h 65"/>
                <a:gd name="T8" fmla="*/ 1 w 30"/>
                <a:gd name="T9" fmla="*/ 0 h 65"/>
                <a:gd name="T10" fmla="*/ 1 w 30"/>
                <a:gd name="T11" fmla="*/ 0 h 65"/>
                <a:gd name="T12" fmla="*/ 1 w 30"/>
                <a:gd name="T13" fmla="*/ 0 h 65"/>
                <a:gd name="T14" fmla="*/ 1 w 30"/>
                <a:gd name="T15" fmla="*/ 0 h 65"/>
                <a:gd name="T16" fmla="*/ 1 w 30"/>
                <a:gd name="T17" fmla="*/ 0 h 65"/>
                <a:gd name="T18" fmla="*/ 1 w 30"/>
                <a:gd name="T19" fmla="*/ 1 h 65"/>
                <a:gd name="T20" fmla="*/ 1 w 30"/>
                <a:gd name="T21" fmla="*/ 1 h 65"/>
                <a:gd name="T22" fmla="*/ 1 w 30"/>
                <a:gd name="T23" fmla="*/ 1 h 65"/>
                <a:gd name="T24" fmla="*/ 0 w 30"/>
                <a:gd name="T25" fmla="*/ 2 h 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65">
                  <a:moveTo>
                    <a:pt x="0" y="65"/>
                  </a:moveTo>
                  <a:lnTo>
                    <a:pt x="2" y="49"/>
                  </a:lnTo>
                  <a:lnTo>
                    <a:pt x="8" y="28"/>
                  </a:lnTo>
                  <a:lnTo>
                    <a:pt x="16" y="8"/>
                  </a:lnTo>
                  <a:lnTo>
                    <a:pt x="26" y="0"/>
                  </a:lnTo>
                  <a:lnTo>
                    <a:pt x="30" y="3"/>
                  </a:lnTo>
                  <a:lnTo>
                    <a:pt x="29" y="8"/>
                  </a:lnTo>
                  <a:lnTo>
                    <a:pt x="25" y="18"/>
                  </a:lnTo>
                  <a:lnTo>
                    <a:pt x="21" y="29"/>
                  </a:lnTo>
                  <a:lnTo>
                    <a:pt x="14" y="41"/>
                  </a:lnTo>
                  <a:lnTo>
                    <a:pt x="8" y="51"/>
                  </a:lnTo>
                  <a:lnTo>
                    <a:pt x="3" y="60"/>
                  </a:lnTo>
                  <a:lnTo>
                    <a:pt x="0" y="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868" name="Freeform 240">
              <a:extLst>
                <a:ext uri="{FF2B5EF4-FFF2-40B4-BE49-F238E27FC236}">
                  <a16:creationId xmlns:a16="http://schemas.microsoft.com/office/drawing/2014/main" xmlns="" id="{3CE2CE90-E835-42B1-9CDF-BC2ED95D57D4}"/>
                </a:ext>
              </a:extLst>
            </p:cNvPr>
            <p:cNvSpPr>
              <a:spLocks/>
            </p:cNvSpPr>
            <p:nvPr/>
          </p:nvSpPr>
          <p:spPr bwMode="auto">
            <a:xfrm>
              <a:off x="2151" y="1094"/>
              <a:ext cx="8" cy="32"/>
            </a:xfrm>
            <a:custGeom>
              <a:avLst/>
              <a:gdLst>
                <a:gd name="T0" fmla="*/ 1 w 15"/>
                <a:gd name="T1" fmla="*/ 2 h 65"/>
                <a:gd name="T2" fmla="*/ 1 w 15"/>
                <a:gd name="T3" fmla="*/ 1 h 65"/>
                <a:gd name="T4" fmla="*/ 0 w 15"/>
                <a:gd name="T5" fmla="*/ 1 h 65"/>
                <a:gd name="T6" fmla="*/ 1 w 15"/>
                <a:gd name="T7" fmla="*/ 0 h 65"/>
                <a:gd name="T8" fmla="*/ 1 w 15"/>
                <a:gd name="T9" fmla="*/ 0 h 65"/>
                <a:gd name="T10" fmla="*/ 1 w 15"/>
                <a:gd name="T11" fmla="*/ 0 h 65"/>
                <a:gd name="T12" fmla="*/ 1 w 15"/>
                <a:gd name="T13" fmla="*/ 0 h 65"/>
                <a:gd name="T14" fmla="*/ 1 w 15"/>
                <a:gd name="T15" fmla="*/ 1 h 65"/>
                <a:gd name="T16" fmla="*/ 1 w 15"/>
                <a:gd name="T17" fmla="*/ 2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65">
                  <a:moveTo>
                    <a:pt x="8" y="65"/>
                  </a:moveTo>
                  <a:lnTo>
                    <a:pt x="3" y="54"/>
                  </a:lnTo>
                  <a:lnTo>
                    <a:pt x="0" y="34"/>
                  </a:lnTo>
                  <a:lnTo>
                    <a:pt x="1" y="13"/>
                  </a:lnTo>
                  <a:lnTo>
                    <a:pt x="9" y="0"/>
                  </a:lnTo>
                  <a:lnTo>
                    <a:pt x="15" y="5"/>
                  </a:lnTo>
                  <a:lnTo>
                    <a:pt x="14" y="23"/>
                  </a:lnTo>
                  <a:lnTo>
                    <a:pt x="11" y="46"/>
                  </a:lnTo>
                  <a:lnTo>
                    <a:pt x="8" y="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869" name="Freeform 241">
              <a:extLst>
                <a:ext uri="{FF2B5EF4-FFF2-40B4-BE49-F238E27FC236}">
                  <a16:creationId xmlns:a16="http://schemas.microsoft.com/office/drawing/2014/main" xmlns="" id="{0B27EA41-E6F8-4CD0-9829-CCBC5CC8D34B}"/>
                </a:ext>
              </a:extLst>
            </p:cNvPr>
            <p:cNvSpPr>
              <a:spLocks/>
            </p:cNvSpPr>
            <p:nvPr/>
          </p:nvSpPr>
          <p:spPr bwMode="auto">
            <a:xfrm>
              <a:off x="2139" y="1085"/>
              <a:ext cx="6" cy="35"/>
            </a:xfrm>
            <a:custGeom>
              <a:avLst/>
              <a:gdLst>
                <a:gd name="T0" fmla="*/ 1 w 12"/>
                <a:gd name="T1" fmla="*/ 3 h 69"/>
                <a:gd name="T2" fmla="*/ 1 w 12"/>
                <a:gd name="T3" fmla="*/ 2 h 69"/>
                <a:gd name="T4" fmla="*/ 1 w 12"/>
                <a:gd name="T5" fmla="*/ 2 h 69"/>
                <a:gd name="T6" fmla="*/ 0 w 12"/>
                <a:gd name="T7" fmla="*/ 1 h 69"/>
                <a:gd name="T8" fmla="*/ 1 w 12"/>
                <a:gd name="T9" fmla="*/ 0 h 69"/>
                <a:gd name="T10" fmla="*/ 1 w 12"/>
                <a:gd name="T11" fmla="*/ 1 h 69"/>
                <a:gd name="T12" fmla="*/ 1 w 12"/>
                <a:gd name="T13" fmla="*/ 1 h 69"/>
                <a:gd name="T14" fmla="*/ 1 w 12"/>
                <a:gd name="T15" fmla="*/ 2 h 69"/>
                <a:gd name="T16" fmla="*/ 1 w 12"/>
                <a:gd name="T17" fmla="*/ 3 h 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69">
                  <a:moveTo>
                    <a:pt x="12" y="69"/>
                  </a:moveTo>
                  <a:lnTo>
                    <a:pt x="6" y="55"/>
                  </a:lnTo>
                  <a:lnTo>
                    <a:pt x="1" y="33"/>
                  </a:lnTo>
                  <a:lnTo>
                    <a:pt x="0" y="12"/>
                  </a:lnTo>
                  <a:lnTo>
                    <a:pt x="6" y="0"/>
                  </a:lnTo>
                  <a:lnTo>
                    <a:pt x="10" y="5"/>
                  </a:lnTo>
                  <a:lnTo>
                    <a:pt x="12" y="23"/>
                  </a:lnTo>
                  <a:lnTo>
                    <a:pt x="10" y="47"/>
                  </a:lnTo>
                  <a:lnTo>
                    <a:pt x="12" y="6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870" name="Freeform 242">
              <a:extLst>
                <a:ext uri="{FF2B5EF4-FFF2-40B4-BE49-F238E27FC236}">
                  <a16:creationId xmlns:a16="http://schemas.microsoft.com/office/drawing/2014/main" xmlns="" id="{7B8E1072-7705-491D-A4E7-D2BE894A035F}"/>
                </a:ext>
              </a:extLst>
            </p:cNvPr>
            <p:cNvSpPr>
              <a:spLocks/>
            </p:cNvSpPr>
            <p:nvPr/>
          </p:nvSpPr>
          <p:spPr bwMode="auto">
            <a:xfrm>
              <a:off x="2126" y="1079"/>
              <a:ext cx="7" cy="34"/>
            </a:xfrm>
            <a:custGeom>
              <a:avLst/>
              <a:gdLst>
                <a:gd name="T0" fmla="*/ 0 w 15"/>
                <a:gd name="T1" fmla="*/ 3 h 68"/>
                <a:gd name="T2" fmla="*/ 0 w 15"/>
                <a:gd name="T3" fmla="*/ 2 h 68"/>
                <a:gd name="T4" fmla="*/ 0 w 15"/>
                <a:gd name="T5" fmla="*/ 1 h 68"/>
                <a:gd name="T6" fmla="*/ 0 w 15"/>
                <a:gd name="T7" fmla="*/ 1 h 68"/>
                <a:gd name="T8" fmla="*/ 0 w 15"/>
                <a:gd name="T9" fmla="*/ 0 h 68"/>
                <a:gd name="T10" fmla="*/ 0 w 15"/>
                <a:gd name="T11" fmla="*/ 1 h 68"/>
                <a:gd name="T12" fmla="*/ 0 w 15"/>
                <a:gd name="T13" fmla="*/ 1 h 68"/>
                <a:gd name="T14" fmla="*/ 0 w 15"/>
                <a:gd name="T15" fmla="*/ 2 h 68"/>
                <a:gd name="T16" fmla="*/ 0 w 15"/>
                <a:gd name="T17" fmla="*/ 3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68">
                  <a:moveTo>
                    <a:pt x="15" y="68"/>
                  </a:moveTo>
                  <a:lnTo>
                    <a:pt x="9" y="52"/>
                  </a:lnTo>
                  <a:lnTo>
                    <a:pt x="3" y="29"/>
                  </a:lnTo>
                  <a:lnTo>
                    <a:pt x="0" y="10"/>
                  </a:lnTo>
                  <a:lnTo>
                    <a:pt x="4" y="0"/>
                  </a:lnTo>
                  <a:lnTo>
                    <a:pt x="10" y="9"/>
                  </a:lnTo>
                  <a:lnTo>
                    <a:pt x="12" y="27"/>
                  </a:lnTo>
                  <a:lnTo>
                    <a:pt x="12" y="50"/>
                  </a:lnTo>
                  <a:lnTo>
                    <a:pt x="15"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871" name="Freeform 243">
              <a:extLst>
                <a:ext uri="{FF2B5EF4-FFF2-40B4-BE49-F238E27FC236}">
                  <a16:creationId xmlns:a16="http://schemas.microsoft.com/office/drawing/2014/main" xmlns="" id="{4567530C-2987-4838-AEFF-3EA448AD692C}"/>
                </a:ext>
              </a:extLst>
            </p:cNvPr>
            <p:cNvSpPr>
              <a:spLocks/>
            </p:cNvSpPr>
            <p:nvPr/>
          </p:nvSpPr>
          <p:spPr bwMode="auto">
            <a:xfrm>
              <a:off x="2112" y="1072"/>
              <a:ext cx="9" cy="38"/>
            </a:xfrm>
            <a:custGeom>
              <a:avLst/>
              <a:gdLst>
                <a:gd name="T0" fmla="*/ 1 w 18"/>
                <a:gd name="T1" fmla="*/ 3 h 76"/>
                <a:gd name="T2" fmla="*/ 1 w 18"/>
                <a:gd name="T3" fmla="*/ 2 h 76"/>
                <a:gd name="T4" fmla="*/ 1 w 18"/>
                <a:gd name="T5" fmla="*/ 1 h 76"/>
                <a:gd name="T6" fmla="*/ 0 w 18"/>
                <a:gd name="T7" fmla="*/ 1 h 76"/>
                <a:gd name="T8" fmla="*/ 1 w 18"/>
                <a:gd name="T9" fmla="*/ 0 h 76"/>
                <a:gd name="T10" fmla="*/ 1 w 18"/>
                <a:gd name="T11" fmla="*/ 1 h 76"/>
                <a:gd name="T12" fmla="*/ 1 w 18"/>
                <a:gd name="T13" fmla="*/ 1 h 76"/>
                <a:gd name="T14" fmla="*/ 1 w 18"/>
                <a:gd name="T15" fmla="*/ 2 h 76"/>
                <a:gd name="T16" fmla="*/ 1 w 18"/>
                <a:gd name="T17" fmla="*/ 3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76">
                  <a:moveTo>
                    <a:pt x="18" y="76"/>
                  </a:moveTo>
                  <a:lnTo>
                    <a:pt x="10" y="56"/>
                  </a:lnTo>
                  <a:lnTo>
                    <a:pt x="2" y="31"/>
                  </a:lnTo>
                  <a:lnTo>
                    <a:pt x="0" y="9"/>
                  </a:lnTo>
                  <a:lnTo>
                    <a:pt x="7" y="0"/>
                  </a:lnTo>
                  <a:lnTo>
                    <a:pt x="15" y="9"/>
                  </a:lnTo>
                  <a:lnTo>
                    <a:pt x="17" y="31"/>
                  </a:lnTo>
                  <a:lnTo>
                    <a:pt x="16" y="57"/>
                  </a:lnTo>
                  <a:lnTo>
                    <a:pt x="18" y="7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872" name="Freeform 244">
              <a:extLst>
                <a:ext uri="{FF2B5EF4-FFF2-40B4-BE49-F238E27FC236}">
                  <a16:creationId xmlns:a16="http://schemas.microsoft.com/office/drawing/2014/main" xmlns="" id="{C17A256E-B5F1-4A79-931C-BBF8CCBC2E26}"/>
                </a:ext>
              </a:extLst>
            </p:cNvPr>
            <p:cNvSpPr>
              <a:spLocks/>
            </p:cNvSpPr>
            <p:nvPr/>
          </p:nvSpPr>
          <p:spPr bwMode="auto">
            <a:xfrm>
              <a:off x="2094" y="1066"/>
              <a:ext cx="13" cy="42"/>
            </a:xfrm>
            <a:custGeom>
              <a:avLst/>
              <a:gdLst>
                <a:gd name="T0" fmla="*/ 0 w 27"/>
                <a:gd name="T1" fmla="*/ 3 h 84"/>
                <a:gd name="T2" fmla="*/ 0 w 27"/>
                <a:gd name="T3" fmla="*/ 3 h 84"/>
                <a:gd name="T4" fmla="*/ 0 w 27"/>
                <a:gd name="T5" fmla="*/ 2 h 84"/>
                <a:gd name="T6" fmla="*/ 0 w 27"/>
                <a:gd name="T7" fmla="*/ 2 h 84"/>
                <a:gd name="T8" fmla="*/ 0 w 27"/>
                <a:gd name="T9" fmla="*/ 2 h 84"/>
                <a:gd name="T10" fmla="*/ 0 w 27"/>
                <a:gd name="T11" fmla="*/ 1 h 84"/>
                <a:gd name="T12" fmla="*/ 0 w 27"/>
                <a:gd name="T13" fmla="*/ 1 h 84"/>
                <a:gd name="T14" fmla="*/ 0 w 27"/>
                <a:gd name="T15" fmla="*/ 1 h 84"/>
                <a:gd name="T16" fmla="*/ 0 w 27"/>
                <a:gd name="T17" fmla="*/ 0 h 84"/>
                <a:gd name="T18" fmla="*/ 0 w 27"/>
                <a:gd name="T19" fmla="*/ 1 h 84"/>
                <a:gd name="T20" fmla="*/ 0 w 27"/>
                <a:gd name="T21" fmla="*/ 2 h 84"/>
                <a:gd name="T22" fmla="*/ 0 w 27"/>
                <a:gd name="T23" fmla="*/ 3 h 84"/>
                <a:gd name="T24" fmla="*/ 0 w 27"/>
                <a:gd name="T25" fmla="*/ 3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84">
                  <a:moveTo>
                    <a:pt x="27" y="84"/>
                  </a:moveTo>
                  <a:lnTo>
                    <a:pt x="23" y="76"/>
                  </a:lnTo>
                  <a:lnTo>
                    <a:pt x="18" y="63"/>
                  </a:lnTo>
                  <a:lnTo>
                    <a:pt x="12" y="50"/>
                  </a:lnTo>
                  <a:lnTo>
                    <a:pt x="7" y="35"/>
                  </a:lnTo>
                  <a:lnTo>
                    <a:pt x="3" y="21"/>
                  </a:lnTo>
                  <a:lnTo>
                    <a:pt x="0" y="9"/>
                  </a:lnTo>
                  <a:lnTo>
                    <a:pt x="1" y="2"/>
                  </a:lnTo>
                  <a:lnTo>
                    <a:pt x="5" y="0"/>
                  </a:lnTo>
                  <a:lnTo>
                    <a:pt x="15" y="13"/>
                  </a:lnTo>
                  <a:lnTo>
                    <a:pt x="21" y="39"/>
                  </a:lnTo>
                  <a:lnTo>
                    <a:pt x="23" y="67"/>
                  </a:lnTo>
                  <a:lnTo>
                    <a:pt x="27" y="8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873" name="Freeform 245">
              <a:extLst>
                <a:ext uri="{FF2B5EF4-FFF2-40B4-BE49-F238E27FC236}">
                  <a16:creationId xmlns:a16="http://schemas.microsoft.com/office/drawing/2014/main" xmlns="" id="{993453B3-9D9C-428D-AAC4-E850BF2A223C}"/>
                </a:ext>
              </a:extLst>
            </p:cNvPr>
            <p:cNvSpPr>
              <a:spLocks/>
            </p:cNvSpPr>
            <p:nvPr/>
          </p:nvSpPr>
          <p:spPr bwMode="auto">
            <a:xfrm>
              <a:off x="2079" y="1062"/>
              <a:ext cx="17" cy="45"/>
            </a:xfrm>
            <a:custGeom>
              <a:avLst/>
              <a:gdLst>
                <a:gd name="T0" fmla="*/ 1 w 35"/>
                <a:gd name="T1" fmla="*/ 2 h 91"/>
                <a:gd name="T2" fmla="*/ 0 w 35"/>
                <a:gd name="T3" fmla="*/ 2 h 91"/>
                <a:gd name="T4" fmla="*/ 0 w 35"/>
                <a:gd name="T5" fmla="*/ 2 h 91"/>
                <a:gd name="T6" fmla="*/ 0 w 35"/>
                <a:gd name="T7" fmla="*/ 1 h 91"/>
                <a:gd name="T8" fmla="*/ 0 w 35"/>
                <a:gd name="T9" fmla="*/ 1 h 91"/>
                <a:gd name="T10" fmla="*/ 0 w 35"/>
                <a:gd name="T11" fmla="*/ 0 h 91"/>
                <a:gd name="T12" fmla="*/ 0 w 35"/>
                <a:gd name="T13" fmla="*/ 0 h 91"/>
                <a:gd name="T14" fmla="*/ 0 w 35"/>
                <a:gd name="T15" fmla="*/ 0 h 91"/>
                <a:gd name="T16" fmla="*/ 0 w 35"/>
                <a:gd name="T17" fmla="*/ 0 h 91"/>
                <a:gd name="T18" fmla="*/ 0 w 35"/>
                <a:gd name="T19" fmla="*/ 0 h 91"/>
                <a:gd name="T20" fmla="*/ 0 w 35"/>
                <a:gd name="T21" fmla="*/ 1 h 91"/>
                <a:gd name="T22" fmla="*/ 1 w 35"/>
                <a:gd name="T23" fmla="*/ 2 h 91"/>
                <a:gd name="T24" fmla="*/ 1 w 35"/>
                <a:gd name="T25" fmla="*/ 2 h 9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5" h="91">
                  <a:moveTo>
                    <a:pt x="35" y="91"/>
                  </a:moveTo>
                  <a:lnTo>
                    <a:pt x="27" y="83"/>
                  </a:lnTo>
                  <a:lnTo>
                    <a:pt x="19" y="70"/>
                  </a:lnTo>
                  <a:lnTo>
                    <a:pt x="12" y="56"/>
                  </a:lnTo>
                  <a:lnTo>
                    <a:pt x="6" y="40"/>
                  </a:lnTo>
                  <a:lnTo>
                    <a:pt x="1" y="25"/>
                  </a:lnTo>
                  <a:lnTo>
                    <a:pt x="0" y="13"/>
                  </a:lnTo>
                  <a:lnTo>
                    <a:pt x="1" y="3"/>
                  </a:lnTo>
                  <a:lnTo>
                    <a:pt x="6" y="0"/>
                  </a:lnTo>
                  <a:lnTo>
                    <a:pt x="18" y="10"/>
                  </a:lnTo>
                  <a:lnTo>
                    <a:pt x="27" y="37"/>
                  </a:lnTo>
                  <a:lnTo>
                    <a:pt x="33" y="68"/>
                  </a:lnTo>
                  <a:lnTo>
                    <a:pt x="35" y="9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874" name="Freeform 246">
              <a:extLst>
                <a:ext uri="{FF2B5EF4-FFF2-40B4-BE49-F238E27FC236}">
                  <a16:creationId xmlns:a16="http://schemas.microsoft.com/office/drawing/2014/main" xmlns="" id="{4A168BAD-8079-4F41-9C6D-C263FF3A833F}"/>
                </a:ext>
              </a:extLst>
            </p:cNvPr>
            <p:cNvSpPr>
              <a:spLocks/>
            </p:cNvSpPr>
            <p:nvPr/>
          </p:nvSpPr>
          <p:spPr bwMode="auto">
            <a:xfrm>
              <a:off x="2052" y="1066"/>
              <a:ext cx="28" cy="43"/>
            </a:xfrm>
            <a:custGeom>
              <a:avLst/>
              <a:gdLst>
                <a:gd name="T0" fmla="*/ 2 w 56"/>
                <a:gd name="T1" fmla="*/ 3 h 85"/>
                <a:gd name="T2" fmla="*/ 2 w 56"/>
                <a:gd name="T3" fmla="*/ 3 h 85"/>
                <a:gd name="T4" fmla="*/ 2 w 56"/>
                <a:gd name="T5" fmla="*/ 3 h 85"/>
                <a:gd name="T6" fmla="*/ 1 w 56"/>
                <a:gd name="T7" fmla="*/ 2 h 85"/>
                <a:gd name="T8" fmla="*/ 1 w 56"/>
                <a:gd name="T9" fmla="*/ 2 h 85"/>
                <a:gd name="T10" fmla="*/ 1 w 56"/>
                <a:gd name="T11" fmla="*/ 1 h 85"/>
                <a:gd name="T12" fmla="*/ 1 w 56"/>
                <a:gd name="T13" fmla="*/ 1 h 85"/>
                <a:gd name="T14" fmla="*/ 0 w 56"/>
                <a:gd name="T15" fmla="*/ 1 h 85"/>
                <a:gd name="T16" fmla="*/ 1 w 56"/>
                <a:gd name="T17" fmla="*/ 0 h 85"/>
                <a:gd name="T18" fmla="*/ 1 w 56"/>
                <a:gd name="T19" fmla="*/ 0 h 85"/>
                <a:gd name="T20" fmla="*/ 1 w 56"/>
                <a:gd name="T21" fmla="*/ 1 h 85"/>
                <a:gd name="T22" fmla="*/ 1 w 56"/>
                <a:gd name="T23" fmla="*/ 1 h 85"/>
                <a:gd name="T24" fmla="*/ 1 w 56"/>
                <a:gd name="T25" fmla="*/ 1 h 85"/>
                <a:gd name="T26" fmla="*/ 2 w 56"/>
                <a:gd name="T27" fmla="*/ 2 h 85"/>
                <a:gd name="T28" fmla="*/ 2 w 56"/>
                <a:gd name="T29" fmla="*/ 2 h 85"/>
                <a:gd name="T30" fmla="*/ 2 w 56"/>
                <a:gd name="T31" fmla="*/ 3 h 85"/>
                <a:gd name="T32" fmla="*/ 2 w 56"/>
                <a:gd name="T33" fmla="*/ 3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85">
                  <a:moveTo>
                    <a:pt x="56" y="85"/>
                  </a:moveTo>
                  <a:lnTo>
                    <a:pt x="47" y="77"/>
                  </a:lnTo>
                  <a:lnTo>
                    <a:pt x="38" y="67"/>
                  </a:lnTo>
                  <a:lnTo>
                    <a:pt x="27" y="53"/>
                  </a:lnTo>
                  <a:lnTo>
                    <a:pt x="17" y="39"/>
                  </a:lnTo>
                  <a:lnTo>
                    <a:pt x="8" y="25"/>
                  </a:lnTo>
                  <a:lnTo>
                    <a:pt x="2" y="14"/>
                  </a:lnTo>
                  <a:lnTo>
                    <a:pt x="0" y="5"/>
                  </a:lnTo>
                  <a:lnTo>
                    <a:pt x="2" y="0"/>
                  </a:lnTo>
                  <a:lnTo>
                    <a:pt x="8" y="0"/>
                  </a:lnTo>
                  <a:lnTo>
                    <a:pt x="15" y="7"/>
                  </a:lnTo>
                  <a:lnTo>
                    <a:pt x="23" y="16"/>
                  </a:lnTo>
                  <a:lnTo>
                    <a:pt x="32" y="29"/>
                  </a:lnTo>
                  <a:lnTo>
                    <a:pt x="40" y="44"/>
                  </a:lnTo>
                  <a:lnTo>
                    <a:pt x="47" y="59"/>
                  </a:lnTo>
                  <a:lnTo>
                    <a:pt x="53" y="73"/>
                  </a:lnTo>
                  <a:lnTo>
                    <a:pt x="56" y="8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875" name="Freeform 247">
              <a:extLst>
                <a:ext uri="{FF2B5EF4-FFF2-40B4-BE49-F238E27FC236}">
                  <a16:creationId xmlns:a16="http://schemas.microsoft.com/office/drawing/2014/main" xmlns="" id="{275B5F37-4A52-47CE-B357-B1C6F141320B}"/>
                </a:ext>
              </a:extLst>
            </p:cNvPr>
            <p:cNvSpPr>
              <a:spLocks/>
            </p:cNvSpPr>
            <p:nvPr/>
          </p:nvSpPr>
          <p:spPr bwMode="auto">
            <a:xfrm>
              <a:off x="2028" y="1073"/>
              <a:ext cx="36" cy="35"/>
            </a:xfrm>
            <a:custGeom>
              <a:avLst/>
              <a:gdLst>
                <a:gd name="T0" fmla="*/ 3 w 71"/>
                <a:gd name="T1" fmla="*/ 3 h 70"/>
                <a:gd name="T2" fmla="*/ 2 w 71"/>
                <a:gd name="T3" fmla="*/ 2 h 70"/>
                <a:gd name="T4" fmla="*/ 2 w 71"/>
                <a:gd name="T5" fmla="*/ 2 h 70"/>
                <a:gd name="T6" fmla="*/ 2 w 71"/>
                <a:gd name="T7" fmla="*/ 2 h 70"/>
                <a:gd name="T8" fmla="*/ 1 w 71"/>
                <a:gd name="T9" fmla="*/ 2 h 70"/>
                <a:gd name="T10" fmla="*/ 1 w 71"/>
                <a:gd name="T11" fmla="*/ 1 h 70"/>
                <a:gd name="T12" fmla="*/ 1 w 71"/>
                <a:gd name="T13" fmla="*/ 1 h 70"/>
                <a:gd name="T14" fmla="*/ 0 w 71"/>
                <a:gd name="T15" fmla="*/ 1 h 70"/>
                <a:gd name="T16" fmla="*/ 1 w 71"/>
                <a:gd name="T17" fmla="*/ 0 h 70"/>
                <a:gd name="T18" fmla="*/ 1 w 71"/>
                <a:gd name="T19" fmla="*/ 0 h 70"/>
                <a:gd name="T20" fmla="*/ 1 w 71"/>
                <a:gd name="T21" fmla="*/ 1 h 70"/>
                <a:gd name="T22" fmla="*/ 1 w 71"/>
                <a:gd name="T23" fmla="*/ 1 h 70"/>
                <a:gd name="T24" fmla="*/ 2 w 71"/>
                <a:gd name="T25" fmla="*/ 1 h 70"/>
                <a:gd name="T26" fmla="*/ 2 w 71"/>
                <a:gd name="T27" fmla="*/ 2 h 70"/>
                <a:gd name="T28" fmla="*/ 2 w 71"/>
                <a:gd name="T29" fmla="*/ 2 h 70"/>
                <a:gd name="T30" fmla="*/ 3 w 71"/>
                <a:gd name="T31" fmla="*/ 2 h 70"/>
                <a:gd name="T32" fmla="*/ 3 w 71"/>
                <a:gd name="T33" fmla="*/ 3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70">
                  <a:moveTo>
                    <a:pt x="71" y="70"/>
                  </a:moveTo>
                  <a:lnTo>
                    <a:pt x="63" y="64"/>
                  </a:lnTo>
                  <a:lnTo>
                    <a:pt x="51" y="56"/>
                  </a:lnTo>
                  <a:lnTo>
                    <a:pt x="38" y="46"/>
                  </a:lnTo>
                  <a:lnTo>
                    <a:pt x="24" y="34"/>
                  </a:lnTo>
                  <a:lnTo>
                    <a:pt x="13" y="23"/>
                  </a:lnTo>
                  <a:lnTo>
                    <a:pt x="3" y="12"/>
                  </a:lnTo>
                  <a:lnTo>
                    <a:pt x="0" y="4"/>
                  </a:lnTo>
                  <a:lnTo>
                    <a:pt x="1" y="0"/>
                  </a:lnTo>
                  <a:lnTo>
                    <a:pt x="8" y="0"/>
                  </a:lnTo>
                  <a:lnTo>
                    <a:pt x="18" y="6"/>
                  </a:lnTo>
                  <a:lnTo>
                    <a:pt x="30" y="15"/>
                  </a:lnTo>
                  <a:lnTo>
                    <a:pt x="41" y="26"/>
                  </a:lnTo>
                  <a:lnTo>
                    <a:pt x="53" y="40"/>
                  </a:lnTo>
                  <a:lnTo>
                    <a:pt x="62" y="52"/>
                  </a:lnTo>
                  <a:lnTo>
                    <a:pt x="69" y="63"/>
                  </a:lnTo>
                  <a:lnTo>
                    <a:pt x="71"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876" name="Freeform 248">
              <a:extLst>
                <a:ext uri="{FF2B5EF4-FFF2-40B4-BE49-F238E27FC236}">
                  <a16:creationId xmlns:a16="http://schemas.microsoft.com/office/drawing/2014/main" xmlns="" id="{25543F5C-FB7B-4C47-908B-FEDAD1D88D1D}"/>
                </a:ext>
              </a:extLst>
            </p:cNvPr>
            <p:cNvSpPr>
              <a:spLocks/>
            </p:cNvSpPr>
            <p:nvPr/>
          </p:nvSpPr>
          <p:spPr bwMode="auto">
            <a:xfrm>
              <a:off x="2016" y="1078"/>
              <a:ext cx="33" cy="32"/>
            </a:xfrm>
            <a:custGeom>
              <a:avLst/>
              <a:gdLst>
                <a:gd name="T0" fmla="*/ 1 w 64"/>
                <a:gd name="T1" fmla="*/ 0 h 65"/>
                <a:gd name="T2" fmla="*/ 1 w 64"/>
                <a:gd name="T3" fmla="*/ 0 h 65"/>
                <a:gd name="T4" fmla="*/ 1 w 64"/>
                <a:gd name="T5" fmla="*/ 0 h 65"/>
                <a:gd name="T6" fmla="*/ 1 w 64"/>
                <a:gd name="T7" fmla="*/ 0 h 65"/>
                <a:gd name="T8" fmla="*/ 1 w 64"/>
                <a:gd name="T9" fmla="*/ 0 h 65"/>
                <a:gd name="T10" fmla="*/ 2 w 64"/>
                <a:gd name="T11" fmla="*/ 1 h 65"/>
                <a:gd name="T12" fmla="*/ 2 w 64"/>
                <a:gd name="T13" fmla="*/ 1 h 65"/>
                <a:gd name="T14" fmla="*/ 2 w 64"/>
                <a:gd name="T15" fmla="*/ 1 h 65"/>
                <a:gd name="T16" fmla="*/ 3 w 64"/>
                <a:gd name="T17" fmla="*/ 2 h 65"/>
                <a:gd name="T18" fmla="*/ 2 w 64"/>
                <a:gd name="T19" fmla="*/ 1 h 65"/>
                <a:gd name="T20" fmla="*/ 2 w 64"/>
                <a:gd name="T21" fmla="*/ 1 h 65"/>
                <a:gd name="T22" fmla="*/ 1 w 64"/>
                <a:gd name="T23" fmla="*/ 1 h 65"/>
                <a:gd name="T24" fmla="*/ 1 w 64"/>
                <a:gd name="T25" fmla="*/ 1 h 65"/>
                <a:gd name="T26" fmla="*/ 1 w 64"/>
                <a:gd name="T27" fmla="*/ 0 h 65"/>
                <a:gd name="T28" fmla="*/ 1 w 64"/>
                <a:gd name="T29" fmla="*/ 0 h 65"/>
                <a:gd name="T30" fmla="*/ 0 w 64"/>
                <a:gd name="T31" fmla="*/ 0 h 65"/>
                <a:gd name="T32" fmla="*/ 1 w 64"/>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65">
                  <a:moveTo>
                    <a:pt x="3" y="0"/>
                  </a:moveTo>
                  <a:lnTo>
                    <a:pt x="7" y="1"/>
                  </a:lnTo>
                  <a:lnTo>
                    <a:pt x="12" y="7"/>
                  </a:lnTo>
                  <a:lnTo>
                    <a:pt x="21" y="16"/>
                  </a:lnTo>
                  <a:lnTo>
                    <a:pt x="29" y="27"/>
                  </a:lnTo>
                  <a:lnTo>
                    <a:pt x="38" y="38"/>
                  </a:lnTo>
                  <a:lnTo>
                    <a:pt x="47" y="48"/>
                  </a:lnTo>
                  <a:lnTo>
                    <a:pt x="56" y="58"/>
                  </a:lnTo>
                  <a:lnTo>
                    <a:pt x="64" y="65"/>
                  </a:lnTo>
                  <a:lnTo>
                    <a:pt x="53" y="61"/>
                  </a:lnTo>
                  <a:lnTo>
                    <a:pt x="40" y="53"/>
                  </a:lnTo>
                  <a:lnTo>
                    <a:pt x="29" y="44"/>
                  </a:lnTo>
                  <a:lnTo>
                    <a:pt x="17" y="33"/>
                  </a:lnTo>
                  <a:lnTo>
                    <a:pt x="8" y="23"/>
                  </a:lnTo>
                  <a:lnTo>
                    <a:pt x="2" y="14"/>
                  </a:lnTo>
                  <a:lnTo>
                    <a:pt x="0" y="6"/>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877" name="Freeform 249">
              <a:extLst>
                <a:ext uri="{FF2B5EF4-FFF2-40B4-BE49-F238E27FC236}">
                  <a16:creationId xmlns:a16="http://schemas.microsoft.com/office/drawing/2014/main" xmlns="" id="{342347DB-7538-47EF-982C-8F99632C399B}"/>
                </a:ext>
              </a:extLst>
            </p:cNvPr>
            <p:cNvSpPr>
              <a:spLocks/>
            </p:cNvSpPr>
            <p:nvPr/>
          </p:nvSpPr>
          <p:spPr bwMode="auto">
            <a:xfrm>
              <a:off x="1859" y="1141"/>
              <a:ext cx="156" cy="38"/>
            </a:xfrm>
            <a:custGeom>
              <a:avLst/>
              <a:gdLst>
                <a:gd name="T0" fmla="*/ 10 w 312"/>
                <a:gd name="T1" fmla="*/ 3 h 76"/>
                <a:gd name="T2" fmla="*/ 10 w 312"/>
                <a:gd name="T3" fmla="*/ 3 h 76"/>
                <a:gd name="T4" fmla="*/ 10 w 312"/>
                <a:gd name="T5" fmla="*/ 3 h 76"/>
                <a:gd name="T6" fmla="*/ 10 w 312"/>
                <a:gd name="T7" fmla="*/ 3 h 76"/>
                <a:gd name="T8" fmla="*/ 10 w 312"/>
                <a:gd name="T9" fmla="*/ 3 h 76"/>
                <a:gd name="T10" fmla="*/ 9 w 312"/>
                <a:gd name="T11" fmla="*/ 2 h 76"/>
                <a:gd name="T12" fmla="*/ 9 w 312"/>
                <a:gd name="T13" fmla="*/ 2 h 76"/>
                <a:gd name="T14" fmla="*/ 8 w 312"/>
                <a:gd name="T15" fmla="*/ 2 h 76"/>
                <a:gd name="T16" fmla="*/ 7 w 312"/>
                <a:gd name="T17" fmla="*/ 1 h 76"/>
                <a:gd name="T18" fmla="*/ 7 w 312"/>
                <a:gd name="T19" fmla="*/ 1 h 76"/>
                <a:gd name="T20" fmla="*/ 6 w 312"/>
                <a:gd name="T21" fmla="*/ 1 h 76"/>
                <a:gd name="T22" fmla="*/ 6 w 312"/>
                <a:gd name="T23" fmla="*/ 1 h 76"/>
                <a:gd name="T24" fmla="*/ 5 w 312"/>
                <a:gd name="T25" fmla="*/ 1 h 76"/>
                <a:gd name="T26" fmla="*/ 4 w 312"/>
                <a:gd name="T27" fmla="*/ 1 h 76"/>
                <a:gd name="T28" fmla="*/ 4 w 312"/>
                <a:gd name="T29" fmla="*/ 1 h 76"/>
                <a:gd name="T30" fmla="*/ 3 w 312"/>
                <a:gd name="T31" fmla="*/ 1 h 76"/>
                <a:gd name="T32" fmla="*/ 2 w 312"/>
                <a:gd name="T33" fmla="*/ 1 h 76"/>
                <a:gd name="T34" fmla="*/ 2 w 312"/>
                <a:gd name="T35" fmla="*/ 1 h 76"/>
                <a:gd name="T36" fmla="*/ 1 w 312"/>
                <a:gd name="T37" fmla="*/ 1 h 76"/>
                <a:gd name="T38" fmla="*/ 1 w 312"/>
                <a:gd name="T39" fmla="*/ 2 h 76"/>
                <a:gd name="T40" fmla="*/ 0 w 312"/>
                <a:gd name="T41" fmla="*/ 2 h 76"/>
                <a:gd name="T42" fmla="*/ 1 w 312"/>
                <a:gd name="T43" fmla="*/ 1 h 76"/>
                <a:gd name="T44" fmla="*/ 1 w 312"/>
                <a:gd name="T45" fmla="*/ 1 h 76"/>
                <a:gd name="T46" fmla="*/ 2 w 312"/>
                <a:gd name="T47" fmla="*/ 1 h 76"/>
                <a:gd name="T48" fmla="*/ 2 w 312"/>
                <a:gd name="T49" fmla="*/ 1 h 76"/>
                <a:gd name="T50" fmla="*/ 3 w 312"/>
                <a:gd name="T51" fmla="*/ 1 h 76"/>
                <a:gd name="T52" fmla="*/ 3 w 312"/>
                <a:gd name="T53" fmla="*/ 1 h 76"/>
                <a:gd name="T54" fmla="*/ 4 w 312"/>
                <a:gd name="T55" fmla="*/ 0 h 76"/>
                <a:gd name="T56" fmla="*/ 5 w 312"/>
                <a:gd name="T57" fmla="*/ 0 h 76"/>
                <a:gd name="T58" fmla="*/ 6 w 312"/>
                <a:gd name="T59" fmla="*/ 1 h 76"/>
                <a:gd name="T60" fmla="*/ 7 w 312"/>
                <a:gd name="T61" fmla="*/ 1 h 76"/>
                <a:gd name="T62" fmla="*/ 7 w 312"/>
                <a:gd name="T63" fmla="*/ 1 h 76"/>
                <a:gd name="T64" fmla="*/ 8 w 312"/>
                <a:gd name="T65" fmla="*/ 1 h 76"/>
                <a:gd name="T66" fmla="*/ 9 w 312"/>
                <a:gd name="T67" fmla="*/ 1 h 76"/>
                <a:gd name="T68" fmla="*/ 9 w 312"/>
                <a:gd name="T69" fmla="*/ 2 h 76"/>
                <a:gd name="T70" fmla="*/ 10 w 312"/>
                <a:gd name="T71" fmla="*/ 2 h 76"/>
                <a:gd name="T72" fmla="*/ 10 w 312"/>
                <a:gd name="T73" fmla="*/ 3 h 7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12" h="76">
                  <a:moveTo>
                    <a:pt x="310" y="68"/>
                  </a:moveTo>
                  <a:lnTo>
                    <a:pt x="312" y="70"/>
                  </a:lnTo>
                  <a:lnTo>
                    <a:pt x="309" y="72"/>
                  </a:lnTo>
                  <a:lnTo>
                    <a:pt x="306" y="75"/>
                  </a:lnTo>
                  <a:lnTo>
                    <a:pt x="303" y="76"/>
                  </a:lnTo>
                  <a:lnTo>
                    <a:pt x="285" y="59"/>
                  </a:lnTo>
                  <a:lnTo>
                    <a:pt x="264" y="45"/>
                  </a:lnTo>
                  <a:lnTo>
                    <a:pt x="245" y="34"/>
                  </a:lnTo>
                  <a:lnTo>
                    <a:pt x="224" y="25"/>
                  </a:lnTo>
                  <a:lnTo>
                    <a:pt x="203" y="19"/>
                  </a:lnTo>
                  <a:lnTo>
                    <a:pt x="181" y="16"/>
                  </a:lnTo>
                  <a:lnTo>
                    <a:pt x="161" y="14"/>
                  </a:lnTo>
                  <a:lnTo>
                    <a:pt x="140" y="12"/>
                  </a:lnTo>
                  <a:lnTo>
                    <a:pt x="120" y="14"/>
                  </a:lnTo>
                  <a:lnTo>
                    <a:pt x="100" y="16"/>
                  </a:lnTo>
                  <a:lnTo>
                    <a:pt x="80" y="18"/>
                  </a:lnTo>
                  <a:lnTo>
                    <a:pt x="62" y="22"/>
                  </a:lnTo>
                  <a:lnTo>
                    <a:pt x="44" y="26"/>
                  </a:lnTo>
                  <a:lnTo>
                    <a:pt x="28" y="30"/>
                  </a:lnTo>
                  <a:lnTo>
                    <a:pt x="13" y="34"/>
                  </a:lnTo>
                  <a:lnTo>
                    <a:pt x="0" y="38"/>
                  </a:lnTo>
                  <a:lnTo>
                    <a:pt x="6" y="29"/>
                  </a:lnTo>
                  <a:lnTo>
                    <a:pt x="18" y="22"/>
                  </a:lnTo>
                  <a:lnTo>
                    <a:pt x="34" y="15"/>
                  </a:lnTo>
                  <a:lnTo>
                    <a:pt x="51" y="9"/>
                  </a:lnTo>
                  <a:lnTo>
                    <a:pt x="72" y="4"/>
                  </a:lnTo>
                  <a:lnTo>
                    <a:pt x="95" y="1"/>
                  </a:lnTo>
                  <a:lnTo>
                    <a:pt x="119" y="0"/>
                  </a:lnTo>
                  <a:lnTo>
                    <a:pt x="145" y="0"/>
                  </a:lnTo>
                  <a:lnTo>
                    <a:pt x="170" y="1"/>
                  </a:lnTo>
                  <a:lnTo>
                    <a:pt x="194" y="4"/>
                  </a:lnTo>
                  <a:lnTo>
                    <a:pt x="218" y="10"/>
                  </a:lnTo>
                  <a:lnTo>
                    <a:pt x="242" y="17"/>
                  </a:lnTo>
                  <a:lnTo>
                    <a:pt x="263" y="26"/>
                  </a:lnTo>
                  <a:lnTo>
                    <a:pt x="282" y="38"/>
                  </a:lnTo>
                  <a:lnTo>
                    <a:pt x="298" y="52"/>
                  </a:lnTo>
                  <a:lnTo>
                    <a:pt x="310"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878" name="Freeform 250">
              <a:extLst>
                <a:ext uri="{FF2B5EF4-FFF2-40B4-BE49-F238E27FC236}">
                  <a16:creationId xmlns:a16="http://schemas.microsoft.com/office/drawing/2014/main" xmlns="" id="{46CB4A1E-4D66-47D0-91B6-08AD7FA428AE}"/>
                </a:ext>
              </a:extLst>
            </p:cNvPr>
            <p:cNvSpPr>
              <a:spLocks/>
            </p:cNvSpPr>
            <p:nvPr/>
          </p:nvSpPr>
          <p:spPr bwMode="auto">
            <a:xfrm>
              <a:off x="1862" y="1150"/>
              <a:ext cx="19" cy="34"/>
            </a:xfrm>
            <a:custGeom>
              <a:avLst/>
              <a:gdLst>
                <a:gd name="T0" fmla="*/ 2 w 38"/>
                <a:gd name="T1" fmla="*/ 0 h 68"/>
                <a:gd name="T2" fmla="*/ 1 w 38"/>
                <a:gd name="T3" fmla="*/ 1 h 68"/>
                <a:gd name="T4" fmla="*/ 1 w 38"/>
                <a:gd name="T5" fmla="*/ 1 h 68"/>
                <a:gd name="T6" fmla="*/ 1 w 38"/>
                <a:gd name="T7" fmla="*/ 1 h 68"/>
                <a:gd name="T8" fmla="*/ 1 w 38"/>
                <a:gd name="T9" fmla="*/ 2 h 68"/>
                <a:gd name="T10" fmla="*/ 1 w 38"/>
                <a:gd name="T11" fmla="*/ 2 h 68"/>
                <a:gd name="T12" fmla="*/ 1 w 38"/>
                <a:gd name="T13" fmla="*/ 2 h 68"/>
                <a:gd name="T14" fmla="*/ 0 w 38"/>
                <a:gd name="T15" fmla="*/ 3 h 68"/>
                <a:gd name="T16" fmla="*/ 1 w 38"/>
                <a:gd name="T17" fmla="*/ 3 h 68"/>
                <a:gd name="T18" fmla="*/ 1 w 38"/>
                <a:gd name="T19" fmla="*/ 3 h 68"/>
                <a:gd name="T20" fmla="*/ 1 w 38"/>
                <a:gd name="T21" fmla="*/ 2 h 68"/>
                <a:gd name="T22" fmla="*/ 1 w 38"/>
                <a:gd name="T23" fmla="*/ 2 h 68"/>
                <a:gd name="T24" fmla="*/ 1 w 38"/>
                <a:gd name="T25" fmla="*/ 2 h 68"/>
                <a:gd name="T26" fmla="*/ 1 w 38"/>
                <a:gd name="T27" fmla="*/ 1 h 68"/>
                <a:gd name="T28" fmla="*/ 1 w 38"/>
                <a:gd name="T29" fmla="*/ 1 h 68"/>
                <a:gd name="T30" fmla="*/ 1 w 38"/>
                <a:gd name="T31" fmla="*/ 1 h 68"/>
                <a:gd name="T32" fmla="*/ 2 w 38"/>
                <a:gd name="T33" fmla="*/ 0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68">
                  <a:moveTo>
                    <a:pt x="38" y="0"/>
                  </a:moveTo>
                  <a:lnTo>
                    <a:pt x="30" y="7"/>
                  </a:lnTo>
                  <a:lnTo>
                    <a:pt x="23" y="16"/>
                  </a:lnTo>
                  <a:lnTo>
                    <a:pt x="16" y="27"/>
                  </a:lnTo>
                  <a:lnTo>
                    <a:pt x="9" y="38"/>
                  </a:lnTo>
                  <a:lnTo>
                    <a:pt x="5" y="48"/>
                  </a:lnTo>
                  <a:lnTo>
                    <a:pt x="1" y="58"/>
                  </a:lnTo>
                  <a:lnTo>
                    <a:pt x="0" y="65"/>
                  </a:lnTo>
                  <a:lnTo>
                    <a:pt x="1" y="68"/>
                  </a:lnTo>
                  <a:lnTo>
                    <a:pt x="5" y="67"/>
                  </a:lnTo>
                  <a:lnTo>
                    <a:pt x="8" y="62"/>
                  </a:lnTo>
                  <a:lnTo>
                    <a:pt x="12" y="54"/>
                  </a:lnTo>
                  <a:lnTo>
                    <a:pt x="16" y="44"/>
                  </a:lnTo>
                  <a:lnTo>
                    <a:pt x="21" y="32"/>
                  </a:lnTo>
                  <a:lnTo>
                    <a:pt x="27" y="21"/>
                  </a:lnTo>
                  <a:lnTo>
                    <a:pt x="32" y="9"/>
                  </a:lnTo>
                  <a:lnTo>
                    <a:pt x="3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879" name="Freeform 251">
              <a:extLst>
                <a:ext uri="{FF2B5EF4-FFF2-40B4-BE49-F238E27FC236}">
                  <a16:creationId xmlns:a16="http://schemas.microsoft.com/office/drawing/2014/main" xmlns="" id="{9BB26D24-4371-40FE-A866-01A003C3D239}"/>
                </a:ext>
              </a:extLst>
            </p:cNvPr>
            <p:cNvSpPr>
              <a:spLocks/>
            </p:cNvSpPr>
            <p:nvPr/>
          </p:nvSpPr>
          <p:spPr bwMode="auto">
            <a:xfrm>
              <a:off x="1872" y="1146"/>
              <a:ext cx="22" cy="38"/>
            </a:xfrm>
            <a:custGeom>
              <a:avLst/>
              <a:gdLst>
                <a:gd name="T0" fmla="*/ 0 w 45"/>
                <a:gd name="T1" fmla="*/ 3 h 75"/>
                <a:gd name="T2" fmla="*/ 0 w 45"/>
                <a:gd name="T3" fmla="*/ 3 h 75"/>
                <a:gd name="T4" fmla="*/ 0 w 45"/>
                <a:gd name="T5" fmla="*/ 3 h 75"/>
                <a:gd name="T6" fmla="*/ 0 w 45"/>
                <a:gd name="T7" fmla="*/ 2 h 75"/>
                <a:gd name="T8" fmla="*/ 0 w 45"/>
                <a:gd name="T9" fmla="*/ 2 h 75"/>
                <a:gd name="T10" fmla="*/ 0 w 45"/>
                <a:gd name="T11" fmla="*/ 1 h 75"/>
                <a:gd name="T12" fmla="*/ 0 w 45"/>
                <a:gd name="T13" fmla="*/ 1 h 75"/>
                <a:gd name="T14" fmla="*/ 1 w 45"/>
                <a:gd name="T15" fmla="*/ 1 h 75"/>
                <a:gd name="T16" fmla="*/ 1 w 45"/>
                <a:gd name="T17" fmla="*/ 0 h 75"/>
                <a:gd name="T18" fmla="*/ 1 w 45"/>
                <a:gd name="T19" fmla="*/ 1 h 75"/>
                <a:gd name="T20" fmla="*/ 1 w 45"/>
                <a:gd name="T21" fmla="*/ 1 h 75"/>
                <a:gd name="T22" fmla="*/ 0 w 45"/>
                <a:gd name="T23" fmla="*/ 2 h 75"/>
                <a:gd name="T24" fmla="*/ 0 w 45"/>
                <a:gd name="T25" fmla="*/ 2 h 75"/>
                <a:gd name="T26" fmla="*/ 0 w 45"/>
                <a:gd name="T27" fmla="*/ 2 h 75"/>
                <a:gd name="T28" fmla="*/ 0 w 45"/>
                <a:gd name="T29" fmla="*/ 3 h 75"/>
                <a:gd name="T30" fmla="*/ 0 w 45"/>
                <a:gd name="T31" fmla="*/ 3 h 75"/>
                <a:gd name="T32" fmla="*/ 0 w 45"/>
                <a:gd name="T33" fmla="*/ 3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75">
                  <a:moveTo>
                    <a:pt x="1" y="75"/>
                  </a:moveTo>
                  <a:lnTo>
                    <a:pt x="0" y="72"/>
                  </a:lnTo>
                  <a:lnTo>
                    <a:pt x="1" y="65"/>
                  </a:lnTo>
                  <a:lnTo>
                    <a:pt x="4" y="55"/>
                  </a:lnTo>
                  <a:lnTo>
                    <a:pt x="9" y="44"/>
                  </a:lnTo>
                  <a:lnTo>
                    <a:pt x="16" y="31"/>
                  </a:lnTo>
                  <a:lnTo>
                    <a:pt x="24" y="20"/>
                  </a:lnTo>
                  <a:lnTo>
                    <a:pt x="34" y="8"/>
                  </a:lnTo>
                  <a:lnTo>
                    <a:pt x="45" y="0"/>
                  </a:lnTo>
                  <a:lnTo>
                    <a:pt x="39" y="9"/>
                  </a:lnTo>
                  <a:lnTo>
                    <a:pt x="33" y="21"/>
                  </a:lnTo>
                  <a:lnTo>
                    <a:pt x="26" y="34"/>
                  </a:lnTo>
                  <a:lnTo>
                    <a:pt x="21" y="46"/>
                  </a:lnTo>
                  <a:lnTo>
                    <a:pt x="14" y="58"/>
                  </a:lnTo>
                  <a:lnTo>
                    <a:pt x="9" y="67"/>
                  </a:lnTo>
                  <a:lnTo>
                    <a:pt x="4" y="74"/>
                  </a:lnTo>
                  <a:lnTo>
                    <a:pt x="1" y="7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880" name="Freeform 252">
              <a:extLst>
                <a:ext uri="{FF2B5EF4-FFF2-40B4-BE49-F238E27FC236}">
                  <a16:creationId xmlns:a16="http://schemas.microsoft.com/office/drawing/2014/main" xmlns="" id="{6EC6D71E-3041-490E-8445-030DB2262546}"/>
                </a:ext>
              </a:extLst>
            </p:cNvPr>
            <p:cNvSpPr>
              <a:spLocks/>
            </p:cNvSpPr>
            <p:nvPr/>
          </p:nvSpPr>
          <p:spPr bwMode="auto">
            <a:xfrm>
              <a:off x="1895" y="1143"/>
              <a:ext cx="30" cy="49"/>
            </a:xfrm>
            <a:custGeom>
              <a:avLst/>
              <a:gdLst>
                <a:gd name="T0" fmla="*/ 1 w 60"/>
                <a:gd name="T1" fmla="*/ 4 h 98"/>
                <a:gd name="T2" fmla="*/ 0 w 60"/>
                <a:gd name="T3" fmla="*/ 3 h 98"/>
                <a:gd name="T4" fmla="*/ 1 w 60"/>
                <a:gd name="T5" fmla="*/ 3 h 98"/>
                <a:gd name="T6" fmla="*/ 1 w 60"/>
                <a:gd name="T7" fmla="*/ 3 h 98"/>
                <a:gd name="T8" fmla="*/ 1 w 60"/>
                <a:gd name="T9" fmla="*/ 2 h 98"/>
                <a:gd name="T10" fmla="*/ 1 w 60"/>
                <a:gd name="T11" fmla="*/ 2 h 98"/>
                <a:gd name="T12" fmla="*/ 2 w 60"/>
                <a:gd name="T13" fmla="*/ 1 h 98"/>
                <a:gd name="T14" fmla="*/ 2 w 60"/>
                <a:gd name="T15" fmla="*/ 1 h 98"/>
                <a:gd name="T16" fmla="*/ 2 w 60"/>
                <a:gd name="T17" fmla="*/ 0 h 98"/>
                <a:gd name="T18" fmla="*/ 2 w 60"/>
                <a:gd name="T19" fmla="*/ 1 h 98"/>
                <a:gd name="T20" fmla="*/ 2 w 60"/>
                <a:gd name="T21" fmla="*/ 1 h 98"/>
                <a:gd name="T22" fmla="*/ 2 w 60"/>
                <a:gd name="T23" fmla="*/ 2 h 98"/>
                <a:gd name="T24" fmla="*/ 1 w 60"/>
                <a:gd name="T25" fmla="*/ 2 h 98"/>
                <a:gd name="T26" fmla="*/ 1 w 60"/>
                <a:gd name="T27" fmla="*/ 3 h 98"/>
                <a:gd name="T28" fmla="*/ 1 w 60"/>
                <a:gd name="T29" fmla="*/ 3 h 98"/>
                <a:gd name="T30" fmla="*/ 1 w 60"/>
                <a:gd name="T31" fmla="*/ 3 h 98"/>
                <a:gd name="T32" fmla="*/ 1 w 60"/>
                <a:gd name="T33" fmla="*/ 4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0" h="98">
                  <a:moveTo>
                    <a:pt x="1" y="98"/>
                  </a:moveTo>
                  <a:lnTo>
                    <a:pt x="0" y="92"/>
                  </a:lnTo>
                  <a:lnTo>
                    <a:pt x="2" y="82"/>
                  </a:lnTo>
                  <a:lnTo>
                    <a:pt x="8" y="68"/>
                  </a:lnTo>
                  <a:lnTo>
                    <a:pt x="15" y="52"/>
                  </a:lnTo>
                  <a:lnTo>
                    <a:pt x="25" y="36"/>
                  </a:lnTo>
                  <a:lnTo>
                    <a:pt x="37" y="21"/>
                  </a:lnTo>
                  <a:lnTo>
                    <a:pt x="48" y="8"/>
                  </a:lnTo>
                  <a:lnTo>
                    <a:pt x="60" y="0"/>
                  </a:lnTo>
                  <a:lnTo>
                    <a:pt x="55" y="8"/>
                  </a:lnTo>
                  <a:lnTo>
                    <a:pt x="48" y="21"/>
                  </a:lnTo>
                  <a:lnTo>
                    <a:pt x="40" y="37"/>
                  </a:lnTo>
                  <a:lnTo>
                    <a:pt x="31" y="56"/>
                  </a:lnTo>
                  <a:lnTo>
                    <a:pt x="22" y="72"/>
                  </a:lnTo>
                  <a:lnTo>
                    <a:pt x="14" y="87"/>
                  </a:lnTo>
                  <a:lnTo>
                    <a:pt x="6" y="96"/>
                  </a:lnTo>
                  <a:lnTo>
                    <a:pt x="1" y="9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881" name="Freeform 253">
              <a:extLst>
                <a:ext uri="{FF2B5EF4-FFF2-40B4-BE49-F238E27FC236}">
                  <a16:creationId xmlns:a16="http://schemas.microsoft.com/office/drawing/2014/main" xmlns="" id="{F68E3D7C-773A-4B53-A13D-BE11C68EB5AE}"/>
                </a:ext>
              </a:extLst>
            </p:cNvPr>
            <p:cNvSpPr>
              <a:spLocks/>
            </p:cNvSpPr>
            <p:nvPr/>
          </p:nvSpPr>
          <p:spPr bwMode="auto">
            <a:xfrm>
              <a:off x="1921" y="1146"/>
              <a:ext cx="33" cy="52"/>
            </a:xfrm>
            <a:custGeom>
              <a:avLst/>
              <a:gdLst>
                <a:gd name="T0" fmla="*/ 1 w 65"/>
                <a:gd name="T1" fmla="*/ 3 h 105"/>
                <a:gd name="T2" fmla="*/ 0 w 65"/>
                <a:gd name="T3" fmla="*/ 3 h 105"/>
                <a:gd name="T4" fmla="*/ 1 w 65"/>
                <a:gd name="T5" fmla="*/ 2 h 105"/>
                <a:gd name="T6" fmla="*/ 1 w 65"/>
                <a:gd name="T7" fmla="*/ 2 h 105"/>
                <a:gd name="T8" fmla="*/ 1 w 65"/>
                <a:gd name="T9" fmla="*/ 1 h 105"/>
                <a:gd name="T10" fmla="*/ 1 w 65"/>
                <a:gd name="T11" fmla="*/ 1 h 105"/>
                <a:gd name="T12" fmla="*/ 2 w 65"/>
                <a:gd name="T13" fmla="*/ 0 h 105"/>
                <a:gd name="T14" fmla="*/ 2 w 65"/>
                <a:gd name="T15" fmla="*/ 0 h 105"/>
                <a:gd name="T16" fmla="*/ 3 w 65"/>
                <a:gd name="T17" fmla="*/ 0 h 105"/>
                <a:gd name="T18" fmla="*/ 2 w 65"/>
                <a:gd name="T19" fmla="*/ 0 h 105"/>
                <a:gd name="T20" fmla="*/ 2 w 65"/>
                <a:gd name="T21" fmla="*/ 0 h 105"/>
                <a:gd name="T22" fmla="*/ 2 w 65"/>
                <a:gd name="T23" fmla="*/ 1 h 105"/>
                <a:gd name="T24" fmla="*/ 2 w 65"/>
                <a:gd name="T25" fmla="*/ 1 h 105"/>
                <a:gd name="T26" fmla="*/ 1 w 65"/>
                <a:gd name="T27" fmla="*/ 2 h 105"/>
                <a:gd name="T28" fmla="*/ 1 w 65"/>
                <a:gd name="T29" fmla="*/ 2 h 105"/>
                <a:gd name="T30" fmla="*/ 1 w 65"/>
                <a:gd name="T31" fmla="*/ 3 h 105"/>
                <a:gd name="T32" fmla="*/ 1 w 65"/>
                <a:gd name="T33" fmla="*/ 3 h 10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105">
                  <a:moveTo>
                    <a:pt x="1" y="105"/>
                  </a:moveTo>
                  <a:lnTo>
                    <a:pt x="0" y="99"/>
                  </a:lnTo>
                  <a:lnTo>
                    <a:pt x="3" y="88"/>
                  </a:lnTo>
                  <a:lnTo>
                    <a:pt x="9" y="71"/>
                  </a:lnTo>
                  <a:lnTo>
                    <a:pt x="19" y="54"/>
                  </a:lnTo>
                  <a:lnTo>
                    <a:pt x="30" y="36"/>
                  </a:lnTo>
                  <a:lnTo>
                    <a:pt x="42" y="20"/>
                  </a:lnTo>
                  <a:lnTo>
                    <a:pt x="54" y="7"/>
                  </a:lnTo>
                  <a:lnTo>
                    <a:pt x="65" y="0"/>
                  </a:lnTo>
                  <a:lnTo>
                    <a:pt x="61" y="8"/>
                  </a:lnTo>
                  <a:lnTo>
                    <a:pt x="54" y="22"/>
                  </a:lnTo>
                  <a:lnTo>
                    <a:pt x="45" y="39"/>
                  </a:lnTo>
                  <a:lnTo>
                    <a:pt x="33" y="58"/>
                  </a:lnTo>
                  <a:lnTo>
                    <a:pt x="23" y="76"/>
                  </a:lnTo>
                  <a:lnTo>
                    <a:pt x="14" y="91"/>
                  </a:lnTo>
                  <a:lnTo>
                    <a:pt x="5" y="101"/>
                  </a:lnTo>
                  <a:lnTo>
                    <a:pt x="1" y="10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882" name="Freeform 254">
              <a:extLst>
                <a:ext uri="{FF2B5EF4-FFF2-40B4-BE49-F238E27FC236}">
                  <a16:creationId xmlns:a16="http://schemas.microsoft.com/office/drawing/2014/main" xmlns="" id="{AD7C4CD5-AB91-4A61-8AA1-A3F3E130D731}"/>
                </a:ext>
              </a:extLst>
            </p:cNvPr>
            <p:cNvSpPr>
              <a:spLocks/>
            </p:cNvSpPr>
            <p:nvPr/>
          </p:nvSpPr>
          <p:spPr bwMode="auto">
            <a:xfrm>
              <a:off x="1938" y="1150"/>
              <a:ext cx="35" cy="43"/>
            </a:xfrm>
            <a:custGeom>
              <a:avLst/>
              <a:gdLst>
                <a:gd name="T0" fmla="*/ 0 w 71"/>
                <a:gd name="T1" fmla="*/ 2 h 87"/>
                <a:gd name="T2" fmla="*/ 0 w 71"/>
                <a:gd name="T3" fmla="*/ 2 h 87"/>
                <a:gd name="T4" fmla="*/ 0 w 71"/>
                <a:gd name="T5" fmla="*/ 2 h 87"/>
                <a:gd name="T6" fmla="*/ 0 w 71"/>
                <a:gd name="T7" fmla="*/ 1 h 87"/>
                <a:gd name="T8" fmla="*/ 0 w 71"/>
                <a:gd name="T9" fmla="*/ 1 h 87"/>
                <a:gd name="T10" fmla="*/ 1 w 71"/>
                <a:gd name="T11" fmla="*/ 0 h 87"/>
                <a:gd name="T12" fmla="*/ 1 w 71"/>
                <a:gd name="T13" fmla="*/ 0 h 87"/>
                <a:gd name="T14" fmla="*/ 1 w 71"/>
                <a:gd name="T15" fmla="*/ 0 h 87"/>
                <a:gd name="T16" fmla="*/ 2 w 71"/>
                <a:gd name="T17" fmla="*/ 0 h 87"/>
                <a:gd name="T18" fmla="*/ 2 w 71"/>
                <a:gd name="T19" fmla="*/ 0 h 87"/>
                <a:gd name="T20" fmla="*/ 1 w 71"/>
                <a:gd name="T21" fmla="*/ 0 h 87"/>
                <a:gd name="T22" fmla="*/ 1 w 71"/>
                <a:gd name="T23" fmla="*/ 1 h 87"/>
                <a:gd name="T24" fmla="*/ 1 w 71"/>
                <a:gd name="T25" fmla="*/ 1 h 87"/>
                <a:gd name="T26" fmla="*/ 0 w 71"/>
                <a:gd name="T27" fmla="*/ 2 h 87"/>
                <a:gd name="T28" fmla="*/ 0 w 71"/>
                <a:gd name="T29" fmla="*/ 2 h 87"/>
                <a:gd name="T30" fmla="*/ 0 w 71"/>
                <a:gd name="T31" fmla="*/ 2 h 87"/>
                <a:gd name="T32" fmla="*/ 0 w 71"/>
                <a:gd name="T33" fmla="*/ 2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87">
                  <a:moveTo>
                    <a:pt x="0" y="87"/>
                  </a:moveTo>
                  <a:lnTo>
                    <a:pt x="0" y="82"/>
                  </a:lnTo>
                  <a:lnTo>
                    <a:pt x="5" y="72"/>
                  </a:lnTo>
                  <a:lnTo>
                    <a:pt x="14" y="58"/>
                  </a:lnTo>
                  <a:lnTo>
                    <a:pt x="25" y="43"/>
                  </a:lnTo>
                  <a:lnTo>
                    <a:pt x="37" y="28"/>
                  </a:lnTo>
                  <a:lnTo>
                    <a:pt x="50" y="14"/>
                  </a:lnTo>
                  <a:lnTo>
                    <a:pt x="62" y="5"/>
                  </a:lnTo>
                  <a:lnTo>
                    <a:pt x="71" y="0"/>
                  </a:lnTo>
                  <a:lnTo>
                    <a:pt x="66" y="8"/>
                  </a:lnTo>
                  <a:lnTo>
                    <a:pt x="57" y="21"/>
                  </a:lnTo>
                  <a:lnTo>
                    <a:pt x="46" y="36"/>
                  </a:lnTo>
                  <a:lnTo>
                    <a:pt x="35" y="52"/>
                  </a:lnTo>
                  <a:lnTo>
                    <a:pt x="24" y="67"/>
                  </a:lnTo>
                  <a:lnTo>
                    <a:pt x="14" y="79"/>
                  </a:lnTo>
                  <a:lnTo>
                    <a:pt x="6" y="85"/>
                  </a:lnTo>
                  <a:lnTo>
                    <a:pt x="0" y="8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883" name="Freeform 255">
              <a:extLst>
                <a:ext uri="{FF2B5EF4-FFF2-40B4-BE49-F238E27FC236}">
                  <a16:creationId xmlns:a16="http://schemas.microsoft.com/office/drawing/2014/main" xmlns="" id="{964B8F87-18BB-4A6E-8021-447133C93209}"/>
                </a:ext>
              </a:extLst>
            </p:cNvPr>
            <p:cNvSpPr>
              <a:spLocks/>
            </p:cNvSpPr>
            <p:nvPr/>
          </p:nvSpPr>
          <p:spPr bwMode="auto">
            <a:xfrm>
              <a:off x="1957" y="1156"/>
              <a:ext cx="30" cy="36"/>
            </a:xfrm>
            <a:custGeom>
              <a:avLst/>
              <a:gdLst>
                <a:gd name="T0" fmla="*/ 0 w 61"/>
                <a:gd name="T1" fmla="*/ 3 h 71"/>
                <a:gd name="T2" fmla="*/ 0 w 61"/>
                <a:gd name="T3" fmla="*/ 3 h 71"/>
                <a:gd name="T4" fmla="*/ 0 w 61"/>
                <a:gd name="T5" fmla="*/ 2 h 71"/>
                <a:gd name="T6" fmla="*/ 0 w 61"/>
                <a:gd name="T7" fmla="*/ 2 h 71"/>
                <a:gd name="T8" fmla="*/ 0 w 61"/>
                <a:gd name="T9" fmla="*/ 2 h 71"/>
                <a:gd name="T10" fmla="*/ 0 w 61"/>
                <a:gd name="T11" fmla="*/ 1 h 71"/>
                <a:gd name="T12" fmla="*/ 1 w 61"/>
                <a:gd name="T13" fmla="*/ 1 h 71"/>
                <a:gd name="T14" fmla="*/ 1 w 61"/>
                <a:gd name="T15" fmla="*/ 1 h 71"/>
                <a:gd name="T16" fmla="*/ 1 w 61"/>
                <a:gd name="T17" fmla="*/ 0 h 71"/>
                <a:gd name="T18" fmla="*/ 1 w 61"/>
                <a:gd name="T19" fmla="*/ 1 h 71"/>
                <a:gd name="T20" fmla="*/ 1 w 61"/>
                <a:gd name="T21" fmla="*/ 1 h 71"/>
                <a:gd name="T22" fmla="*/ 1 w 61"/>
                <a:gd name="T23" fmla="*/ 1 h 71"/>
                <a:gd name="T24" fmla="*/ 0 w 61"/>
                <a:gd name="T25" fmla="*/ 2 h 71"/>
                <a:gd name="T26" fmla="*/ 0 w 61"/>
                <a:gd name="T27" fmla="*/ 2 h 71"/>
                <a:gd name="T28" fmla="*/ 0 w 61"/>
                <a:gd name="T29" fmla="*/ 2 h 71"/>
                <a:gd name="T30" fmla="*/ 0 w 61"/>
                <a:gd name="T31" fmla="*/ 3 h 71"/>
                <a:gd name="T32" fmla="*/ 0 w 61"/>
                <a:gd name="T33" fmla="*/ 3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71">
                  <a:moveTo>
                    <a:pt x="1" y="71"/>
                  </a:moveTo>
                  <a:lnTo>
                    <a:pt x="0" y="67"/>
                  </a:lnTo>
                  <a:lnTo>
                    <a:pt x="4" y="59"/>
                  </a:lnTo>
                  <a:lnTo>
                    <a:pt x="8" y="47"/>
                  </a:lnTo>
                  <a:lnTo>
                    <a:pt x="16" y="35"/>
                  </a:lnTo>
                  <a:lnTo>
                    <a:pt x="27" y="24"/>
                  </a:lnTo>
                  <a:lnTo>
                    <a:pt x="37" y="12"/>
                  </a:lnTo>
                  <a:lnTo>
                    <a:pt x="48" y="4"/>
                  </a:lnTo>
                  <a:lnTo>
                    <a:pt x="61" y="0"/>
                  </a:lnTo>
                  <a:lnTo>
                    <a:pt x="55" y="7"/>
                  </a:lnTo>
                  <a:lnTo>
                    <a:pt x="47" y="17"/>
                  </a:lnTo>
                  <a:lnTo>
                    <a:pt x="38" y="30"/>
                  </a:lnTo>
                  <a:lnTo>
                    <a:pt x="29" y="42"/>
                  </a:lnTo>
                  <a:lnTo>
                    <a:pt x="20" y="55"/>
                  </a:lnTo>
                  <a:lnTo>
                    <a:pt x="12" y="64"/>
                  </a:lnTo>
                  <a:lnTo>
                    <a:pt x="5" y="70"/>
                  </a:lnTo>
                  <a:lnTo>
                    <a:pt x="1" y="7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884" name="Freeform 256">
              <a:extLst>
                <a:ext uri="{FF2B5EF4-FFF2-40B4-BE49-F238E27FC236}">
                  <a16:creationId xmlns:a16="http://schemas.microsoft.com/office/drawing/2014/main" xmlns="" id="{5228E981-A9DA-45E6-B077-79C616CB0371}"/>
                </a:ext>
              </a:extLst>
            </p:cNvPr>
            <p:cNvSpPr>
              <a:spLocks/>
            </p:cNvSpPr>
            <p:nvPr/>
          </p:nvSpPr>
          <p:spPr bwMode="auto">
            <a:xfrm>
              <a:off x="1976" y="1166"/>
              <a:ext cx="26" cy="25"/>
            </a:xfrm>
            <a:custGeom>
              <a:avLst/>
              <a:gdLst>
                <a:gd name="T0" fmla="*/ 0 w 53"/>
                <a:gd name="T1" fmla="*/ 1 h 51"/>
                <a:gd name="T2" fmla="*/ 0 w 53"/>
                <a:gd name="T3" fmla="*/ 1 h 51"/>
                <a:gd name="T4" fmla="*/ 0 w 53"/>
                <a:gd name="T5" fmla="*/ 1 h 51"/>
                <a:gd name="T6" fmla="*/ 0 w 53"/>
                <a:gd name="T7" fmla="*/ 0 h 51"/>
                <a:gd name="T8" fmla="*/ 0 w 53"/>
                <a:gd name="T9" fmla="*/ 0 h 51"/>
                <a:gd name="T10" fmla="*/ 0 w 53"/>
                <a:gd name="T11" fmla="*/ 0 h 51"/>
                <a:gd name="T12" fmla="*/ 1 w 53"/>
                <a:gd name="T13" fmla="*/ 0 h 51"/>
                <a:gd name="T14" fmla="*/ 1 w 53"/>
                <a:gd name="T15" fmla="*/ 0 h 51"/>
                <a:gd name="T16" fmla="*/ 1 w 53"/>
                <a:gd name="T17" fmla="*/ 0 h 51"/>
                <a:gd name="T18" fmla="*/ 1 w 53"/>
                <a:gd name="T19" fmla="*/ 0 h 51"/>
                <a:gd name="T20" fmla="*/ 1 w 53"/>
                <a:gd name="T21" fmla="*/ 0 h 51"/>
                <a:gd name="T22" fmla="*/ 1 w 53"/>
                <a:gd name="T23" fmla="*/ 0 h 51"/>
                <a:gd name="T24" fmla="*/ 0 w 53"/>
                <a:gd name="T25" fmla="*/ 0 h 51"/>
                <a:gd name="T26" fmla="*/ 0 w 53"/>
                <a:gd name="T27" fmla="*/ 1 h 51"/>
                <a:gd name="T28" fmla="*/ 0 w 53"/>
                <a:gd name="T29" fmla="*/ 1 h 51"/>
                <a:gd name="T30" fmla="*/ 0 w 53"/>
                <a:gd name="T31" fmla="*/ 1 h 51"/>
                <a:gd name="T32" fmla="*/ 0 w 53"/>
                <a:gd name="T33" fmla="*/ 1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51">
                  <a:moveTo>
                    <a:pt x="0" y="51"/>
                  </a:moveTo>
                  <a:lnTo>
                    <a:pt x="0" y="48"/>
                  </a:lnTo>
                  <a:lnTo>
                    <a:pt x="4" y="41"/>
                  </a:lnTo>
                  <a:lnTo>
                    <a:pt x="10" y="31"/>
                  </a:lnTo>
                  <a:lnTo>
                    <a:pt x="20" y="22"/>
                  </a:lnTo>
                  <a:lnTo>
                    <a:pt x="29" y="14"/>
                  </a:lnTo>
                  <a:lnTo>
                    <a:pt x="38" y="6"/>
                  </a:lnTo>
                  <a:lnTo>
                    <a:pt x="47" y="1"/>
                  </a:lnTo>
                  <a:lnTo>
                    <a:pt x="53" y="0"/>
                  </a:lnTo>
                  <a:lnTo>
                    <a:pt x="47" y="6"/>
                  </a:lnTo>
                  <a:lnTo>
                    <a:pt x="40" y="13"/>
                  </a:lnTo>
                  <a:lnTo>
                    <a:pt x="33" y="21"/>
                  </a:lnTo>
                  <a:lnTo>
                    <a:pt x="25" y="30"/>
                  </a:lnTo>
                  <a:lnTo>
                    <a:pt x="19" y="38"/>
                  </a:lnTo>
                  <a:lnTo>
                    <a:pt x="10" y="45"/>
                  </a:lnTo>
                  <a:lnTo>
                    <a:pt x="5" y="50"/>
                  </a:lnTo>
                  <a:lnTo>
                    <a:pt x="0" y="5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885" name="Freeform 257">
              <a:extLst>
                <a:ext uri="{FF2B5EF4-FFF2-40B4-BE49-F238E27FC236}">
                  <a16:creationId xmlns:a16="http://schemas.microsoft.com/office/drawing/2014/main" xmlns="" id="{942D8218-18B5-42DC-89F5-8E63C172FF42}"/>
                </a:ext>
              </a:extLst>
            </p:cNvPr>
            <p:cNvSpPr>
              <a:spLocks/>
            </p:cNvSpPr>
            <p:nvPr/>
          </p:nvSpPr>
          <p:spPr bwMode="auto">
            <a:xfrm>
              <a:off x="1993" y="1171"/>
              <a:ext cx="18" cy="18"/>
            </a:xfrm>
            <a:custGeom>
              <a:avLst/>
              <a:gdLst>
                <a:gd name="T0" fmla="*/ 0 w 34"/>
                <a:gd name="T1" fmla="*/ 2 h 34"/>
                <a:gd name="T2" fmla="*/ 0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0 h 34"/>
                <a:gd name="T16" fmla="*/ 2 w 34"/>
                <a:gd name="T17" fmla="*/ 1 h 34"/>
                <a:gd name="T18" fmla="*/ 1 w 34"/>
                <a:gd name="T19" fmla="*/ 1 h 34"/>
                <a:gd name="T20" fmla="*/ 1 w 34"/>
                <a:gd name="T21" fmla="*/ 1 h 34"/>
                <a:gd name="T22" fmla="*/ 1 w 34"/>
                <a:gd name="T23" fmla="*/ 1 h 34"/>
                <a:gd name="T24" fmla="*/ 1 w 34"/>
                <a:gd name="T25" fmla="*/ 1 h 34"/>
                <a:gd name="T26" fmla="*/ 1 w 34"/>
                <a:gd name="T27" fmla="*/ 1 h 34"/>
                <a:gd name="T28" fmla="*/ 1 w 34"/>
                <a:gd name="T29" fmla="*/ 2 h 34"/>
                <a:gd name="T30" fmla="*/ 1 w 34"/>
                <a:gd name="T31" fmla="*/ 2 h 34"/>
                <a:gd name="T32" fmla="*/ 0 w 34"/>
                <a:gd name="T33" fmla="*/ 2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0" y="32"/>
                  </a:moveTo>
                  <a:lnTo>
                    <a:pt x="0" y="29"/>
                  </a:lnTo>
                  <a:lnTo>
                    <a:pt x="1" y="24"/>
                  </a:lnTo>
                  <a:lnTo>
                    <a:pt x="6" y="18"/>
                  </a:lnTo>
                  <a:lnTo>
                    <a:pt x="10" y="11"/>
                  </a:lnTo>
                  <a:lnTo>
                    <a:pt x="16" y="6"/>
                  </a:lnTo>
                  <a:lnTo>
                    <a:pt x="23" y="2"/>
                  </a:lnTo>
                  <a:lnTo>
                    <a:pt x="29" y="0"/>
                  </a:lnTo>
                  <a:lnTo>
                    <a:pt x="34" y="1"/>
                  </a:lnTo>
                  <a:lnTo>
                    <a:pt x="27" y="3"/>
                  </a:lnTo>
                  <a:lnTo>
                    <a:pt x="22" y="8"/>
                  </a:lnTo>
                  <a:lnTo>
                    <a:pt x="17" y="15"/>
                  </a:lnTo>
                  <a:lnTo>
                    <a:pt x="12" y="22"/>
                  </a:lnTo>
                  <a:lnTo>
                    <a:pt x="8" y="29"/>
                  </a:lnTo>
                  <a:lnTo>
                    <a:pt x="6" y="33"/>
                  </a:lnTo>
                  <a:lnTo>
                    <a:pt x="2" y="34"/>
                  </a:lnTo>
                  <a:lnTo>
                    <a:pt x="0" y="3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886" name="Freeform 258">
              <a:extLst>
                <a:ext uri="{FF2B5EF4-FFF2-40B4-BE49-F238E27FC236}">
                  <a16:creationId xmlns:a16="http://schemas.microsoft.com/office/drawing/2014/main" xmlns="" id="{EEDF31F1-DC4B-478F-82D0-96EACE86BE33}"/>
                </a:ext>
              </a:extLst>
            </p:cNvPr>
            <p:cNvSpPr>
              <a:spLocks/>
            </p:cNvSpPr>
            <p:nvPr/>
          </p:nvSpPr>
          <p:spPr bwMode="auto">
            <a:xfrm>
              <a:off x="1848" y="1156"/>
              <a:ext cx="20" cy="22"/>
            </a:xfrm>
            <a:custGeom>
              <a:avLst/>
              <a:gdLst>
                <a:gd name="T0" fmla="*/ 2 w 40"/>
                <a:gd name="T1" fmla="*/ 0 h 44"/>
                <a:gd name="T2" fmla="*/ 2 w 40"/>
                <a:gd name="T3" fmla="*/ 1 h 44"/>
                <a:gd name="T4" fmla="*/ 2 w 40"/>
                <a:gd name="T5" fmla="*/ 1 h 44"/>
                <a:gd name="T6" fmla="*/ 1 w 40"/>
                <a:gd name="T7" fmla="*/ 1 h 44"/>
                <a:gd name="T8" fmla="*/ 1 w 40"/>
                <a:gd name="T9" fmla="*/ 1 h 44"/>
                <a:gd name="T10" fmla="*/ 1 w 40"/>
                <a:gd name="T11" fmla="*/ 2 h 44"/>
                <a:gd name="T12" fmla="*/ 1 w 40"/>
                <a:gd name="T13" fmla="*/ 2 h 44"/>
                <a:gd name="T14" fmla="*/ 1 w 40"/>
                <a:gd name="T15" fmla="*/ 2 h 44"/>
                <a:gd name="T16" fmla="*/ 1 w 40"/>
                <a:gd name="T17" fmla="*/ 2 h 44"/>
                <a:gd name="T18" fmla="*/ 0 w 40"/>
                <a:gd name="T19" fmla="*/ 2 h 44"/>
                <a:gd name="T20" fmla="*/ 1 w 40"/>
                <a:gd name="T21" fmla="*/ 1 h 44"/>
                <a:gd name="T22" fmla="*/ 1 w 40"/>
                <a:gd name="T23" fmla="*/ 1 h 44"/>
                <a:gd name="T24" fmla="*/ 1 w 40"/>
                <a:gd name="T25" fmla="*/ 1 h 44"/>
                <a:gd name="T26" fmla="*/ 1 w 40"/>
                <a:gd name="T27" fmla="*/ 1 h 44"/>
                <a:gd name="T28" fmla="*/ 1 w 40"/>
                <a:gd name="T29" fmla="*/ 1 h 44"/>
                <a:gd name="T30" fmla="*/ 2 w 40"/>
                <a:gd name="T31" fmla="*/ 1 h 44"/>
                <a:gd name="T32" fmla="*/ 2 w 40"/>
                <a:gd name="T33" fmla="*/ 0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44">
                  <a:moveTo>
                    <a:pt x="40" y="0"/>
                  </a:moveTo>
                  <a:lnTo>
                    <a:pt x="38" y="3"/>
                  </a:lnTo>
                  <a:lnTo>
                    <a:pt x="33" y="10"/>
                  </a:lnTo>
                  <a:lnTo>
                    <a:pt x="28" y="18"/>
                  </a:lnTo>
                  <a:lnTo>
                    <a:pt x="23" y="26"/>
                  </a:lnTo>
                  <a:lnTo>
                    <a:pt x="17" y="34"/>
                  </a:lnTo>
                  <a:lnTo>
                    <a:pt x="11" y="40"/>
                  </a:lnTo>
                  <a:lnTo>
                    <a:pt x="5" y="44"/>
                  </a:lnTo>
                  <a:lnTo>
                    <a:pt x="1" y="42"/>
                  </a:lnTo>
                  <a:lnTo>
                    <a:pt x="0" y="38"/>
                  </a:lnTo>
                  <a:lnTo>
                    <a:pt x="2" y="32"/>
                  </a:lnTo>
                  <a:lnTo>
                    <a:pt x="7" y="26"/>
                  </a:lnTo>
                  <a:lnTo>
                    <a:pt x="13" y="19"/>
                  </a:lnTo>
                  <a:lnTo>
                    <a:pt x="22" y="14"/>
                  </a:lnTo>
                  <a:lnTo>
                    <a:pt x="30" y="8"/>
                  </a:lnTo>
                  <a:lnTo>
                    <a:pt x="35" y="3"/>
                  </a:lnTo>
                  <a:lnTo>
                    <a:pt x="4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887" name="Freeform 259">
              <a:extLst>
                <a:ext uri="{FF2B5EF4-FFF2-40B4-BE49-F238E27FC236}">
                  <a16:creationId xmlns:a16="http://schemas.microsoft.com/office/drawing/2014/main" xmlns="" id="{06F65D23-C4D8-4173-A136-7ECB666C8A99}"/>
                </a:ext>
              </a:extLst>
            </p:cNvPr>
            <p:cNvSpPr>
              <a:spLocks/>
            </p:cNvSpPr>
            <p:nvPr/>
          </p:nvSpPr>
          <p:spPr bwMode="auto">
            <a:xfrm>
              <a:off x="1845" y="1144"/>
              <a:ext cx="24" cy="11"/>
            </a:xfrm>
            <a:custGeom>
              <a:avLst/>
              <a:gdLst>
                <a:gd name="T0" fmla="*/ 2 w 47"/>
                <a:gd name="T1" fmla="*/ 1 h 21"/>
                <a:gd name="T2" fmla="*/ 2 w 47"/>
                <a:gd name="T3" fmla="*/ 1 h 21"/>
                <a:gd name="T4" fmla="*/ 2 w 47"/>
                <a:gd name="T5" fmla="*/ 1 h 21"/>
                <a:gd name="T6" fmla="*/ 1 w 47"/>
                <a:gd name="T7" fmla="*/ 1 h 21"/>
                <a:gd name="T8" fmla="*/ 1 w 47"/>
                <a:gd name="T9" fmla="*/ 1 h 21"/>
                <a:gd name="T10" fmla="*/ 1 w 47"/>
                <a:gd name="T11" fmla="*/ 1 h 21"/>
                <a:gd name="T12" fmla="*/ 1 w 47"/>
                <a:gd name="T13" fmla="*/ 1 h 21"/>
                <a:gd name="T14" fmla="*/ 1 w 47"/>
                <a:gd name="T15" fmla="*/ 0 h 21"/>
                <a:gd name="T16" fmla="*/ 0 w 47"/>
                <a:gd name="T17" fmla="*/ 1 h 21"/>
                <a:gd name="T18" fmla="*/ 0 w 47"/>
                <a:gd name="T19" fmla="*/ 1 h 21"/>
                <a:gd name="T20" fmla="*/ 1 w 47"/>
                <a:gd name="T21" fmla="*/ 1 h 21"/>
                <a:gd name="T22" fmla="*/ 1 w 47"/>
                <a:gd name="T23" fmla="*/ 1 h 21"/>
                <a:gd name="T24" fmla="*/ 1 w 47"/>
                <a:gd name="T25" fmla="*/ 1 h 21"/>
                <a:gd name="T26" fmla="*/ 1 w 47"/>
                <a:gd name="T27" fmla="*/ 1 h 21"/>
                <a:gd name="T28" fmla="*/ 2 w 47"/>
                <a:gd name="T29" fmla="*/ 1 h 21"/>
                <a:gd name="T30" fmla="*/ 2 w 47"/>
                <a:gd name="T31" fmla="*/ 1 h 21"/>
                <a:gd name="T32" fmla="*/ 2 w 47"/>
                <a:gd name="T33" fmla="*/ 1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21">
                  <a:moveTo>
                    <a:pt x="47" y="21"/>
                  </a:moveTo>
                  <a:lnTo>
                    <a:pt x="44" y="20"/>
                  </a:lnTo>
                  <a:lnTo>
                    <a:pt x="39" y="17"/>
                  </a:lnTo>
                  <a:lnTo>
                    <a:pt x="32" y="12"/>
                  </a:lnTo>
                  <a:lnTo>
                    <a:pt x="24" y="8"/>
                  </a:lnTo>
                  <a:lnTo>
                    <a:pt x="17" y="4"/>
                  </a:lnTo>
                  <a:lnTo>
                    <a:pt x="9" y="1"/>
                  </a:lnTo>
                  <a:lnTo>
                    <a:pt x="3" y="0"/>
                  </a:lnTo>
                  <a:lnTo>
                    <a:pt x="0" y="2"/>
                  </a:lnTo>
                  <a:lnTo>
                    <a:pt x="0" y="5"/>
                  </a:lnTo>
                  <a:lnTo>
                    <a:pt x="3" y="9"/>
                  </a:lnTo>
                  <a:lnTo>
                    <a:pt x="9" y="12"/>
                  </a:lnTo>
                  <a:lnTo>
                    <a:pt x="17" y="15"/>
                  </a:lnTo>
                  <a:lnTo>
                    <a:pt x="26" y="17"/>
                  </a:lnTo>
                  <a:lnTo>
                    <a:pt x="34" y="19"/>
                  </a:lnTo>
                  <a:lnTo>
                    <a:pt x="41" y="20"/>
                  </a:lnTo>
                  <a:lnTo>
                    <a:pt x="47" y="2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888" name="Freeform 260">
              <a:extLst>
                <a:ext uri="{FF2B5EF4-FFF2-40B4-BE49-F238E27FC236}">
                  <a16:creationId xmlns:a16="http://schemas.microsoft.com/office/drawing/2014/main" xmlns="" id="{4C0E5CC8-3809-4148-BAB5-0BFE160C17EF}"/>
                </a:ext>
              </a:extLst>
            </p:cNvPr>
            <p:cNvSpPr>
              <a:spLocks/>
            </p:cNvSpPr>
            <p:nvPr/>
          </p:nvSpPr>
          <p:spPr bwMode="auto">
            <a:xfrm>
              <a:off x="1838" y="1157"/>
              <a:ext cx="26" cy="6"/>
            </a:xfrm>
            <a:custGeom>
              <a:avLst/>
              <a:gdLst>
                <a:gd name="T0" fmla="*/ 1 w 53"/>
                <a:gd name="T1" fmla="*/ 0 h 13"/>
                <a:gd name="T2" fmla="*/ 1 w 53"/>
                <a:gd name="T3" fmla="*/ 0 h 13"/>
                <a:gd name="T4" fmla="*/ 1 w 53"/>
                <a:gd name="T5" fmla="*/ 0 h 13"/>
                <a:gd name="T6" fmla="*/ 1 w 53"/>
                <a:gd name="T7" fmla="*/ 0 h 13"/>
                <a:gd name="T8" fmla="*/ 0 w 53"/>
                <a:gd name="T9" fmla="*/ 0 h 13"/>
                <a:gd name="T10" fmla="*/ 0 w 53"/>
                <a:gd name="T11" fmla="*/ 0 h 13"/>
                <a:gd name="T12" fmla="*/ 0 w 53"/>
                <a:gd name="T13" fmla="*/ 0 h 13"/>
                <a:gd name="T14" fmla="*/ 0 w 53"/>
                <a:gd name="T15" fmla="*/ 0 h 13"/>
                <a:gd name="T16" fmla="*/ 0 w 53"/>
                <a:gd name="T17" fmla="*/ 0 h 13"/>
                <a:gd name="T18" fmla="*/ 0 w 53"/>
                <a:gd name="T19" fmla="*/ 0 h 13"/>
                <a:gd name="T20" fmla="*/ 0 w 53"/>
                <a:gd name="T21" fmla="*/ 0 h 13"/>
                <a:gd name="T22" fmla="*/ 0 w 53"/>
                <a:gd name="T23" fmla="*/ 0 h 13"/>
                <a:gd name="T24" fmla="*/ 0 w 53"/>
                <a:gd name="T25" fmla="*/ 0 h 13"/>
                <a:gd name="T26" fmla="*/ 0 w 53"/>
                <a:gd name="T27" fmla="*/ 0 h 13"/>
                <a:gd name="T28" fmla="*/ 1 w 53"/>
                <a:gd name="T29" fmla="*/ 0 h 13"/>
                <a:gd name="T30" fmla="*/ 1 w 53"/>
                <a:gd name="T31" fmla="*/ 0 h 13"/>
                <a:gd name="T32" fmla="*/ 1 w 53"/>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13">
                  <a:moveTo>
                    <a:pt x="53" y="0"/>
                  </a:moveTo>
                  <a:lnTo>
                    <a:pt x="49" y="0"/>
                  </a:lnTo>
                  <a:lnTo>
                    <a:pt x="43" y="0"/>
                  </a:lnTo>
                  <a:lnTo>
                    <a:pt x="33" y="0"/>
                  </a:lnTo>
                  <a:lnTo>
                    <a:pt x="24" y="0"/>
                  </a:lnTo>
                  <a:lnTo>
                    <a:pt x="15" y="1"/>
                  </a:lnTo>
                  <a:lnTo>
                    <a:pt x="7" y="2"/>
                  </a:lnTo>
                  <a:lnTo>
                    <a:pt x="2" y="5"/>
                  </a:lnTo>
                  <a:lnTo>
                    <a:pt x="0" y="8"/>
                  </a:lnTo>
                  <a:lnTo>
                    <a:pt x="2" y="12"/>
                  </a:lnTo>
                  <a:lnTo>
                    <a:pt x="7" y="13"/>
                  </a:lnTo>
                  <a:lnTo>
                    <a:pt x="14" y="12"/>
                  </a:lnTo>
                  <a:lnTo>
                    <a:pt x="23" y="10"/>
                  </a:lnTo>
                  <a:lnTo>
                    <a:pt x="31" y="7"/>
                  </a:lnTo>
                  <a:lnTo>
                    <a:pt x="40" y="5"/>
                  </a:lnTo>
                  <a:lnTo>
                    <a:pt x="47" y="2"/>
                  </a:lnTo>
                  <a:lnTo>
                    <a:pt x="5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889" name="Freeform 261">
              <a:extLst>
                <a:ext uri="{FF2B5EF4-FFF2-40B4-BE49-F238E27FC236}">
                  <a16:creationId xmlns:a16="http://schemas.microsoft.com/office/drawing/2014/main" xmlns="" id="{36EF1D26-5CC4-4510-A689-9897F2FAD1E9}"/>
                </a:ext>
              </a:extLst>
            </p:cNvPr>
            <p:cNvSpPr>
              <a:spLocks/>
            </p:cNvSpPr>
            <p:nvPr/>
          </p:nvSpPr>
          <p:spPr bwMode="auto">
            <a:xfrm>
              <a:off x="1853" y="1131"/>
              <a:ext cx="24" cy="20"/>
            </a:xfrm>
            <a:custGeom>
              <a:avLst/>
              <a:gdLst>
                <a:gd name="T0" fmla="*/ 2 w 48"/>
                <a:gd name="T1" fmla="*/ 1 h 41"/>
                <a:gd name="T2" fmla="*/ 2 w 48"/>
                <a:gd name="T3" fmla="*/ 1 h 41"/>
                <a:gd name="T4" fmla="*/ 2 w 48"/>
                <a:gd name="T5" fmla="*/ 0 h 41"/>
                <a:gd name="T6" fmla="*/ 1 w 48"/>
                <a:gd name="T7" fmla="*/ 0 h 41"/>
                <a:gd name="T8" fmla="*/ 1 w 48"/>
                <a:gd name="T9" fmla="*/ 0 h 41"/>
                <a:gd name="T10" fmla="*/ 1 w 48"/>
                <a:gd name="T11" fmla="*/ 0 h 41"/>
                <a:gd name="T12" fmla="*/ 1 w 48"/>
                <a:gd name="T13" fmla="*/ 0 h 41"/>
                <a:gd name="T14" fmla="*/ 0 w 48"/>
                <a:gd name="T15" fmla="*/ 0 h 41"/>
                <a:gd name="T16" fmla="*/ 1 w 48"/>
                <a:gd name="T17" fmla="*/ 0 h 41"/>
                <a:gd name="T18" fmla="*/ 1 w 48"/>
                <a:gd name="T19" fmla="*/ 0 h 41"/>
                <a:gd name="T20" fmla="*/ 1 w 48"/>
                <a:gd name="T21" fmla="*/ 0 h 41"/>
                <a:gd name="T22" fmla="*/ 1 w 48"/>
                <a:gd name="T23" fmla="*/ 0 h 41"/>
                <a:gd name="T24" fmla="*/ 1 w 48"/>
                <a:gd name="T25" fmla="*/ 0 h 41"/>
                <a:gd name="T26" fmla="*/ 1 w 48"/>
                <a:gd name="T27" fmla="*/ 0 h 41"/>
                <a:gd name="T28" fmla="*/ 2 w 48"/>
                <a:gd name="T29" fmla="*/ 0 h 41"/>
                <a:gd name="T30" fmla="*/ 2 w 48"/>
                <a:gd name="T31" fmla="*/ 1 h 41"/>
                <a:gd name="T32" fmla="*/ 2 w 48"/>
                <a:gd name="T33" fmla="*/ 1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41">
                  <a:moveTo>
                    <a:pt x="48" y="41"/>
                  </a:moveTo>
                  <a:lnTo>
                    <a:pt x="42" y="37"/>
                  </a:lnTo>
                  <a:lnTo>
                    <a:pt x="34" y="31"/>
                  </a:lnTo>
                  <a:lnTo>
                    <a:pt x="25" y="26"/>
                  </a:lnTo>
                  <a:lnTo>
                    <a:pt x="16" y="20"/>
                  </a:lnTo>
                  <a:lnTo>
                    <a:pt x="9" y="14"/>
                  </a:lnTo>
                  <a:lnTo>
                    <a:pt x="3" y="8"/>
                  </a:lnTo>
                  <a:lnTo>
                    <a:pt x="0" y="5"/>
                  </a:lnTo>
                  <a:lnTo>
                    <a:pt x="1" y="1"/>
                  </a:lnTo>
                  <a:lnTo>
                    <a:pt x="6" y="0"/>
                  </a:lnTo>
                  <a:lnTo>
                    <a:pt x="11" y="4"/>
                  </a:lnTo>
                  <a:lnTo>
                    <a:pt x="17" y="9"/>
                  </a:lnTo>
                  <a:lnTo>
                    <a:pt x="25" y="15"/>
                  </a:lnTo>
                  <a:lnTo>
                    <a:pt x="32" y="23"/>
                  </a:lnTo>
                  <a:lnTo>
                    <a:pt x="39" y="30"/>
                  </a:lnTo>
                  <a:lnTo>
                    <a:pt x="45" y="37"/>
                  </a:lnTo>
                  <a:lnTo>
                    <a:pt x="48" y="4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890" name="Freeform 262">
              <a:extLst>
                <a:ext uri="{FF2B5EF4-FFF2-40B4-BE49-F238E27FC236}">
                  <a16:creationId xmlns:a16="http://schemas.microsoft.com/office/drawing/2014/main" xmlns="" id="{B0EC3306-4F8D-40B3-8FDC-8F1D54157A8F}"/>
                </a:ext>
              </a:extLst>
            </p:cNvPr>
            <p:cNvSpPr>
              <a:spLocks/>
            </p:cNvSpPr>
            <p:nvPr/>
          </p:nvSpPr>
          <p:spPr bwMode="auto">
            <a:xfrm>
              <a:off x="1999" y="1133"/>
              <a:ext cx="7" cy="34"/>
            </a:xfrm>
            <a:custGeom>
              <a:avLst/>
              <a:gdLst>
                <a:gd name="T0" fmla="*/ 1 w 14"/>
                <a:gd name="T1" fmla="*/ 3 h 68"/>
                <a:gd name="T2" fmla="*/ 0 w 14"/>
                <a:gd name="T3" fmla="*/ 2 h 68"/>
                <a:gd name="T4" fmla="*/ 0 w 14"/>
                <a:gd name="T5" fmla="*/ 1 h 68"/>
                <a:gd name="T6" fmla="*/ 1 w 14"/>
                <a:gd name="T7" fmla="*/ 1 h 68"/>
                <a:gd name="T8" fmla="*/ 1 w 14"/>
                <a:gd name="T9" fmla="*/ 0 h 68"/>
                <a:gd name="T10" fmla="*/ 1 w 14"/>
                <a:gd name="T11" fmla="*/ 1 h 68"/>
                <a:gd name="T12" fmla="*/ 1 w 14"/>
                <a:gd name="T13" fmla="*/ 1 h 68"/>
                <a:gd name="T14" fmla="*/ 1 w 14"/>
                <a:gd name="T15" fmla="*/ 2 h 68"/>
                <a:gd name="T16" fmla="*/ 1 w 14"/>
                <a:gd name="T17" fmla="*/ 3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68">
                  <a:moveTo>
                    <a:pt x="3" y="68"/>
                  </a:moveTo>
                  <a:lnTo>
                    <a:pt x="0" y="51"/>
                  </a:lnTo>
                  <a:lnTo>
                    <a:pt x="0" y="29"/>
                  </a:lnTo>
                  <a:lnTo>
                    <a:pt x="3" y="9"/>
                  </a:lnTo>
                  <a:lnTo>
                    <a:pt x="9" y="0"/>
                  </a:lnTo>
                  <a:lnTo>
                    <a:pt x="14" y="8"/>
                  </a:lnTo>
                  <a:lnTo>
                    <a:pt x="12" y="26"/>
                  </a:lnTo>
                  <a:lnTo>
                    <a:pt x="6" y="49"/>
                  </a:lnTo>
                  <a:lnTo>
                    <a:pt x="3"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891" name="Freeform 263">
              <a:extLst>
                <a:ext uri="{FF2B5EF4-FFF2-40B4-BE49-F238E27FC236}">
                  <a16:creationId xmlns:a16="http://schemas.microsoft.com/office/drawing/2014/main" xmlns="" id="{10953BF0-07F0-4683-860A-E3C44E1C3952}"/>
                </a:ext>
              </a:extLst>
            </p:cNvPr>
            <p:cNvSpPr>
              <a:spLocks/>
            </p:cNvSpPr>
            <p:nvPr/>
          </p:nvSpPr>
          <p:spPr bwMode="auto">
            <a:xfrm>
              <a:off x="2008" y="1139"/>
              <a:ext cx="11" cy="33"/>
            </a:xfrm>
            <a:custGeom>
              <a:avLst/>
              <a:gdLst>
                <a:gd name="T0" fmla="*/ 0 w 23"/>
                <a:gd name="T1" fmla="*/ 3 h 66"/>
                <a:gd name="T2" fmla="*/ 0 w 23"/>
                <a:gd name="T3" fmla="*/ 2 h 66"/>
                <a:gd name="T4" fmla="*/ 0 w 23"/>
                <a:gd name="T5" fmla="*/ 1 h 66"/>
                <a:gd name="T6" fmla="*/ 0 w 23"/>
                <a:gd name="T7" fmla="*/ 1 h 66"/>
                <a:gd name="T8" fmla="*/ 0 w 23"/>
                <a:gd name="T9" fmla="*/ 0 h 66"/>
                <a:gd name="T10" fmla="*/ 0 w 23"/>
                <a:gd name="T11" fmla="*/ 1 h 66"/>
                <a:gd name="T12" fmla="*/ 0 w 23"/>
                <a:gd name="T13" fmla="*/ 1 h 66"/>
                <a:gd name="T14" fmla="*/ 0 w 23"/>
                <a:gd name="T15" fmla="*/ 2 h 66"/>
                <a:gd name="T16" fmla="*/ 0 w 23"/>
                <a:gd name="T17" fmla="*/ 3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66">
                  <a:moveTo>
                    <a:pt x="0" y="66"/>
                  </a:moveTo>
                  <a:lnTo>
                    <a:pt x="1" y="51"/>
                  </a:lnTo>
                  <a:lnTo>
                    <a:pt x="4" y="29"/>
                  </a:lnTo>
                  <a:lnTo>
                    <a:pt x="11" y="10"/>
                  </a:lnTo>
                  <a:lnTo>
                    <a:pt x="19" y="0"/>
                  </a:lnTo>
                  <a:lnTo>
                    <a:pt x="23" y="8"/>
                  </a:lnTo>
                  <a:lnTo>
                    <a:pt x="17" y="29"/>
                  </a:lnTo>
                  <a:lnTo>
                    <a:pt x="6" y="52"/>
                  </a:lnTo>
                  <a:lnTo>
                    <a:pt x="0" y="6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892" name="Freeform 264">
              <a:extLst>
                <a:ext uri="{FF2B5EF4-FFF2-40B4-BE49-F238E27FC236}">
                  <a16:creationId xmlns:a16="http://schemas.microsoft.com/office/drawing/2014/main" xmlns="" id="{7A076B96-5162-4866-81E5-77AD8A48EF10}"/>
                </a:ext>
              </a:extLst>
            </p:cNvPr>
            <p:cNvSpPr>
              <a:spLocks/>
            </p:cNvSpPr>
            <p:nvPr/>
          </p:nvSpPr>
          <p:spPr bwMode="auto">
            <a:xfrm>
              <a:off x="1982" y="1125"/>
              <a:ext cx="7" cy="31"/>
            </a:xfrm>
            <a:custGeom>
              <a:avLst/>
              <a:gdLst>
                <a:gd name="T0" fmla="*/ 1 w 14"/>
                <a:gd name="T1" fmla="*/ 1 h 63"/>
                <a:gd name="T2" fmla="*/ 1 w 14"/>
                <a:gd name="T3" fmla="*/ 1 h 63"/>
                <a:gd name="T4" fmla="*/ 0 w 14"/>
                <a:gd name="T5" fmla="*/ 1 h 63"/>
                <a:gd name="T6" fmla="*/ 1 w 14"/>
                <a:gd name="T7" fmla="*/ 0 h 63"/>
                <a:gd name="T8" fmla="*/ 1 w 14"/>
                <a:gd name="T9" fmla="*/ 0 h 63"/>
                <a:gd name="T10" fmla="*/ 1 w 14"/>
                <a:gd name="T11" fmla="*/ 0 h 63"/>
                <a:gd name="T12" fmla="*/ 1 w 14"/>
                <a:gd name="T13" fmla="*/ 0 h 63"/>
                <a:gd name="T14" fmla="*/ 1 w 14"/>
                <a:gd name="T15" fmla="*/ 1 h 63"/>
                <a:gd name="T16" fmla="*/ 1 w 14"/>
                <a:gd name="T17" fmla="*/ 1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63">
                  <a:moveTo>
                    <a:pt x="8" y="63"/>
                  </a:moveTo>
                  <a:lnTo>
                    <a:pt x="2" y="54"/>
                  </a:lnTo>
                  <a:lnTo>
                    <a:pt x="0" y="33"/>
                  </a:lnTo>
                  <a:lnTo>
                    <a:pt x="1" y="12"/>
                  </a:lnTo>
                  <a:lnTo>
                    <a:pt x="8" y="0"/>
                  </a:lnTo>
                  <a:lnTo>
                    <a:pt x="14" y="4"/>
                  </a:lnTo>
                  <a:lnTo>
                    <a:pt x="12" y="23"/>
                  </a:lnTo>
                  <a:lnTo>
                    <a:pt x="9" y="44"/>
                  </a:lnTo>
                  <a:lnTo>
                    <a:pt x="8" y="6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893" name="Freeform 265">
              <a:extLst>
                <a:ext uri="{FF2B5EF4-FFF2-40B4-BE49-F238E27FC236}">
                  <a16:creationId xmlns:a16="http://schemas.microsoft.com/office/drawing/2014/main" xmlns="" id="{8930073A-1187-43CE-9EB9-E5400B441927}"/>
                </a:ext>
              </a:extLst>
            </p:cNvPr>
            <p:cNvSpPr>
              <a:spLocks/>
            </p:cNvSpPr>
            <p:nvPr/>
          </p:nvSpPr>
          <p:spPr bwMode="auto">
            <a:xfrm>
              <a:off x="1962" y="1116"/>
              <a:ext cx="11" cy="37"/>
            </a:xfrm>
            <a:custGeom>
              <a:avLst/>
              <a:gdLst>
                <a:gd name="T0" fmla="*/ 1 w 21"/>
                <a:gd name="T1" fmla="*/ 2 h 75"/>
                <a:gd name="T2" fmla="*/ 1 w 21"/>
                <a:gd name="T3" fmla="*/ 1 h 75"/>
                <a:gd name="T4" fmla="*/ 1 w 21"/>
                <a:gd name="T5" fmla="*/ 1 h 75"/>
                <a:gd name="T6" fmla="*/ 0 w 21"/>
                <a:gd name="T7" fmla="*/ 0 h 75"/>
                <a:gd name="T8" fmla="*/ 1 w 21"/>
                <a:gd name="T9" fmla="*/ 0 h 75"/>
                <a:gd name="T10" fmla="*/ 1 w 21"/>
                <a:gd name="T11" fmla="*/ 0 h 75"/>
                <a:gd name="T12" fmla="*/ 1 w 21"/>
                <a:gd name="T13" fmla="*/ 0 h 75"/>
                <a:gd name="T14" fmla="*/ 1 w 21"/>
                <a:gd name="T15" fmla="*/ 1 h 75"/>
                <a:gd name="T16" fmla="*/ 1 w 21"/>
                <a:gd name="T17" fmla="*/ 2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75">
                  <a:moveTo>
                    <a:pt x="21" y="75"/>
                  </a:moveTo>
                  <a:lnTo>
                    <a:pt x="12" y="57"/>
                  </a:lnTo>
                  <a:lnTo>
                    <a:pt x="3" y="32"/>
                  </a:lnTo>
                  <a:lnTo>
                    <a:pt x="0" y="10"/>
                  </a:lnTo>
                  <a:lnTo>
                    <a:pt x="4" y="0"/>
                  </a:lnTo>
                  <a:lnTo>
                    <a:pt x="13" y="8"/>
                  </a:lnTo>
                  <a:lnTo>
                    <a:pt x="17" y="30"/>
                  </a:lnTo>
                  <a:lnTo>
                    <a:pt x="19" y="57"/>
                  </a:lnTo>
                  <a:lnTo>
                    <a:pt x="21" y="7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894" name="Freeform 266">
              <a:extLst>
                <a:ext uri="{FF2B5EF4-FFF2-40B4-BE49-F238E27FC236}">
                  <a16:creationId xmlns:a16="http://schemas.microsoft.com/office/drawing/2014/main" xmlns="" id="{6BC2F6F5-DB16-4BA4-9238-CD0266468CFD}"/>
                </a:ext>
              </a:extLst>
            </p:cNvPr>
            <p:cNvSpPr>
              <a:spLocks/>
            </p:cNvSpPr>
            <p:nvPr/>
          </p:nvSpPr>
          <p:spPr bwMode="auto">
            <a:xfrm>
              <a:off x="1944" y="1106"/>
              <a:ext cx="13" cy="41"/>
            </a:xfrm>
            <a:custGeom>
              <a:avLst/>
              <a:gdLst>
                <a:gd name="T0" fmla="*/ 1 w 25"/>
                <a:gd name="T1" fmla="*/ 3 h 80"/>
                <a:gd name="T2" fmla="*/ 1 w 25"/>
                <a:gd name="T3" fmla="*/ 3 h 80"/>
                <a:gd name="T4" fmla="*/ 1 w 25"/>
                <a:gd name="T5" fmla="*/ 2 h 80"/>
                <a:gd name="T6" fmla="*/ 1 w 25"/>
                <a:gd name="T7" fmla="*/ 2 h 80"/>
                <a:gd name="T8" fmla="*/ 1 w 25"/>
                <a:gd name="T9" fmla="*/ 2 h 80"/>
                <a:gd name="T10" fmla="*/ 1 w 25"/>
                <a:gd name="T11" fmla="*/ 1 h 80"/>
                <a:gd name="T12" fmla="*/ 0 w 25"/>
                <a:gd name="T13" fmla="*/ 1 h 80"/>
                <a:gd name="T14" fmla="*/ 0 w 25"/>
                <a:gd name="T15" fmla="*/ 1 h 80"/>
                <a:gd name="T16" fmla="*/ 1 w 25"/>
                <a:gd name="T17" fmla="*/ 0 h 80"/>
                <a:gd name="T18" fmla="*/ 1 w 25"/>
                <a:gd name="T19" fmla="*/ 1 h 80"/>
                <a:gd name="T20" fmla="*/ 1 w 25"/>
                <a:gd name="T21" fmla="*/ 2 h 80"/>
                <a:gd name="T22" fmla="*/ 1 w 25"/>
                <a:gd name="T23" fmla="*/ 3 h 80"/>
                <a:gd name="T24" fmla="*/ 1 w 25"/>
                <a:gd name="T25" fmla="*/ 3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 h="80">
                  <a:moveTo>
                    <a:pt x="25" y="80"/>
                  </a:moveTo>
                  <a:lnTo>
                    <a:pt x="22" y="72"/>
                  </a:lnTo>
                  <a:lnTo>
                    <a:pt x="16" y="62"/>
                  </a:lnTo>
                  <a:lnTo>
                    <a:pt x="11" y="48"/>
                  </a:lnTo>
                  <a:lnTo>
                    <a:pt x="6" y="34"/>
                  </a:lnTo>
                  <a:lnTo>
                    <a:pt x="2" y="20"/>
                  </a:lnTo>
                  <a:lnTo>
                    <a:pt x="0" y="9"/>
                  </a:lnTo>
                  <a:lnTo>
                    <a:pt x="0" y="2"/>
                  </a:lnTo>
                  <a:lnTo>
                    <a:pt x="4" y="0"/>
                  </a:lnTo>
                  <a:lnTo>
                    <a:pt x="14" y="12"/>
                  </a:lnTo>
                  <a:lnTo>
                    <a:pt x="18" y="38"/>
                  </a:lnTo>
                  <a:lnTo>
                    <a:pt x="22" y="64"/>
                  </a:lnTo>
                  <a:lnTo>
                    <a:pt x="25" y="8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895" name="Freeform 267">
              <a:extLst>
                <a:ext uri="{FF2B5EF4-FFF2-40B4-BE49-F238E27FC236}">
                  <a16:creationId xmlns:a16="http://schemas.microsoft.com/office/drawing/2014/main" xmlns="" id="{D44E14F2-5B8D-42A2-BB68-A22FC3FD4279}"/>
                </a:ext>
              </a:extLst>
            </p:cNvPr>
            <p:cNvSpPr>
              <a:spLocks/>
            </p:cNvSpPr>
            <p:nvPr/>
          </p:nvSpPr>
          <p:spPr bwMode="auto">
            <a:xfrm>
              <a:off x="1904" y="1103"/>
              <a:ext cx="21" cy="44"/>
            </a:xfrm>
            <a:custGeom>
              <a:avLst/>
              <a:gdLst>
                <a:gd name="T0" fmla="*/ 1 w 44"/>
                <a:gd name="T1" fmla="*/ 3 h 86"/>
                <a:gd name="T2" fmla="*/ 1 w 44"/>
                <a:gd name="T3" fmla="*/ 3 h 86"/>
                <a:gd name="T4" fmla="*/ 0 w 44"/>
                <a:gd name="T5" fmla="*/ 3 h 86"/>
                <a:gd name="T6" fmla="*/ 0 w 44"/>
                <a:gd name="T7" fmla="*/ 2 h 86"/>
                <a:gd name="T8" fmla="*/ 0 w 44"/>
                <a:gd name="T9" fmla="*/ 2 h 86"/>
                <a:gd name="T10" fmla="*/ 0 w 44"/>
                <a:gd name="T11" fmla="*/ 1 h 86"/>
                <a:gd name="T12" fmla="*/ 0 w 44"/>
                <a:gd name="T13" fmla="*/ 1 h 86"/>
                <a:gd name="T14" fmla="*/ 0 w 44"/>
                <a:gd name="T15" fmla="*/ 1 h 86"/>
                <a:gd name="T16" fmla="*/ 0 w 44"/>
                <a:gd name="T17" fmla="*/ 0 h 86"/>
                <a:gd name="T18" fmla="*/ 0 w 44"/>
                <a:gd name="T19" fmla="*/ 1 h 86"/>
                <a:gd name="T20" fmla="*/ 0 w 44"/>
                <a:gd name="T21" fmla="*/ 1 h 86"/>
                <a:gd name="T22" fmla="*/ 0 w 44"/>
                <a:gd name="T23" fmla="*/ 1 h 86"/>
                <a:gd name="T24" fmla="*/ 0 w 44"/>
                <a:gd name="T25" fmla="*/ 2 h 86"/>
                <a:gd name="T26" fmla="*/ 0 w 44"/>
                <a:gd name="T27" fmla="*/ 2 h 86"/>
                <a:gd name="T28" fmla="*/ 1 w 44"/>
                <a:gd name="T29" fmla="*/ 3 h 86"/>
                <a:gd name="T30" fmla="*/ 1 w 44"/>
                <a:gd name="T31" fmla="*/ 3 h 86"/>
                <a:gd name="T32" fmla="*/ 1 w 44"/>
                <a:gd name="T33" fmla="*/ 3 h 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86">
                  <a:moveTo>
                    <a:pt x="44" y="86"/>
                  </a:moveTo>
                  <a:lnTo>
                    <a:pt x="37" y="78"/>
                  </a:lnTo>
                  <a:lnTo>
                    <a:pt x="29" y="67"/>
                  </a:lnTo>
                  <a:lnTo>
                    <a:pt x="20" y="53"/>
                  </a:lnTo>
                  <a:lnTo>
                    <a:pt x="13" y="39"/>
                  </a:lnTo>
                  <a:lnTo>
                    <a:pt x="6" y="25"/>
                  </a:lnTo>
                  <a:lnTo>
                    <a:pt x="1" y="14"/>
                  </a:lnTo>
                  <a:lnTo>
                    <a:pt x="0" y="5"/>
                  </a:lnTo>
                  <a:lnTo>
                    <a:pt x="2" y="0"/>
                  </a:lnTo>
                  <a:lnTo>
                    <a:pt x="7" y="1"/>
                  </a:lnTo>
                  <a:lnTo>
                    <a:pt x="13" y="10"/>
                  </a:lnTo>
                  <a:lnTo>
                    <a:pt x="19" y="23"/>
                  </a:lnTo>
                  <a:lnTo>
                    <a:pt x="23" y="38"/>
                  </a:lnTo>
                  <a:lnTo>
                    <a:pt x="29" y="54"/>
                  </a:lnTo>
                  <a:lnTo>
                    <a:pt x="35" y="69"/>
                  </a:lnTo>
                  <a:lnTo>
                    <a:pt x="39" y="81"/>
                  </a:lnTo>
                  <a:lnTo>
                    <a:pt x="44" y="8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896" name="Freeform 268">
              <a:extLst>
                <a:ext uri="{FF2B5EF4-FFF2-40B4-BE49-F238E27FC236}">
                  <a16:creationId xmlns:a16="http://schemas.microsoft.com/office/drawing/2014/main" xmlns="" id="{B6F1A194-005F-4AA0-8758-4D4012FD42DE}"/>
                </a:ext>
              </a:extLst>
            </p:cNvPr>
            <p:cNvSpPr>
              <a:spLocks/>
            </p:cNvSpPr>
            <p:nvPr/>
          </p:nvSpPr>
          <p:spPr bwMode="auto">
            <a:xfrm>
              <a:off x="1866" y="1110"/>
              <a:ext cx="25" cy="40"/>
            </a:xfrm>
            <a:custGeom>
              <a:avLst/>
              <a:gdLst>
                <a:gd name="T0" fmla="*/ 1 w 52"/>
                <a:gd name="T1" fmla="*/ 3 h 79"/>
                <a:gd name="T2" fmla="*/ 1 w 52"/>
                <a:gd name="T3" fmla="*/ 3 h 79"/>
                <a:gd name="T4" fmla="*/ 1 w 52"/>
                <a:gd name="T5" fmla="*/ 2 h 79"/>
                <a:gd name="T6" fmla="*/ 0 w 52"/>
                <a:gd name="T7" fmla="*/ 2 h 79"/>
                <a:gd name="T8" fmla="*/ 0 w 52"/>
                <a:gd name="T9" fmla="*/ 2 h 79"/>
                <a:gd name="T10" fmla="*/ 0 w 52"/>
                <a:gd name="T11" fmla="*/ 1 h 79"/>
                <a:gd name="T12" fmla="*/ 0 w 52"/>
                <a:gd name="T13" fmla="*/ 1 h 79"/>
                <a:gd name="T14" fmla="*/ 0 w 52"/>
                <a:gd name="T15" fmla="*/ 1 h 79"/>
                <a:gd name="T16" fmla="*/ 0 w 52"/>
                <a:gd name="T17" fmla="*/ 0 h 79"/>
                <a:gd name="T18" fmla="*/ 0 w 52"/>
                <a:gd name="T19" fmla="*/ 1 h 79"/>
                <a:gd name="T20" fmla="*/ 0 w 52"/>
                <a:gd name="T21" fmla="*/ 1 h 79"/>
                <a:gd name="T22" fmla="*/ 0 w 52"/>
                <a:gd name="T23" fmla="*/ 1 h 79"/>
                <a:gd name="T24" fmla="*/ 0 w 52"/>
                <a:gd name="T25" fmla="*/ 2 h 79"/>
                <a:gd name="T26" fmla="*/ 1 w 52"/>
                <a:gd name="T27" fmla="*/ 2 h 79"/>
                <a:gd name="T28" fmla="*/ 1 w 52"/>
                <a:gd name="T29" fmla="*/ 2 h 79"/>
                <a:gd name="T30" fmla="*/ 1 w 52"/>
                <a:gd name="T31" fmla="*/ 3 h 79"/>
                <a:gd name="T32" fmla="*/ 1 w 52"/>
                <a:gd name="T33" fmla="*/ 3 h 7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79">
                  <a:moveTo>
                    <a:pt x="52" y="79"/>
                  </a:moveTo>
                  <a:lnTo>
                    <a:pt x="45" y="72"/>
                  </a:lnTo>
                  <a:lnTo>
                    <a:pt x="37" y="63"/>
                  </a:lnTo>
                  <a:lnTo>
                    <a:pt x="27" y="50"/>
                  </a:lnTo>
                  <a:lnTo>
                    <a:pt x="17" y="38"/>
                  </a:lnTo>
                  <a:lnTo>
                    <a:pt x="8" y="25"/>
                  </a:lnTo>
                  <a:lnTo>
                    <a:pt x="2" y="14"/>
                  </a:lnTo>
                  <a:lnTo>
                    <a:pt x="0" y="4"/>
                  </a:lnTo>
                  <a:lnTo>
                    <a:pt x="2" y="0"/>
                  </a:lnTo>
                  <a:lnTo>
                    <a:pt x="8" y="1"/>
                  </a:lnTo>
                  <a:lnTo>
                    <a:pt x="15" y="9"/>
                  </a:lnTo>
                  <a:lnTo>
                    <a:pt x="22" y="20"/>
                  </a:lnTo>
                  <a:lnTo>
                    <a:pt x="29" y="35"/>
                  </a:lnTo>
                  <a:lnTo>
                    <a:pt x="36" y="50"/>
                  </a:lnTo>
                  <a:lnTo>
                    <a:pt x="43" y="63"/>
                  </a:lnTo>
                  <a:lnTo>
                    <a:pt x="47" y="73"/>
                  </a:lnTo>
                  <a:lnTo>
                    <a:pt x="52" y="7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897" name="Freeform 269">
              <a:extLst>
                <a:ext uri="{FF2B5EF4-FFF2-40B4-BE49-F238E27FC236}">
                  <a16:creationId xmlns:a16="http://schemas.microsoft.com/office/drawing/2014/main" xmlns="" id="{9F86B8C8-F575-4AF4-88DD-7C219E1A715B}"/>
                </a:ext>
              </a:extLst>
            </p:cNvPr>
            <p:cNvSpPr>
              <a:spLocks/>
            </p:cNvSpPr>
            <p:nvPr/>
          </p:nvSpPr>
          <p:spPr bwMode="auto">
            <a:xfrm>
              <a:off x="1919" y="1109"/>
              <a:ext cx="23" cy="36"/>
            </a:xfrm>
            <a:custGeom>
              <a:avLst/>
              <a:gdLst>
                <a:gd name="T0" fmla="*/ 2 w 45"/>
                <a:gd name="T1" fmla="*/ 2 h 73"/>
                <a:gd name="T2" fmla="*/ 2 w 45"/>
                <a:gd name="T3" fmla="*/ 2 h 73"/>
                <a:gd name="T4" fmla="*/ 1 w 45"/>
                <a:gd name="T5" fmla="*/ 1 h 73"/>
                <a:gd name="T6" fmla="*/ 1 w 45"/>
                <a:gd name="T7" fmla="*/ 1 h 73"/>
                <a:gd name="T8" fmla="*/ 1 w 45"/>
                <a:gd name="T9" fmla="*/ 1 h 73"/>
                <a:gd name="T10" fmla="*/ 1 w 45"/>
                <a:gd name="T11" fmla="*/ 0 h 73"/>
                <a:gd name="T12" fmla="*/ 1 w 45"/>
                <a:gd name="T13" fmla="*/ 0 h 73"/>
                <a:gd name="T14" fmla="*/ 0 w 45"/>
                <a:gd name="T15" fmla="*/ 0 h 73"/>
                <a:gd name="T16" fmla="*/ 1 w 45"/>
                <a:gd name="T17" fmla="*/ 0 h 73"/>
                <a:gd name="T18" fmla="*/ 1 w 45"/>
                <a:gd name="T19" fmla="*/ 0 h 73"/>
                <a:gd name="T20" fmla="*/ 1 w 45"/>
                <a:gd name="T21" fmla="*/ 0 h 73"/>
                <a:gd name="T22" fmla="*/ 1 w 45"/>
                <a:gd name="T23" fmla="*/ 0 h 73"/>
                <a:gd name="T24" fmla="*/ 1 w 45"/>
                <a:gd name="T25" fmla="*/ 1 h 73"/>
                <a:gd name="T26" fmla="*/ 1 w 45"/>
                <a:gd name="T27" fmla="*/ 1 h 73"/>
                <a:gd name="T28" fmla="*/ 2 w 45"/>
                <a:gd name="T29" fmla="*/ 1 h 73"/>
                <a:gd name="T30" fmla="*/ 2 w 45"/>
                <a:gd name="T31" fmla="*/ 2 h 73"/>
                <a:gd name="T32" fmla="*/ 2 w 45"/>
                <a:gd name="T33" fmla="*/ 2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73">
                  <a:moveTo>
                    <a:pt x="45" y="73"/>
                  </a:moveTo>
                  <a:lnTo>
                    <a:pt x="39" y="66"/>
                  </a:lnTo>
                  <a:lnTo>
                    <a:pt x="31" y="57"/>
                  </a:lnTo>
                  <a:lnTo>
                    <a:pt x="23" y="45"/>
                  </a:lnTo>
                  <a:lnTo>
                    <a:pt x="14" y="33"/>
                  </a:lnTo>
                  <a:lnTo>
                    <a:pt x="7" y="21"/>
                  </a:lnTo>
                  <a:lnTo>
                    <a:pt x="3" y="11"/>
                  </a:lnTo>
                  <a:lnTo>
                    <a:pt x="0" y="4"/>
                  </a:lnTo>
                  <a:lnTo>
                    <a:pt x="4" y="0"/>
                  </a:lnTo>
                  <a:lnTo>
                    <a:pt x="9" y="3"/>
                  </a:lnTo>
                  <a:lnTo>
                    <a:pt x="15" y="9"/>
                  </a:lnTo>
                  <a:lnTo>
                    <a:pt x="22" y="20"/>
                  </a:lnTo>
                  <a:lnTo>
                    <a:pt x="28" y="33"/>
                  </a:lnTo>
                  <a:lnTo>
                    <a:pt x="32" y="45"/>
                  </a:lnTo>
                  <a:lnTo>
                    <a:pt x="38" y="58"/>
                  </a:lnTo>
                  <a:lnTo>
                    <a:pt x="42" y="67"/>
                  </a:lnTo>
                  <a:lnTo>
                    <a:pt x="45" y="7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898" name="Freeform 270">
              <a:extLst>
                <a:ext uri="{FF2B5EF4-FFF2-40B4-BE49-F238E27FC236}">
                  <a16:creationId xmlns:a16="http://schemas.microsoft.com/office/drawing/2014/main" xmlns="" id="{02EC731C-EAFE-4F48-864E-F8B8811E53AB}"/>
                </a:ext>
              </a:extLst>
            </p:cNvPr>
            <p:cNvSpPr>
              <a:spLocks/>
            </p:cNvSpPr>
            <p:nvPr/>
          </p:nvSpPr>
          <p:spPr bwMode="auto">
            <a:xfrm>
              <a:off x="1906" y="1142"/>
              <a:ext cx="33" cy="53"/>
            </a:xfrm>
            <a:custGeom>
              <a:avLst/>
              <a:gdLst>
                <a:gd name="T0" fmla="*/ 0 w 67"/>
                <a:gd name="T1" fmla="*/ 4 h 106"/>
                <a:gd name="T2" fmla="*/ 0 w 67"/>
                <a:gd name="T3" fmla="*/ 4 h 106"/>
                <a:gd name="T4" fmla="*/ 0 w 67"/>
                <a:gd name="T5" fmla="*/ 3 h 106"/>
                <a:gd name="T6" fmla="*/ 0 w 67"/>
                <a:gd name="T7" fmla="*/ 3 h 106"/>
                <a:gd name="T8" fmla="*/ 0 w 67"/>
                <a:gd name="T9" fmla="*/ 2 h 106"/>
                <a:gd name="T10" fmla="*/ 0 w 67"/>
                <a:gd name="T11" fmla="*/ 2 h 106"/>
                <a:gd name="T12" fmla="*/ 1 w 67"/>
                <a:gd name="T13" fmla="*/ 1 h 106"/>
                <a:gd name="T14" fmla="*/ 1 w 67"/>
                <a:gd name="T15" fmla="*/ 1 h 106"/>
                <a:gd name="T16" fmla="*/ 2 w 67"/>
                <a:gd name="T17" fmla="*/ 0 h 106"/>
                <a:gd name="T18" fmla="*/ 1 w 67"/>
                <a:gd name="T19" fmla="*/ 1 h 106"/>
                <a:gd name="T20" fmla="*/ 1 w 67"/>
                <a:gd name="T21" fmla="*/ 1 h 106"/>
                <a:gd name="T22" fmla="*/ 1 w 67"/>
                <a:gd name="T23" fmla="*/ 2 h 106"/>
                <a:gd name="T24" fmla="*/ 1 w 67"/>
                <a:gd name="T25" fmla="*/ 2 h 106"/>
                <a:gd name="T26" fmla="*/ 0 w 67"/>
                <a:gd name="T27" fmla="*/ 3 h 106"/>
                <a:gd name="T28" fmla="*/ 0 w 67"/>
                <a:gd name="T29" fmla="*/ 3 h 106"/>
                <a:gd name="T30" fmla="*/ 0 w 67"/>
                <a:gd name="T31" fmla="*/ 4 h 106"/>
                <a:gd name="T32" fmla="*/ 0 w 67"/>
                <a:gd name="T33" fmla="*/ 4 h 1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106">
                  <a:moveTo>
                    <a:pt x="1" y="106"/>
                  </a:moveTo>
                  <a:lnTo>
                    <a:pt x="0" y="100"/>
                  </a:lnTo>
                  <a:lnTo>
                    <a:pt x="3" y="88"/>
                  </a:lnTo>
                  <a:lnTo>
                    <a:pt x="10" y="73"/>
                  </a:lnTo>
                  <a:lnTo>
                    <a:pt x="20" y="54"/>
                  </a:lnTo>
                  <a:lnTo>
                    <a:pt x="31" y="37"/>
                  </a:lnTo>
                  <a:lnTo>
                    <a:pt x="44" y="21"/>
                  </a:lnTo>
                  <a:lnTo>
                    <a:pt x="55" y="8"/>
                  </a:lnTo>
                  <a:lnTo>
                    <a:pt x="67" y="0"/>
                  </a:lnTo>
                  <a:lnTo>
                    <a:pt x="62" y="8"/>
                  </a:lnTo>
                  <a:lnTo>
                    <a:pt x="55" y="22"/>
                  </a:lnTo>
                  <a:lnTo>
                    <a:pt x="46" y="40"/>
                  </a:lnTo>
                  <a:lnTo>
                    <a:pt x="34" y="59"/>
                  </a:lnTo>
                  <a:lnTo>
                    <a:pt x="24" y="77"/>
                  </a:lnTo>
                  <a:lnTo>
                    <a:pt x="14" y="92"/>
                  </a:lnTo>
                  <a:lnTo>
                    <a:pt x="6" y="103"/>
                  </a:lnTo>
                  <a:lnTo>
                    <a:pt x="1" y="10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899" name="Freeform 271">
              <a:extLst>
                <a:ext uri="{FF2B5EF4-FFF2-40B4-BE49-F238E27FC236}">
                  <a16:creationId xmlns:a16="http://schemas.microsoft.com/office/drawing/2014/main" xmlns="" id="{00E111B3-05AC-4DCC-B92C-AEA7BA696BD3}"/>
                </a:ext>
              </a:extLst>
            </p:cNvPr>
            <p:cNvSpPr>
              <a:spLocks/>
            </p:cNvSpPr>
            <p:nvPr/>
          </p:nvSpPr>
          <p:spPr bwMode="auto">
            <a:xfrm>
              <a:off x="1883" y="1144"/>
              <a:ext cx="29" cy="42"/>
            </a:xfrm>
            <a:custGeom>
              <a:avLst/>
              <a:gdLst>
                <a:gd name="T0" fmla="*/ 0 w 57"/>
                <a:gd name="T1" fmla="*/ 3 h 83"/>
                <a:gd name="T2" fmla="*/ 0 w 57"/>
                <a:gd name="T3" fmla="*/ 3 h 83"/>
                <a:gd name="T4" fmla="*/ 1 w 57"/>
                <a:gd name="T5" fmla="*/ 3 h 83"/>
                <a:gd name="T6" fmla="*/ 1 w 57"/>
                <a:gd name="T7" fmla="*/ 2 h 83"/>
                <a:gd name="T8" fmla="*/ 1 w 57"/>
                <a:gd name="T9" fmla="*/ 2 h 83"/>
                <a:gd name="T10" fmla="*/ 1 w 57"/>
                <a:gd name="T11" fmla="*/ 1 h 83"/>
                <a:gd name="T12" fmla="*/ 2 w 57"/>
                <a:gd name="T13" fmla="*/ 1 h 83"/>
                <a:gd name="T14" fmla="*/ 2 w 57"/>
                <a:gd name="T15" fmla="*/ 1 h 83"/>
                <a:gd name="T16" fmla="*/ 2 w 57"/>
                <a:gd name="T17" fmla="*/ 0 h 83"/>
                <a:gd name="T18" fmla="*/ 2 w 57"/>
                <a:gd name="T19" fmla="*/ 1 h 83"/>
                <a:gd name="T20" fmla="*/ 2 w 57"/>
                <a:gd name="T21" fmla="*/ 1 h 83"/>
                <a:gd name="T22" fmla="*/ 2 w 57"/>
                <a:gd name="T23" fmla="*/ 2 h 83"/>
                <a:gd name="T24" fmla="*/ 1 w 57"/>
                <a:gd name="T25" fmla="*/ 2 h 83"/>
                <a:gd name="T26" fmla="*/ 1 w 57"/>
                <a:gd name="T27" fmla="*/ 2 h 83"/>
                <a:gd name="T28" fmla="*/ 1 w 57"/>
                <a:gd name="T29" fmla="*/ 3 h 83"/>
                <a:gd name="T30" fmla="*/ 1 w 57"/>
                <a:gd name="T31" fmla="*/ 3 h 83"/>
                <a:gd name="T32" fmla="*/ 0 w 57"/>
                <a:gd name="T33" fmla="*/ 3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83">
                  <a:moveTo>
                    <a:pt x="0" y="83"/>
                  </a:moveTo>
                  <a:lnTo>
                    <a:pt x="0" y="79"/>
                  </a:lnTo>
                  <a:lnTo>
                    <a:pt x="2" y="71"/>
                  </a:lnTo>
                  <a:lnTo>
                    <a:pt x="7" y="60"/>
                  </a:lnTo>
                  <a:lnTo>
                    <a:pt x="15" y="46"/>
                  </a:lnTo>
                  <a:lnTo>
                    <a:pt x="24" y="32"/>
                  </a:lnTo>
                  <a:lnTo>
                    <a:pt x="34" y="18"/>
                  </a:lnTo>
                  <a:lnTo>
                    <a:pt x="46" y="7"/>
                  </a:lnTo>
                  <a:lnTo>
                    <a:pt x="57" y="0"/>
                  </a:lnTo>
                  <a:lnTo>
                    <a:pt x="51" y="9"/>
                  </a:lnTo>
                  <a:lnTo>
                    <a:pt x="42" y="20"/>
                  </a:lnTo>
                  <a:lnTo>
                    <a:pt x="34" y="35"/>
                  </a:lnTo>
                  <a:lnTo>
                    <a:pt x="25" y="49"/>
                  </a:lnTo>
                  <a:lnTo>
                    <a:pt x="17" y="63"/>
                  </a:lnTo>
                  <a:lnTo>
                    <a:pt x="9" y="73"/>
                  </a:lnTo>
                  <a:lnTo>
                    <a:pt x="3" y="80"/>
                  </a:lnTo>
                  <a:lnTo>
                    <a:pt x="0" y="8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00" name="Freeform 272">
              <a:extLst>
                <a:ext uri="{FF2B5EF4-FFF2-40B4-BE49-F238E27FC236}">
                  <a16:creationId xmlns:a16="http://schemas.microsoft.com/office/drawing/2014/main" xmlns="" id="{167C1248-BF61-4234-AAEB-ED9A764825B6}"/>
                </a:ext>
              </a:extLst>
            </p:cNvPr>
            <p:cNvSpPr>
              <a:spLocks/>
            </p:cNvSpPr>
            <p:nvPr/>
          </p:nvSpPr>
          <p:spPr bwMode="auto">
            <a:xfrm>
              <a:off x="1883" y="1107"/>
              <a:ext cx="26" cy="40"/>
            </a:xfrm>
            <a:custGeom>
              <a:avLst/>
              <a:gdLst>
                <a:gd name="T0" fmla="*/ 2 w 52"/>
                <a:gd name="T1" fmla="*/ 3 h 79"/>
                <a:gd name="T2" fmla="*/ 2 w 52"/>
                <a:gd name="T3" fmla="*/ 3 h 79"/>
                <a:gd name="T4" fmla="*/ 2 w 52"/>
                <a:gd name="T5" fmla="*/ 2 h 79"/>
                <a:gd name="T6" fmla="*/ 1 w 52"/>
                <a:gd name="T7" fmla="*/ 2 h 79"/>
                <a:gd name="T8" fmla="*/ 1 w 52"/>
                <a:gd name="T9" fmla="*/ 2 h 79"/>
                <a:gd name="T10" fmla="*/ 1 w 52"/>
                <a:gd name="T11" fmla="*/ 1 h 79"/>
                <a:gd name="T12" fmla="*/ 1 w 52"/>
                <a:gd name="T13" fmla="*/ 1 h 79"/>
                <a:gd name="T14" fmla="*/ 0 w 52"/>
                <a:gd name="T15" fmla="*/ 1 h 79"/>
                <a:gd name="T16" fmla="*/ 1 w 52"/>
                <a:gd name="T17" fmla="*/ 0 h 79"/>
                <a:gd name="T18" fmla="*/ 1 w 52"/>
                <a:gd name="T19" fmla="*/ 1 h 79"/>
                <a:gd name="T20" fmla="*/ 1 w 52"/>
                <a:gd name="T21" fmla="*/ 1 h 79"/>
                <a:gd name="T22" fmla="*/ 1 w 52"/>
                <a:gd name="T23" fmla="*/ 1 h 79"/>
                <a:gd name="T24" fmla="*/ 1 w 52"/>
                <a:gd name="T25" fmla="*/ 2 h 79"/>
                <a:gd name="T26" fmla="*/ 2 w 52"/>
                <a:gd name="T27" fmla="*/ 2 h 79"/>
                <a:gd name="T28" fmla="*/ 2 w 52"/>
                <a:gd name="T29" fmla="*/ 2 h 79"/>
                <a:gd name="T30" fmla="*/ 2 w 52"/>
                <a:gd name="T31" fmla="*/ 3 h 79"/>
                <a:gd name="T32" fmla="*/ 2 w 52"/>
                <a:gd name="T33" fmla="*/ 3 h 7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79">
                  <a:moveTo>
                    <a:pt x="52" y="79"/>
                  </a:moveTo>
                  <a:lnTo>
                    <a:pt x="45" y="73"/>
                  </a:lnTo>
                  <a:lnTo>
                    <a:pt x="37" y="63"/>
                  </a:lnTo>
                  <a:lnTo>
                    <a:pt x="26" y="51"/>
                  </a:lnTo>
                  <a:lnTo>
                    <a:pt x="17" y="38"/>
                  </a:lnTo>
                  <a:lnTo>
                    <a:pt x="8" y="25"/>
                  </a:lnTo>
                  <a:lnTo>
                    <a:pt x="2" y="14"/>
                  </a:lnTo>
                  <a:lnTo>
                    <a:pt x="0" y="5"/>
                  </a:lnTo>
                  <a:lnTo>
                    <a:pt x="2" y="0"/>
                  </a:lnTo>
                  <a:lnTo>
                    <a:pt x="8" y="1"/>
                  </a:lnTo>
                  <a:lnTo>
                    <a:pt x="15" y="9"/>
                  </a:lnTo>
                  <a:lnTo>
                    <a:pt x="22" y="21"/>
                  </a:lnTo>
                  <a:lnTo>
                    <a:pt x="28" y="36"/>
                  </a:lnTo>
                  <a:lnTo>
                    <a:pt x="35" y="51"/>
                  </a:lnTo>
                  <a:lnTo>
                    <a:pt x="42" y="63"/>
                  </a:lnTo>
                  <a:lnTo>
                    <a:pt x="47" y="74"/>
                  </a:lnTo>
                  <a:lnTo>
                    <a:pt x="52" y="7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01" name="Freeform 273">
              <a:extLst>
                <a:ext uri="{FF2B5EF4-FFF2-40B4-BE49-F238E27FC236}">
                  <a16:creationId xmlns:a16="http://schemas.microsoft.com/office/drawing/2014/main" xmlns="" id="{A2F80B95-9C5C-42D3-B6BB-371966D8E8AF}"/>
                </a:ext>
              </a:extLst>
            </p:cNvPr>
            <p:cNvSpPr>
              <a:spLocks/>
            </p:cNvSpPr>
            <p:nvPr/>
          </p:nvSpPr>
          <p:spPr bwMode="auto">
            <a:xfrm>
              <a:off x="1746" y="1199"/>
              <a:ext cx="132" cy="32"/>
            </a:xfrm>
            <a:custGeom>
              <a:avLst/>
              <a:gdLst>
                <a:gd name="T0" fmla="*/ 8 w 265"/>
                <a:gd name="T1" fmla="*/ 1 h 65"/>
                <a:gd name="T2" fmla="*/ 8 w 265"/>
                <a:gd name="T3" fmla="*/ 1 h 65"/>
                <a:gd name="T4" fmla="*/ 8 w 265"/>
                <a:gd name="T5" fmla="*/ 1 h 65"/>
                <a:gd name="T6" fmla="*/ 8 w 265"/>
                <a:gd name="T7" fmla="*/ 2 h 65"/>
                <a:gd name="T8" fmla="*/ 8 w 265"/>
                <a:gd name="T9" fmla="*/ 2 h 65"/>
                <a:gd name="T10" fmla="*/ 7 w 265"/>
                <a:gd name="T11" fmla="*/ 1 h 65"/>
                <a:gd name="T12" fmla="*/ 7 w 265"/>
                <a:gd name="T13" fmla="*/ 1 h 65"/>
                <a:gd name="T14" fmla="*/ 6 w 265"/>
                <a:gd name="T15" fmla="*/ 0 h 65"/>
                <a:gd name="T16" fmla="*/ 5 w 265"/>
                <a:gd name="T17" fmla="*/ 0 h 65"/>
                <a:gd name="T18" fmla="*/ 5 w 265"/>
                <a:gd name="T19" fmla="*/ 0 h 65"/>
                <a:gd name="T20" fmla="*/ 4 w 265"/>
                <a:gd name="T21" fmla="*/ 0 h 65"/>
                <a:gd name="T22" fmla="*/ 4 w 265"/>
                <a:gd name="T23" fmla="*/ 0 h 65"/>
                <a:gd name="T24" fmla="*/ 3 w 265"/>
                <a:gd name="T25" fmla="*/ 0 h 65"/>
                <a:gd name="T26" fmla="*/ 3 w 265"/>
                <a:gd name="T27" fmla="*/ 0 h 65"/>
                <a:gd name="T28" fmla="*/ 2 w 265"/>
                <a:gd name="T29" fmla="*/ 0 h 65"/>
                <a:gd name="T30" fmla="*/ 2 w 265"/>
                <a:gd name="T31" fmla="*/ 0 h 65"/>
                <a:gd name="T32" fmla="*/ 1 w 265"/>
                <a:gd name="T33" fmla="*/ 0 h 65"/>
                <a:gd name="T34" fmla="*/ 1 w 265"/>
                <a:gd name="T35" fmla="*/ 0 h 65"/>
                <a:gd name="T36" fmla="*/ 0 w 265"/>
                <a:gd name="T37" fmla="*/ 0 h 65"/>
                <a:gd name="T38" fmla="*/ 0 w 265"/>
                <a:gd name="T39" fmla="*/ 0 h 65"/>
                <a:gd name="T40" fmla="*/ 0 w 265"/>
                <a:gd name="T41" fmla="*/ 1 h 65"/>
                <a:gd name="T42" fmla="*/ 0 w 265"/>
                <a:gd name="T43" fmla="*/ 0 h 65"/>
                <a:gd name="T44" fmla="*/ 0 w 265"/>
                <a:gd name="T45" fmla="*/ 0 h 65"/>
                <a:gd name="T46" fmla="*/ 0 w 265"/>
                <a:gd name="T47" fmla="*/ 0 h 65"/>
                <a:gd name="T48" fmla="*/ 1 w 265"/>
                <a:gd name="T49" fmla="*/ 0 h 65"/>
                <a:gd name="T50" fmla="*/ 1 w 265"/>
                <a:gd name="T51" fmla="*/ 0 h 65"/>
                <a:gd name="T52" fmla="*/ 2 w 265"/>
                <a:gd name="T53" fmla="*/ 0 h 65"/>
                <a:gd name="T54" fmla="*/ 3 w 265"/>
                <a:gd name="T55" fmla="*/ 0 h 65"/>
                <a:gd name="T56" fmla="*/ 3 w 265"/>
                <a:gd name="T57" fmla="*/ 0 h 65"/>
                <a:gd name="T58" fmla="*/ 4 w 265"/>
                <a:gd name="T59" fmla="*/ 0 h 65"/>
                <a:gd name="T60" fmla="*/ 5 w 265"/>
                <a:gd name="T61" fmla="*/ 0 h 65"/>
                <a:gd name="T62" fmla="*/ 5 w 265"/>
                <a:gd name="T63" fmla="*/ 0 h 65"/>
                <a:gd name="T64" fmla="*/ 6 w 265"/>
                <a:gd name="T65" fmla="*/ 0 h 65"/>
                <a:gd name="T66" fmla="*/ 7 w 265"/>
                <a:gd name="T67" fmla="*/ 0 h 65"/>
                <a:gd name="T68" fmla="*/ 7 w 265"/>
                <a:gd name="T69" fmla="*/ 1 h 65"/>
                <a:gd name="T70" fmla="*/ 7 w 265"/>
                <a:gd name="T71" fmla="*/ 1 h 65"/>
                <a:gd name="T72" fmla="*/ 8 w 265"/>
                <a:gd name="T73" fmla="*/ 1 h 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65" h="65">
                  <a:moveTo>
                    <a:pt x="265" y="58"/>
                  </a:moveTo>
                  <a:lnTo>
                    <a:pt x="265" y="60"/>
                  </a:lnTo>
                  <a:lnTo>
                    <a:pt x="263" y="62"/>
                  </a:lnTo>
                  <a:lnTo>
                    <a:pt x="260" y="64"/>
                  </a:lnTo>
                  <a:lnTo>
                    <a:pt x="258" y="65"/>
                  </a:lnTo>
                  <a:lnTo>
                    <a:pt x="241" y="51"/>
                  </a:lnTo>
                  <a:lnTo>
                    <a:pt x="225" y="38"/>
                  </a:lnTo>
                  <a:lnTo>
                    <a:pt x="208" y="29"/>
                  </a:lnTo>
                  <a:lnTo>
                    <a:pt x="191" y="22"/>
                  </a:lnTo>
                  <a:lnTo>
                    <a:pt x="172" y="17"/>
                  </a:lnTo>
                  <a:lnTo>
                    <a:pt x="155" y="14"/>
                  </a:lnTo>
                  <a:lnTo>
                    <a:pt x="137" y="12"/>
                  </a:lnTo>
                  <a:lnTo>
                    <a:pt x="119" y="12"/>
                  </a:lnTo>
                  <a:lnTo>
                    <a:pt x="102" y="12"/>
                  </a:lnTo>
                  <a:lnTo>
                    <a:pt x="85" y="14"/>
                  </a:lnTo>
                  <a:lnTo>
                    <a:pt x="69" y="16"/>
                  </a:lnTo>
                  <a:lnTo>
                    <a:pt x="53" y="20"/>
                  </a:lnTo>
                  <a:lnTo>
                    <a:pt x="38" y="23"/>
                  </a:lnTo>
                  <a:lnTo>
                    <a:pt x="24" y="26"/>
                  </a:lnTo>
                  <a:lnTo>
                    <a:pt x="11" y="29"/>
                  </a:lnTo>
                  <a:lnTo>
                    <a:pt x="0" y="32"/>
                  </a:lnTo>
                  <a:lnTo>
                    <a:pt x="7" y="26"/>
                  </a:lnTo>
                  <a:lnTo>
                    <a:pt x="16" y="19"/>
                  </a:lnTo>
                  <a:lnTo>
                    <a:pt x="28" y="13"/>
                  </a:lnTo>
                  <a:lnTo>
                    <a:pt x="45" y="8"/>
                  </a:lnTo>
                  <a:lnTo>
                    <a:pt x="62" y="4"/>
                  </a:lnTo>
                  <a:lnTo>
                    <a:pt x="81" y="1"/>
                  </a:lnTo>
                  <a:lnTo>
                    <a:pt x="102" y="0"/>
                  </a:lnTo>
                  <a:lnTo>
                    <a:pt x="123" y="0"/>
                  </a:lnTo>
                  <a:lnTo>
                    <a:pt x="145" y="1"/>
                  </a:lnTo>
                  <a:lnTo>
                    <a:pt x="165" y="5"/>
                  </a:lnTo>
                  <a:lnTo>
                    <a:pt x="186" y="9"/>
                  </a:lnTo>
                  <a:lnTo>
                    <a:pt x="206" y="15"/>
                  </a:lnTo>
                  <a:lnTo>
                    <a:pt x="224" y="23"/>
                  </a:lnTo>
                  <a:lnTo>
                    <a:pt x="240" y="32"/>
                  </a:lnTo>
                  <a:lnTo>
                    <a:pt x="254" y="44"/>
                  </a:lnTo>
                  <a:lnTo>
                    <a:pt x="265" y="5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02" name="Freeform 274">
              <a:extLst>
                <a:ext uri="{FF2B5EF4-FFF2-40B4-BE49-F238E27FC236}">
                  <a16:creationId xmlns:a16="http://schemas.microsoft.com/office/drawing/2014/main" xmlns="" id="{6E3CF4ED-7504-479E-BDDC-47350B81F2E9}"/>
                </a:ext>
              </a:extLst>
            </p:cNvPr>
            <p:cNvSpPr>
              <a:spLocks/>
            </p:cNvSpPr>
            <p:nvPr/>
          </p:nvSpPr>
          <p:spPr bwMode="auto">
            <a:xfrm>
              <a:off x="1748" y="1207"/>
              <a:ext cx="16" cy="28"/>
            </a:xfrm>
            <a:custGeom>
              <a:avLst/>
              <a:gdLst>
                <a:gd name="T0" fmla="*/ 1 w 33"/>
                <a:gd name="T1" fmla="*/ 0 h 58"/>
                <a:gd name="T2" fmla="*/ 0 w 33"/>
                <a:gd name="T3" fmla="*/ 0 h 58"/>
                <a:gd name="T4" fmla="*/ 0 w 33"/>
                <a:gd name="T5" fmla="*/ 0 h 58"/>
                <a:gd name="T6" fmla="*/ 0 w 33"/>
                <a:gd name="T7" fmla="*/ 0 h 58"/>
                <a:gd name="T8" fmla="*/ 0 w 33"/>
                <a:gd name="T9" fmla="*/ 0 h 58"/>
                <a:gd name="T10" fmla="*/ 0 w 33"/>
                <a:gd name="T11" fmla="*/ 1 h 58"/>
                <a:gd name="T12" fmla="*/ 0 w 33"/>
                <a:gd name="T13" fmla="*/ 1 h 58"/>
                <a:gd name="T14" fmla="*/ 0 w 33"/>
                <a:gd name="T15" fmla="*/ 1 h 58"/>
                <a:gd name="T16" fmla="*/ 0 w 33"/>
                <a:gd name="T17" fmla="*/ 1 h 58"/>
                <a:gd name="T18" fmla="*/ 0 w 33"/>
                <a:gd name="T19" fmla="*/ 1 h 58"/>
                <a:gd name="T20" fmla="*/ 0 w 33"/>
                <a:gd name="T21" fmla="*/ 1 h 58"/>
                <a:gd name="T22" fmla="*/ 0 w 33"/>
                <a:gd name="T23" fmla="*/ 0 h 58"/>
                <a:gd name="T24" fmla="*/ 1 w 33"/>
                <a:gd name="T25" fmla="*/ 0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58">
                  <a:moveTo>
                    <a:pt x="33" y="0"/>
                  </a:moveTo>
                  <a:lnTo>
                    <a:pt x="26" y="6"/>
                  </a:lnTo>
                  <a:lnTo>
                    <a:pt x="20" y="14"/>
                  </a:lnTo>
                  <a:lnTo>
                    <a:pt x="13" y="23"/>
                  </a:lnTo>
                  <a:lnTo>
                    <a:pt x="8" y="32"/>
                  </a:lnTo>
                  <a:lnTo>
                    <a:pt x="4" y="42"/>
                  </a:lnTo>
                  <a:lnTo>
                    <a:pt x="1" y="49"/>
                  </a:lnTo>
                  <a:lnTo>
                    <a:pt x="0" y="54"/>
                  </a:lnTo>
                  <a:lnTo>
                    <a:pt x="1" y="58"/>
                  </a:lnTo>
                  <a:lnTo>
                    <a:pt x="7" y="53"/>
                  </a:lnTo>
                  <a:lnTo>
                    <a:pt x="14" y="37"/>
                  </a:lnTo>
                  <a:lnTo>
                    <a:pt x="22" y="17"/>
                  </a:lnTo>
                  <a:lnTo>
                    <a:pt x="3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03" name="Freeform 275">
              <a:extLst>
                <a:ext uri="{FF2B5EF4-FFF2-40B4-BE49-F238E27FC236}">
                  <a16:creationId xmlns:a16="http://schemas.microsoft.com/office/drawing/2014/main" xmlns="" id="{B2E01034-AD5F-4D04-98C8-AEA0D4600EE9}"/>
                </a:ext>
              </a:extLst>
            </p:cNvPr>
            <p:cNvSpPr>
              <a:spLocks/>
            </p:cNvSpPr>
            <p:nvPr/>
          </p:nvSpPr>
          <p:spPr bwMode="auto">
            <a:xfrm>
              <a:off x="1757" y="1204"/>
              <a:ext cx="19" cy="31"/>
            </a:xfrm>
            <a:custGeom>
              <a:avLst/>
              <a:gdLst>
                <a:gd name="T0" fmla="*/ 1 w 38"/>
                <a:gd name="T1" fmla="*/ 1 h 64"/>
                <a:gd name="T2" fmla="*/ 0 w 38"/>
                <a:gd name="T3" fmla="*/ 1 h 64"/>
                <a:gd name="T4" fmla="*/ 1 w 38"/>
                <a:gd name="T5" fmla="*/ 1 h 64"/>
                <a:gd name="T6" fmla="*/ 1 w 38"/>
                <a:gd name="T7" fmla="*/ 1 h 64"/>
                <a:gd name="T8" fmla="*/ 1 w 38"/>
                <a:gd name="T9" fmla="*/ 1 h 64"/>
                <a:gd name="T10" fmla="*/ 1 w 38"/>
                <a:gd name="T11" fmla="*/ 0 h 64"/>
                <a:gd name="T12" fmla="*/ 1 w 38"/>
                <a:gd name="T13" fmla="*/ 0 h 64"/>
                <a:gd name="T14" fmla="*/ 1 w 38"/>
                <a:gd name="T15" fmla="*/ 0 h 64"/>
                <a:gd name="T16" fmla="*/ 2 w 38"/>
                <a:gd name="T17" fmla="*/ 0 h 64"/>
                <a:gd name="T18" fmla="*/ 2 w 38"/>
                <a:gd name="T19" fmla="*/ 0 h 64"/>
                <a:gd name="T20" fmla="*/ 1 w 38"/>
                <a:gd name="T21" fmla="*/ 0 h 64"/>
                <a:gd name="T22" fmla="*/ 1 w 38"/>
                <a:gd name="T23" fmla="*/ 0 h 64"/>
                <a:gd name="T24" fmla="*/ 1 w 38"/>
                <a:gd name="T25" fmla="*/ 1 h 64"/>
                <a:gd name="T26" fmla="*/ 1 w 38"/>
                <a:gd name="T27" fmla="*/ 1 h 64"/>
                <a:gd name="T28" fmla="*/ 1 w 38"/>
                <a:gd name="T29" fmla="*/ 1 h 64"/>
                <a:gd name="T30" fmla="*/ 1 w 38"/>
                <a:gd name="T31" fmla="*/ 1 h 64"/>
                <a:gd name="T32" fmla="*/ 1 w 38"/>
                <a:gd name="T33" fmla="*/ 1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64">
                  <a:moveTo>
                    <a:pt x="1" y="64"/>
                  </a:moveTo>
                  <a:lnTo>
                    <a:pt x="0" y="61"/>
                  </a:lnTo>
                  <a:lnTo>
                    <a:pt x="1" y="55"/>
                  </a:lnTo>
                  <a:lnTo>
                    <a:pt x="3" y="46"/>
                  </a:lnTo>
                  <a:lnTo>
                    <a:pt x="8" y="37"/>
                  </a:lnTo>
                  <a:lnTo>
                    <a:pt x="13" y="27"/>
                  </a:lnTo>
                  <a:lnTo>
                    <a:pt x="20" y="17"/>
                  </a:lnTo>
                  <a:lnTo>
                    <a:pt x="28" y="7"/>
                  </a:lnTo>
                  <a:lnTo>
                    <a:pt x="38" y="0"/>
                  </a:lnTo>
                  <a:lnTo>
                    <a:pt x="33" y="8"/>
                  </a:lnTo>
                  <a:lnTo>
                    <a:pt x="28" y="18"/>
                  </a:lnTo>
                  <a:lnTo>
                    <a:pt x="23" y="28"/>
                  </a:lnTo>
                  <a:lnTo>
                    <a:pt x="17" y="38"/>
                  </a:lnTo>
                  <a:lnTo>
                    <a:pt x="12" y="49"/>
                  </a:lnTo>
                  <a:lnTo>
                    <a:pt x="6" y="57"/>
                  </a:lnTo>
                  <a:lnTo>
                    <a:pt x="3" y="63"/>
                  </a:lnTo>
                  <a:lnTo>
                    <a:pt x="1" y="6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04" name="Freeform 276">
              <a:extLst>
                <a:ext uri="{FF2B5EF4-FFF2-40B4-BE49-F238E27FC236}">
                  <a16:creationId xmlns:a16="http://schemas.microsoft.com/office/drawing/2014/main" xmlns="" id="{900E5F14-BA51-4292-A201-5C5DC5153046}"/>
                </a:ext>
              </a:extLst>
            </p:cNvPr>
            <p:cNvSpPr>
              <a:spLocks/>
            </p:cNvSpPr>
            <p:nvPr/>
          </p:nvSpPr>
          <p:spPr bwMode="auto">
            <a:xfrm>
              <a:off x="1776" y="1201"/>
              <a:ext cx="26" cy="41"/>
            </a:xfrm>
            <a:custGeom>
              <a:avLst/>
              <a:gdLst>
                <a:gd name="T0" fmla="*/ 1 w 52"/>
                <a:gd name="T1" fmla="*/ 2 h 83"/>
                <a:gd name="T2" fmla="*/ 0 w 52"/>
                <a:gd name="T3" fmla="*/ 2 h 83"/>
                <a:gd name="T4" fmla="*/ 1 w 52"/>
                <a:gd name="T5" fmla="*/ 2 h 83"/>
                <a:gd name="T6" fmla="*/ 1 w 52"/>
                <a:gd name="T7" fmla="*/ 1 h 83"/>
                <a:gd name="T8" fmla="*/ 1 w 52"/>
                <a:gd name="T9" fmla="*/ 1 h 83"/>
                <a:gd name="T10" fmla="*/ 1 w 52"/>
                <a:gd name="T11" fmla="*/ 0 h 83"/>
                <a:gd name="T12" fmla="*/ 1 w 52"/>
                <a:gd name="T13" fmla="*/ 0 h 83"/>
                <a:gd name="T14" fmla="*/ 2 w 52"/>
                <a:gd name="T15" fmla="*/ 0 h 83"/>
                <a:gd name="T16" fmla="*/ 2 w 52"/>
                <a:gd name="T17" fmla="*/ 0 h 83"/>
                <a:gd name="T18" fmla="*/ 2 w 52"/>
                <a:gd name="T19" fmla="*/ 0 h 83"/>
                <a:gd name="T20" fmla="*/ 2 w 52"/>
                <a:gd name="T21" fmla="*/ 0 h 83"/>
                <a:gd name="T22" fmla="*/ 2 w 52"/>
                <a:gd name="T23" fmla="*/ 0 h 83"/>
                <a:gd name="T24" fmla="*/ 1 w 52"/>
                <a:gd name="T25" fmla="*/ 1 h 83"/>
                <a:gd name="T26" fmla="*/ 1 w 52"/>
                <a:gd name="T27" fmla="*/ 1 h 83"/>
                <a:gd name="T28" fmla="*/ 1 w 52"/>
                <a:gd name="T29" fmla="*/ 2 h 83"/>
                <a:gd name="T30" fmla="*/ 1 w 52"/>
                <a:gd name="T31" fmla="*/ 2 h 83"/>
                <a:gd name="T32" fmla="*/ 1 w 52"/>
                <a:gd name="T33" fmla="*/ 2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83">
                  <a:moveTo>
                    <a:pt x="1" y="83"/>
                  </a:moveTo>
                  <a:lnTo>
                    <a:pt x="0" y="78"/>
                  </a:lnTo>
                  <a:lnTo>
                    <a:pt x="2" y="70"/>
                  </a:lnTo>
                  <a:lnTo>
                    <a:pt x="7" y="57"/>
                  </a:lnTo>
                  <a:lnTo>
                    <a:pt x="12" y="45"/>
                  </a:lnTo>
                  <a:lnTo>
                    <a:pt x="22" y="31"/>
                  </a:lnTo>
                  <a:lnTo>
                    <a:pt x="31" y="17"/>
                  </a:lnTo>
                  <a:lnTo>
                    <a:pt x="41" y="7"/>
                  </a:lnTo>
                  <a:lnTo>
                    <a:pt x="52" y="0"/>
                  </a:lnTo>
                  <a:lnTo>
                    <a:pt x="47" y="7"/>
                  </a:lnTo>
                  <a:lnTo>
                    <a:pt x="41" y="17"/>
                  </a:lnTo>
                  <a:lnTo>
                    <a:pt x="33" y="31"/>
                  </a:lnTo>
                  <a:lnTo>
                    <a:pt x="26" y="46"/>
                  </a:lnTo>
                  <a:lnTo>
                    <a:pt x="18" y="61"/>
                  </a:lnTo>
                  <a:lnTo>
                    <a:pt x="11" y="72"/>
                  </a:lnTo>
                  <a:lnTo>
                    <a:pt x="5" y="80"/>
                  </a:lnTo>
                  <a:lnTo>
                    <a:pt x="1" y="8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05" name="Freeform 277">
              <a:extLst>
                <a:ext uri="{FF2B5EF4-FFF2-40B4-BE49-F238E27FC236}">
                  <a16:creationId xmlns:a16="http://schemas.microsoft.com/office/drawing/2014/main" xmlns="" id="{40CDAD90-160E-4FF1-8146-065ACD979429}"/>
                </a:ext>
              </a:extLst>
            </p:cNvPr>
            <p:cNvSpPr>
              <a:spLocks/>
            </p:cNvSpPr>
            <p:nvPr/>
          </p:nvSpPr>
          <p:spPr bwMode="auto">
            <a:xfrm>
              <a:off x="1798" y="1203"/>
              <a:ext cx="28" cy="44"/>
            </a:xfrm>
            <a:custGeom>
              <a:avLst/>
              <a:gdLst>
                <a:gd name="T0" fmla="*/ 0 w 57"/>
                <a:gd name="T1" fmla="*/ 2 h 90"/>
                <a:gd name="T2" fmla="*/ 0 w 57"/>
                <a:gd name="T3" fmla="*/ 2 h 90"/>
                <a:gd name="T4" fmla="*/ 0 w 57"/>
                <a:gd name="T5" fmla="*/ 2 h 90"/>
                <a:gd name="T6" fmla="*/ 0 w 57"/>
                <a:gd name="T7" fmla="*/ 1 h 90"/>
                <a:gd name="T8" fmla="*/ 0 w 57"/>
                <a:gd name="T9" fmla="*/ 1 h 90"/>
                <a:gd name="T10" fmla="*/ 0 w 57"/>
                <a:gd name="T11" fmla="*/ 0 h 90"/>
                <a:gd name="T12" fmla="*/ 1 w 57"/>
                <a:gd name="T13" fmla="*/ 0 h 90"/>
                <a:gd name="T14" fmla="*/ 1 w 57"/>
                <a:gd name="T15" fmla="*/ 0 h 90"/>
                <a:gd name="T16" fmla="*/ 1 w 57"/>
                <a:gd name="T17" fmla="*/ 0 h 90"/>
                <a:gd name="T18" fmla="*/ 1 w 57"/>
                <a:gd name="T19" fmla="*/ 0 h 90"/>
                <a:gd name="T20" fmla="*/ 1 w 57"/>
                <a:gd name="T21" fmla="*/ 0 h 90"/>
                <a:gd name="T22" fmla="*/ 1 w 57"/>
                <a:gd name="T23" fmla="*/ 1 h 90"/>
                <a:gd name="T24" fmla="*/ 0 w 57"/>
                <a:gd name="T25" fmla="*/ 1 h 90"/>
                <a:gd name="T26" fmla="*/ 0 w 57"/>
                <a:gd name="T27" fmla="*/ 2 h 90"/>
                <a:gd name="T28" fmla="*/ 0 w 57"/>
                <a:gd name="T29" fmla="*/ 2 h 90"/>
                <a:gd name="T30" fmla="*/ 0 w 57"/>
                <a:gd name="T31" fmla="*/ 2 h 90"/>
                <a:gd name="T32" fmla="*/ 0 w 57"/>
                <a:gd name="T33" fmla="*/ 2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90">
                  <a:moveTo>
                    <a:pt x="2" y="90"/>
                  </a:moveTo>
                  <a:lnTo>
                    <a:pt x="0" y="85"/>
                  </a:lnTo>
                  <a:lnTo>
                    <a:pt x="3" y="75"/>
                  </a:lnTo>
                  <a:lnTo>
                    <a:pt x="9" y="61"/>
                  </a:lnTo>
                  <a:lnTo>
                    <a:pt x="17" y="46"/>
                  </a:lnTo>
                  <a:lnTo>
                    <a:pt x="26" y="31"/>
                  </a:lnTo>
                  <a:lnTo>
                    <a:pt x="37" y="17"/>
                  </a:lnTo>
                  <a:lnTo>
                    <a:pt x="48" y="6"/>
                  </a:lnTo>
                  <a:lnTo>
                    <a:pt x="57" y="0"/>
                  </a:lnTo>
                  <a:lnTo>
                    <a:pt x="53" y="7"/>
                  </a:lnTo>
                  <a:lnTo>
                    <a:pt x="47" y="19"/>
                  </a:lnTo>
                  <a:lnTo>
                    <a:pt x="38" y="34"/>
                  </a:lnTo>
                  <a:lnTo>
                    <a:pt x="29" y="50"/>
                  </a:lnTo>
                  <a:lnTo>
                    <a:pt x="20" y="66"/>
                  </a:lnTo>
                  <a:lnTo>
                    <a:pt x="12" y="78"/>
                  </a:lnTo>
                  <a:lnTo>
                    <a:pt x="5" y="88"/>
                  </a:lnTo>
                  <a:lnTo>
                    <a:pt x="2" y="9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06" name="Freeform 278">
              <a:extLst>
                <a:ext uri="{FF2B5EF4-FFF2-40B4-BE49-F238E27FC236}">
                  <a16:creationId xmlns:a16="http://schemas.microsoft.com/office/drawing/2014/main" xmlns="" id="{069B37DB-4AC9-4ACA-A6D3-57640277D674}"/>
                </a:ext>
              </a:extLst>
            </p:cNvPr>
            <p:cNvSpPr>
              <a:spLocks/>
            </p:cNvSpPr>
            <p:nvPr/>
          </p:nvSpPr>
          <p:spPr bwMode="auto">
            <a:xfrm>
              <a:off x="1813" y="1207"/>
              <a:ext cx="30" cy="36"/>
            </a:xfrm>
            <a:custGeom>
              <a:avLst/>
              <a:gdLst>
                <a:gd name="T0" fmla="*/ 0 w 60"/>
                <a:gd name="T1" fmla="*/ 2 h 74"/>
                <a:gd name="T2" fmla="*/ 0 w 60"/>
                <a:gd name="T3" fmla="*/ 2 h 74"/>
                <a:gd name="T4" fmla="*/ 1 w 60"/>
                <a:gd name="T5" fmla="*/ 1 h 74"/>
                <a:gd name="T6" fmla="*/ 1 w 60"/>
                <a:gd name="T7" fmla="*/ 1 h 74"/>
                <a:gd name="T8" fmla="*/ 1 w 60"/>
                <a:gd name="T9" fmla="*/ 1 h 74"/>
                <a:gd name="T10" fmla="*/ 1 w 60"/>
                <a:gd name="T11" fmla="*/ 0 h 74"/>
                <a:gd name="T12" fmla="*/ 2 w 60"/>
                <a:gd name="T13" fmla="*/ 0 h 74"/>
                <a:gd name="T14" fmla="*/ 2 w 60"/>
                <a:gd name="T15" fmla="*/ 0 h 74"/>
                <a:gd name="T16" fmla="*/ 2 w 60"/>
                <a:gd name="T17" fmla="*/ 0 h 74"/>
                <a:gd name="T18" fmla="*/ 2 w 60"/>
                <a:gd name="T19" fmla="*/ 0 h 74"/>
                <a:gd name="T20" fmla="*/ 2 w 60"/>
                <a:gd name="T21" fmla="*/ 0 h 74"/>
                <a:gd name="T22" fmla="*/ 2 w 60"/>
                <a:gd name="T23" fmla="*/ 0 h 74"/>
                <a:gd name="T24" fmla="*/ 1 w 60"/>
                <a:gd name="T25" fmla="*/ 1 h 74"/>
                <a:gd name="T26" fmla="*/ 1 w 60"/>
                <a:gd name="T27" fmla="*/ 1 h 74"/>
                <a:gd name="T28" fmla="*/ 1 w 60"/>
                <a:gd name="T29" fmla="*/ 2 h 74"/>
                <a:gd name="T30" fmla="*/ 1 w 60"/>
                <a:gd name="T31" fmla="*/ 2 h 74"/>
                <a:gd name="T32" fmla="*/ 0 w 60"/>
                <a:gd name="T33" fmla="*/ 2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0" h="74">
                  <a:moveTo>
                    <a:pt x="0" y="74"/>
                  </a:moveTo>
                  <a:lnTo>
                    <a:pt x="0" y="70"/>
                  </a:lnTo>
                  <a:lnTo>
                    <a:pt x="5" y="61"/>
                  </a:lnTo>
                  <a:lnTo>
                    <a:pt x="12" y="50"/>
                  </a:lnTo>
                  <a:lnTo>
                    <a:pt x="21" y="37"/>
                  </a:lnTo>
                  <a:lnTo>
                    <a:pt x="31" y="24"/>
                  </a:lnTo>
                  <a:lnTo>
                    <a:pt x="42" y="13"/>
                  </a:lnTo>
                  <a:lnTo>
                    <a:pt x="52" y="4"/>
                  </a:lnTo>
                  <a:lnTo>
                    <a:pt x="60" y="0"/>
                  </a:lnTo>
                  <a:lnTo>
                    <a:pt x="56" y="7"/>
                  </a:lnTo>
                  <a:lnTo>
                    <a:pt x="47" y="17"/>
                  </a:lnTo>
                  <a:lnTo>
                    <a:pt x="39" y="31"/>
                  </a:lnTo>
                  <a:lnTo>
                    <a:pt x="30" y="44"/>
                  </a:lnTo>
                  <a:lnTo>
                    <a:pt x="21" y="57"/>
                  </a:lnTo>
                  <a:lnTo>
                    <a:pt x="12" y="67"/>
                  </a:lnTo>
                  <a:lnTo>
                    <a:pt x="5" y="73"/>
                  </a:lnTo>
                  <a:lnTo>
                    <a:pt x="0" y="7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07" name="Freeform 279">
              <a:extLst>
                <a:ext uri="{FF2B5EF4-FFF2-40B4-BE49-F238E27FC236}">
                  <a16:creationId xmlns:a16="http://schemas.microsoft.com/office/drawing/2014/main" xmlns="" id="{FAC9BCAD-E841-4F04-9028-94310536D857}"/>
                </a:ext>
              </a:extLst>
            </p:cNvPr>
            <p:cNvSpPr>
              <a:spLocks/>
            </p:cNvSpPr>
            <p:nvPr/>
          </p:nvSpPr>
          <p:spPr bwMode="auto">
            <a:xfrm>
              <a:off x="1829" y="1212"/>
              <a:ext cx="26" cy="30"/>
            </a:xfrm>
            <a:custGeom>
              <a:avLst/>
              <a:gdLst>
                <a:gd name="T0" fmla="*/ 1 w 52"/>
                <a:gd name="T1" fmla="*/ 1 h 61"/>
                <a:gd name="T2" fmla="*/ 0 w 52"/>
                <a:gd name="T3" fmla="*/ 1 h 61"/>
                <a:gd name="T4" fmla="*/ 1 w 52"/>
                <a:gd name="T5" fmla="*/ 1 h 61"/>
                <a:gd name="T6" fmla="*/ 1 w 52"/>
                <a:gd name="T7" fmla="*/ 1 h 61"/>
                <a:gd name="T8" fmla="*/ 1 w 52"/>
                <a:gd name="T9" fmla="*/ 0 h 61"/>
                <a:gd name="T10" fmla="*/ 1 w 52"/>
                <a:gd name="T11" fmla="*/ 0 h 61"/>
                <a:gd name="T12" fmla="*/ 1 w 52"/>
                <a:gd name="T13" fmla="*/ 0 h 61"/>
                <a:gd name="T14" fmla="*/ 2 w 52"/>
                <a:gd name="T15" fmla="*/ 0 h 61"/>
                <a:gd name="T16" fmla="*/ 2 w 52"/>
                <a:gd name="T17" fmla="*/ 0 h 61"/>
                <a:gd name="T18" fmla="*/ 2 w 52"/>
                <a:gd name="T19" fmla="*/ 0 h 61"/>
                <a:gd name="T20" fmla="*/ 2 w 52"/>
                <a:gd name="T21" fmla="*/ 0 h 61"/>
                <a:gd name="T22" fmla="*/ 2 w 52"/>
                <a:gd name="T23" fmla="*/ 0 h 61"/>
                <a:gd name="T24" fmla="*/ 1 w 52"/>
                <a:gd name="T25" fmla="*/ 1 h 61"/>
                <a:gd name="T26" fmla="*/ 1 w 52"/>
                <a:gd name="T27" fmla="*/ 1 h 61"/>
                <a:gd name="T28" fmla="*/ 1 w 52"/>
                <a:gd name="T29" fmla="*/ 1 h 61"/>
                <a:gd name="T30" fmla="*/ 1 w 52"/>
                <a:gd name="T31" fmla="*/ 1 h 61"/>
                <a:gd name="T32" fmla="*/ 1 w 52"/>
                <a:gd name="T33" fmla="*/ 1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61">
                  <a:moveTo>
                    <a:pt x="2" y="61"/>
                  </a:moveTo>
                  <a:lnTo>
                    <a:pt x="0" y="56"/>
                  </a:lnTo>
                  <a:lnTo>
                    <a:pt x="3" y="49"/>
                  </a:lnTo>
                  <a:lnTo>
                    <a:pt x="7" y="40"/>
                  </a:lnTo>
                  <a:lnTo>
                    <a:pt x="14" y="29"/>
                  </a:lnTo>
                  <a:lnTo>
                    <a:pt x="22" y="20"/>
                  </a:lnTo>
                  <a:lnTo>
                    <a:pt x="32" y="11"/>
                  </a:lnTo>
                  <a:lnTo>
                    <a:pt x="42" y="4"/>
                  </a:lnTo>
                  <a:lnTo>
                    <a:pt x="52" y="0"/>
                  </a:lnTo>
                  <a:lnTo>
                    <a:pt x="47" y="5"/>
                  </a:lnTo>
                  <a:lnTo>
                    <a:pt x="41" y="15"/>
                  </a:lnTo>
                  <a:lnTo>
                    <a:pt x="33" y="25"/>
                  </a:lnTo>
                  <a:lnTo>
                    <a:pt x="25" y="36"/>
                  </a:lnTo>
                  <a:lnTo>
                    <a:pt x="17" y="47"/>
                  </a:lnTo>
                  <a:lnTo>
                    <a:pt x="11" y="55"/>
                  </a:lnTo>
                  <a:lnTo>
                    <a:pt x="5" y="59"/>
                  </a:lnTo>
                  <a:lnTo>
                    <a:pt x="2" y="6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08" name="Freeform 280">
              <a:extLst>
                <a:ext uri="{FF2B5EF4-FFF2-40B4-BE49-F238E27FC236}">
                  <a16:creationId xmlns:a16="http://schemas.microsoft.com/office/drawing/2014/main" xmlns="" id="{B6037573-C4F3-4A5F-862E-5A245DA94857}"/>
                </a:ext>
              </a:extLst>
            </p:cNvPr>
            <p:cNvSpPr>
              <a:spLocks/>
            </p:cNvSpPr>
            <p:nvPr/>
          </p:nvSpPr>
          <p:spPr bwMode="auto">
            <a:xfrm>
              <a:off x="1845" y="1220"/>
              <a:ext cx="22" cy="22"/>
            </a:xfrm>
            <a:custGeom>
              <a:avLst/>
              <a:gdLst>
                <a:gd name="T0" fmla="*/ 0 w 45"/>
                <a:gd name="T1" fmla="*/ 2 h 42"/>
                <a:gd name="T2" fmla="*/ 0 w 45"/>
                <a:gd name="T3" fmla="*/ 2 h 42"/>
                <a:gd name="T4" fmla="*/ 0 w 45"/>
                <a:gd name="T5" fmla="*/ 2 h 42"/>
                <a:gd name="T6" fmla="*/ 0 w 45"/>
                <a:gd name="T7" fmla="*/ 1 h 42"/>
                <a:gd name="T8" fmla="*/ 0 w 45"/>
                <a:gd name="T9" fmla="*/ 1 h 42"/>
                <a:gd name="T10" fmla="*/ 0 w 45"/>
                <a:gd name="T11" fmla="*/ 1 h 42"/>
                <a:gd name="T12" fmla="*/ 1 w 45"/>
                <a:gd name="T13" fmla="*/ 1 h 42"/>
                <a:gd name="T14" fmla="*/ 1 w 45"/>
                <a:gd name="T15" fmla="*/ 1 h 42"/>
                <a:gd name="T16" fmla="*/ 1 w 45"/>
                <a:gd name="T17" fmla="*/ 0 h 42"/>
                <a:gd name="T18" fmla="*/ 1 w 45"/>
                <a:gd name="T19" fmla="*/ 1 h 42"/>
                <a:gd name="T20" fmla="*/ 1 w 45"/>
                <a:gd name="T21" fmla="*/ 1 h 42"/>
                <a:gd name="T22" fmla="*/ 0 w 45"/>
                <a:gd name="T23" fmla="*/ 1 h 42"/>
                <a:gd name="T24" fmla="*/ 0 w 45"/>
                <a:gd name="T25" fmla="*/ 1 h 42"/>
                <a:gd name="T26" fmla="*/ 0 w 45"/>
                <a:gd name="T27" fmla="*/ 1 h 42"/>
                <a:gd name="T28" fmla="*/ 0 w 45"/>
                <a:gd name="T29" fmla="*/ 2 h 42"/>
                <a:gd name="T30" fmla="*/ 0 w 45"/>
                <a:gd name="T31" fmla="*/ 2 h 42"/>
                <a:gd name="T32" fmla="*/ 0 w 45"/>
                <a:gd name="T33" fmla="*/ 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42">
                  <a:moveTo>
                    <a:pt x="0" y="42"/>
                  </a:moveTo>
                  <a:lnTo>
                    <a:pt x="0" y="39"/>
                  </a:lnTo>
                  <a:lnTo>
                    <a:pt x="3" y="33"/>
                  </a:lnTo>
                  <a:lnTo>
                    <a:pt x="9" y="26"/>
                  </a:lnTo>
                  <a:lnTo>
                    <a:pt x="16" y="18"/>
                  </a:lnTo>
                  <a:lnTo>
                    <a:pt x="24" y="10"/>
                  </a:lnTo>
                  <a:lnTo>
                    <a:pt x="32" y="4"/>
                  </a:lnTo>
                  <a:lnTo>
                    <a:pt x="40" y="1"/>
                  </a:lnTo>
                  <a:lnTo>
                    <a:pt x="45" y="0"/>
                  </a:lnTo>
                  <a:lnTo>
                    <a:pt x="40" y="4"/>
                  </a:lnTo>
                  <a:lnTo>
                    <a:pt x="34" y="10"/>
                  </a:lnTo>
                  <a:lnTo>
                    <a:pt x="29" y="17"/>
                  </a:lnTo>
                  <a:lnTo>
                    <a:pt x="22" y="24"/>
                  </a:lnTo>
                  <a:lnTo>
                    <a:pt x="15" y="31"/>
                  </a:lnTo>
                  <a:lnTo>
                    <a:pt x="9" y="37"/>
                  </a:lnTo>
                  <a:lnTo>
                    <a:pt x="3" y="41"/>
                  </a:lnTo>
                  <a:lnTo>
                    <a:pt x="0" y="4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09" name="Freeform 281">
              <a:extLst>
                <a:ext uri="{FF2B5EF4-FFF2-40B4-BE49-F238E27FC236}">
                  <a16:creationId xmlns:a16="http://schemas.microsoft.com/office/drawing/2014/main" xmlns="" id="{49168BB5-3FD3-40DC-91C3-F73C69525748}"/>
                </a:ext>
              </a:extLst>
            </p:cNvPr>
            <p:cNvSpPr>
              <a:spLocks/>
            </p:cNvSpPr>
            <p:nvPr/>
          </p:nvSpPr>
          <p:spPr bwMode="auto">
            <a:xfrm>
              <a:off x="1860" y="1226"/>
              <a:ext cx="15" cy="13"/>
            </a:xfrm>
            <a:custGeom>
              <a:avLst/>
              <a:gdLst>
                <a:gd name="T0" fmla="*/ 0 w 30"/>
                <a:gd name="T1" fmla="*/ 0 h 27"/>
                <a:gd name="T2" fmla="*/ 1 w 30"/>
                <a:gd name="T3" fmla="*/ 0 h 27"/>
                <a:gd name="T4" fmla="*/ 1 w 30"/>
                <a:gd name="T5" fmla="*/ 0 h 27"/>
                <a:gd name="T6" fmla="*/ 1 w 30"/>
                <a:gd name="T7" fmla="*/ 0 h 27"/>
                <a:gd name="T8" fmla="*/ 1 w 30"/>
                <a:gd name="T9" fmla="*/ 0 h 27"/>
                <a:gd name="T10" fmla="*/ 1 w 30"/>
                <a:gd name="T11" fmla="*/ 0 h 27"/>
                <a:gd name="T12" fmla="*/ 1 w 30"/>
                <a:gd name="T13" fmla="*/ 0 h 27"/>
                <a:gd name="T14" fmla="*/ 1 w 30"/>
                <a:gd name="T15" fmla="*/ 0 h 27"/>
                <a:gd name="T16" fmla="*/ 0 w 30"/>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0" h="27">
                  <a:moveTo>
                    <a:pt x="0" y="27"/>
                  </a:moveTo>
                  <a:lnTo>
                    <a:pt x="1" y="20"/>
                  </a:lnTo>
                  <a:lnTo>
                    <a:pt x="9" y="9"/>
                  </a:lnTo>
                  <a:lnTo>
                    <a:pt x="19" y="0"/>
                  </a:lnTo>
                  <a:lnTo>
                    <a:pt x="30" y="0"/>
                  </a:lnTo>
                  <a:lnTo>
                    <a:pt x="19" y="6"/>
                  </a:lnTo>
                  <a:lnTo>
                    <a:pt x="10" y="17"/>
                  </a:lnTo>
                  <a:lnTo>
                    <a:pt x="4" y="27"/>
                  </a:lnTo>
                  <a:lnTo>
                    <a:pt x="0" y="2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10" name="Freeform 282">
              <a:extLst>
                <a:ext uri="{FF2B5EF4-FFF2-40B4-BE49-F238E27FC236}">
                  <a16:creationId xmlns:a16="http://schemas.microsoft.com/office/drawing/2014/main" xmlns="" id="{C0C0342B-FD7C-49D1-847D-8B2AF08ACE5A}"/>
                </a:ext>
              </a:extLst>
            </p:cNvPr>
            <p:cNvSpPr>
              <a:spLocks/>
            </p:cNvSpPr>
            <p:nvPr/>
          </p:nvSpPr>
          <p:spPr bwMode="auto">
            <a:xfrm>
              <a:off x="1737" y="1212"/>
              <a:ext cx="17" cy="18"/>
            </a:xfrm>
            <a:custGeom>
              <a:avLst/>
              <a:gdLst>
                <a:gd name="T0" fmla="*/ 1 w 35"/>
                <a:gd name="T1" fmla="*/ 0 h 35"/>
                <a:gd name="T2" fmla="*/ 0 w 35"/>
                <a:gd name="T3" fmla="*/ 1 h 35"/>
                <a:gd name="T4" fmla="*/ 0 w 35"/>
                <a:gd name="T5" fmla="*/ 1 h 35"/>
                <a:gd name="T6" fmla="*/ 0 w 35"/>
                <a:gd name="T7" fmla="*/ 2 h 35"/>
                <a:gd name="T8" fmla="*/ 0 w 35"/>
                <a:gd name="T9" fmla="*/ 2 h 35"/>
                <a:gd name="T10" fmla="*/ 0 w 35"/>
                <a:gd name="T11" fmla="*/ 1 h 35"/>
                <a:gd name="T12" fmla="*/ 0 w 35"/>
                <a:gd name="T13" fmla="*/ 1 h 35"/>
                <a:gd name="T14" fmla="*/ 0 w 35"/>
                <a:gd name="T15" fmla="*/ 1 h 35"/>
                <a:gd name="T16" fmla="*/ 0 w 35"/>
                <a:gd name="T17" fmla="*/ 1 h 35"/>
                <a:gd name="T18" fmla="*/ 0 w 35"/>
                <a:gd name="T19" fmla="*/ 1 h 35"/>
                <a:gd name="T20" fmla="*/ 0 w 35"/>
                <a:gd name="T21" fmla="*/ 1 h 35"/>
                <a:gd name="T22" fmla="*/ 0 w 35"/>
                <a:gd name="T23" fmla="*/ 1 h 35"/>
                <a:gd name="T24" fmla="*/ 1 w 35"/>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5" h="35">
                  <a:moveTo>
                    <a:pt x="35" y="0"/>
                  </a:moveTo>
                  <a:lnTo>
                    <a:pt x="29" y="9"/>
                  </a:lnTo>
                  <a:lnTo>
                    <a:pt x="20" y="23"/>
                  </a:lnTo>
                  <a:lnTo>
                    <a:pt x="9" y="34"/>
                  </a:lnTo>
                  <a:lnTo>
                    <a:pt x="1" y="35"/>
                  </a:lnTo>
                  <a:lnTo>
                    <a:pt x="0" y="32"/>
                  </a:lnTo>
                  <a:lnTo>
                    <a:pt x="3" y="27"/>
                  </a:lnTo>
                  <a:lnTo>
                    <a:pt x="7" y="21"/>
                  </a:lnTo>
                  <a:lnTo>
                    <a:pt x="13" y="17"/>
                  </a:lnTo>
                  <a:lnTo>
                    <a:pt x="19" y="11"/>
                  </a:lnTo>
                  <a:lnTo>
                    <a:pt x="26" y="6"/>
                  </a:lnTo>
                  <a:lnTo>
                    <a:pt x="31" y="2"/>
                  </a:lnTo>
                  <a:lnTo>
                    <a:pt x="3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11" name="Freeform 283">
              <a:extLst>
                <a:ext uri="{FF2B5EF4-FFF2-40B4-BE49-F238E27FC236}">
                  <a16:creationId xmlns:a16="http://schemas.microsoft.com/office/drawing/2014/main" xmlns="" id="{B6E6EB0D-F92E-4A74-BBF1-C2EBC7A52F02}"/>
                </a:ext>
              </a:extLst>
            </p:cNvPr>
            <p:cNvSpPr>
              <a:spLocks/>
            </p:cNvSpPr>
            <p:nvPr/>
          </p:nvSpPr>
          <p:spPr bwMode="auto">
            <a:xfrm>
              <a:off x="1734" y="1202"/>
              <a:ext cx="20" cy="9"/>
            </a:xfrm>
            <a:custGeom>
              <a:avLst/>
              <a:gdLst>
                <a:gd name="T0" fmla="*/ 2 w 40"/>
                <a:gd name="T1" fmla="*/ 1 h 17"/>
                <a:gd name="T2" fmla="*/ 2 w 40"/>
                <a:gd name="T3" fmla="*/ 1 h 17"/>
                <a:gd name="T4" fmla="*/ 2 w 40"/>
                <a:gd name="T5" fmla="*/ 1 h 17"/>
                <a:gd name="T6" fmla="*/ 1 w 40"/>
                <a:gd name="T7" fmla="*/ 1 h 17"/>
                <a:gd name="T8" fmla="*/ 1 w 40"/>
                <a:gd name="T9" fmla="*/ 1 h 17"/>
                <a:gd name="T10" fmla="*/ 1 w 40"/>
                <a:gd name="T11" fmla="*/ 1 h 17"/>
                <a:gd name="T12" fmla="*/ 1 w 40"/>
                <a:gd name="T13" fmla="*/ 0 h 17"/>
                <a:gd name="T14" fmla="*/ 1 w 40"/>
                <a:gd name="T15" fmla="*/ 0 h 17"/>
                <a:gd name="T16" fmla="*/ 0 w 40"/>
                <a:gd name="T17" fmla="*/ 1 h 17"/>
                <a:gd name="T18" fmla="*/ 0 w 40"/>
                <a:gd name="T19" fmla="*/ 1 h 17"/>
                <a:gd name="T20" fmla="*/ 1 w 40"/>
                <a:gd name="T21" fmla="*/ 1 h 17"/>
                <a:gd name="T22" fmla="*/ 1 w 40"/>
                <a:gd name="T23" fmla="*/ 1 h 17"/>
                <a:gd name="T24" fmla="*/ 1 w 40"/>
                <a:gd name="T25" fmla="*/ 1 h 17"/>
                <a:gd name="T26" fmla="*/ 1 w 40"/>
                <a:gd name="T27" fmla="*/ 1 h 17"/>
                <a:gd name="T28" fmla="*/ 1 w 40"/>
                <a:gd name="T29" fmla="*/ 1 h 17"/>
                <a:gd name="T30" fmla="*/ 2 w 40"/>
                <a:gd name="T31" fmla="*/ 1 h 17"/>
                <a:gd name="T32" fmla="*/ 2 w 40"/>
                <a:gd name="T33" fmla="*/ 1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17">
                  <a:moveTo>
                    <a:pt x="40" y="17"/>
                  </a:moveTo>
                  <a:lnTo>
                    <a:pt x="38" y="16"/>
                  </a:lnTo>
                  <a:lnTo>
                    <a:pt x="33" y="13"/>
                  </a:lnTo>
                  <a:lnTo>
                    <a:pt x="26" y="9"/>
                  </a:lnTo>
                  <a:lnTo>
                    <a:pt x="20" y="6"/>
                  </a:lnTo>
                  <a:lnTo>
                    <a:pt x="13" y="2"/>
                  </a:lnTo>
                  <a:lnTo>
                    <a:pt x="8" y="0"/>
                  </a:lnTo>
                  <a:lnTo>
                    <a:pt x="3" y="0"/>
                  </a:lnTo>
                  <a:lnTo>
                    <a:pt x="0" y="1"/>
                  </a:lnTo>
                  <a:lnTo>
                    <a:pt x="0" y="5"/>
                  </a:lnTo>
                  <a:lnTo>
                    <a:pt x="2" y="7"/>
                  </a:lnTo>
                  <a:lnTo>
                    <a:pt x="8" y="9"/>
                  </a:lnTo>
                  <a:lnTo>
                    <a:pt x="15" y="11"/>
                  </a:lnTo>
                  <a:lnTo>
                    <a:pt x="22" y="14"/>
                  </a:lnTo>
                  <a:lnTo>
                    <a:pt x="28" y="15"/>
                  </a:lnTo>
                  <a:lnTo>
                    <a:pt x="35" y="16"/>
                  </a:lnTo>
                  <a:lnTo>
                    <a:pt x="40" y="1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12" name="Freeform 284">
              <a:extLst>
                <a:ext uri="{FF2B5EF4-FFF2-40B4-BE49-F238E27FC236}">
                  <a16:creationId xmlns:a16="http://schemas.microsoft.com/office/drawing/2014/main" xmlns="" id="{923C3270-EF73-4E66-98B0-7E4C7F1C4AD5}"/>
                </a:ext>
              </a:extLst>
            </p:cNvPr>
            <p:cNvSpPr>
              <a:spLocks/>
            </p:cNvSpPr>
            <p:nvPr/>
          </p:nvSpPr>
          <p:spPr bwMode="auto">
            <a:xfrm>
              <a:off x="1728" y="1213"/>
              <a:ext cx="22" cy="5"/>
            </a:xfrm>
            <a:custGeom>
              <a:avLst/>
              <a:gdLst>
                <a:gd name="T0" fmla="*/ 1 w 45"/>
                <a:gd name="T1" fmla="*/ 0 h 10"/>
                <a:gd name="T2" fmla="*/ 1 w 45"/>
                <a:gd name="T3" fmla="*/ 0 h 10"/>
                <a:gd name="T4" fmla="*/ 1 w 45"/>
                <a:gd name="T5" fmla="*/ 0 h 10"/>
                <a:gd name="T6" fmla="*/ 0 w 45"/>
                <a:gd name="T7" fmla="*/ 0 h 10"/>
                <a:gd name="T8" fmla="*/ 0 w 45"/>
                <a:gd name="T9" fmla="*/ 0 h 10"/>
                <a:gd name="T10" fmla="*/ 0 w 45"/>
                <a:gd name="T11" fmla="*/ 0 h 10"/>
                <a:gd name="T12" fmla="*/ 0 w 45"/>
                <a:gd name="T13" fmla="*/ 1 h 10"/>
                <a:gd name="T14" fmla="*/ 0 w 45"/>
                <a:gd name="T15" fmla="*/ 1 h 10"/>
                <a:gd name="T16" fmla="*/ 0 w 45"/>
                <a:gd name="T17" fmla="*/ 1 h 10"/>
                <a:gd name="T18" fmla="*/ 0 w 45"/>
                <a:gd name="T19" fmla="*/ 1 h 10"/>
                <a:gd name="T20" fmla="*/ 0 w 45"/>
                <a:gd name="T21" fmla="*/ 1 h 10"/>
                <a:gd name="T22" fmla="*/ 0 w 45"/>
                <a:gd name="T23" fmla="*/ 1 h 10"/>
                <a:gd name="T24" fmla="*/ 0 w 45"/>
                <a:gd name="T25" fmla="*/ 1 h 10"/>
                <a:gd name="T26" fmla="*/ 0 w 45"/>
                <a:gd name="T27" fmla="*/ 1 h 10"/>
                <a:gd name="T28" fmla="*/ 1 w 45"/>
                <a:gd name="T29" fmla="*/ 1 h 10"/>
                <a:gd name="T30" fmla="*/ 1 w 45"/>
                <a:gd name="T31" fmla="*/ 1 h 10"/>
                <a:gd name="T32" fmla="*/ 1 w 45"/>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10">
                  <a:moveTo>
                    <a:pt x="45" y="0"/>
                  </a:moveTo>
                  <a:lnTo>
                    <a:pt x="41" y="0"/>
                  </a:lnTo>
                  <a:lnTo>
                    <a:pt x="36" y="0"/>
                  </a:lnTo>
                  <a:lnTo>
                    <a:pt x="29" y="0"/>
                  </a:lnTo>
                  <a:lnTo>
                    <a:pt x="21" y="0"/>
                  </a:lnTo>
                  <a:lnTo>
                    <a:pt x="13" y="0"/>
                  </a:lnTo>
                  <a:lnTo>
                    <a:pt x="7" y="1"/>
                  </a:lnTo>
                  <a:lnTo>
                    <a:pt x="2" y="3"/>
                  </a:lnTo>
                  <a:lnTo>
                    <a:pt x="0" y="7"/>
                  </a:lnTo>
                  <a:lnTo>
                    <a:pt x="1" y="9"/>
                  </a:lnTo>
                  <a:lnTo>
                    <a:pt x="6" y="10"/>
                  </a:lnTo>
                  <a:lnTo>
                    <a:pt x="12" y="10"/>
                  </a:lnTo>
                  <a:lnTo>
                    <a:pt x="20" y="8"/>
                  </a:lnTo>
                  <a:lnTo>
                    <a:pt x="26" y="6"/>
                  </a:lnTo>
                  <a:lnTo>
                    <a:pt x="35" y="3"/>
                  </a:lnTo>
                  <a:lnTo>
                    <a:pt x="40" y="1"/>
                  </a:lnTo>
                  <a:lnTo>
                    <a:pt x="4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13" name="Freeform 285">
              <a:extLst>
                <a:ext uri="{FF2B5EF4-FFF2-40B4-BE49-F238E27FC236}">
                  <a16:creationId xmlns:a16="http://schemas.microsoft.com/office/drawing/2014/main" xmlns="" id="{259BB2D4-3FE7-400E-A669-A9B3CD01187D}"/>
                </a:ext>
              </a:extLst>
            </p:cNvPr>
            <p:cNvSpPr>
              <a:spLocks/>
            </p:cNvSpPr>
            <p:nvPr/>
          </p:nvSpPr>
          <p:spPr bwMode="auto">
            <a:xfrm>
              <a:off x="1741" y="1191"/>
              <a:ext cx="20" cy="17"/>
            </a:xfrm>
            <a:custGeom>
              <a:avLst/>
              <a:gdLst>
                <a:gd name="T0" fmla="*/ 1 w 42"/>
                <a:gd name="T1" fmla="*/ 2 h 33"/>
                <a:gd name="T2" fmla="*/ 1 w 42"/>
                <a:gd name="T3" fmla="*/ 1 h 33"/>
                <a:gd name="T4" fmla="*/ 0 w 42"/>
                <a:gd name="T5" fmla="*/ 1 h 33"/>
                <a:gd name="T6" fmla="*/ 0 w 42"/>
                <a:gd name="T7" fmla="*/ 1 h 33"/>
                <a:gd name="T8" fmla="*/ 0 w 42"/>
                <a:gd name="T9" fmla="*/ 1 h 33"/>
                <a:gd name="T10" fmla="*/ 0 w 42"/>
                <a:gd name="T11" fmla="*/ 1 h 33"/>
                <a:gd name="T12" fmla="*/ 0 w 42"/>
                <a:gd name="T13" fmla="*/ 1 h 33"/>
                <a:gd name="T14" fmla="*/ 0 w 42"/>
                <a:gd name="T15" fmla="*/ 1 h 33"/>
                <a:gd name="T16" fmla="*/ 0 w 42"/>
                <a:gd name="T17" fmla="*/ 0 h 33"/>
                <a:gd name="T18" fmla="*/ 0 w 42"/>
                <a:gd name="T19" fmla="*/ 0 h 33"/>
                <a:gd name="T20" fmla="*/ 0 w 42"/>
                <a:gd name="T21" fmla="*/ 1 h 33"/>
                <a:gd name="T22" fmla="*/ 0 w 42"/>
                <a:gd name="T23" fmla="*/ 1 h 33"/>
                <a:gd name="T24" fmla="*/ 0 w 42"/>
                <a:gd name="T25" fmla="*/ 1 h 33"/>
                <a:gd name="T26" fmla="*/ 0 w 42"/>
                <a:gd name="T27" fmla="*/ 1 h 33"/>
                <a:gd name="T28" fmla="*/ 1 w 42"/>
                <a:gd name="T29" fmla="*/ 1 h 33"/>
                <a:gd name="T30" fmla="*/ 1 w 42"/>
                <a:gd name="T31" fmla="*/ 1 h 33"/>
                <a:gd name="T32" fmla="*/ 1 w 42"/>
                <a:gd name="T33" fmla="*/ 2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33">
                  <a:moveTo>
                    <a:pt x="42" y="33"/>
                  </a:moveTo>
                  <a:lnTo>
                    <a:pt x="36" y="31"/>
                  </a:lnTo>
                  <a:lnTo>
                    <a:pt x="29" y="27"/>
                  </a:lnTo>
                  <a:lnTo>
                    <a:pt x="22" y="22"/>
                  </a:lnTo>
                  <a:lnTo>
                    <a:pt x="14" y="16"/>
                  </a:lnTo>
                  <a:lnTo>
                    <a:pt x="8" y="12"/>
                  </a:lnTo>
                  <a:lnTo>
                    <a:pt x="3" y="7"/>
                  </a:lnTo>
                  <a:lnTo>
                    <a:pt x="0" y="2"/>
                  </a:lnTo>
                  <a:lnTo>
                    <a:pt x="1" y="0"/>
                  </a:lnTo>
                  <a:lnTo>
                    <a:pt x="5" y="0"/>
                  </a:lnTo>
                  <a:lnTo>
                    <a:pt x="10" y="2"/>
                  </a:lnTo>
                  <a:lnTo>
                    <a:pt x="15" y="7"/>
                  </a:lnTo>
                  <a:lnTo>
                    <a:pt x="22" y="13"/>
                  </a:lnTo>
                  <a:lnTo>
                    <a:pt x="28" y="18"/>
                  </a:lnTo>
                  <a:lnTo>
                    <a:pt x="34" y="25"/>
                  </a:lnTo>
                  <a:lnTo>
                    <a:pt x="38" y="30"/>
                  </a:lnTo>
                  <a:lnTo>
                    <a:pt x="42" y="3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14" name="Freeform 286">
              <a:extLst>
                <a:ext uri="{FF2B5EF4-FFF2-40B4-BE49-F238E27FC236}">
                  <a16:creationId xmlns:a16="http://schemas.microsoft.com/office/drawing/2014/main" xmlns="" id="{835A5295-54B5-4144-88B2-FAE579E199F4}"/>
                </a:ext>
              </a:extLst>
            </p:cNvPr>
            <p:cNvSpPr>
              <a:spLocks/>
            </p:cNvSpPr>
            <p:nvPr/>
          </p:nvSpPr>
          <p:spPr bwMode="auto">
            <a:xfrm>
              <a:off x="1864" y="1193"/>
              <a:ext cx="7" cy="29"/>
            </a:xfrm>
            <a:custGeom>
              <a:avLst/>
              <a:gdLst>
                <a:gd name="T0" fmla="*/ 1 w 13"/>
                <a:gd name="T1" fmla="*/ 2 h 58"/>
                <a:gd name="T2" fmla="*/ 1 w 13"/>
                <a:gd name="T3" fmla="*/ 2 h 58"/>
                <a:gd name="T4" fmla="*/ 0 w 13"/>
                <a:gd name="T5" fmla="*/ 1 h 58"/>
                <a:gd name="T6" fmla="*/ 1 w 13"/>
                <a:gd name="T7" fmla="*/ 1 h 58"/>
                <a:gd name="T8" fmla="*/ 1 w 13"/>
                <a:gd name="T9" fmla="*/ 0 h 58"/>
                <a:gd name="T10" fmla="*/ 1 w 13"/>
                <a:gd name="T11" fmla="*/ 1 h 58"/>
                <a:gd name="T12" fmla="*/ 1 w 13"/>
                <a:gd name="T13" fmla="*/ 1 h 58"/>
                <a:gd name="T14" fmla="*/ 1 w 13"/>
                <a:gd name="T15" fmla="*/ 2 h 58"/>
                <a:gd name="T16" fmla="*/ 1 w 13"/>
                <a:gd name="T17" fmla="*/ 2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58">
                  <a:moveTo>
                    <a:pt x="2" y="58"/>
                  </a:moveTo>
                  <a:lnTo>
                    <a:pt x="1" y="43"/>
                  </a:lnTo>
                  <a:lnTo>
                    <a:pt x="0" y="25"/>
                  </a:lnTo>
                  <a:lnTo>
                    <a:pt x="2" y="9"/>
                  </a:lnTo>
                  <a:lnTo>
                    <a:pt x="8" y="0"/>
                  </a:lnTo>
                  <a:lnTo>
                    <a:pt x="13" y="7"/>
                  </a:lnTo>
                  <a:lnTo>
                    <a:pt x="10" y="24"/>
                  </a:lnTo>
                  <a:lnTo>
                    <a:pt x="6" y="43"/>
                  </a:lnTo>
                  <a:lnTo>
                    <a:pt x="2" y="5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15" name="Freeform 287">
              <a:extLst>
                <a:ext uri="{FF2B5EF4-FFF2-40B4-BE49-F238E27FC236}">
                  <a16:creationId xmlns:a16="http://schemas.microsoft.com/office/drawing/2014/main" xmlns="" id="{B370BF73-CB31-48CC-8C4A-887AD253D5C3}"/>
                </a:ext>
              </a:extLst>
            </p:cNvPr>
            <p:cNvSpPr>
              <a:spLocks/>
            </p:cNvSpPr>
            <p:nvPr/>
          </p:nvSpPr>
          <p:spPr bwMode="auto">
            <a:xfrm>
              <a:off x="1872" y="1198"/>
              <a:ext cx="10" cy="28"/>
            </a:xfrm>
            <a:custGeom>
              <a:avLst/>
              <a:gdLst>
                <a:gd name="T0" fmla="*/ 0 w 18"/>
                <a:gd name="T1" fmla="*/ 2 h 55"/>
                <a:gd name="T2" fmla="*/ 1 w 18"/>
                <a:gd name="T3" fmla="*/ 2 h 55"/>
                <a:gd name="T4" fmla="*/ 1 w 18"/>
                <a:gd name="T5" fmla="*/ 1 h 55"/>
                <a:gd name="T6" fmla="*/ 1 w 18"/>
                <a:gd name="T7" fmla="*/ 1 h 55"/>
                <a:gd name="T8" fmla="*/ 1 w 18"/>
                <a:gd name="T9" fmla="*/ 0 h 55"/>
                <a:gd name="T10" fmla="*/ 1 w 18"/>
                <a:gd name="T11" fmla="*/ 1 h 55"/>
                <a:gd name="T12" fmla="*/ 1 w 18"/>
                <a:gd name="T13" fmla="*/ 1 h 55"/>
                <a:gd name="T14" fmla="*/ 1 w 18"/>
                <a:gd name="T15" fmla="*/ 2 h 55"/>
                <a:gd name="T16" fmla="*/ 0 w 18"/>
                <a:gd name="T17" fmla="*/ 2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55">
                  <a:moveTo>
                    <a:pt x="0" y="55"/>
                  </a:moveTo>
                  <a:lnTo>
                    <a:pt x="1" y="41"/>
                  </a:lnTo>
                  <a:lnTo>
                    <a:pt x="3" y="24"/>
                  </a:lnTo>
                  <a:lnTo>
                    <a:pt x="9" y="8"/>
                  </a:lnTo>
                  <a:lnTo>
                    <a:pt x="16" y="0"/>
                  </a:lnTo>
                  <a:lnTo>
                    <a:pt x="18" y="7"/>
                  </a:lnTo>
                  <a:lnTo>
                    <a:pt x="14" y="24"/>
                  </a:lnTo>
                  <a:lnTo>
                    <a:pt x="6" y="44"/>
                  </a:lnTo>
                  <a:lnTo>
                    <a:pt x="0"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16" name="Freeform 288">
              <a:extLst>
                <a:ext uri="{FF2B5EF4-FFF2-40B4-BE49-F238E27FC236}">
                  <a16:creationId xmlns:a16="http://schemas.microsoft.com/office/drawing/2014/main" xmlns="" id="{CFDEE9C3-4F3D-4F82-8F00-878F7339CF8D}"/>
                </a:ext>
              </a:extLst>
            </p:cNvPr>
            <p:cNvSpPr>
              <a:spLocks/>
            </p:cNvSpPr>
            <p:nvPr/>
          </p:nvSpPr>
          <p:spPr bwMode="auto">
            <a:xfrm>
              <a:off x="1850" y="1185"/>
              <a:ext cx="6" cy="27"/>
            </a:xfrm>
            <a:custGeom>
              <a:avLst/>
              <a:gdLst>
                <a:gd name="T0" fmla="*/ 1 w 12"/>
                <a:gd name="T1" fmla="*/ 2 h 54"/>
                <a:gd name="T2" fmla="*/ 1 w 12"/>
                <a:gd name="T3" fmla="*/ 2 h 54"/>
                <a:gd name="T4" fmla="*/ 0 w 12"/>
                <a:gd name="T5" fmla="*/ 1 h 54"/>
                <a:gd name="T6" fmla="*/ 1 w 12"/>
                <a:gd name="T7" fmla="*/ 1 h 54"/>
                <a:gd name="T8" fmla="*/ 1 w 12"/>
                <a:gd name="T9" fmla="*/ 0 h 54"/>
                <a:gd name="T10" fmla="*/ 1 w 12"/>
                <a:gd name="T11" fmla="*/ 1 h 54"/>
                <a:gd name="T12" fmla="*/ 1 w 12"/>
                <a:gd name="T13" fmla="*/ 1 h 54"/>
                <a:gd name="T14" fmla="*/ 1 w 12"/>
                <a:gd name="T15" fmla="*/ 2 h 54"/>
                <a:gd name="T16" fmla="*/ 1 w 12"/>
                <a:gd name="T17" fmla="*/ 2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54">
                  <a:moveTo>
                    <a:pt x="7" y="54"/>
                  </a:moveTo>
                  <a:lnTo>
                    <a:pt x="2" y="46"/>
                  </a:lnTo>
                  <a:lnTo>
                    <a:pt x="0" y="28"/>
                  </a:lnTo>
                  <a:lnTo>
                    <a:pt x="1" y="10"/>
                  </a:lnTo>
                  <a:lnTo>
                    <a:pt x="7" y="0"/>
                  </a:lnTo>
                  <a:lnTo>
                    <a:pt x="12" y="3"/>
                  </a:lnTo>
                  <a:lnTo>
                    <a:pt x="10" y="19"/>
                  </a:lnTo>
                  <a:lnTo>
                    <a:pt x="8" y="38"/>
                  </a:lnTo>
                  <a:lnTo>
                    <a:pt x="7"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17" name="Freeform 289">
              <a:extLst>
                <a:ext uri="{FF2B5EF4-FFF2-40B4-BE49-F238E27FC236}">
                  <a16:creationId xmlns:a16="http://schemas.microsoft.com/office/drawing/2014/main" xmlns="" id="{1AE18433-98F6-4049-96CA-B4338EAE5E4E}"/>
                </a:ext>
              </a:extLst>
            </p:cNvPr>
            <p:cNvSpPr>
              <a:spLocks/>
            </p:cNvSpPr>
            <p:nvPr/>
          </p:nvSpPr>
          <p:spPr bwMode="auto">
            <a:xfrm>
              <a:off x="1833" y="1178"/>
              <a:ext cx="10" cy="31"/>
            </a:xfrm>
            <a:custGeom>
              <a:avLst/>
              <a:gdLst>
                <a:gd name="T0" fmla="*/ 1 w 19"/>
                <a:gd name="T1" fmla="*/ 2 h 62"/>
                <a:gd name="T2" fmla="*/ 1 w 19"/>
                <a:gd name="T3" fmla="*/ 2 h 62"/>
                <a:gd name="T4" fmla="*/ 1 w 19"/>
                <a:gd name="T5" fmla="*/ 1 h 62"/>
                <a:gd name="T6" fmla="*/ 0 w 19"/>
                <a:gd name="T7" fmla="*/ 1 h 62"/>
                <a:gd name="T8" fmla="*/ 1 w 19"/>
                <a:gd name="T9" fmla="*/ 0 h 62"/>
                <a:gd name="T10" fmla="*/ 1 w 19"/>
                <a:gd name="T11" fmla="*/ 1 h 62"/>
                <a:gd name="T12" fmla="*/ 1 w 19"/>
                <a:gd name="T13" fmla="*/ 1 h 62"/>
                <a:gd name="T14" fmla="*/ 1 w 19"/>
                <a:gd name="T15" fmla="*/ 2 h 62"/>
                <a:gd name="T16" fmla="*/ 1 w 19"/>
                <a:gd name="T17" fmla="*/ 2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 h="62">
                  <a:moveTo>
                    <a:pt x="19" y="62"/>
                  </a:moveTo>
                  <a:lnTo>
                    <a:pt x="11" y="46"/>
                  </a:lnTo>
                  <a:lnTo>
                    <a:pt x="3" y="26"/>
                  </a:lnTo>
                  <a:lnTo>
                    <a:pt x="0" y="8"/>
                  </a:lnTo>
                  <a:lnTo>
                    <a:pt x="4" y="0"/>
                  </a:lnTo>
                  <a:lnTo>
                    <a:pt x="11" y="6"/>
                  </a:lnTo>
                  <a:lnTo>
                    <a:pt x="15" y="25"/>
                  </a:lnTo>
                  <a:lnTo>
                    <a:pt x="16" y="47"/>
                  </a:lnTo>
                  <a:lnTo>
                    <a:pt x="19" y="6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18" name="Freeform 290">
              <a:extLst>
                <a:ext uri="{FF2B5EF4-FFF2-40B4-BE49-F238E27FC236}">
                  <a16:creationId xmlns:a16="http://schemas.microsoft.com/office/drawing/2014/main" xmlns="" id="{A7D447CE-F5EF-4BE8-89CA-3DB1A786B5E1}"/>
                </a:ext>
              </a:extLst>
            </p:cNvPr>
            <p:cNvSpPr>
              <a:spLocks/>
            </p:cNvSpPr>
            <p:nvPr/>
          </p:nvSpPr>
          <p:spPr bwMode="auto">
            <a:xfrm>
              <a:off x="1818" y="1170"/>
              <a:ext cx="11" cy="34"/>
            </a:xfrm>
            <a:custGeom>
              <a:avLst/>
              <a:gdLst>
                <a:gd name="T0" fmla="*/ 1 w 21"/>
                <a:gd name="T1" fmla="*/ 2 h 70"/>
                <a:gd name="T2" fmla="*/ 1 w 21"/>
                <a:gd name="T3" fmla="*/ 1 h 70"/>
                <a:gd name="T4" fmla="*/ 1 w 21"/>
                <a:gd name="T5" fmla="*/ 0 h 70"/>
                <a:gd name="T6" fmla="*/ 0 w 21"/>
                <a:gd name="T7" fmla="*/ 0 h 70"/>
                <a:gd name="T8" fmla="*/ 1 w 21"/>
                <a:gd name="T9" fmla="*/ 0 h 70"/>
                <a:gd name="T10" fmla="*/ 1 w 21"/>
                <a:gd name="T11" fmla="*/ 0 h 70"/>
                <a:gd name="T12" fmla="*/ 1 w 21"/>
                <a:gd name="T13" fmla="*/ 1 h 70"/>
                <a:gd name="T14" fmla="*/ 1 w 21"/>
                <a:gd name="T15" fmla="*/ 1 h 70"/>
                <a:gd name="T16" fmla="*/ 1 w 21"/>
                <a:gd name="T17" fmla="*/ 2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70">
                  <a:moveTo>
                    <a:pt x="21" y="70"/>
                  </a:moveTo>
                  <a:lnTo>
                    <a:pt x="13" y="53"/>
                  </a:lnTo>
                  <a:lnTo>
                    <a:pt x="5" y="29"/>
                  </a:lnTo>
                  <a:lnTo>
                    <a:pt x="0" y="8"/>
                  </a:lnTo>
                  <a:lnTo>
                    <a:pt x="3" y="0"/>
                  </a:lnTo>
                  <a:lnTo>
                    <a:pt x="11" y="11"/>
                  </a:lnTo>
                  <a:lnTo>
                    <a:pt x="16" y="32"/>
                  </a:lnTo>
                  <a:lnTo>
                    <a:pt x="19" y="55"/>
                  </a:lnTo>
                  <a:lnTo>
                    <a:pt x="21"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19" name="Freeform 291">
              <a:extLst>
                <a:ext uri="{FF2B5EF4-FFF2-40B4-BE49-F238E27FC236}">
                  <a16:creationId xmlns:a16="http://schemas.microsoft.com/office/drawing/2014/main" xmlns="" id="{19D48099-6E85-4FFE-825E-BC1FDCF9DC70}"/>
                </a:ext>
              </a:extLst>
            </p:cNvPr>
            <p:cNvSpPr>
              <a:spLocks/>
            </p:cNvSpPr>
            <p:nvPr/>
          </p:nvSpPr>
          <p:spPr bwMode="auto">
            <a:xfrm>
              <a:off x="1784" y="1167"/>
              <a:ext cx="18" cy="37"/>
            </a:xfrm>
            <a:custGeom>
              <a:avLst/>
              <a:gdLst>
                <a:gd name="T0" fmla="*/ 1 w 37"/>
                <a:gd name="T1" fmla="*/ 3 h 72"/>
                <a:gd name="T2" fmla="*/ 0 w 37"/>
                <a:gd name="T3" fmla="*/ 3 h 72"/>
                <a:gd name="T4" fmla="*/ 0 w 37"/>
                <a:gd name="T5" fmla="*/ 2 h 72"/>
                <a:gd name="T6" fmla="*/ 0 w 37"/>
                <a:gd name="T7" fmla="*/ 2 h 72"/>
                <a:gd name="T8" fmla="*/ 0 w 37"/>
                <a:gd name="T9" fmla="*/ 2 h 72"/>
                <a:gd name="T10" fmla="*/ 0 w 37"/>
                <a:gd name="T11" fmla="*/ 1 h 72"/>
                <a:gd name="T12" fmla="*/ 0 w 37"/>
                <a:gd name="T13" fmla="*/ 1 h 72"/>
                <a:gd name="T14" fmla="*/ 0 w 37"/>
                <a:gd name="T15" fmla="*/ 1 h 72"/>
                <a:gd name="T16" fmla="*/ 0 w 37"/>
                <a:gd name="T17" fmla="*/ 0 h 72"/>
                <a:gd name="T18" fmla="*/ 0 w 37"/>
                <a:gd name="T19" fmla="*/ 1 h 72"/>
                <a:gd name="T20" fmla="*/ 0 w 37"/>
                <a:gd name="T21" fmla="*/ 1 h 72"/>
                <a:gd name="T22" fmla="*/ 0 w 37"/>
                <a:gd name="T23" fmla="*/ 1 h 72"/>
                <a:gd name="T24" fmla="*/ 0 w 37"/>
                <a:gd name="T25" fmla="*/ 1 h 72"/>
                <a:gd name="T26" fmla="*/ 0 w 37"/>
                <a:gd name="T27" fmla="*/ 2 h 72"/>
                <a:gd name="T28" fmla="*/ 0 w 37"/>
                <a:gd name="T29" fmla="*/ 2 h 72"/>
                <a:gd name="T30" fmla="*/ 1 w 37"/>
                <a:gd name="T31" fmla="*/ 3 h 72"/>
                <a:gd name="T32" fmla="*/ 1 w 37"/>
                <a:gd name="T33" fmla="*/ 3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72">
                  <a:moveTo>
                    <a:pt x="37" y="72"/>
                  </a:moveTo>
                  <a:lnTo>
                    <a:pt x="31" y="65"/>
                  </a:lnTo>
                  <a:lnTo>
                    <a:pt x="24" y="56"/>
                  </a:lnTo>
                  <a:lnTo>
                    <a:pt x="16" y="45"/>
                  </a:lnTo>
                  <a:lnTo>
                    <a:pt x="10" y="33"/>
                  </a:lnTo>
                  <a:lnTo>
                    <a:pt x="4" y="22"/>
                  </a:lnTo>
                  <a:lnTo>
                    <a:pt x="1" y="11"/>
                  </a:lnTo>
                  <a:lnTo>
                    <a:pt x="0" y="3"/>
                  </a:lnTo>
                  <a:lnTo>
                    <a:pt x="2" y="0"/>
                  </a:lnTo>
                  <a:lnTo>
                    <a:pt x="7" y="1"/>
                  </a:lnTo>
                  <a:lnTo>
                    <a:pt x="10" y="8"/>
                  </a:lnTo>
                  <a:lnTo>
                    <a:pt x="15" y="18"/>
                  </a:lnTo>
                  <a:lnTo>
                    <a:pt x="19" y="31"/>
                  </a:lnTo>
                  <a:lnTo>
                    <a:pt x="24" y="45"/>
                  </a:lnTo>
                  <a:lnTo>
                    <a:pt x="28" y="57"/>
                  </a:lnTo>
                  <a:lnTo>
                    <a:pt x="32" y="67"/>
                  </a:lnTo>
                  <a:lnTo>
                    <a:pt x="37" y="7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20" name="Freeform 292">
              <a:extLst>
                <a:ext uri="{FF2B5EF4-FFF2-40B4-BE49-F238E27FC236}">
                  <a16:creationId xmlns:a16="http://schemas.microsoft.com/office/drawing/2014/main" xmlns="" id="{9469AAB7-A841-498F-9B7C-5E1B989C0098}"/>
                </a:ext>
              </a:extLst>
            </p:cNvPr>
            <p:cNvSpPr>
              <a:spLocks/>
            </p:cNvSpPr>
            <p:nvPr/>
          </p:nvSpPr>
          <p:spPr bwMode="auto">
            <a:xfrm>
              <a:off x="1752" y="1173"/>
              <a:ext cx="21" cy="34"/>
            </a:xfrm>
            <a:custGeom>
              <a:avLst/>
              <a:gdLst>
                <a:gd name="T0" fmla="*/ 1 w 44"/>
                <a:gd name="T1" fmla="*/ 3 h 68"/>
                <a:gd name="T2" fmla="*/ 1 w 44"/>
                <a:gd name="T3" fmla="*/ 2 h 68"/>
                <a:gd name="T4" fmla="*/ 0 w 44"/>
                <a:gd name="T5" fmla="*/ 2 h 68"/>
                <a:gd name="T6" fmla="*/ 0 w 44"/>
                <a:gd name="T7" fmla="*/ 2 h 68"/>
                <a:gd name="T8" fmla="*/ 0 w 44"/>
                <a:gd name="T9" fmla="*/ 2 h 68"/>
                <a:gd name="T10" fmla="*/ 0 w 44"/>
                <a:gd name="T11" fmla="*/ 1 h 68"/>
                <a:gd name="T12" fmla="*/ 0 w 44"/>
                <a:gd name="T13" fmla="*/ 1 h 68"/>
                <a:gd name="T14" fmla="*/ 0 w 44"/>
                <a:gd name="T15" fmla="*/ 1 h 68"/>
                <a:gd name="T16" fmla="*/ 0 w 44"/>
                <a:gd name="T17" fmla="*/ 0 h 68"/>
                <a:gd name="T18" fmla="*/ 0 w 44"/>
                <a:gd name="T19" fmla="*/ 1 h 68"/>
                <a:gd name="T20" fmla="*/ 0 w 44"/>
                <a:gd name="T21" fmla="*/ 1 h 68"/>
                <a:gd name="T22" fmla="*/ 0 w 44"/>
                <a:gd name="T23" fmla="*/ 1 h 68"/>
                <a:gd name="T24" fmla="*/ 0 w 44"/>
                <a:gd name="T25" fmla="*/ 1 h 68"/>
                <a:gd name="T26" fmla="*/ 0 w 44"/>
                <a:gd name="T27" fmla="*/ 2 h 68"/>
                <a:gd name="T28" fmla="*/ 1 w 44"/>
                <a:gd name="T29" fmla="*/ 2 h 68"/>
                <a:gd name="T30" fmla="*/ 1 w 44"/>
                <a:gd name="T31" fmla="*/ 2 h 68"/>
                <a:gd name="T32" fmla="*/ 1 w 44"/>
                <a:gd name="T33" fmla="*/ 3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68">
                  <a:moveTo>
                    <a:pt x="44" y="68"/>
                  </a:moveTo>
                  <a:lnTo>
                    <a:pt x="38" y="63"/>
                  </a:lnTo>
                  <a:lnTo>
                    <a:pt x="31" y="54"/>
                  </a:lnTo>
                  <a:lnTo>
                    <a:pt x="22" y="44"/>
                  </a:lnTo>
                  <a:lnTo>
                    <a:pt x="14" y="33"/>
                  </a:lnTo>
                  <a:lnTo>
                    <a:pt x="7" y="21"/>
                  </a:lnTo>
                  <a:lnTo>
                    <a:pt x="3" y="12"/>
                  </a:lnTo>
                  <a:lnTo>
                    <a:pt x="0" y="5"/>
                  </a:lnTo>
                  <a:lnTo>
                    <a:pt x="3" y="0"/>
                  </a:lnTo>
                  <a:lnTo>
                    <a:pt x="7" y="1"/>
                  </a:lnTo>
                  <a:lnTo>
                    <a:pt x="13" y="7"/>
                  </a:lnTo>
                  <a:lnTo>
                    <a:pt x="19" y="18"/>
                  </a:lnTo>
                  <a:lnTo>
                    <a:pt x="24" y="30"/>
                  </a:lnTo>
                  <a:lnTo>
                    <a:pt x="30" y="43"/>
                  </a:lnTo>
                  <a:lnTo>
                    <a:pt x="36" y="54"/>
                  </a:lnTo>
                  <a:lnTo>
                    <a:pt x="41" y="64"/>
                  </a:lnTo>
                  <a:lnTo>
                    <a:pt x="44"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21" name="Freeform 293">
              <a:extLst>
                <a:ext uri="{FF2B5EF4-FFF2-40B4-BE49-F238E27FC236}">
                  <a16:creationId xmlns:a16="http://schemas.microsoft.com/office/drawing/2014/main" xmlns="" id="{6B836697-4DA6-448B-9D39-1B289CE5383D}"/>
                </a:ext>
              </a:extLst>
            </p:cNvPr>
            <p:cNvSpPr>
              <a:spLocks/>
            </p:cNvSpPr>
            <p:nvPr/>
          </p:nvSpPr>
          <p:spPr bwMode="auto">
            <a:xfrm>
              <a:off x="1797" y="1171"/>
              <a:ext cx="19" cy="32"/>
            </a:xfrm>
            <a:custGeom>
              <a:avLst/>
              <a:gdLst>
                <a:gd name="T0" fmla="*/ 2 w 37"/>
                <a:gd name="T1" fmla="*/ 3 h 62"/>
                <a:gd name="T2" fmla="*/ 1 w 37"/>
                <a:gd name="T3" fmla="*/ 2 h 62"/>
                <a:gd name="T4" fmla="*/ 1 w 37"/>
                <a:gd name="T5" fmla="*/ 2 h 62"/>
                <a:gd name="T6" fmla="*/ 1 w 37"/>
                <a:gd name="T7" fmla="*/ 2 h 62"/>
                <a:gd name="T8" fmla="*/ 1 w 37"/>
                <a:gd name="T9" fmla="*/ 1 h 62"/>
                <a:gd name="T10" fmla="*/ 1 w 37"/>
                <a:gd name="T11" fmla="*/ 1 h 62"/>
                <a:gd name="T12" fmla="*/ 1 w 37"/>
                <a:gd name="T13" fmla="*/ 1 h 62"/>
                <a:gd name="T14" fmla="*/ 0 w 37"/>
                <a:gd name="T15" fmla="*/ 1 h 62"/>
                <a:gd name="T16" fmla="*/ 1 w 37"/>
                <a:gd name="T17" fmla="*/ 0 h 62"/>
                <a:gd name="T18" fmla="*/ 1 w 37"/>
                <a:gd name="T19" fmla="*/ 1 h 62"/>
                <a:gd name="T20" fmla="*/ 1 w 37"/>
                <a:gd name="T21" fmla="*/ 1 h 62"/>
                <a:gd name="T22" fmla="*/ 1 w 37"/>
                <a:gd name="T23" fmla="*/ 1 h 62"/>
                <a:gd name="T24" fmla="*/ 1 w 37"/>
                <a:gd name="T25" fmla="*/ 1 h 62"/>
                <a:gd name="T26" fmla="*/ 1 w 37"/>
                <a:gd name="T27" fmla="*/ 2 h 62"/>
                <a:gd name="T28" fmla="*/ 1 w 37"/>
                <a:gd name="T29" fmla="*/ 2 h 62"/>
                <a:gd name="T30" fmla="*/ 2 w 37"/>
                <a:gd name="T31" fmla="*/ 2 h 62"/>
                <a:gd name="T32" fmla="*/ 2 w 37"/>
                <a:gd name="T33" fmla="*/ 3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62">
                  <a:moveTo>
                    <a:pt x="37" y="62"/>
                  </a:moveTo>
                  <a:lnTo>
                    <a:pt x="32" y="56"/>
                  </a:lnTo>
                  <a:lnTo>
                    <a:pt x="25" y="48"/>
                  </a:lnTo>
                  <a:lnTo>
                    <a:pt x="19" y="38"/>
                  </a:lnTo>
                  <a:lnTo>
                    <a:pt x="12" y="28"/>
                  </a:lnTo>
                  <a:lnTo>
                    <a:pt x="6" y="18"/>
                  </a:lnTo>
                  <a:lnTo>
                    <a:pt x="1" y="9"/>
                  </a:lnTo>
                  <a:lnTo>
                    <a:pt x="0" y="3"/>
                  </a:lnTo>
                  <a:lnTo>
                    <a:pt x="2" y="0"/>
                  </a:lnTo>
                  <a:lnTo>
                    <a:pt x="8" y="2"/>
                  </a:lnTo>
                  <a:lnTo>
                    <a:pt x="13" y="8"/>
                  </a:lnTo>
                  <a:lnTo>
                    <a:pt x="19" y="17"/>
                  </a:lnTo>
                  <a:lnTo>
                    <a:pt x="23" y="28"/>
                  </a:lnTo>
                  <a:lnTo>
                    <a:pt x="28" y="39"/>
                  </a:lnTo>
                  <a:lnTo>
                    <a:pt x="31" y="49"/>
                  </a:lnTo>
                  <a:lnTo>
                    <a:pt x="35" y="57"/>
                  </a:lnTo>
                  <a:lnTo>
                    <a:pt x="37" y="6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22" name="Freeform 294">
              <a:extLst>
                <a:ext uri="{FF2B5EF4-FFF2-40B4-BE49-F238E27FC236}">
                  <a16:creationId xmlns:a16="http://schemas.microsoft.com/office/drawing/2014/main" xmlns="" id="{5B716204-7CE5-46FB-B29E-7D62935C4A73}"/>
                </a:ext>
              </a:extLst>
            </p:cNvPr>
            <p:cNvSpPr>
              <a:spLocks/>
            </p:cNvSpPr>
            <p:nvPr/>
          </p:nvSpPr>
          <p:spPr bwMode="auto">
            <a:xfrm>
              <a:off x="1786" y="1200"/>
              <a:ext cx="28" cy="45"/>
            </a:xfrm>
            <a:custGeom>
              <a:avLst/>
              <a:gdLst>
                <a:gd name="T0" fmla="*/ 0 w 58"/>
                <a:gd name="T1" fmla="*/ 3 h 90"/>
                <a:gd name="T2" fmla="*/ 0 w 58"/>
                <a:gd name="T3" fmla="*/ 3 h 90"/>
                <a:gd name="T4" fmla="*/ 0 w 58"/>
                <a:gd name="T5" fmla="*/ 3 h 90"/>
                <a:gd name="T6" fmla="*/ 0 w 58"/>
                <a:gd name="T7" fmla="*/ 2 h 90"/>
                <a:gd name="T8" fmla="*/ 0 w 58"/>
                <a:gd name="T9" fmla="*/ 2 h 90"/>
                <a:gd name="T10" fmla="*/ 0 w 58"/>
                <a:gd name="T11" fmla="*/ 1 h 90"/>
                <a:gd name="T12" fmla="*/ 1 w 58"/>
                <a:gd name="T13" fmla="*/ 1 h 90"/>
                <a:gd name="T14" fmla="*/ 1 w 58"/>
                <a:gd name="T15" fmla="*/ 1 h 90"/>
                <a:gd name="T16" fmla="*/ 1 w 58"/>
                <a:gd name="T17" fmla="*/ 0 h 90"/>
                <a:gd name="T18" fmla="*/ 1 w 58"/>
                <a:gd name="T19" fmla="*/ 1 h 90"/>
                <a:gd name="T20" fmla="*/ 1 w 58"/>
                <a:gd name="T21" fmla="*/ 1 h 90"/>
                <a:gd name="T22" fmla="*/ 1 w 58"/>
                <a:gd name="T23" fmla="*/ 2 h 90"/>
                <a:gd name="T24" fmla="*/ 0 w 58"/>
                <a:gd name="T25" fmla="*/ 2 h 90"/>
                <a:gd name="T26" fmla="*/ 0 w 58"/>
                <a:gd name="T27" fmla="*/ 3 h 90"/>
                <a:gd name="T28" fmla="*/ 0 w 58"/>
                <a:gd name="T29" fmla="*/ 3 h 90"/>
                <a:gd name="T30" fmla="*/ 0 w 58"/>
                <a:gd name="T31" fmla="*/ 3 h 90"/>
                <a:gd name="T32" fmla="*/ 0 w 58"/>
                <a:gd name="T33" fmla="*/ 3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90">
                  <a:moveTo>
                    <a:pt x="1" y="90"/>
                  </a:moveTo>
                  <a:lnTo>
                    <a:pt x="0" y="86"/>
                  </a:lnTo>
                  <a:lnTo>
                    <a:pt x="4" y="75"/>
                  </a:lnTo>
                  <a:lnTo>
                    <a:pt x="9" y="62"/>
                  </a:lnTo>
                  <a:lnTo>
                    <a:pt x="17" y="47"/>
                  </a:lnTo>
                  <a:lnTo>
                    <a:pt x="27" y="32"/>
                  </a:lnTo>
                  <a:lnTo>
                    <a:pt x="38" y="18"/>
                  </a:lnTo>
                  <a:lnTo>
                    <a:pt x="48" y="6"/>
                  </a:lnTo>
                  <a:lnTo>
                    <a:pt x="58" y="0"/>
                  </a:lnTo>
                  <a:lnTo>
                    <a:pt x="54" y="7"/>
                  </a:lnTo>
                  <a:lnTo>
                    <a:pt x="47" y="19"/>
                  </a:lnTo>
                  <a:lnTo>
                    <a:pt x="39" y="34"/>
                  </a:lnTo>
                  <a:lnTo>
                    <a:pt x="30" y="50"/>
                  </a:lnTo>
                  <a:lnTo>
                    <a:pt x="21" y="66"/>
                  </a:lnTo>
                  <a:lnTo>
                    <a:pt x="12" y="79"/>
                  </a:lnTo>
                  <a:lnTo>
                    <a:pt x="6" y="88"/>
                  </a:lnTo>
                  <a:lnTo>
                    <a:pt x="1" y="9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23" name="Freeform 295">
              <a:extLst>
                <a:ext uri="{FF2B5EF4-FFF2-40B4-BE49-F238E27FC236}">
                  <a16:creationId xmlns:a16="http://schemas.microsoft.com/office/drawing/2014/main" xmlns="" id="{D49EB008-F3E1-4767-8250-942BD4DD27D7}"/>
                </a:ext>
              </a:extLst>
            </p:cNvPr>
            <p:cNvSpPr>
              <a:spLocks/>
            </p:cNvSpPr>
            <p:nvPr/>
          </p:nvSpPr>
          <p:spPr bwMode="auto">
            <a:xfrm>
              <a:off x="1767" y="1202"/>
              <a:ext cx="24" cy="35"/>
            </a:xfrm>
            <a:custGeom>
              <a:avLst/>
              <a:gdLst>
                <a:gd name="T0" fmla="*/ 0 w 48"/>
                <a:gd name="T1" fmla="*/ 3 h 70"/>
                <a:gd name="T2" fmla="*/ 0 w 48"/>
                <a:gd name="T3" fmla="*/ 3 h 70"/>
                <a:gd name="T4" fmla="*/ 1 w 48"/>
                <a:gd name="T5" fmla="*/ 2 h 70"/>
                <a:gd name="T6" fmla="*/ 1 w 48"/>
                <a:gd name="T7" fmla="*/ 2 h 70"/>
                <a:gd name="T8" fmla="*/ 1 w 48"/>
                <a:gd name="T9" fmla="*/ 2 h 70"/>
                <a:gd name="T10" fmla="*/ 1 w 48"/>
                <a:gd name="T11" fmla="*/ 1 h 70"/>
                <a:gd name="T12" fmla="*/ 1 w 48"/>
                <a:gd name="T13" fmla="*/ 1 h 70"/>
                <a:gd name="T14" fmla="*/ 2 w 48"/>
                <a:gd name="T15" fmla="*/ 1 h 70"/>
                <a:gd name="T16" fmla="*/ 2 w 48"/>
                <a:gd name="T17" fmla="*/ 0 h 70"/>
                <a:gd name="T18" fmla="*/ 2 w 48"/>
                <a:gd name="T19" fmla="*/ 1 h 70"/>
                <a:gd name="T20" fmla="*/ 2 w 48"/>
                <a:gd name="T21" fmla="*/ 1 h 70"/>
                <a:gd name="T22" fmla="*/ 1 w 48"/>
                <a:gd name="T23" fmla="*/ 1 h 70"/>
                <a:gd name="T24" fmla="*/ 1 w 48"/>
                <a:gd name="T25" fmla="*/ 2 h 70"/>
                <a:gd name="T26" fmla="*/ 1 w 48"/>
                <a:gd name="T27" fmla="*/ 2 h 70"/>
                <a:gd name="T28" fmla="*/ 1 w 48"/>
                <a:gd name="T29" fmla="*/ 2 h 70"/>
                <a:gd name="T30" fmla="*/ 1 w 48"/>
                <a:gd name="T31" fmla="*/ 3 h 70"/>
                <a:gd name="T32" fmla="*/ 0 w 48"/>
                <a:gd name="T33" fmla="*/ 3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70">
                  <a:moveTo>
                    <a:pt x="0" y="70"/>
                  </a:moveTo>
                  <a:lnTo>
                    <a:pt x="0" y="67"/>
                  </a:lnTo>
                  <a:lnTo>
                    <a:pt x="2" y="60"/>
                  </a:lnTo>
                  <a:lnTo>
                    <a:pt x="6" y="49"/>
                  </a:lnTo>
                  <a:lnTo>
                    <a:pt x="13" y="38"/>
                  </a:lnTo>
                  <a:lnTo>
                    <a:pt x="20" y="26"/>
                  </a:lnTo>
                  <a:lnTo>
                    <a:pt x="29" y="15"/>
                  </a:lnTo>
                  <a:lnTo>
                    <a:pt x="38" y="6"/>
                  </a:lnTo>
                  <a:lnTo>
                    <a:pt x="48" y="0"/>
                  </a:lnTo>
                  <a:lnTo>
                    <a:pt x="43" y="8"/>
                  </a:lnTo>
                  <a:lnTo>
                    <a:pt x="37" y="18"/>
                  </a:lnTo>
                  <a:lnTo>
                    <a:pt x="29" y="30"/>
                  </a:lnTo>
                  <a:lnTo>
                    <a:pt x="22" y="43"/>
                  </a:lnTo>
                  <a:lnTo>
                    <a:pt x="15" y="54"/>
                  </a:lnTo>
                  <a:lnTo>
                    <a:pt x="8" y="63"/>
                  </a:lnTo>
                  <a:lnTo>
                    <a:pt x="4" y="69"/>
                  </a:lnTo>
                  <a:lnTo>
                    <a:pt x="0"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24" name="Freeform 296">
              <a:extLst>
                <a:ext uri="{FF2B5EF4-FFF2-40B4-BE49-F238E27FC236}">
                  <a16:creationId xmlns:a16="http://schemas.microsoft.com/office/drawing/2014/main" xmlns="" id="{70BF27DE-1D76-4C29-BBE7-3AFB4ECA96A4}"/>
                </a:ext>
              </a:extLst>
            </p:cNvPr>
            <p:cNvSpPr>
              <a:spLocks/>
            </p:cNvSpPr>
            <p:nvPr/>
          </p:nvSpPr>
          <p:spPr bwMode="auto">
            <a:xfrm>
              <a:off x="1766" y="1171"/>
              <a:ext cx="22" cy="34"/>
            </a:xfrm>
            <a:custGeom>
              <a:avLst/>
              <a:gdLst>
                <a:gd name="T0" fmla="*/ 2 w 44"/>
                <a:gd name="T1" fmla="*/ 3 h 68"/>
                <a:gd name="T2" fmla="*/ 2 w 44"/>
                <a:gd name="T3" fmla="*/ 2 h 68"/>
                <a:gd name="T4" fmla="*/ 1 w 44"/>
                <a:gd name="T5" fmla="*/ 2 h 68"/>
                <a:gd name="T6" fmla="*/ 1 w 44"/>
                <a:gd name="T7" fmla="*/ 2 h 68"/>
                <a:gd name="T8" fmla="*/ 1 w 44"/>
                <a:gd name="T9" fmla="*/ 1 h 68"/>
                <a:gd name="T10" fmla="*/ 1 w 44"/>
                <a:gd name="T11" fmla="*/ 1 h 68"/>
                <a:gd name="T12" fmla="*/ 1 w 44"/>
                <a:gd name="T13" fmla="*/ 1 h 68"/>
                <a:gd name="T14" fmla="*/ 0 w 44"/>
                <a:gd name="T15" fmla="*/ 1 h 68"/>
                <a:gd name="T16" fmla="*/ 1 w 44"/>
                <a:gd name="T17" fmla="*/ 0 h 68"/>
                <a:gd name="T18" fmla="*/ 1 w 44"/>
                <a:gd name="T19" fmla="*/ 1 h 68"/>
                <a:gd name="T20" fmla="*/ 1 w 44"/>
                <a:gd name="T21" fmla="*/ 1 h 68"/>
                <a:gd name="T22" fmla="*/ 1 w 44"/>
                <a:gd name="T23" fmla="*/ 1 h 68"/>
                <a:gd name="T24" fmla="*/ 1 w 44"/>
                <a:gd name="T25" fmla="*/ 1 h 68"/>
                <a:gd name="T26" fmla="*/ 1 w 44"/>
                <a:gd name="T27" fmla="*/ 2 h 68"/>
                <a:gd name="T28" fmla="*/ 2 w 44"/>
                <a:gd name="T29" fmla="*/ 2 h 68"/>
                <a:gd name="T30" fmla="*/ 2 w 44"/>
                <a:gd name="T31" fmla="*/ 2 h 68"/>
                <a:gd name="T32" fmla="*/ 2 w 44"/>
                <a:gd name="T33" fmla="*/ 3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68">
                  <a:moveTo>
                    <a:pt x="44" y="68"/>
                  </a:moveTo>
                  <a:lnTo>
                    <a:pt x="38" y="62"/>
                  </a:lnTo>
                  <a:lnTo>
                    <a:pt x="31" y="54"/>
                  </a:lnTo>
                  <a:lnTo>
                    <a:pt x="23" y="42"/>
                  </a:lnTo>
                  <a:lnTo>
                    <a:pt x="15" y="32"/>
                  </a:lnTo>
                  <a:lnTo>
                    <a:pt x="7" y="20"/>
                  </a:lnTo>
                  <a:lnTo>
                    <a:pt x="2" y="11"/>
                  </a:lnTo>
                  <a:lnTo>
                    <a:pt x="0" y="3"/>
                  </a:lnTo>
                  <a:lnTo>
                    <a:pt x="2" y="0"/>
                  </a:lnTo>
                  <a:lnTo>
                    <a:pt x="7" y="1"/>
                  </a:lnTo>
                  <a:lnTo>
                    <a:pt x="13" y="7"/>
                  </a:lnTo>
                  <a:lnTo>
                    <a:pt x="18" y="17"/>
                  </a:lnTo>
                  <a:lnTo>
                    <a:pt x="25" y="30"/>
                  </a:lnTo>
                  <a:lnTo>
                    <a:pt x="31" y="42"/>
                  </a:lnTo>
                  <a:lnTo>
                    <a:pt x="36" y="54"/>
                  </a:lnTo>
                  <a:lnTo>
                    <a:pt x="40" y="63"/>
                  </a:lnTo>
                  <a:lnTo>
                    <a:pt x="44"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25" name="Freeform 297">
              <a:extLst>
                <a:ext uri="{FF2B5EF4-FFF2-40B4-BE49-F238E27FC236}">
                  <a16:creationId xmlns:a16="http://schemas.microsoft.com/office/drawing/2014/main" xmlns="" id="{B6262EC6-98CD-4585-B33E-CEA38C98CFE7}"/>
                </a:ext>
              </a:extLst>
            </p:cNvPr>
            <p:cNvSpPr>
              <a:spLocks/>
            </p:cNvSpPr>
            <p:nvPr/>
          </p:nvSpPr>
          <p:spPr bwMode="auto">
            <a:xfrm>
              <a:off x="2654" y="677"/>
              <a:ext cx="86" cy="89"/>
            </a:xfrm>
            <a:custGeom>
              <a:avLst/>
              <a:gdLst>
                <a:gd name="T0" fmla="*/ 0 w 173"/>
                <a:gd name="T1" fmla="*/ 2 h 178"/>
                <a:gd name="T2" fmla="*/ 0 w 173"/>
                <a:gd name="T3" fmla="*/ 2 h 178"/>
                <a:gd name="T4" fmla="*/ 0 w 173"/>
                <a:gd name="T5" fmla="*/ 3 h 178"/>
                <a:gd name="T6" fmla="*/ 1 w 173"/>
                <a:gd name="T7" fmla="*/ 3 h 178"/>
                <a:gd name="T8" fmla="*/ 1 w 173"/>
                <a:gd name="T9" fmla="*/ 3 h 178"/>
                <a:gd name="T10" fmla="*/ 1 w 173"/>
                <a:gd name="T11" fmla="*/ 4 h 178"/>
                <a:gd name="T12" fmla="*/ 1 w 173"/>
                <a:gd name="T13" fmla="*/ 4 h 178"/>
                <a:gd name="T14" fmla="*/ 1 w 173"/>
                <a:gd name="T15" fmla="*/ 4 h 178"/>
                <a:gd name="T16" fmla="*/ 0 w 173"/>
                <a:gd name="T17" fmla="*/ 3 h 178"/>
                <a:gd name="T18" fmla="*/ 0 w 173"/>
                <a:gd name="T19" fmla="*/ 3 h 178"/>
                <a:gd name="T20" fmla="*/ 0 w 173"/>
                <a:gd name="T21" fmla="*/ 4 h 178"/>
                <a:gd name="T22" fmla="*/ 0 w 173"/>
                <a:gd name="T23" fmla="*/ 5 h 178"/>
                <a:gd name="T24" fmla="*/ 0 w 173"/>
                <a:gd name="T25" fmla="*/ 5 h 178"/>
                <a:gd name="T26" fmla="*/ 0 w 173"/>
                <a:gd name="T27" fmla="*/ 5 h 178"/>
                <a:gd name="T28" fmla="*/ 1 w 173"/>
                <a:gd name="T29" fmla="*/ 5 h 178"/>
                <a:gd name="T30" fmla="*/ 1 w 173"/>
                <a:gd name="T31" fmla="*/ 5 h 178"/>
                <a:gd name="T32" fmla="*/ 1 w 173"/>
                <a:gd name="T33" fmla="*/ 5 h 178"/>
                <a:gd name="T34" fmla="*/ 1 w 173"/>
                <a:gd name="T35" fmla="*/ 6 h 178"/>
                <a:gd name="T36" fmla="*/ 1 w 173"/>
                <a:gd name="T37" fmla="*/ 6 h 178"/>
                <a:gd name="T38" fmla="*/ 2 w 173"/>
                <a:gd name="T39" fmla="*/ 6 h 178"/>
                <a:gd name="T40" fmla="*/ 2 w 173"/>
                <a:gd name="T41" fmla="*/ 5 h 178"/>
                <a:gd name="T42" fmla="*/ 2 w 173"/>
                <a:gd name="T43" fmla="*/ 5 h 178"/>
                <a:gd name="T44" fmla="*/ 2 w 173"/>
                <a:gd name="T45" fmla="*/ 4 h 178"/>
                <a:gd name="T46" fmla="*/ 2 w 173"/>
                <a:gd name="T47" fmla="*/ 5 h 178"/>
                <a:gd name="T48" fmla="*/ 2 w 173"/>
                <a:gd name="T49" fmla="*/ 5 h 178"/>
                <a:gd name="T50" fmla="*/ 3 w 173"/>
                <a:gd name="T51" fmla="*/ 5 h 178"/>
                <a:gd name="T52" fmla="*/ 4 w 173"/>
                <a:gd name="T53" fmla="*/ 5 h 178"/>
                <a:gd name="T54" fmla="*/ 4 w 173"/>
                <a:gd name="T55" fmla="*/ 5 h 178"/>
                <a:gd name="T56" fmla="*/ 5 w 173"/>
                <a:gd name="T57" fmla="*/ 5 h 178"/>
                <a:gd name="T58" fmla="*/ 4 w 173"/>
                <a:gd name="T59" fmla="*/ 4 h 178"/>
                <a:gd name="T60" fmla="*/ 4 w 173"/>
                <a:gd name="T61" fmla="*/ 4 h 178"/>
                <a:gd name="T62" fmla="*/ 3 w 173"/>
                <a:gd name="T63" fmla="*/ 4 h 178"/>
                <a:gd name="T64" fmla="*/ 3 w 173"/>
                <a:gd name="T65" fmla="*/ 3 h 178"/>
                <a:gd name="T66" fmla="*/ 4 w 173"/>
                <a:gd name="T67" fmla="*/ 3 h 178"/>
                <a:gd name="T68" fmla="*/ 5 w 173"/>
                <a:gd name="T69" fmla="*/ 3 h 178"/>
                <a:gd name="T70" fmla="*/ 5 w 173"/>
                <a:gd name="T71" fmla="*/ 2 h 178"/>
                <a:gd name="T72" fmla="*/ 4 w 173"/>
                <a:gd name="T73" fmla="*/ 2 h 178"/>
                <a:gd name="T74" fmla="*/ 4 w 173"/>
                <a:gd name="T75" fmla="*/ 2 h 178"/>
                <a:gd name="T76" fmla="*/ 4 w 173"/>
                <a:gd name="T77" fmla="*/ 2 h 178"/>
                <a:gd name="T78" fmla="*/ 3 w 173"/>
                <a:gd name="T79" fmla="*/ 3 h 178"/>
                <a:gd name="T80" fmla="*/ 3 w 173"/>
                <a:gd name="T81" fmla="*/ 3 h 178"/>
                <a:gd name="T82" fmla="*/ 3 w 173"/>
                <a:gd name="T83" fmla="*/ 3 h 178"/>
                <a:gd name="T84" fmla="*/ 3 w 173"/>
                <a:gd name="T85" fmla="*/ 2 h 178"/>
                <a:gd name="T86" fmla="*/ 3 w 173"/>
                <a:gd name="T87" fmla="*/ 1 h 178"/>
                <a:gd name="T88" fmla="*/ 3 w 173"/>
                <a:gd name="T89" fmla="*/ 1 h 178"/>
                <a:gd name="T90" fmla="*/ 2 w 173"/>
                <a:gd name="T91" fmla="*/ 1 h 178"/>
                <a:gd name="T92" fmla="*/ 2 w 173"/>
                <a:gd name="T93" fmla="*/ 1 h 178"/>
                <a:gd name="T94" fmla="*/ 2 w 173"/>
                <a:gd name="T95" fmla="*/ 1 h 178"/>
                <a:gd name="T96" fmla="*/ 2 w 173"/>
                <a:gd name="T97" fmla="*/ 2 h 178"/>
                <a:gd name="T98" fmla="*/ 2 w 173"/>
                <a:gd name="T99" fmla="*/ 2 h 178"/>
                <a:gd name="T100" fmla="*/ 2 w 173"/>
                <a:gd name="T101" fmla="*/ 3 h 178"/>
                <a:gd name="T102" fmla="*/ 2 w 173"/>
                <a:gd name="T103" fmla="*/ 3 h 178"/>
                <a:gd name="T104" fmla="*/ 1 w 173"/>
                <a:gd name="T105" fmla="*/ 2 h 17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73" h="178">
                  <a:moveTo>
                    <a:pt x="43" y="39"/>
                  </a:moveTo>
                  <a:lnTo>
                    <a:pt x="37" y="41"/>
                  </a:lnTo>
                  <a:lnTo>
                    <a:pt x="31" y="43"/>
                  </a:lnTo>
                  <a:lnTo>
                    <a:pt x="25" y="46"/>
                  </a:lnTo>
                  <a:lnTo>
                    <a:pt x="20" y="52"/>
                  </a:lnTo>
                  <a:lnTo>
                    <a:pt x="16" y="58"/>
                  </a:lnTo>
                  <a:lnTo>
                    <a:pt x="15" y="65"/>
                  </a:lnTo>
                  <a:lnTo>
                    <a:pt x="16" y="74"/>
                  </a:lnTo>
                  <a:lnTo>
                    <a:pt x="22" y="83"/>
                  </a:lnTo>
                  <a:lnTo>
                    <a:pt x="28" y="87"/>
                  </a:lnTo>
                  <a:lnTo>
                    <a:pt x="34" y="87"/>
                  </a:lnTo>
                  <a:lnTo>
                    <a:pt x="40" y="85"/>
                  </a:lnTo>
                  <a:lnTo>
                    <a:pt x="43" y="83"/>
                  </a:lnTo>
                  <a:lnTo>
                    <a:pt x="48" y="88"/>
                  </a:lnTo>
                  <a:lnTo>
                    <a:pt x="52" y="91"/>
                  </a:lnTo>
                  <a:lnTo>
                    <a:pt x="56" y="95"/>
                  </a:lnTo>
                  <a:lnTo>
                    <a:pt x="59" y="99"/>
                  </a:lnTo>
                  <a:lnTo>
                    <a:pt x="61" y="103"/>
                  </a:lnTo>
                  <a:lnTo>
                    <a:pt x="61" y="104"/>
                  </a:lnTo>
                  <a:lnTo>
                    <a:pt x="58" y="104"/>
                  </a:lnTo>
                  <a:lnTo>
                    <a:pt x="52" y="103"/>
                  </a:lnTo>
                  <a:lnTo>
                    <a:pt x="46" y="102"/>
                  </a:lnTo>
                  <a:lnTo>
                    <a:pt x="42" y="102"/>
                  </a:lnTo>
                  <a:lnTo>
                    <a:pt x="38" y="100"/>
                  </a:lnTo>
                  <a:lnTo>
                    <a:pt x="37" y="98"/>
                  </a:lnTo>
                  <a:lnTo>
                    <a:pt x="35" y="95"/>
                  </a:lnTo>
                  <a:lnTo>
                    <a:pt x="30" y="91"/>
                  </a:lnTo>
                  <a:lnTo>
                    <a:pt x="25" y="90"/>
                  </a:lnTo>
                  <a:lnTo>
                    <a:pt x="16" y="91"/>
                  </a:lnTo>
                  <a:lnTo>
                    <a:pt x="8" y="95"/>
                  </a:lnTo>
                  <a:lnTo>
                    <a:pt x="4" y="100"/>
                  </a:lnTo>
                  <a:lnTo>
                    <a:pt x="0" y="109"/>
                  </a:lnTo>
                  <a:lnTo>
                    <a:pt x="0" y="118"/>
                  </a:lnTo>
                  <a:lnTo>
                    <a:pt x="2" y="124"/>
                  </a:lnTo>
                  <a:lnTo>
                    <a:pt x="3" y="127"/>
                  </a:lnTo>
                  <a:lnTo>
                    <a:pt x="5" y="130"/>
                  </a:lnTo>
                  <a:lnTo>
                    <a:pt x="6" y="133"/>
                  </a:lnTo>
                  <a:lnTo>
                    <a:pt x="10" y="135"/>
                  </a:lnTo>
                  <a:lnTo>
                    <a:pt x="15" y="137"/>
                  </a:lnTo>
                  <a:lnTo>
                    <a:pt x="20" y="138"/>
                  </a:lnTo>
                  <a:lnTo>
                    <a:pt x="26" y="138"/>
                  </a:lnTo>
                  <a:lnTo>
                    <a:pt x="31" y="137"/>
                  </a:lnTo>
                  <a:lnTo>
                    <a:pt x="36" y="136"/>
                  </a:lnTo>
                  <a:lnTo>
                    <a:pt x="40" y="134"/>
                  </a:lnTo>
                  <a:lnTo>
                    <a:pt x="42" y="132"/>
                  </a:lnTo>
                  <a:lnTo>
                    <a:pt x="45" y="128"/>
                  </a:lnTo>
                  <a:lnTo>
                    <a:pt x="51" y="127"/>
                  </a:lnTo>
                  <a:lnTo>
                    <a:pt x="56" y="129"/>
                  </a:lnTo>
                  <a:lnTo>
                    <a:pt x="59" y="130"/>
                  </a:lnTo>
                  <a:lnTo>
                    <a:pt x="50" y="138"/>
                  </a:lnTo>
                  <a:lnTo>
                    <a:pt x="42" y="150"/>
                  </a:lnTo>
                  <a:lnTo>
                    <a:pt x="38" y="163"/>
                  </a:lnTo>
                  <a:lnTo>
                    <a:pt x="42" y="172"/>
                  </a:lnTo>
                  <a:lnTo>
                    <a:pt x="45" y="174"/>
                  </a:lnTo>
                  <a:lnTo>
                    <a:pt x="50" y="177"/>
                  </a:lnTo>
                  <a:lnTo>
                    <a:pt x="56" y="178"/>
                  </a:lnTo>
                  <a:lnTo>
                    <a:pt x="60" y="177"/>
                  </a:lnTo>
                  <a:lnTo>
                    <a:pt x="66" y="175"/>
                  </a:lnTo>
                  <a:lnTo>
                    <a:pt x="71" y="174"/>
                  </a:lnTo>
                  <a:lnTo>
                    <a:pt x="74" y="171"/>
                  </a:lnTo>
                  <a:lnTo>
                    <a:pt x="78" y="167"/>
                  </a:lnTo>
                  <a:lnTo>
                    <a:pt x="81" y="159"/>
                  </a:lnTo>
                  <a:lnTo>
                    <a:pt x="81" y="150"/>
                  </a:lnTo>
                  <a:lnTo>
                    <a:pt x="80" y="142"/>
                  </a:lnTo>
                  <a:lnTo>
                    <a:pt x="76" y="135"/>
                  </a:lnTo>
                  <a:lnTo>
                    <a:pt x="74" y="132"/>
                  </a:lnTo>
                  <a:lnTo>
                    <a:pt x="74" y="128"/>
                  </a:lnTo>
                  <a:lnTo>
                    <a:pt x="76" y="126"/>
                  </a:lnTo>
                  <a:lnTo>
                    <a:pt x="79" y="125"/>
                  </a:lnTo>
                  <a:lnTo>
                    <a:pt x="81" y="126"/>
                  </a:lnTo>
                  <a:lnTo>
                    <a:pt x="83" y="128"/>
                  </a:lnTo>
                  <a:lnTo>
                    <a:pt x="84" y="134"/>
                  </a:lnTo>
                  <a:lnTo>
                    <a:pt x="86" y="140"/>
                  </a:lnTo>
                  <a:lnTo>
                    <a:pt x="88" y="145"/>
                  </a:lnTo>
                  <a:lnTo>
                    <a:pt x="92" y="151"/>
                  </a:lnTo>
                  <a:lnTo>
                    <a:pt x="102" y="152"/>
                  </a:lnTo>
                  <a:lnTo>
                    <a:pt x="113" y="145"/>
                  </a:lnTo>
                  <a:lnTo>
                    <a:pt x="118" y="150"/>
                  </a:lnTo>
                  <a:lnTo>
                    <a:pt x="124" y="153"/>
                  </a:lnTo>
                  <a:lnTo>
                    <a:pt x="130" y="156"/>
                  </a:lnTo>
                  <a:lnTo>
                    <a:pt x="139" y="157"/>
                  </a:lnTo>
                  <a:lnTo>
                    <a:pt x="145" y="155"/>
                  </a:lnTo>
                  <a:lnTo>
                    <a:pt x="152" y="151"/>
                  </a:lnTo>
                  <a:lnTo>
                    <a:pt x="158" y="144"/>
                  </a:lnTo>
                  <a:lnTo>
                    <a:pt x="163" y="134"/>
                  </a:lnTo>
                  <a:lnTo>
                    <a:pt x="163" y="133"/>
                  </a:lnTo>
                  <a:lnTo>
                    <a:pt x="163" y="132"/>
                  </a:lnTo>
                  <a:lnTo>
                    <a:pt x="162" y="130"/>
                  </a:lnTo>
                  <a:lnTo>
                    <a:pt x="162" y="129"/>
                  </a:lnTo>
                  <a:lnTo>
                    <a:pt x="159" y="125"/>
                  </a:lnTo>
                  <a:lnTo>
                    <a:pt x="155" y="118"/>
                  </a:lnTo>
                  <a:lnTo>
                    <a:pt x="148" y="113"/>
                  </a:lnTo>
                  <a:lnTo>
                    <a:pt x="136" y="113"/>
                  </a:lnTo>
                  <a:lnTo>
                    <a:pt x="129" y="114"/>
                  </a:lnTo>
                  <a:lnTo>
                    <a:pt x="125" y="112"/>
                  </a:lnTo>
                  <a:lnTo>
                    <a:pt x="120" y="109"/>
                  </a:lnTo>
                  <a:lnTo>
                    <a:pt x="117" y="105"/>
                  </a:lnTo>
                  <a:lnTo>
                    <a:pt x="122" y="99"/>
                  </a:lnTo>
                  <a:lnTo>
                    <a:pt x="127" y="94"/>
                  </a:lnTo>
                  <a:lnTo>
                    <a:pt x="133" y="89"/>
                  </a:lnTo>
                  <a:lnTo>
                    <a:pt x="137" y="84"/>
                  </a:lnTo>
                  <a:lnTo>
                    <a:pt x="149" y="85"/>
                  </a:lnTo>
                  <a:lnTo>
                    <a:pt x="157" y="83"/>
                  </a:lnTo>
                  <a:lnTo>
                    <a:pt x="164" y="80"/>
                  </a:lnTo>
                  <a:lnTo>
                    <a:pt x="170" y="73"/>
                  </a:lnTo>
                  <a:lnTo>
                    <a:pt x="172" y="66"/>
                  </a:lnTo>
                  <a:lnTo>
                    <a:pt x="173" y="59"/>
                  </a:lnTo>
                  <a:lnTo>
                    <a:pt x="171" y="52"/>
                  </a:lnTo>
                  <a:lnTo>
                    <a:pt x="166" y="45"/>
                  </a:lnTo>
                  <a:lnTo>
                    <a:pt x="160" y="41"/>
                  </a:lnTo>
                  <a:lnTo>
                    <a:pt x="151" y="39"/>
                  </a:lnTo>
                  <a:lnTo>
                    <a:pt x="142" y="41"/>
                  </a:lnTo>
                  <a:lnTo>
                    <a:pt x="134" y="44"/>
                  </a:lnTo>
                  <a:lnTo>
                    <a:pt x="129" y="50"/>
                  </a:lnTo>
                  <a:lnTo>
                    <a:pt x="128" y="54"/>
                  </a:lnTo>
                  <a:lnTo>
                    <a:pt x="128" y="59"/>
                  </a:lnTo>
                  <a:lnTo>
                    <a:pt x="129" y="64"/>
                  </a:lnTo>
                  <a:lnTo>
                    <a:pt x="124" y="71"/>
                  </a:lnTo>
                  <a:lnTo>
                    <a:pt x="117" y="76"/>
                  </a:lnTo>
                  <a:lnTo>
                    <a:pt x="111" y="81"/>
                  </a:lnTo>
                  <a:lnTo>
                    <a:pt x="107" y="83"/>
                  </a:lnTo>
                  <a:lnTo>
                    <a:pt x="105" y="81"/>
                  </a:lnTo>
                  <a:lnTo>
                    <a:pt x="103" y="79"/>
                  </a:lnTo>
                  <a:lnTo>
                    <a:pt x="101" y="76"/>
                  </a:lnTo>
                  <a:lnTo>
                    <a:pt x="97" y="75"/>
                  </a:lnTo>
                  <a:lnTo>
                    <a:pt x="101" y="68"/>
                  </a:lnTo>
                  <a:lnTo>
                    <a:pt x="103" y="60"/>
                  </a:lnTo>
                  <a:lnTo>
                    <a:pt x="104" y="53"/>
                  </a:lnTo>
                  <a:lnTo>
                    <a:pt x="105" y="49"/>
                  </a:lnTo>
                  <a:lnTo>
                    <a:pt x="113" y="43"/>
                  </a:lnTo>
                  <a:lnTo>
                    <a:pt x="119" y="35"/>
                  </a:lnTo>
                  <a:lnTo>
                    <a:pt x="122" y="27"/>
                  </a:lnTo>
                  <a:lnTo>
                    <a:pt x="121" y="19"/>
                  </a:lnTo>
                  <a:lnTo>
                    <a:pt x="117" y="11"/>
                  </a:lnTo>
                  <a:lnTo>
                    <a:pt x="111" y="5"/>
                  </a:lnTo>
                  <a:lnTo>
                    <a:pt x="103" y="1"/>
                  </a:lnTo>
                  <a:lnTo>
                    <a:pt x="94" y="0"/>
                  </a:lnTo>
                  <a:lnTo>
                    <a:pt x="89" y="1"/>
                  </a:lnTo>
                  <a:lnTo>
                    <a:pt x="83" y="5"/>
                  </a:lnTo>
                  <a:lnTo>
                    <a:pt x="79" y="8"/>
                  </a:lnTo>
                  <a:lnTo>
                    <a:pt x="74" y="12"/>
                  </a:lnTo>
                  <a:lnTo>
                    <a:pt x="71" y="15"/>
                  </a:lnTo>
                  <a:lnTo>
                    <a:pt x="69" y="19"/>
                  </a:lnTo>
                  <a:lnTo>
                    <a:pt x="68" y="22"/>
                  </a:lnTo>
                  <a:lnTo>
                    <a:pt x="68" y="27"/>
                  </a:lnTo>
                  <a:lnTo>
                    <a:pt x="71" y="34"/>
                  </a:lnTo>
                  <a:lnTo>
                    <a:pt x="74" y="39"/>
                  </a:lnTo>
                  <a:lnTo>
                    <a:pt x="79" y="44"/>
                  </a:lnTo>
                  <a:lnTo>
                    <a:pt x="83" y="46"/>
                  </a:lnTo>
                  <a:lnTo>
                    <a:pt x="84" y="54"/>
                  </a:lnTo>
                  <a:lnTo>
                    <a:pt x="83" y="61"/>
                  </a:lnTo>
                  <a:lnTo>
                    <a:pt x="83" y="67"/>
                  </a:lnTo>
                  <a:lnTo>
                    <a:pt x="83" y="71"/>
                  </a:lnTo>
                  <a:lnTo>
                    <a:pt x="79" y="71"/>
                  </a:lnTo>
                  <a:lnTo>
                    <a:pt x="75" y="72"/>
                  </a:lnTo>
                  <a:lnTo>
                    <a:pt x="73" y="74"/>
                  </a:lnTo>
                  <a:lnTo>
                    <a:pt x="72" y="74"/>
                  </a:lnTo>
                  <a:lnTo>
                    <a:pt x="66" y="67"/>
                  </a:lnTo>
                  <a:lnTo>
                    <a:pt x="63" y="54"/>
                  </a:lnTo>
                  <a:lnTo>
                    <a:pt x="56" y="44"/>
                  </a:lnTo>
                  <a:lnTo>
                    <a:pt x="43" y="39"/>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26" name="Freeform 298">
              <a:extLst>
                <a:ext uri="{FF2B5EF4-FFF2-40B4-BE49-F238E27FC236}">
                  <a16:creationId xmlns:a16="http://schemas.microsoft.com/office/drawing/2014/main" xmlns="" id="{84FABA6A-25CC-418B-94A4-2CC1EEA441E6}"/>
                </a:ext>
              </a:extLst>
            </p:cNvPr>
            <p:cNvSpPr>
              <a:spLocks/>
            </p:cNvSpPr>
            <p:nvPr/>
          </p:nvSpPr>
          <p:spPr bwMode="auto">
            <a:xfrm>
              <a:off x="2593" y="794"/>
              <a:ext cx="89" cy="154"/>
            </a:xfrm>
            <a:custGeom>
              <a:avLst/>
              <a:gdLst>
                <a:gd name="T0" fmla="*/ 5 w 179"/>
                <a:gd name="T1" fmla="*/ 0 h 309"/>
                <a:gd name="T2" fmla="*/ 5 w 179"/>
                <a:gd name="T3" fmla="*/ 0 h 309"/>
                <a:gd name="T4" fmla="*/ 4 w 179"/>
                <a:gd name="T5" fmla="*/ 1 h 309"/>
                <a:gd name="T6" fmla="*/ 3 w 179"/>
                <a:gd name="T7" fmla="*/ 1 h 309"/>
                <a:gd name="T8" fmla="*/ 3 w 179"/>
                <a:gd name="T9" fmla="*/ 1 h 309"/>
                <a:gd name="T10" fmla="*/ 2 w 179"/>
                <a:gd name="T11" fmla="*/ 2 h 309"/>
                <a:gd name="T12" fmla="*/ 2 w 179"/>
                <a:gd name="T13" fmla="*/ 2 h 309"/>
                <a:gd name="T14" fmla="*/ 1 w 179"/>
                <a:gd name="T15" fmla="*/ 2 h 309"/>
                <a:gd name="T16" fmla="*/ 1 w 179"/>
                <a:gd name="T17" fmla="*/ 2 h 309"/>
                <a:gd name="T18" fmla="*/ 1 w 179"/>
                <a:gd name="T19" fmla="*/ 2 h 309"/>
                <a:gd name="T20" fmla="*/ 1 w 179"/>
                <a:gd name="T21" fmla="*/ 2 h 309"/>
                <a:gd name="T22" fmla="*/ 1 w 179"/>
                <a:gd name="T23" fmla="*/ 3 h 309"/>
                <a:gd name="T24" fmla="*/ 0 w 179"/>
                <a:gd name="T25" fmla="*/ 3 h 309"/>
                <a:gd name="T26" fmla="*/ 0 w 179"/>
                <a:gd name="T27" fmla="*/ 3 h 309"/>
                <a:gd name="T28" fmla="*/ 0 w 179"/>
                <a:gd name="T29" fmla="*/ 4 h 309"/>
                <a:gd name="T30" fmla="*/ 0 w 179"/>
                <a:gd name="T31" fmla="*/ 4 h 309"/>
                <a:gd name="T32" fmla="*/ 0 w 179"/>
                <a:gd name="T33" fmla="*/ 4 h 309"/>
                <a:gd name="T34" fmla="*/ 0 w 179"/>
                <a:gd name="T35" fmla="*/ 5 h 309"/>
                <a:gd name="T36" fmla="*/ 0 w 179"/>
                <a:gd name="T37" fmla="*/ 5 h 309"/>
                <a:gd name="T38" fmla="*/ 0 w 179"/>
                <a:gd name="T39" fmla="*/ 6 h 309"/>
                <a:gd name="T40" fmla="*/ 0 w 179"/>
                <a:gd name="T41" fmla="*/ 7 h 309"/>
                <a:gd name="T42" fmla="*/ 0 w 179"/>
                <a:gd name="T43" fmla="*/ 7 h 309"/>
                <a:gd name="T44" fmla="*/ 0 w 179"/>
                <a:gd name="T45" fmla="*/ 7 h 309"/>
                <a:gd name="T46" fmla="*/ 1 w 179"/>
                <a:gd name="T47" fmla="*/ 7 h 309"/>
                <a:gd name="T48" fmla="*/ 1 w 179"/>
                <a:gd name="T49" fmla="*/ 7 h 309"/>
                <a:gd name="T50" fmla="*/ 1 w 179"/>
                <a:gd name="T51" fmla="*/ 8 h 309"/>
                <a:gd name="T52" fmla="*/ 2 w 179"/>
                <a:gd name="T53" fmla="*/ 8 h 309"/>
                <a:gd name="T54" fmla="*/ 2 w 179"/>
                <a:gd name="T55" fmla="*/ 9 h 309"/>
                <a:gd name="T56" fmla="*/ 2 w 179"/>
                <a:gd name="T57" fmla="*/ 9 h 309"/>
                <a:gd name="T58" fmla="*/ 2 w 179"/>
                <a:gd name="T59" fmla="*/ 9 h 309"/>
                <a:gd name="T60" fmla="*/ 3 w 179"/>
                <a:gd name="T61" fmla="*/ 8 h 309"/>
                <a:gd name="T62" fmla="*/ 3 w 179"/>
                <a:gd name="T63" fmla="*/ 8 h 309"/>
                <a:gd name="T64" fmla="*/ 3 w 179"/>
                <a:gd name="T65" fmla="*/ 8 h 309"/>
                <a:gd name="T66" fmla="*/ 3 w 179"/>
                <a:gd name="T67" fmla="*/ 7 h 309"/>
                <a:gd name="T68" fmla="*/ 4 w 179"/>
                <a:gd name="T69" fmla="*/ 7 h 309"/>
                <a:gd name="T70" fmla="*/ 4 w 179"/>
                <a:gd name="T71" fmla="*/ 7 h 309"/>
                <a:gd name="T72" fmla="*/ 5 w 179"/>
                <a:gd name="T73" fmla="*/ 7 h 309"/>
                <a:gd name="T74" fmla="*/ 4 w 179"/>
                <a:gd name="T75" fmla="*/ 7 h 309"/>
                <a:gd name="T76" fmla="*/ 4 w 179"/>
                <a:gd name="T77" fmla="*/ 6 h 309"/>
                <a:gd name="T78" fmla="*/ 4 w 179"/>
                <a:gd name="T79" fmla="*/ 5 h 309"/>
                <a:gd name="T80" fmla="*/ 5 w 179"/>
                <a:gd name="T81" fmla="*/ 5 h 309"/>
                <a:gd name="T82" fmla="*/ 4 w 179"/>
                <a:gd name="T83" fmla="*/ 4 h 309"/>
                <a:gd name="T84" fmla="*/ 4 w 179"/>
                <a:gd name="T85" fmla="*/ 3 h 309"/>
                <a:gd name="T86" fmla="*/ 4 w 179"/>
                <a:gd name="T87" fmla="*/ 2 h 309"/>
                <a:gd name="T88" fmla="*/ 4 w 179"/>
                <a:gd name="T89" fmla="*/ 1 h 309"/>
                <a:gd name="T90" fmla="*/ 5 w 179"/>
                <a:gd name="T91" fmla="*/ 1 h 309"/>
                <a:gd name="T92" fmla="*/ 5 w 179"/>
                <a:gd name="T93" fmla="*/ 0 h 309"/>
                <a:gd name="T94" fmla="*/ 5 w 179"/>
                <a:gd name="T95" fmla="*/ 0 h 309"/>
                <a:gd name="T96" fmla="*/ 5 w 179"/>
                <a:gd name="T97" fmla="*/ 0 h 309"/>
                <a:gd name="T98" fmla="*/ 5 w 179"/>
                <a:gd name="T99" fmla="*/ 0 h 309"/>
                <a:gd name="T100" fmla="*/ 5 w 179"/>
                <a:gd name="T101" fmla="*/ 0 h 309"/>
                <a:gd name="T102" fmla="*/ 5 w 179"/>
                <a:gd name="T103" fmla="*/ 0 h 309"/>
                <a:gd name="T104" fmla="*/ 5 w 179"/>
                <a:gd name="T105" fmla="*/ 0 h 309"/>
                <a:gd name="T106" fmla="*/ 5 w 179"/>
                <a:gd name="T107" fmla="*/ 0 h 30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79" h="309">
                  <a:moveTo>
                    <a:pt x="177" y="0"/>
                  </a:moveTo>
                  <a:lnTo>
                    <a:pt x="162" y="20"/>
                  </a:lnTo>
                  <a:lnTo>
                    <a:pt x="146" y="37"/>
                  </a:lnTo>
                  <a:lnTo>
                    <a:pt x="127" y="51"/>
                  </a:lnTo>
                  <a:lnTo>
                    <a:pt x="109" y="61"/>
                  </a:lnTo>
                  <a:lnTo>
                    <a:pt x="89" y="69"/>
                  </a:lnTo>
                  <a:lnTo>
                    <a:pt x="70" y="75"/>
                  </a:lnTo>
                  <a:lnTo>
                    <a:pt x="51" y="77"/>
                  </a:lnTo>
                  <a:lnTo>
                    <a:pt x="33" y="77"/>
                  </a:lnTo>
                  <a:lnTo>
                    <a:pt x="34" y="84"/>
                  </a:lnTo>
                  <a:lnTo>
                    <a:pt x="34" y="92"/>
                  </a:lnTo>
                  <a:lnTo>
                    <a:pt x="33" y="100"/>
                  </a:lnTo>
                  <a:lnTo>
                    <a:pt x="30" y="110"/>
                  </a:lnTo>
                  <a:lnTo>
                    <a:pt x="26" y="119"/>
                  </a:lnTo>
                  <a:lnTo>
                    <a:pt x="19" y="128"/>
                  </a:lnTo>
                  <a:lnTo>
                    <a:pt x="11" y="135"/>
                  </a:lnTo>
                  <a:lnTo>
                    <a:pt x="0" y="142"/>
                  </a:lnTo>
                  <a:lnTo>
                    <a:pt x="12" y="161"/>
                  </a:lnTo>
                  <a:lnTo>
                    <a:pt x="20" y="187"/>
                  </a:lnTo>
                  <a:lnTo>
                    <a:pt x="21" y="211"/>
                  </a:lnTo>
                  <a:lnTo>
                    <a:pt x="12" y="232"/>
                  </a:lnTo>
                  <a:lnTo>
                    <a:pt x="20" y="235"/>
                  </a:lnTo>
                  <a:lnTo>
                    <a:pt x="29" y="240"/>
                  </a:lnTo>
                  <a:lnTo>
                    <a:pt x="40" y="246"/>
                  </a:lnTo>
                  <a:lnTo>
                    <a:pt x="51" y="252"/>
                  </a:lnTo>
                  <a:lnTo>
                    <a:pt x="61" y="263"/>
                  </a:lnTo>
                  <a:lnTo>
                    <a:pt x="72" y="276"/>
                  </a:lnTo>
                  <a:lnTo>
                    <a:pt x="80" y="290"/>
                  </a:lnTo>
                  <a:lnTo>
                    <a:pt x="86" y="309"/>
                  </a:lnTo>
                  <a:lnTo>
                    <a:pt x="90" y="299"/>
                  </a:lnTo>
                  <a:lnTo>
                    <a:pt x="96" y="286"/>
                  </a:lnTo>
                  <a:lnTo>
                    <a:pt x="104" y="274"/>
                  </a:lnTo>
                  <a:lnTo>
                    <a:pt x="113" y="264"/>
                  </a:lnTo>
                  <a:lnTo>
                    <a:pt x="123" y="254"/>
                  </a:lnTo>
                  <a:lnTo>
                    <a:pt x="134" y="247"/>
                  </a:lnTo>
                  <a:lnTo>
                    <a:pt x="147" y="241"/>
                  </a:lnTo>
                  <a:lnTo>
                    <a:pt x="161" y="239"/>
                  </a:lnTo>
                  <a:lnTo>
                    <a:pt x="154" y="225"/>
                  </a:lnTo>
                  <a:lnTo>
                    <a:pt x="150" y="208"/>
                  </a:lnTo>
                  <a:lnTo>
                    <a:pt x="152" y="188"/>
                  </a:lnTo>
                  <a:lnTo>
                    <a:pt x="165" y="168"/>
                  </a:lnTo>
                  <a:lnTo>
                    <a:pt x="154" y="135"/>
                  </a:lnTo>
                  <a:lnTo>
                    <a:pt x="150" y="103"/>
                  </a:lnTo>
                  <a:lnTo>
                    <a:pt x="151" y="74"/>
                  </a:lnTo>
                  <a:lnTo>
                    <a:pt x="156" y="52"/>
                  </a:lnTo>
                  <a:lnTo>
                    <a:pt x="161" y="39"/>
                  </a:lnTo>
                  <a:lnTo>
                    <a:pt x="166" y="27"/>
                  </a:lnTo>
                  <a:lnTo>
                    <a:pt x="172" y="15"/>
                  </a:lnTo>
                  <a:lnTo>
                    <a:pt x="177" y="9"/>
                  </a:lnTo>
                  <a:lnTo>
                    <a:pt x="179" y="7"/>
                  </a:lnTo>
                  <a:lnTo>
                    <a:pt x="179" y="5"/>
                  </a:lnTo>
                  <a:lnTo>
                    <a:pt x="178" y="4"/>
                  </a:lnTo>
                  <a:lnTo>
                    <a:pt x="177" y="2"/>
                  </a:lnTo>
                  <a:lnTo>
                    <a:pt x="177"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27" name="Freeform 299">
              <a:extLst>
                <a:ext uri="{FF2B5EF4-FFF2-40B4-BE49-F238E27FC236}">
                  <a16:creationId xmlns:a16="http://schemas.microsoft.com/office/drawing/2014/main" xmlns="" id="{338D0AB8-3420-4ADF-92E1-05BE572198FC}"/>
                </a:ext>
              </a:extLst>
            </p:cNvPr>
            <p:cNvSpPr>
              <a:spLocks/>
            </p:cNvSpPr>
            <p:nvPr/>
          </p:nvSpPr>
          <p:spPr bwMode="auto">
            <a:xfrm>
              <a:off x="2820" y="755"/>
              <a:ext cx="167" cy="128"/>
            </a:xfrm>
            <a:custGeom>
              <a:avLst/>
              <a:gdLst>
                <a:gd name="T0" fmla="*/ 5 w 334"/>
                <a:gd name="T1" fmla="*/ 0 h 256"/>
                <a:gd name="T2" fmla="*/ 5 w 334"/>
                <a:gd name="T3" fmla="*/ 1 h 256"/>
                <a:gd name="T4" fmla="*/ 4 w 334"/>
                <a:gd name="T5" fmla="*/ 1 h 256"/>
                <a:gd name="T6" fmla="*/ 4 w 334"/>
                <a:gd name="T7" fmla="*/ 1 h 256"/>
                <a:gd name="T8" fmla="*/ 3 w 334"/>
                <a:gd name="T9" fmla="*/ 1 h 256"/>
                <a:gd name="T10" fmla="*/ 3 w 334"/>
                <a:gd name="T11" fmla="*/ 1 h 256"/>
                <a:gd name="T12" fmla="*/ 2 w 334"/>
                <a:gd name="T13" fmla="*/ 1 h 256"/>
                <a:gd name="T14" fmla="*/ 2 w 334"/>
                <a:gd name="T15" fmla="*/ 2 h 256"/>
                <a:gd name="T16" fmla="*/ 1 w 334"/>
                <a:gd name="T17" fmla="*/ 2 h 256"/>
                <a:gd name="T18" fmla="*/ 1 w 334"/>
                <a:gd name="T19" fmla="*/ 2 h 256"/>
                <a:gd name="T20" fmla="*/ 1 w 334"/>
                <a:gd name="T21" fmla="*/ 2 h 256"/>
                <a:gd name="T22" fmla="*/ 1 w 334"/>
                <a:gd name="T23" fmla="*/ 1 h 256"/>
                <a:gd name="T24" fmla="*/ 0 w 334"/>
                <a:gd name="T25" fmla="*/ 1 h 256"/>
                <a:gd name="T26" fmla="*/ 1 w 334"/>
                <a:gd name="T27" fmla="*/ 2 h 256"/>
                <a:gd name="T28" fmla="*/ 2 w 334"/>
                <a:gd name="T29" fmla="*/ 2 h 256"/>
                <a:gd name="T30" fmla="*/ 2 w 334"/>
                <a:gd name="T31" fmla="*/ 3 h 256"/>
                <a:gd name="T32" fmla="*/ 2 w 334"/>
                <a:gd name="T33" fmla="*/ 4 h 256"/>
                <a:gd name="T34" fmla="*/ 3 w 334"/>
                <a:gd name="T35" fmla="*/ 4 h 256"/>
                <a:gd name="T36" fmla="*/ 3 w 334"/>
                <a:gd name="T37" fmla="*/ 5 h 256"/>
                <a:gd name="T38" fmla="*/ 3 w 334"/>
                <a:gd name="T39" fmla="*/ 6 h 256"/>
                <a:gd name="T40" fmla="*/ 3 w 334"/>
                <a:gd name="T41" fmla="*/ 6 h 256"/>
                <a:gd name="T42" fmla="*/ 4 w 334"/>
                <a:gd name="T43" fmla="*/ 6 h 256"/>
                <a:gd name="T44" fmla="*/ 4 w 334"/>
                <a:gd name="T45" fmla="*/ 7 h 256"/>
                <a:gd name="T46" fmla="*/ 4 w 334"/>
                <a:gd name="T47" fmla="*/ 7 h 256"/>
                <a:gd name="T48" fmla="*/ 5 w 334"/>
                <a:gd name="T49" fmla="*/ 7 h 256"/>
                <a:gd name="T50" fmla="*/ 5 w 334"/>
                <a:gd name="T51" fmla="*/ 7 h 256"/>
                <a:gd name="T52" fmla="*/ 6 w 334"/>
                <a:gd name="T53" fmla="*/ 8 h 256"/>
                <a:gd name="T54" fmla="*/ 6 w 334"/>
                <a:gd name="T55" fmla="*/ 8 h 256"/>
                <a:gd name="T56" fmla="*/ 6 w 334"/>
                <a:gd name="T57" fmla="*/ 8 h 256"/>
                <a:gd name="T58" fmla="*/ 6 w 334"/>
                <a:gd name="T59" fmla="*/ 8 h 256"/>
                <a:gd name="T60" fmla="*/ 7 w 334"/>
                <a:gd name="T61" fmla="*/ 8 h 256"/>
                <a:gd name="T62" fmla="*/ 7 w 334"/>
                <a:gd name="T63" fmla="*/ 8 h 256"/>
                <a:gd name="T64" fmla="*/ 8 w 334"/>
                <a:gd name="T65" fmla="*/ 8 h 256"/>
                <a:gd name="T66" fmla="*/ 9 w 334"/>
                <a:gd name="T67" fmla="*/ 8 h 256"/>
                <a:gd name="T68" fmla="*/ 9 w 334"/>
                <a:gd name="T69" fmla="*/ 8 h 256"/>
                <a:gd name="T70" fmla="*/ 10 w 334"/>
                <a:gd name="T71" fmla="*/ 8 h 256"/>
                <a:gd name="T72" fmla="*/ 11 w 334"/>
                <a:gd name="T73" fmla="*/ 8 h 256"/>
                <a:gd name="T74" fmla="*/ 11 w 334"/>
                <a:gd name="T75" fmla="*/ 8 h 256"/>
                <a:gd name="T76" fmla="*/ 10 w 334"/>
                <a:gd name="T77" fmla="*/ 8 h 256"/>
                <a:gd name="T78" fmla="*/ 10 w 334"/>
                <a:gd name="T79" fmla="*/ 7 h 256"/>
                <a:gd name="T80" fmla="*/ 10 w 334"/>
                <a:gd name="T81" fmla="*/ 7 h 256"/>
                <a:gd name="T82" fmla="*/ 10 w 334"/>
                <a:gd name="T83" fmla="*/ 6 h 256"/>
                <a:gd name="T84" fmla="*/ 10 w 334"/>
                <a:gd name="T85" fmla="*/ 5 h 256"/>
                <a:gd name="T86" fmla="*/ 10 w 334"/>
                <a:gd name="T87" fmla="*/ 5 h 256"/>
                <a:gd name="T88" fmla="*/ 10 w 334"/>
                <a:gd name="T89" fmla="*/ 4 h 256"/>
                <a:gd name="T90" fmla="*/ 10 w 334"/>
                <a:gd name="T91" fmla="*/ 4 h 256"/>
                <a:gd name="T92" fmla="*/ 10 w 334"/>
                <a:gd name="T93" fmla="*/ 4 h 256"/>
                <a:gd name="T94" fmla="*/ 9 w 334"/>
                <a:gd name="T95" fmla="*/ 3 h 256"/>
                <a:gd name="T96" fmla="*/ 9 w 334"/>
                <a:gd name="T97" fmla="*/ 3 h 256"/>
                <a:gd name="T98" fmla="*/ 8 w 334"/>
                <a:gd name="T99" fmla="*/ 3 h 256"/>
                <a:gd name="T100" fmla="*/ 8 w 334"/>
                <a:gd name="T101" fmla="*/ 2 h 256"/>
                <a:gd name="T102" fmla="*/ 8 w 334"/>
                <a:gd name="T103" fmla="*/ 2 h 256"/>
                <a:gd name="T104" fmla="*/ 8 w 334"/>
                <a:gd name="T105" fmla="*/ 1 h 256"/>
                <a:gd name="T106" fmla="*/ 7 w 334"/>
                <a:gd name="T107" fmla="*/ 1 h 256"/>
                <a:gd name="T108" fmla="*/ 7 w 334"/>
                <a:gd name="T109" fmla="*/ 1 h 256"/>
                <a:gd name="T110" fmla="*/ 7 w 334"/>
                <a:gd name="T111" fmla="*/ 1 h 256"/>
                <a:gd name="T112" fmla="*/ 7 w 334"/>
                <a:gd name="T113" fmla="*/ 1 h 256"/>
                <a:gd name="T114" fmla="*/ 6 w 334"/>
                <a:gd name="T115" fmla="*/ 1 h 256"/>
                <a:gd name="T116" fmla="*/ 6 w 334"/>
                <a:gd name="T117" fmla="*/ 1 h 256"/>
                <a:gd name="T118" fmla="*/ 6 w 334"/>
                <a:gd name="T119" fmla="*/ 1 h 256"/>
                <a:gd name="T120" fmla="*/ 5 w 334"/>
                <a:gd name="T121" fmla="*/ 0 h 25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34" h="256">
                  <a:moveTo>
                    <a:pt x="152" y="0"/>
                  </a:moveTo>
                  <a:lnTo>
                    <a:pt x="141" y="3"/>
                  </a:lnTo>
                  <a:lnTo>
                    <a:pt x="126" y="9"/>
                  </a:lnTo>
                  <a:lnTo>
                    <a:pt x="108" y="15"/>
                  </a:lnTo>
                  <a:lnTo>
                    <a:pt x="91" y="21"/>
                  </a:lnTo>
                  <a:lnTo>
                    <a:pt x="71" y="26"/>
                  </a:lnTo>
                  <a:lnTo>
                    <a:pt x="54" y="31"/>
                  </a:lnTo>
                  <a:lnTo>
                    <a:pt x="37" y="34"/>
                  </a:lnTo>
                  <a:lnTo>
                    <a:pt x="22" y="35"/>
                  </a:lnTo>
                  <a:lnTo>
                    <a:pt x="15" y="34"/>
                  </a:lnTo>
                  <a:lnTo>
                    <a:pt x="9" y="33"/>
                  </a:lnTo>
                  <a:lnTo>
                    <a:pt x="4" y="32"/>
                  </a:lnTo>
                  <a:lnTo>
                    <a:pt x="0" y="32"/>
                  </a:lnTo>
                  <a:lnTo>
                    <a:pt x="17" y="44"/>
                  </a:lnTo>
                  <a:lnTo>
                    <a:pt x="35" y="59"/>
                  </a:lnTo>
                  <a:lnTo>
                    <a:pt x="48" y="76"/>
                  </a:lnTo>
                  <a:lnTo>
                    <a:pt x="62" y="97"/>
                  </a:lnTo>
                  <a:lnTo>
                    <a:pt x="73" y="118"/>
                  </a:lnTo>
                  <a:lnTo>
                    <a:pt x="82" y="141"/>
                  </a:lnTo>
                  <a:lnTo>
                    <a:pt x="89" y="167"/>
                  </a:lnTo>
                  <a:lnTo>
                    <a:pt x="93" y="191"/>
                  </a:lnTo>
                  <a:lnTo>
                    <a:pt x="101" y="191"/>
                  </a:lnTo>
                  <a:lnTo>
                    <a:pt x="113" y="195"/>
                  </a:lnTo>
                  <a:lnTo>
                    <a:pt x="124" y="199"/>
                  </a:lnTo>
                  <a:lnTo>
                    <a:pt x="138" y="207"/>
                  </a:lnTo>
                  <a:lnTo>
                    <a:pt x="151" y="216"/>
                  </a:lnTo>
                  <a:lnTo>
                    <a:pt x="162" y="228"/>
                  </a:lnTo>
                  <a:lnTo>
                    <a:pt x="173" y="241"/>
                  </a:lnTo>
                  <a:lnTo>
                    <a:pt x="181" y="256"/>
                  </a:lnTo>
                  <a:lnTo>
                    <a:pt x="191" y="248"/>
                  </a:lnTo>
                  <a:lnTo>
                    <a:pt x="204" y="241"/>
                  </a:lnTo>
                  <a:lnTo>
                    <a:pt x="220" y="234"/>
                  </a:lnTo>
                  <a:lnTo>
                    <a:pt x="238" y="229"/>
                  </a:lnTo>
                  <a:lnTo>
                    <a:pt x="259" y="228"/>
                  </a:lnTo>
                  <a:lnTo>
                    <a:pt x="282" y="229"/>
                  </a:lnTo>
                  <a:lnTo>
                    <a:pt x="308" y="235"/>
                  </a:lnTo>
                  <a:lnTo>
                    <a:pt x="334" y="246"/>
                  </a:lnTo>
                  <a:lnTo>
                    <a:pt x="326" y="237"/>
                  </a:lnTo>
                  <a:lnTo>
                    <a:pt x="318" y="226"/>
                  </a:lnTo>
                  <a:lnTo>
                    <a:pt x="311" y="212"/>
                  </a:lnTo>
                  <a:lnTo>
                    <a:pt x="306" y="196"/>
                  </a:lnTo>
                  <a:lnTo>
                    <a:pt x="303" y="177"/>
                  </a:lnTo>
                  <a:lnTo>
                    <a:pt x="304" y="158"/>
                  </a:lnTo>
                  <a:lnTo>
                    <a:pt x="310" y="135"/>
                  </a:lnTo>
                  <a:lnTo>
                    <a:pt x="320" y="109"/>
                  </a:lnTo>
                  <a:lnTo>
                    <a:pt x="305" y="106"/>
                  </a:lnTo>
                  <a:lnTo>
                    <a:pt x="289" y="101"/>
                  </a:lnTo>
                  <a:lnTo>
                    <a:pt x="274" y="95"/>
                  </a:lnTo>
                  <a:lnTo>
                    <a:pt x="259" y="86"/>
                  </a:lnTo>
                  <a:lnTo>
                    <a:pt x="248" y="74"/>
                  </a:lnTo>
                  <a:lnTo>
                    <a:pt x="238" y="59"/>
                  </a:lnTo>
                  <a:lnTo>
                    <a:pt x="234" y="39"/>
                  </a:lnTo>
                  <a:lnTo>
                    <a:pt x="233" y="16"/>
                  </a:lnTo>
                  <a:lnTo>
                    <a:pt x="223" y="18"/>
                  </a:lnTo>
                  <a:lnTo>
                    <a:pt x="215" y="19"/>
                  </a:lnTo>
                  <a:lnTo>
                    <a:pt x="205" y="21"/>
                  </a:lnTo>
                  <a:lnTo>
                    <a:pt x="196" y="19"/>
                  </a:lnTo>
                  <a:lnTo>
                    <a:pt x="185" y="17"/>
                  </a:lnTo>
                  <a:lnTo>
                    <a:pt x="175" y="14"/>
                  </a:lnTo>
                  <a:lnTo>
                    <a:pt x="164" y="8"/>
                  </a:lnTo>
                  <a:lnTo>
                    <a:pt x="152"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28" name="Freeform 300">
              <a:extLst>
                <a:ext uri="{FF2B5EF4-FFF2-40B4-BE49-F238E27FC236}">
                  <a16:creationId xmlns:a16="http://schemas.microsoft.com/office/drawing/2014/main" xmlns="" id="{45D05882-5473-4D95-99B1-15CC99B2C6D5}"/>
                </a:ext>
              </a:extLst>
            </p:cNvPr>
            <p:cNvSpPr>
              <a:spLocks/>
            </p:cNvSpPr>
            <p:nvPr/>
          </p:nvSpPr>
          <p:spPr bwMode="auto">
            <a:xfrm>
              <a:off x="2734" y="564"/>
              <a:ext cx="147" cy="180"/>
            </a:xfrm>
            <a:custGeom>
              <a:avLst/>
              <a:gdLst>
                <a:gd name="T0" fmla="*/ 8 w 293"/>
                <a:gd name="T1" fmla="*/ 5 h 361"/>
                <a:gd name="T2" fmla="*/ 7 w 293"/>
                <a:gd name="T3" fmla="*/ 5 h 361"/>
                <a:gd name="T4" fmla="*/ 5 w 293"/>
                <a:gd name="T5" fmla="*/ 6 h 361"/>
                <a:gd name="T6" fmla="*/ 4 w 293"/>
                <a:gd name="T7" fmla="*/ 7 h 361"/>
                <a:gd name="T8" fmla="*/ 3 w 293"/>
                <a:gd name="T9" fmla="*/ 8 h 361"/>
                <a:gd name="T10" fmla="*/ 3 w 293"/>
                <a:gd name="T11" fmla="*/ 9 h 361"/>
                <a:gd name="T12" fmla="*/ 3 w 293"/>
                <a:gd name="T13" fmla="*/ 10 h 361"/>
                <a:gd name="T14" fmla="*/ 2 w 293"/>
                <a:gd name="T15" fmla="*/ 10 h 361"/>
                <a:gd name="T16" fmla="*/ 2 w 293"/>
                <a:gd name="T17" fmla="*/ 10 h 361"/>
                <a:gd name="T18" fmla="*/ 1 w 293"/>
                <a:gd name="T19" fmla="*/ 11 h 361"/>
                <a:gd name="T20" fmla="*/ 1 w 293"/>
                <a:gd name="T21" fmla="*/ 11 h 361"/>
                <a:gd name="T22" fmla="*/ 1 w 293"/>
                <a:gd name="T23" fmla="*/ 11 h 361"/>
                <a:gd name="T24" fmla="*/ 1 w 293"/>
                <a:gd name="T25" fmla="*/ 11 h 361"/>
                <a:gd name="T26" fmla="*/ 0 w 293"/>
                <a:gd name="T27" fmla="*/ 11 h 361"/>
                <a:gd name="T28" fmla="*/ 1 w 293"/>
                <a:gd name="T29" fmla="*/ 10 h 361"/>
                <a:gd name="T30" fmla="*/ 2 w 293"/>
                <a:gd name="T31" fmla="*/ 9 h 361"/>
                <a:gd name="T32" fmla="*/ 3 w 293"/>
                <a:gd name="T33" fmla="*/ 8 h 361"/>
                <a:gd name="T34" fmla="*/ 3 w 293"/>
                <a:gd name="T35" fmla="*/ 7 h 361"/>
                <a:gd name="T36" fmla="*/ 3 w 293"/>
                <a:gd name="T37" fmla="*/ 6 h 361"/>
                <a:gd name="T38" fmla="*/ 3 w 293"/>
                <a:gd name="T39" fmla="*/ 5 h 361"/>
                <a:gd name="T40" fmla="*/ 3 w 293"/>
                <a:gd name="T41" fmla="*/ 4 h 361"/>
                <a:gd name="T42" fmla="*/ 3 w 293"/>
                <a:gd name="T43" fmla="*/ 4 h 361"/>
                <a:gd name="T44" fmla="*/ 4 w 293"/>
                <a:gd name="T45" fmla="*/ 3 h 361"/>
                <a:gd name="T46" fmla="*/ 4 w 293"/>
                <a:gd name="T47" fmla="*/ 2 h 361"/>
                <a:gd name="T48" fmla="*/ 5 w 293"/>
                <a:gd name="T49" fmla="*/ 1 h 361"/>
                <a:gd name="T50" fmla="*/ 6 w 293"/>
                <a:gd name="T51" fmla="*/ 1 h 361"/>
                <a:gd name="T52" fmla="*/ 7 w 293"/>
                <a:gd name="T53" fmla="*/ 1 h 361"/>
                <a:gd name="T54" fmla="*/ 8 w 293"/>
                <a:gd name="T55" fmla="*/ 0 h 361"/>
                <a:gd name="T56" fmla="*/ 8 w 293"/>
                <a:gd name="T57" fmla="*/ 0 h 361"/>
                <a:gd name="T58" fmla="*/ 8 w 293"/>
                <a:gd name="T59" fmla="*/ 1 h 361"/>
                <a:gd name="T60" fmla="*/ 8 w 293"/>
                <a:gd name="T61" fmla="*/ 2 h 361"/>
                <a:gd name="T62" fmla="*/ 9 w 293"/>
                <a:gd name="T63" fmla="*/ 3 h 361"/>
                <a:gd name="T64" fmla="*/ 9 w 293"/>
                <a:gd name="T65" fmla="*/ 3 h 361"/>
                <a:gd name="T66" fmla="*/ 9 w 293"/>
                <a:gd name="T67" fmla="*/ 4 h 361"/>
                <a:gd name="T68" fmla="*/ 8 w 293"/>
                <a:gd name="T69" fmla="*/ 4 h 361"/>
                <a:gd name="T70" fmla="*/ 8 w 293"/>
                <a:gd name="T71" fmla="*/ 5 h 36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93" h="361">
                  <a:moveTo>
                    <a:pt x="256" y="175"/>
                  </a:moveTo>
                  <a:lnTo>
                    <a:pt x="247" y="175"/>
                  </a:lnTo>
                  <a:lnTo>
                    <a:pt x="230" y="175"/>
                  </a:lnTo>
                  <a:lnTo>
                    <a:pt x="209" y="178"/>
                  </a:lnTo>
                  <a:lnTo>
                    <a:pt x="185" y="183"/>
                  </a:lnTo>
                  <a:lnTo>
                    <a:pt x="160" y="194"/>
                  </a:lnTo>
                  <a:lnTo>
                    <a:pt x="134" y="211"/>
                  </a:lnTo>
                  <a:lnTo>
                    <a:pt x="112" y="235"/>
                  </a:lnTo>
                  <a:lnTo>
                    <a:pt x="95" y="270"/>
                  </a:lnTo>
                  <a:lnTo>
                    <a:pt x="89" y="286"/>
                  </a:lnTo>
                  <a:lnTo>
                    <a:pt x="85" y="301"/>
                  </a:lnTo>
                  <a:lnTo>
                    <a:pt x="80" y="314"/>
                  </a:lnTo>
                  <a:lnTo>
                    <a:pt x="76" y="324"/>
                  </a:lnTo>
                  <a:lnTo>
                    <a:pt x="71" y="333"/>
                  </a:lnTo>
                  <a:lnTo>
                    <a:pt x="65" y="341"/>
                  </a:lnTo>
                  <a:lnTo>
                    <a:pt x="61" y="346"/>
                  </a:lnTo>
                  <a:lnTo>
                    <a:pt x="54" y="348"/>
                  </a:lnTo>
                  <a:lnTo>
                    <a:pt x="47" y="349"/>
                  </a:lnTo>
                  <a:lnTo>
                    <a:pt x="39" y="351"/>
                  </a:lnTo>
                  <a:lnTo>
                    <a:pt x="31" y="352"/>
                  </a:lnTo>
                  <a:lnTo>
                    <a:pt x="24" y="354"/>
                  </a:lnTo>
                  <a:lnTo>
                    <a:pt x="17" y="355"/>
                  </a:lnTo>
                  <a:lnTo>
                    <a:pt x="11" y="357"/>
                  </a:lnTo>
                  <a:lnTo>
                    <a:pt x="5" y="359"/>
                  </a:lnTo>
                  <a:lnTo>
                    <a:pt x="1" y="361"/>
                  </a:lnTo>
                  <a:lnTo>
                    <a:pt x="1" y="360"/>
                  </a:lnTo>
                  <a:lnTo>
                    <a:pt x="1" y="359"/>
                  </a:lnTo>
                  <a:lnTo>
                    <a:pt x="0" y="357"/>
                  </a:lnTo>
                  <a:lnTo>
                    <a:pt x="0" y="356"/>
                  </a:lnTo>
                  <a:lnTo>
                    <a:pt x="24" y="345"/>
                  </a:lnTo>
                  <a:lnTo>
                    <a:pt x="42" y="329"/>
                  </a:lnTo>
                  <a:lnTo>
                    <a:pt x="55" y="309"/>
                  </a:lnTo>
                  <a:lnTo>
                    <a:pt x="64" y="287"/>
                  </a:lnTo>
                  <a:lnTo>
                    <a:pt x="69" y="265"/>
                  </a:lnTo>
                  <a:lnTo>
                    <a:pt x="71" y="244"/>
                  </a:lnTo>
                  <a:lnTo>
                    <a:pt x="72" y="226"/>
                  </a:lnTo>
                  <a:lnTo>
                    <a:pt x="72" y="213"/>
                  </a:lnTo>
                  <a:lnTo>
                    <a:pt x="72" y="202"/>
                  </a:lnTo>
                  <a:lnTo>
                    <a:pt x="69" y="187"/>
                  </a:lnTo>
                  <a:lnTo>
                    <a:pt x="65" y="172"/>
                  </a:lnTo>
                  <a:lnTo>
                    <a:pt x="61" y="155"/>
                  </a:lnTo>
                  <a:lnTo>
                    <a:pt x="70" y="152"/>
                  </a:lnTo>
                  <a:lnTo>
                    <a:pt x="81" y="147"/>
                  </a:lnTo>
                  <a:lnTo>
                    <a:pt x="93" y="137"/>
                  </a:lnTo>
                  <a:lnTo>
                    <a:pt x="104" y="126"/>
                  </a:lnTo>
                  <a:lnTo>
                    <a:pt x="114" y="112"/>
                  </a:lnTo>
                  <a:lnTo>
                    <a:pt x="119" y="96"/>
                  </a:lnTo>
                  <a:lnTo>
                    <a:pt x="120" y="80"/>
                  </a:lnTo>
                  <a:lnTo>
                    <a:pt x="117" y="64"/>
                  </a:lnTo>
                  <a:lnTo>
                    <a:pt x="130" y="62"/>
                  </a:lnTo>
                  <a:lnTo>
                    <a:pt x="145" y="58"/>
                  </a:lnTo>
                  <a:lnTo>
                    <a:pt x="163" y="52"/>
                  </a:lnTo>
                  <a:lnTo>
                    <a:pt x="181" y="43"/>
                  </a:lnTo>
                  <a:lnTo>
                    <a:pt x="200" y="34"/>
                  </a:lnTo>
                  <a:lnTo>
                    <a:pt x="216" y="22"/>
                  </a:lnTo>
                  <a:lnTo>
                    <a:pt x="229" y="12"/>
                  </a:lnTo>
                  <a:lnTo>
                    <a:pt x="238" y="0"/>
                  </a:lnTo>
                  <a:lnTo>
                    <a:pt x="237" y="14"/>
                  </a:lnTo>
                  <a:lnTo>
                    <a:pt x="239" y="30"/>
                  </a:lnTo>
                  <a:lnTo>
                    <a:pt x="242" y="47"/>
                  </a:lnTo>
                  <a:lnTo>
                    <a:pt x="248" y="65"/>
                  </a:lnTo>
                  <a:lnTo>
                    <a:pt x="256" y="82"/>
                  </a:lnTo>
                  <a:lnTo>
                    <a:pt x="267" y="97"/>
                  </a:lnTo>
                  <a:lnTo>
                    <a:pt x="279" y="110"/>
                  </a:lnTo>
                  <a:lnTo>
                    <a:pt x="293" y="119"/>
                  </a:lnTo>
                  <a:lnTo>
                    <a:pt x="284" y="120"/>
                  </a:lnTo>
                  <a:lnTo>
                    <a:pt x="274" y="124"/>
                  </a:lnTo>
                  <a:lnTo>
                    <a:pt x="266" y="128"/>
                  </a:lnTo>
                  <a:lnTo>
                    <a:pt x="257" y="135"/>
                  </a:lnTo>
                  <a:lnTo>
                    <a:pt x="252" y="142"/>
                  </a:lnTo>
                  <a:lnTo>
                    <a:pt x="249" y="152"/>
                  </a:lnTo>
                  <a:lnTo>
                    <a:pt x="251" y="163"/>
                  </a:lnTo>
                  <a:lnTo>
                    <a:pt x="256" y="175"/>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29" name="Freeform 301">
              <a:extLst>
                <a:ext uri="{FF2B5EF4-FFF2-40B4-BE49-F238E27FC236}">
                  <a16:creationId xmlns:a16="http://schemas.microsoft.com/office/drawing/2014/main" xmlns="" id="{AB18F7A6-0134-4708-AF68-A6525135F88D}"/>
                </a:ext>
              </a:extLst>
            </p:cNvPr>
            <p:cNvSpPr>
              <a:spLocks/>
            </p:cNvSpPr>
            <p:nvPr/>
          </p:nvSpPr>
          <p:spPr bwMode="auto">
            <a:xfrm>
              <a:off x="2686" y="566"/>
              <a:ext cx="86" cy="176"/>
            </a:xfrm>
            <a:custGeom>
              <a:avLst/>
              <a:gdLst>
                <a:gd name="T0" fmla="*/ 2 w 173"/>
                <a:gd name="T1" fmla="*/ 11 h 351"/>
                <a:gd name="T2" fmla="*/ 2 w 173"/>
                <a:gd name="T3" fmla="*/ 11 h 351"/>
                <a:gd name="T4" fmla="*/ 2 w 173"/>
                <a:gd name="T5" fmla="*/ 11 h 351"/>
                <a:gd name="T6" fmla="*/ 1 w 173"/>
                <a:gd name="T7" fmla="*/ 11 h 351"/>
                <a:gd name="T8" fmla="*/ 1 w 173"/>
                <a:gd name="T9" fmla="*/ 11 h 351"/>
                <a:gd name="T10" fmla="*/ 2 w 173"/>
                <a:gd name="T11" fmla="*/ 10 h 351"/>
                <a:gd name="T12" fmla="*/ 2 w 173"/>
                <a:gd name="T13" fmla="*/ 10 h 351"/>
                <a:gd name="T14" fmla="*/ 3 w 173"/>
                <a:gd name="T15" fmla="*/ 10 h 351"/>
                <a:gd name="T16" fmla="*/ 3 w 173"/>
                <a:gd name="T17" fmla="*/ 10 h 351"/>
                <a:gd name="T18" fmla="*/ 3 w 173"/>
                <a:gd name="T19" fmla="*/ 9 h 351"/>
                <a:gd name="T20" fmla="*/ 3 w 173"/>
                <a:gd name="T21" fmla="*/ 9 h 351"/>
                <a:gd name="T22" fmla="*/ 3 w 173"/>
                <a:gd name="T23" fmla="*/ 9 h 351"/>
                <a:gd name="T24" fmla="*/ 2 w 173"/>
                <a:gd name="T25" fmla="*/ 9 h 351"/>
                <a:gd name="T26" fmla="*/ 2 w 173"/>
                <a:gd name="T27" fmla="*/ 9 h 351"/>
                <a:gd name="T28" fmla="*/ 2 w 173"/>
                <a:gd name="T29" fmla="*/ 9 h 351"/>
                <a:gd name="T30" fmla="*/ 1 w 173"/>
                <a:gd name="T31" fmla="*/ 9 h 351"/>
                <a:gd name="T32" fmla="*/ 1 w 173"/>
                <a:gd name="T33" fmla="*/ 10 h 351"/>
                <a:gd name="T34" fmla="*/ 1 w 173"/>
                <a:gd name="T35" fmla="*/ 10 h 351"/>
                <a:gd name="T36" fmla="*/ 1 w 173"/>
                <a:gd name="T37" fmla="*/ 10 h 351"/>
                <a:gd name="T38" fmla="*/ 1 w 173"/>
                <a:gd name="T39" fmla="*/ 10 h 351"/>
                <a:gd name="T40" fmla="*/ 1 w 173"/>
                <a:gd name="T41" fmla="*/ 10 h 351"/>
                <a:gd name="T42" fmla="*/ 1 w 173"/>
                <a:gd name="T43" fmla="*/ 9 h 351"/>
                <a:gd name="T44" fmla="*/ 1 w 173"/>
                <a:gd name="T45" fmla="*/ 9 h 351"/>
                <a:gd name="T46" fmla="*/ 1 w 173"/>
                <a:gd name="T47" fmla="*/ 8 h 351"/>
                <a:gd name="T48" fmla="*/ 1 w 173"/>
                <a:gd name="T49" fmla="*/ 8 h 351"/>
                <a:gd name="T50" fmla="*/ 1 w 173"/>
                <a:gd name="T51" fmla="*/ 8 h 351"/>
                <a:gd name="T52" fmla="*/ 1 w 173"/>
                <a:gd name="T53" fmla="*/ 8 h 351"/>
                <a:gd name="T54" fmla="*/ 1 w 173"/>
                <a:gd name="T55" fmla="*/ 8 h 351"/>
                <a:gd name="T56" fmla="*/ 1 w 173"/>
                <a:gd name="T57" fmla="*/ 7 h 351"/>
                <a:gd name="T58" fmla="*/ 0 w 173"/>
                <a:gd name="T59" fmla="*/ 8 h 351"/>
                <a:gd name="T60" fmla="*/ 0 w 173"/>
                <a:gd name="T61" fmla="*/ 8 h 351"/>
                <a:gd name="T62" fmla="*/ 0 w 173"/>
                <a:gd name="T63" fmla="*/ 8 h 351"/>
                <a:gd name="T64" fmla="*/ 0 w 173"/>
                <a:gd name="T65" fmla="*/ 7 h 351"/>
                <a:gd name="T66" fmla="*/ 0 w 173"/>
                <a:gd name="T67" fmla="*/ 5 h 351"/>
                <a:gd name="T68" fmla="*/ 1 w 173"/>
                <a:gd name="T69" fmla="*/ 3 h 351"/>
                <a:gd name="T70" fmla="*/ 3 w 173"/>
                <a:gd name="T71" fmla="*/ 1 h 351"/>
                <a:gd name="T72" fmla="*/ 4 w 173"/>
                <a:gd name="T73" fmla="*/ 1 h 351"/>
                <a:gd name="T74" fmla="*/ 5 w 173"/>
                <a:gd name="T75" fmla="*/ 1 h 351"/>
                <a:gd name="T76" fmla="*/ 5 w 173"/>
                <a:gd name="T77" fmla="*/ 0 h 351"/>
                <a:gd name="T78" fmla="*/ 5 w 173"/>
                <a:gd name="T79" fmla="*/ 1 h 351"/>
                <a:gd name="T80" fmla="*/ 4 w 173"/>
                <a:gd name="T81" fmla="*/ 1 h 351"/>
                <a:gd name="T82" fmla="*/ 4 w 173"/>
                <a:gd name="T83" fmla="*/ 2 h 351"/>
                <a:gd name="T84" fmla="*/ 4 w 173"/>
                <a:gd name="T85" fmla="*/ 4 h 351"/>
                <a:gd name="T86" fmla="*/ 4 w 173"/>
                <a:gd name="T87" fmla="*/ 5 h 351"/>
                <a:gd name="T88" fmla="*/ 5 w 173"/>
                <a:gd name="T89" fmla="*/ 6 h 351"/>
                <a:gd name="T90" fmla="*/ 5 w 173"/>
                <a:gd name="T91" fmla="*/ 7 h 351"/>
                <a:gd name="T92" fmla="*/ 5 w 173"/>
                <a:gd name="T93" fmla="*/ 7 h 351"/>
                <a:gd name="T94" fmla="*/ 5 w 173"/>
                <a:gd name="T95" fmla="*/ 9 h 351"/>
                <a:gd name="T96" fmla="*/ 4 w 173"/>
                <a:gd name="T97" fmla="*/ 10 h 351"/>
                <a:gd name="T98" fmla="*/ 3 w 173"/>
                <a:gd name="T99" fmla="*/ 11 h 3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73" h="351">
                  <a:moveTo>
                    <a:pt x="97" y="351"/>
                  </a:moveTo>
                  <a:lnTo>
                    <a:pt x="94" y="347"/>
                  </a:lnTo>
                  <a:lnTo>
                    <a:pt x="90" y="340"/>
                  </a:lnTo>
                  <a:lnTo>
                    <a:pt x="83" y="335"/>
                  </a:lnTo>
                  <a:lnTo>
                    <a:pt x="71" y="335"/>
                  </a:lnTo>
                  <a:lnTo>
                    <a:pt x="64" y="336"/>
                  </a:lnTo>
                  <a:lnTo>
                    <a:pt x="60" y="334"/>
                  </a:lnTo>
                  <a:lnTo>
                    <a:pt x="55" y="331"/>
                  </a:lnTo>
                  <a:lnTo>
                    <a:pt x="52" y="327"/>
                  </a:lnTo>
                  <a:lnTo>
                    <a:pt x="57" y="321"/>
                  </a:lnTo>
                  <a:lnTo>
                    <a:pt x="62" y="316"/>
                  </a:lnTo>
                  <a:lnTo>
                    <a:pt x="68" y="311"/>
                  </a:lnTo>
                  <a:lnTo>
                    <a:pt x="72" y="306"/>
                  </a:lnTo>
                  <a:lnTo>
                    <a:pt x="84" y="307"/>
                  </a:lnTo>
                  <a:lnTo>
                    <a:pt x="92" y="305"/>
                  </a:lnTo>
                  <a:lnTo>
                    <a:pt x="99" y="302"/>
                  </a:lnTo>
                  <a:lnTo>
                    <a:pt x="105" y="295"/>
                  </a:lnTo>
                  <a:lnTo>
                    <a:pt x="107" y="291"/>
                  </a:lnTo>
                  <a:lnTo>
                    <a:pt x="108" y="288"/>
                  </a:lnTo>
                  <a:lnTo>
                    <a:pt x="108" y="284"/>
                  </a:lnTo>
                  <a:lnTo>
                    <a:pt x="108" y="281"/>
                  </a:lnTo>
                  <a:lnTo>
                    <a:pt x="107" y="278"/>
                  </a:lnTo>
                  <a:lnTo>
                    <a:pt x="106" y="274"/>
                  </a:lnTo>
                  <a:lnTo>
                    <a:pt x="103" y="271"/>
                  </a:lnTo>
                  <a:lnTo>
                    <a:pt x="101" y="267"/>
                  </a:lnTo>
                  <a:lnTo>
                    <a:pt x="95" y="263"/>
                  </a:lnTo>
                  <a:lnTo>
                    <a:pt x="86" y="261"/>
                  </a:lnTo>
                  <a:lnTo>
                    <a:pt x="77" y="263"/>
                  </a:lnTo>
                  <a:lnTo>
                    <a:pt x="69" y="266"/>
                  </a:lnTo>
                  <a:lnTo>
                    <a:pt x="64" y="272"/>
                  </a:lnTo>
                  <a:lnTo>
                    <a:pt x="63" y="276"/>
                  </a:lnTo>
                  <a:lnTo>
                    <a:pt x="63" y="281"/>
                  </a:lnTo>
                  <a:lnTo>
                    <a:pt x="64" y="286"/>
                  </a:lnTo>
                  <a:lnTo>
                    <a:pt x="59" y="293"/>
                  </a:lnTo>
                  <a:lnTo>
                    <a:pt x="52" y="298"/>
                  </a:lnTo>
                  <a:lnTo>
                    <a:pt x="46" y="303"/>
                  </a:lnTo>
                  <a:lnTo>
                    <a:pt x="42" y="305"/>
                  </a:lnTo>
                  <a:lnTo>
                    <a:pt x="40" y="303"/>
                  </a:lnTo>
                  <a:lnTo>
                    <a:pt x="38" y="301"/>
                  </a:lnTo>
                  <a:lnTo>
                    <a:pt x="36" y="298"/>
                  </a:lnTo>
                  <a:lnTo>
                    <a:pt x="32" y="297"/>
                  </a:lnTo>
                  <a:lnTo>
                    <a:pt x="36" y="290"/>
                  </a:lnTo>
                  <a:lnTo>
                    <a:pt x="38" y="282"/>
                  </a:lnTo>
                  <a:lnTo>
                    <a:pt x="39" y="275"/>
                  </a:lnTo>
                  <a:lnTo>
                    <a:pt x="40" y="271"/>
                  </a:lnTo>
                  <a:lnTo>
                    <a:pt x="47" y="266"/>
                  </a:lnTo>
                  <a:lnTo>
                    <a:pt x="52" y="261"/>
                  </a:lnTo>
                  <a:lnTo>
                    <a:pt x="55" y="254"/>
                  </a:lnTo>
                  <a:lnTo>
                    <a:pt x="57" y="249"/>
                  </a:lnTo>
                  <a:lnTo>
                    <a:pt x="57" y="246"/>
                  </a:lnTo>
                  <a:lnTo>
                    <a:pt x="57" y="244"/>
                  </a:lnTo>
                  <a:lnTo>
                    <a:pt x="57" y="243"/>
                  </a:lnTo>
                  <a:lnTo>
                    <a:pt x="56" y="241"/>
                  </a:lnTo>
                  <a:lnTo>
                    <a:pt x="54" y="235"/>
                  </a:lnTo>
                  <a:lnTo>
                    <a:pt x="51" y="230"/>
                  </a:lnTo>
                  <a:lnTo>
                    <a:pt x="45" y="227"/>
                  </a:lnTo>
                  <a:lnTo>
                    <a:pt x="37" y="223"/>
                  </a:lnTo>
                  <a:lnTo>
                    <a:pt x="32" y="222"/>
                  </a:lnTo>
                  <a:lnTo>
                    <a:pt x="27" y="222"/>
                  </a:lnTo>
                  <a:lnTo>
                    <a:pt x="24" y="225"/>
                  </a:lnTo>
                  <a:lnTo>
                    <a:pt x="21" y="226"/>
                  </a:lnTo>
                  <a:lnTo>
                    <a:pt x="17" y="228"/>
                  </a:lnTo>
                  <a:lnTo>
                    <a:pt x="15" y="229"/>
                  </a:lnTo>
                  <a:lnTo>
                    <a:pt x="11" y="231"/>
                  </a:lnTo>
                  <a:lnTo>
                    <a:pt x="9" y="234"/>
                  </a:lnTo>
                  <a:lnTo>
                    <a:pt x="0" y="201"/>
                  </a:lnTo>
                  <a:lnTo>
                    <a:pt x="2" y="167"/>
                  </a:lnTo>
                  <a:lnTo>
                    <a:pt x="16" y="133"/>
                  </a:lnTo>
                  <a:lnTo>
                    <a:pt x="37" y="100"/>
                  </a:lnTo>
                  <a:lnTo>
                    <a:pt x="63" y="70"/>
                  </a:lnTo>
                  <a:lnTo>
                    <a:pt x="92" y="45"/>
                  </a:lnTo>
                  <a:lnTo>
                    <a:pt x="121" y="25"/>
                  </a:lnTo>
                  <a:lnTo>
                    <a:pt x="147" y="11"/>
                  </a:lnTo>
                  <a:lnTo>
                    <a:pt x="151" y="10"/>
                  </a:lnTo>
                  <a:lnTo>
                    <a:pt x="155" y="7"/>
                  </a:lnTo>
                  <a:lnTo>
                    <a:pt x="161" y="4"/>
                  </a:lnTo>
                  <a:lnTo>
                    <a:pt x="167" y="2"/>
                  </a:lnTo>
                  <a:lnTo>
                    <a:pt x="170" y="0"/>
                  </a:lnTo>
                  <a:lnTo>
                    <a:pt x="173" y="0"/>
                  </a:lnTo>
                  <a:lnTo>
                    <a:pt x="173" y="2"/>
                  </a:lnTo>
                  <a:lnTo>
                    <a:pt x="169" y="8"/>
                  </a:lnTo>
                  <a:lnTo>
                    <a:pt x="159" y="23"/>
                  </a:lnTo>
                  <a:lnTo>
                    <a:pt x="150" y="42"/>
                  </a:lnTo>
                  <a:lnTo>
                    <a:pt x="143" y="63"/>
                  </a:lnTo>
                  <a:lnTo>
                    <a:pt x="140" y="84"/>
                  </a:lnTo>
                  <a:lnTo>
                    <a:pt x="143" y="97"/>
                  </a:lnTo>
                  <a:lnTo>
                    <a:pt x="146" y="113"/>
                  </a:lnTo>
                  <a:lnTo>
                    <a:pt x="152" y="130"/>
                  </a:lnTo>
                  <a:lnTo>
                    <a:pt x="158" y="150"/>
                  </a:lnTo>
                  <a:lnTo>
                    <a:pt x="162" y="167"/>
                  </a:lnTo>
                  <a:lnTo>
                    <a:pt x="166" y="182"/>
                  </a:lnTo>
                  <a:lnTo>
                    <a:pt x="169" y="197"/>
                  </a:lnTo>
                  <a:lnTo>
                    <a:pt x="169" y="208"/>
                  </a:lnTo>
                  <a:lnTo>
                    <a:pt x="169" y="221"/>
                  </a:lnTo>
                  <a:lnTo>
                    <a:pt x="168" y="239"/>
                  </a:lnTo>
                  <a:lnTo>
                    <a:pt x="166" y="260"/>
                  </a:lnTo>
                  <a:lnTo>
                    <a:pt x="161" y="282"/>
                  </a:lnTo>
                  <a:lnTo>
                    <a:pt x="152" y="304"/>
                  </a:lnTo>
                  <a:lnTo>
                    <a:pt x="139" y="324"/>
                  </a:lnTo>
                  <a:lnTo>
                    <a:pt x="121" y="340"/>
                  </a:lnTo>
                  <a:lnTo>
                    <a:pt x="97" y="351"/>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30" name="Freeform 302">
              <a:extLst>
                <a:ext uri="{FF2B5EF4-FFF2-40B4-BE49-F238E27FC236}">
                  <a16:creationId xmlns:a16="http://schemas.microsoft.com/office/drawing/2014/main" xmlns="" id="{B1051A12-587B-4403-A11D-A4A4CFFE67AF}"/>
                </a:ext>
              </a:extLst>
            </p:cNvPr>
            <p:cNvSpPr>
              <a:spLocks/>
            </p:cNvSpPr>
            <p:nvPr/>
          </p:nvSpPr>
          <p:spPr bwMode="auto">
            <a:xfrm>
              <a:off x="2551" y="651"/>
              <a:ext cx="422" cy="296"/>
            </a:xfrm>
            <a:custGeom>
              <a:avLst/>
              <a:gdLst>
                <a:gd name="T0" fmla="*/ 13 w 844"/>
                <a:gd name="T1" fmla="*/ 15 h 593"/>
                <a:gd name="T2" fmla="*/ 12 w 844"/>
                <a:gd name="T3" fmla="*/ 17 h 593"/>
                <a:gd name="T4" fmla="*/ 11 w 844"/>
                <a:gd name="T5" fmla="*/ 17 h 593"/>
                <a:gd name="T6" fmla="*/ 10 w 844"/>
                <a:gd name="T7" fmla="*/ 15 h 593"/>
                <a:gd name="T8" fmla="*/ 9 w 844"/>
                <a:gd name="T9" fmla="*/ 14 h 593"/>
                <a:gd name="T10" fmla="*/ 8 w 844"/>
                <a:gd name="T11" fmla="*/ 13 h 593"/>
                <a:gd name="T12" fmla="*/ 8 w 844"/>
                <a:gd name="T13" fmla="*/ 9 h 593"/>
                <a:gd name="T14" fmla="*/ 10 w 844"/>
                <a:gd name="T15" fmla="*/ 7 h 593"/>
                <a:gd name="T16" fmla="*/ 10 w 844"/>
                <a:gd name="T17" fmla="*/ 6 h 593"/>
                <a:gd name="T18" fmla="*/ 9 w 844"/>
                <a:gd name="T19" fmla="*/ 7 h 593"/>
                <a:gd name="T20" fmla="*/ 8 w 844"/>
                <a:gd name="T21" fmla="*/ 10 h 593"/>
                <a:gd name="T22" fmla="*/ 5 w 844"/>
                <a:gd name="T23" fmla="*/ 11 h 593"/>
                <a:gd name="T24" fmla="*/ 3 w 844"/>
                <a:gd name="T25" fmla="*/ 11 h 593"/>
                <a:gd name="T26" fmla="*/ 2 w 844"/>
                <a:gd name="T27" fmla="*/ 10 h 593"/>
                <a:gd name="T28" fmla="*/ 1 w 844"/>
                <a:gd name="T29" fmla="*/ 9 h 593"/>
                <a:gd name="T30" fmla="*/ 3 w 844"/>
                <a:gd name="T31" fmla="*/ 8 h 593"/>
                <a:gd name="T32" fmla="*/ 5 w 844"/>
                <a:gd name="T33" fmla="*/ 6 h 593"/>
                <a:gd name="T34" fmla="*/ 7 w 844"/>
                <a:gd name="T35" fmla="*/ 5 h 593"/>
                <a:gd name="T36" fmla="*/ 8 w 844"/>
                <a:gd name="T37" fmla="*/ 5 h 593"/>
                <a:gd name="T38" fmla="*/ 9 w 844"/>
                <a:gd name="T39" fmla="*/ 5 h 593"/>
                <a:gd name="T40" fmla="*/ 8 w 844"/>
                <a:gd name="T41" fmla="*/ 6 h 593"/>
                <a:gd name="T42" fmla="*/ 8 w 844"/>
                <a:gd name="T43" fmla="*/ 7 h 593"/>
                <a:gd name="T44" fmla="*/ 9 w 844"/>
                <a:gd name="T45" fmla="*/ 7 h 593"/>
                <a:gd name="T46" fmla="*/ 9 w 844"/>
                <a:gd name="T47" fmla="*/ 6 h 593"/>
                <a:gd name="T48" fmla="*/ 9 w 844"/>
                <a:gd name="T49" fmla="*/ 5 h 593"/>
                <a:gd name="T50" fmla="*/ 10 w 844"/>
                <a:gd name="T51" fmla="*/ 6 h 593"/>
                <a:gd name="T52" fmla="*/ 11 w 844"/>
                <a:gd name="T53" fmla="*/ 6 h 593"/>
                <a:gd name="T54" fmla="*/ 12 w 844"/>
                <a:gd name="T55" fmla="*/ 6 h 593"/>
                <a:gd name="T56" fmla="*/ 13 w 844"/>
                <a:gd name="T57" fmla="*/ 5 h 593"/>
                <a:gd name="T58" fmla="*/ 14 w 844"/>
                <a:gd name="T59" fmla="*/ 5 h 593"/>
                <a:gd name="T60" fmla="*/ 15 w 844"/>
                <a:gd name="T61" fmla="*/ 3 h 593"/>
                <a:gd name="T62" fmla="*/ 17 w 844"/>
                <a:gd name="T63" fmla="*/ 0 h 593"/>
                <a:gd name="T64" fmla="*/ 20 w 844"/>
                <a:gd name="T65" fmla="*/ 0 h 593"/>
                <a:gd name="T66" fmla="*/ 22 w 844"/>
                <a:gd name="T67" fmla="*/ 0 h 593"/>
                <a:gd name="T68" fmla="*/ 24 w 844"/>
                <a:gd name="T69" fmla="*/ 1 h 593"/>
                <a:gd name="T70" fmla="*/ 26 w 844"/>
                <a:gd name="T71" fmla="*/ 1 h 593"/>
                <a:gd name="T72" fmla="*/ 27 w 844"/>
                <a:gd name="T73" fmla="*/ 1 h 593"/>
                <a:gd name="T74" fmla="*/ 24 w 844"/>
                <a:gd name="T75" fmla="*/ 5 h 593"/>
                <a:gd name="T76" fmla="*/ 21 w 844"/>
                <a:gd name="T77" fmla="*/ 6 h 593"/>
                <a:gd name="T78" fmla="*/ 18 w 844"/>
                <a:gd name="T79" fmla="*/ 7 h 593"/>
                <a:gd name="T80" fmla="*/ 16 w 844"/>
                <a:gd name="T81" fmla="*/ 7 h 593"/>
                <a:gd name="T82" fmla="*/ 14 w 844"/>
                <a:gd name="T83" fmla="*/ 6 h 593"/>
                <a:gd name="T84" fmla="*/ 13 w 844"/>
                <a:gd name="T85" fmla="*/ 5 h 593"/>
                <a:gd name="T86" fmla="*/ 12 w 844"/>
                <a:gd name="T87" fmla="*/ 6 h 593"/>
                <a:gd name="T88" fmla="*/ 12 w 844"/>
                <a:gd name="T89" fmla="*/ 6 h 593"/>
                <a:gd name="T90" fmla="*/ 13 w 844"/>
                <a:gd name="T91" fmla="*/ 6 h 593"/>
                <a:gd name="T92" fmla="*/ 14 w 844"/>
                <a:gd name="T93" fmla="*/ 6 h 593"/>
                <a:gd name="T94" fmla="*/ 17 w 844"/>
                <a:gd name="T95" fmla="*/ 7 h 593"/>
                <a:gd name="T96" fmla="*/ 19 w 844"/>
                <a:gd name="T97" fmla="*/ 9 h 593"/>
                <a:gd name="T98" fmla="*/ 20 w 844"/>
                <a:gd name="T99" fmla="*/ 12 h 593"/>
                <a:gd name="T100" fmla="*/ 19 w 844"/>
                <a:gd name="T101" fmla="*/ 13 h 593"/>
                <a:gd name="T102" fmla="*/ 16 w 844"/>
                <a:gd name="T103" fmla="*/ 12 h 593"/>
                <a:gd name="T104" fmla="*/ 14 w 844"/>
                <a:gd name="T105" fmla="*/ 12 h 593"/>
                <a:gd name="T106" fmla="*/ 13 w 844"/>
                <a:gd name="T107" fmla="*/ 10 h 593"/>
                <a:gd name="T108" fmla="*/ 12 w 844"/>
                <a:gd name="T109" fmla="*/ 7 h 593"/>
                <a:gd name="T110" fmla="*/ 11 w 844"/>
                <a:gd name="T111" fmla="*/ 6 h 593"/>
                <a:gd name="T112" fmla="*/ 10 w 844"/>
                <a:gd name="T113" fmla="*/ 6 h 593"/>
                <a:gd name="T114" fmla="*/ 11 w 844"/>
                <a:gd name="T115" fmla="*/ 7 h 593"/>
                <a:gd name="T116" fmla="*/ 12 w 844"/>
                <a:gd name="T117" fmla="*/ 9 h 59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44" h="593">
                  <a:moveTo>
                    <a:pt x="402" y="349"/>
                  </a:moveTo>
                  <a:lnTo>
                    <a:pt x="410" y="391"/>
                  </a:lnTo>
                  <a:lnTo>
                    <a:pt x="410" y="435"/>
                  </a:lnTo>
                  <a:lnTo>
                    <a:pt x="404" y="474"/>
                  </a:lnTo>
                  <a:lnTo>
                    <a:pt x="391" y="505"/>
                  </a:lnTo>
                  <a:lnTo>
                    <a:pt x="383" y="517"/>
                  </a:lnTo>
                  <a:lnTo>
                    <a:pt x="376" y="528"/>
                  </a:lnTo>
                  <a:lnTo>
                    <a:pt x="369" y="538"/>
                  </a:lnTo>
                  <a:lnTo>
                    <a:pt x="363" y="549"/>
                  </a:lnTo>
                  <a:lnTo>
                    <a:pt x="357" y="558"/>
                  </a:lnTo>
                  <a:lnTo>
                    <a:pt x="353" y="570"/>
                  </a:lnTo>
                  <a:lnTo>
                    <a:pt x="349" y="580"/>
                  </a:lnTo>
                  <a:lnTo>
                    <a:pt x="346" y="593"/>
                  </a:lnTo>
                  <a:lnTo>
                    <a:pt x="343" y="585"/>
                  </a:lnTo>
                  <a:lnTo>
                    <a:pt x="340" y="573"/>
                  </a:lnTo>
                  <a:lnTo>
                    <a:pt x="333" y="560"/>
                  </a:lnTo>
                  <a:lnTo>
                    <a:pt x="326" y="545"/>
                  </a:lnTo>
                  <a:lnTo>
                    <a:pt x="316" y="530"/>
                  </a:lnTo>
                  <a:lnTo>
                    <a:pt x="307" y="515"/>
                  </a:lnTo>
                  <a:lnTo>
                    <a:pt x="295" y="504"/>
                  </a:lnTo>
                  <a:lnTo>
                    <a:pt x="285" y="494"/>
                  </a:lnTo>
                  <a:lnTo>
                    <a:pt x="279" y="489"/>
                  </a:lnTo>
                  <a:lnTo>
                    <a:pt x="273" y="484"/>
                  </a:lnTo>
                  <a:lnTo>
                    <a:pt x="269" y="480"/>
                  </a:lnTo>
                  <a:lnTo>
                    <a:pt x="264" y="475"/>
                  </a:lnTo>
                  <a:lnTo>
                    <a:pt x="260" y="469"/>
                  </a:lnTo>
                  <a:lnTo>
                    <a:pt x="257" y="465"/>
                  </a:lnTo>
                  <a:lnTo>
                    <a:pt x="254" y="459"/>
                  </a:lnTo>
                  <a:lnTo>
                    <a:pt x="250" y="454"/>
                  </a:lnTo>
                  <a:lnTo>
                    <a:pt x="239" y="421"/>
                  </a:lnTo>
                  <a:lnTo>
                    <a:pt x="235" y="389"/>
                  </a:lnTo>
                  <a:lnTo>
                    <a:pt x="236" y="360"/>
                  </a:lnTo>
                  <a:lnTo>
                    <a:pt x="241" y="338"/>
                  </a:lnTo>
                  <a:lnTo>
                    <a:pt x="244" y="326"/>
                  </a:lnTo>
                  <a:lnTo>
                    <a:pt x="250" y="316"/>
                  </a:lnTo>
                  <a:lnTo>
                    <a:pt x="257" y="305"/>
                  </a:lnTo>
                  <a:lnTo>
                    <a:pt x="265" y="292"/>
                  </a:lnTo>
                  <a:lnTo>
                    <a:pt x="274" y="280"/>
                  </a:lnTo>
                  <a:lnTo>
                    <a:pt x="284" y="268"/>
                  </a:lnTo>
                  <a:lnTo>
                    <a:pt x="292" y="254"/>
                  </a:lnTo>
                  <a:lnTo>
                    <a:pt x="300" y="240"/>
                  </a:lnTo>
                  <a:lnTo>
                    <a:pt x="302" y="231"/>
                  </a:lnTo>
                  <a:lnTo>
                    <a:pt x="303" y="220"/>
                  </a:lnTo>
                  <a:lnTo>
                    <a:pt x="301" y="214"/>
                  </a:lnTo>
                  <a:lnTo>
                    <a:pt x="298" y="211"/>
                  </a:lnTo>
                  <a:lnTo>
                    <a:pt x="292" y="216"/>
                  </a:lnTo>
                  <a:lnTo>
                    <a:pt x="287" y="224"/>
                  </a:lnTo>
                  <a:lnTo>
                    <a:pt x="284" y="232"/>
                  </a:lnTo>
                  <a:lnTo>
                    <a:pt x="281" y="240"/>
                  </a:lnTo>
                  <a:lnTo>
                    <a:pt x="278" y="253"/>
                  </a:lnTo>
                  <a:lnTo>
                    <a:pt x="273" y="264"/>
                  </a:lnTo>
                  <a:lnTo>
                    <a:pt x="267" y="276"/>
                  </a:lnTo>
                  <a:lnTo>
                    <a:pt x="262" y="286"/>
                  </a:lnTo>
                  <a:lnTo>
                    <a:pt x="247" y="306"/>
                  </a:lnTo>
                  <a:lnTo>
                    <a:pt x="231" y="323"/>
                  </a:lnTo>
                  <a:lnTo>
                    <a:pt x="212" y="337"/>
                  </a:lnTo>
                  <a:lnTo>
                    <a:pt x="194" y="347"/>
                  </a:lnTo>
                  <a:lnTo>
                    <a:pt x="174" y="355"/>
                  </a:lnTo>
                  <a:lnTo>
                    <a:pt x="155" y="361"/>
                  </a:lnTo>
                  <a:lnTo>
                    <a:pt x="136" y="363"/>
                  </a:lnTo>
                  <a:lnTo>
                    <a:pt x="118" y="363"/>
                  </a:lnTo>
                  <a:lnTo>
                    <a:pt x="112" y="362"/>
                  </a:lnTo>
                  <a:lnTo>
                    <a:pt x="106" y="361"/>
                  </a:lnTo>
                  <a:lnTo>
                    <a:pt x="100" y="360"/>
                  </a:lnTo>
                  <a:lnTo>
                    <a:pt x="95" y="359"/>
                  </a:lnTo>
                  <a:lnTo>
                    <a:pt x="84" y="354"/>
                  </a:lnTo>
                  <a:lnTo>
                    <a:pt x="74" y="351"/>
                  </a:lnTo>
                  <a:lnTo>
                    <a:pt x="64" y="345"/>
                  </a:lnTo>
                  <a:lnTo>
                    <a:pt x="53" y="340"/>
                  </a:lnTo>
                  <a:lnTo>
                    <a:pt x="42" y="335"/>
                  </a:lnTo>
                  <a:lnTo>
                    <a:pt x="29" y="329"/>
                  </a:lnTo>
                  <a:lnTo>
                    <a:pt x="15" y="323"/>
                  </a:lnTo>
                  <a:lnTo>
                    <a:pt x="0" y="316"/>
                  </a:lnTo>
                  <a:lnTo>
                    <a:pt x="8" y="314"/>
                  </a:lnTo>
                  <a:lnTo>
                    <a:pt x="19" y="311"/>
                  </a:lnTo>
                  <a:lnTo>
                    <a:pt x="30" y="308"/>
                  </a:lnTo>
                  <a:lnTo>
                    <a:pt x="42" y="303"/>
                  </a:lnTo>
                  <a:lnTo>
                    <a:pt x="53" y="298"/>
                  </a:lnTo>
                  <a:lnTo>
                    <a:pt x="64" y="291"/>
                  </a:lnTo>
                  <a:lnTo>
                    <a:pt x="72" y="283"/>
                  </a:lnTo>
                  <a:lnTo>
                    <a:pt x="79" y="272"/>
                  </a:lnTo>
                  <a:lnTo>
                    <a:pt x="87" y="257"/>
                  </a:lnTo>
                  <a:lnTo>
                    <a:pt x="99" y="240"/>
                  </a:lnTo>
                  <a:lnTo>
                    <a:pt x="113" y="223"/>
                  </a:lnTo>
                  <a:lnTo>
                    <a:pt x="130" y="208"/>
                  </a:lnTo>
                  <a:lnTo>
                    <a:pt x="149" y="195"/>
                  </a:lnTo>
                  <a:lnTo>
                    <a:pt x="170" y="186"/>
                  </a:lnTo>
                  <a:lnTo>
                    <a:pt x="190" y="182"/>
                  </a:lnTo>
                  <a:lnTo>
                    <a:pt x="212" y="185"/>
                  </a:lnTo>
                  <a:lnTo>
                    <a:pt x="216" y="187"/>
                  </a:lnTo>
                  <a:lnTo>
                    <a:pt x="221" y="189"/>
                  </a:lnTo>
                  <a:lnTo>
                    <a:pt x="226" y="190"/>
                  </a:lnTo>
                  <a:lnTo>
                    <a:pt x="232" y="190"/>
                  </a:lnTo>
                  <a:lnTo>
                    <a:pt x="237" y="189"/>
                  </a:lnTo>
                  <a:lnTo>
                    <a:pt x="242" y="188"/>
                  </a:lnTo>
                  <a:lnTo>
                    <a:pt x="246" y="186"/>
                  </a:lnTo>
                  <a:lnTo>
                    <a:pt x="248" y="184"/>
                  </a:lnTo>
                  <a:lnTo>
                    <a:pt x="251" y="180"/>
                  </a:lnTo>
                  <a:lnTo>
                    <a:pt x="257" y="179"/>
                  </a:lnTo>
                  <a:lnTo>
                    <a:pt x="262" y="181"/>
                  </a:lnTo>
                  <a:lnTo>
                    <a:pt x="265" y="182"/>
                  </a:lnTo>
                  <a:lnTo>
                    <a:pt x="258" y="189"/>
                  </a:lnTo>
                  <a:lnTo>
                    <a:pt x="251" y="197"/>
                  </a:lnTo>
                  <a:lnTo>
                    <a:pt x="247" y="208"/>
                  </a:lnTo>
                  <a:lnTo>
                    <a:pt x="244" y="216"/>
                  </a:lnTo>
                  <a:lnTo>
                    <a:pt x="244" y="218"/>
                  </a:lnTo>
                  <a:lnTo>
                    <a:pt x="246" y="220"/>
                  </a:lnTo>
                  <a:lnTo>
                    <a:pt x="247" y="222"/>
                  </a:lnTo>
                  <a:lnTo>
                    <a:pt x="248" y="224"/>
                  </a:lnTo>
                  <a:lnTo>
                    <a:pt x="250" y="225"/>
                  </a:lnTo>
                  <a:lnTo>
                    <a:pt x="251" y="226"/>
                  </a:lnTo>
                  <a:lnTo>
                    <a:pt x="254" y="227"/>
                  </a:lnTo>
                  <a:lnTo>
                    <a:pt x="255" y="227"/>
                  </a:lnTo>
                  <a:lnTo>
                    <a:pt x="263" y="229"/>
                  </a:lnTo>
                  <a:lnTo>
                    <a:pt x="271" y="227"/>
                  </a:lnTo>
                  <a:lnTo>
                    <a:pt x="278" y="224"/>
                  </a:lnTo>
                  <a:lnTo>
                    <a:pt x="284" y="219"/>
                  </a:lnTo>
                  <a:lnTo>
                    <a:pt x="287" y="211"/>
                  </a:lnTo>
                  <a:lnTo>
                    <a:pt x="287" y="202"/>
                  </a:lnTo>
                  <a:lnTo>
                    <a:pt x="286" y="194"/>
                  </a:lnTo>
                  <a:lnTo>
                    <a:pt x="282" y="187"/>
                  </a:lnTo>
                  <a:lnTo>
                    <a:pt x="280" y="184"/>
                  </a:lnTo>
                  <a:lnTo>
                    <a:pt x="280" y="180"/>
                  </a:lnTo>
                  <a:lnTo>
                    <a:pt x="282" y="178"/>
                  </a:lnTo>
                  <a:lnTo>
                    <a:pt x="285" y="177"/>
                  </a:lnTo>
                  <a:lnTo>
                    <a:pt x="287" y="178"/>
                  </a:lnTo>
                  <a:lnTo>
                    <a:pt x="289" y="180"/>
                  </a:lnTo>
                  <a:lnTo>
                    <a:pt x="290" y="186"/>
                  </a:lnTo>
                  <a:lnTo>
                    <a:pt x="292" y="192"/>
                  </a:lnTo>
                  <a:lnTo>
                    <a:pt x="294" y="197"/>
                  </a:lnTo>
                  <a:lnTo>
                    <a:pt x="298" y="203"/>
                  </a:lnTo>
                  <a:lnTo>
                    <a:pt x="308" y="204"/>
                  </a:lnTo>
                  <a:lnTo>
                    <a:pt x="319" y="197"/>
                  </a:lnTo>
                  <a:lnTo>
                    <a:pt x="324" y="202"/>
                  </a:lnTo>
                  <a:lnTo>
                    <a:pt x="330" y="205"/>
                  </a:lnTo>
                  <a:lnTo>
                    <a:pt x="336" y="208"/>
                  </a:lnTo>
                  <a:lnTo>
                    <a:pt x="345" y="209"/>
                  </a:lnTo>
                  <a:lnTo>
                    <a:pt x="351" y="207"/>
                  </a:lnTo>
                  <a:lnTo>
                    <a:pt x="358" y="203"/>
                  </a:lnTo>
                  <a:lnTo>
                    <a:pt x="364" y="196"/>
                  </a:lnTo>
                  <a:lnTo>
                    <a:pt x="369" y="186"/>
                  </a:lnTo>
                  <a:lnTo>
                    <a:pt x="373" y="184"/>
                  </a:lnTo>
                  <a:lnTo>
                    <a:pt x="379" y="182"/>
                  </a:lnTo>
                  <a:lnTo>
                    <a:pt x="385" y="180"/>
                  </a:lnTo>
                  <a:lnTo>
                    <a:pt x="392" y="179"/>
                  </a:lnTo>
                  <a:lnTo>
                    <a:pt x="399" y="177"/>
                  </a:lnTo>
                  <a:lnTo>
                    <a:pt x="407" y="176"/>
                  </a:lnTo>
                  <a:lnTo>
                    <a:pt x="415" y="174"/>
                  </a:lnTo>
                  <a:lnTo>
                    <a:pt x="422" y="173"/>
                  </a:lnTo>
                  <a:lnTo>
                    <a:pt x="429" y="171"/>
                  </a:lnTo>
                  <a:lnTo>
                    <a:pt x="433" y="166"/>
                  </a:lnTo>
                  <a:lnTo>
                    <a:pt x="439" y="158"/>
                  </a:lnTo>
                  <a:lnTo>
                    <a:pt x="444" y="149"/>
                  </a:lnTo>
                  <a:lnTo>
                    <a:pt x="448" y="139"/>
                  </a:lnTo>
                  <a:lnTo>
                    <a:pt x="453" y="126"/>
                  </a:lnTo>
                  <a:lnTo>
                    <a:pt x="457" y="111"/>
                  </a:lnTo>
                  <a:lnTo>
                    <a:pt x="463" y="95"/>
                  </a:lnTo>
                  <a:lnTo>
                    <a:pt x="480" y="60"/>
                  </a:lnTo>
                  <a:lnTo>
                    <a:pt x="502" y="36"/>
                  </a:lnTo>
                  <a:lnTo>
                    <a:pt x="528" y="19"/>
                  </a:lnTo>
                  <a:lnTo>
                    <a:pt x="553" y="8"/>
                  </a:lnTo>
                  <a:lnTo>
                    <a:pt x="577" y="3"/>
                  </a:lnTo>
                  <a:lnTo>
                    <a:pt x="598" y="0"/>
                  </a:lnTo>
                  <a:lnTo>
                    <a:pt x="615" y="0"/>
                  </a:lnTo>
                  <a:lnTo>
                    <a:pt x="624" y="0"/>
                  </a:lnTo>
                  <a:lnTo>
                    <a:pt x="631" y="0"/>
                  </a:lnTo>
                  <a:lnTo>
                    <a:pt x="642" y="2"/>
                  </a:lnTo>
                  <a:lnTo>
                    <a:pt x="654" y="3"/>
                  </a:lnTo>
                  <a:lnTo>
                    <a:pt x="667" y="5"/>
                  </a:lnTo>
                  <a:lnTo>
                    <a:pt x="682" y="8"/>
                  </a:lnTo>
                  <a:lnTo>
                    <a:pt x="697" y="13"/>
                  </a:lnTo>
                  <a:lnTo>
                    <a:pt x="711" y="19"/>
                  </a:lnTo>
                  <a:lnTo>
                    <a:pt x="723" y="25"/>
                  </a:lnTo>
                  <a:lnTo>
                    <a:pt x="736" y="30"/>
                  </a:lnTo>
                  <a:lnTo>
                    <a:pt x="750" y="35"/>
                  </a:lnTo>
                  <a:lnTo>
                    <a:pt x="764" y="38"/>
                  </a:lnTo>
                  <a:lnTo>
                    <a:pt x="779" y="40"/>
                  </a:lnTo>
                  <a:lnTo>
                    <a:pt x="792" y="41"/>
                  </a:lnTo>
                  <a:lnTo>
                    <a:pt x="806" y="42"/>
                  </a:lnTo>
                  <a:lnTo>
                    <a:pt x="819" y="42"/>
                  </a:lnTo>
                  <a:lnTo>
                    <a:pt x="830" y="41"/>
                  </a:lnTo>
                  <a:lnTo>
                    <a:pt x="844" y="41"/>
                  </a:lnTo>
                  <a:lnTo>
                    <a:pt x="844" y="45"/>
                  </a:lnTo>
                  <a:lnTo>
                    <a:pt x="838" y="52"/>
                  </a:lnTo>
                  <a:lnTo>
                    <a:pt x="833" y="58"/>
                  </a:lnTo>
                  <a:lnTo>
                    <a:pt x="820" y="75"/>
                  </a:lnTo>
                  <a:lnTo>
                    <a:pt x="805" y="96"/>
                  </a:lnTo>
                  <a:lnTo>
                    <a:pt x="788" y="119"/>
                  </a:lnTo>
                  <a:lnTo>
                    <a:pt x="768" y="143"/>
                  </a:lnTo>
                  <a:lnTo>
                    <a:pt x="749" y="165"/>
                  </a:lnTo>
                  <a:lnTo>
                    <a:pt x="729" y="185"/>
                  </a:lnTo>
                  <a:lnTo>
                    <a:pt x="710" y="200"/>
                  </a:lnTo>
                  <a:lnTo>
                    <a:pt x="691" y="208"/>
                  </a:lnTo>
                  <a:lnTo>
                    <a:pt x="680" y="211"/>
                  </a:lnTo>
                  <a:lnTo>
                    <a:pt x="665" y="217"/>
                  </a:lnTo>
                  <a:lnTo>
                    <a:pt x="647" y="223"/>
                  </a:lnTo>
                  <a:lnTo>
                    <a:pt x="630" y="229"/>
                  </a:lnTo>
                  <a:lnTo>
                    <a:pt x="610" y="234"/>
                  </a:lnTo>
                  <a:lnTo>
                    <a:pt x="593" y="239"/>
                  </a:lnTo>
                  <a:lnTo>
                    <a:pt x="576" y="242"/>
                  </a:lnTo>
                  <a:lnTo>
                    <a:pt x="561" y="243"/>
                  </a:lnTo>
                  <a:lnTo>
                    <a:pt x="546" y="242"/>
                  </a:lnTo>
                  <a:lnTo>
                    <a:pt x="530" y="239"/>
                  </a:lnTo>
                  <a:lnTo>
                    <a:pt x="513" y="234"/>
                  </a:lnTo>
                  <a:lnTo>
                    <a:pt x="495" y="229"/>
                  </a:lnTo>
                  <a:lnTo>
                    <a:pt x="479" y="223"/>
                  </a:lnTo>
                  <a:lnTo>
                    <a:pt x="465" y="217"/>
                  </a:lnTo>
                  <a:lnTo>
                    <a:pt x="455" y="212"/>
                  </a:lnTo>
                  <a:lnTo>
                    <a:pt x="449" y="209"/>
                  </a:lnTo>
                  <a:lnTo>
                    <a:pt x="442" y="204"/>
                  </a:lnTo>
                  <a:lnTo>
                    <a:pt x="437" y="200"/>
                  </a:lnTo>
                  <a:lnTo>
                    <a:pt x="431" y="196"/>
                  </a:lnTo>
                  <a:lnTo>
                    <a:pt x="424" y="192"/>
                  </a:lnTo>
                  <a:lnTo>
                    <a:pt x="419" y="190"/>
                  </a:lnTo>
                  <a:lnTo>
                    <a:pt x="414" y="190"/>
                  </a:lnTo>
                  <a:lnTo>
                    <a:pt x="406" y="190"/>
                  </a:lnTo>
                  <a:lnTo>
                    <a:pt x="399" y="192"/>
                  </a:lnTo>
                  <a:lnTo>
                    <a:pt x="392" y="194"/>
                  </a:lnTo>
                  <a:lnTo>
                    <a:pt x="384" y="195"/>
                  </a:lnTo>
                  <a:lnTo>
                    <a:pt x="378" y="197"/>
                  </a:lnTo>
                  <a:lnTo>
                    <a:pt x="373" y="200"/>
                  </a:lnTo>
                  <a:lnTo>
                    <a:pt x="368" y="204"/>
                  </a:lnTo>
                  <a:lnTo>
                    <a:pt x="366" y="209"/>
                  </a:lnTo>
                  <a:lnTo>
                    <a:pt x="368" y="212"/>
                  </a:lnTo>
                  <a:lnTo>
                    <a:pt x="372" y="215"/>
                  </a:lnTo>
                  <a:lnTo>
                    <a:pt x="377" y="216"/>
                  </a:lnTo>
                  <a:lnTo>
                    <a:pt x="383" y="216"/>
                  </a:lnTo>
                  <a:lnTo>
                    <a:pt x="389" y="216"/>
                  </a:lnTo>
                  <a:lnTo>
                    <a:pt x="396" y="216"/>
                  </a:lnTo>
                  <a:lnTo>
                    <a:pt x="406" y="215"/>
                  </a:lnTo>
                  <a:lnTo>
                    <a:pt x="414" y="214"/>
                  </a:lnTo>
                  <a:lnTo>
                    <a:pt x="423" y="212"/>
                  </a:lnTo>
                  <a:lnTo>
                    <a:pt x="431" y="211"/>
                  </a:lnTo>
                  <a:lnTo>
                    <a:pt x="439" y="210"/>
                  </a:lnTo>
                  <a:lnTo>
                    <a:pt x="448" y="210"/>
                  </a:lnTo>
                  <a:lnTo>
                    <a:pt x="457" y="210"/>
                  </a:lnTo>
                  <a:lnTo>
                    <a:pt x="468" y="212"/>
                  </a:lnTo>
                  <a:lnTo>
                    <a:pt x="482" y="216"/>
                  </a:lnTo>
                  <a:lnTo>
                    <a:pt x="498" y="222"/>
                  </a:lnTo>
                  <a:lnTo>
                    <a:pt x="516" y="230"/>
                  </a:lnTo>
                  <a:lnTo>
                    <a:pt x="539" y="240"/>
                  </a:lnTo>
                  <a:lnTo>
                    <a:pt x="556" y="252"/>
                  </a:lnTo>
                  <a:lnTo>
                    <a:pt x="574" y="267"/>
                  </a:lnTo>
                  <a:lnTo>
                    <a:pt x="587" y="284"/>
                  </a:lnTo>
                  <a:lnTo>
                    <a:pt x="601" y="305"/>
                  </a:lnTo>
                  <a:lnTo>
                    <a:pt x="612" y="326"/>
                  </a:lnTo>
                  <a:lnTo>
                    <a:pt x="621" y="349"/>
                  </a:lnTo>
                  <a:lnTo>
                    <a:pt x="628" y="375"/>
                  </a:lnTo>
                  <a:lnTo>
                    <a:pt x="632" y="399"/>
                  </a:lnTo>
                  <a:lnTo>
                    <a:pt x="635" y="415"/>
                  </a:lnTo>
                  <a:lnTo>
                    <a:pt x="635" y="431"/>
                  </a:lnTo>
                  <a:lnTo>
                    <a:pt x="635" y="447"/>
                  </a:lnTo>
                  <a:lnTo>
                    <a:pt x="632" y="462"/>
                  </a:lnTo>
                  <a:lnTo>
                    <a:pt x="622" y="451"/>
                  </a:lnTo>
                  <a:lnTo>
                    <a:pt x="608" y="441"/>
                  </a:lnTo>
                  <a:lnTo>
                    <a:pt x="590" y="431"/>
                  </a:lnTo>
                  <a:lnTo>
                    <a:pt x="570" y="423"/>
                  </a:lnTo>
                  <a:lnTo>
                    <a:pt x="549" y="416"/>
                  </a:lnTo>
                  <a:lnTo>
                    <a:pt x="528" y="409"/>
                  </a:lnTo>
                  <a:lnTo>
                    <a:pt x="508" y="406"/>
                  </a:lnTo>
                  <a:lnTo>
                    <a:pt x="491" y="403"/>
                  </a:lnTo>
                  <a:lnTo>
                    <a:pt x="480" y="400"/>
                  </a:lnTo>
                  <a:lnTo>
                    <a:pt x="468" y="398"/>
                  </a:lnTo>
                  <a:lnTo>
                    <a:pt x="455" y="396"/>
                  </a:lnTo>
                  <a:lnTo>
                    <a:pt x="441" y="390"/>
                  </a:lnTo>
                  <a:lnTo>
                    <a:pt x="429" y="384"/>
                  </a:lnTo>
                  <a:lnTo>
                    <a:pt x="417" y="375"/>
                  </a:lnTo>
                  <a:lnTo>
                    <a:pt x="408" y="362"/>
                  </a:lnTo>
                  <a:lnTo>
                    <a:pt x="401" y="347"/>
                  </a:lnTo>
                  <a:lnTo>
                    <a:pt x="392" y="326"/>
                  </a:lnTo>
                  <a:lnTo>
                    <a:pt x="381" y="308"/>
                  </a:lnTo>
                  <a:lnTo>
                    <a:pt x="376" y="290"/>
                  </a:lnTo>
                  <a:lnTo>
                    <a:pt x="376" y="262"/>
                  </a:lnTo>
                  <a:lnTo>
                    <a:pt x="374" y="254"/>
                  </a:lnTo>
                  <a:lnTo>
                    <a:pt x="371" y="246"/>
                  </a:lnTo>
                  <a:lnTo>
                    <a:pt x="365" y="239"/>
                  </a:lnTo>
                  <a:lnTo>
                    <a:pt x="359" y="232"/>
                  </a:lnTo>
                  <a:lnTo>
                    <a:pt x="351" y="226"/>
                  </a:lnTo>
                  <a:lnTo>
                    <a:pt x="343" y="222"/>
                  </a:lnTo>
                  <a:lnTo>
                    <a:pt x="338" y="217"/>
                  </a:lnTo>
                  <a:lnTo>
                    <a:pt x="332" y="215"/>
                  </a:lnTo>
                  <a:lnTo>
                    <a:pt x="324" y="211"/>
                  </a:lnTo>
                  <a:lnTo>
                    <a:pt x="317" y="209"/>
                  </a:lnTo>
                  <a:lnTo>
                    <a:pt x="312" y="210"/>
                  </a:lnTo>
                  <a:lnTo>
                    <a:pt x="311" y="214"/>
                  </a:lnTo>
                  <a:lnTo>
                    <a:pt x="312" y="220"/>
                  </a:lnTo>
                  <a:lnTo>
                    <a:pt x="313" y="226"/>
                  </a:lnTo>
                  <a:lnTo>
                    <a:pt x="315" y="233"/>
                  </a:lnTo>
                  <a:lnTo>
                    <a:pt x="318" y="240"/>
                  </a:lnTo>
                  <a:lnTo>
                    <a:pt x="323" y="245"/>
                  </a:lnTo>
                  <a:lnTo>
                    <a:pt x="331" y="253"/>
                  </a:lnTo>
                  <a:lnTo>
                    <a:pt x="342" y="263"/>
                  </a:lnTo>
                  <a:lnTo>
                    <a:pt x="355" y="276"/>
                  </a:lnTo>
                  <a:lnTo>
                    <a:pt x="369" y="291"/>
                  </a:lnTo>
                  <a:lnTo>
                    <a:pt x="383" y="308"/>
                  </a:lnTo>
                  <a:lnTo>
                    <a:pt x="393" y="328"/>
                  </a:lnTo>
                  <a:lnTo>
                    <a:pt x="402" y="349"/>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31" name="Freeform 303">
              <a:extLst>
                <a:ext uri="{FF2B5EF4-FFF2-40B4-BE49-F238E27FC236}">
                  <a16:creationId xmlns:a16="http://schemas.microsoft.com/office/drawing/2014/main" xmlns="" id="{2093225A-3F2C-4C90-A21E-7E5C5EAA08E2}"/>
                </a:ext>
              </a:extLst>
            </p:cNvPr>
            <p:cNvSpPr>
              <a:spLocks/>
            </p:cNvSpPr>
            <p:nvPr/>
          </p:nvSpPr>
          <p:spPr bwMode="auto">
            <a:xfrm>
              <a:off x="2558" y="607"/>
              <a:ext cx="126" cy="129"/>
            </a:xfrm>
            <a:custGeom>
              <a:avLst/>
              <a:gdLst>
                <a:gd name="T0" fmla="*/ 6 w 253"/>
                <a:gd name="T1" fmla="*/ 8 h 258"/>
                <a:gd name="T2" fmla="*/ 6 w 253"/>
                <a:gd name="T3" fmla="*/ 8 h 258"/>
                <a:gd name="T4" fmla="*/ 6 w 253"/>
                <a:gd name="T5" fmla="*/ 8 h 258"/>
                <a:gd name="T6" fmla="*/ 7 w 253"/>
                <a:gd name="T7" fmla="*/ 8 h 258"/>
                <a:gd name="T8" fmla="*/ 7 w 253"/>
                <a:gd name="T9" fmla="*/ 8 h 258"/>
                <a:gd name="T10" fmla="*/ 7 w 253"/>
                <a:gd name="T11" fmla="*/ 8 h 258"/>
                <a:gd name="T12" fmla="*/ 7 w 253"/>
                <a:gd name="T13" fmla="*/ 8 h 258"/>
                <a:gd name="T14" fmla="*/ 7 w 253"/>
                <a:gd name="T15" fmla="*/ 8 h 258"/>
                <a:gd name="T16" fmla="*/ 7 w 253"/>
                <a:gd name="T17" fmla="*/ 8 h 258"/>
                <a:gd name="T18" fmla="*/ 7 w 253"/>
                <a:gd name="T19" fmla="*/ 8 h 258"/>
                <a:gd name="T20" fmla="*/ 7 w 253"/>
                <a:gd name="T21" fmla="*/ 8 h 258"/>
                <a:gd name="T22" fmla="*/ 6 w 253"/>
                <a:gd name="T23" fmla="*/ 8 h 258"/>
                <a:gd name="T24" fmla="*/ 6 w 253"/>
                <a:gd name="T25" fmla="*/ 7 h 258"/>
                <a:gd name="T26" fmla="*/ 6 w 253"/>
                <a:gd name="T27" fmla="*/ 7 h 258"/>
                <a:gd name="T28" fmla="*/ 6 w 253"/>
                <a:gd name="T29" fmla="*/ 7 h 258"/>
                <a:gd name="T30" fmla="*/ 6 w 253"/>
                <a:gd name="T31" fmla="*/ 6 h 258"/>
                <a:gd name="T32" fmla="*/ 6 w 253"/>
                <a:gd name="T33" fmla="*/ 6 h 258"/>
                <a:gd name="T34" fmla="*/ 7 w 253"/>
                <a:gd name="T35" fmla="*/ 6 h 258"/>
                <a:gd name="T36" fmla="*/ 7 w 253"/>
                <a:gd name="T37" fmla="*/ 5 h 258"/>
                <a:gd name="T38" fmla="*/ 7 w 253"/>
                <a:gd name="T39" fmla="*/ 4 h 258"/>
                <a:gd name="T40" fmla="*/ 6 w 253"/>
                <a:gd name="T41" fmla="*/ 2 h 258"/>
                <a:gd name="T42" fmla="*/ 4 w 253"/>
                <a:gd name="T43" fmla="*/ 2 h 258"/>
                <a:gd name="T44" fmla="*/ 2 w 253"/>
                <a:gd name="T45" fmla="*/ 1 h 258"/>
                <a:gd name="T46" fmla="*/ 1 w 253"/>
                <a:gd name="T47" fmla="*/ 1 h 258"/>
                <a:gd name="T48" fmla="*/ 0 w 253"/>
                <a:gd name="T49" fmla="*/ 1 h 258"/>
                <a:gd name="T50" fmla="*/ 0 w 253"/>
                <a:gd name="T51" fmla="*/ 1 h 258"/>
                <a:gd name="T52" fmla="*/ 0 w 253"/>
                <a:gd name="T53" fmla="*/ 1 h 258"/>
                <a:gd name="T54" fmla="*/ 0 w 253"/>
                <a:gd name="T55" fmla="*/ 2 h 258"/>
                <a:gd name="T56" fmla="*/ 1 w 253"/>
                <a:gd name="T57" fmla="*/ 3 h 258"/>
                <a:gd name="T58" fmla="*/ 1 w 253"/>
                <a:gd name="T59" fmla="*/ 4 h 258"/>
                <a:gd name="T60" fmla="*/ 1 w 253"/>
                <a:gd name="T61" fmla="*/ 5 h 258"/>
                <a:gd name="T62" fmla="*/ 2 w 253"/>
                <a:gd name="T63" fmla="*/ 6 h 258"/>
                <a:gd name="T64" fmla="*/ 3 w 253"/>
                <a:gd name="T65" fmla="*/ 8 h 258"/>
                <a:gd name="T66" fmla="*/ 4 w 253"/>
                <a:gd name="T67" fmla="*/ 8 h 2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53" h="258">
                  <a:moveTo>
                    <a:pt x="192" y="258"/>
                  </a:moveTo>
                  <a:lnTo>
                    <a:pt x="192" y="249"/>
                  </a:lnTo>
                  <a:lnTo>
                    <a:pt x="196" y="240"/>
                  </a:lnTo>
                  <a:lnTo>
                    <a:pt x="200" y="235"/>
                  </a:lnTo>
                  <a:lnTo>
                    <a:pt x="208" y="231"/>
                  </a:lnTo>
                  <a:lnTo>
                    <a:pt x="217" y="230"/>
                  </a:lnTo>
                  <a:lnTo>
                    <a:pt x="222" y="231"/>
                  </a:lnTo>
                  <a:lnTo>
                    <a:pt x="227" y="235"/>
                  </a:lnTo>
                  <a:lnTo>
                    <a:pt x="229" y="238"/>
                  </a:lnTo>
                  <a:lnTo>
                    <a:pt x="230" y="240"/>
                  </a:lnTo>
                  <a:lnTo>
                    <a:pt x="234" y="242"/>
                  </a:lnTo>
                  <a:lnTo>
                    <a:pt x="238" y="242"/>
                  </a:lnTo>
                  <a:lnTo>
                    <a:pt x="244" y="243"/>
                  </a:lnTo>
                  <a:lnTo>
                    <a:pt x="250" y="244"/>
                  </a:lnTo>
                  <a:lnTo>
                    <a:pt x="253" y="244"/>
                  </a:lnTo>
                  <a:lnTo>
                    <a:pt x="253" y="243"/>
                  </a:lnTo>
                  <a:lnTo>
                    <a:pt x="251" y="239"/>
                  </a:lnTo>
                  <a:lnTo>
                    <a:pt x="248" y="235"/>
                  </a:lnTo>
                  <a:lnTo>
                    <a:pt x="244" y="231"/>
                  </a:lnTo>
                  <a:lnTo>
                    <a:pt x="240" y="228"/>
                  </a:lnTo>
                  <a:lnTo>
                    <a:pt x="235" y="223"/>
                  </a:lnTo>
                  <a:lnTo>
                    <a:pt x="232" y="225"/>
                  </a:lnTo>
                  <a:lnTo>
                    <a:pt x="226" y="227"/>
                  </a:lnTo>
                  <a:lnTo>
                    <a:pt x="220" y="227"/>
                  </a:lnTo>
                  <a:lnTo>
                    <a:pt x="214" y="223"/>
                  </a:lnTo>
                  <a:lnTo>
                    <a:pt x="210" y="216"/>
                  </a:lnTo>
                  <a:lnTo>
                    <a:pt x="207" y="211"/>
                  </a:lnTo>
                  <a:lnTo>
                    <a:pt x="206" y="205"/>
                  </a:lnTo>
                  <a:lnTo>
                    <a:pt x="207" y="200"/>
                  </a:lnTo>
                  <a:lnTo>
                    <a:pt x="208" y="197"/>
                  </a:lnTo>
                  <a:lnTo>
                    <a:pt x="210" y="194"/>
                  </a:lnTo>
                  <a:lnTo>
                    <a:pt x="212" y="192"/>
                  </a:lnTo>
                  <a:lnTo>
                    <a:pt x="213" y="190"/>
                  </a:lnTo>
                  <a:lnTo>
                    <a:pt x="218" y="186"/>
                  </a:lnTo>
                  <a:lnTo>
                    <a:pt x="223" y="183"/>
                  </a:lnTo>
                  <a:lnTo>
                    <a:pt x="229" y="181"/>
                  </a:lnTo>
                  <a:lnTo>
                    <a:pt x="235" y="179"/>
                  </a:lnTo>
                  <a:lnTo>
                    <a:pt x="240" y="154"/>
                  </a:lnTo>
                  <a:lnTo>
                    <a:pt x="240" y="129"/>
                  </a:lnTo>
                  <a:lnTo>
                    <a:pt x="233" y="106"/>
                  </a:lnTo>
                  <a:lnTo>
                    <a:pt x="219" y="84"/>
                  </a:lnTo>
                  <a:lnTo>
                    <a:pt x="199" y="64"/>
                  </a:lnTo>
                  <a:lnTo>
                    <a:pt x="174" y="48"/>
                  </a:lnTo>
                  <a:lnTo>
                    <a:pt x="142" y="35"/>
                  </a:lnTo>
                  <a:lnTo>
                    <a:pt x="103" y="27"/>
                  </a:lnTo>
                  <a:lnTo>
                    <a:pt x="88" y="25"/>
                  </a:lnTo>
                  <a:lnTo>
                    <a:pt x="73" y="22"/>
                  </a:lnTo>
                  <a:lnTo>
                    <a:pt x="57" y="18"/>
                  </a:lnTo>
                  <a:lnTo>
                    <a:pt x="43" y="13"/>
                  </a:lnTo>
                  <a:lnTo>
                    <a:pt x="29" y="9"/>
                  </a:lnTo>
                  <a:lnTo>
                    <a:pt x="17" y="5"/>
                  </a:lnTo>
                  <a:lnTo>
                    <a:pt x="7" y="2"/>
                  </a:lnTo>
                  <a:lnTo>
                    <a:pt x="0" y="0"/>
                  </a:lnTo>
                  <a:lnTo>
                    <a:pt x="9" y="12"/>
                  </a:lnTo>
                  <a:lnTo>
                    <a:pt x="16" y="27"/>
                  </a:lnTo>
                  <a:lnTo>
                    <a:pt x="24" y="43"/>
                  </a:lnTo>
                  <a:lnTo>
                    <a:pt x="30" y="61"/>
                  </a:lnTo>
                  <a:lnTo>
                    <a:pt x="36" y="78"/>
                  </a:lnTo>
                  <a:lnTo>
                    <a:pt x="40" y="95"/>
                  </a:lnTo>
                  <a:lnTo>
                    <a:pt x="45" y="111"/>
                  </a:lnTo>
                  <a:lnTo>
                    <a:pt x="48" y="126"/>
                  </a:lnTo>
                  <a:lnTo>
                    <a:pt x="53" y="143"/>
                  </a:lnTo>
                  <a:lnTo>
                    <a:pt x="60" y="162"/>
                  </a:lnTo>
                  <a:lnTo>
                    <a:pt x="69" y="184"/>
                  </a:lnTo>
                  <a:lnTo>
                    <a:pt x="84" y="206"/>
                  </a:lnTo>
                  <a:lnTo>
                    <a:pt x="103" y="225"/>
                  </a:lnTo>
                  <a:lnTo>
                    <a:pt x="127" y="242"/>
                  </a:lnTo>
                  <a:lnTo>
                    <a:pt x="157" y="253"/>
                  </a:lnTo>
                  <a:lnTo>
                    <a:pt x="192" y="258"/>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32" name="Freeform 304">
              <a:extLst>
                <a:ext uri="{FF2B5EF4-FFF2-40B4-BE49-F238E27FC236}">
                  <a16:creationId xmlns:a16="http://schemas.microsoft.com/office/drawing/2014/main" xmlns="" id="{B4E18AC9-A650-4A65-991F-9E6404E4B13A}"/>
                </a:ext>
              </a:extLst>
            </p:cNvPr>
            <p:cNvSpPr>
              <a:spLocks/>
            </p:cNvSpPr>
            <p:nvPr/>
          </p:nvSpPr>
          <p:spPr bwMode="auto">
            <a:xfrm>
              <a:off x="2694" y="683"/>
              <a:ext cx="13" cy="14"/>
            </a:xfrm>
            <a:custGeom>
              <a:avLst/>
              <a:gdLst>
                <a:gd name="T0" fmla="*/ 0 w 26"/>
                <a:gd name="T1" fmla="*/ 1 h 28"/>
                <a:gd name="T2" fmla="*/ 1 w 26"/>
                <a:gd name="T3" fmla="*/ 1 h 28"/>
                <a:gd name="T4" fmla="*/ 1 w 26"/>
                <a:gd name="T5" fmla="*/ 1 h 28"/>
                <a:gd name="T6" fmla="*/ 1 w 26"/>
                <a:gd name="T7" fmla="*/ 0 h 28"/>
                <a:gd name="T8" fmla="*/ 1 w 26"/>
                <a:gd name="T9" fmla="*/ 0 h 28"/>
                <a:gd name="T10" fmla="*/ 1 w 26"/>
                <a:gd name="T11" fmla="*/ 1 h 28"/>
                <a:gd name="T12" fmla="*/ 1 w 26"/>
                <a:gd name="T13" fmla="*/ 1 h 28"/>
                <a:gd name="T14" fmla="*/ 1 w 26"/>
                <a:gd name="T15" fmla="*/ 1 h 28"/>
                <a:gd name="T16" fmla="*/ 1 w 26"/>
                <a:gd name="T17" fmla="*/ 1 h 28"/>
                <a:gd name="T18" fmla="*/ 1 w 26"/>
                <a:gd name="T19" fmla="*/ 1 h 28"/>
                <a:gd name="T20" fmla="*/ 1 w 26"/>
                <a:gd name="T21" fmla="*/ 1 h 28"/>
                <a:gd name="T22" fmla="*/ 1 w 26"/>
                <a:gd name="T23" fmla="*/ 1 h 28"/>
                <a:gd name="T24" fmla="*/ 1 w 26"/>
                <a:gd name="T25" fmla="*/ 1 h 28"/>
                <a:gd name="T26" fmla="*/ 1 w 26"/>
                <a:gd name="T27" fmla="*/ 1 h 28"/>
                <a:gd name="T28" fmla="*/ 1 w 26"/>
                <a:gd name="T29" fmla="*/ 1 h 28"/>
                <a:gd name="T30" fmla="*/ 1 w 26"/>
                <a:gd name="T31" fmla="*/ 1 h 28"/>
                <a:gd name="T32" fmla="*/ 0 w 26"/>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 h="28">
                  <a:moveTo>
                    <a:pt x="0" y="11"/>
                  </a:moveTo>
                  <a:lnTo>
                    <a:pt x="1" y="6"/>
                  </a:lnTo>
                  <a:lnTo>
                    <a:pt x="5" y="2"/>
                  </a:lnTo>
                  <a:lnTo>
                    <a:pt x="9" y="0"/>
                  </a:lnTo>
                  <a:lnTo>
                    <a:pt x="14" y="0"/>
                  </a:lnTo>
                  <a:lnTo>
                    <a:pt x="18" y="2"/>
                  </a:lnTo>
                  <a:lnTo>
                    <a:pt x="23" y="4"/>
                  </a:lnTo>
                  <a:lnTo>
                    <a:pt x="25" y="8"/>
                  </a:lnTo>
                  <a:lnTo>
                    <a:pt x="26" y="14"/>
                  </a:lnTo>
                  <a:lnTo>
                    <a:pt x="25" y="19"/>
                  </a:lnTo>
                  <a:lnTo>
                    <a:pt x="23" y="24"/>
                  </a:lnTo>
                  <a:lnTo>
                    <a:pt x="18" y="26"/>
                  </a:lnTo>
                  <a:lnTo>
                    <a:pt x="15" y="28"/>
                  </a:lnTo>
                  <a:lnTo>
                    <a:pt x="10" y="26"/>
                  </a:lnTo>
                  <a:lnTo>
                    <a:pt x="6" y="22"/>
                  </a:lnTo>
                  <a:lnTo>
                    <a:pt x="1" y="17"/>
                  </a:lnTo>
                  <a:lnTo>
                    <a:pt x="0" y="1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33" name="Freeform 305">
              <a:extLst>
                <a:ext uri="{FF2B5EF4-FFF2-40B4-BE49-F238E27FC236}">
                  <a16:creationId xmlns:a16="http://schemas.microsoft.com/office/drawing/2014/main" xmlns="" id="{5BA1652D-E344-433A-9FC3-87F63BBA118C}"/>
                </a:ext>
              </a:extLst>
            </p:cNvPr>
            <p:cNvSpPr>
              <a:spLocks/>
            </p:cNvSpPr>
            <p:nvPr/>
          </p:nvSpPr>
          <p:spPr bwMode="auto">
            <a:xfrm>
              <a:off x="2721" y="702"/>
              <a:ext cx="14" cy="14"/>
            </a:xfrm>
            <a:custGeom>
              <a:avLst/>
              <a:gdLst>
                <a:gd name="T0" fmla="*/ 0 w 29"/>
                <a:gd name="T1" fmla="*/ 0 h 29"/>
                <a:gd name="T2" fmla="*/ 0 w 29"/>
                <a:gd name="T3" fmla="*/ 0 h 29"/>
                <a:gd name="T4" fmla="*/ 0 w 29"/>
                <a:gd name="T5" fmla="*/ 0 h 29"/>
                <a:gd name="T6" fmla="*/ 0 w 29"/>
                <a:gd name="T7" fmla="*/ 0 h 29"/>
                <a:gd name="T8" fmla="*/ 0 w 29"/>
                <a:gd name="T9" fmla="*/ 0 h 29"/>
                <a:gd name="T10" fmla="*/ 0 w 29"/>
                <a:gd name="T11" fmla="*/ 0 h 29"/>
                <a:gd name="T12" fmla="*/ 0 w 29"/>
                <a:gd name="T13" fmla="*/ 0 h 29"/>
                <a:gd name="T14" fmla="*/ 0 w 29"/>
                <a:gd name="T15" fmla="*/ 0 h 29"/>
                <a:gd name="T16" fmla="*/ 0 w 29"/>
                <a:gd name="T17" fmla="*/ 0 h 29"/>
                <a:gd name="T18" fmla="*/ 0 w 29"/>
                <a:gd name="T19" fmla="*/ 0 h 29"/>
                <a:gd name="T20" fmla="*/ 0 w 29"/>
                <a:gd name="T21" fmla="*/ 0 h 29"/>
                <a:gd name="T22" fmla="*/ 0 w 29"/>
                <a:gd name="T23" fmla="*/ 0 h 29"/>
                <a:gd name="T24" fmla="*/ 0 w 29"/>
                <a:gd name="T25" fmla="*/ 0 h 29"/>
                <a:gd name="T26" fmla="*/ 0 w 29"/>
                <a:gd name="T27" fmla="*/ 0 h 29"/>
                <a:gd name="T28" fmla="*/ 0 w 29"/>
                <a:gd name="T29" fmla="*/ 0 h 29"/>
                <a:gd name="T30" fmla="*/ 0 w 29"/>
                <a:gd name="T31" fmla="*/ 0 h 29"/>
                <a:gd name="T32" fmla="*/ 0 w 29"/>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29">
                  <a:moveTo>
                    <a:pt x="2" y="3"/>
                  </a:moveTo>
                  <a:lnTo>
                    <a:pt x="8" y="1"/>
                  </a:lnTo>
                  <a:lnTo>
                    <a:pt x="14" y="0"/>
                  </a:lnTo>
                  <a:lnTo>
                    <a:pt x="21" y="2"/>
                  </a:lnTo>
                  <a:lnTo>
                    <a:pt x="25" y="4"/>
                  </a:lnTo>
                  <a:lnTo>
                    <a:pt x="28" y="9"/>
                  </a:lnTo>
                  <a:lnTo>
                    <a:pt x="29" y="15"/>
                  </a:lnTo>
                  <a:lnTo>
                    <a:pt x="29" y="22"/>
                  </a:lnTo>
                  <a:lnTo>
                    <a:pt x="27" y="26"/>
                  </a:lnTo>
                  <a:lnTo>
                    <a:pt x="22" y="29"/>
                  </a:lnTo>
                  <a:lnTo>
                    <a:pt x="15" y="29"/>
                  </a:lnTo>
                  <a:lnTo>
                    <a:pt x="8" y="27"/>
                  </a:lnTo>
                  <a:lnTo>
                    <a:pt x="5" y="23"/>
                  </a:lnTo>
                  <a:lnTo>
                    <a:pt x="2" y="18"/>
                  </a:lnTo>
                  <a:lnTo>
                    <a:pt x="0" y="12"/>
                  </a:lnTo>
                  <a:lnTo>
                    <a:pt x="0" y="8"/>
                  </a:lnTo>
                  <a:lnTo>
                    <a:pt x="2" y="3"/>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34" name="Freeform 306">
              <a:extLst>
                <a:ext uri="{FF2B5EF4-FFF2-40B4-BE49-F238E27FC236}">
                  <a16:creationId xmlns:a16="http://schemas.microsoft.com/office/drawing/2014/main" xmlns="" id="{035EA92B-7A24-4B53-A14F-37280A3236FC}"/>
                </a:ext>
              </a:extLst>
            </p:cNvPr>
            <p:cNvSpPr>
              <a:spLocks/>
            </p:cNvSpPr>
            <p:nvPr/>
          </p:nvSpPr>
          <p:spPr bwMode="auto">
            <a:xfrm>
              <a:off x="2689" y="719"/>
              <a:ext cx="14" cy="15"/>
            </a:xfrm>
            <a:custGeom>
              <a:avLst/>
              <a:gdLst>
                <a:gd name="T0" fmla="*/ 1 w 27"/>
                <a:gd name="T1" fmla="*/ 1 h 29"/>
                <a:gd name="T2" fmla="*/ 1 w 27"/>
                <a:gd name="T3" fmla="*/ 1 h 29"/>
                <a:gd name="T4" fmla="*/ 1 w 27"/>
                <a:gd name="T5" fmla="*/ 0 h 29"/>
                <a:gd name="T6" fmla="*/ 1 w 27"/>
                <a:gd name="T7" fmla="*/ 0 h 29"/>
                <a:gd name="T8" fmla="*/ 1 w 27"/>
                <a:gd name="T9" fmla="*/ 1 h 29"/>
                <a:gd name="T10" fmla="*/ 1 w 27"/>
                <a:gd name="T11" fmla="*/ 1 h 29"/>
                <a:gd name="T12" fmla="*/ 1 w 27"/>
                <a:gd name="T13" fmla="*/ 1 h 29"/>
                <a:gd name="T14" fmla="*/ 1 w 27"/>
                <a:gd name="T15" fmla="*/ 1 h 29"/>
                <a:gd name="T16" fmla="*/ 1 w 27"/>
                <a:gd name="T17" fmla="*/ 1 h 29"/>
                <a:gd name="T18" fmla="*/ 1 w 27"/>
                <a:gd name="T19" fmla="*/ 1 h 29"/>
                <a:gd name="T20" fmla="*/ 1 w 27"/>
                <a:gd name="T21" fmla="*/ 1 h 29"/>
                <a:gd name="T22" fmla="*/ 1 w 27"/>
                <a:gd name="T23" fmla="*/ 1 h 29"/>
                <a:gd name="T24" fmla="*/ 1 w 27"/>
                <a:gd name="T25" fmla="*/ 1 h 29"/>
                <a:gd name="T26" fmla="*/ 1 w 27"/>
                <a:gd name="T27" fmla="*/ 1 h 29"/>
                <a:gd name="T28" fmla="*/ 0 w 27"/>
                <a:gd name="T29" fmla="*/ 1 h 29"/>
                <a:gd name="T30" fmla="*/ 0 w 27"/>
                <a:gd name="T31" fmla="*/ 1 h 29"/>
                <a:gd name="T32" fmla="*/ 1 w 27"/>
                <a:gd name="T33" fmla="*/ 1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29">
                  <a:moveTo>
                    <a:pt x="2" y="6"/>
                  </a:moveTo>
                  <a:lnTo>
                    <a:pt x="5" y="3"/>
                  </a:lnTo>
                  <a:lnTo>
                    <a:pt x="11" y="0"/>
                  </a:lnTo>
                  <a:lnTo>
                    <a:pt x="18" y="0"/>
                  </a:lnTo>
                  <a:lnTo>
                    <a:pt x="24" y="4"/>
                  </a:lnTo>
                  <a:lnTo>
                    <a:pt x="27" y="10"/>
                  </a:lnTo>
                  <a:lnTo>
                    <a:pt x="27" y="15"/>
                  </a:lnTo>
                  <a:lnTo>
                    <a:pt x="25" y="21"/>
                  </a:lnTo>
                  <a:lnTo>
                    <a:pt x="23" y="26"/>
                  </a:lnTo>
                  <a:lnTo>
                    <a:pt x="18" y="28"/>
                  </a:lnTo>
                  <a:lnTo>
                    <a:pt x="13" y="29"/>
                  </a:lnTo>
                  <a:lnTo>
                    <a:pt x="8" y="29"/>
                  </a:lnTo>
                  <a:lnTo>
                    <a:pt x="3" y="26"/>
                  </a:lnTo>
                  <a:lnTo>
                    <a:pt x="1" y="21"/>
                  </a:lnTo>
                  <a:lnTo>
                    <a:pt x="0" y="15"/>
                  </a:lnTo>
                  <a:lnTo>
                    <a:pt x="0" y="10"/>
                  </a:lnTo>
                  <a:lnTo>
                    <a:pt x="2" y="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35" name="Freeform 307">
              <a:extLst>
                <a:ext uri="{FF2B5EF4-FFF2-40B4-BE49-F238E27FC236}">
                  <a16:creationId xmlns:a16="http://schemas.microsoft.com/office/drawing/2014/main" xmlns="" id="{4AB5D485-0D40-4663-88B8-01CA15F435F1}"/>
                </a:ext>
              </a:extLst>
            </p:cNvPr>
            <p:cNvSpPr>
              <a:spLocks/>
            </p:cNvSpPr>
            <p:nvPr/>
          </p:nvSpPr>
          <p:spPr bwMode="auto">
            <a:xfrm>
              <a:off x="2666" y="702"/>
              <a:ext cx="14" cy="14"/>
            </a:xfrm>
            <a:custGeom>
              <a:avLst/>
              <a:gdLst>
                <a:gd name="T0" fmla="*/ 1 w 28"/>
                <a:gd name="T1" fmla="*/ 1 h 27"/>
                <a:gd name="T2" fmla="*/ 1 w 28"/>
                <a:gd name="T3" fmla="*/ 1 h 27"/>
                <a:gd name="T4" fmla="*/ 0 w 28"/>
                <a:gd name="T5" fmla="*/ 1 h 27"/>
                <a:gd name="T6" fmla="*/ 0 w 28"/>
                <a:gd name="T7" fmla="*/ 1 h 27"/>
                <a:gd name="T8" fmla="*/ 1 w 28"/>
                <a:gd name="T9" fmla="*/ 1 h 27"/>
                <a:gd name="T10" fmla="*/ 1 w 28"/>
                <a:gd name="T11" fmla="*/ 1 h 27"/>
                <a:gd name="T12" fmla="*/ 1 w 28"/>
                <a:gd name="T13" fmla="*/ 1 h 27"/>
                <a:gd name="T14" fmla="*/ 1 w 28"/>
                <a:gd name="T15" fmla="*/ 1 h 27"/>
                <a:gd name="T16" fmla="*/ 1 w 28"/>
                <a:gd name="T17" fmla="*/ 1 h 27"/>
                <a:gd name="T18" fmla="*/ 1 w 28"/>
                <a:gd name="T19" fmla="*/ 1 h 27"/>
                <a:gd name="T20" fmla="*/ 1 w 28"/>
                <a:gd name="T21" fmla="*/ 1 h 27"/>
                <a:gd name="T22" fmla="*/ 1 w 28"/>
                <a:gd name="T23" fmla="*/ 1 h 27"/>
                <a:gd name="T24" fmla="*/ 1 w 28"/>
                <a:gd name="T25" fmla="*/ 1 h 27"/>
                <a:gd name="T26" fmla="*/ 1 w 28"/>
                <a:gd name="T27" fmla="*/ 1 h 27"/>
                <a:gd name="T28" fmla="*/ 1 w 28"/>
                <a:gd name="T29" fmla="*/ 0 h 27"/>
                <a:gd name="T30" fmla="*/ 1 w 28"/>
                <a:gd name="T31" fmla="*/ 0 h 27"/>
                <a:gd name="T32" fmla="*/ 1 w 28"/>
                <a:gd name="T33" fmla="*/ 1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8" h="27">
                  <a:moveTo>
                    <a:pt x="4" y="1"/>
                  </a:moveTo>
                  <a:lnTo>
                    <a:pt x="1" y="6"/>
                  </a:lnTo>
                  <a:lnTo>
                    <a:pt x="0" y="11"/>
                  </a:lnTo>
                  <a:lnTo>
                    <a:pt x="0" y="17"/>
                  </a:lnTo>
                  <a:lnTo>
                    <a:pt x="2" y="23"/>
                  </a:lnTo>
                  <a:lnTo>
                    <a:pt x="6" y="25"/>
                  </a:lnTo>
                  <a:lnTo>
                    <a:pt x="13" y="27"/>
                  </a:lnTo>
                  <a:lnTo>
                    <a:pt x="20" y="27"/>
                  </a:lnTo>
                  <a:lnTo>
                    <a:pt x="25" y="25"/>
                  </a:lnTo>
                  <a:lnTo>
                    <a:pt x="27" y="22"/>
                  </a:lnTo>
                  <a:lnTo>
                    <a:pt x="28" y="16"/>
                  </a:lnTo>
                  <a:lnTo>
                    <a:pt x="28" y="11"/>
                  </a:lnTo>
                  <a:lnTo>
                    <a:pt x="27" y="7"/>
                  </a:lnTo>
                  <a:lnTo>
                    <a:pt x="24" y="3"/>
                  </a:lnTo>
                  <a:lnTo>
                    <a:pt x="17" y="0"/>
                  </a:lnTo>
                  <a:lnTo>
                    <a:pt x="10" y="0"/>
                  </a:lnTo>
                  <a:lnTo>
                    <a:pt x="4"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36" name="Freeform 308">
              <a:extLst>
                <a:ext uri="{FF2B5EF4-FFF2-40B4-BE49-F238E27FC236}">
                  <a16:creationId xmlns:a16="http://schemas.microsoft.com/office/drawing/2014/main" xmlns="" id="{56468C65-F3CC-499D-A8D1-014D78C30326}"/>
                </a:ext>
              </a:extLst>
            </p:cNvPr>
            <p:cNvSpPr>
              <a:spLocks/>
            </p:cNvSpPr>
            <p:nvPr/>
          </p:nvSpPr>
          <p:spPr bwMode="auto">
            <a:xfrm>
              <a:off x="2657" y="728"/>
              <a:ext cx="12" cy="13"/>
            </a:xfrm>
            <a:custGeom>
              <a:avLst/>
              <a:gdLst>
                <a:gd name="T0" fmla="*/ 0 w 24"/>
                <a:gd name="T1" fmla="*/ 1 h 25"/>
                <a:gd name="T2" fmla="*/ 0 w 24"/>
                <a:gd name="T3" fmla="*/ 1 h 25"/>
                <a:gd name="T4" fmla="*/ 0 w 24"/>
                <a:gd name="T5" fmla="*/ 1 h 25"/>
                <a:gd name="T6" fmla="*/ 1 w 24"/>
                <a:gd name="T7" fmla="*/ 1 h 25"/>
                <a:gd name="T8" fmla="*/ 1 w 24"/>
                <a:gd name="T9" fmla="*/ 1 h 25"/>
                <a:gd name="T10" fmla="*/ 1 w 24"/>
                <a:gd name="T11" fmla="*/ 0 h 25"/>
                <a:gd name="T12" fmla="*/ 1 w 24"/>
                <a:gd name="T13" fmla="*/ 1 h 25"/>
                <a:gd name="T14" fmla="*/ 1 w 24"/>
                <a:gd name="T15" fmla="*/ 1 h 25"/>
                <a:gd name="T16" fmla="*/ 1 w 24"/>
                <a:gd name="T17" fmla="*/ 1 h 25"/>
                <a:gd name="T18" fmla="*/ 1 w 24"/>
                <a:gd name="T19" fmla="*/ 1 h 25"/>
                <a:gd name="T20" fmla="*/ 1 w 24"/>
                <a:gd name="T21" fmla="*/ 1 h 25"/>
                <a:gd name="T22" fmla="*/ 1 w 24"/>
                <a:gd name="T23" fmla="*/ 1 h 25"/>
                <a:gd name="T24" fmla="*/ 1 w 24"/>
                <a:gd name="T25" fmla="*/ 1 h 25"/>
                <a:gd name="T26" fmla="*/ 1 w 24"/>
                <a:gd name="T27" fmla="*/ 1 h 25"/>
                <a:gd name="T28" fmla="*/ 1 w 24"/>
                <a:gd name="T29" fmla="*/ 1 h 25"/>
                <a:gd name="T30" fmla="*/ 1 w 24"/>
                <a:gd name="T31" fmla="*/ 1 h 25"/>
                <a:gd name="T32" fmla="*/ 0 w 24"/>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5">
                  <a:moveTo>
                    <a:pt x="0" y="16"/>
                  </a:moveTo>
                  <a:lnTo>
                    <a:pt x="0" y="11"/>
                  </a:lnTo>
                  <a:lnTo>
                    <a:pt x="0" y="7"/>
                  </a:lnTo>
                  <a:lnTo>
                    <a:pt x="4" y="3"/>
                  </a:lnTo>
                  <a:lnTo>
                    <a:pt x="9" y="1"/>
                  </a:lnTo>
                  <a:lnTo>
                    <a:pt x="16" y="0"/>
                  </a:lnTo>
                  <a:lnTo>
                    <a:pt x="21" y="1"/>
                  </a:lnTo>
                  <a:lnTo>
                    <a:pt x="23" y="4"/>
                  </a:lnTo>
                  <a:lnTo>
                    <a:pt x="24" y="8"/>
                  </a:lnTo>
                  <a:lnTo>
                    <a:pt x="24" y="12"/>
                  </a:lnTo>
                  <a:lnTo>
                    <a:pt x="23" y="18"/>
                  </a:lnTo>
                  <a:lnTo>
                    <a:pt x="20" y="23"/>
                  </a:lnTo>
                  <a:lnTo>
                    <a:pt x="16" y="25"/>
                  </a:lnTo>
                  <a:lnTo>
                    <a:pt x="12" y="25"/>
                  </a:lnTo>
                  <a:lnTo>
                    <a:pt x="7" y="23"/>
                  </a:lnTo>
                  <a:lnTo>
                    <a:pt x="3" y="19"/>
                  </a:lnTo>
                  <a:lnTo>
                    <a:pt x="0" y="1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37" name="Freeform 309">
              <a:extLst>
                <a:ext uri="{FF2B5EF4-FFF2-40B4-BE49-F238E27FC236}">
                  <a16:creationId xmlns:a16="http://schemas.microsoft.com/office/drawing/2014/main" xmlns="" id="{3DFADC95-710E-4BFB-8A9A-C4B1D83414D8}"/>
                </a:ext>
              </a:extLst>
            </p:cNvPr>
            <p:cNvSpPr>
              <a:spLocks/>
            </p:cNvSpPr>
            <p:nvPr/>
          </p:nvSpPr>
          <p:spPr bwMode="auto">
            <a:xfrm>
              <a:off x="2680" y="748"/>
              <a:ext cx="11" cy="14"/>
            </a:xfrm>
            <a:custGeom>
              <a:avLst/>
              <a:gdLst>
                <a:gd name="T0" fmla="*/ 1 w 22"/>
                <a:gd name="T1" fmla="*/ 0 h 29"/>
                <a:gd name="T2" fmla="*/ 1 w 22"/>
                <a:gd name="T3" fmla="*/ 0 h 29"/>
                <a:gd name="T4" fmla="*/ 0 w 22"/>
                <a:gd name="T5" fmla="*/ 0 h 29"/>
                <a:gd name="T6" fmla="*/ 0 w 22"/>
                <a:gd name="T7" fmla="*/ 0 h 29"/>
                <a:gd name="T8" fmla="*/ 0 w 22"/>
                <a:gd name="T9" fmla="*/ 0 h 29"/>
                <a:gd name="T10" fmla="*/ 1 w 22"/>
                <a:gd name="T11" fmla="*/ 0 h 29"/>
                <a:gd name="T12" fmla="*/ 1 w 22"/>
                <a:gd name="T13" fmla="*/ 0 h 29"/>
                <a:gd name="T14" fmla="*/ 1 w 22"/>
                <a:gd name="T15" fmla="*/ 0 h 29"/>
                <a:gd name="T16" fmla="*/ 1 w 22"/>
                <a:gd name="T17" fmla="*/ 0 h 29"/>
                <a:gd name="T18" fmla="*/ 1 w 22"/>
                <a:gd name="T19" fmla="*/ 0 h 29"/>
                <a:gd name="T20" fmla="*/ 1 w 22"/>
                <a:gd name="T21" fmla="*/ 0 h 29"/>
                <a:gd name="T22" fmla="*/ 1 w 22"/>
                <a:gd name="T23" fmla="*/ 0 h 29"/>
                <a:gd name="T24" fmla="*/ 1 w 22"/>
                <a:gd name="T25" fmla="*/ 0 h 29"/>
                <a:gd name="T26" fmla="*/ 1 w 22"/>
                <a:gd name="T27" fmla="*/ 0 h 29"/>
                <a:gd name="T28" fmla="*/ 1 w 22"/>
                <a:gd name="T29" fmla="*/ 0 h 29"/>
                <a:gd name="T30" fmla="*/ 1 w 22"/>
                <a:gd name="T31" fmla="*/ 0 h 29"/>
                <a:gd name="T32" fmla="*/ 1 w 22"/>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9">
                  <a:moveTo>
                    <a:pt x="7" y="29"/>
                  </a:moveTo>
                  <a:lnTo>
                    <a:pt x="2" y="28"/>
                  </a:lnTo>
                  <a:lnTo>
                    <a:pt x="0" y="24"/>
                  </a:lnTo>
                  <a:lnTo>
                    <a:pt x="0" y="20"/>
                  </a:lnTo>
                  <a:lnTo>
                    <a:pt x="0" y="14"/>
                  </a:lnTo>
                  <a:lnTo>
                    <a:pt x="2" y="8"/>
                  </a:lnTo>
                  <a:lnTo>
                    <a:pt x="6" y="3"/>
                  </a:lnTo>
                  <a:lnTo>
                    <a:pt x="11" y="1"/>
                  </a:lnTo>
                  <a:lnTo>
                    <a:pt x="14" y="0"/>
                  </a:lnTo>
                  <a:lnTo>
                    <a:pt x="16" y="1"/>
                  </a:lnTo>
                  <a:lnTo>
                    <a:pt x="20" y="5"/>
                  </a:lnTo>
                  <a:lnTo>
                    <a:pt x="21" y="10"/>
                  </a:lnTo>
                  <a:lnTo>
                    <a:pt x="22" y="15"/>
                  </a:lnTo>
                  <a:lnTo>
                    <a:pt x="21" y="20"/>
                  </a:lnTo>
                  <a:lnTo>
                    <a:pt x="17" y="24"/>
                  </a:lnTo>
                  <a:lnTo>
                    <a:pt x="13" y="28"/>
                  </a:lnTo>
                  <a:lnTo>
                    <a:pt x="7" y="29"/>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38" name="Freeform 310">
              <a:extLst>
                <a:ext uri="{FF2B5EF4-FFF2-40B4-BE49-F238E27FC236}">
                  <a16:creationId xmlns:a16="http://schemas.microsoft.com/office/drawing/2014/main" xmlns="" id="{4621BF58-D0FB-483A-B784-6B524BE36534}"/>
                </a:ext>
              </a:extLst>
            </p:cNvPr>
            <p:cNvSpPr>
              <a:spLocks/>
            </p:cNvSpPr>
            <p:nvPr/>
          </p:nvSpPr>
          <p:spPr bwMode="auto">
            <a:xfrm>
              <a:off x="2699" y="735"/>
              <a:ext cx="13" cy="16"/>
            </a:xfrm>
            <a:custGeom>
              <a:avLst/>
              <a:gdLst>
                <a:gd name="T0" fmla="*/ 1 w 26"/>
                <a:gd name="T1" fmla="*/ 0 h 33"/>
                <a:gd name="T2" fmla="*/ 1 w 26"/>
                <a:gd name="T3" fmla="*/ 0 h 33"/>
                <a:gd name="T4" fmla="*/ 1 w 26"/>
                <a:gd name="T5" fmla="*/ 0 h 33"/>
                <a:gd name="T6" fmla="*/ 1 w 26"/>
                <a:gd name="T7" fmla="*/ 0 h 33"/>
                <a:gd name="T8" fmla="*/ 1 w 26"/>
                <a:gd name="T9" fmla="*/ 0 h 33"/>
                <a:gd name="T10" fmla="*/ 1 w 26"/>
                <a:gd name="T11" fmla="*/ 0 h 33"/>
                <a:gd name="T12" fmla="*/ 1 w 26"/>
                <a:gd name="T13" fmla="*/ 0 h 33"/>
                <a:gd name="T14" fmla="*/ 1 w 26"/>
                <a:gd name="T15" fmla="*/ 0 h 33"/>
                <a:gd name="T16" fmla="*/ 1 w 26"/>
                <a:gd name="T17" fmla="*/ 0 h 33"/>
                <a:gd name="T18" fmla="*/ 1 w 26"/>
                <a:gd name="T19" fmla="*/ 0 h 33"/>
                <a:gd name="T20" fmla="*/ 1 w 26"/>
                <a:gd name="T21" fmla="*/ 0 h 33"/>
                <a:gd name="T22" fmla="*/ 1 w 26"/>
                <a:gd name="T23" fmla="*/ 1 h 33"/>
                <a:gd name="T24" fmla="*/ 1 w 26"/>
                <a:gd name="T25" fmla="*/ 1 h 33"/>
                <a:gd name="T26" fmla="*/ 1 w 26"/>
                <a:gd name="T27" fmla="*/ 1 h 33"/>
                <a:gd name="T28" fmla="*/ 1 w 26"/>
                <a:gd name="T29" fmla="*/ 0 h 33"/>
                <a:gd name="T30" fmla="*/ 0 w 26"/>
                <a:gd name="T31" fmla="*/ 0 h 33"/>
                <a:gd name="T32" fmla="*/ 1 w 26"/>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 h="33">
                  <a:moveTo>
                    <a:pt x="1" y="17"/>
                  </a:moveTo>
                  <a:lnTo>
                    <a:pt x="4" y="12"/>
                  </a:lnTo>
                  <a:lnTo>
                    <a:pt x="6" y="6"/>
                  </a:lnTo>
                  <a:lnTo>
                    <a:pt x="11" y="2"/>
                  </a:lnTo>
                  <a:lnTo>
                    <a:pt x="16" y="0"/>
                  </a:lnTo>
                  <a:lnTo>
                    <a:pt x="22" y="2"/>
                  </a:lnTo>
                  <a:lnTo>
                    <a:pt x="25" y="5"/>
                  </a:lnTo>
                  <a:lnTo>
                    <a:pt x="26" y="11"/>
                  </a:lnTo>
                  <a:lnTo>
                    <a:pt x="26" y="17"/>
                  </a:lnTo>
                  <a:lnTo>
                    <a:pt x="23" y="22"/>
                  </a:lnTo>
                  <a:lnTo>
                    <a:pt x="19" y="28"/>
                  </a:lnTo>
                  <a:lnTo>
                    <a:pt x="13" y="32"/>
                  </a:lnTo>
                  <a:lnTo>
                    <a:pt x="8" y="33"/>
                  </a:lnTo>
                  <a:lnTo>
                    <a:pt x="5" y="32"/>
                  </a:lnTo>
                  <a:lnTo>
                    <a:pt x="1" y="27"/>
                  </a:lnTo>
                  <a:lnTo>
                    <a:pt x="0" y="22"/>
                  </a:lnTo>
                  <a:lnTo>
                    <a:pt x="1" y="17"/>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39" name="Freeform 311">
              <a:extLst>
                <a:ext uri="{FF2B5EF4-FFF2-40B4-BE49-F238E27FC236}">
                  <a16:creationId xmlns:a16="http://schemas.microsoft.com/office/drawing/2014/main" xmlns="" id="{6AAAB516-808D-42AD-956C-528AD50C99C0}"/>
                </a:ext>
              </a:extLst>
            </p:cNvPr>
            <p:cNvSpPr>
              <a:spLocks/>
            </p:cNvSpPr>
            <p:nvPr/>
          </p:nvSpPr>
          <p:spPr bwMode="auto">
            <a:xfrm>
              <a:off x="2715" y="738"/>
              <a:ext cx="14" cy="13"/>
            </a:xfrm>
            <a:custGeom>
              <a:avLst/>
              <a:gdLst>
                <a:gd name="T0" fmla="*/ 1 w 26"/>
                <a:gd name="T1" fmla="*/ 0 h 27"/>
                <a:gd name="T2" fmla="*/ 1 w 26"/>
                <a:gd name="T3" fmla="*/ 0 h 27"/>
                <a:gd name="T4" fmla="*/ 1 w 26"/>
                <a:gd name="T5" fmla="*/ 0 h 27"/>
                <a:gd name="T6" fmla="*/ 1 w 26"/>
                <a:gd name="T7" fmla="*/ 0 h 27"/>
                <a:gd name="T8" fmla="*/ 1 w 26"/>
                <a:gd name="T9" fmla="*/ 0 h 27"/>
                <a:gd name="T10" fmla="*/ 1 w 26"/>
                <a:gd name="T11" fmla="*/ 0 h 27"/>
                <a:gd name="T12" fmla="*/ 1 w 26"/>
                <a:gd name="T13" fmla="*/ 0 h 27"/>
                <a:gd name="T14" fmla="*/ 1 w 26"/>
                <a:gd name="T15" fmla="*/ 0 h 27"/>
                <a:gd name="T16" fmla="*/ 1 w 26"/>
                <a:gd name="T17" fmla="*/ 0 h 27"/>
                <a:gd name="T18" fmla="*/ 1 w 26"/>
                <a:gd name="T19" fmla="*/ 0 h 27"/>
                <a:gd name="T20" fmla="*/ 1 w 26"/>
                <a:gd name="T21" fmla="*/ 0 h 27"/>
                <a:gd name="T22" fmla="*/ 0 w 26"/>
                <a:gd name="T23" fmla="*/ 0 h 27"/>
                <a:gd name="T24" fmla="*/ 1 w 26"/>
                <a:gd name="T25" fmla="*/ 0 h 27"/>
                <a:gd name="T26" fmla="*/ 1 w 26"/>
                <a:gd name="T27" fmla="*/ 0 h 27"/>
                <a:gd name="T28" fmla="*/ 1 w 26"/>
                <a:gd name="T29" fmla="*/ 0 h 27"/>
                <a:gd name="T30" fmla="*/ 1 w 26"/>
                <a:gd name="T31" fmla="*/ 0 h 27"/>
                <a:gd name="T32" fmla="*/ 1 w 26"/>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 h="27">
                  <a:moveTo>
                    <a:pt x="21" y="3"/>
                  </a:moveTo>
                  <a:lnTo>
                    <a:pt x="24" y="6"/>
                  </a:lnTo>
                  <a:lnTo>
                    <a:pt x="26" y="9"/>
                  </a:lnTo>
                  <a:lnTo>
                    <a:pt x="26" y="14"/>
                  </a:lnTo>
                  <a:lnTo>
                    <a:pt x="25" y="19"/>
                  </a:lnTo>
                  <a:lnTo>
                    <a:pt x="21" y="22"/>
                  </a:lnTo>
                  <a:lnTo>
                    <a:pt x="17" y="26"/>
                  </a:lnTo>
                  <a:lnTo>
                    <a:pt x="12" y="27"/>
                  </a:lnTo>
                  <a:lnTo>
                    <a:pt x="9" y="27"/>
                  </a:lnTo>
                  <a:lnTo>
                    <a:pt x="5" y="24"/>
                  </a:lnTo>
                  <a:lnTo>
                    <a:pt x="2" y="20"/>
                  </a:lnTo>
                  <a:lnTo>
                    <a:pt x="0" y="15"/>
                  </a:lnTo>
                  <a:lnTo>
                    <a:pt x="1" y="11"/>
                  </a:lnTo>
                  <a:lnTo>
                    <a:pt x="4" y="6"/>
                  </a:lnTo>
                  <a:lnTo>
                    <a:pt x="8" y="3"/>
                  </a:lnTo>
                  <a:lnTo>
                    <a:pt x="13" y="0"/>
                  </a:lnTo>
                  <a:lnTo>
                    <a:pt x="21" y="3"/>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40" name="Freeform 312">
              <a:extLst>
                <a:ext uri="{FF2B5EF4-FFF2-40B4-BE49-F238E27FC236}">
                  <a16:creationId xmlns:a16="http://schemas.microsoft.com/office/drawing/2014/main" xmlns="" id="{A036CA86-43D3-43E1-A255-D62AD3957E5D}"/>
                </a:ext>
              </a:extLst>
            </p:cNvPr>
            <p:cNvSpPr>
              <a:spLocks/>
            </p:cNvSpPr>
            <p:nvPr/>
          </p:nvSpPr>
          <p:spPr bwMode="auto">
            <a:xfrm>
              <a:off x="2570" y="757"/>
              <a:ext cx="108" cy="73"/>
            </a:xfrm>
            <a:custGeom>
              <a:avLst/>
              <a:gdLst>
                <a:gd name="T0" fmla="*/ 7 w 216"/>
                <a:gd name="T1" fmla="*/ 0 h 148"/>
                <a:gd name="T2" fmla="*/ 7 w 216"/>
                <a:gd name="T3" fmla="*/ 0 h 148"/>
                <a:gd name="T4" fmla="*/ 7 w 216"/>
                <a:gd name="T5" fmla="*/ 0 h 148"/>
                <a:gd name="T6" fmla="*/ 7 w 216"/>
                <a:gd name="T7" fmla="*/ 0 h 148"/>
                <a:gd name="T8" fmla="*/ 6 w 216"/>
                <a:gd name="T9" fmla="*/ 0 h 148"/>
                <a:gd name="T10" fmla="*/ 4 w 216"/>
                <a:gd name="T11" fmla="*/ 0 h 148"/>
                <a:gd name="T12" fmla="*/ 3 w 216"/>
                <a:gd name="T13" fmla="*/ 0 h 148"/>
                <a:gd name="T14" fmla="*/ 3 w 216"/>
                <a:gd name="T15" fmla="*/ 0 h 148"/>
                <a:gd name="T16" fmla="*/ 4 w 216"/>
                <a:gd name="T17" fmla="*/ 0 h 148"/>
                <a:gd name="T18" fmla="*/ 5 w 216"/>
                <a:gd name="T19" fmla="*/ 0 h 148"/>
                <a:gd name="T20" fmla="*/ 6 w 216"/>
                <a:gd name="T21" fmla="*/ 0 h 148"/>
                <a:gd name="T22" fmla="*/ 6 w 216"/>
                <a:gd name="T23" fmla="*/ 1 h 148"/>
                <a:gd name="T24" fmla="*/ 6 w 216"/>
                <a:gd name="T25" fmla="*/ 1 h 148"/>
                <a:gd name="T26" fmla="*/ 5 w 216"/>
                <a:gd name="T27" fmla="*/ 1 h 148"/>
                <a:gd name="T28" fmla="*/ 4 w 216"/>
                <a:gd name="T29" fmla="*/ 1 h 148"/>
                <a:gd name="T30" fmla="*/ 3 w 216"/>
                <a:gd name="T31" fmla="*/ 1 h 148"/>
                <a:gd name="T32" fmla="*/ 2 w 216"/>
                <a:gd name="T33" fmla="*/ 1 h 148"/>
                <a:gd name="T34" fmla="*/ 3 w 216"/>
                <a:gd name="T35" fmla="*/ 1 h 148"/>
                <a:gd name="T36" fmla="*/ 3 w 216"/>
                <a:gd name="T37" fmla="*/ 1 h 148"/>
                <a:gd name="T38" fmla="*/ 4 w 216"/>
                <a:gd name="T39" fmla="*/ 1 h 148"/>
                <a:gd name="T40" fmla="*/ 5 w 216"/>
                <a:gd name="T41" fmla="*/ 1 h 148"/>
                <a:gd name="T42" fmla="*/ 5 w 216"/>
                <a:gd name="T43" fmla="*/ 1 h 148"/>
                <a:gd name="T44" fmla="*/ 4 w 216"/>
                <a:gd name="T45" fmla="*/ 2 h 148"/>
                <a:gd name="T46" fmla="*/ 4 w 216"/>
                <a:gd name="T47" fmla="*/ 2 h 148"/>
                <a:gd name="T48" fmla="*/ 3 w 216"/>
                <a:gd name="T49" fmla="*/ 2 h 148"/>
                <a:gd name="T50" fmla="*/ 3 w 216"/>
                <a:gd name="T51" fmla="*/ 2 h 148"/>
                <a:gd name="T52" fmla="*/ 2 w 216"/>
                <a:gd name="T53" fmla="*/ 1 h 148"/>
                <a:gd name="T54" fmla="*/ 2 w 216"/>
                <a:gd name="T55" fmla="*/ 1 h 148"/>
                <a:gd name="T56" fmla="*/ 3 w 216"/>
                <a:gd name="T57" fmla="*/ 2 h 148"/>
                <a:gd name="T58" fmla="*/ 3 w 216"/>
                <a:gd name="T59" fmla="*/ 2 h 148"/>
                <a:gd name="T60" fmla="*/ 2 w 216"/>
                <a:gd name="T61" fmla="*/ 2 h 148"/>
                <a:gd name="T62" fmla="*/ 1 w 216"/>
                <a:gd name="T63" fmla="*/ 3 h 148"/>
                <a:gd name="T64" fmla="*/ 0 w 216"/>
                <a:gd name="T65" fmla="*/ 3 h 148"/>
                <a:gd name="T66" fmla="*/ 1 w 216"/>
                <a:gd name="T67" fmla="*/ 3 h 148"/>
                <a:gd name="T68" fmla="*/ 2 w 216"/>
                <a:gd name="T69" fmla="*/ 3 h 148"/>
                <a:gd name="T70" fmla="*/ 3 w 216"/>
                <a:gd name="T71" fmla="*/ 2 h 148"/>
                <a:gd name="T72" fmla="*/ 3 w 216"/>
                <a:gd name="T73" fmla="*/ 3 h 148"/>
                <a:gd name="T74" fmla="*/ 3 w 216"/>
                <a:gd name="T75" fmla="*/ 4 h 148"/>
                <a:gd name="T76" fmla="*/ 3 w 216"/>
                <a:gd name="T77" fmla="*/ 4 h 148"/>
                <a:gd name="T78" fmla="*/ 4 w 216"/>
                <a:gd name="T79" fmla="*/ 3 h 148"/>
                <a:gd name="T80" fmla="*/ 4 w 216"/>
                <a:gd name="T81" fmla="*/ 2 h 148"/>
                <a:gd name="T82" fmla="*/ 5 w 216"/>
                <a:gd name="T83" fmla="*/ 2 h 148"/>
                <a:gd name="T84" fmla="*/ 5 w 216"/>
                <a:gd name="T85" fmla="*/ 2 h 148"/>
                <a:gd name="T86" fmla="*/ 5 w 216"/>
                <a:gd name="T87" fmla="*/ 3 h 148"/>
                <a:gd name="T88" fmla="*/ 5 w 216"/>
                <a:gd name="T89" fmla="*/ 4 h 148"/>
                <a:gd name="T90" fmla="*/ 5 w 216"/>
                <a:gd name="T91" fmla="*/ 3 h 148"/>
                <a:gd name="T92" fmla="*/ 6 w 216"/>
                <a:gd name="T93" fmla="*/ 1 h 148"/>
                <a:gd name="T94" fmla="*/ 6 w 216"/>
                <a:gd name="T95" fmla="*/ 1 h 148"/>
                <a:gd name="T96" fmla="*/ 7 w 216"/>
                <a:gd name="T97" fmla="*/ 1 h 148"/>
                <a:gd name="T98" fmla="*/ 7 w 216"/>
                <a:gd name="T99" fmla="*/ 1 h 148"/>
                <a:gd name="T100" fmla="*/ 7 w 216"/>
                <a:gd name="T101" fmla="*/ 3 h 148"/>
                <a:gd name="T102" fmla="*/ 7 w 216"/>
                <a:gd name="T103" fmla="*/ 1 h 14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6" h="148">
                  <a:moveTo>
                    <a:pt x="216" y="16"/>
                  </a:moveTo>
                  <a:lnTo>
                    <a:pt x="215" y="16"/>
                  </a:lnTo>
                  <a:lnTo>
                    <a:pt x="212" y="15"/>
                  </a:lnTo>
                  <a:lnTo>
                    <a:pt x="211" y="14"/>
                  </a:lnTo>
                  <a:lnTo>
                    <a:pt x="209" y="13"/>
                  </a:lnTo>
                  <a:lnTo>
                    <a:pt x="208" y="11"/>
                  </a:lnTo>
                  <a:lnTo>
                    <a:pt x="207" y="9"/>
                  </a:lnTo>
                  <a:lnTo>
                    <a:pt x="205" y="7"/>
                  </a:lnTo>
                  <a:lnTo>
                    <a:pt x="205" y="5"/>
                  </a:lnTo>
                  <a:lnTo>
                    <a:pt x="202" y="9"/>
                  </a:lnTo>
                  <a:lnTo>
                    <a:pt x="198" y="13"/>
                  </a:lnTo>
                  <a:lnTo>
                    <a:pt x="196" y="16"/>
                  </a:lnTo>
                  <a:lnTo>
                    <a:pt x="194" y="19"/>
                  </a:lnTo>
                  <a:lnTo>
                    <a:pt x="186" y="15"/>
                  </a:lnTo>
                  <a:lnTo>
                    <a:pt x="173" y="12"/>
                  </a:lnTo>
                  <a:lnTo>
                    <a:pt x="159" y="7"/>
                  </a:lnTo>
                  <a:lnTo>
                    <a:pt x="144" y="5"/>
                  </a:lnTo>
                  <a:lnTo>
                    <a:pt x="128" y="1"/>
                  </a:lnTo>
                  <a:lnTo>
                    <a:pt x="114" y="0"/>
                  </a:lnTo>
                  <a:lnTo>
                    <a:pt x="102" y="0"/>
                  </a:lnTo>
                  <a:lnTo>
                    <a:pt x="94" y="1"/>
                  </a:lnTo>
                  <a:lnTo>
                    <a:pt x="84" y="5"/>
                  </a:lnTo>
                  <a:lnTo>
                    <a:pt x="83" y="6"/>
                  </a:lnTo>
                  <a:lnTo>
                    <a:pt x="87" y="6"/>
                  </a:lnTo>
                  <a:lnTo>
                    <a:pt x="94" y="5"/>
                  </a:lnTo>
                  <a:lnTo>
                    <a:pt x="105" y="5"/>
                  </a:lnTo>
                  <a:lnTo>
                    <a:pt x="117" y="5"/>
                  </a:lnTo>
                  <a:lnTo>
                    <a:pt x="131" y="7"/>
                  </a:lnTo>
                  <a:lnTo>
                    <a:pt x="143" y="11"/>
                  </a:lnTo>
                  <a:lnTo>
                    <a:pt x="156" y="14"/>
                  </a:lnTo>
                  <a:lnTo>
                    <a:pt x="166" y="18"/>
                  </a:lnTo>
                  <a:lnTo>
                    <a:pt x="175" y="22"/>
                  </a:lnTo>
                  <a:lnTo>
                    <a:pt x="182" y="27"/>
                  </a:lnTo>
                  <a:lnTo>
                    <a:pt x="185" y="30"/>
                  </a:lnTo>
                  <a:lnTo>
                    <a:pt x="183" y="31"/>
                  </a:lnTo>
                  <a:lnTo>
                    <a:pt x="179" y="32"/>
                  </a:lnTo>
                  <a:lnTo>
                    <a:pt x="174" y="35"/>
                  </a:lnTo>
                  <a:lnTo>
                    <a:pt x="169" y="38"/>
                  </a:lnTo>
                  <a:lnTo>
                    <a:pt x="162" y="42"/>
                  </a:lnTo>
                  <a:lnTo>
                    <a:pt x="156" y="45"/>
                  </a:lnTo>
                  <a:lnTo>
                    <a:pt x="151" y="49"/>
                  </a:lnTo>
                  <a:lnTo>
                    <a:pt x="144" y="45"/>
                  </a:lnTo>
                  <a:lnTo>
                    <a:pt x="134" y="43"/>
                  </a:lnTo>
                  <a:lnTo>
                    <a:pt x="122" y="39"/>
                  </a:lnTo>
                  <a:lnTo>
                    <a:pt x="110" y="36"/>
                  </a:lnTo>
                  <a:lnTo>
                    <a:pt x="96" y="34"/>
                  </a:lnTo>
                  <a:lnTo>
                    <a:pt x="83" y="32"/>
                  </a:lnTo>
                  <a:lnTo>
                    <a:pt x="73" y="32"/>
                  </a:lnTo>
                  <a:lnTo>
                    <a:pt x="64" y="35"/>
                  </a:lnTo>
                  <a:lnTo>
                    <a:pt x="58" y="38"/>
                  </a:lnTo>
                  <a:lnTo>
                    <a:pt x="55" y="41"/>
                  </a:lnTo>
                  <a:lnTo>
                    <a:pt x="56" y="42"/>
                  </a:lnTo>
                  <a:lnTo>
                    <a:pt x="63" y="41"/>
                  </a:lnTo>
                  <a:lnTo>
                    <a:pt x="67" y="39"/>
                  </a:lnTo>
                  <a:lnTo>
                    <a:pt x="73" y="39"/>
                  </a:lnTo>
                  <a:lnTo>
                    <a:pt x="80" y="39"/>
                  </a:lnTo>
                  <a:lnTo>
                    <a:pt x="86" y="41"/>
                  </a:lnTo>
                  <a:lnTo>
                    <a:pt x="93" y="41"/>
                  </a:lnTo>
                  <a:lnTo>
                    <a:pt x="99" y="42"/>
                  </a:lnTo>
                  <a:lnTo>
                    <a:pt x="106" y="44"/>
                  </a:lnTo>
                  <a:lnTo>
                    <a:pt x="112" y="45"/>
                  </a:lnTo>
                  <a:lnTo>
                    <a:pt x="124" y="49"/>
                  </a:lnTo>
                  <a:lnTo>
                    <a:pt x="133" y="51"/>
                  </a:lnTo>
                  <a:lnTo>
                    <a:pt x="139" y="53"/>
                  </a:lnTo>
                  <a:lnTo>
                    <a:pt x="143" y="56"/>
                  </a:lnTo>
                  <a:lnTo>
                    <a:pt x="140" y="58"/>
                  </a:lnTo>
                  <a:lnTo>
                    <a:pt x="135" y="60"/>
                  </a:lnTo>
                  <a:lnTo>
                    <a:pt x="129" y="62"/>
                  </a:lnTo>
                  <a:lnTo>
                    <a:pt x="124" y="65"/>
                  </a:lnTo>
                  <a:lnTo>
                    <a:pt x="118" y="67"/>
                  </a:lnTo>
                  <a:lnTo>
                    <a:pt x="112" y="68"/>
                  </a:lnTo>
                  <a:lnTo>
                    <a:pt x="107" y="71"/>
                  </a:lnTo>
                  <a:lnTo>
                    <a:pt x="104" y="72"/>
                  </a:lnTo>
                  <a:lnTo>
                    <a:pt x="101" y="73"/>
                  </a:lnTo>
                  <a:lnTo>
                    <a:pt x="96" y="73"/>
                  </a:lnTo>
                  <a:lnTo>
                    <a:pt x="90" y="72"/>
                  </a:lnTo>
                  <a:lnTo>
                    <a:pt x="86" y="71"/>
                  </a:lnTo>
                  <a:lnTo>
                    <a:pt x="80" y="68"/>
                  </a:lnTo>
                  <a:lnTo>
                    <a:pt x="74" y="66"/>
                  </a:lnTo>
                  <a:lnTo>
                    <a:pt x="68" y="65"/>
                  </a:lnTo>
                  <a:lnTo>
                    <a:pt x="64" y="62"/>
                  </a:lnTo>
                  <a:lnTo>
                    <a:pt x="56" y="60"/>
                  </a:lnTo>
                  <a:lnTo>
                    <a:pt x="48" y="60"/>
                  </a:lnTo>
                  <a:lnTo>
                    <a:pt x="44" y="62"/>
                  </a:lnTo>
                  <a:lnTo>
                    <a:pt x="48" y="65"/>
                  </a:lnTo>
                  <a:lnTo>
                    <a:pt x="57" y="68"/>
                  </a:lnTo>
                  <a:lnTo>
                    <a:pt x="67" y="72"/>
                  </a:lnTo>
                  <a:lnTo>
                    <a:pt x="75" y="75"/>
                  </a:lnTo>
                  <a:lnTo>
                    <a:pt x="81" y="79"/>
                  </a:lnTo>
                  <a:lnTo>
                    <a:pt x="74" y="81"/>
                  </a:lnTo>
                  <a:lnTo>
                    <a:pt x="65" y="84"/>
                  </a:lnTo>
                  <a:lnTo>
                    <a:pt x="53" y="88"/>
                  </a:lnTo>
                  <a:lnTo>
                    <a:pt x="42" y="91"/>
                  </a:lnTo>
                  <a:lnTo>
                    <a:pt x="29" y="95"/>
                  </a:lnTo>
                  <a:lnTo>
                    <a:pt x="19" y="98"/>
                  </a:lnTo>
                  <a:lnTo>
                    <a:pt x="10" y="100"/>
                  </a:lnTo>
                  <a:lnTo>
                    <a:pt x="5" y="102"/>
                  </a:lnTo>
                  <a:lnTo>
                    <a:pt x="0" y="104"/>
                  </a:lnTo>
                  <a:lnTo>
                    <a:pt x="0" y="105"/>
                  </a:lnTo>
                  <a:lnTo>
                    <a:pt x="4" y="105"/>
                  </a:lnTo>
                  <a:lnTo>
                    <a:pt x="11" y="105"/>
                  </a:lnTo>
                  <a:lnTo>
                    <a:pt x="19" y="105"/>
                  </a:lnTo>
                  <a:lnTo>
                    <a:pt x="29" y="103"/>
                  </a:lnTo>
                  <a:lnTo>
                    <a:pt x="41" y="102"/>
                  </a:lnTo>
                  <a:lnTo>
                    <a:pt x="53" y="99"/>
                  </a:lnTo>
                  <a:lnTo>
                    <a:pt x="65" y="96"/>
                  </a:lnTo>
                  <a:lnTo>
                    <a:pt x="76" y="92"/>
                  </a:lnTo>
                  <a:lnTo>
                    <a:pt x="86" y="90"/>
                  </a:lnTo>
                  <a:lnTo>
                    <a:pt x="91" y="87"/>
                  </a:lnTo>
                  <a:lnTo>
                    <a:pt x="90" y="99"/>
                  </a:lnTo>
                  <a:lnTo>
                    <a:pt x="86" y="115"/>
                  </a:lnTo>
                  <a:lnTo>
                    <a:pt x="81" y="132"/>
                  </a:lnTo>
                  <a:lnTo>
                    <a:pt x="75" y="142"/>
                  </a:lnTo>
                  <a:lnTo>
                    <a:pt x="72" y="147"/>
                  </a:lnTo>
                  <a:lnTo>
                    <a:pt x="73" y="148"/>
                  </a:lnTo>
                  <a:lnTo>
                    <a:pt x="76" y="147"/>
                  </a:lnTo>
                  <a:lnTo>
                    <a:pt x="80" y="143"/>
                  </a:lnTo>
                  <a:lnTo>
                    <a:pt x="87" y="133"/>
                  </a:lnTo>
                  <a:lnTo>
                    <a:pt x="95" y="117"/>
                  </a:lnTo>
                  <a:lnTo>
                    <a:pt x="103" y="99"/>
                  </a:lnTo>
                  <a:lnTo>
                    <a:pt x="106" y="87"/>
                  </a:lnTo>
                  <a:lnTo>
                    <a:pt x="111" y="85"/>
                  </a:lnTo>
                  <a:lnTo>
                    <a:pt x="118" y="82"/>
                  </a:lnTo>
                  <a:lnTo>
                    <a:pt x="125" y="80"/>
                  </a:lnTo>
                  <a:lnTo>
                    <a:pt x="132" y="76"/>
                  </a:lnTo>
                  <a:lnTo>
                    <a:pt x="139" y="74"/>
                  </a:lnTo>
                  <a:lnTo>
                    <a:pt x="145" y="71"/>
                  </a:lnTo>
                  <a:lnTo>
                    <a:pt x="151" y="68"/>
                  </a:lnTo>
                  <a:lnTo>
                    <a:pt x="155" y="67"/>
                  </a:lnTo>
                  <a:lnTo>
                    <a:pt x="155" y="80"/>
                  </a:lnTo>
                  <a:lnTo>
                    <a:pt x="152" y="97"/>
                  </a:lnTo>
                  <a:lnTo>
                    <a:pt x="149" y="115"/>
                  </a:lnTo>
                  <a:lnTo>
                    <a:pt x="145" y="128"/>
                  </a:lnTo>
                  <a:lnTo>
                    <a:pt x="143" y="134"/>
                  </a:lnTo>
                  <a:lnTo>
                    <a:pt x="144" y="136"/>
                  </a:lnTo>
                  <a:lnTo>
                    <a:pt x="147" y="135"/>
                  </a:lnTo>
                  <a:lnTo>
                    <a:pt x="150" y="128"/>
                  </a:lnTo>
                  <a:lnTo>
                    <a:pt x="156" y="115"/>
                  </a:lnTo>
                  <a:lnTo>
                    <a:pt x="163" y="98"/>
                  </a:lnTo>
                  <a:lnTo>
                    <a:pt x="167" y="79"/>
                  </a:lnTo>
                  <a:lnTo>
                    <a:pt x="167" y="61"/>
                  </a:lnTo>
                  <a:lnTo>
                    <a:pt x="177" y="54"/>
                  </a:lnTo>
                  <a:lnTo>
                    <a:pt x="183" y="46"/>
                  </a:lnTo>
                  <a:lnTo>
                    <a:pt x="189" y="41"/>
                  </a:lnTo>
                  <a:lnTo>
                    <a:pt x="194" y="36"/>
                  </a:lnTo>
                  <a:lnTo>
                    <a:pt x="196" y="34"/>
                  </a:lnTo>
                  <a:lnTo>
                    <a:pt x="200" y="32"/>
                  </a:lnTo>
                  <a:lnTo>
                    <a:pt x="201" y="35"/>
                  </a:lnTo>
                  <a:lnTo>
                    <a:pt x="201" y="41"/>
                  </a:lnTo>
                  <a:lnTo>
                    <a:pt x="200" y="53"/>
                  </a:lnTo>
                  <a:lnTo>
                    <a:pt x="198" y="72"/>
                  </a:lnTo>
                  <a:lnTo>
                    <a:pt x="197" y="91"/>
                  </a:lnTo>
                  <a:lnTo>
                    <a:pt x="195" y="104"/>
                  </a:lnTo>
                  <a:lnTo>
                    <a:pt x="203" y="88"/>
                  </a:lnTo>
                  <a:lnTo>
                    <a:pt x="209" y="64"/>
                  </a:lnTo>
                  <a:lnTo>
                    <a:pt x="213" y="37"/>
                  </a:lnTo>
                  <a:lnTo>
                    <a:pt x="216" y="16"/>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41" name="Freeform 313">
              <a:extLst>
                <a:ext uri="{FF2B5EF4-FFF2-40B4-BE49-F238E27FC236}">
                  <a16:creationId xmlns:a16="http://schemas.microsoft.com/office/drawing/2014/main" xmlns="" id="{F60502E6-7173-4DF8-B3B9-B8697BB31B9F}"/>
                </a:ext>
              </a:extLst>
            </p:cNvPr>
            <p:cNvSpPr>
              <a:spLocks/>
            </p:cNvSpPr>
            <p:nvPr/>
          </p:nvSpPr>
          <p:spPr bwMode="auto">
            <a:xfrm>
              <a:off x="2578" y="625"/>
              <a:ext cx="86" cy="82"/>
            </a:xfrm>
            <a:custGeom>
              <a:avLst/>
              <a:gdLst>
                <a:gd name="T0" fmla="*/ 5 w 173"/>
                <a:gd name="T1" fmla="*/ 5 h 165"/>
                <a:gd name="T2" fmla="*/ 5 w 173"/>
                <a:gd name="T3" fmla="*/ 4 h 165"/>
                <a:gd name="T4" fmla="*/ 5 w 173"/>
                <a:gd name="T5" fmla="*/ 4 h 165"/>
                <a:gd name="T6" fmla="*/ 4 w 173"/>
                <a:gd name="T7" fmla="*/ 4 h 165"/>
                <a:gd name="T8" fmla="*/ 4 w 173"/>
                <a:gd name="T9" fmla="*/ 3 h 165"/>
                <a:gd name="T10" fmla="*/ 4 w 173"/>
                <a:gd name="T11" fmla="*/ 2 h 165"/>
                <a:gd name="T12" fmla="*/ 4 w 173"/>
                <a:gd name="T13" fmla="*/ 1 h 165"/>
                <a:gd name="T14" fmla="*/ 4 w 173"/>
                <a:gd name="T15" fmla="*/ 1 h 165"/>
                <a:gd name="T16" fmla="*/ 4 w 173"/>
                <a:gd name="T17" fmla="*/ 2 h 165"/>
                <a:gd name="T18" fmla="*/ 4 w 173"/>
                <a:gd name="T19" fmla="*/ 3 h 165"/>
                <a:gd name="T20" fmla="*/ 4 w 173"/>
                <a:gd name="T21" fmla="*/ 3 h 165"/>
                <a:gd name="T22" fmla="*/ 3 w 173"/>
                <a:gd name="T23" fmla="*/ 3 h 165"/>
                <a:gd name="T24" fmla="*/ 3 w 173"/>
                <a:gd name="T25" fmla="*/ 3 h 165"/>
                <a:gd name="T26" fmla="*/ 3 w 173"/>
                <a:gd name="T27" fmla="*/ 3 h 165"/>
                <a:gd name="T28" fmla="*/ 3 w 173"/>
                <a:gd name="T29" fmla="*/ 2 h 165"/>
                <a:gd name="T30" fmla="*/ 2 w 173"/>
                <a:gd name="T31" fmla="*/ 1 h 165"/>
                <a:gd name="T32" fmla="*/ 2 w 173"/>
                <a:gd name="T33" fmla="*/ 0 h 165"/>
                <a:gd name="T34" fmla="*/ 2 w 173"/>
                <a:gd name="T35" fmla="*/ 0 h 165"/>
                <a:gd name="T36" fmla="*/ 2 w 173"/>
                <a:gd name="T37" fmla="*/ 0 h 165"/>
                <a:gd name="T38" fmla="*/ 2 w 173"/>
                <a:gd name="T39" fmla="*/ 0 h 165"/>
                <a:gd name="T40" fmla="*/ 2 w 173"/>
                <a:gd name="T41" fmla="*/ 0 h 165"/>
                <a:gd name="T42" fmla="*/ 2 w 173"/>
                <a:gd name="T43" fmla="*/ 1 h 165"/>
                <a:gd name="T44" fmla="*/ 2 w 173"/>
                <a:gd name="T45" fmla="*/ 1 h 165"/>
                <a:gd name="T46" fmla="*/ 2 w 173"/>
                <a:gd name="T47" fmla="*/ 2 h 165"/>
                <a:gd name="T48" fmla="*/ 2 w 173"/>
                <a:gd name="T49" fmla="*/ 2 h 165"/>
                <a:gd name="T50" fmla="*/ 1 w 173"/>
                <a:gd name="T51" fmla="*/ 1 h 165"/>
                <a:gd name="T52" fmla="*/ 0 w 173"/>
                <a:gd name="T53" fmla="*/ 0 h 165"/>
                <a:gd name="T54" fmla="*/ 0 w 173"/>
                <a:gd name="T55" fmla="*/ 0 h 165"/>
                <a:gd name="T56" fmla="*/ 0 w 173"/>
                <a:gd name="T57" fmla="*/ 0 h 165"/>
                <a:gd name="T58" fmla="*/ 0 w 173"/>
                <a:gd name="T59" fmla="*/ 0 h 165"/>
                <a:gd name="T60" fmla="*/ 0 w 173"/>
                <a:gd name="T61" fmla="*/ 1 h 165"/>
                <a:gd name="T62" fmla="*/ 1 w 173"/>
                <a:gd name="T63" fmla="*/ 1 h 165"/>
                <a:gd name="T64" fmla="*/ 1 w 173"/>
                <a:gd name="T65" fmla="*/ 1 h 165"/>
                <a:gd name="T66" fmla="*/ 1 w 173"/>
                <a:gd name="T67" fmla="*/ 2 h 165"/>
                <a:gd name="T68" fmla="*/ 2 w 173"/>
                <a:gd name="T69" fmla="*/ 2 h 165"/>
                <a:gd name="T70" fmla="*/ 2 w 173"/>
                <a:gd name="T71" fmla="*/ 2 h 165"/>
                <a:gd name="T72" fmla="*/ 2 w 173"/>
                <a:gd name="T73" fmla="*/ 2 h 165"/>
                <a:gd name="T74" fmla="*/ 2 w 173"/>
                <a:gd name="T75" fmla="*/ 2 h 165"/>
                <a:gd name="T76" fmla="*/ 1 w 173"/>
                <a:gd name="T77" fmla="*/ 2 h 165"/>
                <a:gd name="T78" fmla="*/ 1 w 173"/>
                <a:gd name="T79" fmla="*/ 2 h 165"/>
                <a:gd name="T80" fmla="*/ 1 w 173"/>
                <a:gd name="T81" fmla="*/ 2 h 165"/>
                <a:gd name="T82" fmla="*/ 0 w 173"/>
                <a:gd name="T83" fmla="*/ 2 h 165"/>
                <a:gd name="T84" fmla="*/ 1 w 173"/>
                <a:gd name="T85" fmla="*/ 2 h 165"/>
                <a:gd name="T86" fmla="*/ 1 w 173"/>
                <a:gd name="T87" fmla="*/ 3 h 165"/>
                <a:gd name="T88" fmla="*/ 2 w 173"/>
                <a:gd name="T89" fmla="*/ 3 h 165"/>
                <a:gd name="T90" fmla="*/ 2 w 173"/>
                <a:gd name="T91" fmla="*/ 3 h 165"/>
                <a:gd name="T92" fmla="*/ 3 w 173"/>
                <a:gd name="T93" fmla="*/ 3 h 165"/>
                <a:gd name="T94" fmla="*/ 3 w 173"/>
                <a:gd name="T95" fmla="*/ 3 h 165"/>
                <a:gd name="T96" fmla="*/ 3 w 173"/>
                <a:gd name="T97" fmla="*/ 3 h 165"/>
                <a:gd name="T98" fmla="*/ 4 w 173"/>
                <a:gd name="T99" fmla="*/ 4 h 165"/>
                <a:gd name="T100" fmla="*/ 4 w 173"/>
                <a:gd name="T101" fmla="*/ 4 h 165"/>
                <a:gd name="T102" fmla="*/ 3 w 173"/>
                <a:gd name="T103" fmla="*/ 4 h 165"/>
                <a:gd name="T104" fmla="*/ 3 w 173"/>
                <a:gd name="T105" fmla="*/ 4 h 165"/>
                <a:gd name="T106" fmla="*/ 2 w 173"/>
                <a:gd name="T107" fmla="*/ 4 h 165"/>
                <a:gd name="T108" fmla="*/ 2 w 173"/>
                <a:gd name="T109" fmla="*/ 4 h 165"/>
                <a:gd name="T110" fmla="*/ 2 w 173"/>
                <a:gd name="T111" fmla="*/ 4 h 165"/>
                <a:gd name="T112" fmla="*/ 2 w 173"/>
                <a:gd name="T113" fmla="*/ 4 h 165"/>
                <a:gd name="T114" fmla="*/ 3 w 173"/>
                <a:gd name="T115" fmla="*/ 4 h 165"/>
                <a:gd name="T116" fmla="*/ 4 w 173"/>
                <a:gd name="T117" fmla="*/ 4 h 165"/>
                <a:gd name="T118" fmla="*/ 4 w 173"/>
                <a:gd name="T119" fmla="*/ 4 h 165"/>
                <a:gd name="T120" fmla="*/ 4 w 173"/>
                <a:gd name="T121" fmla="*/ 4 h 165"/>
                <a:gd name="T122" fmla="*/ 5 w 173"/>
                <a:gd name="T123" fmla="*/ 4 h 16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73" h="165">
                  <a:moveTo>
                    <a:pt x="167" y="165"/>
                  </a:moveTo>
                  <a:lnTo>
                    <a:pt x="168" y="162"/>
                  </a:lnTo>
                  <a:lnTo>
                    <a:pt x="170" y="159"/>
                  </a:lnTo>
                  <a:lnTo>
                    <a:pt x="172" y="157"/>
                  </a:lnTo>
                  <a:lnTo>
                    <a:pt x="173" y="155"/>
                  </a:lnTo>
                  <a:lnTo>
                    <a:pt x="166" y="148"/>
                  </a:lnTo>
                  <a:lnTo>
                    <a:pt x="159" y="141"/>
                  </a:lnTo>
                  <a:lnTo>
                    <a:pt x="156" y="135"/>
                  </a:lnTo>
                  <a:lnTo>
                    <a:pt x="155" y="128"/>
                  </a:lnTo>
                  <a:lnTo>
                    <a:pt x="154" y="116"/>
                  </a:lnTo>
                  <a:lnTo>
                    <a:pt x="151" y="96"/>
                  </a:lnTo>
                  <a:lnTo>
                    <a:pt x="148" y="76"/>
                  </a:lnTo>
                  <a:lnTo>
                    <a:pt x="144" y="64"/>
                  </a:lnTo>
                  <a:lnTo>
                    <a:pt x="141" y="58"/>
                  </a:lnTo>
                  <a:lnTo>
                    <a:pt x="137" y="55"/>
                  </a:lnTo>
                  <a:lnTo>
                    <a:pt x="136" y="57"/>
                  </a:lnTo>
                  <a:lnTo>
                    <a:pt x="137" y="63"/>
                  </a:lnTo>
                  <a:lnTo>
                    <a:pt x="140" y="75"/>
                  </a:lnTo>
                  <a:lnTo>
                    <a:pt x="141" y="91"/>
                  </a:lnTo>
                  <a:lnTo>
                    <a:pt x="141" y="108"/>
                  </a:lnTo>
                  <a:lnTo>
                    <a:pt x="140" y="119"/>
                  </a:lnTo>
                  <a:lnTo>
                    <a:pt x="135" y="117"/>
                  </a:lnTo>
                  <a:lnTo>
                    <a:pt x="130" y="113"/>
                  </a:lnTo>
                  <a:lnTo>
                    <a:pt x="126" y="111"/>
                  </a:lnTo>
                  <a:lnTo>
                    <a:pt x="121" y="108"/>
                  </a:lnTo>
                  <a:lnTo>
                    <a:pt x="116" y="104"/>
                  </a:lnTo>
                  <a:lnTo>
                    <a:pt x="112" y="101"/>
                  </a:lnTo>
                  <a:lnTo>
                    <a:pt x="107" y="97"/>
                  </a:lnTo>
                  <a:lnTo>
                    <a:pt x="105" y="94"/>
                  </a:lnTo>
                  <a:lnTo>
                    <a:pt x="101" y="83"/>
                  </a:lnTo>
                  <a:lnTo>
                    <a:pt x="97" y="68"/>
                  </a:lnTo>
                  <a:lnTo>
                    <a:pt x="94" y="52"/>
                  </a:lnTo>
                  <a:lnTo>
                    <a:pt x="92" y="40"/>
                  </a:lnTo>
                  <a:lnTo>
                    <a:pt x="92" y="30"/>
                  </a:lnTo>
                  <a:lnTo>
                    <a:pt x="91" y="21"/>
                  </a:lnTo>
                  <a:lnTo>
                    <a:pt x="90" y="13"/>
                  </a:lnTo>
                  <a:lnTo>
                    <a:pt x="87" y="7"/>
                  </a:lnTo>
                  <a:lnTo>
                    <a:pt x="84" y="4"/>
                  </a:lnTo>
                  <a:lnTo>
                    <a:pt x="83" y="5"/>
                  </a:lnTo>
                  <a:lnTo>
                    <a:pt x="84" y="10"/>
                  </a:lnTo>
                  <a:lnTo>
                    <a:pt x="86" y="16"/>
                  </a:lnTo>
                  <a:lnTo>
                    <a:pt x="87" y="25"/>
                  </a:lnTo>
                  <a:lnTo>
                    <a:pt x="86" y="31"/>
                  </a:lnTo>
                  <a:lnTo>
                    <a:pt x="84" y="38"/>
                  </a:lnTo>
                  <a:lnTo>
                    <a:pt x="83" y="44"/>
                  </a:lnTo>
                  <a:lnTo>
                    <a:pt x="83" y="52"/>
                  </a:lnTo>
                  <a:lnTo>
                    <a:pt x="84" y="64"/>
                  </a:lnTo>
                  <a:lnTo>
                    <a:pt x="87" y="75"/>
                  </a:lnTo>
                  <a:lnTo>
                    <a:pt x="88" y="83"/>
                  </a:lnTo>
                  <a:lnTo>
                    <a:pt x="76" y="73"/>
                  </a:lnTo>
                  <a:lnTo>
                    <a:pt x="64" y="60"/>
                  </a:lnTo>
                  <a:lnTo>
                    <a:pt x="51" y="46"/>
                  </a:lnTo>
                  <a:lnTo>
                    <a:pt x="38" y="34"/>
                  </a:lnTo>
                  <a:lnTo>
                    <a:pt x="26" y="21"/>
                  </a:lnTo>
                  <a:lnTo>
                    <a:pt x="15" y="11"/>
                  </a:lnTo>
                  <a:lnTo>
                    <a:pt x="7" y="4"/>
                  </a:lnTo>
                  <a:lnTo>
                    <a:pt x="0" y="0"/>
                  </a:lnTo>
                  <a:lnTo>
                    <a:pt x="5" y="7"/>
                  </a:lnTo>
                  <a:lnTo>
                    <a:pt x="11" y="15"/>
                  </a:lnTo>
                  <a:lnTo>
                    <a:pt x="17" y="23"/>
                  </a:lnTo>
                  <a:lnTo>
                    <a:pt x="23" y="33"/>
                  </a:lnTo>
                  <a:lnTo>
                    <a:pt x="29" y="41"/>
                  </a:lnTo>
                  <a:lnTo>
                    <a:pt x="34" y="48"/>
                  </a:lnTo>
                  <a:lnTo>
                    <a:pt x="38" y="53"/>
                  </a:lnTo>
                  <a:lnTo>
                    <a:pt x="41" y="58"/>
                  </a:lnTo>
                  <a:lnTo>
                    <a:pt x="44" y="61"/>
                  </a:lnTo>
                  <a:lnTo>
                    <a:pt x="48" y="66"/>
                  </a:lnTo>
                  <a:lnTo>
                    <a:pt x="53" y="72"/>
                  </a:lnTo>
                  <a:lnTo>
                    <a:pt x="59" y="76"/>
                  </a:lnTo>
                  <a:lnTo>
                    <a:pt x="65" y="82"/>
                  </a:lnTo>
                  <a:lnTo>
                    <a:pt x="71" y="87"/>
                  </a:lnTo>
                  <a:lnTo>
                    <a:pt x="76" y="90"/>
                  </a:lnTo>
                  <a:lnTo>
                    <a:pt x="80" y="93"/>
                  </a:lnTo>
                  <a:lnTo>
                    <a:pt x="75" y="93"/>
                  </a:lnTo>
                  <a:lnTo>
                    <a:pt x="71" y="93"/>
                  </a:lnTo>
                  <a:lnTo>
                    <a:pt x="65" y="93"/>
                  </a:lnTo>
                  <a:lnTo>
                    <a:pt x="59" y="91"/>
                  </a:lnTo>
                  <a:lnTo>
                    <a:pt x="53" y="90"/>
                  </a:lnTo>
                  <a:lnTo>
                    <a:pt x="48" y="88"/>
                  </a:lnTo>
                  <a:lnTo>
                    <a:pt x="44" y="87"/>
                  </a:lnTo>
                  <a:lnTo>
                    <a:pt x="41" y="84"/>
                  </a:lnTo>
                  <a:lnTo>
                    <a:pt x="36" y="81"/>
                  </a:lnTo>
                  <a:lnTo>
                    <a:pt x="31" y="81"/>
                  </a:lnTo>
                  <a:lnTo>
                    <a:pt x="29" y="83"/>
                  </a:lnTo>
                  <a:lnTo>
                    <a:pt x="33" y="88"/>
                  </a:lnTo>
                  <a:lnTo>
                    <a:pt x="37" y="91"/>
                  </a:lnTo>
                  <a:lnTo>
                    <a:pt x="44" y="95"/>
                  </a:lnTo>
                  <a:lnTo>
                    <a:pt x="52" y="99"/>
                  </a:lnTo>
                  <a:lnTo>
                    <a:pt x="61" y="103"/>
                  </a:lnTo>
                  <a:lnTo>
                    <a:pt x="72" y="106"/>
                  </a:lnTo>
                  <a:lnTo>
                    <a:pt x="81" y="109"/>
                  </a:lnTo>
                  <a:lnTo>
                    <a:pt x="91" y="111"/>
                  </a:lnTo>
                  <a:lnTo>
                    <a:pt x="99" y="111"/>
                  </a:lnTo>
                  <a:lnTo>
                    <a:pt x="104" y="112"/>
                  </a:lnTo>
                  <a:lnTo>
                    <a:pt x="109" y="114"/>
                  </a:lnTo>
                  <a:lnTo>
                    <a:pt x="114" y="118"/>
                  </a:lnTo>
                  <a:lnTo>
                    <a:pt x="119" y="121"/>
                  </a:lnTo>
                  <a:lnTo>
                    <a:pt x="124" y="125"/>
                  </a:lnTo>
                  <a:lnTo>
                    <a:pt x="128" y="128"/>
                  </a:lnTo>
                  <a:lnTo>
                    <a:pt x="132" y="132"/>
                  </a:lnTo>
                  <a:lnTo>
                    <a:pt x="135" y="135"/>
                  </a:lnTo>
                  <a:lnTo>
                    <a:pt x="130" y="137"/>
                  </a:lnTo>
                  <a:lnTo>
                    <a:pt x="124" y="140"/>
                  </a:lnTo>
                  <a:lnTo>
                    <a:pt x="117" y="141"/>
                  </a:lnTo>
                  <a:lnTo>
                    <a:pt x="109" y="142"/>
                  </a:lnTo>
                  <a:lnTo>
                    <a:pt x="101" y="143"/>
                  </a:lnTo>
                  <a:lnTo>
                    <a:pt x="94" y="143"/>
                  </a:lnTo>
                  <a:lnTo>
                    <a:pt x="87" y="143"/>
                  </a:lnTo>
                  <a:lnTo>
                    <a:pt x="81" y="142"/>
                  </a:lnTo>
                  <a:lnTo>
                    <a:pt x="74" y="142"/>
                  </a:lnTo>
                  <a:lnTo>
                    <a:pt x="69" y="143"/>
                  </a:lnTo>
                  <a:lnTo>
                    <a:pt x="72" y="146"/>
                  </a:lnTo>
                  <a:lnTo>
                    <a:pt x="82" y="149"/>
                  </a:lnTo>
                  <a:lnTo>
                    <a:pt x="90" y="150"/>
                  </a:lnTo>
                  <a:lnTo>
                    <a:pt x="99" y="151"/>
                  </a:lnTo>
                  <a:lnTo>
                    <a:pt x="110" y="151"/>
                  </a:lnTo>
                  <a:lnTo>
                    <a:pt x="119" y="150"/>
                  </a:lnTo>
                  <a:lnTo>
                    <a:pt x="128" y="150"/>
                  </a:lnTo>
                  <a:lnTo>
                    <a:pt x="137" y="150"/>
                  </a:lnTo>
                  <a:lnTo>
                    <a:pt x="144" y="149"/>
                  </a:lnTo>
                  <a:lnTo>
                    <a:pt x="149" y="149"/>
                  </a:lnTo>
                  <a:lnTo>
                    <a:pt x="155" y="150"/>
                  </a:lnTo>
                  <a:lnTo>
                    <a:pt x="160" y="155"/>
                  </a:lnTo>
                  <a:lnTo>
                    <a:pt x="164" y="159"/>
                  </a:lnTo>
                  <a:lnTo>
                    <a:pt x="167" y="165"/>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42" name="Freeform 314">
              <a:extLst>
                <a:ext uri="{FF2B5EF4-FFF2-40B4-BE49-F238E27FC236}">
                  <a16:creationId xmlns:a16="http://schemas.microsoft.com/office/drawing/2014/main" xmlns="" id="{3F415DF6-5775-4A6A-868C-848EAEE62D38}"/>
                </a:ext>
              </a:extLst>
            </p:cNvPr>
            <p:cNvSpPr>
              <a:spLocks/>
            </p:cNvSpPr>
            <p:nvPr/>
          </p:nvSpPr>
          <p:spPr bwMode="auto">
            <a:xfrm>
              <a:off x="2706" y="594"/>
              <a:ext cx="54" cy="125"/>
            </a:xfrm>
            <a:custGeom>
              <a:avLst/>
              <a:gdLst>
                <a:gd name="T0" fmla="*/ 1 w 107"/>
                <a:gd name="T1" fmla="*/ 7 h 250"/>
                <a:gd name="T2" fmla="*/ 1 w 107"/>
                <a:gd name="T3" fmla="*/ 7 h 250"/>
                <a:gd name="T4" fmla="*/ 1 w 107"/>
                <a:gd name="T5" fmla="*/ 7 h 250"/>
                <a:gd name="T6" fmla="*/ 1 w 107"/>
                <a:gd name="T7" fmla="*/ 6 h 250"/>
                <a:gd name="T8" fmla="*/ 1 w 107"/>
                <a:gd name="T9" fmla="*/ 5 h 250"/>
                <a:gd name="T10" fmla="*/ 1 w 107"/>
                <a:gd name="T11" fmla="*/ 4 h 250"/>
                <a:gd name="T12" fmla="*/ 1 w 107"/>
                <a:gd name="T13" fmla="*/ 4 h 250"/>
                <a:gd name="T14" fmla="*/ 1 w 107"/>
                <a:gd name="T15" fmla="*/ 5 h 250"/>
                <a:gd name="T16" fmla="*/ 2 w 107"/>
                <a:gd name="T17" fmla="*/ 4 h 250"/>
                <a:gd name="T18" fmla="*/ 2 w 107"/>
                <a:gd name="T19" fmla="*/ 3 h 250"/>
                <a:gd name="T20" fmla="*/ 2 w 107"/>
                <a:gd name="T21" fmla="*/ 1 h 250"/>
                <a:gd name="T22" fmla="*/ 2 w 107"/>
                <a:gd name="T23" fmla="*/ 1 h 250"/>
                <a:gd name="T24" fmla="*/ 2 w 107"/>
                <a:gd name="T25" fmla="*/ 2 h 250"/>
                <a:gd name="T26" fmla="*/ 2 w 107"/>
                <a:gd name="T27" fmla="*/ 2 h 250"/>
                <a:gd name="T28" fmla="*/ 3 w 107"/>
                <a:gd name="T29" fmla="*/ 1 h 250"/>
                <a:gd name="T30" fmla="*/ 3 w 107"/>
                <a:gd name="T31" fmla="*/ 1 h 250"/>
                <a:gd name="T32" fmla="*/ 3 w 107"/>
                <a:gd name="T33" fmla="*/ 2 h 250"/>
                <a:gd name="T34" fmla="*/ 3 w 107"/>
                <a:gd name="T35" fmla="*/ 3 h 250"/>
                <a:gd name="T36" fmla="*/ 3 w 107"/>
                <a:gd name="T37" fmla="*/ 2 h 250"/>
                <a:gd name="T38" fmla="*/ 3 w 107"/>
                <a:gd name="T39" fmla="*/ 2 h 250"/>
                <a:gd name="T40" fmla="*/ 3 w 107"/>
                <a:gd name="T41" fmla="*/ 3 h 250"/>
                <a:gd name="T42" fmla="*/ 3 w 107"/>
                <a:gd name="T43" fmla="*/ 3 h 250"/>
                <a:gd name="T44" fmla="*/ 2 w 107"/>
                <a:gd name="T45" fmla="*/ 3 h 250"/>
                <a:gd name="T46" fmla="*/ 2 w 107"/>
                <a:gd name="T47" fmla="*/ 5 h 250"/>
                <a:gd name="T48" fmla="*/ 2 w 107"/>
                <a:gd name="T49" fmla="*/ 5 h 250"/>
                <a:gd name="T50" fmla="*/ 3 w 107"/>
                <a:gd name="T51" fmla="*/ 5 h 250"/>
                <a:gd name="T52" fmla="*/ 4 w 107"/>
                <a:gd name="T53" fmla="*/ 5 h 250"/>
                <a:gd name="T54" fmla="*/ 4 w 107"/>
                <a:gd name="T55" fmla="*/ 5 h 250"/>
                <a:gd name="T56" fmla="*/ 3 w 107"/>
                <a:gd name="T57" fmla="*/ 5 h 250"/>
                <a:gd name="T58" fmla="*/ 3 w 107"/>
                <a:gd name="T59" fmla="*/ 6 h 250"/>
                <a:gd name="T60" fmla="*/ 2 w 107"/>
                <a:gd name="T61" fmla="*/ 6 h 250"/>
                <a:gd name="T62" fmla="*/ 2 w 107"/>
                <a:gd name="T63" fmla="*/ 7 h 250"/>
                <a:gd name="T64" fmla="*/ 2 w 107"/>
                <a:gd name="T65" fmla="*/ 7 h 250"/>
                <a:gd name="T66" fmla="*/ 2 w 107"/>
                <a:gd name="T67" fmla="*/ 7 h 250"/>
                <a:gd name="T68" fmla="*/ 3 w 107"/>
                <a:gd name="T69" fmla="*/ 6 h 250"/>
                <a:gd name="T70" fmla="*/ 4 w 107"/>
                <a:gd name="T71" fmla="*/ 6 h 250"/>
                <a:gd name="T72" fmla="*/ 4 w 107"/>
                <a:gd name="T73" fmla="*/ 6 h 250"/>
                <a:gd name="T74" fmla="*/ 4 w 107"/>
                <a:gd name="T75" fmla="*/ 6 h 250"/>
                <a:gd name="T76" fmla="*/ 3 w 107"/>
                <a:gd name="T77" fmla="*/ 7 h 250"/>
                <a:gd name="T78" fmla="*/ 3 w 107"/>
                <a:gd name="T79" fmla="*/ 7 h 250"/>
                <a:gd name="T80" fmla="*/ 3 w 107"/>
                <a:gd name="T81" fmla="*/ 7 h 250"/>
                <a:gd name="T82" fmla="*/ 2 w 107"/>
                <a:gd name="T83" fmla="*/ 7 h 250"/>
                <a:gd name="T84" fmla="*/ 1 w 107"/>
                <a:gd name="T85" fmla="*/ 7 h 250"/>
                <a:gd name="T86" fmla="*/ 1 w 107"/>
                <a:gd name="T87" fmla="*/ 8 h 250"/>
                <a:gd name="T88" fmla="*/ 1 w 107"/>
                <a:gd name="T89" fmla="*/ 8 h 250"/>
                <a:gd name="T90" fmla="*/ 1 w 107"/>
                <a:gd name="T91" fmla="*/ 8 h 250"/>
                <a:gd name="T92" fmla="*/ 1 w 107"/>
                <a:gd name="T93" fmla="*/ 7 h 250"/>
                <a:gd name="T94" fmla="*/ 1 w 107"/>
                <a:gd name="T95" fmla="*/ 7 h 25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07" h="250">
                  <a:moveTo>
                    <a:pt x="0" y="216"/>
                  </a:moveTo>
                  <a:lnTo>
                    <a:pt x="7" y="211"/>
                  </a:lnTo>
                  <a:lnTo>
                    <a:pt x="12" y="206"/>
                  </a:lnTo>
                  <a:lnTo>
                    <a:pt x="15" y="199"/>
                  </a:lnTo>
                  <a:lnTo>
                    <a:pt x="17" y="194"/>
                  </a:lnTo>
                  <a:lnTo>
                    <a:pt x="20" y="196"/>
                  </a:lnTo>
                  <a:lnTo>
                    <a:pt x="22" y="198"/>
                  </a:lnTo>
                  <a:lnTo>
                    <a:pt x="23" y="198"/>
                  </a:lnTo>
                  <a:lnTo>
                    <a:pt x="25" y="199"/>
                  </a:lnTo>
                  <a:lnTo>
                    <a:pt x="27" y="196"/>
                  </a:lnTo>
                  <a:lnTo>
                    <a:pt x="29" y="187"/>
                  </a:lnTo>
                  <a:lnTo>
                    <a:pt x="29" y="178"/>
                  </a:lnTo>
                  <a:lnTo>
                    <a:pt x="28" y="172"/>
                  </a:lnTo>
                  <a:lnTo>
                    <a:pt x="21" y="160"/>
                  </a:lnTo>
                  <a:lnTo>
                    <a:pt x="12" y="141"/>
                  </a:lnTo>
                  <a:lnTo>
                    <a:pt x="4" y="121"/>
                  </a:lnTo>
                  <a:lnTo>
                    <a:pt x="0" y="110"/>
                  </a:lnTo>
                  <a:lnTo>
                    <a:pt x="1" y="103"/>
                  </a:lnTo>
                  <a:lnTo>
                    <a:pt x="2" y="98"/>
                  </a:lnTo>
                  <a:lnTo>
                    <a:pt x="4" y="99"/>
                  </a:lnTo>
                  <a:lnTo>
                    <a:pt x="5" y="104"/>
                  </a:lnTo>
                  <a:lnTo>
                    <a:pt x="8" y="115"/>
                  </a:lnTo>
                  <a:lnTo>
                    <a:pt x="15" y="130"/>
                  </a:lnTo>
                  <a:lnTo>
                    <a:pt x="24" y="144"/>
                  </a:lnTo>
                  <a:lnTo>
                    <a:pt x="32" y="152"/>
                  </a:lnTo>
                  <a:lnTo>
                    <a:pt x="37" y="138"/>
                  </a:lnTo>
                  <a:lnTo>
                    <a:pt x="42" y="118"/>
                  </a:lnTo>
                  <a:lnTo>
                    <a:pt x="44" y="97"/>
                  </a:lnTo>
                  <a:lnTo>
                    <a:pt x="43" y="83"/>
                  </a:lnTo>
                  <a:lnTo>
                    <a:pt x="40" y="70"/>
                  </a:lnTo>
                  <a:lnTo>
                    <a:pt x="38" y="54"/>
                  </a:lnTo>
                  <a:lnTo>
                    <a:pt x="38" y="39"/>
                  </a:lnTo>
                  <a:lnTo>
                    <a:pt x="39" y="29"/>
                  </a:lnTo>
                  <a:lnTo>
                    <a:pt x="42" y="25"/>
                  </a:lnTo>
                  <a:lnTo>
                    <a:pt x="43" y="25"/>
                  </a:lnTo>
                  <a:lnTo>
                    <a:pt x="44" y="30"/>
                  </a:lnTo>
                  <a:lnTo>
                    <a:pt x="43" y="36"/>
                  </a:lnTo>
                  <a:lnTo>
                    <a:pt x="43" y="44"/>
                  </a:lnTo>
                  <a:lnTo>
                    <a:pt x="45" y="54"/>
                  </a:lnTo>
                  <a:lnTo>
                    <a:pt x="47" y="65"/>
                  </a:lnTo>
                  <a:lnTo>
                    <a:pt x="50" y="70"/>
                  </a:lnTo>
                  <a:lnTo>
                    <a:pt x="55" y="54"/>
                  </a:lnTo>
                  <a:lnTo>
                    <a:pt x="62" y="34"/>
                  </a:lnTo>
                  <a:lnTo>
                    <a:pt x="70" y="15"/>
                  </a:lnTo>
                  <a:lnTo>
                    <a:pt x="81" y="2"/>
                  </a:lnTo>
                  <a:lnTo>
                    <a:pt x="85" y="0"/>
                  </a:lnTo>
                  <a:lnTo>
                    <a:pt x="88" y="0"/>
                  </a:lnTo>
                  <a:lnTo>
                    <a:pt x="86" y="4"/>
                  </a:lnTo>
                  <a:lnTo>
                    <a:pt x="82" y="7"/>
                  </a:lnTo>
                  <a:lnTo>
                    <a:pt x="76" y="19"/>
                  </a:lnTo>
                  <a:lnTo>
                    <a:pt x="69" y="37"/>
                  </a:lnTo>
                  <a:lnTo>
                    <a:pt x="63" y="57"/>
                  </a:lnTo>
                  <a:lnTo>
                    <a:pt x="60" y="69"/>
                  </a:lnTo>
                  <a:lnTo>
                    <a:pt x="67" y="68"/>
                  </a:lnTo>
                  <a:lnTo>
                    <a:pt x="76" y="66"/>
                  </a:lnTo>
                  <a:lnTo>
                    <a:pt x="84" y="62"/>
                  </a:lnTo>
                  <a:lnTo>
                    <a:pt x="90" y="59"/>
                  </a:lnTo>
                  <a:lnTo>
                    <a:pt x="93" y="55"/>
                  </a:lnTo>
                  <a:lnTo>
                    <a:pt x="96" y="55"/>
                  </a:lnTo>
                  <a:lnTo>
                    <a:pt x="96" y="58"/>
                  </a:lnTo>
                  <a:lnTo>
                    <a:pt x="92" y="61"/>
                  </a:lnTo>
                  <a:lnTo>
                    <a:pt x="89" y="64"/>
                  </a:lnTo>
                  <a:lnTo>
                    <a:pt x="85" y="67"/>
                  </a:lnTo>
                  <a:lnTo>
                    <a:pt x="81" y="70"/>
                  </a:lnTo>
                  <a:lnTo>
                    <a:pt x="75" y="74"/>
                  </a:lnTo>
                  <a:lnTo>
                    <a:pt x="69" y="77"/>
                  </a:lnTo>
                  <a:lnTo>
                    <a:pt x="65" y="81"/>
                  </a:lnTo>
                  <a:lnTo>
                    <a:pt x="61" y="83"/>
                  </a:lnTo>
                  <a:lnTo>
                    <a:pt x="58" y="85"/>
                  </a:lnTo>
                  <a:lnTo>
                    <a:pt x="55" y="104"/>
                  </a:lnTo>
                  <a:lnTo>
                    <a:pt x="51" y="125"/>
                  </a:lnTo>
                  <a:lnTo>
                    <a:pt x="47" y="143"/>
                  </a:lnTo>
                  <a:lnTo>
                    <a:pt x="44" y="153"/>
                  </a:lnTo>
                  <a:lnTo>
                    <a:pt x="52" y="153"/>
                  </a:lnTo>
                  <a:lnTo>
                    <a:pt x="60" y="152"/>
                  </a:lnTo>
                  <a:lnTo>
                    <a:pt x="68" y="151"/>
                  </a:lnTo>
                  <a:lnTo>
                    <a:pt x="76" y="150"/>
                  </a:lnTo>
                  <a:lnTo>
                    <a:pt x="83" y="149"/>
                  </a:lnTo>
                  <a:lnTo>
                    <a:pt x="90" y="146"/>
                  </a:lnTo>
                  <a:lnTo>
                    <a:pt x="95" y="145"/>
                  </a:lnTo>
                  <a:lnTo>
                    <a:pt x="98" y="143"/>
                  </a:lnTo>
                  <a:lnTo>
                    <a:pt x="101" y="141"/>
                  </a:lnTo>
                  <a:lnTo>
                    <a:pt x="103" y="141"/>
                  </a:lnTo>
                  <a:lnTo>
                    <a:pt x="103" y="142"/>
                  </a:lnTo>
                  <a:lnTo>
                    <a:pt x="99" y="145"/>
                  </a:lnTo>
                  <a:lnTo>
                    <a:pt x="96" y="148"/>
                  </a:lnTo>
                  <a:lnTo>
                    <a:pt x="90" y="151"/>
                  </a:lnTo>
                  <a:lnTo>
                    <a:pt x="82" y="156"/>
                  </a:lnTo>
                  <a:lnTo>
                    <a:pt x="74" y="159"/>
                  </a:lnTo>
                  <a:lnTo>
                    <a:pt x="65" y="163"/>
                  </a:lnTo>
                  <a:lnTo>
                    <a:pt x="57" y="166"/>
                  </a:lnTo>
                  <a:lnTo>
                    <a:pt x="51" y="170"/>
                  </a:lnTo>
                  <a:lnTo>
                    <a:pt x="46" y="171"/>
                  </a:lnTo>
                  <a:lnTo>
                    <a:pt x="42" y="175"/>
                  </a:lnTo>
                  <a:lnTo>
                    <a:pt x="38" y="184"/>
                  </a:lnTo>
                  <a:lnTo>
                    <a:pt x="37" y="194"/>
                  </a:lnTo>
                  <a:lnTo>
                    <a:pt x="36" y="201"/>
                  </a:lnTo>
                  <a:lnTo>
                    <a:pt x="38" y="204"/>
                  </a:lnTo>
                  <a:lnTo>
                    <a:pt x="45" y="205"/>
                  </a:lnTo>
                  <a:lnTo>
                    <a:pt x="52" y="205"/>
                  </a:lnTo>
                  <a:lnTo>
                    <a:pt x="58" y="204"/>
                  </a:lnTo>
                  <a:lnTo>
                    <a:pt x="63" y="201"/>
                  </a:lnTo>
                  <a:lnTo>
                    <a:pt x="70" y="198"/>
                  </a:lnTo>
                  <a:lnTo>
                    <a:pt x="77" y="195"/>
                  </a:lnTo>
                  <a:lnTo>
                    <a:pt x="83" y="191"/>
                  </a:lnTo>
                  <a:lnTo>
                    <a:pt x="89" y="189"/>
                  </a:lnTo>
                  <a:lnTo>
                    <a:pt x="93" y="186"/>
                  </a:lnTo>
                  <a:lnTo>
                    <a:pt x="98" y="183"/>
                  </a:lnTo>
                  <a:lnTo>
                    <a:pt x="100" y="181"/>
                  </a:lnTo>
                  <a:lnTo>
                    <a:pt x="104" y="178"/>
                  </a:lnTo>
                  <a:lnTo>
                    <a:pt x="107" y="176"/>
                  </a:lnTo>
                  <a:lnTo>
                    <a:pt x="107" y="179"/>
                  </a:lnTo>
                  <a:lnTo>
                    <a:pt x="104" y="184"/>
                  </a:lnTo>
                  <a:lnTo>
                    <a:pt x="100" y="189"/>
                  </a:lnTo>
                  <a:lnTo>
                    <a:pt x="96" y="195"/>
                  </a:lnTo>
                  <a:lnTo>
                    <a:pt x="91" y="201"/>
                  </a:lnTo>
                  <a:lnTo>
                    <a:pt x="86" y="208"/>
                  </a:lnTo>
                  <a:lnTo>
                    <a:pt x="81" y="213"/>
                  </a:lnTo>
                  <a:lnTo>
                    <a:pt x="76" y="219"/>
                  </a:lnTo>
                  <a:lnTo>
                    <a:pt x="72" y="224"/>
                  </a:lnTo>
                  <a:lnTo>
                    <a:pt x="68" y="226"/>
                  </a:lnTo>
                  <a:lnTo>
                    <a:pt x="67" y="223"/>
                  </a:lnTo>
                  <a:lnTo>
                    <a:pt x="66" y="219"/>
                  </a:lnTo>
                  <a:lnTo>
                    <a:pt x="63" y="216"/>
                  </a:lnTo>
                  <a:lnTo>
                    <a:pt x="61" y="212"/>
                  </a:lnTo>
                  <a:lnTo>
                    <a:pt x="55" y="208"/>
                  </a:lnTo>
                  <a:lnTo>
                    <a:pt x="46" y="206"/>
                  </a:lnTo>
                  <a:lnTo>
                    <a:pt x="37" y="208"/>
                  </a:lnTo>
                  <a:lnTo>
                    <a:pt x="29" y="211"/>
                  </a:lnTo>
                  <a:lnTo>
                    <a:pt x="24" y="217"/>
                  </a:lnTo>
                  <a:lnTo>
                    <a:pt x="23" y="221"/>
                  </a:lnTo>
                  <a:lnTo>
                    <a:pt x="23" y="226"/>
                  </a:lnTo>
                  <a:lnTo>
                    <a:pt x="24" y="231"/>
                  </a:lnTo>
                  <a:lnTo>
                    <a:pt x="19" y="238"/>
                  </a:lnTo>
                  <a:lnTo>
                    <a:pt x="12" y="243"/>
                  </a:lnTo>
                  <a:lnTo>
                    <a:pt x="6" y="248"/>
                  </a:lnTo>
                  <a:lnTo>
                    <a:pt x="2" y="250"/>
                  </a:lnTo>
                  <a:lnTo>
                    <a:pt x="8" y="242"/>
                  </a:lnTo>
                  <a:lnTo>
                    <a:pt x="14" y="234"/>
                  </a:lnTo>
                  <a:lnTo>
                    <a:pt x="17" y="227"/>
                  </a:lnTo>
                  <a:lnTo>
                    <a:pt x="16" y="221"/>
                  </a:lnTo>
                  <a:lnTo>
                    <a:pt x="13" y="218"/>
                  </a:lnTo>
                  <a:lnTo>
                    <a:pt x="9" y="214"/>
                  </a:lnTo>
                  <a:lnTo>
                    <a:pt x="6" y="214"/>
                  </a:lnTo>
                  <a:lnTo>
                    <a:pt x="0" y="216"/>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43" name="Freeform 315">
              <a:extLst>
                <a:ext uri="{FF2B5EF4-FFF2-40B4-BE49-F238E27FC236}">
                  <a16:creationId xmlns:a16="http://schemas.microsoft.com/office/drawing/2014/main" xmlns="" id="{357FE959-7F4F-4F07-8ACD-F8664A8059B0}"/>
                </a:ext>
              </a:extLst>
            </p:cNvPr>
            <p:cNvSpPr>
              <a:spLocks/>
            </p:cNvSpPr>
            <p:nvPr/>
          </p:nvSpPr>
          <p:spPr bwMode="auto">
            <a:xfrm>
              <a:off x="2695" y="663"/>
              <a:ext cx="9" cy="16"/>
            </a:xfrm>
            <a:custGeom>
              <a:avLst/>
              <a:gdLst>
                <a:gd name="T0" fmla="*/ 0 w 20"/>
                <a:gd name="T1" fmla="*/ 0 h 33"/>
                <a:gd name="T2" fmla="*/ 0 w 20"/>
                <a:gd name="T3" fmla="*/ 0 h 33"/>
                <a:gd name="T4" fmla="*/ 0 w 20"/>
                <a:gd name="T5" fmla="*/ 0 h 33"/>
                <a:gd name="T6" fmla="*/ 0 w 20"/>
                <a:gd name="T7" fmla="*/ 1 h 33"/>
                <a:gd name="T8" fmla="*/ 0 w 20"/>
                <a:gd name="T9" fmla="*/ 1 h 33"/>
                <a:gd name="T10" fmla="*/ 0 w 20"/>
                <a:gd name="T11" fmla="*/ 0 h 33"/>
                <a:gd name="T12" fmla="*/ 0 w 20"/>
                <a:gd name="T13" fmla="*/ 0 h 33"/>
                <a:gd name="T14" fmla="*/ 0 w 20"/>
                <a:gd name="T15" fmla="*/ 0 h 33"/>
                <a:gd name="T16" fmla="*/ 0 w 20"/>
                <a:gd name="T17" fmla="*/ 0 h 33"/>
                <a:gd name="T18" fmla="*/ 0 w 20"/>
                <a:gd name="T19" fmla="*/ 0 h 33"/>
                <a:gd name="T20" fmla="*/ 0 w 20"/>
                <a:gd name="T21" fmla="*/ 0 h 33"/>
                <a:gd name="T22" fmla="*/ 0 w 20"/>
                <a:gd name="T23" fmla="*/ 0 h 33"/>
                <a:gd name="T24" fmla="*/ 0 w 20"/>
                <a:gd name="T25" fmla="*/ 0 h 33"/>
                <a:gd name="T26" fmla="*/ 0 w 20"/>
                <a:gd name="T27" fmla="*/ 0 h 33"/>
                <a:gd name="T28" fmla="*/ 0 w 20"/>
                <a:gd name="T29" fmla="*/ 0 h 33"/>
                <a:gd name="T30" fmla="*/ 0 w 20"/>
                <a:gd name="T31" fmla="*/ 0 h 33"/>
                <a:gd name="T32" fmla="*/ 0 w 20"/>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33">
                  <a:moveTo>
                    <a:pt x="20" y="30"/>
                  </a:moveTo>
                  <a:lnTo>
                    <a:pt x="15" y="29"/>
                  </a:lnTo>
                  <a:lnTo>
                    <a:pt x="10" y="29"/>
                  </a:lnTo>
                  <a:lnTo>
                    <a:pt x="7" y="32"/>
                  </a:lnTo>
                  <a:lnTo>
                    <a:pt x="4" y="33"/>
                  </a:lnTo>
                  <a:lnTo>
                    <a:pt x="2" y="25"/>
                  </a:lnTo>
                  <a:lnTo>
                    <a:pt x="1" y="18"/>
                  </a:lnTo>
                  <a:lnTo>
                    <a:pt x="0" y="11"/>
                  </a:lnTo>
                  <a:lnTo>
                    <a:pt x="0" y="4"/>
                  </a:lnTo>
                  <a:lnTo>
                    <a:pt x="1" y="2"/>
                  </a:lnTo>
                  <a:lnTo>
                    <a:pt x="2" y="0"/>
                  </a:lnTo>
                  <a:lnTo>
                    <a:pt x="4" y="3"/>
                  </a:lnTo>
                  <a:lnTo>
                    <a:pt x="4" y="5"/>
                  </a:lnTo>
                  <a:lnTo>
                    <a:pt x="6" y="11"/>
                  </a:lnTo>
                  <a:lnTo>
                    <a:pt x="9" y="18"/>
                  </a:lnTo>
                  <a:lnTo>
                    <a:pt x="14" y="25"/>
                  </a:lnTo>
                  <a:lnTo>
                    <a:pt x="20" y="30"/>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44" name="Freeform 316">
              <a:extLst>
                <a:ext uri="{FF2B5EF4-FFF2-40B4-BE49-F238E27FC236}">
                  <a16:creationId xmlns:a16="http://schemas.microsoft.com/office/drawing/2014/main" xmlns="" id="{23DB82E5-74F0-4478-BE12-C5473E319CF2}"/>
                </a:ext>
              </a:extLst>
            </p:cNvPr>
            <p:cNvSpPr>
              <a:spLocks/>
            </p:cNvSpPr>
            <p:nvPr/>
          </p:nvSpPr>
          <p:spPr bwMode="auto">
            <a:xfrm>
              <a:off x="2767" y="659"/>
              <a:ext cx="170" cy="103"/>
            </a:xfrm>
            <a:custGeom>
              <a:avLst/>
              <a:gdLst>
                <a:gd name="T0" fmla="*/ 1 w 341"/>
                <a:gd name="T1" fmla="*/ 4 h 208"/>
                <a:gd name="T2" fmla="*/ 2 w 341"/>
                <a:gd name="T3" fmla="*/ 3 h 208"/>
                <a:gd name="T4" fmla="*/ 2 w 341"/>
                <a:gd name="T5" fmla="*/ 2 h 208"/>
                <a:gd name="T6" fmla="*/ 3 w 341"/>
                <a:gd name="T7" fmla="*/ 1 h 208"/>
                <a:gd name="T8" fmla="*/ 4 w 341"/>
                <a:gd name="T9" fmla="*/ 0 h 208"/>
                <a:gd name="T10" fmla="*/ 4 w 341"/>
                <a:gd name="T11" fmla="*/ 0 h 208"/>
                <a:gd name="T12" fmla="*/ 4 w 341"/>
                <a:gd name="T13" fmla="*/ 0 h 208"/>
                <a:gd name="T14" fmla="*/ 3 w 341"/>
                <a:gd name="T15" fmla="*/ 2 h 208"/>
                <a:gd name="T16" fmla="*/ 2 w 341"/>
                <a:gd name="T17" fmla="*/ 3 h 208"/>
                <a:gd name="T18" fmla="*/ 2 w 341"/>
                <a:gd name="T19" fmla="*/ 3 h 208"/>
                <a:gd name="T20" fmla="*/ 3 w 341"/>
                <a:gd name="T21" fmla="*/ 3 h 208"/>
                <a:gd name="T22" fmla="*/ 4 w 341"/>
                <a:gd name="T23" fmla="*/ 2 h 208"/>
                <a:gd name="T24" fmla="*/ 5 w 341"/>
                <a:gd name="T25" fmla="*/ 1 h 208"/>
                <a:gd name="T26" fmla="*/ 6 w 341"/>
                <a:gd name="T27" fmla="*/ 0 h 208"/>
                <a:gd name="T28" fmla="*/ 7 w 341"/>
                <a:gd name="T29" fmla="*/ 0 h 208"/>
                <a:gd name="T30" fmla="*/ 6 w 341"/>
                <a:gd name="T31" fmla="*/ 1 h 208"/>
                <a:gd name="T32" fmla="*/ 5 w 341"/>
                <a:gd name="T33" fmla="*/ 2 h 208"/>
                <a:gd name="T34" fmla="*/ 5 w 341"/>
                <a:gd name="T35" fmla="*/ 2 h 208"/>
                <a:gd name="T36" fmla="*/ 5 w 341"/>
                <a:gd name="T37" fmla="*/ 2 h 208"/>
                <a:gd name="T38" fmla="*/ 6 w 341"/>
                <a:gd name="T39" fmla="*/ 2 h 208"/>
                <a:gd name="T40" fmla="*/ 7 w 341"/>
                <a:gd name="T41" fmla="*/ 1 h 208"/>
                <a:gd name="T42" fmla="*/ 9 w 341"/>
                <a:gd name="T43" fmla="*/ 0 h 208"/>
                <a:gd name="T44" fmla="*/ 9 w 341"/>
                <a:gd name="T45" fmla="*/ 0 h 208"/>
                <a:gd name="T46" fmla="*/ 8 w 341"/>
                <a:gd name="T47" fmla="*/ 1 h 208"/>
                <a:gd name="T48" fmla="*/ 7 w 341"/>
                <a:gd name="T49" fmla="*/ 2 h 208"/>
                <a:gd name="T50" fmla="*/ 8 w 341"/>
                <a:gd name="T51" fmla="*/ 2 h 208"/>
                <a:gd name="T52" fmla="*/ 10 w 341"/>
                <a:gd name="T53" fmla="*/ 2 h 208"/>
                <a:gd name="T54" fmla="*/ 10 w 341"/>
                <a:gd name="T55" fmla="*/ 1 h 208"/>
                <a:gd name="T56" fmla="*/ 9 w 341"/>
                <a:gd name="T57" fmla="*/ 2 h 208"/>
                <a:gd name="T58" fmla="*/ 7 w 341"/>
                <a:gd name="T59" fmla="*/ 2 h 208"/>
                <a:gd name="T60" fmla="*/ 8 w 341"/>
                <a:gd name="T61" fmla="*/ 3 h 208"/>
                <a:gd name="T62" fmla="*/ 9 w 341"/>
                <a:gd name="T63" fmla="*/ 3 h 208"/>
                <a:gd name="T64" fmla="*/ 9 w 341"/>
                <a:gd name="T65" fmla="*/ 4 h 208"/>
                <a:gd name="T66" fmla="*/ 8 w 341"/>
                <a:gd name="T67" fmla="*/ 3 h 208"/>
                <a:gd name="T68" fmla="*/ 7 w 341"/>
                <a:gd name="T69" fmla="*/ 3 h 208"/>
                <a:gd name="T70" fmla="*/ 6 w 341"/>
                <a:gd name="T71" fmla="*/ 3 h 208"/>
                <a:gd name="T72" fmla="*/ 5 w 341"/>
                <a:gd name="T73" fmla="*/ 3 h 208"/>
                <a:gd name="T74" fmla="*/ 5 w 341"/>
                <a:gd name="T75" fmla="*/ 3 h 208"/>
                <a:gd name="T76" fmla="*/ 6 w 341"/>
                <a:gd name="T77" fmla="*/ 4 h 208"/>
                <a:gd name="T78" fmla="*/ 7 w 341"/>
                <a:gd name="T79" fmla="*/ 5 h 208"/>
                <a:gd name="T80" fmla="*/ 7 w 341"/>
                <a:gd name="T81" fmla="*/ 5 h 208"/>
                <a:gd name="T82" fmla="*/ 6 w 341"/>
                <a:gd name="T83" fmla="*/ 4 h 208"/>
                <a:gd name="T84" fmla="*/ 5 w 341"/>
                <a:gd name="T85" fmla="*/ 3 h 208"/>
                <a:gd name="T86" fmla="*/ 4 w 341"/>
                <a:gd name="T87" fmla="*/ 3 h 208"/>
                <a:gd name="T88" fmla="*/ 3 w 341"/>
                <a:gd name="T89" fmla="*/ 3 h 208"/>
                <a:gd name="T90" fmla="*/ 2 w 341"/>
                <a:gd name="T91" fmla="*/ 4 h 208"/>
                <a:gd name="T92" fmla="*/ 2 w 341"/>
                <a:gd name="T93" fmla="*/ 4 h 208"/>
                <a:gd name="T94" fmla="*/ 3 w 341"/>
                <a:gd name="T95" fmla="*/ 5 h 208"/>
                <a:gd name="T96" fmla="*/ 5 w 341"/>
                <a:gd name="T97" fmla="*/ 6 h 208"/>
                <a:gd name="T98" fmla="*/ 5 w 341"/>
                <a:gd name="T99" fmla="*/ 6 h 208"/>
                <a:gd name="T100" fmla="*/ 4 w 341"/>
                <a:gd name="T101" fmla="*/ 5 h 208"/>
                <a:gd name="T102" fmla="*/ 2 w 341"/>
                <a:gd name="T103" fmla="*/ 4 h 208"/>
                <a:gd name="T104" fmla="*/ 1 w 341"/>
                <a:gd name="T105" fmla="*/ 4 h 208"/>
                <a:gd name="T106" fmla="*/ 0 w 341"/>
                <a:gd name="T107" fmla="*/ 5 h 208"/>
                <a:gd name="T108" fmla="*/ 0 w 341"/>
                <a:gd name="T109" fmla="*/ 5 h 20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341" h="208">
                  <a:moveTo>
                    <a:pt x="14" y="161"/>
                  </a:moveTo>
                  <a:lnTo>
                    <a:pt x="19" y="157"/>
                  </a:lnTo>
                  <a:lnTo>
                    <a:pt x="26" y="151"/>
                  </a:lnTo>
                  <a:lnTo>
                    <a:pt x="34" y="147"/>
                  </a:lnTo>
                  <a:lnTo>
                    <a:pt x="43" y="141"/>
                  </a:lnTo>
                  <a:lnTo>
                    <a:pt x="52" y="136"/>
                  </a:lnTo>
                  <a:lnTo>
                    <a:pt x="60" y="131"/>
                  </a:lnTo>
                  <a:lnTo>
                    <a:pt x="66" y="127"/>
                  </a:lnTo>
                  <a:lnTo>
                    <a:pt x="68" y="124"/>
                  </a:lnTo>
                  <a:lnTo>
                    <a:pt x="72" y="113"/>
                  </a:lnTo>
                  <a:lnTo>
                    <a:pt x="77" y="96"/>
                  </a:lnTo>
                  <a:lnTo>
                    <a:pt x="85" y="78"/>
                  </a:lnTo>
                  <a:lnTo>
                    <a:pt x="92" y="64"/>
                  </a:lnTo>
                  <a:lnTo>
                    <a:pt x="97" y="57"/>
                  </a:lnTo>
                  <a:lnTo>
                    <a:pt x="103" y="49"/>
                  </a:lnTo>
                  <a:lnTo>
                    <a:pt x="111" y="40"/>
                  </a:lnTo>
                  <a:lnTo>
                    <a:pt x="119" y="29"/>
                  </a:lnTo>
                  <a:lnTo>
                    <a:pt x="128" y="20"/>
                  </a:lnTo>
                  <a:lnTo>
                    <a:pt x="136" y="11"/>
                  </a:lnTo>
                  <a:lnTo>
                    <a:pt x="143" y="5"/>
                  </a:lnTo>
                  <a:lnTo>
                    <a:pt x="148" y="1"/>
                  </a:lnTo>
                  <a:lnTo>
                    <a:pt x="153" y="0"/>
                  </a:lnTo>
                  <a:lnTo>
                    <a:pt x="154" y="0"/>
                  </a:lnTo>
                  <a:lnTo>
                    <a:pt x="153" y="4"/>
                  </a:lnTo>
                  <a:lnTo>
                    <a:pt x="150" y="7"/>
                  </a:lnTo>
                  <a:lnTo>
                    <a:pt x="146" y="11"/>
                  </a:lnTo>
                  <a:lnTo>
                    <a:pt x="141" y="18"/>
                  </a:lnTo>
                  <a:lnTo>
                    <a:pt x="133" y="26"/>
                  </a:lnTo>
                  <a:lnTo>
                    <a:pt x="125" y="36"/>
                  </a:lnTo>
                  <a:lnTo>
                    <a:pt x="115" y="46"/>
                  </a:lnTo>
                  <a:lnTo>
                    <a:pt x="107" y="56"/>
                  </a:lnTo>
                  <a:lnTo>
                    <a:pt x="102" y="65"/>
                  </a:lnTo>
                  <a:lnTo>
                    <a:pt x="98" y="71"/>
                  </a:lnTo>
                  <a:lnTo>
                    <a:pt x="93" y="81"/>
                  </a:lnTo>
                  <a:lnTo>
                    <a:pt x="90" y="91"/>
                  </a:lnTo>
                  <a:lnTo>
                    <a:pt x="89" y="103"/>
                  </a:lnTo>
                  <a:lnTo>
                    <a:pt x="88" y="110"/>
                  </a:lnTo>
                  <a:lnTo>
                    <a:pt x="88" y="113"/>
                  </a:lnTo>
                  <a:lnTo>
                    <a:pt x="89" y="113"/>
                  </a:lnTo>
                  <a:lnTo>
                    <a:pt x="91" y="112"/>
                  </a:lnTo>
                  <a:lnTo>
                    <a:pt x="97" y="110"/>
                  </a:lnTo>
                  <a:lnTo>
                    <a:pt x="102" y="108"/>
                  </a:lnTo>
                  <a:lnTo>
                    <a:pt x="106" y="103"/>
                  </a:lnTo>
                  <a:lnTo>
                    <a:pt x="113" y="98"/>
                  </a:lnTo>
                  <a:lnTo>
                    <a:pt x="120" y="94"/>
                  </a:lnTo>
                  <a:lnTo>
                    <a:pt x="127" y="89"/>
                  </a:lnTo>
                  <a:lnTo>
                    <a:pt x="133" y="84"/>
                  </a:lnTo>
                  <a:lnTo>
                    <a:pt x="138" y="81"/>
                  </a:lnTo>
                  <a:lnTo>
                    <a:pt x="142" y="80"/>
                  </a:lnTo>
                  <a:lnTo>
                    <a:pt x="149" y="67"/>
                  </a:lnTo>
                  <a:lnTo>
                    <a:pt x="159" y="54"/>
                  </a:lnTo>
                  <a:lnTo>
                    <a:pt x="172" y="42"/>
                  </a:lnTo>
                  <a:lnTo>
                    <a:pt x="186" y="30"/>
                  </a:lnTo>
                  <a:lnTo>
                    <a:pt x="198" y="21"/>
                  </a:lnTo>
                  <a:lnTo>
                    <a:pt x="211" y="12"/>
                  </a:lnTo>
                  <a:lnTo>
                    <a:pt x="221" y="7"/>
                  </a:lnTo>
                  <a:lnTo>
                    <a:pt x="228" y="4"/>
                  </a:lnTo>
                  <a:lnTo>
                    <a:pt x="236" y="3"/>
                  </a:lnTo>
                  <a:lnTo>
                    <a:pt x="241" y="3"/>
                  </a:lnTo>
                  <a:lnTo>
                    <a:pt x="240" y="4"/>
                  </a:lnTo>
                  <a:lnTo>
                    <a:pt x="234" y="7"/>
                  </a:lnTo>
                  <a:lnTo>
                    <a:pt x="224" y="13"/>
                  </a:lnTo>
                  <a:lnTo>
                    <a:pt x="212" y="22"/>
                  </a:lnTo>
                  <a:lnTo>
                    <a:pt x="199" y="33"/>
                  </a:lnTo>
                  <a:lnTo>
                    <a:pt x="187" y="44"/>
                  </a:lnTo>
                  <a:lnTo>
                    <a:pt x="175" y="56"/>
                  </a:lnTo>
                  <a:lnTo>
                    <a:pt x="166" y="66"/>
                  </a:lnTo>
                  <a:lnTo>
                    <a:pt x="160" y="75"/>
                  </a:lnTo>
                  <a:lnTo>
                    <a:pt x="158" y="82"/>
                  </a:lnTo>
                  <a:lnTo>
                    <a:pt x="158" y="84"/>
                  </a:lnTo>
                  <a:lnTo>
                    <a:pt x="160" y="86"/>
                  </a:lnTo>
                  <a:lnTo>
                    <a:pt x="165" y="84"/>
                  </a:lnTo>
                  <a:lnTo>
                    <a:pt x="172" y="83"/>
                  </a:lnTo>
                  <a:lnTo>
                    <a:pt x="176" y="82"/>
                  </a:lnTo>
                  <a:lnTo>
                    <a:pt x="182" y="81"/>
                  </a:lnTo>
                  <a:lnTo>
                    <a:pt x="188" y="80"/>
                  </a:lnTo>
                  <a:lnTo>
                    <a:pt x="194" y="79"/>
                  </a:lnTo>
                  <a:lnTo>
                    <a:pt x="199" y="78"/>
                  </a:lnTo>
                  <a:lnTo>
                    <a:pt x="204" y="76"/>
                  </a:lnTo>
                  <a:lnTo>
                    <a:pt x="209" y="75"/>
                  </a:lnTo>
                  <a:lnTo>
                    <a:pt x="212" y="75"/>
                  </a:lnTo>
                  <a:lnTo>
                    <a:pt x="221" y="67"/>
                  </a:lnTo>
                  <a:lnTo>
                    <a:pt x="233" y="60"/>
                  </a:lnTo>
                  <a:lnTo>
                    <a:pt x="245" y="52"/>
                  </a:lnTo>
                  <a:lnTo>
                    <a:pt x="260" y="45"/>
                  </a:lnTo>
                  <a:lnTo>
                    <a:pt x="273" y="38"/>
                  </a:lnTo>
                  <a:lnTo>
                    <a:pt x="286" y="33"/>
                  </a:lnTo>
                  <a:lnTo>
                    <a:pt x="295" y="29"/>
                  </a:lnTo>
                  <a:lnTo>
                    <a:pt x="301" y="26"/>
                  </a:lnTo>
                  <a:lnTo>
                    <a:pt x="306" y="23"/>
                  </a:lnTo>
                  <a:lnTo>
                    <a:pt x="310" y="26"/>
                  </a:lnTo>
                  <a:lnTo>
                    <a:pt x="308" y="30"/>
                  </a:lnTo>
                  <a:lnTo>
                    <a:pt x="301" y="34"/>
                  </a:lnTo>
                  <a:lnTo>
                    <a:pt x="291" y="37"/>
                  </a:lnTo>
                  <a:lnTo>
                    <a:pt x="281" y="41"/>
                  </a:lnTo>
                  <a:lnTo>
                    <a:pt x="270" y="46"/>
                  </a:lnTo>
                  <a:lnTo>
                    <a:pt x="260" y="53"/>
                  </a:lnTo>
                  <a:lnTo>
                    <a:pt x="251" y="59"/>
                  </a:lnTo>
                  <a:lnTo>
                    <a:pt x="243" y="66"/>
                  </a:lnTo>
                  <a:lnTo>
                    <a:pt x="237" y="72"/>
                  </a:lnTo>
                  <a:lnTo>
                    <a:pt x="234" y="78"/>
                  </a:lnTo>
                  <a:lnTo>
                    <a:pt x="245" y="79"/>
                  </a:lnTo>
                  <a:lnTo>
                    <a:pt x="258" y="78"/>
                  </a:lnTo>
                  <a:lnTo>
                    <a:pt x="272" y="76"/>
                  </a:lnTo>
                  <a:lnTo>
                    <a:pt x="286" y="74"/>
                  </a:lnTo>
                  <a:lnTo>
                    <a:pt x="300" y="71"/>
                  </a:lnTo>
                  <a:lnTo>
                    <a:pt x="311" y="68"/>
                  </a:lnTo>
                  <a:lnTo>
                    <a:pt x="320" y="65"/>
                  </a:lnTo>
                  <a:lnTo>
                    <a:pt x="327" y="63"/>
                  </a:lnTo>
                  <a:lnTo>
                    <a:pt x="335" y="59"/>
                  </a:lnTo>
                  <a:lnTo>
                    <a:pt x="340" y="58"/>
                  </a:lnTo>
                  <a:lnTo>
                    <a:pt x="341" y="59"/>
                  </a:lnTo>
                  <a:lnTo>
                    <a:pt x="336" y="64"/>
                  </a:lnTo>
                  <a:lnTo>
                    <a:pt x="331" y="67"/>
                  </a:lnTo>
                  <a:lnTo>
                    <a:pt x="321" y="72"/>
                  </a:lnTo>
                  <a:lnTo>
                    <a:pt x="311" y="78"/>
                  </a:lnTo>
                  <a:lnTo>
                    <a:pt x="298" y="82"/>
                  </a:lnTo>
                  <a:lnTo>
                    <a:pt x="283" y="87"/>
                  </a:lnTo>
                  <a:lnTo>
                    <a:pt x="268" y="90"/>
                  </a:lnTo>
                  <a:lnTo>
                    <a:pt x="253" y="93"/>
                  </a:lnTo>
                  <a:lnTo>
                    <a:pt x="239" y="93"/>
                  </a:lnTo>
                  <a:lnTo>
                    <a:pt x="243" y="97"/>
                  </a:lnTo>
                  <a:lnTo>
                    <a:pt x="251" y="103"/>
                  </a:lnTo>
                  <a:lnTo>
                    <a:pt x="260" y="109"/>
                  </a:lnTo>
                  <a:lnTo>
                    <a:pt x="270" y="114"/>
                  </a:lnTo>
                  <a:lnTo>
                    <a:pt x="280" y="120"/>
                  </a:lnTo>
                  <a:lnTo>
                    <a:pt x="289" y="125"/>
                  </a:lnTo>
                  <a:lnTo>
                    <a:pt x="297" y="128"/>
                  </a:lnTo>
                  <a:lnTo>
                    <a:pt x="303" y="131"/>
                  </a:lnTo>
                  <a:lnTo>
                    <a:pt x="310" y="135"/>
                  </a:lnTo>
                  <a:lnTo>
                    <a:pt x="313" y="137"/>
                  </a:lnTo>
                  <a:lnTo>
                    <a:pt x="311" y="140"/>
                  </a:lnTo>
                  <a:lnTo>
                    <a:pt x="304" y="139"/>
                  </a:lnTo>
                  <a:lnTo>
                    <a:pt x="296" y="136"/>
                  </a:lnTo>
                  <a:lnTo>
                    <a:pt x="286" y="132"/>
                  </a:lnTo>
                  <a:lnTo>
                    <a:pt x="272" y="127"/>
                  </a:lnTo>
                  <a:lnTo>
                    <a:pt x="258" y="121"/>
                  </a:lnTo>
                  <a:lnTo>
                    <a:pt x="244" y="116"/>
                  </a:lnTo>
                  <a:lnTo>
                    <a:pt x="233" y="110"/>
                  </a:lnTo>
                  <a:lnTo>
                    <a:pt x="224" y="104"/>
                  </a:lnTo>
                  <a:lnTo>
                    <a:pt x="218" y="99"/>
                  </a:lnTo>
                  <a:lnTo>
                    <a:pt x="212" y="99"/>
                  </a:lnTo>
                  <a:lnTo>
                    <a:pt x="205" y="101"/>
                  </a:lnTo>
                  <a:lnTo>
                    <a:pt x="198" y="101"/>
                  </a:lnTo>
                  <a:lnTo>
                    <a:pt x="190" y="102"/>
                  </a:lnTo>
                  <a:lnTo>
                    <a:pt x="182" y="102"/>
                  </a:lnTo>
                  <a:lnTo>
                    <a:pt x="175" y="103"/>
                  </a:lnTo>
                  <a:lnTo>
                    <a:pt x="169" y="103"/>
                  </a:lnTo>
                  <a:lnTo>
                    <a:pt x="166" y="104"/>
                  </a:lnTo>
                  <a:lnTo>
                    <a:pt x="169" y="110"/>
                  </a:lnTo>
                  <a:lnTo>
                    <a:pt x="175" y="116"/>
                  </a:lnTo>
                  <a:lnTo>
                    <a:pt x="181" y="122"/>
                  </a:lnTo>
                  <a:lnTo>
                    <a:pt x="188" y="129"/>
                  </a:lnTo>
                  <a:lnTo>
                    <a:pt x="195" y="135"/>
                  </a:lnTo>
                  <a:lnTo>
                    <a:pt x="202" y="141"/>
                  </a:lnTo>
                  <a:lnTo>
                    <a:pt x="209" y="146"/>
                  </a:lnTo>
                  <a:lnTo>
                    <a:pt x="213" y="149"/>
                  </a:lnTo>
                  <a:lnTo>
                    <a:pt x="222" y="154"/>
                  </a:lnTo>
                  <a:lnTo>
                    <a:pt x="232" y="159"/>
                  </a:lnTo>
                  <a:lnTo>
                    <a:pt x="241" y="164"/>
                  </a:lnTo>
                  <a:lnTo>
                    <a:pt x="247" y="167"/>
                  </a:lnTo>
                  <a:lnTo>
                    <a:pt x="251" y="172"/>
                  </a:lnTo>
                  <a:lnTo>
                    <a:pt x="255" y="177"/>
                  </a:lnTo>
                  <a:lnTo>
                    <a:pt x="252" y="178"/>
                  </a:lnTo>
                  <a:lnTo>
                    <a:pt x="241" y="172"/>
                  </a:lnTo>
                  <a:lnTo>
                    <a:pt x="232" y="166"/>
                  </a:lnTo>
                  <a:lnTo>
                    <a:pt x="220" y="159"/>
                  </a:lnTo>
                  <a:lnTo>
                    <a:pt x="207" y="151"/>
                  </a:lnTo>
                  <a:lnTo>
                    <a:pt x="194" y="143"/>
                  </a:lnTo>
                  <a:lnTo>
                    <a:pt x="181" y="135"/>
                  </a:lnTo>
                  <a:lnTo>
                    <a:pt x="171" y="128"/>
                  </a:lnTo>
                  <a:lnTo>
                    <a:pt x="161" y="122"/>
                  </a:lnTo>
                  <a:lnTo>
                    <a:pt x="156" y="118"/>
                  </a:lnTo>
                  <a:lnTo>
                    <a:pt x="150" y="113"/>
                  </a:lnTo>
                  <a:lnTo>
                    <a:pt x="144" y="113"/>
                  </a:lnTo>
                  <a:lnTo>
                    <a:pt x="139" y="114"/>
                  </a:lnTo>
                  <a:lnTo>
                    <a:pt x="134" y="117"/>
                  </a:lnTo>
                  <a:lnTo>
                    <a:pt x="129" y="118"/>
                  </a:lnTo>
                  <a:lnTo>
                    <a:pt x="123" y="120"/>
                  </a:lnTo>
                  <a:lnTo>
                    <a:pt x="118" y="122"/>
                  </a:lnTo>
                  <a:lnTo>
                    <a:pt x="111" y="124"/>
                  </a:lnTo>
                  <a:lnTo>
                    <a:pt x="104" y="126"/>
                  </a:lnTo>
                  <a:lnTo>
                    <a:pt x="98" y="128"/>
                  </a:lnTo>
                  <a:lnTo>
                    <a:pt x="93" y="131"/>
                  </a:lnTo>
                  <a:lnTo>
                    <a:pt x="91" y="132"/>
                  </a:lnTo>
                  <a:lnTo>
                    <a:pt x="89" y="135"/>
                  </a:lnTo>
                  <a:lnTo>
                    <a:pt x="90" y="137"/>
                  </a:lnTo>
                  <a:lnTo>
                    <a:pt x="92" y="142"/>
                  </a:lnTo>
                  <a:lnTo>
                    <a:pt x="98" y="147"/>
                  </a:lnTo>
                  <a:lnTo>
                    <a:pt x="104" y="151"/>
                  </a:lnTo>
                  <a:lnTo>
                    <a:pt x="112" y="158"/>
                  </a:lnTo>
                  <a:lnTo>
                    <a:pt x="123" y="166"/>
                  </a:lnTo>
                  <a:lnTo>
                    <a:pt x="135" y="175"/>
                  </a:lnTo>
                  <a:lnTo>
                    <a:pt x="148" y="184"/>
                  </a:lnTo>
                  <a:lnTo>
                    <a:pt x="159" y="192"/>
                  </a:lnTo>
                  <a:lnTo>
                    <a:pt x="169" y="197"/>
                  </a:lnTo>
                  <a:lnTo>
                    <a:pt x="176" y="201"/>
                  </a:lnTo>
                  <a:lnTo>
                    <a:pt x="182" y="205"/>
                  </a:lnTo>
                  <a:lnTo>
                    <a:pt x="182" y="208"/>
                  </a:lnTo>
                  <a:lnTo>
                    <a:pt x="175" y="208"/>
                  </a:lnTo>
                  <a:lnTo>
                    <a:pt x="164" y="202"/>
                  </a:lnTo>
                  <a:lnTo>
                    <a:pt x="154" y="196"/>
                  </a:lnTo>
                  <a:lnTo>
                    <a:pt x="144" y="189"/>
                  </a:lnTo>
                  <a:lnTo>
                    <a:pt x="130" y="181"/>
                  </a:lnTo>
                  <a:lnTo>
                    <a:pt x="116" y="172"/>
                  </a:lnTo>
                  <a:lnTo>
                    <a:pt x="104" y="164"/>
                  </a:lnTo>
                  <a:lnTo>
                    <a:pt x="91" y="157"/>
                  </a:lnTo>
                  <a:lnTo>
                    <a:pt x="83" y="152"/>
                  </a:lnTo>
                  <a:lnTo>
                    <a:pt x="77" y="150"/>
                  </a:lnTo>
                  <a:lnTo>
                    <a:pt x="73" y="150"/>
                  </a:lnTo>
                  <a:lnTo>
                    <a:pt x="65" y="152"/>
                  </a:lnTo>
                  <a:lnTo>
                    <a:pt x="53" y="156"/>
                  </a:lnTo>
                  <a:lnTo>
                    <a:pt x="42" y="161"/>
                  </a:lnTo>
                  <a:lnTo>
                    <a:pt x="29" y="164"/>
                  </a:lnTo>
                  <a:lnTo>
                    <a:pt x="19" y="167"/>
                  </a:lnTo>
                  <a:lnTo>
                    <a:pt x="9" y="170"/>
                  </a:lnTo>
                  <a:lnTo>
                    <a:pt x="4" y="171"/>
                  </a:lnTo>
                  <a:lnTo>
                    <a:pt x="0" y="171"/>
                  </a:lnTo>
                  <a:lnTo>
                    <a:pt x="2" y="169"/>
                  </a:lnTo>
                  <a:lnTo>
                    <a:pt x="7" y="165"/>
                  </a:lnTo>
                  <a:lnTo>
                    <a:pt x="14" y="161"/>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45" name="Freeform 317">
              <a:extLst>
                <a:ext uri="{FF2B5EF4-FFF2-40B4-BE49-F238E27FC236}">
                  <a16:creationId xmlns:a16="http://schemas.microsoft.com/office/drawing/2014/main" xmlns="" id="{20CF427A-9F4C-491D-903B-A1CA0009F7B0}"/>
                </a:ext>
              </a:extLst>
            </p:cNvPr>
            <p:cNvSpPr>
              <a:spLocks/>
            </p:cNvSpPr>
            <p:nvPr/>
          </p:nvSpPr>
          <p:spPr bwMode="auto">
            <a:xfrm>
              <a:off x="2733" y="763"/>
              <a:ext cx="123" cy="103"/>
            </a:xfrm>
            <a:custGeom>
              <a:avLst/>
              <a:gdLst>
                <a:gd name="T0" fmla="*/ 1 w 246"/>
                <a:gd name="T1" fmla="*/ 1 h 205"/>
                <a:gd name="T2" fmla="*/ 2 w 246"/>
                <a:gd name="T3" fmla="*/ 1 h 205"/>
                <a:gd name="T4" fmla="*/ 2 w 246"/>
                <a:gd name="T5" fmla="*/ 1 h 205"/>
                <a:gd name="T6" fmla="*/ 3 w 246"/>
                <a:gd name="T7" fmla="*/ 1 h 205"/>
                <a:gd name="T8" fmla="*/ 5 w 246"/>
                <a:gd name="T9" fmla="*/ 1 h 205"/>
                <a:gd name="T10" fmla="*/ 6 w 246"/>
                <a:gd name="T11" fmla="*/ 1 h 205"/>
                <a:gd name="T12" fmla="*/ 5 w 246"/>
                <a:gd name="T13" fmla="*/ 1 h 205"/>
                <a:gd name="T14" fmla="*/ 4 w 246"/>
                <a:gd name="T15" fmla="*/ 1 h 205"/>
                <a:gd name="T16" fmla="*/ 3 w 246"/>
                <a:gd name="T17" fmla="*/ 1 h 205"/>
                <a:gd name="T18" fmla="*/ 3 w 246"/>
                <a:gd name="T19" fmla="*/ 2 h 205"/>
                <a:gd name="T20" fmla="*/ 3 w 246"/>
                <a:gd name="T21" fmla="*/ 2 h 205"/>
                <a:gd name="T22" fmla="*/ 4 w 246"/>
                <a:gd name="T23" fmla="*/ 2 h 205"/>
                <a:gd name="T24" fmla="*/ 5 w 246"/>
                <a:gd name="T25" fmla="*/ 2 h 205"/>
                <a:gd name="T26" fmla="*/ 6 w 246"/>
                <a:gd name="T27" fmla="*/ 2 h 205"/>
                <a:gd name="T28" fmla="*/ 8 w 246"/>
                <a:gd name="T29" fmla="*/ 3 h 205"/>
                <a:gd name="T30" fmla="*/ 8 w 246"/>
                <a:gd name="T31" fmla="*/ 3 h 205"/>
                <a:gd name="T32" fmla="*/ 7 w 246"/>
                <a:gd name="T33" fmla="*/ 3 h 205"/>
                <a:gd name="T34" fmla="*/ 5 w 246"/>
                <a:gd name="T35" fmla="*/ 3 h 205"/>
                <a:gd name="T36" fmla="*/ 4 w 246"/>
                <a:gd name="T37" fmla="*/ 3 h 205"/>
                <a:gd name="T38" fmla="*/ 5 w 246"/>
                <a:gd name="T39" fmla="*/ 3 h 205"/>
                <a:gd name="T40" fmla="*/ 6 w 246"/>
                <a:gd name="T41" fmla="*/ 3 h 205"/>
                <a:gd name="T42" fmla="*/ 7 w 246"/>
                <a:gd name="T43" fmla="*/ 4 h 205"/>
                <a:gd name="T44" fmla="*/ 8 w 246"/>
                <a:gd name="T45" fmla="*/ 5 h 205"/>
                <a:gd name="T46" fmla="*/ 7 w 246"/>
                <a:gd name="T47" fmla="*/ 4 h 205"/>
                <a:gd name="T48" fmla="*/ 6 w 246"/>
                <a:gd name="T49" fmla="*/ 4 h 205"/>
                <a:gd name="T50" fmla="*/ 6 w 246"/>
                <a:gd name="T51" fmla="*/ 4 h 205"/>
                <a:gd name="T52" fmla="*/ 7 w 246"/>
                <a:gd name="T53" fmla="*/ 5 h 205"/>
                <a:gd name="T54" fmla="*/ 8 w 246"/>
                <a:gd name="T55" fmla="*/ 6 h 205"/>
                <a:gd name="T56" fmla="*/ 8 w 246"/>
                <a:gd name="T57" fmla="*/ 6 h 205"/>
                <a:gd name="T58" fmla="*/ 8 w 246"/>
                <a:gd name="T59" fmla="*/ 7 h 205"/>
                <a:gd name="T60" fmla="*/ 7 w 246"/>
                <a:gd name="T61" fmla="*/ 5 h 205"/>
                <a:gd name="T62" fmla="*/ 6 w 246"/>
                <a:gd name="T63" fmla="*/ 4 h 205"/>
                <a:gd name="T64" fmla="*/ 5 w 246"/>
                <a:gd name="T65" fmla="*/ 4 h 205"/>
                <a:gd name="T66" fmla="*/ 6 w 246"/>
                <a:gd name="T67" fmla="*/ 5 h 205"/>
                <a:gd name="T68" fmla="*/ 6 w 246"/>
                <a:gd name="T69" fmla="*/ 6 h 205"/>
                <a:gd name="T70" fmla="*/ 6 w 246"/>
                <a:gd name="T71" fmla="*/ 6 h 205"/>
                <a:gd name="T72" fmla="*/ 5 w 246"/>
                <a:gd name="T73" fmla="*/ 5 h 205"/>
                <a:gd name="T74" fmla="*/ 5 w 246"/>
                <a:gd name="T75" fmla="*/ 3 h 205"/>
                <a:gd name="T76" fmla="*/ 4 w 246"/>
                <a:gd name="T77" fmla="*/ 3 h 205"/>
                <a:gd name="T78" fmla="*/ 4 w 246"/>
                <a:gd name="T79" fmla="*/ 3 h 205"/>
                <a:gd name="T80" fmla="*/ 4 w 246"/>
                <a:gd name="T81" fmla="*/ 3 h 205"/>
                <a:gd name="T82" fmla="*/ 4 w 246"/>
                <a:gd name="T83" fmla="*/ 3 h 205"/>
                <a:gd name="T84" fmla="*/ 4 w 246"/>
                <a:gd name="T85" fmla="*/ 5 h 205"/>
                <a:gd name="T86" fmla="*/ 4 w 246"/>
                <a:gd name="T87" fmla="*/ 6 h 205"/>
                <a:gd name="T88" fmla="*/ 4 w 246"/>
                <a:gd name="T89" fmla="*/ 5 h 205"/>
                <a:gd name="T90" fmla="*/ 3 w 246"/>
                <a:gd name="T91" fmla="*/ 4 h 205"/>
                <a:gd name="T92" fmla="*/ 3 w 246"/>
                <a:gd name="T93" fmla="*/ 2 h 205"/>
                <a:gd name="T94" fmla="*/ 3 w 246"/>
                <a:gd name="T95" fmla="*/ 2 h 205"/>
                <a:gd name="T96" fmla="*/ 2 w 246"/>
                <a:gd name="T97" fmla="*/ 2 h 205"/>
                <a:gd name="T98" fmla="*/ 2 w 246"/>
                <a:gd name="T99" fmla="*/ 2 h 205"/>
                <a:gd name="T100" fmla="*/ 2 w 246"/>
                <a:gd name="T101" fmla="*/ 3 h 205"/>
                <a:gd name="T102" fmla="*/ 2 w 246"/>
                <a:gd name="T103" fmla="*/ 5 h 205"/>
                <a:gd name="T104" fmla="*/ 2 w 246"/>
                <a:gd name="T105" fmla="*/ 5 h 205"/>
                <a:gd name="T106" fmla="*/ 2 w 246"/>
                <a:gd name="T107" fmla="*/ 4 h 205"/>
                <a:gd name="T108" fmla="*/ 2 w 246"/>
                <a:gd name="T109" fmla="*/ 2 h 205"/>
                <a:gd name="T110" fmla="*/ 1 w 246"/>
                <a:gd name="T111" fmla="*/ 1 h 205"/>
                <a:gd name="T112" fmla="*/ 1 w 246"/>
                <a:gd name="T113" fmla="*/ 1 h 205"/>
                <a:gd name="T114" fmla="*/ 0 w 246"/>
                <a:gd name="T115" fmla="*/ 1 h 205"/>
                <a:gd name="T116" fmla="*/ 1 w 246"/>
                <a:gd name="T117" fmla="*/ 1 h 2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46" h="205">
                  <a:moveTo>
                    <a:pt x="8" y="3"/>
                  </a:moveTo>
                  <a:lnTo>
                    <a:pt x="13" y="7"/>
                  </a:lnTo>
                  <a:lnTo>
                    <a:pt x="17" y="10"/>
                  </a:lnTo>
                  <a:lnTo>
                    <a:pt x="23" y="14"/>
                  </a:lnTo>
                  <a:lnTo>
                    <a:pt x="28" y="17"/>
                  </a:lnTo>
                  <a:lnTo>
                    <a:pt x="33" y="21"/>
                  </a:lnTo>
                  <a:lnTo>
                    <a:pt x="38" y="23"/>
                  </a:lnTo>
                  <a:lnTo>
                    <a:pt x="44" y="24"/>
                  </a:lnTo>
                  <a:lnTo>
                    <a:pt x="48" y="24"/>
                  </a:lnTo>
                  <a:lnTo>
                    <a:pt x="61" y="21"/>
                  </a:lnTo>
                  <a:lnTo>
                    <a:pt x="76" y="18"/>
                  </a:lnTo>
                  <a:lnTo>
                    <a:pt x="93" y="16"/>
                  </a:lnTo>
                  <a:lnTo>
                    <a:pt x="111" y="14"/>
                  </a:lnTo>
                  <a:lnTo>
                    <a:pt x="128" y="13"/>
                  </a:lnTo>
                  <a:lnTo>
                    <a:pt x="144" y="13"/>
                  </a:lnTo>
                  <a:lnTo>
                    <a:pt x="157" y="14"/>
                  </a:lnTo>
                  <a:lnTo>
                    <a:pt x="165" y="16"/>
                  </a:lnTo>
                  <a:lnTo>
                    <a:pt x="172" y="21"/>
                  </a:lnTo>
                  <a:lnTo>
                    <a:pt x="172" y="22"/>
                  </a:lnTo>
                  <a:lnTo>
                    <a:pt x="166" y="23"/>
                  </a:lnTo>
                  <a:lnTo>
                    <a:pt x="154" y="22"/>
                  </a:lnTo>
                  <a:lnTo>
                    <a:pt x="146" y="22"/>
                  </a:lnTo>
                  <a:lnTo>
                    <a:pt x="135" y="22"/>
                  </a:lnTo>
                  <a:lnTo>
                    <a:pt x="120" y="23"/>
                  </a:lnTo>
                  <a:lnTo>
                    <a:pt x="105" y="24"/>
                  </a:lnTo>
                  <a:lnTo>
                    <a:pt x="90" y="26"/>
                  </a:lnTo>
                  <a:lnTo>
                    <a:pt x="77" y="29"/>
                  </a:lnTo>
                  <a:lnTo>
                    <a:pt x="67" y="31"/>
                  </a:lnTo>
                  <a:lnTo>
                    <a:pt x="61" y="34"/>
                  </a:lnTo>
                  <a:lnTo>
                    <a:pt x="67" y="38"/>
                  </a:lnTo>
                  <a:lnTo>
                    <a:pt x="73" y="41"/>
                  </a:lnTo>
                  <a:lnTo>
                    <a:pt x="80" y="44"/>
                  </a:lnTo>
                  <a:lnTo>
                    <a:pt x="88" y="47"/>
                  </a:lnTo>
                  <a:lnTo>
                    <a:pt x="95" y="49"/>
                  </a:lnTo>
                  <a:lnTo>
                    <a:pt x="100" y="52"/>
                  </a:lnTo>
                  <a:lnTo>
                    <a:pt x="105" y="54"/>
                  </a:lnTo>
                  <a:lnTo>
                    <a:pt x="108" y="56"/>
                  </a:lnTo>
                  <a:lnTo>
                    <a:pt x="121" y="54"/>
                  </a:lnTo>
                  <a:lnTo>
                    <a:pt x="137" y="54"/>
                  </a:lnTo>
                  <a:lnTo>
                    <a:pt x="154" y="54"/>
                  </a:lnTo>
                  <a:lnTo>
                    <a:pt x="173" y="56"/>
                  </a:lnTo>
                  <a:lnTo>
                    <a:pt x="190" y="60"/>
                  </a:lnTo>
                  <a:lnTo>
                    <a:pt x="205" y="63"/>
                  </a:lnTo>
                  <a:lnTo>
                    <a:pt x="217" y="68"/>
                  </a:lnTo>
                  <a:lnTo>
                    <a:pt x="225" y="72"/>
                  </a:lnTo>
                  <a:lnTo>
                    <a:pt x="232" y="79"/>
                  </a:lnTo>
                  <a:lnTo>
                    <a:pt x="232" y="82"/>
                  </a:lnTo>
                  <a:lnTo>
                    <a:pt x="227" y="81"/>
                  </a:lnTo>
                  <a:lnTo>
                    <a:pt x="218" y="77"/>
                  </a:lnTo>
                  <a:lnTo>
                    <a:pt x="210" y="75"/>
                  </a:lnTo>
                  <a:lnTo>
                    <a:pt x="199" y="71"/>
                  </a:lnTo>
                  <a:lnTo>
                    <a:pt x="185" y="69"/>
                  </a:lnTo>
                  <a:lnTo>
                    <a:pt x="172" y="67"/>
                  </a:lnTo>
                  <a:lnTo>
                    <a:pt x="157" y="66"/>
                  </a:lnTo>
                  <a:lnTo>
                    <a:pt x="144" y="66"/>
                  </a:lnTo>
                  <a:lnTo>
                    <a:pt x="133" y="66"/>
                  </a:lnTo>
                  <a:lnTo>
                    <a:pt x="124" y="68"/>
                  </a:lnTo>
                  <a:lnTo>
                    <a:pt x="136" y="76"/>
                  </a:lnTo>
                  <a:lnTo>
                    <a:pt x="146" y="83"/>
                  </a:lnTo>
                  <a:lnTo>
                    <a:pt x="153" y="87"/>
                  </a:lnTo>
                  <a:lnTo>
                    <a:pt x="157" y="92"/>
                  </a:lnTo>
                  <a:lnTo>
                    <a:pt x="166" y="92"/>
                  </a:lnTo>
                  <a:lnTo>
                    <a:pt x="177" y="93"/>
                  </a:lnTo>
                  <a:lnTo>
                    <a:pt x="190" y="96"/>
                  </a:lnTo>
                  <a:lnTo>
                    <a:pt x="204" y="98"/>
                  </a:lnTo>
                  <a:lnTo>
                    <a:pt x="218" y="104"/>
                  </a:lnTo>
                  <a:lnTo>
                    <a:pt x="230" y="112"/>
                  </a:lnTo>
                  <a:lnTo>
                    <a:pt x="240" y="122"/>
                  </a:lnTo>
                  <a:lnTo>
                    <a:pt x="246" y="136"/>
                  </a:lnTo>
                  <a:lnTo>
                    <a:pt x="240" y="130"/>
                  </a:lnTo>
                  <a:lnTo>
                    <a:pt x="232" y="124"/>
                  </a:lnTo>
                  <a:lnTo>
                    <a:pt x="222" y="119"/>
                  </a:lnTo>
                  <a:lnTo>
                    <a:pt x="212" y="114"/>
                  </a:lnTo>
                  <a:lnTo>
                    <a:pt x="203" y="109"/>
                  </a:lnTo>
                  <a:lnTo>
                    <a:pt x="192" y="107"/>
                  </a:lnTo>
                  <a:lnTo>
                    <a:pt x="182" y="106"/>
                  </a:lnTo>
                  <a:lnTo>
                    <a:pt x="173" y="106"/>
                  </a:lnTo>
                  <a:lnTo>
                    <a:pt x="184" y="117"/>
                  </a:lnTo>
                  <a:lnTo>
                    <a:pt x="195" y="129"/>
                  </a:lnTo>
                  <a:lnTo>
                    <a:pt x="205" y="139"/>
                  </a:lnTo>
                  <a:lnTo>
                    <a:pt x="215" y="150"/>
                  </a:lnTo>
                  <a:lnTo>
                    <a:pt x="223" y="159"/>
                  </a:lnTo>
                  <a:lnTo>
                    <a:pt x="230" y="167"/>
                  </a:lnTo>
                  <a:lnTo>
                    <a:pt x="235" y="172"/>
                  </a:lnTo>
                  <a:lnTo>
                    <a:pt x="237" y="175"/>
                  </a:lnTo>
                  <a:lnTo>
                    <a:pt x="240" y="181"/>
                  </a:lnTo>
                  <a:lnTo>
                    <a:pt x="242" y="188"/>
                  </a:lnTo>
                  <a:lnTo>
                    <a:pt x="244" y="197"/>
                  </a:lnTo>
                  <a:lnTo>
                    <a:pt x="246" y="205"/>
                  </a:lnTo>
                  <a:lnTo>
                    <a:pt x="240" y="196"/>
                  </a:lnTo>
                  <a:lnTo>
                    <a:pt x="230" y="183"/>
                  </a:lnTo>
                  <a:lnTo>
                    <a:pt x="218" y="168"/>
                  </a:lnTo>
                  <a:lnTo>
                    <a:pt x="205" y="152"/>
                  </a:lnTo>
                  <a:lnTo>
                    <a:pt x="192" y="137"/>
                  </a:lnTo>
                  <a:lnTo>
                    <a:pt x="181" y="125"/>
                  </a:lnTo>
                  <a:lnTo>
                    <a:pt x="172" y="116"/>
                  </a:lnTo>
                  <a:lnTo>
                    <a:pt x="166" y="112"/>
                  </a:lnTo>
                  <a:lnTo>
                    <a:pt x="161" y="111"/>
                  </a:lnTo>
                  <a:lnTo>
                    <a:pt x="159" y="114"/>
                  </a:lnTo>
                  <a:lnTo>
                    <a:pt x="159" y="119"/>
                  </a:lnTo>
                  <a:lnTo>
                    <a:pt x="160" y="124"/>
                  </a:lnTo>
                  <a:lnTo>
                    <a:pt x="164" y="135"/>
                  </a:lnTo>
                  <a:lnTo>
                    <a:pt x="169" y="153"/>
                  </a:lnTo>
                  <a:lnTo>
                    <a:pt x="177" y="170"/>
                  </a:lnTo>
                  <a:lnTo>
                    <a:pt x="182" y="182"/>
                  </a:lnTo>
                  <a:lnTo>
                    <a:pt x="183" y="187"/>
                  </a:lnTo>
                  <a:lnTo>
                    <a:pt x="181" y="187"/>
                  </a:lnTo>
                  <a:lnTo>
                    <a:pt x="177" y="184"/>
                  </a:lnTo>
                  <a:lnTo>
                    <a:pt x="173" y="179"/>
                  </a:lnTo>
                  <a:lnTo>
                    <a:pt x="166" y="165"/>
                  </a:lnTo>
                  <a:lnTo>
                    <a:pt x="156" y="143"/>
                  </a:lnTo>
                  <a:lnTo>
                    <a:pt x="147" y="119"/>
                  </a:lnTo>
                  <a:lnTo>
                    <a:pt x="147" y="101"/>
                  </a:lnTo>
                  <a:lnTo>
                    <a:pt x="141" y="96"/>
                  </a:lnTo>
                  <a:lnTo>
                    <a:pt x="135" y="91"/>
                  </a:lnTo>
                  <a:lnTo>
                    <a:pt x="128" y="87"/>
                  </a:lnTo>
                  <a:lnTo>
                    <a:pt x="122" y="84"/>
                  </a:lnTo>
                  <a:lnTo>
                    <a:pt x="116" y="81"/>
                  </a:lnTo>
                  <a:lnTo>
                    <a:pt x="112" y="78"/>
                  </a:lnTo>
                  <a:lnTo>
                    <a:pt x="108" y="76"/>
                  </a:lnTo>
                  <a:lnTo>
                    <a:pt x="106" y="75"/>
                  </a:lnTo>
                  <a:lnTo>
                    <a:pt x="104" y="72"/>
                  </a:lnTo>
                  <a:lnTo>
                    <a:pt x="101" y="71"/>
                  </a:lnTo>
                  <a:lnTo>
                    <a:pt x="99" y="74"/>
                  </a:lnTo>
                  <a:lnTo>
                    <a:pt x="98" y="79"/>
                  </a:lnTo>
                  <a:lnTo>
                    <a:pt x="99" y="93"/>
                  </a:lnTo>
                  <a:lnTo>
                    <a:pt x="104" y="114"/>
                  </a:lnTo>
                  <a:lnTo>
                    <a:pt x="112" y="138"/>
                  </a:lnTo>
                  <a:lnTo>
                    <a:pt x="123" y="157"/>
                  </a:lnTo>
                  <a:lnTo>
                    <a:pt x="129" y="165"/>
                  </a:lnTo>
                  <a:lnTo>
                    <a:pt x="129" y="168"/>
                  </a:lnTo>
                  <a:lnTo>
                    <a:pt x="124" y="167"/>
                  </a:lnTo>
                  <a:lnTo>
                    <a:pt x="119" y="162"/>
                  </a:lnTo>
                  <a:lnTo>
                    <a:pt x="115" y="158"/>
                  </a:lnTo>
                  <a:lnTo>
                    <a:pt x="109" y="150"/>
                  </a:lnTo>
                  <a:lnTo>
                    <a:pt x="104" y="138"/>
                  </a:lnTo>
                  <a:lnTo>
                    <a:pt x="97" y="125"/>
                  </a:lnTo>
                  <a:lnTo>
                    <a:pt x="92" y="112"/>
                  </a:lnTo>
                  <a:lnTo>
                    <a:pt x="89" y="97"/>
                  </a:lnTo>
                  <a:lnTo>
                    <a:pt x="88" y="81"/>
                  </a:lnTo>
                  <a:lnTo>
                    <a:pt x="89" y="64"/>
                  </a:lnTo>
                  <a:lnTo>
                    <a:pt x="84" y="61"/>
                  </a:lnTo>
                  <a:lnTo>
                    <a:pt x="80" y="58"/>
                  </a:lnTo>
                  <a:lnTo>
                    <a:pt x="75" y="54"/>
                  </a:lnTo>
                  <a:lnTo>
                    <a:pt x="69" y="52"/>
                  </a:lnTo>
                  <a:lnTo>
                    <a:pt x="63" y="49"/>
                  </a:lnTo>
                  <a:lnTo>
                    <a:pt x="59" y="47"/>
                  </a:lnTo>
                  <a:lnTo>
                    <a:pt x="55" y="45"/>
                  </a:lnTo>
                  <a:lnTo>
                    <a:pt x="52" y="44"/>
                  </a:lnTo>
                  <a:lnTo>
                    <a:pt x="48" y="53"/>
                  </a:lnTo>
                  <a:lnTo>
                    <a:pt x="50" y="67"/>
                  </a:lnTo>
                  <a:lnTo>
                    <a:pt x="52" y="82"/>
                  </a:lnTo>
                  <a:lnTo>
                    <a:pt x="54" y="93"/>
                  </a:lnTo>
                  <a:lnTo>
                    <a:pt x="57" y="106"/>
                  </a:lnTo>
                  <a:lnTo>
                    <a:pt x="60" y="122"/>
                  </a:lnTo>
                  <a:lnTo>
                    <a:pt x="63" y="138"/>
                  </a:lnTo>
                  <a:lnTo>
                    <a:pt x="67" y="149"/>
                  </a:lnTo>
                  <a:lnTo>
                    <a:pt x="67" y="151"/>
                  </a:lnTo>
                  <a:lnTo>
                    <a:pt x="63" y="150"/>
                  </a:lnTo>
                  <a:lnTo>
                    <a:pt x="59" y="144"/>
                  </a:lnTo>
                  <a:lnTo>
                    <a:pt x="54" y="134"/>
                  </a:lnTo>
                  <a:lnTo>
                    <a:pt x="51" y="114"/>
                  </a:lnTo>
                  <a:lnTo>
                    <a:pt x="45" y="85"/>
                  </a:lnTo>
                  <a:lnTo>
                    <a:pt x="40" y="58"/>
                  </a:lnTo>
                  <a:lnTo>
                    <a:pt x="37" y="40"/>
                  </a:lnTo>
                  <a:lnTo>
                    <a:pt x="30" y="33"/>
                  </a:lnTo>
                  <a:lnTo>
                    <a:pt x="23" y="26"/>
                  </a:lnTo>
                  <a:lnTo>
                    <a:pt x="17" y="21"/>
                  </a:lnTo>
                  <a:lnTo>
                    <a:pt x="12" y="16"/>
                  </a:lnTo>
                  <a:lnTo>
                    <a:pt x="8" y="11"/>
                  </a:lnTo>
                  <a:lnTo>
                    <a:pt x="5" y="8"/>
                  </a:lnTo>
                  <a:lnTo>
                    <a:pt x="1" y="6"/>
                  </a:lnTo>
                  <a:lnTo>
                    <a:pt x="0" y="3"/>
                  </a:lnTo>
                  <a:lnTo>
                    <a:pt x="0" y="1"/>
                  </a:lnTo>
                  <a:lnTo>
                    <a:pt x="1" y="0"/>
                  </a:lnTo>
                  <a:lnTo>
                    <a:pt x="5" y="1"/>
                  </a:lnTo>
                  <a:lnTo>
                    <a:pt x="8" y="3"/>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46" name="Freeform 318">
              <a:extLst>
                <a:ext uri="{FF2B5EF4-FFF2-40B4-BE49-F238E27FC236}">
                  <a16:creationId xmlns:a16="http://schemas.microsoft.com/office/drawing/2014/main" xmlns="" id="{62684C8C-9432-4E15-A469-AF9E4C12292E}"/>
                </a:ext>
              </a:extLst>
            </p:cNvPr>
            <p:cNvSpPr>
              <a:spLocks/>
            </p:cNvSpPr>
            <p:nvPr/>
          </p:nvSpPr>
          <p:spPr bwMode="auto">
            <a:xfrm>
              <a:off x="2669" y="775"/>
              <a:ext cx="85" cy="141"/>
            </a:xfrm>
            <a:custGeom>
              <a:avLst/>
              <a:gdLst>
                <a:gd name="T0" fmla="*/ 3 w 170"/>
                <a:gd name="T1" fmla="*/ 1 h 282"/>
                <a:gd name="T2" fmla="*/ 3 w 170"/>
                <a:gd name="T3" fmla="*/ 2 h 282"/>
                <a:gd name="T4" fmla="*/ 3 w 170"/>
                <a:gd name="T5" fmla="*/ 2 h 282"/>
                <a:gd name="T6" fmla="*/ 3 w 170"/>
                <a:gd name="T7" fmla="*/ 2 h 282"/>
                <a:gd name="T8" fmla="*/ 4 w 170"/>
                <a:gd name="T9" fmla="*/ 3 h 282"/>
                <a:gd name="T10" fmla="*/ 5 w 170"/>
                <a:gd name="T11" fmla="*/ 3 h 282"/>
                <a:gd name="T12" fmla="*/ 5 w 170"/>
                <a:gd name="T13" fmla="*/ 4 h 282"/>
                <a:gd name="T14" fmla="*/ 6 w 170"/>
                <a:gd name="T15" fmla="*/ 5 h 282"/>
                <a:gd name="T16" fmla="*/ 6 w 170"/>
                <a:gd name="T17" fmla="*/ 6 h 282"/>
                <a:gd name="T18" fmla="*/ 6 w 170"/>
                <a:gd name="T19" fmla="*/ 6 h 282"/>
                <a:gd name="T20" fmla="*/ 5 w 170"/>
                <a:gd name="T21" fmla="*/ 5 h 282"/>
                <a:gd name="T22" fmla="*/ 5 w 170"/>
                <a:gd name="T23" fmla="*/ 5 h 282"/>
                <a:gd name="T24" fmla="*/ 5 w 170"/>
                <a:gd name="T25" fmla="*/ 4 h 282"/>
                <a:gd name="T26" fmla="*/ 4 w 170"/>
                <a:gd name="T27" fmla="*/ 3 h 282"/>
                <a:gd name="T28" fmla="*/ 4 w 170"/>
                <a:gd name="T29" fmla="*/ 3 h 282"/>
                <a:gd name="T30" fmla="*/ 3 w 170"/>
                <a:gd name="T31" fmla="*/ 3 h 282"/>
                <a:gd name="T32" fmla="*/ 3 w 170"/>
                <a:gd name="T33" fmla="*/ 3 h 282"/>
                <a:gd name="T34" fmla="*/ 3 w 170"/>
                <a:gd name="T35" fmla="*/ 4 h 282"/>
                <a:gd name="T36" fmla="*/ 4 w 170"/>
                <a:gd name="T37" fmla="*/ 5 h 282"/>
                <a:gd name="T38" fmla="*/ 4 w 170"/>
                <a:gd name="T39" fmla="*/ 5 h 282"/>
                <a:gd name="T40" fmla="*/ 5 w 170"/>
                <a:gd name="T41" fmla="*/ 6 h 282"/>
                <a:gd name="T42" fmla="*/ 5 w 170"/>
                <a:gd name="T43" fmla="*/ 7 h 282"/>
                <a:gd name="T44" fmla="*/ 5 w 170"/>
                <a:gd name="T45" fmla="*/ 8 h 282"/>
                <a:gd name="T46" fmla="*/ 5 w 170"/>
                <a:gd name="T47" fmla="*/ 7 h 282"/>
                <a:gd name="T48" fmla="*/ 5 w 170"/>
                <a:gd name="T49" fmla="*/ 7 h 282"/>
                <a:gd name="T50" fmla="*/ 4 w 170"/>
                <a:gd name="T51" fmla="*/ 6 h 282"/>
                <a:gd name="T52" fmla="*/ 4 w 170"/>
                <a:gd name="T53" fmla="*/ 5 h 282"/>
                <a:gd name="T54" fmla="*/ 4 w 170"/>
                <a:gd name="T55" fmla="*/ 5 h 282"/>
                <a:gd name="T56" fmla="*/ 4 w 170"/>
                <a:gd name="T57" fmla="*/ 6 h 282"/>
                <a:gd name="T58" fmla="*/ 4 w 170"/>
                <a:gd name="T59" fmla="*/ 8 h 282"/>
                <a:gd name="T60" fmla="*/ 4 w 170"/>
                <a:gd name="T61" fmla="*/ 9 h 282"/>
                <a:gd name="T62" fmla="*/ 4 w 170"/>
                <a:gd name="T63" fmla="*/ 9 h 282"/>
                <a:gd name="T64" fmla="*/ 4 w 170"/>
                <a:gd name="T65" fmla="*/ 8 h 282"/>
                <a:gd name="T66" fmla="*/ 3 w 170"/>
                <a:gd name="T67" fmla="*/ 6 h 282"/>
                <a:gd name="T68" fmla="*/ 3 w 170"/>
                <a:gd name="T69" fmla="*/ 6 h 282"/>
                <a:gd name="T70" fmla="*/ 2 w 170"/>
                <a:gd name="T71" fmla="*/ 6 h 282"/>
                <a:gd name="T72" fmla="*/ 2 w 170"/>
                <a:gd name="T73" fmla="*/ 7 h 282"/>
                <a:gd name="T74" fmla="*/ 2 w 170"/>
                <a:gd name="T75" fmla="*/ 7 h 282"/>
                <a:gd name="T76" fmla="*/ 2 w 170"/>
                <a:gd name="T77" fmla="*/ 8 h 282"/>
                <a:gd name="T78" fmla="*/ 1 w 170"/>
                <a:gd name="T79" fmla="*/ 7 h 282"/>
                <a:gd name="T80" fmla="*/ 2 w 170"/>
                <a:gd name="T81" fmla="*/ 7 h 282"/>
                <a:gd name="T82" fmla="*/ 2 w 170"/>
                <a:gd name="T83" fmla="*/ 6 h 282"/>
                <a:gd name="T84" fmla="*/ 2 w 170"/>
                <a:gd name="T85" fmla="*/ 6 h 282"/>
                <a:gd name="T86" fmla="*/ 3 w 170"/>
                <a:gd name="T87" fmla="*/ 5 h 282"/>
                <a:gd name="T88" fmla="*/ 3 w 170"/>
                <a:gd name="T89" fmla="*/ 4 h 282"/>
                <a:gd name="T90" fmla="*/ 3 w 170"/>
                <a:gd name="T91" fmla="*/ 3 h 282"/>
                <a:gd name="T92" fmla="*/ 3 w 170"/>
                <a:gd name="T93" fmla="*/ 3 h 282"/>
                <a:gd name="T94" fmla="*/ 2 w 170"/>
                <a:gd name="T95" fmla="*/ 3 h 282"/>
                <a:gd name="T96" fmla="*/ 1 w 170"/>
                <a:gd name="T97" fmla="*/ 4 h 282"/>
                <a:gd name="T98" fmla="*/ 1 w 170"/>
                <a:gd name="T99" fmla="*/ 5 h 282"/>
                <a:gd name="T100" fmla="*/ 1 w 170"/>
                <a:gd name="T101" fmla="*/ 6 h 282"/>
                <a:gd name="T102" fmla="*/ 0 w 170"/>
                <a:gd name="T103" fmla="*/ 5 h 282"/>
                <a:gd name="T104" fmla="*/ 1 w 170"/>
                <a:gd name="T105" fmla="*/ 5 h 282"/>
                <a:gd name="T106" fmla="*/ 1 w 170"/>
                <a:gd name="T107" fmla="*/ 4 h 282"/>
                <a:gd name="T108" fmla="*/ 2 w 170"/>
                <a:gd name="T109" fmla="*/ 3 h 282"/>
                <a:gd name="T110" fmla="*/ 2 w 170"/>
                <a:gd name="T111" fmla="*/ 2 h 282"/>
                <a:gd name="T112" fmla="*/ 3 w 170"/>
                <a:gd name="T113" fmla="*/ 2 h 282"/>
                <a:gd name="T114" fmla="*/ 3 w 170"/>
                <a:gd name="T115" fmla="*/ 1 h 282"/>
                <a:gd name="T116" fmla="*/ 3 w 170"/>
                <a:gd name="T117" fmla="*/ 1 h 282"/>
                <a:gd name="T118" fmla="*/ 3 w 170"/>
                <a:gd name="T119" fmla="*/ 1 h 28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70" h="282">
                  <a:moveTo>
                    <a:pt x="73" y="0"/>
                  </a:moveTo>
                  <a:lnTo>
                    <a:pt x="75" y="2"/>
                  </a:lnTo>
                  <a:lnTo>
                    <a:pt x="78" y="16"/>
                  </a:lnTo>
                  <a:lnTo>
                    <a:pt x="80" y="34"/>
                  </a:lnTo>
                  <a:lnTo>
                    <a:pt x="82" y="43"/>
                  </a:lnTo>
                  <a:lnTo>
                    <a:pt x="85" y="45"/>
                  </a:lnTo>
                  <a:lnTo>
                    <a:pt x="89" y="50"/>
                  </a:lnTo>
                  <a:lnTo>
                    <a:pt x="96" y="54"/>
                  </a:lnTo>
                  <a:lnTo>
                    <a:pt x="105" y="61"/>
                  </a:lnTo>
                  <a:lnTo>
                    <a:pt x="113" y="69"/>
                  </a:lnTo>
                  <a:lnTo>
                    <a:pt x="122" y="80"/>
                  </a:lnTo>
                  <a:lnTo>
                    <a:pt x="132" y="90"/>
                  </a:lnTo>
                  <a:lnTo>
                    <a:pt x="139" y="103"/>
                  </a:lnTo>
                  <a:lnTo>
                    <a:pt x="151" y="126"/>
                  </a:lnTo>
                  <a:lnTo>
                    <a:pt x="160" y="141"/>
                  </a:lnTo>
                  <a:lnTo>
                    <a:pt x="167" y="151"/>
                  </a:lnTo>
                  <a:lnTo>
                    <a:pt x="170" y="158"/>
                  </a:lnTo>
                  <a:lnTo>
                    <a:pt x="170" y="163"/>
                  </a:lnTo>
                  <a:lnTo>
                    <a:pt x="169" y="165"/>
                  </a:lnTo>
                  <a:lnTo>
                    <a:pt x="165" y="163"/>
                  </a:lnTo>
                  <a:lnTo>
                    <a:pt x="162" y="156"/>
                  </a:lnTo>
                  <a:lnTo>
                    <a:pt x="158" y="149"/>
                  </a:lnTo>
                  <a:lnTo>
                    <a:pt x="154" y="140"/>
                  </a:lnTo>
                  <a:lnTo>
                    <a:pt x="147" y="129"/>
                  </a:lnTo>
                  <a:lnTo>
                    <a:pt x="140" y="118"/>
                  </a:lnTo>
                  <a:lnTo>
                    <a:pt x="133" y="106"/>
                  </a:lnTo>
                  <a:lnTo>
                    <a:pt x="126" y="96"/>
                  </a:lnTo>
                  <a:lnTo>
                    <a:pt x="119" y="88"/>
                  </a:lnTo>
                  <a:lnTo>
                    <a:pt x="114" y="83"/>
                  </a:lnTo>
                  <a:lnTo>
                    <a:pt x="106" y="77"/>
                  </a:lnTo>
                  <a:lnTo>
                    <a:pt x="101" y="73"/>
                  </a:lnTo>
                  <a:lnTo>
                    <a:pt x="95" y="69"/>
                  </a:lnTo>
                  <a:lnTo>
                    <a:pt x="90" y="68"/>
                  </a:lnTo>
                  <a:lnTo>
                    <a:pt x="90" y="83"/>
                  </a:lnTo>
                  <a:lnTo>
                    <a:pt x="90" y="99"/>
                  </a:lnTo>
                  <a:lnTo>
                    <a:pt x="91" y="114"/>
                  </a:lnTo>
                  <a:lnTo>
                    <a:pt x="93" y="126"/>
                  </a:lnTo>
                  <a:lnTo>
                    <a:pt x="99" y="131"/>
                  </a:lnTo>
                  <a:lnTo>
                    <a:pt x="110" y="140"/>
                  </a:lnTo>
                  <a:lnTo>
                    <a:pt x="120" y="150"/>
                  </a:lnTo>
                  <a:lnTo>
                    <a:pt x="132" y="161"/>
                  </a:lnTo>
                  <a:lnTo>
                    <a:pt x="141" y="175"/>
                  </a:lnTo>
                  <a:lnTo>
                    <a:pt x="150" y="190"/>
                  </a:lnTo>
                  <a:lnTo>
                    <a:pt x="157" y="208"/>
                  </a:lnTo>
                  <a:lnTo>
                    <a:pt x="159" y="226"/>
                  </a:lnTo>
                  <a:lnTo>
                    <a:pt x="159" y="233"/>
                  </a:lnTo>
                  <a:lnTo>
                    <a:pt x="156" y="231"/>
                  </a:lnTo>
                  <a:lnTo>
                    <a:pt x="151" y="220"/>
                  </a:lnTo>
                  <a:lnTo>
                    <a:pt x="144" y="203"/>
                  </a:lnTo>
                  <a:lnTo>
                    <a:pt x="140" y="193"/>
                  </a:lnTo>
                  <a:lnTo>
                    <a:pt x="134" y="183"/>
                  </a:lnTo>
                  <a:lnTo>
                    <a:pt x="128" y="174"/>
                  </a:lnTo>
                  <a:lnTo>
                    <a:pt x="121" y="166"/>
                  </a:lnTo>
                  <a:lnTo>
                    <a:pt x="113" y="159"/>
                  </a:lnTo>
                  <a:lnTo>
                    <a:pt x="106" y="155"/>
                  </a:lnTo>
                  <a:lnTo>
                    <a:pt x="99" y="150"/>
                  </a:lnTo>
                  <a:lnTo>
                    <a:pt x="94" y="148"/>
                  </a:lnTo>
                  <a:lnTo>
                    <a:pt x="103" y="172"/>
                  </a:lnTo>
                  <a:lnTo>
                    <a:pt x="110" y="206"/>
                  </a:lnTo>
                  <a:lnTo>
                    <a:pt x="112" y="243"/>
                  </a:lnTo>
                  <a:lnTo>
                    <a:pt x="111" y="274"/>
                  </a:lnTo>
                  <a:lnTo>
                    <a:pt x="109" y="281"/>
                  </a:lnTo>
                  <a:lnTo>
                    <a:pt x="108" y="282"/>
                  </a:lnTo>
                  <a:lnTo>
                    <a:pt x="106" y="278"/>
                  </a:lnTo>
                  <a:lnTo>
                    <a:pt x="106" y="269"/>
                  </a:lnTo>
                  <a:lnTo>
                    <a:pt x="104" y="248"/>
                  </a:lnTo>
                  <a:lnTo>
                    <a:pt x="97" y="213"/>
                  </a:lnTo>
                  <a:lnTo>
                    <a:pt x="89" y="180"/>
                  </a:lnTo>
                  <a:lnTo>
                    <a:pt x="82" y="160"/>
                  </a:lnTo>
                  <a:lnTo>
                    <a:pt x="76" y="164"/>
                  </a:lnTo>
                  <a:lnTo>
                    <a:pt x="70" y="169"/>
                  </a:lnTo>
                  <a:lnTo>
                    <a:pt x="63" y="176"/>
                  </a:lnTo>
                  <a:lnTo>
                    <a:pt x="57" y="184"/>
                  </a:lnTo>
                  <a:lnTo>
                    <a:pt x="50" y="194"/>
                  </a:lnTo>
                  <a:lnTo>
                    <a:pt x="45" y="203"/>
                  </a:lnTo>
                  <a:lnTo>
                    <a:pt x="41" y="213"/>
                  </a:lnTo>
                  <a:lnTo>
                    <a:pt x="38" y="222"/>
                  </a:lnTo>
                  <a:lnTo>
                    <a:pt x="36" y="229"/>
                  </a:lnTo>
                  <a:lnTo>
                    <a:pt x="34" y="229"/>
                  </a:lnTo>
                  <a:lnTo>
                    <a:pt x="32" y="224"/>
                  </a:lnTo>
                  <a:lnTo>
                    <a:pt x="34" y="212"/>
                  </a:lnTo>
                  <a:lnTo>
                    <a:pt x="37" y="204"/>
                  </a:lnTo>
                  <a:lnTo>
                    <a:pt x="42" y="195"/>
                  </a:lnTo>
                  <a:lnTo>
                    <a:pt x="48" y="183"/>
                  </a:lnTo>
                  <a:lnTo>
                    <a:pt x="55" y="172"/>
                  </a:lnTo>
                  <a:lnTo>
                    <a:pt x="60" y="161"/>
                  </a:lnTo>
                  <a:lnTo>
                    <a:pt x="66" y="151"/>
                  </a:lnTo>
                  <a:lnTo>
                    <a:pt x="72" y="143"/>
                  </a:lnTo>
                  <a:lnTo>
                    <a:pt x="75" y="138"/>
                  </a:lnTo>
                  <a:lnTo>
                    <a:pt x="76" y="120"/>
                  </a:lnTo>
                  <a:lnTo>
                    <a:pt x="78" y="99"/>
                  </a:lnTo>
                  <a:lnTo>
                    <a:pt x="76" y="82"/>
                  </a:lnTo>
                  <a:lnTo>
                    <a:pt x="76" y="70"/>
                  </a:lnTo>
                  <a:lnTo>
                    <a:pt x="67" y="76"/>
                  </a:lnTo>
                  <a:lnTo>
                    <a:pt x="57" y="85"/>
                  </a:lnTo>
                  <a:lnTo>
                    <a:pt x="47" y="96"/>
                  </a:lnTo>
                  <a:lnTo>
                    <a:pt x="35" y="108"/>
                  </a:lnTo>
                  <a:lnTo>
                    <a:pt x="25" y="121"/>
                  </a:lnTo>
                  <a:lnTo>
                    <a:pt x="17" y="135"/>
                  </a:lnTo>
                  <a:lnTo>
                    <a:pt x="10" y="148"/>
                  </a:lnTo>
                  <a:lnTo>
                    <a:pt x="6" y="159"/>
                  </a:lnTo>
                  <a:lnTo>
                    <a:pt x="4" y="165"/>
                  </a:lnTo>
                  <a:lnTo>
                    <a:pt x="2" y="165"/>
                  </a:lnTo>
                  <a:lnTo>
                    <a:pt x="0" y="160"/>
                  </a:lnTo>
                  <a:lnTo>
                    <a:pt x="2" y="152"/>
                  </a:lnTo>
                  <a:lnTo>
                    <a:pt x="5" y="144"/>
                  </a:lnTo>
                  <a:lnTo>
                    <a:pt x="11" y="133"/>
                  </a:lnTo>
                  <a:lnTo>
                    <a:pt x="19" y="119"/>
                  </a:lnTo>
                  <a:lnTo>
                    <a:pt x="29" y="103"/>
                  </a:lnTo>
                  <a:lnTo>
                    <a:pt x="40" y="88"/>
                  </a:lnTo>
                  <a:lnTo>
                    <a:pt x="51" y="73"/>
                  </a:lnTo>
                  <a:lnTo>
                    <a:pt x="61" y="61"/>
                  </a:lnTo>
                  <a:lnTo>
                    <a:pt x="71" y="53"/>
                  </a:lnTo>
                  <a:lnTo>
                    <a:pt x="75" y="44"/>
                  </a:lnTo>
                  <a:lnTo>
                    <a:pt x="74" y="31"/>
                  </a:lnTo>
                  <a:lnTo>
                    <a:pt x="72" y="19"/>
                  </a:lnTo>
                  <a:lnTo>
                    <a:pt x="70" y="12"/>
                  </a:lnTo>
                  <a:lnTo>
                    <a:pt x="70" y="8"/>
                  </a:lnTo>
                  <a:lnTo>
                    <a:pt x="71" y="6"/>
                  </a:lnTo>
                  <a:lnTo>
                    <a:pt x="72" y="4"/>
                  </a:lnTo>
                  <a:lnTo>
                    <a:pt x="73" y="0"/>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47" name="Freeform 319">
              <a:extLst>
                <a:ext uri="{FF2B5EF4-FFF2-40B4-BE49-F238E27FC236}">
                  <a16:creationId xmlns:a16="http://schemas.microsoft.com/office/drawing/2014/main" xmlns="" id="{9E9AC4E9-C40A-4DF9-8CBE-40DC15432140}"/>
                </a:ext>
              </a:extLst>
            </p:cNvPr>
            <p:cNvSpPr>
              <a:spLocks/>
            </p:cNvSpPr>
            <p:nvPr/>
          </p:nvSpPr>
          <p:spPr bwMode="auto">
            <a:xfrm>
              <a:off x="2754" y="592"/>
              <a:ext cx="103" cy="146"/>
            </a:xfrm>
            <a:custGeom>
              <a:avLst/>
              <a:gdLst>
                <a:gd name="T0" fmla="*/ 1 w 206"/>
                <a:gd name="T1" fmla="*/ 9 h 292"/>
                <a:gd name="T2" fmla="*/ 1 w 206"/>
                <a:gd name="T3" fmla="*/ 8 h 292"/>
                <a:gd name="T4" fmla="*/ 2 w 206"/>
                <a:gd name="T5" fmla="*/ 7 h 292"/>
                <a:gd name="T6" fmla="*/ 2 w 206"/>
                <a:gd name="T7" fmla="*/ 6 h 292"/>
                <a:gd name="T8" fmla="*/ 2 w 206"/>
                <a:gd name="T9" fmla="*/ 5 h 292"/>
                <a:gd name="T10" fmla="*/ 2 w 206"/>
                <a:gd name="T11" fmla="*/ 5 h 292"/>
                <a:gd name="T12" fmla="*/ 2 w 206"/>
                <a:gd name="T13" fmla="*/ 4 h 292"/>
                <a:gd name="T14" fmla="*/ 2 w 206"/>
                <a:gd name="T15" fmla="*/ 5 h 292"/>
                <a:gd name="T16" fmla="*/ 2 w 206"/>
                <a:gd name="T17" fmla="*/ 5 h 292"/>
                <a:gd name="T18" fmla="*/ 2 w 206"/>
                <a:gd name="T19" fmla="*/ 5 h 292"/>
                <a:gd name="T20" fmla="*/ 3 w 206"/>
                <a:gd name="T21" fmla="*/ 5 h 292"/>
                <a:gd name="T22" fmla="*/ 3 w 206"/>
                <a:gd name="T23" fmla="*/ 4 h 292"/>
                <a:gd name="T24" fmla="*/ 4 w 206"/>
                <a:gd name="T25" fmla="*/ 4 h 292"/>
                <a:gd name="T26" fmla="*/ 4 w 206"/>
                <a:gd name="T27" fmla="*/ 3 h 292"/>
                <a:gd name="T28" fmla="*/ 4 w 206"/>
                <a:gd name="T29" fmla="*/ 3 h 292"/>
                <a:gd name="T30" fmla="*/ 4 w 206"/>
                <a:gd name="T31" fmla="*/ 2 h 292"/>
                <a:gd name="T32" fmla="*/ 3 w 206"/>
                <a:gd name="T33" fmla="*/ 1 h 292"/>
                <a:gd name="T34" fmla="*/ 3 w 206"/>
                <a:gd name="T35" fmla="*/ 1 h 292"/>
                <a:gd name="T36" fmla="*/ 4 w 206"/>
                <a:gd name="T37" fmla="*/ 1 h 292"/>
                <a:gd name="T38" fmla="*/ 4 w 206"/>
                <a:gd name="T39" fmla="*/ 2 h 292"/>
                <a:gd name="T40" fmla="*/ 5 w 206"/>
                <a:gd name="T41" fmla="*/ 2 h 292"/>
                <a:gd name="T42" fmla="*/ 5 w 206"/>
                <a:gd name="T43" fmla="*/ 2 h 292"/>
                <a:gd name="T44" fmla="*/ 5 w 206"/>
                <a:gd name="T45" fmla="*/ 1 h 292"/>
                <a:gd name="T46" fmla="*/ 6 w 206"/>
                <a:gd name="T47" fmla="*/ 1 h 292"/>
                <a:gd name="T48" fmla="*/ 6 w 206"/>
                <a:gd name="T49" fmla="*/ 0 h 292"/>
                <a:gd name="T50" fmla="*/ 6 w 206"/>
                <a:gd name="T51" fmla="*/ 1 h 292"/>
                <a:gd name="T52" fmla="*/ 6 w 206"/>
                <a:gd name="T53" fmla="*/ 1 h 292"/>
                <a:gd name="T54" fmla="*/ 5 w 206"/>
                <a:gd name="T55" fmla="*/ 2 h 292"/>
                <a:gd name="T56" fmla="*/ 5 w 206"/>
                <a:gd name="T57" fmla="*/ 2 h 292"/>
                <a:gd name="T58" fmla="*/ 5 w 206"/>
                <a:gd name="T59" fmla="*/ 3 h 292"/>
                <a:gd name="T60" fmla="*/ 5 w 206"/>
                <a:gd name="T61" fmla="*/ 3 h 292"/>
                <a:gd name="T62" fmla="*/ 5 w 206"/>
                <a:gd name="T63" fmla="*/ 3 h 292"/>
                <a:gd name="T64" fmla="*/ 6 w 206"/>
                <a:gd name="T65" fmla="*/ 3 h 292"/>
                <a:gd name="T66" fmla="*/ 6 w 206"/>
                <a:gd name="T67" fmla="*/ 2 h 292"/>
                <a:gd name="T68" fmla="*/ 7 w 206"/>
                <a:gd name="T69" fmla="*/ 2 h 292"/>
                <a:gd name="T70" fmla="*/ 7 w 206"/>
                <a:gd name="T71" fmla="*/ 2 h 292"/>
                <a:gd name="T72" fmla="*/ 7 w 206"/>
                <a:gd name="T73" fmla="*/ 3 h 292"/>
                <a:gd name="T74" fmla="*/ 6 w 206"/>
                <a:gd name="T75" fmla="*/ 3 h 292"/>
                <a:gd name="T76" fmla="*/ 5 w 206"/>
                <a:gd name="T77" fmla="*/ 3 h 292"/>
                <a:gd name="T78" fmla="*/ 5 w 206"/>
                <a:gd name="T79" fmla="*/ 4 h 292"/>
                <a:gd name="T80" fmla="*/ 4 w 206"/>
                <a:gd name="T81" fmla="*/ 4 h 292"/>
                <a:gd name="T82" fmla="*/ 4 w 206"/>
                <a:gd name="T83" fmla="*/ 4 h 292"/>
                <a:gd name="T84" fmla="*/ 4 w 206"/>
                <a:gd name="T85" fmla="*/ 5 h 292"/>
                <a:gd name="T86" fmla="*/ 4 w 206"/>
                <a:gd name="T87" fmla="*/ 5 h 292"/>
                <a:gd name="T88" fmla="*/ 4 w 206"/>
                <a:gd name="T89" fmla="*/ 5 h 292"/>
                <a:gd name="T90" fmla="*/ 3 w 206"/>
                <a:gd name="T91" fmla="*/ 5 h 292"/>
                <a:gd name="T92" fmla="*/ 3 w 206"/>
                <a:gd name="T93" fmla="*/ 5 h 292"/>
                <a:gd name="T94" fmla="*/ 3 w 206"/>
                <a:gd name="T95" fmla="*/ 5 h 292"/>
                <a:gd name="T96" fmla="*/ 3 w 206"/>
                <a:gd name="T97" fmla="*/ 6 h 292"/>
                <a:gd name="T98" fmla="*/ 2 w 206"/>
                <a:gd name="T99" fmla="*/ 6 h 292"/>
                <a:gd name="T100" fmla="*/ 2 w 206"/>
                <a:gd name="T101" fmla="*/ 7 h 292"/>
                <a:gd name="T102" fmla="*/ 2 w 206"/>
                <a:gd name="T103" fmla="*/ 8 h 292"/>
                <a:gd name="T104" fmla="*/ 2 w 206"/>
                <a:gd name="T105" fmla="*/ 9 h 292"/>
                <a:gd name="T106" fmla="*/ 1 w 206"/>
                <a:gd name="T107" fmla="*/ 9 h 292"/>
                <a:gd name="T108" fmla="*/ 1 w 206"/>
                <a:gd name="T109" fmla="*/ 9 h 292"/>
                <a:gd name="T110" fmla="*/ 1 w 206"/>
                <a:gd name="T111" fmla="*/ 10 h 29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6" h="292">
                  <a:moveTo>
                    <a:pt x="0" y="292"/>
                  </a:moveTo>
                  <a:lnTo>
                    <a:pt x="7" y="279"/>
                  </a:lnTo>
                  <a:lnTo>
                    <a:pt x="16" y="260"/>
                  </a:lnTo>
                  <a:lnTo>
                    <a:pt x="24" y="241"/>
                  </a:lnTo>
                  <a:lnTo>
                    <a:pt x="30" y="227"/>
                  </a:lnTo>
                  <a:lnTo>
                    <a:pt x="36" y="213"/>
                  </a:lnTo>
                  <a:lnTo>
                    <a:pt x="44" y="193"/>
                  </a:lnTo>
                  <a:lnTo>
                    <a:pt x="53" y="175"/>
                  </a:lnTo>
                  <a:lnTo>
                    <a:pt x="57" y="164"/>
                  </a:lnTo>
                  <a:lnTo>
                    <a:pt x="51" y="156"/>
                  </a:lnTo>
                  <a:lnTo>
                    <a:pt x="44" y="148"/>
                  </a:lnTo>
                  <a:lnTo>
                    <a:pt x="39" y="140"/>
                  </a:lnTo>
                  <a:lnTo>
                    <a:pt x="37" y="130"/>
                  </a:lnTo>
                  <a:lnTo>
                    <a:pt x="37" y="123"/>
                  </a:lnTo>
                  <a:lnTo>
                    <a:pt x="38" y="124"/>
                  </a:lnTo>
                  <a:lnTo>
                    <a:pt x="40" y="129"/>
                  </a:lnTo>
                  <a:lnTo>
                    <a:pt x="42" y="134"/>
                  </a:lnTo>
                  <a:lnTo>
                    <a:pt x="47" y="139"/>
                  </a:lnTo>
                  <a:lnTo>
                    <a:pt x="54" y="143"/>
                  </a:lnTo>
                  <a:lnTo>
                    <a:pt x="60" y="145"/>
                  </a:lnTo>
                  <a:lnTo>
                    <a:pt x="64" y="147"/>
                  </a:lnTo>
                  <a:lnTo>
                    <a:pt x="71" y="140"/>
                  </a:lnTo>
                  <a:lnTo>
                    <a:pt x="79" y="131"/>
                  </a:lnTo>
                  <a:lnTo>
                    <a:pt x="87" y="122"/>
                  </a:lnTo>
                  <a:lnTo>
                    <a:pt x="95" y="111"/>
                  </a:lnTo>
                  <a:lnTo>
                    <a:pt x="102" y="102"/>
                  </a:lnTo>
                  <a:lnTo>
                    <a:pt x="108" y="94"/>
                  </a:lnTo>
                  <a:lnTo>
                    <a:pt x="113" y="87"/>
                  </a:lnTo>
                  <a:lnTo>
                    <a:pt x="115" y="83"/>
                  </a:lnTo>
                  <a:lnTo>
                    <a:pt x="115" y="72"/>
                  </a:lnTo>
                  <a:lnTo>
                    <a:pt x="112" y="56"/>
                  </a:lnTo>
                  <a:lnTo>
                    <a:pt x="107" y="39"/>
                  </a:lnTo>
                  <a:lnTo>
                    <a:pt x="100" y="26"/>
                  </a:lnTo>
                  <a:lnTo>
                    <a:pt x="94" y="19"/>
                  </a:lnTo>
                  <a:lnTo>
                    <a:pt x="92" y="15"/>
                  </a:lnTo>
                  <a:lnTo>
                    <a:pt x="93" y="14"/>
                  </a:lnTo>
                  <a:lnTo>
                    <a:pt x="98" y="16"/>
                  </a:lnTo>
                  <a:lnTo>
                    <a:pt x="106" y="26"/>
                  </a:lnTo>
                  <a:lnTo>
                    <a:pt x="115" y="42"/>
                  </a:lnTo>
                  <a:lnTo>
                    <a:pt x="122" y="60"/>
                  </a:lnTo>
                  <a:lnTo>
                    <a:pt x="124" y="72"/>
                  </a:lnTo>
                  <a:lnTo>
                    <a:pt x="129" y="64"/>
                  </a:lnTo>
                  <a:lnTo>
                    <a:pt x="133" y="55"/>
                  </a:lnTo>
                  <a:lnTo>
                    <a:pt x="139" y="45"/>
                  </a:lnTo>
                  <a:lnTo>
                    <a:pt x="145" y="33"/>
                  </a:lnTo>
                  <a:lnTo>
                    <a:pt x="151" y="23"/>
                  </a:lnTo>
                  <a:lnTo>
                    <a:pt x="156" y="14"/>
                  </a:lnTo>
                  <a:lnTo>
                    <a:pt x="162" y="7"/>
                  </a:lnTo>
                  <a:lnTo>
                    <a:pt x="167" y="2"/>
                  </a:lnTo>
                  <a:lnTo>
                    <a:pt x="173" y="0"/>
                  </a:lnTo>
                  <a:lnTo>
                    <a:pt x="174" y="1"/>
                  </a:lnTo>
                  <a:lnTo>
                    <a:pt x="171" y="4"/>
                  </a:lnTo>
                  <a:lnTo>
                    <a:pt x="168" y="10"/>
                  </a:lnTo>
                  <a:lnTo>
                    <a:pt x="164" y="16"/>
                  </a:lnTo>
                  <a:lnTo>
                    <a:pt x="161" y="24"/>
                  </a:lnTo>
                  <a:lnTo>
                    <a:pt x="155" y="35"/>
                  </a:lnTo>
                  <a:lnTo>
                    <a:pt x="150" y="48"/>
                  </a:lnTo>
                  <a:lnTo>
                    <a:pt x="144" y="60"/>
                  </a:lnTo>
                  <a:lnTo>
                    <a:pt x="138" y="70"/>
                  </a:lnTo>
                  <a:lnTo>
                    <a:pt x="132" y="78"/>
                  </a:lnTo>
                  <a:lnTo>
                    <a:pt x="129" y="83"/>
                  </a:lnTo>
                  <a:lnTo>
                    <a:pt x="139" y="80"/>
                  </a:lnTo>
                  <a:lnTo>
                    <a:pt x="148" y="77"/>
                  </a:lnTo>
                  <a:lnTo>
                    <a:pt x="158" y="75"/>
                  </a:lnTo>
                  <a:lnTo>
                    <a:pt x="167" y="72"/>
                  </a:lnTo>
                  <a:lnTo>
                    <a:pt x="174" y="70"/>
                  </a:lnTo>
                  <a:lnTo>
                    <a:pt x="181" y="67"/>
                  </a:lnTo>
                  <a:lnTo>
                    <a:pt x="186" y="64"/>
                  </a:lnTo>
                  <a:lnTo>
                    <a:pt x="191" y="61"/>
                  </a:lnTo>
                  <a:lnTo>
                    <a:pt x="198" y="56"/>
                  </a:lnTo>
                  <a:lnTo>
                    <a:pt x="204" y="54"/>
                  </a:lnTo>
                  <a:lnTo>
                    <a:pt x="206" y="56"/>
                  </a:lnTo>
                  <a:lnTo>
                    <a:pt x="201" y="62"/>
                  </a:lnTo>
                  <a:lnTo>
                    <a:pt x="196" y="65"/>
                  </a:lnTo>
                  <a:lnTo>
                    <a:pt x="188" y="71"/>
                  </a:lnTo>
                  <a:lnTo>
                    <a:pt x="176" y="77"/>
                  </a:lnTo>
                  <a:lnTo>
                    <a:pt x="164" y="84"/>
                  </a:lnTo>
                  <a:lnTo>
                    <a:pt x="152" y="90"/>
                  </a:lnTo>
                  <a:lnTo>
                    <a:pt x="141" y="94"/>
                  </a:lnTo>
                  <a:lnTo>
                    <a:pt x="132" y="98"/>
                  </a:lnTo>
                  <a:lnTo>
                    <a:pt x="127" y="99"/>
                  </a:lnTo>
                  <a:lnTo>
                    <a:pt x="116" y="105"/>
                  </a:lnTo>
                  <a:lnTo>
                    <a:pt x="106" y="116"/>
                  </a:lnTo>
                  <a:lnTo>
                    <a:pt x="98" y="128"/>
                  </a:lnTo>
                  <a:lnTo>
                    <a:pt x="95" y="136"/>
                  </a:lnTo>
                  <a:lnTo>
                    <a:pt x="98" y="139"/>
                  </a:lnTo>
                  <a:lnTo>
                    <a:pt x="101" y="141"/>
                  </a:lnTo>
                  <a:lnTo>
                    <a:pt x="105" y="143"/>
                  </a:lnTo>
                  <a:lnTo>
                    <a:pt x="108" y="143"/>
                  </a:lnTo>
                  <a:lnTo>
                    <a:pt x="103" y="147"/>
                  </a:lnTo>
                  <a:lnTo>
                    <a:pt x="98" y="151"/>
                  </a:lnTo>
                  <a:lnTo>
                    <a:pt x="93" y="154"/>
                  </a:lnTo>
                  <a:lnTo>
                    <a:pt x="90" y="158"/>
                  </a:lnTo>
                  <a:lnTo>
                    <a:pt x="86" y="156"/>
                  </a:lnTo>
                  <a:lnTo>
                    <a:pt x="85" y="155"/>
                  </a:lnTo>
                  <a:lnTo>
                    <a:pt x="83" y="156"/>
                  </a:lnTo>
                  <a:lnTo>
                    <a:pt x="78" y="163"/>
                  </a:lnTo>
                  <a:lnTo>
                    <a:pt x="71" y="175"/>
                  </a:lnTo>
                  <a:lnTo>
                    <a:pt x="64" y="189"/>
                  </a:lnTo>
                  <a:lnTo>
                    <a:pt x="56" y="205"/>
                  </a:lnTo>
                  <a:lnTo>
                    <a:pt x="48" y="222"/>
                  </a:lnTo>
                  <a:lnTo>
                    <a:pt x="42" y="238"/>
                  </a:lnTo>
                  <a:lnTo>
                    <a:pt x="39" y="252"/>
                  </a:lnTo>
                  <a:lnTo>
                    <a:pt x="38" y="262"/>
                  </a:lnTo>
                  <a:lnTo>
                    <a:pt x="36" y="268"/>
                  </a:lnTo>
                  <a:lnTo>
                    <a:pt x="32" y="275"/>
                  </a:lnTo>
                  <a:lnTo>
                    <a:pt x="29" y="281"/>
                  </a:lnTo>
                  <a:lnTo>
                    <a:pt x="25" y="285"/>
                  </a:lnTo>
                  <a:lnTo>
                    <a:pt x="21" y="288"/>
                  </a:lnTo>
                  <a:lnTo>
                    <a:pt x="13" y="290"/>
                  </a:lnTo>
                  <a:lnTo>
                    <a:pt x="6" y="292"/>
                  </a:lnTo>
                  <a:lnTo>
                    <a:pt x="0" y="292"/>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48" name="Freeform 320">
              <a:extLst>
                <a:ext uri="{FF2B5EF4-FFF2-40B4-BE49-F238E27FC236}">
                  <a16:creationId xmlns:a16="http://schemas.microsoft.com/office/drawing/2014/main" xmlns="" id="{5D8BC1BC-5FFF-455A-B031-A662216C7CBE}"/>
                </a:ext>
              </a:extLst>
            </p:cNvPr>
            <p:cNvSpPr>
              <a:spLocks/>
            </p:cNvSpPr>
            <p:nvPr/>
          </p:nvSpPr>
          <p:spPr bwMode="auto">
            <a:xfrm>
              <a:off x="2605" y="825"/>
              <a:ext cx="67" cy="113"/>
            </a:xfrm>
            <a:custGeom>
              <a:avLst/>
              <a:gdLst>
                <a:gd name="T0" fmla="*/ 3 w 132"/>
                <a:gd name="T1" fmla="*/ 0 h 227"/>
                <a:gd name="T2" fmla="*/ 3 w 132"/>
                <a:gd name="T3" fmla="*/ 1 h 227"/>
                <a:gd name="T4" fmla="*/ 2 w 132"/>
                <a:gd name="T5" fmla="*/ 1 h 227"/>
                <a:gd name="T6" fmla="*/ 2 w 132"/>
                <a:gd name="T7" fmla="*/ 1 h 227"/>
                <a:gd name="T8" fmla="*/ 1 w 132"/>
                <a:gd name="T9" fmla="*/ 2 h 227"/>
                <a:gd name="T10" fmla="*/ 1 w 132"/>
                <a:gd name="T11" fmla="*/ 2 h 227"/>
                <a:gd name="T12" fmla="*/ 0 w 132"/>
                <a:gd name="T13" fmla="*/ 2 h 227"/>
                <a:gd name="T14" fmla="*/ 1 w 132"/>
                <a:gd name="T15" fmla="*/ 2 h 227"/>
                <a:gd name="T16" fmla="*/ 1 w 132"/>
                <a:gd name="T17" fmla="*/ 2 h 227"/>
                <a:gd name="T18" fmla="*/ 1 w 132"/>
                <a:gd name="T19" fmla="*/ 2 h 227"/>
                <a:gd name="T20" fmla="*/ 2 w 132"/>
                <a:gd name="T21" fmla="*/ 2 h 227"/>
                <a:gd name="T22" fmla="*/ 2 w 132"/>
                <a:gd name="T23" fmla="*/ 1 h 227"/>
                <a:gd name="T24" fmla="*/ 2 w 132"/>
                <a:gd name="T25" fmla="*/ 2 h 227"/>
                <a:gd name="T26" fmla="*/ 2 w 132"/>
                <a:gd name="T27" fmla="*/ 3 h 227"/>
                <a:gd name="T28" fmla="*/ 2 w 132"/>
                <a:gd name="T29" fmla="*/ 3 h 227"/>
                <a:gd name="T30" fmla="*/ 2 w 132"/>
                <a:gd name="T31" fmla="*/ 3 h 227"/>
                <a:gd name="T32" fmla="*/ 1 w 132"/>
                <a:gd name="T33" fmla="*/ 4 h 227"/>
                <a:gd name="T34" fmla="*/ 1 w 132"/>
                <a:gd name="T35" fmla="*/ 4 h 227"/>
                <a:gd name="T36" fmla="*/ 1 w 132"/>
                <a:gd name="T37" fmla="*/ 5 h 227"/>
                <a:gd name="T38" fmla="*/ 1 w 132"/>
                <a:gd name="T39" fmla="*/ 5 h 227"/>
                <a:gd name="T40" fmla="*/ 1 w 132"/>
                <a:gd name="T41" fmla="*/ 5 h 227"/>
                <a:gd name="T42" fmla="*/ 1 w 132"/>
                <a:gd name="T43" fmla="*/ 4 h 227"/>
                <a:gd name="T44" fmla="*/ 2 w 132"/>
                <a:gd name="T45" fmla="*/ 4 h 227"/>
                <a:gd name="T46" fmla="*/ 2 w 132"/>
                <a:gd name="T47" fmla="*/ 3 h 227"/>
                <a:gd name="T48" fmla="*/ 2 w 132"/>
                <a:gd name="T49" fmla="*/ 4 h 227"/>
                <a:gd name="T50" fmla="*/ 2 w 132"/>
                <a:gd name="T51" fmla="*/ 6 h 227"/>
                <a:gd name="T52" fmla="*/ 3 w 132"/>
                <a:gd name="T53" fmla="*/ 7 h 227"/>
                <a:gd name="T54" fmla="*/ 3 w 132"/>
                <a:gd name="T55" fmla="*/ 7 h 227"/>
                <a:gd name="T56" fmla="*/ 3 w 132"/>
                <a:gd name="T57" fmla="*/ 6 h 227"/>
                <a:gd name="T58" fmla="*/ 3 w 132"/>
                <a:gd name="T59" fmla="*/ 4 h 227"/>
                <a:gd name="T60" fmla="*/ 3 w 132"/>
                <a:gd name="T61" fmla="*/ 3 h 227"/>
                <a:gd name="T62" fmla="*/ 3 w 132"/>
                <a:gd name="T63" fmla="*/ 3 h 227"/>
                <a:gd name="T64" fmla="*/ 3 w 132"/>
                <a:gd name="T65" fmla="*/ 3 h 227"/>
                <a:gd name="T66" fmla="*/ 3 w 132"/>
                <a:gd name="T67" fmla="*/ 4 h 227"/>
                <a:gd name="T68" fmla="*/ 4 w 132"/>
                <a:gd name="T69" fmla="*/ 4 h 227"/>
                <a:gd name="T70" fmla="*/ 4 w 132"/>
                <a:gd name="T71" fmla="*/ 5 h 227"/>
                <a:gd name="T72" fmla="*/ 4 w 132"/>
                <a:gd name="T73" fmla="*/ 5 h 227"/>
                <a:gd name="T74" fmla="*/ 4 w 132"/>
                <a:gd name="T75" fmla="*/ 5 h 227"/>
                <a:gd name="T76" fmla="*/ 4 w 132"/>
                <a:gd name="T77" fmla="*/ 4 h 227"/>
                <a:gd name="T78" fmla="*/ 4 w 132"/>
                <a:gd name="T79" fmla="*/ 4 h 227"/>
                <a:gd name="T80" fmla="*/ 3 w 132"/>
                <a:gd name="T81" fmla="*/ 3 h 227"/>
                <a:gd name="T82" fmla="*/ 3 w 132"/>
                <a:gd name="T83" fmla="*/ 3 h 227"/>
                <a:gd name="T84" fmla="*/ 3 w 132"/>
                <a:gd name="T85" fmla="*/ 2 h 227"/>
                <a:gd name="T86" fmla="*/ 3 w 132"/>
                <a:gd name="T87" fmla="*/ 2 h 227"/>
                <a:gd name="T88" fmla="*/ 3 w 132"/>
                <a:gd name="T89" fmla="*/ 1 h 227"/>
                <a:gd name="T90" fmla="*/ 3 w 132"/>
                <a:gd name="T91" fmla="*/ 1 h 227"/>
                <a:gd name="T92" fmla="*/ 3 w 132"/>
                <a:gd name="T93" fmla="*/ 2 h 227"/>
                <a:gd name="T94" fmla="*/ 4 w 132"/>
                <a:gd name="T95" fmla="*/ 2 h 227"/>
                <a:gd name="T96" fmla="*/ 4 w 132"/>
                <a:gd name="T97" fmla="*/ 2 h 227"/>
                <a:gd name="T98" fmla="*/ 4 w 132"/>
                <a:gd name="T99" fmla="*/ 3 h 227"/>
                <a:gd name="T100" fmla="*/ 5 w 132"/>
                <a:gd name="T101" fmla="*/ 3 h 227"/>
                <a:gd name="T102" fmla="*/ 4 w 132"/>
                <a:gd name="T103" fmla="*/ 2 h 227"/>
                <a:gd name="T104" fmla="*/ 4 w 132"/>
                <a:gd name="T105" fmla="*/ 2 h 227"/>
                <a:gd name="T106" fmla="*/ 4 w 132"/>
                <a:gd name="T107" fmla="*/ 1 h 227"/>
                <a:gd name="T108" fmla="*/ 3 w 132"/>
                <a:gd name="T109" fmla="*/ 1 h 227"/>
                <a:gd name="T110" fmla="*/ 3 w 132"/>
                <a:gd name="T111" fmla="*/ 0 h 227"/>
                <a:gd name="T112" fmla="*/ 4 w 132"/>
                <a:gd name="T113" fmla="*/ 0 h 227"/>
                <a:gd name="T114" fmla="*/ 3 w 132"/>
                <a:gd name="T115" fmla="*/ 0 h 22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32" h="227">
                  <a:moveTo>
                    <a:pt x="92" y="5"/>
                  </a:moveTo>
                  <a:lnTo>
                    <a:pt x="86" y="15"/>
                  </a:lnTo>
                  <a:lnTo>
                    <a:pt x="79" y="28"/>
                  </a:lnTo>
                  <a:lnTo>
                    <a:pt x="72" y="41"/>
                  </a:lnTo>
                  <a:lnTo>
                    <a:pt x="70" y="49"/>
                  </a:lnTo>
                  <a:lnTo>
                    <a:pt x="62" y="49"/>
                  </a:lnTo>
                  <a:lnTo>
                    <a:pt x="53" y="52"/>
                  </a:lnTo>
                  <a:lnTo>
                    <a:pt x="41" y="56"/>
                  </a:lnTo>
                  <a:lnTo>
                    <a:pt x="31" y="61"/>
                  </a:lnTo>
                  <a:lnTo>
                    <a:pt x="19" y="67"/>
                  </a:lnTo>
                  <a:lnTo>
                    <a:pt x="11" y="73"/>
                  </a:lnTo>
                  <a:lnTo>
                    <a:pt x="4" y="79"/>
                  </a:lnTo>
                  <a:lnTo>
                    <a:pt x="1" y="82"/>
                  </a:lnTo>
                  <a:lnTo>
                    <a:pt x="0" y="87"/>
                  </a:lnTo>
                  <a:lnTo>
                    <a:pt x="0" y="89"/>
                  </a:lnTo>
                  <a:lnTo>
                    <a:pt x="1" y="89"/>
                  </a:lnTo>
                  <a:lnTo>
                    <a:pt x="5" y="87"/>
                  </a:lnTo>
                  <a:lnTo>
                    <a:pt x="10" y="84"/>
                  </a:lnTo>
                  <a:lnTo>
                    <a:pt x="17" y="80"/>
                  </a:lnTo>
                  <a:lnTo>
                    <a:pt x="25" y="75"/>
                  </a:lnTo>
                  <a:lnTo>
                    <a:pt x="34" y="70"/>
                  </a:lnTo>
                  <a:lnTo>
                    <a:pt x="43" y="66"/>
                  </a:lnTo>
                  <a:lnTo>
                    <a:pt x="51" y="61"/>
                  </a:lnTo>
                  <a:lnTo>
                    <a:pt x="60" y="58"/>
                  </a:lnTo>
                  <a:lnTo>
                    <a:pt x="65" y="57"/>
                  </a:lnTo>
                  <a:lnTo>
                    <a:pt x="62" y="68"/>
                  </a:lnTo>
                  <a:lnTo>
                    <a:pt x="58" y="83"/>
                  </a:lnTo>
                  <a:lnTo>
                    <a:pt x="56" y="97"/>
                  </a:lnTo>
                  <a:lnTo>
                    <a:pt x="54" y="106"/>
                  </a:lnTo>
                  <a:lnTo>
                    <a:pt x="48" y="112"/>
                  </a:lnTo>
                  <a:lnTo>
                    <a:pt x="41" y="119"/>
                  </a:lnTo>
                  <a:lnTo>
                    <a:pt x="34" y="127"/>
                  </a:lnTo>
                  <a:lnTo>
                    <a:pt x="26" y="135"/>
                  </a:lnTo>
                  <a:lnTo>
                    <a:pt x="18" y="144"/>
                  </a:lnTo>
                  <a:lnTo>
                    <a:pt x="11" y="151"/>
                  </a:lnTo>
                  <a:lnTo>
                    <a:pt x="7" y="157"/>
                  </a:lnTo>
                  <a:lnTo>
                    <a:pt x="4" y="162"/>
                  </a:lnTo>
                  <a:lnTo>
                    <a:pt x="3" y="166"/>
                  </a:lnTo>
                  <a:lnTo>
                    <a:pt x="4" y="168"/>
                  </a:lnTo>
                  <a:lnTo>
                    <a:pt x="7" y="168"/>
                  </a:lnTo>
                  <a:lnTo>
                    <a:pt x="10" y="165"/>
                  </a:lnTo>
                  <a:lnTo>
                    <a:pt x="13" y="160"/>
                  </a:lnTo>
                  <a:lnTo>
                    <a:pt x="19" y="156"/>
                  </a:lnTo>
                  <a:lnTo>
                    <a:pt x="25" y="149"/>
                  </a:lnTo>
                  <a:lnTo>
                    <a:pt x="32" y="142"/>
                  </a:lnTo>
                  <a:lnTo>
                    <a:pt x="39" y="136"/>
                  </a:lnTo>
                  <a:lnTo>
                    <a:pt x="45" y="130"/>
                  </a:lnTo>
                  <a:lnTo>
                    <a:pt x="50" y="126"/>
                  </a:lnTo>
                  <a:lnTo>
                    <a:pt x="55" y="123"/>
                  </a:lnTo>
                  <a:lnTo>
                    <a:pt x="56" y="142"/>
                  </a:lnTo>
                  <a:lnTo>
                    <a:pt x="58" y="172"/>
                  </a:lnTo>
                  <a:lnTo>
                    <a:pt x="61" y="202"/>
                  </a:lnTo>
                  <a:lnTo>
                    <a:pt x="63" y="220"/>
                  </a:lnTo>
                  <a:lnTo>
                    <a:pt x="65" y="226"/>
                  </a:lnTo>
                  <a:lnTo>
                    <a:pt x="66" y="227"/>
                  </a:lnTo>
                  <a:lnTo>
                    <a:pt x="66" y="225"/>
                  </a:lnTo>
                  <a:lnTo>
                    <a:pt x="68" y="218"/>
                  </a:lnTo>
                  <a:lnTo>
                    <a:pt x="68" y="198"/>
                  </a:lnTo>
                  <a:lnTo>
                    <a:pt x="66" y="165"/>
                  </a:lnTo>
                  <a:lnTo>
                    <a:pt x="65" y="133"/>
                  </a:lnTo>
                  <a:lnTo>
                    <a:pt x="68" y="113"/>
                  </a:lnTo>
                  <a:lnTo>
                    <a:pt x="69" y="111"/>
                  </a:lnTo>
                  <a:lnTo>
                    <a:pt x="71" y="111"/>
                  </a:lnTo>
                  <a:lnTo>
                    <a:pt x="72" y="114"/>
                  </a:lnTo>
                  <a:lnTo>
                    <a:pt x="73" y="119"/>
                  </a:lnTo>
                  <a:lnTo>
                    <a:pt x="76" y="123"/>
                  </a:lnTo>
                  <a:lnTo>
                    <a:pt x="80" y="130"/>
                  </a:lnTo>
                  <a:lnTo>
                    <a:pt x="86" y="138"/>
                  </a:lnTo>
                  <a:lnTo>
                    <a:pt x="93" y="148"/>
                  </a:lnTo>
                  <a:lnTo>
                    <a:pt x="101" y="156"/>
                  </a:lnTo>
                  <a:lnTo>
                    <a:pt x="108" y="163"/>
                  </a:lnTo>
                  <a:lnTo>
                    <a:pt x="114" y="168"/>
                  </a:lnTo>
                  <a:lnTo>
                    <a:pt x="118" y="171"/>
                  </a:lnTo>
                  <a:lnTo>
                    <a:pt x="122" y="171"/>
                  </a:lnTo>
                  <a:lnTo>
                    <a:pt x="122" y="167"/>
                  </a:lnTo>
                  <a:lnTo>
                    <a:pt x="117" y="162"/>
                  </a:lnTo>
                  <a:lnTo>
                    <a:pt x="111" y="155"/>
                  </a:lnTo>
                  <a:lnTo>
                    <a:pt x="107" y="150"/>
                  </a:lnTo>
                  <a:lnTo>
                    <a:pt x="102" y="144"/>
                  </a:lnTo>
                  <a:lnTo>
                    <a:pt x="98" y="137"/>
                  </a:lnTo>
                  <a:lnTo>
                    <a:pt x="92" y="129"/>
                  </a:lnTo>
                  <a:lnTo>
                    <a:pt x="86" y="122"/>
                  </a:lnTo>
                  <a:lnTo>
                    <a:pt x="81" y="115"/>
                  </a:lnTo>
                  <a:lnTo>
                    <a:pt x="79" y="110"/>
                  </a:lnTo>
                  <a:lnTo>
                    <a:pt x="77" y="105"/>
                  </a:lnTo>
                  <a:lnTo>
                    <a:pt x="76" y="95"/>
                  </a:lnTo>
                  <a:lnTo>
                    <a:pt x="77" y="81"/>
                  </a:lnTo>
                  <a:lnTo>
                    <a:pt x="78" y="68"/>
                  </a:lnTo>
                  <a:lnTo>
                    <a:pt x="80" y="60"/>
                  </a:lnTo>
                  <a:lnTo>
                    <a:pt x="81" y="58"/>
                  </a:lnTo>
                  <a:lnTo>
                    <a:pt x="84" y="58"/>
                  </a:lnTo>
                  <a:lnTo>
                    <a:pt x="86" y="60"/>
                  </a:lnTo>
                  <a:lnTo>
                    <a:pt x="91" y="65"/>
                  </a:lnTo>
                  <a:lnTo>
                    <a:pt x="94" y="68"/>
                  </a:lnTo>
                  <a:lnTo>
                    <a:pt x="100" y="73"/>
                  </a:lnTo>
                  <a:lnTo>
                    <a:pt x="106" y="79"/>
                  </a:lnTo>
                  <a:lnTo>
                    <a:pt x="111" y="84"/>
                  </a:lnTo>
                  <a:lnTo>
                    <a:pt x="118" y="89"/>
                  </a:lnTo>
                  <a:lnTo>
                    <a:pt x="123" y="94"/>
                  </a:lnTo>
                  <a:lnTo>
                    <a:pt x="127" y="98"/>
                  </a:lnTo>
                  <a:lnTo>
                    <a:pt x="131" y="100"/>
                  </a:lnTo>
                  <a:lnTo>
                    <a:pt x="132" y="100"/>
                  </a:lnTo>
                  <a:lnTo>
                    <a:pt x="129" y="96"/>
                  </a:lnTo>
                  <a:lnTo>
                    <a:pt x="123" y="88"/>
                  </a:lnTo>
                  <a:lnTo>
                    <a:pt x="117" y="81"/>
                  </a:lnTo>
                  <a:lnTo>
                    <a:pt x="110" y="73"/>
                  </a:lnTo>
                  <a:lnTo>
                    <a:pt x="103" y="65"/>
                  </a:lnTo>
                  <a:lnTo>
                    <a:pt x="98" y="57"/>
                  </a:lnTo>
                  <a:lnTo>
                    <a:pt x="94" y="52"/>
                  </a:lnTo>
                  <a:lnTo>
                    <a:pt x="93" y="46"/>
                  </a:lnTo>
                  <a:lnTo>
                    <a:pt x="92" y="35"/>
                  </a:lnTo>
                  <a:lnTo>
                    <a:pt x="92" y="23"/>
                  </a:lnTo>
                  <a:lnTo>
                    <a:pt x="96" y="12"/>
                  </a:lnTo>
                  <a:lnTo>
                    <a:pt x="100" y="4"/>
                  </a:lnTo>
                  <a:lnTo>
                    <a:pt x="100" y="0"/>
                  </a:lnTo>
                  <a:lnTo>
                    <a:pt x="95" y="1"/>
                  </a:lnTo>
                  <a:lnTo>
                    <a:pt x="92" y="5"/>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49" name="Freeform 321">
              <a:extLst>
                <a:ext uri="{FF2B5EF4-FFF2-40B4-BE49-F238E27FC236}">
                  <a16:creationId xmlns:a16="http://schemas.microsoft.com/office/drawing/2014/main" xmlns="" id="{CD137ADA-2F0F-4DE8-9AB2-9802D80EBF3B}"/>
                </a:ext>
              </a:extLst>
            </p:cNvPr>
            <p:cNvSpPr>
              <a:spLocks/>
            </p:cNvSpPr>
            <p:nvPr/>
          </p:nvSpPr>
          <p:spPr bwMode="auto">
            <a:xfrm>
              <a:off x="2838" y="774"/>
              <a:ext cx="132" cy="104"/>
            </a:xfrm>
            <a:custGeom>
              <a:avLst/>
              <a:gdLst>
                <a:gd name="T0" fmla="*/ 1 w 263"/>
                <a:gd name="T1" fmla="*/ 1 h 207"/>
                <a:gd name="T2" fmla="*/ 1 w 263"/>
                <a:gd name="T3" fmla="*/ 2 h 207"/>
                <a:gd name="T4" fmla="*/ 2 w 263"/>
                <a:gd name="T5" fmla="*/ 2 h 207"/>
                <a:gd name="T6" fmla="*/ 2 w 263"/>
                <a:gd name="T7" fmla="*/ 2 h 207"/>
                <a:gd name="T8" fmla="*/ 2 w 263"/>
                <a:gd name="T9" fmla="*/ 3 h 207"/>
                <a:gd name="T10" fmla="*/ 3 w 263"/>
                <a:gd name="T11" fmla="*/ 5 h 207"/>
                <a:gd name="T12" fmla="*/ 3 w 263"/>
                <a:gd name="T13" fmla="*/ 4 h 207"/>
                <a:gd name="T14" fmla="*/ 3 w 263"/>
                <a:gd name="T15" fmla="*/ 3 h 207"/>
                <a:gd name="T16" fmla="*/ 3 w 263"/>
                <a:gd name="T17" fmla="*/ 2 h 207"/>
                <a:gd name="T18" fmla="*/ 4 w 263"/>
                <a:gd name="T19" fmla="*/ 3 h 207"/>
                <a:gd name="T20" fmla="*/ 4 w 263"/>
                <a:gd name="T21" fmla="*/ 4 h 207"/>
                <a:gd name="T22" fmla="*/ 5 w 263"/>
                <a:gd name="T23" fmla="*/ 6 h 207"/>
                <a:gd name="T24" fmla="*/ 5 w 263"/>
                <a:gd name="T25" fmla="*/ 7 h 207"/>
                <a:gd name="T26" fmla="*/ 5 w 263"/>
                <a:gd name="T27" fmla="*/ 6 h 207"/>
                <a:gd name="T28" fmla="*/ 5 w 263"/>
                <a:gd name="T29" fmla="*/ 4 h 207"/>
                <a:gd name="T30" fmla="*/ 6 w 263"/>
                <a:gd name="T31" fmla="*/ 5 h 207"/>
                <a:gd name="T32" fmla="*/ 8 w 263"/>
                <a:gd name="T33" fmla="*/ 6 h 207"/>
                <a:gd name="T34" fmla="*/ 9 w 263"/>
                <a:gd name="T35" fmla="*/ 6 h 207"/>
                <a:gd name="T36" fmla="*/ 8 w 263"/>
                <a:gd name="T37" fmla="*/ 6 h 207"/>
                <a:gd name="T38" fmla="*/ 7 w 263"/>
                <a:gd name="T39" fmla="*/ 5 h 207"/>
                <a:gd name="T40" fmla="*/ 6 w 263"/>
                <a:gd name="T41" fmla="*/ 4 h 207"/>
                <a:gd name="T42" fmla="*/ 5 w 263"/>
                <a:gd name="T43" fmla="*/ 3 h 207"/>
                <a:gd name="T44" fmla="*/ 5 w 263"/>
                <a:gd name="T45" fmla="*/ 3 h 207"/>
                <a:gd name="T46" fmla="*/ 6 w 263"/>
                <a:gd name="T47" fmla="*/ 3 h 207"/>
                <a:gd name="T48" fmla="*/ 8 w 263"/>
                <a:gd name="T49" fmla="*/ 3 h 207"/>
                <a:gd name="T50" fmla="*/ 9 w 263"/>
                <a:gd name="T51" fmla="*/ 3 h 207"/>
                <a:gd name="T52" fmla="*/ 8 w 263"/>
                <a:gd name="T53" fmla="*/ 3 h 207"/>
                <a:gd name="T54" fmla="*/ 7 w 263"/>
                <a:gd name="T55" fmla="*/ 3 h 207"/>
                <a:gd name="T56" fmla="*/ 5 w 263"/>
                <a:gd name="T57" fmla="*/ 3 h 207"/>
                <a:gd name="T58" fmla="*/ 5 w 263"/>
                <a:gd name="T59" fmla="*/ 3 h 207"/>
                <a:gd name="T60" fmla="*/ 4 w 263"/>
                <a:gd name="T61" fmla="*/ 2 h 207"/>
                <a:gd name="T62" fmla="*/ 3 w 263"/>
                <a:gd name="T63" fmla="*/ 2 h 207"/>
                <a:gd name="T64" fmla="*/ 4 w 263"/>
                <a:gd name="T65" fmla="*/ 2 h 207"/>
                <a:gd name="T66" fmla="*/ 5 w 263"/>
                <a:gd name="T67" fmla="*/ 1 h 207"/>
                <a:gd name="T68" fmla="*/ 6 w 263"/>
                <a:gd name="T69" fmla="*/ 1 h 207"/>
                <a:gd name="T70" fmla="*/ 6 w 263"/>
                <a:gd name="T71" fmla="*/ 0 h 207"/>
                <a:gd name="T72" fmla="*/ 5 w 263"/>
                <a:gd name="T73" fmla="*/ 1 h 207"/>
                <a:gd name="T74" fmla="*/ 4 w 263"/>
                <a:gd name="T75" fmla="*/ 1 h 207"/>
                <a:gd name="T76" fmla="*/ 3 w 263"/>
                <a:gd name="T77" fmla="*/ 2 h 207"/>
                <a:gd name="T78" fmla="*/ 2 w 263"/>
                <a:gd name="T79" fmla="*/ 2 h 207"/>
                <a:gd name="T80" fmla="*/ 2 w 263"/>
                <a:gd name="T81" fmla="*/ 1 h 207"/>
                <a:gd name="T82" fmla="*/ 1 w 263"/>
                <a:gd name="T83" fmla="*/ 1 h 207"/>
                <a:gd name="T84" fmla="*/ 0 w 263"/>
                <a:gd name="T85" fmla="*/ 1 h 20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63" h="207">
                  <a:moveTo>
                    <a:pt x="0" y="16"/>
                  </a:moveTo>
                  <a:lnTo>
                    <a:pt x="6" y="21"/>
                  </a:lnTo>
                  <a:lnTo>
                    <a:pt x="14" y="28"/>
                  </a:lnTo>
                  <a:lnTo>
                    <a:pt x="21" y="35"/>
                  </a:lnTo>
                  <a:lnTo>
                    <a:pt x="25" y="38"/>
                  </a:lnTo>
                  <a:lnTo>
                    <a:pt x="27" y="39"/>
                  </a:lnTo>
                  <a:lnTo>
                    <a:pt x="31" y="40"/>
                  </a:lnTo>
                  <a:lnTo>
                    <a:pt x="35" y="43"/>
                  </a:lnTo>
                  <a:lnTo>
                    <a:pt x="41" y="45"/>
                  </a:lnTo>
                  <a:lnTo>
                    <a:pt x="47" y="48"/>
                  </a:lnTo>
                  <a:lnTo>
                    <a:pt x="52" y="51"/>
                  </a:lnTo>
                  <a:lnTo>
                    <a:pt x="56" y="53"/>
                  </a:lnTo>
                  <a:lnTo>
                    <a:pt x="60" y="55"/>
                  </a:lnTo>
                  <a:lnTo>
                    <a:pt x="60" y="74"/>
                  </a:lnTo>
                  <a:lnTo>
                    <a:pt x="59" y="96"/>
                  </a:lnTo>
                  <a:lnTo>
                    <a:pt x="60" y="115"/>
                  </a:lnTo>
                  <a:lnTo>
                    <a:pt x="62" y="130"/>
                  </a:lnTo>
                  <a:lnTo>
                    <a:pt x="65" y="136"/>
                  </a:lnTo>
                  <a:lnTo>
                    <a:pt x="67" y="136"/>
                  </a:lnTo>
                  <a:lnTo>
                    <a:pt x="67" y="131"/>
                  </a:lnTo>
                  <a:lnTo>
                    <a:pt x="65" y="124"/>
                  </a:lnTo>
                  <a:lnTo>
                    <a:pt x="65" y="111"/>
                  </a:lnTo>
                  <a:lnTo>
                    <a:pt x="68" y="89"/>
                  </a:lnTo>
                  <a:lnTo>
                    <a:pt x="70" y="68"/>
                  </a:lnTo>
                  <a:lnTo>
                    <a:pt x="72" y="56"/>
                  </a:lnTo>
                  <a:lnTo>
                    <a:pt x="77" y="60"/>
                  </a:lnTo>
                  <a:lnTo>
                    <a:pt x="83" y="64"/>
                  </a:lnTo>
                  <a:lnTo>
                    <a:pt x="90" y="71"/>
                  </a:lnTo>
                  <a:lnTo>
                    <a:pt x="97" y="78"/>
                  </a:lnTo>
                  <a:lnTo>
                    <a:pt x="103" y="84"/>
                  </a:lnTo>
                  <a:lnTo>
                    <a:pt x="110" y="90"/>
                  </a:lnTo>
                  <a:lnTo>
                    <a:pt x="116" y="94"/>
                  </a:lnTo>
                  <a:lnTo>
                    <a:pt x="121" y="97"/>
                  </a:lnTo>
                  <a:lnTo>
                    <a:pt x="123" y="120"/>
                  </a:lnTo>
                  <a:lnTo>
                    <a:pt x="129" y="153"/>
                  </a:lnTo>
                  <a:lnTo>
                    <a:pt x="137" y="184"/>
                  </a:lnTo>
                  <a:lnTo>
                    <a:pt x="144" y="203"/>
                  </a:lnTo>
                  <a:lnTo>
                    <a:pt x="148" y="207"/>
                  </a:lnTo>
                  <a:lnTo>
                    <a:pt x="149" y="204"/>
                  </a:lnTo>
                  <a:lnTo>
                    <a:pt x="147" y="196"/>
                  </a:lnTo>
                  <a:lnTo>
                    <a:pt x="145" y="187"/>
                  </a:lnTo>
                  <a:lnTo>
                    <a:pt x="141" y="170"/>
                  </a:lnTo>
                  <a:lnTo>
                    <a:pt x="137" y="146"/>
                  </a:lnTo>
                  <a:lnTo>
                    <a:pt x="133" y="121"/>
                  </a:lnTo>
                  <a:lnTo>
                    <a:pt x="133" y="105"/>
                  </a:lnTo>
                  <a:lnTo>
                    <a:pt x="145" y="112"/>
                  </a:lnTo>
                  <a:lnTo>
                    <a:pt x="162" y="121"/>
                  </a:lnTo>
                  <a:lnTo>
                    <a:pt x="182" y="131"/>
                  </a:lnTo>
                  <a:lnTo>
                    <a:pt x="202" y="143"/>
                  </a:lnTo>
                  <a:lnTo>
                    <a:pt x="222" y="154"/>
                  </a:lnTo>
                  <a:lnTo>
                    <a:pt x="239" y="165"/>
                  </a:lnTo>
                  <a:lnTo>
                    <a:pt x="252" y="172"/>
                  </a:lnTo>
                  <a:lnTo>
                    <a:pt x="259" y="176"/>
                  </a:lnTo>
                  <a:lnTo>
                    <a:pt x="262" y="179"/>
                  </a:lnTo>
                  <a:lnTo>
                    <a:pt x="263" y="177"/>
                  </a:lnTo>
                  <a:lnTo>
                    <a:pt x="260" y="173"/>
                  </a:lnTo>
                  <a:lnTo>
                    <a:pt x="253" y="166"/>
                  </a:lnTo>
                  <a:lnTo>
                    <a:pt x="245" y="160"/>
                  </a:lnTo>
                  <a:lnTo>
                    <a:pt x="231" y="151"/>
                  </a:lnTo>
                  <a:lnTo>
                    <a:pt x="215" y="141"/>
                  </a:lnTo>
                  <a:lnTo>
                    <a:pt x="197" y="129"/>
                  </a:lnTo>
                  <a:lnTo>
                    <a:pt x="178" y="117"/>
                  </a:lnTo>
                  <a:lnTo>
                    <a:pt x="162" y="107"/>
                  </a:lnTo>
                  <a:lnTo>
                    <a:pt x="148" y="100"/>
                  </a:lnTo>
                  <a:lnTo>
                    <a:pt x="140" y="96"/>
                  </a:lnTo>
                  <a:lnTo>
                    <a:pt x="133" y="93"/>
                  </a:lnTo>
                  <a:lnTo>
                    <a:pt x="136" y="92"/>
                  </a:lnTo>
                  <a:lnTo>
                    <a:pt x="143" y="91"/>
                  </a:lnTo>
                  <a:lnTo>
                    <a:pt x="152" y="89"/>
                  </a:lnTo>
                  <a:lnTo>
                    <a:pt x="161" y="85"/>
                  </a:lnTo>
                  <a:lnTo>
                    <a:pt x="174" y="83"/>
                  </a:lnTo>
                  <a:lnTo>
                    <a:pt x="189" y="81"/>
                  </a:lnTo>
                  <a:lnTo>
                    <a:pt x="204" y="79"/>
                  </a:lnTo>
                  <a:lnTo>
                    <a:pt x="220" y="79"/>
                  </a:lnTo>
                  <a:lnTo>
                    <a:pt x="235" y="81"/>
                  </a:lnTo>
                  <a:lnTo>
                    <a:pt x="246" y="82"/>
                  </a:lnTo>
                  <a:lnTo>
                    <a:pt x="255" y="85"/>
                  </a:lnTo>
                  <a:lnTo>
                    <a:pt x="263" y="89"/>
                  </a:lnTo>
                  <a:lnTo>
                    <a:pt x="263" y="86"/>
                  </a:lnTo>
                  <a:lnTo>
                    <a:pt x="259" y="82"/>
                  </a:lnTo>
                  <a:lnTo>
                    <a:pt x="251" y="76"/>
                  </a:lnTo>
                  <a:lnTo>
                    <a:pt x="244" y="75"/>
                  </a:lnTo>
                  <a:lnTo>
                    <a:pt x="230" y="74"/>
                  </a:lnTo>
                  <a:lnTo>
                    <a:pt x="213" y="74"/>
                  </a:lnTo>
                  <a:lnTo>
                    <a:pt x="194" y="74"/>
                  </a:lnTo>
                  <a:lnTo>
                    <a:pt x="175" y="75"/>
                  </a:lnTo>
                  <a:lnTo>
                    <a:pt x="158" y="75"/>
                  </a:lnTo>
                  <a:lnTo>
                    <a:pt x="145" y="76"/>
                  </a:lnTo>
                  <a:lnTo>
                    <a:pt x="137" y="76"/>
                  </a:lnTo>
                  <a:lnTo>
                    <a:pt x="132" y="76"/>
                  </a:lnTo>
                  <a:lnTo>
                    <a:pt x="125" y="73"/>
                  </a:lnTo>
                  <a:lnTo>
                    <a:pt x="118" y="68"/>
                  </a:lnTo>
                  <a:lnTo>
                    <a:pt x="111" y="62"/>
                  </a:lnTo>
                  <a:lnTo>
                    <a:pt x="103" y="56"/>
                  </a:lnTo>
                  <a:lnTo>
                    <a:pt x="97" y="52"/>
                  </a:lnTo>
                  <a:lnTo>
                    <a:pt x="92" y="47"/>
                  </a:lnTo>
                  <a:lnTo>
                    <a:pt x="88" y="45"/>
                  </a:lnTo>
                  <a:lnTo>
                    <a:pt x="97" y="40"/>
                  </a:lnTo>
                  <a:lnTo>
                    <a:pt x="106" y="35"/>
                  </a:lnTo>
                  <a:lnTo>
                    <a:pt x="116" y="29"/>
                  </a:lnTo>
                  <a:lnTo>
                    <a:pt x="128" y="22"/>
                  </a:lnTo>
                  <a:lnTo>
                    <a:pt x="138" y="16"/>
                  </a:lnTo>
                  <a:lnTo>
                    <a:pt x="148" y="10"/>
                  </a:lnTo>
                  <a:lnTo>
                    <a:pt x="156" y="7"/>
                  </a:lnTo>
                  <a:lnTo>
                    <a:pt x="163" y="6"/>
                  </a:lnTo>
                  <a:lnTo>
                    <a:pt x="170" y="3"/>
                  </a:lnTo>
                  <a:lnTo>
                    <a:pt x="169" y="1"/>
                  </a:lnTo>
                  <a:lnTo>
                    <a:pt x="161" y="0"/>
                  </a:lnTo>
                  <a:lnTo>
                    <a:pt x="151" y="2"/>
                  </a:lnTo>
                  <a:lnTo>
                    <a:pt x="144" y="6"/>
                  </a:lnTo>
                  <a:lnTo>
                    <a:pt x="133" y="9"/>
                  </a:lnTo>
                  <a:lnTo>
                    <a:pt x="122" y="14"/>
                  </a:lnTo>
                  <a:lnTo>
                    <a:pt x="110" y="20"/>
                  </a:lnTo>
                  <a:lnTo>
                    <a:pt x="100" y="25"/>
                  </a:lnTo>
                  <a:lnTo>
                    <a:pt x="90" y="30"/>
                  </a:lnTo>
                  <a:lnTo>
                    <a:pt x="82" y="33"/>
                  </a:lnTo>
                  <a:lnTo>
                    <a:pt x="77" y="37"/>
                  </a:lnTo>
                  <a:lnTo>
                    <a:pt x="71" y="39"/>
                  </a:lnTo>
                  <a:lnTo>
                    <a:pt x="64" y="39"/>
                  </a:lnTo>
                  <a:lnTo>
                    <a:pt x="57" y="38"/>
                  </a:lnTo>
                  <a:lnTo>
                    <a:pt x="48" y="33"/>
                  </a:lnTo>
                  <a:lnTo>
                    <a:pt x="42" y="30"/>
                  </a:lnTo>
                  <a:lnTo>
                    <a:pt x="37" y="28"/>
                  </a:lnTo>
                  <a:lnTo>
                    <a:pt x="29" y="24"/>
                  </a:lnTo>
                  <a:lnTo>
                    <a:pt x="22" y="21"/>
                  </a:lnTo>
                  <a:lnTo>
                    <a:pt x="15" y="18"/>
                  </a:lnTo>
                  <a:lnTo>
                    <a:pt x="8" y="17"/>
                  </a:lnTo>
                  <a:lnTo>
                    <a:pt x="3" y="16"/>
                  </a:lnTo>
                  <a:lnTo>
                    <a:pt x="0" y="16"/>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50" name="Freeform 322">
              <a:extLst>
                <a:ext uri="{FF2B5EF4-FFF2-40B4-BE49-F238E27FC236}">
                  <a16:creationId xmlns:a16="http://schemas.microsoft.com/office/drawing/2014/main" xmlns="" id="{88E0EDDF-888E-4B53-AED4-16ECB138BC71}"/>
                </a:ext>
              </a:extLst>
            </p:cNvPr>
            <p:cNvSpPr>
              <a:spLocks/>
            </p:cNvSpPr>
            <p:nvPr/>
          </p:nvSpPr>
          <p:spPr bwMode="auto">
            <a:xfrm>
              <a:off x="2115" y="995"/>
              <a:ext cx="334" cy="331"/>
            </a:xfrm>
            <a:custGeom>
              <a:avLst/>
              <a:gdLst>
                <a:gd name="T0" fmla="*/ 9 w 667"/>
                <a:gd name="T1" fmla="*/ 4 h 663"/>
                <a:gd name="T2" fmla="*/ 6 w 667"/>
                <a:gd name="T3" fmla="*/ 3 h 663"/>
                <a:gd name="T4" fmla="*/ 3 w 667"/>
                <a:gd name="T5" fmla="*/ 2 h 663"/>
                <a:gd name="T6" fmla="*/ 2 w 667"/>
                <a:gd name="T7" fmla="*/ 2 h 663"/>
                <a:gd name="T8" fmla="*/ 3 w 667"/>
                <a:gd name="T9" fmla="*/ 4 h 663"/>
                <a:gd name="T10" fmla="*/ 4 w 667"/>
                <a:gd name="T11" fmla="*/ 7 h 663"/>
                <a:gd name="T12" fmla="*/ 6 w 667"/>
                <a:gd name="T13" fmla="*/ 8 h 663"/>
                <a:gd name="T14" fmla="*/ 8 w 667"/>
                <a:gd name="T15" fmla="*/ 9 h 663"/>
                <a:gd name="T16" fmla="*/ 7 w 667"/>
                <a:gd name="T17" fmla="*/ 10 h 663"/>
                <a:gd name="T18" fmla="*/ 6 w 667"/>
                <a:gd name="T19" fmla="*/ 9 h 663"/>
                <a:gd name="T20" fmla="*/ 4 w 667"/>
                <a:gd name="T21" fmla="*/ 10 h 663"/>
                <a:gd name="T22" fmla="*/ 2 w 667"/>
                <a:gd name="T23" fmla="*/ 12 h 663"/>
                <a:gd name="T24" fmla="*/ 1 w 667"/>
                <a:gd name="T25" fmla="*/ 13 h 663"/>
                <a:gd name="T26" fmla="*/ 1 w 667"/>
                <a:gd name="T27" fmla="*/ 14 h 663"/>
                <a:gd name="T28" fmla="*/ 2 w 667"/>
                <a:gd name="T29" fmla="*/ 15 h 663"/>
                <a:gd name="T30" fmla="*/ 5 w 667"/>
                <a:gd name="T31" fmla="*/ 15 h 663"/>
                <a:gd name="T32" fmla="*/ 8 w 667"/>
                <a:gd name="T33" fmla="*/ 13 h 663"/>
                <a:gd name="T34" fmla="*/ 8 w 667"/>
                <a:gd name="T35" fmla="*/ 12 h 663"/>
                <a:gd name="T36" fmla="*/ 9 w 667"/>
                <a:gd name="T37" fmla="*/ 10 h 663"/>
                <a:gd name="T38" fmla="*/ 10 w 667"/>
                <a:gd name="T39" fmla="*/ 11 h 663"/>
                <a:gd name="T40" fmla="*/ 9 w 667"/>
                <a:gd name="T41" fmla="*/ 13 h 663"/>
                <a:gd name="T42" fmla="*/ 8 w 667"/>
                <a:gd name="T43" fmla="*/ 13 h 663"/>
                <a:gd name="T44" fmla="*/ 7 w 667"/>
                <a:gd name="T45" fmla="*/ 14 h 663"/>
                <a:gd name="T46" fmla="*/ 6 w 667"/>
                <a:gd name="T47" fmla="*/ 17 h 663"/>
                <a:gd name="T48" fmla="*/ 7 w 667"/>
                <a:gd name="T49" fmla="*/ 18 h 663"/>
                <a:gd name="T50" fmla="*/ 6 w 667"/>
                <a:gd name="T51" fmla="*/ 20 h 663"/>
                <a:gd name="T52" fmla="*/ 8 w 667"/>
                <a:gd name="T53" fmla="*/ 20 h 663"/>
                <a:gd name="T54" fmla="*/ 11 w 667"/>
                <a:gd name="T55" fmla="*/ 18 h 663"/>
                <a:gd name="T56" fmla="*/ 12 w 667"/>
                <a:gd name="T57" fmla="*/ 16 h 663"/>
                <a:gd name="T58" fmla="*/ 11 w 667"/>
                <a:gd name="T59" fmla="*/ 13 h 663"/>
                <a:gd name="T60" fmla="*/ 11 w 667"/>
                <a:gd name="T61" fmla="*/ 11 h 663"/>
                <a:gd name="T62" fmla="*/ 12 w 667"/>
                <a:gd name="T63" fmla="*/ 13 h 663"/>
                <a:gd name="T64" fmla="*/ 13 w 667"/>
                <a:gd name="T65" fmla="*/ 15 h 663"/>
                <a:gd name="T66" fmla="*/ 15 w 667"/>
                <a:gd name="T67" fmla="*/ 17 h 663"/>
                <a:gd name="T68" fmla="*/ 18 w 667"/>
                <a:gd name="T69" fmla="*/ 18 h 663"/>
                <a:gd name="T70" fmla="*/ 19 w 667"/>
                <a:gd name="T71" fmla="*/ 16 h 663"/>
                <a:gd name="T72" fmla="*/ 16 w 667"/>
                <a:gd name="T73" fmla="*/ 12 h 663"/>
                <a:gd name="T74" fmla="*/ 14 w 667"/>
                <a:gd name="T75" fmla="*/ 12 h 663"/>
                <a:gd name="T76" fmla="*/ 14 w 667"/>
                <a:gd name="T77" fmla="*/ 11 h 663"/>
                <a:gd name="T78" fmla="*/ 16 w 667"/>
                <a:gd name="T79" fmla="*/ 12 h 663"/>
                <a:gd name="T80" fmla="*/ 19 w 667"/>
                <a:gd name="T81" fmla="*/ 12 h 663"/>
                <a:gd name="T82" fmla="*/ 21 w 667"/>
                <a:gd name="T83" fmla="*/ 11 h 663"/>
                <a:gd name="T84" fmla="*/ 21 w 667"/>
                <a:gd name="T85" fmla="*/ 11 h 663"/>
                <a:gd name="T86" fmla="*/ 19 w 667"/>
                <a:gd name="T87" fmla="*/ 9 h 663"/>
                <a:gd name="T88" fmla="*/ 17 w 667"/>
                <a:gd name="T89" fmla="*/ 7 h 663"/>
                <a:gd name="T90" fmla="*/ 14 w 667"/>
                <a:gd name="T91" fmla="*/ 8 h 663"/>
                <a:gd name="T92" fmla="*/ 13 w 667"/>
                <a:gd name="T93" fmla="*/ 8 h 663"/>
                <a:gd name="T94" fmla="*/ 13 w 667"/>
                <a:gd name="T95" fmla="*/ 8 h 663"/>
                <a:gd name="T96" fmla="*/ 14 w 667"/>
                <a:gd name="T97" fmla="*/ 7 h 663"/>
                <a:gd name="T98" fmla="*/ 15 w 667"/>
                <a:gd name="T99" fmla="*/ 7 h 663"/>
                <a:gd name="T100" fmla="*/ 16 w 667"/>
                <a:gd name="T101" fmla="*/ 3 h 663"/>
                <a:gd name="T102" fmla="*/ 15 w 667"/>
                <a:gd name="T103" fmla="*/ 0 h 663"/>
                <a:gd name="T104" fmla="*/ 14 w 667"/>
                <a:gd name="T105" fmla="*/ 1 h 663"/>
                <a:gd name="T106" fmla="*/ 12 w 667"/>
                <a:gd name="T107" fmla="*/ 2 h 663"/>
                <a:gd name="T108" fmla="*/ 10 w 667"/>
                <a:gd name="T109" fmla="*/ 5 h 663"/>
                <a:gd name="T110" fmla="*/ 10 w 667"/>
                <a:gd name="T111" fmla="*/ 7 h 6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67" h="663">
                  <a:moveTo>
                    <a:pt x="291" y="242"/>
                  </a:moveTo>
                  <a:lnTo>
                    <a:pt x="289" y="220"/>
                  </a:lnTo>
                  <a:lnTo>
                    <a:pt x="284" y="197"/>
                  </a:lnTo>
                  <a:lnTo>
                    <a:pt x="275" y="175"/>
                  </a:lnTo>
                  <a:lnTo>
                    <a:pt x="265" y="155"/>
                  </a:lnTo>
                  <a:lnTo>
                    <a:pt x="251" y="136"/>
                  </a:lnTo>
                  <a:lnTo>
                    <a:pt x="236" y="121"/>
                  </a:lnTo>
                  <a:lnTo>
                    <a:pt x="220" y="111"/>
                  </a:lnTo>
                  <a:lnTo>
                    <a:pt x="202" y="104"/>
                  </a:lnTo>
                  <a:lnTo>
                    <a:pt x="184" y="99"/>
                  </a:lnTo>
                  <a:lnTo>
                    <a:pt x="162" y="96"/>
                  </a:lnTo>
                  <a:lnTo>
                    <a:pt x="139" y="91"/>
                  </a:lnTo>
                  <a:lnTo>
                    <a:pt x="116" y="86"/>
                  </a:lnTo>
                  <a:lnTo>
                    <a:pt x="95" y="81"/>
                  </a:lnTo>
                  <a:lnTo>
                    <a:pt x="77" y="76"/>
                  </a:lnTo>
                  <a:lnTo>
                    <a:pt x="62" y="72"/>
                  </a:lnTo>
                  <a:lnTo>
                    <a:pt x="53" y="67"/>
                  </a:lnTo>
                  <a:lnTo>
                    <a:pt x="43" y="60"/>
                  </a:lnTo>
                  <a:lnTo>
                    <a:pt x="39" y="60"/>
                  </a:lnTo>
                  <a:lnTo>
                    <a:pt x="39" y="64"/>
                  </a:lnTo>
                  <a:lnTo>
                    <a:pt x="45" y="72"/>
                  </a:lnTo>
                  <a:lnTo>
                    <a:pt x="52" y="86"/>
                  </a:lnTo>
                  <a:lnTo>
                    <a:pt x="57" y="105"/>
                  </a:lnTo>
                  <a:lnTo>
                    <a:pt x="62" y="129"/>
                  </a:lnTo>
                  <a:lnTo>
                    <a:pt x="65" y="154"/>
                  </a:lnTo>
                  <a:lnTo>
                    <a:pt x="69" y="167"/>
                  </a:lnTo>
                  <a:lnTo>
                    <a:pt x="75" y="182"/>
                  </a:lnTo>
                  <a:lnTo>
                    <a:pt x="84" y="198"/>
                  </a:lnTo>
                  <a:lnTo>
                    <a:pt x="94" y="216"/>
                  </a:lnTo>
                  <a:lnTo>
                    <a:pt x="107" y="232"/>
                  </a:lnTo>
                  <a:lnTo>
                    <a:pt x="121" y="247"/>
                  </a:lnTo>
                  <a:lnTo>
                    <a:pt x="137" y="260"/>
                  </a:lnTo>
                  <a:lnTo>
                    <a:pt x="154" y="269"/>
                  </a:lnTo>
                  <a:lnTo>
                    <a:pt x="171" y="276"/>
                  </a:lnTo>
                  <a:lnTo>
                    <a:pt x="187" y="280"/>
                  </a:lnTo>
                  <a:lnTo>
                    <a:pt x="202" y="286"/>
                  </a:lnTo>
                  <a:lnTo>
                    <a:pt x="215" y="291"/>
                  </a:lnTo>
                  <a:lnTo>
                    <a:pt x="228" y="298"/>
                  </a:lnTo>
                  <a:lnTo>
                    <a:pt x="238" y="306"/>
                  </a:lnTo>
                  <a:lnTo>
                    <a:pt x="248" y="316"/>
                  </a:lnTo>
                  <a:lnTo>
                    <a:pt x="258" y="330"/>
                  </a:lnTo>
                  <a:lnTo>
                    <a:pt x="248" y="332"/>
                  </a:lnTo>
                  <a:lnTo>
                    <a:pt x="239" y="332"/>
                  </a:lnTo>
                  <a:lnTo>
                    <a:pt x="230" y="331"/>
                  </a:lnTo>
                  <a:lnTo>
                    <a:pt x="222" y="329"/>
                  </a:lnTo>
                  <a:lnTo>
                    <a:pt x="213" y="326"/>
                  </a:lnTo>
                  <a:lnTo>
                    <a:pt x="203" y="323"/>
                  </a:lnTo>
                  <a:lnTo>
                    <a:pt x="194" y="321"/>
                  </a:lnTo>
                  <a:lnTo>
                    <a:pt x="184" y="318"/>
                  </a:lnTo>
                  <a:lnTo>
                    <a:pt x="170" y="318"/>
                  </a:lnTo>
                  <a:lnTo>
                    <a:pt x="155" y="319"/>
                  </a:lnTo>
                  <a:lnTo>
                    <a:pt x="141" y="324"/>
                  </a:lnTo>
                  <a:lnTo>
                    <a:pt x="128" y="331"/>
                  </a:lnTo>
                  <a:lnTo>
                    <a:pt x="115" y="339"/>
                  </a:lnTo>
                  <a:lnTo>
                    <a:pt x="102" y="349"/>
                  </a:lnTo>
                  <a:lnTo>
                    <a:pt x="92" y="361"/>
                  </a:lnTo>
                  <a:lnTo>
                    <a:pt x="84" y="374"/>
                  </a:lnTo>
                  <a:lnTo>
                    <a:pt x="76" y="386"/>
                  </a:lnTo>
                  <a:lnTo>
                    <a:pt x="66" y="398"/>
                  </a:lnTo>
                  <a:lnTo>
                    <a:pt x="56" y="408"/>
                  </a:lnTo>
                  <a:lnTo>
                    <a:pt x="46" y="417"/>
                  </a:lnTo>
                  <a:lnTo>
                    <a:pt x="35" y="425"/>
                  </a:lnTo>
                  <a:lnTo>
                    <a:pt x="26" y="432"/>
                  </a:lnTo>
                  <a:lnTo>
                    <a:pt x="17" y="437"/>
                  </a:lnTo>
                  <a:lnTo>
                    <a:pt x="10" y="442"/>
                  </a:lnTo>
                  <a:lnTo>
                    <a:pt x="2" y="446"/>
                  </a:lnTo>
                  <a:lnTo>
                    <a:pt x="0" y="450"/>
                  </a:lnTo>
                  <a:lnTo>
                    <a:pt x="3" y="454"/>
                  </a:lnTo>
                  <a:lnTo>
                    <a:pt x="14" y="461"/>
                  </a:lnTo>
                  <a:lnTo>
                    <a:pt x="17" y="463"/>
                  </a:lnTo>
                  <a:lnTo>
                    <a:pt x="22" y="466"/>
                  </a:lnTo>
                  <a:lnTo>
                    <a:pt x="28" y="469"/>
                  </a:lnTo>
                  <a:lnTo>
                    <a:pt x="37" y="473"/>
                  </a:lnTo>
                  <a:lnTo>
                    <a:pt x="46" y="476"/>
                  </a:lnTo>
                  <a:lnTo>
                    <a:pt x="56" y="480"/>
                  </a:lnTo>
                  <a:lnTo>
                    <a:pt x="66" y="483"/>
                  </a:lnTo>
                  <a:lnTo>
                    <a:pt x="79" y="487"/>
                  </a:lnTo>
                  <a:lnTo>
                    <a:pt x="98" y="490"/>
                  </a:lnTo>
                  <a:lnTo>
                    <a:pt x="117" y="492"/>
                  </a:lnTo>
                  <a:lnTo>
                    <a:pt x="138" y="491"/>
                  </a:lnTo>
                  <a:lnTo>
                    <a:pt x="159" y="488"/>
                  </a:lnTo>
                  <a:lnTo>
                    <a:pt x="178" y="481"/>
                  </a:lnTo>
                  <a:lnTo>
                    <a:pt x="197" y="470"/>
                  </a:lnTo>
                  <a:lnTo>
                    <a:pt x="214" y="455"/>
                  </a:lnTo>
                  <a:lnTo>
                    <a:pt x="230" y="435"/>
                  </a:lnTo>
                  <a:lnTo>
                    <a:pt x="235" y="427"/>
                  </a:lnTo>
                  <a:lnTo>
                    <a:pt x="238" y="419"/>
                  </a:lnTo>
                  <a:lnTo>
                    <a:pt x="243" y="409"/>
                  </a:lnTo>
                  <a:lnTo>
                    <a:pt x="246" y="400"/>
                  </a:lnTo>
                  <a:lnTo>
                    <a:pt x="251" y="389"/>
                  </a:lnTo>
                  <a:lnTo>
                    <a:pt x="255" y="377"/>
                  </a:lnTo>
                  <a:lnTo>
                    <a:pt x="261" y="368"/>
                  </a:lnTo>
                  <a:lnTo>
                    <a:pt x="267" y="360"/>
                  </a:lnTo>
                  <a:lnTo>
                    <a:pt x="273" y="354"/>
                  </a:lnTo>
                  <a:lnTo>
                    <a:pt x="279" y="348"/>
                  </a:lnTo>
                  <a:lnTo>
                    <a:pt x="286" y="345"/>
                  </a:lnTo>
                  <a:lnTo>
                    <a:pt x="294" y="344"/>
                  </a:lnTo>
                  <a:lnTo>
                    <a:pt x="294" y="353"/>
                  </a:lnTo>
                  <a:lnTo>
                    <a:pt x="294" y="361"/>
                  </a:lnTo>
                  <a:lnTo>
                    <a:pt x="297" y="368"/>
                  </a:lnTo>
                  <a:lnTo>
                    <a:pt x="300" y="372"/>
                  </a:lnTo>
                  <a:lnTo>
                    <a:pt x="299" y="390"/>
                  </a:lnTo>
                  <a:lnTo>
                    <a:pt x="294" y="404"/>
                  </a:lnTo>
                  <a:lnTo>
                    <a:pt x="284" y="415"/>
                  </a:lnTo>
                  <a:lnTo>
                    <a:pt x="268" y="423"/>
                  </a:lnTo>
                  <a:lnTo>
                    <a:pt x="263" y="425"/>
                  </a:lnTo>
                  <a:lnTo>
                    <a:pt x="258" y="428"/>
                  </a:lnTo>
                  <a:lnTo>
                    <a:pt x="253" y="430"/>
                  </a:lnTo>
                  <a:lnTo>
                    <a:pt x="248" y="434"/>
                  </a:lnTo>
                  <a:lnTo>
                    <a:pt x="244" y="437"/>
                  </a:lnTo>
                  <a:lnTo>
                    <a:pt x="239" y="440"/>
                  </a:lnTo>
                  <a:lnTo>
                    <a:pt x="235" y="444"/>
                  </a:lnTo>
                  <a:lnTo>
                    <a:pt x="231" y="447"/>
                  </a:lnTo>
                  <a:lnTo>
                    <a:pt x="221" y="459"/>
                  </a:lnTo>
                  <a:lnTo>
                    <a:pt x="212" y="472"/>
                  </a:lnTo>
                  <a:lnTo>
                    <a:pt x="203" y="485"/>
                  </a:lnTo>
                  <a:lnTo>
                    <a:pt x="197" y="499"/>
                  </a:lnTo>
                  <a:lnTo>
                    <a:pt x="192" y="514"/>
                  </a:lnTo>
                  <a:lnTo>
                    <a:pt x="189" y="529"/>
                  </a:lnTo>
                  <a:lnTo>
                    <a:pt x="189" y="545"/>
                  </a:lnTo>
                  <a:lnTo>
                    <a:pt x="190" y="560"/>
                  </a:lnTo>
                  <a:lnTo>
                    <a:pt x="191" y="571"/>
                  </a:lnTo>
                  <a:lnTo>
                    <a:pt x="193" y="580"/>
                  </a:lnTo>
                  <a:lnTo>
                    <a:pt x="194" y="589"/>
                  </a:lnTo>
                  <a:lnTo>
                    <a:pt x="194" y="597"/>
                  </a:lnTo>
                  <a:lnTo>
                    <a:pt x="195" y="617"/>
                  </a:lnTo>
                  <a:lnTo>
                    <a:pt x="194" y="632"/>
                  </a:lnTo>
                  <a:lnTo>
                    <a:pt x="191" y="643"/>
                  </a:lnTo>
                  <a:lnTo>
                    <a:pt x="186" y="652"/>
                  </a:lnTo>
                  <a:lnTo>
                    <a:pt x="183" y="661"/>
                  </a:lnTo>
                  <a:lnTo>
                    <a:pt x="185" y="663"/>
                  </a:lnTo>
                  <a:lnTo>
                    <a:pt x="192" y="663"/>
                  </a:lnTo>
                  <a:lnTo>
                    <a:pt x="202" y="662"/>
                  </a:lnTo>
                  <a:lnTo>
                    <a:pt x="225" y="659"/>
                  </a:lnTo>
                  <a:lnTo>
                    <a:pt x="247" y="654"/>
                  </a:lnTo>
                  <a:lnTo>
                    <a:pt x="267" y="647"/>
                  </a:lnTo>
                  <a:lnTo>
                    <a:pt x="285" y="637"/>
                  </a:lnTo>
                  <a:lnTo>
                    <a:pt x="301" y="626"/>
                  </a:lnTo>
                  <a:lnTo>
                    <a:pt x="316" y="612"/>
                  </a:lnTo>
                  <a:lnTo>
                    <a:pt x="329" y="598"/>
                  </a:lnTo>
                  <a:lnTo>
                    <a:pt x="339" y="582"/>
                  </a:lnTo>
                  <a:lnTo>
                    <a:pt x="349" y="566"/>
                  </a:lnTo>
                  <a:lnTo>
                    <a:pt x="355" y="548"/>
                  </a:lnTo>
                  <a:lnTo>
                    <a:pt x="360" y="530"/>
                  </a:lnTo>
                  <a:lnTo>
                    <a:pt x="362" y="512"/>
                  </a:lnTo>
                  <a:lnTo>
                    <a:pt x="362" y="492"/>
                  </a:lnTo>
                  <a:lnTo>
                    <a:pt x="360" y="474"/>
                  </a:lnTo>
                  <a:lnTo>
                    <a:pt x="357" y="455"/>
                  </a:lnTo>
                  <a:lnTo>
                    <a:pt x="350" y="438"/>
                  </a:lnTo>
                  <a:lnTo>
                    <a:pt x="342" y="421"/>
                  </a:lnTo>
                  <a:lnTo>
                    <a:pt x="335" y="408"/>
                  </a:lnTo>
                  <a:lnTo>
                    <a:pt x="329" y="398"/>
                  </a:lnTo>
                  <a:lnTo>
                    <a:pt x="327" y="389"/>
                  </a:lnTo>
                  <a:lnTo>
                    <a:pt x="334" y="386"/>
                  </a:lnTo>
                  <a:lnTo>
                    <a:pt x="341" y="383"/>
                  </a:lnTo>
                  <a:lnTo>
                    <a:pt x="346" y="381"/>
                  </a:lnTo>
                  <a:lnTo>
                    <a:pt x="350" y="377"/>
                  </a:lnTo>
                  <a:lnTo>
                    <a:pt x="360" y="389"/>
                  </a:lnTo>
                  <a:lnTo>
                    <a:pt x="367" y="406"/>
                  </a:lnTo>
                  <a:lnTo>
                    <a:pt x="370" y="427"/>
                  </a:lnTo>
                  <a:lnTo>
                    <a:pt x="374" y="447"/>
                  </a:lnTo>
                  <a:lnTo>
                    <a:pt x="376" y="462"/>
                  </a:lnTo>
                  <a:lnTo>
                    <a:pt x="379" y="476"/>
                  </a:lnTo>
                  <a:lnTo>
                    <a:pt x="383" y="491"/>
                  </a:lnTo>
                  <a:lnTo>
                    <a:pt x="389" y="505"/>
                  </a:lnTo>
                  <a:lnTo>
                    <a:pt x="398" y="518"/>
                  </a:lnTo>
                  <a:lnTo>
                    <a:pt x="410" y="530"/>
                  </a:lnTo>
                  <a:lnTo>
                    <a:pt x="425" y="541"/>
                  </a:lnTo>
                  <a:lnTo>
                    <a:pt x="444" y="550"/>
                  </a:lnTo>
                  <a:lnTo>
                    <a:pt x="465" y="558"/>
                  </a:lnTo>
                  <a:lnTo>
                    <a:pt x="484" y="565"/>
                  </a:lnTo>
                  <a:lnTo>
                    <a:pt x="503" y="573"/>
                  </a:lnTo>
                  <a:lnTo>
                    <a:pt x="520" y="580"/>
                  </a:lnTo>
                  <a:lnTo>
                    <a:pt x="535" y="589"/>
                  </a:lnTo>
                  <a:lnTo>
                    <a:pt x="549" y="599"/>
                  </a:lnTo>
                  <a:lnTo>
                    <a:pt x="559" y="611"/>
                  </a:lnTo>
                  <a:lnTo>
                    <a:pt x="568" y="625"/>
                  </a:lnTo>
                  <a:lnTo>
                    <a:pt x="573" y="604"/>
                  </a:lnTo>
                  <a:lnTo>
                    <a:pt x="577" y="575"/>
                  </a:lnTo>
                  <a:lnTo>
                    <a:pt x="578" y="543"/>
                  </a:lnTo>
                  <a:lnTo>
                    <a:pt x="575" y="508"/>
                  </a:lnTo>
                  <a:lnTo>
                    <a:pt x="567" y="476"/>
                  </a:lnTo>
                  <a:lnTo>
                    <a:pt x="552" y="446"/>
                  </a:lnTo>
                  <a:lnTo>
                    <a:pt x="530" y="423"/>
                  </a:lnTo>
                  <a:lnTo>
                    <a:pt x="498" y="409"/>
                  </a:lnTo>
                  <a:lnTo>
                    <a:pt x="487" y="407"/>
                  </a:lnTo>
                  <a:lnTo>
                    <a:pt x="476" y="405"/>
                  </a:lnTo>
                  <a:lnTo>
                    <a:pt x="466" y="401"/>
                  </a:lnTo>
                  <a:lnTo>
                    <a:pt x="457" y="399"/>
                  </a:lnTo>
                  <a:lnTo>
                    <a:pt x="448" y="397"/>
                  </a:lnTo>
                  <a:lnTo>
                    <a:pt x="441" y="395"/>
                  </a:lnTo>
                  <a:lnTo>
                    <a:pt x="434" y="393"/>
                  </a:lnTo>
                  <a:lnTo>
                    <a:pt x="429" y="392"/>
                  </a:lnTo>
                  <a:lnTo>
                    <a:pt x="434" y="387"/>
                  </a:lnTo>
                  <a:lnTo>
                    <a:pt x="437" y="382"/>
                  </a:lnTo>
                  <a:lnTo>
                    <a:pt x="441" y="376"/>
                  </a:lnTo>
                  <a:lnTo>
                    <a:pt x="442" y="371"/>
                  </a:lnTo>
                  <a:lnTo>
                    <a:pt x="464" y="382"/>
                  </a:lnTo>
                  <a:lnTo>
                    <a:pt x="487" y="391"/>
                  </a:lnTo>
                  <a:lnTo>
                    <a:pt x="507" y="397"/>
                  </a:lnTo>
                  <a:lnTo>
                    <a:pt x="529" y="400"/>
                  </a:lnTo>
                  <a:lnTo>
                    <a:pt x="549" y="402"/>
                  </a:lnTo>
                  <a:lnTo>
                    <a:pt x="567" y="401"/>
                  </a:lnTo>
                  <a:lnTo>
                    <a:pt x="583" y="398"/>
                  </a:lnTo>
                  <a:lnTo>
                    <a:pt x="598" y="393"/>
                  </a:lnTo>
                  <a:lnTo>
                    <a:pt x="612" y="387"/>
                  </a:lnTo>
                  <a:lnTo>
                    <a:pt x="624" y="383"/>
                  </a:lnTo>
                  <a:lnTo>
                    <a:pt x="633" y="378"/>
                  </a:lnTo>
                  <a:lnTo>
                    <a:pt x="642" y="375"/>
                  </a:lnTo>
                  <a:lnTo>
                    <a:pt x="649" y="372"/>
                  </a:lnTo>
                  <a:lnTo>
                    <a:pt x="656" y="371"/>
                  </a:lnTo>
                  <a:lnTo>
                    <a:pt x="662" y="370"/>
                  </a:lnTo>
                  <a:lnTo>
                    <a:pt x="667" y="370"/>
                  </a:lnTo>
                  <a:lnTo>
                    <a:pt x="654" y="364"/>
                  </a:lnTo>
                  <a:lnTo>
                    <a:pt x="642" y="357"/>
                  </a:lnTo>
                  <a:lnTo>
                    <a:pt x="631" y="351"/>
                  </a:lnTo>
                  <a:lnTo>
                    <a:pt x="619" y="341"/>
                  </a:lnTo>
                  <a:lnTo>
                    <a:pt x="610" y="331"/>
                  </a:lnTo>
                  <a:lnTo>
                    <a:pt x="601" y="319"/>
                  </a:lnTo>
                  <a:lnTo>
                    <a:pt x="593" y="308"/>
                  </a:lnTo>
                  <a:lnTo>
                    <a:pt x="585" y="295"/>
                  </a:lnTo>
                  <a:lnTo>
                    <a:pt x="574" y="283"/>
                  </a:lnTo>
                  <a:lnTo>
                    <a:pt x="560" y="271"/>
                  </a:lnTo>
                  <a:lnTo>
                    <a:pt x="543" y="262"/>
                  </a:lnTo>
                  <a:lnTo>
                    <a:pt x="525" y="254"/>
                  </a:lnTo>
                  <a:lnTo>
                    <a:pt x="504" y="249"/>
                  </a:lnTo>
                  <a:lnTo>
                    <a:pt x="484" y="247"/>
                  </a:lnTo>
                  <a:lnTo>
                    <a:pt x="466" y="249"/>
                  </a:lnTo>
                  <a:lnTo>
                    <a:pt x="451" y="256"/>
                  </a:lnTo>
                  <a:lnTo>
                    <a:pt x="442" y="263"/>
                  </a:lnTo>
                  <a:lnTo>
                    <a:pt x="433" y="268"/>
                  </a:lnTo>
                  <a:lnTo>
                    <a:pt x="426" y="272"/>
                  </a:lnTo>
                  <a:lnTo>
                    <a:pt x="419" y="276"/>
                  </a:lnTo>
                  <a:lnTo>
                    <a:pt x="413" y="279"/>
                  </a:lnTo>
                  <a:lnTo>
                    <a:pt x="408" y="281"/>
                  </a:lnTo>
                  <a:lnTo>
                    <a:pt x="405" y="283"/>
                  </a:lnTo>
                  <a:lnTo>
                    <a:pt x="402" y="284"/>
                  </a:lnTo>
                  <a:lnTo>
                    <a:pt x="402" y="278"/>
                  </a:lnTo>
                  <a:lnTo>
                    <a:pt x="402" y="271"/>
                  </a:lnTo>
                  <a:lnTo>
                    <a:pt x="400" y="263"/>
                  </a:lnTo>
                  <a:lnTo>
                    <a:pt x="398" y="258"/>
                  </a:lnTo>
                  <a:lnTo>
                    <a:pt x="404" y="255"/>
                  </a:lnTo>
                  <a:lnTo>
                    <a:pt x="410" y="251"/>
                  </a:lnTo>
                  <a:lnTo>
                    <a:pt x="414" y="250"/>
                  </a:lnTo>
                  <a:lnTo>
                    <a:pt x="420" y="249"/>
                  </a:lnTo>
                  <a:lnTo>
                    <a:pt x="426" y="249"/>
                  </a:lnTo>
                  <a:lnTo>
                    <a:pt x="431" y="248"/>
                  </a:lnTo>
                  <a:lnTo>
                    <a:pt x="438" y="246"/>
                  </a:lnTo>
                  <a:lnTo>
                    <a:pt x="444" y="243"/>
                  </a:lnTo>
                  <a:lnTo>
                    <a:pt x="459" y="232"/>
                  </a:lnTo>
                  <a:lnTo>
                    <a:pt x="472" y="215"/>
                  </a:lnTo>
                  <a:lnTo>
                    <a:pt x="482" y="194"/>
                  </a:lnTo>
                  <a:lnTo>
                    <a:pt x="489" y="172"/>
                  </a:lnTo>
                  <a:lnTo>
                    <a:pt x="495" y="149"/>
                  </a:lnTo>
                  <a:lnTo>
                    <a:pt x="496" y="127"/>
                  </a:lnTo>
                  <a:lnTo>
                    <a:pt x="495" y="109"/>
                  </a:lnTo>
                  <a:lnTo>
                    <a:pt x="489" y="94"/>
                  </a:lnTo>
                  <a:lnTo>
                    <a:pt x="480" y="71"/>
                  </a:lnTo>
                  <a:lnTo>
                    <a:pt x="474" y="44"/>
                  </a:lnTo>
                  <a:lnTo>
                    <a:pt x="473" y="20"/>
                  </a:lnTo>
                  <a:lnTo>
                    <a:pt x="475" y="0"/>
                  </a:lnTo>
                  <a:lnTo>
                    <a:pt x="465" y="15"/>
                  </a:lnTo>
                  <a:lnTo>
                    <a:pt x="454" y="28"/>
                  </a:lnTo>
                  <a:lnTo>
                    <a:pt x="444" y="39"/>
                  </a:lnTo>
                  <a:lnTo>
                    <a:pt x="433" y="50"/>
                  </a:lnTo>
                  <a:lnTo>
                    <a:pt x="421" y="59"/>
                  </a:lnTo>
                  <a:lnTo>
                    <a:pt x="411" y="66"/>
                  </a:lnTo>
                  <a:lnTo>
                    <a:pt x="400" y="71"/>
                  </a:lnTo>
                  <a:lnTo>
                    <a:pt x="390" y="74"/>
                  </a:lnTo>
                  <a:lnTo>
                    <a:pt x="370" y="82"/>
                  </a:lnTo>
                  <a:lnTo>
                    <a:pt x="353" y="96"/>
                  </a:lnTo>
                  <a:lnTo>
                    <a:pt x="336" y="113"/>
                  </a:lnTo>
                  <a:lnTo>
                    <a:pt x="323" y="135"/>
                  </a:lnTo>
                  <a:lnTo>
                    <a:pt x="313" y="159"/>
                  </a:lnTo>
                  <a:lnTo>
                    <a:pt x="308" y="186"/>
                  </a:lnTo>
                  <a:lnTo>
                    <a:pt x="309" y="213"/>
                  </a:lnTo>
                  <a:lnTo>
                    <a:pt x="316" y="242"/>
                  </a:lnTo>
                  <a:lnTo>
                    <a:pt x="311" y="241"/>
                  </a:lnTo>
                  <a:lnTo>
                    <a:pt x="304" y="240"/>
                  </a:lnTo>
                  <a:lnTo>
                    <a:pt x="297" y="241"/>
                  </a:lnTo>
                  <a:lnTo>
                    <a:pt x="291" y="242"/>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51" name="Freeform 323">
              <a:extLst>
                <a:ext uri="{FF2B5EF4-FFF2-40B4-BE49-F238E27FC236}">
                  <a16:creationId xmlns:a16="http://schemas.microsoft.com/office/drawing/2014/main" xmlns="" id="{F0088A15-EFF6-4154-B486-B559B50BFB7B}"/>
                </a:ext>
              </a:extLst>
            </p:cNvPr>
            <p:cNvSpPr>
              <a:spLocks/>
            </p:cNvSpPr>
            <p:nvPr/>
          </p:nvSpPr>
          <p:spPr bwMode="auto">
            <a:xfrm>
              <a:off x="2208" y="973"/>
              <a:ext cx="102" cy="143"/>
            </a:xfrm>
            <a:custGeom>
              <a:avLst/>
              <a:gdLst>
                <a:gd name="T0" fmla="*/ 7 w 204"/>
                <a:gd name="T1" fmla="*/ 3 h 287"/>
                <a:gd name="T2" fmla="*/ 6 w 204"/>
                <a:gd name="T3" fmla="*/ 3 h 287"/>
                <a:gd name="T4" fmla="*/ 6 w 204"/>
                <a:gd name="T5" fmla="*/ 4 h 287"/>
                <a:gd name="T6" fmla="*/ 6 w 204"/>
                <a:gd name="T7" fmla="*/ 4 h 287"/>
                <a:gd name="T8" fmla="*/ 5 w 204"/>
                <a:gd name="T9" fmla="*/ 4 h 287"/>
                <a:gd name="T10" fmla="*/ 5 w 204"/>
                <a:gd name="T11" fmla="*/ 5 h 287"/>
                <a:gd name="T12" fmla="*/ 5 w 204"/>
                <a:gd name="T13" fmla="*/ 5 h 287"/>
                <a:gd name="T14" fmla="*/ 5 w 204"/>
                <a:gd name="T15" fmla="*/ 6 h 287"/>
                <a:gd name="T16" fmla="*/ 4 w 204"/>
                <a:gd name="T17" fmla="*/ 6 h 287"/>
                <a:gd name="T18" fmla="*/ 4 w 204"/>
                <a:gd name="T19" fmla="*/ 6 h 287"/>
                <a:gd name="T20" fmla="*/ 4 w 204"/>
                <a:gd name="T21" fmla="*/ 6 h 287"/>
                <a:gd name="T22" fmla="*/ 4 w 204"/>
                <a:gd name="T23" fmla="*/ 7 h 287"/>
                <a:gd name="T24" fmla="*/ 4 w 204"/>
                <a:gd name="T25" fmla="*/ 7 h 287"/>
                <a:gd name="T26" fmla="*/ 4 w 204"/>
                <a:gd name="T27" fmla="*/ 7 h 287"/>
                <a:gd name="T28" fmla="*/ 4 w 204"/>
                <a:gd name="T29" fmla="*/ 8 h 287"/>
                <a:gd name="T30" fmla="*/ 4 w 204"/>
                <a:gd name="T31" fmla="*/ 8 h 287"/>
                <a:gd name="T32" fmla="*/ 5 w 204"/>
                <a:gd name="T33" fmla="*/ 8 h 287"/>
                <a:gd name="T34" fmla="*/ 4 w 204"/>
                <a:gd name="T35" fmla="*/ 8 h 287"/>
                <a:gd name="T36" fmla="*/ 4 w 204"/>
                <a:gd name="T37" fmla="*/ 8 h 287"/>
                <a:gd name="T38" fmla="*/ 4 w 204"/>
                <a:gd name="T39" fmla="*/ 8 h 287"/>
                <a:gd name="T40" fmla="*/ 4 w 204"/>
                <a:gd name="T41" fmla="*/ 8 h 287"/>
                <a:gd name="T42" fmla="*/ 4 w 204"/>
                <a:gd name="T43" fmla="*/ 8 h 287"/>
                <a:gd name="T44" fmla="*/ 4 w 204"/>
                <a:gd name="T45" fmla="*/ 7 h 287"/>
                <a:gd name="T46" fmla="*/ 3 w 204"/>
                <a:gd name="T47" fmla="*/ 6 h 287"/>
                <a:gd name="T48" fmla="*/ 3 w 204"/>
                <a:gd name="T49" fmla="*/ 6 h 287"/>
                <a:gd name="T50" fmla="*/ 3 w 204"/>
                <a:gd name="T51" fmla="*/ 5 h 287"/>
                <a:gd name="T52" fmla="*/ 2 w 204"/>
                <a:gd name="T53" fmla="*/ 5 h 287"/>
                <a:gd name="T54" fmla="*/ 2 w 204"/>
                <a:gd name="T55" fmla="*/ 4 h 287"/>
                <a:gd name="T56" fmla="*/ 1 w 204"/>
                <a:gd name="T57" fmla="*/ 4 h 287"/>
                <a:gd name="T58" fmla="*/ 1 w 204"/>
                <a:gd name="T59" fmla="*/ 4 h 287"/>
                <a:gd name="T60" fmla="*/ 1 w 204"/>
                <a:gd name="T61" fmla="*/ 3 h 287"/>
                <a:gd name="T62" fmla="*/ 1 w 204"/>
                <a:gd name="T63" fmla="*/ 3 h 287"/>
                <a:gd name="T64" fmla="*/ 0 w 204"/>
                <a:gd name="T65" fmla="*/ 3 h 287"/>
                <a:gd name="T66" fmla="*/ 1 w 204"/>
                <a:gd name="T67" fmla="*/ 2 h 287"/>
                <a:gd name="T68" fmla="*/ 1 w 204"/>
                <a:gd name="T69" fmla="*/ 2 h 287"/>
                <a:gd name="T70" fmla="*/ 1 w 204"/>
                <a:gd name="T71" fmla="*/ 2 h 287"/>
                <a:gd name="T72" fmla="*/ 1 w 204"/>
                <a:gd name="T73" fmla="*/ 1 h 287"/>
                <a:gd name="T74" fmla="*/ 1 w 204"/>
                <a:gd name="T75" fmla="*/ 1 h 287"/>
                <a:gd name="T76" fmla="*/ 1 w 204"/>
                <a:gd name="T77" fmla="*/ 0 h 287"/>
                <a:gd name="T78" fmla="*/ 1 w 204"/>
                <a:gd name="T79" fmla="*/ 0 h 287"/>
                <a:gd name="T80" fmla="*/ 1 w 204"/>
                <a:gd name="T81" fmla="*/ 0 h 287"/>
                <a:gd name="T82" fmla="*/ 1 w 204"/>
                <a:gd name="T83" fmla="*/ 0 h 287"/>
                <a:gd name="T84" fmla="*/ 2 w 204"/>
                <a:gd name="T85" fmla="*/ 0 h 287"/>
                <a:gd name="T86" fmla="*/ 2 w 204"/>
                <a:gd name="T87" fmla="*/ 0 h 287"/>
                <a:gd name="T88" fmla="*/ 2 w 204"/>
                <a:gd name="T89" fmla="*/ 1 h 287"/>
                <a:gd name="T90" fmla="*/ 3 w 204"/>
                <a:gd name="T91" fmla="*/ 1 h 287"/>
                <a:gd name="T92" fmla="*/ 3 w 204"/>
                <a:gd name="T93" fmla="*/ 1 h 287"/>
                <a:gd name="T94" fmla="*/ 4 w 204"/>
                <a:gd name="T95" fmla="*/ 1 h 287"/>
                <a:gd name="T96" fmla="*/ 4 w 204"/>
                <a:gd name="T97" fmla="*/ 1 h 287"/>
                <a:gd name="T98" fmla="*/ 4 w 204"/>
                <a:gd name="T99" fmla="*/ 1 h 287"/>
                <a:gd name="T100" fmla="*/ 4 w 204"/>
                <a:gd name="T101" fmla="*/ 2 h 287"/>
                <a:gd name="T102" fmla="*/ 5 w 204"/>
                <a:gd name="T103" fmla="*/ 2 h 287"/>
                <a:gd name="T104" fmla="*/ 5 w 204"/>
                <a:gd name="T105" fmla="*/ 3 h 287"/>
                <a:gd name="T106" fmla="*/ 5 w 204"/>
                <a:gd name="T107" fmla="*/ 3 h 287"/>
                <a:gd name="T108" fmla="*/ 5 w 204"/>
                <a:gd name="T109" fmla="*/ 3 h 287"/>
                <a:gd name="T110" fmla="*/ 6 w 204"/>
                <a:gd name="T111" fmla="*/ 3 h 287"/>
                <a:gd name="T112" fmla="*/ 7 w 204"/>
                <a:gd name="T113" fmla="*/ 3 h 28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04" h="287">
                  <a:moveTo>
                    <a:pt x="204" y="119"/>
                  </a:moveTo>
                  <a:lnTo>
                    <a:pt x="191" y="124"/>
                  </a:lnTo>
                  <a:lnTo>
                    <a:pt x="179" y="132"/>
                  </a:lnTo>
                  <a:lnTo>
                    <a:pt x="167" y="141"/>
                  </a:lnTo>
                  <a:lnTo>
                    <a:pt x="156" y="151"/>
                  </a:lnTo>
                  <a:lnTo>
                    <a:pt x="146" y="164"/>
                  </a:lnTo>
                  <a:lnTo>
                    <a:pt x="137" y="179"/>
                  </a:lnTo>
                  <a:lnTo>
                    <a:pt x="130" y="194"/>
                  </a:lnTo>
                  <a:lnTo>
                    <a:pt x="126" y="211"/>
                  </a:lnTo>
                  <a:lnTo>
                    <a:pt x="125" y="217"/>
                  </a:lnTo>
                  <a:lnTo>
                    <a:pt x="123" y="222"/>
                  </a:lnTo>
                  <a:lnTo>
                    <a:pt x="122" y="227"/>
                  </a:lnTo>
                  <a:lnTo>
                    <a:pt x="122" y="233"/>
                  </a:lnTo>
                  <a:lnTo>
                    <a:pt x="122" y="246"/>
                  </a:lnTo>
                  <a:lnTo>
                    <a:pt x="123" y="260"/>
                  </a:lnTo>
                  <a:lnTo>
                    <a:pt x="126" y="273"/>
                  </a:lnTo>
                  <a:lnTo>
                    <a:pt x="130" y="287"/>
                  </a:lnTo>
                  <a:lnTo>
                    <a:pt x="125" y="286"/>
                  </a:lnTo>
                  <a:lnTo>
                    <a:pt x="118" y="285"/>
                  </a:lnTo>
                  <a:lnTo>
                    <a:pt x="111" y="286"/>
                  </a:lnTo>
                  <a:lnTo>
                    <a:pt x="105" y="287"/>
                  </a:lnTo>
                  <a:lnTo>
                    <a:pt x="103" y="265"/>
                  </a:lnTo>
                  <a:lnTo>
                    <a:pt x="98" y="242"/>
                  </a:lnTo>
                  <a:lnTo>
                    <a:pt x="89" y="220"/>
                  </a:lnTo>
                  <a:lnTo>
                    <a:pt x="79" y="200"/>
                  </a:lnTo>
                  <a:lnTo>
                    <a:pt x="65" y="181"/>
                  </a:lnTo>
                  <a:lnTo>
                    <a:pt x="50" y="166"/>
                  </a:lnTo>
                  <a:lnTo>
                    <a:pt x="34" y="156"/>
                  </a:lnTo>
                  <a:lnTo>
                    <a:pt x="16" y="149"/>
                  </a:lnTo>
                  <a:lnTo>
                    <a:pt x="19" y="135"/>
                  </a:lnTo>
                  <a:lnTo>
                    <a:pt x="17" y="121"/>
                  </a:lnTo>
                  <a:lnTo>
                    <a:pt x="12" y="110"/>
                  </a:lnTo>
                  <a:lnTo>
                    <a:pt x="0" y="103"/>
                  </a:lnTo>
                  <a:lnTo>
                    <a:pt x="6" y="95"/>
                  </a:lnTo>
                  <a:lnTo>
                    <a:pt x="13" y="83"/>
                  </a:lnTo>
                  <a:lnTo>
                    <a:pt x="19" y="69"/>
                  </a:lnTo>
                  <a:lnTo>
                    <a:pt x="23" y="54"/>
                  </a:lnTo>
                  <a:lnTo>
                    <a:pt x="27" y="40"/>
                  </a:lnTo>
                  <a:lnTo>
                    <a:pt x="27" y="26"/>
                  </a:lnTo>
                  <a:lnTo>
                    <a:pt x="24" y="12"/>
                  </a:lnTo>
                  <a:lnTo>
                    <a:pt x="19" y="0"/>
                  </a:lnTo>
                  <a:lnTo>
                    <a:pt x="28" y="8"/>
                  </a:lnTo>
                  <a:lnTo>
                    <a:pt x="38" y="18"/>
                  </a:lnTo>
                  <a:lnTo>
                    <a:pt x="49" y="27"/>
                  </a:lnTo>
                  <a:lnTo>
                    <a:pt x="61" y="34"/>
                  </a:lnTo>
                  <a:lnTo>
                    <a:pt x="74" y="41"/>
                  </a:lnTo>
                  <a:lnTo>
                    <a:pt x="90" y="45"/>
                  </a:lnTo>
                  <a:lnTo>
                    <a:pt x="106" y="46"/>
                  </a:lnTo>
                  <a:lnTo>
                    <a:pt x="126" y="45"/>
                  </a:lnTo>
                  <a:lnTo>
                    <a:pt x="126" y="59"/>
                  </a:lnTo>
                  <a:lnTo>
                    <a:pt x="127" y="74"/>
                  </a:lnTo>
                  <a:lnTo>
                    <a:pt x="130" y="89"/>
                  </a:lnTo>
                  <a:lnTo>
                    <a:pt x="136" y="103"/>
                  </a:lnTo>
                  <a:lnTo>
                    <a:pt x="146" y="114"/>
                  </a:lnTo>
                  <a:lnTo>
                    <a:pt x="160" y="121"/>
                  </a:lnTo>
                  <a:lnTo>
                    <a:pt x="180" y="124"/>
                  </a:lnTo>
                  <a:lnTo>
                    <a:pt x="204" y="119"/>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52" name="Freeform 324">
              <a:extLst>
                <a:ext uri="{FF2B5EF4-FFF2-40B4-BE49-F238E27FC236}">
                  <a16:creationId xmlns:a16="http://schemas.microsoft.com/office/drawing/2014/main" xmlns="" id="{1C56BE52-7A34-4EAE-A8AB-9F4938B26537}"/>
                </a:ext>
              </a:extLst>
            </p:cNvPr>
            <p:cNvSpPr>
              <a:spLocks/>
            </p:cNvSpPr>
            <p:nvPr/>
          </p:nvSpPr>
          <p:spPr bwMode="auto">
            <a:xfrm>
              <a:off x="2117" y="1212"/>
              <a:ext cx="114" cy="134"/>
            </a:xfrm>
            <a:custGeom>
              <a:avLst/>
              <a:gdLst>
                <a:gd name="T0" fmla="*/ 3 w 228"/>
                <a:gd name="T1" fmla="*/ 2 h 267"/>
                <a:gd name="T2" fmla="*/ 3 w 228"/>
                <a:gd name="T3" fmla="*/ 2 h 267"/>
                <a:gd name="T4" fmla="*/ 4 w 228"/>
                <a:gd name="T5" fmla="*/ 2 h 267"/>
                <a:gd name="T6" fmla="*/ 4 w 228"/>
                <a:gd name="T7" fmla="*/ 2 h 267"/>
                <a:gd name="T8" fmla="*/ 5 w 228"/>
                <a:gd name="T9" fmla="*/ 2 h 267"/>
                <a:gd name="T10" fmla="*/ 5 w 228"/>
                <a:gd name="T11" fmla="*/ 2 h 267"/>
                <a:gd name="T12" fmla="*/ 6 w 228"/>
                <a:gd name="T13" fmla="*/ 2 h 267"/>
                <a:gd name="T14" fmla="*/ 6 w 228"/>
                <a:gd name="T15" fmla="*/ 2 h 267"/>
                <a:gd name="T16" fmla="*/ 7 w 228"/>
                <a:gd name="T17" fmla="*/ 1 h 267"/>
                <a:gd name="T18" fmla="*/ 7 w 228"/>
                <a:gd name="T19" fmla="*/ 1 h 267"/>
                <a:gd name="T20" fmla="*/ 8 w 228"/>
                <a:gd name="T21" fmla="*/ 1 h 267"/>
                <a:gd name="T22" fmla="*/ 8 w 228"/>
                <a:gd name="T23" fmla="*/ 1 h 267"/>
                <a:gd name="T24" fmla="*/ 7 w 228"/>
                <a:gd name="T25" fmla="*/ 1 h 267"/>
                <a:gd name="T26" fmla="*/ 7 w 228"/>
                <a:gd name="T27" fmla="*/ 2 h 267"/>
                <a:gd name="T28" fmla="*/ 6 w 228"/>
                <a:gd name="T29" fmla="*/ 3 h 267"/>
                <a:gd name="T30" fmla="*/ 6 w 228"/>
                <a:gd name="T31" fmla="*/ 4 h 267"/>
                <a:gd name="T32" fmla="*/ 6 w 228"/>
                <a:gd name="T33" fmla="*/ 5 h 267"/>
                <a:gd name="T34" fmla="*/ 6 w 228"/>
                <a:gd name="T35" fmla="*/ 5 h 267"/>
                <a:gd name="T36" fmla="*/ 6 w 228"/>
                <a:gd name="T37" fmla="*/ 6 h 267"/>
                <a:gd name="T38" fmla="*/ 6 w 228"/>
                <a:gd name="T39" fmla="*/ 6 h 267"/>
                <a:gd name="T40" fmla="*/ 5 w 228"/>
                <a:gd name="T41" fmla="*/ 6 h 267"/>
                <a:gd name="T42" fmla="*/ 5 w 228"/>
                <a:gd name="T43" fmla="*/ 8 h 267"/>
                <a:gd name="T44" fmla="*/ 5 w 228"/>
                <a:gd name="T45" fmla="*/ 8 h 267"/>
                <a:gd name="T46" fmla="*/ 4 w 228"/>
                <a:gd name="T47" fmla="*/ 8 h 267"/>
                <a:gd name="T48" fmla="*/ 3 w 228"/>
                <a:gd name="T49" fmla="*/ 8 h 267"/>
                <a:gd name="T50" fmla="*/ 2 w 228"/>
                <a:gd name="T51" fmla="*/ 8 h 267"/>
                <a:gd name="T52" fmla="*/ 2 w 228"/>
                <a:gd name="T53" fmla="*/ 8 h 267"/>
                <a:gd name="T54" fmla="*/ 2 w 228"/>
                <a:gd name="T55" fmla="*/ 7 h 267"/>
                <a:gd name="T56" fmla="*/ 1 w 228"/>
                <a:gd name="T57" fmla="*/ 7 h 267"/>
                <a:gd name="T58" fmla="*/ 1 w 228"/>
                <a:gd name="T59" fmla="*/ 6 h 267"/>
                <a:gd name="T60" fmla="*/ 1 w 228"/>
                <a:gd name="T61" fmla="*/ 5 h 267"/>
                <a:gd name="T62" fmla="*/ 1 w 228"/>
                <a:gd name="T63" fmla="*/ 4 h 267"/>
                <a:gd name="T64" fmla="*/ 1 w 228"/>
                <a:gd name="T65" fmla="*/ 3 h 267"/>
                <a:gd name="T66" fmla="*/ 2 w 228"/>
                <a:gd name="T67" fmla="*/ 3 h 267"/>
                <a:gd name="T68" fmla="*/ 2 w 228"/>
                <a:gd name="T69" fmla="*/ 3 h 267"/>
                <a:gd name="T70" fmla="*/ 3 w 228"/>
                <a:gd name="T71" fmla="*/ 2 h 26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28" h="267">
                  <a:moveTo>
                    <a:pt x="76" y="52"/>
                  </a:moveTo>
                  <a:lnTo>
                    <a:pt x="83" y="53"/>
                  </a:lnTo>
                  <a:lnTo>
                    <a:pt x="89" y="54"/>
                  </a:lnTo>
                  <a:lnTo>
                    <a:pt x="96" y="55"/>
                  </a:lnTo>
                  <a:lnTo>
                    <a:pt x="103" y="55"/>
                  </a:lnTo>
                  <a:lnTo>
                    <a:pt x="110" y="56"/>
                  </a:lnTo>
                  <a:lnTo>
                    <a:pt x="116" y="56"/>
                  </a:lnTo>
                  <a:lnTo>
                    <a:pt x="125" y="56"/>
                  </a:lnTo>
                  <a:lnTo>
                    <a:pt x="131" y="56"/>
                  </a:lnTo>
                  <a:lnTo>
                    <a:pt x="139" y="56"/>
                  </a:lnTo>
                  <a:lnTo>
                    <a:pt x="146" y="55"/>
                  </a:lnTo>
                  <a:lnTo>
                    <a:pt x="153" y="53"/>
                  </a:lnTo>
                  <a:lnTo>
                    <a:pt x="161" y="52"/>
                  </a:lnTo>
                  <a:lnTo>
                    <a:pt x="171" y="48"/>
                  </a:lnTo>
                  <a:lnTo>
                    <a:pt x="180" y="45"/>
                  </a:lnTo>
                  <a:lnTo>
                    <a:pt x="188" y="39"/>
                  </a:lnTo>
                  <a:lnTo>
                    <a:pt x="196" y="33"/>
                  </a:lnTo>
                  <a:lnTo>
                    <a:pt x="204" y="26"/>
                  </a:lnTo>
                  <a:lnTo>
                    <a:pt x="212" y="19"/>
                  </a:lnTo>
                  <a:lnTo>
                    <a:pt x="220" y="10"/>
                  </a:lnTo>
                  <a:lnTo>
                    <a:pt x="227" y="0"/>
                  </a:lnTo>
                  <a:lnTo>
                    <a:pt x="228" y="3"/>
                  </a:lnTo>
                  <a:lnTo>
                    <a:pt x="228" y="5"/>
                  </a:lnTo>
                  <a:lnTo>
                    <a:pt x="228" y="9"/>
                  </a:lnTo>
                  <a:lnTo>
                    <a:pt x="228" y="12"/>
                  </a:lnTo>
                  <a:lnTo>
                    <a:pt x="218" y="24"/>
                  </a:lnTo>
                  <a:lnTo>
                    <a:pt x="209" y="37"/>
                  </a:lnTo>
                  <a:lnTo>
                    <a:pt x="200" y="50"/>
                  </a:lnTo>
                  <a:lnTo>
                    <a:pt x="194" y="64"/>
                  </a:lnTo>
                  <a:lnTo>
                    <a:pt x="189" y="79"/>
                  </a:lnTo>
                  <a:lnTo>
                    <a:pt x="186" y="94"/>
                  </a:lnTo>
                  <a:lnTo>
                    <a:pt x="186" y="110"/>
                  </a:lnTo>
                  <a:lnTo>
                    <a:pt x="187" y="125"/>
                  </a:lnTo>
                  <a:lnTo>
                    <a:pt x="188" y="136"/>
                  </a:lnTo>
                  <a:lnTo>
                    <a:pt x="190" y="145"/>
                  </a:lnTo>
                  <a:lnTo>
                    <a:pt x="191" y="154"/>
                  </a:lnTo>
                  <a:lnTo>
                    <a:pt x="191" y="162"/>
                  </a:lnTo>
                  <a:lnTo>
                    <a:pt x="184" y="161"/>
                  </a:lnTo>
                  <a:lnTo>
                    <a:pt x="176" y="164"/>
                  </a:lnTo>
                  <a:lnTo>
                    <a:pt x="167" y="169"/>
                  </a:lnTo>
                  <a:lnTo>
                    <a:pt x="158" y="178"/>
                  </a:lnTo>
                  <a:lnTo>
                    <a:pt x="150" y="191"/>
                  </a:lnTo>
                  <a:lnTo>
                    <a:pt x="144" y="206"/>
                  </a:lnTo>
                  <a:lnTo>
                    <a:pt x="141" y="226"/>
                  </a:lnTo>
                  <a:lnTo>
                    <a:pt x="142" y="247"/>
                  </a:lnTo>
                  <a:lnTo>
                    <a:pt x="133" y="239"/>
                  </a:lnTo>
                  <a:lnTo>
                    <a:pt x="119" y="235"/>
                  </a:lnTo>
                  <a:lnTo>
                    <a:pt x="104" y="231"/>
                  </a:lnTo>
                  <a:lnTo>
                    <a:pt x="88" y="231"/>
                  </a:lnTo>
                  <a:lnTo>
                    <a:pt x="73" y="235"/>
                  </a:lnTo>
                  <a:lnTo>
                    <a:pt x="59" y="242"/>
                  </a:lnTo>
                  <a:lnTo>
                    <a:pt x="47" y="252"/>
                  </a:lnTo>
                  <a:lnTo>
                    <a:pt x="40" y="267"/>
                  </a:lnTo>
                  <a:lnTo>
                    <a:pt x="40" y="253"/>
                  </a:lnTo>
                  <a:lnTo>
                    <a:pt x="39" y="238"/>
                  </a:lnTo>
                  <a:lnTo>
                    <a:pt x="37" y="223"/>
                  </a:lnTo>
                  <a:lnTo>
                    <a:pt x="32" y="208"/>
                  </a:lnTo>
                  <a:lnTo>
                    <a:pt x="28" y="194"/>
                  </a:lnTo>
                  <a:lnTo>
                    <a:pt x="20" y="182"/>
                  </a:lnTo>
                  <a:lnTo>
                    <a:pt x="12" y="174"/>
                  </a:lnTo>
                  <a:lnTo>
                    <a:pt x="0" y="170"/>
                  </a:lnTo>
                  <a:lnTo>
                    <a:pt x="13" y="152"/>
                  </a:lnTo>
                  <a:lnTo>
                    <a:pt x="21" y="130"/>
                  </a:lnTo>
                  <a:lnTo>
                    <a:pt x="23" y="109"/>
                  </a:lnTo>
                  <a:lnTo>
                    <a:pt x="19" y="95"/>
                  </a:lnTo>
                  <a:lnTo>
                    <a:pt x="28" y="93"/>
                  </a:lnTo>
                  <a:lnTo>
                    <a:pt x="36" y="90"/>
                  </a:lnTo>
                  <a:lnTo>
                    <a:pt x="45" y="85"/>
                  </a:lnTo>
                  <a:lnTo>
                    <a:pt x="53" y="80"/>
                  </a:lnTo>
                  <a:lnTo>
                    <a:pt x="61" y="75"/>
                  </a:lnTo>
                  <a:lnTo>
                    <a:pt x="67" y="68"/>
                  </a:lnTo>
                  <a:lnTo>
                    <a:pt x="73" y="61"/>
                  </a:lnTo>
                  <a:lnTo>
                    <a:pt x="76" y="52"/>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53" name="Freeform 325">
              <a:extLst>
                <a:ext uri="{FF2B5EF4-FFF2-40B4-BE49-F238E27FC236}">
                  <a16:creationId xmlns:a16="http://schemas.microsoft.com/office/drawing/2014/main" xmlns="" id="{A8099189-79C6-4B68-A9BF-F8023AF9159A}"/>
                </a:ext>
              </a:extLst>
            </p:cNvPr>
            <p:cNvSpPr>
              <a:spLocks/>
            </p:cNvSpPr>
            <p:nvPr/>
          </p:nvSpPr>
          <p:spPr bwMode="auto">
            <a:xfrm>
              <a:off x="2213" y="989"/>
              <a:ext cx="72" cy="100"/>
            </a:xfrm>
            <a:custGeom>
              <a:avLst/>
              <a:gdLst>
                <a:gd name="T0" fmla="*/ 4 w 142"/>
                <a:gd name="T1" fmla="*/ 6 h 200"/>
                <a:gd name="T2" fmla="*/ 4 w 142"/>
                <a:gd name="T3" fmla="*/ 7 h 200"/>
                <a:gd name="T4" fmla="*/ 4 w 142"/>
                <a:gd name="T5" fmla="*/ 6 h 200"/>
                <a:gd name="T6" fmla="*/ 3 w 142"/>
                <a:gd name="T7" fmla="*/ 6 h 200"/>
                <a:gd name="T8" fmla="*/ 3 w 142"/>
                <a:gd name="T9" fmla="*/ 5 h 200"/>
                <a:gd name="T10" fmla="*/ 3 w 142"/>
                <a:gd name="T11" fmla="*/ 5 h 200"/>
                <a:gd name="T12" fmla="*/ 2 w 142"/>
                <a:gd name="T13" fmla="*/ 5 h 200"/>
                <a:gd name="T14" fmla="*/ 2 w 142"/>
                <a:gd name="T15" fmla="*/ 5 h 200"/>
                <a:gd name="T16" fmla="*/ 2 w 142"/>
                <a:gd name="T17" fmla="*/ 5 h 200"/>
                <a:gd name="T18" fmla="*/ 2 w 142"/>
                <a:gd name="T19" fmla="*/ 5 h 200"/>
                <a:gd name="T20" fmla="*/ 2 w 142"/>
                <a:gd name="T21" fmla="*/ 5 h 200"/>
                <a:gd name="T22" fmla="*/ 2 w 142"/>
                <a:gd name="T23" fmla="*/ 5 h 200"/>
                <a:gd name="T24" fmla="*/ 3 w 142"/>
                <a:gd name="T25" fmla="*/ 5 h 200"/>
                <a:gd name="T26" fmla="*/ 3 w 142"/>
                <a:gd name="T27" fmla="*/ 5 h 200"/>
                <a:gd name="T28" fmla="*/ 3 w 142"/>
                <a:gd name="T29" fmla="*/ 4 h 200"/>
                <a:gd name="T30" fmla="*/ 3 w 142"/>
                <a:gd name="T31" fmla="*/ 4 h 200"/>
                <a:gd name="T32" fmla="*/ 2 w 142"/>
                <a:gd name="T33" fmla="*/ 4 h 200"/>
                <a:gd name="T34" fmla="*/ 2 w 142"/>
                <a:gd name="T35" fmla="*/ 3 h 200"/>
                <a:gd name="T36" fmla="*/ 1 w 142"/>
                <a:gd name="T37" fmla="*/ 3 h 200"/>
                <a:gd name="T38" fmla="*/ 1 w 142"/>
                <a:gd name="T39" fmla="*/ 3 h 200"/>
                <a:gd name="T40" fmla="*/ 1 w 142"/>
                <a:gd name="T41" fmla="*/ 3 h 200"/>
                <a:gd name="T42" fmla="*/ 1 w 142"/>
                <a:gd name="T43" fmla="*/ 2 h 200"/>
                <a:gd name="T44" fmla="*/ 1 w 142"/>
                <a:gd name="T45" fmla="*/ 3 h 200"/>
                <a:gd name="T46" fmla="*/ 1 w 142"/>
                <a:gd name="T47" fmla="*/ 3 h 200"/>
                <a:gd name="T48" fmla="*/ 2 w 142"/>
                <a:gd name="T49" fmla="*/ 3 h 200"/>
                <a:gd name="T50" fmla="*/ 2 w 142"/>
                <a:gd name="T51" fmla="*/ 3 h 200"/>
                <a:gd name="T52" fmla="*/ 3 w 142"/>
                <a:gd name="T53" fmla="*/ 3 h 200"/>
                <a:gd name="T54" fmla="*/ 2 w 142"/>
                <a:gd name="T55" fmla="*/ 2 h 200"/>
                <a:gd name="T56" fmla="*/ 2 w 142"/>
                <a:gd name="T57" fmla="*/ 1 h 200"/>
                <a:gd name="T58" fmla="*/ 2 w 142"/>
                <a:gd name="T59" fmla="*/ 1 h 200"/>
                <a:gd name="T60" fmla="*/ 1 w 142"/>
                <a:gd name="T61" fmla="*/ 1 h 200"/>
                <a:gd name="T62" fmla="*/ 2 w 142"/>
                <a:gd name="T63" fmla="*/ 1 h 200"/>
                <a:gd name="T64" fmla="*/ 2 w 142"/>
                <a:gd name="T65" fmla="*/ 1 h 200"/>
                <a:gd name="T66" fmla="*/ 2 w 142"/>
                <a:gd name="T67" fmla="*/ 2 h 200"/>
                <a:gd name="T68" fmla="*/ 3 w 142"/>
                <a:gd name="T69" fmla="*/ 2 h 200"/>
                <a:gd name="T70" fmla="*/ 3 w 142"/>
                <a:gd name="T71" fmla="*/ 3 h 200"/>
                <a:gd name="T72" fmla="*/ 3 w 142"/>
                <a:gd name="T73" fmla="*/ 3 h 200"/>
                <a:gd name="T74" fmla="*/ 4 w 142"/>
                <a:gd name="T75" fmla="*/ 2 h 200"/>
                <a:gd name="T76" fmla="*/ 4 w 142"/>
                <a:gd name="T77" fmla="*/ 1 h 200"/>
                <a:gd name="T78" fmla="*/ 4 w 142"/>
                <a:gd name="T79" fmla="*/ 1 h 200"/>
                <a:gd name="T80" fmla="*/ 4 w 142"/>
                <a:gd name="T81" fmla="*/ 2 h 200"/>
                <a:gd name="T82" fmla="*/ 4 w 142"/>
                <a:gd name="T83" fmla="*/ 3 h 200"/>
                <a:gd name="T84" fmla="*/ 3 w 142"/>
                <a:gd name="T85" fmla="*/ 4 h 200"/>
                <a:gd name="T86" fmla="*/ 4 w 142"/>
                <a:gd name="T87" fmla="*/ 5 h 200"/>
                <a:gd name="T88" fmla="*/ 4 w 142"/>
                <a:gd name="T89" fmla="*/ 5 h 200"/>
                <a:gd name="T90" fmla="*/ 4 w 142"/>
                <a:gd name="T91" fmla="*/ 5 h 200"/>
                <a:gd name="T92" fmla="*/ 4 w 142"/>
                <a:gd name="T93" fmla="*/ 4 h 200"/>
                <a:gd name="T94" fmla="*/ 5 w 142"/>
                <a:gd name="T95" fmla="*/ 4 h 200"/>
                <a:gd name="T96" fmla="*/ 5 w 142"/>
                <a:gd name="T97" fmla="*/ 4 h 200"/>
                <a:gd name="T98" fmla="*/ 5 w 142"/>
                <a:gd name="T99" fmla="*/ 4 h 200"/>
                <a:gd name="T100" fmla="*/ 5 w 142"/>
                <a:gd name="T101" fmla="*/ 4 h 200"/>
                <a:gd name="T102" fmla="*/ 5 w 142"/>
                <a:gd name="T103" fmla="*/ 4 h 200"/>
                <a:gd name="T104" fmla="*/ 4 w 142"/>
                <a:gd name="T105" fmla="*/ 5 h 200"/>
                <a:gd name="T106" fmla="*/ 4 w 142"/>
                <a:gd name="T107" fmla="*/ 5 h 200"/>
                <a:gd name="T108" fmla="*/ 4 w 142"/>
                <a:gd name="T109" fmla="*/ 6 h 200"/>
                <a:gd name="T110" fmla="*/ 4 w 142"/>
                <a:gd name="T111" fmla="*/ 6 h 2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42" h="200">
                  <a:moveTo>
                    <a:pt x="115" y="178"/>
                  </a:moveTo>
                  <a:lnTo>
                    <a:pt x="114" y="184"/>
                  </a:lnTo>
                  <a:lnTo>
                    <a:pt x="112" y="189"/>
                  </a:lnTo>
                  <a:lnTo>
                    <a:pt x="111" y="194"/>
                  </a:lnTo>
                  <a:lnTo>
                    <a:pt x="111" y="200"/>
                  </a:lnTo>
                  <a:lnTo>
                    <a:pt x="104" y="189"/>
                  </a:lnTo>
                  <a:lnTo>
                    <a:pt x="99" y="175"/>
                  </a:lnTo>
                  <a:lnTo>
                    <a:pt x="93" y="162"/>
                  </a:lnTo>
                  <a:lnTo>
                    <a:pt x="91" y="154"/>
                  </a:lnTo>
                  <a:lnTo>
                    <a:pt x="86" y="152"/>
                  </a:lnTo>
                  <a:lnTo>
                    <a:pt x="80" y="149"/>
                  </a:lnTo>
                  <a:lnTo>
                    <a:pt x="73" y="146"/>
                  </a:lnTo>
                  <a:lnTo>
                    <a:pt x="66" y="144"/>
                  </a:lnTo>
                  <a:lnTo>
                    <a:pt x="59" y="141"/>
                  </a:lnTo>
                  <a:lnTo>
                    <a:pt x="53" y="139"/>
                  </a:lnTo>
                  <a:lnTo>
                    <a:pt x="47" y="137"/>
                  </a:lnTo>
                  <a:lnTo>
                    <a:pt x="41" y="137"/>
                  </a:lnTo>
                  <a:lnTo>
                    <a:pt x="40" y="136"/>
                  </a:lnTo>
                  <a:lnTo>
                    <a:pt x="39" y="133"/>
                  </a:lnTo>
                  <a:lnTo>
                    <a:pt x="36" y="132"/>
                  </a:lnTo>
                  <a:lnTo>
                    <a:pt x="35" y="131"/>
                  </a:lnTo>
                  <a:lnTo>
                    <a:pt x="40" y="131"/>
                  </a:lnTo>
                  <a:lnTo>
                    <a:pt x="47" y="132"/>
                  </a:lnTo>
                  <a:lnTo>
                    <a:pt x="55" y="133"/>
                  </a:lnTo>
                  <a:lnTo>
                    <a:pt x="64" y="133"/>
                  </a:lnTo>
                  <a:lnTo>
                    <a:pt x="72" y="134"/>
                  </a:lnTo>
                  <a:lnTo>
                    <a:pt x="79" y="136"/>
                  </a:lnTo>
                  <a:lnTo>
                    <a:pt x="85" y="137"/>
                  </a:lnTo>
                  <a:lnTo>
                    <a:pt x="88" y="138"/>
                  </a:lnTo>
                  <a:lnTo>
                    <a:pt x="85" y="126"/>
                  </a:lnTo>
                  <a:lnTo>
                    <a:pt x="81" y="117"/>
                  </a:lnTo>
                  <a:lnTo>
                    <a:pt x="78" y="110"/>
                  </a:lnTo>
                  <a:lnTo>
                    <a:pt x="74" y="104"/>
                  </a:lnTo>
                  <a:lnTo>
                    <a:pt x="63" y="100"/>
                  </a:lnTo>
                  <a:lnTo>
                    <a:pt x="53" y="95"/>
                  </a:lnTo>
                  <a:lnTo>
                    <a:pt x="42" y="91"/>
                  </a:lnTo>
                  <a:lnTo>
                    <a:pt x="33" y="85"/>
                  </a:lnTo>
                  <a:lnTo>
                    <a:pt x="25" y="79"/>
                  </a:lnTo>
                  <a:lnTo>
                    <a:pt x="17" y="74"/>
                  </a:lnTo>
                  <a:lnTo>
                    <a:pt x="10" y="72"/>
                  </a:lnTo>
                  <a:lnTo>
                    <a:pt x="5" y="70"/>
                  </a:lnTo>
                  <a:lnTo>
                    <a:pt x="2" y="68"/>
                  </a:lnTo>
                  <a:lnTo>
                    <a:pt x="0" y="65"/>
                  </a:lnTo>
                  <a:lnTo>
                    <a:pt x="1" y="64"/>
                  </a:lnTo>
                  <a:lnTo>
                    <a:pt x="6" y="65"/>
                  </a:lnTo>
                  <a:lnTo>
                    <a:pt x="12" y="68"/>
                  </a:lnTo>
                  <a:lnTo>
                    <a:pt x="19" y="71"/>
                  </a:lnTo>
                  <a:lnTo>
                    <a:pt x="27" y="76"/>
                  </a:lnTo>
                  <a:lnTo>
                    <a:pt x="36" y="79"/>
                  </a:lnTo>
                  <a:lnTo>
                    <a:pt x="47" y="84"/>
                  </a:lnTo>
                  <a:lnTo>
                    <a:pt x="56" y="87"/>
                  </a:lnTo>
                  <a:lnTo>
                    <a:pt x="64" y="91"/>
                  </a:lnTo>
                  <a:lnTo>
                    <a:pt x="72" y="92"/>
                  </a:lnTo>
                  <a:lnTo>
                    <a:pt x="71" y="84"/>
                  </a:lnTo>
                  <a:lnTo>
                    <a:pt x="68" y="72"/>
                  </a:lnTo>
                  <a:lnTo>
                    <a:pt x="62" y="58"/>
                  </a:lnTo>
                  <a:lnTo>
                    <a:pt x="56" y="46"/>
                  </a:lnTo>
                  <a:lnTo>
                    <a:pt x="49" y="32"/>
                  </a:lnTo>
                  <a:lnTo>
                    <a:pt x="42" y="20"/>
                  </a:lnTo>
                  <a:lnTo>
                    <a:pt x="36" y="12"/>
                  </a:lnTo>
                  <a:lnTo>
                    <a:pt x="33" y="7"/>
                  </a:lnTo>
                  <a:lnTo>
                    <a:pt x="30" y="2"/>
                  </a:lnTo>
                  <a:lnTo>
                    <a:pt x="31" y="0"/>
                  </a:lnTo>
                  <a:lnTo>
                    <a:pt x="36" y="2"/>
                  </a:lnTo>
                  <a:lnTo>
                    <a:pt x="43" y="9"/>
                  </a:lnTo>
                  <a:lnTo>
                    <a:pt x="48" y="15"/>
                  </a:lnTo>
                  <a:lnTo>
                    <a:pt x="54" y="24"/>
                  </a:lnTo>
                  <a:lnTo>
                    <a:pt x="59" y="34"/>
                  </a:lnTo>
                  <a:lnTo>
                    <a:pt x="66" y="45"/>
                  </a:lnTo>
                  <a:lnTo>
                    <a:pt x="72" y="56"/>
                  </a:lnTo>
                  <a:lnTo>
                    <a:pt x="77" y="66"/>
                  </a:lnTo>
                  <a:lnTo>
                    <a:pt x="80" y="77"/>
                  </a:lnTo>
                  <a:lnTo>
                    <a:pt x="82" y="84"/>
                  </a:lnTo>
                  <a:lnTo>
                    <a:pt x="92" y="73"/>
                  </a:lnTo>
                  <a:lnTo>
                    <a:pt x="100" y="56"/>
                  </a:lnTo>
                  <a:lnTo>
                    <a:pt x="104" y="39"/>
                  </a:lnTo>
                  <a:lnTo>
                    <a:pt x="107" y="26"/>
                  </a:lnTo>
                  <a:lnTo>
                    <a:pt x="107" y="20"/>
                  </a:lnTo>
                  <a:lnTo>
                    <a:pt x="108" y="19"/>
                  </a:lnTo>
                  <a:lnTo>
                    <a:pt x="109" y="24"/>
                  </a:lnTo>
                  <a:lnTo>
                    <a:pt x="110" y="31"/>
                  </a:lnTo>
                  <a:lnTo>
                    <a:pt x="110" y="43"/>
                  </a:lnTo>
                  <a:lnTo>
                    <a:pt x="108" y="63"/>
                  </a:lnTo>
                  <a:lnTo>
                    <a:pt x="102" y="83"/>
                  </a:lnTo>
                  <a:lnTo>
                    <a:pt x="88" y="100"/>
                  </a:lnTo>
                  <a:lnTo>
                    <a:pt x="94" y="111"/>
                  </a:lnTo>
                  <a:lnTo>
                    <a:pt x="97" y="122"/>
                  </a:lnTo>
                  <a:lnTo>
                    <a:pt x="99" y="131"/>
                  </a:lnTo>
                  <a:lnTo>
                    <a:pt x="100" y="138"/>
                  </a:lnTo>
                  <a:lnTo>
                    <a:pt x="106" y="136"/>
                  </a:lnTo>
                  <a:lnTo>
                    <a:pt x="111" y="132"/>
                  </a:lnTo>
                  <a:lnTo>
                    <a:pt x="116" y="129"/>
                  </a:lnTo>
                  <a:lnTo>
                    <a:pt x="120" y="125"/>
                  </a:lnTo>
                  <a:lnTo>
                    <a:pt x="125" y="122"/>
                  </a:lnTo>
                  <a:lnTo>
                    <a:pt x="129" y="117"/>
                  </a:lnTo>
                  <a:lnTo>
                    <a:pt x="132" y="113"/>
                  </a:lnTo>
                  <a:lnTo>
                    <a:pt x="134" y="107"/>
                  </a:lnTo>
                  <a:lnTo>
                    <a:pt x="138" y="101"/>
                  </a:lnTo>
                  <a:lnTo>
                    <a:pt x="141" y="100"/>
                  </a:lnTo>
                  <a:lnTo>
                    <a:pt x="142" y="103"/>
                  </a:lnTo>
                  <a:lnTo>
                    <a:pt x="142" y="110"/>
                  </a:lnTo>
                  <a:lnTo>
                    <a:pt x="140" y="115"/>
                  </a:lnTo>
                  <a:lnTo>
                    <a:pt x="137" y="121"/>
                  </a:lnTo>
                  <a:lnTo>
                    <a:pt x="132" y="127"/>
                  </a:lnTo>
                  <a:lnTo>
                    <a:pt x="127" y="134"/>
                  </a:lnTo>
                  <a:lnTo>
                    <a:pt x="122" y="140"/>
                  </a:lnTo>
                  <a:lnTo>
                    <a:pt x="116" y="146"/>
                  </a:lnTo>
                  <a:lnTo>
                    <a:pt x="110" y="151"/>
                  </a:lnTo>
                  <a:lnTo>
                    <a:pt x="106" y="153"/>
                  </a:lnTo>
                  <a:lnTo>
                    <a:pt x="108" y="161"/>
                  </a:lnTo>
                  <a:lnTo>
                    <a:pt x="110" y="167"/>
                  </a:lnTo>
                  <a:lnTo>
                    <a:pt x="112" y="174"/>
                  </a:lnTo>
                  <a:lnTo>
                    <a:pt x="115" y="178"/>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54" name="Freeform 326">
              <a:extLst>
                <a:ext uri="{FF2B5EF4-FFF2-40B4-BE49-F238E27FC236}">
                  <a16:creationId xmlns:a16="http://schemas.microsoft.com/office/drawing/2014/main" xmlns="" id="{411B1B94-42F1-44DA-A87E-2BFDE5BB9EE9}"/>
                </a:ext>
              </a:extLst>
            </p:cNvPr>
            <p:cNvSpPr>
              <a:spLocks/>
            </p:cNvSpPr>
            <p:nvPr/>
          </p:nvSpPr>
          <p:spPr bwMode="auto">
            <a:xfrm>
              <a:off x="2127" y="1238"/>
              <a:ext cx="70" cy="91"/>
            </a:xfrm>
            <a:custGeom>
              <a:avLst/>
              <a:gdLst>
                <a:gd name="T0" fmla="*/ 5 w 140"/>
                <a:gd name="T1" fmla="*/ 1 h 180"/>
                <a:gd name="T2" fmla="*/ 4 w 140"/>
                <a:gd name="T3" fmla="*/ 1 h 180"/>
                <a:gd name="T4" fmla="*/ 4 w 140"/>
                <a:gd name="T5" fmla="*/ 1 h 180"/>
                <a:gd name="T6" fmla="*/ 4 w 140"/>
                <a:gd name="T7" fmla="*/ 1 h 180"/>
                <a:gd name="T8" fmla="*/ 3 w 140"/>
                <a:gd name="T9" fmla="*/ 2 h 180"/>
                <a:gd name="T10" fmla="*/ 2 w 140"/>
                <a:gd name="T11" fmla="*/ 2 h 180"/>
                <a:gd name="T12" fmla="*/ 2 w 140"/>
                <a:gd name="T13" fmla="*/ 2 h 180"/>
                <a:gd name="T14" fmla="*/ 1 w 140"/>
                <a:gd name="T15" fmla="*/ 2 h 180"/>
                <a:gd name="T16" fmla="*/ 1 w 140"/>
                <a:gd name="T17" fmla="*/ 2 h 180"/>
                <a:gd name="T18" fmla="*/ 1 w 140"/>
                <a:gd name="T19" fmla="*/ 2 h 180"/>
                <a:gd name="T20" fmla="*/ 1 w 140"/>
                <a:gd name="T21" fmla="*/ 2 h 180"/>
                <a:gd name="T22" fmla="*/ 2 w 140"/>
                <a:gd name="T23" fmla="*/ 2 h 180"/>
                <a:gd name="T24" fmla="*/ 2 w 140"/>
                <a:gd name="T25" fmla="*/ 2 h 180"/>
                <a:gd name="T26" fmla="*/ 3 w 140"/>
                <a:gd name="T27" fmla="*/ 2 h 180"/>
                <a:gd name="T28" fmla="*/ 3 w 140"/>
                <a:gd name="T29" fmla="*/ 2 h 180"/>
                <a:gd name="T30" fmla="*/ 3 w 140"/>
                <a:gd name="T31" fmla="*/ 3 h 180"/>
                <a:gd name="T32" fmla="*/ 2 w 140"/>
                <a:gd name="T33" fmla="*/ 3 h 180"/>
                <a:gd name="T34" fmla="*/ 2 w 140"/>
                <a:gd name="T35" fmla="*/ 3 h 180"/>
                <a:gd name="T36" fmla="*/ 1 w 140"/>
                <a:gd name="T37" fmla="*/ 4 h 180"/>
                <a:gd name="T38" fmla="*/ 1 w 140"/>
                <a:gd name="T39" fmla="*/ 4 h 180"/>
                <a:gd name="T40" fmla="*/ 1 w 140"/>
                <a:gd name="T41" fmla="*/ 4 h 180"/>
                <a:gd name="T42" fmla="*/ 1 w 140"/>
                <a:gd name="T43" fmla="*/ 4 h 180"/>
                <a:gd name="T44" fmla="*/ 1 w 140"/>
                <a:gd name="T45" fmla="*/ 4 h 180"/>
                <a:gd name="T46" fmla="*/ 1 w 140"/>
                <a:gd name="T47" fmla="*/ 4 h 180"/>
                <a:gd name="T48" fmla="*/ 2 w 140"/>
                <a:gd name="T49" fmla="*/ 4 h 180"/>
                <a:gd name="T50" fmla="*/ 2 w 140"/>
                <a:gd name="T51" fmla="*/ 4 h 180"/>
                <a:gd name="T52" fmla="*/ 2 w 140"/>
                <a:gd name="T53" fmla="*/ 4 h 180"/>
                <a:gd name="T54" fmla="*/ 2 w 140"/>
                <a:gd name="T55" fmla="*/ 5 h 180"/>
                <a:gd name="T56" fmla="*/ 2 w 140"/>
                <a:gd name="T57" fmla="*/ 6 h 180"/>
                <a:gd name="T58" fmla="*/ 2 w 140"/>
                <a:gd name="T59" fmla="*/ 5 h 180"/>
                <a:gd name="T60" fmla="*/ 2 w 140"/>
                <a:gd name="T61" fmla="*/ 5 h 180"/>
                <a:gd name="T62" fmla="*/ 2 w 140"/>
                <a:gd name="T63" fmla="*/ 4 h 180"/>
                <a:gd name="T64" fmla="*/ 3 w 140"/>
                <a:gd name="T65" fmla="*/ 4 h 180"/>
                <a:gd name="T66" fmla="*/ 3 w 140"/>
                <a:gd name="T67" fmla="*/ 5 h 180"/>
                <a:gd name="T68" fmla="*/ 4 w 140"/>
                <a:gd name="T69" fmla="*/ 6 h 180"/>
                <a:gd name="T70" fmla="*/ 4 w 140"/>
                <a:gd name="T71" fmla="*/ 6 h 180"/>
                <a:gd name="T72" fmla="*/ 3 w 140"/>
                <a:gd name="T73" fmla="*/ 5 h 180"/>
                <a:gd name="T74" fmla="*/ 3 w 140"/>
                <a:gd name="T75" fmla="*/ 4 h 180"/>
                <a:gd name="T76" fmla="*/ 3 w 140"/>
                <a:gd name="T77" fmla="*/ 3 h 180"/>
                <a:gd name="T78" fmla="*/ 4 w 140"/>
                <a:gd name="T79" fmla="*/ 2 h 180"/>
                <a:gd name="T80" fmla="*/ 4 w 140"/>
                <a:gd name="T81" fmla="*/ 2 h 180"/>
                <a:gd name="T82" fmla="*/ 5 w 140"/>
                <a:gd name="T83" fmla="*/ 3 h 180"/>
                <a:gd name="T84" fmla="*/ 5 w 140"/>
                <a:gd name="T85" fmla="*/ 4 h 180"/>
                <a:gd name="T86" fmla="*/ 5 w 140"/>
                <a:gd name="T87" fmla="*/ 4 h 180"/>
                <a:gd name="T88" fmla="*/ 5 w 140"/>
                <a:gd name="T89" fmla="*/ 3 h 180"/>
                <a:gd name="T90" fmla="*/ 4 w 140"/>
                <a:gd name="T91" fmla="*/ 2 h 180"/>
                <a:gd name="T92" fmla="*/ 4 w 140"/>
                <a:gd name="T93" fmla="*/ 1 h 180"/>
                <a:gd name="T94" fmla="*/ 5 w 140"/>
                <a:gd name="T95" fmla="*/ 1 h 180"/>
                <a:gd name="T96" fmla="*/ 5 w 140"/>
                <a:gd name="T97" fmla="*/ 0 h 1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40" h="180">
                  <a:moveTo>
                    <a:pt x="140" y="0"/>
                  </a:moveTo>
                  <a:lnTo>
                    <a:pt x="132" y="1"/>
                  </a:lnTo>
                  <a:lnTo>
                    <a:pt x="125" y="3"/>
                  </a:lnTo>
                  <a:lnTo>
                    <a:pt x="118" y="4"/>
                  </a:lnTo>
                  <a:lnTo>
                    <a:pt x="110" y="4"/>
                  </a:lnTo>
                  <a:lnTo>
                    <a:pt x="109" y="12"/>
                  </a:lnTo>
                  <a:lnTo>
                    <a:pt x="105" y="21"/>
                  </a:lnTo>
                  <a:lnTo>
                    <a:pt x="99" y="28"/>
                  </a:lnTo>
                  <a:lnTo>
                    <a:pt x="92" y="32"/>
                  </a:lnTo>
                  <a:lnTo>
                    <a:pt x="84" y="33"/>
                  </a:lnTo>
                  <a:lnTo>
                    <a:pt x="75" y="34"/>
                  </a:lnTo>
                  <a:lnTo>
                    <a:pt x="64" y="35"/>
                  </a:lnTo>
                  <a:lnTo>
                    <a:pt x="54" y="39"/>
                  </a:lnTo>
                  <a:lnTo>
                    <a:pt x="44" y="41"/>
                  </a:lnTo>
                  <a:lnTo>
                    <a:pt x="34" y="44"/>
                  </a:lnTo>
                  <a:lnTo>
                    <a:pt x="28" y="48"/>
                  </a:lnTo>
                  <a:lnTo>
                    <a:pt x="23" y="53"/>
                  </a:lnTo>
                  <a:lnTo>
                    <a:pt x="21" y="55"/>
                  </a:lnTo>
                  <a:lnTo>
                    <a:pt x="21" y="56"/>
                  </a:lnTo>
                  <a:lnTo>
                    <a:pt x="22" y="56"/>
                  </a:lnTo>
                  <a:lnTo>
                    <a:pt x="26" y="54"/>
                  </a:lnTo>
                  <a:lnTo>
                    <a:pt x="31" y="51"/>
                  </a:lnTo>
                  <a:lnTo>
                    <a:pt x="37" y="49"/>
                  </a:lnTo>
                  <a:lnTo>
                    <a:pt x="44" y="47"/>
                  </a:lnTo>
                  <a:lnTo>
                    <a:pt x="52" y="46"/>
                  </a:lnTo>
                  <a:lnTo>
                    <a:pt x="60" y="43"/>
                  </a:lnTo>
                  <a:lnTo>
                    <a:pt x="69" y="43"/>
                  </a:lnTo>
                  <a:lnTo>
                    <a:pt x="78" y="43"/>
                  </a:lnTo>
                  <a:lnTo>
                    <a:pt x="86" y="44"/>
                  </a:lnTo>
                  <a:lnTo>
                    <a:pt x="80" y="57"/>
                  </a:lnTo>
                  <a:lnTo>
                    <a:pt x="75" y="71"/>
                  </a:lnTo>
                  <a:lnTo>
                    <a:pt x="69" y="81"/>
                  </a:lnTo>
                  <a:lnTo>
                    <a:pt x="62" y="88"/>
                  </a:lnTo>
                  <a:lnTo>
                    <a:pt x="57" y="91"/>
                  </a:lnTo>
                  <a:lnTo>
                    <a:pt x="51" y="93"/>
                  </a:lnTo>
                  <a:lnTo>
                    <a:pt x="42" y="95"/>
                  </a:lnTo>
                  <a:lnTo>
                    <a:pt x="33" y="97"/>
                  </a:lnTo>
                  <a:lnTo>
                    <a:pt x="25" y="100"/>
                  </a:lnTo>
                  <a:lnTo>
                    <a:pt x="17" y="102"/>
                  </a:lnTo>
                  <a:lnTo>
                    <a:pt x="10" y="103"/>
                  </a:lnTo>
                  <a:lnTo>
                    <a:pt x="4" y="104"/>
                  </a:lnTo>
                  <a:lnTo>
                    <a:pt x="1" y="106"/>
                  </a:lnTo>
                  <a:lnTo>
                    <a:pt x="0" y="106"/>
                  </a:lnTo>
                  <a:lnTo>
                    <a:pt x="1" y="107"/>
                  </a:lnTo>
                  <a:lnTo>
                    <a:pt x="7" y="107"/>
                  </a:lnTo>
                  <a:lnTo>
                    <a:pt x="11" y="107"/>
                  </a:lnTo>
                  <a:lnTo>
                    <a:pt x="17" y="106"/>
                  </a:lnTo>
                  <a:lnTo>
                    <a:pt x="24" y="106"/>
                  </a:lnTo>
                  <a:lnTo>
                    <a:pt x="31" y="104"/>
                  </a:lnTo>
                  <a:lnTo>
                    <a:pt x="38" y="103"/>
                  </a:lnTo>
                  <a:lnTo>
                    <a:pt x="46" y="102"/>
                  </a:lnTo>
                  <a:lnTo>
                    <a:pt x="53" y="101"/>
                  </a:lnTo>
                  <a:lnTo>
                    <a:pt x="60" y="100"/>
                  </a:lnTo>
                  <a:lnTo>
                    <a:pt x="49" y="111"/>
                  </a:lnTo>
                  <a:lnTo>
                    <a:pt x="40" y="124"/>
                  </a:lnTo>
                  <a:lnTo>
                    <a:pt x="33" y="145"/>
                  </a:lnTo>
                  <a:lnTo>
                    <a:pt x="31" y="180"/>
                  </a:lnTo>
                  <a:lnTo>
                    <a:pt x="34" y="172"/>
                  </a:lnTo>
                  <a:lnTo>
                    <a:pt x="39" y="163"/>
                  </a:lnTo>
                  <a:lnTo>
                    <a:pt x="44" y="152"/>
                  </a:lnTo>
                  <a:lnTo>
                    <a:pt x="48" y="141"/>
                  </a:lnTo>
                  <a:lnTo>
                    <a:pt x="54" y="130"/>
                  </a:lnTo>
                  <a:lnTo>
                    <a:pt x="60" y="119"/>
                  </a:lnTo>
                  <a:lnTo>
                    <a:pt x="64" y="111"/>
                  </a:lnTo>
                  <a:lnTo>
                    <a:pt x="70" y="106"/>
                  </a:lnTo>
                  <a:lnTo>
                    <a:pt x="74" y="121"/>
                  </a:lnTo>
                  <a:lnTo>
                    <a:pt x="79" y="137"/>
                  </a:lnTo>
                  <a:lnTo>
                    <a:pt x="86" y="152"/>
                  </a:lnTo>
                  <a:lnTo>
                    <a:pt x="93" y="162"/>
                  </a:lnTo>
                  <a:lnTo>
                    <a:pt x="98" y="167"/>
                  </a:lnTo>
                  <a:lnTo>
                    <a:pt x="99" y="165"/>
                  </a:lnTo>
                  <a:lnTo>
                    <a:pt x="98" y="162"/>
                  </a:lnTo>
                  <a:lnTo>
                    <a:pt x="94" y="157"/>
                  </a:lnTo>
                  <a:lnTo>
                    <a:pt x="89" y="141"/>
                  </a:lnTo>
                  <a:lnTo>
                    <a:pt x="84" y="124"/>
                  </a:lnTo>
                  <a:lnTo>
                    <a:pt x="80" y="109"/>
                  </a:lnTo>
                  <a:lnTo>
                    <a:pt x="80" y="96"/>
                  </a:lnTo>
                  <a:lnTo>
                    <a:pt x="84" y="84"/>
                  </a:lnTo>
                  <a:lnTo>
                    <a:pt x="91" y="70"/>
                  </a:lnTo>
                  <a:lnTo>
                    <a:pt x="98" y="56"/>
                  </a:lnTo>
                  <a:lnTo>
                    <a:pt x="102" y="48"/>
                  </a:lnTo>
                  <a:lnTo>
                    <a:pt x="113" y="58"/>
                  </a:lnTo>
                  <a:lnTo>
                    <a:pt x="123" y="71"/>
                  </a:lnTo>
                  <a:lnTo>
                    <a:pt x="131" y="87"/>
                  </a:lnTo>
                  <a:lnTo>
                    <a:pt x="135" y="108"/>
                  </a:lnTo>
                  <a:lnTo>
                    <a:pt x="136" y="115"/>
                  </a:lnTo>
                  <a:lnTo>
                    <a:pt x="137" y="115"/>
                  </a:lnTo>
                  <a:lnTo>
                    <a:pt x="139" y="110"/>
                  </a:lnTo>
                  <a:lnTo>
                    <a:pt x="139" y="104"/>
                  </a:lnTo>
                  <a:lnTo>
                    <a:pt x="137" y="84"/>
                  </a:lnTo>
                  <a:lnTo>
                    <a:pt x="131" y="63"/>
                  </a:lnTo>
                  <a:lnTo>
                    <a:pt x="124" y="47"/>
                  </a:lnTo>
                  <a:lnTo>
                    <a:pt x="117" y="39"/>
                  </a:lnTo>
                  <a:lnTo>
                    <a:pt x="124" y="29"/>
                  </a:lnTo>
                  <a:lnTo>
                    <a:pt x="130" y="19"/>
                  </a:lnTo>
                  <a:lnTo>
                    <a:pt x="136" y="9"/>
                  </a:lnTo>
                  <a:lnTo>
                    <a:pt x="139" y="0"/>
                  </a:lnTo>
                  <a:lnTo>
                    <a:pt x="140" y="0"/>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55" name="Freeform 327">
              <a:extLst>
                <a:ext uri="{FF2B5EF4-FFF2-40B4-BE49-F238E27FC236}">
                  <a16:creationId xmlns:a16="http://schemas.microsoft.com/office/drawing/2014/main" xmlns="" id="{2A326366-B61C-43CC-8086-A96F3D5AFCC4}"/>
                </a:ext>
              </a:extLst>
            </p:cNvPr>
            <p:cNvSpPr>
              <a:spLocks/>
            </p:cNvSpPr>
            <p:nvPr/>
          </p:nvSpPr>
          <p:spPr bwMode="auto">
            <a:xfrm>
              <a:off x="2236" y="1115"/>
              <a:ext cx="100" cy="77"/>
            </a:xfrm>
            <a:custGeom>
              <a:avLst/>
              <a:gdLst>
                <a:gd name="T0" fmla="*/ 4 w 199"/>
                <a:gd name="T1" fmla="*/ 1 h 154"/>
                <a:gd name="T2" fmla="*/ 5 w 199"/>
                <a:gd name="T3" fmla="*/ 1 h 154"/>
                <a:gd name="T4" fmla="*/ 5 w 199"/>
                <a:gd name="T5" fmla="*/ 1 h 154"/>
                <a:gd name="T6" fmla="*/ 5 w 199"/>
                <a:gd name="T7" fmla="*/ 1 h 154"/>
                <a:gd name="T8" fmla="*/ 5 w 199"/>
                <a:gd name="T9" fmla="*/ 2 h 154"/>
                <a:gd name="T10" fmla="*/ 4 w 199"/>
                <a:gd name="T11" fmla="*/ 2 h 154"/>
                <a:gd name="T12" fmla="*/ 4 w 199"/>
                <a:gd name="T13" fmla="*/ 2 h 154"/>
                <a:gd name="T14" fmla="*/ 4 w 199"/>
                <a:gd name="T15" fmla="*/ 3 h 154"/>
                <a:gd name="T16" fmla="*/ 4 w 199"/>
                <a:gd name="T17" fmla="*/ 3 h 154"/>
                <a:gd name="T18" fmla="*/ 5 w 199"/>
                <a:gd name="T19" fmla="*/ 2 h 154"/>
                <a:gd name="T20" fmla="*/ 5 w 199"/>
                <a:gd name="T21" fmla="*/ 3 h 154"/>
                <a:gd name="T22" fmla="*/ 5 w 199"/>
                <a:gd name="T23" fmla="*/ 3 h 154"/>
                <a:gd name="T24" fmla="*/ 5 w 199"/>
                <a:gd name="T25" fmla="*/ 3 h 154"/>
                <a:gd name="T26" fmla="*/ 5 w 199"/>
                <a:gd name="T27" fmla="*/ 3 h 154"/>
                <a:gd name="T28" fmla="*/ 5 w 199"/>
                <a:gd name="T29" fmla="*/ 4 h 154"/>
                <a:gd name="T30" fmla="*/ 6 w 199"/>
                <a:gd name="T31" fmla="*/ 4 h 154"/>
                <a:gd name="T32" fmla="*/ 6 w 199"/>
                <a:gd name="T33" fmla="*/ 4 h 154"/>
                <a:gd name="T34" fmla="*/ 6 w 199"/>
                <a:gd name="T35" fmla="*/ 4 h 154"/>
                <a:gd name="T36" fmla="*/ 7 w 199"/>
                <a:gd name="T37" fmla="*/ 5 h 154"/>
                <a:gd name="T38" fmla="*/ 6 w 199"/>
                <a:gd name="T39" fmla="*/ 5 h 154"/>
                <a:gd name="T40" fmla="*/ 6 w 199"/>
                <a:gd name="T41" fmla="*/ 5 h 154"/>
                <a:gd name="T42" fmla="*/ 5 w 199"/>
                <a:gd name="T43" fmla="*/ 5 h 154"/>
                <a:gd name="T44" fmla="*/ 5 w 199"/>
                <a:gd name="T45" fmla="*/ 4 h 154"/>
                <a:gd name="T46" fmla="*/ 5 w 199"/>
                <a:gd name="T47" fmla="*/ 4 h 154"/>
                <a:gd name="T48" fmla="*/ 4 w 199"/>
                <a:gd name="T49" fmla="*/ 3 h 154"/>
                <a:gd name="T50" fmla="*/ 4 w 199"/>
                <a:gd name="T51" fmla="*/ 4 h 154"/>
                <a:gd name="T52" fmla="*/ 4 w 199"/>
                <a:gd name="T53" fmla="*/ 5 h 154"/>
                <a:gd name="T54" fmla="*/ 4 w 199"/>
                <a:gd name="T55" fmla="*/ 5 h 154"/>
                <a:gd name="T56" fmla="*/ 3 w 199"/>
                <a:gd name="T57" fmla="*/ 5 h 154"/>
                <a:gd name="T58" fmla="*/ 2 w 199"/>
                <a:gd name="T59" fmla="*/ 5 h 154"/>
                <a:gd name="T60" fmla="*/ 2 w 199"/>
                <a:gd name="T61" fmla="*/ 4 h 154"/>
                <a:gd name="T62" fmla="*/ 2 w 199"/>
                <a:gd name="T63" fmla="*/ 3 h 154"/>
                <a:gd name="T64" fmla="*/ 2 w 199"/>
                <a:gd name="T65" fmla="*/ 3 h 154"/>
                <a:gd name="T66" fmla="*/ 2 w 199"/>
                <a:gd name="T67" fmla="*/ 3 h 154"/>
                <a:gd name="T68" fmla="*/ 1 w 199"/>
                <a:gd name="T69" fmla="*/ 3 h 154"/>
                <a:gd name="T70" fmla="*/ 1 w 199"/>
                <a:gd name="T71" fmla="*/ 3 h 154"/>
                <a:gd name="T72" fmla="*/ 1 w 199"/>
                <a:gd name="T73" fmla="*/ 2 h 154"/>
                <a:gd name="T74" fmla="*/ 1 w 199"/>
                <a:gd name="T75" fmla="*/ 2 h 154"/>
                <a:gd name="T76" fmla="*/ 1 w 199"/>
                <a:gd name="T77" fmla="*/ 2 h 154"/>
                <a:gd name="T78" fmla="*/ 1 w 199"/>
                <a:gd name="T79" fmla="*/ 2 h 154"/>
                <a:gd name="T80" fmla="*/ 2 w 199"/>
                <a:gd name="T81" fmla="*/ 1 h 154"/>
                <a:gd name="T82" fmla="*/ 2 w 199"/>
                <a:gd name="T83" fmla="*/ 1 h 154"/>
                <a:gd name="T84" fmla="*/ 3 w 199"/>
                <a:gd name="T85" fmla="*/ 1 h 154"/>
                <a:gd name="T86" fmla="*/ 3 w 199"/>
                <a:gd name="T87" fmla="*/ 1 h 154"/>
                <a:gd name="T88" fmla="*/ 3 w 199"/>
                <a:gd name="T89" fmla="*/ 2 h 154"/>
                <a:gd name="T90" fmla="*/ 4 w 199"/>
                <a:gd name="T91" fmla="*/ 2 h 154"/>
                <a:gd name="T92" fmla="*/ 4 w 199"/>
                <a:gd name="T93" fmla="*/ 2 h 154"/>
                <a:gd name="T94" fmla="*/ 4 w 199"/>
                <a:gd name="T95" fmla="*/ 2 h 154"/>
                <a:gd name="T96" fmla="*/ 4 w 199"/>
                <a:gd name="T97" fmla="*/ 2 h 154"/>
                <a:gd name="T98" fmla="*/ 4 w 199"/>
                <a:gd name="T99" fmla="*/ 1 h 15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9" h="154">
                  <a:moveTo>
                    <a:pt x="109" y="16"/>
                  </a:moveTo>
                  <a:lnTo>
                    <a:pt x="112" y="13"/>
                  </a:lnTo>
                  <a:lnTo>
                    <a:pt x="118" y="10"/>
                  </a:lnTo>
                  <a:lnTo>
                    <a:pt x="125" y="9"/>
                  </a:lnTo>
                  <a:lnTo>
                    <a:pt x="132" y="9"/>
                  </a:lnTo>
                  <a:lnTo>
                    <a:pt x="138" y="9"/>
                  </a:lnTo>
                  <a:lnTo>
                    <a:pt x="145" y="10"/>
                  </a:lnTo>
                  <a:lnTo>
                    <a:pt x="150" y="14"/>
                  </a:lnTo>
                  <a:lnTo>
                    <a:pt x="156" y="20"/>
                  </a:lnTo>
                  <a:lnTo>
                    <a:pt x="155" y="18"/>
                  </a:lnTo>
                  <a:lnTo>
                    <a:pt x="157" y="23"/>
                  </a:lnTo>
                  <a:lnTo>
                    <a:pt x="159" y="31"/>
                  </a:lnTo>
                  <a:lnTo>
                    <a:pt x="159" y="38"/>
                  </a:lnTo>
                  <a:lnTo>
                    <a:pt x="159" y="44"/>
                  </a:lnTo>
                  <a:lnTo>
                    <a:pt x="156" y="48"/>
                  </a:lnTo>
                  <a:lnTo>
                    <a:pt x="152" y="53"/>
                  </a:lnTo>
                  <a:lnTo>
                    <a:pt x="142" y="55"/>
                  </a:lnTo>
                  <a:lnTo>
                    <a:pt x="127" y="54"/>
                  </a:lnTo>
                  <a:lnTo>
                    <a:pt x="124" y="58"/>
                  </a:lnTo>
                  <a:lnTo>
                    <a:pt x="119" y="61"/>
                  </a:lnTo>
                  <a:lnTo>
                    <a:pt x="115" y="64"/>
                  </a:lnTo>
                  <a:lnTo>
                    <a:pt x="112" y="67"/>
                  </a:lnTo>
                  <a:lnTo>
                    <a:pt x="114" y="68"/>
                  </a:lnTo>
                  <a:lnTo>
                    <a:pt x="115" y="70"/>
                  </a:lnTo>
                  <a:lnTo>
                    <a:pt x="116" y="71"/>
                  </a:lnTo>
                  <a:lnTo>
                    <a:pt x="116" y="73"/>
                  </a:lnTo>
                  <a:lnTo>
                    <a:pt x="118" y="68"/>
                  </a:lnTo>
                  <a:lnTo>
                    <a:pt x="124" y="63"/>
                  </a:lnTo>
                  <a:lnTo>
                    <a:pt x="132" y="62"/>
                  </a:lnTo>
                  <a:lnTo>
                    <a:pt x="139" y="63"/>
                  </a:lnTo>
                  <a:lnTo>
                    <a:pt x="144" y="66"/>
                  </a:lnTo>
                  <a:lnTo>
                    <a:pt x="147" y="68"/>
                  </a:lnTo>
                  <a:lnTo>
                    <a:pt x="149" y="70"/>
                  </a:lnTo>
                  <a:lnTo>
                    <a:pt x="152" y="74"/>
                  </a:lnTo>
                  <a:lnTo>
                    <a:pt x="153" y="75"/>
                  </a:lnTo>
                  <a:lnTo>
                    <a:pt x="153" y="77"/>
                  </a:lnTo>
                  <a:lnTo>
                    <a:pt x="153" y="78"/>
                  </a:lnTo>
                  <a:lnTo>
                    <a:pt x="153" y="81"/>
                  </a:lnTo>
                  <a:lnTo>
                    <a:pt x="153" y="84"/>
                  </a:lnTo>
                  <a:lnTo>
                    <a:pt x="152" y="89"/>
                  </a:lnTo>
                  <a:lnTo>
                    <a:pt x="149" y="93"/>
                  </a:lnTo>
                  <a:lnTo>
                    <a:pt x="147" y="96"/>
                  </a:lnTo>
                  <a:lnTo>
                    <a:pt x="148" y="97"/>
                  </a:lnTo>
                  <a:lnTo>
                    <a:pt x="150" y="98"/>
                  </a:lnTo>
                  <a:lnTo>
                    <a:pt x="153" y="100"/>
                  </a:lnTo>
                  <a:lnTo>
                    <a:pt x="155" y="101"/>
                  </a:lnTo>
                  <a:lnTo>
                    <a:pt x="160" y="99"/>
                  </a:lnTo>
                  <a:lnTo>
                    <a:pt x="164" y="97"/>
                  </a:lnTo>
                  <a:lnTo>
                    <a:pt x="169" y="97"/>
                  </a:lnTo>
                  <a:lnTo>
                    <a:pt x="173" y="97"/>
                  </a:lnTo>
                  <a:lnTo>
                    <a:pt x="179" y="98"/>
                  </a:lnTo>
                  <a:lnTo>
                    <a:pt x="184" y="100"/>
                  </a:lnTo>
                  <a:lnTo>
                    <a:pt x="188" y="104"/>
                  </a:lnTo>
                  <a:lnTo>
                    <a:pt x="192" y="107"/>
                  </a:lnTo>
                  <a:lnTo>
                    <a:pt x="197" y="116"/>
                  </a:lnTo>
                  <a:lnTo>
                    <a:pt x="199" y="127"/>
                  </a:lnTo>
                  <a:lnTo>
                    <a:pt x="197" y="137"/>
                  </a:lnTo>
                  <a:lnTo>
                    <a:pt x="191" y="145"/>
                  </a:lnTo>
                  <a:lnTo>
                    <a:pt x="187" y="149"/>
                  </a:lnTo>
                  <a:lnTo>
                    <a:pt x="183" y="151"/>
                  </a:lnTo>
                  <a:lnTo>
                    <a:pt x="177" y="153"/>
                  </a:lnTo>
                  <a:lnTo>
                    <a:pt x="172" y="153"/>
                  </a:lnTo>
                  <a:lnTo>
                    <a:pt x="167" y="154"/>
                  </a:lnTo>
                  <a:lnTo>
                    <a:pt x="162" y="153"/>
                  </a:lnTo>
                  <a:lnTo>
                    <a:pt x="157" y="151"/>
                  </a:lnTo>
                  <a:lnTo>
                    <a:pt x="153" y="149"/>
                  </a:lnTo>
                  <a:lnTo>
                    <a:pt x="147" y="142"/>
                  </a:lnTo>
                  <a:lnTo>
                    <a:pt x="145" y="134"/>
                  </a:lnTo>
                  <a:lnTo>
                    <a:pt x="144" y="127"/>
                  </a:lnTo>
                  <a:lnTo>
                    <a:pt x="146" y="120"/>
                  </a:lnTo>
                  <a:lnTo>
                    <a:pt x="140" y="115"/>
                  </a:lnTo>
                  <a:lnTo>
                    <a:pt x="130" y="107"/>
                  </a:lnTo>
                  <a:lnTo>
                    <a:pt x="119" y="100"/>
                  </a:lnTo>
                  <a:lnTo>
                    <a:pt x="114" y="96"/>
                  </a:lnTo>
                  <a:lnTo>
                    <a:pt x="112" y="94"/>
                  </a:lnTo>
                  <a:lnTo>
                    <a:pt x="111" y="94"/>
                  </a:lnTo>
                  <a:lnTo>
                    <a:pt x="110" y="96"/>
                  </a:lnTo>
                  <a:lnTo>
                    <a:pt x="111" y="98"/>
                  </a:lnTo>
                  <a:lnTo>
                    <a:pt x="115" y="108"/>
                  </a:lnTo>
                  <a:lnTo>
                    <a:pt x="115" y="120"/>
                  </a:lnTo>
                  <a:lnTo>
                    <a:pt x="111" y="129"/>
                  </a:lnTo>
                  <a:lnTo>
                    <a:pt x="107" y="137"/>
                  </a:lnTo>
                  <a:lnTo>
                    <a:pt x="103" y="141"/>
                  </a:lnTo>
                  <a:lnTo>
                    <a:pt x="98" y="143"/>
                  </a:lnTo>
                  <a:lnTo>
                    <a:pt x="91" y="146"/>
                  </a:lnTo>
                  <a:lnTo>
                    <a:pt x="84" y="149"/>
                  </a:lnTo>
                  <a:lnTo>
                    <a:pt x="76" y="146"/>
                  </a:lnTo>
                  <a:lnTo>
                    <a:pt x="68" y="143"/>
                  </a:lnTo>
                  <a:lnTo>
                    <a:pt x="62" y="138"/>
                  </a:lnTo>
                  <a:lnTo>
                    <a:pt x="57" y="132"/>
                  </a:lnTo>
                  <a:lnTo>
                    <a:pt x="54" y="128"/>
                  </a:lnTo>
                  <a:lnTo>
                    <a:pt x="51" y="121"/>
                  </a:lnTo>
                  <a:lnTo>
                    <a:pt x="51" y="113"/>
                  </a:lnTo>
                  <a:lnTo>
                    <a:pt x="51" y="104"/>
                  </a:lnTo>
                  <a:lnTo>
                    <a:pt x="54" y="100"/>
                  </a:lnTo>
                  <a:lnTo>
                    <a:pt x="57" y="96"/>
                  </a:lnTo>
                  <a:lnTo>
                    <a:pt x="61" y="92"/>
                  </a:lnTo>
                  <a:lnTo>
                    <a:pt x="64" y="90"/>
                  </a:lnTo>
                  <a:lnTo>
                    <a:pt x="57" y="89"/>
                  </a:lnTo>
                  <a:lnTo>
                    <a:pt x="51" y="84"/>
                  </a:lnTo>
                  <a:lnTo>
                    <a:pt x="46" y="78"/>
                  </a:lnTo>
                  <a:lnTo>
                    <a:pt x="42" y="73"/>
                  </a:lnTo>
                  <a:lnTo>
                    <a:pt x="41" y="81"/>
                  </a:lnTo>
                  <a:lnTo>
                    <a:pt x="38" y="88"/>
                  </a:lnTo>
                  <a:lnTo>
                    <a:pt x="31" y="91"/>
                  </a:lnTo>
                  <a:lnTo>
                    <a:pt x="18" y="89"/>
                  </a:lnTo>
                  <a:lnTo>
                    <a:pt x="10" y="84"/>
                  </a:lnTo>
                  <a:lnTo>
                    <a:pt x="4" y="78"/>
                  </a:lnTo>
                  <a:lnTo>
                    <a:pt x="1" y="73"/>
                  </a:lnTo>
                  <a:lnTo>
                    <a:pt x="0" y="68"/>
                  </a:lnTo>
                  <a:lnTo>
                    <a:pt x="1" y="61"/>
                  </a:lnTo>
                  <a:lnTo>
                    <a:pt x="4" y="53"/>
                  </a:lnTo>
                  <a:lnTo>
                    <a:pt x="9" y="46"/>
                  </a:lnTo>
                  <a:lnTo>
                    <a:pt x="11" y="41"/>
                  </a:lnTo>
                  <a:lnTo>
                    <a:pt x="13" y="39"/>
                  </a:lnTo>
                  <a:lnTo>
                    <a:pt x="17" y="38"/>
                  </a:lnTo>
                  <a:lnTo>
                    <a:pt x="19" y="37"/>
                  </a:lnTo>
                  <a:lnTo>
                    <a:pt x="23" y="36"/>
                  </a:lnTo>
                  <a:lnTo>
                    <a:pt x="26" y="35"/>
                  </a:lnTo>
                  <a:lnTo>
                    <a:pt x="30" y="35"/>
                  </a:lnTo>
                  <a:lnTo>
                    <a:pt x="32" y="33"/>
                  </a:lnTo>
                  <a:lnTo>
                    <a:pt x="34" y="33"/>
                  </a:lnTo>
                  <a:lnTo>
                    <a:pt x="33" y="26"/>
                  </a:lnTo>
                  <a:lnTo>
                    <a:pt x="34" y="17"/>
                  </a:lnTo>
                  <a:lnTo>
                    <a:pt x="39" y="9"/>
                  </a:lnTo>
                  <a:lnTo>
                    <a:pt x="48" y="2"/>
                  </a:lnTo>
                  <a:lnTo>
                    <a:pt x="54" y="1"/>
                  </a:lnTo>
                  <a:lnTo>
                    <a:pt x="61" y="0"/>
                  </a:lnTo>
                  <a:lnTo>
                    <a:pt x="68" y="1"/>
                  </a:lnTo>
                  <a:lnTo>
                    <a:pt x="73" y="2"/>
                  </a:lnTo>
                  <a:lnTo>
                    <a:pt x="81" y="7"/>
                  </a:lnTo>
                  <a:lnTo>
                    <a:pt x="87" y="16"/>
                  </a:lnTo>
                  <a:lnTo>
                    <a:pt x="86" y="28"/>
                  </a:lnTo>
                  <a:lnTo>
                    <a:pt x="79" y="37"/>
                  </a:lnTo>
                  <a:lnTo>
                    <a:pt x="86" y="38"/>
                  </a:lnTo>
                  <a:lnTo>
                    <a:pt x="93" y="43"/>
                  </a:lnTo>
                  <a:lnTo>
                    <a:pt x="98" y="48"/>
                  </a:lnTo>
                  <a:lnTo>
                    <a:pt x="99" y="55"/>
                  </a:lnTo>
                  <a:lnTo>
                    <a:pt x="98" y="59"/>
                  </a:lnTo>
                  <a:lnTo>
                    <a:pt x="98" y="61"/>
                  </a:lnTo>
                  <a:lnTo>
                    <a:pt x="98" y="62"/>
                  </a:lnTo>
                  <a:lnTo>
                    <a:pt x="100" y="61"/>
                  </a:lnTo>
                  <a:lnTo>
                    <a:pt x="103" y="58"/>
                  </a:lnTo>
                  <a:lnTo>
                    <a:pt x="107" y="54"/>
                  </a:lnTo>
                  <a:lnTo>
                    <a:pt x="109" y="51"/>
                  </a:lnTo>
                  <a:lnTo>
                    <a:pt x="111" y="46"/>
                  </a:lnTo>
                  <a:lnTo>
                    <a:pt x="109" y="39"/>
                  </a:lnTo>
                  <a:lnTo>
                    <a:pt x="107" y="32"/>
                  </a:lnTo>
                  <a:lnTo>
                    <a:pt x="106" y="24"/>
                  </a:lnTo>
                  <a:lnTo>
                    <a:pt x="109" y="16"/>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56" name="Freeform 328">
              <a:extLst>
                <a:ext uri="{FF2B5EF4-FFF2-40B4-BE49-F238E27FC236}">
                  <a16:creationId xmlns:a16="http://schemas.microsoft.com/office/drawing/2014/main" xmlns="" id="{A14F67AD-3DF1-46F9-9EC7-D93CE81F1F58}"/>
                </a:ext>
              </a:extLst>
            </p:cNvPr>
            <p:cNvSpPr>
              <a:spLocks/>
            </p:cNvSpPr>
            <p:nvPr/>
          </p:nvSpPr>
          <p:spPr bwMode="auto">
            <a:xfrm>
              <a:off x="2155" y="1046"/>
              <a:ext cx="93" cy="90"/>
            </a:xfrm>
            <a:custGeom>
              <a:avLst/>
              <a:gdLst>
                <a:gd name="T0" fmla="*/ 6 w 186"/>
                <a:gd name="T1" fmla="*/ 6 h 179"/>
                <a:gd name="T2" fmla="*/ 6 w 186"/>
                <a:gd name="T3" fmla="*/ 6 h 179"/>
                <a:gd name="T4" fmla="*/ 5 w 186"/>
                <a:gd name="T5" fmla="*/ 6 h 179"/>
                <a:gd name="T6" fmla="*/ 5 w 186"/>
                <a:gd name="T7" fmla="*/ 6 h 179"/>
                <a:gd name="T8" fmla="*/ 4 w 186"/>
                <a:gd name="T9" fmla="*/ 6 h 179"/>
                <a:gd name="T10" fmla="*/ 4 w 186"/>
                <a:gd name="T11" fmla="*/ 6 h 179"/>
                <a:gd name="T12" fmla="*/ 4 w 186"/>
                <a:gd name="T13" fmla="*/ 5 h 179"/>
                <a:gd name="T14" fmla="*/ 4 w 186"/>
                <a:gd name="T15" fmla="*/ 5 h 179"/>
                <a:gd name="T16" fmla="*/ 5 w 186"/>
                <a:gd name="T17" fmla="*/ 5 h 179"/>
                <a:gd name="T18" fmla="*/ 5 w 186"/>
                <a:gd name="T19" fmla="*/ 5 h 179"/>
                <a:gd name="T20" fmla="*/ 4 w 186"/>
                <a:gd name="T21" fmla="*/ 4 h 179"/>
                <a:gd name="T22" fmla="*/ 3 w 186"/>
                <a:gd name="T23" fmla="*/ 4 h 179"/>
                <a:gd name="T24" fmla="*/ 2 w 186"/>
                <a:gd name="T25" fmla="*/ 4 h 179"/>
                <a:gd name="T26" fmla="*/ 2 w 186"/>
                <a:gd name="T27" fmla="*/ 4 h 179"/>
                <a:gd name="T28" fmla="*/ 2 w 186"/>
                <a:gd name="T29" fmla="*/ 4 h 179"/>
                <a:gd name="T30" fmla="*/ 3 w 186"/>
                <a:gd name="T31" fmla="*/ 4 h 179"/>
                <a:gd name="T32" fmla="*/ 3 w 186"/>
                <a:gd name="T33" fmla="*/ 4 h 179"/>
                <a:gd name="T34" fmla="*/ 3 w 186"/>
                <a:gd name="T35" fmla="*/ 4 h 179"/>
                <a:gd name="T36" fmla="*/ 3 w 186"/>
                <a:gd name="T37" fmla="*/ 3 h 179"/>
                <a:gd name="T38" fmla="*/ 2 w 186"/>
                <a:gd name="T39" fmla="*/ 3 h 179"/>
                <a:gd name="T40" fmla="*/ 1 w 186"/>
                <a:gd name="T41" fmla="*/ 3 h 179"/>
                <a:gd name="T42" fmla="*/ 1 w 186"/>
                <a:gd name="T43" fmla="*/ 3 h 179"/>
                <a:gd name="T44" fmla="*/ 1 w 186"/>
                <a:gd name="T45" fmla="*/ 3 h 179"/>
                <a:gd name="T46" fmla="*/ 1 w 186"/>
                <a:gd name="T47" fmla="*/ 3 h 179"/>
                <a:gd name="T48" fmla="*/ 2 w 186"/>
                <a:gd name="T49" fmla="*/ 3 h 179"/>
                <a:gd name="T50" fmla="*/ 2 w 186"/>
                <a:gd name="T51" fmla="*/ 2 h 179"/>
                <a:gd name="T52" fmla="*/ 1 w 186"/>
                <a:gd name="T53" fmla="*/ 2 h 179"/>
                <a:gd name="T54" fmla="*/ 1 w 186"/>
                <a:gd name="T55" fmla="*/ 1 h 179"/>
                <a:gd name="T56" fmla="*/ 1 w 186"/>
                <a:gd name="T57" fmla="*/ 0 h 179"/>
                <a:gd name="T58" fmla="*/ 1 w 186"/>
                <a:gd name="T59" fmla="*/ 1 h 179"/>
                <a:gd name="T60" fmla="*/ 2 w 186"/>
                <a:gd name="T61" fmla="*/ 1 h 179"/>
                <a:gd name="T62" fmla="*/ 2 w 186"/>
                <a:gd name="T63" fmla="*/ 2 h 179"/>
                <a:gd name="T64" fmla="*/ 3 w 186"/>
                <a:gd name="T65" fmla="*/ 2 h 179"/>
                <a:gd name="T66" fmla="*/ 3 w 186"/>
                <a:gd name="T67" fmla="*/ 1 h 179"/>
                <a:gd name="T68" fmla="*/ 3 w 186"/>
                <a:gd name="T69" fmla="*/ 1 h 179"/>
                <a:gd name="T70" fmla="*/ 3 w 186"/>
                <a:gd name="T71" fmla="*/ 2 h 179"/>
                <a:gd name="T72" fmla="*/ 4 w 186"/>
                <a:gd name="T73" fmla="*/ 3 h 179"/>
                <a:gd name="T74" fmla="*/ 4 w 186"/>
                <a:gd name="T75" fmla="*/ 3 h 179"/>
                <a:gd name="T76" fmla="*/ 5 w 186"/>
                <a:gd name="T77" fmla="*/ 2 h 179"/>
                <a:gd name="T78" fmla="*/ 5 w 186"/>
                <a:gd name="T79" fmla="*/ 2 h 179"/>
                <a:gd name="T80" fmla="*/ 5 w 186"/>
                <a:gd name="T81" fmla="*/ 3 h 179"/>
                <a:gd name="T82" fmla="*/ 5 w 186"/>
                <a:gd name="T83" fmla="*/ 4 h 179"/>
                <a:gd name="T84" fmla="*/ 6 w 186"/>
                <a:gd name="T85" fmla="*/ 5 h 179"/>
                <a:gd name="T86" fmla="*/ 6 w 186"/>
                <a:gd name="T87" fmla="*/ 4 h 179"/>
                <a:gd name="T88" fmla="*/ 6 w 186"/>
                <a:gd name="T89" fmla="*/ 4 h 179"/>
                <a:gd name="T90" fmla="*/ 6 w 186"/>
                <a:gd name="T91" fmla="*/ 5 h 179"/>
                <a:gd name="T92" fmla="*/ 6 w 186"/>
                <a:gd name="T93" fmla="*/ 5 h 179"/>
                <a:gd name="T94" fmla="*/ 6 w 186"/>
                <a:gd name="T95" fmla="*/ 6 h 17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86" h="179">
                  <a:moveTo>
                    <a:pt x="186" y="174"/>
                  </a:moveTo>
                  <a:lnTo>
                    <a:pt x="182" y="175"/>
                  </a:lnTo>
                  <a:lnTo>
                    <a:pt x="180" y="176"/>
                  </a:lnTo>
                  <a:lnTo>
                    <a:pt x="176" y="177"/>
                  </a:lnTo>
                  <a:lnTo>
                    <a:pt x="174" y="179"/>
                  </a:lnTo>
                  <a:lnTo>
                    <a:pt x="168" y="171"/>
                  </a:lnTo>
                  <a:lnTo>
                    <a:pt x="165" y="167"/>
                  </a:lnTo>
                  <a:lnTo>
                    <a:pt x="159" y="166"/>
                  </a:lnTo>
                  <a:lnTo>
                    <a:pt x="151" y="167"/>
                  </a:lnTo>
                  <a:lnTo>
                    <a:pt x="145" y="168"/>
                  </a:lnTo>
                  <a:lnTo>
                    <a:pt x="138" y="169"/>
                  </a:lnTo>
                  <a:lnTo>
                    <a:pt x="132" y="169"/>
                  </a:lnTo>
                  <a:lnTo>
                    <a:pt x="125" y="169"/>
                  </a:lnTo>
                  <a:lnTo>
                    <a:pt x="118" y="169"/>
                  </a:lnTo>
                  <a:lnTo>
                    <a:pt x="111" y="168"/>
                  </a:lnTo>
                  <a:lnTo>
                    <a:pt x="106" y="167"/>
                  </a:lnTo>
                  <a:lnTo>
                    <a:pt x="102" y="166"/>
                  </a:lnTo>
                  <a:lnTo>
                    <a:pt x="97" y="162"/>
                  </a:lnTo>
                  <a:lnTo>
                    <a:pt x="95" y="160"/>
                  </a:lnTo>
                  <a:lnTo>
                    <a:pt x="98" y="158"/>
                  </a:lnTo>
                  <a:lnTo>
                    <a:pt x="105" y="159"/>
                  </a:lnTo>
                  <a:lnTo>
                    <a:pt x="110" y="160"/>
                  </a:lnTo>
                  <a:lnTo>
                    <a:pt x="115" y="160"/>
                  </a:lnTo>
                  <a:lnTo>
                    <a:pt x="122" y="159"/>
                  </a:lnTo>
                  <a:lnTo>
                    <a:pt x="128" y="158"/>
                  </a:lnTo>
                  <a:lnTo>
                    <a:pt x="134" y="156"/>
                  </a:lnTo>
                  <a:lnTo>
                    <a:pt x="138" y="155"/>
                  </a:lnTo>
                  <a:lnTo>
                    <a:pt x="143" y="153"/>
                  </a:lnTo>
                  <a:lnTo>
                    <a:pt x="145" y="152"/>
                  </a:lnTo>
                  <a:lnTo>
                    <a:pt x="138" y="143"/>
                  </a:lnTo>
                  <a:lnTo>
                    <a:pt x="129" y="132"/>
                  </a:lnTo>
                  <a:lnTo>
                    <a:pt x="121" y="125"/>
                  </a:lnTo>
                  <a:lnTo>
                    <a:pt x="117" y="121"/>
                  </a:lnTo>
                  <a:lnTo>
                    <a:pt x="109" y="123"/>
                  </a:lnTo>
                  <a:lnTo>
                    <a:pt x="99" y="124"/>
                  </a:lnTo>
                  <a:lnTo>
                    <a:pt x="88" y="125"/>
                  </a:lnTo>
                  <a:lnTo>
                    <a:pt x="77" y="126"/>
                  </a:lnTo>
                  <a:lnTo>
                    <a:pt x="66" y="128"/>
                  </a:lnTo>
                  <a:lnTo>
                    <a:pt x="56" y="126"/>
                  </a:lnTo>
                  <a:lnTo>
                    <a:pt x="46" y="125"/>
                  </a:lnTo>
                  <a:lnTo>
                    <a:pt x="41" y="122"/>
                  </a:lnTo>
                  <a:lnTo>
                    <a:pt x="36" y="117"/>
                  </a:lnTo>
                  <a:lnTo>
                    <a:pt x="36" y="114"/>
                  </a:lnTo>
                  <a:lnTo>
                    <a:pt x="39" y="113"/>
                  </a:lnTo>
                  <a:lnTo>
                    <a:pt x="46" y="115"/>
                  </a:lnTo>
                  <a:lnTo>
                    <a:pt x="51" y="116"/>
                  </a:lnTo>
                  <a:lnTo>
                    <a:pt x="58" y="117"/>
                  </a:lnTo>
                  <a:lnTo>
                    <a:pt x="66" y="116"/>
                  </a:lnTo>
                  <a:lnTo>
                    <a:pt x="74" y="116"/>
                  </a:lnTo>
                  <a:lnTo>
                    <a:pt x="81" y="115"/>
                  </a:lnTo>
                  <a:lnTo>
                    <a:pt x="89" y="113"/>
                  </a:lnTo>
                  <a:lnTo>
                    <a:pt x="96" y="110"/>
                  </a:lnTo>
                  <a:lnTo>
                    <a:pt x="100" y="108"/>
                  </a:lnTo>
                  <a:lnTo>
                    <a:pt x="96" y="100"/>
                  </a:lnTo>
                  <a:lnTo>
                    <a:pt x="90" y="93"/>
                  </a:lnTo>
                  <a:lnTo>
                    <a:pt x="82" y="87"/>
                  </a:lnTo>
                  <a:lnTo>
                    <a:pt x="75" y="81"/>
                  </a:lnTo>
                  <a:lnTo>
                    <a:pt x="65" y="85"/>
                  </a:lnTo>
                  <a:lnTo>
                    <a:pt x="54" y="86"/>
                  </a:lnTo>
                  <a:lnTo>
                    <a:pt x="44" y="87"/>
                  </a:lnTo>
                  <a:lnTo>
                    <a:pt x="33" y="86"/>
                  </a:lnTo>
                  <a:lnTo>
                    <a:pt x="23" y="84"/>
                  </a:lnTo>
                  <a:lnTo>
                    <a:pt x="14" y="80"/>
                  </a:lnTo>
                  <a:lnTo>
                    <a:pt x="7" y="76"/>
                  </a:lnTo>
                  <a:lnTo>
                    <a:pt x="3" y="70"/>
                  </a:lnTo>
                  <a:lnTo>
                    <a:pt x="1" y="66"/>
                  </a:lnTo>
                  <a:lnTo>
                    <a:pt x="1" y="65"/>
                  </a:lnTo>
                  <a:lnTo>
                    <a:pt x="3" y="66"/>
                  </a:lnTo>
                  <a:lnTo>
                    <a:pt x="7" y="69"/>
                  </a:lnTo>
                  <a:lnTo>
                    <a:pt x="12" y="71"/>
                  </a:lnTo>
                  <a:lnTo>
                    <a:pt x="18" y="72"/>
                  </a:lnTo>
                  <a:lnTo>
                    <a:pt x="24" y="73"/>
                  </a:lnTo>
                  <a:lnTo>
                    <a:pt x="33" y="75"/>
                  </a:lnTo>
                  <a:lnTo>
                    <a:pt x="41" y="75"/>
                  </a:lnTo>
                  <a:lnTo>
                    <a:pt x="49" y="73"/>
                  </a:lnTo>
                  <a:lnTo>
                    <a:pt x="56" y="73"/>
                  </a:lnTo>
                  <a:lnTo>
                    <a:pt x="61" y="71"/>
                  </a:lnTo>
                  <a:lnTo>
                    <a:pt x="54" y="64"/>
                  </a:lnTo>
                  <a:lnTo>
                    <a:pt x="46" y="56"/>
                  </a:lnTo>
                  <a:lnTo>
                    <a:pt x="38" y="48"/>
                  </a:lnTo>
                  <a:lnTo>
                    <a:pt x="29" y="39"/>
                  </a:lnTo>
                  <a:lnTo>
                    <a:pt x="21" y="31"/>
                  </a:lnTo>
                  <a:lnTo>
                    <a:pt x="14" y="23"/>
                  </a:lnTo>
                  <a:lnTo>
                    <a:pt x="8" y="15"/>
                  </a:lnTo>
                  <a:lnTo>
                    <a:pt x="4" y="9"/>
                  </a:lnTo>
                  <a:lnTo>
                    <a:pt x="0" y="2"/>
                  </a:lnTo>
                  <a:lnTo>
                    <a:pt x="3" y="0"/>
                  </a:lnTo>
                  <a:lnTo>
                    <a:pt x="6" y="1"/>
                  </a:lnTo>
                  <a:lnTo>
                    <a:pt x="11" y="4"/>
                  </a:lnTo>
                  <a:lnTo>
                    <a:pt x="14" y="9"/>
                  </a:lnTo>
                  <a:lnTo>
                    <a:pt x="20" y="15"/>
                  </a:lnTo>
                  <a:lnTo>
                    <a:pt x="27" y="23"/>
                  </a:lnTo>
                  <a:lnTo>
                    <a:pt x="36" y="32"/>
                  </a:lnTo>
                  <a:lnTo>
                    <a:pt x="44" y="41"/>
                  </a:lnTo>
                  <a:lnTo>
                    <a:pt x="52" y="49"/>
                  </a:lnTo>
                  <a:lnTo>
                    <a:pt x="60" y="55"/>
                  </a:lnTo>
                  <a:lnTo>
                    <a:pt x="65" y="60"/>
                  </a:lnTo>
                  <a:lnTo>
                    <a:pt x="69" y="50"/>
                  </a:lnTo>
                  <a:lnTo>
                    <a:pt x="72" y="39"/>
                  </a:lnTo>
                  <a:lnTo>
                    <a:pt x="73" y="28"/>
                  </a:lnTo>
                  <a:lnTo>
                    <a:pt x="72" y="19"/>
                  </a:lnTo>
                  <a:lnTo>
                    <a:pt x="71" y="13"/>
                  </a:lnTo>
                  <a:lnTo>
                    <a:pt x="72" y="10"/>
                  </a:lnTo>
                  <a:lnTo>
                    <a:pt x="74" y="10"/>
                  </a:lnTo>
                  <a:lnTo>
                    <a:pt x="76" y="13"/>
                  </a:lnTo>
                  <a:lnTo>
                    <a:pt x="81" y="31"/>
                  </a:lnTo>
                  <a:lnTo>
                    <a:pt x="83" y="47"/>
                  </a:lnTo>
                  <a:lnTo>
                    <a:pt x="84" y="61"/>
                  </a:lnTo>
                  <a:lnTo>
                    <a:pt x="83" y="68"/>
                  </a:lnTo>
                  <a:lnTo>
                    <a:pt x="91" y="76"/>
                  </a:lnTo>
                  <a:lnTo>
                    <a:pt x="99" y="84"/>
                  </a:lnTo>
                  <a:lnTo>
                    <a:pt x="106" y="91"/>
                  </a:lnTo>
                  <a:lnTo>
                    <a:pt x="111" y="96"/>
                  </a:lnTo>
                  <a:lnTo>
                    <a:pt x="120" y="93"/>
                  </a:lnTo>
                  <a:lnTo>
                    <a:pt x="127" y="84"/>
                  </a:lnTo>
                  <a:lnTo>
                    <a:pt x="132" y="71"/>
                  </a:lnTo>
                  <a:lnTo>
                    <a:pt x="132" y="57"/>
                  </a:lnTo>
                  <a:lnTo>
                    <a:pt x="130" y="47"/>
                  </a:lnTo>
                  <a:lnTo>
                    <a:pt x="132" y="42"/>
                  </a:lnTo>
                  <a:lnTo>
                    <a:pt x="134" y="43"/>
                  </a:lnTo>
                  <a:lnTo>
                    <a:pt x="136" y="50"/>
                  </a:lnTo>
                  <a:lnTo>
                    <a:pt x="140" y="65"/>
                  </a:lnTo>
                  <a:lnTo>
                    <a:pt x="141" y="83"/>
                  </a:lnTo>
                  <a:lnTo>
                    <a:pt x="141" y="99"/>
                  </a:lnTo>
                  <a:lnTo>
                    <a:pt x="135" y="110"/>
                  </a:lnTo>
                  <a:lnTo>
                    <a:pt x="144" y="120"/>
                  </a:lnTo>
                  <a:lnTo>
                    <a:pt x="152" y="128"/>
                  </a:lnTo>
                  <a:lnTo>
                    <a:pt x="157" y="136"/>
                  </a:lnTo>
                  <a:lnTo>
                    <a:pt x="161" y="141"/>
                  </a:lnTo>
                  <a:lnTo>
                    <a:pt x="166" y="137"/>
                  </a:lnTo>
                  <a:lnTo>
                    <a:pt x="171" y="131"/>
                  </a:lnTo>
                  <a:lnTo>
                    <a:pt x="174" y="125"/>
                  </a:lnTo>
                  <a:lnTo>
                    <a:pt x="175" y="120"/>
                  </a:lnTo>
                  <a:lnTo>
                    <a:pt x="178" y="117"/>
                  </a:lnTo>
                  <a:lnTo>
                    <a:pt x="180" y="116"/>
                  </a:lnTo>
                  <a:lnTo>
                    <a:pt x="182" y="118"/>
                  </a:lnTo>
                  <a:lnTo>
                    <a:pt x="183" y="124"/>
                  </a:lnTo>
                  <a:lnTo>
                    <a:pt x="182" y="132"/>
                  </a:lnTo>
                  <a:lnTo>
                    <a:pt x="179" y="141"/>
                  </a:lnTo>
                  <a:lnTo>
                    <a:pt x="176" y="148"/>
                  </a:lnTo>
                  <a:lnTo>
                    <a:pt x="174" y="153"/>
                  </a:lnTo>
                  <a:lnTo>
                    <a:pt x="176" y="158"/>
                  </a:lnTo>
                  <a:lnTo>
                    <a:pt x="180" y="163"/>
                  </a:lnTo>
                  <a:lnTo>
                    <a:pt x="182" y="168"/>
                  </a:lnTo>
                  <a:lnTo>
                    <a:pt x="186" y="174"/>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57" name="Freeform 329">
              <a:extLst>
                <a:ext uri="{FF2B5EF4-FFF2-40B4-BE49-F238E27FC236}">
                  <a16:creationId xmlns:a16="http://schemas.microsoft.com/office/drawing/2014/main" xmlns="" id="{CD1A8548-2C28-46B5-9F9A-A438309940BB}"/>
                </a:ext>
              </a:extLst>
            </p:cNvPr>
            <p:cNvSpPr>
              <a:spLocks/>
            </p:cNvSpPr>
            <p:nvPr/>
          </p:nvSpPr>
          <p:spPr bwMode="auto">
            <a:xfrm>
              <a:off x="2275" y="1023"/>
              <a:ext cx="75" cy="100"/>
            </a:xfrm>
            <a:custGeom>
              <a:avLst/>
              <a:gdLst>
                <a:gd name="T0" fmla="*/ 1 w 150"/>
                <a:gd name="T1" fmla="*/ 7 h 200"/>
                <a:gd name="T2" fmla="*/ 1 w 150"/>
                <a:gd name="T3" fmla="*/ 6 h 200"/>
                <a:gd name="T4" fmla="*/ 1 w 150"/>
                <a:gd name="T5" fmla="*/ 6 h 200"/>
                <a:gd name="T6" fmla="*/ 0 w 150"/>
                <a:gd name="T7" fmla="*/ 5 h 200"/>
                <a:gd name="T8" fmla="*/ 1 w 150"/>
                <a:gd name="T9" fmla="*/ 4 h 200"/>
                <a:gd name="T10" fmla="*/ 1 w 150"/>
                <a:gd name="T11" fmla="*/ 4 h 200"/>
                <a:gd name="T12" fmla="*/ 1 w 150"/>
                <a:gd name="T13" fmla="*/ 5 h 200"/>
                <a:gd name="T14" fmla="*/ 1 w 150"/>
                <a:gd name="T15" fmla="*/ 6 h 200"/>
                <a:gd name="T16" fmla="*/ 2 w 150"/>
                <a:gd name="T17" fmla="*/ 6 h 200"/>
                <a:gd name="T18" fmla="*/ 2 w 150"/>
                <a:gd name="T19" fmla="*/ 6 h 200"/>
                <a:gd name="T20" fmla="*/ 2 w 150"/>
                <a:gd name="T21" fmla="*/ 5 h 200"/>
                <a:gd name="T22" fmla="*/ 2 w 150"/>
                <a:gd name="T23" fmla="*/ 4 h 200"/>
                <a:gd name="T24" fmla="*/ 2 w 150"/>
                <a:gd name="T25" fmla="*/ 3 h 200"/>
                <a:gd name="T26" fmla="*/ 2 w 150"/>
                <a:gd name="T27" fmla="*/ 3 h 200"/>
                <a:gd name="T28" fmla="*/ 2 w 150"/>
                <a:gd name="T29" fmla="*/ 4 h 200"/>
                <a:gd name="T30" fmla="*/ 2 w 150"/>
                <a:gd name="T31" fmla="*/ 5 h 200"/>
                <a:gd name="T32" fmla="*/ 2 w 150"/>
                <a:gd name="T33" fmla="*/ 5 h 200"/>
                <a:gd name="T34" fmla="*/ 3 w 150"/>
                <a:gd name="T35" fmla="*/ 4 h 200"/>
                <a:gd name="T36" fmla="*/ 2 w 150"/>
                <a:gd name="T37" fmla="*/ 3 h 200"/>
                <a:gd name="T38" fmla="*/ 3 w 150"/>
                <a:gd name="T39" fmla="*/ 2 h 200"/>
                <a:gd name="T40" fmla="*/ 3 w 150"/>
                <a:gd name="T41" fmla="*/ 1 h 200"/>
                <a:gd name="T42" fmla="*/ 3 w 150"/>
                <a:gd name="T43" fmla="*/ 1 h 200"/>
                <a:gd name="T44" fmla="*/ 3 w 150"/>
                <a:gd name="T45" fmla="*/ 2 h 200"/>
                <a:gd name="T46" fmla="*/ 3 w 150"/>
                <a:gd name="T47" fmla="*/ 3 h 200"/>
                <a:gd name="T48" fmla="*/ 3 w 150"/>
                <a:gd name="T49" fmla="*/ 3 h 200"/>
                <a:gd name="T50" fmla="*/ 4 w 150"/>
                <a:gd name="T51" fmla="*/ 2 h 200"/>
                <a:gd name="T52" fmla="*/ 4 w 150"/>
                <a:gd name="T53" fmla="*/ 2 h 200"/>
                <a:gd name="T54" fmla="*/ 4 w 150"/>
                <a:gd name="T55" fmla="*/ 1 h 200"/>
                <a:gd name="T56" fmla="*/ 5 w 150"/>
                <a:gd name="T57" fmla="*/ 1 h 200"/>
                <a:gd name="T58" fmla="*/ 5 w 150"/>
                <a:gd name="T59" fmla="*/ 1 h 200"/>
                <a:gd name="T60" fmla="*/ 4 w 150"/>
                <a:gd name="T61" fmla="*/ 1 h 200"/>
                <a:gd name="T62" fmla="*/ 4 w 150"/>
                <a:gd name="T63" fmla="*/ 2 h 200"/>
                <a:gd name="T64" fmla="*/ 4 w 150"/>
                <a:gd name="T65" fmla="*/ 2 h 200"/>
                <a:gd name="T66" fmla="*/ 4 w 150"/>
                <a:gd name="T67" fmla="*/ 3 h 200"/>
                <a:gd name="T68" fmla="*/ 4 w 150"/>
                <a:gd name="T69" fmla="*/ 3 h 200"/>
                <a:gd name="T70" fmla="*/ 4 w 150"/>
                <a:gd name="T71" fmla="*/ 3 h 200"/>
                <a:gd name="T72" fmla="*/ 5 w 150"/>
                <a:gd name="T73" fmla="*/ 3 h 200"/>
                <a:gd name="T74" fmla="*/ 5 w 150"/>
                <a:gd name="T75" fmla="*/ 3 h 200"/>
                <a:gd name="T76" fmla="*/ 5 w 150"/>
                <a:gd name="T77" fmla="*/ 3 h 200"/>
                <a:gd name="T78" fmla="*/ 5 w 150"/>
                <a:gd name="T79" fmla="*/ 3 h 200"/>
                <a:gd name="T80" fmla="*/ 5 w 150"/>
                <a:gd name="T81" fmla="*/ 3 h 200"/>
                <a:gd name="T82" fmla="*/ 4 w 150"/>
                <a:gd name="T83" fmla="*/ 3 h 200"/>
                <a:gd name="T84" fmla="*/ 4 w 150"/>
                <a:gd name="T85" fmla="*/ 4 h 200"/>
                <a:gd name="T86" fmla="*/ 4 w 150"/>
                <a:gd name="T87" fmla="*/ 4 h 200"/>
                <a:gd name="T88" fmla="*/ 3 w 150"/>
                <a:gd name="T89" fmla="*/ 4 h 200"/>
                <a:gd name="T90" fmla="*/ 3 w 150"/>
                <a:gd name="T91" fmla="*/ 5 h 200"/>
                <a:gd name="T92" fmla="*/ 3 w 150"/>
                <a:gd name="T93" fmla="*/ 6 h 200"/>
                <a:gd name="T94" fmla="*/ 3 w 150"/>
                <a:gd name="T95" fmla="*/ 6 h 200"/>
                <a:gd name="T96" fmla="*/ 4 w 150"/>
                <a:gd name="T97" fmla="*/ 5 h 200"/>
                <a:gd name="T98" fmla="*/ 4 w 150"/>
                <a:gd name="T99" fmla="*/ 5 h 200"/>
                <a:gd name="T100" fmla="*/ 4 w 150"/>
                <a:gd name="T101" fmla="*/ 5 h 200"/>
                <a:gd name="T102" fmla="*/ 5 w 150"/>
                <a:gd name="T103" fmla="*/ 5 h 200"/>
                <a:gd name="T104" fmla="*/ 4 w 150"/>
                <a:gd name="T105" fmla="*/ 5 h 200"/>
                <a:gd name="T106" fmla="*/ 4 w 150"/>
                <a:gd name="T107" fmla="*/ 6 h 200"/>
                <a:gd name="T108" fmla="*/ 3 w 150"/>
                <a:gd name="T109" fmla="*/ 6 h 200"/>
                <a:gd name="T110" fmla="*/ 3 w 150"/>
                <a:gd name="T111" fmla="*/ 6 h 200"/>
                <a:gd name="T112" fmla="*/ 2 w 150"/>
                <a:gd name="T113" fmla="*/ 6 h 200"/>
                <a:gd name="T114" fmla="*/ 2 w 150"/>
                <a:gd name="T115" fmla="*/ 6 h 200"/>
                <a:gd name="T116" fmla="*/ 2 w 150"/>
                <a:gd name="T117" fmla="*/ 7 h 200"/>
                <a:gd name="T118" fmla="*/ 2 w 150"/>
                <a:gd name="T119" fmla="*/ 7 h 2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50" h="200">
                  <a:moveTo>
                    <a:pt x="31" y="200"/>
                  </a:moveTo>
                  <a:lnTo>
                    <a:pt x="26" y="197"/>
                  </a:lnTo>
                  <a:lnTo>
                    <a:pt x="21" y="191"/>
                  </a:lnTo>
                  <a:lnTo>
                    <a:pt x="15" y="182"/>
                  </a:lnTo>
                  <a:lnTo>
                    <a:pt x="9" y="172"/>
                  </a:lnTo>
                  <a:lnTo>
                    <a:pt x="5" y="162"/>
                  </a:lnTo>
                  <a:lnTo>
                    <a:pt x="1" y="151"/>
                  </a:lnTo>
                  <a:lnTo>
                    <a:pt x="0" y="139"/>
                  </a:lnTo>
                  <a:lnTo>
                    <a:pt x="1" y="127"/>
                  </a:lnTo>
                  <a:lnTo>
                    <a:pt x="3" y="121"/>
                  </a:lnTo>
                  <a:lnTo>
                    <a:pt x="6" y="119"/>
                  </a:lnTo>
                  <a:lnTo>
                    <a:pt x="7" y="122"/>
                  </a:lnTo>
                  <a:lnTo>
                    <a:pt x="8" y="127"/>
                  </a:lnTo>
                  <a:lnTo>
                    <a:pt x="10" y="144"/>
                  </a:lnTo>
                  <a:lnTo>
                    <a:pt x="15" y="161"/>
                  </a:lnTo>
                  <a:lnTo>
                    <a:pt x="23" y="177"/>
                  </a:lnTo>
                  <a:lnTo>
                    <a:pt x="34" y="187"/>
                  </a:lnTo>
                  <a:lnTo>
                    <a:pt x="39" y="183"/>
                  </a:lnTo>
                  <a:lnTo>
                    <a:pt x="43" y="176"/>
                  </a:lnTo>
                  <a:lnTo>
                    <a:pt x="44" y="171"/>
                  </a:lnTo>
                  <a:lnTo>
                    <a:pt x="46" y="169"/>
                  </a:lnTo>
                  <a:lnTo>
                    <a:pt x="39" y="151"/>
                  </a:lnTo>
                  <a:lnTo>
                    <a:pt x="34" y="129"/>
                  </a:lnTo>
                  <a:lnTo>
                    <a:pt x="33" y="109"/>
                  </a:lnTo>
                  <a:lnTo>
                    <a:pt x="33" y="95"/>
                  </a:lnTo>
                  <a:lnTo>
                    <a:pt x="36" y="87"/>
                  </a:lnTo>
                  <a:lnTo>
                    <a:pt x="38" y="84"/>
                  </a:lnTo>
                  <a:lnTo>
                    <a:pt x="40" y="86"/>
                  </a:lnTo>
                  <a:lnTo>
                    <a:pt x="40" y="94"/>
                  </a:lnTo>
                  <a:lnTo>
                    <a:pt x="40" y="108"/>
                  </a:lnTo>
                  <a:lnTo>
                    <a:pt x="43" y="125"/>
                  </a:lnTo>
                  <a:lnTo>
                    <a:pt x="46" y="142"/>
                  </a:lnTo>
                  <a:lnTo>
                    <a:pt x="53" y="153"/>
                  </a:lnTo>
                  <a:lnTo>
                    <a:pt x="60" y="142"/>
                  </a:lnTo>
                  <a:lnTo>
                    <a:pt x="67" y="131"/>
                  </a:lnTo>
                  <a:lnTo>
                    <a:pt x="70" y="118"/>
                  </a:lnTo>
                  <a:lnTo>
                    <a:pt x="72" y="109"/>
                  </a:lnTo>
                  <a:lnTo>
                    <a:pt x="64" y="87"/>
                  </a:lnTo>
                  <a:lnTo>
                    <a:pt x="63" y="64"/>
                  </a:lnTo>
                  <a:lnTo>
                    <a:pt x="66" y="42"/>
                  </a:lnTo>
                  <a:lnTo>
                    <a:pt x="74" y="26"/>
                  </a:lnTo>
                  <a:lnTo>
                    <a:pt x="78" y="23"/>
                  </a:lnTo>
                  <a:lnTo>
                    <a:pt x="81" y="23"/>
                  </a:lnTo>
                  <a:lnTo>
                    <a:pt x="81" y="25"/>
                  </a:lnTo>
                  <a:lnTo>
                    <a:pt x="81" y="30"/>
                  </a:lnTo>
                  <a:lnTo>
                    <a:pt x="76" y="47"/>
                  </a:lnTo>
                  <a:lnTo>
                    <a:pt x="75" y="65"/>
                  </a:lnTo>
                  <a:lnTo>
                    <a:pt x="76" y="80"/>
                  </a:lnTo>
                  <a:lnTo>
                    <a:pt x="82" y="92"/>
                  </a:lnTo>
                  <a:lnTo>
                    <a:pt x="91" y="79"/>
                  </a:lnTo>
                  <a:lnTo>
                    <a:pt x="97" y="66"/>
                  </a:lnTo>
                  <a:lnTo>
                    <a:pt x="100" y="55"/>
                  </a:lnTo>
                  <a:lnTo>
                    <a:pt x="102" y="46"/>
                  </a:lnTo>
                  <a:lnTo>
                    <a:pt x="106" y="35"/>
                  </a:lnTo>
                  <a:lnTo>
                    <a:pt x="112" y="23"/>
                  </a:lnTo>
                  <a:lnTo>
                    <a:pt x="119" y="12"/>
                  </a:lnTo>
                  <a:lnTo>
                    <a:pt x="124" y="4"/>
                  </a:lnTo>
                  <a:lnTo>
                    <a:pt x="129" y="1"/>
                  </a:lnTo>
                  <a:lnTo>
                    <a:pt x="133" y="0"/>
                  </a:lnTo>
                  <a:lnTo>
                    <a:pt x="136" y="2"/>
                  </a:lnTo>
                  <a:lnTo>
                    <a:pt x="135" y="6"/>
                  </a:lnTo>
                  <a:lnTo>
                    <a:pt x="124" y="19"/>
                  </a:lnTo>
                  <a:lnTo>
                    <a:pt x="115" y="32"/>
                  </a:lnTo>
                  <a:lnTo>
                    <a:pt x="109" y="43"/>
                  </a:lnTo>
                  <a:lnTo>
                    <a:pt x="107" y="54"/>
                  </a:lnTo>
                  <a:lnTo>
                    <a:pt x="106" y="64"/>
                  </a:lnTo>
                  <a:lnTo>
                    <a:pt x="102" y="76"/>
                  </a:lnTo>
                  <a:lnTo>
                    <a:pt x="98" y="87"/>
                  </a:lnTo>
                  <a:lnTo>
                    <a:pt x="93" y="95"/>
                  </a:lnTo>
                  <a:lnTo>
                    <a:pt x="101" y="93"/>
                  </a:lnTo>
                  <a:lnTo>
                    <a:pt x="108" y="91"/>
                  </a:lnTo>
                  <a:lnTo>
                    <a:pt x="116" y="87"/>
                  </a:lnTo>
                  <a:lnTo>
                    <a:pt x="123" y="84"/>
                  </a:lnTo>
                  <a:lnTo>
                    <a:pt x="130" y="79"/>
                  </a:lnTo>
                  <a:lnTo>
                    <a:pt x="136" y="76"/>
                  </a:lnTo>
                  <a:lnTo>
                    <a:pt x="140" y="72"/>
                  </a:lnTo>
                  <a:lnTo>
                    <a:pt x="143" y="69"/>
                  </a:lnTo>
                  <a:lnTo>
                    <a:pt x="146" y="65"/>
                  </a:lnTo>
                  <a:lnTo>
                    <a:pt x="150" y="64"/>
                  </a:lnTo>
                  <a:lnTo>
                    <a:pt x="150" y="66"/>
                  </a:lnTo>
                  <a:lnTo>
                    <a:pt x="148" y="71"/>
                  </a:lnTo>
                  <a:lnTo>
                    <a:pt x="143" y="80"/>
                  </a:lnTo>
                  <a:lnTo>
                    <a:pt x="136" y="87"/>
                  </a:lnTo>
                  <a:lnTo>
                    <a:pt x="128" y="93"/>
                  </a:lnTo>
                  <a:lnTo>
                    <a:pt x="120" y="99"/>
                  </a:lnTo>
                  <a:lnTo>
                    <a:pt x="112" y="102"/>
                  </a:lnTo>
                  <a:lnTo>
                    <a:pt x="104" y="104"/>
                  </a:lnTo>
                  <a:lnTo>
                    <a:pt x="97" y="107"/>
                  </a:lnTo>
                  <a:lnTo>
                    <a:pt x="92" y="107"/>
                  </a:lnTo>
                  <a:lnTo>
                    <a:pt x="85" y="118"/>
                  </a:lnTo>
                  <a:lnTo>
                    <a:pt x="77" y="134"/>
                  </a:lnTo>
                  <a:lnTo>
                    <a:pt x="70" y="151"/>
                  </a:lnTo>
                  <a:lnTo>
                    <a:pt x="68" y="160"/>
                  </a:lnTo>
                  <a:lnTo>
                    <a:pt x="74" y="162"/>
                  </a:lnTo>
                  <a:lnTo>
                    <a:pt x="81" y="163"/>
                  </a:lnTo>
                  <a:lnTo>
                    <a:pt x="89" y="163"/>
                  </a:lnTo>
                  <a:lnTo>
                    <a:pt x="95" y="162"/>
                  </a:lnTo>
                  <a:lnTo>
                    <a:pt x="104" y="160"/>
                  </a:lnTo>
                  <a:lnTo>
                    <a:pt x="110" y="156"/>
                  </a:lnTo>
                  <a:lnTo>
                    <a:pt x="117" y="152"/>
                  </a:lnTo>
                  <a:lnTo>
                    <a:pt x="122" y="146"/>
                  </a:lnTo>
                  <a:lnTo>
                    <a:pt x="127" y="140"/>
                  </a:lnTo>
                  <a:lnTo>
                    <a:pt x="130" y="138"/>
                  </a:lnTo>
                  <a:lnTo>
                    <a:pt x="131" y="140"/>
                  </a:lnTo>
                  <a:lnTo>
                    <a:pt x="129" y="146"/>
                  </a:lnTo>
                  <a:lnTo>
                    <a:pt x="124" y="154"/>
                  </a:lnTo>
                  <a:lnTo>
                    <a:pt x="117" y="162"/>
                  </a:lnTo>
                  <a:lnTo>
                    <a:pt x="109" y="168"/>
                  </a:lnTo>
                  <a:lnTo>
                    <a:pt x="101" y="171"/>
                  </a:lnTo>
                  <a:lnTo>
                    <a:pt x="92" y="175"/>
                  </a:lnTo>
                  <a:lnTo>
                    <a:pt x="83" y="176"/>
                  </a:lnTo>
                  <a:lnTo>
                    <a:pt x="74" y="176"/>
                  </a:lnTo>
                  <a:lnTo>
                    <a:pt x="66" y="174"/>
                  </a:lnTo>
                  <a:lnTo>
                    <a:pt x="61" y="179"/>
                  </a:lnTo>
                  <a:lnTo>
                    <a:pt x="58" y="183"/>
                  </a:lnTo>
                  <a:lnTo>
                    <a:pt x="55" y="187"/>
                  </a:lnTo>
                  <a:lnTo>
                    <a:pt x="54" y="193"/>
                  </a:lnTo>
                  <a:lnTo>
                    <a:pt x="47" y="193"/>
                  </a:lnTo>
                  <a:lnTo>
                    <a:pt x="40" y="194"/>
                  </a:lnTo>
                  <a:lnTo>
                    <a:pt x="34" y="197"/>
                  </a:lnTo>
                  <a:lnTo>
                    <a:pt x="31" y="200"/>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58" name="Freeform 330">
              <a:extLst>
                <a:ext uri="{FF2B5EF4-FFF2-40B4-BE49-F238E27FC236}">
                  <a16:creationId xmlns:a16="http://schemas.microsoft.com/office/drawing/2014/main" xmlns="" id="{68E97ACD-B6B4-4F50-8C88-BC9A065677C1}"/>
                </a:ext>
              </a:extLst>
            </p:cNvPr>
            <p:cNvSpPr>
              <a:spLocks/>
            </p:cNvSpPr>
            <p:nvPr/>
          </p:nvSpPr>
          <p:spPr bwMode="auto">
            <a:xfrm>
              <a:off x="2312" y="1135"/>
              <a:ext cx="119" cy="55"/>
            </a:xfrm>
            <a:custGeom>
              <a:avLst/>
              <a:gdLst>
                <a:gd name="T0" fmla="*/ 1 w 237"/>
                <a:gd name="T1" fmla="*/ 2 h 110"/>
                <a:gd name="T2" fmla="*/ 1 w 237"/>
                <a:gd name="T3" fmla="*/ 2 h 110"/>
                <a:gd name="T4" fmla="*/ 1 w 237"/>
                <a:gd name="T5" fmla="*/ 2 h 110"/>
                <a:gd name="T6" fmla="*/ 1 w 237"/>
                <a:gd name="T7" fmla="*/ 2 h 110"/>
                <a:gd name="T8" fmla="*/ 2 w 237"/>
                <a:gd name="T9" fmla="*/ 2 h 110"/>
                <a:gd name="T10" fmla="*/ 3 w 237"/>
                <a:gd name="T11" fmla="*/ 2 h 110"/>
                <a:gd name="T12" fmla="*/ 3 w 237"/>
                <a:gd name="T13" fmla="*/ 2 h 110"/>
                <a:gd name="T14" fmla="*/ 3 w 237"/>
                <a:gd name="T15" fmla="*/ 3 h 110"/>
                <a:gd name="T16" fmla="*/ 3 w 237"/>
                <a:gd name="T17" fmla="*/ 3 h 110"/>
                <a:gd name="T18" fmla="*/ 3 w 237"/>
                <a:gd name="T19" fmla="*/ 3 h 110"/>
                <a:gd name="T20" fmla="*/ 4 w 237"/>
                <a:gd name="T21" fmla="*/ 4 h 110"/>
                <a:gd name="T22" fmla="*/ 4 w 237"/>
                <a:gd name="T23" fmla="*/ 3 h 110"/>
                <a:gd name="T24" fmla="*/ 4 w 237"/>
                <a:gd name="T25" fmla="*/ 3 h 110"/>
                <a:gd name="T26" fmla="*/ 3 w 237"/>
                <a:gd name="T27" fmla="*/ 2 h 110"/>
                <a:gd name="T28" fmla="*/ 3 w 237"/>
                <a:gd name="T29" fmla="*/ 2 h 110"/>
                <a:gd name="T30" fmla="*/ 4 w 237"/>
                <a:gd name="T31" fmla="*/ 2 h 110"/>
                <a:gd name="T32" fmla="*/ 4 w 237"/>
                <a:gd name="T33" fmla="*/ 2 h 110"/>
                <a:gd name="T34" fmla="*/ 5 w 237"/>
                <a:gd name="T35" fmla="*/ 2 h 110"/>
                <a:gd name="T36" fmla="*/ 5 w 237"/>
                <a:gd name="T37" fmla="*/ 3 h 110"/>
                <a:gd name="T38" fmla="*/ 5 w 237"/>
                <a:gd name="T39" fmla="*/ 3 h 110"/>
                <a:gd name="T40" fmla="*/ 5 w 237"/>
                <a:gd name="T41" fmla="*/ 3 h 110"/>
                <a:gd name="T42" fmla="*/ 6 w 237"/>
                <a:gd name="T43" fmla="*/ 4 h 110"/>
                <a:gd name="T44" fmla="*/ 6 w 237"/>
                <a:gd name="T45" fmla="*/ 4 h 110"/>
                <a:gd name="T46" fmla="*/ 6 w 237"/>
                <a:gd name="T47" fmla="*/ 4 h 110"/>
                <a:gd name="T48" fmla="*/ 6 w 237"/>
                <a:gd name="T49" fmla="*/ 4 h 110"/>
                <a:gd name="T50" fmla="*/ 6 w 237"/>
                <a:gd name="T51" fmla="*/ 3 h 110"/>
                <a:gd name="T52" fmla="*/ 5 w 237"/>
                <a:gd name="T53" fmla="*/ 3 h 110"/>
                <a:gd name="T54" fmla="*/ 5 w 237"/>
                <a:gd name="T55" fmla="*/ 3 h 110"/>
                <a:gd name="T56" fmla="*/ 5 w 237"/>
                <a:gd name="T57" fmla="*/ 3 h 110"/>
                <a:gd name="T58" fmla="*/ 6 w 237"/>
                <a:gd name="T59" fmla="*/ 3 h 110"/>
                <a:gd name="T60" fmla="*/ 7 w 237"/>
                <a:gd name="T61" fmla="*/ 3 h 110"/>
                <a:gd name="T62" fmla="*/ 7 w 237"/>
                <a:gd name="T63" fmla="*/ 3 h 110"/>
                <a:gd name="T64" fmla="*/ 8 w 237"/>
                <a:gd name="T65" fmla="*/ 3 h 110"/>
                <a:gd name="T66" fmla="*/ 8 w 237"/>
                <a:gd name="T67" fmla="*/ 3 h 110"/>
                <a:gd name="T68" fmla="*/ 7 w 237"/>
                <a:gd name="T69" fmla="*/ 3 h 110"/>
                <a:gd name="T70" fmla="*/ 7 w 237"/>
                <a:gd name="T71" fmla="*/ 3 h 110"/>
                <a:gd name="T72" fmla="*/ 6 w 237"/>
                <a:gd name="T73" fmla="*/ 2 h 110"/>
                <a:gd name="T74" fmla="*/ 5 w 237"/>
                <a:gd name="T75" fmla="*/ 2 h 110"/>
                <a:gd name="T76" fmla="*/ 6 w 237"/>
                <a:gd name="T77" fmla="*/ 2 h 110"/>
                <a:gd name="T78" fmla="*/ 6 w 237"/>
                <a:gd name="T79" fmla="*/ 2 h 110"/>
                <a:gd name="T80" fmla="*/ 6 w 237"/>
                <a:gd name="T81" fmla="*/ 2 h 110"/>
                <a:gd name="T82" fmla="*/ 6 w 237"/>
                <a:gd name="T83" fmla="*/ 1 h 110"/>
                <a:gd name="T84" fmla="*/ 6 w 237"/>
                <a:gd name="T85" fmla="*/ 1 h 110"/>
                <a:gd name="T86" fmla="*/ 6 w 237"/>
                <a:gd name="T87" fmla="*/ 1 h 110"/>
                <a:gd name="T88" fmla="*/ 5 w 237"/>
                <a:gd name="T89" fmla="*/ 2 h 110"/>
                <a:gd name="T90" fmla="*/ 5 w 237"/>
                <a:gd name="T91" fmla="*/ 2 h 110"/>
                <a:gd name="T92" fmla="*/ 5 w 237"/>
                <a:gd name="T93" fmla="*/ 2 h 110"/>
                <a:gd name="T94" fmla="*/ 4 w 237"/>
                <a:gd name="T95" fmla="*/ 2 h 110"/>
                <a:gd name="T96" fmla="*/ 4 w 237"/>
                <a:gd name="T97" fmla="*/ 2 h 110"/>
                <a:gd name="T98" fmla="*/ 4 w 237"/>
                <a:gd name="T99" fmla="*/ 2 h 110"/>
                <a:gd name="T100" fmla="*/ 3 w 237"/>
                <a:gd name="T101" fmla="*/ 2 h 110"/>
                <a:gd name="T102" fmla="*/ 4 w 237"/>
                <a:gd name="T103" fmla="*/ 1 h 110"/>
                <a:gd name="T104" fmla="*/ 4 w 237"/>
                <a:gd name="T105" fmla="*/ 1 h 110"/>
                <a:gd name="T106" fmla="*/ 4 w 237"/>
                <a:gd name="T107" fmla="*/ 0 h 110"/>
                <a:gd name="T108" fmla="*/ 4 w 237"/>
                <a:gd name="T109" fmla="*/ 1 h 110"/>
                <a:gd name="T110" fmla="*/ 4 w 237"/>
                <a:gd name="T111" fmla="*/ 1 h 110"/>
                <a:gd name="T112" fmla="*/ 3 w 237"/>
                <a:gd name="T113" fmla="*/ 1 h 110"/>
                <a:gd name="T114" fmla="*/ 3 w 237"/>
                <a:gd name="T115" fmla="*/ 1 h 110"/>
                <a:gd name="T116" fmla="*/ 2 w 237"/>
                <a:gd name="T117" fmla="*/ 1 h 110"/>
                <a:gd name="T118" fmla="*/ 2 w 237"/>
                <a:gd name="T119" fmla="*/ 1 h 110"/>
                <a:gd name="T120" fmla="*/ 1 w 237"/>
                <a:gd name="T121" fmla="*/ 1 h 110"/>
                <a:gd name="T122" fmla="*/ 1 w 237"/>
                <a:gd name="T123" fmla="*/ 2 h 11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37" h="110">
                  <a:moveTo>
                    <a:pt x="0" y="34"/>
                  </a:moveTo>
                  <a:lnTo>
                    <a:pt x="1" y="35"/>
                  </a:lnTo>
                  <a:lnTo>
                    <a:pt x="1" y="37"/>
                  </a:lnTo>
                  <a:lnTo>
                    <a:pt x="1" y="38"/>
                  </a:lnTo>
                  <a:lnTo>
                    <a:pt x="1" y="41"/>
                  </a:lnTo>
                  <a:lnTo>
                    <a:pt x="10" y="41"/>
                  </a:lnTo>
                  <a:lnTo>
                    <a:pt x="19" y="41"/>
                  </a:lnTo>
                  <a:lnTo>
                    <a:pt x="31" y="41"/>
                  </a:lnTo>
                  <a:lnTo>
                    <a:pt x="41" y="42"/>
                  </a:lnTo>
                  <a:lnTo>
                    <a:pt x="51" y="44"/>
                  </a:lnTo>
                  <a:lnTo>
                    <a:pt x="59" y="46"/>
                  </a:lnTo>
                  <a:lnTo>
                    <a:pt x="66" y="49"/>
                  </a:lnTo>
                  <a:lnTo>
                    <a:pt x="70" y="51"/>
                  </a:lnTo>
                  <a:lnTo>
                    <a:pt x="72" y="54"/>
                  </a:lnTo>
                  <a:lnTo>
                    <a:pt x="74" y="60"/>
                  </a:lnTo>
                  <a:lnTo>
                    <a:pt x="77" y="66"/>
                  </a:lnTo>
                  <a:lnTo>
                    <a:pt x="80" y="74"/>
                  </a:lnTo>
                  <a:lnTo>
                    <a:pt x="85" y="81"/>
                  </a:lnTo>
                  <a:lnTo>
                    <a:pt x="91" y="88"/>
                  </a:lnTo>
                  <a:lnTo>
                    <a:pt x="96" y="94"/>
                  </a:lnTo>
                  <a:lnTo>
                    <a:pt x="104" y="98"/>
                  </a:lnTo>
                  <a:lnTo>
                    <a:pt x="111" y="101"/>
                  </a:lnTo>
                  <a:lnTo>
                    <a:pt x="114" y="99"/>
                  </a:lnTo>
                  <a:lnTo>
                    <a:pt x="111" y="96"/>
                  </a:lnTo>
                  <a:lnTo>
                    <a:pt x="106" y="89"/>
                  </a:lnTo>
                  <a:lnTo>
                    <a:pt x="99" y="81"/>
                  </a:lnTo>
                  <a:lnTo>
                    <a:pt x="93" y="71"/>
                  </a:lnTo>
                  <a:lnTo>
                    <a:pt x="91" y="60"/>
                  </a:lnTo>
                  <a:lnTo>
                    <a:pt x="89" y="52"/>
                  </a:lnTo>
                  <a:lnTo>
                    <a:pt x="95" y="52"/>
                  </a:lnTo>
                  <a:lnTo>
                    <a:pt x="101" y="52"/>
                  </a:lnTo>
                  <a:lnTo>
                    <a:pt x="107" y="53"/>
                  </a:lnTo>
                  <a:lnTo>
                    <a:pt x="114" y="54"/>
                  </a:lnTo>
                  <a:lnTo>
                    <a:pt x="119" y="56"/>
                  </a:lnTo>
                  <a:lnTo>
                    <a:pt x="125" y="57"/>
                  </a:lnTo>
                  <a:lnTo>
                    <a:pt x="129" y="59"/>
                  </a:lnTo>
                  <a:lnTo>
                    <a:pt x="132" y="60"/>
                  </a:lnTo>
                  <a:lnTo>
                    <a:pt x="133" y="66"/>
                  </a:lnTo>
                  <a:lnTo>
                    <a:pt x="135" y="72"/>
                  </a:lnTo>
                  <a:lnTo>
                    <a:pt x="140" y="79"/>
                  </a:lnTo>
                  <a:lnTo>
                    <a:pt x="145" y="86"/>
                  </a:lnTo>
                  <a:lnTo>
                    <a:pt x="150" y="92"/>
                  </a:lnTo>
                  <a:lnTo>
                    <a:pt x="157" y="98"/>
                  </a:lnTo>
                  <a:lnTo>
                    <a:pt x="163" y="103"/>
                  </a:lnTo>
                  <a:lnTo>
                    <a:pt x="170" y="106"/>
                  </a:lnTo>
                  <a:lnTo>
                    <a:pt x="182" y="110"/>
                  </a:lnTo>
                  <a:lnTo>
                    <a:pt x="188" y="110"/>
                  </a:lnTo>
                  <a:lnTo>
                    <a:pt x="191" y="107"/>
                  </a:lnTo>
                  <a:lnTo>
                    <a:pt x="185" y="104"/>
                  </a:lnTo>
                  <a:lnTo>
                    <a:pt x="177" y="99"/>
                  </a:lnTo>
                  <a:lnTo>
                    <a:pt x="170" y="95"/>
                  </a:lnTo>
                  <a:lnTo>
                    <a:pt x="163" y="89"/>
                  </a:lnTo>
                  <a:lnTo>
                    <a:pt x="159" y="84"/>
                  </a:lnTo>
                  <a:lnTo>
                    <a:pt x="154" y="79"/>
                  </a:lnTo>
                  <a:lnTo>
                    <a:pt x="149" y="74"/>
                  </a:lnTo>
                  <a:lnTo>
                    <a:pt x="147" y="69"/>
                  </a:lnTo>
                  <a:lnTo>
                    <a:pt x="146" y="66"/>
                  </a:lnTo>
                  <a:lnTo>
                    <a:pt x="155" y="71"/>
                  </a:lnTo>
                  <a:lnTo>
                    <a:pt x="167" y="74"/>
                  </a:lnTo>
                  <a:lnTo>
                    <a:pt x="179" y="76"/>
                  </a:lnTo>
                  <a:lnTo>
                    <a:pt x="192" y="79"/>
                  </a:lnTo>
                  <a:lnTo>
                    <a:pt x="205" y="81"/>
                  </a:lnTo>
                  <a:lnTo>
                    <a:pt x="215" y="82"/>
                  </a:lnTo>
                  <a:lnTo>
                    <a:pt x="224" y="83"/>
                  </a:lnTo>
                  <a:lnTo>
                    <a:pt x="230" y="83"/>
                  </a:lnTo>
                  <a:lnTo>
                    <a:pt x="236" y="83"/>
                  </a:lnTo>
                  <a:lnTo>
                    <a:pt x="237" y="81"/>
                  </a:lnTo>
                  <a:lnTo>
                    <a:pt x="233" y="77"/>
                  </a:lnTo>
                  <a:lnTo>
                    <a:pt x="226" y="76"/>
                  </a:lnTo>
                  <a:lnTo>
                    <a:pt x="218" y="75"/>
                  </a:lnTo>
                  <a:lnTo>
                    <a:pt x="208" y="73"/>
                  </a:lnTo>
                  <a:lnTo>
                    <a:pt x="196" y="69"/>
                  </a:lnTo>
                  <a:lnTo>
                    <a:pt x="185" y="66"/>
                  </a:lnTo>
                  <a:lnTo>
                    <a:pt x="175" y="62"/>
                  </a:lnTo>
                  <a:lnTo>
                    <a:pt x="165" y="59"/>
                  </a:lnTo>
                  <a:lnTo>
                    <a:pt x="157" y="57"/>
                  </a:lnTo>
                  <a:lnTo>
                    <a:pt x="154" y="54"/>
                  </a:lnTo>
                  <a:lnTo>
                    <a:pt x="161" y="48"/>
                  </a:lnTo>
                  <a:lnTo>
                    <a:pt x="169" y="42"/>
                  </a:lnTo>
                  <a:lnTo>
                    <a:pt x="177" y="39"/>
                  </a:lnTo>
                  <a:lnTo>
                    <a:pt x="184" y="38"/>
                  </a:lnTo>
                  <a:lnTo>
                    <a:pt x="190" y="37"/>
                  </a:lnTo>
                  <a:lnTo>
                    <a:pt x="191" y="35"/>
                  </a:lnTo>
                  <a:lnTo>
                    <a:pt x="188" y="31"/>
                  </a:lnTo>
                  <a:lnTo>
                    <a:pt x="182" y="29"/>
                  </a:lnTo>
                  <a:lnTo>
                    <a:pt x="177" y="28"/>
                  </a:lnTo>
                  <a:lnTo>
                    <a:pt x="171" y="29"/>
                  </a:lnTo>
                  <a:lnTo>
                    <a:pt x="165" y="30"/>
                  </a:lnTo>
                  <a:lnTo>
                    <a:pt x="160" y="33"/>
                  </a:lnTo>
                  <a:lnTo>
                    <a:pt x="154" y="36"/>
                  </a:lnTo>
                  <a:lnTo>
                    <a:pt x="149" y="38"/>
                  </a:lnTo>
                  <a:lnTo>
                    <a:pt x="145" y="43"/>
                  </a:lnTo>
                  <a:lnTo>
                    <a:pt x="142" y="46"/>
                  </a:lnTo>
                  <a:lnTo>
                    <a:pt x="137" y="46"/>
                  </a:lnTo>
                  <a:lnTo>
                    <a:pt x="130" y="45"/>
                  </a:lnTo>
                  <a:lnTo>
                    <a:pt x="123" y="45"/>
                  </a:lnTo>
                  <a:lnTo>
                    <a:pt x="116" y="44"/>
                  </a:lnTo>
                  <a:lnTo>
                    <a:pt x="109" y="43"/>
                  </a:lnTo>
                  <a:lnTo>
                    <a:pt x="102" y="43"/>
                  </a:lnTo>
                  <a:lnTo>
                    <a:pt x="97" y="43"/>
                  </a:lnTo>
                  <a:lnTo>
                    <a:pt x="95" y="43"/>
                  </a:lnTo>
                  <a:lnTo>
                    <a:pt x="94" y="33"/>
                  </a:lnTo>
                  <a:lnTo>
                    <a:pt x="97" y="23"/>
                  </a:lnTo>
                  <a:lnTo>
                    <a:pt x="104" y="14"/>
                  </a:lnTo>
                  <a:lnTo>
                    <a:pt x="115" y="7"/>
                  </a:lnTo>
                  <a:lnTo>
                    <a:pt x="123" y="4"/>
                  </a:lnTo>
                  <a:lnTo>
                    <a:pt x="124" y="1"/>
                  </a:lnTo>
                  <a:lnTo>
                    <a:pt x="121" y="0"/>
                  </a:lnTo>
                  <a:lnTo>
                    <a:pt x="115" y="0"/>
                  </a:lnTo>
                  <a:lnTo>
                    <a:pt x="110" y="1"/>
                  </a:lnTo>
                  <a:lnTo>
                    <a:pt x="104" y="5"/>
                  </a:lnTo>
                  <a:lnTo>
                    <a:pt x="97" y="8"/>
                  </a:lnTo>
                  <a:lnTo>
                    <a:pt x="91" y="14"/>
                  </a:lnTo>
                  <a:lnTo>
                    <a:pt x="83" y="19"/>
                  </a:lnTo>
                  <a:lnTo>
                    <a:pt x="77" y="24"/>
                  </a:lnTo>
                  <a:lnTo>
                    <a:pt x="72" y="28"/>
                  </a:lnTo>
                  <a:lnTo>
                    <a:pt x="70" y="31"/>
                  </a:lnTo>
                  <a:lnTo>
                    <a:pt x="63" y="31"/>
                  </a:lnTo>
                  <a:lnTo>
                    <a:pt x="55" y="31"/>
                  </a:lnTo>
                  <a:lnTo>
                    <a:pt x="45" y="31"/>
                  </a:lnTo>
                  <a:lnTo>
                    <a:pt x="34" y="31"/>
                  </a:lnTo>
                  <a:lnTo>
                    <a:pt x="24" y="31"/>
                  </a:lnTo>
                  <a:lnTo>
                    <a:pt x="13" y="31"/>
                  </a:lnTo>
                  <a:lnTo>
                    <a:pt x="5" y="33"/>
                  </a:lnTo>
                  <a:lnTo>
                    <a:pt x="0" y="34"/>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59" name="Freeform 331">
              <a:extLst>
                <a:ext uri="{FF2B5EF4-FFF2-40B4-BE49-F238E27FC236}">
                  <a16:creationId xmlns:a16="http://schemas.microsoft.com/office/drawing/2014/main" xmlns="" id="{47A24177-8421-4B9B-9036-4FDE5EB272A5}"/>
                </a:ext>
              </a:extLst>
            </p:cNvPr>
            <p:cNvSpPr>
              <a:spLocks/>
            </p:cNvSpPr>
            <p:nvPr/>
          </p:nvSpPr>
          <p:spPr bwMode="auto">
            <a:xfrm>
              <a:off x="2300" y="1183"/>
              <a:ext cx="97" cy="111"/>
            </a:xfrm>
            <a:custGeom>
              <a:avLst/>
              <a:gdLst>
                <a:gd name="T0" fmla="*/ 1 w 194"/>
                <a:gd name="T1" fmla="*/ 1 h 222"/>
                <a:gd name="T2" fmla="*/ 1 w 194"/>
                <a:gd name="T3" fmla="*/ 1 h 222"/>
                <a:gd name="T4" fmla="*/ 1 w 194"/>
                <a:gd name="T5" fmla="*/ 2 h 222"/>
                <a:gd name="T6" fmla="*/ 1 w 194"/>
                <a:gd name="T7" fmla="*/ 4 h 222"/>
                <a:gd name="T8" fmla="*/ 2 w 194"/>
                <a:gd name="T9" fmla="*/ 4 h 222"/>
                <a:gd name="T10" fmla="*/ 2 w 194"/>
                <a:gd name="T11" fmla="*/ 2 h 222"/>
                <a:gd name="T12" fmla="*/ 2 w 194"/>
                <a:gd name="T13" fmla="*/ 2 h 222"/>
                <a:gd name="T14" fmla="*/ 2 w 194"/>
                <a:gd name="T15" fmla="*/ 2 h 222"/>
                <a:gd name="T16" fmla="*/ 2 w 194"/>
                <a:gd name="T17" fmla="*/ 2 h 222"/>
                <a:gd name="T18" fmla="*/ 3 w 194"/>
                <a:gd name="T19" fmla="*/ 3 h 222"/>
                <a:gd name="T20" fmla="*/ 3 w 194"/>
                <a:gd name="T21" fmla="*/ 4 h 222"/>
                <a:gd name="T22" fmla="*/ 3 w 194"/>
                <a:gd name="T23" fmla="*/ 5 h 222"/>
                <a:gd name="T24" fmla="*/ 3 w 194"/>
                <a:gd name="T25" fmla="*/ 5 h 222"/>
                <a:gd name="T26" fmla="*/ 4 w 194"/>
                <a:gd name="T27" fmla="*/ 4 h 222"/>
                <a:gd name="T28" fmla="*/ 4 w 194"/>
                <a:gd name="T29" fmla="*/ 4 h 222"/>
                <a:gd name="T30" fmla="*/ 5 w 194"/>
                <a:gd name="T31" fmla="*/ 5 h 222"/>
                <a:gd name="T32" fmla="*/ 5 w 194"/>
                <a:gd name="T33" fmla="*/ 6 h 222"/>
                <a:gd name="T34" fmla="*/ 6 w 194"/>
                <a:gd name="T35" fmla="*/ 7 h 222"/>
                <a:gd name="T36" fmla="*/ 6 w 194"/>
                <a:gd name="T37" fmla="*/ 7 h 222"/>
                <a:gd name="T38" fmla="*/ 7 w 194"/>
                <a:gd name="T39" fmla="*/ 7 h 222"/>
                <a:gd name="T40" fmla="*/ 6 w 194"/>
                <a:gd name="T41" fmla="*/ 7 h 222"/>
                <a:gd name="T42" fmla="*/ 6 w 194"/>
                <a:gd name="T43" fmla="*/ 6 h 222"/>
                <a:gd name="T44" fmla="*/ 5 w 194"/>
                <a:gd name="T45" fmla="*/ 5 h 222"/>
                <a:gd name="T46" fmla="*/ 4 w 194"/>
                <a:gd name="T47" fmla="*/ 4 h 222"/>
                <a:gd name="T48" fmla="*/ 4 w 194"/>
                <a:gd name="T49" fmla="*/ 3 h 222"/>
                <a:gd name="T50" fmla="*/ 5 w 194"/>
                <a:gd name="T51" fmla="*/ 3 h 222"/>
                <a:gd name="T52" fmla="*/ 5 w 194"/>
                <a:gd name="T53" fmla="*/ 3 h 222"/>
                <a:gd name="T54" fmla="*/ 5 w 194"/>
                <a:gd name="T55" fmla="*/ 3 h 222"/>
                <a:gd name="T56" fmla="*/ 6 w 194"/>
                <a:gd name="T57" fmla="*/ 3 h 222"/>
                <a:gd name="T58" fmla="*/ 6 w 194"/>
                <a:gd name="T59" fmla="*/ 3 h 222"/>
                <a:gd name="T60" fmla="*/ 6 w 194"/>
                <a:gd name="T61" fmla="*/ 3 h 222"/>
                <a:gd name="T62" fmla="*/ 5 w 194"/>
                <a:gd name="T63" fmla="*/ 3 h 222"/>
                <a:gd name="T64" fmla="*/ 5 w 194"/>
                <a:gd name="T65" fmla="*/ 3 h 222"/>
                <a:gd name="T66" fmla="*/ 4 w 194"/>
                <a:gd name="T67" fmla="*/ 3 h 222"/>
                <a:gd name="T68" fmla="*/ 4 w 194"/>
                <a:gd name="T69" fmla="*/ 3 h 222"/>
                <a:gd name="T70" fmla="*/ 3 w 194"/>
                <a:gd name="T71" fmla="*/ 3 h 222"/>
                <a:gd name="T72" fmla="*/ 3 w 194"/>
                <a:gd name="T73" fmla="*/ 2 h 222"/>
                <a:gd name="T74" fmla="*/ 3 w 194"/>
                <a:gd name="T75" fmla="*/ 2 h 222"/>
                <a:gd name="T76" fmla="*/ 3 w 194"/>
                <a:gd name="T77" fmla="*/ 2 h 222"/>
                <a:gd name="T78" fmla="*/ 3 w 194"/>
                <a:gd name="T79" fmla="*/ 2 h 222"/>
                <a:gd name="T80" fmla="*/ 3 w 194"/>
                <a:gd name="T81" fmla="*/ 2 h 222"/>
                <a:gd name="T82" fmla="*/ 4 w 194"/>
                <a:gd name="T83" fmla="*/ 2 h 222"/>
                <a:gd name="T84" fmla="*/ 4 w 194"/>
                <a:gd name="T85" fmla="*/ 2 h 222"/>
                <a:gd name="T86" fmla="*/ 4 w 194"/>
                <a:gd name="T87" fmla="*/ 2 h 222"/>
                <a:gd name="T88" fmla="*/ 4 w 194"/>
                <a:gd name="T89" fmla="*/ 2 h 222"/>
                <a:gd name="T90" fmla="*/ 3 w 194"/>
                <a:gd name="T91" fmla="*/ 2 h 222"/>
                <a:gd name="T92" fmla="*/ 3 w 194"/>
                <a:gd name="T93" fmla="*/ 2 h 222"/>
                <a:gd name="T94" fmla="*/ 2 w 194"/>
                <a:gd name="T95" fmla="*/ 2 h 222"/>
                <a:gd name="T96" fmla="*/ 2 w 194"/>
                <a:gd name="T97" fmla="*/ 1 h 222"/>
                <a:gd name="T98" fmla="*/ 2 w 194"/>
                <a:gd name="T99" fmla="*/ 1 h 222"/>
                <a:gd name="T100" fmla="*/ 1 w 194"/>
                <a:gd name="T101" fmla="*/ 1 h 222"/>
                <a:gd name="T102" fmla="*/ 1 w 194"/>
                <a:gd name="T103" fmla="*/ 0 h 22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4" h="222">
                  <a:moveTo>
                    <a:pt x="0" y="1"/>
                  </a:moveTo>
                  <a:lnTo>
                    <a:pt x="9" y="8"/>
                  </a:lnTo>
                  <a:lnTo>
                    <a:pt x="18" y="18"/>
                  </a:lnTo>
                  <a:lnTo>
                    <a:pt x="27" y="29"/>
                  </a:lnTo>
                  <a:lnTo>
                    <a:pt x="33" y="36"/>
                  </a:lnTo>
                  <a:lnTo>
                    <a:pt x="28" y="53"/>
                  </a:lnTo>
                  <a:lnTo>
                    <a:pt x="27" y="77"/>
                  </a:lnTo>
                  <a:lnTo>
                    <a:pt x="29" y="101"/>
                  </a:lnTo>
                  <a:lnTo>
                    <a:pt x="36" y="117"/>
                  </a:lnTo>
                  <a:lnTo>
                    <a:pt x="35" y="99"/>
                  </a:lnTo>
                  <a:lnTo>
                    <a:pt x="36" y="78"/>
                  </a:lnTo>
                  <a:lnTo>
                    <a:pt x="38" y="60"/>
                  </a:lnTo>
                  <a:lnTo>
                    <a:pt x="45" y="49"/>
                  </a:lnTo>
                  <a:lnTo>
                    <a:pt x="49" y="47"/>
                  </a:lnTo>
                  <a:lnTo>
                    <a:pt x="51" y="48"/>
                  </a:lnTo>
                  <a:lnTo>
                    <a:pt x="53" y="51"/>
                  </a:lnTo>
                  <a:lnTo>
                    <a:pt x="57" y="55"/>
                  </a:lnTo>
                  <a:lnTo>
                    <a:pt x="64" y="63"/>
                  </a:lnTo>
                  <a:lnTo>
                    <a:pt x="73" y="74"/>
                  </a:lnTo>
                  <a:lnTo>
                    <a:pt x="83" y="85"/>
                  </a:lnTo>
                  <a:lnTo>
                    <a:pt x="89" y="92"/>
                  </a:lnTo>
                  <a:lnTo>
                    <a:pt x="86" y="111"/>
                  </a:lnTo>
                  <a:lnTo>
                    <a:pt x="83" y="131"/>
                  </a:lnTo>
                  <a:lnTo>
                    <a:pt x="86" y="151"/>
                  </a:lnTo>
                  <a:lnTo>
                    <a:pt x="97" y="167"/>
                  </a:lnTo>
                  <a:lnTo>
                    <a:pt x="95" y="149"/>
                  </a:lnTo>
                  <a:lnTo>
                    <a:pt x="94" y="129"/>
                  </a:lnTo>
                  <a:lnTo>
                    <a:pt x="97" y="112"/>
                  </a:lnTo>
                  <a:lnTo>
                    <a:pt x="105" y="101"/>
                  </a:lnTo>
                  <a:lnTo>
                    <a:pt x="112" y="108"/>
                  </a:lnTo>
                  <a:lnTo>
                    <a:pt x="122" y="121"/>
                  </a:lnTo>
                  <a:lnTo>
                    <a:pt x="134" y="136"/>
                  </a:lnTo>
                  <a:lnTo>
                    <a:pt x="147" y="153"/>
                  </a:lnTo>
                  <a:lnTo>
                    <a:pt x="159" y="172"/>
                  </a:lnTo>
                  <a:lnTo>
                    <a:pt x="171" y="189"/>
                  </a:lnTo>
                  <a:lnTo>
                    <a:pt x="180" y="203"/>
                  </a:lnTo>
                  <a:lnTo>
                    <a:pt x="186" y="214"/>
                  </a:lnTo>
                  <a:lnTo>
                    <a:pt x="190" y="221"/>
                  </a:lnTo>
                  <a:lnTo>
                    <a:pt x="193" y="222"/>
                  </a:lnTo>
                  <a:lnTo>
                    <a:pt x="194" y="219"/>
                  </a:lnTo>
                  <a:lnTo>
                    <a:pt x="192" y="210"/>
                  </a:lnTo>
                  <a:lnTo>
                    <a:pt x="188" y="202"/>
                  </a:lnTo>
                  <a:lnTo>
                    <a:pt x="180" y="188"/>
                  </a:lnTo>
                  <a:lnTo>
                    <a:pt x="170" y="170"/>
                  </a:lnTo>
                  <a:lnTo>
                    <a:pt x="158" y="152"/>
                  </a:lnTo>
                  <a:lnTo>
                    <a:pt x="147" y="134"/>
                  </a:lnTo>
                  <a:lnTo>
                    <a:pt x="135" y="116"/>
                  </a:lnTo>
                  <a:lnTo>
                    <a:pt x="125" y="105"/>
                  </a:lnTo>
                  <a:lnTo>
                    <a:pt x="118" y="98"/>
                  </a:lnTo>
                  <a:lnTo>
                    <a:pt x="122" y="93"/>
                  </a:lnTo>
                  <a:lnTo>
                    <a:pt x="128" y="90"/>
                  </a:lnTo>
                  <a:lnTo>
                    <a:pt x="134" y="87"/>
                  </a:lnTo>
                  <a:lnTo>
                    <a:pt x="140" y="85"/>
                  </a:lnTo>
                  <a:lnTo>
                    <a:pt x="146" y="84"/>
                  </a:lnTo>
                  <a:lnTo>
                    <a:pt x="151" y="84"/>
                  </a:lnTo>
                  <a:lnTo>
                    <a:pt x="156" y="86"/>
                  </a:lnTo>
                  <a:lnTo>
                    <a:pt x="162" y="89"/>
                  </a:lnTo>
                  <a:lnTo>
                    <a:pt x="171" y="93"/>
                  </a:lnTo>
                  <a:lnTo>
                    <a:pt x="175" y="96"/>
                  </a:lnTo>
                  <a:lnTo>
                    <a:pt x="177" y="93"/>
                  </a:lnTo>
                  <a:lnTo>
                    <a:pt x="173" y="87"/>
                  </a:lnTo>
                  <a:lnTo>
                    <a:pt x="167" y="83"/>
                  </a:lnTo>
                  <a:lnTo>
                    <a:pt x="160" y="79"/>
                  </a:lnTo>
                  <a:lnTo>
                    <a:pt x="151" y="77"/>
                  </a:lnTo>
                  <a:lnTo>
                    <a:pt x="142" y="75"/>
                  </a:lnTo>
                  <a:lnTo>
                    <a:pt x="132" y="75"/>
                  </a:lnTo>
                  <a:lnTo>
                    <a:pt x="122" y="76"/>
                  </a:lnTo>
                  <a:lnTo>
                    <a:pt x="114" y="79"/>
                  </a:lnTo>
                  <a:lnTo>
                    <a:pt x="108" y="83"/>
                  </a:lnTo>
                  <a:lnTo>
                    <a:pt x="102" y="78"/>
                  </a:lnTo>
                  <a:lnTo>
                    <a:pt x="96" y="74"/>
                  </a:lnTo>
                  <a:lnTo>
                    <a:pt x="90" y="68"/>
                  </a:lnTo>
                  <a:lnTo>
                    <a:pt x="84" y="63"/>
                  </a:lnTo>
                  <a:lnTo>
                    <a:pt x="79" y="58"/>
                  </a:lnTo>
                  <a:lnTo>
                    <a:pt x="74" y="53"/>
                  </a:lnTo>
                  <a:lnTo>
                    <a:pt x="71" y="49"/>
                  </a:lnTo>
                  <a:lnTo>
                    <a:pt x="68" y="47"/>
                  </a:lnTo>
                  <a:lnTo>
                    <a:pt x="72" y="45"/>
                  </a:lnTo>
                  <a:lnTo>
                    <a:pt x="75" y="44"/>
                  </a:lnTo>
                  <a:lnTo>
                    <a:pt x="81" y="41"/>
                  </a:lnTo>
                  <a:lnTo>
                    <a:pt x="86" y="41"/>
                  </a:lnTo>
                  <a:lnTo>
                    <a:pt x="91" y="40"/>
                  </a:lnTo>
                  <a:lnTo>
                    <a:pt x="97" y="40"/>
                  </a:lnTo>
                  <a:lnTo>
                    <a:pt x="103" y="41"/>
                  </a:lnTo>
                  <a:lnTo>
                    <a:pt x="109" y="43"/>
                  </a:lnTo>
                  <a:lnTo>
                    <a:pt x="114" y="43"/>
                  </a:lnTo>
                  <a:lnTo>
                    <a:pt x="116" y="41"/>
                  </a:lnTo>
                  <a:lnTo>
                    <a:pt x="112" y="39"/>
                  </a:lnTo>
                  <a:lnTo>
                    <a:pt x="106" y="37"/>
                  </a:lnTo>
                  <a:lnTo>
                    <a:pt x="102" y="37"/>
                  </a:lnTo>
                  <a:lnTo>
                    <a:pt x="96" y="36"/>
                  </a:lnTo>
                  <a:lnTo>
                    <a:pt x="88" y="34"/>
                  </a:lnTo>
                  <a:lnTo>
                    <a:pt x="81" y="33"/>
                  </a:lnTo>
                  <a:lnTo>
                    <a:pt x="73" y="33"/>
                  </a:lnTo>
                  <a:lnTo>
                    <a:pt x="66" y="32"/>
                  </a:lnTo>
                  <a:lnTo>
                    <a:pt x="59" y="33"/>
                  </a:lnTo>
                  <a:lnTo>
                    <a:pt x="55" y="33"/>
                  </a:lnTo>
                  <a:lnTo>
                    <a:pt x="48" y="32"/>
                  </a:lnTo>
                  <a:lnTo>
                    <a:pt x="41" y="28"/>
                  </a:lnTo>
                  <a:lnTo>
                    <a:pt x="34" y="22"/>
                  </a:lnTo>
                  <a:lnTo>
                    <a:pt x="26" y="15"/>
                  </a:lnTo>
                  <a:lnTo>
                    <a:pt x="19" y="8"/>
                  </a:lnTo>
                  <a:lnTo>
                    <a:pt x="12" y="3"/>
                  </a:lnTo>
                  <a:lnTo>
                    <a:pt x="6" y="0"/>
                  </a:lnTo>
                  <a:lnTo>
                    <a:pt x="0" y="1"/>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60" name="Freeform 332">
              <a:extLst>
                <a:ext uri="{FF2B5EF4-FFF2-40B4-BE49-F238E27FC236}">
                  <a16:creationId xmlns:a16="http://schemas.microsoft.com/office/drawing/2014/main" xmlns="" id="{A395A00C-BEA9-441E-83B6-F65D2FAA573B}"/>
                </a:ext>
              </a:extLst>
            </p:cNvPr>
            <p:cNvSpPr>
              <a:spLocks/>
            </p:cNvSpPr>
            <p:nvPr/>
          </p:nvSpPr>
          <p:spPr bwMode="auto">
            <a:xfrm>
              <a:off x="2217" y="1193"/>
              <a:ext cx="73" cy="128"/>
            </a:xfrm>
            <a:custGeom>
              <a:avLst/>
              <a:gdLst>
                <a:gd name="T0" fmla="*/ 2 w 147"/>
                <a:gd name="T1" fmla="*/ 1 h 255"/>
                <a:gd name="T2" fmla="*/ 2 w 147"/>
                <a:gd name="T3" fmla="*/ 2 h 255"/>
                <a:gd name="T4" fmla="*/ 1 w 147"/>
                <a:gd name="T5" fmla="*/ 2 h 255"/>
                <a:gd name="T6" fmla="*/ 0 w 147"/>
                <a:gd name="T7" fmla="*/ 3 h 255"/>
                <a:gd name="T8" fmla="*/ 0 w 147"/>
                <a:gd name="T9" fmla="*/ 3 h 255"/>
                <a:gd name="T10" fmla="*/ 0 w 147"/>
                <a:gd name="T11" fmla="*/ 3 h 255"/>
                <a:gd name="T12" fmla="*/ 1 w 147"/>
                <a:gd name="T13" fmla="*/ 3 h 255"/>
                <a:gd name="T14" fmla="*/ 2 w 147"/>
                <a:gd name="T15" fmla="*/ 2 h 255"/>
                <a:gd name="T16" fmla="*/ 2 w 147"/>
                <a:gd name="T17" fmla="*/ 3 h 255"/>
                <a:gd name="T18" fmla="*/ 1 w 147"/>
                <a:gd name="T19" fmla="*/ 4 h 255"/>
                <a:gd name="T20" fmla="*/ 0 w 147"/>
                <a:gd name="T21" fmla="*/ 4 h 255"/>
                <a:gd name="T22" fmla="*/ 0 w 147"/>
                <a:gd name="T23" fmla="*/ 5 h 255"/>
                <a:gd name="T24" fmla="*/ 0 w 147"/>
                <a:gd name="T25" fmla="*/ 5 h 255"/>
                <a:gd name="T26" fmla="*/ 0 w 147"/>
                <a:gd name="T27" fmla="*/ 5 h 255"/>
                <a:gd name="T28" fmla="*/ 1 w 147"/>
                <a:gd name="T29" fmla="*/ 5 h 255"/>
                <a:gd name="T30" fmla="*/ 2 w 147"/>
                <a:gd name="T31" fmla="*/ 4 h 255"/>
                <a:gd name="T32" fmla="*/ 2 w 147"/>
                <a:gd name="T33" fmla="*/ 5 h 255"/>
                <a:gd name="T34" fmla="*/ 1 w 147"/>
                <a:gd name="T35" fmla="*/ 6 h 255"/>
                <a:gd name="T36" fmla="*/ 0 w 147"/>
                <a:gd name="T37" fmla="*/ 6 h 255"/>
                <a:gd name="T38" fmla="*/ 0 w 147"/>
                <a:gd name="T39" fmla="*/ 7 h 255"/>
                <a:gd name="T40" fmla="*/ 0 w 147"/>
                <a:gd name="T41" fmla="*/ 7 h 255"/>
                <a:gd name="T42" fmla="*/ 1 w 147"/>
                <a:gd name="T43" fmla="*/ 6 h 255"/>
                <a:gd name="T44" fmla="*/ 1 w 147"/>
                <a:gd name="T45" fmla="*/ 6 h 255"/>
                <a:gd name="T46" fmla="*/ 1 w 147"/>
                <a:gd name="T47" fmla="*/ 7 h 255"/>
                <a:gd name="T48" fmla="*/ 0 w 147"/>
                <a:gd name="T49" fmla="*/ 8 h 255"/>
                <a:gd name="T50" fmla="*/ 0 w 147"/>
                <a:gd name="T51" fmla="*/ 8 h 255"/>
                <a:gd name="T52" fmla="*/ 0 w 147"/>
                <a:gd name="T53" fmla="*/ 8 h 255"/>
                <a:gd name="T54" fmla="*/ 0 w 147"/>
                <a:gd name="T55" fmla="*/ 8 h 255"/>
                <a:gd name="T56" fmla="*/ 1 w 147"/>
                <a:gd name="T57" fmla="*/ 7 h 255"/>
                <a:gd name="T58" fmla="*/ 2 w 147"/>
                <a:gd name="T59" fmla="*/ 6 h 255"/>
                <a:gd name="T60" fmla="*/ 2 w 147"/>
                <a:gd name="T61" fmla="*/ 7 h 255"/>
                <a:gd name="T62" fmla="*/ 2 w 147"/>
                <a:gd name="T63" fmla="*/ 7 h 255"/>
                <a:gd name="T64" fmla="*/ 3 w 147"/>
                <a:gd name="T65" fmla="*/ 7 h 255"/>
                <a:gd name="T66" fmla="*/ 3 w 147"/>
                <a:gd name="T67" fmla="*/ 6 h 255"/>
                <a:gd name="T68" fmla="*/ 2 w 147"/>
                <a:gd name="T69" fmla="*/ 6 h 255"/>
                <a:gd name="T70" fmla="*/ 2 w 147"/>
                <a:gd name="T71" fmla="*/ 4 h 255"/>
                <a:gd name="T72" fmla="*/ 2 w 147"/>
                <a:gd name="T73" fmla="*/ 4 h 255"/>
                <a:gd name="T74" fmla="*/ 3 w 147"/>
                <a:gd name="T75" fmla="*/ 4 h 255"/>
                <a:gd name="T76" fmla="*/ 4 w 147"/>
                <a:gd name="T77" fmla="*/ 5 h 255"/>
                <a:gd name="T78" fmla="*/ 4 w 147"/>
                <a:gd name="T79" fmla="*/ 6 h 255"/>
                <a:gd name="T80" fmla="*/ 4 w 147"/>
                <a:gd name="T81" fmla="*/ 5 h 255"/>
                <a:gd name="T82" fmla="*/ 3 w 147"/>
                <a:gd name="T83" fmla="*/ 4 h 255"/>
                <a:gd name="T84" fmla="*/ 2 w 147"/>
                <a:gd name="T85" fmla="*/ 3 h 255"/>
                <a:gd name="T86" fmla="*/ 3 w 147"/>
                <a:gd name="T87" fmla="*/ 3 h 255"/>
                <a:gd name="T88" fmla="*/ 3 w 147"/>
                <a:gd name="T89" fmla="*/ 3 h 255"/>
                <a:gd name="T90" fmla="*/ 4 w 147"/>
                <a:gd name="T91" fmla="*/ 3 h 255"/>
                <a:gd name="T92" fmla="*/ 4 w 147"/>
                <a:gd name="T93" fmla="*/ 3 h 255"/>
                <a:gd name="T94" fmla="*/ 4 w 147"/>
                <a:gd name="T95" fmla="*/ 3 h 255"/>
                <a:gd name="T96" fmla="*/ 4 w 147"/>
                <a:gd name="T97" fmla="*/ 3 h 255"/>
                <a:gd name="T98" fmla="*/ 3 w 147"/>
                <a:gd name="T99" fmla="*/ 2 h 255"/>
                <a:gd name="T100" fmla="*/ 3 w 147"/>
                <a:gd name="T101" fmla="*/ 2 h 255"/>
                <a:gd name="T102" fmla="*/ 3 w 147"/>
                <a:gd name="T103" fmla="*/ 1 h 255"/>
                <a:gd name="T104" fmla="*/ 3 w 147"/>
                <a:gd name="T105" fmla="*/ 1 h 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47" h="255">
                  <a:moveTo>
                    <a:pt x="97" y="12"/>
                  </a:moveTo>
                  <a:lnTo>
                    <a:pt x="96" y="23"/>
                  </a:lnTo>
                  <a:lnTo>
                    <a:pt x="95" y="31"/>
                  </a:lnTo>
                  <a:lnTo>
                    <a:pt x="93" y="38"/>
                  </a:lnTo>
                  <a:lnTo>
                    <a:pt x="89" y="42"/>
                  </a:lnTo>
                  <a:lnTo>
                    <a:pt x="81" y="47"/>
                  </a:lnTo>
                  <a:lnTo>
                    <a:pt x="71" y="52"/>
                  </a:lnTo>
                  <a:lnTo>
                    <a:pt x="59" y="57"/>
                  </a:lnTo>
                  <a:lnTo>
                    <a:pt x="47" y="63"/>
                  </a:lnTo>
                  <a:lnTo>
                    <a:pt x="35" y="70"/>
                  </a:lnTo>
                  <a:lnTo>
                    <a:pt x="26" y="77"/>
                  </a:lnTo>
                  <a:lnTo>
                    <a:pt x="19" y="83"/>
                  </a:lnTo>
                  <a:lnTo>
                    <a:pt x="15" y="90"/>
                  </a:lnTo>
                  <a:lnTo>
                    <a:pt x="15" y="94"/>
                  </a:lnTo>
                  <a:lnTo>
                    <a:pt x="17" y="95"/>
                  </a:lnTo>
                  <a:lnTo>
                    <a:pt x="19" y="95"/>
                  </a:lnTo>
                  <a:lnTo>
                    <a:pt x="22" y="92"/>
                  </a:lnTo>
                  <a:lnTo>
                    <a:pt x="27" y="86"/>
                  </a:lnTo>
                  <a:lnTo>
                    <a:pt x="34" y="81"/>
                  </a:lnTo>
                  <a:lnTo>
                    <a:pt x="41" y="76"/>
                  </a:lnTo>
                  <a:lnTo>
                    <a:pt x="49" y="72"/>
                  </a:lnTo>
                  <a:lnTo>
                    <a:pt x="57" y="68"/>
                  </a:lnTo>
                  <a:lnTo>
                    <a:pt x="66" y="65"/>
                  </a:lnTo>
                  <a:lnTo>
                    <a:pt x="74" y="64"/>
                  </a:lnTo>
                  <a:lnTo>
                    <a:pt x="82" y="63"/>
                  </a:lnTo>
                  <a:lnTo>
                    <a:pt x="80" y="77"/>
                  </a:lnTo>
                  <a:lnTo>
                    <a:pt x="76" y="88"/>
                  </a:lnTo>
                  <a:lnTo>
                    <a:pt x="74" y="99"/>
                  </a:lnTo>
                  <a:lnTo>
                    <a:pt x="71" y="106"/>
                  </a:lnTo>
                  <a:lnTo>
                    <a:pt x="59" y="108"/>
                  </a:lnTo>
                  <a:lnTo>
                    <a:pt x="48" y="111"/>
                  </a:lnTo>
                  <a:lnTo>
                    <a:pt x="37" y="116"/>
                  </a:lnTo>
                  <a:lnTo>
                    <a:pt x="28" y="122"/>
                  </a:lnTo>
                  <a:lnTo>
                    <a:pt x="20" y="128"/>
                  </a:lnTo>
                  <a:lnTo>
                    <a:pt x="14" y="134"/>
                  </a:lnTo>
                  <a:lnTo>
                    <a:pt x="10" y="141"/>
                  </a:lnTo>
                  <a:lnTo>
                    <a:pt x="9" y="149"/>
                  </a:lnTo>
                  <a:lnTo>
                    <a:pt x="10" y="154"/>
                  </a:lnTo>
                  <a:lnTo>
                    <a:pt x="11" y="154"/>
                  </a:lnTo>
                  <a:lnTo>
                    <a:pt x="13" y="152"/>
                  </a:lnTo>
                  <a:lnTo>
                    <a:pt x="15" y="146"/>
                  </a:lnTo>
                  <a:lnTo>
                    <a:pt x="18" y="143"/>
                  </a:lnTo>
                  <a:lnTo>
                    <a:pt x="24" y="139"/>
                  </a:lnTo>
                  <a:lnTo>
                    <a:pt x="30" y="134"/>
                  </a:lnTo>
                  <a:lnTo>
                    <a:pt x="38" y="130"/>
                  </a:lnTo>
                  <a:lnTo>
                    <a:pt x="48" y="125"/>
                  </a:lnTo>
                  <a:lnTo>
                    <a:pt x="56" y="122"/>
                  </a:lnTo>
                  <a:lnTo>
                    <a:pt x="65" y="119"/>
                  </a:lnTo>
                  <a:lnTo>
                    <a:pt x="72" y="119"/>
                  </a:lnTo>
                  <a:lnTo>
                    <a:pt x="71" y="133"/>
                  </a:lnTo>
                  <a:lnTo>
                    <a:pt x="68" y="146"/>
                  </a:lnTo>
                  <a:lnTo>
                    <a:pt x="65" y="156"/>
                  </a:lnTo>
                  <a:lnTo>
                    <a:pt x="62" y="163"/>
                  </a:lnTo>
                  <a:lnTo>
                    <a:pt x="52" y="167"/>
                  </a:lnTo>
                  <a:lnTo>
                    <a:pt x="44" y="170"/>
                  </a:lnTo>
                  <a:lnTo>
                    <a:pt x="35" y="175"/>
                  </a:lnTo>
                  <a:lnTo>
                    <a:pt x="28" y="179"/>
                  </a:lnTo>
                  <a:lnTo>
                    <a:pt x="22" y="184"/>
                  </a:lnTo>
                  <a:lnTo>
                    <a:pt x="17" y="191"/>
                  </a:lnTo>
                  <a:lnTo>
                    <a:pt x="13" y="198"/>
                  </a:lnTo>
                  <a:lnTo>
                    <a:pt x="12" y="206"/>
                  </a:lnTo>
                  <a:lnTo>
                    <a:pt x="17" y="200"/>
                  </a:lnTo>
                  <a:lnTo>
                    <a:pt x="22" y="196"/>
                  </a:lnTo>
                  <a:lnTo>
                    <a:pt x="29" y="190"/>
                  </a:lnTo>
                  <a:lnTo>
                    <a:pt x="35" y="185"/>
                  </a:lnTo>
                  <a:lnTo>
                    <a:pt x="42" y="182"/>
                  </a:lnTo>
                  <a:lnTo>
                    <a:pt x="48" y="178"/>
                  </a:lnTo>
                  <a:lnTo>
                    <a:pt x="52" y="176"/>
                  </a:lnTo>
                  <a:lnTo>
                    <a:pt x="57" y="175"/>
                  </a:lnTo>
                  <a:lnTo>
                    <a:pt x="56" y="182"/>
                  </a:lnTo>
                  <a:lnTo>
                    <a:pt x="52" y="191"/>
                  </a:lnTo>
                  <a:lnTo>
                    <a:pt x="47" y="201"/>
                  </a:lnTo>
                  <a:lnTo>
                    <a:pt x="41" y="214"/>
                  </a:lnTo>
                  <a:lnTo>
                    <a:pt x="33" y="225"/>
                  </a:lnTo>
                  <a:lnTo>
                    <a:pt x="25" y="236"/>
                  </a:lnTo>
                  <a:lnTo>
                    <a:pt x="15" y="244"/>
                  </a:lnTo>
                  <a:lnTo>
                    <a:pt x="6" y="250"/>
                  </a:lnTo>
                  <a:lnTo>
                    <a:pt x="2" y="252"/>
                  </a:lnTo>
                  <a:lnTo>
                    <a:pt x="0" y="254"/>
                  </a:lnTo>
                  <a:lnTo>
                    <a:pt x="2" y="255"/>
                  </a:lnTo>
                  <a:lnTo>
                    <a:pt x="9" y="254"/>
                  </a:lnTo>
                  <a:lnTo>
                    <a:pt x="14" y="252"/>
                  </a:lnTo>
                  <a:lnTo>
                    <a:pt x="21" y="246"/>
                  </a:lnTo>
                  <a:lnTo>
                    <a:pt x="30" y="239"/>
                  </a:lnTo>
                  <a:lnTo>
                    <a:pt x="41" y="229"/>
                  </a:lnTo>
                  <a:lnTo>
                    <a:pt x="50" y="217"/>
                  </a:lnTo>
                  <a:lnTo>
                    <a:pt x="58" y="204"/>
                  </a:lnTo>
                  <a:lnTo>
                    <a:pt x="65" y="190"/>
                  </a:lnTo>
                  <a:lnTo>
                    <a:pt x="70" y="174"/>
                  </a:lnTo>
                  <a:lnTo>
                    <a:pt x="79" y="178"/>
                  </a:lnTo>
                  <a:lnTo>
                    <a:pt x="88" y="186"/>
                  </a:lnTo>
                  <a:lnTo>
                    <a:pt x="94" y="196"/>
                  </a:lnTo>
                  <a:lnTo>
                    <a:pt x="94" y="205"/>
                  </a:lnTo>
                  <a:lnTo>
                    <a:pt x="91" y="214"/>
                  </a:lnTo>
                  <a:lnTo>
                    <a:pt x="90" y="220"/>
                  </a:lnTo>
                  <a:lnTo>
                    <a:pt x="93" y="221"/>
                  </a:lnTo>
                  <a:lnTo>
                    <a:pt x="97" y="217"/>
                  </a:lnTo>
                  <a:lnTo>
                    <a:pt x="101" y="212"/>
                  </a:lnTo>
                  <a:lnTo>
                    <a:pt x="103" y="207"/>
                  </a:lnTo>
                  <a:lnTo>
                    <a:pt x="103" y="204"/>
                  </a:lnTo>
                  <a:lnTo>
                    <a:pt x="102" y="198"/>
                  </a:lnTo>
                  <a:lnTo>
                    <a:pt x="97" y="186"/>
                  </a:lnTo>
                  <a:lnTo>
                    <a:pt x="91" y="176"/>
                  </a:lnTo>
                  <a:lnTo>
                    <a:pt x="86" y="169"/>
                  </a:lnTo>
                  <a:lnTo>
                    <a:pt x="81" y="164"/>
                  </a:lnTo>
                  <a:lnTo>
                    <a:pt x="83" y="153"/>
                  </a:lnTo>
                  <a:lnTo>
                    <a:pt x="86" y="138"/>
                  </a:lnTo>
                  <a:lnTo>
                    <a:pt x="88" y="125"/>
                  </a:lnTo>
                  <a:lnTo>
                    <a:pt x="89" y="115"/>
                  </a:lnTo>
                  <a:lnTo>
                    <a:pt x="90" y="111"/>
                  </a:lnTo>
                  <a:lnTo>
                    <a:pt x="93" y="110"/>
                  </a:lnTo>
                  <a:lnTo>
                    <a:pt x="97" y="111"/>
                  </a:lnTo>
                  <a:lnTo>
                    <a:pt x="104" y="115"/>
                  </a:lnTo>
                  <a:lnTo>
                    <a:pt x="112" y="121"/>
                  </a:lnTo>
                  <a:lnTo>
                    <a:pt x="121" y="129"/>
                  </a:lnTo>
                  <a:lnTo>
                    <a:pt x="128" y="141"/>
                  </a:lnTo>
                  <a:lnTo>
                    <a:pt x="132" y="158"/>
                  </a:lnTo>
                  <a:lnTo>
                    <a:pt x="133" y="164"/>
                  </a:lnTo>
                  <a:lnTo>
                    <a:pt x="134" y="166"/>
                  </a:lnTo>
                  <a:lnTo>
                    <a:pt x="135" y="163"/>
                  </a:lnTo>
                  <a:lnTo>
                    <a:pt x="136" y="156"/>
                  </a:lnTo>
                  <a:lnTo>
                    <a:pt x="136" y="151"/>
                  </a:lnTo>
                  <a:lnTo>
                    <a:pt x="134" y="143"/>
                  </a:lnTo>
                  <a:lnTo>
                    <a:pt x="132" y="133"/>
                  </a:lnTo>
                  <a:lnTo>
                    <a:pt x="127" y="123"/>
                  </a:lnTo>
                  <a:lnTo>
                    <a:pt x="121" y="114"/>
                  </a:lnTo>
                  <a:lnTo>
                    <a:pt x="113" y="107"/>
                  </a:lnTo>
                  <a:lnTo>
                    <a:pt x="104" y="100"/>
                  </a:lnTo>
                  <a:lnTo>
                    <a:pt x="91" y="96"/>
                  </a:lnTo>
                  <a:lnTo>
                    <a:pt x="95" y="88"/>
                  </a:lnTo>
                  <a:lnTo>
                    <a:pt x="98" y="78"/>
                  </a:lnTo>
                  <a:lnTo>
                    <a:pt x="101" y="69"/>
                  </a:lnTo>
                  <a:lnTo>
                    <a:pt x="101" y="62"/>
                  </a:lnTo>
                  <a:lnTo>
                    <a:pt x="106" y="63"/>
                  </a:lnTo>
                  <a:lnTo>
                    <a:pt x="113" y="65"/>
                  </a:lnTo>
                  <a:lnTo>
                    <a:pt x="119" y="68"/>
                  </a:lnTo>
                  <a:lnTo>
                    <a:pt x="126" y="70"/>
                  </a:lnTo>
                  <a:lnTo>
                    <a:pt x="131" y="75"/>
                  </a:lnTo>
                  <a:lnTo>
                    <a:pt x="135" y="79"/>
                  </a:lnTo>
                  <a:lnTo>
                    <a:pt x="139" y="85"/>
                  </a:lnTo>
                  <a:lnTo>
                    <a:pt x="141" y="92"/>
                  </a:lnTo>
                  <a:lnTo>
                    <a:pt x="143" y="99"/>
                  </a:lnTo>
                  <a:lnTo>
                    <a:pt x="146" y="100"/>
                  </a:lnTo>
                  <a:lnTo>
                    <a:pt x="147" y="96"/>
                  </a:lnTo>
                  <a:lnTo>
                    <a:pt x="147" y="88"/>
                  </a:lnTo>
                  <a:lnTo>
                    <a:pt x="146" y="83"/>
                  </a:lnTo>
                  <a:lnTo>
                    <a:pt x="142" y="77"/>
                  </a:lnTo>
                  <a:lnTo>
                    <a:pt x="138" y="70"/>
                  </a:lnTo>
                  <a:lnTo>
                    <a:pt x="133" y="63"/>
                  </a:lnTo>
                  <a:lnTo>
                    <a:pt x="127" y="57"/>
                  </a:lnTo>
                  <a:lnTo>
                    <a:pt x="121" y="52"/>
                  </a:lnTo>
                  <a:lnTo>
                    <a:pt x="114" y="48"/>
                  </a:lnTo>
                  <a:lnTo>
                    <a:pt x="109" y="46"/>
                  </a:lnTo>
                  <a:lnTo>
                    <a:pt x="109" y="34"/>
                  </a:lnTo>
                  <a:lnTo>
                    <a:pt x="109" y="24"/>
                  </a:lnTo>
                  <a:lnTo>
                    <a:pt x="109" y="15"/>
                  </a:lnTo>
                  <a:lnTo>
                    <a:pt x="108" y="5"/>
                  </a:lnTo>
                  <a:lnTo>
                    <a:pt x="105" y="0"/>
                  </a:lnTo>
                  <a:lnTo>
                    <a:pt x="102" y="1"/>
                  </a:lnTo>
                  <a:lnTo>
                    <a:pt x="100" y="5"/>
                  </a:lnTo>
                  <a:lnTo>
                    <a:pt x="97" y="12"/>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61" name="Freeform 333">
              <a:extLst>
                <a:ext uri="{FF2B5EF4-FFF2-40B4-BE49-F238E27FC236}">
                  <a16:creationId xmlns:a16="http://schemas.microsoft.com/office/drawing/2014/main" xmlns="" id="{18BFBDEF-AD5F-4915-88FC-78D41DDB4AB0}"/>
                </a:ext>
              </a:extLst>
            </p:cNvPr>
            <p:cNvSpPr>
              <a:spLocks/>
            </p:cNvSpPr>
            <p:nvPr/>
          </p:nvSpPr>
          <p:spPr bwMode="auto">
            <a:xfrm>
              <a:off x="2136" y="1164"/>
              <a:ext cx="117" cy="66"/>
            </a:xfrm>
            <a:custGeom>
              <a:avLst/>
              <a:gdLst>
                <a:gd name="T0" fmla="*/ 7 w 234"/>
                <a:gd name="T1" fmla="*/ 1 h 131"/>
                <a:gd name="T2" fmla="*/ 6 w 234"/>
                <a:gd name="T3" fmla="*/ 1 h 131"/>
                <a:gd name="T4" fmla="*/ 5 w 234"/>
                <a:gd name="T5" fmla="*/ 1 h 131"/>
                <a:gd name="T6" fmla="*/ 5 w 234"/>
                <a:gd name="T7" fmla="*/ 1 h 131"/>
                <a:gd name="T8" fmla="*/ 5 w 234"/>
                <a:gd name="T9" fmla="*/ 1 h 131"/>
                <a:gd name="T10" fmla="*/ 4 w 234"/>
                <a:gd name="T11" fmla="*/ 1 h 131"/>
                <a:gd name="T12" fmla="*/ 4 w 234"/>
                <a:gd name="T13" fmla="*/ 1 h 131"/>
                <a:gd name="T14" fmla="*/ 3 w 234"/>
                <a:gd name="T15" fmla="*/ 1 h 131"/>
                <a:gd name="T16" fmla="*/ 3 w 234"/>
                <a:gd name="T17" fmla="*/ 1 h 131"/>
                <a:gd name="T18" fmla="*/ 3 w 234"/>
                <a:gd name="T19" fmla="*/ 1 h 131"/>
                <a:gd name="T20" fmla="*/ 3 w 234"/>
                <a:gd name="T21" fmla="*/ 1 h 131"/>
                <a:gd name="T22" fmla="*/ 4 w 234"/>
                <a:gd name="T23" fmla="*/ 1 h 131"/>
                <a:gd name="T24" fmla="*/ 4 w 234"/>
                <a:gd name="T25" fmla="*/ 2 h 131"/>
                <a:gd name="T26" fmla="*/ 4 w 234"/>
                <a:gd name="T27" fmla="*/ 2 h 131"/>
                <a:gd name="T28" fmla="*/ 4 w 234"/>
                <a:gd name="T29" fmla="*/ 2 h 131"/>
                <a:gd name="T30" fmla="*/ 4 w 234"/>
                <a:gd name="T31" fmla="*/ 2 h 131"/>
                <a:gd name="T32" fmla="*/ 3 w 234"/>
                <a:gd name="T33" fmla="*/ 2 h 131"/>
                <a:gd name="T34" fmla="*/ 3 w 234"/>
                <a:gd name="T35" fmla="*/ 2 h 131"/>
                <a:gd name="T36" fmla="*/ 2 w 234"/>
                <a:gd name="T37" fmla="*/ 2 h 131"/>
                <a:gd name="T38" fmla="*/ 2 w 234"/>
                <a:gd name="T39" fmla="*/ 2 h 131"/>
                <a:gd name="T40" fmla="*/ 2 w 234"/>
                <a:gd name="T41" fmla="*/ 2 h 131"/>
                <a:gd name="T42" fmla="*/ 2 w 234"/>
                <a:gd name="T43" fmla="*/ 2 h 131"/>
                <a:gd name="T44" fmla="*/ 3 w 234"/>
                <a:gd name="T45" fmla="*/ 3 h 131"/>
                <a:gd name="T46" fmla="*/ 3 w 234"/>
                <a:gd name="T47" fmla="*/ 3 h 131"/>
                <a:gd name="T48" fmla="*/ 3 w 234"/>
                <a:gd name="T49" fmla="*/ 3 h 131"/>
                <a:gd name="T50" fmla="*/ 2 w 234"/>
                <a:gd name="T51" fmla="*/ 3 h 131"/>
                <a:gd name="T52" fmla="*/ 2 w 234"/>
                <a:gd name="T53" fmla="*/ 4 h 131"/>
                <a:gd name="T54" fmla="*/ 1 w 234"/>
                <a:gd name="T55" fmla="*/ 4 h 131"/>
                <a:gd name="T56" fmla="*/ 1 w 234"/>
                <a:gd name="T57" fmla="*/ 4 h 131"/>
                <a:gd name="T58" fmla="*/ 1 w 234"/>
                <a:gd name="T59" fmla="*/ 4 h 131"/>
                <a:gd name="T60" fmla="*/ 1 w 234"/>
                <a:gd name="T61" fmla="*/ 4 h 131"/>
                <a:gd name="T62" fmla="*/ 2 w 234"/>
                <a:gd name="T63" fmla="*/ 4 h 131"/>
                <a:gd name="T64" fmla="*/ 2 w 234"/>
                <a:gd name="T65" fmla="*/ 4 h 131"/>
                <a:gd name="T66" fmla="*/ 3 w 234"/>
                <a:gd name="T67" fmla="*/ 3 h 131"/>
                <a:gd name="T68" fmla="*/ 4 w 234"/>
                <a:gd name="T69" fmla="*/ 3 h 131"/>
                <a:gd name="T70" fmla="*/ 4 w 234"/>
                <a:gd name="T71" fmla="*/ 4 h 131"/>
                <a:gd name="T72" fmla="*/ 3 w 234"/>
                <a:gd name="T73" fmla="*/ 5 h 131"/>
                <a:gd name="T74" fmla="*/ 4 w 234"/>
                <a:gd name="T75" fmla="*/ 5 h 131"/>
                <a:gd name="T76" fmla="*/ 4 w 234"/>
                <a:gd name="T77" fmla="*/ 4 h 131"/>
                <a:gd name="T78" fmla="*/ 4 w 234"/>
                <a:gd name="T79" fmla="*/ 4 h 131"/>
                <a:gd name="T80" fmla="*/ 4 w 234"/>
                <a:gd name="T81" fmla="*/ 3 h 131"/>
                <a:gd name="T82" fmla="*/ 4 w 234"/>
                <a:gd name="T83" fmla="*/ 3 h 131"/>
                <a:gd name="T84" fmla="*/ 5 w 234"/>
                <a:gd name="T85" fmla="*/ 2 h 131"/>
                <a:gd name="T86" fmla="*/ 5 w 234"/>
                <a:gd name="T87" fmla="*/ 2 h 131"/>
                <a:gd name="T88" fmla="*/ 6 w 234"/>
                <a:gd name="T89" fmla="*/ 2 h 131"/>
                <a:gd name="T90" fmla="*/ 6 w 234"/>
                <a:gd name="T91" fmla="*/ 3 h 131"/>
                <a:gd name="T92" fmla="*/ 6 w 234"/>
                <a:gd name="T93" fmla="*/ 4 h 131"/>
                <a:gd name="T94" fmla="*/ 6 w 234"/>
                <a:gd name="T95" fmla="*/ 4 h 131"/>
                <a:gd name="T96" fmla="*/ 6 w 234"/>
                <a:gd name="T97" fmla="*/ 3 h 131"/>
                <a:gd name="T98" fmla="*/ 6 w 234"/>
                <a:gd name="T99" fmla="*/ 2 h 131"/>
                <a:gd name="T100" fmla="*/ 6 w 234"/>
                <a:gd name="T101" fmla="*/ 2 h 131"/>
                <a:gd name="T102" fmla="*/ 6 w 234"/>
                <a:gd name="T103" fmla="*/ 1 h 131"/>
                <a:gd name="T104" fmla="*/ 7 w 234"/>
                <a:gd name="T105" fmla="*/ 1 h 131"/>
                <a:gd name="T106" fmla="*/ 8 w 234"/>
                <a:gd name="T107" fmla="*/ 1 h 131"/>
                <a:gd name="T108" fmla="*/ 8 w 234"/>
                <a:gd name="T109" fmla="*/ 0 h 131"/>
                <a:gd name="T110" fmla="*/ 7 w 234"/>
                <a:gd name="T111" fmla="*/ 1 h 13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34" h="131">
                  <a:moveTo>
                    <a:pt x="209" y="3"/>
                  </a:moveTo>
                  <a:lnTo>
                    <a:pt x="202" y="6"/>
                  </a:lnTo>
                  <a:lnTo>
                    <a:pt x="193" y="9"/>
                  </a:lnTo>
                  <a:lnTo>
                    <a:pt x="181" y="14"/>
                  </a:lnTo>
                  <a:lnTo>
                    <a:pt x="170" y="18"/>
                  </a:lnTo>
                  <a:lnTo>
                    <a:pt x="159" y="23"/>
                  </a:lnTo>
                  <a:lnTo>
                    <a:pt x="149" y="28"/>
                  </a:lnTo>
                  <a:lnTo>
                    <a:pt x="142" y="32"/>
                  </a:lnTo>
                  <a:lnTo>
                    <a:pt x="138" y="34"/>
                  </a:lnTo>
                  <a:lnTo>
                    <a:pt x="134" y="30"/>
                  </a:lnTo>
                  <a:lnTo>
                    <a:pt x="127" y="28"/>
                  </a:lnTo>
                  <a:lnTo>
                    <a:pt x="120" y="24"/>
                  </a:lnTo>
                  <a:lnTo>
                    <a:pt x="112" y="22"/>
                  </a:lnTo>
                  <a:lnTo>
                    <a:pt x="104" y="22"/>
                  </a:lnTo>
                  <a:lnTo>
                    <a:pt x="95" y="21"/>
                  </a:lnTo>
                  <a:lnTo>
                    <a:pt x="88" y="22"/>
                  </a:lnTo>
                  <a:lnTo>
                    <a:pt x="81" y="24"/>
                  </a:lnTo>
                  <a:lnTo>
                    <a:pt x="76" y="26"/>
                  </a:lnTo>
                  <a:lnTo>
                    <a:pt x="77" y="28"/>
                  </a:lnTo>
                  <a:lnTo>
                    <a:pt x="81" y="29"/>
                  </a:lnTo>
                  <a:lnTo>
                    <a:pt x="87" y="29"/>
                  </a:lnTo>
                  <a:lnTo>
                    <a:pt x="91" y="29"/>
                  </a:lnTo>
                  <a:lnTo>
                    <a:pt x="96" y="30"/>
                  </a:lnTo>
                  <a:lnTo>
                    <a:pt x="103" y="32"/>
                  </a:lnTo>
                  <a:lnTo>
                    <a:pt x="109" y="34"/>
                  </a:lnTo>
                  <a:lnTo>
                    <a:pt x="115" y="38"/>
                  </a:lnTo>
                  <a:lnTo>
                    <a:pt x="120" y="40"/>
                  </a:lnTo>
                  <a:lnTo>
                    <a:pt x="125" y="44"/>
                  </a:lnTo>
                  <a:lnTo>
                    <a:pt x="127" y="46"/>
                  </a:lnTo>
                  <a:lnTo>
                    <a:pt x="122" y="51"/>
                  </a:lnTo>
                  <a:lnTo>
                    <a:pt x="117" y="57"/>
                  </a:lnTo>
                  <a:lnTo>
                    <a:pt x="110" y="63"/>
                  </a:lnTo>
                  <a:lnTo>
                    <a:pt x="104" y="67"/>
                  </a:lnTo>
                  <a:lnTo>
                    <a:pt x="96" y="64"/>
                  </a:lnTo>
                  <a:lnTo>
                    <a:pt x="87" y="63"/>
                  </a:lnTo>
                  <a:lnTo>
                    <a:pt x="76" y="61"/>
                  </a:lnTo>
                  <a:lnTo>
                    <a:pt x="65" y="60"/>
                  </a:lnTo>
                  <a:lnTo>
                    <a:pt x="54" y="60"/>
                  </a:lnTo>
                  <a:lnTo>
                    <a:pt x="45" y="60"/>
                  </a:lnTo>
                  <a:lnTo>
                    <a:pt x="37" y="60"/>
                  </a:lnTo>
                  <a:lnTo>
                    <a:pt x="31" y="62"/>
                  </a:lnTo>
                  <a:lnTo>
                    <a:pt x="37" y="62"/>
                  </a:lnTo>
                  <a:lnTo>
                    <a:pt x="44" y="63"/>
                  </a:lnTo>
                  <a:lnTo>
                    <a:pt x="51" y="64"/>
                  </a:lnTo>
                  <a:lnTo>
                    <a:pt x="60" y="66"/>
                  </a:lnTo>
                  <a:lnTo>
                    <a:pt x="68" y="68"/>
                  </a:lnTo>
                  <a:lnTo>
                    <a:pt x="75" y="69"/>
                  </a:lnTo>
                  <a:lnTo>
                    <a:pt x="82" y="72"/>
                  </a:lnTo>
                  <a:lnTo>
                    <a:pt x="88" y="75"/>
                  </a:lnTo>
                  <a:lnTo>
                    <a:pt x="80" y="83"/>
                  </a:lnTo>
                  <a:lnTo>
                    <a:pt x="71" y="90"/>
                  </a:lnTo>
                  <a:lnTo>
                    <a:pt x="60" y="94"/>
                  </a:lnTo>
                  <a:lnTo>
                    <a:pt x="49" y="99"/>
                  </a:lnTo>
                  <a:lnTo>
                    <a:pt x="38" y="101"/>
                  </a:lnTo>
                  <a:lnTo>
                    <a:pt x="27" y="104"/>
                  </a:lnTo>
                  <a:lnTo>
                    <a:pt x="18" y="105"/>
                  </a:lnTo>
                  <a:lnTo>
                    <a:pt x="10" y="105"/>
                  </a:lnTo>
                  <a:lnTo>
                    <a:pt x="3" y="105"/>
                  </a:lnTo>
                  <a:lnTo>
                    <a:pt x="0" y="107"/>
                  </a:lnTo>
                  <a:lnTo>
                    <a:pt x="1" y="108"/>
                  </a:lnTo>
                  <a:lnTo>
                    <a:pt x="8" y="111"/>
                  </a:lnTo>
                  <a:lnTo>
                    <a:pt x="15" y="111"/>
                  </a:lnTo>
                  <a:lnTo>
                    <a:pt x="24" y="111"/>
                  </a:lnTo>
                  <a:lnTo>
                    <a:pt x="36" y="109"/>
                  </a:lnTo>
                  <a:lnTo>
                    <a:pt x="49" y="107"/>
                  </a:lnTo>
                  <a:lnTo>
                    <a:pt x="62" y="105"/>
                  </a:lnTo>
                  <a:lnTo>
                    <a:pt x="75" y="100"/>
                  </a:lnTo>
                  <a:lnTo>
                    <a:pt x="87" y="93"/>
                  </a:lnTo>
                  <a:lnTo>
                    <a:pt x="97" y="86"/>
                  </a:lnTo>
                  <a:lnTo>
                    <a:pt x="103" y="96"/>
                  </a:lnTo>
                  <a:lnTo>
                    <a:pt x="104" y="106"/>
                  </a:lnTo>
                  <a:lnTo>
                    <a:pt x="103" y="117"/>
                  </a:lnTo>
                  <a:lnTo>
                    <a:pt x="96" y="127"/>
                  </a:lnTo>
                  <a:lnTo>
                    <a:pt x="92" y="130"/>
                  </a:lnTo>
                  <a:lnTo>
                    <a:pt x="94" y="131"/>
                  </a:lnTo>
                  <a:lnTo>
                    <a:pt x="97" y="131"/>
                  </a:lnTo>
                  <a:lnTo>
                    <a:pt x="103" y="129"/>
                  </a:lnTo>
                  <a:lnTo>
                    <a:pt x="109" y="122"/>
                  </a:lnTo>
                  <a:lnTo>
                    <a:pt x="113" y="111"/>
                  </a:lnTo>
                  <a:lnTo>
                    <a:pt x="114" y="97"/>
                  </a:lnTo>
                  <a:lnTo>
                    <a:pt x="112" y="83"/>
                  </a:lnTo>
                  <a:lnTo>
                    <a:pt x="117" y="78"/>
                  </a:lnTo>
                  <a:lnTo>
                    <a:pt x="122" y="72"/>
                  </a:lnTo>
                  <a:lnTo>
                    <a:pt x="128" y="67"/>
                  </a:lnTo>
                  <a:lnTo>
                    <a:pt x="134" y="61"/>
                  </a:lnTo>
                  <a:lnTo>
                    <a:pt x="140" y="56"/>
                  </a:lnTo>
                  <a:lnTo>
                    <a:pt x="145" y="52"/>
                  </a:lnTo>
                  <a:lnTo>
                    <a:pt x="151" y="48"/>
                  </a:lnTo>
                  <a:lnTo>
                    <a:pt x="157" y="46"/>
                  </a:lnTo>
                  <a:lnTo>
                    <a:pt x="163" y="55"/>
                  </a:lnTo>
                  <a:lnTo>
                    <a:pt x="166" y="68"/>
                  </a:lnTo>
                  <a:lnTo>
                    <a:pt x="166" y="82"/>
                  </a:lnTo>
                  <a:lnTo>
                    <a:pt x="163" y="96"/>
                  </a:lnTo>
                  <a:lnTo>
                    <a:pt x="161" y="99"/>
                  </a:lnTo>
                  <a:lnTo>
                    <a:pt x="163" y="101"/>
                  </a:lnTo>
                  <a:lnTo>
                    <a:pt x="166" y="100"/>
                  </a:lnTo>
                  <a:lnTo>
                    <a:pt x="170" y="97"/>
                  </a:lnTo>
                  <a:lnTo>
                    <a:pt x="173" y="86"/>
                  </a:lnTo>
                  <a:lnTo>
                    <a:pt x="175" y="72"/>
                  </a:lnTo>
                  <a:lnTo>
                    <a:pt x="175" y="55"/>
                  </a:lnTo>
                  <a:lnTo>
                    <a:pt x="170" y="39"/>
                  </a:lnTo>
                  <a:lnTo>
                    <a:pt x="174" y="34"/>
                  </a:lnTo>
                  <a:lnTo>
                    <a:pt x="181" y="29"/>
                  </a:lnTo>
                  <a:lnTo>
                    <a:pt x="190" y="23"/>
                  </a:lnTo>
                  <a:lnTo>
                    <a:pt x="201" y="17"/>
                  </a:lnTo>
                  <a:lnTo>
                    <a:pt x="210" y="11"/>
                  </a:lnTo>
                  <a:lnTo>
                    <a:pt x="220" y="7"/>
                  </a:lnTo>
                  <a:lnTo>
                    <a:pt x="228" y="2"/>
                  </a:lnTo>
                  <a:lnTo>
                    <a:pt x="234" y="0"/>
                  </a:lnTo>
                  <a:lnTo>
                    <a:pt x="229" y="0"/>
                  </a:lnTo>
                  <a:lnTo>
                    <a:pt x="221" y="1"/>
                  </a:lnTo>
                  <a:lnTo>
                    <a:pt x="213" y="2"/>
                  </a:lnTo>
                  <a:lnTo>
                    <a:pt x="209" y="3"/>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62" name="Freeform 334">
              <a:extLst>
                <a:ext uri="{FF2B5EF4-FFF2-40B4-BE49-F238E27FC236}">
                  <a16:creationId xmlns:a16="http://schemas.microsoft.com/office/drawing/2014/main" xmlns="" id="{92AD76E4-4F90-4739-851E-B6043E7CE518}"/>
                </a:ext>
              </a:extLst>
            </p:cNvPr>
            <p:cNvSpPr>
              <a:spLocks/>
            </p:cNvSpPr>
            <p:nvPr/>
          </p:nvSpPr>
          <p:spPr bwMode="auto">
            <a:xfrm>
              <a:off x="2298" y="1127"/>
              <a:ext cx="11" cy="12"/>
            </a:xfrm>
            <a:custGeom>
              <a:avLst/>
              <a:gdLst>
                <a:gd name="T0" fmla="*/ 1 w 22"/>
                <a:gd name="T1" fmla="*/ 1 h 23"/>
                <a:gd name="T2" fmla="*/ 1 w 22"/>
                <a:gd name="T3" fmla="*/ 0 h 23"/>
                <a:gd name="T4" fmla="*/ 1 w 22"/>
                <a:gd name="T5" fmla="*/ 0 h 23"/>
                <a:gd name="T6" fmla="*/ 1 w 22"/>
                <a:gd name="T7" fmla="*/ 1 h 23"/>
                <a:gd name="T8" fmla="*/ 1 w 22"/>
                <a:gd name="T9" fmla="*/ 1 h 23"/>
                <a:gd name="T10" fmla="*/ 1 w 22"/>
                <a:gd name="T11" fmla="*/ 1 h 23"/>
                <a:gd name="T12" fmla="*/ 1 w 22"/>
                <a:gd name="T13" fmla="*/ 1 h 23"/>
                <a:gd name="T14" fmla="*/ 1 w 22"/>
                <a:gd name="T15" fmla="*/ 1 h 23"/>
                <a:gd name="T16" fmla="*/ 1 w 22"/>
                <a:gd name="T17" fmla="*/ 1 h 23"/>
                <a:gd name="T18" fmla="*/ 1 w 22"/>
                <a:gd name="T19" fmla="*/ 1 h 23"/>
                <a:gd name="T20" fmla="*/ 1 w 22"/>
                <a:gd name="T21" fmla="*/ 1 h 23"/>
                <a:gd name="T22" fmla="*/ 1 w 22"/>
                <a:gd name="T23" fmla="*/ 1 h 23"/>
                <a:gd name="T24" fmla="*/ 1 w 22"/>
                <a:gd name="T25" fmla="*/ 1 h 23"/>
                <a:gd name="T26" fmla="*/ 1 w 22"/>
                <a:gd name="T27" fmla="*/ 1 h 23"/>
                <a:gd name="T28" fmla="*/ 0 w 22"/>
                <a:gd name="T29" fmla="*/ 1 h 23"/>
                <a:gd name="T30" fmla="*/ 1 w 22"/>
                <a:gd name="T31" fmla="*/ 1 h 23"/>
                <a:gd name="T32" fmla="*/ 1 w 22"/>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3">
                  <a:moveTo>
                    <a:pt x="3" y="1"/>
                  </a:moveTo>
                  <a:lnTo>
                    <a:pt x="9" y="0"/>
                  </a:lnTo>
                  <a:lnTo>
                    <a:pt x="14" y="0"/>
                  </a:lnTo>
                  <a:lnTo>
                    <a:pt x="18" y="2"/>
                  </a:lnTo>
                  <a:lnTo>
                    <a:pt x="21" y="6"/>
                  </a:lnTo>
                  <a:lnTo>
                    <a:pt x="22" y="11"/>
                  </a:lnTo>
                  <a:lnTo>
                    <a:pt x="22" y="15"/>
                  </a:lnTo>
                  <a:lnTo>
                    <a:pt x="21" y="19"/>
                  </a:lnTo>
                  <a:lnTo>
                    <a:pt x="18" y="21"/>
                  </a:lnTo>
                  <a:lnTo>
                    <a:pt x="16" y="22"/>
                  </a:lnTo>
                  <a:lnTo>
                    <a:pt x="12" y="23"/>
                  </a:lnTo>
                  <a:lnTo>
                    <a:pt x="7" y="22"/>
                  </a:lnTo>
                  <a:lnTo>
                    <a:pt x="3" y="20"/>
                  </a:lnTo>
                  <a:lnTo>
                    <a:pt x="1" y="15"/>
                  </a:lnTo>
                  <a:lnTo>
                    <a:pt x="0" y="8"/>
                  </a:lnTo>
                  <a:lnTo>
                    <a:pt x="1" y="4"/>
                  </a:lnTo>
                  <a:lnTo>
                    <a:pt x="3"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63" name="Freeform 335">
              <a:extLst>
                <a:ext uri="{FF2B5EF4-FFF2-40B4-BE49-F238E27FC236}">
                  <a16:creationId xmlns:a16="http://schemas.microsoft.com/office/drawing/2014/main" xmlns="" id="{40C72166-46A8-4B2C-B643-D7F5A900AD3C}"/>
                </a:ext>
              </a:extLst>
            </p:cNvPr>
            <p:cNvSpPr>
              <a:spLocks/>
            </p:cNvSpPr>
            <p:nvPr/>
          </p:nvSpPr>
          <p:spPr bwMode="auto">
            <a:xfrm>
              <a:off x="2296" y="1154"/>
              <a:ext cx="9" cy="8"/>
            </a:xfrm>
            <a:custGeom>
              <a:avLst/>
              <a:gdLst>
                <a:gd name="T0" fmla="*/ 0 w 19"/>
                <a:gd name="T1" fmla="*/ 1 h 15"/>
                <a:gd name="T2" fmla="*/ 0 w 19"/>
                <a:gd name="T3" fmla="*/ 0 h 15"/>
                <a:gd name="T4" fmla="*/ 0 w 19"/>
                <a:gd name="T5" fmla="*/ 0 h 15"/>
                <a:gd name="T6" fmla="*/ 0 w 19"/>
                <a:gd name="T7" fmla="*/ 0 h 15"/>
                <a:gd name="T8" fmla="*/ 0 w 19"/>
                <a:gd name="T9" fmla="*/ 1 h 15"/>
                <a:gd name="T10" fmla="*/ 0 w 19"/>
                <a:gd name="T11" fmla="*/ 1 h 15"/>
                <a:gd name="T12" fmla="*/ 0 w 19"/>
                <a:gd name="T13" fmla="*/ 1 h 15"/>
                <a:gd name="T14" fmla="*/ 0 w 19"/>
                <a:gd name="T15" fmla="*/ 1 h 15"/>
                <a:gd name="T16" fmla="*/ 0 w 19"/>
                <a:gd name="T17" fmla="*/ 1 h 15"/>
                <a:gd name="T18" fmla="*/ 0 w 19"/>
                <a:gd name="T19" fmla="*/ 1 h 15"/>
                <a:gd name="T20" fmla="*/ 0 w 19"/>
                <a:gd name="T21" fmla="*/ 1 h 15"/>
                <a:gd name="T22" fmla="*/ 0 w 19"/>
                <a:gd name="T23" fmla="*/ 1 h 15"/>
                <a:gd name="T24" fmla="*/ 0 w 19"/>
                <a:gd name="T25" fmla="*/ 1 h 15"/>
                <a:gd name="T26" fmla="*/ 0 w 19"/>
                <a:gd name="T27" fmla="*/ 1 h 15"/>
                <a:gd name="T28" fmla="*/ 0 w 19"/>
                <a:gd name="T29" fmla="*/ 1 h 15"/>
                <a:gd name="T30" fmla="*/ 0 w 19"/>
                <a:gd name="T31" fmla="*/ 1 h 15"/>
                <a:gd name="T32" fmla="*/ 0 w 19"/>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5">
                  <a:moveTo>
                    <a:pt x="3" y="1"/>
                  </a:moveTo>
                  <a:lnTo>
                    <a:pt x="6" y="0"/>
                  </a:lnTo>
                  <a:lnTo>
                    <a:pt x="11" y="0"/>
                  </a:lnTo>
                  <a:lnTo>
                    <a:pt x="14" y="0"/>
                  </a:lnTo>
                  <a:lnTo>
                    <a:pt x="17" y="3"/>
                  </a:lnTo>
                  <a:lnTo>
                    <a:pt x="19" y="5"/>
                  </a:lnTo>
                  <a:lnTo>
                    <a:pt x="19" y="7"/>
                  </a:lnTo>
                  <a:lnTo>
                    <a:pt x="18" y="10"/>
                  </a:lnTo>
                  <a:lnTo>
                    <a:pt x="17" y="13"/>
                  </a:lnTo>
                  <a:lnTo>
                    <a:pt x="13" y="15"/>
                  </a:lnTo>
                  <a:lnTo>
                    <a:pt x="8" y="14"/>
                  </a:lnTo>
                  <a:lnTo>
                    <a:pt x="4" y="13"/>
                  </a:lnTo>
                  <a:lnTo>
                    <a:pt x="3" y="12"/>
                  </a:lnTo>
                  <a:lnTo>
                    <a:pt x="2" y="11"/>
                  </a:lnTo>
                  <a:lnTo>
                    <a:pt x="0" y="8"/>
                  </a:lnTo>
                  <a:lnTo>
                    <a:pt x="0" y="5"/>
                  </a:lnTo>
                  <a:lnTo>
                    <a:pt x="3"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64" name="Freeform 336">
              <a:extLst>
                <a:ext uri="{FF2B5EF4-FFF2-40B4-BE49-F238E27FC236}">
                  <a16:creationId xmlns:a16="http://schemas.microsoft.com/office/drawing/2014/main" xmlns="" id="{5ABFFF3D-0DD5-49C8-B4DF-2E9DBD20AACE}"/>
                </a:ext>
              </a:extLst>
            </p:cNvPr>
            <p:cNvSpPr>
              <a:spLocks/>
            </p:cNvSpPr>
            <p:nvPr/>
          </p:nvSpPr>
          <p:spPr bwMode="auto">
            <a:xfrm>
              <a:off x="2316" y="1172"/>
              <a:ext cx="12" cy="12"/>
            </a:xfrm>
            <a:custGeom>
              <a:avLst/>
              <a:gdLst>
                <a:gd name="T0" fmla="*/ 1 w 24"/>
                <a:gd name="T1" fmla="*/ 1 h 23"/>
                <a:gd name="T2" fmla="*/ 1 w 24"/>
                <a:gd name="T3" fmla="*/ 1 h 23"/>
                <a:gd name="T4" fmla="*/ 1 w 24"/>
                <a:gd name="T5" fmla="*/ 0 h 23"/>
                <a:gd name="T6" fmla="*/ 1 w 24"/>
                <a:gd name="T7" fmla="*/ 0 h 23"/>
                <a:gd name="T8" fmla="*/ 1 w 24"/>
                <a:gd name="T9" fmla="*/ 1 h 23"/>
                <a:gd name="T10" fmla="*/ 1 w 24"/>
                <a:gd name="T11" fmla="*/ 1 h 23"/>
                <a:gd name="T12" fmla="*/ 1 w 24"/>
                <a:gd name="T13" fmla="*/ 1 h 23"/>
                <a:gd name="T14" fmla="*/ 1 w 24"/>
                <a:gd name="T15" fmla="*/ 1 h 23"/>
                <a:gd name="T16" fmla="*/ 1 w 24"/>
                <a:gd name="T17" fmla="*/ 1 h 23"/>
                <a:gd name="T18" fmla="*/ 1 w 24"/>
                <a:gd name="T19" fmla="*/ 1 h 23"/>
                <a:gd name="T20" fmla="*/ 1 w 24"/>
                <a:gd name="T21" fmla="*/ 1 h 23"/>
                <a:gd name="T22" fmla="*/ 1 w 24"/>
                <a:gd name="T23" fmla="*/ 1 h 23"/>
                <a:gd name="T24" fmla="*/ 1 w 24"/>
                <a:gd name="T25" fmla="*/ 1 h 23"/>
                <a:gd name="T26" fmla="*/ 1 w 24"/>
                <a:gd name="T27" fmla="*/ 1 h 23"/>
                <a:gd name="T28" fmla="*/ 0 w 24"/>
                <a:gd name="T29" fmla="*/ 1 h 23"/>
                <a:gd name="T30" fmla="*/ 0 w 24"/>
                <a:gd name="T31" fmla="*/ 1 h 23"/>
                <a:gd name="T32" fmla="*/ 1 w 24"/>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3">
                  <a:moveTo>
                    <a:pt x="2" y="6"/>
                  </a:moveTo>
                  <a:lnTo>
                    <a:pt x="7" y="2"/>
                  </a:lnTo>
                  <a:lnTo>
                    <a:pt x="11" y="0"/>
                  </a:lnTo>
                  <a:lnTo>
                    <a:pt x="15" y="0"/>
                  </a:lnTo>
                  <a:lnTo>
                    <a:pt x="19" y="3"/>
                  </a:lnTo>
                  <a:lnTo>
                    <a:pt x="23" y="7"/>
                  </a:lnTo>
                  <a:lnTo>
                    <a:pt x="24" y="10"/>
                  </a:lnTo>
                  <a:lnTo>
                    <a:pt x="24" y="15"/>
                  </a:lnTo>
                  <a:lnTo>
                    <a:pt x="22" y="18"/>
                  </a:lnTo>
                  <a:lnTo>
                    <a:pt x="18" y="22"/>
                  </a:lnTo>
                  <a:lnTo>
                    <a:pt x="12" y="23"/>
                  </a:lnTo>
                  <a:lnTo>
                    <a:pt x="7" y="23"/>
                  </a:lnTo>
                  <a:lnTo>
                    <a:pt x="3" y="21"/>
                  </a:lnTo>
                  <a:lnTo>
                    <a:pt x="1" y="17"/>
                  </a:lnTo>
                  <a:lnTo>
                    <a:pt x="0" y="13"/>
                  </a:lnTo>
                  <a:lnTo>
                    <a:pt x="0" y="9"/>
                  </a:lnTo>
                  <a:lnTo>
                    <a:pt x="2" y="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65" name="Freeform 337">
              <a:extLst>
                <a:ext uri="{FF2B5EF4-FFF2-40B4-BE49-F238E27FC236}">
                  <a16:creationId xmlns:a16="http://schemas.microsoft.com/office/drawing/2014/main" xmlns="" id="{CD81CBD9-9DEA-4771-BB09-1F0BF554991E}"/>
                </a:ext>
              </a:extLst>
            </p:cNvPr>
            <p:cNvSpPr>
              <a:spLocks/>
            </p:cNvSpPr>
            <p:nvPr/>
          </p:nvSpPr>
          <p:spPr bwMode="auto">
            <a:xfrm>
              <a:off x="2271" y="1168"/>
              <a:ext cx="14" cy="13"/>
            </a:xfrm>
            <a:custGeom>
              <a:avLst/>
              <a:gdLst>
                <a:gd name="T0" fmla="*/ 1 w 26"/>
                <a:gd name="T1" fmla="*/ 0 h 25"/>
                <a:gd name="T2" fmla="*/ 1 w 26"/>
                <a:gd name="T3" fmla="*/ 1 h 25"/>
                <a:gd name="T4" fmla="*/ 1 w 26"/>
                <a:gd name="T5" fmla="*/ 1 h 25"/>
                <a:gd name="T6" fmla="*/ 1 w 26"/>
                <a:gd name="T7" fmla="*/ 1 h 25"/>
                <a:gd name="T8" fmla="*/ 1 w 26"/>
                <a:gd name="T9" fmla="*/ 1 h 25"/>
                <a:gd name="T10" fmla="*/ 1 w 26"/>
                <a:gd name="T11" fmla="*/ 1 h 25"/>
                <a:gd name="T12" fmla="*/ 1 w 26"/>
                <a:gd name="T13" fmla="*/ 1 h 25"/>
                <a:gd name="T14" fmla="*/ 1 w 26"/>
                <a:gd name="T15" fmla="*/ 1 h 25"/>
                <a:gd name="T16" fmla="*/ 1 w 26"/>
                <a:gd name="T17" fmla="*/ 1 h 25"/>
                <a:gd name="T18" fmla="*/ 1 w 26"/>
                <a:gd name="T19" fmla="*/ 1 h 25"/>
                <a:gd name="T20" fmla="*/ 1 w 26"/>
                <a:gd name="T21" fmla="*/ 1 h 25"/>
                <a:gd name="T22" fmla="*/ 1 w 26"/>
                <a:gd name="T23" fmla="*/ 1 h 25"/>
                <a:gd name="T24" fmla="*/ 0 w 26"/>
                <a:gd name="T25" fmla="*/ 1 h 25"/>
                <a:gd name="T26" fmla="*/ 1 w 26"/>
                <a:gd name="T27" fmla="*/ 1 h 25"/>
                <a:gd name="T28" fmla="*/ 1 w 26"/>
                <a:gd name="T29" fmla="*/ 1 h 25"/>
                <a:gd name="T30" fmla="*/ 1 w 26"/>
                <a:gd name="T31" fmla="*/ 1 h 25"/>
                <a:gd name="T32" fmla="*/ 1 w 26"/>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 h="25">
                  <a:moveTo>
                    <a:pt x="14" y="0"/>
                  </a:moveTo>
                  <a:lnTo>
                    <a:pt x="19" y="1"/>
                  </a:lnTo>
                  <a:lnTo>
                    <a:pt x="24" y="2"/>
                  </a:lnTo>
                  <a:lnTo>
                    <a:pt x="25" y="6"/>
                  </a:lnTo>
                  <a:lnTo>
                    <a:pt x="26" y="11"/>
                  </a:lnTo>
                  <a:lnTo>
                    <a:pt x="25" y="17"/>
                  </a:lnTo>
                  <a:lnTo>
                    <a:pt x="23" y="22"/>
                  </a:lnTo>
                  <a:lnTo>
                    <a:pt x="19" y="24"/>
                  </a:lnTo>
                  <a:lnTo>
                    <a:pt x="15" y="25"/>
                  </a:lnTo>
                  <a:lnTo>
                    <a:pt x="9" y="24"/>
                  </a:lnTo>
                  <a:lnTo>
                    <a:pt x="4" y="21"/>
                  </a:lnTo>
                  <a:lnTo>
                    <a:pt x="1" y="18"/>
                  </a:lnTo>
                  <a:lnTo>
                    <a:pt x="0" y="14"/>
                  </a:lnTo>
                  <a:lnTo>
                    <a:pt x="1" y="9"/>
                  </a:lnTo>
                  <a:lnTo>
                    <a:pt x="3" y="5"/>
                  </a:lnTo>
                  <a:lnTo>
                    <a:pt x="8" y="1"/>
                  </a:lnTo>
                  <a:lnTo>
                    <a:pt x="14" y="0"/>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66" name="Freeform 338">
              <a:extLst>
                <a:ext uri="{FF2B5EF4-FFF2-40B4-BE49-F238E27FC236}">
                  <a16:creationId xmlns:a16="http://schemas.microsoft.com/office/drawing/2014/main" xmlns="" id="{E6EC4753-8C4C-4663-B877-A21C306D2FE0}"/>
                </a:ext>
              </a:extLst>
            </p:cNvPr>
            <p:cNvSpPr>
              <a:spLocks/>
            </p:cNvSpPr>
            <p:nvPr/>
          </p:nvSpPr>
          <p:spPr bwMode="auto">
            <a:xfrm>
              <a:off x="2265" y="1139"/>
              <a:ext cx="13" cy="13"/>
            </a:xfrm>
            <a:custGeom>
              <a:avLst/>
              <a:gdLst>
                <a:gd name="T0" fmla="*/ 0 w 27"/>
                <a:gd name="T1" fmla="*/ 1 h 26"/>
                <a:gd name="T2" fmla="*/ 0 w 27"/>
                <a:gd name="T3" fmla="*/ 1 h 26"/>
                <a:gd name="T4" fmla="*/ 0 w 27"/>
                <a:gd name="T5" fmla="*/ 1 h 26"/>
                <a:gd name="T6" fmla="*/ 0 w 27"/>
                <a:gd name="T7" fmla="*/ 1 h 26"/>
                <a:gd name="T8" fmla="*/ 0 w 27"/>
                <a:gd name="T9" fmla="*/ 0 h 26"/>
                <a:gd name="T10" fmla="*/ 0 w 27"/>
                <a:gd name="T11" fmla="*/ 0 h 26"/>
                <a:gd name="T12" fmla="*/ 0 w 27"/>
                <a:gd name="T13" fmla="*/ 1 h 26"/>
                <a:gd name="T14" fmla="*/ 0 w 27"/>
                <a:gd name="T15" fmla="*/ 1 h 26"/>
                <a:gd name="T16" fmla="*/ 0 w 27"/>
                <a:gd name="T17" fmla="*/ 1 h 26"/>
                <a:gd name="T18" fmla="*/ 0 w 27"/>
                <a:gd name="T19" fmla="*/ 1 h 26"/>
                <a:gd name="T20" fmla="*/ 0 w 27"/>
                <a:gd name="T21" fmla="*/ 1 h 26"/>
                <a:gd name="T22" fmla="*/ 0 w 27"/>
                <a:gd name="T23" fmla="*/ 1 h 26"/>
                <a:gd name="T24" fmla="*/ 0 w 27"/>
                <a:gd name="T25" fmla="*/ 1 h 26"/>
                <a:gd name="T26" fmla="*/ 0 w 27"/>
                <a:gd name="T27" fmla="*/ 1 h 26"/>
                <a:gd name="T28" fmla="*/ 0 w 27"/>
                <a:gd name="T29" fmla="*/ 1 h 26"/>
                <a:gd name="T30" fmla="*/ 0 w 27"/>
                <a:gd name="T31" fmla="*/ 1 h 26"/>
                <a:gd name="T32" fmla="*/ 0 w 27"/>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26">
                  <a:moveTo>
                    <a:pt x="0" y="14"/>
                  </a:moveTo>
                  <a:lnTo>
                    <a:pt x="0" y="8"/>
                  </a:lnTo>
                  <a:lnTo>
                    <a:pt x="4" y="4"/>
                  </a:lnTo>
                  <a:lnTo>
                    <a:pt x="8" y="1"/>
                  </a:lnTo>
                  <a:lnTo>
                    <a:pt x="13" y="0"/>
                  </a:lnTo>
                  <a:lnTo>
                    <a:pt x="18" y="0"/>
                  </a:lnTo>
                  <a:lnTo>
                    <a:pt x="22" y="3"/>
                  </a:lnTo>
                  <a:lnTo>
                    <a:pt x="25" y="5"/>
                  </a:lnTo>
                  <a:lnTo>
                    <a:pt x="27" y="8"/>
                  </a:lnTo>
                  <a:lnTo>
                    <a:pt x="27" y="13"/>
                  </a:lnTo>
                  <a:lnTo>
                    <a:pt x="25" y="18"/>
                  </a:lnTo>
                  <a:lnTo>
                    <a:pt x="22" y="22"/>
                  </a:lnTo>
                  <a:lnTo>
                    <a:pt x="18" y="26"/>
                  </a:lnTo>
                  <a:lnTo>
                    <a:pt x="14" y="26"/>
                  </a:lnTo>
                  <a:lnTo>
                    <a:pt x="8" y="23"/>
                  </a:lnTo>
                  <a:lnTo>
                    <a:pt x="2" y="20"/>
                  </a:lnTo>
                  <a:lnTo>
                    <a:pt x="0" y="14"/>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67" name="Freeform 339">
              <a:extLst>
                <a:ext uri="{FF2B5EF4-FFF2-40B4-BE49-F238E27FC236}">
                  <a16:creationId xmlns:a16="http://schemas.microsoft.com/office/drawing/2014/main" xmlns="" id="{E972410B-9E73-473B-872B-194EB2534220}"/>
                </a:ext>
              </a:extLst>
            </p:cNvPr>
            <p:cNvSpPr>
              <a:spLocks/>
            </p:cNvSpPr>
            <p:nvPr/>
          </p:nvSpPr>
          <p:spPr bwMode="auto">
            <a:xfrm>
              <a:off x="2244" y="1139"/>
              <a:ext cx="11" cy="11"/>
            </a:xfrm>
            <a:custGeom>
              <a:avLst/>
              <a:gdLst>
                <a:gd name="T0" fmla="*/ 0 w 23"/>
                <a:gd name="T1" fmla="*/ 1 h 22"/>
                <a:gd name="T2" fmla="*/ 0 w 23"/>
                <a:gd name="T3" fmla="*/ 1 h 22"/>
                <a:gd name="T4" fmla="*/ 0 w 23"/>
                <a:gd name="T5" fmla="*/ 1 h 22"/>
                <a:gd name="T6" fmla="*/ 0 w 23"/>
                <a:gd name="T7" fmla="*/ 1 h 22"/>
                <a:gd name="T8" fmla="*/ 0 w 23"/>
                <a:gd name="T9" fmla="*/ 0 h 22"/>
                <a:gd name="T10" fmla="*/ 0 w 23"/>
                <a:gd name="T11" fmla="*/ 0 h 22"/>
                <a:gd name="T12" fmla="*/ 0 w 23"/>
                <a:gd name="T13" fmla="*/ 1 h 22"/>
                <a:gd name="T14" fmla="*/ 0 w 23"/>
                <a:gd name="T15" fmla="*/ 1 h 22"/>
                <a:gd name="T16" fmla="*/ 0 w 23"/>
                <a:gd name="T17" fmla="*/ 1 h 22"/>
                <a:gd name="T18" fmla="*/ 0 w 23"/>
                <a:gd name="T19" fmla="*/ 1 h 22"/>
                <a:gd name="T20" fmla="*/ 0 w 23"/>
                <a:gd name="T21" fmla="*/ 1 h 22"/>
                <a:gd name="T22" fmla="*/ 0 w 23"/>
                <a:gd name="T23" fmla="*/ 1 h 22"/>
                <a:gd name="T24" fmla="*/ 0 w 23"/>
                <a:gd name="T25" fmla="*/ 1 h 22"/>
                <a:gd name="T26" fmla="*/ 0 w 23"/>
                <a:gd name="T27" fmla="*/ 1 h 22"/>
                <a:gd name="T28" fmla="*/ 0 w 23"/>
                <a:gd name="T29" fmla="*/ 1 h 22"/>
                <a:gd name="T30" fmla="*/ 0 w 23"/>
                <a:gd name="T31" fmla="*/ 1 h 22"/>
                <a:gd name="T32" fmla="*/ 0 w 23"/>
                <a:gd name="T33" fmla="*/ 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22">
                  <a:moveTo>
                    <a:pt x="0" y="14"/>
                  </a:moveTo>
                  <a:lnTo>
                    <a:pt x="1" y="9"/>
                  </a:lnTo>
                  <a:lnTo>
                    <a:pt x="3" y="5"/>
                  </a:lnTo>
                  <a:lnTo>
                    <a:pt x="7" y="1"/>
                  </a:lnTo>
                  <a:lnTo>
                    <a:pt x="11" y="0"/>
                  </a:lnTo>
                  <a:lnTo>
                    <a:pt x="16" y="0"/>
                  </a:lnTo>
                  <a:lnTo>
                    <a:pt x="19" y="2"/>
                  </a:lnTo>
                  <a:lnTo>
                    <a:pt x="21" y="6"/>
                  </a:lnTo>
                  <a:lnTo>
                    <a:pt x="23" y="9"/>
                  </a:lnTo>
                  <a:lnTo>
                    <a:pt x="21" y="14"/>
                  </a:lnTo>
                  <a:lnTo>
                    <a:pt x="20" y="17"/>
                  </a:lnTo>
                  <a:lnTo>
                    <a:pt x="17" y="20"/>
                  </a:lnTo>
                  <a:lnTo>
                    <a:pt x="13" y="22"/>
                  </a:lnTo>
                  <a:lnTo>
                    <a:pt x="9" y="22"/>
                  </a:lnTo>
                  <a:lnTo>
                    <a:pt x="4" y="21"/>
                  </a:lnTo>
                  <a:lnTo>
                    <a:pt x="1" y="17"/>
                  </a:lnTo>
                  <a:lnTo>
                    <a:pt x="0" y="14"/>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68" name="Freeform 340">
              <a:extLst>
                <a:ext uri="{FF2B5EF4-FFF2-40B4-BE49-F238E27FC236}">
                  <a16:creationId xmlns:a16="http://schemas.microsoft.com/office/drawing/2014/main" xmlns="" id="{499E8F03-E2AE-4AB4-8307-11A0D12878F2}"/>
                </a:ext>
              </a:extLst>
            </p:cNvPr>
            <p:cNvSpPr>
              <a:spLocks/>
            </p:cNvSpPr>
            <p:nvPr/>
          </p:nvSpPr>
          <p:spPr bwMode="auto">
            <a:xfrm>
              <a:off x="2261" y="1120"/>
              <a:ext cx="12" cy="11"/>
            </a:xfrm>
            <a:custGeom>
              <a:avLst/>
              <a:gdLst>
                <a:gd name="T0" fmla="*/ 0 w 24"/>
                <a:gd name="T1" fmla="*/ 0 h 23"/>
                <a:gd name="T2" fmla="*/ 1 w 24"/>
                <a:gd name="T3" fmla="*/ 0 h 23"/>
                <a:gd name="T4" fmla="*/ 1 w 24"/>
                <a:gd name="T5" fmla="*/ 0 h 23"/>
                <a:gd name="T6" fmla="*/ 1 w 24"/>
                <a:gd name="T7" fmla="*/ 0 h 23"/>
                <a:gd name="T8" fmla="*/ 1 w 24"/>
                <a:gd name="T9" fmla="*/ 0 h 23"/>
                <a:gd name="T10" fmla="*/ 1 w 24"/>
                <a:gd name="T11" fmla="*/ 0 h 23"/>
                <a:gd name="T12" fmla="*/ 1 w 24"/>
                <a:gd name="T13" fmla="*/ 0 h 23"/>
                <a:gd name="T14" fmla="*/ 1 w 24"/>
                <a:gd name="T15" fmla="*/ 0 h 23"/>
                <a:gd name="T16" fmla="*/ 1 w 24"/>
                <a:gd name="T17" fmla="*/ 0 h 23"/>
                <a:gd name="T18" fmla="*/ 1 w 24"/>
                <a:gd name="T19" fmla="*/ 0 h 23"/>
                <a:gd name="T20" fmla="*/ 1 w 24"/>
                <a:gd name="T21" fmla="*/ 0 h 23"/>
                <a:gd name="T22" fmla="*/ 1 w 24"/>
                <a:gd name="T23" fmla="*/ 0 h 23"/>
                <a:gd name="T24" fmla="*/ 1 w 24"/>
                <a:gd name="T25" fmla="*/ 0 h 23"/>
                <a:gd name="T26" fmla="*/ 1 w 24"/>
                <a:gd name="T27" fmla="*/ 0 h 23"/>
                <a:gd name="T28" fmla="*/ 1 w 24"/>
                <a:gd name="T29" fmla="*/ 0 h 23"/>
                <a:gd name="T30" fmla="*/ 1 w 24"/>
                <a:gd name="T31" fmla="*/ 0 h 23"/>
                <a:gd name="T32" fmla="*/ 0 w 24"/>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3">
                  <a:moveTo>
                    <a:pt x="0" y="13"/>
                  </a:moveTo>
                  <a:lnTo>
                    <a:pt x="1" y="8"/>
                  </a:lnTo>
                  <a:lnTo>
                    <a:pt x="4" y="5"/>
                  </a:lnTo>
                  <a:lnTo>
                    <a:pt x="6" y="2"/>
                  </a:lnTo>
                  <a:lnTo>
                    <a:pt x="11" y="0"/>
                  </a:lnTo>
                  <a:lnTo>
                    <a:pt x="15" y="0"/>
                  </a:lnTo>
                  <a:lnTo>
                    <a:pt x="20" y="2"/>
                  </a:lnTo>
                  <a:lnTo>
                    <a:pt x="22" y="5"/>
                  </a:lnTo>
                  <a:lnTo>
                    <a:pt x="24" y="8"/>
                  </a:lnTo>
                  <a:lnTo>
                    <a:pt x="23" y="13"/>
                  </a:lnTo>
                  <a:lnTo>
                    <a:pt x="22" y="17"/>
                  </a:lnTo>
                  <a:lnTo>
                    <a:pt x="19" y="21"/>
                  </a:lnTo>
                  <a:lnTo>
                    <a:pt x="15" y="23"/>
                  </a:lnTo>
                  <a:lnTo>
                    <a:pt x="9" y="23"/>
                  </a:lnTo>
                  <a:lnTo>
                    <a:pt x="5" y="21"/>
                  </a:lnTo>
                  <a:lnTo>
                    <a:pt x="1" y="17"/>
                  </a:lnTo>
                  <a:lnTo>
                    <a:pt x="0" y="13"/>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69" name="Freeform 341">
              <a:extLst>
                <a:ext uri="{FF2B5EF4-FFF2-40B4-BE49-F238E27FC236}">
                  <a16:creationId xmlns:a16="http://schemas.microsoft.com/office/drawing/2014/main" xmlns="" id="{C8251632-0E84-47B0-87CE-72576A7E1C95}"/>
                </a:ext>
              </a:extLst>
            </p:cNvPr>
            <p:cNvSpPr>
              <a:spLocks/>
            </p:cNvSpPr>
            <p:nvPr/>
          </p:nvSpPr>
          <p:spPr bwMode="auto">
            <a:xfrm>
              <a:off x="2670" y="1074"/>
              <a:ext cx="98" cy="95"/>
            </a:xfrm>
            <a:custGeom>
              <a:avLst/>
              <a:gdLst>
                <a:gd name="T0" fmla="*/ 5 w 195"/>
                <a:gd name="T1" fmla="*/ 5 h 190"/>
                <a:gd name="T2" fmla="*/ 6 w 195"/>
                <a:gd name="T3" fmla="*/ 5 h 190"/>
                <a:gd name="T4" fmla="*/ 6 w 195"/>
                <a:gd name="T5" fmla="*/ 4 h 190"/>
                <a:gd name="T6" fmla="*/ 5 w 195"/>
                <a:gd name="T7" fmla="*/ 4 h 190"/>
                <a:gd name="T8" fmla="*/ 5 w 195"/>
                <a:gd name="T9" fmla="*/ 3 h 190"/>
                <a:gd name="T10" fmla="*/ 4 w 195"/>
                <a:gd name="T11" fmla="*/ 3 h 190"/>
                <a:gd name="T12" fmla="*/ 5 w 195"/>
                <a:gd name="T13" fmla="*/ 3 h 190"/>
                <a:gd name="T14" fmla="*/ 5 w 195"/>
                <a:gd name="T15" fmla="*/ 3 h 190"/>
                <a:gd name="T16" fmla="*/ 5 w 195"/>
                <a:gd name="T17" fmla="*/ 4 h 190"/>
                <a:gd name="T18" fmla="*/ 6 w 195"/>
                <a:gd name="T19" fmla="*/ 4 h 190"/>
                <a:gd name="T20" fmla="*/ 7 w 195"/>
                <a:gd name="T21" fmla="*/ 3 h 190"/>
                <a:gd name="T22" fmla="*/ 6 w 195"/>
                <a:gd name="T23" fmla="*/ 2 h 190"/>
                <a:gd name="T24" fmla="*/ 6 w 195"/>
                <a:gd name="T25" fmla="*/ 2 h 190"/>
                <a:gd name="T26" fmla="*/ 6 w 195"/>
                <a:gd name="T27" fmla="*/ 2 h 190"/>
                <a:gd name="T28" fmla="*/ 5 w 195"/>
                <a:gd name="T29" fmla="*/ 2 h 190"/>
                <a:gd name="T30" fmla="*/ 5 w 195"/>
                <a:gd name="T31" fmla="*/ 2 h 190"/>
                <a:gd name="T32" fmla="*/ 5 w 195"/>
                <a:gd name="T33" fmla="*/ 1 h 190"/>
                <a:gd name="T34" fmla="*/ 5 w 195"/>
                <a:gd name="T35" fmla="*/ 1 h 190"/>
                <a:gd name="T36" fmla="*/ 5 w 195"/>
                <a:gd name="T37" fmla="*/ 0 h 190"/>
                <a:gd name="T38" fmla="*/ 4 w 195"/>
                <a:gd name="T39" fmla="*/ 1 h 190"/>
                <a:gd name="T40" fmla="*/ 4 w 195"/>
                <a:gd name="T41" fmla="*/ 1 h 190"/>
                <a:gd name="T42" fmla="*/ 4 w 195"/>
                <a:gd name="T43" fmla="*/ 2 h 190"/>
                <a:gd name="T44" fmla="*/ 4 w 195"/>
                <a:gd name="T45" fmla="*/ 2 h 190"/>
                <a:gd name="T46" fmla="*/ 4 w 195"/>
                <a:gd name="T47" fmla="*/ 2 h 190"/>
                <a:gd name="T48" fmla="*/ 4 w 195"/>
                <a:gd name="T49" fmla="*/ 1 h 190"/>
                <a:gd name="T50" fmla="*/ 3 w 195"/>
                <a:gd name="T51" fmla="*/ 1 h 190"/>
                <a:gd name="T52" fmla="*/ 2 w 195"/>
                <a:gd name="T53" fmla="*/ 1 h 190"/>
                <a:gd name="T54" fmla="*/ 1 w 195"/>
                <a:gd name="T55" fmla="*/ 1 h 190"/>
                <a:gd name="T56" fmla="*/ 1 w 195"/>
                <a:gd name="T57" fmla="*/ 2 h 190"/>
                <a:gd name="T58" fmla="*/ 1 w 195"/>
                <a:gd name="T59" fmla="*/ 2 h 190"/>
                <a:gd name="T60" fmla="*/ 2 w 195"/>
                <a:gd name="T61" fmla="*/ 2 h 190"/>
                <a:gd name="T62" fmla="*/ 2 w 195"/>
                <a:gd name="T63" fmla="*/ 3 h 190"/>
                <a:gd name="T64" fmla="*/ 2 w 195"/>
                <a:gd name="T65" fmla="*/ 3 h 190"/>
                <a:gd name="T66" fmla="*/ 2 w 195"/>
                <a:gd name="T67" fmla="*/ 3 h 190"/>
                <a:gd name="T68" fmla="*/ 1 w 195"/>
                <a:gd name="T69" fmla="*/ 3 h 190"/>
                <a:gd name="T70" fmla="*/ 1 w 195"/>
                <a:gd name="T71" fmla="*/ 4 h 190"/>
                <a:gd name="T72" fmla="*/ 0 w 195"/>
                <a:gd name="T73" fmla="*/ 4 h 190"/>
                <a:gd name="T74" fmla="*/ 1 w 195"/>
                <a:gd name="T75" fmla="*/ 5 h 190"/>
                <a:gd name="T76" fmla="*/ 1 w 195"/>
                <a:gd name="T77" fmla="*/ 5 h 190"/>
                <a:gd name="T78" fmla="*/ 2 w 195"/>
                <a:gd name="T79" fmla="*/ 5 h 190"/>
                <a:gd name="T80" fmla="*/ 2 w 195"/>
                <a:gd name="T81" fmla="*/ 4 h 190"/>
                <a:gd name="T82" fmla="*/ 2 w 195"/>
                <a:gd name="T83" fmla="*/ 4 h 190"/>
                <a:gd name="T84" fmla="*/ 3 w 195"/>
                <a:gd name="T85" fmla="*/ 4 h 190"/>
                <a:gd name="T86" fmla="*/ 3 w 195"/>
                <a:gd name="T87" fmla="*/ 4 h 190"/>
                <a:gd name="T88" fmla="*/ 3 w 195"/>
                <a:gd name="T89" fmla="*/ 4 h 190"/>
                <a:gd name="T90" fmla="*/ 2 w 195"/>
                <a:gd name="T91" fmla="*/ 5 h 190"/>
                <a:gd name="T92" fmla="*/ 2 w 195"/>
                <a:gd name="T93" fmla="*/ 6 h 190"/>
                <a:gd name="T94" fmla="*/ 3 w 195"/>
                <a:gd name="T95" fmla="*/ 6 h 190"/>
                <a:gd name="T96" fmla="*/ 3 w 195"/>
                <a:gd name="T97" fmla="*/ 6 h 190"/>
                <a:gd name="T98" fmla="*/ 4 w 195"/>
                <a:gd name="T99" fmla="*/ 6 h 190"/>
                <a:gd name="T100" fmla="*/ 4 w 195"/>
                <a:gd name="T101" fmla="*/ 6 h 190"/>
                <a:gd name="T102" fmla="*/ 4 w 195"/>
                <a:gd name="T103" fmla="*/ 5 h 190"/>
                <a:gd name="T104" fmla="*/ 4 w 195"/>
                <a:gd name="T105" fmla="*/ 4 h 190"/>
                <a:gd name="T106" fmla="*/ 4 w 195"/>
                <a:gd name="T107" fmla="*/ 4 h 190"/>
                <a:gd name="T108" fmla="*/ 4 w 195"/>
                <a:gd name="T109" fmla="*/ 4 h 190"/>
                <a:gd name="T110" fmla="*/ 4 w 195"/>
                <a:gd name="T111" fmla="*/ 5 h 19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5" h="190">
                  <a:moveTo>
                    <a:pt x="140" y="152"/>
                  </a:moveTo>
                  <a:lnTo>
                    <a:pt x="146" y="152"/>
                  </a:lnTo>
                  <a:lnTo>
                    <a:pt x="154" y="150"/>
                  </a:lnTo>
                  <a:lnTo>
                    <a:pt x="161" y="146"/>
                  </a:lnTo>
                  <a:lnTo>
                    <a:pt x="167" y="142"/>
                  </a:lnTo>
                  <a:lnTo>
                    <a:pt x="171" y="136"/>
                  </a:lnTo>
                  <a:lnTo>
                    <a:pt x="173" y="128"/>
                  </a:lnTo>
                  <a:lnTo>
                    <a:pt x="172" y="119"/>
                  </a:lnTo>
                  <a:lnTo>
                    <a:pt x="167" y="107"/>
                  </a:lnTo>
                  <a:lnTo>
                    <a:pt x="162" y="103"/>
                  </a:lnTo>
                  <a:lnTo>
                    <a:pt x="156" y="103"/>
                  </a:lnTo>
                  <a:lnTo>
                    <a:pt x="149" y="103"/>
                  </a:lnTo>
                  <a:lnTo>
                    <a:pt x="145" y="105"/>
                  </a:lnTo>
                  <a:lnTo>
                    <a:pt x="140" y="100"/>
                  </a:lnTo>
                  <a:lnTo>
                    <a:pt x="135" y="95"/>
                  </a:lnTo>
                  <a:lnTo>
                    <a:pt x="132" y="90"/>
                  </a:lnTo>
                  <a:lnTo>
                    <a:pt x="129" y="85"/>
                  </a:lnTo>
                  <a:lnTo>
                    <a:pt x="127" y="81"/>
                  </a:lnTo>
                  <a:lnTo>
                    <a:pt x="127" y="80"/>
                  </a:lnTo>
                  <a:lnTo>
                    <a:pt x="131" y="81"/>
                  </a:lnTo>
                  <a:lnTo>
                    <a:pt x="137" y="83"/>
                  </a:lnTo>
                  <a:lnTo>
                    <a:pt x="144" y="84"/>
                  </a:lnTo>
                  <a:lnTo>
                    <a:pt x="148" y="85"/>
                  </a:lnTo>
                  <a:lnTo>
                    <a:pt x="152" y="88"/>
                  </a:lnTo>
                  <a:lnTo>
                    <a:pt x="153" y="90"/>
                  </a:lnTo>
                  <a:lnTo>
                    <a:pt x="155" y="93"/>
                  </a:lnTo>
                  <a:lnTo>
                    <a:pt x="158" y="98"/>
                  </a:lnTo>
                  <a:lnTo>
                    <a:pt x="165" y="100"/>
                  </a:lnTo>
                  <a:lnTo>
                    <a:pt x="175" y="100"/>
                  </a:lnTo>
                  <a:lnTo>
                    <a:pt x="183" y="97"/>
                  </a:lnTo>
                  <a:lnTo>
                    <a:pt x="190" y="91"/>
                  </a:lnTo>
                  <a:lnTo>
                    <a:pt x="194" y="83"/>
                  </a:lnTo>
                  <a:lnTo>
                    <a:pt x="195" y="73"/>
                  </a:lnTo>
                  <a:lnTo>
                    <a:pt x="195" y="67"/>
                  </a:lnTo>
                  <a:lnTo>
                    <a:pt x="194" y="62"/>
                  </a:lnTo>
                  <a:lnTo>
                    <a:pt x="192" y="59"/>
                  </a:lnTo>
                  <a:lnTo>
                    <a:pt x="191" y="55"/>
                  </a:lnTo>
                  <a:lnTo>
                    <a:pt x="186" y="52"/>
                  </a:lnTo>
                  <a:lnTo>
                    <a:pt x="182" y="50"/>
                  </a:lnTo>
                  <a:lnTo>
                    <a:pt x="176" y="47"/>
                  </a:lnTo>
                  <a:lnTo>
                    <a:pt x="170" y="46"/>
                  </a:lnTo>
                  <a:lnTo>
                    <a:pt x="164" y="46"/>
                  </a:lnTo>
                  <a:lnTo>
                    <a:pt x="160" y="47"/>
                  </a:lnTo>
                  <a:lnTo>
                    <a:pt x="155" y="50"/>
                  </a:lnTo>
                  <a:lnTo>
                    <a:pt x="152" y="52"/>
                  </a:lnTo>
                  <a:lnTo>
                    <a:pt x="147" y="55"/>
                  </a:lnTo>
                  <a:lnTo>
                    <a:pt x="142" y="55"/>
                  </a:lnTo>
                  <a:lnTo>
                    <a:pt x="137" y="53"/>
                  </a:lnTo>
                  <a:lnTo>
                    <a:pt x="132" y="52"/>
                  </a:lnTo>
                  <a:lnTo>
                    <a:pt x="142" y="44"/>
                  </a:lnTo>
                  <a:lnTo>
                    <a:pt x="153" y="32"/>
                  </a:lnTo>
                  <a:lnTo>
                    <a:pt x="158" y="20"/>
                  </a:lnTo>
                  <a:lnTo>
                    <a:pt x="156" y="9"/>
                  </a:lnTo>
                  <a:lnTo>
                    <a:pt x="153" y="5"/>
                  </a:lnTo>
                  <a:lnTo>
                    <a:pt x="147" y="2"/>
                  </a:lnTo>
                  <a:lnTo>
                    <a:pt x="142" y="1"/>
                  </a:lnTo>
                  <a:lnTo>
                    <a:pt x="137" y="0"/>
                  </a:lnTo>
                  <a:lnTo>
                    <a:pt x="131" y="1"/>
                  </a:lnTo>
                  <a:lnTo>
                    <a:pt x="125" y="4"/>
                  </a:lnTo>
                  <a:lnTo>
                    <a:pt x="120" y="6"/>
                  </a:lnTo>
                  <a:lnTo>
                    <a:pt x="117" y="9"/>
                  </a:lnTo>
                  <a:lnTo>
                    <a:pt x="112" y="17"/>
                  </a:lnTo>
                  <a:lnTo>
                    <a:pt x="111" y="28"/>
                  </a:lnTo>
                  <a:lnTo>
                    <a:pt x="111" y="37"/>
                  </a:lnTo>
                  <a:lnTo>
                    <a:pt x="115" y="44"/>
                  </a:lnTo>
                  <a:lnTo>
                    <a:pt x="117" y="50"/>
                  </a:lnTo>
                  <a:lnTo>
                    <a:pt x="116" y="53"/>
                  </a:lnTo>
                  <a:lnTo>
                    <a:pt x="114" y="54"/>
                  </a:lnTo>
                  <a:lnTo>
                    <a:pt x="110" y="55"/>
                  </a:lnTo>
                  <a:lnTo>
                    <a:pt x="108" y="54"/>
                  </a:lnTo>
                  <a:lnTo>
                    <a:pt x="107" y="51"/>
                  </a:lnTo>
                  <a:lnTo>
                    <a:pt x="106" y="45"/>
                  </a:lnTo>
                  <a:lnTo>
                    <a:pt x="106" y="39"/>
                  </a:lnTo>
                  <a:lnTo>
                    <a:pt x="103" y="32"/>
                  </a:lnTo>
                  <a:lnTo>
                    <a:pt x="99" y="25"/>
                  </a:lnTo>
                  <a:lnTo>
                    <a:pt x="89" y="23"/>
                  </a:lnTo>
                  <a:lnTo>
                    <a:pt x="74" y="29"/>
                  </a:lnTo>
                  <a:lnTo>
                    <a:pt x="70" y="23"/>
                  </a:lnTo>
                  <a:lnTo>
                    <a:pt x="64" y="19"/>
                  </a:lnTo>
                  <a:lnTo>
                    <a:pt x="57" y="15"/>
                  </a:lnTo>
                  <a:lnTo>
                    <a:pt x="49" y="14"/>
                  </a:lnTo>
                  <a:lnTo>
                    <a:pt x="41" y="15"/>
                  </a:lnTo>
                  <a:lnTo>
                    <a:pt x="33" y="19"/>
                  </a:lnTo>
                  <a:lnTo>
                    <a:pt x="26" y="24"/>
                  </a:lnTo>
                  <a:lnTo>
                    <a:pt x="19" y="35"/>
                  </a:lnTo>
                  <a:lnTo>
                    <a:pt x="19" y="36"/>
                  </a:lnTo>
                  <a:lnTo>
                    <a:pt x="19" y="38"/>
                  </a:lnTo>
                  <a:lnTo>
                    <a:pt x="20" y="39"/>
                  </a:lnTo>
                  <a:lnTo>
                    <a:pt x="20" y="42"/>
                  </a:lnTo>
                  <a:lnTo>
                    <a:pt x="23" y="46"/>
                  </a:lnTo>
                  <a:lnTo>
                    <a:pt x="27" y="54"/>
                  </a:lnTo>
                  <a:lnTo>
                    <a:pt x="34" y="60"/>
                  </a:lnTo>
                  <a:lnTo>
                    <a:pt x="47" y="61"/>
                  </a:lnTo>
                  <a:lnTo>
                    <a:pt x="54" y="61"/>
                  </a:lnTo>
                  <a:lnTo>
                    <a:pt x="59" y="64"/>
                  </a:lnTo>
                  <a:lnTo>
                    <a:pt x="64" y="68"/>
                  </a:lnTo>
                  <a:lnTo>
                    <a:pt x="66" y="73"/>
                  </a:lnTo>
                  <a:lnTo>
                    <a:pt x="59" y="78"/>
                  </a:lnTo>
                  <a:lnTo>
                    <a:pt x="54" y="84"/>
                  </a:lnTo>
                  <a:lnTo>
                    <a:pt x="47" y="89"/>
                  </a:lnTo>
                  <a:lnTo>
                    <a:pt x="42" y="92"/>
                  </a:lnTo>
                  <a:lnTo>
                    <a:pt x="35" y="91"/>
                  </a:lnTo>
                  <a:lnTo>
                    <a:pt x="30" y="90"/>
                  </a:lnTo>
                  <a:lnTo>
                    <a:pt x="24" y="90"/>
                  </a:lnTo>
                  <a:lnTo>
                    <a:pt x="19" y="91"/>
                  </a:lnTo>
                  <a:lnTo>
                    <a:pt x="15" y="92"/>
                  </a:lnTo>
                  <a:lnTo>
                    <a:pt x="11" y="95"/>
                  </a:lnTo>
                  <a:lnTo>
                    <a:pt x="8" y="98"/>
                  </a:lnTo>
                  <a:lnTo>
                    <a:pt x="4" y="102"/>
                  </a:lnTo>
                  <a:lnTo>
                    <a:pt x="1" y="108"/>
                  </a:lnTo>
                  <a:lnTo>
                    <a:pt x="0" y="117"/>
                  </a:lnTo>
                  <a:lnTo>
                    <a:pt x="1" y="125"/>
                  </a:lnTo>
                  <a:lnTo>
                    <a:pt x="4" y="131"/>
                  </a:lnTo>
                  <a:lnTo>
                    <a:pt x="8" y="135"/>
                  </a:lnTo>
                  <a:lnTo>
                    <a:pt x="11" y="137"/>
                  </a:lnTo>
                  <a:lnTo>
                    <a:pt x="16" y="138"/>
                  </a:lnTo>
                  <a:lnTo>
                    <a:pt x="21" y="140"/>
                  </a:lnTo>
                  <a:lnTo>
                    <a:pt x="27" y="141"/>
                  </a:lnTo>
                  <a:lnTo>
                    <a:pt x="32" y="140"/>
                  </a:lnTo>
                  <a:lnTo>
                    <a:pt x="36" y="140"/>
                  </a:lnTo>
                  <a:lnTo>
                    <a:pt x="41" y="137"/>
                  </a:lnTo>
                  <a:lnTo>
                    <a:pt x="46" y="133"/>
                  </a:lnTo>
                  <a:lnTo>
                    <a:pt x="48" y="127"/>
                  </a:lnTo>
                  <a:lnTo>
                    <a:pt x="48" y="121"/>
                  </a:lnTo>
                  <a:lnTo>
                    <a:pt x="48" y="117"/>
                  </a:lnTo>
                  <a:lnTo>
                    <a:pt x="55" y="110"/>
                  </a:lnTo>
                  <a:lnTo>
                    <a:pt x="63" y="105"/>
                  </a:lnTo>
                  <a:lnTo>
                    <a:pt x="71" y="100"/>
                  </a:lnTo>
                  <a:lnTo>
                    <a:pt x="74" y="98"/>
                  </a:lnTo>
                  <a:lnTo>
                    <a:pt x="77" y="100"/>
                  </a:lnTo>
                  <a:lnTo>
                    <a:pt x="79" y="104"/>
                  </a:lnTo>
                  <a:lnTo>
                    <a:pt x="81" y="106"/>
                  </a:lnTo>
                  <a:lnTo>
                    <a:pt x="85" y="108"/>
                  </a:lnTo>
                  <a:lnTo>
                    <a:pt x="80" y="115"/>
                  </a:lnTo>
                  <a:lnTo>
                    <a:pt x="77" y="122"/>
                  </a:lnTo>
                  <a:lnTo>
                    <a:pt x="74" y="130"/>
                  </a:lnTo>
                  <a:lnTo>
                    <a:pt x="72" y="135"/>
                  </a:lnTo>
                  <a:lnTo>
                    <a:pt x="63" y="141"/>
                  </a:lnTo>
                  <a:lnTo>
                    <a:pt x="55" y="149"/>
                  </a:lnTo>
                  <a:lnTo>
                    <a:pt x="50" y="158"/>
                  </a:lnTo>
                  <a:lnTo>
                    <a:pt x="50" y="167"/>
                  </a:lnTo>
                  <a:lnTo>
                    <a:pt x="54" y="175"/>
                  </a:lnTo>
                  <a:lnTo>
                    <a:pt x="61" y="183"/>
                  </a:lnTo>
                  <a:lnTo>
                    <a:pt x="70" y="188"/>
                  </a:lnTo>
                  <a:lnTo>
                    <a:pt x="79" y="190"/>
                  </a:lnTo>
                  <a:lnTo>
                    <a:pt x="85" y="189"/>
                  </a:lnTo>
                  <a:lnTo>
                    <a:pt x="91" y="187"/>
                  </a:lnTo>
                  <a:lnTo>
                    <a:pt x="96" y="183"/>
                  </a:lnTo>
                  <a:lnTo>
                    <a:pt x="102" y="180"/>
                  </a:lnTo>
                  <a:lnTo>
                    <a:pt x="106" y="176"/>
                  </a:lnTo>
                  <a:lnTo>
                    <a:pt x="108" y="173"/>
                  </a:lnTo>
                  <a:lnTo>
                    <a:pt x="109" y="170"/>
                  </a:lnTo>
                  <a:lnTo>
                    <a:pt x="110" y="165"/>
                  </a:lnTo>
                  <a:lnTo>
                    <a:pt x="108" y="156"/>
                  </a:lnTo>
                  <a:lnTo>
                    <a:pt x="104" y="149"/>
                  </a:lnTo>
                  <a:lnTo>
                    <a:pt x="100" y="144"/>
                  </a:lnTo>
                  <a:lnTo>
                    <a:pt x="95" y="141"/>
                  </a:lnTo>
                  <a:lnTo>
                    <a:pt x="96" y="133"/>
                  </a:lnTo>
                  <a:lnTo>
                    <a:pt x="97" y="125"/>
                  </a:lnTo>
                  <a:lnTo>
                    <a:pt x="99" y="119"/>
                  </a:lnTo>
                  <a:lnTo>
                    <a:pt x="100" y="114"/>
                  </a:lnTo>
                  <a:lnTo>
                    <a:pt x="103" y="114"/>
                  </a:lnTo>
                  <a:lnTo>
                    <a:pt x="108" y="113"/>
                  </a:lnTo>
                  <a:lnTo>
                    <a:pt x="110" y="112"/>
                  </a:lnTo>
                  <a:lnTo>
                    <a:pt x="111" y="112"/>
                  </a:lnTo>
                  <a:lnTo>
                    <a:pt x="117" y="121"/>
                  </a:lnTo>
                  <a:lnTo>
                    <a:pt x="120" y="134"/>
                  </a:lnTo>
                  <a:lnTo>
                    <a:pt x="126" y="146"/>
                  </a:lnTo>
                  <a:lnTo>
                    <a:pt x="140" y="152"/>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70" name="Freeform 342">
              <a:extLst>
                <a:ext uri="{FF2B5EF4-FFF2-40B4-BE49-F238E27FC236}">
                  <a16:creationId xmlns:a16="http://schemas.microsoft.com/office/drawing/2014/main" xmlns="" id="{561B0B3D-8AE0-463D-8846-40BBEC86B464}"/>
                </a:ext>
              </a:extLst>
            </p:cNvPr>
            <p:cNvSpPr>
              <a:spLocks/>
            </p:cNvSpPr>
            <p:nvPr/>
          </p:nvSpPr>
          <p:spPr bwMode="auto">
            <a:xfrm>
              <a:off x="2744" y="879"/>
              <a:ext cx="105" cy="165"/>
            </a:xfrm>
            <a:custGeom>
              <a:avLst/>
              <a:gdLst>
                <a:gd name="T0" fmla="*/ 0 w 211"/>
                <a:gd name="T1" fmla="*/ 11 h 328"/>
                <a:gd name="T2" fmla="*/ 0 w 211"/>
                <a:gd name="T3" fmla="*/ 10 h 328"/>
                <a:gd name="T4" fmla="*/ 1 w 211"/>
                <a:gd name="T5" fmla="*/ 10 h 328"/>
                <a:gd name="T6" fmla="*/ 1 w 211"/>
                <a:gd name="T7" fmla="*/ 9 h 328"/>
                <a:gd name="T8" fmla="*/ 2 w 211"/>
                <a:gd name="T9" fmla="*/ 9 h 328"/>
                <a:gd name="T10" fmla="*/ 3 w 211"/>
                <a:gd name="T11" fmla="*/ 9 h 328"/>
                <a:gd name="T12" fmla="*/ 3 w 211"/>
                <a:gd name="T13" fmla="*/ 9 h 328"/>
                <a:gd name="T14" fmla="*/ 4 w 211"/>
                <a:gd name="T15" fmla="*/ 9 h 328"/>
                <a:gd name="T16" fmla="*/ 5 w 211"/>
                <a:gd name="T17" fmla="*/ 9 h 328"/>
                <a:gd name="T18" fmla="*/ 5 w 211"/>
                <a:gd name="T19" fmla="*/ 8 h 328"/>
                <a:gd name="T20" fmla="*/ 5 w 211"/>
                <a:gd name="T21" fmla="*/ 8 h 328"/>
                <a:gd name="T22" fmla="*/ 5 w 211"/>
                <a:gd name="T23" fmla="*/ 8 h 328"/>
                <a:gd name="T24" fmla="*/ 5 w 211"/>
                <a:gd name="T25" fmla="*/ 8 h 328"/>
                <a:gd name="T26" fmla="*/ 5 w 211"/>
                <a:gd name="T27" fmla="*/ 7 h 328"/>
                <a:gd name="T28" fmla="*/ 5 w 211"/>
                <a:gd name="T29" fmla="*/ 7 h 328"/>
                <a:gd name="T30" fmla="*/ 6 w 211"/>
                <a:gd name="T31" fmla="*/ 7 h 328"/>
                <a:gd name="T32" fmla="*/ 6 w 211"/>
                <a:gd name="T33" fmla="*/ 7 h 328"/>
                <a:gd name="T34" fmla="*/ 6 w 211"/>
                <a:gd name="T35" fmla="*/ 6 h 328"/>
                <a:gd name="T36" fmla="*/ 6 w 211"/>
                <a:gd name="T37" fmla="*/ 5 h 328"/>
                <a:gd name="T38" fmla="*/ 6 w 211"/>
                <a:gd name="T39" fmla="*/ 4 h 328"/>
                <a:gd name="T40" fmla="*/ 6 w 211"/>
                <a:gd name="T41" fmla="*/ 3 h 328"/>
                <a:gd name="T42" fmla="*/ 6 w 211"/>
                <a:gd name="T43" fmla="*/ 3 h 328"/>
                <a:gd name="T44" fmla="*/ 5 w 211"/>
                <a:gd name="T45" fmla="*/ 3 h 328"/>
                <a:gd name="T46" fmla="*/ 5 w 211"/>
                <a:gd name="T47" fmla="*/ 3 h 328"/>
                <a:gd name="T48" fmla="*/ 5 w 211"/>
                <a:gd name="T49" fmla="*/ 3 h 328"/>
                <a:gd name="T50" fmla="*/ 4 w 211"/>
                <a:gd name="T51" fmla="*/ 2 h 328"/>
                <a:gd name="T52" fmla="*/ 4 w 211"/>
                <a:gd name="T53" fmla="*/ 2 h 328"/>
                <a:gd name="T54" fmla="*/ 4 w 211"/>
                <a:gd name="T55" fmla="*/ 1 h 328"/>
                <a:gd name="T56" fmla="*/ 4 w 211"/>
                <a:gd name="T57" fmla="*/ 0 h 328"/>
                <a:gd name="T58" fmla="*/ 4 w 211"/>
                <a:gd name="T59" fmla="*/ 1 h 328"/>
                <a:gd name="T60" fmla="*/ 3 w 211"/>
                <a:gd name="T61" fmla="*/ 1 h 328"/>
                <a:gd name="T62" fmla="*/ 3 w 211"/>
                <a:gd name="T63" fmla="*/ 2 h 328"/>
                <a:gd name="T64" fmla="*/ 3 w 211"/>
                <a:gd name="T65" fmla="*/ 2 h 328"/>
                <a:gd name="T66" fmla="*/ 2 w 211"/>
                <a:gd name="T67" fmla="*/ 2 h 328"/>
                <a:gd name="T68" fmla="*/ 2 w 211"/>
                <a:gd name="T69" fmla="*/ 2 h 328"/>
                <a:gd name="T70" fmla="*/ 1 w 211"/>
                <a:gd name="T71" fmla="*/ 3 h 328"/>
                <a:gd name="T72" fmla="*/ 1 w 211"/>
                <a:gd name="T73" fmla="*/ 3 h 328"/>
                <a:gd name="T74" fmla="*/ 1 w 211"/>
                <a:gd name="T75" fmla="*/ 3 h 328"/>
                <a:gd name="T76" fmla="*/ 1 w 211"/>
                <a:gd name="T77" fmla="*/ 4 h 328"/>
                <a:gd name="T78" fmla="*/ 1 w 211"/>
                <a:gd name="T79" fmla="*/ 4 h 328"/>
                <a:gd name="T80" fmla="*/ 1 w 211"/>
                <a:gd name="T81" fmla="*/ 5 h 328"/>
                <a:gd name="T82" fmla="*/ 1 w 211"/>
                <a:gd name="T83" fmla="*/ 6 h 328"/>
                <a:gd name="T84" fmla="*/ 1 w 211"/>
                <a:gd name="T85" fmla="*/ 7 h 328"/>
                <a:gd name="T86" fmla="*/ 1 w 211"/>
                <a:gd name="T87" fmla="*/ 8 h 328"/>
                <a:gd name="T88" fmla="*/ 0 w 211"/>
                <a:gd name="T89" fmla="*/ 9 h 328"/>
                <a:gd name="T90" fmla="*/ 0 w 211"/>
                <a:gd name="T91" fmla="*/ 9 h 328"/>
                <a:gd name="T92" fmla="*/ 0 w 211"/>
                <a:gd name="T93" fmla="*/ 10 h 328"/>
                <a:gd name="T94" fmla="*/ 0 w 211"/>
                <a:gd name="T95" fmla="*/ 10 h 328"/>
                <a:gd name="T96" fmla="*/ 0 w 211"/>
                <a:gd name="T97" fmla="*/ 10 h 328"/>
                <a:gd name="T98" fmla="*/ 0 w 211"/>
                <a:gd name="T99" fmla="*/ 11 h 328"/>
                <a:gd name="T100" fmla="*/ 0 w 211"/>
                <a:gd name="T101" fmla="*/ 11 h 328"/>
                <a:gd name="T102" fmla="*/ 0 w 211"/>
                <a:gd name="T103" fmla="*/ 11 h 328"/>
                <a:gd name="T104" fmla="*/ 0 w 211"/>
                <a:gd name="T105" fmla="*/ 11 h 328"/>
                <a:gd name="T106" fmla="*/ 0 w 211"/>
                <a:gd name="T107" fmla="*/ 11 h 32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1" h="328">
                  <a:moveTo>
                    <a:pt x="0" y="328"/>
                  </a:moveTo>
                  <a:lnTo>
                    <a:pt x="19" y="307"/>
                  </a:lnTo>
                  <a:lnTo>
                    <a:pt x="38" y="291"/>
                  </a:lnTo>
                  <a:lnTo>
                    <a:pt x="60" y="277"/>
                  </a:lnTo>
                  <a:lnTo>
                    <a:pt x="82" y="268"/>
                  </a:lnTo>
                  <a:lnTo>
                    <a:pt x="105" y="261"/>
                  </a:lnTo>
                  <a:lnTo>
                    <a:pt x="127" y="258"/>
                  </a:lnTo>
                  <a:lnTo>
                    <a:pt x="148" y="257"/>
                  </a:lnTo>
                  <a:lnTo>
                    <a:pt x="167" y="259"/>
                  </a:lnTo>
                  <a:lnTo>
                    <a:pt x="167" y="252"/>
                  </a:lnTo>
                  <a:lnTo>
                    <a:pt x="168" y="243"/>
                  </a:lnTo>
                  <a:lnTo>
                    <a:pt x="171" y="234"/>
                  </a:lnTo>
                  <a:lnTo>
                    <a:pt x="174" y="224"/>
                  </a:lnTo>
                  <a:lnTo>
                    <a:pt x="180" y="214"/>
                  </a:lnTo>
                  <a:lnTo>
                    <a:pt x="188" y="206"/>
                  </a:lnTo>
                  <a:lnTo>
                    <a:pt x="198" y="199"/>
                  </a:lnTo>
                  <a:lnTo>
                    <a:pt x="211" y="193"/>
                  </a:lnTo>
                  <a:lnTo>
                    <a:pt x="200" y="170"/>
                  </a:lnTo>
                  <a:lnTo>
                    <a:pt x="195" y="141"/>
                  </a:lnTo>
                  <a:lnTo>
                    <a:pt x="196" y="115"/>
                  </a:lnTo>
                  <a:lnTo>
                    <a:pt x="209" y="93"/>
                  </a:lnTo>
                  <a:lnTo>
                    <a:pt x="200" y="88"/>
                  </a:lnTo>
                  <a:lnTo>
                    <a:pt x="191" y="83"/>
                  </a:lnTo>
                  <a:lnTo>
                    <a:pt x="180" y="76"/>
                  </a:lnTo>
                  <a:lnTo>
                    <a:pt x="168" y="65"/>
                  </a:lnTo>
                  <a:lnTo>
                    <a:pt x="158" y="53"/>
                  </a:lnTo>
                  <a:lnTo>
                    <a:pt x="149" y="38"/>
                  </a:lnTo>
                  <a:lnTo>
                    <a:pt x="141" y="20"/>
                  </a:lnTo>
                  <a:lnTo>
                    <a:pt x="137" y="0"/>
                  </a:lnTo>
                  <a:lnTo>
                    <a:pt x="131" y="11"/>
                  </a:lnTo>
                  <a:lnTo>
                    <a:pt x="123" y="23"/>
                  </a:lnTo>
                  <a:lnTo>
                    <a:pt x="114" y="34"/>
                  </a:lnTo>
                  <a:lnTo>
                    <a:pt x="103" y="46"/>
                  </a:lnTo>
                  <a:lnTo>
                    <a:pt x="90" y="55"/>
                  </a:lnTo>
                  <a:lnTo>
                    <a:pt x="77" y="63"/>
                  </a:lnTo>
                  <a:lnTo>
                    <a:pt x="62" y="66"/>
                  </a:lnTo>
                  <a:lnTo>
                    <a:pt x="47" y="68"/>
                  </a:lnTo>
                  <a:lnTo>
                    <a:pt x="53" y="84"/>
                  </a:lnTo>
                  <a:lnTo>
                    <a:pt x="55" y="102"/>
                  </a:lnTo>
                  <a:lnTo>
                    <a:pt x="50" y="124"/>
                  </a:lnTo>
                  <a:lnTo>
                    <a:pt x="34" y="145"/>
                  </a:lnTo>
                  <a:lnTo>
                    <a:pt x="43" y="182"/>
                  </a:lnTo>
                  <a:lnTo>
                    <a:pt x="43" y="217"/>
                  </a:lnTo>
                  <a:lnTo>
                    <a:pt x="37" y="249"/>
                  </a:lnTo>
                  <a:lnTo>
                    <a:pt x="30" y="273"/>
                  </a:lnTo>
                  <a:lnTo>
                    <a:pt x="23" y="287"/>
                  </a:lnTo>
                  <a:lnTo>
                    <a:pt x="15" y="300"/>
                  </a:lnTo>
                  <a:lnTo>
                    <a:pt x="8" y="312"/>
                  </a:lnTo>
                  <a:lnTo>
                    <a:pt x="2" y="318"/>
                  </a:lnTo>
                  <a:lnTo>
                    <a:pt x="0" y="320"/>
                  </a:lnTo>
                  <a:lnTo>
                    <a:pt x="0" y="323"/>
                  </a:lnTo>
                  <a:lnTo>
                    <a:pt x="0" y="325"/>
                  </a:lnTo>
                  <a:lnTo>
                    <a:pt x="1" y="326"/>
                  </a:lnTo>
                  <a:lnTo>
                    <a:pt x="0" y="328"/>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71" name="Freeform 343">
              <a:extLst>
                <a:ext uri="{FF2B5EF4-FFF2-40B4-BE49-F238E27FC236}">
                  <a16:creationId xmlns:a16="http://schemas.microsoft.com/office/drawing/2014/main" xmlns="" id="{86821DED-5B14-4ADD-B5E1-CAE231E21790}"/>
                </a:ext>
              </a:extLst>
            </p:cNvPr>
            <p:cNvSpPr>
              <a:spLocks/>
            </p:cNvSpPr>
            <p:nvPr/>
          </p:nvSpPr>
          <p:spPr bwMode="auto">
            <a:xfrm>
              <a:off x="2419" y="914"/>
              <a:ext cx="171" cy="146"/>
            </a:xfrm>
            <a:custGeom>
              <a:avLst/>
              <a:gdLst>
                <a:gd name="T0" fmla="*/ 6 w 341"/>
                <a:gd name="T1" fmla="*/ 10 h 291"/>
                <a:gd name="T2" fmla="*/ 6 w 341"/>
                <a:gd name="T3" fmla="*/ 10 h 291"/>
                <a:gd name="T4" fmla="*/ 7 w 341"/>
                <a:gd name="T5" fmla="*/ 9 h 291"/>
                <a:gd name="T6" fmla="*/ 7 w 341"/>
                <a:gd name="T7" fmla="*/ 9 h 291"/>
                <a:gd name="T8" fmla="*/ 8 w 341"/>
                <a:gd name="T9" fmla="*/ 9 h 291"/>
                <a:gd name="T10" fmla="*/ 9 w 341"/>
                <a:gd name="T11" fmla="*/ 9 h 291"/>
                <a:gd name="T12" fmla="*/ 9 w 341"/>
                <a:gd name="T13" fmla="*/ 9 h 291"/>
                <a:gd name="T14" fmla="*/ 10 w 341"/>
                <a:gd name="T15" fmla="*/ 9 h 291"/>
                <a:gd name="T16" fmla="*/ 10 w 341"/>
                <a:gd name="T17" fmla="*/ 9 h 291"/>
                <a:gd name="T18" fmla="*/ 11 w 341"/>
                <a:gd name="T19" fmla="*/ 9 h 291"/>
                <a:gd name="T20" fmla="*/ 11 w 341"/>
                <a:gd name="T21" fmla="*/ 9 h 291"/>
                <a:gd name="T22" fmla="*/ 11 w 341"/>
                <a:gd name="T23" fmla="*/ 9 h 291"/>
                <a:gd name="T24" fmla="*/ 11 w 341"/>
                <a:gd name="T25" fmla="*/ 9 h 291"/>
                <a:gd name="T26" fmla="*/ 11 w 341"/>
                <a:gd name="T27" fmla="*/ 9 h 291"/>
                <a:gd name="T28" fmla="*/ 10 w 341"/>
                <a:gd name="T29" fmla="*/ 8 h 291"/>
                <a:gd name="T30" fmla="*/ 10 w 341"/>
                <a:gd name="T31" fmla="*/ 7 h 291"/>
                <a:gd name="T32" fmla="*/ 9 w 341"/>
                <a:gd name="T33" fmla="*/ 7 h 291"/>
                <a:gd name="T34" fmla="*/ 9 w 341"/>
                <a:gd name="T35" fmla="*/ 6 h 291"/>
                <a:gd name="T36" fmla="*/ 9 w 341"/>
                <a:gd name="T37" fmla="*/ 5 h 291"/>
                <a:gd name="T38" fmla="*/ 9 w 341"/>
                <a:gd name="T39" fmla="*/ 4 h 291"/>
                <a:gd name="T40" fmla="*/ 9 w 341"/>
                <a:gd name="T41" fmla="*/ 3 h 291"/>
                <a:gd name="T42" fmla="*/ 8 w 341"/>
                <a:gd name="T43" fmla="*/ 3 h 291"/>
                <a:gd name="T44" fmla="*/ 8 w 341"/>
                <a:gd name="T45" fmla="*/ 3 h 291"/>
                <a:gd name="T46" fmla="*/ 7 w 341"/>
                <a:gd name="T47" fmla="*/ 3 h 291"/>
                <a:gd name="T48" fmla="*/ 7 w 341"/>
                <a:gd name="T49" fmla="*/ 3 h 291"/>
                <a:gd name="T50" fmla="*/ 7 w 341"/>
                <a:gd name="T51" fmla="*/ 2 h 291"/>
                <a:gd name="T52" fmla="*/ 6 w 341"/>
                <a:gd name="T53" fmla="*/ 2 h 291"/>
                <a:gd name="T54" fmla="*/ 6 w 341"/>
                <a:gd name="T55" fmla="*/ 1 h 291"/>
                <a:gd name="T56" fmla="*/ 6 w 341"/>
                <a:gd name="T57" fmla="*/ 1 h 291"/>
                <a:gd name="T58" fmla="*/ 5 w 341"/>
                <a:gd name="T59" fmla="*/ 1 h 291"/>
                <a:gd name="T60" fmla="*/ 5 w 341"/>
                <a:gd name="T61" fmla="*/ 1 h 291"/>
                <a:gd name="T62" fmla="*/ 4 w 341"/>
                <a:gd name="T63" fmla="*/ 1 h 291"/>
                <a:gd name="T64" fmla="*/ 4 w 341"/>
                <a:gd name="T65" fmla="*/ 1 h 291"/>
                <a:gd name="T66" fmla="*/ 3 w 341"/>
                <a:gd name="T67" fmla="*/ 1 h 291"/>
                <a:gd name="T68" fmla="*/ 2 w 341"/>
                <a:gd name="T69" fmla="*/ 1 h 291"/>
                <a:gd name="T70" fmla="*/ 1 w 341"/>
                <a:gd name="T71" fmla="*/ 1 h 291"/>
                <a:gd name="T72" fmla="*/ 1 w 341"/>
                <a:gd name="T73" fmla="*/ 0 h 291"/>
                <a:gd name="T74" fmla="*/ 1 w 341"/>
                <a:gd name="T75" fmla="*/ 1 h 291"/>
                <a:gd name="T76" fmla="*/ 1 w 341"/>
                <a:gd name="T77" fmla="*/ 1 h 291"/>
                <a:gd name="T78" fmla="*/ 1 w 341"/>
                <a:gd name="T79" fmla="*/ 2 h 291"/>
                <a:gd name="T80" fmla="*/ 1 w 341"/>
                <a:gd name="T81" fmla="*/ 2 h 291"/>
                <a:gd name="T82" fmla="*/ 1 w 341"/>
                <a:gd name="T83" fmla="*/ 3 h 291"/>
                <a:gd name="T84" fmla="*/ 1 w 341"/>
                <a:gd name="T85" fmla="*/ 4 h 291"/>
                <a:gd name="T86" fmla="*/ 1 w 341"/>
                <a:gd name="T87" fmla="*/ 4 h 291"/>
                <a:gd name="T88" fmla="*/ 0 w 341"/>
                <a:gd name="T89" fmla="*/ 5 h 291"/>
                <a:gd name="T90" fmla="*/ 1 w 341"/>
                <a:gd name="T91" fmla="*/ 5 h 291"/>
                <a:gd name="T92" fmla="*/ 2 w 341"/>
                <a:gd name="T93" fmla="*/ 6 h 291"/>
                <a:gd name="T94" fmla="*/ 2 w 341"/>
                <a:gd name="T95" fmla="*/ 6 h 291"/>
                <a:gd name="T96" fmla="*/ 2 w 341"/>
                <a:gd name="T97" fmla="*/ 6 h 291"/>
                <a:gd name="T98" fmla="*/ 3 w 341"/>
                <a:gd name="T99" fmla="*/ 7 h 291"/>
                <a:gd name="T100" fmla="*/ 3 w 341"/>
                <a:gd name="T101" fmla="*/ 7 h 291"/>
                <a:gd name="T102" fmla="*/ 3 w 341"/>
                <a:gd name="T103" fmla="*/ 8 h 291"/>
                <a:gd name="T104" fmla="*/ 3 w 341"/>
                <a:gd name="T105" fmla="*/ 9 h 291"/>
                <a:gd name="T106" fmla="*/ 3 w 341"/>
                <a:gd name="T107" fmla="*/ 9 h 291"/>
                <a:gd name="T108" fmla="*/ 4 w 341"/>
                <a:gd name="T109" fmla="*/ 9 h 291"/>
                <a:gd name="T110" fmla="*/ 4 w 341"/>
                <a:gd name="T111" fmla="*/ 9 h 291"/>
                <a:gd name="T112" fmla="*/ 4 w 341"/>
                <a:gd name="T113" fmla="*/ 9 h 291"/>
                <a:gd name="T114" fmla="*/ 5 w 341"/>
                <a:gd name="T115" fmla="*/ 9 h 291"/>
                <a:gd name="T116" fmla="*/ 5 w 341"/>
                <a:gd name="T117" fmla="*/ 9 h 291"/>
                <a:gd name="T118" fmla="*/ 5 w 341"/>
                <a:gd name="T119" fmla="*/ 9 h 291"/>
                <a:gd name="T120" fmla="*/ 6 w 341"/>
                <a:gd name="T121" fmla="*/ 10 h 29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41" h="291">
                  <a:moveTo>
                    <a:pt x="171" y="291"/>
                  </a:moveTo>
                  <a:lnTo>
                    <a:pt x="184" y="289"/>
                  </a:lnTo>
                  <a:lnTo>
                    <a:pt x="201" y="286"/>
                  </a:lnTo>
                  <a:lnTo>
                    <a:pt x="220" y="281"/>
                  </a:lnTo>
                  <a:lnTo>
                    <a:pt x="240" y="276"/>
                  </a:lnTo>
                  <a:lnTo>
                    <a:pt x="261" y="273"/>
                  </a:lnTo>
                  <a:lnTo>
                    <a:pt x="282" y="271"/>
                  </a:lnTo>
                  <a:lnTo>
                    <a:pt x="301" y="270"/>
                  </a:lnTo>
                  <a:lnTo>
                    <a:pt x="318" y="270"/>
                  </a:lnTo>
                  <a:lnTo>
                    <a:pt x="324" y="271"/>
                  </a:lnTo>
                  <a:lnTo>
                    <a:pt x="331" y="272"/>
                  </a:lnTo>
                  <a:lnTo>
                    <a:pt x="337" y="274"/>
                  </a:lnTo>
                  <a:lnTo>
                    <a:pt x="341" y="274"/>
                  </a:lnTo>
                  <a:lnTo>
                    <a:pt x="322" y="260"/>
                  </a:lnTo>
                  <a:lnTo>
                    <a:pt x="306" y="242"/>
                  </a:lnTo>
                  <a:lnTo>
                    <a:pt x="292" y="221"/>
                  </a:lnTo>
                  <a:lnTo>
                    <a:pt x="281" y="197"/>
                  </a:lnTo>
                  <a:lnTo>
                    <a:pt x="271" y="172"/>
                  </a:lnTo>
                  <a:lnTo>
                    <a:pt x="265" y="144"/>
                  </a:lnTo>
                  <a:lnTo>
                    <a:pt x="260" y="116"/>
                  </a:lnTo>
                  <a:lnTo>
                    <a:pt x="258" y="89"/>
                  </a:lnTo>
                  <a:lnTo>
                    <a:pt x="248" y="88"/>
                  </a:lnTo>
                  <a:lnTo>
                    <a:pt x="237" y="84"/>
                  </a:lnTo>
                  <a:lnTo>
                    <a:pt x="224" y="76"/>
                  </a:lnTo>
                  <a:lnTo>
                    <a:pt x="210" y="67"/>
                  </a:lnTo>
                  <a:lnTo>
                    <a:pt x="198" y="54"/>
                  </a:lnTo>
                  <a:lnTo>
                    <a:pt x="186" y="40"/>
                  </a:lnTo>
                  <a:lnTo>
                    <a:pt x="177" y="25"/>
                  </a:lnTo>
                  <a:lnTo>
                    <a:pt x="170" y="8"/>
                  </a:lnTo>
                  <a:lnTo>
                    <a:pt x="159" y="15"/>
                  </a:lnTo>
                  <a:lnTo>
                    <a:pt x="144" y="22"/>
                  </a:lnTo>
                  <a:lnTo>
                    <a:pt x="125" y="26"/>
                  </a:lnTo>
                  <a:lnTo>
                    <a:pt x="105" y="30"/>
                  </a:lnTo>
                  <a:lnTo>
                    <a:pt x="82" y="29"/>
                  </a:lnTo>
                  <a:lnTo>
                    <a:pt x="56" y="24"/>
                  </a:lnTo>
                  <a:lnTo>
                    <a:pt x="30" y="15"/>
                  </a:lnTo>
                  <a:lnTo>
                    <a:pt x="2" y="0"/>
                  </a:lnTo>
                  <a:lnTo>
                    <a:pt x="9" y="11"/>
                  </a:lnTo>
                  <a:lnTo>
                    <a:pt x="16" y="25"/>
                  </a:lnTo>
                  <a:lnTo>
                    <a:pt x="22" y="40"/>
                  </a:lnTo>
                  <a:lnTo>
                    <a:pt x="25" y="59"/>
                  </a:lnTo>
                  <a:lnTo>
                    <a:pt x="26" y="78"/>
                  </a:lnTo>
                  <a:lnTo>
                    <a:pt x="23" y="100"/>
                  </a:lnTo>
                  <a:lnTo>
                    <a:pt x="15" y="124"/>
                  </a:lnTo>
                  <a:lnTo>
                    <a:pt x="0" y="151"/>
                  </a:lnTo>
                  <a:lnTo>
                    <a:pt x="17" y="157"/>
                  </a:lnTo>
                  <a:lnTo>
                    <a:pt x="33" y="164"/>
                  </a:lnTo>
                  <a:lnTo>
                    <a:pt x="49" y="173"/>
                  </a:lnTo>
                  <a:lnTo>
                    <a:pt x="63" y="185"/>
                  </a:lnTo>
                  <a:lnTo>
                    <a:pt x="75" y="199"/>
                  </a:lnTo>
                  <a:lnTo>
                    <a:pt x="83" y="218"/>
                  </a:lnTo>
                  <a:lnTo>
                    <a:pt x="87" y="240"/>
                  </a:lnTo>
                  <a:lnTo>
                    <a:pt x="85" y="265"/>
                  </a:lnTo>
                  <a:lnTo>
                    <a:pt x="94" y="264"/>
                  </a:lnTo>
                  <a:lnTo>
                    <a:pt x="105" y="263"/>
                  </a:lnTo>
                  <a:lnTo>
                    <a:pt x="115" y="263"/>
                  </a:lnTo>
                  <a:lnTo>
                    <a:pt x="125" y="265"/>
                  </a:lnTo>
                  <a:lnTo>
                    <a:pt x="136" y="268"/>
                  </a:lnTo>
                  <a:lnTo>
                    <a:pt x="147" y="273"/>
                  </a:lnTo>
                  <a:lnTo>
                    <a:pt x="159" y="281"/>
                  </a:lnTo>
                  <a:lnTo>
                    <a:pt x="171" y="291"/>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72" name="Freeform 344">
              <a:extLst>
                <a:ext uri="{FF2B5EF4-FFF2-40B4-BE49-F238E27FC236}">
                  <a16:creationId xmlns:a16="http://schemas.microsoft.com/office/drawing/2014/main" xmlns="" id="{10AE417B-2F22-4341-BE24-00712EBA67E5}"/>
                </a:ext>
              </a:extLst>
            </p:cNvPr>
            <p:cNvSpPr>
              <a:spLocks/>
            </p:cNvSpPr>
            <p:nvPr/>
          </p:nvSpPr>
          <p:spPr bwMode="auto">
            <a:xfrm>
              <a:off x="2506" y="1091"/>
              <a:ext cx="174" cy="184"/>
            </a:xfrm>
            <a:custGeom>
              <a:avLst/>
              <a:gdLst>
                <a:gd name="T0" fmla="*/ 1 w 349"/>
                <a:gd name="T1" fmla="*/ 6 h 367"/>
                <a:gd name="T2" fmla="*/ 2 w 349"/>
                <a:gd name="T3" fmla="*/ 6 h 367"/>
                <a:gd name="T4" fmla="*/ 2 w 349"/>
                <a:gd name="T5" fmla="*/ 6 h 367"/>
                <a:gd name="T6" fmla="*/ 3 w 349"/>
                <a:gd name="T7" fmla="*/ 6 h 367"/>
                <a:gd name="T8" fmla="*/ 4 w 349"/>
                <a:gd name="T9" fmla="*/ 6 h 367"/>
                <a:gd name="T10" fmla="*/ 5 w 349"/>
                <a:gd name="T11" fmla="*/ 5 h 367"/>
                <a:gd name="T12" fmla="*/ 6 w 349"/>
                <a:gd name="T13" fmla="*/ 5 h 367"/>
                <a:gd name="T14" fmla="*/ 7 w 349"/>
                <a:gd name="T15" fmla="*/ 4 h 367"/>
                <a:gd name="T16" fmla="*/ 7 w 349"/>
                <a:gd name="T17" fmla="*/ 3 h 367"/>
                <a:gd name="T18" fmla="*/ 8 w 349"/>
                <a:gd name="T19" fmla="*/ 2 h 367"/>
                <a:gd name="T20" fmla="*/ 8 w 349"/>
                <a:gd name="T21" fmla="*/ 1 h 367"/>
                <a:gd name="T22" fmla="*/ 8 w 349"/>
                <a:gd name="T23" fmla="*/ 1 h 367"/>
                <a:gd name="T24" fmla="*/ 9 w 349"/>
                <a:gd name="T25" fmla="*/ 1 h 367"/>
                <a:gd name="T26" fmla="*/ 9 w 349"/>
                <a:gd name="T27" fmla="*/ 1 h 367"/>
                <a:gd name="T28" fmla="*/ 10 w 349"/>
                <a:gd name="T29" fmla="*/ 1 h 367"/>
                <a:gd name="T30" fmla="*/ 10 w 349"/>
                <a:gd name="T31" fmla="*/ 1 h 367"/>
                <a:gd name="T32" fmla="*/ 10 w 349"/>
                <a:gd name="T33" fmla="*/ 1 h 367"/>
                <a:gd name="T34" fmla="*/ 10 w 349"/>
                <a:gd name="T35" fmla="*/ 1 h 367"/>
                <a:gd name="T36" fmla="*/ 10 w 349"/>
                <a:gd name="T37" fmla="*/ 1 h 367"/>
                <a:gd name="T38" fmla="*/ 8 w 349"/>
                <a:gd name="T39" fmla="*/ 2 h 367"/>
                <a:gd name="T40" fmla="*/ 8 w 349"/>
                <a:gd name="T41" fmla="*/ 4 h 367"/>
                <a:gd name="T42" fmla="*/ 7 w 349"/>
                <a:gd name="T43" fmla="*/ 5 h 367"/>
                <a:gd name="T44" fmla="*/ 7 w 349"/>
                <a:gd name="T45" fmla="*/ 6 h 367"/>
                <a:gd name="T46" fmla="*/ 7 w 349"/>
                <a:gd name="T47" fmla="*/ 7 h 367"/>
                <a:gd name="T48" fmla="*/ 7 w 349"/>
                <a:gd name="T49" fmla="*/ 7 h 367"/>
                <a:gd name="T50" fmla="*/ 6 w 349"/>
                <a:gd name="T51" fmla="*/ 8 h 367"/>
                <a:gd name="T52" fmla="*/ 6 w 349"/>
                <a:gd name="T53" fmla="*/ 9 h 367"/>
                <a:gd name="T54" fmla="*/ 5 w 349"/>
                <a:gd name="T55" fmla="*/ 10 h 367"/>
                <a:gd name="T56" fmla="*/ 5 w 349"/>
                <a:gd name="T57" fmla="*/ 10 h 367"/>
                <a:gd name="T58" fmla="*/ 4 w 349"/>
                <a:gd name="T59" fmla="*/ 10 h 367"/>
                <a:gd name="T60" fmla="*/ 2 w 349"/>
                <a:gd name="T61" fmla="*/ 11 h 367"/>
                <a:gd name="T62" fmla="*/ 1 w 349"/>
                <a:gd name="T63" fmla="*/ 12 h 367"/>
                <a:gd name="T64" fmla="*/ 1 w 349"/>
                <a:gd name="T65" fmla="*/ 11 h 367"/>
                <a:gd name="T66" fmla="*/ 1 w 349"/>
                <a:gd name="T67" fmla="*/ 10 h 367"/>
                <a:gd name="T68" fmla="*/ 1 w 349"/>
                <a:gd name="T69" fmla="*/ 9 h 367"/>
                <a:gd name="T70" fmla="*/ 0 w 349"/>
                <a:gd name="T71" fmla="*/ 8 h 367"/>
                <a:gd name="T72" fmla="*/ 0 w 349"/>
                <a:gd name="T73" fmla="*/ 8 h 367"/>
                <a:gd name="T74" fmla="*/ 1 w 349"/>
                <a:gd name="T75" fmla="*/ 7 h 367"/>
                <a:gd name="T76" fmla="*/ 1 w 349"/>
                <a:gd name="T77" fmla="*/ 7 h 367"/>
                <a:gd name="T78" fmla="*/ 1 w 349"/>
                <a:gd name="T79" fmla="*/ 6 h 36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49" h="367">
                  <a:moveTo>
                    <a:pt x="47" y="174"/>
                  </a:moveTo>
                  <a:lnTo>
                    <a:pt x="51" y="174"/>
                  </a:lnTo>
                  <a:lnTo>
                    <a:pt x="57" y="175"/>
                  </a:lnTo>
                  <a:lnTo>
                    <a:pt x="65" y="176"/>
                  </a:lnTo>
                  <a:lnTo>
                    <a:pt x="75" y="176"/>
                  </a:lnTo>
                  <a:lnTo>
                    <a:pt x="87" y="177"/>
                  </a:lnTo>
                  <a:lnTo>
                    <a:pt x="98" y="176"/>
                  </a:lnTo>
                  <a:lnTo>
                    <a:pt x="112" y="175"/>
                  </a:lnTo>
                  <a:lnTo>
                    <a:pt x="126" y="173"/>
                  </a:lnTo>
                  <a:lnTo>
                    <a:pt x="141" y="169"/>
                  </a:lnTo>
                  <a:lnTo>
                    <a:pt x="155" y="164"/>
                  </a:lnTo>
                  <a:lnTo>
                    <a:pt x="170" y="158"/>
                  </a:lnTo>
                  <a:lnTo>
                    <a:pt x="185" y="148"/>
                  </a:lnTo>
                  <a:lnTo>
                    <a:pt x="199" y="138"/>
                  </a:lnTo>
                  <a:lnTo>
                    <a:pt x="211" y="124"/>
                  </a:lnTo>
                  <a:lnTo>
                    <a:pt x="224" y="108"/>
                  </a:lnTo>
                  <a:lnTo>
                    <a:pt x="234" y="88"/>
                  </a:lnTo>
                  <a:lnTo>
                    <a:pt x="242" y="71"/>
                  </a:lnTo>
                  <a:lnTo>
                    <a:pt x="250" y="56"/>
                  </a:lnTo>
                  <a:lnTo>
                    <a:pt x="256" y="42"/>
                  </a:lnTo>
                  <a:lnTo>
                    <a:pt x="263" y="31"/>
                  </a:lnTo>
                  <a:lnTo>
                    <a:pt x="269" y="22"/>
                  </a:lnTo>
                  <a:lnTo>
                    <a:pt x="274" y="15"/>
                  </a:lnTo>
                  <a:lnTo>
                    <a:pt x="281" y="11"/>
                  </a:lnTo>
                  <a:lnTo>
                    <a:pt x="289" y="9"/>
                  </a:lnTo>
                  <a:lnTo>
                    <a:pt x="298" y="9"/>
                  </a:lnTo>
                  <a:lnTo>
                    <a:pt x="307" y="8"/>
                  </a:lnTo>
                  <a:lnTo>
                    <a:pt x="315" y="7"/>
                  </a:lnTo>
                  <a:lnTo>
                    <a:pt x="323" y="5"/>
                  </a:lnTo>
                  <a:lnTo>
                    <a:pt x="330" y="4"/>
                  </a:lnTo>
                  <a:lnTo>
                    <a:pt x="337" y="3"/>
                  </a:lnTo>
                  <a:lnTo>
                    <a:pt x="344" y="1"/>
                  </a:lnTo>
                  <a:lnTo>
                    <a:pt x="348" y="0"/>
                  </a:lnTo>
                  <a:lnTo>
                    <a:pt x="348" y="1"/>
                  </a:lnTo>
                  <a:lnTo>
                    <a:pt x="348" y="3"/>
                  </a:lnTo>
                  <a:lnTo>
                    <a:pt x="349" y="4"/>
                  </a:lnTo>
                  <a:lnTo>
                    <a:pt x="349" y="7"/>
                  </a:lnTo>
                  <a:lnTo>
                    <a:pt x="321" y="16"/>
                  </a:lnTo>
                  <a:lnTo>
                    <a:pt x="299" y="32"/>
                  </a:lnTo>
                  <a:lnTo>
                    <a:pt x="283" y="52"/>
                  </a:lnTo>
                  <a:lnTo>
                    <a:pt x="270" y="75"/>
                  </a:lnTo>
                  <a:lnTo>
                    <a:pt x="262" y="98"/>
                  </a:lnTo>
                  <a:lnTo>
                    <a:pt x="257" y="120"/>
                  </a:lnTo>
                  <a:lnTo>
                    <a:pt x="254" y="139"/>
                  </a:lnTo>
                  <a:lnTo>
                    <a:pt x="253" y="154"/>
                  </a:lnTo>
                  <a:lnTo>
                    <a:pt x="251" y="167"/>
                  </a:lnTo>
                  <a:lnTo>
                    <a:pt x="253" y="182"/>
                  </a:lnTo>
                  <a:lnTo>
                    <a:pt x="255" y="200"/>
                  </a:lnTo>
                  <a:lnTo>
                    <a:pt x="258" y="219"/>
                  </a:lnTo>
                  <a:lnTo>
                    <a:pt x="248" y="220"/>
                  </a:lnTo>
                  <a:lnTo>
                    <a:pt x="235" y="226"/>
                  </a:lnTo>
                  <a:lnTo>
                    <a:pt x="222" y="234"/>
                  </a:lnTo>
                  <a:lnTo>
                    <a:pt x="208" y="246"/>
                  </a:lnTo>
                  <a:lnTo>
                    <a:pt x="196" y="260"/>
                  </a:lnTo>
                  <a:lnTo>
                    <a:pt x="188" y="276"/>
                  </a:lnTo>
                  <a:lnTo>
                    <a:pt x="184" y="294"/>
                  </a:lnTo>
                  <a:lnTo>
                    <a:pt x="186" y="312"/>
                  </a:lnTo>
                  <a:lnTo>
                    <a:pt x="172" y="312"/>
                  </a:lnTo>
                  <a:lnTo>
                    <a:pt x="154" y="314"/>
                  </a:lnTo>
                  <a:lnTo>
                    <a:pt x="134" y="319"/>
                  </a:lnTo>
                  <a:lnTo>
                    <a:pt x="113" y="326"/>
                  </a:lnTo>
                  <a:lnTo>
                    <a:pt x="93" y="335"/>
                  </a:lnTo>
                  <a:lnTo>
                    <a:pt x="73" y="345"/>
                  </a:lnTo>
                  <a:lnTo>
                    <a:pt x="58" y="356"/>
                  </a:lnTo>
                  <a:lnTo>
                    <a:pt x="47" y="367"/>
                  </a:lnTo>
                  <a:lnTo>
                    <a:pt x="49" y="351"/>
                  </a:lnTo>
                  <a:lnTo>
                    <a:pt x="49" y="334"/>
                  </a:lnTo>
                  <a:lnTo>
                    <a:pt x="47" y="314"/>
                  </a:lnTo>
                  <a:lnTo>
                    <a:pt x="42" y="294"/>
                  </a:lnTo>
                  <a:lnTo>
                    <a:pt x="35" y="275"/>
                  </a:lnTo>
                  <a:lnTo>
                    <a:pt x="26" y="257"/>
                  </a:lnTo>
                  <a:lnTo>
                    <a:pt x="14" y="242"/>
                  </a:lnTo>
                  <a:lnTo>
                    <a:pt x="0" y="230"/>
                  </a:lnTo>
                  <a:lnTo>
                    <a:pt x="11" y="230"/>
                  </a:lnTo>
                  <a:lnTo>
                    <a:pt x="21" y="228"/>
                  </a:lnTo>
                  <a:lnTo>
                    <a:pt x="32" y="223"/>
                  </a:lnTo>
                  <a:lnTo>
                    <a:pt x="41" y="217"/>
                  </a:lnTo>
                  <a:lnTo>
                    <a:pt x="48" y="211"/>
                  </a:lnTo>
                  <a:lnTo>
                    <a:pt x="51" y="200"/>
                  </a:lnTo>
                  <a:lnTo>
                    <a:pt x="51" y="188"/>
                  </a:lnTo>
                  <a:lnTo>
                    <a:pt x="47" y="174"/>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73" name="Freeform 345">
              <a:extLst>
                <a:ext uri="{FF2B5EF4-FFF2-40B4-BE49-F238E27FC236}">
                  <a16:creationId xmlns:a16="http://schemas.microsoft.com/office/drawing/2014/main" xmlns="" id="{62C7497B-8957-4E49-81B2-403F0DB10E32}"/>
                </a:ext>
              </a:extLst>
            </p:cNvPr>
            <p:cNvSpPr>
              <a:spLocks/>
            </p:cNvSpPr>
            <p:nvPr/>
          </p:nvSpPr>
          <p:spPr bwMode="auto">
            <a:xfrm>
              <a:off x="2617" y="1095"/>
              <a:ext cx="107" cy="186"/>
            </a:xfrm>
            <a:custGeom>
              <a:avLst/>
              <a:gdLst>
                <a:gd name="T0" fmla="*/ 4 w 213"/>
                <a:gd name="T1" fmla="*/ 0 h 373"/>
                <a:gd name="T2" fmla="*/ 5 w 213"/>
                <a:gd name="T3" fmla="*/ 0 h 373"/>
                <a:gd name="T4" fmla="*/ 5 w 213"/>
                <a:gd name="T5" fmla="*/ 0 h 373"/>
                <a:gd name="T6" fmla="*/ 6 w 213"/>
                <a:gd name="T7" fmla="*/ 0 h 373"/>
                <a:gd name="T8" fmla="*/ 6 w 213"/>
                <a:gd name="T9" fmla="*/ 1 h 373"/>
                <a:gd name="T10" fmla="*/ 5 w 213"/>
                <a:gd name="T11" fmla="*/ 1 h 373"/>
                <a:gd name="T12" fmla="*/ 5 w 213"/>
                <a:gd name="T13" fmla="*/ 1 h 373"/>
                <a:gd name="T14" fmla="*/ 5 w 213"/>
                <a:gd name="T15" fmla="*/ 1 h 373"/>
                <a:gd name="T16" fmla="*/ 4 w 213"/>
                <a:gd name="T17" fmla="*/ 1 h 373"/>
                <a:gd name="T18" fmla="*/ 4 w 213"/>
                <a:gd name="T19" fmla="*/ 1 h 373"/>
                <a:gd name="T20" fmla="*/ 4 w 213"/>
                <a:gd name="T21" fmla="*/ 1 h 373"/>
                <a:gd name="T22" fmla="*/ 4 w 213"/>
                <a:gd name="T23" fmla="*/ 2 h 373"/>
                <a:gd name="T24" fmla="*/ 4 w 213"/>
                <a:gd name="T25" fmla="*/ 2 h 373"/>
                <a:gd name="T26" fmla="*/ 4 w 213"/>
                <a:gd name="T27" fmla="*/ 2 h 373"/>
                <a:gd name="T28" fmla="*/ 4 w 213"/>
                <a:gd name="T29" fmla="*/ 2 h 373"/>
                <a:gd name="T30" fmla="*/ 4 w 213"/>
                <a:gd name="T31" fmla="*/ 3 h 373"/>
                <a:gd name="T32" fmla="*/ 5 w 213"/>
                <a:gd name="T33" fmla="*/ 3 h 373"/>
                <a:gd name="T34" fmla="*/ 5 w 213"/>
                <a:gd name="T35" fmla="*/ 3 h 373"/>
                <a:gd name="T36" fmla="*/ 5 w 213"/>
                <a:gd name="T37" fmla="*/ 2 h 373"/>
                <a:gd name="T38" fmla="*/ 5 w 213"/>
                <a:gd name="T39" fmla="*/ 2 h 373"/>
                <a:gd name="T40" fmla="*/ 5 w 213"/>
                <a:gd name="T41" fmla="*/ 2 h 373"/>
                <a:gd name="T42" fmla="*/ 6 w 213"/>
                <a:gd name="T43" fmla="*/ 1 h 373"/>
                <a:gd name="T44" fmla="*/ 6 w 213"/>
                <a:gd name="T45" fmla="*/ 1 h 373"/>
                <a:gd name="T46" fmla="*/ 6 w 213"/>
                <a:gd name="T47" fmla="*/ 2 h 373"/>
                <a:gd name="T48" fmla="*/ 6 w 213"/>
                <a:gd name="T49" fmla="*/ 2 h 373"/>
                <a:gd name="T50" fmla="*/ 6 w 213"/>
                <a:gd name="T51" fmla="*/ 2 h 373"/>
                <a:gd name="T52" fmla="*/ 6 w 213"/>
                <a:gd name="T53" fmla="*/ 3 h 373"/>
                <a:gd name="T54" fmla="*/ 5 w 213"/>
                <a:gd name="T55" fmla="*/ 3 h 373"/>
                <a:gd name="T56" fmla="*/ 5 w 213"/>
                <a:gd name="T57" fmla="*/ 3 h 373"/>
                <a:gd name="T58" fmla="*/ 5 w 213"/>
                <a:gd name="T59" fmla="*/ 3 h 373"/>
                <a:gd name="T60" fmla="*/ 5 w 213"/>
                <a:gd name="T61" fmla="*/ 4 h 373"/>
                <a:gd name="T62" fmla="*/ 6 w 213"/>
                <a:gd name="T63" fmla="*/ 4 h 373"/>
                <a:gd name="T64" fmla="*/ 6 w 213"/>
                <a:gd name="T65" fmla="*/ 4 h 373"/>
                <a:gd name="T66" fmla="*/ 6 w 213"/>
                <a:gd name="T67" fmla="*/ 4 h 373"/>
                <a:gd name="T68" fmla="*/ 7 w 213"/>
                <a:gd name="T69" fmla="*/ 4 h 373"/>
                <a:gd name="T70" fmla="*/ 7 w 213"/>
                <a:gd name="T71" fmla="*/ 4 h 373"/>
                <a:gd name="T72" fmla="*/ 7 w 213"/>
                <a:gd name="T73" fmla="*/ 4 h 373"/>
                <a:gd name="T74" fmla="*/ 7 w 213"/>
                <a:gd name="T75" fmla="*/ 6 h 373"/>
                <a:gd name="T76" fmla="*/ 7 w 213"/>
                <a:gd name="T77" fmla="*/ 7 h 373"/>
                <a:gd name="T78" fmla="*/ 6 w 213"/>
                <a:gd name="T79" fmla="*/ 8 h 373"/>
                <a:gd name="T80" fmla="*/ 5 w 213"/>
                <a:gd name="T81" fmla="*/ 9 h 373"/>
                <a:gd name="T82" fmla="*/ 4 w 213"/>
                <a:gd name="T83" fmla="*/ 10 h 373"/>
                <a:gd name="T84" fmla="*/ 3 w 213"/>
                <a:gd name="T85" fmla="*/ 10 h 373"/>
                <a:gd name="T86" fmla="*/ 2 w 213"/>
                <a:gd name="T87" fmla="*/ 11 h 373"/>
                <a:gd name="T88" fmla="*/ 1 w 213"/>
                <a:gd name="T89" fmla="*/ 11 h 373"/>
                <a:gd name="T90" fmla="*/ 1 w 213"/>
                <a:gd name="T91" fmla="*/ 11 h 373"/>
                <a:gd name="T92" fmla="*/ 1 w 213"/>
                <a:gd name="T93" fmla="*/ 11 h 373"/>
                <a:gd name="T94" fmla="*/ 0 w 213"/>
                <a:gd name="T95" fmla="*/ 11 h 373"/>
                <a:gd name="T96" fmla="*/ 1 w 213"/>
                <a:gd name="T97" fmla="*/ 11 h 373"/>
                <a:gd name="T98" fmla="*/ 1 w 213"/>
                <a:gd name="T99" fmla="*/ 10 h 373"/>
                <a:gd name="T100" fmla="*/ 2 w 213"/>
                <a:gd name="T101" fmla="*/ 10 h 373"/>
                <a:gd name="T102" fmla="*/ 2 w 213"/>
                <a:gd name="T103" fmla="*/ 9 h 373"/>
                <a:gd name="T104" fmla="*/ 2 w 213"/>
                <a:gd name="T105" fmla="*/ 8 h 373"/>
                <a:gd name="T106" fmla="*/ 2 w 213"/>
                <a:gd name="T107" fmla="*/ 7 h 373"/>
                <a:gd name="T108" fmla="*/ 1 w 213"/>
                <a:gd name="T109" fmla="*/ 6 h 373"/>
                <a:gd name="T110" fmla="*/ 1 w 213"/>
                <a:gd name="T111" fmla="*/ 5 h 373"/>
                <a:gd name="T112" fmla="*/ 1 w 213"/>
                <a:gd name="T113" fmla="*/ 4 h 373"/>
                <a:gd name="T114" fmla="*/ 2 w 213"/>
                <a:gd name="T115" fmla="*/ 2 h 373"/>
                <a:gd name="T116" fmla="*/ 2 w 213"/>
                <a:gd name="T117" fmla="*/ 1 h 373"/>
                <a:gd name="T118" fmla="*/ 4 w 213"/>
                <a:gd name="T119" fmla="*/ 0 h 37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3" h="373">
                  <a:moveTo>
                    <a:pt x="125" y="0"/>
                  </a:moveTo>
                  <a:lnTo>
                    <a:pt x="128" y="4"/>
                  </a:lnTo>
                  <a:lnTo>
                    <a:pt x="132" y="12"/>
                  </a:lnTo>
                  <a:lnTo>
                    <a:pt x="139" y="18"/>
                  </a:lnTo>
                  <a:lnTo>
                    <a:pt x="152" y="19"/>
                  </a:lnTo>
                  <a:lnTo>
                    <a:pt x="159" y="19"/>
                  </a:lnTo>
                  <a:lnTo>
                    <a:pt x="164" y="22"/>
                  </a:lnTo>
                  <a:lnTo>
                    <a:pt x="169" y="26"/>
                  </a:lnTo>
                  <a:lnTo>
                    <a:pt x="171" y="31"/>
                  </a:lnTo>
                  <a:lnTo>
                    <a:pt x="164" y="36"/>
                  </a:lnTo>
                  <a:lnTo>
                    <a:pt x="159" y="42"/>
                  </a:lnTo>
                  <a:lnTo>
                    <a:pt x="152" y="47"/>
                  </a:lnTo>
                  <a:lnTo>
                    <a:pt x="147" y="50"/>
                  </a:lnTo>
                  <a:lnTo>
                    <a:pt x="140" y="49"/>
                  </a:lnTo>
                  <a:lnTo>
                    <a:pt x="135" y="48"/>
                  </a:lnTo>
                  <a:lnTo>
                    <a:pt x="129" y="48"/>
                  </a:lnTo>
                  <a:lnTo>
                    <a:pt x="124" y="49"/>
                  </a:lnTo>
                  <a:lnTo>
                    <a:pt x="120" y="50"/>
                  </a:lnTo>
                  <a:lnTo>
                    <a:pt x="116" y="53"/>
                  </a:lnTo>
                  <a:lnTo>
                    <a:pt x="113" y="56"/>
                  </a:lnTo>
                  <a:lnTo>
                    <a:pt x="109" y="60"/>
                  </a:lnTo>
                  <a:lnTo>
                    <a:pt x="107" y="63"/>
                  </a:lnTo>
                  <a:lnTo>
                    <a:pt x="106" y="66"/>
                  </a:lnTo>
                  <a:lnTo>
                    <a:pt x="105" y="71"/>
                  </a:lnTo>
                  <a:lnTo>
                    <a:pt x="105" y="75"/>
                  </a:lnTo>
                  <a:lnTo>
                    <a:pt x="105" y="78"/>
                  </a:lnTo>
                  <a:lnTo>
                    <a:pt x="106" y="81"/>
                  </a:lnTo>
                  <a:lnTo>
                    <a:pt x="108" y="86"/>
                  </a:lnTo>
                  <a:lnTo>
                    <a:pt x="109" y="89"/>
                  </a:lnTo>
                  <a:lnTo>
                    <a:pt x="113" y="93"/>
                  </a:lnTo>
                  <a:lnTo>
                    <a:pt x="116" y="95"/>
                  </a:lnTo>
                  <a:lnTo>
                    <a:pt x="121" y="96"/>
                  </a:lnTo>
                  <a:lnTo>
                    <a:pt x="126" y="98"/>
                  </a:lnTo>
                  <a:lnTo>
                    <a:pt x="132" y="99"/>
                  </a:lnTo>
                  <a:lnTo>
                    <a:pt x="137" y="98"/>
                  </a:lnTo>
                  <a:lnTo>
                    <a:pt x="141" y="98"/>
                  </a:lnTo>
                  <a:lnTo>
                    <a:pt x="146" y="95"/>
                  </a:lnTo>
                  <a:lnTo>
                    <a:pt x="151" y="91"/>
                  </a:lnTo>
                  <a:lnTo>
                    <a:pt x="153" y="85"/>
                  </a:lnTo>
                  <a:lnTo>
                    <a:pt x="153" y="79"/>
                  </a:lnTo>
                  <a:lnTo>
                    <a:pt x="153" y="75"/>
                  </a:lnTo>
                  <a:lnTo>
                    <a:pt x="160" y="68"/>
                  </a:lnTo>
                  <a:lnTo>
                    <a:pt x="168" y="63"/>
                  </a:lnTo>
                  <a:lnTo>
                    <a:pt x="176" y="58"/>
                  </a:lnTo>
                  <a:lnTo>
                    <a:pt x="179" y="56"/>
                  </a:lnTo>
                  <a:lnTo>
                    <a:pt x="182" y="58"/>
                  </a:lnTo>
                  <a:lnTo>
                    <a:pt x="184" y="62"/>
                  </a:lnTo>
                  <a:lnTo>
                    <a:pt x="186" y="64"/>
                  </a:lnTo>
                  <a:lnTo>
                    <a:pt x="190" y="66"/>
                  </a:lnTo>
                  <a:lnTo>
                    <a:pt x="185" y="73"/>
                  </a:lnTo>
                  <a:lnTo>
                    <a:pt x="182" y="80"/>
                  </a:lnTo>
                  <a:lnTo>
                    <a:pt x="179" y="88"/>
                  </a:lnTo>
                  <a:lnTo>
                    <a:pt x="177" y="93"/>
                  </a:lnTo>
                  <a:lnTo>
                    <a:pt x="170" y="98"/>
                  </a:lnTo>
                  <a:lnTo>
                    <a:pt x="163" y="102"/>
                  </a:lnTo>
                  <a:lnTo>
                    <a:pt x="159" y="109"/>
                  </a:lnTo>
                  <a:lnTo>
                    <a:pt x="156" y="116"/>
                  </a:lnTo>
                  <a:lnTo>
                    <a:pt x="155" y="118"/>
                  </a:lnTo>
                  <a:lnTo>
                    <a:pt x="155" y="121"/>
                  </a:lnTo>
                  <a:lnTo>
                    <a:pt x="155" y="123"/>
                  </a:lnTo>
                  <a:lnTo>
                    <a:pt x="155" y="125"/>
                  </a:lnTo>
                  <a:lnTo>
                    <a:pt x="158" y="131"/>
                  </a:lnTo>
                  <a:lnTo>
                    <a:pt x="162" y="137"/>
                  </a:lnTo>
                  <a:lnTo>
                    <a:pt x="168" y="141"/>
                  </a:lnTo>
                  <a:lnTo>
                    <a:pt x="176" y="146"/>
                  </a:lnTo>
                  <a:lnTo>
                    <a:pt x="181" y="147"/>
                  </a:lnTo>
                  <a:lnTo>
                    <a:pt x="185" y="147"/>
                  </a:lnTo>
                  <a:lnTo>
                    <a:pt x="190" y="147"/>
                  </a:lnTo>
                  <a:lnTo>
                    <a:pt x="193" y="146"/>
                  </a:lnTo>
                  <a:lnTo>
                    <a:pt x="198" y="144"/>
                  </a:lnTo>
                  <a:lnTo>
                    <a:pt x="201" y="141"/>
                  </a:lnTo>
                  <a:lnTo>
                    <a:pt x="205" y="140"/>
                  </a:lnTo>
                  <a:lnTo>
                    <a:pt x="207" y="138"/>
                  </a:lnTo>
                  <a:lnTo>
                    <a:pt x="212" y="156"/>
                  </a:lnTo>
                  <a:lnTo>
                    <a:pt x="213" y="175"/>
                  </a:lnTo>
                  <a:lnTo>
                    <a:pt x="212" y="193"/>
                  </a:lnTo>
                  <a:lnTo>
                    <a:pt x="206" y="212"/>
                  </a:lnTo>
                  <a:lnTo>
                    <a:pt x="198" y="229"/>
                  </a:lnTo>
                  <a:lnTo>
                    <a:pt x="188" y="247"/>
                  </a:lnTo>
                  <a:lnTo>
                    <a:pt x="175" y="263"/>
                  </a:lnTo>
                  <a:lnTo>
                    <a:pt x="160" y="280"/>
                  </a:lnTo>
                  <a:lnTo>
                    <a:pt x="145" y="296"/>
                  </a:lnTo>
                  <a:lnTo>
                    <a:pt x="128" y="310"/>
                  </a:lnTo>
                  <a:lnTo>
                    <a:pt x="110" y="322"/>
                  </a:lnTo>
                  <a:lnTo>
                    <a:pt x="93" y="334"/>
                  </a:lnTo>
                  <a:lnTo>
                    <a:pt x="76" y="344"/>
                  </a:lnTo>
                  <a:lnTo>
                    <a:pt x="60" y="352"/>
                  </a:lnTo>
                  <a:lnTo>
                    <a:pt x="44" y="359"/>
                  </a:lnTo>
                  <a:lnTo>
                    <a:pt x="29" y="364"/>
                  </a:lnTo>
                  <a:lnTo>
                    <a:pt x="25" y="365"/>
                  </a:lnTo>
                  <a:lnTo>
                    <a:pt x="19" y="367"/>
                  </a:lnTo>
                  <a:lnTo>
                    <a:pt x="14" y="369"/>
                  </a:lnTo>
                  <a:lnTo>
                    <a:pt x="7" y="372"/>
                  </a:lnTo>
                  <a:lnTo>
                    <a:pt x="2" y="373"/>
                  </a:lnTo>
                  <a:lnTo>
                    <a:pt x="0" y="373"/>
                  </a:lnTo>
                  <a:lnTo>
                    <a:pt x="0" y="371"/>
                  </a:lnTo>
                  <a:lnTo>
                    <a:pt x="4" y="366"/>
                  </a:lnTo>
                  <a:lnTo>
                    <a:pt x="11" y="359"/>
                  </a:lnTo>
                  <a:lnTo>
                    <a:pt x="18" y="350"/>
                  </a:lnTo>
                  <a:lnTo>
                    <a:pt x="25" y="341"/>
                  </a:lnTo>
                  <a:lnTo>
                    <a:pt x="31" y="330"/>
                  </a:lnTo>
                  <a:lnTo>
                    <a:pt x="37" y="320"/>
                  </a:lnTo>
                  <a:lnTo>
                    <a:pt x="40" y="308"/>
                  </a:lnTo>
                  <a:lnTo>
                    <a:pt x="44" y="298"/>
                  </a:lnTo>
                  <a:lnTo>
                    <a:pt x="45" y="287"/>
                  </a:lnTo>
                  <a:lnTo>
                    <a:pt x="45" y="272"/>
                  </a:lnTo>
                  <a:lnTo>
                    <a:pt x="42" y="254"/>
                  </a:lnTo>
                  <a:lnTo>
                    <a:pt x="39" y="234"/>
                  </a:lnTo>
                  <a:lnTo>
                    <a:pt x="34" y="212"/>
                  </a:lnTo>
                  <a:lnTo>
                    <a:pt x="31" y="193"/>
                  </a:lnTo>
                  <a:lnTo>
                    <a:pt x="29" y="175"/>
                  </a:lnTo>
                  <a:lnTo>
                    <a:pt x="27" y="160"/>
                  </a:lnTo>
                  <a:lnTo>
                    <a:pt x="29" y="147"/>
                  </a:lnTo>
                  <a:lnTo>
                    <a:pt x="30" y="132"/>
                  </a:lnTo>
                  <a:lnTo>
                    <a:pt x="33" y="113"/>
                  </a:lnTo>
                  <a:lnTo>
                    <a:pt x="38" y="91"/>
                  </a:lnTo>
                  <a:lnTo>
                    <a:pt x="46" y="68"/>
                  </a:lnTo>
                  <a:lnTo>
                    <a:pt x="59" y="45"/>
                  </a:lnTo>
                  <a:lnTo>
                    <a:pt x="75" y="25"/>
                  </a:lnTo>
                  <a:lnTo>
                    <a:pt x="97" y="9"/>
                  </a:lnTo>
                  <a:lnTo>
                    <a:pt x="125" y="0"/>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74" name="Freeform 346">
              <a:extLst>
                <a:ext uri="{FF2B5EF4-FFF2-40B4-BE49-F238E27FC236}">
                  <a16:creationId xmlns:a16="http://schemas.microsoft.com/office/drawing/2014/main" xmlns="" id="{D6991766-4D7D-4776-B7F2-3E5F9DCF5D0F}"/>
                </a:ext>
              </a:extLst>
            </p:cNvPr>
            <p:cNvSpPr>
              <a:spLocks/>
            </p:cNvSpPr>
            <p:nvPr/>
          </p:nvSpPr>
          <p:spPr bwMode="auto">
            <a:xfrm>
              <a:off x="2411" y="870"/>
              <a:ext cx="478" cy="310"/>
            </a:xfrm>
            <a:custGeom>
              <a:avLst/>
              <a:gdLst>
                <a:gd name="T0" fmla="*/ 16 w 957"/>
                <a:gd name="T1" fmla="*/ 6 h 620"/>
                <a:gd name="T2" fmla="*/ 17 w 957"/>
                <a:gd name="T3" fmla="*/ 3 h 620"/>
                <a:gd name="T4" fmla="*/ 18 w 957"/>
                <a:gd name="T5" fmla="*/ 1 h 620"/>
                <a:gd name="T6" fmla="*/ 19 w 957"/>
                <a:gd name="T7" fmla="*/ 2 h 620"/>
                <a:gd name="T8" fmla="*/ 20 w 957"/>
                <a:gd name="T9" fmla="*/ 4 h 620"/>
                <a:gd name="T10" fmla="*/ 22 w 957"/>
                <a:gd name="T11" fmla="*/ 7 h 620"/>
                <a:gd name="T12" fmla="*/ 21 w 957"/>
                <a:gd name="T13" fmla="*/ 10 h 620"/>
                <a:gd name="T14" fmla="*/ 19 w 957"/>
                <a:gd name="T15" fmla="*/ 12 h 620"/>
                <a:gd name="T16" fmla="*/ 19 w 957"/>
                <a:gd name="T17" fmla="*/ 14 h 620"/>
                <a:gd name="T18" fmla="*/ 20 w 957"/>
                <a:gd name="T19" fmla="*/ 12 h 620"/>
                <a:gd name="T20" fmla="*/ 22 w 957"/>
                <a:gd name="T21" fmla="*/ 10 h 620"/>
                <a:gd name="T22" fmla="*/ 25 w 957"/>
                <a:gd name="T23" fmla="*/ 9 h 620"/>
                <a:gd name="T24" fmla="*/ 26 w 957"/>
                <a:gd name="T25" fmla="*/ 9 h 620"/>
                <a:gd name="T26" fmla="*/ 28 w 957"/>
                <a:gd name="T27" fmla="*/ 10 h 620"/>
                <a:gd name="T28" fmla="*/ 29 w 957"/>
                <a:gd name="T29" fmla="*/ 11 h 620"/>
                <a:gd name="T30" fmla="*/ 27 w 957"/>
                <a:gd name="T31" fmla="*/ 12 h 620"/>
                <a:gd name="T32" fmla="*/ 25 w 957"/>
                <a:gd name="T33" fmla="*/ 14 h 620"/>
                <a:gd name="T34" fmla="*/ 22 w 957"/>
                <a:gd name="T35" fmla="*/ 15 h 620"/>
                <a:gd name="T36" fmla="*/ 21 w 957"/>
                <a:gd name="T37" fmla="*/ 15 h 620"/>
                <a:gd name="T38" fmla="*/ 20 w 957"/>
                <a:gd name="T39" fmla="*/ 15 h 620"/>
                <a:gd name="T40" fmla="*/ 21 w 957"/>
                <a:gd name="T41" fmla="*/ 14 h 620"/>
                <a:gd name="T42" fmla="*/ 21 w 957"/>
                <a:gd name="T43" fmla="*/ 13 h 620"/>
                <a:gd name="T44" fmla="*/ 20 w 957"/>
                <a:gd name="T45" fmla="*/ 13 h 620"/>
                <a:gd name="T46" fmla="*/ 19 w 957"/>
                <a:gd name="T47" fmla="*/ 14 h 620"/>
                <a:gd name="T48" fmla="*/ 19 w 957"/>
                <a:gd name="T49" fmla="*/ 15 h 620"/>
                <a:gd name="T50" fmla="*/ 19 w 957"/>
                <a:gd name="T51" fmla="*/ 14 h 620"/>
                <a:gd name="T52" fmla="*/ 18 w 957"/>
                <a:gd name="T53" fmla="*/ 14 h 620"/>
                <a:gd name="T54" fmla="*/ 17 w 957"/>
                <a:gd name="T55" fmla="*/ 14 h 620"/>
                <a:gd name="T56" fmla="*/ 16 w 957"/>
                <a:gd name="T57" fmla="*/ 14 h 620"/>
                <a:gd name="T58" fmla="*/ 14 w 957"/>
                <a:gd name="T59" fmla="*/ 15 h 620"/>
                <a:gd name="T60" fmla="*/ 13 w 957"/>
                <a:gd name="T61" fmla="*/ 16 h 620"/>
                <a:gd name="T62" fmla="*/ 12 w 957"/>
                <a:gd name="T63" fmla="*/ 19 h 620"/>
                <a:gd name="T64" fmla="*/ 9 w 957"/>
                <a:gd name="T65" fmla="*/ 20 h 620"/>
                <a:gd name="T66" fmla="*/ 7 w 957"/>
                <a:gd name="T67" fmla="*/ 20 h 620"/>
                <a:gd name="T68" fmla="*/ 6 w 957"/>
                <a:gd name="T69" fmla="*/ 20 h 620"/>
                <a:gd name="T70" fmla="*/ 4 w 957"/>
                <a:gd name="T71" fmla="*/ 19 h 620"/>
                <a:gd name="T72" fmla="*/ 2 w 957"/>
                <a:gd name="T73" fmla="*/ 18 h 620"/>
                <a:gd name="T74" fmla="*/ 0 w 957"/>
                <a:gd name="T75" fmla="*/ 18 h 620"/>
                <a:gd name="T76" fmla="*/ 1 w 957"/>
                <a:gd name="T77" fmla="*/ 16 h 620"/>
                <a:gd name="T78" fmla="*/ 5 w 957"/>
                <a:gd name="T79" fmla="*/ 13 h 620"/>
                <a:gd name="T80" fmla="*/ 8 w 957"/>
                <a:gd name="T81" fmla="*/ 12 h 620"/>
                <a:gd name="T82" fmla="*/ 11 w 957"/>
                <a:gd name="T83" fmla="*/ 12 h 620"/>
                <a:gd name="T84" fmla="*/ 13 w 957"/>
                <a:gd name="T85" fmla="*/ 13 h 620"/>
                <a:gd name="T86" fmla="*/ 14 w 957"/>
                <a:gd name="T87" fmla="*/ 14 h 620"/>
                <a:gd name="T88" fmla="*/ 15 w 957"/>
                <a:gd name="T89" fmla="*/ 14 h 620"/>
                <a:gd name="T90" fmla="*/ 16 w 957"/>
                <a:gd name="T91" fmla="*/ 14 h 620"/>
                <a:gd name="T92" fmla="*/ 16 w 957"/>
                <a:gd name="T93" fmla="*/ 13 h 620"/>
                <a:gd name="T94" fmla="*/ 15 w 957"/>
                <a:gd name="T95" fmla="*/ 13 h 620"/>
                <a:gd name="T96" fmla="*/ 13 w 957"/>
                <a:gd name="T97" fmla="*/ 13 h 620"/>
                <a:gd name="T98" fmla="*/ 10 w 957"/>
                <a:gd name="T99" fmla="*/ 11 h 620"/>
                <a:gd name="T100" fmla="*/ 8 w 957"/>
                <a:gd name="T101" fmla="*/ 8 h 620"/>
                <a:gd name="T102" fmla="*/ 8 w 957"/>
                <a:gd name="T103" fmla="*/ 4 h 620"/>
                <a:gd name="T104" fmla="*/ 10 w 957"/>
                <a:gd name="T105" fmla="*/ 5 h 620"/>
                <a:gd name="T106" fmla="*/ 13 w 957"/>
                <a:gd name="T107" fmla="*/ 7 h 620"/>
                <a:gd name="T108" fmla="*/ 15 w 957"/>
                <a:gd name="T109" fmla="*/ 8 h 620"/>
                <a:gd name="T110" fmla="*/ 17 w 957"/>
                <a:gd name="T111" fmla="*/ 11 h 620"/>
                <a:gd name="T112" fmla="*/ 17 w 957"/>
                <a:gd name="T113" fmla="*/ 13 h 620"/>
                <a:gd name="T114" fmla="*/ 18 w 957"/>
                <a:gd name="T115" fmla="*/ 14 h 620"/>
                <a:gd name="T116" fmla="*/ 18 w 957"/>
                <a:gd name="T117" fmla="*/ 13 h 620"/>
                <a:gd name="T118" fmla="*/ 18 w 957"/>
                <a:gd name="T119" fmla="*/ 12 h 620"/>
                <a:gd name="T120" fmla="*/ 16 w 957"/>
                <a:gd name="T121" fmla="*/ 9 h 62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57" h="620">
                  <a:moveTo>
                    <a:pt x="521" y="259"/>
                  </a:moveTo>
                  <a:lnTo>
                    <a:pt x="519" y="236"/>
                  </a:lnTo>
                  <a:lnTo>
                    <a:pt x="517" y="212"/>
                  </a:lnTo>
                  <a:lnTo>
                    <a:pt x="520" y="189"/>
                  </a:lnTo>
                  <a:lnTo>
                    <a:pt x="523" y="165"/>
                  </a:lnTo>
                  <a:lnTo>
                    <a:pt x="528" y="143"/>
                  </a:lnTo>
                  <a:lnTo>
                    <a:pt x="535" y="124"/>
                  </a:lnTo>
                  <a:lnTo>
                    <a:pt x="544" y="105"/>
                  </a:lnTo>
                  <a:lnTo>
                    <a:pt x="553" y="91"/>
                  </a:lnTo>
                  <a:lnTo>
                    <a:pt x="564" y="79"/>
                  </a:lnTo>
                  <a:lnTo>
                    <a:pt x="573" y="67"/>
                  </a:lnTo>
                  <a:lnTo>
                    <a:pt x="581" y="57"/>
                  </a:lnTo>
                  <a:lnTo>
                    <a:pt x="588" y="46"/>
                  </a:lnTo>
                  <a:lnTo>
                    <a:pt x="595" y="36"/>
                  </a:lnTo>
                  <a:lnTo>
                    <a:pt x="602" y="26"/>
                  </a:lnTo>
                  <a:lnTo>
                    <a:pt x="607" y="13"/>
                  </a:lnTo>
                  <a:lnTo>
                    <a:pt x="612" y="0"/>
                  </a:lnTo>
                  <a:lnTo>
                    <a:pt x="613" y="9"/>
                  </a:lnTo>
                  <a:lnTo>
                    <a:pt x="616" y="22"/>
                  </a:lnTo>
                  <a:lnTo>
                    <a:pt x="622" y="38"/>
                  </a:lnTo>
                  <a:lnTo>
                    <a:pt x="629" y="54"/>
                  </a:lnTo>
                  <a:lnTo>
                    <a:pt x="637" y="72"/>
                  </a:lnTo>
                  <a:lnTo>
                    <a:pt x="646" y="89"/>
                  </a:lnTo>
                  <a:lnTo>
                    <a:pt x="657" y="104"/>
                  </a:lnTo>
                  <a:lnTo>
                    <a:pt x="667" y="115"/>
                  </a:lnTo>
                  <a:lnTo>
                    <a:pt x="679" y="127"/>
                  </a:lnTo>
                  <a:lnTo>
                    <a:pt x="688" y="138"/>
                  </a:lnTo>
                  <a:lnTo>
                    <a:pt x="695" y="151"/>
                  </a:lnTo>
                  <a:lnTo>
                    <a:pt x="701" y="164"/>
                  </a:lnTo>
                  <a:lnTo>
                    <a:pt x="710" y="201"/>
                  </a:lnTo>
                  <a:lnTo>
                    <a:pt x="710" y="236"/>
                  </a:lnTo>
                  <a:lnTo>
                    <a:pt x="704" y="268"/>
                  </a:lnTo>
                  <a:lnTo>
                    <a:pt x="697" y="292"/>
                  </a:lnTo>
                  <a:lnTo>
                    <a:pt x="691" y="303"/>
                  </a:lnTo>
                  <a:lnTo>
                    <a:pt x="684" y="315"/>
                  </a:lnTo>
                  <a:lnTo>
                    <a:pt x="675" y="327"/>
                  </a:lnTo>
                  <a:lnTo>
                    <a:pt x="665" y="339"/>
                  </a:lnTo>
                  <a:lnTo>
                    <a:pt x="653" y="352"/>
                  </a:lnTo>
                  <a:lnTo>
                    <a:pt x="642" y="364"/>
                  </a:lnTo>
                  <a:lnTo>
                    <a:pt x="631" y="378"/>
                  </a:lnTo>
                  <a:lnTo>
                    <a:pt x="621" y="393"/>
                  </a:lnTo>
                  <a:lnTo>
                    <a:pt x="616" y="404"/>
                  </a:lnTo>
                  <a:lnTo>
                    <a:pt x="615" y="414"/>
                  </a:lnTo>
                  <a:lnTo>
                    <a:pt x="615" y="422"/>
                  </a:lnTo>
                  <a:lnTo>
                    <a:pt x="619" y="424"/>
                  </a:lnTo>
                  <a:lnTo>
                    <a:pt x="627" y="420"/>
                  </a:lnTo>
                  <a:lnTo>
                    <a:pt x="633" y="413"/>
                  </a:lnTo>
                  <a:lnTo>
                    <a:pt x="637" y="404"/>
                  </a:lnTo>
                  <a:lnTo>
                    <a:pt x="641" y="395"/>
                  </a:lnTo>
                  <a:lnTo>
                    <a:pt x="646" y="382"/>
                  </a:lnTo>
                  <a:lnTo>
                    <a:pt x="652" y="369"/>
                  </a:lnTo>
                  <a:lnTo>
                    <a:pt x="659" y="357"/>
                  </a:lnTo>
                  <a:lnTo>
                    <a:pt x="667" y="347"/>
                  </a:lnTo>
                  <a:lnTo>
                    <a:pt x="686" y="326"/>
                  </a:lnTo>
                  <a:lnTo>
                    <a:pt x="705" y="310"/>
                  </a:lnTo>
                  <a:lnTo>
                    <a:pt x="727" y="296"/>
                  </a:lnTo>
                  <a:lnTo>
                    <a:pt x="749" y="287"/>
                  </a:lnTo>
                  <a:lnTo>
                    <a:pt x="772" y="280"/>
                  </a:lnTo>
                  <a:lnTo>
                    <a:pt x="794" y="277"/>
                  </a:lnTo>
                  <a:lnTo>
                    <a:pt x="815" y="276"/>
                  </a:lnTo>
                  <a:lnTo>
                    <a:pt x="834" y="278"/>
                  </a:lnTo>
                  <a:lnTo>
                    <a:pt x="841" y="280"/>
                  </a:lnTo>
                  <a:lnTo>
                    <a:pt x="847" y="281"/>
                  </a:lnTo>
                  <a:lnTo>
                    <a:pt x="852" y="284"/>
                  </a:lnTo>
                  <a:lnTo>
                    <a:pt x="858" y="286"/>
                  </a:lnTo>
                  <a:lnTo>
                    <a:pt x="870" y="292"/>
                  </a:lnTo>
                  <a:lnTo>
                    <a:pt x="880" y="298"/>
                  </a:lnTo>
                  <a:lnTo>
                    <a:pt x="892" y="304"/>
                  </a:lnTo>
                  <a:lnTo>
                    <a:pt x="902" y="311"/>
                  </a:lnTo>
                  <a:lnTo>
                    <a:pt x="914" y="319"/>
                  </a:lnTo>
                  <a:lnTo>
                    <a:pt x="926" y="327"/>
                  </a:lnTo>
                  <a:lnTo>
                    <a:pt x="941" y="336"/>
                  </a:lnTo>
                  <a:lnTo>
                    <a:pt x="957" y="345"/>
                  </a:lnTo>
                  <a:lnTo>
                    <a:pt x="948" y="346"/>
                  </a:lnTo>
                  <a:lnTo>
                    <a:pt x="937" y="348"/>
                  </a:lnTo>
                  <a:lnTo>
                    <a:pt x="924" y="351"/>
                  </a:lnTo>
                  <a:lnTo>
                    <a:pt x="910" y="354"/>
                  </a:lnTo>
                  <a:lnTo>
                    <a:pt x="897" y="359"/>
                  </a:lnTo>
                  <a:lnTo>
                    <a:pt x="885" y="364"/>
                  </a:lnTo>
                  <a:lnTo>
                    <a:pt x="874" y="372"/>
                  </a:lnTo>
                  <a:lnTo>
                    <a:pt x="866" y="383"/>
                  </a:lnTo>
                  <a:lnTo>
                    <a:pt x="855" y="399"/>
                  </a:lnTo>
                  <a:lnTo>
                    <a:pt x="840" y="416"/>
                  </a:lnTo>
                  <a:lnTo>
                    <a:pt x="823" y="432"/>
                  </a:lnTo>
                  <a:lnTo>
                    <a:pt x="802" y="447"/>
                  </a:lnTo>
                  <a:lnTo>
                    <a:pt x="780" y="460"/>
                  </a:lnTo>
                  <a:lnTo>
                    <a:pt x="757" y="467"/>
                  </a:lnTo>
                  <a:lnTo>
                    <a:pt x="733" y="469"/>
                  </a:lnTo>
                  <a:lnTo>
                    <a:pt x="710" y="463"/>
                  </a:lnTo>
                  <a:lnTo>
                    <a:pt x="705" y="460"/>
                  </a:lnTo>
                  <a:lnTo>
                    <a:pt x="701" y="458"/>
                  </a:lnTo>
                  <a:lnTo>
                    <a:pt x="695" y="455"/>
                  </a:lnTo>
                  <a:lnTo>
                    <a:pt x="689" y="454"/>
                  </a:lnTo>
                  <a:lnTo>
                    <a:pt x="683" y="454"/>
                  </a:lnTo>
                  <a:lnTo>
                    <a:pt x="679" y="455"/>
                  </a:lnTo>
                  <a:lnTo>
                    <a:pt x="674" y="458"/>
                  </a:lnTo>
                  <a:lnTo>
                    <a:pt x="671" y="460"/>
                  </a:lnTo>
                  <a:lnTo>
                    <a:pt x="666" y="463"/>
                  </a:lnTo>
                  <a:lnTo>
                    <a:pt x="661" y="463"/>
                  </a:lnTo>
                  <a:lnTo>
                    <a:pt x="656" y="461"/>
                  </a:lnTo>
                  <a:lnTo>
                    <a:pt x="651" y="460"/>
                  </a:lnTo>
                  <a:lnTo>
                    <a:pt x="660" y="454"/>
                  </a:lnTo>
                  <a:lnTo>
                    <a:pt x="668" y="445"/>
                  </a:lnTo>
                  <a:lnTo>
                    <a:pt x="675" y="436"/>
                  </a:lnTo>
                  <a:lnTo>
                    <a:pt x="677" y="425"/>
                  </a:lnTo>
                  <a:lnTo>
                    <a:pt x="677" y="423"/>
                  </a:lnTo>
                  <a:lnTo>
                    <a:pt x="677" y="421"/>
                  </a:lnTo>
                  <a:lnTo>
                    <a:pt x="676" y="420"/>
                  </a:lnTo>
                  <a:lnTo>
                    <a:pt x="675" y="417"/>
                  </a:lnTo>
                  <a:lnTo>
                    <a:pt x="674" y="415"/>
                  </a:lnTo>
                  <a:lnTo>
                    <a:pt x="672" y="414"/>
                  </a:lnTo>
                  <a:lnTo>
                    <a:pt x="671" y="413"/>
                  </a:lnTo>
                  <a:lnTo>
                    <a:pt x="668" y="412"/>
                  </a:lnTo>
                  <a:lnTo>
                    <a:pt x="660" y="409"/>
                  </a:lnTo>
                  <a:lnTo>
                    <a:pt x="651" y="409"/>
                  </a:lnTo>
                  <a:lnTo>
                    <a:pt x="643" y="413"/>
                  </a:lnTo>
                  <a:lnTo>
                    <a:pt x="636" y="417"/>
                  </a:lnTo>
                  <a:lnTo>
                    <a:pt x="631" y="425"/>
                  </a:lnTo>
                  <a:lnTo>
                    <a:pt x="630" y="436"/>
                  </a:lnTo>
                  <a:lnTo>
                    <a:pt x="630" y="445"/>
                  </a:lnTo>
                  <a:lnTo>
                    <a:pt x="634" y="452"/>
                  </a:lnTo>
                  <a:lnTo>
                    <a:pt x="636" y="458"/>
                  </a:lnTo>
                  <a:lnTo>
                    <a:pt x="635" y="461"/>
                  </a:lnTo>
                  <a:lnTo>
                    <a:pt x="633" y="462"/>
                  </a:lnTo>
                  <a:lnTo>
                    <a:pt x="629" y="463"/>
                  </a:lnTo>
                  <a:lnTo>
                    <a:pt x="627" y="462"/>
                  </a:lnTo>
                  <a:lnTo>
                    <a:pt x="626" y="459"/>
                  </a:lnTo>
                  <a:lnTo>
                    <a:pt x="625" y="453"/>
                  </a:lnTo>
                  <a:lnTo>
                    <a:pt x="625" y="447"/>
                  </a:lnTo>
                  <a:lnTo>
                    <a:pt x="622" y="440"/>
                  </a:lnTo>
                  <a:lnTo>
                    <a:pt x="618" y="433"/>
                  </a:lnTo>
                  <a:lnTo>
                    <a:pt x="608" y="431"/>
                  </a:lnTo>
                  <a:lnTo>
                    <a:pt x="593" y="437"/>
                  </a:lnTo>
                  <a:lnTo>
                    <a:pt x="589" y="431"/>
                  </a:lnTo>
                  <a:lnTo>
                    <a:pt x="583" y="427"/>
                  </a:lnTo>
                  <a:lnTo>
                    <a:pt x="576" y="423"/>
                  </a:lnTo>
                  <a:lnTo>
                    <a:pt x="568" y="422"/>
                  </a:lnTo>
                  <a:lnTo>
                    <a:pt x="560" y="423"/>
                  </a:lnTo>
                  <a:lnTo>
                    <a:pt x="552" y="427"/>
                  </a:lnTo>
                  <a:lnTo>
                    <a:pt x="545" y="432"/>
                  </a:lnTo>
                  <a:lnTo>
                    <a:pt x="538" y="443"/>
                  </a:lnTo>
                  <a:lnTo>
                    <a:pt x="534" y="444"/>
                  </a:lnTo>
                  <a:lnTo>
                    <a:pt x="527" y="446"/>
                  </a:lnTo>
                  <a:lnTo>
                    <a:pt x="520" y="447"/>
                  </a:lnTo>
                  <a:lnTo>
                    <a:pt x="513" y="448"/>
                  </a:lnTo>
                  <a:lnTo>
                    <a:pt x="505" y="450"/>
                  </a:lnTo>
                  <a:lnTo>
                    <a:pt x="497" y="451"/>
                  </a:lnTo>
                  <a:lnTo>
                    <a:pt x="488" y="452"/>
                  </a:lnTo>
                  <a:lnTo>
                    <a:pt x="479" y="452"/>
                  </a:lnTo>
                  <a:lnTo>
                    <a:pt x="471" y="454"/>
                  </a:lnTo>
                  <a:lnTo>
                    <a:pt x="464" y="458"/>
                  </a:lnTo>
                  <a:lnTo>
                    <a:pt x="459" y="465"/>
                  </a:lnTo>
                  <a:lnTo>
                    <a:pt x="453" y="474"/>
                  </a:lnTo>
                  <a:lnTo>
                    <a:pt x="446" y="485"/>
                  </a:lnTo>
                  <a:lnTo>
                    <a:pt x="440" y="499"/>
                  </a:lnTo>
                  <a:lnTo>
                    <a:pt x="432" y="514"/>
                  </a:lnTo>
                  <a:lnTo>
                    <a:pt x="424" y="531"/>
                  </a:lnTo>
                  <a:lnTo>
                    <a:pt x="414" y="551"/>
                  </a:lnTo>
                  <a:lnTo>
                    <a:pt x="401" y="567"/>
                  </a:lnTo>
                  <a:lnTo>
                    <a:pt x="389" y="581"/>
                  </a:lnTo>
                  <a:lnTo>
                    <a:pt x="375" y="591"/>
                  </a:lnTo>
                  <a:lnTo>
                    <a:pt x="360" y="601"/>
                  </a:lnTo>
                  <a:lnTo>
                    <a:pt x="345" y="607"/>
                  </a:lnTo>
                  <a:lnTo>
                    <a:pt x="331" y="612"/>
                  </a:lnTo>
                  <a:lnTo>
                    <a:pt x="316" y="616"/>
                  </a:lnTo>
                  <a:lnTo>
                    <a:pt x="302" y="618"/>
                  </a:lnTo>
                  <a:lnTo>
                    <a:pt x="288" y="619"/>
                  </a:lnTo>
                  <a:lnTo>
                    <a:pt x="277" y="620"/>
                  </a:lnTo>
                  <a:lnTo>
                    <a:pt x="265" y="619"/>
                  </a:lnTo>
                  <a:lnTo>
                    <a:pt x="255" y="619"/>
                  </a:lnTo>
                  <a:lnTo>
                    <a:pt x="247" y="618"/>
                  </a:lnTo>
                  <a:lnTo>
                    <a:pt x="241" y="617"/>
                  </a:lnTo>
                  <a:lnTo>
                    <a:pt x="237" y="617"/>
                  </a:lnTo>
                  <a:lnTo>
                    <a:pt x="228" y="616"/>
                  </a:lnTo>
                  <a:lnTo>
                    <a:pt x="218" y="613"/>
                  </a:lnTo>
                  <a:lnTo>
                    <a:pt x="205" y="610"/>
                  </a:lnTo>
                  <a:lnTo>
                    <a:pt x="190" y="605"/>
                  </a:lnTo>
                  <a:lnTo>
                    <a:pt x="176" y="599"/>
                  </a:lnTo>
                  <a:lnTo>
                    <a:pt x="159" y="594"/>
                  </a:lnTo>
                  <a:lnTo>
                    <a:pt x="146" y="586"/>
                  </a:lnTo>
                  <a:lnTo>
                    <a:pt x="132" y="578"/>
                  </a:lnTo>
                  <a:lnTo>
                    <a:pt x="118" y="569"/>
                  </a:lnTo>
                  <a:lnTo>
                    <a:pt x="104" y="563"/>
                  </a:lnTo>
                  <a:lnTo>
                    <a:pt x="89" y="558"/>
                  </a:lnTo>
                  <a:lnTo>
                    <a:pt x="73" y="553"/>
                  </a:lnTo>
                  <a:lnTo>
                    <a:pt x="58" y="551"/>
                  </a:lnTo>
                  <a:lnTo>
                    <a:pt x="43" y="549"/>
                  </a:lnTo>
                  <a:lnTo>
                    <a:pt x="28" y="548"/>
                  </a:lnTo>
                  <a:lnTo>
                    <a:pt x="15" y="548"/>
                  </a:lnTo>
                  <a:lnTo>
                    <a:pt x="0" y="545"/>
                  </a:lnTo>
                  <a:lnTo>
                    <a:pt x="2" y="539"/>
                  </a:lnTo>
                  <a:lnTo>
                    <a:pt x="9" y="534"/>
                  </a:lnTo>
                  <a:lnTo>
                    <a:pt x="15" y="528"/>
                  </a:lnTo>
                  <a:lnTo>
                    <a:pt x="32" y="511"/>
                  </a:lnTo>
                  <a:lnTo>
                    <a:pt x="51" y="490"/>
                  </a:lnTo>
                  <a:lnTo>
                    <a:pt x="73" y="466"/>
                  </a:lnTo>
                  <a:lnTo>
                    <a:pt x="96" y="443"/>
                  </a:lnTo>
                  <a:lnTo>
                    <a:pt x="120" y="421"/>
                  </a:lnTo>
                  <a:lnTo>
                    <a:pt x="146" y="401"/>
                  </a:lnTo>
                  <a:lnTo>
                    <a:pt x="169" y="387"/>
                  </a:lnTo>
                  <a:lnTo>
                    <a:pt x="189" y="380"/>
                  </a:lnTo>
                  <a:lnTo>
                    <a:pt x="202" y="378"/>
                  </a:lnTo>
                  <a:lnTo>
                    <a:pt x="219" y="375"/>
                  </a:lnTo>
                  <a:lnTo>
                    <a:pt x="238" y="370"/>
                  </a:lnTo>
                  <a:lnTo>
                    <a:pt x="258" y="365"/>
                  </a:lnTo>
                  <a:lnTo>
                    <a:pt x="279" y="362"/>
                  </a:lnTo>
                  <a:lnTo>
                    <a:pt x="300" y="360"/>
                  </a:lnTo>
                  <a:lnTo>
                    <a:pt x="319" y="359"/>
                  </a:lnTo>
                  <a:lnTo>
                    <a:pt x="336" y="359"/>
                  </a:lnTo>
                  <a:lnTo>
                    <a:pt x="352" y="361"/>
                  </a:lnTo>
                  <a:lnTo>
                    <a:pt x="369" y="367"/>
                  </a:lnTo>
                  <a:lnTo>
                    <a:pt x="387" y="374"/>
                  </a:lnTo>
                  <a:lnTo>
                    <a:pt x="406" y="382"/>
                  </a:lnTo>
                  <a:lnTo>
                    <a:pt x="422" y="390"/>
                  </a:lnTo>
                  <a:lnTo>
                    <a:pt x="436" y="398"/>
                  </a:lnTo>
                  <a:lnTo>
                    <a:pt x="447" y="404"/>
                  </a:lnTo>
                  <a:lnTo>
                    <a:pt x="453" y="408"/>
                  </a:lnTo>
                  <a:lnTo>
                    <a:pt x="460" y="414"/>
                  </a:lnTo>
                  <a:lnTo>
                    <a:pt x="466" y="420"/>
                  </a:lnTo>
                  <a:lnTo>
                    <a:pt x="473" y="425"/>
                  </a:lnTo>
                  <a:lnTo>
                    <a:pt x="479" y="430"/>
                  </a:lnTo>
                  <a:lnTo>
                    <a:pt x="484" y="432"/>
                  </a:lnTo>
                  <a:lnTo>
                    <a:pt x="491" y="433"/>
                  </a:lnTo>
                  <a:lnTo>
                    <a:pt x="499" y="433"/>
                  </a:lnTo>
                  <a:lnTo>
                    <a:pt x="507" y="433"/>
                  </a:lnTo>
                  <a:lnTo>
                    <a:pt x="515" y="432"/>
                  </a:lnTo>
                  <a:lnTo>
                    <a:pt x="523" y="431"/>
                  </a:lnTo>
                  <a:lnTo>
                    <a:pt x="529" y="430"/>
                  </a:lnTo>
                  <a:lnTo>
                    <a:pt x="535" y="428"/>
                  </a:lnTo>
                  <a:lnTo>
                    <a:pt x="542" y="423"/>
                  </a:lnTo>
                  <a:lnTo>
                    <a:pt x="544" y="420"/>
                  </a:lnTo>
                  <a:lnTo>
                    <a:pt x="543" y="416"/>
                  </a:lnTo>
                  <a:lnTo>
                    <a:pt x="538" y="412"/>
                  </a:lnTo>
                  <a:lnTo>
                    <a:pt x="534" y="409"/>
                  </a:lnTo>
                  <a:lnTo>
                    <a:pt x="528" y="408"/>
                  </a:lnTo>
                  <a:lnTo>
                    <a:pt x="520" y="408"/>
                  </a:lnTo>
                  <a:lnTo>
                    <a:pt x="512" y="408"/>
                  </a:lnTo>
                  <a:lnTo>
                    <a:pt x="502" y="408"/>
                  </a:lnTo>
                  <a:lnTo>
                    <a:pt x="492" y="408"/>
                  </a:lnTo>
                  <a:lnTo>
                    <a:pt x="483" y="409"/>
                  </a:lnTo>
                  <a:lnTo>
                    <a:pt x="474" y="409"/>
                  </a:lnTo>
                  <a:lnTo>
                    <a:pt x="464" y="409"/>
                  </a:lnTo>
                  <a:lnTo>
                    <a:pt x="455" y="409"/>
                  </a:lnTo>
                  <a:lnTo>
                    <a:pt x="445" y="407"/>
                  </a:lnTo>
                  <a:lnTo>
                    <a:pt x="433" y="404"/>
                  </a:lnTo>
                  <a:lnTo>
                    <a:pt x="418" y="398"/>
                  </a:lnTo>
                  <a:lnTo>
                    <a:pt x="402" y="389"/>
                  </a:lnTo>
                  <a:lnTo>
                    <a:pt x="383" y="378"/>
                  </a:lnTo>
                  <a:lnTo>
                    <a:pt x="359" y="363"/>
                  </a:lnTo>
                  <a:lnTo>
                    <a:pt x="340" y="349"/>
                  </a:lnTo>
                  <a:lnTo>
                    <a:pt x="324" y="331"/>
                  </a:lnTo>
                  <a:lnTo>
                    <a:pt x="310" y="310"/>
                  </a:lnTo>
                  <a:lnTo>
                    <a:pt x="299" y="286"/>
                  </a:lnTo>
                  <a:lnTo>
                    <a:pt x="289" y="261"/>
                  </a:lnTo>
                  <a:lnTo>
                    <a:pt x="283" y="233"/>
                  </a:lnTo>
                  <a:lnTo>
                    <a:pt x="278" y="205"/>
                  </a:lnTo>
                  <a:lnTo>
                    <a:pt x="276" y="178"/>
                  </a:lnTo>
                  <a:lnTo>
                    <a:pt x="276" y="159"/>
                  </a:lnTo>
                  <a:lnTo>
                    <a:pt x="278" y="142"/>
                  </a:lnTo>
                  <a:lnTo>
                    <a:pt x="280" y="125"/>
                  </a:lnTo>
                  <a:lnTo>
                    <a:pt x="284" y="109"/>
                  </a:lnTo>
                  <a:lnTo>
                    <a:pt x="293" y="122"/>
                  </a:lnTo>
                  <a:lnTo>
                    <a:pt x="308" y="135"/>
                  </a:lnTo>
                  <a:lnTo>
                    <a:pt x="326" y="148"/>
                  </a:lnTo>
                  <a:lnTo>
                    <a:pt x="347" y="159"/>
                  </a:lnTo>
                  <a:lnTo>
                    <a:pt x="369" y="170"/>
                  </a:lnTo>
                  <a:lnTo>
                    <a:pt x="392" y="178"/>
                  </a:lnTo>
                  <a:lnTo>
                    <a:pt x="413" y="185"/>
                  </a:lnTo>
                  <a:lnTo>
                    <a:pt x="431" y="190"/>
                  </a:lnTo>
                  <a:lnTo>
                    <a:pt x="443" y="194"/>
                  </a:lnTo>
                  <a:lnTo>
                    <a:pt x="455" y="197"/>
                  </a:lnTo>
                  <a:lnTo>
                    <a:pt x="469" y="203"/>
                  </a:lnTo>
                  <a:lnTo>
                    <a:pt x="483" y="210"/>
                  </a:lnTo>
                  <a:lnTo>
                    <a:pt x="497" y="219"/>
                  </a:lnTo>
                  <a:lnTo>
                    <a:pt x="508" y="231"/>
                  </a:lnTo>
                  <a:lnTo>
                    <a:pt x="517" y="245"/>
                  </a:lnTo>
                  <a:lnTo>
                    <a:pt x="523" y="263"/>
                  </a:lnTo>
                  <a:lnTo>
                    <a:pt x="531" y="288"/>
                  </a:lnTo>
                  <a:lnTo>
                    <a:pt x="539" y="308"/>
                  </a:lnTo>
                  <a:lnTo>
                    <a:pt x="544" y="330"/>
                  </a:lnTo>
                  <a:lnTo>
                    <a:pt x="540" y="360"/>
                  </a:lnTo>
                  <a:lnTo>
                    <a:pt x="540" y="369"/>
                  </a:lnTo>
                  <a:lnTo>
                    <a:pt x="543" y="378"/>
                  </a:lnTo>
                  <a:lnTo>
                    <a:pt x="549" y="386"/>
                  </a:lnTo>
                  <a:lnTo>
                    <a:pt x="555" y="394"/>
                  </a:lnTo>
                  <a:lnTo>
                    <a:pt x="562" y="401"/>
                  </a:lnTo>
                  <a:lnTo>
                    <a:pt x="570" y="408"/>
                  </a:lnTo>
                  <a:lnTo>
                    <a:pt x="577" y="413"/>
                  </a:lnTo>
                  <a:lnTo>
                    <a:pt x="583" y="416"/>
                  </a:lnTo>
                  <a:lnTo>
                    <a:pt x="591" y="421"/>
                  </a:lnTo>
                  <a:lnTo>
                    <a:pt x="599" y="424"/>
                  </a:lnTo>
                  <a:lnTo>
                    <a:pt x="604" y="423"/>
                  </a:lnTo>
                  <a:lnTo>
                    <a:pt x="605" y="420"/>
                  </a:lnTo>
                  <a:lnTo>
                    <a:pt x="605" y="413"/>
                  </a:lnTo>
                  <a:lnTo>
                    <a:pt x="605" y="406"/>
                  </a:lnTo>
                  <a:lnTo>
                    <a:pt x="604" y="398"/>
                  </a:lnTo>
                  <a:lnTo>
                    <a:pt x="600" y="390"/>
                  </a:lnTo>
                  <a:lnTo>
                    <a:pt x="596" y="384"/>
                  </a:lnTo>
                  <a:lnTo>
                    <a:pt x="588" y="375"/>
                  </a:lnTo>
                  <a:lnTo>
                    <a:pt x="577" y="362"/>
                  </a:lnTo>
                  <a:lnTo>
                    <a:pt x="565" y="347"/>
                  </a:lnTo>
                  <a:lnTo>
                    <a:pt x="551" y="329"/>
                  </a:lnTo>
                  <a:lnTo>
                    <a:pt x="538" y="308"/>
                  </a:lnTo>
                  <a:lnTo>
                    <a:pt x="528" y="285"/>
                  </a:lnTo>
                  <a:lnTo>
                    <a:pt x="521" y="259"/>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75" name="Freeform 347">
              <a:extLst>
                <a:ext uri="{FF2B5EF4-FFF2-40B4-BE49-F238E27FC236}">
                  <a16:creationId xmlns:a16="http://schemas.microsoft.com/office/drawing/2014/main" xmlns="" id="{4C4BEB87-4C5F-417C-AF7F-FB79E023BBD4}"/>
                </a:ext>
              </a:extLst>
            </p:cNvPr>
            <p:cNvSpPr>
              <a:spLocks/>
            </p:cNvSpPr>
            <p:nvPr/>
          </p:nvSpPr>
          <p:spPr bwMode="auto">
            <a:xfrm>
              <a:off x="2734" y="1110"/>
              <a:ext cx="123" cy="153"/>
            </a:xfrm>
            <a:custGeom>
              <a:avLst/>
              <a:gdLst>
                <a:gd name="T0" fmla="*/ 2 w 248"/>
                <a:gd name="T1" fmla="*/ 1 h 305"/>
                <a:gd name="T2" fmla="*/ 1 w 248"/>
                <a:gd name="T3" fmla="*/ 1 h 305"/>
                <a:gd name="T4" fmla="*/ 1 w 248"/>
                <a:gd name="T5" fmla="*/ 1 h 305"/>
                <a:gd name="T6" fmla="*/ 0 w 248"/>
                <a:gd name="T7" fmla="*/ 1 h 305"/>
                <a:gd name="T8" fmla="*/ 0 w 248"/>
                <a:gd name="T9" fmla="*/ 1 h 305"/>
                <a:gd name="T10" fmla="*/ 0 w 248"/>
                <a:gd name="T11" fmla="*/ 1 h 305"/>
                <a:gd name="T12" fmla="*/ 0 w 248"/>
                <a:gd name="T13" fmla="*/ 1 h 305"/>
                <a:gd name="T14" fmla="*/ 0 w 248"/>
                <a:gd name="T15" fmla="*/ 1 h 305"/>
                <a:gd name="T16" fmla="*/ 0 w 248"/>
                <a:gd name="T17" fmla="*/ 1 h 305"/>
                <a:gd name="T18" fmla="*/ 0 w 248"/>
                <a:gd name="T19" fmla="*/ 1 h 305"/>
                <a:gd name="T20" fmla="*/ 0 w 248"/>
                <a:gd name="T21" fmla="*/ 1 h 305"/>
                <a:gd name="T22" fmla="*/ 1 w 248"/>
                <a:gd name="T23" fmla="*/ 1 h 305"/>
                <a:gd name="T24" fmla="*/ 1 w 248"/>
                <a:gd name="T25" fmla="*/ 2 h 305"/>
                <a:gd name="T26" fmla="*/ 1 w 248"/>
                <a:gd name="T27" fmla="*/ 2 h 305"/>
                <a:gd name="T28" fmla="*/ 1 w 248"/>
                <a:gd name="T29" fmla="*/ 2 h 305"/>
                <a:gd name="T30" fmla="*/ 1 w 248"/>
                <a:gd name="T31" fmla="*/ 3 h 305"/>
                <a:gd name="T32" fmla="*/ 0 w 248"/>
                <a:gd name="T33" fmla="*/ 3 h 305"/>
                <a:gd name="T34" fmla="*/ 0 w 248"/>
                <a:gd name="T35" fmla="*/ 3 h 305"/>
                <a:gd name="T36" fmla="*/ 0 w 248"/>
                <a:gd name="T37" fmla="*/ 4 h 305"/>
                <a:gd name="T38" fmla="*/ 0 w 248"/>
                <a:gd name="T39" fmla="*/ 6 h 305"/>
                <a:gd name="T40" fmla="*/ 1 w 248"/>
                <a:gd name="T41" fmla="*/ 7 h 305"/>
                <a:gd name="T42" fmla="*/ 3 w 248"/>
                <a:gd name="T43" fmla="*/ 8 h 305"/>
                <a:gd name="T44" fmla="*/ 4 w 248"/>
                <a:gd name="T45" fmla="*/ 9 h 305"/>
                <a:gd name="T46" fmla="*/ 5 w 248"/>
                <a:gd name="T47" fmla="*/ 9 h 305"/>
                <a:gd name="T48" fmla="*/ 6 w 248"/>
                <a:gd name="T49" fmla="*/ 10 h 305"/>
                <a:gd name="T50" fmla="*/ 7 w 248"/>
                <a:gd name="T51" fmla="*/ 10 h 305"/>
                <a:gd name="T52" fmla="*/ 7 w 248"/>
                <a:gd name="T53" fmla="*/ 10 h 305"/>
                <a:gd name="T54" fmla="*/ 7 w 248"/>
                <a:gd name="T55" fmla="*/ 8 h 305"/>
                <a:gd name="T56" fmla="*/ 6 w 248"/>
                <a:gd name="T57" fmla="*/ 7 h 305"/>
                <a:gd name="T58" fmla="*/ 6 w 248"/>
                <a:gd name="T59" fmla="*/ 6 h 305"/>
                <a:gd name="T60" fmla="*/ 6 w 248"/>
                <a:gd name="T61" fmla="*/ 5 h 305"/>
                <a:gd name="T62" fmla="*/ 6 w 248"/>
                <a:gd name="T63" fmla="*/ 3 h 305"/>
                <a:gd name="T64" fmla="*/ 5 w 248"/>
                <a:gd name="T65" fmla="*/ 2 h 305"/>
                <a:gd name="T66" fmla="*/ 3 w 248"/>
                <a:gd name="T67" fmla="*/ 1 h 30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8" h="305">
                  <a:moveTo>
                    <a:pt x="68" y="0"/>
                  </a:moveTo>
                  <a:lnTo>
                    <a:pt x="67" y="10"/>
                  </a:lnTo>
                  <a:lnTo>
                    <a:pt x="63" y="18"/>
                  </a:lnTo>
                  <a:lnTo>
                    <a:pt x="56" y="24"/>
                  </a:lnTo>
                  <a:lnTo>
                    <a:pt x="48" y="27"/>
                  </a:lnTo>
                  <a:lnTo>
                    <a:pt x="38" y="27"/>
                  </a:lnTo>
                  <a:lnTo>
                    <a:pt x="31" y="25"/>
                  </a:lnTo>
                  <a:lnTo>
                    <a:pt x="28" y="20"/>
                  </a:lnTo>
                  <a:lnTo>
                    <a:pt x="26" y="17"/>
                  </a:lnTo>
                  <a:lnTo>
                    <a:pt x="25" y="15"/>
                  </a:lnTo>
                  <a:lnTo>
                    <a:pt x="21" y="12"/>
                  </a:lnTo>
                  <a:lnTo>
                    <a:pt x="17" y="11"/>
                  </a:lnTo>
                  <a:lnTo>
                    <a:pt x="10" y="10"/>
                  </a:lnTo>
                  <a:lnTo>
                    <a:pt x="4" y="8"/>
                  </a:lnTo>
                  <a:lnTo>
                    <a:pt x="0" y="7"/>
                  </a:lnTo>
                  <a:lnTo>
                    <a:pt x="0" y="8"/>
                  </a:lnTo>
                  <a:lnTo>
                    <a:pt x="2" y="12"/>
                  </a:lnTo>
                  <a:lnTo>
                    <a:pt x="5" y="17"/>
                  </a:lnTo>
                  <a:lnTo>
                    <a:pt x="8" y="22"/>
                  </a:lnTo>
                  <a:lnTo>
                    <a:pt x="13" y="27"/>
                  </a:lnTo>
                  <a:lnTo>
                    <a:pt x="18" y="32"/>
                  </a:lnTo>
                  <a:lnTo>
                    <a:pt x="22" y="30"/>
                  </a:lnTo>
                  <a:lnTo>
                    <a:pt x="29" y="30"/>
                  </a:lnTo>
                  <a:lnTo>
                    <a:pt x="35" y="30"/>
                  </a:lnTo>
                  <a:lnTo>
                    <a:pt x="40" y="34"/>
                  </a:lnTo>
                  <a:lnTo>
                    <a:pt x="44" y="42"/>
                  </a:lnTo>
                  <a:lnTo>
                    <a:pt x="46" y="49"/>
                  </a:lnTo>
                  <a:lnTo>
                    <a:pt x="46" y="55"/>
                  </a:lnTo>
                  <a:lnTo>
                    <a:pt x="45" y="61"/>
                  </a:lnTo>
                  <a:lnTo>
                    <a:pt x="43" y="64"/>
                  </a:lnTo>
                  <a:lnTo>
                    <a:pt x="42" y="67"/>
                  </a:lnTo>
                  <a:lnTo>
                    <a:pt x="40" y="70"/>
                  </a:lnTo>
                  <a:lnTo>
                    <a:pt x="37" y="72"/>
                  </a:lnTo>
                  <a:lnTo>
                    <a:pt x="31" y="76"/>
                  </a:lnTo>
                  <a:lnTo>
                    <a:pt x="25" y="78"/>
                  </a:lnTo>
                  <a:lnTo>
                    <a:pt x="19" y="79"/>
                  </a:lnTo>
                  <a:lnTo>
                    <a:pt x="13" y="79"/>
                  </a:lnTo>
                  <a:lnTo>
                    <a:pt x="4" y="107"/>
                  </a:lnTo>
                  <a:lnTo>
                    <a:pt x="2" y="135"/>
                  </a:lnTo>
                  <a:lnTo>
                    <a:pt x="6" y="161"/>
                  </a:lnTo>
                  <a:lnTo>
                    <a:pt x="19" y="186"/>
                  </a:lnTo>
                  <a:lnTo>
                    <a:pt x="37" y="209"/>
                  </a:lnTo>
                  <a:lnTo>
                    <a:pt x="64" y="231"/>
                  </a:lnTo>
                  <a:lnTo>
                    <a:pt x="97" y="249"/>
                  </a:lnTo>
                  <a:lnTo>
                    <a:pt x="139" y="262"/>
                  </a:lnTo>
                  <a:lnTo>
                    <a:pt x="155" y="267"/>
                  </a:lnTo>
                  <a:lnTo>
                    <a:pt x="171" y="273"/>
                  </a:lnTo>
                  <a:lnTo>
                    <a:pt x="188" y="279"/>
                  </a:lnTo>
                  <a:lnTo>
                    <a:pt x="203" y="284"/>
                  </a:lnTo>
                  <a:lnTo>
                    <a:pt x="218" y="291"/>
                  </a:lnTo>
                  <a:lnTo>
                    <a:pt x="230" y="297"/>
                  </a:lnTo>
                  <a:lnTo>
                    <a:pt x="240" y="302"/>
                  </a:lnTo>
                  <a:lnTo>
                    <a:pt x="248" y="305"/>
                  </a:lnTo>
                  <a:lnTo>
                    <a:pt x="240" y="290"/>
                  </a:lnTo>
                  <a:lnTo>
                    <a:pt x="233" y="273"/>
                  </a:lnTo>
                  <a:lnTo>
                    <a:pt x="226" y="254"/>
                  </a:lnTo>
                  <a:lnTo>
                    <a:pt x="221" y="235"/>
                  </a:lnTo>
                  <a:lnTo>
                    <a:pt x="218" y="215"/>
                  </a:lnTo>
                  <a:lnTo>
                    <a:pt x="215" y="196"/>
                  </a:lnTo>
                  <a:lnTo>
                    <a:pt x="212" y="176"/>
                  </a:lnTo>
                  <a:lnTo>
                    <a:pt x="210" y="160"/>
                  </a:lnTo>
                  <a:lnTo>
                    <a:pt x="208" y="141"/>
                  </a:lnTo>
                  <a:lnTo>
                    <a:pt x="202" y="120"/>
                  </a:lnTo>
                  <a:lnTo>
                    <a:pt x="194" y="94"/>
                  </a:lnTo>
                  <a:lnTo>
                    <a:pt x="181" y="69"/>
                  </a:lnTo>
                  <a:lnTo>
                    <a:pt x="163" y="46"/>
                  </a:lnTo>
                  <a:lnTo>
                    <a:pt x="139" y="25"/>
                  </a:lnTo>
                  <a:lnTo>
                    <a:pt x="107" y="9"/>
                  </a:lnTo>
                  <a:lnTo>
                    <a:pt x="68" y="0"/>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76" name="Freeform 348">
              <a:extLst>
                <a:ext uri="{FF2B5EF4-FFF2-40B4-BE49-F238E27FC236}">
                  <a16:creationId xmlns:a16="http://schemas.microsoft.com/office/drawing/2014/main" xmlns="" id="{D3C2F9B2-00E0-4CF8-A189-8CA12FF1E22F}"/>
                </a:ext>
              </a:extLst>
            </p:cNvPr>
            <p:cNvSpPr>
              <a:spLocks/>
            </p:cNvSpPr>
            <p:nvPr/>
          </p:nvSpPr>
          <p:spPr bwMode="auto">
            <a:xfrm>
              <a:off x="2703" y="1147"/>
              <a:ext cx="15" cy="15"/>
            </a:xfrm>
            <a:custGeom>
              <a:avLst/>
              <a:gdLst>
                <a:gd name="T0" fmla="*/ 1 w 29"/>
                <a:gd name="T1" fmla="*/ 0 h 31"/>
                <a:gd name="T2" fmla="*/ 1 w 29"/>
                <a:gd name="T3" fmla="*/ 0 h 31"/>
                <a:gd name="T4" fmla="*/ 1 w 29"/>
                <a:gd name="T5" fmla="*/ 0 h 31"/>
                <a:gd name="T6" fmla="*/ 1 w 29"/>
                <a:gd name="T7" fmla="*/ 0 h 31"/>
                <a:gd name="T8" fmla="*/ 1 w 29"/>
                <a:gd name="T9" fmla="*/ 0 h 31"/>
                <a:gd name="T10" fmla="*/ 1 w 29"/>
                <a:gd name="T11" fmla="*/ 0 h 31"/>
                <a:gd name="T12" fmla="*/ 1 w 29"/>
                <a:gd name="T13" fmla="*/ 0 h 31"/>
                <a:gd name="T14" fmla="*/ 1 w 29"/>
                <a:gd name="T15" fmla="*/ 0 h 31"/>
                <a:gd name="T16" fmla="*/ 0 w 29"/>
                <a:gd name="T17" fmla="*/ 0 h 31"/>
                <a:gd name="T18" fmla="*/ 1 w 29"/>
                <a:gd name="T19" fmla="*/ 0 h 31"/>
                <a:gd name="T20" fmla="*/ 1 w 29"/>
                <a:gd name="T21" fmla="*/ 0 h 31"/>
                <a:gd name="T22" fmla="*/ 1 w 29"/>
                <a:gd name="T23" fmla="*/ 0 h 31"/>
                <a:gd name="T24" fmla="*/ 1 w 29"/>
                <a:gd name="T25" fmla="*/ 0 h 31"/>
                <a:gd name="T26" fmla="*/ 1 w 29"/>
                <a:gd name="T27" fmla="*/ 0 h 31"/>
                <a:gd name="T28" fmla="*/ 1 w 29"/>
                <a:gd name="T29" fmla="*/ 0 h 31"/>
                <a:gd name="T30" fmla="*/ 1 w 29"/>
                <a:gd name="T31" fmla="*/ 0 h 31"/>
                <a:gd name="T32" fmla="*/ 1 w 29"/>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31">
                  <a:moveTo>
                    <a:pt x="29" y="20"/>
                  </a:moveTo>
                  <a:lnTo>
                    <a:pt x="27" y="26"/>
                  </a:lnTo>
                  <a:lnTo>
                    <a:pt x="23" y="30"/>
                  </a:lnTo>
                  <a:lnTo>
                    <a:pt x="19" y="31"/>
                  </a:lnTo>
                  <a:lnTo>
                    <a:pt x="13" y="30"/>
                  </a:lnTo>
                  <a:lnTo>
                    <a:pt x="7" y="28"/>
                  </a:lnTo>
                  <a:lnTo>
                    <a:pt x="4" y="25"/>
                  </a:lnTo>
                  <a:lnTo>
                    <a:pt x="2" y="20"/>
                  </a:lnTo>
                  <a:lnTo>
                    <a:pt x="0" y="14"/>
                  </a:lnTo>
                  <a:lnTo>
                    <a:pt x="3" y="8"/>
                  </a:lnTo>
                  <a:lnTo>
                    <a:pt x="6" y="4"/>
                  </a:lnTo>
                  <a:lnTo>
                    <a:pt x="11" y="1"/>
                  </a:lnTo>
                  <a:lnTo>
                    <a:pt x="15" y="0"/>
                  </a:lnTo>
                  <a:lnTo>
                    <a:pt x="20" y="3"/>
                  </a:lnTo>
                  <a:lnTo>
                    <a:pt x="26" y="7"/>
                  </a:lnTo>
                  <a:lnTo>
                    <a:pt x="29" y="14"/>
                  </a:lnTo>
                  <a:lnTo>
                    <a:pt x="29" y="20"/>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77" name="Freeform 349">
              <a:extLst>
                <a:ext uri="{FF2B5EF4-FFF2-40B4-BE49-F238E27FC236}">
                  <a16:creationId xmlns:a16="http://schemas.microsoft.com/office/drawing/2014/main" xmlns="" id="{F336C7D6-405D-4D10-9954-2FE2215EFB76}"/>
                </a:ext>
              </a:extLst>
            </p:cNvPr>
            <p:cNvSpPr>
              <a:spLocks/>
            </p:cNvSpPr>
            <p:nvPr/>
          </p:nvSpPr>
          <p:spPr bwMode="auto">
            <a:xfrm>
              <a:off x="2675" y="1122"/>
              <a:ext cx="16" cy="16"/>
            </a:xfrm>
            <a:custGeom>
              <a:avLst/>
              <a:gdLst>
                <a:gd name="T0" fmla="*/ 1 w 31"/>
                <a:gd name="T1" fmla="*/ 1 h 31"/>
                <a:gd name="T2" fmla="*/ 1 w 31"/>
                <a:gd name="T3" fmla="*/ 1 h 31"/>
                <a:gd name="T4" fmla="*/ 1 w 31"/>
                <a:gd name="T5" fmla="*/ 1 h 31"/>
                <a:gd name="T6" fmla="*/ 1 w 31"/>
                <a:gd name="T7" fmla="*/ 1 h 31"/>
                <a:gd name="T8" fmla="*/ 1 w 31"/>
                <a:gd name="T9" fmla="*/ 1 h 31"/>
                <a:gd name="T10" fmla="*/ 0 w 31"/>
                <a:gd name="T11" fmla="*/ 1 h 31"/>
                <a:gd name="T12" fmla="*/ 0 w 31"/>
                <a:gd name="T13" fmla="*/ 1 h 31"/>
                <a:gd name="T14" fmla="*/ 1 w 31"/>
                <a:gd name="T15" fmla="*/ 1 h 31"/>
                <a:gd name="T16" fmla="*/ 1 w 31"/>
                <a:gd name="T17" fmla="*/ 1 h 31"/>
                <a:gd name="T18" fmla="*/ 1 w 31"/>
                <a:gd name="T19" fmla="*/ 0 h 31"/>
                <a:gd name="T20" fmla="*/ 1 w 31"/>
                <a:gd name="T21" fmla="*/ 0 h 31"/>
                <a:gd name="T22" fmla="*/ 1 w 31"/>
                <a:gd name="T23" fmla="*/ 1 h 31"/>
                <a:gd name="T24" fmla="*/ 1 w 31"/>
                <a:gd name="T25" fmla="*/ 1 h 31"/>
                <a:gd name="T26" fmla="*/ 1 w 31"/>
                <a:gd name="T27" fmla="*/ 1 h 31"/>
                <a:gd name="T28" fmla="*/ 1 w 31"/>
                <a:gd name="T29" fmla="*/ 1 h 31"/>
                <a:gd name="T30" fmla="*/ 1 w 31"/>
                <a:gd name="T31" fmla="*/ 1 h 31"/>
                <a:gd name="T32" fmla="*/ 1 w 31"/>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31">
                  <a:moveTo>
                    <a:pt x="28" y="29"/>
                  </a:moveTo>
                  <a:lnTo>
                    <a:pt x="22" y="31"/>
                  </a:lnTo>
                  <a:lnTo>
                    <a:pt x="15" y="31"/>
                  </a:lnTo>
                  <a:lnTo>
                    <a:pt x="7" y="29"/>
                  </a:lnTo>
                  <a:lnTo>
                    <a:pt x="2" y="25"/>
                  </a:lnTo>
                  <a:lnTo>
                    <a:pt x="0" y="20"/>
                  </a:lnTo>
                  <a:lnTo>
                    <a:pt x="0" y="14"/>
                  </a:lnTo>
                  <a:lnTo>
                    <a:pt x="2" y="7"/>
                  </a:lnTo>
                  <a:lnTo>
                    <a:pt x="5" y="2"/>
                  </a:lnTo>
                  <a:lnTo>
                    <a:pt x="10" y="0"/>
                  </a:lnTo>
                  <a:lnTo>
                    <a:pt x="17" y="0"/>
                  </a:lnTo>
                  <a:lnTo>
                    <a:pt x="24" y="3"/>
                  </a:lnTo>
                  <a:lnTo>
                    <a:pt x="28" y="8"/>
                  </a:lnTo>
                  <a:lnTo>
                    <a:pt x="30" y="14"/>
                  </a:lnTo>
                  <a:lnTo>
                    <a:pt x="31" y="20"/>
                  </a:lnTo>
                  <a:lnTo>
                    <a:pt x="31" y="24"/>
                  </a:lnTo>
                  <a:lnTo>
                    <a:pt x="28" y="29"/>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78" name="Freeform 350">
              <a:extLst>
                <a:ext uri="{FF2B5EF4-FFF2-40B4-BE49-F238E27FC236}">
                  <a16:creationId xmlns:a16="http://schemas.microsoft.com/office/drawing/2014/main" xmlns="" id="{1F2778FD-840F-4747-844B-302FC1A5B2C9}"/>
                </a:ext>
              </a:extLst>
            </p:cNvPr>
            <p:cNvSpPr>
              <a:spLocks/>
            </p:cNvSpPr>
            <p:nvPr/>
          </p:nvSpPr>
          <p:spPr bwMode="auto">
            <a:xfrm>
              <a:off x="2712" y="1107"/>
              <a:ext cx="16" cy="17"/>
            </a:xfrm>
            <a:custGeom>
              <a:avLst/>
              <a:gdLst>
                <a:gd name="T0" fmla="*/ 1 w 31"/>
                <a:gd name="T1" fmla="*/ 1 h 32"/>
                <a:gd name="T2" fmla="*/ 1 w 31"/>
                <a:gd name="T3" fmla="*/ 2 h 32"/>
                <a:gd name="T4" fmla="*/ 1 w 31"/>
                <a:gd name="T5" fmla="*/ 2 h 32"/>
                <a:gd name="T6" fmla="*/ 1 w 31"/>
                <a:gd name="T7" fmla="*/ 2 h 32"/>
                <a:gd name="T8" fmla="*/ 1 w 31"/>
                <a:gd name="T9" fmla="*/ 1 h 32"/>
                <a:gd name="T10" fmla="*/ 0 w 31"/>
                <a:gd name="T11" fmla="*/ 1 h 32"/>
                <a:gd name="T12" fmla="*/ 1 w 31"/>
                <a:gd name="T13" fmla="*/ 1 h 32"/>
                <a:gd name="T14" fmla="*/ 1 w 31"/>
                <a:gd name="T15" fmla="*/ 1 h 32"/>
                <a:gd name="T16" fmla="*/ 1 w 31"/>
                <a:gd name="T17" fmla="*/ 1 h 32"/>
                <a:gd name="T18" fmla="*/ 1 w 31"/>
                <a:gd name="T19" fmla="*/ 1 h 32"/>
                <a:gd name="T20" fmla="*/ 1 w 31"/>
                <a:gd name="T21" fmla="*/ 0 h 32"/>
                <a:gd name="T22" fmla="*/ 1 w 31"/>
                <a:gd name="T23" fmla="*/ 1 h 32"/>
                <a:gd name="T24" fmla="*/ 1 w 31"/>
                <a:gd name="T25" fmla="*/ 1 h 32"/>
                <a:gd name="T26" fmla="*/ 1 w 31"/>
                <a:gd name="T27" fmla="*/ 1 h 32"/>
                <a:gd name="T28" fmla="*/ 1 w 31"/>
                <a:gd name="T29" fmla="*/ 1 h 32"/>
                <a:gd name="T30" fmla="*/ 1 w 31"/>
                <a:gd name="T31" fmla="*/ 1 h 32"/>
                <a:gd name="T32" fmla="*/ 1 w 31"/>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32">
                  <a:moveTo>
                    <a:pt x="27" y="28"/>
                  </a:moveTo>
                  <a:lnTo>
                    <a:pt x="23" y="31"/>
                  </a:lnTo>
                  <a:lnTo>
                    <a:pt x="16" y="32"/>
                  </a:lnTo>
                  <a:lnTo>
                    <a:pt x="9" y="32"/>
                  </a:lnTo>
                  <a:lnTo>
                    <a:pt x="3" y="28"/>
                  </a:lnTo>
                  <a:lnTo>
                    <a:pt x="0" y="21"/>
                  </a:lnTo>
                  <a:lnTo>
                    <a:pt x="1" y="14"/>
                  </a:lnTo>
                  <a:lnTo>
                    <a:pt x="3" y="8"/>
                  </a:lnTo>
                  <a:lnTo>
                    <a:pt x="8" y="3"/>
                  </a:lnTo>
                  <a:lnTo>
                    <a:pt x="12" y="1"/>
                  </a:lnTo>
                  <a:lnTo>
                    <a:pt x="18" y="0"/>
                  </a:lnTo>
                  <a:lnTo>
                    <a:pt x="24" y="1"/>
                  </a:lnTo>
                  <a:lnTo>
                    <a:pt x="29" y="5"/>
                  </a:lnTo>
                  <a:lnTo>
                    <a:pt x="31" y="10"/>
                  </a:lnTo>
                  <a:lnTo>
                    <a:pt x="31" y="17"/>
                  </a:lnTo>
                  <a:lnTo>
                    <a:pt x="30" y="23"/>
                  </a:lnTo>
                  <a:lnTo>
                    <a:pt x="27" y="28"/>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79" name="Freeform 351">
              <a:extLst>
                <a:ext uri="{FF2B5EF4-FFF2-40B4-BE49-F238E27FC236}">
                  <a16:creationId xmlns:a16="http://schemas.microsoft.com/office/drawing/2014/main" xmlns="" id="{2426E7E3-9C14-4F1C-B9C6-9ECB462B535A}"/>
                </a:ext>
              </a:extLst>
            </p:cNvPr>
            <p:cNvSpPr>
              <a:spLocks/>
            </p:cNvSpPr>
            <p:nvPr/>
          </p:nvSpPr>
          <p:spPr bwMode="auto">
            <a:xfrm>
              <a:off x="2735" y="1130"/>
              <a:ext cx="16" cy="16"/>
            </a:xfrm>
            <a:custGeom>
              <a:avLst/>
              <a:gdLst>
                <a:gd name="T0" fmla="*/ 1 w 31"/>
                <a:gd name="T1" fmla="*/ 1 h 31"/>
                <a:gd name="T2" fmla="*/ 1 w 31"/>
                <a:gd name="T3" fmla="*/ 1 h 31"/>
                <a:gd name="T4" fmla="*/ 1 w 31"/>
                <a:gd name="T5" fmla="*/ 1 h 31"/>
                <a:gd name="T6" fmla="*/ 1 w 31"/>
                <a:gd name="T7" fmla="*/ 1 h 31"/>
                <a:gd name="T8" fmla="*/ 1 w 31"/>
                <a:gd name="T9" fmla="*/ 1 h 31"/>
                <a:gd name="T10" fmla="*/ 1 w 31"/>
                <a:gd name="T11" fmla="*/ 1 h 31"/>
                <a:gd name="T12" fmla="*/ 1 w 31"/>
                <a:gd name="T13" fmla="*/ 1 h 31"/>
                <a:gd name="T14" fmla="*/ 1 w 31"/>
                <a:gd name="T15" fmla="*/ 0 h 31"/>
                <a:gd name="T16" fmla="*/ 1 w 31"/>
                <a:gd name="T17" fmla="*/ 1 h 31"/>
                <a:gd name="T18" fmla="*/ 1 w 31"/>
                <a:gd name="T19" fmla="*/ 1 h 31"/>
                <a:gd name="T20" fmla="*/ 0 w 31"/>
                <a:gd name="T21" fmla="*/ 1 h 31"/>
                <a:gd name="T22" fmla="*/ 0 w 31"/>
                <a:gd name="T23" fmla="*/ 1 h 31"/>
                <a:gd name="T24" fmla="*/ 0 w 31"/>
                <a:gd name="T25" fmla="*/ 1 h 31"/>
                <a:gd name="T26" fmla="*/ 1 w 31"/>
                <a:gd name="T27" fmla="*/ 1 h 31"/>
                <a:gd name="T28" fmla="*/ 1 w 31"/>
                <a:gd name="T29" fmla="*/ 1 h 31"/>
                <a:gd name="T30" fmla="*/ 1 w 31"/>
                <a:gd name="T31" fmla="*/ 1 h 31"/>
                <a:gd name="T32" fmla="*/ 1 w 31"/>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31">
                  <a:moveTo>
                    <a:pt x="24" y="31"/>
                  </a:moveTo>
                  <a:lnTo>
                    <a:pt x="29" y="26"/>
                  </a:lnTo>
                  <a:lnTo>
                    <a:pt x="31" y="19"/>
                  </a:lnTo>
                  <a:lnTo>
                    <a:pt x="31" y="13"/>
                  </a:lnTo>
                  <a:lnTo>
                    <a:pt x="30" y="7"/>
                  </a:lnTo>
                  <a:lnTo>
                    <a:pt x="25" y="3"/>
                  </a:lnTo>
                  <a:lnTo>
                    <a:pt x="18" y="1"/>
                  </a:lnTo>
                  <a:lnTo>
                    <a:pt x="10" y="0"/>
                  </a:lnTo>
                  <a:lnTo>
                    <a:pt x="4" y="2"/>
                  </a:lnTo>
                  <a:lnTo>
                    <a:pt x="1" y="6"/>
                  </a:lnTo>
                  <a:lnTo>
                    <a:pt x="0" y="10"/>
                  </a:lnTo>
                  <a:lnTo>
                    <a:pt x="0" y="16"/>
                  </a:lnTo>
                  <a:lnTo>
                    <a:pt x="0" y="21"/>
                  </a:lnTo>
                  <a:lnTo>
                    <a:pt x="3" y="25"/>
                  </a:lnTo>
                  <a:lnTo>
                    <a:pt x="10" y="29"/>
                  </a:lnTo>
                  <a:lnTo>
                    <a:pt x="18" y="31"/>
                  </a:lnTo>
                  <a:lnTo>
                    <a:pt x="24" y="3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80" name="Freeform 352">
              <a:extLst>
                <a:ext uri="{FF2B5EF4-FFF2-40B4-BE49-F238E27FC236}">
                  <a16:creationId xmlns:a16="http://schemas.microsoft.com/office/drawing/2014/main" xmlns="" id="{694DDF58-5873-412E-A9FD-3BC861114A5A}"/>
                </a:ext>
              </a:extLst>
            </p:cNvPr>
            <p:cNvSpPr>
              <a:spLocks/>
            </p:cNvSpPr>
            <p:nvPr/>
          </p:nvSpPr>
          <p:spPr bwMode="auto">
            <a:xfrm>
              <a:off x="2750" y="1103"/>
              <a:ext cx="14" cy="14"/>
            </a:xfrm>
            <a:custGeom>
              <a:avLst/>
              <a:gdLst>
                <a:gd name="T0" fmla="*/ 1 w 27"/>
                <a:gd name="T1" fmla="*/ 1 h 28"/>
                <a:gd name="T2" fmla="*/ 1 w 27"/>
                <a:gd name="T3" fmla="*/ 1 h 28"/>
                <a:gd name="T4" fmla="*/ 1 w 27"/>
                <a:gd name="T5" fmla="*/ 1 h 28"/>
                <a:gd name="T6" fmla="*/ 1 w 27"/>
                <a:gd name="T7" fmla="*/ 1 h 28"/>
                <a:gd name="T8" fmla="*/ 1 w 27"/>
                <a:gd name="T9" fmla="*/ 1 h 28"/>
                <a:gd name="T10" fmla="*/ 1 w 27"/>
                <a:gd name="T11" fmla="*/ 1 h 28"/>
                <a:gd name="T12" fmla="*/ 1 w 27"/>
                <a:gd name="T13" fmla="*/ 1 h 28"/>
                <a:gd name="T14" fmla="*/ 1 w 27"/>
                <a:gd name="T15" fmla="*/ 1 h 28"/>
                <a:gd name="T16" fmla="*/ 0 w 27"/>
                <a:gd name="T17" fmla="*/ 1 h 28"/>
                <a:gd name="T18" fmla="*/ 1 w 27"/>
                <a:gd name="T19" fmla="*/ 1 h 28"/>
                <a:gd name="T20" fmla="*/ 1 w 27"/>
                <a:gd name="T21" fmla="*/ 1 h 28"/>
                <a:gd name="T22" fmla="*/ 1 w 27"/>
                <a:gd name="T23" fmla="*/ 1 h 28"/>
                <a:gd name="T24" fmla="*/ 1 w 27"/>
                <a:gd name="T25" fmla="*/ 0 h 28"/>
                <a:gd name="T26" fmla="*/ 1 w 27"/>
                <a:gd name="T27" fmla="*/ 0 h 28"/>
                <a:gd name="T28" fmla="*/ 1 w 27"/>
                <a:gd name="T29" fmla="*/ 1 h 28"/>
                <a:gd name="T30" fmla="*/ 1 w 27"/>
                <a:gd name="T31" fmla="*/ 1 h 28"/>
                <a:gd name="T32" fmla="*/ 1 w 27"/>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28">
                  <a:moveTo>
                    <a:pt x="27" y="11"/>
                  </a:moveTo>
                  <a:lnTo>
                    <a:pt x="27" y="16"/>
                  </a:lnTo>
                  <a:lnTo>
                    <a:pt x="26" y="21"/>
                  </a:lnTo>
                  <a:lnTo>
                    <a:pt x="23" y="25"/>
                  </a:lnTo>
                  <a:lnTo>
                    <a:pt x="16" y="28"/>
                  </a:lnTo>
                  <a:lnTo>
                    <a:pt x="9" y="28"/>
                  </a:lnTo>
                  <a:lnTo>
                    <a:pt x="4" y="25"/>
                  </a:lnTo>
                  <a:lnTo>
                    <a:pt x="1" y="22"/>
                  </a:lnTo>
                  <a:lnTo>
                    <a:pt x="0" y="17"/>
                  </a:lnTo>
                  <a:lnTo>
                    <a:pt x="1" y="13"/>
                  </a:lnTo>
                  <a:lnTo>
                    <a:pt x="3" y="7"/>
                  </a:lnTo>
                  <a:lnTo>
                    <a:pt x="8" y="2"/>
                  </a:lnTo>
                  <a:lnTo>
                    <a:pt x="11" y="0"/>
                  </a:lnTo>
                  <a:lnTo>
                    <a:pt x="16" y="0"/>
                  </a:lnTo>
                  <a:lnTo>
                    <a:pt x="22" y="3"/>
                  </a:lnTo>
                  <a:lnTo>
                    <a:pt x="26" y="7"/>
                  </a:lnTo>
                  <a:lnTo>
                    <a:pt x="27" y="1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81" name="Freeform 353">
              <a:extLst>
                <a:ext uri="{FF2B5EF4-FFF2-40B4-BE49-F238E27FC236}">
                  <a16:creationId xmlns:a16="http://schemas.microsoft.com/office/drawing/2014/main" xmlns="" id="{C9941DBD-AB3B-401A-8F8B-4892B632C3E0}"/>
                </a:ext>
              </a:extLst>
            </p:cNvPr>
            <p:cNvSpPr>
              <a:spLocks/>
            </p:cNvSpPr>
            <p:nvPr/>
          </p:nvSpPr>
          <p:spPr bwMode="auto">
            <a:xfrm>
              <a:off x="2730" y="1078"/>
              <a:ext cx="12" cy="15"/>
            </a:xfrm>
            <a:custGeom>
              <a:avLst/>
              <a:gdLst>
                <a:gd name="T0" fmla="*/ 0 w 25"/>
                <a:gd name="T1" fmla="*/ 0 h 31"/>
                <a:gd name="T2" fmla="*/ 0 w 25"/>
                <a:gd name="T3" fmla="*/ 0 h 31"/>
                <a:gd name="T4" fmla="*/ 0 w 25"/>
                <a:gd name="T5" fmla="*/ 0 h 31"/>
                <a:gd name="T6" fmla="*/ 0 w 25"/>
                <a:gd name="T7" fmla="*/ 0 h 31"/>
                <a:gd name="T8" fmla="*/ 0 w 25"/>
                <a:gd name="T9" fmla="*/ 0 h 31"/>
                <a:gd name="T10" fmla="*/ 0 w 25"/>
                <a:gd name="T11" fmla="*/ 0 h 31"/>
                <a:gd name="T12" fmla="*/ 0 w 25"/>
                <a:gd name="T13" fmla="*/ 0 h 31"/>
                <a:gd name="T14" fmla="*/ 0 w 25"/>
                <a:gd name="T15" fmla="*/ 0 h 31"/>
                <a:gd name="T16" fmla="*/ 0 w 25"/>
                <a:gd name="T17" fmla="*/ 0 h 31"/>
                <a:gd name="T18" fmla="*/ 0 w 25"/>
                <a:gd name="T19" fmla="*/ 0 h 31"/>
                <a:gd name="T20" fmla="*/ 0 w 25"/>
                <a:gd name="T21" fmla="*/ 0 h 31"/>
                <a:gd name="T22" fmla="*/ 0 w 25"/>
                <a:gd name="T23" fmla="*/ 0 h 31"/>
                <a:gd name="T24" fmla="*/ 0 w 25"/>
                <a:gd name="T25" fmla="*/ 0 h 31"/>
                <a:gd name="T26" fmla="*/ 0 w 25"/>
                <a:gd name="T27" fmla="*/ 0 h 31"/>
                <a:gd name="T28" fmla="*/ 0 w 25"/>
                <a:gd name="T29" fmla="*/ 0 h 31"/>
                <a:gd name="T30" fmla="*/ 0 w 25"/>
                <a:gd name="T31" fmla="*/ 0 h 31"/>
                <a:gd name="T32" fmla="*/ 0 w 25"/>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5" h="31">
                  <a:moveTo>
                    <a:pt x="18" y="0"/>
                  </a:moveTo>
                  <a:lnTo>
                    <a:pt x="22" y="2"/>
                  </a:lnTo>
                  <a:lnTo>
                    <a:pt x="25" y="6"/>
                  </a:lnTo>
                  <a:lnTo>
                    <a:pt x="25" y="12"/>
                  </a:lnTo>
                  <a:lnTo>
                    <a:pt x="25" y="18"/>
                  </a:lnTo>
                  <a:lnTo>
                    <a:pt x="21" y="24"/>
                  </a:lnTo>
                  <a:lnTo>
                    <a:pt x="16" y="28"/>
                  </a:lnTo>
                  <a:lnTo>
                    <a:pt x="12" y="30"/>
                  </a:lnTo>
                  <a:lnTo>
                    <a:pt x="7" y="31"/>
                  </a:lnTo>
                  <a:lnTo>
                    <a:pt x="4" y="30"/>
                  </a:lnTo>
                  <a:lnTo>
                    <a:pt x="1" y="25"/>
                  </a:lnTo>
                  <a:lnTo>
                    <a:pt x="0" y="20"/>
                  </a:lnTo>
                  <a:lnTo>
                    <a:pt x="0" y="14"/>
                  </a:lnTo>
                  <a:lnTo>
                    <a:pt x="3" y="9"/>
                  </a:lnTo>
                  <a:lnTo>
                    <a:pt x="6" y="5"/>
                  </a:lnTo>
                  <a:lnTo>
                    <a:pt x="12" y="1"/>
                  </a:lnTo>
                  <a:lnTo>
                    <a:pt x="18" y="0"/>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82" name="Freeform 354">
              <a:extLst>
                <a:ext uri="{FF2B5EF4-FFF2-40B4-BE49-F238E27FC236}">
                  <a16:creationId xmlns:a16="http://schemas.microsoft.com/office/drawing/2014/main" xmlns="" id="{7B8C36C7-9A79-4D39-BA00-3B5CEE459620}"/>
                </a:ext>
              </a:extLst>
            </p:cNvPr>
            <p:cNvSpPr>
              <a:spLocks/>
            </p:cNvSpPr>
            <p:nvPr/>
          </p:nvSpPr>
          <p:spPr bwMode="auto">
            <a:xfrm>
              <a:off x="2704" y="1088"/>
              <a:ext cx="15" cy="17"/>
            </a:xfrm>
            <a:custGeom>
              <a:avLst/>
              <a:gdLst>
                <a:gd name="T0" fmla="*/ 1 w 30"/>
                <a:gd name="T1" fmla="*/ 1 h 33"/>
                <a:gd name="T2" fmla="*/ 1 w 30"/>
                <a:gd name="T3" fmla="*/ 1 h 33"/>
                <a:gd name="T4" fmla="*/ 1 w 30"/>
                <a:gd name="T5" fmla="*/ 1 h 33"/>
                <a:gd name="T6" fmla="*/ 1 w 30"/>
                <a:gd name="T7" fmla="*/ 1 h 33"/>
                <a:gd name="T8" fmla="*/ 1 w 30"/>
                <a:gd name="T9" fmla="*/ 2 h 33"/>
                <a:gd name="T10" fmla="*/ 1 w 30"/>
                <a:gd name="T11" fmla="*/ 1 h 33"/>
                <a:gd name="T12" fmla="*/ 0 w 30"/>
                <a:gd name="T13" fmla="*/ 1 h 33"/>
                <a:gd name="T14" fmla="*/ 0 w 30"/>
                <a:gd name="T15" fmla="*/ 1 h 33"/>
                <a:gd name="T16" fmla="*/ 1 w 30"/>
                <a:gd name="T17" fmla="*/ 1 h 33"/>
                <a:gd name="T18" fmla="*/ 1 w 30"/>
                <a:gd name="T19" fmla="*/ 1 h 33"/>
                <a:gd name="T20" fmla="*/ 1 w 30"/>
                <a:gd name="T21" fmla="*/ 1 h 33"/>
                <a:gd name="T22" fmla="*/ 1 w 30"/>
                <a:gd name="T23" fmla="*/ 1 h 33"/>
                <a:gd name="T24" fmla="*/ 1 w 30"/>
                <a:gd name="T25" fmla="*/ 0 h 33"/>
                <a:gd name="T26" fmla="*/ 1 w 30"/>
                <a:gd name="T27" fmla="*/ 1 h 33"/>
                <a:gd name="T28" fmla="*/ 1 w 30"/>
                <a:gd name="T29" fmla="*/ 1 h 33"/>
                <a:gd name="T30" fmla="*/ 1 w 30"/>
                <a:gd name="T31" fmla="*/ 1 h 33"/>
                <a:gd name="T32" fmla="*/ 1 w 30"/>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0" h="33">
                  <a:moveTo>
                    <a:pt x="27" y="17"/>
                  </a:moveTo>
                  <a:lnTo>
                    <a:pt x="24" y="23"/>
                  </a:lnTo>
                  <a:lnTo>
                    <a:pt x="20" y="29"/>
                  </a:lnTo>
                  <a:lnTo>
                    <a:pt x="16" y="32"/>
                  </a:lnTo>
                  <a:lnTo>
                    <a:pt x="9" y="33"/>
                  </a:lnTo>
                  <a:lnTo>
                    <a:pt x="3" y="31"/>
                  </a:lnTo>
                  <a:lnTo>
                    <a:pt x="0" y="28"/>
                  </a:lnTo>
                  <a:lnTo>
                    <a:pt x="0" y="22"/>
                  </a:lnTo>
                  <a:lnTo>
                    <a:pt x="1" y="15"/>
                  </a:lnTo>
                  <a:lnTo>
                    <a:pt x="4" y="9"/>
                  </a:lnTo>
                  <a:lnTo>
                    <a:pt x="10" y="3"/>
                  </a:lnTo>
                  <a:lnTo>
                    <a:pt x="16" y="1"/>
                  </a:lnTo>
                  <a:lnTo>
                    <a:pt x="22" y="0"/>
                  </a:lnTo>
                  <a:lnTo>
                    <a:pt x="25" y="1"/>
                  </a:lnTo>
                  <a:lnTo>
                    <a:pt x="28" y="6"/>
                  </a:lnTo>
                  <a:lnTo>
                    <a:pt x="30" y="11"/>
                  </a:lnTo>
                  <a:lnTo>
                    <a:pt x="27" y="17"/>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83" name="Freeform 355">
              <a:extLst>
                <a:ext uri="{FF2B5EF4-FFF2-40B4-BE49-F238E27FC236}">
                  <a16:creationId xmlns:a16="http://schemas.microsoft.com/office/drawing/2014/main" xmlns="" id="{6C476CED-35B5-4F7A-9ADA-ACFAD565B42F}"/>
                </a:ext>
              </a:extLst>
            </p:cNvPr>
            <p:cNvSpPr>
              <a:spLocks/>
            </p:cNvSpPr>
            <p:nvPr/>
          </p:nvSpPr>
          <p:spPr bwMode="auto">
            <a:xfrm>
              <a:off x="2686" y="1086"/>
              <a:ext cx="15" cy="14"/>
            </a:xfrm>
            <a:custGeom>
              <a:avLst/>
              <a:gdLst>
                <a:gd name="T0" fmla="*/ 1 w 29"/>
                <a:gd name="T1" fmla="*/ 0 h 29"/>
                <a:gd name="T2" fmla="*/ 1 w 29"/>
                <a:gd name="T3" fmla="*/ 0 h 29"/>
                <a:gd name="T4" fmla="*/ 0 w 29"/>
                <a:gd name="T5" fmla="*/ 0 h 29"/>
                <a:gd name="T6" fmla="*/ 0 w 29"/>
                <a:gd name="T7" fmla="*/ 0 h 29"/>
                <a:gd name="T8" fmla="*/ 1 w 29"/>
                <a:gd name="T9" fmla="*/ 0 h 29"/>
                <a:gd name="T10" fmla="*/ 1 w 29"/>
                <a:gd name="T11" fmla="*/ 0 h 29"/>
                <a:gd name="T12" fmla="*/ 1 w 29"/>
                <a:gd name="T13" fmla="*/ 0 h 29"/>
                <a:gd name="T14" fmla="*/ 1 w 29"/>
                <a:gd name="T15" fmla="*/ 0 h 29"/>
                <a:gd name="T16" fmla="*/ 1 w 29"/>
                <a:gd name="T17" fmla="*/ 0 h 29"/>
                <a:gd name="T18" fmla="*/ 1 w 29"/>
                <a:gd name="T19" fmla="*/ 0 h 29"/>
                <a:gd name="T20" fmla="*/ 1 w 29"/>
                <a:gd name="T21" fmla="*/ 0 h 29"/>
                <a:gd name="T22" fmla="*/ 1 w 29"/>
                <a:gd name="T23" fmla="*/ 0 h 29"/>
                <a:gd name="T24" fmla="*/ 1 w 29"/>
                <a:gd name="T25" fmla="*/ 0 h 29"/>
                <a:gd name="T26" fmla="*/ 1 w 29"/>
                <a:gd name="T27" fmla="*/ 0 h 29"/>
                <a:gd name="T28" fmla="*/ 1 w 29"/>
                <a:gd name="T29" fmla="*/ 0 h 29"/>
                <a:gd name="T30" fmla="*/ 1 w 29"/>
                <a:gd name="T31" fmla="*/ 0 h 29"/>
                <a:gd name="T32" fmla="*/ 1 w 29"/>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29">
                  <a:moveTo>
                    <a:pt x="5" y="26"/>
                  </a:moveTo>
                  <a:lnTo>
                    <a:pt x="1" y="22"/>
                  </a:lnTo>
                  <a:lnTo>
                    <a:pt x="0" y="17"/>
                  </a:lnTo>
                  <a:lnTo>
                    <a:pt x="0" y="13"/>
                  </a:lnTo>
                  <a:lnTo>
                    <a:pt x="2" y="8"/>
                  </a:lnTo>
                  <a:lnTo>
                    <a:pt x="7" y="5"/>
                  </a:lnTo>
                  <a:lnTo>
                    <a:pt x="12" y="1"/>
                  </a:lnTo>
                  <a:lnTo>
                    <a:pt x="16" y="0"/>
                  </a:lnTo>
                  <a:lnTo>
                    <a:pt x="21" y="1"/>
                  </a:lnTo>
                  <a:lnTo>
                    <a:pt x="25" y="4"/>
                  </a:lnTo>
                  <a:lnTo>
                    <a:pt x="28" y="8"/>
                  </a:lnTo>
                  <a:lnTo>
                    <a:pt x="29" y="14"/>
                  </a:lnTo>
                  <a:lnTo>
                    <a:pt x="28" y="19"/>
                  </a:lnTo>
                  <a:lnTo>
                    <a:pt x="23" y="23"/>
                  </a:lnTo>
                  <a:lnTo>
                    <a:pt x="18" y="28"/>
                  </a:lnTo>
                  <a:lnTo>
                    <a:pt x="12" y="29"/>
                  </a:lnTo>
                  <a:lnTo>
                    <a:pt x="5" y="2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84" name="Freeform 356">
              <a:extLst>
                <a:ext uri="{FF2B5EF4-FFF2-40B4-BE49-F238E27FC236}">
                  <a16:creationId xmlns:a16="http://schemas.microsoft.com/office/drawing/2014/main" xmlns="" id="{411A90E3-1491-4B1F-88ED-6307691BEF61}"/>
                </a:ext>
              </a:extLst>
            </p:cNvPr>
            <p:cNvSpPr>
              <a:spLocks/>
            </p:cNvSpPr>
            <p:nvPr/>
          </p:nvSpPr>
          <p:spPr bwMode="auto">
            <a:xfrm>
              <a:off x="2745" y="1012"/>
              <a:ext cx="123" cy="79"/>
            </a:xfrm>
            <a:custGeom>
              <a:avLst/>
              <a:gdLst>
                <a:gd name="T0" fmla="*/ 0 w 247"/>
                <a:gd name="T1" fmla="*/ 4 h 159"/>
                <a:gd name="T2" fmla="*/ 0 w 247"/>
                <a:gd name="T3" fmla="*/ 4 h 159"/>
                <a:gd name="T4" fmla="*/ 0 w 247"/>
                <a:gd name="T5" fmla="*/ 4 h 159"/>
                <a:gd name="T6" fmla="*/ 0 w 247"/>
                <a:gd name="T7" fmla="*/ 4 h 159"/>
                <a:gd name="T8" fmla="*/ 1 w 247"/>
                <a:gd name="T9" fmla="*/ 4 h 159"/>
                <a:gd name="T10" fmla="*/ 2 w 247"/>
                <a:gd name="T11" fmla="*/ 4 h 159"/>
                <a:gd name="T12" fmla="*/ 4 w 247"/>
                <a:gd name="T13" fmla="*/ 4 h 159"/>
                <a:gd name="T14" fmla="*/ 4 w 247"/>
                <a:gd name="T15" fmla="*/ 4 h 159"/>
                <a:gd name="T16" fmla="*/ 3 w 247"/>
                <a:gd name="T17" fmla="*/ 4 h 159"/>
                <a:gd name="T18" fmla="*/ 2 w 247"/>
                <a:gd name="T19" fmla="*/ 4 h 159"/>
                <a:gd name="T20" fmla="*/ 1 w 247"/>
                <a:gd name="T21" fmla="*/ 3 h 159"/>
                <a:gd name="T22" fmla="*/ 1 w 247"/>
                <a:gd name="T23" fmla="*/ 3 h 159"/>
                <a:gd name="T24" fmla="*/ 1 w 247"/>
                <a:gd name="T25" fmla="*/ 3 h 159"/>
                <a:gd name="T26" fmla="*/ 2 w 247"/>
                <a:gd name="T27" fmla="*/ 3 h 159"/>
                <a:gd name="T28" fmla="*/ 3 w 247"/>
                <a:gd name="T29" fmla="*/ 3 h 159"/>
                <a:gd name="T30" fmla="*/ 4 w 247"/>
                <a:gd name="T31" fmla="*/ 3 h 159"/>
                <a:gd name="T32" fmla="*/ 5 w 247"/>
                <a:gd name="T33" fmla="*/ 3 h 159"/>
                <a:gd name="T34" fmla="*/ 5 w 247"/>
                <a:gd name="T35" fmla="*/ 3 h 159"/>
                <a:gd name="T36" fmla="*/ 4 w 247"/>
                <a:gd name="T37" fmla="*/ 3 h 159"/>
                <a:gd name="T38" fmla="*/ 3 w 247"/>
                <a:gd name="T39" fmla="*/ 3 h 159"/>
                <a:gd name="T40" fmla="*/ 3 w 247"/>
                <a:gd name="T41" fmla="*/ 3 h 159"/>
                <a:gd name="T42" fmla="*/ 2 w 247"/>
                <a:gd name="T43" fmla="*/ 2 h 159"/>
                <a:gd name="T44" fmla="*/ 3 w 247"/>
                <a:gd name="T45" fmla="*/ 2 h 159"/>
                <a:gd name="T46" fmla="*/ 3 w 247"/>
                <a:gd name="T47" fmla="*/ 2 h 159"/>
                <a:gd name="T48" fmla="*/ 4 w 247"/>
                <a:gd name="T49" fmla="*/ 2 h 159"/>
                <a:gd name="T50" fmla="*/ 4 w 247"/>
                <a:gd name="T51" fmla="*/ 2 h 159"/>
                <a:gd name="T52" fmla="*/ 5 w 247"/>
                <a:gd name="T53" fmla="*/ 2 h 159"/>
                <a:gd name="T54" fmla="*/ 6 w 247"/>
                <a:gd name="T55" fmla="*/ 3 h 159"/>
                <a:gd name="T56" fmla="*/ 5 w 247"/>
                <a:gd name="T57" fmla="*/ 2 h 159"/>
                <a:gd name="T58" fmla="*/ 5 w 247"/>
                <a:gd name="T59" fmla="*/ 2 h 159"/>
                <a:gd name="T60" fmla="*/ 4 w 247"/>
                <a:gd name="T61" fmla="*/ 2 h 159"/>
                <a:gd name="T62" fmla="*/ 5 w 247"/>
                <a:gd name="T63" fmla="*/ 2 h 159"/>
                <a:gd name="T64" fmla="*/ 7 w 247"/>
                <a:gd name="T65" fmla="*/ 1 h 159"/>
                <a:gd name="T66" fmla="*/ 7 w 247"/>
                <a:gd name="T67" fmla="*/ 1 h 159"/>
                <a:gd name="T68" fmla="*/ 7 w 247"/>
                <a:gd name="T69" fmla="*/ 1 h 159"/>
                <a:gd name="T70" fmla="*/ 6 w 247"/>
                <a:gd name="T71" fmla="*/ 1 h 159"/>
                <a:gd name="T72" fmla="*/ 5 w 247"/>
                <a:gd name="T73" fmla="*/ 1 h 159"/>
                <a:gd name="T74" fmla="*/ 4 w 247"/>
                <a:gd name="T75" fmla="*/ 1 h 159"/>
                <a:gd name="T76" fmla="*/ 5 w 247"/>
                <a:gd name="T77" fmla="*/ 0 h 159"/>
                <a:gd name="T78" fmla="*/ 5 w 247"/>
                <a:gd name="T79" fmla="*/ 0 h 159"/>
                <a:gd name="T80" fmla="*/ 4 w 247"/>
                <a:gd name="T81" fmla="*/ 0 h 159"/>
                <a:gd name="T82" fmla="*/ 4 w 247"/>
                <a:gd name="T83" fmla="*/ 1 h 159"/>
                <a:gd name="T84" fmla="*/ 4 w 247"/>
                <a:gd name="T85" fmla="*/ 2 h 159"/>
                <a:gd name="T86" fmla="*/ 3 w 247"/>
                <a:gd name="T87" fmla="*/ 2 h 159"/>
                <a:gd name="T88" fmla="*/ 2 w 247"/>
                <a:gd name="T89" fmla="*/ 2 h 159"/>
                <a:gd name="T90" fmla="*/ 2 w 247"/>
                <a:gd name="T91" fmla="*/ 2 h 159"/>
                <a:gd name="T92" fmla="*/ 2 w 247"/>
                <a:gd name="T93" fmla="*/ 0 h 159"/>
                <a:gd name="T94" fmla="*/ 2 w 247"/>
                <a:gd name="T95" fmla="*/ 0 h 159"/>
                <a:gd name="T96" fmla="*/ 2 w 247"/>
                <a:gd name="T97" fmla="*/ 1 h 159"/>
                <a:gd name="T98" fmla="*/ 1 w 247"/>
                <a:gd name="T99" fmla="*/ 2 h 159"/>
                <a:gd name="T100" fmla="*/ 0 w 247"/>
                <a:gd name="T101" fmla="*/ 3 h 159"/>
                <a:gd name="T102" fmla="*/ 0 w 247"/>
                <a:gd name="T103" fmla="*/ 3 h 159"/>
                <a:gd name="T104" fmla="*/ 0 w 247"/>
                <a:gd name="T105" fmla="*/ 2 h 159"/>
                <a:gd name="T106" fmla="*/ 0 w 247"/>
                <a:gd name="T107" fmla="*/ 1 h 159"/>
                <a:gd name="T108" fmla="*/ 0 w 247"/>
                <a:gd name="T109" fmla="*/ 4 h 15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47" h="159">
                  <a:moveTo>
                    <a:pt x="0" y="128"/>
                  </a:moveTo>
                  <a:lnTo>
                    <a:pt x="3" y="129"/>
                  </a:lnTo>
                  <a:lnTo>
                    <a:pt x="4" y="130"/>
                  </a:lnTo>
                  <a:lnTo>
                    <a:pt x="6" y="131"/>
                  </a:lnTo>
                  <a:lnTo>
                    <a:pt x="7" y="133"/>
                  </a:lnTo>
                  <a:lnTo>
                    <a:pt x="8" y="136"/>
                  </a:lnTo>
                  <a:lnTo>
                    <a:pt x="9" y="137"/>
                  </a:lnTo>
                  <a:lnTo>
                    <a:pt x="9" y="139"/>
                  </a:lnTo>
                  <a:lnTo>
                    <a:pt x="9" y="141"/>
                  </a:lnTo>
                  <a:lnTo>
                    <a:pt x="14" y="137"/>
                  </a:lnTo>
                  <a:lnTo>
                    <a:pt x="19" y="133"/>
                  </a:lnTo>
                  <a:lnTo>
                    <a:pt x="22" y="131"/>
                  </a:lnTo>
                  <a:lnTo>
                    <a:pt x="24" y="129"/>
                  </a:lnTo>
                  <a:lnTo>
                    <a:pt x="34" y="133"/>
                  </a:lnTo>
                  <a:lnTo>
                    <a:pt x="46" y="139"/>
                  </a:lnTo>
                  <a:lnTo>
                    <a:pt x="61" y="145"/>
                  </a:lnTo>
                  <a:lnTo>
                    <a:pt x="77" y="149"/>
                  </a:lnTo>
                  <a:lnTo>
                    <a:pt x="95" y="154"/>
                  </a:lnTo>
                  <a:lnTo>
                    <a:pt x="110" y="158"/>
                  </a:lnTo>
                  <a:lnTo>
                    <a:pt x="123" y="159"/>
                  </a:lnTo>
                  <a:lnTo>
                    <a:pt x="133" y="159"/>
                  </a:lnTo>
                  <a:lnTo>
                    <a:pt x="142" y="156"/>
                  </a:lnTo>
                  <a:lnTo>
                    <a:pt x="144" y="155"/>
                  </a:lnTo>
                  <a:lnTo>
                    <a:pt x="140" y="154"/>
                  </a:lnTo>
                  <a:lnTo>
                    <a:pt x="133" y="154"/>
                  </a:lnTo>
                  <a:lnTo>
                    <a:pt x="120" y="154"/>
                  </a:lnTo>
                  <a:lnTo>
                    <a:pt x="106" y="152"/>
                  </a:lnTo>
                  <a:lnTo>
                    <a:pt x="92" y="147"/>
                  </a:lnTo>
                  <a:lnTo>
                    <a:pt x="79" y="143"/>
                  </a:lnTo>
                  <a:lnTo>
                    <a:pt x="66" y="138"/>
                  </a:lnTo>
                  <a:lnTo>
                    <a:pt x="54" y="132"/>
                  </a:lnTo>
                  <a:lnTo>
                    <a:pt x="45" y="126"/>
                  </a:lnTo>
                  <a:lnTo>
                    <a:pt x="38" y="121"/>
                  </a:lnTo>
                  <a:lnTo>
                    <a:pt x="36" y="117"/>
                  </a:lnTo>
                  <a:lnTo>
                    <a:pt x="38" y="115"/>
                  </a:lnTo>
                  <a:lnTo>
                    <a:pt x="43" y="115"/>
                  </a:lnTo>
                  <a:lnTo>
                    <a:pt x="49" y="113"/>
                  </a:lnTo>
                  <a:lnTo>
                    <a:pt x="56" y="109"/>
                  </a:lnTo>
                  <a:lnTo>
                    <a:pt x="62" y="107"/>
                  </a:lnTo>
                  <a:lnTo>
                    <a:pt x="69" y="103"/>
                  </a:lnTo>
                  <a:lnTo>
                    <a:pt x="74" y="101"/>
                  </a:lnTo>
                  <a:lnTo>
                    <a:pt x="81" y="105"/>
                  </a:lnTo>
                  <a:lnTo>
                    <a:pt x="92" y="109"/>
                  </a:lnTo>
                  <a:lnTo>
                    <a:pt x="105" y="114"/>
                  </a:lnTo>
                  <a:lnTo>
                    <a:pt x="119" y="118"/>
                  </a:lnTo>
                  <a:lnTo>
                    <a:pt x="133" y="123"/>
                  </a:lnTo>
                  <a:lnTo>
                    <a:pt x="147" y="125"/>
                  </a:lnTo>
                  <a:lnTo>
                    <a:pt x="159" y="126"/>
                  </a:lnTo>
                  <a:lnTo>
                    <a:pt x="168" y="125"/>
                  </a:lnTo>
                  <a:lnTo>
                    <a:pt x="175" y="123"/>
                  </a:lnTo>
                  <a:lnTo>
                    <a:pt x="179" y="121"/>
                  </a:lnTo>
                  <a:lnTo>
                    <a:pt x="178" y="120"/>
                  </a:lnTo>
                  <a:lnTo>
                    <a:pt x="171" y="120"/>
                  </a:lnTo>
                  <a:lnTo>
                    <a:pt x="165" y="120"/>
                  </a:lnTo>
                  <a:lnTo>
                    <a:pt x="158" y="120"/>
                  </a:lnTo>
                  <a:lnTo>
                    <a:pt x="151" y="118"/>
                  </a:lnTo>
                  <a:lnTo>
                    <a:pt x="144" y="117"/>
                  </a:lnTo>
                  <a:lnTo>
                    <a:pt x="137" y="116"/>
                  </a:lnTo>
                  <a:lnTo>
                    <a:pt x="130" y="114"/>
                  </a:lnTo>
                  <a:lnTo>
                    <a:pt x="123" y="110"/>
                  </a:lnTo>
                  <a:lnTo>
                    <a:pt x="117" y="108"/>
                  </a:lnTo>
                  <a:lnTo>
                    <a:pt x="105" y="103"/>
                  </a:lnTo>
                  <a:lnTo>
                    <a:pt x="96" y="100"/>
                  </a:lnTo>
                  <a:lnTo>
                    <a:pt x="89" y="98"/>
                  </a:lnTo>
                  <a:lnTo>
                    <a:pt x="84" y="94"/>
                  </a:lnTo>
                  <a:lnTo>
                    <a:pt x="89" y="92"/>
                  </a:lnTo>
                  <a:lnTo>
                    <a:pt x="94" y="90"/>
                  </a:lnTo>
                  <a:lnTo>
                    <a:pt x="100" y="87"/>
                  </a:lnTo>
                  <a:lnTo>
                    <a:pt x="107" y="86"/>
                  </a:lnTo>
                  <a:lnTo>
                    <a:pt x="113" y="85"/>
                  </a:lnTo>
                  <a:lnTo>
                    <a:pt x="120" y="84"/>
                  </a:lnTo>
                  <a:lnTo>
                    <a:pt x="125" y="83"/>
                  </a:lnTo>
                  <a:lnTo>
                    <a:pt x="129" y="81"/>
                  </a:lnTo>
                  <a:lnTo>
                    <a:pt x="133" y="80"/>
                  </a:lnTo>
                  <a:lnTo>
                    <a:pt x="138" y="81"/>
                  </a:lnTo>
                  <a:lnTo>
                    <a:pt x="143" y="83"/>
                  </a:lnTo>
                  <a:lnTo>
                    <a:pt x="149" y="85"/>
                  </a:lnTo>
                  <a:lnTo>
                    <a:pt x="156" y="87"/>
                  </a:lnTo>
                  <a:lnTo>
                    <a:pt x="161" y="91"/>
                  </a:lnTo>
                  <a:lnTo>
                    <a:pt x="167" y="93"/>
                  </a:lnTo>
                  <a:lnTo>
                    <a:pt x="172" y="95"/>
                  </a:lnTo>
                  <a:lnTo>
                    <a:pt x="181" y="99"/>
                  </a:lnTo>
                  <a:lnTo>
                    <a:pt x="190" y="100"/>
                  </a:lnTo>
                  <a:lnTo>
                    <a:pt x="194" y="99"/>
                  </a:lnTo>
                  <a:lnTo>
                    <a:pt x="190" y="95"/>
                  </a:lnTo>
                  <a:lnTo>
                    <a:pt x="186" y="93"/>
                  </a:lnTo>
                  <a:lnTo>
                    <a:pt x="181" y="91"/>
                  </a:lnTo>
                  <a:lnTo>
                    <a:pt x="175" y="87"/>
                  </a:lnTo>
                  <a:lnTo>
                    <a:pt x="170" y="85"/>
                  </a:lnTo>
                  <a:lnTo>
                    <a:pt x="165" y="83"/>
                  </a:lnTo>
                  <a:lnTo>
                    <a:pt x="160" y="80"/>
                  </a:lnTo>
                  <a:lnTo>
                    <a:pt x="157" y="78"/>
                  </a:lnTo>
                  <a:lnTo>
                    <a:pt x="155" y="76"/>
                  </a:lnTo>
                  <a:lnTo>
                    <a:pt x="163" y="75"/>
                  </a:lnTo>
                  <a:lnTo>
                    <a:pt x="173" y="72"/>
                  </a:lnTo>
                  <a:lnTo>
                    <a:pt x="186" y="70"/>
                  </a:lnTo>
                  <a:lnTo>
                    <a:pt x="199" y="68"/>
                  </a:lnTo>
                  <a:lnTo>
                    <a:pt x="213" y="65"/>
                  </a:lnTo>
                  <a:lnTo>
                    <a:pt x="226" y="63"/>
                  </a:lnTo>
                  <a:lnTo>
                    <a:pt x="235" y="61"/>
                  </a:lnTo>
                  <a:lnTo>
                    <a:pt x="241" y="60"/>
                  </a:lnTo>
                  <a:lnTo>
                    <a:pt x="247" y="58"/>
                  </a:lnTo>
                  <a:lnTo>
                    <a:pt x="247" y="56"/>
                  </a:lnTo>
                  <a:lnTo>
                    <a:pt x="243" y="55"/>
                  </a:lnTo>
                  <a:lnTo>
                    <a:pt x="235" y="54"/>
                  </a:lnTo>
                  <a:lnTo>
                    <a:pt x="227" y="54"/>
                  </a:lnTo>
                  <a:lnTo>
                    <a:pt x="216" y="54"/>
                  </a:lnTo>
                  <a:lnTo>
                    <a:pt x="202" y="55"/>
                  </a:lnTo>
                  <a:lnTo>
                    <a:pt x="188" y="56"/>
                  </a:lnTo>
                  <a:lnTo>
                    <a:pt x="174" y="58"/>
                  </a:lnTo>
                  <a:lnTo>
                    <a:pt x="163" y="61"/>
                  </a:lnTo>
                  <a:lnTo>
                    <a:pt x="152" y="63"/>
                  </a:lnTo>
                  <a:lnTo>
                    <a:pt x="145" y="65"/>
                  </a:lnTo>
                  <a:lnTo>
                    <a:pt x="149" y="52"/>
                  </a:lnTo>
                  <a:lnTo>
                    <a:pt x="155" y="34"/>
                  </a:lnTo>
                  <a:lnTo>
                    <a:pt x="161" y="17"/>
                  </a:lnTo>
                  <a:lnTo>
                    <a:pt x="170" y="7"/>
                  </a:lnTo>
                  <a:lnTo>
                    <a:pt x="173" y="2"/>
                  </a:lnTo>
                  <a:lnTo>
                    <a:pt x="173" y="0"/>
                  </a:lnTo>
                  <a:lnTo>
                    <a:pt x="168" y="1"/>
                  </a:lnTo>
                  <a:lnTo>
                    <a:pt x="164" y="4"/>
                  </a:lnTo>
                  <a:lnTo>
                    <a:pt x="160" y="9"/>
                  </a:lnTo>
                  <a:lnTo>
                    <a:pt x="156" y="15"/>
                  </a:lnTo>
                  <a:lnTo>
                    <a:pt x="150" y="24"/>
                  </a:lnTo>
                  <a:lnTo>
                    <a:pt x="144" y="33"/>
                  </a:lnTo>
                  <a:lnTo>
                    <a:pt x="138" y="42"/>
                  </a:lnTo>
                  <a:lnTo>
                    <a:pt x="133" y="52"/>
                  </a:lnTo>
                  <a:lnTo>
                    <a:pt x="129" y="58"/>
                  </a:lnTo>
                  <a:lnTo>
                    <a:pt x="128" y="64"/>
                  </a:lnTo>
                  <a:lnTo>
                    <a:pt x="122" y="65"/>
                  </a:lnTo>
                  <a:lnTo>
                    <a:pt x="115" y="68"/>
                  </a:lnTo>
                  <a:lnTo>
                    <a:pt x="107" y="70"/>
                  </a:lnTo>
                  <a:lnTo>
                    <a:pt x="99" y="72"/>
                  </a:lnTo>
                  <a:lnTo>
                    <a:pt x="91" y="75"/>
                  </a:lnTo>
                  <a:lnTo>
                    <a:pt x="83" y="77"/>
                  </a:lnTo>
                  <a:lnTo>
                    <a:pt x="77" y="79"/>
                  </a:lnTo>
                  <a:lnTo>
                    <a:pt x="73" y="80"/>
                  </a:lnTo>
                  <a:lnTo>
                    <a:pt x="74" y="67"/>
                  </a:lnTo>
                  <a:lnTo>
                    <a:pt x="79" y="47"/>
                  </a:lnTo>
                  <a:lnTo>
                    <a:pt x="84" y="27"/>
                  </a:lnTo>
                  <a:lnTo>
                    <a:pt x="90" y="14"/>
                  </a:lnTo>
                  <a:lnTo>
                    <a:pt x="94" y="7"/>
                  </a:lnTo>
                  <a:lnTo>
                    <a:pt x="94" y="4"/>
                  </a:lnTo>
                  <a:lnTo>
                    <a:pt x="90" y="5"/>
                  </a:lnTo>
                  <a:lnTo>
                    <a:pt x="85" y="12"/>
                  </a:lnTo>
                  <a:lnTo>
                    <a:pt x="77" y="26"/>
                  </a:lnTo>
                  <a:lnTo>
                    <a:pt x="67" y="45"/>
                  </a:lnTo>
                  <a:lnTo>
                    <a:pt x="60" y="65"/>
                  </a:lnTo>
                  <a:lnTo>
                    <a:pt x="58" y="84"/>
                  </a:lnTo>
                  <a:lnTo>
                    <a:pt x="47" y="91"/>
                  </a:lnTo>
                  <a:lnTo>
                    <a:pt x="39" y="98"/>
                  </a:lnTo>
                  <a:lnTo>
                    <a:pt x="33" y="105"/>
                  </a:lnTo>
                  <a:lnTo>
                    <a:pt x="27" y="109"/>
                  </a:lnTo>
                  <a:lnTo>
                    <a:pt x="23" y="111"/>
                  </a:lnTo>
                  <a:lnTo>
                    <a:pt x="20" y="111"/>
                  </a:lnTo>
                  <a:lnTo>
                    <a:pt x="19" y="109"/>
                  </a:lnTo>
                  <a:lnTo>
                    <a:pt x="20" y="103"/>
                  </a:lnTo>
                  <a:lnTo>
                    <a:pt x="22" y="90"/>
                  </a:lnTo>
                  <a:lnTo>
                    <a:pt x="26" y="69"/>
                  </a:lnTo>
                  <a:lnTo>
                    <a:pt x="30" y="48"/>
                  </a:lnTo>
                  <a:lnTo>
                    <a:pt x="34" y="34"/>
                  </a:lnTo>
                  <a:lnTo>
                    <a:pt x="23" y="50"/>
                  </a:lnTo>
                  <a:lnTo>
                    <a:pt x="13" y="77"/>
                  </a:lnTo>
                  <a:lnTo>
                    <a:pt x="5" y="105"/>
                  </a:lnTo>
                  <a:lnTo>
                    <a:pt x="0" y="128"/>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85" name="Freeform 357">
              <a:extLst>
                <a:ext uri="{FF2B5EF4-FFF2-40B4-BE49-F238E27FC236}">
                  <a16:creationId xmlns:a16="http://schemas.microsoft.com/office/drawing/2014/main" xmlns="" id="{138795E4-BDCB-4394-9D23-0621CE593222}"/>
                </a:ext>
              </a:extLst>
            </p:cNvPr>
            <p:cNvSpPr>
              <a:spLocks/>
            </p:cNvSpPr>
            <p:nvPr/>
          </p:nvSpPr>
          <p:spPr bwMode="auto">
            <a:xfrm>
              <a:off x="2752" y="1141"/>
              <a:ext cx="85" cy="100"/>
            </a:xfrm>
            <a:custGeom>
              <a:avLst/>
              <a:gdLst>
                <a:gd name="T0" fmla="*/ 0 w 171"/>
                <a:gd name="T1" fmla="*/ 1 h 200"/>
                <a:gd name="T2" fmla="*/ 0 w 171"/>
                <a:gd name="T3" fmla="*/ 1 h 200"/>
                <a:gd name="T4" fmla="*/ 0 w 171"/>
                <a:gd name="T5" fmla="*/ 1 h 200"/>
                <a:gd name="T6" fmla="*/ 0 w 171"/>
                <a:gd name="T7" fmla="*/ 2 h 200"/>
                <a:gd name="T8" fmla="*/ 0 w 171"/>
                <a:gd name="T9" fmla="*/ 2 h 200"/>
                <a:gd name="T10" fmla="*/ 0 w 171"/>
                <a:gd name="T11" fmla="*/ 4 h 200"/>
                <a:gd name="T12" fmla="*/ 0 w 171"/>
                <a:gd name="T13" fmla="*/ 4 h 200"/>
                <a:gd name="T14" fmla="*/ 0 w 171"/>
                <a:gd name="T15" fmla="*/ 4 h 200"/>
                <a:gd name="T16" fmla="*/ 0 w 171"/>
                <a:gd name="T17" fmla="*/ 4 h 200"/>
                <a:gd name="T18" fmla="*/ 0 w 171"/>
                <a:gd name="T19" fmla="*/ 3 h 200"/>
                <a:gd name="T20" fmla="*/ 1 w 171"/>
                <a:gd name="T21" fmla="*/ 2 h 200"/>
                <a:gd name="T22" fmla="*/ 1 w 171"/>
                <a:gd name="T23" fmla="*/ 2 h 200"/>
                <a:gd name="T24" fmla="*/ 1 w 171"/>
                <a:gd name="T25" fmla="*/ 3 h 200"/>
                <a:gd name="T26" fmla="*/ 2 w 171"/>
                <a:gd name="T27" fmla="*/ 3 h 200"/>
                <a:gd name="T28" fmla="*/ 2 w 171"/>
                <a:gd name="T29" fmla="*/ 4 h 200"/>
                <a:gd name="T30" fmla="*/ 2 w 171"/>
                <a:gd name="T31" fmla="*/ 5 h 200"/>
                <a:gd name="T32" fmla="*/ 2 w 171"/>
                <a:gd name="T33" fmla="*/ 5 h 200"/>
                <a:gd name="T34" fmla="*/ 2 w 171"/>
                <a:gd name="T35" fmla="*/ 6 h 200"/>
                <a:gd name="T36" fmla="*/ 2 w 171"/>
                <a:gd name="T37" fmla="*/ 6 h 200"/>
                <a:gd name="T38" fmla="*/ 2 w 171"/>
                <a:gd name="T39" fmla="*/ 6 h 200"/>
                <a:gd name="T40" fmla="*/ 2 w 171"/>
                <a:gd name="T41" fmla="*/ 6 h 200"/>
                <a:gd name="T42" fmla="*/ 2 w 171"/>
                <a:gd name="T43" fmla="*/ 5 h 200"/>
                <a:gd name="T44" fmla="*/ 2 w 171"/>
                <a:gd name="T45" fmla="*/ 5 h 200"/>
                <a:gd name="T46" fmla="*/ 2 w 171"/>
                <a:gd name="T47" fmla="*/ 4 h 200"/>
                <a:gd name="T48" fmla="*/ 3 w 171"/>
                <a:gd name="T49" fmla="*/ 4 h 200"/>
                <a:gd name="T50" fmla="*/ 3 w 171"/>
                <a:gd name="T51" fmla="*/ 5 h 200"/>
                <a:gd name="T52" fmla="*/ 4 w 171"/>
                <a:gd name="T53" fmla="*/ 6 h 200"/>
                <a:gd name="T54" fmla="*/ 5 w 171"/>
                <a:gd name="T55" fmla="*/ 7 h 200"/>
                <a:gd name="T56" fmla="*/ 5 w 171"/>
                <a:gd name="T57" fmla="*/ 6 h 200"/>
                <a:gd name="T58" fmla="*/ 4 w 171"/>
                <a:gd name="T59" fmla="*/ 6 h 200"/>
                <a:gd name="T60" fmla="*/ 4 w 171"/>
                <a:gd name="T61" fmla="*/ 5 h 200"/>
                <a:gd name="T62" fmla="*/ 4 w 171"/>
                <a:gd name="T63" fmla="*/ 5 h 200"/>
                <a:gd name="T64" fmla="*/ 4 w 171"/>
                <a:gd name="T65" fmla="*/ 4 h 200"/>
                <a:gd name="T66" fmla="*/ 3 w 171"/>
                <a:gd name="T67" fmla="*/ 4 h 200"/>
                <a:gd name="T68" fmla="*/ 3 w 171"/>
                <a:gd name="T69" fmla="*/ 4 h 200"/>
                <a:gd name="T70" fmla="*/ 3 w 171"/>
                <a:gd name="T71" fmla="*/ 3 h 200"/>
                <a:gd name="T72" fmla="*/ 3 w 171"/>
                <a:gd name="T73" fmla="*/ 3 h 200"/>
                <a:gd name="T74" fmla="*/ 3 w 171"/>
                <a:gd name="T75" fmla="*/ 3 h 200"/>
                <a:gd name="T76" fmla="*/ 3 w 171"/>
                <a:gd name="T77" fmla="*/ 3 h 200"/>
                <a:gd name="T78" fmla="*/ 4 w 171"/>
                <a:gd name="T79" fmla="*/ 4 h 200"/>
                <a:gd name="T80" fmla="*/ 4 w 171"/>
                <a:gd name="T81" fmla="*/ 4 h 200"/>
                <a:gd name="T82" fmla="*/ 4 w 171"/>
                <a:gd name="T83" fmla="*/ 4 h 200"/>
                <a:gd name="T84" fmla="*/ 4 w 171"/>
                <a:gd name="T85" fmla="*/ 4 h 200"/>
                <a:gd name="T86" fmla="*/ 3 w 171"/>
                <a:gd name="T87" fmla="*/ 3 h 200"/>
                <a:gd name="T88" fmla="*/ 3 w 171"/>
                <a:gd name="T89" fmla="*/ 3 h 200"/>
                <a:gd name="T90" fmla="*/ 2 w 171"/>
                <a:gd name="T91" fmla="*/ 3 h 200"/>
                <a:gd name="T92" fmla="*/ 2 w 171"/>
                <a:gd name="T93" fmla="*/ 2 h 200"/>
                <a:gd name="T94" fmla="*/ 1 w 171"/>
                <a:gd name="T95" fmla="*/ 2 h 200"/>
                <a:gd name="T96" fmla="*/ 1 w 171"/>
                <a:gd name="T97" fmla="*/ 2 h 200"/>
                <a:gd name="T98" fmla="*/ 1 w 171"/>
                <a:gd name="T99" fmla="*/ 2 h 200"/>
                <a:gd name="T100" fmla="*/ 1 w 171"/>
                <a:gd name="T101" fmla="*/ 2 h 200"/>
                <a:gd name="T102" fmla="*/ 1 w 171"/>
                <a:gd name="T103" fmla="*/ 1 h 200"/>
                <a:gd name="T104" fmla="*/ 2 w 171"/>
                <a:gd name="T105" fmla="*/ 1 h 200"/>
                <a:gd name="T106" fmla="*/ 2 w 171"/>
                <a:gd name="T107" fmla="*/ 2 h 200"/>
                <a:gd name="T108" fmla="*/ 3 w 171"/>
                <a:gd name="T109" fmla="*/ 2 h 200"/>
                <a:gd name="T110" fmla="*/ 3 w 171"/>
                <a:gd name="T111" fmla="*/ 1 h 200"/>
                <a:gd name="T112" fmla="*/ 2 w 171"/>
                <a:gd name="T113" fmla="*/ 1 h 200"/>
                <a:gd name="T114" fmla="*/ 2 w 171"/>
                <a:gd name="T115" fmla="*/ 1 h 200"/>
                <a:gd name="T116" fmla="*/ 1 w 171"/>
                <a:gd name="T117" fmla="*/ 1 h 200"/>
                <a:gd name="T118" fmla="*/ 1 w 171"/>
                <a:gd name="T119" fmla="*/ 1 h 200"/>
                <a:gd name="T120" fmla="*/ 0 w 171"/>
                <a:gd name="T121" fmla="*/ 1 h 200"/>
                <a:gd name="T122" fmla="*/ 0 w 171"/>
                <a:gd name="T123" fmla="*/ 1 h 20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71" h="200">
                  <a:moveTo>
                    <a:pt x="8" y="0"/>
                  </a:moveTo>
                  <a:lnTo>
                    <a:pt x="6" y="3"/>
                  </a:lnTo>
                  <a:lnTo>
                    <a:pt x="5" y="6"/>
                  </a:lnTo>
                  <a:lnTo>
                    <a:pt x="3" y="9"/>
                  </a:lnTo>
                  <a:lnTo>
                    <a:pt x="0" y="11"/>
                  </a:lnTo>
                  <a:lnTo>
                    <a:pt x="7" y="18"/>
                  </a:lnTo>
                  <a:lnTo>
                    <a:pt x="14" y="26"/>
                  </a:lnTo>
                  <a:lnTo>
                    <a:pt x="18" y="34"/>
                  </a:lnTo>
                  <a:lnTo>
                    <a:pt x="18" y="41"/>
                  </a:lnTo>
                  <a:lnTo>
                    <a:pt x="16" y="54"/>
                  </a:lnTo>
                  <a:lnTo>
                    <a:pt x="18" y="76"/>
                  </a:lnTo>
                  <a:lnTo>
                    <a:pt x="19" y="99"/>
                  </a:lnTo>
                  <a:lnTo>
                    <a:pt x="21" y="114"/>
                  </a:lnTo>
                  <a:lnTo>
                    <a:pt x="24" y="121"/>
                  </a:lnTo>
                  <a:lnTo>
                    <a:pt x="27" y="124"/>
                  </a:lnTo>
                  <a:lnTo>
                    <a:pt x="29" y="123"/>
                  </a:lnTo>
                  <a:lnTo>
                    <a:pt x="29" y="116"/>
                  </a:lnTo>
                  <a:lnTo>
                    <a:pt x="28" y="102"/>
                  </a:lnTo>
                  <a:lnTo>
                    <a:pt x="29" y="84"/>
                  </a:lnTo>
                  <a:lnTo>
                    <a:pt x="30" y="67"/>
                  </a:lnTo>
                  <a:lnTo>
                    <a:pt x="32" y="54"/>
                  </a:lnTo>
                  <a:lnTo>
                    <a:pt x="37" y="57"/>
                  </a:lnTo>
                  <a:lnTo>
                    <a:pt x="42" y="61"/>
                  </a:lnTo>
                  <a:lnTo>
                    <a:pt x="47" y="64"/>
                  </a:lnTo>
                  <a:lnTo>
                    <a:pt x="52" y="69"/>
                  </a:lnTo>
                  <a:lnTo>
                    <a:pt x="57" y="74"/>
                  </a:lnTo>
                  <a:lnTo>
                    <a:pt x="61" y="78"/>
                  </a:lnTo>
                  <a:lnTo>
                    <a:pt x="65" y="83"/>
                  </a:lnTo>
                  <a:lnTo>
                    <a:pt x="67" y="86"/>
                  </a:lnTo>
                  <a:lnTo>
                    <a:pt x="70" y="98"/>
                  </a:lnTo>
                  <a:lnTo>
                    <a:pt x="73" y="114"/>
                  </a:lnTo>
                  <a:lnTo>
                    <a:pt x="75" y="132"/>
                  </a:lnTo>
                  <a:lnTo>
                    <a:pt x="75" y="146"/>
                  </a:lnTo>
                  <a:lnTo>
                    <a:pt x="74" y="157"/>
                  </a:lnTo>
                  <a:lnTo>
                    <a:pt x="73" y="166"/>
                  </a:lnTo>
                  <a:lnTo>
                    <a:pt x="74" y="176"/>
                  </a:lnTo>
                  <a:lnTo>
                    <a:pt x="76" y="183"/>
                  </a:lnTo>
                  <a:lnTo>
                    <a:pt x="79" y="186"/>
                  </a:lnTo>
                  <a:lnTo>
                    <a:pt x="80" y="184"/>
                  </a:lnTo>
                  <a:lnTo>
                    <a:pt x="81" y="180"/>
                  </a:lnTo>
                  <a:lnTo>
                    <a:pt x="80" y="173"/>
                  </a:lnTo>
                  <a:lnTo>
                    <a:pt x="80" y="163"/>
                  </a:lnTo>
                  <a:lnTo>
                    <a:pt x="82" y="155"/>
                  </a:lnTo>
                  <a:lnTo>
                    <a:pt x="84" y="148"/>
                  </a:lnTo>
                  <a:lnTo>
                    <a:pt x="85" y="143"/>
                  </a:lnTo>
                  <a:lnTo>
                    <a:pt x="87" y="135"/>
                  </a:lnTo>
                  <a:lnTo>
                    <a:pt x="87" y="121"/>
                  </a:lnTo>
                  <a:lnTo>
                    <a:pt x="87" y="108"/>
                  </a:lnTo>
                  <a:lnTo>
                    <a:pt x="85" y="99"/>
                  </a:lnTo>
                  <a:lnTo>
                    <a:pt x="97" y="112"/>
                  </a:lnTo>
                  <a:lnTo>
                    <a:pt x="108" y="127"/>
                  </a:lnTo>
                  <a:lnTo>
                    <a:pt x="121" y="143"/>
                  </a:lnTo>
                  <a:lnTo>
                    <a:pt x="134" y="159"/>
                  </a:lnTo>
                  <a:lnTo>
                    <a:pt x="145" y="174"/>
                  </a:lnTo>
                  <a:lnTo>
                    <a:pt x="156" y="186"/>
                  </a:lnTo>
                  <a:lnTo>
                    <a:pt x="164" y="196"/>
                  </a:lnTo>
                  <a:lnTo>
                    <a:pt x="171" y="200"/>
                  </a:lnTo>
                  <a:lnTo>
                    <a:pt x="166" y="192"/>
                  </a:lnTo>
                  <a:lnTo>
                    <a:pt x="161" y="182"/>
                  </a:lnTo>
                  <a:lnTo>
                    <a:pt x="156" y="173"/>
                  </a:lnTo>
                  <a:lnTo>
                    <a:pt x="150" y="162"/>
                  </a:lnTo>
                  <a:lnTo>
                    <a:pt x="144" y="153"/>
                  </a:lnTo>
                  <a:lnTo>
                    <a:pt x="140" y="144"/>
                  </a:lnTo>
                  <a:lnTo>
                    <a:pt x="135" y="137"/>
                  </a:lnTo>
                  <a:lnTo>
                    <a:pt x="133" y="132"/>
                  </a:lnTo>
                  <a:lnTo>
                    <a:pt x="130" y="128"/>
                  </a:lnTo>
                  <a:lnTo>
                    <a:pt x="127" y="122"/>
                  </a:lnTo>
                  <a:lnTo>
                    <a:pt x="121" y="116"/>
                  </a:lnTo>
                  <a:lnTo>
                    <a:pt x="115" y="109"/>
                  </a:lnTo>
                  <a:lnTo>
                    <a:pt x="110" y="103"/>
                  </a:lnTo>
                  <a:lnTo>
                    <a:pt x="104" y="98"/>
                  </a:lnTo>
                  <a:lnTo>
                    <a:pt x="98" y="93"/>
                  </a:lnTo>
                  <a:lnTo>
                    <a:pt x="95" y="90"/>
                  </a:lnTo>
                  <a:lnTo>
                    <a:pt x="99" y="90"/>
                  </a:lnTo>
                  <a:lnTo>
                    <a:pt x="105" y="91"/>
                  </a:lnTo>
                  <a:lnTo>
                    <a:pt x="111" y="92"/>
                  </a:lnTo>
                  <a:lnTo>
                    <a:pt x="118" y="93"/>
                  </a:lnTo>
                  <a:lnTo>
                    <a:pt x="123" y="95"/>
                  </a:lnTo>
                  <a:lnTo>
                    <a:pt x="129" y="98"/>
                  </a:lnTo>
                  <a:lnTo>
                    <a:pt x="134" y="101"/>
                  </a:lnTo>
                  <a:lnTo>
                    <a:pt x="137" y="103"/>
                  </a:lnTo>
                  <a:lnTo>
                    <a:pt x="142" y="107"/>
                  </a:lnTo>
                  <a:lnTo>
                    <a:pt x="146" y="108"/>
                  </a:lnTo>
                  <a:lnTo>
                    <a:pt x="149" y="107"/>
                  </a:lnTo>
                  <a:lnTo>
                    <a:pt x="145" y="101"/>
                  </a:lnTo>
                  <a:lnTo>
                    <a:pt x="141" y="97"/>
                  </a:lnTo>
                  <a:lnTo>
                    <a:pt x="134" y="92"/>
                  </a:lnTo>
                  <a:lnTo>
                    <a:pt x="126" y="86"/>
                  </a:lnTo>
                  <a:lnTo>
                    <a:pt x="115" y="80"/>
                  </a:lnTo>
                  <a:lnTo>
                    <a:pt x="105" y="76"/>
                  </a:lnTo>
                  <a:lnTo>
                    <a:pt x="95" y="71"/>
                  </a:lnTo>
                  <a:lnTo>
                    <a:pt x="85" y="68"/>
                  </a:lnTo>
                  <a:lnTo>
                    <a:pt x="76" y="67"/>
                  </a:lnTo>
                  <a:lnTo>
                    <a:pt x="72" y="64"/>
                  </a:lnTo>
                  <a:lnTo>
                    <a:pt x="66" y="62"/>
                  </a:lnTo>
                  <a:lnTo>
                    <a:pt x="61" y="57"/>
                  </a:lnTo>
                  <a:lnTo>
                    <a:pt x="56" y="54"/>
                  </a:lnTo>
                  <a:lnTo>
                    <a:pt x="51" y="49"/>
                  </a:lnTo>
                  <a:lnTo>
                    <a:pt x="46" y="45"/>
                  </a:lnTo>
                  <a:lnTo>
                    <a:pt x="43" y="41"/>
                  </a:lnTo>
                  <a:lnTo>
                    <a:pt x="39" y="37"/>
                  </a:lnTo>
                  <a:lnTo>
                    <a:pt x="45" y="34"/>
                  </a:lnTo>
                  <a:lnTo>
                    <a:pt x="52" y="33"/>
                  </a:lnTo>
                  <a:lnTo>
                    <a:pt x="60" y="32"/>
                  </a:lnTo>
                  <a:lnTo>
                    <a:pt x="69" y="32"/>
                  </a:lnTo>
                  <a:lnTo>
                    <a:pt x="79" y="32"/>
                  </a:lnTo>
                  <a:lnTo>
                    <a:pt x="87" y="32"/>
                  </a:lnTo>
                  <a:lnTo>
                    <a:pt x="94" y="33"/>
                  </a:lnTo>
                  <a:lnTo>
                    <a:pt x="99" y="34"/>
                  </a:lnTo>
                  <a:lnTo>
                    <a:pt x="107" y="37"/>
                  </a:lnTo>
                  <a:lnTo>
                    <a:pt x="112" y="36"/>
                  </a:lnTo>
                  <a:lnTo>
                    <a:pt x="110" y="32"/>
                  </a:lnTo>
                  <a:lnTo>
                    <a:pt x="99" y="27"/>
                  </a:lnTo>
                  <a:lnTo>
                    <a:pt x="90" y="25"/>
                  </a:lnTo>
                  <a:lnTo>
                    <a:pt x="80" y="24"/>
                  </a:lnTo>
                  <a:lnTo>
                    <a:pt x="69" y="22"/>
                  </a:lnTo>
                  <a:lnTo>
                    <a:pt x="59" y="22"/>
                  </a:lnTo>
                  <a:lnTo>
                    <a:pt x="49" y="21"/>
                  </a:lnTo>
                  <a:lnTo>
                    <a:pt x="39" y="21"/>
                  </a:lnTo>
                  <a:lnTo>
                    <a:pt x="32" y="19"/>
                  </a:lnTo>
                  <a:lnTo>
                    <a:pt x="27" y="19"/>
                  </a:lnTo>
                  <a:lnTo>
                    <a:pt x="20" y="17"/>
                  </a:lnTo>
                  <a:lnTo>
                    <a:pt x="15" y="12"/>
                  </a:lnTo>
                  <a:lnTo>
                    <a:pt x="12" y="6"/>
                  </a:lnTo>
                  <a:lnTo>
                    <a:pt x="8" y="0"/>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86" name="Freeform 358">
              <a:extLst>
                <a:ext uri="{FF2B5EF4-FFF2-40B4-BE49-F238E27FC236}">
                  <a16:creationId xmlns:a16="http://schemas.microsoft.com/office/drawing/2014/main" xmlns="" id="{93172A24-B2ED-4F30-B614-D2FDD186BA1B}"/>
                </a:ext>
              </a:extLst>
            </p:cNvPr>
            <p:cNvSpPr>
              <a:spLocks/>
            </p:cNvSpPr>
            <p:nvPr/>
          </p:nvSpPr>
          <p:spPr bwMode="auto">
            <a:xfrm>
              <a:off x="2644" y="1123"/>
              <a:ext cx="63" cy="131"/>
            </a:xfrm>
            <a:custGeom>
              <a:avLst/>
              <a:gdLst>
                <a:gd name="T0" fmla="*/ 4 w 125"/>
                <a:gd name="T1" fmla="*/ 1 h 263"/>
                <a:gd name="T2" fmla="*/ 4 w 125"/>
                <a:gd name="T3" fmla="*/ 1 h 263"/>
                <a:gd name="T4" fmla="*/ 3 w 125"/>
                <a:gd name="T5" fmla="*/ 1 h 263"/>
                <a:gd name="T6" fmla="*/ 3 w 125"/>
                <a:gd name="T7" fmla="*/ 2 h 263"/>
                <a:gd name="T8" fmla="*/ 4 w 125"/>
                <a:gd name="T9" fmla="*/ 3 h 263"/>
                <a:gd name="T10" fmla="*/ 4 w 125"/>
                <a:gd name="T11" fmla="*/ 5 h 263"/>
                <a:gd name="T12" fmla="*/ 4 w 125"/>
                <a:gd name="T13" fmla="*/ 4 h 263"/>
                <a:gd name="T14" fmla="*/ 3 w 125"/>
                <a:gd name="T15" fmla="*/ 3 h 263"/>
                <a:gd name="T16" fmla="*/ 3 w 125"/>
                <a:gd name="T17" fmla="*/ 4 h 263"/>
                <a:gd name="T18" fmla="*/ 2 w 125"/>
                <a:gd name="T19" fmla="*/ 6 h 263"/>
                <a:gd name="T20" fmla="*/ 2 w 125"/>
                <a:gd name="T21" fmla="*/ 7 h 263"/>
                <a:gd name="T22" fmla="*/ 2 w 125"/>
                <a:gd name="T23" fmla="*/ 7 h 263"/>
                <a:gd name="T24" fmla="*/ 2 w 125"/>
                <a:gd name="T25" fmla="*/ 6 h 263"/>
                <a:gd name="T26" fmla="*/ 2 w 125"/>
                <a:gd name="T27" fmla="*/ 6 h 263"/>
                <a:gd name="T28" fmla="*/ 2 w 125"/>
                <a:gd name="T29" fmla="*/ 7 h 263"/>
                <a:gd name="T30" fmla="*/ 1 w 125"/>
                <a:gd name="T31" fmla="*/ 8 h 263"/>
                <a:gd name="T32" fmla="*/ 1 w 125"/>
                <a:gd name="T33" fmla="*/ 8 h 263"/>
                <a:gd name="T34" fmla="*/ 1 w 125"/>
                <a:gd name="T35" fmla="*/ 7 h 263"/>
                <a:gd name="T36" fmla="*/ 2 w 125"/>
                <a:gd name="T37" fmla="*/ 5 h 263"/>
                <a:gd name="T38" fmla="*/ 1 w 125"/>
                <a:gd name="T39" fmla="*/ 5 h 263"/>
                <a:gd name="T40" fmla="*/ 1 w 125"/>
                <a:gd name="T41" fmla="*/ 6 h 263"/>
                <a:gd name="T42" fmla="*/ 1 w 125"/>
                <a:gd name="T43" fmla="*/ 6 h 263"/>
                <a:gd name="T44" fmla="*/ 1 w 125"/>
                <a:gd name="T45" fmla="*/ 6 h 263"/>
                <a:gd name="T46" fmla="*/ 1 w 125"/>
                <a:gd name="T47" fmla="*/ 5 h 263"/>
                <a:gd name="T48" fmla="*/ 2 w 125"/>
                <a:gd name="T49" fmla="*/ 5 h 263"/>
                <a:gd name="T50" fmla="*/ 2 w 125"/>
                <a:gd name="T51" fmla="*/ 4 h 263"/>
                <a:gd name="T52" fmla="*/ 3 w 125"/>
                <a:gd name="T53" fmla="*/ 3 h 263"/>
                <a:gd name="T54" fmla="*/ 2 w 125"/>
                <a:gd name="T55" fmla="*/ 3 h 263"/>
                <a:gd name="T56" fmla="*/ 1 w 125"/>
                <a:gd name="T57" fmla="*/ 3 h 263"/>
                <a:gd name="T58" fmla="*/ 1 w 125"/>
                <a:gd name="T59" fmla="*/ 3 h 263"/>
                <a:gd name="T60" fmla="*/ 1 w 125"/>
                <a:gd name="T61" fmla="*/ 3 h 263"/>
                <a:gd name="T62" fmla="*/ 1 w 125"/>
                <a:gd name="T63" fmla="*/ 2 h 263"/>
                <a:gd name="T64" fmla="*/ 2 w 125"/>
                <a:gd name="T65" fmla="*/ 2 h 263"/>
                <a:gd name="T66" fmla="*/ 3 w 125"/>
                <a:gd name="T67" fmla="*/ 2 h 263"/>
                <a:gd name="T68" fmla="*/ 3 w 125"/>
                <a:gd name="T69" fmla="*/ 1 h 263"/>
                <a:gd name="T70" fmla="*/ 3 w 125"/>
                <a:gd name="T71" fmla="*/ 1 h 263"/>
                <a:gd name="T72" fmla="*/ 2 w 125"/>
                <a:gd name="T73" fmla="*/ 1 h 263"/>
                <a:gd name="T74" fmla="*/ 1 w 125"/>
                <a:gd name="T75" fmla="*/ 1 h 263"/>
                <a:gd name="T76" fmla="*/ 1 w 125"/>
                <a:gd name="T77" fmla="*/ 1 h 263"/>
                <a:gd name="T78" fmla="*/ 1 w 125"/>
                <a:gd name="T79" fmla="*/ 2 h 263"/>
                <a:gd name="T80" fmla="*/ 1 w 125"/>
                <a:gd name="T81" fmla="*/ 1 h 263"/>
                <a:gd name="T82" fmla="*/ 2 w 125"/>
                <a:gd name="T83" fmla="*/ 0 h 263"/>
                <a:gd name="T84" fmla="*/ 2 w 125"/>
                <a:gd name="T85" fmla="*/ 0 h 263"/>
                <a:gd name="T86" fmla="*/ 2 w 125"/>
                <a:gd name="T87" fmla="*/ 0 h 263"/>
                <a:gd name="T88" fmla="*/ 2 w 125"/>
                <a:gd name="T89" fmla="*/ 1 h 263"/>
                <a:gd name="T90" fmla="*/ 3 w 125"/>
                <a:gd name="T91" fmla="*/ 1 h 263"/>
                <a:gd name="T92" fmla="*/ 3 w 125"/>
                <a:gd name="T93" fmla="*/ 1 h 263"/>
                <a:gd name="T94" fmla="*/ 4 w 125"/>
                <a:gd name="T95" fmla="*/ 0 h 263"/>
                <a:gd name="T96" fmla="*/ 4 w 125"/>
                <a:gd name="T97" fmla="*/ 0 h 263"/>
                <a:gd name="T98" fmla="*/ 4 w 125"/>
                <a:gd name="T99" fmla="*/ 0 h 263"/>
                <a:gd name="T100" fmla="*/ 4 w 125"/>
                <a:gd name="T101" fmla="*/ 0 h 263"/>
                <a:gd name="T102" fmla="*/ 4 w 125"/>
                <a:gd name="T103" fmla="*/ 1 h 26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25" h="263">
                  <a:moveTo>
                    <a:pt x="123" y="37"/>
                  </a:moveTo>
                  <a:lnTo>
                    <a:pt x="116" y="42"/>
                  </a:lnTo>
                  <a:lnTo>
                    <a:pt x="109" y="46"/>
                  </a:lnTo>
                  <a:lnTo>
                    <a:pt x="105" y="53"/>
                  </a:lnTo>
                  <a:lnTo>
                    <a:pt x="102" y="60"/>
                  </a:lnTo>
                  <a:lnTo>
                    <a:pt x="100" y="57"/>
                  </a:lnTo>
                  <a:lnTo>
                    <a:pt x="98" y="54"/>
                  </a:lnTo>
                  <a:lnTo>
                    <a:pt x="97" y="53"/>
                  </a:lnTo>
                  <a:lnTo>
                    <a:pt x="94" y="53"/>
                  </a:lnTo>
                  <a:lnTo>
                    <a:pt x="92" y="57"/>
                  </a:lnTo>
                  <a:lnTo>
                    <a:pt x="90" y="66"/>
                  </a:lnTo>
                  <a:lnTo>
                    <a:pt x="87" y="76"/>
                  </a:lnTo>
                  <a:lnTo>
                    <a:pt x="89" y="83"/>
                  </a:lnTo>
                  <a:lnTo>
                    <a:pt x="94" y="96"/>
                  </a:lnTo>
                  <a:lnTo>
                    <a:pt x="102" y="118"/>
                  </a:lnTo>
                  <a:lnTo>
                    <a:pt x="108" y="139"/>
                  </a:lnTo>
                  <a:lnTo>
                    <a:pt x="110" y="154"/>
                  </a:lnTo>
                  <a:lnTo>
                    <a:pt x="109" y="163"/>
                  </a:lnTo>
                  <a:lnTo>
                    <a:pt x="107" y="166"/>
                  </a:lnTo>
                  <a:lnTo>
                    <a:pt x="105" y="165"/>
                  </a:lnTo>
                  <a:lnTo>
                    <a:pt x="105" y="159"/>
                  </a:lnTo>
                  <a:lnTo>
                    <a:pt x="102" y="146"/>
                  </a:lnTo>
                  <a:lnTo>
                    <a:pt x="97" y="129"/>
                  </a:lnTo>
                  <a:lnTo>
                    <a:pt x="89" y="113"/>
                  </a:lnTo>
                  <a:lnTo>
                    <a:pt x="81" y="104"/>
                  </a:lnTo>
                  <a:lnTo>
                    <a:pt x="74" y="119"/>
                  </a:lnTo>
                  <a:lnTo>
                    <a:pt x="67" y="141"/>
                  </a:lnTo>
                  <a:lnTo>
                    <a:pt x="61" y="161"/>
                  </a:lnTo>
                  <a:lnTo>
                    <a:pt x="60" y="178"/>
                  </a:lnTo>
                  <a:lnTo>
                    <a:pt x="61" y="193"/>
                  </a:lnTo>
                  <a:lnTo>
                    <a:pt x="62" y="210"/>
                  </a:lnTo>
                  <a:lnTo>
                    <a:pt x="62" y="227"/>
                  </a:lnTo>
                  <a:lnTo>
                    <a:pt x="59" y="237"/>
                  </a:lnTo>
                  <a:lnTo>
                    <a:pt x="55" y="241"/>
                  </a:lnTo>
                  <a:lnTo>
                    <a:pt x="54" y="240"/>
                  </a:lnTo>
                  <a:lnTo>
                    <a:pt x="54" y="236"/>
                  </a:lnTo>
                  <a:lnTo>
                    <a:pt x="55" y="229"/>
                  </a:lnTo>
                  <a:lnTo>
                    <a:pt x="56" y="220"/>
                  </a:lnTo>
                  <a:lnTo>
                    <a:pt x="55" y="209"/>
                  </a:lnTo>
                  <a:lnTo>
                    <a:pt x="54" y="198"/>
                  </a:lnTo>
                  <a:lnTo>
                    <a:pt x="52" y="190"/>
                  </a:lnTo>
                  <a:lnTo>
                    <a:pt x="48" y="198"/>
                  </a:lnTo>
                  <a:lnTo>
                    <a:pt x="44" y="207"/>
                  </a:lnTo>
                  <a:lnTo>
                    <a:pt x="39" y="218"/>
                  </a:lnTo>
                  <a:lnTo>
                    <a:pt x="34" y="229"/>
                  </a:lnTo>
                  <a:lnTo>
                    <a:pt x="29" y="240"/>
                  </a:lnTo>
                  <a:lnTo>
                    <a:pt x="23" y="249"/>
                  </a:lnTo>
                  <a:lnTo>
                    <a:pt x="17" y="256"/>
                  </a:lnTo>
                  <a:lnTo>
                    <a:pt x="10" y="260"/>
                  </a:lnTo>
                  <a:lnTo>
                    <a:pt x="5" y="263"/>
                  </a:lnTo>
                  <a:lnTo>
                    <a:pt x="2" y="263"/>
                  </a:lnTo>
                  <a:lnTo>
                    <a:pt x="3" y="259"/>
                  </a:lnTo>
                  <a:lnTo>
                    <a:pt x="8" y="256"/>
                  </a:lnTo>
                  <a:lnTo>
                    <a:pt x="16" y="244"/>
                  </a:lnTo>
                  <a:lnTo>
                    <a:pt x="26" y="225"/>
                  </a:lnTo>
                  <a:lnTo>
                    <a:pt x="36" y="204"/>
                  </a:lnTo>
                  <a:lnTo>
                    <a:pt x="40" y="190"/>
                  </a:lnTo>
                  <a:lnTo>
                    <a:pt x="37" y="190"/>
                  </a:lnTo>
                  <a:lnTo>
                    <a:pt x="32" y="191"/>
                  </a:lnTo>
                  <a:lnTo>
                    <a:pt x="28" y="191"/>
                  </a:lnTo>
                  <a:lnTo>
                    <a:pt x="22" y="193"/>
                  </a:lnTo>
                  <a:lnTo>
                    <a:pt x="17" y="194"/>
                  </a:lnTo>
                  <a:lnTo>
                    <a:pt x="13" y="195"/>
                  </a:lnTo>
                  <a:lnTo>
                    <a:pt x="9" y="197"/>
                  </a:lnTo>
                  <a:lnTo>
                    <a:pt x="6" y="198"/>
                  </a:lnTo>
                  <a:lnTo>
                    <a:pt x="2" y="201"/>
                  </a:lnTo>
                  <a:lnTo>
                    <a:pt x="0" y="201"/>
                  </a:lnTo>
                  <a:lnTo>
                    <a:pt x="1" y="198"/>
                  </a:lnTo>
                  <a:lnTo>
                    <a:pt x="5" y="195"/>
                  </a:lnTo>
                  <a:lnTo>
                    <a:pt x="8" y="193"/>
                  </a:lnTo>
                  <a:lnTo>
                    <a:pt x="13" y="189"/>
                  </a:lnTo>
                  <a:lnTo>
                    <a:pt x="18" y="187"/>
                  </a:lnTo>
                  <a:lnTo>
                    <a:pt x="25" y="183"/>
                  </a:lnTo>
                  <a:lnTo>
                    <a:pt x="31" y="180"/>
                  </a:lnTo>
                  <a:lnTo>
                    <a:pt x="37" y="178"/>
                  </a:lnTo>
                  <a:lnTo>
                    <a:pt x="41" y="174"/>
                  </a:lnTo>
                  <a:lnTo>
                    <a:pt x="45" y="173"/>
                  </a:lnTo>
                  <a:lnTo>
                    <a:pt x="49" y="153"/>
                  </a:lnTo>
                  <a:lnTo>
                    <a:pt x="56" y="131"/>
                  </a:lnTo>
                  <a:lnTo>
                    <a:pt x="63" y="112"/>
                  </a:lnTo>
                  <a:lnTo>
                    <a:pt x="68" y="101"/>
                  </a:lnTo>
                  <a:lnTo>
                    <a:pt x="60" y="100"/>
                  </a:lnTo>
                  <a:lnTo>
                    <a:pt x="51" y="100"/>
                  </a:lnTo>
                  <a:lnTo>
                    <a:pt x="41" y="100"/>
                  </a:lnTo>
                  <a:lnTo>
                    <a:pt x="33" y="100"/>
                  </a:lnTo>
                  <a:lnTo>
                    <a:pt x="24" y="101"/>
                  </a:lnTo>
                  <a:lnTo>
                    <a:pt x="17" y="103"/>
                  </a:lnTo>
                  <a:lnTo>
                    <a:pt x="11" y="105"/>
                  </a:lnTo>
                  <a:lnTo>
                    <a:pt x="8" y="106"/>
                  </a:lnTo>
                  <a:lnTo>
                    <a:pt x="3" y="108"/>
                  </a:lnTo>
                  <a:lnTo>
                    <a:pt x="2" y="108"/>
                  </a:lnTo>
                  <a:lnTo>
                    <a:pt x="2" y="106"/>
                  </a:lnTo>
                  <a:lnTo>
                    <a:pt x="6" y="103"/>
                  </a:lnTo>
                  <a:lnTo>
                    <a:pt x="10" y="100"/>
                  </a:lnTo>
                  <a:lnTo>
                    <a:pt x="17" y="97"/>
                  </a:lnTo>
                  <a:lnTo>
                    <a:pt x="26" y="93"/>
                  </a:lnTo>
                  <a:lnTo>
                    <a:pt x="37" y="90"/>
                  </a:lnTo>
                  <a:lnTo>
                    <a:pt x="46" y="88"/>
                  </a:lnTo>
                  <a:lnTo>
                    <a:pt x="55" y="84"/>
                  </a:lnTo>
                  <a:lnTo>
                    <a:pt x="63" y="83"/>
                  </a:lnTo>
                  <a:lnTo>
                    <a:pt x="68" y="82"/>
                  </a:lnTo>
                  <a:lnTo>
                    <a:pt x="74" y="77"/>
                  </a:lnTo>
                  <a:lnTo>
                    <a:pt x="78" y="67"/>
                  </a:lnTo>
                  <a:lnTo>
                    <a:pt x="81" y="57"/>
                  </a:lnTo>
                  <a:lnTo>
                    <a:pt x="82" y="50"/>
                  </a:lnTo>
                  <a:lnTo>
                    <a:pt x="79" y="46"/>
                  </a:lnTo>
                  <a:lnTo>
                    <a:pt x="74" y="44"/>
                  </a:lnTo>
                  <a:lnTo>
                    <a:pt x="66" y="43"/>
                  </a:lnTo>
                  <a:lnTo>
                    <a:pt x="60" y="44"/>
                  </a:lnTo>
                  <a:lnTo>
                    <a:pt x="53" y="46"/>
                  </a:lnTo>
                  <a:lnTo>
                    <a:pt x="45" y="48"/>
                  </a:lnTo>
                  <a:lnTo>
                    <a:pt x="38" y="52"/>
                  </a:lnTo>
                  <a:lnTo>
                    <a:pt x="30" y="54"/>
                  </a:lnTo>
                  <a:lnTo>
                    <a:pt x="24" y="57"/>
                  </a:lnTo>
                  <a:lnTo>
                    <a:pt x="18" y="59"/>
                  </a:lnTo>
                  <a:lnTo>
                    <a:pt x="14" y="61"/>
                  </a:lnTo>
                  <a:lnTo>
                    <a:pt x="10" y="63"/>
                  </a:lnTo>
                  <a:lnTo>
                    <a:pt x="6" y="67"/>
                  </a:lnTo>
                  <a:lnTo>
                    <a:pt x="2" y="68"/>
                  </a:lnTo>
                  <a:lnTo>
                    <a:pt x="2" y="66"/>
                  </a:lnTo>
                  <a:lnTo>
                    <a:pt x="7" y="60"/>
                  </a:lnTo>
                  <a:lnTo>
                    <a:pt x="11" y="55"/>
                  </a:lnTo>
                  <a:lnTo>
                    <a:pt x="16" y="50"/>
                  </a:lnTo>
                  <a:lnTo>
                    <a:pt x="22" y="43"/>
                  </a:lnTo>
                  <a:lnTo>
                    <a:pt x="28" y="36"/>
                  </a:lnTo>
                  <a:lnTo>
                    <a:pt x="34" y="30"/>
                  </a:lnTo>
                  <a:lnTo>
                    <a:pt x="40" y="24"/>
                  </a:lnTo>
                  <a:lnTo>
                    <a:pt x="46" y="21"/>
                  </a:lnTo>
                  <a:lnTo>
                    <a:pt x="51" y="19"/>
                  </a:lnTo>
                  <a:lnTo>
                    <a:pt x="51" y="22"/>
                  </a:lnTo>
                  <a:lnTo>
                    <a:pt x="52" y="25"/>
                  </a:lnTo>
                  <a:lnTo>
                    <a:pt x="54" y="30"/>
                  </a:lnTo>
                  <a:lnTo>
                    <a:pt x="55" y="33"/>
                  </a:lnTo>
                  <a:lnTo>
                    <a:pt x="59" y="37"/>
                  </a:lnTo>
                  <a:lnTo>
                    <a:pt x="62" y="39"/>
                  </a:lnTo>
                  <a:lnTo>
                    <a:pt x="67" y="40"/>
                  </a:lnTo>
                  <a:lnTo>
                    <a:pt x="72" y="42"/>
                  </a:lnTo>
                  <a:lnTo>
                    <a:pt x="78" y="43"/>
                  </a:lnTo>
                  <a:lnTo>
                    <a:pt x="83" y="42"/>
                  </a:lnTo>
                  <a:lnTo>
                    <a:pt x="87" y="42"/>
                  </a:lnTo>
                  <a:lnTo>
                    <a:pt x="92" y="39"/>
                  </a:lnTo>
                  <a:lnTo>
                    <a:pt x="97" y="35"/>
                  </a:lnTo>
                  <a:lnTo>
                    <a:pt x="99" y="29"/>
                  </a:lnTo>
                  <a:lnTo>
                    <a:pt x="99" y="23"/>
                  </a:lnTo>
                  <a:lnTo>
                    <a:pt x="99" y="19"/>
                  </a:lnTo>
                  <a:lnTo>
                    <a:pt x="106" y="12"/>
                  </a:lnTo>
                  <a:lnTo>
                    <a:pt x="114" y="7"/>
                  </a:lnTo>
                  <a:lnTo>
                    <a:pt x="122" y="2"/>
                  </a:lnTo>
                  <a:lnTo>
                    <a:pt x="125" y="0"/>
                  </a:lnTo>
                  <a:lnTo>
                    <a:pt x="119" y="8"/>
                  </a:lnTo>
                  <a:lnTo>
                    <a:pt x="110" y="16"/>
                  </a:lnTo>
                  <a:lnTo>
                    <a:pt x="106" y="23"/>
                  </a:lnTo>
                  <a:lnTo>
                    <a:pt x="106" y="29"/>
                  </a:lnTo>
                  <a:lnTo>
                    <a:pt x="109" y="33"/>
                  </a:lnTo>
                  <a:lnTo>
                    <a:pt x="113" y="38"/>
                  </a:lnTo>
                  <a:lnTo>
                    <a:pt x="117" y="39"/>
                  </a:lnTo>
                  <a:lnTo>
                    <a:pt x="123" y="37"/>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87" name="Freeform 359">
              <a:extLst>
                <a:ext uri="{FF2B5EF4-FFF2-40B4-BE49-F238E27FC236}">
                  <a16:creationId xmlns:a16="http://schemas.microsoft.com/office/drawing/2014/main" xmlns="" id="{1B0CD75A-EA99-421A-A293-E2EEF38BCD5F}"/>
                </a:ext>
              </a:extLst>
            </p:cNvPr>
            <p:cNvSpPr>
              <a:spLocks/>
            </p:cNvSpPr>
            <p:nvPr/>
          </p:nvSpPr>
          <p:spPr bwMode="auto">
            <a:xfrm>
              <a:off x="2705" y="1168"/>
              <a:ext cx="10" cy="17"/>
            </a:xfrm>
            <a:custGeom>
              <a:avLst/>
              <a:gdLst>
                <a:gd name="T0" fmla="*/ 0 w 20"/>
                <a:gd name="T1" fmla="*/ 0 h 33"/>
                <a:gd name="T2" fmla="*/ 1 w 20"/>
                <a:gd name="T3" fmla="*/ 1 h 33"/>
                <a:gd name="T4" fmla="*/ 1 w 20"/>
                <a:gd name="T5" fmla="*/ 1 h 33"/>
                <a:gd name="T6" fmla="*/ 1 w 20"/>
                <a:gd name="T7" fmla="*/ 1 h 33"/>
                <a:gd name="T8" fmla="*/ 1 w 20"/>
                <a:gd name="T9" fmla="*/ 0 h 33"/>
                <a:gd name="T10" fmla="*/ 1 w 20"/>
                <a:gd name="T11" fmla="*/ 1 h 33"/>
                <a:gd name="T12" fmla="*/ 1 w 20"/>
                <a:gd name="T13" fmla="*/ 1 h 33"/>
                <a:gd name="T14" fmla="*/ 1 w 20"/>
                <a:gd name="T15" fmla="*/ 1 h 33"/>
                <a:gd name="T16" fmla="*/ 1 w 20"/>
                <a:gd name="T17" fmla="*/ 1 h 33"/>
                <a:gd name="T18" fmla="*/ 1 w 20"/>
                <a:gd name="T19" fmla="*/ 2 h 33"/>
                <a:gd name="T20" fmla="*/ 1 w 20"/>
                <a:gd name="T21" fmla="*/ 2 h 33"/>
                <a:gd name="T22" fmla="*/ 1 w 20"/>
                <a:gd name="T23" fmla="*/ 1 h 33"/>
                <a:gd name="T24" fmla="*/ 1 w 20"/>
                <a:gd name="T25" fmla="*/ 1 h 33"/>
                <a:gd name="T26" fmla="*/ 1 w 20"/>
                <a:gd name="T27" fmla="*/ 1 h 33"/>
                <a:gd name="T28" fmla="*/ 1 w 20"/>
                <a:gd name="T29" fmla="*/ 1 h 33"/>
                <a:gd name="T30" fmla="*/ 1 w 20"/>
                <a:gd name="T31" fmla="*/ 1 h 33"/>
                <a:gd name="T32" fmla="*/ 0 w 20"/>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33">
                  <a:moveTo>
                    <a:pt x="0" y="0"/>
                  </a:moveTo>
                  <a:lnTo>
                    <a:pt x="5" y="1"/>
                  </a:lnTo>
                  <a:lnTo>
                    <a:pt x="9" y="1"/>
                  </a:lnTo>
                  <a:lnTo>
                    <a:pt x="14" y="1"/>
                  </a:lnTo>
                  <a:lnTo>
                    <a:pt x="17" y="0"/>
                  </a:lnTo>
                  <a:lnTo>
                    <a:pt x="18" y="8"/>
                  </a:lnTo>
                  <a:lnTo>
                    <a:pt x="20" y="16"/>
                  </a:lnTo>
                  <a:lnTo>
                    <a:pt x="18" y="23"/>
                  </a:lnTo>
                  <a:lnTo>
                    <a:pt x="17" y="31"/>
                  </a:lnTo>
                  <a:lnTo>
                    <a:pt x="16" y="33"/>
                  </a:lnTo>
                  <a:lnTo>
                    <a:pt x="15" y="33"/>
                  </a:lnTo>
                  <a:lnTo>
                    <a:pt x="14" y="32"/>
                  </a:lnTo>
                  <a:lnTo>
                    <a:pt x="14" y="29"/>
                  </a:lnTo>
                  <a:lnTo>
                    <a:pt x="13" y="23"/>
                  </a:lnTo>
                  <a:lnTo>
                    <a:pt x="9" y="15"/>
                  </a:lnTo>
                  <a:lnTo>
                    <a:pt x="5" y="7"/>
                  </a:lnTo>
                  <a:lnTo>
                    <a:pt x="0" y="0"/>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88" name="Freeform 360">
              <a:extLst>
                <a:ext uri="{FF2B5EF4-FFF2-40B4-BE49-F238E27FC236}">
                  <a16:creationId xmlns:a16="http://schemas.microsoft.com/office/drawing/2014/main" xmlns="" id="{DD1F5AC8-DB85-43E4-BBA8-E0D25DE6F545}"/>
                </a:ext>
              </a:extLst>
            </p:cNvPr>
            <p:cNvSpPr>
              <a:spLocks/>
            </p:cNvSpPr>
            <p:nvPr/>
          </p:nvSpPr>
          <p:spPr bwMode="auto">
            <a:xfrm>
              <a:off x="2452" y="1056"/>
              <a:ext cx="192" cy="116"/>
            </a:xfrm>
            <a:custGeom>
              <a:avLst/>
              <a:gdLst>
                <a:gd name="T0" fmla="*/ 10 w 386"/>
                <a:gd name="T1" fmla="*/ 3 h 232"/>
                <a:gd name="T2" fmla="*/ 9 w 386"/>
                <a:gd name="T3" fmla="*/ 4 h 232"/>
                <a:gd name="T4" fmla="*/ 8 w 386"/>
                <a:gd name="T5" fmla="*/ 5 h 232"/>
                <a:gd name="T6" fmla="*/ 7 w 386"/>
                <a:gd name="T7" fmla="*/ 7 h 232"/>
                <a:gd name="T8" fmla="*/ 6 w 386"/>
                <a:gd name="T9" fmla="*/ 8 h 232"/>
                <a:gd name="T10" fmla="*/ 6 w 386"/>
                <a:gd name="T11" fmla="*/ 8 h 232"/>
                <a:gd name="T12" fmla="*/ 6 w 386"/>
                <a:gd name="T13" fmla="*/ 7 h 232"/>
                <a:gd name="T14" fmla="*/ 8 w 386"/>
                <a:gd name="T15" fmla="*/ 6 h 232"/>
                <a:gd name="T16" fmla="*/ 8 w 386"/>
                <a:gd name="T17" fmla="*/ 4 h 232"/>
                <a:gd name="T18" fmla="*/ 8 w 386"/>
                <a:gd name="T19" fmla="*/ 4 h 232"/>
                <a:gd name="T20" fmla="*/ 7 w 386"/>
                <a:gd name="T21" fmla="*/ 5 h 232"/>
                <a:gd name="T22" fmla="*/ 7 w 386"/>
                <a:gd name="T23" fmla="*/ 5 h 232"/>
                <a:gd name="T24" fmla="*/ 5 w 386"/>
                <a:gd name="T25" fmla="*/ 6 h 232"/>
                <a:gd name="T26" fmla="*/ 3 w 386"/>
                <a:gd name="T27" fmla="*/ 7 h 232"/>
                <a:gd name="T28" fmla="*/ 3 w 386"/>
                <a:gd name="T29" fmla="*/ 7 h 232"/>
                <a:gd name="T30" fmla="*/ 4 w 386"/>
                <a:gd name="T31" fmla="*/ 6 h 232"/>
                <a:gd name="T32" fmla="*/ 6 w 386"/>
                <a:gd name="T33" fmla="*/ 5 h 232"/>
                <a:gd name="T34" fmla="*/ 6 w 386"/>
                <a:gd name="T35" fmla="*/ 5 h 232"/>
                <a:gd name="T36" fmla="*/ 5 w 386"/>
                <a:gd name="T37" fmla="*/ 5 h 232"/>
                <a:gd name="T38" fmla="*/ 4 w 386"/>
                <a:gd name="T39" fmla="*/ 5 h 232"/>
                <a:gd name="T40" fmla="*/ 3 w 386"/>
                <a:gd name="T41" fmla="*/ 6 h 232"/>
                <a:gd name="T42" fmla="*/ 1 w 386"/>
                <a:gd name="T43" fmla="*/ 6 h 232"/>
                <a:gd name="T44" fmla="*/ 1 w 386"/>
                <a:gd name="T45" fmla="*/ 6 h 232"/>
                <a:gd name="T46" fmla="*/ 2 w 386"/>
                <a:gd name="T47" fmla="*/ 6 h 232"/>
                <a:gd name="T48" fmla="*/ 3 w 386"/>
                <a:gd name="T49" fmla="*/ 5 h 232"/>
                <a:gd name="T50" fmla="*/ 2 w 386"/>
                <a:gd name="T51" fmla="*/ 5 h 232"/>
                <a:gd name="T52" fmla="*/ 0 w 386"/>
                <a:gd name="T53" fmla="*/ 5 h 232"/>
                <a:gd name="T54" fmla="*/ 0 w 386"/>
                <a:gd name="T55" fmla="*/ 5 h 232"/>
                <a:gd name="T56" fmla="*/ 1 w 386"/>
                <a:gd name="T57" fmla="*/ 4 h 232"/>
                <a:gd name="T58" fmla="*/ 3 w 386"/>
                <a:gd name="T59" fmla="*/ 4 h 232"/>
                <a:gd name="T60" fmla="*/ 2 w 386"/>
                <a:gd name="T61" fmla="*/ 4 h 232"/>
                <a:gd name="T62" fmla="*/ 1 w 386"/>
                <a:gd name="T63" fmla="*/ 3 h 232"/>
                <a:gd name="T64" fmla="*/ 1 w 386"/>
                <a:gd name="T65" fmla="*/ 2 h 232"/>
                <a:gd name="T66" fmla="*/ 2 w 386"/>
                <a:gd name="T67" fmla="*/ 3 h 232"/>
                <a:gd name="T68" fmla="*/ 4 w 386"/>
                <a:gd name="T69" fmla="*/ 4 h 232"/>
                <a:gd name="T70" fmla="*/ 5 w 386"/>
                <a:gd name="T71" fmla="*/ 4 h 232"/>
                <a:gd name="T72" fmla="*/ 5 w 386"/>
                <a:gd name="T73" fmla="*/ 4 h 232"/>
                <a:gd name="T74" fmla="*/ 5 w 386"/>
                <a:gd name="T75" fmla="*/ 3 h 232"/>
                <a:gd name="T76" fmla="*/ 4 w 386"/>
                <a:gd name="T77" fmla="*/ 3 h 232"/>
                <a:gd name="T78" fmla="*/ 4 w 386"/>
                <a:gd name="T79" fmla="*/ 2 h 232"/>
                <a:gd name="T80" fmla="*/ 3 w 386"/>
                <a:gd name="T81" fmla="*/ 2 h 232"/>
                <a:gd name="T82" fmla="*/ 3 w 386"/>
                <a:gd name="T83" fmla="*/ 1 h 232"/>
                <a:gd name="T84" fmla="*/ 4 w 386"/>
                <a:gd name="T85" fmla="*/ 2 h 232"/>
                <a:gd name="T86" fmla="*/ 6 w 386"/>
                <a:gd name="T87" fmla="*/ 4 h 232"/>
                <a:gd name="T88" fmla="*/ 7 w 386"/>
                <a:gd name="T89" fmla="*/ 4 h 232"/>
                <a:gd name="T90" fmla="*/ 7 w 386"/>
                <a:gd name="T91" fmla="*/ 4 h 232"/>
                <a:gd name="T92" fmla="*/ 8 w 386"/>
                <a:gd name="T93" fmla="*/ 4 h 232"/>
                <a:gd name="T94" fmla="*/ 8 w 386"/>
                <a:gd name="T95" fmla="*/ 3 h 232"/>
                <a:gd name="T96" fmla="*/ 7 w 386"/>
                <a:gd name="T97" fmla="*/ 2 h 232"/>
                <a:gd name="T98" fmla="*/ 6 w 386"/>
                <a:gd name="T99" fmla="*/ 1 h 232"/>
                <a:gd name="T100" fmla="*/ 6 w 386"/>
                <a:gd name="T101" fmla="*/ 1 h 232"/>
                <a:gd name="T102" fmla="*/ 7 w 386"/>
                <a:gd name="T103" fmla="*/ 2 h 232"/>
                <a:gd name="T104" fmla="*/ 9 w 386"/>
                <a:gd name="T105" fmla="*/ 3 h 232"/>
                <a:gd name="T106" fmla="*/ 10 w 386"/>
                <a:gd name="T107" fmla="*/ 3 h 232"/>
                <a:gd name="T108" fmla="*/ 11 w 386"/>
                <a:gd name="T109" fmla="*/ 2 h 232"/>
                <a:gd name="T110" fmla="*/ 11 w 386"/>
                <a:gd name="T111" fmla="*/ 3 h 2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86" h="232">
                  <a:moveTo>
                    <a:pt x="370" y="74"/>
                  </a:moveTo>
                  <a:lnTo>
                    <a:pt x="364" y="78"/>
                  </a:lnTo>
                  <a:lnTo>
                    <a:pt x="356" y="82"/>
                  </a:lnTo>
                  <a:lnTo>
                    <a:pt x="347" y="87"/>
                  </a:lnTo>
                  <a:lnTo>
                    <a:pt x="335" y="91"/>
                  </a:lnTo>
                  <a:lnTo>
                    <a:pt x="325" y="96"/>
                  </a:lnTo>
                  <a:lnTo>
                    <a:pt x="316" y="101"/>
                  </a:lnTo>
                  <a:lnTo>
                    <a:pt x="310" y="104"/>
                  </a:lnTo>
                  <a:lnTo>
                    <a:pt x="307" y="108"/>
                  </a:lnTo>
                  <a:lnTo>
                    <a:pt x="302" y="118"/>
                  </a:lnTo>
                  <a:lnTo>
                    <a:pt x="293" y="136"/>
                  </a:lnTo>
                  <a:lnTo>
                    <a:pt x="282" y="156"/>
                  </a:lnTo>
                  <a:lnTo>
                    <a:pt x="273" y="171"/>
                  </a:lnTo>
                  <a:lnTo>
                    <a:pt x="267" y="178"/>
                  </a:lnTo>
                  <a:lnTo>
                    <a:pt x="259" y="186"/>
                  </a:lnTo>
                  <a:lnTo>
                    <a:pt x="250" y="195"/>
                  </a:lnTo>
                  <a:lnTo>
                    <a:pt x="239" y="204"/>
                  </a:lnTo>
                  <a:lnTo>
                    <a:pt x="228" y="214"/>
                  </a:lnTo>
                  <a:lnTo>
                    <a:pt x="219" y="222"/>
                  </a:lnTo>
                  <a:lnTo>
                    <a:pt x="210" y="227"/>
                  </a:lnTo>
                  <a:lnTo>
                    <a:pt x="204" y="231"/>
                  </a:lnTo>
                  <a:lnTo>
                    <a:pt x="198" y="232"/>
                  </a:lnTo>
                  <a:lnTo>
                    <a:pt x="196" y="231"/>
                  </a:lnTo>
                  <a:lnTo>
                    <a:pt x="198" y="229"/>
                  </a:lnTo>
                  <a:lnTo>
                    <a:pt x="202" y="225"/>
                  </a:lnTo>
                  <a:lnTo>
                    <a:pt x="206" y="222"/>
                  </a:lnTo>
                  <a:lnTo>
                    <a:pt x="213" y="215"/>
                  </a:lnTo>
                  <a:lnTo>
                    <a:pt x="224" y="206"/>
                  </a:lnTo>
                  <a:lnTo>
                    <a:pt x="234" y="196"/>
                  </a:lnTo>
                  <a:lnTo>
                    <a:pt x="244" y="186"/>
                  </a:lnTo>
                  <a:lnTo>
                    <a:pt x="255" y="177"/>
                  </a:lnTo>
                  <a:lnTo>
                    <a:pt x="263" y="167"/>
                  </a:lnTo>
                  <a:lnTo>
                    <a:pt x="267" y="162"/>
                  </a:lnTo>
                  <a:lnTo>
                    <a:pt x="273" y="151"/>
                  </a:lnTo>
                  <a:lnTo>
                    <a:pt x="278" y="139"/>
                  </a:lnTo>
                  <a:lnTo>
                    <a:pt x="281" y="128"/>
                  </a:lnTo>
                  <a:lnTo>
                    <a:pt x="283" y="120"/>
                  </a:lnTo>
                  <a:lnTo>
                    <a:pt x="283" y="117"/>
                  </a:lnTo>
                  <a:lnTo>
                    <a:pt x="282" y="116"/>
                  </a:lnTo>
                  <a:lnTo>
                    <a:pt x="279" y="117"/>
                  </a:lnTo>
                  <a:lnTo>
                    <a:pt x="273" y="119"/>
                  </a:lnTo>
                  <a:lnTo>
                    <a:pt x="269" y="121"/>
                  </a:lnTo>
                  <a:lnTo>
                    <a:pt x="262" y="126"/>
                  </a:lnTo>
                  <a:lnTo>
                    <a:pt x="255" y="129"/>
                  </a:lnTo>
                  <a:lnTo>
                    <a:pt x="247" y="134"/>
                  </a:lnTo>
                  <a:lnTo>
                    <a:pt x="239" y="139"/>
                  </a:lnTo>
                  <a:lnTo>
                    <a:pt x="231" y="142"/>
                  </a:lnTo>
                  <a:lnTo>
                    <a:pt x="225" y="144"/>
                  </a:lnTo>
                  <a:lnTo>
                    <a:pt x="220" y="146"/>
                  </a:lnTo>
                  <a:lnTo>
                    <a:pt x="211" y="159"/>
                  </a:lnTo>
                  <a:lnTo>
                    <a:pt x="198" y="172"/>
                  </a:lnTo>
                  <a:lnTo>
                    <a:pt x="183" y="184"/>
                  </a:lnTo>
                  <a:lnTo>
                    <a:pt x="167" y="195"/>
                  </a:lnTo>
                  <a:lnTo>
                    <a:pt x="151" y="204"/>
                  </a:lnTo>
                  <a:lnTo>
                    <a:pt x="137" y="211"/>
                  </a:lnTo>
                  <a:lnTo>
                    <a:pt x="126" y="216"/>
                  </a:lnTo>
                  <a:lnTo>
                    <a:pt x="118" y="218"/>
                  </a:lnTo>
                  <a:lnTo>
                    <a:pt x="108" y="219"/>
                  </a:lnTo>
                  <a:lnTo>
                    <a:pt x="104" y="219"/>
                  </a:lnTo>
                  <a:lnTo>
                    <a:pt x="105" y="217"/>
                  </a:lnTo>
                  <a:lnTo>
                    <a:pt x="112" y="215"/>
                  </a:lnTo>
                  <a:lnTo>
                    <a:pt x="123" y="209"/>
                  </a:lnTo>
                  <a:lnTo>
                    <a:pt x="137" y="201"/>
                  </a:lnTo>
                  <a:lnTo>
                    <a:pt x="152" y="192"/>
                  </a:lnTo>
                  <a:lnTo>
                    <a:pt x="166" y="180"/>
                  </a:lnTo>
                  <a:lnTo>
                    <a:pt x="180" y="169"/>
                  </a:lnTo>
                  <a:lnTo>
                    <a:pt x="191" y="158"/>
                  </a:lnTo>
                  <a:lnTo>
                    <a:pt x="199" y="149"/>
                  </a:lnTo>
                  <a:lnTo>
                    <a:pt x="203" y="142"/>
                  </a:lnTo>
                  <a:lnTo>
                    <a:pt x="203" y="140"/>
                  </a:lnTo>
                  <a:lnTo>
                    <a:pt x="201" y="139"/>
                  </a:lnTo>
                  <a:lnTo>
                    <a:pt x="196" y="139"/>
                  </a:lnTo>
                  <a:lnTo>
                    <a:pt x="188" y="139"/>
                  </a:lnTo>
                  <a:lnTo>
                    <a:pt x="182" y="139"/>
                  </a:lnTo>
                  <a:lnTo>
                    <a:pt x="176" y="140"/>
                  </a:lnTo>
                  <a:lnTo>
                    <a:pt x="169" y="141"/>
                  </a:lnTo>
                  <a:lnTo>
                    <a:pt x="164" y="141"/>
                  </a:lnTo>
                  <a:lnTo>
                    <a:pt x="157" y="142"/>
                  </a:lnTo>
                  <a:lnTo>
                    <a:pt x="151" y="143"/>
                  </a:lnTo>
                  <a:lnTo>
                    <a:pt x="146" y="143"/>
                  </a:lnTo>
                  <a:lnTo>
                    <a:pt x="143" y="143"/>
                  </a:lnTo>
                  <a:lnTo>
                    <a:pt x="133" y="150"/>
                  </a:lnTo>
                  <a:lnTo>
                    <a:pt x="119" y="157"/>
                  </a:lnTo>
                  <a:lnTo>
                    <a:pt x="104" y="164"/>
                  </a:lnTo>
                  <a:lnTo>
                    <a:pt x="88" y="170"/>
                  </a:lnTo>
                  <a:lnTo>
                    <a:pt x="72" y="176"/>
                  </a:lnTo>
                  <a:lnTo>
                    <a:pt x="58" y="180"/>
                  </a:lnTo>
                  <a:lnTo>
                    <a:pt x="47" y="184"/>
                  </a:lnTo>
                  <a:lnTo>
                    <a:pt x="41" y="186"/>
                  </a:lnTo>
                  <a:lnTo>
                    <a:pt x="34" y="187"/>
                  </a:lnTo>
                  <a:lnTo>
                    <a:pt x="30" y="185"/>
                  </a:lnTo>
                  <a:lnTo>
                    <a:pt x="32" y="181"/>
                  </a:lnTo>
                  <a:lnTo>
                    <a:pt x="42" y="178"/>
                  </a:lnTo>
                  <a:lnTo>
                    <a:pt x="52" y="176"/>
                  </a:lnTo>
                  <a:lnTo>
                    <a:pt x="64" y="172"/>
                  </a:lnTo>
                  <a:lnTo>
                    <a:pt x="76" y="167"/>
                  </a:lnTo>
                  <a:lnTo>
                    <a:pt x="88" y="162"/>
                  </a:lnTo>
                  <a:lnTo>
                    <a:pt x="99" y="156"/>
                  </a:lnTo>
                  <a:lnTo>
                    <a:pt x="108" y="149"/>
                  </a:lnTo>
                  <a:lnTo>
                    <a:pt x="115" y="143"/>
                  </a:lnTo>
                  <a:lnTo>
                    <a:pt x="120" y="138"/>
                  </a:lnTo>
                  <a:lnTo>
                    <a:pt x="107" y="135"/>
                  </a:lnTo>
                  <a:lnTo>
                    <a:pt x="94" y="134"/>
                  </a:lnTo>
                  <a:lnTo>
                    <a:pt x="77" y="134"/>
                  </a:lnTo>
                  <a:lnTo>
                    <a:pt x="62" y="135"/>
                  </a:lnTo>
                  <a:lnTo>
                    <a:pt x="47" y="138"/>
                  </a:lnTo>
                  <a:lnTo>
                    <a:pt x="34" y="140"/>
                  </a:lnTo>
                  <a:lnTo>
                    <a:pt x="23" y="141"/>
                  </a:lnTo>
                  <a:lnTo>
                    <a:pt x="15" y="143"/>
                  </a:lnTo>
                  <a:lnTo>
                    <a:pt x="6" y="146"/>
                  </a:lnTo>
                  <a:lnTo>
                    <a:pt x="0" y="147"/>
                  </a:lnTo>
                  <a:lnTo>
                    <a:pt x="0" y="146"/>
                  </a:lnTo>
                  <a:lnTo>
                    <a:pt x="6" y="141"/>
                  </a:lnTo>
                  <a:lnTo>
                    <a:pt x="13" y="138"/>
                  </a:lnTo>
                  <a:lnTo>
                    <a:pt x="22" y="133"/>
                  </a:lnTo>
                  <a:lnTo>
                    <a:pt x="35" y="128"/>
                  </a:lnTo>
                  <a:lnTo>
                    <a:pt x="50" y="125"/>
                  </a:lnTo>
                  <a:lnTo>
                    <a:pt x="66" y="121"/>
                  </a:lnTo>
                  <a:lnTo>
                    <a:pt x="83" y="119"/>
                  </a:lnTo>
                  <a:lnTo>
                    <a:pt x="100" y="119"/>
                  </a:lnTo>
                  <a:lnTo>
                    <a:pt x="117" y="121"/>
                  </a:lnTo>
                  <a:lnTo>
                    <a:pt x="112" y="116"/>
                  </a:lnTo>
                  <a:lnTo>
                    <a:pt x="104" y="108"/>
                  </a:lnTo>
                  <a:lnTo>
                    <a:pt x="95" y="101"/>
                  </a:lnTo>
                  <a:lnTo>
                    <a:pt x="84" y="93"/>
                  </a:lnTo>
                  <a:lnTo>
                    <a:pt x="74" y="86"/>
                  </a:lnTo>
                  <a:lnTo>
                    <a:pt x="65" y="80"/>
                  </a:lnTo>
                  <a:lnTo>
                    <a:pt x="57" y="74"/>
                  </a:lnTo>
                  <a:lnTo>
                    <a:pt x="51" y="71"/>
                  </a:lnTo>
                  <a:lnTo>
                    <a:pt x="43" y="66"/>
                  </a:lnTo>
                  <a:lnTo>
                    <a:pt x="41" y="63"/>
                  </a:lnTo>
                  <a:lnTo>
                    <a:pt x="43" y="60"/>
                  </a:lnTo>
                  <a:lnTo>
                    <a:pt x="51" y="63"/>
                  </a:lnTo>
                  <a:lnTo>
                    <a:pt x="59" y="66"/>
                  </a:lnTo>
                  <a:lnTo>
                    <a:pt x="70" y="72"/>
                  </a:lnTo>
                  <a:lnTo>
                    <a:pt x="83" y="79"/>
                  </a:lnTo>
                  <a:lnTo>
                    <a:pt x="98" y="87"/>
                  </a:lnTo>
                  <a:lnTo>
                    <a:pt x="112" y="95"/>
                  </a:lnTo>
                  <a:lnTo>
                    <a:pt x="125" y="103"/>
                  </a:lnTo>
                  <a:lnTo>
                    <a:pt x="135" y="110"/>
                  </a:lnTo>
                  <a:lnTo>
                    <a:pt x="141" y="116"/>
                  </a:lnTo>
                  <a:lnTo>
                    <a:pt x="146" y="116"/>
                  </a:lnTo>
                  <a:lnTo>
                    <a:pt x="153" y="117"/>
                  </a:lnTo>
                  <a:lnTo>
                    <a:pt x="161" y="117"/>
                  </a:lnTo>
                  <a:lnTo>
                    <a:pt x="169" y="117"/>
                  </a:lnTo>
                  <a:lnTo>
                    <a:pt x="178" y="117"/>
                  </a:lnTo>
                  <a:lnTo>
                    <a:pt x="186" y="117"/>
                  </a:lnTo>
                  <a:lnTo>
                    <a:pt x="191" y="117"/>
                  </a:lnTo>
                  <a:lnTo>
                    <a:pt x="196" y="117"/>
                  </a:lnTo>
                  <a:lnTo>
                    <a:pt x="194" y="110"/>
                  </a:lnTo>
                  <a:lnTo>
                    <a:pt x="188" y="103"/>
                  </a:lnTo>
                  <a:lnTo>
                    <a:pt x="182" y="95"/>
                  </a:lnTo>
                  <a:lnTo>
                    <a:pt x="175" y="87"/>
                  </a:lnTo>
                  <a:lnTo>
                    <a:pt x="168" y="80"/>
                  </a:lnTo>
                  <a:lnTo>
                    <a:pt x="161" y="73"/>
                  </a:lnTo>
                  <a:lnTo>
                    <a:pt x="156" y="67"/>
                  </a:lnTo>
                  <a:lnTo>
                    <a:pt x="151" y="63"/>
                  </a:lnTo>
                  <a:lnTo>
                    <a:pt x="146" y="59"/>
                  </a:lnTo>
                  <a:lnTo>
                    <a:pt x="142" y="56"/>
                  </a:lnTo>
                  <a:lnTo>
                    <a:pt x="136" y="52"/>
                  </a:lnTo>
                  <a:lnTo>
                    <a:pt x="131" y="49"/>
                  </a:lnTo>
                  <a:lnTo>
                    <a:pt x="127" y="46"/>
                  </a:lnTo>
                  <a:lnTo>
                    <a:pt x="122" y="43"/>
                  </a:lnTo>
                  <a:lnTo>
                    <a:pt x="119" y="41"/>
                  </a:lnTo>
                  <a:lnTo>
                    <a:pt x="115" y="38"/>
                  </a:lnTo>
                  <a:lnTo>
                    <a:pt x="111" y="33"/>
                  </a:lnTo>
                  <a:lnTo>
                    <a:pt x="110" y="27"/>
                  </a:lnTo>
                  <a:lnTo>
                    <a:pt x="112" y="26"/>
                  </a:lnTo>
                  <a:lnTo>
                    <a:pt x="123" y="34"/>
                  </a:lnTo>
                  <a:lnTo>
                    <a:pt x="133" y="41"/>
                  </a:lnTo>
                  <a:lnTo>
                    <a:pt x="144" y="50"/>
                  </a:lnTo>
                  <a:lnTo>
                    <a:pt x="158" y="60"/>
                  </a:lnTo>
                  <a:lnTo>
                    <a:pt x="171" y="71"/>
                  </a:lnTo>
                  <a:lnTo>
                    <a:pt x="183" y="81"/>
                  </a:lnTo>
                  <a:lnTo>
                    <a:pt x="195" y="90"/>
                  </a:lnTo>
                  <a:lnTo>
                    <a:pt x="204" y="97"/>
                  </a:lnTo>
                  <a:lnTo>
                    <a:pt x="210" y="103"/>
                  </a:lnTo>
                  <a:lnTo>
                    <a:pt x="216" y="109"/>
                  </a:lnTo>
                  <a:lnTo>
                    <a:pt x="221" y="110"/>
                  </a:lnTo>
                  <a:lnTo>
                    <a:pt x="227" y="109"/>
                  </a:lnTo>
                  <a:lnTo>
                    <a:pt x="234" y="108"/>
                  </a:lnTo>
                  <a:lnTo>
                    <a:pt x="239" y="106"/>
                  </a:lnTo>
                  <a:lnTo>
                    <a:pt x="245" y="105"/>
                  </a:lnTo>
                  <a:lnTo>
                    <a:pt x="252" y="104"/>
                  </a:lnTo>
                  <a:lnTo>
                    <a:pt x="259" y="102"/>
                  </a:lnTo>
                  <a:lnTo>
                    <a:pt x="267" y="101"/>
                  </a:lnTo>
                  <a:lnTo>
                    <a:pt x="273" y="100"/>
                  </a:lnTo>
                  <a:lnTo>
                    <a:pt x="278" y="97"/>
                  </a:lnTo>
                  <a:lnTo>
                    <a:pt x="281" y="96"/>
                  </a:lnTo>
                  <a:lnTo>
                    <a:pt x="285" y="93"/>
                  </a:lnTo>
                  <a:lnTo>
                    <a:pt x="285" y="89"/>
                  </a:lnTo>
                  <a:lnTo>
                    <a:pt x="282" y="86"/>
                  </a:lnTo>
                  <a:lnTo>
                    <a:pt x="277" y="79"/>
                  </a:lnTo>
                  <a:lnTo>
                    <a:pt x="271" y="73"/>
                  </a:lnTo>
                  <a:lnTo>
                    <a:pt x="262" y="65"/>
                  </a:lnTo>
                  <a:lnTo>
                    <a:pt x="251" y="55"/>
                  </a:lnTo>
                  <a:lnTo>
                    <a:pt x="239" y="43"/>
                  </a:lnTo>
                  <a:lnTo>
                    <a:pt x="226" y="33"/>
                  </a:lnTo>
                  <a:lnTo>
                    <a:pt x="214" y="22"/>
                  </a:lnTo>
                  <a:lnTo>
                    <a:pt x="204" y="14"/>
                  </a:lnTo>
                  <a:lnTo>
                    <a:pt x="197" y="10"/>
                  </a:lnTo>
                  <a:lnTo>
                    <a:pt x="190" y="4"/>
                  </a:lnTo>
                  <a:lnTo>
                    <a:pt x="193" y="0"/>
                  </a:lnTo>
                  <a:lnTo>
                    <a:pt x="199" y="3"/>
                  </a:lnTo>
                  <a:lnTo>
                    <a:pt x="212" y="10"/>
                  </a:lnTo>
                  <a:lnTo>
                    <a:pt x="220" y="17"/>
                  </a:lnTo>
                  <a:lnTo>
                    <a:pt x="232" y="27"/>
                  </a:lnTo>
                  <a:lnTo>
                    <a:pt x="245" y="37"/>
                  </a:lnTo>
                  <a:lnTo>
                    <a:pt x="259" y="48"/>
                  </a:lnTo>
                  <a:lnTo>
                    <a:pt x="273" y="58"/>
                  </a:lnTo>
                  <a:lnTo>
                    <a:pt x="285" y="67"/>
                  </a:lnTo>
                  <a:lnTo>
                    <a:pt x="294" y="74"/>
                  </a:lnTo>
                  <a:lnTo>
                    <a:pt x="298" y="76"/>
                  </a:lnTo>
                  <a:lnTo>
                    <a:pt x="304" y="76"/>
                  </a:lnTo>
                  <a:lnTo>
                    <a:pt x="313" y="75"/>
                  </a:lnTo>
                  <a:lnTo>
                    <a:pt x="326" y="73"/>
                  </a:lnTo>
                  <a:lnTo>
                    <a:pt x="340" y="71"/>
                  </a:lnTo>
                  <a:lnTo>
                    <a:pt x="354" y="67"/>
                  </a:lnTo>
                  <a:lnTo>
                    <a:pt x="366" y="65"/>
                  </a:lnTo>
                  <a:lnTo>
                    <a:pt x="377" y="63"/>
                  </a:lnTo>
                  <a:lnTo>
                    <a:pt x="382" y="63"/>
                  </a:lnTo>
                  <a:lnTo>
                    <a:pt x="386" y="64"/>
                  </a:lnTo>
                  <a:lnTo>
                    <a:pt x="384" y="65"/>
                  </a:lnTo>
                  <a:lnTo>
                    <a:pt x="377" y="68"/>
                  </a:lnTo>
                  <a:lnTo>
                    <a:pt x="370" y="74"/>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89" name="Freeform 361">
              <a:extLst>
                <a:ext uri="{FF2B5EF4-FFF2-40B4-BE49-F238E27FC236}">
                  <a16:creationId xmlns:a16="http://schemas.microsoft.com/office/drawing/2014/main" xmlns="" id="{2405AD71-86AD-4640-A0C4-D9D5C31AAA3D}"/>
                </a:ext>
              </a:extLst>
            </p:cNvPr>
            <p:cNvSpPr>
              <a:spLocks/>
            </p:cNvSpPr>
            <p:nvPr/>
          </p:nvSpPr>
          <p:spPr bwMode="auto">
            <a:xfrm>
              <a:off x="2558" y="944"/>
              <a:ext cx="127" cy="127"/>
            </a:xfrm>
            <a:custGeom>
              <a:avLst/>
              <a:gdLst>
                <a:gd name="T0" fmla="*/ 8 w 254"/>
                <a:gd name="T1" fmla="*/ 8 h 254"/>
                <a:gd name="T2" fmla="*/ 7 w 254"/>
                <a:gd name="T3" fmla="*/ 8 h 254"/>
                <a:gd name="T4" fmla="*/ 7 w 254"/>
                <a:gd name="T5" fmla="*/ 7 h 254"/>
                <a:gd name="T6" fmla="*/ 5 w 254"/>
                <a:gd name="T7" fmla="*/ 8 h 254"/>
                <a:gd name="T8" fmla="*/ 4 w 254"/>
                <a:gd name="T9" fmla="*/ 7 h 254"/>
                <a:gd name="T10" fmla="*/ 3 w 254"/>
                <a:gd name="T11" fmla="*/ 7 h 254"/>
                <a:gd name="T12" fmla="*/ 3 w 254"/>
                <a:gd name="T13" fmla="*/ 7 h 254"/>
                <a:gd name="T14" fmla="*/ 4 w 254"/>
                <a:gd name="T15" fmla="*/ 7 h 254"/>
                <a:gd name="T16" fmla="*/ 6 w 254"/>
                <a:gd name="T17" fmla="*/ 7 h 254"/>
                <a:gd name="T18" fmla="*/ 6 w 254"/>
                <a:gd name="T19" fmla="*/ 7 h 254"/>
                <a:gd name="T20" fmla="*/ 6 w 254"/>
                <a:gd name="T21" fmla="*/ 6 h 254"/>
                <a:gd name="T22" fmla="*/ 5 w 254"/>
                <a:gd name="T23" fmla="*/ 6 h 254"/>
                <a:gd name="T24" fmla="*/ 4 w 254"/>
                <a:gd name="T25" fmla="*/ 6 h 254"/>
                <a:gd name="T26" fmla="*/ 2 w 254"/>
                <a:gd name="T27" fmla="*/ 6 h 254"/>
                <a:gd name="T28" fmla="*/ 1 w 254"/>
                <a:gd name="T29" fmla="*/ 5 h 254"/>
                <a:gd name="T30" fmla="*/ 1 w 254"/>
                <a:gd name="T31" fmla="*/ 5 h 254"/>
                <a:gd name="T32" fmla="*/ 2 w 254"/>
                <a:gd name="T33" fmla="*/ 5 h 254"/>
                <a:gd name="T34" fmla="*/ 3 w 254"/>
                <a:gd name="T35" fmla="*/ 6 h 254"/>
                <a:gd name="T36" fmla="*/ 4 w 254"/>
                <a:gd name="T37" fmla="*/ 6 h 254"/>
                <a:gd name="T38" fmla="*/ 3 w 254"/>
                <a:gd name="T39" fmla="*/ 5 h 254"/>
                <a:gd name="T40" fmla="*/ 3 w 254"/>
                <a:gd name="T41" fmla="*/ 5 h 254"/>
                <a:gd name="T42" fmla="*/ 1 w 254"/>
                <a:gd name="T43" fmla="*/ 4 h 254"/>
                <a:gd name="T44" fmla="*/ 0 w 254"/>
                <a:gd name="T45" fmla="*/ 3 h 254"/>
                <a:gd name="T46" fmla="*/ 1 w 254"/>
                <a:gd name="T47" fmla="*/ 4 h 254"/>
                <a:gd name="T48" fmla="*/ 2 w 254"/>
                <a:gd name="T49" fmla="*/ 4 h 254"/>
                <a:gd name="T50" fmla="*/ 3 w 254"/>
                <a:gd name="T51" fmla="*/ 4 h 254"/>
                <a:gd name="T52" fmla="*/ 2 w 254"/>
                <a:gd name="T53" fmla="*/ 2 h 254"/>
                <a:gd name="T54" fmla="*/ 1 w 254"/>
                <a:gd name="T55" fmla="*/ 2 h 254"/>
                <a:gd name="T56" fmla="*/ 1 w 254"/>
                <a:gd name="T57" fmla="*/ 1 h 254"/>
                <a:gd name="T58" fmla="*/ 1 w 254"/>
                <a:gd name="T59" fmla="*/ 1 h 254"/>
                <a:gd name="T60" fmla="*/ 2 w 254"/>
                <a:gd name="T61" fmla="*/ 2 h 254"/>
                <a:gd name="T62" fmla="*/ 3 w 254"/>
                <a:gd name="T63" fmla="*/ 4 h 254"/>
                <a:gd name="T64" fmla="*/ 3 w 254"/>
                <a:gd name="T65" fmla="*/ 4 h 254"/>
                <a:gd name="T66" fmla="*/ 3 w 254"/>
                <a:gd name="T67" fmla="*/ 3 h 254"/>
                <a:gd name="T68" fmla="*/ 3 w 254"/>
                <a:gd name="T69" fmla="*/ 2 h 254"/>
                <a:gd name="T70" fmla="*/ 3 w 254"/>
                <a:gd name="T71" fmla="*/ 1 h 254"/>
                <a:gd name="T72" fmla="*/ 4 w 254"/>
                <a:gd name="T73" fmla="*/ 3 h 254"/>
                <a:gd name="T74" fmla="*/ 4 w 254"/>
                <a:gd name="T75" fmla="*/ 5 h 254"/>
                <a:gd name="T76" fmla="*/ 5 w 254"/>
                <a:gd name="T77" fmla="*/ 5 h 254"/>
                <a:gd name="T78" fmla="*/ 5 w 254"/>
                <a:gd name="T79" fmla="*/ 5 h 254"/>
                <a:gd name="T80" fmla="*/ 5 w 254"/>
                <a:gd name="T81" fmla="*/ 6 h 254"/>
                <a:gd name="T82" fmla="*/ 5 w 254"/>
                <a:gd name="T83" fmla="*/ 5 h 254"/>
                <a:gd name="T84" fmla="*/ 5 w 254"/>
                <a:gd name="T85" fmla="*/ 3 h 254"/>
                <a:gd name="T86" fmla="*/ 5 w 254"/>
                <a:gd name="T87" fmla="*/ 2 h 254"/>
                <a:gd name="T88" fmla="*/ 5 w 254"/>
                <a:gd name="T89" fmla="*/ 3 h 254"/>
                <a:gd name="T90" fmla="*/ 6 w 254"/>
                <a:gd name="T91" fmla="*/ 4 h 254"/>
                <a:gd name="T92" fmla="*/ 6 w 254"/>
                <a:gd name="T93" fmla="*/ 6 h 254"/>
                <a:gd name="T94" fmla="*/ 6 w 254"/>
                <a:gd name="T95" fmla="*/ 6 h 254"/>
                <a:gd name="T96" fmla="*/ 7 w 254"/>
                <a:gd name="T97" fmla="*/ 7 h 254"/>
                <a:gd name="T98" fmla="*/ 7 w 254"/>
                <a:gd name="T99" fmla="*/ 6 h 254"/>
                <a:gd name="T100" fmla="*/ 7 w 254"/>
                <a:gd name="T101" fmla="*/ 5 h 254"/>
                <a:gd name="T102" fmla="*/ 7 w 254"/>
                <a:gd name="T103" fmla="*/ 3 h 254"/>
                <a:gd name="T104" fmla="*/ 7 w 254"/>
                <a:gd name="T105" fmla="*/ 3 h 254"/>
                <a:gd name="T106" fmla="*/ 7 w 254"/>
                <a:gd name="T107" fmla="*/ 4 h 254"/>
                <a:gd name="T108" fmla="*/ 7 w 254"/>
                <a:gd name="T109" fmla="*/ 7 h 254"/>
                <a:gd name="T110" fmla="*/ 8 w 254"/>
                <a:gd name="T111" fmla="*/ 8 h 254"/>
                <a:gd name="T112" fmla="*/ 8 w 254"/>
                <a:gd name="T113" fmla="*/ 8 h 254"/>
                <a:gd name="T114" fmla="*/ 8 w 254"/>
                <a:gd name="T115" fmla="*/ 8 h 254"/>
                <a:gd name="T116" fmla="*/ 8 w 254"/>
                <a:gd name="T117" fmla="*/ 8 h 25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54" h="254">
                  <a:moveTo>
                    <a:pt x="244" y="250"/>
                  </a:moveTo>
                  <a:lnTo>
                    <a:pt x="240" y="246"/>
                  </a:lnTo>
                  <a:lnTo>
                    <a:pt x="235" y="242"/>
                  </a:lnTo>
                  <a:lnTo>
                    <a:pt x="229" y="237"/>
                  </a:lnTo>
                  <a:lnTo>
                    <a:pt x="225" y="232"/>
                  </a:lnTo>
                  <a:lnTo>
                    <a:pt x="219" y="228"/>
                  </a:lnTo>
                  <a:lnTo>
                    <a:pt x="213" y="224"/>
                  </a:lnTo>
                  <a:lnTo>
                    <a:pt x="209" y="222"/>
                  </a:lnTo>
                  <a:lnTo>
                    <a:pt x="203" y="222"/>
                  </a:lnTo>
                  <a:lnTo>
                    <a:pt x="189" y="224"/>
                  </a:lnTo>
                  <a:lnTo>
                    <a:pt x="173" y="226"/>
                  </a:lnTo>
                  <a:lnTo>
                    <a:pt x="153" y="226"/>
                  </a:lnTo>
                  <a:lnTo>
                    <a:pt x="134" y="226"/>
                  </a:lnTo>
                  <a:lnTo>
                    <a:pt x="114" y="226"/>
                  </a:lnTo>
                  <a:lnTo>
                    <a:pt x="98" y="223"/>
                  </a:lnTo>
                  <a:lnTo>
                    <a:pt x="84" y="221"/>
                  </a:lnTo>
                  <a:lnTo>
                    <a:pt x="75" y="217"/>
                  </a:lnTo>
                  <a:lnTo>
                    <a:pt x="68" y="212"/>
                  </a:lnTo>
                  <a:lnTo>
                    <a:pt x="68" y="209"/>
                  </a:lnTo>
                  <a:lnTo>
                    <a:pt x="75" y="211"/>
                  </a:lnTo>
                  <a:lnTo>
                    <a:pt x="87" y="213"/>
                  </a:lnTo>
                  <a:lnTo>
                    <a:pt x="96" y="214"/>
                  </a:lnTo>
                  <a:lnTo>
                    <a:pt x="108" y="215"/>
                  </a:lnTo>
                  <a:lnTo>
                    <a:pt x="125" y="215"/>
                  </a:lnTo>
                  <a:lnTo>
                    <a:pt x="141" y="215"/>
                  </a:lnTo>
                  <a:lnTo>
                    <a:pt x="157" y="215"/>
                  </a:lnTo>
                  <a:lnTo>
                    <a:pt x="172" y="214"/>
                  </a:lnTo>
                  <a:lnTo>
                    <a:pt x="183" y="212"/>
                  </a:lnTo>
                  <a:lnTo>
                    <a:pt x="190" y="209"/>
                  </a:lnTo>
                  <a:lnTo>
                    <a:pt x="186" y="205"/>
                  </a:lnTo>
                  <a:lnTo>
                    <a:pt x="179" y="201"/>
                  </a:lnTo>
                  <a:lnTo>
                    <a:pt x="172" y="197"/>
                  </a:lnTo>
                  <a:lnTo>
                    <a:pt x="164" y="192"/>
                  </a:lnTo>
                  <a:lnTo>
                    <a:pt x="157" y="189"/>
                  </a:lnTo>
                  <a:lnTo>
                    <a:pt x="150" y="185"/>
                  </a:lnTo>
                  <a:lnTo>
                    <a:pt x="144" y="182"/>
                  </a:lnTo>
                  <a:lnTo>
                    <a:pt x="141" y="179"/>
                  </a:lnTo>
                  <a:lnTo>
                    <a:pt x="127" y="181"/>
                  </a:lnTo>
                  <a:lnTo>
                    <a:pt x="110" y="178"/>
                  </a:lnTo>
                  <a:lnTo>
                    <a:pt x="90" y="176"/>
                  </a:lnTo>
                  <a:lnTo>
                    <a:pt x="72" y="171"/>
                  </a:lnTo>
                  <a:lnTo>
                    <a:pt x="53" y="167"/>
                  </a:lnTo>
                  <a:lnTo>
                    <a:pt x="37" y="161"/>
                  </a:lnTo>
                  <a:lnTo>
                    <a:pt x="24" y="154"/>
                  </a:lnTo>
                  <a:lnTo>
                    <a:pt x="16" y="148"/>
                  </a:lnTo>
                  <a:lnTo>
                    <a:pt x="11" y="140"/>
                  </a:lnTo>
                  <a:lnTo>
                    <a:pt x="11" y="137"/>
                  </a:lnTo>
                  <a:lnTo>
                    <a:pt x="15" y="139"/>
                  </a:lnTo>
                  <a:lnTo>
                    <a:pt x="24" y="144"/>
                  </a:lnTo>
                  <a:lnTo>
                    <a:pt x="32" y="147"/>
                  </a:lnTo>
                  <a:lnTo>
                    <a:pt x="44" y="152"/>
                  </a:lnTo>
                  <a:lnTo>
                    <a:pt x="58" y="156"/>
                  </a:lnTo>
                  <a:lnTo>
                    <a:pt x="73" y="160"/>
                  </a:lnTo>
                  <a:lnTo>
                    <a:pt x="89" y="163"/>
                  </a:lnTo>
                  <a:lnTo>
                    <a:pt x="103" y="166"/>
                  </a:lnTo>
                  <a:lnTo>
                    <a:pt x="115" y="167"/>
                  </a:lnTo>
                  <a:lnTo>
                    <a:pt x="125" y="166"/>
                  </a:lnTo>
                  <a:lnTo>
                    <a:pt x="113" y="154"/>
                  </a:lnTo>
                  <a:lnTo>
                    <a:pt x="103" y="146"/>
                  </a:lnTo>
                  <a:lnTo>
                    <a:pt x="96" y="140"/>
                  </a:lnTo>
                  <a:lnTo>
                    <a:pt x="92" y="135"/>
                  </a:lnTo>
                  <a:lnTo>
                    <a:pt x="83" y="132"/>
                  </a:lnTo>
                  <a:lnTo>
                    <a:pt x="70" y="130"/>
                  </a:lnTo>
                  <a:lnTo>
                    <a:pt x="57" y="126"/>
                  </a:lnTo>
                  <a:lnTo>
                    <a:pt x="43" y="121"/>
                  </a:lnTo>
                  <a:lnTo>
                    <a:pt x="28" y="114"/>
                  </a:lnTo>
                  <a:lnTo>
                    <a:pt x="15" y="103"/>
                  </a:lnTo>
                  <a:lnTo>
                    <a:pt x="6" y="91"/>
                  </a:lnTo>
                  <a:lnTo>
                    <a:pt x="0" y="75"/>
                  </a:lnTo>
                  <a:lnTo>
                    <a:pt x="7" y="82"/>
                  </a:lnTo>
                  <a:lnTo>
                    <a:pt x="16" y="90"/>
                  </a:lnTo>
                  <a:lnTo>
                    <a:pt x="26" y="97"/>
                  </a:lnTo>
                  <a:lnTo>
                    <a:pt x="35" y="103"/>
                  </a:lnTo>
                  <a:lnTo>
                    <a:pt x="45" y="109"/>
                  </a:lnTo>
                  <a:lnTo>
                    <a:pt x="57" y="113"/>
                  </a:lnTo>
                  <a:lnTo>
                    <a:pt x="66" y="115"/>
                  </a:lnTo>
                  <a:lnTo>
                    <a:pt x="76" y="116"/>
                  </a:lnTo>
                  <a:lnTo>
                    <a:pt x="66" y="102"/>
                  </a:lnTo>
                  <a:lnTo>
                    <a:pt x="56" y="88"/>
                  </a:lnTo>
                  <a:lnTo>
                    <a:pt x="45" y="76"/>
                  </a:lnTo>
                  <a:lnTo>
                    <a:pt x="36" y="63"/>
                  </a:lnTo>
                  <a:lnTo>
                    <a:pt x="27" y="53"/>
                  </a:lnTo>
                  <a:lnTo>
                    <a:pt x="21" y="44"/>
                  </a:lnTo>
                  <a:lnTo>
                    <a:pt x="16" y="37"/>
                  </a:lnTo>
                  <a:lnTo>
                    <a:pt x="14" y="33"/>
                  </a:lnTo>
                  <a:lnTo>
                    <a:pt x="13" y="26"/>
                  </a:lnTo>
                  <a:lnTo>
                    <a:pt x="12" y="18"/>
                  </a:lnTo>
                  <a:lnTo>
                    <a:pt x="11" y="8"/>
                  </a:lnTo>
                  <a:lnTo>
                    <a:pt x="8" y="0"/>
                  </a:lnTo>
                  <a:lnTo>
                    <a:pt x="14" y="11"/>
                  </a:lnTo>
                  <a:lnTo>
                    <a:pt x="23" y="26"/>
                  </a:lnTo>
                  <a:lnTo>
                    <a:pt x="35" y="44"/>
                  </a:lnTo>
                  <a:lnTo>
                    <a:pt x="47" y="62"/>
                  </a:lnTo>
                  <a:lnTo>
                    <a:pt x="59" y="79"/>
                  </a:lnTo>
                  <a:lnTo>
                    <a:pt x="70" y="95"/>
                  </a:lnTo>
                  <a:lnTo>
                    <a:pt x="80" y="106"/>
                  </a:lnTo>
                  <a:lnTo>
                    <a:pt x="85" y="111"/>
                  </a:lnTo>
                  <a:lnTo>
                    <a:pt x="91" y="113"/>
                  </a:lnTo>
                  <a:lnTo>
                    <a:pt x="94" y="109"/>
                  </a:lnTo>
                  <a:lnTo>
                    <a:pt x="94" y="105"/>
                  </a:lnTo>
                  <a:lnTo>
                    <a:pt x="94" y="98"/>
                  </a:lnTo>
                  <a:lnTo>
                    <a:pt x="91" y="85"/>
                  </a:lnTo>
                  <a:lnTo>
                    <a:pt x="85" y="65"/>
                  </a:lnTo>
                  <a:lnTo>
                    <a:pt x="80" y="46"/>
                  </a:lnTo>
                  <a:lnTo>
                    <a:pt x="76" y="33"/>
                  </a:lnTo>
                  <a:lnTo>
                    <a:pt x="76" y="29"/>
                  </a:lnTo>
                  <a:lnTo>
                    <a:pt x="79" y="27"/>
                  </a:lnTo>
                  <a:lnTo>
                    <a:pt x="82" y="31"/>
                  </a:lnTo>
                  <a:lnTo>
                    <a:pt x="85" y="38"/>
                  </a:lnTo>
                  <a:lnTo>
                    <a:pt x="91" y="53"/>
                  </a:lnTo>
                  <a:lnTo>
                    <a:pt x="100" y="78"/>
                  </a:lnTo>
                  <a:lnTo>
                    <a:pt x="105" y="105"/>
                  </a:lnTo>
                  <a:lnTo>
                    <a:pt x="104" y="124"/>
                  </a:lnTo>
                  <a:lnTo>
                    <a:pt x="111" y="131"/>
                  </a:lnTo>
                  <a:lnTo>
                    <a:pt x="118" y="138"/>
                  </a:lnTo>
                  <a:lnTo>
                    <a:pt x="125" y="143"/>
                  </a:lnTo>
                  <a:lnTo>
                    <a:pt x="130" y="148"/>
                  </a:lnTo>
                  <a:lnTo>
                    <a:pt x="136" y="152"/>
                  </a:lnTo>
                  <a:lnTo>
                    <a:pt x="141" y="155"/>
                  </a:lnTo>
                  <a:lnTo>
                    <a:pt x="144" y="159"/>
                  </a:lnTo>
                  <a:lnTo>
                    <a:pt x="146" y="160"/>
                  </a:lnTo>
                  <a:lnTo>
                    <a:pt x="149" y="162"/>
                  </a:lnTo>
                  <a:lnTo>
                    <a:pt x="151" y="163"/>
                  </a:lnTo>
                  <a:lnTo>
                    <a:pt x="153" y="161"/>
                  </a:lnTo>
                  <a:lnTo>
                    <a:pt x="156" y="155"/>
                  </a:lnTo>
                  <a:lnTo>
                    <a:pt x="157" y="140"/>
                  </a:lnTo>
                  <a:lnTo>
                    <a:pt x="155" y="116"/>
                  </a:lnTo>
                  <a:lnTo>
                    <a:pt x="149" y="88"/>
                  </a:lnTo>
                  <a:lnTo>
                    <a:pt x="137" y="67"/>
                  </a:lnTo>
                  <a:lnTo>
                    <a:pt x="133" y="57"/>
                  </a:lnTo>
                  <a:lnTo>
                    <a:pt x="133" y="54"/>
                  </a:lnTo>
                  <a:lnTo>
                    <a:pt x="137" y="55"/>
                  </a:lnTo>
                  <a:lnTo>
                    <a:pt x="143" y="61"/>
                  </a:lnTo>
                  <a:lnTo>
                    <a:pt x="146" y="67"/>
                  </a:lnTo>
                  <a:lnTo>
                    <a:pt x="151" y="77"/>
                  </a:lnTo>
                  <a:lnTo>
                    <a:pt x="157" y="90"/>
                  </a:lnTo>
                  <a:lnTo>
                    <a:pt x="161" y="103"/>
                  </a:lnTo>
                  <a:lnTo>
                    <a:pt x="166" y="120"/>
                  </a:lnTo>
                  <a:lnTo>
                    <a:pt x="168" y="137"/>
                  </a:lnTo>
                  <a:lnTo>
                    <a:pt x="167" y="155"/>
                  </a:lnTo>
                  <a:lnTo>
                    <a:pt x="164" y="173"/>
                  </a:lnTo>
                  <a:lnTo>
                    <a:pt x="168" y="177"/>
                  </a:lnTo>
                  <a:lnTo>
                    <a:pt x="173" y="182"/>
                  </a:lnTo>
                  <a:lnTo>
                    <a:pt x="179" y="186"/>
                  </a:lnTo>
                  <a:lnTo>
                    <a:pt x="184" y="190"/>
                  </a:lnTo>
                  <a:lnTo>
                    <a:pt x="189" y="193"/>
                  </a:lnTo>
                  <a:lnTo>
                    <a:pt x="195" y="196"/>
                  </a:lnTo>
                  <a:lnTo>
                    <a:pt x="198" y="198"/>
                  </a:lnTo>
                  <a:lnTo>
                    <a:pt x="202" y="200"/>
                  </a:lnTo>
                  <a:lnTo>
                    <a:pt x="206" y="191"/>
                  </a:lnTo>
                  <a:lnTo>
                    <a:pt x="207" y="175"/>
                  </a:lnTo>
                  <a:lnTo>
                    <a:pt x="206" y="159"/>
                  </a:lnTo>
                  <a:lnTo>
                    <a:pt x="205" y="145"/>
                  </a:lnTo>
                  <a:lnTo>
                    <a:pt x="204" y="130"/>
                  </a:lnTo>
                  <a:lnTo>
                    <a:pt x="203" y="111"/>
                  </a:lnTo>
                  <a:lnTo>
                    <a:pt x="201" y="94"/>
                  </a:lnTo>
                  <a:lnTo>
                    <a:pt x="198" y="83"/>
                  </a:lnTo>
                  <a:lnTo>
                    <a:pt x="198" y="79"/>
                  </a:lnTo>
                  <a:lnTo>
                    <a:pt x="202" y="82"/>
                  </a:lnTo>
                  <a:lnTo>
                    <a:pt x="207" y="88"/>
                  </a:lnTo>
                  <a:lnTo>
                    <a:pt x="211" y="101"/>
                  </a:lnTo>
                  <a:lnTo>
                    <a:pt x="212" y="123"/>
                  </a:lnTo>
                  <a:lnTo>
                    <a:pt x="214" y="155"/>
                  </a:lnTo>
                  <a:lnTo>
                    <a:pt x="217" y="186"/>
                  </a:lnTo>
                  <a:lnTo>
                    <a:pt x="218" y="206"/>
                  </a:lnTo>
                  <a:lnTo>
                    <a:pt x="225" y="214"/>
                  </a:lnTo>
                  <a:lnTo>
                    <a:pt x="232" y="222"/>
                  </a:lnTo>
                  <a:lnTo>
                    <a:pt x="236" y="229"/>
                  </a:lnTo>
                  <a:lnTo>
                    <a:pt x="242" y="235"/>
                  </a:lnTo>
                  <a:lnTo>
                    <a:pt x="245" y="241"/>
                  </a:lnTo>
                  <a:lnTo>
                    <a:pt x="249" y="245"/>
                  </a:lnTo>
                  <a:lnTo>
                    <a:pt x="252" y="249"/>
                  </a:lnTo>
                  <a:lnTo>
                    <a:pt x="254" y="251"/>
                  </a:lnTo>
                  <a:lnTo>
                    <a:pt x="254" y="253"/>
                  </a:lnTo>
                  <a:lnTo>
                    <a:pt x="252" y="254"/>
                  </a:lnTo>
                  <a:lnTo>
                    <a:pt x="249" y="253"/>
                  </a:lnTo>
                  <a:lnTo>
                    <a:pt x="244" y="250"/>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90" name="Freeform 362">
              <a:extLst>
                <a:ext uri="{FF2B5EF4-FFF2-40B4-BE49-F238E27FC236}">
                  <a16:creationId xmlns:a16="http://schemas.microsoft.com/office/drawing/2014/main" xmlns="" id="{5130F16A-7793-4368-83A9-0F0F361EBB8D}"/>
                </a:ext>
              </a:extLst>
            </p:cNvPr>
            <p:cNvSpPr>
              <a:spLocks/>
            </p:cNvSpPr>
            <p:nvPr/>
          </p:nvSpPr>
          <p:spPr bwMode="auto">
            <a:xfrm>
              <a:off x="2672" y="905"/>
              <a:ext cx="93" cy="156"/>
            </a:xfrm>
            <a:custGeom>
              <a:avLst/>
              <a:gdLst>
                <a:gd name="T0" fmla="*/ 3 w 186"/>
                <a:gd name="T1" fmla="*/ 9 h 313"/>
                <a:gd name="T2" fmla="*/ 3 w 186"/>
                <a:gd name="T3" fmla="*/ 8 h 313"/>
                <a:gd name="T4" fmla="*/ 3 w 186"/>
                <a:gd name="T5" fmla="*/ 8 h 313"/>
                <a:gd name="T6" fmla="*/ 3 w 186"/>
                <a:gd name="T7" fmla="*/ 7 h 313"/>
                <a:gd name="T8" fmla="*/ 2 w 186"/>
                <a:gd name="T9" fmla="*/ 7 h 313"/>
                <a:gd name="T10" fmla="*/ 2 w 186"/>
                <a:gd name="T11" fmla="*/ 6 h 313"/>
                <a:gd name="T12" fmla="*/ 1 w 186"/>
                <a:gd name="T13" fmla="*/ 5 h 313"/>
                <a:gd name="T14" fmla="*/ 1 w 186"/>
                <a:gd name="T15" fmla="*/ 4 h 313"/>
                <a:gd name="T16" fmla="*/ 1 w 186"/>
                <a:gd name="T17" fmla="*/ 3 h 313"/>
                <a:gd name="T18" fmla="*/ 1 w 186"/>
                <a:gd name="T19" fmla="*/ 3 h 313"/>
                <a:gd name="T20" fmla="*/ 1 w 186"/>
                <a:gd name="T21" fmla="*/ 4 h 313"/>
                <a:gd name="T22" fmla="*/ 1 w 186"/>
                <a:gd name="T23" fmla="*/ 5 h 313"/>
                <a:gd name="T24" fmla="*/ 2 w 186"/>
                <a:gd name="T25" fmla="*/ 5 h 313"/>
                <a:gd name="T26" fmla="*/ 2 w 186"/>
                <a:gd name="T27" fmla="*/ 6 h 313"/>
                <a:gd name="T28" fmla="*/ 2 w 186"/>
                <a:gd name="T29" fmla="*/ 7 h 313"/>
                <a:gd name="T30" fmla="*/ 3 w 186"/>
                <a:gd name="T31" fmla="*/ 7 h 313"/>
                <a:gd name="T32" fmla="*/ 3 w 186"/>
                <a:gd name="T33" fmla="*/ 6 h 313"/>
                <a:gd name="T34" fmla="*/ 3 w 186"/>
                <a:gd name="T35" fmla="*/ 5 h 313"/>
                <a:gd name="T36" fmla="*/ 3 w 186"/>
                <a:gd name="T37" fmla="*/ 5 h 313"/>
                <a:gd name="T38" fmla="*/ 2 w 186"/>
                <a:gd name="T39" fmla="*/ 4 h 313"/>
                <a:gd name="T40" fmla="*/ 2 w 186"/>
                <a:gd name="T41" fmla="*/ 3 h 313"/>
                <a:gd name="T42" fmla="*/ 1 w 186"/>
                <a:gd name="T43" fmla="*/ 2 h 313"/>
                <a:gd name="T44" fmla="*/ 1 w 186"/>
                <a:gd name="T45" fmla="*/ 1 h 313"/>
                <a:gd name="T46" fmla="*/ 1 w 186"/>
                <a:gd name="T47" fmla="*/ 1 h 313"/>
                <a:gd name="T48" fmla="*/ 2 w 186"/>
                <a:gd name="T49" fmla="*/ 2 h 313"/>
                <a:gd name="T50" fmla="*/ 2 w 186"/>
                <a:gd name="T51" fmla="*/ 3 h 313"/>
                <a:gd name="T52" fmla="*/ 2 w 186"/>
                <a:gd name="T53" fmla="*/ 4 h 313"/>
                <a:gd name="T54" fmla="*/ 3 w 186"/>
                <a:gd name="T55" fmla="*/ 4 h 313"/>
                <a:gd name="T56" fmla="*/ 3 w 186"/>
                <a:gd name="T57" fmla="*/ 3 h 313"/>
                <a:gd name="T58" fmla="*/ 3 w 186"/>
                <a:gd name="T59" fmla="*/ 1 h 313"/>
                <a:gd name="T60" fmla="*/ 3 w 186"/>
                <a:gd name="T61" fmla="*/ 0 h 313"/>
                <a:gd name="T62" fmla="*/ 3 w 186"/>
                <a:gd name="T63" fmla="*/ 0 h 313"/>
                <a:gd name="T64" fmla="*/ 3 w 186"/>
                <a:gd name="T65" fmla="*/ 1 h 313"/>
                <a:gd name="T66" fmla="*/ 3 w 186"/>
                <a:gd name="T67" fmla="*/ 3 h 313"/>
                <a:gd name="T68" fmla="*/ 4 w 186"/>
                <a:gd name="T69" fmla="*/ 4 h 313"/>
                <a:gd name="T70" fmla="*/ 4 w 186"/>
                <a:gd name="T71" fmla="*/ 3 h 313"/>
                <a:gd name="T72" fmla="*/ 5 w 186"/>
                <a:gd name="T73" fmla="*/ 3 h 313"/>
                <a:gd name="T74" fmla="*/ 5 w 186"/>
                <a:gd name="T75" fmla="*/ 2 h 313"/>
                <a:gd name="T76" fmla="*/ 5 w 186"/>
                <a:gd name="T77" fmla="*/ 2 h 313"/>
                <a:gd name="T78" fmla="*/ 5 w 186"/>
                <a:gd name="T79" fmla="*/ 2 h 313"/>
                <a:gd name="T80" fmla="*/ 5 w 186"/>
                <a:gd name="T81" fmla="*/ 2 h 313"/>
                <a:gd name="T82" fmla="*/ 5 w 186"/>
                <a:gd name="T83" fmla="*/ 3 h 313"/>
                <a:gd name="T84" fmla="*/ 4 w 186"/>
                <a:gd name="T85" fmla="*/ 4 h 313"/>
                <a:gd name="T86" fmla="*/ 4 w 186"/>
                <a:gd name="T87" fmla="*/ 4 h 313"/>
                <a:gd name="T88" fmla="*/ 4 w 186"/>
                <a:gd name="T89" fmla="*/ 5 h 313"/>
                <a:gd name="T90" fmla="*/ 3 w 186"/>
                <a:gd name="T91" fmla="*/ 6 h 313"/>
                <a:gd name="T92" fmla="*/ 4 w 186"/>
                <a:gd name="T93" fmla="*/ 7 h 313"/>
                <a:gd name="T94" fmla="*/ 4 w 186"/>
                <a:gd name="T95" fmla="*/ 6 h 313"/>
                <a:gd name="T96" fmla="*/ 5 w 186"/>
                <a:gd name="T97" fmla="*/ 5 h 313"/>
                <a:gd name="T98" fmla="*/ 6 w 186"/>
                <a:gd name="T99" fmla="*/ 4 h 313"/>
                <a:gd name="T100" fmla="*/ 6 w 186"/>
                <a:gd name="T101" fmla="*/ 4 h 313"/>
                <a:gd name="T102" fmla="*/ 6 w 186"/>
                <a:gd name="T103" fmla="*/ 4 h 313"/>
                <a:gd name="T104" fmla="*/ 6 w 186"/>
                <a:gd name="T105" fmla="*/ 5 h 313"/>
                <a:gd name="T106" fmla="*/ 5 w 186"/>
                <a:gd name="T107" fmla="*/ 5 h 313"/>
                <a:gd name="T108" fmla="*/ 5 w 186"/>
                <a:gd name="T109" fmla="*/ 6 h 313"/>
                <a:gd name="T110" fmla="*/ 4 w 186"/>
                <a:gd name="T111" fmla="*/ 7 h 313"/>
                <a:gd name="T112" fmla="*/ 3 w 186"/>
                <a:gd name="T113" fmla="*/ 8 h 313"/>
                <a:gd name="T114" fmla="*/ 3 w 186"/>
                <a:gd name="T115" fmla="*/ 9 h 313"/>
                <a:gd name="T116" fmla="*/ 3 w 186"/>
                <a:gd name="T117" fmla="*/ 9 h 313"/>
                <a:gd name="T118" fmla="*/ 3 w 186"/>
                <a:gd name="T119" fmla="*/ 9 h 31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6" h="313">
                  <a:moveTo>
                    <a:pt x="88" y="313"/>
                  </a:moveTo>
                  <a:lnTo>
                    <a:pt x="84" y="310"/>
                  </a:lnTo>
                  <a:lnTo>
                    <a:pt x="83" y="294"/>
                  </a:lnTo>
                  <a:lnTo>
                    <a:pt x="83" y="277"/>
                  </a:lnTo>
                  <a:lnTo>
                    <a:pt x="82" y="267"/>
                  </a:lnTo>
                  <a:lnTo>
                    <a:pt x="80" y="263"/>
                  </a:lnTo>
                  <a:lnTo>
                    <a:pt x="75" y="258"/>
                  </a:lnTo>
                  <a:lnTo>
                    <a:pt x="68" y="252"/>
                  </a:lnTo>
                  <a:lnTo>
                    <a:pt x="60" y="242"/>
                  </a:lnTo>
                  <a:lnTo>
                    <a:pt x="51" y="232"/>
                  </a:lnTo>
                  <a:lnTo>
                    <a:pt x="43" y="220"/>
                  </a:lnTo>
                  <a:lnTo>
                    <a:pt x="35" y="207"/>
                  </a:lnTo>
                  <a:lnTo>
                    <a:pt x="28" y="192"/>
                  </a:lnTo>
                  <a:lnTo>
                    <a:pt x="17" y="166"/>
                  </a:lnTo>
                  <a:lnTo>
                    <a:pt x="8" y="148"/>
                  </a:lnTo>
                  <a:lnTo>
                    <a:pt x="3" y="136"/>
                  </a:lnTo>
                  <a:lnTo>
                    <a:pt x="0" y="127"/>
                  </a:lnTo>
                  <a:lnTo>
                    <a:pt x="1" y="123"/>
                  </a:lnTo>
                  <a:lnTo>
                    <a:pt x="4" y="120"/>
                  </a:lnTo>
                  <a:lnTo>
                    <a:pt x="6" y="124"/>
                  </a:lnTo>
                  <a:lnTo>
                    <a:pt x="9" y="132"/>
                  </a:lnTo>
                  <a:lnTo>
                    <a:pt x="12" y="139"/>
                  </a:lnTo>
                  <a:lnTo>
                    <a:pt x="16" y="149"/>
                  </a:lnTo>
                  <a:lnTo>
                    <a:pt x="22" y="162"/>
                  </a:lnTo>
                  <a:lnTo>
                    <a:pt x="29" y="176"/>
                  </a:lnTo>
                  <a:lnTo>
                    <a:pt x="35" y="189"/>
                  </a:lnTo>
                  <a:lnTo>
                    <a:pt x="42" y="201"/>
                  </a:lnTo>
                  <a:lnTo>
                    <a:pt x="47" y="211"/>
                  </a:lnTo>
                  <a:lnTo>
                    <a:pt x="52" y="217"/>
                  </a:lnTo>
                  <a:lnTo>
                    <a:pt x="59" y="225"/>
                  </a:lnTo>
                  <a:lnTo>
                    <a:pt x="66" y="230"/>
                  </a:lnTo>
                  <a:lnTo>
                    <a:pt x="72" y="234"/>
                  </a:lnTo>
                  <a:lnTo>
                    <a:pt x="76" y="237"/>
                  </a:lnTo>
                  <a:lnTo>
                    <a:pt x="79" y="220"/>
                  </a:lnTo>
                  <a:lnTo>
                    <a:pt x="81" y="202"/>
                  </a:lnTo>
                  <a:lnTo>
                    <a:pt x="82" y="185"/>
                  </a:lnTo>
                  <a:lnTo>
                    <a:pt x="82" y="173"/>
                  </a:lnTo>
                  <a:lnTo>
                    <a:pt x="75" y="165"/>
                  </a:lnTo>
                  <a:lnTo>
                    <a:pt x="65" y="156"/>
                  </a:lnTo>
                  <a:lnTo>
                    <a:pt x="54" y="143"/>
                  </a:lnTo>
                  <a:lnTo>
                    <a:pt x="44" y="129"/>
                  </a:lnTo>
                  <a:lnTo>
                    <a:pt x="34" y="113"/>
                  </a:lnTo>
                  <a:lnTo>
                    <a:pt x="26" y="95"/>
                  </a:lnTo>
                  <a:lnTo>
                    <a:pt x="21" y="75"/>
                  </a:lnTo>
                  <a:lnTo>
                    <a:pt x="20" y="55"/>
                  </a:lnTo>
                  <a:lnTo>
                    <a:pt x="21" y="48"/>
                  </a:lnTo>
                  <a:lnTo>
                    <a:pt x="24" y="50"/>
                  </a:lnTo>
                  <a:lnTo>
                    <a:pt x="28" y="63"/>
                  </a:lnTo>
                  <a:lnTo>
                    <a:pt x="34" y="82"/>
                  </a:lnTo>
                  <a:lnTo>
                    <a:pt x="37" y="94"/>
                  </a:lnTo>
                  <a:lnTo>
                    <a:pt x="42" y="104"/>
                  </a:lnTo>
                  <a:lnTo>
                    <a:pt x="49" y="114"/>
                  </a:lnTo>
                  <a:lnTo>
                    <a:pt x="55" y="125"/>
                  </a:lnTo>
                  <a:lnTo>
                    <a:pt x="62" y="133"/>
                  </a:lnTo>
                  <a:lnTo>
                    <a:pt x="69" y="140"/>
                  </a:lnTo>
                  <a:lnTo>
                    <a:pt x="76" y="144"/>
                  </a:lnTo>
                  <a:lnTo>
                    <a:pt x="82" y="148"/>
                  </a:lnTo>
                  <a:lnTo>
                    <a:pt x="75" y="120"/>
                  </a:lnTo>
                  <a:lnTo>
                    <a:pt x="72" y="81"/>
                  </a:lnTo>
                  <a:lnTo>
                    <a:pt x="73" y="41"/>
                  </a:lnTo>
                  <a:lnTo>
                    <a:pt x="79" y="8"/>
                  </a:lnTo>
                  <a:lnTo>
                    <a:pt x="82" y="0"/>
                  </a:lnTo>
                  <a:lnTo>
                    <a:pt x="84" y="0"/>
                  </a:lnTo>
                  <a:lnTo>
                    <a:pt x="85" y="5"/>
                  </a:lnTo>
                  <a:lnTo>
                    <a:pt x="84" y="14"/>
                  </a:lnTo>
                  <a:lnTo>
                    <a:pt x="84" y="37"/>
                  </a:lnTo>
                  <a:lnTo>
                    <a:pt x="87" y="75"/>
                  </a:lnTo>
                  <a:lnTo>
                    <a:pt x="91" y="113"/>
                  </a:lnTo>
                  <a:lnTo>
                    <a:pt x="96" y="136"/>
                  </a:lnTo>
                  <a:lnTo>
                    <a:pt x="103" y="133"/>
                  </a:lnTo>
                  <a:lnTo>
                    <a:pt x="111" y="128"/>
                  </a:lnTo>
                  <a:lnTo>
                    <a:pt x="119" y="120"/>
                  </a:lnTo>
                  <a:lnTo>
                    <a:pt x="128" y="112"/>
                  </a:lnTo>
                  <a:lnTo>
                    <a:pt x="136" y="103"/>
                  </a:lnTo>
                  <a:lnTo>
                    <a:pt x="143" y="94"/>
                  </a:lnTo>
                  <a:lnTo>
                    <a:pt x="148" y="83"/>
                  </a:lnTo>
                  <a:lnTo>
                    <a:pt x="151" y="73"/>
                  </a:lnTo>
                  <a:lnTo>
                    <a:pt x="154" y="66"/>
                  </a:lnTo>
                  <a:lnTo>
                    <a:pt x="158" y="66"/>
                  </a:lnTo>
                  <a:lnTo>
                    <a:pt x="159" y="73"/>
                  </a:lnTo>
                  <a:lnTo>
                    <a:pt x="156" y="84"/>
                  </a:lnTo>
                  <a:lnTo>
                    <a:pt x="151" y="93"/>
                  </a:lnTo>
                  <a:lnTo>
                    <a:pt x="145" y="103"/>
                  </a:lnTo>
                  <a:lnTo>
                    <a:pt x="137" y="114"/>
                  </a:lnTo>
                  <a:lnTo>
                    <a:pt x="129" y="126"/>
                  </a:lnTo>
                  <a:lnTo>
                    <a:pt x="121" y="137"/>
                  </a:lnTo>
                  <a:lnTo>
                    <a:pt x="113" y="148"/>
                  </a:lnTo>
                  <a:lnTo>
                    <a:pt x="106" y="156"/>
                  </a:lnTo>
                  <a:lnTo>
                    <a:pt x="102" y="161"/>
                  </a:lnTo>
                  <a:lnTo>
                    <a:pt x="98" y="181"/>
                  </a:lnTo>
                  <a:lnTo>
                    <a:pt x="95" y="203"/>
                  </a:lnTo>
                  <a:lnTo>
                    <a:pt x="92" y="223"/>
                  </a:lnTo>
                  <a:lnTo>
                    <a:pt x="91" y="235"/>
                  </a:lnTo>
                  <a:lnTo>
                    <a:pt x="102" y="230"/>
                  </a:lnTo>
                  <a:lnTo>
                    <a:pt x="114" y="222"/>
                  </a:lnTo>
                  <a:lnTo>
                    <a:pt x="128" y="210"/>
                  </a:lnTo>
                  <a:lnTo>
                    <a:pt x="141" y="199"/>
                  </a:lnTo>
                  <a:lnTo>
                    <a:pt x="153" y="186"/>
                  </a:lnTo>
                  <a:lnTo>
                    <a:pt x="165" y="172"/>
                  </a:lnTo>
                  <a:lnTo>
                    <a:pt x="174" y="159"/>
                  </a:lnTo>
                  <a:lnTo>
                    <a:pt x="180" y="147"/>
                  </a:lnTo>
                  <a:lnTo>
                    <a:pt x="183" y="141"/>
                  </a:lnTo>
                  <a:lnTo>
                    <a:pt x="186" y="140"/>
                  </a:lnTo>
                  <a:lnTo>
                    <a:pt x="186" y="146"/>
                  </a:lnTo>
                  <a:lnTo>
                    <a:pt x="183" y="155"/>
                  </a:lnTo>
                  <a:lnTo>
                    <a:pt x="179" y="163"/>
                  </a:lnTo>
                  <a:lnTo>
                    <a:pt x="171" y="174"/>
                  </a:lnTo>
                  <a:lnTo>
                    <a:pt x="160" y="189"/>
                  </a:lnTo>
                  <a:lnTo>
                    <a:pt x="148" y="205"/>
                  </a:lnTo>
                  <a:lnTo>
                    <a:pt x="135" y="222"/>
                  </a:lnTo>
                  <a:lnTo>
                    <a:pt x="121" y="237"/>
                  </a:lnTo>
                  <a:lnTo>
                    <a:pt x="108" y="248"/>
                  </a:lnTo>
                  <a:lnTo>
                    <a:pt x="97" y="256"/>
                  </a:lnTo>
                  <a:lnTo>
                    <a:pt x="90" y="265"/>
                  </a:lnTo>
                  <a:lnTo>
                    <a:pt x="90" y="279"/>
                  </a:lnTo>
                  <a:lnTo>
                    <a:pt x="91" y="293"/>
                  </a:lnTo>
                  <a:lnTo>
                    <a:pt x="92" y="301"/>
                  </a:lnTo>
                  <a:lnTo>
                    <a:pt x="92" y="305"/>
                  </a:lnTo>
                  <a:lnTo>
                    <a:pt x="91" y="307"/>
                  </a:lnTo>
                  <a:lnTo>
                    <a:pt x="90" y="309"/>
                  </a:lnTo>
                  <a:lnTo>
                    <a:pt x="88" y="313"/>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91" name="Freeform 363">
              <a:extLst>
                <a:ext uri="{FF2B5EF4-FFF2-40B4-BE49-F238E27FC236}">
                  <a16:creationId xmlns:a16="http://schemas.microsoft.com/office/drawing/2014/main" xmlns="" id="{97CF02F4-987F-432C-9F82-2A6CF648D543}"/>
                </a:ext>
              </a:extLst>
            </p:cNvPr>
            <p:cNvSpPr>
              <a:spLocks/>
            </p:cNvSpPr>
            <p:nvPr/>
          </p:nvSpPr>
          <p:spPr bwMode="auto">
            <a:xfrm>
              <a:off x="2531" y="1095"/>
              <a:ext cx="127" cy="150"/>
            </a:xfrm>
            <a:custGeom>
              <a:avLst/>
              <a:gdLst>
                <a:gd name="T0" fmla="*/ 8 w 253"/>
                <a:gd name="T1" fmla="*/ 1 h 299"/>
                <a:gd name="T2" fmla="*/ 8 w 253"/>
                <a:gd name="T3" fmla="*/ 1 h 299"/>
                <a:gd name="T4" fmla="*/ 8 w 253"/>
                <a:gd name="T5" fmla="*/ 2 h 299"/>
                <a:gd name="T6" fmla="*/ 7 w 253"/>
                <a:gd name="T7" fmla="*/ 2 h 299"/>
                <a:gd name="T8" fmla="*/ 7 w 253"/>
                <a:gd name="T9" fmla="*/ 3 h 299"/>
                <a:gd name="T10" fmla="*/ 7 w 253"/>
                <a:gd name="T11" fmla="*/ 3 h 299"/>
                <a:gd name="T12" fmla="*/ 6 w 253"/>
                <a:gd name="T13" fmla="*/ 4 h 299"/>
                <a:gd name="T14" fmla="*/ 6 w 253"/>
                <a:gd name="T15" fmla="*/ 5 h 299"/>
                <a:gd name="T16" fmla="*/ 6 w 253"/>
                <a:gd name="T17" fmla="*/ 5 h 299"/>
                <a:gd name="T18" fmla="*/ 6 w 253"/>
                <a:gd name="T19" fmla="*/ 6 h 299"/>
                <a:gd name="T20" fmla="*/ 6 w 253"/>
                <a:gd name="T21" fmla="*/ 6 h 299"/>
                <a:gd name="T22" fmla="*/ 6 w 253"/>
                <a:gd name="T23" fmla="*/ 6 h 299"/>
                <a:gd name="T24" fmla="*/ 6 w 253"/>
                <a:gd name="T25" fmla="*/ 6 h 299"/>
                <a:gd name="T26" fmla="*/ 6 w 253"/>
                <a:gd name="T27" fmla="*/ 5 h 299"/>
                <a:gd name="T28" fmla="*/ 5 w 253"/>
                <a:gd name="T29" fmla="*/ 5 h 299"/>
                <a:gd name="T30" fmla="*/ 5 w 253"/>
                <a:gd name="T31" fmla="*/ 6 h 299"/>
                <a:gd name="T32" fmla="*/ 4 w 253"/>
                <a:gd name="T33" fmla="*/ 7 h 299"/>
                <a:gd name="T34" fmla="*/ 4 w 253"/>
                <a:gd name="T35" fmla="*/ 7 h 299"/>
                <a:gd name="T36" fmla="*/ 4 w 253"/>
                <a:gd name="T37" fmla="*/ 8 h 299"/>
                <a:gd name="T38" fmla="*/ 4 w 253"/>
                <a:gd name="T39" fmla="*/ 9 h 299"/>
                <a:gd name="T40" fmla="*/ 4 w 253"/>
                <a:gd name="T41" fmla="*/ 10 h 299"/>
                <a:gd name="T42" fmla="*/ 4 w 253"/>
                <a:gd name="T43" fmla="*/ 10 h 299"/>
                <a:gd name="T44" fmla="*/ 4 w 253"/>
                <a:gd name="T45" fmla="*/ 9 h 299"/>
                <a:gd name="T46" fmla="*/ 3 w 253"/>
                <a:gd name="T47" fmla="*/ 8 h 299"/>
                <a:gd name="T48" fmla="*/ 3 w 253"/>
                <a:gd name="T49" fmla="*/ 8 h 299"/>
                <a:gd name="T50" fmla="*/ 3 w 253"/>
                <a:gd name="T51" fmla="*/ 8 h 299"/>
                <a:gd name="T52" fmla="*/ 2 w 253"/>
                <a:gd name="T53" fmla="*/ 9 h 299"/>
                <a:gd name="T54" fmla="*/ 2 w 253"/>
                <a:gd name="T55" fmla="*/ 10 h 299"/>
                <a:gd name="T56" fmla="*/ 1 w 253"/>
                <a:gd name="T57" fmla="*/ 10 h 299"/>
                <a:gd name="T58" fmla="*/ 1 w 253"/>
                <a:gd name="T59" fmla="*/ 10 h 299"/>
                <a:gd name="T60" fmla="*/ 2 w 253"/>
                <a:gd name="T61" fmla="*/ 9 h 299"/>
                <a:gd name="T62" fmla="*/ 2 w 253"/>
                <a:gd name="T63" fmla="*/ 9 h 299"/>
                <a:gd name="T64" fmla="*/ 3 w 253"/>
                <a:gd name="T65" fmla="*/ 8 h 299"/>
                <a:gd name="T66" fmla="*/ 3 w 253"/>
                <a:gd name="T67" fmla="*/ 7 h 299"/>
                <a:gd name="T68" fmla="*/ 3 w 253"/>
                <a:gd name="T69" fmla="*/ 7 h 299"/>
                <a:gd name="T70" fmla="*/ 2 w 253"/>
                <a:gd name="T71" fmla="*/ 7 h 299"/>
                <a:gd name="T72" fmla="*/ 2 w 253"/>
                <a:gd name="T73" fmla="*/ 7 h 299"/>
                <a:gd name="T74" fmla="*/ 1 w 253"/>
                <a:gd name="T75" fmla="*/ 8 h 299"/>
                <a:gd name="T76" fmla="*/ 1 w 253"/>
                <a:gd name="T77" fmla="*/ 8 h 299"/>
                <a:gd name="T78" fmla="*/ 0 w 253"/>
                <a:gd name="T79" fmla="*/ 8 h 299"/>
                <a:gd name="T80" fmla="*/ 1 w 253"/>
                <a:gd name="T81" fmla="*/ 7 h 299"/>
                <a:gd name="T82" fmla="*/ 2 w 253"/>
                <a:gd name="T83" fmla="*/ 7 h 299"/>
                <a:gd name="T84" fmla="*/ 2 w 253"/>
                <a:gd name="T85" fmla="*/ 7 h 299"/>
                <a:gd name="T86" fmla="*/ 3 w 253"/>
                <a:gd name="T87" fmla="*/ 7 h 299"/>
                <a:gd name="T88" fmla="*/ 4 w 253"/>
                <a:gd name="T89" fmla="*/ 7 h 299"/>
                <a:gd name="T90" fmla="*/ 4 w 253"/>
                <a:gd name="T91" fmla="*/ 6 h 299"/>
                <a:gd name="T92" fmla="*/ 4 w 253"/>
                <a:gd name="T93" fmla="*/ 6 h 299"/>
                <a:gd name="T94" fmla="*/ 5 w 253"/>
                <a:gd name="T95" fmla="*/ 6 h 299"/>
                <a:gd name="T96" fmla="*/ 4 w 253"/>
                <a:gd name="T97" fmla="*/ 5 h 299"/>
                <a:gd name="T98" fmla="*/ 4 w 253"/>
                <a:gd name="T99" fmla="*/ 5 h 299"/>
                <a:gd name="T100" fmla="*/ 4 w 253"/>
                <a:gd name="T101" fmla="*/ 5 h 299"/>
                <a:gd name="T102" fmla="*/ 5 w 253"/>
                <a:gd name="T103" fmla="*/ 5 h 299"/>
                <a:gd name="T104" fmla="*/ 5 w 253"/>
                <a:gd name="T105" fmla="*/ 5 h 299"/>
                <a:gd name="T106" fmla="*/ 5 w 253"/>
                <a:gd name="T107" fmla="*/ 5 h 299"/>
                <a:gd name="T108" fmla="*/ 5 w 253"/>
                <a:gd name="T109" fmla="*/ 5 h 299"/>
                <a:gd name="T110" fmla="*/ 6 w 253"/>
                <a:gd name="T111" fmla="*/ 4 h 299"/>
                <a:gd name="T112" fmla="*/ 6 w 253"/>
                <a:gd name="T113" fmla="*/ 3 h 299"/>
                <a:gd name="T114" fmla="*/ 7 w 253"/>
                <a:gd name="T115" fmla="*/ 2 h 299"/>
                <a:gd name="T116" fmla="*/ 7 w 253"/>
                <a:gd name="T117" fmla="*/ 1 h 299"/>
                <a:gd name="T118" fmla="*/ 7 w 253"/>
                <a:gd name="T119" fmla="*/ 1 h 299"/>
                <a:gd name="T120" fmla="*/ 8 w 253"/>
                <a:gd name="T121" fmla="*/ 1 h 299"/>
                <a:gd name="T122" fmla="*/ 8 w 253"/>
                <a:gd name="T123" fmla="*/ 0 h 2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53" h="299">
                  <a:moveTo>
                    <a:pt x="253" y="0"/>
                  </a:moveTo>
                  <a:lnTo>
                    <a:pt x="249" y="6"/>
                  </a:lnTo>
                  <a:lnTo>
                    <a:pt x="244" y="14"/>
                  </a:lnTo>
                  <a:lnTo>
                    <a:pt x="238" y="24"/>
                  </a:lnTo>
                  <a:lnTo>
                    <a:pt x="232" y="34"/>
                  </a:lnTo>
                  <a:lnTo>
                    <a:pt x="226" y="45"/>
                  </a:lnTo>
                  <a:lnTo>
                    <a:pt x="220" y="55"/>
                  </a:lnTo>
                  <a:lnTo>
                    <a:pt x="215" y="63"/>
                  </a:lnTo>
                  <a:lnTo>
                    <a:pt x="212" y="69"/>
                  </a:lnTo>
                  <a:lnTo>
                    <a:pt x="209" y="75"/>
                  </a:lnTo>
                  <a:lnTo>
                    <a:pt x="204" y="84"/>
                  </a:lnTo>
                  <a:lnTo>
                    <a:pt x="199" y="93"/>
                  </a:lnTo>
                  <a:lnTo>
                    <a:pt x="194" y="103"/>
                  </a:lnTo>
                  <a:lnTo>
                    <a:pt x="188" y="114"/>
                  </a:lnTo>
                  <a:lnTo>
                    <a:pt x="182" y="123"/>
                  </a:lnTo>
                  <a:lnTo>
                    <a:pt x="177" y="130"/>
                  </a:lnTo>
                  <a:lnTo>
                    <a:pt x="175" y="133"/>
                  </a:lnTo>
                  <a:lnTo>
                    <a:pt x="182" y="143"/>
                  </a:lnTo>
                  <a:lnTo>
                    <a:pt x="189" y="152"/>
                  </a:lnTo>
                  <a:lnTo>
                    <a:pt x="192" y="162"/>
                  </a:lnTo>
                  <a:lnTo>
                    <a:pt x="194" y="174"/>
                  </a:lnTo>
                  <a:lnTo>
                    <a:pt x="192" y="181"/>
                  </a:lnTo>
                  <a:lnTo>
                    <a:pt x="191" y="180"/>
                  </a:lnTo>
                  <a:lnTo>
                    <a:pt x="190" y="175"/>
                  </a:lnTo>
                  <a:lnTo>
                    <a:pt x="188" y="168"/>
                  </a:lnTo>
                  <a:lnTo>
                    <a:pt x="183" y="163"/>
                  </a:lnTo>
                  <a:lnTo>
                    <a:pt x="176" y="158"/>
                  </a:lnTo>
                  <a:lnTo>
                    <a:pt x="171" y="154"/>
                  </a:lnTo>
                  <a:lnTo>
                    <a:pt x="165" y="152"/>
                  </a:lnTo>
                  <a:lnTo>
                    <a:pt x="157" y="159"/>
                  </a:lnTo>
                  <a:lnTo>
                    <a:pt x="148" y="167"/>
                  </a:lnTo>
                  <a:lnTo>
                    <a:pt x="137" y="176"/>
                  </a:lnTo>
                  <a:lnTo>
                    <a:pt x="128" y="186"/>
                  </a:lnTo>
                  <a:lnTo>
                    <a:pt x="119" y="196"/>
                  </a:lnTo>
                  <a:lnTo>
                    <a:pt x="111" y="204"/>
                  </a:lnTo>
                  <a:lnTo>
                    <a:pt x="105" y="211"/>
                  </a:lnTo>
                  <a:lnTo>
                    <a:pt x="103" y="215"/>
                  </a:lnTo>
                  <a:lnTo>
                    <a:pt x="101" y="227"/>
                  </a:lnTo>
                  <a:lnTo>
                    <a:pt x="103" y="245"/>
                  </a:lnTo>
                  <a:lnTo>
                    <a:pt x="106" y="265"/>
                  </a:lnTo>
                  <a:lnTo>
                    <a:pt x="112" y="280"/>
                  </a:lnTo>
                  <a:lnTo>
                    <a:pt x="116" y="289"/>
                  </a:lnTo>
                  <a:lnTo>
                    <a:pt x="119" y="294"/>
                  </a:lnTo>
                  <a:lnTo>
                    <a:pt x="118" y="295"/>
                  </a:lnTo>
                  <a:lnTo>
                    <a:pt x="113" y="290"/>
                  </a:lnTo>
                  <a:lnTo>
                    <a:pt x="106" y="279"/>
                  </a:lnTo>
                  <a:lnTo>
                    <a:pt x="98" y="259"/>
                  </a:lnTo>
                  <a:lnTo>
                    <a:pt x="93" y="239"/>
                  </a:lnTo>
                  <a:lnTo>
                    <a:pt x="92" y="226"/>
                  </a:lnTo>
                  <a:lnTo>
                    <a:pt x="86" y="234"/>
                  </a:lnTo>
                  <a:lnTo>
                    <a:pt x="80" y="244"/>
                  </a:lnTo>
                  <a:lnTo>
                    <a:pt x="73" y="256"/>
                  </a:lnTo>
                  <a:lnTo>
                    <a:pt x="65" y="266"/>
                  </a:lnTo>
                  <a:lnTo>
                    <a:pt x="57" y="277"/>
                  </a:lnTo>
                  <a:lnTo>
                    <a:pt x="50" y="287"/>
                  </a:lnTo>
                  <a:lnTo>
                    <a:pt x="43" y="294"/>
                  </a:lnTo>
                  <a:lnTo>
                    <a:pt x="37" y="297"/>
                  </a:lnTo>
                  <a:lnTo>
                    <a:pt x="30" y="299"/>
                  </a:lnTo>
                  <a:lnTo>
                    <a:pt x="28" y="298"/>
                  </a:lnTo>
                  <a:lnTo>
                    <a:pt x="31" y="295"/>
                  </a:lnTo>
                  <a:lnTo>
                    <a:pt x="36" y="289"/>
                  </a:lnTo>
                  <a:lnTo>
                    <a:pt x="39" y="283"/>
                  </a:lnTo>
                  <a:lnTo>
                    <a:pt x="45" y="274"/>
                  </a:lnTo>
                  <a:lnTo>
                    <a:pt x="52" y="262"/>
                  </a:lnTo>
                  <a:lnTo>
                    <a:pt x="60" y="250"/>
                  </a:lnTo>
                  <a:lnTo>
                    <a:pt x="68" y="237"/>
                  </a:lnTo>
                  <a:lnTo>
                    <a:pt x="76" y="226"/>
                  </a:lnTo>
                  <a:lnTo>
                    <a:pt x="82" y="218"/>
                  </a:lnTo>
                  <a:lnTo>
                    <a:pt x="86" y="214"/>
                  </a:lnTo>
                  <a:lnTo>
                    <a:pt x="75" y="215"/>
                  </a:lnTo>
                  <a:lnTo>
                    <a:pt x="65" y="218"/>
                  </a:lnTo>
                  <a:lnTo>
                    <a:pt x="54" y="219"/>
                  </a:lnTo>
                  <a:lnTo>
                    <a:pt x="45" y="221"/>
                  </a:lnTo>
                  <a:lnTo>
                    <a:pt x="36" y="223"/>
                  </a:lnTo>
                  <a:lnTo>
                    <a:pt x="29" y="226"/>
                  </a:lnTo>
                  <a:lnTo>
                    <a:pt x="22" y="228"/>
                  </a:lnTo>
                  <a:lnTo>
                    <a:pt x="16" y="231"/>
                  </a:lnTo>
                  <a:lnTo>
                    <a:pt x="7" y="236"/>
                  </a:lnTo>
                  <a:lnTo>
                    <a:pt x="1" y="236"/>
                  </a:lnTo>
                  <a:lnTo>
                    <a:pt x="0" y="234"/>
                  </a:lnTo>
                  <a:lnTo>
                    <a:pt x="5" y="229"/>
                  </a:lnTo>
                  <a:lnTo>
                    <a:pt x="12" y="224"/>
                  </a:lnTo>
                  <a:lnTo>
                    <a:pt x="22" y="220"/>
                  </a:lnTo>
                  <a:lnTo>
                    <a:pt x="35" y="214"/>
                  </a:lnTo>
                  <a:lnTo>
                    <a:pt x="48" y="209"/>
                  </a:lnTo>
                  <a:lnTo>
                    <a:pt x="62" y="204"/>
                  </a:lnTo>
                  <a:lnTo>
                    <a:pt x="75" y="200"/>
                  </a:lnTo>
                  <a:lnTo>
                    <a:pt x="85" y="198"/>
                  </a:lnTo>
                  <a:lnTo>
                    <a:pt x="92" y="197"/>
                  </a:lnTo>
                  <a:lnTo>
                    <a:pt x="98" y="196"/>
                  </a:lnTo>
                  <a:lnTo>
                    <a:pt x="104" y="192"/>
                  </a:lnTo>
                  <a:lnTo>
                    <a:pt x="111" y="186"/>
                  </a:lnTo>
                  <a:lnTo>
                    <a:pt x="116" y="181"/>
                  </a:lnTo>
                  <a:lnTo>
                    <a:pt x="122" y="174"/>
                  </a:lnTo>
                  <a:lnTo>
                    <a:pt x="127" y="168"/>
                  </a:lnTo>
                  <a:lnTo>
                    <a:pt x="129" y="163"/>
                  </a:lnTo>
                  <a:lnTo>
                    <a:pt x="130" y="160"/>
                  </a:lnTo>
                  <a:lnTo>
                    <a:pt x="128" y="156"/>
                  </a:lnTo>
                  <a:lnTo>
                    <a:pt x="124" y="153"/>
                  </a:lnTo>
                  <a:lnTo>
                    <a:pt x="120" y="152"/>
                  </a:lnTo>
                  <a:lnTo>
                    <a:pt x="116" y="151"/>
                  </a:lnTo>
                  <a:lnTo>
                    <a:pt x="123" y="147"/>
                  </a:lnTo>
                  <a:lnTo>
                    <a:pt x="129" y="144"/>
                  </a:lnTo>
                  <a:lnTo>
                    <a:pt x="134" y="140"/>
                  </a:lnTo>
                  <a:lnTo>
                    <a:pt x="138" y="137"/>
                  </a:lnTo>
                  <a:lnTo>
                    <a:pt x="142" y="139"/>
                  </a:lnTo>
                  <a:lnTo>
                    <a:pt x="144" y="140"/>
                  </a:lnTo>
                  <a:lnTo>
                    <a:pt x="145" y="140"/>
                  </a:lnTo>
                  <a:lnTo>
                    <a:pt x="146" y="140"/>
                  </a:lnTo>
                  <a:lnTo>
                    <a:pt x="152" y="133"/>
                  </a:lnTo>
                  <a:lnTo>
                    <a:pt x="161" y="121"/>
                  </a:lnTo>
                  <a:lnTo>
                    <a:pt x="171" y="106"/>
                  </a:lnTo>
                  <a:lnTo>
                    <a:pt x="181" y="90"/>
                  </a:lnTo>
                  <a:lnTo>
                    <a:pt x="191" y="71"/>
                  </a:lnTo>
                  <a:lnTo>
                    <a:pt x="200" y="55"/>
                  </a:lnTo>
                  <a:lnTo>
                    <a:pt x="206" y="40"/>
                  </a:lnTo>
                  <a:lnTo>
                    <a:pt x="209" y="29"/>
                  </a:lnTo>
                  <a:lnTo>
                    <a:pt x="212" y="23"/>
                  </a:lnTo>
                  <a:lnTo>
                    <a:pt x="217" y="16"/>
                  </a:lnTo>
                  <a:lnTo>
                    <a:pt x="220" y="10"/>
                  </a:lnTo>
                  <a:lnTo>
                    <a:pt x="225" y="6"/>
                  </a:lnTo>
                  <a:lnTo>
                    <a:pt x="230" y="3"/>
                  </a:lnTo>
                  <a:lnTo>
                    <a:pt x="240" y="1"/>
                  </a:lnTo>
                  <a:lnTo>
                    <a:pt x="248" y="0"/>
                  </a:lnTo>
                  <a:lnTo>
                    <a:pt x="253" y="0"/>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92" name="Freeform 364">
              <a:extLst>
                <a:ext uri="{FF2B5EF4-FFF2-40B4-BE49-F238E27FC236}">
                  <a16:creationId xmlns:a16="http://schemas.microsoft.com/office/drawing/2014/main" xmlns="" id="{FDF7C0D9-6D98-4E4F-96E3-BACF926A1528}"/>
                </a:ext>
              </a:extLst>
            </p:cNvPr>
            <p:cNvSpPr>
              <a:spLocks/>
            </p:cNvSpPr>
            <p:nvPr/>
          </p:nvSpPr>
          <p:spPr bwMode="auto">
            <a:xfrm>
              <a:off x="2765" y="890"/>
              <a:ext cx="73" cy="122"/>
            </a:xfrm>
            <a:custGeom>
              <a:avLst/>
              <a:gdLst>
                <a:gd name="T0" fmla="*/ 2 w 146"/>
                <a:gd name="T1" fmla="*/ 8 h 244"/>
                <a:gd name="T2" fmla="*/ 2 w 146"/>
                <a:gd name="T3" fmla="*/ 7 h 244"/>
                <a:gd name="T4" fmla="*/ 3 w 146"/>
                <a:gd name="T5" fmla="*/ 7 h 244"/>
                <a:gd name="T6" fmla="*/ 3 w 146"/>
                <a:gd name="T7" fmla="*/ 6 h 244"/>
                <a:gd name="T8" fmla="*/ 4 w 146"/>
                <a:gd name="T9" fmla="*/ 6 h 244"/>
                <a:gd name="T10" fmla="*/ 5 w 146"/>
                <a:gd name="T11" fmla="*/ 6 h 244"/>
                <a:gd name="T12" fmla="*/ 5 w 146"/>
                <a:gd name="T13" fmla="*/ 6 h 244"/>
                <a:gd name="T14" fmla="*/ 5 w 146"/>
                <a:gd name="T15" fmla="*/ 5 h 244"/>
                <a:gd name="T16" fmla="*/ 5 w 146"/>
                <a:gd name="T17" fmla="*/ 6 h 244"/>
                <a:gd name="T18" fmla="*/ 4 w 146"/>
                <a:gd name="T19" fmla="*/ 6 h 244"/>
                <a:gd name="T20" fmla="*/ 3 w 146"/>
                <a:gd name="T21" fmla="*/ 6 h 244"/>
                <a:gd name="T22" fmla="*/ 3 w 146"/>
                <a:gd name="T23" fmla="*/ 6 h 244"/>
                <a:gd name="T24" fmla="*/ 3 w 146"/>
                <a:gd name="T25" fmla="*/ 6 h 244"/>
                <a:gd name="T26" fmla="*/ 3 w 146"/>
                <a:gd name="T27" fmla="*/ 5 h 244"/>
                <a:gd name="T28" fmla="*/ 3 w 146"/>
                <a:gd name="T29" fmla="*/ 4 h 244"/>
                <a:gd name="T30" fmla="*/ 4 w 146"/>
                <a:gd name="T31" fmla="*/ 4 h 244"/>
                <a:gd name="T32" fmla="*/ 4 w 146"/>
                <a:gd name="T33" fmla="*/ 3 h 244"/>
                <a:gd name="T34" fmla="*/ 5 w 146"/>
                <a:gd name="T35" fmla="*/ 3 h 244"/>
                <a:gd name="T36" fmla="*/ 5 w 146"/>
                <a:gd name="T37" fmla="*/ 3 h 244"/>
                <a:gd name="T38" fmla="*/ 5 w 146"/>
                <a:gd name="T39" fmla="*/ 3 h 244"/>
                <a:gd name="T40" fmla="*/ 5 w 146"/>
                <a:gd name="T41" fmla="*/ 3 h 244"/>
                <a:gd name="T42" fmla="*/ 4 w 146"/>
                <a:gd name="T43" fmla="*/ 3 h 244"/>
                <a:gd name="T44" fmla="*/ 4 w 146"/>
                <a:gd name="T45" fmla="*/ 4 h 244"/>
                <a:gd name="T46" fmla="*/ 3 w 146"/>
                <a:gd name="T47" fmla="*/ 4 h 244"/>
                <a:gd name="T48" fmla="*/ 3 w 146"/>
                <a:gd name="T49" fmla="*/ 3 h 244"/>
                <a:gd name="T50" fmla="*/ 3 w 146"/>
                <a:gd name="T51" fmla="*/ 1 h 244"/>
                <a:gd name="T52" fmla="*/ 3 w 146"/>
                <a:gd name="T53" fmla="*/ 1 h 244"/>
                <a:gd name="T54" fmla="*/ 3 w 146"/>
                <a:gd name="T55" fmla="*/ 1 h 244"/>
                <a:gd name="T56" fmla="*/ 3 w 146"/>
                <a:gd name="T57" fmla="*/ 1 h 244"/>
                <a:gd name="T58" fmla="*/ 3 w 146"/>
                <a:gd name="T59" fmla="*/ 4 h 244"/>
                <a:gd name="T60" fmla="*/ 3 w 146"/>
                <a:gd name="T61" fmla="*/ 4 h 244"/>
                <a:gd name="T62" fmla="*/ 3 w 146"/>
                <a:gd name="T63" fmla="*/ 4 h 244"/>
                <a:gd name="T64" fmla="*/ 2 w 146"/>
                <a:gd name="T65" fmla="*/ 4 h 244"/>
                <a:gd name="T66" fmla="*/ 2 w 146"/>
                <a:gd name="T67" fmla="*/ 3 h 244"/>
                <a:gd name="T68" fmla="*/ 2 w 146"/>
                <a:gd name="T69" fmla="*/ 3 h 244"/>
                <a:gd name="T70" fmla="*/ 1 w 146"/>
                <a:gd name="T71" fmla="*/ 2 h 244"/>
                <a:gd name="T72" fmla="*/ 1 w 146"/>
                <a:gd name="T73" fmla="*/ 2 h 244"/>
                <a:gd name="T74" fmla="*/ 1 w 146"/>
                <a:gd name="T75" fmla="*/ 2 h 244"/>
                <a:gd name="T76" fmla="*/ 2 w 146"/>
                <a:gd name="T77" fmla="*/ 3 h 244"/>
                <a:gd name="T78" fmla="*/ 2 w 146"/>
                <a:gd name="T79" fmla="*/ 4 h 244"/>
                <a:gd name="T80" fmla="*/ 2 w 146"/>
                <a:gd name="T81" fmla="*/ 5 h 244"/>
                <a:gd name="T82" fmla="*/ 2 w 146"/>
                <a:gd name="T83" fmla="*/ 6 h 244"/>
                <a:gd name="T84" fmla="*/ 2 w 146"/>
                <a:gd name="T85" fmla="*/ 6 h 244"/>
                <a:gd name="T86" fmla="*/ 2 w 146"/>
                <a:gd name="T87" fmla="*/ 6 h 244"/>
                <a:gd name="T88" fmla="*/ 2 w 146"/>
                <a:gd name="T89" fmla="*/ 6 h 244"/>
                <a:gd name="T90" fmla="*/ 1 w 146"/>
                <a:gd name="T91" fmla="*/ 5 h 244"/>
                <a:gd name="T92" fmla="*/ 1 w 146"/>
                <a:gd name="T93" fmla="*/ 5 h 244"/>
                <a:gd name="T94" fmla="*/ 1 w 146"/>
                <a:gd name="T95" fmla="*/ 5 h 244"/>
                <a:gd name="T96" fmla="*/ 0 w 146"/>
                <a:gd name="T97" fmla="*/ 5 h 244"/>
                <a:gd name="T98" fmla="*/ 1 w 146"/>
                <a:gd name="T99" fmla="*/ 5 h 244"/>
                <a:gd name="T100" fmla="*/ 1 w 146"/>
                <a:gd name="T101" fmla="*/ 6 h 244"/>
                <a:gd name="T102" fmla="*/ 1 w 146"/>
                <a:gd name="T103" fmla="*/ 6 h 244"/>
                <a:gd name="T104" fmla="*/ 2 w 146"/>
                <a:gd name="T105" fmla="*/ 7 h 244"/>
                <a:gd name="T106" fmla="*/ 2 w 146"/>
                <a:gd name="T107" fmla="*/ 7 h 244"/>
                <a:gd name="T108" fmla="*/ 1 w 146"/>
                <a:gd name="T109" fmla="*/ 8 h 244"/>
                <a:gd name="T110" fmla="*/ 1 w 146"/>
                <a:gd name="T111" fmla="*/ 8 h 24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46" h="244">
                  <a:moveTo>
                    <a:pt x="31" y="240"/>
                  </a:moveTo>
                  <a:lnTo>
                    <a:pt x="39" y="230"/>
                  </a:lnTo>
                  <a:lnTo>
                    <a:pt x="48" y="216"/>
                  </a:lnTo>
                  <a:lnTo>
                    <a:pt x="57" y="204"/>
                  </a:lnTo>
                  <a:lnTo>
                    <a:pt x="61" y="195"/>
                  </a:lnTo>
                  <a:lnTo>
                    <a:pt x="69" y="195"/>
                  </a:lnTo>
                  <a:lnTo>
                    <a:pt x="80" y="193"/>
                  </a:lnTo>
                  <a:lnTo>
                    <a:pt x="92" y="190"/>
                  </a:lnTo>
                  <a:lnTo>
                    <a:pt x="106" y="185"/>
                  </a:lnTo>
                  <a:lnTo>
                    <a:pt x="117" y="180"/>
                  </a:lnTo>
                  <a:lnTo>
                    <a:pt x="128" y="175"/>
                  </a:lnTo>
                  <a:lnTo>
                    <a:pt x="136" y="170"/>
                  </a:lnTo>
                  <a:lnTo>
                    <a:pt x="139" y="167"/>
                  </a:lnTo>
                  <a:lnTo>
                    <a:pt x="141" y="161"/>
                  </a:lnTo>
                  <a:lnTo>
                    <a:pt x="142" y="159"/>
                  </a:lnTo>
                  <a:lnTo>
                    <a:pt x="140" y="159"/>
                  </a:lnTo>
                  <a:lnTo>
                    <a:pt x="136" y="161"/>
                  </a:lnTo>
                  <a:lnTo>
                    <a:pt x="131" y="163"/>
                  </a:lnTo>
                  <a:lnTo>
                    <a:pt x="123" y="167"/>
                  </a:lnTo>
                  <a:lnTo>
                    <a:pt x="114" y="170"/>
                  </a:lnTo>
                  <a:lnTo>
                    <a:pt x="103" y="175"/>
                  </a:lnTo>
                  <a:lnTo>
                    <a:pt x="92" y="179"/>
                  </a:lnTo>
                  <a:lnTo>
                    <a:pt x="81" y="183"/>
                  </a:lnTo>
                  <a:lnTo>
                    <a:pt x="73" y="185"/>
                  </a:lnTo>
                  <a:lnTo>
                    <a:pt x="67" y="186"/>
                  </a:lnTo>
                  <a:lnTo>
                    <a:pt x="71" y="175"/>
                  </a:lnTo>
                  <a:lnTo>
                    <a:pt x="77" y="159"/>
                  </a:lnTo>
                  <a:lnTo>
                    <a:pt x="83" y="142"/>
                  </a:lnTo>
                  <a:lnTo>
                    <a:pt x="85" y="133"/>
                  </a:lnTo>
                  <a:lnTo>
                    <a:pt x="92" y="127"/>
                  </a:lnTo>
                  <a:lnTo>
                    <a:pt x="100" y="121"/>
                  </a:lnTo>
                  <a:lnTo>
                    <a:pt x="109" y="114"/>
                  </a:lnTo>
                  <a:lnTo>
                    <a:pt x="118" y="104"/>
                  </a:lnTo>
                  <a:lnTo>
                    <a:pt x="128" y="96"/>
                  </a:lnTo>
                  <a:lnTo>
                    <a:pt x="136" y="89"/>
                  </a:lnTo>
                  <a:lnTo>
                    <a:pt x="141" y="84"/>
                  </a:lnTo>
                  <a:lnTo>
                    <a:pt x="145" y="79"/>
                  </a:lnTo>
                  <a:lnTo>
                    <a:pt x="146" y="74"/>
                  </a:lnTo>
                  <a:lnTo>
                    <a:pt x="146" y="71"/>
                  </a:lnTo>
                  <a:lnTo>
                    <a:pt x="144" y="71"/>
                  </a:lnTo>
                  <a:lnTo>
                    <a:pt x="139" y="76"/>
                  </a:lnTo>
                  <a:lnTo>
                    <a:pt x="134" y="79"/>
                  </a:lnTo>
                  <a:lnTo>
                    <a:pt x="129" y="85"/>
                  </a:lnTo>
                  <a:lnTo>
                    <a:pt x="122" y="91"/>
                  </a:lnTo>
                  <a:lnTo>
                    <a:pt x="114" y="96"/>
                  </a:lnTo>
                  <a:lnTo>
                    <a:pt x="106" y="102"/>
                  </a:lnTo>
                  <a:lnTo>
                    <a:pt x="98" y="108"/>
                  </a:lnTo>
                  <a:lnTo>
                    <a:pt x="91" y="112"/>
                  </a:lnTo>
                  <a:lnTo>
                    <a:pt x="86" y="115"/>
                  </a:lnTo>
                  <a:lnTo>
                    <a:pt x="87" y="94"/>
                  </a:lnTo>
                  <a:lnTo>
                    <a:pt x="88" y="61"/>
                  </a:lnTo>
                  <a:lnTo>
                    <a:pt x="90" y="27"/>
                  </a:lnTo>
                  <a:lnTo>
                    <a:pt x="88" y="8"/>
                  </a:lnTo>
                  <a:lnTo>
                    <a:pt x="87" y="1"/>
                  </a:lnTo>
                  <a:lnTo>
                    <a:pt x="86" y="0"/>
                  </a:lnTo>
                  <a:lnTo>
                    <a:pt x="85" y="2"/>
                  </a:lnTo>
                  <a:lnTo>
                    <a:pt x="84" y="10"/>
                  </a:lnTo>
                  <a:lnTo>
                    <a:pt x="81" y="32"/>
                  </a:lnTo>
                  <a:lnTo>
                    <a:pt x="79" y="68"/>
                  </a:lnTo>
                  <a:lnTo>
                    <a:pt x="76" y="103"/>
                  </a:lnTo>
                  <a:lnTo>
                    <a:pt x="71" y="125"/>
                  </a:lnTo>
                  <a:lnTo>
                    <a:pt x="69" y="127"/>
                  </a:lnTo>
                  <a:lnTo>
                    <a:pt x="67" y="126"/>
                  </a:lnTo>
                  <a:lnTo>
                    <a:pt x="65" y="123"/>
                  </a:lnTo>
                  <a:lnTo>
                    <a:pt x="64" y="117"/>
                  </a:lnTo>
                  <a:lnTo>
                    <a:pt x="63" y="111"/>
                  </a:lnTo>
                  <a:lnTo>
                    <a:pt x="58" y="103"/>
                  </a:lnTo>
                  <a:lnTo>
                    <a:pt x="54" y="94"/>
                  </a:lnTo>
                  <a:lnTo>
                    <a:pt x="47" y="84"/>
                  </a:lnTo>
                  <a:lnTo>
                    <a:pt x="40" y="73"/>
                  </a:lnTo>
                  <a:lnTo>
                    <a:pt x="33" y="64"/>
                  </a:lnTo>
                  <a:lnTo>
                    <a:pt x="26" y="58"/>
                  </a:lnTo>
                  <a:lnTo>
                    <a:pt x="22" y="55"/>
                  </a:lnTo>
                  <a:lnTo>
                    <a:pt x="17" y="55"/>
                  </a:lnTo>
                  <a:lnTo>
                    <a:pt x="18" y="58"/>
                  </a:lnTo>
                  <a:lnTo>
                    <a:pt x="23" y="64"/>
                  </a:lnTo>
                  <a:lnTo>
                    <a:pt x="29" y="73"/>
                  </a:lnTo>
                  <a:lnTo>
                    <a:pt x="37" y="86"/>
                  </a:lnTo>
                  <a:lnTo>
                    <a:pt x="46" y="103"/>
                  </a:lnTo>
                  <a:lnTo>
                    <a:pt x="55" y="119"/>
                  </a:lnTo>
                  <a:lnTo>
                    <a:pt x="60" y="132"/>
                  </a:lnTo>
                  <a:lnTo>
                    <a:pt x="60" y="144"/>
                  </a:lnTo>
                  <a:lnTo>
                    <a:pt x="57" y="159"/>
                  </a:lnTo>
                  <a:lnTo>
                    <a:pt x="54" y="172"/>
                  </a:lnTo>
                  <a:lnTo>
                    <a:pt x="50" y="180"/>
                  </a:lnTo>
                  <a:lnTo>
                    <a:pt x="48" y="183"/>
                  </a:lnTo>
                  <a:lnTo>
                    <a:pt x="46" y="183"/>
                  </a:lnTo>
                  <a:lnTo>
                    <a:pt x="43" y="179"/>
                  </a:lnTo>
                  <a:lnTo>
                    <a:pt x="39" y="174"/>
                  </a:lnTo>
                  <a:lnTo>
                    <a:pt x="35" y="169"/>
                  </a:lnTo>
                  <a:lnTo>
                    <a:pt x="31" y="164"/>
                  </a:lnTo>
                  <a:lnTo>
                    <a:pt x="25" y="157"/>
                  </a:lnTo>
                  <a:lnTo>
                    <a:pt x="19" y="151"/>
                  </a:lnTo>
                  <a:lnTo>
                    <a:pt x="14" y="145"/>
                  </a:lnTo>
                  <a:lnTo>
                    <a:pt x="8" y="139"/>
                  </a:lnTo>
                  <a:lnTo>
                    <a:pt x="3" y="134"/>
                  </a:lnTo>
                  <a:lnTo>
                    <a:pt x="1" y="131"/>
                  </a:lnTo>
                  <a:lnTo>
                    <a:pt x="0" y="130"/>
                  </a:lnTo>
                  <a:lnTo>
                    <a:pt x="2" y="136"/>
                  </a:lnTo>
                  <a:lnTo>
                    <a:pt x="8" y="145"/>
                  </a:lnTo>
                  <a:lnTo>
                    <a:pt x="14" y="154"/>
                  </a:lnTo>
                  <a:lnTo>
                    <a:pt x="19" y="163"/>
                  </a:lnTo>
                  <a:lnTo>
                    <a:pt x="26" y="172"/>
                  </a:lnTo>
                  <a:lnTo>
                    <a:pt x="32" y="182"/>
                  </a:lnTo>
                  <a:lnTo>
                    <a:pt x="34" y="187"/>
                  </a:lnTo>
                  <a:lnTo>
                    <a:pt x="35" y="194"/>
                  </a:lnTo>
                  <a:lnTo>
                    <a:pt x="35" y="206"/>
                  </a:lnTo>
                  <a:lnTo>
                    <a:pt x="33" y="220"/>
                  </a:lnTo>
                  <a:lnTo>
                    <a:pt x="27" y="231"/>
                  </a:lnTo>
                  <a:lnTo>
                    <a:pt x="23" y="239"/>
                  </a:lnTo>
                  <a:lnTo>
                    <a:pt x="23" y="244"/>
                  </a:lnTo>
                  <a:lnTo>
                    <a:pt x="26" y="244"/>
                  </a:lnTo>
                  <a:lnTo>
                    <a:pt x="31" y="240"/>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993" name="Freeform 365">
              <a:extLst>
                <a:ext uri="{FF2B5EF4-FFF2-40B4-BE49-F238E27FC236}">
                  <a16:creationId xmlns:a16="http://schemas.microsoft.com/office/drawing/2014/main" xmlns="" id="{C3BA9301-CC97-488B-B8BE-C93E27B2680F}"/>
                </a:ext>
              </a:extLst>
            </p:cNvPr>
            <p:cNvSpPr>
              <a:spLocks/>
            </p:cNvSpPr>
            <p:nvPr/>
          </p:nvSpPr>
          <p:spPr bwMode="auto">
            <a:xfrm>
              <a:off x="2432" y="924"/>
              <a:ext cx="139" cy="113"/>
            </a:xfrm>
            <a:custGeom>
              <a:avLst/>
              <a:gdLst>
                <a:gd name="T0" fmla="*/ 8 w 279"/>
                <a:gd name="T1" fmla="*/ 6 h 227"/>
                <a:gd name="T2" fmla="*/ 7 w 279"/>
                <a:gd name="T3" fmla="*/ 6 h 227"/>
                <a:gd name="T4" fmla="*/ 7 w 279"/>
                <a:gd name="T5" fmla="*/ 5 h 227"/>
                <a:gd name="T6" fmla="*/ 6 w 279"/>
                <a:gd name="T7" fmla="*/ 5 h 227"/>
                <a:gd name="T8" fmla="*/ 7 w 279"/>
                <a:gd name="T9" fmla="*/ 4 h 227"/>
                <a:gd name="T10" fmla="*/ 6 w 279"/>
                <a:gd name="T11" fmla="*/ 2 h 227"/>
                <a:gd name="T12" fmla="*/ 6 w 279"/>
                <a:gd name="T13" fmla="*/ 3 h 227"/>
                <a:gd name="T14" fmla="*/ 6 w 279"/>
                <a:gd name="T15" fmla="*/ 5 h 227"/>
                <a:gd name="T16" fmla="*/ 6 w 279"/>
                <a:gd name="T17" fmla="*/ 5 h 227"/>
                <a:gd name="T18" fmla="*/ 5 w 279"/>
                <a:gd name="T19" fmla="*/ 4 h 227"/>
                <a:gd name="T20" fmla="*/ 4 w 279"/>
                <a:gd name="T21" fmla="*/ 3 h 227"/>
                <a:gd name="T22" fmla="*/ 4 w 279"/>
                <a:gd name="T23" fmla="*/ 0 h 227"/>
                <a:gd name="T24" fmla="*/ 4 w 279"/>
                <a:gd name="T25" fmla="*/ 0 h 227"/>
                <a:gd name="T26" fmla="*/ 4 w 279"/>
                <a:gd name="T27" fmla="*/ 1 h 227"/>
                <a:gd name="T28" fmla="*/ 4 w 279"/>
                <a:gd name="T29" fmla="*/ 3 h 227"/>
                <a:gd name="T30" fmla="*/ 2 w 279"/>
                <a:gd name="T31" fmla="*/ 2 h 227"/>
                <a:gd name="T32" fmla="*/ 1 w 279"/>
                <a:gd name="T33" fmla="*/ 1 h 227"/>
                <a:gd name="T34" fmla="*/ 0 w 279"/>
                <a:gd name="T35" fmla="*/ 0 h 227"/>
                <a:gd name="T36" fmla="*/ 0 w 279"/>
                <a:gd name="T37" fmla="*/ 0 h 227"/>
                <a:gd name="T38" fmla="*/ 1 w 279"/>
                <a:gd name="T39" fmla="*/ 2 h 227"/>
                <a:gd name="T40" fmla="*/ 3 w 279"/>
                <a:gd name="T41" fmla="*/ 3 h 227"/>
                <a:gd name="T42" fmla="*/ 4 w 279"/>
                <a:gd name="T43" fmla="*/ 3 h 227"/>
                <a:gd name="T44" fmla="*/ 3 w 279"/>
                <a:gd name="T45" fmla="*/ 4 h 227"/>
                <a:gd name="T46" fmla="*/ 2 w 279"/>
                <a:gd name="T47" fmla="*/ 4 h 227"/>
                <a:gd name="T48" fmla="*/ 0 w 279"/>
                <a:gd name="T49" fmla="*/ 4 h 227"/>
                <a:gd name="T50" fmla="*/ 0 w 279"/>
                <a:gd name="T51" fmla="*/ 3 h 227"/>
                <a:gd name="T52" fmla="*/ 0 w 279"/>
                <a:gd name="T53" fmla="*/ 4 h 227"/>
                <a:gd name="T54" fmla="*/ 1 w 279"/>
                <a:gd name="T55" fmla="*/ 4 h 227"/>
                <a:gd name="T56" fmla="*/ 3 w 279"/>
                <a:gd name="T57" fmla="*/ 4 h 227"/>
                <a:gd name="T58" fmla="*/ 4 w 279"/>
                <a:gd name="T59" fmla="*/ 4 h 227"/>
                <a:gd name="T60" fmla="*/ 5 w 279"/>
                <a:gd name="T61" fmla="*/ 5 h 227"/>
                <a:gd name="T62" fmla="*/ 5 w 279"/>
                <a:gd name="T63" fmla="*/ 5 h 227"/>
                <a:gd name="T64" fmla="*/ 5 w 279"/>
                <a:gd name="T65" fmla="*/ 6 h 227"/>
                <a:gd name="T66" fmla="*/ 4 w 279"/>
                <a:gd name="T67" fmla="*/ 6 h 227"/>
                <a:gd name="T68" fmla="*/ 3 w 279"/>
                <a:gd name="T69" fmla="*/ 6 h 227"/>
                <a:gd name="T70" fmla="*/ 3 w 279"/>
                <a:gd name="T71" fmla="*/ 7 h 227"/>
                <a:gd name="T72" fmla="*/ 4 w 279"/>
                <a:gd name="T73" fmla="*/ 6 h 227"/>
                <a:gd name="T74" fmla="*/ 5 w 279"/>
                <a:gd name="T75" fmla="*/ 6 h 227"/>
                <a:gd name="T76" fmla="*/ 6 w 279"/>
                <a:gd name="T77" fmla="*/ 6 h 227"/>
                <a:gd name="T78" fmla="*/ 6 w 279"/>
                <a:gd name="T79" fmla="*/ 6 h 227"/>
                <a:gd name="T80" fmla="*/ 7 w 279"/>
                <a:gd name="T81" fmla="*/ 6 h 227"/>
                <a:gd name="T82" fmla="*/ 8 w 279"/>
                <a:gd name="T83" fmla="*/ 6 h 227"/>
                <a:gd name="T84" fmla="*/ 8 w 279"/>
                <a:gd name="T85" fmla="*/ 7 h 2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79" h="227">
                  <a:moveTo>
                    <a:pt x="279" y="227"/>
                  </a:moveTo>
                  <a:lnTo>
                    <a:pt x="273" y="222"/>
                  </a:lnTo>
                  <a:lnTo>
                    <a:pt x="266" y="212"/>
                  </a:lnTo>
                  <a:lnTo>
                    <a:pt x="259" y="205"/>
                  </a:lnTo>
                  <a:lnTo>
                    <a:pt x="255" y="201"/>
                  </a:lnTo>
                  <a:lnTo>
                    <a:pt x="252" y="200"/>
                  </a:lnTo>
                  <a:lnTo>
                    <a:pt x="249" y="196"/>
                  </a:lnTo>
                  <a:lnTo>
                    <a:pt x="243" y="194"/>
                  </a:lnTo>
                  <a:lnTo>
                    <a:pt x="237" y="191"/>
                  </a:lnTo>
                  <a:lnTo>
                    <a:pt x="232" y="187"/>
                  </a:lnTo>
                  <a:lnTo>
                    <a:pt x="226" y="184"/>
                  </a:lnTo>
                  <a:lnTo>
                    <a:pt x="221" y="180"/>
                  </a:lnTo>
                  <a:lnTo>
                    <a:pt x="219" y="177"/>
                  </a:lnTo>
                  <a:lnTo>
                    <a:pt x="221" y="156"/>
                  </a:lnTo>
                  <a:lnTo>
                    <a:pt x="225" y="132"/>
                  </a:lnTo>
                  <a:lnTo>
                    <a:pt x="226" y="110"/>
                  </a:lnTo>
                  <a:lnTo>
                    <a:pt x="225" y="94"/>
                  </a:lnTo>
                  <a:lnTo>
                    <a:pt x="222" y="87"/>
                  </a:lnTo>
                  <a:lnTo>
                    <a:pt x="221" y="87"/>
                  </a:lnTo>
                  <a:lnTo>
                    <a:pt x="220" y="93"/>
                  </a:lnTo>
                  <a:lnTo>
                    <a:pt x="221" y="101"/>
                  </a:lnTo>
                  <a:lnTo>
                    <a:pt x="219" y="116"/>
                  </a:lnTo>
                  <a:lnTo>
                    <a:pt x="214" y="139"/>
                  </a:lnTo>
                  <a:lnTo>
                    <a:pt x="208" y="161"/>
                  </a:lnTo>
                  <a:lnTo>
                    <a:pt x="205" y="174"/>
                  </a:lnTo>
                  <a:lnTo>
                    <a:pt x="200" y="171"/>
                  </a:lnTo>
                  <a:lnTo>
                    <a:pt x="195" y="164"/>
                  </a:lnTo>
                  <a:lnTo>
                    <a:pt x="188" y="156"/>
                  </a:lnTo>
                  <a:lnTo>
                    <a:pt x="181" y="148"/>
                  </a:lnTo>
                  <a:lnTo>
                    <a:pt x="173" y="140"/>
                  </a:lnTo>
                  <a:lnTo>
                    <a:pt x="166" y="132"/>
                  </a:lnTo>
                  <a:lnTo>
                    <a:pt x="160" y="127"/>
                  </a:lnTo>
                  <a:lnTo>
                    <a:pt x="157" y="124"/>
                  </a:lnTo>
                  <a:lnTo>
                    <a:pt x="158" y="97"/>
                  </a:lnTo>
                  <a:lnTo>
                    <a:pt x="156" y="61"/>
                  </a:lnTo>
                  <a:lnTo>
                    <a:pt x="151" y="27"/>
                  </a:lnTo>
                  <a:lnTo>
                    <a:pt x="144" y="5"/>
                  </a:lnTo>
                  <a:lnTo>
                    <a:pt x="139" y="0"/>
                  </a:lnTo>
                  <a:lnTo>
                    <a:pt x="139" y="3"/>
                  </a:lnTo>
                  <a:lnTo>
                    <a:pt x="139" y="12"/>
                  </a:lnTo>
                  <a:lnTo>
                    <a:pt x="142" y="22"/>
                  </a:lnTo>
                  <a:lnTo>
                    <a:pt x="144" y="40"/>
                  </a:lnTo>
                  <a:lnTo>
                    <a:pt x="146" y="67"/>
                  </a:lnTo>
                  <a:lnTo>
                    <a:pt x="146" y="95"/>
                  </a:lnTo>
                  <a:lnTo>
                    <a:pt x="144" y="113"/>
                  </a:lnTo>
                  <a:lnTo>
                    <a:pt x="133" y="104"/>
                  </a:lnTo>
                  <a:lnTo>
                    <a:pt x="115" y="93"/>
                  </a:lnTo>
                  <a:lnTo>
                    <a:pt x="95" y="79"/>
                  </a:lnTo>
                  <a:lnTo>
                    <a:pt x="74" y="63"/>
                  </a:lnTo>
                  <a:lnTo>
                    <a:pt x="53" y="49"/>
                  </a:lnTo>
                  <a:lnTo>
                    <a:pt x="36" y="35"/>
                  </a:lnTo>
                  <a:lnTo>
                    <a:pt x="22" y="26"/>
                  </a:lnTo>
                  <a:lnTo>
                    <a:pt x="16" y="20"/>
                  </a:lnTo>
                  <a:lnTo>
                    <a:pt x="13" y="17"/>
                  </a:lnTo>
                  <a:lnTo>
                    <a:pt x="12" y="18"/>
                  </a:lnTo>
                  <a:lnTo>
                    <a:pt x="14" y="23"/>
                  </a:lnTo>
                  <a:lnTo>
                    <a:pt x="21" y="31"/>
                  </a:lnTo>
                  <a:lnTo>
                    <a:pt x="29" y="40"/>
                  </a:lnTo>
                  <a:lnTo>
                    <a:pt x="42" y="50"/>
                  </a:lnTo>
                  <a:lnTo>
                    <a:pt x="59" y="64"/>
                  </a:lnTo>
                  <a:lnTo>
                    <a:pt x="77" y="79"/>
                  </a:lnTo>
                  <a:lnTo>
                    <a:pt x="97" y="94"/>
                  </a:lnTo>
                  <a:lnTo>
                    <a:pt x="113" y="106"/>
                  </a:lnTo>
                  <a:lnTo>
                    <a:pt x="127" y="117"/>
                  </a:lnTo>
                  <a:lnTo>
                    <a:pt x="136" y="123"/>
                  </a:lnTo>
                  <a:lnTo>
                    <a:pt x="143" y="126"/>
                  </a:lnTo>
                  <a:lnTo>
                    <a:pt x="141" y="127"/>
                  </a:lnTo>
                  <a:lnTo>
                    <a:pt x="134" y="127"/>
                  </a:lnTo>
                  <a:lnTo>
                    <a:pt x="122" y="128"/>
                  </a:lnTo>
                  <a:lnTo>
                    <a:pt x="112" y="131"/>
                  </a:lnTo>
                  <a:lnTo>
                    <a:pt x="98" y="132"/>
                  </a:lnTo>
                  <a:lnTo>
                    <a:pt x="82" y="133"/>
                  </a:lnTo>
                  <a:lnTo>
                    <a:pt x="63" y="132"/>
                  </a:lnTo>
                  <a:lnTo>
                    <a:pt x="46" y="131"/>
                  </a:lnTo>
                  <a:lnTo>
                    <a:pt x="31" y="128"/>
                  </a:lnTo>
                  <a:lnTo>
                    <a:pt x="17" y="125"/>
                  </a:lnTo>
                  <a:lnTo>
                    <a:pt x="8" y="120"/>
                  </a:lnTo>
                  <a:lnTo>
                    <a:pt x="0" y="114"/>
                  </a:lnTo>
                  <a:lnTo>
                    <a:pt x="0" y="118"/>
                  </a:lnTo>
                  <a:lnTo>
                    <a:pt x="5" y="124"/>
                  </a:lnTo>
                  <a:lnTo>
                    <a:pt x="12" y="131"/>
                  </a:lnTo>
                  <a:lnTo>
                    <a:pt x="20" y="133"/>
                  </a:lnTo>
                  <a:lnTo>
                    <a:pt x="35" y="135"/>
                  </a:lnTo>
                  <a:lnTo>
                    <a:pt x="53" y="138"/>
                  </a:lnTo>
                  <a:lnTo>
                    <a:pt x="74" y="140"/>
                  </a:lnTo>
                  <a:lnTo>
                    <a:pt x="95" y="141"/>
                  </a:lnTo>
                  <a:lnTo>
                    <a:pt x="113" y="142"/>
                  </a:lnTo>
                  <a:lnTo>
                    <a:pt x="128" y="143"/>
                  </a:lnTo>
                  <a:lnTo>
                    <a:pt x="136" y="143"/>
                  </a:lnTo>
                  <a:lnTo>
                    <a:pt x="142" y="144"/>
                  </a:lnTo>
                  <a:lnTo>
                    <a:pt x="149" y="149"/>
                  </a:lnTo>
                  <a:lnTo>
                    <a:pt x="156" y="156"/>
                  </a:lnTo>
                  <a:lnTo>
                    <a:pt x="164" y="163"/>
                  </a:lnTo>
                  <a:lnTo>
                    <a:pt x="172" y="171"/>
                  </a:lnTo>
                  <a:lnTo>
                    <a:pt x="179" y="178"/>
                  </a:lnTo>
                  <a:lnTo>
                    <a:pt x="183" y="182"/>
                  </a:lnTo>
                  <a:lnTo>
                    <a:pt x="187" y="186"/>
                  </a:lnTo>
                  <a:lnTo>
                    <a:pt x="177" y="189"/>
                  </a:lnTo>
                  <a:lnTo>
                    <a:pt x="166" y="194"/>
                  </a:lnTo>
                  <a:lnTo>
                    <a:pt x="153" y="200"/>
                  </a:lnTo>
                  <a:lnTo>
                    <a:pt x="141" y="205"/>
                  </a:lnTo>
                  <a:lnTo>
                    <a:pt x="128" y="211"/>
                  </a:lnTo>
                  <a:lnTo>
                    <a:pt x="116" y="215"/>
                  </a:lnTo>
                  <a:lnTo>
                    <a:pt x="107" y="218"/>
                  </a:lnTo>
                  <a:lnTo>
                    <a:pt x="99" y="219"/>
                  </a:lnTo>
                  <a:lnTo>
                    <a:pt x="92" y="220"/>
                  </a:lnTo>
                  <a:lnTo>
                    <a:pt x="93" y="223"/>
                  </a:lnTo>
                  <a:lnTo>
                    <a:pt x="100" y="225"/>
                  </a:lnTo>
                  <a:lnTo>
                    <a:pt x="113" y="224"/>
                  </a:lnTo>
                  <a:lnTo>
                    <a:pt x="121" y="222"/>
                  </a:lnTo>
                  <a:lnTo>
                    <a:pt x="133" y="219"/>
                  </a:lnTo>
                  <a:lnTo>
                    <a:pt x="145" y="215"/>
                  </a:lnTo>
                  <a:lnTo>
                    <a:pt x="159" y="210"/>
                  </a:lnTo>
                  <a:lnTo>
                    <a:pt x="172" y="207"/>
                  </a:lnTo>
                  <a:lnTo>
                    <a:pt x="183" y="202"/>
                  </a:lnTo>
                  <a:lnTo>
                    <a:pt x="192" y="199"/>
                  </a:lnTo>
                  <a:lnTo>
                    <a:pt x="198" y="196"/>
                  </a:lnTo>
                  <a:lnTo>
                    <a:pt x="205" y="194"/>
                  </a:lnTo>
                  <a:lnTo>
                    <a:pt x="212" y="194"/>
                  </a:lnTo>
                  <a:lnTo>
                    <a:pt x="219" y="197"/>
                  </a:lnTo>
                  <a:lnTo>
                    <a:pt x="228" y="203"/>
                  </a:lnTo>
                  <a:lnTo>
                    <a:pt x="234" y="207"/>
                  </a:lnTo>
                  <a:lnTo>
                    <a:pt x="241" y="211"/>
                  </a:lnTo>
                  <a:lnTo>
                    <a:pt x="249" y="215"/>
                  </a:lnTo>
                  <a:lnTo>
                    <a:pt x="257" y="219"/>
                  </a:lnTo>
                  <a:lnTo>
                    <a:pt x="264" y="223"/>
                  </a:lnTo>
                  <a:lnTo>
                    <a:pt x="271" y="225"/>
                  </a:lnTo>
                  <a:lnTo>
                    <a:pt x="275" y="227"/>
                  </a:lnTo>
                  <a:lnTo>
                    <a:pt x="279" y="227"/>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pic>
        <p:nvPicPr>
          <p:cNvPr id="35858" name="Picture 5" descr="POINSET2">
            <a:extLst>
              <a:ext uri="{FF2B5EF4-FFF2-40B4-BE49-F238E27FC236}">
                <a16:creationId xmlns:a16="http://schemas.microsoft.com/office/drawing/2014/main" xmlns="" id="{8B941AF3-55C4-4403-9C71-E5A939C64394}"/>
              </a:ext>
            </a:extLst>
          </p:cNvPr>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0" y="0"/>
            <a:ext cx="1277938" cy="1273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wheel spokes="8"/>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nodeType="clickEffect">
                                  <p:stCondLst>
                                    <p:cond delay="0"/>
                                  </p:stCondLst>
                                  <p:childTnLst>
                                    <p:set>
                                      <p:cBhvr>
                                        <p:cTn id="6" dur="1" fill="hold">
                                          <p:stCondLst>
                                            <p:cond delay="0"/>
                                          </p:stCondLst>
                                        </p:cTn>
                                        <p:tgtEl>
                                          <p:spTgt spid="53256">
                                            <p:txEl>
                                              <p:pRg st="0" end="0"/>
                                            </p:txEl>
                                          </p:spTgt>
                                        </p:tgtEl>
                                        <p:attrNameLst>
                                          <p:attrName>style.visibility</p:attrName>
                                        </p:attrNameLst>
                                      </p:cBhvr>
                                      <p:to>
                                        <p:strVal val="visible"/>
                                      </p:to>
                                    </p:set>
                                    <p:anim calcmode="lin" valueType="num">
                                      <p:cBhvr additive="base">
                                        <p:cTn id="7" dur="1000" fill="hold">
                                          <p:stCondLst>
                                            <p:cond delay="0"/>
                                          </p:stCondLst>
                                        </p:cTn>
                                        <p:tgtEl>
                                          <p:spTgt spid="53256">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stCondLst>
                                            <p:cond delay="0"/>
                                          </p:stCondLst>
                                        </p:cTn>
                                        <p:tgtEl>
                                          <p:spTgt spid="53256">
                                            <p:txEl>
                                              <p:pRg st="0" end="0"/>
                                            </p:txEl>
                                          </p:spTgt>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1000"/>
                            </p:stCondLst>
                            <p:childTnLst>
                              <p:par>
                                <p:cTn id="10" presetID="18" presetClass="entr" presetSubtype="6" repeatCount="2000" fill="hold" grpId="0" nodeType="afterEffect">
                                  <p:stCondLst>
                                    <p:cond delay="0"/>
                                  </p:stCondLst>
                                  <p:childTnLst>
                                    <p:set>
                                      <p:cBhvr>
                                        <p:cTn id="11" dur="1" fill="hold">
                                          <p:stCondLst>
                                            <p:cond delay="0"/>
                                          </p:stCondLst>
                                        </p:cTn>
                                        <p:tgtEl>
                                          <p:spTgt spid="98660"/>
                                        </p:tgtEl>
                                        <p:attrNameLst>
                                          <p:attrName>style.visibility</p:attrName>
                                        </p:attrNameLst>
                                      </p:cBhvr>
                                      <p:to>
                                        <p:strVal val="visible"/>
                                      </p:to>
                                    </p:set>
                                    <p:animEffect transition="in" filter="strips(downRight)">
                                      <p:cBhvr>
                                        <p:cTn id="12" dur="500"/>
                                        <p:tgtEl>
                                          <p:spTgt spid="98660"/>
                                        </p:tgtEl>
                                      </p:cBhvr>
                                    </p:animEffect>
                                  </p:childTnLst>
                                </p:cTn>
                              </p:par>
                            </p:childTnLst>
                          </p:cTn>
                        </p:par>
                        <p:par>
                          <p:cTn id="13" fill="hold" nodeType="afterGroup">
                            <p:stCondLst>
                              <p:cond delay="2000"/>
                            </p:stCondLst>
                            <p:childTnLst>
                              <p:par>
                                <p:cTn id="14" presetID="18" presetClass="entr" presetSubtype="6" repeatCount="2000" fill="hold" grpId="0" nodeType="afterEffect">
                                  <p:stCondLst>
                                    <p:cond delay="0"/>
                                  </p:stCondLst>
                                  <p:childTnLst>
                                    <p:set>
                                      <p:cBhvr>
                                        <p:cTn id="15" dur="1" fill="hold">
                                          <p:stCondLst>
                                            <p:cond delay="0"/>
                                          </p:stCondLst>
                                        </p:cTn>
                                        <p:tgtEl>
                                          <p:spTgt spid="98661"/>
                                        </p:tgtEl>
                                        <p:attrNameLst>
                                          <p:attrName>style.visibility</p:attrName>
                                        </p:attrNameLst>
                                      </p:cBhvr>
                                      <p:to>
                                        <p:strVal val="visible"/>
                                      </p:to>
                                    </p:set>
                                    <p:animEffect transition="in" filter="strips(downRight)">
                                      <p:cBhvr>
                                        <p:cTn id="16" dur="500"/>
                                        <p:tgtEl>
                                          <p:spTgt spid="98661"/>
                                        </p:tgtEl>
                                      </p:cBhvr>
                                    </p:animEffect>
                                  </p:childTnLst>
                                </p:cTn>
                              </p:par>
                            </p:childTnLst>
                          </p:cTn>
                        </p:par>
                        <p:par>
                          <p:cTn id="17" fill="hold" nodeType="afterGroup">
                            <p:stCondLst>
                              <p:cond delay="3000"/>
                            </p:stCondLst>
                            <p:childTnLst>
                              <p:par>
                                <p:cTn id="18" presetID="18" presetClass="entr" presetSubtype="6" repeatCount="2000" fill="hold" grpId="0" nodeType="afterEffect">
                                  <p:stCondLst>
                                    <p:cond delay="0"/>
                                  </p:stCondLst>
                                  <p:childTnLst>
                                    <p:set>
                                      <p:cBhvr>
                                        <p:cTn id="19" dur="1" fill="hold">
                                          <p:stCondLst>
                                            <p:cond delay="0"/>
                                          </p:stCondLst>
                                        </p:cTn>
                                        <p:tgtEl>
                                          <p:spTgt spid="98662"/>
                                        </p:tgtEl>
                                        <p:attrNameLst>
                                          <p:attrName>style.visibility</p:attrName>
                                        </p:attrNameLst>
                                      </p:cBhvr>
                                      <p:to>
                                        <p:strVal val="visible"/>
                                      </p:to>
                                    </p:set>
                                    <p:animEffect transition="in" filter="strips(downRight)">
                                      <p:cBhvr>
                                        <p:cTn id="20" dur="500"/>
                                        <p:tgtEl>
                                          <p:spTgt spid="98662"/>
                                        </p:tgtEl>
                                      </p:cBhvr>
                                    </p:animEffect>
                                  </p:childTnLst>
                                </p:cTn>
                              </p:par>
                            </p:childTnLst>
                          </p:cTn>
                        </p:par>
                        <p:par>
                          <p:cTn id="21" fill="hold" nodeType="afterGroup">
                            <p:stCondLst>
                              <p:cond delay="4000"/>
                            </p:stCondLst>
                            <p:childTnLst>
                              <p:par>
                                <p:cTn id="22" presetID="18" presetClass="entr" presetSubtype="6" repeatCount="2000" fill="hold" grpId="0" nodeType="afterEffect">
                                  <p:stCondLst>
                                    <p:cond delay="0"/>
                                  </p:stCondLst>
                                  <p:childTnLst>
                                    <p:set>
                                      <p:cBhvr>
                                        <p:cTn id="23" dur="1" fill="hold">
                                          <p:stCondLst>
                                            <p:cond delay="0"/>
                                          </p:stCondLst>
                                        </p:cTn>
                                        <p:tgtEl>
                                          <p:spTgt spid="98663"/>
                                        </p:tgtEl>
                                        <p:attrNameLst>
                                          <p:attrName>style.visibility</p:attrName>
                                        </p:attrNameLst>
                                      </p:cBhvr>
                                      <p:to>
                                        <p:strVal val="visible"/>
                                      </p:to>
                                    </p:set>
                                    <p:animEffect transition="in" filter="strips(downRight)">
                                      <p:cBhvr>
                                        <p:cTn id="24" dur="500"/>
                                        <p:tgtEl>
                                          <p:spTgt spid="98663"/>
                                        </p:tgtEl>
                                      </p:cBhvr>
                                    </p:animEffect>
                                  </p:childTnLst>
                                </p:cTn>
                              </p:par>
                            </p:childTnLst>
                          </p:cTn>
                        </p:par>
                        <p:par>
                          <p:cTn id="25" fill="hold" nodeType="afterGroup">
                            <p:stCondLst>
                              <p:cond delay="5000"/>
                            </p:stCondLst>
                            <p:childTnLst>
                              <p:par>
                                <p:cTn id="26" presetID="18" presetClass="entr" presetSubtype="6" repeatCount="2000" fill="hold" grpId="0" nodeType="afterEffect">
                                  <p:stCondLst>
                                    <p:cond delay="0"/>
                                  </p:stCondLst>
                                  <p:childTnLst>
                                    <p:set>
                                      <p:cBhvr>
                                        <p:cTn id="27" dur="1" fill="hold">
                                          <p:stCondLst>
                                            <p:cond delay="0"/>
                                          </p:stCondLst>
                                        </p:cTn>
                                        <p:tgtEl>
                                          <p:spTgt spid="98664"/>
                                        </p:tgtEl>
                                        <p:attrNameLst>
                                          <p:attrName>style.visibility</p:attrName>
                                        </p:attrNameLst>
                                      </p:cBhvr>
                                      <p:to>
                                        <p:strVal val="visible"/>
                                      </p:to>
                                    </p:set>
                                    <p:animEffect transition="in" filter="strips(downRight)">
                                      <p:cBhvr>
                                        <p:cTn id="28" dur="500"/>
                                        <p:tgtEl>
                                          <p:spTgt spid="98664"/>
                                        </p:tgtEl>
                                      </p:cBhvr>
                                    </p:animEffect>
                                  </p:childTnLst>
                                </p:cTn>
                              </p:par>
                            </p:childTnLst>
                          </p:cTn>
                        </p:par>
                        <p:par>
                          <p:cTn id="29" fill="hold" nodeType="afterGroup">
                            <p:stCondLst>
                              <p:cond delay="6000"/>
                            </p:stCondLst>
                            <p:childTnLst>
                              <p:par>
                                <p:cTn id="30" presetID="18" presetClass="entr" presetSubtype="6" repeatCount="2000" fill="hold" grpId="0" nodeType="afterEffect">
                                  <p:stCondLst>
                                    <p:cond delay="0"/>
                                  </p:stCondLst>
                                  <p:childTnLst>
                                    <p:set>
                                      <p:cBhvr>
                                        <p:cTn id="31" dur="1" fill="hold">
                                          <p:stCondLst>
                                            <p:cond delay="0"/>
                                          </p:stCondLst>
                                        </p:cTn>
                                        <p:tgtEl>
                                          <p:spTgt spid="98667"/>
                                        </p:tgtEl>
                                        <p:attrNameLst>
                                          <p:attrName>style.visibility</p:attrName>
                                        </p:attrNameLst>
                                      </p:cBhvr>
                                      <p:to>
                                        <p:strVal val="visible"/>
                                      </p:to>
                                    </p:set>
                                    <p:animEffect transition="in" filter="strips(downRight)">
                                      <p:cBhvr>
                                        <p:cTn id="32" dur="500"/>
                                        <p:tgtEl>
                                          <p:spTgt spid="98667"/>
                                        </p:tgtEl>
                                      </p:cBhvr>
                                    </p:animEffect>
                                  </p:childTnLst>
                                </p:cTn>
                              </p:par>
                            </p:childTnLst>
                          </p:cTn>
                        </p:par>
                        <p:par>
                          <p:cTn id="33" fill="hold" nodeType="afterGroup">
                            <p:stCondLst>
                              <p:cond delay="7000"/>
                            </p:stCondLst>
                            <p:childTnLst>
                              <p:par>
                                <p:cTn id="34" presetID="18" presetClass="entr" presetSubtype="6" repeatCount="2000" fill="hold" grpId="0" nodeType="afterEffect">
                                  <p:stCondLst>
                                    <p:cond delay="0"/>
                                  </p:stCondLst>
                                  <p:childTnLst>
                                    <p:set>
                                      <p:cBhvr>
                                        <p:cTn id="35" dur="1" fill="hold">
                                          <p:stCondLst>
                                            <p:cond delay="0"/>
                                          </p:stCondLst>
                                        </p:cTn>
                                        <p:tgtEl>
                                          <p:spTgt spid="98668"/>
                                        </p:tgtEl>
                                        <p:attrNameLst>
                                          <p:attrName>style.visibility</p:attrName>
                                        </p:attrNameLst>
                                      </p:cBhvr>
                                      <p:to>
                                        <p:strVal val="visible"/>
                                      </p:to>
                                    </p:set>
                                    <p:animEffect transition="in" filter="strips(downRight)">
                                      <p:cBhvr>
                                        <p:cTn id="36" dur="500"/>
                                        <p:tgtEl>
                                          <p:spTgt spid="98668"/>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4" fill="hold" nodeType="clickEffect">
                                  <p:stCondLst>
                                    <p:cond delay="0"/>
                                  </p:stCondLst>
                                  <p:childTnLst>
                                    <p:set>
                                      <p:cBhvr>
                                        <p:cTn id="40" dur="1" fill="hold">
                                          <p:stCondLst>
                                            <p:cond delay="0"/>
                                          </p:stCondLst>
                                        </p:cTn>
                                        <p:tgtEl>
                                          <p:spTgt spid="53274"/>
                                        </p:tgtEl>
                                        <p:attrNameLst>
                                          <p:attrName>style.visibility</p:attrName>
                                        </p:attrNameLst>
                                      </p:cBhvr>
                                      <p:to>
                                        <p:strVal val="visible"/>
                                      </p:to>
                                    </p:set>
                                    <p:anim calcmode="lin" valueType="num">
                                      <p:cBhvr additive="base">
                                        <p:cTn id="41" dur="500" fill="hold"/>
                                        <p:tgtEl>
                                          <p:spTgt spid="53274"/>
                                        </p:tgtEl>
                                        <p:attrNameLst>
                                          <p:attrName>ppt_x</p:attrName>
                                        </p:attrNameLst>
                                      </p:cBhvr>
                                      <p:tavLst>
                                        <p:tav tm="0">
                                          <p:val>
                                            <p:strVal val="#ppt_x"/>
                                          </p:val>
                                        </p:tav>
                                        <p:tav tm="100000">
                                          <p:val>
                                            <p:strVal val="#ppt_x"/>
                                          </p:val>
                                        </p:tav>
                                      </p:tavLst>
                                    </p:anim>
                                    <p:anim calcmode="lin" valueType="num">
                                      <p:cBhvr additive="base">
                                        <p:cTn id="42" dur="500" fill="hold"/>
                                        <p:tgtEl>
                                          <p:spTgt spid="5327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660" grpId="0" animBg="1"/>
      <p:bldP spid="98661" grpId="0" animBg="1"/>
      <p:bldP spid="98662" grpId="0" animBg="1"/>
      <p:bldP spid="98663" grpId="0" animBg="1"/>
      <p:bldP spid="98664" grpId="0" animBg="1"/>
      <p:bldP spid="98667" grpId="0" animBg="1"/>
      <p:bldP spid="98668"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Line 2">
            <a:extLst>
              <a:ext uri="{FF2B5EF4-FFF2-40B4-BE49-F238E27FC236}">
                <a16:creationId xmlns:a16="http://schemas.microsoft.com/office/drawing/2014/main" xmlns="" id="{D761E598-24E8-4A2B-9D60-C12DE06974F1}"/>
              </a:ext>
            </a:extLst>
          </p:cNvPr>
          <p:cNvSpPr>
            <a:spLocks noChangeShapeType="1"/>
          </p:cNvSpPr>
          <p:nvPr/>
        </p:nvSpPr>
        <p:spPr bwMode="auto">
          <a:xfrm>
            <a:off x="4572000" y="3352800"/>
            <a:ext cx="0" cy="914400"/>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sp>
        <p:nvSpPr>
          <p:cNvPr id="36867" name="Text Box 3">
            <a:extLst>
              <a:ext uri="{FF2B5EF4-FFF2-40B4-BE49-F238E27FC236}">
                <a16:creationId xmlns:a16="http://schemas.microsoft.com/office/drawing/2014/main" xmlns="" id="{EAE23B57-0C5A-40F0-86A3-CEBF6F301B1E}"/>
              </a:ext>
            </a:extLst>
          </p:cNvPr>
          <p:cNvSpPr txBox="1">
            <a:spLocks noChangeArrowheads="1"/>
          </p:cNvSpPr>
          <p:nvPr/>
        </p:nvSpPr>
        <p:spPr bwMode="auto">
          <a:xfrm>
            <a:off x="684213" y="2819400"/>
            <a:ext cx="2592387"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spcBef>
                <a:spcPct val="50000"/>
              </a:spcBef>
            </a:pPr>
            <a:r>
              <a:rPr lang="en-US" altLang="en-US" sz="2400"/>
              <a:t>Luyện đọc:</a:t>
            </a:r>
          </a:p>
        </p:txBody>
      </p:sp>
      <p:sp>
        <p:nvSpPr>
          <p:cNvPr id="36868" name="Line 4">
            <a:extLst>
              <a:ext uri="{FF2B5EF4-FFF2-40B4-BE49-F238E27FC236}">
                <a16:creationId xmlns:a16="http://schemas.microsoft.com/office/drawing/2014/main" xmlns="" id="{79558AA8-EEA7-4C62-A545-7C8BCC9F0C7B}"/>
              </a:ext>
            </a:extLst>
          </p:cNvPr>
          <p:cNvSpPr>
            <a:spLocks noChangeShapeType="1"/>
          </p:cNvSpPr>
          <p:nvPr/>
        </p:nvSpPr>
        <p:spPr bwMode="auto">
          <a:xfrm>
            <a:off x="1217613" y="3276600"/>
            <a:ext cx="1449387" cy="0"/>
          </a:xfrm>
          <a:prstGeom prst="line">
            <a:avLst/>
          </a:prstGeom>
          <a:noFill/>
          <a:ln w="1270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sp>
        <p:nvSpPr>
          <p:cNvPr id="36869" name="Text Box 5">
            <a:extLst>
              <a:ext uri="{FF2B5EF4-FFF2-40B4-BE49-F238E27FC236}">
                <a16:creationId xmlns:a16="http://schemas.microsoft.com/office/drawing/2014/main" xmlns="" id="{281DEB62-453F-4519-9FFC-678B2C15D022}"/>
              </a:ext>
            </a:extLst>
          </p:cNvPr>
          <p:cNvSpPr txBox="1">
            <a:spLocks noChangeArrowheads="1"/>
          </p:cNvSpPr>
          <p:nvPr/>
        </p:nvSpPr>
        <p:spPr bwMode="auto">
          <a:xfrm>
            <a:off x="5334000" y="2743200"/>
            <a:ext cx="2592388"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spcBef>
                <a:spcPct val="50000"/>
              </a:spcBef>
            </a:pPr>
            <a:r>
              <a:rPr lang="en-US" altLang="en-US" sz="2400"/>
              <a:t>Tìm hiểu bài:</a:t>
            </a:r>
          </a:p>
        </p:txBody>
      </p:sp>
      <p:sp>
        <p:nvSpPr>
          <p:cNvPr id="36870" name="Line 6">
            <a:extLst>
              <a:ext uri="{FF2B5EF4-FFF2-40B4-BE49-F238E27FC236}">
                <a16:creationId xmlns:a16="http://schemas.microsoft.com/office/drawing/2014/main" xmlns="" id="{500A9282-BA12-422A-BF38-B2A07B2C945B}"/>
              </a:ext>
            </a:extLst>
          </p:cNvPr>
          <p:cNvSpPr>
            <a:spLocks noChangeShapeType="1"/>
          </p:cNvSpPr>
          <p:nvPr/>
        </p:nvSpPr>
        <p:spPr bwMode="auto">
          <a:xfrm>
            <a:off x="5867400" y="3171825"/>
            <a:ext cx="1447800" cy="0"/>
          </a:xfrm>
          <a:prstGeom prst="line">
            <a:avLst/>
          </a:prstGeom>
          <a:noFill/>
          <a:ln w="1270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sp>
        <p:nvSpPr>
          <p:cNvPr id="36871" name="Text Box 44">
            <a:extLst>
              <a:ext uri="{FF2B5EF4-FFF2-40B4-BE49-F238E27FC236}">
                <a16:creationId xmlns:a16="http://schemas.microsoft.com/office/drawing/2014/main" xmlns="" id="{39DA019A-9FF8-46B4-8C1E-941C840CDBC9}"/>
              </a:ext>
            </a:extLst>
          </p:cNvPr>
          <p:cNvSpPr txBox="1">
            <a:spLocks noChangeArrowheads="1"/>
          </p:cNvSpPr>
          <p:nvPr/>
        </p:nvSpPr>
        <p:spPr bwMode="auto">
          <a:xfrm>
            <a:off x="838200" y="3414713"/>
            <a:ext cx="1447800" cy="365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lgn="ctr">
                <a:solidFill>
                  <a:srgbClr val="000000"/>
                </a:solidFill>
                <a:miter lim="800000"/>
                <a:headEnd/>
                <a:tailEnd/>
              </a14:hiddenLine>
            </a:ext>
          </a:extLst>
        </p:spPr>
        <p:txBody>
          <a:bodyPr lIns="0" tIns="0" rIns="0" bIns="0">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eaLnBrk="1" hangingPunct="1">
              <a:spcBef>
                <a:spcPct val="50000"/>
              </a:spcBef>
            </a:pPr>
            <a:r>
              <a:rPr lang="en-US" altLang="en-US" sz="2400">
                <a:solidFill>
                  <a:srgbClr val="0000FF"/>
                </a:solidFill>
              </a:rPr>
              <a:t>thuần phác,</a:t>
            </a:r>
          </a:p>
        </p:txBody>
      </p:sp>
      <p:sp>
        <p:nvSpPr>
          <p:cNvPr id="36872" name="Text Box 44">
            <a:extLst>
              <a:ext uri="{FF2B5EF4-FFF2-40B4-BE49-F238E27FC236}">
                <a16:creationId xmlns:a16="http://schemas.microsoft.com/office/drawing/2014/main" xmlns="" id="{C842FE5A-15F5-434F-8DD9-C3A5E3C7871F}"/>
              </a:ext>
            </a:extLst>
          </p:cNvPr>
          <p:cNvSpPr txBox="1">
            <a:spLocks noChangeArrowheads="1"/>
          </p:cNvSpPr>
          <p:nvPr/>
        </p:nvSpPr>
        <p:spPr bwMode="auto">
          <a:xfrm>
            <a:off x="914400" y="3948113"/>
            <a:ext cx="990600" cy="365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lgn="ctr">
                <a:solidFill>
                  <a:srgbClr val="000000"/>
                </a:solidFill>
                <a:miter lim="800000"/>
                <a:headEnd/>
                <a:tailEnd/>
              </a14:hiddenLine>
            </a:ext>
          </a:extLst>
        </p:spPr>
        <p:txBody>
          <a:bodyPr lIns="0" tIns="0" rIns="0" bIns="0">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eaLnBrk="1" hangingPunct="1">
              <a:spcBef>
                <a:spcPct val="50000"/>
              </a:spcBef>
            </a:pPr>
            <a:r>
              <a:rPr lang="en-US" altLang="en-US" sz="2400">
                <a:solidFill>
                  <a:srgbClr val="0000FF"/>
                </a:solidFill>
              </a:rPr>
              <a:t>khoáy, </a:t>
            </a:r>
          </a:p>
        </p:txBody>
      </p:sp>
      <p:grpSp>
        <p:nvGrpSpPr>
          <p:cNvPr id="36873" name="Group 10">
            <a:extLst>
              <a:ext uri="{FF2B5EF4-FFF2-40B4-BE49-F238E27FC236}">
                <a16:creationId xmlns:a16="http://schemas.microsoft.com/office/drawing/2014/main" xmlns="" id="{1FDCD35E-3DC0-407D-A58F-533C4EF59AB8}"/>
              </a:ext>
            </a:extLst>
          </p:cNvPr>
          <p:cNvGrpSpPr>
            <a:grpSpLocks/>
          </p:cNvGrpSpPr>
          <p:nvPr/>
        </p:nvGrpSpPr>
        <p:grpSpPr bwMode="auto">
          <a:xfrm>
            <a:off x="-152400" y="-152400"/>
            <a:ext cx="9372600" cy="7010400"/>
            <a:chOff x="48" y="0"/>
            <a:chExt cx="5664" cy="4224"/>
          </a:xfrm>
        </p:grpSpPr>
        <p:sp>
          <p:nvSpPr>
            <p:cNvPr id="36884" name="Line 11">
              <a:extLst>
                <a:ext uri="{FF2B5EF4-FFF2-40B4-BE49-F238E27FC236}">
                  <a16:creationId xmlns:a16="http://schemas.microsoft.com/office/drawing/2014/main" xmlns="" id="{4DF6EA5A-7B90-4918-B2AC-214908E515FB}"/>
                </a:ext>
              </a:extLst>
            </p:cNvPr>
            <p:cNvSpPr>
              <a:spLocks noChangeShapeType="1"/>
            </p:cNvSpPr>
            <p:nvPr/>
          </p:nvSpPr>
          <p:spPr bwMode="auto">
            <a:xfrm>
              <a:off x="288" y="1104"/>
              <a:ext cx="0" cy="2880"/>
            </a:xfrm>
            <a:prstGeom prst="line">
              <a:avLst/>
            </a:prstGeom>
            <a:noFill/>
            <a:ln w="57150">
              <a:pattFill prst="solidDmnd">
                <a:fgClr>
                  <a:srgbClr val="FFFF00"/>
                </a:fgClr>
                <a:bgClr>
                  <a:srgbClr val="27D988"/>
                </a:bgClr>
              </a:patt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a:p>
          </p:txBody>
        </p:sp>
        <p:sp>
          <p:nvSpPr>
            <p:cNvPr id="36885" name="Line 12">
              <a:extLst>
                <a:ext uri="{FF2B5EF4-FFF2-40B4-BE49-F238E27FC236}">
                  <a16:creationId xmlns:a16="http://schemas.microsoft.com/office/drawing/2014/main" xmlns="" id="{6385FB2D-036E-4D6B-8D60-372B61F07BF2}"/>
                </a:ext>
              </a:extLst>
            </p:cNvPr>
            <p:cNvSpPr>
              <a:spLocks noChangeShapeType="1"/>
            </p:cNvSpPr>
            <p:nvPr/>
          </p:nvSpPr>
          <p:spPr bwMode="auto">
            <a:xfrm>
              <a:off x="5472" y="288"/>
              <a:ext cx="0" cy="2928"/>
            </a:xfrm>
            <a:prstGeom prst="line">
              <a:avLst/>
            </a:prstGeom>
            <a:noFill/>
            <a:ln w="57150">
              <a:pattFill prst="solidDmnd">
                <a:fgClr>
                  <a:srgbClr val="FFFF00"/>
                </a:fgClr>
                <a:bgClr>
                  <a:srgbClr val="27D988"/>
                </a:bgClr>
              </a:patt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a:p>
          </p:txBody>
        </p:sp>
        <p:sp>
          <p:nvSpPr>
            <p:cNvPr id="36886" name="Line 13">
              <a:extLst>
                <a:ext uri="{FF2B5EF4-FFF2-40B4-BE49-F238E27FC236}">
                  <a16:creationId xmlns:a16="http://schemas.microsoft.com/office/drawing/2014/main" xmlns="" id="{ED184A27-2B77-4F9E-BFF2-23CDD08703E0}"/>
                </a:ext>
              </a:extLst>
            </p:cNvPr>
            <p:cNvSpPr>
              <a:spLocks noChangeShapeType="1"/>
            </p:cNvSpPr>
            <p:nvPr/>
          </p:nvSpPr>
          <p:spPr bwMode="auto">
            <a:xfrm>
              <a:off x="192" y="432"/>
              <a:ext cx="0" cy="2880"/>
            </a:xfrm>
            <a:prstGeom prst="line">
              <a:avLst/>
            </a:prstGeom>
            <a:noFill/>
            <a:ln w="57150">
              <a:pattFill prst="plaid">
                <a:fgClr>
                  <a:srgbClr val="FF0066"/>
                </a:fgClr>
                <a:bgClr>
                  <a:srgbClr val="27D988"/>
                </a:bgClr>
              </a:patt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a:p>
          </p:txBody>
        </p:sp>
        <p:sp>
          <p:nvSpPr>
            <p:cNvPr id="36887" name="Line 14">
              <a:extLst>
                <a:ext uri="{FF2B5EF4-FFF2-40B4-BE49-F238E27FC236}">
                  <a16:creationId xmlns:a16="http://schemas.microsoft.com/office/drawing/2014/main" xmlns="" id="{FED173F3-1EBA-4DE6-A542-D5C0BC4D8012}"/>
                </a:ext>
              </a:extLst>
            </p:cNvPr>
            <p:cNvSpPr>
              <a:spLocks noChangeShapeType="1"/>
            </p:cNvSpPr>
            <p:nvPr/>
          </p:nvSpPr>
          <p:spPr bwMode="auto">
            <a:xfrm>
              <a:off x="5568" y="1008"/>
              <a:ext cx="0" cy="2928"/>
            </a:xfrm>
            <a:prstGeom prst="line">
              <a:avLst/>
            </a:prstGeom>
            <a:noFill/>
            <a:ln w="57150">
              <a:pattFill prst="plaid">
                <a:fgClr>
                  <a:srgbClr val="FF0066"/>
                </a:fgClr>
                <a:bgClr>
                  <a:srgbClr val="27D988"/>
                </a:bgClr>
              </a:patt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a:p>
          </p:txBody>
        </p:sp>
        <p:grpSp>
          <p:nvGrpSpPr>
            <p:cNvPr id="36888" name="Group 15">
              <a:extLst>
                <a:ext uri="{FF2B5EF4-FFF2-40B4-BE49-F238E27FC236}">
                  <a16:creationId xmlns:a16="http://schemas.microsoft.com/office/drawing/2014/main" xmlns="" id="{41736B3F-3E6E-4CFF-9A45-6B67426D00B0}"/>
                </a:ext>
              </a:extLst>
            </p:cNvPr>
            <p:cNvGrpSpPr>
              <a:grpSpLocks/>
            </p:cNvGrpSpPr>
            <p:nvPr/>
          </p:nvGrpSpPr>
          <p:grpSpPr bwMode="auto">
            <a:xfrm>
              <a:off x="48" y="0"/>
              <a:ext cx="5664" cy="4224"/>
              <a:chOff x="48" y="0"/>
              <a:chExt cx="5664" cy="4272"/>
            </a:xfrm>
          </p:grpSpPr>
          <p:pic>
            <p:nvPicPr>
              <p:cNvPr id="36889" name="Picture 16" descr="BAR01">
                <a:extLst>
                  <a:ext uri="{FF2B5EF4-FFF2-40B4-BE49-F238E27FC236}">
                    <a16:creationId xmlns:a16="http://schemas.microsoft.com/office/drawing/2014/main" xmlns="" id="{10EB7ED1-F6BB-427D-83C2-C260BB24FDA4}"/>
                  </a:ext>
                </a:extLst>
              </p:cNvPr>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336" y="4032"/>
                <a:ext cx="5088" cy="2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6890" name="Picture 17" descr="BAR01">
                <a:extLst>
                  <a:ext uri="{FF2B5EF4-FFF2-40B4-BE49-F238E27FC236}">
                    <a16:creationId xmlns:a16="http://schemas.microsoft.com/office/drawing/2014/main" xmlns="" id="{7A1FAD82-C392-4BA1-9ADE-20E041971162}"/>
                  </a:ext>
                </a:extLst>
              </p:cNvPr>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336" y="48"/>
                <a:ext cx="5088" cy="2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4466" name="AutoShape 18">
                <a:extLst>
                  <a:ext uri="{FF2B5EF4-FFF2-40B4-BE49-F238E27FC236}">
                    <a16:creationId xmlns:a16="http://schemas.microsoft.com/office/drawing/2014/main" xmlns="" id="{3CDEBBFC-59D5-4563-8D21-2E9B5B7E627F}"/>
                  </a:ext>
                </a:extLst>
              </p:cNvPr>
              <p:cNvSpPr>
                <a:spLocks noChangeArrowheads="1"/>
              </p:cNvSpPr>
              <p:nvPr/>
            </p:nvSpPr>
            <p:spPr bwMode="auto">
              <a:xfrm>
                <a:off x="48" y="48"/>
                <a:ext cx="336" cy="336"/>
              </a:xfrm>
              <a:prstGeom prst="star5">
                <a:avLst/>
              </a:prstGeom>
              <a:solidFill>
                <a:srgbClr val="FFFF00"/>
              </a:solidFill>
              <a:ln w="38100" cmpd="dbl" algn="ctr">
                <a:solidFill>
                  <a:srgbClr val="0099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eaLnBrk="1" hangingPunct="1">
                  <a:defRPr/>
                </a:pPr>
                <a:endParaRPr lang="en-US"/>
              </a:p>
            </p:txBody>
          </p:sp>
          <p:sp>
            <p:nvSpPr>
              <p:cNvPr id="104467" name="AutoShape 19">
                <a:extLst>
                  <a:ext uri="{FF2B5EF4-FFF2-40B4-BE49-F238E27FC236}">
                    <a16:creationId xmlns:a16="http://schemas.microsoft.com/office/drawing/2014/main" xmlns="" id="{575A4B7E-4CD4-4854-A16F-C6F36C94F671}"/>
                  </a:ext>
                </a:extLst>
              </p:cNvPr>
              <p:cNvSpPr>
                <a:spLocks noChangeArrowheads="1"/>
              </p:cNvSpPr>
              <p:nvPr/>
            </p:nvSpPr>
            <p:spPr bwMode="auto">
              <a:xfrm>
                <a:off x="5376" y="3936"/>
                <a:ext cx="336" cy="336"/>
              </a:xfrm>
              <a:prstGeom prst="star5">
                <a:avLst/>
              </a:prstGeom>
              <a:solidFill>
                <a:srgbClr val="FFFF00"/>
              </a:solidFill>
              <a:ln w="38100" cmpd="dbl" algn="ctr">
                <a:solidFill>
                  <a:srgbClr val="0099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eaLnBrk="1" hangingPunct="1">
                  <a:defRPr/>
                </a:pPr>
                <a:endParaRPr lang="en-US"/>
              </a:p>
            </p:txBody>
          </p:sp>
          <p:sp>
            <p:nvSpPr>
              <p:cNvPr id="104468" name="AutoShape 20">
                <a:extLst>
                  <a:ext uri="{FF2B5EF4-FFF2-40B4-BE49-F238E27FC236}">
                    <a16:creationId xmlns:a16="http://schemas.microsoft.com/office/drawing/2014/main" xmlns="" id="{428F895F-6793-484C-B8CB-7DA486B35131}"/>
                  </a:ext>
                </a:extLst>
              </p:cNvPr>
              <p:cNvSpPr>
                <a:spLocks noChangeArrowheads="1"/>
              </p:cNvSpPr>
              <p:nvPr/>
            </p:nvSpPr>
            <p:spPr bwMode="auto">
              <a:xfrm>
                <a:off x="5376" y="0"/>
                <a:ext cx="336" cy="336"/>
              </a:xfrm>
              <a:prstGeom prst="star5">
                <a:avLst/>
              </a:prstGeom>
              <a:solidFill>
                <a:srgbClr val="FFFF00"/>
              </a:solidFill>
              <a:ln w="38100" cmpd="dbl" algn="ctr">
                <a:solidFill>
                  <a:srgbClr val="0099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eaLnBrk="1" hangingPunct="1">
                  <a:defRPr/>
                </a:pPr>
                <a:endParaRPr lang="en-US"/>
              </a:p>
            </p:txBody>
          </p:sp>
          <p:sp>
            <p:nvSpPr>
              <p:cNvPr id="104469" name="AutoShape 21">
                <a:extLst>
                  <a:ext uri="{FF2B5EF4-FFF2-40B4-BE49-F238E27FC236}">
                    <a16:creationId xmlns:a16="http://schemas.microsoft.com/office/drawing/2014/main" xmlns="" id="{82956083-B8F5-4865-8ED6-7A22AECB8351}"/>
                  </a:ext>
                </a:extLst>
              </p:cNvPr>
              <p:cNvSpPr>
                <a:spLocks noChangeArrowheads="1"/>
              </p:cNvSpPr>
              <p:nvPr/>
            </p:nvSpPr>
            <p:spPr bwMode="auto">
              <a:xfrm>
                <a:off x="48" y="3936"/>
                <a:ext cx="336" cy="336"/>
              </a:xfrm>
              <a:prstGeom prst="star5">
                <a:avLst/>
              </a:prstGeom>
              <a:solidFill>
                <a:srgbClr val="FFFF00"/>
              </a:solidFill>
              <a:ln w="38100" cmpd="dbl" algn="ctr">
                <a:solidFill>
                  <a:srgbClr val="0099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eaLnBrk="1" hangingPunct="1">
                  <a:defRPr/>
                </a:pPr>
                <a:endParaRPr lang="en-US"/>
              </a:p>
            </p:txBody>
          </p:sp>
        </p:grpSp>
      </p:grpSp>
      <p:sp>
        <p:nvSpPr>
          <p:cNvPr id="36874" name="Text Box 44">
            <a:extLst>
              <a:ext uri="{FF2B5EF4-FFF2-40B4-BE49-F238E27FC236}">
                <a16:creationId xmlns:a16="http://schemas.microsoft.com/office/drawing/2014/main" xmlns="" id="{3BD10651-0B53-4020-A78B-EC5A6B4EFE0D}"/>
              </a:ext>
            </a:extLst>
          </p:cNvPr>
          <p:cNvSpPr txBox="1">
            <a:spLocks noChangeArrowheads="1"/>
          </p:cNvSpPr>
          <p:nvPr/>
        </p:nvSpPr>
        <p:spPr bwMode="auto">
          <a:xfrm>
            <a:off x="2362200" y="3409950"/>
            <a:ext cx="1676400" cy="365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lgn="ctr">
                <a:solidFill>
                  <a:srgbClr val="000000"/>
                </a:solidFill>
                <a:miter lim="800000"/>
                <a:headEnd/>
                <a:tailEnd/>
              </a14:hiddenLine>
            </a:ext>
          </a:extLst>
        </p:spPr>
        <p:txBody>
          <a:bodyPr lIns="0" tIns="0" rIns="0" bIns="0">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eaLnBrk="1" hangingPunct="1">
              <a:spcBef>
                <a:spcPct val="50000"/>
              </a:spcBef>
            </a:pPr>
            <a:r>
              <a:rPr lang="en-US" altLang="en-US" sz="2400">
                <a:solidFill>
                  <a:srgbClr val="0000FF"/>
                </a:solidFill>
              </a:rPr>
              <a:t>tranh lợn ráy</a:t>
            </a:r>
          </a:p>
        </p:txBody>
      </p:sp>
      <p:sp>
        <p:nvSpPr>
          <p:cNvPr id="36875" name="Rectangle 3">
            <a:extLst>
              <a:ext uri="{FF2B5EF4-FFF2-40B4-BE49-F238E27FC236}">
                <a16:creationId xmlns:a16="http://schemas.microsoft.com/office/drawing/2014/main" xmlns="" id="{9AD55DC6-E19D-4925-97D0-CA02E642DC24}"/>
              </a:ext>
            </a:extLst>
          </p:cNvPr>
          <p:cNvSpPr>
            <a:spLocks noChangeArrowheads="1"/>
          </p:cNvSpPr>
          <p:nvPr/>
        </p:nvSpPr>
        <p:spPr bwMode="auto">
          <a:xfrm>
            <a:off x="304800" y="1828800"/>
            <a:ext cx="8382000"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just" eaLnBrk="1" hangingPunct="1">
              <a:spcBef>
                <a:spcPct val="20000"/>
              </a:spcBef>
            </a:pPr>
            <a:r>
              <a:rPr lang="en-US" altLang="en-US" sz="2800" b="1" u="sng">
                <a:solidFill>
                  <a:srgbClr val="FF0000"/>
                </a:solidFill>
              </a:rPr>
              <a:t>Nội dung chính:</a:t>
            </a:r>
            <a:r>
              <a:rPr lang="en-US" altLang="en-US" sz="2800" b="1" i="1">
                <a:solidFill>
                  <a:srgbClr val="3333FF"/>
                </a:solidFill>
              </a:rPr>
              <a:t> Ca ngợi và biết ơn những nghệ sĩ làng Hồ đã sáng tạo ra những bức tranh dân gian độc đáo.</a:t>
            </a:r>
          </a:p>
        </p:txBody>
      </p:sp>
      <p:sp>
        <p:nvSpPr>
          <p:cNvPr id="36876" name="Text Box 25">
            <a:extLst>
              <a:ext uri="{FF2B5EF4-FFF2-40B4-BE49-F238E27FC236}">
                <a16:creationId xmlns:a16="http://schemas.microsoft.com/office/drawing/2014/main" xmlns="" id="{BEFF5B4D-4012-44FB-8CD1-F477CAE74DDA}"/>
              </a:ext>
            </a:extLst>
          </p:cNvPr>
          <p:cNvSpPr txBox="1">
            <a:spLocks noChangeArrowheads="1"/>
          </p:cNvSpPr>
          <p:nvPr/>
        </p:nvSpPr>
        <p:spPr bwMode="auto">
          <a:xfrm>
            <a:off x="4495800" y="1397000"/>
            <a:ext cx="3276600" cy="4270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spcBef>
                <a:spcPct val="50000"/>
              </a:spcBef>
            </a:pPr>
            <a:r>
              <a:rPr lang="en-US" altLang="en-US" sz="2200" i="1"/>
              <a:t>Theo Nguyễn Tuân</a:t>
            </a:r>
          </a:p>
        </p:txBody>
      </p:sp>
      <p:sp>
        <p:nvSpPr>
          <p:cNvPr id="36877" name="Line 26">
            <a:extLst>
              <a:ext uri="{FF2B5EF4-FFF2-40B4-BE49-F238E27FC236}">
                <a16:creationId xmlns:a16="http://schemas.microsoft.com/office/drawing/2014/main" xmlns="" id="{1B64606A-EDE2-422E-B829-54B1DDD7DDA1}"/>
              </a:ext>
            </a:extLst>
          </p:cNvPr>
          <p:cNvSpPr>
            <a:spLocks noChangeShapeType="1"/>
          </p:cNvSpPr>
          <p:nvPr/>
        </p:nvSpPr>
        <p:spPr bwMode="auto">
          <a:xfrm flipV="1">
            <a:off x="228600" y="1366838"/>
            <a:ext cx="8610600" cy="0"/>
          </a:xfrm>
          <a:prstGeom prst="line">
            <a:avLst/>
          </a:prstGeom>
          <a:noFill/>
          <a:ln w="28575">
            <a:solidFill>
              <a:schemeClr val="accent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sp>
        <p:nvSpPr>
          <p:cNvPr id="36878" name="Line 27">
            <a:extLst>
              <a:ext uri="{FF2B5EF4-FFF2-40B4-BE49-F238E27FC236}">
                <a16:creationId xmlns:a16="http://schemas.microsoft.com/office/drawing/2014/main" xmlns="" id="{70AD8CC7-1025-4F67-B2A2-19E0A808A719}"/>
              </a:ext>
            </a:extLst>
          </p:cNvPr>
          <p:cNvSpPr>
            <a:spLocks noChangeShapeType="1"/>
          </p:cNvSpPr>
          <p:nvPr/>
        </p:nvSpPr>
        <p:spPr bwMode="auto">
          <a:xfrm flipV="1">
            <a:off x="461963" y="1443038"/>
            <a:ext cx="8610600" cy="0"/>
          </a:xfrm>
          <a:prstGeom prst="line">
            <a:avLst/>
          </a:prstGeom>
          <a:noFill/>
          <a:ln w="28575">
            <a:solidFill>
              <a:srgbClr val="99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sp>
        <p:nvSpPr>
          <p:cNvPr id="36879" name="WordArt 29">
            <a:extLst>
              <a:ext uri="{FF2B5EF4-FFF2-40B4-BE49-F238E27FC236}">
                <a16:creationId xmlns:a16="http://schemas.microsoft.com/office/drawing/2014/main" xmlns="" id="{AF4D0363-2F6F-4271-9BF8-C8169E785871}"/>
              </a:ext>
            </a:extLst>
          </p:cNvPr>
          <p:cNvSpPr>
            <a:spLocks noChangeArrowheads="1" noChangeShapeType="1" noTextEdit="1"/>
          </p:cNvSpPr>
          <p:nvPr/>
        </p:nvSpPr>
        <p:spPr bwMode="auto">
          <a:xfrm>
            <a:off x="3584575" y="479425"/>
            <a:ext cx="1104900" cy="323850"/>
          </a:xfrm>
          <a:prstGeom prst="rect">
            <a:avLst/>
          </a:prstGeom>
        </p:spPr>
        <p:txBody>
          <a:bodyPr wrap="none" fromWordArt="1">
            <a:prstTxWarp prst="textPlain">
              <a:avLst>
                <a:gd name="adj" fmla="val 50000"/>
              </a:avLst>
            </a:prstTxWarp>
          </a:bodyPr>
          <a:lstStyle/>
          <a:p>
            <a:pPr algn="ctr"/>
            <a:r>
              <a:rPr lang="en-US" sz="2000" b="1" kern="10">
                <a:ln w="9525">
                  <a:solidFill>
                    <a:srgbClr val="FF0000"/>
                  </a:solidFill>
                  <a:round/>
                  <a:headEnd/>
                  <a:tailEnd/>
                </a:ln>
                <a:solidFill>
                  <a:srgbClr val="009900"/>
                </a:solidFill>
                <a:cs typeface="Times New Roman" panose="02020603050405020304" pitchFamily="18" charset="0"/>
              </a:rPr>
              <a:t>Tập đọc</a:t>
            </a:r>
          </a:p>
        </p:txBody>
      </p:sp>
      <p:sp>
        <p:nvSpPr>
          <p:cNvPr id="36880" name="WordArt 30">
            <a:extLst>
              <a:ext uri="{FF2B5EF4-FFF2-40B4-BE49-F238E27FC236}">
                <a16:creationId xmlns:a16="http://schemas.microsoft.com/office/drawing/2014/main" xmlns="" id="{FD66D938-E39F-4C38-B956-2B170A3C8F13}"/>
              </a:ext>
            </a:extLst>
          </p:cNvPr>
          <p:cNvSpPr>
            <a:spLocks noChangeArrowheads="1" noChangeShapeType="1" noTextEdit="1"/>
          </p:cNvSpPr>
          <p:nvPr/>
        </p:nvSpPr>
        <p:spPr bwMode="auto">
          <a:xfrm>
            <a:off x="3119438" y="1009650"/>
            <a:ext cx="2452687" cy="338138"/>
          </a:xfrm>
          <a:prstGeom prst="rect">
            <a:avLst/>
          </a:prstGeom>
        </p:spPr>
        <p:txBody>
          <a:bodyPr wrap="none" fromWordArt="1">
            <a:prstTxWarp prst="textPlain">
              <a:avLst>
                <a:gd name="adj" fmla="val 50000"/>
              </a:avLst>
            </a:prstTxWarp>
          </a:bodyPr>
          <a:lstStyle/>
          <a:p>
            <a:pPr algn="ctr"/>
            <a:r>
              <a:rPr lang="en-US" sz="2800" kern="10">
                <a:ln w="9525">
                  <a:solidFill>
                    <a:srgbClr val="D60093"/>
                  </a:solidFill>
                  <a:round/>
                  <a:headEnd/>
                  <a:tailEnd/>
                </a:ln>
                <a:solidFill>
                  <a:srgbClr val="FF0000"/>
                </a:solidFill>
                <a:cs typeface="Times New Roman" panose="02020603050405020304" pitchFamily="18" charset="0"/>
              </a:rPr>
              <a:t>Tranh làng Hồ</a:t>
            </a:r>
          </a:p>
        </p:txBody>
      </p:sp>
      <p:sp>
        <p:nvSpPr>
          <p:cNvPr id="36881" name="Text Box 44">
            <a:extLst>
              <a:ext uri="{FF2B5EF4-FFF2-40B4-BE49-F238E27FC236}">
                <a16:creationId xmlns:a16="http://schemas.microsoft.com/office/drawing/2014/main" xmlns="" id="{A03FDD1B-17A8-4EC7-B3D7-E3048995422C}"/>
              </a:ext>
            </a:extLst>
          </p:cNvPr>
          <p:cNvSpPr txBox="1">
            <a:spLocks noChangeArrowheads="1"/>
          </p:cNvSpPr>
          <p:nvPr/>
        </p:nvSpPr>
        <p:spPr bwMode="auto">
          <a:xfrm>
            <a:off x="4876800" y="3429000"/>
            <a:ext cx="1371600" cy="365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lgn="ctr">
                <a:solidFill>
                  <a:srgbClr val="000000"/>
                </a:solidFill>
                <a:miter lim="800000"/>
                <a:headEnd/>
                <a:tailEnd/>
              </a14:hiddenLine>
            </a:ext>
          </a:extLst>
        </p:spPr>
        <p:txBody>
          <a:bodyPr lIns="0" tIns="0" rIns="0" bIns="0">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eaLnBrk="1" hangingPunct="1">
              <a:spcBef>
                <a:spcPct val="50000"/>
              </a:spcBef>
            </a:pPr>
            <a:r>
              <a:rPr lang="en-US" altLang="en-US" sz="2400">
                <a:solidFill>
                  <a:srgbClr val="0000FF"/>
                </a:solidFill>
                <a:latin typeface="VNI-Aptima" pitchFamily="2" charset="0"/>
              </a:rPr>
              <a:t> rơm bếp.</a:t>
            </a:r>
          </a:p>
        </p:txBody>
      </p:sp>
      <p:sp>
        <p:nvSpPr>
          <p:cNvPr id="104485" name="Text Box 37">
            <a:extLst>
              <a:ext uri="{FF2B5EF4-FFF2-40B4-BE49-F238E27FC236}">
                <a16:creationId xmlns:a16="http://schemas.microsoft.com/office/drawing/2014/main" xmlns="" id="{46427E98-D10F-482E-857C-F62FA8C9FB4E}"/>
              </a:ext>
            </a:extLst>
          </p:cNvPr>
          <p:cNvSpPr txBox="1">
            <a:spLocks noChangeArrowheads="1"/>
          </p:cNvSpPr>
          <p:nvPr/>
        </p:nvSpPr>
        <p:spPr bwMode="auto">
          <a:xfrm>
            <a:off x="990600" y="4443413"/>
            <a:ext cx="6996113" cy="5191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eaLnBrk="1" hangingPunct="1">
              <a:spcBef>
                <a:spcPct val="50000"/>
              </a:spcBef>
            </a:pPr>
            <a:r>
              <a:rPr lang="en-US" altLang="en-US" sz="2800"/>
              <a:t>* Ở địa phương em có nghề truyền thống nào? </a:t>
            </a:r>
          </a:p>
        </p:txBody>
      </p:sp>
      <p:sp>
        <p:nvSpPr>
          <p:cNvPr id="104486" name="Text Box 38">
            <a:extLst>
              <a:ext uri="{FF2B5EF4-FFF2-40B4-BE49-F238E27FC236}">
                <a16:creationId xmlns:a16="http://schemas.microsoft.com/office/drawing/2014/main" xmlns="" id="{EDEBA3D6-FBAF-4AE5-988F-57DC13B8B5FE}"/>
              </a:ext>
            </a:extLst>
          </p:cNvPr>
          <p:cNvSpPr txBox="1">
            <a:spLocks noChangeArrowheads="1"/>
          </p:cNvSpPr>
          <p:nvPr/>
        </p:nvSpPr>
        <p:spPr bwMode="auto">
          <a:xfrm>
            <a:off x="990600" y="5105400"/>
            <a:ext cx="7391400" cy="946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eaLnBrk="1" hangingPunct="1">
              <a:spcBef>
                <a:spcPct val="50000"/>
              </a:spcBef>
            </a:pPr>
            <a:r>
              <a:rPr lang="en-US" altLang="en-US" sz="2800"/>
              <a:t>* Em cần làm gì để giữ gìn và phát huy những nghề truyền thống đó ? </a:t>
            </a:r>
          </a:p>
        </p:txBody>
      </p:sp>
    </p:spTree>
  </p:cSld>
  <p:clrMapOvr>
    <a:masterClrMapping/>
  </p:clrMapOvr>
  <p:transition>
    <p:wheel spokes="8"/>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104485"/>
                                        </p:tgtEl>
                                        <p:attrNameLst>
                                          <p:attrName>style.visibility</p:attrName>
                                        </p:attrNameLst>
                                      </p:cBhvr>
                                      <p:to>
                                        <p:strVal val="visible"/>
                                      </p:to>
                                    </p:set>
                                    <p:anim calcmode="discrete" valueType="clr">
                                      <p:cBhvr override="childStyle">
                                        <p:cTn id="7" dur="80"/>
                                        <p:tgtEl>
                                          <p:spTgt spid="104485"/>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104485"/>
                                        </p:tgtEl>
                                        <p:attrNameLst>
                                          <p:attrName>fillcolor</p:attrName>
                                        </p:attrNameLst>
                                      </p:cBhvr>
                                      <p:tavLst>
                                        <p:tav tm="0">
                                          <p:val>
                                            <p:clrVal>
                                              <a:schemeClr val="accent2"/>
                                            </p:clrVal>
                                          </p:val>
                                        </p:tav>
                                        <p:tav tm="50000">
                                          <p:val>
                                            <p:clrVal>
                                              <a:schemeClr val="hlink"/>
                                            </p:clrVal>
                                          </p:val>
                                        </p:tav>
                                      </p:tavLst>
                                    </p:anim>
                                    <p:set>
                                      <p:cBhvr>
                                        <p:cTn id="9" dur="80"/>
                                        <p:tgtEl>
                                          <p:spTgt spid="104485"/>
                                        </p:tgtEl>
                                        <p:attrNameLst>
                                          <p:attrName>fill.type</p:attrName>
                                        </p:attrNameLst>
                                      </p:cBhvr>
                                      <p:to>
                                        <p:strVal val="solid"/>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5" presetClass="entr" presetSubtype="10" fill="hold" grpId="0" nodeType="clickEffect">
                                  <p:stCondLst>
                                    <p:cond delay="0"/>
                                  </p:stCondLst>
                                  <p:childTnLst>
                                    <p:set>
                                      <p:cBhvr>
                                        <p:cTn id="13" dur="1" fill="hold">
                                          <p:stCondLst>
                                            <p:cond delay="0"/>
                                          </p:stCondLst>
                                        </p:cTn>
                                        <p:tgtEl>
                                          <p:spTgt spid="104486"/>
                                        </p:tgtEl>
                                        <p:attrNameLst>
                                          <p:attrName>style.visibility</p:attrName>
                                        </p:attrNameLst>
                                      </p:cBhvr>
                                      <p:to>
                                        <p:strVal val="visible"/>
                                      </p:to>
                                    </p:set>
                                    <p:animEffect transition="in" filter="checkerboard(across)">
                                      <p:cBhvr>
                                        <p:cTn id="14" dur="500"/>
                                        <p:tgtEl>
                                          <p:spTgt spid="1044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485" grpId="0"/>
      <p:bldP spid="104486"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890" name="Picture 2" descr="dando">
            <a:extLst>
              <a:ext uri="{FF2B5EF4-FFF2-40B4-BE49-F238E27FC236}">
                <a16:creationId xmlns:a16="http://schemas.microsoft.com/office/drawing/2014/main" xmlns="" id="{ECA0ECD5-075B-4DBC-8846-48128E31B1A9}"/>
              </a:ext>
            </a:extLst>
          </p:cNvPr>
          <p:cNvPicPr>
            <a:picLocks noChangeAspect="1" noChangeArrowheads="1" noCrop="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0" y="0"/>
            <a:ext cx="9144000"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6324" name="AutoShape 4">
            <a:extLst>
              <a:ext uri="{FF2B5EF4-FFF2-40B4-BE49-F238E27FC236}">
                <a16:creationId xmlns:a16="http://schemas.microsoft.com/office/drawing/2014/main" xmlns="" id="{1FB69B4E-5F01-48CD-B4BE-9B6F52826E0C}"/>
              </a:ext>
            </a:extLst>
          </p:cNvPr>
          <p:cNvSpPr>
            <a:spLocks noChangeArrowheads="1"/>
          </p:cNvSpPr>
          <p:nvPr/>
        </p:nvSpPr>
        <p:spPr bwMode="auto">
          <a:xfrm>
            <a:off x="123825" y="990600"/>
            <a:ext cx="8915400" cy="1143000"/>
          </a:xfrm>
          <a:prstGeom prst="horizontalScroll">
            <a:avLst>
              <a:gd name="adj" fmla="val 12500"/>
            </a:avLst>
          </a:prstGeom>
          <a:solidFill>
            <a:schemeClr val="accent1"/>
          </a:solidFill>
          <a:ln w="9525">
            <a:solidFill>
              <a:srgbClr val="99000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r>
              <a:rPr lang="en-US" altLang="en-US" sz="2800"/>
              <a:t>- Chuẩn bị bài sau: Đất nước của tác giả Nguyễn Đình Thi</a:t>
            </a:r>
            <a:endParaRPr lang="en-US" altLang="en-US" sz="2800">
              <a:solidFill>
                <a:srgbClr val="FF0000"/>
              </a:solidFill>
            </a:endParaRPr>
          </a:p>
        </p:txBody>
      </p:sp>
      <p:pic>
        <p:nvPicPr>
          <p:cNvPr id="37892" name="Picture 6" descr="IMG_1809">
            <a:extLst>
              <a:ext uri="{FF2B5EF4-FFF2-40B4-BE49-F238E27FC236}">
                <a16:creationId xmlns:a16="http://schemas.microsoft.com/office/drawing/2014/main" xmlns="" id="{E271E506-52C8-4A00-A81C-A7DAB98EA597}"/>
              </a:ext>
            </a:extLst>
          </p:cNvPr>
          <p:cNvPicPr>
            <a:picLocks noChangeAspect="1" noChangeArrowheads="1"/>
          </p:cNvPicPr>
          <p:nvPr/>
        </p:nvPicPr>
        <p:blipFill>
          <a:blip r:embed="rId4" cstate="print">
            <a:lum bright="36000"/>
            <a:extLst>
              <a:ext uri="{28A0092B-C50C-407E-A947-70E740481C1C}">
                <a14:useLocalDpi xmlns:a14="http://schemas.microsoft.com/office/drawing/2010/main" xmlns="" val="0"/>
              </a:ext>
            </a:extLst>
          </a:blip>
          <a:srcRect/>
          <a:stretch>
            <a:fillRect/>
          </a:stretch>
        </p:blipFill>
        <p:spPr bwMode="auto">
          <a:xfrm>
            <a:off x="1828800" y="2133600"/>
            <a:ext cx="6019800" cy="4648200"/>
          </a:xfrm>
          <a:prstGeom prst="rect">
            <a:avLst/>
          </a:prstGeom>
          <a:noFill/>
          <a:ln w="57150" cmpd="thinThick">
            <a:solidFill>
              <a:srgbClr val="FF0000"/>
            </a:solidFill>
            <a:miter lim="800000"/>
            <a:headEnd/>
            <a:tailEnd/>
          </a:ln>
          <a:extLst>
            <a:ext uri="{909E8E84-426E-40DD-AFC4-6F175D3DCCD1}">
              <a14:hiddenFill xmlns:a14="http://schemas.microsoft.com/office/drawing/2010/main" xmlns="">
                <a:solidFill>
                  <a:srgbClr val="FFFFFF"/>
                </a:solidFill>
              </a14:hiddenFill>
            </a:ext>
          </a:extLst>
        </p:spPr>
      </p:pic>
    </p:spTree>
  </p:cSld>
  <p:clrMapOvr>
    <a:masterClrMapping/>
  </p:clrMapOvr>
  <p:transition>
    <p:wheel spokes="8"/>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4" fill="hold" grpId="0" nodeType="withEffect">
                                  <p:stCondLst>
                                    <p:cond delay="0"/>
                                  </p:stCondLst>
                                  <p:childTnLst>
                                    <p:set>
                                      <p:cBhvr>
                                        <p:cTn id="6" dur="1" fill="hold">
                                          <p:stCondLst>
                                            <p:cond delay="0"/>
                                          </p:stCondLst>
                                        </p:cTn>
                                        <p:tgtEl>
                                          <p:spTgt spid="56324"/>
                                        </p:tgtEl>
                                        <p:attrNameLst>
                                          <p:attrName>style.visibility</p:attrName>
                                        </p:attrNameLst>
                                      </p:cBhvr>
                                      <p:to>
                                        <p:strVal val="visible"/>
                                      </p:to>
                                    </p:set>
                                    <p:animEffect transition="in" filter="wheel(4)">
                                      <p:cBhvr>
                                        <p:cTn id="7" dur="2000"/>
                                        <p:tgtEl>
                                          <p:spTgt spid="563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24"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1" name="Rectangle 3">
            <a:extLst>
              <a:ext uri="{FF2B5EF4-FFF2-40B4-BE49-F238E27FC236}">
                <a16:creationId xmlns:a16="http://schemas.microsoft.com/office/drawing/2014/main" xmlns="" id="{91399CA5-DF26-4402-A513-A1BE7B011FA6}"/>
              </a:ext>
            </a:extLst>
          </p:cNvPr>
          <p:cNvSpPr>
            <a:spLocks noChangeArrowheads="1"/>
          </p:cNvSpPr>
          <p:nvPr/>
        </p:nvSpPr>
        <p:spPr bwMode="auto">
          <a:xfrm>
            <a:off x="0" y="1828800"/>
            <a:ext cx="8686800" cy="2971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609600" indent="-609600">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eaLnBrk="1" hangingPunct="1">
              <a:spcBef>
                <a:spcPct val="20000"/>
              </a:spcBef>
            </a:pPr>
            <a:r>
              <a:rPr lang="en-US" altLang="en-US" sz="3200" dirty="0"/>
              <a:t>    </a:t>
            </a:r>
            <a:r>
              <a:rPr lang="en-US" altLang="en-US" sz="3200" b="1" dirty="0" err="1">
                <a:solidFill>
                  <a:srgbClr val="0000CC"/>
                </a:solidFill>
              </a:rPr>
              <a:t>Bài</a:t>
            </a:r>
            <a:r>
              <a:rPr lang="en-US" altLang="en-US" sz="3200" b="1" dirty="0">
                <a:solidFill>
                  <a:srgbClr val="0000CC"/>
                </a:solidFill>
              </a:rPr>
              <a:t> chia </a:t>
            </a:r>
            <a:r>
              <a:rPr lang="en-US" altLang="en-US" sz="3200" b="1" dirty="0" err="1">
                <a:solidFill>
                  <a:srgbClr val="0000CC"/>
                </a:solidFill>
              </a:rPr>
              <a:t>làm</a:t>
            </a:r>
            <a:r>
              <a:rPr lang="en-US" altLang="en-US" sz="3200" b="1" dirty="0">
                <a:solidFill>
                  <a:srgbClr val="0000CC"/>
                </a:solidFill>
              </a:rPr>
              <a:t> 3 </a:t>
            </a:r>
            <a:r>
              <a:rPr lang="en-US" altLang="en-US" sz="3200" b="1" dirty="0" err="1">
                <a:solidFill>
                  <a:srgbClr val="0000CC"/>
                </a:solidFill>
              </a:rPr>
              <a:t>đoạn</a:t>
            </a:r>
            <a:r>
              <a:rPr lang="en-US" altLang="en-US" sz="3200" b="1" dirty="0">
                <a:solidFill>
                  <a:srgbClr val="0000CC"/>
                </a:solidFill>
              </a:rPr>
              <a:t>:</a:t>
            </a:r>
          </a:p>
          <a:p>
            <a:pPr eaLnBrk="1" hangingPunct="1">
              <a:spcBef>
                <a:spcPct val="20000"/>
              </a:spcBef>
            </a:pPr>
            <a:r>
              <a:rPr lang="en-US" altLang="en-US" sz="3200" dirty="0"/>
              <a:t>	</a:t>
            </a:r>
            <a:r>
              <a:rPr lang="en-US" altLang="en-US" sz="3200" dirty="0" err="1">
                <a:solidFill>
                  <a:srgbClr val="FF3300"/>
                </a:solidFill>
              </a:rPr>
              <a:t>Đoạn</a:t>
            </a:r>
            <a:r>
              <a:rPr lang="en-US" altLang="en-US" sz="3200" dirty="0">
                <a:solidFill>
                  <a:srgbClr val="FF3300"/>
                </a:solidFill>
              </a:rPr>
              <a:t> 1:</a:t>
            </a:r>
            <a:r>
              <a:rPr lang="en-US" altLang="en-US" sz="3200" dirty="0"/>
              <a:t> </a:t>
            </a:r>
            <a:r>
              <a:rPr lang="en-US" altLang="en-US" sz="3200" dirty="0" err="1">
                <a:solidFill>
                  <a:srgbClr val="0000CC"/>
                </a:solidFill>
              </a:rPr>
              <a:t>Từ</a:t>
            </a:r>
            <a:r>
              <a:rPr lang="en-US" altLang="en-US" sz="3200" dirty="0">
                <a:solidFill>
                  <a:srgbClr val="0000CC"/>
                </a:solidFill>
              </a:rPr>
              <a:t>  </a:t>
            </a:r>
            <a:r>
              <a:rPr lang="en-US" altLang="en-US" sz="3200" dirty="0" err="1">
                <a:solidFill>
                  <a:srgbClr val="0000CC"/>
                </a:solidFill>
              </a:rPr>
              <a:t>đầu</a:t>
            </a:r>
            <a:r>
              <a:rPr lang="en-US" altLang="en-US" sz="3200" dirty="0">
                <a:solidFill>
                  <a:srgbClr val="0000CC"/>
                </a:solidFill>
              </a:rPr>
              <a:t> </a:t>
            </a:r>
            <a:r>
              <a:rPr lang="en-US" altLang="en-US" sz="3200" dirty="0" err="1">
                <a:solidFill>
                  <a:srgbClr val="0000CC"/>
                </a:solidFill>
              </a:rPr>
              <a:t>đến</a:t>
            </a:r>
            <a:r>
              <a:rPr lang="en-US" altLang="en-US" sz="3200" dirty="0">
                <a:solidFill>
                  <a:srgbClr val="0000CC"/>
                </a:solidFill>
              </a:rPr>
              <a:t> </a:t>
            </a:r>
            <a:r>
              <a:rPr lang="en-US" altLang="en-US" sz="3200" i="1" dirty="0">
                <a:solidFill>
                  <a:srgbClr val="0000CC"/>
                </a:solidFill>
              </a:rPr>
              <a:t>...</a:t>
            </a:r>
            <a:r>
              <a:rPr lang="en-US" altLang="en-US" sz="3200" b="1" i="1" dirty="0" err="1">
                <a:solidFill>
                  <a:srgbClr val="0000CC"/>
                </a:solidFill>
              </a:rPr>
              <a:t>tươi</a:t>
            </a:r>
            <a:r>
              <a:rPr lang="en-US" altLang="en-US" sz="3200" b="1" i="1" dirty="0">
                <a:solidFill>
                  <a:srgbClr val="0000CC"/>
                </a:solidFill>
              </a:rPr>
              <a:t> </a:t>
            </a:r>
            <a:r>
              <a:rPr lang="en-US" altLang="en-US" sz="3200" b="1" i="1" dirty="0" err="1">
                <a:solidFill>
                  <a:srgbClr val="0000CC"/>
                </a:solidFill>
              </a:rPr>
              <a:t>vui</a:t>
            </a:r>
            <a:r>
              <a:rPr lang="en-US" altLang="en-US" sz="3200" b="1" i="1" dirty="0">
                <a:solidFill>
                  <a:srgbClr val="0000CC"/>
                </a:solidFill>
              </a:rPr>
              <a:t>.</a:t>
            </a:r>
          </a:p>
          <a:p>
            <a:pPr eaLnBrk="1" hangingPunct="1">
              <a:spcBef>
                <a:spcPct val="20000"/>
              </a:spcBef>
            </a:pPr>
            <a:r>
              <a:rPr lang="en-US" altLang="en-US" sz="3200" dirty="0"/>
              <a:t>	</a:t>
            </a:r>
            <a:r>
              <a:rPr lang="en-US" altLang="en-US" sz="3200" dirty="0" err="1">
                <a:solidFill>
                  <a:srgbClr val="FF3300"/>
                </a:solidFill>
              </a:rPr>
              <a:t>Đoạn</a:t>
            </a:r>
            <a:r>
              <a:rPr lang="en-US" altLang="en-US" sz="3200" dirty="0">
                <a:solidFill>
                  <a:srgbClr val="FF3300"/>
                </a:solidFill>
              </a:rPr>
              <a:t> 2:</a:t>
            </a:r>
            <a:r>
              <a:rPr lang="en-US" altLang="en-US" sz="3200" dirty="0"/>
              <a:t> </a:t>
            </a:r>
            <a:r>
              <a:rPr lang="en-US" altLang="en-US" sz="3200" dirty="0" err="1">
                <a:solidFill>
                  <a:srgbClr val="0000CC"/>
                </a:solidFill>
              </a:rPr>
              <a:t>Tiếp</a:t>
            </a:r>
            <a:r>
              <a:rPr lang="en-US" altLang="en-US" sz="3200" dirty="0">
                <a:solidFill>
                  <a:srgbClr val="0000CC"/>
                </a:solidFill>
              </a:rPr>
              <a:t> </a:t>
            </a:r>
            <a:r>
              <a:rPr lang="en-US" altLang="en-US" sz="3200" dirty="0" err="1">
                <a:solidFill>
                  <a:srgbClr val="0000CC"/>
                </a:solidFill>
              </a:rPr>
              <a:t>theo</a:t>
            </a:r>
            <a:r>
              <a:rPr lang="en-US" altLang="en-US" sz="3200" dirty="0">
                <a:solidFill>
                  <a:srgbClr val="0000CC"/>
                </a:solidFill>
              </a:rPr>
              <a:t> </a:t>
            </a:r>
            <a:r>
              <a:rPr lang="en-US" altLang="en-US" sz="3200" dirty="0" err="1">
                <a:solidFill>
                  <a:srgbClr val="0000CC"/>
                </a:solidFill>
              </a:rPr>
              <a:t>đến</a:t>
            </a:r>
            <a:r>
              <a:rPr lang="en-US" altLang="en-US" sz="3200" dirty="0">
                <a:solidFill>
                  <a:srgbClr val="0000CC"/>
                </a:solidFill>
              </a:rPr>
              <a:t>...</a:t>
            </a:r>
            <a:r>
              <a:rPr lang="en-US" altLang="en-US" sz="3200" b="1" i="1" dirty="0" err="1">
                <a:solidFill>
                  <a:srgbClr val="0000CC"/>
                </a:solidFill>
              </a:rPr>
              <a:t>gà</a:t>
            </a:r>
            <a:r>
              <a:rPr lang="en-US" altLang="en-US" sz="3200" b="1" i="1" dirty="0">
                <a:solidFill>
                  <a:srgbClr val="0000CC"/>
                </a:solidFill>
              </a:rPr>
              <a:t> </a:t>
            </a:r>
            <a:r>
              <a:rPr lang="en-US" altLang="en-US" sz="3200" b="1" i="1" dirty="0" err="1">
                <a:solidFill>
                  <a:srgbClr val="0000CC"/>
                </a:solidFill>
              </a:rPr>
              <a:t>mái</a:t>
            </a:r>
            <a:r>
              <a:rPr lang="en-US" altLang="en-US" sz="3200" b="1" i="1" dirty="0">
                <a:solidFill>
                  <a:srgbClr val="0000CC"/>
                </a:solidFill>
              </a:rPr>
              <a:t> </a:t>
            </a:r>
            <a:r>
              <a:rPr lang="en-US" altLang="en-US" sz="3200" b="1" i="1" dirty="0" err="1">
                <a:solidFill>
                  <a:srgbClr val="0000CC"/>
                </a:solidFill>
              </a:rPr>
              <a:t>mẹ</a:t>
            </a:r>
            <a:r>
              <a:rPr lang="en-US" altLang="en-US" sz="3200" b="1" i="1" dirty="0">
                <a:solidFill>
                  <a:srgbClr val="0000CC"/>
                </a:solidFill>
              </a:rPr>
              <a:t>.</a:t>
            </a:r>
          </a:p>
          <a:p>
            <a:pPr eaLnBrk="1" hangingPunct="1">
              <a:spcBef>
                <a:spcPct val="20000"/>
              </a:spcBef>
            </a:pPr>
            <a:r>
              <a:rPr lang="en-US" altLang="en-US" sz="3200" dirty="0"/>
              <a:t>	</a:t>
            </a:r>
            <a:r>
              <a:rPr lang="en-US" altLang="en-US" sz="3200" dirty="0" err="1">
                <a:solidFill>
                  <a:srgbClr val="FF3300"/>
                </a:solidFill>
              </a:rPr>
              <a:t>Đoạn</a:t>
            </a:r>
            <a:r>
              <a:rPr lang="en-US" altLang="en-US" sz="3200" dirty="0">
                <a:solidFill>
                  <a:srgbClr val="FF3300"/>
                </a:solidFill>
              </a:rPr>
              <a:t> 3:</a:t>
            </a:r>
            <a:r>
              <a:rPr lang="en-US" altLang="en-US" sz="3200" dirty="0"/>
              <a:t> </a:t>
            </a:r>
            <a:r>
              <a:rPr lang="en-US" altLang="en-US" sz="3200" dirty="0" err="1">
                <a:solidFill>
                  <a:srgbClr val="0000CC"/>
                </a:solidFill>
              </a:rPr>
              <a:t>Còn</a:t>
            </a:r>
            <a:r>
              <a:rPr lang="en-US" altLang="en-US" sz="3200" dirty="0">
                <a:solidFill>
                  <a:srgbClr val="0000CC"/>
                </a:solidFill>
              </a:rPr>
              <a:t> </a:t>
            </a:r>
            <a:r>
              <a:rPr lang="en-US" altLang="en-US" sz="3200" dirty="0" err="1">
                <a:solidFill>
                  <a:srgbClr val="0000CC"/>
                </a:solidFill>
              </a:rPr>
              <a:t>lại</a:t>
            </a:r>
            <a:r>
              <a:rPr lang="en-US" altLang="en-US" sz="3200" dirty="0">
                <a:solidFill>
                  <a:srgbClr val="0000CC"/>
                </a:solidFill>
              </a:rPr>
              <a:t>.</a:t>
            </a:r>
          </a:p>
          <a:p>
            <a:pPr eaLnBrk="1" hangingPunct="1">
              <a:spcBef>
                <a:spcPct val="20000"/>
              </a:spcBef>
            </a:pPr>
            <a:r>
              <a:rPr lang="en-US" altLang="en-US" sz="3200" dirty="0"/>
              <a:t>	</a:t>
            </a:r>
          </a:p>
        </p:txBody>
      </p:sp>
      <p:grpSp>
        <p:nvGrpSpPr>
          <p:cNvPr id="16387" name="Group 7">
            <a:extLst>
              <a:ext uri="{FF2B5EF4-FFF2-40B4-BE49-F238E27FC236}">
                <a16:creationId xmlns:a16="http://schemas.microsoft.com/office/drawing/2014/main" xmlns="" id="{643CB6AC-3DE1-47D0-80F6-98B56D3AAF9A}"/>
              </a:ext>
            </a:extLst>
          </p:cNvPr>
          <p:cNvGrpSpPr>
            <a:grpSpLocks/>
          </p:cNvGrpSpPr>
          <p:nvPr/>
        </p:nvGrpSpPr>
        <p:grpSpPr bwMode="auto">
          <a:xfrm>
            <a:off x="-152400" y="-228600"/>
            <a:ext cx="9372600" cy="7086600"/>
            <a:chOff x="48" y="0"/>
            <a:chExt cx="5664" cy="4224"/>
          </a:xfrm>
        </p:grpSpPr>
        <p:sp>
          <p:nvSpPr>
            <p:cNvPr id="16731" name="Line 8">
              <a:extLst>
                <a:ext uri="{FF2B5EF4-FFF2-40B4-BE49-F238E27FC236}">
                  <a16:creationId xmlns:a16="http://schemas.microsoft.com/office/drawing/2014/main" xmlns="" id="{F360296B-33A0-4F47-9BA1-702CD492ADC0}"/>
                </a:ext>
              </a:extLst>
            </p:cNvPr>
            <p:cNvSpPr>
              <a:spLocks noChangeShapeType="1"/>
            </p:cNvSpPr>
            <p:nvPr/>
          </p:nvSpPr>
          <p:spPr bwMode="auto">
            <a:xfrm>
              <a:off x="288" y="1104"/>
              <a:ext cx="0" cy="2880"/>
            </a:xfrm>
            <a:prstGeom prst="line">
              <a:avLst/>
            </a:prstGeom>
            <a:noFill/>
            <a:ln w="57150">
              <a:pattFill prst="solidDmnd">
                <a:fgClr>
                  <a:srgbClr val="FFFF00"/>
                </a:fgClr>
                <a:bgClr>
                  <a:srgbClr val="27D988"/>
                </a:bgClr>
              </a:patt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a:p>
          </p:txBody>
        </p:sp>
        <p:sp>
          <p:nvSpPr>
            <p:cNvPr id="16732" name="Line 9">
              <a:extLst>
                <a:ext uri="{FF2B5EF4-FFF2-40B4-BE49-F238E27FC236}">
                  <a16:creationId xmlns:a16="http://schemas.microsoft.com/office/drawing/2014/main" xmlns="" id="{740F7B3F-FCF6-461F-856F-42776B2C56D6}"/>
                </a:ext>
              </a:extLst>
            </p:cNvPr>
            <p:cNvSpPr>
              <a:spLocks noChangeShapeType="1"/>
            </p:cNvSpPr>
            <p:nvPr/>
          </p:nvSpPr>
          <p:spPr bwMode="auto">
            <a:xfrm>
              <a:off x="5472" y="288"/>
              <a:ext cx="0" cy="2928"/>
            </a:xfrm>
            <a:prstGeom prst="line">
              <a:avLst/>
            </a:prstGeom>
            <a:noFill/>
            <a:ln w="57150">
              <a:pattFill prst="solidDmnd">
                <a:fgClr>
                  <a:srgbClr val="FFFF00"/>
                </a:fgClr>
                <a:bgClr>
                  <a:srgbClr val="27D988"/>
                </a:bgClr>
              </a:patt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a:p>
          </p:txBody>
        </p:sp>
        <p:sp>
          <p:nvSpPr>
            <p:cNvPr id="16733" name="Line 10">
              <a:extLst>
                <a:ext uri="{FF2B5EF4-FFF2-40B4-BE49-F238E27FC236}">
                  <a16:creationId xmlns:a16="http://schemas.microsoft.com/office/drawing/2014/main" xmlns="" id="{B6C2D437-B7E5-4573-8E00-39A83739F212}"/>
                </a:ext>
              </a:extLst>
            </p:cNvPr>
            <p:cNvSpPr>
              <a:spLocks noChangeShapeType="1"/>
            </p:cNvSpPr>
            <p:nvPr/>
          </p:nvSpPr>
          <p:spPr bwMode="auto">
            <a:xfrm>
              <a:off x="192" y="432"/>
              <a:ext cx="0" cy="2880"/>
            </a:xfrm>
            <a:prstGeom prst="line">
              <a:avLst/>
            </a:prstGeom>
            <a:noFill/>
            <a:ln w="57150">
              <a:pattFill prst="plaid">
                <a:fgClr>
                  <a:srgbClr val="FF0066"/>
                </a:fgClr>
                <a:bgClr>
                  <a:srgbClr val="27D988"/>
                </a:bgClr>
              </a:patt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a:p>
          </p:txBody>
        </p:sp>
        <p:sp>
          <p:nvSpPr>
            <p:cNvPr id="16734" name="Line 11">
              <a:extLst>
                <a:ext uri="{FF2B5EF4-FFF2-40B4-BE49-F238E27FC236}">
                  <a16:creationId xmlns:a16="http://schemas.microsoft.com/office/drawing/2014/main" xmlns="" id="{73604DA0-A4A3-4E24-B75D-8781247E8BE1}"/>
                </a:ext>
              </a:extLst>
            </p:cNvPr>
            <p:cNvSpPr>
              <a:spLocks noChangeShapeType="1"/>
            </p:cNvSpPr>
            <p:nvPr/>
          </p:nvSpPr>
          <p:spPr bwMode="auto">
            <a:xfrm>
              <a:off x="5568" y="1008"/>
              <a:ext cx="0" cy="2928"/>
            </a:xfrm>
            <a:prstGeom prst="line">
              <a:avLst/>
            </a:prstGeom>
            <a:noFill/>
            <a:ln w="57150">
              <a:pattFill prst="plaid">
                <a:fgClr>
                  <a:srgbClr val="FF0066"/>
                </a:fgClr>
                <a:bgClr>
                  <a:srgbClr val="27D988"/>
                </a:bgClr>
              </a:patt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a:p>
          </p:txBody>
        </p:sp>
        <p:grpSp>
          <p:nvGrpSpPr>
            <p:cNvPr id="16735" name="Group 12">
              <a:extLst>
                <a:ext uri="{FF2B5EF4-FFF2-40B4-BE49-F238E27FC236}">
                  <a16:creationId xmlns:a16="http://schemas.microsoft.com/office/drawing/2014/main" xmlns="" id="{9892D154-4C80-4E32-B9E0-0504FDF3441F}"/>
                </a:ext>
              </a:extLst>
            </p:cNvPr>
            <p:cNvGrpSpPr>
              <a:grpSpLocks/>
            </p:cNvGrpSpPr>
            <p:nvPr/>
          </p:nvGrpSpPr>
          <p:grpSpPr bwMode="auto">
            <a:xfrm>
              <a:off x="48" y="0"/>
              <a:ext cx="5664" cy="4224"/>
              <a:chOff x="48" y="0"/>
              <a:chExt cx="5664" cy="4272"/>
            </a:xfrm>
          </p:grpSpPr>
          <p:pic>
            <p:nvPicPr>
              <p:cNvPr id="16736" name="Picture 13" descr="BAR01">
                <a:extLst>
                  <a:ext uri="{FF2B5EF4-FFF2-40B4-BE49-F238E27FC236}">
                    <a16:creationId xmlns:a16="http://schemas.microsoft.com/office/drawing/2014/main" xmlns="" id="{1DAE7877-FE7F-4281-A8E7-37C8BF427DC5}"/>
                  </a:ext>
                </a:extLst>
              </p:cNvPr>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336" y="4032"/>
                <a:ext cx="5088" cy="2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737" name="Picture 14" descr="BAR01">
                <a:extLst>
                  <a:ext uri="{FF2B5EF4-FFF2-40B4-BE49-F238E27FC236}">
                    <a16:creationId xmlns:a16="http://schemas.microsoft.com/office/drawing/2014/main" xmlns="" id="{6391D7E1-9929-42E2-964A-2823EE622553}"/>
                  </a:ext>
                </a:extLst>
              </p:cNvPr>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336" y="48"/>
                <a:ext cx="5088" cy="2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0367" name="AutoShape 15">
                <a:extLst>
                  <a:ext uri="{FF2B5EF4-FFF2-40B4-BE49-F238E27FC236}">
                    <a16:creationId xmlns:a16="http://schemas.microsoft.com/office/drawing/2014/main" xmlns="" id="{F3B2464E-4745-4075-A200-8C7A8F38D8F2}"/>
                  </a:ext>
                </a:extLst>
              </p:cNvPr>
              <p:cNvSpPr>
                <a:spLocks noChangeArrowheads="1"/>
              </p:cNvSpPr>
              <p:nvPr/>
            </p:nvSpPr>
            <p:spPr bwMode="auto">
              <a:xfrm>
                <a:off x="48" y="48"/>
                <a:ext cx="336" cy="336"/>
              </a:xfrm>
              <a:prstGeom prst="star5">
                <a:avLst/>
              </a:prstGeom>
              <a:solidFill>
                <a:srgbClr val="FFFF00"/>
              </a:solidFill>
              <a:ln w="38100" cmpd="dbl" algn="ctr">
                <a:solidFill>
                  <a:srgbClr val="0099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eaLnBrk="1" hangingPunct="1">
                  <a:defRPr/>
                </a:pPr>
                <a:endParaRPr lang="en-US"/>
              </a:p>
            </p:txBody>
          </p:sp>
          <p:sp>
            <p:nvSpPr>
              <p:cNvPr id="100368" name="AutoShape 16">
                <a:extLst>
                  <a:ext uri="{FF2B5EF4-FFF2-40B4-BE49-F238E27FC236}">
                    <a16:creationId xmlns:a16="http://schemas.microsoft.com/office/drawing/2014/main" xmlns="" id="{FBA358EC-30BF-42E9-8D26-BE4A7AD9FF30}"/>
                  </a:ext>
                </a:extLst>
              </p:cNvPr>
              <p:cNvSpPr>
                <a:spLocks noChangeArrowheads="1"/>
              </p:cNvSpPr>
              <p:nvPr/>
            </p:nvSpPr>
            <p:spPr bwMode="auto">
              <a:xfrm>
                <a:off x="5376" y="3936"/>
                <a:ext cx="336" cy="336"/>
              </a:xfrm>
              <a:prstGeom prst="star5">
                <a:avLst/>
              </a:prstGeom>
              <a:solidFill>
                <a:srgbClr val="FFFF00"/>
              </a:solidFill>
              <a:ln w="38100" cmpd="dbl" algn="ctr">
                <a:solidFill>
                  <a:srgbClr val="0099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eaLnBrk="1" hangingPunct="1">
                  <a:defRPr/>
                </a:pPr>
                <a:endParaRPr lang="en-US"/>
              </a:p>
            </p:txBody>
          </p:sp>
          <p:sp>
            <p:nvSpPr>
              <p:cNvPr id="100369" name="AutoShape 17">
                <a:extLst>
                  <a:ext uri="{FF2B5EF4-FFF2-40B4-BE49-F238E27FC236}">
                    <a16:creationId xmlns:a16="http://schemas.microsoft.com/office/drawing/2014/main" xmlns="" id="{729C2B9B-5380-4BF1-AF6F-117CAAAF1465}"/>
                  </a:ext>
                </a:extLst>
              </p:cNvPr>
              <p:cNvSpPr>
                <a:spLocks noChangeArrowheads="1"/>
              </p:cNvSpPr>
              <p:nvPr/>
            </p:nvSpPr>
            <p:spPr bwMode="auto">
              <a:xfrm>
                <a:off x="5376" y="0"/>
                <a:ext cx="336" cy="336"/>
              </a:xfrm>
              <a:prstGeom prst="star5">
                <a:avLst/>
              </a:prstGeom>
              <a:solidFill>
                <a:srgbClr val="FFFF00"/>
              </a:solidFill>
              <a:ln w="38100" cmpd="dbl" algn="ctr">
                <a:solidFill>
                  <a:srgbClr val="0099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eaLnBrk="1" hangingPunct="1">
                  <a:defRPr/>
                </a:pPr>
                <a:endParaRPr lang="en-US"/>
              </a:p>
            </p:txBody>
          </p:sp>
          <p:sp>
            <p:nvSpPr>
              <p:cNvPr id="100370" name="AutoShape 18">
                <a:extLst>
                  <a:ext uri="{FF2B5EF4-FFF2-40B4-BE49-F238E27FC236}">
                    <a16:creationId xmlns:a16="http://schemas.microsoft.com/office/drawing/2014/main" xmlns="" id="{FBFC93BD-B6F4-40CD-A9C4-7DD1EB029BAC}"/>
                  </a:ext>
                </a:extLst>
              </p:cNvPr>
              <p:cNvSpPr>
                <a:spLocks noChangeArrowheads="1"/>
              </p:cNvSpPr>
              <p:nvPr/>
            </p:nvSpPr>
            <p:spPr bwMode="auto">
              <a:xfrm>
                <a:off x="48" y="3936"/>
                <a:ext cx="336" cy="336"/>
              </a:xfrm>
              <a:prstGeom prst="star5">
                <a:avLst/>
              </a:prstGeom>
              <a:solidFill>
                <a:srgbClr val="FFFF00"/>
              </a:solidFill>
              <a:ln w="38100" cmpd="dbl" algn="ctr">
                <a:solidFill>
                  <a:srgbClr val="0099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eaLnBrk="1" hangingPunct="1">
                  <a:defRPr/>
                </a:pPr>
                <a:endParaRPr lang="en-US"/>
              </a:p>
            </p:txBody>
          </p:sp>
        </p:grpSp>
      </p:grpSp>
      <p:pic>
        <p:nvPicPr>
          <p:cNvPr id="100373" name="Picture 21" descr="MM900354774[1]">
            <a:extLst>
              <a:ext uri="{FF2B5EF4-FFF2-40B4-BE49-F238E27FC236}">
                <a16:creationId xmlns:a16="http://schemas.microsoft.com/office/drawing/2014/main" xmlns="" id="{2DE7BA78-0D7B-4E76-A61F-2203F68B7EEE}"/>
              </a:ext>
            </a:extLst>
          </p:cNvPr>
          <p:cNvPicPr>
            <a:picLocks noChangeAspect="1" noChangeArrowheads="1" noCrop="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2819400" y="2667000"/>
            <a:ext cx="3048000" cy="1876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0374" name="Text Box 22">
            <a:extLst>
              <a:ext uri="{FF2B5EF4-FFF2-40B4-BE49-F238E27FC236}">
                <a16:creationId xmlns:a16="http://schemas.microsoft.com/office/drawing/2014/main" xmlns="" id="{EA5C0A54-B0F2-4D9B-89F4-98D3877D6C7E}"/>
              </a:ext>
            </a:extLst>
          </p:cNvPr>
          <p:cNvSpPr txBox="1">
            <a:spLocks noChangeArrowheads="1"/>
          </p:cNvSpPr>
          <p:nvPr/>
        </p:nvSpPr>
        <p:spPr bwMode="auto">
          <a:xfrm>
            <a:off x="4191000" y="3505200"/>
            <a:ext cx="121920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eaLnBrk="1" hangingPunct="1">
              <a:spcBef>
                <a:spcPct val="50000"/>
              </a:spcBef>
            </a:pPr>
            <a:r>
              <a:rPr lang="en-US" altLang="en-US" sz="1600" b="1" i="1">
                <a:solidFill>
                  <a:srgbClr val="0000FF"/>
                </a:solidFill>
                <a:latin typeface="Arial" panose="020B0604020202020204" pitchFamily="34" charset="0"/>
              </a:rPr>
              <a:t>SGK/88-89</a:t>
            </a:r>
          </a:p>
        </p:txBody>
      </p:sp>
      <p:sp>
        <p:nvSpPr>
          <p:cNvPr id="16390" name="Text Box 23">
            <a:extLst>
              <a:ext uri="{FF2B5EF4-FFF2-40B4-BE49-F238E27FC236}">
                <a16:creationId xmlns:a16="http://schemas.microsoft.com/office/drawing/2014/main" xmlns="" id="{97ADAF1C-A268-47B3-BF04-6F7BB930B9AE}"/>
              </a:ext>
            </a:extLst>
          </p:cNvPr>
          <p:cNvSpPr txBox="1">
            <a:spLocks noChangeArrowheads="1"/>
          </p:cNvSpPr>
          <p:nvPr/>
        </p:nvSpPr>
        <p:spPr bwMode="auto">
          <a:xfrm>
            <a:off x="4495800" y="1325563"/>
            <a:ext cx="3276600" cy="4270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spcBef>
                <a:spcPct val="50000"/>
              </a:spcBef>
            </a:pPr>
            <a:r>
              <a:rPr lang="en-US" altLang="en-US" sz="2200" i="1"/>
              <a:t>Theo Nguyễn Tuân</a:t>
            </a:r>
          </a:p>
        </p:txBody>
      </p:sp>
      <p:sp>
        <p:nvSpPr>
          <p:cNvPr id="16391" name="Line 24">
            <a:extLst>
              <a:ext uri="{FF2B5EF4-FFF2-40B4-BE49-F238E27FC236}">
                <a16:creationId xmlns:a16="http://schemas.microsoft.com/office/drawing/2014/main" xmlns="" id="{1F6ECE86-BF55-477D-AEB9-DDE9DEE78749}"/>
              </a:ext>
            </a:extLst>
          </p:cNvPr>
          <p:cNvSpPr>
            <a:spLocks noChangeShapeType="1"/>
          </p:cNvSpPr>
          <p:nvPr/>
        </p:nvSpPr>
        <p:spPr bwMode="auto">
          <a:xfrm flipV="1">
            <a:off x="346075" y="1752600"/>
            <a:ext cx="8610600" cy="0"/>
          </a:xfrm>
          <a:prstGeom prst="line">
            <a:avLst/>
          </a:prstGeom>
          <a:noFill/>
          <a:ln w="28575">
            <a:solidFill>
              <a:schemeClr val="accent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sp>
        <p:nvSpPr>
          <p:cNvPr id="16392" name="Line 25">
            <a:extLst>
              <a:ext uri="{FF2B5EF4-FFF2-40B4-BE49-F238E27FC236}">
                <a16:creationId xmlns:a16="http://schemas.microsoft.com/office/drawing/2014/main" xmlns="" id="{475610FA-9C9D-4ADF-85C1-CB377F8BDE69}"/>
              </a:ext>
            </a:extLst>
          </p:cNvPr>
          <p:cNvSpPr>
            <a:spLocks noChangeShapeType="1"/>
          </p:cNvSpPr>
          <p:nvPr/>
        </p:nvSpPr>
        <p:spPr bwMode="auto">
          <a:xfrm flipV="1">
            <a:off x="504825" y="1820863"/>
            <a:ext cx="8610600" cy="0"/>
          </a:xfrm>
          <a:prstGeom prst="line">
            <a:avLst/>
          </a:prstGeom>
          <a:noFill/>
          <a:ln w="28575">
            <a:solidFill>
              <a:srgbClr val="99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grpSp>
        <p:nvGrpSpPr>
          <p:cNvPr id="16393" name="Group 26">
            <a:extLst>
              <a:ext uri="{FF2B5EF4-FFF2-40B4-BE49-F238E27FC236}">
                <a16:creationId xmlns:a16="http://schemas.microsoft.com/office/drawing/2014/main" xmlns="" id="{5CB07BC7-B283-457F-8A04-D0EB5435EED1}"/>
              </a:ext>
            </a:extLst>
          </p:cNvPr>
          <p:cNvGrpSpPr>
            <a:grpSpLocks noChangeAspect="1"/>
          </p:cNvGrpSpPr>
          <p:nvPr/>
        </p:nvGrpSpPr>
        <p:grpSpPr bwMode="auto">
          <a:xfrm>
            <a:off x="7926388" y="76200"/>
            <a:ext cx="1196975" cy="1066800"/>
            <a:chOff x="1728" y="192"/>
            <a:chExt cx="1259" cy="1154"/>
          </a:xfrm>
        </p:grpSpPr>
        <p:sp>
          <p:nvSpPr>
            <p:cNvPr id="16396" name="AutoShape 27">
              <a:extLst>
                <a:ext uri="{FF2B5EF4-FFF2-40B4-BE49-F238E27FC236}">
                  <a16:creationId xmlns:a16="http://schemas.microsoft.com/office/drawing/2014/main" xmlns="" id="{0A4B64A9-10CD-438F-837D-B4C5DD7103A8}"/>
                </a:ext>
              </a:extLst>
            </p:cNvPr>
            <p:cNvSpPr>
              <a:spLocks noChangeAspect="1" noChangeArrowheads="1" noTextEdit="1"/>
            </p:cNvSpPr>
            <p:nvPr/>
          </p:nvSpPr>
          <p:spPr bwMode="auto">
            <a:xfrm>
              <a:off x="1728" y="192"/>
              <a:ext cx="1259" cy="11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p>
          </p:txBody>
        </p:sp>
        <p:grpSp>
          <p:nvGrpSpPr>
            <p:cNvPr id="16397" name="Group 28">
              <a:extLst>
                <a:ext uri="{FF2B5EF4-FFF2-40B4-BE49-F238E27FC236}">
                  <a16:creationId xmlns:a16="http://schemas.microsoft.com/office/drawing/2014/main" xmlns="" id="{FDB0E805-B51D-4A25-BA08-37D66F7DC1EA}"/>
                </a:ext>
              </a:extLst>
            </p:cNvPr>
            <p:cNvGrpSpPr>
              <a:grpSpLocks/>
            </p:cNvGrpSpPr>
            <p:nvPr/>
          </p:nvGrpSpPr>
          <p:grpSpPr bwMode="auto">
            <a:xfrm>
              <a:off x="1905" y="192"/>
              <a:ext cx="1017" cy="1111"/>
              <a:chOff x="1905" y="192"/>
              <a:chExt cx="1017" cy="1111"/>
            </a:xfrm>
          </p:grpSpPr>
          <p:sp>
            <p:nvSpPr>
              <p:cNvPr id="16531" name="Freeform 29">
                <a:extLst>
                  <a:ext uri="{FF2B5EF4-FFF2-40B4-BE49-F238E27FC236}">
                    <a16:creationId xmlns:a16="http://schemas.microsoft.com/office/drawing/2014/main" xmlns="" id="{55335A1A-8F8F-47B5-AAFA-815AB4EB0C37}"/>
                  </a:ext>
                </a:extLst>
              </p:cNvPr>
              <p:cNvSpPr>
                <a:spLocks/>
              </p:cNvSpPr>
              <p:nvPr/>
            </p:nvSpPr>
            <p:spPr bwMode="auto">
              <a:xfrm>
                <a:off x="2178" y="336"/>
                <a:ext cx="444" cy="445"/>
              </a:xfrm>
              <a:custGeom>
                <a:avLst/>
                <a:gdLst>
                  <a:gd name="T0" fmla="*/ 15 w 889"/>
                  <a:gd name="T1" fmla="*/ 28 h 890"/>
                  <a:gd name="T2" fmla="*/ 18 w 889"/>
                  <a:gd name="T3" fmla="*/ 28 h 890"/>
                  <a:gd name="T4" fmla="*/ 20 w 889"/>
                  <a:gd name="T5" fmla="*/ 27 h 890"/>
                  <a:gd name="T6" fmla="*/ 22 w 889"/>
                  <a:gd name="T7" fmla="*/ 25 h 890"/>
                  <a:gd name="T8" fmla="*/ 24 w 889"/>
                  <a:gd name="T9" fmla="*/ 23 h 890"/>
                  <a:gd name="T10" fmla="*/ 26 w 889"/>
                  <a:gd name="T11" fmla="*/ 21 h 890"/>
                  <a:gd name="T12" fmla="*/ 27 w 889"/>
                  <a:gd name="T13" fmla="*/ 19 h 890"/>
                  <a:gd name="T14" fmla="*/ 27 w 889"/>
                  <a:gd name="T15" fmla="*/ 16 h 890"/>
                  <a:gd name="T16" fmla="*/ 27 w 889"/>
                  <a:gd name="T17" fmla="*/ 13 h 890"/>
                  <a:gd name="T18" fmla="*/ 27 w 889"/>
                  <a:gd name="T19" fmla="*/ 10 h 890"/>
                  <a:gd name="T20" fmla="*/ 26 w 889"/>
                  <a:gd name="T21" fmla="*/ 8 h 890"/>
                  <a:gd name="T22" fmla="*/ 24 w 889"/>
                  <a:gd name="T23" fmla="*/ 6 h 890"/>
                  <a:gd name="T24" fmla="*/ 22 w 889"/>
                  <a:gd name="T25" fmla="*/ 4 h 890"/>
                  <a:gd name="T26" fmla="*/ 20 w 889"/>
                  <a:gd name="T27" fmla="*/ 2 h 890"/>
                  <a:gd name="T28" fmla="*/ 18 w 889"/>
                  <a:gd name="T29" fmla="*/ 1 h 890"/>
                  <a:gd name="T30" fmla="*/ 15 w 889"/>
                  <a:gd name="T31" fmla="*/ 1 h 890"/>
                  <a:gd name="T32" fmla="*/ 12 w 889"/>
                  <a:gd name="T33" fmla="*/ 1 h 890"/>
                  <a:gd name="T34" fmla="*/ 9 w 889"/>
                  <a:gd name="T35" fmla="*/ 1 h 890"/>
                  <a:gd name="T36" fmla="*/ 7 w 889"/>
                  <a:gd name="T37" fmla="*/ 2 h 890"/>
                  <a:gd name="T38" fmla="*/ 5 w 889"/>
                  <a:gd name="T39" fmla="*/ 4 h 890"/>
                  <a:gd name="T40" fmla="*/ 3 w 889"/>
                  <a:gd name="T41" fmla="*/ 6 h 890"/>
                  <a:gd name="T42" fmla="*/ 1 w 889"/>
                  <a:gd name="T43" fmla="*/ 8 h 890"/>
                  <a:gd name="T44" fmla="*/ 0 w 889"/>
                  <a:gd name="T45" fmla="*/ 10 h 890"/>
                  <a:gd name="T46" fmla="*/ 0 w 889"/>
                  <a:gd name="T47" fmla="*/ 13 h 890"/>
                  <a:gd name="T48" fmla="*/ 0 w 889"/>
                  <a:gd name="T49" fmla="*/ 16 h 890"/>
                  <a:gd name="T50" fmla="*/ 0 w 889"/>
                  <a:gd name="T51" fmla="*/ 19 h 890"/>
                  <a:gd name="T52" fmla="*/ 1 w 889"/>
                  <a:gd name="T53" fmla="*/ 21 h 890"/>
                  <a:gd name="T54" fmla="*/ 3 w 889"/>
                  <a:gd name="T55" fmla="*/ 23 h 890"/>
                  <a:gd name="T56" fmla="*/ 5 w 889"/>
                  <a:gd name="T57" fmla="*/ 25 h 890"/>
                  <a:gd name="T58" fmla="*/ 7 w 889"/>
                  <a:gd name="T59" fmla="*/ 27 h 890"/>
                  <a:gd name="T60" fmla="*/ 9 w 889"/>
                  <a:gd name="T61" fmla="*/ 28 h 890"/>
                  <a:gd name="T62" fmla="*/ 12 w 889"/>
                  <a:gd name="T63" fmla="*/ 28 h 89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89" h="890">
                    <a:moveTo>
                      <a:pt x="445" y="890"/>
                    </a:moveTo>
                    <a:lnTo>
                      <a:pt x="490" y="887"/>
                    </a:lnTo>
                    <a:lnTo>
                      <a:pt x="534" y="880"/>
                    </a:lnTo>
                    <a:lnTo>
                      <a:pt x="577" y="870"/>
                    </a:lnTo>
                    <a:lnTo>
                      <a:pt x="617" y="855"/>
                    </a:lnTo>
                    <a:lnTo>
                      <a:pt x="656" y="835"/>
                    </a:lnTo>
                    <a:lnTo>
                      <a:pt x="693" y="814"/>
                    </a:lnTo>
                    <a:lnTo>
                      <a:pt x="727" y="788"/>
                    </a:lnTo>
                    <a:lnTo>
                      <a:pt x="759" y="759"/>
                    </a:lnTo>
                    <a:lnTo>
                      <a:pt x="788" y="727"/>
                    </a:lnTo>
                    <a:lnTo>
                      <a:pt x="813" y="694"/>
                    </a:lnTo>
                    <a:lnTo>
                      <a:pt x="835" y="657"/>
                    </a:lnTo>
                    <a:lnTo>
                      <a:pt x="855" y="618"/>
                    </a:lnTo>
                    <a:lnTo>
                      <a:pt x="869" y="577"/>
                    </a:lnTo>
                    <a:lnTo>
                      <a:pt x="880" y="535"/>
                    </a:lnTo>
                    <a:lnTo>
                      <a:pt x="887" y="490"/>
                    </a:lnTo>
                    <a:lnTo>
                      <a:pt x="889" y="445"/>
                    </a:lnTo>
                    <a:lnTo>
                      <a:pt x="887" y="400"/>
                    </a:lnTo>
                    <a:lnTo>
                      <a:pt x="880" y="355"/>
                    </a:lnTo>
                    <a:lnTo>
                      <a:pt x="869" y="312"/>
                    </a:lnTo>
                    <a:lnTo>
                      <a:pt x="855" y="272"/>
                    </a:lnTo>
                    <a:lnTo>
                      <a:pt x="835" y="233"/>
                    </a:lnTo>
                    <a:lnTo>
                      <a:pt x="813" y="196"/>
                    </a:lnTo>
                    <a:lnTo>
                      <a:pt x="788" y="163"/>
                    </a:lnTo>
                    <a:lnTo>
                      <a:pt x="759" y="130"/>
                    </a:lnTo>
                    <a:lnTo>
                      <a:pt x="727" y="101"/>
                    </a:lnTo>
                    <a:lnTo>
                      <a:pt x="693" y="76"/>
                    </a:lnTo>
                    <a:lnTo>
                      <a:pt x="656" y="54"/>
                    </a:lnTo>
                    <a:lnTo>
                      <a:pt x="617" y="35"/>
                    </a:lnTo>
                    <a:lnTo>
                      <a:pt x="577" y="20"/>
                    </a:lnTo>
                    <a:lnTo>
                      <a:pt x="534" y="9"/>
                    </a:lnTo>
                    <a:lnTo>
                      <a:pt x="490" y="2"/>
                    </a:lnTo>
                    <a:lnTo>
                      <a:pt x="445" y="0"/>
                    </a:lnTo>
                    <a:lnTo>
                      <a:pt x="400" y="2"/>
                    </a:lnTo>
                    <a:lnTo>
                      <a:pt x="355" y="9"/>
                    </a:lnTo>
                    <a:lnTo>
                      <a:pt x="312" y="20"/>
                    </a:lnTo>
                    <a:lnTo>
                      <a:pt x="272" y="35"/>
                    </a:lnTo>
                    <a:lnTo>
                      <a:pt x="233" y="54"/>
                    </a:lnTo>
                    <a:lnTo>
                      <a:pt x="196" y="76"/>
                    </a:lnTo>
                    <a:lnTo>
                      <a:pt x="163" y="101"/>
                    </a:lnTo>
                    <a:lnTo>
                      <a:pt x="130" y="130"/>
                    </a:lnTo>
                    <a:lnTo>
                      <a:pt x="102" y="163"/>
                    </a:lnTo>
                    <a:lnTo>
                      <a:pt x="76" y="196"/>
                    </a:lnTo>
                    <a:lnTo>
                      <a:pt x="54" y="233"/>
                    </a:lnTo>
                    <a:lnTo>
                      <a:pt x="35" y="272"/>
                    </a:lnTo>
                    <a:lnTo>
                      <a:pt x="20" y="312"/>
                    </a:lnTo>
                    <a:lnTo>
                      <a:pt x="9" y="355"/>
                    </a:lnTo>
                    <a:lnTo>
                      <a:pt x="3" y="400"/>
                    </a:lnTo>
                    <a:lnTo>
                      <a:pt x="0" y="445"/>
                    </a:lnTo>
                    <a:lnTo>
                      <a:pt x="3" y="490"/>
                    </a:lnTo>
                    <a:lnTo>
                      <a:pt x="9" y="535"/>
                    </a:lnTo>
                    <a:lnTo>
                      <a:pt x="20" y="577"/>
                    </a:lnTo>
                    <a:lnTo>
                      <a:pt x="35" y="618"/>
                    </a:lnTo>
                    <a:lnTo>
                      <a:pt x="54" y="657"/>
                    </a:lnTo>
                    <a:lnTo>
                      <a:pt x="76" y="694"/>
                    </a:lnTo>
                    <a:lnTo>
                      <a:pt x="102" y="727"/>
                    </a:lnTo>
                    <a:lnTo>
                      <a:pt x="130" y="759"/>
                    </a:lnTo>
                    <a:lnTo>
                      <a:pt x="163" y="788"/>
                    </a:lnTo>
                    <a:lnTo>
                      <a:pt x="196" y="814"/>
                    </a:lnTo>
                    <a:lnTo>
                      <a:pt x="233" y="835"/>
                    </a:lnTo>
                    <a:lnTo>
                      <a:pt x="272" y="855"/>
                    </a:lnTo>
                    <a:lnTo>
                      <a:pt x="312" y="870"/>
                    </a:lnTo>
                    <a:lnTo>
                      <a:pt x="355" y="880"/>
                    </a:lnTo>
                    <a:lnTo>
                      <a:pt x="400" y="887"/>
                    </a:lnTo>
                    <a:lnTo>
                      <a:pt x="445" y="890"/>
                    </a:lnTo>
                    <a:close/>
                  </a:path>
                </a:pathLst>
              </a:custGeom>
              <a:solidFill>
                <a:srgbClr val="FFFF6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32" name="Freeform 30">
                <a:extLst>
                  <a:ext uri="{FF2B5EF4-FFF2-40B4-BE49-F238E27FC236}">
                    <a16:creationId xmlns:a16="http://schemas.microsoft.com/office/drawing/2014/main" xmlns="" id="{8058A32F-2CFE-4D8E-9046-99016A6C015A}"/>
                  </a:ext>
                </a:extLst>
              </p:cNvPr>
              <p:cNvSpPr>
                <a:spLocks/>
              </p:cNvSpPr>
              <p:nvPr/>
            </p:nvSpPr>
            <p:spPr bwMode="auto">
              <a:xfrm>
                <a:off x="2308" y="467"/>
                <a:ext cx="183" cy="184"/>
              </a:xfrm>
              <a:custGeom>
                <a:avLst/>
                <a:gdLst>
                  <a:gd name="T0" fmla="*/ 6 w 366"/>
                  <a:gd name="T1" fmla="*/ 12 h 367"/>
                  <a:gd name="T2" fmla="*/ 7 w 366"/>
                  <a:gd name="T3" fmla="*/ 12 h 367"/>
                  <a:gd name="T4" fmla="*/ 8 w 366"/>
                  <a:gd name="T5" fmla="*/ 11 h 367"/>
                  <a:gd name="T6" fmla="*/ 9 w 366"/>
                  <a:gd name="T7" fmla="*/ 11 h 367"/>
                  <a:gd name="T8" fmla="*/ 10 w 366"/>
                  <a:gd name="T9" fmla="*/ 10 h 367"/>
                  <a:gd name="T10" fmla="*/ 11 w 366"/>
                  <a:gd name="T11" fmla="*/ 9 h 367"/>
                  <a:gd name="T12" fmla="*/ 11 w 366"/>
                  <a:gd name="T13" fmla="*/ 8 h 367"/>
                  <a:gd name="T14" fmla="*/ 12 w 366"/>
                  <a:gd name="T15" fmla="*/ 7 h 367"/>
                  <a:gd name="T16" fmla="*/ 12 w 366"/>
                  <a:gd name="T17" fmla="*/ 6 h 367"/>
                  <a:gd name="T18" fmla="*/ 12 w 366"/>
                  <a:gd name="T19" fmla="*/ 5 h 367"/>
                  <a:gd name="T20" fmla="*/ 11 w 366"/>
                  <a:gd name="T21" fmla="*/ 4 h 367"/>
                  <a:gd name="T22" fmla="*/ 11 w 366"/>
                  <a:gd name="T23" fmla="*/ 3 h 367"/>
                  <a:gd name="T24" fmla="*/ 10 w 366"/>
                  <a:gd name="T25" fmla="*/ 2 h 367"/>
                  <a:gd name="T26" fmla="*/ 9 w 366"/>
                  <a:gd name="T27" fmla="*/ 1 h 367"/>
                  <a:gd name="T28" fmla="*/ 8 w 366"/>
                  <a:gd name="T29" fmla="*/ 1 h 367"/>
                  <a:gd name="T30" fmla="*/ 7 w 366"/>
                  <a:gd name="T31" fmla="*/ 1 h 367"/>
                  <a:gd name="T32" fmla="*/ 6 w 366"/>
                  <a:gd name="T33" fmla="*/ 0 h 367"/>
                  <a:gd name="T34" fmla="*/ 5 w 366"/>
                  <a:gd name="T35" fmla="*/ 1 h 367"/>
                  <a:gd name="T36" fmla="*/ 4 w 366"/>
                  <a:gd name="T37" fmla="*/ 1 h 367"/>
                  <a:gd name="T38" fmla="*/ 3 w 366"/>
                  <a:gd name="T39" fmla="*/ 1 h 367"/>
                  <a:gd name="T40" fmla="*/ 2 w 366"/>
                  <a:gd name="T41" fmla="*/ 2 h 367"/>
                  <a:gd name="T42" fmla="*/ 1 w 366"/>
                  <a:gd name="T43" fmla="*/ 3 h 367"/>
                  <a:gd name="T44" fmla="*/ 1 w 366"/>
                  <a:gd name="T45" fmla="*/ 4 h 367"/>
                  <a:gd name="T46" fmla="*/ 1 w 366"/>
                  <a:gd name="T47" fmla="*/ 5 h 367"/>
                  <a:gd name="T48" fmla="*/ 0 w 366"/>
                  <a:gd name="T49" fmla="*/ 6 h 367"/>
                  <a:gd name="T50" fmla="*/ 1 w 366"/>
                  <a:gd name="T51" fmla="*/ 7 h 367"/>
                  <a:gd name="T52" fmla="*/ 1 w 366"/>
                  <a:gd name="T53" fmla="*/ 8 h 367"/>
                  <a:gd name="T54" fmla="*/ 1 w 366"/>
                  <a:gd name="T55" fmla="*/ 9 h 367"/>
                  <a:gd name="T56" fmla="*/ 2 w 366"/>
                  <a:gd name="T57" fmla="*/ 10 h 367"/>
                  <a:gd name="T58" fmla="*/ 3 w 366"/>
                  <a:gd name="T59" fmla="*/ 11 h 367"/>
                  <a:gd name="T60" fmla="*/ 4 w 366"/>
                  <a:gd name="T61" fmla="*/ 11 h 367"/>
                  <a:gd name="T62" fmla="*/ 5 w 366"/>
                  <a:gd name="T63" fmla="*/ 12 h 367"/>
                  <a:gd name="T64" fmla="*/ 6 w 366"/>
                  <a:gd name="T65" fmla="*/ 12 h 3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6" h="367">
                    <a:moveTo>
                      <a:pt x="183" y="367"/>
                    </a:moveTo>
                    <a:lnTo>
                      <a:pt x="219" y="364"/>
                    </a:lnTo>
                    <a:lnTo>
                      <a:pt x="254" y="352"/>
                    </a:lnTo>
                    <a:lnTo>
                      <a:pt x="285" y="336"/>
                    </a:lnTo>
                    <a:lnTo>
                      <a:pt x="313" y="313"/>
                    </a:lnTo>
                    <a:lnTo>
                      <a:pt x="335" y="285"/>
                    </a:lnTo>
                    <a:lnTo>
                      <a:pt x="352" y="254"/>
                    </a:lnTo>
                    <a:lnTo>
                      <a:pt x="362" y="220"/>
                    </a:lnTo>
                    <a:lnTo>
                      <a:pt x="366" y="183"/>
                    </a:lnTo>
                    <a:lnTo>
                      <a:pt x="362" y="146"/>
                    </a:lnTo>
                    <a:lnTo>
                      <a:pt x="352" y="111"/>
                    </a:lnTo>
                    <a:lnTo>
                      <a:pt x="335" y="80"/>
                    </a:lnTo>
                    <a:lnTo>
                      <a:pt x="313" y="53"/>
                    </a:lnTo>
                    <a:lnTo>
                      <a:pt x="285" y="31"/>
                    </a:lnTo>
                    <a:lnTo>
                      <a:pt x="254" y="13"/>
                    </a:lnTo>
                    <a:lnTo>
                      <a:pt x="219" y="3"/>
                    </a:lnTo>
                    <a:lnTo>
                      <a:pt x="183" y="0"/>
                    </a:lnTo>
                    <a:lnTo>
                      <a:pt x="146" y="3"/>
                    </a:lnTo>
                    <a:lnTo>
                      <a:pt x="111" y="13"/>
                    </a:lnTo>
                    <a:lnTo>
                      <a:pt x="80" y="31"/>
                    </a:lnTo>
                    <a:lnTo>
                      <a:pt x="54" y="53"/>
                    </a:lnTo>
                    <a:lnTo>
                      <a:pt x="31" y="80"/>
                    </a:lnTo>
                    <a:lnTo>
                      <a:pt x="15" y="111"/>
                    </a:lnTo>
                    <a:lnTo>
                      <a:pt x="3" y="146"/>
                    </a:lnTo>
                    <a:lnTo>
                      <a:pt x="0" y="183"/>
                    </a:lnTo>
                    <a:lnTo>
                      <a:pt x="3" y="220"/>
                    </a:lnTo>
                    <a:lnTo>
                      <a:pt x="15" y="254"/>
                    </a:lnTo>
                    <a:lnTo>
                      <a:pt x="31" y="285"/>
                    </a:lnTo>
                    <a:lnTo>
                      <a:pt x="54" y="313"/>
                    </a:lnTo>
                    <a:lnTo>
                      <a:pt x="80" y="336"/>
                    </a:lnTo>
                    <a:lnTo>
                      <a:pt x="111" y="352"/>
                    </a:lnTo>
                    <a:lnTo>
                      <a:pt x="146" y="364"/>
                    </a:lnTo>
                    <a:lnTo>
                      <a:pt x="183" y="367"/>
                    </a:lnTo>
                    <a:close/>
                  </a:path>
                </a:pathLst>
              </a:custGeom>
              <a:solidFill>
                <a:srgbClr val="FFE5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33" name="Freeform 31">
                <a:extLst>
                  <a:ext uri="{FF2B5EF4-FFF2-40B4-BE49-F238E27FC236}">
                    <a16:creationId xmlns:a16="http://schemas.microsoft.com/office/drawing/2014/main" xmlns="" id="{430F9ACE-AC3E-4531-B008-90B83832EB7A}"/>
                  </a:ext>
                </a:extLst>
              </p:cNvPr>
              <p:cNvSpPr>
                <a:spLocks/>
              </p:cNvSpPr>
              <p:nvPr/>
            </p:nvSpPr>
            <p:spPr bwMode="auto">
              <a:xfrm>
                <a:off x="2308" y="467"/>
                <a:ext cx="183" cy="184"/>
              </a:xfrm>
              <a:custGeom>
                <a:avLst/>
                <a:gdLst>
                  <a:gd name="T0" fmla="*/ 6 w 366"/>
                  <a:gd name="T1" fmla="*/ 12 h 367"/>
                  <a:gd name="T2" fmla="*/ 7 w 366"/>
                  <a:gd name="T3" fmla="*/ 12 h 367"/>
                  <a:gd name="T4" fmla="*/ 8 w 366"/>
                  <a:gd name="T5" fmla="*/ 11 h 367"/>
                  <a:gd name="T6" fmla="*/ 9 w 366"/>
                  <a:gd name="T7" fmla="*/ 11 h 367"/>
                  <a:gd name="T8" fmla="*/ 10 w 366"/>
                  <a:gd name="T9" fmla="*/ 10 h 367"/>
                  <a:gd name="T10" fmla="*/ 11 w 366"/>
                  <a:gd name="T11" fmla="*/ 9 h 367"/>
                  <a:gd name="T12" fmla="*/ 11 w 366"/>
                  <a:gd name="T13" fmla="*/ 8 h 367"/>
                  <a:gd name="T14" fmla="*/ 12 w 366"/>
                  <a:gd name="T15" fmla="*/ 7 h 367"/>
                  <a:gd name="T16" fmla="*/ 12 w 366"/>
                  <a:gd name="T17" fmla="*/ 6 h 367"/>
                  <a:gd name="T18" fmla="*/ 12 w 366"/>
                  <a:gd name="T19" fmla="*/ 5 h 367"/>
                  <a:gd name="T20" fmla="*/ 11 w 366"/>
                  <a:gd name="T21" fmla="*/ 4 h 367"/>
                  <a:gd name="T22" fmla="*/ 11 w 366"/>
                  <a:gd name="T23" fmla="*/ 3 h 367"/>
                  <a:gd name="T24" fmla="*/ 10 w 366"/>
                  <a:gd name="T25" fmla="*/ 2 h 367"/>
                  <a:gd name="T26" fmla="*/ 9 w 366"/>
                  <a:gd name="T27" fmla="*/ 1 h 367"/>
                  <a:gd name="T28" fmla="*/ 8 w 366"/>
                  <a:gd name="T29" fmla="*/ 1 h 367"/>
                  <a:gd name="T30" fmla="*/ 7 w 366"/>
                  <a:gd name="T31" fmla="*/ 1 h 367"/>
                  <a:gd name="T32" fmla="*/ 6 w 366"/>
                  <a:gd name="T33" fmla="*/ 0 h 367"/>
                  <a:gd name="T34" fmla="*/ 5 w 366"/>
                  <a:gd name="T35" fmla="*/ 1 h 367"/>
                  <a:gd name="T36" fmla="*/ 4 w 366"/>
                  <a:gd name="T37" fmla="*/ 1 h 367"/>
                  <a:gd name="T38" fmla="*/ 3 w 366"/>
                  <a:gd name="T39" fmla="*/ 1 h 367"/>
                  <a:gd name="T40" fmla="*/ 2 w 366"/>
                  <a:gd name="T41" fmla="*/ 2 h 367"/>
                  <a:gd name="T42" fmla="*/ 1 w 366"/>
                  <a:gd name="T43" fmla="*/ 3 h 367"/>
                  <a:gd name="T44" fmla="*/ 1 w 366"/>
                  <a:gd name="T45" fmla="*/ 4 h 367"/>
                  <a:gd name="T46" fmla="*/ 1 w 366"/>
                  <a:gd name="T47" fmla="*/ 5 h 367"/>
                  <a:gd name="T48" fmla="*/ 0 w 366"/>
                  <a:gd name="T49" fmla="*/ 6 h 367"/>
                  <a:gd name="T50" fmla="*/ 1 w 366"/>
                  <a:gd name="T51" fmla="*/ 7 h 367"/>
                  <a:gd name="T52" fmla="*/ 1 w 366"/>
                  <a:gd name="T53" fmla="*/ 8 h 367"/>
                  <a:gd name="T54" fmla="*/ 1 w 366"/>
                  <a:gd name="T55" fmla="*/ 9 h 367"/>
                  <a:gd name="T56" fmla="*/ 2 w 366"/>
                  <a:gd name="T57" fmla="*/ 10 h 367"/>
                  <a:gd name="T58" fmla="*/ 3 w 366"/>
                  <a:gd name="T59" fmla="*/ 11 h 367"/>
                  <a:gd name="T60" fmla="*/ 4 w 366"/>
                  <a:gd name="T61" fmla="*/ 11 h 367"/>
                  <a:gd name="T62" fmla="*/ 5 w 366"/>
                  <a:gd name="T63" fmla="*/ 12 h 367"/>
                  <a:gd name="T64" fmla="*/ 6 w 366"/>
                  <a:gd name="T65" fmla="*/ 12 h 3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6" h="367">
                    <a:moveTo>
                      <a:pt x="183" y="367"/>
                    </a:moveTo>
                    <a:lnTo>
                      <a:pt x="219" y="364"/>
                    </a:lnTo>
                    <a:lnTo>
                      <a:pt x="254" y="352"/>
                    </a:lnTo>
                    <a:lnTo>
                      <a:pt x="285" y="336"/>
                    </a:lnTo>
                    <a:lnTo>
                      <a:pt x="313" y="313"/>
                    </a:lnTo>
                    <a:lnTo>
                      <a:pt x="335" y="285"/>
                    </a:lnTo>
                    <a:lnTo>
                      <a:pt x="352" y="254"/>
                    </a:lnTo>
                    <a:lnTo>
                      <a:pt x="362" y="220"/>
                    </a:lnTo>
                    <a:lnTo>
                      <a:pt x="366" y="183"/>
                    </a:lnTo>
                    <a:lnTo>
                      <a:pt x="362" y="146"/>
                    </a:lnTo>
                    <a:lnTo>
                      <a:pt x="352" y="111"/>
                    </a:lnTo>
                    <a:lnTo>
                      <a:pt x="335" y="80"/>
                    </a:lnTo>
                    <a:lnTo>
                      <a:pt x="313" y="53"/>
                    </a:lnTo>
                    <a:lnTo>
                      <a:pt x="285" y="31"/>
                    </a:lnTo>
                    <a:lnTo>
                      <a:pt x="254" y="13"/>
                    </a:lnTo>
                    <a:lnTo>
                      <a:pt x="219" y="3"/>
                    </a:lnTo>
                    <a:lnTo>
                      <a:pt x="183" y="0"/>
                    </a:lnTo>
                    <a:lnTo>
                      <a:pt x="146" y="3"/>
                    </a:lnTo>
                    <a:lnTo>
                      <a:pt x="111" y="13"/>
                    </a:lnTo>
                    <a:lnTo>
                      <a:pt x="80" y="31"/>
                    </a:lnTo>
                    <a:lnTo>
                      <a:pt x="54" y="53"/>
                    </a:lnTo>
                    <a:lnTo>
                      <a:pt x="31" y="80"/>
                    </a:lnTo>
                    <a:lnTo>
                      <a:pt x="15" y="111"/>
                    </a:lnTo>
                    <a:lnTo>
                      <a:pt x="3" y="146"/>
                    </a:lnTo>
                    <a:lnTo>
                      <a:pt x="0" y="183"/>
                    </a:lnTo>
                    <a:lnTo>
                      <a:pt x="3" y="220"/>
                    </a:lnTo>
                    <a:lnTo>
                      <a:pt x="15" y="254"/>
                    </a:lnTo>
                    <a:lnTo>
                      <a:pt x="31" y="285"/>
                    </a:lnTo>
                    <a:lnTo>
                      <a:pt x="54" y="313"/>
                    </a:lnTo>
                    <a:lnTo>
                      <a:pt x="80" y="336"/>
                    </a:lnTo>
                    <a:lnTo>
                      <a:pt x="111" y="352"/>
                    </a:lnTo>
                    <a:lnTo>
                      <a:pt x="146" y="364"/>
                    </a:lnTo>
                    <a:lnTo>
                      <a:pt x="183" y="367"/>
                    </a:lnTo>
                    <a:close/>
                  </a:path>
                </a:pathLst>
              </a:custGeom>
              <a:solidFill>
                <a:srgbClr val="FFFF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34" name="Freeform 32">
                <a:extLst>
                  <a:ext uri="{FF2B5EF4-FFF2-40B4-BE49-F238E27FC236}">
                    <a16:creationId xmlns:a16="http://schemas.microsoft.com/office/drawing/2014/main" xmlns="" id="{5CA39EFB-FC18-4C31-A09D-E975DB7189A4}"/>
                  </a:ext>
                </a:extLst>
              </p:cNvPr>
              <p:cNvSpPr>
                <a:spLocks/>
              </p:cNvSpPr>
              <p:nvPr/>
            </p:nvSpPr>
            <p:spPr bwMode="auto">
              <a:xfrm>
                <a:off x="2371" y="945"/>
                <a:ext cx="59" cy="126"/>
              </a:xfrm>
              <a:custGeom>
                <a:avLst/>
                <a:gdLst>
                  <a:gd name="T0" fmla="*/ 3 w 119"/>
                  <a:gd name="T1" fmla="*/ 8 h 251"/>
                  <a:gd name="T2" fmla="*/ 2 w 119"/>
                  <a:gd name="T3" fmla="*/ 0 h 251"/>
                  <a:gd name="T4" fmla="*/ 0 w 119"/>
                  <a:gd name="T5" fmla="*/ 0 h 251"/>
                  <a:gd name="T6" fmla="*/ 0 w 119"/>
                  <a:gd name="T7" fmla="*/ 8 h 251"/>
                  <a:gd name="T8" fmla="*/ 3 w 119"/>
                  <a:gd name="T9" fmla="*/ 8 h 25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9" h="251">
                    <a:moveTo>
                      <a:pt x="119" y="251"/>
                    </a:moveTo>
                    <a:lnTo>
                      <a:pt x="86" y="0"/>
                    </a:lnTo>
                    <a:lnTo>
                      <a:pt x="31" y="0"/>
                    </a:lnTo>
                    <a:lnTo>
                      <a:pt x="0" y="251"/>
                    </a:lnTo>
                    <a:lnTo>
                      <a:pt x="119" y="251"/>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35" name="Freeform 33">
                <a:extLst>
                  <a:ext uri="{FF2B5EF4-FFF2-40B4-BE49-F238E27FC236}">
                    <a16:creationId xmlns:a16="http://schemas.microsoft.com/office/drawing/2014/main" xmlns="" id="{1E7EE959-02E0-4A9F-A1BB-B07F8902FAF4}"/>
                  </a:ext>
                </a:extLst>
              </p:cNvPr>
              <p:cNvSpPr>
                <a:spLocks/>
              </p:cNvSpPr>
              <p:nvPr/>
            </p:nvSpPr>
            <p:spPr bwMode="auto">
              <a:xfrm>
                <a:off x="2323" y="1137"/>
                <a:ext cx="155" cy="62"/>
              </a:xfrm>
              <a:custGeom>
                <a:avLst/>
                <a:gdLst>
                  <a:gd name="T0" fmla="*/ 0 w 310"/>
                  <a:gd name="T1" fmla="*/ 4 h 123"/>
                  <a:gd name="T2" fmla="*/ 1 w 310"/>
                  <a:gd name="T3" fmla="*/ 4 h 123"/>
                  <a:gd name="T4" fmla="*/ 1 w 310"/>
                  <a:gd name="T5" fmla="*/ 4 h 123"/>
                  <a:gd name="T6" fmla="*/ 1 w 310"/>
                  <a:gd name="T7" fmla="*/ 4 h 123"/>
                  <a:gd name="T8" fmla="*/ 2 w 310"/>
                  <a:gd name="T9" fmla="*/ 4 h 123"/>
                  <a:gd name="T10" fmla="*/ 3 w 310"/>
                  <a:gd name="T11" fmla="*/ 4 h 123"/>
                  <a:gd name="T12" fmla="*/ 3 w 310"/>
                  <a:gd name="T13" fmla="*/ 4 h 123"/>
                  <a:gd name="T14" fmla="*/ 4 w 310"/>
                  <a:gd name="T15" fmla="*/ 4 h 123"/>
                  <a:gd name="T16" fmla="*/ 5 w 310"/>
                  <a:gd name="T17" fmla="*/ 4 h 123"/>
                  <a:gd name="T18" fmla="*/ 6 w 310"/>
                  <a:gd name="T19" fmla="*/ 4 h 123"/>
                  <a:gd name="T20" fmla="*/ 7 w 310"/>
                  <a:gd name="T21" fmla="*/ 4 h 123"/>
                  <a:gd name="T22" fmla="*/ 8 w 310"/>
                  <a:gd name="T23" fmla="*/ 4 h 123"/>
                  <a:gd name="T24" fmla="*/ 9 w 310"/>
                  <a:gd name="T25" fmla="*/ 4 h 123"/>
                  <a:gd name="T26" fmla="*/ 9 w 310"/>
                  <a:gd name="T27" fmla="*/ 4 h 123"/>
                  <a:gd name="T28" fmla="*/ 10 w 310"/>
                  <a:gd name="T29" fmla="*/ 4 h 123"/>
                  <a:gd name="T30" fmla="*/ 10 w 310"/>
                  <a:gd name="T31" fmla="*/ 4 h 123"/>
                  <a:gd name="T32" fmla="*/ 10 w 310"/>
                  <a:gd name="T33" fmla="*/ 4 h 123"/>
                  <a:gd name="T34" fmla="*/ 9 w 310"/>
                  <a:gd name="T35" fmla="*/ 4 h 123"/>
                  <a:gd name="T36" fmla="*/ 9 w 310"/>
                  <a:gd name="T37" fmla="*/ 4 h 123"/>
                  <a:gd name="T38" fmla="*/ 8 w 310"/>
                  <a:gd name="T39" fmla="*/ 3 h 123"/>
                  <a:gd name="T40" fmla="*/ 7 w 310"/>
                  <a:gd name="T41" fmla="*/ 2 h 123"/>
                  <a:gd name="T42" fmla="*/ 7 w 310"/>
                  <a:gd name="T43" fmla="*/ 2 h 123"/>
                  <a:gd name="T44" fmla="*/ 7 w 310"/>
                  <a:gd name="T45" fmla="*/ 1 h 123"/>
                  <a:gd name="T46" fmla="*/ 6 w 310"/>
                  <a:gd name="T47" fmla="*/ 1 h 123"/>
                  <a:gd name="T48" fmla="*/ 6 w 310"/>
                  <a:gd name="T49" fmla="*/ 0 h 123"/>
                  <a:gd name="T50" fmla="*/ 4 w 310"/>
                  <a:gd name="T51" fmla="*/ 0 h 123"/>
                  <a:gd name="T52" fmla="*/ 4 w 310"/>
                  <a:gd name="T53" fmla="*/ 1 h 123"/>
                  <a:gd name="T54" fmla="*/ 4 w 310"/>
                  <a:gd name="T55" fmla="*/ 1 h 123"/>
                  <a:gd name="T56" fmla="*/ 4 w 310"/>
                  <a:gd name="T57" fmla="*/ 2 h 123"/>
                  <a:gd name="T58" fmla="*/ 3 w 310"/>
                  <a:gd name="T59" fmla="*/ 2 h 123"/>
                  <a:gd name="T60" fmla="*/ 3 w 310"/>
                  <a:gd name="T61" fmla="*/ 3 h 123"/>
                  <a:gd name="T62" fmla="*/ 2 w 310"/>
                  <a:gd name="T63" fmla="*/ 4 h 123"/>
                  <a:gd name="T64" fmla="*/ 1 w 310"/>
                  <a:gd name="T65" fmla="*/ 4 h 123"/>
                  <a:gd name="T66" fmla="*/ 0 w 310"/>
                  <a:gd name="T67" fmla="*/ 4 h 1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10" h="123">
                    <a:moveTo>
                      <a:pt x="0" y="110"/>
                    </a:moveTo>
                    <a:lnTo>
                      <a:pt x="4" y="113"/>
                    </a:lnTo>
                    <a:lnTo>
                      <a:pt x="13" y="116"/>
                    </a:lnTo>
                    <a:lnTo>
                      <a:pt x="27" y="119"/>
                    </a:lnTo>
                    <a:lnTo>
                      <a:pt x="45" y="120"/>
                    </a:lnTo>
                    <a:lnTo>
                      <a:pt x="68" y="121"/>
                    </a:lnTo>
                    <a:lnTo>
                      <a:pt x="95" y="122"/>
                    </a:lnTo>
                    <a:lnTo>
                      <a:pt x="124" y="123"/>
                    </a:lnTo>
                    <a:lnTo>
                      <a:pt x="155" y="123"/>
                    </a:lnTo>
                    <a:lnTo>
                      <a:pt x="186" y="123"/>
                    </a:lnTo>
                    <a:lnTo>
                      <a:pt x="216" y="122"/>
                    </a:lnTo>
                    <a:lnTo>
                      <a:pt x="242" y="121"/>
                    </a:lnTo>
                    <a:lnTo>
                      <a:pt x="265" y="120"/>
                    </a:lnTo>
                    <a:lnTo>
                      <a:pt x="284" y="119"/>
                    </a:lnTo>
                    <a:lnTo>
                      <a:pt x="298" y="116"/>
                    </a:lnTo>
                    <a:lnTo>
                      <a:pt x="307" y="113"/>
                    </a:lnTo>
                    <a:lnTo>
                      <a:pt x="310" y="110"/>
                    </a:lnTo>
                    <a:lnTo>
                      <a:pt x="283" y="107"/>
                    </a:lnTo>
                    <a:lnTo>
                      <a:pt x="258" y="97"/>
                    </a:lnTo>
                    <a:lnTo>
                      <a:pt x="238" y="82"/>
                    </a:lnTo>
                    <a:lnTo>
                      <a:pt x="222" y="63"/>
                    </a:lnTo>
                    <a:lnTo>
                      <a:pt x="208" y="45"/>
                    </a:lnTo>
                    <a:lnTo>
                      <a:pt x="196" y="26"/>
                    </a:lnTo>
                    <a:lnTo>
                      <a:pt x="189" y="11"/>
                    </a:lnTo>
                    <a:lnTo>
                      <a:pt x="185" y="0"/>
                    </a:lnTo>
                    <a:lnTo>
                      <a:pt x="125" y="0"/>
                    </a:lnTo>
                    <a:lnTo>
                      <a:pt x="120" y="11"/>
                    </a:lnTo>
                    <a:lnTo>
                      <a:pt x="113" y="26"/>
                    </a:lnTo>
                    <a:lnTo>
                      <a:pt x="103" y="45"/>
                    </a:lnTo>
                    <a:lnTo>
                      <a:pt x="89" y="63"/>
                    </a:lnTo>
                    <a:lnTo>
                      <a:pt x="72" y="82"/>
                    </a:lnTo>
                    <a:lnTo>
                      <a:pt x="52" y="97"/>
                    </a:lnTo>
                    <a:lnTo>
                      <a:pt x="28" y="107"/>
                    </a:lnTo>
                    <a:lnTo>
                      <a:pt x="0" y="110"/>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36" name="Rectangle 34">
                <a:extLst>
                  <a:ext uri="{FF2B5EF4-FFF2-40B4-BE49-F238E27FC236}">
                    <a16:creationId xmlns:a16="http://schemas.microsoft.com/office/drawing/2014/main" xmlns="" id="{7ADCE7E7-9FDE-422F-8086-AFB1629D528B}"/>
                  </a:ext>
                </a:extLst>
              </p:cNvPr>
              <p:cNvSpPr>
                <a:spLocks noChangeArrowheads="1"/>
              </p:cNvSpPr>
              <p:nvPr/>
            </p:nvSpPr>
            <p:spPr bwMode="auto">
              <a:xfrm>
                <a:off x="2348" y="879"/>
                <a:ext cx="104" cy="29"/>
              </a:xfrm>
              <a:prstGeom prst="rect">
                <a:avLst/>
              </a:prstGeom>
              <a:solidFill>
                <a:srgbClr val="BF72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endParaRPr lang="en-US" altLang="en-US"/>
              </a:p>
            </p:txBody>
          </p:sp>
          <p:sp>
            <p:nvSpPr>
              <p:cNvPr id="16537" name="Freeform 35">
                <a:extLst>
                  <a:ext uri="{FF2B5EF4-FFF2-40B4-BE49-F238E27FC236}">
                    <a16:creationId xmlns:a16="http://schemas.microsoft.com/office/drawing/2014/main" xmlns="" id="{DD22E6D3-31FE-45A4-A28E-65B57D76648A}"/>
                  </a:ext>
                </a:extLst>
              </p:cNvPr>
              <p:cNvSpPr>
                <a:spLocks/>
              </p:cNvSpPr>
              <p:nvPr/>
            </p:nvSpPr>
            <p:spPr bwMode="auto">
              <a:xfrm>
                <a:off x="2371" y="1071"/>
                <a:ext cx="59" cy="27"/>
              </a:xfrm>
              <a:custGeom>
                <a:avLst/>
                <a:gdLst>
                  <a:gd name="T0" fmla="*/ 0 w 119"/>
                  <a:gd name="T1" fmla="*/ 2 h 54"/>
                  <a:gd name="T2" fmla="*/ 0 w 119"/>
                  <a:gd name="T3" fmla="*/ 0 h 54"/>
                  <a:gd name="T4" fmla="*/ 3 w 119"/>
                  <a:gd name="T5" fmla="*/ 0 h 54"/>
                  <a:gd name="T6" fmla="*/ 2 w 119"/>
                  <a:gd name="T7" fmla="*/ 2 h 54"/>
                  <a:gd name="T8" fmla="*/ 0 w 119"/>
                  <a:gd name="T9" fmla="*/ 2 h 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9" h="54">
                    <a:moveTo>
                      <a:pt x="29" y="54"/>
                    </a:moveTo>
                    <a:lnTo>
                      <a:pt x="0" y="0"/>
                    </a:lnTo>
                    <a:lnTo>
                      <a:pt x="119" y="0"/>
                    </a:lnTo>
                    <a:lnTo>
                      <a:pt x="89" y="54"/>
                    </a:lnTo>
                    <a:lnTo>
                      <a:pt x="29" y="54"/>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38" name="Freeform 36">
                <a:extLst>
                  <a:ext uri="{FF2B5EF4-FFF2-40B4-BE49-F238E27FC236}">
                    <a16:creationId xmlns:a16="http://schemas.microsoft.com/office/drawing/2014/main" xmlns="" id="{0EB49760-55AF-4CAA-9C87-ECACF7258528}"/>
                  </a:ext>
                </a:extLst>
              </p:cNvPr>
              <p:cNvSpPr>
                <a:spLocks/>
              </p:cNvSpPr>
              <p:nvPr/>
            </p:nvSpPr>
            <p:spPr bwMode="auto">
              <a:xfrm>
                <a:off x="2362" y="908"/>
                <a:ext cx="76" cy="40"/>
              </a:xfrm>
              <a:custGeom>
                <a:avLst/>
                <a:gdLst>
                  <a:gd name="T0" fmla="*/ 0 w 152"/>
                  <a:gd name="T1" fmla="*/ 0 h 81"/>
                  <a:gd name="T2" fmla="*/ 1 w 152"/>
                  <a:gd name="T3" fmla="*/ 0 h 81"/>
                  <a:gd name="T4" fmla="*/ 1 w 152"/>
                  <a:gd name="T5" fmla="*/ 0 h 81"/>
                  <a:gd name="T6" fmla="*/ 1 w 152"/>
                  <a:gd name="T7" fmla="*/ 1 h 81"/>
                  <a:gd name="T8" fmla="*/ 1 w 152"/>
                  <a:gd name="T9" fmla="*/ 1 h 81"/>
                  <a:gd name="T10" fmla="*/ 2 w 152"/>
                  <a:gd name="T11" fmla="*/ 2 h 81"/>
                  <a:gd name="T12" fmla="*/ 2 w 152"/>
                  <a:gd name="T13" fmla="*/ 2 h 81"/>
                  <a:gd name="T14" fmla="*/ 2 w 152"/>
                  <a:gd name="T15" fmla="*/ 2 h 81"/>
                  <a:gd name="T16" fmla="*/ 3 w 152"/>
                  <a:gd name="T17" fmla="*/ 2 h 81"/>
                  <a:gd name="T18" fmla="*/ 3 w 152"/>
                  <a:gd name="T19" fmla="*/ 2 h 81"/>
                  <a:gd name="T20" fmla="*/ 4 w 152"/>
                  <a:gd name="T21" fmla="*/ 2 h 81"/>
                  <a:gd name="T22" fmla="*/ 4 w 152"/>
                  <a:gd name="T23" fmla="*/ 2 h 81"/>
                  <a:gd name="T24" fmla="*/ 5 w 152"/>
                  <a:gd name="T25" fmla="*/ 1 h 81"/>
                  <a:gd name="T26" fmla="*/ 5 w 152"/>
                  <a:gd name="T27" fmla="*/ 1 h 81"/>
                  <a:gd name="T28" fmla="*/ 5 w 152"/>
                  <a:gd name="T29" fmla="*/ 0 h 81"/>
                  <a:gd name="T30" fmla="*/ 5 w 152"/>
                  <a:gd name="T31" fmla="*/ 0 h 81"/>
                  <a:gd name="T32" fmla="*/ 5 w 152"/>
                  <a:gd name="T33" fmla="*/ 0 h 81"/>
                  <a:gd name="T34" fmla="*/ 0 w 152"/>
                  <a:gd name="T35" fmla="*/ 0 h 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52" h="81">
                    <a:moveTo>
                      <a:pt x="0" y="0"/>
                    </a:moveTo>
                    <a:lnTo>
                      <a:pt x="1" y="16"/>
                    </a:lnTo>
                    <a:lnTo>
                      <a:pt x="6" y="31"/>
                    </a:lnTo>
                    <a:lnTo>
                      <a:pt x="12" y="45"/>
                    </a:lnTo>
                    <a:lnTo>
                      <a:pt x="22" y="58"/>
                    </a:lnTo>
                    <a:lnTo>
                      <a:pt x="33" y="67"/>
                    </a:lnTo>
                    <a:lnTo>
                      <a:pt x="46" y="75"/>
                    </a:lnTo>
                    <a:lnTo>
                      <a:pt x="61" y="80"/>
                    </a:lnTo>
                    <a:lnTo>
                      <a:pt x="76" y="81"/>
                    </a:lnTo>
                    <a:lnTo>
                      <a:pt x="91" y="80"/>
                    </a:lnTo>
                    <a:lnTo>
                      <a:pt x="106" y="75"/>
                    </a:lnTo>
                    <a:lnTo>
                      <a:pt x="118" y="67"/>
                    </a:lnTo>
                    <a:lnTo>
                      <a:pt x="130" y="58"/>
                    </a:lnTo>
                    <a:lnTo>
                      <a:pt x="139" y="45"/>
                    </a:lnTo>
                    <a:lnTo>
                      <a:pt x="146" y="31"/>
                    </a:lnTo>
                    <a:lnTo>
                      <a:pt x="151" y="16"/>
                    </a:lnTo>
                    <a:lnTo>
                      <a:pt x="152" y="0"/>
                    </a:lnTo>
                    <a:lnTo>
                      <a:pt x="0" y="0"/>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39" name="Freeform 37">
                <a:extLst>
                  <a:ext uri="{FF2B5EF4-FFF2-40B4-BE49-F238E27FC236}">
                    <a16:creationId xmlns:a16="http://schemas.microsoft.com/office/drawing/2014/main" xmlns="" id="{8962348A-6B95-4402-9F8E-953954F4675F}"/>
                  </a:ext>
                </a:extLst>
              </p:cNvPr>
              <p:cNvSpPr>
                <a:spLocks/>
              </p:cNvSpPr>
              <p:nvPr/>
            </p:nvSpPr>
            <p:spPr bwMode="auto">
              <a:xfrm>
                <a:off x="2369" y="1098"/>
                <a:ext cx="64" cy="39"/>
              </a:xfrm>
              <a:custGeom>
                <a:avLst/>
                <a:gdLst>
                  <a:gd name="T0" fmla="*/ 2 w 128"/>
                  <a:gd name="T1" fmla="*/ 2 h 80"/>
                  <a:gd name="T2" fmla="*/ 1 w 128"/>
                  <a:gd name="T3" fmla="*/ 2 h 80"/>
                  <a:gd name="T4" fmla="*/ 1 w 128"/>
                  <a:gd name="T5" fmla="*/ 2 h 80"/>
                  <a:gd name="T6" fmla="*/ 1 w 128"/>
                  <a:gd name="T7" fmla="*/ 1 h 80"/>
                  <a:gd name="T8" fmla="*/ 0 w 128"/>
                  <a:gd name="T9" fmla="*/ 1 h 80"/>
                  <a:gd name="T10" fmla="*/ 1 w 128"/>
                  <a:gd name="T11" fmla="*/ 0 h 80"/>
                  <a:gd name="T12" fmla="*/ 1 w 128"/>
                  <a:gd name="T13" fmla="*/ 0 h 80"/>
                  <a:gd name="T14" fmla="*/ 1 w 128"/>
                  <a:gd name="T15" fmla="*/ 0 h 80"/>
                  <a:gd name="T16" fmla="*/ 2 w 128"/>
                  <a:gd name="T17" fmla="*/ 0 h 80"/>
                  <a:gd name="T18" fmla="*/ 3 w 128"/>
                  <a:gd name="T19" fmla="*/ 0 h 80"/>
                  <a:gd name="T20" fmla="*/ 4 w 128"/>
                  <a:gd name="T21" fmla="*/ 0 h 80"/>
                  <a:gd name="T22" fmla="*/ 4 w 128"/>
                  <a:gd name="T23" fmla="*/ 0 h 80"/>
                  <a:gd name="T24" fmla="*/ 4 w 128"/>
                  <a:gd name="T25" fmla="*/ 0 h 80"/>
                  <a:gd name="T26" fmla="*/ 4 w 128"/>
                  <a:gd name="T27" fmla="*/ 1 h 80"/>
                  <a:gd name="T28" fmla="*/ 4 w 128"/>
                  <a:gd name="T29" fmla="*/ 1 h 80"/>
                  <a:gd name="T30" fmla="*/ 4 w 128"/>
                  <a:gd name="T31" fmla="*/ 2 h 80"/>
                  <a:gd name="T32" fmla="*/ 4 w 128"/>
                  <a:gd name="T33" fmla="*/ 2 h 80"/>
                  <a:gd name="T34" fmla="*/ 3 w 128"/>
                  <a:gd name="T35" fmla="*/ 2 h 80"/>
                  <a:gd name="T36" fmla="*/ 2 w 128"/>
                  <a:gd name="T37" fmla="*/ 2 h 8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8" h="80">
                    <a:moveTo>
                      <a:pt x="34" y="80"/>
                    </a:moveTo>
                    <a:lnTo>
                      <a:pt x="20" y="76"/>
                    </a:lnTo>
                    <a:lnTo>
                      <a:pt x="10" y="67"/>
                    </a:lnTo>
                    <a:lnTo>
                      <a:pt x="3" y="55"/>
                    </a:lnTo>
                    <a:lnTo>
                      <a:pt x="0" y="40"/>
                    </a:lnTo>
                    <a:lnTo>
                      <a:pt x="3" y="26"/>
                    </a:lnTo>
                    <a:lnTo>
                      <a:pt x="9" y="13"/>
                    </a:lnTo>
                    <a:lnTo>
                      <a:pt x="19" y="4"/>
                    </a:lnTo>
                    <a:lnTo>
                      <a:pt x="34" y="0"/>
                    </a:lnTo>
                    <a:lnTo>
                      <a:pt x="94" y="0"/>
                    </a:lnTo>
                    <a:lnTo>
                      <a:pt x="109" y="4"/>
                    </a:lnTo>
                    <a:lnTo>
                      <a:pt x="120" y="13"/>
                    </a:lnTo>
                    <a:lnTo>
                      <a:pt x="126" y="26"/>
                    </a:lnTo>
                    <a:lnTo>
                      <a:pt x="128" y="40"/>
                    </a:lnTo>
                    <a:lnTo>
                      <a:pt x="126" y="55"/>
                    </a:lnTo>
                    <a:lnTo>
                      <a:pt x="119" y="67"/>
                    </a:lnTo>
                    <a:lnTo>
                      <a:pt x="109" y="76"/>
                    </a:lnTo>
                    <a:lnTo>
                      <a:pt x="94" y="80"/>
                    </a:lnTo>
                    <a:lnTo>
                      <a:pt x="34" y="80"/>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40" name="Freeform 38">
                <a:extLst>
                  <a:ext uri="{FF2B5EF4-FFF2-40B4-BE49-F238E27FC236}">
                    <a16:creationId xmlns:a16="http://schemas.microsoft.com/office/drawing/2014/main" xmlns="" id="{FB3AB2BB-4D97-47AF-BEB9-F9E2D81E1191}"/>
                  </a:ext>
                </a:extLst>
              </p:cNvPr>
              <p:cNvSpPr>
                <a:spLocks/>
              </p:cNvSpPr>
              <p:nvPr/>
            </p:nvSpPr>
            <p:spPr bwMode="auto">
              <a:xfrm>
                <a:off x="2308" y="1193"/>
                <a:ext cx="185" cy="26"/>
              </a:xfrm>
              <a:custGeom>
                <a:avLst/>
                <a:gdLst>
                  <a:gd name="T0" fmla="*/ 0 w 369"/>
                  <a:gd name="T1" fmla="*/ 0 h 54"/>
                  <a:gd name="T2" fmla="*/ 1 w 369"/>
                  <a:gd name="T3" fmla="*/ 0 h 54"/>
                  <a:gd name="T4" fmla="*/ 1 w 369"/>
                  <a:gd name="T5" fmla="*/ 0 h 54"/>
                  <a:gd name="T6" fmla="*/ 1 w 369"/>
                  <a:gd name="T7" fmla="*/ 0 h 54"/>
                  <a:gd name="T8" fmla="*/ 1 w 369"/>
                  <a:gd name="T9" fmla="*/ 1 h 54"/>
                  <a:gd name="T10" fmla="*/ 1 w 369"/>
                  <a:gd name="T11" fmla="*/ 1 h 54"/>
                  <a:gd name="T12" fmla="*/ 1 w 369"/>
                  <a:gd name="T13" fmla="*/ 1 h 54"/>
                  <a:gd name="T14" fmla="*/ 2 w 369"/>
                  <a:gd name="T15" fmla="*/ 1 h 54"/>
                  <a:gd name="T16" fmla="*/ 2 w 369"/>
                  <a:gd name="T17" fmla="*/ 1 h 54"/>
                  <a:gd name="T18" fmla="*/ 3 w 369"/>
                  <a:gd name="T19" fmla="*/ 1 h 54"/>
                  <a:gd name="T20" fmla="*/ 3 w 369"/>
                  <a:gd name="T21" fmla="*/ 1 h 54"/>
                  <a:gd name="T22" fmla="*/ 3 w 369"/>
                  <a:gd name="T23" fmla="*/ 1 h 54"/>
                  <a:gd name="T24" fmla="*/ 4 w 369"/>
                  <a:gd name="T25" fmla="*/ 1 h 54"/>
                  <a:gd name="T26" fmla="*/ 5 w 369"/>
                  <a:gd name="T27" fmla="*/ 1 h 54"/>
                  <a:gd name="T28" fmla="*/ 5 w 369"/>
                  <a:gd name="T29" fmla="*/ 1 h 54"/>
                  <a:gd name="T30" fmla="*/ 6 w 369"/>
                  <a:gd name="T31" fmla="*/ 1 h 54"/>
                  <a:gd name="T32" fmla="*/ 6 w 369"/>
                  <a:gd name="T33" fmla="*/ 1 h 54"/>
                  <a:gd name="T34" fmla="*/ 7 w 369"/>
                  <a:gd name="T35" fmla="*/ 1 h 54"/>
                  <a:gd name="T36" fmla="*/ 7 w 369"/>
                  <a:gd name="T37" fmla="*/ 1 h 54"/>
                  <a:gd name="T38" fmla="*/ 8 w 369"/>
                  <a:gd name="T39" fmla="*/ 1 h 54"/>
                  <a:gd name="T40" fmla="*/ 8 w 369"/>
                  <a:gd name="T41" fmla="*/ 1 h 54"/>
                  <a:gd name="T42" fmla="*/ 9 w 369"/>
                  <a:gd name="T43" fmla="*/ 1 h 54"/>
                  <a:gd name="T44" fmla="*/ 9 w 369"/>
                  <a:gd name="T45" fmla="*/ 1 h 54"/>
                  <a:gd name="T46" fmla="*/ 10 w 369"/>
                  <a:gd name="T47" fmla="*/ 1 h 54"/>
                  <a:gd name="T48" fmla="*/ 10 w 369"/>
                  <a:gd name="T49" fmla="*/ 1 h 54"/>
                  <a:gd name="T50" fmla="*/ 11 w 369"/>
                  <a:gd name="T51" fmla="*/ 1 h 54"/>
                  <a:gd name="T52" fmla="*/ 11 w 369"/>
                  <a:gd name="T53" fmla="*/ 1 h 54"/>
                  <a:gd name="T54" fmla="*/ 11 w 369"/>
                  <a:gd name="T55" fmla="*/ 1 h 54"/>
                  <a:gd name="T56" fmla="*/ 12 w 369"/>
                  <a:gd name="T57" fmla="*/ 1 h 54"/>
                  <a:gd name="T58" fmla="*/ 12 w 369"/>
                  <a:gd name="T59" fmla="*/ 0 h 54"/>
                  <a:gd name="T60" fmla="*/ 12 w 369"/>
                  <a:gd name="T61" fmla="*/ 0 h 54"/>
                  <a:gd name="T62" fmla="*/ 12 w 369"/>
                  <a:gd name="T63" fmla="*/ 0 h 54"/>
                  <a:gd name="T64" fmla="*/ 12 w 369"/>
                  <a:gd name="T65" fmla="*/ 0 h 54"/>
                  <a:gd name="T66" fmla="*/ 11 w 369"/>
                  <a:gd name="T67" fmla="*/ 0 h 54"/>
                  <a:gd name="T68" fmla="*/ 11 w 369"/>
                  <a:gd name="T69" fmla="*/ 0 h 54"/>
                  <a:gd name="T70" fmla="*/ 11 w 369"/>
                  <a:gd name="T71" fmla="*/ 0 h 54"/>
                  <a:gd name="T72" fmla="*/ 10 w 369"/>
                  <a:gd name="T73" fmla="*/ 0 h 54"/>
                  <a:gd name="T74" fmla="*/ 10 w 369"/>
                  <a:gd name="T75" fmla="*/ 0 h 54"/>
                  <a:gd name="T76" fmla="*/ 9 w 369"/>
                  <a:gd name="T77" fmla="*/ 0 h 54"/>
                  <a:gd name="T78" fmla="*/ 8 w 369"/>
                  <a:gd name="T79" fmla="*/ 0 h 54"/>
                  <a:gd name="T80" fmla="*/ 7 w 369"/>
                  <a:gd name="T81" fmla="*/ 0 h 54"/>
                  <a:gd name="T82" fmla="*/ 6 w 369"/>
                  <a:gd name="T83" fmla="*/ 0 h 54"/>
                  <a:gd name="T84" fmla="*/ 5 w 369"/>
                  <a:gd name="T85" fmla="*/ 0 h 54"/>
                  <a:gd name="T86" fmla="*/ 4 w 369"/>
                  <a:gd name="T87" fmla="*/ 0 h 54"/>
                  <a:gd name="T88" fmla="*/ 4 w 369"/>
                  <a:gd name="T89" fmla="*/ 0 h 54"/>
                  <a:gd name="T90" fmla="*/ 3 w 369"/>
                  <a:gd name="T91" fmla="*/ 0 h 54"/>
                  <a:gd name="T92" fmla="*/ 2 w 369"/>
                  <a:gd name="T93" fmla="*/ 0 h 54"/>
                  <a:gd name="T94" fmla="*/ 2 w 369"/>
                  <a:gd name="T95" fmla="*/ 0 h 54"/>
                  <a:gd name="T96" fmla="*/ 2 w 369"/>
                  <a:gd name="T97" fmla="*/ 0 h 54"/>
                  <a:gd name="T98" fmla="*/ 1 w 369"/>
                  <a:gd name="T99" fmla="*/ 0 h 54"/>
                  <a:gd name="T100" fmla="*/ 0 w 369"/>
                  <a:gd name="T101" fmla="*/ 0 h 5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69" h="54">
                    <a:moveTo>
                      <a:pt x="0" y="22"/>
                    </a:moveTo>
                    <a:lnTo>
                      <a:pt x="1" y="26"/>
                    </a:lnTo>
                    <a:lnTo>
                      <a:pt x="3" y="28"/>
                    </a:lnTo>
                    <a:lnTo>
                      <a:pt x="8" y="32"/>
                    </a:lnTo>
                    <a:lnTo>
                      <a:pt x="15" y="35"/>
                    </a:lnTo>
                    <a:lnTo>
                      <a:pt x="21" y="37"/>
                    </a:lnTo>
                    <a:lnTo>
                      <a:pt x="31" y="40"/>
                    </a:lnTo>
                    <a:lnTo>
                      <a:pt x="42" y="42"/>
                    </a:lnTo>
                    <a:lnTo>
                      <a:pt x="54" y="44"/>
                    </a:lnTo>
                    <a:lnTo>
                      <a:pt x="66" y="47"/>
                    </a:lnTo>
                    <a:lnTo>
                      <a:pt x="81" y="48"/>
                    </a:lnTo>
                    <a:lnTo>
                      <a:pt x="96" y="50"/>
                    </a:lnTo>
                    <a:lnTo>
                      <a:pt x="112" y="51"/>
                    </a:lnTo>
                    <a:lnTo>
                      <a:pt x="130" y="52"/>
                    </a:lnTo>
                    <a:lnTo>
                      <a:pt x="147" y="52"/>
                    </a:lnTo>
                    <a:lnTo>
                      <a:pt x="165" y="54"/>
                    </a:lnTo>
                    <a:lnTo>
                      <a:pt x="184" y="54"/>
                    </a:lnTo>
                    <a:lnTo>
                      <a:pt x="202" y="54"/>
                    </a:lnTo>
                    <a:lnTo>
                      <a:pt x="221" y="52"/>
                    </a:lnTo>
                    <a:lnTo>
                      <a:pt x="239" y="52"/>
                    </a:lnTo>
                    <a:lnTo>
                      <a:pt x="256" y="51"/>
                    </a:lnTo>
                    <a:lnTo>
                      <a:pt x="272" y="50"/>
                    </a:lnTo>
                    <a:lnTo>
                      <a:pt x="287" y="48"/>
                    </a:lnTo>
                    <a:lnTo>
                      <a:pt x="301" y="47"/>
                    </a:lnTo>
                    <a:lnTo>
                      <a:pt x="315" y="44"/>
                    </a:lnTo>
                    <a:lnTo>
                      <a:pt x="327" y="42"/>
                    </a:lnTo>
                    <a:lnTo>
                      <a:pt x="338" y="40"/>
                    </a:lnTo>
                    <a:lnTo>
                      <a:pt x="347" y="37"/>
                    </a:lnTo>
                    <a:lnTo>
                      <a:pt x="354" y="35"/>
                    </a:lnTo>
                    <a:lnTo>
                      <a:pt x="361" y="32"/>
                    </a:lnTo>
                    <a:lnTo>
                      <a:pt x="366" y="28"/>
                    </a:lnTo>
                    <a:lnTo>
                      <a:pt x="368" y="26"/>
                    </a:lnTo>
                    <a:lnTo>
                      <a:pt x="369" y="22"/>
                    </a:lnTo>
                    <a:lnTo>
                      <a:pt x="339" y="0"/>
                    </a:lnTo>
                    <a:lnTo>
                      <a:pt x="336" y="3"/>
                    </a:lnTo>
                    <a:lnTo>
                      <a:pt x="327" y="6"/>
                    </a:lnTo>
                    <a:lnTo>
                      <a:pt x="313" y="9"/>
                    </a:lnTo>
                    <a:lnTo>
                      <a:pt x="294" y="10"/>
                    </a:lnTo>
                    <a:lnTo>
                      <a:pt x="271" y="11"/>
                    </a:lnTo>
                    <a:lnTo>
                      <a:pt x="245" y="12"/>
                    </a:lnTo>
                    <a:lnTo>
                      <a:pt x="215" y="13"/>
                    </a:lnTo>
                    <a:lnTo>
                      <a:pt x="184" y="13"/>
                    </a:lnTo>
                    <a:lnTo>
                      <a:pt x="153" y="13"/>
                    </a:lnTo>
                    <a:lnTo>
                      <a:pt x="124" y="12"/>
                    </a:lnTo>
                    <a:lnTo>
                      <a:pt x="97" y="11"/>
                    </a:lnTo>
                    <a:lnTo>
                      <a:pt x="74" y="10"/>
                    </a:lnTo>
                    <a:lnTo>
                      <a:pt x="56" y="9"/>
                    </a:lnTo>
                    <a:lnTo>
                      <a:pt x="42" y="6"/>
                    </a:lnTo>
                    <a:lnTo>
                      <a:pt x="33" y="3"/>
                    </a:lnTo>
                    <a:lnTo>
                      <a:pt x="29" y="0"/>
                    </a:lnTo>
                    <a:lnTo>
                      <a:pt x="0" y="22"/>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41" name="Freeform 39">
                <a:extLst>
                  <a:ext uri="{FF2B5EF4-FFF2-40B4-BE49-F238E27FC236}">
                    <a16:creationId xmlns:a16="http://schemas.microsoft.com/office/drawing/2014/main" xmlns="" id="{87AC02B9-C916-4C51-B0EE-DCF222A540EB}"/>
                  </a:ext>
                </a:extLst>
              </p:cNvPr>
              <p:cNvSpPr>
                <a:spLocks/>
              </p:cNvSpPr>
              <p:nvPr/>
            </p:nvSpPr>
            <p:spPr bwMode="auto">
              <a:xfrm>
                <a:off x="2382" y="592"/>
                <a:ext cx="36" cy="287"/>
              </a:xfrm>
              <a:custGeom>
                <a:avLst/>
                <a:gdLst>
                  <a:gd name="T0" fmla="*/ 3 w 72"/>
                  <a:gd name="T1" fmla="*/ 18 h 573"/>
                  <a:gd name="T2" fmla="*/ 3 w 72"/>
                  <a:gd name="T3" fmla="*/ 15 h 573"/>
                  <a:gd name="T4" fmla="*/ 3 w 72"/>
                  <a:gd name="T5" fmla="*/ 12 h 573"/>
                  <a:gd name="T6" fmla="*/ 3 w 72"/>
                  <a:gd name="T7" fmla="*/ 9 h 573"/>
                  <a:gd name="T8" fmla="*/ 3 w 72"/>
                  <a:gd name="T9" fmla="*/ 7 h 573"/>
                  <a:gd name="T10" fmla="*/ 3 w 72"/>
                  <a:gd name="T11" fmla="*/ 5 h 573"/>
                  <a:gd name="T12" fmla="*/ 2 w 72"/>
                  <a:gd name="T13" fmla="*/ 3 h 573"/>
                  <a:gd name="T14" fmla="*/ 2 w 72"/>
                  <a:gd name="T15" fmla="*/ 2 h 573"/>
                  <a:gd name="T16" fmla="*/ 2 w 72"/>
                  <a:gd name="T17" fmla="*/ 0 h 573"/>
                  <a:gd name="T18" fmla="*/ 2 w 72"/>
                  <a:gd name="T19" fmla="*/ 0 h 573"/>
                  <a:gd name="T20" fmla="*/ 1 w 72"/>
                  <a:gd name="T21" fmla="*/ 2 h 573"/>
                  <a:gd name="T22" fmla="*/ 1 w 72"/>
                  <a:gd name="T23" fmla="*/ 3 h 573"/>
                  <a:gd name="T24" fmla="*/ 1 w 72"/>
                  <a:gd name="T25" fmla="*/ 5 h 573"/>
                  <a:gd name="T26" fmla="*/ 1 w 72"/>
                  <a:gd name="T27" fmla="*/ 7 h 573"/>
                  <a:gd name="T28" fmla="*/ 0 w 72"/>
                  <a:gd name="T29" fmla="*/ 9 h 573"/>
                  <a:gd name="T30" fmla="*/ 0 w 72"/>
                  <a:gd name="T31" fmla="*/ 12 h 573"/>
                  <a:gd name="T32" fmla="*/ 0 w 72"/>
                  <a:gd name="T33" fmla="*/ 15 h 573"/>
                  <a:gd name="T34" fmla="*/ 0 w 72"/>
                  <a:gd name="T35" fmla="*/ 18 h 573"/>
                  <a:gd name="T36" fmla="*/ 3 w 72"/>
                  <a:gd name="T37" fmla="*/ 18 h 57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72" h="573">
                    <a:moveTo>
                      <a:pt x="71" y="573"/>
                    </a:moveTo>
                    <a:lnTo>
                      <a:pt x="71" y="463"/>
                    </a:lnTo>
                    <a:lnTo>
                      <a:pt x="72" y="367"/>
                    </a:lnTo>
                    <a:lnTo>
                      <a:pt x="71" y="283"/>
                    </a:lnTo>
                    <a:lnTo>
                      <a:pt x="70" y="210"/>
                    </a:lnTo>
                    <a:lnTo>
                      <a:pt x="67" y="145"/>
                    </a:lnTo>
                    <a:lnTo>
                      <a:pt x="60" y="90"/>
                    </a:lnTo>
                    <a:lnTo>
                      <a:pt x="49" y="41"/>
                    </a:lnTo>
                    <a:lnTo>
                      <a:pt x="36" y="0"/>
                    </a:lnTo>
                    <a:lnTo>
                      <a:pt x="22" y="41"/>
                    </a:lnTo>
                    <a:lnTo>
                      <a:pt x="13" y="90"/>
                    </a:lnTo>
                    <a:lnTo>
                      <a:pt x="6" y="145"/>
                    </a:lnTo>
                    <a:lnTo>
                      <a:pt x="2" y="210"/>
                    </a:lnTo>
                    <a:lnTo>
                      <a:pt x="0" y="283"/>
                    </a:lnTo>
                    <a:lnTo>
                      <a:pt x="0" y="367"/>
                    </a:lnTo>
                    <a:lnTo>
                      <a:pt x="0" y="463"/>
                    </a:lnTo>
                    <a:lnTo>
                      <a:pt x="0" y="573"/>
                    </a:lnTo>
                    <a:lnTo>
                      <a:pt x="71" y="573"/>
                    </a:lnTo>
                    <a:close/>
                  </a:path>
                </a:pathLst>
              </a:custGeom>
              <a:solidFill>
                <a:srgbClr val="008C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42" name="Freeform 40">
                <a:extLst>
                  <a:ext uri="{FF2B5EF4-FFF2-40B4-BE49-F238E27FC236}">
                    <a16:creationId xmlns:a16="http://schemas.microsoft.com/office/drawing/2014/main" xmlns="" id="{EE90A7FE-006D-47F9-9154-16AF5899FB54}"/>
                  </a:ext>
                </a:extLst>
              </p:cNvPr>
              <p:cNvSpPr>
                <a:spLocks/>
              </p:cNvSpPr>
              <p:nvPr/>
            </p:nvSpPr>
            <p:spPr bwMode="auto">
              <a:xfrm>
                <a:off x="2380" y="489"/>
                <a:ext cx="40" cy="103"/>
              </a:xfrm>
              <a:custGeom>
                <a:avLst/>
                <a:gdLst>
                  <a:gd name="T0" fmla="*/ 2 w 80"/>
                  <a:gd name="T1" fmla="*/ 7 h 206"/>
                  <a:gd name="T2" fmla="*/ 3 w 80"/>
                  <a:gd name="T3" fmla="*/ 6 h 206"/>
                  <a:gd name="T4" fmla="*/ 3 w 80"/>
                  <a:gd name="T5" fmla="*/ 5 h 206"/>
                  <a:gd name="T6" fmla="*/ 3 w 80"/>
                  <a:gd name="T7" fmla="*/ 5 h 206"/>
                  <a:gd name="T8" fmla="*/ 3 w 80"/>
                  <a:gd name="T9" fmla="*/ 4 h 206"/>
                  <a:gd name="T10" fmla="*/ 2 w 80"/>
                  <a:gd name="T11" fmla="*/ 3 h 206"/>
                  <a:gd name="T12" fmla="*/ 2 w 80"/>
                  <a:gd name="T13" fmla="*/ 2 h 206"/>
                  <a:gd name="T14" fmla="*/ 2 w 80"/>
                  <a:gd name="T15" fmla="*/ 1 h 206"/>
                  <a:gd name="T16" fmla="*/ 2 w 80"/>
                  <a:gd name="T17" fmla="*/ 0 h 206"/>
                  <a:gd name="T18" fmla="*/ 2 w 80"/>
                  <a:gd name="T19" fmla="*/ 1 h 206"/>
                  <a:gd name="T20" fmla="*/ 1 w 80"/>
                  <a:gd name="T21" fmla="*/ 2 h 206"/>
                  <a:gd name="T22" fmla="*/ 1 w 80"/>
                  <a:gd name="T23" fmla="*/ 3 h 206"/>
                  <a:gd name="T24" fmla="*/ 1 w 80"/>
                  <a:gd name="T25" fmla="*/ 4 h 206"/>
                  <a:gd name="T26" fmla="*/ 0 w 80"/>
                  <a:gd name="T27" fmla="*/ 5 h 206"/>
                  <a:gd name="T28" fmla="*/ 1 w 80"/>
                  <a:gd name="T29" fmla="*/ 5 h 206"/>
                  <a:gd name="T30" fmla="*/ 1 w 80"/>
                  <a:gd name="T31" fmla="*/ 6 h 206"/>
                  <a:gd name="T32" fmla="*/ 2 w 80"/>
                  <a:gd name="T33" fmla="*/ 7 h 2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0" h="206">
                    <a:moveTo>
                      <a:pt x="40" y="206"/>
                    </a:moveTo>
                    <a:lnTo>
                      <a:pt x="66" y="185"/>
                    </a:lnTo>
                    <a:lnTo>
                      <a:pt x="79" y="160"/>
                    </a:lnTo>
                    <a:lnTo>
                      <a:pt x="80" y="132"/>
                    </a:lnTo>
                    <a:lnTo>
                      <a:pt x="74" y="102"/>
                    </a:lnTo>
                    <a:lnTo>
                      <a:pt x="64" y="73"/>
                    </a:lnTo>
                    <a:lnTo>
                      <a:pt x="52" y="45"/>
                    </a:lnTo>
                    <a:lnTo>
                      <a:pt x="43" y="20"/>
                    </a:lnTo>
                    <a:lnTo>
                      <a:pt x="40" y="0"/>
                    </a:lnTo>
                    <a:lnTo>
                      <a:pt x="36" y="20"/>
                    </a:lnTo>
                    <a:lnTo>
                      <a:pt x="27" y="45"/>
                    </a:lnTo>
                    <a:lnTo>
                      <a:pt x="15" y="73"/>
                    </a:lnTo>
                    <a:lnTo>
                      <a:pt x="6" y="102"/>
                    </a:lnTo>
                    <a:lnTo>
                      <a:pt x="0" y="132"/>
                    </a:lnTo>
                    <a:lnTo>
                      <a:pt x="2" y="160"/>
                    </a:lnTo>
                    <a:lnTo>
                      <a:pt x="14" y="185"/>
                    </a:lnTo>
                    <a:lnTo>
                      <a:pt x="40" y="206"/>
                    </a:lnTo>
                    <a:close/>
                  </a:path>
                </a:pathLst>
              </a:custGeom>
              <a:solidFill>
                <a:srgbClr val="FFB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43" name="Freeform 41">
                <a:extLst>
                  <a:ext uri="{FF2B5EF4-FFF2-40B4-BE49-F238E27FC236}">
                    <a16:creationId xmlns:a16="http://schemas.microsoft.com/office/drawing/2014/main" xmlns="" id="{2518B945-21B5-4C96-8A4A-4EF272873EF6}"/>
                  </a:ext>
                </a:extLst>
              </p:cNvPr>
              <p:cNvSpPr>
                <a:spLocks/>
              </p:cNvSpPr>
              <p:nvPr/>
            </p:nvSpPr>
            <p:spPr bwMode="auto">
              <a:xfrm>
                <a:off x="2705" y="526"/>
                <a:ext cx="56" cy="151"/>
              </a:xfrm>
              <a:custGeom>
                <a:avLst/>
                <a:gdLst>
                  <a:gd name="T0" fmla="*/ 3 w 112"/>
                  <a:gd name="T1" fmla="*/ 10 h 302"/>
                  <a:gd name="T2" fmla="*/ 3 w 112"/>
                  <a:gd name="T3" fmla="*/ 10 h 302"/>
                  <a:gd name="T4" fmla="*/ 3 w 112"/>
                  <a:gd name="T5" fmla="*/ 10 h 302"/>
                  <a:gd name="T6" fmla="*/ 3 w 112"/>
                  <a:gd name="T7" fmla="*/ 10 h 302"/>
                  <a:gd name="T8" fmla="*/ 3 w 112"/>
                  <a:gd name="T9" fmla="*/ 10 h 302"/>
                  <a:gd name="T10" fmla="*/ 4 w 112"/>
                  <a:gd name="T11" fmla="*/ 8 h 302"/>
                  <a:gd name="T12" fmla="*/ 4 w 112"/>
                  <a:gd name="T13" fmla="*/ 7 h 302"/>
                  <a:gd name="T14" fmla="*/ 3 w 112"/>
                  <a:gd name="T15" fmla="*/ 5 h 302"/>
                  <a:gd name="T16" fmla="*/ 3 w 112"/>
                  <a:gd name="T17" fmla="*/ 4 h 302"/>
                  <a:gd name="T18" fmla="*/ 2 w 112"/>
                  <a:gd name="T19" fmla="*/ 3 h 302"/>
                  <a:gd name="T20" fmla="*/ 2 w 112"/>
                  <a:gd name="T21" fmla="*/ 2 h 302"/>
                  <a:gd name="T22" fmla="*/ 1 w 112"/>
                  <a:gd name="T23" fmla="*/ 1 h 302"/>
                  <a:gd name="T24" fmla="*/ 0 w 112"/>
                  <a:gd name="T25" fmla="*/ 0 h 302"/>
                  <a:gd name="T26" fmla="*/ 1 w 112"/>
                  <a:gd name="T27" fmla="*/ 1 h 302"/>
                  <a:gd name="T28" fmla="*/ 2 w 112"/>
                  <a:gd name="T29" fmla="*/ 2 h 302"/>
                  <a:gd name="T30" fmla="*/ 3 w 112"/>
                  <a:gd name="T31" fmla="*/ 3 h 302"/>
                  <a:gd name="T32" fmla="*/ 3 w 112"/>
                  <a:gd name="T33" fmla="*/ 4 h 302"/>
                  <a:gd name="T34" fmla="*/ 4 w 112"/>
                  <a:gd name="T35" fmla="*/ 6 h 302"/>
                  <a:gd name="T36" fmla="*/ 4 w 112"/>
                  <a:gd name="T37" fmla="*/ 7 h 302"/>
                  <a:gd name="T38" fmla="*/ 4 w 112"/>
                  <a:gd name="T39" fmla="*/ 9 h 302"/>
                  <a:gd name="T40" fmla="*/ 3 w 112"/>
                  <a:gd name="T41" fmla="*/ 10 h 30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2" h="302">
                    <a:moveTo>
                      <a:pt x="88" y="302"/>
                    </a:moveTo>
                    <a:lnTo>
                      <a:pt x="87" y="302"/>
                    </a:lnTo>
                    <a:lnTo>
                      <a:pt x="86" y="299"/>
                    </a:lnTo>
                    <a:lnTo>
                      <a:pt x="84" y="296"/>
                    </a:lnTo>
                    <a:lnTo>
                      <a:pt x="83" y="295"/>
                    </a:lnTo>
                    <a:lnTo>
                      <a:pt x="97" y="248"/>
                    </a:lnTo>
                    <a:lnTo>
                      <a:pt x="99" y="203"/>
                    </a:lnTo>
                    <a:lnTo>
                      <a:pt x="91" y="160"/>
                    </a:lnTo>
                    <a:lnTo>
                      <a:pt x="78" y="120"/>
                    </a:lnTo>
                    <a:lnTo>
                      <a:pt x="60" y="84"/>
                    </a:lnTo>
                    <a:lnTo>
                      <a:pt x="39" y="52"/>
                    </a:lnTo>
                    <a:lnTo>
                      <a:pt x="18" y="23"/>
                    </a:lnTo>
                    <a:lnTo>
                      <a:pt x="0" y="0"/>
                    </a:lnTo>
                    <a:lnTo>
                      <a:pt x="23" y="13"/>
                    </a:lnTo>
                    <a:lnTo>
                      <a:pt x="47" y="39"/>
                    </a:lnTo>
                    <a:lnTo>
                      <a:pt x="71" y="78"/>
                    </a:lnTo>
                    <a:lnTo>
                      <a:pt x="91" y="122"/>
                    </a:lnTo>
                    <a:lnTo>
                      <a:pt x="106" y="171"/>
                    </a:lnTo>
                    <a:lnTo>
                      <a:pt x="112" y="219"/>
                    </a:lnTo>
                    <a:lnTo>
                      <a:pt x="107" y="264"/>
                    </a:lnTo>
                    <a:lnTo>
                      <a:pt x="88" y="30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44" name="Freeform 42">
                <a:extLst>
                  <a:ext uri="{FF2B5EF4-FFF2-40B4-BE49-F238E27FC236}">
                    <a16:creationId xmlns:a16="http://schemas.microsoft.com/office/drawing/2014/main" xmlns="" id="{B856DDEC-5389-4F77-923B-03D208A23417}"/>
                  </a:ext>
                </a:extLst>
              </p:cNvPr>
              <p:cNvSpPr>
                <a:spLocks/>
              </p:cNvSpPr>
              <p:nvPr/>
            </p:nvSpPr>
            <p:spPr bwMode="auto">
              <a:xfrm>
                <a:off x="2684" y="549"/>
                <a:ext cx="50" cy="11"/>
              </a:xfrm>
              <a:custGeom>
                <a:avLst/>
                <a:gdLst>
                  <a:gd name="T0" fmla="*/ 0 w 101"/>
                  <a:gd name="T1" fmla="*/ 0 h 23"/>
                  <a:gd name="T2" fmla="*/ 0 w 101"/>
                  <a:gd name="T3" fmla="*/ 0 h 23"/>
                  <a:gd name="T4" fmla="*/ 0 w 101"/>
                  <a:gd name="T5" fmla="*/ 0 h 23"/>
                  <a:gd name="T6" fmla="*/ 0 w 101"/>
                  <a:gd name="T7" fmla="*/ 0 h 23"/>
                  <a:gd name="T8" fmla="*/ 1 w 101"/>
                  <a:gd name="T9" fmla="*/ 0 h 23"/>
                  <a:gd name="T10" fmla="*/ 1 w 101"/>
                  <a:gd name="T11" fmla="*/ 0 h 23"/>
                  <a:gd name="T12" fmla="*/ 2 w 101"/>
                  <a:gd name="T13" fmla="*/ 0 h 23"/>
                  <a:gd name="T14" fmla="*/ 2 w 101"/>
                  <a:gd name="T15" fmla="*/ 0 h 23"/>
                  <a:gd name="T16" fmla="*/ 3 w 101"/>
                  <a:gd name="T17" fmla="*/ 0 h 23"/>
                  <a:gd name="T18" fmla="*/ 2 w 101"/>
                  <a:gd name="T19" fmla="*/ 0 h 23"/>
                  <a:gd name="T20" fmla="*/ 2 w 101"/>
                  <a:gd name="T21" fmla="*/ 0 h 23"/>
                  <a:gd name="T22" fmla="*/ 1 w 101"/>
                  <a:gd name="T23" fmla="*/ 0 h 23"/>
                  <a:gd name="T24" fmla="*/ 1 w 101"/>
                  <a:gd name="T25" fmla="*/ 0 h 23"/>
                  <a:gd name="T26" fmla="*/ 0 w 101"/>
                  <a:gd name="T27" fmla="*/ 0 h 23"/>
                  <a:gd name="T28" fmla="*/ 0 w 101"/>
                  <a:gd name="T29" fmla="*/ 0 h 23"/>
                  <a:gd name="T30" fmla="*/ 0 w 101"/>
                  <a:gd name="T31" fmla="*/ 0 h 23"/>
                  <a:gd name="T32" fmla="*/ 0 w 101"/>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1" h="23">
                    <a:moveTo>
                      <a:pt x="0" y="3"/>
                    </a:moveTo>
                    <a:lnTo>
                      <a:pt x="4" y="0"/>
                    </a:lnTo>
                    <a:lnTo>
                      <a:pt x="13" y="0"/>
                    </a:lnTo>
                    <a:lnTo>
                      <a:pt x="26" y="0"/>
                    </a:lnTo>
                    <a:lnTo>
                      <a:pt x="42" y="1"/>
                    </a:lnTo>
                    <a:lnTo>
                      <a:pt x="58" y="4"/>
                    </a:lnTo>
                    <a:lnTo>
                      <a:pt x="74" y="8"/>
                    </a:lnTo>
                    <a:lnTo>
                      <a:pt x="89" y="15"/>
                    </a:lnTo>
                    <a:lnTo>
                      <a:pt x="101" y="23"/>
                    </a:lnTo>
                    <a:lnTo>
                      <a:pt x="89" y="21"/>
                    </a:lnTo>
                    <a:lnTo>
                      <a:pt x="75" y="18"/>
                    </a:lnTo>
                    <a:lnTo>
                      <a:pt x="58" y="15"/>
                    </a:lnTo>
                    <a:lnTo>
                      <a:pt x="42" y="13"/>
                    </a:lnTo>
                    <a:lnTo>
                      <a:pt x="26" y="11"/>
                    </a:lnTo>
                    <a:lnTo>
                      <a:pt x="13" y="7"/>
                    </a:lnTo>
                    <a:lnTo>
                      <a:pt x="4" y="5"/>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45" name="Freeform 43">
                <a:extLst>
                  <a:ext uri="{FF2B5EF4-FFF2-40B4-BE49-F238E27FC236}">
                    <a16:creationId xmlns:a16="http://schemas.microsoft.com/office/drawing/2014/main" xmlns="" id="{38288EAB-BC91-45B2-BAA0-8C59E549F593}"/>
                  </a:ext>
                </a:extLst>
              </p:cNvPr>
              <p:cNvSpPr>
                <a:spLocks/>
              </p:cNvSpPr>
              <p:nvPr/>
            </p:nvSpPr>
            <p:spPr bwMode="auto">
              <a:xfrm>
                <a:off x="2682" y="558"/>
                <a:ext cx="60" cy="15"/>
              </a:xfrm>
              <a:custGeom>
                <a:avLst/>
                <a:gdLst>
                  <a:gd name="T0" fmla="*/ 0 w 120"/>
                  <a:gd name="T1" fmla="*/ 0 h 31"/>
                  <a:gd name="T2" fmla="*/ 1 w 120"/>
                  <a:gd name="T3" fmla="*/ 0 h 31"/>
                  <a:gd name="T4" fmla="*/ 1 w 120"/>
                  <a:gd name="T5" fmla="*/ 0 h 31"/>
                  <a:gd name="T6" fmla="*/ 1 w 120"/>
                  <a:gd name="T7" fmla="*/ 0 h 31"/>
                  <a:gd name="T8" fmla="*/ 2 w 120"/>
                  <a:gd name="T9" fmla="*/ 0 h 31"/>
                  <a:gd name="T10" fmla="*/ 3 w 120"/>
                  <a:gd name="T11" fmla="*/ 0 h 31"/>
                  <a:gd name="T12" fmla="*/ 3 w 120"/>
                  <a:gd name="T13" fmla="*/ 0 h 31"/>
                  <a:gd name="T14" fmla="*/ 4 w 120"/>
                  <a:gd name="T15" fmla="*/ 0 h 31"/>
                  <a:gd name="T16" fmla="*/ 4 w 120"/>
                  <a:gd name="T17" fmla="*/ 0 h 31"/>
                  <a:gd name="T18" fmla="*/ 4 w 120"/>
                  <a:gd name="T19" fmla="*/ 0 h 31"/>
                  <a:gd name="T20" fmla="*/ 3 w 120"/>
                  <a:gd name="T21" fmla="*/ 0 h 31"/>
                  <a:gd name="T22" fmla="*/ 3 w 120"/>
                  <a:gd name="T23" fmla="*/ 0 h 31"/>
                  <a:gd name="T24" fmla="*/ 2 w 120"/>
                  <a:gd name="T25" fmla="*/ 0 h 31"/>
                  <a:gd name="T26" fmla="*/ 2 w 120"/>
                  <a:gd name="T27" fmla="*/ 0 h 31"/>
                  <a:gd name="T28" fmla="*/ 1 w 120"/>
                  <a:gd name="T29" fmla="*/ 0 h 31"/>
                  <a:gd name="T30" fmla="*/ 1 w 120"/>
                  <a:gd name="T31" fmla="*/ 0 h 31"/>
                  <a:gd name="T32" fmla="*/ 0 w 120"/>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0" h="31">
                    <a:moveTo>
                      <a:pt x="0" y="3"/>
                    </a:moveTo>
                    <a:lnTo>
                      <a:pt x="5" y="1"/>
                    </a:lnTo>
                    <a:lnTo>
                      <a:pt x="15" y="0"/>
                    </a:lnTo>
                    <a:lnTo>
                      <a:pt x="31" y="1"/>
                    </a:lnTo>
                    <a:lnTo>
                      <a:pt x="51" y="4"/>
                    </a:lnTo>
                    <a:lnTo>
                      <a:pt x="70" y="9"/>
                    </a:lnTo>
                    <a:lnTo>
                      <a:pt x="90" y="16"/>
                    </a:lnTo>
                    <a:lnTo>
                      <a:pt x="107" y="23"/>
                    </a:lnTo>
                    <a:lnTo>
                      <a:pt x="120" y="31"/>
                    </a:lnTo>
                    <a:lnTo>
                      <a:pt x="110" y="28"/>
                    </a:lnTo>
                    <a:lnTo>
                      <a:pt x="94" y="25"/>
                    </a:lnTo>
                    <a:lnTo>
                      <a:pt x="75" y="23"/>
                    </a:lnTo>
                    <a:lnTo>
                      <a:pt x="54" y="18"/>
                    </a:lnTo>
                    <a:lnTo>
                      <a:pt x="33" y="15"/>
                    </a:lnTo>
                    <a:lnTo>
                      <a:pt x="16" y="11"/>
                    </a:lnTo>
                    <a:lnTo>
                      <a:pt x="5" y="7"/>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46" name="Freeform 44">
                <a:extLst>
                  <a:ext uri="{FF2B5EF4-FFF2-40B4-BE49-F238E27FC236}">
                    <a16:creationId xmlns:a16="http://schemas.microsoft.com/office/drawing/2014/main" xmlns="" id="{646A5296-DC73-4863-8F3F-5BE157F53E01}"/>
                  </a:ext>
                </a:extLst>
              </p:cNvPr>
              <p:cNvSpPr>
                <a:spLocks/>
              </p:cNvSpPr>
              <p:nvPr/>
            </p:nvSpPr>
            <p:spPr bwMode="auto">
              <a:xfrm>
                <a:off x="2690" y="583"/>
                <a:ext cx="62" cy="12"/>
              </a:xfrm>
              <a:custGeom>
                <a:avLst/>
                <a:gdLst>
                  <a:gd name="T0" fmla="*/ 0 w 124"/>
                  <a:gd name="T1" fmla="*/ 0 h 25"/>
                  <a:gd name="T2" fmla="*/ 1 w 124"/>
                  <a:gd name="T3" fmla="*/ 0 h 25"/>
                  <a:gd name="T4" fmla="*/ 1 w 124"/>
                  <a:gd name="T5" fmla="*/ 0 h 25"/>
                  <a:gd name="T6" fmla="*/ 2 w 124"/>
                  <a:gd name="T7" fmla="*/ 0 h 25"/>
                  <a:gd name="T8" fmla="*/ 2 w 124"/>
                  <a:gd name="T9" fmla="*/ 0 h 25"/>
                  <a:gd name="T10" fmla="*/ 3 w 124"/>
                  <a:gd name="T11" fmla="*/ 0 h 25"/>
                  <a:gd name="T12" fmla="*/ 4 w 124"/>
                  <a:gd name="T13" fmla="*/ 0 h 25"/>
                  <a:gd name="T14" fmla="*/ 4 w 124"/>
                  <a:gd name="T15" fmla="*/ 0 h 25"/>
                  <a:gd name="T16" fmla="*/ 4 w 124"/>
                  <a:gd name="T17" fmla="*/ 0 h 25"/>
                  <a:gd name="T18" fmla="*/ 4 w 124"/>
                  <a:gd name="T19" fmla="*/ 0 h 25"/>
                  <a:gd name="T20" fmla="*/ 4 w 124"/>
                  <a:gd name="T21" fmla="*/ 0 h 25"/>
                  <a:gd name="T22" fmla="*/ 3 w 124"/>
                  <a:gd name="T23" fmla="*/ 0 h 25"/>
                  <a:gd name="T24" fmla="*/ 2 w 124"/>
                  <a:gd name="T25" fmla="*/ 0 h 25"/>
                  <a:gd name="T26" fmla="*/ 2 w 124"/>
                  <a:gd name="T27" fmla="*/ 0 h 25"/>
                  <a:gd name="T28" fmla="*/ 1 w 124"/>
                  <a:gd name="T29" fmla="*/ 0 h 25"/>
                  <a:gd name="T30" fmla="*/ 1 w 124"/>
                  <a:gd name="T31" fmla="*/ 0 h 25"/>
                  <a:gd name="T32" fmla="*/ 0 w 124"/>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4" h="25">
                    <a:moveTo>
                      <a:pt x="0" y="5"/>
                    </a:moveTo>
                    <a:lnTo>
                      <a:pt x="5" y="2"/>
                    </a:lnTo>
                    <a:lnTo>
                      <a:pt x="17" y="0"/>
                    </a:lnTo>
                    <a:lnTo>
                      <a:pt x="34" y="0"/>
                    </a:lnTo>
                    <a:lnTo>
                      <a:pt x="55" y="3"/>
                    </a:lnTo>
                    <a:lnTo>
                      <a:pt x="76" y="6"/>
                    </a:lnTo>
                    <a:lnTo>
                      <a:pt x="97" y="11"/>
                    </a:lnTo>
                    <a:lnTo>
                      <a:pt x="113" y="17"/>
                    </a:lnTo>
                    <a:lnTo>
                      <a:pt x="124" y="25"/>
                    </a:lnTo>
                    <a:lnTo>
                      <a:pt x="115" y="23"/>
                    </a:lnTo>
                    <a:lnTo>
                      <a:pt x="99" y="22"/>
                    </a:lnTo>
                    <a:lnTo>
                      <a:pt x="78" y="20"/>
                    </a:lnTo>
                    <a:lnTo>
                      <a:pt x="56" y="18"/>
                    </a:lnTo>
                    <a:lnTo>
                      <a:pt x="36" y="14"/>
                    </a:lnTo>
                    <a:lnTo>
                      <a:pt x="17" y="11"/>
                    </a:lnTo>
                    <a:lnTo>
                      <a:pt x="5" y="8"/>
                    </a:lnTo>
                    <a:lnTo>
                      <a:pt x="0" y="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47" name="Freeform 45">
                <a:extLst>
                  <a:ext uri="{FF2B5EF4-FFF2-40B4-BE49-F238E27FC236}">
                    <a16:creationId xmlns:a16="http://schemas.microsoft.com/office/drawing/2014/main" xmlns="" id="{3FBD298E-6AE9-400F-975E-CAF83827C600}"/>
                  </a:ext>
                </a:extLst>
              </p:cNvPr>
              <p:cNvSpPr>
                <a:spLocks/>
              </p:cNvSpPr>
              <p:nvPr/>
            </p:nvSpPr>
            <p:spPr bwMode="auto">
              <a:xfrm>
                <a:off x="2700" y="599"/>
                <a:ext cx="56" cy="10"/>
              </a:xfrm>
              <a:custGeom>
                <a:avLst/>
                <a:gdLst>
                  <a:gd name="T0" fmla="*/ 0 w 112"/>
                  <a:gd name="T1" fmla="*/ 1 h 19"/>
                  <a:gd name="T2" fmla="*/ 1 w 112"/>
                  <a:gd name="T3" fmla="*/ 1 h 19"/>
                  <a:gd name="T4" fmla="*/ 1 w 112"/>
                  <a:gd name="T5" fmla="*/ 0 h 19"/>
                  <a:gd name="T6" fmla="*/ 1 w 112"/>
                  <a:gd name="T7" fmla="*/ 0 h 19"/>
                  <a:gd name="T8" fmla="*/ 2 w 112"/>
                  <a:gd name="T9" fmla="*/ 1 h 19"/>
                  <a:gd name="T10" fmla="*/ 3 w 112"/>
                  <a:gd name="T11" fmla="*/ 1 h 19"/>
                  <a:gd name="T12" fmla="*/ 3 w 112"/>
                  <a:gd name="T13" fmla="*/ 1 h 19"/>
                  <a:gd name="T14" fmla="*/ 4 w 112"/>
                  <a:gd name="T15" fmla="*/ 1 h 19"/>
                  <a:gd name="T16" fmla="*/ 4 w 112"/>
                  <a:gd name="T17" fmla="*/ 1 h 19"/>
                  <a:gd name="T18" fmla="*/ 4 w 112"/>
                  <a:gd name="T19" fmla="*/ 1 h 19"/>
                  <a:gd name="T20" fmla="*/ 3 w 112"/>
                  <a:gd name="T21" fmla="*/ 1 h 19"/>
                  <a:gd name="T22" fmla="*/ 3 w 112"/>
                  <a:gd name="T23" fmla="*/ 1 h 19"/>
                  <a:gd name="T24" fmla="*/ 2 w 112"/>
                  <a:gd name="T25" fmla="*/ 1 h 19"/>
                  <a:gd name="T26" fmla="*/ 1 w 112"/>
                  <a:gd name="T27" fmla="*/ 1 h 19"/>
                  <a:gd name="T28" fmla="*/ 1 w 112"/>
                  <a:gd name="T29" fmla="*/ 1 h 19"/>
                  <a:gd name="T30" fmla="*/ 1 w 112"/>
                  <a:gd name="T31" fmla="*/ 1 h 19"/>
                  <a:gd name="T32" fmla="*/ 0 w 112"/>
                  <a:gd name="T33" fmla="*/ 1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2" h="19">
                    <a:moveTo>
                      <a:pt x="0" y="3"/>
                    </a:moveTo>
                    <a:lnTo>
                      <a:pt x="4" y="1"/>
                    </a:lnTo>
                    <a:lnTo>
                      <a:pt x="15" y="0"/>
                    </a:lnTo>
                    <a:lnTo>
                      <a:pt x="32" y="0"/>
                    </a:lnTo>
                    <a:lnTo>
                      <a:pt x="51" y="2"/>
                    </a:lnTo>
                    <a:lnTo>
                      <a:pt x="71" y="4"/>
                    </a:lnTo>
                    <a:lnTo>
                      <a:pt x="89" y="8"/>
                    </a:lnTo>
                    <a:lnTo>
                      <a:pt x="103" y="13"/>
                    </a:lnTo>
                    <a:lnTo>
                      <a:pt x="112" y="19"/>
                    </a:lnTo>
                    <a:lnTo>
                      <a:pt x="102" y="18"/>
                    </a:lnTo>
                    <a:lnTo>
                      <a:pt x="87" y="17"/>
                    </a:lnTo>
                    <a:lnTo>
                      <a:pt x="68" y="16"/>
                    </a:lnTo>
                    <a:lnTo>
                      <a:pt x="49" y="15"/>
                    </a:lnTo>
                    <a:lnTo>
                      <a:pt x="30" y="12"/>
                    </a:lnTo>
                    <a:lnTo>
                      <a:pt x="14" y="10"/>
                    </a:lnTo>
                    <a:lnTo>
                      <a:pt x="4" y="8"/>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48" name="Freeform 46">
                <a:extLst>
                  <a:ext uri="{FF2B5EF4-FFF2-40B4-BE49-F238E27FC236}">
                    <a16:creationId xmlns:a16="http://schemas.microsoft.com/office/drawing/2014/main" xmlns="" id="{00FF8164-59CF-4CEF-902C-5C5F0E085862}"/>
                  </a:ext>
                </a:extLst>
              </p:cNvPr>
              <p:cNvSpPr>
                <a:spLocks/>
              </p:cNvSpPr>
              <p:nvPr/>
            </p:nvSpPr>
            <p:spPr bwMode="auto">
              <a:xfrm>
                <a:off x="2712" y="626"/>
                <a:ext cx="47" cy="7"/>
              </a:xfrm>
              <a:custGeom>
                <a:avLst/>
                <a:gdLst>
                  <a:gd name="T0" fmla="*/ 0 w 94"/>
                  <a:gd name="T1" fmla="*/ 0 h 15"/>
                  <a:gd name="T2" fmla="*/ 1 w 94"/>
                  <a:gd name="T3" fmla="*/ 0 h 15"/>
                  <a:gd name="T4" fmla="*/ 1 w 94"/>
                  <a:gd name="T5" fmla="*/ 0 h 15"/>
                  <a:gd name="T6" fmla="*/ 1 w 94"/>
                  <a:gd name="T7" fmla="*/ 0 h 15"/>
                  <a:gd name="T8" fmla="*/ 2 w 94"/>
                  <a:gd name="T9" fmla="*/ 0 h 15"/>
                  <a:gd name="T10" fmla="*/ 2 w 94"/>
                  <a:gd name="T11" fmla="*/ 0 h 15"/>
                  <a:gd name="T12" fmla="*/ 3 w 94"/>
                  <a:gd name="T13" fmla="*/ 0 h 15"/>
                  <a:gd name="T14" fmla="*/ 3 w 94"/>
                  <a:gd name="T15" fmla="*/ 0 h 15"/>
                  <a:gd name="T16" fmla="*/ 3 w 94"/>
                  <a:gd name="T17" fmla="*/ 0 h 15"/>
                  <a:gd name="T18" fmla="*/ 3 w 94"/>
                  <a:gd name="T19" fmla="*/ 0 h 15"/>
                  <a:gd name="T20" fmla="*/ 3 w 94"/>
                  <a:gd name="T21" fmla="*/ 0 h 15"/>
                  <a:gd name="T22" fmla="*/ 2 w 94"/>
                  <a:gd name="T23" fmla="*/ 0 h 15"/>
                  <a:gd name="T24" fmla="*/ 2 w 94"/>
                  <a:gd name="T25" fmla="*/ 0 h 15"/>
                  <a:gd name="T26" fmla="*/ 1 w 94"/>
                  <a:gd name="T27" fmla="*/ 0 h 15"/>
                  <a:gd name="T28" fmla="*/ 1 w 94"/>
                  <a:gd name="T29" fmla="*/ 0 h 15"/>
                  <a:gd name="T30" fmla="*/ 1 w 94"/>
                  <a:gd name="T31" fmla="*/ 0 h 15"/>
                  <a:gd name="T32" fmla="*/ 0 w 94"/>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4" h="15">
                    <a:moveTo>
                      <a:pt x="0" y="9"/>
                    </a:moveTo>
                    <a:lnTo>
                      <a:pt x="3" y="5"/>
                    </a:lnTo>
                    <a:lnTo>
                      <a:pt x="11" y="3"/>
                    </a:lnTo>
                    <a:lnTo>
                      <a:pt x="24" y="1"/>
                    </a:lnTo>
                    <a:lnTo>
                      <a:pt x="38" y="0"/>
                    </a:lnTo>
                    <a:lnTo>
                      <a:pt x="54" y="1"/>
                    </a:lnTo>
                    <a:lnTo>
                      <a:pt x="69" y="3"/>
                    </a:lnTo>
                    <a:lnTo>
                      <a:pt x="83" y="8"/>
                    </a:lnTo>
                    <a:lnTo>
                      <a:pt x="94" y="15"/>
                    </a:lnTo>
                    <a:lnTo>
                      <a:pt x="85" y="13"/>
                    </a:lnTo>
                    <a:lnTo>
                      <a:pt x="71" y="13"/>
                    </a:lnTo>
                    <a:lnTo>
                      <a:pt x="55" y="13"/>
                    </a:lnTo>
                    <a:lnTo>
                      <a:pt x="39" y="13"/>
                    </a:lnTo>
                    <a:lnTo>
                      <a:pt x="24" y="13"/>
                    </a:lnTo>
                    <a:lnTo>
                      <a:pt x="11" y="13"/>
                    </a:lnTo>
                    <a:lnTo>
                      <a:pt x="3" y="11"/>
                    </a:lnTo>
                    <a:lnTo>
                      <a:pt x="0" y="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49" name="Freeform 47">
                <a:extLst>
                  <a:ext uri="{FF2B5EF4-FFF2-40B4-BE49-F238E27FC236}">
                    <a16:creationId xmlns:a16="http://schemas.microsoft.com/office/drawing/2014/main" xmlns="" id="{64CB7393-11C7-457B-86DB-361C3202EA9D}"/>
                  </a:ext>
                </a:extLst>
              </p:cNvPr>
              <p:cNvSpPr>
                <a:spLocks/>
              </p:cNvSpPr>
              <p:nvPr/>
            </p:nvSpPr>
            <p:spPr bwMode="auto">
              <a:xfrm>
                <a:off x="2730" y="664"/>
                <a:ext cx="23" cy="9"/>
              </a:xfrm>
              <a:custGeom>
                <a:avLst/>
                <a:gdLst>
                  <a:gd name="T0" fmla="*/ 0 w 46"/>
                  <a:gd name="T1" fmla="*/ 1 h 18"/>
                  <a:gd name="T2" fmla="*/ 1 w 46"/>
                  <a:gd name="T3" fmla="*/ 1 h 18"/>
                  <a:gd name="T4" fmla="*/ 1 w 46"/>
                  <a:gd name="T5" fmla="*/ 1 h 18"/>
                  <a:gd name="T6" fmla="*/ 1 w 46"/>
                  <a:gd name="T7" fmla="*/ 1 h 18"/>
                  <a:gd name="T8" fmla="*/ 1 w 46"/>
                  <a:gd name="T9" fmla="*/ 1 h 18"/>
                  <a:gd name="T10" fmla="*/ 1 w 46"/>
                  <a:gd name="T11" fmla="*/ 1 h 18"/>
                  <a:gd name="T12" fmla="*/ 2 w 46"/>
                  <a:gd name="T13" fmla="*/ 0 h 18"/>
                  <a:gd name="T14" fmla="*/ 2 w 46"/>
                  <a:gd name="T15" fmla="*/ 1 h 18"/>
                  <a:gd name="T16" fmla="*/ 2 w 46"/>
                  <a:gd name="T17" fmla="*/ 1 h 18"/>
                  <a:gd name="T18" fmla="*/ 2 w 46"/>
                  <a:gd name="T19" fmla="*/ 1 h 18"/>
                  <a:gd name="T20" fmla="*/ 2 w 46"/>
                  <a:gd name="T21" fmla="*/ 1 h 18"/>
                  <a:gd name="T22" fmla="*/ 1 w 46"/>
                  <a:gd name="T23" fmla="*/ 1 h 18"/>
                  <a:gd name="T24" fmla="*/ 1 w 46"/>
                  <a:gd name="T25" fmla="*/ 1 h 18"/>
                  <a:gd name="T26" fmla="*/ 1 w 46"/>
                  <a:gd name="T27" fmla="*/ 1 h 18"/>
                  <a:gd name="T28" fmla="*/ 1 w 46"/>
                  <a:gd name="T29" fmla="*/ 1 h 18"/>
                  <a:gd name="T30" fmla="*/ 1 w 46"/>
                  <a:gd name="T31" fmla="*/ 1 h 18"/>
                  <a:gd name="T32" fmla="*/ 0 w 4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18">
                    <a:moveTo>
                      <a:pt x="0" y="16"/>
                    </a:moveTo>
                    <a:lnTo>
                      <a:pt x="1" y="12"/>
                    </a:lnTo>
                    <a:lnTo>
                      <a:pt x="6" y="9"/>
                    </a:lnTo>
                    <a:lnTo>
                      <a:pt x="12" y="5"/>
                    </a:lnTo>
                    <a:lnTo>
                      <a:pt x="20" y="3"/>
                    </a:lnTo>
                    <a:lnTo>
                      <a:pt x="28" y="1"/>
                    </a:lnTo>
                    <a:lnTo>
                      <a:pt x="36" y="0"/>
                    </a:lnTo>
                    <a:lnTo>
                      <a:pt x="42" y="2"/>
                    </a:lnTo>
                    <a:lnTo>
                      <a:pt x="46" y="5"/>
                    </a:lnTo>
                    <a:lnTo>
                      <a:pt x="39" y="4"/>
                    </a:lnTo>
                    <a:lnTo>
                      <a:pt x="33" y="5"/>
                    </a:lnTo>
                    <a:lnTo>
                      <a:pt x="25" y="9"/>
                    </a:lnTo>
                    <a:lnTo>
                      <a:pt x="16" y="12"/>
                    </a:lnTo>
                    <a:lnTo>
                      <a:pt x="11" y="16"/>
                    </a:lnTo>
                    <a:lnTo>
                      <a:pt x="5" y="18"/>
                    </a:lnTo>
                    <a:lnTo>
                      <a:pt x="1" y="18"/>
                    </a:lnTo>
                    <a:lnTo>
                      <a:pt x="0" y="1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50" name="Freeform 48">
                <a:extLst>
                  <a:ext uri="{FF2B5EF4-FFF2-40B4-BE49-F238E27FC236}">
                    <a16:creationId xmlns:a16="http://schemas.microsoft.com/office/drawing/2014/main" xmlns="" id="{7B86E8C2-50C9-4CDE-986C-1BBD92F3A9D3}"/>
                  </a:ext>
                </a:extLst>
              </p:cNvPr>
              <p:cNvSpPr>
                <a:spLocks/>
              </p:cNvSpPr>
              <p:nvPr/>
            </p:nvSpPr>
            <p:spPr bwMode="auto">
              <a:xfrm>
                <a:off x="2681" y="534"/>
                <a:ext cx="42" cy="11"/>
              </a:xfrm>
              <a:custGeom>
                <a:avLst/>
                <a:gdLst>
                  <a:gd name="T0" fmla="*/ 0 w 86"/>
                  <a:gd name="T1" fmla="*/ 0 h 23"/>
                  <a:gd name="T2" fmla="*/ 0 w 86"/>
                  <a:gd name="T3" fmla="*/ 0 h 23"/>
                  <a:gd name="T4" fmla="*/ 0 w 86"/>
                  <a:gd name="T5" fmla="*/ 0 h 23"/>
                  <a:gd name="T6" fmla="*/ 0 w 86"/>
                  <a:gd name="T7" fmla="*/ 0 h 23"/>
                  <a:gd name="T8" fmla="*/ 1 w 86"/>
                  <a:gd name="T9" fmla="*/ 0 h 23"/>
                  <a:gd name="T10" fmla="*/ 1 w 86"/>
                  <a:gd name="T11" fmla="*/ 0 h 23"/>
                  <a:gd name="T12" fmla="*/ 1 w 86"/>
                  <a:gd name="T13" fmla="*/ 0 h 23"/>
                  <a:gd name="T14" fmla="*/ 2 w 86"/>
                  <a:gd name="T15" fmla="*/ 0 h 23"/>
                  <a:gd name="T16" fmla="*/ 2 w 86"/>
                  <a:gd name="T17" fmla="*/ 0 h 23"/>
                  <a:gd name="T18" fmla="*/ 2 w 86"/>
                  <a:gd name="T19" fmla="*/ 0 h 23"/>
                  <a:gd name="T20" fmla="*/ 1 w 86"/>
                  <a:gd name="T21" fmla="*/ 0 h 23"/>
                  <a:gd name="T22" fmla="*/ 1 w 86"/>
                  <a:gd name="T23" fmla="*/ 0 h 23"/>
                  <a:gd name="T24" fmla="*/ 1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6" h="23">
                    <a:moveTo>
                      <a:pt x="0" y="4"/>
                    </a:moveTo>
                    <a:lnTo>
                      <a:pt x="4" y="1"/>
                    </a:lnTo>
                    <a:lnTo>
                      <a:pt x="11" y="0"/>
                    </a:lnTo>
                    <a:lnTo>
                      <a:pt x="21" y="0"/>
                    </a:lnTo>
                    <a:lnTo>
                      <a:pt x="35" y="1"/>
                    </a:lnTo>
                    <a:lnTo>
                      <a:pt x="49" y="4"/>
                    </a:lnTo>
                    <a:lnTo>
                      <a:pt x="63" y="8"/>
                    </a:lnTo>
                    <a:lnTo>
                      <a:pt x="75" y="15"/>
                    </a:lnTo>
                    <a:lnTo>
                      <a:pt x="86" y="23"/>
                    </a:lnTo>
                    <a:lnTo>
                      <a:pt x="75" y="21"/>
                    </a:lnTo>
                    <a:lnTo>
                      <a:pt x="63" y="19"/>
                    </a:lnTo>
                    <a:lnTo>
                      <a:pt x="49" y="16"/>
                    </a:lnTo>
                    <a:lnTo>
                      <a:pt x="35" y="13"/>
                    </a:lnTo>
                    <a:lnTo>
                      <a:pt x="21" y="11"/>
                    </a:lnTo>
                    <a:lnTo>
                      <a:pt x="11" y="8"/>
                    </a:lnTo>
                    <a:lnTo>
                      <a:pt x="3" y="6"/>
                    </a:lnTo>
                    <a:lnTo>
                      <a:pt x="0"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51" name="Freeform 49">
                <a:extLst>
                  <a:ext uri="{FF2B5EF4-FFF2-40B4-BE49-F238E27FC236}">
                    <a16:creationId xmlns:a16="http://schemas.microsoft.com/office/drawing/2014/main" xmlns="" id="{44D9113D-184D-49CC-849A-94E99BCE495F}"/>
                  </a:ext>
                </a:extLst>
              </p:cNvPr>
              <p:cNvSpPr>
                <a:spLocks/>
              </p:cNvSpPr>
              <p:nvPr/>
            </p:nvSpPr>
            <p:spPr bwMode="auto">
              <a:xfrm>
                <a:off x="2686" y="571"/>
                <a:ext cx="61" cy="12"/>
              </a:xfrm>
              <a:custGeom>
                <a:avLst/>
                <a:gdLst>
                  <a:gd name="T0" fmla="*/ 0 w 121"/>
                  <a:gd name="T1" fmla="*/ 1 h 24"/>
                  <a:gd name="T2" fmla="*/ 1 w 121"/>
                  <a:gd name="T3" fmla="*/ 1 h 24"/>
                  <a:gd name="T4" fmla="*/ 1 w 121"/>
                  <a:gd name="T5" fmla="*/ 0 h 24"/>
                  <a:gd name="T6" fmla="*/ 2 w 121"/>
                  <a:gd name="T7" fmla="*/ 0 h 24"/>
                  <a:gd name="T8" fmla="*/ 2 w 121"/>
                  <a:gd name="T9" fmla="*/ 1 h 24"/>
                  <a:gd name="T10" fmla="*/ 3 w 121"/>
                  <a:gd name="T11" fmla="*/ 1 h 24"/>
                  <a:gd name="T12" fmla="*/ 3 w 121"/>
                  <a:gd name="T13" fmla="*/ 1 h 24"/>
                  <a:gd name="T14" fmla="*/ 4 w 121"/>
                  <a:gd name="T15" fmla="*/ 1 h 24"/>
                  <a:gd name="T16" fmla="*/ 4 w 121"/>
                  <a:gd name="T17" fmla="*/ 1 h 24"/>
                  <a:gd name="T18" fmla="*/ 4 w 121"/>
                  <a:gd name="T19" fmla="*/ 1 h 24"/>
                  <a:gd name="T20" fmla="*/ 3 w 121"/>
                  <a:gd name="T21" fmla="*/ 1 h 24"/>
                  <a:gd name="T22" fmla="*/ 3 w 121"/>
                  <a:gd name="T23" fmla="*/ 1 h 24"/>
                  <a:gd name="T24" fmla="*/ 2 w 121"/>
                  <a:gd name="T25" fmla="*/ 1 h 24"/>
                  <a:gd name="T26" fmla="*/ 2 w 121"/>
                  <a:gd name="T27" fmla="*/ 1 h 24"/>
                  <a:gd name="T28" fmla="*/ 1 w 121"/>
                  <a:gd name="T29" fmla="*/ 1 h 24"/>
                  <a:gd name="T30" fmla="*/ 1 w 121"/>
                  <a:gd name="T31" fmla="*/ 1 h 24"/>
                  <a:gd name="T32" fmla="*/ 0 w 121"/>
                  <a:gd name="T33" fmla="*/ 1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1" h="24">
                    <a:moveTo>
                      <a:pt x="0" y="5"/>
                    </a:moveTo>
                    <a:lnTo>
                      <a:pt x="5" y="1"/>
                    </a:lnTo>
                    <a:lnTo>
                      <a:pt x="17" y="0"/>
                    </a:lnTo>
                    <a:lnTo>
                      <a:pt x="33" y="0"/>
                    </a:lnTo>
                    <a:lnTo>
                      <a:pt x="54" y="2"/>
                    </a:lnTo>
                    <a:lnTo>
                      <a:pt x="74" y="6"/>
                    </a:lnTo>
                    <a:lnTo>
                      <a:pt x="93" y="11"/>
                    </a:lnTo>
                    <a:lnTo>
                      <a:pt x="109" y="16"/>
                    </a:lnTo>
                    <a:lnTo>
                      <a:pt x="121" y="24"/>
                    </a:lnTo>
                    <a:lnTo>
                      <a:pt x="112" y="23"/>
                    </a:lnTo>
                    <a:lnTo>
                      <a:pt x="96" y="22"/>
                    </a:lnTo>
                    <a:lnTo>
                      <a:pt x="76" y="20"/>
                    </a:lnTo>
                    <a:lnTo>
                      <a:pt x="55" y="17"/>
                    </a:lnTo>
                    <a:lnTo>
                      <a:pt x="35" y="14"/>
                    </a:lnTo>
                    <a:lnTo>
                      <a:pt x="16" y="11"/>
                    </a:lnTo>
                    <a:lnTo>
                      <a:pt x="5" y="8"/>
                    </a:lnTo>
                    <a:lnTo>
                      <a:pt x="0" y="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52" name="Freeform 50">
                <a:extLst>
                  <a:ext uri="{FF2B5EF4-FFF2-40B4-BE49-F238E27FC236}">
                    <a16:creationId xmlns:a16="http://schemas.microsoft.com/office/drawing/2014/main" xmlns="" id="{863D8939-1CFD-421D-BB83-6E7880314E98}"/>
                  </a:ext>
                </a:extLst>
              </p:cNvPr>
              <p:cNvSpPr>
                <a:spLocks/>
              </p:cNvSpPr>
              <p:nvPr/>
            </p:nvSpPr>
            <p:spPr bwMode="auto">
              <a:xfrm>
                <a:off x="2703" y="615"/>
                <a:ext cx="55" cy="7"/>
              </a:xfrm>
              <a:custGeom>
                <a:avLst/>
                <a:gdLst>
                  <a:gd name="T0" fmla="*/ 0 w 110"/>
                  <a:gd name="T1" fmla="*/ 1 h 14"/>
                  <a:gd name="T2" fmla="*/ 1 w 110"/>
                  <a:gd name="T3" fmla="*/ 1 h 14"/>
                  <a:gd name="T4" fmla="*/ 1 w 110"/>
                  <a:gd name="T5" fmla="*/ 1 h 14"/>
                  <a:gd name="T6" fmla="*/ 1 w 110"/>
                  <a:gd name="T7" fmla="*/ 1 h 14"/>
                  <a:gd name="T8" fmla="*/ 2 w 110"/>
                  <a:gd name="T9" fmla="*/ 0 h 14"/>
                  <a:gd name="T10" fmla="*/ 3 w 110"/>
                  <a:gd name="T11" fmla="*/ 0 h 14"/>
                  <a:gd name="T12" fmla="*/ 3 w 110"/>
                  <a:gd name="T13" fmla="*/ 1 h 14"/>
                  <a:gd name="T14" fmla="*/ 4 w 110"/>
                  <a:gd name="T15" fmla="*/ 1 h 14"/>
                  <a:gd name="T16" fmla="*/ 4 w 110"/>
                  <a:gd name="T17" fmla="*/ 1 h 14"/>
                  <a:gd name="T18" fmla="*/ 4 w 110"/>
                  <a:gd name="T19" fmla="*/ 1 h 14"/>
                  <a:gd name="T20" fmla="*/ 3 w 110"/>
                  <a:gd name="T21" fmla="*/ 1 h 14"/>
                  <a:gd name="T22" fmla="*/ 3 w 110"/>
                  <a:gd name="T23" fmla="*/ 1 h 14"/>
                  <a:gd name="T24" fmla="*/ 2 w 110"/>
                  <a:gd name="T25" fmla="*/ 1 h 14"/>
                  <a:gd name="T26" fmla="*/ 1 w 110"/>
                  <a:gd name="T27" fmla="*/ 1 h 14"/>
                  <a:gd name="T28" fmla="*/ 1 w 110"/>
                  <a:gd name="T29" fmla="*/ 1 h 14"/>
                  <a:gd name="T30" fmla="*/ 1 w 110"/>
                  <a:gd name="T31" fmla="*/ 1 h 14"/>
                  <a:gd name="T32" fmla="*/ 0 w 110"/>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0" h="14">
                    <a:moveTo>
                      <a:pt x="0" y="9"/>
                    </a:moveTo>
                    <a:lnTo>
                      <a:pt x="5" y="6"/>
                    </a:lnTo>
                    <a:lnTo>
                      <a:pt x="14" y="3"/>
                    </a:lnTo>
                    <a:lnTo>
                      <a:pt x="29" y="1"/>
                    </a:lnTo>
                    <a:lnTo>
                      <a:pt x="46" y="0"/>
                    </a:lnTo>
                    <a:lnTo>
                      <a:pt x="65" y="0"/>
                    </a:lnTo>
                    <a:lnTo>
                      <a:pt x="82" y="2"/>
                    </a:lnTo>
                    <a:lnTo>
                      <a:pt x="98" y="7"/>
                    </a:lnTo>
                    <a:lnTo>
                      <a:pt x="110" y="14"/>
                    </a:lnTo>
                    <a:lnTo>
                      <a:pt x="99" y="12"/>
                    </a:lnTo>
                    <a:lnTo>
                      <a:pt x="84" y="12"/>
                    </a:lnTo>
                    <a:lnTo>
                      <a:pt x="66" y="14"/>
                    </a:lnTo>
                    <a:lnTo>
                      <a:pt x="48" y="14"/>
                    </a:lnTo>
                    <a:lnTo>
                      <a:pt x="30" y="14"/>
                    </a:lnTo>
                    <a:lnTo>
                      <a:pt x="14" y="14"/>
                    </a:lnTo>
                    <a:lnTo>
                      <a:pt x="4" y="11"/>
                    </a:lnTo>
                    <a:lnTo>
                      <a:pt x="0" y="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53" name="Freeform 51">
                <a:extLst>
                  <a:ext uri="{FF2B5EF4-FFF2-40B4-BE49-F238E27FC236}">
                    <a16:creationId xmlns:a16="http://schemas.microsoft.com/office/drawing/2014/main" xmlns="" id="{B28B6F50-D248-4C4B-812F-9B2A777638E9}"/>
                  </a:ext>
                </a:extLst>
              </p:cNvPr>
              <p:cNvSpPr>
                <a:spLocks/>
              </p:cNvSpPr>
              <p:nvPr/>
            </p:nvSpPr>
            <p:spPr bwMode="auto">
              <a:xfrm>
                <a:off x="2714" y="638"/>
                <a:ext cx="44" cy="7"/>
              </a:xfrm>
              <a:custGeom>
                <a:avLst/>
                <a:gdLst>
                  <a:gd name="T0" fmla="*/ 0 w 89"/>
                  <a:gd name="T1" fmla="*/ 1 h 14"/>
                  <a:gd name="T2" fmla="*/ 0 w 89"/>
                  <a:gd name="T3" fmla="*/ 1 h 14"/>
                  <a:gd name="T4" fmla="*/ 0 w 89"/>
                  <a:gd name="T5" fmla="*/ 0 h 14"/>
                  <a:gd name="T6" fmla="*/ 0 w 89"/>
                  <a:gd name="T7" fmla="*/ 0 h 14"/>
                  <a:gd name="T8" fmla="*/ 1 w 89"/>
                  <a:gd name="T9" fmla="*/ 1 h 14"/>
                  <a:gd name="T10" fmla="*/ 1 w 89"/>
                  <a:gd name="T11" fmla="*/ 1 h 14"/>
                  <a:gd name="T12" fmla="*/ 2 w 89"/>
                  <a:gd name="T13" fmla="*/ 1 h 14"/>
                  <a:gd name="T14" fmla="*/ 2 w 89"/>
                  <a:gd name="T15" fmla="*/ 1 h 14"/>
                  <a:gd name="T16" fmla="*/ 2 w 89"/>
                  <a:gd name="T17" fmla="*/ 1 h 14"/>
                  <a:gd name="T18" fmla="*/ 2 w 89"/>
                  <a:gd name="T19" fmla="*/ 1 h 14"/>
                  <a:gd name="T20" fmla="*/ 2 w 89"/>
                  <a:gd name="T21" fmla="*/ 1 h 14"/>
                  <a:gd name="T22" fmla="*/ 1 w 89"/>
                  <a:gd name="T23" fmla="*/ 1 h 14"/>
                  <a:gd name="T24" fmla="*/ 1 w 89"/>
                  <a:gd name="T25" fmla="*/ 1 h 14"/>
                  <a:gd name="T26" fmla="*/ 0 w 89"/>
                  <a:gd name="T27" fmla="*/ 1 h 14"/>
                  <a:gd name="T28" fmla="*/ 0 w 89"/>
                  <a:gd name="T29" fmla="*/ 1 h 14"/>
                  <a:gd name="T30" fmla="*/ 0 w 89"/>
                  <a:gd name="T31" fmla="*/ 1 h 14"/>
                  <a:gd name="T32" fmla="*/ 0 w 89"/>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9" h="14">
                    <a:moveTo>
                      <a:pt x="0" y="4"/>
                    </a:moveTo>
                    <a:lnTo>
                      <a:pt x="4" y="2"/>
                    </a:lnTo>
                    <a:lnTo>
                      <a:pt x="13" y="0"/>
                    </a:lnTo>
                    <a:lnTo>
                      <a:pt x="27" y="0"/>
                    </a:lnTo>
                    <a:lnTo>
                      <a:pt x="43" y="1"/>
                    </a:lnTo>
                    <a:lnTo>
                      <a:pt x="58" y="3"/>
                    </a:lnTo>
                    <a:lnTo>
                      <a:pt x="73" y="6"/>
                    </a:lnTo>
                    <a:lnTo>
                      <a:pt x="83" y="9"/>
                    </a:lnTo>
                    <a:lnTo>
                      <a:pt x="89" y="14"/>
                    </a:lnTo>
                    <a:lnTo>
                      <a:pt x="81" y="13"/>
                    </a:lnTo>
                    <a:lnTo>
                      <a:pt x="69" y="13"/>
                    </a:lnTo>
                    <a:lnTo>
                      <a:pt x="55" y="11"/>
                    </a:lnTo>
                    <a:lnTo>
                      <a:pt x="40" y="10"/>
                    </a:lnTo>
                    <a:lnTo>
                      <a:pt x="27" y="10"/>
                    </a:lnTo>
                    <a:lnTo>
                      <a:pt x="14" y="8"/>
                    </a:lnTo>
                    <a:lnTo>
                      <a:pt x="5" y="7"/>
                    </a:lnTo>
                    <a:lnTo>
                      <a:pt x="0"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54" name="Freeform 52">
                <a:extLst>
                  <a:ext uri="{FF2B5EF4-FFF2-40B4-BE49-F238E27FC236}">
                    <a16:creationId xmlns:a16="http://schemas.microsoft.com/office/drawing/2014/main" xmlns="" id="{D5DF65ED-A5F9-4E8F-A6DA-9187DB02C7E0}"/>
                  </a:ext>
                </a:extLst>
              </p:cNvPr>
              <p:cNvSpPr>
                <a:spLocks/>
              </p:cNvSpPr>
              <p:nvPr/>
            </p:nvSpPr>
            <p:spPr bwMode="auto">
              <a:xfrm>
                <a:off x="2729" y="652"/>
                <a:ext cx="27" cy="7"/>
              </a:xfrm>
              <a:custGeom>
                <a:avLst/>
                <a:gdLst>
                  <a:gd name="T0" fmla="*/ 0 w 55"/>
                  <a:gd name="T1" fmla="*/ 1 h 14"/>
                  <a:gd name="T2" fmla="*/ 0 w 55"/>
                  <a:gd name="T3" fmla="*/ 1 h 14"/>
                  <a:gd name="T4" fmla="*/ 0 w 55"/>
                  <a:gd name="T5" fmla="*/ 1 h 14"/>
                  <a:gd name="T6" fmla="*/ 0 w 55"/>
                  <a:gd name="T7" fmla="*/ 1 h 14"/>
                  <a:gd name="T8" fmla="*/ 0 w 55"/>
                  <a:gd name="T9" fmla="*/ 1 h 14"/>
                  <a:gd name="T10" fmla="*/ 1 w 55"/>
                  <a:gd name="T11" fmla="*/ 0 h 14"/>
                  <a:gd name="T12" fmla="*/ 1 w 55"/>
                  <a:gd name="T13" fmla="*/ 1 h 14"/>
                  <a:gd name="T14" fmla="*/ 1 w 55"/>
                  <a:gd name="T15" fmla="*/ 1 h 14"/>
                  <a:gd name="T16" fmla="*/ 1 w 55"/>
                  <a:gd name="T17" fmla="*/ 1 h 14"/>
                  <a:gd name="T18" fmla="*/ 1 w 55"/>
                  <a:gd name="T19" fmla="*/ 1 h 14"/>
                  <a:gd name="T20" fmla="*/ 1 w 55"/>
                  <a:gd name="T21" fmla="*/ 1 h 14"/>
                  <a:gd name="T22" fmla="*/ 0 w 55"/>
                  <a:gd name="T23" fmla="*/ 1 h 14"/>
                  <a:gd name="T24" fmla="*/ 0 w 55"/>
                  <a:gd name="T25" fmla="*/ 1 h 14"/>
                  <a:gd name="T26" fmla="*/ 0 w 55"/>
                  <a:gd name="T27" fmla="*/ 1 h 14"/>
                  <a:gd name="T28" fmla="*/ 0 w 55"/>
                  <a:gd name="T29" fmla="*/ 1 h 14"/>
                  <a:gd name="T30" fmla="*/ 0 w 55"/>
                  <a:gd name="T31" fmla="*/ 1 h 14"/>
                  <a:gd name="T32" fmla="*/ 0 w 55"/>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5" h="14">
                    <a:moveTo>
                      <a:pt x="0" y="11"/>
                    </a:moveTo>
                    <a:lnTo>
                      <a:pt x="2" y="9"/>
                    </a:lnTo>
                    <a:lnTo>
                      <a:pt x="8" y="5"/>
                    </a:lnTo>
                    <a:lnTo>
                      <a:pt x="15" y="3"/>
                    </a:lnTo>
                    <a:lnTo>
                      <a:pt x="24" y="1"/>
                    </a:lnTo>
                    <a:lnTo>
                      <a:pt x="35" y="0"/>
                    </a:lnTo>
                    <a:lnTo>
                      <a:pt x="44" y="1"/>
                    </a:lnTo>
                    <a:lnTo>
                      <a:pt x="51" y="2"/>
                    </a:lnTo>
                    <a:lnTo>
                      <a:pt x="55" y="6"/>
                    </a:lnTo>
                    <a:lnTo>
                      <a:pt x="48" y="5"/>
                    </a:lnTo>
                    <a:lnTo>
                      <a:pt x="39" y="5"/>
                    </a:lnTo>
                    <a:lnTo>
                      <a:pt x="30" y="8"/>
                    </a:lnTo>
                    <a:lnTo>
                      <a:pt x="21" y="10"/>
                    </a:lnTo>
                    <a:lnTo>
                      <a:pt x="13" y="13"/>
                    </a:lnTo>
                    <a:lnTo>
                      <a:pt x="6" y="14"/>
                    </a:lnTo>
                    <a:lnTo>
                      <a:pt x="1" y="14"/>
                    </a:lnTo>
                    <a:lnTo>
                      <a:pt x="0" y="1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55" name="Freeform 53">
                <a:extLst>
                  <a:ext uri="{FF2B5EF4-FFF2-40B4-BE49-F238E27FC236}">
                    <a16:creationId xmlns:a16="http://schemas.microsoft.com/office/drawing/2014/main" xmlns="" id="{6950B7FB-2EAE-45C8-9C50-C9FDC4240FFB}"/>
                  </a:ext>
                </a:extLst>
              </p:cNvPr>
              <p:cNvSpPr>
                <a:spLocks/>
              </p:cNvSpPr>
              <p:nvPr/>
            </p:nvSpPr>
            <p:spPr bwMode="auto">
              <a:xfrm>
                <a:off x="2688" y="522"/>
                <a:ext cx="27" cy="11"/>
              </a:xfrm>
              <a:custGeom>
                <a:avLst/>
                <a:gdLst>
                  <a:gd name="T0" fmla="*/ 2 w 54"/>
                  <a:gd name="T1" fmla="*/ 0 h 23"/>
                  <a:gd name="T2" fmla="*/ 2 w 54"/>
                  <a:gd name="T3" fmla="*/ 0 h 23"/>
                  <a:gd name="T4" fmla="*/ 2 w 54"/>
                  <a:gd name="T5" fmla="*/ 0 h 23"/>
                  <a:gd name="T6" fmla="*/ 2 w 54"/>
                  <a:gd name="T7" fmla="*/ 0 h 23"/>
                  <a:gd name="T8" fmla="*/ 1 w 54"/>
                  <a:gd name="T9" fmla="*/ 0 h 23"/>
                  <a:gd name="T10" fmla="*/ 1 w 54"/>
                  <a:gd name="T11" fmla="*/ 0 h 23"/>
                  <a:gd name="T12" fmla="*/ 1 w 54"/>
                  <a:gd name="T13" fmla="*/ 0 h 23"/>
                  <a:gd name="T14" fmla="*/ 0 w 54"/>
                  <a:gd name="T15" fmla="*/ 0 h 23"/>
                  <a:gd name="T16" fmla="*/ 0 w 54"/>
                  <a:gd name="T17" fmla="*/ 0 h 23"/>
                  <a:gd name="T18" fmla="*/ 1 w 54"/>
                  <a:gd name="T19" fmla="*/ 0 h 23"/>
                  <a:gd name="T20" fmla="*/ 1 w 54"/>
                  <a:gd name="T21" fmla="*/ 0 h 23"/>
                  <a:gd name="T22" fmla="*/ 1 w 54"/>
                  <a:gd name="T23" fmla="*/ 0 h 23"/>
                  <a:gd name="T24" fmla="*/ 1 w 54"/>
                  <a:gd name="T25" fmla="*/ 0 h 23"/>
                  <a:gd name="T26" fmla="*/ 2 w 54"/>
                  <a:gd name="T27" fmla="*/ 0 h 23"/>
                  <a:gd name="T28" fmla="*/ 2 w 54"/>
                  <a:gd name="T29" fmla="*/ 0 h 23"/>
                  <a:gd name="T30" fmla="*/ 2 w 54"/>
                  <a:gd name="T31" fmla="*/ 0 h 23"/>
                  <a:gd name="T32" fmla="*/ 2 w 54"/>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23">
                    <a:moveTo>
                      <a:pt x="54" y="23"/>
                    </a:moveTo>
                    <a:lnTo>
                      <a:pt x="50" y="22"/>
                    </a:lnTo>
                    <a:lnTo>
                      <a:pt x="42" y="21"/>
                    </a:lnTo>
                    <a:lnTo>
                      <a:pt x="33" y="20"/>
                    </a:lnTo>
                    <a:lnTo>
                      <a:pt x="22" y="17"/>
                    </a:lnTo>
                    <a:lnTo>
                      <a:pt x="13" y="15"/>
                    </a:lnTo>
                    <a:lnTo>
                      <a:pt x="5" y="12"/>
                    </a:lnTo>
                    <a:lnTo>
                      <a:pt x="0" y="8"/>
                    </a:lnTo>
                    <a:lnTo>
                      <a:pt x="0" y="4"/>
                    </a:lnTo>
                    <a:lnTo>
                      <a:pt x="4" y="0"/>
                    </a:lnTo>
                    <a:lnTo>
                      <a:pt x="10" y="0"/>
                    </a:lnTo>
                    <a:lnTo>
                      <a:pt x="16" y="2"/>
                    </a:lnTo>
                    <a:lnTo>
                      <a:pt x="26" y="7"/>
                    </a:lnTo>
                    <a:lnTo>
                      <a:pt x="34" y="12"/>
                    </a:lnTo>
                    <a:lnTo>
                      <a:pt x="42" y="16"/>
                    </a:lnTo>
                    <a:lnTo>
                      <a:pt x="50" y="21"/>
                    </a:lnTo>
                    <a:lnTo>
                      <a:pt x="54" y="2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56" name="Freeform 54">
                <a:extLst>
                  <a:ext uri="{FF2B5EF4-FFF2-40B4-BE49-F238E27FC236}">
                    <a16:creationId xmlns:a16="http://schemas.microsoft.com/office/drawing/2014/main" xmlns="" id="{5199503A-76BA-4B3F-BDB2-E6F2C441D50A}"/>
                  </a:ext>
                </a:extLst>
              </p:cNvPr>
              <p:cNvSpPr>
                <a:spLocks/>
              </p:cNvSpPr>
              <p:nvPr/>
            </p:nvSpPr>
            <p:spPr bwMode="auto">
              <a:xfrm>
                <a:off x="2712" y="509"/>
                <a:ext cx="5" cy="26"/>
              </a:xfrm>
              <a:custGeom>
                <a:avLst/>
                <a:gdLst>
                  <a:gd name="T0" fmla="*/ 1 w 10"/>
                  <a:gd name="T1" fmla="*/ 2 h 52"/>
                  <a:gd name="T2" fmla="*/ 1 w 10"/>
                  <a:gd name="T3" fmla="*/ 2 h 52"/>
                  <a:gd name="T4" fmla="*/ 1 w 10"/>
                  <a:gd name="T5" fmla="*/ 1 h 52"/>
                  <a:gd name="T6" fmla="*/ 1 w 10"/>
                  <a:gd name="T7" fmla="*/ 1 h 52"/>
                  <a:gd name="T8" fmla="*/ 1 w 10"/>
                  <a:gd name="T9" fmla="*/ 0 h 52"/>
                  <a:gd name="T10" fmla="*/ 0 w 10"/>
                  <a:gd name="T11" fmla="*/ 1 h 52"/>
                  <a:gd name="T12" fmla="*/ 1 w 10"/>
                  <a:gd name="T13" fmla="*/ 1 h 52"/>
                  <a:gd name="T14" fmla="*/ 1 w 10"/>
                  <a:gd name="T15" fmla="*/ 2 h 52"/>
                  <a:gd name="T16" fmla="*/ 1 w 10"/>
                  <a:gd name="T17" fmla="*/ 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52">
                    <a:moveTo>
                      <a:pt x="7" y="52"/>
                    </a:moveTo>
                    <a:lnTo>
                      <a:pt x="8" y="41"/>
                    </a:lnTo>
                    <a:lnTo>
                      <a:pt x="10" y="24"/>
                    </a:lnTo>
                    <a:lnTo>
                      <a:pt x="10" y="8"/>
                    </a:lnTo>
                    <a:lnTo>
                      <a:pt x="4" y="0"/>
                    </a:lnTo>
                    <a:lnTo>
                      <a:pt x="0" y="6"/>
                    </a:lnTo>
                    <a:lnTo>
                      <a:pt x="1" y="20"/>
                    </a:lnTo>
                    <a:lnTo>
                      <a:pt x="4" y="38"/>
                    </a:lnTo>
                    <a:lnTo>
                      <a:pt x="7"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57" name="Freeform 55">
                <a:extLst>
                  <a:ext uri="{FF2B5EF4-FFF2-40B4-BE49-F238E27FC236}">
                    <a16:creationId xmlns:a16="http://schemas.microsoft.com/office/drawing/2014/main" xmlns="" id="{923C1E03-225E-41A0-918D-5FD0D76F5FCC}"/>
                  </a:ext>
                </a:extLst>
              </p:cNvPr>
              <p:cNvSpPr>
                <a:spLocks/>
              </p:cNvSpPr>
              <p:nvPr/>
            </p:nvSpPr>
            <p:spPr bwMode="auto">
              <a:xfrm>
                <a:off x="2691" y="504"/>
                <a:ext cx="16" cy="23"/>
              </a:xfrm>
              <a:custGeom>
                <a:avLst/>
                <a:gdLst>
                  <a:gd name="T0" fmla="*/ 1 w 31"/>
                  <a:gd name="T1" fmla="*/ 2 h 44"/>
                  <a:gd name="T2" fmla="*/ 1 w 31"/>
                  <a:gd name="T3" fmla="*/ 2 h 44"/>
                  <a:gd name="T4" fmla="*/ 1 w 31"/>
                  <a:gd name="T5" fmla="*/ 1 h 44"/>
                  <a:gd name="T6" fmla="*/ 1 w 31"/>
                  <a:gd name="T7" fmla="*/ 1 h 44"/>
                  <a:gd name="T8" fmla="*/ 1 w 31"/>
                  <a:gd name="T9" fmla="*/ 0 h 44"/>
                  <a:gd name="T10" fmla="*/ 0 w 31"/>
                  <a:gd name="T11" fmla="*/ 1 h 44"/>
                  <a:gd name="T12" fmla="*/ 1 w 31"/>
                  <a:gd name="T13" fmla="*/ 1 h 44"/>
                  <a:gd name="T14" fmla="*/ 1 w 31"/>
                  <a:gd name="T15" fmla="*/ 1 h 44"/>
                  <a:gd name="T16" fmla="*/ 1 w 31"/>
                  <a:gd name="T17" fmla="*/ 1 h 44"/>
                  <a:gd name="T18" fmla="*/ 1 w 31"/>
                  <a:gd name="T19" fmla="*/ 1 h 44"/>
                  <a:gd name="T20" fmla="*/ 1 w 31"/>
                  <a:gd name="T21" fmla="*/ 2 h 44"/>
                  <a:gd name="T22" fmla="*/ 1 w 31"/>
                  <a:gd name="T23" fmla="*/ 2 h 44"/>
                  <a:gd name="T24" fmla="*/ 1 w 31"/>
                  <a:gd name="T25" fmla="*/ 2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44">
                    <a:moveTo>
                      <a:pt x="31" y="44"/>
                    </a:moveTo>
                    <a:lnTo>
                      <a:pt x="27" y="35"/>
                    </a:lnTo>
                    <a:lnTo>
                      <a:pt x="20" y="18"/>
                    </a:lnTo>
                    <a:lnTo>
                      <a:pt x="11" y="4"/>
                    </a:lnTo>
                    <a:lnTo>
                      <a:pt x="3" y="0"/>
                    </a:lnTo>
                    <a:lnTo>
                      <a:pt x="0" y="3"/>
                    </a:lnTo>
                    <a:lnTo>
                      <a:pt x="1" y="8"/>
                    </a:lnTo>
                    <a:lnTo>
                      <a:pt x="5" y="13"/>
                    </a:lnTo>
                    <a:lnTo>
                      <a:pt x="9" y="20"/>
                    </a:lnTo>
                    <a:lnTo>
                      <a:pt x="15" y="28"/>
                    </a:lnTo>
                    <a:lnTo>
                      <a:pt x="22" y="35"/>
                    </a:lnTo>
                    <a:lnTo>
                      <a:pt x="28" y="40"/>
                    </a:lnTo>
                    <a:lnTo>
                      <a:pt x="31" y="4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58" name="Freeform 56">
                <a:extLst>
                  <a:ext uri="{FF2B5EF4-FFF2-40B4-BE49-F238E27FC236}">
                    <a16:creationId xmlns:a16="http://schemas.microsoft.com/office/drawing/2014/main" xmlns="" id="{1AB531A3-82E2-478F-8FEA-E38BAE67C9C8}"/>
                  </a:ext>
                </a:extLst>
              </p:cNvPr>
              <p:cNvSpPr>
                <a:spLocks/>
              </p:cNvSpPr>
              <p:nvPr/>
            </p:nvSpPr>
            <p:spPr bwMode="auto">
              <a:xfrm>
                <a:off x="2753" y="650"/>
                <a:ext cx="35" cy="8"/>
              </a:xfrm>
              <a:custGeom>
                <a:avLst/>
                <a:gdLst>
                  <a:gd name="T0" fmla="*/ 0 w 69"/>
                  <a:gd name="T1" fmla="*/ 1 h 15"/>
                  <a:gd name="T2" fmla="*/ 1 w 69"/>
                  <a:gd name="T3" fmla="*/ 1 h 15"/>
                  <a:gd name="T4" fmla="*/ 1 w 69"/>
                  <a:gd name="T5" fmla="*/ 1 h 15"/>
                  <a:gd name="T6" fmla="*/ 1 w 69"/>
                  <a:gd name="T7" fmla="*/ 1 h 15"/>
                  <a:gd name="T8" fmla="*/ 2 w 69"/>
                  <a:gd name="T9" fmla="*/ 0 h 15"/>
                  <a:gd name="T10" fmla="*/ 2 w 69"/>
                  <a:gd name="T11" fmla="*/ 0 h 15"/>
                  <a:gd name="T12" fmla="*/ 2 w 69"/>
                  <a:gd name="T13" fmla="*/ 1 h 15"/>
                  <a:gd name="T14" fmla="*/ 3 w 69"/>
                  <a:gd name="T15" fmla="*/ 1 h 15"/>
                  <a:gd name="T16" fmla="*/ 3 w 69"/>
                  <a:gd name="T17" fmla="*/ 1 h 15"/>
                  <a:gd name="T18" fmla="*/ 3 w 69"/>
                  <a:gd name="T19" fmla="*/ 1 h 15"/>
                  <a:gd name="T20" fmla="*/ 2 w 69"/>
                  <a:gd name="T21" fmla="*/ 1 h 15"/>
                  <a:gd name="T22" fmla="*/ 2 w 69"/>
                  <a:gd name="T23" fmla="*/ 1 h 15"/>
                  <a:gd name="T24" fmla="*/ 2 w 69"/>
                  <a:gd name="T25" fmla="*/ 1 h 15"/>
                  <a:gd name="T26" fmla="*/ 1 w 69"/>
                  <a:gd name="T27" fmla="*/ 1 h 15"/>
                  <a:gd name="T28" fmla="*/ 1 w 69"/>
                  <a:gd name="T29" fmla="*/ 1 h 15"/>
                  <a:gd name="T30" fmla="*/ 1 w 69"/>
                  <a:gd name="T31" fmla="*/ 1 h 15"/>
                  <a:gd name="T32" fmla="*/ 0 w 69"/>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15">
                    <a:moveTo>
                      <a:pt x="0" y="10"/>
                    </a:moveTo>
                    <a:lnTo>
                      <a:pt x="6" y="6"/>
                    </a:lnTo>
                    <a:lnTo>
                      <a:pt x="17" y="4"/>
                    </a:lnTo>
                    <a:lnTo>
                      <a:pt x="27" y="1"/>
                    </a:lnTo>
                    <a:lnTo>
                      <a:pt x="39" y="0"/>
                    </a:lnTo>
                    <a:lnTo>
                      <a:pt x="49" y="0"/>
                    </a:lnTo>
                    <a:lnTo>
                      <a:pt x="58" y="2"/>
                    </a:lnTo>
                    <a:lnTo>
                      <a:pt x="65" y="5"/>
                    </a:lnTo>
                    <a:lnTo>
                      <a:pt x="69" y="9"/>
                    </a:lnTo>
                    <a:lnTo>
                      <a:pt x="67" y="13"/>
                    </a:lnTo>
                    <a:lnTo>
                      <a:pt x="62" y="15"/>
                    </a:lnTo>
                    <a:lnTo>
                      <a:pt x="53" y="15"/>
                    </a:lnTo>
                    <a:lnTo>
                      <a:pt x="41" y="15"/>
                    </a:lnTo>
                    <a:lnTo>
                      <a:pt x="29" y="13"/>
                    </a:lnTo>
                    <a:lnTo>
                      <a:pt x="18" y="12"/>
                    </a:lnTo>
                    <a:lnTo>
                      <a:pt x="8" y="10"/>
                    </a:lnTo>
                    <a:lnTo>
                      <a:pt x="0" y="1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59" name="Freeform 57">
                <a:extLst>
                  <a:ext uri="{FF2B5EF4-FFF2-40B4-BE49-F238E27FC236}">
                    <a16:creationId xmlns:a16="http://schemas.microsoft.com/office/drawing/2014/main" xmlns="" id="{B7C54295-C0A5-4169-BF76-DD586B2E1CEC}"/>
                  </a:ext>
                </a:extLst>
              </p:cNvPr>
              <p:cNvSpPr>
                <a:spLocks/>
              </p:cNvSpPr>
              <p:nvPr/>
            </p:nvSpPr>
            <p:spPr bwMode="auto">
              <a:xfrm>
                <a:off x="2748" y="669"/>
                <a:ext cx="31" cy="14"/>
              </a:xfrm>
              <a:custGeom>
                <a:avLst/>
                <a:gdLst>
                  <a:gd name="T0" fmla="*/ 0 w 63"/>
                  <a:gd name="T1" fmla="*/ 0 h 28"/>
                  <a:gd name="T2" fmla="*/ 0 w 63"/>
                  <a:gd name="T3" fmla="*/ 1 h 28"/>
                  <a:gd name="T4" fmla="*/ 0 w 63"/>
                  <a:gd name="T5" fmla="*/ 1 h 28"/>
                  <a:gd name="T6" fmla="*/ 0 w 63"/>
                  <a:gd name="T7" fmla="*/ 1 h 28"/>
                  <a:gd name="T8" fmla="*/ 1 w 63"/>
                  <a:gd name="T9" fmla="*/ 1 h 28"/>
                  <a:gd name="T10" fmla="*/ 1 w 63"/>
                  <a:gd name="T11" fmla="*/ 1 h 28"/>
                  <a:gd name="T12" fmla="*/ 1 w 63"/>
                  <a:gd name="T13" fmla="*/ 1 h 28"/>
                  <a:gd name="T14" fmla="*/ 1 w 63"/>
                  <a:gd name="T15" fmla="*/ 1 h 28"/>
                  <a:gd name="T16" fmla="*/ 1 w 63"/>
                  <a:gd name="T17" fmla="*/ 1 h 28"/>
                  <a:gd name="T18" fmla="*/ 1 w 63"/>
                  <a:gd name="T19" fmla="*/ 1 h 28"/>
                  <a:gd name="T20" fmla="*/ 1 w 63"/>
                  <a:gd name="T21" fmla="*/ 1 h 28"/>
                  <a:gd name="T22" fmla="*/ 1 w 63"/>
                  <a:gd name="T23" fmla="*/ 1 h 28"/>
                  <a:gd name="T24" fmla="*/ 1 w 63"/>
                  <a:gd name="T25" fmla="*/ 1 h 28"/>
                  <a:gd name="T26" fmla="*/ 0 w 63"/>
                  <a:gd name="T27" fmla="*/ 1 h 28"/>
                  <a:gd name="T28" fmla="*/ 0 w 63"/>
                  <a:gd name="T29" fmla="*/ 1 h 28"/>
                  <a:gd name="T30" fmla="*/ 0 w 63"/>
                  <a:gd name="T31" fmla="*/ 1 h 28"/>
                  <a:gd name="T32" fmla="*/ 0 w 63"/>
                  <a:gd name="T33" fmla="*/ 0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28">
                    <a:moveTo>
                      <a:pt x="0" y="0"/>
                    </a:moveTo>
                    <a:lnTo>
                      <a:pt x="7" y="1"/>
                    </a:lnTo>
                    <a:lnTo>
                      <a:pt x="15" y="2"/>
                    </a:lnTo>
                    <a:lnTo>
                      <a:pt x="25" y="5"/>
                    </a:lnTo>
                    <a:lnTo>
                      <a:pt x="37" y="8"/>
                    </a:lnTo>
                    <a:lnTo>
                      <a:pt x="46" y="12"/>
                    </a:lnTo>
                    <a:lnTo>
                      <a:pt x="55" y="16"/>
                    </a:lnTo>
                    <a:lnTo>
                      <a:pt x="61" y="21"/>
                    </a:lnTo>
                    <a:lnTo>
                      <a:pt x="63" y="25"/>
                    </a:lnTo>
                    <a:lnTo>
                      <a:pt x="61" y="28"/>
                    </a:lnTo>
                    <a:lnTo>
                      <a:pt x="55" y="28"/>
                    </a:lnTo>
                    <a:lnTo>
                      <a:pt x="46" y="24"/>
                    </a:lnTo>
                    <a:lnTo>
                      <a:pt x="35" y="20"/>
                    </a:lnTo>
                    <a:lnTo>
                      <a:pt x="23" y="14"/>
                    </a:lnTo>
                    <a:lnTo>
                      <a:pt x="13" y="8"/>
                    </a:lnTo>
                    <a:lnTo>
                      <a:pt x="5"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60" name="Freeform 58">
                <a:extLst>
                  <a:ext uri="{FF2B5EF4-FFF2-40B4-BE49-F238E27FC236}">
                    <a16:creationId xmlns:a16="http://schemas.microsoft.com/office/drawing/2014/main" xmlns="" id="{30A2B6DF-EA7A-42C0-9464-A9F6696FC3B0}"/>
                  </a:ext>
                </a:extLst>
              </p:cNvPr>
              <p:cNvSpPr>
                <a:spLocks/>
              </p:cNvSpPr>
              <p:nvPr/>
            </p:nvSpPr>
            <p:spPr bwMode="auto">
              <a:xfrm>
                <a:off x="2757" y="637"/>
                <a:ext cx="31" cy="8"/>
              </a:xfrm>
              <a:custGeom>
                <a:avLst/>
                <a:gdLst>
                  <a:gd name="T0" fmla="*/ 0 w 64"/>
                  <a:gd name="T1" fmla="*/ 1 h 15"/>
                  <a:gd name="T2" fmla="*/ 0 w 64"/>
                  <a:gd name="T3" fmla="*/ 1 h 15"/>
                  <a:gd name="T4" fmla="*/ 0 w 64"/>
                  <a:gd name="T5" fmla="*/ 1 h 15"/>
                  <a:gd name="T6" fmla="*/ 0 w 64"/>
                  <a:gd name="T7" fmla="*/ 1 h 15"/>
                  <a:gd name="T8" fmla="*/ 0 w 64"/>
                  <a:gd name="T9" fmla="*/ 0 h 15"/>
                  <a:gd name="T10" fmla="*/ 1 w 64"/>
                  <a:gd name="T11" fmla="*/ 0 h 15"/>
                  <a:gd name="T12" fmla="*/ 1 w 64"/>
                  <a:gd name="T13" fmla="*/ 1 h 15"/>
                  <a:gd name="T14" fmla="*/ 1 w 64"/>
                  <a:gd name="T15" fmla="*/ 1 h 15"/>
                  <a:gd name="T16" fmla="*/ 1 w 64"/>
                  <a:gd name="T17" fmla="*/ 1 h 15"/>
                  <a:gd name="T18" fmla="*/ 1 w 64"/>
                  <a:gd name="T19" fmla="*/ 1 h 15"/>
                  <a:gd name="T20" fmla="*/ 1 w 64"/>
                  <a:gd name="T21" fmla="*/ 1 h 15"/>
                  <a:gd name="T22" fmla="*/ 1 w 64"/>
                  <a:gd name="T23" fmla="*/ 1 h 15"/>
                  <a:gd name="T24" fmla="*/ 1 w 64"/>
                  <a:gd name="T25" fmla="*/ 1 h 15"/>
                  <a:gd name="T26" fmla="*/ 0 w 64"/>
                  <a:gd name="T27" fmla="*/ 1 h 15"/>
                  <a:gd name="T28" fmla="*/ 0 w 64"/>
                  <a:gd name="T29" fmla="*/ 1 h 15"/>
                  <a:gd name="T30" fmla="*/ 0 w 64"/>
                  <a:gd name="T31" fmla="*/ 1 h 15"/>
                  <a:gd name="T32" fmla="*/ 0 w 64"/>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15">
                    <a:moveTo>
                      <a:pt x="0" y="15"/>
                    </a:moveTo>
                    <a:lnTo>
                      <a:pt x="3" y="10"/>
                    </a:lnTo>
                    <a:lnTo>
                      <a:pt x="10" y="5"/>
                    </a:lnTo>
                    <a:lnTo>
                      <a:pt x="19" y="2"/>
                    </a:lnTo>
                    <a:lnTo>
                      <a:pt x="29" y="0"/>
                    </a:lnTo>
                    <a:lnTo>
                      <a:pt x="41" y="0"/>
                    </a:lnTo>
                    <a:lnTo>
                      <a:pt x="51" y="1"/>
                    </a:lnTo>
                    <a:lnTo>
                      <a:pt x="59" y="3"/>
                    </a:lnTo>
                    <a:lnTo>
                      <a:pt x="64" y="7"/>
                    </a:lnTo>
                    <a:lnTo>
                      <a:pt x="64" y="10"/>
                    </a:lnTo>
                    <a:lnTo>
                      <a:pt x="59" y="12"/>
                    </a:lnTo>
                    <a:lnTo>
                      <a:pt x="52" y="14"/>
                    </a:lnTo>
                    <a:lnTo>
                      <a:pt x="42" y="14"/>
                    </a:lnTo>
                    <a:lnTo>
                      <a:pt x="30" y="14"/>
                    </a:lnTo>
                    <a:lnTo>
                      <a:pt x="19" y="14"/>
                    </a:lnTo>
                    <a:lnTo>
                      <a:pt x="9" y="14"/>
                    </a:lnTo>
                    <a:lnTo>
                      <a:pt x="0" y="1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61" name="Freeform 59">
                <a:extLst>
                  <a:ext uri="{FF2B5EF4-FFF2-40B4-BE49-F238E27FC236}">
                    <a16:creationId xmlns:a16="http://schemas.microsoft.com/office/drawing/2014/main" xmlns="" id="{8177A5B2-C837-4D80-9CD8-6C09BE621723}"/>
                  </a:ext>
                </a:extLst>
              </p:cNvPr>
              <p:cNvSpPr>
                <a:spLocks/>
              </p:cNvSpPr>
              <p:nvPr/>
            </p:nvSpPr>
            <p:spPr bwMode="auto">
              <a:xfrm>
                <a:off x="2757" y="624"/>
                <a:ext cx="34" cy="9"/>
              </a:xfrm>
              <a:custGeom>
                <a:avLst/>
                <a:gdLst>
                  <a:gd name="T0" fmla="*/ 0 w 66"/>
                  <a:gd name="T1" fmla="*/ 0 h 20"/>
                  <a:gd name="T2" fmla="*/ 1 w 66"/>
                  <a:gd name="T3" fmla="*/ 0 h 20"/>
                  <a:gd name="T4" fmla="*/ 1 w 66"/>
                  <a:gd name="T5" fmla="*/ 0 h 20"/>
                  <a:gd name="T6" fmla="*/ 1 w 66"/>
                  <a:gd name="T7" fmla="*/ 0 h 20"/>
                  <a:gd name="T8" fmla="*/ 2 w 66"/>
                  <a:gd name="T9" fmla="*/ 0 h 20"/>
                  <a:gd name="T10" fmla="*/ 2 w 66"/>
                  <a:gd name="T11" fmla="*/ 0 h 20"/>
                  <a:gd name="T12" fmla="*/ 2 w 66"/>
                  <a:gd name="T13" fmla="*/ 0 h 20"/>
                  <a:gd name="T14" fmla="*/ 2 w 66"/>
                  <a:gd name="T15" fmla="*/ 0 h 20"/>
                  <a:gd name="T16" fmla="*/ 3 w 66"/>
                  <a:gd name="T17" fmla="*/ 0 h 20"/>
                  <a:gd name="T18" fmla="*/ 3 w 66"/>
                  <a:gd name="T19" fmla="*/ 0 h 20"/>
                  <a:gd name="T20" fmla="*/ 2 w 66"/>
                  <a:gd name="T21" fmla="*/ 0 h 20"/>
                  <a:gd name="T22" fmla="*/ 2 w 66"/>
                  <a:gd name="T23" fmla="*/ 0 h 20"/>
                  <a:gd name="T24" fmla="*/ 2 w 66"/>
                  <a:gd name="T25" fmla="*/ 0 h 20"/>
                  <a:gd name="T26" fmla="*/ 2 w 66"/>
                  <a:gd name="T27" fmla="*/ 0 h 20"/>
                  <a:gd name="T28" fmla="*/ 1 w 66"/>
                  <a:gd name="T29" fmla="*/ 0 h 20"/>
                  <a:gd name="T30" fmla="*/ 1 w 66"/>
                  <a:gd name="T31" fmla="*/ 0 h 20"/>
                  <a:gd name="T32" fmla="*/ 0 w 66"/>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6" h="20">
                    <a:moveTo>
                      <a:pt x="0" y="20"/>
                    </a:moveTo>
                    <a:lnTo>
                      <a:pt x="4" y="14"/>
                    </a:lnTo>
                    <a:lnTo>
                      <a:pt x="11" y="9"/>
                    </a:lnTo>
                    <a:lnTo>
                      <a:pt x="21" y="5"/>
                    </a:lnTo>
                    <a:lnTo>
                      <a:pt x="33" y="2"/>
                    </a:lnTo>
                    <a:lnTo>
                      <a:pt x="43" y="0"/>
                    </a:lnTo>
                    <a:lnTo>
                      <a:pt x="54" y="0"/>
                    </a:lnTo>
                    <a:lnTo>
                      <a:pt x="62" y="1"/>
                    </a:lnTo>
                    <a:lnTo>
                      <a:pt x="66" y="5"/>
                    </a:lnTo>
                    <a:lnTo>
                      <a:pt x="66" y="8"/>
                    </a:lnTo>
                    <a:lnTo>
                      <a:pt x="62" y="9"/>
                    </a:lnTo>
                    <a:lnTo>
                      <a:pt x="55" y="12"/>
                    </a:lnTo>
                    <a:lnTo>
                      <a:pt x="45" y="13"/>
                    </a:lnTo>
                    <a:lnTo>
                      <a:pt x="33" y="14"/>
                    </a:lnTo>
                    <a:lnTo>
                      <a:pt x="20" y="15"/>
                    </a:lnTo>
                    <a:lnTo>
                      <a:pt x="9" y="17"/>
                    </a:lnTo>
                    <a:lnTo>
                      <a:pt x="0" y="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62" name="Freeform 60">
                <a:extLst>
                  <a:ext uri="{FF2B5EF4-FFF2-40B4-BE49-F238E27FC236}">
                    <a16:creationId xmlns:a16="http://schemas.microsoft.com/office/drawing/2014/main" xmlns="" id="{61FD60AA-2C2F-422C-9A06-5A746992BD4F}"/>
                  </a:ext>
                </a:extLst>
              </p:cNvPr>
              <p:cNvSpPr>
                <a:spLocks/>
              </p:cNvSpPr>
              <p:nvPr/>
            </p:nvSpPr>
            <p:spPr bwMode="auto">
              <a:xfrm>
                <a:off x="2756" y="610"/>
                <a:ext cx="32" cy="14"/>
              </a:xfrm>
              <a:custGeom>
                <a:avLst/>
                <a:gdLst>
                  <a:gd name="T0" fmla="*/ 0 w 65"/>
                  <a:gd name="T1" fmla="*/ 1 h 26"/>
                  <a:gd name="T2" fmla="*/ 0 w 65"/>
                  <a:gd name="T3" fmla="*/ 1 h 26"/>
                  <a:gd name="T4" fmla="*/ 0 w 65"/>
                  <a:gd name="T5" fmla="*/ 1 h 26"/>
                  <a:gd name="T6" fmla="*/ 0 w 65"/>
                  <a:gd name="T7" fmla="*/ 1 h 26"/>
                  <a:gd name="T8" fmla="*/ 1 w 65"/>
                  <a:gd name="T9" fmla="*/ 1 h 26"/>
                  <a:gd name="T10" fmla="*/ 1 w 65"/>
                  <a:gd name="T11" fmla="*/ 1 h 26"/>
                  <a:gd name="T12" fmla="*/ 1 w 65"/>
                  <a:gd name="T13" fmla="*/ 0 h 26"/>
                  <a:gd name="T14" fmla="*/ 1 w 65"/>
                  <a:gd name="T15" fmla="*/ 1 h 26"/>
                  <a:gd name="T16" fmla="*/ 2 w 65"/>
                  <a:gd name="T17" fmla="*/ 1 h 26"/>
                  <a:gd name="T18" fmla="*/ 2 w 65"/>
                  <a:gd name="T19" fmla="*/ 1 h 26"/>
                  <a:gd name="T20" fmla="*/ 1 w 65"/>
                  <a:gd name="T21" fmla="*/ 1 h 26"/>
                  <a:gd name="T22" fmla="*/ 1 w 65"/>
                  <a:gd name="T23" fmla="*/ 1 h 26"/>
                  <a:gd name="T24" fmla="*/ 1 w 65"/>
                  <a:gd name="T25" fmla="*/ 1 h 26"/>
                  <a:gd name="T26" fmla="*/ 0 w 65"/>
                  <a:gd name="T27" fmla="*/ 1 h 26"/>
                  <a:gd name="T28" fmla="*/ 0 w 65"/>
                  <a:gd name="T29" fmla="*/ 1 h 26"/>
                  <a:gd name="T30" fmla="*/ 0 w 65"/>
                  <a:gd name="T31" fmla="*/ 1 h 26"/>
                  <a:gd name="T32" fmla="*/ 0 w 65"/>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26">
                    <a:moveTo>
                      <a:pt x="0" y="26"/>
                    </a:moveTo>
                    <a:lnTo>
                      <a:pt x="6" y="19"/>
                    </a:lnTo>
                    <a:lnTo>
                      <a:pt x="14" y="13"/>
                    </a:lnTo>
                    <a:lnTo>
                      <a:pt x="24" y="8"/>
                    </a:lnTo>
                    <a:lnTo>
                      <a:pt x="35" y="4"/>
                    </a:lnTo>
                    <a:lnTo>
                      <a:pt x="45" y="1"/>
                    </a:lnTo>
                    <a:lnTo>
                      <a:pt x="54" y="0"/>
                    </a:lnTo>
                    <a:lnTo>
                      <a:pt x="61" y="1"/>
                    </a:lnTo>
                    <a:lnTo>
                      <a:pt x="65" y="3"/>
                    </a:lnTo>
                    <a:lnTo>
                      <a:pt x="64" y="6"/>
                    </a:lnTo>
                    <a:lnTo>
                      <a:pt x="59" y="10"/>
                    </a:lnTo>
                    <a:lnTo>
                      <a:pt x="51" y="13"/>
                    </a:lnTo>
                    <a:lnTo>
                      <a:pt x="41" y="16"/>
                    </a:lnTo>
                    <a:lnTo>
                      <a:pt x="30" y="18"/>
                    </a:lnTo>
                    <a:lnTo>
                      <a:pt x="19" y="20"/>
                    </a:lnTo>
                    <a:lnTo>
                      <a:pt x="8" y="23"/>
                    </a:lnTo>
                    <a:lnTo>
                      <a:pt x="0" y="2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63" name="Freeform 61">
                <a:extLst>
                  <a:ext uri="{FF2B5EF4-FFF2-40B4-BE49-F238E27FC236}">
                    <a16:creationId xmlns:a16="http://schemas.microsoft.com/office/drawing/2014/main" xmlns="" id="{BD732D2E-BC2B-4A0D-9739-9E3972214343}"/>
                  </a:ext>
                </a:extLst>
              </p:cNvPr>
              <p:cNvSpPr>
                <a:spLocks/>
              </p:cNvSpPr>
              <p:nvPr/>
            </p:nvSpPr>
            <p:spPr bwMode="auto">
              <a:xfrm>
                <a:off x="2754" y="591"/>
                <a:ext cx="33" cy="20"/>
              </a:xfrm>
              <a:custGeom>
                <a:avLst/>
                <a:gdLst>
                  <a:gd name="T0" fmla="*/ 0 w 66"/>
                  <a:gd name="T1" fmla="*/ 2 h 40"/>
                  <a:gd name="T2" fmla="*/ 1 w 66"/>
                  <a:gd name="T3" fmla="*/ 2 h 40"/>
                  <a:gd name="T4" fmla="*/ 1 w 66"/>
                  <a:gd name="T5" fmla="*/ 1 h 40"/>
                  <a:gd name="T6" fmla="*/ 1 w 66"/>
                  <a:gd name="T7" fmla="*/ 1 h 40"/>
                  <a:gd name="T8" fmla="*/ 2 w 66"/>
                  <a:gd name="T9" fmla="*/ 1 h 40"/>
                  <a:gd name="T10" fmla="*/ 2 w 66"/>
                  <a:gd name="T11" fmla="*/ 1 h 40"/>
                  <a:gd name="T12" fmla="*/ 2 w 66"/>
                  <a:gd name="T13" fmla="*/ 1 h 40"/>
                  <a:gd name="T14" fmla="*/ 2 w 66"/>
                  <a:gd name="T15" fmla="*/ 0 h 40"/>
                  <a:gd name="T16" fmla="*/ 3 w 66"/>
                  <a:gd name="T17" fmla="*/ 1 h 40"/>
                  <a:gd name="T18" fmla="*/ 3 w 66"/>
                  <a:gd name="T19" fmla="*/ 1 h 40"/>
                  <a:gd name="T20" fmla="*/ 2 w 66"/>
                  <a:gd name="T21" fmla="*/ 1 h 40"/>
                  <a:gd name="T22" fmla="*/ 2 w 66"/>
                  <a:gd name="T23" fmla="*/ 1 h 40"/>
                  <a:gd name="T24" fmla="*/ 2 w 66"/>
                  <a:gd name="T25" fmla="*/ 1 h 40"/>
                  <a:gd name="T26" fmla="*/ 1 w 66"/>
                  <a:gd name="T27" fmla="*/ 1 h 40"/>
                  <a:gd name="T28" fmla="*/ 1 w 66"/>
                  <a:gd name="T29" fmla="*/ 1 h 40"/>
                  <a:gd name="T30" fmla="*/ 1 w 66"/>
                  <a:gd name="T31" fmla="*/ 2 h 40"/>
                  <a:gd name="T32" fmla="*/ 0 w 66"/>
                  <a:gd name="T33" fmla="*/ 2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6" h="40">
                    <a:moveTo>
                      <a:pt x="0" y="40"/>
                    </a:moveTo>
                    <a:lnTo>
                      <a:pt x="7" y="33"/>
                    </a:lnTo>
                    <a:lnTo>
                      <a:pt x="16" y="26"/>
                    </a:lnTo>
                    <a:lnTo>
                      <a:pt x="25" y="18"/>
                    </a:lnTo>
                    <a:lnTo>
                      <a:pt x="37" y="11"/>
                    </a:lnTo>
                    <a:lnTo>
                      <a:pt x="46" y="4"/>
                    </a:lnTo>
                    <a:lnTo>
                      <a:pt x="55" y="1"/>
                    </a:lnTo>
                    <a:lnTo>
                      <a:pt x="62" y="0"/>
                    </a:lnTo>
                    <a:lnTo>
                      <a:pt x="66" y="3"/>
                    </a:lnTo>
                    <a:lnTo>
                      <a:pt x="66" y="9"/>
                    </a:lnTo>
                    <a:lnTo>
                      <a:pt x="61" y="13"/>
                    </a:lnTo>
                    <a:lnTo>
                      <a:pt x="52" y="18"/>
                    </a:lnTo>
                    <a:lnTo>
                      <a:pt x="40" y="23"/>
                    </a:lnTo>
                    <a:lnTo>
                      <a:pt x="28" y="27"/>
                    </a:lnTo>
                    <a:lnTo>
                      <a:pt x="17" y="32"/>
                    </a:lnTo>
                    <a:lnTo>
                      <a:pt x="7" y="36"/>
                    </a:lnTo>
                    <a:lnTo>
                      <a:pt x="0" y="4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64" name="Freeform 62">
                <a:extLst>
                  <a:ext uri="{FF2B5EF4-FFF2-40B4-BE49-F238E27FC236}">
                    <a16:creationId xmlns:a16="http://schemas.microsoft.com/office/drawing/2014/main" xmlns="" id="{5BA0FDBC-24BD-49DE-8F5F-2BDB953155CD}"/>
                  </a:ext>
                </a:extLst>
              </p:cNvPr>
              <p:cNvSpPr>
                <a:spLocks/>
              </p:cNvSpPr>
              <p:nvPr/>
            </p:nvSpPr>
            <p:spPr bwMode="auto">
              <a:xfrm>
                <a:off x="2749" y="571"/>
                <a:ext cx="33" cy="27"/>
              </a:xfrm>
              <a:custGeom>
                <a:avLst/>
                <a:gdLst>
                  <a:gd name="T0" fmla="*/ 0 w 67"/>
                  <a:gd name="T1" fmla="*/ 2 h 54"/>
                  <a:gd name="T2" fmla="*/ 0 w 67"/>
                  <a:gd name="T3" fmla="*/ 2 h 54"/>
                  <a:gd name="T4" fmla="*/ 0 w 67"/>
                  <a:gd name="T5" fmla="*/ 2 h 54"/>
                  <a:gd name="T6" fmla="*/ 0 w 67"/>
                  <a:gd name="T7" fmla="*/ 1 h 54"/>
                  <a:gd name="T8" fmla="*/ 1 w 67"/>
                  <a:gd name="T9" fmla="*/ 1 h 54"/>
                  <a:gd name="T10" fmla="*/ 1 w 67"/>
                  <a:gd name="T11" fmla="*/ 1 h 54"/>
                  <a:gd name="T12" fmla="*/ 1 w 67"/>
                  <a:gd name="T13" fmla="*/ 1 h 54"/>
                  <a:gd name="T14" fmla="*/ 2 w 67"/>
                  <a:gd name="T15" fmla="*/ 0 h 54"/>
                  <a:gd name="T16" fmla="*/ 2 w 67"/>
                  <a:gd name="T17" fmla="*/ 1 h 54"/>
                  <a:gd name="T18" fmla="*/ 2 w 67"/>
                  <a:gd name="T19" fmla="*/ 1 h 54"/>
                  <a:gd name="T20" fmla="*/ 1 w 67"/>
                  <a:gd name="T21" fmla="*/ 1 h 54"/>
                  <a:gd name="T22" fmla="*/ 1 w 67"/>
                  <a:gd name="T23" fmla="*/ 1 h 54"/>
                  <a:gd name="T24" fmla="*/ 1 w 67"/>
                  <a:gd name="T25" fmla="*/ 1 h 54"/>
                  <a:gd name="T26" fmla="*/ 0 w 67"/>
                  <a:gd name="T27" fmla="*/ 2 h 54"/>
                  <a:gd name="T28" fmla="*/ 0 w 67"/>
                  <a:gd name="T29" fmla="*/ 2 h 54"/>
                  <a:gd name="T30" fmla="*/ 0 w 67"/>
                  <a:gd name="T31" fmla="*/ 2 h 54"/>
                  <a:gd name="T32" fmla="*/ 0 w 67"/>
                  <a:gd name="T33" fmla="*/ 2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54">
                    <a:moveTo>
                      <a:pt x="0" y="54"/>
                    </a:moveTo>
                    <a:lnTo>
                      <a:pt x="6" y="47"/>
                    </a:lnTo>
                    <a:lnTo>
                      <a:pt x="14" y="38"/>
                    </a:lnTo>
                    <a:lnTo>
                      <a:pt x="25" y="28"/>
                    </a:lnTo>
                    <a:lnTo>
                      <a:pt x="36" y="17"/>
                    </a:lnTo>
                    <a:lnTo>
                      <a:pt x="46" y="9"/>
                    </a:lnTo>
                    <a:lnTo>
                      <a:pt x="57" y="2"/>
                    </a:lnTo>
                    <a:lnTo>
                      <a:pt x="64" y="0"/>
                    </a:lnTo>
                    <a:lnTo>
                      <a:pt x="67" y="2"/>
                    </a:lnTo>
                    <a:lnTo>
                      <a:pt x="66" y="8"/>
                    </a:lnTo>
                    <a:lnTo>
                      <a:pt x="59" y="16"/>
                    </a:lnTo>
                    <a:lnTo>
                      <a:pt x="50" y="23"/>
                    </a:lnTo>
                    <a:lnTo>
                      <a:pt x="38" y="31"/>
                    </a:lnTo>
                    <a:lnTo>
                      <a:pt x="26" y="38"/>
                    </a:lnTo>
                    <a:lnTo>
                      <a:pt x="14" y="45"/>
                    </a:lnTo>
                    <a:lnTo>
                      <a:pt x="6" y="51"/>
                    </a:lnTo>
                    <a:lnTo>
                      <a:pt x="0"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65" name="Freeform 63">
                <a:extLst>
                  <a:ext uri="{FF2B5EF4-FFF2-40B4-BE49-F238E27FC236}">
                    <a16:creationId xmlns:a16="http://schemas.microsoft.com/office/drawing/2014/main" xmlns="" id="{2A892DE0-EA2E-4B4F-B820-A64CBDA7199A}"/>
                  </a:ext>
                </a:extLst>
              </p:cNvPr>
              <p:cNvSpPr>
                <a:spLocks/>
              </p:cNvSpPr>
              <p:nvPr/>
            </p:nvSpPr>
            <p:spPr bwMode="auto">
              <a:xfrm>
                <a:off x="2743" y="550"/>
                <a:ext cx="35" cy="31"/>
              </a:xfrm>
              <a:custGeom>
                <a:avLst/>
                <a:gdLst>
                  <a:gd name="T0" fmla="*/ 0 w 69"/>
                  <a:gd name="T1" fmla="*/ 2 h 61"/>
                  <a:gd name="T2" fmla="*/ 1 w 69"/>
                  <a:gd name="T3" fmla="*/ 2 h 61"/>
                  <a:gd name="T4" fmla="*/ 1 w 69"/>
                  <a:gd name="T5" fmla="*/ 2 h 61"/>
                  <a:gd name="T6" fmla="*/ 1 w 69"/>
                  <a:gd name="T7" fmla="*/ 1 h 61"/>
                  <a:gd name="T8" fmla="*/ 2 w 69"/>
                  <a:gd name="T9" fmla="*/ 1 h 61"/>
                  <a:gd name="T10" fmla="*/ 2 w 69"/>
                  <a:gd name="T11" fmla="*/ 1 h 61"/>
                  <a:gd name="T12" fmla="*/ 2 w 69"/>
                  <a:gd name="T13" fmla="*/ 1 h 61"/>
                  <a:gd name="T14" fmla="*/ 2 w 69"/>
                  <a:gd name="T15" fmla="*/ 0 h 61"/>
                  <a:gd name="T16" fmla="*/ 3 w 69"/>
                  <a:gd name="T17" fmla="*/ 1 h 61"/>
                  <a:gd name="T18" fmla="*/ 3 w 69"/>
                  <a:gd name="T19" fmla="*/ 1 h 61"/>
                  <a:gd name="T20" fmla="*/ 2 w 69"/>
                  <a:gd name="T21" fmla="*/ 1 h 61"/>
                  <a:gd name="T22" fmla="*/ 2 w 69"/>
                  <a:gd name="T23" fmla="*/ 1 h 61"/>
                  <a:gd name="T24" fmla="*/ 2 w 69"/>
                  <a:gd name="T25" fmla="*/ 1 h 61"/>
                  <a:gd name="T26" fmla="*/ 1 w 69"/>
                  <a:gd name="T27" fmla="*/ 2 h 61"/>
                  <a:gd name="T28" fmla="*/ 1 w 69"/>
                  <a:gd name="T29" fmla="*/ 2 h 61"/>
                  <a:gd name="T30" fmla="*/ 1 w 69"/>
                  <a:gd name="T31" fmla="*/ 2 h 61"/>
                  <a:gd name="T32" fmla="*/ 0 w 69"/>
                  <a:gd name="T33" fmla="*/ 2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61">
                    <a:moveTo>
                      <a:pt x="0" y="61"/>
                    </a:moveTo>
                    <a:lnTo>
                      <a:pt x="5" y="54"/>
                    </a:lnTo>
                    <a:lnTo>
                      <a:pt x="13" y="43"/>
                    </a:lnTo>
                    <a:lnTo>
                      <a:pt x="23" y="32"/>
                    </a:lnTo>
                    <a:lnTo>
                      <a:pt x="33" y="20"/>
                    </a:lnTo>
                    <a:lnTo>
                      <a:pt x="45" y="10"/>
                    </a:lnTo>
                    <a:lnTo>
                      <a:pt x="55" y="3"/>
                    </a:lnTo>
                    <a:lnTo>
                      <a:pt x="63" y="0"/>
                    </a:lnTo>
                    <a:lnTo>
                      <a:pt x="69" y="2"/>
                    </a:lnTo>
                    <a:lnTo>
                      <a:pt x="69" y="8"/>
                    </a:lnTo>
                    <a:lnTo>
                      <a:pt x="63" y="15"/>
                    </a:lnTo>
                    <a:lnTo>
                      <a:pt x="54" y="23"/>
                    </a:lnTo>
                    <a:lnTo>
                      <a:pt x="41" y="31"/>
                    </a:lnTo>
                    <a:lnTo>
                      <a:pt x="29" y="40"/>
                    </a:lnTo>
                    <a:lnTo>
                      <a:pt x="16" y="48"/>
                    </a:lnTo>
                    <a:lnTo>
                      <a:pt x="6" y="55"/>
                    </a:lnTo>
                    <a:lnTo>
                      <a:pt x="0" y="6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66" name="Freeform 64">
                <a:extLst>
                  <a:ext uri="{FF2B5EF4-FFF2-40B4-BE49-F238E27FC236}">
                    <a16:creationId xmlns:a16="http://schemas.microsoft.com/office/drawing/2014/main" xmlns="" id="{D7E2893D-C6C0-4D8F-88C8-9CA0ECC4F226}"/>
                  </a:ext>
                </a:extLst>
              </p:cNvPr>
              <p:cNvSpPr>
                <a:spLocks/>
              </p:cNvSpPr>
              <p:nvPr/>
            </p:nvSpPr>
            <p:spPr bwMode="auto">
              <a:xfrm>
                <a:off x="2737" y="533"/>
                <a:ext cx="32" cy="36"/>
              </a:xfrm>
              <a:custGeom>
                <a:avLst/>
                <a:gdLst>
                  <a:gd name="T0" fmla="*/ 0 w 65"/>
                  <a:gd name="T1" fmla="*/ 2 h 73"/>
                  <a:gd name="T2" fmla="*/ 0 w 65"/>
                  <a:gd name="T3" fmla="*/ 2 h 73"/>
                  <a:gd name="T4" fmla="*/ 0 w 65"/>
                  <a:gd name="T5" fmla="*/ 1 h 73"/>
                  <a:gd name="T6" fmla="*/ 0 w 65"/>
                  <a:gd name="T7" fmla="*/ 1 h 73"/>
                  <a:gd name="T8" fmla="*/ 0 w 65"/>
                  <a:gd name="T9" fmla="*/ 0 h 73"/>
                  <a:gd name="T10" fmla="*/ 1 w 65"/>
                  <a:gd name="T11" fmla="*/ 0 h 73"/>
                  <a:gd name="T12" fmla="*/ 1 w 65"/>
                  <a:gd name="T13" fmla="*/ 0 h 73"/>
                  <a:gd name="T14" fmla="*/ 1 w 65"/>
                  <a:gd name="T15" fmla="*/ 0 h 73"/>
                  <a:gd name="T16" fmla="*/ 1 w 65"/>
                  <a:gd name="T17" fmla="*/ 0 h 73"/>
                  <a:gd name="T18" fmla="*/ 2 w 65"/>
                  <a:gd name="T19" fmla="*/ 0 h 73"/>
                  <a:gd name="T20" fmla="*/ 1 w 65"/>
                  <a:gd name="T21" fmla="*/ 0 h 73"/>
                  <a:gd name="T22" fmla="*/ 1 w 65"/>
                  <a:gd name="T23" fmla="*/ 0 h 73"/>
                  <a:gd name="T24" fmla="*/ 1 w 65"/>
                  <a:gd name="T25" fmla="*/ 1 h 73"/>
                  <a:gd name="T26" fmla="*/ 0 w 65"/>
                  <a:gd name="T27" fmla="*/ 1 h 73"/>
                  <a:gd name="T28" fmla="*/ 0 w 65"/>
                  <a:gd name="T29" fmla="*/ 1 h 73"/>
                  <a:gd name="T30" fmla="*/ 0 w 65"/>
                  <a:gd name="T31" fmla="*/ 2 h 73"/>
                  <a:gd name="T32" fmla="*/ 0 w 65"/>
                  <a:gd name="T33" fmla="*/ 2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73">
                    <a:moveTo>
                      <a:pt x="0" y="73"/>
                    </a:moveTo>
                    <a:lnTo>
                      <a:pt x="4" y="64"/>
                    </a:lnTo>
                    <a:lnTo>
                      <a:pt x="9" y="52"/>
                    </a:lnTo>
                    <a:lnTo>
                      <a:pt x="16" y="39"/>
                    </a:lnTo>
                    <a:lnTo>
                      <a:pt x="24" y="28"/>
                    </a:lnTo>
                    <a:lnTo>
                      <a:pt x="34" y="17"/>
                    </a:lnTo>
                    <a:lnTo>
                      <a:pt x="44" y="8"/>
                    </a:lnTo>
                    <a:lnTo>
                      <a:pt x="53" y="2"/>
                    </a:lnTo>
                    <a:lnTo>
                      <a:pt x="63" y="0"/>
                    </a:lnTo>
                    <a:lnTo>
                      <a:pt x="65" y="4"/>
                    </a:lnTo>
                    <a:lnTo>
                      <a:pt x="61" y="11"/>
                    </a:lnTo>
                    <a:lnTo>
                      <a:pt x="52" y="21"/>
                    </a:lnTo>
                    <a:lnTo>
                      <a:pt x="42" y="32"/>
                    </a:lnTo>
                    <a:lnTo>
                      <a:pt x="29" y="45"/>
                    </a:lnTo>
                    <a:lnTo>
                      <a:pt x="17" y="57"/>
                    </a:lnTo>
                    <a:lnTo>
                      <a:pt x="7" y="67"/>
                    </a:lnTo>
                    <a:lnTo>
                      <a:pt x="0" y="7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67" name="Freeform 65">
                <a:extLst>
                  <a:ext uri="{FF2B5EF4-FFF2-40B4-BE49-F238E27FC236}">
                    <a16:creationId xmlns:a16="http://schemas.microsoft.com/office/drawing/2014/main" xmlns="" id="{5602581A-5B2D-4C98-BD2D-969F95AA7492}"/>
                  </a:ext>
                </a:extLst>
              </p:cNvPr>
              <p:cNvSpPr>
                <a:spLocks/>
              </p:cNvSpPr>
              <p:nvPr/>
            </p:nvSpPr>
            <p:spPr bwMode="auto">
              <a:xfrm>
                <a:off x="2733" y="520"/>
                <a:ext cx="16" cy="40"/>
              </a:xfrm>
              <a:custGeom>
                <a:avLst/>
                <a:gdLst>
                  <a:gd name="T0" fmla="*/ 1 w 32"/>
                  <a:gd name="T1" fmla="*/ 1 h 79"/>
                  <a:gd name="T2" fmla="*/ 1 w 32"/>
                  <a:gd name="T3" fmla="*/ 1 h 79"/>
                  <a:gd name="T4" fmla="*/ 1 w 32"/>
                  <a:gd name="T5" fmla="*/ 1 h 79"/>
                  <a:gd name="T6" fmla="*/ 1 w 32"/>
                  <a:gd name="T7" fmla="*/ 1 h 79"/>
                  <a:gd name="T8" fmla="*/ 1 w 32"/>
                  <a:gd name="T9" fmla="*/ 2 h 79"/>
                  <a:gd name="T10" fmla="*/ 1 w 32"/>
                  <a:gd name="T11" fmla="*/ 2 h 79"/>
                  <a:gd name="T12" fmla="*/ 1 w 32"/>
                  <a:gd name="T13" fmla="*/ 2 h 79"/>
                  <a:gd name="T14" fmla="*/ 1 w 32"/>
                  <a:gd name="T15" fmla="*/ 3 h 79"/>
                  <a:gd name="T16" fmla="*/ 1 w 32"/>
                  <a:gd name="T17" fmla="*/ 3 h 79"/>
                  <a:gd name="T18" fmla="*/ 0 w 32"/>
                  <a:gd name="T19" fmla="*/ 3 h 79"/>
                  <a:gd name="T20" fmla="*/ 1 w 32"/>
                  <a:gd name="T21" fmla="*/ 2 h 79"/>
                  <a:gd name="T22" fmla="*/ 1 w 32"/>
                  <a:gd name="T23" fmla="*/ 2 h 79"/>
                  <a:gd name="T24" fmla="*/ 1 w 32"/>
                  <a:gd name="T25" fmla="*/ 1 h 79"/>
                  <a:gd name="T26" fmla="*/ 1 w 32"/>
                  <a:gd name="T27" fmla="*/ 1 h 79"/>
                  <a:gd name="T28" fmla="*/ 1 w 32"/>
                  <a:gd name="T29" fmla="*/ 1 h 79"/>
                  <a:gd name="T30" fmla="*/ 1 w 32"/>
                  <a:gd name="T31" fmla="*/ 0 h 79"/>
                  <a:gd name="T32" fmla="*/ 1 w 32"/>
                  <a:gd name="T33" fmla="*/ 1 h 7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79">
                    <a:moveTo>
                      <a:pt x="32" y="1"/>
                    </a:moveTo>
                    <a:lnTo>
                      <a:pt x="32" y="4"/>
                    </a:lnTo>
                    <a:lnTo>
                      <a:pt x="30" y="12"/>
                    </a:lnTo>
                    <a:lnTo>
                      <a:pt x="27" y="24"/>
                    </a:lnTo>
                    <a:lnTo>
                      <a:pt x="21" y="35"/>
                    </a:lnTo>
                    <a:lnTo>
                      <a:pt x="15" y="48"/>
                    </a:lnTo>
                    <a:lnTo>
                      <a:pt x="9" y="61"/>
                    </a:lnTo>
                    <a:lnTo>
                      <a:pt x="5" y="71"/>
                    </a:lnTo>
                    <a:lnTo>
                      <a:pt x="3" y="79"/>
                    </a:lnTo>
                    <a:lnTo>
                      <a:pt x="0" y="69"/>
                    </a:lnTo>
                    <a:lnTo>
                      <a:pt x="1" y="55"/>
                    </a:lnTo>
                    <a:lnTo>
                      <a:pt x="4" y="41"/>
                    </a:lnTo>
                    <a:lnTo>
                      <a:pt x="7" y="27"/>
                    </a:lnTo>
                    <a:lnTo>
                      <a:pt x="13" y="15"/>
                    </a:lnTo>
                    <a:lnTo>
                      <a:pt x="19" y="5"/>
                    </a:lnTo>
                    <a:lnTo>
                      <a:pt x="26" y="0"/>
                    </a:lnTo>
                    <a:lnTo>
                      <a:pt x="32"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68" name="Freeform 66">
                <a:extLst>
                  <a:ext uri="{FF2B5EF4-FFF2-40B4-BE49-F238E27FC236}">
                    <a16:creationId xmlns:a16="http://schemas.microsoft.com/office/drawing/2014/main" xmlns="" id="{A45AF85F-AF91-4D0B-80CD-F824470E817D}"/>
                  </a:ext>
                </a:extLst>
              </p:cNvPr>
              <p:cNvSpPr>
                <a:spLocks/>
              </p:cNvSpPr>
              <p:nvPr/>
            </p:nvSpPr>
            <p:spPr bwMode="auto">
              <a:xfrm>
                <a:off x="2722" y="507"/>
                <a:ext cx="16" cy="39"/>
              </a:xfrm>
              <a:custGeom>
                <a:avLst/>
                <a:gdLst>
                  <a:gd name="T0" fmla="*/ 1 w 31"/>
                  <a:gd name="T1" fmla="*/ 0 h 79"/>
                  <a:gd name="T2" fmla="*/ 1 w 31"/>
                  <a:gd name="T3" fmla="*/ 0 h 79"/>
                  <a:gd name="T4" fmla="*/ 1 w 31"/>
                  <a:gd name="T5" fmla="*/ 0 h 79"/>
                  <a:gd name="T6" fmla="*/ 1 w 31"/>
                  <a:gd name="T7" fmla="*/ 0 h 79"/>
                  <a:gd name="T8" fmla="*/ 1 w 31"/>
                  <a:gd name="T9" fmla="*/ 1 h 79"/>
                  <a:gd name="T10" fmla="*/ 1 w 31"/>
                  <a:gd name="T11" fmla="*/ 1 h 79"/>
                  <a:gd name="T12" fmla="*/ 1 w 31"/>
                  <a:gd name="T13" fmla="*/ 1 h 79"/>
                  <a:gd name="T14" fmla="*/ 1 w 31"/>
                  <a:gd name="T15" fmla="*/ 2 h 79"/>
                  <a:gd name="T16" fmla="*/ 1 w 31"/>
                  <a:gd name="T17" fmla="*/ 2 h 79"/>
                  <a:gd name="T18" fmla="*/ 0 w 31"/>
                  <a:gd name="T19" fmla="*/ 2 h 79"/>
                  <a:gd name="T20" fmla="*/ 0 w 31"/>
                  <a:gd name="T21" fmla="*/ 1 h 79"/>
                  <a:gd name="T22" fmla="*/ 1 w 31"/>
                  <a:gd name="T23" fmla="*/ 1 h 79"/>
                  <a:gd name="T24" fmla="*/ 1 w 31"/>
                  <a:gd name="T25" fmla="*/ 0 h 79"/>
                  <a:gd name="T26" fmla="*/ 1 w 31"/>
                  <a:gd name="T27" fmla="*/ 0 h 79"/>
                  <a:gd name="T28" fmla="*/ 1 w 31"/>
                  <a:gd name="T29" fmla="*/ 0 h 79"/>
                  <a:gd name="T30" fmla="*/ 1 w 31"/>
                  <a:gd name="T31" fmla="*/ 0 h 79"/>
                  <a:gd name="T32" fmla="*/ 1 w 31"/>
                  <a:gd name="T33" fmla="*/ 0 h 7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79">
                    <a:moveTo>
                      <a:pt x="31" y="0"/>
                    </a:moveTo>
                    <a:lnTo>
                      <a:pt x="31" y="5"/>
                    </a:lnTo>
                    <a:lnTo>
                      <a:pt x="29" y="13"/>
                    </a:lnTo>
                    <a:lnTo>
                      <a:pt x="26" y="23"/>
                    </a:lnTo>
                    <a:lnTo>
                      <a:pt x="20" y="36"/>
                    </a:lnTo>
                    <a:lnTo>
                      <a:pt x="14" y="50"/>
                    </a:lnTo>
                    <a:lnTo>
                      <a:pt x="10" y="61"/>
                    </a:lnTo>
                    <a:lnTo>
                      <a:pt x="5" y="72"/>
                    </a:lnTo>
                    <a:lnTo>
                      <a:pt x="2" y="79"/>
                    </a:lnTo>
                    <a:lnTo>
                      <a:pt x="0" y="67"/>
                    </a:lnTo>
                    <a:lnTo>
                      <a:pt x="0" y="54"/>
                    </a:lnTo>
                    <a:lnTo>
                      <a:pt x="3" y="41"/>
                    </a:lnTo>
                    <a:lnTo>
                      <a:pt x="7" y="27"/>
                    </a:lnTo>
                    <a:lnTo>
                      <a:pt x="12" y="14"/>
                    </a:lnTo>
                    <a:lnTo>
                      <a:pt x="18" y="5"/>
                    </a:lnTo>
                    <a:lnTo>
                      <a:pt x="25" y="0"/>
                    </a:lnTo>
                    <a:lnTo>
                      <a:pt x="3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69" name="Freeform 67">
                <a:extLst>
                  <a:ext uri="{FF2B5EF4-FFF2-40B4-BE49-F238E27FC236}">
                    <a16:creationId xmlns:a16="http://schemas.microsoft.com/office/drawing/2014/main" xmlns="" id="{01C43887-918B-4791-90DB-A3BE26842511}"/>
                  </a:ext>
                </a:extLst>
              </p:cNvPr>
              <p:cNvSpPr>
                <a:spLocks/>
              </p:cNvSpPr>
              <p:nvPr/>
            </p:nvSpPr>
            <p:spPr bwMode="auto">
              <a:xfrm>
                <a:off x="2756" y="390"/>
                <a:ext cx="40" cy="197"/>
              </a:xfrm>
              <a:custGeom>
                <a:avLst/>
                <a:gdLst>
                  <a:gd name="T0" fmla="*/ 2 w 81"/>
                  <a:gd name="T1" fmla="*/ 12 h 395"/>
                  <a:gd name="T2" fmla="*/ 2 w 81"/>
                  <a:gd name="T3" fmla="*/ 12 h 395"/>
                  <a:gd name="T4" fmla="*/ 2 w 81"/>
                  <a:gd name="T5" fmla="*/ 12 h 395"/>
                  <a:gd name="T6" fmla="*/ 2 w 81"/>
                  <a:gd name="T7" fmla="*/ 12 h 395"/>
                  <a:gd name="T8" fmla="*/ 2 w 81"/>
                  <a:gd name="T9" fmla="*/ 12 h 395"/>
                  <a:gd name="T10" fmla="*/ 1 w 81"/>
                  <a:gd name="T11" fmla="*/ 10 h 395"/>
                  <a:gd name="T12" fmla="*/ 1 w 81"/>
                  <a:gd name="T13" fmla="*/ 8 h 395"/>
                  <a:gd name="T14" fmla="*/ 0 w 81"/>
                  <a:gd name="T15" fmla="*/ 7 h 395"/>
                  <a:gd name="T16" fmla="*/ 0 w 81"/>
                  <a:gd name="T17" fmla="*/ 5 h 395"/>
                  <a:gd name="T18" fmla="*/ 0 w 81"/>
                  <a:gd name="T19" fmla="*/ 3 h 395"/>
                  <a:gd name="T20" fmla="*/ 0 w 81"/>
                  <a:gd name="T21" fmla="*/ 2 h 395"/>
                  <a:gd name="T22" fmla="*/ 0 w 81"/>
                  <a:gd name="T23" fmla="*/ 1 h 395"/>
                  <a:gd name="T24" fmla="*/ 0 w 81"/>
                  <a:gd name="T25" fmla="*/ 0 h 395"/>
                  <a:gd name="T26" fmla="*/ 0 w 81"/>
                  <a:gd name="T27" fmla="*/ 0 h 395"/>
                  <a:gd name="T28" fmla="*/ 0 w 81"/>
                  <a:gd name="T29" fmla="*/ 2 h 395"/>
                  <a:gd name="T30" fmla="*/ 0 w 81"/>
                  <a:gd name="T31" fmla="*/ 3 h 395"/>
                  <a:gd name="T32" fmla="*/ 0 w 81"/>
                  <a:gd name="T33" fmla="*/ 5 h 395"/>
                  <a:gd name="T34" fmla="*/ 0 w 81"/>
                  <a:gd name="T35" fmla="*/ 7 h 395"/>
                  <a:gd name="T36" fmla="*/ 0 w 81"/>
                  <a:gd name="T37" fmla="*/ 9 h 395"/>
                  <a:gd name="T38" fmla="*/ 1 w 81"/>
                  <a:gd name="T39" fmla="*/ 10 h 395"/>
                  <a:gd name="T40" fmla="*/ 2 w 81"/>
                  <a:gd name="T41" fmla="*/ 12 h 39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1" h="395">
                    <a:moveTo>
                      <a:pt x="68" y="390"/>
                    </a:moveTo>
                    <a:lnTo>
                      <a:pt x="72" y="392"/>
                    </a:lnTo>
                    <a:lnTo>
                      <a:pt x="75" y="393"/>
                    </a:lnTo>
                    <a:lnTo>
                      <a:pt x="77" y="394"/>
                    </a:lnTo>
                    <a:lnTo>
                      <a:pt x="81" y="395"/>
                    </a:lnTo>
                    <a:lnTo>
                      <a:pt x="53" y="337"/>
                    </a:lnTo>
                    <a:lnTo>
                      <a:pt x="34" y="280"/>
                    </a:lnTo>
                    <a:lnTo>
                      <a:pt x="21" y="225"/>
                    </a:lnTo>
                    <a:lnTo>
                      <a:pt x="14" y="173"/>
                    </a:lnTo>
                    <a:lnTo>
                      <a:pt x="11" y="125"/>
                    </a:lnTo>
                    <a:lnTo>
                      <a:pt x="11" y="79"/>
                    </a:lnTo>
                    <a:lnTo>
                      <a:pt x="13" y="37"/>
                    </a:lnTo>
                    <a:lnTo>
                      <a:pt x="14" y="0"/>
                    </a:lnTo>
                    <a:lnTo>
                      <a:pt x="7" y="28"/>
                    </a:lnTo>
                    <a:lnTo>
                      <a:pt x="2" y="71"/>
                    </a:lnTo>
                    <a:lnTo>
                      <a:pt x="0" y="122"/>
                    </a:lnTo>
                    <a:lnTo>
                      <a:pt x="4" y="180"/>
                    </a:lnTo>
                    <a:lnTo>
                      <a:pt x="11" y="240"/>
                    </a:lnTo>
                    <a:lnTo>
                      <a:pt x="23" y="298"/>
                    </a:lnTo>
                    <a:lnTo>
                      <a:pt x="42" y="348"/>
                    </a:lnTo>
                    <a:lnTo>
                      <a:pt x="68" y="39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70" name="Freeform 68">
                <a:extLst>
                  <a:ext uri="{FF2B5EF4-FFF2-40B4-BE49-F238E27FC236}">
                    <a16:creationId xmlns:a16="http://schemas.microsoft.com/office/drawing/2014/main" xmlns="" id="{BFC89510-FD57-422B-A6AD-085D7DE59464}"/>
                  </a:ext>
                </a:extLst>
              </p:cNvPr>
              <p:cNvSpPr>
                <a:spLocks/>
              </p:cNvSpPr>
              <p:nvPr/>
            </p:nvSpPr>
            <p:spPr bwMode="auto">
              <a:xfrm>
                <a:off x="2759" y="403"/>
                <a:ext cx="30" cy="27"/>
              </a:xfrm>
              <a:custGeom>
                <a:avLst/>
                <a:gdLst>
                  <a:gd name="T0" fmla="*/ 2 w 60"/>
                  <a:gd name="T1" fmla="*/ 1 h 54"/>
                  <a:gd name="T2" fmla="*/ 2 w 60"/>
                  <a:gd name="T3" fmla="*/ 0 h 54"/>
                  <a:gd name="T4" fmla="*/ 2 w 60"/>
                  <a:gd name="T5" fmla="*/ 1 h 54"/>
                  <a:gd name="T6" fmla="*/ 2 w 60"/>
                  <a:gd name="T7" fmla="*/ 1 h 54"/>
                  <a:gd name="T8" fmla="*/ 1 w 60"/>
                  <a:gd name="T9" fmla="*/ 1 h 54"/>
                  <a:gd name="T10" fmla="*/ 1 w 60"/>
                  <a:gd name="T11" fmla="*/ 1 h 54"/>
                  <a:gd name="T12" fmla="*/ 1 w 60"/>
                  <a:gd name="T13" fmla="*/ 1 h 54"/>
                  <a:gd name="T14" fmla="*/ 1 w 60"/>
                  <a:gd name="T15" fmla="*/ 2 h 54"/>
                  <a:gd name="T16" fmla="*/ 0 w 60"/>
                  <a:gd name="T17" fmla="*/ 2 h 54"/>
                  <a:gd name="T18" fmla="*/ 1 w 60"/>
                  <a:gd name="T19" fmla="*/ 2 h 54"/>
                  <a:gd name="T20" fmla="*/ 1 w 60"/>
                  <a:gd name="T21" fmla="*/ 2 h 54"/>
                  <a:gd name="T22" fmla="*/ 1 w 60"/>
                  <a:gd name="T23" fmla="*/ 2 h 54"/>
                  <a:gd name="T24" fmla="*/ 2 w 60"/>
                  <a:gd name="T25" fmla="*/ 1 h 54"/>
                  <a:gd name="T26" fmla="*/ 2 w 60"/>
                  <a:gd name="T27" fmla="*/ 1 h 54"/>
                  <a:gd name="T28" fmla="*/ 2 w 60"/>
                  <a:gd name="T29" fmla="*/ 1 h 54"/>
                  <a:gd name="T30" fmla="*/ 2 w 60"/>
                  <a:gd name="T31" fmla="*/ 1 h 54"/>
                  <a:gd name="T32" fmla="*/ 2 w 60"/>
                  <a:gd name="T33" fmla="*/ 1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0" h="54">
                    <a:moveTo>
                      <a:pt x="60" y="1"/>
                    </a:moveTo>
                    <a:lnTo>
                      <a:pt x="56" y="0"/>
                    </a:lnTo>
                    <a:lnTo>
                      <a:pt x="50" y="1"/>
                    </a:lnTo>
                    <a:lnTo>
                      <a:pt x="42" y="4"/>
                    </a:lnTo>
                    <a:lnTo>
                      <a:pt x="31" y="10"/>
                    </a:lnTo>
                    <a:lnTo>
                      <a:pt x="21" y="19"/>
                    </a:lnTo>
                    <a:lnTo>
                      <a:pt x="12" y="29"/>
                    </a:lnTo>
                    <a:lnTo>
                      <a:pt x="5" y="41"/>
                    </a:lnTo>
                    <a:lnTo>
                      <a:pt x="0" y="54"/>
                    </a:lnTo>
                    <a:lnTo>
                      <a:pt x="7" y="48"/>
                    </a:lnTo>
                    <a:lnTo>
                      <a:pt x="15" y="40"/>
                    </a:lnTo>
                    <a:lnTo>
                      <a:pt x="25" y="33"/>
                    </a:lnTo>
                    <a:lnTo>
                      <a:pt x="36" y="25"/>
                    </a:lnTo>
                    <a:lnTo>
                      <a:pt x="46" y="17"/>
                    </a:lnTo>
                    <a:lnTo>
                      <a:pt x="54" y="10"/>
                    </a:lnTo>
                    <a:lnTo>
                      <a:pt x="59" y="4"/>
                    </a:lnTo>
                    <a:lnTo>
                      <a:pt x="6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71" name="Freeform 69">
                <a:extLst>
                  <a:ext uri="{FF2B5EF4-FFF2-40B4-BE49-F238E27FC236}">
                    <a16:creationId xmlns:a16="http://schemas.microsoft.com/office/drawing/2014/main" xmlns="" id="{F92AF73D-A9C9-4E30-A48A-FFE0C43866EE}"/>
                  </a:ext>
                </a:extLst>
              </p:cNvPr>
              <p:cNvSpPr>
                <a:spLocks/>
              </p:cNvSpPr>
              <p:nvPr/>
            </p:nvSpPr>
            <p:spPr bwMode="auto">
              <a:xfrm>
                <a:off x="2757" y="429"/>
                <a:ext cx="34" cy="36"/>
              </a:xfrm>
              <a:custGeom>
                <a:avLst/>
                <a:gdLst>
                  <a:gd name="T0" fmla="*/ 2 w 70"/>
                  <a:gd name="T1" fmla="*/ 1 h 71"/>
                  <a:gd name="T2" fmla="*/ 2 w 70"/>
                  <a:gd name="T3" fmla="*/ 0 h 71"/>
                  <a:gd name="T4" fmla="*/ 1 w 70"/>
                  <a:gd name="T5" fmla="*/ 1 h 71"/>
                  <a:gd name="T6" fmla="*/ 1 w 70"/>
                  <a:gd name="T7" fmla="*/ 1 h 71"/>
                  <a:gd name="T8" fmla="*/ 1 w 70"/>
                  <a:gd name="T9" fmla="*/ 1 h 71"/>
                  <a:gd name="T10" fmla="*/ 0 w 70"/>
                  <a:gd name="T11" fmla="*/ 1 h 71"/>
                  <a:gd name="T12" fmla="*/ 0 w 70"/>
                  <a:gd name="T13" fmla="*/ 2 h 71"/>
                  <a:gd name="T14" fmla="*/ 0 w 70"/>
                  <a:gd name="T15" fmla="*/ 2 h 71"/>
                  <a:gd name="T16" fmla="*/ 0 w 70"/>
                  <a:gd name="T17" fmla="*/ 3 h 71"/>
                  <a:gd name="T18" fmla="*/ 0 w 70"/>
                  <a:gd name="T19" fmla="*/ 3 h 71"/>
                  <a:gd name="T20" fmla="*/ 0 w 70"/>
                  <a:gd name="T21" fmla="*/ 2 h 71"/>
                  <a:gd name="T22" fmla="*/ 0 w 70"/>
                  <a:gd name="T23" fmla="*/ 2 h 71"/>
                  <a:gd name="T24" fmla="*/ 1 w 70"/>
                  <a:gd name="T25" fmla="*/ 2 h 71"/>
                  <a:gd name="T26" fmla="*/ 1 w 70"/>
                  <a:gd name="T27" fmla="*/ 1 h 71"/>
                  <a:gd name="T28" fmla="*/ 1 w 70"/>
                  <a:gd name="T29" fmla="*/ 1 h 71"/>
                  <a:gd name="T30" fmla="*/ 2 w 70"/>
                  <a:gd name="T31" fmla="*/ 1 h 71"/>
                  <a:gd name="T32" fmla="*/ 2 w 70"/>
                  <a:gd name="T33" fmla="*/ 1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0" h="71">
                    <a:moveTo>
                      <a:pt x="70" y="2"/>
                    </a:moveTo>
                    <a:lnTo>
                      <a:pt x="66" y="0"/>
                    </a:lnTo>
                    <a:lnTo>
                      <a:pt x="58" y="2"/>
                    </a:lnTo>
                    <a:lnTo>
                      <a:pt x="48" y="9"/>
                    </a:lnTo>
                    <a:lnTo>
                      <a:pt x="37" y="18"/>
                    </a:lnTo>
                    <a:lnTo>
                      <a:pt x="25" y="30"/>
                    </a:lnTo>
                    <a:lnTo>
                      <a:pt x="14" y="44"/>
                    </a:lnTo>
                    <a:lnTo>
                      <a:pt x="6" y="57"/>
                    </a:lnTo>
                    <a:lnTo>
                      <a:pt x="0" y="71"/>
                    </a:lnTo>
                    <a:lnTo>
                      <a:pt x="6" y="65"/>
                    </a:lnTo>
                    <a:lnTo>
                      <a:pt x="15" y="57"/>
                    </a:lnTo>
                    <a:lnTo>
                      <a:pt x="27" y="48"/>
                    </a:lnTo>
                    <a:lnTo>
                      <a:pt x="41" y="38"/>
                    </a:lnTo>
                    <a:lnTo>
                      <a:pt x="52" y="26"/>
                    </a:lnTo>
                    <a:lnTo>
                      <a:pt x="63" y="17"/>
                    </a:lnTo>
                    <a:lnTo>
                      <a:pt x="68" y="8"/>
                    </a:lnTo>
                    <a:lnTo>
                      <a:pt x="7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72" name="Freeform 70">
                <a:extLst>
                  <a:ext uri="{FF2B5EF4-FFF2-40B4-BE49-F238E27FC236}">
                    <a16:creationId xmlns:a16="http://schemas.microsoft.com/office/drawing/2014/main" xmlns="" id="{8D0B97D9-1AB3-409B-BEB0-151D93B73633}"/>
                  </a:ext>
                </a:extLst>
              </p:cNvPr>
              <p:cNvSpPr>
                <a:spLocks/>
              </p:cNvSpPr>
              <p:nvPr/>
            </p:nvSpPr>
            <p:spPr bwMode="auto">
              <a:xfrm>
                <a:off x="2759" y="452"/>
                <a:ext cx="39" cy="31"/>
              </a:xfrm>
              <a:custGeom>
                <a:avLst/>
                <a:gdLst>
                  <a:gd name="T0" fmla="*/ 3 w 77"/>
                  <a:gd name="T1" fmla="*/ 1 h 62"/>
                  <a:gd name="T2" fmla="*/ 3 w 77"/>
                  <a:gd name="T3" fmla="*/ 0 h 62"/>
                  <a:gd name="T4" fmla="*/ 2 w 77"/>
                  <a:gd name="T5" fmla="*/ 1 h 62"/>
                  <a:gd name="T6" fmla="*/ 2 w 77"/>
                  <a:gd name="T7" fmla="*/ 1 h 62"/>
                  <a:gd name="T8" fmla="*/ 2 w 77"/>
                  <a:gd name="T9" fmla="*/ 1 h 62"/>
                  <a:gd name="T10" fmla="*/ 1 w 77"/>
                  <a:gd name="T11" fmla="*/ 1 h 62"/>
                  <a:gd name="T12" fmla="*/ 1 w 77"/>
                  <a:gd name="T13" fmla="*/ 2 h 62"/>
                  <a:gd name="T14" fmla="*/ 1 w 77"/>
                  <a:gd name="T15" fmla="*/ 2 h 62"/>
                  <a:gd name="T16" fmla="*/ 0 w 77"/>
                  <a:gd name="T17" fmla="*/ 2 h 62"/>
                  <a:gd name="T18" fmla="*/ 1 w 77"/>
                  <a:gd name="T19" fmla="*/ 2 h 62"/>
                  <a:gd name="T20" fmla="*/ 1 w 77"/>
                  <a:gd name="T21" fmla="*/ 2 h 62"/>
                  <a:gd name="T22" fmla="*/ 1 w 77"/>
                  <a:gd name="T23" fmla="*/ 2 h 62"/>
                  <a:gd name="T24" fmla="*/ 2 w 77"/>
                  <a:gd name="T25" fmla="*/ 2 h 62"/>
                  <a:gd name="T26" fmla="*/ 2 w 77"/>
                  <a:gd name="T27" fmla="*/ 1 h 62"/>
                  <a:gd name="T28" fmla="*/ 3 w 77"/>
                  <a:gd name="T29" fmla="*/ 1 h 62"/>
                  <a:gd name="T30" fmla="*/ 3 w 77"/>
                  <a:gd name="T31" fmla="*/ 1 h 62"/>
                  <a:gd name="T32" fmla="*/ 3 w 77"/>
                  <a:gd name="T33" fmla="*/ 1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7" h="62">
                    <a:moveTo>
                      <a:pt x="77" y="2"/>
                    </a:moveTo>
                    <a:lnTo>
                      <a:pt x="73" y="0"/>
                    </a:lnTo>
                    <a:lnTo>
                      <a:pt x="63" y="1"/>
                    </a:lnTo>
                    <a:lnTo>
                      <a:pt x="52" y="7"/>
                    </a:lnTo>
                    <a:lnTo>
                      <a:pt x="39" y="15"/>
                    </a:lnTo>
                    <a:lnTo>
                      <a:pt x="25" y="25"/>
                    </a:lnTo>
                    <a:lnTo>
                      <a:pt x="14" y="37"/>
                    </a:lnTo>
                    <a:lnTo>
                      <a:pt x="5" y="49"/>
                    </a:lnTo>
                    <a:lnTo>
                      <a:pt x="0" y="62"/>
                    </a:lnTo>
                    <a:lnTo>
                      <a:pt x="6" y="58"/>
                    </a:lnTo>
                    <a:lnTo>
                      <a:pt x="16" y="52"/>
                    </a:lnTo>
                    <a:lnTo>
                      <a:pt x="30" y="42"/>
                    </a:lnTo>
                    <a:lnTo>
                      <a:pt x="44" y="33"/>
                    </a:lnTo>
                    <a:lnTo>
                      <a:pt x="56" y="24"/>
                    </a:lnTo>
                    <a:lnTo>
                      <a:pt x="68" y="15"/>
                    </a:lnTo>
                    <a:lnTo>
                      <a:pt x="75" y="7"/>
                    </a:lnTo>
                    <a:lnTo>
                      <a:pt x="77"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73" name="Freeform 71">
                <a:extLst>
                  <a:ext uri="{FF2B5EF4-FFF2-40B4-BE49-F238E27FC236}">
                    <a16:creationId xmlns:a16="http://schemas.microsoft.com/office/drawing/2014/main" xmlns="" id="{6A4A60C2-6F1B-4D2D-AEB3-A0848EC250EC}"/>
                  </a:ext>
                </a:extLst>
              </p:cNvPr>
              <p:cNvSpPr>
                <a:spLocks/>
              </p:cNvSpPr>
              <p:nvPr/>
            </p:nvSpPr>
            <p:spPr bwMode="auto">
              <a:xfrm>
                <a:off x="2762" y="489"/>
                <a:ext cx="36" cy="27"/>
              </a:xfrm>
              <a:custGeom>
                <a:avLst/>
                <a:gdLst>
                  <a:gd name="T0" fmla="*/ 3 w 71"/>
                  <a:gd name="T1" fmla="*/ 1 h 54"/>
                  <a:gd name="T2" fmla="*/ 3 w 71"/>
                  <a:gd name="T3" fmla="*/ 0 h 54"/>
                  <a:gd name="T4" fmla="*/ 2 w 71"/>
                  <a:gd name="T5" fmla="*/ 1 h 54"/>
                  <a:gd name="T6" fmla="*/ 2 w 71"/>
                  <a:gd name="T7" fmla="*/ 1 h 54"/>
                  <a:gd name="T8" fmla="*/ 2 w 71"/>
                  <a:gd name="T9" fmla="*/ 1 h 54"/>
                  <a:gd name="T10" fmla="*/ 1 w 71"/>
                  <a:gd name="T11" fmla="*/ 1 h 54"/>
                  <a:gd name="T12" fmla="*/ 1 w 71"/>
                  <a:gd name="T13" fmla="*/ 2 h 54"/>
                  <a:gd name="T14" fmla="*/ 1 w 71"/>
                  <a:gd name="T15" fmla="*/ 2 h 54"/>
                  <a:gd name="T16" fmla="*/ 0 w 71"/>
                  <a:gd name="T17" fmla="*/ 2 h 54"/>
                  <a:gd name="T18" fmla="*/ 1 w 71"/>
                  <a:gd name="T19" fmla="*/ 2 h 54"/>
                  <a:gd name="T20" fmla="*/ 1 w 71"/>
                  <a:gd name="T21" fmla="*/ 2 h 54"/>
                  <a:gd name="T22" fmla="*/ 1 w 71"/>
                  <a:gd name="T23" fmla="*/ 2 h 54"/>
                  <a:gd name="T24" fmla="*/ 2 w 71"/>
                  <a:gd name="T25" fmla="*/ 1 h 54"/>
                  <a:gd name="T26" fmla="*/ 2 w 71"/>
                  <a:gd name="T27" fmla="*/ 1 h 54"/>
                  <a:gd name="T28" fmla="*/ 2 w 71"/>
                  <a:gd name="T29" fmla="*/ 1 h 54"/>
                  <a:gd name="T30" fmla="*/ 3 w 71"/>
                  <a:gd name="T31" fmla="*/ 1 h 54"/>
                  <a:gd name="T32" fmla="*/ 3 w 71"/>
                  <a:gd name="T33" fmla="*/ 1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54">
                    <a:moveTo>
                      <a:pt x="71" y="2"/>
                    </a:moveTo>
                    <a:lnTo>
                      <a:pt x="68" y="0"/>
                    </a:lnTo>
                    <a:lnTo>
                      <a:pt x="59" y="2"/>
                    </a:lnTo>
                    <a:lnTo>
                      <a:pt x="48" y="6"/>
                    </a:lnTo>
                    <a:lnTo>
                      <a:pt x="36" y="15"/>
                    </a:lnTo>
                    <a:lnTo>
                      <a:pt x="23" y="24"/>
                    </a:lnTo>
                    <a:lnTo>
                      <a:pt x="13" y="33"/>
                    </a:lnTo>
                    <a:lnTo>
                      <a:pt x="3" y="43"/>
                    </a:lnTo>
                    <a:lnTo>
                      <a:pt x="0" y="54"/>
                    </a:lnTo>
                    <a:lnTo>
                      <a:pt x="7" y="49"/>
                    </a:lnTo>
                    <a:lnTo>
                      <a:pt x="17" y="45"/>
                    </a:lnTo>
                    <a:lnTo>
                      <a:pt x="30" y="38"/>
                    </a:lnTo>
                    <a:lnTo>
                      <a:pt x="43" y="31"/>
                    </a:lnTo>
                    <a:lnTo>
                      <a:pt x="54" y="23"/>
                    </a:lnTo>
                    <a:lnTo>
                      <a:pt x="64" y="16"/>
                    </a:lnTo>
                    <a:lnTo>
                      <a:pt x="70" y="9"/>
                    </a:lnTo>
                    <a:lnTo>
                      <a:pt x="71"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74" name="Freeform 72">
                <a:extLst>
                  <a:ext uri="{FF2B5EF4-FFF2-40B4-BE49-F238E27FC236}">
                    <a16:creationId xmlns:a16="http://schemas.microsoft.com/office/drawing/2014/main" xmlns="" id="{00FF6507-2271-4D48-A10F-39E4A3A005A2}"/>
                  </a:ext>
                </a:extLst>
              </p:cNvPr>
              <p:cNvSpPr>
                <a:spLocks/>
              </p:cNvSpPr>
              <p:nvPr/>
            </p:nvSpPr>
            <p:spPr bwMode="auto">
              <a:xfrm>
                <a:off x="2767" y="511"/>
                <a:ext cx="32" cy="19"/>
              </a:xfrm>
              <a:custGeom>
                <a:avLst/>
                <a:gdLst>
                  <a:gd name="T0" fmla="*/ 2 w 64"/>
                  <a:gd name="T1" fmla="*/ 1 h 38"/>
                  <a:gd name="T2" fmla="*/ 2 w 64"/>
                  <a:gd name="T3" fmla="*/ 0 h 38"/>
                  <a:gd name="T4" fmla="*/ 2 w 64"/>
                  <a:gd name="T5" fmla="*/ 0 h 38"/>
                  <a:gd name="T6" fmla="*/ 2 w 64"/>
                  <a:gd name="T7" fmla="*/ 1 h 38"/>
                  <a:gd name="T8" fmla="*/ 2 w 64"/>
                  <a:gd name="T9" fmla="*/ 1 h 38"/>
                  <a:gd name="T10" fmla="*/ 1 w 64"/>
                  <a:gd name="T11" fmla="*/ 1 h 38"/>
                  <a:gd name="T12" fmla="*/ 1 w 64"/>
                  <a:gd name="T13" fmla="*/ 1 h 38"/>
                  <a:gd name="T14" fmla="*/ 1 w 64"/>
                  <a:gd name="T15" fmla="*/ 1 h 38"/>
                  <a:gd name="T16" fmla="*/ 0 w 64"/>
                  <a:gd name="T17" fmla="*/ 2 h 38"/>
                  <a:gd name="T18" fmla="*/ 1 w 64"/>
                  <a:gd name="T19" fmla="*/ 2 h 38"/>
                  <a:gd name="T20" fmla="*/ 1 w 64"/>
                  <a:gd name="T21" fmla="*/ 1 h 38"/>
                  <a:gd name="T22" fmla="*/ 1 w 64"/>
                  <a:gd name="T23" fmla="*/ 1 h 38"/>
                  <a:gd name="T24" fmla="*/ 2 w 64"/>
                  <a:gd name="T25" fmla="*/ 1 h 38"/>
                  <a:gd name="T26" fmla="*/ 2 w 64"/>
                  <a:gd name="T27" fmla="*/ 1 h 38"/>
                  <a:gd name="T28" fmla="*/ 2 w 64"/>
                  <a:gd name="T29" fmla="*/ 1 h 38"/>
                  <a:gd name="T30" fmla="*/ 2 w 64"/>
                  <a:gd name="T31" fmla="*/ 1 h 38"/>
                  <a:gd name="T32" fmla="*/ 2 w 64"/>
                  <a:gd name="T33" fmla="*/ 1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38">
                    <a:moveTo>
                      <a:pt x="64" y="4"/>
                    </a:moveTo>
                    <a:lnTo>
                      <a:pt x="60" y="0"/>
                    </a:lnTo>
                    <a:lnTo>
                      <a:pt x="53" y="0"/>
                    </a:lnTo>
                    <a:lnTo>
                      <a:pt x="44" y="2"/>
                    </a:lnTo>
                    <a:lnTo>
                      <a:pt x="34" y="4"/>
                    </a:lnTo>
                    <a:lnTo>
                      <a:pt x="22" y="10"/>
                    </a:lnTo>
                    <a:lnTo>
                      <a:pt x="13" y="16"/>
                    </a:lnTo>
                    <a:lnTo>
                      <a:pt x="5" y="27"/>
                    </a:lnTo>
                    <a:lnTo>
                      <a:pt x="0" y="38"/>
                    </a:lnTo>
                    <a:lnTo>
                      <a:pt x="7" y="35"/>
                    </a:lnTo>
                    <a:lnTo>
                      <a:pt x="16" y="30"/>
                    </a:lnTo>
                    <a:lnTo>
                      <a:pt x="27" y="27"/>
                    </a:lnTo>
                    <a:lnTo>
                      <a:pt x="38" y="22"/>
                    </a:lnTo>
                    <a:lnTo>
                      <a:pt x="49" y="18"/>
                    </a:lnTo>
                    <a:lnTo>
                      <a:pt x="58" y="13"/>
                    </a:lnTo>
                    <a:lnTo>
                      <a:pt x="62" y="8"/>
                    </a:lnTo>
                    <a:lnTo>
                      <a:pt x="64"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75" name="Freeform 73">
                <a:extLst>
                  <a:ext uri="{FF2B5EF4-FFF2-40B4-BE49-F238E27FC236}">
                    <a16:creationId xmlns:a16="http://schemas.microsoft.com/office/drawing/2014/main" xmlns="" id="{35B49598-58F7-441B-8D91-0C66A9815A92}"/>
                  </a:ext>
                </a:extLst>
              </p:cNvPr>
              <p:cNvSpPr>
                <a:spLocks/>
              </p:cNvSpPr>
              <p:nvPr/>
            </p:nvSpPr>
            <p:spPr bwMode="auto">
              <a:xfrm>
                <a:off x="2779" y="546"/>
                <a:ext cx="24" cy="15"/>
              </a:xfrm>
              <a:custGeom>
                <a:avLst/>
                <a:gdLst>
                  <a:gd name="T0" fmla="*/ 1 w 49"/>
                  <a:gd name="T1" fmla="*/ 1 h 28"/>
                  <a:gd name="T2" fmla="*/ 1 w 49"/>
                  <a:gd name="T3" fmla="*/ 0 h 28"/>
                  <a:gd name="T4" fmla="*/ 1 w 49"/>
                  <a:gd name="T5" fmla="*/ 0 h 28"/>
                  <a:gd name="T6" fmla="*/ 0 w 49"/>
                  <a:gd name="T7" fmla="*/ 1 h 28"/>
                  <a:gd name="T8" fmla="*/ 0 w 49"/>
                  <a:gd name="T9" fmla="*/ 1 h 28"/>
                  <a:gd name="T10" fmla="*/ 0 w 49"/>
                  <a:gd name="T11" fmla="*/ 1 h 28"/>
                  <a:gd name="T12" fmla="*/ 0 w 49"/>
                  <a:gd name="T13" fmla="*/ 1 h 28"/>
                  <a:gd name="T14" fmla="*/ 0 w 49"/>
                  <a:gd name="T15" fmla="*/ 1 h 28"/>
                  <a:gd name="T16" fmla="*/ 0 w 49"/>
                  <a:gd name="T17" fmla="*/ 1 h 28"/>
                  <a:gd name="T18" fmla="*/ 0 w 49"/>
                  <a:gd name="T19" fmla="*/ 1 h 28"/>
                  <a:gd name="T20" fmla="*/ 0 w 49"/>
                  <a:gd name="T21" fmla="*/ 1 h 28"/>
                  <a:gd name="T22" fmla="*/ 0 w 49"/>
                  <a:gd name="T23" fmla="*/ 1 h 28"/>
                  <a:gd name="T24" fmla="*/ 0 w 49"/>
                  <a:gd name="T25" fmla="*/ 1 h 28"/>
                  <a:gd name="T26" fmla="*/ 1 w 49"/>
                  <a:gd name="T27" fmla="*/ 1 h 28"/>
                  <a:gd name="T28" fmla="*/ 1 w 49"/>
                  <a:gd name="T29" fmla="*/ 1 h 28"/>
                  <a:gd name="T30" fmla="*/ 1 w 49"/>
                  <a:gd name="T31" fmla="*/ 1 h 28"/>
                  <a:gd name="T32" fmla="*/ 1 w 49"/>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28">
                    <a:moveTo>
                      <a:pt x="49" y="2"/>
                    </a:moveTo>
                    <a:lnTo>
                      <a:pt x="45" y="0"/>
                    </a:lnTo>
                    <a:lnTo>
                      <a:pt x="39" y="0"/>
                    </a:lnTo>
                    <a:lnTo>
                      <a:pt x="31" y="1"/>
                    </a:lnTo>
                    <a:lnTo>
                      <a:pt x="23" y="5"/>
                    </a:lnTo>
                    <a:lnTo>
                      <a:pt x="14" y="10"/>
                    </a:lnTo>
                    <a:lnTo>
                      <a:pt x="7" y="17"/>
                    </a:lnTo>
                    <a:lnTo>
                      <a:pt x="1" y="23"/>
                    </a:lnTo>
                    <a:lnTo>
                      <a:pt x="0" y="28"/>
                    </a:lnTo>
                    <a:lnTo>
                      <a:pt x="5" y="26"/>
                    </a:lnTo>
                    <a:lnTo>
                      <a:pt x="12" y="24"/>
                    </a:lnTo>
                    <a:lnTo>
                      <a:pt x="20" y="20"/>
                    </a:lnTo>
                    <a:lnTo>
                      <a:pt x="28" y="17"/>
                    </a:lnTo>
                    <a:lnTo>
                      <a:pt x="36" y="13"/>
                    </a:lnTo>
                    <a:lnTo>
                      <a:pt x="42" y="10"/>
                    </a:lnTo>
                    <a:lnTo>
                      <a:pt x="46" y="5"/>
                    </a:lnTo>
                    <a:lnTo>
                      <a:pt x="49"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76" name="Freeform 74">
                <a:extLst>
                  <a:ext uri="{FF2B5EF4-FFF2-40B4-BE49-F238E27FC236}">
                    <a16:creationId xmlns:a16="http://schemas.microsoft.com/office/drawing/2014/main" xmlns="" id="{8DC69984-CFF0-4FDE-99EB-5D438E6A217B}"/>
                  </a:ext>
                </a:extLst>
              </p:cNvPr>
              <p:cNvSpPr>
                <a:spLocks/>
              </p:cNvSpPr>
              <p:nvPr/>
            </p:nvSpPr>
            <p:spPr bwMode="auto">
              <a:xfrm>
                <a:off x="2784" y="564"/>
                <a:ext cx="16" cy="11"/>
              </a:xfrm>
              <a:custGeom>
                <a:avLst/>
                <a:gdLst>
                  <a:gd name="T0" fmla="*/ 0 w 33"/>
                  <a:gd name="T1" fmla="*/ 1 h 22"/>
                  <a:gd name="T2" fmla="*/ 0 w 33"/>
                  <a:gd name="T3" fmla="*/ 0 h 22"/>
                  <a:gd name="T4" fmla="*/ 0 w 33"/>
                  <a:gd name="T5" fmla="*/ 0 h 22"/>
                  <a:gd name="T6" fmla="*/ 0 w 33"/>
                  <a:gd name="T7" fmla="*/ 1 h 22"/>
                  <a:gd name="T8" fmla="*/ 0 w 33"/>
                  <a:gd name="T9" fmla="*/ 1 h 22"/>
                  <a:gd name="T10" fmla="*/ 0 w 33"/>
                  <a:gd name="T11" fmla="*/ 1 h 22"/>
                  <a:gd name="T12" fmla="*/ 0 w 33"/>
                  <a:gd name="T13" fmla="*/ 1 h 22"/>
                  <a:gd name="T14" fmla="*/ 0 w 33"/>
                  <a:gd name="T15" fmla="*/ 1 h 22"/>
                  <a:gd name="T16" fmla="*/ 0 w 33"/>
                  <a:gd name="T17" fmla="*/ 1 h 22"/>
                  <a:gd name="T18" fmla="*/ 0 w 33"/>
                  <a:gd name="T19" fmla="*/ 1 h 22"/>
                  <a:gd name="T20" fmla="*/ 0 w 33"/>
                  <a:gd name="T21" fmla="*/ 1 h 22"/>
                  <a:gd name="T22" fmla="*/ 0 w 33"/>
                  <a:gd name="T23" fmla="*/ 1 h 22"/>
                  <a:gd name="T24" fmla="*/ 0 w 33"/>
                  <a:gd name="T25" fmla="*/ 1 h 22"/>
                  <a:gd name="T26" fmla="*/ 0 w 33"/>
                  <a:gd name="T27" fmla="*/ 1 h 22"/>
                  <a:gd name="T28" fmla="*/ 1 w 33"/>
                  <a:gd name="T29" fmla="*/ 1 h 22"/>
                  <a:gd name="T30" fmla="*/ 1 w 33"/>
                  <a:gd name="T31" fmla="*/ 1 h 22"/>
                  <a:gd name="T32" fmla="*/ 0 w 33"/>
                  <a:gd name="T33" fmla="*/ 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22">
                    <a:moveTo>
                      <a:pt x="31" y="1"/>
                    </a:moveTo>
                    <a:lnTo>
                      <a:pt x="27" y="0"/>
                    </a:lnTo>
                    <a:lnTo>
                      <a:pt x="23" y="0"/>
                    </a:lnTo>
                    <a:lnTo>
                      <a:pt x="17" y="1"/>
                    </a:lnTo>
                    <a:lnTo>
                      <a:pt x="10" y="3"/>
                    </a:lnTo>
                    <a:lnTo>
                      <a:pt x="5" y="6"/>
                    </a:lnTo>
                    <a:lnTo>
                      <a:pt x="1" y="11"/>
                    </a:lnTo>
                    <a:lnTo>
                      <a:pt x="0" y="16"/>
                    </a:lnTo>
                    <a:lnTo>
                      <a:pt x="2" y="22"/>
                    </a:lnTo>
                    <a:lnTo>
                      <a:pt x="3" y="16"/>
                    </a:lnTo>
                    <a:lnTo>
                      <a:pt x="8" y="13"/>
                    </a:lnTo>
                    <a:lnTo>
                      <a:pt x="15" y="11"/>
                    </a:lnTo>
                    <a:lnTo>
                      <a:pt x="21" y="9"/>
                    </a:lnTo>
                    <a:lnTo>
                      <a:pt x="27" y="8"/>
                    </a:lnTo>
                    <a:lnTo>
                      <a:pt x="32" y="6"/>
                    </a:lnTo>
                    <a:lnTo>
                      <a:pt x="33" y="5"/>
                    </a:lnTo>
                    <a:lnTo>
                      <a:pt x="31"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77" name="Freeform 75">
                <a:extLst>
                  <a:ext uri="{FF2B5EF4-FFF2-40B4-BE49-F238E27FC236}">
                    <a16:creationId xmlns:a16="http://schemas.microsoft.com/office/drawing/2014/main" xmlns="" id="{B80AE463-6E50-4FB1-A75A-E195D29F5EEE}"/>
                  </a:ext>
                </a:extLst>
              </p:cNvPr>
              <p:cNvSpPr>
                <a:spLocks/>
              </p:cNvSpPr>
              <p:nvPr/>
            </p:nvSpPr>
            <p:spPr bwMode="auto">
              <a:xfrm>
                <a:off x="2757" y="417"/>
                <a:ext cx="33" cy="31"/>
              </a:xfrm>
              <a:custGeom>
                <a:avLst/>
                <a:gdLst>
                  <a:gd name="T0" fmla="*/ 3 w 65"/>
                  <a:gd name="T1" fmla="*/ 0 h 64"/>
                  <a:gd name="T2" fmla="*/ 2 w 65"/>
                  <a:gd name="T3" fmla="*/ 0 h 64"/>
                  <a:gd name="T4" fmla="*/ 2 w 65"/>
                  <a:gd name="T5" fmla="*/ 0 h 64"/>
                  <a:gd name="T6" fmla="*/ 2 w 65"/>
                  <a:gd name="T7" fmla="*/ 0 h 64"/>
                  <a:gd name="T8" fmla="*/ 2 w 65"/>
                  <a:gd name="T9" fmla="*/ 0 h 64"/>
                  <a:gd name="T10" fmla="*/ 1 w 65"/>
                  <a:gd name="T11" fmla="*/ 0 h 64"/>
                  <a:gd name="T12" fmla="*/ 1 w 65"/>
                  <a:gd name="T13" fmla="*/ 1 h 64"/>
                  <a:gd name="T14" fmla="*/ 1 w 65"/>
                  <a:gd name="T15" fmla="*/ 1 h 64"/>
                  <a:gd name="T16" fmla="*/ 0 w 65"/>
                  <a:gd name="T17" fmla="*/ 1 h 64"/>
                  <a:gd name="T18" fmla="*/ 1 w 65"/>
                  <a:gd name="T19" fmla="*/ 1 h 64"/>
                  <a:gd name="T20" fmla="*/ 1 w 65"/>
                  <a:gd name="T21" fmla="*/ 1 h 64"/>
                  <a:gd name="T22" fmla="*/ 1 w 65"/>
                  <a:gd name="T23" fmla="*/ 1 h 64"/>
                  <a:gd name="T24" fmla="*/ 2 w 65"/>
                  <a:gd name="T25" fmla="*/ 1 h 64"/>
                  <a:gd name="T26" fmla="*/ 2 w 65"/>
                  <a:gd name="T27" fmla="*/ 0 h 64"/>
                  <a:gd name="T28" fmla="*/ 2 w 65"/>
                  <a:gd name="T29" fmla="*/ 0 h 64"/>
                  <a:gd name="T30" fmla="*/ 2 w 65"/>
                  <a:gd name="T31" fmla="*/ 0 h 64"/>
                  <a:gd name="T32" fmla="*/ 3 w 65"/>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64">
                    <a:moveTo>
                      <a:pt x="65" y="3"/>
                    </a:moveTo>
                    <a:lnTo>
                      <a:pt x="62" y="0"/>
                    </a:lnTo>
                    <a:lnTo>
                      <a:pt x="55" y="2"/>
                    </a:lnTo>
                    <a:lnTo>
                      <a:pt x="45" y="6"/>
                    </a:lnTo>
                    <a:lnTo>
                      <a:pt x="34" y="14"/>
                    </a:lnTo>
                    <a:lnTo>
                      <a:pt x="23" y="25"/>
                    </a:lnTo>
                    <a:lnTo>
                      <a:pt x="13" y="37"/>
                    </a:lnTo>
                    <a:lnTo>
                      <a:pt x="5" y="50"/>
                    </a:lnTo>
                    <a:lnTo>
                      <a:pt x="0" y="64"/>
                    </a:lnTo>
                    <a:lnTo>
                      <a:pt x="5" y="59"/>
                    </a:lnTo>
                    <a:lnTo>
                      <a:pt x="13" y="51"/>
                    </a:lnTo>
                    <a:lnTo>
                      <a:pt x="25" y="43"/>
                    </a:lnTo>
                    <a:lnTo>
                      <a:pt x="38" y="34"/>
                    </a:lnTo>
                    <a:lnTo>
                      <a:pt x="49" y="25"/>
                    </a:lnTo>
                    <a:lnTo>
                      <a:pt x="58" y="17"/>
                    </a:lnTo>
                    <a:lnTo>
                      <a:pt x="64" y="8"/>
                    </a:lnTo>
                    <a:lnTo>
                      <a:pt x="65"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78" name="Freeform 76">
                <a:extLst>
                  <a:ext uri="{FF2B5EF4-FFF2-40B4-BE49-F238E27FC236}">
                    <a16:creationId xmlns:a16="http://schemas.microsoft.com/office/drawing/2014/main" xmlns="" id="{C09ED711-8C7A-4665-9DD2-359BDFB9A8E5}"/>
                  </a:ext>
                </a:extLst>
              </p:cNvPr>
              <p:cNvSpPr>
                <a:spLocks/>
              </p:cNvSpPr>
              <p:nvPr/>
            </p:nvSpPr>
            <p:spPr bwMode="auto">
              <a:xfrm>
                <a:off x="2759" y="388"/>
                <a:ext cx="26" cy="25"/>
              </a:xfrm>
              <a:custGeom>
                <a:avLst/>
                <a:gdLst>
                  <a:gd name="T0" fmla="*/ 2 w 52"/>
                  <a:gd name="T1" fmla="*/ 1 h 50"/>
                  <a:gd name="T2" fmla="*/ 2 w 52"/>
                  <a:gd name="T3" fmla="*/ 0 h 50"/>
                  <a:gd name="T4" fmla="*/ 2 w 52"/>
                  <a:gd name="T5" fmla="*/ 1 h 50"/>
                  <a:gd name="T6" fmla="*/ 2 w 52"/>
                  <a:gd name="T7" fmla="*/ 1 h 50"/>
                  <a:gd name="T8" fmla="*/ 1 w 52"/>
                  <a:gd name="T9" fmla="*/ 1 h 50"/>
                  <a:gd name="T10" fmla="*/ 1 w 52"/>
                  <a:gd name="T11" fmla="*/ 1 h 50"/>
                  <a:gd name="T12" fmla="*/ 1 w 52"/>
                  <a:gd name="T13" fmla="*/ 1 h 50"/>
                  <a:gd name="T14" fmla="*/ 1 w 52"/>
                  <a:gd name="T15" fmla="*/ 2 h 50"/>
                  <a:gd name="T16" fmla="*/ 0 w 52"/>
                  <a:gd name="T17" fmla="*/ 2 h 50"/>
                  <a:gd name="T18" fmla="*/ 1 w 52"/>
                  <a:gd name="T19" fmla="*/ 2 h 50"/>
                  <a:gd name="T20" fmla="*/ 1 w 52"/>
                  <a:gd name="T21" fmla="*/ 2 h 50"/>
                  <a:gd name="T22" fmla="*/ 1 w 52"/>
                  <a:gd name="T23" fmla="*/ 1 h 50"/>
                  <a:gd name="T24" fmla="*/ 1 w 52"/>
                  <a:gd name="T25" fmla="*/ 1 h 50"/>
                  <a:gd name="T26" fmla="*/ 2 w 52"/>
                  <a:gd name="T27" fmla="*/ 1 h 50"/>
                  <a:gd name="T28" fmla="*/ 2 w 52"/>
                  <a:gd name="T29" fmla="*/ 1 h 50"/>
                  <a:gd name="T30" fmla="*/ 2 w 52"/>
                  <a:gd name="T31" fmla="*/ 1 h 50"/>
                  <a:gd name="T32" fmla="*/ 2 w 52"/>
                  <a:gd name="T33" fmla="*/ 1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0">
                    <a:moveTo>
                      <a:pt x="52" y="2"/>
                    </a:moveTo>
                    <a:lnTo>
                      <a:pt x="50" y="0"/>
                    </a:lnTo>
                    <a:lnTo>
                      <a:pt x="44" y="1"/>
                    </a:lnTo>
                    <a:lnTo>
                      <a:pt x="37" y="4"/>
                    </a:lnTo>
                    <a:lnTo>
                      <a:pt x="28" y="9"/>
                    </a:lnTo>
                    <a:lnTo>
                      <a:pt x="20" y="16"/>
                    </a:lnTo>
                    <a:lnTo>
                      <a:pt x="12" y="26"/>
                    </a:lnTo>
                    <a:lnTo>
                      <a:pt x="5" y="37"/>
                    </a:lnTo>
                    <a:lnTo>
                      <a:pt x="0" y="50"/>
                    </a:lnTo>
                    <a:lnTo>
                      <a:pt x="7" y="44"/>
                    </a:lnTo>
                    <a:lnTo>
                      <a:pt x="15" y="38"/>
                    </a:lnTo>
                    <a:lnTo>
                      <a:pt x="23" y="30"/>
                    </a:lnTo>
                    <a:lnTo>
                      <a:pt x="32" y="23"/>
                    </a:lnTo>
                    <a:lnTo>
                      <a:pt x="40" y="17"/>
                    </a:lnTo>
                    <a:lnTo>
                      <a:pt x="47" y="11"/>
                    </a:lnTo>
                    <a:lnTo>
                      <a:pt x="51" y="6"/>
                    </a:lnTo>
                    <a:lnTo>
                      <a:pt x="52"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79" name="Freeform 77">
                <a:extLst>
                  <a:ext uri="{FF2B5EF4-FFF2-40B4-BE49-F238E27FC236}">
                    <a16:creationId xmlns:a16="http://schemas.microsoft.com/office/drawing/2014/main" xmlns="" id="{81F03C6A-23F5-4344-B3C7-7102C39A0F78}"/>
                  </a:ext>
                </a:extLst>
              </p:cNvPr>
              <p:cNvSpPr>
                <a:spLocks/>
              </p:cNvSpPr>
              <p:nvPr/>
            </p:nvSpPr>
            <p:spPr bwMode="auto">
              <a:xfrm>
                <a:off x="2759" y="475"/>
                <a:ext cx="36" cy="27"/>
              </a:xfrm>
              <a:custGeom>
                <a:avLst/>
                <a:gdLst>
                  <a:gd name="T0" fmla="*/ 3 w 71"/>
                  <a:gd name="T1" fmla="*/ 1 h 53"/>
                  <a:gd name="T2" fmla="*/ 3 w 71"/>
                  <a:gd name="T3" fmla="*/ 0 h 53"/>
                  <a:gd name="T4" fmla="*/ 2 w 71"/>
                  <a:gd name="T5" fmla="*/ 1 h 53"/>
                  <a:gd name="T6" fmla="*/ 2 w 71"/>
                  <a:gd name="T7" fmla="*/ 1 h 53"/>
                  <a:gd name="T8" fmla="*/ 2 w 71"/>
                  <a:gd name="T9" fmla="*/ 1 h 53"/>
                  <a:gd name="T10" fmla="*/ 1 w 71"/>
                  <a:gd name="T11" fmla="*/ 1 h 53"/>
                  <a:gd name="T12" fmla="*/ 1 w 71"/>
                  <a:gd name="T13" fmla="*/ 2 h 53"/>
                  <a:gd name="T14" fmla="*/ 1 w 71"/>
                  <a:gd name="T15" fmla="*/ 2 h 53"/>
                  <a:gd name="T16" fmla="*/ 0 w 71"/>
                  <a:gd name="T17" fmla="*/ 2 h 53"/>
                  <a:gd name="T18" fmla="*/ 1 w 71"/>
                  <a:gd name="T19" fmla="*/ 2 h 53"/>
                  <a:gd name="T20" fmla="*/ 1 w 71"/>
                  <a:gd name="T21" fmla="*/ 2 h 53"/>
                  <a:gd name="T22" fmla="*/ 1 w 71"/>
                  <a:gd name="T23" fmla="*/ 2 h 53"/>
                  <a:gd name="T24" fmla="*/ 2 w 71"/>
                  <a:gd name="T25" fmla="*/ 1 h 53"/>
                  <a:gd name="T26" fmla="*/ 2 w 71"/>
                  <a:gd name="T27" fmla="*/ 1 h 53"/>
                  <a:gd name="T28" fmla="*/ 3 w 71"/>
                  <a:gd name="T29" fmla="*/ 1 h 53"/>
                  <a:gd name="T30" fmla="*/ 3 w 71"/>
                  <a:gd name="T31" fmla="*/ 1 h 53"/>
                  <a:gd name="T32" fmla="*/ 3 w 71"/>
                  <a:gd name="T33" fmla="*/ 1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53">
                    <a:moveTo>
                      <a:pt x="71" y="1"/>
                    </a:moveTo>
                    <a:lnTo>
                      <a:pt x="68" y="0"/>
                    </a:lnTo>
                    <a:lnTo>
                      <a:pt x="59" y="2"/>
                    </a:lnTo>
                    <a:lnTo>
                      <a:pt x="48" y="7"/>
                    </a:lnTo>
                    <a:lnTo>
                      <a:pt x="36" y="15"/>
                    </a:lnTo>
                    <a:lnTo>
                      <a:pt x="23" y="23"/>
                    </a:lnTo>
                    <a:lnTo>
                      <a:pt x="13" y="33"/>
                    </a:lnTo>
                    <a:lnTo>
                      <a:pt x="4" y="44"/>
                    </a:lnTo>
                    <a:lnTo>
                      <a:pt x="0" y="53"/>
                    </a:lnTo>
                    <a:lnTo>
                      <a:pt x="7" y="49"/>
                    </a:lnTo>
                    <a:lnTo>
                      <a:pt x="17" y="44"/>
                    </a:lnTo>
                    <a:lnTo>
                      <a:pt x="30" y="37"/>
                    </a:lnTo>
                    <a:lnTo>
                      <a:pt x="43" y="30"/>
                    </a:lnTo>
                    <a:lnTo>
                      <a:pt x="54" y="23"/>
                    </a:lnTo>
                    <a:lnTo>
                      <a:pt x="65" y="15"/>
                    </a:lnTo>
                    <a:lnTo>
                      <a:pt x="70" y="8"/>
                    </a:lnTo>
                    <a:lnTo>
                      <a:pt x="71"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80" name="Freeform 78">
                <a:extLst>
                  <a:ext uri="{FF2B5EF4-FFF2-40B4-BE49-F238E27FC236}">
                    <a16:creationId xmlns:a16="http://schemas.microsoft.com/office/drawing/2014/main" xmlns="" id="{1631504E-4180-4B6B-9D5E-C34611D54448}"/>
                  </a:ext>
                </a:extLst>
              </p:cNvPr>
              <p:cNvSpPr>
                <a:spLocks/>
              </p:cNvSpPr>
              <p:nvPr/>
            </p:nvSpPr>
            <p:spPr bwMode="auto">
              <a:xfrm>
                <a:off x="2771" y="526"/>
                <a:ext cx="30" cy="20"/>
              </a:xfrm>
              <a:custGeom>
                <a:avLst/>
                <a:gdLst>
                  <a:gd name="T0" fmla="*/ 2 w 60"/>
                  <a:gd name="T1" fmla="*/ 0 h 41"/>
                  <a:gd name="T2" fmla="*/ 2 w 60"/>
                  <a:gd name="T3" fmla="*/ 0 h 41"/>
                  <a:gd name="T4" fmla="*/ 2 w 60"/>
                  <a:gd name="T5" fmla="*/ 0 h 41"/>
                  <a:gd name="T6" fmla="*/ 2 w 60"/>
                  <a:gd name="T7" fmla="*/ 0 h 41"/>
                  <a:gd name="T8" fmla="*/ 1 w 60"/>
                  <a:gd name="T9" fmla="*/ 0 h 41"/>
                  <a:gd name="T10" fmla="*/ 1 w 60"/>
                  <a:gd name="T11" fmla="*/ 0 h 41"/>
                  <a:gd name="T12" fmla="*/ 1 w 60"/>
                  <a:gd name="T13" fmla="*/ 0 h 41"/>
                  <a:gd name="T14" fmla="*/ 1 w 60"/>
                  <a:gd name="T15" fmla="*/ 1 h 41"/>
                  <a:gd name="T16" fmla="*/ 0 w 60"/>
                  <a:gd name="T17" fmla="*/ 1 h 41"/>
                  <a:gd name="T18" fmla="*/ 1 w 60"/>
                  <a:gd name="T19" fmla="*/ 1 h 41"/>
                  <a:gd name="T20" fmla="*/ 1 w 60"/>
                  <a:gd name="T21" fmla="*/ 1 h 41"/>
                  <a:gd name="T22" fmla="*/ 1 w 60"/>
                  <a:gd name="T23" fmla="*/ 0 h 41"/>
                  <a:gd name="T24" fmla="*/ 2 w 60"/>
                  <a:gd name="T25" fmla="*/ 0 h 41"/>
                  <a:gd name="T26" fmla="*/ 2 w 60"/>
                  <a:gd name="T27" fmla="*/ 0 h 41"/>
                  <a:gd name="T28" fmla="*/ 2 w 60"/>
                  <a:gd name="T29" fmla="*/ 0 h 41"/>
                  <a:gd name="T30" fmla="*/ 2 w 60"/>
                  <a:gd name="T31" fmla="*/ 0 h 41"/>
                  <a:gd name="T32" fmla="*/ 2 w 60"/>
                  <a:gd name="T33" fmla="*/ 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0" h="41">
                    <a:moveTo>
                      <a:pt x="60" y="3"/>
                    </a:moveTo>
                    <a:lnTo>
                      <a:pt x="57" y="0"/>
                    </a:lnTo>
                    <a:lnTo>
                      <a:pt x="50" y="1"/>
                    </a:lnTo>
                    <a:lnTo>
                      <a:pt x="39" y="5"/>
                    </a:lnTo>
                    <a:lnTo>
                      <a:pt x="29" y="11"/>
                    </a:lnTo>
                    <a:lnTo>
                      <a:pt x="19" y="19"/>
                    </a:lnTo>
                    <a:lnTo>
                      <a:pt x="9" y="27"/>
                    </a:lnTo>
                    <a:lnTo>
                      <a:pt x="3" y="34"/>
                    </a:lnTo>
                    <a:lnTo>
                      <a:pt x="0" y="41"/>
                    </a:lnTo>
                    <a:lnTo>
                      <a:pt x="6" y="37"/>
                    </a:lnTo>
                    <a:lnTo>
                      <a:pt x="14" y="34"/>
                    </a:lnTo>
                    <a:lnTo>
                      <a:pt x="23" y="29"/>
                    </a:lnTo>
                    <a:lnTo>
                      <a:pt x="34" y="23"/>
                    </a:lnTo>
                    <a:lnTo>
                      <a:pt x="43" y="18"/>
                    </a:lnTo>
                    <a:lnTo>
                      <a:pt x="51" y="13"/>
                    </a:lnTo>
                    <a:lnTo>
                      <a:pt x="58" y="7"/>
                    </a:lnTo>
                    <a:lnTo>
                      <a:pt x="6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81" name="Freeform 79">
                <a:extLst>
                  <a:ext uri="{FF2B5EF4-FFF2-40B4-BE49-F238E27FC236}">
                    <a16:creationId xmlns:a16="http://schemas.microsoft.com/office/drawing/2014/main" xmlns="" id="{85B8CDC6-0F6B-476B-87B1-573B015D1BD5}"/>
                  </a:ext>
                </a:extLst>
              </p:cNvPr>
              <p:cNvSpPr>
                <a:spLocks/>
              </p:cNvSpPr>
              <p:nvPr/>
            </p:nvSpPr>
            <p:spPr bwMode="auto">
              <a:xfrm>
                <a:off x="2760" y="370"/>
                <a:ext cx="4" cy="31"/>
              </a:xfrm>
              <a:custGeom>
                <a:avLst/>
                <a:gdLst>
                  <a:gd name="T0" fmla="*/ 1 w 8"/>
                  <a:gd name="T1" fmla="*/ 2 h 61"/>
                  <a:gd name="T2" fmla="*/ 1 w 8"/>
                  <a:gd name="T3" fmla="*/ 2 h 61"/>
                  <a:gd name="T4" fmla="*/ 0 w 8"/>
                  <a:gd name="T5" fmla="*/ 1 h 61"/>
                  <a:gd name="T6" fmla="*/ 0 w 8"/>
                  <a:gd name="T7" fmla="*/ 1 h 61"/>
                  <a:gd name="T8" fmla="*/ 1 w 8"/>
                  <a:gd name="T9" fmla="*/ 0 h 61"/>
                  <a:gd name="T10" fmla="*/ 1 w 8"/>
                  <a:gd name="T11" fmla="*/ 1 h 61"/>
                  <a:gd name="T12" fmla="*/ 1 w 8"/>
                  <a:gd name="T13" fmla="*/ 1 h 61"/>
                  <a:gd name="T14" fmla="*/ 1 w 8"/>
                  <a:gd name="T15" fmla="*/ 2 h 61"/>
                  <a:gd name="T16" fmla="*/ 1 w 8"/>
                  <a:gd name="T17" fmla="*/ 2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61">
                    <a:moveTo>
                      <a:pt x="4" y="61"/>
                    </a:moveTo>
                    <a:lnTo>
                      <a:pt x="3" y="48"/>
                    </a:lnTo>
                    <a:lnTo>
                      <a:pt x="0" y="27"/>
                    </a:lnTo>
                    <a:lnTo>
                      <a:pt x="0" y="8"/>
                    </a:lnTo>
                    <a:lnTo>
                      <a:pt x="4" y="0"/>
                    </a:lnTo>
                    <a:lnTo>
                      <a:pt x="8" y="9"/>
                    </a:lnTo>
                    <a:lnTo>
                      <a:pt x="8" y="27"/>
                    </a:lnTo>
                    <a:lnTo>
                      <a:pt x="6" y="46"/>
                    </a:lnTo>
                    <a:lnTo>
                      <a:pt x="4" y="6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82" name="Freeform 80">
                <a:extLst>
                  <a:ext uri="{FF2B5EF4-FFF2-40B4-BE49-F238E27FC236}">
                    <a16:creationId xmlns:a16="http://schemas.microsoft.com/office/drawing/2014/main" xmlns="" id="{C3165939-0779-475D-903D-690EF7D88776}"/>
                  </a:ext>
                </a:extLst>
              </p:cNvPr>
              <p:cNvSpPr>
                <a:spLocks/>
              </p:cNvSpPr>
              <p:nvPr/>
            </p:nvSpPr>
            <p:spPr bwMode="auto">
              <a:xfrm>
                <a:off x="2726" y="392"/>
                <a:ext cx="32" cy="43"/>
              </a:xfrm>
              <a:custGeom>
                <a:avLst/>
                <a:gdLst>
                  <a:gd name="T0" fmla="*/ 2 w 65"/>
                  <a:gd name="T1" fmla="*/ 3 h 85"/>
                  <a:gd name="T2" fmla="*/ 1 w 65"/>
                  <a:gd name="T3" fmla="*/ 3 h 85"/>
                  <a:gd name="T4" fmla="*/ 1 w 65"/>
                  <a:gd name="T5" fmla="*/ 2 h 85"/>
                  <a:gd name="T6" fmla="*/ 1 w 65"/>
                  <a:gd name="T7" fmla="*/ 2 h 85"/>
                  <a:gd name="T8" fmla="*/ 1 w 65"/>
                  <a:gd name="T9" fmla="*/ 1 h 85"/>
                  <a:gd name="T10" fmla="*/ 0 w 65"/>
                  <a:gd name="T11" fmla="*/ 1 h 85"/>
                  <a:gd name="T12" fmla="*/ 0 w 65"/>
                  <a:gd name="T13" fmla="*/ 1 h 85"/>
                  <a:gd name="T14" fmla="*/ 0 w 65"/>
                  <a:gd name="T15" fmla="*/ 0 h 85"/>
                  <a:gd name="T16" fmla="*/ 0 w 65"/>
                  <a:gd name="T17" fmla="*/ 1 h 85"/>
                  <a:gd name="T18" fmla="*/ 0 w 65"/>
                  <a:gd name="T19" fmla="*/ 1 h 85"/>
                  <a:gd name="T20" fmla="*/ 0 w 65"/>
                  <a:gd name="T21" fmla="*/ 1 h 85"/>
                  <a:gd name="T22" fmla="*/ 0 w 65"/>
                  <a:gd name="T23" fmla="*/ 1 h 85"/>
                  <a:gd name="T24" fmla="*/ 0 w 65"/>
                  <a:gd name="T25" fmla="*/ 2 h 85"/>
                  <a:gd name="T26" fmla="*/ 1 w 65"/>
                  <a:gd name="T27" fmla="*/ 2 h 85"/>
                  <a:gd name="T28" fmla="*/ 1 w 65"/>
                  <a:gd name="T29" fmla="*/ 3 h 85"/>
                  <a:gd name="T30" fmla="*/ 1 w 65"/>
                  <a:gd name="T31" fmla="*/ 3 h 85"/>
                  <a:gd name="T32" fmla="*/ 2 w 65"/>
                  <a:gd name="T33" fmla="*/ 3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85">
                    <a:moveTo>
                      <a:pt x="65" y="85"/>
                    </a:moveTo>
                    <a:lnTo>
                      <a:pt x="60" y="75"/>
                    </a:lnTo>
                    <a:lnTo>
                      <a:pt x="53" y="62"/>
                    </a:lnTo>
                    <a:lnTo>
                      <a:pt x="44" y="46"/>
                    </a:lnTo>
                    <a:lnTo>
                      <a:pt x="34" y="31"/>
                    </a:lnTo>
                    <a:lnTo>
                      <a:pt x="23" y="16"/>
                    </a:lnTo>
                    <a:lnTo>
                      <a:pt x="14" y="6"/>
                    </a:lnTo>
                    <a:lnTo>
                      <a:pt x="6" y="0"/>
                    </a:lnTo>
                    <a:lnTo>
                      <a:pt x="1" y="1"/>
                    </a:lnTo>
                    <a:lnTo>
                      <a:pt x="0" y="8"/>
                    </a:lnTo>
                    <a:lnTo>
                      <a:pt x="6" y="17"/>
                    </a:lnTo>
                    <a:lnTo>
                      <a:pt x="15" y="29"/>
                    </a:lnTo>
                    <a:lnTo>
                      <a:pt x="27" y="41"/>
                    </a:lnTo>
                    <a:lnTo>
                      <a:pt x="38" y="54"/>
                    </a:lnTo>
                    <a:lnTo>
                      <a:pt x="50" y="66"/>
                    </a:lnTo>
                    <a:lnTo>
                      <a:pt x="59" y="76"/>
                    </a:lnTo>
                    <a:lnTo>
                      <a:pt x="65" y="8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83" name="Freeform 81">
                <a:extLst>
                  <a:ext uri="{FF2B5EF4-FFF2-40B4-BE49-F238E27FC236}">
                    <a16:creationId xmlns:a16="http://schemas.microsoft.com/office/drawing/2014/main" xmlns="" id="{3E6BD76D-1B64-4066-99CC-CF7688E1B244}"/>
                  </a:ext>
                </a:extLst>
              </p:cNvPr>
              <p:cNvSpPr>
                <a:spLocks/>
              </p:cNvSpPr>
              <p:nvPr/>
            </p:nvSpPr>
            <p:spPr bwMode="auto">
              <a:xfrm>
                <a:off x="2724" y="410"/>
                <a:ext cx="34" cy="38"/>
              </a:xfrm>
              <a:custGeom>
                <a:avLst/>
                <a:gdLst>
                  <a:gd name="T0" fmla="*/ 3 w 68"/>
                  <a:gd name="T1" fmla="*/ 2 h 77"/>
                  <a:gd name="T2" fmla="*/ 2 w 68"/>
                  <a:gd name="T3" fmla="*/ 2 h 77"/>
                  <a:gd name="T4" fmla="*/ 2 w 68"/>
                  <a:gd name="T5" fmla="*/ 1 h 77"/>
                  <a:gd name="T6" fmla="*/ 2 w 68"/>
                  <a:gd name="T7" fmla="*/ 1 h 77"/>
                  <a:gd name="T8" fmla="*/ 1 w 68"/>
                  <a:gd name="T9" fmla="*/ 0 h 77"/>
                  <a:gd name="T10" fmla="*/ 1 w 68"/>
                  <a:gd name="T11" fmla="*/ 0 h 77"/>
                  <a:gd name="T12" fmla="*/ 1 w 68"/>
                  <a:gd name="T13" fmla="*/ 0 h 77"/>
                  <a:gd name="T14" fmla="*/ 1 w 68"/>
                  <a:gd name="T15" fmla="*/ 0 h 77"/>
                  <a:gd name="T16" fmla="*/ 0 w 68"/>
                  <a:gd name="T17" fmla="*/ 0 h 77"/>
                  <a:gd name="T18" fmla="*/ 1 w 68"/>
                  <a:gd name="T19" fmla="*/ 0 h 77"/>
                  <a:gd name="T20" fmla="*/ 1 w 68"/>
                  <a:gd name="T21" fmla="*/ 0 h 77"/>
                  <a:gd name="T22" fmla="*/ 1 w 68"/>
                  <a:gd name="T23" fmla="*/ 0 h 77"/>
                  <a:gd name="T24" fmla="*/ 1 w 68"/>
                  <a:gd name="T25" fmla="*/ 1 h 77"/>
                  <a:gd name="T26" fmla="*/ 2 w 68"/>
                  <a:gd name="T27" fmla="*/ 1 h 77"/>
                  <a:gd name="T28" fmla="*/ 2 w 68"/>
                  <a:gd name="T29" fmla="*/ 1 h 77"/>
                  <a:gd name="T30" fmla="*/ 2 w 68"/>
                  <a:gd name="T31" fmla="*/ 2 h 77"/>
                  <a:gd name="T32" fmla="*/ 3 w 68"/>
                  <a:gd name="T33" fmla="*/ 2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77">
                    <a:moveTo>
                      <a:pt x="68" y="77"/>
                    </a:moveTo>
                    <a:lnTo>
                      <a:pt x="62" y="68"/>
                    </a:lnTo>
                    <a:lnTo>
                      <a:pt x="53" y="55"/>
                    </a:lnTo>
                    <a:lnTo>
                      <a:pt x="43" y="41"/>
                    </a:lnTo>
                    <a:lnTo>
                      <a:pt x="31" y="26"/>
                    </a:lnTo>
                    <a:lnTo>
                      <a:pt x="21" y="13"/>
                    </a:lnTo>
                    <a:lnTo>
                      <a:pt x="10" y="4"/>
                    </a:lnTo>
                    <a:lnTo>
                      <a:pt x="3" y="0"/>
                    </a:lnTo>
                    <a:lnTo>
                      <a:pt x="0" y="2"/>
                    </a:lnTo>
                    <a:lnTo>
                      <a:pt x="1" y="9"/>
                    </a:lnTo>
                    <a:lnTo>
                      <a:pt x="8" y="19"/>
                    </a:lnTo>
                    <a:lnTo>
                      <a:pt x="18" y="30"/>
                    </a:lnTo>
                    <a:lnTo>
                      <a:pt x="31" y="41"/>
                    </a:lnTo>
                    <a:lnTo>
                      <a:pt x="43" y="53"/>
                    </a:lnTo>
                    <a:lnTo>
                      <a:pt x="54" y="63"/>
                    </a:lnTo>
                    <a:lnTo>
                      <a:pt x="63" y="71"/>
                    </a:lnTo>
                    <a:lnTo>
                      <a:pt x="68" y="7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84" name="Freeform 82">
                <a:extLst>
                  <a:ext uri="{FF2B5EF4-FFF2-40B4-BE49-F238E27FC236}">
                    <a16:creationId xmlns:a16="http://schemas.microsoft.com/office/drawing/2014/main" xmlns="" id="{2CD569EB-A681-48A6-8C9B-EE4A63721505}"/>
                  </a:ext>
                </a:extLst>
              </p:cNvPr>
              <p:cNvSpPr>
                <a:spLocks/>
              </p:cNvSpPr>
              <p:nvPr/>
            </p:nvSpPr>
            <p:spPr bwMode="auto">
              <a:xfrm>
                <a:off x="2722" y="431"/>
                <a:ext cx="36" cy="35"/>
              </a:xfrm>
              <a:custGeom>
                <a:avLst/>
                <a:gdLst>
                  <a:gd name="T0" fmla="*/ 2 w 73"/>
                  <a:gd name="T1" fmla="*/ 3 h 70"/>
                  <a:gd name="T2" fmla="*/ 2 w 73"/>
                  <a:gd name="T3" fmla="*/ 2 h 70"/>
                  <a:gd name="T4" fmla="*/ 1 w 73"/>
                  <a:gd name="T5" fmla="*/ 2 h 70"/>
                  <a:gd name="T6" fmla="*/ 1 w 73"/>
                  <a:gd name="T7" fmla="*/ 2 h 70"/>
                  <a:gd name="T8" fmla="*/ 1 w 73"/>
                  <a:gd name="T9" fmla="*/ 1 h 70"/>
                  <a:gd name="T10" fmla="*/ 0 w 73"/>
                  <a:gd name="T11" fmla="*/ 1 h 70"/>
                  <a:gd name="T12" fmla="*/ 0 w 73"/>
                  <a:gd name="T13" fmla="*/ 1 h 70"/>
                  <a:gd name="T14" fmla="*/ 0 w 73"/>
                  <a:gd name="T15" fmla="*/ 0 h 70"/>
                  <a:gd name="T16" fmla="*/ 0 w 73"/>
                  <a:gd name="T17" fmla="*/ 1 h 70"/>
                  <a:gd name="T18" fmla="*/ 0 w 73"/>
                  <a:gd name="T19" fmla="*/ 1 h 70"/>
                  <a:gd name="T20" fmla="*/ 0 w 73"/>
                  <a:gd name="T21" fmla="*/ 1 h 70"/>
                  <a:gd name="T22" fmla="*/ 0 w 73"/>
                  <a:gd name="T23" fmla="*/ 1 h 70"/>
                  <a:gd name="T24" fmla="*/ 1 w 73"/>
                  <a:gd name="T25" fmla="*/ 2 h 70"/>
                  <a:gd name="T26" fmla="*/ 1 w 73"/>
                  <a:gd name="T27" fmla="*/ 2 h 70"/>
                  <a:gd name="T28" fmla="*/ 1 w 73"/>
                  <a:gd name="T29" fmla="*/ 2 h 70"/>
                  <a:gd name="T30" fmla="*/ 2 w 73"/>
                  <a:gd name="T31" fmla="*/ 2 h 70"/>
                  <a:gd name="T32" fmla="*/ 2 w 73"/>
                  <a:gd name="T33" fmla="*/ 3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3" h="70">
                    <a:moveTo>
                      <a:pt x="73" y="70"/>
                    </a:moveTo>
                    <a:lnTo>
                      <a:pt x="66" y="60"/>
                    </a:lnTo>
                    <a:lnTo>
                      <a:pt x="57" y="47"/>
                    </a:lnTo>
                    <a:lnTo>
                      <a:pt x="45" y="33"/>
                    </a:lnTo>
                    <a:lnTo>
                      <a:pt x="33" y="22"/>
                    </a:lnTo>
                    <a:lnTo>
                      <a:pt x="21" y="12"/>
                    </a:lnTo>
                    <a:lnTo>
                      <a:pt x="11" y="3"/>
                    </a:lnTo>
                    <a:lnTo>
                      <a:pt x="4" y="0"/>
                    </a:lnTo>
                    <a:lnTo>
                      <a:pt x="0" y="2"/>
                    </a:lnTo>
                    <a:lnTo>
                      <a:pt x="3" y="8"/>
                    </a:lnTo>
                    <a:lnTo>
                      <a:pt x="10" y="16"/>
                    </a:lnTo>
                    <a:lnTo>
                      <a:pt x="20" y="25"/>
                    </a:lnTo>
                    <a:lnTo>
                      <a:pt x="33" y="35"/>
                    </a:lnTo>
                    <a:lnTo>
                      <a:pt x="45" y="45"/>
                    </a:lnTo>
                    <a:lnTo>
                      <a:pt x="58" y="54"/>
                    </a:lnTo>
                    <a:lnTo>
                      <a:pt x="67" y="63"/>
                    </a:lnTo>
                    <a:lnTo>
                      <a:pt x="73"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85" name="Freeform 83">
                <a:extLst>
                  <a:ext uri="{FF2B5EF4-FFF2-40B4-BE49-F238E27FC236}">
                    <a16:creationId xmlns:a16="http://schemas.microsoft.com/office/drawing/2014/main" xmlns="" id="{C848519A-C6D0-4E2A-8943-9F52A4525BB2}"/>
                  </a:ext>
                </a:extLst>
              </p:cNvPr>
              <p:cNvSpPr>
                <a:spLocks/>
              </p:cNvSpPr>
              <p:nvPr/>
            </p:nvSpPr>
            <p:spPr bwMode="auto">
              <a:xfrm>
                <a:off x="2727" y="456"/>
                <a:ext cx="34" cy="26"/>
              </a:xfrm>
              <a:custGeom>
                <a:avLst/>
                <a:gdLst>
                  <a:gd name="T0" fmla="*/ 2 w 69"/>
                  <a:gd name="T1" fmla="*/ 1 h 53"/>
                  <a:gd name="T2" fmla="*/ 1 w 69"/>
                  <a:gd name="T3" fmla="*/ 1 h 53"/>
                  <a:gd name="T4" fmla="*/ 1 w 69"/>
                  <a:gd name="T5" fmla="*/ 1 h 53"/>
                  <a:gd name="T6" fmla="*/ 1 w 69"/>
                  <a:gd name="T7" fmla="*/ 0 h 53"/>
                  <a:gd name="T8" fmla="*/ 0 w 69"/>
                  <a:gd name="T9" fmla="*/ 0 h 53"/>
                  <a:gd name="T10" fmla="*/ 0 w 69"/>
                  <a:gd name="T11" fmla="*/ 0 h 53"/>
                  <a:gd name="T12" fmla="*/ 0 w 69"/>
                  <a:gd name="T13" fmla="*/ 0 h 53"/>
                  <a:gd name="T14" fmla="*/ 0 w 69"/>
                  <a:gd name="T15" fmla="*/ 0 h 53"/>
                  <a:gd name="T16" fmla="*/ 0 w 69"/>
                  <a:gd name="T17" fmla="*/ 0 h 53"/>
                  <a:gd name="T18" fmla="*/ 0 w 69"/>
                  <a:gd name="T19" fmla="*/ 0 h 53"/>
                  <a:gd name="T20" fmla="*/ 0 w 69"/>
                  <a:gd name="T21" fmla="*/ 0 h 53"/>
                  <a:gd name="T22" fmla="*/ 0 w 69"/>
                  <a:gd name="T23" fmla="*/ 0 h 53"/>
                  <a:gd name="T24" fmla="*/ 0 w 69"/>
                  <a:gd name="T25" fmla="*/ 0 h 53"/>
                  <a:gd name="T26" fmla="*/ 1 w 69"/>
                  <a:gd name="T27" fmla="*/ 1 h 53"/>
                  <a:gd name="T28" fmla="*/ 1 w 69"/>
                  <a:gd name="T29" fmla="*/ 1 h 53"/>
                  <a:gd name="T30" fmla="*/ 1 w 69"/>
                  <a:gd name="T31" fmla="*/ 1 h 53"/>
                  <a:gd name="T32" fmla="*/ 2 w 69"/>
                  <a:gd name="T33" fmla="*/ 1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53">
                    <a:moveTo>
                      <a:pt x="69" y="53"/>
                    </a:moveTo>
                    <a:lnTo>
                      <a:pt x="62" y="45"/>
                    </a:lnTo>
                    <a:lnTo>
                      <a:pt x="53" y="35"/>
                    </a:lnTo>
                    <a:lnTo>
                      <a:pt x="41" y="24"/>
                    </a:lnTo>
                    <a:lnTo>
                      <a:pt x="30" y="15"/>
                    </a:lnTo>
                    <a:lnTo>
                      <a:pt x="19" y="6"/>
                    </a:lnTo>
                    <a:lnTo>
                      <a:pt x="9" y="1"/>
                    </a:lnTo>
                    <a:lnTo>
                      <a:pt x="2" y="0"/>
                    </a:lnTo>
                    <a:lnTo>
                      <a:pt x="0" y="4"/>
                    </a:lnTo>
                    <a:lnTo>
                      <a:pt x="2" y="11"/>
                    </a:lnTo>
                    <a:lnTo>
                      <a:pt x="8" y="18"/>
                    </a:lnTo>
                    <a:lnTo>
                      <a:pt x="18" y="24"/>
                    </a:lnTo>
                    <a:lnTo>
                      <a:pt x="30" y="30"/>
                    </a:lnTo>
                    <a:lnTo>
                      <a:pt x="41" y="35"/>
                    </a:lnTo>
                    <a:lnTo>
                      <a:pt x="53" y="41"/>
                    </a:lnTo>
                    <a:lnTo>
                      <a:pt x="62" y="47"/>
                    </a:lnTo>
                    <a:lnTo>
                      <a:pt x="69" y="5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86" name="Freeform 84">
                <a:extLst>
                  <a:ext uri="{FF2B5EF4-FFF2-40B4-BE49-F238E27FC236}">
                    <a16:creationId xmlns:a16="http://schemas.microsoft.com/office/drawing/2014/main" xmlns="" id="{B0129F2E-A666-403F-A141-8CB5C256E282}"/>
                  </a:ext>
                </a:extLst>
              </p:cNvPr>
              <p:cNvSpPr>
                <a:spLocks/>
              </p:cNvSpPr>
              <p:nvPr/>
            </p:nvSpPr>
            <p:spPr bwMode="auto">
              <a:xfrm>
                <a:off x="2729" y="477"/>
                <a:ext cx="33" cy="24"/>
              </a:xfrm>
              <a:custGeom>
                <a:avLst/>
                <a:gdLst>
                  <a:gd name="T0" fmla="*/ 2 w 67"/>
                  <a:gd name="T1" fmla="*/ 1 h 49"/>
                  <a:gd name="T2" fmla="*/ 1 w 67"/>
                  <a:gd name="T3" fmla="*/ 1 h 49"/>
                  <a:gd name="T4" fmla="*/ 1 w 67"/>
                  <a:gd name="T5" fmla="*/ 1 h 49"/>
                  <a:gd name="T6" fmla="*/ 1 w 67"/>
                  <a:gd name="T7" fmla="*/ 0 h 49"/>
                  <a:gd name="T8" fmla="*/ 0 w 67"/>
                  <a:gd name="T9" fmla="*/ 0 h 49"/>
                  <a:gd name="T10" fmla="*/ 0 w 67"/>
                  <a:gd name="T11" fmla="*/ 0 h 49"/>
                  <a:gd name="T12" fmla="*/ 0 w 67"/>
                  <a:gd name="T13" fmla="*/ 0 h 49"/>
                  <a:gd name="T14" fmla="*/ 0 w 67"/>
                  <a:gd name="T15" fmla="*/ 0 h 49"/>
                  <a:gd name="T16" fmla="*/ 0 w 67"/>
                  <a:gd name="T17" fmla="*/ 0 h 49"/>
                  <a:gd name="T18" fmla="*/ 0 w 67"/>
                  <a:gd name="T19" fmla="*/ 0 h 49"/>
                  <a:gd name="T20" fmla="*/ 0 w 67"/>
                  <a:gd name="T21" fmla="*/ 0 h 49"/>
                  <a:gd name="T22" fmla="*/ 0 w 67"/>
                  <a:gd name="T23" fmla="*/ 0 h 49"/>
                  <a:gd name="T24" fmla="*/ 0 w 67"/>
                  <a:gd name="T25" fmla="*/ 0 h 49"/>
                  <a:gd name="T26" fmla="*/ 1 w 67"/>
                  <a:gd name="T27" fmla="*/ 1 h 49"/>
                  <a:gd name="T28" fmla="*/ 1 w 67"/>
                  <a:gd name="T29" fmla="*/ 1 h 49"/>
                  <a:gd name="T30" fmla="*/ 1 w 67"/>
                  <a:gd name="T31" fmla="*/ 1 h 49"/>
                  <a:gd name="T32" fmla="*/ 2 w 67"/>
                  <a:gd name="T33" fmla="*/ 1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49">
                    <a:moveTo>
                      <a:pt x="67" y="49"/>
                    </a:moveTo>
                    <a:lnTo>
                      <a:pt x="61" y="43"/>
                    </a:lnTo>
                    <a:lnTo>
                      <a:pt x="51" y="34"/>
                    </a:lnTo>
                    <a:lnTo>
                      <a:pt x="39" y="25"/>
                    </a:lnTo>
                    <a:lnTo>
                      <a:pt x="28" y="14"/>
                    </a:lnTo>
                    <a:lnTo>
                      <a:pt x="16" y="7"/>
                    </a:lnTo>
                    <a:lnTo>
                      <a:pt x="7" y="2"/>
                    </a:lnTo>
                    <a:lnTo>
                      <a:pt x="1" y="0"/>
                    </a:lnTo>
                    <a:lnTo>
                      <a:pt x="0" y="5"/>
                    </a:lnTo>
                    <a:lnTo>
                      <a:pt x="4" y="12"/>
                    </a:lnTo>
                    <a:lnTo>
                      <a:pt x="11" y="19"/>
                    </a:lnTo>
                    <a:lnTo>
                      <a:pt x="20" y="26"/>
                    </a:lnTo>
                    <a:lnTo>
                      <a:pt x="31" y="31"/>
                    </a:lnTo>
                    <a:lnTo>
                      <a:pt x="43" y="37"/>
                    </a:lnTo>
                    <a:lnTo>
                      <a:pt x="53" y="42"/>
                    </a:lnTo>
                    <a:lnTo>
                      <a:pt x="62" y="45"/>
                    </a:lnTo>
                    <a:lnTo>
                      <a:pt x="67" y="4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87" name="Freeform 85">
                <a:extLst>
                  <a:ext uri="{FF2B5EF4-FFF2-40B4-BE49-F238E27FC236}">
                    <a16:creationId xmlns:a16="http://schemas.microsoft.com/office/drawing/2014/main" xmlns="" id="{3D46D494-1E50-493C-B476-A37CA39344C2}"/>
                  </a:ext>
                </a:extLst>
              </p:cNvPr>
              <p:cNvSpPr>
                <a:spLocks/>
              </p:cNvSpPr>
              <p:nvPr/>
            </p:nvSpPr>
            <p:spPr bwMode="auto">
              <a:xfrm>
                <a:off x="2736" y="506"/>
                <a:ext cx="29" cy="13"/>
              </a:xfrm>
              <a:custGeom>
                <a:avLst/>
                <a:gdLst>
                  <a:gd name="T0" fmla="*/ 1 w 59"/>
                  <a:gd name="T1" fmla="*/ 1 h 25"/>
                  <a:gd name="T2" fmla="*/ 1 w 59"/>
                  <a:gd name="T3" fmla="*/ 1 h 25"/>
                  <a:gd name="T4" fmla="*/ 1 w 59"/>
                  <a:gd name="T5" fmla="*/ 1 h 25"/>
                  <a:gd name="T6" fmla="*/ 1 w 59"/>
                  <a:gd name="T7" fmla="*/ 1 h 25"/>
                  <a:gd name="T8" fmla="*/ 0 w 59"/>
                  <a:gd name="T9" fmla="*/ 1 h 25"/>
                  <a:gd name="T10" fmla="*/ 0 w 59"/>
                  <a:gd name="T11" fmla="*/ 0 h 25"/>
                  <a:gd name="T12" fmla="*/ 0 w 59"/>
                  <a:gd name="T13" fmla="*/ 0 h 25"/>
                  <a:gd name="T14" fmla="*/ 0 w 59"/>
                  <a:gd name="T15" fmla="*/ 1 h 25"/>
                  <a:gd name="T16" fmla="*/ 0 w 59"/>
                  <a:gd name="T17" fmla="*/ 1 h 25"/>
                  <a:gd name="T18" fmla="*/ 0 w 59"/>
                  <a:gd name="T19" fmla="*/ 1 h 25"/>
                  <a:gd name="T20" fmla="*/ 0 w 59"/>
                  <a:gd name="T21" fmla="*/ 1 h 25"/>
                  <a:gd name="T22" fmla="*/ 0 w 59"/>
                  <a:gd name="T23" fmla="*/ 1 h 25"/>
                  <a:gd name="T24" fmla="*/ 0 w 59"/>
                  <a:gd name="T25" fmla="*/ 1 h 25"/>
                  <a:gd name="T26" fmla="*/ 1 w 59"/>
                  <a:gd name="T27" fmla="*/ 1 h 25"/>
                  <a:gd name="T28" fmla="*/ 1 w 59"/>
                  <a:gd name="T29" fmla="*/ 1 h 25"/>
                  <a:gd name="T30" fmla="*/ 1 w 59"/>
                  <a:gd name="T31" fmla="*/ 1 h 25"/>
                  <a:gd name="T32" fmla="*/ 1 w 59"/>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25">
                    <a:moveTo>
                      <a:pt x="59" y="25"/>
                    </a:moveTo>
                    <a:lnTo>
                      <a:pt x="52" y="20"/>
                    </a:lnTo>
                    <a:lnTo>
                      <a:pt x="43" y="14"/>
                    </a:lnTo>
                    <a:lnTo>
                      <a:pt x="32" y="8"/>
                    </a:lnTo>
                    <a:lnTo>
                      <a:pt x="23" y="3"/>
                    </a:lnTo>
                    <a:lnTo>
                      <a:pt x="14" y="0"/>
                    </a:lnTo>
                    <a:lnTo>
                      <a:pt x="7" y="0"/>
                    </a:lnTo>
                    <a:lnTo>
                      <a:pt x="1" y="1"/>
                    </a:lnTo>
                    <a:lnTo>
                      <a:pt x="0" y="7"/>
                    </a:lnTo>
                    <a:lnTo>
                      <a:pt x="2" y="13"/>
                    </a:lnTo>
                    <a:lnTo>
                      <a:pt x="8" y="17"/>
                    </a:lnTo>
                    <a:lnTo>
                      <a:pt x="16" y="20"/>
                    </a:lnTo>
                    <a:lnTo>
                      <a:pt x="25" y="21"/>
                    </a:lnTo>
                    <a:lnTo>
                      <a:pt x="35" y="21"/>
                    </a:lnTo>
                    <a:lnTo>
                      <a:pt x="45" y="22"/>
                    </a:lnTo>
                    <a:lnTo>
                      <a:pt x="53" y="23"/>
                    </a:lnTo>
                    <a:lnTo>
                      <a:pt x="59" y="2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88" name="Freeform 86">
                <a:extLst>
                  <a:ext uri="{FF2B5EF4-FFF2-40B4-BE49-F238E27FC236}">
                    <a16:creationId xmlns:a16="http://schemas.microsoft.com/office/drawing/2014/main" xmlns="" id="{54CF4C4C-AA26-41CB-B13A-0FC88BED419A}"/>
                  </a:ext>
                </a:extLst>
              </p:cNvPr>
              <p:cNvSpPr>
                <a:spLocks/>
              </p:cNvSpPr>
              <p:nvPr/>
            </p:nvSpPr>
            <p:spPr bwMode="auto">
              <a:xfrm>
                <a:off x="2743" y="526"/>
                <a:ext cx="26" cy="6"/>
              </a:xfrm>
              <a:custGeom>
                <a:avLst/>
                <a:gdLst>
                  <a:gd name="T0" fmla="*/ 2 w 52"/>
                  <a:gd name="T1" fmla="*/ 0 h 13"/>
                  <a:gd name="T2" fmla="*/ 2 w 52"/>
                  <a:gd name="T3" fmla="*/ 0 h 13"/>
                  <a:gd name="T4" fmla="*/ 2 w 52"/>
                  <a:gd name="T5" fmla="*/ 0 h 13"/>
                  <a:gd name="T6" fmla="*/ 1 w 52"/>
                  <a:gd name="T7" fmla="*/ 0 h 13"/>
                  <a:gd name="T8" fmla="*/ 1 w 52"/>
                  <a:gd name="T9" fmla="*/ 0 h 13"/>
                  <a:gd name="T10" fmla="*/ 1 w 52"/>
                  <a:gd name="T11" fmla="*/ 0 h 13"/>
                  <a:gd name="T12" fmla="*/ 1 w 52"/>
                  <a:gd name="T13" fmla="*/ 0 h 13"/>
                  <a:gd name="T14" fmla="*/ 1 w 52"/>
                  <a:gd name="T15" fmla="*/ 0 h 13"/>
                  <a:gd name="T16" fmla="*/ 0 w 52"/>
                  <a:gd name="T17" fmla="*/ 0 h 13"/>
                  <a:gd name="T18" fmla="*/ 1 w 52"/>
                  <a:gd name="T19" fmla="*/ 0 h 13"/>
                  <a:gd name="T20" fmla="*/ 1 w 52"/>
                  <a:gd name="T21" fmla="*/ 0 h 13"/>
                  <a:gd name="T22" fmla="*/ 1 w 52"/>
                  <a:gd name="T23" fmla="*/ 0 h 13"/>
                  <a:gd name="T24" fmla="*/ 1 w 52"/>
                  <a:gd name="T25" fmla="*/ 0 h 13"/>
                  <a:gd name="T26" fmla="*/ 1 w 52"/>
                  <a:gd name="T27" fmla="*/ 0 h 13"/>
                  <a:gd name="T28" fmla="*/ 2 w 52"/>
                  <a:gd name="T29" fmla="*/ 0 h 13"/>
                  <a:gd name="T30" fmla="*/ 2 w 52"/>
                  <a:gd name="T31" fmla="*/ 0 h 13"/>
                  <a:gd name="T32" fmla="*/ 2 w 52"/>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3">
                    <a:moveTo>
                      <a:pt x="52" y="13"/>
                    </a:moveTo>
                    <a:lnTo>
                      <a:pt x="46" y="11"/>
                    </a:lnTo>
                    <a:lnTo>
                      <a:pt x="38" y="7"/>
                    </a:lnTo>
                    <a:lnTo>
                      <a:pt x="30" y="4"/>
                    </a:lnTo>
                    <a:lnTo>
                      <a:pt x="21" y="1"/>
                    </a:lnTo>
                    <a:lnTo>
                      <a:pt x="12" y="0"/>
                    </a:lnTo>
                    <a:lnTo>
                      <a:pt x="6" y="0"/>
                    </a:lnTo>
                    <a:lnTo>
                      <a:pt x="1" y="1"/>
                    </a:lnTo>
                    <a:lnTo>
                      <a:pt x="0" y="6"/>
                    </a:lnTo>
                    <a:lnTo>
                      <a:pt x="2" y="10"/>
                    </a:lnTo>
                    <a:lnTo>
                      <a:pt x="7" y="12"/>
                    </a:lnTo>
                    <a:lnTo>
                      <a:pt x="12" y="13"/>
                    </a:lnTo>
                    <a:lnTo>
                      <a:pt x="21" y="13"/>
                    </a:lnTo>
                    <a:lnTo>
                      <a:pt x="29" y="12"/>
                    </a:lnTo>
                    <a:lnTo>
                      <a:pt x="37" y="12"/>
                    </a:lnTo>
                    <a:lnTo>
                      <a:pt x="45" y="12"/>
                    </a:lnTo>
                    <a:lnTo>
                      <a:pt x="52"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89" name="Freeform 87">
                <a:extLst>
                  <a:ext uri="{FF2B5EF4-FFF2-40B4-BE49-F238E27FC236}">
                    <a16:creationId xmlns:a16="http://schemas.microsoft.com/office/drawing/2014/main" xmlns="" id="{3DEC20D0-84AD-43C8-8E93-C488F2C96757}"/>
                  </a:ext>
                </a:extLst>
              </p:cNvPr>
              <p:cNvSpPr>
                <a:spLocks/>
              </p:cNvSpPr>
              <p:nvPr/>
            </p:nvSpPr>
            <p:spPr bwMode="auto">
              <a:xfrm>
                <a:off x="2747" y="542"/>
                <a:ext cx="25" cy="7"/>
              </a:xfrm>
              <a:custGeom>
                <a:avLst/>
                <a:gdLst>
                  <a:gd name="T0" fmla="*/ 1 w 51"/>
                  <a:gd name="T1" fmla="*/ 1 h 14"/>
                  <a:gd name="T2" fmla="*/ 1 w 51"/>
                  <a:gd name="T3" fmla="*/ 1 h 14"/>
                  <a:gd name="T4" fmla="*/ 1 w 51"/>
                  <a:gd name="T5" fmla="*/ 1 h 14"/>
                  <a:gd name="T6" fmla="*/ 0 w 51"/>
                  <a:gd name="T7" fmla="*/ 1 h 14"/>
                  <a:gd name="T8" fmla="*/ 0 w 51"/>
                  <a:gd name="T9" fmla="*/ 0 h 14"/>
                  <a:gd name="T10" fmla="*/ 0 w 51"/>
                  <a:gd name="T11" fmla="*/ 0 h 14"/>
                  <a:gd name="T12" fmla="*/ 0 w 51"/>
                  <a:gd name="T13" fmla="*/ 1 h 14"/>
                  <a:gd name="T14" fmla="*/ 0 w 51"/>
                  <a:gd name="T15" fmla="*/ 1 h 14"/>
                  <a:gd name="T16" fmla="*/ 0 w 51"/>
                  <a:gd name="T17" fmla="*/ 1 h 14"/>
                  <a:gd name="T18" fmla="*/ 0 w 51"/>
                  <a:gd name="T19" fmla="*/ 1 h 14"/>
                  <a:gd name="T20" fmla="*/ 0 w 51"/>
                  <a:gd name="T21" fmla="*/ 1 h 14"/>
                  <a:gd name="T22" fmla="*/ 0 w 51"/>
                  <a:gd name="T23" fmla="*/ 1 h 14"/>
                  <a:gd name="T24" fmla="*/ 0 w 51"/>
                  <a:gd name="T25" fmla="*/ 1 h 14"/>
                  <a:gd name="T26" fmla="*/ 0 w 51"/>
                  <a:gd name="T27" fmla="*/ 1 h 14"/>
                  <a:gd name="T28" fmla="*/ 1 w 51"/>
                  <a:gd name="T29" fmla="*/ 1 h 14"/>
                  <a:gd name="T30" fmla="*/ 1 w 51"/>
                  <a:gd name="T31" fmla="*/ 1 h 14"/>
                  <a:gd name="T32" fmla="*/ 1 w 51"/>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14">
                    <a:moveTo>
                      <a:pt x="51" y="7"/>
                    </a:moveTo>
                    <a:lnTo>
                      <a:pt x="46" y="5"/>
                    </a:lnTo>
                    <a:lnTo>
                      <a:pt x="39" y="3"/>
                    </a:lnTo>
                    <a:lnTo>
                      <a:pt x="31" y="2"/>
                    </a:lnTo>
                    <a:lnTo>
                      <a:pt x="22" y="0"/>
                    </a:lnTo>
                    <a:lnTo>
                      <a:pt x="14" y="0"/>
                    </a:lnTo>
                    <a:lnTo>
                      <a:pt x="7" y="2"/>
                    </a:lnTo>
                    <a:lnTo>
                      <a:pt x="2" y="5"/>
                    </a:lnTo>
                    <a:lnTo>
                      <a:pt x="0" y="10"/>
                    </a:lnTo>
                    <a:lnTo>
                      <a:pt x="1" y="13"/>
                    </a:lnTo>
                    <a:lnTo>
                      <a:pt x="4" y="14"/>
                    </a:lnTo>
                    <a:lnTo>
                      <a:pt x="10" y="14"/>
                    </a:lnTo>
                    <a:lnTo>
                      <a:pt x="17" y="13"/>
                    </a:lnTo>
                    <a:lnTo>
                      <a:pt x="25" y="11"/>
                    </a:lnTo>
                    <a:lnTo>
                      <a:pt x="34" y="8"/>
                    </a:lnTo>
                    <a:lnTo>
                      <a:pt x="42" y="7"/>
                    </a:lnTo>
                    <a:lnTo>
                      <a:pt x="51" y="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90" name="Freeform 88">
                <a:extLst>
                  <a:ext uri="{FF2B5EF4-FFF2-40B4-BE49-F238E27FC236}">
                    <a16:creationId xmlns:a16="http://schemas.microsoft.com/office/drawing/2014/main" xmlns="" id="{239E3FA2-96D3-4FF1-A733-DD617862AB3E}"/>
                  </a:ext>
                </a:extLst>
              </p:cNvPr>
              <p:cNvSpPr>
                <a:spLocks/>
              </p:cNvSpPr>
              <p:nvPr/>
            </p:nvSpPr>
            <p:spPr bwMode="auto">
              <a:xfrm>
                <a:off x="2755" y="554"/>
                <a:ext cx="25" cy="8"/>
              </a:xfrm>
              <a:custGeom>
                <a:avLst/>
                <a:gdLst>
                  <a:gd name="T0" fmla="*/ 2 w 50"/>
                  <a:gd name="T1" fmla="*/ 1 h 16"/>
                  <a:gd name="T2" fmla="*/ 2 w 50"/>
                  <a:gd name="T3" fmla="*/ 1 h 16"/>
                  <a:gd name="T4" fmla="*/ 2 w 50"/>
                  <a:gd name="T5" fmla="*/ 1 h 16"/>
                  <a:gd name="T6" fmla="*/ 2 w 50"/>
                  <a:gd name="T7" fmla="*/ 1 h 16"/>
                  <a:gd name="T8" fmla="*/ 1 w 50"/>
                  <a:gd name="T9" fmla="*/ 1 h 16"/>
                  <a:gd name="T10" fmla="*/ 1 w 50"/>
                  <a:gd name="T11" fmla="*/ 0 h 16"/>
                  <a:gd name="T12" fmla="*/ 1 w 50"/>
                  <a:gd name="T13" fmla="*/ 0 h 16"/>
                  <a:gd name="T14" fmla="*/ 1 w 50"/>
                  <a:gd name="T15" fmla="*/ 1 h 16"/>
                  <a:gd name="T16" fmla="*/ 0 w 50"/>
                  <a:gd name="T17" fmla="*/ 1 h 16"/>
                  <a:gd name="T18" fmla="*/ 0 w 50"/>
                  <a:gd name="T19" fmla="*/ 1 h 16"/>
                  <a:gd name="T20" fmla="*/ 1 w 50"/>
                  <a:gd name="T21" fmla="*/ 1 h 16"/>
                  <a:gd name="T22" fmla="*/ 1 w 50"/>
                  <a:gd name="T23" fmla="*/ 1 h 16"/>
                  <a:gd name="T24" fmla="*/ 1 w 50"/>
                  <a:gd name="T25" fmla="*/ 1 h 16"/>
                  <a:gd name="T26" fmla="*/ 1 w 50"/>
                  <a:gd name="T27" fmla="*/ 1 h 16"/>
                  <a:gd name="T28" fmla="*/ 2 w 50"/>
                  <a:gd name="T29" fmla="*/ 1 h 16"/>
                  <a:gd name="T30" fmla="*/ 2 w 50"/>
                  <a:gd name="T31" fmla="*/ 1 h 16"/>
                  <a:gd name="T32" fmla="*/ 2 w 50"/>
                  <a:gd name="T33" fmla="*/ 1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16">
                    <a:moveTo>
                      <a:pt x="50" y="16"/>
                    </a:moveTo>
                    <a:lnTo>
                      <a:pt x="47" y="11"/>
                    </a:lnTo>
                    <a:lnTo>
                      <a:pt x="43" y="8"/>
                    </a:lnTo>
                    <a:lnTo>
                      <a:pt x="36" y="4"/>
                    </a:lnTo>
                    <a:lnTo>
                      <a:pt x="28" y="1"/>
                    </a:lnTo>
                    <a:lnTo>
                      <a:pt x="18" y="0"/>
                    </a:lnTo>
                    <a:lnTo>
                      <a:pt x="10" y="0"/>
                    </a:lnTo>
                    <a:lnTo>
                      <a:pt x="5" y="2"/>
                    </a:lnTo>
                    <a:lnTo>
                      <a:pt x="0" y="7"/>
                    </a:lnTo>
                    <a:lnTo>
                      <a:pt x="0" y="11"/>
                    </a:lnTo>
                    <a:lnTo>
                      <a:pt x="3" y="15"/>
                    </a:lnTo>
                    <a:lnTo>
                      <a:pt x="9" y="16"/>
                    </a:lnTo>
                    <a:lnTo>
                      <a:pt x="17" y="16"/>
                    </a:lnTo>
                    <a:lnTo>
                      <a:pt x="26" y="15"/>
                    </a:lnTo>
                    <a:lnTo>
                      <a:pt x="35" y="15"/>
                    </a:lnTo>
                    <a:lnTo>
                      <a:pt x="43" y="15"/>
                    </a:lnTo>
                    <a:lnTo>
                      <a:pt x="50" y="1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91" name="Freeform 89">
                <a:extLst>
                  <a:ext uri="{FF2B5EF4-FFF2-40B4-BE49-F238E27FC236}">
                    <a16:creationId xmlns:a16="http://schemas.microsoft.com/office/drawing/2014/main" xmlns="" id="{6738A07E-89C9-4A24-B48C-3D6B5CA61732}"/>
                  </a:ext>
                </a:extLst>
              </p:cNvPr>
              <p:cNvSpPr>
                <a:spLocks/>
              </p:cNvSpPr>
              <p:nvPr/>
            </p:nvSpPr>
            <p:spPr bwMode="auto">
              <a:xfrm>
                <a:off x="2757" y="564"/>
                <a:ext cx="27" cy="8"/>
              </a:xfrm>
              <a:custGeom>
                <a:avLst/>
                <a:gdLst>
                  <a:gd name="T0" fmla="*/ 1 w 56"/>
                  <a:gd name="T1" fmla="*/ 1 h 15"/>
                  <a:gd name="T2" fmla="*/ 1 w 56"/>
                  <a:gd name="T3" fmla="*/ 1 h 15"/>
                  <a:gd name="T4" fmla="*/ 1 w 56"/>
                  <a:gd name="T5" fmla="*/ 1 h 15"/>
                  <a:gd name="T6" fmla="*/ 1 w 56"/>
                  <a:gd name="T7" fmla="*/ 1 h 15"/>
                  <a:gd name="T8" fmla="*/ 0 w 56"/>
                  <a:gd name="T9" fmla="*/ 1 h 15"/>
                  <a:gd name="T10" fmla="*/ 0 w 56"/>
                  <a:gd name="T11" fmla="*/ 0 h 15"/>
                  <a:gd name="T12" fmla="*/ 0 w 56"/>
                  <a:gd name="T13" fmla="*/ 0 h 15"/>
                  <a:gd name="T14" fmla="*/ 0 w 56"/>
                  <a:gd name="T15" fmla="*/ 1 h 15"/>
                  <a:gd name="T16" fmla="*/ 0 w 56"/>
                  <a:gd name="T17" fmla="*/ 1 h 15"/>
                  <a:gd name="T18" fmla="*/ 0 w 56"/>
                  <a:gd name="T19" fmla="*/ 1 h 15"/>
                  <a:gd name="T20" fmla="*/ 0 w 56"/>
                  <a:gd name="T21" fmla="*/ 1 h 15"/>
                  <a:gd name="T22" fmla="*/ 0 w 56"/>
                  <a:gd name="T23" fmla="*/ 1 h 15"/>
                  <a:gd name="T24" fmla="*/ 0 w 56"/>
                  <a:gd name="T25" fmla="*/ 1 h 15"/>
                  <a:gd name="T26" fmla="*/ 1 w 56"/>
                  <a:gd name="T27" fmla="*/ 1 h 15"/>
                  <a:gd name="T28" fmla="*/ 1 w 56"/>
                  <a:gd name="T29" fmla="*/ 1 h 15"/>
                  <a:gd name="T30" fmla="*/ 1 w 56"/>
                  <a:gd name="T31" fmla="*/ 1 h 15"/>
                  <a:gd name="T32" fmla="*/ 1 w 56"/>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15">
                    <a:moveTo>
                      <a:pt x="56" y="13"/>
                    </a:moveTo>
                    <a:lnTo>
                      <a:pt x="51" y="11"/>
                    </a:lnTo>
                    <a:lnTo>
                      <a:pt x="44" y="8"/>
                    </a:lnTo>
                    <a:lnTo>
                      <a:pt x="37" y="5"/>
                    </a:lnTo>
                    <a:lnTo>
                      <a:pt x="29" y="3"/>
                    </a:lnTo>
                    <a:lnTo>
                      <a:pt x="20" y="0"/>
                    </a:lnTo>
                    <a:lnTo>
                      <a:pt x="13" y="0"/>
                    </a:lnTo>
                    <a:lnTo>
                      <a:pt x="6" y="2"/>
                    </a:lnTo>
                    <a:lnTo>
                      <a:pt x="2" y="6"/>
                    </a:lnTo>
                    <a:lnTo>
                      <a:pt x="0" y="11"/>
                    </a:lnTo>
                    <a:lnTo>
                      <a:pt x="5" y="13"/>
                    </a:lnTo>
                    <a:lnTo>
                      <a:pt x="12" y="15"/>
                    </a:lnTo>
                    <a:lnTo>
                      <a:pt x="22" y="15"/>
                    </a:lnTo>
                    <a:lnTo>
                      <a:pt x="33" y="15"/>
                    </a:lnTo>
                    <a:lnTo>
                      <a:pt x="42" y="15"/>
                    </a:lnTo>
                    <a:lnTo>
                      <a:pt x="51" y="14"/>
                    </a:lnTo>
                    <a:lnTo>
                      <a:pt x="56"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92" name="Freeform 90">
                <a:extLst>
                  <a:ext uri="{FF2B5EF4-FFF2-40B4-BE49-F238E27FC236}">
                    <a16:creationId xmlns:a16="http://schemas.microsoft.com/office/drawing/2014/main" xmlns="" id="{FB225C74-3D00-4A0D-B8AB-05452688DAA5}"/>
                  </a:ext>
                </a:extLst>
              </p:cNvPr>
              <p:cNvSpPr>
                <a:spLocks/>
              </p:cNvSpPr>
              <p:nvPr/>
            </p:nvSpPr>
            <p:spPr bwMode="auto">
              <a:xfrm>
                <a:off x="2733" y="375"/>
                <a:ext cx="26" cy="43"/>
              </a:xfrm>
              <a:custGeom>
                <a:avLst/>
                <a:gdLst>
                  <a:gd name="T0" fmla="*/ 0 w 52"/>
                  <a:gd name="T1" fmla="*/ 1 h 86"/>
                  <a:gd name="T2" fmla="*/ 1 w 52"/>
                  <a:gd name="T3" fmla="*/ 1 h 86"/>
                  <a:gd name="T4" fmla="*/ 1 w 52"/>
                  <a:gd name="T5" fmla="*/ 1 h 86"/>
                  <a:gd name="T6" fmla="*/ 1 w 52"/>
                  <a:gd name="T7" fmla="*/ 1 h 86"/>
                  <a:gd name="T8" fmla="*/ 1 w 52"/>
                  <a:gd name="T9" fmla="*/ 2 h 86"/>
                  <a:gd name="T10" fmla="*/ 2 w 52"/>
                  <a:gd name="T11" fmla="*/ 2 h 86"/>
                  <a:gd name="T12" fmla="*/ 2 w 52"/>
                  <a:gd name="T13" fmla="*/ 2 h 86"/>
                  <a:gd name="T14" fmla="*/ 2 w 52"/>
                  <a:gd name="T15" fmla="*/ 3 h 86"/>
                  <a:gd name="T16" fmla="*/ 2 w 52"/>
                  <a:gd name="T17" fmla="*/ 3 h 86"/>
                  <a:gd name="T18" fmla="*/ 2 w 52"/>
                  <a:gd name="T19" fmla="*/ 3 h 86"/>
                  <a:gd name="T20" fmla="*/ 2 w 52"/>
                  <a:gd name="T21" fmla="*/ 2 h 86"/>
                  <a:gd name="T22" fmla="*/ 2 w 52"/>
                  <a:gd name="T23" fmla="*/ 2 h 86"/>
                  <a:gd name="T24" fmla="*/ 1 w 52"/>
                  <a:gd name="T25" fmla="*/ 1 h 86"/>
                  <a:gd name="T26" fmla="*/ 1 w 52"/>
                  <a:gd name="T27" fmla="*/ 1 h 86"/>
                  <a:gd name="T28" fmla="*/ 1 w 52"/>
                  <a:gd name="T29" fmla="*/ 1 h 86"/>
                  <a:gd name="T30" fmla="*/ 1 w 52"/>
                  <a:gd name="T31" fmla="*/ 0 h 86"/>
                  <a:gd name="T32" fmla="*/ 0 w 52"/>
                  <a:gd name="T33" fmla="*/ 1 h 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86">
                    <a:moveTo>
                      <a:pt x="0" y="3"/>
                    </a:moveTo>
                    <a:lnTo>
                      <a:pt x="3" y="7"/>
                    </a:lnTo>
                    <a:lnTo>
                      <a:pt x="7" y="15"/>
                    </a:lnTo>
                    <a:lnTo>
                      <a:pt x="15" y="26"/>
                    </a:lnTo>
                    <a:lnTo>
                      <a:pt x="24" y="37"/>
                    </a:lnTo>
                    <a:lnTo>
                      <a:pt x="35" y="50"/>
                    </a:lnTo>
                    <a:lnTo>
                      <a:pt x="43" y="63"/>
                    </a:lnTo>
                    <a:lnTo>
                      <a:pt x="49" y="75"/>
                    </a:lnTo>
                    <a:lnTo>
                      <a:pt x="52" y="86"/>
                    </a:lnTo>
                    <a:lnTo>
                      <a:pt x="49" y="72"/>
                    </a:lnTo>
                    <a:lnTo>
                      <a:pt x="43" y="57"/>
                    </a:lnTo>
                    <a:lnTo>
                      <a:pt x="36" y="41"/>
                    </a:lnTo>
                    <a:lnTo>
                      <a:pt x="28" y="26"/>
                    </a:lnTo>
                    <a:lnTo>
                      <a:pt x="20" y="13"/>
                    </a:lnTo>
                    <a:lnTo>
                      <a:pt x="12" y="4"/>
                    </a:lnTo>
                    <a:lnTo>
                      <a:pt x="5" y="0"/>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93" name="Freeform 91">
                <a:extLst>
                  <a:ext uri="{FF2B5EF4-FFF2-40B4-BE49-F238E27FC236}">
                    <a16:creationId xmlns:a16="http://schemas.microsoft.com/office/drawing/2014/main" xmlns="" id="{B9A10850-AB97-427F-9137-8091918FF3BA}"/>
                  </a:ext>
                </a:extLst>
              </p:cNvPr>
              <p:cNvSpPr>
                <a:spLocks/>
              </p:cNvSpPr>
              <p:nvPr/>
            </p:nvSpPr>
            <p:spPr bwMode="auto">
              <a:xfrm>
                <a:off x="2745" y="369"/>
                <a:ext cx="17" cy="31"/>
              </a:xfrm>
              <a:custGeom>
                <a:avLst/>
                <a:gdLst>
                  <a:gd name="T0" fmla="*/ 2 w 34"/>
                  <a:gd name="T1" fmla="*/ 2 h 62"/>
                  <a:gd name="T2" fmla="*/ 1 w 34"/>
                  <a:gd name="T3" fmla="*/ 2 h 62"/>
                  <a:gd name="T4" fmla="*/ 1 w 34"/>
                  <a:gd name="T5" fmla="*/ 1 h 62"/>
                  <a:gd name="T6" fmla="*/ 1 w 34"/>
                  <a:gd name="T7" fmla="*/ 1 h 62"/>
                  <a:gd name="T8" fmla="*/ 0 w 34"/>
                  <a:gd name="T9" fmla="*/ 0 h 62"/>
                  <a:gd name="T10" fmla="*/ 0 w 34"/>
                  <a:gd name="T11" fmla="*/ 1 h 62"/>
                  <a:gd name="T12" fmla="*/ 1 w 34"/>
                  <a:gd name="T13" fmla="*/ 1 h 62"/>
                  <a:gd name="T14" fmla="*/ 1 w 34"/>
                  <a:gd name="T15" fmla="*/ 1 h 62"/>
                  <a:gd name="T16" fmla="*/ 1 w 34"/>
                  <a:gd name="T17" fmla="*/ 1 h 62"/>
                  <a:gd name="T18" fmla="*/ 1 w 34"/>
                  <a:gd name="T19" fmla="*/ 2 h 62"/>
                  <a:gd name="T20" fmla="*/ 1 w 34"/>
                  <a:gd name="T21" fmla="*/ 2 h 62"/>
                  <a:gd name="T22" fmla="*/ 1 w 34"/>
                  <a:gd name="T23" fmla="*/ 2 h 62"/>
                  <a:gd name="T24" fmla="*/ 2 w 34"/>
                  <a:gd name="T25" fmla="*/ 2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4" h="62">
                    <a:moveTo>
                      <a:pt x="34" y="62"/>
                    </a:moveTo>
                    <a:lnTo>
                      <a:pt x="27" y="42"/>
                    </a:lnTo>
                    <a:lnTo>
                      <a:pt x="17" y="20"/>
                    </a:lnTo>
                    <a:lnTo>
                      <a:pt x="6" y="3"/>
                    </a:lnTo>
                    <a:lnTo>
                      <a:pt x="0" y="0"/>
                    </a:lnTo>
                    <a:lnTo>
                      <a:pt x="0" y="4"/>
                    </a:lnTo>
                    <a:lnTo>
                      <a:pt x="4" y="11"/>
                    </a:lnTo>
                    <a:lnTo>
                      <a:pt x="8" y="20"/>
                    </a:lnTo>
                    <a:lnTo>
                      <a:pt x="14" y="30"/>
                    </a:lnTo>
                    <a:lnTo>
                      <a:pt x="20" y="40"/>
                    </a:lnTo>
                    <a:lnTo>
                      <a:pt x="26" y="49"/>
                    </a:lnTo>
                    <a:lnTo>
                      <a:pt x="30" y="56"/>
                    </a:lnTo>
                    <a:lnTo>
                      <a:pt x="34" y="6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94" name="Freeform 92">
                <a:extLst>
                  <a:ext uri="{FF2B5EF4-FFF2-40B4-BE49-F238E27FC236}">
                    <a16:creationId xmlns:a16="http://schemas.microsoft.com/office/drawing/2014/main" xmlns="" id="{61B70E72-DD32-40D9-85E8-A28CCDE0D46F}"/>
                  </a:ext>
                </a:extLst>
              </p:cNvPr>
              <p:cNvSpPr>
                <a:spLocks/>
              </p:cNvSpPr>
              <p:nvPr/>
            </p:nvSpPr>
            <p:spPr bwMode="auto">
              <a:xfrm>
                <a:off x="2834" y="486"/>
                <a:ext cx="48" cy="165"/>
              </a:xfrm>
              <a:custGeom>
                <a:avLst/>
                <a:gdLst>
                  <a:gd name="T0" fmla="*/ 1 w 95"/>
                  <a:gd name="T1" fmla="*/ 11 h 330"/>
                  <a:gd name="T2" fmla="*/ 1 w 95"/>
                  <a:gd name="T3" fmla="*/ 11 h 330"/>
                  <a:gd name="T4" fmla="*/ 1 w 95"/>
                  <a:gd name="T5" fmla="*/ 11 h 330"/>
                  <a:gd name="T6" fmla="*/ 1 w 95"/>
                  <a:gd name="T7" fmla="*/ 11 h 330"/>
                  <a:gd name="T8" fmla="*/ 0 w 95"/>
                  <a:gd name="T9" fmla="*/ 11 h 330"/>
                  <a:gd name="T10" fmla="*/ 2 w 95"/>
                  <a:gd name="T11" fmla="*/ 9 h 330"/>
                  <a:gd name="T12" fmla="*/ 2 w 95"/>
                  <a:gd name="T13" fmla="*/ 8 h 330"/>
                  <a:gd name="T14" fmla="*/ 3 w 95"/>
                  <a:gd name="T15" fmla="*/ 7 h 330"/>
                  <a:gd name="T16" fmla="*/ 3 w 95"/>
                  <a:gd name="T17" fmla="*/ 5 h 330"/>
                  <a:gd name="T18" fmla="*/ 3 w 95"/>
                  <a:gd name="T19" fmla="*/ 4 h 330"/>
                  <a:gd name="T20" fmla="*/ 3 w 95"/>
                  <a:gd name="T21" fmla="*/ 3 h 330"/>
                  <a:gd name="T22" fmla="*/ 3 w 95"/>
                  <a:gd name="T23" fmla="*/ 1 h 330"/>
                  <a:gd name="T24" fmla="*/ 3 w 95"/>
                  <a:gd name="T25" fmla="*/ 0 h 330"/>
                  <a:gd name="T26" fmla="*/ 3 w 95"/>
                  <a:gd name="T27" fmla="*/ 1 h 330"/>
                  <a:gd name="T28" fmla="*/ 3 w 95"/>
                  <a:gd name="T29" fmla="*/ 2 h 330"/>
                  <a:gd name="T30" fmla="*/ 3 w 95"/>
                  <a:gd name="T31" fmla="*/ 4 h 330"/>
                  <a:gd name="T32" fmla="*/ 3 w 95"/>
                  <a:gd name="T33" fmla="*/ 6 h 330"/>
                  <a:gd name="T34" fmla="*/ 3 w 95"/>
                  <a:gd name="T35" fmla="*/ 7 h 330"/>
                  <a:gd name="T36" fmla="*/ 3 w 95"/>
                  <a:gd name="T37" fmla="*/ 9 h 330"/>
                  <a:gd name="T38" fmla="*/ 2 w 95"/>
                  <a:gd name="T39" fmla="*/ 10 h 330"/>
                  <a:gd name="T40" fmla="*/ 1 w 95"/>
                  <a:gd name="T41" fmla="*/ 11 h 3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5" h="330">
                    <a:moveTo>
                      <a:pt x="14" y="329"/>
                    </a:moveTo>
                    <a:lnTo>
                      <a:pt x="10" y="330"/>
                    </a:lnTo>
                    <a:lnTo>
                      <a:pt x="7" y="329"/>
                    </a:lnTo>
                    <a:lnTo>
                      <a:pt x="3" y="328"/>
                    </a:lnTo>
                    <a:lnTo>
                      <a:pt x="0" y="328"/>
                    </a:lnTo>
                    <a:lnTo>
                      <a:pt x="35" y="288"/>
                    </a:lnTo>
                    <a:lnTo>
                      <a:pt x="60" y="245"/>
                    </a:lnTo>
                    <a:lnTo>
                      <a:pt x="76" y="200"/>
                    </a:lnTo>
                    <a:lnTo>
                      <a:pt x="83" y="154"/>
                    </a:lnTo>
                    <a:lnTo>
                      <a:pt x="85" y="110"/>
                    </a:lnTo>
                    <a:lnTo>
                      <a:pt x="83" y="69"/>
                    </a:lnTo>
                    <a:lnTo>
                      <a:pt x="79" y="32"/>
                    </a:lnTo>
                    <a:lnTo>
                      <a:pt x="75" y="0"/>
                    </a:lnTo>
                    <a:lnTo>
                      <a:pt x="86" y="25"/>
                    </a:lnTo>
                    <a:lnTo>
                      <a:pt x="94" y="64"/>
                    </a:lnTo>
                    <a:lnTo>
                      <a:pt x="95" y="111"/>
                    </a:lnTo>
                    <a:lnTo>
                      <a:pt x="92" y="162"/>
                    </a:lnTo>
                    <a:lnTo>
                      <a:pt x="83" y="214"/>
                    </a:lnTo>
                    <a:lnTo>
                      <a:pt x="67" y="262"/>
                    </a:lnTo>
                    <a:lnTo>
                      <a:pt x="43" y="302"/>
                    </a:lnTo>
                    <a:lnTo>
                      <a:pt x="14" y="32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95" name="Freeform 93">
                <a:extLst>
                  <a:ext uri="{FF2B5EF4-FFF2-40B4-BE49-F238E27FC236}">
                    <a16:creationId xmlns:a16="http://schemas.microsoft.com/office/drawing/2014/main" xmlns="" id="{3153E25F-237E-420F-B63D-21AF487A5110}"/>
                  </a:ext>
                </a:extLst>
              </p:cNvPr>
              <p:cNvSpPr>
                <a:spLocks/>
              </p:cNvSpPr>
              <p:nvPr/>
            </p:nvSpPr>
            <p:spPr bwMode="auto">
              <a:xfrm>
                <a:off x="2845" y="490"/>
                <a:ext cx="33" cy="23"/>
              </a:xfrm>
              <a:custGeom>
                <a:avLst/>
                <a:gdLst>
                  <a:gd name="T0" fmla="*/ 3 w 64"/>
                  <a:gd name="T1" fmla="*/ 2 h 46"/>
                  <a:gd name="T2" fmla="*/ 2 w 64"/>
                  <a:gd name="T3" fmla="*/ 2 h 46"/>
                  <a:gd name="T4" fmla="*/ 2 w 64"/>
                  <a:gd name="T5" fmla="*/ 1 h 46"/>
                  <a:gd name="T6" fmla="*/ 2 w 64"/>
                  <a:gd name="T7" fmla="*/ 1 h 46"/>
                  <a:gd name="T8" fmla="*/ 1 w 64"/>
                  <a:gd name="T9" fmla="*/ 1 h 46"/>
                  <a:gd name="T10" fmla="*/ 1 w 64"/>
                  <a:gd name="T11" fmla="*/ 1 h 46"/>
                  <a:gd name="T12" fmla="*/ 1 w 64"/>
                  <a:gd name="T13" fmla="*/ 1 h 46"/>
                  <a:gd name="T14" fmla="*/ 1 w 64"/>
                  <a:gd name="T15" fmla="*/ 0 h 46"/>
                  <a:gd name="T16" fmla="*/ 0 w 64"/>
                  <a:gd name="T17" fmla="*/ 1 h 46"/>
                  <a:gd name="T18" fmla="*/ 0 w 64"/>
                  <a:gd name="T19" fmla="*/ 1 h 46"/>
                  <a:gd name="T20" fmla="*/ 1 w 64"/>
                  <a:gd name="T21" fmla="*/ 1 h 46"/>
                  <a:gd name="T22" fmla="*/ 1 w 64"/>
                  <a:gd name="T23" fmla="*/ 1 h 46"/>
                  <a:gd name="T24" fmla="*/ 1 w 64"/>
                  <a:gd name="T25" fmla="*/ 1 h 46"/>
                  <a:gd name="T26" fmla="*/ 2 w 64"/>
                  <a:gd name="T27" fmla="*/ 1 h 46"/>
                  <a:gd name="T28" fmla="*/ 2 w 64"/>
                  <a:gd name="T29" fmla="*/ 1 h 46"/>
                  <a:gd name="T30" fmla="*/ 2 w 64"/>
                  <a:gd name="T31" fmla="*/ 2 h 46"/>
                  <a:gd name="T32" fmla="*/ 3 w 64"/>
                  <a:gd name="T33" fmla="*/ 2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46">
                    <a:moveTo>
                      <a:pt x="64" y="46"/>
                    </a:moveTo>
                    <a:lnTo>
                      <a:pt x="58" y="37"/>
                    </a:lnTo>
                    <a:lnTo>
                      <a:pt x="49" y="27"/>
                    </a:lnTo>
                    <a:lnTo>
                      <a:pt x="40" y="19"/>
                    </a:lnTo>
                    <a:lnTo>
                      <a:pt x="29" y="11"/>
                    </a:lnTo>
                    <a:lnTo>
                      <a:pt x="19" y="5"/>
                    </a:lnTo>
                    <a:lnTo>
                      <a:pt x="10" y="1"/>
                    </a:lnTo>
                    <a:lnTo>
                      <a:pt x="3" y="0"/>
                    </a:lnTo>
                    <a:lnTo>
                      <a:pt x="0" y="1"/>
                    </a:lnTo>
                    <a:lnTo>
                      <a:pt x="0" y="4"/>
                    </a:lnTo>
                    <a:lnTo>
                      <a:pt x="4" y="9"/>
                    </a:lnTo>
                    <a:lnTo>
                      <a:pt x="12" y="14"/>
                    </a:lnTo>
                    <a:lnTo>
                      <a:pt x="22" y="19"/>
                    </a:lnTo>
                    <a:lnTo>
                      <a:pt x="33" y="25"/>
                    </a:lnTo>
                    <a:lnTo>
                      <a:pt x="45" y="31"/>
                    </a:lnTo>
                    <a:lnTo>
                      <a:pt x="55" y="38"/>
                    </a:lnTo>
                    <a:lnTo>
                      <a:pt x="64"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96" name="Freeform 94">
                <a:extLst>
                  <a:ext uri="{FF2B5EF4-FFF2-40B4-BE49-F238E27FC236}">
                    <a16:creationId xmlns:a16="http://schemas.microsoft.com/office/drawing/2014/main" xmlns="" id="{85C28B6A-9101-41C0-AEF8-13D59D59E2F6}"/>
                  </a:ext>
                </a:extLst>
              </p:cNvPr>
              <p:cNvSpPr>
                <a:spLocks/>
              </p:cNvSpPr>
              <p:nvPr/>
            </p:nvSpPr>
            <p:spPr bwMode="auto">
              <a:xfrm>
                <a:off x="2840" y="495"/>
                <a:ext cx="39" cy="34"/>
              </a:xfrm>
              <a:custGeom>
                <a:avLst/>
                <a:gdLst>
                  <a:gd name="T0" fmla="*/ 0 w 78"/>
                  <a:gd name="T1" fmla="*/ 1 h 68"/>
                  <a:gd name="T2" fmla="*/ 1 w 78"/>
                  <a:gd name="T3" fmla="*/ 0 h 68"/>
                  <a:gd name="T4" fmla="*/ 1 w 78"/>
                  <a:gd name="T5" fmla="*/ 1 h 68"/>
                  <a:gd name="T6" fmla="*/ 1 w 78"/>
                  <a:gd name="T7" fmla="*/ 1 h 68"/>
                  <a:gd name="T8" fmla="*/ 2 w 78"/>
                  <a:gd name="T9" fmla="*/ 1 h 68"/>
                  <a:gd name="T10" fmla="*/ 2 w 78"/>
                  <a:gd name="T11" fmla="*/ 1 h 68"/>
                  <a:gd name="T12" fmla="*/ 2 w 78"/>
                  <a:gd name="T13" fmla="*/ 2 h 68"/>
                  <a:gd name="T14" fmla="*/ 3 w 78"/>
                  <a:gd name="T15" fmla="*/ 2 h 68"/>
                  <a:gd name="T16" fmla="*/ 3 w 78"/>
                  <a:gd name="T17" fmla="*/ 3 h 68"/>
                  <a:gd name="T18" fmla="*/ 3 w 78"/>
                  <a:gd name="T19" fmla="*/ 2 h 68"/>
                  <a:gd name="T20" fmla="*/ 2 w 78"/>
                  <a:gd name="T21" fmla="*/ 2 h 68"/>
                  <a:gd name="T22" fmla="*/ 2 w 78"/>
                  <a:gd name="T23" fmla="*/ 2 h 68"/>
                  <a:gd name="T24" fmla="*/ 1 w 78"/>
                  <a:gd name="T25" fmla="*/ 1 h 68"/>
                  <a:gd name="T26" fmla="*/ 1 w 78"/>
                  <a:gd name="T27" fmla="*/ 1 h 68"/>
                  <a:gd name="T28" fmla="*/ 1 w 78"/>
                  <a:gd name="T29" fmla="*/ 1 h 68"/>
                  <a:gd name="T30" fmla="*/ 1 w 78"/>
                  <a:gd name="T31" fmla="*/ 1 h 68"/>
                  <a:gd name="T32" fmla="*/ 0 w 78"/>
                  <a:gd name="T33" fmla="*/ 1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8" h="68">
                    <a:moveTo>
                      <a:pt x="0" y="1"/>
                    </a:moveTo>
                    <a:lnTo>
                      <a:pt x="4" y="0"/>
                    </a:lnTo>
                    <a:lnTo>
                      <a:pt x="13" y="4"/>
                    </a:lnTo>
                    <a:lnTo>
                      <a:pt x="23" y="9"/>
                    </a:lnTo>
                    <a:lnTo>
                      <a:pt x="37" y="19"/>
                    </a:lnTo>
                    <a:lnTo>
                      <a:pt x="50" y="29"/>
                    </a:lnTo>
                    <a:lnTo>
                      <a:pt x="63" y="42"/>
                    </a:lnTo>
                    <a:lnTo>
                      <a:pt x="72" y="54"/>
                    </a:lnTo>
                    <a:lnTo>
                      <a:pt x="78" y="68"/>
                    </a:lnTo>
                    <a:lnTo>
                      <a:pt x="69" y="60"/>
                    </a:lnTo>
                    <a:lnTo>
                      <a:pt x="58" y="51"/>
                    </a:lnTo>
                    <a:lnTo>
                      <a:pt x="44" y="40"/>
                    </a:lnTo>
                    <a:lnTo>
                      <a:pt x="30" y="30"/>
                    </a:lnTo>
                    <a:lnTo>
                      <a:pt x="18" y="20"/>
                    </a:lnTo>
                    <a:lnTo>
                      <a:pt x="8" y="12"/>
                    </a:lnTo>
                    <a:lnTo>
                      <a:pt x="2" y="5"/>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97" name="Freeform 95">
                <a:extLst>
                  <a:ext uri="{FF2B5EF4-FFF2-40B4-BE49-F238E27FC236}">
                    <a16:creationId xmlns:a16="http://schemas.microsoft.com/office/drawing/2014/main" xmlns="" id="{9E5960E9-3122-41E9-943C-B0BAB914D42F}"/>
                  </a:ext>
                </a:extLst>
              </p:cNvPr>
              <p:cNvSpPr>
                <a:spLocks/>
              </p:cNvSpPr>
              <p:nvPr/>
            </p:nvSpPr>
            <p:spPr bwMode="auto">
              <a:xfrm>
                <a:off x="2834" y="517"/>
                <a:ext cx="45" cy="43"/>
              </a:xfrm>
              <a:custGeom>
                <a:avLst/>
                <a:gdLst>
                  <a:gd name="T0" fmla="*/ 0 w 91"/>
                  <a:gd name="T1" fmla="*/ 0 h 85"/>
                  <a:gd name="T2" fmla="*/ 0 w 91"/>
                  <a:gd name="T3" fmla="*/ 0 h 85"/>
                  <a:gd name="T4" fmla="*/ 0 w 91"/>
                  <a:gd name="T5" fmla="*/ 1 h 85"/>
                  <a:gd name="T6" fmla="*/ 0 w 91"/>
                  <a:gd name="T7" fmla="*/ 1 h 85"/>
                  <a:gd name="T8" fmla="*/ 1 w 91"/>
                  <a:gd name="T9" fmla="*/ 1 h 85"/>
                  <a:gd name="T10" fmla="*/ 1 w 91"/>
                  <a:gd name="T11" fmla="*/ 2 h 85"/>
                  <a:gd name="T12" fmla="*/ 2 w 91"/>
                  <a:gd name="T13" fmla="*/ 2 h 85"/>
                  <a:gd name="T14" fmla="*/ 2 w 91"/>
                  <a:gd name="T15" fmla="*/ 3 h 85"/>
                  <a:gd name="T16" fmla="*/ 2 w 91"/>
                  <a:gd name="T17" fmla="*/ 3 h 85"/>
                  <a:gd name="T18" fmla="*/ 2 w 91"/>
                  <a:gd name="T19" fmla="*/ 3 h 85"/>
                  <a:gd name="T20" fmla="*/ 2 w 91"/>
                  <a:gd name="T21" fmla="*/ 3 h 85"/>
                  <a:gd name="T22" fmla="*/ 1 w 91"/>
                  <a:gd name="T23" fmla="*/ 2 h 85"/>
                  <a:gd name="T24" fmla="*/ 1 w 91"/>
                  <a:gd name="T25" fmla="*/ 2 h 85"/>
                  <a:gd name="T26" fmla="*/ 0 w 91"/>
                  <a:gd name="T27" fmla="*/ 1 h 85"/>
                  <a:gd name="T28" fmla="*/ 0 w 91"/>
                  <a:gd name="T29" fmla="*/ 1 h 85"/>
                  <a:gd name="T30" fmla="*/ 0 w 91"/>
                  <a:gd name="T31" fmla="*/ 1 h 85"/>
                  <a:gd name="T32" fmla="*/ 0 w 91"/>
                  <a:gd name="T33" fmla="*/ 0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1" h="85">
                    <a:moveTo>
                      <a:pt x="0" y="0"/>
                    </a:moveTo>
                    <a:lnTo>
                      <a:pt x="4" y="0"/>
                    </a:lnTo>
                    <a:lnTo>
                      <a:pt x="15" y="4"/>
                    </a:lnTo>
                    <a:lnTo>
                      <a:pt x="29" y="14"/>
                    </a:lnTo>
                    <a:lnTo>
                      <a:pt x="43" y="26"/>
                    </a:lnTo>
                    <a:lnTo>
                      <a:pt x="58" y="40"/>
                    </a:lnTo>
                    <a:lnTo>
                      <a:pt x="72" y="56"/>
                    </a:lnTo>
                    <a:lnTo>
                      <a:pt x="84" y="71"/>
                    </a:lnTo>
                    <a:lnTo>
                      <a:pt x="91" y="85"/>
                    </a:lnTo>
                    <a:lnTo>
                      <a:pt x="84" y="78"/>
                    </a:lnTo>
                    <a:lnTo>
                      <a:pt x="71" y="68"/>
                    </a:lnTo>
                    <a:lnTo>
                      <a:pt x="56" y="56"/>
                    </a:lnTo>
                    <a:lnTo>
                      <a:pt x="39" y="43"/>
                    </a:lnTo>
                    <a:lnTo>
                      <a:pt x="23" y="29"/>
                    </a:lnTo>
                    <a:lnTo>
                      <a:pt x="10" y="16"/>
                    </a:lnTo>
                    <a:lnTo>
                      <a:pt x="2"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98" name="Freeform 96">
                <a:extLst>
                  <a:ext uri="{FF2B5EF4-FFF2-40B4-BE49-F238E27FC236}">
                    <a16:creationId xmlns:a16="http://schemas.microsoft.com/office/drawing/2014/main" xmlns="" id="{166B5933-BE22-448E-9320-A8F3A1F30EF5}"/>
                  </a:ext>
                </a:extLst>
              </p:cNvPr>
              <p:cNvSpPr>
                <a:spLocks/>
              </p:cNvSpPr>
              <p:nvPr/>
            </p:nvSpPr>
            <p:spPr bwMode="auto">
              <a:xfrm>
                <a:off x="2825" y="550"/>
                <a:ext cx="50" cy="40"/>
              </a:xfrm>
              <a:custGeom>
                <a:avLst/>
                <a:gdLst>
                  <a:gd name="T0" fmla="*/ 0 w 101"/>
                  <a:gd name="T1" fmla="*/ 1 h 78"/>
                  <a:gd name="T2" fmla="*/ 0 w 101"/>
                  <a:gd name="T3" fmla="*/ 0 h 78"/>
                  <a:gd name="T4" fmla="*/ 0 w 101"/>
                  <a:gd name="T5" fmla="*/ 1 h 78"/>
                  <a:gd name="T6" fmla="*/ 1 w 101"/>
                  <a:gd name="T7" fmla="*/ 1 h 78"/>
                  <a:gd name="T8" fmla="*/ 1 w 101"/>
                  <a:gd name="T9" fmla="*/ 1 h 78"/>
                  <a:gd name="T10" fmla="*/ 2 w 101"/>
                  <a:gd name="T11" fmla="*/ 2 h 78"/>
                  <a:gd name="T12" fmla="*/ 2 w 101"/>
                  <a:gd name="T13" fmla="*/ 2 h 78"/>
                  <a:gd name="T14" fmla="*/ 2 w 101"/>
                  <a:gd name="T15" fmla="*/ 3 h 78"/>
                  <a:gd name="T16" fmla="*/ 3 w 101"/>
                  <a:gd name="T17" fmla="*/ 3 h 78"/>
                  <a:gd name="T18" fmla="*/ 2 w 101"/>
                  <a:gd name="T19" fmla="*/ 3 h 78"/>
                  <a:gd name="T20" fmla="*/ 2 w 101"/>
                  <a:gd name="T21" fmla="*/ 3 h 78"/>
                  <a:gd name="T22" fmla="*/ 1 w 101"/>
                  <a:gd name="T23" fmla="*/ 2 h 78"/>
                  <a:gd name="T24" fmla="*/ 1 w 101"/>
                  <a:gd name="T25" fmla="*/ 2 h 78"/>
                  <a:gd name="T26" fmla="*/ 0 w 101"/>
                  <a:gd name="T27" fmla="*/ 1 h 78"/>
                  <a:gd name="T28" fmla="*/ 0 w 101"/>
                  <a:gd name="T29" fmla="*/ 1 h 78"/>
                  <a:gd name="T30" fmla="*/ 0 w 101"/>
                  <a:gd name="T31" fmla="*/ 1 h 78"/>
                  <a:gd name="T32" fmla="*/ 0 w 101"/>
                  <a:gd name="T33" fmla="*/ 1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1" h="78">
                    <a:moveTo>
                      <a:pt x="0" y="1"/>
                    </a:moveTo>
                    <a:lnTo>
                      <a:pt x="6" y="0"/>
                    </a:lnTo>
                    <a:lnTo>
                      <a:pt x="19" y="4"/>
                    </a:lnTo>
                    <a:lnTo>
                      <a:pt x="34" y="12"/>
                    </a:lnTo>
                    <a:lnTo>
                      <a:pt x="51" y="24"/>
                    </a:lnTo>
                    <a:lnTo>
                      <a:pt x="67" y="38"/>
                    </a:lnTo>
                    <a:lnTo>
                      <a:pt x="82" y="52"/>
                    </a:lnTo>
                    <a:lnTo>
                      <a:pt x="95" y="65"/>
                    </a:lnTo>
                    <a:lnTo>
                      <a:pt x="101" y="78"/>
                    </a:lnTo>
                    <a:lnTo>
                      <a:pt x="93" y="73"/>
                    </a:lnTo>
                    <a:lnTo>
                      <a:pt x="80" y="64"/>
                    </a:lnTo>
                    <a:lnTo>
                      <a:pt x="63" y="53"/>
                    </a:lnTo>
                    <a:lnTo>
                      <a:pt x="44" y="39"/>
                    </a:lnTo>
                    <a:lnTo>
                      <a:pt x="27" y="26"/>
                    </a:lnTo>
                    <a:lnTo>
                      <a:pt x="13" y="15"/>
                    </a:lnTo>
                    <a:lnTo>
                      <a:pt x="3" y="5"/>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99" name="Freeform 97">
                <a:extLst>
                  <a:ext uri="{FF2B5EF4-FFF2-40B4-BE49-F238E27FC236}">
                    <a16:creationId xmlns:a16="http://schemas.microsoft.com/office/drawing/2014/main" xmlns="" id="{02BFBA46-7CE7-4E66-986D-874F2FFED76A}"/>
                  </a:ext>
                </a:extLst>
              </p:cNvPr>
              <p:cNvSpPr>
                <a:spLocks/>
              </p:cNvSpPr>
              <p:nvPr/>
            </p:nvSpPr>
            <p:spPr bwMode="auto">
              <a:xfrm>
                <a:off x="2824" y="567"/>
                <a:ext cx="45" cy="35"/>
              </a:xfrm>
              <a:custGeom>
                <a:avLst/>
                <a:gdLst>
                  <a:gd name="T0" fmla="*/ 0 w 91"/>
                  <a:gd name="T1" fmla="*/ 1 h 69"/>
                  <a:gd name="T2" fmla="*/ 0 w 91"/>
                  <a:gd name="T3" fmla="*/ 0 h 69"/>
                  <a:gd name="T4" fmla="*/ 0 w 91"/>
                  <a:gd name="T5" fmla="*/ 1 h 69"/>
                  <a:gd name="T6" fmla="*/ 0 w 91"/>
                  <a:gd name="T7" fmla="*/ 1 h 69"/>
                  <a:gd name="T8" fmla="*/ 1 w 91"/>
                  <a:gd name="T9" fmla="*/ 1 h 69"/>
                  <a:gd name="T10" fmla="*/ 1 w 91"/>
                  <a:gd name="T11" fmla="*/ 2 h 69"/>
                  <a:gd name="T12" fmla="*/ 2 w 91"/>
                  <a:gd name="T13" fmla="*/ 2 h 69"/>
                  <a:gd name="T14" fmla="*/ 2 w 91"/>
                  <a:gd name="T15" fmla="*/ 2 h 69"/>
                  <a:gd name="T16" fmla="*/ 2 w 91"/>
                  <a:gd name="T17" fmla="*/ 3 h 69"/>
                  <a:gd name="T18" fmla="*/ 2 w 91"/>
                  <a:gd name="T19" fmla="*/ 2 h 69"/>
                  <a:gd name="T20" fmla="*/ 2 w 91"/>
                  <a:gd name="T21" fmla="*/ 2 h 69"/>
                  <a:gd name="T22" fmla="*/ 1 w 91"/>
                  <a:gd name="T23" fmla="*/ 2 h 69"/>
                  <a:gd name="T24" fmla="*/ 1 w 91"/>
                  <a:gd name="T25" fmla="*/ 2 h 69"/>
                  <a:gd name="T26" fmla="*/ 0 w 91"/>
                  <a:gd name="T27" fmla="*/ 1 h 69"/>
                  <a:gd name="T28" fmla="*/ 0 w 91"/>
                  <a:gd name="T29" fmla="*/ 1 h 69"/>
                  <a:gd name="T30" fmla="*/ 0 w 91"/>
                  <a:gd name="T31" fmla="*/ 1 h 69"/>
                  <a:gd name="T32" fmla="*/ 0 w 91"/>
                  <a:gd name="T33" fmla="*/ 1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1" h="69">
                    <a:moveTo>
                      <a:pt x="0" y="1"/>
                    </a:moveTo>
                    <a:lnTo>
                      <a:pt x="5" y="0"/>
                    </a:lnTo>
                    <a:lnTo>
                      <a:pt x="15" y="5"/>
                    </a:lnTo>
                    <a:lnTo>
                      <a:pt x="30" y="13"/>
                    </a:lnTo>
                    <a:lnTo>
                      <a:pt x="46" y="23"/>
                    </a:lnTo>
                    <a:lnTo>
                      <a:pt x="61" y="35"/>
                    </a:lnTo>
                    <a:lnTo>
                      <a:pt x="76" y="47"/>
                    </a:lnTo>
                    <a:lnTo>
                      <a:pt x="86" y="59"/>
                    </a:lnTo>
                    <a:lnTo>
                      <a:pt x="91" y="69"/>
                    </a:lnTo>
                    <a:lnTo>
                      <a:pt x="83" y="64"/>
                    </a:lnTo>
                    <a:lnTo>
                      <a:pt x="69" y="55"/>
                    </a:lnTo>
                    <a:lnTo>
                      <a:pt x="53" y="46"/>
                    </a:lnTo>
                    <a:lnTo>
                      <a:pt x="37" y="35"/>
                    </a:lnTo>
                    <a:lnTo>
                      <a:pt x="21" y="24"/>
                    </a:lnTo>
                    <a:lnTo>
                      <a:pt x="9" y="15"/>
                    </a:lnTo>
                    <a:lnTo>
                      <a:pt x="1" y="7"/>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00" name="Freeform 98">
                <a:extLst>
                  <a:ext uri="{FF2B5EF4-FFF2-40B4-BE49-F238E27FC236}">
                    <a16:creationId xmlns:a16="http://schemas.microsoft.com/office/drawing/2014/main" xmlns="" id="{BBA71C40-2CD2-4E4E-870A-0FD24431047E}"/>
                  </a:ext>
                </a:extLst>
              </p:cNvPr>
              <p:cNvSpPr>
                <a:spLocks/>
              </p:cNvSpPr>
              <p:nvPr/>
            </p:nvSpPr>
            <p:spPr bwMode="auto">
              <a:xfrm>
                <a:off x="2824" y="596"/>
                <a:ext cx="38" cy="29"/>
              </a:xfrm>
              <a:custGeom>
                <a:avLst/>
                <a:gdLst>
                  <a:gd name="T0" fmla="*/ 0 w 75"/>
                  <a:gd name="T1" fmla="*/ 1 h 58"/>
                  <a:gd name="T2" fmla="*/ 1 w 75"/>
                  <a:gd name="T3" fmla="*/ 0 h 58"/>
                  <a:gd name="T4" fmla="*/ 1 w 75"/>
                  <a:gd name="T5" fmla="*/ 1 h 58"/>
                  <a:gd name="T6" fmla="*/ 1 w 75"/>
                  <a:gd name="T7" fmla="*/ 1 h 58"/>
                  <a:gd name="T8" fmla="*/ 2 w 75"/>
                  <a:gd name="T9" fmla="*/ 1 h 58"/>
                  <a:gd name="T10" fmla="*/ 2 w 75"/>
                  <a:gd name="T11" fmla="*/ 1 h 58"/>
                  <a:gd name="T12" fmla="*/ 2 w 75"/>
                  <a:gd name="T13" fmla="*/ 2 h 58"/>
                  <a:gd name="T14" fmla="*/ 3 w 75"/>
                  <a:gd name="T15" fmla="*/ 2 h 58"/>
                  <a:gd name="T16" fmla="*/ 3 w 75"/>
                  <a:gd name="T17" fmla="*/ 2 h 58"/>
                  <a:gd name="T18" fmla="*/ 3 w 75"/>
                  <a:gd name="T19" fmla="*/ 2 h 58"/>
                  <a:gd name="T20" fmla="*/ 2 w 75"/>
                  <a:gd name="T21" fmla="*/ 2 h 58"/>
                  <a:gd name="T22" fmla="*/ 2 w 75"/>
                  <a:gd name="T23" fmla="*/ 2 h 58"/>
                  <a:gd name="T24" fmla="*/ 1 w 75"/>
                  <a:gd name="T25" fmla="*/ 1 h 58"/>
                  <a:gd name="T26" fmla="*/ 1 w 75"/>
                  <a:gd name="T27" fmla="*/ 1 h 58"/>
                  <a:gd name="T28" fmla="*/ 1 w 75"/>
                  <a:gd name="T29" fmla="*/ 1 h 58"/>
                  <a:gd name="T30" fmla="*/ 1 w 75"/>
                  <a:gd name="T31" fmla="*/ 1 h 58"/>
                  <a:gd name="T32" fmla="*/ 0 w 75"/>
                  <a:gd name="T33" fmla="*/ 1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5" h="58">
                    <a:moveTo>
                      <a:pt x="0" y="1"/>
                    </a:moveTo>
                    <a:lnTo>
                      <a:pt x="5" y="0"/>
                    </a:lnTo>
                    <a:lnTo>
                      <a:pt x="13" y="1"/>
                    </a:lnTo>
                    <a:lnTo>
                      <a:pt x="24" y="6"/>
                    </a:lnTo>
                    <a:lnTo>
                      <a:pt x="37" y="13"/>
                    </a:lnTo>
                    <a:lnTo>
                      <a:pt x="50" y="22"/>
                    </a:lnTo>
                    <a:lnTo>
                      <a:pt x="61" y="33"/>
                    </a:lnTo>
                    <a:lnTo>
                      <a:pt x="70" y="45"/>
                    </a:lnTo>
                    <a:lnTo>
                      <a:pt x="75" y="58"/>
                    </a:lnTo>
                    <a:lnTo>
                      <a:pt x="67" y="52"/>
                    </a:lnTo>
                    <a:lnTo>
                      <a:pt x="57" y="44"/>
                    </a:lnTo>
                    <a:lnTo>
                      <a:pt x="43" y="36"/>
                    </a:lnTo>
                    <a:lnTo>
                      <a:pt x="29" y="28"/>
                    </a:lnTo>
                    <a:lnTo>
                      <a:pt x="17" y="18"/>
                    </a:lnTo>
                    <a:lnTo>
                      <a:pt x="7" y="11"/>
                    </a:lnTo>
                    <a:lnTo>
                      <a:pt x="1" y="6"/>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01" name="Freeform 99">
                <a:extLst>
                  <a:ext uri="{FF2B5EF4-FFF2-40B4-BE49-F238E27FC236}">
                    <a16:creationId xmlns:a16="http://schemas.microsoft.com/office/drawing/2014/main" xmlns="" id="{A58216BF-D16B-4B7C-BDE8-D72CDC440C5E}"/>
                  </a:ext>
                </a:extLst>
              </p:cNvPr>
              <p:cNvSpPr>
                <a:spLocks/>
              </p:cNvSpPr>
              <p:nvPr/>
            </p:nvSpPr>
            <p:spPr bwMode="auto">
              <a:xfrm>
                <a:off x="2815" y="637"/>
                <a:ext cx="23" cy="8"/>
              </a:xfrm>
              <a:custGeom>
                <a:avLst/>
                <a:gdLst>
                  <a:gd name="T0" fmla="*/ 0 w 46"/>
                  <a:gd name="T1" fmla="*/ 1 h 15"/>
                  <a:gd name="T2" fmla="*/ 1 w 46"/>
                  <a:gd name="T3" fmla="*/ 1 h 15"/>
                  <a:gd name="T4" fmla="*/ 1 w 46"/>
                  <a:gd name="T5" fmla="*/ 0 h 15"/>
                  <a:gd name="T6" fmla="*/ 1 w 46"/>
                  <a:gd name="T7" fmla="*/ 0 h 15"/>
                  <a:gd name="T8" fmla="*/ 1 w 46"/>
                  <a:gd name="T9" fmla="*/ 0 h 15"/>
                  <a:gd name="T10" fmla="*/ 1 w 46"/>
                  <a:gd name="T11" fmla="*/ 1 h 15"/>
                  <a:gd name="T12" fmla="*/ 2 w 46"/>
                  <a:gd name="T13" fmla="*/ 1 h 15"/>
                  <a:gd name="T14" fmla="*/ 2 w 46"/>
                  <a:gd name="T15" fmla="*/ 1 h 15"/>
                  <a:gd name="T16" fmla="*/ 2 w 46"/>
                  <a:gd name="T17" fmla="*/ 1 h 15"/>
                  <a:gd name="T18" fmla="*/ 2 w 46"/>
                  <a:gd name="T19" fmla="*/ 1 h 15"/>
                  <a:gd name="T20" fmla="*/ 2 w 46"/>
                  <a:gd name="T21" fmla="*/ 1 h 15"/>
                  <a:gd name="T22" fmla="*/ 1 w 46"/>
                  <a:gd name="T23" fmla="*/ 1 h 15"/>
                  <a:gd name="T24" fmla="*/ 1 w 46"/>
                  <a:gd name="T25" fmla="*/ 1 h 15"/>
                  <a:gd name="T26" fmla="*/ 1 w 46"/>
                  <a:gd name="T27" fmla="*/ 1 h 15"/>
                  <a:gd name="T28" fmla="*/ 1 w 46"/>
                  <a:gd name="T29" fmla="*/ 1 h 15"/>
                  <a:gd name="T30" fmla="*/ 0 w 46"/>
                  <a:gd name="T31" fmla="*/ 1 h 15"/>
                  <a:gd name="T32" fmla="*/ 0 w 46"/>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15">
                    <a:moveTo>
                      <a:pt x="0" y="3"/>
                    </a:moveTo>
                    <a:lnTo>
                      <a:pt x="3" y="1"/>
                    </a:lnTo>
                    <a:lnTo>
                      <a:pt x="9" y="0"/>
                    </a:lnTo>
                    <a:lnTo>
                      <a:pt x="16" y="0"/>
                    </a:lnTo>
                    <a:lnTo>
                      <a:pt x="24" y="0"/>
                    </a:lnTo>
                    <a:lnTo>
                      <a:pt x="32" y="2"/>
                    </a:lnTo>
                    <a:lnTo>
                      <a:pt x="39" y="4"/>
                    </a:lnTo>
                    <a:lnTo>
                      <a:pt x="44" y="9"/>
                    </a:lnTo>
                    <a:lnTo>
                      <a:pt x="46" y="15"/>
                    </a:lnTo>
                    <a:lnTo>
                      <a:pt x="40" y="10"/>
                    </a:lnTo>
                    <a:lnTo>
                      <a:pt x="33" y="8"/>
                    </a:lnTo>
                    <a:lnTo>
                      <a:pt x="24" y="8"/>
                    </a:lnTo>
                    <a:lnTo>
                      <a:pt x="16" y="8"/>
                    </a:lnTo>
                    <a:lnTo>
                      <a:pt x="8" y="8"/>
                    </a:lnTo>
                    <a:lnTo>
                      <a:pt x="2" y="8"/>
                    </a:lnTo>
                    <a:lnTo>
                      <a:pt x="0" y="7"/>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02" name="Freeform 100">
                <a:extLst>
                  <a:ext uri="{FF2B5EF4-FFF2-40B4-BE49-F238E27FC236}">
                    <a16:creationId xmlns:a16="http://schemas.microsoft.com/office/drawing/2014/main" xmlns="" id="{FF0D074B-722A-4252-AB6E-4EF2B3C16A1D}"/>
                  </a:ext>
                </a:extLst>
              </p:cNvPr>
              <p:cNvSpPr>
                <a:spLocks/>
              </p:cNvSpPr>
              <p:nvPr/>
            </p:nvSpPr>
            <p:spPr bwMode="auto">
              <a:xfrm>
                <a:off x="2838" y="508"/>
                <a:ext cx="42" cy="38"/>
              </a:xfrm>
              <a:custGeom>
                <a:avLst/>
                <a:gdLst>
                  <a:gd name="T0" fmla="*/ 0 w 84"/>
                  <a:gd name="T1" fmla="*/ 1 h 76"/>
                  <a:gd name="T2" fmla="*/ 1 w 84"/>
                  <a:gd name="T3" fmla="*/ 0 h 76"/>
                  <a:gd name="T4" fmla="*/ 1 w 84"/>
                  <a:gd name="T5" fmla="*/ 1 h 76"/>
                  <a:gd name="T6" fmla="*/ 1 w 84"/>
                  <a:gd name="T7" fmla="*/ 1 h 76"/>
                  <a:gd name="T8" fmla="*/ 2 w 84"/>
                  <a:gd name="T9" fmla="*/ 1 h 76"/>
                  <a:gd name="T10" fmla="*/ 2 w 84"/>
                  <a:gd name="T11" fmla="*/ 2 h 76"/>
                  <a:gd name="T12" fmla="*/ 3 w 84"/>
                  <a:gd name="T13" fmla="*/ 2 h 76"/>
                  <a:gd name="T14" fmla="*/ 3 w 84"/>
                  <a:gd name="T15" fmla="*/ 2 h 76"/>
                  <a:gd name="T16" fmla="*/ 3 w 84"/>
                  <a:gd name="T17" fmla="*/ 3 h 76"/>
                  <a:gd name="T18" fmla="*/ 3 w 84"/>
                  <a:gd name="T19" fmla="*/ 3 h 76"/>
                  <a:gd name="T20" fmla="*/ 3 w 84"/>
                  <a:gd name="T21" fmla="*/ 2 h 76"/>
                  <a:gd name="T22" fmla="*/ 2 w 84"/>
                  <a:gd name="T23" fmla="*/ 2 h 76"/>
                  <a:gd name="T24" fmla="*/ 2 w 84"/>
                  <a:gd name="T25" fmla="*/ 2 h 76"/>
                  <a:gd name="T26" fmla="*/ 1 w 84"/>
                  <a:gd name="T27" fmla="*/ 1 h 76"/>
                  <a:gd name="T28" fmla="*/ 1 w 84"/>
                  <a:gd name="T29" fmla="*/ 1 h 76"/>
                  <a:gd name="T30" fmla="*/ 1 w 84"/>
                  <a:gd name="T31" fmla="*/ 1 h 76"/>
                  <a:gd name="T32" fmla="*/ 0 w 84"/>
                  <a:gd name="T33" fmla="*/ 1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4" h="76">
                    <a:moveTo>
                      <a:pt x="0" y="2"/>
                    </a:moveTo>
                    <a:lnTo>
                      <a:pt x="4" y="0"/>
                    </a:lnTo>
                    <a:lnTo>
                      <a:pt x="15" y="4"/>
                    </a:lnTo>
                    <a:lnTo>
                      <a:pt x="26" y="12"/>
                    </a:lnTo>
                    <a:lnTo>
                      <a:pt x="40" y="22"/>
                    </a:lnTo>
                    <a:lnTo>
                      <a:pt x="54" y="35"/>
                    </a:lnTo>
                    <a:lnTo>
                      <a:pt x="67" y="49"/>
                    </a:lnTo>
                    <a:lnTo>
                      <a:pt x="77" y="63"/>
                    </a:lnTo>
                    <a:lnTo>
                      <a:pt x="84" y="76"/>
                    </a:lnTo>
                    <a:lnTo>
                      <a:pt x="77" y="71"/>
                    </a:lnTo>
                    <a:lnTo>
                      <a:pt x="67" y="62"/>
                    </a:lnTo>
                    <a:lnTo>
                      <a:pt x="52" y="50"/>
                    </a:lnTo>
                    <a:lnTo>
                      <a:pt x="37" y="38"/>
                    </a:lnTo>
                    <a:lnTo>
                      <a:pt x="22" y="27"/>
                    </a:lnTo>
                    <a:lnTo>
                      <a:pt x="9" y="17"/>
                    </a:lnTo>
                    <a:lnTo>
                      <a:pt x="1" y="7"/>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03" name="Freeform 101">
                <a:extLst>
                  <a:ext uri="{FF2B5EF4-FFF2-40B4-BE49-F238E27FC236}">
                    <a16:creationId xmlns:a16="http://schemas.microsoft.com/office/drawing/2014/main" xmlns="" id="{9FF64237-221F-41B4-B3E0-0E22544FBDEA}"/>
                  </a:ext>
                </a:extLst>
              </p:cNvPr>
              <p:cNvSpPr>
                <a:spLocks/>
              </p:cNvSpPr>
              <p:nvPr/>
            </p:nvSpPr>
            <p:spPr bwMode="auto">
              <a:xfrm>
                <a:off x="2830" y="535"/>
                <a:ext cx="48" cy="39"/>
              </a:xfrm>
              <a:custGeom>
                <a:avLst/>
                <a:gdLst>
                  <a:gd name="T0" fmla="*/ 0 w 96"/>
                  <a:gd name="T1" fmla="*/ 1 h 77"/>
                  <a:gd name="T2" fmla="*/ 1 w 96"/>
                  <a:gd name="T3" fmla="*/ 0 h 77"/>
                  <a:gd name="T4" fmla="*/ 1 w 96"/>
                  <a:gd name="T5" fmla="*/ 1 h 77"/>
                  <a:gd name="T6" fmla="*/ 1 w 96"/>
                  <a:gd name="T7" fmla="*/ 1 h 77"/>
                  <a:gd name="T8" fmla="*/ 2 w 96"/>
                  <a:gd name="T9" fmla="*/ 1 h 77"/>
                  <a:gd name="T10" fmla="*/ 2 w 96"/>
                  <a:gd name="T11" fmla="*/ 2 h 77"/>
                  <a:gd name="T12" fmla="*/ 3 w 96"/>
                  <a:gd name="T13" fmla="*/ 2 h 77"/>
                  <a:gd name="T14" fmla="*/ 3 w 96"/>
                  <a:gd name="T15" fmla="*/ 2 h 77"/>
                  <a:gd name="T16" fmla="*/ 3 w 96"/>
                  <a:gd name="T17" fmla="*/ 3 h 77"/>
                  <a:gd name="T18" fmla="*/ 3 w 96"/>
                  <a:gd name="T19" fmla="*/ 3 h 77"/>
                  <a:gd name="T20" fmla="*/ 3 w 96"/>
                  <a:gd name="T21" fmla="*/ 2 h 77"/>
                  <a:gd name="T22" fmla="*/ 2 w 96"/>
                  <a:gd name="T23" fmla="*/ 2 h 77"/>
                  <a:gd name="T24" fmla="*/ 2 w 96"/>
                  <a:gd name="T25" fmla="*/ 2 h 77"/>
                  <a:gd name="T26" fmla="*/ 1 w 96"/>
                  <a:gd name="T27" fmla="*/ 1 h 77"/>
                  <a:gd name="T28" fmla="*/ 1 w 96"/>
                  <a:gd name="T29" fmla="*/ 1 h 77"/>
                  <a:gd name="T30" fmla="*/ 1 w 96"/>
                  <a:gd name="T31" fmla="*/ 1 h 77"/>
                  <a:gd name="T32" fmla="*/ 0 w 96"/>
                  <a:gd name="T33" fmla="*/ 1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6" h="77">
                    <a:moveTo>
                      <a:pt x="0" y="1"/>
                    </a:moveTo>
                    <a:lnTo>
                      <a:pt x="5" y="0"/>
                    </a:lnTo>
                    <a:lnTo>
                      <a:pt x="17" y="4"/>
                    </a:lnTo>
                    <a:lnTo>
                      <a:pt x="32" y="12"/>
                    </a:lnTo>
                    <a:lnTo>
                      <a:pt x="48" y="23"/>
                    </a:lnTo>
                    <a:lnTo>
                      <a:pt x="64" y="37"/>
                    </a:lnTo>
                    <a:lnTo>
                      <a:pt x="79" y="50"/>
                    </a:lnTo>
                    <a:lnTo>
                      <a:pt x="91" y="64"/>
                    </a:lnTo>
                    <a:lnTo>
                      <a:pt x="96" y="77"/>
                    </a:lnTo>
                    <a:lnTo>
                      <a:pt x="89" y="72"/>
                    </a:lnTo>
                    <a:lnTo>
                      <a:pt x="77" y="63"/>
                    </a:lnTo>
                    <a:lnTo>
                      <a:pt x="60" y="52"/>
                    </a:lnTo>
                    <a:lnTo>
                      <a:pt x="42" y="39"/>
                    </a:lnTo>
                    <a:lnTo>
                      <a:pt x="25" y="26"/>
                    </a:lnTo>
                    <a:lnTo>
                      <a:pt x="11" y="15"/>
                    </a:lnTo>
                    <a:lnTo>
                      <a:pt x="2" y="7"/>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04" name="Freeform 102">
                <a:extLst>
                  <a:ext uri="{FF2B5EF4-FFF2-40B4-BE49-F238E27FC236}">
                    <a16:creationId xmlns:a16="http://schemas.microsoft.com/office/drawing/2014/main" xmlns="" id="{DDF61996-7484-463B-9C91-430AAD1CF50E}"/>
                  </a:ext>
                </a:extLst>
              </p:cNvPr>
              <p:cNvSpPr>
                <a:spLocks/>
              </p:cNvSpPr>
              <p:nvPr/>
            </p:nvSpPr>
            <p:spPr bwMode="auto">
              <a:xfrm>
                <a:off x="2822" y="585"/>
                <a:ext cx="46" cy="29"/>
              </a:xfrm>
              <a:custGeom>
                <a:avLst/>
                <a:gdLst>
                  <a:gd name="T0" fmla="*/ 0 w 93"/>
                  <a:gd name="T1" fmla="*/ 1 h 57"/>
                  <a:gd name="T2" fmla="*/ 0 w 93"/>
                  <a:gd name="T3" fmla="*/ 0 h 57"/>
                  <a:gd name="T4" fmla="*/ 0 w 93"/>
                  <a:gd name="T5" fmla="*/ 1 h 57"/>
                  <a:gd name="T6" fmla="*/ 0 w 93"/>
                  <a:gd name="T7" fmla="*/ 1 h 57"/>
                  <a:gd name="T8" fmla="*/ 1 w 93"/>
                  <a:gd name="T9" fmla="*/ 1 h 57"/>
                  <a:gd name="T10" fmla="*/ 1 w 93"/>
                  <a:gd name="T11" fmla="*/ 1 h 57"/>
                  <a:gd name="T12" fmla="*/ 2 w 93"/>
                  <a:gd name="T13" fmla="*/ 2 h 57"/>
                  <a:gd name="T14" fmla="*/ 2 w 93"/>
                  <a:gd name="T15" fmla="*/ 2 h 57"/>
                  <a:gd name="T16" fmla="*/ 2 w 93"/>
                  <a:gd name="T17" fmla="*/ 2 h 57"/>
                  <a:gd name="T18" fmla="*/ 2 w 93"/>
                  <a:gd name="T19" fmla="*/ 2 h 57"/>
                  <a:gd name="T20" fmla="*/ 2 w 93"/>
                  <a:gd name="T21" fmla="*/ 2 h 57"/>
                  <a:gd name="T22" fmla="*/ 1 w 93"/>
                  <a:gd name="T23" fmla="*/ 2 h 57"/>
                  <a:gd name="T24" fmla="*/ 1 w 93"/>
                  <a:gd name="T25" fmla="*/ 1 h 57"/>
                  <a:gd name="T26" fmla="*/ 0 w 93"/>
                  <a:gd name="T27" fmla="*/ 1 h 57"/>
                  <a:gd name="T28" fmla="*/ 0 w 93"/>
                  <a:gd name="T29" fmla="*/ 1 h 57"/>
                  <a:gd name="T30" fmla="*/ 0 w 93"/>
                  <a:gd name="T31" fmla="*/ 1 h 57"/>
                  <a:gd name="T32" fmla="*/ 0 w 93"/>
                  <a:gd name="T33" fmla="*/ 1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3" h="57">
                    <a:moveTo>
                      <a:pt x="0" y="1"/>
                    </a:moveTo>
                    <a:lnTo>
                      <a:pt x="4" y="0"/>
                    </a:lnTo>
                    <a:lnTo>
                      <a:pt x="15" y="2"/>
                    </a:lnTo>
                    <a:lnTo>
                      <a:pt x="28" y="7"/>
                    </a:lnTo>
                    <a:lnTo>
                      <a:pt x="44" y="14"/>
                    </a:lnTo>
                    <a:lnTo>
                      <a:pt x="59" y="23"/>
                    </a:lnTo>
                    <a:lnTo>
                      <a:pt x="74" y="33"/>
                    </a:lnTo>
                    <a:lnTo>
                      <a:pt x="86" y="45"/>
                    </a:lnTo>
                    <a:lnTo>
                      <a:pt x="93" y="57"/>
                    </a:lnTo>
                    <a:lnTo>
                      <a:pt x="84" y="52"/>
                    </a:lnTo>
                    <a:lnTo>
                      <a:pt x="71" y="45"/>
                    </a:lnTo>
                    <a:lnTo>
                      <a:pt x="55" y="37"/>
                    </a:lnTo>
                    <a:lnTo>
                      <a:pt x="38" y="28"/>
                    </a:lnTo>
                    <a:lnTo>
                      <a:pt x="23" y="19"/>
                    </a:lnTo>
                    <a:lnTo>
                      <a:pt x="10" y="11"/>
                    </a:lnTo>
                    <a:lnTo>
                      <a:pt x="1" y="6"/>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05" name="Freeform 103">
                <a:extLst>
                  <a:ext uri="{FF2B5EF4-FFF2-40B4-BE49-F238E27FC236}">
                    <a16:creationId xmlns:a16="http://schemas.microsoft.com/office/drawing/2014/main" xmlns="" id="{BCBDAF75-9A0C-4ECB-AF92-20C908C6D1F7}"/>
                  </a:ext>
                </a:extLst>
              </p:cNvPr>
              <p:cNvSpPr>
                <a:spLocks/>
              </p:cNvSpPr>
              <p:nvPr/>
            </p:nvSpPr>
            <p:spPr bwMode="auto">
              <a:xfrm>
                <a:off x="2821" y="605"/>
                <a:ext cx="34" cy="29"/>
              </a:xfrm>
              <a:custGeom>
                <a:avLst/>
                <a:gdLst>
                  <a:gd name="T0" fmla="*/ 0 w 68"/>
                  <a:gd name="T1" fmla="*/ 0 h 58"/>
                  <a:gd name="T2" fmla="*/ 1 w 68"/>
                  <a:gd name="T3" fmla="*/ 0 h 58"/>
                  <a:gd name="T4" fmla="*/ 1 w 68"/>
                  <a:gd name="T5" fmla="*/ 1 h 58"/>
                  <a:gd name="T6" fmla="*/ 1 w 68"/>
                  <a:gd name="T7" fmla="*/ 1 h 58"/>
                  <a:gd name="T8" fmla="*/ 2 w 68"/>
                  <a:gd name="T9" fmla="*/ 1 h 58"/>
                  <a:gd name="T10" fmla="*/ 2 w 68"/>
                  <a:gd name="T11" fmla="*/ 1 h 58"/>
                  <a:gd name="T12" fmla="*/ 2 w 68"/>
                  <a:gd name="T13" fmla="*/ 2 h 58"/>
                  <a:gd name="T14" fmla="*/ 3 w 68"/>
                  <a:gd name="T15" fmla="*/ 2 h 58"/>
                  <a:gd name="T16" fmla="*/ 3 w 68"/>
                  <a:gd name="T17" fmla="*/ 2 h 58"/>
                  <a:gd name="T18" fmla="*/ 2 w 68"/>
                  <a:gd name="T19" fmla="*/ 2 h 58"/>
                  <a:gd name="T20" fmla="*/ 2 w 68"/>
                  <a:gd name="T21" fmla="*/ 2 h 58"/>
                  <a:gd name="T22" fmla="*/ 2 w 68"/>
                  <a:gd name="T23" fmla="*/ 2 h 58"/>
                  <a:gd name="T24" fmla="*/ 1 w 68"/>
                  <a:gd name="T25" fmla="*/ 1 h 58"/>
                  <a:gd name="T26" fmla="*/ 1 w 68"/>
                  <a:gd name="T27" fmla="*/ 1 h 58"/>
                  <a:gd name="T28" fmla="*/ 1 w 68"/>
                  <a:gd name="T29" fmla="*/ 1 h 58"/>
                  <a:gd name="T30" fmla="*/ 1 w 68"/>
                  <a:gd name="T31" fmla="*/ 1 h 58"/>
                  <a:gd name="T32" fmla="*/ 0 w 68"/>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58">
                    <a:moveTo>
                      <a:pt x="0" y="0"/>
                    </a:moveTo>
                    <a:lnTo>
                      <a:pt x="5" y="0"/>
                    </a:lnTo>
                    <a:lnTo>
                      <a:pt x="14" y="4"/>
                    </a:lnTo>
                    <a:lnTo>
                      <a:pt x="25" y="12"/>
                    </a:lnTo>
                    <a:lnTo>
                      <a:pt x="37" y="21"/>
                    </a:lnTo>
                    <a:lnTo>
                      <a:pt x="50" y="31"/>
                    </a:lnTo>
                    <a:lnTo>
                      <a:pt x="59" y="43"/>
                    </a:lnTo>
                    <a:lnTo>
                      <a:pt x="66" y="51"/>
                    </a:lnTo>
                    <a:lnTo>
                      <a:pt x="68" y="58"/>
                    </a:lnTo>
                    <a:lnTo>
                      <a:pt x="63" y="53"/>
                    </a:lnTo>
                    <a:lnTo>
                      <a:pt x="53" y="46"/>
                    </a:lnTo>
                    <a:lnTo>
                      <a:pt x="42" y="38"/>
                    </a:lnTo>
                    <a:lnTo>
                      <a:pt x="30" y="29"/>
                    </a:lnTo>
                    <a:lnTo>
                      <a:pt x="19" y="21"/>
                    </a:lnTo>
                    <a:lnTo>
                      <a:pt x="10" y="12"/>
                    </a:lnTo>
                    <a:lnTo>
                      <a:pt x="3" y="5"/>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06" name="Freeform 104">
                <a:extLst>
                  <a:ext uri="{FF2B5EF4-FFF2-40B4-BE49-F238E27FC236}">
                    <a16:creationId xmlns:a16="http://schemas.microsoft.com/office/drawing/2014/main" xmlns="" id="{54A10A77-6EF2-4504-AA63-7838325904C2}"/>
                  </a:ext>
                </a:extLst>
              </p:cNvPr>
              <p:cNvSpPr>
                <a:spLocks/>
              </p:cNvSpPr>
              <p:nvPr/>
            </p:nvSpPr>
            <p:spPr bwMode="auto">
              <a:xfrm>
                <a:off x="2825" y="627"/>
                <a:ext cx="26" cy="12"/>
              </a:xfrm>
              <a:custGeom>
                <a:avLst/>
                <a:gdLst>
                  <a:gd name="T0" fmla="*/ 0 w 51"/>
                  <a:gd name="T1" fmla="*/ 1 h 23"/>
                  <a:gd name="T2" fmla="*/ 1 w 51"/>
                  <a:gd name="T3" fmla="*/ 0 h 23"/>
                  <a:gd name="T4" fmla="*/ 1 w 51"/>
                  <a:gd name="T5" fmla="*/ 0 h 23"/>
                  <a:gd name="T6" fmla="*/ 1 w 51"/>
                  <a:gd name="T7" fmla="*/ 1 h 23"/>
                  <a:gd name="T8" fmla="*/ 1 w 51"/>
                  <a:gd name="T9" fmla="*/ 1 h 23"/>
                  <a:gd name="T10" fmla="*/ 2 w 51"/>
                  <a:gd name="T11" fmla="*/ 1 h 23"/>
                  <a:gd name="T12" fmla="*/ 2 w 51"/>
                  <a:gd name="T13" fmla="*/ 1 h 23"/>
                  <a:gd name="T14" fmla="*/ 2 w 51"/>
                  <a:gd name="T15" fmla="*/ 1 h 23"/>
                  <a:gd name="T16" fmla="*/ 2 w 51"/>
                  <a:gd name="T17" fmla="*/ 1 h 23"/>
                  <a:gd name="T18" fmla="*/ 2 w 51"/>
                  <a:gd name="T19" fmla="*/ 1 h 23"/>
                  <a:gd name="T20" fmla="*/ 2 w 51"/>
                  <a:gd name="T21" fmla="*/ 1 h 23"/>
                  <a:gd name="T22" fmla="*/ 1 w 51"/>
                  <a:gd name="T23" fmla="*/ 1 h 23"/>
                  <a:gd name="T24" fmla="*/ 1 w 51"/>
                  <a:gd name="T25" fmla="*/ 1 h 23"/>
                  <a:gd name="T26" fmla="*/ 1 w 51"/>
                  <a:gd name="T27" fmla="*/ 1 h 23"/>
                  <a:gd name="T28" fmla="*/ 1 w 51"/>
                  <a:gd name="T29" fmla="*/ 1 h 23"/>
                  <a:gd name="T30" fmla="*/ 0 w 51"/>
                  <a:gd name="T31" fmla="*/ 1 h 23"/>
                  <a:gd name="T32" fmla="*/ 0 w 51"/>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23">
                    <a:moveTo>
                      <a:pt x="0" y="2"/>
                    </a:moveTo>
                    <a:lnTo>
                      <a:pt x="3" y="0"/>
                    </a:lnTo>
                    <a:lnTo>
                      <a:pt x="10" y="0"/>
                    </a:lnTo>
                    <a:lnTo>
                      <a:pt x="18" y="1"/>
                    </a:lnTo>
                    <a:lnTo>
                      <a:pt x="27" y="3"/>
                    </a:lnTo>
                    <a:lnTo>
                      <a:pt x="36" y="7"/>
                    </a:lnTo>
                    <a:lnTo>
                      <a:pt x="43" y="11"/>
                    </a:lnTo>
                    <a:lnTo>
                      <a:pt x="49" y="17"/>
                    </a:lnTo>
                    <a:lnTo>
                      <a:pt x="51" y="23"/>
                    </a:lnTo>
                    <a:lnTo>
                      <a:pt x="45" y="18"/>
                    </a:lnTo>
                    <a:lnTo>
                      <a:pt x="37" y="15"/>
                    </a:lnTo>
                    <a:lnTo>
                      <a:pt x="28" y="13"/>
                    </a:lnTo>
                    <a:lnTo>
                      <a:pt x="19" y="10"/>
                    </a:lnTo>
                    <a:lnTo>
                      <a:pt x="10" y="9"/>
                    </a:lnTo>
                    <a:lnTo>
                      <a:pt x="4" y="8"/>
                    </a:lnTo>
                    <a:lnTo>
                      <a:pt x="0" y="6"/>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07" name="Freeform 105">
                <a:extLst>
                  <a:ext uri="{FF2B5EF4-FFF2-40B4-BE49-F238E27FC236}">
                    <a16:creationId xmlns:a16="http://schemas.microsoft.com/office/drawing/2014/main" xmlns="" id="{968499B8-2ACF-4050-BB19-0F21CD45976B}"/>
                  </a:ext>
                </a:extLst>
              </p:cNvPr>
              <p:cNvSpPr>
                <a:spLocks/>
              </p:cNvSpPr>
              <p:nvPr/>
            </p:nvSpPr>
            <p:spPr bwMode="auto">
              <a:xfrm>
                <a:off x="2854" y="477"/>
                <a:ext cx="20" cy="23"/>
              </a:xfrm>
              <a:custGeom>
                <a:avLst/>
                <a:gdLst>
                  <a:gd name="T0" fmla="*/ 2 w 40"/>
                  <a:gd name="T1" fmla="*/ 2 h 46"/>
                  <a:gd name="T2" fmla="*/ 2 w 40"/>
                  <a:gd name="T3" fmla="*/ 2 h 46"/>
                  <a:gd name="T4" fmla="*/ 1 w 40"/>
                  <a:gd name="T5" fmla="*/ 2 h 46"/>
                  <a:gd name="T6" fmla="*/ 1 w 40"/>
                  <a:gd name="T7" fmla="*/ 1 h 46"/>
                  <a:gd name="T8" fmla="*/ 1 w 40"/>
                  <a:gd name="T9" fmla="*/ 1 h 46"/>
                  <a:gd name="T10" fmla="*/ 1 w 40"/>
                  <a:gd name="T11" fmla="*/ 1 h 46"/>
                  <a:gd name="T12" fmla="*/ 1 w 40"/>
                  <a:gd name="T13" fmla="*/ 1 h 46"/>
                  <a:gd name="T14" fmla="*/ 0 w 40"/>
                  <a:gd name="T15" fmla="*/ 1 h 46"/>
                  <a:gd name="T16" fmla="*/ 1 w 40"/>
                  <a:gd name="T17" fmla="*/ 1 h 46"/>
                  <a:gd name="T18" fmla="*/ 1 w 40"/>
                  <a:gd name="T19" fmla="*/ 0 h 46"/>
                  <a:gd name="T20" fmla="*/ 1 w 40"/>
                  <a:gd name="T21" fmla="*/ 1 h 46"/>
                  <a:gd name="T22" fmla="*/ 1 w 40"/>
                  <a:gd name="T23" fmla="*/ 1 h 46"/>
                  <a:gd name="T24" fmla="*/ 1 w 40"/>
                  <a:gd name="T25" fmla="*/ 1 h 46"/>
                  <a:gd name="T26" fmla="*/ 1 w 40"/>
                  <a:gd name="T27" fmla="*/ 1 h 46"/>
                  <a:gd name="T28" fmla="*/ 2 w 40"/>
                  <a:gd name="T29" fmla="*/ 2 h 46"/>
                  <a:gd name="T30" fmla="*/ 2 w 40"/>
                  <a:gd name="T31" fmla="*/ 2 h 46"/>
                  <a:gd name="T32" fmla="*/ 2 w 40"/>
                  <a:gd name="T33" fmla="*/ 2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46">
                    <a:moveTo>
                      <a:pt x="40" y="46"/>
                    </a:moveTo>
                    <a:lnTo>
                      <a:pt x="37" y="44"/>
                    </a:lnTo>
                    <a:lnTo>
                      <a:pt x="31" y="38"/>
                    </a:lnTo>
                    <a:lnTo>
                      <a:pt x="23" y="32"/>
                    </a:lnTo>
                    <a:lnTo>
                      <a:pt x="15" y="26"/>
                    </a:lnTo>
                    <a:lnTo>
                      <a:pt x="8" y="19"/>
                    </a:lnTo>
                    <a:lnTo>
                      <a:pt x="2" y="12"/>
                    </a:lnTo>
                    <a:lnTo>
                      <a:pt x="0" y="6"/>
                    </a:lnTo>
                    <a:lnTo>
                      <a:pt x="2" y="1"/>
                    </a:lnTo>
                    <a:lnTo>
                      <a:pt x="7" y="0"/>
                    </a:lnTo>
                    <a:lnTo>
                      <a:pt x="12" y="4"/>
                    </a:lnTo>
                    <a:lnTo>
                      <a:pt x="17" y="9"/>
                    </a:lnTo>
                    <a:lnTo>
                      <a:pt x="23" y="16"/>
                    </a:lnTo>
                    <a:lnTo>
                      <a:pt x="28" y="26"/>
                    </a:lnTo>
                    <a:lnTo>
                      <a:pt x="33" y="34"/>
                    </a:lnTo>
                    <a:lnTo>
                      <a:pt x="37" y="42"/>
                    </a:lnTo>
                    <a:lnTo>
                      <a:pt x="40"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08" name="Freeform 106">
                <a:extLst>
                  <a:ext uri="{FF2B5EF4-FFF2-40B4-BE49-F238E27FC236}">
                    <a16:creationId xmlns:a16="http://schemas.microsoft.com/office/drawing/2014/main" xmlns="" id="{7A637A37-0BD1-4382-B15E-E14CD3C8F548}"/>
                  </a:ext>
                </a:extLst>
              </p:cNvPr>
              <p:cNvSpPr>
                <a:spLocks/>
              </p:cNvSpPr>
              <p:nvPr/>
            </p:nvSpPr>
            <p:spPr bwMode="auto">
              <a:xfrm>
                <a:off x="2870" y="468"/>
                <a:ext cx="5" cy="27"/>
              </a:xfrm>
              <a:custGeom>
                <a:avLst/>
                <a:gdLst>
                  <a:gd name="T0" fmla="*/ 0 w 11"/>
                  <a:gd name="T1" fmla="*/ 2 h 54"/>
                  <a:gd name="T2" fmla="*/ 0 w 11"/>
                  <a:gd name="T3" fmla="*/ 2 h 54"/>
                  <a:gd name="T4" fmla="*/ 0 w 11"/>
                  <a:gd name="T5" fmla="*/ 1 h 54"/>
                  <a:gd name="T6" fmla="*/ 0 w 11"/>
                  <a:gd name="T7" fmla="*/ 1 h 54"/>
                  <a:gd name="T8" fmla="*/ 0 w 11"/>
                  <a:gd name="T9" fmla="*/ 0 h 54"/>
                  <a:gd name="T10" fmla="*/ 0 w 11"/>
                  <a:gd name="T11" fmla="*/ 1 h 54"/>
                  <a:gd name="T12" fmla="*/ 0 w 11"/>
                  <a:gd name="T13" fmla="*/ 1 h 54"/>
                  <a:gd name="T14" fmla="*/ 0 w 11"/>
                  <a:gd name="T15" fmla="*/ 2 h 54"/>
                  <a:gd name="T16" fmla="*/ 0 w 11"/>
                  <a:gd name="T17" fmla="*/ 2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54">
                    <a:moveTo>
                      <a:pt x="7" y="54"/>
                    </a:moveTo>
                    <a:lnTo>
                      <a:pt x="8" y="44"/>
                    </a:lnTo>
                    <a:lnTo>
                      <a:pt x="11" y="25"/>
                    </a:lnTo>
                    <a:lnTo>
                      <a:pt x="11" y="8"/>
                    </a:lnTo>
                    <a:lnTo>
                      <a:pt x="6" y="0"/>
                    </a:lnTo>
                    <a:lnTo>
                      <a:pt x="0" y="7"/>
                    </a:lnTo>
                    <a:lnTo>
                      <a:pt x="1" y="22"/>
                    </a:lnTo>
                    <a:lnTo>
                      <a:pt x="4" y="40"/>
                    </a:lnTo>
                    <a:lnTo>
                      <a:pt x="7"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09" name="Freeform 107">
                <a:extLst>
                  <a:ext uri="{FF2B5EF4-FFF2-40B4-BE49-F238E27FC236}">
                    <a16:creationId xmlns:a16="http://schemas.microsoft.com/office/drawing/2014/main" xmlns="" id="{F09FF6C5-2F8F-4614-BBC2-139F211DDD81}"/>
                  </a:ext>
                </a:extLst>
              </p:cNvPr>
              <p:cNvSpPr>
                <a:spLocks/>
              </p:cNvSpPr>
              <p:nvPr/>
            </p:nvSpPr>
            <p:spPr bwMode="auto">
              <a:xfrm>
                <a:off x="2874" y="475"/>
                <a:ext cx="23" cy="25"/>
              </a:xfrm>
              <a:custGeom>
                <a:avLst/>
                <a:gdLst>
                  <a:gd name="T0" fmla="*/ 0 w 46"/>
                  <a:gd name="T1" fmla="*/ 2 h 50"/>
                  <a:gd name="T2" fmla="*/ 1 w 46"/>
                  <a:gd name="T3" fmla="*/ 2 h 50"/>
                  <a:gd name="T4" fmla="*/ 1 w 46"/>
                  <a:gd name="T5" fmla="*/ 2 h 50"/>
                  <a:gd name="T6" fmla="*/ 1 w 46"/>
                  <a:gd name="T7" fmla="*/ 1 h 50"/>
                  <a:gd name="T8" fmla="*/ 1 w 46"/>
                  <a:gd name="T9" fmla="*/ 1 h 50"/>
                  <a:gd name="T10" fmla="*/ 1 w 46"/>
                  <a:gd name="T11" fmla="*/ 1 h 50"/>
                  <a:gd name="T12" fmla="*/ 2 w 46"/>
                  <a:gd name="T13" fmla="*/ 1 h 50"/>
                  <a:gd name="T14" fmla="*/ 2 w 46"/>
                  <a:gd name="T15" fmla="*/ 0 h 50"/>
                  <a:gd name="T16" fmla="*/ 2 w 46"/>
                  <a:gd name="T17" fmla="*/ 1 h 50"/>
                  <a:gd name="T18" fmla="*/ 2 w 46"/>
                  <a:gd name="T19" fmla="*/ 1 h 50"/>
                  <a:gd name="T20" fmla="*/ 2 w 46"/>
                  <a:gd name="T21" fmla="*/ 1 h 50"/>
                  <a:gd name="T22" fmla="*/ 2 w 46"/>
                  <a:gd name="T23" fmla="*/ 1 h 50"/>
                  <a:gd name="T24" fmla="*/ 1 w 46"/>
                  <a:gd name="T25" fmla="*/ 1 h 50"/>
                  <a:gd name="T26" fmla="*/ 1 w 46"/>
                  <a:gd name="T27" fmla="*/ 2 h 50"/>
                  <a:gd name="T28" fmla="*/ 1 w 46"/>
                  <a:gd name="T29" fmla="*/ 2 h 50"/>
                  <a:gd name="T30" fmla="*/ 1 w 46"/>
                  <a:gd name="T31" fmla="*/ 2 h 50"/>
                  <a:gd name="T32" fmla="*/ 0 w 46"/>
                  <a:gd name="T33" fmla="*/ 2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50">
                    <a:moveTo>
                      <a:pt x="0" y="50"/>
                    </a:moveTo>
                    <a:lnTo>
                      <a:pt x="5" y="44"/>
                    </a:lnTo>
                    <a:lnTo>
                      <a:pt x="11" y="35"/>
                    </a:lnTo>
                    <a:lnTo>
                      <a:pt x="17" y="26"/>
                    </a:lnTo>
                    <a:lnTo>
                      <a:pt x="24" y="17"/>
                    </a:lnTo>
                    <a:lnTo>
                      <a:pt x="31" y="9"/>
                    </a:lnTo>
                    <a:lnTo>
                      <a:pt x="38" y="3"/>
                    </a:lnTo>
                    <a:lnTo>
                      <a:pt x="43" y="0"/>
                    </a:lnTo>
                    <a:lnTo>
                      <a:pt x="46" y="1"/>
                    </a:lnTo>
                    <a:lnTo>
                      <a:pt x="46" y="6"/>
                    </a:lnTo>
                    <a:lnTo>
                      <a:pt x="43" y="11"/>
                    </a:lnTo>
                    <a:lnTo>
                      <a:pt x="36" y="18"/>
                    </a:lnTo>
                    <a:lnTo>
                      <a:pt x="29" y="26"/>
                    </a:lnTo>
                    <a:lnTo>
                      <a:pt x="20" y="33"/>
                    </a:lnTo>
                    <a:lnTo>
                      <a:pt x="12" y="40"/>
                    </a:lnTo>
                    <a:lnTo>
                      <a:pt x="5" y="46"/>
                    </a:lnTo>
                    <a:lnTo>
                      <a:pt x="0" y="5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10" name="Freeform 108">
                <a:extLst>
                  <a:ext uri="{FF2B5EF4-FFF2-40B4-BE49-F238E27FC236}">
                    <a16:creationId xmlns:a16="http://schemas.microsoft.com/office/drawing/2014/main" xmlns="" id="{4B31A1D4-7349-4E29-B451-C73B2807C640}"/>
                  </a:ext>
                </a:extLst>
              </p:cNvPr>
              <p:cNvSpPr>
                <a:spLocks/>
              </p:cNvSpPr>
              <p:nvPr/>
            </p:nvSpPr>
            <p:spPr bwMode="auto">
              <a:xfrm>
                <a:off x="2855" y="632"/>
                <a:ext cx="33" cy="8"/>
              </a:xfrm>
              <a:custGeom>
                <a:avLst/>
                <a:gdLst>
                  <a:gd name="T0" fmla="*/ 0 w 67"/>
                  <a:gd name="T1" fmla="*/ 1 h 16"/>
                  <a:gd name="T2" fmla="*/ 0 w 67"/>
                  <a:gd name="T3" fmla="*/ 1 h 16"/>
                  <a:gd name="T4" fmla="*/ 0 w 67"/>
                  <a:gd name="T5" fmla="*/ 1 h 16"/>
                  <a:gd name="T6" fmla="*/ 0 w 67"/>
                  <a:gd name="T7" fmla="*/ 0 h 16"/>
                  <a:gd name="T8" fmla="*/ 1 w 67"/>
                  <a:gd name="T9" fmla="*/ 0 h 16"/>
                  <a:gd name="T10" fmla="*/ 1 w 67"/>
                  <a:gd name="T11" fmla="*/ 0 h 16"/>
                  <a:gd name="T12" fmla="*/ 1 w 67"/>
                  <a:gd name="T13" fmla="*/ 1 h 16"/>
                  <a:gd name="T14" fmla="*/ 2 w 67"/>
                  <a:gd name="T15" fmla="*/ 1 h 16"/>
                  <a:gd name="T16" fmla="*/ 2 w 67"/>
                  <a:gd name="T17" fmla="*/ 1 h 16"/>
                  <a:gd name="T18" fmla="*/ 2 w 67"/>
                  <a:gd name="T19" fmla="*/ 1 h 16"/>
                  <a:gd name="T20" fmla="*/ 1 w 67"/>
                  <a:gd name="T21" fmla="*/ 1 h 16"/>
                  <a:gd name="T22" fmla="*/ 1 w 67"/>
                  <a:gd name="T23" fmla="*/ 1 h 16"/>
                  <a:gd name="T24" fmla="*/ 1 w 67"/>
                  <a:gd name="T25" fmla="*/ 1 h 16"/>
                  <a:gd name="T26" fmla="*/ 0 w 67"/>
                  <a:gd name="T27" fmla="*/ 1 h 16"/>
                  <a:gd name="T28" fmla="*/ 0 w 67"/>
                  <a:gd name="T29" fmla="*/ 1 h 16"/>
                  <a:gd name="T30" fmla="*/ 0 w 67"/>
                  <a:gd name="T31" fmla="*/ 1 h 16"/>
                  <a:gd name="T32" fmla="*/ 0 w 67"/>
                  <a:gd name="T33" fmla="*/ 1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16">
                    <a:moveTo>
                      <a:pt x="0" y="2"/>
                    </a:moveTo>
                    <a:lnTo>
                      <a:pt x="8" y="1"/>
                    </a:lnTo>
                    <a:lnTo>
                      <a:pt x="17" y="1"/>
                    </a:lnTo>
                    <a:lnTo>
                      <a:pt x="29" y="0"/>
                    </a:lnTo>
                    <a:lnTo>
                      <a:pt x="39" y="0"/>
                    </a:lnTo>
                    <a:lnTo>
                      <a:pt x="50" y="0"/>
                    </a:lnTo>
                    <a:lnTo>
                      <a:pt x="59" y="2"/>
                    </a:lnTo>
                    <a:lnTo>
                      <a:pt x="65" y="6"/>
                    </a:lnTo>
                    <a:lnTo>
                      <a:pt x="67" y="11"/>
                    </a:lnTo>
                    <a:lnTo>
                      <a:pt x="65" y="15"/>
                    </a:lnTo>
                    <a:lnTo>
                      <a:pt x="59" y="16"/>
                    </a:lnTo>
                    <a:lnTo>
                      <a:pt x="51" y="15"/>
                    </a:lnTo>
                    <a:lnTo>
                      <a:pt x="40" y="13"/>
                    </a:lnTo>
                    <a:lnTo>
                      <a:pt x="29" y="11"/>
                    </a:lnTo>
                    <a:lnTo>
                      <a:pt x="19" y="7"/>
                    </a:lnTo>
                    <a:lnTo>
                      <a:pt x="8" y="4"/>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11" name="Freeform 109">
                <a:extLst>
                  <a:ext uri="{FF2B5EF4-FFF2-40B4-BE49-F238E27FC236}">
                    <a16:creationId xmlns:a16="http://schemas.microsoft.com/office/drawing/2014/main" xmlns="" id="{CC030E32-5531-4F67-A712-B5D12F161F4C}"/>
                  </a:ext>
                </a:extLst>
              </p:cNvPr>
              <p:cNvSpPr>
                <a:spLocks/>
              </p:cNvSpPr>
              <p:nvPr/>
            </p:nvSpPr>
            <p:spPr bwMode="auto">
              <a:xfrm>
                <a:off x="2848" y="639"/>
                <a:ext cx="33" cy="16"/>
              </a:xfrm>
              <a:custGeom>
                <a:avLst/>
                <a:gdLst>
                  <a:gd name="T0" fmla="*/ 0 w 64"/>
                  <a:gd name="T1" fmla="*/ 0 h 32"/>
                  <a:gd name="T2" fmla="*/ 1 w 64"/>
                  <a:gd name="T3" fmla="*/ 1 h 32"/>
                  <a:gd name="T4" fmla="*/ 1 w 64"/>
                  <a:gd name="T5" fmla="*/ 1 h 32"/>
                  <a:gd name="T6" fmla="*/ 1 w 64"/>
                  <a:gd name="T7" fmla="*/ 1 h 32"/>
                  <a:gd name="T8" fmla="*/ 2 w 64"/>
                  <a:gd name="T9" fmla="*/ 1 h 32"/>
                  <a:gd name="T10" fmla="*/ 2 w 64"/>
                  <a:gd name="T11" fmla="*/ 1 h 32"/>
                  <a:gd name="T12" fmla="*/ 2 w 64"/>
                  <a:gd name="T13" fmla="*/ 1 h 32"/>
                  <a:gd name="T14" fmla="*/ 3 w 64"/>
                  <a:gd name="T15" fmla="*/ 1 h 32"/>
                  <a:gd name="T16" fmla="*/ 3 w 64"/>
                  <a:gd name="T17" fmla="*/ 1 h 32"/>
                  <a:gd name="T18" fmla="*/ 3 w 64"/>
                  <a:gd name="T19" fmla="*/ 1 h 32"/>
                  <a:gd name="T20" fmla="*/ 2 w 64"/>
                  <a:gd name="T21" fmla="*/ 1 h 32"/>
                  <a:gd name="T22" fmla="*/ 2 w 64"/>
                  <a:gd name="T23" fmla="*/ 1 h 32"/>
                  <a:gd name="T24" fmla="*/ 2 w 64"/>
                  <a:gd name="T25" fmla="*/ 1 h 32"/>
                  <a:gd name="T26" fmla="*/ 1 w 64"/>
                  <a:gd name="T27" fmla="*/ 1 h 32"/>
                  <a:gd name="T28" fmla="*/ 1 w 64"/>
                  <a:gd name="T29" fmla="*/ 1 h 32"/>
                  <a:gd name="T30" fmla="*/ 1 w 64"/>
                  <a:gd name="T31" fmla="*/ 1 h 32"/>
                  <a:gd name="T32" fmla="*/ 0 w 64"/>
                  <a:gd name="T33" fmla="*/ 0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32">
                    <a:moveTo>
                      <a:pt x="0" y="0"/>
                    </a:moveTo>
                    <a:lnTo>
                      <a:pt x="6" y="1"/>
                    </a:lnTo>
                    <a:lnTo>
                      <a:pt x="16" y="2"/>
                    </a:lnTo>
                    <a:lnTo>
                      <a:pt x="26" y="6"/>
                    </a:lnTo>
                    <a:lnTo>
                      <a:pt x="36" y="9"/>
                    </a:lnTo>
                    <a:lnTo>
                      <a:pt x="47" y="14"/>
                    </a:lnTo>
                    <a:lnTo>
                      <a:pt x="56" y="18"/>
                    </a:lnTo>
                    <a:lnTo>
                      <a:pt x="62" y="23"/>
                    </a:lnTo>
                    <a:lnTo>
                      <a:pt x="64" y="29"/>
                    </a:lnTo>
                    <a:lnTo>
                      <a:pt x="62" y="32"/>
                    </a:lnTo>
                    <a:lnTo>
                      <a:pt x="55" y="31"/>
                    </a:lnTo>
                    <a:lnTo>
                      <a:pt x="46" y="28"/>
                    </a:lnTo>
                    <a:lnTo>
                      <a:pt x="35" y="22"/>
                    </a:lnTo>
                    <a:lnTo>
                      <a:pt x="24" y="16"/>
                    </a:lnTo>
                    <a:lnTo>
                      <a:pt x="13" y="9"/>
                    </a:lnTo>
                    <a:lnTo>
                      <a:pt x="4"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12" name="Freeform 110">
                <a:extLst>
                  <a:ext uri="{FF2B5EF4-FFF2-40B4-BE49-F238E27FC236}">
                    <a16:creationId xmlns:a16="http://schemas.microsoft.com/office/drawing/2014/main" xmlns="" id="{95FFF8CB-DB59-4488-8E45-05ED8CDFCD05}"/>
                  </a:ext>
                </a:extLst>
              </p:cNvPr>
              <p:cNvSpPr>
                <a:spLocks/>
              </p:cNvSpPr>
              <p:nvPr/>
            </p:nvSpPr>
            <p:spPr bwMode="auto">
              <a:xfrm>
                <a:off x="2856" y="618"/>
                <a:ext cx="33" cy="8"/>
              </a:xfrm>
              <a:custGeom>
                <a:avLst/>
                <a:gdLst>
                  <a:gd name="T0" fmla="*/ 0 w 64"/>
                  <a:gd name="T1" fmla="*/ 1 h 16"/>
                  <a:gd name="T2" fmla="*/ 1 w 64"/>
                  <a:gd name="T3" fmla="*/ 1 h 16"/>
                  <a:gd name="T4" fmla="*/ 1 w 64"/>
                  <a:gd name="T5" fmla="*/ 1 h 16"/>
                  <a:gd name="T6" fmla="*/ 1 w 64"/>
                  <a:gd name="T7" fmla="*/ 1 h 16"/>
                  <a:gd name="T8" fmla="*/ 1 w 64"/>
                  <a:gd name="T9" fmla="*/ 0 h 16"/>
                  <a:gd name="T10" fmla="*/ 2 w 64"/>
                  <a:gd name="T11" fmla="*/ 0 h 16"/>
                  <a:gd name="T12" fmla="*/ 2 w 64"/>
                  <a:gd name="T13" fmla="*/ 1 h 16"/>
                  <a:gd name="T14" fmla="*/ 2 w 64"/>
                  <a:gd name="T15" fmla="*/ 1 h 16"/>
                  <a:gd name="T16" fmla="*/ 3 w 64"/>
                  <a:gd name="T17" fmla="*/ 1 h 16"/>
                  <a:gd name="T18" fmla="*/ 3 w 64"/>
                  <a:gd name="T19" fmla="*/ 1 h 16"/>
                  <a:gd name="T20" fmla="*/ 2 w 64"/>
                  <a:gd name="T21" fmla="*/ 1 h 16"/>
                  <a:gd name="T22" fmla="*/ 2 w 64"/>
                  <a:gd name="T23" fmla="*/ 1 h 16"/>
                  <a:gd name="T24" fmla="*/ 2 w 64"/>
                  <a:gd name="T25" fmla="*/ 1 h 16"/>
                  <a:gd name="T26" fmla="*/ 1 w 64"/>
                  <a:gd name="T27" fmla="*/ 1 h 16"/>
                  <a:gd name="T28" fmla="*/ 1 w 64"/>
                  <a:gd name="T29" fmla="*/ 1 h 16"/>
                  <a:gd name="T30" fmla="*/ 1 w 64"/>
                  <a:gd name="T31" fmla="*/ 1 h 16"/>
                  <a:gd name="T32" fmla="*/ 0 w 64"/>
                  <a:gd name="T33" fmla="*/ 1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16">
                    <a:moveTo>
                      <a:pt x="0" y="8"/>
                    </a:moveTo>
                    <a:lnTo>
                      <a:pt x="3" y="5"/>
                    </a:lnTo>
                    <a:lnTo>
                      <a:pt x="10" y="2"/>
                    </a:lnTo>
                    <a:lnTo>
                      <a:pt x="19" y="1"/>
                    </a:lnTo>
                    <a:lnTo>
                      <a:pt x="31" y="0"/>
                    </a:lnTo>
                    <a:lnTo>
                      <a:pt x="42" y="0"/>
                    </a:lnTo>
                    <a:lnTo>
                      <a:pt x="51" y="2"/>
                    </a:lnTo>
                    <a:lnTo>
                      <a:pt x="60" y="5"/>
                    </a:lnTo>
                    <a:lnTo>
                      <a:pt x="64" y="10"/>
                    </a:lnTo>
                    <a:lnTo>
                      <a:pt x="64" y="15"/>
                    </a:lnTo>
                    <a:lnTo>
                      <a:pt x="60" y="16"/>
                    </a:lnTo>
                    <a:lnTo>
                      <a:pt x="51" y="16"/>
                    </a:lnTo>
                    <a:lnTo>
                      <a:pt x="41" y="13"/>
                    </a:lnTo>
                    <a:lnTo>
                      <a:pt x="30" y="12"/>
                    </a:lnTo>
                    <a:lnTo>
                      <a:pt x="18" y="10"/>
                    </a:lnTo>
                    <a:lnTo>
                      <a:pt x="8" y="8"/>
                    </a:lnTo>
                    <a:lnTo>
                      <a:pt x="0" y="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13" name="Freeform 111">
                <a:extLst>
                  <a:ext uri="{FF2B5EF4-FFF2-40B4-BE49-F238E27FC236}">
                    <a16:creationId xmlns:a16="http://schemas.microsoft.com/office/drawing/2014/main" xmlns="" id="{BA1395FB-4143-4B6E-B1B9-14AEA5187114}"/>
                  </a:ext>
                </a:extLst>
              </p:cNvPr>
              <p:cNvSpPr>
                <a:spLocks/>
              </p:cNvSpPr>
              <p:nvPr/>
            </p:nvSpPr>
            <p:spPr bwMode="auto">
              <a:xfrm>
                <a:off x="2863" y="606"/>
                <a:ext cx="34" cy="6"/>
              </a:xfrm>
              <a:custGeom>
                <a:avLst/>
                <a:gdLst>
                  <a:gd name="T0" fmla="*/ 0 w 68"/>
                  <a:gd name="T1" fmla="*/ 1 h 12"/>
                  <a:gd name="T2" fmla="*/ 1 w 68"/>
                  <a:gd name="T3" fmla="*/ 1 h 12"/>
                  <a:gd name="T4" fmla="*/ 1 w 68"/>
                  <a:gd name="T5" fmla="*/ 1 h 12"/>
                  <a:gd name="T6" fmla="*/ 1 w 68"/>
                  <a:gd name="T7" fmla="*/ 1 h 12"/>
                  <a:gd name="T8" fmla="*/ 2 w 68"/>
                  <a:gd name="T9" fmla="*/ 1 h 12"/>
                  <a:gd name="T10" fmla="*/ 2 w 68"/>
                  <a:gd name="T11" fmla="*/ 0 h 12"/>
                  <a:gd name="T12" fmla="*/ 2 w 68"/>
                  <a:gd name="T13" fmla="*/ 0 h 12"/>
                  <a:gd name="T14" fmla="*/ 3 w 68"/>
                  <a:gd name="T15" fmla="*/ 1 h 12"/>
                  <a:gd name="T16" fmla="*/ 3 w 68"/>
                  <a:gd name="T17" fmla="*/ 1 h 12"/>
                  <a:gd name="T18" fmla="*/ 3 w 68"/>
                  <a:gd name="T19" fmla="*/ 1 h 12"/>
                  <a:gd name="T20" fmla="*/ 2 w 68"/>
                  <a:gd name="T21" fmla="*/ 1 h 12"/>
                  <a:gd name="T22" fmla="*/ 2 w 68"/>
                  <a:gd name="T23" fmla="*/ 1 h 12"/>
                  <a:gd name="T24" fmla="*/ 2 w 68"/>
                  <a:gd name="T25" fmla="*/ 1 h 12"/>
                  <a:gd name="T26" fmla="*/ 2 w 68"/>
                  <a:gd name="T27" fmla="*/ 1 h 12"/>
                  <a:gd name="T28" fmla="*/ 1 w 68"/>
                  <a:gd name="T29" fmla="*/ 1 h 12"/>
                  <a:gd name="T30" fmla="*/ 1 w 68"/>
                  <a:gd name="T31" fmla="*/ 1 h 12"/>
                  <a:gd name="T32" fmla="*/ 0 w 68"/>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12">
                    <a:moveTo>
                      <a:pt x="0" y="11"/>
                    </a:moveTo>
                    <a:lnTo>
                      <a:pt x="5" y="9"/>
                    </a:lnTo>
                    <a:lnTo>
                      <a:pt x="14" y="5"/>
                    </a:lnTo>
                    <a:lnTo>
                      <a:pt x="25" y="3"/>
                    </a:lnTo>
                    <a:lnTo>
                      <a:pt x="36" y="2"/>
                    </a:lnTo>
                    <a:lnTo>
                      <a:pt x="47" y="0"/>
                    </a:lnTo>
                    <a:lnTo>
                      <a:pt x="57" y="0"/>
                    </a:lnTo>
                    <a:lnTo>
                      <a:pt x="65" y="3"/>
                    </a:lnTo>
                    <a:lnTo>
                      <a:pt x="68" y="6"/>
                    </a:lnTo>
                    <a:lnTo>
                      <a:pt x="68" y="10"/>
                    </a:lnTo>
                    <a:lnTo>
                      <a:pt x="64" y="11"/>
                    </a:lnTo>
                    <a:lnTo>
                      <a:pt x="56" y="12"/>
                    </a:lnTo>
                    <a:lnTo>
                      <a:pt x="45" y="12"/>
                    </a:lnTo>
                    <a:lnTo>
                      <a:pt x="34" y="11"/>
                    </a:lnTo>
                    <a:lnTo>
                      <a:pt x="22" y="11"/>
                    </a:lnTo>
                    <a:lnTo>
                      <a:pt x="11" y="10"/>
                    </a:lnTo>
                    <a:lnTo>
                      <a:pt x="0" y="1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14" name="Freeform 112">
                <a:extLst>
                  <a:ext uri="{FF2B5EF4-FFF2-40B4-BE49-F238E27FC236}">
                    <a16:creationId xmlns:a16="http://schemas.microsoft.com/office/drawing/2014/main" xmlns="" id="{D93FD321-81BF-40D6-8BC8-3CBDAFC60923}"/>
                  </a:ext>
                </a:extLst>
              </p:cNvPr>
              <p:cNvSpPr>
                <a:spLocks/>
              </p:cNvSpPr>
              <p:nvPr/>
            </p:nvSpPr>
            <p:spPr bwMode="auto">
              <a:xfrm>
                <a:off x="2870" y="594"/>
                <a:ext cx="34" cy="6"/>
              </a:xfrm>
              <a:custGeom>
                <a:avLst/>
                <a:gdLst>
                  <a:gd name="T0" fmla="*/ 0 w 68"/>
                  <a:gd name="T1" fmla="*/ 0 h 13"/>
                  <a:gd name="T2" fmla="*/ 1 w 68"/>
                  <a:gd name="T3" fmla="*/ 0 h 13"/>
                  <a:gd name="T4" fmla="*/ 1 w 68"/>
                  <a:gd name="T5" fmla="*/ 0 h 13"/>
                  <a:gd name="T6" fmla="*/ 1 w 68"/>
                  <a:gd name="T7" fmla="*/ 0 h 13"/>
                  <a:gd name="T8" fmla="*/ 2 w 68"/>
                  <a:gd name="T9" fmla="*/ 0 h 13"/>
                  <a:gd name="T10" fmla="*/ 2 w 68"/>
                  <a:gd name="T11" fmla="*/ 0 h 13"/>
                  <a:gd name="T12" fmla="*/ 2 w 68"/>
                  <a:gd name="T13" fmla="*/ 0 h 13"/>
                  <a:gd name="T14" fmla="*/ 3 w 68"/>
                  <a:gd name="T15" fmla="*/ 0 h 13"/>
                  <a:gd name="T16" fmla="*/ 3 w 68"/>
                  <a:gd name="T17" fmla="*/ 0 h 13"/>
                  <a:gd name="T18" fmla="*/ 3 w 68"/>
                  <a:gd name="T19" fmla="*/ 0 h 13"/>
                  <a:gd name="T20" fmla="*/ 2 w 68"/>
                  <a:gd name="T21" fmla="*/ 0 h 13"/>
                  <a:gd name="T22" fmla="*/ 2 w 68"/>
                  <a:gd name="T23" fmla="*/ 0 h 13"/>
                  <a:gd name="T24" fmla="*/ 2 w 68"/>
                  <a:gd name="T25" fmla="*/ 0 h 13"/>
                  <a:gd name="T26" fmla="*/ 1 w 68"/>
                  <a:gd name="T27" fmla="*/ 0 h 13"/>
                  <a:gd name="T28" fmla="*/ 1 w 68"/>
                  <a:gd name="T29" fmla="*/ 0 h 13"/>
                  <a:gd name="T30" fmla="*/ 1 w 68"/>
                  <a:gd name="T31" fmla="*/ 0 h 13"/>
                  <a:gd name="T32" fmla="*/ 0 w 68"/>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13">
                    <a:moveTo>
                      <a:pt x="0" y="13"/>
                    </a:moveTo>
                    <a:lnTo>
                      <a:pt x="7" y="11"/>
                    </a:lnTo>
                    <a:lnTo>
                      <a:pt x="16" y="8"/>
                    </a:lnTo>
                    <a:lnTo>
                      <a:pt x="28" y="5"/>
                    </a:lnTo>
                    <a:lnTo>
                      <a:pt x="39" y="2"/>
                    </a:lnTo>
                    <a:lnTo>
                      <a:pt x="50" y="0"/>
                    </a:lnTo>
                    <a:lnTo>
                      <a:pt x="59" y="0"/>
                    </a:lnTo>
                    <a:lnTo>
                      <a:pt x="66" y="1"/>
                    </a:lnTo>
                    <a:lnTo>
                      <a:pt x="68" y="5"/>
                    </a:lnTo>
                    <a:lnTo>
                      <a:pt x="66" y="8"/>
                    </a:lnTo>
                    <a:lnTo>
                      <a:pt x="60" y="11"/>
                    </a:lnTo>
                    <a:lnTo>
                      <a:pt x="52" y="12"/>
                    </a:lnTo>
                    <a:lnTo>
                      <a:pt x="42" y="12"/>
                    </a:lnTo>
                    <a:lnTo>
                      <a:pt x="30" y="12"/>
                    </a:lnTo>
                    <a:lnTo>
                      <a:pt x="19" y="12"/>
                    </a:lnTo>
                    <a:lnTo>
                      <a:pt x="8" y="12"/>
                    </a:lnTo>
                    <a:lnTo>
                      <a:pt x="0"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15" name="Freeform 113">
                <a:extLst>
                  <a:ext uri="{FF2B5EF4-FFF2-40B4-BE49-F238E27FC236}">
                    <a16:creationId xmlns:a16="http://schemas.microsoft.com/office/drawing/2014/main" xmlns="" id="{73C32BBA-2FF4-42EB-B31E-673BFE39DC19}"/>
                  </a:ext>
                </a:extLst>
              </p:cNvPr>
              <p:cNvSpPr>
                <a:spLocks/>
              </p:cNvSpPr>
              <p:nvPr/>
            </p:nvSpPr>
            <p:spPr bwMode="auto">
              <a:xfrm>
                <a:off x="2872" y="580"/>
                <a:ext cx="39" cy="8"/>
              </a:xfrm>
              <a:custGeom>
                <a:avLst/>
                <a:gdLst>
                  <a:gd name="T0" fmla="*/ 0 w 77"/>
                  <a:gd name="T1" fmla="*/ 0 h 17"/>
                  <a:gd name="T2" fmla="*/ 1 w 77"/>
                  <a:gd name="T3" fmla="*/ 0 h 17"/>
                  <a:gd name="T4" fmla="*/ 1 w 77"/>
                  <a:gd name="T5" fmla="*/ 0 h 17"/>
                  <a:gd name="T6" fmla="*/ 1 w 77"/>
                  <a:gd name="T7" fmla="*/ 0 h 17"/>
                  <a:gd name="T8" fmla="*/ 2 w 77"/>
                  <a:gd name="T9" fmla="*/ 0 h 17"/>
                  <a:gd name="T10" fmla="*/ 2 w 77"/>
                  <a:gd name="T11" fmla="*/ 0 h 17"/>
                  <a:gd name="T12" fmla="*/ 3 w 77"/>
                  <a:gd name="T13" fmla="*/ 0 h 17"/>
                  <a:gd name="T14" fmla="*/ 3 w 77"/>
                  <a:gd name="T15" fmla="*/ 0 h 17"/>
                  <a:gd name="T16" fmla="*/ 3 w 77"/>
                  <a:gd name="T17" fmla="*/ 0 h 17"/>
                  <a:gd name="T18" fmla="*/ 3 w 77"/>
                  <a:gd name="T19" fmla="*/ 0 h 17"/>
                  <a:gd name="T20" fmla="*/ 3 w 77"/>
                  <a:gd name="T21" fmla="*/ 0 h 17"/>
                  <a:gd name="T22" fmla="*/ 2 w 77"/>
                  <a:gd name="T23" fmla="*/ 0 h 17"/>
                  <a:gd name="T24" fmla="*/ 2 w 77"/>
                  <a:gd name="T25" fmla="*/ 0 h 17"/>
                  <a:gd name="T26" fmla="*/ 1 w 77"/>
                  <a:gd name="T27" fmla="*/ 0 h 17"/>
                  <a:gd name="T28" fmla="*/ 1 w 77"/>
                  <a:gd name="T29" fmla="*/ 0 h 17"/>
                  <a:gd name="T30" fmla="*/ 1 w 77"/>
                  <a:gd name="T31" fmla="*/ 0 h 17"/>
                  <a:gd name="T32" fmla="*/ 0 w 7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7" h="17">
                    <a:moveTo>
                      <a:pt x="0" y="17"/>
                    </a:moveTo>
                    <a:lnTo>
                      <a:pt x="9" y="13"/>
                    </a:lnTo>
                    <a:lnTo>
                      <a:pt x="21" y="9"/>
                    </a:lnTo>
                    <a:lnTo>
                      <a:pt x="32" y="5"/>
                    </a:lnTo>
                    <a:lnTo>
                      <a:pt x="46" y="2"/>
                    </a:lnTo>
                    <a:lnTo>
                      <a:pt x="57" y="0"/>
                    </a:lnTo>
                    <a:lnTo>
                      <a:pt x="68" y="0"/>
                    </a:lnTo>
                    <a:lnTo>
                      <a:pt x="75" y="3"/>
                    </a:lnTo>
                    <a:lnTo>
                      <a:pt x="77" y="7"/>
                    </a:lnTo>
                    <a:lnTo>
                      <a:pt x="75" y="12"/>
                    </a:lnTo>
                    <a:lnTo>
                      <a:pt x="68" y="15"/>
                    </a:lnTo>
                    <a:lnTo>
                      <a:pt x="57" y="17"/>
                    </a:lnTo>
                    <a:lnTo>
                      <a:pt x="45" y="17"/>
                    </a:lnTo>
                    <a:lnTo>
                      <a:pt x="32" y="15"/>
                    </a:lnTo>
                    <a:lnTo>
                      <a:pt x="19" y="15"/>
                    </a:lnTo>
                    <a:lnTo>
                      <a:pt x="8" y="15"/>
                    </a:lnTo>
                    <a:lnTo>
                      <a:pt x="0" y="1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16" name="Freeform 114">
                <a:extLst>
                  <a:ext uri="{FF2B5EF4-FFF2-40B4-BE49-F238E27FC236}">
                    <a16:creationId xmlns:a16="http://schemas.microsoft.com/office/drawing/2014/main" xmlns="" id="{2234D2B7-880A-47F8-88C0-C22E36A086AB}"/>
                  </a:ext>
                </a:extLst>
              </p:cNvPr>
              <p:cNvSpPr>
                <a:spLocks/>
              </p:cNvSpPr>
              <p:nvPr/>
            </p:nvSpPr>
            <p:spPr bwMode="auto">
              <a:xfrm>
                <a:off x="2875" y="562"/>
                <a:ext cx="42" cy="12"/>
              </a:xfrm>
              <a:custGeom>
                <a:avLst/>
                <a:gdLst>
                  <a:gd name="T0" fmla="*/ 0 w 84"/>
                  <a:gd name="T1" fmla="*/ 1 h 24"/>
                  <a:gd name="T2" fmla="*/ 1 w 84"/>
                  <a:gd name="T3" fmla="*/ 1 h 24"/>
                  <a:gd name="T4" fmla="*/ 1 w 84"/>
                  <a:gd name="T5" fmla="*/ 1 h 24"/>
                  <a:gd name="T6" fmla="*/ 2 w 84"/>
                  <a:gd name="T7" fmla="*/ 1 h 24"/>
                  <a:gd name="T8" fmla="*/ 2 w 84"/>
                  <a:gd name="T9" fmla="*/ 1 h 24"/>
                  <a:gd name="T10" fmla="*/ 2 w 84"/>
                  <a:gd name="T11" fmla="*/ 1 h 24"/>
                  <a:gd name="T12" fmla="*/ 3 w 84"/>
                  <a:gd name="T13" fmla="*/ 0 h 24"/>
                  <a:gd name="T14" fmla="*/ 3 w 84"/>
                  <a:gd name="T15" fmla="*/ 0 h 24"/>
                  <a:gd name="T16" fmla="*/ 3 w 84"/>
                  <a:gd name="T17" fmla="*/ 1 h 24"/>
                  <a:gd name="T18" fmla="*/ 3 w 84"/>
                  <a:gd name="T19" fmla="*/ 1 h 24"/>
                  <a:gd name="T20" fmla="*/ 3 w 84"/>
                  <a:gd name="T21" fmla="*/ 1 h 24"/>
                  <a:gd name="T22" fmla="*/ 2 w 84"/>
                  <a:gd name="T23" fmla="*/ 1 h 24"/>
                  <a:gd name="T24" fmla="*/ 2 w 84"/>
                  <a:gd name="T25" fmla="*/ 1 h 24"/>
                  <a:gd name="T26" fmla="*/ 1 w 84"/>
                  <a:gd name="T27" fmla="*/ 1 h 24"/>
                  <a:gd name="T28" fmla="*/ 1 w 84"/>
                  <a:gd name="T29" fmla="*/ 1 h 24"/>
                  <a:gd name="T30" fmla="*/ 1 w 84"/>
                  <a:gd name="T31" fmla="*/ 1 h 24"/>
                  <a:gd name="T32" fmla="*/ 0 w 84"/>
                  <a:gd name="T33" fmla="*/ 1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4" h="24">
                    <a:moveTo>
                      <a:pt x="0" y="24"/>
                    </a:moveTo>
                    <a:lnTo>
                      <a:pt x="8" y="20"/>
                    </a:lnTo>
                    <a:lnTo>
                      <a:pt x="20" y="16"/>
                    </a:lnTo>
                    <a:lnTo>
                      <a:pt x="34" y="10"/>
                    </a:lnTo>
                    <a:lnTo>
                      <a:pt x="49" y="6"/>
                    </a:lnTo>
                    <a:lnTo>
                      <a:pt x="63" y="2"/>
                    </a:lnTo>
                    <a:lnTo>
                      <a:pt x="74" y="0"/>
                    </a:lnTo>
                    <a:lnTo>
                      <a:pt x="83" y="0"/>
                    </a:lnTo>
                    <a:lnTo>
                      <a:pt x="84" y="4"/>
                    </a:lnTo>
                    <a:lnTo>
                      <a:pt x="79" y="10"/>
                    </a:lnTo>
                    <a:lnTo>
                      <a:pt x="71" y="15"/>
                    </a:lnTo>
                    <a:lnTo>
                      <a:pt x="58" y="17"/>
                    </a:lnTo>
                    <a:lnTo>
                      <a:pt x="45" y="19"/>
                    </a:lnTo>
                    <a:lnTo>
                      <a:pt x="30" y="20"/>
                    </a:lnTo>
                    <a:lnTo>
                      <a:pt x="17" y="22"/>
                    </a:lnTo>
                    <a:lnTo>
                      <a:pt x="7" y="23"/>
                    </a:lnTo>
                    <a:lnTo>
                      <a:pt x="0" y="2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17" name="Freeform 115">
                <a:extLst>
                  <a:ext uri="{FF2B5EF4-FFF2-40B4-BE49-F238E27FC236}">
                    <a16:creationId xmlns:a16="http://schemas.microsoft.com/office/drawing/2014/main" xmlns="" id="{E710FCA6-D7BD-4979-8699-4AC3DDCD531F}"/>
                  </a:ext>
                </a:extLst>
              </p:cNvPr>
              <p:cNvSpPr>
                <a:spLocks/>
              </p:cNvSpPr>
              <p:nvPr/>
            </p:nvSpPr>
            <p:spPr bwMode="auto">
              <a:xfrm>
                <a:off x="2876" y="547"/>
                <a:ext cx="46" cy="17"/>
              </a:xfrm>
              <a:custGeom>
                <a:avLst/>
                <a:gdLst>
                  <a:gd name="T0" fmla="*/ 0 w 92"/>
                  <a:gd name="T1" fmla="*/ 2 h 33"/>
                  <a:gd name="T2" fmla="*/ 1 w 92"/>
                  <a:gd name="T3" fmla="*/ 1 h 33"/>
                  <a:gd name="T4" fmla="*/ 1 w 92"/>
                  <a:gd name="T5" fmla="*/ 1 h 33"/>
                  <a:gd name="T6" fmla="*/ 2 w 92"/>
                  <a:gd name="T7" fmla="*/ 1 h 33"/>
                  <a:gd name="T8" fmla="*/ 2 w 92"/>
                  <a:gd name="T9" fmla="*/ 1 h 33"/>
                  <a:gd name="T10" fmla="*/ 3 w 92"/>
                  <a:gd name="T11" fmla="*/ 1 h 33"/>
                  <a:gd name="T12" fmla="*/ 3 w 92"/>
                  <a:gd name="T13" fmla="*/ 0 h 33"/>
                  <a:gd name="T14" fmla="*/ 3 w 92"/>
                  <a:gd name="T15" fmla="*/ 1 h 33"/>
                  <a:gd name="T16" fmla="*/ 3 w 92"/>
                  <a:gd name="T17" fmla="*/ 1 h 33"/>
                  <a:gd name="T18" fmla="*/ 3 w 92"/>
                  <a:gd name="T19" fmla="*/ 1 h 33"/>
                  <a:gd name="T20" fmla="*/ 3 w 92"/>
                  <a:gd name="T21" fmla="*/ 1 h 33"/>
                  <a:gd name="T22" fmla="*/ 3 w 92"/>
                  <a:gd name="T23" fmla="*/ 1 h 33"/>
                  <a:gd name="T24" fmla="*/ 2 w 92"/>
                  <a:gd name="T25" fmla="*/ 1 h 33"/>
                  <a:gd name="T26" fmla="*/ 2 w 92"/>
                  <a:gd name="T27" fmla="*/ 1 h 33"/>
                  <a:gd name="T28" fmla="*/ 1 w 92"/>
                  <a:gd name="T29" fmla="*/ 1 h 33"/>
                  <a:gd name="T30" fmla="*/ 1 w 92"/>
                  <a:gd name="T31" fmla="*/ 1 h 33"/>
                  <a:gd name="T32" fmla="*/ 0 w 92"/>
                  <a:gd name="T33" fmla="*/ 2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2" h="33">
                    <a:moveTo>
                      <a:pt x="0" y="33"/>
                    </a:moveTo>
                    <a:lnTo>
                      <a:pt x="8" y="25"/>
                    </a:lnTo>
                    <a:lnTo>
                      <a:pt x="21" y="18"/>
                    </a:lnTo>
                    <a:lnTo>
                      <a:pt x="35" y="11"/>
                    </a:lnTo>
                    <a:lnTo>
                      <a:pt x="52" y="6"/>
                    </a:lnTo>
                    <a:lnTo>
                      <a:pt x="67" y="1"/>
                    </a:lnTo>
                    <a:lnTo>
                      <a:pt x="79" y="0"/>
                    </a:lnTo>
                    <a:lnTo>
                      <a:pt x="88" y="2"/>
                    </a:lnTo>
                    <a:lnTo>
                      <a:pt x="92" y="7"/>
                    </a:lnTo>
                    <a:lnTo>
                      <a:pt x="90" y="12"/>
                    </a:lnTo>
                    <a:lnTo>
                      <a:pt x="80" y="18"/>
                    </a:lnTo>
                    <a:lnTo>
                      <a:pt x="69" y="22"/>
                    </a:lnTo>
                    <a:lnTo>
                      <a:pt x="54" y="25"/>
                    </a:lnTo>
                    <a:lnTo>
                      <a:pt x="38" y="29"/>
                    </a:lnTo>
                    <a:lnTo>
                      <a:pt x="23" y="31"/>
                    </a:lnTo>
                    <a:lnTo>
                      <a:pt x="10" y="32"/>
                    </a:lnTo>
                    <a:lnTo>
                      <a:pt x="0" y="3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18" name="Freeform 116">
                <a:extLst>
                  <a:ext uri="{FF2B5EF4-FFF2-40B4-BE49-F238E27FC236}">
                    <a16:creationId xmlns:a16="http://schemas.microsoft.com/office/drawing/2014/main" xmlns="" id="{37ABADC6-E978-45FC-AB20-5E0386305957}"/>
                  </a:ext>
                </a:extLst>
              </p:cNvPr>
              <p:cNvSpPr>
                <a:spLocks/>
              </p:cNvSpPr>
              <p:nvPr/>
            </p:nvSpPr>
            <p:spPr bwMode="auto">
              <a:xfrm>
                <a:off x="2876" y="519"/>
                <a:ext cx="42" cy="27"/>
              </a:xfrm>
              <a:custGeom>
                <a:avLst/>
                <a:gdLst>
                  <a:gd name="T0" fmla="*/ 0 w 85"/>
                  <a:gd name="T1" fmla="*/ 1 h 55"/>
                  <a:gd name="T2" fmla="*/ 0 w 85"/>
                  <a:gd name="T3" fmla="*/ 1 h 55"/>
                  <a:gd name="T4" fmla="*/ 0 w 85"/>
                  <a:gd name="T5" fmla="*/ 1 h 55"/>
                  <a:gd name="T6" fmla="*/ 1 w 85"/>
                  <a:gd name="T7" fmla="*/ 0 h 55"/>
                  <a:gd name="T8" fmla="*/ 1 w 85"/>
                  <a:gd name="T9" fmla="*/ 0 h 55"/>
                  <a:gd name="T10" fmla="*/ 1 w 85"/>
                  <a:gd name="T11" fmla="*/ 0 h 55"/>
                  <a:gd name="T12" fmla="*/ 2 w 85"/>
                  <a:gd name="T13" fmla="*/ 0 h 55"/>
                  <a:gd name="T14" fmla="*/ 2 w 85"/>
                  <a:gd name="T15" fmla="*/ 0 h 55"/>
                  <a:gd name="T16" fmla="*/ 2 w 85"/>
                  <a:gd name="T17" fmla="*/ 0 h 55"/>
                  <a:gd name="T18" fmla="*/ 2 w 85"/>
                  <a:gd name="T19" fmla="*/ 0 h 55"/>
                  <a:gd name="T20" fmla="*/ 2 w 85"/>
                  <a:gd name="T21" fmla="*/ 0 h 55"/>
                  <a:gd name="T22" fmla="*/ 2 w 85"/>
                  <a:gd name="T23" fmla="*/ 0 h 55"/>
                  <a:gd name="T24" fmla="*/ 1 w 85"/>
                  <a:gd name="T25" fmla="*/ 1 h 55"/>
                  <a:gd name="T26" fmla="*/ 1 w 85"/>
                  <a:gd name="T27" fmla="*/ 1 h 55"/>
                  <a:gd name="T28" fmla="*/ 0 w 85"/>
                  <a:gd name="T29" fmla="*/ 1 h 55"/>
                  <a:gd name="T30" fmla="*/ 0 w 85"/>
                  <a:gd name="T31" fmla="*/ 1 h 55"/>
                  <a:gd name="T32" fmla="*/ 0 w 85"/>
                  <a:gd name="T33" fmla="*/ 1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5" h="55">
                    <a:moveTo>
                      <a:pt x="0" y="55"/>
                    </a:moveTo>
                    <a:lnTo>
                      <a:pt x="8" y="47"/>
                    </a:lnTo>
                    <a:lnTo>
                      <a:pt x="18" y="36"/>
                    </a:lnTo>
                    <a:lnTo>
                      <a:pt x="32" y="26"/>
                    </a:lnTo>
                    <a:lnTo>
                      <a:pt x="46" y="17"/>
                    </a:lnTo>
                    <a:lnTo>
                      <a:pt x="60" y="9"/>
                    </a:lnTo>
                    <a:lnTo>
                      <a:pt x="71" y="3"/>
                    </a:lnTo>
                    <a:lnTo>
                      <a:pt x="80" y="0"/>
                    </a:lnTo>
                    <a:lnTo>
                      <a:pt x="85" y="3"/>
                    </a:lnTo>
                    <a:lnTo>
                      <a:pt x="85" y="9"/>
                    </a:lnTo>
                    <a:lnTo>
                      <a:pt x="78" y="15"/>
                    </a:lnTo>
                    <a:lnTo>
                      <a:pt x="69" y="24"/>
                    </a:lnTo>
                    <a:lnTo>
                      <a:pt x="55" y="32"/>
                    </a:lnTo>
                    <a:lnTo>
                      <a:pt x="41" y="40"/>
                    </a:lnTo>
                    <a:lnTo>
                      <a:pt x="26" y="47"/>
                    </a:lnTo>
                    <a:lnTo>
                      <a:pt x="11" y="52"/>
                    </a:lnTo>
                    <a:lnTo>
                      <a:pt x="0"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19" name="Freeform 117">
                <a:extLst>
                  <a:ext uri="{FF2B5EF4-FFF2-40B4-BE49-F238E27FC236}">
                    <a16:creationId xmlns:a16="http://schemas.microsoft.com/office/drawing/2014/main" xmlns="" id="{40D37242-4C26-4788-9F23-05C9A107A637}"/>
                  </a:ext>
                </a:extLst>
              </p:cNvPr>
              <p:cNvSpPr>
                <a:spLocks/>
              </p:cNvSpPr>
              <p:nvPr/>
            </p:nvSpPr>
            <p:spPr bwMode="auto">
              <a:xfrm>
                <a:off x="2876" y="496"/>
                <a:ext cx="36" cy="34"/>
              </a:xfrm>
              <a:custGeom>
                <a:avLst/>
                <a:gdLst>
                  <a:gd name="T0" fmla="*/ 0 w 72"/>
                  <a:gd name="T1" fmla="*/ 2 h 69"/>
                  <a:gd name="T2" fmla="*/ 1 w 72"/>
                  <a:gd name="T3" fmla="*/ 1 h 69"/>
                  <a:gd name="T4" fmla="*/ 1 w 72"/>
                  <a:gd name="T5" fmla="*/ 1 h 69"/>
                  <a:gd name="T6" fmla="*/ 1 w 72"/>
                  <a:gd name="T7" fmla="*/ 1 h 69"/>
                  <a:gd name="T8" fmla="*/ 2 w 72"/>
                  <a:gd name="T9" fmla="*/ 0 h 69"/>
                  <a:gd name="T10" fmla="*/ 2 w 72"/>
                  <a:gd name="T11" fmla="*/ 0 h 69"/>
                  <a:gd name="T12" fmla="*/ 2 w 72"/>
                  <a:gd name="T13" fmla="*/ 0 h 69"/>
                  <a:gd name="T14" fmla="*/ 3 w 72"/>
                  <a:gd name="T15" fmla="*/ 0 h 69"/>
                  <a:gd name="T16" fmla="*/ 3 w 72"/>
                  <a:gd name="T17" fmla="*/ 0 h 69"/>
                  <a:gd name="T18" fmla="*/ 3 w 72"/>
                  <a:gd name="T19" fmla="*/ 0 h 69"/>
                  <a:gd name="T20" fmla="*/ 3 w 72"/>
                  <a:gd name="T21" fmla="*/ 0 h 69"/>
                  <a:gd name="T22" fmla="*/ 2 w 72"/>
                  <a:gd name="T23" fmla="*/ 0 h 69"/>
                  <a:gd name="T24" fmla="*/ 2 w 72"/>
                  <a:gd name="T25" fmla="*/ 1 h 69"/>
                  <a:gd name="T26" fmla="*/ 1 w 72"/>
                  <a:gd name="T27" fmla="*/ 1 h 69"/>
                  <a:gd name="T28" fmla="*/ 1 w 72"/>
                  <a:gd name="T29" fmla="*/ 1 h 69"/>
                  <a:gd name="T30" fmla="*/ 1 w 72"/>
                  <a:gd name="T31" fmla="*/ 2 h 69"/>
                  <a:gd name="T32" fmla="*/ 0 w 72"/>
                  <a:gd name="T33" fmla="*/ 2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2" h="69">
                    <a:moveTo>
                      <a:pt x="0" y="69"/>
                    </a:moveTo>
                    <a:lnTo>
                      <a:pt x="6" y="61"/>
                    </a:lnTo>
                    <a:lnTo>
                      <a:pt x="15" y="50"/>
                    </a:lnTo>
                    <a:lnTo>
                      <a:pt x="25" y="37"/>
                    </a:lnTo>
                    <a:lnTo>
                      <a:pt x="37" y="24"/>
                    </a:lnTo>
                    <a:lnTo>
                      <a:pt x="48" y="13"/>
                    </a:lnTo>
                    <a:lnTo>
                      <a:pt x="59" y="4"/>
                    </a:lnTo>
                    <a:lnTo>
                      <a:pt x="68" y="0"/>
                    </a:lnTo>
                    <a:lnTo>
                      <a:pt x="72" y="1"/>
                    </a:lnTo>
                    <a:lnTo>
                      <a:pt x="72" y="8"/>
                    </a:lnTo>
                    <a:lnTo>
                      <a:pt x="67" y="18"/>
                    </a:lnTo>
                    <a:lnTo>
                      <a:pt x="56" y="29"/>
                    </a:lnTo>
                    <a:lnTo>
                      <a:pt x="45" y="41"/>
                    </a:lnTo>
                    <a:lnTo>
                      <a:pt x="31" y="52"/>
                    </a:lnTo>
                    <a:lnTo>
                      <a:pt x="18" y="61"/>
                    </a:lnTo>
                    <a:lnTo>
                      <a:pt x="7" y="67"/>
                    </a:lnTo>
                    <a:lnTo>
                      <a:pt x="0" y="6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20" name="Freeform 118">
                <a:extLst>
                  <a:ext uri="{FF2B5EF4-FFF2-40B4-BE49-F238E27FC236}">
                    <a16:creationId xmlns:a16="http://schemas.microsoft.com/office/drawing/2014/main" xmlns="" id="{81AA4CFF-2EDA-46E6-A874-93F27831659E}"/>
                  </a:ext>
                </a:extLst>
              </p:cNvPr>
              <p:cNvSpPr>
                <a:spLocks/>
              </p:cNvSpPr>
              <p:nvPr/>
            </p:nvSpPr>
            <p:spPr bwMode="auto">
              <a:xfrm>
                <a:off x="2875" y="484"/>
                <a:ext cx="33" cy="31"/>
              </a:xfrm>
              <a:custGeom>
                <a:avLst/>
                <a:gdLst>
                  <a:gd name="T0" fmla="*/ 2 w 67"/>
                  <a:gd name="T1" fmla="*/ 1 h 62"/>
                  <a:gd name="T2" fmla="*/ 2 w 67"/>
                  <a:gd name="T3" fmla="*/ 1 h 62"/>
                  <a:gd name="T4" fmla="*/ 1 w 67"/>
                  <a:gd name="T5" fmla="*/ 1 h 62"/>
                  <a:gd name="T6" fmla="*/ 1 w 67"/>
                  <a:gd name="T7" fmla="*/ 1 h 62"/>
                  <a:gd name="T8" fmla="*/ 1 w 67"/>
                  <a:gd name="T9" fmla="*/ 1 h 62"/>
                  <a:gd name="T10" fmla="*/ 0 w 67"/>
                  <a:gd name="T11" fmla="*/ 2 h 62"/>
                  <a:gd name="T12" fmla="*/ 0 w 67"/>
                  <a:gd name="T13" fmla="*/ 2 h 62"/>
                  <a:gd name="T14" fmla="*/ 0 w 67"/>
                  <a:gd name="T15" fmla="*/ 2 h 62"/>
                  <a:gd name="T16" fmla="*/ 0 w 67"/>
                  <a:gd name="T17" fmla="*/ 2 h 62"/>
                  <a:gd name="T18" fmla="*/ 0 w 67"/>
                  <a:gd name="T19" fmla="*/ 2 h 62"/>
                  <a:gd name="T20" fmla="*/ 0 w 67"/>
                  <a:gd name="T21" fmla="*/ 2 h 62"/>
                  <a:gd name="T22" fmla="*/ 0 w 67"/>
                  <a:gd name="T23" fmla="*/ 1 h 62"/>
                  <a:gd name="T24" fmla="*/ 1 w 67"/>
                  <a:gd name="T25" fmla="*/ 1 h 62"/>
                  <a:gd name="T26" fmla="*/ 1 w 67"/>
                  <a:gd name="T27" fmla="*/ 1 h 62"/>
                  <a:gd name="T28" fmla="*/ 1 w 67"/>
                  <a:gd name="T29" fmla="*/ 1 h 62"/>
                  <a:gd name="T30" fmla="*/ 1 w 67"/>
                  <a:gd name="T31" fmla="*/ 0 h 62"/>
                  <a:gd name="T32" fmla="*/ 2 w 67"/>
                  <a:gd name="T33" fmla="*/ 1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62">
                    <a:moveTo>
                      <a:pt x="67" y="4"/>
                    </a:moveTo>
                    <a:lnTo>
                      <a:pt x="66" y="7"/>
                    </a:lnTo>
                    <a:lnTo>
                      <a:pt x="59" y="13"/>
                    </a:lnTo>
                    <a:lnTo>
                      <a:pt x="50" y="20"/>
                    </a:lnTo>
                    <a:lnTo>
                      <a:pt x="40" y="28"/>
                    </a:lnTo>
                    <a:lnTo>
                      <a:pt x="28" y="37"/>
                    </a:lnTo>
                    <a:lnTo>
                      <a:pt x="17" y="46"/>
                    </a:lnTo>
                    <a:lnTo>
                      <a:pt x="7" y="54"/>
                    </a:lnTo>
                    <a:lnTo>
                      <a:pt x="0" y="62"/>
                    </a:lnTo>
                    <a:lnTo>
                      <a:pt x="5" y="51"/>
                    </a:lnTo>
                    <a:lnTo>
                      <a:pt x="12" y="39"/>
                    </a:lnTo>
                    <a:lnTo>
                      <a:pt x="21" y="27"/>
                    </a:lnTo>
                    <a:lnTo>
                      <a:pt x="32" y="15"/>
                    </a:lnTo>
                    <a:lnTo>
                      <a:pt x="43" y="7"/>
                    </a:lnTo>
                    <a:lnTo>
                      <a:pt x="52" y="1"/>
                    </a:lnTo>
                    <a:lnTo>
                      <a:pt x="62" y="0"/>
                    </a:lnTo>
                    <a:lnTo>
                      <a:pt x="67"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21" name="Freeform 119">
                <a:extLst>
                  <a:ext uri="{FF2B5EF4-FFF2-40B4-BE49-F238E27FC236}">
                    <a16:creationId xmlns:a16="http://schemas.microsoft.com/office/drawing/2014/main" xmlns="" id="{9FC55211-CDF9-471D-8621-070E4EE269F8}"/>
                  </a:ext>
                </a:extLst>
              </p:cNvPr>
              <p:cNvSpPr>
                <a:spLocks/>
              </p:cNvSpPr>
              <p:nvPr/>
            </p:nvSpPr>
            <p:spPr bwMode="auto">
              <a:xfrm>
                <a:off x="2807" y="325"/>
                <a:ext cx="40" cy="155"/>
              </a:xfrm>
              <a:custGeom>
                <a:avLst/>
                <a:gdLst>
                  <a:gd name="T0" fmla="*/ 1 w 79"/>
                  <a:gd name="T1" fmla="*/ 9 h 311"/>
                  <a:gd name="T2" fmla="*/ 1 w 79"/>
                  <a:gd name="T3" fmla="*/ 9 h 311"/>
                  <a:gd name="T4" fmla="*/ 1 w 79"/>
                  <a:gd name="T5" fmla="*/ 9 h 311"/>
                  <a:gd name="T6" fmla="*/ 1 w 79"/>
                  <a:gd name="T7" fmla="*/ 9 h 311"/>
                  <a:gd name="T8" fmla="*/ 0 w 79"/>
                  <a:gd name="T9" fmla="*/ 9 h 311"/>
                  <a:gd name="T10" fmla="*/ 1 w 79"/>
                  <a:gd name="T11" fmla="*/ 8 h 311"/>
                  <a:gd name="T12" fmla="*/ 2 w 79"/>
                  <a:gd name="T13" fmla="*/ 7 h 311"/>
                  <a:gd name="T14" fmla="*/ 2 w 79"/>
                  <a:gd name="T15" fmla="*/ 5 h 311"/>
                  <a:gd name="T16" fmla="*/ 3 w 79"/>
                  <a:gd name="T17" fmla="*/ 4 h 311"/>
                  <a:gd name="T18" fmla="*/ 2 w 79"/>
                  <a:gd name="T19" fmla="*/ 3 h 311"/>
                  <a:gd name="T20" fmla="*/ 2 w 79"/>
                  <a:gd name="T21" fmla="*/ 1 h 311"/>
                  <a:gd name="T22" fmla="*/ 2 w 79"/>
                  <a:gd name="T23" fmla="*/ 0 h 311"/>
                  <a:gd name="T24" fmla="*/ 2 w 79"/>
                  <a:gd name="T25" fmla="*/ 0 h 311"/>
                  <a:gd name="T26" fmla="*/ 2 w 79"/>
                  <a:gd name="T27" fmla="*/ 0 h 311"/>
                  <a:gd name="T28" fmla="*/ 3 w 79"/>
                  <a:gd name="T29" fmla="*/ 1 h 311"/>
                  <a:gd name="T30" fmla="*/ 3 w 79"/>
                  <a:gd name="T31" fmla="*/ 3 h 311"/>
                  <a:gd name="T32" fmla="*/ 3 w 79"/>
                  <a:gd name="T33" fmla="*/ 4 h 311"/>
                  <a:gd name="T34" fmla="*/ 3 w 79"/>
                  <a:gd name="T35" fmla="*/ 6 h 311"/>
                  <a:gd name="T36" fmla="*/ 2 w 79"/>
                  <a:gd name="T37" fmla="*/ 7 h 311"/>
                  <a:gd name="T38" fmla="*/ 2 w 79"/>
                  <a:gd name="T39" fmla="*/ 8 h 311"/>
                  <a:gd name="T40" fmla="*/ 1 w 79"/>
                  <a:gd name="T41" fmla="*/ 9 h 3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9" h="311">
                    <a:moveTo>
                      <a:pt x="8" y="311"/>
                    </a:moveTo>
                    <a:lnTo>
                      <a:pt x="4" y="311"/>
                    </a:lnTo>
                    <a:lnTo>
                      <a:pt x="2" y="309"/>
                    </a:lnTo>
                    <a:lnTo>
                      <a:pt x="1" y="307"/>
                    </a:lnTo>
                    <a:lnTo>
                      <a:pt x="0" y="303"/>
                    </a:lnTo>
                    <a:lnTo>
                      <a:pt x="32" y="265"/>
                    </a:lnTo>
                    <a:lnTo>
                      <a:pt x="51" y="225"/>
                    </a:lnTo>
                    <a:lnTo>
                      <a:pt x="63" y="183"/>
                    </a:lnTo>
                    <a:lnTo>
                      <a:pt x="66" y="142"/>
                    </a:lnTo>
                    <a:lnTo>
                      <a:pt x="64" y="101"/>
                    </a:lnTo>
                    <a:lnTo>
                      <a:pt x="58" y="63"/>
                    </a:lnTo>
                    <a:lnTo>
                      <a:pt x="51" y="29"/>
                    </a:lnTo>
                    <a:lnTo>
                      <a:pt x="45" y="0"/>
                    </a:lnTo>
                    <a:lnTo>
                      <a:pt x="61" y="20"/>
                    </a:lnTo>
                    <a:lnTo>
                      <a:pt x="72" y="53"/>
                    </a:lnTo>
                    <a:lnTo>
                      <a:pt x="79" y="97"/>
                    </a:lnTo>
                    <a:lnTo>
                      <a:pt x="79" y="146"/>
                    </a:lnTo>
                    <a:lnTo>
                      <a:pt x="73" y="196"/>
                    </a:lnTo>
                    <a:lnTo>
                      <a:pt x="59" y="243"/>
                    </a:lnTo>
                    <a:lnTo>
                      <a:pt x="38" y="283"/>
                    </a:lnTo>
                    <a:lnTo>
                      <a:pt x="8" y="31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22" name="Freeform 120">
                <a:extLst>
                  <a:ext uri="{FF2B5EF4-FFF2-40B4-BE49-F238E27FC236}">
                    <a16:creationId xmlns:a16="http://schemas.microsoft.com/office/drawing/2014/main" xmlns="" id="{2C36B57A-4993-4CBB-8EB8-1188638AC1CC}"/>
                  </a:ext>
                </a:extLst>
              </p:cNvPr>
              <p:cNvSpPr>
                <a:spLocks/>
              </p:cNvSpPr>
              <p:nvPr/>
            </p:nvSpPr>
            <p:spPr bwMode="auto">
              <a:xfrm>
                <a:off x="2806" y="326"/>
                <a:ext cx="33" cy="20"/>
              </a:xfrm>
              <a:custGeom>
                <a:avLst/>
                <a:gdLst>
                  <a:gd name="T0" fmla="*/ 2 w 67"/>
                  <a:gd name="T1" fmla="*/ 1 h 41"/>
                  <a:gd name="T2" fmla="*/ 1 w 67"/>
                  <a:gd name="T3" fmla="*/ 1 h 41"/>
                  <a:gd name="T4" fmla="*/ 1 w 67"/>
                  <a:gd name="T5" fmla="*/ 0 h 41"/>
                  <a:gd name="T6" fmla="*/ 1 w 67"/>
                  <a:gd name="T7" fmla="*/ 0 h 41"/>
                  <a:gd name="T8" fmla="*/ 0 w 67"/>
                  <a:gd name="T9" fmla="*/ 0 h 41"/>
                  <a:gd name="T10" fmla="*/ 0 w 67"/>
                  <a:gd name="T11" fmla="*/ 0 h 41"/>
                  <a:gd name="T12" fmla="*/ 0 w 67"/>
                  <a:gd name="T13" fmla="*/ 0 h 41"/>
                  <a:gd name="T14" fmla="*/ 0 w 67"/>
                  <a:gd name="T15" fmla="*/ 0 h 41"/>
                  <a:gd name="T16" fmla="*/ 0 w 67"/>
                  <a:gd name="T17" fmla="*/ 0 h 41"/>
                  <a:gd name="T18" fmla="*/ 0 w 67"/>
                  <a:gd name="T19" fmla="*/ 0 h 41"/>
                  <a:gd name="T20" fmla="*/ 0 w 67"/>
                  <a:gd name="T21" fmla="*/ 0 h 41"/>
                  <a:gd name="T22" fmla="*/ 0 w 67"/>
                  <a:gd name="T23" fmla="*/ 0 h 41"/>
                  <a:gd name="T24" fmla="*/ 0 w 67"/>
                  <a:gd name="T25" fmla="*/ 0 h 41"/>
                  <a:gd name="T26" fmla="*/ 1 w 67"/>
                  <a:gd name="T27" fmla="*/ 0 h 41"/>
                  <a:gd name="T28" fmla="*/ 1 w 67"/>
                  <a:gd name="T29" fmla="*/ 0 h 41"/>
                  <a:gd name="T30" fmla="*/ 1 w 67"/>
                  <a:gd name="T31" fmla="*/ 1 h 41"/>
                  <a:gd name="T32" fmla="*/ 2 w 67"/>
                  <a:gd name="T33" fmla="*/ 1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41">
                    <a:moveTo>
                      <a:pt x="67" y="41"/>
                    </a:moveTo>
                    <a:lnTo>
                      <a:pt x="60" y="33"/>
                    </a:lnTo>
                    <a:lnTo>
                      <a:pt x="51" y="25"/>
                    </a:lnTo>
                    <a:lnTo>
                      <a:pt x="41" y="18"/>
                    </a:lnTo>
                    <a:lnTo>
                      <a:pt x="30" y="11"/>
                    </a:lnTo>
                    <a:lnTo>
                      <a:pt x="20" y="5"/>
                    </a:lnTo>
                    <a:lnTo>
                      <a:pt x="11" y="2"/>
                    </a:lnTo>
                    <a:lnTo>
                      <a:pt x="4" y="0"/>
                    </a:lnTo>
                    <a:lnTo>
                      <a:pt x="0" y="3"/>
                    </a:lnTo>
                    <a:lnTo>
                      <a:pt x="1" y="6"/>
                    </a:lnTo>
                    <a:lnTo>
                      <a:pt x="6" y="10"/>
                    </a:lnTo>
                    <a:lnTo>
                      <a:pt x="14" y="13"/>
                    </a:lnTo>
                    <a:lnTo>
                      <a:pt x="23" y="18"/>
                    </a:lnTo>
                    <a:lnTo>
                      <a:pt x="35" y="22"/>
                    </a:lnTo>
                    <a:lnTo>
                      <a:pt x="46" y="28"/>
                    </a:lnTo>
                    <a:lnTo>
                      <a:pt x="58" y="34"/>
                    </a:lnTo>
                    <a:lnTo>
                      <a:pt x="67" y="4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23" name="Freeform 121">
                <a:extLst>
                  <a:ext uri="{FF2B5EF4-FFF2-40B4-BE49-F238E27FC236}">
                    <a16:creationId xmlns:a16="http://schemas.microsoft.com/office/drawing/2014/main" xmlns="" id="{2154C1BC-166D-4128-B3C6-5BF487AA3A78}"/>
                  </a:ext>
                </a:extLst>
              </p:cNvPr>
              <p:cNvSpPr>
                <a:spLocks/>
              </p:cNvSpPr>
              <p:nvPr/>
            </p:nvSpPr>
            <p:spPr bwMode="auto">
              <a:xfrm>
                <a:off x="2805" y="337"/>
                <a:ext cx="37" cy="23"/>
              </a:xfrm>
              <a:custGeom>
                <a:avLst/>
                <a:gdLst>
                  <a:gd name="T0" fmla="*/ 0 w 74"/>
                  <a:gd name="T1" fmla="*/ 1 h 46"/>
                  <a:gd name="T2" fmla="*/ 1 w 74"/>
                  <a:gd name="T3" fmla="*/ 0 h 46"/>
                  <a:gd name="T4" fmla="*/ 1 w 74"/>
                  <a:gd name="T5" fmla="*/ 1 h 46"/>
                  <a:gd name="T6" fmla="*/ 1 w 74"/>
                  <a:gd name="T7" fmla="*/ 1 h 46"/>
                  <a:gd name="T8" fmla="*/ 1 w 74"/>
                  <a:gd name="T9" fmla="*/ 1 h 46"/>
                  <a:gd name="T10" fmla="*/ 2 w 74"/>
                  <a:gd name="T11" fmla="*/ 1 h 46"/>
                  <a:gd name="T12" fmla="*/ 2 w 74"/>
                  <a:gd name="T13" fmla="*/ 1 h 46"/>
                  <a:gd name="T14" fmla="*/ 3 w 74"/>
                  <a:gd name="T15" fmla="*/ 2 h 46"/>
                  <a:gd name="T16" fmla="*/ 3 w 74"/>
                  <a:gd name="T17" fmla="*/ 2 h 46"/>
                  <a:gd name="T18" fmla="*/ 3 w 74"/>
                  <a:gd name="T19" fmla="*/ 2 h 46"/>
                  <a:gd name="T20" fmla="*/ 2 w 74"/>
                  <a:gd name="T21" fmla="*/ 2 h 46"/>
                  <a:gd name="T22" fmla="*/ 2 w 74"/>
                  <a:gd name="T23" fmla="*/ 1 h 46"/>
                  <a:gd name="T24" fmla="*/ 1 w 74"/>
                  <a:gd name="T25" fmla="*/ 1 h 46"/>
                  <a:gd name="T26" fmla="*/ 1 w 74"/>
                  <a:gd name="T27" fmla="*/ 1 h 46"/>
                  <a:gd name="T28" fmla="*/ 1 w 74"/>
                  <a:gd name="T29" fmla="*/ 1 h 46"/>
                  <a:gd name="T30" fmla="*/ 1 w 74"/>
                  <a:gd name="T31" fmla="*/ 1 h 46"/>
                  <a:gd name="T32" fmla="*/ 0 w 74"/>
                  <a:gd name="T33" fmla="*/ 1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4" h="46">
                    <a:moveTo>
                      <a:pt x="0" y="1"/>
                    </a:moveTo>
                    <a:lnTo>
                      <a:pt x="4" y="0"/>
                    </a:lnTo>
                    <a:lnTo>
                      <a:pt x="11" y="1"/>
                    </a:lnTo>
                    <a:lnTo>
                      <a:pt x="20" y="5"/>
                    </a:lnTo>
                    <a:lnTo>
                      <a:pt x="31" y="11"/>
                    </a:lnTo>
                    <a:lnTo>
                      <a:pt x="44" y="18"/>
                    </a:lnTo>
                    <a:lnTo>
                      <a:pt x="55" y="26"/>
                    </a:lnTo>
                    <a:lnTo>
                      <a:pt x="66" y="36"/>
                    </a:lnTo>
                    <a:lnTo>
                      <a:pt x="74" y="46"/>
                    </a:lnTo>
                    <a:lnTo>
                      <a:pt x="65" y="41"/>
                    </a:lnTo>
                    <a:lnTo>
                      <a:pt x="53" y="35"/>
                    </a:lnTo>
                    <a:lnTo>
                      <a:pt x="40" y="28"/>
                    </a:lnTo>
                    <a:lnTo>
                      <a:pt x="29" y="22"/>
                    </a:lnTo>
                    <a:lnTo>
                      <a:pt x="17" y="15"/>
                    </a:lnTo>
                    <a:lnTo>
                      <a:pt x="8" y="9"/>
                    </a:lnTo>
                    <a:lnTo>
                      <a:pt x="1" y="5"/>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24" name="Freeform 122">
                <a:extLst>
                  <a:ext uri="{FF2B5EF4-FFF2-40B4-BE49-F238E27FC236}">
                    <a16:creationId xmlns:a16="http://schemas.microsoft.com/office/drawing/2014/main" xmlns="" id="{299AF391-B234-4B4F-908C-097A1CF0063E}"/>
                  </a:ext>
                </a:extLst>
              </p:cNvPr>
              <p:cNvSpPr>
                <a:spLocks/>
              </p:cNvSpPr>
              <p:nvPr/>
            </p:nvSpPr>
            <p:spPr bwMode="auto">
              <a:xfrm>
                <a:off x="2797" y="360"/>
                <a:ext cx="48" cy="31"/>
              </a:xfrm>
              <a:custGeom>
                <a:avLst/>
                <a:gdLst>
                  <a:gd name="T0" fmla="*/ 0 w 96"/>
                  <a:gd name="T1" fmla="*/ 0 h 64"/>
                  <a:gd name="T2" fmla="*/ 1 w 96"/>
                  <a:gd name="T3" fmla="*/ 0 h 64"/>
                  <a:gd name="T4" fmla="*/ 1 w 96"/>
                  <a:gd name="T5" fmla="*/ 0 h 64"/>
                  <a:gd name="T6" fmla="*/ 1 w 96"/>
                  <a:gd name="T7" fmla="*/ 0 h 64"/>
                  <a:gd name="T8" fmla="*/ 2 w 96"/>
                  <a:gd name="T9" fmla="*/ 0 h 64"/>
                  <a:gd name="T10" fmla="*/ 2 w 96"/>
                  <a:gd name="T11" fmla="*/ 0 h 64"/>
                  <a:gd name="T12" fmla="*/ 3 w 96"/>
                  <a:gd name="T13" fmla="*/ 1 h 64"/>
                  <a:gd name="T14" fmla="*/ 3 w 96"/>
                  <a:gd name="T15" fmla="*/ 1 h 64"/>
                  <a:gd name="T16" fmla="*/ 3 w 96"/>
                  <a:gd name="T17" fmla="*/ 1 h 64"/>
                  <a:gd name="T18" fmla="*/ 3 w 96"/>
                  <a:gd name="T19" fmla="*/ 1 h 64"/>
                  <a:gd name="T20" fmla="*/ 3 w 96"/>
                  <a:gd name="T21" fmla="*/ 1 h 64"/>
                  <a:gd name="T22" fmla="*/ 2 w 96"/>
                  <a:gd name="T23" fmla="*/ 1 h 64"/>
                  <a:gd name="T24" fmla="*/ 2 w 96"/>
                  <a:gd name="T25" fmla="*/ 1 h 64"/>
                  <a:gd name="T26" fmla="*/ 1 w 96"/>
                  <a:gd name="T27" fmla="*/ 0 h 64"/>
                  <a:gd name="T28" fmla="*/ 1 w 96"/>
                  <a:gd name="T29" fmla="*/ 0 h 64"/>
                  <a:gd name="T30" fmla="*/ 1 w 96"/>
                  <a:gd name="T31" fmla="*/ 0 h 64"/>
                  <a:gd name="T32" fmla="*/ 0 w 96"/>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6" h="64">
                    <a:moveTo>
                      <a:pt x="0" y="1"/>
                    </a:moveTo>
                    <a:lnTo>
                      <a:pt x="5" y="0"/>
                    </a:lnTo>
                    <a:lnTo>
                      <a:pt x="15" y="3"/>
                    </a:lnTo>
                    <a:lnTo>
                      <a:pt x="29" y="8"/>
                    </a:lnTo>
                    <a:lnTo>
                      <a:pt x="44" y="16"/>
                    </a:lnTo>
                    <a:lnTo>
                      <a:pt x="60" y="27"/>
                    </a:lnTo>
                    <a:lnTo>
                      <a:pt x="75" y="39"/>
                    </a:lnTo>
                    <a:lnTo>
                      <a:pt x="88" y="51"/>
                    </a:lnTo>
                    <a:lnTo>
                      <a:pt x="96" y="64"/>
                    </a:lnTo>
                    <a:lnTo>
                      <a:pt x="88" y="58"/>
                    </a:lnTo>
                    <a:lnTo>
                      <a:pt x="75" y="51"/>
                    </a:lnTo>
                    <a:lnTo>
                      <a:pt x="59" y="42"/>
                    </a:lnTo>
                    <a:lnTo>
                      <a:pt x="42" y="33"/>
                    </a:lnTo>
                    <a:lnTo>
                      <a:pt x="24" y="22"/>
                    </a:lnTo>
                    <a:lnTo>
                      <a:pt x="10" y="14"/>
                    </a:lnTo>
                    <a:lnTo>
                      <a:pt x="2" y="6"/>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25" name="Freeform 123">
                <a:extLst>
                  <a:ext uri="{FF2B5EF4-FFF2-40B4-BE49-F238E27FC236}">
                    <a16:creationId xmlns:a16="http://schemas.microsoft.com/office/drawing/2014/main" xmlns="" id="{360C0C51-2DE1-4D0C-A731-AF33AC599EDA}"/>
                  </a:ext>
                </a:extLst>
              </p:cNvPr>
              <p:cNvSpPr>
                <a:spLocks/>
              </p:cNvSpPr>
              <p:nvPr/>
            </p:nvSpPr>
            <p:spPr bwMode="auto">
              <a:xfrm>
                <a:off x="2790" y="386"/>
                <a:ext cx="52" cy="34"/>
              </a:xfrm>
              <a:custGeom>
                <a:avLst/>
                <a:gdLst>
                  <a:gd name="T0" fmla="*/ 0 w 105"/>
                  <a:gd name="T1" fmla="*/ 1 h 68"/>
                  <a:gd name="T2" fmla="*/ 0 w 105"/>
                  <a:gd name="T3" fmla="*/ 0 h 68"/>
                  <a:gd name="T4" fmla="*/ 0 w 105"/>
                  <a:gd name="T5" fmla="*/ 1 h 68"/>
                  <a:gd name="T6" fmla="*/ 1 w 105"/>
                  <a:gd name="T7" fmla="*/ 1 h 68"/>
                  <a:gd name="T8" fmla="*/ 1 w 105"/>
                  <a:gd name="T9" fmla="*/ 1 h 68"/>
                  <a:gd name="T10" fmla="*/ 2 w 105"/>
                  <a:gd name="T11" fmla="*/ 1 h 68"/>
                  <a:gd name="T12" fmla="*/ 2 w 105"/>
                  <a:gd name="T13" fmla="*/ 2 h 68"/>
                  <a:gd name="T14" fmla="*/ 3 w 105"/>
                  <a:gd name="T15" fmla="*/ 2 h 68"/>
                  <a:gd name="T16" fmla="*/ 3 w 105"/>
                  <a:gd name="T17" fmla="*/ 3 h 68"/>
                  <a:gd name="T18" fmla="*/ 3 w 105"/>
                  <a:gd name="T19" fmla="*/ 2 h 68"/>
                  <a:gd name="T20" fmla="*/ 2 w 105"/>
                  <a:gd name="T21" fmla="*/ 2 h 68"/>
                  <a:gd name="T22" fmla="*/ 2 w 105"/>
                  <a:gd name="T23" fmla="*/ 2 h 68"/>
                  <a:gd name="T24" fmla="*/ 1 w 105"/>
                  <a:gd name="T25" fmla="*/ 2 h 68"/>
                  <a:gd name="T26" fmla="*/ 0 w 105"/>
                  <a:gd name="T27" fmla="*/ 1 h 68"/>
                  <a:gd name="T28" fmla="*/ 0 w 105"/>
                  <a:gd name="T29" fmla="*/ 1 h 68"/>
                  <a:gd name="T30" fmla="*/ 0 w 105"/>
                  <a:gd name="T31" fmla="*/ 1 h 68"/>
                  <a:gd name="T32" fmla="*/ 0 w 105"/>
                  <a:gd name="T33" fmla="*/ 1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5" h="68">
                    <a:moveTo>
                      <a:pt x="0" y="1"/>
                    </a:moveTo>
                    <a:lnTo>
                      <a:pt x="6" y="0"/>
                    </a:lnTo>
                    <a:lnTo>
                      <a:pt x="17" y="4"/>
                    </a:lnTo>
                    <a:lnTo>
                      <a:pt x="33" y="11"/>
                    </a:lnTo>
                    <a:lnTo>
                      <a:pt x="51" y="21"/>
                    </a:lnTo>
                    <a:lnTo>
                      <a:pt x="69" y="32"/>
                    </a:lnTo>
                    <a:lnTo>
                      <a:pt x="85" y="45"/>
                    </a:lnTo>
                    <a:lnTo>
                      <a:pt x="98" y="57"/>
                    </a:lnTo>
                    <a:lnTo>
                      <a:pt x="105" y="68"/>
                    </a:lnTo>
                    <a:lnTo>
                      <a:pt x="97" y="64"/>
                    </a:lnTo>
                    <a:lnTo>
                      <a:pt x="83" y="57"/>
                    </a:lnTo>
                    <a:lnTo>
                      <a:pt x="66" y="46"/>
                    </a:lnTo>
                    <a:lnTo>
                      <a:pt x="46" y="35"/>
                    </a:lnTo>
                    <a:lnTo>
                      <a:pt x="29" y="24"/>
                    </a:lnTo>
                    <a:lnTo>
                      <a:pt x="13" y="14"/>
                    </a:lnTo>
                    <a:lnTo>
                      <a:pt x="4" y="6"/>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26" name="Freeform 124">
                <a:extLst>
                  <a:ext uri="{FF2B5EF4-FFF2-40B4-BE49-F238E27FC236}">
                    <a16:creationId xmlns:a16="http://schemas.microsoft.com/office/drawing/2014/main" xmlns="" id="{62EBFFBE-429D-4162-9DB4-5E44D1D88D18}"/>
                  </a:ext>
                </a:extLst>
              </p:cNvPr>
              <p:cNvSpPr>
                <a:spLocks/>
              </p:cNvSpPr>
              <p:nvPr/>
            </p:nvSpPr>
            <p:spPr bwMode="auto">
              <a:xfrm>
                <a:off x="2794" y="402"/>
                <a:ext cx="43" cy="37"/>
              </a:xfrm>
              <a:custGeom>
                <a:avLst/>
                <a:gdLst>
                  <a:gd name="T0" fmla="*/ 0 w 85"/>
                  <a:gd name="T1" fmla="*/ 0 h 72"/>
                  <a:gd name="T2" fmla="*/ 1 w 85"/>
                  <a:gd name="T3" fmla="*/ 0 h 72"/>
                  <a:gd name="T4" fmla="*/ 1 w 85"/>
                  <a:gd name="T5" fmla="*/ 1 h 72"/>
                  <a:gd name="T6" fmla="*/ 1 w 85"/>
                  <a:gd name="T7" fmla="*/ 1 h 72"/>
                  <a:gd name="T8" fmla="*/ 2 w 85"/>
                  <a:gd name="T9" fmla="*/ 1 h 72"/>
                  <a:gd name="T10" fmla="*/ 2 w 85"/>
                  <a:gd name="T11" fmla="*/ 2 h 72"/>
                  <a:gd name="T12" fmla="*/ 3 w 85"/>
                  <a:gd name="T13" fmla="*/ 2 h 72"/>
                  <a:gd name="T14" fmla="*/ 3 w 85"/>
                  <a:gd name="T15" fmla="*/ 2 h 72"/>
                  <a:gd name="T16" fmla="*/ 3 w 85"/>
                  <a:gd name="T17" fmla="*/ 3 h 72"/>
                  <a:gd name="T18" fmla="*/ 3 w 85"/>
                  <a:gd name="T19" fmla="*/ 3 h 72"/>
                  <a:gd name="T20" fmla="*/ 3 w 85"/>
                  <a:gd name="T21" fmla="*/ 2 h 72"/>
                  <a:gd name="T22" fmla="*/ 2 w 85"/>
                  <a:gd name="T23" fmla="*/ 2 h 72"/>
                  <a:gd name="T24" fmla="*/ 2 w 85"/>
                  <a:gd name="T25" fmla="*/ 2 h 72"/>
                  <a:gd name="T26" fmla="*/ 1 w 85"/>
                  <a:gd name="T27" fmla="*/ 1 h 72"/>
                  <a:gd name="T28" fmla="*/ 1 w 85"/>
                  <a:gd name="T29" fmla="*/ 1 h 72"/>
                  <a:gd name="T30" fmla="*/ 1 w 85"/>
                  <a:gd name="T31" fmla="*/ 1 h 72"/>
                  <a:gd name="T32" fmla="*/ 0 w 85"/>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5" h="72">
                    <a:moveTo>
                      <a:pt x="0" y="0"/>
                    </a:moveTo>
                    <a:lnTo>
                      <a:pt x="5" y="0"/>
                    </a:lnTo>
                    <a:lnTo>
                      <a:pt x="15" y="5"/>
                    </a:lnTo>
                    <a:lnTo>
                      <a:pt x="28" y="15"/>
                    </a:lnTo>
                    <a:lnTo>
                      <a:pt x="43" y="25"/>
                    </a:lnTo>
                    <a:lnTo>
                      <a:pt x="58" y="39"/>
                    </a:lnTo>
                    <a:lnTo>
                      <a:pt x="72" y="51"/>
                    </a:lnTo>
                    <a:lnTo>
                      <a:pt x="81" y="63"/>
                    </a:lnTo>
                    <a:lnTo>
                      <a:pt x="85" y="72"/>
                    </a:lnTo>
                    <a:lnTo>
                      <a:pt x="77" y="66"/>
                    </a:lnTo>
                    <a:lnTo>
                      <a:pt x="65" y="57"/>
                    </a:lnTo>
                    <a:lnTo>
                      <a:pt x="50" y="47"/>
                    </a:lnTo>
                    <a:lnTo>
                      <a:pt x="35" y="35"/>
                    </a:lnTo>
                    <a:lnTo>
                      <a:pt x="20" y="24"/>
                    </a:lnTo>
                    <a:lnTo>
                      <a:pt x="8" y="13"/>
                    </a:lnTo>
                    <a:lnTo>
                      <a:pt x="1" y="5"/>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27" name="Freeform 125">
                <a:extLst>
                  <a:ext uri="{FF2B5EF4-FFF2-40B4-BE49-F238E27FC236}">
                    <a16:creationId xmlns:a16="http://schemas.microsoft.com/office/drawing/2014/main" xmlns="" id="{9C31F1E4-BF59-472D-A336-0F812705E428}"/>
                  </a:ext>
                </a:extLst>
              </p:cNvPr>
              <p:cNvSpPr>
                <a:spLocks/>
              </p:cNvSpPr>
              <p:nvPr/>
            </p:nvSpPr>
            <p:spPr bwMode="auto">
              <a:xfrm>
                <a:off x="2795" y="422"/>
                <a:ext cx="35" cy="31"/>
              </a:xfrm>
              <a:custGeom>
                <a:avLst/>
                <a:gdLst>
                  <a:gd name="T0" fmla="*/ 0 w 70"/>
                  <a:gd name="T1" fmla="*/ 0 h 62"/>
                  <a:gd name="T2" fmla="*/ 1 w 70"/>
                  <a:gd name="T3" fmla="*/ 0 h 62"/>
                  <a:gd name="T4" fmla="*/ 1 w 70"/>
                  <a:gd name="T5" fmla="*/ 1 h 62"/>
                  <a:gd name="T6" fmla="*/ 1 w 70"/>
                  <a:gd name="T7" fmla="*/ 1 h 62"/>
                  <a:gd name="T8" fmla="*/ 2 w 70"/>
                  <a:gd name="T9" fmla="*/ 1 h 62"/>
                  <a:gd name="T10" fmla="*/ 2 w 70"/>
                  <a:gd name="T11" fmla="*/ 1 h 62"/>
                  <a:gd name="T12" fmla="*/ 2 w 70"/>
                  <a:gd name="T13" fmla="*/ 2 h 62"/>
                  <a:gd name="T14" fmla="*/ 3 w 70"/>
                  <a:gd name="T15" fmla="*/ 2 h 62"/>
                  <a:gd name="T16" fmla="*/ 3 w 70"/>
                  <a:gd name="T17" fmla="*/ 2 h 62"/>
                  <a:gd name="T18" fmla="*/ 2 w 70"/>
                  <a:gd name="T19" fmla="*/ 2 h 62"/>
                  <a:gd name="T20" fmla="*/ 2 w 70"/>
                  <a:gd name="T21" fmla="*/ 2 h 62"/>
                  <a:gd name="T22" fmla="*/ 2 w 70"/>
                  <a:gd name="T23" fmla="*/ 2 h 62"/>
                  <a:gd name="T24" fmla="*/ 1 w 70"/>
                  <a:gd name="T25" fmla="*/ 1 h 62"/>
                  <a:gd name="T26" fmla="*/ 1 w 70"/>
                  <a:gd name="T27" fmla="*/ 1 h 62"/>
                  <a:gd name="T28" fmla="*/ 1 w 70"/>
                  <a:gd name="T29" fmla="*/ 1 h 62"/>
                  <a:gd name="T30" fmla="*/ 1 w 70"/>
                  <a:gd name="T31" fmla="*/ 1 h 62"/>
                  <a:gd name="T32" fmla="*/ 0 w 70"/>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0" h="62">
                    <a:moveTo>
                      <a:pt x="0" y="0"/>
                    </a:moveTo>
                    <a:lnTo>
                      <a:pt x="4" y="0"/>
                    </a:lnTo>
                    <a:lnTo>
                      <a:pt x="12" y="2"/>
                    </a:lnTo>
                    <a:lnTo>
                      <a:pt x="24" y="9"/>
                    </a:lnTo>
                    <a:lnTo>
                      <a:pt x="35" y="17"/>
                    </a:lnTo>
                    <a:lnTo>
                      <a:pt x="47" y="26"/>
                    </a:lnTo>
                    <a:lnTo>
                      <a:pt x="57" y="38"/>
                    </a:lnTo>
                    <a:lnTo>
                      <a:pt x="65" y="49"/>
                    </a:lnTo>
                    <a:lnTo>
                      <a:pt x="70" y="62"/>
                    </a:lnTo>
                    <a:lnTo>
                      <a:pt x="63" y="55"/>
                    </a:lnTo>
                    <a:lnTo>
                      <a:pt x="53" y="47"/>
                    </a:lnTo>
                    <a:lnTo>
                      <a:pt x="40" y="38"/>
                    </a:lnTo>
                    <a:lnTo>
                      <a:pt x="27" y="27"/>
                    </a:lnTo>
                    <a:lnTo>
                      <a:pt x="16" y="18"/>
                    </a:lnTo>
                    <a:lnTo>
                      <a:pt x="7" y="10"/>
                    </a:lnTo>
                    <a:lnTo>
                      <a:pt x="1"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28" name="Freeform 126">
                <a:extLst>
                  <a:ext uri="{FF2B5EF4-FFF2-40B4-BE49-F238E27FC236}">
                    <a16:creationId xmlns:a16="http://schemas.microsoft.com/office/drawing/2014/main" xmlns="" id="{9354E085-3AE7-416E-8C6D-AE7055D53AF8}"/>
                  </a:ext>
                </a:extLst>
              </p:cNvPr>
              <p:cNvSpPr>
                <a:spLocks/>
              </p:cNvSpPr>
              <p:nvPr/>
            </p:nvSpPr>
            <p:spPr bwMode="auto">
              <a:xfrm>
                <a:off x="2795" y="441"/>
                <a:ext cx="25" cy="26"/>
              </a:xfrm>
              <a:custGeom>
                <a:avLst/>
                <a:gdLst>
                  <a:gd name="T0" fmla="*/ 0 w 49"/>
                  <a:gd name="T1" fmla="*/ 0 h 53"/>
                  <a:gd name="T2" fmla="*/ 1 w 49"/>
                  <a:gd name="T3" fmla="*/ 0 h 53"/>
                  <a:gd name="T4" fmla="*/ 1 w 49"/>
                  <a:gd name="T5" fmla="*/ 0 h 53"/>
                  <a:gd name="T6" fmla="*/ 1 w 49"/>
                  <a:gd name="T7" fmla="*/ 0 h 53"/>
                  <a:gd name="T8" fmla="*/ 1 w 49"/>
                  <a:gd name="T9" fmla="*/ 0 h 53"/>
                  <a:gd name="T10" fmla="*/ 2 w 49"/>
                  <a:gd name="T11" fmla="*/ 0 h 53"/>
                  <a:gd name="T12" fmla="*/ 2 w 49"/>
                  <a:gd name="T13" fmla="*/ 1 h 53"/>
                  <a:gd name="T14" fmla="*/ 2 w 49"/>
                  <a:gd name="T15" fmla="*/ 1 h 53"/>
                  <a:gd name="T16" fmla="*/ 2 w 49"/>
                  <a:gd name="T17" fmla="*/ 1 h 53"/>
                  <a:gd name="T18" fmla="*/ 2 w 49"/>
                  <a:gd name="T19" fmla="*/ 1 h 53"/>
                  <a:gd name="T20" fmla="*/ 2 w 49"/>
                  <a:gd name="T21" fmla="*/ 1 h 53"/>
                  <a:gd name="T22" fmla="*/ 1 w 49"/>
                  <a:gd name="T23" fmla="*/ 1 h 53"/>
                  <a:gd name="T24" fmla="*/ 1 w 49"/>
                  <a:gd name="T25" fmla="*/ 0 h 53"/>
                  <a:gd name="T26" fmla="*/ 1 w 49"/>
                  <a:gd name="T27" fmla="*/ 0 h 53"/>
                  <a:gd name="T28" fmla="*/ 1 w 49"/>
                  <a:gd name="T29" fmla="*/ 0 h 53"/>
                  <a:gd name="T30" fmla="*/ 1 w 49"/>
                  <a:gd name="T31" fmla="*/ 0 h 53"/>
                  <a:gd name="T32" fmla="*/ 0 w 49"/>
                  <a:gd name="T33" fmla="*/ 0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53">
                    <a:moveTo>
                      <a:pt x="0" y="0"/>
                    </a:moveTo>
                    <a:lnTo>
                      <a:pt x="3" y="0"/>
                    </a:lnTo>
                    <a:lnTo>
                      <a:pt x="10" y="3"/>
                    </a:lnTo>
                    <a:lnTo>
                      <a:pt x="19" y="10"/>
                    </a:lnTo>
                    <a:lnTo>
                      <a:pt x="28" y="18"/>
                    </a:lnTo>
                    <a:lnTo>
                      <a:pt x="36" y="29"/>
                    </a:lnTo>
                    <a:lnTo>
                      <a:pt x="43" y="38"/>
                    </a:lnTo>
                    <a:lnTo>
                      <a:pt x="48" y="47"/>
                    </a:lnTo>
                    <a:lnTo>
                      <a:pt x="49" y="53"/>
                    </a:lnTo>
                    <a:lnTo>
                      <a:pt x="45" y="47"/>
                    </a:lnTo>
                    <a:lnTo>
                      <a:pt x="36" y="40"/>
                    </a:lnTo>
                    <a:lnTo>
                      <a:pt x="28" y="33"/>
                    </a:lnTo>
                    <a:lnTo>
                      <a:pt x="20" y="25"/>
                    </a:lnTo>
                    <a:lnTo>
                      <a:pt x="12" y="17"/>
                    </a:lnTo>
                    <a:lnTo>
                      <a:pt x="5" y="10"/>
                    </a:lnTo>
                    <a:lnTo>
                      <a:pt x="1"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29" name="Freeform 127">
                <a:extLst>
                  <a:ext uri="{FF2B5EF4-FFF2-40B4-BE49-F238E27FC236}">
                    <a16:creationId xmlns:a16="http://schemas.microsoft.com/office/drawing/2014/main" xmlns="" id="{2E5889AE-5BE6-40E2-809A-BE7D6724CFA0}"/>
                  </a:ext>
                </a:extLst>
              </p:cNvPr>
              <p:cNvSpPr>
                <a:spLocks/>
              </p:cNvSpPr>
              <p:nvPr/>
            </p:nvSpPr>
            <p:spPr bwMode="auto">
              <a:xfrm>
                <a:off x="2797" y="458"/>
                <a:ext cx="17" cy="18"/>
              </a:xfrm>
              <a:custGeom>
                <a:avLst/>
                <a:gdLst>
                  <a:gd name="T0" fmla="*/ 0 w 35"/>
                  <a:gd name="T1" fmla="*/ 0 h 36"/>
                  <a:gd name="T2" fmla="*/ 0 w 35"/>
                  <a:gd name="T3" fmla="*/ 0 h 36"/>
                  <a:gd name="T4" fmla="*/ 0 w 35"/>
                  <a:gd name="T5" fmla="*/ 1 h 36"/>
                  <a:gd name="T6" fmla="*/ 0 w 35"/>
                  <a:gd name="T7" fmla="*/ 1 h 36"/>
                  <a:gd name="T8" fmla="*/ 0 w 35"/>
                  <a:gd name="T9" fmla="*/ 1 h 36"/>
                  <a:gd name="T10" fmla="*/ 0 w 35"/>
                  <a:gd name="T11" fmla="*/ 1 h 36"/>
                  <a:gd name="T12" fmla="*/ 1 w 35"/>
                  <a:gd name="T13" fmla="*/ 1 h 36"/>
                  <a:gd name="T14" fmla="*/ 1 w 35"/>
                  <a:gd name="T15" fmla="*/ 1 h 36"/>
                  <a:gd name="T16" fmla="*/ 1 w 35"/>
                  <a:gd name="T17" fmla="*/ 2 h 36"/>
                  <a:gd name="T18" fmla="*/ 0 w 35"/>
                  <a:gd name="T19" fmla="*/ 1 h 36"/>
                  <a:gd name="T20" fmla="*/ 0 w 35"/>
                  <a:gd name="T21" fmla="*/ 1 h 36"/>
                  <a:gd name="T22" fmla="*/ 0 w 35"/>
                  <a:gd name="T23" fmla="*/ 1 h 36"/>
                  <a:gd name="T24" fmla="*/ 0 w 35"/>
                  <a:gd name="T25" fmla="*/ 1 h 36"/>
                  <a:gd name="T26" fmla="*/ 0 w 35"/>
                  <a:gd name="T27" fmla="*/ 1 h 36"/>
                  <a:gd name="T28" fmla="*/ 0 w 35"/>
                  <a:gd name="T29" fmla="*/ 1 h 36"/>
                  <a:gd name="T30" fmla="*/ 0 w 35"/>
                  <a:gd name="T31" fmla="*/ 1 h 36"/>
                  <a:gd name="T32" fmla="*/ 0 w 35"/>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5" h="36">
                    <a:moveTo>
                      <a:pt x="2" y="0"/>
                    </a:moveTo>
                    <a:lnTo>
                      <a:pt x="6" y="0"/>
                    </a:lnTo>
                    <a:lnTo>
                      <a:pt x="10" y="3"/>
                    </a:lnTo>
                    <a:lnTo>
                      <a:pt x="17" y="6"/>
                    </a:lnTo>
                    <a:lnTo>
                      <a:pt x="23" y="12"/>
                    </a:lnTo>
                    <a:lnTo>
                      <a:pt x="29" y="18"/>
                    </a:lnTo>
                    <a:lnTo>
                      <a:pt x="32" y="25"/>
                    </a:lnTo>
                    <a:lnTo>
                      <a:pt x="35" y="30"/>
                    </a:lnTo>
                    <a:lnTo>
                      <a:pt x="33" y="36"/>
                    </a:lnTo>
                    <a:lnTo>
                      <a:pt x="31" y="29"/>
                    </a:lnTo>
                    <a:lnTo>
                      <a:pt x="27" y="23"/>
                    </a:lnTo>
                    <a:lnTo>
                      <a:pt x="20" y="18"/>
                    </a:lnTo>
                    <a:lnTo>
                      <a:pt x="13" y="13"/>
                    </a:lnTo>
                    <a:lnTo>
                      <a:pt x="7" y="10"/>
                    </a:lnTo>
                    <a:lnTo>
                      <a:pt x="2" y="6"/>
                    </a:lnTo>
                    <a:lnTo>
                      <a:pt x="0" y="3"/>
                    </a:lnTo>
                    <a:lnTo>
                      <a:pt x="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30" name="Freeform 128">
                <a:extLst>
                  <a:ext uri="{FF2B5EF4-FFF2-40B4-BE49-F238E27FC236}">
                    <a16:creationId xmlns:a16="http://schemas.microsoft.com/office/drawing/2014/main" xmlns="" id="{BE2577E2-BEF0-4997-83FB-87A75770154B}"/>
                  </a:ext>
                </a:extLst>
              </p:cNvPr>
              <p:cNvSpPr>
                <a:spLocks/>
              </p:cNvSpPr>
              <p:nvPr/>
            </p:nvSpPr>
            <p:spPr bwMode="auto">
              <a:xfrm>
                <a:off x="2812" y="314"/>
                <a:ext cx="21" cy="20"/>
              </a:xfrm>
              <a:custGeom>
                <a:avLst/>
                <a:gdLst>
                  <a:gd name="T0" fmla="*/ 1 w 43"/>
                  <a:gd name="T1" fmla="*/ 2 h 40"/>
                  <a:gd name="T2" fmla="*/ 1 w 43"/>
                  <a:gd name="T3" fmla="*/ 2 h 40"/>
                  <a:gd name="T4" fmla="*/ 1 w 43"/>
                  <a:gd name="T5" fmla="*/ 2 h 40"/>
                  <a:gd name="T6" fmla="*/ 0 w 43"/>
                  <a:gd name="T7" fmla="*/ 1 h 40"/>
                  <a:gd name="T8" fmla="*/ 0 w 43"/>
                  <a:gd name="T9" fmla="*/ 1 h 40"/>
                  <a:gd name="T10" fmla="*/ 0 w 43"/>
                  <a:gd name="T11" fmla="*/ 1 h 40"/>
                  <a:gd name="T12" fmla="*/ 0 w 43"/>
                  <a:gd name="T13" fmla="*/ 1 h 40"/>
                  <a:gd name="T14" fmla="*/ 0 w 43"/>
                  <a:gd name="T15" fmla="*/ 1 h 40"/>
                  <a:gd name="T16" fmla="*/ 0 w 43"/>
                  <a:gd name="T17" fmla="*/ 1 h 40"/>
                  <a:gd name="T18" fmla="*/ 0 w 43"/>
                  <a:gd name="T19" fmla="*/ 0 h 40"/>
                  <a:gd name="T20" fmla="*/ 0 w 43"/>
                  <a:gd name="T21" fmla="*/ 1 h 40"/>
                  <a:gd name="T22" fmla="*/ 0 w 43"/>
                  <a:gd name="T23" fmla="*/ 1 h 40"/>
                  <a:gd name="T24" fmla="*/ 0 w 43"/>
                  <a:gd name="T25" fmla="*/ 1 h 40"/>
                  <a:gd name="T26" fmla="*/ 0 w 43"/>
                  <a:gd name="T27" fmla="*/ 1 h 40"/>
                  <a:gd name="T28" fmla="*/ 1 w 43"/>
                  <a:gd name="T29" fmla="*/ 1 h 40"/>
                  <a:gd name="T30" fmla="*/ 1 w 43"/>
                  <a:gd name="T31" fmla="*/ 2 h 40"/>
                  <a:gd name="T32" fmla="*/ 1 w 43"/>
                  <a:gd name="T33" fmla="*/ 2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40">
                    <a:moveTo>
                      <a:pt x="43" y="40"/>
                    </a:moveTo>
                    <a:lnTo>
                      <a:pt x="39" y="38"/>
                    </a:lnTo>
                    <a:lnTo>
                      <a:pt x="32" y="35"/>
                    </a:lnTo>
                    <a:lnTo>
                      <a:pt x="24" y="29"/>
                    </a:lnTo>
                    <a:lnTo>
                      <a:pt x="16" y="23"/>
                    </a:lnTo>
                    <a:lnTo>
                      <a:pt x="8" y="16"/>
                    </a:lnTo>
                    <a:lnTo>
                      <a:pt x="2" y="10"/>
                    </a:lnTo>
                    <a:lnTo>
                      <a:pt x="0" y="6"/>
                    </a:lnTo>
                    <a:lnTo>
                      <a:pt x="1" y="1"/>
                    </a:lnTo>
                    <a:lnTo>
                      <a:pt x="6" y="0"/>
                    </a:lnTo>
                    <a:lnTo>
                      <a:pt x="10" y="2"/>
                    </a:lnTo>
                    <a:lnTo>
                      <a:pt x="16" y="7"/>
                    </a:lnTo>
                    <a:lnTo>
                      <a:pt x="23" y="14"/>
                    </a:lnTo>
                    <a:lnTo>
                      <a:pt x="29" y="22"/>
                    </a:lnTo>
                    <a:lnTo>
                      <a:pt x="35" y="30"/>
                    </a:lnTo>
                    <a:lnTo>
                      <a:pt x="39" y="36"/>
                    </a:lnTo>
                    <a:lnTo>
                      <a:pt x="43" y="4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31" name="Freeform 129">
                <a:extLst>
                  <a:ext uri="{FF2B5EF4-FFF2-40B4-BE49-F238E27FC236}">
                    <a16:creationId xmlns:a16="http://schemas.microsoft.com/office/drawing/2014/main" xmlns="" id="{92F29BCB-1395-4533-9CCD-67DED5FD2589}"/>
                  </a:ext>
                </a:extLst>
              </p:cNvPr>
              <p:cNvSpPr>
                <a:spLocks/>
              </p:cNvSpPr>
              <p:nvPr/>
            </p:nvSpPr>
            <p:spPr bwMode="auto">
              <a:xfrm>
                <a:off x="2834" y="312"/>
                <a:ext cx="11" cy="23"/>
              </a:xfrm>
              <a:custGeom>
                <a:avLst/>
                <a:gdLst>
                  <a:gd name="T0" fmla="*/ 0 w 22"/>
                  <a:gd name="T1" fmla="*/ 2 h 46"/>
                  <a:gd name="T2" fmla="*/ 1 w 22"/>
                  <a:gd name="T3" fmla="*/ 2 h 46"/>
                  <a:gd name="T4" fmla="*/ 1 w 22"/>
                  <a:gd name="T5" fmla="*/ 1 h 46"/>
                  <a:gd name="T6" fmla="*/ 1 w 22"/>
                  <a:gd name="T7" fmla="*/ 1 h 46"/>
                  <a:gd name="T8" fmla="*/ 1 w 22"/>
                  <a:gd name="T9" fmla="*/ 0 h 46"/>
                  <a:gd name="T10" fmla="*/ 1 w 22"/>
                  <a:gd name="T11" fmla="*/ 1 h 46"/>
                  <a:gd name="T12" fmla="*/ 1 w 22"/>
                  <a:gd name="T13" fmla="*/ 1 h 46"/>
                  <a:gd name="T14" fmla="*/ 1 w 22"/>
                  <a:gd name="T15" fmla="*/ 2 h 46"/>
                  <a:gd name="T16" fmla="*/ 0 w 22"/>
                  <a:gd name="T17" fmla="*/ 2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46">
                    <a:moveTo>
                      <a:pt x="0" y="46"/>
                    </a:moveTo>
                    <a:lnTo>
                      <a:pt x="5" y="37"/>
                    </a:lnTo>
                    <a:lnTo>
                      <a:pt x="15" y="23"/>
                    </a:lnTo>
                    <a:lnTo>
                      <a:pt x="22" y="9"/>
                    </a:lnTo>
                    <a:lnTo>
                      <a:pt x="20" y="0"/>
                    </a:lnTo>
                    <a:lnTo>
                      <a:pt x="14" y="2"/>
                    </a:lnTo>
                    <a:lnTo>
                      <a:pt x="8" y="16"/>
                    </a:lnTo>
                    <a:lnTo>
                      <a:pt x="3" y="33"/>
                    </a:lnTo>
                    <a:lnTo>
                      <a:pt x="0"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32" name="Freeform 130">
                <a:extLst>
                  <a:ext uri="{FF2B5EF4-FFF2-40B4-BE49-F238E27FC236}">
                    <a16:creationId xmlns:a16="http://schemas.microsoft.com/office/drawing/2014/main" xmlns="" id="{D37AF276-1B7D-41EC-8607-100BD2562ED0}"/>
                  </a:ext>
                </a:extLst>
              </p:cNvPr>
              <p:cNvSpPr>
                <a:spLocks/>
              </p:cNvSpPr>
              <p:nvPr/>
            </p:nvSpPr>
            <p:spPr bwMode="auto">
              <a:xfrm>
                <a:off x="2826" y="303"/>
                <a:ext cx="6" cy="27"/>
              </a:xfrm>
              <a:custGeom>
                <a:avLst/>
                <a:gdLst>
                  <a:gd name="T0" fmla="*/ 1 w 12"/>
                  <a:gd name="T1" fmla="*/ 2 h 53"/>
                  <a:gd name="T2" fmla="*/ 1 w 12"/>
                  <a:gd name="T3" fmla="*/ 2 h 53"/>
                  <a:gd name="T4" fmla="*/ 1 w 12"/>
                  <a:gd name="T5" fmla="*/ 1 h 53"/>
                  <a:gd name="T6" fmla="*/ 1 w 12"/>
                  <a:gd name="T7" fmla="*/ 1 h 53"/>
                  <a:gd name="T8" fmla="*/ 1 w 12"/>
                  <a:gd name="T9" fmla="*/ 0 h 53"/>
                  <a:gd name="T10" fmla="*/ 0 w 12"/>
                  <a:gd name="T11" fmla="*/ 1 h 53"/>
                  <a:gd name="T12" fmla="*/ 1 w 12"/>
                  <a:gd name="T13" fmla="*/ 1 h 53"/>
                  <a:gd name="T14" fmla="*/ 1 w 12"/>
                  <a:gd name="T15" fmla="*/ 2 h 53"/>
                  <a:gd name="T16" fmla="*/ 1 w 12"/>
                  <a:gd name="T17" fmla="*/ 2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53">
                    <a:moveTo>
                      <a:pt x="12" y="53"/>
                    </a:moveTo>
                    <a:lnTo>
                      <a:pt x="12" y="43"/>
                    </a:lnTo>
                    <a:lnTo>
                      <a:pt x="12" y="26"/>
                    </a:lnTo>
                    <a:lnTo>
                      <a:pt x="10" y="8"/>
                    </a:lnTo>
                    <a:lnTo>
                      <a:pt x="4" y="0"/>
                    </a:lnTo>
                    <a:lnTo>
                      <a:pt x="0" y="7"/>
                    </a:lnTo>
                    <a:lnTo>
                      <a:pt x="3" y="23"/>
                    </a:lnTo>
                    <a:lnTo>
                      <a:pt x="8" y="41"/>
                    </a:lnTo>
                    <a:lnTo>
                      <a:pt x="12" y="5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33" name="Freeform 131">
                <a:extLst>
                  <a:ext uri="{FF2B5EF4-FFF2-40B4-BE49-F238E27FC236}">
                    <a16:creationId xmlns:a16="http://schemas.microsoft.com/office/drawing/2014/main" xmlns="" id="{B4410AB6-EBCD-4AE6-85DA-CAED93D74098}"/>
                  </a:ext>
                </a:extLst>
              </p:cNvPr>
              <p:cNvSpPr>
                <a:spLocks/>
              </p:cNvSpPr>
              <p:nvPr/>
            </p:nvSpPr>
            <p:spPr bwMode="auto">
              <a:xfrm>
                <a:off x="2837" y="319"/>
                <a:ext cx="21" cy="24"/>
              </a:xfrm>
              <a:custGeom>
                <a:avLst/>
                <a:gdLst>
                  <a:gd name="T0" fmla="*/ 0 w 41"/>
                  <a:gd name="T1" fmla="*/ 2 h 47"/>
                  <a:gd name="T2" fmla="*/ 1 w 41"/>
                  <a:gd name="T3" fmla="*/ 2 h 47"/>
                  <a:gd name="T4" fmla="*/ 1 w 41"/>
                  <a:gd name="T5" fmla="*/ 2 h 47"/>
                  <a:gd name="T6" fmla="*/ 1 w 41"/>
                  <a:gd name="T7" fmla="*/ 1 h 47"/>
                  <a:gd name="T8" fmla="*/ 1 w 41"/>
                  <a:gd name="T9" fmla="*/ 1 h 47"/>
                  <a:gd name="T10" fmla="*/ 1 w 41"/>
                  <a:gd name="T11" fmla="*/ 1 h 47"/>
                  <a:gd name="T12" fmla="*/ 2 w 41"/>
                  <a:gd name="T13" fmla="*/ 1 h 47"/>
                  <a:gd name="T14" fmla="*/ 2 w 41"/>
                  <a:gd name="T15" fmla="*/ 0 h 47"/>
                  <a:gd name="T16" fmla="*/ 2 w 41"/>
                  <a:gd name="T17" fmla="*/ 1 h 47"/>
                  <a:gd name="T18" fmla="*/ 2 w 41"/>
                  <a:gd name="T19" fmla="*/ 1 h 47"/>
                  <a:gd name="T20" fmla="*/ 2 w 41"/>
                  <a:gd name="T21" fmla="*/ 1 h 47"/>
                  <a:gd name="T22" fmla="*/ 1 w 41"/>
                  <a:gd name="T23" fmla="*/ 1 h 47"/>
                  <a:gd name="T24" fmla="*/ 1 w 41"/>
                  <a:gd name="T25" fmla="*/ 1 h 47"/>
                  <a:gd name="T26" fmla="*/ 1 w 41"/>
                  <a:gd name="T27" fmla="*/ 1 h 47"/>
                  <a:gd name="T28" fmla="*/ 1 w 41"/>
                  <a:gd name="T29" fmla="*/ 2 h 47"/>
                  <a:gd name="T30" fmla="*/ 1 w 41"/>
                  <a:gd name="T31" fmla="*/ 2 h 47"/>
                  <a:gd name="T32" fmla="*/ 0 w 41"/>
                  <a:gd name="T33" fmla="*/ 2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47">
                    <a:moveTo>
                      <a:pt x="0" y="47"/>
                    </a:moveTo>
                    <a:lnTo>
                      <a:pt x="3" y="41"/>
                    </a:lnTo>
                    <a:lnTo>
                      <a:pt x="9" y="33"/>
                    </a:lnTo>
                    <a:lnTo>
                      <a:pt x="15" y="24"/>
                    </a:lnTo>
                    <a:lnTo>
                      <a:pt x="20" y="16"/>
                    </a:lnTo>
                    <a:lnTo>
                      <a:pt x="27" y="8"/>
                    </a:lnTo>
                    <a:lnTo>
                      <a:pt x="33" y="3"/>
                    </a:lnTo>
                    <a:lnTo>
                      <a:pt x="38" y="0"/>
                    </a:lnTo>
                    <a:lnTo>
                      <a:pt x="41" y="1"/>
                    </a:lnTo>
                    <a:lnTo>
                      <a:pt x="41" y="4"/>
                    </a:lnTo>
                    <a:lnTo>
                      <a:pt x="38" y="10"/>
                    </a:lnTo>
                    <a:lnTo>
                      <a:pt x="32" y="17"/>
                    </a:lnTo>
                    <a:lnTo>
                      <a:pt x="25" y="24"/>
                    </a:lnTo>
                    <a:lnTo>
                      <a:pt x="17" y="32"/>
                    </a:lnTo>
                    <a:lnTo>
                      <a:pt x="10" y="38"/>
                    </a:lnTo>
                    <a:lnTo>
                      <a:pt x="3" y="43"/>
                    </a:lnTo>
                    <a:lnTo>
                      <a:pt x="0" y="4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34" name="Freeform 132">
                <a:extLst>
                  <a:ext uri="{FF2B5EF4-FFF2-40B4-BE49-F238E27FC236}">
                    <a16:creationId xmlns:a16="http://schemas.microsoft.com/office/drawing/2014/main" xmlns="" id="{2C15BB63-C504-4B36-85C8-ADE552659449}"/>
                  </a:ext>
                </a:extLst>
              </p:cNvPr>
              <p:cNvSpPr>
                <a:spLocks/>
              </p:cNvSpPr>
              <p:nvPr/>
            </p:nvSpPr>
            <p:spPr bwMode="auto">
              <a:xfrm>
                <a:off x="2818" y="465"/>
                <a:ext cx="34" cy="7"/>
              </a:xfrm>
              <a:custGeom>
                <a:avLst/>
                <a:gdLst>
                  <a:gd name="T0" fmla="*/ 0 w 68"/>
                  <a:gd name="T1" fmla="*/ 0 h 15"/>
                  <a:gd name="T2" fmla="*/ 1 w 68"/>
                  <a:gd name="T3" fmla="*/ 0 h 15"/>
                  <a:gd name="T4" fmla="*/ 1 w 68"/>
                  <a:gd name="T5" fmla="*/ 0 h 15"/>
                  <a:gd name="T6" fmla="*/ 1 w 68"/>
                  <a:gd name="T7" fmla="*/ 0 h 15"/>
                  <a:gd name="T8" fmla="*/ 2 w 68"/>
                  <a:gd name="T9" fmla="*/ 0 h 15"/>
                  <a:gd name="T10" fmla="*/ 2 w 68"/>
                  <a:gd name="T11" fmla="*/ 0 h 15"/>
                  <a:gd name="T12" fmla="*/ 2 w 68"/>
                  <a:gd name="T13" fmla="*/ 0 h 15"/>
                  <a:gd name="T14" fmla="*/ 3 w 68"/>
                  <a:gd name="T15" fmla="*/ 0 h 15"/>
                  <a:gd name="T16" fmla="*/ 3 w 68"/>
                  <a:gd name="T17" fmla="*/ 0 h 15"/>
                  <a:gd name="T18" fmla="*/ 3 w 68"/>
                  <a:gd name="T19" fmla="*/ 0 h 15"/>
                  <a:gd name="T20" fmla="*/ 2 w 68"/>
                  <a:gd name="T21" fmla="*/ 0 h 15"/>
                  <a:gd name="T22" fmla="*/ 2 w 68"/>
                  <a:gd name="T23" fmla="*/ 0 h 15"/>
                  <a:gd name="T24" fmla="*/ 2 w 68"/>
                  <a:gd name="T25" fmla="*/ 0 h 15"/>
                  <a:gd name="T26" fmla="*/ 1 w 68"/>
                  <a:gd name="T27" fmla="*/ 0 h 15"/>
                  <a:gd name="T28" fmla="*/ 1 w 68"/>
                  <a:gd name="T29" fmla="*/ 0 h 15"/>
                  <a:gd name="T30" fmla="*/ 1 w 68"/>
                  <a:gd name="T31" fmla="*/ 0 h 15"/>
                  <a:gd name="T32" fmla="*/ 0 w 68"/>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15">
                    <a:moveTo>
                      <a:pt x="0" y="2"/>
                    </a:moveTo>
                    <a:lnTo>
                      <a:pt x="8" y="1"/>
                    </a:lnTo>
                    <a:lnTo>
                      <a:pt x="17" y="1"/>
                    </a:lnTo>
                    <a:lnTo>
                      <a:pt x="28" y="0"/>
                    </a:lnTo>
                    <a:lnTo>
                      <a:pt x="40" y="0"/>
                    </a:lnTo>
                    <a:lnTo>
                      <a:pt x="50" y="1"/>
                    </a:lnTo>
                    <a:lnTo>
                      <a:pt x="58" y="3"/>
                    </a:lnTo>
                    <a:lnTo>
                      <a:pt x="65" y="6"/>
                    </a:lnTo>
                    <a:lnTo>
                      <a:pt x="68" y="10"/>
                    </a:lnTo>
                    <a:lnTo>
                      <a:pt x="65" y="14"/>
                    </a:lnTo>
                    <a:lnTo>
                      <a:pt x="60" y="15"/>
                    </a:lnTo>
                    <a:lnTo>
                      <a:pt x="51" y="14"/>
                    </a:lnTo>
                    <a:lnTo>
                      <a:pt x="41" y="12"/>
                    </a:lnTo>
                    <a:lnTo>
                      <a:pt x="30" y="8"/>
                    </a:lnTo>
                    <a:lnTo>
                      <a:pt x="18" y="6"/>
                    </a:lnTo>
                    <a:lnTo>
                      <a:pt x="8" y="3"/>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35" name="Freeform 133">
                <a:extLst>
                  <a:ext uri="{FF2B5EF4-FFF2-40B4-BE49-F238E27FC236}">
                    <a16:creationId xmlns:a16="http://schemas.microsoft.com/office/drawing/2014/main" xmlns="" id="{D7C12719-4712-4FFC-9B9C-94F28E80E5D9}"/>
                  </a:ext>
                </a:extLst>
              </p:cNvPr>
              <p:cNvSpPr>
                <a:spLocks/>
              </p:cNvSpPr>
              <p:nvPr/>
            </p:nvSpPr>
            <p:spPr bwMode="auto">
              <a:xfrm>
                <a:off x="2814" y="473"/>
                <a:ext cx="32" cy="12"/>
              </a:xfrm>
              <a:custGeom>
                <a:avLst/>
                <a:gdLst>
                  <a:gd name="T0" fmla="*/ 0 w 65"/>
                  <a:gd name="T1" fmla="*/ 0 h 25"/>
                  <a:gd name="T2" fmla="*/ 0 w 65"/>
                  <a:gd name="T3" fmla="*/ 0 h 25"/>
                  <a:gd name="T4" fmla="*/ 0 w 65"/>
                  <a:gd name="T5" fmla="*/ 0 h 25"/>
                  <a:gd name="T6" fmla="*/ 0 w 65"/>
                  <a:gd name="T7" fmla="*/ 0 h 25"/>
                  <a:gd name="T8" fmla="*/ 1 w 65"/>
                  <a:gd name="T9" fmla="*/ 0 h 25"/>
                  <a:gd name="T10" fmla="*/ 1 w 65"/>
                  <a:gd name="T11" fmla="*/ 0 h 25"/>
                  <a:gd name="T12" fmla="*/ 1 w 65"/>
                  <a:gd name="T13" fmla="*/ 0 h 25"/>
                  <a:gd name="T14" fmla="*/ 1 w 65"/>
                  <a:gd name="T15" fmla="*/ 0 h 25"/>
                  <a:gd name="T16" fmla="*/ 2 w 65"/>
                  <a:gd name="T17" fmla="*/ 0 h 25"/>
                  <a:gd name="T18" fmla="*/ 1 w 65"/>
                  <a:gd name="T19" fmla="*/ 0 h 25"/>
                  <a:gd name="T20" fmla="*/ 1 w 65"/>
                  <a:gd name="T21" fmla="*/ 0 h 25"/>
                  <a:gd name="T22" fmla="*/ 1 w 65"/>
                  <a:gd name="T23" fmla="*/ 0 h 25"/>
                  <a:gd name="T24" fmla="*/ 1 w 65"/>
                  <a:gd name="T25" fmla="*/ 0 h 25"/>
                  <a:gd name="T26" fmla="*/ 0 w 65"/>
                  <a:gd name="T27" fmla="*/ 0 h 25"/>
                  <a:gd name="T28" fmla="*/ 0 w 65"/>
                  <a:gd name="T29" fmla="*/ 0 h 25"/>
                  <a:gd name="T30" fmla="*/ 0 w 65"/>
                  <a:gd name="T31" fmla="*/ 0 h 25"/>
                  <a:gd name="T32" fmla="*/ 0 w 65"/>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25">
                    <a:moveTo>
                      <a:pt x="0" y="0"/>
                    </a:moveTo>
                    <a:lnTo>
                      <a:pt x="7" y="0"/>
                    </a:lnTo>
                    <a:lnTo>
                      <a:pt x="15" y="1"/>
                    </a:lnTo>
                    <a:lnTo>
                      <a:pt x="26" y="4"/>
                    </a:lnTo>
                    <a:lnTo>
                      <a:pt x="37" y="6"/>
                    </a:lnTo>
                    <a:lnTo>
                      <a:pt x="48" y="8"/>
                    </a:lnTo>
                    <a:lnTo>
                      <a:pt x="56" y="13"/>
                    </a:lnTo>
                    <a:lnTo>
                      <a:pt x="63" y="16"/>
                    </a:lnTo>
                    <a:lnTo>
                      <a:pt x="65" y="21"/>
                    </a:lnTo>
                    <a:lnTo>
                      <a:pt x="63" y="25"/>
                    </a:lnTo>
                    <a:lnTo>
                      <a:pt x="57" y="25"/>
                    </a:lnTo>
                    <a:lnTo>
                      <a:pt x="48" y="22"/>
                    </a:lnTo>
                    <a:lnTo>
                      <a:pt x="36" y="18"/>
                    </a:lnTo>
                    <a:lnTo>
                      <a:pt x="25" y="13"/>
                    </a:lnTo>
                    <a:lnTo>
                      <a:pt x="14" y="7"/>
                    </a:lnTo>
                    <a:lnTo>
                      <a:pt x="5"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36" name="Freeform 134">
                <a:extLst>
                  <a:ext uri="{FF2B5EF4-FFF2-40B4-BE49-F238E27FC236}">
                    <a16:creationId xmlns:a16="http://schemas.microsoft.com/office/drawing/2014/main" xmlns="" id="{71590E71-15C9-46A8-B2FB-9DF86DAB79B3}"/>
                  </a:ext>
                </a:extLst>
              </p:cNvPr>
              <p:cNvSpPr>
                <a:spLocks/>
              </p:cNvSpPr>
              <p:nvPr/>
            </p:nvSpPr>
            <p:spPr bwMode="auto">
              <a:xfrm>
                <a:off x="2830" y="448"/>
                <a:ext cx="32" cy="7"/>
              </a:xfrm>
              <a:custGeom>
                <a:avLst/>
                <a:gdLst>
                  <a:gd name="T0" fmla="*/ 0 w 63"/>
                  <a:gd name="T1" fmla="*/ 0 h 15"/>
                  <a:gd name="T2" fmla="*/ 1 w 63"/>
                  <a:gd name="T3" fmla="*/ 0 h 15"/>
                  <a:gd name="T4" fmla="*/ 1 w 63"/>
                  <a:gd name="T5" fmla="*/ 0 h 15"/>
                  <a:gd name="T6" fmla="*/ 1 w 63"/>
                  <a:gd name="T7" fmla="*/ 0 h 15"/>
                  <a:gd name="T8" fmla="*/ 1 w 63"/>
                  <a:gd name="T9" fmla="*/ 0 h 15"/>
                  <a:gd name="T10" fmla="*/ 2 w 63"/>
                  <a:gd name="T11" fmla="*/ 0 h 15"/>
                  <a:gd name="T12" fmla="*/ 2 w 63"/>
                  <a:gd name="T13" fmla="*/ 0 h 15"/>
                  <a:gd name="T14" fmla="*/ 2 w 63"/>
                  <a:gd name="T15" fmla="*/ 0 h 15"/>
                  <a:gd name="T16" fmla="*/ 2 w 63"/>
                  <a:gd name="T17" fmla="*/ 0 h 15"/>
                  <a:gd name="T18" fmla="*/ 2 w 63"/>
                  <a:gd name="T19" fmla="*/ 0 h 15"/>
                  <a:gd name="T20" fmla="*/ 2 w 63"/>
                  <a:gd name="T21" fmla="*/ 0 h 15"/>
                  <a:gd name="T22" fmla="*/ 2 w 63"/>
                  <a:gd name="T23" fmla="*/ 0 h 15"/>
                  <a:gd name="T24" fmla="*/ 2 w 63"/>
                  <a:gd name="T25" fmla="*/ 0 h 15"/>
                  <a:gd name="T26" fmla="*/ 1 w 63"/>
                  <a:gd name="T27" fmla="*/ 0 h 15"/>
                  <a:gd name="T28" fmla="*/ 1 w 63"/>
                  <a:gd name="T29" fmla="*/ 0 h 15"/>
                  <a:gd name="T30" fmla="*/ 1 w 63"/>
                  <a:gd name="T31" fmla="*/ 0 h 15"/>
                  <a:gd name="T32" fmla="*/ 0 w 63"/>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5">
                    <a:moveTo>
                      <a:pt x="0" y="7"/>
                    </a:moveTo>
                    <a:lnTo>
                      <a:pt x="2" y="4"/>
                    </a:lnTo>
                    <a:lnTo>
                      <a:pt x="9" y="2"/>
                    </a:lnTo>
                    <a:lnTo>
                      <a:pt x="18" y="1"/>
                    </a:lnTo>
                    <a:lnTo>
                      <a:pt x="30" y="0"/>
                    </a:lnTo>
                    <a:lnTo>
                      <a:pt x="40" y="1"/>
                    </a:lnTo>
                    <a:lnTo>
                      <a:pt x="50" y="2"/>
                    </a:lnTo>
                    <a:lnTo>
                      <a:pt x="58" y="4"/>
                    </a:lnTo>
                    <a:lnTo>
                      <a:pt x="63" y="9"/>
                    </a:lnTo>
                    <a:lnTo>
                      <a:pt x="63" y="12"/>
                    </a:lnTo>
                    <a:lnTo>
                      <a:pt x="58" y="15"/>
                    </a:lnTo>
                    <a:lnTo>
                      <a:pt x="50" y="13"/>
                    </a:lnTo>
                    <a:lnTo>
                      <a:pt x="40" y="12"/>
                    </a:lnTo>
                    <a:lnTo>
                      <a:pt x="30" y="10"/>
                    </a:lnTo>
                    <a:lnTo>
                      <a:pt x="18" y="9"/>
                    </a:lnTo>
                    <a:lnTo>
                      <a:pt x="8" y="7"/>
                    </a:lnTo>
                    <a:lnTo>
                      <a:pt x="0" y="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37" name="Freeform 135">
                <a:extLst>
                  <a:ext uri="{FF2B5EF4-FFF2-40B4-BE49-F238E27FC236}">
                    <a16:creationId xmlns:a16="http://schemas.microsoft.com/office/drawing/2014/main" xmlns="" id="{94AFC777-E8A6-495D-928B-8248716FD016}"/>
                  </a:ext>
                </a:extLst>
              </p:cNvPr>
              <p:cNvSpPr>
                <a:spLocks/>
              </p:cNvSpPr>
              <p:nvPr/>
            </p:nvSpPr>
            <p:spPr bwMode="auto">
              <a:xfrm>
                <a:off x="2834" y="429"/>
                <a:ext cx="37" cy="10"/>
              </a:xfrm>
              <a:custGeom>
                <a:avLst/>
                <a:gdLst>
                  <a:gd name="T0" fmla="*/ 0 w 75"/>
                  <a:gd name="T1" fmla="*/ 1 h 20"/>
                  <a:gd name="T2" fmla="*/ 0 w 75"/>
                  <a:gd name="T3" fmla="*/ 1 h 20"/>
                  <a:gd name="T4" fmla="*/ 0 w 75"/>
                  <a:gd name="T5" fmla="*/ 1 h 20"/>
                  <a:gd name="T6" fmla="*/ 0 w 75"/>
                  <a:gd name="T7" fmla="*/ 1 h 20"/>
                  <a:gd name="T8" fmla="*/ 1 w 75"/>
                  <a:gd name="T9" fmla="*/ 1 h 20"/>
                  <a:gd name="T10" fmla="*/ 1 w 75"/>
                  <a:gd name="T11" fmla="*/ 1 h 20"/>
                  <a:gd name="T12" fmla="*/ 2 w 75"/>
                  <a:gd name="T13" fmla="*/ 0 h 20"/>
                  <a:gd name="T14" fmla="*/ 2 w 75"/>
                  <a:gd name="T15" fmla="*/ 1 h 20"/>
                  <a:gd name="T16" fmla="*/ 2 w 75"/>
                  <a:gd name="T17" fmla="*/ 1 h 20"/>
                  <a:gd name="T18" fmla="*/ 2 w 75"/>
                  <a:gd name="T19" fmla="*/ 1 h 20"/>
                  <a:gd name="T20" fmla="*/ 2 w 75"/>
                  <a:gd name="T21" fmla="*/ 1 h 20"/>
                  <a:gd name="T22" fmla="*/ 1 w 75"/>
                  <a:gd name="T23" fmla="*/ 1 h 20"/>
                  <a:gd name="T24" fmla="*/ 1 w 75"/>
                  <a:gd name="T25" fmla="*/ 1 h 20"/>
                  <a:gd name="T26" fmla="*/ 0 w 75"/>
                  <a:gd name="T27" fmla="*/ 1 h 20"/>
                  <a:gd name="T28" fmla="*/ 0 w 75"/>
                  <a:gd name="T29" fmla="*/ 1 h 20"/>
                  <a:gd name="T30" fmla="*/ 0 w 75"/>
                  <a:gd name="T31" fmla="*/ 1 h 20"/>
                  <a:gd name="T32" fmla="*/ 0 w 75"/>
                  <a:gd name="T33" fmla="*/ 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5" h="20">
                    <a:moveTo>
                      <a:pt x="0" y="20"/>
                    </a:moveTo>
                    <a:lnTo>
                      <a:pt x="8" y="16"/>
                    </a:lnTo>
                    <a:lnTo>
                      <a:pt x="18" y="11"/>
                    </a:lnTo>
                    <a:lnTo>
                      <a:pt x="30" y="6"/>
                    </a:lnTo>
                    <a:lnTo>
                      <a:pt x="42" y="3"/>
                    </a:lnTo>
                    <a:lnTo>
                      <a:pt x="54" y="1"/>
                    </a:lnTo>
                    <a:lnTo>
                      <a:pt x="64" y="0"/>
                    </a:lnTo>
                    <a:lnTo>
                      <a:pt x="71" y="1"/>
                    </a:lnTo>
                    <a:lnTo>
                      <a:pt x="75" y="5"/>
                    </a:lnTo>
                    <a:lnTo>
                      <a:pt x="72" y="10"/>
                    </a:lnTo>
                    <a:lnTo>
                      <a:pt x="67" y="13"/>
                    </a:lnTo>
                    <a:lnTo>
                      <a:pt x="56" y="16"/>
                    </a:lnTo>
                    <a:lnTo>
                      <a:pt x="43" y="16"/>
                    </a:lnTo>
                    <a:lnTo>
                      <a:pt x="31" y="17"/>
                    </a:lnTo>
                    <a:lnTo>
                      <a:pt x="18" y="18"/>
                    </a:lnTo>
                    <a:lnTo>
                      <a:pt x="8" y="19"/>
                    </a:lnTo>
                    <a:lnTo>
                      <a:pt x="0" y="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38" name="Freeform 136">
                <a:extLst>
                  <a:ext uri="{FF2B5EF4-FFF2-40B4-BE49-F238E27FC236}">
                    <a16:creationId xmlns:a16="http://schemas.microsoft.com/office/drawing/2014/main" xmlns="" id="{C075E115-BC69-4C08-B393-2F58765C7D5D}"/>
                  </a:ext>
                </a:extLst>
              </p:cNvPr>
              <p:cNvSpPr>
                <a:spLocks/>
              </p:cNvSpPr>
              <p:nvPr/>
            </p:nvSpPr>
            <p:spPr bwMode="auto">
              <a:xfrm>
                <a:off x="2840" y="410"/>
                <a:ext cx="41" cy="12"/>
              </a:xfrm>
              <a:custGeom>
                <a:avLst/>
                <a:gdLst>
                  <a:gd name="T0" fmla="*/ 0 w 82"/>
                  <a:gd name="T1" fmla="*/ 1 h 24"/>
                  <a:gd name="T2" fmla="*/ 1 w 82"/>
                  <a:gd name="T3" fmla="*/ 1 h 24"/>
                  <a:gd name="T4" fmla="*/ 1 w 82"/>
                  <a:gd name="T5" fmla="*/ 1 h 24"/>
                  <a:gd name="T6" fmla="*/ 2 w 82"/>
                  <a:gd name="T7" fmla="*/ 1 h 24"/>
                  <a:gd name="T8" fmla="*/ 2 w 82"/>
                  <a:gd name="T9" fmla="*/ 1 h 24"/>
                  <a:gd name="T10" fmla="*/ 2 w 82"/>
                  <a:gd name="T11" fmla="*/ 1 h 24"/>
                  <a:gd name="T12" fmla="*/ 3 w 82"/>
                  <a:gd name="T13" fmla="*/ 0 h 24"/>
                  <a:gd name="T14" fmla="*/ 3 w 82"/>
                  <a:gd name="T15" fmla="*/ 1 h 24"/>
                  <a:gd name="T16" fmla="*/ 3 w 82"/>
                  <a:gd name="T17" fmla="*/ 1 h 24"/>
                  <a:gd name="T18" fmla="*/ 3 w 82"/>
                  <a:gd name="T19" fmla="*/ 1 h 24"/>
                  <a:gd name="T20" fmla="*/ 3 w 82"/>
                  <a:gd name="T21" fmla="*/ 1 h 24"/>
                  <a:gd name="T22" fmla="*/ 2 w 82"/>
                  <a:gd name="T23" fmla="*/ 1 h 24"/>
                  <a:gd name="T24" fmla="*/ 2 w 82"/>
                  <a:gd name="T25" fmla="*/ 1 h 24"/>
                  <a:gd name="T26" fmla="*/ 1 w 82"/>
                  <a:gd name="T27" fmla="*/ 1 h 24"/>
                  <a:gd name="T28" fmla="*/ 1 w 82"/>
                  <a:gd name="T29" fmla="*/ 1 h 24"/>
                  <a:gd name="T30" fmla="*/ 1 w 82"/>
                  <a:gd name="T31" fmla="*/ 1 h 24"/>
                  <a:gd name="T32" fmla="*/ 0 w 82"/>
                  <a:gd name="T33" fmla="*/ 1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2" h="24">
                    <a:moveTo>
                      <a:pt x="0" y="24"/>
                    </a:moveTo>
                    <a:lnTo>
                      <a:pt x="8" y="20"/>
                    </a:lnTo>
                    <a:lnTo>
                      <a:pt x="20" y="16"/>
                    </a:lnTo>
                    <a:lnTo>
                      <a:pt x="34" y="10"/>
                    </a:lnTo>
                    <a:lnTo>
                      <a:pt x="48" y="5"/>
                    </a:lnTo>
                    <a:lnTo>
                      <a:pt x="61" y="2"/>
                    </a:lnTo>
                    <a:lnTo>
                      <a:pt x="73" y="0"/>
                    </a:lnTo>
                    <a:lnTo>
                      <a:pt x="80" y="1"/>
                    </a:lnTo>
                    <a:lnTo>
                      <a:pt x="82" y="4"/>
                    </a:lnTo>
                    <a:lnTo>
                      <a:pt x="79" y="10"/>
                    </a:lnTo>
                    <a:lnTo>
                      <a:pt x="69" y="14"/>
                    </a:lnTo>
                    <a:lnTo>
                      <a:pt x="58" y="16"/>
                    </a:lnTo>
                    <a:lnTo>
                      <a:pt x="44" y="18"/>
                    </a:lnTo>
                    <a:lnTo>
                      <a:pt x="29" y="20"/>
                    </a:lnTo>
                    <a:lnTo>
                      <a:pt x="17" y="22"/>
                    </a:lnTo>
                    <a:lnTo>
                      <a:pt x="6" y="23"/>
                    </a:lnTo>
                    <a:lnTo>
                      <a:pt x="0" y="2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39" name="Freeform 137">
                <a:extLst>
                  <a:ext uri="{FF2B5EF4-FFF2-40B4-BE49-F238E27FC236}">
                    <a16:creationId xmlns:a16="http://schemas.microsoft.com/office/drawing/2014/main" xmlns="" id="{CC72DAD7-B006-46FF-8C3D-905EECCF9012}"/>
                  </a:ext>
                </a:extLst>
              </p:cNvPr>
              <p:cNvSpPr>
                <a:spLocks/>
              </p:cNvSpPr>
              <p:nvPr/>
            </p:nvSpPr>
            <p:spPr bwMode="auto">
              <a:xfrm>
                <a:off x="2841" y="371"/>
                <a:ext cx="44" cy="20"/>
              </a:xfrm>
              <a:custGeom>
                <a:avLst/>
                <a:gdLst>
                  <a:gd name="T0" fmla="*/ 0 w 86"/>
                  <a:gd name="T1" fmla="*/ 1 h 42"/>
                  <a:gd name="T2" fmla="*/ 1 w 86"/>
                  <a:gd name="T3" fmla="*/ 1 h 42"/>
                  <a:gd name="T4" fmla="*/ 1 w 86"/>
                  <a:gd name="T5" fmla="*/ 0 h 42"/>
                  <a:gd name="T6" fmla="*/ 1 w 86"/>
                  <a:gd name="T7" fmla="*/ 0 h 42"/>
                  <a:gd name="T8" fmla="*/ 2 w 86"/>
                  <a:gd name="T9" fmla="*/ 0 h 42"/>
                  <a:gd name="T10" fmla="*/ 2 w 86"/>
                  <a:gd name="T11" fmla="*/ 0 h 42"/>
                  <a:gd name="T12" fmla="*/ 3 w 86"/>
                  <a:gd name="T13" fmla="*/ 0 h 42"/>
                  <a:gd name="T14" fmla="*/ 3 w 86"/>
                  <a:gd name="T15" fmla="*/ 0 h 42"/>
                  <a:gd name="T16" fmla="*/ 3 w 86"/>
                  <a:gd name="T17" fmla="*/ 0 h 42"/>
                  <a:gd name="T18" fmla="*/ 3 w 86"/>
                  <a:gd name="T19" fmla="*/ 0 h 42"/>
                  <a:gd name="T20" fmla="*/ 3 w 86"/>
                  <a:gd name="T21" fmla="*/ 0 h 42"/>
                  <a:gd name="T22" fmla="*/ 2 w 86"/>
                  <a:gd name="T23" fmla="*/ 0 h 42"/>
                  <a:gd name="T24" fmla="*/ 2 w 86"/>
                  <a:gd name="T25" fmla="*/ 0 h 42"/>
                  <a:gd name="T26" fmla="*/ 1 w 86"/>
                  <a:gd name="T27" fmla="*/ 0 h 42"/>
                  <a:gd name="T28" fmla="*/ 1 w 86"/>
                  <a:gd name="T29" fmla="*/ 0 h 42"/>
                  <a:gd name="T30" fmla="*/ 1 w 86"/>
                  <a:gd name="T31" fmla="*/ 1 h 42"/>
                  <a:gd name="T32" fmla="*/ 0 w 86"/>
                  <a:gd name="T33" fmla="*/ 1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6" h="42">
                    <a:moveTo>
                      <a:pt x="0" y="42"/>
                    </a:moveTo>
                    <a:lnTo>
                      <a:pt x="8" y="35"/>
                    </a:lnTo>
                    <a:lnTo>
                      <a:pt x="19" y="27"/>
                    </a:lnTo>
                    <a:lnTo>
                      <a:pt x="32" y="19"/>
                    </a:lnTo>
                    <a:lnTo>
                      <a:pt x="47" y="11"/>
                    </a:lnTo>
                    <a:lnTo>
                      <a:pt x="61" y="5"/>
                    </a:lnTo>
                    <a:lnTo>
                      <a:pt x="72" y="1"/>
                    </a:lnTo>
                    <a:lnTo>
                      <a:pt x="81" y="0"/>
                    </a:lnTo>
                    <a:lnTo>
                      <a:pt x="86" y="3"/>
                    </a:lnTo>
                    <a:lnTo>
                      <a:pt x="85" y="7"/>
                    </a:lnTo>
                    <a:lnTo>
                      <a:pt x="76" y="12"/>
                    </a:lnTo>
                    <a:lnTo>
                      <a:pt x="63" y="17"/>
                    </a:lnTo>
                    <a:lnTo>
                      <a:pt x="48" y="22"/>
                    </a:lnTo>
                    <a:lnTo>
                      <a:pt x="32" y="27"/>
                    </a:lnTo>
                    <a:lnTo>
                      <a:pt x="17" y="32"/>
                    </a:lnTo>
                    <a:lnTo>
                      <a:pt x="5" y="37"/>
                    </a:lnTo>
                    <a:lnTo>
                      <a:pt x="0" y="4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40" name="Freeform 138">
                <a:extLst>
                  <a:ext uri="{FF2B5EF4-FFF2-40B4-BE49-F238E27FC236}">
                    <a16:creationId xmlns:a16="http://schemas.microsoft.com/office/drawing/2014/main" xmlns="" id="{48DAC16E-4744-4F70-8138-4788CA0AAA51}"/>
                  </a:ext>
                </a:extLst>
              </p:cNvPr>
              <p:cNvSpPr>
                <a:spLocks/>
              </p:cNvSpPr>
              <p:nvPr/>
            </p:nvSpPr>
            <p:spPr bwMode="auto">
              <a:xfrm>
                <a:off x="2838" y="333"/>
                <a:ext cx="40" cy="24"/>
              </a:xfrm>
              <a:custGeom>
                <a:avLst/>
                <a:gdLst>
                  <a:gd name="T0" fmla="*/ 0 w 80"/>
                  <a:gd name="T1" fmla="*/ 1 h 50"/>
                  <a:gd name="T2" fmla="*/ 1 w 80"/>
                  <a:gd name="T3" fmla="*/ 1 h 50"/>
                  <a:gd name="T4" fmla="*/ 1 w 80"/>
                  <a:gd name="T5" fmla="*/ 1 h 50"/>
                  <a:gd name="T6" fmla="*/ 1 w 80"/>
                  <a:gd name="T7" fmla="*/ 0 h 50"/>
                  <a:gd name="T8" fmla="*/ 2 w 80"/>
                  <a:gd name="T9" fmla="*/ 0 h 50"/>
                  <a:gd name="T10" fmla="*/ 2 w 80"/>
                  <a:gd name="T11" fmla="*/ 0 h 50"/>
                  <a:gd name="T12" fmla="*/ 3 w 80"/>
                  <a:gd name="T13" fmla="*/ 0 h 50"/>
                  <a:gd name="T14" fmla="*/ 3 w 80"/>
                  <a:gd name="T15" fmla="*/ 0 h 50"/>
                  <a:gd name="T16" fmla="*/ 3 w 80"/>
                  <a:gd name="T17" fmla="*/ 0 h 50"/>
                  <a:gd name="T18" fmla="*/ 3 w 80"/>
                  <a:gd name="T19" fmla="*/ 0 h 50"/>
                  <a:gd name="T20" fmla="*/ 3 w 80"/>
                  <a:gd name="T21" fmla="*/ 0 h 50"/>
                  <a:gd name="T22" fmla="*/ 2 w 80"/>
                  <a:gd name="T23" fmla="*/ 0 h 50"/>
                  <a:gd name="T24" fmla="*/ 2 w 80"/>
                  <a:gd name="T25" fmla="*/ 0 h 50"/>
                  <a:gd name="T26" fmla="*/ 1 w 80"/>
                  <a:gd name="T27" fmla="*/ 1 h 50"/>
                  <a:gd name="T28" fmla="*/ 1 w 80"/>
                  <a:gd name="T29" fmla="*/ 1 h 50"/>
                  <a:gd name="T30" fmla="*/ 1 w 80"/>
                  <a:gd name="T31" fmla="*/ 1 h 50"/>
                  <a:gd name="T32" fmla="*/ 0 w 80"/>
                  <a:gd name="T33" fmla="*/ 1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0" h="50">
                    <a:moveTo>
                      <a:pt x="0" y="50"/>
                    </a:moveTo>
                    <a:lnTo>
                      <a:pt x="7" y="43"/>
                    </a:lnTo>
                    <a:lnTo>
                      <a:pt x="17" y="35"/>
                    </a:lnTo>
                    <a:lnTo>
                      <a:pt x="30" y="26"/>
                    </a:lnTo>
                    <a:lnTo>
                      <a:pt x="42" y="15"/>
                    </a:lnTo>
                    <a:lnTo>
                      <a:pt x="56" y="8"/>
                    </a:lnTo>
                    <a:lnTo>
                      <a:pt x="68" y="2"/>
                    </a:lnTo>
                    <a:lnTo>
                      <a:pt x="76" y="0"/>
                    </a:lnTo>
                    <a:lnTo>
                      <a:pt x="80" y="2"/>
                    </a:lnTo>
                    <a:lnTo>
                      <a:pt x="79" y="8"/>
                    </a:lnTo>
                    <a:lnTo>
                      <a:pt x="71" y="14"/>
                    </a:lnTo>
                    <a:lnTo>
                      <a:pt x="60" y="21"/>
                    </a:lnTo>
                    <a:lnTo>
                      <a:pt x="46" y="28"/>
                    </a:lnTo>
                    <a:lnTo>
                      <a:pt x="30" y="35"/>
                    </a:lnTo>
                    <a:lnTo>
                      <a:pt x="16" y="40"/>
                    </a:lnTo>
                    <a:lnTo>
                      <a:pt x="6" y="45"/>
                    </a:lnTo>
                    <a:lnTo>
                      <a:pt x="0" y="5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41" name="Freeform 139">
                <a:extLst>
                  <a:ext uri="{FF2B5EF4-FFF2-40B4-BE49-F238E27FC236}">
                    <a16:creationId xmlns:a16="http://schemas.microsoft.com/office/drawing/2014/main" xmlns="" id="{61857B7B-56C0-4416-8EF5-EEF7C17A1C8F}"/>
                  </a:ext>
                </a:extLst>
              </p:cNvPr>
              <p:cNvSpPr>
                <a:spLocks/>
              </p:cNvSpPr>
              <p:nvPr/>
            </p:nvSpPr>
            <p:spPr bwMode="auto">
              <a:xfrm>
                <a:off x="2843" y="386"/>
                <a:ext cx="36" cy="21"/>
              </a:xfrm>
              <a:custGeom>
                <a:avLst/>
                <a:gdLst>
                  <a:gd name="T0" fmla="*/ 0 w 74"/>
                  <a:gd name="T1" fmla="*/ 1 h 43"/>
                  <a:gd name="T2" fmla="*/ 0 w 74"/>
                  <a:gd name="T3" fmla="*/ 1 h 43"/>
                  <a:gd name="T4" fmla="*/ 0 w 74"/>
                  <a:gd name="T5" fmla="*/ 0 h 43"/>
                  <a:gd name="T6" fmla="*/ 0 w 74"/>
                  <a:gd name="T7" fmla="*/ 0 h 43"/>
                  <a:gd name="T8" fmla="*/ 1 w 74"/>
                  <a:gd name="T9" fmla="*/ 0 h 43"/>
                  <a:gd name="T10" fmla="*/ 1 w 74"/>
                  <a:gd name="T11" fmla="*/ 0 h 43"/>
                  <a:gd name="T12" fmla="*/ 1 w 74"/>
                  <a:gd name="T13" fmla="*/ 0 h 43"/>
                  <a:gd name="T14" fmla="*/ 2 w 74"/>
                  <a:gd name="T15" fmla="*/ 0 h 43"/>
                  <a:gd name="T16" fmla="*/ 2 w 74"/>
                  <a:gd name="T17" fmla="*/ 0 h 43"/>
                  <a:gd name="T18" fmla="*/ 2 w 74"/>
                  <a:gd name="T19" fmla="*/ 0 h 43"/>
                  <a:gd name="T20" fmla="*/ 1 w 74"/>
                  <a:gd name="T21" fmla="*/ 0 h 43"/>
                  <a:gd name="T22" fmla="*/ 1 w 74"/>
                  <a:gd name="T23" fmla="*/ 0 h 43"/>
                  <a:gd name="T24" fmla="*/ 1 w 74"/>
                  <a:gd name="T25" fmla="*/ 0 h 43"/>
                  <a:gd name="T26" fmla="*/ 0 w 74"/>
                  <a:gd name="T27" fmla="*/ 0 h 43"/>
                  <a:gd name="T28" fmla="*/ 0 w 74"/>
                  <a:gd name="T29" fmla="*/ 1 h 43"/>
                  <a:gd name="T30" fmla="*/ 0 w 74"/>
                  <a:gd name="T31" fmla="*/ 1 h 43"/>
                  <a:gd name="T32" fmla="*/ 0 w 74"/>
                  <a:gd name="T33" fmla="*/ 1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4" h="43">
                    <a:moveTo>
                      <a:pt x="0" y="43"/>
                    </a:moveTo>
                    <a:lnTo>
                      <a:pt x="7" y="37"/>
                    </a:lnTo>
                    <a:lnTo>
                      <a:pt x="16" y="29"/>
                    </a:lnTo>
                    <a:lnTo>
                      <a:pt x="28" y="21"/>
                    </a:lnTo>
                    <a:lnTo>
                      <a:pt x="40" y="13"/>
                    </a:lnTo>
                    <a:lnTo>
                      <a:pt x="53" y="6"/>
                    </a:lnTo>
                    <a:lnTo>
                      <a:pt x="63" y="1"/>
                    </a:lnTo>
                    <a:lnTo>
                      <a:pt x="70" y="0"/>
                    </a:lnTo>
                    <a:lnTo>
                      <a:pt x="74" y="4"/>
                    </a:lnTo>
                    <a:lnTo>
                      <a:pt x="71" y="10"/>
                    </a:lnTo>
                    <a:lnTo>
                      <a:pt x="63" y="15"/>
                    </a:lnTo>
                    <a:lnTo>
                      <a:pt x="53" y="21"/>
                    </a:lnTo>
                    <a:lnTo>
                      <a:pt x="40" y="27"/>
                    </a:lnTo>
                    <a:lnTo>
                      <a:pt x="28" y="31"/>
                    </a:lnTo>
                    <a:lnTo>
                      <a:pt x="15" y="36"/>
                    </a:lnTo>
                    <a:lnTo>
                      <a:pt x="6" y="39"/>
                    </a:lnTo>
                    <a:lnTo>
                      <a:pt x="0" y="4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42" name="Freeform 140">
                <a:extLst>
                  <a:ext uri="{FF2B5EF4-FFF2-40B4-BE49-F238E27FC236}">
                    <a16:creationId xmlns:a16="http://schemas.microsoft.com/office/drawing/2014/main" xmlns="" id="{882F1251-F7E8-46D1-A43C-C604CE9240FD}"/>
                  </a:ext>
                </a:extLst>
              </p:cNvPr>
              <p:cNvSpPr>
                <a:spLocks/>
              </p:cNvSpPr>
              <p:nvPr/>
            </p:nvSpPr>
            <p:spPr bwMode="auto">
              <a:xfrm>
                <a:off x="2793" y="371"/>
                <a:ext cx="52" cy="34"/>
              </a:xfrm>
              <a:custGeom>
                <a:avLst/>
                <a:gdLst>
                  <a:gd name="T0" fmla="*/ 0 w 104"/>
                  <a:gd name="T1" fmla="*/ 1 h 68"/>
                  <a:gd name="T2" fmla="*/ 1 w 104"/>
                  <a:gd name="T3" fmla="*/ 0 h 68"/>
                  <a:gd name="T4" fmla="*/ 1 w 104"/>
                  <a:gd name="T5" fmla="*/ 1 h 68"/>
                  <a:gd name="T6" fmla="*/ 2 w 104"/>
                  <a:gd name="T7" fmla="*/ 1 h 68"/>
                  <a:gd name="T8" fmla="*/ 2 w 104"/>
                  <a:gd name="T9" fmla="*/ 1 h 68"/>
                  <a:gd name="T10" fmla="*/ 3 w 104"/>
                  <a:gd name="T11" fmla="*/ 2 h 68"/>
                  <a:gd name="T12" fmla="*/ 3 w 104"/>
                  <a:gd name="T13" fmla="*/ 2 h 68"/>
                  <a:gd name="T14" fmla="*/ 4 w 104"/>
                  <a:gd name="T15" fmla="*/ 2 h 68"/>
                  <a:gd name="T16" fmla="*/ 4 w 104"/>
                  <a:gd name="T17" fmla="*/ 3 h 68"/>
                  <a:gd name="T18" fmla="*/ 3 w 104"/>
                  <a:gd name="T19" fmla="*/ 2 h 68"/>
                  <a:gd name="T20" fmla="*/ 3 w 104"/>
                  <a:gd name="T21" fmla="*/ 2 h 68"/>
                  <a:gd name="T22" fmla="*/ 2 w 104"/>
                  <a:gd name="T23" fmla="*/ 2 h 68"/>
                  <a:gd name="T24" fmla="*/ 2 w 104"/>
                  <a:gd name="T25" fmla="*/ 2 h 68"/>
                  <a:gd name="T26" fmla="*/ 1 w 104"/>
                  <a:gd name="T27" fmla="*/ 1 h 68"/>
                  <a:gd name="T28" fmla="*/ 1 w 104"/>
                  <a:gd name="T29" fmla="*/ 1 h 68"/>
                  <a:gd name="T30" fmla="*/ 1 w 104"/>
                  <a:gd name="T31" fmla="*/ 1 h 68"/>
                  <a:gd name="T32" fmla="*/ 0 w 104"/>
                  <a:gd name="T33" fmla="*/ 1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4" h="68">
                    <a:moveTo>
                      <a:pt x="0" y="2"/>
                    </a:moveTo>
                    <a:lnTo>
                      <a:pt x="6" y="0"/>
                    </a:lnTo>
                    <a:lnTo>
                      <a:pt x="17" y="4"/>
                    </a:lnTo>
                    <a:lnTo>
                      <a:pt x="33" y="11"/>
                    </a:lnTo>
                    <a:lnTo>
                      <a:pt x="51" y="21"/>
                    </a:lnTo>
                    <a:lnTo>
                      <a:pt x="69" y="33"/>
                    </a:lnTo>
                    <a:lnTo>
                      <a:pt x="84" y="45"/>
                    </a:lnTo>
                    <a:lnTo>
                      <a:pt x="97" y="57"/>
                    </a:lnTo>
                    <a:lnTo>
                      <a:pt x="104" y="68"/>
                    </a:lnTo>
                    <a:lnTo>
                      <a:pt x="96" y="64"/>
                    </a:lnTo>
                    <a:lnTo>
                      <a:pt x="82" y="57"/>
                    </a:lnTo>
                    <a:lnTo>
                      <a:pt x="64" y="46"/>
                    </a:lnTo>
                    <a:lnTo>
                      <a:pt x="46" y="35"/>
                    </a:lnTo>
                    <a:lnTo>
                      <a:pt x="29" y="25"/>
                    </a:lnTo>
                    <a:lnTo>
                      <a:pt x="13" y="14"/>
                    </a:lnTo>
                    <a:lnTo>
                      <a:pt x="3" y="6"/>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43" name="Freeform 141">
                <a:extLst>
                  <a:ext uri="{FF2B5EF4-FFF2-40B4-BE49-F238E27FC236}">
                    <a16:creationId xmlns:a16="http://schemas.microsoft.com/office/drawing/2014/main" xmlns="" id="{BEC83830-CFC6-4302-91EB-6BD0C972B3F7}"/>
                  </a:ext>
                </a:extLst>
              </p:cNvPr>
              <p:cNvSpPr>
                <a:spLocks/>
              </p:cNvSpPr>
              <p:nvPr/>
            </p:nvSpPr>
            <p:spPr bwMode="auto">
              <a:xfrm>
                <a:off x="2803" y="349"/>
                <a:ext cx="41" cy="29"/>
              </a:xfrm>
              <a:custGeom>
                <a:avLst/>
                <a:gdLst>
                  <a:gd name="T0" fmla="*/ 0 w 81"/>
                  <a:gd name="T1" fmla="*/ 0 h 59"/>
                  <a:gd name="T2" fmla="*/ 1 w 81"/>
                  <a:gd name="T3" fmla="*/ 0 h 59"/>
                  <a:gd name="T4" fmla="*/ 1 w 81"/>
                  <a:gd name="T5" fmla="*/ 0 h 59"/>
                  <a:gd name="T6" fmla="*/ 1 w 81"/>
                  <a:gd name="T7" fmla="*/ 0 h 59"/>
                  <a:gd name="T8" fmla="*/ 2 w 81"/>
                  <a:gd name="T9" fmla="*/ 0 h 59"/>
                  <a:gd name="T10" fmla="*/ 2 w 81"/>
                  <a:gd name="T11" fmla="*/ 0 h 59"/>
                  <a:gd name="T12" fmla="*/ 2 w 81"/>
                  <a:gd name="T13" fmla="*/ 1 h 59"/>
                  <a:gd name="T14" fmla="*/ 3 w 81"/>
                  <a:gd name="T15" fmla="*/ 1 h 59"/>
                  <a:gd name="T16" fmla="*/ 3 w 81"/>
                  <a:gd name="T17" fmla="*/ 1 h 59"/>
                  <a:gd name="T18" fmla="*/ 3 w 81"/>
                  <a:gd name="T19" fmla="*/ 1 h 59"/>
                  <a:gd name="T20" fmla="*/ 2 w 81"/>
                  <a:gd name="T21" fmla="*/ 1 h 59"/>
                  <a:gd name="T22" fmla="*/ 2 w 81"/>
                  <a:gd name="T23" fmla="*/ 1 h 59"/>
                  <a:gd name="T24" fmla="*/ 1 w 81"/>
                  <a:gd name="T25" fmla="*/ 0 h 59"/>
                  <a:gd name="T26" fmla="*/ 1 w 81"/>
                  <a:gd name="T27" fmla="*/ 0 h 59"/>
                  <a:gd name="T28" fmla="*/ 1 w 81"/>
                  <a:gd name="T29" fmla="*/ 0 h 59"/>
                  <a:gd name="T30" fmla="*/ 1 w 81"/>
                  <a:gd name="T31" fmla="*/ 0 h 59"/>
                  <a:gd name="T32" fmla="*/ 0 w 81"/>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1" h="59">
                    <a:moveTo>
                      <a:pt x="0" y="0"/>
                    </a:moveTo>
                    <a:lnTo>
                      <a:pt x="3" y="0"/>
                    </a:lnTo>
                    <a:lnTo>
                      <a:pt x="11" y="3"/>
                    </a:lnTo>
                    <a:lnTo>
                      <a:pt x="23" y="7"/>
                    </a:lnTo>
                    <a:lnTo>
                      <a:pt x="36" y="15"/>
                    </a:lnTo>
                    <a:lnTo>
                      <a:pt x="50" y="25"/>
                    </a:lnTo>
                    <a:lnTo>
                      <a:pt x="64" y="35"/>
                    </a:lnTo>
                    <a:lnTo>
                      <a:pt x="74" y="47"/>
                    </a:lnTo>
                    <a:lnTo>
                      <a:pt x="81" y="59"/>
                    </a:lnTo>
                    <a:lnTo>
                      <a:pt x="72" y="52"/>
                    </a:lnTo>
                    <a:lnTo>
                      <a:pt x="61" y="44"/>
                    </a:lnTo>
                    <a:lnTo>
                      <a:pt x="47" y="35"/>
                    </a:lnTo>
                    <a:lnTo>
                      <a:pt x="32" y="26"/>
                    </a:lnTo>
                    <a:lnTo>
                      <a:pt x="19" y="18"/>
                    </a:lnTo>
                    <a:lnTo>
                      <a:pt x="9" y="10"/>
                    </a:lnTo>
                    <a:lnTo>
                      <a:pt x="2"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44" name="Freeform 142">
                <a:extLst>
                  <a:ext uri="{FF2B5EF4-FFF2-40B4-BE49-F238E27FC236}">
                    <a16:creationId xmlns:a16="http://schemas.microsoft.com/office/drawing/2014/main" xmlns="" id="{042F5FF8-8E8C-4B40-B436-068A674241CE}"/>
                  </a:ext>
                </a:extLst>
              </p:cNvPr>
              <p:cNvSpPr>
                <a:spLocks/>
              </p:cNvSpPr>
              <p:nvPr/>
            </p:nvSpPr>
            <p:spPr bwMode="auto">
              <a:xfrm>
                <a:off x="2841" y="349"/>
                <a:ext cx="40" cy="25"/>
              </a:xfrm>
              <a:custGeom>
                <a:avLst/>
                <a:gdLst>
                  <a:gd name="T0" fmla="*/ 0 w 80"/>
                  <a:gd name="T1" fmla="*/ 2 h 49"/>
                  <a:gd name="T2" fmla="*/ 1 w 80"/>
                  <a:gd name="T3" fmla="*/ 2 h 49"/>
                  <a:gd name="T4" fmla="*/ 1 w 80"/>
                  <a:gd name="T5" fmla="*/ 2 h 49"/>
                  <a:gd name="T6" fmla="*/ 1 w 80"/>
                  <a:gd name="T7" fmla="*/ 1 h 49"/>
                  <a:gd name="T8" fmla="*/ 2 w 80"/>
                  <a:gd name="T9" fmla="*/ 1 h 49"/>
                  <a:gd name="T10" fmla="*/ 2 w 80"/>
                  <a:gd name="T11" fmla="*/ 1 h 49"/>
                  <a:gd name="T12" fmla="*/ 3 w 80"/>
                  <a:gd name="T13" fmla="*/ 1 h 49"/>
                  <a:gd name="T14" fmla="*/ 3 w 80"/>
                  <a:gd name="T15" fmla="*/ 0 h 49"/>
                  <a:gd name="T16" fmla="*/ 3 w 80"/>
                  <a:gd name="T17" fmla="*/ 1 h 49"/>
                  <a:gd name="T18" fmla="*/ 3 w 80"/>
                  <a:gd name="T19" fmla="*/ 1 h 49"/>
                  <a:gd name="T20" fmla="*/ 3 w 80"/>
                  <a:gd name="T21" fmla="*/ 1 h 49"/>
                  <a:gd name="T22" fmla="*/ 2 w 80"/>
                  <a:gd name="T23" fmla="*/ 1 h 49"/>
                  <a:gd name="T24" fmla="*/ 2 w 80"/>
                  <a:gd name="T25" fmla="*/ 1 h 49"/>
                  <a:gd name="T26" fmla="*/ 1 w 80"/>
                  <a:gd name="T27" fmla="*/ 2 h 49"/>
                  <a:gd name="T28" fmla="*/ 1 w 80"/>
                  <a:gd name="T29" fmla="*/ 2 h 49"/>
                  <a:gd name="T30" fmla="*/ 1 w 80"/>
                  <a:gd name="T31" fmla="*/ 2 h 49"/>
                  <a:gd name="T32" fmla="*/ 0 w 80"/>
                  <a:gd name="T33" fmla="*/ 2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0" h="49">
                    <a:moveTo>
                      <a:pt x="0" y="49"/>
                    </a:moveTo>
                    <a:lnTo>
                      <a:pt x="6" y="43"/>
                    </a:lnTo>
                    <a:lnTo>
                      <a:pt x="16" y="34"/>
                    </a:lnTo>
                    <a:lnTo>
                      <a:pt x="28" y="25"/>
                    </a:lnTo>
                    <a:lnTo>
                      <a:pt x="42" y="16"/>
                    </a:lnTo>
                    <a:lnTo>
                      <a:pt x="55" y="8"/>
                    </a:lnTo>
                    <a:lnTo>
                      <a:pt x="66" y="2"/>
                    </a:lnTo>
                    <a:lnTo>
                      <a:pt x="76" y="0"/>
                    </a:lnTo>
                    <a:lnTo>
                      <a:pt x="80" y="2"/>
                    </a:lnTo>
                    <a:lnTo>
                      <a:pt x="79" y="8"/>
                    </a:lnTo>
                    <a:lnTo>
                      <a:pt x="71" y="15"/>
                    </a:lnTo>
                    <a:lnTo>
                      <a:pt x="58" y="21"/>
                    </a:lnTo>
                    <a:lnTo>
                      <a:pt x="44" y="28"/>
                    </a:lnTo>
                    <a:lnTo>
                      <a:pt x="29" y="34"/>
                    </a:lnTo>
                    <a:lnTo>
                      <a:pt x="16" y="40"/>
                    </a:lnTo>
                    <a:lnTo>
                      <a:pt x="5" y="46"/>
                    </a:lnTo>
                    <a:lnTo>
                      <a:pt x="0" y="4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45" name="Freeform 143">
                <a:extLst>
                  <a:ext uri="{FF2B5EF4-FFF2-40B4-BE49-F238E27FC236}">
                    <a16:creationId xmlns:a16="http://schemas.microsoft.com/office/drawing/2014/main" xmlns="" id="{92411EDB-458D-453B-9B94-B15210421B4B}"/>
                  </a:ext>
                </a:extLst>
              </p:cNvPr>
              <p:cNvSpPr>
                <a:spLocks/>
              </p:cNvSpPr>
              <p:nvPr/>
            </p:nvSpPr>
            <p:spPr bwMode="auto">
              <a:xfrm>
                <a:off x="2757" y="210"/>
                <a:ext cx="34" cy="132"/>
              </a:xfrm>
              <a:custGeom>
                <a:avLst/>
                <a:gdLst>
                  <a:gd name="T0" fmla="*/ 1 w 68"/>
                  <a:gd name="T1" fmla="*/ 8 h 265"/>
                  <a:gd name="T2" fmla="*/ 1 w 68"/>
                  <a:gd name="T3" fmla="*/ 8 h 265"/>
                  <a:gd name="T4" fmla="*/ 1 w 68"/>
                  <a:gd name="T5" fmla="*/ 8 h 265"/>
                  <a:gd name="T6" fmla="*/ 1 w 68"/>
                  <a:gd name="T7" fmla="*/ 8 h 265"/>
                  <a:gd name="T8" fmla="*/ 0 w 68"/>
                  <a:gd name="T9" fmla="*/ 8 h 265"/>
                  <a:gd name="T10" fmla="*/ 1 w 68"/>
                  <a:gd name="T11" fmla="*/ 7 h 265"/>
                  <a:gd name="T12" fmla="*/ 2 w 68"/>
                  <a:gd name="T13" fmla="*/ 5 h 265"/>
                  <a:gd name="T14" fmla="*/ 2 w 68"/>
                  <a:gd name="T15" fmla="*/ 4 h 265"/>
                  <a:gd name="T16" fmla="*/ 2 w 68"/>
                  <a:gd name="T17" fmla="*/ 3 h 265"/>
                  <a:gd name="T18" fmla="*/ 2 w 68"/>
                  <a:gd name="T19" fmla="*/ 2 h 265"/>
                  <a:gd name="T20" fmla="*/ 2 w 68"/>
                  <a:gd name="T21" fmla="*/ 1 h 265"/>
                  <a:gd name="T22" fmla="*/ 2 w 68"/>
                  <a:gd name="T23" fmla="*/ 0 h 265"/>
                  <a:gd name="T24" fmla="*/ 2 w 68"/>
                  <a:gd name="T25" fmla="*/ 0 h 265"/>
                  <a:gd name="T26" fmla="*/ 2 w 68"/>
                  <a:gd name="T27" fmla="*/ 0 h 265"/>
                  <a:gd name="T28" fmla="*/ 2 w 68"/>
                  <a:gd name="T29" fmla="*/ 1 h 265"/>
                  <a:gd name="T30" fmla="*/ 3 w 68"/>
                  <a:gd name="T31" fmla="*/ 2 h 265"/>
                  <a:gd name="T32" fmla="*/ 3 w 68"/>
                  <a:gd name="T33" fmla="*/ 3 h 265"/>
                  <a:gd name="T34" fmla="*/ 2 w 68"/>
                  <a:gd name="T35" fmla="*/ 5 h 265"/>
                  <a:gd name="T36" fmla="*/ 2 w 68"/>
                  <a:gd name="T37" fmla="*/ 6 h 265"/>
                  <a:gd name="T38" fmla="*/ 2 w 68"/>
                  <a:gd name="T39" fmla="*/ 7 h 265"/>
                  <a:gd name="T40" fmla="*/ 1 w 68"/>
                  <a:gd name="T41" fmla="*/ 8 h 26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8" h="265">
                    <a:moveTo>
                      <a:pt x="7" y="265"/>
                    </a:moveTo>
                    <a:lnTo>
                      <a:pt x="4" y="265"/>
                    </a:lnTo>
                    <a:lnTo>
                      <a:pt x="2" y="262"/>
                    </a:lnTo>
                    <a:lnTo>
                      <a:pt x="1" y="260"/>
                    </a:lnTo>
                    <a:lnTo>
                      <a:pt x="0" y="258"/>
                    </a:lnTo>
                    <a:lnTo>
                      <a:pt x="26" y="226"/>
                    </a:lnTo>
                    <a:lnTo>
                      <a:pt x="43" y="191"/>
                    </a:lnTo>
                    <a:lnTo>
                      <a:pt x="54" y="156"/>
                    </a:lnTo>
                    <a:lnTo>
                      <a:pt x="56" y="121"/>
                    </a:lnTo>
                    <a:lnTo>
                      <a:pt x="55" y="86"/>
                    </a:lnTo>
                    <a:lnTo>
                      <a:pt x="49" y="54"/>
                    </a:lnTo>
                    <a:lnTo>
                      <a:pt x="43" y="25"/>
                    </a:lnTo>
                    <a:lnTo>
                      <a:pt x="38" y="0"/>
                    </a:lnTo>
                    <a:lnTo>
                      <a:pt x="51" y="17"/>
                    </a:lnTo>
                    <a:lnTo>
                      <a:pt x="62" y="45"/>
                    </a:lnTo>
                    <a:lnTo>
                      <a:pt x="68" y="83"/>
                    </a:lnTo>
                    <a:lnTo>
                      <a:pt x="68" y="124"/>
                    </a:lnTo>
                    <a:lnTo>
                      <a:pt x="63" y="167"/>
                    </a:lnTo>
                    <a:lnTo>
                      <a:pt x="51" y="207"/>
                    </a:lnTo>
                    <a:lnTo>
                      <a:pt x="33" y="241"/>
                    </a:lnTo>
                    <a:lnTo>
                      <a:pt x="7" y="2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46" name="Freeform 144">
                <a:extLst>
                  <a:ext uri="{FF2B5EF4-FFF2-40B4-BE49-F238E27FC236}">
                    <a16:creationId xmlns:a16="http://schemas.microsoft.com/office/drawing/2014/main" xmlns="" id="{9ED4B9E9-A89D-4C55-B395-938782ACCCCE}"/>
                  </a:ext>
                </a:extLst>
              </p:cNvPr>
              <p:cNvSpPr>
                <a:spLocks/>
              </p:cNvSpPr>
              <p:nvPr/>
            </p:nvSpPr>
            <p:spPr bwMode="auto">
              <a:xfrm>
                <a:off x="2757" y="212"/>
                <a:ext cx="28" cy="16"/>
              </a:xfrm>
              <a:custGeom>
                <a:avLst/>
                <a:gdLst>
                  <a:gd name="T0" fmla="*/ 1 w 57"/>
                  <a:gd name="T1" fmla="*/ 1 h 34"/>
                  <a:gd name="T2" fmla="*/ 1 w 57"/>
                  <a:gd name="T3" fmla="*/ 0 h 34"/>
                  <a:gd name="T4" fmla="*/ 1 w 57"/>
                  <a:gd name="T5" fmla="*/ 0 h 34"/>
                  <a:gd name="T6" fmla="*/ 1 w 57"/>
                  <a:gd name="T7" fmla="*/ 0 h 34"/>
                  <a:gd name="T8" fmla="*/ 0 w 57"/>
                  <a:gd name="T9" fmla="*/ 0 h 34"/>
                  <a:gd name="T10" fmla="*/ 0 w 57"/>
                  <a:gd name="T11" fmla="*/ 0 h 34"/>
                  <a:gd name="T12" fmla="*/ 0 w 57"/>
                  <a:gd name="T13" fmla="*/ 0 h 34"/>
                  <a:gd name="T14" fmla="*/ 0 w 57"/>
                  <a:gd name="T15" fmla="*/ 0 h 34"/>
                  <a:gd name="T16" fmla="*/ 0 w 57"/>
                  <a:gd name="T17" fmla="*/ 0 h 34"/>
                  <a:gd name="T18" fmla="*/ 0 w 57"/>
                  <a:gd name="T19" fmla="*/ 0 h 34"/>
                  <a:gd name="T20" fmla="*/ 0 w 57"/>
                  <a:gd name="T21" fmla="*/ 0 h 34"/>
                  <a:gd name="T22" fmla="*/ 0 w 57"/>
                  <a:gd name="T23" fmla="*/ 0 h 34"/>
                  <a:gd name="T24" fmla="*/ 0 w 57"/>
                  <a:gd name="T25" fmla="*/ 0 h 34"/>
                  <a:gd name="T26" fmla="*/ 0 w 57"/>
                  <a:gd name="T27" fmla="*/ 0 h 34"/>
                  <a:gd name="T28" fmla="*/ 1 w 57"/>
                  <a:gd name="T29" fmla="*/ 0 h 34"/>
                  <a:gd name="T30" fmla="*/ 1 w 57"/>
                  <a:gd name="T31" fmla="*/ 0 h 34"/>
                  <a:gd name="T32" fmla="*/ 1 w 57"/>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34">
                    <a:moveTo>
                      <a:pt x="57" y="34"/>
                    </a:moveTo>
                    <a:lnTo>
                      <a:pt x="51" y="27"/>
                    </a:lnTo>
                    <a:lnTo>
                      <a:pt x="43" y="20"/>
                    </a:lnTo>
                    <a:lnTo>
                      <a:pt x="34" y="14"/>
                    </a:lnTo>
                    <a:lnTo>
                      <a:pt x="26" y="8"/>
                    </a:lnTo>
                    <a:lnTo>
                      <a:pt x="17" y="4"/>
                    </a:lnTo>
                    <a:lnTo>
                      <a:pt x="9" y="1"/>
                    </a:lnTo>
                    <a:lnTo>
                      <a:pt x="4" y="0"/>
                    </a:lnTo>
                    <a:lnTo>
                      <a:pt x="0" y="1"/>
                    </a:lnTo>
                    <a:lnTo>
                      <a:pt x="0" y="4"/>
                    </a:lnTo>
                    <a:lnTo>
                      <a:pt x="5" y="7"/>
                    </a:lnTo>
                    <a:lnTo>
                      <a:pt x="12" y="11"/>
                    </a:lnTo>
                    <a:lnTo>
                      <a:pt x="20" y="14"/>
                    </a:lnTo>
                    <a:lnTo>
                      <a:pt x="29" y="19"/>
                    </a:lnTo>
                    <a:lnTo>
                      <a:pt x="40" y="23"/>
                    </a:lnTo>
                    <a:lnTo>
                      <a:pt x="49" y="28"/>
                    </a:lnTo>
                    <a:lnTo>
                      <a:pt x="57" y="3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47" name="Freeform 145">
                <a:extLst>
                  <a:ext uri="{FF2B5EF4-FFF2-40B4-BE49-F238E27FC236}">
                    <a16:creationId xmlns:a16="http://schemas.microsoft.com/office/drawing/2014/main" xmlns="" id="{6F2E7A54-6DD4-491A-9A03-B0502875181B}"/>
                  </a:ext>
                </a:extLst>
              </p:cNvPr>
              <p:cNvSpPr>
                <a:spLocks/>
              </p:cNvSpPr>
              <p:nvPr/>
            </p:nvSpPr>
            <p:spPr bwMode="auto">
              <a:xfrm>
                <a:off x="2756" y="220"/>
                <a:ext cx="31" cy="20"/>
              </a:xfrm>
              <a:custGeom>
                <a:avLst/>
                <a:gdLst>
                  <a:gd name="T0" fmla="*/ 0 w 62"/>
                  <a:gd name="T1" fmla="*/ 1 h 40"/>
                  <a:gd name="T2" fmla="*/ 1 w 62"/>
                  <a:gd name="T3" fmla="*/ 0 h 40"/>
                  <a:gd name="T4" fmla="*/ 1 w 62"/>
                  <a:gd name="T5" fmla="*/ 1 h 40"/>
                  <a:gd name="T6" fmla="*/ 1 w 62"/>
                  <a:gd name="T7" fmla="*/ 1 h 40"/>
                  <a:gd name="T8" fmla="*/ 1 w 62"/>
                  <a:gd name="T9" fmla="*/ 1 h 40"/>
                  <a:gd name="T10" fmla="*/ 2 w 62"/>
                  <a:gd name="T11" fmla="*/ 1 h 40"/>
                  <a:gd name="T12" fmla="*/ 2 w 62"/>
                  <a:gd name="T13" fmla="*/ 1 h 40"/>
                  <a:gd name="T14" fmla="*/ 2 w 62"/>
                  <a:gd name="T15" fmla="*/ 1 h 40"/>
                  <a:gd name="T16" fmla="*/ 2 w 62"/>
                  <a:gd name="T17" fmla="*/ 2 h 40"/>
                  <a:gd name="T18" fmla="*/ 2 w 62"/>
                  <a:gd name="T19" fmla="*/ 2 h 40"/>
                  <a:gd name="T20" fmla="*/ 2 w 62"/>
                  <a:gd name="T21" fmla="*/ 1 h 40"/>
                  <a:gd name="T22" fmla="*/ 2 w 62"/>
                  <a:gd name="T23" fmla="*/ 1 h 40"/>
                  <a:gd name="T24" fmla="*/ 1 w 62"/>
                  <a:gd name="T25" fmla="*/ 1 h 40"/>
                  <a:gd name="T26" fmla="*/ 1 w 62"/>
                  <a:gd name="T27" fmla="*/ 1 h 40"/>
                  <a:gd name="T28" fmla="*/ 1 w 62"/>
                  <a:gd name="T29" fmla="*/ 1 h 40"/>
                  <a:gd name="T30" fmla="*/ 1 w 62"/>
                  <a:gd name="T31" fmla="*/ 1 h 40"/>
                  <a:gd name="T32" fmla="*/ 0 w 62"/>
                  <a:gd name="T33" fmla="*/ 1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2" h="40">
                    <a:moveTo>
                      <a:pt x="0" y="2"/>
                    </a:moveTo>
                    <a:lnTo>
                      <a:pt x="3" y="0"/>
                    </a:lnTo>
                    <a:lnTo>
                      <a:pt x="8" y="2"/>
                    </a:lnTo>
                    <a:lnTo>
                      <a:pt x="18" y="5"/>
                    </a:lnTo>
                    <a:lnTo>
                      <a:pt x="27" y="10"/>
                    </a:lnTo>
                    <a:lnTo>
                      <a:pt x="37" y="15"/>
                    </a:lnTo>
                    <a:lnTo>
                      <a:pt x="46" y="22"/>
                    </a:lnTo>
                    <a:lnTo>
                      <a:pt x="56" y="30"/>
                    </a:lnTo>
                    <a:lnTo>
                      <a:pt x="62" y="40"/>
                    </a:lnTo>
                    <a:lnTo>
                      <a:pt x="54" y="35"/>
                    </a:lnTo>
                    <a:lnTo>
                      <a:pt x="45" y="30"/>
                    </a:lnTo>
                    <a:lnTo>
                      <a:pt x="35" y="25"/>
                    </a:lnTo>
                    <a:lnTo>
                      <a:pt x="24" y="19"/>
                    </a:lnTo>
                    <a:lnTo>
                      <a:pt x="14" y="13"/>
                    </a:lnTo>
                    <a:lnTo>
                      <a:pt x="6" y="9"/>
                    </a:lnTo>
                    <a:lnTo>
                      <a:pt x="1" y="4"/>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48" name="Freeform 146">
                <a:extLst>
                  <a:ext uri="{FF2B5EF4-FFF2-40B4-BE49-F238E27FC236}">
                    <a16:creationId xmlns:a16="http://schemas.microsoft.com/office/drawing/2014/main" xmlns="" id="{63F05479-9D55-43DE-9301-2284D8F4CDC2}"/>
                  </a:ext>
                </a:extLst>
              </p:cNvPr>
              <p:cNvSpPr>
                <a:spLocks/>
              </p:cNvSpPr>
              <p:nvPr/>
            </p:nvSpPr>
            <p:spPr bwMode="auto">
              <a:xfrm>
                <a:off x="2749" y="240"/>
                <a:ext cx="41" cy="26"/>
              </a:xfrm>
              <a:custGeom>
                <a:avLst/>
                <a:gdLst>
                  <a:gd name="T0" fmla="*/ 0 w 81"/>
                  <a:gd name="T1" fmla="*/ 0 h 53"/>
                  <a:gd name="T2" fmla="*/ 1 w 81"/>
                  <a:gd name="T3" fmla="*/ 0 h 53"/>
                  <a:gd name="T4" fmla="*/ 1 w 81"/>
                  <a:gd name="T5" fmla="*/ 0 h 53"/>
                  <a:gd name="T6" fmla="*/ 1 w 81"/>
                  <a:gd name="T7" fmla="*/ 0 h 53"/>
                  <a:gd name="T8" fmla="*/ 2 w 81"/>
                  <a:gd name="T9" fmla="*/ 0 h 53"/>
                  <a:gd name="T10" fmla="*/ 2 w 81"/>
                  <a:gd name="T11" fmla="*/ 0 h 53"/>
                  <a:gd name="T12" fmla="*/ 2 w 81"/>
                  <a:gd name="T13" fmla="*/ 1 h 53"/>
                  <a:gd name="T14" fmla="*/ 3 w 81"/>
                  <a:gd name="T15" fmla="*/ 1 h 53"/>
                  <a:gd name="T16" fmla="*/ 3 w 81"/>
                  <a:gd name="T17" fmla="*/ 1 h 53"/>
                  <a:gd name="T18" fmla="*/ 3 w 81"/>
                  <a:gd name="T19" fmla="*/ 1 h 53"/>
                  <a:gd name="T20" fmla="*/ 2 w 81"/>
                  <a:gd name="T21" fmla="*/ 1 h 53"/>
                  <a:gd name="T22" fmla="*/ 2 w 81"/>
                  <a:gd name="T23" fmla="*/ 1 h 53"/>
                  <a:gd name="T24" fmla="*/ 2 w 81"/>
                  <a:gd name="T25" fmla="*/ 0 h 53"/>
                  <a:gd name="T26" fmla="*/ 1 w 81"/>
                  <a:gd name="T27" fmla="*/ 0 h 53"/>
                  <a:gd name="T28" fmla="*/ 1 w 81"/>
                  <a:gd name="T29" fmla="*/ 0 h 53"/>
                  <a:gd name="T30" fmla="*/ 1 w 81"/>
                  <a:gd name="T31" fmla="*/ 0 h 53"/>
                  <a:gd name="T32" fmla="*/ 0 w 81"/>
                  <a:gd name="T33" fmla="*/ 0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1" h="53">
                    <a:moveTo>
                      <a:pt x="0" y="1"/>
                    </a:moveTo>
                    <a:lnTo>
                      <a:pt x="4" y="0"/>
                    </a:lnTo>
                    <a:lnTo>
                      <a:pt x="13" y="2"/>
                    </a:lnTo>
                    <a:lnTo>
                      <a:pt x="25" y="7"/>
                    </a:lnTo>
                    <a:lnTo>
                      <a:pt x="37" y="13"/>
                    </a:lnTo>
                    <a:lnTo>
                      <a:pt x="51" y="23"/>
                    </a:lnTo>
                    <a:lnTo>
                      <a:pt x="64" y="32"/>
                    </a:lnTo>
                    <a:lnTo>
                      <a:pt x="74" y="42"/>
                    </a:lnTo>
                    <a:lnTo>
                      <a:pt x="81" y="53"/>
                    </a:lnTo>
                    <a:lnTo>
                      <a:pt x="75" y="48"/>
                    </a:lnTo>
                    <a:lnTo>
                      <a:pt x="64" y="42"/>
                    </a:lnTo>
                    <a:lnTo>
                      <a:pt x="50" y="35"/>
                    </a:lnTo>
                    <a:lnTo>
                      <a:pt x="36" y="26"/>
                    </a:lnTo>
                    <a:lnTo>
                      <a:pt x="21" y="18"/>
                    </a:lnTo>
                    <a:lnTo>
                      <a:pt x="10" y="11"/>
                    </a:lnTo>
                    <a:lnTo>
                      <a:pt x="3" y="5"/>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49" name="Freeform 147">
                <a:extLst>
                  <a:ext uri="{FF2B5EF4-FFF2-40B4-BE49-F238E27FC236}">
                    <a16:creationId xmlns:a16="http://schemas.microsoft.com/office/drawing/2014/main" xmlns="" id="{115D5126-AFFF-4ACD-9F0F-AC3FC4B922E4}"/>
                  </a:ext>
                </a:extLst>
              </p:cNvPr>
              <p:cNvSpPr>
                <a:spLocks/>
              </p:cNvSpPr>
              <p:nvPr/>
            </p:nvSpPr>
            <p:spPr bwMode="auto">
              <a:xfrm>
                <a:off x="2743" y="262"/>
                <a:ext cx="44" cy="29"/>
              </a:xfrm>
              <a:custGeom>
                <a:avLst/>
                <a:gdLst>
                  <a:gd name="T0" fmla="*/ 0 w 88"/>
                  <a:gd name="T1" fmla="*/ 0 h 59"/>
                  <a:gd name="T2" fmla="*/ 1 w 88"/>
                  <a:gd name="T3" fmla="*/ 0 h 59"/>
                  <a:gd name="T4" fmla="*/ 1 w 88"/>
                  <a:gd name="T5" fmla="*/ 0 h 59"/>
                  <a:gd name="T6" fmla="*/ 1 w 88"/>
                  <a:gd name="T7" fmla="*/ 0 h 59"/>
                  <a:gd name="T8" fmla="*/ 2 w 88"/>
                  <a:gd name="T9" fmla="*/ 0 h 59"/>
                  <a:gd name="T10" fmla="*/ 2 w 88"/>
                  <a:gd name="T11" fmla="*/ 0 h 59"/>
                  <a:gd name="T12" fmla="*/ 3 w 88"/>
                  <a:gd name="T13" fmla="*/ 1 h 59"/>
                  <a:gd name="T14" fmla="*/ 3 w 88"/>
                  <a:gd name="T15" fmla="*/ 1 h 59"/>
                  <a:gd name="T16" fmla="*/ 3 w 88"/>
                  <a:gd name="T17" fmla="*/ 1 h 59"/>
                  <a:gd name="T18" fmla="*/ 3 w 88"/>
                  <a:gd name="T19" fmla="*/ 1 h 59"/>
                  <a:gd name="T20" fmla="*/ 3 w 88"/>
                  <a:gd name="T21" fmla="*/ 1 h 59"/>
                  <a:gd name="T22" fmla="*/ 2 w 88"/>
                  <a:gd name="T23" fmla="*/ 1 h 59"/>
                  <a:gd name="T24" fmla="*/ 2 w 88"/>
                  <a:gd name="T25" fmla="*/ 0 h 59"/>
                  <a:gd name="T26" fmla="*/ 1 w 88"/>
                  <a:gd name="T27" fmla="*/ 0 h 59"/>
                  <a:gd name="T28" fmla="*/ 1 w 88"/>
                  <a:gd name="T29" fmla="*/ 0 h 59"/>
                  <a:gd name="T30" fmla="*/ 1 w 88"/>
                  <a:gd name="T31" fmla="*/ 0 h 59"/>
                  <a:gd name="T32" fmla="*/ 0 w 88"/>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8" h="59">
                    <a:moveTo>
                      <a:pt x="0" y="2"/>
                    </a:moveTo>
                    <a:lnTo>
                      <a:pt x="4" y="0"/>
                    </a:lnTo>
                    <a:lnTo>
                      <a:pt x="15" y="3"/>
                    </a:lnTo>
                    <a:lnTo>
                      <a:pt x="27" y="10"/>
                    </a:lnTo>
                    <a:lnTo>
                      <a:pt x="42" y="18"/>
                    </a:lnTo>
                    <a:lnTo>
                      <a:pt x="57" y="28"/>
                    </a:lnTo>
                    <a:lnTo>
                      <a:pt x="71" y="38"/>
                    </a:lnTo>
                    <a:lnTo>
                      <a:pt x="83" y="49"/>
                    </a:lnTo>
                    <a:lnTo>
                      <a:pt x="88" y="59"/>
                    </a:lnTo>
                    <a:lnTo>
                      <a:pt x="82" y="56"/>
                    </a:lnTo>
                    <a:lnTo>
                      <a:pt x="70" y="49"/>
                    </a:lnTo>
                    <a:lnTo>
                      <a:pt x="55" y="40"/>
                    </a:lnTo>
                    <a:lnTo>
                      <a:pt x="39" y="30"/>
                    </a:lnTo>
                    <a:lnTo>
                      <a:pt x="24" y="21"/>
                    </a:lnTo>
                    <a:lnTo>
                      <a:pt x="11" y="12"/>
                    </a:lnTo>
                    <a:lnTo>
                      <a:pt x="2" y="5"/>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50" name="Freeform 148">
                <a:extLst>
                  <a:ext uri="{FF2B5EF4-FFF2-40B4-BE49-F238E27FC236}">
                    <a16:creationId xmlns:a16="http://schemas.microsoft.com/office/drawing/2014/main" xmlns="" id="{A85D2370-D23A-4EB6-979A-6534581EECBF}"/>
                  </a:ext>
                </a:extLst>
              </p:cNvPr>
              <p:cNvSpPr>
                <a:spLocks/>
              </p:cNvSpPr>
              <p:nvPr/>
            </p:nvSpPr>
            <p:spPr bwMode="auto">
              <a:xfrm>
                <a:off x="2747" y="276"/>
                <a:ext cx="36" cy="31"/>
              </a:xfrm>
              <a:custGeom>
                <a:avLst/>
                <a:gdLst>
                  <a:gd name="T0" fmla="*/ 0 w 71"/>
                  <a:gd name="T1" fmla="*/ 0 h 62"/>
                  <a:gd name="T2" fmla="*/ 1 w 71"/>
                  <a:gd name="T3" fmla="*/ 0 h 62"/>
                  <a:gd name="T4" fmla="*/ 1 w 71"/>
                  <a:gd name="T5" fmla="*/ 1 h 62"/>
                  <a:gd name="T6" fmla="*/ 1 w 71"/>
                  <a:gd name="T7" fmla="*/ 1 h 62"/>
                  <a:gd name="T8" fmla="*/ 2 w 71"/>
                  <a:gd name="T9" fmla="*/ 1 h 62"/>
                  <a:gd name="T10" fmla="*/ 2 w 71"/>
                  <a:gd name="T11" fmla="*/ 2 h 62"/>
                  <a:gd name="T12" fmla="*/ 2 w 71"/>
                  <a:gd name="T13" fmla="*/ 2 h 62"/>
                  <a:gd name="T14" fmla="*/ 3 w 71"/>
                  <a:gd name="T15" fmla="*/ 2 h 62"/>
                  <a:gd name="T16" fmla="*/ 3 w 71"/>
                  <a:gd name="T17" fmla="*/ 2 h 62"/>
                  <a:gd name="T18" fmla="*/ 2 w 71"/>
                  <a:gd name="T19" fmla="*/ 2 h 62"/>
                  <a:gd name="T20" fmla="*/ 2 w 71"/>
                  <a:gd name="T21" fmla="*/ 2 h 62"/>
                  <a:gd name="T22" fmla="*/ 2 w 71"/>
                  <a:gd name="T23" fmla="*/ 2 h 62"/>
                  <a:gd name="T24" fmla="*/ 1 w 71"/>
                  <a:gd name="T25" fmla="*/ 1 h 62"/>
                  <a:gd name="T26" fmla="*/ 1 w 71"/>
                  <a:gd name="T27" fmla="*/ 1 h 62"/>
                  <a:gd name="T28" fmla="*/ 1 w 71"/>
                  <a:gd name="T29" fmla="*/ 1 h 62"/>
                  <a:gd name="T30" fmla="*/ 1 w 71"/>
                  <a:gd name="T31" fmla="*/ 1 h 62"/>
                  <a:gd name="T32" fmla="*/ 0 w 71"/>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62">
                    <a:moveTo>
                      <a:pt x="0" y="0"/>
                    </a:moveTo>
                    <a:lnTo>
                      <a:pt x="3" y="0"/>
                    </a:lnTo>
                    <a:lnTo>
                      <a:pt x="11" y="5"/>
                    </a:lnTo>
                    <a:lnTo>
                      <a:pt x="23" y="13"/>
                    </a:lnTo>
                    <a:lnTo>
                      <a:pt x="36" y="22"/>
                    </a:lnTo>
                    <a:lnTo>
                      <a:pt x="48" y="34"/>
                    </a:lnTo>
                    <a:lnTo>
                      <a:pt x="60" y="44"/>
                    </a:lnTo>
                    <a:lnTo>
                      <a:pt x="68" y="54"/>
                    </a:lnTo>
                    <a:lnTo>
                      <a:pt x="71" y="62"/>
                    </a:lnTo>
                    <a:lnTo>
                      <a:pt x="64" y="57"/>
                    </a:lnTo>
                    <a:lnTo>
                      <a:pt x="54" y="50"/>
                    </a:lnTo>
                    <a:lnTo>
                      <a:pt x="41" y="41"/>
                    </a:lnTo>
                    <a:lnTo>
                      <a:pt x="29" y="31"/>
                    </a:lnTo>
                    <a:lnTo>
                      <a:pt x="16" y="21"/>
                    </a:lnTo>
                    <a:lnTo>
                      <a:pt x="7" y="13"/>
                    </a:lnTo>
                    <a:lnTo>
                      <a:pt x="1" y="5"/>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51" name="Freeform 149">
                <a:extLst>
                  <a:ext uri="{FF2B5EF4-FFF2-40B4-BE49-F238E27FC236}">
                    <a16:creationId xmlns:a16="http://schemas.microsoft.com/office/drawing/2014/main" xmlns="" id="{CD806473-0D80-4643-B438-5B40FD3C5F40}"/>
                  </a:ext>
                </a:extLst>
              </p:cNvPr>
              <p:cNvSpPr>
                <a:spLocks/>
              </p:cNvSpPr>
              <p:nvPr/>
            </p:nvSpPr>
            <p:spPr bwMode="auto">
              <a:xfrm>
                <a:off x="2748" y="293"/>
                <a:ext cx="29" cy="26"/>
              </a:xfrm>
              <a:custGeom>
                <a:avLst/>
                <a:gdLst>
                  <a:gd name="T0" fmla="*/ 0 w 59"/>
                  <a:gd name="T1" fmla="*/ 0 h 53"/>
                  <a:gd name="T2" fmla="*/ 0 w 59"/>
                  <a:gd name="T3" fmla="*/ 0 h 53"/>
                  <a:gd name="T4" fmla="*/ 0 w 59"/>
                  <a:gd name="T5" fmla="*/ 0 h 53"/>
                  <a:gd name="T6" fmla="*/ 0 w 59"/>
                  <a:gd name="T7" fmla="*/ 0 h 53"/>
                  <a:gd name="T8" fmla="*/ 0 w 59"/>
                  <a:gd name="T9" fmla="*/ 0 h 53"/>
                  <a:gd name="T10" fmla="*/ 1 w 59"/>
                  <a:gd name="T11" fmla="*/ 0 h 53"/>
                  <a:gd name="T12" fmla="*/ 1 w 59"/>
                  <a:gd name="T13" fmla="*/ 1 h 53"/>
                  <a:gd name="T14" fmla="*/ 1 w 59"/>
                  <a:gd name="T15" fmla="*/ 1 h 53"/>
                  <a:gd name="T16" fmla="*/ 1 w 59"/>
                  <a:gd name="T17" fmla="*/ 1 h 53"/>
                  <a:gd name="T18" fmla="*/ 1 w 59"/>
                  <a:gd name="T19" fmla="*/ 1 h 53"/>
                  <a:gd name="T20" fmla="*/ 1 w 59"/>
                  <a:gd name="T21" fmla="*/ 1 h 53"/>
                  <a:gd name="T22" fmla="*/ 1 w 59"/>
                  <a:gd name="T23" fmla="*/ 1 h 53"/>
                  <a:gd name="T24" fmla="*/ 0 w 59"/>
                  <a:gd name="T25" fmla="*/ 0 h 53"/>
                  <a:gd name="T26" fmla="*/ 0 w 59"/>
                  <a:gd name="T27" fmla="*/ 0 h 53"/>
                  <a:gd name="T28" fmla="*/ 0 w 59"/>
                  <a:gd name="T29" fmla="*/ 0 h 53"/>
                  <a:gd name="T30" fmla="*/ 0 w 59"/>
                  <a:gd name="T31" fmla="*/ 0 h 53"/>
                  <a:gd name="T32" fmla="*/ 0 w 59"/>
                  <a:gd name="T33" fmla="*/ 0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53">
                    <a:moveTo>
                      <a:pt x="0" y="0"/>
                    </a:moveTo>
                    <a:lnTo>
                      <a:pt x="4" y="0"/>
                    </a:lnTo>
                    <a:lnTo>
                      <a:pt x="11" y="2"/>
                    </a:lnTo>
                    <a:lnTo>
                      <a:pt x="20" y="7"/>
                    </a:lnTo>
                    <a:lnTo>
                      <a:pt x="30" y="13"/>
                    </a:lnTo>
                    <a:lnTo>
                      <a:pt x="39" y="23"/>
                    </a:lnTo>
                    <a:lnTo>
                      <a:pt x="49" y="32"/>
                    </a:lnTo>
                    <a:lnTo>
                      <a:pt x="55" y="42"/>
                    </a:lnTo>
                    <a:lnTo>
                      <a:pt x="59" y="53"/>
                    </a:lnTo>
                    <a:lnTo>
                      <a:pt x="53" y="47"/>
                    </a:lnTo>
                    <a:lnTo>
                      <a:pt x="44" y="40"/>
                    </a:lnTo>
                    <a:lnTo>
                      <a:pt x="34" y="32"/>
                    </a:lnTo>
                    <a:lnTo>
                      <a:pt x="23" y="24"/>
                    </a:lnTo>
                    <a:lnTo>
                      <a:pt x="13" y="16"/>
                    </a:lnTo>
                    <a:lnTo>
                      <a:pt x="5" y="9"/>
                    </a:lnTo>
                    <a:lnTo>
                      <a:pt x="0"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52" name="Freeform 150">
                <a:extLst>
                  <a:ext uri="{FF2B5EF4-FFF2-40B4-BE49-F238E27FC236}">
                    <a16:creationId xmlns:a16="http://schemas.microsoft.com/office/drawing/2014/main" xmlns="" id="{1FABC0C1-3117-4E3E-990C-289D927B9272}"/>
                  </a:ext>
                </a:extLst>
              </p:cNvPr>
              <p:cNvSpPr>
                <a:spLocks/>
              </p:cNvSpPr>
              <p:nvPr/>
            </p:nvSpPr>
            <p:spPr bwMode="auto">
              <a:xfrm>
                <a:off x="2748" y="309"/>
                <a:ext cx="21" cy="22"/>
              </a:xfrm>
              <a:custGeom>
                <a:avLst/>
                <a:gdLst>
                  <a:gd name="T0" fmla="*/ 0 w 43"/>
                  <a:gd name="T1" fmla="*/ 0 h 45"/>
                  <a:gd name="T2" fmla="*/ 0 w 43"/>
                  <a:gd name="T3" fmla="*/ 0 h 45"/>
                  <a:gd name="T4" fmla="*/ 0 w 43"/>
                  <a:gd name="T5" fmla="*/ 0 h 45"/>
                  <a:gd name="T6" fmla="*/ 0 w 43"/>
                  <a:gd name="T7" fmla="*/ 0 h 45"/>
                  <a:gd name="T8" fmla="*/ 0 w 43"/>
                  <a:gd name="T9" fmla="*/ 0 h 45"/>
                  <a:gd name="T10" fmla="*/ 0 w 43"/>
                  <a:gd name="T11" fmla="*/ 0 h 45"/>
                  <a:gd name="T12" fmla="*/ 1 w 43"/>
                  <a:gd name="T13" fmla="*/ 1 h 45"/>
                  <a:gd name="T14" fmla="*/ 1 w 43"/>
                  <a:gd name="T15" fmla="*/ 1 h 45"/>
                  <a:gd name="T16" fmla="*/ 1 w 43"/>
                  <a:gd name="T17" fmla="*/ 1 h 45"/>
                  <a:gd name="T18" fmla="*/ 1 w 43"/>
                  <a:gd name="T19" fmla="*/ 1 h 45"/>
                  <a:gd name="T20" fmla="*/ 1 w 43"/>
                  <a:gd name="T21" fmla="*/ 1 h 45"/>
                  <a:gd name="T22" fmla="*/ 0 w 43"/>
                  <a:gd name="T23" fmla="*/ 0 h 45"/>
                  <a:gd name="T24" fmla="*/ 0 w 43"/>
                  <a:gd name="T25" fmla="*/ 0 h 45"/>
                  <a:gd name="T26" fmla="*/ 0 w 43"/>
                  <a:gd name="T27" fmla="*/ 0 h 45"/>
                  <a:gd name="T28" fmla="*/ 0 w 43"/>
                  <a:gd name="T29" fmla="*/ 0 h 45"/>
                  <a:gd name="T30" fmla="*/ 0 w 43"/>
                  <a:gd name="T31" fmla="*/ 0 h 45"/>
                  <a:gd name="T32" fmla="*/ 0 w 43"/>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45">
                    <a:moveTo>
                      <a:pt x="0" y="0"/>
                    </a:moveTo>
                    <a:lnTo>
                      <a:pt x="3" y="0"/>
                    </a:lnTo>
                    <a:lnTo>
                      <a:pt x="9" y="2"/>
                    </a:lnTo>
                    <a:lnTo>
                      <a:pt x="16" y="8"/>
                    </a:lnTo>
                    <a:lnTo>
                      <a:pt x="24" y="16"/>
                    </a:lnTo>
                    <a:lnTo>
                      <a:pt x="31" y="24"/>
                    </a:lnTo>
                    <a:lnTo>
                      <a:pt x="38" y="32"/>
                    </a:lnTo>
                    <a:lnTo>
                      <a:pt x="41" y="39"/>
                    </a:lnTo>
                    <a:lnTo>
                      <a:pt x="43" y="45"/>
                    </a:lnTo>
                    <a:lnTo>
                      <a:pt x="38" y="40"/>
                    </a:lnTo>
                    <a:lnTo>
                      <a:pt x="32" y="34"/>
                    </a:lnTo>
                    <a:lnTo>
                      <a:pt x="25" y="29"/>
                    </a:lnTo>
                    <a:lnTo>
                      <a:pt x="18" y="22"/>
                    </a:lnTo>
                    <a:lnTo>
                      <a:pt x="12" y="15"/>
                    </a:lnTo>
                    <a:lnTo>
                      <a:pt x="6" y="9"/>
                    </a:lnTo>
                    <a:lnTo>
                      <a:pt x="1"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53" name="Freeform 151">
                <a:extLst>
                  <a:ext uri="{FF2B5EF4-FFF2-40B4-BE49-F238E27FC236}">
                    <a16:creationId xmlns:a16="http://schemas.microsoft.com/office/drawing/2014/main" xmlns="" id="{A8C0FCE6-01F5-40FE-8E50-69A2A5B2562B}"/>
                  </a:ext>
                </a:extLst>
              </p:cNvPr>
              <p:cNvSpPr>
                <a:spLocks/>
              </p:cNvSpPr>
              <p:nvPr/>
            </p:nvSpPr>
            <p:spPr bwMode="auto">
              <a:xfrm>
                <a:off x="2749" y="323"/>
                <a:ext cx="15" cy="16"/>
              </a:xfrm>
              <a:custGeom>
                <a:avLst/>
                <a:gdLst>
                  <a:gd name="T0" fmla="*/ 1 w 29"/>
                  <a:gd name="T1" fmla="*/ 0 h 31"/>
                  <a:gd name="T2" fmla="*/ 1 w 29"/>
                  <a:gd name="T3" fmla="*/ 1 h 31"/>
                  <a:gd name="T4" fmla="*/ 1 w 29"/>
                  <a:gd name="T5" fmla="*/ 1 h 31"/>
                  <a:gd name="T6" fmla="*/ 1 w 29"/>
                  <a:gd name="T7" fmla="*/ 1 h 31"/>
                  <a:gd name="T8" fmla="*/ 1 w 29"/>
                  <a:gd name="T9" fmla="*/ 1 h 31"/>
                  <a:gd name="T10" fmla="*/ 1 w 29"/>
                  <a:gd name="T11" fmla="*/ 1 h 31"/>
                  <a:gd name="T12" fmla="*/ 1 w 29"/>
                  <a:gd name="T13" fmla="*/ 1 h 31"/>
                  <a:gd name="T14" fmla="*/ 1 w 29"/>
                  <a:gd name="T15" fmla="*/ 1 h 31"/>
                  <a:gd name="T16" fmla="*/ 1 w 29"/>
                  <a:gd name="T17" fmla="*/ 1 h 31"/>
                  <a:gd name="T18" fmla="*/ 1 w 29"/>
                  <a:gd name="T19" fmla="*/ 1 h 31"/>
                  <a:gd name="T20" fmla="*/ 1 w 29"/>
                  <a:gd name="T21" fmla="*/ 1 h 31"/>
                  <a:gd name="T22" fmla="*/ 0 w 29"/>
                  <a:gd name="T23" fmla="*/ 1 h 31"/>
                  <a:gd name="T24" fmla="*/ 1 w 29"/>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31">
                    <a:moveTo>
                      <a:pt x="3" y="0"/>
                    </a:moveTo>
                    <a:lnTo>
                      <a:pt x="10" y="1"/>
                    </a:lnTo>
                    <a:lnTo>
                      <a:pt x="20" y="9"/>
                    </a:lnTo>
                    <a:lnTo>
                      <a:pt x="29" y="20"/>
                    </a:lnTo>
                    <a:lnTo>
                      <a:pt x="29" y="31"/>
                    </a:lnTo>
                    <a:lnTo>
                      <a:pt x="27" y="25"/>
                    </a:lnTo>
                    <a:lnTo>
                      <a:pt x="24" y="20"/>
                    </a:lnTo>
                    <a:lnTo>
                      <a:pt x="18" y="16"/>
                    </a:lnTo>
                    <a:lnTo>
                      <a:pt x="12" y="11"/>
                    </a:lnTo>
                    <a:lnTo>
                      <a:pt x="6" y="8"/>
                    </a:lnTo>
                    <a:lnTo>
                      <a:pt x="3" y="4"/>
                    </a:lnTo>
                    <a:lnTo>
                      <a:pt x="0" y="2"/>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54" name="Freeform 152">
                <a:extLst>
                  <a:ext uri="{FF2B5EF4-FFF2-40B4-BE49-F238E27FC236}">
                    <a16:creationId xmlns:a16="http://schemas.microsoft.com/office/drawing/2014/main" xmlns="" id="{CA16A64A-F501-410C-8280-F57A81DDD1BF}"/>
                  </a:ext>
                </a:extLst>
              </p:cNvPr>
              <p:cNvSpPr>
                <a:spLocks/>
              </p:cNvSpPr>
              <p:nvPr/>
            </p:nvSpPr>
            <p:spPr bwMode="auto">
              <a:xfrm>
                <a:off x="2761" y="201"/>
                <a:ext cx="19" cy="17"/>
              </a:xfrm>
              <a:custGeom>
                <a:avLst/>
                <a:gdLst>
                  <a:gd name="T0" fmla="*/ 2 w 37"/>
                  <a:gd name="T1" fmla="*/ 1 h 35"/>
                  <a:gd name="T2" fmla="*/ 2 w 37"/>
                  <a:gd name="T3" fmla="*/ 1 h 35"/>
                  <a:gd name="T4" fmla="*/ 1 w 37"/>
                  <a:gd name="T5" fmla="*/ 0 h 35"/>
                  <a:gd name="T6" fmla="*/ 1 w 37"/>
                  <a:gd name="T7" fmla="*/ 0 h 35"/>
                  <a:gd name="T8" fmla="*/ 1 w 37"/>
                  <a:gd name="T9" fmla="*/ 0 h 35"/>
                  <a:gd name="T10" fmla="*/ 1 w 37"/>
                  <a:gd name="T11" fmla="*/ 0 h 35"/>
                  <a:gd name="T12" fmla="*/ 1 w 37"/>
                  <a:gd name="T13" fmla="*/ 0 h 35"/>
                  <a:gd name="T14" fmla="*/ 0 w 37"/>
                  <a:gd name="T15" fmla="*/ 0 h 35"/>
                  <a:gd name="T16" fmla="*/ 1 w 37"/>
                  <a:gd name="T17" fmla="*/ 0 h 35"/>
                  <a:gd name="T18" fmla="*/ 1 w 37"/>
                  <a:gd name="T19" fmla="*/ 0 h 35"/>
                  <a:gd name="T20" fmla="*/ 1 w 37"/>
                  <a:gd name="T21" fmla="*/ 0 h 35"/>
                  <a:gd name="T22" fmla="*/ 1 w 37"/>
                  <a:gd name="T23" fmla="*/ 0 h 35"/>
                  <a:gd name="T24" fmla="*/ 1 w 37"/>
                  <a:gd name="T25" fmla="*/ 0 h 35"/>
                  <a:gd name="T26" fmla="*/ 1 w 37"/>
                  <a:gd name="T27" fmla="*/ 0 h 35"/>
                  <a:gd name="T28" fmla="*/ 1 w 37"/>
                  <a:gd name="T29" fmla="*/ 0 h 35"/>
                  <a:gd name="T30" fmla="*/ 2 w 37"/>
                  <a:gd name="T31" fmla="*/ 0 h 35"/>
                  <a:gd name="T32" fmla="*/ 2 w 37"/>
                  <a:gd name="T33" fmla="*/ 1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35">
                    <a:moveTo>
                      <a:pt x="37" y="35"/>
                    </a:moveTo>
                    <a:lnTo>
                      <a:pt x="34" y="33"/>
                    </a:lnTo>
                    <a:lnTo>
                      <a:pt x="28" y="29"/>
                    </a:lnTo>
                    <a:lnTo>
                      <a:pt x="22" y="24"/>
                    </a:lnTo>
                    <a:lnTo>
                      <a:pt x="15" y="20"/>
                    </a:lnTo>
                    <a:lnTo>
                      <a:pt x="8" y="14"/>
                    </a:lnTo>
                    <a:lnTo>
                      <a:pt x="2" y="10"/>
                    </a:lnTo>
                    <a:lnTo>
                      <a:pt x="0" y="5"/>
                    </a:lnTo>
                    <a:lnTo>
                      <a:pt x="1" y="1"/>
                    </a:lnTo>
                    <a:lnTo>
                      <a:pt x="4" y="0"/>
                    </a:lnTo>
                    <a:lnTo>
                      <a:pt x="10" y="3"/>
                    </a:lnTo>
                    <a:lnTo>
                      <a:pt x="15" y="7"/>
                    </a:lnTo>
                    <a:lnTo>
                      <a:pt x="20" y="13"/>
                    </a:lnTo>
                    <a:lnTo>
                      <a:pt x="25" y="19"/>
                    </a:lnTo>
                    <a:lnTo>
                      <a:pt x="30" y="26"/>
                    </a:lnTo>
                    <a:lnTo>
                      <a:pt x="34" y="31"/>
                    </a:lnTo>
                    <a:lnTo>
                      <a:pt x="37" y="3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55" name="Freeform 153">
                <a:extLst>
                  <a:ext uri="{FF2B5EF4-FFF2-40B4-BE49-F238E27FC236}">
                    <a16:creationId xmlns:a16="http://schemas.microsoft.com/office/drawing/2014/main" xmlns="" id="{C2C182B5-9CED-4D16-82D6-84CF8D6BBE96}"/>
                  </a:ext>
                </a:extLst>
              </p:cNvPr>
              <p:cNvSpPr>
                <a:spLocks/>
              </p:cNvSpPr>
              <p:nvPr/>
            </p:nvSpPr>
            <p:spPr bwMode="auto">
              <a:xfrm>
                <a:off x="2781" y="199"/>
                <a:ext cx="9" cy="20"/>
              </a:xfrm>
              <a:custGeom>
                <a:avLst/>
                <a:gdLst>
                  <a:gd name="T0" fmla="*/ 0 w 18"/>
                  <a:gd name="T1" fmla="*/ 2 h 40"/>
                  <a:gd name="T2" fmla="*/ 1 w 18"/>
                  <a:gd name="T3" fmla="*/ 2 h 40"/>
                  <a:gd name="T4" fmla="*/ 1 w 18"/>
                  <a:gd name="T5" fmla="*/ 1 h 40"/>
                  <a:gd name="T6" fmla="*/ 1 w 18"/>
                  <a:gd name="T7" fmla="*/ 1 h 40"/>
                  <a:gd name="T8" fmla="*/ 1 w 18"/>
                  <a:gd name="T9" fmla="*/ 0 h 40"/>
                  <a:gd name="T10" fmla="*/ 1 w 18"/>
                  <a:gd name="T11" fmla="*/ 1 h 40"/>
                  <a:gd name="T12" fmla="*/ 1 w 18"/>
                  <a:gd name="T13" fmla="*/ 1 h 40"/>
                  <a:gd name="T14" fmla="*/ 1 w 18"/>
                  <a:gd name="T15" fmla="*/ 1 h 40"/>
                  <a:gd name="T16" fmla="*/ 0 w 18"/>
                  <a:gd name="T17" fmla="*/ 2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40">
                    <a:moveTo>
                      <a:pt x="0" y="40"/>
                    </a:moveTo>
                    <a:lnTo>
                      <a:pt x="4" y="33"/>
                    </a:lnTo>
                    <a:lnTo>
                      <a:pt x="12" y="21"/>
                    </a:lnTo>
                    <a:lnTo>
                      <a:pt x="18" y="8"/>
                    </a:lnTo>
                    <a:lnTo>
                      <a:pt x="17" y="0"/>
                    </a:lnTo>
                    <a:lnTo>
                      <a:pt x="11" y="2"/>
                    </a:lnTo>
                    <a:lnTo>
                      <a:pt x="7" y="15"/>
                    </a:lnTo>
                    <a:lnTo>
                      <a:pt x="2" y="29"/>
                    </a:lnTo>
                    <a:lnTo>
                      <a:pt x="0" y="4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56" name="Freeform 154">
                <a:extLst>
                  <a:ext uri="{FF2B5EF4-FFF2-40B4-BE49-F238E27FC236}">
                    <a16:creationId xmlns:a16="http://schemas.microsoft.com/office/drawing/2014/main" xmlns="" id="{DF20F4C8-F076-4545-A5D2-DF18980C1447}"/>
                  </a:ext>
                </a:extLst>
              </p:cNvPr>
              <p:cNvSpPr>
                <a:spLocks/>
              </p:cNvSpPr>
              <p:nvPr/>
            </p:nvSpPr>
            <p:spPr bwMode="auto">
              <a:xfrm>
                <a:off x="2774" y="192"/>
                <a:ext cx="5" cy="22"/>
              </a:xfrm>
              <a:custGeom>
                <a:avLst/>
                <a:gdLst>
                  <a:gd name="T0" fmla="*/ 1 w 10"/>
                  <a:gd name="T1" fmla="*/ 1 h 45"/>
                  <a:gd name="T2" fmla="*/ 1 w 10"/>
                  <a:gd name="T3" fmla="*/ 1 h 45"/>
                  <a:gd name="T4" fmla="*/ 1 w 10"/>
                  <a:gd name="T5" fmla="*/ 0 h 45"/>
                  <a:gd name="T6" fmla="*/ 1 w 10"/>
                  <a:gd name="T7" fmla="*/ 0 h 45"/>
                  <a:gd name="T8" fmla="*/ 1 w 10"/>
                  <a:gd name="T9" fmla="*/ 0 h 45"/>
                  <a:gd name="T10" fmla="*/ 0 w 10"/>
                  <a:gd name="T11" fmla="*/ 0 h 45"/>
                  <a:gd name="T12" fmla="*/ 1 w 10"/>
                  <a:gd name="T13" fmla="*/ 0 h 45"/>
                  <a:gd name="T14" fmla="*/ 1 w 10"/>
                  <a:gd name="T15" fmla="*/ 1 h 45"/>
                  <a:gd name="T16" fmla="*/ 1 w 10"/>
                  <a:gd name="T17" fmla="*/ 1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45">
                    <a:moveTo>
                      <a:pt x="10" y="45"/>
                    </a:moveTo>
                    <a:lnTo>
                      <a:pt x="9" y="36"/>
                    </a:lnTo>
                    <a:lnTo>
                      <a:pt x="10" y="21"/>
                    </a:lnTo>
                    <a:lnTo>
                      <a:pt x="8" y="7"/>
                    </a:lnTo>
                    <a:lnTo>
                      <a:pt x="3" y="0"/>
                    </a:lnTo>
                    <a:lnTo>
                      <a:pt x="0" y="6"/>
                    </a:lnTo>
                    <a:lnTo>
                      <a:pt x="2" y="18"/>
                    </a:lnTo>
                    <a:lnTo>
                      <a:pt x="7" y="35"/>
                    </a:lnTo>
                    <a:lnTo>
                      <a:pt x="10" y="4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57" name="Freeform 155">
                <a:extLst>
                  <a:ext uri="{FF2B5EF4-FFF2-40B4-BE49-F238E27FC236}">
                    <a16:creationId xmlns:a16="http://schemas.microsoft.com/office/drawing/2014/main" xmlns="" id="{4F737DED-771F-47A0-8A49-C85A8CF48461}"/>
                  </a:ext>
                </a:extLst>
              </p:cNvPr>
              <p:cNvSpPr>
                <a:spLocks/>
              </p:cNvSpPr>
              <p:nvPr/>
            </p:nvSpPr>
            <p:spPr bwMode="auto">
              <a:xfrm>
                <a:off x="2784" y="205"/>
                <a:ext cx="17" cy="20"/>
              </a:xfrm>
              <a:custGeom>
                <a:avLst/>
                <a:gdLst>
                  <a:gd name="T0" fmla="*/ 0 w 34"/>
                  <a:gd name="T1" fmla="*/ 2 h 40"/>
                  <a:gd name="T2" fmla="*/ 1 w 34"/>
                  <a:gd name="T3" fmla="*/ 2 h 40"/>
                  <a:gd name="T4" fmla="*/ 1 w 34"/>
                  <a:gd name="T5" fmla="*/ 1 h 40"/>
                  <a:gd name="T6" fmla="*/ 1 w 34"/>
                  <a:gd name="T7" fmla="*/ 1 h 40"/>
                  <a:gd name="T8" fmla="*/ 1 w 34"/>
                  <a:gd name="T9" fmla="*/ 1 h 40"/>
                  <a:gd name="T10" fmla="*/ 1 w 34"/>
                  <a:gd name="T11" fmla="*/ 1 h 40"/>
                  <a:gd name="T12" fmla="*/ 1 w 34"/>
                  <a:gd name="T13" fmla="*/ 1 h 40"/>
                  <a:gd name="T14" fmla="*/ 1 w 34"/>
                  <a:gd name="T15" fmla="*/ 0 h 40"/>
                  <a:gd name="T16" fmla="*/ 2 w 34"/>
                  <a:gd name="T17" fmla="*/ 1 h 40"/>
                  <a:gd name="T18" fmla="*/ 2 w 34"/>
                  <a:gd name="T19" fmla="*/ 1 h 40"/>
                  <a:gd name="T20" fmla="*/ 1 w 34"/>
                  <a:gd name="T21" fmla="*/ 1 h 40"/>
                  <a:gd name="T22" fmla="*/ 1 w 34"/>
                  <a:gd name="T23" fmla="*/ 1 h 40"/>
                  <a:gd name="T24" fmla="*/ 1 w 34"/>
                  <a:gd name="T25" fmla="*/ 1 h 40"/>
                  <a:gd name="T26" fmla="*/ 1 w 34"/>
                  <a:gd name="T27" fmla="*/ 1 h 40"/>
                  <a:gd name="T28" fmla="*/ 1 w 34"/>
                  <a:gd name="T29" fmla="*/ 1 h 40"/>
                  <a:gd name="T30" fmla="*/ 1 w 34"/>
                  <a:gd name="T31" fmla="*/ 2 h 40"/>
                  <a:gd name="T32" fmla="*/ 0 w 34"/>
                  <a:gd name="T33" fmla="*/ 2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40">
                    <a:moveTo>
                      <a:pt x="0" y="40"/>
                    </a:moveTo>
                    <a:lnTo>
                      <a:pt x="3" y="34"/>
                    </a:lnTo>
                    <a:lnTo>
                      <a:pt x="6" y="28"/>
                    </a:lnTo>
                    <a:lnTo>
                      <a:pt x="11" y="20"/>
                    </a:lnTo>
                    <a:lnTo>
                      <a:pt x="17" y="13"/>
                    </a:lnTo>
                    <a:lnTo>
                      <a:pt x="23" y="6"/>
                    </a:lnTo>
                    <a:lnTo>
                      <a:pt x="27" y="2"/>
                    </a:lnTo>
                    <a:lnTo>
                      <a:pt x="31" y="0"/>
                    </a:lnTo>
                    <a:lnTo>
                      <a:pt x="34" y="1"/>
                    </a:lnTo>
                    <a:lnTo>
                      <a:pt x="34" y="4"/>
                    </a:lnTo>
                    <a:lnTo>
                      <a:pt x="32" y="9"/>
                    </a:lnTo>
                    <a:lnTo>
                      <a:pt x="27" y="14"/>
                    </a:lnTo>
                    <a:lnTo>
                      <a:pt x="20" y="20"/>
                    </a:lnTo>
                    <a:lnTo>
                      <a:pt x="15" y="27"/>
                    </a:lnTo>
                    <a:lnTo>
                      <a:pt x="8" y="32"/>
                    </a:lnTo>
                    <a:lnTo>
                      <a:pt x="3" y="36"/>
                    </a:lnTo>
                    <a:lnTo>
                      <a:pt x="0" y="4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58" name="Freeform 156">
                <a:extLst>
                  <a:ext uri="{FF2B5EF4-FFF2-40B4-BE49-F238E27FC236}">
                    <a16:creationId xmlns:a16="http://schemas.microsoft.com/office/drawing/2014/main" xmlns="" id="{E6CF0BBD-EF7E-4B7E-B2D5-E1FA56BC5AE5}"/>
                  </a:ext>
                </a:extLst>
              </p:cNvPr>
              <p:cNvSpPr>
                <a:spLocks/>
              </p:cNvSpPr>
              <p:nvPr/>
            </p:nvSpPr>
            <p:spPr bwMode="auto">
              <a:xfrm>
                <a:off x="2768" y="329"/>
                <a:ext cx="28" cy="6"/>
              </a:xfrm>
              <a:custGeom>
                <a:avLst/>
                <a:gdLst>
                  <a:gd name="T0" fmla="*/ 0 w 57"/>
                  <a:gd name="T1" fmla="*/ 0 h 13"/>
                  <a:gd name="T2" fmla="*/ 0 w 57"/>
                  <a:gd name="T3" fmla="*/ 0 h 13"/>
                  <a:gd name="T4" fmla="*/ 0 w 57"/>
                  <a:gd name="T5" fmla="*/ 0 h 13"/>
                  <a:gd name="T6" fmla="*/ 0 w 57"/>
                  <a:gd name="T7" fmla="*/ 0 h 13"/>
                  <a:gd name="T8" fmla="*/ 1 w 57"/>
                  <a:gd name="T9" fmla="*/ 0 h 13"/>
                  <a:gd name="T10" fmla="*/ 1 w 57"/>
                  <a:gd name="T11" fmla="*/ 0 h 13"/>
                  <a:gd name="T12" fmla="*/ 1 w 57"/>
                  <a:gd name="T13" fmla="*/ 0 h 13"/>
                  <a:gd name="T14" fmla="*/ 1 w 57"/>
                  <a:gd name="T15" fmla="*/ 0 h 13"/>
                  <a:gd name="T16" fmla="*/ 1 w 57"/>
                  <a:gd name="T17" fmla="*/ 0 h 13"/>
                  <a:gd name="T18" fmla="*/ 1 w 57"/>
                  <a:gd name="T19" fmla="*/ 0 h 13"/>
                  <a:gd name="T20" fmla="*/ 1 w 57"/>
                  <a:gd name="T21" fmla="*/ 0 h 13"/>
                  <a:gd name="T22" fmla="*/ 1 w 57"/>
                  <a:gd name="T23" fmla="*/ 0 h 13"/>
                  <a:gd name="T24" fmla="*/ 1 w 57"/>
                  <a:gd name="T25" fmla="*/ 0 h 13"/>
                  <a:gd name="T26" fmla="*/ 0 w 57"/>
                  <a:gd name="T27" fmla="*/ 0 h 13"/>
                  <a:gd name="T28" fmla="*/ 0 w 57"/>
                  <a:gd name="T29" fmla="*/ 0 h 13"/>
                  <a:gd name="T30" fmla="*/ 0 w 57"/>
                  <a:gd name="T31" fmla="*/ 0 h 13"/>
                  <a:gd name="T32" fmla="*/ 0 w 57"/>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13">
                    <a:moveTo>
                      <a:pt x="0" y="1"/>
                    </a:moveTo>
                    <a:lnTo>
                      <a:pt x="7" y="1"/>
                    </a:lnTo>
                    <a:lnTo>
                      <a:pt x="15" y="0"/>
                    </a:lnTo>
                    <a:lnTo>
                      <a:pt x="25" y="0"/>
                    </a:lnTo>
                    <a:lnTo>
                      <a:pt x="34" y="0"/>
                    </a:lnTo>
                    <a:lnTo>
                      <a:pt x="42" y="0"/>
                    </a:lnTo>
                    <a:lnTo>
                      <a:pt x="50" y="3"/>
                    </a:lnTo>
                    <a:lnTo>
                      <a:pt x="54" y="5"/>
                    </a:lnTo>
                    <a:lnTo>
                      <a:pt x="57" y="8"/>
                    </a:lnTo>
                    <a:lnTo>
                      <a:pt x="56" y="12"/>
                    </a:lnTo>
                    <a:lnTo>
                      <a:pt x="50" y="13"/>
                    </a:lnTo>
                    <a:lnTo>
                      <a:pt x="43" y="12"/>
                    </a:lnTo>
                    <a:lnTo>
                      <a:pt x="34" y="9"/>
                    </a:lnTo>
                    <a:lnTo>
                      <a:pt x="25" y="7"/>
                    </a:lnTo>
                    <a:lnTo>
                      <a:pt x="15" y="5"/>
                    </a:lnTo>
                    <a:lnTo>
                      <a:pt x="7" y="3"/>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59" name="Freeform 157">
                <a:extLst>
                  <a:ext uri="{FF2B5EF4-FFF2-40B4-BE49-F238E27FC236}">
                    <a16:creationId xmlns:a16="http://schemas.microsoft.com/office/drawing/2014/main" xmlns="" id="{7BED68E5-2924-4C7C-8920-C82B28A81CAC}"/>
                  </a:ext>
                </a:extLst>
              </p:cNvPr>
              <p:cNvSpPr>
                <a:spLocks/>
              </p:cNvSpPr>
              <p:nvPr/>
            </p:nvSpPr>
            <p:spPr bwMode="auto">
              <a:xfrm>
                <a:off x="2763" y="337"/>
                <a:ext cx="28" cy="9"/>
              </a:xfrm>
              <a:custGeom>
                <a:avLst/>
                <a:gdLst>
                  <a:gd name="T0" fmla="*/ 0 w 55"/>
                  <a:gd name="T1" fmla="*/ 0 h 20"/>
                  <a:gd name="T2" fmla="*/ 1 w 55"/>
                  <a:gd name="T3" fmla="*/ 0 h 20"/>
                  <a:gd name="T4" fmla="*/ 1 w 55"/>
                  <a:gd name="T5" fmla="*/ 0 h 20"/>
                  <a:gd name="T6" fmla="*/ 1 w 55"/>
                  <a:gd name="T7" fmla="*/ 0 h 20"/>
                  <a:gd name="T8" fmla="*/ 1 w 55"/>
                  <a:gd name="T9" fmla="*/ 0 h 20"/>
                  <a:gd name="T10" fmla="*/ 2 w 55"/>
                  <a:gd name="T11" fmla="*/ 0 h 20"/>
                  <a:gd name="T12" fmla="*/ 2 w 55"/>
                  <a:gd name="T13" fmla="*/ 0 h 20"/>
                  <a:gd name="T14" fmla="*/ 2 w 55"/>
                  <a:gd name="T15" fmla="*/ 0 h 20"/>
                  <a:gd name="T16" fmla="*/ 2 w 55"/>
                  <a:gd name="T17" fmla="*/ 0 h 20"/>
                  <a:gd name="T18" fmla="*/ 2 w 55"/>
                  <a:gd name="T19" fmla="*/ 0 h 20"/>
                  <a:gd name="T20" fmla="*/ 2 w 55"/>
                  <a:gd name="T21" fmla="*/ 0 h 20"/>
                  <a:gd name="T22" fmla="*/ 2 w 55"/>
                  <a:gd name="T23" fmla="*/ 0 h 20"/>
                  <a:gd name="T24" fmla="*/ 1 w 55"/>
                  <a:gd name="T25" fmla="*/ 0 h 20"/>
                  <a:gd name="T26" fmla="*/ 1 w 55"/>
                  <a:gd name="T27" fmla="*/ 0 h 20"/>
                  <a:gd name="T28" fmla="*/ 1 w 55"/>
                  <a:gd name="T29" fmla="*/ 0 h 20"/>
                  <a:gd name="T30" fmla="*/ 1 w 55"/>
                  <a:gd name="T31" fmla="*/ 0 h 20"/>
                  <a:gd name="T32" fmla="*/ 0 w 55"/>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5" h="20">
                    <a:moveTo>
                      <a:pt x="0" y="0"/>
                    </a:moveTo>
                    <a:lnTo>
                      <a:pt x="6" y="0"/>
                    </a:lnTo>
                    <a:lnTo>
                      <a:pt x="14" y="1"/>
                    </a:lnTo>
                    <a:lnTo>
                      <a:pt x="22" y="3"/>
                    </a:lnTo>
                    <a:lnTo>
                      <a:pt x="31" y="5"/>
                    </a:lnTo>
                    <a:lnTo>
                      <a:pt x="40" y="7"/>
                    </a:lnTo>
                    <a:lnTo>
                      <a:pt x="47" y="9"/>
                    </a:lnTo>
                    <a:lnTo>
                      <a:pt x="53" y="13"/>
                    </a:lnTo>
                    <a:lnTo>
                      <a:pt x="55" y="18"/>
                    </a:lnTo>
                    <a:lnTo>
                      <a:pt x="53" y="20"/>
                    </a:lnTo>
                    <a:lnTo>
                      <a:pt x="48" y="20"/>
                    </a:lnTo>
                    <a:lnTo>
                      <a:pt x="40" y="18"/>
                    </a:lnTo>
                    <a:lnTo>
                      <a:pt x="31" y="14"/>
                    </a:lnTo>
                    <a:lnTo>
                      <a:pt x="21" y="11"/>
                    </a:lnTo>
                    <a:lnTo>
                      <a:pt x="12" y="6"/>
                    </a:lnTo>
                    <a:lnTo>
                      <a:pt x="5"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60" name="Freeform 158">
                <a:extLst>
                  <a:ext uri="{FF2B5EF4-FFF2-40B4-BE49-F238E27FC236}">
                    <a16:creationId xmlns:a16="http://schemas.microsoft.com/office/drawing/2014/main" xmlns="" id="{EDBACE4F-2280-4B5A-9966-79C448FB2B82}"/>
                  </a:ext>
                </a:extLst>
              </p:cNvPr>
              <p:cNvSpPr>
                <a:spLocks/>
              </p:cNvSpPr>
              <p:nvPr/>
            </p:nvSpPr>
            <p:spPr bwMode="auto">
              <a:xfrm>
                <a:off x="2777" y="315"/>
                <a:ext cx="27" cy="6"/>
              </a:xfrm>
              <a:custGeom>
                <a:avLst/>
                <a:gdLst>
                  <a:gd name="T0" fmla="*/ 0 w 54"/>
                  <a:gd name="T1" fmla="*/ 0 h 13"/>
                  <a:gd name="T2" fmla="*/ 1 w 54"/>
                  <a:gd name="T3" fmla="*/ 0 h 13"/>
                  <a:gd name="T4" fmla="*/ 1 w 54"/>
                  <a:gd name="T5" fmla="*/ 0 h 13"/>
                  <a:gd name="T6" fmla="*/ 1 w 54"/>
                  <a:gd name="T7" fmla="*/ 0 h 13"/>
                  <a:gd name="T8" fmla="*/ 1 w 54"/>
                  <a:gd name="T9" fmla="*/ 0 h 13"/>
                  <a:gd name="T10" fmla="*/ 2 w 54"/>
                  <a:gd name="T11" fmla="*/ 0 h 13"/>
                  <a:gd name="T12" fmla="*/ 2 w 54"/>
                  <a:gd name="T13" fmla="*/ 0 h 13"/>
                  <a:gd name="T14" fmla="*/ 2 w 54"/>
                  <a:gd name="T15" fmla="*/ 0 h 13"/>
                  <a:gd name="T16" fmla="*/ 2 w 54"/>
                  <a:gd name="T17" fmla="*/ 0 h 13"/>
                  <a:gd name="T18" fmla="*/ 2 w 54"/>
                  <a:gd name="T19" fmla="*/ 0 h 13"/>
                  <a:gd name="T20" fmla="*/ 2 w 54"/>
                  <a:gd name="T21" fmla="*/ 0 h 13"/>
                  <a:gd name="T22" fmla="*/ 2 w 54"/>
                  <a:gd name="T23" fmla="*/ 0 h 13"/>
                  <a:gd name="T24" fmla="*/ 2 w 54"/>
                  <a:gd name="T25" fmla="*/ 0 h 13"/>
                  <a:gd name="T26" fmla="*/ 1 w 54"/>
                  <a:gd name="T27" fmla="*/ 0 h 13"/>
                  <a:gd name="T28" fmla="*/ 1 w 54"/>
                  <a:gd name="T29" fmla="*/ 0 h 13"/>
                  <a:gd name="T30" fmla="*/ 1 w 54"/>
                  <a:gd name="T31" fmla="*/ 0 h 13"/>
                  <a:gd name="T32" fmla="*/ 0 w 54"/>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13">
                    <a:moveTo>
                      <a:pt x="0" y="7"/>
                    </a:moveTo>
                    <a:lnTo>
                      <a:pt x="2" y="5"/>
                    </a:lnTo>
                    <a:lnTo>
                      <a:pt x="8" y="3"/>
                    </a:lnTo>
                    <a:lnTo>
                      <a:pt x="16" y="2"/>
                    </a:lnTo>
                    <a:lnTo>
                      <a:pt x="25" y="0"/>
                    </a:lnTo>
                    <a:lnTo>
                      <a:pt x="34" y="2"/>
                    </a:lnTo>
                    <a:lnTo>
                      <a:pt x="44" y="3"/>
                    </a:lnTo>
                    <a:lnTo>
                      <a:pt x="50" y="5"/>
                    </a:lnTo>
                    <a:lnTo>
                      <a:pt x="54" y="8"/>
                    </a:lnTo>
                    <a:lnTo>
                      <a:pt x="54" y="12"/>
                    </a:lnTo>
                    <a:lnTo>
                      <a:pt x="50" y="13"/>
                    </a:lnTo>
                    <a:lnTo>
                      <a:pt x="44" y="13"/>
                    </a:lnTo>
                    <a:lnTo>
                      <a:pt x="34" y="11"/>
                    </a:lnTo>
                    <a:lnTo>
                      <a:pt x="25" y="10"/>
                    </a:lnTo>
                    <a:lnTo>
                      <a:pt x="16" y="8"/>
                    </a:lnTo>
                    <a:lnTo>
                      <a:pt x="7" y="7"/>
                    </a:lnTo>
                    <a:lnTo>
                      <a:pt x="0" y="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61" name="Freeform 159">
                <a:extLst>
                  <a:ext uri="{FF2B5EF4-FFF2-40B4-BE49-F238E27FC236}">
                    <a16:creationId xmlns:a16="http://schemas.microsoft.com/office/drawing/2014/main" xmlns="" id="{27E0616D-BF18-470F-922C-0D5F3D03B464}"/>
                  </a:ext>
                </a:extLst>
              </p:cNvPr>
              <p:cNvSpPr>
                <a:spLocks/>
              </p:cNvSpPr>
              <p:nvPr/>
            </p:nvSpPr>
            <p:spPr bwMode="auto">
              <a:xfrm>
                <a:off x="2780" y="299"/>
                <a:ext cx="32" cy="8"/>
              </a:xfrm>
              <a:custGeom>
                <a:avLst/>
                <a:gdLst>
                  <a:gd name="T0" fmla="*/ 0 w 63"/>
                  <a:gd name="T1" fmla="*/ 0 h 17"/>
                  <a:gd name="T2" fmla="*/ 1 w 63"/>
                  <a:gd name="T3" fmla="*/ 0 h 17"/>
                  <a:gd name="T4" fmla="*/ 1 w 63"/>
                  <a:gd name="T5" fmla="*/ 0 h 17"/>
                  <a:gd name="T6" fmla="*/ 1 w 63"/>
                  <a:gd name="T7" fmla="*/ 0 h 17"/>
                  <a:gd name="T8" fmla="*/ 2 w 63"/>
                  <a:gd name="T9" fmla="*/ 0 h 17"/>
                  <a:gd name="T10" fmla="*/ 2 w 63"/>
                  <a:gd name="T11" fmla="*/ 0 h 17"/>
                  <a:gd name="T12" fmla="*/ 2 w 63"/>
                  <a:gd name="T13" fmla="*/ 0 h 17"/>
                  <a:gd name="T14" fmla="*/ 2 w 63"/>
                  <a:gd name="T15" fmla="*/ 0 h 17"/>
                  <a:gd name="T16" fmla="*/ 2 w 63"/>
                  <a:gd name="T17" fmla="*/ 0 h 17"/>
                  <a:gd name="T18" fmla="*/ 2 w 63"/>
                  <a:gd name="T19" fmla="*/ 0 h 17"/>
                  <a:gd name="T20" fmla="*/ 2 w 63"/>
                  <a:gd name="T21" fmla="*/ 0 h 17"/>
                  <a:gd name="T22" fmla="*/ 2 w 63"/>
                  <a:gd name="T23" fmla="*/ 0 h 17"/>
                  <a:gd name="T24" fmla="*/ 2 w 63"/>
                  <a:gd name="T25" fmla="*/ 0 h 17"/>
                  <a:gd name="T26" fmla="*/ 1 w 63"/>
                  <a:gd name="T27" fmla="*/ 0 h 17"/>
                  <a:gd name="T28" fmla="*/ 1 w 63"/>
                  <a:gd name="T29" fmla="*/ 0 h 17"/>
                  <a:gd name="T30" fmla="*/ 1 w 63"/>
                  <a:gd name="T31" fmla="*/ 0 h 17"/>
                  <a:gd name="T32" fmla="*/ 0 w 63"/>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7">
                    <a:moveTo>
                      <a:pt x="0" y="17"/>
                    </a:moveTo>
                    <a:lnTo>
                      <a:pt x="7" y="14"/>
                    </a:lnTo>
                    <a:lnTo>
                      <a:pt x="16" y="9"/>
                    </a:lnTo>
                    <a:lnTo>
                      <a:pt x="26" y="6"/>
                    </a:lnTo>
                    <a:lnTo>
                      <a:pt x="37" y="2"/>
                    </a:lnTo>
                    <a:lnTo>
                      <a:pt x="46" y="1"/>
                    </a:lnTo>
                    <a:lnTo>
                      <a:pt x="54" y="0"/>
                    </a:lnTo>
                    <a:lnTo>
                      <a:pt x="61" y="1"/>
                    </a:lnTo>
                    <a:lnTo>
                      <a:pt x="63" y="5"/>
                    </a:lnTo>
                    <a:lnTo>
                      <a:pt x="62" y="8"/>
                    </a:lnTo>
                    <a:lnTo>
                      <a:pt x="56" y="12"/>
                    </a:lnTo>
                    <a:lnTo>
                      <a:pt x="48" y="13"/>
                    </a:lnTo>
                    <a:lnTo>
                      <a:pt x="38" y="14"/>
                    </a:lnTo>
                    <a:lnTo>
                      <a:pt x="26" y="15"/>
                    </a:lnTo>
                    <a:lnTo>
                      <a:pt x="16" y="15"/>
                    </a:lnTo>
                    <a:lnTo>
                      <a:pt x="7" y="16"/>
                    </a:lnTo>
                    <a:lnTo>
                      <a:pt x="0" y="1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62" name="Freeform 160">
                <a:extLst>
                  <a:ext uri="{FF2B5EF4-FFF2-40B4-BE49-F238E27FC236}">
                    <a16:creationId xmlns:a16="http://schemas.microsoft.com/office/drawing/2014/main" xmlns="" id="{0DF93ECD-A293-4DD8-8668-04977610970B}"/>
                  </a:ext>
                </a:extLst>
              </p:cNvPr>
              <p:cNvSpPr>
                <a:spLocks/>
              </p:cNvSpPr>
              <p:nvPr/>
            </p:nvSpPr>
            <p:spPr bwMode="auto">
              <a:xfrm>
                <a:off x="2786" y="283"/>
                <a:ext cx="35" cy="10"/>
              </a:xfrm>
              <a:custGeom>
                <a:avLst/>
                <a:gdLst>
                  <a:gd name="T0" fmla="*/ 0 w 69"/>
                  <a:gd name="T1" fmla="*/ 1 h 20"/>
                  <a:gd name="T2" fmla="*/ 1 w 69"/>
                  <a:gd name="T3" fmla="*/ 1 h 20"/>
                  <a:gd name="T4" fmla="*/ 1 w 69"/>
                  <a:gd name="T5" fmla="*/ 1 h 20"/>
                  <a:gd name="T6" fmla="*/ 1 w 69"/>
                  <a:gd name="T7" fmla="*/ 1 h 20"/>
                  <a:gd name="T8" fmla="*/ 2 w 69"/>
                  <a:gd name="T9" fmla="*/ 1 h 20"/>
                  <a:gd name="T10" fmla="*/ 2 w 69"/>
                  <a:gd name="T11" fmla="*/ 1 h 20"/>
                  <a:gd name="T12" fmla="*/ 2 w 69"/>
                  <a:gd name="T13" fmla="*/ 0 h 20"/>
                  <a:gd name="T14" fmla="*/ 3 w 69"/>
                  <a:gd name="T15" fmla="*/ 0 h 20"/>
                  <a:gd name="T16" fmla="*/ 3 w 69"/>
                  <a:gd name="T17" fmla="*/ 1 h 20"/>
                  <a:gd name="T18" fmla="*/ 3 w 69"/>
                  <a:gd name="T19" fmla="*/ 1 h 20"/>
                  <a:gd name="T20" fmla="*/ 2 w 69"/>
                  <a:gd name="T21" fmla="*/ 1 h 20"/>
                  <a:gd name="T22" fmla="*/ 2 w 69"/>
                  <a:gd name="T23" fmla="*/ 1 h 20"/>
                  <a:gd name="T24" fmla="*/ 2 w 69"/>
                  <a:gd name="T25" fmla="*/ 1 h 20"/>
                  <a:gd name="T26" fmla="*/ 1 w 69"/>
                  <a:gd name="T27" fmla="*/ 1 h 20"/>
                  <a:gd name="T28" fmla="*/ 1 w 69"/>
                  <a:gd name="T29" fmla="*/ 1 h 20"/>
                  <a:gd name="T30" fmla="*/ 1 w 69"/>
                  <a:gd name="T31" fmla="*/ 1 h 20"/>
                  <a:gd name="T32" fmla="*/ 0 w 69"/>
                  <a:gd name="T33" fmla="*/ 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20">
                    <a:moveTo>
                      <a:pt x="0" y="20"/>
                    </a:moveTo>
                    <a:lnTo>
                      <a:pt x="6" y="17"/>
                    </a:lnTo>
                    <a:lnTo>
                      <a:pt x="16" y="13"/>
                    </a:lnTo>
                    <a:lnTo>
                      <a:pt x="28" y="8"/>
                    </a:lnTo>
                    <a:lnTo>
                      <a:pt x="39" y="5"/>
                    </a:lnTo>
                    <a:lnTo>
                      <a:pt x="51" y="1"/>
                    </a:lnTo>
                    <a:lnTo>
                      <a:pt x="60" y="0"/>
                    </a:lnTo>
                    <a:lnTo>
                      <a:pt x="67" y="0"/>
                    </a:lnTo>
                    <a:lnTo>
                      <a:pt x="69" y="4"/>
                    </a:lnTo>
                    <a:lnTo>
                      <a:pt x="66" y="8"/>
                    </a:lnTo>
                    <a:lnTo>
                      <a:pt x="59" y="12"/>
                    </a:lnTo>
                    <a:lnTo>
                      <a:pt x="49" y="14"/>
                    </a:lnTo>
                    <a:lnTo>
                      <a:pt x="37" y="16"/>
                    </a:lnTo>
                    <a:lnTo>
                      <a:pt x="26" y="17"/>
                    </a:lnTo>
                    <a:lnTo>
                      <a:pt x="14" y="18"/>
                    </a:lnTo>
                    <a:lnTo>
                      <a:pt x="6" y="18"/>
                    </a:lnTo>
                    <a:lnTo>
                      <a:pt x="0" y="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63" name="Freeform 161">
                <a:extLst>
                  <a:ext uri="{FF2B5EF4-FFF2-40B4-BE49-F238E27FC236}">
                    <a16:creationId xmlns:a16="http://schemas.microsoft.com/office/drawing/2014/main" xmlns="" id="{228F992C-0778-4C52-BDC9-17BAF86C2949}"/>
                  </a:ext>
                </a:extLst>
              </p:cNvPr>
              <p:cNvSpPr>
                <a:spLocks/>
              </p:cNvSpPr>
              <p:nvPr/>
            </p:nvSpPr>
            <p:spPr bwMode="auto">
              <a:xfrm>
                <a:off x="2787" y="249"/>
                <a:ext cx="37" cy="18"/>
              </a:xfrm>
              <a:custGeom>
                <a:avLst/>
                <a:gdLst>
                  <a:gd name="T0" fmla="*/ 0 w 74"/>
                  <a:gd name="T1" fmla="*/ 2 h 36"/>
                  <a:gd name="T2" fmla="*/ 1 w 74"/>
                  <a:gd name="T3" fmla="*/ 1 h 36"/>
                  <a:gd name="T4" fmla="*/ 1 w 74"/>
                  <a:gd name="T5" fmla="*/ 1 h 36"/>
                  <a:gd name="T6" fmla="*/ 1 w 74"/>
                  <a:gd name="T7" fmla="*/ 1 h 36"/>
                  <a:gd name="T8" fmla="*/ 2 w 74"/>
                  <a:gd name="T9" fmla="*/ 1 h 36"/>
                  <a:gd name="T10" fmla="*/ 2 w 74"/>
                  <a:gd name="T11" fmla="*/ 1 h 36"/>
                  <a:gd name="T12" fmla="*/ 2 w 74"/>
                  <a:gd name="T13" fmla="*/ 1 h 36"/>
                  <a:gd name="T14" fmla="*/ 3 w 74"/>
                  <a:gd name="T15" fmla="*/ 0 h 36"/>
                  <a:gd name="T16" fmla="*/ 3 w 74"/>
                  <a:gd name="T17" fmla="*/ 1 h 36"/>
                  <a:gd name="T18" fmla="*/ 3 w 74"/>
                  <a:gd name="T19" fmla="*/ 1 h 36"/>
                  <a:gd name="T20" fmla="*/ 3 w 74"/>
                  <a:gd name="T21" fmla="*/ 1 h 36"/>
                  <a:gd name="T22" fmla="*/ 2 w 74"/>
                  <a:gd name="T23" fmla="*/ 1 h 36"/>
                  <a:gd name="T24" fmla="*/ 2 w 74"/>
                  <a:gd name="T25" fmla="*/ 1 h 36"/>
                  <a:gd name="T26" fmla="*/ 1 w 74"/>
                  <a:gd name="T27" fmla="*/ 1 h 36"/>
                  <a:gd name="T28" fmla="*/ 1 w 74"/>
                  <a:gd name="T29" fmla="*/ 1 h 36"/>
                  <a:gd name="T30" fmla="*/ 1 w 74"/>
                  <a:gd name="T31" fmla="*/ 1 h 36"/>
                  <a:gd name="T32" fmla="*/ 0 w 74"/>
                  <a:gd name="T33" fmla="*/ 2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4" h="36">
                    <a:moveTo>
                      <a:pt x="0" y="36"/>
                    </a:moveTo>
                    <a:lnTo>
                      <a:pt x="7" y="30"/>
                    </a:lnTo>
                    <a:lnTo>
                      <a:pt x="18" y="23"/>
                    </a:lnTo>
                    <a:lnTo>
                      <a:pt x="28" y="16"/>
                    </a:lnTo>
                    <a:lnTo>
                      <a:pt x="41" y="9"/>
                    </a:lnTo>
                    <a:lnTo>
                      <a:pt x="52" y="5"/>
                    </a:lnTo>
                    <a:lnTo>
                      <a:pt x="63" y="1"/>
                    </a:lnTo>
                    <a:lnTo>
                      <a:pt x="71" y="0"/>
                    </a:lnTo>
                    <a:lnTo>
                      <a:pt x="74" y="2"/>
                    </a:lnTo>
                    <a:lnTo>
                      <a:pt x="73" y="6"/>
                    </a:lnTo>
                    <a:lnTo>
                      <a:pt x="66" y="10"/>
                    </a:lnTo>
                    <a:lnTo>
                      <a:pt x="54" y="15"/>
                    </a:lnTo>
                    <a:lnTo>
                      <a:pt x="42" y="19"/>
                    </a:lnTo>
                    <a:lnTo>
                      <a:pt x="28" y="23"/>
                    </a:lnTo>
                    <a:lnTo>
                      <a:pt x="15" y="28"/>
                    </a:lnTo>
                    <a:lnTo>
                      <a:pt x="6" y="32"/>
                    </a:lnTo>
                    <a:lnTo>
                      <a:pt x="0" y="3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64" name="Freeform 162">
                <a:extLst>
                  <a:ext uri="{FF2B5EF4-FFF2-40B4-BE49-F238E27FC236}">
                    <a16:creationId xmlns:a16="http://schemas.microsoft.com/office/drawing/2014/main" xmlns="" id="{F50A70F8-54D9-426F-9D6C-0D689EF264CD}"/>
                  </a:ext>
                </a:extLst>
              </p:cNvPr>
              <p:cNvSpPr>
                <a:spLocks/>
              </p:cNvSpPr>
              <p:nvPr/>
            </p:nvSpPr>
            <p:spPr bwMode="auto">
              <a:xfrm>
                <a:off x="2784" y="216"/>
                <a:ext cx="34" cy="22"/>
              </a:xfrm>
              <a:custGeom>
                <a:avLst/>
                <a:gdLst>
                  <a:gd name="T0" fmla="*/ 0 w 68"/>
                  <a:gd name="T1" fmla="*/ 2 h 43"/>
                  <a:gd name="T2" fmla="*/ 1 w 68"/>
                  <a:gd name="T3" fmla="*/ 2 h 43"/>
                  <a:gd name="T4" fmla="*/ 1 w 68"/>
                  <a:gd name="T5" fmla="*/ 1 h 43"/>
                  <a:gd name="T6" fmla="*/ 1 w 68"/>
                  <a:gd name="T7" fmla="*/ 1 h 43"/>
                  <a:gd name="T8" fmla="*/ 2 w 68"/>
                  <a:gd name="T9" fmla="*/ 1 h 43"/>
                  <a:gd name="T10" fmla="*/ 2 w 68"/>
                  <a:gd name="T11" fmla="*/ 1 h 43"/>
                  <a:gd name="T12" fmla="*/ 2 w 68"/>
                  <a:gd name="T13" fmla="*/ 1 h 43"/>
                  <a:gd name="T14" fmla="*/ 2 w 68"/>
                  <a:gd name="T15" fmla="*/ 0 h 43"/>
                  <a:gd name="T16" fmla="*/ 3 w 68"/>
                  <a:gd name="T17" fmla="*/ 1 h 43"/>
                  <a:gd name="T18" fmla="*/ 3 w 68"/>
                  <a:gd name="T19" fmla="*/ 1 h 43"/>
                  <a:gd name="T20" fmla="*/ 2 w 68"/>
                  <a:gd name="T21" fmla="*/ 1 h 43"/>
                  <a:gd name="T22" fmla="*/ 2 w 68"/>
                  <a:gd name="T23" fmla="*/ 1 h 43"/>
                  <a:gd name="T24" fmla="*/ 2 w 68"/>
                  <a:gd name="T25" fmla="*/ 1 h 43"/>
                  <a:gd name="T26" fmla="*/ 1 w 68"/>
                  <a:gd name="T27" fmla="*/ 1 h 43"/>
                  <a:gd name="T28" fmla="*/ 1 w 68"/>
                  <a:gd name="T29" fmla="*/ 2 h 43"/>
                  <a:gd name="T30" fmla="*/ 1 w 68"/>
                  <a:gd name="T31" fmla="*/ 2 h 43"/>
                  <a:gd name="T32" fmla="*/ 0 w 68"/>
                  <a:gd name="T33" fmla="*/ 2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43">
                    <a:moveTo>
                      <a:pt x="0" y="43"/>
                    </a:moveTo>
                    <a:lnTo>
                      <a:pt x="5" y="38"/>
                    </a:lnTo>
                    <a:lnTo>
                      <a:pt x="14" y="30"/>
                    </a:lnTo>
                    <a:lnTo>
                      <a:pt x="24" y="22"/>
                    </a:lnTo>
                    <a:lnTo>
                      <a:pt x="35" y="14"/>
                    </a:lnTo>
                    <a:lnTo>
                      <a:pt x="47" y="7"/>
                    </a:lnTo>
                    <a:lnTo>
                      <a:pt x="56" y="3"/>
                    </a:lnTo>
                    <a:lnTo>
                      <a:pt x="64" y="0"/>
                    </a:lnTo>
                    <a:lnTo>
                      <a:pt x="68" y="3"/>
                    </a:lnTo>
                    <a:lnTo>
                      <a:pt x="67" y="7"/>
                    </a:lnTo>
                    <a:lnTo>
                      <a:pt x="60" y="13"/>
                    </a:lnTo>
                    <a:lnTo>
                      <a:pt x="50" y="19"/>
                    </a:lnTo>
                    <a:lnTo>
                      <a:pt x="38" y="25"/>
                    </a:lnTo>
                    <a:lnTo>
                      <a:pt x="25" y="30"/>
                    </a:lnTo>
                    <a:lnTo>
                      <a:pt x="14" y="36"/>
                    </a:lnTo>
                    <a:lnTo>
                      <a:pt x="4" y="40"/>
                    </a:lnTo>
                    <a:lnTo>
                      <a:pt x="0" y="4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65" name="Freeform 163">
                <a:extLst>
                  <a:ext uri="{FF2B5EF4-FFF2-40B4-BE49-F238E27FC236}">
                    <a16:creationId xmlns:a16="http://schemas.microsoft.com/office/drawing/2014/main" xmlns="" id="{D00CFCA6-D6B1-474A-BA58-BB61CFE26FF4}"/>
                  </a:ext>
                </a:extLst>
              </p:cNvPr>
              <p:cNvSpPr>
                <a:spLocks/>
              </p:cNvSpPr>
              <p:nvPr/>
            </p:nvSpPr>
            <p:spPr bwMode="auto">
              <a:xfrm>
                <a:off x="2788" y="262"/>
                <a:ext cx="31" cy="18"/>
              </a:xfrm>
              <a:custGeom>
                <a:avLst/>
                <a:gdLst>
                  <a:gd name="T0" fmla="*/ 0 w 62"/>
                  <a:gd name="T1" fmla="*/ 2 h 35"/>
                  <a:gd name="T2" fmla="*/ 1 w 62"/>
                  <a:gd name="T3" fmla="*/ 1 h 35"/>
                  <a:gd name="T4" fmla="*/ 1 w 62"/>
                  <a:gd name="T5" fmla="*/ 1 h 35"/>
                  <a:gd name="T6" fmla="*/ 1 w 62"/>
                  <a:gd name="T7" fmla="*/ 1 h 35"/>
                  <a:gd name="T8" fmla="*/ 2 w 62"/>
                  <a:gd name="T9" fmla="*/ 1 h 35"/>
                  <a:gd name="T10" fmla="*/ 2 w 62"/>
                  <a:gd name="T11" fmla="*/ 1 h 35"/>
                  <a:gd name="T12" fmla="*/ 2 w 62"/>
                  <a:gd name="T13" fmla="*/ 1 h 35"/>
                  <a:gd name="T14" fmla="*/ 2 w 62"/>
                  <a:gd name="T15" fmla="*/ 0 h 35"/>
                  <a:gd name="T16" fmla="*/ 2 w 62"/>
                  <a:gd name="T17" fmla="*/ 1 h 35"/>
                  <a:gd name="T18" fmla="*/ 2 w 62"/>
                  <a:gd name="T19" fmla="*/ 1 h 35"/>
                  <a:gd name="T20" fmla="*/ 2 w 62"/>
                  <a:gd name="T21" fmla="*/ 1 h 35"/>
                  <a:gd name="T22" fmla="*/ 2 w 62"/>
                  <a:gd name="T23" fmla="*/ 1 h 35"/>
                  <a:gd name="T24" fmla="*/ 2 w 62"/>
                  <a:gd name="T25" fmla="*/ 1 h 35"/>
                  <a:gd name="T26" fmla="*/ 1 w 62"/>
                  <a:gd name="T27" fmla="*/ 1 h 35"/>
                  <a:gd name="T28" fmla="*/ 1 w 62"/>
                  <a:gd name="T29" fmla="*/ 1 h 35"/>
                  <a:gd name="T30" fmla="*/ 1 w 62"/>
                  <a:gd name="T31" fmla="*/ 2 h 35"/>
                  <a:gd name="T32" fmla="*/ 0 w 62"/>
                  <a:gd name="T33" fmla="*/ 2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2" h="35">
                    <a:moveTo>
                      <a:pt x="0" y="35"/>
                    </a:moveTo>
                    <a:lnTo>
                      <a:pt x="5" y="31"/>
                    </a:lnTo>
                    <a:lnTo>
                      <a:pt x="13" y="25"/>
                    </a:lnTo>
                    <a:lnTo>
                      <a:pt x="24" y="17"/>
                    </a:lnTo>
                    <a:lnTo>
                      <a:pt x="34" y="10"/>
                    </a:lnTo>
                    <a:lnTo>
                      <a:pt x="45" y="4"/>
                    </a:lnTo>
                    <a:lnTo>
                      <a:pt x="53" y="1"/>
                    </a:lnTo>
                    <a:lnTo>
                      <a:pt x="60" y="0"/>
                    </a:lnTo>
                    <a:lnTo>
                      <a:pt x="62" y="2"/>
                    </a:lnTo>
                    <a:lnTo>
                      <a:pt x="60" y="8"/>
                    </a:lnTo>
                    <a:lnTo>
                      <a:pt x="54" y="12"/>
                    </a:lnTo>
                    <a:lnTo>
                      <a:pt x="45" y="17"/>
                    </a:lnTo>
                    <a:lnTo>
                      <a:pt x="34" y="21"/>
                    </a:lnTo>
                    <a:lnTo>
                      <a:pt x="23" y="26"/>
                    </a:lnTo>
                    <a:lnTo>
                      <a:pt x="12" y="30"/>
                    </a:lnTo>
                    <a:lnTo>
                      <a:pt x="4" y="33"/>
                    </a:lnTo>
                    <a:lnTo>
                      <a:pt x="0" y="3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66" name="Freeform 164">
                <a:extLst>
                  <a:ext uri="{FF2B5EF4-FFF2-40B4-BE49-F238E27FC236}">
                    <a16:creationId xmlns:a16="http://schemas.microsoft.com/office/drawing/2014/main" xmlns="" id="{289A8435-24EF-4462-A4F8-2A1056F3A88C}"/>
                  </a:ext>
                </a:extLst>
              </p:cNvPr>
              <p:cNvSpPr>
                <a:spLocks/>
              </p:cNvSpPr>
              <p:nvPr/>
            </p:nvSpPr>
            <p:spPr bwMode="auto">
              <a:xfrm>
                <a:off x="2746" y="250"/>
                <a:ext cx="44" cy="28"/>
              </a:xfrm>
              <a:custGeom>
                <a:avLst/>
                <a:gdLst>
                  <a:gd name="T0" fmla="*/ 0 w 88"/>
                  <a:gd name="T1" fmla="*/ 0 h 58"/>
                  <a:gd name="T2" fmla="*/ 1 w 88"/>
                  <a:gd name="T3" fmla="*/ 0 h 58"/>
                  <a:gd name="T4" fmla="*/ 1 w 88"/>
                  <a:gd name="T5" fmla="*/ 0 h 58"/>
                  <a:gd name="T6" fmla="*/ 1 w 88"/>
                  <a:gd name="T7" fmla="*/ 0 h 58"/>
                  <a:gd name="T8" fmla="*/ 2 w 88"/>
                  <a:gd name="T9" fmla="*/ 0 h 58"/>
                  <a:gd name="T10" fmla="*/ 2 w 88"/>
                  <a:gd name="T11" fmla="*/ 0 h 58"/>
                  <a:gd name="T12" fmla="*/ 3 w 88"/>
                  <a:gd name="T13" fmla="*/ 1 h 58"/>
                  <a:gd name="T14" fmla="*/ 3 w 88"/>
                  <a:gd name="T15" fmla="*/ 1 h 58"/>
                  <a:gd name="T16" fmla="*/ 3 w 88"/>
                  <a:gd name="T17" fmla="*/ 1 h 58"/>
                  <a:gd name="T18" fmla="*/ 3 w 88"/>
                  <a:gd name="T19" fmla="*/ 1 h 58"/>
                  <a:gd name="T20" fmla="*/ 3 w 88"/>
                  <a:gd name="T21" fmla="*/ 1 h 58"/>
                  <a:gd name="T22" fmla="*/ 2 w 88"/>
                  <a:gd name="T23" fmla="*/ 1 h 58"/>
                  <a:gd name="T24" fmla="*/ 2 w 88"/>
                  <a:gd name="T25" fmla="*/ 0 h 58"/>
                  <a:gd name="T26" fmla="*/ 1 w 88"/>
                  <a:gd name="T27" fmla="*/ 0 h 58"/>
                  <a:gd name="T28" fmla="*/ 1 w 88"/>
                  <a:gd name="T29" fmla="*/ 0 h 58"/>
                  <a:gd name="T30" fmla="*/ 1 w 88"/>
                  <a:gd name="T31" fmla="*/ 0 h 58"/>
                  <a:gd name="T32" fmla="*/ 0 w 88"/>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8" h="58">
                    <a:moveTo>
                      <a:pt x="0" y="1"/>
                    </a:moveTo>
                    <a:lnTo>
                      <a:pt x="4" y="0"/>
                    </a:lnTo>
                    <a:lnTo>
                      <a:pt x="15" y="3"/>
                    </a:lnTo>
                    <a:lnTo>
                      <a:pt x="27" y="8"/>
                    </a:lnTo>
                    <a:lnTo>
                      <a:pt x="42" y="18"/>
                    </a:lnTo>
                    <a:lnTo>
                      <a:pt x="57" y="27"/>
                    </a:lnTo>
                    <a:lnTo>
                      <a:pt x="71" y="37"/>
                    </a:lnTo>
                    <a:lnTo>
                      <a:pt x="82" y="49"/>
                    </a:lnTo>
                    <a:lnTo>
                      <a:pt x="88" y="58"/>
                    </a:lnTo>
                    <a:lnTo>
                      <a:pt x="81" y="54"/>
                    </a:lnTo>
                    <a:lnTo>
                      <a:pt x="70" y="47"/>
                    </a:lnTo>
                    <a:lnTo>
                      <a:pt x="55" y="39"/>
                    </a:lnTo>
                    <a:lnTo>
                      <a:pt x="39" y="30"/>
                    </a:lnTo>
                    <a:lnTo>
                      <a:pt x="24" y="21"/>
                    </a:lnTo>
                    <a:lnTo>
                      <a:pt x="11" y="12"/>
                    </a:lnTo>
                    <a:lnTo>
                      <a:pt x="2" y="5"/>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67" name="Freeform 165">
                <a:extLst>
                  <a:ext uri="{FF2B5EF4-FFF2-40B4-BE49-F238E27FC236}">
                    <a16:creationId xmlns:a16="http://schemas.microsoft.com/office/drawing/2014/main" xmlns="" id="{41DA99B9-00A0-4B00-B819-A503827B3B20}"/>
                  </a:ext>
                </a:extLst>
              </p:cNvPr>
              <p:cNvSpPr>
                <a:spLocks/>
              </p:cNvSpPr>
              <p:nvPr/>
            </p:nvSpPr>
            <p:spPr bwMode="auto">
              <a:xfrm>
                <a:off x="2754" y="231"/>
                <a:ext cx="34" cy="24"/>
              </a:xfrm>
              <a:custGeom>
                <a:avLst/>
                <a:gdLst>
                  <a:gd name="T0" fmla="*/ 0 w 69"/>
                  <a:gd name="T1" fmla="*/ 0 h 50"/>
                  <a:gd name="T2" fmla="*/ 0 w 69"/>
                  <a:gd name="T3" fmla="*/ 0 h 50"/>
                  <a:gd name="T4" fmla="*/ 0 w 69"/>
                  <a:gd name="T5" fmla="*/ 0 h 50"/>
                  <a:gd name="T6" fmla="*/ 0 w 69"/>
                  <a:gd name="T7" fmla="*/ 0 h 50"/>
                  <a:gd name="T8" fmla="*/ 1 w 69"/>
                  <a:gd name="T9" fmla="*/ 0 h 50"/>
                  <a:gd name="T10" fmla="*/ 1 w 69"/>
                  <a:gd name="T11" fmla="*/ 0 h 50"/>
                  <a:gd name="T12" fmla="*/ 1 w 69"/>
                  <a:gd name="T13" fmla="*/ 0 h 50"/>
                  <a:gd name="T14" fmla="*/ 1 w 69"/>
                  <a:gd name="T15" fmla="*/ 1 h 50"/>
                  <a:gd name="T16" fmla="*/ 2 w 69"/>
                  <a:gd name="T17" fmla="*/ 1 h 50"/>
                  <a:gd name="T18" fmla="*/ 1 w 69"/>
                  <a:gd name="T19" fmla="*/ 1 h 50"/>
                  <a:gd name="T20" fmla="*/ 1 w 69"/>
                  <a:gd name="T21" fmla="*/ 1 h 50"/>
                  <a:gd name="T22" fmla="*/ 1 w 69"/>
                  <a:gd name="T23" fmla="*/ 0 h 50"/>
                  <a:gd name="T24" fmla="*/ 0 w 69"/>
                  <a:gd name="T25" fmla="*/ 0 h 50"/>
                  <a:gd name="T26" fmla="*/ 0 w 69"/>
                  <a:gd name="T27" fmla="*/ 0 h 50"/>
                  <a:gd name="T28" fmla="*/ 0 w 69"/>
                  <a:gd name="T29" fmla="*/ 0 h 50"/>
                  <a:gd name="T30" fmla="*/ 0 w 69"/>
                  <a:gd name="T31" fmla="*/ 0 h 50"/>
                  <a:gd name="T32" fmla="*/ 0 w 69"/>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50">
                    <a:moveTo>
                      <a:pt x="0" y="0"/>
                    </a:moveTo>
                    <a:lnTo>
                      <a:pt x="3" y="0"/>
                    </a:lnTo>
                    <a:lnTo>
                      <a:pt x="10" y="3"/>
                    </a:lnTo>
                    <a:lnTo>
                      <a:pt x="20" y="7"/>
                    </a:lnTo>
                    <a:lnTo>
                      <a:pt x="32" y="13"/>
                    </a:lnTo>
                    <a:lnTo>
                      <a:pt x="43" y="21"/>
                    </a:lnTo>
                    <a:lnTo>
                      <a:pt x="54" y="30"/>
                    </a:lnTo>
                    <a:lnTo>
                      <a:pt x="63" y="39"/>
                    </a:lnTo>
                    <a:lnTo>
                      <a:pt x="69" y="50"/>
                    </a:lnTo>
                    <a:lnTo>
                      <a:pt x="62" y="44"/>
                    </a:lnTo>
                    <a:lnTo>
                      <a:pt x="52" y="37"/>
                    </a:lnTo>
                    <a:lnTo>
                      <a:pt x="40" y="29"/>
                    </a:lnTo>
                    <a:lnTo>
                      <a:pt x="27" y="21"/>
                    </a:lnTo>
                    <a:lnTo>
                      <a:pt x="17" y="14"/>
                    </a:lnTo>
                    <a:lnTo>
                      <a:pt x="8" y="8"/>
                    </a:lnTo>
                    <a:lnTo>
                      <a:pt x="1"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68" name="Freeform 166">
                <a:extLst>
                  <a:ext uri="{FF2B5EF4-FFF2-40B4-BE49-F238E27FC236}">
                    <a16:creationId xmlns:a16="http://schemas.microsoft.com/office/drawing/2014/main" xmlns="" id="{2AACDDCC-B7D3-47DA-BFC4-E27D898FFF1D}"/>
                  </a:ext>
                </a:extLst>
              </p:cNvPr>
              <p:cNvSpPr>
                <a:spLocks/>
              </p:cNvSpPr>
              <p:nvPr/>
            </p:nvSpPr>
            <p:spPr bwMode="auto">
              <a:xfrm>
                <a:off x="2786" y="231"/>
                <a:ext cx="35" cy="21"/>
              </a:xfrm>
              <a:custGeom>
                <a:avLst/>
                <a:gdLst>
                  <a:gd name="T0" fmla="*/ 0 w 69"/>
                  <a:gd name="T1" fmla="*/ 1 h 43"/>
                  <a:gd name="T2" fmla="*/ 1 w 69"/>
                  <a:gd name="T3" fmla="*/ 1 h 43"/>
                  <a:gd name="T4" fmla="*/ 1 w 69"/>
                  <a:gd name="T5" fmla="*/ 0 h 43"/>
                  <a:gd name="T6" fmla="*/ 1 w 69"/>
                  <a:gd name="T7" fmla="*/ 0 h 43"/>
                  <a:gd name="T8" fmla="*/ 2 w 69"/>
                  <a:gd name="T9" fmla="*/ 0 h 43"/>
                  <a:gd name="T10" fmla="*/ 2 w 69"/>
                  <a:gd name="T11" fmla="*/ 0 h 43"/>
                  <a:gd name="T12" fmla="*/ 2 w 69"/>
                  <a:gd name="T13" fmla="*/ 0 h 43"/>
                  <a:gd name="T14" fmla="*/ 3 w 69"/>
                  <a:gd name="T15" fmla="*/ 0 h 43"/>
                  <a:gd name="T16" fmla="*/ 3 w 69"/>
                  <a:gd name="T17" fmla="*/ 0 h 43"/>
                  <a:gd name="T18" fmla="*/ 3 w 69"/>
                  <a:gd name="T19" fmla="*/ 0 h 43"/>
                  <a:gd name="T20" fmla="*/ 2 w 69"/>
                  <a:gd name="T21" fmla="*/ 0 h 43"/>
                  <a:gd name="T22" fmla="*/ 2 w 69"/>
                  <a:gd name="T23" fmla="*/ 0 h 43"/>
                  <a:gd name="T24" fmla="*/ 2 w 69"/>
                  <a:gd name="T25" fmla="*/ 0 h 43"/>
                  <a:gd name="T26" fmla="*/ 1 w 69"/>
                  <a:gd name="T27" fmla="*/ 0 h 43"/>
                  <a:gd name="T28" fmla="*/ 1 w 69"/>
                  <a:gd name="T29" fmla="*/ 1 h 43"/>
                  <a:gd name="T30" fmla="*/ 1 w 69"/>
                  <a:gd name="T31" fmla="*/ 1 h 43"/>
                  <a:gd name="T32" fmla="*/ 0 w 69"/>
                  <a:gd name="T33" fmla="*/ 1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43">
                    <a:moveTo>
                      <a:pt x="0" y="43"/>
                    </a:moveTo>
                    <a:lnTo>
                      <a:pt x="6" y="37"/>
                    </a:lnTo>
                    <a:lnTo>
                      <a:pt x="14" y="30"/>
                    </a:lnTo>
                    <a:lnTo>
                      <a:pt x="26" y="22"/>
                    </a:lnTo>
                    <a:lnTo>
                      <a:pt x="37" y="14"/>
                    </a:lnTo>
                    <a:lnTo>
                      <a:pt x="47" y="7"/>
                    </a:lnTo>
                    <a:lnTo>
                      <a:pt x="58" y="3"/>
                    </a:lnTo>
                    <a:lnTo>
                      <a:pt x="65" y="0"/>
                    </a:lnTo>
                    <a:lnTo>
                      <a:pt x="69" y="3"/>
                    </a:lnTo>
                    <a:lnTo>
                      <a:pt x="68" y="7"/>
                    </a:lnTo>
                    <a:lnTo>
                      <a:pt x="61" y="13"/>
                    </a:lnTo>
                    <a:lnTo>
                      <a:pt x="51" y="19"/>
                    </a:lnTo>
                    <a:lnTo>
                      <a:pt x="38" y="25"/>
                    </a:lnTo>
                    <a:lnTo>
                      <a:pt x="26" y="29"/>
                    </a:lnTo>
                    <a:lnTo>
                      <a:pt x="14" y="35"/>
                    </a:lnTo>
                    <a:lnTo>
                      <a:pt x="5" y="40"/>
                    </a:lnTo>
                    <a:lnTo>
                      <a:pt x="0" y="4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69" name="Freeform 167">
                <a:extLst>
                  <a:ext uri="{FF2B5EF4-FFF2-40B4-BE49-F238E27FC236}">
                    <a16:creationId xmlns:a16="http://schemas.microsoft.com/office/drawing/2014/main" xmlns="" id="{626005CB-88DB-47C6-9B61-7648E766C4EA}"/>
                  </a:ext>
                </a:extLst>
              </p:cNvPr>
              <p:cNvSpPr>
                <a:spLocks/>
              </p:cNvSpPr>
              <p:nvPr/>
            </p:nvSpPr>
            <p:spPr bwMode="auto">
              <a:xfrm>
                <a:off x="2063" y="1221"/>
                <a:ext cx="150" cy="58"/>
              </a:xfrm>
              <a:custGeom>
                <a:avLst/>
                <a:gdLst>
                  <a:gd name="T0" fmla="*/ 9 w 301"/>
                  <a:gd name="T1" fmla="*/ 1 h 116"/>
                  <a:gd name="T2" fmla="*/ 9 w 301"/>
                  <a:gd name="T3" fmla="*/ 1 h 116"/>
                  <a:gd name="T4" fmla="*/ 9 w 301"/>
                  <a:gd name="T5" fmla="*/ 1 h 116"/>
                  <a:gd name="T6" fmla="*/ 9 w 301"/>
                  <a:gd name="T7" fmla="*/ 1 h 116"/>
                  <a:gd name="T8" fmla="*/ 9 w 301"/>
                  <a:gd name="T9" fmla="*/ 1 h 116"/>
                  <a:gd name="T10" fmla="*/ 8 w 301"/>
                  <a:gd name="T11" fmla="*/ 1 h 116"/>
                  <a:gd name="T12" fmla="*/ 7 w 301"/>
                  <a:gd name="T13" fmla="*/ 1 h 116"/>
                  <a:gd name="T14" fmla="*/ 6 w 301"/>
                  <a:gd name="T15" fmla="*/ 1 h 116"/>
                  <a:gd name="T16" fmla="*/ 6 w 301"/>
                  <a:gd name="T17" fmla="*/ 1 h 116"/>
                  <a:gd name="T18" fmla="*/ 5 w 301"/>
                  <a:gd name="T19" fmla="*/ 1 h 116"/>
                  <a:gd name="T20" fmla="*/ 4 w 301"/>
                  <a:gd name="T21" fmla="*/ 1 h 116"/>
                  <a:gd name="T22" fmla="*/ 4 w 301"/>
                  <a:gd name="T23" fmla="*/ 1 h 116"/>
                  <a:gd name="T24" fmla="*/ 3 w 301"/>
                  <a:gd name="T25" fmla="*/ 2 h 116"/>
                  <a:gd name="T26" fmla="*/ 3 w 301"/>
                  <a:gd name="T27" fmla="*/ 2 h 116"/>
                  <a:gd name="T28" fmla="*/ 2 w 301"/>
                  <a:gd name="T29" fmla="*/ 2 h 116"/>
                  <a:gd name="T30" fmla="*/ 2 w 301"/>
                  <a:gd name="T31" fmla="*/ 3 h 116"/>
                  <a:gd name="T32" fmla="*/ 1 w 301"/>
                  <a:gd name="T33" fmla="*/ 3 h 116"/>
                  <a:gd name="T34" fmla="*/ 1 w 301"/>
                  <a:gd name="T35" fmla="*/ 3 h 116"/>
                  <a:gd name="T36" fmla="*/ 0 w 301"/>
                  <a:gd name="T37" fmla="*/ 4 h 116"/>
                  <a:gd name="T38" fmla="*/ 0 w 301"/>
                  <a:gd name="T39" fmla="*/ 4 h 116"/>
                  <a:gd name="T40" fmla="*/ 0 w 301"/>
                  <a:gd name="T41" fmla="*/ 4 h 116"/>
                  <a:gd name="T42" fmla="*/ 0 w 301"/>
                  <a:gd name="T43" fmla="*/ 4 h 116"/>
                  <a:gd name="T44" fmla="*/ 0 w 301"/>
                  <a:gd name="T45" fmla="*/ 3 h 116"/>
                  <a:gd name="T46" fmla="*/ 0 w 301"/>
                  <a:gd name="T47" fmla="*/ 3 h 116"/>
                  <a:gd name="T48" fmla="*/ 1 w 301"/>
                  <a:gd name="T49" fmla="*/ 3 h 116"/>
                  <a:gd name="T50" fmla="*/ 1 w 301"/>
                  <a:gd name="T51" fmla="*/ 2 h 116"/>
                  <a:gd name="T52" fmla="*/ 2 w 301"/>
                  <a:gd name="T53" fmla="*/ 2 h 116"/>
                  <a:gd name="T54" fmla="*/ 3 w 301"/>
                  <a:gd name="T55" fmla="*/ 1 h 116"/>
                  <a:gd name="T56" fmla="*/ 3 w 301"/>
                  <a:gd name="T57" fmla="*/ 1 h 116"/>
                  <a:gd name="T58" fmla="*/ 4 w 301"/>
                  <a:gd name="T59" fmla="*/ 1 h 116"/>
                  <a:gd name="T60" fmla="*/ 5 w 301"/>
                  <a:gd name="T61" fmla="*/ 1 h 116"/>
                  <a:gd name="T62" fmla="*/ 6 w 301"/>
                  <a:gd name="T63" fmla="*/ 1 h 116"/>
                  <a:gd name="T64" fmla="*/ 6 w 301"/>
                  <a:gd name="T65" fmla="*/ 0 h 116"/>
                  <a:gd name="T66" fmla="*/ 7 w 301"/>
                  <a:gd name="T67" fmla="*/ 0 h 116"/>
                  <a:gd name="T68" fmla="*/ 8 w 301"/>
                  <a:gd name="T69" fmla="*/ 1 h 116"/>
                  <a:gd name="T70" fmla="*/ 8 w 301"/>
                  <a:gd name="T71" fmla="*/ 1 h 116"/>
                  <a:gd name="T72" fmla="*/ 9 w 301"/>
                  <a:gd name="T73" fmla="*/ 1 h 11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01" h="116">
                    <a:moveTo>
                      <a:pt x="301" y="21"/>
                    </a:moveTo>
                    <a:lnTo>
                      <a:pt x="301" y="22"/>
                    </a:lnTo>
                    <a:lnTo>
                      <a:pt x="297" y="24"/>
                    </a:lnTo>
                    <a:lnTo>
                      <a:pt x="294" y="25"/>
                    </a:lnTo>
                    <a:lnTo>
                      <a:pt x="294" y="28"/>
                    </a:lnTo>
                    <a:lnTo>
                      <a:pt x="270" y="20"/>
                    </a:lnTo>
                    <a:lnTo>
                      <a:pt x="246" y="15"/>
                    </a:lnTo>
                    <a:lnTo>
                      <a:pt x="223" y="14"/>
                    </a:lnTo>
                    <a:lnTo>
                      <a:pt x="200" y="14"/>
                    </a:lnTo>
                    <a:lnTo>
                      <a:pt x="180" y="17"/>
                    </a:lnTo>
                    <a:lnTo>
                      <a:pt x="159" y="22"/>
                    </a:lnTo>
                    <a:lnTo>
                      <a:pt x="138" y="29"/>
                    </a:lnTo>
                    <a:lnTo>
                      <a:pt x="120" y="37"/>
                    </a:lnTo>
                    <a:lnTo>
                      <a:pt x="101" y="46"/>
                    </a:lnTo>
                    <a:lnTo>
                      <a:pt x="83" y="55"/>
                    </a:lnTo>
                    <a:lnTo>
                      <a:pt x="67" y="66"/>
                    </a:lnTo>
                    <a:lnTo>
                      <a:pt x="52" y="77"/>
                    </a:lnTo>
                    <a:lnTo>
                      <a:pt x="37" y="88"/>
                    </a:lnTo>
                    <a:lnTo>
                      <a:pt x="23" y="98"/>
                    </a:lnTo>
                    <a:lnTo>
                      <a:pt x="12" y="107"/>
                    </a:lnTo>
                    <a:lnTo>
                      <a:pt x="0" y="116"/>
                    </a:lnTo>
                    <a:lnTo>
                      <a:pt x="5" y="105"/>
                    </a:lnTo>
                    <a:lnTo>
                      <a:pt x="13" y="93"/>
                    </a:lnTo>
                    <a:lnTo>
                      <a:pt x="24" y="81"/>
                    </a:lnTo>
                    <a:lnTo>
                      <a:pt x="39" y="68"/>
                    </a:lnTo>
                    <a:lnTo>
                      <a:pt x="57" y="56"/>
                    </a:lnTo>
                    <a:lnTo>
                      <a:pt x="76" y="44"/>
                    </a:lnTo>
                    <a:lnTo>
                      <a:pt x="98" y="32"/>
                    </a:lnTo>
                    <a:lnTo>
                      <a:pt x="121" y="23"/>
                    </a:lnTo>
                    <a:lnTo>
                      <a:pt x="145" y="14"/>
                    </a:lnTo>
                    <a:lnTo>
                      <a:pt x="169" y="7"/>
                    </a:lnTo>
                    <a:lnTo>
                      <a:pt x="194" y="2"/>
                    </a:lnTo>
                    <a:lnTo>
                      <a:pt x="218" y="0"/>
                    </a:lnTo>
                    <a:lnTo>
                      <a:pt x="241" y="0"/>
                    </a:lnTo>
                    <a:lnTo>
                      <a:pt x="263" y="3"/>
                    </a:lnTo>
                    <a:lnTo>
                      <a:pt x="282" y="10"/>
                    </a:lnTo>
                    <a:lnTo>
                      <a:pt x="301" y="2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70" name="Freeform 168">
                <a:extLst>
                  <a:ext uri="{FF2B5EF4-FFF2-40B4-BE49-F238E27FC236}">
                    <a16:creationId xmlns:a16="http://schemas.microsoft.com/office/drawing/2014/main" xmlns="" id="{1D7ECD25-A262-4AC9-A91E-87F18769E798}"/>
                  </a:ext>
                </a:extLst>
              </p:cNvPr>
              <p:cNvSpPr>
                <a:spLocks/>
              </p:cNvSpPr>
              <p:nvPr/>
            </p:nvSpPr>
            <p:spPr bwMode="auto">
              <a:xfrm>
                <a:off x="2086" y="1250"/>
                <a:ext cx="10" cy="50"/>
              </a:xfrm>
              <a:custGeom>
                <a:avLst/>
                <a:gdLst>
                  <a:gd name="T0" fmla="*/ 0 w 21"/>
                  <a:gd name="T1" fmla="*/ 4 h 100"/>
                  <a:gd name="T2" fmla="*/ 0 w 21"/>
                  <a:gd name="T3" fmla="*/ 3 h 100"/>
                  <a:gd name="T4" fmla="*/ 0 w 21"/>
                  <a:gd name="T5" fmla="*/ 2 h 100"/>
                  <a:gd name="T6" fmla="*/ 0 w 21"/>
                  <a:gd name="T7" fmla="*/ 1 h 100"/>
                  <a:gd name="T8" fmla="*/ 0 w 21"/>
                  <a:gd name="T9" fmla="*/ 0 h 100"/>
                  <a:gd name="T10" fmla="*/ 0 w 21"/>
                  <a:gd name="T11" fmla="*/ 1 h 100"/>
                  <a:gd name="T12" fmla="*/ 0 w 21"/>
                  <a:gd name="T13" fmla="*/ 2 h 100"/>
                  <a:gd name="T14" fmla="*/ 0 w 21"/>
                  <a:gd name="T15" fmla="*/ 3 h 100"/>
                  <a:gd name="T16" fmla="*/ 0 w 21"/>
                  <a:gd name="T17" fmla="*/ 4 h 1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100">
                    <a:moveTo>
                      <a:pt x="4" y="100"/>
                    </a:moveTo>
                    <a:lnTo>
                      <a:pt x="0" y="87"/>
                    </a:lnTo>
                    <a:lnTo>
                      <a:pt x="0" y="58"/>
                    </a:lnTo>
                    <a:lnTo>
                      <a:pt x="7" y="26"/>
                    </a:lnTo>
                    <a:lnTo>
                      <a:pt x="21" y="0"/>
                    </a:lnTo>
                    <a:lnTo>
                      <a:pt x="16" y="25"/>
                    </a:lnTo>
                    <a:lnTo>
                      <a:pt x="12" y="58"/>
                    </a:lnTo>
                    <a:lnTo>
                      <a:pt x="8" y="87"/>
                    </a:lnTo>
                    <a:lnTo>
                      <a:pt x="4" y="10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71" name="Freeform 169">
                <a:extLst>
                  <a:ext uri="{FF2B5EF4-FFF2-40B4-BE49-F238E27FC236}">
                    <a16:creationId xmlns:a16="http://schemas.microsoft.com/office/drawing/2014/main" xmlns="" id="{D6D0A43C-DC99-4AA9-8B35-3DCD051CC2A5}"/>
                  </a:ext>
                </a:extLst>
              </p:cNvPr>
              <p:cNvSpPr>
                <a:spLocks/>
              </p:cNvSpPr>
              <p:nvPr/>
            </p:nvSpPr>
            <p:spPr bwMode="auto">
              <a:xfrm>
                <a:off x="2095" y="1241"/>
                <a:ext cx="15" cy="60"/>
              </a:xfrm>
              <a:custGeom>
                <a:avLst/>
                <a:gdLst>
                  <a:gd name="T0" fmla="*/ 1 w 28"/>
                  <a:gd name="T1" fmla="*/ 4 h 120"/>
                  <a:gd name="T2" fmla="*/ 1 w 28"/>
                  <a:gd name="T3" fmla="*/ 4 h 120"/>
                  <a:gd name="T4" fmla="*/ 0 w 28"/>
                  <a:gd name="T5" fmla="*/ 4 h 120"/>
                  <a:gd name="T6" fmla="*/ 1 w 28"/>
                  <a:gd name="T7" fmla="*/ 3 h 120"/>
                  <a:gd name="T8" fmla="*/ 1 w 28"/>
                  <a:gd name="T9" fmla="*/ 3 h 120"/>
                  <a:gd name="T10" fmla="*/ 1 w 28"/>
                  <a:gd name="T11" fmla="*/ 2 h 120"/>
                  <a:gd name="T12" fmla="*/ 1 w 28"/>
                  <a:gd name="T13" fmla="*/ 1 h 120"/>
                  <a:gd name="T14" fmla="*/ 1 w 28"/>
                  <a:gd name="T15" fmla="*/ 1 h 120"/>
                  <a:gd name="T16" fmla="*/ 1 w 28"/>
                  <a:gd name="T17" fmla="*/ 0 h 120"/>
                  <a:gd name="T18" fmla="*/ 1 w 28"/>
                  <a:gd name="T19" fmla="*/ 1 h 120"/>
                  <a:gd name="T20" fmla="*/ 1 w 28"/>
                  <a:gd name="T21" fmla="*/ 3 h 120"/>
                  <a:gd name="T22" fmla="*/ 1 w 28"/>
                  <a:gd name="T23" fmla="*/ 4 h 120"/>
                  <a:gd name="T24" fmla="*/ 1 w 28"/>
                  <a:gd name="T25" fmla="*/ 4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8" h="120">
                    <a:moveTo>
                      <a:pt x="4" y="120"/>
                    </a:moveTo>
                    <a:lnTo>
                      <a:pt x="1" y="116"/>
                    </a:lnTo>
                    <a:lnTo>
                      <a:pt x="0" y="105"/>
                    </a:lnTo>
                    <a:lnTo>
                      <a:pt x="1" y="89"/>
                    </a:lnTo>
                    <a:lnTo>
                      <a:pt x="3" y="69"/>
                    </a:lnTo>
                    <a:lnTo>
                      <a:pt x="8" y="50"/>
                    </a:lnTo>
                    <a:lnTo>
                      <a:pt x="13" y="30"/>
                    </a:lnTo>
                    <a:lnTo>
                      <a:pt x="20" y="13"/>
                    </a:lnTo>
                    <a:lnTo>
                      <a:pt x="28" y="0"/>
                    </a:lnTo>
                    <a:lnTo>
                      <a:pt x="24" y="26"/>
                    </a:lnTo>
                    <a:lnTo>
                      <a:pt x="18" y="66"/>
                    </a:lnTo>
                    <a:lnTo>
                      <a:pt x="12" y="104"/>
                    </a:lnTo>
                    <a:lnTo>
                      <a:pt x="4" y="1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72" name="Freeform 170">
                <a:extLst>
                  <a:ext uri="{FF2B5EF4-FFF2-40B4-BE49-F238E27FC236}">
                    <a16:creationId xmlns:a16="http://schemas.microsoft.com/office/drawing/2014/main" xmlns="" id="{9F093288-E19C-435C-B722-106489C9CB38}"/>
                  </a:ext>
                </a:extLst>
              </p:cNvPr>
              <p:cNvSpPr>
                <a:spLocks/>
              </p:cNvSpPr>
              <p:nvPr/>
            </p:nvSpPr>
            <p:spPr bwMode="auto">
              <a:xfrm>
                <a:off x="2120" y="1231"/>
                <a:ext cx="11" cy="63"/>
              </a:xfrm>
              <a:custGeom>
                <a:avLst/>
                <a:gdLst>
                  <a:gd name="T0" fmla="*/ 1 w 22"/>
                  <a:gd name="T1" fmla="*/ 4 h 125"/>
                  <a:gd name="T2" fmla="*/ 0 w 22"/>
                  <a:gd name="T3" fmla="*/ 4 h 125"/>
                  <a:gd name="T4" fmla="*/ 1 w 22"/>
                  <a:gd name="T5" fmla="*/ 3 h 125"/>
                  <a:gd name="T6" fmla="*/ 1 w 22"/>
                  <a:gd name="T7" fmla="*/ 1 h 125"/>
                  <a:gd name="T8" fmla="*/ 1 w 22"/>
                  <a:gd name="T9" fmla="*/ 0 h 125"/>
                  <a:gd name="T10" fmla="*/ 1 w 22"/>
                  <a:gd name="T11" fmla="*/ 1 h 125"/>
                  <a:gd name="T12" fmla="*/ 1 w 22"/>
                  <a:gd name="T13" fmla="*/ 3 h 125"/>
                  <a:gd name="T14" fmla="*/ 1 w 22"/>
                  <a:gd name="T15" fmla="*/ 4 h 125"/>
                  <a:gd name="T16" fmla="*/ 1 w 22"/>
                  <a:gd name="T17" fmla="*/ 4 h 1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125">
                    <a:moveTo>
                      <a:pt x="6" y="125"/>
                    </a:moveTo>
                    <a:lnTo>
                      <a:pt x="0" y="108"/>
                    </a:lnTo>
                    <a:lnTo>
                      <a:pt x="2" y="70"/>
                    </a:lnTo>
                    <a:lnTo>
                      <a:pt x="9" y="28"/>
                    </a:lnTo>
                    <a:lnTo>
                      <a:pt x="22" y="0"/>
                    </a:lnTo>
                    <a:lnTo>
                      <a:pt x="20" y="25"/>
                    </a:lnTo>
                    <a:lnTo>
                      <a:pt x="16" y="68"/>
                    </a:lnTo>
                    <a:lnTo>
                      <a:pt x="12" y="108"/>
                    </a:lnTo>
                    <a:lnTo>
                      <a:pt x="6" y="12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73" name="Freeform 171">
                <a:extLst>
                  <a:ext uri="{FF2B5EF4-FFF2-40B4-BE49-F238E27FC236}">
                    <a16:creationId xmlns:a16="http://schemas.microsoft.com/office/drawing/2014/main" xmlns="" id="{8FCCC3C1-7373-4000-8BEC-FB0E5F355C16}"/>
                  </a:ext>
                </a:extLst>
              </p:cNvPr>
              <p:cNvSpPr>
                <a:spLocks/>
              </p:cNvSpPr>
              <p:nvPr/>
            </p:nvSpPr>
            <p:spPr bwMode="auto">
              <a:xfrm>
                <a:off x="2136" y="1227"/>
                <a:ext cx="9" cy="56"/>
              </a:xfrm>
              <a:custGeom>
                <a:avLst/>
                <a:gdLst>
                  <a:gd name="T0" fmla="*/ 1 w 18"/>
                  <a:gd name="T1" fmla="*/ 4 h 111"/>
                  <a:gd name="T2" fmla="*/ 0 w 18"/>
                  <a:gd name="T3" fmla="*/ 3 h 111"/>
                  <a:gd name="T4" fmla="*/ 1 w 18"/>
                  <a:gd name="T5" fmla="*/ 2 h 111"/>
                  <a:gd name="T6" fmla="*/ 1 w 18"/>
                  <a:gd name="T7" fmla="*/ 1 h 111"/>
                  <a:gd name="T8" fmla="*/ 1 w 18"/>
                  <a:gd name="T9" fmla="*/ 0 h 111"/>
                  <a:gd name="T10" fmla="*/ 1 w 18"/>
                  <a:gd name="T11" fmla="*/ 1 h 111"/>
                  <a:gd name="T12" fmla="*/ 1 w 18"/>
                  <a:gd name="T13" fmla="*/ 2 h 111"/>
                  <a:gd name="T14" fmla="*/ 1 w 18"/>
                  <a:gd name="T15" fmla="*/ 4 h 111"/>
                  <a:gd name="T16" fmla="*/ 1 w 18"/>
                  <a:gd name="T17" fmla="*/ 4 h 1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111">
                    <a:moveTo>
                      <a:pt x="4" y="111"/>
                    </a:moveTo>
                    <a:lnTo>
                      <a:pt x="0" y="96"/>
                    </a:lnTo>
                    <a:lnTo>
                      <a:pt x="1" y="61"/>
                    </a:lnTo>
                    <a:lnTo>
                      <a:pt x="7" y="23"/>
                    </a:lnTo>
                    <a:lnTo>
                      <a:pt x="18" y="0"/>
                    </a:lnTo>
                    <a:lnTo>
                      <a:pt x="16" y="25"/>
                    </a:lnTo>
                    <a:lnTo>
                      <a:pt x="15" y="63"/>
                    </a:lnTo>
                    <a:lnTo>
                      <a:pt x="12" y="98"/>
                    </a:lnTo>
                    <a:lnTo>
                      <a:pt x="4" y="11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74" name="Freeform 172">
                <a:extLst>
                  <a:ext uri="{FF2B5EF4-FFF2-40B4-BE49-F238E27FC236}">
                    <a16:creationId xmlns:a16="http://schemas.microsoft.com/office/drawing/2014/main" xmlns="" id="{5406F753-7E1B-4ACE-82F5-62A0B3874B25}"/>
                  </a:ext>
                </a:extLst>
              </p:cNvPr>
              <p:cNvSpPr>
                <a:spLocks/>
              </p:cNvSpPr>
              <p:nvPr/>
            </p:nvSpPr>
            <p:spPr bwMode="auto">
              <a:xfrm>
                <a:off x="2162" y="1223"/>
                <a:ext cx="8" cy="48"/>
              </a:xfrm>
              <a:custGeom>
                <a:avLst/>
                <a:gdLst>
                  <a:gd name="T0" fmla="*/ 1 w 15"/>
                  <a:gd name="T1" fmla="*/ 4 h 94"/>
                  <a:gd name="T2" fmla="*/ 1 w 15"/>
                  <a:gd name="T3" fmla="*/ 3 h 94"/>
                  <a:gd name="T4" fmla="*/ 0 w 15"/>
                  <a:gd name="T5" fmla="*/ 2 h 94"/>
                  <a:gd name="T6" fmla="*/ 1 w 15"/>
                  <a:gd name="T7" fmla="*/ 1 h 94"/>
                  <a:gd name="T8" fmla="*/ 1 w 15"/>
                  <a:gd name="T9" fmla="*/ 0 h 94"/>
                  <a:gd name="T10" fmla="*/ 1 w 15"/>
                  <a:gd name="T11" fmla="*/ 1 h 94"/>
                  <a:gd name="T12" fmla="*/ 1 w 15"/>
                  <a:gd name="T13" fmla="*/ 2 h 94"/>
                  <a:gd name="T14" fmla="*/ 1 w 15"/>
                  <a:gd name="T15" fmla="*/ 3 h 94"/>
                  <a:gd name="T16" fmla="*/ 1 w 15"/>
                  <a:gd name="T17" fmla="*/ 4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94">
                    <a:moveTo>
                      <a:pt x="10" y="94"/>
                    </a:moveTo>
                    <a:lnTo>
                      <a:pt x="4" y="83"/>
                    </a:lnTo>
                    <a:lnTo>
                      <a:pt x="0" y="56"/>
                    </a:lnTo>
                    <a:lnTo>
                      <a:pt x="2" y="25"/>
                    </a:lnTo>
                    <a:lnTo>
                      <a:pt x="14" y="0"/>
                    </a:lnTo>
                    <a:lnTo>
                      <a:pt x="14" y="23"/>
                    </a:lnTo>
                    <a:lnTo>
                      <a:pt x="15" y="54"/>
                    </a:lnTo>
                    <a:lnTo>
                      <a:pt x="15" y="83"/>
                    </a:lnTo>
                    <a:lnTo>
                      <a:pt x="10" y="9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75" name="Freeform 173">
                <a:extLst>
                  <a:ext uri="{FF2B5EF4-FFF2-40B4-BE49-F238E27FC236}">
                    <a16:creationId xmlns:a16="http://schemas.microsoft.com/office/drawing/2014/main" xmlns="" id="{67CBF9DF-5E80-491C-BB0F-C48C2BFE4AD7}"/>
                  </a:ext>
                </a:extLst>
              </p:cNvPr>
              <p:cNvSpPr>
                <a:spLocks/>
              </p:cNvSpPr>
              <p:nvPr/>
            </p:nvSpPr>
            <p:spPr bwMode="auto">
              <a:xfrm>
                <a:off x="2201" y="1228"/>
                <a:ext cx="8" cy="24"/>
              </a:xfrm>
              <a:custGeom>
                <a:avLst/>
                <a:gdLst>
                  <a:gd name="T0" fmla="*/ 0 w 18"/>
                  <a:gd name="T1" fmla="*/ 2 h 46"/>
                  <a:gd name="T2" fmla="*/ 0 w 18"/>
                  <a:gd name="T3" fmla="*/ 2 h 46"/>
                  <a:gd name="T4" fmla="*/ 0 w 18"/>
                  <a:gd name="T5" fmla="*/ 1 h 46"/>
                  <a:gd name="T6" fmla="*/ 0 w 18"/>
                  <a:gd name="T7" fmla="*/ 1 h 46"/>
                  <a:gd name="T8" fmla="*/ 0 w 18"/>
                  <a:gd name="T9" fmla="*/ 0 h 46"/>
                  <a:gd name="T10" fmla="*/ 0 w 18"/>
                  <a:gd name="T11" fmla="*/ 1 h 46"/>
                  <a:gd name="T12" fmla="*/ 0 w 18"/>
                  <a:gd name="T13" fmla="*/ 1 h 46"/>
                  <a:gd name="T14" fmla="*/ 0 w 18"/>
                  <a:gd name="T15" fmla="*/ 2 h 46"/>
                  <a:gd name="T16" fmla="*/ 0 w 18"/>
                  <a:gd name="T17" fmla="*/ 2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46">
                    <a:moveTo>
                      <a:pt x="15" y="46"/>
                    </a:moveTo>
                    <a:lnTo>
                      <a:pt x="8" y="40"/>
                    </a:lnTo>
                    <a:lnTo>
                      <a:pt x="3" y="26"/>
                    </a:lnTo>
                    <a:lnTo>
                      <a:pt x="0" y="10"/>
                    </a:lnTo>
                    <a:lnTo>
                      <a:pt x="5" y="0"/>
                    </a:lnTo>
                    <a:lnTo>
                      <a:pt x="5" y="15"/>
                    </a:lnTo>
                    <a:lnTo>
                      <a:pt x="12" y="30"/>
                    </a:lnTo>
                    <a:lnTo>
                      <a:pt x="18" y="41"/>
                    </a:lnTo>
                    <a:lnTo>
                      <a:pt x="15"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76" name="Freeform 174">
                <a:extLst>
                  <a:ext uri="{FF2B5EF4-FFF2-40B4-BE49-F238E27FC236}">
                    <a16:creationId xmlns:a16="http://schemas.microsoft.com/office/drawing/2014/main" xmlns="" id="{80DB0C45-72F3-404B-B708-568311672979}"/>
                  </a:ext>
                </a:extLst>
              </p:cNvPr>
              <p:cNvSpPr>
                <a:spLocks/>
              </p:cNvSpPr>
              <p:nvPr/>
            </p:nvSpPr>
            <p:spPr bwMode="auto">
              <a:xfrm>
                <a:off x="2072" y="1261"/>
                <a:ext cx="10" cy="42"/>
              </a:xfrm>
              <a:custGeom>
                <a:avLst/>
                <a:gdLst>
                  <a:gd name="T0" fmla="*/ 0 w 21"/>
                  <a:gd name="T1" fmla="*/ 2 h 86"/>
                  <a:gd name="T2" fmla="*/ 0 w 21"/>
                  <a:gd name="T3" fmla="*/ 2 h 86"/>
                  <a:gd name="T4" fmla="*/ 0 w 21"/>
                  <a:gd name="T5" fmla="*/ 1 h 86"/>
                  <a:gd name="T6" fmla="*/ 0 w 21"/>
                  <a:gd name="T7" fmla="*/ 0 h 86"/>
                  <a:gd name="T8" fmla="*/ 0 w 21"/>
                  <a:gd name="T9" fmla="*/ 0 h 86"/>
                  <a:gd name="T10" fmla="*/ 0 w 21"/>
                  <a:gd name="T11" fmla="*/ 0 h 86"/>
                  <a:gd name="T12" fmla="*/ 0 w 21"/>
                  <a:gd name="T13" fmla="*/ 1 h 86"/>
                  <a:gd name="T14" fmla="*/ 0 w 21"/>
                  <a:gd name="T15" fmla="*/ 2 h 86"/>
                  <a:gd name="T16" fmla="*/ 0 w 21"/>
                  <a:gd name="T17" fmla="*/ 2 h 8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86">
                    <a:moveTo>
                      <a:pt x="4" y="86"/>
                    </a:moveTo>
                    <a:lnTo>
                      <a:pt x="0" y="77"/>
                    </a:lnTo>
                    <a:lnTo>
                      <a:pt x="0" y="52"/>
                    </a:lnTo>
                    <a:lnTo>
                      <a:pt x="7" y="25"/>
                    </a:lnTo>
                    <a:lnTo>
                      <a:pt x="21" y="0"/>
                    </a:lnTo>
                    <a:lnTo>
                      <a:pt x="16" y="25"/>
                    </a:lnTo>
                    <a:lnTo>
                      <a:pt x="12" y="52"/>
                    </a:lnTo>
                    <a:lnTo>
                      <a:pt x="8" y="77"/>
                    </a:lnTo>
                    <a:lnTo>
                      <a:pt x="4" y="8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77" name="Freeform 175">
                <a:extLst>
                  <a:ext uri="{FF2B5EF4-FFF2-40B4-BE49-F238E27FC236}">
                    <a16:creationId xmlns:a16="http://schemas.microsoft.com/office/drawing/2014/main" xmlns="" id="{DE4DAD66-7247-40BE-9F7E-678D02B4A1FD}"/>
                  </a:ext>
                </a:extLst>
              </p:cNvPr>
              <p:cNvSpPr>
                <a:spLocks/>
              </p:cNvSpPr>
              <p:nvPr/>
            </p:nvSpPr>
            <p:spPr bwMode="auto">
              <a:xfrm>
                <a:off x="2108" y="1237"/>
                <a:ext cx="11" cy="60"/>
              </a:xfrm>
              <a:custGeom>
                <a:avLst/>
                <a:gdLst>
                  <a:gd name="T0" fmla="*/ 0 w 23"/>
                  <a:gd name="T1" fmla="*/ 3 h 121"/>
                  <a:gd name="T2" fmla="*/ 0 w 23"/>
                  <a:gd name="T3" fmla="*/ 3 h 121"/>
                  <a:gd name="T4" fmla="*/ 0 w 23"/>
                  <a:gd name="T5" fmla="*/ 2 h 121"/>
                  <a:gd name="T6" fmla="*/ 0 w 23"/>
                  <a:gd name="T7" fmla="*/ 0 h 121"/>
                  <a:gd name="T8" fmla="*/ 0 w 23"/>
                  <a:gd name="T9" fmla="*/ 0 h 121"/>
                  <a:gd name="T10" fmla="*/ 0 w 23"/>
                  <a:gd name="T11" fmla="*/ 0 h 121"/>
                  <a:gd name="T12" fmla="*/ 0 w 23"/>
                  <a:gd name="T13" fmla="*/ 2 h 121"/>
                  <a:gd name="T14" fmla="*/ 0 w 23"/>
                  <a:gd name="T15" fmla="*/ 3 h 121"/>
                  <a:gd name="T16" fmla="*/ 0 w 23"/>
                  <a:gd name="T17" fmla="*/ 3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121">
                    <a:moveTo>
                      <a:pt x="6" y="121"/>
                    </a:moveTo>
                    <a:lnTo>
                      <a:pt x="0" y="105"/>
                    </a:lnTo>
                    <a:lnTo>
                      <a:pt x="2" y="68"/>
                    </a:lnTo>
                    <a:lnTo>
                      <a:pt x="9" y="28"/>
                    </a:lnTo>
                    <a:lnTo>
                      <a:pt x="23" y="0"/>
                    </a:lnTo>
                    <a:lnTo>
                      <a:pt x="21" y="24"/>
                    </a:lnTo>
                    <a:lnTo>
                      <a:pt x="17" y="66"/>
                    </a:lnTo>
                    <a:lnTo>
                      <a:pt x="11" y="105"/>
                    </a:lnTo>
                    <a:lnTo>
                      <a:pt x="6" y="12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78" name="Freeform 176">
                <a:extLst>
                  <a:ext uri="{FF2B5EF4-FFF2-40B4-BE49-F238E27FC236}">
                    <a16:creationId xmlns:a16="http://schemas.microsoft.com/office/drawing/2014/main" xmlns="" id="{4778F8F3-D54E-4A16-A4BC-034B25CEB33E}"/>
                  </a:ext>
                </a:extLst>
              </p:cNvPr>
              <p:cNvSpPr>
                <a:spLocks/>
              </p:cNvSpPr>
              <p:nvPr/>
            </p:nvSpPr>
            <p:spPr bwMode="auto">
              <a:xfrm>
                <a:off x="2151" y="1224"/>
                <a:ext cx="7" cy="55"/>
              </a:xfrm>
              <a:custGeom>
                <a:avLst/>
                <a:gdLst>
                  <a:gd name="T0" fmla="*/ 1 w 14"/>
                  <a:gd name="T1" fmla="*/ 4 h 109"/>
                  <a:gd name="T2" fmla="*/ 1 w 14"/>
                  <a:gd name="T3" fmla="*/ 3 h 109"/>
                  <a:gd name="T4" fmla="*/ 0 w 14"/>
                  <a:gd name="T5" fmla="*/ 2 h 109"/>
                  <a:gd name="T6" fmla="*/ 1 w 14"/>
                  <a:gd name="T7" fmla="*/ 1 h 109"/>
                  <a:gd name="T8" fmla="*/ 1 w 14"/>
                  <a:gd name="T9" fmla="*/ 0 h 109"/>
                  <a:gd name="T10" fmla="*/ 1 w 14"/>
                  <a:gd name="T11" fmla="*/ 1 h 109"/>
                  <a:gd name="T12" fmla="*/ 1 w 14"/>
                  <a:gd name="T13" fmla="*/ 2 h 109"/>
                  <a:gd name="T14" fmla="*/ 1 w 14"/>
                  <a:gd name="T15" fmla="*/ 3 h 109"/>
                  <a:gd name="T16" fmla="*/ 1 w 14"/>
                  <a:gd name="T17" fmla="*/ 4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109">
                    <a:moveTo>
                      <a:pt x="11" y="109"/>
                    </a:moveTo>
                    <a:lnTo>
                      <a:pt x="4" y="96"/>
                    </a:lnTo>
                    <a:lnTo>
                      <a:pt x="0" y="63"/>
                    </a:lnTo>
                    <a:lnTo>
                      <a:pt x="3" y="28"/>
                    </a:lnTo>
                    <a:lnTo>
                      <a:pt x="13" y="0"/>
                    </a:lnTo>
                    <a:lnTo>
                      <a:pt x="13" y="25"/>
                    </a:lnTo>
                    <a:lnTo>
                      <a:pt x="14" y="62"/>
                    </a:lnTo>
                    <a:lnTo>
                      <a:pt x="14" y="96"/>
                    </a:lnTo>
                    <a:lnTo>
                      <a:pt x="11" y="10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79" name="Freeform 177">
                <a:extLst>
                  <a:ext uri="{FF2B5EF4-FFF2-40B4-BE49-F238E27FC236}">
                    <a16:creationId xmlns:a16="http://schemas.microsoft.com/office/drawing/2014/main" xmlns="" id="{08C09613-6AAF-4452-93CE-05820C631C00}"/>
                  </a:ext>
                </a:extLst>
              </p:cNvPr>
              <p:cNvSpPr>
                <a:spLocks/>
              </p:cNvSpPr>
              <p:nvPr/>
            </p:nvSpPr>
            <p:spPr bwMode="auto">
              <a:xfrm>
                <a:off x="2175" y="1224"/>
                <a:ext cx="5" cy="44"/>
              </a:xfrm>
              <a:custGeom>
                <a:avLst/>
                <a:gdLst>
                  <a:gd name="T0" fmla="*/ 0 w 12"/>
                  <a:gd name="T1" fmla="*/ 3 h 88"/>
                  <a:gd name="T2" fmla="*/ 0 w 12"/>
                  <a:gd name="T3" fmla="*/ 3 h 88"/>
                  <a:gd name="T4" fmla="*/ 0 w 12"/>
                  <a:gd name="T5" fmla="*/ 2 h 88"/>
                  <a:gd name="T6" fmla="*/ 0 w 12"/>
                  <a:gd name="T7" fmla="*/ 1 h 88"/>
                  <a:gd name="T8" fmla="*/ 0 w 12"/>
                  <a:gd name="T9" fmla="*/ 0 h 88"/>
                  <a:gd name="T10" fmla="*/ 0 w 12"/>
                  <a:gd name="T11" fmla="*/ 1 h 88"/>
                  <a:gd name="T12" fmla="*/ 0 w 12"/>
                  <a:gd name="T13" fmla="*/ 2 h 88"/>
                  <a:gd name="T14" fmla="*/ 0 w 12"/>
                  <a:gd name="T15" fmla="*/ 3 h 88"/>
                  <a:gd name="T16" fmla="*/ 0 w 12"/>
                  <a:gd name="T17" fmla="*/ 3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88">
                    <a:moveTo>
                      <a:pt x="5" y="88"/>
                    </a:moveTo>
                    <a:lnTo>
                      <a:pt x="0" y="76"/>
                    </a:lnTo>
                    <a:lnTo>
                      <a:pt x="0" y="47"/>
                    </a:lnTo>
                    <a:lnTo>
                      <a:pt x="5" y="16"/>
                    </a:lnTo>
                    <a:lnTo>
                      <a:pt x="12" y="0"/>
                    </a:lnTo>
                    <a:lnTo>
                      <a:pt x="11" y="19"/>
                    </a:lnTo>
                    <a:lnTo>
                      <a:pt x="11" y="48"/>
                    </a:lnTo>
                    <a:lnTo>
                      <a:pt x="9" y="75"/>
                    </a:lnTo>
                    <a:lnTo>
                      <a:pt x="5" y="8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80" name="Freeform 178">
                <a:extLst>
                  <a:ext uri="{FF2B5EF4-FFF2-40B4-BE49-F238E27FC236}">
                    <a16:creationId xmlns:a16="http://schemas.microsoft.com/office/drawing/2014/main" xmlns="" id="{D119D1FB-4D91-4935-8099-D2BBEFEC3323}"/>
                  </a:ext>
                </a:extLst>
              </p:cNvPr>
              <p:cNvSpPr>
                <a:spLocks/>
              </p:cNvSpPr>
              <p:nvPr/>
            </p:nvSpPr>
            <p:spPr bwMode="auto">
              <a:xfrm>
                <a:off x="2188" y="1226"/>
                <a:ext cx="7" cy="27"/>
              </a:xfrm>
              <a:custGeom>
                <a:avLst/>
                <a:gdLst>
                  <a:gd name="T0" fmla="*/ 0 w 15"/>
                  <a:gd name="T1" fmla="*/ 2 h 54"/>
                  <a:gd name="T2" fmla="*/ 0 w 15"/>
                  <a:gd name="T3" fmla="*/ 2 h 54"/>
                  <a:gd name="T4" fmla="*/ 0 w 15"/>
                  <a:gd name="T5" fmla="*/ 1 h 54"/>
                  <a:gd name="T6" fmla="*/ 0 w 15"/>
                  <a:gd name="T7" fmla="*/ 1 h 54"/>
                  <a:gd name="T8" fmla="*/ 0 w 15"/>
                  <a:gd name="T9" fmla="*/ 0 h 54"/>
                  <a:gd name="T10" fmla="*/ 0 w 15"/>
                  <a:gd name="T11" fmla="*/ 1 h 54"/>
                  <a:gd name="T12" fmla="*/ 0 w 15"/>
                  <a:gd name="T13" fmla="*/ 2 h 54"/>
                  <a:gd name="T14" fmla="*/ 0 w 15"/>
                  <a:gd name="T15" fmla="*/ 2 h 54"/>
                  <a:gd name="T16" fmla="*/ 0 w 15"/>
                  <a:gd name="T17" fmla="*/ 2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54">
                    <a:moveTo>
                      <a:pt x="11" y="54"/>
                    </a:moveTo>
                    <a:lnTo>
                      <a:pt x="6" y="47"/>
                    </a:lnTo>
                    <a:lnTo>
                      <a:pt x="1" y="30"/>
                    </a:lnTo>
                    <a:lnTo>
                      <a:pt x="0" y="12"/>
                    </a:lnTo>
                    <a:lnTo>
                      <a:pt x="6" y="0"/>
                    </a:lnTo>
                    <a:lnTo>
                      <a:pt x="6" y="15"/>
                    </a:lnTo>
                    <a:lnTo>
                      <a:pt x="10" y="34"/>
                    </a:lnTo>
                    <a:lnTo>
                      <a:pt x="15" y="49"/>
                    </a:lnTo>
                    <a:lnTo>
                      <a:pt x="11"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81" name="Freeform 179">
                <a:extLst>
                  <a:ext uri="{FF2B5EF4-FFF2-40B4-BE49-F238E27FC236}">
                    <a16:creationId xmlns:a16="http://schemas.microsoft.com/office/drawing/2014/main" xmlns="" id="{6DA0B760-536B-4C0C-AE40-6479215D3CF6}"/>
                  </a:ext>
                </a:extLst>
              </p:cNvPr>
              <p:cNvSpPr>
                <a:spLocks/>
              </p:cNvSpPr>
              <p:nvPr/>
            </p:nvSpPr>
            <p:spPr bwMode="auto">
              <a:xfrm>
                <a:off x="2059" y="1270"/>
                <a:ext cx="11" cy="27"/>
              </a:xfrm>
              <a:custGeom>
                <a:avLst/>
                <a:gdLst>
                  <a:gd name="T0" fmla="*/ 1 w 22"/>
                  <a:gd name="T1" fmla="*/ 0 h 54"/>
                  <a:gd name="T2" fmla="*/ 1 w 22"/>
                  <a:gd name="T3" fmla="*/ 1 h 54"/>
                  <a:gd name="T4" fmla="*/ 1 w 22"/>
                  <a:gd name="T5" fmla="*/ 1 h 54"/>
                  <a:gd name="T6" fmla="*/ 1 w 22"/>
                  <a:gd name="T7" fmla="*/ 2 h 54"/>
                  <a:gd name="T8" fmla="*/ 1 w 22"/>
                  <a:gd name="T9" fmla="*/ 2 h 54"/>
                  <a:gd name="T10" fmla="*/ 0 w 22"/>
                  <a:gd name="T11" fmla="*/ 2 h 54"/>
                  <a:gd name="T12" fmla="*/ 1 w 22"/>
                  <a:gd name="T13" fmla="*/ 1 h 54"/>
                  <a:gd name="T14" fmla="*/ 1 w 22"/>
                  <a:gd name="T15" fmla="*/ 1 h 54"/>
                  <a:gd name="T16" fmla="*/ 1 w 22"/>
                  <a:gd name="T17" fmla="*/ 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54">
                    <a:moveTo>
                      <a:pt x="22" y="0"/>
                    </a:moveTo>
                    <a:lnTo>
                      <a:pt x="21" y="11"/>
                    </a:lnTo>
                    <a:lnTo>
                      <a:pt x="17" y="31"/>
                    </a:lnTo>
                    <a:lnTo>
                      <a:pt x="12" y="48"/>
                    </a:lnTo>
                    <a:lnTo>
                      <a:pt x="3" y="54"/>
                    </a:lnTo>
                    <a:lnTo>
                      <a:pt x="0" y="45"/>
                    </a:lnTo>
                    <a:lnTo>
                      <a:pt x="6" y="29"/>
                    </a:lnTo>
                    <a:lnTo>
                      <a:pt x="15" y="13"/>
                    </a:lnTo>
                    <a:lnTo>
                      <a:pt x="2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82" name="Freeform 180">
                <a:extLst>
                  <a:ext uri="{FF2B5EF4-FFF2-40B4-BE49-F238E27FC236}">
                    <a16:creationId xmlns:a16="http://schemas.microsoft.com/office/drawing/2014/main" xmlns="" id="{9669CFBF-A540-473A-8455-7DF85B36C2BB}"/>
                  </a:ext>
                </a:extLst>
              </p:cNvPr>
              <p:cNvSpPr>
                <a:spLocks/>
              </p:cNvSpPr>
              <p:nvPr/>
            </p:nvSpPr>
            <p:spPr bwMode="auto">
              <a:xfrm>
                <a:off x="2046" y="1268"/>
                <a:ext cx="26" cy="5"/>
              </a:xfrm>
              <a:custGeom>
                <a:avLst/>
                <a:gdLst>
                  <a:gd name="T0" fmla="*/ 2 w 51"/>
                  <a:gd name="T1" fmla="*/ 0 h 11"/>
                  <a:gd name="T2" fmla="*/ 2 w 51"/>
                  <a:gd name="T3" fmla="*/ 0 h 11"/>
                  <a:gd name="T4" fmla="*/ 2 w 51"/>
                  <a:gd name="T5" fmla="*/ 0 h 11"/>
                  <a:gd name="T6" fmla="*/ 2 w 51"/>
                  <a:gd name="T7" fmla="*/ 0 h 11"/>
                  <a:gd name="T8" fmla="*/ 1 w 51"/>
                  <a:gd name="T9" fmla="*/ 0 h 11"/>
                  <a:gd name="T10" fmla="*/ 1 w 51"/>
                  <a:gd name="T11" fmla="*/ 0 h 11"/>
                  <a:gd name="T12" fmla="*/ 1 w 51"/>
                  <a:gd name="T13" fmla="*/ 0 h 11"/>
                  <a:gd name="T14" fmla="*/ 1 w 51"/>
                  <a:gd name="T15" fmla="*/ 0 h 11"/>
                  <a:gd name="T16" fmla="*/ 0 w 51"/>
                  <a:gd name="T17" fmla="*/ 0 h 11"/>
                  <a:gd name="T18" fmla="*/ 1 w 51"/>
                  <a:gd name="T19" fmla="*/ 0 h 11"/>
                  <a:gd name="T20" fmla="*/ 1 w 51"/>
                  <a:gd name="T21" fmla="*/ 0 h 11"/>
                  <a:gd name="T22" fmla="*/ 1 w 51"/>
                  <a:gd name="T23" fmla="*/ 0 h 11"/>
                  <a:gd name="T24" fmla="*/ 1 w 51"/>
                  <a:gd name="T25" fmla="*/ 0 h 11"/>
                  <a:gd name="T26" fmla="*/ 1 w 51"/>
                  <a:gd name="T27" fmla="*/ 0 h 11"/>
                  <a:gd name="T28" fmla="*/ 2 w 51"/>
                  <a:gd name="T29" fmla="*/ 0 h 11"/>
                  <a:gd name="T30" fmla="*/ 2 w 51"/>
                  <a:gd name="T31" fmla="*/ 0 h 11"/>
                  <a:gd name="T32" fmla="*/ 2 w 51"/>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11">
                    <a:moveTo>
                      <a:pt x="51" y="3"/>
                    </a:moveTo>
                    <a:lnTo>
                      <a:pt x="48" y="3"/>
                    </a:lnTo>
                    <a:lnTo>
                      <a:pt x="41" y="1"/>
                    </a:lnTo>
                    <a:lnTo>
                      <a:pt x="33" y="1"/>
                    </a:lnTo>
                    <a:lnTo>
                      <a:pt x="24" y="0"/>
                    </a:lnTo>
                    <a:lnTo>
                      <a:pt x="15" y="0"/>
                    </a:lnTo>
                    <a:lnTo>
                      <a:pt x="8" y="0"/>
                    </a:lnTo>
                    <a:lnTo>
                      <a:pt x="2" y="3"/>
                    </a:lnTo>
                    <a:lnTo>
                      <a:pt x="0" y="6"/>
                    </a:lnTo>
                    <a:lnTo>
                      <a:pt x="1" y="10"/>
                    </a:lnTo>
                    <a:lnTo>
                      <a:pt x="5" y="11"/>
                    </a:lnTo>
                    <a:lnTo>
                      <a:pt x="12" y="11"/>
                    </a:lnTo>
                    <a:lnTo>
                      <a:pt x="20" y="10"/>
                    </a:lnTo>
                    <a:lnTo>
                      <a:pt x="29" y="8"/>
                    </a:lnTo>
                    <a:lnTo>
                      <a:pt x="39" y="6"/>
                    </a:lnTo>
                    <a:lnTo>
                      <a:pt x="46" y="4"/>
                    </a:lnTo>
                    <a:lnTo>
                      <a:pt x="51"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83" name="Freeform 181">
                <a:extLst>
                  <a:ext uri="{FF2B5EF4-FFF2-40B4-BE49-F238E27FC236}">
                    <a16:creationId xmlns:a16="http://schemas.microsoft.com/office/drawing/2014/main" xmlns="" id="{C7833C96-D6DA-4FDF-BC7F-B41DB69F4734}"/>
                  </a:ext>
                </a:extLst>
              </p:cNvPr>
              <p:cNvSpPr>
                <a:spLocks/>
              </p:cNvSpPr>
              <p:nvPr/>
            </p:nvSpPr>
            <p:spPr bwMode="auto">
              <a:xfrm>
                <a:off x="2042" y="1278"/>
                <a:ext cx="22" cy="16"/>
              </a:xfrm>
              <a:custGeom>
                <a:avLst/>
                <a:gdLst>
                  <a:gd name="T0" fmla="*/ 2 w 44"/>
                  <a:gd name="T1" fmla="*/ 0 h 32"/>
                  <a:gd name="T2" fmla="*/ 2 w 44"/>
                  <a:gd name="T3" fmla="*/ 1 h 32"/>
                  <a:gd name="T4" fmla="*/ 2 w 44"/>
                  <a:gd name="T5" fmla="*/ 1 h 32"/>
                  <a:gd name="T6" fmla="*/ 1 w 44"/>
                  <a:gd name="T7" fmla="*/ 1 h 32"/>
                  <a:gd name="T8" fmla="*/ 1 w 44"/>
                  <a:gd name="T9" fmla="*/ 1 h 32"/>
                  <a:gd name="T10" fmla="*/ 1 w 44"/>
                  <a:gd name="T11" fmla="*/ 1 h 32"/>
                  <a:gd name="T12" fmla="*/ 1 w 44"/>
                  <a:gd name="T13" fmla="*/ 1 h 32"/>
                  <a:gd name="T14" fmla="*/ 0 w 44"/>
                  <a:gd name="T15" fmla="*/ 1 h 32"/>
                  <a:gd name="T16" fmla="*/ 0 w 44"/>
                  <a:gd name="T17" fmla="*/ 1 h 32"/>
                  <a:gd name="T18" fmla="*/ 1 w 44"/>
                  <a:gd name="T19" fmla="*/ 1 h 32"/>
                  <a:gd name="T20" fmla="*/ 1 w 44"/>
                  <a:gd name="T21" fmla="*/ 1 h 32"/>
                  <a:gd name="T22" fmla="*/ 1 w 44"/>
                  <a:gd name="T23" fmla="*/ 1 h 32"/>
                  <a:gd name="T24" fmla="*/ 1 w 44"/>
                  <a:gd name="T25" fmla="*/ 1 h 32"/>
                  <a:gd name="T26" fmla="*/ 1 w 44"/>
                  <a:gd name="T27" fmla="*/ 1 h 32"/>
                  <a:gd name="T28" fmla="*/ 2 w 44"/>
                  <a:gd name="T29" fmla="*/ 1 h 32"/>
                  <a:gd name="T30" fmla="*/ 2 w 44"/>
                  <a:gd name="T31" fmla="*/ 1 h 32"/>
                  <a:gd name="T32" fmla="*/ 2 w 44"/>
                  <a:gd name="T33" fmla="*/ 0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32">
                    <a:moveTo>
                      <a:pt x="44" y="0"/>
                    </a:moveTo>
                    <a:lnTo>
                      <a:pt x="41" y="2"/>
                    </a:lnTo>
                    <a:lnTo>
                      <a:pt x="35" y="5"/>
                    </a:lnTo>
                    <a:lnTo>
                      <a:pt x="28" y="8"/>
                    </a:lnTo>
                    <a:lnTo>
                      <a:pt x="19" y="12"/>
                    </a:lnTo>
                    <a:lnTo>
                      <a:pt x="11" y="16"/>
                    </a:lnTo>
                    <a:lnTo>
                      <a:pt x="5" y="21"/>
                    </a:lnTo>
                    <a:lnTo>
                      <a:pt x="0" y="25"/>
                    </a:lnTo>
                    <a:lnTo>
                      <a:pt x="0" y="30"/>
                    </a:lnTo>
                    <a:lnTo>
                      <a:pt x="3" y="32"/>
                    </a:lnTo>
                    <a:lnTo>
                      <a:pt x="9" y="31"/>
                    </a:lnTo>
                    <a:lnTo>
                      <a:pt x="14" y="28"/>
                    </a:lnTo>
                    <a:lnTo>
                      <a:pt x="21" y="22"/>
                    </a:lnTo>
                    <a:lnTo>
                      <a:pt x="28" y="16"/>
                    </a:lnTo>
                    <a:lnTo>
                      <a:pt x="35" y="9"/>
                    </a:lnTo>
                    <a:lnTo>
                      <a:pt x="41" y="5"/>
                    </a:lnTo>
                    <a:lnTo>
                      <a:pt x="4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84" name="Freeform 182">
                <a:extLst>
                  <a:ext uri="{FF2B5EF4-FFF2-40B4-BE49-F238E27FC236}">
                    <a16:creationId xmlns:a16="http://schemas.microsoft.com/office/drawing/2014/main" xmlns="" id="{3349F03B-057E-4BD1-8ADD-CD206D3A8971}"/>
                  </a:ext>
                </a:extLst>
              </p:cNvPr>
              <p:cNvSpPr>
                <a:spLocks/>
              </p:cNvSpPr>
              <p:nvPr/>
            </p:nvSpPr>
            <p:spPr bwMode="auto">
              <a:xfrm>
                <a:off x="2186" y="1194"/>
                <a:ext cx="7" cy="34"/>
              </a:xfrm>
              <a:custGeom>
                <a:avLst/>
                <a:gdLst>
                  <a:gd name="T0" fmla="*/ 1 w 14"/>
                  <a:gd name="T1" fmla="*/ 3 h 68"/>
                  <a:gd name="T2" fmla="*/ 1 w 14"/>
                  <a:gd name="T3" fmla="*/ 2 h 68"/>
                  <a:gd name="T4" fmla="*/ 0 w 14"/>
                  <a:gd name="T5" fmla="*/ 1 h 68"/>
                  <a:gd name="T6" fmla="*/ 1 w 14"/>
                  <a:gd name="T7" fmla="*/ 1 h 68"/>
                  <a:gd name="T8" fmla="*/ 1 w 14"/>
                  <a:gd name="T9" fmla="*/ 0 h 68"/>
                  <a:gd name="T10" fmla="*/ 1 w 14"/>
                  <a:gd name="T11" fmla="*/ 1 h 68"/>
                  <a:gd name="T12" fmla="*/ 1 w 14"/>
                  <a:gd name="T13" fmla="*/ 1 h 68"/>
                  <a:gd name="T14" fmla="*/ 1 w 14"/>
                  <a:gd name="T15" fmla="*/ 2 h 68"/>
                  <a:gd name="T16" fmla="*/ 1 w 14"/>
                  <a:gd name="T17" fmla="*/ 3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68">
                    <a:moveTo>
                      <a:pt x="12" y="68"/>
                    </a:moveTo>
                    <a:lnTo>
                      <a:pt x="4" y="52"/>
                    </a:lnTo>
                    <a:lnTo>
                      <a:pt x="0" y="30"/>
                    </a:lnTo>
                    <a:lnTo>
                      <a:pt x="1" y="10"/>
                    </a:lnTo>
                    <a:lnTo>
                      <a:pt x="8" y="0"/>
                    </a:lnTo>
                    <a:lnTo>
                      <a:pt x="14" y="7"/>
                    </a:lnTo>
                    <a:lnTo>
                      <a:pt x="14" y="26"/>
                    </a:lnTo>
                    <a:lnTo>
                      <a:pt x="12" y="49"/>
                    </a:lnTo>
                    <a:lnTo>
                      <a:pt x="12"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85" name="Freeform 183">
                <a:extLst>
                  <a:ext uri="{FF2B5EF4-FFF2-40B4-BE49-F238E27FC236}">
                    <a16:creationId xmlns:a16="http://schemas.microsoft.com/office/drawing/2014/main" xmlns="" id="{0EC4AE61-A47B-475D-9DAD-647BBAF621D7}"/>
                  </a:ext>
                </a:extLst>
              </p:cNvPr>
              <p:cNvSpPr>
                <a:spLocks/>
              </p:cNvSpPr>
              <p:nvPr/>
            </p:nvSpPr>
            <p:spPr bwMode="auto">
              <a:xfrm>
                <a:off x="2205" y="1201"/>
                <a:ext cx="13" cy="33"/>
              </a:xfrm>
              <a:custGeom>
                <a:avLst/>
                <a:gdLst>
                  <a:gd name="T0" fmla="*/ 0 w 28"/>
                  <a:gd name="T1" fmla="*/ 3 h 64"/>
                  <a:gd name="T2" fmla="*/ 0 w 28"/>
                  <a:gd name="T3" fmla="*/ 2 h 64"/>
                  <a:gd name="T4" fmla="*/ 0 w 28"/>
                  <a:gd name="T5" fmla="*/ 1 h 64"/>
                  <a:gd name="T6" fmla="*/ 0 w 28"/>
                  <a:gd name="T7" fmla="*/ 1 h 64"/>
                  <a:gd name="T8" fmla="*/ 0 w 28"/>
                  <a:gd name="T9" fmla="*/ 0 h 64"/>
                  <a:gd name="T10" fmla="*/ 0 w 28"/>
                  <a:gd name="T11" fmla="*/ 1 h 64"/>
                  <a:gd name="T12" fmla="*/ 0 w 28"/>
                  <a:gd name="T13" fmla="*/ 1 h 64"/>
                  <a:gd name="T14" fmla="*/ 0 w 28"/>
                  <a:gd name="T15" fmla="*/ 1 h 64"/>
                  <a:gd name="T16" fmla="*/ 0 w 28"/>
                  <a:gd name="T17" fmla="*/ 1 h 64"/>
                  <a:gd name="T18" fmla="*/ 0 w 28"/>
                  <a:gd name="T19" fmla="*/ 2 h 64"/>
                  <a:gd name="T20" fmla="*/ 0 w 28"/>
                  <a:gd name="T21" fmla="*/ 2 h 64"/>
                  <a:gd name="T22" fmla="*/ 0 w 28"/>
                  <a:gd name="T23" fmla="*/ 2 h 64"/>
                  <a:gd name="T24" fmla="*/ 0 w 28"/>
                  <a:gd name="T25" fmla="*/ 3 h 6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8" h="64">
                    <a:moveTo>
                      <a:pt x="0" y="64"/>
                    </a:moveTo>
                    <a:lnTo>
                      <a:pt x="3" y="49"/>
                    </a:lnTo>
                    <a:lnTo>
                      <a:pt x="8" y="27"/>
                    </a:lnTo>
                    <a:lnTo>
                      <a:pt x="15" y="9"/>
                    </a:lnTo>
                    <a:lnTo>
                      <a:pt x="24" y="0"/>
                    </a:lnTo>
                    <a:lnTo>
                      <a:pt x="28" y="2"/>
                    </a:lnTo>
                    <a:lnTo>
                      <a:pt x="27" y="9"/>
                    </a:lnTo>
                    <a:lnTo>
                      <a:pt x="24" y="18"/>
                    </a:lnTo>
                    <a:lnTo>
                      <a:pt x="20" y="30"/>
                    </a:lnTo>
                    <a:lnTo>
                      <a:pt x="14" y="41"/>
                    </a:lnTo>
                    <a:lnTo>
                      <a:pt x="8" y="52"/>
                    </a:lnTo>
                    <a:lnTo>
                      <a:pt x="4" y="60"/>
                    </a:lnTo>
                    <a:lnTo>
                      <a:pt x="0" y="6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86" name="Freeform 184">
                <a:extLst>
                  <a:ext uri="{FF2B5EF4-FFF2-40B4-BE49-F238E27FC236}">
                    <a16:creationId xmlns:a16="http://schemas.microsoft.com/office/drawing/2014/main" xmlns="" id="{8DCA6352-4794-45E0-8DDA-BC36F2A65ACB}"/>
                  </a:ext>
                </a:extLst>
              </p:cNvPr>
              <p:cNvSpPr>
                <a:spLocks/>
              </p:cNvSpPr>
              <p:nvPr/>
            </p:nvSpPr>
            <p:spPr bwMode="auto">
              <a:xfrm>
                <a:off x="2173" y="1194"/>
                <a:ext cx="7" cy="31"/>
              </a:xfrm>
              <a:custGeom>
                <a:avLst/>
                <a:gdLst>
                  <a:gd name="T0" fmla="*/ 0 w 15"/>
                  <a:gd name="T1" fmla="*/ 2 h 62"/>
                  <a:gd name="T2" fmla="*/ 0 w 15"/>
                  <a:gd name="T3" fmla="*/ 2 h 62"/>
                  <a:gd name="T4" fmla="*/ 0 w 15"/>
                  <a:gd name="T5" fmla="*/ 2 h 62"/>
                  <a:gd name="T6" fmla="*/ 0 w 15"/>
                  <a:gd name="T7" fmla="*/ 1 h 62"/>
                  <a:gd name="T8" fmla="*/ 0 w 15"/>
                  <a:gd name="T9" fmla="*/ 0 h 62"/>
                  <a:gd name="T10" fmla="*/ 0 w 15"/>
                  <a:gd name="T11" fmla="*/ 1 h 62"/>
                  <a:gd name="T12" fmla="*/ 0 w 15"/>
                  <a:gd name="T13" fmla="*/ 1 h 62"/>
                  <a:gd name="T14" fmla="*/ 0 w 15"/>
                  <a:gd name="T15" fmla="*/ 2 h 62"/>
                  <a:gd name="T16" fmla="*/ 0 w 15"/>
                  <a:gd name="T17" fmla="*/ 2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62">
                    <a:moveTo>
                      <a:pt x="15" y="62"/>
                    </a:moveTo>
                    <a:lnTo>
                      <a:pt x="6" y="54"/>
                    </a:lnTo>
                    <a:lnTo>
                      <a:pt x="0" y="34"/>
                    </a:lnTo>
                    <a:lnTo>
                      <a:pt x="0" y="12"/>
                    </a:lnTo>
                    <a:lnTo>
                      <a:pt x="6" y="0"/>
                    </a:lnTo>
                    <a:lnTo>
                      <a:pt x="12" y="3"/>
                    </a:lnTo>
                    <a:lnTo>
                      <a:pt x="14" y="21"/>
                    </a:lnTo>
                    <a:lnTo>
                      <a:pt x="14" y="44"/>
                    </a:lnTo>
                    <a:lnTo>
                      <a:pt x="15" y="6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87" name="Freeform 185">
                <a:extLst>
                  <a:ext uri="{FF2B5EF4-FFF2-40B4-BE49-F238E27FC236}">
                    <a16:creationId xmlns:a16="http://schemas.microsoft.com/office/drawing/2014/main" xmlns="" id="{407DA699-DA59-4199-A63D-012B73722E6C}"/>
                  </a:ext>
                </a:extLst>
              </p:cNvPr>
              <p:cNvSpPr>
                <a:spLocks/>
              </p:cNvSpPr>
              <p:nvPr/>
            </p:nvSpPr>
            <p:spPr bwMode="auto">
              <a:xfrm>
                <a:off x="2159" y="1192"/>
                <a:ext cx="10" cy="33"/>
              </a:xfrm>
              <a:custGeom>
                <a:avLst/>
                <a:gdLst>
                  <a:gd name="T0" fmla="*/ 1 w 20"/>
                  <a:gd name="T1" fmla="*/ 2 h 67"/>
                  <a:gd name="T2" fmla="*/ 1 w 20"/>
                  <a:gd name="T3" fmla="*/ 1 h 67"/>
                  <a:gd name="T4" fmla="*/ 1 w 20"/>
                  <a:gd name="T5" fmla="*/ 1 h 67"/>
                  <a:gd name="T6" fmla="*/ 0 w 20"/>
                  <a:gd name="T7" fmla="*/ 0 h 67"/>
                  <a:gd name="T8" fmla="*/ 1 w 20"/>
                  <a:gd name="T9" fmla="*/ 0 h 67"/>
                  <a:gd name="T10" fmla="*/ 1 w 20"/>
                  <a:gd name="T11" fmla="*/ 0 h 67"/>
                  <a:gd name="T12" fmla="*/ 1 w 20"/>
                  <a:gd name="T13" fmla="*/ 0 h 67"/>
                  <a:gd name="T14" fmla="*/ 1 w 20"/>
                  <a:gd name="T15" fmla="*/ 1 h 67"/>
                  <a:gd name="T16" fmla="*/ 1 w 20"/>
                  <a:gd name="T17" fmla="*/ 2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67">
                    <a:moveTo>
                      <a:pt x="20" y="67"/>
                    </a:moveTo>
                    <a:lnTo>
                      <a:pt x="10" y="54"/>
                    </a:lnTo>
                    <a:lnTo>
                      <a:pt x="3" y="34"/>
                    </a:lnTo>
                    <a:lnTo>
                      <a:pt x="0" y="13"/>
                    </a:lnTo>
                    <a:lnTo>
                      <a:pt x="4" y="0"/>
                    </a:lnTo>
                    <a:lnTo>
                      <a:pt x="10" y="5"/>
                    </a:lnTo>
                    <a:lnTo>
                      <a:pt x="12" y="22"/>
                    </a:lnTo>
                    <a:lnTo>
                      <a:pt x="15" y="45"/>
                    </a:lnTo>
                    <a:lnTo>
                      <a:pt x="20" y="6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88" name="Freeform 186">
                <a:extLst>
                  <a:ext uri="{FF2B5EF4-FFF2-40B4-BE49-F238E27FC236}">
                    <a16:creationId xmlns:a16="http://schemas.microsoft.com/office/drawing/2014/main" xmlns="" id="{BF049798-007D-43E9-89C6-9287F160AC03}"/>
                  </a:ext>
                </a:extLst>
              </p:cNvPr>
              <p:cNvSpPr>
                <a:spLocks/>
              </p:cNvSpPr>
              <p:nvPr/>
            </p:nvSpPr>
            <p:spPr bwMode="auto">
              <a:xfrm>
                <a:off x="2145" y="1194"/>
                <a:ext cx="14" cy="32"/>
              </a:xfrm>
              <a:custGeom>
                <a:avLst/>
                <a:gdLst>
                  <a:gd name="T0" fmla="*/ 1 w 27"/>
                  <a:gd name="T1" fmla="*/ 2 h 64"/>
                  <a:gd name="T2" fmla="*/ 1 w 27"/>
                  <a:gd name="T3" fmla="*/ 2 h 64"/>
                  <a:gd name="T4" fmla="*/ 1 w 27"/>
                  <a:gd name="T5" fmla="*/ 2 h 64"/>
                  <a:gd name="T6" fmla="*/ 1 w 27"/>
                  <a:gd name="T7" fmla="*/ 2 h 64"/>
                  <a:gd name="T8" fmla="*/ 1 w 27"/>
                  <a:gd name="T9" fmla="*/ 1 h 64"/>
                  <a:gd name="T10" fmla="*/ 1 w 27"/>
                  <a:gd name="T11" fmla="*/ 1 h 64"/>
                  <a:gd name="T12" fmla="*/ 0 w 27"/>
                  <a:gd name="T13" fmla="*/ 1 h 64"/>
                  <a:gd name="T14" fmla="*/ 1 w 27"/>
                  <a:gd name="T15" fmla="*/ 1 h 64"/>
                  <a:gd name="T16" fmla="*/ 1 w 27"/>
                  <a:gd name="T17" fmla="*/ 0 h 64"/>
                  <a:gd name="T18" fmla="*/ 1 w 27"/>
                  <a:gd name="T19" fmla="*/ 1 h 64"/>
                  <a:gd name="T20" fmla="*/ 1 w 27"/>
                  <a:gd name="T21" fmla="*/ 1 h 64"/>
                  <a:gd name="T22" fmla="*/ 1 w 27"/>
                  <a:gd name="T23" fmla="*/ 2 h 64"/>
                  <a:gd name="T24" fmla="*/ 1 w 27"/>
                  <a:gd name="T25" fmla="*/ 2 h 6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64">
                    <a:moveTo>
                      <a:pt x="27" y="64"/>
                    </a:moveTo>
                    <a:lnTo>
                      <a:pt x="20" y="59"/>
                    </a:lnTo>
                    <a:lnTo>
                      <a:pt x="15" y="51"/>
                    </a:lnTo>
                    <a:lnTo>
                      <a:pt x="9" y="40"/>
                    </a:lnTo>
                    <a:lnTo>
                      <a:pt x="5" y="30"/>
                    </a:lnTo>
                    <a:lnTo>
                      <a:pt x="2" y="19"/>
                    </a:lnTo>
                    <a:lnTo>
                      <a:pt x="0" y="10"/>
                    </a:lnTo>
                    <a:lnTo>
                      <a:pt x="1" y="3"/>
                    </a:lnTo>
                    <a:lnTo>
                      <a:pt x="3" y="0"/>
                    </a:lnTo>
                    <a:lnTo>
                      <a:pt x="10" y="6"/>
                    </a:lnTo>
                    <a:lnTo>
                      <a:pt x="16" y="24"/>
                    </a:lnTo>
                    <a:lnTo>
                      <a:pt x="22" y="46"/>
                    </a:lnTo>
                    <a:lnTo>
                      <a:pt x="27" y="6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89" name="Freeform 187">
                <a:extLst>
                  <a:ext uri="{FF2B5EF4-FFF2-40B4-BE49-F238E27FC236}">
                    <a16:creationId xmlns:a16="http://schemas.microsoft.com/office/drawing/2014/main" xmlns="" id="{99F7A6BE-5E77-4D5A-8F9D-323BA438D01C}"/>
                  </a:ext>
                </a:extLst>
              </p:cNvPr>
              <p:cNvSpPr>
                <a:spLocks/>
              </p:cNvSpPr>
              <p:nvPr/>
            </p:nvSpPr>
            <p:spPr bwMode="auto">
              <a:xfrm>
                <a:off x="2127" y="1196"/>
                <a:ext cx="20" cy="32"/>
              </a:xfrm>
              <a:custGeom>
                <a:avLst/>
                <a:gdLst>
                  <a:gd name="T0" fmla="*/ 2 w 40"/>
                  <a:gd name="T1" fmla="*/ 2 h 66"/>
                  <a:gd name="T2" fmla="*/ 2 w 40"/>
                  <a:gd name="T3" fmla="*/ 1 h 66"/>
                  <a:gd name="T4" fmla="*/ 1 w 40"/>
                  <a:gd name="T5" fmla="*/ 1 h 66"/>
                  <a:gd name="T6" fmla="*/ 1 w 40"/>
                  <a:gd name="T7" fmla="*/ 1 h 66"/>
                  <a:gd name="T8" fmla="*/ 1 w 40"/>
                  <a:gd name="T9" fmla="*/ 0 h 66"/>
                  <a:gd name="T10" fmla="*/ 1 w 40"/>
                  <a:gd name="T11" fmla="*/ 0 h 66"/>
                  <a:gd name="T12" fmla="*/ 1 w 40"/>
                  <a:gd name="T13" fmla="*/ 0 h 66"/>
                  <a:gd name="T14" fmla="*/ 0 w 40"/>
                  <a:gd name="T15" fmla="*/ 0 h 66"/>
                  <a:gd name="T16" fmla="*/ 1 w 40"/>
                  <a:gd name="T17" fmla="*/ 0 h 66"/>
                  <a:gd name="T18" fmla="*/ 1 w 40"/>
                  <a:gd name="T19" fmla="*/ 0 h 66"/>
                  <a:gd name="T20" fmla="*/ 1 w 40"/>
                  <a:gd name="T21" fmla="*/ 0 h 66"/>
                  <a:gd name="T22" fmla="*/ 1 w 40"/>
                  <a:gd name="T23" fmla="*/ 0 h 66"/>
                  <a:gd name="T24" fmla="*/ 1 w 40"/>
                  <a:gd name="T25" fmla="*/ 0 h 66"/>
                  <a:gd name="T26" fmla="*/ 1 w 40"/>
                  <a:gd name="T27" fmla="*/ 1 h 66"/>
                  <a:gd name="T28" fmla="*/ 1 w 40"/>
                  <a:gd name="T29" fmla="*/ 1 h 66"/>
                  <a:gd name="T30" fmla="*/ 2 w 40"/>
                  <a:gd name="T31" fmla="*/ 1 h 66"/>
                  <a:gd name="T32" fmla="*/ 2 w 40"/>
                  <a:gd name="T33" fmla="*/ 2 h 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66">
                    <a:moveTo>
                      <a:pt x="40" y="66"/>
                    </a:moveTo>
                    <a:lnTo>
                      <a:pt x="33" y="59"/>
                    </a:lnTo>
                    <a:lnTo>
                      <a:pt x="26" y="51"/>
                    </a:lnTo>
                    <a:lnTo>
                      <a:pt x="18" y="41"/>
                    </a:lnTo>
                    <a:lnTo>
                      <a:pt x="11" y="30"/>
                    </a:lnTo>
                    <a:lnTo>
                      <a:pt x="4" y="21"/>
                    </a:lnTo>
                    <a:lnTo>
                      <a:pt x="1" y="12"/>
                    </a:lnTo>
                    <a:lnTo>
                      <a:pt x="0" y="5"/>
                    </a:lnTo>
                    <a:lnTo>
                      <a:pt x="3" y="0"/>
                    </a:lnTo>
                    <a:lnTo>
                      <a:pt x="8" y="0"/>
                    </a:lnTo>
                    <a:lnTo>
                      <a:pt x="14" y="6"/>
                    </a:lnTo>
                    <a:lnTo>
                      <a:pt x="18" y="15"/>
                    </a:lnTo>
                    <a:lnTo>
                      <a:pt x="24" y="26"/>
                    </a:lnTo>
                    <a:lnTo>
                      <a:pt x="29" y="38"/>
                    </a:lnTo>
                    <a:lnTo>
                      <a:pt x="32" y="50"/>
                    </a:lnTo>
                    <a:lnTo>
                      <a:pt x="37" y="59"/>
                    </a:lnTo>
                    <a:lnTo>
                      <a:pt x="40" y="6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90" name="Freeform 188">
                <a:extLst>
                  <a:ext uri="{FF2B5EF4-FFF2-40B4-BE49-F238E27FC236}">
                    <a16:creationId xmlns:a16="http://schemas.microsoft.com/office/drawing/2014/main" xmlns="" id="{7F7E2108-BD34-42DA-9800-9A8A2D67FCDE}"/>
                  </a:ext>
                </a:extLst>
              </p:cNvPr>
              <p:cNvSpPr>
                <a:spLocks/>
              </p:cNvSpPr>
              <p:nvPr/>
            </p:nvSpPr>
            <p:spPr bwMode="auto">
              <a:xfrm>
                <a:off x="2106" y="1201"/>
                <a:ext cx="27" cy="33"/>
              </a:xfrm>
              <a:custGeom>
                <a:avLst/>
                <a:gdLst>
                  <a:gd name="T0" fmla="*/ 1 w 56"/>
                  <a:gd name="T1" fmla="*/ 3 h 65"/>
                  <a:gd name="T2" fmla="*/ 1 w 56"/>
                  <a:gd name="T3" fmla="*/ 2 h 65"/>
                  <a:gd name="T4" fmla="*/ 1 w 56"/>
                  <a:gd name="T5" fmla="*/ 2 h 65"/>
                  <a:gd name="T6" fmla="*/ 0 w 56"/>
                  <a:gd name="T7" fmla="*/ 2 h 65"/>
                  <a:gd name="T8" fmla="*/ 0 w 56"/>
                  <a:gd name="T9" fmla="*/ 1 h 65"/>
                  <a:gd name="T10" fmla="*/ 0 w 56"/>
                  <a:gd name="T11" fmla="*/ 1 h 65"/>
                  <a:gd name="T12" fmla="*/ 0 w 56"/>
                  <a:gd name="T13" fmla="*/ 1 h 65"/>
                  <a:gd name="T14" fmla="*/ 0 w 56"/>
                  <a:gd name="T15" fmla="*/ 1 h 65"/>
                  <a:gd name="T16" fmla="*/ 0 w 56"/>
                  <a:gd name="T17" fmla="*/ 0 h 65"/>
                  <a:gd name="T18" fmla="*/ 0 w 56"/>
                  <a:gd name="T19" fmla="*/ 1 h 65"/>
                  <a:gd name="T20" fmla="*/ 0 w 56"/>
                  <a:gd name="T21" fmla="*/ 1 h 65"/>
                  <a:gd name="T22" fmla="*/ 0 w 56"/>
                  <a:gd name="T23" fmla="*/ 1 h 65"/>
                  <a:gd name="T24" fmla="*/ 1 w 56"/>
                  <a:gd name="T25" fmla="*/ 1 h 65"/>
                  <a:gd name="T26" fmla="*/ 1 w 56"/>
                  <a:gd name="T27" fmla="*/ 2 h 65"/>
                  <a:gd name="T28" fmla="*/ 1 w 56"/>
                  <a:gd name="T29" fmla="*/ 2 h 65"/>
                  <a:gd name="T30" fmla="*/ 1 w 56"/>
                  <a:gd name="T31" fmla="*/ 2 h 65"/>
                  <a:gd name="T32" fmla="*/ 1 w 56"/>
                  <a:gd name="T33" fmla="*/ 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65">
                    <a:moveTo>
                      <a:pt x="56" y="65"/>
                    </a:moveTo>
                    <a:lnTo>
                      <a:pt x="49" y="60"/>
                    </a:lnTo>
                    <a:lnTo>
                      <a:pt x="39" y="52"/>
                    </a:lnTo>
                    <a:lnTo>
                      <a:pt x="29" y="41"/>
                    </a:lnTo>
                    <a:lnTo>
                      <a:pt x="19" y="31"/>
                    </a:lnTo>
                    <a:lnTo>
                      <a:pt x="9" y="19"/>
                    </a:lnTo>
                    <a:lnTo>
                      <a:pt x="3" y="10"/>
                    </a:lnTo>
                    <a:lnTo>
                      <a:pt x="0" y="3"/>
                    </a:lnTo>
                    <a:lnTo>
                      <a:pt x="3" y="0"/>
                    </a:lnTo>
                    <a:lnTo>
                      <a:pt x="8" y="1"/>
                    </a:lnTo>
                    <a:lnTo>
                      <a:pt x="16" y="8"/>
                    </a:lnTo>
                    <a:lnTo>
                      <a:pt x="24" y="17"/>
                    </a:lnTo>
                    <a:lnTo>
                      <a:pt x="33" y="29"/>
                    </a:lnTo>
                    <a:lnTo>
                      <a:pt x="39" y="41"/>
                    </a:lnTo>
                    <a:lnTo>
                      <a:pt x="46" y="52"/>
                    </a:lnTo>
                    <a:lnTo>
                      <a:pt x="52" y="61"/>
                    </a:lnTo>
                    <a:lnTo>
                      <a:pt x="56" y="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91" name="Freeform 189">
                <a:extLst>
                  <a:ext uri="{FF2B5EF4-FFF2-40B4-BE49-F238E27FC236}">
                    <a16:creationId xmlns:a16="http://schemas.microsoft.com/office/drawing/2014/main" xmlns="" id="{5A0C8866-3D1B-4CE8-AE95-BCBB694B73B0}"/>
                  </a:ext>
                </a:extLst>
              </p:cNvPr>
              <p:cNvSpPr>
                <a:spLocks/>
              </p:cNvSpPr>
              <p:nvPr/>
            </p:nvSpPr>
            <p:spPr bwMode="auto">
              <a:xfrm>
                <a:off x="2085" y="1206"/>
                <a:ext cx="32" cy="34"/>
              </a:xfrm>
              <a:custGeom>
                <a:avLst/>
                <a:gdLst>
                  <a:gd name="T0" fmla="*/ 2 w 63"/>
                  <a:gd name="T1" fmla="*/ 3 h 68"/>
                  <a:gd name="T2" fmla="*/ 2 w 63"/>
                  <a:gd name="T3" fmla="*/ 2 h 68"/>
                  <a:gd name="T4" fmla="*/ 2 w 63"/>
                  <a:gd name="T5" fmla="*/ 2 h 68"/>
                  <a:gd name="T6" fmla="*/ 2 w 63"/>
                  <a:gd name="T7" fmla="*/ 2 h 68"/>
                  <a:gd name="T8" fmla="*/ 1 w 63"/>
                  <a:gd name="T9" fmla="*/ 2 h 68"/>
                  <a:gd name="T10" fmla="*/ 1 w 63"/>
                  <a:gd name="T11" fmla="*/ 1 h 68"/>
                  <a:gd name="T12" fmla="*/ 1 w 63"/>
                  <a:gd name="T13" fmla="*/ 1 h 68"/>
                  <a:gd name="T14" fmla="*/ 0 w 63"/>
                  <a:gd name="T15" fmla="*/ 1 h 68"/>
                  <a:gd name="T16" fmla="*/ 1 w 63"/>
                  <a:gd name="T17" fmla="*/ 0 h 68"/>
                  <a:gd name="T18" fmla="*/ 1 w 63"/>
                  <a:gd name="T19" fmla="*/ 0 h 68"/>
                  <a:gd name="T20" fmla="*/ 1 w 63"/>
                  <a:gd name="T21" fmla="*/ 1 h 68"/>
                  <a:gd name="T22" fmla="*/ 1 w 63"/>
                  <a:gd name="T23" fmla="*/ 1 h 68"/>
                  <a:gd name="T24" fmla="*/ 2 w 63"/>
                  <a:gd name="T25" fmla="*/ 1 h 68"/>
                  <a:gd name="T26" fmla="*/ 2 w 63"/>
                  <a:gd name="T27" fmla="*/ 2 h 68"/>
                  <a:gd name="T28" fmla="*/ 2 w 63"/>
                  <a:gd name="T29" fmla="*/ 2 h 68"/>
                  <a:gd name="T30" fmla="*/ 2 w 63"/>
                  <a:gd name="T31" fmla="*/ 2 h 68"/>
                  <a:gd name="T32" fmla="*/ 2 w 63"/>
                  <a:gd name="T33" fmla="*/ 3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68">
                    <a:moveTo>
                      <a:pt x="63" y="68"/>
                    </a:moveTo>
                    <a:lnTo>
                      <a:pt x="55" y="63"/>
                    </a:lnTo>
                    <a:lnTo>
                      <a:pt x="46" y="55"/>
                    </a:lnTo>
                    <a:lnTo>
                      <a:pt x="33" y="46"/>
                    </a:lnTo>
                    <a:lnTo>
                      <a:pt x="22" y="35"/>
                    </a:lnTo>
                    <a:lnTo>
                      <a:pt x="12" y="24"/>
                    </a:lnTo>
                    <a:lnTo>
                      <a:pt x="3" y="14"/>
                    </a:lnTo>
                    <a:lnTo>
                      <a:pt x="0" y="6"/>
                    </a:lnTo>
                    <a:lnTo>
                      <a:pt x="2" y="0"/>
                    </a:lnTo>
                    <a:lnTo>
                      <a:pt x="8" y="0"/>
                    </a:lnTo>
                    <a:lnTo>
                      <a:pt x="16" y="6"/>
                    </a:lnTo>
                    <a:lnTo>
                      <a:pt x="24" y="15"/>
                    </a:lnTo>
                    <a:lnTo>
                      <a:pt x="33" y="27"/>
                    </a:lnTo>
                    <a:lnTo>
                      <a:pt x="41" y="40"/>
                    </a:lnTo>
                    <a:lnTo>
                      <a:pt x="49" y="52"/>
                    </a:lnTo>
                    <a:lnTo>
                      <a:pt x="58" y="62"/>
                    </a:lnTo>
                    <a:lnTo>
                      <a:pt x="63"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92" name="Freeform 190">
                <a:extLst>
                  <a:ext uri="{FF2B5EF4-FFF2-40B4-BE49-F238E27FC236}">
                    <a16:creationId xmlns:a16="http://schemas.microsoft.com/office/drawing/2014/main" xmlns="" id="{BBCDF6D3-0F1C-4441-BBEB-44F4FE7F73CD}"/>
                  </a:ext>
                </a:extLst>
              </p:cNvPr>
              <p:cNvSpPr>
                <a:spLocks/>
              </p:cNvSpPr>
              <p:nvPr/>
            </p:nvSpPr>
            <p:spPr bwMode="auto">
              <a:xfrm>
                <a:off x="2069" y="1215"/>
                <a:ext cx="37" cy="32"/>
              </a:xfrm>
              <a:custGeom>
                <a:avLst/>
                <a:gdLst>
                  <a:gd name="T0" fmla="*/ 3 w 73"/>
                  <a:gd name="T1" fmla="*/ 2 h 64"/>
                  <a:gd name="T2" fmla="*/ 2 w 73"/>
                  <a:gd name="T3" fmla="*/ 2 h 64"/>
                  <a:gd name="T4" fmla="*/ 2 w 73"/>
                  <a:gd name="T5" fmla="*/ 2 h 64"/>
                  <a:gd name="T6" fmla="*/ 2 w 73"/>
                  <a:gd name="T7" fmla="*/ 2 h 64"/>
                  <a:gd name="T8" fmla="*/ 1 w 73"/>
                  <a:gd name="T9" fmla="*/ 2 h 64"/>
                  <a:gd name="T10" fmla="*/ 1 w 73"/>
                  <a:gd name="T11" fmla="*/ 1 h 64"/>
                  <a:gd name="T12" fmla="*/ 1 w 73"/>
                  <a:gd name="T13" fmla="*/ 1 h 64"/>
                  <a:gd name="T14" fmla="*/ 1 w 73"/>
                  <a:gd name="T15" fmla="*/ 1 h 64"/>
                  <a:gd name="T16" fmla="*/ 0 w 73"/>
                  <a:gd name="T17" fmla="*/ 1 h 64"/>
                  <a:gd name="T18" fmla="*/ 1 w 73"/>
                  <a:gd name="T19" fmla="*/ 0 h 64"/>
                  <a:gd name="T20" fmla="*/ 1 w 73"/>
                  <a:gd name="T21" fmla="*/ 1 h 64"/>
                  <a:gd name="T22" fmla="*/ 1 w 73"/>
                  <a:gd name="T23" fmla="*/ 1 h 64"/>
                  <a:gd name="T24" fmla="*/ 2 w 73"/>
                  <a:gd name="T25" fmla="*/ 1 h 64"/>
                  <a:gd name="T26" fmla="*/ 2 w 73"/>
                  <a:gd name="T27" fmla="*/ 2 h 64"/>
                  <a:gd name="T28" fmla="*/ 2 w 73"/>
                  <a:gd name="T29" fmla="*/ 2 h 64"/>
                  <a:gd name="T30" fmla="*/ 3 w 73"/>
                  <a:gd name="T31" fmla="*/ 2 h 64"/>
                  <a:gd name="T32" fmla="*/ 3 w 73"/>
                  <a:gd name="T33" fmla="*/ 2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3" h="64">
                    <a:moveTo>
                      <a:pt x="73" y="64"/>
                    </a:moveTo>
                    <a:lnTo>
                      <a:pt x="64" y="60"/>
                    </a:lnTo>
                    <a:lnTo>
                      <a:pt x="53" y="55"/>
                    </a:lnTo>
                    <a:lnTo>
                      <a:pt x="40" y="49"/>
                    </a:lnTo>
                    <a:lnTo>
                      <a:pt x="28" y="41"/>
                    </a:lnTo>
                    <a:lnTo>
                      <a:pt x="17" y="32"/>
                    </a:lnTo>
                    <a:lnTo>
                      <a:pt x="8" y="22"/>
                    </a:lnTo>
                    <a:lnTo>
                      <a:pt x="2" y="13"/>
                    </a:lnTo>
                    <a:lnTo>
                      <a:pt x="0" y="3"/>
                    </a:lnTo>
                    <a:lnTo>
                      <a:pt x="2" y="0"/>
                    </a:lnTo>
                    <a:lnTo>
                      <a:pt x="10" y="5"/>
                    </a:lnTo>
                    <a:lnTo>
                      <a:pt x="20" y="13"/>
                    </a:lnTo>
                    <a:lnTo>
                      <a:pt x="33" y="23"/>
                    </a:lnTo>
                    <a:lnTo>
                      <a:pt x="46" y="36"/>
                    </a:lnTo>
                    <a:lnTo>
                      <a:pt x="57" y="48"/>
                    </a:lnTo>
                    <a:lnTo>
                      <a:pt x="68" y="57"/>
                    </a:lnTo>
                    <a:lnTo>
                      <a:pt x="73" y="6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93" name="Freeform 191">
                <a:extLst>
                  <a:ext uri="{FF2B5EF4-FFF2-40B4-BE49-F238E27FC236}">
                    <a16:creationId xmlns:a16="http://schemas.microsoft.com/office/drawing/2014/main" xmlns="" id="{D6EA2DC7-292B-4956-B2B0-2E7E5475AE63}"/>
                  </a:ext>
                </a:extLst>
              </p:cNvPr>
              <p:cNvSpPr>
                <a:spLocks/>
              </p:cNvSpPr>
              <p:nvPr/>
            </p:nvSpPr>
            <p:spPr bwMode="auto">
              <a:xfrm>
                <a:off x="2056" y="1235"/>
                <a:ext cx="40" cy="16"/>
              </a:xfrm>
              <a:custGeom>
                <a:avLst/>
                <a:gdLst>
                  <a:gd name="T0" fmla="*/ 0 w 81"/>
                  <a:gd name="T1" fmla="*/ 1 h 31"/>
                  <a:gd name="T2" fmla="*/ 0 w 81"/>
                  <a:gd name="T3" fmla="*/ 0 h 31"/>
                  <a:gd name="T4" fmla="*/ 0 w 81"/>
                  <a:gd name="T5" fmla="*/ 1 h 31"/>
                  <a:gd name="T6" fmla="*/ 0 w 81"/>
                  <a:gd name="T7" fmla="*/ 1 h 31"/>
                  <a:gd name="T8" fmla="*/ 1 w 81"/>
                  <a:gd name="T9" fmla="*/ 1 h 31"/>
                  <a:gd name="T10" fmla="*/ 1 w 81"/>
                  <a:gd name="T11" fmla="*/ 1 h 31"/>
                  <a:gd name="T12" fmla="*/ 1 w 81"/>
                  <a:gd name="T13" fmla="*/ 1 h 31"/>
                  <a:gd name="T14" fmla="*/ 2 w 81"/>
                  <a:gd name="T15" fmla="*/ 1 h 31"/>
                  <a:gd name="T16" fmla="*/ 2 w 81"/>
                  <a:gd name="T17" fmla="*/ 1 h 31"/>
                  <a:gd name="T18" fmla="*/ 2 w 81"/>
                  <a:gd name="T19" fmla="*/ 1 h 31"/>
                  <a:gd name="T20" fmla="*/ 1 w 81"/>
                  <a:gd name="T21" fmla="*/ 1 h 31"/>
                  <a:gd name="T22" fmla="*/ 1 w 81"/>
                  <a:gd name="T23" fmla="*/ 1 h 31"/>
                  <a:gd name="T24" fmla="*/ 0 w 81"/>
                  <a:gd name="T25" fmla="*/ 1 h 31"/>
                  <a:gd name="T26" fmla="*/ 0 w 81"/>
                  <a:gd name="T27" fmla="*/ 1 h 31"/>
                  <a:gd name="T28" fmla="*/ 0 w 81"/>
                  <a:gd name="T29" fmla="*/ 1 h 31"/>
                  <a:gd name="T30" fmla="*/ 0 w 81"/>
                  <a:gd name="T31" fmla="*/ 1 h 31"/>
                  <a:gd name="T32" fmla="*/ 0 w 81"/>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1" h="31">
                    <a:moveTo>
                      <a:pt x="0" y="1"/>
                    </a:moveTo>
                    <a:lnTo>
                      <a:pt x="5" y="0"/>
                    </a:lnTo>
                    <a:lnTo>
                      <a:pt x="13" y="2"/>
                    </a:lnTo>
                    <a:lnTo>
                      <a:pt x="23" y="6"/>
                    </a:lnTo>
                    <a:lnTo>
                      <a:pt x="36" y="11"/>
                    </a:lnTo>
                    <a:lnTo>
                      <a:pt x="49" y="16"/>
                    </a:lnTo>
                    <a:lnTo>
                      <a:pt x="61" y="22"/>
                    </a:lnTo>
                    <a:lnTo>
                      <a:pt x="73" y="26"/>
                    </a:lnTo>
                    <a:lnTo>
                      <a:pt x="81" y="29"/>
                    </a:lnTo>
                    <a:lnTo>
                      <a:pt x="69" y="31"/>
                    </a:lnTo>
                    <a:lnTo>
                      <a:pt x="57" y="30"/>
                    </a:lnTo>
                    <a:lnTo>
                      <a:pt x="42" y="27"/>
                    </a:lnTo>
                    <a:lnTo>
                      <a:pt x="28" y="24"/>
                    </a:lnTo>
                    <a:lnTo>
                      <a:pt x="15" y="19"/>
                    </a:lnTo>
                    <a:lnTo>
                      <a:pt x="5" y="14"/>
                    </a:lnTo>
                    <a:lnTo>
                      <a:pt x="0" y="8"/>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94" name="Freeform 192">
                <a:extLst>
                  <a:ext uri="{FF2B5EF4-FFF2-40B4-BE49-F238E27FC236}">
                    <a16:creationId xmlns:a16="http://schemas.microsoft.com/office/drawing/2014/main" xmlns="" id="{64F89908-A63F-45DA-A5AD-D793CF5CE5DA}"/>
                  </a:ext>
                </a:extLst>
              </p:cNvPr>
              <p:cNvSpPr>
                <a:spLocks/>
              </p:cNvSpPr>
              <p:nvPr/>
            </p:nvSpPr>
            <p:spPr bwMode="auto">
              <a:xfrm>
                <a:off x="2043" y="1247"/>
                <a:ext cx="40" cy="15"/>
              </a:xfrm>
              <a:custGeom>
                <a:avLst/>
                <a:gdLst>
                  <a:gd name="T0" fmla="*/ 0 w 78"/>
                  <a:gd name="T1" fmla="*/ 0 h 30"/>
                  <a:gd name="T2" fmla="*/ 1 w 78"/>
                  <a:gd name="T3" fmla="*/ 0 h 30"/>
                  <a:gd name="T4" fmla="*/ 1 w 78"/>
                  <a:gd name="T5" fmla="*/ 1 h 30"/>
                  <a:gd name="T6" fmla="*/ 1 w 78"/>
                  <a:gd name="T7" fmla="*/ 1 h 30"/>
                  <a:gd name="T8" fmla="*/ 2 w 78"/>
                  <a:gd name="T9" fmla="*/ 1 h 30"/>
                  <a:gd name="T10" fmla="*/ 2 w 78"/>
                  <a:gd name="T11" fmla="*/ 1 h 30"/>
                  <a:gd name="T12" fmla="*/ 2 w 78"/>
                  <a:gd name="T13" fmla="*/ 1 h 30"/>
                  <a:gd name="T14" fmla="*/ 3 w 78"/>
                  <a:gd name="T15" fmla="*/ 1 h 30"/>
                  <a:gd name="T16" fmla="*/ 3 w 78"/>
                  <a:gd name="T17" fmla="*/ 1 h 30"/>
                  <a:gd name="T18" fmla="*/ 3 w 78"/>
                  <a:gd name="T19" fmla="*/ 1 h 30"/>
                  <a:gd name="T20" fmla="*/ 2 w 78"/>
                  <a:gd name="T21" fmla="*/ 1 h 30"/>
                  <a:gd name="T22" fmla="*/ 2 w 78"/>
                  <a:gd name="T23" fmla="*/ 1 h 30"/>
                  <a:gd name="T24" fmla="*/ 1 w 78"/>
                  <a:gd name="T25" fmla="*/ 1 h 30"/>
                  <a:gd name="T26" fmla="*/ 1 w 78"/>
                  <a:gd name="T27" fmla="*/ 1 h 30"/>
                  <a:gd name="T28" fmla="*/ 1 w 78"/>
                  <a:gd name="T29" fmla="*/ 1 h 30"/>
                  <a:gd name="T30" fmla="*/ 0 w 78"/>
                  <a:gd name="T31" fmla="*/ 1 h 30"/>
                  <a:gd name="T32" fmla="*/ 0 w 7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8" h="30">
                    <a:moveTo>
                      <a:pt x="0" y="0"/>
                    </a:moveTo>
                    <a:lnTo>
                      <a:pt x="5" y="0"/>
                    </a:lnTo>
                    <a:lnTo>
                      <a:pt x="13" y="1"/>
                    </a:lnTo>
                    <a:lnTo>
                      <a:pt x="23" y="6"/>
                    </a:lnTo>
                    <a:lnTo>
                      <a:pt x="36" y="10"/>
                    </a:lnTo>
                    <a:lnTo>
                      <a:pt x="49" y="16"/>
                    </a:lnTo>
                    <a:lnTo>
                      <a:pt x="61" y="21"/>
                    </a:lnTo>
                    <a:lnTo>
                      <a:pt x="71" y="25"/>
                    </a:lnTo>
                    <a:lnTo>
                      <a:pt x="78" y="28"/>
                    </a:lnTo>
                    <a:lnTo>
                      <a:pt x="68" y="30"/>
                    </a:lnTo>
                    <a:lnTo>
                      <a:pt x="55" y="29"/>
                    </a:lnTo>
                    <a:lnTo>
                      <a:pt x="40" y="28"/>
                    </a:lnTo>
                    <a:lnTo>
                      <a:pt x="28" y="24"/>
                    </a:lnTo>
                    <a:lnTo>
                      <a:pt x="15" y="18"/>
                    </a:lnTo>
                    <a:lnTo>
                      <a:pt x="6" y="13"/>
                    </a:lnTo>
                    <a:lnTo>
                      <a:pt x="0" y="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95" name="Freeform 193">
                <a:extLst>
                  <a:ext uri="{FF2B5EF4-FFF2-40B4-BE49-F238E27FC236}">
                    <a16:creationId xmlns:a16="http://schemas.microsoft.com/office/drawing/2014/main" xmlns="" id="{8345ED41-E7EA-43C2-95E1-54F532BD1023}"/>
                  </a:ext>
                </a:extLst>
              </p:cNvPr>
              <p:cNvSpPr>
                <a:spLocks/>
              </p:cNvSpPr>
              <p:nvPr/>
            </p:nvSpPr>
            <p:spPr bwMode="auto">
              <a:xfrm>
                <a:off x="1925" y="1187"/>
                <a:ext cx="197" cy="44"/>
              </a:xfrm>
              <a:custGeom>
                <a:avLst/>
                <a:gdLst>
                  <a:gd name="T0" fmla="*/ 13 w 394"/>
                  <a:gd name="T1" fmla="*/ 1 h 88"/>
                  <a:gd name="T2" fmla="*/ 13 w 394"/>
                  <a:gd name="T3" fmla="*/ 1 h 88"/>
                  <a:gd name="T4" fmla="*/ 13 w 394"/>
                  <a:gd name="T5" fmla="*/ 1 h 88"/>
                  <a:gd name="T6" fmla="*/ 13 w 394"/>
                  <a:gd name="T7" fmla="*/ 1 h 88"/>
                  <a:gd name="T8" fmla="*/ 13 w 394"/>
                  <a:gd name="T9" fmla="*/ 0 h 88"/>
                  <a:gd name="T10" fmla="*/ 12 w 394"/>
                  <a:gd name="T11" fmla="*/ 1 h 88"/>
                  <a:gd name="T12" fmla="*/ 11 w 394"/>
                  <a:gd name="T13" fmla="*/ 1 h 88"/>
                  <a:gd name="T14" fmla="*/ 10 w 394"/>
                  <a:gd name="T15" fmla="*/ 2 h 88"/>
                  <a:gd name="T16" fmla="*/ 9 w 394"/>
                  <a:gd name="T17" fmla="*/ 2 h 88"/>
                  <a:gd name="T18" fmla="*/ 8 w 394"/>
                  <a:gd name="T19" fmla="*/ 2 h 88"/>
                  <a:gd name="T20" fmla="*/ 7 w 394"/>
                  <a:gd name="T21" fmla="*/ 3 h 88"/>
                  <a:gd name="T22" fmla="*/ 7 w 394"/>
                  <a:gd name="T23" fmla="*/ 3 h 88"/>
                  <a:gd name="T24" fmla="*/ 6 w 394"/>
                  <a:gd name="T25" fmla="*/ 3 h 88"/>
                  <a:gd name="T26" fmla="*/ 5 w 394"/>
                  <a:gd name="T27" fmla="*/ 3 h 88"/>
                  <a:gd name="T28" fmla="*/ 4 w 394"/>
                  <a:gd name="T29" fmla="*/ 3 h 88"/>
                  <a:gd name="T30" fmla="*/ 4 w 394"/>
                  <a:gd name="T31" fmla="*/ 3 h 88"/>
                  <a:gd name="T32" fmla="*/ 3 w 394"/>
                  <a:gd name="T33" fmla="*/ 3 h 88"/>
                  <a:gd name="T34" fmla="*/ 2 w 394"/>
                  <a:gd name="T35" fmla="*/ 3 h 88"/>
                  <a:gd name="T36" fmla="*/ 2 w 394"/>
                  <a:gd name="T37" fmla="*/ 3 h 88"/>
                  <a:gd name="T38" fmla="*/ 1 w 394"/>
                  <a:gd name="T39" fmla="*/ 3 h 88"/>
                  <a:gd name="T40" fmla="*/ 0 w 394"/>
                  <a:gd name="T41" fmla="*/ 3 h 88"/>
                  <a:gd name="T42" fmla="*/ 1 w 394"/>
                  <a:gd name="T43" fmla="*/ 3 h 88"/>
                  <a:gd name="T44" fmla="*/ 1 w 394"/>
                  <a:gd name="T45" fmla="*/ 3 h 88"/>
                  <a:gd name="T46" fmla="*/ 2 w 394"/>
                  <a:gd name="T47" fmla="*/ 3 h 88"/>
                  <a:gd name="T48" fmla="*/ 3 w 394"/>
                  <a:gd name="T49" fmla="*/ 3 h 88"/>
                  <a:gd name="T50" fmla="*/ 3 w 394"/>
                  <a:gd name="T51" fmla="*/ 3 h 88"/>
                  <a:gd name="T52" fmla="*/ 4 w 394"/>
                  <a:gd name="T53" fmla="*/ 3 h 88"/>
                  <a:gd name="T54" fmla="*/ 5 w 394"/>
                  <a:gd name="T55" fmla="*/ 3 h 88"/>
                  <a:gd name="T56" fmla="*/ 6 w 394"/>
                  <a:gd name="T57" fmla="*/ 3 h 88"/>
                  <a:gd name="T58" fmla="*/ 7 w 394"/>
                  <a:gd name="T59" fmla="*/ 3 h 88"/>
                  <a:gd name="T60" fmla="*/ 8 w 394"/>
                  <a:gd name="T61" fmla="*/ 3 h 88"/>
                  <a:gd name="T62" fmla="*/ 9 w 394"/>
                  <a:gd name="T63" fmla="*/ 3 h 88"/>
                  <a:gd name="T64" fmla="*/ 10 w 394"/>
                  <a:gd name="T65" fmla="*/ 2 h 88"/>
                  <a:gd name="T66" fmla="*/ 11 w 394"/>
                  <a:gd name="T67" fmla="*/ 2 h 88"/>
                  <a:gd name="T68" fmla="*/ 11 w 394"/>
                  <a:gd name="T69" fmla="*/ 2 h 88"/>
                  <a:gd name="T70" fmla="*/ 12 w 394"/>
                  <a:gd name="T71" fmla="*/ 1 h 88"/>
                  <a:gd name="T72" fmla="*/ 13 w 394"/>
                  <a:gd name="T73" fmla="*/ 1 h 8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94" h="88">
                    <a:moveTo>
                      <a:pt x="388" y="13"/>
                    </a:moveTo>
                    <a:lnTo>
                      <a:pt x="390" y="10"/>
                    </a:lnTo>
                    <a:lnTo>
                      <a:pt x="391" y="7"/>
                    </a:lnTo>
                    <a:lnTo>
                      <a:pt x="393" y="3"/>
                    </a:lnTo>
                    <a:lnTo>
                      <a:pt x="394" y="0"/>
                    </a:lnTo>
                    <a:lnTo>
                      <a:pt x="364" y="16"/>
                    </a:lnTo>
                    <a:lnTo>
                      <a:pt x="335" y="30"/>
                    </a:lnTo>
                    <a:lnTo>
                      <a:pt x="307" y="41"/>
                    </a:lnTo>
                    <a:lnTo>
                      <a:pt x="279" y="51"/>
                    </a:lnTo>
                    <a:lnTo>
                      <a:pt x="251" y="59"/>
                    </a:lnTo>
                    <a:lnTo>
                      <a:pt x="224" y="65"/>
                    </a:lnTo>
                    <a:lnTo>
                      <a:pt x="198" y="69"/>
                    </a:lnTo>
                    <a:lnTo>
                      <a:pt x="173" y="73"/>
                    </a:lnTo>
                    <a:lnTo>
                      <a:pt x="148" y="75"/>
                    </a:lnTo>
                    <a:lnTo>
                      <a:pt x="124" y="76"/>
                    </a:lnTo>
                    <a:lnTo>
                      <a:pt x="101" y="77"/>
                    </a:lnTo>
                    <a:lnTo>
                      <a:pt x="79" y="77"/>
                    </a:lnTo>
                    <a:lnTo>
                      <a:pt x="57" y="77"/>
                    </a:lnTo>
                    <a:lnTo>
                      <a:pt x="38" y="77"/>
                    </a:lnTo>
                    <a:lnTo>
                      <a:pt x="18" y="76"/>
                    </a:lnTo>
                    <a:lnTo>
                      <a:pt x="0" y="76"/>
                    </a:lnTo>
                    <a:lnTo>
                      <a:pt x="13" y="79"/>
                    </a:lnTo>
                    <a:lnTo>
                      <a:pt x="28" y="83"/>
                    </a:lnTo>
                    <a:lnTo>
                      <a:pt x="47" y="85"/>
                    </a:lnTo>
                    <a:lnTo>
                      <a:pt x="70" y="86"/>
                    </a:lnTo>
                    <a:lnTo>
                      <a:pt x="95" y="88"/>
                    </a:lnTo>
                    <a:lnTo>
                      <a:pt x="122" y="88"/>
                    </a:lnTo>
                    <a:lnTo>
                      <a:pt x="151" y="85"/>
                    </a:lnTo>
                    <a:lnTo>
                      <a:pt x="181" y="83"/>
                    </a:lnTo>
                    <a:lnTo>
                      <a:pt x="209" y="79"/>
                    </a:lnTo>
                    <a:lnTo>
                      <a:pt x="239" y="75"/>
                    </a:lnTo>
                    <a:lnTo>
                      <a:pt x="269" y="68"/>
                    </a:lnTo>
                    <a:lnTo>
                      <a:pt x="297" y="60"/>
                    </a:lnTo>
                    <a:lnTo>
                      <a:pt x="323" y="51"/>
                    </a:lnTo>
                    <a:lnTo>
                      <a:pt x="348" y="40"/>
                    </a:lnTo>
                    <a:lnTo>
                      <a:pt x="369" y="28"/>
                    </a:lnTo>
                    <a:lnTo>
                      <a:pt x="388"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96" name="Freeform 194">
                <a:extLst>
                  <a:ext uri="{FF2B5EF4-FFF2-40B4-BE49-F238E27FC236}">
                    <a16:creationId xmlns:a16="http://schemas.microsoft.com/office/drawing/2014/main" xmlns="" id="{DAD76C7F-661B-473E-9781-F92FEEC67673}"/>
                  </a:ext>
                </a:extLst>
              </p:cNvPr>
              <p:cNvSpPr>
                <a:spLocks/>
              </p:cNvSpPr>
              <p:nvPr/>
            </p:nvSpPr>
            <p:spPr bwMode="auto">
              <a:xfrm>
                <a:off x="1938" y="1199"/>
                <a:ext cx="28" cy="29"/>
              </a:xfrm>
              <a:custGeom>
                <a:avLst/>
                <a:gdLst>
                  <a:gd name="T0" fmla="*/ 0 w 57"/>
                  <a:gd name="T1" fmla="*/ 0 h 59"/>
                  <a:gd name="T2" fmla="*/ 0 w 57"/>
                  <a:gd name="T3" fmla="*/ 0 h 59"/>
                  <a:gd name="T4" fmla="*/ 0 w 57"/>
                  <a:gd name="T5" fmla="*/ 0 h 59"/>
                  <a:gd name="T6" fmla="*/ 0 w 57"/>
                  <a:gd name="T7" fmla="*/ 0 h 59"/>
                  <a:gd name="T8" fmla="*/ 0 w 57"/>
                  <a:gd name="T9" fmla="*/ 0 h 59"/>
                  <a:gd name="T10" fmla="*/ 0 w 57"/>
                  <a:gd name="T11" fmla="*/ 1 h 59"/>
                  <a:gd name="T12" fmla="*/ 0 w 57"/>
                  <a:gd name="T13" fmla="*/ 1 h 59"/>
                  <a:gd name="T14" fmla="*/ 1 w 57"/>
                  <a:gd name="T15" fmla="*/ 1 h 59"/>
                  <a:gd name="T16" fmla="*/ 1 w 57"/>
                  <a:gd name="T17" fmla="*/ 1 h 59"/>
                  <a:gd name="T18" fmla="*/ 1 w 57"/>
                  <a:gd name="T19" fmla="*/ 1 h 59"/>
                  <a:gd name="T20" fmla="*/ 1 w 57"/>
                  <a:gd name="T21" fmla="*/ 1 h 59"/>
                  <a:gd name="T22" fmla="*/ 1 w 57"/>
                  <a:gd name="T23" fmla="*/ 1 h 59"/>
                  <a:gd name="T24" fmla="*/ 0 w 57"/>
                  <a:gd name="T25" fmla="*/ 0 h 59"/>
                  <a:gd name="T26" fmla="*/ 0 w 57"/>
                  <a:gd name="T27" fmla="*/ 0 h 59"/>
                  <a:gd name="T28" fmla="*/ 0 w 57"/>
                  <a:gd name="T29" fmla="*/ 0 h 59"/>
                  <a:gd name="T30" fmla="*/ 0 w 57"/>
                  <a:gd name="T31" fmla="*/ 0 h 59"/>
                  <a:gd name="T32" fmla="*/ 0 w 57"/>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59">
                    <a:moveTo>
                      <a:pt x="1" y="0"/>
                    </a:moveTo>
                    <a:lnTo>
                      <a:pt x="0" y="3"/>
                    </a:lnTo>
                    <a:lnTo>
                      <a:pt x="1" y="9"/>
                    </a:lnTo>
                    <a:lnTo>
                      <a:pt x="5" y="17"/>
                    </a:lnTo>
                    <a:lnTo>
                      <a:pt x="12" y="28"/>
                    </a:lnTo>
                    <a:lnTo>
                      <a:pt x="20" y="38"/>
                    </a:lnTo>
                    <a:lnTo>
                      <a:pt x="31" y="47"/>
                    </a:lnTo>
                    <a:lnTo>
                      <a:pt x="43" y="54"/>
                    </a:lnTo>
                    <a:lnTo>
                      <a:pt x="57" y="59"/>
                    </a:lnTo>
                    <a:lnTo>
                      <a:pt x="50" y="53"/>
                    </a:lnTo>
                    <a:lnTo>
                      <a:pt x="43" y="44"/>
                    </a:lnTo>
                    <a:lnTo>
                      <a:pt x="35" y="33"/>
                    </a:lnTo>
                    <a:lnTo>
                      <a:pt x="26" y="23"/>
                    </a:lnTo>
                    <a:lnTo>
                      <a:pt x="19" y="14"/>
                    </a:lnTo>
                    <a:lnTo>
                      <a:pt x="11" y="6"/>
                    </a:lnTo>
                    <a:lnTo>
                      <a:pt x="5" y="1"/>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97" name="Freeform 195">
                <a:extLst>
                  <a:ext uri="{FF2B5EF4-FFF2-40B4-BE49-F238E27FC236}">
                    <a16:creationId xmlns:a16="http://schemas.microsoft.com/office/drawing/2014/main" xmlns="" id="{78E76CE8-8163-4612-9DFC-DCCB25B2AA49}"/>
                  </a:ext>
                </a:extLst>
              </p:cNvPr>
              <p:cNvSpPr>
                <a:spLocks/>
              </p:cNvSpPr>
              <p:nvPr/>
            </p:nvSpPr>
            <p:spPr bwMode="auto">
              <a:xfrm>
                <a:off x="1965" y="1195"/>
                <a:ext cx="36" cy="34"/>
              </a:xfrm>
              <a:custGeom>
                <a:avLst/>
                <a:gdLst>
                  <a:gd name="T0" fmla="*/ 0 w 73"/>
                  <a:gd name="T1" fmla="*/ 0 h 68"/>
                  <a:gd name="T2" fmla="*/ 0 w 73"/>
                  <a:gd name="T3" fmla="*/ 1 h 68"/>
                  <a:gd name="T4" fmla="*/ 0 w 73"/>
                  <a:gd name="T5" fmla="*/ 1 h 68"/>
                  <a:gd name="T6" fmla="*/ 0 w 73"/>
                  <a:gd name="T7" fmla="*/ 1 h 68"/>
                  <a:gd name="T8" fmla="*/ 0 w 73"/>
                  <a:gd name="T9" fmla="*/ 2 h 68"/>
                  <a:gd name="T10" fmla="*/ 0 w 73"/>
                  <a:gd name="T11" fmla="*/ 2 h 68"/>
                  <a:gd name="T12" fmla="*/ 1 w 73"/>
                  <a:gd name="T13" fmla="*/ 2 h 68"/>
                  <a:gd name="T14" fmla="*/ 1 w 73"/>
                  <a:gd name="T15" fmla="*/ 2 h 68"/>
                  <a:gd name="T16" fmla="*/ 2 w 73"/>
                  <a:gd name="T17" fmla="*/ 3 h 68"/>
                  <a:gd name="T18" fmla="*/ 2 w 73"/>
                  <a:gd name="T19" fmla="*/ 2 h 68"/>
                  <a:gd name="T20" fmla="*/ 1 w 73"/>
                  <a:gd name="T21" fmla="*/ 2 h 68"/>
                  <a:gd name="T22" fmla="*/ 1 w 73"/>
                  <a:gd name="T23" fmla="*/ 2 h 68"/>
                  <a:gd name="T24" fmla="*/ 1 w 73"/>
                  <a:gd name="T25" fmla="*/ 1 h 68"/>
                  <a:gd name="T26" fmla="*/ 0 w 73"/>
                  <a:gd name="T27" fmla="*/ 1 h 68"/>
                  <a:gd name="T28" fmla="*/ 0 w 73"/>
                  <a:gd name="T29" fmla="*/ 1 h 68"/>
                  <a:gd name="T30" fmla="*/ 0 w 73"/>
                  <a:gd name="T31" fmla="*/ 1 h 68"/>
                  <a:gd name="T32" fmla="*/ 0 w 73"/>
                  <a:gd name="T33" fmla="*/ 0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3" h="68">
                    <a:moveTo>
                      <a:pt x="3" y="0"/>
                    </a:moveTo>
                    <a:lnTo>
                      <a:pt x="0" y="5"/>
                    </a:lnTo>
                    <a:lnTo>
                      <a:pt x="3" y="12"/>
                    </a:lnTo>
                    <a:lnTo>
                      <a:pt x="9" y="22"/>
                    </a:lnTo>
                    <a:lnTo>
                      <a:pt x="19" y="34"/>
                    </a:lnTo>
                    <a:lnTo>
                      <a:pt x="31" y="45"/>
                    </a:lnTo>
                    <a:lnTo>
                      <a:pt x="44" y="55"/>
                    </a:lnTo>
                    <a:lnTo>
                      <a:pt x="59" y="63"/>
                    </a:lnTo>
                    <a:lnTo>
                      <a:pt x="73" y="68"/>
                    </a:lnTo>
                    <a:lnTo>
                      <a:pt x="67" y="63"/>
                    </a:lnTo>
                    <a:lnTo>
                      <a:pt x="59" y="54"/>
                    </a:lnTo>
                    <a:lnTo>
                      <a:pt x="50" y="43"/>
                    </a:lnTo>
                    <a:lnTo>
                      <a:pt x="38" y="30"/>
                    </a:lnTo>
                    <a:lnTo>
                      <a:pt x="28" y="17"/>
                    </a:lnTo>
                    <a:lnTo>
                      <a:pt x="17" y="8"/>
                    </a:lnTo>
                    <a:lnTo>
                      <a:pt x="8" y="1"/>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98" name="Freeform 196">
                <a:extLst>
                  <a:ext uri="{FF2B5EF4-FFF2-40B4-BE49-F238E27FC236}">
                    <a16:creationId xmlns:a16="http://schemas.microsoft.com/office/drawing/2014/main" xmlns="" id="{E40E2EA9-5D92-4DAC-A6BD-1EA5EAC5B2D6}"/>
                  </a:ext>
                </a:extLst>
              </p:cNvPr>
              <p:cNvSpPr>
                <a:spLocks/>
              </p:cNvSpPr>
              <p:nvPr/>
            </p:nvSpPr>
            <p:spPr bwMode="auto">
              <a:xfrm>
                <a:off x="1987" y="1189"/>
                <a:ext cx="32" cy="38"/>
              </a:xfrm>
              <a:custGeom>
                <a:avLst/>
                <a:gdLst>
                  <a:gd name="T0" fmla="*/ 1 w 63"/>
                  <a:gd name="T1" fmla="*/ 0 h 76"/>
                  <a:gd name="T2" fmla="*/ 0 w 63"/>
                  <a:gd name="T3" fmla="*/ 1 h 76"/>
                  <a:gd name="T4" fmla="*/ 1 w 63"/>
                  <a:gd name="T5" fmla="*/ 1 h 76"/>
                  <a:gd name="T6" fmla="*/ 1 w 63"/>
                  <a:gd name="T7" fmla="*/ 1 h 76"/>
                  <a:gd name="T8" fmla="*/ 1 w 63"/>
                  <a:gd name="T9" fmla="*/ 2 h 76"/>
                  <a:gd name="T10" fmla="*/ 1 w 63"/>
                  <a:gd name="T11" fmla="*/ 2 h 76"/>
                  <a:gd name="T12" fmla="*/ 2 w 63"/>
                  <a:gd name="T13" fmla="*/ 2 h 76"/>
                  <a:gd name="T14" fmla="*/ 2 w 63"/>
                  <a:gd name="T15" fmla="*/ 3 h 76"/>
                  <a:gd name="T16" fmla="*/ 2 w 63"/>
                  <a:gd name="T17" fmla="*/ 3 h 76"/>
                  <a:gd name="T18" fmla="*/ 2 w 63"/>
                  <a:gd name="T19" fmla="*/ 3 h 76"/>
                  <a:gd name="T20" fmla="*/ 2 w 63"/>
                  <a:gd name="T21" fmla="*/ 2 h 76"/>
                  <a:gd name="T22" fmla="*/ 2 w 63"/>
                  <a:gd name="T23" fmla="*/ 2 h 76"/>
                  <a:gd name="T24" fmla="*/ 2 w 63"/>
                  <a:gd name="T25" fmla="*/ 2 h 76"/>
                  <a:gd name="T26" fmla="*/ 1 w 63"/>
                  <a:gd name="T27" fmla="*/ 1 h 76"/>
                  <a:gd name="T28" fmla="*/ 1 w 63"/>
                  <a:gd name="T29" fmla="*/ 1 h 76"/>
                  <a:gd name="T30" fmla="*/ 1 w 63"/>
                  <a:gd name="T31" fmla="*/ 1 h 76"/>
                  <a:gd name="T32" fmla="*/ 1 w 63"/>
                  <a:gd name="T33" fmla="*/ 0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76">
                    <a:moveTo>
                      <a:pt x="2" y="0"/>
                    </a:moveTo>
                    <a:lnTo>
                      <a:pt x="0" y="5"/>
                    </a:lnTo>
                    <a:lnTo>
                      <a:pt x="1" y="14"/>
                    </a:lnTo>
                    <a:lnTo>
                      <a:pt x="7" y="26"/>
                    </a:lnTo>
                    <a:lnTo>
                      <a:pt x="16" y="38"/>
                    </a:lnTo>
                    <a:lnTo>
                      <a:pt x="27" y="51"/>
                    </a:lnTo>
                    <a:lnTo>
                      <a:pt x="38" y="63"/>
                    </a:lnTo>
                    <a:lnTo>
                      <a:pt x="51" y="72"/>
                    </a:lnTo>
                    <a:lnTo>
                      <a:pt x="63" y="76"/>
                    </a:lnTo>
                    <a:lnTo>
                      <a:pt x="60" y="71"/>
                    </a:lnTo>
                    <a:lnTo>
                      <a:pt x="53" y="60"/>
                    </a:lnTo>
                    <a:lnTo>
                      <a:pt x="45" y="48"/>
                    </a:lnTo>
                    <a:lnTo>
                      <a:pt x="35" y="33"/>
                    </a:lnTo>
                    <a:lnTo>
                      <a:pt x="24" y="20"/>
                    </a:lnTo>
                    <a:lnTo>
                      <a:pt x="15" y="8"/>
                    </a:lnTo>
                    <a:lnTo>
                      <a:pt x="7" y="2"/>
                    </a:lnTo>
                    <a:lnTo>
                      <a:pt x="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699" name="Freeform 197">
                <a:extLst>
                  <a:ext uri="{FF2B5EF4-FFF2-40B4-BE49-F238E27FC236}">
                    <a16:creationId xmlns:a16="http://schemas.microsoft.com/office/drawing/2014/main" xmlns="" id="{1A8762EE-3CE3-42F2-BFFE-C797975C3B27}"/>
                  </a:ext>
                </a:extLst>
              </p:cNvPr>
              <p:cNvSpPr>
                <a:spLocks/>
              </p:cNvSpPr>
              <p:nvPr/>
            </p:nvSpPr>
            <p:spPr bwMode="auto">
              <a:xfrm>
                <a:off x="2024" y="1187"/>
                <a:ext cx="28" cy="35"/>
              </a:xfrm>
              <a:custGeom>
                <a:avLst/>
                <a:gdLst>
                  <a:gd name="T0" fmla="*/ 1 w 55"/>
                  <a:gd name="T1" fmla="*/ 0 h 70"/>
                  <a:gd name="T2" fmla="*/ 0 w 55"/>
                  <a:gd name="T3" fmla="*/ 1 h 70"/>
                  <a:gd name="T4" fmla="*/ 1 w 55"/>
                  <a:gd name="T5" fmla="*/ 1 h 70"/>
                  <a:gd name="T6" fmla="*/ 1 w 55"/>
                  <a:gd name="T7" fmla="*/ 1 h 70"/>
                  <a:gd name="T8" fmla="*/ 1 w 55"/>
                  <a:gd name="T9" fmla="*/ 2 h 70"/>
                  <a:gd name="T10" fmla="*/ 1 w 55"/>
                  <a:gd name="T11" fmla="*/ 2 h 70"/>
                  <a:gd name="T12" fmla="*/ 2 w 55"/>
                  <a:gd name="T13" fmla="*/ 2 h 70"/>
                  <a:gd name="T14" fmla="*/ 2 w 55"/>
                  <a:gd name="T15" fmla="*/ 3 h 70"/>
                  <a:gd name="T16" fmla="*/ 2 w 55"/>
                  <a:gd name="T17" fmla="*/ 3 h 70"/>
                  <a:gd name="T18" fmla="*/ 2 w 55"/>
                  <a:gd name="T19" fmla="*/ 2 h 70"/>
                  <a:gd name="T20" fmla="*/ 2 w 55"/>
                  <a:gd name="T21" fmla="*/ 2 h 70"/>
                  <a:gd name="T22" fmla="*/ 2 w 55"/>
                  <a:gd name="T23" fmla="*/ 2 h 70"/>
                  <a:gd name="T24" fmla="*/ 1 w 55"/>
                  <a:gd name="T25" fmla="*/ 1 h 70"/>
                  <a:gd name="T26" fmla="*/ 1 w 55"/>
                  <a:gd name="T27" fmla="*/ 1 h 70"/>
                  <a:gd name="T28" fmla="*/ 1 w 55"/>
                  <a:gd name="T29" fmla="*/ 1 h 70"/>
                  <a:gd name="T30" fmla="*/ 1 w 55"/>
                  <a:gd name="T31" fmla="*/ 1 h 70"/>
                  <a:gd name="T32" fmla="*/ 1 w 55"/>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5" h="70">
                    <a:moveTo>
                      <a:pt x="1" y="0"/>
                    </a:moveTo>
                    <a:lnTo>
                      <a:pt x="0" y="3"/>
                    </a:lnTo>
                    <a:lnTo>
                      <a:pt x="2" y="13"/>
                    </a:lnTo>
                    <a:lnTo>
                      <a:pt x="8" y="23"/>
                    </a:lnTo>
                    <a:lnTo>
                      <a:pt x="15" y="36"/>
                    </a:lnTo>
                    <a:lnTo>
                      <a:pt x="24" y="48"/>
                    </a:lnTo>
                    <a:lnTo>
                      <a:pt x="34" y="59"/>
                    </a:lnTo>
                    <a:lnTo>
                      <a:pt x="45" y="67"/>
                    </a:lnTo>
                    <a:lnTo>
                      <a:pt x="55" y="70"/>
                    </a:lnTo>
                    <a:lnTo>
                      <a:pt x="51" y="63"/>
                    </a:lnTo>
                    <a:lnTo>
                      <a:pt x="45" y="54"/>
                    </a:lnTo>
                    <a:lnTo>
                      <a:pt x="38" y="41"/>
                    </a:lnTo>
                    <a:lnTo>
                      <a:pt x="31" y="29"/>
                    </a:lnTo>
                    <a:lnTo>
                      <a:pt x="23" y="16"/>
                    </a:lnTo>
                    <a:lnTo>
                      <a:pt x="15" y="7"/>
                    </a:lnTo>
                    <a:lnTo>
                      <a:pt x="8" y="1"/>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700" name="Freeform 198">
                <a:extLst>
                  <a:ext uri="{FF2B5EF4-FFF2-40B4-BE49-F238E27FC236}">
                    <a16:creationId xmlns:a16="http://schemas.microsoft.com/office/drawing/2014/main" xmlns="" id="{56995A1D-D40D-4639-A16F-78D4FCC10F95}"/>
                  </a:ext>
                </a:extLst>
              </p:cNvPr>
              <p:cNvSpPr>
                <a:spLocks/>
              </p:cNvSpPr>
              <p:nvPr/>
            </p:nvSpPr>
            <p:spPr bwMode="auto">
              <a:xfrm>
                <a:off x="2046" y="1186"/>
                <a:ext cx="20" cy="32"/>
              </a:xfrm>
              <a:custGeom>
                <a:avLst/>
                <a:gdLst>
                  <a:gd name="T0" fmla="*/ 1 w 39"/>
                  <a:gd name="T1" fmla="*/ 0 h 63"/>
                  <a:gd name="T2" fmla="*/ 1 w 39"/>
                  <a:gd name="T3" fmla="*/ 1 h 63"/>
                  <a:gd name="T4" fmla="*/ 0 w 39"/>
                  <a:gd name="T5" fmla="*/ 1 h 63"/>
                  <a:gd name="T6" fmla="*/ 1 w 39"/>
                  <a:gd name="T7" fmla="*/ 1 h 63"/>
                  <a:gd name="T8" fmla="*/ 1 w 39"/>
                  <a:gd name="T9" fmla="*/ 1 h 63"/>
                  <a:gd name="T10" fmla="*/ 1 w 39"/>
                  <a:gd name="T11" fmla="*/ 2 h 63"/>
                  <a:gd name="T12" fmla="*/ 1 w 39"/>
                  <a:gd name="T13" fmla="*/ 2 h 63"/>
                  <a:gd name="T14" fmla="*/ 1 w 39"/>
                  <a:gd name="T15" fmla="*/ 2 h 63"/>
                  <a:gd name="T16" fmla="*/ 2 w 39"/>
                  <a:gd name="T17" fmla="*/ 2 h 63"/>
                  <a:gd name="T18" fmla="*/ 2 w 39"/>
                  <a:gd name="T19" fmla="*/ 2 h 63"/>
                  <a:gd name="T20" fmla="*/ 1 w 39"/>
                  <a:gd name="T21" fmla="*/ 2 h 63"/>
                  <a:gd name="T22" fmla="*/ 1 w 39"/>
                  <a:gd name="T23" fmla="*/ 2 h 63"/>
                  <a:gd name="T24" fmla="*/ 1 w 39"/>
                  <a:gd name="T25" fmla="*/ 1 h 63"/>
                  <a:gd name="T26" fmla="*/ 1 w 39"/>
                  <a:gd name="T27" fmla="*/ 1 h 63"/>
                  <a:gd name="T28" fmla="*/ 1 w 39"/>
                  <a:gd name="T29" fmla="*/ 1 h 63"/>
                  <a:gd name="T30" fmla="*/ 1 w 39"/>
                  <a:gd name="T31" fmla="*/ 1 h 63"/>
                  <a:gd name="T32" fmla="*/ 1 w 39"/>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63">
                    <a:moveTo>
                      <a:pt x="3" y="0"/>
                    </a:moveTo>
                    <a:lnTo>
                      <a:pt x="1" y="3"/>
                    </a:lnTo>
                    <a:lnTo>
                      <a:pt x="0" y="10"/>
                    </a:lnTo>
                    <a:lnTo>
                      <a:pt x="1" y="19"/>
                    </a:lnTo>
                    <a:lnTo>
                      <a:pt x="4" y="30"/>
                    </a:lnTo>
                    <a:lnTo>
                      <a:pt x="10" y="41"/>
                    </a:lnTo>
                    <a:lnTo>
                      <a:pt x="17" y="50"/>
                    </a:lnTo>
                    <a:lnTo>
                      <a:pt x="27" y="58"/>
                    </a:lnTo>
                    <a:lnTo>
                      <a:pt x="39" y="63"/>
                    </a:lnTo>
                    <a:lnTo>
                      <a:pt x="35" y="56"/>
                    </a:lnTo>
                    <a:lnTo>
                      <a:pt x="31" y="47"/>
                    </a:lnTo>
                    <a:lnTo>
                      <a:pt x="26" y="37"/>
                    </a:lnTo>
                    <a:lnTo>
                      <a:pt x="22" y="25"/>
                    </a:lnTo>
                    <a:lnTo>
                      <a:pt x="17" y="15"/>
                    </a:lnTo>
                    <a:lnTo>
                      <a:pt x="12" y="5"/>
                    </a:lnTo>
                    <a:lnTo>
                      <a:pt x="8" y="1"/>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701" name="Freeform 199">
                <a:extLst>
                  <a:ext uri="{FF2B5EF4-FFF2-40B4-BE49-F238E27FC236}">
                    <a16:creationId xmlns:a16="http://schemas.microsoft.com/office/drawing/2014/main" xmlns="" id="{E452F4C7-DC06-4082-8980-CADEFA0C93C9}"/>
                  </a:ext>
                </a:extLst>
              </p:cNvPr>
              <p:cNvSpPr>
                <a:spLocks/>
              </p:cNvSpPr>
              <p:nvPr/>
            </p:nvSpPr>
            <p:spPr bwMode="auto">
              <a:xfrm>
                <a:off x="2081" y="1181"/>
                <a:ext cx="15" cy="24"/>
              </a:xfrm>
              <a:custGeom>
                <a:avLst/>
                <a:gdLst>
                  <a:gd name="T0" fmla="*/ 1 w 30"/>
                  <a:gd name="T1" fmla="*/ 0 h 49"/>
                  <a:gd name="T2" fmla="*/ 0 w 30"/>
                  <a:gd name="T3" fmla="*/ 0 h 49"/>
                  <a:gd name="T4" fmla="*/ 0 w 30"/>
                  <a:gd name="T5" fmla="*/ 0 h 49"/>
                  <a:gd name="T6" fmla="*/ 1 w 30"/>
                  <a:gd name="T7" fmla="*/ 0 h 49"/>
                  <a:gd name="T8" fmla="*/ 1 w 30"/>
                  <a:gd name="T9" fmla="*/ 0 h 49"/>
                  <a:gd name="T10" fmla="*/ 1 w 30"/>
                  <a:gd name="T11" fmla="*/ 1 h 49"/>
                  <a:gd name="T12" fmla="*/ 1 w 30"/>
                  <a:gd name="T13" fmla="*/ 1 h 49"/>
                  <a:gd name="T14" fmla="*/ 1 w 30"/>
                  <a:gd name="T15" fmla="*/ 1 h 49"/>
                  <a:gd name="T16" fmla="*/ 1 w 30"/>
                  <a:gd name="T17" fmla="*/ 1 h 49"/>
                  <a:gd name="T18" fmla="*/ 1 w 30"/>
                  <a:gd name="T19" fmla="*/ 1 h 49"/>
                  <a:gd name="T20" fmla="*/ 1 w 30"/>
                  <a:gd name="T21" fmla="*/ 0 h 49"/>
                  <a:gd name="T22" fmla="*/ 1 w 30"/>
                  <a:gd name="T23" fmla="*/ 0 h 49"/>
                  <a:gd name="T24" fmla="*/ 1 w 30"/>
                  <a:gd name="T25" fmla="*/ 0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49">
                    <a:moveTo>
                      <a:pt x="2" y="0"/>
                    </a:moveTo>
                    <a:lnTo>
                      <a:pt x="0" y="4"/>
                    </a:lnTo>
                    <a:lnTo>
                      <a:pt x="0" y="10"/>
                    </a:lnTo>
                    <a:lnTo>
                      <a:pt x="2" y="18"/>
                    </a:lnTo>
                    <a:lnTo>
                      <a:pt x="6" y="26"/>
                    </a:lnTo>
                    <a:lnTo>
                      <a:pt x="11" y="35"/>
                    </a:lnTo>
                    <a:lnTo>
                      <a:pt x="17" y="42"/>
                    </a:lnTo>
                    <a:lnTo>
                      <a:pt x="24" y="47"/>
                    </a:lnTo>
                    <a:lnTo>
                      <a:pt x="30" y="49"/>
                    </a:lnTo>
                    <a:lnTo>
                      <a:pt x="24" y="37"/>
                    </a:lnTo>
                    <a:lnTo>
                      <a:pt x="17" y="21"/>
                    </a:lnTo>
                    <a:lnTo>
                      <a:pt x="10" y="7"/>
                    </a:lnTo>
                    <a:lnTo>
                      <a:pt x="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702" name="Freeform 200">
                <a:extLst>
                  <a:ext uri="{FF2B5EF4-FFF2-40B4-BE49-F238E27FC236}">
                    <a16:creationId xmlns:a16="http://schemas.microsoft.com/office/drawing/2014/main" xmlns="" id="{8F0A7A29-67D1-48EE-9041-DB9F354A8582}"/>
                  </a:ext>
                </a:extLst>
              </p:cNvPr>
              <p:cNvSpPr>
                <a:spLocks/>
              </p:cNvSpPr>
              <p:nvPr/>
            </p:nvSpPr>
            <p:spPr bwMode="auto">
              <a:xfrm>
                <a:off x="2099" y="1184"/>
                <a:ext cx="11" cy="15"/>
              </a:xfrm>
              <a:custGeom>
                <a:avLst/>
                <a:gdLst>
                  <a:gd name="T0" fmla="*/ 1 w 22"/>
                  <a:gd name="T1" fmla="*/ 0 h 31"/>
                  <a:gd name="T2" fmla="*/ 0 w 22"/>
                  <a:gd name="T3" fmla="*/ 0 h 31"/>
                  <a:gd name="T4" fmla="*/ 1 w 22"/>
                  <a:gd name="T5" fmla="*/ 0 h 31"/>
                  <a:gd name="T6" fmla="*/ 1 w 22"/>
                  <a:gd name="T7" fmla="*/ 0 h 31"/>
                  <a:gd name="T8" fmla="*/ 1 w 22"/>
                  <a:gd name="T9" fmla="*/ 0 h 31"/>
                  <a:gd name="T10" fmla="*/ 1 w 22"/>
                  <a:gd name="T11" fmla="*/ 0 h 31"/>
                  <a:gd name="T12" fmla="*/ 1 w 22"/>
                  <a:gd name="T13" fmla="*/ 0 h 31"/>
                  <a:gd name="T14" fmla="*/ 1 w 22"/>
                  <a:gd name="T15" fmla="*/ 0 h 31"/>
                  <a:gd name="T16" fmla="*/ 1 w 22"/>
                  <a:gd name="T17" fmla="*/ 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31">
                    <a:moveTo>
                      <a:pt x="2" y="1"/>
                    </a:moveTo>
                    <a:lnTo>
                      <a:pt x="0" y="10"/>
                    </a:lnTo>
                    <a:lnTo>
                      <a:pt x="4" y="22"/>
                    </a:lnTo>
                    <a:lnTo>
                      <a:pt x="12" y="31"/>
                    </a:lnTo>
                    <a:lnTo>
                      <a:pt x="22" y="30"/>
                    </a:lnTo>
                    <a:lnTo>
                      <a:pt x="13" y="24"/>
                    </a:lnTo>
                    <a:lnTo>
                      <a:pt x="10" y="10"/>
                    </a:lnTo>
                    <a:lnTo>
                      <a:pt x="7" y="0"/>
                    </a:lnTo>
                    <a:lnTo>
                      <a:pt x="2"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703" name="Freeform 201">
                <a:extLst>
                  <a:ext uri="{FF2B5EF4-FFF2-40B4-BE49-F238E27FC236}">
                    <a16:creationId xmlns:a16="http://schemas.microsoft.com/office/drawing/2014/main" xmlns="" id="{DE78B166-2019-4867-A3FD-67FD52DF7F81}"/>
                  </a:ext>
                </a:extLst>
              </p:cNvPr>
              <p:cNvSpPr>
                <a:spLocks/>
              </p:cNvSpPr>
              <p:nvPr/>
            </p:nvSpPr>
            <p:spPr bwMode="auto">
              <a:xfrm>
                <a:off x="1952" y="1197"/>
                <a:ext cx="32" cy="32"/>
              </a:xfrm>
              <a:custGeom>
                <a:avLst/>
                <a:gdLst>
                  <a:gd name="T0" fmla="*/ 1 w 64"/>
                  <a:gd name="T1" fmla="*/ 0 h 64"/>
                  <a:gd name="T2" fmla="*/ 0 w 64"/>
                  <a:gd name="T3" fmla="*/ 1 h 64"/>
                  <a:gd name="T4" fmla="*/ 1 w 64"/>
                  <a:gd name="T5" fmla="*/ 1 h 64"/>
                  <a:gd name="T6" fmla="*/ 1 w 64"/>
                  <a:gd name="T7" fmla="*/ 1 h 64"/>
                  <a:gd name="T8" fmla="*/ 1 w 64"/>
                  <a:gd name="T9" fmla="*/ 1 h 64"/>
                  <a:gd name="T10" fmla="*/ 1 w 64"/>
                  <a:gd name="T11" fmla="*/ 2 h 64"/>
                  <a:gd name="T12" fmla="*/ 2 w 64"/>
                  <a:gd name="T13" fmla="*/ 2 h 64"/>
                  <a:gd name="T14" fmla="*/ 2 w 64"/>
                  <a:gd name="T15" fmla="*/ 2 h 64"/>
                  <a:gd name="T16" fmla="*/ 2 w 64"/>
                  <a:gd name="T17" fmla="*/ 2 h 64"/>
                  <a:gd name="T18" fmla="*/ 2 w 64"/>
                  <a:gd name="T19" fmla="*/ 2 h 64"/>
                  <a:gd name="T20" fmla="*/ 2 w 64"/>
                  <a:gd name="T21" fmla="*/ 2 h 64"/>
                  <a:gd name="T22" fmla="*/ 2 w 64"/>
                  <a:gd name="T23" fmla="*/ 2 h 64"/>
                  <a:gd name="T24" fmla="*/ 2 w 64"/>
                  <a:gd name="T25" fmla="*/ 1 h 64"/>
                  <a:gd name="T26" fmla="*/ 1 w 64"/>
                  <a:gd name="T27" fmla="*/ 1 h 64"/>
                  <a:gd name="T28" fmla="*/ 1 w 64"/>
                  <a:gd name="T29" fmla="*/ 1 h 64"/>
                  <a:gd name="T30" fmla="*/ 1 w 64"/>
                  <a:gd name="T31" fmla="*/ 1 h 64"/>
                  <a:gd name="T32" fmla="*/ 1 w 64"/>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64">
                    <a:moveTo>
                      <a:pt x="2" y="0"/>
                    </a:moveTo>
                    <a:lnTo>
                      <a:pt x="0" y="4"/>
                    </a:lnTo>
                    <a:lnTo>
                      <a:pt x="1" y="11"/>
                    </a:lnTo>
                    <a:lnTo>
                      <a:pt x="7" y="20"/>
                    </a:lnTo>
                    <a:lnTo>
                      <a:pt x="15" y="31"/>
                    </a:lnTo>
                    <a:lnTo>
                      <a:pt x="25" y="42"/>
                    </a:lnTo>
                    <a:lnTo>
                      <a:pt x="38" y="51"/>
                    </a:lnTo>
                    <a:lnTo>
                      <a:pt x="51" y="59"/>
                    </a:lnTo>
                    <a:lnTo>
                      <a:pt x="64" y="64"/>
                    </a:lnTo>
                    <a:lnTo>
                      <a:pt x="60" y="58"/>
                    </a:lnTo>
                    <a:lnTo>
                      <a:pt x="52" y="50"/>
                    </a:lnTo>
                    <a:lnTo>
                      <a:pt x="44" y="39"/>
                    </a:lnTo>
                    <a:lnTo>
                      <a:pt x="34" y="27"/>
                    </a:lnTo>
                    <a:lnTo>
                      <a:pt x="25" y="16"/>
                    </a:lnTo>
                    <a:lnTo>
                      <a:pt x="16" y="6"/>
                    </a:lnTo>
                    <a:lnTo>
                      <a:pt x="8" y="1"/>
                    </a:lnTo>
                    <a:lnTo>
                      <a:pt x="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704" name="Freeform 202">
                <a:extLst>
                  <a:ext uri="{FF2B5EF4-FFF2-40B4-BE49-F238E27FC236}">
                    <a16:creationId xmlns:a16="http://schemas.microsoft.com/office/drawing/2014/main" xmlns="" id="{CE1BE6C2-4D42-4CAC-99C6-01030F862491}"/>
                  </a:ext>
                </a:extLst>
              </p:cNvPr>
              <p:cNvSpPr>
                <a:spLocks/>
              </p:cNvSpPr>
              <p:nvPr/>
            </p:nvSpPr>
            <p:spPr bwMode="auto">
              <a:xfrm>
                <a:off x="1923" y="1203"/>
                <a:ext cx="26" cy="25"/>
              </a:xfrm>
              <a:custGeom>
                <a:avLst/>
                <a:gdLst>
                  <a:gd name="T0" fmla="*/ 1 w 52"/>
                  <a:gd name="T1" fmla="*/ 0 h 51"/>
                  <a:gd name="T2" fmla="*/ 0 w 52"/>
                  <a:gd name="T3" fmla="*/ 0 h 51"/>
                  <a:gd name="T4" fmla="*/ 1 w 52"/>
                  <a:gd name="T5" fmla="*/ 0 h 51"/>
                  <a:gd name="T6" fmla="*/ 1 w 52"/>
                  <a:gd name="T7" fmla="*/ 0 h 51"/>
                  <a:gd name="T8" fmla="*/ 1 w 52"/>
                  <a:gd name="T9" fmla="*/ 0 h 51"/>
                  <a:gd name="T10" fmla="*/ 1 w 52"/>
                  <a:gd name="T11" fmla="*/ 1 h 51"/>
                  <a:gd name="T12" fmla="*/ 1 w 52"/>
                  <a:gd name="T13" fmla="*/ 1 h 51"/>
                  <a:gd name="T14" fmla="*/ 2 w 52"/>
                  <a:gd name="T15" fmla="*/ 1 h 51"/>
                  <a:gd name="T16" fmla="*/ 2 w 52"/>
                  <a:gd name="T17" fmla="*/ 1 h 51"/>
                  <a:gd name="T18" fmla="*/ 2 w 52"/>
                  <a:gd name="T19" fmla="*/ 1 h 51"/>
                  <a:gd name="T20" fmla="*/ 2 w 52"/>
                  <a:gd name="T21" fmla="*/ 1 h 51"/>
                  <a:gd name="T22" fmla="*/ 1 w 52"/>
                  <a:gd name="T23" fmla="*/ 0 h 51"/>
                  <a:gd name="T24" fmla="*/ 1 w 52"/>
                  <a:gd name="T25" fmla="*/ 0 h 51"/>
                  <a:gd name="T26" fmla="*/ 1 w 52"/>
                  <a:gd name="T27" fmla="*/ 0 h 51"/>
                  <a:gd name="T28" fmla="*/ 1 w 52"/>
                  <a:gd name="T29" fmla="*/ 0 h 51"/>
                  <a:gd name="T30" fmla="*/ 1 w 52"/>
                  <a:gd name="T31" fmla="*/ 0 h 51"/>
                  <a:gd name="T32" fmla="*/ 1 w 52"/>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1">
                    <a:moveTo>
                      <a:pt x="3" y="0"/>
                    </a:moveTo>
                    <a:lnTo>
                      <a:pt x="0" y="4"/>
                    </a:lnTo>
                    <a:lnTo>
                      <a:pt x="1" y="8"/>
                    </a:lnTo>
                    <a:lnTo>
                      <a:pt x="5" y="16"/>
                    </a:lnTo>
                    <a:lnTo>
                      <a:pt x="11" y="24"/>
                    </a:lnTo>
                    <a:lnTo>
                      <a:pt x="18" y="32"/>
                    </a:lnTo>
                    <a:lnTo>
                      <a:pt x="27" y="40"/>
                    </a:lnTo>
                    <a:lnTo>
                      <a:pt x="38" y="47"/>
                    </a:lnTo>
                    <a:lnTo>
                      <a:pt x="52" y="51"/>
                    </a:lnTo>
                    <a:lnTo>
                      <a:pt x="45" y="45"/>
                    </a:lnTo>
                    <a:lnTo>
                      <a:pt x="38" y="37"/>
                    </a:lnTo>
                    <a:lnTo>
                      <a:pt x="31" y="28"/>
                    </a:lnTo>
                    <a:lnTo>
                      <a:pt x="24" y="20"/>
                    </a:lnTo>
                    <a:lnTo>
                      <a:pt x="18" y="12"/>
                    </a:lnTo>
                    <a:lnTo>
                      <a:pt x="12" y="5"/>
                    </a:lnTo>
                    <a:lnTo>
                      <a:pt x="6" y="1"/>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705" name="Freeform 203">
                <a:extLst>
                  <a:ext uri="{FF2B5EF4-FFF2-40B4-BE49-F238E27FC236}">
                    <a16:creationId xmlns:a16="http://schemas.microsoft.com/office/drawing/2014/main" xmlns="" id="{2D59D5D9-8524-49C6-B4E4-EEE00ED606B8}"/>
                  </a:ext>
                </a:extLst>
              </p:cNvPr>
              <p:cNvSpPr>
                <a:spLocks/>
              </p:cNvSpPr>
              <p:nvPr/>
            </p:nvSpPr>
            <p:spPr bwMode="auto">
              <a:xfrm>
                <a:off x="2011" y="1191"/>
                <a:ext cx="27" cy="35"/>
              </a:xfrm>
              <a:custGeom>
                <a:avLst/>
                <a:gdLst>
                  <a:gd name="T0" fmla="*/ 0 w 56"/>
                  <a:gd name="T1" fmla="*/ 0 h 69"/>
                  <a:gd name="T2" fmla="*/ 0 w 56"/>
                  <a:gd name="T3" fmla="*/ 1 h 69"/>
                  <a:gd name="T4" fmla="*/ 0 w 56"/>
                  <a:gd name="T5" fmla="*/ 1 h 69"/>
                  <a:gd name="T6" fmla="*/ 0 w 56"/>
                  <a:gd name="T7" fmla="*/ 1 h 69"/>
                  <a:gd name="T8" fmla="*/ 0 w 56"/>
                  <a:gd name="T9" fmla="*/ 2 h 69"/>
                  <a:gd name="T10" fmla="*/ 0 w 56"/>
                  <a:gd name="T11" fmla="*/ 2 h 69"/>
                  <a:gd name="T12" fmla="*/ 1 w 56"/>
                  <a:gd name="T13" fmla="*/ 2 h 69"/>
                  <a:gd name="T14" fmla="*/ 1 w 56"/>
                  <a:gd name="T15" fmla="*/ 3 h 69"/>
                  <a:gd name="T16" fmla="*/ 1 w 56"/>
                  <a:gd name="T17" fmla="*/ 3 h 69"/>
                  <a:gd name="T18" fmla="*/ 1 w 56"/>
                  <a:gd name="T19" fmla="*/ 2 h 69"/>
                  <a:gd name="T20" fmla="*/ 1 w 56"/>
                  <a:gd name="T21" fmla="*/ 2 h 69"/>
                  <a:gd name="T22" fmla="*/ 1 w 56"/>
                  <a:gd name="T23" fmla="*/ 2 h 69"/>
                  <a:gd name="T24" fmla="*/ 0 w 56"/>
                  <a:gd name="T25" fmla="*/ 1 h 69"/>
                  <a:gd name="T26" fmla="*/ 0 w 56"/>
                  <a:gd name="T27" fmla="*/ 1 h 69"/>
                  <a:gd name="T28" fmla="*/ 0 w 56"/>
                  <a:gd name="T29" fmla="*/ 1 h 69"/>
                  <a:gd name="T30" fmla="*/ 0 w 56"/>
                  <a:gd name="T31" fmla="*/ 0 h 69"/>
                  <a:gd name="T32" fmla="*/ 0 w 56"/>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69">
                    <a:moveTo>
                      <a:pt x="1" y="0"/>
                    </a:moveTo>
                    <a:lnTo>
                      <a:pt x="0" y="3"/>
                    </a:lnTo>
                    <a:lnTo>
                      <a:pt x="1" y="12"/>
                    </a:lnTo>
                    <a:lnTo>
                      <a:pt x="7" y="23"/>
                    </a:lnTo>
                    <a:lnTo>
                      <a:pt x="15" y="36"/>
                    </a:lnTo>
                    <a:lnTo>
                      <a:pt x="24" y="47"/>
                    </a:lnTo>
                    <a:lnTo>
                      <a:pt x="35" y="59"/>
                    </a:lnTo>
                    <a:lnTo>
                      <a:pt x="45" y="66"/>
                    </a:lnTo>
                    <a:lnTo>
                      <a:pt x="56" y="69"/>
                    </a:lnTo>
                    <a:lnTo>
                      <a:pt x="51" y="62"/>
                    </a:lnTo>
                    <a:lnTo>
                      <a:pt x="45" y="53"/>
                    </a:lnTo>
                    <a:lnTo>
                      <a:pt x="38" y="40"/>
                    </a:lnTo>
                    <a:lnTo>
                      <a:pt x="31" y="28"/>
                    </a:lnTo>
                    <a:lnTo>
                      <a:pt x="23" y="16"/>
                    </a:lnTo>
                    <a:lnTo>
                      <a:pt x="15" y="6"/>
                    </a:lnTo>
                    <a:lnTo>
                      <a:pt x="8" y="0"/>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706" name="Freeform 204">
                <a:extLst>
                  <a:ext uri="{FF2B5EF4-FFF2-40B4-BE49-F238E27FC236}">
                    <a16:creationId xmlns:a16="http://schemas.microsoft.com/office/drawing/2014/main" xmlns="" id="{CCFB490A-BA75-46AD-AA44-DC4FF93FF954}"/>
                  </a:ext>
                </a:extLst>
              </p:cNvPr>
              <p:cNvSpPr>
                <a:spLocks/>
              </p:cNvSpPr>
              <p:nvPr/>
            </p:nvSpPr>
            <p:spPr bwMode="auto">
              <a:xfrm>
                <a:off x="2061" y="1184"/>
                <a:ext cx="20" cy="29"/>
              </a:xfrm>
              <a:custGeom>
                <a:avLst/>
                <a:gdLst>
                  <a:gd name="T0" fmla="*/ 1 w 40"/>
                  <a:gd name="T1" fmla="*/ 0 h 59"/>
                  <a:gd name="T2" fmla="*/ 0 w 40"/>
                  <a:gd name="T3" fmla="*/ 0 h 59"/>
                  <a:gd name="T4" fmla="*/ 1 w 40"/>
                  <a:gd name="T5" fmla="*/ 0 h 59"/>
                  <a:gd name="T6" fmla="*/ 1 w 40"/>
                  <a:gd name="T7" fmla="*/ 0 h 59"/>
                  <a:gd name="T8" fmla="*/ 1 w 40"/>
                  <a:gd name="T9" fmla="*/ 0 h 59"/>
                  <a:gd name="T10" fmla="*/ 1 w 40"/>
                  <a:gd name="T11" fmla="*/ 1 h 59"/>
                  <a:gd name="T12" fmla="*/ 1 w 40"/>
                  <a:gd name="T13" fmla="*/ 1 h 59"/>
                  <a:gd name="T14" fmla="*/ 2 w 40"/>
                  <a:gd name="T15" fmla="*/ 1 h 59"/>
                  <a:gd name="T16" fmla="*/ 2 w 40"/>
                  <a:gd name="T17" fmla="*/ 1 h 59"/>
                  <a:gd name="T18" fmla="*/ 2 w 40"/>
                  <a:gd name="T19" fmla="*/ 1 h 59"/>
                  <a:gd name="T20" fmla="*/ 2 w 40"/>
                  <a:gd name="T21" fmla="*/ 1 h 59"/>
                  <a:gd name="T22" fmla="*/ 1 w 40"/>
                  <a:gd name="T23" fmla="*/ 1 h 59"/>
                  <a:gd name="T24" fmla="*/ 1 w 40"/>
                  <a:gd name="T25" fmla="*/ 0 h 59"/>
                  <a:gd name="T26" fmla="*/ 1 w 40"/>
                  <a:gd name="T27" fmla="*/ 0 h 59"/>
                  <a:gd name="T28" fmla="*/ 1 w 40"/>
                  <a:gd name="T29" fmla="*/ 0 h 59"/>
                  <a:gd name="T30" fmla="*/ 1 w 40"/>
                  <a:gd name="T31" fmla="*/ 0 h 59"/>
                  <a:gd name="T32" fmla="*/ 1 w 40"/>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59">
                    <a:moveTo>
                      <a:pt x="2" y="0"/>
                    </a:moveTo>
                    <a:lnTo>
                      <a:pt x="0" y="4"/>
                    </a:lnTo>
                    <a:lnTo>
                      <a:pt x="1" y="10"/>
                    </a:lnTo>
                    <a:lnTo>
                      <a:pt x="5" y="20"/>
                    </a:lnTo>
                    <a:lnTo>
                      <a:pt x="11" y="31"/>
                    </a:lnTo>
                    <a:lnTo>
                      <a:pt x="18" y="42"/>
                    </a:lnTo>
                    <a:lnTo>
                      <a:pt x="26" y="50"/>
                    </a:lnTo>
                    <a:lnTo>
                      <a:pt x="33" y="57"/>
                    </a:lnTo>
                    <a:lnTo>
                      <a:pt x="40" y="59"/>
                    </a:lnTo>
                    <a:lnTo>
                      <a:pt x="38" y="53"/>
                    </a:lnTo>
                    <a:lnTo>
                      <a:pt x="33" y="45"/>
                    </a:lnTo>
                    <a:lnTo>
                      <a:pt x="28" y="36"/>
                    </a:lnTo>
                    <a:lnTo>
                      <a:pt x="23" y="25"/>
                    </a:lnTo>
                    <a:lnTo>
                      <a:pt x="17" y="16"/>
                    </a:lnTo>
                    <a:lnTo>
                      <a:pt x="11" y="8"/>
                    </a:lnTo>
                    <a:lnTo>
                      <a:pt x="7" y="2"/>
                    </a:lnTo>
                    <a:lnTo>
                      <a:pt x="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707" name="Freeform 205">
                <a:extLst>
                  <a:ext uri="{FF2B5EF4-FFF2-40B4-BE49-F238E27FC236}">
                    <a16:creationId xmlns:a16="http://schemas.microsoft.com/office/drawing/2014/main" xmlns="" id="{CFD343E5-062B-408E-B0BE-EB0987283E27}"/>
                  </a:ext>
                </a:extLst>
              </p:cNvPr>
              <p:cNvSpPr>
                <a:spLocks/>
              </p:cNvSpPr>
              <p:nvPr/>
            </p:nvSpPr>
            <p:spPr bwMode="auto">
              <a:xfrm>
                <a:off x="1906" y="1223"/>
                <a:ext cx="30" cy="5"/>
              </a:xfrm>
              <a:custGeom>
                <a:avLst/>
                <a:gdLst>
                  <a:gd name="T0" fmla="*/ 1 w 61"/>
                  <a:gd name="T1" fmla="*/ 1 h 9"/>
                  <a:gd name="T2" fmla="*/ 1 w 61"/>
                  <a:gd name="T3" fmla="*/ 1 h 9"/>
                  <a:gd name="T4" fmla="*/ 1 w 61"/>
                  <a:gd name="T5" fmla="*/ 1 h 9"/>
                  <a:gd name="T6" fmla="*/ 1 w 61"/>
                  <a:gd name="T7" fmla="*/ 1 h 9"/>
                  <a:gd name="T8" fmla="*/ 0 w 61"/>
                  <a:gd name="T9" fmla="*/ 1 h 9"/>
                  <a:gd name="T10" fmla="*/ 0 w 61"/>
                  <a:gd name="T11" fmla="*/ 1 h 9"/>
                  <a:gd name="T12" fmla="*/ 0 w 61"/>
                  <a:gd name="T13" fmla="*/ 1 h 9"/>
                  <a:gd name="T14" fmla="*/ 0 w 61"/>
                  <a:gd name="T15" fmla="*/ 1 h 9"/>
                  <a:gd name="T16" fmla="*/ 0 w 61"/>
                  <a:gd name="T17" fmla="*/ 1 h 9"/>
                  <a:gd name="T18" fmla="*/ 0 w 61"/>
                  <a:gd name="T19" fmla="*/ 1 h 9"/>
                  <a:gd name="T20" fmla="*/ 0 w 61"/>
                  <a:gd name="T21" fmla="*/ 1 h 9"/>
                  <a:gd name="T22" fmla="*/ 0 w 61"/>
                  <a:gd name="T23" fmla="*/ 0 h 9"/>
                  <a:gd name="T24" fmla="*/ 0 w 61"/>
                  <a:gd name="T25" fmla="*/ 0 h 9"/>
                  <a:gd name="T26" fmla="*/ 1 w 61"/>
                  <a:gd name="T27" fmla="*/ 1 h 9"/>
                  <a:gd name="T28" fmla="*/ 1 w 61"/>
                  <a:gd name="T29" fmla="*/ 1 h 9"/>
                  <a:gd name="T30" fmla="*/ 1 w 61"/>
                  <a:gd name="T31" fmla="*/ 1 h 9"/>
                  <a:gd name="T32" fmla="*/ 1 w 61"/>
                  <a:gd name="T33" fmla="*/ 1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9">
                    <a:moveTo>
                      <a:pt x="61" y="4"/>
                    </a:moveTo>
                    <a:lnTo>
                      <a:pt x="56" y="4"/>
                    </a:lnTo>
                    <a:lnTo>
                      <a:pt x="48" y="5"/>
                    </a:lnTo>
                    <a:lnTo>
                      <a:pt x="38" y="6"/>
                    </a:lnTo>
                    <a:lnTo>
                      <a:pt x="27" y="8"/>
                    </a:lnTo>
                    <a:lnTo>
                      <a:pt x="17" y="9"/>
                    </a:lnTo>
                    <a:lnTo>
                      <a:pt x="8" y="9"/>
                    </a:lnTo>
                    <a:lnTo>
                      <a:pt x="2" y="8"/>
                    </a:lnTo>
                    <a:lnTo>
                      <a:pt x="0" y="5"/>
                    </a:lnTo>
                    <a:lnTo>
                      <a:pt x="2" y="2"/>
                    </a:lnTo>
                    <a:lnTo>
                      <a:pt x="9" y="1"/>
                    </a:lnTo>
                    <a:lnTo>
                      <a:pt x="17" y="0"/>
                    </a:lnTo>
                    <a:lnTo>
                      <a:pt x="26" y="0"/>
                    </a:lnTo>
                    <a:lnTo>
                      <a:pt x="37" y="1"/>
                    </a:lnTo>
                    <a:lnTo>
                      <a:pt x="46" y="2"/>
                    </a:lnTo>
                    <a:lnTo>
                      <a:pt x="55" y="3"/>
                    </a:lnTo>
                    <a:lnTo>
                      <a:pt x="61"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708" name="Freeform 206">
                <a:extLst>
                  <a:ext uri="{FF2B5EF4-FFF2-40B4-BE49-F238E27FC236}">
                    <a16:creationId xmlns:a16="http://schemas.microsoft.com/office/drawing/2014/main" xmlns="" id="{5262E366-1B0E-4588-94C1-BD7AC8673ED5}"/>
                  </a:ext>
                </a:extLst>
              </p:cNvPr>
              <p:cNvSpPr>
                <a:spLocks/>
              </p:cNvSpPr>
              <p:nvPr/>
            </p:nvSpPr>
            <p:spPr bwMode="auto">
              <a:xfrm>
                <a:off x="1928" y="1229"/>
                <a:ext cx="42" cy="33"/>
              </a:xfrm>
              <a:custGeom>
                <a:avLst/>
                <a:gdLst>
                  <a:gd name="T0" fmla="*/ 3 w 84"/>
                  <a:gd name="T1" fmla="*/ 0 h 66"/>
                  <a:gd name="T2" fmla="*/ 3 w 84"/>
                  <a:gd name="T3" fmla="*/ 1 h 66"/>
                  <a:gd name="T4" fmla="*/ 2 w 84"/>
                  <a:gd name="T5" fmla="*/ 1 h 66"/>
                  <a:gd name="T6" fmla="*/ 2 w 84"/>
                  <a:gd name="T7" fmla="*/ 1 h 66"/>
                  <a:gd name="T8" fmla="*/ 1 w 84"/>
                  <a:gd name="T9" fmla="*/ 1 h 66"/>
                  <a:gd name="T10" fmla="*/ 1 w 84"/>
                  <a:gd name="T11" fmla="*/ 2 h 66"/>
                  <a:gd name="T12" fmla="*/ 1 w 84"/>
                  <a:gd name="T13" fmla="*/ 2 h 66"/>
                  <a:gd name="T14" fmla="*/ 0 w 84"/>
                  <a:gd name="T15" fmla="*/ 2 h 66"/>
                  <a:gd name="T16" fmla="*/ 1 w 84"/>
                  <a:gd name="T17" fmla="*/ 3 h 66"/>
                  <a:gd name="T18" fmla="*/ 1 w 84"/>
                  <a:gd name="T19" fmla="*/ 3 h 66"/>
                  <a:gd name="T20" fmla="*/ 1 w 84"/>
                  <a:gd name="T21" fmla="*/ 2 h 66"/>
                  <a:gd name="T22" fmla="*/ 1 w 84"/>
                  <a:gd name="T23" fmla="*/ 2 h 66"/>
                  <a:gd name="T24" fmla="*/ 2 w 84"/>
                  <a:gd name="T25" fmla="*/ 2 h 66"/>
                  <a:gd name="T26" fmla="*/ 2 w 84"/>
                  <a:gd name="T27" fmla="*/ 1 h 66"/>
                  <a:gd name="T28" fmla="*/ 3 w 84"/>
                  <a:gd name="T29" fmla="*/ 1 h 66"/>
                  <a:gd name="T30" fmla="*/ 3 w 84"/>
                  <a:gd name="T31" fmla="*/ 1 h 66"/>
                  <a:gd name="T32" fmla="*/ 3 w 84"/>
                  <a:gd name="T33" fmla="*/ 0 h 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4" h="66">
                    <a:moveTo>
                      <a:pt x="84" y="0"/>
                    </a:moveTo>
                    <a:lnTo>
                      <a:pt x="75" y="5"/>
                    </a:lnTo>
                    <a:lnTo>
                      <a:pt x="61" y="12"/>
                    </a:lnTo>
                    <a:lnTo>
                      <a:pt x="46" y="21"/>
                    </a:lnTo>
                    <a:lnTo>
                      <a:pt x="30" y="31"/>
                    </a:lnTo>
                    <a:lnTo>
                      <a:pt x="16" y="43"/>
                    </a:lnTo>
                    <a:lnTo>
                      <a:pt x="5" y="52"/>
                    </a:lnTo>
                    <a:lnTo>
                      <a:pt x="0" y="60"/>
                    </a:lnTo>
                    <a:lnTo>
                      <a:pt x="1" y="66"/>
                    </a:lnTo>
                    <a:lnTo>
                      <a:pt x="8" y="66"/>
                    </a:lnTo>
                    <a:lnTo>
                      <a:pt x="17" y="60"/>
                    </a:lnTo>
                    <a:lnTo>
                      <a:pt x="28" y="51"/>
                    </a:lnTo>
                    <a:lnTo>
                      <a:pt x="41" y="39"/>
                    </a:lnTo>
                    <a:lnTo>
                      <a:pt x="53" y="27"/>
                    </a:lnTo>
                    <a:lnTo>
                      <a:pt x="65" y="15"/>
                    </a:lnTo>
                    <a:lnTo>
                      <a:pt x="76" y="6"/>
                    </a:lnTo>
                    <a:lnTo>
                      <a:pt x="8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709" name="Freeform 207">
                <a:extLst>
                  <a:ext uri="{FF2B5EF4-FFF2-40B4-BE49-F238E27FC236}">
                    <a16:creationId xmlns:a16="http://schemas.microsoft.com/office/drawing/2014/main" xmlns="" id="{3E50DCD8-DDA4-47C2-9359-8B1F9B63CCBF}"/>
                  </a:ext>
                </a:extLst>
              </p:cNvPr>
              <p:cNvSpPr>
                <a:spLocks/>
              </p:cNvSpPr>
              <p:nvPr/>
            </p:nvSpPr>
            <p:spPr bwMode="auto">
              <a:xfrm>
                <a:off x="1947" y="1228"/>
                <a:ext cx="38" cy="35"/>
              </a:xfrm>
              <a:custGeom>
                <a:avLst/>
                <a:gdLst>
                  <a:gd name="T0" fmla="*/ 3 w 76"/>
                  <a:gd name="T1" fmla="*/ 0 h 70"/>
                  <a:gd name="T2" fmla="*/ 3 w 76"/>
                  <a:gd name="T3" fmla="*/ 1 h 70"/>
                  <a:gd name="T4" fmla="*/ 2 w 76"/>
                  <a:gd name="T5" fmla="*/ 1 h 70"/>
                  <a:gd name="T6" fmla="*/ 2 w 76"/>
                  <a:gd name="T7" fmla="*/ 1 h 70"/>
                  <a:gd name="T8" fmla="*/ 1 w 76"/>
                  <a:gd name="T9" fmla="*/ 2 h 70"/>
                  <a:gd name="T10" fmla="*/ 1 w 76"/>
                  <a:gd name="T11" fmla="*/ 2 h 70"/>
                  <a:gd name="T12" fmla="*/ 1 w 76"/>
                  <a:gd name="T13" fmla="*/ 2 h 70"/>
                  <a:gd name="T14" fmla="*/ 0 w 76"/>
                  <a:gd name="T15" fmla="*/ 3 h 70"/>
                  <a:gd name="T16" fmla="*/ 1 w 76"/>
                  <a:gd name="T17" fmla="*/ 3 h 70"/>
                  <a:gd name="T18" fmla="*/ 1 w 76"/>
                  <a:gd name="T19" fmla="*/ 3 h 70"/>
                  <a:gd name="T20" fmla="*/ 1 w 76"/>
                  <a:gd name="T21" fmla="*/ 2 h 70"/>
                  <a:gd name="T22" fmla="*/ 1 w 76"/>
                  <a:gd name="T23" fmla="*/ 2 h 70"/>
                  <a:gd name="T24" fmla="*/ 2 w 76"/>
                  <a:gd name="T25" fmla="*/ 2 h 70"/>
                  <a:gd name="T26" fmla="*/ 2 w 76"/>
                  <a:gd name="T27" fmla="*/ 1 h 70"/>
                  <a:gd name="T28" fmla="*/ 2 w 76"/>
                  <a:gd name="T29" fmla="*/ 1 h 70"/>
                  <a:gd name="T30" fmla="*/ 3 w 76"/>
                  <a:gd name="T31" fmla="*/ 1 h 70"/>
                  <a:gd name="T32" fmla="*/ 3 w 76"/>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6" h="70">
                    <a:moveTo>
                      <a:pt x="76" y="0"/>
                    </a:moveTo>
                    <a:lnTo>
                      <a:pt x="66" y="6"/>
                    </a:lnTo>
                    <a:lnTo>
                      <a:pt x="54" y="15"/>
                    </a:lnTo>
                    <a:lnTo>
                      <a:pt x="40" y="25"/>
                    </a:lnTo>
                    <a:lnTo>
                      <a:pt x="25" y="38"/>
                    </a:lnTo>
                    <a:lnTo>
                      <a:pt x="13" y="49"/>
                    </a:lnTo>
                    <a:lnTo>
                      <a:pt x="4" y="59"/>
                    </a:lnTo>
                    <a:lnTo>
                      <a:pt x="0" y="67"/>
                    </a:lnTo>
                    <a:lnTo>
                      <a:pt x="2" y="70"/>
                    </a:lnTo>
                    <a:lnTo>
                      <a:pt x="9" y="68"/>
                    </a:lnTo>
                    <a:lnTo>
                      <a:pt x="18" y="61"/>
                    </a:lnTo>
                    <a:lnTo>
                      <a:pt x="29" y="50"/>
                    </a:lnTo>
                    <a:lnTo>
                      <a:pt x="40" y="38"/>
                    </a:lnTo>
                    <a:lnTo>
                      <a:pt x="51" y="25"/>
                    </a:lnTo>
                    <a:lnTo>
                      <a:pt x="61" y="14"/>
                    </a:lnTo>
                    <a:lnTo>
                      <a:pt x="70" y="4"/>
                    </a:lnTo>
                    <a:lnTo>
                      <a:pt x="7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710" name="Freeform 208">
                <a:extLst>
                  <a:ext uri="{FF2B5EF4-FFF2-40B4-BE49-F238E27FC236}">
                    <a16:creationId xmlns:a16="http://schemas.microsoft.com/office/drawing/2014/main" xmlns="" id="{185CF4A3-87A0-454C-8346-2AB383901B8B}"/>
                  </a:ext>
                </a:extLst>
              </p:cNvPr>
              <p:cNvSpPr>
                <a:spLocks/>
              </p:cNvSpPr>
              <p:nvPr/>
            </p:nvSpPr>
            <p:spPr bwMode="auto">
              <a:xfrm>
                <a:off x="1967" y="1227"/>
                <a:ext cx="34" cy="38"/>
              </a:xfrm>
              <a:custGeom>
                <a:avLst/>
                <a:gdLst>
                  <a:gd name="T0" fmla="*/ 3 w 68"/>
                  <a:gd name="T1" fmla="*/ 0 h 75"/>
                  <a:gd name="T2" fmla="*/ 2 w 68"/>
                  <a:gd name="T3" fmla="*/ 1 h 75"/>
                  <a:gd name="T4" fmla="*/ 2 w 68"/>
                  <a:gd name="T5" fmla="*/ 1 h 75"/>
                  <a:gd name="T6" fmla="*/ 2 w 68"/>
                  <a:gd name="T7" fmla="*/ 1 h 75"/>
                  <a:gd name="T8" fmla="*/ 1 w 68"/>
                  <a:gd name="T9" fmla="*/ 2 h 75"/>
                  <a:gd name="T10" fmla="*/ 1 w 68"/>
                  <a:gd name="T11" fmla="*/ 2 h 75"/>
                  <a:gd name="T12" fmla="*/ 1 w 68"/>
                  <a:gd name="T13" fmla="*/ 2 h 75"/>
                  <a:gd name="T14" fmla="*/ 0 w 68"/>
                  <a:gd name="T15" fmla="*/ 3 h 75"/>
                  <a:gd name="T16" fmla="*/ 1 w 68"/>
                  <a:gd name="T17" fmla="*/ 3 h 75"/>
                  <a:gd name="T18" fmla="*/ 1 w 68"/>
                  <a:gd name="T19" fmla="*/ 3 h 75"/>
                  <a:gd name="T20" fmla="*/ 1 w 68"/>
                  <a:gd name="T21" fmla="*/ 3 h 75"/>
                  <a:gd name="T22" fmla="*/ 1 w 68"/>
                  <a:gd name="T23" fmla="*/ 2 h 75"/>
                  <a:gd name="T24" fmla="*/ 2 w 68"/>
                  <a:gd name="T25" fmla="*/ 2 h 75"/>
                  <a:gd name="T26" fmla="*/ 2 w 68"/>
                  <a:gd name="T27" fmla="*/ 1 h 75"/>
                  <a:gd name="T28" fmla="*/ 2 w 68"/>
                  <a:gd name="T29" fmla="*/ 1 h 75"/>
                  <a:gd name="T30" fmla="*/ 2 w 68"/>
                  <a:gd name="T31" fmla="*/ 1 h 75"/>
                  <a:gd name="T32" fmla="*/ 3 w 68"/>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75">
                    <a:moveTo>
                      <a:pt x="68" y="0"/>
                    </a:moveTo>
                    <a:lnTo>
                      <a:pt x="58" y="7"/>
                    </a:lnTo>
                    <a:lnTo>
                      <a:pt x="46" y="17"/>
                    </a:lnTo>
                    <a:lnTo>
                      <a:pt x="33" y="28"/>
                    </a:lnTo>
                    <a:lnTo>
                      <a:pt x="21" y="41"/>
                    </a:lnTo>
                    <a:lnTo>
                      <a:pt x="10" y="54"/>
                    </a:lnTo>
                    <a:lnTo>
                      <a:pt x="3" y="63"/>
                    </a:lnTo>
                    <a:lnTo>
                      <a:pt x="0" y="71"/>
                    </a:lnTo>
                    <a:lnTo>
                      <a:pt x="2" y="75"/>
                    </a:lnTo>
                    <a:lnTo>
                      <a:pt x="8" y="72"/>
                    </a:lnTo>
                    <a:lnTo>
                      <a:pt x="16" y="65"/>
                    </a:lnTo>
                    <a:lnTo>
                      <a:pt x="25" y="54"/>
                    </a:lnTo>
                    <a:lnTo>
                      <a:pt x="35" y="41"/>
                    </a:lnTo>
                    <a:lnTo>
                      <a:pt x="44" y="27"/>
                    </a:lnTo>
                    <a:lnTo>
                      <a:pt x="53" y="15"/>
                    </a:lnTo>
                    <a:lnTo>
                      <a:pt x="61" y="5"/>
                    </a:lnTo>
                    <a:lnTo>
                      <a:pt x="6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711" name="Freeform 209">
                <a:extLst>
                  <a:ext uri="{FF2B5EF4-FFF2-40B4-BE49-F238E27FC236}">
                    <a16:creationId xmlns:a16="http://schemas.microsoft.com/office/drawing/2014/main" xmlns="" id="{3F983CC8-CAC1-4310-A641-132760202C58}"/>
                  </a:ext>
                </a:extLst>
              </p:cNvPr>
              <p:cNvSpPr>
                <a:spLocks/>
              </p:cNvSpPr>
              <p:nvPr/>
            </p:nvSpPr>
            <p:spPr bwMode="auto">
              <a:xfrm>
                <a:off x="1992" y="1224"/>
                <a:ext cx="26" cy="36"/>
              </a:xfrm>
              <a:custGeom>
                <a:avLst/>
                <a:gdLst>
                  <a:gd name="T0" fmla="*/ 2 w 52"/>
                  <a:gd name="T1" fmla="*/ 0 h 70"/>
                  <a:gd name="T2" fmla="*/ 2 w 52"/>
                  <a:gd name="T3" fmla="*/ 1 h 70"/>
                  <a:gd name="T4" fmla="*/ 2 w 52"/>
                  <a:gd name="T5" fmla="*/ 1 h 70"/>
                  <a:gd name="T6" fmla="*/ 1 w 52"/>
                  <a:gd name="T7" fmla="*/ 1 h 70"/>
                  <a:gd name="T8" fmla="*/ 1 w 52"/>
                  <a:gd name="T9" fmla="*/ 2 h 70"/>
                  <a:gd name="T10" fmla="*/ 1 w 52"/>
                  <a:gd name="T11" fmla="*/ 2 h 70"/>
                  <a:gd name="T12" fmla="*/ 1 w 52"/>
                  <a:gd name="T13" fmla="*/ 2 h 70"/>
                  <a:gd name="T14" fmla="*/ 0 w 52"/>
                  <a:gd name="T15" fmla="*/ 3 h 70"/>
                  <a:gd name="T16" fmla="*/ 1 w 52"/>
                  <a:gd name="T17" fmla="*/ 3 h 70"/>
                  <a:gd name="T18" fmla="*/ 1 w 52"/>
                  <a:gd name="T19" fmla="*/ 3 h 70"/>
                  <a:gd name="T20" fmla="*/ 1 w 52"/>
                  <a:gd name="T21" fmla="*/ 2 h 70"/>
                  <a:gd name="T22" fmla="*/ 1 w 52"/>
                  <a:gd name="T23" fmla="*/ 2 h 70"/>
                  <a:gd name="T24" fmla="*/ 1 w 52"/>
                  <a:gd name="T25" fmla="*/ 2 h 70"/>
                  <a:gd name="T26" fmla="*/ 2 w 52"/>
                  <a:gd name="T27" fmla="*/ 1 h 70"/>
                  <a:gd name="T28" fmla="*/ 2 w 52"/>
                  <a:gd name="T29" fmla="*/ 1 h 70"/>
                  <a:gd name="T30" fmla="*/ 2 w 52"/>
                  <a:gd name="T31" fmla="*/ 1 h 70"/>
                  <a:gd name="T32" fmla="*/ 2 w 52"/>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70">
                    <a:moveTo>
                      <a:pt x="52" y="0"/>
                    </a:moveTo>
                    <a:lnTo>
                      <a:pt x="45" y="7"/>
                    </a:lnTo>
                    <a:lnTo>
                      <a:pt x="35" y="16"/>
                    </a:lnTo>
                    <a:lnTo>
                      <a:pt x="25" y="28"/>
                    </a:lnTo>
                    <a:lnTo>
                      <a:pt x="15" y="39"/>
                    </a:lnTo>
                    <a:lnTo>
                      <a:pt x="7" y="51"/>
                    </a:lnTo>
                    <a:lnTo>
                      <a:pt x="2" y="61"/>
                    </a:lnTo>
                    <a:lnTo>
                      <a:pt x="0" y="68"/>
                    </a:lnTo>
                    <a:lnTo>
                      <a:pt x="5" y="70"/>
                    </a:lnTo>
                    <a:lnTo>
                      <a:pt x="12" y="68"/>
                    </a:lnTo>
                    <a:lnTo>
                      <a:pt x="19" y="61"/>
                    </a:lnTo>
                    <a:lnTo>
                      <a:pt x="26" y="52"/>
                    </a:lnTo>
                    <a:lnTo>
                      <a:pt x="32" y="40"/>
                    </a:lnTo>
                    <a:lnTo>
                      <a:pt x="37" y="28"/>
                    </a:lnTo>
                    <a:lnTo>
                      <a:pt x="42" y="16"/>
                    </a:lnTo>
                    <a:lnTo>
                      <a:pt x="48" y="7"/>
                    </a:lnTo>
                    <a:lnTo>
                      <a:pt x="5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712" name="Freeform 210">
                <a:extLst>
                  <a:ext uri="{FF2B5EF4-FFF2-40B4-BE49-F238E27FC236}">
                    <a16:creationId xmlns:a16="http://schemas.microsoft.com/office/drawing/2014/main" xmlns="" id="{396958D8-0BEB-4FFB-9988-3DDAD6A82A68}"/>
                  </a:ext>
                </a:extLst>
              </p:cNvPr>
              <p:cNvSpPr>
                <a:spLocks/>
              </p:cNvSpPr>
              <p:nvPr/>
            </p:nvSpPr>
            <p:spPr bwMode="auto">
              <a:xfrm>
                <a:off x="2014" y="1222"/>
                <a:ext cx="23" cy="35"/>
              </a:xfrm>
              <a:custGeom>
                <a:avLst/>
                <a:gdLst>
                  <a:gd name="T0" fmla="*/ 1 w 47"/>
                  <a:gd name="T1" fmla="*/ 0 h 69"/>
                  <a:gd name="T2" fmla="*/ 1 w 47"/>
                  <a:gd name="T3" fmla="*/ 1 h 69"/>
                  <a:gd name="T4" fmla="*/ 1 w 47"/>
                  <a:gd name="T5" fmla="*/ 1 h 69"/>
                  <a:gd name="T6" fmla="*/ 0 w 47"/>
                  <a:gd name="T7" fmla="*/ 1 h 69"/>
                  <a:gd name="T8" fmla="*/ 0 w 47"/>
                  <a:gd name="T9" fmla="*/ 2 h 69"/>
                  <a:gd name="T10" fmla="*/ 0 w 47"/>
                  <a:gd name="T11" fmla="*/ 2 h 69"/>
                  <a:gd name="T12" fmla="*/ 0 w 47"/>
                  <a:gd name="T13" fmla="*/ 2 h 69"/>
                  <a:gd name="T14" fmla="*/ 0 w 47"/>
                  <a:gd name="T15" fmla="*/ 3 h 69"/>
                  <a:gd name="T16" fmla="*/ 0 w 47"/>
                  <a:gd name="T17" fmla="*/ 3 h 69"/>
                  <a:gd name="T18" fmla="*/ 0 w 47"/>
                  <a:gd name="T19" fmla="*/ 3 h 69"/>
                  <a:gd name="T20" fmla="*/ 0 w 47"/>
                  <a:gd name="T21" fmla="*/ 2 h 69"/>
                  <a:gd name="T22" fmla="*/ 0 w 47"/>
                  <a:gd name="T23" fmla="*/ 2 h 69"/>
                  <a:gd name="T24" fmla="*/ 0 w 47"/>
                  <a:gd name="T25" fmla="*/ 2 h 69"/>
                  <a:gd name="T26" fmla="*/ 1 w 47"/>
                  <a:gd name="T27" fmla="*/ 1 h 69"/>
                  <a:gd name="T28" fmla="*/ 1 w 47"/>
                  <a:gd name="T29" fmla="*/ 1 h 69"/>
                  <a:gd name="T30" fmla="*/ 1 w 47"/>
                  <a:gd name="T31" fmla="*/ 1 h 69"/>
                  <a:gd name="T32" fmla="*/ 1 w 47"/>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69">
                    <a:moveTo>
                      <a:pt x="47" y="0"/>
                    </a:moveTo>
                    <a:lnTo>
                      <a:pt x="42" y="7"/>
                    </a:lnTo>
                    <a:lnTo>
                      <a:pt x="32" y="16"/>
                    </a:lnTo>
                    <a:lnTo>
                      <a:pt x="23" y="29"/>
                    </a:lnTo>
                    <a:lnTo>
                      <a:pt x="14" y="41"/>
                    </a:lnTo>
                    <a:lnTo>
                      <a:pt x="6" y="52"/>
                    </a:lnTo>
                    <a:lnTo>
                      <a:pt x="1" y="61"/>
                    </a:lnTo>
                    <a:lnTo>
                      <a:pt x="0" y="68"/>
                    </a:lnTo>
                    <a:lnTo>
                      <a:pt x="5" y="69"/>
                    </a:lnTo>
                    <a:lnTo>
                      <a:pt x="12" y="66"/>
                    </a:lnTo>
                    <a:lnTo>
                      <a:pt x="18" y="58"/>
                    </a:lnTo>
                    <a:lnTo>
                      <a:pt x="25" y="49"/>
                    </a:lnTo>
                    <a:lnTo>
                      <a:pt x="31" y="36"/>
                    </a:lnTo>
                    <a:lnTo>
                      <a:pt x="36" y="24"/>
                    </a:lnTo>
                    <a:lnTo>
                      <a:pt x="40" y="14"/>
                    </a:lnTo>
                    <a:lnTo>
                      <a:pt x="44" y="5"/>
                    </a:lnTo>
                    <a:lnTo>
                      <a:pt x="4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713" name="Freeform 211">
                <a:extLst>
                  <a:ext uri="{FF2B5EF4-FFF2-40B4-BE49-F238E27FC236}">
                    <a16:creationId xmlns:a16="http://schemas.microsoft.com/office/drawing/2014/main" xmlns="" id="{25211A5D-8A5C-4536-888E-0416D8DA99C3}"/>
                  </a:ext>
                </a:extLst>
              </p:cNvPr>
              <p:cNvSpPr>
                <a:spLocks/>
              </p:cNvSpPr>
              <p:nvPr/>
            </p:nvSpPr>
            <p:spPr bwMode="auto">
              <a:xfrm>
                <a:off x="2042" y="1219"/>
                <a:ext cx="12" cy="30"/>
              </a:xfrm>
              <a:custGeom>
                <a:avLst/>
                <a:gdLst>
                  <a:gd name="T0" fmla="*/ 0 w 26"/>
                  <a:gd name="T1" fmla="*/ 0 h 59"/>
                  <a:gd name="T2" fmla="*/ 0 w 26"/>
                  <a:gd name="T3" fmla="*/ 1 h 59"/>
                  <a:gd name="T4" fmla="*/ 0 w 26"/>
                  <a:gd name="T5" fmla="*/ 1 h 59"/>
                  <a:gd name="T6" fmla="*/ 0 w 26"/>
                  <a:gd name="T7" fmla="*/ 1 h 59"/>
                  <a:gd name="T8" fmla="*/ 0 w 26"/>
                  <a:gd name="T9" fmla="*/ 2 h 59"/>
                  <a:gd name="T10" fmla="*/ 0 w 26"/>
                  <a:gd name="T11" fmla="*/ 2 h 59"/>
                  <a:gd name="T12" fmla="*/ 0 w 26"/>
                  <a:gd name="T13" fmla="*/ 2 h 59"/>
                  <a:gd name="T14" fmla="*/ 0 w 26"/>
                  <a:gd name="T15" fmla="*/ 2 h 59"/>
                  <a:gd name="T16" fmla="*/ 0 w 26"/>
                  <a:gd name="T17" fmla="*/ 2 h 59"/>
                  <a:gd name="T18" fmla="*/ 0 w 26"/>
                  <a:gd name="T19" fmla="*/ 2 h 59"/>
                  <a:gd name="T20" fmla="*/ 0 w 26"/>
                  <a:gd name="T21" fmla="*/ 2 h 59"/>
                  <a:gd name="T22" fmla="*/ 0 w 26"/>
                  <a:gd name="T23" fmla="*/ 1 h 59"/>
                  <a:gd name="T24" fmla="*/ 0 w 26"/>
                  <a:gd name="T25" fmla="*/ 0 h 5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 h="59">
                    <a:moveTo>
                      <a:pt x="26" y="0"/>
                    </a:moveTo>
                    <a:lnTo>
                      <a:pt x="20" y="6"/>
                    </a:lnTo>
                    <a:lnTo>
                      <a:pt x="14" y="16"/>
                    </a:lnTo>
                    <a:lnTo>
                      <a:pt x="9" y="26"/>
                    </a:lnTo>
                    <a:lnTo>
                      <a:pt x="5" y="36"/>
                    </a:lnTo>
                    <a:lnTo>
                      <a:pt x="2" y="46"/>
                    </a:lnTo>
                    <a:lnTo>
                      <a:pt x="0" y="53"/>
                    </a:lnTo>
                    <a:lnTo>
                      <a:pt x="3" y="58"/>
                    </a:lnTo>
                    <a:lnTo>
                      <a:pt x="9" y="59"/>
                    </a:lnTo>
                    <a:lnTo>
                      <a:pt x="19" y="51"/>
                    </a:lnTo>
                    <a:lnTo>
                      <a:pt x="21" y="33"/>
                    </a:lnTo>
                    <a:lnTo>
                      <a:pt x="22" y="13"/>
                    </a:lnTo>
                    <a:lnTo>
                      <a:pt x="2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714" name="Freeform 212">
                <a:extLst>
                  <a:ext uri="{FF2B5EF4-FFF2-40B4-BE49-F238E27FC236}">
                    <a16:creationId xmlns:a16="http://schemas.microsoft.com/office/drawing/2014/main" xmlns="" id="{EE34E904-5AD9-4F3F-A831-75271479C0CF}"/>
                  </a:ext>
                </a:extLst>
              </p:cNvPr>
              <p:cNvSpPr>
                <a:spLocks/>
              </p:cNvSpPr>
              <p:nvPr/>
            </p:nvSpPr>
            <p:spPr bwMode="auto">
              <a:xfrm>
                <a:off x="2062" y="1216"/>
                <a:ext cx="6" cy="26"/>
              </a:xfrm>
              <a:custGeom>
                <a:avLst/>
                <a:gdLst>
                  <a:gd name="T0" fmla="*/ 1 w 11"/>
                  <a:gd name="T1" fmla="*/ 0 h 51"/>
                  <a:gd name="T2" fmla="*/ 1 w 11"/>
                  <a:gd name="T3" fmla="*/ 1 h 51"/>
                  <a:gd name="T4" fmla="*/ 1 w 11"/>
                  <a:gd name="T5" fmla="*/ 1 h 51"/>
                  <a:gd name="T6" fmla="*/ 0 w 11"/>
                  <a:gd name="T7" fmla="*/ 2 h 51"/>
                  <a:gd name="T8" fmla="*/ 1 w 11"/>
                  <a:gd name="T9" fmla="*/ 2 h 51"/>
                  <a:gd name="T10" fmla="*/ 1 w 11"/>
                  <a:gd name="T11" fmla="*/ 2 h 51"/>
                  <a:gd name="T12" fmla="*/ 1 w 11"/>
                  <a:gd name="T13" fmla="*/ 1 h 51"/>
                  <a:gd name="T14" fmla="*/ 1 w 11"/>
                  <a:gd name="T15" fmla="*/ 1 h 51"/>
                  <a:gd name="T16" fmla="*/ 1 w 11"/>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51">
                    <a:moveTo>
                      <a:pt x="11" y="0"/>
                    </a:moveTo>
                    <a:lnTo>
                      <a:pt x="6" y="12"/>
                    </a:lnTo>
                    <a:lnTo>
                      <a:pt x="1" y="31"/>
                    </a:lnTo>
                    <a:lnTo>
                      <a:pt x="0" y="46"/>
                    </a:lnTo>
                    <a:lnTo>
                      <a:pt x="6" y="51"/>
                    </a:lnTo>
                    <a:lnTo>
                      <a:pt x="11" y="45"/>
                    </a:lnTo>
                    <a:lnTo>
                      <a:pt x="11" y="31"/>
                    </a:lnTo>
                    <a:lnTo>
                      <a:pt x="10" y="15"/>
                    </a:lnTo>
                    <a:lnTo>
                      <a:pt x="1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715" name="Freeform 213">
                <a:extLst>
                  <a:ext uri="{FF2B5EF4-FFF2-40B4-BE49-F238E27FC236}">
                    <a16:creationId xmlns:a16="http://schemas.microsoft.com/office/drawing/2014/main" xmlns="" id="{84919A6D-F716-47B9-81C3-07D3104D8AD6}"/>
                  </a:ext>
                </a:extLst>
              </p:cNvPr>
              <p:cNvSpPr>
                <a:spLocks/>
              </p:cNvSpPr>
              <p:nvPr/>
            </p:nvSpPr>
            <p:spPr bwMode="auto">
              <a:xfrm>
                <a:off x="2077" y="1212"/>
                <a:ext cx="8" cy="25"/>
              </a:xfrm>
              <a:custGeom>
                <a:avLst/>
                <a:gdLst>
                  <a:gd name="T0" fmla="*/ 1 w 15"/>
                  <a:gd name="T1" fmla="*/ 0 h 50"/>
                  <a:gd name="T2" fmla="*/ 1 w 15"/>
                  <a:gd name="T3" fmla="*/ 1 h 50"/>
                  <a:gd name="T4" fmla="*/ 0 w 15"/>
                  <a:gd name="T5" fmla="*/ 1 h 50"/>
                  <a:gd name="T6" fmla="*/ 1 w 15"/>
                  <a:gd name="T7" fmla="*/ 2 h 50"/>
                  <a:gd name="T8" fmla="*/ 1 w 15"/>
                  <a:gd name="T9" fmla="*/ 2 h 50"/>
                  <a:gd name="T10" fmla="*/ 1 w 15"/>
                  <a:gd name="T11" fmla="*/ 2 h 50"/>
                  <a:gd name="T12" fmla="*/ 1 w 15"/>
                  <a:gd name="T13" fmla="*/ 2 h 50"/>
                  <a:gd name="T14" fmla="*/ 1 w 15"/>
                  <a:gd name="T15" fmla="*/ 1 h 50"/>
                  <a:gd name="T16" fmla="*/ 1 w 15"/>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50">
                    <a:moveTo>
                      <a:pt x="7" y="0"/>
                    </a:moveTo>
                    <a:lnTo>
                      <a:pt x="2" y="11"/>
                    </a:lnTo>
                    <a:lnTo>
                      <a:pt x="0" y="28"/>
                    </a:lnTo>
                    <a:lnTo>
                      <a:pt x="2" y="43"/>
                    </a:lnTo>
                    <a:lnTo>
                      <a:pt x="9" y="50"/>
                    </a:lnTo>
                    <a:lnTo>
                      <a:pt x="15" y="46"/>
                    </a:lnTo>
                    <a:lnTo>
                      <a:pt x="13" y="33"/>
                    </a:lnTo>
                    <a:lnTo>
                      <a:pt x="8" y="16"/>
                    </a:lnTo>
                    <a:lnTo>
                      <a:pt x="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716" name="Freeform 214">
                <a:extLst>
                  <a:ext uri="{FF2B5EF4-FFF2-40B4-BE49-F238E27FC236}">
                    <a16:creationId xmlns:a16="http://schemas.microsoft.com/office/drawing/2014/main" xmlns="" id="{D0E67CED-C086-486B-8F2C-FAE2D1137749}"/>
                  </a:ext>
                </a:extLst>
              </p:cNvPr>
              <p:cNvSpPr>
                <a:spLocks/>
              </p:cNvSpPr>
              <p:nvPr/>
            </p:nvSpPr>
            <p:spPr bwMode="auto">
              <a:xfrm>
                <a:off x="2090" y="1204"/>
                <a:ext cx="8" cy="25"/>
              </a:xfrm>
              <a:custGeom>
                <a:avLst/>
                <a:gdLst>
                  <a:gd name="T0" fmla="*/ 1 w 16"/>
                  <a:gd name="T1" fmla="*/ 0 h 49"/>
                  <a:gd name="T2" fmla="*/ 1 w 16"/>
                  <a:gd name="T3" fmla="*/ 1 h 49"/>
                  <a:gd name="T4" fmla="*/ 1 w 16"/>
                  <a:gd name="T5" fmla="*/ 1 h 49"/>
                  <a:gd name="T6" fmla="*/ 0 w 16"/>
                  <a:gd name="T7" fmla="*/ 2 h 49"/>
                  <a:gd name="T8" fmla="*/ 1 w 16"/>
                  <a:gd name="T9" fmla="*/ 2 h 49"/>
                  <a:gd name="T10" fmla="*/ 1 w 16"/>
                  <a:gd name="T11" fmla="*/ 2 h 49"/>
                  <a:gd name="T12" fmla="*/ 1 w 16"/>
                  <a:gd name="T13" fmla="*/ 1 h 49"/>
                  <a:gd name="T14" fmla="*/ 1 w 16"/>
                  <a:gd name="T15" fmla="*/ 1 h 49"/>
                  <a:gd name="T16" fmla="*/ 1 w 16"/>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49">
                    <a:moveTo>
                      <a:pt x="15" y="0"/>
                    </a:moveTo>
                    <a:lnTo>
                      <a:pt x="8" y="6"/>
                    </a:lnTo>
                    <a:lnTo>
                      <a:pt x="1" y="21"/>
                    </a:lnTo>
                    <a:lnTo>
                      <a:pt x="0" y="39"/>
                    </a:lnTo>
                    <a:lnTo>
                      <a:pt x="7" y="49"/>
                    </a:lnTo>
                    <a:lnTo>
                      <a:pt x="15" y="46"/>
                    </a:lnTo>
                    <a:lnTo>
                      <a:pt x="16" y="32"/>
                    </a:lnTo>
                    <a:lnTo>
                      <a:pt x="15" y="13"/>
                    </a:lnTo>
                    <a:lnTo>
                      <a:pt x="1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717" name="Freeform 215">
                <a:extLst>
                  <a:ext uri="{FF2B5EF4-FFF2-40B4-BE49-F238E27FC236}">
                    <a16:creationId xmlns:a16="http://schemas.microsoft.com/office/drawing/2014/main" xmlns="" id="{C9B53D5E-884B-4701-98F7-9A9FF4BD02D5}"/>
                  </a:ext>
                </a:extLst>
              </p:cNvPr>
              <p:cNvSpPr>
                <a:spLocks/>
              </p:cNvSpPr>
              <p:nvPr/>
            </p:nvSpPr>
            <p:spPr bwMode="auto">
              <a:xfrm>
                <a:off x="2100" y="1199"/>
                <a:ext cx="7" cy="27"/>
              </a:xfrm>
              <a:custGeom>
                <a:avLst/>
                <a:gdLst>
                  <a:gd name="T0" fmla="*/ 0 w 15"/>
                  <a:gd name="T1" fmla="*/ 0 h 54"/>
                  <a:gd name="T2" fmla="*/ 0 w 15"/>
                  <a:gd name="T3" fmla="*/ 1 h 54"/>
                  <a:gd name="T4" fmla="*/ 0 w 15"/>
                  <a:gd name="T5" fmla="*/ 1 h 54"/>
                  <a:gd name="T6" fmla="*/ 0 w 15"/>
                  <a:gd name="T7" fmla="*/ 2 h 54"/>
                  <a:gd name="T8" fmla="*/ 0 w 15"/>
                  <a:gd name="T9" fmla="*/ 2 h 54"/>
                  <a:gd name="T10" fmla="*/ 0 w 15"/>
                  <a:gd name="T11" fmla="*/ 2 h 54"/>
                  <a:gd name="T12" fmla="*/ 0 w 15"/>
                  <a:gd name="T13" fmla="*/ 2 h 54"/>
                  <a:gd name="T14" fmla="*/ 0 w 15"/>
                  <a:gd name="T15" fmla="*/ 1 h 54"/>
                  <a:gd name="T16" fmla="*/ 0 w 15"/>
                  <a:gd name="T17" fmla="*/ 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54">
                    <a:moveTo>
                      <a:pt x="11" y="0"/>
                    </a:moveTo>
                    <a:lnTo>
                      <a:pt x="7" y="12"/>
                    </a:lnTo>
                    <a:lnTo>
                      <a:pt x="2" y="27"/>
                    </a:lnTo>
                    <a:lnTo>
                      <a:pt x="0" y="43"/>
                    </a:lnTo>
                    <a:lnTo>
                      <a:pt x="6" y="54"/>
                    </a:lnTo>
                    <a:lnTo>
                      <a:pt x="12" y="51"/>
                    </a:lnTo>
                    <a:lnTo>
                      <a:pt x="15" y="34"/>
                    </a:lnTo>
                    <a:lnTo>
                      <a:pt x="14" y="14"/>
                    </a:lnTo>
                    <a:lnTo>
                      <a:pt x="1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718" name="Freeform 216">
                <a:extLst>
                  <a:ext uri="{FF2B5EF4-FFF2-40B4-BE49-F238E27FC236}">
                    <a16:creationId xmlns:a16="http://schemas.microsoft.com/office/drawing/2014/main" xmlns="" id="{EC151786-867A-4901-A9D0-6113CE504139}"/>
                  </a:ext>
                </a:extLst>
              </p:cNvPr>
              <p:cNvSpPr>
                <a:spLocks/>
              </p:cNvSpPr>
              <p:nvPr/>
            </p:nvSpPr>
            <p:spPr bwMode="auto">
              <a:xfrm>
                <a:off x="1912" y="1228"/>
                <a:ext cx="42" cy="27"/>
              </a:xfrm>
              <a:custGeom>
                <a:avLst/>
                <a:gdLst>
                  <a:gd name="T0" fmla="*/ 0 w 85"/>
                  <a:gd name="T1" fmla="*/ 2 h 54"/>
                  <a:gd name="T2" fmla="*/ 0 w 85"/>
                  <a:gd name="T3" fmla="*/ 2 h 54"/>
                  <a:gd name="T4" fmla="*/ 0 w 85"/>
                  <a:gd name="T5" fmla="*/ 2 h 54"/>
                  <a:gd name="T6" fmla="*/ 0 w 85"/>
                  <a:gd name="T7" fmla="*/ 2 h 54"/>
                  <a:gd name="T8" fmla="*/ 1 w 85"/>
                  <a:gd name="T9" fmla="*/ 1 h 54"/>
                  <a:gd name="T10" fmla="*/ 1 w 85"/>
                  <a:gd name="T11" fmla="*/ 1 h 54"/>
                  <a:gd name="T12" fmla="*/ 1 w 85"/>
                  <a:gd name="T13" fmla="*/ 1 h 54"/>
                  <a:gd name="T14" fmla="*/ 2 w 85"/>
                  <a:gd name="T15" fmla="*/ 1 h 54"/>
                  <a:gd name="T16" fmla="*/ 2 w 85"/>
                  <a:gd name="T17" fmla="*/ 0 h 54"/>
                  <a:gd name="T18" fmla="*/ 2 w 85"/>
                  <a:gd name="T19" fmla="*/ 1 h 54"/>
                  <a:gd name="T20" fmla="*/ 1 w 85"/>
                  <a:gd name="T21" fmla="*/ 1 h 54"/>
                  <a:gd name="T22" fmla="*/ 1 w 85"/>
                  <a:gd name="T23" fmla="*/ 1 h 54"/>
                  <a:gd name="T24" fmla="*/ 0 w 85"/>
                  <a:gd name="T25" fmla="*/ 1 h 54"/>
                  <a:gd name="T26" fmla="*/ 0 w 85"/>
                  <a:gd name="T27" fmla="*/ 2 h 54"/>
                  <a:gd name="T28" fmla="*/ 0 w 85"/>
                  <a:gd name="T29" fmla="*/ 2 h 54"/>
                  <a:gd name="T30" fmla="*/ 0 w 85"/>
                  <a:gd name="T31" fmla="*/ 2 h 54"/>
                  <a:gd name="T32" fmla="*/ 0 w 85"/>
                  <a:gd name="T33" fmla="*/ 2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5" h="54">
                    <a:moveTo>
                      <a:pt x="3" y="54"/>
                    </a:moveTo>
                    <a:lnTo>
                      <a:pt x="7" y="52"/>
                    </a:lnTo>
                    <a:lnTo>
                      <a:pt x="15" y="46"/>
                    </a:lnTo>
                    <a:lnTo>
                      <a:pt x="24" y="38"/>
                    </a:lnTo>
                    <a:lnTo>
                      <a:pt x="37" y="29"/>
                    </a:lnTo>
                    <a:lnTo>
                      <a:pt x="50" y="18"/>
                    </a:lnTo>
                    <a:lnTo>
                      <a:pt x="62" y="9"/>
                    </a:lnTo>
                    <a:lnTo>
                      <a:pt x="75" y="3"/>
                    </a:lnTo>
                    <a:lnTo>
                      <a:pt x="85" y="0"/>
                    </a:lnTo>
                    <a:lnTo>
                      <a:pt x="72" y="3"/>
                    </a:lnTo>
                    <a:lnTo>
                      <a:pt x="57" y="9"/>
                    </a:lnTo>
                    <a:lnTo>
                      <a:pt x="41" y="17"/>
                    </a:lnTo>
                    <a:lnTo>
                      <a:pt x="26" y="25"/>
                    </a:lnTo>
                    <a:lnTo>
                      <a:pt x="13" y="34"/>
                    </a:lnTo>
                    <a:lnTo>
                      <a:pt x="4" y="42"/>
                    </a:lnTo>
                    <a:lnTo>
                      <a:pt x="0" y="49"/>
                    </a:lnTo>
                    <a:lnTo>
                      <a:pt x="3"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719" name="Freeform 217">
                <a:extLst>
                  <a:ext uri="{FF2B5EF4-FFF2-40B4-BE49-F238E27FC236}">
                    <a16:creationId xmlns:a16="http://schemas.microsoft.com/office/drawing/2014/main" xmlns="" id="{5B872B88-37F2-40D0-B1C2-A1ECD6BD4D78}"/>
                  </a:ext>
                </a:extLst>
              </p:cNvPr>
              <p:cNvSpPr>
                <a:spLocks/>
              </p:cNvSpPr>
              <p:nvPr/>
            </p:nvSpPr>
            <p:spPr bwMode="auto">
              <a:xfrm>
                <a:off x="1905" y="1226"/>
                <a:ext cx="31" cy="17"/>
              </a:xfrm>
              <a:custGeom>
                <a:avLst/>
                <a:gdLst>
                  <a:gd name="T0" fmla="*/ 1 w 63"/>
                  <a:gd name="T1" fmla="*/ 0 h 35"/>
                  <a:gd name="T2" fmla="*/ 1 w 63"/>
                  <a:gd name="T3" fmla="*/ 0 h 35"/>
                  <a:gd name="T4" fmla="*/ 1 w 63"/>
                  <a:gd name="T5" fmla="*/ 0 h 35"/>
                  <a:gd name="T6" fmla="*/ 1 w 63"/>
                  <a:gd name="T7" fmla="*/ 0 h 35"/>
                  <a:gd name="T8" fmla="*/ 0 w 63"/>
                  <a:gd name="T9" fmla="*/ 0 h 35"/>
                  <a:gd name="T10" fmla="*/ 0 w 63"/>
                  <a:gd name="T11" fmla="*/ 0 h 35"/>
                  <a:gd name="T12" fmla="*/ 0 w 63"/>
                  <a:gd name="T13" fmla="*/ 0 h 35"/>
                  <a:gd name="T14" fmla="*/ 0 w 63"/>
                  <a:gd name="T15" fmla="*/ 1 h 35"/>
                  <a:gd name="T16" fmla="*/ 0 w 63"/>
                  <a:gd name="T17" fmla="*/ 1 h 35"/>
                  <a:gd name="T18" fmla="*/ 0 w 63"/>
                  <a:gd name="T19" fmla="*/ 1 h 35"/>
                  <a:gd name="T20" fmla="*/ 0 w 63"/>
                  <a:gd name="T21" fmla="*/ 0 h 35"/>
                  <a:gd name="T22" fmla="*/ 0 w 63"/>
                  <a:gd name="T23" fmla="*/ 0 h 35"/>
                  <a:gd name="T24" fmla="*/ 1 w 63"/>
                  <a:gd name="T25" fmla="*/ 0 h 35"/>
                  <a:gd name="T26" fmla="*/ 1 w 63"/>
                  <a:gd name="T27" fmla="*/ 0 h 35"/>
                  <a:gd name="T28" fmla="*/ 1 w 63"/>
                  <a:gd name="T29" fmla="*/ 0 h 35"/>
                  <a:gd name="T30" fmla="*/ 1 w 63"/>
                  <a:gd name="T31" fmla="*/ 0 h 35"/>
                  <a:gd name="T32" fmla="*/ 1 w 63"/>
                  <a:gd name="T33" fmla="*/ 0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35">
                    <a:moveTo>
                      <a:pt x="63" y="0"/>
                    </a:moveTo>
                    <a:lnTo>
                      <a:pt x="55" y="4"/>
                    </a:lnTo>
                    <a:lnTo>
                      <a:pt x="44" y="8"/>
                    </a:lnTo>
                    <a:lnTo>
                      <a:pt x="33" y="14"/>
                    </a:lnTo>
                    <a:lnTo>
                      <a:pt x="22" y="19"/>
                    </a:lnTo>
                    <a:lnTo>
                      <a:pt x="12" y="24"/>
                    </a:lnTo>
                    <a:lnTo>
                      <a:pt x="5" y="29"/>
                    </a:lnTo>
                    <a:lnTo>
                      <a:pt x="0" y="32"/>
                    </a:lnTo>
                    <a:lnTo>
                      <a:pt x="2" y="35"/>
                    </a:lnTo>
                    <a:lnTo>
                      <a:pt x="6" y="35"/>
                    </a:lnTo>
                    <a:lnTo>
                      <a:pt x="13" y="31"/>
                    </a:lnTo>
                    <a:lnTo>
                      <a:pt x="22" y="27"/>
                    </a:lnTo>
                    <a:lnTo>
                      <a:pt x="32" y="21"/>
                    </a:lnTo>
                    <a:lnTo>
                      <a:pt x="42" y="14"/>
                    </a:lnTo>
                    <a:lnTo>
                      <a:pt x="50" y="8"/>
                    </a:lnTo>
                    <a:lnTo>
                      <a:pt x="58" y="4"/>
                    </a:lnTo>
                    <a:lnTo>
                      <a:pt x="6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720" name="Freeform 218">
                <a:extLst>
                  <a:ext uri="{FF2B5EF4-FFF2-40B4-BE49-F238E27FC236}">
                    <a16:creationId xmlns:a16="http://schemas.microsoft.com/office/drawing/2014/main" xmlns="" id="{49EAF0D1-D9BA-456E-9BE6-34EAE6A8232E}"/>
                  </a:ext>
                </a:extLst>
              </p:cNvPr>
              <p:cNvSpPr>
                <a:spLocks/>
              </p:cNvSpPr>
              <p:nvPr/>
            </p:nvSpPr>
            <p:spPr bwMode="auto">
              <a:xfrm>
                <a:off x="2019" y="1102"/>
                <a:ext cx="166" cy="46"/>
              </a:xfrm>
              <a:custGeom>
                <a:avLst/>
                <a:gdLst>
                  <a:gd name="T0" fmla="*/ 11 w 331"/>
                  <a:gd name="T1" fmla="*/ 3 h 91"/>
                  <a:gd name="T2" fmla="*/ 11 w 331"/>
                  <a:gd name="T3" fmla="*/ 3 h 91"/>
                  <a:gd name="T4" fmla="*/ 11 w 331"/>
                  <a:gd name="T5" fmla="*/ 3 h 91"/>
                  <a:gd name="T6" fmla="*/ 11 w 331"/>
                  <a:gd name="T7" fmla="*/ 3 h 91"/>
                  <a:gd name="T8" fmla="*/ 11 w 331"/>
                  <a:gd name="T9" fmla="*/ 3 h 91"/>
                  <a:gd name="T10" fmla="*/ 10 w 331"/>
                  <a:gd name="T11" fmla="*/ 3 h 91"/>
                  <a:gd name="T12" fmla="*/ 10 w 331"/>
                  <a:gd name="T13" fmla="*/ 2 h 91"/>
                  <a:gd name="T14" fmla="*/ 9 w 331"/>
                  <a:gd name="T15" fmla="*/ 2 h 91"/>
                  <a:gd name="T16" fmla="*/ 8 w 331"/>
                  <a:gd name="T17" fmla="*/ 1 h 91"/>
                  <a:gd name="T18" fmla="*/ 7 w 331"/>
                  <a:gd name="T19" fmla="*/ 1 h 91"/>
                  <a:gd name="T20" fmla="*/ 7 w 331"/>
                  <a:gd name="T21" fmla="*/ 1 h 91"/>
                  <a:gd name="T22" fmla="*/ 6 w 331"/>
                  <a:gd name="T23" fmla="*/ 1 h 91"/>
                  <a:gd name="T24" fmla="*/ 5 w 331"/>
                  <a:gd name="T25" fmla="*/ 1 h 91"/>
                  <a:gd name="T26" fmla="*/ 5 w 331"/>
                  <a:gd name="T27" fmla="*/ 1 h 91"/>
                  <a:gd name="T28" fmla="*/ 4 w 331"/>
                  <a:gd name="T29" fmla="*/ 1 h 91"/>
                  <a:gd name="T30" fmla="*/ 3 w 331"/>
                  <a:gd name="T31" fmla="*/ 1 h 91"/>
                  <a:gd name="T32" fmla="*/ 3 w 331"/>
                  <a:gd name="T33" fmla="*/ 1 h 91"/>
                  <a:gd name="T34" fmla="*/ 2 w 331"/>
                  <a:gd name="T35" fmla="*/ 1 h 91"/>
                  <a:gd name="T36" fmla="*/ 1 w 331"/>
                  <a:gd name="T37" fmla="*/ 1 h 91"/>
                  <a:gd name="T38" fmla="*/ 1 w 331"/>
                  <a:gd name="T39" fmla="*/ 1 h 91"/>
                  <a:gd name="T40" fmla="*/ 0 w 331"/>
                  <a:gd name="T41" fmla="*/ 1 h 91"/>
                  <a:gd name="T42" fmla="*/ 1 w 331"/>
                  <a:gd name="T43" fmla="*/ 1 h 91"/>
                  <a:gd name="T44" fmla="*/ 1 w 331"/>
                  <a:gd name="T45" fmla="*/ 1 h 91"/>
                  <a:gd name="T46" fmla="*/ 2 w 331"/>
                  <a:gd name="T47" fmla="*/ 1 h 91"/>
                  <a:gd name="T48" fmla="*/ 2 w 331"/>
                  <a:gd name="T49" fmla="*/ 1 h 91"/>
                  <a:gd name="T50" fmla="*/ 3 w 331"/>
                  <a:gd name="T51" fmla="*/ 1 h 91"/>
                  <a:gd name="T52" fmla="*/ 4 w 331"/>
                  <a:gd name="T53" fmla="*/ 0 h 91"/>
                  <a:gd name="T54" fmla="*/ 5 w 331"/>
                  <a:gd name="T55" fmla="*/ 1 h 91"/>
                  <a:gd name="T56" fmla="*/ 6 w 331"/>
                  <a:gd name="T57" fmla="*/ 1 h 91"/>
                  <a:gd name="T58" fmla="*/ 6 w 331"/>
                  <a:gd name="T59" fmla="*/ 1 h 91"/>
                  <a:gd name="T60" fmla="*/ 7 w 331"/>
                  <a:gd name="T61" fmla="*/ 1 h 91"/>
                  <a:gd name="T62" fmla="*/ 8 w 331"/>
                  <a:gd name="T63" fmla="*/ 1 h 91"/>
                  <a:gd name="T64" fmla="*/ 9 w 331"/>
                  <a:gd name="T65" fmla="*/ 1 h 91"/>
                  <a:gd name="T66" fmla="*/ 9 w 331"/>
                  <a:gd name="T67" fmla="*/ 2 h 91"/>
                  <a:gd name="T68" fmla="*/ 10 w 331"/>
                  <a:gd name="T69" fmla="*/ 2 h 91"/>
                  <a:gd name="T70" fmla="*/ 10 w 331"/>
                  <a:gd name="T71" fmla="*/ 2 h 91"/>
                  <a:gd name="T72" fmla="*/ 11 w 331"/>
                  <a:gd name="T73" fmla="*/ 3 h 9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31" h="91">
                    <a:moveTo>
                      <a:pt x="330" y="77"/>
                    </a:moveTo>
                    <a:lnTo>
                      <a:pt x="331" y="80"/>
                    </a:lnTo>
                    <a:lnTo>
                      <a:pt x="330" y="84"/>
                    </a:lnTo>
                    <a:lnTo>
                      <a:pt x="329" y="87"/>
                    </a:lnTo>
                    <a:lnTo>
                      <a:pt x="329" y="91"/>
                    </a:lnTo>
                    <a:lnTo>
                      <a:pt x="309" y="72"/>
                    </a:lnTo>
                    <a:lnTo>
                      <a:pt x="289" y="56"/>
                    </a:lnTo>
                    <a:lnTo>
                      <a:pt x="267" y="42"/>
                    </a:lnTo>
                    <a:lnTo>
                      <a:pt x="245" y="32"/>
                    </a:lnTo>
                    <a:lnTo>
                      <a:pt x="222" y="24"/>
                    </a:lnTo>
                    <a:lnTo>
                      <a:pt x="199" y="18"/>
                    </a:lnTo>
                    <a:lnTo>
                      <a:pt x="177" y="13"/>
                    </a:lnTo>
                    <a:lnTo>
                      <a:pt x="154" y="11"/>
                    </a:lnTo>
                    <a:lnTo>
                      <a:pt x="132" y="10"/>
                    </a:lnTo>
                    <a:lnTo>
                      <a:pt x="110" y="10"/>
                    </a:lnTo>
                    <a:lnTo>
                      <a:pt x="88" y="11"/>
                    </a:lnTo>
                    <a:lnTo>
                      <a:pt x="69" y="13"/>
                    </a:lnTo>
                    <a:lnTo>
                      <a:pt x="49" y="16"/>
                    </a:lnTo>
                    <a:lnTo>
                      <a:pt x="32" y="18"/>
                    </a:lnTo>
                    <a:lnTo>
                      <a:pt x="15" y="20"/>
                    </a:lnTo>
                    <a:lnTo>
                      <a:pt x="0" y="23"/>
                    </a:lnTo>
                    <a:lnTo>
                      <a:pt x="10" y="16"/>
                    </a:lnTo>
                    <a:lnTo>
                      <a:pt x="25" y="10"/>
                    </a:lnTo>
                    <a:lnTo>
                      <a:pt x="43" y="5"/>
                    </a:lnTo>
                    <a:lnTo>
                      <a:pt x="63" y="3"/>
                    </a:lnTo>
                    <a:lnTo>
                      <a:pt x="86" y="1"/>
                    </a:lnTo>
                    <a:lnTo>
                      <a:pt x="110" y="0"/>
                    </a:lnTo>
                    <a:lnTo>
                      <a:pt x="135" y="1"/>
                    </a:lnTo>
                    <a:lnTo>
                      <a:pt x="162" y="2"/>
                    </a:lnTo>
                    <a:lnTo>
                      <a:pt x="188" y="5"/>
                    </a:lnTo>
                    <a:lnTo>
                      <a:pt x="214" y="11"/>
                    </a:lnTo>
                    <a:lnTo>
                      <a:pt x="238" y="17"/>
                    </a:lnTo>
                    <a:lnTo>
                      <a:pt x="262" y="26"/>
                    </a:lnTo>
                    <a:lnTo>
                      <a:pt x="283" y="35"/>
                    </a:lnTo>
                    <a:lnTo>
                      <a:pt x="302" y="48"/>
                    </a:lnTo>
                    <a:lnTo>
                      <a:pt x="317" y="61"/>
                    </a:lnTo>
                    <a:lnTo>
                      <a:pt x="330" y="7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721" name="Freeform 219">
                <a:extLst>
                  <a:ext uri="{FF2B5EF4-FFF2-40B4-BE49-F238E27FC236}">
                    <a16:creationId xmlns:a16="http://schemas.microsoft.com/office/drawing/2014/main" xmlns="" id="{E0D979B1-CB9E-41FC-A16F-6FB9DC68F823}"/>
                  </a:ext>
                </a:extLst>
              </p:cNvPr>
              <p:cNvSpPr>
                <a:spLocks/>
              </p:cNvSpPr>
              <p:nvPr/>
            </p:nvSpPr>
            <p:spPr bwMode="auto">
              <a:xfrm>
                <a:off x="2024" y="1107"/>
                <a:ext cx="22" cy="33"/>
              </a:xfrm>
              <a:custGeom>
                <a:avLst/>
                <a:gdLst>
                  <a:gd name="T0" fmla="*/ 2 w 44"/>
                  <a:gd name="T1" fmla="*/ 0 h 67"/>
                  <a:gd name="T2" fmla="*/ 2 w 44"/>
                  <a:gd name="T3" fmla="*/ 0 h 67"/>
                  <a:gd name="T4" fmla="*/ 1 w 44"/>
                  <a:gd name="T5" fmla="*/ 0 h 67"/>
                  <a:gd name="T6" fmla="*/ 1 w 44"/>
                  <a:gd name="T7" fmla="*/ 0 h 67"/>
                  <a:gd name="T8" fmla="*/ 1 w 44"/>
                  <a:gd name="T9" fmla="*/ 1 h 67"/>
                  <a:gd name="T10" fmla="*/ 1 w 44"/>
                  <a:gd name="T11" fmla="*/ 1 h 67"/>
                  <a:gd name="T12" fmla="*/ 1 w 44"/>
                  <a:gd name="T13" fmla="*/ 1 h 67"/>
                  <a:gd name="T14" fmla="*/ 0 w 44"/>
                  <a:gd name="T15" fmla="*/ 1 h 67"/>
                  <a:gd name="T16" fmla="*/ 1 w 44"/>
                  <a:gd name="T17" fmla="*/ 2 h 67"/>
                  <a:gd name="T18" fmla="*/ 1 w 44"/>
                  <a:gd name="T19" fmla="*/ 2 h 67"/>
                  <a:gd name="T20" fmla="*/ 1 w 44"/>
                  <a:gd name="T21" fmla="*/ 1 h 67"/>
                  <a:gd name="T22" fmla="*/ 1 w 44"/>
                  <a:gd name="T23" fmla="*/ 1 h 67"/>
                  <a:gd name="T24" fmla="*/ 1 w 44"/>
                  <a:gd name="T25" fmla="*/ 1 h 67"/>
                  <a:gd name="T26" fmla="*/ 1 w 44"/>
                  <a:gd name="T27" fmla="*/ 1 h 67"/>
                  <a:gd name="T28" fmla="*/ 1 w 44"/>
                  <a:gd name="T29" fmla="*/ 0 h 67"/>
                  <a:gd name="T30" fmla="*/ 2 w 44"/>
                  <a:gd name="T31" fmla="*/ 0 h 67"/>
                  <a:gd name="T32" fmla="*/ 2 w 44"/>
                  <a:gd name="T33" fmla="*/ 0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67">
                    <a:moveTo>
                      <a:pt x="44" y="0"/>
                    </a:moveTo>
                    <a:lnTo>
                      <a:pt x="35" y="7"/>
                    </a:lnTo>
                    <a:lnTo>
                      <a:pt x="26" y="15"/>
                    </a:lnTo>
                    <a:lnTo>
                      <a:pt x="18" y="25"/>
                    </a:lnTo>
                    <a:lnTo>
                      <a:pt x="10" y="37"/>
                    </a:lnTo>
                    <a:lnTo>
                      <a:pt x="4" y="47"/>
                    </a:lnTo>
                    <a:lnTo>
                      <a:pt x="1" y="56"/>
                    </a:lnTo>
                    <a:lnTo>
                      <a:pt x="0" y="63"/>
                    </a:lnTo>
                    <a:lnTo>
                      <a:pt x="1" y="67"/>
                    </a:lnTo>
                    <a:lnTo>
                      <a:pt x="4" y="65"/>
                    </a:lnTo>
                    <a:lnTo>
                      <a:pt x="9" y="61"/>
                    </a:lnTo>
                    <a:lnTo>
                      <a:pt x="14" y="53"/>
                    </a:lnTo>
                    <a:lnTo>
                      <a:pt x="18" y="44"/>
                    </a:lnTo>
                    <a:lnTo>
                      <a:pt x="24" y="32"/>
                    </a:lnTo>
                    <a:lnTo>
                      <a:pt x="30" y="21"/>
                    </a:lnTo>
                    <a:lnTo>
                      <a:pt x="37" y="9"/>
                    </a:lnTo>
                    <a:lnTo>
                      <a:pt x="4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722" name="Freeform 220">
                <a:extLst>
                  <a:ext uri="{FF2B5EF4-FFF2-40B4-BE49-F238E27FC236}">
                    <a16:creationId xmlns:a16="http://schemas.microsoft.com/office/drawing/2014/main" xmlns="" id="{1A5319D7-1F39-4FEA-A547-E36CFDC34B0D}"/>
                  </a:ext>
                </a:extLst>
              </p:cNvPr>
              <p:cNvSpPr>
                <a:spLocks/>
              </p:cNvSpPr>
              <p:nvPr/>
            </p:nvSpPr>
            <p:spPr bwMode="auto">
              <a:xfrm>
                <a:off x="2029" y="1106"/>
                <a:ext cx="33" cy="39"/>
              </a:xfrm>
              <a:custGeom>
                <a:avLst/>
                <a:gdLst>
                  <a:gd name="T0" fmla="*/ 1 w 66"/>
                  <a:gd name="T1" fmla="*/ 3 h 78"/>
                  <a:gd name="T2" fmla="*/ 0 w 66"/>
                  <a:gd name="T3" fmla="*/ 3 h 78"/>
                  <a:gd name="T4" fmla="*/ 1 w 66"/>
                  <a:gd name="T5" fmla="*/ 3 h 78"/>
                  <a:gd name="T6" fmla="*/ 1 w 66"/>
                  <a:gd name="T7" fmla="*/ 2 h 78"/>
                  <a:gd name="T8" fmla="*/ 1 w 66"/>
                  <a:gd name="T9" fmla="*/ 2 h 78"/>
                  <a:gd name="T10" fmla="*/ 1 w 66"/>
                  <a:gd name="T11" fmla="*/ 1 h 78"/>
                  <a:gd name="T12" fmla="*/ 2 w 66"/>
                  <a:gd name="T13" fmla="*/ 1 h 78"/>
                  <a:gd name="T14" fmla="*/ 2 w 66"/>
                  <a:gd name="T15" fmla="*/ 1 h 78"/>
                  <a:gd name="T16" fmla="*/ 3 w 66"/>
                  <a:gd name="T17" fmla="*/ 0 h 78"/>
                  <a:gd name="T18" fmla="*/ 2 w 66"/>
                  <a:gd name="T19" fmla="*/ 1 h 78"/>
                  <a:gd name="T20" fmla="*/ 2 w 66"/>
                  <a:gd name="T21" fmla="*/ 1 h 78"/>
                  <a:gd name="T22" fmla="*/ 2 w 66"/>
                  <a:gd name="T23" fmla="*/ 2 h 78"/>
                  <a:gd name="T24" fmla="*/ 1 w 66"/>
                  <a:gd name="T25" fmla="*/ 2 h 78"/>
                  <a:gd name="T26" fmla="*/ 1 w 66"/>
                  <a:gd name="T27" fmla="*/ 2 h 78"/>
                  <a:gd name="T28" fmla="*/ 1 w 66"/>
                  <a:gd name="T29" fmla="*/ 3 h 78"/>
                  <a:gd name="T30" fmla="*/ 1 w 66"/>
                  <a:gd name="T31" fmla="*/ 3 h 78"/>
                  <a:gd name="T32" fmla="*/ 1 w 66"/>
                  <a:gd name="T33" fmla="*/ 3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6" h="78">
                    <a:moveTo>
                      <a:pt x="1" y="78"/>
                    </a:moveTo>
                    <a:lnTo>
                      <a:pt x="0" y="74"/>
                    </a:lnTo>
                    <a:lnTo>
                      <a:pt x="4" y="65"/>
                    </a:lnTo>
                    <a:lnTo>
                      <a:pt x="9" y="55"/>
                    </a:lnTo>
                    <a:lnTo>
                      <a:pt x="17" y="41"/>
                    </a:lnTo>
                    <a:lnTo>
                      <a:pt x="28" y="28"/>
                    </a:lnTo>
                    <a:lnTo>
                      <a:pt x="39" y="16"/>
                    </a:lnTo>
                    <a:lnTo>
                      <a:pt x="52" y="5"/>
                    </a:lnTo>
                    <a:lnTo>
                      <a:pt x="66" y="0"/>
                    </a:lnTo>
                    <a:lnTo>
                      <a:pt x="58" y="8"/>
                    </a:lnTo>
                    <a:lnTo>
                      <a:pt x="50" y="20"/>
                    </a:lnTo>
                    <a:lnTo>
                      <a:pt x="39" y="33"/>
                    </a:lnTo>
                    <a:lnTo>
                      <a:pt x="29" y="47"/>
                    </a:lnTo>
                    <a:lnTo>
                      <a:pt x="20" y="59"/>
                    </a:lnTo>
                    <a:lnTo>
                      <a:pt x="12" y="70"/>
                    </a:lnTo>
                    <a:lnTo>
                      <a:pt x="5" y="77"/>
                    </a:lnTo>
                    <a:lnTo>
                      <a:pt x="1" y="7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723" name="Freeform 221">
                <a:extLst>
                  <a:ext uri="{FF2B5EF4-FFF2-40B4-BE49-F238E27FC236}">
                    <a16:creationId xmlns:a16="http://schemas.microsoft.com/office/drawing/2014/main" xmlns="" id="{8BEF1EF5-6B21-487D-BA1D-634D8E57AFBE}"/>
                  </a:ext>
                </a:extLst>
              </p:cNvPr>
              <p:cNvSpPr>
                <a:spLocks/>
              </p:cNvSpPr>
              <p:nvPr/>
            </p:nvSpPr>
            <p:spPr bwMode="auto">
              <a:xfrm>
                <a:off x="2051" y="1105"/>
                <a:ext cx="42" cy="46"/>
              </a:xfrm>
              <a:custGeom>
                <a:avLst/>
                <a:gdLst>
                  <a:gd name="T0" fmla="*/ 1 w 84"/>
                  <a:gd name="T1" fmla="*/ 3 h 92"/>
                  <a:gd name="T2" fmla="*/ 0 w 84"/>
                  <a:gd name="T3" fmla="*/ 3 h 92"/>
                  <a:gd name="T4" fmla="*/ 1 w 84"/>
                  <a:gd name="T5" fmla="*/ 3 h 92"/>
                  <a:gd name="T6" fmla="*/ 1 w 84"/>
                  <a:gd name="T7" fmla="*/ 2 h 92"/>
                  <a:gd name="T8" fmla="*/ 1 w 84"/>
                  <a:gd name="T9" fmla="*/ 2 h 92"/>
                  <a:gd name="T10" fmla="*/ 2 w 84"/>
                  <a:gd name="T11" fmla="*/ 1 h 92"/>
                  <a:gd name="T12" fmla="*/ 2 w 84"/>
                  <a:gd name="T13" fmla="*/ 1 h 92"/>
                  <a:gd name="T14" fmla="*/ 3 w 84"/>
                  <a:gd name="T15" fmla="*/ 1 h 92"/>
                  <a:gd name="T16" fmla="*/ 3 w 84"/>
                  <a:gd name="T17" fmla="*/ 0 h 92"/>
                  <a:gd name="T18" fmla="*/ 3 w 84"/>
                  <a:gd name="T19" fmla="*/ 1 h 92"/>
                  <a:gd name="T20" fmla="*/ 3 w 84"/>
                  <a:gd name="T21" fmla="*/ 1 h 92"/>
                  <a:gd name="T22" fmla="*/ 2 w 84"/>
                  <a:gd name="T23" fmla="*/ 2 h 92"/>
                  <a:gd name="T24" fmla="*/ 2 w 84"/>
                  <a:gd name="T25" fmla="*/ 2 h 92"/>
                  <a:gd name="T26" fmla="*/ 1 w 84"/>
                  <a:gd name="T27" fmla="*/ 3 h 92"/>
                  <a:gd name="T28" fmla="*/ 1 w 84"/>
                  <a:gd name="T29" fmla="*/ 3 h 92"/>
                  <a:gd name="T30" fmla="*/ 1 w 84"/>
                  <a:gd name="T31" fmla="*/ 3 h 92"/>
                  <a:gd name="T32" fmla="*/ 1 w 84"/>
                  <a:gd name="T33" fmla="*/ 3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4" h="92">
                    <a:moveTo>
                      <a:pt x="1" y="92"/>
                    </a:moveTo>
                    <a:lnTo>
                      <a:pt x="0" y="88"/>
                    </a:lnTo>
                    <a:lnTo>
                      <a:pt x="5" y="77"/>
                    </a:lnTo>
                    <a:lnTo>
                      <a:pt x="14" y="64"/>
                    </a:lnTo>
                    <a:lnTo>
                      <a:pt x="25" y="49"/>
                    </a:lnTo>
                    <a:lnTo>
                      <a:pt x="39" y="32"/>
                    </a:lnTo>
                    <a:lnTo>
                      <a:pt x="54" y="19"/>
                    </a:lnTo>
                    <a:lnTo>
                      <a:pt x="70" y="7"/>
                    </a:lnTo>
                    <a:lnTo>
                      <a:pt x="84" y="0"/>
                    </a:lnTo>
                    <a:lnTo>
                      <a:pt x="77" y="7"/>
                    </a:lnTo>
                    <a:lnTo>
                      <a:pt x="68" y="20"/>
                    </a:lnTo>
                    <a:lnTo>
                      <a:pt x="55" y="35"/>
                    </a:lnTo>
                    <a:lnTo>
                      <a:pt x="41" y="52"/>
                    </a:lnTo>
                    <a:lnTo>
                      <a:pt x="29" y="68"/>
                    </a:lnTo>
                    <a:lnTo>
                      <a:pt x="16" y="82"/>
                    </a:lnTo>
                    <a:lnTo>
                      <a:pt x="7" y="90"/>
                    </a:lnTo>
                    <a:lnTo>
                      <a:pt x="1" y="9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724" name="Freeform 222">
                <a:extLst>
                  <a:ext uri="{FF2B5EF4-FFF2-40B4-BE49-F238E27FC236}">
                    <a16:creationId xmlns:a16="http://schemas.microsoft.com/office/drawing/2014/main" xmlns="" id="{8C35101A-9F83-4984-B16D-C541FF65AD6C}"/>
                  </a:ext>
                </a:extLst>
              </p:cNvPr>
              <p:cNvSpPr>
                <a:spLocks/>
              </p:cNvSpPr>
              <p:nvPr/>
            </p:nvSpPr>
            <p:spPr bwMode="auto">
              <a:xfrm>
                <a:off x="2084" y="1108"/>
                <a:ext cx="39" cy="51"/>
              </a:xfrm>
              <a:custGeom>
                <a:avLst/>
                <a:gdLst>
                  <a:gd name="T0" fmla="*/ 1 w 77"/>
                  <a:gd name="T1" fmla="*/ 4 h 102"/>
                  <a:gd name="T2" fmla="*/ 0 w 77"/>
                  <a:gd name="T3" fmla="*/ 3 h 102"/>
                  <a:gd name="T4" fmla="*/ 1 w 77"/>
                  <a:gd name="T5" fmla="*/ 3 h 102"/>
                  <a:gd name="T6" fmla="*/ 1 w 77"/>
                  <a:gd name="T7" fmla="*/ 3 h 102"/>
                  <a:gd name="T8" fmla="*/ 1 w 77"/>
                  <a:gd name="T9" fmla="*/ 2 h 102"/>
                  <a:gd name="T10" fmla="*/ 2 w 77"/>
                  <a:gd name="T11" fmla="*/ 2 h 102"/>
                  <a:gd name="T12" fmla="*/ 2 w 77"/>
                  <a:gd name="T13" fmla="*/ 1 h 102"/>
                  <a:gd name="T14" fmla="*/ 2 w 77"/>
                  <a:gd name="T15" fmla="*/ 1 h 102"/>
                  <a:gd name="T16" fmla="*/ 3 w 77"/>
                  <a:gd name="T17" fmla="*/ 0 h 102"/>
                  <a:gd name="T18" fmla="*/ 3 w 77"/>
                  <a:gd name="T19" fmla="*/ 1 h 102"/>
                  <a:gd name="T20" fmla="*/ 2 w 77"/>
                  <a:gd name="T21" fmla="*/ 1 h 102"/>
                  <a:gd name="T22" fmla="*/ 2 w 77"/>
                  <a:gd name="T23" fmla="*/ 2 h 102"/>
                  <a:gd name="T24" fmla="*/ 2 w 77"/>
                  <a:gd name="T25" fmla="*/ 2 h 102"/>
                  <a:gd name="T26" fmla="*/ 1 w 77"/>
                  <a:gd name="T27" fmla="*/ 3 h 102"/>
                  <a:gd name="T28" fmla="*/ 1 w 77"/>
                  <a:gd name="T29" fmla="*/ 3 h 102"/>
                  <a:gd name="T30" fmla="*/ 1 w 77"/>
                  <a:gd name="T31" fmla="*/ 4 h 102"/>
                  <a:gd name="T32" fmla="*/ 1 w 77"/>
                  <a:gd name="T33" fmla="*/ 4 h 10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7" h="102">
                    <a:moveTo>
                      <a:pt x="1" y="102"/>
                    </a:moveTo>
                    <a:lnTo>
                      <a:pt x="0" y="95"/>
                    </a:lnTo>
                    <a:lnTo>
                      <a:pt x="4" y="83"/>
                    </a:lnTo>
                    <a:lnTo>
                      <a:pt x="12" y="68"/>
                    </a:lnTo>
                    <a:lnTo>
                      <a:pt x="24" y="51"/>
                    </a:lnTo>
                    <a:lnTo>
                      <a:pt x="37" y="34"/>
                    </a:lnTo>
                    <a:lnTo>
                      <a:pt x="50" y="19"/>
                    </a:lnTo>
                    <a:lnTo>
                      <a:pt x="64" y="7"/>
                    </a:lnTo>
                    <a:lnTo>
                      <a:pt x="77" y="0"/>
                    </a:lnTo>
                    <a:lnTo>
                      <a:pt x="72" y="8"/>
                    </a:lnTo>
                    <a:lnTo>
                      <a:pt x="63" y="21"/>
                    </a:lnTo>
                    <a:lnTo>
                      <a:pt x="51" y="38"/>
                    </a:lnTo>
                    <a:lnTo>
                      <a:pt x="39" y="57"/>
                    </a:lnTo>
                    <a:lnTo>
                      <a:pt x="26" y="74"/>
                    </a:lnTo>
                    <a:lnTo>
                      <a:pt x="15" y="89"/>
                    </a:lnTo>
                    <a:lnTo>
                      <a:pt x="7" y="99"/>
                    </a:lnTo>
                    <a:lnTo>
                      <a:pt x="1" y="10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725" name="Freeform 223">
                <a:extLst>
                  <a:ext uri="{FF2B5EF4-FFF2-40B4-BE49-F238E27FC236}">
                    <a16:creationId xmlns:a16="http://schemas.microsoft.com/office/drawing/2014/main" xmlns="" id="{06A0C9D0-A948-414E-9B18-E33BEB4D8251}"/>
                  </a:ext>
                </a:extLst>
              </p:cNvPr>
              <p:cNvSpPr>
                <a:spLocks/>
              </p:cNvSpPr>
              <p:nvPr/>
            </p:nvSpPr>
            <p:spPr bwMode="auto">
              <a:xfrm>
                <a:off x="2102" y="1114"/>
                <a:ext cx="33" cy="46"/>
              </a:xfrm>
              <a:custGeom>
                <a:avLst/>
                <a:gdLst>
                  <a:gd name="T0" fmla="*/ 0 w 67"/>
                  <a:gd name="T1" fmla="*/ 3 h 92"/>
                  <a:gd name="T2" fmla="*/ 0 w 67"/>
                  <a:gd name="T3" fmla="*/ 3 h 92"/>
                  <a:gd name="T4" fmla="*/ 0 w 67"/>
                  <a:gd name="T5" fmla="*/ 3 h 92"/>
                  <a:gd name="T6" fmla="*/ 0 w 67"/>
                  <a:gd name="T7" fmla="*/ 2 h 92"/>
                  <a:gd name="T8" fmla="*/ 0 w 67"/>
                  <a:gd name="T9" fmla="*/ 2 h 92"/>
                  <a:gd name="T10" fmla="*/ 1 w 67"/>
                  <a:gd name="T11" fmla="*/ 1 h 92"/>
                  <a:gd name="T12" fmla="*/ 1 w 67"/>
                  <a:gd name="T13" fmla="*/ 1 h 92"/>
                  <a:gd name="T14" fmla="*/ 1 w 67"/>
                  <a:gd name="T15" fmla="*/ 1 h 92"/>
                  <a:gd name="T16" fmla="*/ 2 w 67"/>
                  <a:gd name="T17" fmla="*/ 0 h 92"/>
                  <a:gd name="T18" fmla="*/ 1 w 67"/>
                  <a:gd name="T19" fmla="*/ 1 h 92"/>
                  <a:gd name="T20" fmla="*/ 1 w 67"/>
                  <a:gd name="T21" fmla="*/ 1 h 92"/>
                  <a:gd name="T22" fmla="*/ 1 w 67"/>
                  <a:gd name="T23" fmla="*/ 2 h 92"/>
                  <a:gd name="T24" fmla="*/ 1 w 67"/>
                  <a:gd name="T25" fmla="*/ 2 h 92"/>
                  <a:gd name="T26" fmla="*/ 0 w 67"/>
                  <a:gd name="T27" fmla="*/ 3 h 92"/>
                  <a:gd name="T28" fmla="*/ 0 w 67"/>
                  <a:gd name="T29" fmla="*/ 3 h 92"/>
                  <a:gd name="T30" fmla="*/ 0 w 67"/>
                  <a:gd name="T31" fmla="*/ 3 h 92"/>
                  <a:gd name="T32" fmla="*/ 0 w 67"/>
                  <a:gd name="T33" fmla="*/ 3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92">
                    <a:moveTo>
                      <a:pt x="0" y="92"/>
                    </a:moveTo>
                    <a:lnTo>
                      <a:pt x="0" y="87"/>
                    </a:lnTo>
                    <a:lnTo>
                      <a:pt x="4" y="77"/>
                    </a:lnTo>
                    <a:lnTo>
                      <a:pt x="12" y="62"/>
                    </a:lnTo>
                    <a:lnTo>
                      <a:pt x="22" y="46"/>
                    </a:lnTo>
                    <a:lnTo>
                      <a:pt x="34" y="30"/>
                    </a:lnTo>
                    <a:lnTo>
                      <a:pt x="46" y="15"/>
                    </a:lnTo>
                    <a:lnTo>
                      <a:pt x="57" y="4"/>
                    </a:lnTo>
                    <a:lnTo>
                      <a:pt x="67" y="0"/>
                    </a:lnTo>
                    <a:lnTo>
                      <a:pt x="61" y="8"/>
                    </a:lnTo>
                    <a:lnTo>
                      <a:pt x="53" y="22"/>
                    </a:lnTo>
                    <a:lnTo>
                      <a:pt x="44" y="38"/>
                    </a:lnTo>
                    <a:lnTo>
                      <a:pt x="34" y="54"/>
                    </a:lnTo>
                    <a:lnTo>
                      <a:pt x="24" y="70"/>
                    </a:lnTo>
                    <a:lnTo>
                      <a:pt x="14" y="83"/>
                    </a:lnTo>
                    <a:lnTo>
                      <a:pt x="6" y="91"/>
                    </a:lnTo>
                    <a:lnTo>
                      <a:pt x="0" y="9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726" name="Freeform 224">
                <a:extLst>
                  <a:ext uri="{FF2B5EF4-FFF2-40B4-BE49-F238E27FC236}">
                    <a16:creationId xmlns:a16="http://schemas.microsoft.com/office/drawing/2014/main" xmlns="" id="{872294B7-4D7F-40FB-B5C6-1D547D839B2E}"/>
                  </a:ext>
                </a:extLst>
              </p:cNvPr>
              <p:cNvSpPr>
                <a:spLocks/>
              </p:cNvSpPr>
              <p:nvPr/>
            </p:nvSpPr>
            <p:spPr bwMode="auto">
              <a:xfrm>
                <a:off x="2130" y="1121"/>
                <a:ext cx="29" cy="38"/>
              </a:xfrm>
              <a:custGeom>
                <a:avLst/>
                <a:gdLst>
                  <a:gd name="T0" fmla="*/ 1 w 56"/>
                  <a:gd name="T1" fmla="*/ 2 h 77"/>
                  <a:gd name="T2" fmla="*/ 0 w 56"/>
                  <a:gd name="T3" fmla="*/ 2 h 77"/>
                  <a:gd name="T4" fmla="*/ 1 w 56"/>
                  <a:gd name="T5" fmla="*/ 2 h 77"/>
                  <a:gd name="T6" fmla="*/ 1 w 56"/>
                  <a:gd name="T7" fmla="*/ 1 h 77"/>
                  <a:gd name="T8" fmla="*/ 1 w 56"/>
                  <a:gd name="T9" fmla="*/ 1 h 77"/>
                  <a:gd name="T10" fmla="*/ 1 w 56"/>
                  <a:gd name="T11" fmla="*/ 0 h 77"/>
                  <a:gd name="T12" fmla="*/ 2 w 56"/>
                  <a:gd name="T13" fmla="*/ 0 h 77"/>
                  <a:gd name="T14" fmla="*/ 2 w 56"/>
                  <a:gd name="T15" fmla="*/ 0 h 77"/>
                  <a:gd name="T16" fmla="*/ 2 w 56"/>
                  <a:gd name="T17" fmla="*/ 0 h 77"/>
                  <a:gd name="T18" fmla="*/ 2 w 56"/>
                  <a:gd name="T19" fmla="*/ 0 h 77"/>
                  <a:gd name="T20" fmla="*/ 2 w 56"/>
                  <a:gd name="T21" fmla="*/ 0 h 77"/>
                  <a:gd name="T22" fmla="*/ 2 w 56"/>
                  <a:gd name="T23" fmla="*/ 1 h 77"/>
                  <a:gd name="T24" fmla="*/ 1 w 56"/>
                  <a:gd name="T25" fmla="*/ 1 h 77"/>
                  <a:gd name="T26" fmla="*/ 1 w 56"/>
                  <a:gd name="T27" fmla="*/ 1 h 77"/>
                  <a:gd name="T28" fmla="*/ 1 w 56"/>
                  <a:gd name="T29" fmla="*/ 2 h 77"/>
                  <a:gd name="T30" fmla="*/ 1 w 56"/>
                  <a:gd name="T31" fmla="*/ 2 h 77"/>
                  <a:gd name="T32" fmla="*/ 1 w 56"/>
                  <a:gd name="T33" fmla="*/ 2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77">
                    <a:moveTo>
                      <a:pt x="1" y="77"/>
                    </a:moveTo>
                    <a:lnTo>
                      <a:pt x="0" y="72"/>
                    </a:lnTo>
                    <a:lnTo>
                      <a:pt x="1" y="64"/>
                    </a:lnTo>
                    <a:lnTo>
                      <a:pt x="6" y="52"/>
                    </a:lnTo>
                    <a:lnTo>
                      <a:pt x="14" y="40"/>
                    </a:lnTo>
                    <a:lnTo>
                      <a:pt x="22" y="27"/>
                    </a:lnTo>
                    <a:lnTo>
                      <a:pt x="32" y="15"/>
                    </a:lnTo>
                    <a:lnTo>
                      <a:pt x="44" y="6"/>
                    </a:lnTo>
                    <a:lnTo>
                      <a:pt x="56" y="0"/>
                    </a:lnTo>
                    <a:lnTo>
                      <a:pt x="50" y="9"/>
                    </a:lnTo>
                    <a:lnTo>
                      <a:pt x="44" y="20"/>
                    </a:lnTo>
                    <a:lnTo>
                      <a:pt x="35" y="33"/>
                    </a:lnTo>
                    <a:lnTo>
                      <a:pt x="27" y="47"/>
                    </a:lnTo>
                    <a:lnTo>
                      <a:pt x="18" y="59"/>
                    </a:lnTo>
                    <a:lnTo>
                      <a:pt x="11" y="70"/>
                    </a:lnTo>
                    <a:lnTo>
                      <a:pt x="6" y="75"/>
                    </a:lnTo>
                    <a:lnTo>
                      <a:pt x="1" y="7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727" name="Freeform 225">
                <a:extLst>
                  <a:ext uri="{FF2B5EF4-FFF2-40B4-BE49-F238E27FC236}">
                    <a16:creationId xmlns:a16="http://schemas.microsoft.com/office/drawing/2014/main" xmlns="" id="{94AF813D-A5DA-4A55-8F64-AF120736851C}"/>
                  </a:ext>
                </a:extLst>
              </p:cNvPr>
              <p:cNvSpPr>
                <a:spLocks/>
              </p:cNvSpPr>
              <p:nvPr/>
            </p:nvSpPr>
            <p:spPr bwMode="auto">
              <a:xfrm>
                <a:off x="2171" y="1143"/>
                <a:ext cx="8" cy="23"/>
              </a:xfrm>
              <a:custGeom>
                <a:avLst/>
                <a:gdLst>
                  <a:gd name="T0" fmla="*/ 1 w 15"/>
                  <a:gd name="T1" fmla="*/ 2 h 46"/>
                  <a:gd name="T2" fmla="*/ 0 w 15"/>
                  <a:gd name="T3" fmla="*/ 2 h 46"/>
                  <a:gd name="T4" fmla="*/ 0 w 15"/>
                  <a:gd name="T5" fmla="*/ 1 h 46"/>
                  <a:gd name="T6" fmla="*/ 1 w 15"/>
                  <a:gd name="T7" fmla="*/ 1 h 46"/>
                  <a:gd name="T8" fmla="*/ 1 w 15"/>
                  <a:gd name="T9" fmla="*/ 0 h 46"/>
                  <a:gd name="T10" fmla="*/ 1 w 15"/>
                  <a:gd name="T11" fmla="*/ 1 h 46"/>
                  <a:gd name="T12" fmla="*/ 1 w 15"/>
                  <a:gd name="T13" fmla="*/ 1 h 46"/>
                  <a:gd name="T14" fmla="*/ 1 w 15"/>
                  <a:gd name="T15" fmla="*/ 2 h 46"/>
                  <a:gd name="T16" fmla="*/ 1 w 15"/>
                  <a:gd name="T17" fmla="*/ 2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46">
                    <a:moveTo>
                      <a:pt x="4" y="46"/>
                    </a:moveTo>
                    <a:lnTo>
                      <a:pt x="0" y="38"/>
                    </a:lnTo>
                    <a:lnTo>
                      <a:pt x="0" y="23"/>
                    </a:lnTo>
                    <a:lnTo>
                      <a:pt x="4" y="7"/>
                    </a:lnTo>
                    <a:lnTo>
                      <a:pt x="15" y="0"/>
                    </a:lnTo>
                    <a:lnTo>
                      <a:pt x="9" y="13"/>
                    </a:lnTo>
                    <a:lnTo>
                      <a:pt x="9" y="30"/>
                    </a:lnTo>
                    <a:lnTo>
                      <a:pt x="9" y="44"/>
                    </a:lnTo>
                    <a:lnTo>
                      <a:pt x="4"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728" name="Freeform 226">
                <a:extLst>
                  <a:ext uri="{FF2B5EF4-FFF2-40B4-BE49-F238E27FC236}">
                    <a16:creationId xmlns:a16="http://schemas.microsoft.com/office/drawing/2014/main" xmlns="" id="{3718E17F-4474-4C03-81AF-757513441F49}"/>
                  </a:ext>
                </a:extLst>
              </p:cNvPr>
              <p:cNvSpPr>
                <a:spLocks/>
              </p:cNvSpPr>
              <p:nvPr/>
            </p:nvSpPr>
            <p:spPr bwMode="auto">
              <a:xfrm>
                <a:off x="2042" y="1104"/>
                <a:ext cx="37" cy="43"/>
              </a:xfrm>
              <a:custGeom>
                <a:avLst/>
                <a:gdLst>
                  <a:gd name="T0" fmla="*/ 0 w 75"/>
                  <a:gd name="T1" fmla="*/ 3 h 85"/>
                  <a:gd name="T2" fmla="*/ 0 w 75"/>
                  <a:gd name="T3" fmla="*/ 3 h 85"/>
                  <a:gd name="T4" fmla="*/ 0 w 75"/>
                  <a:gd name="T5" fmla="*/ 3 h 85"/>
                  <a:gd name="T6" fmla="*/ 0 w 75"/>
                  <a:gd name="T7" fmla="*/ 2 h 85"/>
                  <a:gd name="T8" fmla="*/ 0 w 75"/>
                  <a:gd name="T9" fmla="*/ 2 h 85"/>
                  <a:gd name="T10" fmla="*/ 1 w 75"/>
                  <a:gd name="T11" fmla="*/ 1 h 85"/>
                  <a:gd name="T12" fmla="*/ 1 w 75"/>
                  <a:gd name="T13" fmla="*/ 1 h 85"/>
                  <a:gd name="T14" fmla="*/ 1 w 75"/>
                  <a:gd name="T15" fmla="*/ 1 h 85"/>
                  <a:gd name="T16" fmla="*/ 2 w 75"/>
                  <a:gd name="T17" fmla="*/ 0 h 85"/>
                  <a:gd name="T18" fmla="*/ 2 w 75"/>
                  <a:gd name="T19" fmla="*/ 1 h 85"/>
                  <a:gd name="T20" fmla="*/ 1 w 75"/>
                  <a:gd name="T21" fmla="*/ 1 h 85"/>
                  <a:gd name="T22" fmla="*/ 1 w 75"/>
                  <a:gd name="T23" fmla="*/ 2 h 85"/>
                  <a:gd name="T24" fmla="*/ 1 w 75"/>
                  <a:gd name="T25" fmla="*/ 2 h 85"/>
                  <a:gd name="T26" fmla="*/ 0 w 75"/>
                  <a:gd name="T27" fmla="*/ 2 h 85"/>
                  <a:gd name="T28" fmla="*/ 0 w 75"/>
                  <a:gd name="T29" fmla="*/ 3 h 85"/>
                  <a:gd name="T30" fmla="*/ 0 w 75"/>
                  <a:gd name="T31" fmla="*/ 3 h 85"/>
                  <a:gd name="T32" fmla="*/ 0 w 75"/>
                  <a:gd name="T33" fmla="*/ 3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5" h="85">
                    <a:moveTo>
                      <a:pt x="2" y="85"/>
                    </a:moveTo>
                    <a:lnTo>
                      <a:pt x="0" y="81"/>
                    </a:lnTo>
                    <a:lnTo>
                      <a:pt x="4" y="71"/>
                    </a:lnTo>
                    <a:lnTo>
                      <a:pt x="11" y="59"/>
                    </a:lnTo>
                    <a:lnTo>
                      <a:pt x="21" y="45"/>
                    </a:lnTo>
                    <a:lnTo>
                      <a:pt x="34" y="30"/>
                    </a:lnTo>
                    <a:lnTo>
                      <a:pt x="48" y="17"/>
                    </a:lnTo>
                    <a:lnTo>
                      <a:pt x="62" y="7"/>
                    </a:lnTo>
                    <a:lnTo>
                      <a:pt x="75" y="0"/>
                    </a:lnTo>
                    <a:lnTo>
                      <a:pt x="70" y="7"/>
                    </a:lnTo>
                    <a:lnTo>
                      <a:pt x="60" y="18"/>
                    </a:lnTo>
                    <a:lnTo>
                      <a:pt x="50" y="33"/>
                    </a:lnTo>
                    <a:lnTo>
                      <a:pt x="38" y="48"/>
                    </a:lnTo>
                    <a:lnTo>
                      <a:pt x="27" y="63"/>
                    </a:lnTo>
                    <a:lnTo>
                      <a:pt x="15" y="76"/>
                    </a:lnTo>
                    <a:lnTo>
                      <a:pt x="7" y="84"/>
                    </a:lnTo>
                    <a:lnTo>
                      <a:pt x="2" y="8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729" name="Freeform 227">
                <a:extLst>
                  <a:ext uri="{FF2B5EF4-FFF2-40B4-BE49-F238E27FC236}">
                    <a16:creationId xmlns:a16="http://schemas.microsoft.com/office/drawing/2014/main" xmlns="" id="{E383B715-74D4-4661-9E11-B8E0B2A95D2E}"/>
                  </a:ext>
                </a:extLst>
              </p:cNvPr>
              <p:cNvSpPr>
                <a:spLocks/>
              </p:cNvSpPr>
              <p:nvPr/>
            </p:nvSpPr>
            <p:spPr bwMode="auto">
              <a:xfrm>
                <a:off x="2070" y="1105"/>
                <a:ext cx="37" cy="50"/>
              </a:xfrm>
              <a:custGeom>
                <a:avLst/>
                <a:gdLst>
                  <a:gd name="T0" fmla="*/ 1 w 74"/>
                  <a:gd name="T1" fmla="*/ 4 h 99"/>
                  <a:gd name="T2" fmla="*/ 0 w 74"/>
                  <a:gd name="T3" fmla="*/ 3 h 99"/>
                  <a:gd name="T4" fmla="*/ 1 w 74"/>
                  <a:gd name="T5" fmla="*/ 3 h 99"/>
                  <a:gd name="T6" fmla="*/ 1 w 74"/>
                  <a:gd name="T7" fmla="*/ 3 h 99"/>
                  <a:gd name="T8" fmla="*/ 1 w 74"/>
                  <a:gd name="T9" fmla="*/ 2 h 99"/>
                  <a:gd name="T10" fmla="*/ 2 w 74"/>
                  <a:gd name="T11" fmla="*/ 2 h 99"/>
                  <a:gd name="T12" fmla="*/ 2 w 74"/>
                  <a:gd name="T13" fmla="*/ 1 h 99"/>
                  <a:gd name="T14" fmla="*/ 2 w 74"/>
                  <a:gd name="T15" fmla="*/ 1 h 99"/>
                  <a:gd name="T16" fmla="*/ 3 w 74"/>
                  <a:gd name="T17" fmla="*/ 0 h 99"/>
                  <a:gd name="T18" fmla="*/ 3 w 74"/>
                  <a:gd name="T19" fmla="*/ 1 h 99"/>
                  <a:gd name="T20" fmla="*/ 2 w 74"/>
                  <a:gd name="T21" fmla="*/ 1 h 99"/>
                  <a:gd name="T22" fmla="*/ 2 w 74"/>
                  <a:gd name="T23" fmla="*/ 2 h 99"/>
                  <a:gd name="T24" fmla="*/ 2 w 74"/>
                  <a:gd name="T25" fmla="*/ 2 h 99"/>
                  <a:gd name="T26" fmla="*/ 1 w 74"/>
                  <a:gd name="T27" fmla="*/ 3 h 99"/>
                  <a:gd name="T28" fmla="*/ 1 w 74"/>
                  <a:gd name="T29" fmla="*/ 3 h 99"/>
                  <a:gd name="T30" fmla="*/ 1 w 74"/>
                  <a:gd name="T31" fmla="*/ 4 h 99"/>
                  <a:gd name="T32" fmla="*/ 1 w 74"/>
                  <a:gd name="T33" fmla="*/ 4 h 9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4" h="99">
                    <a:moveTo>
                      <a:pt x="1" y="99"/>
                    </a:moveTo>
                    <a:lnTo>
                      <a:pt x="0" y="94"/>
                    </a:lnTo>
                    <a:lnTo>
                      <a:pt x="3" y="82"/>
                    </a:lnTo>
                    <a:lnTo>
                      <a:pt x="11" y="67"/>
                    </a:lnTo>
                    <a:lnTo>
                      <a:pt x="22" y="50"/>
                    </a:lnTo>
                    <a:lnTo>
                      <a:pt x="34" y="33"/>
                    </a:lnTo>
                    <a:lnTo>
                      <a:pt x="48" y="18"/>
                    </a:lnTo>
                    <a:lnTo>
                      <a:pt x="61" y="6"/>
                    </a:lnTo>
                    <a:lnTo>
                      <a:pt x="74" y="0"/>
                    </a:lnTo>
                    <a:lnTo>
                      <a:pt x="69" y="8"/>
                    </a:lnTo>
                    <a:lnTo>
                      <a:pt x="60" y="21"/>
                    </a:lnTo>
                    <a:lnTo>
                      <a:pt x="49" y="38"/>
                    </a:lnTo>
                    <a:lnTo>
                      <a:pt x="38" y="56"/>
                    </a:lnTo>
                    <a:lnTo>
                      <a:pt x="25" y="73"/>
                    </a:lnTo>
                    <a:lnTo>
                      <a:pt x="15" y="88"/>
                    </a:lnTo>
                    <a:lnTo>
                      <a:pt x="6" y="97"/>
                    </a:lnTo>
                    <a:lnTo>
                      <a:pt x="1" y="9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730" name="Freeform 228">
                <a:extLst>
                  <a:ext uri="{FF2B5EF4-FFF2-40B4-BE49-F238E27FC236}">
                    <a16:creationId xmlns:a16="http://schemas.microsoft.com/office/drawing/2014/main" xmlns="" id="{FE413CC8-BC06-4926-B969-4CD964520B93}"/>
                  </a:ext>
                </a:extLst>
              </p:cNvPr>
              <p:cNvSpPr>
                <a:spLocks/>
              </p:cNvSpPr>
              <p:nvPr/>
            </p:nvSpPr>
            <p:spPr bwMode="auto">
              <a:xfrm>
                <a:off x="2119" y="1114"/>
                <a:ext cx="28" cy="48"/>
              </a:xfrm>
              <a:custGeom>
                <a:avLst/>
                <a:gdLst>
                  <a:gd name="T0" fmla="*/ 1 w 55"/>
                  <a:gd name="T1" fmla="*/ 3 h 95"/>
                  <a:gd name="T2" fmla="*/ 0 w 55"/>
                  <a:gd name="T3" fmla="*/ 3 h 95"/>
                  <a:gd name="T4" fmla="*/ 1 w 55"/>
                  <a:gd name="T5" fmla="*/ 3 h 95"/>
                  <a:gd name="T6" fmla="*/ 1 w 55"/>
                  <a:gd name="T7" fmla="*/ 3 h 95"/>
                  <a:gd name="T8" fmla="*/ 1 w 55"/>
                  <a:gd name="T9" fmla="*/ 2 h 95"/>
                  <a:gd name="T10" fmla="*/ 1 w 55"/>
                  <a:gd name="T11" fmla="*/ 2 h 95"/>
                  <a:gd name="T12" fmla="*/ 1 w 55"/>
                  <a:gd name="T13" fmla="*/ 1 h 95"/>
                  <a:gd name="T14" fmla="*/ 2 w 55"/>
                  <a:gd name="T15" fmla="*/ 1 h 95"/>
                  <a:gd name="T16" fmla="*/ 2 w 55"/>
                  <a:gd name="T17" fmla="*/ 0 h 95"/>
                  <a:gd name="T18" fmla="*/ 2 w 55"/>
                  <a:gd name="T19" fmla="*/ 1 h 95"/>
                  <a:gd name="T20" fmla="*/ 2 w 55"/>
                  <a:gd name="T21" fmla="*/ 1 h 95"/>
                  <a:gd name="T22" fmla="*/ 2 w 55"/>
                  <a:gd name="T23" fmla="*/ 2 h 95"/>
                  <a:gd name="T24" fmla="*/ 1 w 55"/>
                  <a:gd name="T25" fmla="*/ 2 h 95"/>
                  <a:gd name="T26" fmla="*/ 1 w 55"/>
                  <a:gd name="T27" fmla="*/ 3 h 95"/>
                  <a:gd name="T28" fmla="*/ 1 w 55"/>
                  <a:gd name="T29" fmla="*/ 3 h 95"/>
                  <a:gd name="T30" fmla="*/ 1 w 55"/>
                  <a:gd name="T31" fmla="*/ 3 h 95"/>
                  <a:gd name="T32" fmla="*/ 1 w 55"/>
                  <a:gd name="T33" fmla="*/ 3 h 9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5" h="95">
                    <a:moveTo>
                      <a:pt x="1" y="95"/>
                    </a:moveTo>
                    <a:lnTo>
                      <a:pt x="0" y="90"/>
                    </a:lnTo>
                    <a:lnTo>
                      <a:pt x="1" y="79"/>
                    </a:lnTo>
                    <a:lnTo>
                      <a:pt x="6" y="65"/>
                    </a:lnTo>
                    <a:lnTo>
                      <a:pt x="13" y="49"/>
                    </a:lnTo>
                    <a:lnTo>
                      <a:pt x="21" y="33"/>
                    </a:lnTo>
                    <a:lnTo>
                      <a:pt x="31" y="18"/>
                    </a:lnTo>
                    <a:lnTo>
                      <a:pt x="43" y="7"/>
                    </a:lnTo>
                    <a:lnTo>
                      <a:pt x="55" y="0"/>
                    </a:lnTo>
                    <a:lnTo>
                      <a:pt x="49" y="9"/>
                    </a:lnTo>
                    <a:lnTo>
                      <a:pt x="43" y="22"/>
                    </a:lnTo>
                    <a:lnTo>
                      <a:pt x="34" y="38"/>
                    </a:lnTo>
                    <a:lnTo>
                      <a:pt x="26" y="55"/>
                    </a:lnTo>
                    <a:lnTo>
                      <a:pt x="18" y="71"/>
                    </a:lnTo>
                    <a:lnTo>
                      <a:pt x="11" y="85"/>
                    </a:lnTo>
                    <a:lnTo>
                      <a:pt x="6" y="93"/>
                    </a:lnTo>
                    <a:lnTo>
                      <a:pt x="1" y="9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16398" name="Freeform 229">
              <a:extLst>
                <a:ext uri="{FF2B5EF4-FFF2-40B4-BE49-F238E27FC236}">
                  <a16:creationId xmlns:a16="http://schemas.microsoft.com/office/drawing/2014/main" xmlns="" id="{856EEA01-FDA9-4E9B-ADED-53BE5F24B483}"/>
                </a:ext>
              </a:extLst>
            </p:cNvPr>
            <p:cNvSpPr>
              <a:spLocks/>
            </p:cNvSpPr>
            <p:nvPr/>
          </p:nvSpPr>
          <p:spPr bwMode="auto">
            <a:xfrm>
              <a:off x="2139" y="1126"/>
              <a:ext cx="29" cy="36"/>
            </a:xfrm>
            <a:custGeom>
              <a:avLst/>
              <a:gdLst>
                <a:gd name="T0" fmla="*/ 1 w 58"/>
                <a:gd name="T1" fmla="*/ 3 h 70"/>
                <a:gd name="T2" fmla="*/ 0 w 58"/>
                <a:gd name="T3" fmla="*/ 3 h 70"/>
                <a:gd name="T4" fmla="*/ 1 w 58"/>
                <a:gd name="T5" fmla="*/ 2 h 70"/>
                <a:gd name="T6" fmla="*/ 1 w 58"/>
                <a:gd name="T7" fmla="*/ 2 h 70"/>
                <a:gd name="T8" fmla="*/ 1 w 58"/>
                <a:gd name="T9" fmla="*/ 1 h 70"/>
                <a:gd name="T10" fmla="*/ 1 w 58"/>
                <a:gd name="T11" fmla="*/ 1 h 70"/>
                <a:gd name="T12" fmla="*/ 2 w 58"/>
                <a:gd name="T13" fmla="*/ 1 h 70"/>
                <a:gd name="T14" fmla="*/ 2 w 58"/>
                <a:gd name="T15" fmla="*/ 1 h 70"/>
                <a:gd name="T16" fmla="*/ 2 w 58"/>
                <a:gd name="T17" fmla="*/ 0 h 70"/>
                <a:gd name="T18" fmla="*/ 2 w 58"/>
                <a:gd name="T19" fmla="*/ 1 h 70"/>
                <a:gd name="T20" fmla="*/ 2 w 58"/>
                <a:gd name="T21" fmla="*/ 1 h 70"/>
                <a:gd name="T22" fmla="*/ 2 w 58"/>
                <a:gd name="T23" fmla="*/ 1 h 70"/>
                <a:gd name="T24" fmla="*/ 1 w 58"/>
                <a:gd name="T25" fmla="*/ 2 h 70"/>
                <a:gd name="T26" fmla="*/ 1 w 58"/>
                <a:gd name="T27" fmla="*/ 2 h 70"/>
                <a:gd name="T28" fmla="*/ 1 w 58"/>
                <a:gd name="T29" fmla="*/ 2 h 70"/>
                <a:gd name="T30" fmla="*/ 1 w 58"/>
                <a:gd name="T31" fmla="*/ 3 h 70"/>
                <a:gd name="T32" fmla="*/ 1 w 58"/>
                <a:gd name="T33" fmla="*/ 3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70">
                  <a:moveTo>
                    <a:pt x="1" y="70"/>
                  </a:moveTo>
                  <a:lnTo>
                    <a:pt x="0" y="66"/>
                  </a:lnTo>
                  <a:lnTo>
                    <a:pt x="5" y="56"/>
                  </a:lnTo>
                  <a:lnTo>
                    <a:pt x="12" y="45"/>
                  </a:lnTo>
                  <a:lnTo>
                    <a:pt x="21" y="32"/>
                  </a:lnTo>
                  <a:lnTo>
                    <a:pt x="31" y="21"/>
                  </a:lnTo>
                  <a:lnTo>
                    <a:pt x="42" y="9"/>
                  </a:lnTo>
                  <a:lnTo>
                    <a:pt x="51" y="2"/>
                  </a:lnTo>
                  <a:lnTo>
                    <a:pt x="58" y="0"/>
                  </a:lnTo>
                  <a:lnTo>
                    <a:pt x="53" y="7"/>
                  </a:lnTo>
                  <a:lnTo>
                    <a:pt x="46" y="16"/>
                  </a:lnTo>
                  <a:lnTo>
                    <a:pt x="38" y="28"/>
                  </a:lnTo>
                  <a:lnTo>
                    <a:pt x="30" y="39"/>
                  </a:lnTo>
                  <a:lnTo>
                    <a:pt x="21" y="51"/>
                  </a:lnTo>
                  <a:lnTo>
                    <a:pt x="13" y="61"/>
                  </a:lnTo>
                  <a:lnTo>
                    <a:pt x="6" y="68"/>
                  </a:lnTo>
                  <a:lnTo>
                    <a:pt x="1"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399" name="Freeform 230">
              <a:extLst>
                <a:ext uri="{FF2B5EF4-FFF2-40B4-BE49-F238E27FC236}">
                  <a16:creationId xmlns:a16="http://schemas.microsoft.com/office/drawing/2014/main" xmlns="" id="{58A67A7C-29CD-40D4-B637-263067B542D2}"/>
                </a:ext>
              </a:extLst>
            </p:cNvPr>
            <p:cNvSpPr>
              <a:spLocks/>
            </p:cNvSpPr>
            <p:nvPr/>
          </p:nvSpPr>
          <p:spPr bwMode="auto">
            <a:xfrm>
              <a:off x="2161" y="1131"/>
              <a:ext cx="11" cy="26"/>
            </a:xfrm>
            <a:custGeom>
              <a:avLst/>
              <a:gdLst>
                <a:gd name="T0" fmla="*/ 1 w 22"/>
                <a:gd name="T1" fmla="*/ 2 h 52"/>
                <a:gd name="T2" fmla="*/ 0 w 22"/>
                <a:gd name="T3" fmla="*/ 2 h 52"/>
                <a:gd name="T4" fmla="*/ 1 w 22"/>
                <a:gd name="T5" fmla="*/ 1 h 52"/>
                <a:gd name="T6" fmla="*/ 1 w 22"/>
                <a:gd name="T7" fmla="*/ 1 h 52"/>
                <a:gd name="T8" fmla="*/ 1 w 22"/>
                <a:gd name="T9" fmla="*/ 0 h 52"/>
                <a:gd name="T10" fmla="*/ 1 w 22"/>
                <a:gd name="T11" fmla="*/ 1 h 52"/>
                <a:gd name="T12" fmla="*/ 1 w 22"/>
                <a:gd name="T13" fmla="*/ 1 h 52"/>
                <a:gd name="T14" fmla="*/ 1 w 22"/>
                <a:gd name="T15" fmla="*/ 2 h 52"/>
                <a:gd name="T16" fmla="*/ 1 w 22"/>
                <a:gd name="T17" fmla="*/ 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52">
                  <a:moveTo>
                    <a:pt x="2" y="52"/>
                  </a:moveTo>
                  <a:lnTo>
                    <a:pt x="0" y="43"/>
                  </a:lnTo>
                  <a:lnTo>
                    <a:pt x="3" y="26"/>
                  </a:lnTo>
                  <a:lnTo>
                    <a:pt x="10" y="8"/>
                  </a:lnTo>
                  <a:lnTo>
                    <a:pt x="22" y="0"/>
                  </a:lnTo>
                  <a:lnTo>
                    <a:pt x="14" y="14"/>
                  </a:lnTo>
                  <a:lnTo>
                    <a:pt x="11" y="32"/>
                  </a:lnTo>
                  <a:lnTo>
                    <a:pt x="8" y="49"/>
                  </a:lnTo>
                  <a:lnTo>
                    <a:pt x="2"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00" name="Freeform 231">
              <a:extLst>
                <a:ext uri="{FF2B5EF4-FFF2-40B4-BE49-F238E27FC236}">
                  <a16:creationId xmlns:a16="http://schemas.microsoft.com/office/drawing/2014/main" xmlns="" id="{1A1E2B87-DC0F-4809-97C6-B5E86E89F4DD}"/>
                </a:ext>
              </a:extLst>
            </p:cNvPr>
            <p:cNvSpPr>
              <a:spLocks/>
            </p:cNvSpPr>
            <p:nvPr/>
          </p:nvSpPr>
          <p:spPr bwMode="auto">
            <a:xfrm>
              <a:off x="2011" y="1111"/>
              <a:ext cx="22" cy="20"/>
            </a:xfrm>
            <a:custGeom>
              <a:avLst/>
              <a:gdLst>
                <a:gd name="T0" fmla="*/ 1 w 45"/>
                <a:gd name="T1" fmla="*/ 0 h 40"/>
                <a:gd name="T2" fmla="*/ 1 w 45"/>
                <a:gd name="T3" fmla="*/ 1 h 40"/>
                <a:gd name="T4" fmla="*/ 1 w 45"/>
                <a:gd name="T5" fmla="*/ 1 h 40"/>
                <a:gd name="T6" fmla="*/ 0 w 45"/>
                <a:gd name="T7" fmla="*/ 1 h 40"/>
                <a:gd name="T8" fmla="*/ 0 w 45"/>
                <a:gd name="T9" fmla="*/ 1 h 40"/>
                <a:gd name="T10" fmla="*/ 0 w 45"/>
                <a:gd name="T11" fmla="*/ 1 h 40"/>
                <a:gd name="T12" fmla="*/ 0 w 45"/>
                <a:gd name="T13" fmla="*/ 2 h 40"/>
                <a:gd name="T14" fmla="*/ 0 w 45"/>
                <a:gd name="T15" fmla="*/ 2 h 40"/>
                <a:gd name="T16" fmla="*/ 0 w 45"/>
                <a:gd name="T17" fmla="*/ 2 h 40"/>
                <a:gd name="T18" fmla="*/ 0 w 45"/>
                <a:gd name="T19" fmla="*/ 2 h 40"/>
                <a:gd name="T20" fmla="*/ 0 w 45"/>
                <a:gd name="T21" fmla="*/ 1 h 40"/>
                <a:gd name="T22" fmla="*/ 0 w 45"/>
                <a:gd name="T23" fmla="*/ 1 h 40"/>
                <a:gd name="T24" fmla="*/ 0 w 45"/>
                <a:gd name="T25" fmla="*/ 1 h 40"/>
                <a:gd name="T26" fmla="*/ 0 w 45"/>
                <a:gd name="T27" fmla="*/ 1 h 40"/>
                <a:gd name="T28" fmla="*/ 1 w 45"/>
                <a:gd name="T29" fmla="*/ 1 h 40"/>
                <a:gd name="T30" fmla="*/ 1 w 45"/>
                <a:gd name="T31" fmla="*/ 1 h 40"/>
                <a:gd name="T32" fmla="*/ 1 w 45"/>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40">
                  <a:moveTo>
                    <a:pt x="45" y="0"/>
                  </a:moveTo>
                  <a:lnTo>
                    <a:pt x="42" y="3"/>
                  </a:lnTo>
                  <a:lnTo>
                    <a:pt x="37" y="9"/>
                  </a:lnTo>
                  <a:lnTo>
                    <a:pt x="31" y="17"/>
                  </a:lnTo>
                  <a:lnTo>
                    <a:pt x="26" y="25"/>
                  </a:lnTo>
                  <a:lnTo>
                    <a:pt x="19" y="32"/>
                  </a:lnTo>
                  <a:lnTo>
                    <a:pt x="12" y="38"/>
                  </a:lnTo>
                  <a:lnTo>
                    <a:pt x="6" y="40"/>
                  </a:lnTo>
                  <a:lnTo>
                    <a:pt x="1" y="39"/>
                  </a:lnTo>
                  <a:lnTo>
                    <a:pt x="0" y="34"/>
                  </a:lnTo>
                  <a:lnTo>
                    <a:pt x="3" y="30"/>
                  </a:lnTo>
                  <a:lnTo>
                    <a:pt x="8" y="24"/>
                  </a:lnTo>
                  <a:lnTo>
                    <a:pt x="15" y="18"/>
                  </a:lnTo>
                  <a:lnTo>
                    <a:pt x="24" y="13"/>
                  </a:lnTo>
                  <a:lnTo>
                    <a:pt x="33" y="8"/>
                  </a:lnTo>
                  <a:lnTo>
                    <a:pt x="39" y="3"/>
                  </a:lnTo>
                  <a:lnTo>
                    <a:pt x="4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01" name="Freeform 232">
              <a:extLst>
                <a:ext uri="{FF2B5EF4-FFF2-40B4-BE49-F238E27FC236}">
                  <a16:creationId xmlns:a16="http://schemas.microsoft.com/office/drawing/2014/main" xmlns="" id="{D7C9A5A3-9110-45C9-A7EA-580277C6F1FB}"/>
                </a:ext>
              </a:extLst>
            </p:cNvPr>
            <p:cNvSpPr>
              <a:spLocks/>
            </p:cNvSpPr>
            <p:nvPr/>
          </p:nvSpPr>
          <p:spPr bwMode="auto">
            <a:xfrm>
              <a:off x="2001" y="1110"/>
              <a:ext cx="28" cy="6"/>
            </a:xfrm>
            <a:custGeom>
              <a:avLst/>
              <a:gdLst>
                <a:gd name="T0" fmla="*/ 2 w 54"/>
                <a:gd name="T1" fmla="*/ 1 h 11"/>
                <a:gd name="T2" fmla="*/ 2 w 54"/>
                <a:gd name="T3" fmla="*/ 1 h 11"/>
                <a:gd name="T4" fmla="*/ 2 w 54"/>
                <a:gd name="T5" fmla="*/ 1 h 11"/>
                <a:gd name="T6" fmla="*/ 2 w 54"/>
                <a:gd name="T7" fmla="*/ 1 h 11"/>
                <a:gd name="T8" fmla="*/ 1 w 54"/>
                <a:gd name="T9" fmla="*/ 1 h 11"/>
                <a:gd name="T10" fmla="*/ 1 w 54"/>
                <a:gd name="T11" fmla="*/ 0 h 11"/>
                <a:gd name="T12" fmla="*/ 1 w 54"/>
                <a:gd name="T13" fmla="*/ 1 h 11"/>
                <a:gd name="T14" fmla="*/ 1 w 54"/>
                <a:gd name="T15" fmla="*/ 1 h 11"/>
                <a:gd name="T16" fmla="*/ 0 w 54"/>
                <a:gd name="T17" fmla="*/ 1 h 11"/>
                <a:gd name="T18" fmla="*/ 1 w 54"/>
                <a:gd name="T19" fmla="*/ 1 h 11"/>
                <a:gd name="T20" fmla="*/ 1 w 54"/>
                <a:gd name="T21" fmla="*/ 1 h 11"/>
                <a:gd name="T22" fmla="*/ 1 w 54"/>
                <a:gd name="T23" fmla="*/ 1 h 11"/>
                <a:gd name="T24" fmla="*/ 1 w 54"/>
                <a:gd name="T25" fmla="*/ 1 h 11"/>
                <a:gd name="T26" fmla="*/ 1 w 54"/>
                <a:gd name="T27" fmla="*/ 1 h 11"/>
                <a:gd name="T28" fmla="*/ 2 w 54"/>
                <a:gd name="T29" fmla="*/ 1 h 11"/>
                <a:gd name="T30" fmla="*/ 2 w 54"/>
                <a:gd name="T31" fmla="*/ 1 h 11"/>
                <a:gd name="T32" fmla="*/ 2 w 54"/>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11">
                  <a:moveTo>
                    <a:pt x="54" y="3"/>
                  </a:moveTo>
                  <a:lnTo>
                    <a:pt x="51" y="3"/>
                  </a:lnTo>
                  <a:lnTo>
                    <a:pt x="44" y="2"/>
                  </a:lnTo>
                  <a:lnTo>
                    <a:pt x="34" y="1"/>
                  </a:lnTo>
                  <a:lnTo>
                    <a:pt x="25" y="1"/>
                  </a:lnTo>
                  <a:lnTo>
                    <a:pt x="16" y="0"/>
                  </a:lnTo>
                  <a:lnTo>
                    <a:pt x="8" y="1"/>
                  </a:lnTo>
                  <a:lnTo>
                    <a:pt x="2" y="3"/>
                  </a:lnTo>
                  <a:lnTo>
                    <a:pt x="0" y="6"/>
                  </a:lnTo>
                  <a:lnTo>
                    <a:pt x="1" y="10"/>
                  </a:lnTo>
                  <a:lnTo>
                    <a:pt x="7" y="11"/>
                  </a:lnTo>
                  <a:lnTo>
                    <a:pt x="14" y="11"/>
                  </a:lnTo>
                  <a:lnTo>
                    <a:pt x="22" y="10"/>
                  </a:lnTo>
                  <a:lnTo>
                    <a:pt x="31" y="9"/>
                  </a:lnTo>
                  <a:lnTo>
                    <a:pt x="40" y="6"/>
                  </a:lnTo>
                  <a:lnTo>
                    <a:pt x="48" y="4"/>
                  </a:lnTo>
                  <a:lnTo>
                    <a:pt x="54"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02" name="Freeform 233">
              <a:extLst>
                <a:ext uri="{FF2B5EF4-FFF2-40B4-BE49-F238E27FC236}">
                  <a16:creationId xmlns:a16="http://schemas.microsoft.com/office/drawing/2014/main" xmlns="" id="{905CFA3C-35B2-41E5-87CE-FE6E25C78DEA}"/>
                </a:ext>
              </a:extLst>
            </p:cNvPr>
            <p:cNvSpPr>
              <a:spLocks/>
            </p:cNvSpPr>
            <p:nvPr/>
          </p:nvSpPr>
          <p:spPr bwMode="auto">
            <a:xfrm>
              <a:off x="2008" y="1089"/>
              <a:ext cx="26" cy="23"/>
            </a:xfrm>
            <a:custGeom>
              <a:avLst/>
              <a:gdLst>
                <a:gd name="T0" fmla="*/ 2 w 51"/>
                <a:gd name="T1" fmla="*/ 2 h 45"/>
                <a:gd name="T2" fmla="*/ 2 w 51"/>
                <a:gd name="T3" fmla="*/ 2 h 45"/>
                <a:gd name="T4" fmla="*/ 2 w 51"/>
                <a:gd name="T5" fmla="*/ 2 h 45"/>
                <a:gd name="T6" fmla="*/ 1 w 51"/>
                <a:gd name="T7" fmla="*/ 1 h 45"/>
                <a:gd name="T8" fmla="*/ 1 w 51"/>
                <a:gd name="T9" fmla="*/ 1 h 45"/>
                <a:gd name="T10" fmla="*/ 1 w 51"/>
                <a:gd name="T11" fmla="*/ 1 h 45"/>
                <a:gd name="T12" fmla="*/ 1 w 51"/>
                <a:gd name="T13" fmla="*/ 1 h 45"/>
                <a:gd name="T14" fmla="*/ 0 w 51"/>
                <a:gd name="T15" fmla="*/ 1 h 45"/>
                <a:gd name="T16" fmla="*/ 1 w 51"/>
                <a:gd name="T17" fmla="*/ 0 h 45"/>
                <a:gd name="T18" fmla="*/ 1 w 51"/>
                <a:gd name="T19" fmla="*/ 0 h 45"/>
                <a:gd name="T20" fmla="*/ 1 w 51"/>
                <a:gd name="T21" fmla="*/ 1 h 45"/>
                <a:gd name="T22" fmla="*/ 1 w 51"/>
                <a:gd name="T23" fmla="*/ 1 h 45"/>
                <a:gd name="T24" fmla="*/ 1 w 51"/>
                <a:gd name="T25" fmla="*/ 1 h 45"/>
                <a:gd name="T26" fmla="*/ 2 w 51"/>
                <a:gd name="T27" fmla="*/ 1 h 45"/>
                <a:gd name="T28" fmla="*/ 2 w 51"/>
                <a:gd name="T29" fmla="*/ 2 h 45"/>
                <a:gd name="T30" fmla="*/ 2 w 51"/>
                <a:gd name="T31" fmla="*/ 2 h 45"/>
                <a:gd name="T32" fmla="*/ 2 w 51"/>
                <a:gd name="T33" fmla="*/ 2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5">
                  <a:moveTo>
                    <a:pt x="51" y="45"/>
                  </a:moveTo>
                  <a:lnTo>
                    <a:pt x="44" y="40"/>
                  </a:lnTo>
                  <a:lnTo>
                    <a:pt x="35" y="35"/>
                  </a:lnTo>
                  <a:lnTo>
                    <a:pt x="26" y="28"/>
                  </a:lnTo>
                  <a:lnTo>
                    <a:pt x="17" y="21"/>
                  </a:lnTo>
                  <a:lnTo>
                    <a:pt x="9" y="14"/>
                  </a:lnTo>
                  <a:lnTo>
                    <a:pt x="3" y="8"/>
                  </a:lnTo>
                  <a:lnTo>
                    <a:pt x="0" y="4"/>
                  </a:lnTo>
                  <a:lnTo>
                    <a:pt x="1" y="0"/>
                  </a:lnTo>
                  <a:lnTo>
                    <a:pt x="5" y="0"/>
                  </a:lnTo>
                  <a:lnTo>
                    <a:pt x="11" y="4"/>
                  </a:lnTo>
                  <a:lnTo>
                    <a:pt x="18" y="9"/>
                  </a:lnTo>
                  <a:lnTo>
                    <a:pt x="26" y="17"/>
                  </a:lnTo>
                  <a:lnTo>
                    <a:pt x="34" y="25"/>
                  </a:lnTo>
                  <a:lnTo>
                    <a:pt x="41" y="34"/>
                  </a:lnTo>
                  <a:lnTo>
                    <a:pt x="47" y="40"/>
                  </a:lnTo>
                  <a:lnTo>
                    <a:pt x="51" y="4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03" name="Freeform 234">
              <a:extLst>
                <a:ext uri="{FF2B5EF4-FFF2-40B4-BE49-F238E27FC236}">
                  <a16:creationId xmlns:a16="http://schemas.microsoft.com/office/drawing/2014/main" xmlns="" id="{D7791AAA-9F8E-4C07-82C1-2823E033D959}"/>
                </a:ext>
              </a:extLst>
            </p:cNvPr>
            <p:cNvSpPr>
              <a:spLocks/>
            </p:cNvSpPr>
            <p:nvPr/>
          </p:nvSpPr>
          <p:spPr bwMode="auto">
            <a:xfrm>
              <a:off x="2165" y="1094"/>
              <a:ext cx="7" cy="34"/>
            </a:xfrm>
            <a:custGeom>
              <a:avLst/>
              <a:gdLst>
                <a:gd name="T0" fmla="*/ 0 w 15"/>
                <a:gd name="T1" fmla="*/ 3 h 68"/>
                <a:gd name="T2" fmla="*/ 0 w 15"/>
                <a:gd name="T3" fmla="*/ 2 h 68"/>
                <a:gd name="T4" fmla="*/ 0 w 15"/>
                <a:gd name="T5" fmla="*/ 1 h 68"/>
                <a:gd name="T6" fmla="*/ 0 w 15"/>
                <a:gd name="T7" fmla="*/ 1 h 68"/>
                <a:gd name="T8" fmla="*/ 0 w 15"/>
                <a:gd name="T9" fmla="*/ 0 h 68"/>
                <a:gd name="T10" fmla="*/ 0 w 15"/>
                <a:gd name="T11" fmla="*/ 1 h 68"/>
                <a:gd name="T12" fmla="*/ 0 w 15"/>
                <a:gd name="T13" fmla="*/ 1 h 68"/>
                <a:gd name="T14" fmla="*/ 0 w 15"/>
                <a:gd name="T15" fmla="*/ 2 h 68"/>
                <a:gd name="T16" fmla="*/ 0 w 15"/>
                <a:gd name="T17" fmla="*/ 3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68">
                  <a:moveTo>
                    <a:pt x="3" y="68"/>
                  </a:moveTo>
                  <a:lnTo>
                    <a:pt x="1" y="51"/>
                  </a:lnTo>
                  <a:lnTo>
                    <a:pt x="0" y="28"/>
                  </a:lnTo>
                  <a:lnTo>
                    <a:pt x="1" y="10"/>
                  </a:lnTo>
                  <a:lnTo>
                    <a:pt x="9" y="0"/>
                  </a:lnTo>
                  <a:lnTo>
                    <a:pt x="15" y="8"/>
                  </a:lnTo>
                  <a:lnTo>
                    <a:pt x="13" y="27"/>
                  </a:lnTo>
                  <a:lnTo>
                    <a:pt x="7" y="50"/>
                  </a:lnTo>
                  <a:lnTo>
                    <a:pt x="3"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04" name="Freeform 235">
              <a:extLst>
                <a:ext uri="{FF2B5EF4-FFF2-40B4-BE49-F238E27FC236}">
                  <a16:creationId xmlns:a16="http://schemas.microsoft.com/office/drawing/2014/main" xmlns="" id="{E22FE3BF-2E5E-4783-8E3A-9C6C2B24599D}"/>
                </a:ext>
              </a:extLst>
            </p:cNvPr>
            <p:cNvSpPr>
              <a:spLocks/>
            </p:cNvSpPr>
            <p:nvPr/>
          </p:nvSpPr>
          <p:spPr bwMode="auto">
            <a:xfrm>
              <a:off x="2172" y="1101"/>
              <a:ext cx="15" cy="32"/>
            </a:xfrm>
            <a:custGeom>
              <a:avLst/>
              <a:gdLst>
                <a:gd name="T0" fmla="*/ 0 w 30"/>
                <a:gd name="T1" fmla="*/ 2 h 65"/>
                <a:gd name="T2" fmla="*/ 1 w 30"/>
                <a:gd name="T3" fmla="*/ 1 h 65"/>
                <a:gd name="T4" fmla="*/ 1 w 30"/>
                <a:gd name="T5" fmla="*/ 0 h 65"/>
                <a:gd name="T6" fmla="*/ 1 w 30"/>
                <a:gd name="T7" fmla="*/ 0 h 65"/>
                <a:gd name="T8" fmla="*/ 1 w 30"/>
                <a:gd name="T9" fmla="*/ 0 h 65"/>
                <a:gd name="T10" fmla="*/ 1 w 30"/>
                <a:gd name="T11" fmla="*/ 0 h 65"/>
                <a:gd name="T12" fmla="*/ 1 w 30"/>
                <a:gd name="T13" fmla="*/ 0 h 65"/>
                <a:gd name="T14" fmla="*/ 1 w 30"/>
                <a:gd name="T15" fmla="*/ 0 h 65"/>
                <a:gd name="T16" fmla="*/ 1 w 30"/>
                <a:gd name="T17" fmla="*/ 0 h 65"/>
                <a:gd name="T18" fmla="*/ 1 w 30"/>
                <a:gd name="T19" fmla="*/ 1 h 65"/>
                <a:gd name="T20" fmla="*/ 1 w 30"/>
                <a:gd name="T21" fmla="*/ 1 h 65"/>
                <a:gd name="T22" fmla="*/ 1 w 30"/>
                <a:gd name="T23" fmla="*/ 1 h 65"/>
                <a:gd name="T24" fmla="*/ 0 w 30"/>
                <a:gd name="T25" fmla="*/ 2 h 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65">
                  <a:moveTo>
                    <a:pt x="0" y="65"/>
                  </a:moveTo>
                  <a:lnTo>
                    <a:pt x="2" y="49"/>
                  </a:lnTo>
                  <a:lnTo>
                    <a:pt x="8" y="28"/>
                  </a:lnTo>
                  <a:lnTo>
                    <a:pt x="16" y="8"/>
                  </a:lnTo>
                  <a:lnTo>
                    <a:pt x="26" y="0"/>
                  </a:lnTo>
                  <a:lnTo>
                    <a:pt x="30" y="3"/>
                  </a:lnTo>
                  <a:lnTo>
                    <a:pt x="29" y="8"/>
                  </a:lnTo>
                  <a:lnTo>
                    <a:pt x="25" y="18"/>
                  </a:lnTo>
                  <a:lnTo>
                    <a:pt x="21" y="29"/>
                  </a:lnTo>
                  <a:lnTo>
                    <a:pt x="14" y="41"/>
                  </a:lnTo>
                  <a:lnTo>
                    <a:pt x="8" y="51"/>
                  </a:lnTo>
                  <a:lnTo>
                    <a:pt x="3" y="60"/>
                  </a:lnTo>
                  <a:lnTo>
                    <a:pt x="0" y="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05" name="Freeform 236">
              <a:extLst>
                <a:ext uri="{FF2B5EF4-FFF2-40B4-BE49-F238E27FC236}">
                  <a16:creationId xmlns:a16="http://schemas.microsoft.com/office/drawing/2014/main" xmlns="" id="{D5B981EB-0C82-4F2A-B65F-2E1EBC009328}"/>
                </a:ext>
              </a:extLst>
            </p:cNvPr>
            <p:cNvSpPr>
              <a:spLocks/>
            </p:cNvSpPr>
            <p:nvPr/>
          </p:nvSpPr>
          <p:spPr bwMode="auto">
            <a:xfrm>
              <a:off x="2151" y="1094"/>
              <a:ext cx="8" cy="32"/>
            </a:xfrm>
            <a:custGeom>
              <a:avLst/>
              <a:gdLst>
                <a:gd name="T0" fmla="*/ 1 w 15"/>
                <a:gd name="T1" fmla="*/ 2 h 65"/>
                <a:gd name="T2" fmla="*/ 1 w 15"/>
                <a:gd name="T3" fmla="*/ 1 h 65"/>
                <a:gd name="T4" fmla="*/ 0 w 15"/>
                <a:gd name="T5" fmla="*/ 1 h 65"/>
                <a:gd name="T6" fmla="*/ 1 w 15"/>
                <a:gd name="T7" fmla="*/ 0 h 65"/>
                <a:gd name="T8" fmla="*/ 1 w 15"/>
                <a:gd name="T9" fmla="*/ 0 h 65"/>
                <a:gd name="T10" fmla="*/ 1 w 15"/>
                <a:gd name="T11" fmla="*/ 0 h 65"/>
                <a:gd name="T12" fmla="*/ 1 w 15"/>
                <a:gd name="T13" fmla="*/ 0 h 65"/>
                <a:gd name="T14" fmla="*/ 1 w 15"/>
                <a:gd name="T15" fmla="*/ 1 h 65"/>
                <a:gd name="T16" fmla="*/ 1 w 15"/>
                <a:gd name="T17" fmla="*/ 2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65">
                  <a:moveTo>
                    <a:pt x="8" y="65"/>
                  </a:moveTo>
                  <a:lnTo>
                    <a:pt x="3" y="54"/>
                  </a:lnTo>
                  <a:lnTo>
                    <a:pt x="0" y="34"/>
                  </a:lnTo>
                  <a:lnTo>
                    <a:pt x="1" y="13"/>
                  </a:lnTo>
                  <a:lnTo>
                    <a:pt x="9" y="0"/>
                  </a:lnTo>
                  <a:lnTo>
                    <a:pt x="15" y="5"/>
                  </a:lnTo>
                  <a:lnTo>
                    <a:pt x="14" y="23"/>
                  </a:lnTo>
                  <a:lnTo>
                    <a:pt x="11" y="46"/>
                  </a:lnTo>
                  <a:lnTo>
                    <a:pt x="8" y="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06" name="Freeform 237">
              <a:extLst>
                <a:ext uri="{FF2B5EF4-FFF2-40B4-BE49-F238E27FC236}">
                  <a16:creationId xmlns:a16="http://schemas.microsoft.com/office/drawing/2014/main" xmlns="" id="{9EDFC66C-5872-4AEB-91D5-CFEEC1D440C4}"/>
                </a:ext>
              </a:extLst>
            </p:cNvPr>
            <p:cNvSpPr>
              <a:spLocks/>
            </p:cNvSpPr>
            <p:nvPr/>
          </p:nvSpPr>
          <p:spPr bwMode="auto">
            <a:xfrm>
              <a:off x="2139" y="1085"/>
              <a:ext cx="6" cy="35"/>
            </a:xfrm>
            <a:custGeom>
              <a:avLst/>
              <a:gdLst>
                <a:gd name="T0" fmla="*/ 1 w 12"/>
                <a:gd name="T1" fmla="*/ 3 h 69"/>
                <a:gd name="T2" fmla="*/ 1 w 12"/>
                <a:gd name="T3" fmla="*/ 2 h 69"/>
                <a:gd name="T4" fmla="*/ 1 w 12"/>
                <a:gd name="T5" fmla="*/ 2 h 69"/>
                <a:gd name="T6" fmla="*/ 0 w 12"/>
                <a:gd name="T7" fmla="*/ 1 h 69"/>
                <a:gd name="T8" fmla="*/ 1 w 12"/>
                <a:gd name="T9" fmla="*/ 0 h 69"/>
                <a:gd name="T10" fmla="*/ 1 w 12"/>
                <a:gd name="T11" fmla="*/ 1 h 69"/>
                <a:gd name="T12" fmla="*/ 1 w 12"/>
                <a:gd name="T13" fmla="*/ 1 h 69"/>
                <a:gd name="T14" fmla="*/ 1 w 12"/>
                <a:gd name="T15" fmla="*/ 2 h 69"/>
                <a:gd name="T16" fmla="*/ 1 w 12"/>
                <a:gd name="T17" fmla="*/ 3 h 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69">
                  <a:moveTo>
                    <a:pt x="12" y="69"/>
                  </a:moveTo>
                  <a:lnTo>
                    <a:pt x="6" y="55"/>
                  </a:lnTo>
                  <a:lnTo>
                    <a:pt x="1" y="33"/>
                  </a:lnTo>
                  <a:lnTo>
                    <a:pt x="0" y="12"/>
                  </a:lnTo>
                  <a:lnTo>
                    <a:pt x="6" y="0"/>
                  </a:lnTo>
                  <a:lnTo>
                    <a:pt x="10" y="5"/>
                  </a:lnTo>
                  <a:lnTo>
                    <a:pt x="12" y="23"/>
                  </a:lnTo>
                  <a:lnTo>
                    <a:pt x="10" y="47"/>
                  </a:lnTo>
                  <a:lnTo>
                    <a:pt x="12" y="6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07" name="Freeform 238">
              <a:extLst>
                <a:ext uri="{FF2B5EF4-FFF2-40B4-BE49-F238E27FC236}">
                  <a16:creationId xmlns:a16="http://schemas.microsoft.com/office/drawing/2014/main" xmlns="" id="{E17A5035-CC9A-4EA0-9292-A13780125EAC}"/>
                </a:ext>
              </a:extLst>
            </p:cNvPr>
            <p:cNvSpPr>
              <a:spLocks/>
            </p:cNvSpPr>
            <p:nvPr/>
          </p:nvSpPr>
          <p:spPr bwMode="auto">
            <a:xfrm>
              <a:off x="2126" y="1079"/>
              <a:ext cx="7" cy="34"/>
            </a:xfrm>
            <a:custGeom>
              <a:avLst/>
              <a:gdLst>
                <a:gd name="T0" fmla="*/ 0 w 15"/>
                <a:gd name="T1" fmla="*/ 3 h 68"/>
                <a:gd name="T2" fmla="*/ 0 w 15"/>
                <a:gd name="T3" fmla="*/ 2 h 68"/>
                <a:gd name="T4" fmla="*/ 0 w 15"/>
                <a:gd name="T5" fmla="*/ 1 h 68"/>
                <a:gd name="T6" fmla="*/ 0 w 15"/>
                <a:gd name="T7" fmla="*/ 1 h 68"/>
                <a:gd name="T8" fmla="*/ 0 w 15"/>
                <a:gd name="T9" fmla="*/ 0 h 68"/>
                <a:gd name="T10" fmla="*/ 0 w 15"/>
                <a:gd name="T11" fmla="*/ 1 h 68"/>
                <a:gd name="T12" fmla="*/ 0 w 15"/>
                <a:gd name="T13" fmla="*/ 1 h 68"/>
                <a:gd name="T14" fmla="*/ 0 w 15"/>
                <a:gd name="T15" fmla="*/ 2 h 68"/>
                <a:gd name="T16" fmla="*/ 0 w 15"/>
                <a:gd name="T17" fmla="*/ 3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68">
                  <a:moveTo>
                    <a:pt x="15" y="68"/>
                  </a:moveTo>
                  <a:lnTo>
                    <a:pt x="9" y="52"/>
                  </a:lnTo>
                  <a:lnTo>
                    <a:pt x="3" y="29"/>
                  </a:lnTo>
                  <a:lnTo>
                    <a:pt x="0" y="10"/>
                  </a:lnTo>
                  <a:lnTo>
                    <a:pt x="4" y="0"/>
                  </a:lnTo>
                  <a:lnTo>
                    <a:pt x="10" y="9"/>
                  </a:lnTo>
                  <a:lnTo>
                    <a:pt x="12" y="27"/>
                  </a:lnTo>
                  <a:lnTo>
                    <a:pt x="12" y="50"/>
                  </a:lnTo>
                  <a:lnTo>
                    <a:pt x="15"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08" name="Freeform 239">
              <a:extLst>
                <a:ext uri="{FF2B5EF4-FFF2-40B4-BE49-F238E27FC236}">
                  <a16:creationId xmlns:a16="http://schemas.microsoft.com/office/drawing/2014/main" xmlns="" id="{8E3F4A68-C952-4628-A2AB-39E330A15446}"/>
                </a:ext>
              </a:extLst>
            </p:cNvPr>
            <p:cNvSpPr>
              <a:spLocks/>
            </p:cNvSpPr>
            <p:nvPr/>
          </p:nvSpPr>
          <p:spPr bwMode="auto">
            <a:xfrm>
              <a:off x="2112" y="1072"/>
              <a:ext cx="9" cy="38"/>
            </a:xfrm>
            <a:custGeom>
              <a:avLst/>
              <a:gdLst>
                <a:gd name="T0" fmla="*/ 1 w 18"/>
                <a:gd name="T1" fmla="*/ 3 h 76"/>
                <a:gd name="T2" fmla="*/ 1 w 18"/>
                <a:gd name="T3" fmla="*/ 2 h 76"/>
                <a:gd name="T4" fmla="*/ 1 w 18"/>
                <a:gd name="T5" fmla="*/ 1 h 76"/>
                <a:gd name="T6" fmla="*/ 0 w 18"/>
                <a:gd name="T7" fmla="*/ 1 h 76"/>
                <a:gd name="T8" fmla="*/ 1 w 18"/>
                <a:gd name="T9" fmla="*/ 0 h 76"/>
                <a:gd name="T10" fmla="*/ 1 w 18"/>
                <a:gd name="T11" fmla="*/ 1 h 76"/>
                <a:gd name="T12" fmla="*/ 1 w 18"/>
                <a:gd name="T13" fmla="*/ 1 h 76"/>
                <a:gd name="T14" fmla="*/ 1 w 18"/>
                <a:gd name="T15" fmla="*/ 2 h 76"/>
                <a:gd name="T16" fmla="*/ 1 w 18"/>
                <a:gd name="T17" fmla="*/ 3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76">
                  <a:moveTo>
                    <a:pt x="18" y="76"/>
                  </a:moveTo>
                  <a:lnTo>
                    <a:pt x="10" y="56"/>
                  </a:lnTo>
                  <a:lnTo>
                    <a:pt x="2" y="31"/>
                  </a:lnTo>
                  <a:lnTo>
                    <a:pt x="0" y="9"/>
                  </a:lnTo>
                  <a:lnTo>
                    <a:pt x="7" y="0"/>
                  </a:lnTo>
                  <a:lnTo>
                    <a:pt x="15" y="9"/>
                  </a:lnTo>
                  <a:lnTo>
                    <a:pt x="17" y="31"/>
                  </a:lnTo>
                  <a:lnTo>
                    <a:pt x="16" y="57"/>
                  </a:lnTo>
                  <a:lnTo>
                    <a:pt x="18" y="7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09" name="Freeform 240">
              <a:extLst>
                <a:ext uri="{FF2B5EF4-FFF2-40B4-BE49-F238E27FC236}">
                  <a16:creationId xmlns:a16="http://schemas.microsoft.com/office/drawing/2014/main" xmlns="" id="{47BBF726-4C4D-490F-A0CB-84B028011C60}"/>
                </a:ext>
              </a:extLst>
            </p:cNvPr>
            <p:cNvSpPr>
              <a:spLocks/>
            </p:cNvSpPr>
            <p:nvPr/>
          </p:nvSpPr>
          <p:spPr bwMode="auto">
            <a:xfrm>
              <a:off x="2094" y="1066"/>
              <a:ext cx="13" cy="42"/>
            </a:xfrm>
            <a:custGeom>
              <a:avLst/>
              <a:gdLst>
                <a:gd name="T0" fmla="*/ 0 w 27"/>
                <a:gd name="T1" fmla="*/ 3 h 84"/>
                <a:gd name="T2" fmla="*/ 0 w 27"/>
                <a:gd name="T3" fmla="*/ 3 h 84"/>
                <a:gd name="T4" fmla="*/ 0 w 27"/>
                <a:gd name="T5" fmla="*/ 2 h 84"/>
                <a:gd name="T6" fmla="*/ 0 w 27"/>
                <a:gd name="T7" fmla="*/ 2 h 84"/>
                <a:gd name="T8" fmla="*/ 0 w 27"/>
                <a:gd name="T9" fmla="*/ 2 h 84"/>
                <a:gd name="T10" fmla="*/ 0 w 27"/>
                <a:gd name="T11" fmla="*/ 1 h 84"/>
                <a:gd name="T12" fmla="*/ 0 w 27"/>
                <a:gd name="T13" fmla="*/ 1 h 84"/>
                <a:gd name="T14" fmla="*/ 0 w 27"/>
                <a:gd name="T15" fmla="*/ 1 h 84"/>
                <a:gd name="T16" fmla="*/ 0 w 27"/>
                <a:gd name="T17" fmla="*/ 0 h 84"/>
                <a:gd name="T18" fmla="*/ 0 w 27"/>
                <a:gd name="T19" fmla="*/ 1 h 84"/>
                <a:gd name="T20" fmla="*/ 0 w 27"/>
                <a:gd name="T21" fmla="*/ 2 h 84"/>
                <a:gd name="T22" fmla="*/ 0 w 27"/>
                <a:gd name="T23" fmla="*/ 3 h 84"/>
                <a:gd name="T24" fmla="*/ 0 w 27"/>
                <a:gd name="T25" fmla="*/ 3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84">
                  <a:moveTo>
                    <a:pt x="27" y="84"/>
                  </a:moveTo>
                  <a:lnTo>
                    <a:pt x="23" y="76"/>
                  </a:lnTo>
                  <a:lnTo>
                    <a:pt x="18" y="63"/>
                  </a:lnTo>
                  <a:lnTo>
                    <a:pt x="12" y="50"/>
                  </a:lnTo>
                  <a:lnTo>
                    <a:pt x="7" y="35"/>
                  </a:lnTo>
                  <a:lnTo>
                    <a:pt x="3" y="21"/>
                  </a:lnTo>
                  <a:lnTo>
                    <a:pt x="0" y="9"/>
                  </a:lnTo>
                  <a:lnTo>
                    <a:pt x="1" y="2"/>
                  </a:lnTo>
                  <a:lnTo>
                    <a:pt x="5" y="0"/>
                  </a:lnTo>
                  <a:lnTo>
                    <a:pt x="15" y="13"/>
                  </a:lnTo>
                  <a:lnTo>
                    <a:pt x="21" y="39"/>
                  </a:lnTo>
                  <a:lnTo>
                    <a:pt x="23" y="67"/>
                  </a:lnTo>
                  <a:lnTo>
                    <a:pt x="27" y="8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10" name="Freeform 241">
              <a:extLst>
                <a:ext uri="{FF2B5EF4-FFF2-40B4-BE49-F238E27FC236}">
                  <a16:creationId xmlns:a16="http://schemas.microsoft.com/office/drawing/2014/main" xmlns="" id="{B016879E-D094-48F9-A5BD-FDAC69999D9C}"/>
                </a:ext>
              </a:extLst>
            </p:cNvPr>
            <p:cNvSpPr>
              <a:spLocks/>
            </p:cNvSpPr>
            <p:nvPr/>
          </p:nvSpPr>
          <p:spPr bwMode="auto">
            <a:xfrm>
              <a:off x="2079" y="1062"/>
              <a:ext cx="17" cy="45"/>
            </a:xfrm>
            <a:custGeom>
              <a:avLst/>
              <a:gdLst>
                <a:gd name="T0" fmla="*/ 1 w 35"/>
                <a:gd name="T1" fmla="*/ 2 h 91"/>
                <a:gd name="T2" fmla="*/ 0 w 35"/>
                <a:gd name="T3" fmla="*/ 2 h 91"/>
                <a:gd name="T4" fmla="*/ 0 w 35"/>
                <a:gd name="T5" fmla="*/ 2 h 91"/>
                <a:gd name="T6" fmla="*/ 0 w 35"/>
                <a:gd name="T7" fmla="*/ 1 h 91"/>
                <a:gd name="T8" fmla="*/ 0 w 35"/>
                <a:gd name="T9" fmla="*/ 1 h 91"/>
                <a:gd name="T10" fmla="*/ 0 w 35"/>
                <a:gd name="T11" fmla="*/ 0 h 91"/>
                <a:gd name="T12" fmla="*/ 0 w 35"/>
                <a:gd name="T13" fmla="*/ 0 h 91"/>
                <a:gd name="T14" fmla="*/ 0 w 35"/>
                <a:gd name="T15" fmla="*/ 0 h 91"/>
                <a:gd name="T16" fmla="*/ 0 w 35"/>
                <a:gd name="T17" fmla="*/ 0 h 91"/>
                <a:gd name="T18" fmla="*/ 0 w 35"/>
                <a:gd name="T19" fmla="*/ 0 h 91"/>
                <a:gd name="T20" fmla="*/ 0 w 35"/>
                <a:gd name="T21" fmla="*/ 1 h 91"/>
                <a:gd name="T22" fmla="*/ 1 w 35"/>
                <a:gd name="T23" fmla="*/ 2 h 91"/>
                <a:gd name="T24" fmla="*/ 1 w 35"/>
                <a:gd name="T25" fmla="*/ 2 h 9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5" h="91">
                  <a:moveTo>
                    <a:pt x="35" y="91"/>
                  </a:moveTo>
                  <a:lnTo>
                    <a:pt x="27" y="83"/>
                  </a:lnTo>
                  <a:lnTo>
                    <a:pt x="19" y="70"/>
                  </a:lnTo>
                  <a:lnTo>
                    <a:pt x="12" y="56"/>
                  </a:lnTo>
                  <a:lnTo>
                    <a:pt x="6" y="40"/>
                  </a:lnTo>
                  <a:lnTo>
                    <a:pt x="1" y="25"/>
                  </a:lnTo>
                  <a:lnTo>
                    <a:pt x="0" y="13"/>
                  </a:lnTo>
                  <a:lnTo>
                    <a:pt x="1" y="3"/>
                  </a:lnTo>
                  <a:lnTo>
                    <a:pt x="6" y="0"/>
                  </a:lnTo>
                  <a:lnTo>
                    <a:pt x="18" y="10"/>
                  </a:lnTo>
                  <a:lnTo>
                    <a:pt x="27" y="37"/>
                  </a:lnTo>
                  <a:lnTo>
                    <a:pt x="33" y="68"/>
                  </a:lnTo>
                  <a:lnTo>
                    <a:pt x="35" y="9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11" name="Freeform 242">
              <a:extLst>
                <a:ext uri="{FF2B5EF4-FFF2-40B4-BE49-F238E27FC236}">
                  <a16:creationId xmlns:a16="http://schemas.microsoft.com/office/drawing/2014/main" xmlns="" id="{3062B199-9D58-4924-97D6-BFA0EEF8BEDF}"/>
                </a:ext>
              </a:extLst>
            </p:cNvPr>
            <p:cNvSpPr>
              <a:spLocks/>
            </p:cNvSpPr>
            <p:nvPr/>
          </p:nvSpPr>
          <p:spPr bwMode="auto">
            <a:xfrm>
              <a:off x="2052" y="1066"/>
              <a:ext cx="28" cy="43"/>
            </a:xfrm>
            <a:custGeom>
              <a:avLst/>
              <a:gdLst>
                <a:gd name="T0" fmla="*/ 2 w 56"/>
                <a:gd name="T1" fmla="*/ 3 h 85"/>
                <a:gd name="T2" fmla="*/ 2 w 56"/>
                <a:gd name="T3" fmla="*/ 3 h 85"/>
                <a:gd name="T4" fmla="*/ 2 w 56"/>
                <a:gd name="T5" fmla="*/ 3 h 85"/>
                <a:gd name="T6" fmla="*/ 1 w 56"/>
                <a:gd name="T7" fmla="*/ 2 h 85"/>
                <a:gd name="T8" fmla="*/ 1 w 56"/>
                <a:gd name="T9" fmla="*/ 2 h 85"/>
                <a:gd name="T10" fmla="*/ 1 w 56"/>
                <a:gd name="T11" fmla="*/ 1 h 85"/>
                <a:gd name="T12" fmla="*/ 1 w 56"/>
                <a:gd name="T13" fmla="*/ 1 h 85"/>
                <a:gd name="T14" fmla="*/ 0 w 56"/>
                <a:gd name="T15" fmla="*/ 1 h 85"/>
                <a:gd name="T16" fmla="*/ 1 w 56"/>
                <a:gd name="T17" fmla="*/ 0 h 85"/>
                <a:gd name="T18" fmla="*/ 1 w 56"/>
                <a:gd name="T19" fmla="*/ 0 h 85"/>
                <a:gd name="T20" fmla="*/ 1 w 56"/>
                <a:gd name="T21" fmla="*/ 1 h 85"/>
                <a:gd name="T22" fmla="*/ 1 w 56"/>
                <a:gd name="T23" fmla="*/ 1 h 85"/>
                <a:gd name="T24" fmla="*/ 1 w 56"/>
                <a:gd name="T25" fmla="*/ 1 h 85"/>
                <a:gd name="T26" fmla="*/ 2 w 56"/>
                <a:gd name="T27" fmla="*/ 2 h 85"/>
                <a:gd name="T28" fmla="*/ 2 w 56"/>
                <a:gd name="T29" fmla="*/ 2 h 85"/>
                <a:gd name="T30" fmla="*/ 2 w 56"/>
                <a:gd name="T31" fmla="*/ 3 h 85"/>
                <a:gd name="T32" fmla="*/ 2 w 56"/>
                <a:gd name="T33" fmla="*/ 3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85">
                  <a:moveTo>
                    <a:pt x="56" y="85"/>
                  </a:moveTo>
                  <a:lnTo>
                    <a:pt x="47" y="77"/>
                  </a:lnTo>
                  <a:lnTo>
                    <a:pt x="38" y="67"/>
                  </a:lnTo>
                  <a:lnTo>
                    <a:pt x="27" y="53"/>
                  </a:lnTo>
                  <a:lnTo>
                    <a:pt x="17" y="39"/>
                  </a:lnTo>
                  <a:lnTo>
                    <a:pt x="8" y="25"/>
                  </a:lnTo>
                  <a:lnTo>
                    <a:pt x="2" y="14"/>
                  </a:lnTo>
                  <a:lnTo>
                    <a:pt x="0" y="5"/>
                  </a:lnTo>
                  <a:lnTo>
                    <a:pt x="2" y="0"/>
                  </a:lnTo>
                  <a:lnTo>
                    <a:pt x="8" y="0"/>
                  </a:lnTo>
                  <a:lnTo>
                    <a:pt x="15" y="7"/>
                  </a:lnTo>
                  <a:lnTo>
                    <a:pt x="23" y="16"/>
                  </a:lnTo>
                  <a:lnTo>
                    <a:pt x="32" y="29"/>
                  </a:lnTo>
                  <a:lnTo>
                    <a:pt x="40" y="44"/>
                  </a:lnTo>
                  <a:lnTo>
                    <a:pt x="47" y="59"/>
                  </a:lnTo>
                  <a:lnTo>
                    <a:pt x="53" y="73"/>
                  </a:lnTo>
                  <a:lnTo>
                    <a:pt x="56" y="8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12" name="Freeform 243">
              <a:extLst>
                <a:ext uri="{FF2B5EF4-FFF2-40B4-BE49-F238E27FC236}">
                  <a16:creationId xmlns:a16="http://schemas.microsoft.com/office/drawing/2014/main" xmlns="" id="{A6ADA838-1782-4F08-93EF-20F24E33C809}"/>
                </a:ext>
              </a:extLst>
            </p:cNvPr>
            <p:cNvSpPr>
              <a:spLocks/>
            </p:cNvSpPr>
            <p:nvPr/>
          </p:nvSpPr>
          <p:spPr bwMode="auto">
            <a:xfrm>
              <a:off x="2028" y="1073"/>
              <a:ext cx="36" cy="35"/>
            </a:xfrm>
            <a:custGeom>
              <a:avLst/>
              <a:gdLst>
                <a:gd name="T0" fmla="*/ 3 w 71"/>
                <a:gd name="T1" fmla="*/ 3 h 70"/>
                <a:gd name="T2" fmla="*/ 2 w 71"/>
                <a:gd name="T3" fmla="*/ 2 h 70"/>
                <a:gd name="T4" fmla="*/ 2 w 71"/>
                <a:gd name="T5" fmla="*/ 2 h 70"/>
                <a:gd name="T6" fmla="*/ 2 w 71"/>
                <a:gd name="T7" fmla="*/ 2 h 70"/>
                <a:gd name="T8" fmla="*/ 1 w 71"/>
                <a:gd name="T9" fmla="*/ 2 h 70"/>
                <a:gd name="T10" fmla="*/ 1 w 71"/>
                <a:gd name="T11" fmla="*/ 1 h 70"/>
                <a:gd name="T12" fmla="*/ 1 w 71"/>
                <a:gd name="T13" fmla="*/ 1 h 70"/>
                <a:gd name="T14" fmla="*/ 0 w 71"/>
                <a:gd name="T15" fmla="*/ 1 h 70"/>
                <a:gd name="T16" fmla="*/ 1 w 71"/>
                <a:gd name="T17" fmla="*/ 0 h 70"/>
                <a:gd name="T18" fmla="*/ 1 w 71"/>
                <a:gd name="T19" fmla="*/ 0 h 70"/>
                <a:gd name="T20" fmla="*/ 1 w 71"/>
                <a:gd name="T21" fmla="*/ 1 h 70"/>
                <a:gd name="T22" fmla="*/ 1 w 71"/>
                <a:gd name="T23" fmla="*/ 1 h 70"/>
                <a:gd name="T24" fmla="*/ 2 w 71"/>
                <a:gd name="T25" fmla="*/ 1 h 70"/>
                <a:gd name="T26" fmla="*/ 2 w 71"/>
                <a:gd name="T27" fmla="*/ 2 h 70"/>
                <a:gd name="T28" fmla="*/ 2 w 71"/>
                <a:gd name="T29" fmla="*/ 2 h 70"/>
                <a:gd name="T30" fmla="*/ 3 w 71"/>
                <a:gd name="T31" fmla="*/ 2 h 70"/>
                <a:gd name="T32" fmla="*/ 3 w 71"/>
                <a:gd name="T33" fmla="*/ 3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70">
                  <a:moveTo>
                    <a:pt x="71" y="70"/>
                  </a:moveTo>
                  <a:lnTo>
                    <a:pt x="63" y="64"/>
                  </a:lnTo>
                  <a:lnTo>
                    <a:pt x="51" y="56"/>
                  </a:lnTo>
                  <a:lnTo>
                    <a:pt x="38" y="46"/>
                  </a:lnTo>
                  <a:lnTo>
                    <a:pt x="24" y="34"/>
                  </a:lnTo>
                  <a:lnTo>
                    <a:pt x="13" y="23"/>
                  </a:lnTo>
                  <a:lnTo>
                    <a:pt x="3" y="12"/>
                  </a:lnTo>
                  <a:lnTo>
                    <a:pt x="0" y="4"/>
                  </a:lnTo>
                  <a:lnTo>
                    <a:pt x="1" y="0"/>
                  </a:lnTo>
                  <a:lnTo>
                    <a:pt x="8" y="0"/>
                  </a:lnTo>
                  <a:lnTo>
                    <a:pt x="18" y="6"/>
                  </a:lnTo>
                  <a:lnTo>
                    <a:pt x="30" y="15"/>
                  </a:lnTo>
                  <a:lnTo>
                    <a:pt x="41" y="26"/>
                  </a:lnTo>
                  <a:lnTo>
                    <a:pt x="53" y="40"/>
                  </a:lnTo>
                  <a:lnTo>
                    <a:pt x="62" y="52"/>
                  </a:lnTo>
                  <a:lnTo>
                    <a:pt x="69" y="63"/>
                  </a:lnTo>
                  <a:lnTo>
                    <a:pt x="71"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13" name="Freeform 244">
              <a:extLst>
                <a:ext uri="{FF2B5EF4-FFF2-40B4-BE49-F238E27FC236}">
                  <a16:creationId xmlns:a16="http://schemas.microsoft.com/office/drawing/2014/main" xmlns="" id="{44695E68-5DA2-46FF-80BD-FBC22301732E}"/>
                </a:ext>
              </a:extLst>
            </p:cNvPr>
            <p:cNvSpPr>
              <a:spLocks/>
            </p:cNvSpPr>
            <p:nvPr/>
          </p:nvSpPr>
          <p:spPr bwMode="auto">
            <a:xfrm>
              <a:off x="2016" y="1078"/>
              <a:ext cx="33" cy="32"/>
            </a:xfrm>
            <a:custGeom>
              <a:avLst/>
              <a:gdLst>
                <a:gd name="T0" fmla="*/ 1 w 64"/>
                <a:gd name="T1" fmla="*/ 0 h 65"/>
                <a:gd name="T2" fmla="*/ 1 w 64"/>
                <a:gd name="T3" fmla="*/ 0 h 65"/>
                <a:gd name="T4" fmla="*/ 1 w 64"/>
                <a:gd name="T5" fmla="*/ 0 h 65"/>
                <a:gd name="T6" fmla="*/ 1 w 64"/>
                <a:gd name="T7" fmla="*/ 0 h 65"/>
                <a:gd name="T8" fmla="*/ 1 w 64"/>
                <a:gd name="T9" fmla="*/ 0 h 65"/>
                <a:gd name="T10" fmla="*/ 2 w 64"/>
                <a:gd name="T11" fmla="*/ 1 h 65"/>
                <a:gd name="T12" fmla="*/ 2 w 64"/>
                <a:gd name="T13" fmla="*/ 1 h 65"/>
                <a:gd name="T14" fmla="*/ 2 w 64"/>
                <a:gd name="T15" fmla="*/ 1 h 65"/>
                <a:gd name="T16" fmla="*/ 3 w 64"/>
                <a:gd name="T17" fmla="*/ 2 h 65"/>
                <a:gd name="T18" fmla="*/ 2 w 64"/>
                <a:gd name="T19" fmla="*/ 1 h 65"/>
                <a:gd name="T20" fmla="*/ 2 w 64"/>
                <a:gd name="T21" fmla="*/ 1 h 65"/>
                <a:gd name="T22" fmla="*/ 1 w 64"/>
                <a:gd name="T23" fmla="*/ 1 h 65"/>
                <a:gd name="T24" fmla="*/ 1 w 64"/>
                <a:gd name="T25" fmla="*/ 1 h 65"/>
                <a:gd name="T26" fmla="*/ 1 w 64"/>
                <a:gd name="T27" fmla="*/ 0 h 65"/>
                <a:gd name="T28" fmla="*/ 1 w 64"/>
                <a:gd name="T29" fmla="*/ 0 h 65"/>
                <a:gd name="T30" fmla="*/ 0 w 64"/>
                <a:gd name="T31" fmla="*/ 0 h 65"/>
                <a:gd name="T32" fmla="*/ 1 w 64"/>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65">
                  <a:moveTo>
                    <a:pt x="3" y="0"/>
                  </a:moveTo>
                  <a:lnTo>
                    <a:pt x="7" y="1"/>
                  </a:lnTo>
                  <a:lnTo>
                    <a:pt x="12" y="7"/>
                  </a:lnTo>
                  <a:lnTo>
                    <a:pt x="21" y="16"/>
                  </a:lnTo>
                  <a:lnTo>
                    <a:pt x="29" y="27"/>
                  </a:lnTo>
                  <a:lnTo>
                    <a:pt x="38" y="38"/>
                  </a:lnTo>
                  <a:lnTo>
                    <a:pt x="47" y="48"/>
                  </a:lnTo>
                  <a:lnTo>
                    <a:pt x="56" y="58"/>
                  </a:lnTo>
                  <a:lnTo>
                    <a:pt x="64" y="65"/>
                  </a:lnTo>
                  <a:lnTo>
                    <a:pt x="53" y="61"/>
                  </a:lnTo>
                  <a:lnTo>
                    <a:pt x="40" y="53"/>
                  </a:lnTo>
                  <a:lnTo>
                    <a:pt x="29" y="44"/>
                  </a:lnTo>
                  <a:lnTo>
                    <a:pt x="17" y="33"/>
                  </a:lnTo>
                  <a:lnTo>
                    <a:pt x="8" y="23"/>
                  </a:lnTo>
                  <a:lnTo>
                    <a:pt x="2" y="14"/>
                  </a:lnTo>
                  <a:lnTo>
                    <a:pt x="0" y="6"/>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14" name="Freeform 245">
              <a:extLst>
                <a:ext uri="{FF2B5EF4-FFF2-40B4-BE49-F238E27FC236}">
                  <a16:creationId xmlns:a16="http://schemas.microsoft.com/office/drawing/2014/main" xmlns="" id="{0D9BDABC-7198-45B5-A054-F62BD9B2A4A6}"/>
                </a:ext>
              </a:extLst>
            </p:cNvPr>
            <p:cNvSpPr>
              <a:spLocks/>
            </p:cNvSpPr>
            <p:nvPr/>
          </p:nvSpPr>
          <p:spPr bwMode="auto">
            <a:xfrm>
              <a:off x="1859" y="1141"/>
              <a:ext cx="156" cy="38"/>
            </a:xfrm>
            <a:custGeom>
              <a:avLst/>
              <a:gdLst>
                <a:gd name="T0" fmla="*/ 10 w 312"/>
                <a:gd name="T1" fmla="*/ 3 h 76"/>
                <a:gd name="T2" fmla="*/ 10 w 312"/>
                <a:gd name="T3" fmla="*/ 3 h 76"/>
                <a:gd name="T4" fmla="*/ 10 w 312"/>
                <a:gd name="T5" fmla="*/ 3 h 76"/>
                <a:gd name="T6" fmla="*/ 10 w 312"/>
                <a:gd name="T7" fmla="*/ 3 h 76"/>
                <a:gd name="T8" fmla="*/ 10 w 312"/>
                <a:gd name="T9" fmla="*/ 3 h 76"/>
                <a:gd name="T10" fmla="*/ 9 w 312"/>
                <a:gd name="T11" fmla="*/ 2 h 76"/>
                <a:gd name="T12" fmla="*/ 9 w 312"/>
                <a:gd name="T13" fmla="*/ 2 h 76"/>
                <a:gd name="T14" fmla="*/ 8 w 312"/>
                <a:gd name="T15" fmla="*/ 2 h 76"/>
                <a:gd name="T16" fmla="*/ 7 w 312"/>
                <a:gd name="T17" fmla="*/ 1 h 76"/>
                <a:gd name="T18" fmla="*/ 7 w 312"/>
                <a:gd name="T19" fmla="*/ 1 h 76"/>
                <a:gd name="T20" fmla="*/ 6 w 312"/>
                <a:gd name="T21" fmla="*/ 1 h 76"/>
                <a:gd name="T22" fmla="*/ 6 w 312"/>
                <a:gd name="T23" fmla="*/ 1 h 76"/>
                <a:gd name="T24" fmla="*/ 5 w 312"/>
                <a:gd name="T25" fmla="*/ 1 h 76"/>
                <a:gd name="T26" fmla="*/ 4 w 312"/>
                <a:gd name="T27" fmla="*/ 1 h 76"/>
                <a:gd name="T28" fmla="*/ 4 w 312"/>
                <a:gd name="T29" fmla="*/ 1 h 76"/>
                <a:gd name="T30" fmla="*/ 3 w 312"/>
                <a:gd name="T31" fmla="*/ 1 h 76"/>
                <a:gd name="T32" fmla="*/ 2 w 312"/>
                <a:gd name="T33" fmla="*/ 1 h 76"/>
                <a:gd name="T34" fmla="*/ 2 w 312"/>
                <a:gd name="T35" fmla="*/ 1 h 76"/>
                <a:gd name="T36" fmla="*/ 1 w 312"/>
                <a:gd name="T37" fmla="*/ 1 h 76"/>
                <a:gd name="T38" fmla="*/ 1 w 312"/>
                <a:gd name="T39" fmla="*/ 2 h 76"/>
                <a:gd name="T40" fmla="*/ 0 w 312"/>
                <a:gd name="T41" fmla="*/ 2 h 76"/>
                <a:gd name="T42" fmla="*/ 1 w 312"/>
                <a:gd name="T43" fmla="*/ 1 h 76"/>
                <a:gd name="T44" fmla="*/ 1 w 312"/>
                <a:gd name="T45" fmla="*/ 1 h 76"/>
                <a:gd name="T46" fmla="*/ 2 w 312"/>
                <a:gd name="T47" fmla="*/ 1 h 76"/>
                <a:gd name="T48" fmla="*/ 2 w 312"/>
                <a:gd name="T49" fmla="*/ 1 h 76"/>
                <a:gd name="T50" fmla="*/ 3 w 312"/>
                <a:gd name="T51" fmla="*/ 1 h 76"/>
                <a:gd name="T52" fmla="*/ 3 w 312"/>
                <a:gd name="T53" fmla="*/ 1 h 76"/>
                <a:gd name="T54" fmla="*/ 4 w 312"/>
                <a:gd name="T55" fmla="*/ 0 h 76"/>
                <a:gd name="T56" fmla="*/ 5 w 312"/>
                <a:gd name="T57" fmla="*/ 0 h 76"/>
                <a:gd name="T58" fmla="*/ 6 w 312"/>
                <a:gd name="T59" fmla="*/ 1 h 76"/>
                <a:gd name="T60" fmla="*/ 7 w 312"/>
                <a:gd name="T61" fmla="*/ 1 h 76"/>
                <a:gd name="T62" fmla="*/ 7 w 312"/>
                <a:gd name="T63" fmla="*/ 1 h 76"/>
                <a:gd name="T64" fmla="*/ 8 w 312"/>
                <a:gd name="T65" fmla="*/ 1 h 76"/>
                <a:gd name="T66" fmla="*/ 9 w 312"/>
                <a:gd name="T67" fmla="*/ 1 h 76"/>
                <a:gd name="T68" fmla="*/ 9 w 312"/>
                <a:gd name="T69" fmla="*/ 2 h 76"/>
                <a:gd name="T70" fmla="*/ 10 w 312"/>
                <a:gd name="T71" fmla="*/ 2 h 76"/>
                <a:gd name="T72" fmla="*/ 10 w 312"/>
                <a:gd name="T73" fmla="*/ 3 h 7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12" h="76">
                  <a:moveTo>
                    <a:pt x="310" y="68"/>
                  </a:moveTo>
                  <a:lnTo>
                    <a:pt x="312" y="70"/>
                  </a:lnTo>
                  <a:lnTo>
                    <a:pt x="309" y="72"/>
                  </a:lnTo>
                  <a:lnTo>
                    <a:pt x="306" y="75"/>
                  </a:lnTo>
                  <a:lnTo>
                    <a:pt x="303" y="76"/>
                  </a:lnTo>
                  <a:lnTo>
                    <a:pt x="285" y="59"/>
                  </a:lnTo>
                  <a:lnTo>
                    <a:pt x="264" y="45"/>
                  </a:lnTo>
                  <a:lnTo>
                    <a:pt x="245" y="34"/>
                  </a:lnTo>
                  <a:lnTo>
                    <a:pt x="224" y="25"/>
                  </a:lnTo>
                  <a:lnTo>
                    <a:pt x="203" y="19"/>
                  </a:lnTo>
                  <a:lnTo>
                    <a:pt x="181" y="16"/>
                  </a:lnTo>
                  <a:lnTo>
                    <a:pt x="161" y="14"/>
                  </a:lnTo>
                  <a:lnTo>
                    <a:pt x="140" y="12"/>
                  </a:lnTo>
                  <a:lnTo>
                    <a:pt x="120" y="14"/>
                  </a:lnTo>
                  <a:lnTo>
                    <a:pt x="100" y="16"/>
                  </a:lnTo>
                  <a:lnTo>
                    <a:pt x="80" y="18"/>
                  </a:lnTo>
                  <a:lnTo>
                    <a:pt x="62" y="22"/>
                  </a:lnTo>
                  <a:lnTo>
                    <a:pt x="44" y="26"/>
                  </a:lnTo>
                  <a:lnTo>
                    <a:pt x="28" y="30"/>
                  </a:lnTo>
                  <a:lnTo>
                    <a:pt x="13" y="34"/>
                  </a:lnTo>
                  <a:lnTo>
                    <a:pt x="0" y="38"/>
                  </a:lnTo>
                  <a:lnTo>
                    <a:pt x="6" y="29"/>
                  </a:lnTo>
                  <a:lnTo>
                    <a:pt x="18" y="22"/>
                  </a:lnTo>
                  <a:lnTo>
                    <a:pt x="34" y="15"/>
                  </a:lnTo>
                  <a:lnTo>
                    <a:pt x="51" y="9"/>
                  </a:lnTo>
                  <a:lnTo>
                    <a:pt x="72" y="4"/>
                  </a:lnTo>
                  <a:lnTo>
                    <a:pt x="95" y="1"/>
                  </a:lnTo>
                  <a:lnTo>
                    <a:pt x="119" y="0"/>
                  </a:lnTo>
                  <a:lnTo>
                    <a:pt x="145" y="0"/>
                  </a:lnTo>
                  <a:lnTo>
                    <a:pt x="170" y="1"/>
                  </a:lnTo>
                  <a:lnTo>
                    <a:pt x="194" y="4"/>
                  </a:lnTo>
                  <a:lnTo>
                    <a:pt x="218" y="10"/>
                  </a:lnTo>
                  <a:lnTo>
                    <a:pt x="242" y="17"/>
                  </a:lnTo>
                  <a:lnTo>
                    <a:pt x="263" y="26"/>
                  </a:lnTo>
                  <a:lnTo>
                    <a:pt x="282" y="38"/>
                  </a:lnTo>
                  <a:lnTo>
                    <a:pt x="298" y="52"/>
                  </a:lnTo>
                  <a:lnTo>
                    <a:pt x="310"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15" name="Freeform 246">
              <a:extLst>
                <a:ext uri="{FF2B5EF4-FFF2-40B4-BE49-F238E27FC236}">
                  <a16:creationId xmlns:a16="http://schemas.microsoft.com/office/drawing/2014/main" xmlns="" id="{25363EC0-1A7D-4964-BB4C-06F25B6FB826}"/>
                </a:ext>
              </a:extLst>
            </p:cNvPr>
            <p:cNvSpPr>
              <a:spLocks/>
            </p:cNvSpPr>
            <p:nvPr/>
          </p:nvSpPr>
          <p:spPr bwMode="auto">
            <a:xfrm>
              <a:off x="1862" y="1150"/>
              <a:ext cx="19" cy="34"/>
            </a:xfrm>
            <a:custGeom>
              <a:avLst/>
              <a:gdLst>
                <a:gd name="T0" fmla="*/ 2 w 38"/>
                <a:gd name="T1" fmla="*/ 0 h 68"/>
                <a:gd name="T2" fmla="*/ 1 w 38"/>
                <a:gd name="T3" fmla="*/ 1 h 68"/>
                <a:gd name="T4" fmla="*/ 1 w 38"/>
                <a:gd name="T5" fmla="*/ 1 h 68"/>
                <a:gd name="T6" fmla="*/ 1 w 38"/>
                <a:gd name="T7" fmla="*/ 1 h 68"/>
                <a:gd name="T8" fmla="*/ 1 w 38"/>
                <a:gd name="T9" fmla="*/ 2 h 68"/>
                <a:gd name="T10" fmla="*/ 1 w 38"/>
                <a:gd name="T11" fmla="*/ 2 h 68"/>
                <a:gd name="T12" fmla="*/ 1 w 38"/>
                <a:gd name="T13" fmla="*/ 2 h 68"/>
                <a:gd name="T14" fmla="*/ 0 w 38"/>
                <a:gd name="T15" fmla="*/ 3 h 68"/>
                <a:gd name="T16" fmla="*/ 1 w 38"/>
                <a:gd name="T17" fmla="*/ 3 h 68"/>
                <a:gd name="T18" fmla="*/ 1 w 38"/>
                <a:gd name="T19" fmla="*/ 3 h 68"/>
                <a:gd name="T20" fmla="*/ 1 w 38"/>
                <a:gd name="T21" fmla="*/ 2 h 68"/>
                <a:gd name="T22" fmla="*/ 1 w 38"/>
                <a:gd name="T23" fmla="*/ 2 h 68"/>
                <a:gd name="T24" fmla="*/ 1 w 38"/>
                <a:gd name="T25" fmla="*/ 2 h 68"/>
                <a:gd name="T26" fmla="*/ 1 w 38"/>
                <a:gd name="T27" fmla="*/ 1 h 68"/>
                <a:gd name="T28" fmla="*/ 1 w 38"/>
                <a:gd name="T29" fmla="*/ 1 h 68"/>
                <a:gd name="T30" fmla="*/ 1 w 38"/>
                <a:gd name="T31" fmla="*/ 1 h 68"/>
                <a:gd name="T32" fmla="*/ 2 w 38"/>
                <a:gd name="T33" fmla="*/ 0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68">
                  <a:moveTo>
                    <a:pt x="38" y="0"/>
                  </a:moveTo>
                  <a:lnTo>
                    <a:pt x="30" y="7"/>
                  </a:lnTo>
                  <a:lnTo>
                    <a:pt x="23" y="16"/>
                  </a:lnTo>
                  <a:lnTo>
                    <a:pt x="16" y="27"/>
                  </a:lnTo>
                  <a:lnTo>
                    <a:pt x="9" y="38"/>
                  </a:lnTo>
                  <a:lnTo>
                    <a:pt x="5" y="48"/>
                  </a:lnTo>
                  <a:lnTo>
                    <a:pt x="1" y="58"/>
                  </a:lnTo>
                  <a:lnTo>
                    <a:pt x="0" y="65"/>
                  </a:lnTo>
                  <a:lnTo>
                    <a:pt x="1" y="68"/>
                  </a:lnTo>
                  <a:lnTo>
                    <a:pt x="5" y="67"/>
                  </a:lnTo>
                  <a:lnTo>
                    <a:pt x="8" y="62"/>
                  </a:lnTo>
                  <a:lnTo>
                    <a:pt x="12" y="54"/>
                  </a:lnTo>
                  <a:lnTo>
                    <a:pt x="16" y="44"/>
                  </a:lnTo>
                  <a:lnTo>
                    <a:pt x="21" y="32"/>
                  </a:lnTo>
                  <a:lnTo>
                    <a:pt x="27" y="21"/>
                  </a:lnTo>
                  <a:lnTo>
                    <a:pt x="32" y="9"/>
                  </a:lnTo>
                  <a:lnTo>
                    <a:pt x="3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16" name="Freeform 247">
              <a:extLst>
                <a:ext uri="{FF2B5EF4-FFF2-40B4-BE49-F238E27FC236}">
                  <a16:creationId xmlns:a16="http://schemas.microsoft.com/office/drawing/2014/main" xmlns="" id="{AB2C4C57-948E-48D6-AC41-F3B0433E40C1}"/>
                </a:ext>
              </a:extLst>
            </p:cNvPr>
            <p:cNvSpPr>
              <a:spLocks/>
            </p:cNvSpPr>
            <p:nvPr/>
          </p:nvSpPr>
          <p:spPr bwMode="auto">
            <a:xfrm>
              <a:off x="1872" y="1146"/>
              <a:ext cx="22" cy="38"/>
            </a:xfrm>
            <a:custGeom>
              <a:avLst/>
              <a:gdLst>
                <a:gd name="T0" fmla="*/ 0 w 45"/>
                <a:gd name="T1" fmla="*/ 3 h 75"/>
                <a:gd name="T2" fmla="*/ 0 w 45"/>
                <a:gd name="T3" fmla="*/ 3 h 75"/>
                <a:gd name="T4" fmla="*/ 0 w 45"/>
                <a:gd name="T5" fmla="*/ 3 h 75"/>
                <a:gd name="T6" fmla="*/ 0 w 45"/>
                <a:gd name="T7" fmla="*/ 2 h 75"/>
                <a:gd name="T8" fmla="*/ 0 w 45"/>
                <a:gd name="T9" fmla="*/ 2 h 75"/>
                <a:gd name="T10" fmla="*/ 0 w 45"/>
                <a:gd name="T11" fmla="*/ 1 h 75"/>
                <a:gd name="T12" fmla="*/ 0 w 45"/>
                <a:gd name="T13" fmla="*/ 1 h 75"/>
                <a:gd name="T14" fmla="*/ 1 w 45"/>
                <a:gd name="T15" fmla="*/ 1 h 75"/>
                <a:gd name="T16" fmla="*/ 1 w 45"/>
                <a:gd name="T17" fmla="*/ 0 h 75"/>
                <a:gd name="T18" fmla="*/ 1 w 45"/>
                <a:gd name="T19" fmla="*/ 1 h 75"/>
                <a:gd name="T20" fmla="*/ 1 w 45"/>
                <a:gd name="T21" fmla="*/ 1 h 75"/>
                <a:gd name="T22" fmla="*/ 0 w 45"/>
                <a:gd name="T23" fmla="*/ 2 h 75"/>
                <a:gd name="T24" fmla="*/ 0 w 45"/>
                <a:gd name="T25" fmla="*/ 2 h 75"/>
                <a:gd name="T26" fmla="*/ 0 w 45"/>
                <a:gd name="T27" fmla="*/ 2 h 75"/>
                <a:gd name="T28" fmla="*/ 0 w 45"/>
                <a:gd name="T29" fmla="*/ 3 h 75"/>
                <a:gd name="T30" fmla="*/ 0 w 45"/>
                <a:gd name="T31" fmla="*/ 3 h 75"/>
                <a:gd name="T32" fmla="*/ 0 w 45"/>
                <a:gd name="T33" fmla="*/ 3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75">
                  <a:moveTo>
                    <a:pt x="1" y="75"/>
                  </a:moveTo>
                  <a:lnTo>
                    <a:pt x="0" y="72"/>
                  </a:lnTo>
                  <a:lnTo>
                    <a:pt x="1" y="65"/>
                  </a:lnTo>
                  <a:lnTo>
                    <a:pt x="4" y="55"/>
                  </a:lnTo>
                  <a:lnTo>
                    <a:pt x="9" y="44"/>
                  </a:lnTo>
                  <a:lnTo>
                    <a:pt x="16" y="31"/>
                  </a:lnTo>
                  <a:lnTo>
                    <a:pt x="24" y="20"/>
                  </a:lnTo>
                  <a:lnTo>
                    <a:pt x="34" y="8"/>
                  </a:lnTo>
                  <a:lnTo>
                    <a:pt x="45" y="0"/>
                  </a:lnTo>
                  <a:lnTo>
                    <a:pt x="39" y="9"/>
                  </a:lnTo>
                  <a:lnTo>
                    <a:pt x="33" y="21"/>
                  </a:lnTo>
                  <a:lnTo>
                    <a:pt x="26" y="34"/>
                  </a:lnTo>
                  <a:lnTo>
                    <a:pt x="21" y="46"/>
                  </a:lnTo>
                  <a:lnTo>
                    <a:pt x="14" y="58"/>
                  </a:lnTo>
                  <a:lnTo>
                    <a:pt x="9" y="67"/>
                  </a:lnTo>
                  <a:lnTo>
                    <a:pt x="4" y="74"/>
                  </a:lnTo>
                  <a:lnTo>
                    <a:pt x="1" y="7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17" name="Freeform 248">
              <a:extLst>
                <a:ext uri="{FF2B5EF4-FFF2-40B4-BE49-F238E27FC236}">
                  <a16:creationId xmlns:a16="http://schemas.microsoft.com/office/drawing/2014/main" xmlns="" id="{B76D2230-2D8F-47B6-A76A-2F18A8C75A99}"/>
                </a:ext>
              </a:extLst>
            </p:cNvPr>
            <p:cNvSpPr>
              <a:spLocks/>
            </p:cNvSpPr>
            <p:nvPr/>
          </p:nvSpPr>
          <p:spPr bwMode="auto">
            <a:xfrm>
              <a:off x="1895" y="1143"/>
              <a:ext cx="30" cy="49"/>
            </a:xfrm>
            <a:custGeom>
              <a:avLst/>
              <a:gdLst>
                <a:gd name="T0" fmla="*/ 1 w 60"/>
                <a:gd name="T1" fmla="*/ 4 h 98"/>
                <a:gd name="T2" fmla="*/ 0 w 60"/>
                <a:gd name="T3" fmla="*/ 3 h 98"/>
                <a:gd name="T4" fmla="*/ 1 w 60"/>
                <a:gd name="T5" fmla="*/ 3 h 98"/>
                <a:gd name="T6" fmla="*/ 1 w 60"/>
                <a:gd name="T7" fmla="*/ 3 h 98"/>
                <a:gd name="T8" fmla="*/ 1 w 60"/>
                <a:gd name="T9" fmla="*/ 2 h 98"/>
                <a:gd name="T10" fmla="*/ 1 w 60"/>
                <a:gd name="T11" fmla="*/ 2 h 98"/>
                <a:gd name="T12" fmla="*/ 2 w 60"/>
                <a:gd name="T13" fmla="*/ 1 h 98"/>
                <a:gd name="T14" fmla="*/ 2 w 60"/>
                <a:gd name="T15" fmla="*/ 1 h 98"/>
                <a:gd name="T16" fmla="*/ 2 w 60"/>
                <a:gd name="T17" fmla="*/ 0 h 98"/>
                <a:gd name="T18" fmla="*/ 2 w 60"/>
                <a:gd name="T19" fmla="*/ 1 h 98"/>
                <a:gd name="T20" fmla="*/ 2 w 60"/>
                <a:gd name="T21" fmla="*/ 1 h 98"/>
                <a:gd name="T22" fmla="*/ 2 w 60"/>
                <a:gd name="T23" fmla="*/ 2 h 98"/>
                <a:gd name="T24" fmla="*/ 1 w 60"/>
                <a:gd name="T25" fmla="*/ 2 h 98"/>
                <a:gd name="T26" fmla="*/ 1 w 60"/>
                <a:gd name="T27" fmla="*/ 3 h 98"/>
                <a:gd name="T28" fmla="*/ 1 w 60"/>
                <a:gd name="T29" fmla="*/ 3 h 98"/>
                <a:gd name="T30" fmla="*/ 1 w 60"/>
                <a:gd name="T31" fmla="*/ 3 h 98"/>
                <a:gd name="T32" fmla="*/ 1 w 60"/>
                <a:gd name="T33" fmla="*/ 4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0" h="98">
                  <a:moveTo>
                    <a:pt x="1" y="98"/>
                  </a:moveTo>
                  <a:lnTo>
                    <a:pt x="0" y="92"/>
                  </a:lnTo>
                  <a:lnTo>
                    <a:pt x="2" y="82"/>
                  </a:lnTo>
                  <a:lnTo>
                    <a:pt x="8" y="68"/>
                  </a:lnTo>
                  <a:lnTo>
                    <a:pt x="15" y="52"/>
                  </a:lnTo>
                  <a:lnTo>
                    <a:pt x="25" y="36"/>
                  </a:lnTo>
                  <a:lnTo>
                    <a:pt x="37" y="21"/>
                  </a:lnTo>
                  <a:lnTo>
                    <a:pt x="48" y="8"/>
                  </a:lnTo>
                  <a:lnTo>
                    <a:pt x="60" y="0"/>
                  </a:lnTo>
                  <a:lnTo>
                    <a:pt x="55" y="8"/>
                  </a:lnTo>
                  <a:lnTo>
                    <a:pt x="48" y="21"/>
                  </a:lnTo>
                  <a:lnTo>
                    <a:pt x="40" y="37"/>
                  </a:lnTo>
                  <a:lnTo>
                    <a:pt x="31" y="56"/>
                  </a:lnTo>
                  <a:lnTo>
                    <a:pt x="22" y="72"/>
                  </a:lnTo>
                  <a:lnTo>
                    <a:pt x="14" y="87"/>
                  </a:lnTo>
                  <a:lnTo>
                    <a:pt x="6" y="96"/>
                  </a:lnTo>
                  <a:lnTo>
                    <a:pt x="1" y="9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18" name="Freeform 249">
              <a:extLst>
                <a:ext uri="{FF2B5EF4-FFF2-40B4-BE49-F238E27FC236}">
                  <a16:creationId xmlns:a16="http://schemas.microsoft.com/office/drawing/2014/main" xmlns="" id="{DAEC9D22-252D-417A-BA87-75E3D449C5B8}"/>
                </a:ext>
              </a:extLst>
            </p:cNvPr>
            <p:cNvSpPr>
              <a:spLocks/>
            </p:cNvSpPr>
            <p:nvPr/>
          </p:nvSpPr>
          <p:spPr bwMode="auto">
            <a:xfrm>
              <a:off x="1921" y="1146"/>
              <a:ext cx="33" cy="52"/>
            </a:xfrm>
            <a:custGeom>
              <a:avLst/>
              <a:gdLst>
                <a:gd name="T0" fmla="*/ 1 w 65"/>
                <a:gd name="T1" fmla="*/ 3 h 105"/>
                <a:gd name="T2" fmla="*/ 0 w 65"/>
                <a:gd name="T3" fmla="*/ 3 h 105"/>
                <a:gd name="T4" fmla="*/ 1 w 65"/>
                <a:gd name="T5" fmla="*/ 2 h 105"/>
                <a:gd name="T6" fmla="*/ 1 w 65"/>
                <a:gd name="T7" fmla="*/ 2 h 105"/>
                <a:gd name="T8" fmla="*/ 1 w 65"/>
                <a:gd name="T9" fmla="*/ 1 h 105"/>
                <a:gd name="T10" fmla="*/ 1 w 65"/>
                <a:gd name="T11" fmla="*/ 1 h 105"/>
                <a:gd name="T12" fmla="*/ 2 w 65"/>
                <a:gd name="T13" fmla="*/ 0 h 105"/>
                <a:gd name="T14" fmla="*/ 2 w 65"/>
                <a:gd name="T15" fmla="*/ 0 h 105"/>
                <a:gd name="T16" fmla="*/ 3 w 65"/>
                <a:gd name="T17" fmla="*/ 0 h 105"/>
                <a:gd name="T18" fmla="*/ 2 w 65"/>
                <a:gd name="T19" fmla="*/ 0 h 105"/>
                <a:gd name="T20" fmla="*/ 2 w 65"/>
                <a:gd name="T21" fmla="*/ 0 h 105"/>
                <a:gd name="T22" fmla="*/ 2 w 65"/>
                <a:gd name="T23" fmla="*/ 1 h 105"/>
                <a:gd name="T24" fmla="*/ 2 w 65"/>
                <a:gd name="T25" fmla="*/ 1 h 105"/>
                <a:gd name="T26" fmla="*/ 1 w 65"/>
                <a:gd name="T27" fmla="*/ 2 h 105"/>
                <a:gd name="T28" fmla="*/ 1 w 65"/>
                <a:gd name="T29" fmla="*/ 2 h 105"/>
                <a:gd name="T30" fmla="*/ 1 w 65"/>
                <a:gd name="T31" fmla="*/ 3 h 105"/>
                <a:gd name="T32" fmla="*/ 1 w 65"/>
                <a:gd name="T33" fmla="*/ 3 h 10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105">
                  <a:moveTo>
                    <a:pt x="1" y="105"/>
                  </a:moveTo>
                  <a:lnTo>
                    <a:pt x="0" y="99"/>
                  </a:lnTo>
                  <a:lnTo>
                    <a:pt x="3" y="88"/>
                  </a:lnTo>
                  <a:lnTo>
                    <a:pt x="9" y="71"/>
                  </a:lnTo>
                  <a:lnTo>
                    <a:pt x="19" y="54"/>
                  </a:lnTo>
                  <a:lnTo>
                    <a:pt x="30" y="36"/>
                  </a:lnTo>
                  <a:lnTo>
                    <a:pt x="42" y="20"/>
                  </a:lnTo>
                  <a:lnTo>
                    <a:pt x="54" y="7"/>
                  </a:lnTo>
                  <a:lnTo>
                    <a:pt x="65" y="0"/>
                  </a:lnTo>
                  <a:lnTo>
                    <a:pt x="61" y="8"/>
                  </a:lnTo>
                  <a:lnTo>
                    <a:pt x="54" y="22"/>
                  </a:lnTo>
                  <a:lnTo>
                    <a:pt x="45" y="39"/>
                  </a:lnTo>
                  <a:lnTo>
                    <a:pt x="33" y="58"/>
                  </a:lnTo>
                  <a:lnTo>
                    <a:pt x="23" y="76"/>
                  </a:lnTo>
                  <a:lnTo>
                    <a:pt x="14" y="91"/>
                  </a:lnTo>
                  <a:lnTo>
                    <a:pt x="5" y="101"/>
                  </a:lnTo>
                  <a:lnTo>
                    <a:pt x="1" y="10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19" name="Freeform 250">
              <a:extLst>
                <a:ext uri="{FF2B5EF4-FFF2-40B4-BE49-F238E27FC236}">
                  <a16:creationId xmlns:a16="http://schemas.microsoft.com/office/drawing/2014/main" xmlns="" id="{95BB4CDC-727A-417E-BA07-7BDAC6E7B3B3}"/>
                </a:ext>
              </a:extLst>
            </p:cNvPr>
            <p:cNvSpPr>
              <a:spLocks/>
            </p:cNvSpPr>
            <p:nvPr/>
          </p:nvSpPr>
          <p:spPr bwMode="auto">
            <a:xfrm>
              <a:off x="1938" y="1150"/>
              <a:ext cx="35" cy="43"/>
            </a:xfrm>
            <a:custGeom>
              <a:avLst/>
              <a:gdLst>
                <a:gd name="T0" fmla="*/ 0 w 71"/>
                <a:gd name="T1" fmla="*/ 2 h 87"/>
                <a:gd name="T2" fmla="*/ 0 w 71"/>
                <a:gd name="T3" fmla="*/ 2 h 87"/>
                <a:gd name="T4" fmla="*/ 0 w 71"/>
                <a:gd name="T5" fmla="*/ 2 h 87"/>
                <a:gd name="T6" fmla="*/ 0 w 71"/>
                <a:gd name="T7" fmla="*/ 1 h 87"/>
                <a:gd name="T8" fmla="*/ 0 w 71"/>
                <a:gd name="T9" fmla="*/ 1 h 87"/>
                <a:gd name="T10" fmla="*/ 1 w 71"/>
                <a:gd name="T11" fmla="*/ 0 h 87"/>
                <a:gd name="T12" fmla="*/ 1 w 71"/>
                <a:gd name="T13" fmla="*/ 0 h 87"/>
                <a:gd name="T14" fmla="*/ 1 w 71"/>
                <a:gd name="T15" fmla="*/ 0 h 87"/>
                <a:gd name="T16" fmla="*/ 2 w 71"/>
                <a:gd name="T17" fmla="*/ 0 h 87"/>
                <a:gd name="T18" fmla="*/ 2 w 71"/>
                <a:gd name="T19" fmla="*/ 0 h 87"/>
                <a:gd name="T20" fmla="*/ 1 w 71"/>
                <a:gd name="T21" fmla="*/ 0 h 87"/>
                <a:gd name="T22" fmla="*/ 1 w 71"/>
                <a:gd name="T23" fmla="*/ 1 h 87"/>
                <a:gd name="T24" fmla="*/ 1 w 71"/>
                <a:gd name="T25" fmla="*/ 1 h 87"/>
                <a:gd name="T26" fmla="*/ 0 w 71"/>
                <a:gd name="T27" fmla="*/ 2 h 87"/>
                <a:gd name="T28" fmla="*/ 0 w 71"/>
                <a:gd name="T29" fmla="*/ 2 h 87"/>
                <a:gd name="T30" fmla="*/ 0 w 71"/>
                <a:gd name="T31" fmla="*/ 2 h 87"/>
                <a:gd name="T32" fmla="*/ 0 w 71"/>
                <a:gd name="T33" fmla="*/ 2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87">
                  <a:moveTo>
                    <a:pt x="0" y="87"/>
                  </a:moveTo>
                  <a:lnTo>
                    <a:pt x="0" y="82"/>
                  </a:lnTo>
                  <a:lnTo>
                    <a:pt x="5" y="72"/>
                  </a:lnTo>
                  <a:lnTo>
                    <a:pt x="14" y="58"/>
                  </a:lnTo>
                  <a:lnTo>
                    <a:pt x="25" y="43"/>
                  </a:lnTo>
                  <a:lnTo>
                    <a:pt x="37" y="28"/>
                  </a:lnTo>
                  <a:lnTo>
                    <a:pt x="50" y="14"/>
                  </a:lnTo>
                  <a:lnTo>
                    <a:pt x="62" y="5"/>
                  </a:lnTo>
                  <a:lnTo>
                    <a:pt x="71" y="0"/>
                  </a:lnTo>
                  <a:lnTo>
                    <a:pt x="66" y="8"/>
                  </a:lnTo>
                  <a:lnTo>
                    <a:pt x="57" y="21"/>
                  </a:lnTo>
                  <a:lnTo>
                    <a:pt x="46" y="36"/>
                  </a:lnTo>
                  <a:lnTo>
                    <a:pt x="35" y="52"/>
                  </a:lnTo>
                  <a:lnTo>
                    <a:pt x="24" y="67"/>
                  </a:lnTo>
                  <a:lnTo>
                    <a:pt x="14" y="79"/>
                  </a:lnTo>
                  <a:lnTo>
                    <a:pt x="6" y="85"/>
                  </a:lnTo>
                  <a:lnTo>
                    <a:pt x="0" y="8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20" name="Freeform 251">
              <a:extLst>
                <a:ext uri="{FF2B5EF4-FFF2-40B4-BE49-F238E27FC236}">
                  <a16:creationId xmlns:a16="http://schemas.microsoft.com/office/drawing/2014/main" xmlns="" id="{451EBFD6-65C7-4E30-9E89-611EB28CA318}"/>
                </a:ext>
              </a:extLst>
            </p:cNvPr>
            <p:cNvSpPr>
              <a:spLocks/>
            </p:cNvSpPr>
            <p:nvPr/>
          </p:nvSpPr>
          <p:spPr bwMode="auto">
            <a:xfrm>
              <a:off x="1957" y="1156"/>
              <a:ext cx="30" cy="36"/>
            </a:xfrm>
            <a:custGeom>
              <a:avLst/>
              <a:gdLst>
                <a:gd name="T0" fmla="*/ 0 w 61"/>
                <a:gd name="T1" fmla="*/ 3 h 71"/>
                <a:gd name="T2" fmla="*/ 0 w 61"/>
                <a:gd name="T3" fmla="*/ 3 h 71"/>
                <a:gd name="T4" fmla="*/ 0 w 61"/>
                <a:gd name="T5" fmla="*/ 2 h 71"/>
                <a:gd name="T6" fmla="*/ 0 w 61"/>
                <a:gd name="T7" fmla="*/ 2 h 71"/>
                <a:gd name="T8" fmla="*/ 0 w 61"/>
                <a:gd name="T9" fmla="*/ 2 h 71"/>
                <a:gd name="T10" fmla="*/ 0 w 61"/>
                <a:gd name="T11" fmla="*/ 1 h 71"/>
                <a:gd name="T12" fmla="*/ 1 w 61"/>
                <a:gd name="T13" fmla="*/ 1 h 71"/>
                <a:gd name="T14" fmla="*/ 1 w 61"/>
                <a:gd name="T15" fmla="*/ 1 h 71"/>
                <a:gd name="T16" fmla="*/ 1 w 61"/>
                <a:gd name="T17" fmla="*/ 0 h 71"/>
                <a:gd name="T18" fmla="*/ 1 w 61"/>
                <a:gd name="T19" fmla="*/ 1 h 71"/>
                <a:gd name="T20" fmla="*/ 1 w 61"/>
                <a:gd name="T21" fmla="*/ 1 h 71"/>
                <a:gd name="T22" fmla="*/ 1 w 61"/>
                <a:gd name="T23" fmla="*/ 1 h 71"/>
                <a:gd name="T24" fmla="*/ 0 w 61"/>
                <a:gd name="T25" fmla="*/ 2 h 71"/>
                <a:gd name="T26" fmla="*/ 0 w 61"/>
                <a:gd name="T27" fmla="*/ 2 h 71"/>
                <a:gd name="T28" fmla="*/ 0 w 61"/>
                <a:gd name="T29" fmla="*/ 2 h 71"/>
                <a:gd name="T30" fmla="*/ 0 w 61"/>
                <a:gd name="T31" fmla="*/ 3 h 71"/>
                <a:gd name="T32" fmla="*/ 0 w 61"/>
                <a:gd name="T33" fmla="*/ 3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71">
                  <a:moveTo>
                    <a:pt x="1" y="71"/>
                  </a:moveTo>
                  <a:lnTo>
                    <a:pt x="0" y="67"/>
                  </a:lnTo>
                  <a:lnTo>
                    <a:pt x="4" y="59"/>
                  </a:lnTo>
                  <a:lnTo>
                    <a:pt x="8" y="47"/>
                  </a:lnTo>
                  <a:lnTo>
                    <a:pt x="16" y="35"/>
                  </a:lnTo>
                  <a:lnTo>
                    <a:pt x="27" y="24"/>
                  </a:lnTo>
                  <a:lnTo>
                    <a:pt x="37" y="12"/>
                  </a:lnTo>
                  <a:lnTo>
                    <a:pt x="48" y="4"/>
                  </a:lnTo>
                  <a:lnTo>
                    <a:pt x="61" y="0"/>
                  </a:lnTo>
                  <a:lnTo>
                    <a:pt x="55" y="7"/>
                  </a:lnTo>
                  <a:lnTo>
                    <a:pt x="47" y="17"/>
                  </a:lnTo>
                  <a:lnTo>
                    <a:pt x="38" y="30"/>
                  </a:lnTo>
                  <a:lnTo>
                    <a:pt x="29" y="42"/>
                  </a:lnTo>
                  <a:lnTo>
                    <a:pt x="20" y="55"/>
                  </a:lnTo>
                  <a:lnTo>
                    <a:pt x="12" y="64"/>
                  </a:lnTo>
                  <a:lnTo>
                    <a:pt x="5" y="70"/>
                  </a:lnTo>
                  <a:lnTo>
                    <a:pt x="1" y="7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21" name="Freeform 252">
              <a:extLst>
                <a:ext uri="{FF2B5EF4-FFF2-40B4-BE49-F238E27FC236}">
                  <a16:creationId xmlns:a16="http://schemas.microsoft.com/office/drawing/2014/main" xmlns="" id="{7A3F0EAB-AF44-4A8A-8BFB-4DC8AE72BDDE}"/>
                </a:ext>
              </a:extLst>
            </p:cNvPr>
            <p:cNvSpPr>
              <a:spLocks/>
            </p:cNvSpPr>
            <p:nvPr/>
          </p:nvSpPr>
          <p:spPr bwMode="auto">
            <a:xfrm>
              <a:off x="1976" y="1166"/>
              <a:ext cx="26" cy="25"/>
            </a:xfrm>
            <a:custGeom>
              <a:avLst/>
              <a:gdLst>
                <a:gd name="T0" fmla="*/ 0 w 53"/>
                <a:gd name="T1" fmla="*/ 1 h 51"/>
                <a:gd name="T2" fmla="*/ 0 w 53"/>
                <a:gd name="T3" fmla="*/ 1 h 51"/>
                <a:gd name="T4" fmla="*/ 0 w 53"/>
                <a:gd name="T5" fmla="*/ 1 h 51"/>
                <a:gd name="T6" fmla="*/ 0 w 53"/>
                <a:gd name="T7" fmla="*/ 0 h 51"/>
                <a:gd name="T8" fmla="*/ 0 w 53"/>
                <a:gd name="T9" fmla="*/ 0 h 51"/>
                <a:gd name="T10" fmla="*/ 0 w 53"/>
                <a:gd name="T11" fmla="*/ 0 h 51"/>
                <a:gd name="T12" fmla="*/ 1 w 53"/>
                <a:gd name="T13" fmla="*/ 0 h 51"/>
                <a:gd name="T14" fmla="*/ 1 w 53"/>
                <a:gd name="T15" fmla="*/ 0 h 51"/>
                <a:gd name="T16" fmla="*/ 1 w 53"/>
                <a:gd name="T17" fmla="*/ 0 h 51"/>
                <a:gd name="T18" fmla="*/ 1 w 53"/>
                <a:gd name="T19" fmla="*/ 0 h 51"/>
                <a:gd name="T20" fmla="*/ 1 w 53"/>
                <a:gd name="T21" fmla="*/ 0 h 51"/>
                <a:gd name="T22" fmla="*/ 1 w 53"/>
                <a:gd name="T23" fmla="*/ 0 h 51"/>
                <a:gd name="T24" fmla="*/ 0 w 53"/>
                <a:gd name="T25" fmla="*/ 0 h 51"/>
                <a:gd name="T26" fmla="*/ 0 w 53"/>
                <a:gd name="T27" fmla="*/ 1 h 51"/>
                <a:gd name="T28" fmla="*/ 0 w 53"/>
                <a:gd name="T29" fmla="*/ 1 h 51"/>
                <a:gd name="T30" fmla="*/ 0 w 53"/>
                <a:gd name="T31" fmla="*/ 1 h 51"/>
                <a:gd name="T32" fmla="*/ 0 w 53"/>
                <a:gd name="T33" fmla="*/ 1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51">
                  <a:moveTo>
                    <a:pt x="0" y="51"/>
                  </a:moveTo>
                  <a:lnTo>
                    <a:pt x="0" y="48"/>
                  </a:lnTo>
                  <a:lnTo>
                    <a:pt x="4" y="41"/>
                  </a:lnTo>
                  <a:lnTo>
                    <a:pt x="10" y="31"/>
                  </a:lnTo>
                  <a:lnTo>
                    <a:pt x="20" y="22"/>
                  </a:lnTo>
                  <a:lnTo>
                    <a:pt x="29" y="14"/>
                  </a:lnTo>
                  <a:lnTo>
                    <a:pt x="38" y="6"/>
                  </a:lnTo>
                  <a:lnTo>
                    <a:pt x="47" y="1"/>
                  </a:lnTo>
                  <a:lnTo>
                    <a:pt x="53" y="0"/>
                  </a:lnTo>
                  <a:lnTo>
                    <a:pt x="47" y="6"/>
                  </a:lnTo>
                  <a:lnTo>
                    <a:pt x="40" y="13"/>
                  </a:lnTo>
                  <a:lnTo>
                    <a:pt x="33" y="21"/>
                  </a:lnTo>
                  <a:lnTo>
                    <a:pt x="25" y="30"/>
                  </a:lnTo>
                  <a:lnTo>
                    <a:pt x="19" y="38"/>
                  </a:lnTo>
                  <a:lnTo>
                    <a:pt x="10" y="45"/>
                  </a:lnTo>
                  <a:lnTo>
                    <a:pt x="5" y="50"/>
                  </a:lnTo>
                  <a:lnTo>
                    <a:pt x="0" y="5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22" name="Freeform 253">
              <a:extLst>
                <a:ext uri="{FF2B5EF4-FFF2-40B4-BE49-F238E27FC236}">
                  <a16:creationId xmlns:a16="http://schemas.microsoft.com/office/drawing/2014/main" xmlns="" id="{DE93A866-AC2E-4C87-8E30-4C0CB5CEDC84}"/>
                </a:ext>
              </a:extLst>
            </p:cNvPr>
            <p:cNvSpPr>
              <a:spLocks/>
            </p:cNvSpPr>
            <p:nvPr/>
          </p:nvSpPr>
          <p:spPr bwMode="auto">
            <a:xfrm>
              <a:off x="1993" y="1171"/>
              <a:ext cx="18" cy="18"/>
            </a:xfrm>
            <a:custGeom>
              <a:avLst/>
              <a:gdLst>
                <a:gd name="T0" fmla="*/ 0 w 34"/>
                <a:gd name="T1" fmla="*/ 2 h 34"/>
                <a:gd name="T2" fmla="*/ 0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0 h 34"/>
                <a:gd name="T16" fmla="*/ 2 w 34"/>
                <a:gd name="T17" fmla="*/ 1 h 34"/>
                <a:gd name="T18" fmla="*/ 1 w 34"/>
                <a:gd name="T19" fmla="*/ 1 h 34"/>
                <a:gd name="T20" fmla="*/ 1 w 34"/>
                <a:gd name="T21" fmla="*/ 1 h 34"/>
                <a:gd name="T22" fmla="*/ 1 w 34"/>
                <a:gd name="T23" fmla="*/ 1 h 34"/>
                <a:gd name="T24" fmla="*/ 1 w 34"/>
                <a:gd name="T25" fmla="*/ 1 h 34"/>
                <a:gd name="T26" fmla="*/ 1 w 34"/>
                <a:gd name="T27" fmla="*/ 1 h 34"/>
                <a:gd name="T28" fmla="*/ 1 w 34"/>
                <a:gd name="T29" fmla="*/ 2 h 34"/>
                <a:gd name="T30" fmla="*/ 1 w 34"/>
                <a:gd name="T31" fmla="*/ 2 h 34"/>
                <a:gd name="T32" fmla="*/ 0 w 34"/>
                <a:gd name="T33" fmla="*/ 2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0" y="32"/>
                  </a:moveTo>
                  <a:lnTo>
                    <a:pt x="0" y="29"/>
                  </a:lnTo>
                  <a:lnTo>
                    <a:pt x="1" y="24"/>
                  </a:lnTo>
                  <a:lnTo>
                    <a:pt x="6" y="18"/>
                  </a:lnTo>
                  <a:lnTo>
                    <a:pt x="10" y="11"/>
                  </a:lnTo>
                  <a:lnTo>
                    <a:pt x="16" y="6"/>
                  </a:lnTo>
                  <a:lnTo>
                    <a:pt x="23" y="2"/>
                  </a:lnTo>
                  <a:lnTo>
                    <a:pt x="29" y="0"/>
                  </a:lnTo>
                  <a:lnTo>
                    <a:pt x="34" y="1"/>
                  </a:lnTo>
                  <a:lnTo>
                    <a:pt x="27" y="3"/>
                  </a:lnTo>
                  <a:lnTo>
                    <a:pt x="22" y="8"/>
                  </a:lnTo>
                  <a:lnTo>
                    <a:pt x="17" y="15"/>
                  </a:lnTo>
                  <a:lnTo>
                    <a:pt x="12" y="22"/>
                  </a:lnTo>
                  <a:lnTo>
                    <a:pt x="8" y="29"/>
                  </a:lnTo>
                  <a:lnTo>
                    <a:pt x="6" y="33"/>
                  </a:lnTo>
                  <a:lnTo>
                    <a:pt x="2" y="34"/>
                  </a:lnTo>
                  <a:lnTo>
                    <a:pt x="0" y="3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23" name="Freeform 254">
              <a:extLst>
                <a:ext uri="{FF2B5EF4-FFF2-40B4-BE49-F238E27FC236}">
                  <a16:creationId xmlns:a16="http://schemas.microsoft.com/office/drawing/2014/main" xmlns="" id="{577E8E6D-78B2-4F88-B5D9-259066CCAED3}"/>
                </a:ext>
              </a:extLst>
            </p:cNvPr>
            <p:cNvSpPr>
              <a:spLocks/>
            </p:cNvSpPr>
            <p:nvPr/>
          </p:nvSpPr>
          <p:spPr bwMode="auto">
            <a:xfrm>
              <a:off x="1848" y="1156"/>
              <a:ext cx="20" cy="22"/>
            </a:xfrm>
            <a:custGeom>
              <a:avLst/>
              <a:gdLst>
                <a:gd name="T0" fmla="*/ 2 w 40"/>
                <a:gd name="T1" fmla="*/ 0 h 44"/>
                <a:gd name="T2" fmla="*/ 2 w 40"/>
                <a:gd name="T3" fmla="*/ 1 h 44"/>
                <a:gd name="T4" fmla="*/ 2 w 40"/>
                <a:gd name="T5" fmla="*/ 1 h 44"/>
                <a:gd name="T6" fmla="*/ 1 w 40"/>
                <a:gd name="T7" fmla="*/ 1 h 44"/>
                <a:gd name="T8" fmla="*/ 1 w 40"/>
                <a:gd name="T9" fmla="*/ 1 h 44"/>
                <a:gd name="T10" fmla="*/ 1 w 40"/>
                <a:gd name="T11" fmla="*/ 2 h 44"/>
                <a:gd name="T12" fmla="*/ 1 w 40"/>
                <a:gd name="T13" fmla="*/ 2 h 44"/>
                <a:gd name="T14" fmla="*/ 1 w 40"/>
                <a:gd name="T15" fmla="*/ 2 h 44"/>
                <a:gd name="T16" fmla="*/ 1 w 40"/>
                <a:gd name="T17" fmla="*/ 2 h 44"/>
                <a:gd name="T18" fmla="*/ 0 w 40"/>
                <a:gd name="T19" fmla="*/ 2 h 44"/>
                <a:gd name="T20" fmla="*/ 1 w 40"/>
                <a:gd name="T21" fmla="*/ 1 h 44"/>
                <a:gd name="T22" fmla="*/ 1 w 40"/>
                <a:gd name="T23" fmla="*/ 1 h 44"/>
                <a:gd name="T24" fmla="*/ 1 w 40"/>
                <a:gd name="T25" fmla="*/ 1 h 44"/>
                <a:gd name="T26" fmla="*/ 1 w 40"/>
                <a:gd name="T27" fmla="*/ 1 h 44"/>
                <a:gd name="T28" fmla="*/ 1 w 40"/>
                <a:gd name="T29" fmla="*/ 1 h 44"/>
                <a:gd name="T30" fmla="*/ 2 w 40"/>
                <a:gd name="T31" fmla="*/ 1 h 44"/>
                <a:gd name="T32" fmla="*/ 2 w 40"/>
                <a:gd name="T33" fmla="*/ 0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44">
                  <a:moveTo>
                    <a:pt x="40" y="0"/>
                  </a:moveTo>
                  <a:lnTo>
                    <a:pt x="38" y="3"/>
                  </a:lnTo>
                  <a:lnTo>
                    <a:pt x="33" y="10"/>
                  </a:lnTo>
                  <a:lnTo>
                    <a:pt x="28" y="18"/>
                  </a:lnTo>
                  <a:lnTo>
                    <a:pt x="23" y="26"/>
                  </a:lnTo>
                  <a:lnTo>
                    <a:pt x="17" y="34"/>
                  </a:lnTo>
                  <a:lnTo>
                    <a:pt x="11" y="40"/>
                  </a:lnTo>
                  <a:lnTo>
                    <a:pt x="5" y="44"/>
                  </a:lnTo>
                  <a:lnTo>
                    <a:pt x="1" y="42"/>
                  </a:lnTo>
                  <a:lnTo>
                    <a:pt x="0" y="38"/>
                  </a:lnTo>
                  <a:lnTo>
                    <a:pt x="2" y="32"/>
                  </a:lnTo>
                  <a:lnTo>
                    <a:pt x="7" y="26"/>
                  </a:lnTo>
                  <a:lnTo>
                    <a:pt x="13" y="19"/>
                  </a:lnTo>
                  <a:lnTo>
                    <a:pt x="22" y="14"/>
                  </a:lnTo>
                  <a:lnTo>
                    <a:pt x="30" y="8"/>
                  </a:lnTo>
                  <a:lnTo>
                    <a:pt x="35" y="3"/>
                  </a:lnTo>
                  <a:lnTo>
                    <a:pt x="4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24" name="Freeform 255">
              <a:extLst>
                <a:ext uri="{FF2B5EF4-FFF2-40B4-BE49-F238E27FC236}">
                  <a16:creationId xmlns:a16="http://schemas.microsoft.com/office/drawing/2014/main" xmlns="" id="{CC1AADB2-731F-4117-AF58-671476C1EA21}"/>
                </a:ext>
              </a:extLst>
            </p:cNvPr>
            <p:cNvSpPr>
              <a:spLocks/>
            </p:cNvSpPr>
            <p:nvPr/>
          </p:nvSpPr>
          <p:spPr bwMode="auto">
            <a:xfrm>
              <a:off x="1845" y="1144"/>
              <a:ext cx="24" cy="11"/>
            </a:xfrm>
            <a:custGeom>
              <a:avLst/>
              <a:gdLst>
                <a:gd name="T0" fmla="*/ 2 w 47"/>
                <a:gd name="T1" fmla="*/ 1 h 21"/>
                <a:gd name="T2" fmla="*/ 2 w 47"/>
                <a:gd name="T3" fmla="*/ 1 h 21"/>
                <a:gd name="T4" fmla="*/ 2 w 47"/>
                <a:gd name="T5" fmla="*/ 1 h 21"/>
                <a:gd name="T6" fmla="*/ 1 w 47"/>
                <a:gd name="T7" fmla="*/ 1 h 21"/>
                <a:gd name="T8" fmla="*/ 1 w 47"/>
                <a:gd name="T9" fmla="*/ 1 h 21"/>
                <a:gd name="T10" fmla="*/ 1 w 47"/>
                <a:gd name="T11" fmla="*/ 1 h 21"/>
                <a:gd name="T12" fmla="*/ 1 w 47"/>
                <a:gd name="T13" fmla="*/ 1 h 21"/>
                <a:gd name="T14" fmla="*/ 1 w 47"/>
                <a:gd name="T15" fmla="*/ 0 h 21"/>
                <a:gd name="T16" fmla="*/ 0 w 47"/>
                <a:gd name="T17" fmla="*/ 1 h 21"/>
                <a:gd name="T18" fmla="*/ 0 w 47"/>
                <a:gd name="T19" fmla="*/ 1 h 21"/>
                <a:gd name="T20" fmla="*/ 1 w 47"/>
                <a:gd name="T21" fmla="*/ 1 h 21"/>
                <a:gd name="T22" fmla="*/ 1 w 47"/>
                <a:gd name="T23" fmla="*/ 1 h 21"/>
                <a:gd name="T24" fmla="*/ 1 w 47"/>
                <a:gd name="T25" fmla="*/ 1 h 21"/>
                <a:gd name="T26" fmla="*/ 1 w 47"/>
                <a:gd name="T27" fmla="*/ 1 h 21"/>
                <a:gd name="T28" fmla="*/ 2 w 47"/>
                <a:gd name="T29" fmla="*/ 1 h 21"/>
                <a:gd name="T30" fmla="*/ 2 w 47"/>
                <a:gd name="T31" fmla="*/ 1 h 21"/>
                <a:gd name="T32" fmla="*/ 2 w 47"/>
                <a:gd name="T33" fmla="*/ 1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21">
                  <a:moveTo>
                    <a:pt x="47" y="21"/>
                  </a:moveTo>
                  <a:lnTo>
                    <a:pt x="44" y="20"/>
                  </a:lnTo>
                  <a:lnTo>
                    <a:pt x="39" y="17"/>
                  </a:lnTo>
                  <a:lnTo>
                    <a:pt x="32" y="12"/>
                  </a:lnTo>
                  <a:lnTo>
                    <a:pt x="24" y="8"/>
                  </a:lnTo>
                  <a:lnTo>
                    <a:pt x="17" y="4"/>
                  </a:lnTo>
                  <a:lnTo>
                    <a:pt x="9" y="1"/>
                  </a:lnTo>
                  <a:lnTo>
                    <a:pt x="3" y="0"/>
                  </a:lnTo>
                  <a:lnTo>
                    <a:pt x="0" y="2"/>
                  </a:lnTo>
                  <a:lnTo>
                    <a:pt x="0" y="5"/>
                  </a:lnTo>
                  <a:lnTo>
                    <a:pt x="3" y="9"/>
                  </a:lnTo>
                  <a:lnTo>
                    <a:pt x="9" y="12"/>
                  </a:lnTo>
                  <a:lnTo>
                    <a:pt x="17" y="15"/>
                  </a:lnTo>
                  <a:lnTo>
                    <a:pt x="26" y="17"/>
                  </a:lnTo>
                  <a:lnTo>
                    <a:pt x="34" y="19"/>
                  </a:lnTo>
                  <a:lnTo>
                    <a:pt x="41" y="20"/>
                  </a:lnTo>
                  <a:lnTo>
                    <a:pt x="47" y="2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25" name="Freeform 256">
              <a:extLst>
                <a:ext uri="{FF2B5EF4-FFF2-40B4-BE49-F238E27FC236}">
                  <a16:creationId xmlns:a16="http://schemas.microsoft.com/office/drawing/2014/main" xmlns="" id="{3484FCAD-321B-460C-BD07-63E5E6762495}"/>
                </a:ext>
              </a:extLst>
            </p:cNvPr>
            <p:cNvSpPr>
              <a:spLocks/>
            </p:cNvSpPr>
            <p:nvPr/>
          </p:nvSpPr>
          <p:spPr bwMode="auto">
            <a:xfrm>
              <a:off x="1838" y="1157"/>
              <a:ext cx="26" cy="6"/>
            </a:xfrm>
            <a:custGeom>
              <a:avLst/>
              <a:gdLst>
                <a:gd name="T0" fmla="*/ 1 w 53"/>
                <a:gd name="T1" fmla="*/ 0 h 13"/>
                <a:gd name="T2" fmla="*/ 1 w 53"/>
                <a:gd name="T3" fmla="*/ 0 h 13"/>
                <a:gd name="T4" fmla="*/ 1 w 53"/>
                <a:gd name="T5" fmla="*/ 0 h 13"/>
                <a:gd name="T6" fmla="*/ 1 w 53"/>
                <a:gd name="T7" fmla="*/ 0 h 13"/>
                <a:gd name="T8" fmla="*/ 0 w 53"/>
                <a:gd name="T9" fmla="*/ 0 h 13"/>
                <a:gd name="T10" fmla="*/ 0 w 53"/>
                <a:gd name="T11" fmla="*/ 0 h 13"/>
                <a:gd name="T12" fmla="*/ 0 w 53"/>
                <a:gd name="T13" fmla="*/ 0 h 13"/>
                <a:gd name="T14" fmla="*/ 0 w 53"/>
                <a:gd name="T15" fmla="*/ 0 h 13"/>
                <a:gd name="T16" fmla="*/ 0 w 53"/>
                <a:gd name="T17" fmla="*/ 0 h 13"/>
                <a:gd name="T18" fmla="*/ 0 w 53"/>
                <a:gd name="T19" fmla="*/ 0 h 13"/>
                <a:gd name="T20" fmla="*/ 0 w 53"/>
                <a:gd name="T21" fmla="*/ 0 h 13"/>
                <a:gd name="T22" fmla="*/ 0 w 53"/>
                <a:gd name="T23" fmla="*/ 0 h 13"/>
                <a:gd name="T24" fmla="*/ 0 w 53"/>
                <a:gd name="T25" fmla="*/ 0 h 13"/>
                <a:gd name="T26" fmla="*/ 0 w 53"/>
                <a:gd name="T27" fmla="*/ 0 h 13"/>
                <a:gd name="T28" fmla="*/ 1 w 53"/>
                <a:gd name="T29" fmla="*/ 0 h 13"/>
                <a:gd name="T30" fmla="*/ 1 w 53"/>
                <a:gd name="T31" fmla="*/ 0 h 13"/>
                <a:gd name="T32" fmla="*/ 1 w 53"/>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13">
                  <a:moveTo>
                    <a:pt x="53" y="0"/>
                  </a:moveTo>
                  <a:lnTo>
                    <a:pt x="49" y="0"/>
                  </a:lnTo>
                  <a:lnTo>
                    <a:pt x="43" y="0"/>
                  </a:lnTo>
                  <a:lnTo>
                    <a:pt x="33" y="0"/>
                  </a:lnTo>
                  <a:lnTo>
                    <a:pt x="24" y="0"/>
                  </a:lnTo>
                  <a:lnTo>
                    <a:pt x="15" y="1"/>
                  </a:lnTo>
                  <a:lnTo>
                    <a:pt x="7" y="2"/>
                  </a:lnTo>
                  <a:lnTo>
                    <a:pt x="2" y="5"/>
                  </a:lnTo>
                  <a:lnTo>
                    <a:pt x="0" y="8"/>
                  </a:lnTo>
                  <a:lnTo>
                    <a:pt x="2" y="12"/>
                  </a:lnTo>
                  <a:lnTo>
                    <a:pt x="7" y="13"/>
                  </a:lnTo>
                  <a:lnTo>
                    <a:pt x="14" y="12"/>
                  </a:lnTo>
                  <a:lnTo>
                    <a:pt x="23" y="10"/>
                  </a:lnTo>
                  <a:lnTo>
                    <a:pt x="31" y="7"/>
                  </a:lnTo>
                  <a:lnTo>
                    <a:pt x="40" y="5"/>
                  </a:lnTo>
                  <a:lnTo>
                    <a:pt x="47" y="2"/>
                  </a:lnTo>
                  <a:lnTo>
                    <a:pt x="5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26" name="Freeform 257">
              <a:extLst>
                <a:ext uri="{FF2B5EF4-FFF2-40B4-BE49-F238E27FC236}">
                  <a16:creationId xmlns:a16="http://schemas.microsoft.com/office/drawing/2014/main" xmlns="" id="{C5CBFA0D-DFEA-49C8-B8C7-E2903AB94378}"/>
                </a:ext>
              </a:extLst>
            </p:cNvPr>
            <p:cNvSpPr>
              <a:spLocks/>
            </p:cNvSpPr>
            <p:nvPr/>
          </p:nvSpPr>
          <p:spPr bwMode="auto">
            <a:xfrm>
              <a:off x="1853" y="1131"/>
              <a:ext cx="24" cy="20"/>
            </a:xfrm>
            <a:custGeom>
              <a:avLst/>
              <a:gdLst>
                <a:gd name="T0" fmla="*/ 2 w 48"/>
                <a:gd name="T1" fmla="*/ 1 h 41"/>
                <a:gd name="T2" fmla="*/ 2 w 48"/>
                <a:gd name="T3" fmla="*/ 1 h 41"/>
                <a:gd name="T4" fmla="*/ 2 w 48"/>
                <a:gd name="T5" fmla="*/ 0 h 41"/>
                <a:gd name="T6" fmla="*/ 1 w 48"/>
                <a:gd name="T7" fmla="*/ 0 h 41"/>
                <a:gd name="T8" fmla="*/ 1 w 48"/>
                <a:gd name="T9" fmla="*/ 0 h 41"/>
                <a:gd name="T10" fmla="*/ 1 w 48"/>
                <a:gd name="T11" fmla="*/ 0 h 41"/>
                <a:gd name="T12" fmla="*/ 1 w 48"/>
                <a:gd name="T13" fmla="*/ 0 h 41"/>
                <a:gd name="T14" fmla="*/ 0 w 48"/>
                <a:gd name="T15" fmla="*/ 0 h 41"/>
                <a:gd name="T16" fmla="*/ 1 w 48"/>
                <a:gd name="T17" fmla="*/ 0 h 41"/>
                <a:gd name="T18" fmla="*/ 1 w 48"/>
                <a:gd name="T19" fmla="*/ 0 h 41"/>
                <a:gd name="T20" fmla="*/ 1 w 48"/>
                <a:gd name="T21" fmla="*/ 0 h 41"/>
                <a:gd name="T22" fmla="*/ 1 w 48"/>
                <a:gd name="T23" fmla="*/ 0 h 41"/>
                <a:gd name="T24" fmla="*/ 1 w 48"/>
                <a:gd name="T25" fmla="*/ 0 h 41"/>
                <a:gd name="T26" fmla="*/ 1 w 48"/>
                <a:gd name="T27" fmla="*/ 0 h 41"/>
                <a:gd name="T28" fmla="*/ 2 w 48"/>
                <a:gd name="T29" fmla="*/ 0 h 41"/>
                <a:gd name="T30" fmla="*/ 2 w 48"/>
                <a:gd name="T31" fmla="*/ 1 h 41"/>
                <a:gd name="T32" fmla="*/ 2 w 48"/>
                <a:gd name="T33" fmla="*/ 1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41">
                  <a:moveTo>
                    <a:pt x="48" y="41"/>
                  </a:moveTo>
                  <a:lnTo>
                    <a:pt x="42" y="37"/>
                  </a:lnTo>
                  <a:lnTo>
                    <a:pt x="34" y="31"/>
                  </a:lnTo>
                  <a:lnTo>
                    <a:pt x="25" y="26"/>
                  </a:lnTo>
                  <a:lnTo>
                    <a:pt x="16" y="20"/>
                  </a:lnTo>
                  <a:lnTo>
                    <a:pt x="9" y="14"/>
                  </a:lnTo>
                  <a:lnTo>
                    <a:pt x="3" y="8"/>
                  </a:lnTo>
                  <a:lnTo>
                    <a:pt x="0" y="5"/>
                  </a:lnTo>
                  <a:lnTo>
                    <a:pt x="1" y="1"/>
                  </a:lnTo>
                  <a:lnTo>
                    <a:pt x="6" y="0"/>
                  </a:lnTo>
                  <a:lnTo>
                    <a:pt x="11" y="4"/>
                  </a:lnTo>
                  <a:lnTo>
                    <a:pt x="17" y="9"/>
                  </a:lnTo>
                  <a:lnTo>
                    <a:pt x="25" y="15"/>
                  </a:lnTo>
                  <a:lnTo>
                    <a:pt x="32" y="23"/>
                  </a:lnTo>
                  <a:lnTo>
                    <a:pt x="39" y="30"/>
                  </a:lnTo>
                  <a:lnTo>
                    <a:pt x="45" y="37"/>
                  </a:lnTo>
                  <a:lnTo>
                    <a:pt x="48" y="4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27" name="Freeform 258">
              <a:extLst>
                <a:ext uri="{FF2B5EF4-FFF2-40B4-BE49-F238E27FC236}">
                  <a16:creationId xmlns:a16="http://schemas.microsoft.com/office/drawing/2014/main" xmlns="" id="{AA4E8F0F-B7F2-422C-AF99-9DEF8BE1999E}"/>
                </a:ext>
              </a:extLst>
            </p:cNvPr>
            <p:cNvSpPr>
              <a:spLocks/>
            </p:cNvSpPr>
            <p:nvPr/>
          </p:nvSpPr>
          <p:spPr bwMode="auto">
            <a:xfrm>
              <a:off x="1999" y="1133"/>
              <a:ext cx="7" cy="34"/>
            </a:xfrm>
            <a:custGeom>
              <a:avLst/>
              <a:gdLst>
                <a:gd name="T0" fmla="*/ 1 w 14"/>
                <a:gd name="T1" fmla="*/ 3 h 68"/>
                <a:gd name="T2" fmla="*/ 0 w 14"/>
                <a:gd name="T3" fmla="*/ 2 h 68"/>
                <a:gd name="T4" fmla="*/ 0 w 14"/>
                <a:gd name="T5" fmla="*/ 1 h 68"/>
                <a:gd name="T6" fmla="*/ 1 w 14"/>
                <a:gd name="T7" fmla="*/ 1 h 68"/>
                <a:gd name="T8" fmla="*/ 1 w 14"/>
                <a:gd name="T9" fmla="*/ 0 h 68"/>
                <a:gd name="T10" fmla="*/ 1 w 14"/>
                <a:gd name="T11" fmla="*/ 1 h 68"/>
                <a:gd name="T12" fmla="*/ 1 w 14"/>
                <a:gd name="T13" fmla="*/ 1 h 68"/>
                <a:gd name="T14" fmla="*/ 1 w 14"/>
                <a:gd name="T15" fmla="*/ 2 h 68"/>
                <a:gd name="T16" fmla="*/ 1 w 14"/>
                <a:gd name="T17" fmla="*/ 3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68">
                  <a:moveTo>
                    <a:pt x="3" y="68"/>
                  </a:moveTo>
                  <a:lnTo>
                    <a:pt x="0" y="51"/>
                  </a:lnTo>
                  <a:lnTo>
                    <a:pt x="0" y="29"/>
                  </a:lnTo>
                  <a:lnTo>
                    <a:pt x="3" y="9"/>
                  </a:lnTo>
                  <a:lnTo>
                    <a:pt x="9" y="0"/>
                  </a:lnTo>
                  <a:lnTo>
                    <a:pt x="14" y="8"/>
                  </a:lnTo>
                  <a:lnTo>
                    <a:pt x="12" y="26"/>
                  </a:lnTo>
                  <a:lnTo>
                    <a:pt x="6" y="49"/>
                  </a:lnTo>
                  <a:lnTo>
                    <a:pt x="3"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28" name="Freeform 259">
              <a:extLst>
                <a:ext uri="{FF2B5EF4-FFF2-40B4-BE49-F238E27FC236}">
                  <a16:creationId xmlns:a16="http://schemas.microsoft.com/office/drawing/2014/main" xmlns="" id="{C7A4425B-3791-4FC9-A89B-AB04ECFA6B57}"/>
                </a:ext>
              </a:extLst>
            </p:cNvPr>
            <p:cNvSpPr>
              <a:spLocks/>
            </p:cNvSpPr>
            <p:nvPr/>
          </p:nvSpPr>
          <p:spPr bwMode="auto">
            <a:xfrm>
              <a:off x="2008" y="1139"/>
              <a:ext cx="11" cy="33"/>
            </a:xfrm>
            <a:custGeom>
              <a:avLst/>
              <a:gdLst>
                <a:gd name="T0" fmla="*/ 0 w 23"/>
                <a:gd name="T1" fmla="*/ 3 h 66"/>
                <a:gd name="T2" fmla="*/ 0 w 23"/>
                <a:gd name="T3" fmla="*/ 2 h 66"/>
                <a:gd name="T4" fmla="*/ 0 w 23"/>
                <a:gd name="T5" fmla="*/ 1 h 66"/>
                <a:gd name="T6" fmla="*/ 0 w 23"/>
                <a:gd name="T7" fmla="*/ 1 h 66"/>
                <a:gd name="T8" fmla="*/ 0 w 23"/>
                <a:gd name="T9" fmla="*/ 0 h 66"/>
                <a:gd name="T10" fmla="*/ 0 w 23"/>
                <a:gd name="T11" fmla="*/ 1 h 66"/>
                <a:gd name="T12" fmla="*/ 0 w 23"/>
                <a:gd name="T13" fmla="*/ 1 h 66"/>
                <a:gd name="T14" fmla="*/ 0 w 23"/>
                <a:gd name="T15" fmla="*/ 2 h 66"/>
                <a:gd name="T16" fmla="*/ 0 w 23"/>
                <a:gd name="T17" fmla="*/ 3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66">
                  <a:moveTo>
                    <a:pt x="0" y="66"/>
                  </a:moveTo>
                  <a:lnTo>
                    <a:pt x="1" y="51"/>
                  </a:lnTo>
                  <a:lnTo>
                    <a:pt x="4" y="29"/>
                  </a:lnTo>
                  <a:lnTo>
                    <a:pt x="11" y="10"/>
                  </a:lnTo>
                  <a:lnTo>
                    <a:pt x="19" y="0"/>
                  </a:lnTo>
                  <a:lnTo>
                    <a:pt x="23" y="8"/>
                  </a:lnTo>
                  <a:lnTo>
                    <a:pt x="17" y="29"/>
                  </a:lnTo>
                  <a:lnTo>
                    <a:pt x="6" y="52"/>
                  </a:lnTo>
                  <a:lnTo>
                    <a:pt x="0" y="6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29" name="Freeform 260">
              <a:extLst>
                <a:ext uri="{FF2B5EF4-FFF2-40B4-BE49-F238E27FC236}">
                  <a16:creationId xmlns:a16="http://schemas.microsoft.com/office/drawing/2014/main" xmlns="" id="{3A300BE5-B2B6-4963-AEA3-731BCAE30007}"/>
                </a:ext>
              </a:extLst>
            </p:cNvPr>
            <p:cNvSpPr>
              <a:spLocks/>
            </p:cNvSpPr>
            <p:nvPr/>
          </p:nvSpPr>
          <p:spPr bwMode="auto">
            <a:xfrm>
              <a:off x="1982" y="1125"/>
              <a:ext cx="7" cy="31"/>
            </a:xfrm>
            <a:custGeom>
              <a:avLst/>
              <a:gdLst>
                <a:gd name="T0" fmla="*/ 1 w 14"/>
                <a:gd name="T1" fmla="*/ 1 h 63"/>
                <a:gd name="T2" fmla="*/ 1 w 14"/>
                <a:gd name="T3" fmla="*/ 1 h 63"/>
                <a:gd name="T4" fmla="*/ 0 w 14"/>
                <a:gd name="T5" fmla="*/ 1 h 63"/>
                <a:gd name="T6" fmla="*/ 1 w 14"/>
                <a:gd name="T7" fmla="*/ 0 h 63"/>
                <a:gd name="T8" fmla="*/ 1 w 14"/>
                <a:gd name="T9" fmla="*/ 0 h 63"/>
                <a:gd name="T10" fmla="*/ 1 w 14"/>
                <a:gd name="T11" fmla="*/ 0 h 63"/>
                <a:gd name="T12" fmla="*/ 1 w 14"/>
                <a:gd name="T13" fmla="*/ 0 h 63"/>
                <a:gd name="T14" fmla="*/ 1 w 14"/>
                <a:gd name="T15" fmla="*/ 1 h 63"/>
                <a:gd name="T16" fmla="*/ 1 w 14"/>
                <a:gd name="T17" fmla="*/ 1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63">
                  <a:moveTo>
                    <a:pt x="8" y="63"/>
                  </a:moveTo>
                  <a:lnTo>
                    <a:pt x="2" y="54"/>
                  </a:lnTo>
                  <a:lnTo>
                    <a:pt x="0" y="33"/>
                  </a:lnTo>
                  <a:lnTo>
                    <a:pt x="1" y="12"/>
                  </a:lnTo>
                  <a:lnTo>
                    <a:pt x="8" y="0"/>
                  </a:lnTo>
                  <a:lnTo>
                    <a:pt x="14" y="4"/>
                  </a:lnTo>
                  <a:lnTo>
                    <a:pt x="12" y="23"/>
                  </a:lnTo>
                  <a:lnTo>
                    <a:pt x="9" y="44"/>
                  </a:lnTo>
                  <a:lnTo>
                    <a:pt x="8" y="6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30" name="Freeform 261">
              <a:extLst>
                <a:ext uri="{FF2B5EF4-FFF2-40B4-BE49-F238E27FC236}">
                  <a16:creationId xmlns:a16="http://schemas.microsoft.com/office/drawing/2014/main" xmlns="" id="{027F60B1-39D0-433D-BB1A-61CF8E86D51E}"/>
                </a:ext>
              </a:extLst>
            </p:cNvPr>
            <p:cNvSpPr>
              <a:spLocks/>
            </p:cNvSpPr>
            <p:nvPr/>
          </p:nvSpPr>
          <p:spPr bwMode="auto">
            <a:xfrm>
              <a:off x="1962" y="1116"/>
              <a:ext cx="11" cy="37"/>
            </a:xfrm>
            <a:custGeom>
              <a:avLst/>
              <a:gdLst>
                <a:gd name="T0" fmla="*/ 1 w 21"/>
                <a:gd name="T1" fmla="*/ 2 h 75"/>
                <a:gd name="T2" fmla="*/ 1 w 21"/>
                <a:gd name="T3" fmla="*/ 1 h 75"/>
                <a:gd name="T4" fmla="*/ 1 w 21"/>
                <a:gd name="T5" fmla="*/ 1 h 75"/>
                <a:gd name="T6" fmla="*/ 0 w 21"/>
                <a:gd name="T7" fmla="*/ 0 h 75"/>
                <a:gd name="T8" fmla="*/ 1 w 21"/>
                <a:gd name="T9" fmla="*/ 0 h 75"/>
                <a:gd name="T10" fmla="*/ 1 w 21"/>
                <a:gd name="T11" fmla="*/ 0 h 75"/>
                <a:gd name="T12" fmla="*/ 1 w 21"/>
                <a:gd name="T13" fmla="*/ 0 h 75"/>
                <a:gd name="T14" fmla="*/ 1 w 21"/>
                <a:gd name="T15" fmla="*/ 1 h 75"/>
                <a:gd name="T16" fmla="*/ 1 w 21"/>
                <a:gd name="T17" fmla="*/ 2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75">
                  <a:moveTo>
                    <a:pt x="21" y="75"/>
                  </a:moveTo>
                  <a:lnTo>
                    <a:pt x="12" y="57"/>
                  </a:lnTo>
                  <a:lnTo>
                    <a:pt x="3" y="32"/>
                  </a:lnTo>
                  <a:lnTo>
                    <a:pt x="0" y="10"/>
                  </a:lnTo>
                  <a:lnTo>
                    <a:pt x="4" y="0"/>
                  </a:lnTo>
                  <a:lnTo>
                    <a:pt x="13" y="8"/>
                  </a:lnTo>
                  <a:lnTo>
                    <a:pt x="17" y="30"/>
                  </a:lnTo>
                  <a:lnTo>
                    <a:pt x="19" y="57"/>
                  </a:lnTo>
                  <a:lnTo>
                    <a:pt x="21" y="7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31" name="Freeform 262">
              <a:extLst>
                <a:ext uri="{FF2B5EF4-FFF2-40B4-BE49-F238E27FC236}">
                  <a16:creationId xmlns:a16="http://schemas.microsoft.com/office/drawing/2014/main" xmlns="" id="{462EF3B3-8F95-407B-87CA-D4EEB1D770F2}"/>
                </a:ext>
              </a:extLst>
            </p:cNvPr>
            <p:cNvSpPr>
              <a:spLocks/>
            </p:cNvSpPr>
            <p:nvPr/>
          </p:nvSpPr>
          <p:spPr bwMode="auto">
            <a:xfrm>
              <a:off x="1944" y="1106"/>
              <a:ext cx="13" cy="41"/>
            </a:xfrm>
            <a:custGeom>
              <a:avLst/>
              <a:gdLst>
                <a:gd name="T0" fmla="*/ 1 w 25"/>
                <a:gd name="T1" fmla="*/ 3 h 80"/>
                <a:gd name="T2" fmla="*/ 1 w 25"/>
                <a:gd name="T3" fmla="*/ 3 h 80"/>
                <a:gd name="T4" fmla="*/ 1 w 25"/>
                <a:gd name="T5" fmla="*/ 2 h 80"/>
                <a:gd name="T6" fmla="*/ 1 w 25"/>
                <a:gd name="T7" fmla="*/ 2 h 80"/>
                <a:gd name="T8" fmla="*/ 1 w 25"/>
                <a:gd name="T9" fmla="*/ 2 h 80"/>
                <a:gd name="T10" fmla="*/ 1 w 25"/>
                <a:gd name="T11" fmla="*/ 1 h 80"/>
                <a:gd name="T12" fmla="*/ 0 w 25"/>
                <a:gd name="T13" fmla="*/ 1 h 80"/>
                <a:gd name="T14" fmla="*/ 0 w 25"/>
                <a:gd name="T15" fmla="*/ 1 h 80"/>
                <a:gd name="T16" fmla="*/ 1 w 25"/>
                <a:gd name="T17" fmla="*/ 0 h 80"/>
                <a:gd name="T18" fmla="*/ 1 w 25"/>
                <a:gd name="T19" fmla="*/ 1 h 80"/>
                <a:gd name="T20" fmla="*/ 1 w 25"/>
                <a:gd name="T21" fmla="*/ 2 h 80"/>
                <a:gd name="T22" fmla="*/ 1 w 25"/>
                <a:gd name="T23" fmla="*/ 3 h 80"/>
                <a:gd name="T24" fmla="*/ 1 w 25"/>
                <a:gd name="T25" fmla="*/ 3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 h="80">
                  <a:moveTo>
                    <a:pt x="25" y="80"/>
                  </a:moveTo>
                  <a:lnTo>
                    <a:pt x="22" y="72"/>
                  </a:lnTo>
                  <a:lnTo>
                    <a:pt x="16" y="62"/>
                  </a:lnTo>
                  <a:lnTo>
                    <a:pt x="11" y="48"/>
                  </a:lnTo>
                  <a:lnTo>
                    <a:pt x="6" y="34"/>
                  </a:lnTo>
                  <a:lnTo>
                    <a:pt x="2" y="20"/>
                  </a:lnTo>
                  <a:lnTo>
                    <a:pt x="0" y="9"/>
                  </a:lnTo>
                  <a:lnTo>
                    <a:pt x="0" y="2"/>
                  </a:lnTo>
                  <a:lnTo>
                    <a:pt x="4" y="0"/>
                  </a:lnTo>
                  <a:lnTo>
                    <a:pt x="14" y="12"/>
                  </a:lnTo>
                  <a:lnTo>
                    <a:pt x="18" y="38"/>
                  </a:lnTo>
                  <a:lnTo>
                    <a:pt x="22" y="64"/>
                  </a:lnTo>
                  <a:lnTo>
                    <a:pt x="25" y="8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32" name="Freeform 263">
              <a:extLst>
                <a:ext uri="{FF2B5EF4-FFF2-40B4-BE49-F238E27FC236}">
                  <a16:creationId xmlns:a16="http://schemas.microsoft.com/office/drawing/2014/main" xmlns="" id="{8553930D-96A8-420A-BF93-8E6F592772F1}"/>
                </a:ext>
              </a:extLst>
            </p:cNvPr>
            <p:cNvSpPr>
              <a:spLocks/>
            </p:cNvSpPr>
            <p:nvPr/>
          </p:nvSpPr>
          <p:spPr bwMode="auto">
            <a:xfrm>
              <a:off x="1904" y="1103"/>
              <a:ext cx="21" cy="44"/>
            </a:xfrm>
            <a:custGeom>
              <a:avLst/>
              <a:gdLst>
                <a:gd name="T0" fmla="*/ 1 w 44"/>
                <a:gd name="T1" fmla="*/ 3 h 86"/>
                <a:gd name="T2" fmla="*/ 1 w 44"/>
                <a:gd name="T3" fmla="*/ 3 h 86"/>
                <a:gd name="T4" fmla="*/ 0 w 44"/>
                <a:gd name="T5" fmla="*/ 3 h 86"/>
                <a:gd name="T6" fmla="*/ 0 w 44"/>
                <a:gd name="T7" fmla="*/ 2 h 86"/>
                <a:gd name="T8" fmla="*/ 0 w 44"/>
                <a:gd name="T9" fmla="*/ 2 h 86"/>
                <a:gd name="T10" fmla="*/ 0 w 44"/>
                <a:gd name="T11" fmla="*/ 1 h 86"/>
                <a:gd name="T12" fmla="*/ 0 w 44"/>
                <a:gd name="T13" fmla="*/ 1 h 86"/>
                <a:gd name="T14" fmla="*/ 0 w 44"/>
                <a:gd name="T15" fmla="*/ 1 h 86"/>
                <a:gd name="T16" fmla="*/ 0 w 44"/>
                <a:gd name="T17" fmla="*/ 0 h 86"/>
                <a:gd name="T18" fmla="*/ 0 w 44"/>
                <a:gd name="T19" fmla="*/ 1 h 86"/>
                <a:gd name="T20" fmla="*/ 0 w 44"/>
                <a:gd name="T21" fmla="*/ 1 h 86"/>
                <a:gd name="T22" fmla="*/ 0 w 44"/>
                <a:gd name="T23" fmla="*/ 1 h 86"/>
                <a:gd name="T24" fmla="*/ 0 w 44"/>
                <a:gd name="T25" fmla="*/ 2 h 86"/>
                <a:gd name="T26" fmla="*/ 0 w 44"/>
                <a:gd name="T27" fmla="*/ 2 h 86"/>
                <a:gd name="T28" fmla="*/ 1 w 44"/>
                <a:gd name="T29" fmla="*/ 3 h 86"/>
                <a:gd name="T30" fmla="*/ 1 w 44"/>
                <a:gd name="T31" fmla="*/ 3 h 86"/>
                <a:gd name="T32" fmla="*/ 1 w 44"/>
                <a:gd name="T33" fmla="*/ 3 h 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86">
                  <a:moveTo>
                    <a:pt x="44" y="86"/>
                  </a:moveTo>
                  <a:lnTo>
                    <a:pt x="37" y="78"/>
                  </a:lnTo>
                  <a:lnTo>
                    <a:pt x="29" y="67"/>
                  </a:lnTo>
                  <a:lnTo>
                    <a:pt x="20" y="53"/>
                  </a:lnTo>
                  <a:lnTo>
                    <a:pt x="13" y="39"/>
                  </a:lnTo>
                  <a:lnTo>
                    <a:pt x="6" y="25"/>
                  </a:lnTo>
                  <a:lnTo>
                    <a:pt x="1" y="14"/>
                  </a:lnTo>
                  <a:lnTo>
                    <a:pt x="0" y="5"/>
                  </a:lnTo>
                  <a:lnTo>
                    <a:pt x="2" y="0"/>
                  </a:lnTo>
                  <a:lnTo>
                    <a:pt x="7" y="1"/>
                  </a:lnTo>
                  <a:lnTo>
                    <a:pt x="13" y="10"/>
                  </a:lnTo>
                  <a:lnTo>
                    <a:pt x="19" y="23"/>
                  </a:lnTo>
                  <a:lnTo>
                    <a:pt x="23" y="38"/>
                  </a:lnTo>
                  <a:lnTo>
                    <a:pt x="29" y="54"/>
                  </a:lnTo>
                  <a:lnTo>
                    <a:pt x="35" y="69"/>
                  </a:lnTo>
                  <a:lnTo>
                    <a:pt x="39" y="81"/>
                  </a:lnTo>
                  <a:lnTo>
                    <a:pt x="44" y="8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33" name="Freeform 264">
              <a:extLst>
                <a:ext uri="{FF2B5EF4-FFF2-40B4-BE49-F238E27FC236}">
                  <a16:creationId xmlns:a16="http://schemas.microsoft.com/office/drawing/2014/main" xmlns="" id="{CECCF8CC-30DA-434E-9F21-8870E75B7CE4}"/>
                </a:ext>
              </a:extLst>
            </p:cNvPr>
            <p:cNvSpPr>
              <a:spLocks/>
            </p:cNvSpPr>
            <p:nvPr/>
          </p:nvSpPr>
          <p:spPr bwMode="auto">
            <a:xfrm>
              <a:off x="1866" y="1110"/>
              <a:ext cx="25" cy="40"/>
            </a:xfrm>
            <a:custGeom>
              <a:avLst/>
              <a:gdLst>
                <a:gd name="T0" fmla="*/ 1 w 52"/>
                <a:gd name="T1" fmla="*/ 3 h 79"/>
                <a:gd name="T2" fmla="*/ 1 w 52"/>
                <a:gd name="T3" fmla="*/ 3 h 79"/>
                <a:gd name="T4" fmla="*/ 1 w 52"/>
                <a:gd name="T5" fmla="*/ 2 h 79"/>
                <a:gd name="T6" fmla="*/ 0 w 52"/>
                <a:gd name="T7" fmla="*/ 2 h 79"/>
                <a:gd name="T8" fmla="*/ 0 w 52"/>
                <a:gd name="T9" fmla="*/ 2 h 79"/>
                <a:gd name="T10" fmla="*/ 0 w 52"/>
                <a:gd name="T11" fmla="*/ 1 h 79"/>
                <a:gd name="T12" fmla="*/ 0 w 52"/>
                <a:gd name="T13" fmla="*/ 1 h 79"/>
                <a:gd name="T14" fmla="*/ 0 w 52"/>
                <a:gd name="T15" fmla="*/ 1 h 79"/>
                <a:gd name="T16" fmla="*/ 0 w 52"/>
                <a:gd name="T17" fmla="*/ 0 h 79"/>
                <a:gd name="T18" fmla="*/ 0 w 52"/>
                <a:gd name="T19" fmla="*/ 1 h 79"/>
                <a:gd name="T20" fmla="*/ 0 w 52"/>
                <a:gd name="T21" fmla="*/ 1 h 79"/>
                <a:gd name="T22" fmla="*/ 0 w 52"/>
                <a:gd name="T23" fmla="*/ 1 h 79"/>
                <a:gd name="T24" fmla="*/ 0 w 52"/>
                <a:gd name="T25" fmla="*/ 2 h 79"/>
                <a:gd name="T26" fmla="*/ 1 w 52"/>
                <a:gd name="T27" fmla="*/ 2 h 79"/>
                <a:gd name="T28" fmla="*/ 1 w 52"/>
                <a:gd name="T29" fmla="*/ 2 h 79"/>
                <a:gd name="T30" fmla="*/ 1 w 52"/>
                <a:gd name="T31" fmla="*/ 3 h 79"/>
                <a:gd name="T32" fmla="*/ 1 w 52"/>
                <a:gd name="T33" fmla="*/ 3 h 7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79">
                  <a:moveTo>
                    <a:pt x="52" y="79"/>
                  </a:moveTo>
                  <a:lnTo>
                    <a:pt x="45" y="72"/>
                  </a:lnTo>
                  <a:lnTo>
                    <a:pt x="37" y="63"/>
                  </a:lnTo>
                  <a:lnTo>
                    <a:pt x="27" y="50"/>
                  </a:lnTo>
                  <a:lnTo>
                    <a:pt x="17" y="38"/>
                  </a:lnTo>
                  <a:lnTo>
                    <a:pt x="8" y="25"/>
                  </a:lnTo>
                  <a:lnTo>
                    <a:pt x="2" y="14"/>
                  </a:lnTo>
                  <a:lnTo>
                    <a:pt x="0" y="4"/>
                  </a:lnTo>
                  <a:lnTo>
                    <a:pt x="2" y="0"/>
                  </a:lnTo>
                  <a:lnTo>
                    <a:pt x="8" y="1"/>
                  </a:lnTo>
                  <a:lnTo>
                    <a:pt x="15" y="9"/>
                  </a:lnTo>
                  <a:lnTo>
                    <a:pt x="22" y="20"/>
                  </a:lnTo>
                  <a:lnTo>
                    <a:pt x="29" y="35"/>
                  </a:lnTo>
                  <a:lnTo>
                    <a:pt x="36" y="50"/>
                  </a:lnTo>
                  <a:lnTo>
                    <a:pt x="43" y="63"/>
                  </a:lnTo>
                  <a:lnTo>
                    <a:pt x="47" y="73"/>
                  </a:lnTo>
                  <a:lnTo>
                    <a:pt x="52" y="7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34" name="Freeform 265">
              <a:extLst>
                <a:ext uri="{FF2B5EF4-FFF2-40B4-BE49-F238E27FC236}">
                  <a16:creationId xmlns:a16="http://schemas.microsoft.com/office/drawing/2014/main" xmlns="" id="{E0CE348D-E943-4123-9F12-65BC63E4457A}"/>
                </a:ext>
              </a:extLst>
            </p:cNvPr>
            <p:cNvSpPr>
              <a:spLocks/>
            </p:cNvSpPr>
            <p:nvPr/>
          </p:nvSpPr>
          <p:spPr bwMode="auto">
            <a:xfrm>
              <a:off x="1919" y="1109"/>
              <a:ext cx="23" cy="36"/>
            </a:xfrm>
            <a:custGeom>
              <a:avLst/>
              <a:gdLst>
                <a:gd name="T0" fmla="*/ 2 w 45"/>
                <a:gd name="T1" fmla="*/ 2 h 73"/>
                <a:gd name="T2" fmla="*/ 2 w 45"/>
                <a:gd name="T3" fmla="*/ 2 h 73"/>
                <a:gd name="T4" fmla="*/ 1 w 45"/>
                <a:gd name="T5" fmla="*/ 1 h 73"/>
                <a:gd name="T6" fmla="*/ 1 w 45"/>
                <a:gd name="T7" fmla="*/ 1 h 73"/>
                <a:gd name="T8" fmla="*/ 1 w 45"/>
                <a:gd name="T9" fmla="*/ 1 h 73"/>
                <a:gd name="T10" fmla="*/ 1 w 45"/>
                <a:gd name="T11" fmla="*/ 0 h 73"/>
                <a:gd name="T12" fmla="*/ 1 w 45"/>
                <a:gd name="T13" fmla="*/ 0 h 73"/>
                <a:gd name="T14" fmla="*/ 0 w 45"/>
                <a:gd name="T15" fmla="*/ 0 h 73"/>
                <a:gd name="T16" fmla="*/ 1 w 45"/>
                <a:gd name="T17" fmla="*/ 0 h 73"/>
                <a:gd name="T18" fmla="*/ 1 w 45"/>
                <a:gd name="T19" fmla="*/ 0 h 73"/>
                <a:gd name="T20" fmla="*/ 1 w 45"/>
                <a:gd name="T21" fmla="*/ 0 h 73"/>
                <a:gd name="T22" fmla="*/ 1 w 45"/>
                <a:gd name="T23" fmla="*/ 0 h 73"/>
                <a:gd name="T24" fmla="*/ 1 w 45"/>
                <a:gd name="T25" fmla="*/ 1 h 73"/>
                <a:gd name="T26" fmla="*/ 1 w 45"/>
                <a:gd name="T27" fmla="*/ 1 h 73"/>
                <a:gd name="T28" fmla="*/ 2 w 45"/>
                <a:gd name="T29" fmla="*/ 1 h 73"/>
                <a:gd name="T30" fmla="*/ 2 w 45"/>
                <a:gd name="T31" fmla="*/ 2 h 73"/>
                <a:gd name="T32" fmla="*/ 2 w 45"/>
                <a:gd name="T33" fmla="*/ 2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73">
                  <a:moveTo>
                    <a:pt x="45" y="73"/>
                  </a:moveTo>
                  <a:lnTo>
                    <a:pt x="39" y="66"/>
                  </a:lnTo>
                  <a:lnTo>
                    <a:pt x="31" y="57"/>
                  </a:lnTo>
                  <a:lnTo>
                    <a:pt x="23" y="45"/>
                  </a:lnTo>
                  <a:lnTo>
                    <a:pt x="14" y="33"/>
                  </a:lnTo>
                  <a:lnTo>
                    <a:pt x="7" y="21"/>
                  </a:lnTo>
                  <a:lnTo>
                    <a:pt x="3" y="11"/>
                  </a:lnTo>
                  <a:lnTo>
                    <a:pt x="0" y="4"/>
                  </a:lnTo>
                  <a:lnTo>
                    <a:pt x="4" y="0"/>
                  </a:lnTo>
                  <a:lnTo>
                    <a:pt x="9" y="3"/>
                  </a:lnTo>
                  <a:lnTo>
                    <a:pt x="15" y="9"/>
                  </a:lnTo>
                  <a:lnTo>
                    <a:pt x="22" y="20"/>
                  </a:lnTo>
                  <a:lnTo>
                    <a:pt x="28" y="33"/>
                  </a:lnTo>
                  <a:lnTo>
                    <a:pt x="32" y="45"/>
                  </a:lnTo>
                  <a:lnTo>
                    <a:pt x="38" y="58"/>
                  </a:lnTo>
                  <a:lnTo>
                    <a:pt x="42" y="67"/>
                  </a:lnTo>
                  <a:lnTo>
                    <a:pt x="45" y="7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35" name="Freeform 266">
              <a:extLst>
                <a:ext uri="{FF2B5EF4-FFF2-40B4-BE49-F238E27FC236}">
                  <a16:creationId xmlns:a16="http://schemas.microsoft.com/office/drawing/2014/main" xmlns="" id="{EC5F1B1F-9D9E-4AFA-8FA2-F4BE62F85649}"/>
                </a:ext>
              </a:extLst>
            </p:cNvPr>
            <p:cNvSpPr>
              <a:spLocks/>
            </p:cNvSpPr>
            <p:nvPr/>
          </p:nvSpPr>
          <p:spPr bwMode="auto">
            <a:xfrm>
              <a:off x="1906" y="1142"/>
              <a:ext cx="33" cy="53"/>
            </a:xfrm>
            <a:custGeom>
              <a:avLst/>
              <a:gdLst>
                <a:gd name="T0" fmla="*/ 0 w 67"/>
                <a:gd name="T1" fmla="*/ 4 h 106"/>
                <a:gd name="T2" fmla="*/ 0 w 67"/>
                <a:gd name="T3" fmla="*/ 4 h 106"/>
                <a:gd name="T4" fmla="*/ 0 w 67"/>
                <a:gd name="T5" fmla="*/ 3 h 106"/>
                <a:gd name="T6" fmla="*/ 0 w 67"/>
                <a:gd name="T7" fmla="*/ 3 h 106"/>
                <a:gd name="T8" fmla="*/ 0 w 67"/>
                <a:gd name="T9" fmla="*/ 2 h 106"/>
                <a:gd name="T10" fmla="*/ 0 w 67"/>
                <a:gd name="T11" fmla="*/ 2 h 106"/>
                <a:gd name="T12" fmla="*/ 1 w 67"/>
                <a:gd name="T13" fmla="*/ 1 h 106"/>
                <a:gd name="T14" fmla="*/ 1 w 67"/>
                <a:gd name="T15" fmla="*/ 1 h 106"/>
                <a:gd name="T16" fmla="*/ 2 w 67"/>
                <a:gd name="T17" fmla="*/ 0 h 106"/>
                <a:gd name="T18" fmla="*/ 1 w 67"/>
                <a:gd name="T19" fmla="*/ 1 h 106"/>
                <a:gd name="T20" fmla="*/ 1 w 67"/>
                <a:gd name="T21" fmla="*/ 1 h 106"/>
                <a:gd name="T22" fmla="*/ 1 w 67"/>
                <a:gd name="T23" fmla="*/ 2 h 106"/>
                <a:gd name="T24" fmla="*/ 1 w 67"/>
                <a:gd name="T25" fmla="*/ 2 h 106"/>
                <a:gd name="T26" fmla="*/ 0 w 67"/>
                <a:gd name="T27" fmla="*/ 3 h 106"/>
                <a:gd name="T28" fmla="*/ 0 w 67"/>
                <a:gd name="T29" fmla="*/ 3 h 106"/>
                <a:gd name="T30" fmla="*/ 0 w 67"/>
                <a:gd name="T31" fmla="*/ 4 h 106"/>
                <a:gd name="T32" fmla="*/ 0 w 67"/>
                <a:gd name="T33" fmla="*/ 4 h 1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106">
                  <a:moveTo>
                    <a:pt x="1" y="106"/>
                  </a:moveTo>
                  <a:lnTo>
                    <a:pt x="0" y="100"/>
                  </a:lnTo>
                  <a:lnTo>
                    <a:pt x="3" y="88"/>
                  </a:lnTo>
                  <a:lnTo>
                    <a:pt x="10" y="73"/>
                  </a:lnTo>
                  <a:lnTo>
                    <a:pt x="20" y="54"/>
                  </a:lnTo>
                  <a:lnTo>
                    <a:pt x="31" y="37"/>
                  </a:lnTo>
                  <a:lnTo>
                    <a:pt x="44" y="21"/>
                  </a:lnTo>
                  <a:lnTo>
                    <a:pt x="55" y="8"/>
                  </a:lnTo>
                  <a:lnTo>
                    <a:pt x="67" y="0"/>
                  </a:lnTo>
                  <a:lnTo>
                    <a:pt x="62" y="8"/>
                  </a:lnTo>
                  <a:lnTo>
                    <a:pt x="55" y="22"/>
                  </a:lnTo>
                  <a:lnTo>
                    <a:pt x="46" y="40"/>
                  </a:lnTo>
                  <a:lnTo>
                    <a:pt x="34" y="59"/>
                  </a:lnTo>
                  <a:lnTo>
                    <a:pt x="24" y="77"/>
                  </a:lnTo>
                  <a:lnTo>
                    <a:pt x="14" y="92"/>
                  </a:lnTo>
                  <a:lnTo>
                    <a:pt x="6" y="103"/>
                  </a:lnTo>
                  <a:lnTo>
                    <a:pt x="1" y="10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36" name="Freeform 267">
              <a:extLst>
                <a:ext uri="{FF2B5EF4-FFF2-40B4-BE49-F238E27FC236}">
                  <a16:creationId xmlns:a16="http://schemas.microsoft.com/office/drawing/2014/main" xmlns="" id="{E616B098-0194-4722-8891-F490C15885B1}"/>
                </a:ext>
              </a:extLst>
            </p:cNvPr>
            <p:cNvSpPr>
              <a:spLocks/>
            </p:cNvSpPr>
            <p:nvPr/>
          </p:nvSpPr>
          <p:spPr bwMode="auto">
            <a:xfrm>
              <a:off x="1883" y="1144"/>
              <a:ext cx="29" cy="42"/>
            </a:xfrm>
            <a:custGeom>
              <a:avLst/>
              <a:gdLst>
                <a:gd name="T0" fmla="*/ 0 w 57"/>
                <a:gd name="T1" fmla="*/ 3 h 83"/>
                <a:gd name="T2" fmla="*/ 0 w 57"/>
                <a:gd name="T3" fmla="*/ 3 h 83"/>
                <a:gd name="T4" fmla="*/ 1 w 57"/>
                <a:gd name="T5" fmla="*/ 3 h 83"/>
                <a:gd name="T6" fmla="*/ 1 w 57"/>
                <a:gd name="T7" fmla="*/ 2 h 83"/>
                <a:gd name="T8" fmla="*/ 1 w 57"/>
                <a:gd name="T9" fmla="*/ 2 h 83"/>
                <a:gd name="T10" fmla="*/ 1 w 57"/>
                <a:gd name="T11" fmla="*/ 1 h 83"/>
                <a:gd name="T12" fmla="*/ 2 w 57"/>
                <a:gd name="T13" fmla="*/ 1 h 83"/>
                <a:gd name="T14" fmla="*/ 2 w 57"/>
                <a:gd name="T15" fmla="*/ 1 h 83"/>
                <a:gd name="T16" fmla="*/ 2 w 57"/>
                <a:gd name="T17" fmla="*/ 0 h 83"/>
                <a:gd name="T18" fmla="*/ 2 w 57"/>
                <a:gd name="T19" fmla="*/ 1 h 83"/>
                <a:gd name="T20" fmla="*/ 2 w 57"/>
                <a:gd name="T21" fmla="*/ 1 h 83"/>
                <a:gd name="T22" fmla="*/ 2 w 57"/>
                <a:gd name="T23" fmla="*/ 2 h 83"/>
                <a:gd name="T24" fmla="*/ 1 w 57"/>
                <a:gd name="T25" fmla="*/ 2 h 83"/>
                <a:gd name="T26" fmla="*/ 1 w 57"/>
                <a:gd name="T27" fmla="*/ 2 h 83"/>
                <a:gd name="T28" fmla="*/ 1 w 57"/>
                <a:gd name="T29" fmla="*/ 3 h 83"/>
                <a:gd name="T30" fmla="*/ 1 w 57"/>
                <a:gd name="T31" fmla="*/ 3 h 83"/>
                <a:gd name="T32" fmla="*/ 0 w 57"/>
                <a:gd name="T33" fmla="*/ 3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83">
                  <a:moveTo>
                    <a:pt x="0" y="83"/>
                  </a:moveTo>
                  <a:lnTo>
                    <a:pt x="0" y="79"/>
                  </a:lnTo>
                  <a:lnTo>
                    <a:pt x="2" y="71"/>
                  </a:lnTo>
                  <a:lnTo>
                    <a:pt x="7" y="60"/>
                  </a:lnTo>
                  <a:lnTo>
                    <a:pt x="15" y="46"/>
                  </a:lnTo>
                  <a:lnTo>
                    <a:pt x="24" y="32"/>
                  </a:lnTo>
                  <a:lnTo>
                    <a:pt x="34" y="18"/>
                  </a:lnTo>
                  <a:lnTo>
                    <a:pt x="46" y="7"/>
                  </a:lnTo>
                  <a:lnTo>
                    <a:pt x="57" y="0"/>
                  </a:lnTo>
                  <a:lnTo>
                    <a:pt x="51" y="9"/>
                  </a:lnTo>
                  <a:lnTo>
                    <a:pt x="42" y="20"/>
                  </a:lnTo>
                  <a:lnTo>
                    <a:pt x="34" y="35"/>
                  </a:lnTo>
                  <a:lnTo>
                    <a:pt x="25" y="49"/>
                  </a:lnTo>
                  <a:lnTo>
                    <a:pt x="17" y="63"/>
                  </a:lnTo>
                  <a:lnTo>
                    <a:pt x="9" y="73"/>
                  </a:lnTo>
                  <a:lnTo>
                    <a:pt x="3" y="80"/>
                  </a:lnTo>
                  <a:lnTo>
                    <a:pt x="0" y="8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37" name="Freeform 268">
              <a:extLst>
                <a:ext uri="{FF2B5EF4-FFF2-40B4-BE49-F238E27FC236}">
                  <a16:creationId xmlns:a16="http://schemas.microsoft.com/office/drawing/2014/main" xmlns="" id="{5C5A2895-8D50-4F34-9F8F-41CE2E848A70}"/>
                </a:ext>
              </a:extLst>
            </p:cNvPr>
            <p:cNvSpPr>
              <a:spLocks/>
            </p:cNvSpPr>
            <p:nvPr/>
          </p:nvSpPr>
          <p:spPr bwMode="auto">
            <a:xfrm>
              <a:off x="1883" y="1107"/>
              <a:ext cx="26" cy="40"/>
            </a:xfrm>
            <a:custGeom>
              <a:avLst/>
              <a:gdLst>
                <a:gd name="T0" fmla="*/ 2 w 52"/>
                <a:gd name="T1" fmla="*/ 3 h 79"/>
                <a:gd name="T2" fmla="*/ 2 w 52"/>
                <a:gd name="T3" fmla="*/ 3 h 79"/>
                <a:gd name="T4" fmla="*/ 2 w 52"/>
                <a:gd name="T5" fmla="*/ 2 h 79"/>
                <a:gd name="T6" fmla="*/ 1 w 52"/>
                <a:gd name="T7" fmla="*/ 2 h 79"/>
                <a:gd name="T8" fmla="*/ 1 w 52"/>
                <a:gd name="T9" fmla="*/ 2 h 79"/>
                <a:gd name="T10" fmla="*/ 1 w 52"/>
                <a:gd name="T11" fmla="*/ 1 h 79"/>
                <a:gd name="T12" fmla="*/ 1 w 52"/>
                <a:gd name="T13" fmla="*/ 1 h 79"/>
                <a:gd name="T14" fmla="*/ 0 w 52"/>
                <a:gd name="T15" fmla="*/ 1 h 79"/>
                <a:gd name="T16" fmla="*/ 1 w 52"/>
                <a:gd name="T17" fmla="*/ 0 h 79"/>
                <a:gd name="T18" fmla="*/ 1 w 52"/>
                <a:gd name="T19" fmla="*/ 1 h 79"/>
                <a:gd name="T20" fmla="*/ 1 w 52"/>
                <a:gd name="T21" fmla="*/ 1 h 79"/>
                <a:gd name="T22" fmla="*/ 1 w 52"/>
                <a:gd name="T23" fmla="*/ 1 h 79"/>
                <a:gd name="T24" fmla="*/ 1 w 52"/>
                <a:gd name="T25" fmla="*/ 2 h 79"/>
                <a:gd name="T26" fmla="*/ 2 w 52"/>
                <a:gd name="T27" fmla="*/ 2 h 79"/>
                <a:gd name="T28" fmla="*/ 2 w 52"/>
                <a:gd name="T29" fmla="*/ 2 h 79"/>
                <a:gd name="T30" fmla="*/ 2 w 52"/>
                <a:gd name="T31" fmla="*/ 3 h 79"/>
                <a:gd name="T32" fmla="*/ 2 w 52"/>
                <a:gd name="T33" fmla="*/ 3 h 7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79">
                  <a:moveTo>
                    <a:pt x="52" y="79"/>
                  </a:moveTo>
                  <a:lnTo>
                    <a:pt x="45" y="73"/>
                  </a:lnTo>
                  <a:lnTo>
                    <a:pt x="37" y="63"/>
                  </a:lnTo>
                  <a:lnTo>
                    <a:pt x="26" y="51"/>
                  </a:lnTo>
                  <a:lnTo>
                    <a:pt x="17" y="38"/>
                  </a:lnTo>
                  <a:lnTo>
                    <a:pt x="8" y="25"/>
                  </a:lnTo>
                  <a:lnTo>
                    <a:pt x="2" y="14"/>
                  </a:lnTo>
                  <a:lnTo>
                    <a:pt x="0" y="5"/>
                  </a:lnTo>
                  <a:lnTo>
                    <a:pt x="2" y="0"/>
                  </a:lnTo>
                  <a:lnTo>
                    <a:pt x="8" y="1"/>
                  </a:lnTo>
                  <a:lnTo>
                    <a:pt x="15" y="9"/>
                  </a:lnTo>
                  <a:lnTo>
                    <a:pt x="22" y="21"/>
                  </a:lnTo>
                  <a:lnTo>
                    <a:pt x="28" y="36"/>
                  </a:lnTo>
                  <a:lnTo>
                    <a:pt x="35" y="51"/>
                  </a:lnTo>
                  <a:lnTo>
                    <a:pt x="42" y="63"/>
                  </a:lnTo>
                  <a:lnTo>
                    <a:pt x="47" y="74"/>
                  </a:lnTo>
                  <a:lnTo>
                    <a:pt x="52" y="7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38" name="Freeform 269">
              <a:extLst>
                <a:ext uri="{FF2B5EF4-FFF2-40B4-BE49-F238E27FC236}">
                  <a16:creationId xmlns:a16="http://schemas.microsoft.com/office/drawing/2014/main" xmlns="" id="{D9ADD489-9A40-4EC7-AEE8-27FD1387D7C4}"/>
                </a:ext>
              </a:extLst>
            </p:cNvPr>
            <p:cNvSpPr>
              <a:spLocks/>
            </p:cNvSpPr>
            <p:nvPr/>
          </p:nvSpPr>
          <p:spPr bwMode="auto">
            <a:xfrm>
              <a:off x="1746" y="1199"/>
              <a:ext cx="132" cy="32"/>
            </a:xfrm>
            <a:custGeom>
              <a:avLst/>
              <a:gdLst>
                <a:gd name="T0" fmla="*/ 8 w 265"/>
                <a:gd name="T1" fmla="*/ 1 h 65"/>
                <a:gd name="T2" fmla="*/ 8 w 265"/>
                <a:gd name="T3" fmla="*/ 1 h 65"/>
                <a:gd name="T4" fmla="*/ 8 w 265"/>
                <a:gd name="T5" fmla="*/ 1 h 65"/>
                <a:gd name="T6" fmla="*/ 8 w 265"/>
                <a:gd name="T7" fmla="*/ 2 h 65"/>
                <a:gd name="T8" fmla="*/ 8 w 265"/>
                <a:gd name="T9" fmla="*/ 2 h 65"/>
                <a:gd name="T10" fmla="*/ 7 w 265"/>
                <a:gd name="T11" fmla="*/ 1 h 65"/>
                <a:gd name="T12" fmla="*/ 7 w 265"/>
                <a:gd name="T13" fmla="*/ 1 h 65"/>
                <a:gd name="T14" fmla="*/ 6 w 265"/>
                <a:gd name="T15" fmla="*/ 0 h 65"/>
                <a:gd name="T16" fmla="*/ 5 w 265"/>
                <a:gd name="T17" fmla="*/ 0 h 65"/>
                <a:gd name="T18" fmla="*/ 5 w 265"/>
                <a:gd name="T19" fmla="*/ 0 h 65"/>
                <a:gd name="T20" fmla="*/ 4 w 265"/>
                <a:gd name="T21" fmla="*/ 0 h 65"/>
                <a:gd name="T22" fmla="*/ 4 w 265"/>
                <a:gd name="T23" fmla="*/ 0 h 65"/>
                <a:gd name="T24" fmla="*/ 3 w 265"/>
                <a:gd name="T25" fmla="*/ 0 h 65"/>
                <a:gd name="T26" fmla="*/ 3 w 265"/>
                <a:gd name="T27" fmla="*/ 0 h 65"/>
                <a:gd name="T28" fmla="*/ 2 w 265"/>
                <a:gd name="T29" fmla="*/ 0 h 65"/>
                <a:gd name="T30" fmla="*/ 2 w 265"/>
                <a:gd name="T31" fmla="*/ 0 h 65"/>
                <a:gd name="T32" fmla="*/ 1 w 265"/>
                <a:gd name="T33" fmla="*/ 0 h 65"/>
                <a:gd name="T34" fmla="*/ 1 w 265"/>
                <a:gd name="T35" fmla="*/ 0 h 65"/>
                <a:gd name="T36" fmla="*/ 0 w 265"/>
                <a:gd name="T37" fmla="*/ 0 h 65"/>
                <a:gd name="T38" fmla="*/ 0 w 265"/>
                <a:gd name="T39" fmla="*/ 0 h 65"/>
                <a:gd name="T40" fmla="*/ 0 w 265"/>
                <a:gd name="T41" fmla="*/ 1 h 65"/>
                <a:gd name="T42" fmla="*/ 0 w 265"/>
                <a:gd name="T43" fmla="*/ 0 h 65"/>
                <a:gd name="T44" fmla="*/ 0 w 265"/>
                <a:gd name="T45" fmla="*/ 0 h 65"/>
                <a:gd name="T46" fmla="*/ 0 w 265"/>
                <a:gd name="T47" fmla="*/ 0 h 65"/>
                <a:gd name="T48" fmla="*/ 1 w 265"/>
                <a:gd name="T49" fmla="*/ 0 h 65"/>
                <a:gd name="T50" fmla="*/ 1 w 265"/>
                <a:gd name="T51" fmla="*/ 0 h 65"/>
                <a:gd name="T52" fmla="*/ 2 w 265"/>
                <a:gd name="T53" fmla="*/ 0 h 65"/>
                <a:gd name="T54" fmla="*/ 3 w 265"/>
                <a:gd name="T55" fmla="*/ 0 h 65"/>
                <a:gd name="T56" fmla="*/ 3 w 265"/>
                <a:gd name="T57" fmla="*/ 0 h 65"/>
                <a:gd name="T58" fmla="*/ 4 w 265"/>
                <a:gd name="T59" fmla="*/ 0 h 65"/>
                <a:gd name="T60" fmla="*/ 5 w 265"/>
                <a:gd name="T61" fmla="*/ 0 h 65"/>
                <a:gd name="T62" fmla="*/ 5 w 265"/>
                <a:gd name="T63" fmla="*/ 0 h 65"/>
                <a:gd name="T64" fmla="*/ 6 w 265"/>
                <a:gd name="T65" fmla="*/ 0 h 65"/>
                <a:gd name="T66" fmla="*/ 7 w 265"/>
                <a:gd name="T67" fmla="*/ 0 h 65"/>
                <a:gd name="T68" fmla="*/ 7 w 265"/>
                <a:gd name="T69" fmla="*/ 1 h 65"/>
                <a:gd name="T70" fmla="*/ 7 w 265"/>
                <a:gd name="T71" fmla="*/ 1 h 65"/>
                <a:gd name="T72" fmla="*/ 8 w 265"/>
                <a:gd name="T73" fmla="*/ 1 h 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65" h="65">
                  <a:moveTo>
                    <a:pt x="265" y="58"/>
                  </a:moveTo>
                  <a:lnTo>
                    <a:pt x="265" y="60"/>
                  </a:lnTo>
                  <a:lnTo>
                    <a:pt x="263" y="62"/>
                  </a:lnTo>
                  <a:lnTo>
                    <a:pt x="260" y="64"/>
                  </a:lnTo>
                  <a:lnTo>
                    <a:pt x="258" y="65"/>
                  </a:lnTo>
                  <a:lnTo>
                    <a:pt x="241" y="51"/>
                  </a:lnTo>
                  <a:lnTo>
                    <a:pt x="225" y="38"/>
                  </a:lnTo>
                  <a:lnTo>
                    <a:pt x="208" y="29"/>
                  </a:lnTo>
                  <a:lnTo>
                    <a:pt x="191" y="22"/>
                  </a:lnTo>
                  <a:lnTo>
                    <a:pt x="172" y="17"/>
                  </a:lnTo>
                  <a:lnTo>
                    <a:pt x="155" y="14"/>
                  </a:lnTo>
                  <a:lnTo>
                    <a:pt x="137" y="12"/>
                  </a:lnTo>
                  <a:lnTo>
                    <a:pt x="119" y="12"/>
                  </a:lnTo>
                  <a:lnTo>
                    <a:pt x="102" y="12"/>
                  </a:lnTo>
                  <a:lnTo>
                    <a:pt x="85" y="14"/>
                  </a:lnTo>
                  <a:lnTo>
                    <a:pt x="69" y="16"/>
                  </a:lnTo>
                  <a:lnTo>
                    <a:pt x="53" y="20"/>
                  </a:lnTo>
                  <a:lnTo>
                    <a:pt x="38" y="23"/>
                  </a:lnTo>
                  <a:lnTo>
                    <a:pt x="24" y="26"/>
                  </a:lnTo>
                  <a:lnTo>
                    <a:pt x="11" y="29"/>
                  </a:lnTo>
                  <a:lnTo>
                    <a:pt x="0" y="32"/>
                  </a:lnTo>
                  <a:lnTo>
                    <a:pt x="7" y="26"/>
                  </a:lnTo>
                  <a:lnTo>
                    <a:pt x="16" y="19"/>
                  </a:lnTo>
                  <a:lnTo>
                    <a:pt x="28" y="13"/>
                  </a:lnTo>
                  <a:lnTo>
                    <a:pt x="45" y="8"/>
                  </a:lnTo>
                  <a:lnTo>
                    <a:pt x="62" y="4"/>
                  </a:lnTo>
                  <a:lnTo>
                    <a:pt x="81" y="1"/>
                  </a:lnTo>
                  <a:lnTo>
                    <a:pt x="102" y="0"/>
                  </a:lnTo>
                  <a:lnTo>
                    <a:pt x="123" y="0"/>
                  </a:lnTo>
                  <a:lnTo>
                    <a:pt x="145" y="1"/>
                  </a:lnTo>
                  <a:lnTo>
                    <a:pt x="165" y="5"/>
                  </a:lnTo>
                  <a:lnTo>
                    <a:pt x="186" y="9"/>
                  </a:lnTo>
                  <a:lnTo>
                    <a:pt x="206" y="15"/>
                  </a:lnTo>
                  <a:lnTo>
                    <a:pt x="224" y="23"/>
                  </a:lnTo>
                  <a:lnTo>
                    <a:pt x="240" y="32"/>
                  </a:lnTo>
                  <a:lnTo>
                    <a:pt x="254" y="44"/>
                  </a:lnTo>
                  <a:lnTo>
                    <a:pt x="265" y="5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39" name="Freeform 270">
              <a:extLst>
                <a:ext uri="{FF2B5EF4-FFF2-40B4-BE49-F238E27FC236}">
                  <a16:creationId xmlns:a16="http://schemas.microsoft.com/office/drawing/2014/main" xmlns="" id="{BBE25FC2-7C2D-46A3-A0B2-C3791F8A62E8}"/>
                </a:ext>
              </a:extLst>
            </p:cNvPr>
            <p:cNvSpPr>
              <a:spLocks/>
            </p:cNvSpPr>
            <p:nvPr/>
          </p:nvSpPr>
          <p:spPr bwMode="auto">
            <a:xfrm>
              <a:off x="1748" y="1207"/>
              <a:ext cx="16" cy="28"/>
            </a:xfrm>
            <a:custGeom>
              <a:avLst/>
              <a:gdLst>
                <a:gd name="T0" fmla="*/ 1 w 33"/>
                <a:gd name="T1" fmla="*/ 0 h 58"/>
                <a:gd name="T2" fmla="*/ 0 w 33"/>
                <a:gd name="T3" fmla="*/ 0 h 58"/>
                <a:gd name="T4" fmla="*/ 0 w 33"/>
                <a:gd name="T5" fmla="*/ 0 h 58"/>
                <a:gd name="T6" fmla="*/ 0 w 33"/>
                <a:gd name="T7" fmla="*/ 0 h 58"/>
                <a:gd name="T8" fmla="*/ 0 w 33"/>
                <a:gd name="T9" fmla="*/ 0 h 58"/>
                <a:gd name="T10" fmla="*/ 0 w 33"/>
                <a:gd name="T11" fmla="*/ 1 h 58"/>
                <a:gd name="T12" fmla="*/ 0 w 33"/>
                <a:gd name="T13" fmla="*/ 1 h 58"/>
                <a:gd name="T14" fmla="*/ 0 w 33"/>
                <a:gd name="T15" fmla="*/ 1 h 58"/>
                <a:gd name="T16" fmla="*/ 0 w 33"/>
                <a:gd name="T17" fmla="*/ 1 h 58"/>
                <a:gd name="T18" fmla="*/ 0 w 33"/>
                <a:gd name="T19" fmla="*/ 1 h 58"/>
                <a:gd name="T20" fmla="*/ 0 w 33"/>
                <a:gd name="T21" fmla="*/ 1 h 58"/>
                <a:gd name="T22" fmla="*/ 0 w 33"/>
                <a:gd name="T23" fmla="*/ 0 h 58"/>
                <a:gd name="T24" fmla="*/ 1 w 33"/>
                <a:gd name="T25" fmla="*/ 0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58">
                  <a:moveTo>
                    <a:pt x="33" y="0"/>
                  </a:moveTo>
                  <a:lnTo>
                    <a:pt x="26" y="6"/>
                  </a:lnTo>
                  <a:lnTo>
                    <a:pt x="20" y="14"/>
                  </a:lnTo>
                  <a:lnTo>
                    <a:pt x="13" y="23"/>
                  </a:lnTo>
                  <a:lnTo>
                    <a:pt x="8" y="32"/>
                  </a:lnTo>
                  <a:lnTo>
                    <a:pt x="4" y="42"/>
                  </a:lnTo>
                  <a:lnTo>
                    <a:pt x="1" y="49"/>
                  </a:lnTo>
                  <a:lnTo>
                    <a:pt x="0" y="54"/>
                  </a:lnTo>
                  <a:lnTo>
                    <a:pt x="1" y="58"/>
                  </a:lnTo>
                  <a:lnTo>
                    <a:pt x="7" y="53"/>
                  </a:lnTo>
                  <a:lnTo>
                    <a:pt x="14" y="37"/>
                  </a:lnTo>
                  <a:lnTo>
                    <a:pt x="22" y="17"/>
                  </a:lnTo>
                  <a:lnTo>
                    <a:pt x="3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40" name="Freeform 271">
              <a:extLst>
                <a:ext uri="{FF2B5EF4-FFF2-40B4-BE49-F238E27FC236}">
                  <a16:creationId xmlns:a16="http://schemas.microsoft.com/office/drawing/2014/main" xmlns="" id="{C475E101-B4EC-4D9D-A5A7-EA9EAD3C6BDC}"/>
                </a:ext>
              </a:extLst>
            </p:cNvPr>
            <p:cNvSpPr>
              <a:spLocks/>
            </p:cNvSpPr>
            <p:nvPr/>
          </p:nvSpPr>
          <p:spPr bwMode="auto">
            <a:xfrm>
              <a:off x="1757" y="1204"/>
              <a:ext cx="19" cy="31"/>
            </a:xfrm>
            <a:custGeom>
              <a:avLst/>
              <a:gdLst>
                <a:gd name="T0" fmla="*/ 1 w 38"/>
                <a:gd name="T1" fmla="*/ 1 h 64"/>
                <a:gd name="T2" fmla="*/ 0 w 38"/>
                <a:gd name="T3" fmla="*/ 1 h 64"/>
                <a:gd name="T4" fmla="*/ 1 w 38"/>
                <a:gd name="T5" fmla="*/ 1 h 64"/>
                <a:gd name="T6" fmla="*/ 1 w 38"/>
                <a:gd name="T7" fmla="*/ 1 h 64"/>
                <a:gd name="T8" fmla="*/ 1 w 38"/>
                <a:gd name="T9" fmla="*/ 1 h 64"/>
                <a:gd name="T10" fmla="*/ 1 w 38"/>
                <a:gd name="T11" fmla="*/ 0 h 64"/>
                <a:gd name="T12" fmla="*/ 1 w 38"/>
                <a:gd name="T13" fmla="*/ 0 h 64"/>
                <a:gd name="T14" fmla="*/ 1 w 38"/>
                <a:gd name="T15" fmla="*/ 0 h 64"/>
                <a:gd name="T16" fmla="*/ 2 w 38"/>
                <a:gd name="T17" fmla="*/ 0 h 64"/>
                <a:gd name="T18" fmla="*/ 2 w 38"/>
                <a:gd name="T19" fmla="*/ 0 h 64"/>
                <a:gd name="T20" fmla="*/ 1 w 38"/>
                <a:gd name="T21" fmla="*/ 0 h 64"/>
                <a:gd name="T22" fmla="*/ 1 w 38"/>
                <a:gd name="T23" fmla="*/ 0 h 64"/>
                <a:gd name="T24" fmla="*/ 1 w 38"/>
                <a:gd name="T25" fmla="*/ 1 h 64"/>
                <a:gd name="T26" fmla="*/ 1 w 38"/>
                <a:gd name="T27" fmla="*/ 1 h 64"/>
                <a:gd name="T28" fmla="*/ 1 w 38"/>
                <a:gd name="T29" fmla="*/ 1 h 64"/>
                <a:gd name="T30" fmla="*/ 1 w 38"/>
                <a:gd name="T31" fmla="*/ 1 h 64"/>
                <a:gd name="T32" fmla="*/ 1 w 38"/>
                <a:gd name="T33" fmla="*/ 1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64">
                  <a:moveTo>
                    <a:pt x="1" y="64"/>
                  </a:moveTo>
                  <a:lnTo>
                    <a:pt x="0" y="61"/>
                  </a:lnTo>
                  <a:lnTo>
                    <a:pt x="1" y="55"/>
                  </a:lnTo>
                  <a:lnTo>
                    <a:pt x="3" y="46"/>
                  </a:lnTo>
                  <a:lnTo>
                    <a:pt x="8" y="37"/>
                  </a:lnTo>
                  <a:lnTo>
                    <a:pt x="13" y="27"/>
                  </a:lnTo>
                  <a:lnTo>
                    <a:pt x="20" y="17"/>
                  </a:lnTo>
                  <a:lnTo>
                    <a:pt x="28" y="7"/>
                  </a:lnTo>
                  <a:lnTo>
                    <a:pt x="38" y="0"/>
                  </a:lnTo>
                  <a:lnTo>
                    <a:pt x="33" y="8"/>
                  </a:lnTo>
                  <a:lnTo>
                    <a:pt x="28" y="18"/>
                  </a:lnTo>
                  <a:lnTo>
                    <a:pt x="23" y="28"/>
                  </a:lnTo>
                  <a:lnTo>
                    <a:pt x="17" y="38"/>
                  </a:lnTo>
                  <a:lnTo>
                    <a:pt x="12" y="49"/>
                  </a:lnTo>
                  <a:lnTo>
                    <a:pt x="6" y="57"/>
                  </a:lnTo>
                  <a:lnTo>
                    <a:pt x="3" y="63"/>
                  </a:lnTo>
                  <a:lnTo>
                    <a:pt x="1" y="6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41" name="Freeform 272">
              <a:extLst>
                <a:ext uri="{FF2B5EF4-FFF2-40B4-BE49-F238E27FC236}">
                  <a16:creationId xmlns:a16="http://schemas.microsoft.com/office/drawing/2014/main" xmlns="" id="{D131BE0C-D828-4190-8EE3-B6AB61A70C1B}"/>
                </a:ext>
              </a:extLst>
            </p:cNvPr>
            <p:cNvSpPr>
              <a:spLocks/>
            </p:cNvSpPr>
            <p:nvPr/>
          </p:nvSpPr>
          <p:spPr bwMode="auto">
            <a:xfrm>
              <a:off x="1776" y="1201"/>
              <a:ext cx="26" cy="41"/>
            </a:xfrm>
            <a:custGeom>
              <a:avLst/>
              <a:gdLst>
                <a:gd name="T0" fmla="*/ 1 w 52"/>
                <a:gd name="T1" fmla="*/ 2 h 83"/>
                <a:gd name="T2" fmla="*/ 0 w 52"/>
                <a:gd name="T3" fmla="*/ 2 h 83"/>
                <a:gd name="T4" fmla="*/ 1 w 52"/>
                <a:gd name="T5" fmla="*/ 2 h 83"/>
                <a:gd name="T6" fmla="*/ 1 w 52"/>
                <a:gd name="T7" fmla="*/ 1 h 83"/>
                <a:gd name="T8" fmla="*/ 1 w 52"/>
                <a:gd name="T9" fmla="*/ 1 h 83"/>
                <a:gd name="T10" fmla="*/ 1 w 52"/>
                <a:gd name="T11" fmla="*/ 0 h 83"/>
                <a:gd name="T12" fmla="*/ 1 w 52"/>
                <a:gd name="T13" fmla="*/ 0 h 83"/>
                <a:gd name="T14" fmla="*/ 2 w 52"/>
                <a:gd name="T15" fmla="*/ 0 h 83"/>
                <a:gd name="T16" fmla="*/ 2 w 52"/>
                <a:gd name="T17" fmla="*/ 0 h 83"/>
                <a:gd name="T18" fmla="*/ 2 w 52"/>
                <a:gd name="T19" fmla="*/ 0 h 83"/>
                <a:gd name="T20" fmla="*/ 2 w 52"/>
                <a:gd name="T21" fmla="*/ 0 h 83"/>
                <a:gd name="T22" fmla="*/ 2 w 52"/>
                <a:gd name="T23" fmla="*/ 0 h 83"/>
                <a:gd name="T24" fmla="*/ 1 w 52"/>
                <a:gd name="T25" fmla="*/ 1 h 83"/>
                <a:gd name="T26" fmla="*/ 1 w 52"/>
                <a:gd name="T27" fmla="*/ 1 h 83"/>
                <a:gd name="T28" fmla="*/ 1 w 52"/>
                <a:gd name="T29" fmla="*/ 2 h 83"/>
                <a:gd name="T30" fmla="*/ 1 w 52"/>
                <a:gd name="T31" fmla="*/ 2 h 83"/>
                <a:gd name="T32" fmla="*/ 1 w 52"/>
                <a:gd name="T33" fmla="*/ 2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83">
                  <a:moveTo>
                    <a:pt x="1" y="83"/>
                  </a:moveTo>
                  <a:lnTo>
                    <a:pt x="0" y="78"/>
                  </a:lnTo>
                  <a:lnTo>
                    <a:pt x="2" y="70"/>
                  </a:lnTo>
                  <a:lnTo>
                    <a:pt x="7" y="57"/>
                  </a:lnTo>
                  <a:lnTo>
                    <a:pt x="12" y="45"/>
                  </a:lnTo>
                  <a:lnTo>
                    <a:pt x="22" y="31"/>
                  </a:lnTo>
                  <a:lnTo>
                    <a:pt x="31" y="17"/>
                  </a:lnTo>
                  <a:lnTo>
                    <a:pt x="41" y="7"/>
                  </a:lnTo>
                  <a:lnTo>
                    <a:pt x="52" y="0"/>
                  </a:lnTo>
                  <a:lnTo>
                    <a:pt x="47" y="7"/>
                  </a:lnTo>
                  <a:lnTo>
                    <a:pt x="41" y="17"/>
                  </a:lnTo>
                  <a:lnTo>
                    <a:pt x="33" y="31"/>
                  </a:lnTo>
                  <a:lnTo>
                    <a:pt x="26" y="46"/>
                  </a:lnTo>
                  <a:lnTo>
                    <a:pt x="18" y="61"/>
                  </a:lnTo>
                  <a:lnTo>
                    <a:pt x="11" y="72"/>
                  </a:lnTo>
                  <a:lnTo>
                    <a:pt x="5" y="80"/>
                  </a:lnTo>
                  <a:lnTo>
                    <a:pt x="1" y="8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42" name="Freeform 273">
              <a:extLst>
                <a:ext uri="{FF2B5EF4-FFF2-40B4-BE49-F238E27FC236}">
                  <a16:creationId xmlns:a16="http://schemas.microsoft.com/office/drawing/2014/main" xmlns="" id="{EFE6F9EC-1370-46D3-9909-0352B73A8675}"/>
                </a:ext>
              </a:extLst>
            </p:cNvPr>
            <p:cNvSpPr>
              <a:spLocks/>
            </p:cNvSpPr>
            <p:nvPr/>
          </p:nvSpPr>
          <p:spPr bwMode="auto">
            <a:xfrm>
              <a:off x="1798" y="1203"/>
              <a:ext cx="28" cy="44"/>
            </a:xfrm>
            <a:custGeom>
              <a:avLst/>
              <a:gdLst>
                <a:gd name="T0" fmla="*/ 0 w 57"/>
                <a:gd name="T1" fmla="*/ 2 h 90"/>
                <a:gd name="T2" fmla="*/ 0 w 57"/>
                <a:gd name="T3" fmla="*/ 2 h 90"/>
                <a:gd name="T4" fmla="*/ 0 w 57"/>
                <a:gd name="T5" fmla="*/ 2 h 90"/>
                <a:gd name="T6" fmla="*/ 0 w 57"/>
                <a:gd name="T7" fmla="*/ 1 h 90"/>
                <a:gd name="T8" fmla="*/ 0 w 57"/>
                <a:gd name="T9" fmla="*/ 1 h 90"/>
                <a:gd name="T10" fmla="*/ 0 w 57"/>
                <a:gd name="T11" fmla="*/ 0 h 90"/>
                <a:gd name="T12" fmla="*/ 1 w 57"/>
                <a:gd name="T13" fmla="*/ 0 h 90"/>
                <a:gd name="T14" fmla="*/ 1 w 57"/>
                <a:gd name="T15" fmla="*/ 0 h 90"/>
                <a:gd name="T16" fmla="*/ 1 w 57"/>
                <a:gd name="T17" fmla="*/ 0 h 90"/>
                <a:gd name="T18" fmla="*/ 1 w 57"/>
                <a:gd name="T19" fmla="*/ 0 h 90"/>
                <a:gd name="T20" fmla="*/ 1 w 57"/>
                <a:gd name="T21" fmla="*/ 0 h 90"/>
                <a:gd name="T22" fmla="*/ 1 w 57"/>
                <a:gd name="T23" fmla="*/ 1 h 90"/>
                <a:gd name="T24" fmla="*/ 0 w 57"/>
                <a:gd name="T25" fmla="*/ 1 h 90"/>
                <a:gd name="T26" fmla="*/ 0 w 57"/>
                <a:gd name="T27" fmla="*/ 2 h 90"/>
                <a:gd name="T28" fmla="*/ 0 w 57"/>
                <a:gd name="T29" fmla="*/ 2 h 90"/>
                <a:gd name="T30" fmla="*/ 0 w 57"/>
                <a:gd name="T31" fmla="*/ 2 h 90"/>
                <a:gd name="T32" fmla="*/ 0 w 57"/>
                <a:gd name="T33" fmla="*/ 2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90">
                  <a:moveTo>
                    <a:pt x="2" y="90"/>
                  </a:moveTo>
                  <a:lnTo>
                    <a:pt x="0" y="85"/>
                  </a:lnTo>
                  <a:lnTo>
                    <a:pt x="3" y="75"/>
                  </a:lnTo>
                  <a:lnTo>
                    <a:pt x="9" y="61"/>
                  </a:lnTo>
                  <a:lnTo>
                    <a:pt x="17" y="46"/>
                  </a:lnTo>
                  <a:lnTo>
                    <a:pt x="26" y="31"/>
                  </a:lnTo>
                  <a:lnTo>
                    <a:pt x="37" y="17"/>
                  </a:lnTo>
                  <a:lnTo>
                    <a:pt x="48" y="6"/>
                  </a:lnTo>
                  <a:lnTo>
                    <a:pt x="57" y="0"/>
                  </a:lnTo>
                  <a:lnTo>
                    <a:pt x="53" y="7"/>
                  </a:lnTo>
                  <a:lnTo>
                    <a:pt x="47" y="19"/>
                  </a:lnTo>
                  <a:lnTo>
                    <a:pt x="38" y="34"/>
                  </a:lnTo>
                  <a:lnTo>
                    <a:pt x="29" y="50"/>
                  </a:lnTo>
                  <a:lnTo>
                    <a:pt x="20" y="66"/>
                  </a:lnTo>
                  <a:lnTo>
                    <a:pt x="12" y="78"/>
                  </a:lnTo>
                  <a:lnTo>
                    <a:pt x="5" y="88"/>
                  </a:lnTo>
                  <a:lnTo>
                    <a:pt x="2" y="9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43" name="Freeform 274">
              <a:extLst>
                <a:ext uri="{FF2B5EF4-FFF2-40B4-BE49-F238E27FC236}">
                  <a16:creationId xmlns:a16="http://schemas.microsoft.com/office/drawing/2014/main" xmlns="" id="{6C043071-9ECE-41BC-8F17-F839B115BDD4}"/>
                </a:ext>
              </a:extLst>
            </p:cNvPr>
            <p:cNvSpPr>
              <a:spLocks/>
            </p:cNvSpPr>
            <p:nvPr/>
          </p:nvSpPr>
          <p:spPr bwMode="auto">
            <a:xfrm>
              <a:off x="1813" y="1207"/>
              <a:ext cx="30" cy="36"/>
            </a:xfrm>
            <a:custGeom>
              <a:avLst/>
              <a:gdLst>
                <a:gd name="T0" fmla="*/ 0 w 60"/>
                <a:gd name="T1" fmla="*/ 2 h 74"/>
                <a:gd name="T2" fmla="*/ 0 w 60"/>
                <a:gd name="T3" fmla="*/ 2 h 74"/>
                <a:gd name="T4" fmla="*/ 1 w 60"/>
                <a:gd name="T5" fmla="*/ 1 h 74"/>
                <a:gd name="T6" fmla="*/ 1 w 60"/>
                <a:gd name="T7" fmla="*/ 1 h 74"/>
                <a:gd name="T8" fmla="*/ 1 w 60"/>
                <a:gd name="T9" fmla="*/ 1 h 74"/>
                <a:gd name="T10" fmla="*/ 1 w 60"/>
                <a:gd name="T11" fmla="*/ 0 h 74"/>
                <a:gd name="T12" fmla="*/ 2 w 60"/>
                <a:gd name="T13" fmla="*/ 0 h 74"/>
                <a:gd name="T14" fmla="*/ 2 w 60"/>
                <a:gd name="T15" fmla="*/ 0 h 74"/>
                <a:gd name="T16" fmla="*/ 2 w 60"/>
                <a:gd name="T17" fmla="*/ 0 h 74"/>
                <a:gd name="T18" fmla="*/ 2 w 60"/>
                <a:gd name="T19" fmla="*/ 0 h 74"/>
                <a:gd name="T20" fmla="*/ 2 w 60"/>
                <a:gd name="T21" fmla="*/ 0 h 74"/>
                <a:gd name="T22" fmla="*/ 2 w 60"/>
                <a:gd name="T23" fmla="*/ 0 h 74"/>
                <a:gd name="T24" fmla="*/ 1 w 60"/>
                <a:gd name="T25" fmla="*/ 1 h 74"/>
                <a:gd name="T26" fmla="*/ 1 w 60"/>
                <a:gd name="T27" fmla="*/ 1 h 74"/>
                <a:gd name="T28" fmla="*/ 1 w 60"/>
                <a:gd name="T29" fmla="*/ 2 h 74"/>
                <a:gd name="T30" fmla="*/ 1 w 60"/>
                <a:gd name="T31" fmla="*/ 2 h 74"/>
                <a:gd name="T32" fmla="*/ 0 w 60"/>
                <a:gd name="T33" fmla="*/ 2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0" h="74">
                  <a:moveTo>
                    <a:pt x="0" y="74"/>
                  </a:moveTo>
                  <a:lnTo>
                    <a:pt x="0" y="70"/>
                  </a:lnTo>
                  <a:lnTo>
                    <a:pt x="5" y="61"/>
                  </a:lnTo>
                  <a:lnTo>
                    <a:pt x="12" y="50"/>
                  </a:lnTo>
                  <a:lnTo>
                    <a:pt x="21" y="37"/>
                  </a:lnTo>
                  <a:lnTo>
                    <a:pt x="31" y="24"/>
                  </a:lnTo>
                  <a:lnTo>
                    <a:pt x="42" y="13"/>
                  </a:lnTo>
                  <a:lnTo>
                    <a:pt x="52" y="4"/>
                  </a:lnTo>
                  <a:lnTo>
                    <a:pt x="60" y="0"/>
                  </a:lnTo>
                  <a:lnTo>
                    <a:pt x="56" y="7"/>
                  </a:lnTo>
                  <a:lnTo>
                    <a:pt x="47" y="17"/>
                  </a:lnTo>
                  <a:lnTo>
                    <a:pt x="39" y="31"/>
                  </a:lnTo>
                  <a:lnTo>
                    <a:pt x="30" y="44"/>
                  </a:lnTo>
                  <a:lnTo>
                    <a:pt x="21" y="57"/>
                  </a:lnTo>
                  <a:lnTo>
                    <a:pt x="12" y="67"/>
                  </a:lnTo>
                  <a:lnTo>
                    <a:pt x="5" y="73"/>
                  </a:lnTo>
                  <a:lnTo>
                    <a:pt x="0" y="7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44" name="Freeform 275">
              <a:extLst>
                <a:ext uri="{FF2B5EF4-FFF2-40B4-BE49-F238E27FC236}">
                  <a16:creationId xmlns:a16="http://schemas.microsoft.com/office/drawing/2014/main" xmlns="" id="{2B23C6A7-01C9-42A1-AB0B-C27E6A8C6622}"/>
                </a:ext>
              </a:extLst>
            </p:cNvPr>
            <p:cNvSpPr>
              <a:spLocks/>
            </p:cNvSpPr>
            <p:nvPr/>
          </p:nvSpPr>
          <p:spPr bwMode="auto">
            <a:xfrm>
              <a:off x="1829" y="1212"/>
              <a:ext cx="26" cy="30"/>
            </a:xfrm>
            <a:custGeom>
              <a:avLst/>
              <a:gdLst>
                <a:gd name="T0" fmla="*/ 1 w 52"/>
                <a:gd name="T1" fmla="*/ 1 h 61"/>
                <a:gd name="T2" fmla="*/ 0 w 52"/>
                <a:gd name="T3" fmla="*/ 1 h 61"/>
                <a:gd name="T4" fmla="*/ 1 w 52"/>
                <a:gd name="T5" fmla="*/ 1 h 61"/>
                <a:gd name="T6" fmla="*/ 1 w 52"/>
                <a:gd name="T7" fmla="*/ 1 h 61"/>
                <a:gd name="T8" fmla="*/ 1 w 52"/>
                <a:gd name="T9" fmla="*/ 0 h 61"/>
                <a:gd name="T10" fmla="*/ 1 w 52"/>
                <a:gd name="T11" fmla="*/ 0 h 61"/>
                <a:gd name="T12" fmla="*/ 1 w 52"/>
                <a:gd name="T13" fmla="*/ 0 h 61"/>
                <a:gd name="T14" fmla="*/ 2 w 52"/>
                <a:gd name="T15" fmla="*/ 0 h 61"/>
                <a:gd name="T16" fmla="*/ 2 w 52"/>
                <a:gd name="T17" fmla="*/ 0 h 61"/>
                <a:gd name="T18" fmla="*/ 2 w 52"/>
                <a:gd name="T19" fmla="*/ 0 h 61"/>
                <a:gd name="T20" fmla="*/ 2 w 52"/>
                <a:gd name="T21" fmla="*/ 0 h 61"/>
                <a:gd name="T22" fmla="*/ 2 w 52"/>
                <a:gd name="T23" fmla="*/ 0 h 61"/>
                <a:gd name="T24" fmla="*/ 1 w 52"/>
                <a:gd name="T25" fmla="*/ 1 h 61"/>
                <a:gd name="T26" fmla="*/ 1 w 52"/>
                <a:gd name="T27" fmla="*/ 1 h 61"/>
                <a:gd name="T28" fmla="*/ 1 w 52"/>
                <a:gd name="T29" fmla="*/ 1 h 61"/>
                <a:gd name="T30" fmla="*/ 1 w 52"/>
                <a:gd name="T31" fmla="*/ 1 h 61"/>
                <a:gd name="T32" fmla="*/ 1 w 52"/>
                <a:gd name="T33" fmla="*/ 1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61">
                  <a:moveTo>
                    <a:pt x="2" y="61"/>
                  </a:moveTo>
                  <a:lnTo>
                    <a:pt x="0" y="56"/>
                  </a:lnTo>
                  <a:lnTo>
                    <a:pt x="3" y="49"/>
                  </a:lnTo>
                  <a:lnTo>
                    <a:pt x="7" y="40"/>
                  </a:lnTo>
                  <a:lnTo>
                    <a:pt x="14" y="29"/>
                  </a:lnTo>
                  <a:lnTo>
                    <a:pt x="22" y="20"/>
                  </a:lnTo>
                  <a:lnTo>
                    <a:pt x="32" y="11"/>
                  </a:lnTo>
                  <a:lnTo>
                    <a:pt x="42" y="4"/>
                  </a:lnTo>
                  <a:lnTo>
                    <a:pt x="52" y="0"/>
                  </a:lnTo>
                  <a:lnTo>
                    <a:pt x="47" y="5"/>
                  </a:lnTo>
                  <a:lnTo>
                    <a:pt x="41" y="15"/>
                  </a:lnTo>
                  <a:lnTo>
                    <a:pt x="33" y="25"/>
                  </a:lnTo>
                  <a:lnTo>
                    <a:pt x="25" y="36"/>
                  </a:lnTo>
                  <a:lnTo>
                    <a:pt x="17" y="47"/>
                  </a:lnTo>
                  <a:lnTo>
                    <a:pt x="11" y="55"/>
                  </a:lnTo>
                  <a:lnTo>
                    <a:pt x="5" y="59"/>
                  </a:lnTo>
                  <a:lnTo>
                    <a:pt x="2" y="6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45" name="Freeform 276">
              <a:extLst>
                <a:ext uri="{FF2B5EF4-FFF2-40B4-BE49-F238E27FC236}">
                  <a16:creationId xmlns:a16="http://schemas.microsoft.com/office/drawing/2014/main" xmlns="" id="{13C53918-D9B8-4959-AC5A-FE80C812EAA8}"/>
                </a:ext>
              </a:extLst>
            </p:cNvPr>
            <p:cNvSpPr>
              <a:spLocks/>
            </p:cNvSpPr>
            <p:nvPr/>
          </p:nvSpPr>
          <p:spPr bwMode="auto">
            <a:xfrm>
              <a:off x="1845" y="1220"/>
              <a:ext cx="22" cy="22"/>
            </a:xfrm>
            <a:custGeom>
              <a:avLst/>
              <a:gdLst>
                <a:gd name="T0" fmla="*/ 0 w 45"/>
                <a:gd name="T1" fmla="*/ 2 h 42"/>
                <a:gd name="T2" fmla="*/ 0 w 45"/>
                <a:gd name="T3" fmla="*/ 2 h 42"/>
                <a:gd name="T4" fmla="*/ 0 w 45"/>
                <a:gd name="T5" fmla="*/ 2 h 42"/>
                <a:gd name="T6" fmla="*/ 0 w 45"/>
                <a:gd name="T7" fmla="*/ 1 h 42"/>
                <a:gd name="T8" fmla="*/ 0 w 45"/>
                <a:gd name="T9" fmla="*/ 1 h 42"/>
                <a:gd name="T10" fmla="*/ 0 w 45"/>
                <a:gd name="T11" fmla="*/ 1 h 42"/>
                <a:gd name="T12" fmla="*/ 1 w 45"/>
                <a:gd name="T13" fmla="*/ 1 h 42"/>
                <a:gd name="T14" fmla="*/ 1 w 45"/>
                <a:gd name="T15" fmla="*/ 1 h 42"/>
                <a:gd name="T16" fmla="*/ 1 w 45"/>
                <a:gd name="T17" fmla="*/ 0 h 42"/>
                <a:gd name="T18" fmla="*/ 1 w 45"/>
                <a:gd name="T19" fmla="*/ 1 h 42"/>
                <a:gd name="T20" fmla="*/ 1 w 45"/>
                <a:gd name="T21" fmla="*/ 1 h 42"/>
                <a:gd name="T22" fmla="*/ 0 w 45"/>
                <a:gd name="T23" fmla="*/ 1 h 42"/>
                <a:gd name="T24" fmla="*/ 0 w 45"/>
                <a:gd name="T25" fmla="*/ 1 h 42"/>
                <a:gd name="T26" fmla="*/ 0 w 45"/>
                <a:gd name="T27" fmla="*/ 1 h 42"/>
                <a:gd name="T28" fmla="*/ 0 w 45"/>
                <a:gd name="T29" fmla="*/ 2 h 42"/>
                <a:gd name="T30" fmla="*/ 0 w 45"/>
                <a:gd name="T31" fmla="*/ 2 h 42"/>
                <a:gd name="T32" fmla="*/ 0 w 45"/>
                <a:gd name="T33" fmla="*/ 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42">
                  <a:moveTo>
                    <a:pt x="0" y="42"/>
                  </a:moveTo>
                  <a:lnTo>
                    <a:pt x="0" y="39"/>
                  </a:lnTo>
                  <a:lnTo>
                    <a:pt x="3" y="33"/>
                  </a:lnTo>
                  <a:lnTo>
                    <a:pt x="9" y="26"/>
                  </a:lnTo>
                  <a:lnTo>
                    <a:pt x="16" y="18"/>
                  </a:lnTo>
                  <a:lnTo>
                    <a:pt x="24" y="10"/>
                  </a:lnTo>
                  <a:lnTo>
                    <a:pt x="32" y="4"/>
                  </a:lnTo>
                  <a:lnTo>
                    <a:pt x="40" y="1"/>
                  </a:lnTo>
                  <a:lnTo>
                    <a:pt x="45" y="0"/>
                  </a:lnTo>
                  <a:lnTo>
                    <a:pt x="40" y="4"/>
                  </a:lnTo>
                  <a:lnTo>
                    <a:pt x="34" y="10"/>
                  </a:lnTo>
                  <a:lnTo>
                    <a:pt x="29" y="17"/>
                  </a:lnTo>
                  <a:lnTo>
                    <a:pt x="22" y="24"/>
                  </a:lnTo>
                  <a:lnTo>
                    <a:pt x="15" y="31"/>
                  </a:lnTo>
                  <a:lnTo>
                    <a:pt x="9" y="37"/>
                  </a:lnTo>
                  <a:lnTo>
                    <a:pt x="3" y="41"/>
                  </a:lnTo>
                  <a:lnTo>
                    <a:pt x="0" y="4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46" name="Freeform 277">
              <a:extLst>
                <a:ext uri="{FF2B5EF4-FFF2-40B4-BE49-F238E27FC236}">
                  <a16:creationId xmlns:a16="http://schemas.microsoft.com/office/drawing/2014/main" xmlns="" id="{798AA6C5-32A3-4586-8126-79EBAA236F45}"/>
                </a:ext>
              </a:extLst>
            </p:cNvPr>
            <p:cNvSpPr>
              <a:spLocks/>
            </p:cNvSpPr>
            <p:nvPr/>
          </p:nvSpPr>
          <p:spPr bwMode="auto">
            <a:xfrm>
              <a:off x="1860" y="1226"/>
              <a:ext cx="15" cy="13"/>
            </a:xfrm>
            <a:custGeom>
              <a:avLst/>
              <a:gdLst>
                <a:gd name="T0" fmla="*/ 0 w 30"/>
                <a:gd name="T1" fmla="*/ 0 h 27"/>
                <a:gd name="T2" fmla="*/ 1 w 30"/>
                <a:gd name="T3" fmla="*/ 0 h 27"/>
                <a:gd name="T4" fmla="*/ 1 w 30"/>
                <a:gd name="T5" fmla="*/ 0 h 27"/>
                <a:gd name="T6" fmla="*/ 1 w 30"/>
                <a:gd name="T7" fmla="*/ 0 h 27"/>
                <a:gd name="T8" fmla="*/ 1 w 30"/>
                <a:gd name="T9" fmla="*/ 0 h 27"/>
                <a:gd name="T10" fmla="*/ 1 w 30"/>
                <a:gd name="T11" fmla="*/ 0 h 27"/>
                <a:gd name="T12" fmla="*/ 1 w 30"/>
                <a:gd name="T13" fmla="*/ 0 h 27"/>
                <a:gd name="T14" fmla="*/ 1 w 30"/>
                <a:gd name="T15" fmla="*/ 0 h 27"/>
                <a:gd name="T16" fmla="*/ 0 w 30"/>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0" h="27">
                  <a:moveTo>
                    <a:pt x="0" y="27"/>
                  </a:moveTo>
                  <a:lnTo>
                    <a:pt x="1" y="20"/>
                  </a:lnTo>
                  <a:lnTo>
                    <a:pt x="9" y="9"/>
                  </a:lnTo>
                  <a:lnTo>
                    <a:pt x="19" y="0"/>
                  </a:lnTo>
                  <a:lnTo>
                    <a:pt x="30" y="0"/>
                  </a:lnTo>
                  <a:lnTo>
                    <a:pt x="19" y="6"/>
                  </a:lnTo>
                  <a:lnTo>
                    <a:pt x="10" y="17"/>
                  </a:lnTo>
                  <a:lnTo>
                    <a:pt x="4" y="27"/>
                  </a:lnTo>
                  <a:lnTo>
                    <a:pt x="0" y="2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47" name="Freeform 278">
              <a:extLst>
                <a:ext uri="{FF2B5EF4-FFF2-40B4-BE49-F238E27FC236}">
                  <a16:creationId xmlns:a16="http://schemas.microsoft.com/office/drawing/2014/main" xmlns="" id="{207C88A8-C671-40B4-91B3-3A36334D5D6B}"/>
                </a:ext>
              </a:extLst>
            </p:cNvPr>
            <p:cNvSpPr>
              <a:spLocks/>
            </p:cNvSpPr>
            <p:nvPr/>
          </p:nvSpPr>
          <p:spPr bwMode="auto">
            <a:xfrm>
              <a:off x="1737" y="1212"/>
              <a:ext cx="17" cy="18"/>
            </a:xfrm>
            <a:custGeom>
              <a:avLst/>
              <a:gdLst>
                <a:gd name="T0" fmla="*/ 1 w 35"/>
                <a:gd name="T1" fmla="*/ 0 h 35"/>
                <a:gd name="T2" fmla="*/ 0 w 35"/>
                <a:gd name="T3" fmla="*/ 1 h 35"/>
                <a:gd name="T4" fmla="*/ 0 w 35"/>
                <a:gd name="T5" fmla="*/ 1 h 35"/>
                <a:gd name="T6" fmla="*/ 0 w 35"/>
                <a:gd name="T7" fmla="*/ 2 h 35"/>
                <a:gd name="T8" fmla="*/ 0 w 35"/>
                <a:gd name="T9" fmla="*/ 2 h 35"/>
                <a:gd name="T10" fmla="*/ 0 w 35"/>
                <a:gd name="T11" fmla="*/ 1 h 35"/>
                <a:gd name="T12" fmla="*/ 0 w 35"/>
                <a:gd name="T13" fmla="*/ 1 h 35"/>
                <a:gd name="T14" fmla="*/ 0 w 35"/>
                <a:gd name="T15" fmla="*/ 1 h 35"/>
                <a:gd name="T16" fmla="*/ 0 w 35"/>
                <a:gd name="T17" fmla="*/ 1 h 35"/>
                <a:gd name="T18" fmla="*/ 0 w 35"/>
                <a:gd name="T19" fmla="*/ 1 h 35"/>
                <a:gd name="T20" fmla="*/ 0 w 35"/>
                <a:gd name="T21" fmla="*/ 1 h 35"/>
                <a:gd name="T22" fmla="*/ 0 w 35"/>
                <a:gd name="T23" fmla="*/ 1 h 35"/>
                <a:gd name="T24" fmla="*/ 1 w 35"/>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5" h="35">
                  <a:moveTo>
                    <a:pt x="35" y="0"/>
                  </a:moveTo>
                  <a:lnTo>
                    <a:pt x="29" y="9"/>
                  </a:lnTo>
                  <a:lnTo>
                    <a:pt x="20" y="23"/>
                  </a:lnTo>
                  <a:lnTo>
                    <a:pt x="9" y="34"/>
                  </a:lnTo>
                  <a:lnTo>
                    <a:pt x="1" y="35"/>
                  </a:lnTo>
                  <a:lnTo>
                    <a:pt x="0" y="32"/>
                  </a:lnTo>
                  <a:lnTo>
                    <a:pt x="3" y="27"/>
                  </a:lnTo>
                  <a:lnTo>
                    <a:pt x="7" y="21"/>
                  </a:lnTo>
                  <a:lnTo>
                    <a:pt x="13" y="17"/>
                  </a:lnTo>
                  <a:lnTo>
                    <a:pt x="19" y="11"/>
                  </a:lnTo>
                  <a:lnTo>
                    <a:pt x="26" y="6"/>
                  </a:lnTo>
                  <a:lnTo>
                    <a:pt x="31" y="2"/>
                  </a:lnTo>
                  <a:lnTo>
                    <a:pt x="3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48" name="Freeform 279">
              <a:extLst>
                <a:ext uri="{FF2B5EF4-FFF2-40B4-BE49-F238E27FC236}">
                  <a16:creationId xmlns:a16="http://schemas.microsoft.com/office/drawing/2014/main" xmlns="" id="{C6BD312E-2A17-4B0E-B89F-24A7791B88F4}"/>
                </a:ext>
              </a:extLst>
            </p:cNvPr>
            <p:cNvSpPr>
              <a:spLocks/>
            </p:cNvSpPr>
            <p:nvPr/>
          </p:nvSpPr>
          <p:spPr bwMode="auto">
            <a:xfrm>
              <a:off x="1734" y="1202"/>
              <a:ext cx="20" cy="9"/>
            </a:xfrm>
            <a:custGeom>
              <a:avLst/>
              <a:gdLst>
                <a:gd name="T0" fmla="*/ 2 w 40"/>
                <a:gd name="T1" fmla="*/ 1 h 17"/>
                <a:gd name="T2" fmla="*/ 2 w 40"/>
                <a:gd name="T3" fmla="*/ 1 h 17"/>
                <a:gd name="T4" fmla="*/ 2 w 40"/>
                <a:gd name="T5" fmla="*/ 1 h 17"/>
                <a:gd name="T6" fmla="*/ 1 w 40"/>
                <a:gd name="T7" fmla="*/ 1 h 17"/>
                <a:gd name="T8" fmla="*/ 1 w 40"/>
                <a:gd name="T9" fmla="*/ 1 h 17"/>
                <a:gd name="T10" fmla="*/ 1 w 40"/>
                <a:gd name="T11" fmla="*/ 1 h 17"/>
                <a:gd name="T12" fmla="*/ 1 w 40"/>
                <a:gd name="T13" fmla="*/ 0 h 17"/>
                <a:gd name="T14" fmla="*/ 1 w 40"/>
                <a:gd name="T15" fmla="*/ 0 h 17"/>
                <a:gd name="T16" fmla="*/ 0 w 40"/>
                <a:gd name="T17" fmla="*/ 1 h 17"/>
                <a:gd name="T18" fmla="*/ 0 w 40"/>
                <a:gd name="T19" fmla="*/ 1 h 17"/>
                <a:gd name="T20" fmla="*/ 1 w 40"/>
                <a:gd name="T21" fmla="*/ 1 h 17"/>
                <a:gd name="T22" fmla="*/ 1 w 40"/>
                <a:gd name="T23" fmla="*/ 1 h 17"/>
                <a:gd name="T24" fmla="*/ 1 w 40"/>
                <a:gd name="T25" fmla="*/ 1 h 17"/>
                <a:gd name="T26" fmla="*/ 1 w 40"/>
                <a:gd name="T27" fmla="*/ 1 h 17"/>
                <a:gd name="T28" fmla="*/ 1 w 40"/>
                <a:gd name="T29" fmla="*/ 1 h 17"/>
                <a:gd name="T30" fmla="*/ 2 w 40"/>
                <a:gd name="T31" fmla="*/ 1 h 17"/>
                <a:gd name="T32" fmla="*/ 2 w 40"/>
                <a:gd name="T33" fmla="*/ 1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17">
                  <a:moveTo>
                    <a:pt x="40" y="17"/>
                  </a:moveTo>
                  <a:lnTo>
                    <a:pt x="38" y="16"/>
                  </a:lnTo>
                  <a:lnTo>
                    <a:pt x="33" y="13"/>
                  </a:lnTo>
                  <a:lnTo>
                    <a:pt x="26" y="9"/>
                  </a:lnTo>
                  <a:lnTo>
                    <a:pt x="20" y="6"/>
                  </a:lnTo>
                  <a:lnTo>
                    <a:pt x="13" y="2"/>
                  </a:lnTo>
                  <a:lnTo>
                    <a:pt x="8" y="0"/>
                  </a:lnTo>
                  <a:lnTo>
                    <a:pt x="3" y="0"/>
                  </a:lnTo>
                  <a:lnTo>
                    <a:pt x="0" y="1"/>
                  </a:lnTo>
                  <a:lnTo>
                    <a:pt x="0" y="5"/>
                  </a:lnTo>
                  <a:lnTo>
                    <a:pt x="2" y="7"/>
                  </a:lnTo>
                  <a:lnTo>
                    <a:pt x="8" y="9"/>
                  </a:lnTo>
                  <a:lnTo>
                    <a:pt x="15" y="11"/>
                  </a:lnTo>
                  <a:lnTo>
                    <a:pt x="22" y="14"/>
                  </a:lnTo>
                  <a:lnTo>
                    <a:pt x="28" y="15"/>
                  </a:lnTo>
                  <a:lnTo>
                    <a:pt x="35" y="16"/>
                  </a:lnTo>
                  <a:lnTo>
                    <a:pt x="40" y="1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49" name="Freeform 280">
              <a:extLst>
                <a:ext uri="{FF2B5EF4-FFF2-40B4-BE49-F238E27FC236}">
                  <a16:creationId xmlns:a16="http://schemas.microsoft.com/office/drawing/2014/main" xmlns="" id="{03E5C949-E37E-4ACF-83DB-A71A54628C6F}"/>
                </a:ext>
              </a:extLst>
            </p:cNvPr>
            <p:cNvSpPr>
              <a:spLocks/>
            </p:cNvSpPr>
            <p:nvPr/>
          </p:nvSpPr>
          <p:spPr bwMode="auto">
            <a:xfrm>
              <a:off x="1728" y="1213"/>
              <a:ext cx="22" cy="5"/>
            </a:xfrm>
            <a:custGeom>
              <a:avLst/>
              <a:gdLst>
                <a:gd name="T0" fmla="*/ 1 w 45"/>
                <a:gd name="T1" fmla="*/ 0 h 10"/>
                <a:gd name="T2" fmla="*/ 1 w 45"/>
                <a:gd name="T3" fmla="*/ 0 h 10"/>
                <a:gd name="T4" fmla="*/ 1 w 45"/>
                <a:gd name="T5" fmla="*/ 0 h 10"/>
                <a:gd name="T6" fmla="*/ 0 w 45"/>
                <a:gd name="T7" fmla="*/ 0 h 10"/>
                <a:gd name="T8" fmla="*/ 0 w 45"/>
                <a:gd name="T9" fmla="*/ 0 h 10"/>
                <a:gd name="T10" fmla="*/ 0 w 45"/>
                <a:gd name="T11" fmla="*/ 0 h 10"/>
                <a:gd name="T12" fmla="*/ 0 w 45"/>
                <a:gd name="T13" fmla="*/ 1 h 10"/>
                <a:gd name="T14" fmla="*/ 0 w 45"/>
                <a:gd name="T15" fmla="*/ 1 h 10"/>
                <a:gd name="T16" fmla="*/ 0 w 45"/>
                <a:gd name="T17" fmla="*/ 1 h 10"/>
                <a:gd name="T18" fmla="*/ 0 w 45"/>
                <a:gd name="T19" fmla="*/ 1 h 10"/>
                <a:gd name="T20" fmla="*/ 0 w 45"/>
                <a:gd name="T21" fmla="*/ 1 h 10"/>
                <a:gd name="T22" fmla="*/ 0 w 45"/>
                <a:gd name="T23" fmla="*/ 1 h 10"/>
                <a:gd name="T24" fmla="*/ 0 w 45"/>
                <a:gd name="T25" fmla="*/ 1 h 10"/>
                <a:gd name="T26" fmla="*/ 0 w 45"/>
                <a:gd name="T27" fmla="*/ 1 h 10"/>
                <a:gd name="T28" fmla="*/ 1 w 45"/>
                <a:gd name="T29" fmla="*/ 1 h 10"/>
                <a:gd name="T30" fmla="*/ 1 w 45"/>
                <a:gd name="T31" fmla="*/ 1 h 10"/>
                <a:gd name="T32" fmla="*/ 1 w 45"/>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10">
                  <a:moveTo>
                    <a:pt x="45" y="0"/>
                  </a:moveTo>
                  <a:lnTo>
                    <a:pt x="41" y="0"/>
                  </a:lnTo>
                  <a:lnTo>
                    <a:pt x="36" y="0"/>
                  </a:lnTo>
                  <a:lnTo>
                    <a:pt x="29" y="0"/>
                  </a:lnTo>
                  <a:lnTo>
                    <a:pt x="21" y="0"/>
                  </a:lnTo>
                  <a:lnTo>
                    <a:pt x="13" y="0"/>
                  </a:lnTo>
                  <a:lnTo>
                    <a:pt x="7" y="1"/>
                  </a:lnTo>
                  <a:lnTo>
                    <a:pt x="2" y="3"/>
                  </a:lnTo>
                  <a:lnTo>
                    <a:pt x="0" y="7"/>
                  </a:lnTo>
                  <a:lnTo>
                    <a:pt x="1" y="9"/>
                  </a:lnTo>
                  <a:lnTo>
                    <a:pt x="6" y="10"/>
                  </a:lnTo>
                  <a:lnTo>
                    <a:pt x="12" y="10"/>
                  </a:lnTo>
                  <a:lnTo>
                    <a:pt x="20" y="8"/>
                  </a:lnTo>
                  <a:lnTo>
                    <a:pt x="26" y="6"/>
                  </a:lnTo>
                  <a:lnTo>
                    <a:pt x="35" y="3"/>
                  </a:lnTo>
                  <a:lnTo>
                    <a:pt x="40" y="1"/>
                  </a:lnTo>
                  <a:lnTo>
                    <a:pt x="4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50" name="Freeform 281">
              <a:extLst>
                <a:ext uri="{FF2B5EF4-FFF2-40B4-BE49-F238E27FC236}">
                  <a16:creationId xmlns:a16="http://schemas.microsoft.com/office/drawing/2014/main" xmlns="" id="{89F4EB03-15C9-4878-A70D-F0D3AE06933C}"/>
                </a:ext>
              </a:extLst>
            </p:cNvPr>
            <p:cNvSpPr>
              <a:spLocks/>
            </p:cNvSpPr>
            <p:nvPr/>
          </p:nvSpPr>
          <p:spPr bwMode="auto">
            <a:xfrm>
              <a:off x="1741" y="1191"/>
              <a:ext cx="20" cy="17"/>
            </a:xfrm>
            <a:custGeom>
              <a:avLst/>
              <a:gdLst>
                <a:gd name="T0" fmla="*/ 1 w 42"/>
                <a:gd name="T1" fmla="*/ 2 h 33"/>
                <a:gd name="T2" fmla="*/ 1 w 42"/>
                <a:gd name="T3" fmla="*/ 1 h 33"/>
                <a:gd name="T4" fmla="*/ 0 w 42"/>
                <a:gd name="T5" fmla="*/ 1 h 33"/>
                <a:gd name="T6" fmla="*/ 0 w 42"/>
                <a:gd name="T7" fmla="*/ 1 h 33"/>
                <a:gd name="T8" fmla="*/ 0 w 42"/>
                <a:gd name="T9" fmla="*/ 1 h 33"/>
                <a:gd name="T10" fmla="*/ 0 w 42"/>
                <a:gd name="T11" fmla="*/ 1 h 33"/>
                <a:gd name="T12" fmla="*/ 0 w 42"/>
                <a:gd name="T13" fmla="*/ 1 h 33"/>
                <a:gd name="T14" fmla="*/ 0 w 42"/>
                <a:gd name="T15" fmla="*/ 1 h 33"/>
                <a:gd name="T16" fmla="*/ 0 w 42"/>
                <a:gd name="T17" fmla="*/ 0 h 33"/>
                <a:gd name="T18" fmla="*/ 0 w 42"/>
                <a:gd name="T19" fmla="*/ 0 h 33"/>
                <a:gd name="T20" fmla="*/ 0 w 42"/>
                <a:gd name="T21" fmla="*/ 1 h 33"/>
                <a:gd name="T22" fmla="*/ 0 w 42"/>
                <a:gd name="T23" fmla="*/ 1 h 33"/>
                <a:gd name="T24" fmla="*/ 0 w 42"/>
                <a:gd name="T25" fmla="*/ 1 h 33"/>
                <a:gd name="T26" fmla="*/ 0 w 42"/>
                <a:gd name="T27" fmla="*/ 1 h 33"/>
                <a:gd name="T28" fmla="*/ 1 w 42"/>
                <a:gd name="T29" fmla="*/ 1 h 33"/>
                <a:gd name="T30" fmla="*/ 1 w 42"/>
                <a:gd name="T31" fmla="*/ 1 h 33"/>
                <a:gd name="T32" fmla="*/ 1 w 42"/>
                <a:gd name="T33" fmla="*/ 2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33">
                  <a:moveTo>
                    <a:pt x="42" y="33"/>
                  </a:moveTo>
                  <a:lnTo>
                    <a:pt x="36" y="31"/>
                  </a:lnTo>
                  <a:lnTo>
                    <a:pt x="29" y="27"/>
                  </a:lnTo>
                  <a:lnTo>
                    <a:pt x="22" y="22"/>
                  </a:lnTo>
                  <a:lnTo>
                    <a:pt x="14" y="16"/>
                  </a:lnTo>
                  <a:lnTo>
                    <a:pt x="8" y="12"/>
                  </a:lnTo>
                  <a:lnTo>
                    <a:pt x="3" y="7"/>
                  </a:lnTo>
                  <a:lnTo>
                    <a:pt x="0" y="2"/>
                  </a:lnTo>
                  <a:lnTo>
                    <a:pt x="1" y="0"/>
                  </a:lnTo>
                  <a:lnTo>
                    <a:pt x="5" y="0"/>
                  </a:lnTo>
                  <a:lnTo>
                    <a:pt x="10" y="2"/>
                  </a:lnTo>
                  <a:lnTo>
                    <a:pt x="15" y="7"/>
                  </a:lnTo>
                  <a:lnTo>
                    <a:pt x="22" y="13"/>
                  </a:lnTo>
                  <a:lnTo>
                    <a:pt x="28" y="18"/>
                  </a:lnTo>
                  <a:lnTo>
                    <a:pt x="34" y="25"/>
                  </a:lnTo>
                  <a:lnTo>
                    <a:pt x="38" y="30"/>
                  </a:lnTo>
                  <a:lnTo>
                    <a:pt x="42" y="3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51" name="Freeform 282">
              <a:extLst>
                <a:ext uri="{FF2B5EF4-FFF2-40B4-BE49-F238E27FC236}">
                  <a16:creationId xmlns:a16="http://schemas.microsoft.com/office/drawing/2014/main" xmlns="" id="{4FAA0B0D-5A40-4DF2-9408-86BEB63D9A63}"/>
                </a:ext>
              </a:extLst>
            </p:cNvPr>
            <p:cNvSpPr>
              <a:spLocks/>
            </p:cNvSpPr>
            <p:nvPr/>
          </p:nvSpPr>
          <p:spPr bwMode="auto">
            <a:xfrm>
              <a:off x="1864" y="1193"/>
              <a:ext cx="7" cy="29"/>
            </a:xfrm>
            <a:custGeom>
              <a:avLst/>
              <a:gdLst>
                <a:gd name="T0" fmla="*/ 1 w 13"/>
                <a:gd name="T1" fmla="*/ 2 h 58"/>
                <a:gd name="T2" fmla="*/ 1 w 13"/>
                <a:gd name="T3" fmla="*/ 2 h 58"/>
                <a:gd name="T4" fmla="*/ 0 w 13"/>
                <a:gd name="T5" fmla="*/ 1 h 58"/>
                <a:gd name="T6" fmla="*/ 1 w 13"/>
                <a:gd name="T7" fmla="*/ 1 h 58"/>
                <a:gd name="T8" fmla="*/ 1 w 13"/>
                <a:gd name="T9" fmla="*/ 0 h 58"/>
                <a:gd name="T10" fmla="*/ 1 w 13"/>
                <a:gd name="T11" fmla="*/ 1 h 58"/>
                <a:gd name="T12" fmla="*/ 1 w 13"/>
                <a:gd name="T13" fmla="*/ 1 h 58"/>
                <a:gd name="T14" fmla="*/ 1 w 13"/>
                <a:gd name="T15" fmla="*/ 2 h 58"/>
                <a:gd name="T16" fmla="*/ 1 w 13"/>
                <a:gd name="T17" fmla="*/ 2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58">
                  <a:moveTo>
                    <a:pt x="2" y="58"/>
                  </a:moveTo>
                  <a:lnTo>
                    <a:pt x="1" y="43"/>
                  </a:lnTo>
                  <a:lnTo>
                    <a:pt x="0" y="25"/>
                  </a:lnTo>
                  <a:lnTo>
                    <a:pt x="2" y="9"/>
                  </a:lnTo>
                  <a:lnTo>
                    <a:pt x="8" y="0"/>
                  </a:lnTo>
                  <a:lnTo>
                    <a:pt x="13" y="7"/>
                  </a:lnTo>
                  <a:lnTo>
                    <a:pt x="10" y="24"/>
                  </a:lnTo>
                  <a:lnTo>
                    <a:pt x="6" y="43"/>
                  </a:lnTo>
                  <a:lnTo>
                    <a:pt x="2" y="5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52" name="Freeform 283">
              <a:extLst>
                <a:ext uri="{FF2B5EF4-FFF2-40B4-BE49-F238E27FC236}">
                  <a16:creationId xmlns:a16="http://schemas.microsoft.com/office/drawing/2014/main" xmlns="" id="{36B681EF-B2D5-44FB-8ADD-5213372DCD7A}"/>
                </a:ext>
              </a:extLst>
            </p:cNvPr>
            <p:cNvSpPr>
              <a:spLocks/>
            </p:cNvSpPr>
            <p:nvPr/>
          </p:nvSpPr>
          <p:spPr bwMode="auto">
            <a:xfrm>
              <a:off x="1872" y="1198"/>
              <a:ext cx="10" cy="28"/>
            </a:xfrm>
            <a:custGeom>
              <a:avLst/>
              <a:gdLst>
                <a:gd name="T0" fmla="*/ 0 w 18"/>
                <a:gd name="T1" fmla="*/ 2 h 55"/>
                <a:gd name="T2" fmla="*/ 1 w 18"/>
                <a:gd name="T3" fmla="*/ 2 h 55"/>
                <a:gd name="T4" fmla="*/ 1 w 18"/>
                <a:gd name="T5" fmla="*/ 1 h 55"/>
                <a:gd name="T6" fmla="*/ 1 w 18"/>
                <a:gd name="T7" fmla="*/ 1 h 55"/>
                <a:gd name="T8" fmla="*/ 1 w 18"/>
                <a:gd name="T9" fmla="*/ 0 h 55"/>
                <a:gd name="T10" fmla="*/ 1 w 18"/>
                <a:gd name="T11" fmla="*/ 1 h 55"/>
                <a:gd name="T12" fmla="*/ 1 w 18"/>
                <a:gd name="T13" fmla="*/ 1 h 55"/>
                <a:gd name="T14" fmla="*/ 1 w 18"/>
                <a:gd name="T15" fmla="*/ 2 h 55"/>
                <a:gd name="T16" fmla="*/ 0 w 18"/>
                <a:gd name="T17" fmla="*/ 2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55">
                  <a:moveTo>
                    <a:pt x="0" y="55"/>
                  </a:moveTo>
                  <a:lnTo>
                    <a:pt x="1" y="41"/>
                  </a:lnTo>
                  <a:lnTo>
                    <a:pt x="3" y="24"/>
                  </a:lnTo>
                  <a:lnTo>
                    <a:pt x="9" y="8"/>
                  </a:lnTo>
                  <a:lnTo>
                    <a:pt x="16" y="0"/>
                  </a:lnTo>
                  <a:lnTo>
                    <a:pt x="18" y="7"/>
                  </a:lnTo>
                  <a:lnTo>
                    <a:pt x="14" y="24"/>
                  </a:lnTo>
                  <a:lnTo>
                    <a:pt x="6" y="44"/>
                  </a:lnTo>
                  <a:lnTo>
                    <a:pt x="0"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53" name="Freeform 284">
              <a:extLst>
                <a:ext uri="{FF2B5EF4-FFF2-40B4-BE49-F238E27FC236}">
                  <a16:creationId xmlns:a16="http://schemas.microsoft.com/office/drawing/2014/main" xmlns="" id="{B8A18100-6E17-4CEA-9429-FDF2AE7F7726}"/>
                </a:ext>
              </a:extLst>
            </p:cNvPr>
            <p:cNvSpPr>
              <a:spLocks/>
            </p:cNvSpPr>
            <p:nvPr/>
          </p:nvSpPr>
          <p:spPr bwMode="auto">
            <a:xfrm>
              <a:off x="1850" y="1185"/>
              <a:ext cx="6" cy="27"/>
            </a:xfrm>
            <a:custGeom>
              <a:avLst/>
              <a:gdLst>
                <a:gd name="T0" fmla="*/ 1 w 12"/>
                <a:gd name="T1" fmla="*/ 2 h 54"/>
                <a:gd name="T2" fmla="*/ 1 w 12"/>
                <a:gd name="T3" fmla="*/ 2 h 54"/>
                <a:gd name="T4" fmla="*/ 0 w 12"/>
                <a:gd name="T5" fmla="*/ 1 h 54"/>
                <a:gd name="T6" fmla="*/ 1 w 12"/>
                <a:gd name="T7" fmla="*/ 1 h 54"/>
                <a:gd name="T8" fmla="*/ 1 w 12"/>
                <a:gd name="T9" fmla="*/ 0 h 54"/>
                <a:gd name="T10" fmla="*/ 1 w 12"/>
                <a:gd name="T11" fmla="*/ 1 h 54"/>
                <a:gd name="T12" fmla="*/ 1 w 12"/>
                <a:gd name="T13" fmla="*/ 1 h 54"/>
                <a:gd name="T14" fmla="*/ 1 w 12"/>
                <a:gd name="T15" fmla="*/ 2 h 54"/>
                <a:gd name="T16" fmla="*/ 1 w 12"/>
                <a:gd name="T17" fmla="*/ 2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54">
                  <a:moveTo>
                    <a:pt x="7" y="54"/>
                  </a:moveTo>
                  <a:lnTo>
                    <a:pt x="2" y="46"/>
                  </a:lnTo>
                  <a:lnTo>
                    <a:pt x="0" y="28"/>
                  </a:lnTo>
                  <a:lnTo>
                    <a:pt x="1" y="10"/>
                  </a:lnTo>
                  <a:lnTo>
                    <a:pt x="7" y="0"/>
                  </a:lnTo>
                  <a:lnTo>
                    <a:pt x="12" y="3"/>
                  </a:lnTo>
                  <a:lnTo>
                    <a:pt x="10" y="19"/>
                  </a:lnTo>
                  <a:lnTo>
                    <a:pt x="8" y="38"/>
                  </a:lnTo>
                  <a:lnTo>
                    <a:pt x="7"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54" name="Freeform 285">
              <a:extLst>
                <a:ext uri="{FF2B5EF4-FFF2-40B4-BE49-F238E27FC236}">
                  <a16:creationId xmlns:a16="http://schemas.microsoft.com/office/drawing/2014/main" xmlns="" id="{11748F5B-BDC8-4329-BF4F-04E13D9736A6}"/>
                </a:ext>
              </a:extLst>
            </p:cNvPr>
            <p:cNvSpPr>
              <a:spLocks/>
            </p:cNvSpPr>
            <p:nvPr/>
          </p:nvSpPr>
          <p:spPr bwMode="auto">
            <a:xfrm>
              <a:off x="1833" y="1178"/>
              <a:ext cx="10" cy="31"/>
            </a:xfrm>
            <a:custGeom>
              <a:avLst/>
              <a:gdLst>
                <a:gd name="T0" fmla="*/ 1 w 19"/>
                <a:gd name="T1" fmla="*/ 2 h 62"/>
                <a:gd name="T2" fmla="*/ 1 w 19"/>
                <a:gd name="T3" fmla="*/ 2 h 62"/>
                <a:gd name="T4" fmla="*/ 1 w 19"/>
                <a:gd name="T5" fmla="*/ 1 h 62"/>
                <a:gd name="T6" fmla="*/ 0 w 19"/>
                <a:gd name="T7" fmla="*/ 1 h 62"/>
                <a:gd name="T8" fmla="*/ 1 w 19"/>
                <a:gd name="T9" fmla="*/ 0 h 62"/>
                <a:gd name="T10" fmla="*/ 1 w 19"/>
                <a:gd name="T11" fmla="*/ 1 h 62"/>
                <a:gd name="T12" fmla="*/ 1 w 19"/>
                <a:gd name="T13" fmla="*/ 1 h 62"/>
                <a:gd name="T14" fmla="*/ 1 w 19"/>
                <a:gd name="T15" fmla="*/ 2 h 62"/>
                <a:gd name="T16" fmla="*/ 1 w 19"/>
                <a:gd name="T17" fmla="*/ 2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 h="62">
                  <a:moveTo>
                    <a:pt x="19" y="62"/>
                  </a:moveTo>
                  <a:lnTo>
                    <a:pt x="11" y="46"/>
                  </a:lnTo>
                  <a:lnTo>
                    <a:pt x="3" y="26"/>
                  </a:lnTo>
                  <a:lnTo>
                    <a:pt x="0" y="8"/>
                  </a:lnTo>
                  <a:lnTo>
                    <a:pt x="4" y="0"/>
                  </a:lnTo>
                  <a:lnTo>
                    <a:pt x="11" y="6"/>
                  </a:lnTo>
                  <a:lnTo>
                    <a:pt x="15" y="25"/>
                  </a:lnTo>
                  <a:lnTo>
                    <a:pt x="16" y="47"/>
                  </a:lnTo>
                  <a:lnTo>
                    <a:pt x="19" y="6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55" name="Freeform 286">
              <a:extLst>
                <a:ext uri="{FF2B5EF4-FFF2-40B4-BE49-F238E27FC236}">
                  <a16:creationId xmlns:a16="http://schemas.microsoft.com/office/drawing/2014/main" xmlns="" id="{25A5BFAF-4752-4C20-9199-59525B6B9889}"/>
                </a:ext>
              </a:extLst>
            </p:cNvPr>
            <p:cNvSpPr>
              <a:spLocks/>
            </p:cNvSpPr>
            <p:nvPr/>
          </p:nvSpPr>
          <p:spPr bwMode="auto">
            <a:xfrm>
              <a:off x="1818" y="1170"/>
              <a:ext cx="11" cy="34"/>
            </a:xfrm>
            <a:custGeom>
              <a:avLst/>
              <a:gdLst>
                <a:gd name="T0" fmla="*/ 1 w 21"/>
                <a:gd name="T1" fmla="*/ 2 h 70"/>
                <a:gd name="T2" fmla="*/ 1 w 21"/>
                <a:gd name="T3" fmla="*/ 1 h 70"/>
                <a:gd name="T4" fmla="*/ 1 w 21"/>
                <a:gd name="T5" fmla="*/ 0 h 70"/>
                <a:gd name="T6" fmla="*/ 0 w 21"/>
                <a:gd name="T7" fmla="*/ 0 h 70"/>
                <a:gd name="T8" fmla="*/ 1 w 21"/>
                <a:gd name="T9" fmla="*/ 0 h 70"/>
                <a:gd name="T10" fmla="*/ 1 w 21"/>
                <a:gd name="T11" fmla="*/ 0 h 70"/>
                <a:gd name="T12" fmla="*/ 1 w 21"/>
                <a:gd name="T13" fmla="*/ 1 h 70"/>
                <a:gd name="T14" fmla="*/ 1 w 21"/>
                <a:gd name="T15" fmla="*/ 1 h 70"/>
                <a:gd name="T16" fmla="*/ 1 w 21"/>
                <a:gd name="T17" fmla="*/ 2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70">
                  <a:moveTo>
                    <a:pt x="21" y="70"/>
                  </a:moveTo>
                  <a:lnTo>
                    <a:pt x="13" y="53"/>
                  </a:lnTo>
                  <a:lnTo>
                    <a:pt x="5" y="29"/>
                  </a:lnTo>
                  <a:lnTo>
                    <a:pt x="0" y="8"/>
                  </a:lnTo>
                  <a:lnTo>
                    <a:pt x="3" y="0"/>
                  </a:lnTo>
                  <a:lnTo>
                    <a:pt x="11" y="11"/>
                  </a:lnTo>
                  <a:lnTo>
                    <a:pt x="16" y="32"/>
                  </a:lnTo>
                  <a:lnTo>
                    <a:pt x="19" y="55"/>
                  </a:lnTo>
                  <a:lnTo>
                    <a:pt x="21"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56" name="Freeform 287">
              <a:extLst>
                <a:ext uri="{FF2B5EF4-FFF2-40B4-BE49-F238E27FC236}">
                  <a16:creationId xmlns:a16="http://schemas.microsoft.com/office/drawing/2014/main" xmlns="" id="{92EDB36E-7A86-4B70-8F5C-D164002500ED}"/>
                </a:ext>
              </a:extLst>
            </p:cNvPr>
            <p:cNvSpPr>
              <a:spLocks/>
            </p:cNvSpPr>
            <p:nvPr/>
          </p:nvSpPr>
          <p:spPr bwMode="auto">
            <a:xfrm>
              <a:off x="1784" y="1167"/>
              <a:ext cx="18" cy="37"/>
            </a:xfrm>
            <a:custGeom>
              <a:avLst/>
              <a:gdLst>
                <a:gd name="T0" fmla="*/ 1 w 37"/>
                <a:gd name="T1" fmla="*/ 3 h 72"/>
                <a:gd name="T2" fmla="*/ 0 w 37"/>
                <a:gd name="T3" fmla="*/ 3 h 72"/>
                <a:gd name="T4" fmla="*/ 0 w 37"/>
                <a:gd name="T5" fmla="*/ 2 h 72"/>
                <a:gd name="T6" fmla="*/ 0 w 37"/>
                <a:gd name="T7" fmla="*/ 2 h 72"/>
                <a:gd name="T8" fmla="*/ 0 w 37"/>
                <a:gd name="T9" fmla="*/ 2 h 72"/>
                <a:gd name="T10" fmla="*/ 0 w 37"/>
                <a:gd name="T11" fmla="*/ 1 h 72"/>
                <a:gd name="T12" fmla="*/ 0 w 37"/>
                <a:gd name="T13" fmla="*/ 1 h 72"/>
                <a:gd name="T14" fmla="*/ 0 w 37"/>
                <a:gd name="T15" fmla="*/ 1 h 72"/>
                <a:gd name="T16" fmla="*/ 0 w 37"/>
                <a:gd name="T17" fmla="*/ 0 h 72"/>
                <a:gd name="T18" fmla="*/ 0 w 37"/>
                <a:gd name="T19" fmla="*/ 1 h 72"/>
                <a:gd name="T20" fmla="*/ 0 w 37"/>
                <a:gd name="T21" fmla="*/ 1 h 72"/>
                <a:gd name="T22" fmla="*/ 0 w 37"/>
                <a:gd name="T23" fmla="*/ 1 h 72"/>
                <a:gd name="T24" fmla="*/ 0 w 37"/>
                <a:gd name="T25" fmla="*/ 1 h 72"/>
                <a:gd name="T26" fmla="*/ 0 w 37"/>
                <a:gd name="T27" fmla="*/ 2 h 72"/>
                <a:gd name="T28" fmla="*/ 0 w 37"/>
                <a:gd name="T29" fmla="*/ 2 h 72"/>
                <a:gd name="T30" fmla="*/ 1 w 37"/>
                <a:gd name="T31" fmla="*/ 3 h 72"/>
                <a:gd name="T32" fmla="*/ 1 w 37"/>
                <a:gd name="T33" fmla="*/ 3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72">
                  <a:moveTo>
                    <a:pt x="37" y="72"/>
                  </a:moveTo>
                  <a:lnTo>
                    <a:pt x="31" y="65"/>
                  </a:lnTo>
                  <a:lnTo>
                    <a:pt x="24" y="56"/>
                  </a:lnTo>
                  <a:lnTo>
                    <a:pt x="16" y="45"/>
                  </a:lnTo>
                  <a:lnTo>
                    <a:pt x="10" y="33"/>
                  </a:lnTo>
                  <a:lnTo>
                    <a:pt x="4" y="22"/>
                  </a:lnTo>
                  <a:lnTo>
                    <a:pt x="1" y="11"/>
                  </a:lnTo>
                  <a:lnTo>
                    <a:pt x="0" y="3"/>
                  </a:lnTo>
                  <a:lnTo>
                    <a:pt x="2" y="0"/>
                  </a:lnTo>
                  <a:lnTo>
                    <a:pt x="7" y="1"/>
                  </a:lnTo>
                  <a:lnTo>
                    <a:pt x="10" y="8"/>
                  </a:lnTo>
                  <a:lnTo>
                    <a:pt x="15" y="18"/>
                  </a:lnTo>
                  <a:lnTo>
                    <a:pt x="19" y="31"/>
                  </a:lnTo>
                  <a:lnTo>
                    <a:pt x="24" y="45"/>
                  </a:lnTo>
                  <a:lnTo>
                    <a:pt x="28" y="57"/>
                  </a:lnTo>
                  <a:lnTo>
                    <a:pt x="32" y="67"/>
                  </a:lnTo>
                  <a:lnTo>
                    <a:pt x="37" y="7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57" name="Freeform 288">
              <a:extLst>
                <a:ext uri="{FF2B5EF4-FFF2-40B4-BE49-F238E27FC236}">
                  <a16:creationId xmlns:a16="http://schemas.microsoft.com/office/drawing/2014/main" xmlns="" id="{542624B3-B87B-47A6-89A1-3CC86C89B9AA}"/>
                </a:ext>
              </a:extLst>
            </p:cNvPr>
            <p:cNvSpPr>
              <a:spLocks/>
            </p:cNvSpPr>
            <p:nvPr/>
          </p:nvSpPr>
          <p:spPr bwMode="auto">
            <a:xfrm>
              <a:off x="1752" y="1173"/>
              <a:ext cx="21" cy="34"/>
            </a:xfrm>
            <a:custGeom>
              <a:avLst/>
              <a:gdLst>
                <a:gd name="T0" fmla="*/ 1 w 44"/>
                <a:gd name="T1" fmla="*/ 3 h 68"/>
                <a:gd name="T2" fmla="*/ 1 w 44"/>
                <a:gd name="T3" fmla="*/ 2 h 68"/>
                <a:gd name="T4" fmla="*/ 0 w 44"/>
                <a:gd name="T5" fmla="*/ 2 h 68"/>
                <a:gd name="T6" fmla="*/ 0 w 44"/>
                <a:gd name="T7" fmla="*/ 2 h 68"/>
                <a:gd name="T8" fmla="*/ 0 w 44"/>
                <a:gd name="T9" fmla="*/ 2 h 68"/>
                <a:gd name="T10" fmla="*/ 0 w 44"/>
                <a:gd name="T11" fmla="*/ 1 h 68"/>
                <a:gd name="T12" fmla="*/ 0 w 44"/>
                <a:gd name="T13" fmla="*/ 1 h 68"/>
                <a:gd name="T14" fmla="*/ 0 w 44"/>
                <a:gd name="T15" fmla="*/ 1 h 68"/>
                <a:gd name="T16" fmla="*/ 0 w 44"/>
                <a:gd name="T17" fmla="*/ 0 h 68"/>
                <a:gd name="T18" fmla="*/ 0 w 44"/>
                <a:gd name="T19" fmla="*/ 1 h 68"/>
                <a:gd name="T20" fmla="*/ 0 w 44"/>
                <a:gd name="T21" fmla="*/ 1 h 68"/>
                <a:gd name="T22" fmla="*/ 0 w 44"/>
                <a:gd name="T23" fmla="*/ 1 h 68"/>
                <a:gd name="T24" fmla="*/ 0 w 44"/>
                <a:gd name="T25" fmla="*/ 1 h 68"/>
                <a:gd name="T26" fmla="*/ 0 w 44"/>
                <a:gd name="T27" fmla="*/ 2 h 68"/>
                <a:gd name="T28" fmla="*/ 1 w 44"/>
                <a:gd name="T29" fmla="*/ 2 h 68"/>
                <a:gd name="T30" fmla="*/ 1 w 44"/>
                <a:gd name="T31" fmla="*/ 2 h 68"/>
                <a:gd name="T32" fmla="*/ 1 w 44"/>
                <a:gd name="T33" fmla="*/ 3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68">
                  <a:moveTo>
                    <a:pt x="44" y="68"/>
                  </a:moveTo>
                  <a:lnTo>
                    <a:pt x="38" y="63"/>
                  </a:lnTo>
                  <a:lnTo>
                    <a:pt x="31" y="54"/>
                  </a:lnTo>
                  <a:lnTo>
                    <a:pt x="22" y="44"/>
                  </a:lnTo>
                  <a:lnTo>
                    <a:pt x="14" y="33"/>
                  </a:lnTo>
                  <a:lnTo>
                    <a:pt x="7" y="21"/>
                  </a:lnTo>
                  <a:lnTo>
                    <a:pt x="3" y="12"/>
                  </a:lnTo>
                  <a:lnTo>
                    <a:pt x="0" y="5"/>
                  </a:lnTo>
                  <a:lnTo>
                    <a:pt x="3" y="0"/>
                  </a:lnTo>
                  <a:lnTo>
                    <a:pt x="7" y="1"/>
                  </a:lnTo>
                  <a:lnTo>
                    <a:pt x="13" y="7"/>
                  </a:lnTo>
                  <a:lnTo>
                    <a:pt x="19" y="18"/>
                  </a:lnTo>
                  <a:lnTo>
                    <a:pt x="24" y="30"/>
                  </a:lnTo>
                  <a:lnTo>
                    <a:pt x="30" y="43"/>
                  </a:lnTo>
                  <a:lnTo>
                    <a:pt x="36" y="54"/>
                  </a:lnTo>
                  <a:lnTo>
                    <a:pt x="41" y="64"/>
                  </a:lnTo>
                  <a:lnTo>
                    <a:pt x="44"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58" name="Freeform 289">
              <a:extLst>
                <a:ext uri="{FF2B5EF4-FFF2-40B4-BE49-F238E27FC236}">
                  <a16:creationId xmlns:a16="http://schemas.microsoft.com/office/drawing/2014/main" xmlns="" id="{87029E6D-7DDE-4A9D-A3D6-91F0677CC195}"/>
                </a:ext>
              </a:extLst>
            </p:cNvPr>
            <p:cNvSpPr>
              <a:spLocks/>
            </p:cNvSpPr>
            <p:nvPr/>
          </p:nvSpPr>
          <p:spPr bwMode="auto">
            <a:xfrm>
              <a:off x="1797" y="1171"/>
              <a:ext cx="19" cy="32"/>
            </a:xfrm>
            <a:custGeom>
              <a:avLst/>
              <a:gdLst>
                <a:gd name="T0" fmla="*/ 2 w 37"/>
                <a:gd name="T1" fmla="*/ 3 h 62"/>
                <a:gd name="T2" fmla="*/ 1 w 37"/>
                <a:gd name="T3" fmla="*/ 2 h 62"/>
                <a:gd name="T4" fmla="*/ 1 w 37"/>
                <a:gd name="T5" fmla="*/ 2 h 62"/>
                <a:gd name="T6" fmla="*/ 1 w 37"/>
                <a:gd name="T7" fmla="*/ 2 h 62"/>
                <a:gd name="T8" fmla="*/ 1 w 37"/>
                <a:gd name="T9" fmla="*/ 1 h 62"/>
                <a:gd name="T10" fmla="*/ 1 w 37"/>
                <a:gd name="T11" fmla="*/ 1 h 62"/>
                <a:gd name="T12" fmla="*/ 1 w 37"/>
                <a:gd name="T13" fmla="*/ 1 h 62"/>
                <a:gd name="T14" fmla="*/ 0 w 37"/>
                <a:gd name="T15" fmla="*/ 1 h 62"/>
                <a:gd name="T16" fmla="*/ 1 w 37"/>
                <a:gd name="T17" fmla="*/ 0 h 62"/>
                <a:gd name="T18" fmla="*/ 1 w 37"/>
                <a:gd name="T19" fmla="*/ 1 h 62"/>
                <a:gd name="T20" fmla="*/ 1 w 37"/>
                <a:gd name="T21" fmla="*/ 1 h 62"/>
                <a:gd name="T22" fmla="*/ 1 w 37"/>
                <a:gd name="T23" fmla="*/ 1 h 62"/>
                <a:gd name="T24" fmla="*/ 1 w 37"/>
                <a:gd name="T25" fmla="*/ 1 h 62"/>
                <a:gd name="T26" fmla="*/ 1 w 37"/>
                <a:gd name="T27" fmla="*/ 2 h 62"/>
                <a:gd name="T28" fmla="*/ 1 w 37"/>
                <a:gd name="T29" fmla="*/ 2 h 62"/>
                <a:gd name="T30" fmla="*/ 2 w 37"/>
                <a:gd name="T31" fmla="*/ 2 h 62"/>
                <a:gd name="T32" fmla="*/ 2 w 37"/>
                <a:gd name="T33" fmla="*/ 3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62">
                  <a:moveTo>
                    <a:pt x="37" y="62"/>
                  </a:moveTo>
                  <a:lnTo>
                    <a:pt x="32" y="56"/>
                  </a:lnTo>
                  <a:lnTo>
                    <a:pt x="25" y="48"/>
                  </a:lnTo>
                  <a:lnTo>
                    <a:pt x="19" y="38"/>
                  </a:lnTo>
                  <a:lnTo>
                    <a:pt x="12" y="28"/>
                  </a:lnTo>
                  <a:lnTo>
                    <a:pt x="6" y="18"/>
                  </a:lnTo>
                  <a:lnTo>
                    <a:pt x="1" y="9"/>
                  </a:lnTo>
                  <a:lnTo>
                    <a:pt x="0" y="3"/>
                  </a:lnTo>
                  <a:lnTo>
                    <a:pt x="2" y="0"/>
                  </a:lnTo>
                  <a:lnTo>
                    <a:pt x="8" y="2"/>
                  </a:lnTo>
                  <a:lnTo>
                    <a:pt x="13" y="8"/>
                  </a:lnTo>
                  <a:lnTo>
                    <a:pt x="19" y="17"/>
                  </a:lnTo>
                  <a:lnTo>
                    <a:pt x="23" y="28"/>
                  </a:lnTo>
                  <a:lnTo>
                    <a:pt x="28" y="39"/>
                  </a:lnTo>
                  <a:lnTo>
                    <a:pt x="31" y="49"/>
                  </a:lnTo>
                  <a:lnTo>
                    <a:pt x="35" y="57"/>
                  </a:lnTo>
                  <a:lnTo>
                    <a:pt x="37" y="6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59" name="Freeform 290">
              <a:extLst>
                <a:ext uri="{FF2B5EF4-FFF2-40B4-BE49-F238E27FC236}">
                  <a16:creationId xmlns:a16="http://schemas.microsoft.com/office/drawing/2014/main" xmlns="" id="{92C4E923-C464-40D6-86F1-972B5A4CA78A}"/>
                </a:ext>
              </a:extLst>
            </p:cNvPr>
            <p:cNvSpPr>
              <a:spLocks/>
            </p:cNvSpPr>
            <p:nvPr/>
          </p:nvSpPr>
          <p:spPr bwMode="auto">
            <a:xfrm>
              <a:off x="1786" y="1200"/>
              <a:ext cx="28" cy="45"/>
            </a:xfrm>
            <a:custGeom>
              <a:avLst/>
              <a:gdLst>
                <a:gd name="T0" fmla="*/ 0 w 58"/>
                <a:gd name="T1" fmla="*/ 3 h 90"/>
                <a:gd name="T2" fmla="*/ 0 w 58"/>
                <a:gd name="T3" fmla="*/ 3 h 90"/>
                <a:gd name="T4" fmla="*/ 0 w 58"/>
                <a:gd name="T5" fmla="*/ 3 h 90"/>
                <a:gd name="T6" fmla="*/ 0 w 58"/>
                <a:gd name="T7" fmla="*/ 2 h 90"/>
                <a:gd name="T8" fmla="*/ 0 w 58"/>
                <a:gd name="T9" fmla="*/ 2 h 90"/>
                <a:gd name="T10" fmla="*/ 0 w 58"/>
                <a:gd name="T11" fmla="*/ 1 h 90"/>
                <a:gd name="T12" fmla="*/ 1 w 58"/>
                <a:gd name="T13" fmla="*/ 1 h 90"/>
                <a:gd name="T14" fmla="*/ 1 w 58"/>
                <a:gd name="T15" fmla="*/ 1 h 90"/>
                <a:gd name="T16" fmla="*/ 1 w 58"/>
                <a:gd name="T17" fmla="*/ 0 h 90"/>
                <a:gd name="T18" fmla="*/ 1 w 58"/>
                <a:gd name="T19" fmla="*/ 1 h 90"/>
                <a:gd name="T20" fmla="*/ 1 w 58"/>
                <a:gd name="T21" fmla="*/ 1 h 90"/>
                <a:gd name="T22" fmla="*/ 1 w 58"/>
                <a:gd name="T23" fmla="*/ 2 h 90"/>
                <a:gd name="T24" fmla="*/ 0 w 58"/>
                <a:gd name="T25" fmla="*/ 2 h 90"/>
                <a:gd name="T26" fmla="*/ 0 w 58"/>
                <a:gd name="T27" fmla="*/ 3 h 90"/>
                <a:gd name="T28" fmla="*/ 0 w 58"/>
                <a:gd name="T29" fmla="*/ 3 h 90"/>
                <a:gd name="T30" fmla="*/ 0 w 58"/>
                <a:gd name="T31" fmla="*/ 3 h 90"/>
                <a:gd name="T32" fmla="*/ 0 w 58"/>
                <a:gd name="T33" fmla="*/ 3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90">
                  <a:moveTo>
                    <a:pt x="1" y="90"/>
                  </a:moveTo>
                  <a:lnTo>
                    <a:pt x="0" y="86"/>
                  </a:lnTo>
                  <a:lnTo>
                    <a:pt x="4" y="75"/>
                  </a:lnTo>
                  <a:lnTo>
                    <a:pt x="9" y="62"/>
                  </a:lnTo>
                  <a:lnTo>
                    <a:pt x="17" y="47"/>
                  </a:lnTo>
                  <a:lnTo>
                    <a:pt x="27" y="32"/>
                  </a:lnTo>
                  <a:lnTo>
                    <a:pt x="38" y="18"/>
                  </a:lnTo>
                  <a:lnTo>
                    <a:pt x="48" y="6"/>
                  </a:lnTo>
                  <a:lnTo>
                    <a:pt x="58" y="0"/>
                  </a:lnTo>
                  <a:lnTo>
                    <a:pt x="54" y="7"/>
                  </a:lnTo>
                  <a:lnTo>
                    <a:pt x="47" y="19"/>
                  </a:lnTo>
                  <a:lnTo>
                    <a:pt x="39" y="34"/>
                  </a:lnTo>
                  <a:lnTo>
                    <a:pt x="30" y="50"/>
                  </a:lnTo>
                  <a:lnTo>
                    <a:pt x="21" y="66"/>
                  </a:lnTo>
                  <a:lnTo>
                    <a:pt x="12" y="79"/>
                  </a:lnTo>
                  <a:lnTo>
                    <a:pt x="6" y="88"/>
                  </a:lnTo>
                  <a:lnTo>
                    <a:pt x="1" y="9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60" name="Freeform 291">
              <a:extLst>
                <a:ext uri="{FF2B5EF4-FFF2-40B4-BE49-F238E27FC236}">
                  <a16:creationId xmlns:a16="http://schemas.microsoft.com/office/drawing/2014/main" xmlns="" id="{3E29C8DE-25B0-4FA2-853F-A6DA5322A42F}"/>
                </a:ext>
              </a:extLst>
            </p:cNvPr>
            <p:cNvSpPr>
              <a:spLocks/>
            </p:cNvSpPr>
            <p:nvPr/>
          </p:nvSpPr>
          <p:spPr bwMode="auto">
            <a:xfrm>
              <a:off x="1767" y="1202"/>
              <a:ext cx="24" cy="35"/>
            </a:xfrm>
            <a:custGeom>
              <a:avLst/>
              <a:gdLst>
                <a:gd name="T0" fmla="*/ 0 w 48"/>
                <a:gd name="T1" fmla="*/ 3 h 70"/>
                <a:gd name="T2" fmla="*/ 0 w 48"/>
                <a:gd name="T3" fmla="*/ 3 h 70"/>
                <a:gd name="T4" fmla="*/ 1 w 48"/>
                <a:gd name="T5" fmla="*/ 2 h 70"/>
                <a:gd name="T6" fmla="*/ 1 w 48"/>
                <a:gd name="T7" fmla="*/ 2 h 70"/>
                <a:gd name="T8" fmla="*/ 1 w 48"/>
                <a:gd name="T9" fmla="*/ 2 h 70"/>
                <a:gd name="T10" fmla="*/ 1 w 48"/>
                <a:gd name="T11" fmla="*/ 1 h 70"/>
                <a:gd name="T12" fmla="*/ 1 w 48"/>
                <a:gd name="T13" fmla="*/ 1 h 70"/>
                <a:gd name="T14" fmla="*/ 2 w 48"/>
                <a:gd name="T15" fmla="*/ 1 h 70"/>
                <a:gd name="T16" fmla="*/ 2 w 48"/>
                <a:gd name="T17" fmla="*/ 0 h 70"/>
                <a:gd name="T18" fmla="*/ 2 w 48"/>
                <a:gd name="T19" fmla="*/ 1 h 70"/>
                <a:gd name="T20" fmla="*/ 2 w 48"/>
                <a:gd name="T21" fmla="*/ 1 h 70"/>
                <a:gd name="T22" fmla="*/ 1 w 48"/>
                <a:gd name="T23" fmla="*/ 1 h 70"/>
                <a:gd name="T24" fmla="*/ 1 w 48"/>
                <a:gd name="T25" fmla="*/ 2 h 70"/>
                <a:gd name="T26" fmla="*/ 1 w 48"/>
                <a:gd name="T27" fmla="*/ 2 h 70"/>
                <a:gd name="T28" fmla="*/ 1 w 48"/>
                <a:gd name="T29" fmla="*/ 2 h 70"/>
                <a:gd name="T30" fmla="*/ 1 w 48"/>
                <a:gd name="T31" fmla="*/ 3 h 70"/>
                <a:gd name="T32" fmla="*/ 0 w 48"/>
                <a:gd name="T33" fmla="*/ 3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70">
                  <a:moveTo>
                    <a:pt x="0" y="70"/>
                  </a:moveTo>
                  <a:lnTo>
                    <a:pt x="0" y="67"/>
                  </a:lnTo>
                  <a:lnTo>
                    <a:pt x="2" y="60"/>
                  </a:lnTo>
                  <a:lnTo>
                    <a:pt x="6" y="49"/>
                  </a:lnTo>
                  <a:lnTo>
                    <a:pt x="13" y="38"/>
                  </a:lnTo>
                  <a:lnTo>
                    <a:pt x="20" y="26"/>
                  </a:lnTo>
                  <a:lnTo>
                    <a:pt x="29" y="15"/>
                  </a:lnTo>
                  <a:lnTo>
                    <a:pt x="38" y="6"/>
                  </a:lnTo>
                  <a:lnTo>
                    <a:pt x="48" y="0"/>
                  </a:lnTo>
                  <a:lnTo>
                    <a:pt x="43" y="8"/>
                  </a:lnTo>
                  <a:lnTo>
                    <a:pt x="37" y="18"/>
                  </a:lnTo>
                  <a:lnTo>
                    <a:pt x="29" y="30"/>
                  </a:lnTo>
                  <a:lnTo>
                    <a:pt x="22" y="43"/>
                  </a:lnTo>
                  <a:lnTo>
                    <a:pt x="15" y="54"/>
                  </a:lnTo>
                  <a:lnTo>
                    <a:pt x="8" y="63"/>
                  </a:lnTo>
                  <a:lnTo>
                    <a:pt x="4" y="69"/>
                  </a:lnTo>
                  <a:lnTo>
                    <a:pt x="0"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61" name="Freeform 292">
              <a:extLst>
                <a:ext uri="{FF2B5EF4-FFF2-40B4-BE49-F238E27FC236}">
                  <a16:creationId xmlns:a16="http://schemas.microsoft.com/office/drawing/2014/main" xmlns="" id="{4B6F5EE3-B764-464E-82F6-04890BCD365E}"/>
                </a:ext>
              </a:extLst>
            </p:cNvPr>
            <p:cNvSpPr>
              <a:spLocks/>
            </p:cNvSpPr>
            <p:nvPr/>
          </p:nvSpPr>
          <p:spPr bwMode="auto">
            <a:xfrm>
              <a:off x="1766" y="1171"/>
              <a:ext cx="22" cy="34"/>
            </a:xfrm>
            <a:custGeom>
              <a:avLst/>
              <a:gdLst>
                <a:gd name="T0" fmla="*/ 2 w 44"/>
                <a:gd name="T1" fmla="*/ 3 h 68"/>
                <a:gd name="T2" fmla="*/ 2 w 44"/>
                <a:gd name="T3" fmla="*/ 2 h 68"/>
                <a:gd name="T4" fmla="*/ 1 w 44"/>
                <a:gd name="T5" fmla="*/ 2 h 68"/>
                <a:gd name="T6" fmla="*/ 1 w 44"/>
                <a:gd name="T7" fmla="*/ 2 h 68"/>
                <a:gd name="T8" fmla="*/ 1 w 44"/>
                <a:gd name="T9" fmla="*/ 1 h 68"/>
                <a:gd name="T10" fmla="*/ 1 w 44"/>
                <a:gd name="T11" fmla="*/ 1 h 68"/>
                <a:gd name="T12" fmla="*/ 1 w 44"/>
                <a:gd name="T13" fmla="*/ 1 h 68"/>
                <a:gd name="T14" fmla="*/ 0 w 44"/>
                <a:gd name="T15" fmla="*/ 1 h 68"/>
                <a:gd name="T16" fmla="*/ 1 w 44"/>
                <a:gd name="T17" fmla="*/ 0 h 68"/>
                <a:gd name="T18" fmla="*/ 1 w 44"/>
                <a:gd name="T19" fmla="*/ 1 h 68"/>
                <a:gd name="T20" fmla="*/ 1 w 44"/>
                <a:gd name="T21" fmla="*/ 1 h 68"/>
                <a:gd name="T22" fmla="*/ 1 w 44"/>
                <a:gd name="T23" fmla="*/ 1 h 68"/>
                <a:gd name="T24" fmla="*/ 1 w 44"/>
                <a:gd name="T25" fmla="*/ 1 h 68"/>
                <a:gd name="T26" fmla="*/ 1 w 44"/>
                <a:gd name="T27" fmla="*/ 2 h 68"/>
                <a:gd name="T28" fmla="*/ 2 w 44"/>
                <a:gd name="T29" fmla="*/ 2 h 68"/>
                <a:gd name="T30" fmla="*/ 2 w 44"/>
                <a:gd name="T31" fmla="*/ 2 h 68"/>
                <a:gd name="T32" fmla="*/ 2 w 44"/>
                <a:gd name="T33" fmla="*/ 3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68">
                  <a:moveTo>
                    <a:pt x="44" y="68"/>
                  </a:moveTo>
                  <a:lnTo>
                    <a:pt x="38" y="62"/>
                  </a:lnTo>
                  <a:lnTo>
                    <a:pt x="31" y="54"/>
                  </a:lnTo>
                  <a:lnTo>
                    <a:pt x="23" y="42"/>
                  </a:lnTo>
                  <a:lnTo>
                    <a:pt x="15" y="32"/>
                  </a:lnTo>
                  <a:lnTo>
                    <a:pt x="7" y="20"/>
                  </a:lnTo>
                  <a:lnTo>
                    <a:pt x="2" y="11"/>
                  </a:lnTo>
                  <a:lnTo>
                    <a:pt x="0" y="3"/>
                  </a:lnTo>
                  <a:lnTo>
                    <a:pt x="2" y="0"/>
                  </a:lnTo>
                  <a:lnTo>
                    <a:pt x="7" y="1"/>
                  </a:lnTo>
                  <a:lnTo>
                    <a:pt x="13" y="7"/>
                  </a:lnTo>
                  <a:lnTo>
                    <a:pt x="18" y="17"/>
                  </a:lnTo>
                  <a:lnTo>
                    <a:pt x="25" y="30"/>
                  </a:lnTo>
                  <a:lnTo>
                    <a:pt x="31" y="42"/>
                  </a:lnTo>
                  <a:lnTo>
                    <a:pt x="36" y="54"/>
                  </a:lnTo>
                  <a:lnTo>
                    <a:pt x="40" y="63"/>
                  </a:lnTo>
                  <a:lnTo>
                    <a:pt x="44"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62" name="Freeform 293">
              <a:extLst>
                <a:ext uri="{FF2B5EF4-FFF2-40B4-BE49-F238E27FC236}">
                  <a16:creationId xmlns:a16="http://schemas.microsoft.com/office/drawing/2014/main" xmlns="" id="{C309113E-670C-4F84-80C8-3B37F988DC01}"/>
                </a:ext>
              </a:extLst>
            </p:cNvPr>
            <p:cNvSpPr>
              <a:spLocks/>
            </p:cNvSpPr>
            <p:nvPr/>
          </p:nvSpPr>
          <p:spPr bwMode="auto">
            <a:xfrm>
              <a:off x="2654" y="677"/>
              <a:ext cx="86" cy="89"/>
            </a:xfrm>
            <a:custGeom>
              <a:avLst/>
              <a:gdLst>
                <a:gd name="T0" fmla="*/ 0 w 173"/>
                <a:gd name="T1" fmla="*/ 2 h 178"/>
                <a:gd name="T2" fmla="*/ 0 w 173"/>
                <a:gd name="T3" fmla="*/ 2 h 178"/>
                <a:gd name="T4" fmla="*/ 0 w 173"/>
                <a:gd name="T5" fmla="*/ 3 h 178"/>
                <a:gd name="T6" fmla="*/ 1 w 173"/>
                <a:gd name="T7" fmla="*/ 3 h 178"/>
                <a:gd name="T8" fmla="*/ 1 w 173"/>
                <a:gd name="T9" fmla="*/ 3 h 178"/>
                <a:gd name="T10" fmla="*/ 1 w 173"/>
                <a:gd name="T11" fmla="*/ 4 h 178"/>
                <a:gd name="T12" fmla="*/ 1 w 173"/>
                <a:gd name="T13" fmla="*/ 4 h 178"/>
                <a:gd name="T14" fmla="*/ 1 w 173"/>
                <a:gd name="T15" fmla="*/ 4 h 178"/>
                <a:gd name="T16" fmla="*/ 0 w 173"/>
                <a:gd name="T17" fmla="*/ 3 h 178"/>
                <a:gd name="T18" fmla="*/ 0 w 173"/>
                <a:gd name="T19" fmla="*/ 3 h 178"/>
                <a:gd name="T20" fmla="*/ 0 w 173"/>
                <a:gd name="T21" fmla="*/ 4 h 178"/>
                <a:gd name="T22" fmla="*/ 0 w 173"/>
                <a:gd name="T23" fmla="*/ 5 h 178"/>
                <a:gd name="T24" fmla="*/ 0 w 173"/>
                <a:gd name="T25" fmla="*/ 5 h 178"/>
                <a:gd name="T26" fmla="*/ 0 w 173"/>
                <a:gd name="T27" fmla="*/ 5 h 178"/>
                <a:gd name="T28" fmla="*/ 1 w 173"/>
                <a:gd name="T29" fmla="*/ 5 h 178"/>
                <a:gd name="T30" fmla="*/ 1 w 173"/>
                <a:gd name="T31" fmla="*/ 5 h 178"/>
                <a:gd name="T32" fmla="*/ 1 w 173"/>
                <a:gd name="T33" fmla="*/ 5 h 178"/>
                <a:gd name="T34" fmla="*/ 1 w 173"/>
                <a:gd name="T35" fmla="*/ 6 h 178"/>
                <a:gd name="T36" fmla="*/ 1 w 173"/>
                <a:gd name="T37" fmla="*/ 6 h 178"/>
                <a:gd name="T38" fmla="*/ 2 w 173"/>
                <a:gd name="T39" fmla="*/ 6 h 178"/>
                <a:gd name="T40" fmla="*/ 2 w 173"/>
                <a:gd name="T41" fmla="*/ 5 h 178"/>
                <a:gd name="T42" fmla="*/ 2 w 173"/>
                <a:gd name="T43" fmla="*/ 5 h 178"/>
                <a:gd name="T44" fmla="*/ 2 w 173"/>
                <a:gd name="T45" fmla="*/ 4 h 178"/>
                <a:gd name="T46" fmla="*/ 2 w 173"/>
                <a:gd name="T47" fmla="*/ 5 h 178"/>
                <a:gd name="T48" fmla="*/ 2 w 173"/>
                <a:gd name="T49" fmla="*/ 5 h 178"/>
                <a:gd name="T50" fmla="*/ 3 w 173"/>
                <a:gd name="T51" fmla="*/ 5 h 178"/>
                <a:gd name="T52" fmla="*/ 4 w 173"/>
                <a:gd name="T53" fmla="*/ 5 h 178"/>
                <a:gd name="T54" fmla="*/ 4 w 173"/>
                <a:gd name="T55" fmla="*/ 5 h 178"/>
                <a:gd name="T56" fmla="*/ 5 w 173"/>
                <a:gd name="T57" fmla="*/ 5 h 178"/>
                <a:gd name="T58" fmla="*/ 4 w 173"/>
                <a:gd name="T59" fmla="*/ 4 h 178"/>
                <a:gd name="T60" fmla="*/ 4 w 173"/>
                <a:gd name="T61" fmla="*/ 4 h 178"/>
                <a:gd name="T62" fmla="*/ 3 w 173"/>
                <a:gd name="T63" fmla="*/ 4 h 178"/>
                <a:gd name="T64" fmla="*/ 3 w 173"/>
                <a:gd name="T65" fmla="*/ 3 h 178"/>
                <a:gd name="T66" fmla="*/ 4 w 173"/>
                <a:gd name="T67" fmla="*/ 3 h 178"/>
                <a:gd name="T68" fmla="*/ 5 w 173"/>
                <a:gd name="T69" fmla="*/ 3 h 178"/>
                <a:gd name="T70" fmla="*/ 5 w 173"/>
                <a:gd name="T71" fmla="*/ 2 h 178"/>
                <a:gd name="T72" fmla="*/ 4 w 173"/>
                <a:gd name="T73" fmla="*/ 2 h 178"/>
                <a:gd name="T74" fmla="*/ 4 w 173"/>
                <a:gd name="T75" fmla="*/ 2 h 178"/>
                <a:gd name="T76" fmla="*/ 4 w 173"/>
                <a:gd name="T77" fmla="*/ 2 h 178"/>
                <a:gd name="T78" fmla="*/ 3 w 173"/>
                <a:gd name="T79" fmla="*/ 3 h 178"/>
                <a:gd name="T80" fmla="*/ 3 w 173"/>
                <a:gd name="T81" fmla="*/ 3 h 178"/>
                <a:gd name="T82" fmla="*/ 3 w 173"/>
                <a:gd name="T83" fmla="*/ 3 h 178"/>
                <a:gd name="T84" fmla="*/ 3 w 173"/>
                <a:gd name="T85" fmla="*/ 2 h 178"/>
                <a:gd name="T86" fmla="*/ 3 w 173"/>
                <a:gd name="T87" fmla="*/ 1 h 178"/>
                <a:gd name="T88" fmla="*/ 3 w 173"/>
                <a:gd name="T89" fmla="*/ 1 h 178"/>
                <a:gd name="T90" fmla="*/ 2 w 173"/>
                <a:gd name="T91" fmla="*/ 1 h 178"/>
                <a:gd name="T92" fmla="*/ 2 w 173"/>
                <a:gd name="T93" fmla="*/ 1 h 178"/>
                <a:gd name="T94" fmla="*/ 2 w 173"/>
                <a:gd name="T95" fmla="*/ 1 h 178"/>
                <a:gd name="T96" fmla="*/ 2 w 173"/>
                <a:gd name="T97" fmla="*/ 2 h 178"/>
                <a:gd name="T98" fmla="*/ 2 w 173"/>
                <a:gd name="T99" fmla="*/ 2 h 178"/>
                <a:gd name="T100" fmla="*/ 2 w 173"/>
                <a:gd name="T101" fmla="*/ 3 h 178"/>
                <a:gd name="T102" fmla="*/ 2 w 173"/>
                <a:gd name="T103" fmla="*/ 3 h 178"/>
                <a:gd name="T104" fmla="*/ 1 w 173"/>
                <a:gd name="T105" fmla="*/ 2 h 17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73" h="178">
                  <a:moveTo>
                    <a:pt x="43" y="39"/>
                  </a:moveTo>
                  <a:lnTo>
                    <a:pt x="37" y="41"/>
                  </a:lnTo>
                  <a:lnTo>
                    <a:pt x="31" y="43"/>
                  </a:lnTo>
                  <a:lnTo>
                    <a:pt x="25" y="46"/>
                  </a:lnTo>
                  <a:lnTo>
                    <a:pt x="20" y="52"/>
                  </a:lnTo>
                  <a:lnTo>
                    <a:pt x="16" y="58"/>
                  </a:lnTo>
                  <a:lnTo>
                    <a:pt x="15" y="65"/>
                  </a:lnTo>
                  <a:lnTo>
                    <a:pt x="16" y="74"/>
                  </a:lnTo>
                  <a:lnTo>
                    <a:pt x="22" y="83"/>
                  </a:lnTo>
                  <a:lnTo>
                    <a:pt x="28" y="87"/>
                  </a:lnTo>
                  <a:lnTo>
                    <a:pt x="34" y="87"/>
                  </a:lnTo>
                  <a:lnTo>
                    <a:pt x="40" y="85"/>
                  </a:lnTo>
                  <a:lnTo>
                    <a:pt x="43" y="83"/>
                  </a:lnTo>
                  <a:lnTo>
                    <a:pt x="48" y="88"/>
                  </a:lnTo>
                  <a:lnTo>
                    <a:pt x="52" y="91"/>
                  </a:lnTo>
                  <a:lnTo>
                    <a:pt x="56" y="95"/>
                  </a:lnTo>
                  <a:lnTo>
                    <a:pt x="59" y="99"/>
                  </a:lnTo>
                  <a:lnTo>
                    <a:pt x="61" y="103"/>
                  </a:lnTo>
                  <a:lnTo>
                    <a:pt x="61" y="104"/>
                  </a:lnTo>
                  <a:lnTo>
                    <a:pt x="58" y="104"/>
                  </a:lnTo>
                  <a:lnTo>
                    <a:pt x="52" y="103"/>
                  </a:lnTo>
                  <a:lnTo>
                    <a:pt x="46" y="102"/>
                  </a:lnTo>
                  <a:lnTo>
                    <a:pt x="42" y="102"/>
                  </a:lnTo>
                  <a:lnTo>
                    <a:pt x="38" y="100"/>
                  </a:lnTo>
                  <a:lnTo>
                    <a:pt x="37" y="98"/>
                  </a:lnTo>
                  <a:lnTo>
                    <a:pt x="35" y="95"/>
                  </a:lnTo>
                  <a:lnTo>
                    <a:pt x="30" y="91"/>
                  </a:lnTo>
                  <a:lnTo>
                    <a:pt x="25" y="90"/>
                  </a:lnTo>
                  <a:lnTo>
                    <a:pt x="16" y="91"/>
                  </a:lnTo>
                  <a:lnTo>
                    <a:pt x="8" y="95"/>
                  </a:lnTo>
                  <a:lnTo>
                    <a:pt x="4" y="100"/>
                  </a:lnTo>
                  <a:lnTo>
                    <a:pt x="0" y="109"/>
                  </a:lnTo>
                  <a:lnTo>
                    <a:pt x="0" y="118"/>
                  </a:lnTo>
                  <a:lnTo>
                    <a:pt x="2" y="124"/>
                  </a:lnTo>
                  <a:lnTo>
                    <a:pt x="3" y="127"/>
                  </a:lnTo>
                  <a:lnTo>
                    <a:pt x="5" y="130"/>
                  </a:lnTo>
                  <a:lnTo>
                    <a:pt x="6" y="133"/>
                  </a:lnTo>
                  <a:lnTo>
                    <a:pt x="10" y="135"/>
                  </a:lnTo>
                  <a:lnTo>
                    <a:pt x="15" y="137"/>
                  </a:lnTo>
                  <a:lnTo>
                    <a:pt x="20" y="138"/>
                  </a:lnTo>
                  <a:lnTo>
                    <a:pt x="26" y="138"/>
                  </a:lnTo>
                  <a:lnTo>
                    <a:pt x="31" y="137"/>
                  </a:lnTo>
                  <a:lnTo>
                    <a:pt x="36" y="136"/>
                  </a:lnTo>
                  <a:lnTo>
                    <a:pt x="40" y="134"/>
                  </a:lnTo>
                  <a:lnTo>
                    <a:pt x="42" y="132"/>
                  </a:lnTo>
                  <a:lnTo>
                    <a:pt x="45" y="128"/>
                  </a:lnTo>
                  <a:lnTo>
                    <a:pt x="51" y="127"/>
                  </a:lnTo>
                  <a:lnTo>
                    <a:pt x="56" y="129"/>
                  </a:lnTo>
                  <a:lnTo>
                    <a:pt x="59" y="130"/>
                  </a:lnTo>
                  <a:lnTo>
                    <a:pt x="50" y="138"/>
                  </a:lnTo>
                  <a:lnTo>
                    <a:pt x="42" y="150"/>
                  </a:lnTo>
                  <a:lnTo>
                    <a:pt x="38" y="163"/>
                  </a:lnTo>
                  <a:lnTo>
                    <a:pt x="42" y="172"/>
                  </a:lnTo>
                  <a:lnTo>
                    <a:pt x="45" y="174"/>
                  </a:lnTo>
                  <a:lnTo>
                    <a:pt x="50" y="177"/>
                  </a:lnTo>
                  <a:lnTo>
                    <a:pt x="56" y="178"/>
                  </a:lnTo>
                  <a:lnTo>
                    <a:pt x="60" y="177"/>
                  </a:lnTo>
                  <a:lnTo>
                    <a:pt x="66" y="175"/>
                  </a:lnTo>
                  <a:lnTo>
                    <a:pt x="71" y="174"/>
                  </a:lnTo>
                  <a:lnTo>
                    <a:pt x="74" y="171"/>
                  </a:lnTo>
                  <a:lnTo>
                    <a:pt x="78" y="167"/>
                  </a:lnTo>
                  <a:lnTo>
                    <a:pt x="81" y="159"/>
                  </a:lnTo>
                  <a:lnTo>
                    <a:pt x="81" y="150"/>
                  </a:lnTo>
                  <a:lnTo>
                    <a:pt x="80" y="142"/>
                  </a:lnTo>
                  <a:lnTo>
                    <a:pt x="76" y="135"/>
                  </a:lnTo>
                  <a:lnTo>
                    <a:pt x="74" y="132"/>
                  </a:lnTo>
                  <a:lnTo>
                    <a:pt x="74" y="128"/>
                  </a:lnTo>
                  <a:lnTo>
                    <a:pt x="76" y="126"/>
                  </a:lnTo>
                  <a:lnTo>
                    <a:pt x="79" y="125"/>
                  </a:lnTo>
                  <a:lnTo>
                    <a:pt x="81" y="126"/>
                  </a:lnTo>
                  <a:lnTo>
                    <a:pt x="83" y="128"/>
                  </a:lnTo>
                  <a:lnTo>
                    <a:pt x="84" y="134"/>
                  </a:lnTo>
                  <a:lnTo>
                    <a:pt x="86" y="140"/>
                  </a:lnTo>
                  <a:lnTo>
                    <a:pt x="88" y="145"/>
                  </a:lnTo>
                  <a:lnTo>
                    <a:pt x="92" y="151"/>
                  </a:lnTo>
                  <a:lnTo>
                    <a:pt x="102" y="152"/>
                  </a:lnTo>
                  <a:lnTo>
                    <a:pt x="113" y="145"/>
                  </a:lnTo>
                  <a:lnTo>
                    <a:pt x="118" y="150"/>
                  </a:lnTo>
                  <a:lnTo>
                    <a:pt x="124" y="153"/>
                  </a:lnTo>
                  <a:lnTo>
                    <a:pt x="130" y="156"/>
                  </a:lnTo>
                  <a:lnTo>
                    <a:pt x="139" y="157"/>
                  </a:lnTo>
                  <a:lnTo>
                    <a:pt x="145" y="155"/>
                  </a:lnTo>
                  <a:lnTo>
                    <a:pt x="152" y="151"/>
                  </a:lnTo>
                  <a:lnTo>
                    <a:pt x="158" y="144"/>
                  </a:lnTo>
                  <a:lnTo>
                    <a:pt x="163" y="134"/>
                  </a:lnTo>
                  <a:lnTo>
                    <a:pt x="163" y="133"/>
                  </a:lnTo>
                  <a:lnTo>
                    <a:pt x="163" y="132"/>
                  </a:lnTo>
                  <a:lnTo>
                    <a:pt x="162" y="130"/>
                  </a:lnTo>
                  <a:lnTo>
                    <a:pt x="162" y="129"/>
                  </a:lnTo>
                  <a:lnTo>
                    <a:pt x="159" y="125"/>
                  </a:lnTo>
                  <a:lnTo>
                    <a:pt x="155" y="118"/>
                  </a:lnTo>
                  <a:lnTo>
                    <a:pt x="148" y="113"/>
                  </a:lnTo>
                  <a:lnTo>
                    <a:pt x="136" y="113"/>
                  </a:lnTo>
                  <a:lnTo>
                    <a:pt x="129" y="114"/>
                  </a:lnTo>
                  <a:lnTo>
                    <a:pt x="125" y="112"/>
                  </a:lnTo>
                  <a:lnTo>
                    <a:pt x="120" y="109"/>
                  </a:lnTo>
                  <a:lnTo>
                    <a:pt x="117" y="105"/>
                  </a:lnTo>
                  <a:lnTo>
                    <a:pt x="122" y="99"/>
                  </a:lnTo>
                  <a:lnTo>
                    <a:pt x="127" y="94"/>
                  </a:lnTo>
                  <a:lnTo>
                    <a:pt x="133" y="89"/>
                  </a:lnTo>
                  <a:lnTo>
                    <a:pt x="137" y="84"/>
                  </a:lnTo>
                  <a:lnTo>
                    <a:pt x="149" y="85"/>
                  </a:lnTo>
                  <a:lnTo>
                    <a:pt x="157" y="83"/>
                  </a:lnTo>
                  <a:lnTo>
                    <a:pt x="164" y="80"/>
                  </a:lnTo>
                  <a:lnTo>
                    <a:pt x="170" y="73"/>
                  </a:lnTo>
                  <a:lnTo>
                    <a:pt x="172" y="66"/>
                  </a:lnTo>
                  <a:lnTo>
                    <a:pt x="173" y="59"/>
                  </a:lnTo>
                  <a:lnTo>
                    <a:pt x="171" y="52"/>
                  </a:lnTo>
                  <a:lnTo>
                    <a:pt x="166" y="45"/>
                  </a:lnTo>
                  <a:lnTo>
                    <a:pt x="160" y="41"/>
                  </a:lnTo>
                  <a:lnTo>
                    <a:pt x="151" y="39"/>
                  </a:lnTo>
                  <a:lnTo>
                    <a:pt x="142" y="41"/>
                  </a:lnTo>
                  <a:lnTo>
                    <a:pt x="134" y="44"/>
                  </a:lnTo>
                  <a:lnTo>
                    <a:pt x="129" y="50"/>
                  </a:lnTo>
                  <a:lnTo>
                    <a:pt x="128" y="54"/>
                  </a:lnTo>
                  <a:lnTo>
                    <a:pt x="128" y="59"/>
                  </a:lnTo>
                  <a:lnTo>
                    <a:pt x="129" y="64"/>
                  </a:lnTo>
                  <a:lnTo>
                    <a:pt x="124" y="71"/>
                  </a:lnTo>
                  <a:lnTo>
                    <a:pt x="117" y="76"/>
                  </a:lnTo>
                  <a:lnTo>
                    <a:pt x="111" y="81"/>
                  </a:lnTo>
                  <a:lnTo>
                    <a:pt x="107" y="83"/>
                  </a:lnTo>
                  <a:lnTo>
                    <a:pt x="105" y="81"/>
                  </a:lnTo>
                  <a:lnTo>
                    <a:pt x="103" y="79"/>
                  </a:lnTo>
                  <a:lnTo>
                    <a:pt x="101" y="76"/>
                  </a:lnTo>
                  <a:lnTo>
                    <a:pt x="97" y="75"/>
                  </a:lnTo>
                  <a:lnTo>
                    <a:pt x="101" y="68"/>
                  </a:lnTo>
                  <a:lnTo>
                    <a:pt x="103" y="60"/>
                  </a:lnTo>
                  <a:lnTo>
                    <a:pt x="104" y="53"/>
                  </a:lnTo>
                  <a:lnTo>
                    <a:pt x="105" y="49"/>
                  </a:lnTo>
                  <a:lnTo>
                    <a:pt x="113" y="43"/>
                  </a:lnTo>
                  <a:lnTo>
                    <a:pt x="119" y="35"/>
                  </a:lnTo>
                  <a:lnTo>
                    <a:pt x="122" y="27"/>
                  </a:lnTo>
                  <a:lnTo>
                    <a:pt x="121" y="19"/>
                  </a:lnTo>
                  <a:lnTo>
                    <a:pt x="117" y="11"/>
                  </a:lnTo>
                  <a:lnTo>
                    <a:pt x="111" y="5"/>
                  </a:lnTo>
                  <a:lnTo>
                    <a:pt x="103" y="1"/>
                  </a:lnTo>
                  <a:lnTo>
                    <a:pt x="94" y="0"/>
                  </a:lnTo>
                  <a:lnTo>
                    <a:pt x="89" y="1"/>
                  </a:lnTo>
                  <a:lnTo>
                    <a:pt x="83" y="5"/>
                  </a:lnTo>
                  <a:lnTo>
                    <a:pt x="79" y="8"/>
                  </a:lnTo>
                  <a:lnTo>
                    <a:pt x="74" y="12"/>
                  </a:lnTo>
                  <a:lnTo>
                    <a:pt x="71" y="15"/>
                  </a:lnTo>
                  <a:lnTo>
                    <a:pt x="69" y="19"/>
                  </a:lnTo>
                  <a:lnTo>
                    <a:pt x="68" y="22"/>
                  </a:lnTo>
                  <a:lnTo>
                    <a:pt x="68" y="27"/>
                  </a:lnTo>
                  <a:lnTo>
                    <a:pt x="71" y="34"/>
                  </a:lnTo>
                  <a:lnTo>
                    <a:pt x="74" y="39"/>
                  </a:lnTo>
                  <a:lnTo>
                    <a:pt x="79" y="44"/>
                  </a:lnTo>
                  <a:lnTo>
                    <a:pt x="83" y="46"/>
                  </a:lnTo>
                  <a:lnTo>
                    <a:pt x="84" y="54"/>
                  </a:lnTo>
                  <a:lnTo>
                    <a:pt x="83" y="61"/>
                  </a:lnTo>
                  <a:lnTo>
                    <a:pt x="83" y="67"/>
                  </a:lnTo>
                  <a:lnTo>
                    <a:pt x="83" y="71"/>
                  </a:lnTo>
                  <a:lnTo>
                    <a:pt x="79" y="71"/>
                  </a:lnTo>
                  <a:lnTo>
                    <a:pt x="75" y="72"/>
                  </a:lnTo>
                  <a:lnTo>
                    <a:pt x="73" y="74"/>
                  </a:lnTo>
                  <a:lnTo>
                    <a:pt x="72" y="74"/>
                  </a:lnTo>
                  <a:lnTo>
                    <a:pt x="66" y="67"/>
                  </a:lnTo>
                  <a:lnTo>
                    <a:pt x="63" y="54"/>
                  </a:lnTo>
                  <a:lnTo>
                    <a:pt x="56" y="44"/>
                  </a:lnTo>
                  <a:lnTo>
                    <a:pt x="43" y="39"/>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63" name="Freeform 294">
              <a:extLst>
                <a:ext uri="{FF2B5EF4-FFF2-40B4-BE49-F238E27FC236}">
                  <a16:creationId xmlns:a16="http://schemas.microsoft.com/office/drawing/2014/main" xmlns="" id="{97F26E52-2FAC-44EA-B235-CE87FD951861}"/>
                </a:ext>
              </a:extLst>
            </p:cNvPr>
            <p:cNvSpPr>
              <a:spLocks/>
            </p:cNvSpPr>
            <p:nvPr/>
          </p:nvSpPr>
          <p:spPr bwMode="auto">
            <a:xfrm>
              <a:off x="2593" y="794"/>
              <a:ext cx="89" cy="154"/>
            </a:xfrm>
            <a:custGeom>
              <a:avLst/>
              <a:gdLst>
                <a:gd name="T0" fmla="*/ 5 w 179"/>
                <a:gd name="T1" fmla="*/ 0 h 309"/>
                <a:gd name="T2" fmla="*/ 5 w 179"/>
                <a:gd name="T3" fmla="*/ 0 h 309"/>
                <a:gd name="T4" fmla="*/ 4 w 179"/>
                <a:gd name="T5" fmla="*/ 1 h 309"/>
                <a:gd name="T6" fmla="*/ 3 w 179"/>
                <a:gd name="T7" fmla="*/ 1 h 309"/>
                <a:gd name="T8" fmla="*/ 3 w 179"/>
                <a:gd name="T9" fmla="*/ 1 h 309"/>
                <a:gd name="T10" fmla="*/ 2 w 179"/>
                <a:gd name="T11" fmla="*/ 2 h 309"/>
                <a:gd name="T12" fmla="*/ 2 w 179"/>
                <a:gd name="T13" fmla="*/ 2 h 309"/>
                <a:gd name="T14" fmla="*/ 1 w 179"/>
                <a:gd name="T15" fmla="*/ 2 h 309"/>
                <a:gd name="T16" fmla="*/ 1 w 179"/>
                <a:gd name="T17" fmla="*/ 2 h 309"/>
                <a:gd name="T18" fmla="*/ 1 w 179"/>
                <a:gd name="T19" fmla="*/ 2 h 309"/>
                <a:gd name="T20" fmla="*/ 1 w 179"/>
                <a:gd name="T21" fmla="*/ 2 h 309"/>
                <a:gd name="T22" fmla="*/ 1 w 179"/>
                <a:gd name="T23" fmla="*/ 3 h 309"/>
                <a:gd name="T24" fmla="*/ 0 w 179"/>
                <a:gd name="T25" fmla="*/ 3 h 309"/>
                <a:gd name="T26" fmla="*/ 0 w 179"/>
                <a:gd name="T27" fmla="*/ 3 h 309"/>
                <a:gd name="T28" fmla="*/ 0 w 179"/>
                <a:gd name="T29" fmla="*/ 4 h 309"/>
                <a:gd name="T30" fmla="*/ 0 w 179"/>
                <a:gd name="T31" fmla="*/ 4 h 309"/>
                <a:gd name="T32" fmla="*/ 0 w 179"/>
                <a:gd name="T33" fmla="*/ 4 h 309"/>
                <a:gd name="T34" fmla="*/ 0 w 179"/>
                <a:gd name="T35" fmla="*/ 5 h 309"/>
                <a:gd name="T36" fmla="*/ 0 w 179"/>
                <a:gd name="T37" fmla="*/ 5 h 309"/>
                <a:gd name="T38" fmla="*/ 0 w 179"/>
                <a:gd name="T39" fmla="*/ 6 h 309"/>
                <a:gd name="T40" fmla="*/ 0 w 179"/>
                <a:gd name="T41" fmla="*/ 7 h 309"/>
                <a:gd name="T42" fmla="*/ 0 w 179"/>
                <a:gd name="T43" fmla="*/ 7 h 309"/>
                <a:gd name="T44" fmla="*/ 0 w 179"/>
                <a:gd name="T45" fmla="*/ 7 h 309"/>
                <a:gd name="T46" fmla="*/ 1 w 179"/>
                <a:gd name="T47" fmla="*/ 7 h 309"/>
                <a:gd name="T48" fmla="*/ 1 w 179"/>
                <a:gd name="T49" fmla="*/ 7 h 309"/>
                <a:gd name="T50" fmla="*/ 1 w 179"/>
                <a:gd name="T51" fmla="*/ 8 h 309"/>
                <a:gd name="T52" fmla="*/ 2 w 179"/>
                <a:gd name="T53" fmla="*/ 8 h 309"/>
                <a:gd name="T54" fmla="*/ 2 w 179"/>
                <a:gd name="T55" fmla="*/ 9 h 309"/>
                <a:gd name="T56" fmla="*/ 2 w 179"/>
                <a:gd name="T57" fmla="*/ 9 h 309"/>
                <a:gd name="T58" fmla="*/ 2 w 179"/>
                <a:gd name="T59" fmla="*/ 9 h 309"/>
                <a:gd name="T60" fmla="*/ 3 w 179"/>
                <a:gd name="T61" fmla="*/ 8 h 309"/>
                <a:gd name="T62" fmla="*/ 3 w 179"/>
                <a:gd name="T63" fmla="*/ 8 h 309"/>
                <a:gd name="T64" fmla="*/ 3 w 179"/>
                <a:gd name="T65" fmla="*/ 8 h 309"/>
                <a:gd name="T66" fmla="*/ 3 w 179"/>
                <a:gd name="T67" fmla="*/ 7 h 309"/>
                <a:gd name="T68" fmla="*/ 4 w 179"/>
                <a:gd name="T69" fmla="*/ 7 h 309"/>
                <a:gd name="T70" fmla="*/ 4 w 179"/>
                <a:gd name="T71" fmla="*/ 7 h 309"/>
                <a:gd name="T72" fmla="*/ 5 w 179"/>
                <a:gd name="T73" fmla="*/ 7 h 309"/>
                <a:gd name="T74" fmla="*/ 4 w 179"/>
                <a:gd name="T75" fmla="*/ 7 h 309"/>
                <a:gd name="T76" fmla="*/ 4 w 179"/>
                <a:gd name="T77" fmla="*/ 6 h 309"/>
                <a:gd name="T78" fmla="*/ 4 w 179"/>
                <a:gd name="T79" fmla="*/ 5 h 309"/>
                <a:gd name="T80" fmla="*/ 5 w 179"/>
                <a:gd name="T81" fmla="*/ 5 h 309"/>
                <a:gd name="T82" fmla="*/ 4 w 179"/>
                <a:gd name="T83" fmla="*/ 4 h 309"/>
                <a:gd name="T84" fmla="*/ 4 w 179"/>
                <a:gd name="T85" fmla="*/ 3 h 309"/>
                <a:gd name="T86" fmla="*/ 4 w 179"/>
                <a:gd name="T87" fmla="*/ 2 h 309"/>
                <a:gd name="T88" fmla="*/ 4 w 179"/>
                <a:gd name="T89" fmla="*/ 1 h 309"/>
                <a:gd name="T90" fmla="*/ 5 w 179"/>
                <a:gd name="T91" fmla="*/ 1 h 309"/>
                <a:gd name="T92" fmla="*/ 5 w 179"/>
                <a:gd name="T93" fmla="*/ 0 h 309"/>
                <a:gd name="T94" fmla="*/ 5 w 179"/>
                <a:gd name="T95" fmla="*/ 0 h 309"/>
                <a:gd name="T96" fmla="*/ 5 w 179"/>
                <a:gd name="T97" fmla="*/ 0 h 309"/>
                <a:gd name="T98" fmla="*/ 5 w 179"/>
                <a:gd name="T99" fmla="*/ 0 h 309"/>
                <a:gd name="T100" fmla="*/ 5 w 179"/>
                <a:gd name="T101" fmla="*/ 0 h 309"/>
                <a:gd name="T102" fmla="*/ 5 w 179"/>
                <a:gd name="T103" fmla="*/ 0 h 309"/>
                <a:gd name="T104" fmla="*/ 5 w 179"/>
                <a:gd name="T105" fmla="*/ 0 h 309"/>
                <a:gd name="T106" fmla="*/ 5 w 179"/>
                <a:gd name="T107" fmla="*/ 0 h 30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79" h="309">
                  <a:moveTo>
                    <a:pt x="177" y="0"/>
                  </a:moveTo>
                  <a:lnTo>
                    <a:pt x="162" y="20"/>
                  </a:lnTo>
                  <a:lnTo>
                    <a:pt x="146" y="37"/>
                  </a:lnTo>
                  <a:lnTo>
                    <a:pt x="127" y="51"/>
                  </a:lnTo>
                  <a:lnTo>
                    <a:pt x="109" y="61"/>
                  </a:lnTo>
                  <a:lnTo>
                    <a:pt x="89" y="69"/>
                  </a:lnTo>
                  <a:lnTo>
                    <a:pt x="70" y="75"/>
                  </a:lnTo>
                  <a:lnTo>
                    <a:pt x="51" y="77"/>
                  </a:lnTo>
                  <a:lnTo>
                    <a:pt x="33" y="77"/>
                  </a:lnTo>
                  <a:lnTo>
                    <a:pt x="34" y="84"/>
                  </a:lnTo>
                  <a:lnTo>
                    <a:pt x="34" y="92"/>
                  </a:lnTo>
                  <a:lnTo>
                    <a:pt x="33" y="100"/>
                  </a:lnTo>
                  <a:lnTo>
                    <a:pt x="30" y="110"/>
                  </a:lnTo>
                  <a:lnTo>
                    <a:pt x="26" y="119"/>
                  </a:lnTo>
                  <a:lnTo>
                    <a:pt x="19" y="128"/>
                  </a:lnTo>
                  <a:lnTo>
                    <a:pt x="11" y="135"/>
                  </a:lnTo>
                  <a:lnTo>
                    <a:pt x="0" y="142"/>
                  </a:lnTo>
                  <a:lnTo>
                    <a:pt x="12" y="161"/>
                  </a:lnTo>
                  <a:lnTo>
                    <a:pt x="20" y="187"/>
                  </a:lnTo>
                  <a:lnTo>
                    <a:pt x="21" y="211"/>
                  </a:lnTo>
                  <a:lnTo>
                    <a:pt x="12" y="232"/>
                  </a:lnTo>
                  <a:lnTo>
                    <a:pt x="20" y="235"/>
                  </a:lnTo>
                  <a:lnTo>
                    <a:pt x="29" y="240"/>
                  </a:lnTo>
                  <a:lnTo>
                    <a:pt x="40" y="246"/>
                  </a:lnTo>
                  <a:lnTo>
                    <a:pt x="51" y="252"/>
                  </a:lnTo>
                  <a:lnTo>
                    <a:pt x="61" y="263"/>
                  </a:lnTo>
                  <a:lnTo>
                    <a:pt x="72" y="276"/>
                  </a:lnTo>
                  <a:lnTo>
                    <a:pt x="80" y="290"/>
                  </a:lnTo>
                  <a:lnTo>
                    <a:pt x="86" y="309"/>
                  </a:lnTo>
                  <a:lnTo>
                    <a:pt x="90" y="299"/>
                  </a:lnTo>
                  <a:lnTo>
                    <a:pt x="96" y="286"/>
                  </a:lnTo>
                  <a:lnTo>
                    <a:pt x="104" y="274"/>
                  </a:lnTo>
                  <a:lnTo>
                    <a:pt x="113" y="264"/>
                  </a:lnTo>
                  <a:lnTo>
                    <a:pt x="123" y="254"/>
                  </a:lnTo>
                  <a:lnTo>
                    <a:pt x="134" y="247"/>
                  </a:lnTo>
                  <a:lnTo>
                    <a:pt x="147" y="241"/>
                  </a:lnTo>
                  <a:lnTo>
                    <a:pt x="161" y="239"/>
                  </a:lnTo>
                  <a:lnTo>
                    <a:pt x="154" y="225"/>
                  </a:lnTo>
                  <a:lnTo>
                    <a:pt x="150" y="208"/>
                  </a:lnTo>
                  <a:lnTo>
                    <a:pt x="152" y="188"/>
                  </a:lnTo>
                  <a:lnTo>
                    <a:pt x="165" y="168"/>
                  </a:lnTo>
                  <a:lnTo>
                    <a:pt x="154" y="135"/>
                  </a:lnTo>
                  <a:lnTo>
                    <a:pt x="150" y="103"/>
                  </a:lnTo>
                  <a:lnTo>
                    <a:pt x="151" y="74"/>
                  </a:lnTo>
                  <a:lnTo>
                    <a:pt x="156" y="52"/>
                  </a:lnTo>
                  <a:lnTo>
                    <a:pt x="161" y="39"/>
                  </a:lnTo>
                  <a:lnTo>
                    <a:pt x="166" y="27"/>
                  </a:lnTo>
                  <a:lnTo>
                    <a:pt x="172" y="15"/>
                  </a:lnTo>
                  <a:lnTo>
                    <a:pt x="177" y="9"/>
                  </a:lnTo>
                  <a:lnTo>
                    <a:pt x="179" y="7"/>
                  </a:lnTo>
                  <a:lnTo>
                    <a:pt x="179" y="5"/>
                  </a:lnTo>
                  <a:lnTo>
                    <a:pt x="178" y="4"/>
                  </a:lnTo>
                  <a:lnTo>
                    <a:pt x="177" y="2"/>
                  </a:lnTo>
                  <a:lnTo>
                    <a:pt x="177"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64" name="Freeform 295">
              <a:extLst>
                <a:ext uri="{FF2B5EF4-FFF2-40B4-BE49-F238E27FC236}">
                  <a16:creationId xmlns:a16="http://schemas.microsoft.com/office/drawing/2014/main" xmlns="" id="{9585804F-60CC-473F-8CED-3EE0759C9201}"/>
                </a:ext>
              </a:extLst>
            </p:cNvPr>
            <p:cNvSpPr>
              <a:spLocks/>
            </p:cNvSpPr>
            <p:nvPr/>
          </p:nvSpPr>
          <p:spPr bwMode="auto">
            <a:xfrm>
              <a:off x="2820" y="755"/>
              <a:ext cx="167" cy="128"/>
            </a:xfrm>
            <a:custGeom>
              <a:avLst/>
              <a:gdLst>
                <a:gd name="T0" fmla="*/ 5 w 334"/>
                <a:gd name="T1" fmla="*/ 0 h 256"/>
                <a:gd name="T2" fmla="*/ 5 w 334"/>
                <a:gd name="T3" fmla="*/ 1 h 256"/>
                <a:gd name="T4" fmla="*/ 4 w 334"/>
                <a:gd name="T5" fmla="*/ 1 h 256"/>
                <a:gd name="T6" fmla="*/ 4 w 334"/>
                <a:gd name="T7" fmla="*/ 1 h 256"/>
                <a:gd name="T8" fmla="*/ 3 w 334"/>
                <a:gd name="T9" fmla="*/ 1 h 256"/>
                <a:gd name="T10" fmla="*/ 3 w 334"/>
                <a:gd name="T11" fmla="*/ 1 h 256"/>
                <a:gd name="T12" fmla="*/ 2 w 334"/>
                <a:gd name="T13" fmla="*/ 1 h 256"/>
                <a:gd name="T14" fmla="*/ 2 w 334"/>
                <a:gd name="T15" fmla="*/ 2 h 256"/>
                <a:gd name="T16" fmla="*/ 1 w 334"/>
                <a:gd name="T17" fmla="*/ 2 h 256"/>
                <a:gd name="T18" fmla="*/ 1 w 334"/>
                <a:gd name="T19" fmla="*/ 2 h 256"/>
                <a:gd name="T20" fmla="*/ 1 w 334"/>
                <a:gd name="T21" fmla="*/ 2 h 256"/>
                <a:gd name="T22" fmla="*/ 1 w 334"/>
                <a:gd name="T23" fmla="*/ 1 h 256"/>
                <a:gd name="T24" fmla="*/ 0 w 334"/>
                <a:gd name="T25" fmla="*/ 1 h 256"/>
                <a:gd name="T26" fmla="*/ 1 w 334"/>
                <a:gd name="T27" fmla="*/ 2 h 256"/>
                <a:gd name="T28" fmla="*/ 2 w 334"/>
                <a:gd name="T29" fmla="*/ 2 h 256"/>
                <a:gd name="T30" fmla="*/ 2 w 334"/>
                <a:gd name="T31" fmla="*/ 3 h 256"/>
                <a:gd name="T32" fmla="*/ 2 w 334"/>
                <a:gd name="T33" fmla="*/ 4 h 256"/>
                <a:gd name="T34" fmla="*/ 3 w 334"/>
                <a:gd name="T35" fmla="*/ 4 h 256"/>
                <a:gd name="T36" fmla="*/ 3 w 334"/>
                <a:gd name="T37" fmla="*/ 5 h 256"/>
                <a:gd name="T38" fmla="*/ 3 w 334"/>
                <a:gd name="T39" fmla="*/ 6 h 256"/>
                <a:gd name="T40" fmla="*/ 3 w 334"/>
                <a:gd name="T41" fmla="*/ 6 h 256"/>
                <a:gd name="T42" fmla="*/ 4 w 334"/>
                <a:gd name="T43" fmla="*/ 6 h 256"/>
                <a:gd name="T44" fmla="*/ 4 w 334"/>
                <a:gd name="T45" fmla="*/ 7 h 256"/>
                <a:gd name="T46" fmla="*/ 4 w 334"/>
                <a:gd name="T47" fmla="*/ 7 h 256"/>
                <a:gd name="T48" fmla="*/ 5 w 334"/>
                <a:gd name="T49" fmla="*/ 7 h 256"/>
                <a:gd name="T50" fmla="*/ 5 w 334"/>
                <a:gd name="T51" fmla="*/ 7 h 256"/>
                <a:gd name="T52" fmla="*/ 6 w 334"/>
                <a:gd name="T53" fmla="*/ 8 h 256"/>
                <a:gd name="T54" fmla="*/ 6 w 334"/>
                <a:gd name="T55" fmla="*/ 8 h 256"/>
                <a:gd name="T56" fmla="*/ 6 w 334"/>
                <a:gd name="T57" fmla="*/ 8 h 256"/>
                <a:gd name="T58" fmla="*/ 6 w 334"/>
                <a:gd name="T59" fmla="*/ 8 h 256"/>
                <a:gd name="T60" fmla="*/ 7 w 334"/>
                <a:gd name="T61" fmla="*/ 8 h 256"/>
                <a:gd name="T62" fmla="*/ 7 w 334"/>
                <a:gd name="T63" fmla="*/ 8 h 256"/>
                <a:gd name="T64" fmla="*/ 8 w 334"/>
                <a:gd name="T65" fmla="*/ 8 h 256"/>
                <a:gd name="T66" fmla="*/ 9 w 334"/>
                <a:gd name="T67" fmla="*/ 8 h 256"/>
                <a:gd name="T68" fmla="*/ 9 w 334"/>
                <a:gd name="T69" fmla="*/ 8 h 256"/>
                <a:gd name="T70" fmla="*/ 10 w 334"/>
                <a:gd name="T71" fmla="*/ 8 h 256"/>
                <a:gd name="T72" fmla="*/ 11 w 334"/>
                <a:gd name="T73" fmla="*/ 8 h 256"/>
                <a:gd name="T74" fmla="*/ 11 w 334"/>
                <a:gd name="T75" fmla="*/ 8 h 256"/>
                <a:gd name="T76" fmla="*/ 10 w 334"/>
                <a:gd name="T77" fmla="*/ 8 h 256"/>
                <a:gd name="T78" fmla="*/ 10 w 334"/>
                <a:gd name="T79" fmla="*/ 7 h 256"/>
                <a:gd name="T80" fmla="*/ 10 w 334"/>
                <a:gd name="T81" fmla="*/ 7 h 256"/>
                <a:gd name="T82" fmla="*/ 10 w 334"/>
                <a:gd name="T83" fmla="*/ 6 h 256"/>
                <a:gd name="T84" fmla="*/ 10 w 334"/>
                <a:gd name="T85" fmla="*/ 5 h 256"/>
                <a:gd name="T86" fmla="*/ 10 w 334"/>
                <a:gd name="T87" fmla="*/ 5 h 256"/>
                <a:gd name="T88" fmla="*/ 10 w 334"/>
                <a:gd name="T89" fmla="*/ 4 h 256"/>
                <a:gd name="T90" fmla="*/ 10 w 334"/>
                <a:gd name="T91" fmla="*/ 4 h 256"/>
                <a:gd name="T92" fmla="*/ 10 w 334"/>
                <a:gd name="T93" fmla="*/ 4 h 256"/>
                <a:gd name="T94" fmla="*/ 9 w 334"/>
                <a:gd name="T95" fmla="*/ 3 h 256"/>
                <a:gd name="T96" fmla="*/ 9 w 334"/>
                <a:gd name="T97" fmla="*/ 3 h 256"/>
                <a:gd name="T98" fmla="*/ 8 w 334"/>
                <a:gd name="T99" fmla="*/ 3 h 256"/>
                <a:gd name="T100" fmla="*/ 8 w 334"/>
                <a:gd name="T101" fmla="*/ 2 h 256"/>
                <a:gd name="T102" fmla="*/ 8 w 334"/>
                <a:gd name="T103" fmla="*/ 2 h 256"/>
                <a:gd name="T104" fmla="*/ 8 w 334"/>
                <a:gd name="T105" fmla="*/ 1 h 256"/>
                <a:gd name="T106" fmla="*/ 7 w 334"/>
                <a:gd name="T107" fmla="*/ 1 h 256"/>
                <a:gd name="T108" fmla="*/ 7 w 334"/>
                <a:gd name="T109" fmla="*/ 1 h 256"/>
                <a:gd name="T110" fmla="*/ 7 w 334"/>
                <a:gd name="T111" fmla="*/ 1 h 256"/>
                <a:gd name="T112" fmla="*/ 7 w 334"/>
                <a:gd name="T113" fmla="*/ 1 h 256"/>
                <a:gd name="T114" fmla="*/ 6 w 334"/>
                <a:gd name="T115" fmla="*/ 1 h 256"/>
                <a:gd name="T116" fmla="*/ 6 w 334"/>
                <a:gd name="T117" fmla="*/ 1 h 256"/>
                <a:gd name="T118" fmla="*/ 6 w 334"/>
                <a:gd name="T119" fmla="*/ 1 h 256"/>
                <a:gd name="T120" fmla="*/ 5 w 334"/>
                <a:gd name="T121" fmla="*/ 0 h 25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34" h="256">
                  <a:moveTo>
                    <a:pt x="152" y="0"/>
                  </a:moveTo>
                  <a:lnTo>
                    <a:pt x="141" y="3"/>
                  </a:lnTo>
                  <a:lnTo>
                    <a:pt x="126" y="9"/>
                  </a:lnTo>
                  <a:lnTo>
                    <a:pt x="108" y="15"/>
                  </a:lnTo>
                  <a:lnTo>
                    <a:pt x="91" y="21"/>
                  </a:lnTo>
                  <a:lnTo>
                    <a:pt x="71" y="26"/>
                  </a:lnTo>
                  <a:lnTo>
                    <a:pt x="54" y="31"/>
                  </a:lnTo>
                  <a:lnTo>
                    <a:pt x="37" y="34"/>
                  </a:lnTo>
                  <a:lnTo>
                    <a:pt x="22" y="35"/>
                  </a:lnTo>
                  <a:lnTo>
                    <a:pt x="15" y="34"/>
                  </a:lnTo>
                  <a:lnTo>
                    <a:pt x="9" y="33"/>
                  </a:lnTo>
                  <a:lnTo>
                    <a:pt x="4" y="32"/>
                  </a:lnTo>
                  <a:lnTo>
                    <a:pt x="0" y="32"/>
                  </a:lnTo>
                  <a:lnTo>
                    <a:pt x="17" y="44"/>
                  </a:lnTo>
                  <a:lnTo>
                    <a:pt x="35" y="59"/>
                  </a:lnTo>
                  <a:lnTo>
                    <a:pt x="48" y="76"/>
                  </a:lnTo>
                  <a:lnTo>
                    <a:pt x="62" y="97"/>
                  </a:lnTo>
                  <a:lnTo>
                    <a:pt x="73" y="118"/>
                  </a:lnTo>
                  <a:lnTo>
                    <a:pt x="82" y="141"/>
                  </a:lnTo>
                  <a:lnTo>
                    <a:pt x="89" y="167"/>
                  </a:lnTo>
                  <a:lnTo>
                    <a:pt x="93" y="191"/>
                  </a:lnTo>
                  <a:lnTo>
                    <a:pt x="101" y="191"/>
                  </a:lnTo>
                  <a:lnTo>
                    <a:pt x="113" y="195"/>
                  </a:lnTo>
                  <a:lnTo>
                    <a:pt x="124" y="199"/>
                  </a:lnTo>
                  <a:lnTo>
                    <a:pt x="138" y="207"/>
                  </a:lnTo>
                  <a:lnTo>
                    <a:pt x="151" y="216"/>
                  </a:lnTo>
                  <a:lnTo>
                    <a:pt x="162" y="228"/>
                  </a:lnTo>
                  <a:lnTo>
                    <a:pt x="173" y="241"/>
                  </a:lnTo>
                  <a:lnTo>
                    <a:pt x="181" y="256"/>
                  </a:lnTo>
                  <a:lnTo>
                    <a:pt x="191" y="248"/>
                  </a:lnTo>
                  <a:lnTo>
                    <a:pt x="204" y="241"/>
                  </a:lnTo>
                  <a:lnTo>
                    <a:pt x="220" y="234"/>
                  </a:lnTo>
                  <a:lnTo>
                    <a:pt x="238" y="229"/>
                  </a:lnTo>
                  <a:lnTo>
                    <a:pt x="259" y="228"/>
                  </a:lnTo>
                  <a:lnTo>
                    <a:pt x="282" y="229"/>
                  </a:lnTo>
                  <a:lnTo>
                    <a:pt x="308" y="235"/>
                  </a:lnTo>
                  <a:lnTo>
                    <a:pt x="334" y="246"/>
                  </a:lnTo>
                  <a:lnTo>
                    <a:pt x="326" y="237"/>
                  </a:lnTo>
                  <a:lnTo>
                    <a:pt x="318" y="226"/>
                  </a:lnTo>
                  <a:lnTo>
                    <a:pt x="311" y="212"/>
                  </a:lnTo>
                  <a:lnTo>
                    <a:pt x="306" y="196"/>
                  </a:lnTo>
                  <a:lnTo>
                    <a:pt x="303" y="177"/>
                  </a:lnTo>
                  <a:lnTo>
                    <a:pt x="304" y="158"/>
                  </a:lnTo>
                  <a:lnTo>
                    <a:pt x="310" y="135"/>
                  </a:lnTo>
                  <a:lnTo>
                    <a:pt x="320" y="109"/>
                  </a:lnTo>
                  <a:lnTo>
                    <a:pt x="305" y="106"/>
                  </a:lnTo>
                  <a:lnTo>
                    <a:pt x="289" y="101"/>
                  </a:lnTo>
                  <a:lnTo>
                    <a:pt x="274" y="95"/>
                  </a:lnTo>
                  <a:lnTo>
                    <a:pt x="259" y="86"/>
                  </a:lnTo>
                  <a:lnTo>
                    <a:pt x="248" y="74"/>
                  </a:lnTo>
                  <a:lnTo>
                    <a:pt x="238" y="59"/>
                  </a:lnTo>
                  <a:lnTo>
                    <a:pt x="234" y="39"/>
                  </a:lnTo>
                  <a:lnTo>
                    <a:pt x="233" y="16"/>
                  </a:lnTo>
                  <a:lnTo>
                    <a:pt x="223" y="18"/>
                  </a:lnTo>
                  <a:lnTo>
                    <a:pt x="215" y="19"/>
                  </a:lnTo>
                  <a:lnTo>
                    <a:pt x="205" y="21"/>
                  </a:lnTo>
                  <a:lnTo>
                    <a:pt x="196" y="19"/>
                  </a:lnTo>
                  <a:lnTo>
                    <a:pt x="185" y="17"/>
                  </a:lnTo>
                  <a:lnTo>
                    <a:pt x="175" y="14"/>
                  </a:lnTo>
                  <a:lnTo>
                    <a:pt x="164" y="8"/>
                  </a:lnTo>
                  <a:lnTo>
                    <a:pt x="152"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65" name="Freeform 296">
              <a:extLst>
                <a:ext uri="{FF2B5EF4-FFF2-40B4-BE49-F238E27FC236}">
                  <a16:creationId xmlns:a16="http://schemas.microsoft.com/office/drawing/2014/main" xmlns="" id="{0759004C-B8D2-4139-B04D-C965BC24E999}"/>
                </a:ext>
              </a:extLst>
            </p:cNvPr>
            <p:cNvSpPr>
              <a:spLocks/>
            </p:cNvSpPr>
            <p:nvPr/>
          </p:nvSpPr>
          <p:spPr bwMode="auto">
            <a:xfrm>
              <a:off x="2734" y="564"/>
              <a:ext cx="147" cy="180"/>
            </a:xfrm>
            <a:custGeom>
              <a:avLst/>
              <a:gdLst>
                <a:gd name="T0" fmla="*/ 8 w 293"/>
                <a:gd name="T1" fmla="*/ 5 h 361"/>
                <a:gd name="T2" fmla="*/ 7 w 293"/>
                <a:gd name="T3" fmla="*/ 5 h 361"/>
                <a:gd name="T4" fmla="*/ 5 w 293"/>
                <a:gd name="T5" fmla="*/ 6 h 361"/>
                <a:gd name="T6" fmla="*/ 4 w 293"/>
                <a:gd name="T7" fmla="*/ 7 h 361"/>
                <a:gd name="T8" fmla="*/ 3 w 293"/>
                <a:gd name="T9" fmla="*/ 8 h 361"/>
                <a:gd name="T10" fmla="*/ 3 w 293"/>
                <a:gd name="T11" fmla="*/ 9 h 361"/>
                <a:gd name="T12" fmla="*/ 3 w 293"/>
                <a:gd name="T13" fmla="*/ 10 h 361"/>
                <a:gd name="T14" fmla="*/ 2 w 293"/>
                <a:gd name="T15" fmla="*/ 10 h 361"/>
                <a:gd name="T16" fmla="*/ 2 w 293"/>
                <a:gd name="T17" fmla="*/ 10 h 361"/>
                <a:gd name="T18" fmla="*/ 1 w 293"/>
                <a:gd name="T19" fmla="*/ 11 h 361"/>
                <a:gd name="T20" fmla="*/ 1 w 293"/>
                <a:gd name="T21" fmla="*/ 11 h 361"/>
                <a:gd name="T22" fmla="*/ 1 w 293"/>
                <a:gd name="T23" fmla="*/ 11 h 361"/>
                <a:gd name="T24" fmla="*/ 1 w 293"/>
                <a:gd name="T25" fmla="*/ 11 h 361"/>
                <a:gd name="T26" fmla="*/ 0 w 293"/>
                <a:gd name="T27" fmla="*/ 11 h 361"/>
                <a:gd name="T28" fmla="*/ 1 w 293"/>
                <a:gd name="T29" fmla="*/ 10 h 361"/>
                <a:gd name="T30" fmla="*/ 2 w 293"/>
                <a:gd name="T31" fmla="*/ 9 h 361"/>
                <a:gd name="T32" fmla="*/ 3 w 293"/>
                <a:gd name="T33" fmla="*/ 8 h 361"/>
                <a:gd name="T34" fmla="*/ 3 w 293"/>
                <a:gd name="T35" fmla="*/ 7 h 361"/>
                <a:gd name="T36" fmla="*/ 3 w 293"/>
                <a:gd name="T37" fmla="*/ 6 h 361"/>
                <a:gd name="T38" fmla="*/ 3 w 293"/>
                <a:gd name="T39" fmla="*/ 5 h 361"/>
                <a:gd name="T40" fmla="*/ 3 w 293"/>
                <a:gd name="T41" fmla="*/ 4 h 361"/>
                <a:gd name="T42" fmla="*/ 3 w 293"/>
                <a:gd name="T43" fmla="*/ 4 h 361"/>
                <a:gd name="T44" fmla="*/ 4 w 293"/>
                <a:gd name="T45" fmla="*/ 3 h 361"/>
                <a:gd name="T46" fmla="*/ 4 w 293"/>
                <a:gd name="T47" fmla="*/ 2 h 361"/>
                <a:gd name="T48" fmla="*/ 5 w 293"/>
                <a:gd name="T49" fmla="*/ 1 h 361"/>
                <a:gd name="T50" fmla="*/ 6 w 293"/>
                <a:gd name="T51" fmla="*/ 1 h 361"/>
                <a:gd name="T52" fmla="*/ 7 w 293"/>
                <a:gd name="T53" fmla="*/ 1 h 361"/>
                <a:gd name="T54" fmla="*/ 8 w 293"/>
                <a:gd name="T55" fmla="*/ 0 h 361"/>
                <a:gd name="T56" fmla="*/ 8 w 293"/>
                <a:gd name="T57" fmla="*/ 0 h 361"/>
                <a:gd name="T58" fmla="*/ 8 w 293"/>
                <a:gd name="T59" fmla="*/ 1 h 361"/>
                <a:gd name="T60" fmla="*/ 8 w 293"/>
                <a:gd name="T61" fmla="*/ 2 h 361"/>
                <a:gd name="T62" fmla="*/ 9 w 293"/>
                <a:gd name="T63" fmla="*/ 3 h 361"/>
                <a:gd name="T64" fmla="*/ 9 w 293"/>
                <a:gd name="T65" fmla="*/ 3 h 361"/>
                <a:gd name="T66" fmla="*/ 9 w 293"/>
                <a:gd name="T67" fmla="*/ 4 h 361"/>
                <a:gd name="T68" fmla="*/ 8 w 293"/>
                <a:gd name="T69" fmla="*/ 4 h 361"/>
                <a:gd name="T70" fmla="*/ 8 w 293"/>
                <a:gd name="T71" fmla="*/ 5 h 36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93" h="361">
                  <a:moveTo>
                    <a:pt x="256" y="175"/>
                  </a:moveTo>
                  <a:lnTo>
                    <a:pt x="247" y="175"/>
                  </a:lnTo>
                  <a:lnTo>
                    <a:pt x="230" y="175"/>
                  </a:lnTo>
                  <a:lnTo>
                    <a:pt x="209" y="178"/>
                  </a:lnTo>
                  <a:lnTo>
                    <a:pt x="185" y="183"/>
                  </a:lnTo>
                  <a:lnTo>
                    <a:pt x="160" y="194"/>
                  </a:lnTo>
                  <a:lnTo>
                    <a:pt x="134" y="211"/>
                  </a:lnTo>
                  <a:lnTo>
                    <a:pt x="112" y="235"/>
                  </a:lnTo>
                  <a:lnTo>
                    <a:pt x="95" y="270"/>
                  </a:lnTo>
                  <a:lnTo>
                    <a:pt x="89" y="286"/>
                  </a:lnTo>
                  <a:lnTo>
                    <a:pt x="85" y="301"/>
                  </a:lnTo>
                  <a:lnTo>
                    <a:pt x="80" y="314"/>
                  </a:lnTo>
                  <a:lnTo>
                    <a:pt x="76" y="324"/>
                  </a:lnTo>
                  <a:lnTo>
                    <a:pt x="71" y="333"/>
                  </a:lnTo>
                  <a:lnTo>
                    <a:pt x="65" y="341"/>
                  </a:lnTo>
                  <a:lnTo>
                    <a:pt x="61" y="346"/>
                  </a:lnTo>
                  <a:lnTo>
                    <a:pt x="54" y="348"/>
                  </a:lnTo>
                  <a:lnTo>
                    <a:pt x="47" y="349"/>
                  </a:lnTo>
                  <a:lnTo>
                    <a:pt x="39" y="351"/>
                  </a:lnTo>
                  <a:lnTo>
                    <a:pt x="31" y="352"/>
                  </a:lnTo>
                  <a:lnTo>
                    <a:pt x="24" y="354"/>
                  </a:lnTo>
                  <a:lnTo>
                    <a:pt x="17" y="355"/>
                  </a:lnTo>
                  <a:lnTo>
                    <a:pt x="11" y="357"/>
                  </a:lnTo>
                  <a:lnTo>
                    <a:pt x="5" y="359"/>
                  </a:lnTo>
                  <a:lnTo>
                    <a:pt x="1" y="361"/>
                  </a:lnTo>
                  <a:lnTo>
                    <a:pt x="1" y="360"/>
                  </a:lnTo>
                  <a:lnTo>
                    <a:pt x="1" y="359"/>
                  </a:lnTo>
                  <a:lnTo>
                    <a:pt x="0" y="357"/>
                  </a:lnTo>
                  <a:lnTo>
                    <a:pt x="0" y="356"/>
                  </a:lnTo>
                  <a:lnTo>
                    <a:pt x="24" y="345"/>
                  </a:lnTo>
                  <a:lnTo>
                    <a:pt x="42" y="329"/>
                  </a:lnTo>
                  <a:lnTo>
                    <a:pt x="55" y="309"/>
                  </a:lnTo>
                  <a:lnTo>
                    <a:pt x="64" y="287"/>
                  </a:lnTo>
                  <a:lnTo>
                    <a:pt x="69" y="265"/>
                  </a:lnTo>
                  <a:lnTo>
                    <a:pt x="71" y="244"/>
                  </a:lnTo>
                  <a:lnTo>
                    <a:pt x="72" y="226"/>
                  </a:lnTo>
                  <a:lnTo>
                    <a:pt x="72" y="213"/>
                  </a:lnTo>
                  <a:lnTo>
                    <a:pt x="72" y="202"/>
                  </a:lnTo>
                  <a:lnTo>
                    <a:pt x="69" y="187"/>
                  </a:lnTo>
                  <a:lnTo>
                    <a:pt x="65" y="172"/>
                  </a:lnTo>
                  <a:lnTo>
                    <a:pt x="61" y="155"/>
                  </a:lnTo>
                  <a:lnTo>
                    <a:pt x="70" y="152"/>
                  </a:lnTo>
                  <a:lnTo>
                    <a:pt x="81" y="147"/>
                  </a:lnTo>
                  <a:lnTo>
                    <a:pt x="93" y="137"/>
                  </a:lnTo>
                  <a:lnTo>
                    <a:pt x="104" y="126"/>
                  </a:lnTo>
                  <a:lnTo>
                    <a:pt x="114" y="112"/>
                  </a:lnTo>
                  <a:lnTo>
                    <a:pt x="119" y="96"/>
                  </a:lnTo>
                  <a:lnTo>
                    <a:pt x="120" y="80"/>
                  </a:lnTo>
                  <a:lnTo>
                    <a:pt x="117" y="64"/>
                  </a:lnTo>
                  <a:lnTo>
                    <a:pt x="130" y="62"/>
                  </a:lnTo>
                  <a:lnTo>
                    <a:pt x="145" y="58"/>
                  </a:lnTo>
                  <a:lnTo>
                    <a:pt x="163" y="52"/>
                  </a:lnTo>
                  <a:lnTo>
                    <a:pt x="181" y="43"/>
                  </a:lnTo>
                  <a:lnTo>
                    <a:pt x="200" y="34"/>
                  </a:lnTo>
                  <a:lnTo>
                    <a:pt x="216" y="22"/>
                  </a:lnTo>
                  <a:lnTo>
                    <a:pt x="229" y="12"/>
                  </a:lnTo>
                  <a:lnTo>
                    <a:pt x="238" y="0"/>
                  </a:lnTo>
                  <a:lnTo>
                    <a:pt x="237" y="14"/>
                  </a:lnTo>
                  <a:lnTo>
                    <a:pt x="239" y="30"/>
                  </a:lnTo>
                  <a:lnTo>
                    <a:pt x="242" y="47"/>
                  </a:lnTo>
                  <a:lnTo>
                    <a:pt x="248" y="65"/>
                  </a:lnTo>
                  <a:lnTo>
                    <a:pt x="256" y="82"/>
                  </a:lnTo>
                  <a:lnTo>
                    <a:pt x="267" y="97"/>
                  </a:lnTo>
                  <a:lnTo>
                    <a:pt x="279" y="110"/>
                  </a:lnTo>
                  <a:lnTo>
                    <a:pt x="293" y="119"/>
                  </a:lnTo>
                  <a:lnTo>
                    <a:pt x="284" y="120"/>
                  </a:lnTo>
                  <a:lnTo>
                    <a:pt x="274" y="124"/>
                  </a:lnTo>
                  <a:lnTo>
                    <a:pt x="266" y="128"/>
                  </a:lnTo>
                  <a:lnTo>
                    <a:pt x="257" y="135"/>
                  </a:lnTo>
                  <a:lnTo>
                    <a:pt x="252" y="142"/>
                  </a:lnTo>
                  <a:lnTo>
                    <a:pt x="249" y="152"/>
                  </a:lnTo>
                  <a:lnTo>
                    <a:pt x="251" y="163"/>
                  </a:lnTo>
                  <a:lnTo>
                    <a:pt x="256" y="175"/>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66" name="Freeform 297">
              <a:extLst>
                <a:ext uri="{FF2B5EF4-FFF2-40B4-BE49-F238E27FC236}">
                  <a16:creationId xmlns:a16="http://schemas.microsoft.com/office/drawing/2014/main" xmlns="" id="{8DF72436-0000-4CDE-88D5-D719F2ECC8FE}"/>
                </a:ext>
              </a:extLst>
            </p:cNvPr>
            <p:cNvSpPr>
              <a:spLocks/>
            </p:cNvSpPr>
            <p:nvPr/>
          </p:nvSpPr>
          <p:spPr bwMode="auto">
            <a:xfrm>
              <a:off x="2686" y="566"/>
              <a:ext cx="86" cy="176"/>
            </a:xfrm>
            <a:custGeom>
              <a:avLst/>
              <a:gdLst>
                <a:gd name="T0" fmla="*/ 2 w 173"/>
                <a:gd name="T1" fmla="*/ 11 h 351"/>
                <a:gd name="T2" fmla="*/ 2 w 173"/>
                <a:gd name="T3" fmla="*/ 11 h 351"/>
                <a:gd name="T4" fmla="*/ 2 w 173"/>
                <a:gd name="T5" fmla="*/ 11 h 351"/>
                <a:gd name="T6" fmla="*/ 1 w 173"/>
                <a:gd name="T7" fmla="*/ 11 h 351"/>
                <a:gd name="T8" fmla="*/ 1 w 173"/>
                <a:gd name="T9" fmla="*/ 11 h 351"/>
                <a:gd name="T10" fmla="*/ 2 w 173"/>
                <a:gd name="T11" fmla="*/ 10 h 351"/>
                <a:gd name="T12" fmla="*/ 2 w 173"/>
                <a:gd name="T13" fmla="*/ 10 h 351"/>
                <a:gd name="T14" fmla="*/ 3 w 173"/>
                <a:gd name="T15" fmla="*/ 10 h 351"/>
                <a:gd name="T16" fmla="*/ 3 w 173"/>
                <a:gd name="T17" fmla="*/ 10 h 351"/>
                <a:gd name="T18" fmla="*/ 3 w 173"/>
                <a:gd name="T19" fmla="*/ 9 h 351"/>
                <a:gd name="T20" fmla="*/ 3 w 173"/>
                <a:gd name="T21" fmla="*/ 9 h 351"/>
                <a:gd name="T22" fmla="*/ 3 w 173"/>
                <a:gd name="T23" fmla="*/ 9 h 351"/>
                <a:gd name="T24" fmla="*/ 2 w 173"/>
                <a:gd name="T25" fmla="*/ 9 h 351"/>
                <a:gd name="T26" fmla="*/ 2 w 173"/>
                <a:gd name="T27" fmla="*/ 9 h 351"/>
                <a:gd name="T28" fmla="*/ 2 w 173"/>
                <a:gd name="T29" fmla="*/ 9 h 351"/>
                <a:gd name="T30" fmla="*/ 1 w 173"/>
                <a:gd name="T31" fmla="*/ 9 h 351"/>
                <a:gd name="T32" fmla="*/ 1 w 173"/>
                <a:gd name="T33" fmla="*/ 10 h 351"/>
                <a:gd name="T34" fmla="*/ 1 w 173"/>
                <a:gd name="T35" fmla="*/ 10 h 351"/>
                <a:gd name="T36" fmla="*/ 1 w 173"/>
                <a:gd name="T37" fmla="*/ 10 h 351"/>
                <a:gd name="T38" fmla="*/ 1 w 173"/>
                <a:gd name="T39" fmla="*/ 10 h 351"/>
                <a:gd name="T40" fmla="*/ 1 w 173"/>
                <a:gd name="T41" fmla="*/ 10 h 351"/>
                <a:gd name="T42" fmla="*/ 1 w 173"/>
                <a:gd name="T43" fmla="*/ 9 h 351"/>
                <a:gd name="T44" fmla="*/ 1 w 173"/>
                <a:gd name="T45" fmla="*/ 9 h 351"/>
                <a:gd name="T46" fmla="*/ 1 w 173"/>
                <a:gd name="T47" fmla="*/ 8 h 351"/>
                <a:gd name="T48" fmla="*/ 1 w 173"/>
                <a:gd name="T49" fmla="*/ 8 h 351"/>
                <a:gd name="T50" fmla="*/ 1 w 173"/>
                <a:gd name="T51" fmla="*/ 8 h 351"/>
                <a:gd name="T52" fmla="*/ 1 w 173"/>
                <a:gd name="T53" fmla="*/ 8 h 351"/>
                <a:gd name="T54" fmla="*/ 1 w 173"/>
                <a:gd name="T55" fmla="*/ 8 h 351"/>
                <a:gd name="T56" fmla="*/ 1 w 173"/>
                <a:gd name="T57" fmla="*/ 7 h 351"/>
                <a:gd name="T58" fmla="*/ 0 w 173"/>
                <a:gd name="T59" fmla="*/ 8 h 351"/>
                <a:gd name="T60" fmla="*/ 0 w 173"/>
                <a:gd name="T61" fmla="*/ 8 h 351"/>
                <a:gd name="T62" fmla="*/ 0 w 173"/>
                <a:gd name="T63" fmla="*/ 8 h 351"/>
                <a:gd name="T64" fmla="*/ 0 w 173"/>
                <a:gd name="T65" fmla="*/ 7 h 351"/>
                <a:gd name="T66" fmla="*/ 0 w 173"/>
                <a:gd name="T67" fmla="*/ 5 h 351"/>
                <a:gd name="T68" fmla="*/ 1 w 173"/>
                <a:gd name="T69" fmla="*/ 3 h 351"/>
                <a:gd name="T70" fmla="*/ 3 w 173"/>
                <a:gd name="T71" fmla="*/ 1 h 351"/>
                <a:gd name="T72" fmla="*/ 4 w 173"/>
                <a:gd name="T73" fmla="*/ 1 h 351"/>
                <a:gd name="T74" fmla="*/ 5 w 173"/>
                <a:gd name="T75" fmla="*/ 1 h 351"/>
                <a:gd name="T76" fmla="*/ 5 w 173"/>
                <a:gd name="T77" fmla="*/ 0 h 351"/>
                <a:gd name="T78" fmla="*/ 5 w 173"/>
                <a:gd name="T79" fmla="*/ 1 h 351"/>
                <a:gd name="T80" fmla="*/ 4 w 173"/>
                <a:gd name="T81" fmla="*/ 1 h 351"/>
                <a:gd name="T82" fmla="*/ 4 w 173"/>
                <a:gd name="T83" fmla="*/ 2 h 351"/>
                <a:gd name="T84" fmla="*/ 4 w 173"/>
                <a:gd name="T85" fmla="*/ 4 h 351"/>
                <a:gd name="T86" fmla="*/ 4 w 173"/>
                <a:gd name="T87" fmla="*/ 5 h 351"/>
                <a:gd name="T88" fmla="*/ 5 w 173"/>
                <a:gd name="T89" fmla="*/ 6 h 351"/>
                <a:gd name="T90" fmla="*/ 5 w 173"/>
                <a:gd name="T91" fmla="*/ 7 h 351"/>
                <a:gd name="T92" fmla="*/ 5 w 173"/>
                <a:gd name="T93" fmla="*/ 7 h 351"/>
                <a:gd name="T94" fmla="*/ 5 w 173"/>
                <a:gd name="T95" fmla="*/ 9 h 351"/>
                <a:gd name="T96" fmla="*/ 4 w 173"/>
                <a:gd name="T97" fmla="*/ 10 h 351"/>
                <a:gd name="T98" fmla="*/ 3 w 173"/>
                <a:gd name="T99" fmla="*/ 11 h 3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73" h="351">
                  <a:moveTo>
                    <a:pt x="97" y="351"/>
                  </a:moveTo>
                  <a:lnTo>
                    <a:pt x="94" y="347"/>
                  </a:lnTo>
                  <a:lnTo>
                    <a:pt x="90" y="340"/>
                  </a:lnTo>
                  <a:lnTo>
                    <a:pt x="83" y="335"/>
                  </a:lnTo>
                  <a:lnTo>
                    <a:pt x="71" y="335"/>
                  </a:lnTo>
                  <a:lnTo>
                    <a:pt x="64" y="336"/>
                  </a:lnTo>
                  <a:lnTo>
                    <a:pt x="60" y="334"/>
                  </a:lnTo>
                  <a:lnTo>
                    <a:pt x="55" y="331"/>
                  </a:lnTo>
                  <a:lnTo>
                    <a:pt x="52" y="327"/>
                  </a:lnTo>
                  <a:lnTo>
                    <a:pt x="57" y="321"/>
                  </a:lnTo>
                  <a:lnTo>
                    <a:pt x="62" y="316"/>
                  </a:lnTo>
                  <a:lnTo>
                    <a:pt x="68" y="311"/>
                  </a:lnTo>
                  <a:lnTo>
                    <a:pt x="72" y="306"/>
                  </a:lnTo>
                  <a:lnTo>
                    <a:pt x="84" y="307"/>
                  </a:lnTo>
                  <a:lnTo>
                    <a:pt x="92" y="305"/>
                  </a:lnTo>
                  <a:lnTo>
                    <a:pt x="99" y="302"/>
                  </a:lnTo>
                  <a:lnTo>
                    <a:pt x="105" y="295"/>
                  </a:lnTo>
                  <a:lnTo>
                    <a:pt x="107" y="291"/>
                  </a:lnTo>
                  <a:lnTo>
                    <a:pt x="108" y="288"/>
                  </a:lnTo>
                  <a:lnTo>
                    <a:pt x="108" y="284"/>
                  </a:lnTo>
                  <a:lnTo>
                    <a:pt x="108" y="281"/>
                  </a:lnTo>
                  <a:lnTo>
                    <a:pt x="107" y="278"/>
                  </a:lnTo>
                  <a:lnTo>
                    <a:pt x="106" y="274"/>
                  </a:lnTo>
                  <a:lnTo>
                    <a:pt x="103" y="271"/>
                  </a:lnTo>
                  <a:lnTo>
                    <a:pt x="101" y="267"/>
                  </a:lnTo>
                  <a:lnTo>
                    <a:pt x="95" y="263"/>
                  </a:lnTo>
                  <a:lnTo>
                    <a:pt x="86" y="261"/>
                  </a:lnTo>
                  <a:lnTo>
                    <a:pt x="77" y="263"/>
                  </a:lnTo>
                  <a:lnTo>
                    <a:pt x="69" y="266"/>
                  </a:lnTo>
                  <a:lnTo>
                    <a:pt x="64" y="272"/>
                  </a:lnTo>
                  <a:lnTo>
                    <a:pt x="63" y="276"/>
                  </a:lnTo>
                  <a:lnTo>
                    <a:pt x="63" y="281"/>
                  </a:lnTo>
                  <a:lnTo>
                    <a:pt x="64" y="286"/>
                  </a:lnTo>
                  <a:lnTo>
                    <a:pt x="59" y="293"/>
                  </a:lnTo>
                  <a:lnTo>
                    <a:pt x="52" y="298"/>
                  </a:lnTo>
                  <a:lnTo>
                    <a:pt x="46" y="303"/>
                  </a:lnTo>
                  <a:lnTo>
                    <a:pt x="42" y="305"/>
                  </a:lnTo>
                  <a:lnTo>
                    <a:pt x="40" y="303"/>
                  </a:lnTo>
                  <a:lnTo>
                    <a:pt x="38" y="301"/>
                  </a:lnTo>
                  <a:lnTo>
                    <a:pt x="36" y="298"/>
                  </a:lnTo>
                  <a:lnTo>
                    <a:pt x="32" y="297"/>
                  </a:lnTo>
                  <a:lnTo>
                    <a:pt x="36" y="290"/>
                  </a:lnTo>
                  <a:lnTo>
                    <a:pt x="38" y="282"/>
                  </a:lnTo>
                  <a:lnTo>
                    <a:pt x="39" y="275"/>
                  </a:lnTo>
                  <a:lnTo>
                    <a:pt x="40" y="271"/>
                  </a:lnTo>
                  <a:lnTo>
                    <a:pt x="47" y="266"/>
                  </a:lnTo>
                  <a:lnTo>
                    <a:pt x="52" y="261"/>
                  </a:lnTo>
                  <a:lnTo>
                    <a:pt x="55" y="254"/>
                  </a:lnTo>
                  <a:lnTo>
                    <a:pt x="57" y="249"/>
                  </a:lnTo>
                  <a:lnTo>
                    <a:pt x="57" y="246"/>
                  </a:lnTo>
                  <a:lnTo>
                    <a:pt x="57" y="244"/>
                  </a:lnTo>
                  <a:lnTo>
                    <a:pt x="57" y="243"/>
                  </a:lnTo>
                  <a:lnTo>
                    <a:pt x="56" y="241"/>
                  </a:lnTo>
                  <a:lnTo>
                    <a:pt x="54" y="235"/>
                  </a:lnTo>
                  <a:lnTo>
                    <a:pt x="51" y="230"/>
                  </a:lnTo>
                  <a:lnTo>
                    <a:pt x="45" y="227"/>
                  </a:lnTo>
                  <a:lnTo>
                    <a:pt x="37" y="223"/>
                  </a:lnTo>
                  <a:lnTo>
                    <a:pt x="32" y="222"/>
                  </a:lnTo>
                  <a:lnTo>
                    <a:pt x="27" y="222"/>
                  </a:lnTo>
                  <a:lnTo>
                    <a:pt x="24" y="225"/>
                  </a:lnTo>
                  <a:lnTo>
                    <a:pt x="21" y="226"/>
                  </a:lnTo>
                  <a:lnTo>
                    <a:pt x="17" y="228"/>
                  </a:lnTo>
                  <a:lnTo>
                    <a:pt x="15" y="229"/>
                  </a:lnTo>
                  <a:lnTo>
                    <a:pt x="11" y="231"/>
                  </a:lnTo>
                  <a:lnTo>
                    <a:pt x="9" y="234"/>
                  </a:lnTo>
                  <a:lnTo>
                    <a:pt x="0" y="201"/>
                  </a:lnTo>
                  <a:lnTo>
                    <a:pt x="2" y="167"/>
                  </a:lnTo>
                  <a:lnTo>
                    <a:pt x="16" y="133"/>
                  </a:lnTo>
                  <a:lnTo>
                    <a:pt x="37" y="100"/>
                  </a:lnTo>
                  <a:lnTo>
                    <a:pt x="63" y="70"/>
                  </a:lnTo>
                  <a:lnTo>
                    <a:pt x="92" y="45"/>
                  </a:lnTo>
                  <a:lnTo>
                    <a:pt x="121" y="25"/>
                  </a:lnTo>
                  <a:lnTo>
                    <a:pt x="147" y="11"/>
                  </a:lnTo>
                  <a:lnTo>
                    <a:pt x="151" y="10"/>
                  </a:lnTo>
                  <a:lnTo>
                    <a:pt x="155" y="7"/>
                  </a:lnTo>
                  <a:lnTo>
                    <a:pt x="161" y="4"/>
                  </a:lnTo>
                  <a:lnTo>
                    <a:pt x="167" y="2"/>
                  </a:lnTo>
                  <a:lnTo>
                    <a:pt x="170" y="0"/>
                  </a:lnTo>
                  <a:lnTo>
                    <a:pt x="173" y="0"/>
                  </a:lnTo>
                  <a:lnTo>
                    <a:pt x="173" y="2"/>
                  </a:lnTo>
                  <a:lnTo>
                    <a:pt x="169" y="8"/>
                  </a:lnTo>
                  <a:lnTo>
                    <a:pt x="159" y="23"/>
                  </a:lnTo>
                  <a:lnTo>
                    <a:pt x="150" y="42"/>
                  </a:lnTo>
                  <a:lnTo>
                    <a:pt x="143" y="63"/>
                  </a:lnTo>
                  <a:lnTo>
                    <a:pt x="140" y="84"/>
                  </a:lnTo>
                  <a:lnTo>
                    <a:pt x="143" y="97"/>
                  </a:lnTo>
                  <a:lnTo>
                    <a:pt x="146" y="113"/>
                  </a:lnTo>
                  <a:lnTo>
                    <a:pt x="152" y="130"/>
                  </a:lnTo>
                  <a:lnTo>
                    <a:pt x="158" y="150"/>
                  </a:lnTo>
                  <a:lnTo>
                    <a:pt x="162" y="167"/>
                  </a:lnTo>
                  <a:lnTo>
                    <a:pt x="166" y="182"/>
                  </a:lnTo>
                  <a:lnTo>
                    <a:pt x="169" y="197"/>
                  </a:lnTo>
                  <a:lnTo>
                    <a:pt x="169" y="208"/>
                  </a:lnTo>
                  <a:lnTo>
                    <a:pt x="169" y="221"/>
                  </a:lnTo>
                  <a:lnTo>
                    <a:pt x="168" y="239"/>
                  </a:lnTo>
                  <a:lnTo>
                    <a:pt x="166" y="260"/>
                  </a:lnTo>
                  <a:lnTo>
                    <a:pt x="161" y="282"/>
                  </a:lnTo>
                  <a:lnTo>
                    <a:pt x="152" y="304"/>
                  </a:lnTo>
                  <a:lnTo>
                    <a:pt x="139" y="324"/>
                  </a:lnTo>
                  <a:lnTo>
                    <a:pt x="121" y="340"/>
                  </a:lnTo>
                  <a:lnTo>
                    <a:pt x="97" y="351"/>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67" name="Freeform 298">
              <a:extLst>
                <a:ext uri="{FF2B5EF4-FFF2-40B4-BE49-F238E27FC236}">
                  <a16:creationId xmlns:a16="http://schemas.microsoft.com/office/drawing/2014/main" xmlns="" id="{19E871D9-836C-43E0-9BA8-D4BE4F0A30DB}"/>
                </a:ext>
              </a:extLst>
            </p:cNvPr>
            <p:cNvSpPr>
              <a:spLocks/>
            </p:cNvSpPr>
            <p:nvPr/>
          </p:nvSpPr>
          <p:spPr bwMode="auto">
            <a:xfrm>
              <a:off x="2551" y="651"/>
              <a:ext cx="422" cy="296"/>
            </a:xfrm>
            <a:custGeom>
              <a:avLst/>
              <a:gdLst>
                <a:gd name="T0" fmla="*/ 13 w 844"/>
                <a:gd name="T1" fmla="*/ 15 h 593"/>
                <a:gd name="T2" fmla="*/ 12 w 844"/>
                <a:gd name="T3" fmla="*/ 17 h 593"/>
                <a:gd name="T4" fmla="*/ 11 w 844"/>
                <a:gd name="T5" fmla="*/ 17 h 593"/>
                <a:gd name="T6" fmla="*/ 10 w 844"/>
                <a:gd name="T7" fmla="*/ 15 h 593"/>
                <a:gd name="T8" fmla="*/ 9 w 844"/>
                <a:gd name="T9" fmla="*/ 14 h 593"/>
                <a:gd name="T10" fmla="*/ 8 w 844"/>
                <a:gd name="T11" fmla="*/ 13 h 593"/>
                <a:gd name="T12" fmla="*/ 8 w 844"/>
                <a:gd name="T13" fmla="*/ 9 h 593"/>
                <a:gd name="T14" fmla="*/ 10 w 844"/>
                <a:gd name="T15" fmla="*/ 7 h 593"/>
                <a:gd name="T16" fmla="*/ 10 w 844"/>
                <a:gd name="T17" fmla="*/ 6 h 593"/>
                <a:gd name="T18" fmla="*/ 9 w 844"/>
                <a:gd name="T19" fmla="*/ 7 h 593"/>
                <a:gd name="T20" fmla="*/ 8 w 844"/>
                <a:gd name="T21" fmla="*/ 10 h 593"/>
                <a:gd name="T22" fmla="*/ 5 w 844"/>
                <a:gd name="T23" fmla="*/ 11 h 593"/>
                <a:gd name="T24" fmla="*/ 3 w 844"/>
                <a:gd name="T25" fmla="*/ 11 h 593"/>
                <a:gd name="T26" fmla="*/ 2 w 844"/>
                <a:gd name="T27" fmla="*/ 10 h 593"/>
                <a:gd name="T28" fmla="*/ 1 w 844"/>
                <a:gd name="T29" fmla="*/ 9 h 593"/>
                <a:gd name="T30" fmla="*/ 3 w 844"/>
                <a:gd name="T31" fmla="*/ 8 h 593"/>
                <a:gd name="T32" fmla="*/ 5 w 844"/>
                <a:gd name="T33" fmla="*/ 6 h 593"/>
                <a:gd name="T34" fmla="*/ 7 w 844"/>
                <a:gd name="T35" fmla="*/ 5 h 593"/>
                <a:gd name="T36" fmla="*/ 8 w 844"/>
                <a:gd name="T37" fmla="*/ 5 h 593"/>
                <a:gd name="T38" fmla="*/ 9 w 844"/>
                <a:gd name="T39" fmla="*/ 5 h 593"/>
                <a:gd name="T40" fmla="*/ 8 w 844"/>
                <a:gd name="T41" fmla="*/ 6 h 593"/>
                <a:gd name="T42" fmla="*/ 8 w 844"/>
                <a:gd name="T43" fmla="*/ 7 h 593"/>
                <a:gd name="T44" fmla="*/ 9 w 844"/>
                <a:gd name="T45" fmla="*/ 7 h 593"/>
                <a:gd name="T46" fmla="*/ 9 w 844"/>
                <a:gd name="T47" fmla="*/ 6 h 593"/>
                <a:gd name="T48" fmla="*/ 9 w 844"/>
                <a:gd name="T49" fmla="*/ 5 h 593"/>
                <a:gd name="T50" fmla="*/ 10 w 844"/>
                <a:gd name="T51" fmla="*/ 6 h 593"/>
                <a:gd name="T52" fmla="*/ 11 w 844"/>
                <a:gd name="T53" fmla="*/ 6 h 593"/>
                <a:gd name="T54" fmla="*/ 12 w 844"/>
                <a:gd name="T55" fmla="*/ 6 h 593"/>
                <a:gd name="T56" fmla="*/ 13 w 844"/>
                <a:gd name="T57" fmla="*/ 5 h 593"/>
                <a:gd name="T58" fmla="*/ 14 w 844"/>
                <a:gd name="T59" fmla="*/ 5 h 593"/>
                <a:gd name="T60" fmla="*/ 15 w 844"/>
                <a:gd name="T61" fmla="*/ 3 h 593"/>
                <a:gd name="T62" fmla="*/ 17 w 844"/>
                <a:gd name="T63" fmla="*/ 0 h 593"/>
                <a:gd name="T64" fmla="*/ 20 w 844"/>
                <a:gd name="T65" fmla="*/ 0 h 593"/>
                <a:gd name="T66" fmla="*/ 22 w 844"/>
                <a:gd name="T67" fmla="*/ 0 h 593"/>
                <a:gd name="T68" fmla="*/ 24 w 844"/>
                <a:gd name="T69" fmla="*/ 1 h 593"/>
                <a:gd name="T70" fmla="*/ 26 w 844"/>
                <a:gd name="T71" fmla="*/ 1 h 593"/>
                <a:gd name="T72" fmla="*/ 27 w 844"/>
                <a:gd name="T73" fmla="*/ 1 h 593"/>
                <a:gd name="T74" fmla="*/ 24 w 844"/>
                <a:gd name="T75" fmla="*/ 5 h 593"/>
                <a:gd name="T76" fmla="*/ 21 w 844"/>
                <a:gd name="T77" fmla="*/ 6 h 593"/>
                <a:gd name="T78" fmla="*/ 18 w 844"/>
                <a:gd name="T79" fmla="*/ 7 h 593"/>
                <a:gd name="T80" fmla="*/ 16 w 844"/>
                <a:gd name="T81" fmla="*/ 7 h 593"/>
                <a:gd name="T82" fmla="*/ 14 w 844"/>
                <a:gd name="T83" fmla="*/ 6 h 593"/>
                <a:gd name="T84" fmla="*/ 13 w 844"/>
                <a:gd name="T85" fmla="*/ 5 h 593"/>
                <a:gd name="T86" fmla="*/ 12 w 844"/>
                <a:gd name="T87" fmla="*/ 6 h 593"/>
                <a:gd name="T88" fmla="*/ 12 w 844"/>
                <a:gd name="T89" fmla="*/ 6 h 593"/>
                <a:gd name="T90" fmla="*/ 13 w 844"/>
                <a:gd name="T91" fmla="*/ 6 h 593"/>
                <a:gd name="T92" fmla="*/ 14 w 844"/>
                <a:gd name="T93" fmla="*/ 6 h 593"/>
                <a:gd name="T94" fmla="*/ 17 w 844"/>
                <a:gd name="T95" fmla="*/ 7 h 593"/>
                <a:gd name="T96" fmla="*/ 19 w 844"/>
                <a:gd name="T97" fmla="*/ 9 h 593"/>
                <a:gd name="T98" fmla="*/ 20 w 844"/>
                <a:gd name="T99" fmla="*/ 12 h 593"/>
                <a:gd name="T100" fmla="*/ 19 w 844"/>
                <a:gd name="T101" fmla="*/ 13 h 593"/>
                <a:gd name="T102" fmla="*/ 16 w 844"/>
                <a:gd name="T103" fmla="*/ 12 h 593"/>
                <a:gd name="T104" fmla="*/ 14 w 844"/>
                <a:gd name="T105" fmla="*/ 12 h 593"/>
                <a:gd name="T106" fmla="*/ 13 w 844"/>
                <a:gd name="T107" fmla="*/ 10 h 593"/>
                <a:gd name="T108" fmla="*/ 12 w 844"/>
                <a:gd name="T109" fmla="*/ 7 h 593"/>
                <a:gd name="T110" fmla="*/ 11 w 844"/>
                <a:gd name="T111" fmla="*/ 6 h 593"/>
                <a:gd name="T112" fmla="*/ 10 w 844"/>
                <a:gd name="T113" fmla="*/ 6 h 593"/>
                <a:gd name="T114" fmla="*/ 11 w 844"/>
                <a:gd name="T115" fmla="*/ 7 h 593"/>
                <a:gd name="T116" fmla="*/ 12 w 844"/>
                <a:gd name="T117" fmla="*/ 9 h 59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44" h="593">
                  <a:moveTo>
                    <a:pt x="402" y="349"/>
                  </a:moveTo>
                  <a:lnTo>
                    <a:pt x="410" y="391"/>
                  </a:lnTo>
                  <a:lnTo>
                    <a:pt x="410" y="435"/>
                  </a:lnTo>
                  <a:lnTo>
                    <a:pt x="404" y="474"/>
                  </a:lnTo>
                  <a:lnTo>
                    <a:pt x="391" y="505"/>
                  </a:lnTo>
                  <a:lnTo>
                    <a:pt x="383" y="517"/>
                  </a:lnTo>
                  <a:lnTo>
                    <a:pt x="376" y="528"/>
                  </a:lnTo>
                  <a:lnTo>
                    <a:pt x="369" y="538"/>
                  </a:lnTo>
                  <a:lnTo>
                    <a:pt x="363" y="549"/>
                  </a:lnTo>
                  <a:lnTo>
                    <a:pt x="357" y="558"/>
                  </a:lnTo>
                  <a:lnTo>
                    <a:pt x="353" y="570"/>
                  </a:lnTo>
                  <a:lnTo>
                    <a:pt x="349" y="580"/>
                  </a:lnTo>
                  <a:lnTo>
                    <a:pt x="346" y="593"/>
                  </a:lnTo>
                  <a:lnTo>
                    <a:pt x="343" y="585"/>
                  </a:lnTo>
                  <a:lnTo>
                    <a:pt x="340" y="573"/>
                  </a:lnTo>
                  <a:lnTo>
                    <a:pt x="333" y="560"/>
                  </a:lnTo>
                  <a:lnTo>
                    <a:pt x="326" y="545"/>
                  </a:lnTo>
                  <a:lnTo>
                    <a:pt x="316" y="530"/>
                  </a:lnTo>
                  <a:lnTo>
                    <a:pt x="307" y="515"/>
                  </a:lnTo>
                  <a:lnTo>
                    <a:pt x="295" y="504"/>
                  </a:lnTo>
                  <a:lnTo>
                    <a:pt x="285" y="494"/>
                  </a:lnTo>
                  <a:lnTo>
                    <a:pt x="279" y="489"/>
                  </a:lnTo>
                  <a:lnTo>
                    <a:pt x="273" y="484"/>
                  </a:lnTo>
                  <a:lnTo>
                    <a:pt x="269" y="480"/>
                  </a:lnTo>
                  <a:lnTo>
                    <a:pt x="264" y="475"/>
                  </a:lnTo>
                  <a:lnTo>
                    <a:pt x="260" y="469"/>
                  </a:lnTo>
                  <a:lnTo>
                    <a:pt x="257" y="465"/>
                  </a:lnTo>
                  <a:lnTo>
                    <a:pt x="254" y="459"/>
                  </a:lnTo>
                  <a:lnTo>
                    <a:pt x="250" y="454"/>
                  </a:lnTo>
                  <a:lnTo>
                    <a:pt x="239" y="421"/>
                  </a:lnTo>
                  <a:lnTo>
                    <a:pt x="235" y="389"/>
                  </a:lnTo>
                  <a:lnTo>
                    <a:pt x="236" y="360"/>
                  </a:lnTo>
                  <a:lnTo>
                    <a:pt x="241" y="338"/>
                  </a:lnTo>
                  <a:lnTo>
                    <a:pt x="244" y="326"/>
                  </a:lnTo>
                  <a:lnTo>
                    <a:pt x="250" y="316"/>
                  </a:lnTo>
                  <a:lnTo>
                    <a:pt x="257" y="305"/>
                  </a:lnTo>
                  <a:lnTo>
                    <a:pt x="265" y="292"/>
                  </a:lnTo>
                  <a:lnTo>
                    <a:pt x="274" y="280"/>
                  </a:lnTo>
                  <a:lnTo>
                    <a:pt x="284" y="268"/>
                  </a:lnTo>
                  <a:lnTo>
                    <a:pt x="292" y="254"/>
                  </a:lnTo>
                  <a:lnTo>
                    <a:pt x="300" y="240"/>
                  </a:lnTo>
                  <a:lnTo>
                    <a:pt x="302" y="231"/>
                  </a:lnTo>
                  <a:lnTo>
                    <a:pt x="303" y="220"/>
                  </a:lnTo>
                  <a:lnTo>
                    <a:pt x="301" y="214"/>
                  </a:lnTo>
                  <a:lnTo>
                    <a:pt x="298" y="211"/>
                  </a:lnTo>
                  <a:lnTo>
                    <a:pt x="292" y="216"/>
                  </a:lnTo>
                  <a:lnTo>
                    <a:pt x="287" y="224"/>
                  </a:lnTo>
                  <a:lnTo>
                    <a:pt x="284" y="232"/>
                  </a:lnTo>
                  <a:lnTo>
                    <a:pt x="281" y="240"/>
                  </a:lnTo>
                  <a:lnTo>
                    <a:pt x="278" y="253"/>
                  </a:lnTo>
                  <a:lnTo>
                    <a:pt x="273" y="264"/>
                  </a:lnTo>
                  <a:lnTo>
                    <a:pt x="267" y="276"/>
                  </a:lnTo>
                  <a:lnTo>
                    <a:pt x="262" y="286"/>
                  </a:lnTo>
                  <a:lnTo>
                    <a:pt x="247" y="306"/>
                  </a:lnTo>
                  <a:lnTo>
                    <a:pt x="231" y="323"/>
                  </a:lnTo>
                  <a:lnTo>
                    <a:pt x="212" y="337"/>
                  </a:lnTo>
                  <a:lnTo>
                    <a:pt x="194" y="347"/>
                  </a:lnTo>
                  <a:lnTo>
                    <a:pt x="174" y="355"/>
                  </a:lnTo>
                  <a:lnTo>
                    <a:pt x="155" y="361"/>
                  </a:lnTo>
                  <a:lnTo>
                    <a:pt x="136" y="363"/>
                  </a:lnTo>
                  <a:lnTo>
                    <a:pt x="118" y="363"/>
                  </a:lnTo>
                  <a:lnTo>
                    <a:pt x="112" y="362"/>
                  </a:lnTo>
                  <a:lnTo>
                    <a:pt x="106" y="361"/>
                  </a:lnTo>
                  <a:lnTo>
                    <a:pt x="100" y="360"/>
                  </a:lnTo>
                  <a:lnTo>
                    <a:pt x="95" y="359"/>
                  </a:lnTo>
                  <a:lnTo>
                    <a:pt x="84" y="354"/>
                  </a:lnTo>
                  <a:lnTo>
                    <a:pt x="74" y="351"/>
                  </a:lnTo>
                  <a:lnTo>
                    <a:pt x="64" y="345"/>
                  </a:lnTo>
                  <a:lnTo>
                    <a:pt x="53" y="340"/>
                  </a:lnTo>
                  <a:lnTo>
                    <a:pt x="42" y="335"/>
                  </a:lnTo>
                  <a:lnTo>
                    <a:pt x="29" y="329"/>
                  </a:lnTo>
                  <a:lnTo>
                    <a:pt x="15" y="323"/>
                  </a:lnTo>
                  <a:lnTo>
                    <a:pt x="0" y="316"/>
                  </a:lnTo>
                  <a:lnTo>
                    <a:pt x="8" y="314"/>
                  </a:lnTo>
                  <a:lnTo>
                    <a:pt x="19" y="311"/>
                  </a:lnTo>
                  <a:lnTo>
                    <a:pt x="30" y="308"/>
                  </a:lnTo>
                  <a:lnTo>
                    <a:pt x="42" y="303"/>
                  </a:lnTo>
                  <a:lnTo>
                    <a:pt x="53" y="298"/>
                  </a:lnTo>
                  <a:lnTo>
                    <a:pt x="64" y="291"/>
                  </a:lnTo>
                  <a:lnTo>
                    <a:pt x="72" y="283"/>
                  </a:lnTo>
                  <a:lnTo>
                    <a:pt x="79" y="272"/>
                  </a:lnTo>
                  <a:lnTo>
                    <a:pt x="87" y="257"/>
                  </a:lnTo>
                  <a:lnTo>
                    <a:pt x="99" y="240"/>
                  </a:lnTo>
                  <a:lnTo>
                    <a:pt x="113" y="223"/>
                  </a:lnTo>
                  <a:lnTo>
                    <a:pt x="130" y="208"/>
                  </a:lnTo>
                  <a:lnTo>
                    <a:pt x="149" y="195"/>
                  </a:lnTo>
                  <a:lnTo>
                    <a:pt x="170" y="186"/>
                  </a:lnTo>
                  <a:lnTo>
                    <a:pt x="190" y="182"/>
                  </a:lnTo>
                  <a:lnTo>
                    <a:pt x="212" y="185"/>
                  </a:lnTo>
                  <a:lnTo>
                    <a:pt x="216" y="187"/>
                  </a:lnTo>
                  <a:lnTo>
                    <a:pt x="221" y="189"/>
                  </a:lnTo>
                  <a:lnTo>
                    <a:pt x="226" y="190"/>
                  </a:lnTo>
                  <a:lnTo>
                    <a:pt x="232" y="190"/>
                  </a:lnTo>
                  <a:lnTo>
                    <a:pt x="237" y="189"/>
                  </a:lnTo>
                  <a:lnTo>
                    <a:pt x="242" y="188"/>
                  </a:lnTo>
                  <a:lnTo>
                    <a:pt x="246" y="186"/>
                  </a:lnTo>
                  <a:lnTo>
                    <a:pt x="248" y="184"/>
                  </a:lnTo>
                  <a:lnTo>
                    <a:pt x="251" y="180"/>
                  </a:lnTo>
                  <a:lnTo>
                    <a:pt x="257" y="179"/>
                  </a:lnTo>
                  <a:lnTo>
                    <a:pt x="262" y="181"/>
                  </a:lnTo>
                  <a:lnTo>
                    <a:pt x="265" y="182"/>
                  </a:lnTo>
                  <a:lnTo>
                    <a:pt x="258" y="189"/>
                  </a:lnTo>
                  <a:lnTo>
                    <a:pt x="251" y="197"/>
                  </a:lnTo>
                  <a:lnTo>
                    <a:pt x="247" y="208"/>
                  </a:lnTo>
                  <a:lnTo>
                    <a:pt x="244" y="216"/>
                  </a:lnTo>
                  <a:lnTo>
                    <a:pt x="244" y="218"/>
                  </a:lnTo>
                  <a:lnTo>
                    <a:pt x="246" y="220"/>
                  </a:lnTo>
                  <a:lnTo>
                    <a:pt x="247" y="222"/>
                  </a:lnTo>
                  <a:lnTo>
                    <a:pt x="248" y="224"/>
                  </a:lnTo>
                  <a:lnTo>
                    <a:pt x="250" y="225"/>
                  </a:lnTo>
                  <a:lnTo>
                    <a:pt x="251" y="226"/>
                  </a:lnTo>
                  <a:lnTo>
                    <a:pt x="254" y="227"/>
                  </a:lnTo>
                  <a:lnTo>
                    <a:pt x="255" y="227"/>
                  </a:lnTo>
                  <a:lnTo>
                    <a:pt x="263" y="229"/>
                  </a:lnTo>
                  <a:lnTo>
                    <a:pt x="271" y="227"/>
                  </a:lnTo>
                  <a:lnTo>
                    <a:pt x="278" y="224"/>
                  </a:lnTo>
                  <a:lnTo>
                    <a:pt x="284" y="219"/>
                  </a:lnTo>
                  <a:lnTo>
                    <a:pt x="287" y="211"/>
                  </a:lnTo>
                  <a:lnTo>
                    <a:pt x="287" y="202"/>
                  </a:lnTo>
                  <a:lnTo>
                    <a:pt x="286" y="194"/>
                  </a:lnTo>
                  <a:lnTo>
                    <a:pt x="282" y="187"/>
                  </a:lnTo>
                  <a:lnTo>
                    <a:pt x="280" y="184"/>
                  </a:lnTo>
                  <a:lnTo>
                    <a:pt x="280" y="180"/>
                  </a:lnTo>
                  <a:lnTo>
                    <a:pt x="282" y="178"/>
                  </a:lnTo>
                  <a:lnTo>
                    <a:pt x="285" y="177"/>
                  </a:lnTo>
                  <a:lnTo>
                    <a:pt x="287" y="178"/>
                  </a:lnTo>
                  <a:lnTo>
                    <a:pt x="289" y="180"/>
                  </a:lnTo>
                  <a:lnTo>
                    <a:pt x="290" y="186"/>
                  </a:lnTo>
                  <a:lnTo>
                    <a:pt x="292" y="192"/>
                  </a:lnTo>
                  <a:lnTo>
                    <a:pt x="294" y="197"/>
                  </a:lnTo>
                  <a:lnTo>
                    <a:pt x="298" y="203"/>
                  </a:lnTo>
                  <a:lnTo>
                    <a:pt x="308" y="204"/>
                  </a:lnTo>
                  <a:lnTo>
                    <a:pt x="319" y="197"/>
                  </a:lnTo>
                  <a:lnTo>
                    <a:pt x="324" y="202"/>
                  </a:lnTo>
                  <a:lnTo>
                    <a:pt x="330" y="205"/>
                  </a:lnTo>
                  <a:lnTo>
                    <a:pt x="336" y="208"/>
                  </a:lnTo>
                  <a:lnTo>
                    <a:pt x="345" y="209"/>
                  </a:lnTo>
                  <a:lnTo>
                    <a:pt x="351" y="207"/>
                  </a:lnTo>
                  <a:lnTo>
                    <a:pt x="358" y="203"/>
                  </a:lnTo>
                  <a:lnTo>
                    <a:pt x="364" y="196"/>
                  </a:lnTo>
                  <a:lnTo>
                    <a:pt x="369" y="186"/>
                  </a:lnTo>
                  <a:lnTo>
                    <a:pt x="373" y="184"/>
                  </a:lnTo>
                  <a:lnTo>
                    <a:pt x="379" y="182"/>
                  </a:lnTo>
                  <a:lnTo>
                    <a:pt x="385" y="180"/>
                  </a:lnTo>
                  <a:lnTo>
                    <a:pt x="392" y="179"/>
                  </a:lnTo>
                  <a:lnTo>
                    <a:pt x="399" y="177"/>
                  </a:lnTo>
                  <a:lnTo>
                    <a:pt x="407" y="176"/>
                  </a:lnTo>
                  <a:lnTo>
                    <a:pt x="415" y="174"/>
                  </a:lnTo>
                  <a:lnTo>
                    <a:pt x="422" y="173"/>
                  </a:lnTo>
                  <a:lnTo>
                    <a:pt x="429" y="171"/>
                  </a:lnTo>
                  <a:lnTo>
                    <a:pt x="433" y="166"/>
                  </a:lnTo>
                  <a:lnTo>
                    <a:pt x="439" y="158"/>
                  </a:lnTo>
                  <a:lnTo>
                    <a:pt x="444" y="149"/>
                  </a:lnTo>
                  <a:lnTo>
                    <a:pt x="448" y="139"/>
                  </a:lnTo>
                  <a:lnTo>
                    <a:pt x="453" y="126"/>
                  </a:lnTo>
                  <a:lnTo>
                    <a:pt x="457" y="111"/>
                  </a:lnTo>
                  <a:lnTo>
                    <a:pt x="463" y="95"/>
                  </a:lnTo>
                  <a:lnTo>
                    <a:pt x="480" y="60"/>
                  </a:lnTo>
                  <a:lnTo>
                    <a:pt x="502" y="36"/>
                  </a:lnTo>
                  <a:lnTo>
                    <a:pt x="528" y="19"/>
                  </a:lnTo>
                  <a:lnTo>
                    <a:pt x="553" y="8"/>
                  </a:lnTo>
                  <a:lnTo>
                    <a:pt x="577" y="3"/>
                  </a:lnTo>
                  <a:lnTo>
                    <a:pt x="598" y="0"/>
                  </a:lnTo>
                  <a:lnTo>
                    <a:pt x="615" y="0"/>
                  </a:lnTo>
                  <a:lnTo>
                    <a:pt x="624" y="0"/>
                  </a:lnTo>
                  <a:lnTo>
                    <a:pt x="631" y="0"/>
                  </a:lnTo>
                  <a:lnTo>
                    <a:pt x="642" y="2"/>
                  </a:lnTo>
                  <a:lnTo>
                    <a:pt x="654" y="3"/>
                  </a:lnTo>
                  <a:lnTo>
                    <a:pt x="667" y="5"/>
                  </a:lnTo>
                  <a:lnTo>
                    <a:pt x="682" y="8"/>
                  </a:lnTo>
                  <a:lnTo>
                    <a:pt x="697" y="13"/>
                  </a:lnTo>
                  <a:lnTo>
                    <a:pt x="711" y="19"/>
                  </a:lnTo>
                  <a:lnTo>
                    <a:pt x="723" y="25"/>
                  </a:lnTo>
                  <a:lnTo>
                    <a:pt x="736" y="30"/>
                  </a:lnTo>
                  <a:lnTo>
                    <a:pt x="750" y="35"/>
                  </a:lnTo>
                  <a:lnTo>
                    <a:pt x="764" y="38"/>
                  </a:lnTo>
                  <a:lnTo>
                    <a:pt x="779" y="40"/>
                  </a:lnTo>
                  <a:lnTo>
                    <a:pt x="792" y="41"/>
                  </a:lnTo>
                  <a:lnTo>
                    <a:pt x="806" y="42"/>
                  </a:lnTo>
                  <a:lnTo>
                    <a:pt x="819" y="42"/>
                  </a:lnTo>
                  <a:lnTo>
                    <a:pt x="830" y="41"/>
                  </a:lnTo>
                  <a:lnTo>
                    <a:pt x="844" y="41"/>
                  </a:lnTo>
                  <a:lnTo>
                    <a:pt x="844" y="45"/>
                  </a:lnTo>
                  <a:lnTo>
                    <a:pt x="838" y="52"/>
                  </a:lnTo>
                  <a:lnTo>
                    <a:pt x="833" y="58"/>
                  </a:lnTo>
                  <a:lnTo>
                    <a:pt x="820" y="75"/>
                  </a:lnTo>
                  <a:lnTo>
                    <a:pt x="805" y="96"/>
                  </a:lnTo>
                  <a:lnTo>
                    <a:pt x="788" y="119"/>
                  </a:lnTo>
                  <a:lnTo>
                    <a:pt x="768" y="143"/>
                  </a:lnTo>
                  <a:lnTo>
                    <a:pt x="749" y="165"/>
                  </a:lnTo>
                  <a:lnTo>
                    <a:pt x="729" y="185"/>
                  </a:lnTo>
                  <a:lnTo>
                    <a:pt x="710" y="200"/>
                  </a:lnTo>
                  <a:lnTo>
                    <a:pt x="691" y="208"/>
                  </a:lnTo>
                  <a:lnTo>
                    <a:pt x="680" y="211"/>
                  </a:lnTo>
                  <a:lnTo>
                    <a:pt x="665" y="217"/>
                  </a:lnTo>
                  <a:lnTo>
                    <a:pt x="647" y="223"/>
                  </a:lnTo>
                  <a:lnTo>
                    <a:pt x="630" y="229"/>
                  </a:lnTo>
                  <a:lnTo>
                    <a:pt x="610" y="234"/>
                  </a:lnTo>
                  <a:lnTo>
                    <a:pt x="593" y="239"/>
                  </a:lnTo>
                  <a:lnTo>
                    <a:pt x="576" y="242"/>
                  </a:lnTo>
                  <a:lnTo>
                    <a:pt x="561" y="243"/>
                  </a:lnTo>
                  <a:lnTo>
                    <a:pt x="546" y="242"/>
                  </a:lnTo>
                  <a:lnTo>
                    <a:pt x="530" y="239"/>
                  </a:lnTo>
                  <a:lnTo>
                    <a:pt x="513" y="234"/>
                  </a:lnTo>
                  <a:lnTo>
                    <a:pt x="495" y="229"/>
                  </a:lnTo>
                  <a:lnTo>
                    <a:pt x="479" y="223"/>
                  </a:lnTo>
                  <a:lnTo>
                    <a:pt x="465" y="217"/>
                  </a:lnTo>
                  <a:lnTo>
                    <a:pt x="455" y="212"/>
                  </a:lnTo>
                  <a:lnTo>
                    <a:pt x="449" y="209"/>
                  </a:lnTo>
                  <a:lnTo>
                    <a:pt x="442" y="204"/>
                  </a:lnTo>
                  <a:lnTo>
                    <a:pt x="437" y="200"/>
                  </a:lnTo>
                  <a:lnTo>
                    <a:pt x="431" y="196"/>
                  </a:lnTo>
                  <a:lnTo>
                    <a:pt x="424" y="192"/>
                  </a:lnTo>
                  <a:lnTo>
                    <a:pt x="419" y="190"/>
                  </a:lnTo>
                  <a:lnTo>
                    <a:pt x="414" y="190"/>
                  </a:lnTo>
                  <a:lnTo>
                    <a:pt x="406" y="190"/>
                  </a:lnTo>
                  <a:lnTo>
                    <a:pt x="399" y="192"/>
                  </a:lnTo>
                  <a:lnTo>
                    <a:pt x="392" y="194"/>
                  </a:lnTo>
                  <a:lnTo>
                    <a:pt x="384" y="195"/>
                  </a:lnTo>
                  <a:lnTo>
                    <a:pt x="378" y="197"/>
                  </a:lnTo>
                  <a:lnTo>
                    <a:pt x="373" y="200"/>
                  </a:lnTo>
                  <a:lnTo>
                    <a:pt x="368" y="204"/>
                  </a:lnTo>
                  <a:lnTo>
                    <a:pt x="366" y="209"/>
                  </a:lnTo>
                  <a:lnTo>
                    <a:pt x="368" y="212"/>
                  </a:lnTo>
                  <a:lnTo>
                    <a:pt x="372" y="215"/>
                  </a:lnTo>
                  <a:lnTo>
                    <a:pt x="377" y="216"/>
                  </a:lnTo>
                  <a:lnTo>
                    <a:pt x="383" y="216"/>
                  </a:lnTo>
                  <a:lnTo>
                    <a:pt x="389" y="216"/>
                  </a:lnTo>
                  <a:lnTo>
                    <a:pt x="396" y="216"/>
                  </a:lnTo>
                  <a:lnTo>
                    <a:pt x="406" y="215"/>
                  </a:lnTo>
                  <a:lnTo>
                    <a:pt x="414" y="214"/>
                  </a:lnTo>
                  <a:lnTo>
                    <a:pt x="423" y="212"/>
                  </a:lnTo>
                  <a:lnTo>
                    <a:pt x="431" y="211"/>
                  </a:lnTo>
                  <a:lnTo>
                    <a:pt x="439" y="210"/>
                  </a:lnTo>
                  <a:lnTo>
                    <a:pt x="448" y="210"/>
                  </a:lnTo>
                  <a:lnTo>
                    <a:pt x="457" y="210"/>
                  </a:lnTo>
                  <a:lnTo>
                    <a:pt x="468" y="212"/>
                  </a:lnTo>
                  <a:lnTo>
                    <a:pt x="482" y="216"/>
                  </a:lnTo>
                  <a:lnTo>
                    <a:pt x="498" y="222"/>
                  </a:lnTo>
                  <a:lnTo>
                    <a:pt x="516" y="230"/>
                  </a:lnTo>
                  <a:lnTo>
                    <a:pt x="539" y="240"/>
                  </a:lnTo>
                  <a:lnTo>
                    <a:pt x="556" y="252"/>
                  </a:lnTo>
                  <a:lnTo>
                    <a:pt x="574" y="267"/>
                  </a:lnTo>
                  <a:lnTo>
                    <a:pt x="587" y="284"/>
                  </a:lnTo>
                  <a:lnTo>
                    <a:pt x="601" y="305"/>
                  </a:lnTo>
                  <a:lnTo>
                    <a:pt x="612" y="326"/>
                  </a:lnTo>
                  <a:lnTo>
                    <a:pt x="621" y="349"/>
                  </a:lnTo>
                  <a:lnTo>
                    <a:pt x="628" y="375"/>
                  </a:lnTo>
                  <a:lnTo>
                    <a:pt x="632" y="399"/>
                  </a:lnTo>
                  <a:lnTo>
                    <a:pt x="635" y="415"/>
                  </a:lnTo>
                  <a:lnTo>
                    <a:pt x="635" y="431"/>
                  </a:lnTo>
                  <a:lnTo>
                    <a:pt x="635" y="447"/>
                  </a:lnTo>
                  <a:lnTo>
                    <a:pt x="632" y="462"/>
                  </a:lnTo>
                  <a:lnTo>
                    <a:pt x="622" y="451"/>
                  </a:lnTo>
                  <a:lnTo>
                    <a:pt x="608" y="441"/>
                  </a:lnTo>
                  <a:lnTo>
                    <a:pt x="590" y="431"/>
                  </a:lnTo>
                  <a:lnTo>
                    <a:pt x="570" y="423"/>
                  </a:lnTo>
                  <a:lnTo>
                    <a:pt x="549" y="416"/>
                  </a:lnTo>
                  <a:lnTo>
                    <a:pt x="528" y="409"/>
                  </a:lnTo>
                  <a:lnTo>
                    <a:pt x="508" y="406"/>
                  </a:lnTo>
                  <a:lnTo>
                    <a:pt x="491" y="403"/>
                  </a:lnTo>
                  <a:lnTo>
                    <a:pt x="480" y="400"/>
                  </a:lnTo>
                  <a:lnTo>
                    <a:pt x="468" y="398"/>
                  </a:lnTo>
                  <a:lnTo>
                    <a:pt x="455" y="396"/>
                  </a:lnTo>
                  <a:lnTo>
                    <a:pt x="441" y="390"/>
                  </a:lnTo>
                  <a:lnTo>
                    <a:pt x="429" y="384"/>
                  </a:lnTo>
                  <a:lnTo>
                    <a:pt x="417" y="375"/>
                  </a:lnTo>
                  <a:lnTo>
                    <a:pt x="408" y="362"/>
                  </a:lnTo>
                  <a:lnTo>
                    <a:pt x="401" y="347"/>
                  </a:lnTo>
                  <a:lnTo>
                    <a:pt x="392" y="326"/>
                  </a:lnTo>
                  <a:lnTo>
                    <a:pt x="381" y="308"/>
                  </a:lnTo>
                  <a:lnTo>
                    <a:pt x="376" y="290"/>
                  </a:lnTo>
                  <a:lnTo>
                    <a:pt x="376" y="262"/>
                  </a:lnTo>
                  <a:lnTo>
                    <a:pt x="374" y="254"/>
                  </a:lnTo>
                  <a:lnTo>
                    <a:pt x="371" y="246"/>
                  </a:lnTo>
                  <a:lnTo>
                    <a:pt x="365" y="239"/>
                  </a:lnTo>
                  <a:lnTo>
                    <a:pt x="359" y="232"/>
                  </a:lnTo>
                  <a:lnTo>
                    <a:pt x="351" y="226"/>
                  </a:lnTo>
                  <a:lnTo>
                    <a:pt x="343" y="222"/>
                  </a:lnTo>
                  <a:lnTo>
                    <a:pt x="338" y="217"/>
                  </a:lnTo>
                  <a:lnTo>
                    <a:pt x="332" y="215"/>
                  </a:lnTo>
                  <a:lnTo>
                    <a:pt x="324" y="211"/>
                  </a:lnTo>
                  <a:lnTo>
                    <a:pt x="317" y="209"/>
                  </a:lnTo>
                  <a:lnTo>
                    <a:pt x="312" y="210"/>
                  </a:lnTo>
                  <a:lnTo>
                    <a:pt x="311" y="214"/>
                  </a:lnTo>
                  <a:lnTo>
                    <a:pt x="312" y="220"/>
                  </a:lnTo>
                  <a:lnTo>
                    <a:pt x="313" y="226"/>
                  </a:lnTo>
                  <a:lnTo>
                    <a:pt x="315" y="233"/>
                  </a:lnTo>
                  <a:lnTo>
                    <a:pt x="318" y="240"/>
                  </a:lnTo>
                  <a:lnTo>
                    <a:pt x="323" y="245"/>
                  </a:lnTo>
                  <a:lnTo>
                    <a:pt x="331" y="253"/>
                  </a:lnTo>
                  <a:lnTo>
                    <a:pt x="342" y="263"/>
                  </a:lnTo>
                  <a:lnTo>
                    <a:pt x="355" y="276"/>
                  </a:lnTo>
                  <a:lnTo>
                    <a:pt x="369" y="291"/>
                  </a:lnTo>
                  <a:lnTo>
                    <a:pt x="383" y="308"/>
                  </a:lnTo>
                  <a:lnTo>
                    <a:pt x="393" y="328"/>
                  </a:lnTo>
                  <a:lnTo>
                    <a:pt x="402" y="349"/>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68" name="Freeform 299">
              <a:extLst>
                <a:ext uri="{FF2B5EF4-FFF2-40B4-BE49-F238E27FC236}">
                  <a16:creationId xmlns:a16="http://schemas.microsoft.com/office/drawing/2014/main" xmlns="" id="{2DC955FE-E9BA-4724-AA93-B2E997E9027E}"/>
                </a:ext>
              </a:extLst>
            </p:cNvPr>
            <p:cNvSpPr>
              <a:spLocks/>
            </p:cNvSpPr>
            <p:nvPr/>
          </p:nvSpPr>
          <p:spPr bwMode="auto">
            <a:xfrm>
              <a:off x="2558" y="607"/>
              <a:ext cx="126" cy="129"/>
            </a:xfrm>
            <a:custGeom>
              <a:avLst/>
              <a:gdLst>
                <a:gd name="T0" fmla="*/ 6 w 253"/>
                <a:gd name="T1" fmla="*/ 8 h 258"/>
                <a:gd name="T2" fmla="*/ 6 w 253"/>
                <a:gd name="T3" fmla="*/ 8 h 258"/>
                <a:gd name="T4" fmla="*/ 6 w 253"/>
                <a:gd name="T5" fmla="*/ 8 h 258"/>
                <a:gd name="T6" fmla="*/ 7 w 253"/>
                <a:gd name="T7" fmla="*/ 8 h 258"/>
                <a:gd name="T8" fmla="*/ 7 w 253"/>
                <a:gd name="T9" fmla="*/ 8 h 258"/>
                <a:gd name="T10" fmla="*/ 7 w 253"/>
                <a:gd name="T11" fmla="*/ 8 h 258"/>
                <a:gd name="T12" fmla="*/ 7 w 253"/>
                <a:gd name="T13" fmla="*/ 8 h 258"/>
                <a:gd name="T14" fmla="*/ 7 w 253"/>
                <a:gd name="T15" fmla="*/ 8 h 258"/>
                <a:gd name="T16" fmla="*/ 7 w 253"/>
                <a:gd name="T17" fmla="*/ 8 h 258"/>
                <a:gd name="T18" fmla="*/ 7 w 253"/>
                <a:gd name="T19" fmla="*/ 8 h 258"/>
                <a:gd name="T20" fmla="*/ 7 w 253"/>
                <a:gd name="T21" fmla="*/ 8 h 258"/>
                <a:gd name="T22" fmla="*/ 6 w 253"/>
                <a:gd name="T23" fmla="*/ 8 h 258"/>
                <a:gd name="T24" fmla="*/ 6 w 253"/>
                <a:gd name="T25" fmla="*/ 7 h 258"/>
                <a:gd name="T26" fmla="*/ 6 w 253"/>
                <a:gd name="T27" fmla="*/ 7 h 258"/>
                <a:gd name="T28" fmla="*/ 6 w 253"/>
                <a:gd name="T29" fmla="*/ 7 h 258"/>
                <a:gd name="T30" fmla="*/ 6 w 253"/>
                <a:gd name="T31" fmla="*/ 6 h 258"/>
                <a:gd name="T32" fmla="*/ 6 w 253"/>
                <a:gd name="T33" fmla="*/ 6 h 258"/>
                <a:gd name="T34" fmla="*/ 7 w 253"/>
                <a:gd name="T35" fmla="*/ 6 h 258"/>
                <a:gd name="T36" fmla="*/ 7 w 253"/>
                <a:gd name="T37" fmla="*/ 5 h 258"/>
                <a:gd name="T38" fmla="*/ 7 w 253"/>
                <a:gd name="T39" fmla="*/ 4 h 258"/>
                <a:gd name="T40" fmla="*/ 6 w 253"/>
                <a:gd name="T41" fmla="*/ 2 h 258"/>
                <a:gd name="T42" fmla="*/ 4 w 253"/>
                <a:gd name="T43" fmla="*/ 2 h 258"/>
                <a:gd name="T44" fmla="*/ 2 w 253"/>
                <a:gd name="T45" fmla="*/ 1 h 258"/>
                <a:gd name="T46" fmla="*/ 1 w 253"/>
                <a:gd name="T47" fmla="*/ 1 h 258"/>
                <a:gd name="T48" fmla="*/ 0 w 253"/>
                <a:gd name="T49" fmla="*/ 1 h 258"/>
                <a:gd name="T50" fmla="*/ 0 w 253"/>
                <a:gd name="T51" fmla="*/ 1 h 258"/>
                <a:gd name="T52" fmla="*/ 0 w 253"/>
                <a:gd name="T53" fmla="*/ 1 h 258"/>
                <a:gd name="T54" fmla="*/ 0 w 253"/>
                <a:gd name="T55" fmla="*/ 2 h 258"/>
                <a:gd name="T56" fmla="*/ 1 w 253"/>
                <a:gd name="T57" fmla="*/ 3 h 258"/>
                <a:gd name="T58" fmla="*/ 1 w 253"/>
                <a:gd name="T59" fmla="*/ 4 h 258"/>
                <a:gd name="T60" fmla="*/ 1 w 253"/>
                <a:gd name="T61" fmla="*/ 5 h 258"/>
                <a:gd name="T62" fmla="*/ 2 w 253"/>
                <a:gd name="T63" fmla="*/ 6 h 258"/>
                <a:gd name="T64" fmla="*/ 3 w 253"/>
                <a:gd name="T65" fmla="*/ 8 h 258"/>
                <a:gd name="T66" fmla="*/ 4 w 253"/>
                <a:gd name="T67" fmla="*/ 8 h 2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53" h="258">
                  <a:moveTo>
                    <a:pt x="192" y="258"/>
                  </a:moveTo>
                  <a:lnTo>
                    <a:pt x="192" y="249"/>
                  </a:lnTo>
                  <a:lnTo>
                    <a:pt x="196" y="240"/>
                  </a:lnTo>
                  <a:lnTo>
                    <a:pt x="200" y="235"/>
                  </a:lnTo>
                  <a:lnTo>
                    <a:pt x="208" y="231"/>
                  </a:lnTo>
                  <a:lnTo>
                    <a:pt x="217" y="230"/>
                  </a:lnTo>
                  <a:lnTo>
                    <a:pt x="222" y="231"/>
                  </a:lnTo>
                  <a:lnTo>
                    <a:pt x="227" y="235"/>
                  </a:lnTo>
                  <a:lnTo>
                    <a:pt x="229" y="238"/>
                  </a:lnTo>
                  <a:lnTo>
                    <a:pt x="230" y="240"/>
                  </a:lnTo>
                  <a:lnTo>
                    <a:pt x="234" y="242"/>
                  </a:lnTo>
                  <a:lnTo>
                    <a:pt x="238" y="242"/>
                  </a:lnTo>
                  <a:lnTo>
                    <a:pt x="244" y="243"/>
                  </a:lnTo>
                  <a:lnTo>
                    <a:pt x="250" y="244"/>
                  </a:lnTo>
                  <a:lnTo>
                    <a:pt x="253" y="244"/>
                  </a:lnTo>
                  <a:lnTo>
                    <a:pt x="253" y="243"/>
                  </a:lnTo>
                  <a:lnTo>
                    <a:pt x="251" y="239"/>
                  </a:lnTo>
                  <a:lnTo>
                    <a:pt x="248" y="235"/>
                  </a:lnTo>
                  <a:lnTo>
                    <a:pt x="244" y="231"/>
                  </a:lnTo>
                  <a:lnTo>
                    <a:pt x="240" y="228"/>
                  </a:lnTo>
                  <a:lnTo>
                    <a:pt x="235" y="223"/>
                  </a:lnTo>
                  <a:lnTo>
                    <a:pt x="232" y="225"/>
                  </a:lnTo>
                  <a:lnTo>
                    <a:pt x="226" y="227"/>
                  </a:lnTo>
                  <a:lnTo>
                    <a:pt x="220" y="227"/>
                  </a:lnTo>
                  <a:lnTo>
                    <a:pt x="214" y="223"/>
                  </a:lnTo>
                  <a:lnTo>
                    <a:pt x="210" y="216"/>
                  </a:lnTo>
                  <a:lnTo>
                    <a:pt x="207" y="211"/>
                  </a:lnTo>
                  <a:lnTo>
                    <a:pt x="206" y="205"/>
                  </a:lnTo>
                  <a:lnTo>
                    <a:pt x="207" y="200"/>
                  </a:lnTo>
                  <a:lnTo>
                    <a:pt x="208" y="197"/>
                  </a:lnTo>
                  <a:lnTo>
                    <a:pt x="210" y="194"/>
                  </a:lnTo>
                  <a:lnTo>
                    <a:pt x="212" y="192"/>
                  </a:lnTo>
                  <a:lnTo>
                    <a:pt x="213" y="190"/>
                  </a:lnTo>
                  <a:lnTo>
                    <a:pt x="218" y="186"/>
                  </a:lnTo>
                  <a:lnTo>
                    <a:pt x="223" y="183"/>
                  </a:lnTo>
                  <a:lnTo>
                    <a:pt x="229" y="181"/>
                  </a:lnTo>
                  <a:lnTo>
                    <a:pt x="235" y="179"/>
                  </a:lnTo>
                  <a:lnTo>
                    <a:pt x="240" y="154"/>
                  </a:lnTo>
                  <a:lnTo>
                    <a:pt x="240" y="129"/>
                  </a:lnTo>
                  <a:lnTo>
                    <a:pt x="233" y="106"/>
                  </a:lnTo>
                  <a:lnTo>
                    <a:pt x="219" y="84"/>
                  </a:lnTo>
                  <a:lnTo>
                    <a:pt x="199" y="64"/>
                  </a:lnTo>
                  <a:lnTo>
                    <a:pt x="174" y="48"/>
                  </a:lnTo>
                  <a:lnTo>
                    <a:pt x="142" y="35"/>
                  </a:lnTo>
                  <a:lnTo>
                    <a:pt x="103" y="27"/>
                  </a:lnTo>
                  <a:lnTo>
                    <a:pt x="88" y="25"/>
                  </a:lnTo>
                  <a:lnTo>
                    <a:pt x="73" y="22"/>
                  </a:lnTo>
                  <a:lnTo>
                    <a:pt x="57" y="18"/>
                  </a:lnTo>
                  <a:lnTo>
                    <a:pt x="43" y="13"/>
                  </a:lnTo>
                  <a:lnTo>
                    <a:pt x="29" y="9"/>
                  </a:lnTo>
                  <a:lnTo>
                    <a:pt x="17" y="5"/>
                  </a:lnTo>
                  <a:lnTo>
                    <a:pt x="7" y="2"/>
                  </a:lnTo>
                  <a:lnTo>
                    <a:pt x="0" y="0"/>
                  </a:lnTo>
                  <a:lnTo>
                    <a:pt x="9" y="12"/>
                  </a:lnTo>
                  <a:lnTo>
                    <a:pt x="16" y="27"/>
                  </a:lnTo>
                  <a:lnTo>
                    <a:pt x="24" y="43"/>
                  </a:lnTo>
                  <a:lnTo>
                    <a:pt x="30" y="61"/>
                  </a:lnTo>
                  <a:lnTo>
                    <a:pt x="36" y="78"/>
                  </a:lnTo>
                  <a:lnTo>
                    <a:pt x="40" y="95"/>
                  </a:lnTo>
                  <a:lnTo>
                    <a:pt x="45" y="111"/>
                  </a:lnTo>
                  <a:lnTo>
                    <a:pt x="48" y="126"/>
                  </a:lnTo>
                  <a:lnTo>
                    <a:pt x="53" y="143"/>
                  </a:lnTo>
                  <a:lnTo>
                    <a:pt x="60" y="162"/>
                  </a:lnTo>
                  <a:lnTo>
                    <a:pt x="69" y="184"/>
                  </a:lnTo>
                  <a:lnTo>
                    <a:pt x="84" y="206"/>
                  </a:lnTo>
                  <a:lnTo>
                    <a:pt x="103" y="225"/>
                  </a:lnTo>
                  <a:lnTo>
                    <a:pt x="127" y="242"/>
                  </a:lnTo>
                  <a:lnTo>
                    <a:pt x="157" y="253"/>
                  </a:lnTo>
                  <a:lnTo>
                    <a:pt x="192" y="258"/>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69" name="Freeform 300">
              <a:extLst>
                <a:ext uri="{FF2B5EF4-FFF2-40B4-BE49-F238E27FC236}">
                  <a16:creationId xmlns:a16="http://schemas.microsoft.com/office/drawing/2014/main" xmlns="" id="{2FE2EA05-71D8-47E0-BDED-FF0C0A523F8A}"/>
                </a:ext>
              </a:extLst>
            </p:cNvPr>
            <p:cNvSpPr>
              <a:spLocks/>
            </p:cNvSpPr>
            <p:nvPr/>
          </p:nvSpPr>
          <p:spPr bwMode="auto">
            <a:xfrm>
              <a:off x="2694" y="683"/>
              <a:ext cx="13" cy="14"/>
            </a:xfrm>
            <a:custGeom>
              <a:avLst/>
              <a:gdLst>
                <a:gd name="T0" fmla="*/ 0 w 26"/>
                <a:gd name="T1" fmla="*/ 1 h 28"/>
                <a:gd name="T2" fmla="*/ 1 w 26"/>
                <a:gd name="T3" fmla="*/ 1 h 28"/>
                <a:gd name="T4" fmla="*/ 1 w 26"/>
                <a:gd name="T5" fmla="*/ 1 h 28"/>
                <a:gd name="T6" fmla="*/ 1 w 26"/>
                <a:gd name="T7" fmla="*/ 0 h 28"/>
                <a:gd name="T8" fmla="*/ 1 w 26"/>
                <a:gd name="T9" fmla="*/ 0 h 28"/>
                <a:gd name="T10" fmla="*/ 1 w 26"/>
                <a:gd name="T11" fmla="*/ 1 h 28"/>
                <a:gd name="T12" fmla="*/ 1 w 26"/>
                <a:gd name="T13" fmla="*/ 1 h 28"/>
                <a:gd name="T14" fmla="*/ 1 w 26"/>
                <a:gd name="T15" fmla="*/ 1 h 28"/>
                <a:gd name="T16" fmla="*/ 1 w 26"/>
                <a:gd name="T17" fmla="*/ 1 h 28"/>
                <a:gd name="T18" fmla="*/ 1 w 26"/>
                <a:gd name="T19" fmla="*/ 1 h 28"/>
                <a:gd name="T20" fmla="*/ 1 w 26"/>
                <a:gd name="T21" fmla="*/ 1 h 28"/>
                <a:gd name="T22" fmla="*/ 1 w 26"/>
                <a:gd name="T23" fmla="*/ 1 h 28"/>
                <a:gd name="T24" fmla="*/ 1 w 26"/>
                <a:gd name="T25" fmla="*/ 1 h 28"/>
                <a:gd name="T26" fmla="*/ 1 w 26"/>
                <a:gd name="T27" fmla="*/ 1 h 28"/>
                <a:gd name="T28" fmla="*/ 1 w 26"/>
                <a:gd name="T29" fmla="*/ 1 h 28"/>
                <a:gd name="T30" fmla="*/ 1 w 26"/>
                <a:gd name="T31" fmla="*/ 1 h 28"/>
                <a:gd name="T32" fmla="*/ 0 w 26"/>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 h="28">
                  <a:moveTo>
                    <a:pt x="0" y="11"/>
                  </a:moveTo>
                  <a:lnTo>
                    <a:pt x="1" y="6"/>
                  </a:lnTo>
                  <a:lnTo>
                    <a:pt x="5" y="2"/>
                  </a:lnTo>
                  <a:lnTo>
                    <a:pt x="9" y="0"/>
                  </a:lnTo>
                  <a:lnTo>
                    <a:pt x="14" y="0"/>
                  </a:lnTo>
                  <a:lnTo>
                    <a:pt x="18" y="2"/>
                  </a:lnTo>
                  <a:lnTo>
                    <a:pt x="23" y="4"/>
                  </a:lnTo>
                  <a:lnTo>
                    <a:pt x="25" y="8"/>
                  </a:lnTo>
                  <a:lnTo>
                    <a:pt x="26" y="14"/>
                  </a:lnTo>
                  <a:lnTo>
                    <a:pt x="25" y="19"/>
                  </a:lnTo>
                  <a:lnTo>
                    <a:pt x="23" y="24"/>
                  </a:lnTo>
                  <a:lnTo>
                    <a:pt x="18" y="26"/>
                  </a:lnTo>
                  <a:lnTo>
                    <a:pt x="15" y="28"/>
                  </a:lnTo>
                  <a:lnTo>
                    <a:pt x="10" y="26"/>
                  </a:lnTo>
                  <a:lnTo>
                    <a:pt x="6" y="22"/>
                  </a:lnTo>
                  <a:lnTo>
                    <a:pt x="1" y="17"/>
                  </a:lnTo>
                  <a:lnTo>
                    <a:pt x="0" y="1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70" name="Freeform 301">
              <a:extLst>
                <a:ext uri="{FF2B5EF4-FFF2-40B4-BE49-F238E27FC236}">
                  <a16:creationId xmlns:a16="http://schemas.microsoft.com/office/drawing/2014/main" xmlns="" id="{89885970-3405-44A1-831F-F9D7F5EDAB60}"/>
                </a:ext>
              </a:extLst>
            </p:cNvPr>
            <p:cNvSpPr>
              <a:spLocks/>
            </p:cNvSpPr>
            <p:nvPr/>
          </p:nvSpPr>
          <p:spPr bwMode="auto">
            <a:xfrm>
              <a:off x="2721" y="702"/>
              <a:ext cx="14" cy="14"/>
            </a:xfrm>
            <a:custGeom>
              <a:avLst/>
              <a:gdLst>
                <a:gd name="T0" fmla="*/ 0 w 29"/>
                <a:gd name="T1" fmla="*/ 0 h 29"/>
                <a:gd name="T2" fmla="*/ 0 w 29"/>
                <a:gd name="T3" fmla="*/ 0 h 29"/>
                <a:gd name="T4" fmla="*/ 0 w 29"/>
                <a:gd name="T5" fmla="*/ 0 h 29"/>
                <a:gd name="T6" fmla="*/ 0 w 29"/>
                <a:gd name="T7" fmla="*/ 0 h 29"/>
                <a:gd name="T8" fmla="*/ 0 w 29"/>
                <a:gd name="T9" fmla="*/ 0 h 29"/>
                <a:gd name="T10" fmla="*/ 0 w 29"/>
                <a:gd name="T11" fmla="*/ 0 h 29"/>
                <a:gd name="T12" fmla="*/ 0 w 29"/>
                <a:gd name="T13" fmla="*/ 0 h 29"/>
                <a:gd name="T14" fmla="*/ 0 w 29"/>
                <a:gd name="T15" fmla="*/ 0 h 29"/>
                <a:gd name="T16" fmla="*/ 0 w 29"/>
                <a:gd name="T17" fmla="*/ 0 h 29"/>
                <a:gd name="T18" fmla="*/ 0 w 29"/>
                <a:gd name="T19" fmla="*/ 0 h 29"/>
                <a:gd name="T20" fmla="*/ 0 w 29"/>
                <a:gd name="T21" fmla="*/ 0 h 29"/>
                <a:gd name="T22" fmla="*/ 0 w 29"/>
                <a:gd name="T23" fmla="*/ 0 h 29"/>
                <a:gd name="T24" fmla="*/ 0 w 29"/>
                <a:gd name="T25" fmla="*/ 0 h 29"/>
                <a:gd name="T26" fmla="*/ 0 w 29"/>
                <a:gd name="T27" fmla="*/ 0 h 29"/>
                <a:gd name="T28" fmla="*/ 0 w 29"/>
                <a:gd name="T29" fmla="*/ 0 h 29"/>
                <a:gd name="T30" fmla="*/ 0 w 29"/>
                <a:gd name="T31" fmla="*/ 0 h 29"/>
                <a:gd name="T32" fmla="*/ 0 w 29"/>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29">
                  <a:moveTo>
                    <a:pt x="2" y="3"/>
                  </a:moveTo>
                  <a:lnTo>
                    <a:pt x="8" y="1"/>
                  </a:lnTo>
                  <a:lnTo>
                    <a:pt x="14" y="0"/>
                  </a:lnTo>
                  <a:lnTo>
                    <a:pt x="21" y="2"/>
                  </a:lnTo>
                  <a:lnTo>
                    <a:pt x="25" y="4"/>
                  </a:lnTo>
                  <a:lnTo>
                    <a:pt x="28" y="9"/>
                  </a:lnTo>
                  <a:lnTo>
                    <a:pt x="29" y="15"/>
                  </a:lnTo>
                  <a:lnTo>
                    <a:pt x="29" y="22"/>
                  </a:lnTo>
                  <a:lnTo>
                    <a:pt x="27" y="26"/>
                  </a:lnTo>
                  <a:lnTo>
                    <a:pt x="22" y="29"/>
                  </a:lnTo>
                  <a:lnTo>
                    <a:pt x="15" y="29"/>
                  </a:lnTo>
                  <a:lnTo>
                    <a:pt x="8" y="27"/>
                  </a:lnTo>
                  <a:lnTo>
                    <a:pt x="5" y="23"/>
                  </a:lnTo>
                  <a:lnTo>
                    <a:pt x="2" y="18"/>
                  </a:lnTo>
                  <a:lnTo>
                    <a:pt x="0" y="12"/>
                  </a:lnTo>
                  <a:lnTo>
                    <a:pt x="0" y="8"/>
                  </a:lnTo>
                  <a:lnTo>
                    <a:pt x="2" y="3"/>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71" name="Freeform 302">
              <a:extLst>
                <a:ext uri="{FF2B5EF4-FFF2-40B4-BE49-F238E27FC236}">
                  <a16:creationId xmlns:a16="http://schemas.microsoft.com/office/drawing/2014/main" xmlns="" id="{804D6D46-82D2-42FC-8C81-30A524709096}"/>
                </a:ext>
              </a:extLst>
            </p:cNvPr>
            <p:cNvSpPr>
              <a:spLocks/>
            </p:cNvSpPr>
            <p:nvPr/>
          </p:nvSpPr>
          <p:spPr bwMode="auto">
            <a:xfrm>
              <a:off x="2689" y="719"/>
              <a:ext cx="14" cy="15"/>
            </a:xfrm>
            <a:custGeom>
              <a:avLst/>
              <a:gdLst>
                <a:gd name="T0" fmla="*/ 1 w 27"/>
                <a:gd name="T1" fmla="*/ 1 h 29"/>
                <a:gd name="T2" fmla="*/ 1 w 27"/>
                <a:gd name="T3" fmla="*/ 1 h 29"/>
                <a:gd name="T4" fmla="*/ 1 w 27"/>
                <a:gd name="T5" fmla="*/ 0 h 29"/>
                <a:gd name="T6" fmla="*/ 1 w 27"/>
                <a:gd name="T7" fmla="*/ 0 h 29"/>
                <a:gd name="T8" fmla="*/ 1 w 27"/>
                <a:gd name="T9" fmla="*/ 1 h 29"/>
                <a:gd name="T10" fmla="*/ 1 w 27"/>
                <a:gd name="T11" fmla="*/ 1 h 29"/>
                <a:gd name="T12" fmla="*/ 1 w 27"/>
                <a:gd name="T13" fmla="*/ 1 h 29"/>
                <a:gd name="T14" fmla="*/ 1 w 27"/>
                <a:gd name="T15" fmla="*/ 1 h 29"/>
                <a:gd name="T16" fmla="*/ 1 w 27"/>
                <a:gd name="T17" fmla="*/ 1 h 29"/>
                <a:gd name="T18" fmla="*/ 1 w 27"/>
                <a:gd name="T19" fmla="*/ 1 h 29"/>
                <a:gd name="T20" fmla="*/ 1 w 27"/>
                <a:gd name="T21" fmla="*/ 1 h 29"/>
                <a:gd name="T22" fmla="*/ 1 w 27"/>
                <a:gd name="T23" fmla="*/ 1 h 29"/>
                <a:gd name="T24" fmla="*/ 1 w 27"/>
                <a:gd name="T25" fmla="*/ 1 h 29"/>
                <a:gd name="T26" fmla="*/ 1 w 27"/>
                <a:gd name="T27" fmla="*/ 1 h 29"/>
                <a:gd name="T28" fmla="*/ 0 w 27"/>
                <a:gd name="T29" fmla="*/ 1 h 29"/>
                <a:gd name="T30" fmla="*/ 0 w 27"/>
                <a:gd name="T31" fmla="*/ 1 h 29"/>
                <a:gd name="T32" fmla="*/ 1 w 27"/>
                <a:gd name="T33" fmla="*/ 1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29">
                  <a:moveTo>
                    <a:pt x="2" y="6"/>
                  </a:moveTo>
                  <a:lnTo>
                    <a:pt x="5" y="3"/>
                  </a:lnTo>
                  <a:lnTo>
                    <a:pt x="11" y="0"/>
                  </a:lnTo>
                  <a:lnTo>
                    <a:pt x="18" y="0"/>
                  </a:lnTo>
                  <a:lnTo>
                    <a:pt x="24" y="4"/>
                  </a:lnTo>
                  <a:lnTo>
                    <a:pt x="27" y="10"/>
                  </a:lnTo>
                  <a:lnTo>
                    <a:pt x="27" y="15"/>
                  </a:lnTo>
                  <a:lnTo>
                    <a:pt x="25" y="21"/>
                  </a:lnTo>
                  <a:lnTo>
                    <a:pt x="23" y="26"/>
                  </a:lnTo>
                  <a:lnTo>
                    <a:pt x="18" y="28"/>
                  </a:lnTo>
                  <a:lnTo>
                    <a:pt x="13" y="29"/>
                  </a:lnTo>
                  <a:lnTo>
                    <a:pt x="8" y="29"/>
                  </a:lnTo>
                  <a:lnTo>
                    <a:pt x="3" y="26"/>
                  </a:lnTo>
                  <a:lnTo>
                    <a:pt x="1" y="21"/>
                  </a:lnTo>
                  <a:lnTo>
                    <a:pt x="0" y="15"/>
                  </a:lnTo>
                  <a:lnTo>
                    <a:pt x="0" y="10"/>
                  </a:lnTo>
                  <a:lnTo>
                    <a:pt x="2" y="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72" name="Freeform 303">
              <a:extLst>
                <a:ext uri="{FF2B5EF4-FFF2-40B4-BE49-F238E27FC236}">
                  <a16:creationId xmlns:a16="http://schemas.microsoft.com/office/drawing/2014/main" xmlns="" id="{88999E69-6C9D-4030-B7A3-2D93A816BDAF}"/>
                </a:ext>
              </a:extLst>
            </p:cNvPr>
            <p:cNvSpPr>
              <a:spLocks/>
            </p:cNvSpPr>
            <p:nvPr/>
          </p:nvSpPr>
          <p:spPr bwMode="auto">
            <a:xfrm>
              <a:off x="2666" y="702"/>
              <a:ext cx="14" cy="14"/>
            </a:xfrm>
            <a:custGeom>
              <a:avLst/>
              <a:gdLst>
                <a:gd name="T0" fmla="*/ 1 w 28"/>
                <a:gd name="T1" fmla="*/ 1 h 27"/>
                <a:gd name="T2" fmla="*/ 1 w 28"/>
                <a:gd name="T3" fmla="*/ 1 h 27"/>
                <a:gd name="T4" fmla="*/ 0 w 28"/>
                <a:gd name="T5" fmla="*/ 1 h 27"/>
                <a:gd name="T6" fmla="*/ 0 w 28"/>
                <a:gd name="T7" fmla="*/ 1 h 27"/>
                <a:gd name="T8" fmla="*/ 1 w 28"/>
                <a:gd name="T9" fmla="*/ 1 h 27"/>
                <a:gd name="T10" fmla="*/ 1 w 28"/>
                <a:gd name="T11" fmla="*/ 1 h 27"/>
                <a:gd name="T12" fmla="*/ 1 w 28"/>
                <a:gd name="T13" fmla="*/ 1 h 27"/>
                <a:gd name="T14" fmla="*/ 1 w 28"/>
                <a:gd name="T15" fmla="*/ 1 h 27"/>
                <a:gd name="T16" fmla="*/ 1 w 28"/>
                <a:gd name="T17" fmla="*/ 1 h 27"/>
                <a:gd name="T18" fmla="*/ 1 w 28"/>
                <a:gd name="T19" fmla="*/ 1 h 27"/>
                <a:gd name="T20" fmla="*/ 1 w 28"/>
                <a:gd name="T21" fmla="*/ 1 h 27"/>
                <a:gd name="T22" fmla="*/ 1 w 28"/>
                <a:gd name="T23" fmla="*/ 1 h 27"/>
                <a:gd name="T24" fmla="*/ 1 w 28"/>
                <a:gd name="T25" fmla="*/ 1 h 27"/>
                <a:gd name="T26" fmla="*/ 1 w 28"/>
                <a:gd name="T27" fmla="*/ 1 h 27"/>
                <a:gd name="T28" fmla="*/ 1 w 28"/>
                <a:gd name="T29" fmla="*/ 0 h 27"/>
                <a:gd name="T30" fmla="*/ 1 w 28"/>
                <a:gd name="T31" fmla="*/ 0 h 27"/>
                <a:gd name="T32" fmla="*/ 1 w 28"/>
                <a:gd name="T33" fmla="*/ 1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8" h="27">
                  <a:moveTo>
                    <a:pt x="4" y="1"/>
                  </a:moveTo>
                  <a:lnTo>
                    <a:pt x="1" y="6"/>
                  </a:lnTo>
                  <a:lnTo>
                    <a:pt x="0" y="11"/>
                  </a:lnTo>
                  <a:lnTo>
                    <a:pt x="0" y="17"/>
                  </a:lnTo>
                  <a:lnTo>
                    <a:pt x="2" y="23"/>
                  </a:lnTo>
                  <a:lnTo>
                    <a:pt x="6" y="25"/>
                  </a:lnTo>
                  <a:lnTo>
                    <a:pt x="13" y="27"/>
                  </a:lnTo>
                  <a:lnTo>
                    <a:pt x="20" y="27"/>
                  </a:lnTo>
                  <a:lnTo>
                    <a:pt x="25" y="25"/>
                  </a:lnTo>
                  <a:lnTo>
                    <a:pt x="27" y="22"/>
                  </a:lnTo>
                  <a:lnTo>
                    <a:pt x="28" y="16"/>
                  </a:lnTo>
                  <a:lnTo>
                    <a:pt x="28" y="11"/>
                  </a:lnTo>
                  <a:lnTo>
                    <a:pt x="27" y="7"/>
                  </a:lnTo>
                  <a:lnTo>
                    <a:pt x="24" y="3"/>
                  </a:lnTo>
                  <a:lnTo>
                    <a:pt x="17" y="0"/>
                  </a:lnTo>
                  <a:lnTo>
                    <a:pt x="10" y="0"/>
                  </a:lnTo>
                  <a:lnTo>
                    <a:pt x="4"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73" name="Freeform 304">
              <a:extLst>
                <a:ext uri="{FF2B5EF4-FFF2-40B4-BE49-F238E27FC236}">
                  <a16:creationId xmlns:a16="http://schemas.microsoft.com/office/drawing/2014/main" xmlns="" id="{F209DB0E-753A-47A5-B55A-0608E49404A8}"/>
                </a:ext>
              </a:extLst>
            </p:cNvPr>
            <p:cNvSpPr>
              <a:spLocks/>
            </p:cNvSpPr>
            <p:nvPr/>
          </p:nvSpPr>
          <p:spPr bwMode="auto">
            <a:xfrm>
              <a:off x="2657" y="728"/>
              <a:ext cx="12" cy="13"/>
            </a:xfrm>
            <a:custGeom>
              <a:avLst/>
              <a:gdLst>
                <a:gd name="T0" fmla="*/ 0 w 24"/>
                <a:gd name="T1" fmla="*/ 1 h 25"/>
                <a:gd name="T2" fmla="*/ 0 w 24"/>
                <a:gd name="T3" fmla="*/ 1 h 25"/>
                <a:gd name="T4" fmla="*/ 0 w 24"/>
                <a:gd name="T5" fmla="*/ 1 h 25"/>
                <a:gd name="T6" fmla="*/ 1 w 24"/>
                <a:gd name="T7" fmla="*/ 1 h 25"/>
                <a:gd name="T8" fmla="*/ 1 w 24"/>
                <a:gd name="T9" fmla="*/ 1 h 25"/>
                <a:gd name="T10" fmla="*/ 1 w 24"/>
                <a:gd name="T11" fmla="*/ 0 h 25"/>
                <a:gd name="T12" fmla="*/ 1 w 24"/>
                <a:gd name="T13" fmla="*/ 1 h 25"/>
                <a:gd name="T14" fmla="*/ 1 w 24"/>
                <a:gd name="T15" fmla="*/ 1 h 25"/>
                <a:gd name="T16" fmla="*/ 1 w 24"/>
                <a:gd name="T17" fmla="*/ 1 h 25"/>
                <a:gd name="T18" fmla="*/ 1 w 24"/>
                <a:gd name="T19" fmla="*/ 1 h 25"/>
                <a:gd name="T20" fmla="*/ 1 w 24"/>
                <a:gd name="T21" fmla="*/ 1 h 25"/>
                <a:gd name="T22" fmla="*/ 1 w 24"/>
                <a:gd name="T23" fmla="*/ 1 h 25"/>
                <a:gd name="T24" fmla="*/ 1 w 24"/>
                <a:gd name="T25" fmla="*/ 1 h 25"/>
                <a:gd name="T26" fmla="*/ 1 w 24"/>
                <a:gd name="T27" fmla="*/ 1 h 25"/>
                <a:gd name="T28" fmla="*/ 1 w 24"/>
                <a:gd name="T29" fmla="*/ 1 h 25"/>
                <a:gd name="T30" fmla="*/ 1 w 24"/>
                <a:gd name="T31" fmla="*/ 1 h 25"/>
                <a:gd name="T32" fmla="*/ 0 w 24"/>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5">
                  <a:moveTo>
                    <a:pt x="0" y="16"/>
                  </a:moveTo>
                  <a:lnTo>
                    <a:pt x="0" y="11"/>
                  </a:lnTo>
                  <a:lnTo>
                    <a:pt x="0" y="7"/>
                  </a:lnTo>
                  <a:lnTo>
                    <a:pt x="4" y="3"/>
                  </a:lnTo>
                  <a:lnTo>
                    <a:pt x="9" y="1"/>
                  </a:lnTo>
                  <a:lnTo>
                    <a:pt x="16" y="0"/>
                  </a:lnTo>
                  <a:lnTo>
                    <a:pt x="21" y="1"/>
                  </a:lnTo>
                  <a:lnTo>
                    <a:pt x="23" y="4"/>
                  </a:lnTo>
                  <a:lnTo>
                    <a:pt x="24" y="8"/>
                  </a:lnTo>
                  <a:lnTo>
                    <a:pt x="24" y="12"/>
                  </a:lnTo>
                  <a:lnTo>
                    <a:pt x="23" y="18"/>
                  </a:lnTo>
                  <a:lnTo>
                    <a:pt x="20" y="23"/>
                  </a:lnTo>
                  <a:lnTo>
                    <a:pt x="16" y="25"/>
                  </a:lnTo>
                  <a:lnTo>
                    <a:pt x="12" y="25"/>
                  </a:lnTo>
                  <a:lnTo>
                    <a:pt x="7" y="23"/>
                  </a:lnTo>
                  <a:lnTo>
                    <a:pt x="3" y="19"/>
                  </a:lnTo>
                  <a:lnTo>
                    <a:pt x="0" y="1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74" name="Freeform 305">
              <a:extLst>
                <a:ext uri="{FF2B5EF4-FFF2-40B4-BE49-F238E27FC236}">
                  <a16:creationId xmlns:a16="http://schemas.microsoft.com/office/drawing/2014/main" xmlns="" id="{AE6896EC-B152-4B2D-9F0B-2971386382FF}"/>
                </a:ext>
              </a:extLst>
            </p:cNvPr>
            <p:cNvSpPr>
              <a:spLocks/>
            </p:cNvSpPr>
            <p:nvPr/>
          </p:nvSpPr>
          <p:spPr bwMode="auto">
            <a:xfrm>
              <a:off x="2680" y="748"/>
              <a:ext cx="11" cy="14"/>
            </a:xfrm>
            <a:custGeom>
              <a:avLst/>
              <a:gdLst>
                <a:gd name="T0" fmla="*/ 1 w 22"/>
                <a:gd name="T1" fmla="*/ 0 h 29"/>
                <a:gd name="T2" fmla="*/ 1 w 22"/>
                <a:gd name="T3" fmla="*/ 0 h 29"/>
                <a:gd name="T4" fmla="*/ 0 w 22"/>
                <a:gd name="T5" fmla="*/ 0 h 29"/>
                <a:gd name="T6" fmla="*/ 0 w 22"/>
                <a:gd name="T7" fmla="*/ 0 h 29"/>
                <a:gd name="T8" fmla="*/ 0 w 22"/>
                <a:gd name="T9" fmla="*/ 0 h 29"/>
                <a:gd name="T10" fmla="*/ 1 w 22"/>
                <a:gd name="T11" fmla="*/ 0 h 29"/>
                <a:gd name="T12" fmla="*/ 1 w 22"/>
                <a:gd name="T13" fmla="*/ 0 h 29"/>
                <a:gd name="T14" fmla="*/ 1 w 22"/>
                <a:gd name="T15" fmla="*/ 0 h 29"/>
                <a:gd name="T16" fmla="*/ 1 w 22"/>
                <a:gd name="T17" fmla="*/ 0 h 29"/>
                <a:gd name="T18" fmla="*/ 1 w 22"/>
                <a:gd name="T19" fmla="*/ 0 h 29"/>
                <a:gd name="T20" fmla="*/ 1 w 22"/>
                <a:gd name="T21" fmla="*/ 0 h 29"/>
                <a:gd name="T22" fmla="*/ 1 w 22"/>
                <a:gd name="T23" fmla="*/ 0 h 29"/>
                <a:gd name="T24" fmla="*/ 1 w 22"/>
                <a:gd name="T25" fmla="*/ 0 h 29"/>
                <a:gd name="T26" fmla="*/ 1 w 22"/>
                <a:gd name="T27" fmla="*/ 0 h 29"/>
                <a:gd name="T28" fmla="*/ 1 w 22"/>
                <a:gd name="T29" fmla="*/ 0 h 29"/>
                <a:gd name="T30" fmla="*/ 1 w 22"/>
                <a:gd name="T31" fmla="*/ 0 h 29"/>
                <a:gd name="T32" fmla="*/ 1 w 22"/>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9">
                  <a:moveTo>
                    <a:pt x="7" y="29"/>
                  </a:moveTo>
                  <a:lnTo>
                    <a:pt x="2" y="28"/>
                  </a:lnTo>
                  <a:lnTo>
                    <a:pt x="0" y="24"/>
                  </a:lnTo>
                  <a:lnTo>
                    <a:pt x="0" y="20"/>
                  </a:lnTo>
                  <a:lnTo>
                    <a:pt x="0" y="14"/>
                  </a:lnTo>
                  <a:lnTo>
                    <a:pt x="2" y="8"/>
                  </a:lnTo>
                  <a:lnTo>
                    <a:pt x="6" y="3"/>
                  </a:lnTo>
                  <a:lnTo>
                    <a:pt x="11" y="1"/>
                  </a:lnTo>
                  <a:lnTo>
                    <a:pt x="14" y="0"/>
                  </a:lnTo>
                  <a:lnTo>
                    <a:pt x="16" y="1"/>
                  </a:lnTo>
                  <a:lnTo>
                    <a:pt x="20" y="5"/>
                  </a:lnTo>
                  <a:lnTo>
                    <a:pt x="21" y="10"/>
                  </a:lnTo>
                  <a:lnTo>
                    <a:pt x="22" y="15"/>
                  </a:lnTo>
                  <a:lnTo>
                    <a:pt x="21" y="20"/>
                  </a:lnTo>
                  <a:lnTo>
                    <a:pt x="17" y="24"/>
                  </a:lnTo>
                  <a:lnTo>
                    <a:pt x="13" y="28"/>
                  </a:lnTo>
                  <a:lnTo>
                    <a:pt x="7" y="29"/>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75" name="Freeform 306">
              <a:extLst>
                <a:ext uri="{FF2B5EF4-FFF2-40B4-BE49-F238E27FC236}">
                  <a16:creationId xmlns:a16="http://schemas.microsoft.com/office/drawing/2014/main" xmlns="" id="{9E0C9CEF-BB71-4BBF-91CA-7BB437905B61}"/>
                </a:ext>
              </a:extLst>
            </p:cNvPr>
            <p:cNvSpPr>
              <a:spLocks/>
            </p:cNvSpPr>
            <p:nvPr/>
          </p:nvSpPr>
          <p:spPr bwMode="auto">
            <a:xfrm>
              <a:off x="2699" y="735"/>
              <a:ext cx="13" cy="16"/>
            </a:xfrm>
            <a:custGeom>
              <a:avLst/>
              <a:gdLst>
                <a:gd name="T0" fmla="*/ 1 w 26"/>
                <a:gd name="T1" fmla="*/ 0 h 33"/>
                <a:gd name="T2" fmla="*/ 1 w 26"/>
                <a:gd name="T3" fmla="*/ 0 h 33"/>
                <a:gd name="T4" fmla="*/ 1 w 26"/>
                <a:gd name="T5" fmla="*/ 0 h 33"/>
                <a:gd name="T6" fmla="*/ 1 w 26"/>
                <a:gd name="T7" fmla="*/ 0 h 33"/>
                <a:gd name="T8" fmla="*/ 1 w 26"/>
                <a:gd name="T9" fmla="*/ 0 h 33"/>
                <a:gd name="T10" fmla="*/ 1 w 26"/>
                <a:gd name="T11" fmla="*/ 0 h 33"/>
                <a:gd name="T12" fmla="*/ 1 w 26"/>
                <a:gd name="T13" fmla="*/ 0 h 33"/>
                <a:gd name="T14" fmla="*/ 1 w 26"/>
                <a:gd name="T15" fmla="*/ 0 h 33"/>
                <a:gd name="T16" fmla="*/ 1 w 26"/>
                <a:gd name="T17" fmla="*/ 0 h 33"/>
                <a:gd name="T18" fmla="*/ 1 w 26"/>
                <a:gd name="T19" fmla="*/ 0 h 33"/>
                <a:gd name="T20" fmla="*/ 1 w 26"/>
                <a:gd name="T21" fmla="*/ 0 h 33"/>
                <a:gd name="T22" fmla="*/ 1 w 26"/>
                <a:gd name="T23" fmla="*/ 1 h 33"/>
                <a:gd name="T24" fmla="*/ 1 w 26"/>
                <a:gd name="T25" fmla="*/ 1 h 33"/>
                <a:gd name="T26" fmla="*/ 1 w 26"/>
                <a:gd name="T27" fmla="*/ 1 h 33"/>
                <a:gd name="T28" fmla="*/ 1 w 26"/>
                <a:gd name="T29" fmla="*/ 0 h 33"/>
                <a:gd name="T30" fmla="*/ 0 w 26"/>
                <a:gd name="T31" fmla="*/ 0 h 33"/>
                <a:gd name="T32" fmla="*/ 1 w 26"/>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 h="33">
                  <a:moveTo>
                    <a:pt x="1" y="17"/>
                  </a:moveTo>
                  <a:lnTo>
                    <a:pt x="4" y="12"/>
                  </a:lnTo>
                  <a:lnTo>
                    <a:pt x="6" y="6"/>
                  </a:lnTo>
                  <a:lnTo>
                    <a:pt x="11" y="2"/>
                  </a:lnTo>
                  <a:lnTo>
                    <a:pt x="16" y="0"/>
                  </a:lnTo>
                  <a:lnTo>
                    <a:pt x="22" y="2"/>
                  </a:lnTo>
                  <a:lnTo>
                    <a:pt x="25" y="5"/>
                  </a:lnTo>
                  <a:lnTo>
                    <a:pt x="26" y="11"/>
                  </a:lnTo>
                  <a:lnTo>
                    <a:pt x="26" y="17"/>
                  </a:lnTo>
                  <a:lnTo>
                    <a:pt x="23" y="22"/>
                  </a:lnTo>
                  <a:lnTo>
                    <a:pt x="19" y="28"/>
                  </a:lnTo>
                  <a:lnTo>
                    <a:pt x="13" y="32"/>
                  </a:lnTo>
                  <a:lnTo>
                    <a:pt x="8" y="33"/>
                  </a:lnTo>
                  <a:lnTo>
                    <a:pt x="5" y="32"/>
                  </a:lnTo>
                  <a:lnTo>
                    <a:pt x="1" y="27"/>
                  </a:lnTo>
                  <a:lnTo>
                    <a:pt x="0" y="22"/>
                  </a:lnTo>
                  <a:lnTo>
                    <a:pt x="1" y="17"/>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76" name="Freeform 307">
              <a:extLst>
                <a:ext uri="{FF2B5EF4-FFF2-40B4-BE49-F238E27FC236}">
                  <a16:creationId xmlns:a16="http://schemas.microsoft.com/office/drawing/2014/main" xmlns="" id="{1E86CE02-6EF2-4396-BBE0-ECE49160C55A}"/>
                </a:ext>
              </a:extLst>
            </p:cNvPr>
            <p:cNvSpPr>
              <a:spLocks/>
            </p:cNvSpPr>
            <p:nvPr/>
          </p:nvSpPr>
          <p:spPr bwMode="auto">
            <a:xfrm>
              <a:off x="2715" y="738"/>
              <a:ext cx="14" cy="13"/>
            </a:xfrm>
            <a:custGeom>
              <a:avLst/>
              <a:gdLst>
                <a:gd name="T0" fmla="*/ 1 w 26"/>
                <a:gd name="T1" fmla="*/ 0 h 27"/>
                <a:gd name="T2" fmla="*/ 1 w 26"/>
                <a:gd name="T3" fmla="*/ 0 h 27"/>
                <a:gd name="T4" fmla="*/ 1 w 26"/>
                <a:gd name="T5" fmla="*/ 0 h 27"/>
                <a:gd name="T6" fmla="*/ 1 w 26"/>
                <a:gd name="T7" fmla="*/ 0 h 27"/>
                <a:gd name="T8" fmla="*/ 1 w 26"/>
                <a:gd name="T9" fmla="*/ 0 h 27"/>
                <a:gd name="T10" fmla="*/ 1 w 26"/>
                <a:gd name="T11" fmla="*/ 0 h 27"/>
                <a:gd name="T12" fmla="*/ 1 w 26"/>
                <a:gd name="T13" fmla="*/ 0 h 27"/>
                <a:gd name="T14" fmla="*/ 1 w 26"/>
                <a:gd name="T15" fmla="*/ 0 h 27"/>
                <a:gd name="T16" fmla="*/ 1 w 26"/>
                <a:gd name="T17" fmla="*/ 0 h 27"/>
                <a:gd name="T18" fmla="*/ 1 w 26"/>
                <a:gd name="T19" fmla="*/ 0 h 27"/>
                <a:gd name="T20" fmla="*/ 1 w 26"/>
                <a:gd name="T21" fmla="*/ 0 h 27"/>
                <a:gd name="T22" fmla="*/ 0 w 26"/>
                <a:gd name="T23" fmla="*/ 0 h 27"/>
                <a:gd name="T24" fmla="*/ 1 w 26"/>
                <a:gd name="T25" fmla="*/ 0 h 27"/>
                <a:gd name="T26" fmla="*/ 1 w 26"/>
                <a:gd name="T27" fmla="*/ 0 h 27"/>
                <a:gd name="T28" fmla="*/ 1 w 26"/>
                <a:gd name="T29" fmla="*/ 0 h 27"/>
                <a:gd name="T30" fmla="*/ 1 w 26"/>
                <a:gd name="T31" fmla="*/ 0 h 27"/>
                <a:gd name="T32" fmla="*/ 1 w 26"/>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 h="27">
                  <a:moveTo>
                    <a:pt x="21" y="3"/>
                  </a:moveTo>
                  <a:lnTo>
                    <a:pt x="24" y="6"/>
                  </a:lnTo>
                  <a:lnTo>
                    <a:pt x="26" y="9"/>
                  </a:lnTo>
                  <a:lnTo>
                    <a:pt x="26" y="14"/>
                  </a:lnTo>
                  <a:lnTo>
                    <a:pt x="25" y="19"/>
                  </a:lnTo>
                  <a:lnTo>
                    <a:pt x="21" y="22"/>
                  </a:lnTo>
                  <a:lnTo>
                    <a:pt x="17" y="26"/>
                  </a:lnTo>
                  <a:lnTo>
                    <a:pt x="12" y="27"/>
                  </a:lnTo>
                  <a:lnTo>
                    <a:pt x="9" y="27"/>
                  </a:lnTo>
                  <a:lnTo>
                    <a:pt x="5" y="24"/>
                  </a:lnTo>
                  <a:lnTo>
                    <a:pt x="2" y="20"/>
                  </a:lnTo>
                  <a:lnTo>
                    <a:pt x="0" y="15"/>
                  </a:lnTo>
                  <a:lnTo>
                    <a:pt x="1" y="11"/>
                  </a:lnTo>
                  <a:lnTo>
                    <a:pt x="4" y="6"/>
                  </a:lnTo>
                  <a:lnTo>
                    <a:pt x="8" y="3"/>
                  </a:lnTo>
                  <a:lnTo>
                    <a:pt x="13" y="0"/>
                  </a:lnTo>
                  <a:lnTo>
                    <a:pt x="21" y="3"/>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77" name="Freeform 308">
              <a:extLst>
                <a:ext uri="{FF2B5EF4-FFF2-40B4-BE49-F238E27FC236}">
                  <a16:creationId xmlns:a16="http://schemas.microsoft.com/office/drawing/2014/main" xmlns="" id="{3174A62B-4107-4E03-BE80-DE1EA7EC77B2}"/>
                </a:ext>
              </a:extLst>
            </p:cNvPr>
            <p:cNvSpPr>
              <a:spLocks/>
            </p:cNvSpPr>
            <p:nvPr/>
          </p:nvSpPr>
          <p:spPr bwMode="auto">
            <a:xfrm>
              <a:off x="2570" y="757"/>
              <a:ext cx="108" cy="73"/>
            </a:xfrm>
            <a:custGeom>
              <a:avLst/>
              <a:gdLst>
                <a:gd name="T0" fmla="*/ 7 w 216"/>
                <a:gd name="T1" fmla="*/ 0 h 148"/>
                <a:gd name="T2" fmla="*/ 7 w 216"/>
                <a:gd name="T3" fmla="*/ 0 h 148"/>
                <a:gd name="T4" fmla="*/ 7 w 216"/>
                <a:gd name="T5" fmla="*/ 0 h 148"/>
                <a:gd name="T6" fmla="*/ 7 w 216"/>
                <a:gd name="T7" fmla="*/ 0 h 148"/>
                <a:gd name="T8" fmla="*/ 6 w 216"/>
                <a:gd name="T9" fmla="*/ 0 h 148"/>
                <a:gd name="T10" fmla="*/ 4 w 216"/>
                <a:gd name="T11" fmla="*/ 0 h 148"/>
                <a:gd name="T12" fmla="*/ 3 w 216"/>
                <a:gd name="T13" fmla="*/ 0 h 148"/>
                <a:gd name="T14" fmla="*/ 3 w 216"/>
                <a:gd name="T15" fmla="*/ 0 h 148"/>
                <a:gd name="T16" fmla="*/ 4 w 216"/>
                <a:gd name="T17" fmla="*/ 0 h 148"/>
                <a:gd name="T18" fmla="*/ 5 w 216"/>
                <a:gd name="T19" fmla="*/ 0 h 148"/>
                <a:gd name="T20" fmla="*/ 6 w 216"/>
                <a:gd name="T21" fmla="*/ 0 h 148"/>
                <a:gd name="T22" fmla="*/ 6 w 216"/>
                <a:gd name="T23" fmla="*/ 1 h 148"/>
                <a:gd name="T24" fmla="*/ 6 w 216"/>
                <a:gd name="T25" fmla="*/ 1 h 148"/>
                <a:gd name="T26" fmla="*/ 5 w 216"/>
                <a:gd name="T27" fmla="*/ 1 h 148"/>
                <a:gd name="T28" fmla="*/ 4 w 216"/>
                <a:gd name="T29" fmla="*/ 1 h 148"/>
                <a:gd name="T30" fmla="*/ 3 w 216"/>
                <a:gd name="T31" fmla="*/ 1 h 148"/>
                <a:gd name="T32" fmla="*/ 2 w 216"/>
                <a:gd name="T33" fmla="*/ 1 h 148"/>
                <a:gd name="T34" fmla="*/ 3 w 216"/>
                <a:gd name="T35" fmla="*/ 1 h 148"/>
                <a:gd name="T36" fmla="*/ 3 w 216"/>
                <a:gd name="T37" fmla="*/ 1 h 148"/>
                <a:gd name="T38" fmla="*/ 4 w 216"/>
                <a:gd name="T39" fmla="*/ 1 h 148"/>
                <a:gd name="T40" fmla="*/ 5 w 216"/>
                <a:gd name="T41" fmla="*/ 1 h 148"/>
                <a:gd name="T42" fmla="*/ 5 w 216"/>
                <a:gd name="T43" fmla="*/ 1 h 148"/>
                <a:gd name="T44" fmla="*/ 4 w 216"/>
                <a:gd name="T45" fmla="*/ 2 h 148"/>
                <a:gd name="T46" fmla="*/ 4 w 216"/>
                <a:gd name="T47" fmla="*/ 2 h 148"/>
                <a:gd name="T48" fmla="*/ 3 w 216"/>
                <a:gd name="T49" fmla="*/ 2 h 148"/>
                <a:gd name="T50" fmla="*/ 3 w 216"/>
                <a:gd name="T51" fmla="*/ 2 h 148"/>
                <a:gd name="T52" fmla="*/ 2 w 216"/>
                <a:gd name="T53" fmla="*/ 1 h 148"/>
                <a:gd name="T54" fmla="*/ 2 w 216"/>
                <a:gd name="T55" fmla="*/ 1 h 148"/>
                <a:gd name="T56" fmla="*/ 3 w 216"/>
                <a:gd name="T57" fmla="*/ 2 h 148"/>
                <a:gd name="T58" fmla="*/ 3 w 216"/>
                <a:gd name="T59" fmla="*/ 2 h 148"/>
                <a:gd name="T60" fmla="*/ 2 w 216"/>
                <a:gd name="T61" fmla="*/ 2 h 148"/>
                <a:gd name="T62" fmla="*/ 1 w 216"/>
                <a:gd name="T63" fmla="*/ 3 h 148"/>
                <a:gd name="T64" fmla="*/ 0 w 216"/>
                <a:gd name="T65" fmla="*/ 3 h 148"/>
                <a:gd name="T66" fmla="*/ 1 w 216"/>
                <a:gd name="T67" fmla="*/ 3 h 148"/>
                <a:gd name="T68" fmla="*/ 2 w 216"/>
                <a:gd name="T69" fmla="*/ 3 h 148"/>
                <a:gd name="T70" fmla="*/ 3 w 216"/>
                <a:gd name="T71" fmla="*/ 2 h 148"/>
                <a:gd name="T72" fmla="*/ 3 w 216"/>
                <a:gd name="T73" fmla="*/ 3 h 148"/>
                <a:gd name="T74" fmla="*/ 3 w 216"/>
                <a:gd name="T75" fmla="*/ 4 h 148"/>
                <a:gd name="T76" fmla="*/ 3 w 216"/>
                <a:gd name="T77" fmla="*/ 4 h 148"/>
                <a:gd name="T78" fmla="*/ 4 w 216"/>
                <a:gd name="T79" fmla="*/ 3 h 148"/>
                <a:gd name="T80" fmla="*/ 4 w 216"/>
                <a:gd name="T81" fmla="*/ 2 h 148"/>
                <a:gd name="T82" fmla="*/ 5 w 216"/>
                <a:gd name="T83" fmla="*/ 2 h 148"/>
                <a:gd name="T84" fmla="*/ 5 w 216"/>
                <a:gd name="T85" fmla="*/ 2 h 148"/>
                <a:gd name="T86" fmla="*/ 5 w 216"/>
                <a:gd name="T87" fmla="*/ 3 h 148"/>
                <a:gd name="T88" fmla="*/ 5 w 216"/>
                <a:gd name="T89" fmla="*/ 4 h 148"/>
                <a:gd name="T90" fmla="*/ 5 w 216"/>
                <a:gd name="T91" fmla="*/ 3 h 148"/>
                <a:gd name="T92" fmla="*/ 6 w 216"/>
                <a:gd name="T93" fmla="*/ 1 h 148"/>
                <a:gd name="T94" fmla="*/ 6 w 216"/>
                <a:gd name="T95" fmla="*/ 1 h 148"/>
                <a:gd name="T96" fmla="*/ 7 w 216"/>
                <a:gd name="T97" fmla="*/ 1 h 148"/>
                <a:gd name="T98" fmla="*/ 7 w 216"/>
                <a:gd name="T99" fmla="*/ 1 h 148"/>
                <a:gd name="T100" fmla="*/ 7 w 216"/>
                <a:gd name="T101" fmla="*/ 3 h 148"/>
                <a:gd name="T102" fmla="*/ 7 w 216"/>
                <a:gd name="T103" fmla="*/ 1 h 14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6" h="148">
                  <a:moveTo>
                    <a:pt x="216" y="16"/>
                  </a:moveTo>
                  <a:lnTo>
                    <a:pt x="215" y="16"/>
                  </a:lnTo>
                  <a:lnTo>
                    <a:pt x="212" y="15"/>
                  </a:lnTo>
                  <a:lnTo>
                    <a:pt x="211" y="14"/>
                  </a:lnTo>
                  <a:lnTo>
                    <a:pt x="209" y="13"/>
                  </a:lnTo>
                  <a:lnTo>
                    <a:pt x="208" y="11"/>
                  </a:lnTo>
                  <a:lnTo>
                    <a:pt x="207" y="9"/>
                  </a:lnTo>
                  <a:lnTo>
                    <a:pt x="205" y="7"/>
                  </a:lnTo>
                  <a:lnTo>
                    <a:pt x="205" y="5"/>
                  </a:lnTo>
                  <a:lnTo>
                    <a:pt x="202" y="9"/>
                  </a:lnTo>
                  <a:lnTo>
                    <a:pt x="198" y="13"/>
                  </a:lnTo>
                  <a:lnTo>
                    <a:pt x="196" y="16"/>
                  </a:lnTo>
                  <a:lnTo>
                    <a:pt x="194" y="19"/>
                  </a:lnTo>
                  <a:lnTo>
                    <a:pt x="186" y="15"/>
                  </a:lnTo>
                  <a:lnTo>
                    <a:pt x="173" y="12"/>
                  </a:lnTo>
                  <a:lnTo>
                    <a:pt x="159" y="7"/>
                  </a:lnTo>
                  <a:lnTo>
                    <a:pt x="144" y="5"/>
                  </a:lnTo>
                  <a:lnTo>
                    <a:pt x="128" y="1"/>
                  </a:lnTo>
                  <a:lnTo>
                    <a:pt x="114" y="0"/>
                  </a:lnTo>
                  <a:lnTo>
                    <a:pt x="102" y="0"/>
                  </a:lnTo>
                  <a:lnTo>
                    <a:pt x="94" y="1"/>
                  </a:lnTo>
                  <a:lnTo>
                    <a:pt x="84" y="5"/>
                  </a:lnTo>
                  <a:lnTo>
                    <a:pt x="83" y="6"/>
                  </a:lnTo>
                  <a:lnTo>
                    <a:pt x="87" y="6"/>
                  </a:lnTo>
                  <a:lnTo>
                    <a:pt x="94" y="5"/>
                  </a:lnTo>
                  <a:lnTo>
                    <a:pt x="105" y="5"/>
                  </a:lnTo>
                  <a:lnTo>
                    <a:pt x="117" y="5"/>
                  </a:lnTo>
                  <a:lnTo>
                    <a:pt x="131" y="7"/>
                  </a:lnTo>
                  <a:lnTo>
                    <a:pt x="143" y="11"/>
                  </a:lnTo>
                  <a:lnTo>
                    <a:pt x="156" y="14"/>
                  </a:lnTo>
                  <a:lnTo>
                    <a:pt x="166" y="18"/>
                  </a:lnTo>
                  <a:lnTo>
                    <a:pt x="175" y="22"/>
                  </a:lnTo>
                  <a:lnTo>
                    <a:pt x="182" y="27"/>
                  </a:lnTo>
                  <a:lnTo>
                    <a:pt x="185" y="30"/>
                  </a:lnTo>
                  <a:lnTo>
                    <a:pt x="183" y="31"/>
                  </a:lnTo>
                  <a:lnTo>
                    <a:pt x="179" y="32"/>
                  </a:lnTo>
                  <a:lnTo>
                    <a:pt x="174" y="35"/>
                  </a:lnTo>
                  <a:lnTo>
                    <a:pt x="169" y="38"/>
                  </a:lnTo>
                  <a:lnTo>
                    <a:pt x="162" y="42"/>
                  </a:lnTo>
                  <a:lnTo>
                    <a:pt x="156" y="45"/>
                  </a:lnTo>
                  <a:lnTo>
                    <a:pt x="151" y="49"/>
                  </a:lnTo>
                  <a:lnTo>
                    <a:pt x="144" y="45"/>
                  </a:lnTo>
                  <a:lnTo>
                    <a:pt x="134" y="43"/>
                  </a:lnTo>
                  <a:lnTo>
                    <a:pt x="122" y="39"/>
                  </a:lnTo>
                  <a:lnTo>
                    <a:pt x="110" y="36"/>
                  </a:lnTo>
                  <a:lnTo>
                    <a:pt x="96" y="34"/>
                  </a:lnTo>
                  <a:lnTo>
                    <a:pt x="83" y="32"/>
                  </a:lnTo>
                  <a:lnTo>
                    <a:pt x="73" y="32"/>
                  </a:lnTo>
                  <a:lnTo>
                    <a:pt x="64" y="35"/>
                  </a:lnTo>
                  <a:lnTo>
                    <a:pt x="58" y="38"/>
                  </a:lnTo>
                  <a:lnTo>
                    <a:pt x="55" y="41"/>
                  </a:lnTo>
                  <a:lnTo>
                    <a:pt x="56" y="42"/>
                  </a:lnTo>
                  <a:lnTo>
                    <a:pt x="63" y="41"/>
                  </a:lnTo>
                  <a:lnTo>
                    <a:pt x="67" y="39"/>
                  </a:lnTo>
                  <a:lnTo>
                    <a:pt x="73" y="39"/>
                  </a:lnTo>
                  <a:lnTo>
                    <a:pt x="80" y="39"/>
                  </a:lnTo>
                  <a:lnTo>
                    <a:pt x="86" y="41"/>
                  </a:lnTo>
                  <a:lnTo>
                    <a:pt x="93" y="41"/>
                  </a:lnTo>
                  <a:lnTo>
                    <a:pt x="99" y="42"/>
                  </a:lnTo>
                  <a:lnTo>
                    <a:pt x="106" y="44"/>
                  </a:lnTo>
                  <a:lnTo>
                    <a:pt x="112" y="45"/>
                  </a:lnTo>
                  <a:lnTo>
                    <a:pt x="124" y="49"/>
                  </a:lnTo>
                  <a:lnTo>
                    <a:pt x="133" y="51"/>
                  </a:lnTo>
                  <a:lnTo>
                    <a:pt x="139" y="53"/>
                  </a:lnTo>
                  <a:lnTo>
                    <a:pt x="143" y="56"/>
                  </a:lnTo>
                  <a:lnTo>
                    <a:pt x="140" y="58"/>
                  </a:lnTo>
                  <a:lnTo>
                    <a:pt x="135" y="60"/>
                  </a:lnTo>
                  <a:lnTo>
                    <a:pt x="129" y="62"/>
                  </a:lnTo>
                  <a:lnTo>
                    <a:pt x="124" y="65"/>
                  </a:lnTo>
                  <a:lnTo>
                    <a:pt x="118" y="67"/>
                  </a:lnTo>
                  <a:lnTo>
                    <a:pt x="112" y="68"/>
                  </a:lnTo>
                  <a:lnTo>
                    <a:pt x="107" y="71"/>
                  </a:lnTo>
                  <a:lnTo>
                    <a:pt x="104" y="72"/>
                  </a:lnTo>
                  <a:lnTo>
                    <a:pt x="101" y="73"/>
                  </a:lnTo>
                  <a:lnTo>
                    <a:pt x="96" y="73"/>
                  </a:lnTo>
                  <a:lnTo>
                    <a:pt x="90" y="72"/>
                  </a:lnTo>
                  <a:lnTo>
                    <a:pt x="86" y="71"/>
                  </a:lnTo>
                  <a:lnTo>
                    <a:pt x="80" y="68"/>
                  </a:lnTo>
                  <a:lnTo>
                    <a:pt x="74" y="66"/>
                  </a:lnTo>
                  <a:lnTo>
                    <a:pt x="68" y="65"/>
                  </a:lnTo>
                  <a:lnTo>
                    <a:pt x="64" y="62"/>
                  </a:lnTo>
                  <a:lnTo>
                    <a:pt x="56" y="60"/>
                  </a:lnTo>
                  <a:lnTo>
                    <a:pt x="48" y="60"/>
                  </a:lnTo>
                  <a:lnTo>
                    <a:pt x="44" y="62"/>
                  </a:lnTo>
                  <a:lnTo>
                    <a:pt x="48" y="65"/>
                  </a:lnTo>
                  <a:lnTo>
                    <a:pt x="57" y="68"/>
                  </a:lnTo>
                  <a:lnTo>
                    <a:pt x="67" y="72"/>
                  </a:lnTo>
                  <a:lnTo>
                    <a:pt x="75" y="75"/>
                  </a:lnTo>
                  <a:lnTo>
                    <a:pt x="81" y="79"/>
                  </a:lnTo>
                  <a:lnTo>
                    <a:pt x="74" y="81"/>
                  </a:lnTo>
                  <a:lnTo>
                    <a:pt x="65" y="84"/>
                  </a:lnTo>
                  <a:lnTo>
                    <a:pt x="53" y="88"/>
                  </a:lnTo>
                  <a:lnTo>
                    <a:pt x="42" y="91"/>
                  </a:lnTo>
                  <a:lnTo>
                    <a:pt x="29" y="95"/>
                  </a:lnTo>
                  <a:lnTo>
                    <a:pt x="19" y="98"/>
                  </a:lnTo>
                  <a:lnTo>
                    <a:pt x="10" y="100"/>
                  </a:lnTo>
                  <a:lnTo>
                    <a:pt x="5" y="102"/>
                  </a:lnTo>
                  <a:lnTo>
                    <a:pt x="0" y="104"/>
                  </a:lnTo>
                  <a:lnTo>
                    <a:pt x="0" y="105"/>
                  </a:lnTo>
                  <a:lnTo>
                    <a:pt x="4" y="105"/>
                  </a:lnTo>
                  <a:lnTo>
                    <a:pt x="11" y="105"/>
                  </a:lnTo>
                  <a:lnTo>
                    <a:pt x="19" y="105"/>
                  </a:lnTo>
                  <a:lnTo>
                    <a:pt x="29" y="103"/>
                  </a:lnTo>
                  <a:lnTo>
                    <a:pt x="41" y="102"/>
                  </a:lnTo>
                  <a:lnTo>
                    <a:pt x="53" y="99"/>
                  </a:lnTo>
                  <a:lnTo>
                    <a:pt x="65" y="96"/>
                  </a:lnTo>
                  <a:lnTo>
                    <a:pt x="76" y="92"/>
                  </a:lnTo>
                  <a:lnTo>
                    <a:pt x="86" y="90"/>
                  </a:lnTo>
                  <a:lnTo>
                    <a:pt x="91" y="87"/>
                  </a:lnTo>
                  <a:lnTo>
                    <a:pt x="90" y="99"/>
                  </a:lnTo>
                  <a:lnTo>
                    <a:pt x="86" y="115"/>
                  </a:lnTo>
                  <a:lnTo>
                    <a:pt x="81" y="132"/>
                  </a:lnTo>
                  <a:lnTo>
                    <a:pt x="75" y="142"/>
                  </a:lnTo>
                  <a:lnTo>
                    <a:pt x="72" y="147"/>
                  </a:lnTo>
                  <a:lnTo>
                    <a:pt x="73" y="148"/>
                  </a:lnTo>
                  <a:lnTo>
                    <a:pt x="76" y="147"/>
                  </a:lnTo>
                  <a:lnTo>
                    <a:pt x="80" y="143"/>
                  </a:lnTo>
                  <a:lnTo>
                    <a:pt x="87" y="133"/>
                  </a:lnTo>
                  <a:lnTo>
                    <a:pt x="95" y="117"/>
                  </a:lnTo>
                  <a:lnTo>
                    <a:pt x="103" y="99"/>
                  </a:lnTo>
                  <a:lnTo>
                    <a:pt x="106" y="87"/>
                  </a:lnTo>
                  <a:lnTo>
                    <a:pt x="111" y="85"/>
                  </a:lnTo>
                  <a:lnTo>
                    <a:pt x="118" y="82"/>
                  </a:lnTo>
                  <a:lnTo>
                    <a:pt x="125" y="80"/>
                  </a:lnTo>
                  <a:lnTo>
                    <a:pt x="132" y="76"/>
                  </a:lnTo>
                  <a:lnTo>
                    <a:pt x="139" y="74"/>
                  </a:lnTo>
                  <a:lnTo>
                    <a:pt x="145" y="71"/>
                  </a:lnTo>
                  <a:lnTo>
                    <a:pt x="151" y="68"/>
                  </a:lnTo>
                  <a:lnTo>
                    <a:pt x="155" y="67"/>
                  </a:lnTo>
                  <a:lnTo>
                    <a:pt x="155" y="80"/>
                  </a:lnTo>
                  <a:lnTo>
                    <a:pt x="152" y="97"/>
                  </a:lnTo>
                  <a:lnTo>
                    <a:pt x="149" y="115"/>
                  </a:lnTo>
                  <a:lnTo>
                    <a:pt x="145" y="128"/>
                  </a:lnTo>
                  <a:lnTo>
                    <a:pt x="143" y="134"/>
                  </a:lnTo>
                  <a:lnTo>
                    <a:pt x="144" y="136"/>
                  </a:lnTo>
                  <a:lnTo>
                    <a:pt x="147" y="135"/>
                  </a:lnTo>
                  <a:lnTo>
                    <a:pt x="150" y="128"/>
                  </a:lnTo>
                  <a:lnTo>
                    <a:pt x="156" y="115"/>
                  </a:lnTo>
                  <a:lnTo>
                    <a:pt x="163" y="98"/>
                  </a:lnTo>
                  <a:lnTo>
                    <a:pt x="167" y="79"/>
                  </a:lnTo>
                  <a:lnTo>
                    <a:pt x="167" y="61"/>
                  </a:lnTo>
                  <a:lnTo>
                    <a:pt x="177" y="54"/>
                  </a:lnTo>
                  <a:lnTo>
                    <a:pt x="183" y="46"/>
                  </a:lnTo>
                  <a:lnTo>
                    <a:pt x="189" y="41"/>
                  </a:lnTo>
                  <a:lnTo>
                    <a:pt x="194" y="36"/>
                  </a:lnTo>
                  <a:lnTo>
                    <a:pt x="196" y="34"/>
                  </a:lnTo>
                  <a:lnTo>
                    <a:pt x="200" y="32"/>
                  </a:lnTo>
                  <a:lnTo>
                    <a:pt x="201" y="35"/>
                  </a:lnTo>
                  <a:lnTo>
                    <a:pt x="201" y="41"/>
                  </a:lnTo>
                  <a:lnTo>
                    <a:pt x="200" y="53"/>
                  </a:lnTo>
                  <a:lnTo>
                    <a:pt x="198" y="72"/>
                  </a:lnTo>
                  <a:lnTo>
                    <a:pt x="197" y="91"/>
                  </a:lnTo>
                  <a:lnTo>
                    <a:pt x="195" y="104"/>
                  </a:lnTo>
                  <a:lnTo>
                    <a:pt x="203" y="88"/>
                  </a:lnTo>
                  <a:lnTo>
                    <a:pt x="209" y="64"/>
                  </a:lnTo>
                  <a:lnTo>
                    <a:pt x="213" y="37"/>
                  </a:lnTo>
                  <a:lnTo>
                    <a:pt x="216" y="16"/>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78" name="Freeform 309">
              <a:extLst>
                <a:ext uri="{FF2B5EF4-FFF2-40B4-BE49-F238E27FC236}">
                  <a16:creationId xmlns:a16="http://schemas.microsoft.com/office/drawing/2014/main" xmlns="" id="{5017E141-CEE5-4030-9CA3-EBD11874E508}"/>
                </a:ext>
              </a:extLst>
            </p:cNvPr>
            <p:cNvSpPr>
              <a:spLocks/>
            </p:cNvSpPr>
            <p:nvPr/>
          </p:nvSpPr>
          <p:spPr bwMode="auto">
            <a:xfrm>
              <a:off x="2578" y="625"/>
              <a:ext cx="86" cy="82"/>
            </a:xfrm>
            <a:custGeom>
              <a:avLst/>
              <a:gdLst>
                <a:gd name="T0" fmla="*/ 5 w 173"/>
                <a:gd name="T1" fmla="*/ 5 h 165"/>
                <a:gd name="T2" fmla="*/ 5 w 173"/>
                <a:gd name="T3" fmla="*/ 4 h 165"/>
                <a:gd name="T4" fmla="*/ 5 w 173"/>
                <a:gd name="T5" fmla="*/ 4 h 165"/>
                <a:gd name="T6" fmla="*/ 4 w 173"/>
                <a:gd name="T7" fmla="*/ 4 h 165"/>
                <a:gd name="T8" fmla="*/ 4 w 173"/>
                <a:gd name="T9" fmla="*/ 3 h 165"/>
                <a:gd name="T10" fmla="*/ 4 w 173"/>
                <a:gd name="T11" fmla="*/ 2 h 165"/>
                <a:gd name="T12" fmla="*/ 4 w 173"/>
                <a:gd name="T13" fmla="*/ 1 h 165"/>
                <a:gd name="T14" fmla="*/ 4 w 173"/>
                <a:gd name="T15" fmla="*/ 1 h 165"/>
                <a:gd name="T16" fmla="*/ 4 w 173"/>
                <a:gd name="T17" fmla="*/ 2 h 165"/>
                <a:gd name="T18" fmla="*/ 4 w 173"/>
                <a:gd name="T19" fmla="*/ 3 h 165"/>
                <a:gd name="T20" fmla="*/ 4 w 173"/>
                <a:gd name="T21" fmla="*/ 3 h 165"/>
                <a:gd name="T22" fmla="*/ 3 w 173"/>
                <a:gd name="T23" fmla="*/ 3 h 165"/>
                <a:gd name="T24" fmla="*/ 3 w 173"/>
                <a:gd name="T25" fmla="*/ 3 h 165"/>
                <a:gd name="T26" fmla="*/ 3 w 173"/>
                <a:gd name="T27" fmla="*/ 3 h 165"/>
                <a:gd name="T28" fmla="*/ 3 w 173"/>
                <a:gd name="T29" fmla="*/ 2 h 165"/>
                <a:gd name="T30" fmla="*/ 2 w 173"/>
                <a:gd name="T31" fmla="*/ 1 h 165"/>
                <a:gd name="T32" fmla="*/ 2 w 173"/>
                <a:gd name="T33" fmla="*/ 0 h 165"/>
                <a:gd name="T34" fmla="*/ 2 w 173"/>
                <a:gd name="T35" fmla="*/ 0 h 165"/>
                <a:gd name="T36" fmla="*/ 2 w 173"/>
                <a:gd name="T37" fmla="*/ 0 h 165"/>
                <a:gd name="T38" fmla="*/ 2 w 173"/>
                <a:gd name="T39" fmla="*/ 0 h 165"/>
                <a:gd name="T40" fmla="*/ 2 w 173"/>
                <a:gd name="T41" fmla="*/ 0 h 165"/>
                <a:gd name="T42" fmla="*/ 2 w 173"/>
                <a:gd name="T43" fmla="*/ 1 h 165"/>
                <a:gd name="T44" fmla="*/ 2 w 173"/>
                <a:gd name="T45" fmla="*/ 1 h 165"/>
                <a:gd name="T46" fmla="*/ 2 w 173"/>
                <a:gd name="T47" fmla="*/ 2 h 165"/>
                <a:gd name="T48" fmla="*/ 2 w 173"/>
                <a:gd name="T49" fmla="*/ 2 h 165"/>
                <a:gd name="T50" fmla="*/ 1 w 173"/>
                <a:gd name="T51" fmla="*/ 1 h 165"/>
                <a:gd name="T52" fmla="*/ 0 w 173"/>
                <a:gd name="T53" fmla="*/ 0 h 165"/>
                <a:gd name="T54" fmla="*/ 0 w 173"/>
                <a:gd name="T55" fmla="*/ 0 h 165"/>
                <a:gd name="T56" fmla="*/ 0 w 173"/>
                <a:gd name="T57" fmla="*/ 0 h 165"/>
                <a:gd name="T58" fmla="*/ 0 w 173"/>
                <a:gd name="T59" fmla="*/ 0 h 165"/>
                <a:gd name="T60" fmla="*/ 0 w 173"/>
                <a:gd name="T61" fmla="*/ 1 h 165"/>
                <a:gd name="T62" fmla="*/ 1 w 173"/>
                <a:gd name="T63" fmla="*/ 1 h 165"/>
                <a:gd name="T64" fmla="*/ 1 w 173"/>
                <a:gd name="T65" fmla="*/ 1 h 165"/>
                <a:gd name="T66" fmla="*/ 1 w 173"/>
                <a:gd name="T67" fmla="*/ 2 h 165"/>
                <a:gd name="T68" fmla="*/ 2 w 173"/>
                <a:gd name="T69" fmla="*/ 2 h 165"/>
                <a:gd name="T70" fmla="*/ 2 w 173"/>
                <a:gd name="T71" fmla="*/ 2 h 165"/>
                <a:gd name="T72" fmla="*/ 2 w 173"/>
                <a:gd name="T73" fmla="*/ 2 h 165"/>
                <a:gd name="T74" fmla="*/ 2 w 173"/>
                <a:gd name="T75" fmla="*/ 2 h 165"/>
                <a:gd name="T76" fmla="*/ 1 w 173"/>
                <a:gd name="T77" fmla="*/ 2 h 165"/>
                <a:gd name="T78" fmla="*/ 1 w 173"/>
                <a:gd name="T79" fmla="*/ 2 h 165"/>
                <a:gd name="T80" fmla="*/ 1 w 173"/>
                <a:gd name="T81" fmla="*/ 2 h 165"/>
                <a:gd name="T82" fmla="*/ 0 w 173"/>
                <a:gd name="T83" fmla="*/ 2 h 165"/>
                <a:gd name="T84" fmla="*/ 1 w 173"/>
                <a:gd name="T85" fmla="*/ 2 h 165"/>
                <a:gd name="T86" fmla="*/ 1 w 173"/>
                <a:gd name="T87" fmla="*/ 3 h 165"/>
                <a:gd name="T88" fmla="*/ 2 w 173"/>
                <a:gd name="T89" fmla="*/ 3 h 165"/>
                <a:gd name="T90" fmla="*/ 2 w 173"/>
                <a:gd name="T91" fmla="*/ 3 h 165"/>
                <a:gd name="T92" fmla="*/ 3 w 173"/>
                <a:gd name="T93" fmla="*/ 3 h 165"/>
                <a:gd name="T94" fmla="*/ 3 w 173"/>
                <a:gd name="T95" fmla="*/ 3 h 165"/>
                <a:gd name="T96" fmla="*/ 3 w 173"/>
                <a:gd name="T97" fmla="*/ 3 h 165"/>
                <a:gd name="T98" fmla="*/ 4 w 173"/>
                <a:gd name="T99" fmla="*/ 4 h 165"/>
                <a:gd name="T100" fmla="*/ 4 w 173"/>
                <a:gd name="T101" fmla="*/ 4 h 165"/>
                <a:gd name="T102" fmla="*/ 3 w 173"/>
                <a:gd name="T103" fmla="*/ 4 h 165"/>
                <a:gd name="T104" fmla="*/ 3 w 173"/>
                <a:gd name="T105" fmla="*/ 4 h 165"/>
                <a:gd name="T106" fmla="*/ 2 w 173"/>
                <a:gd name="T107" fmla="*/ 4 h 165"/>
                <a:gd name="T108" fmla="*/ 2 w 173"/>
                <a:gd name="T109" fmla="*/ 4 h 165"/>
                <a:gd name="T110" fmla="*/ 2 w 173"/>
                <a:gd name="T111" fmla="*/ 4 h 165"/>
                <a:gd name="T112" fmla="*/ 2 w 173"/>
                <a:gd name="T113" fmla="*/ 4 h 165"/>
                <a:gd name="T114" fmla="*/ 3 w 173"/>
                <a:gd name="T115" fmla="*/ 4 h 165"/>
                <a:gd name="T116" fmla="*/ 4 w 173"/>
                <a:gd name="T117" fmla="*/ 4 h 165"/>
                <a:gd name="T118" fmla="*/ 4 w 173"/>
                <a:gd name="T119" fmla="*/ 4 h 165"/>
                <a:gd name="T120" fmla="*/ 4 w 173"/>
                <a:gd name="T121" fmla="*/ 4 h 165"/>
                <a:gd name="T122" fmla="*/ 5 w 173"/>
                <a:gd name="T123" fmla="*/ 4 h 16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73" h="165">
                  <a:moveTo>
                    <a:pt x="167" y="165"/>
                  </a:moveTo>
                  <a:lnTo>
                    <a:pt x="168" y="162"/>
                  </a:lnTo>
                  <a:lnTo>
                    <a:pt x="170" y="159"/>
                  </a:lnTo>
                  <a:lnTo>
                    <a:pt x="172" y="157"/>
                  </a:lnTo>
                  <a:lnTo>
                    <a:pt x="173" y="155"/>
                  </a:lnTo>
                  <a:lnTo>
                    <a:pt x="166" y="148"/>
                  </a:lnTo>
                  <a:lnTo>
                    <a:pt x="159" y="141"/>
                  </a:lnTo>
                  <a:lnTo>
                    <a:pt x="156" y="135"/>
                  </a:lnTo>
                  <a:lnTo>
                    <a:pt x="155" y="128"/>
                  </a:lnTo>
                  <a:lnTo>
                    <a:pt x="154" y="116"/>
                  </a:lnTo>
                  <a:lnTo>
                    <a:pt x="151" y="96"/>
                  </a:lnTo>
                  <a:lnTo>
                    <a:pt x="148" y="76"/>
                  </a:lnTo>
                  <a:lnTo>
                    <a:pt x="144" y="64"/>
                  </a:lnTo>
                  <a:lnTo>
                    <a:pt x="141" y="58"/>
                  </a:lnTo>
                  <a:lnTo>
                    <a:pt x="137" y="55"/>
                  </a:lnTo>
                  <a:lnTo>
                    <a:pt x="136" y="57"/>
                  </a:lnTo>
                  <a:lnTo>
                    <a:pt x="137" y="63"/>
                  </a:lnTo>
                  <a:lnTo>
                    <a:pt x="140" y="75"/>
                  </a:lnTo>
                  <a:lnTo>
                    <a:pt x="141" y="91"/>
                  </a:lnTo>
                  <a:lnTo>
                    <a:pt x="141" y="108"/>
                  </a:lnTo>
                  <a:lnTo>
                    <a:pt x="140" y="119"/>
                  </a:lnTo>
                  <a:lnTo>
                    <a:pt x="135" y="117"/>
                  </a:lnTo>
                  <a:lnTo>
                    <a:pt x="130" y="113"/>
                  </a:lnTo>
                  <a:lnTo>
                    <a:pt x="126" y="111"/>
                  </a:lnTo>
                  <a:lnTo>
                    <a:pt x="121" y="108"/>
                  </a:lnTo>
                  <a:lnTo>
                    <a:pt x="116" y="104"/>
                  </a:lnTo>
                  <a:lnTo>
                    <a:pt x="112" y="101"/>
                  </a:lnTo>
                  <a:lnTo>
                    <a:pt x="107" y="97"/>
                  </a:lnTo>
                  <a:lnTo>
                    <a:pt x="105" y="94"/>
                  </a:lnTo>
                  <a:lnTo>
                    <a:pt x="101" y="83"/>
                  </a:lnTo>
                  <a:lnTo>
                    <a:pt x="97" y="68"/>
                  </a:lnTo>
                  <a:lnTo>
                    <a:pt x="94" y="52"/>
                  </a:lnTo>
                  <a:lnTo>
                    <a:pt x="92" y="40"/>
                  </a:lnTo>
                  <a:lnTo>
                    <a:pt x="92" y="30"/>
                  </a:lnTo>
                  <a:lnTo>
                    <a:pt x="91" y="21"/>
                  </a:lnTo>
                  <a:lnTo>
                    <a:pt x="90" y="13"/>
                  </a:lnTo>
                  <a:lnTo>
                    <a:pt x="87" y="7"/>
                  </a:lnTo>
                  <a:lnTo>
                    <a:pt x="84" y="4"/>
                  </a:lnTo>
                  <a:lnTo>
                    <a:pt x="83" y="5"/>
                  </a:lnTo>
                  <a:lnTo>
                    <a:pt x="84" y="10"/>
                  </a:lnTo>
                  <a:lnTo>
                    <a:pt x="86" y="16"/>
                  </a:lnTo>
                  <a:lnTo>
                    <a:pt x="87" y="25"/>
                  </a:lnTo>
                  <a:lnTo>
                    <a:pt x="86" y="31"/>
                  </a:lnTo>
                  <a:lnTo>
                    <a:pt x="84" y="38"/>
                  </a:lnTo>
                  <a:lnTo>
                    <a:pt x="83" y="44"/>
                  </a:lnTo>
                  <a:lnTo>
                    <a:pt x="83" y="52"/>
                  </a:lnTo>
                  <a:lnTo>
                    <a:pt x="84" y="64"/>
                  </a:lnTo>
                  <a:lnTo>
                    <a:pt x="87" y="75"/>
                  </a:lnTo>
                  <a:lnTo>
                    <a:pt x="88" y="83"/>
                  </a:lnTo>
                  <a:lnTo>
                    <a:pt x="76" y="73"/>
                  </a:lnTo>
                  <a:lnTo>
                    <a:pt x="64" y="60"/>
                  </a:lnTo>
                  <a:lnTo>
                    <a:pt x="51" y="46"/>
                  </a:lnTo>
                  <a:lnTo>
                    <a:pt x="38" y="34"/>
                  </a:lnTo>
                  <a:lnTo>
                    <a:pt x="26" y="21"/>
                  </a:lnTo>
                  <a:lnTo>
                    <a:pt x="15" y="11"/>
                  </a:lnTo>
                  <a:lnTo>
                    <a:pt x="7" y="4"/>
                  </a:lnTo>
                  <a:lnTo>
                    <a:pt x="0" y="0"/>
                  </a:lnTo>
                  <a:lnTo>
                    <a:pt x="5" y="7"/>
                  </a:lnTo>
                  <a:lnTo>
                    <a:pt x="11" y="15"/>
                  </a:lnTo>
                  <a:lnTo>
                    <a:pt x="17" y="23"/>
                  </a:lnTo>
                  <a:lnTo>
                    <a:pt x="23" y="33"/>
                  </a:lnTo>
                  <a:lnTo>
                    <a:pt x="29" y="41"/>
                  </a:lnTo>
                  <a:lnTo>
                    <a:pt x="34" y="48"/>
                  </a:lnTo>
                  <a:lnTo>
                    <a:pt x="38" y="53"/>
                  </a:lnTo>
                  <a:lnTo>
                    <a:pt x="41" y="58"/>
                  </a:lnTo>
                  <a:lnTo>
                    <a:pt x="44" y="61"/>
                  </a:lnTo>
                  <a:lnTo>
                    <a:pt x="48" y="66"/>
                  </a:lnTo>
                  <a:lnTo>
                    <a:pt x="53" y="72"/>
                  </a:lnTo>
                  <a:lnTo>
                    <a:pt x="59" y="76"/>
                  </a:lnTo>
                  <a:lnTo>
                    <a:pt x="65" y="82"/>
                  </a:lnTo>
                  <a:lnTo>
                    <a:pt x="71" y="87"/>
                  </a:lnTo>
                  <a:lnTo>
                    <a:pt x="76" y="90"/>
                  </a:lnTo>
                  <a:lnTo>
                    <a:pt x="80" y="93"/>
                  </a:lnTo>
                  <a:lnTo>
                    <a:pt x="75" y="93"/>
                  </a:lnTo>
                  <a:lnTo>
                    <a:pt x="71" y="93"/>
                  </a:lnTo>
                  <a:lnTo>
                    <a:pt x="65" y="93"/>
                  </a:lnTo>
                  <a:lnTo>
                    <a:pt x="59" y="91"/>
                  </a:lnTo>
                  <a:lnTo>
                    <a:pt x="53" y="90"/>
                  </a:lnTo>
                  <a:lnTo>
                    <a:pt x="48" y="88"/>
                  </a:lnTo>
                  <a:lnTo>
                    <a:pt x="44" y="87"/>
                  </a:lnTo>
                  <a:lnTo>
                    <a:pt x="41" y="84"/>
                  </a:lnTo>
                  <a:lnTo>
                    <a:pt x="36" y="81"/>
                  </a:lnTo>
                  <a:lnTo>
                    <a:pt x="31" y="81"/>
                  </a:lnTo>
                  <a:lnTo>
                    <a:pt x="29" y="83"/>
                  </a:lnTo>
                  <a:lnTo>
                    <a:pt x="33" y="88"/>
                  </a:lnTo>
                  <a:lnTo>
                    <a:pt x="37" y="91"/>
                  </a:lnTo>
                  <a:lnTo>
                    <a:pt x="44" y="95"/>
                  </a:lnTo>
                  <a:lnTo>
                    <a:pt x="52" y="99"/>
                  </a:lnTo>
                  <a:lnTo>
                    <a:pt x="61" y="103"/>
                  </a:lnTo>
                  <a:lnTo>
                    <a:pt x="72" y="106"/>
                  </a:lnTo>
                  <a:lnTo>
                    <a:pt x="81" y="109"/>
                  </a:lnTo>
                  <a:lnTo>
                    <a:pt x="91" y="111"/>
                  </a:lnTo>
                  <a:lnTo>
                    <a:pt x="99" y="111"/>
                  </a:lnTo>
                  <a:lnTo>
                    <a:pt x="104" y="112"/>
                  </a:lnTo>
                  <a:lnTo>
                    <a:pt x="109" y="114"/>
                  </a:lnTo>
                  <a:lnTo>
                    <a:pt x="114" y="118"/>
                  </a:lnTo>
                  <a:lnTo>
                    <a:pt x="119" y="121"/>
                  </a:lnTo>
                  <a:lnTo>
                    <a:pt x="124" y="125"/>
                  </a:lnTo>
                  <a:lnTo>
                    <a:pt x="128" y="128"/>
                  </a:lnTo>
                  <a:lnTo>
                    <a:pt x="132" y="132"/>
                  </a:lnTo>
                  <a:lnTo>
                    <a:pt x="135" y="135"/>
                  </a:lnTo>
                  <a:lnTo>
                    <a:pt x="130" y="137"/>
                  </a:lnTo>
                  <a:lnTo>
                    <a:pt x="124" y="140"/>
                  </a:lnTo>
                  <a:lnTo>
                    <a:pt x="117" y="141"/>
                  </a:lnTo>
                  <a:lnTo>
                    <a:pt x="109" y="142"/>
                  </a:lnTo>
                  <a:lnTo>
                    <a:pt x="101" y="143"/>
                  </a:lnTo>
                  <a:lnTo>
                    <a:pt x="94" y="143"/>
                  </a:lnTo>
                  <a:lnTo>
                    <a:pt x="87" y="143"/>
                  </a:lnTo>
                  <a:lnTo>
                    <a:pt x="81" y="142"/>
                  </a:lnTo>
                  <a:lnTo>
                    <a:pt x="74" y="142"/>
                  </a:lnTo>
                  <a:lnTo>
                    <a:pt x="69" y="143"/>
                  </a:lnTo>
                  <a:lnTo>
                    <a:pt x="72" y="146"/>
                  </a:lnTo>
                  <a:lnTo>
                    <a:pt x="82" y="149"/>
                  </a:lnTo>
                  <a:lnTo>
                    <a:pt x="90" y="150"/>
                  </a:lnTo>
                  <a:lnTo>
                    <a:pt x="99" y="151"/>
                  </a:lnTo>
                  <a:lnTo>
                    <a:pt x="110" y="151"/>
                  </a:lnTo>
                  <a:lnTo>
                    <a:pt x="119" y="150"/>
                  </a:lnTo>
                  <a:lnTo>
                    <a:pt x="128" y="150"/>
                  </a:lnTo>
                  <a:lnTo>
                    <a:pt x="137" y="150"/>
                  </a:lnTo>
                  <a:lnTo>
                    <a:pt x="144" y="149"/>
                  </a:lnTo>
                  <a:lnTo>
                    <a:pt x="149" y="149"/>
                  </a:lnTo>
                  <a:lnTo>
                    <a:pt x="155" y="150"/>
                  </a:lnTo>
                  <a:lnTo>
                    <a:pt x="160" y="155"/>
                  </a:lnTo>
                  <a:lnTo>
                    <a:pt x="164" y="159"/>
                  </a:lnTo>
                  <a:lnTo>
                    <a:pt x="167" y="165"/>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79" name="Freeform 310">
              <a:extLst>
                <a:ext uri="{FF2B5EF4-FFF2-40B4-BE49-F238E27FC236}">
                  <a16:creationId xmlns:a16="http://schemas.microsoft.com/office/drawing/2014/main" xmlns="" id="{7A0E7D92-4856-4A5B-8A3A-CC4E06BC1886}"/>
                </a:ext>
              </a:extLst>
            </p:cNvPr>
            <p:cNvSpPr>
              <a:spLocks/>
            </p:cNvSpPr>
            <p:nvPr/>
          </p:nvSpPr>
          <p:spPr bwMode="auto">
            <a:xfrm>
              <a:off x="2706" y="594"/>
              <a:ext cx="54" cy="125"/>
            </a:xfrm>
            <a:custGeom>
              <a:avLst/>
              <a:gdLst>
                <a:gd name="T0" fmla="*/ 1 w 107"/>
                <a:gd name="T1" fmla="*/ 7 h 250"/>
                <a:gd name="T2" fmla="*/ 1 w 107"/>
                <a:gd name="T3" fmla="*/ 7 h 250"/>
                <a:gd name="T4" fmla="*/ 1 w 107"/>
                <a:gd name="T5" fmla="*/ 7 h 250"/>
                <a:gd name="T6" fmla="*/ 1 w 107"/>
                <a:gd name="T7" fmla="*/ 6 h 250"/>
                <a:gd name="T8" fmla="*/ 1 w 107"/>
                <a:gd name="T9" fmla="*/ 5 h 250"/>
                <a:gd name="T10" fmla="*/ 1 w 107"/>
                <a:gd name="T11" fmla="*/ 4 h 250"/>
                <a:gd name="T12" fmla="*/ 1 w 107"/>
                <a:gd name="T13" fmla="*/ 4 h 250"/>
                <a:gd name="T14" fmla="*/ 1 w 107"/>
                <a:gd name="T15" fmla="*/ 5 h 250"/>
                <a:gd name="T16" fmla="*/ 2 w 107"/>
                <a:gd name="T17" fmla="*/ 4 h 250"/>
                <a:gd name="T18" fmla="*/ 2 w 107"/>
                <a:gd name="T19" fmla="*/ 3 h 250"/>
                <a:gd name="T20" fmla="*/ 2 w 107"/>
                <a:gd name="T21" fmla="*/ 1 h 250"/>
                <a:gd name="T22" fmla="*/ 2 w 107"/>
                <a:gd name="T23" fmla="*/ 1 h 250"/>
                <a:gd name="T24" fmla="*/ 2 w 107"/>
                <a:gd name="T25" fmla="*/ 2 h 250"/>
                <a:gd name="T26" fmla="*/ 2 w 107"/>
                <a:gd name="T27" fmla="*/ 2 h 250"/>
                <a:gd name="T28" fmla="*/ 3 w 107"/>
                <a:gd name="T29" fmla="*/ 1 h 250"/>
                <a:gd name="T30" fmla="*/ 3 w 107"/>
                <a:gd name="T31" fmla="*/ 1 h 250"/>
                <a:gd name="T32" fmla="*/ 3 w 107"/>
                <a:gd name="T33" fmla="*/ 2 h 250"/>
                <a:gd name="T34" fmla="*/ 3 w 107"/>
                <a:gd name="T35" fmla="*/ 3 h 250"/>
                <a:gd name="T36" fmla="*/ 3 w 107"/>
                <a:gd name="T37" fmla="*/ 2 h 250"/>
                <a:gd name="T38" fmla="*/ 3 w 107"/>
                <a:gd name="T39" fmla="*/ 2 h 250"/>
                <a:gd name="T40" fmla="*/ 3 w 107"/>
                <a:gd name="T41" fmla="*/ 3 h 250"/>
                <a:gd name="T42" fmla="*/ 3 w 107"/>
                <a:gd name="T43" fmla="*/ 3 h 250"/>
                <a:gd name="T44" fmla="*/ 2 w 107"/>
                <a:gd name="T45" fmla="*/ 3 h 250"/>
                <a:gd name="T46" fmla="*/ 2 w 107"/>
                <a:gd name="T47" fmla="*/ 5 h 250"/>
                <a:gd name="T48" fmla="*/ 2 w 107"/>
                <a:gd name="T49" fmla="*/ 5 h 250"/>
                <a:gd name="T50" fmla="*/ 3 w 107"/>
                <a:gd name="T51" fmla="*/ 5 h 250"/>
                <a:gd name="T52" fmla="*/ 4 w 107"/>
                <a:gd name="T53" fmla="*/ 5 h 250"/>
                <a:gd name="T54" fmla="*/ 4 w 107"/>
                <a:gd name="T55" fmla="*/ 5 h 250"/>
                <a:gd name="T56" fmla="*/ 3 w 107"/>
                <a:gd name="T57" fmla="*/ 5 h 250"/>
                <a:gd name="T58" fmla="*/ 3 w 107"/>
                <a:gd name="T59" fmla="*/ 6 h 250"/>
                <a:gd name="T60" fmla="*/ 2 w 107"/>
                <a:gd name="T61" fmla="*/ 6 h 250"/>
                <a:gd name="T62" fmla="*/ 2 w 107"/>
                <a:gd name="T63" fmla="*/ 7 h 250"/>
                <a:gd name="T64" fmla="*/ 2 w 107"/>
                <a:gd name="T65" fmla="*/ 7 h 250"/>
                <a:gd name="T66" fmla="*/ 2 w 107"/>
                <a:gd name="T67" fmla="*/ 7 h 250"/>
                <a:gd name="T68" fmla="*/ 3 w 107"/>
                <a:gd name="T69" fmla="*/ 6 h 250"/>
                <a:gd name="T70" fmla="*/ 4 w 107"/>
                <a:gd name="T71" fmla="*/ 6 h 250"/>
                <a:gd name="T72" fmla="*/ 4 w 107"/>
                <a:gd name="T73" fmla="*/ 6 h 250"/>
                <a:gd name="T74" fmla="*/ 4 w 107"/>
                <a:gd name="T75" fmla="*/ 6 h 250"/>
                <a:gd name="T76" fmla="*/ 3 w 107"/>
                <a:gd name="T77" fmla="*/ 7 h 250"/>
                <a:gd name="T78" fmla="*/ 3 w 107"/>
                <a:gd name="T79" fmla="*/ 7 h 250"/>
                <a:gd name="T80" fmla="*/ 3 w 107"/>
                <a:gd name="T81" fmla="*/ 7 h 250"/>
                <a:gd name="T82" fmla="*/ 2 w 107"/>
                <a:gd name="T83" fmla="*/ 7 h 250"/>
                <a:gd name="T84" fmla="*/ 1 w 107"/>
                <a:gd name="T85" fmla="*/ 7 h 250"/>
                <a:gd name="T86" fmla="*/ 1 w 107"/>
                <a:gd name="T87" fmla="*/ 8 h 250"/>
                <a:gd name="T88" fmla="*/ 1 w 107"/>
                <a:gd name="T89" fmla="*/ 8 h 250"/>
                <a:gd name="T90" fmla="*/ 1 w 107"/>
                <a:gd name="T91" fmla="*/ 8 h 250"/>
                <a:gd name="T92" fmla="*/ 1 w 107"/>
                <a:gd name="T93" fmla="*/ 7 h 250"/>
                <a:gd name="T94" fmla="*/ 1 w 107"/>
                <a:gd name="T95" fmla="*/ 7 h 25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07" h="250">
                  <a:moveTo>
                    <a:pt x="0" y="216"/>
                  </a:moveTo>
                  <a:lnTo>
                    <a:pt x="7" y="211"/>
                  </a:lnTo>
                  <a:lnTo>
                    <a:pt x="12" y="206"/>
                  </a:lnTo>
                  <a:lnTo>
                    <a:pt x="15" y="199"/>
                  </a:lnTo>
                  <a:lnTo>
                    <a:pt x="17" y="194"/>
                  </a:lnTo>
                  <a:lnTo>
                    <a:pt x="20" y="196"/>
                  </a:lnTo>
                  <a:lnTo>
                    <a:pt x="22" y="198"/>
                  </a:lnTo>
                  <a:lnTo>
                    <a:pt x="23" y="198"/>
                  </a:lnTo>
                  <a:lnTo>
                    <a:pt x="25" y="199"/>
                  </a:lnTo>
                  <a:lnTo>
                    <a:pt x="27" y="196"/>
                  </a:lnTo>
                  <a:lnTo>
                    <a:pt x="29" y="187"/>
                  </a:lnTo>
                  <a:lnTo>
                    <a:pt x="29" y="178"/>
                  </a:lnTo>
                  <a:lnTo>
                    <a:pt x="28" y="172"/>
                  </a:lnTo>
                  <a:lnTo>
                    <a:pt x="21" y="160"/>
                  </a:lnTo>
                  <a:lnTo>
                    <a:pt x="12" y="141"/>
                  </a:lnTo>
                  <a:lnTo>
                    <a:pt x="4" y="121"/>
                  </a:lnTo>
                  <a:lnTo>
                    <a:pt x="0" y="110"/>
                  </a:lnTo>
                  <a:lnTo>
                    <a:pt x="1" y="103"/>
                  </a:lnTo>
                  <a:lnTo>
                    <a:pt x="2" y="98"/>
                  </a:lnTo>
                  <a:lnTo>
                    <a:pt x="4" y="99"/>
                  </a:lnTo>
                  <a:lnTo>
                    <a:pt x="5" y="104"/>
                  </a:lnTo>
                  <a:lnTo>
                    <a:pt x="8" y="115"/>
                  </a:lnTo>
                  <a:lnTo>
                    <a:pt x="15" y="130"/>
                  </a:lnTo>
                  <a:lnTo>
                    <a:pt x="24" y="144"/>
                  </a:lnTo>
                  <a:lnTo>
                    <a:pt x="32" y="152"/>
                  </a:lnTo>
                  <a:lnTo>
                    <a:pt x="37" y="138"/>
                  </a:lnTo>
                  <a:lnTo>
                    <a:pt x="42" y="118"/>
                  </a:lnTo>
                  <a:lnTo>
                    <a:pt x="44" y="97"/>
                  </a:lnTo>
                  <a:lnTo>
                    <a:pt x="43" y="83"/>
                  </a:lnTo>
                  <a:lnTo>
                    <a:pt x="40" y="70"/>
                  </a:lnTo>
                  <a:lnTo>
                    <a:pt x="38" y="54"/>
                  </a:lnTo>
                  <a:lnTo>
                    <a:pt x="38" y="39"/>
                  </a:lnTo>
                  <a:lnTo>
                    <a:pt x="39" y="29"/>
                  </a:lnTo>
                  <a:lnTo>
                    <a:pt x="42" y="25"/>
                  </a:lnTo>
                  <a:lnTo>
                    <a:pt x="43" y="25"/>
                  </a:lnTo>
                  <a:lnTo>
                    <a:pt x="44" y="30"/>
                  </a:lnTo>
                  <a:lnTo>
                    <a:pt x="43" y="36"/>
                  </a:lnTo>
                  <a:lnTo>
                    <a:pt x="43" y="44"/>
                  </a:lnTo>
                  <a:lnTo>
                    <a:pt x="45" y="54"/>
                  </a:lnTo>
                  <a:lnTo>
                    <a:pt x="47" y="65"/>
                  </a:lnTo>
                  <a:lnTo>
                    <a:pt x="50" y="70"/>
                  </a:lnTo>
                  <a:lnTo>
                    <a:pt x="55" y="54"/>
                  </a:lnTo>
                  <a:lnTo>
                    <a:pt x="62" y="34"/>
                  </a:lnTo>
                  <a:lnTo>
                    <a:pt x="70" y="15"/>
                  </a:lnTo>
                  <a:lnTo>
                    <a:pt x="81" y="2"/>
                  </a:lnTo>
                  <a:lnTo>
                    <a:pt x="85" y="0"/>
                  </a:lnTo>
                  <a:lnTo>
                    <a:pt x="88" y="0"/>
                  </a:lnTo>
                  <a:lnTo>
                    <a:pt x="86" y="4"/>
                  </a:lnTo>
                  <a:lnTo>
                    <a:pt x="82" y="7"/>
                  </a:lnTo>
                  <a:lnTo>
                    <a:pt x="76" y="19"/>
                  </a:lnTo>
                  <a:lnTo>
                    <a:pt x="69" y="37"/>
                  </a:lnTo>
                  <a:lnTo>
                    <a:pt x="63" y="57"/>
                  </a:lnTo>
                  <a:lnTo>
                    <a:pt x="60" y="69"/>
                  </a:lnTo>
                  <a:lnTo>
                    <a:pt x="67" y="68"/>
                  </a:lnTo>
                  <a:lnTo>
                    <a:pt x="76" y="66"/>
                  </a:lnTo>
                  <a:lnTo>
                    <a:pt x="84" y="62"/>
                  </a:lnTo>
                  <a:lnTo>
                    <a:pt x="90" y="59"/>
                  </a:lnTo>
                  <a:lnTo>
                    <a:pt x="93" y="55"/>
                  </a:lnTo>
                  <a:lnTo>
                    <a:pt x="96" y="55"/>
                  </a:lnTo>
                  <a:lnTo>
                    <a:pt x="96" y="58"/>
                  </a:lnTo>
                  <a:lnTo>
                    <a:pt x="92" y="61"/>
                  </a:lnTo>
                  <a:lnTo>
                    <a:pt x="89" y="64"/>
                  </a:lnTo>
                  <a:lnTo>
                    <a:pt x="85" y="67"/>
                  </a:lnTo>
                  <a:lnTo>
                    <a:pt x="81" y="70"/>
                  </a:lnTo>
                  <a:lnTo>
                    <a:pt x="75" y="74"/>
                  </a:lnTo>
                  <a:lnTo>
                    <a:pt x="69" y="77"/>
                  </a:lnTo>
                  <a:lnTo>
                    <a:pt x="65" y="81"/>
                  </a:lnTo>
                  <a:lnTo>
                    <a:pt x="61" y="83"/>
                  </a:lnTo>
                  <a:lnTo>
                    <a:pt x="58" y="85"/>
                  </a:lnTo>
                  <a:lnTo>
                    <a:pt x="55" y="104"/>
                  </a:lnTo>
                  <a:lnTo>
                    <a:pt x="51" y="125"/>
                  </a:lnTo>
                  <a:lnTo>
                    <a:pt x="47" y="143"/>
                  </a:lnTo>
                  <a:lnTo>
                    <a:pt x="44" y="153"/>
                  </a:lnTo>
                  <a:lnTo>
                    <a:pt x="52" y="153"/>
                  </a:lnTo>
                  <a:lnTo>
                    <a:pt x="60" y="152"/>
                  </a:lnTo>
                  <a:lnTo>
                    <a:pt x="68" y="151"/>
                  </a:lnTo>
                  <a:lnTo>
                    <a:pt x="76" y="150"/>
                  </a:lnTo>
                  <a:lnTo>
                    <a:pt x="83" y="149"/>
                  </a:lnTo>
                  <a:lnTo>
                    <a:pt x="90" y="146"/>
                  </a:lnTo>
                  <a:lnTo>
                    <a:pt x="95" y="145"/>
                  </a:lnTo>
                  <a:lnTo>
                    <a:pt x="98" y="143"/>
                  </a:lnTo>
                  <a:lnTo>
                    <a:pt x="101" y="141"/>
                  </a:lnTo>
                  <a:lnTo>
                    <a:pt x="103" y="141"/>
                  </a:lnTo>
                  <a:lnTo>
                    <a:pt x="103" y="142"/>
                  </a:lnTo>
                  <a:lnTo>
                    <a:pt x="99" y="145"/>
                  </a:lnTo>
                  <a:lnTo>
                    <a:pt x="96" y="148"/>
                  </a:lnTo>
                  <a:lnTo>
                    <a:pt x="90" y="151"/>
                  </a:lnTo>
                  <a:lnTo>
                    <a:pt x="82" y="156"/>
                  </a:lnTo>
                  <a:lnTo>
                    <a:pt x="74" y="159"/>
                  </a:lnTo>
                  <a:lnTo>
                    <a:pt x="65" y="163"/>
                  </a:lnTo>
                  <a:lnTo>
                    <a:pt x="57" y="166"/>
                  </a:lnTo>
                  <a:lnTo>
                    <a:pt x="51" y="170"/>
                  </a:lnTo>
                  <a:lnTo>
                    <a:pt x="46" y="171"/>
                  </a:lnTo>
                  <a:lnTo>
                    <a:pt x="42" y="175"/>
                  </a:lnTo>
                  <a:lnTo>
                    <a:pt x="38" y="184"/>
                  </a:lnTo>
                  <a:lnTo>
                    <a:pt x="37" y="194"/>
                  </a:lnTo>
                  <a:lnTo>
                    <a:pt x="36" y="201"/>
                  </a:lnTo>
                  <a:lnTo>
                    <a:pt x="38" y="204"/>
                  </a:lnTo>
                  <a:lnTo>
                    <a:pt x="45" y="205"/>
                  </a:lnTo>
                  <a:lnTo>
                    <a:pt x="52" y="205"/>
                  </a:lnTo>
                  <a:lnTo>
                    <a:pt x="58" y="204"/>
                  </a:lnTo>
                  <a:lnTo>
                    <a:pt x="63" y="201"/>
                  </a:lnTo>
                  <a:lnTo>
                    <a:pt x="70" y="198"/>
                  </a:lnTo>
                  <a:lnTo>
                    <a:pt x="77" y="195"/>
                  </a:lnTo>
                  <a:lnTo>
                    <a:pt x="83" y="191"/>
                  </a:lnTo>
                  <a:lnTo>
                    <a:pt x="89" y="189"/>
                  </a:lnTo>
                  <a:lnTo>
                    <a:pt x="93" y="186"/>
                  </a:lnTo>
                  <a:lnTo>
                    <a:pt x="98" y="183"/>
                  </a:lnTo>
                  <a:lnTo>
                    <a:pt x="100" y="181"/>
                  </a:lnTo>
                  <a:lnTo>
                    <a:pt x="104" y="178"/>
                  </a:lnTo>
                  <a:lnTo>
                    <a:pt x="107" y="176"/>
                  </a:lnTo>
                  <a:lnTo>
                    <a:pt x="107" y="179"/>
                  </a:lnTo>
                  <a:lnTo>
                    <a:pt x="104" y="184"/>
                  </a:lnTo>
                  <a:lnTo>
                    <a:pt x="100" y="189"/>
                  </a:lnTo>
                  <a:lnTo>
                    <a:pt x="96" y="195"/>
                  </a:lnTo>
                  <a:lnTo>
                    <a:pt x="91" y="201"/>
                  </a:lnTo>
                  <a:lnTo>
                    <a:pt x="86" y="208"/>
                  </a:lnTo>
                  <a:lnTo>
                    <a:pt x="81" y="213"/>
                  </a:lnTo>
                  <a:lnTo>
                    <a:pt x="76" y="219"/>
                  </a:lnTo>
                  <a:lnTo>
                    <a:pt x="72" y="224"/>
                  </a:lnTo>
                  <a:lnTo>
                    <a:pt x="68" y="226"/>
                  </a:lnTo>
                  <a:lnTo>
                    <a:pt x="67" y="223"/>
                  </a:lnTo>
                  <a:lnTo>
                    <a:pt x="66" y="219"/>
                  </a:lnTo>
                  <a:lnTo>
                    <a:pt x="63" y="216"/>
                  </a:lnTo>
                  <a:lnTo>
                    <a:pt x="61" y="212"/>
                  </a:lnTo>
                  <a:lnTo>
                    <a:pt x="55" y="208"/>
                  </a:lnTo>
                  <a:lnTo>
                    <a:pt x="46" y="206"/>
                  </a:lnTo>
                  <a:lnTo>
                    <a:pt x="37" y="208"/>
                  </a:lnTo>
                  <a:lnTo>
                    <a:pt x="29" y="211"/>
                  </a:lnTo>
                  <a:lnTo>
                    <a:pt x="24" y="217"/>
                  </a:lnTo>
                  <a:lnTo>
                    <a:pt x="23" y="221"/>
                  </a:lnTo>
                  <a:lnTo>
                    <a:pt x="23" y="226"/>
                  </a:lnTo>
                  <a:lnTo>
                    <a:pt x="24" y="231"/>
                  </a:lnTo>
                  <a:lnTo>
                    <a:pt x="19" y="238"/>
                  </a:lnTo>
                  <a:lnTo>
                    <a:pt x="12" y="243"/>
                  </a:lnTo>
                  <a:lnTo>
                    <a:pt x="6" y="248"/>
                  </a:lnTo>
                  <a:lnTo>
                    <a:pt x="2" y="250"/>
                  </a:lnTo>
                  <a:lnTo>
                    <a:pt x="8" y="242"/>
                  </a:lnTo>
                  <a:lnTo>
                    <a:pt x="14" y="234"/>
                  </a:lnTo>
                  <a:lnTo>
                    <a:pt x="17" y="227"/>
                  </a:lnTo>
                  <a:lnTo>
                    <a:pt x="16" y="221"/>
                  </a:lnTo>
                  <a:lnTo>
                    <a:pt x="13" y="218"/>
                  </a:lnTo>
                  <a:lnTo>
                    <a:pt x="9" y="214"/>
                  </a:lnTo>
                  <a:lnTo>
                    <a:pt x="6" y="214"/>
                  </a:lnTo>
                  <a:lnTo>
                    <a:pt x="0" y="216"/>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80" name="Freeform 311">
              <a:extLst>
                <a:ext uri="{FF2B5EF4-FFF2-40B4-BE49-F238E27FC236}">
                  <a16:creationId xmlns:a16="http://schemas.microsoft.com/office/drawing/2014/main" xmlns="" id="{9E6BCEC4-DC35-4462-9DE6-41CBB0B88C0A}"/>
                </a:ext>
              </a:extLst>
            </p:cNvPr>
            <p:cNvSpPr>
              <a:spLocks/>
            </p:cNvSpPr>
            <p:nvPr/>
          </p:nvSpPr>
          <p:spPr bwMode="auto">
            <a:xfrm>
              <a:off x="2695" y="663"/>
              <a:ext cx="9" cy="16"/>
            </a:xfrm>
            <a:custGeom>
              <a:avLst/>
              <a:gdLst>
                <a:gd name="T0" fmla="*/ 0 w 20"/>
                <a:gd name="T1" fmla="*/ 0 h 33"/>
                <a:gd name="T2" fmla="*/ 0 w 20"/>
                <a:gd name="T3" fmla="*/ 0 h 33"/>
                <a:gd name="T4" fmla="*/ 0 w 20"/>
                <a:gd name="T5" fmla="*/ 0 h 33"/>
                <a:gd name="T6" fmla="*/ 0 w 20"/>
                <a:gd name="T7" fmla="*/ 1 h 33"/>
                <a:gd name="T8" fmla="*/ 0 w 20"/>
                <a:gd name="T9" fmla="*/ 1 h 33"/>
                <a:gd name="T10" fmla="*/ 0 w 20"/>
                <a:gd name="T11" fmla="*/ 0 h 33"/>
                <a:gd name="T12" fmla="*/ 0 w 20"/>
                <a:gd name="T13" fmla="*/ 0 h 33"/>
                <a:gd name="T14" fmla="*/ 0 w 20"/>
                <a:gd name="T15" fmla="*/ 0 h 33"/>
                <a:gd name="T16" fmla="*/ 0 w 20"/>
                <a:gd name="T17" fmla="*/ 0 h 33"/>
                <a:gd name="T18" fmla="*/ 0 w 20"/>
                <a:gd name="T19" fmla="*/ 0 h 33"/>
                <a:gd name="T20" fmla="*/ 0 w 20"/>
                <a:gd name="T21" fmla="*/ 0 h 33"/>
                <a:gd name="T22" fmla="*/ 0 w 20"/>
                <a:gd name="T23" fmla="*/ 0 h 33"/>
                <a:gd name="T24" fmla="*/ 0 w 20"/>
                <a:gd name="T25" fmla="*/ 0 h 33"/>
                <a:gd name="T26" fmla="*/ 0 w 20"/>
                <a:gd name="T27" fmla="*/ 0 h 33"/>
                <a:gd name="T28" fmla="*/ 0 w 20"/>
                <a:gd name="T29" fmla="*/ 0 h 33"/>
                <a:gd name="T30" fmla="*/ 0 w 20"/>
                <a:gd name="T31" fmla="*/ 0 h 33"/>
                <a:gd name="T32" fmla="*/ 0 w 20"/>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33">
                  <a:moveTo>
                    <a:pt x="20" y="30"/>
                  </a:moveTo>
                  <a:lnTo>
                    <a:pt x="15" y="29"/>
                  </a:lnTo>
                  <a:lnTo>
                    <a:pt x="10" y="29"/>
                  </a:lnTo>
                  <a:lnTo>
                    <a:pt x="7" y="32"/>
                  </a:lnTo>
                  <a:lnTo>
                    <a:pt x="4" y="33"/>
                  </a:lnTo>
                  <a:lnTo>
                    <a:pt x="2" y="25"/>
                  </a:lnTo>
                  <a:lnTo>
                    <a:pt x="1" y="18"/>
                  </a:lnTo>
                  <a:lnTo>
                    <a:pt x="0" y="11"/>
                  </a:lnTo>
                  <a:lnTo>
                    <a:pt x="0" y="4"/>
                  </a:lnTo>
                  <a:lnTo>
                    <a:pt x="1" y="2"/>
                  </a:lnTo>
                  <a:lnTo>
                    <a:pt x="2" y="0"/>
                  </a:lnTo>
                  <a:lnTo>
                    <a:pt x="4" y="3"/>
                  </a:lnTo>
                  <a:lnTo>
                    <a:pt x="4" y="5"/>
                  </a:lnTo>
                  <a:lnTo>
                    <a:pt x="6" y="11"/>
                  </a:lnTo>
                  <a:lnTo>
                    <a:pt x="9" y="18"/>
                  </a:lnTo>
                  <a:lnTo>
                    <a:pt x="14" y="25"/>
                  </a:lnTo>
                  <a:lnTo>
                    <a:pt x="20" y="30"/>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81" name="Freeform 312">
              <a:extLst>
                <a:ext uri="{FF2B5EF4-FFF2-40B4-BE49-F238E27FC236}">
                  <a16:creationId xmlns:a16="http://schemas.microsoft.com/office/drawing/2014/main" xmlns="" id="{100D9D25-AA75-49EC-90C3-A904091398BE}"/>
                </a:ext>
              </a:extLst>
            </p:cNvPr>
            <p:cNvSpPr>
              <a:spLocks/>
            </p:cNvSpPr>
            <p:nvPr/>
          </p:nvSpPr>
          <p:spPr bwMode="auto">
            <a:xfrm>
              <a:off x="2767" y="659"/>
              <a:ext cx="170" cy="103"/>
            </a:xfrm>
            <a:custGeom>
              <a:avLst/>
              <a:gdLst>
                <a:gd name="T0" fmla="*/ 1 w 341"/>
                <a:gd name="T1" fmla="*/ 4 h 208"/>
                <a:gd name="T2" fmla="*/ 2 w 341"/>
                <a:gd name="T3" fmla="*/ 3 h 208"/>
                <a:gd name="T4" fmla="*/ 2 w 341"/>
                <a:gd name="T5" fmla="*/ 2 h 208"/>
                <a:gd name="T6" fmla="*/ 3 w 341"/>
                <a:gd name="T7" fmla="*/ 1 h 208"/>
                <a:gd name="T8" fmla="*/ 4 w 341"/>
                <a:gd name="T9" fmla="*/ 0 h 208"/>
                <a:gd name="T10" fmla="*/ 4 w 341"/>
                <a:gd name="T11" fmla="*/ 0 h 208"/>
                <a:gd name="T12" fmla="*/ 4 w 341"/>
                <a:gd name="T13" fmla="*/ 0 h 208"/>
                <a:gd name="T14" fmla="*/ 3 w 341"/>
                <a:gd name="T15" fmla="*/ 2 h 208"/>
                <a:gd name="T16" fmla="*/ 2 w 341"/>
                <a:gd name="T17" fmla="*/ 3 h 208"/>
                <a:gd name="T18" fmla="*/ 2 w 341"/>
                <a:gd name="T19" fmla="*/ 3 h 208"/>
                <a:gd name="T20" fmla="*/ 3 w 341"/>
                <a:gd name="T21" fmla="*/ 3 h 208"/>
                <a:gd name="T22" fmla="*/ 4 w 341"/>
                <a:gd name="T23" fmla="*/ 2 h 208"/>
                <a:gd name="T24" fmla="*/ 5 w 341"/>
                <a:gd name="T25" fmla="*/ 1 h 208"/>
                <a:gd name="T26" fmla="*/ 6 w 341"/>
                <a:gd name="T27" fmla="*/ 0 h 208"/>
                <a:gd name="T28" fmla="*/ 7 w 341"/>
                <a:gd name="T29" fmla="*/ 0 h 208"/>
                <a:gd name="T30" fmla="*/ 6 w 341"/>
                <a:gd name="T31" fmla="*/ 1 h 208"/>
                <a:gd name="T32" fmla="*/ 5 w 341"/>
                <a:gd name="T33" fmla="*/ 2 h 208"/>
                <a:gd name="T34" fmla="*/ 5 w 341"/>
                <a:gd name="T35" fmla="*/ 2 h 208"/>
                <a:gd name="T36" fmla="*/ 5 w 341"/>
                <a:gd name="T37" fmla="*/ 2 h 208"/>
                <a:gd name="T38" fmla="*/ 6 w 341"/>
                <a:gd name="T39" fmla="*/ 2 h 208"/>
                <a:gd name="T40" fmla="*/ 7 w 341"/>
                <a:gd name="T41" fmla="*/ 1 h 208"/>
                <a:gd name="T42" fmla="*/ 9 w 341"/>
                <a:gd name="T43" fmla="*/ 0 h 208"/>
                <a:gd name="T44" fmla="*/ 9 w 341"/>
                <a:gd name="T45" fmla="*/ 0 h 208"/>
                <a:gd name="T46" fmla="*/ 8 w 341"/>
                <a:gd name="T47" fmla="*/ 1 h 208"/>
                <a:gd name="T48" fmla="*/ 7 w 341"/>
                <a:gd name="T49" fmla="*/ 2 h 208"/>
                <a:gd name="T50" fmla="*/ 8 w 341"/>
                <a:gd name="T51" fmla="*/ 2 h 208"/>
                <a:gd name="T52" fmla="*/ 10 w 341"/>
                <a:gd name="T53" fmla="*/ 2 h 208"/>
                <a:gd name="T54" fmla="*/ 10 w 341"/>
                <a:gd name="T55" fmla="*/ 1 h 208"/>
                <a:gd name="T56" fmla="*/ 9 w 341"/>
                <a:gd name="T57" fmla="*/ 2 h 208"/>
                <a:gd name="T58" fmla="*/ 7 w 341"/>
                <a:gd name="T59" fmla="*/ 2 h 208"/>
                <a:gd name="T60" fmla="*/ 8 w 341"/>
                <a:gd name="T61" fmla="*/ 3 h 208"/>
                <a:gd name="T62" fmla="*/ 9 w 341"/>
                <a:gd name="T63" fmla="*/ 3 h 208"/>
                <a:gd name="T64" fmla="*/ 9 w 341"/>
                <a:gd name="T65" fmla="*/ 4 h 208"/>
                <a:gd name="T66" fmla="*/ 8 w 341"/>
                <a:gd name="T67" fmla="*/ 3 h 208"/>
                <a:gd name="T68" fmla="*/ 7 w 341"/>
                <a:gd name="T69" fmla="*/ 3 h 208"/>
                <a:gd name="T70" fmla="*/ 6 w 341"/>
                <a:gd name="T71" fmla="*/ 3 h 208"/>
                <a:gd name="T72" fmla="*/ 5 w 341"/>
                <a:gd name="T73" fmla="*/ 3 h 208"/>
                <a:gd name="T74" fmla="*/ 5 w 341"/>
                <a:gd name="T75" fmla="*/ 3 h 208"/>
                <a:gd name="T76" fmla="*/ 6 w 341"/>
                <a:gd name="T77" fmla="*/ 4 h 208"/>
                <a:gd name="T78" fmla="*/ 7 w 341"/>
                <a:gd name="T79" fmla="*/ 5 h 208"/>
                <a:gd name="T80" fmla="*/ 7 w 341"/>
                <a:gd name="T81" fmla="*/ 5 h 208"/>
                <a:gd name="T82" fmla="*/ 6 w 341"/>
                <a:gd name="T83" fmla="*/ 4 h 208"/>
                <a:gd name="T84" fmla="*/ 5 w 341"/>
                <a:gd name="T85" fmla="*/ 3 h 208"/>
                <a:gd name="T86" fmla="*/ 4 w 341"/>
                <a:gd name="T87" fmla="*/ 3 h 208"/>
                <a:gd name="T88" fmla="*/ 3 w 341"/>
                <a:gd name="T89" fmla="*/ 3 h 208"/>
                <a:gd name="T90" fmla="*/ 2 w 341"/>
                <a:gd name="T91" fmla="*/ 4 h 208"/>
                <a:gd name="T92" fmla="*/ 2 w 341"/>
                <a:gd name="T93" fmla="*/ 4 h 208"/>
                <a:gd name="T94" fmla="*/ 3 w 341"/>
                <a:gd name="T95" fmla="*/ 5 h 208"/>
                <a:gd name="T96" fmla="*/ 5 w 341"/>
                <a:gd name="T97" fmla="*/ 6 h 208"/>
                <a:gd name="T98" fmla="*/ 5 w 341"/>
                <a:gd name="T99" fmla="*/ 6 h 208"/>
                <a:gd name="T100" fmla="*/ 4 w 341"/>
                <a:gd name="T101" fmla="*/ 5 h 208"/>
                <a:gd name="T102" fmla="*/ 2 w 341"/>
                <a:gd name="T103" fmla="*/ 4 h 208"/>
                <a:gd name="T104" fmla="*/ 1 w 341"/>
                <a:gd name="T105" fmla="*/ 4 h 208"/>
                <a:gd name="T106" fmla="*/ 0 w 341"/>
                <a:gd name="T107" fmla="*/ 5 h 208"/>
                <a:gd name="T108" fmla="*/ 0 w 341"/>
                <a:gd name="T109" fmla="*/ 5 h 20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341" h="208">
                  <a:moveTo>
                    <a:pt x="14" y="161"/>
                  </a:moveTo>
                  <a:lnTo>
                    <a:pt x="19" y="157"/>
                  </a:lnTo>
                  <a:lnTo>
                    <a:pt x="26" y="151"/>
                  </a:lnTo>
                  <a:lnTo>
                    <a:pt x="34" y="147"/>
                  </a:lnTo>
                  <a:lnTo>
                    <a:pt x="43" y="141"/>
                  </a:lnTo>
                  <a:lnTo>
                    <a:pt x="52" y="136"/>
                  </a:lnTo>
                  <a:lnTo>
                    <a:pt x="60" y="131"/>
                  </a:lnTo>
                  <a:lnTo>
                    <a:pt x="66" y="127"/>
                  </a:lnTo>
                  <a:lnTo>
                    <a:pt x="68" y="124"/>
                  </a:lnTo>
                  <a:lnTo>
                    <a:pt x="72" y="113"/>
                  </a:lnTo>
                  <a:lnTo>
                    <a:pt x="77" y="96"/>
                  </a:lnTo>
                  <a:lnTo>
                    <a:pt x="85" y="78"/>
                  </a:lnTo>
                  <a:lnTo>
                    <a:pt x="92" y="64"/>
                  </a:lnTo>
                  <a:lnTo>
                    <a:pt x="97" y="57"/>
                  </a:lnTo>
                  <a:lnTo>
                    <a:pt x="103" y="49"/>
                  </a:lnTo>
                  <a:lnTo>
                    <a:pt x="111" y="40"/>
                  </a:lnTo>
                  <a:lnTo>
                    <a:pt x="119" y="29"/>
                  </a:lnTo>
                  <a:lnTo>
                    <a:pt x="128" y="20"/>
                  </a:lnTo>
                  <a:lnTo>
                    <a:pt x="136" y="11"/>
                  </a:lnTo>
                  <a:lnTo>
                    <a:pt x="143" y="5"/>
                  </a:lnTo>
                  <a:lnTo>
                    <a:pt x="148" y="1"/>
                  </a:lnTo>
                  <a:lnTo>
                    <a:pt x="153" y="0"/>
                  </a:lnTo>
                  <a:lnTo>
                    <a:pt x="154" y="0"/>
                  </a:lnTo>
                  <a:lnTo>
                    <a:pt x="153" y="4"/>
                  </a:lnTo>
                  <a:lnTo>
                    <a:pt x="150" y="7"/>
                  </a:lnTo>
                  <a:lnTo>
                    <a:pt x="146" y="11"/>
                  </a:lnTo>
                  <a:lnTo>
                    <a:pt x="141" y="18"/>
                  </a:lnTo>
                  <a:lnTo>
                    <a:pt x="133" y="26"/>
                  </a:lnTo>
                  <a:lnTo>
                    <a:pt x="125" y="36"/>
                  </a:lnTo>
                  <a:lnTo>
                    <a:pt x="115" y="46"/>
                  </a:lnTo>
                  <a:lnTo>
                    <a:pt x="107" y="56"/>
                  </a:lnTo>
                  <a:lnTo>
                    <a:pt x="102" y="65"/>
                  </a:lnTo>
                  <a:lnTo>
                    <a:pt x="98" y="71"/>
                  </a:lnTo>
                  <a:lnTo>
                    <a:pt x="93" y="81"/>
                  </a:lnTo>
                  <a:lnTo>
                    <a:pt x="90" y="91"/>
                  </a:lnTo>
                  <a:lnTo>
                    <a:pt x="89" y="103"/>
                  </a:lnTo>
                  <a:lnTo>
                    <a:pt x="88" y="110"/>
                  </a:lnTo>
                  <a:lnTo>
                    <a:pt x="88" y="113"/>
                  </a:lnTo>
                  <a:lnTo>
                    <a:pt x="89" y="113"/>
                  </a:lnTo>
                  <a:lnTo>
                    <a:pt x="91" y="112"/>
                  </a:lnTo>
                  <a:lnTo>
                    <a:pt x="97" y="110"/>
                  </a:lnTo>
                  <a:lnTo>
                    <a:pt x="102" y="108"/>
                  </a:lnTo>
                  <a:lnTo>
                    <a:pt x="106" y="103"/>
                  </a:lnTo>
                  <a:lnTo>
                    <a:pt x="113" y="98"/>
                  </a:lnTo>
                  <a:lnTo>
                    <a:pt x="120" y="94"/>
                  </a:lnTo>
                  <a:lnTo>
                    <a:pt x="127" y="89"/>
                  </a:lnTo>
                  <a:lnTo>
                    <a:pt x="133" y="84"/>
                  </a:lnTo>
                  <a:lnTo>
                    <a:pt x="138" y="81"/>
                  </a:lnTo>
                  <a:lnTo>
                    <a:pt x="142" y="80"/>
                  </a:lnTo>
                  <a:lnTo>
                    <a:pt x="149" y="67"/>
                  </a:lnTo>
                  <a:lnTo>
                    <a:pt x="159" y="54"/>
                  </a:lnTo>
                  <a:lnTo>
                    <a:pt x="172" y="42"/>
                  </a:lnTo>
                  <a:lnTo>
                    <a:pt x="186" y="30"/>
                  </a:lnTo>
                  <a:lnTo>
                    <a:pt x="198" y="21"/>
                  </a:lnTo>
                  <a:lnTo>
                    <a:pt x="211" y="12"/>
                  </a:lnTo>
                  <a:lnTo>
                    <a:pt x="221" y="7"/>
                  </a:lnTo>
                  <a:lnTo>
                    <a:pt x="228" y="4"/>
                  </a:lnTo>
                  <a:lnTo>
                    <a:pt x="236" y="3"/>
                  </a:lnTo>
                  <a:lnTo>
                    <a:pt x="241" y="3"/>
                  </a:lnTo>
                  <a:lnTo>
                    <a:pt x="240" y="4"/>
                  </a:lnTo>
                  <a:lnTo>
                    <a:pt x="234" y="7"/>
                  </a:lnTo>
                  <a:lnTo>
                    <a:pt x="224" y="13"/>
                  </a:lnTo>
                  <a:lnTo>
                    <a:pt x="212" y="22"/>
                  </a:lnTo>
                  <a:lnTo>
                    <a:pt x="199" y="33"/>
                  </a:lnTo>
                  <a:lnTo>
                    <a:pt x="187" y="44"/>
                  </a:lnTo>
                  <a:lnTo>
                    <a:pt x="175" y="56"/>
                  </a:lnTo>
                  <a:lnTo>
                    <a:pt x="166" y="66"/>
                  </a:lnTo>
                  <a:lnTo>
                    <a:pt x="160" y="75"/>
                  </a:lnTo>
                  <a:lnTo>
                    <a:pt x="158" y="82"/>
                  </a:lnTo>
                  <a:lnTo>
                    <a:pt x="158" y="84"/>
                  </a:lnTo>
                  <a:lnTo>
                    <a:pt x="160" y="86"/>
                  </a:lnTo>
                  <a:lnTo>
                    <a:pt x="165" y="84"/>
                  </a:lnTo>
                  <a:lnTo>
                    <a:pt x="172" y="83"/>
                  </a:lnTo>
                  <a:lnTo>
                    <a:pt x="176" y="82"/>
                  </a:lnTo>
                  <a:lnTo>
                    <a:pt x="182" y="81"/>
                  </a:lnTo>
                  <a:lnTo>
                    <a:pt x="188" y="80"/>
                  </a:lnTo>
                  <a:lnTo>
                    <a:pt x="194" y="79"/>
                  </a:lnTo>
                  <a:lnTo>
                    <a:pt x="199" y="78"/>
                  </a:lnTo>
                  <a:lnTo>
                    <a:pt x="204" y="76"/>
                  </a:lnTo>
                  <a:lnTo>
                    <a:pt x="209" y="75"/>
                  </a:lnTo>
                  <a:lnTo>
                    <a:pt x="212" y="75"/>
                  </a:lnTo>
                  <a:lnTo>
                    <a:pt x="221" y="67"/>
                  </a:lnTo>
                  <a:lnTo>
                    <a:pt x="233" y="60"/>
                  </a:lnTo>
                  <a:lnTo>
                    <a:pt x="245" y="52"/>
                  </a:lnTo>
                  <a:lnTo>
                    <a:pt x="260" y="45"/>
                  </a:lnTo>
                  <a:lnTo>
                    <a:pt x="273" y="38"/>
                  </a:lnTo>
                  <a:lnTo>
                    <a:pt x="286" y="33"/>
                  </a:lnTo>
                  <a:lnTo>
                    <a:pt x="295" y="29"/>
                  </a:lnTo>
                  <a:lnTo>
                    <a:pt x="301" y="26"/>
                  </a:lnTo>
                  <a:lnTo>
                    <a:pt x="306" y="23"/>
                  </a:lnTo>
                  <a:lnTo>
                    <a:pt x="310" y="26"/>
                  </a:lnTo>
                  <a:lnTo>
                    <a:pt x="308" y="30"/>
                  </a:lnTo>
                  <a:lnTo>
                    <a:pt x="301" y="34"/>
                  </a:lnTo>
                  <a:lnTo>
                    <a:pt x="291" y="37"/>
                  </a:lnTo>
                  <a:lnTo>
                    <a:pt x="281" y="41"/>
                  </a:lnTo>
                  <a:lnTo>
                    <a:pt x="270" y="46"/>
                  </a:lnTo>
                  <a:lnTo>
                    <a:pt x="260" y="53"/>
                  </a:lnTo>
                  <a:lnTo>
                    <a:pt x="251" y="59"/>
                  </a:lnTo>
                  <a:lnTo>
                    <a:pt x="243" y="66"/>
                  </a:lnTo>
                  <a:lnTo>
                    <a:pt x="237" y="72"/>
                  </a:lnTo>
                  <a:lnTo>
                    <a:pt x="234" y="78"/>
                  </a:lnTo>
                  <a:lnTo>
                    <a:pt x="245" y="79"/>
                  </a:lnTo>
                  <a:lnTo>
                    <a:pt x="258" y="78"/>
                  </a:lnTo>
                  <a:lnTo>
                    <a:pt x="272" y="76"/>
                  </a:lnTo>
                  <a:lnTo>
                    <a:pt x="286" y="74"/>
                  </a:lnTo>
                  <a:lnTo>
                    <a:pt x="300" y="71"/>
                  </a:lnTo>
                  <a:lnTo>
                    <a:pt x="311" y="68"/>
                  </a:lnTo>
                  <a:lnTo>
                    <a:pt x="320" y="65"/>
                  </a:lnTo>
                  <a:lnTo>
                    <a:pt x="327" y="63"/>
                  </a:lnTo>
                  <a:lnTo>
                    <a:pt x="335" y="59"/>
                  </a:lnTo>
                  <a:lnTo>
                    <a:pt x="340" y="58"/>
                  </a:lnTo>
                  <a:lnTo>
                    <a:pt x="341" y="59"/>
                  </a:lnTo>
                  <a:lnTo>
                    <a:pt x="336" y="64"/>
                  </a:lnTo>
                  <a:lnTo>
                    <a:pt x="331" y="67"/>
                  </a:lnTo>
                  <a:lnTo>
                    <a:pt x="321" y="72"/>
                  </a:lnTo>
                  <a:lnTo>
                    <a:pt x="311" y="78"/>
                  </a:lnTo>
                  <a:lnTo>
                    <a:pt x="298" y="82"/>
                  </a:lnTo>
                  <a:lnTo>
                    <a:pt x="283" y="87"/>
                  </a:lnTo>
                  <a:lnTo>
                    <a:pt x="268" y="90"/>
                  </a:lnTo>
                  <a:lnTo>
                    <a:pt x="253" y="93"/>
                  </a:lnTo>
                  <a:lnTo>
                    <a:pt x="239" y="93"/>
                  </a:lnTo>
                  <a:lnTo>
                    <a:pt x="243" y="97"/>
                  </a:lnTo>
                  <a:lnTo>
                    <a:pt x="251" y="103"/>
                  </a:lnTo>
                  <a:lnTo>
                    <a:pt x="260" y="109"/>
                  </a:lnTo>
                  <a:lnTo>
                    <a:pt x="270" y="114"/>
                  </a:lnTo>
                  <a:lnTo>
                    <a:pt x="280" y="120"/>
                  </a:lnTo>
                  <a:lnTo>
                    <a:pt x="289" y="125"/>
                  </a:lnTo>
                  <a:lnTo>
                    <a:pt x="297" y="128"/>
                  </a:lnTo>
                  <a:lnTo>
                    <a:pt x="303" y="131"/>
                  </a:lnTo>
                  <a:lnTo>
                    <a:pt x="310" y="135"/>
                  </a:lnTo>
                  <a:lnTo>
                    <a:pt x="313" y="137"/>
                  </a:lnTo>
                  <a:lnTo>
                    <a:pt x="311" y="140"/>
                  </a:lnTo>
                  <a:lnTo>
                    <a:pt x="304" y="139"/>
                  </a:lnTo>
                  <a:lnTo>
                    <a:pt x="296" y="136"/>
                  </a:lnTo>
                  <a:lnTo>
                    <a:pt x="286" y="132"/>
                  </a:lnTo>
                  <a:lnTo>
                    <a:pt x="272" y="127"/>
                  </a:lnTo>
                  <a:lnTo>
                    <a:pt x="258" y="121"/>
                  </a:lnTo>
                  <a:lnTo>
                    <a:pt x="244" y="116"/>
                  </a:lnTo>
                  <a:lnTo>
                    <a:pt x="233" y="110"/>
                  </a:lnTo>
                  <a:lnTo>
                    <a:pt x="224" y="104"/>
                  </a:lnTo>
                  <a:lnTo>
                    <a:pt x="218" y="99"/>
                  </a:lnTo>
                  <a:lnTo>
                    <a:pt x="212" y="99"/>
                  </a:lnTo>
                  <a:lnTo>
                    <a:pt x="205" y="101"/>
                  </a:lnTo>
                  <a:lnTo>
                    <a:pt x="198" y="101"/>
                  </a:lnTo>
                  <a:lnTo>
                    <a:pt x="190" y="102"/>
                  </a:lnTo>
                  <a:lnTo>
                    <a:pt x="182" y="102"/>
                  </a:lnTo>
                  <a:lnTo>
                    <a:pt x="175" y="103"/>
                  </a:lnTo>
                  <a:lnTo>
                    <a:pt x="169" y="103"/>
                  </a:lnTo>
                  <a:lnTo>
                    <a:pt x="166" y="104"/>
                  </a:lnTo>
                  <a:lnTo>
                    <a:pt x="169" y="110"/>
                  </a:lnTo>
                  <a:lnTo>
                    <a:pt x="175" y="116"/>
                  </a:lnTo>
                  <a:lnTo>
                    <a:pt x="181" y="122"/>
                  </a:lnTo>
                  <a:lnTo>
                    <a:pt x="188" y="129"/>
                  </a:lnTo>
                  <a:lnTo>
                    <a:pt x="195" y="135"/>
                  </a:lnTo>
                  <a:lnTo>
                    <a:pt x="202" y="141"/>
                  </a:lnTo>
                  <a:lnTo>
                    <a:pt x="209" y="146"/>
                  </a:lnTo>
                  <a:lnTo>
                    <a:pt x="213" y="149"/>
                  </a:lnTo>
                  <a:lnTo>
                    <a:pt x="222" y="154"/>
                  </a:lnTo>
                  <a:lnTo>
                    <a:pt x="232" y="159"/>
                  </a:lnTo>
                  <a:lnTo>
                    <a:pt x="241" y="164"/>
                  </a:lnTo>
                  <a:lnTo>
                    <a:pt x="247" y="167"/>
                  </a:lnTo>
                  <a:lnTo>
                    <a:pt x="251" y="172"/>
                  </a:lnTo>
                  <a:lnTo>
                    <a:pt x="255" y="177"/>
                  </a:lnTo>
                  <a:lnTo>
                    <a:pt x="252" y="178"/>
                  </a:lnTo>
                  <a:lnTo>
                    <a:pt x="241" y="172"/>
                  </a:lnTo>
                  <a:lnTo>
                    <a:pt x="232" y="166"/>
                  </a:lnTo>
                  <a:lnTo>
                    <a:pt x="220" y="159"/>
                  </a:lnTo>
                  <a:lnTo>
                    <a:pt x="207" y="151"/>
                  </a:lnTo>
                  <a:lnTo>
                    <a:pt x="194" y="143"/>
                  </a:lnTo>
                  <a:lnTo>
                    <a:pt x="181" y="135"/>
                  </a:lnTo>
                  <a:lnTo>
                    <a:pt x="171" y="128"/>
                  </a:lnTo>
                  <a:lnTo>
                    <a:pt x="161" y="122"/>
                  </a:lnTo>
                  <a:lnTo>
                    <a:pt x="156" y="118"/>
                  </a:lnTo>
                  <a:lnTo>
                    <a:pt x="150" y="113"/>
                  </a:lnTo>
                  <a:lnTo>
                    <a:pt x="144" y="113"/>
                  </a:lnTo>
                  <a:lnTo>
                    <a:pt x="139" y="114"/>
                  </a:lnTo>
                  <a:lnTo>
                    <a:pt x="134" y="117"/>
                  </a:lnTo>
                  <a:lnTo>
                    <a:pt x="129" y="118"/>
                  </a:lnTo>
                  <a:lnTo>
                    <a:pt x="123" y="120"/>
                  </a:lnTo>
                  <a:lnTo>
                    <a:pt x="118" y="122"/>
                  </a:lnTo>
                  <a:lnTo>
                    <a:pt x="111" y="124"/>
                  </a:lnTo>
                  <a:lnTo>
                    <a:pt x="104" y="126"/>
                  </a:lnTo>
                  <a:lnTo>
                    <a:pt x="98" y="128"/>
                  </a:lnTo>
                  <a:lnTo>
                    <a:pt x="93" y="131"/>
                  </a:lnTo>
                  <a:lnTo>
                    <a:pt x="91" y="132"/>
                  </a:lnTo>
                  <a:lnTo>
                    <a:pt x="89" y="135"/>
                  </a:lnTo>
                  <a:lnTo>
                    <a:pt x="90" y="137"/>
                  </a:lnTo>
                  <a:lnTo>
                    <a:pt x="92" y="142"/>
                  </a:lnTo>
                  <a:lnTo>
                    <a:pt x="98" y="147"/>
                  </a:lnTo>
                  <a:lnTo>
                    <a:pt x="104" y="151"/>
                  </a:lnTo>
                  <a:lnTo>
                    <a:pt x="112" y="158"/>
                  </a:lnTo>
                  <a:lnTo>
                    <a:pt x="123" y="166"/>
                  </a:lnTo>
                  <a:lnTo>
                    <a:pt x="135" y="175"/>
                  </a:lnTo>
                  <a:lnTo>
                    <a:pt x="148" y="184"/>
                  </a:lnTo>
                  <a:lnTo>
                    <a:pt x="159" y="192"/>
                  </a:lnTo>
                  <a:lnTo>
                    <a:pt x="169" y="197"/>
                  </a:lnTo>
                  <a:lnTo>
                    <a:pt x="176" y="201"/>
                  </a:lnTo>
                  <a:lnTo>
                    <a:pt x="182" y="205"/>
                  </a:lnTo>
                  <a:lnTo>
                    <a:pt x="182" y="208"/>
                  </a:lnTo>
                  <a:lnTo>
                    <a:pt x="175" y="208"/>
                  </a:lnTo>
                  <a:lnTo>
                    <a:pt x="164" y="202"/>
                  </a:lnTo>
                  <a:lnTo>
                    <a:pt x="154" y="196"/>
                  </a:lnTo>
                  <a:lnTo>
                    <a:pt x="144" y="189"/>
                  </a:lnTo>
                  <a:lnTo>
                    <a:pt x="130" y="181"/>
                  </a:lnTo>
                  <a:lnTo>
                    <a:pt x="116" y="172"/>
                  </a:lnTo>
                  <a:lnTo>
                    <a:pt x="104" y="164"/>
                  </a:lnTo>
                  <a:lnTo>
                    <a:pt x="91" y="157"/>
                  </a:lnTo>
                  <a:lnTo>
                    <a:pt x="83" y="152"/>
                  </a:lnTo>
                  <a:lnTo>
                    <a:pt x="77" y="150"/>
                  </a:lnTo>
                  <a:lnTo>
                    <a:pt x="73" y="150"/>
                  </a:lnTo>
                  <a:lnTo>
                    <a:pt x="65" y="152"/>
                  </a:lnTo>
                  <a:lnTo>
                    <a:pt x="53" y="156"/>
                  </a:lnTo>
                  <a:lnTo>
                    <a:pt x="42" y="161"/>
                  </a:lnTo>
                  <a:lnTo>
                    <a:pt x="29" y="164"/>
                  </a:lnTo>
                  <a:lnTo>
                    <a:pt x="19" y="167"/>
                  </a:lnTo>
                  <a:lnTo>
                    <a:pt x="9" y="170"/>
                  </a:lnTo>
                  <a:lnTo>
                    <a:pt x="4" y="171"/>
                  </a:lnTo>
                  <a:lnTo>
                    <a:pt x="0" y="171"/>
                  </a:lnTo>
                  <a:lnTo>
                    <a:pt x="2" y="169"/>
                  </a:lnTo>
                  <a:lnTo>
                    <a:pt x="7" y="165"/>
                  </a:lnTo>
                  <a:lnTo>
                    <a:pt x="14" y="161"/>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82" name="Freeform 313">
              <a:extLst>
                <a:ext uri="{FF2B5EF4-FFF2-40B4-BE49-F238E27FC236}">
                  <a16:creationId xmlns:a16="http://schemas.microsoft.com/office/drawing/2014/main" xmlns="" id="{D63A417A-D37D-4658-A70A-A0338D0FC2FA}"/>
                </a:ext>
              </a:extLst>
            </p:cNvPr>
            <p:cNvSpPr>
              <a:spLocks/>
            </p:cNvSpPr>
            <p:nvPr/>
          </p:nvSpPr>
          <p:spPr bwMode="auto">
            <a:xfrm>
              <a:off x="2733" y="763"/>
              <a:ext cx="123" cy="103"/>
            </a:xfrm>
            <a:custGeom>
              <a:avLst/>
              <a:gdLst>
                <a:gd name="T0" fmla="*/ 1 w 246"/>
                <a:gd name="T1" fmla="*/ 1 h 205"/>
                <a:gd name="T2" fmla="*/ 2 w 246"/>
                <a:gd name="T3" fmla="*/ 1 h 205"/>
                <a:gd name="T4" fmla="*/ 2 w 246"/>
                <a:gd name="T5" fmla="*/ 1 h 205"/>
                <a:gd name="T6" fmla="*/ 3 w 246"/>
                <a:gd name="T7" fmla="*/ 1 h 205"/>
                <a:gd name="T8" fmla="*/ 5 w 246"/>
                <a:gd name="T9" fmla="*/ 1 h 205"/>
                <a:gd name="T10" fmla="*/ 6 w 246"/>
                <a:gd name="T11" fmla="*/ 1 h 205"/>
                <a:gd name="T12" fmla="*/ 5 w 246"/>
                <a:gd name="T13" fmla="*/ 1 h 205"/>
                <a:gd name="T14" fmla="*/ 4 w 246"/>
                <a:gd name="T15" fmla="*/ 1 h 205"/>
                <a:gd name="T16" fmla="*/ 3 w 246"/>
                <a:gd name="T17" fmla="*/ 1 h 205"/>
                <a:gd name="T18" fmla="*/ 3 w 246"/>
                <a:gd name="T19" fmla="*/ 2 h 205"/>
                <a:gd name="T20" fmla="*/ 3 w 246"/>
                <a:gd name="T21" fmla="*/ 2 h 205"/>
                <a:gd name="T22" fmla="*/ 4 w 246"/>
                <a:gd name="T23" fmla="*/ 2 h 205"/>
                <a:gd name="T24" fmla="*/ 5 w 246"/>
                <a:gd name="T25" fmla="*/ 2 h 205"/>
                <a:gd name="T26" fmla="*/ 6 w 246"/>
                <a:gd name="T27" fmla="*/ 2 h 205"/>
                <a:gd name="T28" fmla="*/ 8 w 246"/>
                <a:gd name="T29" fmla="*/ 3 h 205"/>
                <a:gd name="T30" fmla="*/ 8 w 246"/>
                <a:gd name="T31" fmla="*/ 3 h 205"/>
                <a:gd name="T32" fmla="*/ 7 w 246"/>
                <a:gd name="T33" fmla="*/ 3 h 205"/>
                <a:gd name="T34" fmla="*/ 5 w 246"/>
                <a:gd name="T35" fmla="*/ 3 h 205"/>
                <a:gd name="T36" fmla="*/ 4 w 246"/>
                <a:gd name="T37" fmla="*/ 3 h 205"/>
                <a:gd name="T38" fmla="*/ 5 w 246"/>
                <a:gd name="T39" fmla="*/ 3 h 205"/>
                <a:gd name="T40" fmla="*/ 6 w 246"/>
                <a:gd name="T41" fmla="*/ 3 h 205"/>
                <a:gd name="T42" fmla="*/ 7 w 246"/>
                <a:gd name="T43" fmla="*/ 4 h 205"/>
                <a:gd name="T44" fmla="*/ 8 w 246"/>
                <a:gd name="T45" fmla="*/ 5 h 205"/>
                <a:gd name="T46" fmla="*/ 7 w 246"/>
                <a:gd name="T47" fmla="*/ 4 h 205"/>
                <a:gd name="T48" fmla="*/ 6 w 246"/>
                <a:gd name="T49" fmla="*/ 4 h 205"/>
                <a:gd name="T50" fmla="*/ 6 w 246"/>
                <a:gd name="T51" fmla="*/ 4 h 205"/>
                <a:gd name="T52" fmla="*/ 7 w 246"/>
                <a:gd name="T53" fmla="*/ 5 h 205"/>
                <a:gd name="T54" fmla="*/ 8 w 246"/>
                <a:gd name="T55" fmla="*/ 6 h 205"/>
                <a:gd name="T56" fmla="*/ 8 w 246"/>
                <a:gd name="T57" fmla="*/ 6 h 205"/>
                <a:gd name="T58" fmla="*/ 8 w 246"/>
                <a:gd name="T59" fmla="*/ 7 h 205"/>
                <a:gd name="T60" fmla="*/ 7 w 246"/>
                <a:gd name="T61" fmla="*/ 5 h 205"/>
                <a:gd name="T62" fmla="*/ 6 w 246"/>
                <a:gd name="T63" fmla="*/ 4 h 205"/>
                <a:gd name="T64" fmla="*/ 5 w 246"/>
                <a:gd name="T65" fmla="*/ 4 h 205"/>
                <a:gd name="T66" fmla="*/ 6 w 246"/>
                <a:gd name="T67" fmla="*/ 5 h 205"/>
                <a:gd name="T68" fmla="*/ 6 w 246"/>
                <a:gd name="T69" fmla="*/ 6 h 205"/>
                <a:gd name="T70" fmla="*/ 6 w 246"/>
                <a:gd name="T71" fmla="*/ 6 h 205"/>
                <a:gd name="T72" fmla="*/ 5 w 246"/>
                <a:gd name="T73" fmla="*/ 5 h 205"/>
                <a:gd name="T74" fmla="*/ 5 w 246"/>
                <a:gd name="T75" fmla="*/ 3 h 205"/>
                <a:gd name="T76" fmla="*/ 4 w 246"/>
                <a:gd name="T77" fmla="*/ 3 h 205"/>
                <a:gd name="T78" fmla="*/ 4 w 246"/>
                <a:gd name="T79" fmla="*/ 3 h 205"/>
                <a:gd name="T80" fmla="*/ 4 w 246"/>
                <a:gd name="T81" fmla="*/ 3 h 205"/>
                <a:gd name="T82" fmla="*/ 4 w 246"/>
                <a:gd name="T83" fmla="*/ 3 h 205"/>
                <a:gd name="T84" fmla="*/ 4 w 246"/>
                <a:gd name="T85" fmla="*/ 5 h 205"/>
                <a:gd name="T86" fmla="*/ 4 w 246"/>
                <a:gd name="T87" fmla="*/ 6 h 205"/>
                <a:gd name="T88" fmla="*/ 4 w 246"/>
                <a:gd name="T89" fmla="*/ 5 h 205"/>
                <a:gd name="T90" fmla="*/ 3 w 246"/>
                <a:gd name="T91" fmla="*/ 4 h 205"/>
                <a:gd name="T92" fmla="*/ 3 w 246"/>
                <a:gd name="T93" fmla="*/ 2 h 205"/>
                <a:gd name="T94" fmla="*/ 3 w 246"/>
                <a:gd name="T95" fmla="*/ 2 h 205"/>
                <a:gd name="T96" fmla="*/ 2 w 246"/>
                <a:gd name="T97" fmla="*/ 2 h 205"/>
                <a:gd name="T98" fmla="*/ 2 w 246"/>
                <a:gd name="T99" fmla="*/ 2 h 205"/>
                <a:gd name="T100" fmla="*/ 2 w 246"/>
                <a:gd name="T101" fmla="*/ 3 h 205"/>
                <a:gd name="T102" fmla="*/ 2 w 246"/>
                <a:gd name="T103" fmla="*/ 5 h 205"/>
                <a:gd name="T104" fmla="*/ 2 w 246"/>
                <a:gd name="T105" fmla="*/ 5 h 205"/>
                <a:gd name="T106" fmla="*/ 2 w 246"/>
                <a:gd name="T107" fmla="*/ 4 h 205"/>
                <a:gd name="T108" fmla="*/ 2 w 246"/>
                <a:gd name="T109" fmla="*/ 2 h 205"/>
                <a:gd name="T110" fmla="*/ 1 w 246"/>
                <a:gd name="T111" fmla="*/ 1 h 205"/>
                <a:gd name="T112" fmla="*/ 1 w 246"/>
                <a:gd name="T113" fmla="*/ 1 h 205"/>
                <a:gd name="T114" fmla="*/ 0 w 246"/>
                <a:gd name="T115" fmla="*/ 1 h 205"/>
                <a:gd name="T116" fmla="*/ 1 w 246"/>
                <a:gd name="T117" fmla="*/ 1 h 2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46" h="205">
                  <a:moveTo>
                    <a:pt x="8" y="3"/>
                  </a:moveTo>
                  <a:lnTo>
                    <a:pt x="13" y="7"/>
                  </a:lnTo>
                  <a:lnTo>
                    <a:pt x="17" y="10"/>
                  </a:lnTo>
                  <a:lnTo>
                    <a:pt x="23" y="14"/>
                  </a:lnTo>
                  <a:lnTo>
                    <a:pt x="28" y="17"/>
                  </a:lnTo>
                  <a:lnTo>
                    <a:pt x="33" y="21"/>
                  </a:lnTo>
                  <a:lnTo>
                    <a:pt x="38" y="23"/>
                  </a:lnTo>
                  <a:lnTo>
                    <a:pt x="44" y="24"/>
                  </a:lnTo>
                  <a:lnTo>
                    <a:pt x="48" y="24"/>
                  </a:lnTo>
                  <a:lnTo>
                    <a:pt x="61" y="21"/>
                  </a:lnTo>
                  <a:lnTo>
                    <a:pt x="76" y="18"/>
                  </a:lnTo>
                  <a:lnTo>
                    <a:pt x="93" y="16"/>
                  </a:lnTo>
                  <a:lnTo>
                    <a:pt x="111" y="14"/>
                  </a:lnTo>
                  <a:lnTo>
                    <a:pt x="128" y="13"/>
                  </a:lnTo>
                  <a:lnTo>
                    <a:pt x="144" y="13"/>
                  </a:lnTo>
                  <a:lnTo>
                    <a:pt x="157" y="14"/>
                  </a:lnTo>
                  <a:lnTo>
                    <a:pt x="165" y="16"/>
                  </a:lnTo>
                  <a:lnTo>
                    <a:pt x="172" y="21"/>
                  </a:lnTo>
                  <a:lnTo>
                    <a:pt x="172" y="22"/>
                  </a:lnTo>
                  <a:lnTo>
                    <a:pt x="166" y="23"/>
                  </a:lnTo>
                  <a:lnTo>
                    <a:pt x="154" y="22"/>
                  </a:lnTo>
                  <a:lnTo>
                    <a:pt x="146" y="22"/>
                  </a:lnTo>
                  <a:lnTo>
                    <a:pt x="135" y="22"/>
                  </a:lnTo>
                  <a:lnTo>
                    <a:pt x="120" y="23"/>
                  </a:lnTo>
                  <a:lnTo>
                    <a:pt x="105" y="24"/>
                  </a:lnTo>
                  <a:lnTo>
                    <a:pt x="90" y="26"/>
                  </a:lnTo>
                  <a:lnTo>
                    <a:pt x="77" y="29"/>
                  </a:lnTo>
                  <a:lnTo>
                    <a:pt x="67" y="31"/>
                  </a:lnTo>
                  <a:lnTo>
                    <a:pt x="61" y="34"/>
                  </a:lnTo>
                  <a:lnTo>
                    <a:pt x="67" y="38"/>
                  </a:lnTo>
                  <a:lnTo>
                    <a:pt x="73" y="41"/>
                  </a:lnTo>
                  <a:lnTo>
                    <a:pt x="80" y="44"/>
                  </a:lnTo>
                  <a:lnTo>
                    <a:pt x="88" y="47"/>
                  </a:lnTo>
                  <a:lnTo>
                    <a:pt x="95" y="49"/>
                  </a:lnTo>
                  <a:lnTo>
                    <a:pt x="100" y="52"/>
                  </a:lnTo>
                  <a:lnTo>
                    <a:pt x="105" y="54"/>
                  </a:lnTo>
                  <a:lnTo>
                    <a:pt x="108" y="56"/>
                  </a:lnTo>
                  <a:lnTo>
                    <a:pt x="121" y="54"/>
                  </a:lnTo>
                  <a:lnTo>
                    <a:pt x="137" y="54"/>
                  </a:lnTo>
                  <a:lnTo>
                    <a:pt x="154" y="54"/>
                  </a:lnTo>
                  <a:lnTo>
                    <a:pt x="173" y="56"/>
                  </a:lnTo>
                  <a:lnTo>
                    <a:pt x="190" y="60"/>
                  </a:lnTo>
                  <a:lnTo>
                    <a:pt x="205" y="63"/>
                  </a:lnTo>
                  <a:lnTo>
                    <a:pt x="217" y="68"/>
                  </a:lnTo>
                  <a:lnTo>
                    <a:pt x="225" y="72"/>
                  </a:lnTo>
                  <a:lnTo>
                    <a:pt x="232" y="79"/>
                  </a:lnTo>
                  <a:lnTo>
                    <a:pt x="232" y="82"/>
                  </a:lnTo>
                  <a:lnTo>
                    <a:pt x="227" y="81"/>
                  </a:lnTo>
                  <a:lnTo>
                    <a:pt x="218" y="77"/>
                  </a:lnTo>
                  <a:lnTo>
                    <a:pt x="210" y="75"/>
                  </a:lnTo>
                  <a:lnTo>
                    <a:pt x="199" y="71"/>
                  </a:lnTo>
                  <a:lnTo>
                    <a:pt x="185" y="69"/>
                  </a:lnTo>
                  <a:lnTo>
                    <a:pt x="172" y="67"/>
                  </a:lnTo>
                  <a:lnTo>
                    <a:pt x="157" y="66"/>
                  </a:lnTo>
                  <a:lnTo>
                    <a:pt x="144" y="66"/>
                  </a:lnTo>
                  <a:lnTo>
                    <a:pt x="133" y="66"/>
                  </a:lnTo>
                  <a:lnTo>
                    <a:pt x="124" y="68"/>
                  </a:lnTo>
                  <a:lnTo>
                    <a:pt x="136" y="76"/>
                  </a:lnTo>
                  <a:lnTo>
                    <a:pt x="146" y="83"/>
                  </a:lnTo>
                  <a:lnTo>
                    <a:pt x="153" y="87"/>
                  </a:lnTo>
                  <a:lnTo>
                    <a:pt x="157" y="92"/>
                  </a:lnTo>
                  <a:lnTo>
                    <a:pt x="166" y="92"/>
                  </a:lnTo>
                  <a:lnTo>
                    <a:pt x="177" y="93"/>
                  </a:lnTo>
                  <a:lnTo>
                    <a:pt x="190" y="96"/>
                  </a:lnTo>
                  <a:lnTo>
                    <a:pt x="204" y="98"/>
                  </a:lnTo>
                  <a:lnTo>
                    <a:pt x="218" y="104"/>
                  </a:lnTo>
                  <a:lnTo>
                    <a:pt x="230" y="112"/>
                  </a:lnTo>
                  <a:lnTo>
                    <a:pt x="240" y="122"/>
                  </a:lnTo>
                  <a:lnTo>
                    <a:pt x="246" y="136"/>
                  </a:lnTo>
                  <a:lnTo>
                    <a:pt x="240" y="130"/>
                  </a:lnTo>
                  <a:lnTo>
                    <a:pt x="232" y="124"/>
                  </a:lnTo>
                  <a:lnTo>
                    <a:pt x="222" y="119"/>
                  </a:lnTo>
                  <a:lnTo>
                    <a:pt x="212" y="114"/>
                  </a:lnTo>
                  <a:lnTo>
                    <a:pt x="203" y="109"/>
                  </a:lnTo>
                  <a:lnTo>
                    <a:pt x="192" y="107"/>
                  </a:lnTo>
                  <a:lnTo>
                    <a:pt x="182" y="106"/>
                  </a:lnTo>
                  <a:lnTo>
                    <a:pt x="173" y="106"/>
                  </a:lnTo>
                  <a:lnTo>
                    <a:pt x="184" y="117"/>
                  </a:lnTo>
                  <a:lnTo>
                    <a:pt x="195" y="129"/>
                  </a:lnTo>
                  <a:lnTo>
                    <a:pt x="205" y="139"/>
                  </a:lnTo>
                  <a:lnTo>
                    <a:pt x="215" y="150"/>
                  </a:lnTo>
                  <a:lnTo>
                    <a:pt x="223" y="159"/>
                  </a:lnTo>
                  <a:lnTo>
                    <a:pt x="230" y="167"/>
                  </a:lnTo>
                  <a:lnTo>
                    <a:pt x="235" y="172"/>
                  </a:lnTo>
                  <a:lnTo>
                    <a:pt x="237" y="175"/>
                  </a:lnTo>
                  <a:lnTo>
                    <a:pt x="240" y="181"/>
                  </a:lnTo>
                  <a:lnTo>
                    <a:pt x="242" y="188"/>
                  </a:lnTo>
                  <a:lnTo>
                    <a:pt x="244" y="197"/>
                  </a:lnTo>
                  <a:lnTo>
                    <a:pt x="246" y="205"/>
                  </a:lnTo>
                  <a:lnTo>
                    <a:pt x="240" y="196"/>
                  </a:lnTo>
                  <a:lnTo>
                    <a:pt x="230" y="183"/>
                  </a:lnTo>
                  <a:lnTo>
                    <a:pt x="218" y="168"/>
                  </a:lnTo>
                  <a:lnTo>
                    <a:pt x="205" y="152"/>
                  </a:lnTo>
                  <a:lnTo>
                    <a:pt x="192" y="137"/>
                  </a:lnTo>
                  <a:lnTo>
                    <a:pt x="181" y="125"/>
                  </a:lnTo>
                  <a:lnTo>
                    <a:pt x="172" y="116"/>
                  </a:lnTo>
                  <a:lnTo>
                    <a:pt x="166" y="112"/>
                  </a:lnTo>
                  <a:lnTo>
                    <a:pt x="161" y="111"/>
                  </a:lnTo>
                  <a:lnTo>
                    <a:pt x="159" y="114"/>
                  </a:lnTo>
                  <a:lnTo>
                    <a:pt x="159" y="119"/>
                  </a:lnTo>
                  <a:lnTo>
                    <a:pt x="160" y="124"/>
                  </a:lnTo>
                  <a:lnTo>
                    <a:pt x="164" y="135"/>
                  </a:lnTo>
                  <a:lnTo>
                    <a:pt x="169" y="153"/>
                  </a:lnTo>
                  <a:lnTo>
                    <a:pt x="177" y="170"/>
                  </a:lnTo>
                  <a:lnTo>
                    <a:pt x="182" y="182"/>
                  </a:lnTo>
                  <a:lnTo>
                    <a:pt x="183" y="187"/>
                  </a:lnTo>
                  <a:lnTo>
                    <a:pt x="181" y="187"/>
                  </a:lnTo>
                  <a:lnTo>
                    <a:pt x="177" y="184"/>
                  </a:lnTo>
                  <a:lnTo>
                    <a:pt x="173" y="179"/>
                  </a:lnTo>
                  <a:lnTo>
                    <a:pt x="166" y="165"/>
                  </a:lnTo>
                  <a:lnTo>
                    <a:pt x="156" y="143"/>
                  </a:lnTo>
                  <a:lnTo>
                    <a:pt x="147" y="119"/>
                  </a:lnTo>
                  <a:lnTo>
                    <a:pt x="147" y="101"/>
                  </a:lnTo>
                  <a:lnTo>
                    <a:pt x="141" y="96"/>
                  </a:lnTo>
                  <a:lnTo>
                    <a:pt x="135" y="91"/>
                  </a:lnTo>
                  <a:lnTo>
                    <a:pt x="128" y="87"/>
                  </a:lnTo>
                  <a:lnTo>
                    <a:pt x="122" y="84"/>
                  </a:lnTo>
                  <a:lnTo>
                    <a:pt x="116" y="81"/>
                  </a:lnTo>
                  <a:lnTo>
                    <a:pt x="112" y="78"/>
                  </a:lnTo>
                  <a:lnTo>
                    <a:pt x="108" y="76"/>
                  </a:lnTo>
                  <a:lnTo>
                    <a:pt x="106" y="75"/>
                  </a:lnTo>
                  <a:lnTo>
                    <a:pt x="104" y="72"/>
                  </a:lnTo>
                  <a:lnTo>
                    <a:pt x="101" y="71"/>
                  </a:lnTo>
                  <a:lnTo>
                    <a:pt x="99" y="74"/>
                  </a:lnTo>
                  <a:lnTo>
                    <a:pt x="98" y="79"/>
                  </a:lnTo>
                  <a:lnTo>
                    <a:pt x="99" y="93"/>
                  </a:lnTo>
                  <a:lnTo>
                    <a:pt x="104" y="114"/>
                  </a:lnTo>
                  <a:lnTo>
                    <a:pt x="112" y="138"/>
                  </a:lnTo>
                  <a:lnTo>
                    <a:pt x="123" y="157"/>
                  </a:lnTo>
                  <a:lnTo>
                    <a:pt x="129" y="165"/>
                  </a:lnTo>
                  <a:lnTo>
                    <a:pt x="129" y="168"/>
                  </a:lnTo>
                  <a:lnTo>
                    <a:pt x="124" y="167"/>
                  </a:lnTo>
                  <a:lnTo>
                    <a:pt x="119" y="162"/>
                  </a:lnTo>
                  <a:lnTo>
                    <a:pt x="115" y="158"/>
                  </a:lnTo>
                  <a:lnTo>
                    <a:pt x="109" y="150"/>
                  </a:lnTo>
                  <a:lnTo>
                    <a:pt x="104" y="138"/>
                  </a:lnTo>
                  <a:lnTo>
                    <a:pt x="97" y="125"/>
                  </a:lnTo>
                  <a:lnTo>
                    <a:pt x="92" y="112"/>
                  </a:lnTo>
                  <a:lnTo>
                    <a:pt x="89" y="97"/>
                  </a:lnTo>
                  <a:lnTo>
                    <a:pt x="88" y="81"/>
                  </a:lnTo>
                  <a:lnTo>
                    <a:pt x="89" y="64"/>
                  </a:lnTo>
                  <a:lnTo>
                    <a:pt x="84" y="61"/>
                  </a:lnTo>
                  <a:lnTo>
                    <a:pt x="80" y="58"/>
                  </a:lnTo>
                  <a:lnTo>
                    <a:pt x="75" y="54"/>
                  </a:lnTo>
                  <a:lnTo>
                    <a:pt x="69" y="52"/>
                  </a:lnTo>
                  <a:lnTo>
                    <a:pt x="63" y="49"/>
                  </a:lnTo>
                  <a:lnTo>
                    <a:pt x="59" y="47"/>
                  </a:lnTo>
                  <a:lnTo>
                    <a:pt x="55" y="45"/>
                  </a:lnTo>
                  <a:lnTo>
                    <a:pt x="52" y="44"/>
                  </a:lnTo>
                  <a:lnTo>
                    <a:pt x="48" y="53"/>
                  </a:lnTo>
                  <a:lnTo>
                    <a:pt x="50" y="67"/>
                  </a:lnTo>
                  <a:lnTo>
                    <a:pt x="52" y="82"/>
                  </a:lnTo>
                  <a:lnTo>
                    <a:pt x="54" y="93"/>
                  </a:lnTo>
                  <a:lnTo>
                    <a:pt x="57" y="106"/>
                  </a:lnTo>
                  <a:lnTo>
                    <a:pt x="60" y="122"/>
                  </a:lnTo>
                  <a:lnTo>
                    <a:pt x="63" y="138"/>
                  </a:lnTo>
                  <a:lnTo>
                    <a:pt x="67" y="149"/>
                  </a:lnTo>
                  <a:lnTo>
                    <a:pt x="67" y="151"/>
                  </a:lnTo>
                  <a:lnTo>
                    <a:pt x="63" y="150"/>
                  </a:lnTo>
                  <a:lnTo>
                    <a:pt x="59" y="144"/>
                  </a:lnTo>
                  <a:lnTo>
                    <a:pt x="54" y="134"/>
                  </a:lnTo>
                  <a:lnTo>
                    <a:pt x="51" y="114"/>
                  </a:lnTo>
                  <a:lnTo>
                    <a:pt x="45" y="85"/>
                  </a:lnTo>
                  <a:lnTo>
                    <a:pt x="40" y="58"/>
                  </a:lnTo>
                  <a:lnTo>
                    <a:pt x="37" y="40"/>
                  </a:lnTo>
                  <a:lnTo>
                    <a:pt x="30" y="33"/>
                  </a:lnTo>
                  <a:lnTo>
                    <a:pt x="23" y="26"/>
                  </a:lnTo>
                  <a:lnTo>
                    <a:pt x="17" y="21"/>
                  </a:lnTo>
                  <a:lnTo>
                    <a:pt x="12" y="16"/>
                  </a:lnTo>
                  <a:lnTo>
                    <a:pt x="8" y="11"/>
                  </a:lnTo>
                  <a:lnTo>
                    <a:pt x="5" y="8"/>
                  </a:lnTo>
                  <a:lnTo>
                    <a:pt x="1" y="6"/>
                  </a:lnTo>
                  <a:lnTo>
                    <a:pt x="0" y="3"/>
                  </a:lnTo>
                  <a:lnTo>
                    <a:pt x="0" y="1"/>
                  </a:lnTo>
                  <a:lnTo>
                    <a:pt x="1" y="0"/>
                  </a:lnTo>
                  <a:lnTo>
                    <a:pt x="5" y="1"/>
                  </a:lnTo>
                  <a:lnTo>
                    <a:pt x="8" y="3"/>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83" name="Freeform 314">
              <a:extLst>
                <a:ext uri="{FF2B5EF4-FFF2-40B4-BE49-F238E27FC236}">
                  <a16:creationId xmlns:a16="http://schemas.microsoft.com/office/drawing/2014/main" xmlns="" id="{F5413E68-96B8-4374-9334-A62DE541EB5F}"/>
                </a:ext>
              </a:extLst>
            </p:cNvPr>
            <p:cNvSpPr>
              <a:spLocks/>
            </p:cNvSpPr>
            <p:nvPr/>
          </p:nvSpPr>
          <p:spPr bwMode="auto">
            <a:xfrm>
              <a:off x="2669" y="775"/>
              <a:ext cx="85" cy="141"/>
            </a:xfrm>
            <a:custGeom>
              <a:avLst/>
              <a:gdLst>
                <a:gd name="T0" fmla="*/ 3 w 170"/>
                <a:gd name="T1" fmla="*/ 1 h 282"/>
                <a:gd name="T2" fmla="*/ 3 w 170"/>
                <a:gd name="T3" fmla="*/ 2 h 282"/>
                <a:gd name="T4" fmla="*/ 3 w 170"/>
                <a:gd name="T5" fmla="*/ 2 h 282"/>
                <a:gd name="T6" fmla="*/ 3 w 170"/>
                <a:gd name="T7" fmla="*/ 2 h 282"/>
                <a:gd name="T8" fmla="*/ 4 w 170"/>
                <a:gd name="T9" fmla="*/ 3 h 282"/>
                <a:gd name="T10" fmla="*/ 5 w 170"/>
                <a:gd name="T11" fmla="*/ 3 h 282"/>
                <a:gd name="T12" fmla="*/ 5 w 170"/>
                <a:gd name="T13" fmla="*/ 4 h 282"/>
                <a:gd name="T14" fmla="*/ 6 w 170"/>
                <a:gd name="T15" fmla="*/ 5 h 282"/>
                <a:gd name="T16" fmla="*/ 6 w 170"/>
                <a:gd name="T17" fmla="*/ 6 h 282"/>
                <a:gd name="T18" fmla="*/ 6 w 170"/>
                <a:gd name="T19" fmla="*/ 6 h 282"/>
                <a:gd name="T20" fmla="*/ 5 w 170"/>
                <a:gd name="T21" fmla="*/ 5 h 282"/>
                <a:gd name="T22" fmla="*/ 5 w 170"/>
                <a:gd name="T23" fmla="*/ 5 h 282"/>
                <a:gd name="T24" fmla="*/ 5 w 170"/>
                <a:gd name="T25" fmla="*/ 4 h 282"/>
                <a:gd name="T26" fmla="*/ 4 w 170"/>
                <a:gd name="T27" fmla="*/ 3 h 282"/>
                <a:gd name="T28" fmla="*/ 4 w 170"/>
                <a:gd name="T29" fmla="*/ 3 h 282"/>
                <a:gd name="T30" fmla="*/ 3 w 170"/>
                <a:gd name="T31" fmla="*/ 3 h 282"/>
                <a:gd name="T32" fmla="*/ 3 w 170"/>
                <a:gd name="T33" fmla="*/ 3 h 282"/>
                <a:gd name="T34" fmla="*/ 3 w 170"/>
                <a:gd name="T35" fmla="*/ 4 h 282"/>
                <a:gd name="T36" fmla="*/ 4 w 170"/>
                <a:gd name="T37" fmla="*/ 5 h 282"/>
                <a:gd name="T38" fmla="*/ 4 w 170"/>
                <a:gd name="T39" fmla="*/ 5 h 282"/>
                <a:gd name="T40" fmla="*/ 5 w 170"/>
                <a:gd name="T41" fmla="*/ 6 h 282"/>
                <a:gd name="T42" fmla="*/ 5 w 170"/>
                <a:gd name="T43" fmla="*/ 7 h 282"/>
                <a:gd name="T44" fmla="*/ 5 w 170"/>
                <a:gd name="T45" fmla="*/ 8 h 282"/>
                <a:gd name="T46" fmla="*/ 5 w 170"/>
                <a:gd name="T47" fmla="*/ 7 h 282"/>
                <a:gd name="T48" fmla="*/ 5 w 170"/>
                <a:gd name="T49" fmla="*/ 7 h 282"/>
                <a:gd name="T50" fmla="*/ 4 w 170"/>
                <a:gd name="T51" fmla="*/ 6 h 282"/>
                <a:gd name="T52" fmla="*/ 4 w 170"/>
                <a:gd name="T53" fmla="*/ 5 h 282"/>
                <a:gd name="T54" fmla="*/ 4 w 170"/>
                <a:gd name="T55" fmla="*/ 5 h 282"/>
                <a:gd name="T56" fmla="*/ 4 w 170"/>
                <a:gd name="T57" fmla="*/ 6 h 282"/>
                <a:gd name="T58" fmla="*/ 4 w 170"/>
                <a:gd name="T59" fmla="*/ 8 h 282"/>
                <a:gd name="T60" fmla="*/ 4 w 170"/>
                <a:gd name="T61" fmla="*/ 9 h 282"/>
                <a:gd name="T62" fmla="*/ 4 w 170"/>
                <a:gd name="T63" fmla="*/ 9 h 282"/>
                <a:gd name="T64" fmla="*/ 4 w 170"/>
                <a:gd name="T65" fmla="*/ 8 h 282"/>
                <a:gd name="T66" fmla="*/ 3 w 170"/>
                <a:gd name="T67" fmla="*/ 6 h 282"/>
                <a:gd name="T68" fmla="*/ 3 w 170"/>
                <a:gd name="T69" fmla="*/ 6 h 282"/>
                <a:gd name="T70" fmla="*/ 2 w 170"/>
                <a:gd name="T71" fmla="*/ 6 h 282"/>
                <a:gd name="T72" fmla="*/ 2 w 170"/>
                <a:gd name="T73" fmla="*/ 7 h 282"/>
                <a:gd name="T74" fmla="*/ 2 w 170"/>
                <a:gd name="T75" fmla="*/ 7 h 282"/>
                <a:gd name="T76" fmla="*/ 2 w 170"/>
                <a:gd name="T77" fmla="*/ 8 h 282"/>
                <a:gd name="T78" fmla="*/ 1 w 170"/>
                <a:gd name="T79" fmla="*/ 7 h 282"/>
                <a:gd name="T80" fmla="*/ 2 w 170"/>
                <a:gd name="T81" fmla="*/ 7 h 282"/>
                <a:gd name="T82" fmla="*/ 2 w 170"/>
                <a:gd name="T83" fmla="*/ 6 h 282"/>
                <a:gd name="T84" fmla="*/ 2 w 170"/>
                <a:gd name="T85" fmla="*/ 6 h 282"/>
                <a:gd name="T86" fmla="*/ 3 w 170"/>
                <a:gd name="T87" fmla="*/ 5 h 282"/>
                <a:gd name="T88" fmla="*/ 3 w 170"/>
                <a:gd name="T89" fmla="*/ 4 h 282"/>
                <a:gd name="T90" fmla="*/ 3 w 170"/>
                <a:gd name="T91" fmla="*/ 3 h 282"/>
                <a:gd name="T92" fmla="*/ 3 w 170"/>
                <a:gd name="T93" fmla="*/ 3 h 282"/>
                <a:gd name="T94" fmla="*/ 2 w 170"/>
                <a:gd name="T95" fmla="*/ 3 h 282"/>
                <a:gd name="T96" fmla="*/ 1 w 170"/>
                <a:gd name="T97" fmla="*/ 4 h 282"/>
                <a:gd name="T98" fmla="*/ 1 w 170"/>
                <a:gd name="T99" fmla="*/ 5 h 282"/>
                <a:gd name="T100" fmla="*/ 1 w 170"/>
                <a:gd name="T101" fmla="*/ 6 h 282"/>
                <a:gd name="T102" fmla="*/ 0 w 170"/>
                <a:gd name="T103" fmla="*/ 5 h 282"/>
                <a:gd name="T104" fmla="*/ 1 w 170"/>
                <a:gd name="T105" fmla="*/ 5 h 282"/>
                <a:gd name="T106" fmla="*/ 1 w 170"/>
                <a:gd name="T107" fmla="*/ 4 h 282"/>
                <a:gd name="T108" fmla="*/ 2 w 170"/>
                <a:gd name="T109" fmla="*/ 3 h 282"/>
                <a:gd name="T110" fmla="*/ 2 w 170"/>
                <a:gd name="T111" fmla="*/ 2 h 282"/>
                <a:gd name="T112" fmla="*/ 3 w 170"/>
                <a:gd name="T113" fmla="*/ 2 h 282"/>
                <a:gd name="T114" fmla="*/ 3 w 170"/>
                <a:gd name="T115" fmla="*/ 1 h 282"/>
                <a:gd name="T116" fmla="*/ 3 w 170"/>
                <a:gd name="T117" fmla="*/ 1 h 282"/>
                <a:gd name="T118" fmla="*/ 3 w 170"/>
                <a:gd name="T119" fmla="*/ 1 h 28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70" h="282">
                  <a:moveTo>
                    <a:pt x="73" y="0"/>
                  </a:moveTo>
                  <a:lnTo>
                    <a:pt x="75" y="2"/>
                  </a:lnTo>
                  <a:lnTo>
                    <a:pt x="78" y="16"/>
                  </a:lnTo>
                  <a:lnTo>
                    <a:pt x="80" y="34"/>
                  </a:lnTo>
                  <a:lnTo>
                    <a:pt x="82" y="43"/>
                  </a:lnTo>
                  <a:lnTo>
                    <a:pt x="85" y="45"/>
                  </a:lnTo>
                  <a:lnTo>
                    <a:pt x="89" y="50"/>
                  </a:lnTo>
                  <a:lnTo>
                    <a:pt x="96" y="54"/>
                  </a:lnTo>
                  <a:lnTo>
                    <a:pt x="105" y="61"/>
                  </a:lnTo>
                  <a:lnTo>
                    <a:pt x="113" y="69"/>
                  </a:lnTo>
                  <a:lnTo>
                    <a:pt x="122" y="80"/>
                  </a:lnTo>
                  <a:lnTo>
                    <a:pt x="132" y="90"/>
                  </a:lnTo>
                  <a:lnTo>
                    <a:pt x="139" y="103"/>
                  </a:lnTo>
                  <a:lnTo>
                    <a:pt x="151" y="126"/>
                  </a:lnTo>
                  <a:lnTo>
                    <a:pt x="160" y="141"/>
                  </a:lnTo>
                  <a:lnTo>
                    <a:pt x="167" y="151"/>
                  </a:lnTo>
                  <a:lnTo>
                    <a:pt x="170" y="158"/>
                  </a:lnTo>
                  <a:lnTo>
                    <a:pt x="170" y="163"/>
                  </a:lnTo>
                  <a:lnTo>
                    <a:pt x="169" y="165"/>
                  </a:lnTo>
                  <a:lnTo>
                    <a:pt x="165" y="163"/>
                  </a:lnTo>
                  <a:lnTo>
                    <a:pt x="162" y="156"/>
                  </a:lnTo>
                  <a:lnTo>
                    <a:pt x="158" y="149"/>
                  </a:lnTo>
                  <a:lnTo>
                    <a:pt x="154" y="140"/>
                  </a:lnTo>
                  <a:lnTo>
                    <a:pt x="147" y="129"/>
                  </a:lnTo>
                  <a:lnTo>
                    <a:pt x="140" y="118"/>
                  </a:lnTo>
                  <a:lnTo>
                    <a:pt x="133" y="106"/>
                  </a:lnTo>
                  <a:lnTo>
                    <a:pt x="126" y="96"/>
                  </a:lnTo>
                  <a:lnTo>
                    <a:pt x="119" y="88"/>
                  </a:lnTo>
                  <a:lnTo>
                    <a:pt x="114" y="83"/>
                  </a:lnTo>
                  <a:lnTo>
                    <a:pt x="106" y="77"/>
                  </a:lnTo>
                  <a:lnTo>
                    <a:pt x="101" y="73"/>
                  </a:lnTo>
                  <a:lnTo>
                    <a:pt x="95" y="69"/>
                  </a:lnTo>
                  <a:lnTo>
                    <a:pt x="90" y="68"/>
                  </a:lnTo>
                  <a:lnTo>
                    <a:pt x="90" y="83"/>
                  </a:lnTo>
                  <a:lnTo>
                    <a:pt x="90" y="99"/>
                  </a:lnTo>
                  <a:lnTo>
                    <a:pt x="91" y="114"/>
                  </a:lnTo>
                  <a:lnTo>
                    <a:pt x="93" y="126"/>
                  </a:lnTo>
                  <a:lnTo>
                    <a:pt x="99" y="131"/>
                  </a:lnTo>
                  <a:lnTo>
                    <a:pt x="110" y="140"/>
                  </a:lnTo>
                  <a:lnTo>
                    <a:pt x="120" y="150"/>
                  </a:lnTo>
                  <a:lnTo>
                    <a:pt x="132" y="161"/>
                  </a:lnTo>
                  <a:lnTo>
                    <a:pt x="141" y="175"/>
                  </a:lnTo>
                  <a:lnTo>
                    <a:pt x="150" y="190"/>
                  </a:lnTo>
                  <a:lnTo>
                    <a:pt x="157" y="208"/>
                  </a:lnTo>
                  <a:lnTo>
                    <a:pt x="159" y="226"/>
                  </a:lnTo>
                  <a:lnTo>
                    <a:pt x="159" y="233"/>
                  </a:lnTo>
                  <a:lnTo>
                    <a:pt x="156" y="231"/>
                  </a:lnTo>
                  <a:lnTo>
                    <a:pt x="151" y="220"/>
                  </a:lnTo>
                  <a:lnTo>
                    <a:pt x="144" y="203"/>
                  </a:lnTo>
                  <a:lnTo>
                    <a:pt x="140" y="193"/>
                  </a:lnTo>
                  <a:lnTo>
                    <a:pt x="134" y="183"/>
                  </a:lnTo>
                  <a:lnTo>
                    <a:pt x="128" y="174"/>
                  </a:lnTo>
                  <a:lnTo>
                    <a:pt x="121" y="166"/>
                  </a:lnTo>
                  <a:lnTo>
                    <a:pt x="113" y="159"/>
                  </a:lnTo>
                  <a:lnTo>
                    <a:pt x="106" y="155"/>
                  </a:lnTo>
                  <a:lnTo>
                    <a:pt x="99" y="150"/>
                  </a:lnTo>
                  <a:lnTo>
                    <a:pt x="94" y="148"/>
                  </a:lnTo>
                  <a:lnTo>
                    <a:pt x="103" y="172"/>
                  </a:lnTo>
                  <a:lnTo>
                    <a:pt x="110" y="206"/>
                  </a:lnTo>
                  <a:lnTo>
                    <a:pt x="112" y="243"/>
                  </a:lnTo>
                  <a:lnTo>
                    <a:pt x="111" y="274"/>
                  </a:lnTo>
                  <a:lnTo>
                    <a:pt x="109" y="281"/>
                  </a:lnTo>
                  <a:lnTo>
                    <a:pt x="108" y="282"/>
                  </a:lnTo>
                  <a:lnTo>
                    <a:pt x="106" y="278"/>
                  </a:lnTo>
                  <a:lnTo>
                    <a:pt x="106" y="269"/>
                  </a:lnTo>
                  <a:lnTo>
                    <a:pt x="104" y="248"/>
                  </a:lnTo>
                  <a:lnTo>
                    <a:pt x="97" y="213"/>
                  </a:lnTo>
                  <a:lnTo>
                    <a:pt x="89" y="180"/>
                  </a:lnTo>
                  <a:lnTo>
                    <a:pt x="82" y="160"/>
                  </a:lnTo>
                  <a:lnTo>
                    <a:pt x="76" y="164"/>
                  </a:lnTo>
                  <a:lnTo>
                    <a:pt x="70" y="169"/>
                  </a:lnTo>
                  <a:lnTo>
                    <a:pt x="63" y="176"/>
                  </a:lnTo>
                  <a:lnTo>
                    <a:pt x="57" y="184"/>
                  </a:lnTo>
                  <a:lnTo>
                    <a:pt x="50" y="194"/>
                  </a:lnTo>
                  <a:lnTo>
                    <a:pt x="45" y="203"/>
                  </a:lnTo>
                  <a:lnTo>
                    <a:pt x="41" y="213"/>
                  </a:lnTo>
                  <a:lnTo>
                    <a:pt x="38" y="222"/>
                  </a:lnTo>
                  <a:lnTo>
                    <a:pt x="36" y="229"/>
                  </a:lnTo>
                  <a:lnTo>
                    <a:pt x="34" y="229"/>
                  </a:lnTo>
                  <a:lnTo>
                    <a:pt x="32" y="224"/>
                  </a:lnTo>
                  <a:lnTo>
                    <a:pt x="34" y="212"/>
                  </a:lnTo>
                  <a:lnTo>
                    <a:pt x="37" y="204"/>
                  </a:lnTo>
                  <a:lnTo>
                    <a:pt x="42" y="195"/>
                  </a:lnTo>
                  <a:lnTo>
                    <a:pt x="48" y="183"/>
                  </a:lnTo>
                  <a:lnTo>
                    <a:pt x="55" y="172"/>
                  </a:lnTo>
                  <a:lnTo>
                    <a:pt x="60" y="161"/>
                  </a:lnTo>
                  <a:lnTo>
                    <a:pt x="66" y="151"/>
                  </a:lnTo>
                  <a:lnTo>
                    <a:pt x="72" y="143"/>
                  </a:lnTo>
                  <a:lnTo>
                    <a:pt x="75" y="138"/>
                  </a:lnTo>
                  <a:lnTo>
                    <a:pt x="76" y="120"/>
                  </a:lnTo>
                  <a:lnTo>
                    <a:pt x="78" y="99"/>
                  </a:lnTo>
                  <a:lnTo>
                    <a:pt x="76" y="82"/>
                  </a:lnTo>
                  <a:lnTo>
                    <a:pt x="76" y="70"/>
                  </a:lnTo>
                  <a:lnTo>
                    <a:pt x="67" y="76"/>
                  </a:lnTo>
                  <a:lnTo>
                    <a:pt x="57" y="85"/>
                  </a:lnTo>
                  <a:lnTo>
                    <a:pt x="47" y="96"/>
                  </a:lnTo>
                  <a:lnTo>
                    <a:pt x="35" y="108"/>
                  </a:lnTo>
                  <a:lnTo>
                    <a:pt x="25" y="121"/>
                  </a:lnTo>
                  <a:lnTo>
                    <a:pt x="17" y="135"/>
                  </a:lnTo>
                  <a:lnTo>
                    <a:pt x="10" y="148"/>
                  </a:lnTo>
                  <a:lnTo>
                    <a:pt x="6" y="159"/>
                  </a:lnTo>
                  <a:lnTo>
                    <a:pt x="4" y="165"/>
                  </a:lnTo>
                  <a:lnTo>
                    <a:pt x="2" y="165"/>
                  </a:lnTo>
                  <a:lnTo>
                    <a:pt x="0" y="160"/>
                  </a:lnTo>
                  <a:lnTo>
                    <a:pt x="2" y="152"/>
                  </a:lnTo>
                  <a:lnTo>
                    <a:pt x="5" y="144"/>
                  </a:lnTo>
                  <a:lnTo>
                    <a:pt x="11" y="133"/>
                  </a:lnTo>
                  <a:lnTo>
                    <a:pt x="19" y="119"/>
                  </a:lnTo>
                  <a:lnTo>
                    <a:pt x="29" y="103"/>
                  </a:lnTo>
                  <a:lnTo>
                    <a:pt x="40" y="88"/>
                  </a:lnTo>
                  <a:lnTo>
                    <a:pt x="51" y="73"/>
                  </a:lnTo>
                  <a:lnTo>
                    <a:pt x="61" y="61"/>
                  </a:lnTo>
                  <a:lnTo>
                    <a:pt x="71" y="53"/>
                  </a:lnTo>
                  <a:lnTo>
                    <a:pt x="75" y="44"/>
                  </a:lnTo>
                  <a:lnTo>
                    <a:pt x="74" y="31"/>
                  </a:lnTo>
                  <a:lnTo>
                    <a:pt x="72" y="19"/>
                  </a:lnTo>
                  <a:lnTo>
                    <a:pt x="70" y="12"/>
                  </a:lnTo>
                  <a:lnTo>
                    <a:pt x="70" y="8"/>
                  </a:lnTo>
                  <a:lnTo>
                    <a:pt x="71" y="6"/>
                  </a:lnTo>
                  <a:lnTo>
                    <a:pt x="72" y="4"/>
                  </a:lnTo>
                  <a:lnTo>
                    <a:pt x="73" y="0"/>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84" name="Freeform 315">
              <a:extLst>
                <a:ext uri="{FF2B5EF4-FFF2-40B4-BE49-F238E27FC236}">
                  <a16:creationId xmlns:a16="http://schemas.microsoft.com/office/drawing/2014/main" xmlns="" id="{2419364E-6936-4EEE-A50F-3242823D5F98}"/>
                </a:ext>
              </a:extLst>
            </p:cNvPr>
            <p:cNvSpPr>
              <a:spLocks/>
            </p:cNvSpPr>
            <p:nvPr/>
          </p:nvSpPr>
          <p:spPr bwMode="auto">
            <a:xfrm>
              <a:off x="2754" y="592"/>
              <a:ext cx="103" cy="146"/>
            </a:xfrm>
            <a:custGeom>
              <a:avLst/>
              <a:gdLst>
                <a:gd name="T0" fmla="*/ 1 w 206"/>
                <a:gd name="T1" fmla="*/ 9 h 292"/>
                <a:gd name="T2" fmla="*/ 1 w 206"/>
                <a:gd name="T3" fmla="*/ 8 h 292"/>
                <a:gd name="T4" fmla="*/ 2 w 206"/>
                <a:gd name="T5" fmla="*/ 7 h 292"/>
                <a:gd name="T6" fmla="*/ 2 w 206"/>
                <a:gd name="T7" fmla="*/ 6 h 292"/>
                <a:gd name="T8" fmla="*/ 2 w 206"/>
                <a:gd name="T9" fmla="*/ 5 h 292"/>
                <a:gd name="T10" fmla="*/ 2 w 206"/>
                <a:gd name="T11" fmla="*/ 5 h 292"/>
                <a:gd name="T12" fmla="*/ 2 w 206"/>
                <a:gd name="T13" fmla="*/ 4 h 292"/>
                <a:gd name="T14" fmla="*/ 2 w 206"/>
                <a:gd name="T15" fmla="*/ 5 h 292"/>
                <a:gd name="T16" fmla="*/ 2 w 206"/>
                <a:gd name="T17" fmla="*/ 5 h 292"/>
                <a:gd name="T18" fmla="*/ 2 w 206"/>
                <a:gd name="T19" fmla="*/ 5 h 292"/>
                <a:gd name="T20" fmla="*/ 3 w 206"/>
                <a:gd name="T21" fmla="*/ 5 h 292"/>
                <a:gd name="T22" fmla="*/ 3 w 206"/>
                <a:gd name="T23" fmla="*/ 4 h 292"/>
                <a:gd name="T24" fmla="*/ 4 w 206"/>
                <a:gd name="T25" fmla="*/ 4 h 292"/>
                <a:gd name="T26" fmla="*/ 4 w 206"/>
                <a:gd name="T27" fmla="*/ 3 h 292"/>
                <a:gd name="T28" fmla="*/ 4 w 206"/>
                <a:gd name="T29" fmla="*/ 3 h 292"/>
                <a:gd name="T30" fmla="*/ 4 w 206"/>
                <a:gd name="T31" fmla="*/ 2 h 292"/>
                <a:gd name="T32" fmla="*/ 3 w 206"/>
                <a:gd name="T33" fmla="*/ 1 h 292"/>
                <a:gd name="T34" fmla="*/ 3 w 206"/>
                <a:gd name="T35" fmla="*/ 1 h 292"/>
                <a:gd name="T36" fmla="*/ 4 w 206"/>
                <a:gd name="T37" fmla="*/ 1 h 292"/>
                <a:gd name="T38" fmla="*/ 4 w 206"/>
                <a:gd name="T39" fmla="*/ 2 h 292"/>
                <a:gd name="T40" fmla="*/ 5 w 206"/>
                <a:gd name="T41" fmla="*/ 2 h 292"/>
                <a:gd name="T42" fmla="*/ 5 w 206"/>
                <a:gd name="T43" fmla="*/ 2 h 292"/>
                <a:gd name="T44" fmla="*/ 5 w 206"/>
                <a:gd name="T45" fmla="*/ 1 h 292"/>
                <a:gd name="T46" fmla="*/ 6 w 206"/>
                <a:gd name="T47" fmla="*/ 1 h 292"/>
                <a:gd name="T48" fmla="*/ 6 w 206"/>
                <a:gd name="T49" fmla="*/ 0 h 292"/>
                <a:gd name="T50" fmla="*/ 6 w 206"/>
                <a:gd name="T51" fmla="*/ 1 h 292"/>
                <a:gd name="T52" fmla="*/ 6 w 206"/>
                <a:gd name="T53" fmla="*/ 1 h 292"/>
                <a:gd name="T54" fmla="*/ 5 w 206"/>
                <a:gd name="T55" fmla="*/ 2 h 292"/>
                <a:gd name="T56" fmla="*/ 5 w 206"/>
                <a:gd name="T57" fmla="*/ 2 h 292"/>
                <a:gd name="T58" fmla="*/ 5 w 206"/>
                <a:gd name="T59" fmla="*/ 3 h 292"/>
                <a:gd name="T60" fmla="*/ 5 w 206"/>
                <a:gd name="T61" fmla="*/ 3 h 292"/>
                <a:gd name="T62" fmla="*/ 5 w 206"/>
                <a:gd name="T63" fmla="*/ 3 h 292"/>
                <a:gd name="T64" fmla="*/ 6 w 206"/>
                <a:gd name="T65" fmla="*/ 3 h 292"/>
                <a:gd name="T66" fmla="*/ 6 w 206"/>
                <a:gd name="T67" fmla="*/ 2 h 292"/>
                <a:gd name="T68" fmla="*/ 7 w 206"/>
                <a:gd name="T69" fmla="*/ 2 h 292"/>
                <a:gd name="T70" fmla="*/ 7 w 206"/>
                <a:gd name="T71" fmla="*/ 2 h 292"/>
                <a:gd name="T72" fmla="*/ 7 w 206"/>
                <a:gd name="T73" fmla="*/ 3 h 292"/>
                <a:gd name="T74" fmla="*/ 6 w 206"/>
                <a:gd name="T75" fmla="*/ 3 h 292"/>
                <a:gd name="T76" fmla="*/ 5 w 206"/>
                <a:gd name="T77" fmla="*/ 3 h 292"/>
                <a:gd name="T78" fmla="*/ 5 w 206"/>
                <a:gd name="T79" fmla="*/ 4 h 292"/>
                <a:gd name="T80" fmla="*/ 4 w 206"/>
                <a:gd name="T81" fmla="*/ 4 h 292"/>
                <a:gd name="T82" fmla="*/ 4 w 206"/>
                <a:gd name="T83" fmla="*/ 4 h 292"/>
                <a:gd name="T84" fmla="*/ 4 w 206"/>
                <a:gd name="T85" fmla="*/ 5 h 292"/>
                <a:gd name="T86" fmla="*/ 4 w 206"/>
                <a:gd name="T87" fmla="*/ 5 h 292"/>
                <a:gd name="T88" fmla="*/ 4 w 206"/>
                <a:gd name="T89" fmla="*/ 5 h 292"/>
                <a:gd name="T90" fmla="*/ 3 w 206"/>
                <a:gd name="T91" fmla="*/ 5 h 292"/>
                <a:gd name="T92" fmla="*/ 3 w 206"/>
                <a:gd name="T93" fmla="*/ 5 h 292"/>
                <a:gd name="T94" fmla="*/ 3 w 206"/>
                <a:gd name="T95" fmla="*/ 5 h 292"/>
                <a:gd name="T96" fmla="*/ 3 w 206"/>
                <a:gd name="T97" fmla="*/ 6 h 292"/>
                <a:gd name="T98" fmla="*/ 2 w 206"/>
                <a:gd name="T99" fmla="*/ 6 h 292"/>
                <a:gd name="T100" fmla="*/ 2 w 206"/>
                <a:gd name="T101" fmla="*/ 7 h 292"/>
                <a:gd name="T102" fmla="*/ 2 w 206"/>
                <a:gd name="T103" fmla="*/ 8 h 292"/>
                <a:gd name="T104" fmla="*/ 2 w 206"/>
                <a:gd name="T105" fmla="*/ 9 h 292"/>
                <a:gd name="T106" fmla="*/ 1 w 206"/>
                <a:gd name="T107" fmla="*/ 9 h 292"/>
                <a:gd name="T108" fmla="*/ 1 w 206"/>
                <a:gd name="T109" fmla="*/ 9 h 292"/>
                <a:gd name="T110" fmla="*/ 1 w 206"/>
                <a:gd name="T111" fmla="*/ 10 h 29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6" h="292">
                  <a:moveTo>
                    <a:pt x="0" y="292"/>
                  </a:moveTo>
                  <a:lnTo>
                    <a:pt x="7" y="279"/>
                  </a:lnTo>
                  <a:lnTo>
                    <a:pt x="16" y="260"/>
                  </a:lnTo>
                  <a:lnTo>
                    <a:pt x="24" y="241"/>
                  </a:lnTo>
                  <a:lnTo>
                    <a:pt x="30" y="227"/>
                  </a:lnTo>
                  <a:lnTo>
                    <a:pt x="36" y="213"/>
                  </a:lnTo>
                  <a:lnTo>
                    <a:pt x="44" y="193"/>
                  </a:lnTo>
                  <a:lnTo>
                    <a:pt x="53" y="175"/>
                  </a:lnTo>
                  <a:lnTo>
                    <a:pt x="57" y="164"/>
                  </a:lnTo>
                  <a:lnTo>
                    <a:pt x="51" y="156"/>
                  </a:lnTo>
                  <a:lnTo>
                    <a:pt x="44" y="148"/>
                  </a:lnTo>
                  <a:lnTo>
                    <a:pt x="39" y="140"/>
                  </a:lnTo>
                  <a:lnTo>
                    <a:pt x="37" y="130"/>
                  </a:lnTo>
                  <a:lnTo>
                    <a:pt x="37" y="123"/>
                  </a:lnTo>
                  <a:lnTo>
                    <a:pt x="38" y="124"/>
                  </a:lnTo>
                  <a:lnTo>
                    <a:pt x="40" y="129"/>
                  </a:lnTo>
                  <a:lnTo>
                    <a:pt x="42" y="134"/>
                  </a:lnTo>
                  <a:lnTo>
                    <a:pt x="47" y="139"/>
                  </a:lnTo>
                  <a:lnTo>
                    <a:pt x="54" y="143"/>
                  </a:lnTo>
                  <a:lnTo>
                    <a:pt x="60" y="145"/>
                  </a:lnTo>
                  <a:lnTo>
                    <a:pt x="64" y="147"/>
                  </a:lnTo>
                  <a:lnTo>
                    <a:pt x="71" y="140"/>
                  </a:lnTo>
                  <a:lnTo>
                    <a:pt x="79" y="131"/>
                  </a:lnTo>
                  <a:lnTo>
                    <a:pt x="87" y="122"/>
                  </a:lnTo>
                  <a:lnTo>
                    <a:pt x="95" y="111"/>
                  </a:lnTo>
                  <a:lnTo>
                    <a:pt x="102" y="102"/>
                  </a:lnTo>
                  <a:lnTo>
                    <a:pt x="108" y="94"/>
                  </a:lnTo>
                  <a:lnTo>
                    <a:pt x="113" y="87"/>
                  </a:lnTo>
                  <a:lnTo>
                    <a:pt x="115" y="83"/>
                  </a:lnTo>
                  <a:lnTo>
                    <a:pt x="115" y="72"/>
                  </a:lnTo>
                  <a:lnTo>
                    <a:pt x="112" y="56"/>
                  </a:lnTo>
                  <a:lnTo>
                    <a:pt x="107" y="39"/>
                  </a:lnTo>
                  <a:lnTo>
                    <a:pt x="100" y="26"/>
                  </a:lnTo>
                  <a:lnTo>
                    <a:pt x="94" y="19"/>
                  </a:lnTo>
                  <a:lnTo>
                    <a:pt x="92" y="15"/>
                  </a:lnTo>
                  <a:lnTo>
                    <a:pt x="93" y="14"/>
                  </a:lnTo>
                  <a:lnTo>
                    <a:pt x="98" y="16"/>
                  </a:lnTo>
                  <a:lnTo>
                    <a:pt x="106" y="26"/>
                  </a:lnTo>
                  <a:lnTo>
                    <a:pt x="115" y="42"/>
                  </a:lnTo>
                  <a:lnTo>
                    <a:pt x="122" y="60"/>
                  </a:lnTo>
                  <a:lnTo>
                    <a:pt x="124" y="72"/>
                  </a:lnTo>
                  <a:lnTo>
                    <a:pt x="129" y="64"/>
                  </a:lnTo>
                  <a:lnTo>
                    <a:pt x="133" y="55"/>
                  </a:lnTo>
                  <a:lnTo>
                    <a:pt x="139" y="45"/>
                  </a:lnTo>
                  <a:lnTo>
                    <a:pt x="145" y="33"/>
                  </a:lnTo>
                  <a:lnTo>
                    <a:pt x="151" y="23"/>
                  </a:lnTo>
                  <a:lnTo>
                    <a:pt x="156" y="14"/>
                  </a:lnTo>
                  <a:lnTo>
                    <a:pt x="162" y="7"/>
                  </a:lnTo>
                  <a:lnTo>
                    <a:pt x="167" y="2"/>
                  </a:lnTo>
                  <a:lnTo>
                    <a:pt x="173" y="0"/>
                  </a:lnTo>
                  <a:lnTo>
                    <a:pt x="174" y="1"/>
                  </a:lnTo>
                  <a:lnTo>
                    <a:pt x="171" y="4"/>
                  </a:lnTo>
                  <a:lnTo>
                    <a:pt x="168" y="10"/>
                  </a:lnTo>
                  <a:lnTo>
                    <a:pt x="164" y="16"/>
                  </a:lnTo>
                  <a:lnTo>
                    <a:pt x="161" y="24"/>
                  </a:lnTo>
                  <a:lnTo>
                    <a:pt x="155" y="35"/>
                  </a:lnTo>
                  <a:lnTo>
                    <a:pt x="150" y="48"/>
                  </a:lnTo>
                  <a:lnTo>
                    <a:pt x="144" y="60"/>
                  </a:lnTo>
                  <a:lnTo>
                    <a:pt x="138" y="70"/>
                  </a:lnTo>
                  <a:lnTo>
                    <a:pt x="132" y="78"/>
                  </a:lnTo>
                  <a:lnTo>
                    <a:pt x="129" y="83"/>
                  </a:lnTo>
                  <a:lnTo>
                    <a:pt x="139" y="80"/>
                  </a:lnTo>
                  <a:lnTo>
                    <a:pt x="148" y="77"/>
                  </a:lnTo>
                  <a:lnTo>
                    <a:pt x="158" y="75"/>
                  </a:lnTo>
                  <a:lnTo>
                    <a:pt x="167" y="72"/>
                  </a:lnTo>
                  <a:lnTo>
                    <a:pt x="174" y="70"/>
                  </a:lnTo>
                  <a:lnTo>
                    <a:pt x="181" y="67"/>
                  </a:lnTo>
                  <a:lnTo>
                    <a:pt x="186" y="64"/>
                  </a:lnTo>
                  <a:lnTo>
                    <a:pt x="191" y="61"/>
                  </a:lnTo>
                  <a:lnTo>
                    <a:pt x="198" y="56"/>
                  </a:lnTo>
                  <a:lnTo>
                    <a:pt x="204" y="54"/>
                  </a:lnTo>
                  <a:lnTo>
                    <a:pt x="206" y="56"/>
                  </a:lnTo>
                  <a:lnTo>
                    <a:pt x="201" y="62"/>
                  </a:lnTo>
                  <a:lnTo>
                    <a:pt x="196" y="65"/>
                  </a:lnTo>
                  <a:lnTo>
                    <a:pt x="188" y="71"/>
                  </a:lnTo>
                  <a:lnTo>
                    <a:pt x="176" y="77"/>
                  </a:lnTo>
                  <a:lnTo>
                    <a:pt x="164" y="84"/>
                  </a:lnTo>
                  <a:lnTo>
                    <a:pt x="152" y="90"/>
                  </a:lnTo>
                  <a:lnTo>
                    <a:pt x="141" y="94"/>
                  </a:lnTo>
                  <a:lnTo>
                    <a:pt x="132" y="98"/>
                  </a:lnTo>
                  <a:lnTo>
                    <a:pt x="127" y="99"/>
                  </a:lnTo>
                  <a:lnTo>
                    <a:pt x="116" y="105"/>
                  </a:lnTo>
                  <a:lnTo>
                    <a:pt x="106" y="116"/>
                  </a:lnTo>
                  <a:lnTo>
                    <a:pt x="98" y="128"/>
                  </a:lnTo>
                  <a:lnTo>
                    <a:pt x="95" y="136"/>
                  </a:lnTo>
                  <a:lnTo>
                    <a:pt x="98" y="139"/>
                  </a:lnTo>
                  <a:lnTo>
                    <a:pt x="101" y="141"/>
                  </a:lnTo>
                  <a:lnTo>
                    <a:pt x="105" y="143"/>
                  </a:lnTo>
                  <a:lnTo>
                    <a:pt x="108" y="143"/>
                  </a:lnTo>
                  <a:lnTo>
                    <a:pt x="103" y="147"/>
                  </a:lnTo>
                  <a:lnTo>
                    <a:pt x="98" y="151"/>
                  </a:lnTo>
                  <a:lnTo>
                    <a:pt x="93" y="154"/>
                  </a:lnTo>
                  <a:lnTo>
                    <a:pt x="90" y="158"/>
                  </a:lnTo>
                  <a:lnTo>
                    <a:pt x="86" y="156"/>
                  </a:lnTo>
                  <a:lnTo>
                    <a:pt x="85" y="155"/>
                  </a:lnTo>
                  <a:lnTo>
                    <a:pt x="83" y="156"/>
                  </a:lnTo>
                  <a:lnTo>
                    <a:pt x="78" y="163"/>
                  </a:lnTo>
                  <a:lnTo>
                    <a:pt x="71" y="175"/>
                  </a:lnTo>
                  <a:lnTo>
                    <a:pt x="64" y="189"/>
                  </a:lnTo>
                  <a:lnTo>
                    <a:pt x="56" y="205"/>
                  </a:lnTo>
                  <a:lnTo>
                    <a:pt x="48" y="222"/>
                  </a:lnTo>
                  <a:lnTo>
                    <a:pt x="42" y="238"/>
                  </a:lnTo>
                  <a:lnTo>
                    <a:pt x="39" y="252"/>
                  </a:lnTo>
                  <a:lnTo>
                    <a:pt x="38" y="262"/>
                  </a:lnTo>
                  <a:lnTo>
                    <a:pt x="36" y="268"/>
                  </a:lnTo>
                  <a:lnTo>
                    <a:pt x="32" y="275"/>
                  </a:lnTo>
                  <a:lnTo>
                    <a:pt x="29" y="281"/>
                  </a:lnTo>
                  <a:lnTo>
                    <a:pt x="25" y="285"/>
                  </a:lnTo>
                  <a:lnTo>
                    <a:pt x="21" y="288"/>
                  </a:lnTo>
                  <a:lnTo>
                    <a:pt x="13" y="290"/>
                  </a:lnTo>
                  <a:lnTo>
                    <a:pt x="6" y="292"/>
                  </a:lnTo>
                  <a:lnTo>
                    <a:pt x="0" y="292"/>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85" name="Freeform 316">
              <a:extLst>
                <a:ext uri="{FF2B5EF4-FFF2-40B4-BE49-F238E27FC236}">
                  <a16:creationId xmlns:a16="http://schemas.microsoft.com/office/drawing/2014/main" xmlns="" id="{AF859707-0DCF-405D-B6C6-DA1FC6950026}"/>
                </a:ext>
              </a:extLst>
            </p:cNvPr>
            <p:cNvSpPr>
              <a:spLocks/>
            </p:cNvSpPr>
            <p:nvPr/>
          </p:nvSpPr>
          <p:spPr bwMode="auto">
            <a:xfrm>
              <a:off x="2605" y="825"/>
              <a:ext cx="67" cy="113"/>
            </a:xfrm>
            <a:custGeom>
              <a:avLst/>
              <a:gdLst>
                <a:gd name="T0" fmla="*/ 3 w 132"/>
                <a:gd name="T1" fmla="*/ 0 h 227"/>
                <a:gd name="T2" fmla="*/ 3 w 132"/>
                <a:gd name="T3" fmla="*/ 1 h 227"/>
                <a:gd name="T4" fmla="*/ 2 w 132"/>
                <a:gd name="T5" fmla="*/ 1 h 227"/>
                <a:gd name="T6" fmla="*/ 2 w 132"/>
                <a:gd name="T7" fmla="*/ 1 h 227"/>
                <a:gd name="T8" fmla="*/ 1 w 132"/>
                <a:gd name="T9" fmla="*/ 2 h 227"/>
                <a:gd name="T10" fmla="*/ 1 w 132"/>
                <a:gd name="T11" fmla="*/ 2 h 227"/>
                <a:gd name="T12" fmla="*/ 0 w 132"/>
                <a:gd name="T13" fmla="*/ 2 h 227"/>
                <a:gd name="T14" fmla="*/ 1 w 132"/>
                <a:gd name="T15" fmla="*/ 2 h 227"/>
                <a:gd name="T16" fmla="*/ 1 w 132"/>
                <a:gd name="T17" fmla="*/ 2 h 227"/>
                <a:gd name="T18" fmla="*/ 1 w 132"/>
                <a:gd name="T19" fmla="*/ 2 h 227"/>
                <a:gd name="T20" fmla="*/ 2 w 132"/>
                <a:gd name="T21" fmla="*/ 2 h 227"/>
                <a:gd name="T22" fmla="*/ 2 w 132"/>
                <a:gd name="T23" fmla="*/ 1 h 227"/>
                <a:gd name="T24" fmla="*/ 2 w 132"/>
                <a:gd name="T25" fmla="*/ 2 h 227"/>
                <a:gd name="T26" fmla="*/ 2 w 132"/>
                <a:gd name="T27" fmla="*/ 3 h 227"/>
                <a:gd name="T28" fmla="*/ 2 w 132"/>
                <a:gd name="T29" fmla="*/ 3 h 227"/>
                <a:gd name="T30" fmla="*/ 2 w 132"/>
                <a:gd name="T31" fmla="*/ 3 h 227"/>
                <a:gd name="T32" fmla="*/ 1 w 132"/>
                <a:gd name="T33" fmla="*/ 4 h 227"/>
                <a:gd name="T34" fmla="*/ 1 w 132"/>
                <a:gd name="T35" fmla="*/ 4 h 227"/>
                <a:gd name="T36" fmla="*/ 1 w 132"/>
                <a:gd name="T37" fmla="*/ 5 h 227"/>
                <a:gd name="T38" fmla="*/ 1 w 132"/>
                <a:gd name="T39" fmla="*/ 5 h 227"/>
                <a:gd name="T40" fmla="*/ 1 w 132"/>
                <a:gd name="T41" fmla="*/ 5 h 227"/>
                <a:gd name="T42" fmla="*/ 1 w 132"/>
                <a:gd name="T43" fmla="*/ 4 h 227"/>
                <a:gd name="T44" fmla="*/ 2 w 132"/>
                <a:gd name="T45" fmla="*/ 4 h 227"/>
                <a:gd name="T46" fmla="*/ 2 w 132"/>
                <a:gd name="T47" fmla="*/ 3 h 227"/>
                <a:gd name="T48" fmla="*/ 2 w 132"/>
                <a:gd name="T49" fmla="*/ 4 h 227"/>
                <a:gd name="T50" fmla="*/ 2 w 132"/>
                <a:gd name="T51" fmla="*/ 6 h 227"/>
                <a:gd name="T52" fmla="*/ 3 w 132"/>
                <a:gd name="T53" fmla="*/ 7 h 227"/>
                <a:gd name="T54" fmla="*/ 3 w 132"/>
                <a:gd name="T55" fmla="*/ 7 h 227"/>
                <a:gd name="T56" fmla="*/ 3 w 132"/>
                <a:gd name="T57" fmla="*/ 6 h 227"/>
                <a:gd name="T58" fmla="*/ 3 w 132"/>
                <a:gd name="T59" fmla="*/ 4 h 227"/>
                <a:gd name="T60" fmla="*/ 3 w 132"/>
                <a:gd name="T61" fmla="*/ 3 h 227"/>
                <a:gd name="T62" fmla="*/ 3 w 132"/>
                <a:gd name="T63" fmla="*/ 3 h 227"/>
                <a:gd name="T64" fmla="*/ 3 w 132"/>
                <a:gd name="T65" fmla="*/ 3 h 227"/>
                <a:gd name="T66" fmla="*/ 3 w 132"/>
                <a:gd name="T67" fmla="*/ 4 h 227"/>
                <a:gd name="T68" fmla="*/ 4 w 132"/>
                <a:gd name="T69" fmla="*/ 4 h 227"/>
                <a:gd name="T70" fmla="*/ 4 w 132"/>
                <a:gd name="T71" fmla="*/ 5 h 227"/>
                <a:gd name="T72" fmla="*/ 4 w 132"/>
                <a:gd name="T73" fmla="*/ 5 h 227"/>
                <a:gd name="T74" fmla="*/ 4 w 132"/>
                <a:gd name="T75" fmla="*/ 5 h 227"/>
                <a:gd name="T76" fmla="*/ 4 w 132"/>
                <a:gd name="T77" fmla="*/ 4 h 227"/>
                <a:gd name="T78" fmla="*/ 4 w 132"/>
                <a:gd name="T79" fmla="*/ 4 h 227"/>
                <a:gd name="T80" fmla="*/ 3 w 132"/>
                <a:gd name="T81" fmla="*/ 3 h 227"/>
                <a:gd name="T82" fmla="*/ 3 w 132"/>
                <a:gd name="T83" fmla="*/ 3 h 227"/>
                <a:gd name="T84" fmla="*/ 3 w 132"/>
                <a:gd name="T85" fmla="*/ 2 h 227"/>
                <a:gd name="T86" fmla="*/ 3 w 132"/>
                <a:gd name="T87" fmla="*/ 2 h 227"/>
                <a:gd name="T88" fmla="*/ 3 w 132"/>
                <a:gd name="T89" fmla="*/ 1 h 227"/>
                <a:gd name="T90" fmla="*/ 3 w 132"/>
                <a:gd name="T91" fmla="*/ 1 h 227"/>
                <a:gd name="T92" fmla="*/ 3 w 132"/>
                <a:gd name="T93" fmla="*/ 2 h 227"/>
                <a:gd name="T94" fmla="*/ 4 w 132"/>
                <a:gd name="T95" fmla="*/ 2 h 227"/>
                <a:gd name="T96" fmla="*/ 4 w 132"/>
                <a:gd name="T97" fmla="*/ 2 h 227"/>
                <a:gd name="T98" fmla="*/ 4 w 132"/>
                <a:gd name="T99" fmla="*/ 3 h 227"/>
                <a:gd name="T100" fmla="*/ 5 w 132"/>
                <a:gd name="T101" fmla="*/ 3 h 227"/>
                <a:gd name="T102" fmla="*/ 4 w 132"/>
                <a:gd name="T103" fmla="*/ 2 h 227"/>
                <a:gd name="T104" fmla="*/ 4 w 132"/>
                <a:gd name="T105" fmla="*/ 2 h 227"/>
                <a:gd name="T106" fmla="*/ 4 w 132"/>
                <a:gd name="T107" fmla="*/ 1 h 227"/>
                <a:gd name="T108" fmla="*/ 3 w 132"/>
                <a:gd name="T109" fmla="*/ 1 h 227"/>
                <a:gd name="T110" fmla="*/ 3 w 132"/>
                <a:gd name="T111" fmla="*/ 0 h 227"/>
                <a:gd name="T112" fmla="*/ 4 w 132"/>
                <a:gd name="T113" fmla="*/ 0 h 227"/>
                <a:gd name="T114" fmla="*/ 3 w 132"/>
                <a:gd name="T115" fmla="*/ 0 h 22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32" h="227">
                  <a:moveTo>
                    <a:pt x="92" y="5"/>
                  </a:moveTo>
                  <a:lnTo>
                    <a:pt x="86" y="15"/>
                  </a:lnTo>
                  <a:lnTo>
                    <a:pt x="79" y="28"/>
                  </a:lnTo>
                  <a:lnTo>
                    <a:pt x="72" y="41"/>
                  </a:lnTo>
                  <a:lnTo>
                    <a:pt x="70" y="49"/>
                  </a:lnTo>
                  <a:lnTo>
                    <a:pt x="62" y="49"/>
                  </a:lnTo>
                  <a:lnTo>
                    <a:pt x="53" y="52"/>
                  </a:lnTo>
                  <a:lnTo>
                    <a:pt x="41" y="56"/>
                  </a:lnTo>
                  <a:lnTo>
                    <a:pt x="31" y="61"/>
                  </a:lnTo>
                  <a:lnTo>
                    <a:pt x="19" y="67"/>
                  </a:lnTo>
                  <a:lnTo>
                    <a:pt x="11" y="73"/>
                  </a:lnTo>
                  <a:lnTo>
                    <a:pt x="4" y="79"/>
                  </a:lnTo>
                  <a:lnTo>
                    <a:pt x="1" y="82"/>
                  </a:lnTo>
                  <a:lnTo>
                    <a:pt x="0" y="87"/>
                  </a:lnTo>
                  <a:lnTo>
                    <a:pt x="0" y="89"/>
                  </a:lnTo>
                  <a:lnTo>
                    <a:pt x="1" y="89"/>
                  </a:lnTo>
                  <a:lnTo>
                    <a:pt x="5" y="87"/>
                  </a:lnTo>
                  <a:lnTo>
                    <a:pt x="10" y="84"/>
                  </a:lnTo>
                  <a:lnTo>
                    <a:pt x="17" y="80"/>
                  </a:lnTo>
                  <a:lnTo>
                    <a:pt x="25" y="75"/>
                  </a:lnTo>
                  <a:lnTo>
                    <a:pt x="34" y="70"/>
                  </a:lnTo>
                  <a:lnTo>
                    <a:pt x="43" y="66"/>
                  </a:lnTo>
                  <a:lnTo>
                    <a:pt x="51" y="61"/>
                  </a:lnTo>
                  <a:lnTo>
                    <a:pt x="60" y="58"/>
                  </a:lnTo>
                  <a:lnTo>
                    <a:pt x="65" y="57"/>
                  </a:lnTo>
                  <a:lnTo>
                    <a:pt x="62" y="68"/>
                  </a:lnTo>
                  <a:lnTo>
                    <a:pt x="58" y="83"/>
                  </a:lnTo>
                  <a:lnTo>
                    <a:pt x="56" y="97"/>
                  </a:lnTo>
                  <a:lnTo>
                    <a:pt x="54" y="106"/>
                  </a:lnTo>
                  <a:lnTo>
                    <a:pt x="48" y="112"/>
                  </a:lnTo>
                  <a:lnTo>
                    <a:pt x="41" y="119"/>
                  </a:lnTo>
                  <a:lnTo>
                    <a:pt x="34" y="127"/>
                  </a:lnTo>
                  <a:lnTo>
                    <a:pt x="26" y="135"/>
                  </a:lnTo>
                  <a:lnTo>
                    <a:pt x="18" y="144"/>
                  </a:lnTo>
                  <a:lnTo>
                    <a:pt x="11" y="151"/>
                  </a:lnTo>
                  <a:lnTo>
                    <a:pt x="7" y="157"/>
                  </a:lnTo>
                  <a:lnTo>
                    <a:pt x="4" y="162"/>
                  </a:lnTo>
                  <a:lnTo>
                    <a:pt x="3" y="166"/>
                  </a:lnTo>
                  <a:lnTo>
                    <a:pt x="4" y="168"/>
                  </a:lnTo>
                  <a:lnTo>
                    <a:pt x="7" y="168"/>
                  </a:lnTo>
                  <a:lnTo>
                    <a:pt x="10" y="165"/>
                  </a:lnTo>
                  <a:lnTo>
                    <a:pt x="13" y="160"/>
                  </a:lnTo>
                  <a:lnTo>
                    <a:pt x="19" y="156"/>
                  </a:lnTo>
                  <a:lnTo>
                    <a:pt x="25" y="149"/>
                  </a:lnTo>
                  <a:lnTo>
                    <a:pt x="32" y="142"/>
                  </a:lnTo>
                  <a:lnTo>
                    <a:pt x="39" y="136"/>
                  </a:lnTo>
                  <a:lnTo>
                    <a:pt x="45" y="130"/>
                  </a:lnTo>
                  <a:lnTo>
                    <a:pt x="50" y="126"/>
                  </a:lnTo>
                  <a:lnTo>
                    <a:pt x="55" y="123"/>
                  </a:lnTo>
                  <a:lnTo>
                    <a:pt x="56" y="142"/>
                  </a:lnTo>
                  <a:lnTo>
                    <a:pt x="58" y="172"/>
                  </a:lnTo>
                  <a:lnTo>
                    <a:pt x="61" y="202"/>
                  </a:lnTo>
                  <a:lnTo>
                    <a:pt x="63" y="220"/>
                  </a:lnTo>
                  <a:lnTo>
                    <a:pt x="65" y="226"/>
                  </a:lnTo>
                  <a:lnTo>
                    <a:pt x="66" y="227"/>
                  </a:lnTo>
                  <a:lnTo>
                    <a:pt x="66" y="225"/>
                  </a:lnTo>
                  <a:lnTo>
                    <a:pt x="68" y="218"/>
                  </a:lnTo>
                  <a:lnTo>
                    <a:pt x="68" y="198"/>
                  </a:lnTo>
                  <a:lnTo>
                    <a:pt x="66" y="165"/>
                  </a:lnTo>
                  <a:lnTo>
                    <a:pt x="65" y="133"/>
                  </a:lnTo>
                  <a:lnTo>
                    <a:pt x="68" y="113"/>
                  </a:lnTo>
                  <a:lnTo>
                    <a:pt x="69" y="111"/>
                  </a:lnTo>
                  <a:lnTo>
                    <a:pt x="71" y="111"/>
                  </a:lnTo>
                  <a:lnTo>
                    <a:pt x="72" y="114"/>
                  </a:lnTo>
                  <a:lnTo>
                    <a:pt x="73" y="119"/>
                  </a:lnTo>
                  <a:lnTo>
                    <a:pt x="76" y="123"/>
                  </a:lnTo>
                  <a:lnTo>
                    <a:pt x="80" y="130"/>
                  </a:lnTo>
                  <a:lnTo>
                    <a:pt x="86" y="138"/>
                  </a:lnTo>
                  <a:lnTo>
                    <a:pt x="93" y="148"/>
                  </a:lnTo>
                  <a:lnTo>
                    <a:pt x="101" y="156"/>
                  </a:lnTo>
                  <a:lnTo>
                    <a:pt x="108" y="163"/>
                  </a:lnTo>
                  <a:lnTo>
                    <a:pt x="114" y="168"/>
                  </a:lnTo>
                  <a:lnTo>
                    <a:pt x="118" y="171"/>
                  </a:lnTo>
                  <a:lnTo>
                    <a:pt x="122" y="171"/>
                  </a:lnTo>
                  <a:lnTo>
                    <a:pt x="122" y="167"/>
                  </a:lnTo>
                  <a:lnTo>
                    <a:pt x="117" y="162"/>
                  </a:lnTo>
                  <a:lnTo>
                    <a:pt x="111" y="155"/>
                  </a:lnTo>
                  <a:lnTo>
                    <a:pt x="107" y="150"/>
                  </a:lnTo>
                  <a:lnTo>
                    <a:pt x="102" y="144"/>
                  </a:lnTo>
                  <a:lnTo>
                    <a:pt x="98" y="137"/>
                  </a:lnTo>
                  <a:lnTo>
                    <a:pt x="92" y="129"/>
                  </a:lnTo>
                  <a:lnTo>
                    <a:pt x="86" y="122"/>
                  </a:lnTo>
                  <a:lnTo>
                    <a:pt x="81" y="115"/>
                  </a:lnTo>
                  <a:lnTo>
                    <a:pt x="79" y="110"/>
                  </a:lnTo>
                  <a:lnTo>
                    <a:pt x="77" y="105"/>
                  </a:lnTo>
                  <a:lnTo>
                    <a:pt x="76" y="95"/>
                  </a:lnTo>
                  <a:lnTo>
                    <a:pt x="77" y="81"/>
                  </a:lnTo>
                  <a:lnTo>
                    <a:pt x="78" y="68"/>
                  </a:lnTo>
                  <a:lnTo>
                    <a:pt x="80" y="60"/>
                  </a:lnTo>
                  <a:lnTo>
                    <a:pt x="81" y="58"/>
                  </a:lnTo>
                  <a:lnTo>
                    <a:pt x="84" y="58"/>
                  </a:lnTo>
                  <a:lnTo>
                    <a:pt x="86" y="60"/>
                  </a:lnTo>
                  <a:lnTo>
                    <a:pt x="91" y="65"/>
                  </a:lnTo>
                  <a:lnTo>
                    <a:pt x="94" y="68"/>
                  </a:lnTo>
                  <a:lnTo>
                    <a:pt x="100" y="73"/>
                  </a:lnTo>
                  <a:lnTo>
                    <a:pt x="106" y="79"/>
                  </a:lnTo>
                  <a:lnTo>
                    <a:pt x="111" y="84"/>
                  </a:lnTo>
                  <a:lnTo>
                    <a:pt x="118" y="89"/>
                  </a:lnTo>
                  <a:lnTo>
                    <a:pt x="123" y="94"/>
                  </a:lnTo>
                  <a:lnTo>
                    <a:pt x="127" y="98"/>
                  </a:lnTo>
                  <a:lnTo>
                    <a:pt x="131" y="100"/>
                  </a:lnTo>
                  <a:lnTo>
                    <a:pt x="132" y="100"/>
                  </a:lnTo>
                  <a:lnTo>
                    <a:pt x="129" y="96"/>
                  </a:lnTo>
                  <a:lnTo>
                    <a:pt x="123" y="88"/>
                  </a:lnTo>
                  <a:lnTo>
                    <a:pt x="117" y="81"/>
                  </a:lnTo>
                  <a:lnTo>
                    <a:pt x="110" y="73"/>
                  </a:lnTo>
                  <a:lnTo>
                    <a:pt x="103" y="65"/>
                  </a:lnTo>
                  <a:lnTo>
                    <a:pt x="98" y="57"/>
                  </a:lnTo>
                  <a:lnTo>
                    <a:pt x="94" y="52"/>
                  </a:lnTo>
                  <a:lnTo>
                    <a:pt x="93" y="46"/>
                  </a:lnTo>
                  <a:lnTo>
                    <a:pt x="92" y="35"/>
                  </a:lnTo>
                  <a:lnTo>
                    <a:pt x="92" y="23"/>
                  </a:lnTo>
                  <a:lnTo>
                    <a:pt x="96" y="12"/>
                  </a:lnTo>
                  <a:lnTo>
                    <a:pt x="100" y="4"/>
                  </a:lnTo>
                  <a:lnTo>
                    <a:pt x="100" y="0"/>
                  </a:lnTo>
                  <a:lnTo>
                    <a:pt x="95" y="1"/>
                  </a:lnTo>
                  <a:lnTo>
                    <a:pt x="92" y="5"/>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86" name="Freeform 317">
              <a:extLst>
                <a:ext uri="{FF2B5EF4-FFF2-40B4-BE49-F238E27FC236}">
                  <a16:creationId xmlns:a16="http://schemas.microsoft.com/office/drawing/2014/main" xmlns="" id="{42DD0F34-5773-4A0F-AADE-025C041243F6}"/>
                </a:ext>
              </a:extLst>
            </p:cNvPr>
            <p:cNvSpPr>
              <a:spLocks/>
            </p:cNvSpPr>
            <p:nvPr/>
          </p:nvSpPr>
          <p:spPr bwMode="auto">
            <a:xfrm>
              <a:off x="2838" y="774"/>
              <a:ext cx="132" cy="104"/>
            </a:xfrm>
            <a:custGeom>
              <a:avLst/>
              <a:gdLst>
                <a:gd name="T0" fmla="*/ 1 w 263"/>
                <a:gd name="T1" fmla="*/ 1 h 207"/>
                <a:gd name="T2" fmla="*/ 1 w 263"/>
                <a:gd name="T3" fmla="*/ 2 h 207"/>
                <a:gd name="T4" fmla="*/ 2 w 263"/>
                <a:gd name="T5" fmla="*/ 2 h 207"/>
                <a:gd name="T6" fmla="*/ 2 w 263"/>
                <a:gd name="T7" fmla="*/ 2 h 207"/>
                <a:gd name="T8" fmla="*/ 2 w 263"/>
                <a:gd name="T9" fmla="*/ 3 h 207"/>
                <a:gd name="T10" fmla="*/ 3 w 263"/>
                <a:gd name="T11" fmla="*/ 5 h 207"/>
                <a:gd name="T12" fmla="*/ 3 w 263"/>
                <a:gd name="T13" fmla="*/ 4 h 207"/>
                <a:gd name="T14" fmla="*/ 3 w 263"/>
                <a:gd name="T15" fmla="*/ 3 h 207"/>
                <a:gd name="T16" fmla="*/ 3 w 263"/>
                <a:gd name="T17" fmla="*/ 2 h 207"/>
                <a:gd name="T18" fmla="*/ 4 w 263"/>
                <a:gd name="T19" fmla="*/ 3 h 207"/>
                <a:gd name="T20" fmla="*/ 4 w 263"/>
                <a:gd name="T21" fmla="*/ 4 h 207"/>
                <a:gd name="T22" fmla="*/ 5 w 263"/>
                <a:gd name="T23" fmla="*/ 6 h 207"/>
                <a:gd name="T24" fmla="*/ 5 w 263"/>
                <a:gd name="T25" fmla="*/ 7 h 207"/>
                <a:gd name="T26" fmla="*/ 5 w 263"/>
                <a:gd name="T27" fmla="*/ 6 h 207"/>
                <a:gd name="T28" fmla="*/ 5 w 263"/>
                <a:gd name="T29" fmla="*/ 4 h 207"/>
                <a:gd name="T30" fmla="*/ 6 w 263"/>
                <a:gd name="T31" fmla="*/ 5 h 207"/>
                <a:gd name="T32" fmla="*/ 8 w 263"/>
                <a:gd name="T33" fmla="*/ 6 h 207"/>
                <a:gd name="T34" fmla="*/ 9 w 263"/>
                <a:gd name="T35" fmla="*/ 6 h 207"/>
                <a:gd name="T36" fmla="*/ 8 w 263"/>
                <a:gd name="T37" fmla="*/ 6 h 207"/>
                <a:gd name="T38" fmla="*/ 7 w 263"/>
                <a:gd name="T39" fmla="*/ 5 h 207"/>
                <a:gd name="T40" fmla="*/ 6 w 263"/>
                <a:gd name="T41" fmla="*/ 4 h 207"/>
                <a:gd name="T42" fmla="*/ 5 w 263"/>
                <a:gd name="T43" fmla="*/ 3 h 207"/>
                <a:gd name="T44" fmla="*/ 5 w 263"/>
                <a:gd name="T45" fmla="*/ 3 h 207"/>
                <a:gd name="T46" fmla="*/ 6 w 263"/>
                <a:gd name="T47" fmla="*/ 3 h 207"/>
                <a:gd name="T48" fmla="*/ 8 w 263"/>
                <a:gd name="T49" fmla="*/ 3 h 207"/>
                <a:gd name="T50" fmla="*/ 9 w 263"/>
                <a:gd name="T51" fmla="*/ 3 h 207"/>
                <a:gd name="T52" fmla="*/ 8 w 263"/>
                <a:gd name="T53" fmla="*/ 3 h 207"/>
                <a:gd name="T54" fmla="*/ 7 w 263"/>
                <a:gd name="T55" fmla="*/ 3 h 207"/>
                <a:gd name="T56" fmla="*/ 5 w 263"/>
                <a:gd name="T57" fmla="*/ 3 h 207"/>
                <a:gd name="T58" fmla="*/ 5 w 263"/>
                <a:gd name="T59" fmla="*/ 3 h 207"/>
                <a:gd name="T60" fmla="*/ 4 w 263"/>
                <a:gd name="T61" fmla="*/ 2 h 207"/>
                <a:gd name="T62" fmla="*/ 3 w 263"/>
                <a:gd name="T63" fmla="*/ 2 h 207"/>
                <a:gd name="T64" fmla="*/ 4 w 263"/>
                <a:gd name="T65" fmla="*/ 2 h 207"/>
                <a:gd name="T66" fmla="*/ 5 w 263"/>
                <a:gd name="T67" fmla="*/ 1 h 207"/>
                <a:gd name="T68" fmla="*/ 6 w 263"/>
                <a:gd name="T69" fmla="*/ 1 h 207"/>
                <a:gd name="T70" fmla="*/ 6 w 263"/>
                <a:gd name="T71" fmla="*/ 0 h 207"/>
                <a:gd name="T72" fmla="*/ 5 w 263"/>
                <a:gd name="T73" fmla="*/ 1 h 207"/>
                <a:gd name="T74" fmla="*/ 4 w 263"/>
                <a:gd name="T75" fmla="*/ 1 h 207"/>
                <a:gd name="T76" fmla="*/ 3 w 263"/>
                <a:gd name="T77" fmla="*/ 2 h 207"/>
                <a:gd name="T78" fmla="*/ 2 w 263"/>
                <a:gd name="T79" fmla="*/ 2 h 207"/>
                <a:gd name="T80" fmla="*/ 2 w 263"/>
                <a:gd name="T81" fmla="*/ 1 h 207"/>
                <a:gd name="T82" fmla="*/ 1 w 263"/>
                <a:gd name="T83" fmla="*/ 1 h 207"/>
                <a:gd name="T84" fmla="*/ 0 w 263"/>
                <a:gd name="T85" fmla="*/ 1 h 20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63" h="207">
                  <a:moveTo>
                    <a:pt x="0" y="16"/>
                  </a:moveTo>
                  <a:lnTo>
                    <a:pt x="6" y="21"/>
                  </a:lnTo>
                  <a:lnTo>
                    <a:pt x="14" y="28"/>
                  </a:lnTo>
                  <a:lnTo>
                    <a:pt x="21" y="35"/>
                  </a:lnTo>
                  <a:lnTo>
                    <a:pt x="25" y="38"/>
                  </a:lnTo>
                  <a:lnTo>
                    <a:pt x="27" y="39"/>
                  </a:lnTo>
                  <a:lnTo>
                    <a:pt x="31" y="40"/>
                  </a:lnTo>
                  <a:lnTo>
                    <a:pt x="35" y="43"/>
                  </a:lnTo>
                  <a:lnTo>
                    <a:pt x="41" y="45"/>
                  </a:lnTo>
                  <a:lnTo>
                    <a:pt x="47" y="48"/>
                  </a:lnTo>
                  <a:lnTo>
                    <a:pt x="52" y="51"/>
                  </a:lnTo>
                  <a:lnTo>
                    <a:pt x="56" y="53"/>
                  </a:lnTo>
                  <a:lnTo>
                    <a:pt x="60" y="55"/>
                  </a:lnTo>
                  <a:lnTo>
                    <a:pt x="60" y="74"/>
                  </a:lnTo>
                  <a:lnTo>
                    <a:pt x="59" y="96"/>
                  </a:lnTo>
                  <a:lnTo>
                    <a:pt x="60" y="115"/>
                  </a:lnTo>
                  <a:lnTo>
                    <a:pt x="62" y="130"/>
                  </a:lnTo>
                  <a:lnTo>
                    <a:pt x="65" y="136"/>
                  </a:lnTo>
                  <a:lnTo>
                    <a:pt x="67" y="136"/>
                  </a:lnTo>
                  <a:lnTo>
                    <a:pt x="67" y="131"/>
                  </a:lnTo>
                  <a:lnTo>
                    <a:pt x="65" y="124"/>
                  </a:lnTo>
                  <a:lnTo>
                    <a:pt x="65" y="111"/>
                  </a:lnTo>
                  <a:lnTo>
                    <a:pt x="68" y="89"/>
                  </a:lnTo>
                  <a:lnTo>
                    <a:pt x="70" y="68"/>
                  </a:lnTo>
                  <a:lnTo>
                    <a:pt x="72" y="56"/>
                  </a:lnTo>
                  <a:lnTo>
                    <a:pt x="77" y="60"/>
                  </a:lnTo>
                  <a:lnTo>
                    <a:pt x="83" y="64"/>
                  </a:lnTo>
                  <a:lnTo>
                    <a:pt x="90" y="71"/>
                  </a:lnTo>
                  <a:lnTo>
                    <a:pt x="97" y="78"/>
                  </a:lnTo>
                  <a:lnTo>
                    <a:pt x="103" y="84"/>
                  </a:lnTo>
                  <a:lnTo>
                    <a:pt x="110" y="90"/>
                  </a:lnTo>
                  <a:lnTo>
                    <a:pt x="116" y="94"/>
                  </a:lnTo>
                  <a:lnTo>
                    <a:pt x="121" y="97"/>
                  </a:lnTo>
                  <a:lnTo>
                    <a:pt x="123" y="120"/>
                  </a:lnTo>
                  <a:lnTo>
                    <a:pt x="129" y="153"/>
                  </a:lnTo>
                  <a:lnTo>
                    <a:pt x="137" y="184"/>
                  </a:lnTo>
                  <a:lnTo>
                    <a:pt x="144" y="203"/>
                  </a:lnTo>
                  <a:lnTo>
                    <a:pt x="148" y="207"/>
                  </a:lnTo>
                  <a:lnTo>
                    <a:pt x="149" y="204"/>
                  </a:lnTo>
                  <a:lnTo>
                    <a:pt x="147" y="196"/>
                  </a:lnTo>
                  <a:lnTo>
                    <a:pt x="145" y="187"/>
                  </a:lnTo>
                  <a:lnTo>
                    <a:pt x="141" y="170"/>
                  </a:lnTo>
                  <a:lnTo>
                    <a:pt x="137" y="146"/>
                  </a:lnTo>
                  <a:lnTo>
                    <a:pt x="133" y="121"/>
                  </a:lnTo>
                  <a:lnTo>
                    <a:pt x="133" y="105"/>
                  </a:lnTo>
                  <a:lnTo>
                    <a:pt x="145" y="112"/>
                  </a:lnTo>
                  <a:lnTo>
                    <a:pt x="162" y="121"/>
                  </a:lnTo>
                  <a:lnTo>
                    <a:pt x="182" y="131"/>
                  </a:lnTo>
                  <a:lnTo>
                    <a:pt x="202" y="143"/>
                  </a:lnTo>
                  <a:lnTo>
                    <a:pt x="222" y="154"/>
                  </a:lnTo>
                  <a:lnTo>
                    <a:pt x="239" y="165"/>
                  </a:lnTo>
                  <a:lnTo>
                    <a:pt x="252" y="172"/>
                  </a:lnTo>
                  <a:lnTo>
                    <a:pt x="259" y="176"/>
                  </a:lnTo>
                  <a:lnTo>
                    <a:pt x="262" y="179"/>
                  </a:lnTo>
                  <a:lnTo>
                    <a:pt x="263" y="177"/>
                  </a:lnTo>
                  <a:lnTo>
                    <a:pt x="260" y="173"/>
                  </a:lnTo>
                  <a:lnTo>
                    <a:pt x="253" y="166"/>
                  </a:lnTo>
                  <a:lnTo>
                    <a:pt x="245" y="160"/>
                  </a:lnTo>
                  <a:lnTo>
                    <a:pt x="231" y="151"/>
                  </a:lnTo>
                  <a:lnTo>
                    <a:pt x="215" y="141"/>
                  </a:lnTo>
                  <a:lnTo>
                    <a:pt x="197" y="129"/>
                  </a:lnTo>
                  <a:lnTo>
                    <a:pt x="178" y="117"/>
                  </a:lnTo>
                  <a:lnTo>
                    <a:pt x="162" y="107"/>
                  </a:lnTo>
                  <a:lnTo>
                    <a:pt x="148" y="100"/>
                  </a:lnTo>
                  <a:lnTo>
                    <a:pt x="140" y="96"/>
                  </a:lnTo>
                  <a:lnTo>
                    <a:pt x="133" y="93"/>
                  </a:lnTo>
                  <a:lnTo>
                    <a:pt x="136" y="92"/>
                  </a:lnTo>
                  <a:lnTo>
                    <a:pt x="143" y="91"/>
                  </a:lnTo>
                  <a:lnTo>
                    <a:pt x="152" y="89"/>
                  </a:lnTo>
                  <a:lnTo>
                    <a:pt x="161" y="85"/>
                  </a:lnTo>
                  <a:lnTo>
                    <a:pt x="174" y="83"/>
                  </a:lnTo>
                  <a:lnTo>
                    <a:pt x="189" y="81"/>
                  </a:lnTo>
                  <a:lnTo>
                    <a:pt x="204" y="79"/>
                  </a:lnTo>
                  <a:lnTo>
                    <a:pt x="220" y="79"/>
                  </a:lnTo>
                  <a:lnTo>
                    <a:pt x="235" y="81"/>
                  </a:lnTo>
                  <a:lnTo>
                    <a:pt x="246" y="82"/>
                  </a:lnTo>
                  <a:lnTo>
                    <a:pt x="255" y="85"/>
                  </a:lnTo>
                  <a:lnTo>
                    <a:pt x="263" y="89"/>
                  </a:lnTo>
                  <a:lnTo>
                    <a:pt x="263" y="86"/>
                  </a:lnTo>
                  <a:lnTo>
                    <a:pt x="259" y="82"/>
                  </a:lnTo>
                  <a:lnTo>
                    <a:pt x="251" y="76"/>
                  </a:lnTo>
                  <a:lnTo>
                    <a:pt x="244" y="75"/>
                  </a:lnTo>
                  <a:lnTo>
                    <a:pt x="230" y="74"/>
                  </a:lnTo>
                  <a:lnTo>
                    <a:pt x="213" y="74"/>
                  </a:lnTo>
                  <a:lnTo>
                    <a:pt x="194" y="74"/>
                  </a:lnTo>
                  <a:lnTo>
                    <a:pt x="175" y="75"/>
                  </a:lnTo>
                  <a:lnTo>
                    <a:pt x="158" y="75"/>
                  </a:lnTo>
                  <a:lnTo>
                    <a:pt x="145" y="76"/>
                  </a:lnTo>
                  <a:lnTo>
                    <a:pt x="137" y="76"/>
                  </a:lnTo>
                  <a:lnTo>
                    <a:pt x="132" y="76"/>
                  </a:lnTo>
                  <a:lnTo>
                    <a:pt x="125" y="73"/>
                  </a:lnTo>
                  <a:lnTo>
                    <a:pt x="118" y="68"/>
                  </a:lnTo>
                  <a:lnTo>
                    <a:pt x="111" y="62"/>
                  </a:lnTo>
                  <a:lnTo>
                    <a:pt x="103" y="56"/>
                  </a:lnTo>
                  <a:lnTo>
                    <a:pt x="97" y="52"/>
                  </a:lnTo>
                  <a:lnTo>
                    <a:pt x="92" y="47"/>
                  </a:lnTo>
                  <a:lnTo>
                    <a:pt x="88" y="45"/>
                  </a:lnTo>
                  <a:lnTo>
                    <a:pt x="97" y="40"/>
                  </a:lnTo>
                  <a:lnTo>
                    <a:pt x="106" y="35"/>
                  </a:lnTo>
                  <a:lnTo>
                    <a:pt x="116" y="29"/>
                  </a:lnTo>
                  <a:lnTo>
                    <a:pt x="128" y="22"/>
                  </a:lnTo>
                  <a:lnTo>
                    <a:pt x="138" y="16"/>
                  </a:lnTo>
                  <a:lnTo>
                    <a:pt x="148" y="10"/>
                  </a:lnTo>
                  <a:lnTo>
                    <a:pt x="156" y="7"/>
                  </a:lnTo>
                  <a:lnTo>
                    <a:pt x="163" y="6"/>
                  </a:lnTo>
                  <a:lnTo>
                    <a:pt x="170" y="3"/>
                  </a:lnTo>
                  <a:lnTo>
                    <a:pt x="169" y="1"/>
                  </a:lnTo>
                  <a:lnTo>
                    <a:pt x="161" y="0"/>
                  </a:lnTo>
                  <a:lnTo>
                    <a:pt x="151" y="2"/>
                  </a:lnTo>
                  <a:lnTo>
                    <a:pt x="144" y="6"/>
                  </a:lnTo>
                  <a:lnTo>
                    <a:pt x="133" y="9"/>
                  </a:lnTo>
                  <a:lnTo>
                    <a:pt x="122" y="14"/>
                  </a:lnTo>
                  <a:lnTo>
                    <a:pt x="110" y="20"/>
                  </a:lnTo>
                  <a:lnTo>
                    <a:pt x="100" y="25"/>
                  </a:lnTo>
                  <a:lnTo>
                    <a:pt x="90" y="30"/>
                  </a:lnTo>
                  <a:lnTo>
                    <a:pt x="82" y="33"/>
                  </a:lnTo>
                  <a:lnTo>
                    <a:pt x="77" y="37"/>
                  </a:lnTo>
                  <a:lnTo>
                    <a:pt x="71" y="39"/>
                  </a:lnTo>
                  <a:lnTo>
                    <a:pt x="64" y="39"/>
                  </a:lnTo>
                  <a:lnTo>
                    <a:pt x="57" y="38"/>
                  </a:lnTo>
                  <a:lnTo>
                    <a:pt x="48" y="33"/>
                  </a:lnTo>
                  <a:lnTo>
                    <a:pt x="42" y="30"/>
                  </a:lnTo>
                  <a:lnTo>
                    <a:pt x="37" y="28"/>
                  </a:lnTo>
                  <a:lnTo>
                    <a:pt x="29" y="24"/>
                  </a:lnTo>
                  <a:lnTo>
                    <a:pt x="22" y="21"/>
                  </a:lnTo>
                  <a:lnTo>
                    <a:pt x="15" y="18"/>
                  </a:lnTo>
                  <a:lnTo>
                    <a:pt x="8" y="17"/>
                  </a:lnTo>
                  <a:lnTo>
                    <a:pt x="3" y="16"/>
                  </a:lnTo>
                  <a:lnTo>
                    <a:pt x="0" y="16"/>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87" name="Freeform 318">
              <a:extLst>
                <a:ext uri="{FF2B5EF4-FFF2-40B4-BE49-F238E27FC236}">
                  <a16:creationId xmlns:a16="http://schemas.microsoft.com/office/drawing/2014/main" xmlns="" id="{DFBF0CA0-7A1F-4AA3-9B13-AC19C60AACD8}"/>
                </a:ext>
              </a:extLst>
            </p:cNvPr>
            <p:cNvSpPr>
              <a:spLocks/>
            </p:cNvSpPr>
            <p:nvPr/>
          </p:nvSpPr>
          <p:spPr bwMode="auto">
            <a:xfrm>
              <a:off x="2115" y="995"/>
              <a:ext cx="334" cy="331"/>
            </a:xfrm>
            <a:custGeom>
              <a:avLst/>
              <a:gdLst>
                <a:gd name="T0" fmla="*/ 9 w 667"/>
                <a:gd name="T1" fmla="*/ 4 h 663"/>
                <a:gd name="T2" fmla="*/ 6 w 667"/>
                <a:gd name="T3" fmla="*/ 3 h 663"/>
                <a:gd name="T4" fmla="*/ 3 w 667"/>
                <a:gd name="T5" fmla="*/ 2 h 663"/>
                <a:gd name="T6" fmla="*/ 2 w 667"/>
                <a:gd name="T7" fmla="*/ 2 h 663"/>
                <a:gd name="T8" fmla="*/ 3 w 667"/>
                <a:gd name="T9" fmla="*/ 4 h 663"/>
                <a:gd name="T10" fmla="*/ 4 w 667"/>
                <a:gd name="T11" fmla="*/ 7 h 663"/>
                <a:gd name="T12" fmla="*/ 6 w 667"/>
                <a:gd name="T13" fmla="*/ 8 h 663"/>
                <a:gd name="T14" fmla="*/ 8 w 667"/>
                <a:gd name="T15" fmla="*/ 9 h 663"/>
                <a:gd name="T16" fmla="*/ 7 w 667"/>
                <a:gd name="T17" fmla="*/ 10 h 663"/>
                <a:gd name="T18" fmla="*/ 6 w 667"/>
                <a:gd name="T19" fmla="*/ 9 h 663"/>
                <a:gd name="T20" fmla="*/ 4 w 667"/>
                <a:gd name="T21" fmla="*/ 10 h 663"/>
                <a:gd name="T22" fmla="*/ 2 w 667"/>
                <a:gd name="T23" fmla="*/ 12 h 663"/>
                <a:gd name="T24" fmla="*/ 1 w 667"/>
                <a:gd name="T25" fmla="*/ 13 h 663"/>
                <a:gd name="T26" fmla="*/ 1 w 667"/>
                <a:gd name="T27" fmla="*/ 14 h 663"/>
                <a:gd name="T28" fmla="*/ 2 w 667"/>
                <a:gd name="T29" fmla="*/ 15 h 663"/>
                <a:gd name="T30" fmla="*/ 5 w 667"/>
                <a:gd name="T31" fmla="*/ 15 h 663"/>
                <a:gd name="T32" fmla="*/ 8 w 667"/>
                <a:gd name="T33" fmla="*/ 13 h 663"/>
                <a:gd name="T34" fmla="*/ 8 w 667"/>
                <a:gd name="T35" fmla="*/ 12 h 663"/>
                <a:gd name="T36" fmla="*/ 9 w 667"/>
                <a:gd name="T37" fmla="*/ 10 h 663"/>
                <a:gd name="T38" fmla="*/ 10 w 667"/>
                <a:gd name="T39" fmla="*/ 11 h 663"/>
                <a:gd name="T40" fmla="*/ 9 w 667"/>
                <a:gd name="T41" fmla="*/ 13 h 663"/>
                <a:gd name="T42" fmla="*/ 8 w 667"/>
                <a:gd name="T43" fmla="*/ 13 h 663"/>
                <a:gd name="T44" fmla="*/ 7 w 667"/>
                <a:gd name="T45" fmla="*/ 14 h 663"/>
                <a:gd name="T46" fmla="*/ 6 w 667"/>
                <a:gd name="T47" fmla="*/ 17 h 663"/>
                <a:gd name="T48" fmla="*/ 7 w 667"/>
                <a:gd name="T49" fmla="*/ 18 h 663"/>
                <a:gd name="T50" fmla="*/ 6 w 667"/>
                <a:gd name="T51" fmla="*/ 20 h 663"/>
                <a:gd name="T52" fmla="*/ 8 w 667"/>
                <a:gd name="T53" fmla="*/ 20 h 663"/>
                <a:gd name="T54" fmla="*/ 11 w 667"/>
                <a:gd name="T55" fmla="*/ 18 h 663"/>
                <a:gd name="T56" fmla="*/ 12 w 667"/>
                <a:gd name="T57" fmla="*/ 16 h 663"/>
                <a:gd name="T58" fmla="*/ 11 w 667"/>
                <a:gd name="T59" fmla="*/ 13 h 663"/>
                <a:gd name="T60" fmla="*/ 11 w 667"/>
                <a:gd name="T61" fmla="*/ 11 h 663"/>
                <a:gd name="T62" fmla="*/ 12 w 667"/>
                <a:gd name="T63" fmla="*/ 13 h 663"/>
                <a:gd name="T64" fmla="*/ 13 w 667"/>
                <a:gd name="T65" fmla="*/ 15 h 663"/>
                <a:gd name="T66" fmla="*/ 15 w 667"/>
                <a:gd name="T67" fmla="*/ 17 h 663"/>
                <a:gd name="T68" fmla="*/ 18 w 667"/>
                <a:gd name="T69" fmla="*/ 18 h 663"/>
                <a:gd name="T70" fmla="*/ 19 w 667"/>
                <a:gd name="T71" fmla="*/ 16 h 663"/>
                <a:gd name="T72" fmla="*/ 16 w 667"/>
                <a:gd name="T73" fmla="*/ 12 h 663"/>
                <a:gd name="T74" fmla="*/ 14 w 667"/>
                <a:gd name="T75" fmla="*/ 12 h 663"/>
                <a:gd name="T76" fmla="*/ 14 w 667"/>
                <a:gd name="T77" fmla="*/ 11 h 663"/>
                <a:gd name="T78" fmla="*/ 16 w 667"/>
                <a:gd name="T79" fmla="*/ 12 h 663"/>
                <a:gd name="T80" fmla="*/ 19 w 667"/>
                <a:gd name="T81" fmla="*/ 12 h 663"/>
                <a:gd name="T82" fmla="*/ 21 w 667"/>
                <a:gd name="T83" fmla="*/ 11 h 663"/>
                <a:gd name="T84" fmla="*/ 21 w 667"/>
                <a:gd name="T85" fmla="*/ 11 h 663"/>
                <a:gd name="T86" fmla="*/ 19 w 667"/>
                <a:gd name="T87" fmla="*/ 9 h 663"/>
                <a:gd name="T88" fmla="*/ 17 w 667"/>
                <a:gd name="T89" fmla="*/ 7 h 663"/>
                <a:gd name="T90" fmla="*/ 14 w 667"/>
                <a:gd name="T91" fmla="*/ 8 h 663"/>
                <a:gd name="T92" fmla="*/ 13 w 667"/>
                <a:gd name="T93" fmla="*/ 8 h 663"/>
                <a:gd name="T94" fmla="*/ 13 w 667"/>
                <a:gd name="T95" fmla="*/ 8 h 663"/>
                <a:gd name="T96" fmla="*/ 14 w 667"/>
                <a:gd name="T97" fmla="*/ 7 h 663"/>
                <a:gd name="T98" fmla="*/ 15 w 667"/>
                <a:gd name="T99" fmla="*/ 7 h 663"/>
                <a:gd name="T100" fmla="*/ 16 w 667"/>
                <a:gd name="T101" fmla="*/ 3 h 663"/>
                <a:gd name="T102" fmla="*/ 15 w 667"/>
                <a:gd name="T103" fmla="*/ 0 h 663"/>
                <a:gd name="T104" fmla="*/ 14 w 667"/>
                <a:gd name="T105" fmla="*/ 1 h 663"/>
                <a:gd name="T106" fmla="*/ 12 w 667"/>
                <a:gd name="T107" fmla="*/ 2 h 663"/>
                <a:gd name="T108" fmla="*/ 10 w 667"/>
                <a:gd name="T109" fmla="*/ 5 h 663"/>
                <a:gd name="T110" fmla="*/ 10 w 667"/>
                <a:gd name="T111" fmla="*/ 7 h 6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67" h="663">
                  <a:moveTo>
                    <a:pt x="291" y="242"/>
                  </a:moveTo>
                  <a:lnTo>
                    <a:pt x="289" y="220"/>
                  </a:lnTo>
                  <a:lnTo>
                    <a:pt x="284" y="197"/>
                  </a:lnTo>
                  <a:lnTo>
                    <a:pt x="275" y="175"/>
                  </a:lnTo>
                  <a:lnTo>
                    <a:pt x="265" y="155"/>
                  </a:lnTo>
                  <a:lnTo>
                    <a:pt x="251" y="136"/>
                  </a:lnTo>
                  <a:lnTo>
                    <a:pt x="236" y="121"/>
                  </a:lnTo>
                  <a:lnTo>
                    <a:pt x="220" y="111"/>
                  </a:lnTo>
                  <a:lnTo>
                    <a:pt x="202" y="104"/>
                  </a:lnTo>
                  <a:lnTo>
                    <a:pt x="184" y="99"/>
                  </a:lnTo>
                  <a:lnTo>
                    <a:pt x="162" y="96"/>
                  </a:lnTo>
                  <a:lnTo>
                    <a:pt x="139" y="91"/>
                  </a:lnTo>
                  <a:lnTo>
                    <a:pt x="116" y="86"/>
                  </a:lnTo>
                  <a:lnTo>
                    <a:pt x="95" y="81"/>
                  </a:lnTo>
                  <a:lnTo>
                    <a:pt x="77" y="76"/>
                  </a:lnTo>
                  <a:lnTo>
                    <a:pt x="62" y="72"/>
                  </a:lnTo>
                  <a:lnTo>
                    <a:pt x="53" y="67"/>
                  </a:lnTo>
                  <a:lnTo>
                    <a:pt x="43" y="60"/>
                  </a:lnTo>
                  <a:lnTo>
                    <a:pt x="39" y="60"/>
                  </a:lnTo>
                  <a:lnTo>
                    <a:pt x="39" y="64"/>
                  </a:lnTo>
                  <a:lnTo>
                    <a:pt x="45" y="72"/>
                  </a:lnTo>
                  <a:lnTo>
                    <a:pt x="52" y="86"/>
                  </a:lnTo>
                  <a:lnTo>
                    <a:pt x="57" y="105"/>
                  </a:lnTo>
                  <a:lnTo>
                    <a:pt x="62" y="129"/>
                  </a:lnTo>
                  <a:lnTo>
                    <a:pt x="65" y="154"/>
                  </a:lnTo>
                  <a:lnTo>
                    <a:pt x="69" y="167"/>
                  </a:lnTo>
                  <a:lnTo>
                    <a:pt x="75" y="182"/>
                  </a:lnTo>
                  <a:lnTo>
                    <a:pt x="84" y="198"/>
                  </a:lnTo>
                  <a:lnTo>
                    <a:pt x="94" y="216"/>
                  </a:lnTo>
                  <a:lnTo>
                    <a:pt x="107" y="232"/>
                  </a:lnTo>
                  <a:lnTo>
                    <a:pt x="121" y="247"/>
                  </a:lnTo>
                  <a:lnTo>
                    <a:pt x="137" y="260"/>
                  </a:lnTo>
                  <a:lnTo>
                    <a:pt x="154" y="269"/>
                  </a:lnTo>
                  <a:lnTo>
                    <a:pt x="171" y="276"/>
                  </a:lnTo>
                  <a:lnTo>
                    <a:pt x="187" y="280"/>
                  </a:lnTo>
                  <a:lnTo>
                    <a:pt x="202" y="286"/>
                  </a:lnTo>
                  <a:lnTo>
                    <a:pt x="215" y="291"/>
                  </a:lnTo>
                  <a:lnTo>
                    <a:pt x="228" y="298"/>
                  </a:lnTo>
                  <a:lnTo>
                    <a:pt x="238" y="306"/>
                  </a:lnTo>
                  <a:lnTo>
                    <a:pt x="248" y="316"/>
                  </a:lnTo>
                  <a:lnTo>
                    <a:pt x="258" y="330"/>
                  </a:lnTo>
                  <a:lnTo>
                    <a:pt x="248" y="332"/>
                  </a:lnTo>
                  <a:lnTo>
                    <a:pt x="239" y="332"/>
                  </a:lnTo>
                  <a:lnTo>
                    <a:pt x="230" y="331"/>
                  </a:lnTo>
                  <a:lnTo>
                    <a:pt x="222" y="329"/>
                  </a:lnTo>
                  <a:lnTo>
                    <a:pt x="213" y="326"/>
                  </a:lnTo>
                  <a:lnTo>
                    <a:pt x="203" y="323"/>
                  </a:lnTo>
                  <a:lnTo>
                    <a:pt x="194" y="321"/>
                  </a:lnTo>
                  <a:lnTo>
                    <a:pt x="184" y="318"/>
                  </a:lnTo>
                  <a:lnTo>
                    <a:pt x="170" y="318"/>
                  </a:lnTo>
                  <a:lnTo>
                    <a:pt x="155" y="319"/>
                  </a:lnTo>
                  <a:lnTo>
                    <a:pt x="141" y="324"/>
                  </a:lnTo>
                  <a:lnTo>
                    <a:pt x="128" y="331"/>
                  </a:lnTo>
                  <a:lnTo>
                    <a:pt x="115" y="339"/>
                  </a:lnTo>
                  <a:lnTo>
                    <a:pt x="102" y="349"/>
                  </a:lnTo>
                  <a:lnTo>
                    <a:pt x="92" y="361"/>
                  </a:lnTo>
                  <a:lnTo>
                    <a:pt x="84" y="374"/>
                  </a:lnTo>
                  <a:lnTo>
                    <a:pt x="76" y="386"/>
                  </a:lnTo>
                  <a:lnTo>
                    <a:pt x="66" y="398"/>
                  </a:lnTo>
                  <a:lnTo>
                    <a:pt x="56" y="408"/>
                  </a:lnTo>
                  <a:lnTo>
                    <a:pt x="46" y="417"/>
                  </a:lnTo>
                  <a:lnTo>
                    <a:pt x="35" y="425"/>
                  </a:lnTo>
                  <a:lnTo>
                    <a:pt x="26" y="432"/>
                  </a:lnTo>
                  <a:lnTo>
                    <a:pt x="17" y="437"/>
                  </a:lnTo>
                  <a:lnTo>
                    <a:pt x="10" y="442"/>
                  </a:lnTo>
                  <a:lnTo>
                    <a:pt x="2" y="446"/>
                  </a:lnTo>
                  <a:lnTo>
                    <a:pt x="0" y="450"/>
                  </a:lnTo>
                  <a:lnTo>
                    <a:pt x="3" y="454"/>
                  </a:lnTo>
                  <a:lnTo>
                    <a:pt x="14" y="461"/>
                  </a:lnTo>
                  <a:lnTo>
                    <a:pt x="17" y="463"/>
                  </a:lnTo>
                  <a:lnTo>
                    <a:pt x="22" y="466"/>
                  </a:lnTo>
                  <a:lnTo>
                    <a:pt x="28" y="469"/>
                  </a:lnTo>
                  <a:lnTo>
                    <a:pt x="37" y="473"/>
                  </a:lnTo>
                  <a:lnTo>
                    <a:pt x="46" y="476"/>
                  </a:lnTo>
                  <a:lnTo>
                    <a:pt x="56" y="480"/>
                  </a:lnTo>
                  <a:lnTo>
                    <a:pt x="66" y="483"/>
                  </a:lnTo>
                  <a:lnTo>
                    <a:pt x="79" y="487"/>
                  </a:lnTo>
                  <a:lnTo>
                    <a:pt x="98" y="490"/>
                  </a:lnTo>
                  <a:lnTo>
                    <a:pt x="117" y="492"/>
                  </a:lnTo>
                  <a:lnTo>
                    <a:pt x="138" y="491"/>
                  </a:lnTo>
                  <a:lnTo>
                    <a:pt x="159" y="488"/>
                  </a:lnTo>
                  <a:lnTo>
                    <a:pt x="178" y="481"/>
                  </a:lnTo>
                  <a:lnTo>
                    <a:pt x="197" y="470"/>
                  </a:lnTo>
                  <a:lnTo>
                    <a:pt x="214" y="455"/>
                  </a:lnTo>
                  <a:lnTo>
                    <a:pt x="230" y="435"/>
                  </a:lnTo>
                  <a:lnTo>
                    <a:pt x="235" y="427"/>
                  </a:lnTo>
                  <a:lnTo>
                    <a:pt x="238" y="419"/>
                  </a:lnTo>
                  <a:lnTo>
                    <a:pt x="243" y="409"/>
                  </a:lnTo>
                  <a:lnTo>
                    <a:pt x="246" y="400"/>
                  </a:lnTo>
                  <a:lnTo>
                    <a:pt x="251" y="389"/>
                  </a:lnTo>
                  <a:lnTo>
                    <a:pt x="255" y="377"/>
                  </a:lnTo>
                  <a:lnTo>
                    <a:pt x="261" y="368"/>
                  </a:lnTo>
                  <a:lnTo>
                    <a:pt x="267" y="360"/>
                  </a:lnTo>
                  <a:lnTo>
                    <a:pt x="273" y="354"/>
                  </a:lnTo>
                  <a:lnTo>
                    <a:pt x="279" y="348"/>
                  </a:lnTo>
                  <a:lnTo>
                    <a:pt x="286" y="345"/>
                  </a:lnTo>
                  <a:lnTo>
                    <a:pt x="294" y="344"/>
                  </a:lnTo>
                  <a:lnTo>
                    <a:pt x="294" y="353"/>
                  </a:lnTo>
                  <a:lnTo>
                    <a:pt x="294" y="361"/>
                  </a:lnTo>
                  <a:lnTo>
                    <a:pt x="297" y="368"/>
                  </a:lnTo>
                  <a:lnTo>
                    <a:pt x="300" y="372"/>
                  </a:lnTo>
                  <a:lnTo>
                    <a:pt x="299" y="390"/>
                  </a:lnTo>
                  <a:lnTo>
                    <a:pt x="294" y="404"/>
                  </a:lnTo>
                  <a:lnTo>
                    <a:pt x="284" y="415"/>
                  </a:lnTo>
                  <a:lnTo>
                    <a:pt x="268" y="423"/>
                  </a:lnTo>
                  <a:lnTo>
                    <a:pt x="263" y="425"/>
                  </a:lnTo>
                  <a:lnTo>
                    <a:pt x="258" y="428"/>
                  </a:lnTo>
                  <a:lnTo>
                    <a:pt x="253" y="430"/>
                  </a:lnTo>
                  <a:lnTo>
                    <a:pt x="248" y="434"/>
                  </a:lnTo>
                  <a:lnTo>
                    <a:pt x="244" y="437"/>
                  </a:lnTo>
                  <a:lnTo>
                    <a:pt x="239" y="440"/>
                  </a:lnTo>
                  <a:lnTo>
                    <a:pt x="235" y="444"/>
                  </a:lnTo>
                  <a:lnTo>
                    <a:pt x="231" y="447"/>
                  </a:lnTo>
                  <a:lnTo>
                    <a:pt x="221" y="459"/>
                  </a:lnTo>
                  <a:lnTo>
                    <a:pt x="212" y="472"/>
                  </a:lnTo>
                  <a:lnTo>
                    <a:pt x="203" y="485"/>
                  </a:lnTo>
                  <a:lnTo>
                    <a:pt x="197" y="499"/>
                  </a:lnTo>
                  <a:lnTo>
                    <a:pt x="192" y="514"/>
                  </a:lnTo>
                  <a:lnTo>
                    <a:pt x="189" y="529"/>
                  </a:lnTo>
                  <a:lnTo>
                    <a:pt x="189" y="545"/>
                  </a:lnTo>
                  <a:lnTo>
                    <a:pt x="190" y="560"/>
                  </a:lnTo>
                  <a:lnTo>
                    <a:pt x="191" y="571"/>
                  </a:lnTo>
                  <a:lnTo>
                    <a:pt x="193" y="580"/>
                  </a:lnTo>
                  <a:lnTo>
                    <a:pt x="194" y="589"/>
                  </a:lnTo>
                  <a:lnTo>
                    <a:pt x="194" y="597"/>
                  </a:lnTo>
                  <a:lnTo>
                    <a:pt x="195" y="617"/>
                  </a:lnTo>
                  <a:lnTo>
                    <a:pt x="194" y="632"/>
                  </a:lnTo>
                  <a:lnTo>
                    <a:pt x="191" y="643"/>
                  </a:lnTo>
                  <a:lnTo>
                    <a:pt x="186" y="652"/>
                  </a:lnTo>
                  <a:lnTo>
                    <a:pt x="183" y="661"/>
                  </a:lnTo>
                  <a:lnTo>
                    <a:pt x="185" y="663"/>
                  </a:lnTo>
                  <a:lnTo>
                    <a:pt x="192" y="663"/>
                  </a:lnTo>
                  <a:lnTo>
                    <a:pt x="202" y="662"/>
                  </a:lnTo>
                  <a:lnTo>
                    <a:pt x="225" y="659"/>
                  </a:lnTo>
                  <a:lnTo>
                    <a:pt x="247" y="654"/>
                  </a:lnTo>
                  <a:lnTo>
                    <a:pt x="267" y="647"/>
                  </a:lnTo>
                  <a:lnTo>
                    <a:pt x="285" y="637"/>
                  </a:lnTo>
                  <a:lnTo>
                    <a:pt x="301" y="626"/>
                  </a:lnTo>
                  <a:lnTo>
                    <a:pt x="316" y="612"/>
                  </a:lnTo>
                  <a:lnTo>
                    <a:pt x="329" y="598"/>
                  </a:lnTo>
                  <a:lnTo>
                    <a:pt x="339" y="582"/>
                  </a:lnTo>
                  <a:lnTo>
                    <a:pt x="349" y="566"/>
                  </a:lnTo>
                  <a:lnTo>
                    <a:pt x="355" y="548"/>
                  </a:lnTo>
                  <a:lnTo>
                    <a:pt x="360" y="530"/>
                  </a:lnTo>
                  <a:lnTo>
                    <a:pt x="362" y="512"/>
                  </a:lnTo>
                  <a:lnTo>
                    <a:pt x="362" y="492"/>
                  </a:lnTo>
                  <a:lnTo>
                    <a:pt x="360" y="474"/>
                  </a:lnTo>
                  <a:lnTo>
                    <a:pt x="357" y="455"/>
                  </a:lnTo>
                  <a:lnTo>
                    <a:pt x="350" y="438"/>
                  </a:lnTo>
                  <a:lnTo>
                    <a:pt x="342" y="421"/>
                  </a:lnTo>
                  <a:lnTo>
                    <a:pt x="335" y="408"/>
                  </a:lnTo>
                  <a:lnTo>
                    <a:pt x="329" y="398"/>
                  </a:lnTo>
                  <a:lnTo>
                    <a:pt x="327" y="389"/>
                  </a:lnTo>
                  <a:lnTo>
                    <a:pt x="334" y="386"/>
                  </a:lnTo>
                  <a:lnTo>
                    <a:pt x="341" y="383"/>
                  </a:lnTo>
                  <a:lnTo>
                    <a:pt x="346" y="381"/>
                  </a:lnTo>
                  <a:lnTo>
                    <a:pt x="350" y="377"/>
                  </a:lnTo>
                  <a:lnTo>
                    <a:pt x="360" y="389"/>
                  </a:lnTo>
                  <a:lnTo>
                    <a:pt x="367" y="406"/>
                  </a:lnTo>
                  <a:lnTo>
                    <a:pt x="370" y="427"/>
                  </a:lnTo>
                  <a:lnTo>
                    <a:pt x="374" y="447"/>
                  </a:lnTo>
                  <a:lnTo>
                    <a:pt x="376" y="462"/>
                  </a:lnTo>
                  <a:lnTo>
                    <a:pt x="379" y="476"/>
                  </a:lnTo>
                  <a:lnTo>
                    <a:pt x="383" y="491"/>
                  </a:lnTo>
                  <a:lnTo>
                    <a:pt x="389" y="505"/>
                  </a:lnTo>
                  <a:lnTo>
                    <a:pt x="398" y="518"/>
                  </a:lnTo>
                  <a:lnTo>
                    <a:pt x="410" y="530"/>
                  </a:lnTo>
                  <a:lnTo>
                    <a:pt x="425" y="541"/>
                  </a:lnTo>
                  <a:lnTo>
                    <a:pt x="444" y="550"/>
                  </a:lnTo>
                  <a:lnTo>
                    <a:pt x="465" y="558"/>
                  </a:lnTo>
                  <a:lnTo>
                    <a:pt x="484" y="565"/>
                  </a:lnTo>
                  <a:lnTo>
                    <a:pt x="503" y="573"/>
                  </a:lnTo>
                  <a:lnTo>
                    <a:pt x="520" y="580"/>
                  </a:lnTo>
                  <a:lnTo>
                    <a:pt x="535" y="589"/>
                  </a:lnTo>
                  <a:lnTo>
                    <a:pt x="549" y="599"/>
                  </a:lnTo>
                  <a:lnTo>
                    <a:pt x="559" y="611"/>
                  </a:lnTo>
                  <a:lnTo>
                    <a:pt x="568" y="625"/>
                  </a:lnTo>
                  <a:lnTo>
                    <a:pt x="573" y="604"/>
                  </a:lnTo>
                  <a:lnTo>
                    <a:pt x="577" y="575"/>
                  </a:lnTo>
                  <a:lnTo>
                    <a:pt x="578" y="543"/>
                  </a:lnTo>
                  <a:lnTo>
                    <a:pt x="575" y="508"/>
                  </a:lnTo>
                  <a:lnTo>
                    <a:pt x="567" y="476"/>
                  </a:lnTo>
                  <a:lnTo>
                    <a:pt x="552" y="446"/>
                  </a:lnTo>
                  <a:lnTo>
                    <a:pt x="530" y="423"/>
                  </a:lnTo>
                  <a:lnTo>
                    <a:pt x="498" y="409"/>
                  </a:lnTo>
                  <a:lnTo>
                    <a:pt x="487" y="407"/>
                  </a:lnTo>
                  <a:lnTo>
                    <a:pt x="476" y="405"/>
                  </a:lnTo>
                  <a:lnTo>
                    <a:pt x="466" y="401"/>
                  </a:lnTo>
                  <a:lnTo>
                    <a:pt x="457" y="399"/>
                  </a:lnTo>
                  <a:lnTo>
                    <a:pt x="448" y="397"/>
                  </a:lnTo>
                  <a:lnTo>
                    <a:pt x="441" y="395"/>
                  </a:lnTo>
                  <a:lnTo>
                    <a:pt x="434" y="393"/>
                  </a:lnTo>
                  <a:lnTo>
                    <a:pt x="429" y="392"/>
                  </a:lnTo>
                  <a:lnTo>
                    <a:pt x="434" y="387"/>
                  </a:lnTo>
                  <a:lnTo>
                    <a:pt x="437" y="382"/>
                  </a:lnTo>
                  <a:lnTo>
                    <a:pt x="441" y="376"/>
                  </a:lnTo>
                  <a:lnTo>
                    <a:pt x="442" y="371"/>
                  </a:lnTo>
                  <a:lnTo>
                    <a:pt x="464" y="382"/>
                  </a:lnTo>
                  <a:lnTo>
                    <a:pt x="487" y="391"/>
                  </a:lnTo>
                  <a:lnTo>
                    <a:pt x="507" y="397"/>
                  </a:lnTo>
                  <a:lnTo>
                    <a:pt x="529" y="400"/>
                  </a:lnTo>
                  <a:lnTo>
                    <a:pt x="549" y="402"/>
                  </a:lnTo>
                  <a:lnTo>
                    <a:pt x="567" y="401"/>
                  </a:lnTo>
                  <a:lnTo>
                    <a:pt x="583" y="398"/>
                  </a:lnTo>
                  <a:lnTo>
                    <a:pt x="598" y="393"/>
                  </a:lnTo>
                  <a:lnTo>
                    <a:pt x="612" y="387"/>
                  </a:lnTo>
                  <a:lnTo>
                    <a:pt x="624" y="383"/>
                  </a:lnTo>
                  <a:lnTo>
                    <a:pt x="633" y="378"/>
                  </a:lnTo>
                  <a:lnTo>
                    <a:pt x="642" y="375"/>
                  </a:lnTo>
                  <a:lnTo>
                    <a:pt x="649" y="372"/>
                  </a:lnTo>
                  <a:lnTo>
                    <a:pt x="656" y="371"/>
                  </a:lnTo>
                  <a:lnTo>
                    <a:pt x="662" y="370"/>
                  </a:lnTo>
                  <a:lnTo>
                    <a:pt x="667" y="370"/>
                  </a:lnTo>
                  <a:lnTo>
                    <a:pt x="654" y="364"/>
                  </a:lnTo>
                  <a:lnTo>
                    <a:pt x="642" y="357"/>
                  </a:lnTo>
                  <a:lnTo>
                    <a:pt x="631" y="351"/>
                  </a:lnTo>
                  <a:lnTo>
                    <a:pt x="619" y="341"/>
                  </a:lnTo>
                  <a:lnTo>
                    <a:pt x="610" y="331"/>
                  </a:lnTo>
                  <a:lnTo>
                    <a:pt x="601" y="319"/>
                  </a:lnTo>
                  <a:lnTo>
                    <a:pt x="593" y="308"/>
                  </a:lnTo>
                  <a:lnTo>
                    <a:pt x="585" y="295"/>
                  </a:lnTo>
                  <a:lnTo>
                    <a:pt x="574" y="283"/>
                  </a:lnTo>
                  <a:lnTo>
                    <a:pt x="560" y="271"/>
                  </a:lnTo>
                  <a:lnTo>
                    <a:pt x="543" y="262"/>
                  </a:lnTo>
                  <a:lnTo>
                    <a:pt x="525" y="254"/>
                  </a:lnTo>
                  <a:lnTo>
                    <a:pt x="504" y="249"/>
                  </a:lnTo>
                  <a:lnTo>
                    <a:pt x="484" y="247"/>
                  </a:lnTo>
                  <a:lnTo>
                    <a:pt x="466" y="249"/>
                  </a:lnTo>
                  <a:lnTo>
                    <a:pt x="451" y="256"/>
                  </a:lnTo>
                  <a:lnTo>
                    <a:pt x="442" y="263"/>
                  </a:lnTo>
                  <a:lnTo>
                    <a:pt x="433" y="268"/>
                  </a:lnTo>
                  <a:lnTo>
                    <a:pt x="426" y="272"/>
                  </a:lnTo>
                  <a:lnTo>
                    <a:pt x="419" y="276"/>
                  </a:lnTo>
                  <a:lnTo>
                    <a:pt x="413" y="279"/>
                  </a:lnTo>
                  <a:lnTo>
                    <a:pt x="408" y="281"/>
                  </a:lnTo>
                  <a:lnTo>
                    <a:pt x="405" y="283"/>
                  </a:lnTo>
                  <a:lnTo>
                    <a:pt x="402" y="284"/>
                  </a:lnTo>
                  <a:lnTo>
                    <a:pt x="402" y="278"/>
                  </a:lnTo>
                  <a:lnTo>
                    <a:pt x="402" y="271"/>
                  </a:lnTo>
                  <a:lnTo>
                    <a:pt x="400" y="263"/>
                  </a:lnTo>
                  <a:lnTo>
                    <a:pt x="398" y="258"/>
                  </a:lnTo>
                  <a:lnTo>
                    <a:pt x="404" y="255"/>
                  </a:lnTo>
                  <a:lnTo>
                    <a:pt x="410" y="251"/>
                  </a:lnTo>
                  <a:lnTo>
                    <a:pt x="414" y="250"/>
                  </a:lnTo>
                  <a:lnTo>
                    <a:pt x="420" y="249"/>
                  </a:lnTo>
                  <a:lnTo>
                    <a:pt x="426" y="249"/>
                  </a:lnTo>
                  <a:lnTo>
                    <a:pt x="431" y="248"/>
                  </a:lnTo>
                  <a:lnTo>
                    <a:pt x="438" y="246"/>
                  </a:lnTo>
                  <a:lnTo>
                    <a:pt x="444" y="243"/>
                  </a:lnTo>
                  <a:lnTo>
                    <a:pt x="459" y="232"/>
                  </a:lnTo>
                  <a:lnTo>
                    <a:pt x="472" y="215"/>
                  </a:lnTo>
                  <a:lnTo>
                    <a:pt x="482" y="194"/>
                  </a:lnTo>
                  <a:lnTo>
                    <a:pt x="489" y="172"/>
                  </a:lnTo>
                  <a:lnTo>
                    <a:pt x="495" y="149"/>
                  </a:lnTo>
                  <a:lnTo>
                    <a:pt x="496" y="127"/>
                  </a:lnTo>
                  <a:lnTo>
                    <a:pt x="495" y="109"/>
                  </a:lnTo>
                  <a:lnTo>
                    <a:pt x="489" y="94"/>
                  </a:lnTo>
                  <a:lnTo>
                    <a:pt x="480" y="71"/>
                  </a:lnTo>
                  <a:lnTo>
                    <a:pt x="474" y="44"/>
                  </a:lnTo>
                  <a:lnTo>
                    <a:pt x="473" y="20"/>
                  </a:lnTo>
                  <a:lnTo>
                    <a:pt x="475" y="0"/>
                  </a:lnTo>
                  <a:lnTo>
                    <a:pt x="465" y="15"/>
                  </a:lnTo>
                  <a:lnTo>
                    <a:pt x="454" y="28"/>
                  </a:lnTo>
                  <a:lnTo>
                    <a:pt x="444" y="39"/>
                  </a:lnTo>
                  <a:lnTo>
                    <a:pt x="433" y="50"/>
                  </a:lnTo>
                  <a:lnTo>
                    <a:pt x="421" y="59"/>
                  </a:lnTo>
                  <a:lnTo>
                    <a:pt x="411" y="66"/>
                  </a:lnTo>
                  <a:lnTo>
                    <a:pt x="400" y="71"/>
                  </a:lnTo>
                  <a:lnTo>
                    <a:pt x="390" y="74"/>
                  </a:lnTo>
                  <a:lnTo>
                    <a:pt x="370" y="82"/>
                  </a:lnTo>
                  <a:lnTo>
                    <a:pt x="353" y="96"/>
                  </a:lnTo>
                  <a:lnTo>
                    <a:pt x="336" y="113"/>
                  </a:lnTo>
                  <a:lnTo>
                    <a:pt x="323" y="135"/>
                  </a:lnTo>
                  <a:lnTo>
                    <a:pt x="313" y="159"/>
                  </a:lnTo>
                  <a:lnTo>
                    <a:pt x="308" y="186"/>
                  </a:lnTo>
                  <a:lnTo>
                    <a:pt x="309" y="213"/>
                  </a:lnTo>
                  <a:lnTo>
                    <a:pt x="316" y="242"/>
                  </a:lnTo>
                  <a:lnTo>
                    <a:pt x="311" y="241"/>
                  </a:lnTo>
                  <a:lnTo>
                    <a:pt x="304" y="240"/>
                  </a:lnTo>
                  <a:lnTo>
                    <a:pt x="297" y="241"/>
                  </a:lnTo>
                  <a:lnTo>
                    <a:pt x="291" y="242"/>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88" name="Freeform 319">
              <a:extLst>
                <a:ext uri="{FF2B5EF4-FFF2-40B4-BE49-F238E27FC236}">
                  <a16:creationId xmlns:a16="http://schemas.microsoft.com/office/drawing/2014/main" xmlns="" id="{AC8E623D-1072-483E-A83A-01B15E330661}"/>
                </a:ext>
              </a:extLst>
            </p:cNvPr>
            <p:cNvSpPr>
              <a:spLocks/>
            </p:cNvSpPr>
            <p:nvPr/>
          </p:nvSpPr>
          <p:spPr bwMode="auto">
            <a:xfrm>
              <a:off x="2208" y="973"/>
              <a:ext cx="102" cy="143"/>
            </a:xfrm>
            <a:custGeom>
              <a:avLst/>
              <a:gdLst>
                <a:gd name="T0" fmla="*/ 7 w 204"/>
                <a:gd name="T1" fmla="*/ 3 h 287"/>
                <a:gd name="T2" fmla="*/ 6 w 204"/>
                <a:gd name="T3" fmla="*/ 3 h 287"/>
                <a:gd name="T4" fmla="*/ 6 w 204"/>
                <a:gd name="T5" fmla="*/ 4 h 287"/>
                <a:gd name="T6" fmla="*/ 6 w 204"/>
                <a:gd name="T7" fmla="*/ 4 h 287"/>
                <a:gd name="T8" fmla="*/ 5 w 204"/>
                <a:gd name="T9" fmla="*/ 4 h 287"/>
                <a:gd name="T10" fmla="*/ 5 w 204"/>
                <a:gd name="T11" fmla="*/ 5 h 287"/>
                <a:gd name="T12" fmla="*/ 5 w 204"/>
                <a:gd name="T13" fmla="*/ 5 h 287"/>
                <a:gd name="T14" fmla="*/ 5 w 204"/>
                <a:gd name="T15" fmla="*/ 6 h 287"/>
                <a:gd name="T16" fmla="*/ 4 w 204"/>
                <a:gd name="T17" fmla="*/ 6 h 287"/>
                <a:gd name="T18" fmla="*/ 4 w 204"/>
                <a:gd name="T19" fmla="*/ 6 h 287"/>
                <a:gd name="T20" fmla="*/ 4 w 204"/>
                <a:gd name="T21" fmla="*/ 6 h 287"/>
                <a:gd name="T22" fmla="*/ 4 w 204"/>
                <a:gd name="T23" fmla="*/ 7 h 287"/>
                <a:gd name="T24" fmla="*/ 4 w 204"/>
                <a:gd name="T25" fmla="*/ 7 h 287"/>
                <a:gd name="T26" fmla="*/ 4 w 204"/>
                <a:gd name="T27" fmla="*/ 7 h 287"/>
                <a:gd name="T28" fmla="*/ 4 w 204"/>
                <a:gd name="T29" fmla="*/ 8 h 287"/>
                <a:gd name="T30" fmla="*/ 4 w 204"/>
                <a:gd name="T31" fmla="*/ 8 h 287"/>
                <a:gd name="T32" fmla="*/ 5 w 204"/>
                <a:gd name="T33" fmla="*/ 8 h 287"/>
                <a:gd name="T34" fmla="*/ 4 w 204"/>
                <a:gd name="T35" fmla="*/ 8 h 287"/>
                <a:gd name="T36" fmla="*/ 4 w 204"/>
                <a:gd name="T37" fmla="*/ 8 h 287"/>
                <a:gd name="T38" fmla="*/ 4 w 204"/>
                <a:gd name="T39" fmla="*/ 8 h 287"/>
                <a:gd name="T40" fmla="*/ 4 w 204"/>
                <a:gd name="T41" fmla="*/ 8 h 287"/>
                <a:gd name="T42" fmla="*/ 4 w 204"/>
                <a:gd name="T43" fmla="*/ 8 h 287"/>
                <a:gd name="T44" fmla="*/ 4 w 204"/>
                <a:gd name="T45" fmla="*/ 7 h 287"/>
                <a:gd name="T46" fmla="*/ 3 w 204"/>
                <a:gd name="T47" fmla="*/ 6 h 287"/>
                <a:gd name="T48" fmla="*/ 3 w 204"/>
                <a:gd name="T49" fmla="*/ 6 h 287"/>
                <a:gd name="T50" fmla="*/ 3 w 204"/>
                <a:gd name="T51" fmla="*/ 5 h 287"/>
                <a:gd name="T52" fmla="*/ 2 w 204"/>
                <a:gd name="T53" fmla="*/ 5 h 287"/>
                <a:gd name="T54" fmla="*/ 2 w 204"/>
                <a:gd name="T55" fmla="*/ 4 h 287"/>
                <a:gd name="T56" fmla="*/ 1 w 204"/>
                <a:gd name="T57" fmla="*/ 4 h 287"/>
                <a:gd name="T58" fmla="*/ 1 w 204"/>
                <a:gd name="T59" fmla="*/ 4 h 287"/>
                <a:gd name="T60" fmla="*/ 1 w 204"/>
                <a:gd name="T61" fmla="*/ 3 h 287"/>
                <a:gd name="T62" fmla="*/ 1 w 204"/>
                <a:gd name="T63" fmla="*/ 3 h 287"/>
                <a:gd name="T64" fmla="*/ 0 w 204"/>
                <a:gd name="T65" fmla="*/ 3 h 287"/>
                <a:gd name="T66" fmla="*/ 1 w 204"/>
                <a:gd name="T67" fmla="*/ 2 h 287"/>
                <a:gd name="T68" fmla="*/ 1 w 204"/>
                <a:gd name="T69" fmla="*/ 2 h 287"/>
                <a:gd name="T70" fmla="*/ 1 w 204"/>
                <a:gd name="T71" fmla="*/ 2 h 287"/>
                <a:gd name="T72" fmla="*/ 1 w 204"/>
                <a:gd name="T73" fmla="*/ 1 h 287"/>
                <a:gd name="T74" fmla="*/ 1 w 204"/>
                <a:gd name="T75" fmla="*/ 1 h 287"/>
                <a:gd name="T76" fmla="*/ 1 w 204"/>
                <a:gd name="T77" fmla="*/ 0 h 287"/>
                <a:gd name="T78" fmla="*/ 1 w 204"/>
                <a:gd name="T79" fmla="*/ 0 h 287"/>
                <a:gd name="T80" fmla="*/ 1 w 204"/>
                <a:gd name="T81" fmla="*/ 0 h 287"/>
                <a:gd name="T82" fmla="*/ 1 w 204"/>
                <a:gd name="T83" fmla="*/ 0 h 287"/>
                <a:gd name="T84" fmla="*/ 2 w 204"/>
                <a:gd name="T85" fmla="*/ 0 h 287"/>
                <a:gd name="T86" fmla="*/ 2 w 204"/>
                <a:gd name="T87" fmla="*/ 0 h 287"/>
                <a:gd name="T88" fmla="*/ 2 w 204"/>
                <a:gd name="T89" fmla="*/ 1 h 287"/>
                <a:gd name="T90" fmla="*/ 3 w 204"/>
                <a:gd name="T91" fmla="*/ 1 h 287"/>
                <a:gd name="T92" fmla="*/ 3 w 204"/>
                <a:gd name="T93" fmla="*/ 1 h 287"/>
                <a:gd name="T94" fmla="*/ 4 w 204"/>
                <a:gd name="T95" fmla="*/ 1 h 287"/>
                <a:gd name="T96" fmla="*/ 4 w 204"/>
                <a:gd name="T97" fmla="*/ 1 h 287"/>
                <a:gd name="T98" fmla="*/ 4 w 204"/>
                <a:gd name="T99" fmla="*/ 1 h 287"/>
                <a:gd name="T100" fmla="*/ 4 w 204"/>
                <a:gd name="T101" fmla="*/ 2 h 287"/>
                <a:gd name="T102" fmla="*/ 5 w 204"/>
                <a:gd name="T103" fmla="*/ 2 h 287"/>
                <a:gd name="T104" fmla="*/ 5 w 204"/>
                <a:gd name="T105" fmla="*/ 3 h 287"/>
                <a:gd name="T106" fmla="*/ 5 w 204"/>
                <a:gd name="T107" fmla="*/ 3 h 287"/>
                <a:gd name="T108" fmla="*/ 5 w 204"/>
                <a:gd name="T109" fmla="*/ 3 h 287"/>
                <a:gd name="T110" fmla="*/ 6 w 204"/>
                <a:gd name="T111" fmla="*/ 3 h 287"/>
                <a:gd name="T112" fmla="*/ 7 w 204"/>
                <a:gd name="T113" fmla="*/ 3 h 28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04" h="287">
                  <a:moveTo>
                    <a:pt x="204" y="119"/>
                  </a:moveTo>
                  <a:lnTo>
                    <a:pt x="191" y="124"/>
                  </a:lnTo>
                  <a:lnTo>
                    <a:pt x="179" y="132"/>
                  </a:lnTo>
                  <a:lnTo>
                    <a:pt x="167" y="141"/>
                  </a:lnTo>
                  <a:lnTo>
                    <a:pt x="156" y="151"/>
                  </a:lnTo>
                  <a:lnTo>
                    <a:pt x="146" y="164"/>
                  </a:lnTo>
                  <a:lnTo>
                    <a:pt x="137" y="179"/>
                  </a:lnTo>
                  <a:lnTo>
                    <a:pt x="130" y="194"/>
                  </a:lnTo>
                  <a:lnTo>
                    <a:pt x="126" y="211"/>
                  </a:lnTo>
                  <a:lnTo>
                    <a:pt x="125" y="217"/>
                  </a:lnTo>
                  <a:lnTo>
                    <a:pt x="123" y="222"/>
                  </a:lnTo>
                  <a:lnTo>
                    <a:pt x="122" y="227"/>
                  </a:lnTo>
                  <a:lnTo>
                    <a:pt x="122" y="233"/>
                  </a:lnTo>
                  <a:lnTo>
                    <a:pt x="122" y="246"/>
                  </a:lnTo>
                  <a:lnTo>
                    <a:pt x="123" y="260"/>
                  </a:lnTo>
                  <a:lnTo>
                    <a:pt x="126" y="273"/>
                  </a:lnTo>
                  <a:lnTo>
                    <a:pt x="130" y="287"/>
                  </a:lnTo>
                  <a:lnTo>
                    <a:pt x="125" y="286"/>
                  </a:lnTo>
                  <a:lnTo>
                    <a:pt x="118" y="285"/>
                  </a:lnTo>
                  <a:lnTo>
                    <a:pt x="111" y="286"/>
                  </a:lnTo>
                  <a:lnTo>
                    <a:pt x="105" y="287"/>
                  </a:lnTo>
                  <a:lnTo>
                    <a:pt x="103" y="265"/>
                  </a:lnTo>
                  <a:lnTo>
                    <a:pt x="98" y="242"/>
                  </a:lnTo>
                  <a:lnTo>
                    <a:pt x="89" y="220"/>
                  </a:lnTo>
                  <a:lnTo>
                    <a:pt x="79" y="200"/>
                  </a:lnTo>
                  <a:lnTo>
                    <a:pt x="65" y="181"/>
                  </a:lnTo>
                  <a:lnTo>
                    <a:pt x="50" y="166"/>
                  </a:lnTo>
                  <a:lnTo>
                    <a:pt x="34" y="156"/>
                  </a:lnTo>
                  <a:lnTo>
                    <a:pt x="16" y="149"/>
                  </a:lnTo>
                  <a:lnTo>
                    <a:pt x="19" y="135"/>
                  </a:lnTo>
                  <a:lnTo>
                    <a:pt x="17" y="121"/>
                  </a:lnTo>
                  <a:lnTo>
                    <a:pt x="12" y="110"/>
                  </a:lnTo>
                  <a:lnTo>
                    <a:pt x="0" y="103"/>
                  </a:lnTo>
                  <a:lnTo>
                    <a:pt x="6" y="95"/>
                  </a:lnTo>
                  <a:lnTo>
                    <a:pt x="13" y="83"/>
                  </a:lnTo>
                  <a:lnTo>
                    <a:pt x="19" y="69"/>
                  </a:lnTo>
                  <a:lnTo>
                    <a:pt x="23" y="54"/>
                  </a:lnTo>
                  <a:lnTo>
                    <a:pt x="27" y="40"/>
                  </a:lnTo>
                  <a:lnTo>
                    <a:pt x="27" y="26"/>
                  </a:lnTo>
                  <a:lnTo>
                    <a:pt x="24" y="12"/>
                  </a:lnTo>
                  <a:lnTo>
                    <a:pt x="19" y="0"/>
                  </a:lnTo>
                  <a:lnTo>
                    <a:pt x="28" y="8"/>
                  </a:lnTo>
                  <a:lnTo>
                    <a:pt x="38" y="18"/>
                  </a:lnTo>
                  <a:lnTo>
                    <a:pt x="49" y="27"/>
                  </a:lnTo>
                  <a:lnTo>
                    <a:pt x="61" y="34"/>
                  </a:lnTo>
                  <a:lnTo>
                    <a:pt x="74" y="41"/>
                  </a:lnTo>
                  <a:lnTo>
                    <a:pt x="90" y="45"/>
                  </a:lnTo>
                  <a:lnTo>
                    <a:pt x="106" y="46"/>
                  </a:lnTo>
                  <a:lnTo>
                    <a:pt x="126" y="45"/>
                  </a:lnTo>
                  <a:lnTo>
                    <a:pt x="126" y="59"/>
                  </a:lnTo>
                  <a:lnTo>
                    <a:pt x="127" y="74"/>
                  </a:lnTo>
                  <a:lnTo>
                    <a:pt x="130" y="89"/>
                  </a:lnTo>
                  <a:lnTo>
                    <a:pt x="136" y="103"/>
                  </a:lnTo>
                  <a:lnTo>
                    <a:pt x="146" y="114"/>
                  </a:lnTo>
                  <a:lnTo>
                    <a:pt x="160" y="121"/>
                  </a:lnTo>
                  <a:lnTo>
                    <a:pt x="180" y="124"/>
                  </a:lnTo>
                  <a:lnTo>
                    <a:pt x="204" y="119"/>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89" name="Freeform 320">
              <a:extLst>
                <a:ext uri="{FF2B5EF4-FFF2-40B4-BE49-F238E27FC236}">
                  <a16:creationId xmlns:a16="http://schemas.microsoft.com/office/drawing/2014/main" xmlns="" id="{C71B208A-490F-4D3F-904B-65D5B67F35BC}"/>
                </a:ext>
              </a:extLst>
            </p:cNvPr>
            <p:cNvSpPr>
              <a:spLocks/>
            </p:cNvSpPr>
            <p:nvPr/>
          </p:nvSpPr>
          <p:spPr bwMode="auto">
            <a:xfrm>
              <a:off x="2117" y="1212"/>
              <a:ext cx="114" cy="134"/>
            </a:xfrm>
            <a:custGeom>
              <a:avLst/>
              <a:gdLst>
                <a:gd name="T0" fmla="*/ 3 w 228"/>
                <a:gd name="T1" fmla="*/ 2 h 267"/>
                <a:gd name="T2" fmla="*/ 3 w 228"/>
                <a:gd name="T3" fmla="*/ 2 h 267"/>
                <a:gd name="T4" fmla="*/ 4 w 228"/>
                <a:gd name="T5" fmla="*/ 2 h 267"/>
                <a:gd name="T6" fmla="*/ 4 w 228"/>
                <a:gd name="T7" fmla="*/ 2 h 267"/>
                <a:gd name="T8" fmla="*/ 5 w 228"/>
                <a:gd name="T9" fmla="*/ 2 h 267"/>
                <a:gd name="T10" fmla="*/ 5 w 228"/>
                <a:gd name="T11" fmla="*/ 2 h 267"/>
                <a:gd name="T12" fmla="*/ 6 w 228"/>
                <a:gd name="T13" fmla="*/ 2 h 267"/>
                <a:gd name="T14" fmla="*/ 6 w 228"/>
                <a:gd name="T15" fmla="*/ 2 h 267"/>
                <a:gd name="T16" fmla="*/ 7 w 228"/>
                <a:gd name="T17" fmla="*/ 1 h 267"/>
                <a:gd name="T18" fmla="*/ 7 w 228"/>
                <a:gd name="T19" fmla="*/ 1 h 267"/>
                <a:gd name="T20" fmla="*/ 8 w 228"/>
                <a:gd name="T21" fmla="*/ 1 h 267"/>
                <a:gd name="T22" fmla="*/ 8 w 228"/>
                <a:gd name="T23" fmla="*/ 1 h 267"/>
                <a:gd name="T24" fmla="*/ 7 w 228"/>
                <a:gd name="T25" fmla="*/ 1 h 267"/>
                <a:gd name="T26" fmla="*/ 7 w 228"/>
                <a:gd name="T27" fmla="*/ 2 h 267"/>
                <a:gd name="T28" fmla="*/ 6 w 228"/>
                <a:gd name="T29" fmla="*/ 3 h 267"/>
                <a:gd name="T30" fmla="*/ 6 w 228"/>
                <a:gd name="T31" fmla="*/ 4 h 267"/>
                <a:gd name="T32" fmla="*/ 6 w 228"/>
                <a:gd name="T33" fmla="*/ 5 h 267"/>
                <a:gd name="T34" fmla="*/ 6 w 228"/>
                <a:gd name="T35" fmla="*/ 5 h 267"/>
                <a:gd name="T36" fmla="*/ 6 w 228"/>
                <a:gd name="T37" fmla="*/ 6 h 267"/>
                <a:gd name="T38" fmla="*/ 6 w 228"/>
                <a:gd name="T39" fmla="*/ 6 h 267"/>
                <a:gd name="T40" fmla="*/ 5 w 228"/>
                <a:gd name="T41" fmla="*/ 6 h 267"/>
                <a:gd name="T42" fmla="*/ 5 w 228"/>
                <a:gd name="T43" fmla="*/ 8 h 267"/>
                <a:gd name="T44" fmla="*/ 5 w 228"/>
                <a:gd name="T45" fmla="*/ 8 h 267"/>
                <a:gd name="T46" fmla="*/ 4 w 228"/>
                <a:gd name="T47" fmla="*/ 8 h 267"/>
                <a:gd name="T48" fmla="*/ 3 w 228"/>
                <a:gd name="T49" fmla="*/ 8 h 267"/>
                <a:gd name="T50" fmla="*/ 2 w 228"/>
                <a:gd name="T51" fmla="*/ 8 h 267"/>
                <a:gd name="T52" fmla="*/ 2 w 228"/>
                <a:gd name="T53" fmla="*/ 8 h 267"/>
                <a:gd name="T54" fmla="*/ 2 w 228"/>
                <a:gd name="T55" fmla="*/ 7 h 267"/>
                <a:gd name="T56" fmla="*/ 1 w 228"/>
                <a:gd name="T57" fmla="*/ 7 h 267"/>
                <a:gd name="T58" fmla="*/ 1 w 228"/>
                <a:gd name="T59" fmla="*/ 6 h 267"/>
                <a:gd name="T60" fmla="*/ 1 w 228"/>
                <a:gd name="T61" fmla="*/ 5 h 267"/>
                <a:gd name="T62" fmla="*/ 1 w 228"/>
                <a:gd name="T63" fmla="*/ 4 h 267"/>
                <a:gd name="T64" fmla="*/ 1 w 228"/>
                <a:gd name="T65" fmla="*/ 3 h 267"/>
                <a:gd name="T66" fmla="*/ 2 w 228"/>
                <a:gd name="T67" fmla="*/ 3 h 267"/>
                <a:gd name="T68" fmla="*/ 2 w 228"/>
                <a:gd name="T69" fmla="*/ 3 h 267"/>
                <a:gd name="T70" fmla="*/ 3 w 228"/>
                <a:gd name="T71" fmla="*/ 2 h 26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28" h="267">
                  <a:moveTo>
                    <a:pt x="76" y="52"/>
                  </a:moveTo>
                  <a:lnTo>
                    <a:pt x="83" y="53"/>
                  </a:lnTo>
                  <a:lnTo>
                    <a:pt x="89" y="54"/>
                  </a:lnTo>
                  <a:lnTo>
                    <a:pt x="96" y="55"/>
                  </a:lnTo>
                  <a:lnTo>
                    <a:pt x="103" y="55"/>
                  </a:lnTo>
                  <a:lnTo>
                    <a:pt x="110" y="56"/>
                  </a:lnTo>
                  <a:lnTo>
                    <a:pt x="116" y="56"/>
                  </a:lnTo>
                  <a:lnTo>
                    <a:pt x="125" y="56"/>
                  </a:lnTo>
                  <a:lnTo>
                    <a:pt x="131" y="56"/>
                  </a:lnTo>
                  <a:lnTo>
                    <a:pt x="139" y="56"/>
                  </a:lnTo>
                  <a:lnTo>
                    <a:pt x="146" y="55"/>
                  </a:lnTo>
                  <a:lnTo>
                    <a:pt x="153" y="53"/>
                  </a:lnTo>
                  <a:lnTo>
                    <a:pt x="161" y="52"/>
                  </a:lnTo>
                  <a:lnTo>
                    <a:pt x="171" y="48"/>
                  </a:lnTo>
                  <a:lnTo>
                    <a:pt x="180" y="45"/>
                  </a:lnTo>
                  <a:lnTo>
                    <a:pt x="188" y="39"/>
                  </a:lnTo>
                  <a:lnTo>
                    <a:pt x="196" y="33"/>
                  </a:lnTo>
                  <a:lnTo>
                    <a:pt x="204" y="26"/>
                  </a:lnTo>
                  <a:lnTo>
                    <a:pt x="212" y="19"/>
                  </a:lnTo>
                  <a:lnTo>
                    <a:pt x="220" y="10"/>
                  </a:lnTo>
                  <a:lnTo>
                    <a:pt x="227" y="0"/>
                  </a:lnTo>
                  <a:lnTo>
                    <a:pt x="228" y="3"/>
                  </a:lnTo>
                  <a:lnTo>
                    <a:pt x="228" y="5"/>
                  </a:lnTo>
                  <a:lnTo>
                    <a:pt x="228" y="9"/>
                  </a:lnTo>
                  <a:lnTo>
                    <a:pt x="228" y="12"/>
                  </a:lnTo>
                  <a:lnTo>
                    <a:pt x="218" y="24"/>
                  </a:lnTo>
                  <a:lnTo>
                    <a:pt x="209" y="37"/>
                  </a:lnTo>
                  <a:lnTo>
                    <a:pt x="200" y="50"/>
                  </a:lnTo>
                  <a:lnTo>
                    <a:pt x="194" y="64"/>
                  </a:lnTo>
                  <a:lnTo>
                    <a:pt x="189" y="79"/>
                  </a:lnTo>
                  <a:lnTo>
                    <a:pt x="186" y="94"/>
                  </a:lnTo>
                  <a:lnTo>
                    <a:pt x="186" y="110"/>
                  </a:lnTo>
                  <a:lnTo>
                    <a:pt x="187" y="125"/>
                  </a:lnTo>
                  <a:lnTo>
                    <a:pt x="188" y="136"/>
                  </a:lnTo>
                  <a:lnTo>
                    <a:pt x="190" y="145"/>
                  </a:lnTo>
                  <a:lnTo>
                    <a:pt x="191" y="154"/>
                  </a:lnTo>
                  <a:lnTo>
                    <a:pt x="191" y="162"/>
                  </a:lnTo>
                  <a:lnTo>
                    <a:pt x="184" y="161"/>
                  </a:lnTo>
                  <a:lnTo>
                    <a:pt x="176" y="164"/>
                  </a:lnTo>
                  <a:lnTo>
                    <a:pt x="167" y="169"/>
                  </a:lnTo>
                  <a:lnTo>
                    <a:pt x="158" y="178"/>
                  </a:lnTo>
                  <a:lnTo>
                    <a:pt x="150" y="191"/>
                  </a:lnTo>
                  <a:lnTo>
                    <a:pt x="144" y="206"/>
                  </a:lnTo>
                  <a:lnTo>
                    <a:pt x="141" y="226"/>
                  </a:lnTo>
                  <a:lnTo>
                    <a:pt x="142" y="247"/>
                  </a:lnTo>
                  <a:lnTo>
                    <a:pt x="133" y="239"/>
                  </a:lnTo>
                  <a:lnTo>
                    <a:pt x="119" y="235"/>
                  </a:lnTo>
                  <a:lnTo>
                    <a:pt x="104" y="231"/>
                  </a:lnTo>
                  <a:lnTo>
                    <a:pt x="88" y="231"/>
                  </a:lnTo>
                  <a:lnTo>
                    <a:pt x="73" y="235"/>
                  </a:lnTo>
                  <a:lnTo>
                    <a:pt x="59" y="242"/>
                  </a:lnTo>
                  <a:lnTo>
                    <a:pt x="47" y="252"/>
                  </a:lnTo>
                  <a:lnTo>
                    <a:pt x="40" y="267"/>
                  </a:lnTo>
                  <a:lnTo>
                    <a:pt x="40" y="253"/>
                  </a:lnTo>
                  <a:lnTo>
                    <a:pt x="39" y="238"/>
                  </a:lnTo>
                  <a:lnTo>
                    <a:pt x="37" y="223"/>
                  </a:lnTo>
                  <a:lnTo>
                    <a:pt x="32" y="208"/>
                  </a:lnTo>
                  <a:lnTo>
                    <a:pt x="28" y="194"/>
                  </a:lnTo>
                  <a:lnTo>
                    <a:pt x="20" y="182"/>
                  </a:lnTo>
                  <a:lnTo>
                    <a:pt x="12" y="174"/>
                  </a:lnTo>
                  <a:lnTo>
                    <a:pt x="0" y="170"/>
                  </a:lnTo>
                  <a:lnTo>
                    <a:pt x="13" y="152"/>
                  </a:lnTo>
                  <a:lnTo>
                    <a:pt x="21" y="130"/>
                  </a:lnTo>
                  <a:lnTo>
                    <a:pt x="23" y="109"/>
                  </a:lnTo>
                  <a:lnTo>
                    <a:pt x="19" y="95"/>
                  </a:lnTo>
                  <a:lnTo>
                    <a:pt x="28" y="93"/>
                  </a:lnTo>
                  <a:lnTo>
                    <a:pt x="36" y="90"/>
                  </a:lnTo>
                  <a:lnTo>
                    <a:pt x="45" y="85"/>
                  </a:lnTo>
                  <a:lnTo>
                    <a:pt x="53" y="80"/>
                  </a:lnTo>
                  <a:lnTo>
                    <a:pt x="61" y="75"/>
                  </a:lnTo>
                  <a:lnTo>
                    <a:pt x="67" y="68"/>
                  </a:lnTo>
                  <a:lnTo>
                    <a:pt x="73" y="61"/>
                  </a:lnTo>
                  <a:lnTo>
                    <a:pt x="76" y="52"/>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90" name="Freeform 321">
              <a:extLst>
                <a:ext uri="{FF2B5EF4-FFF2-40B4-BE49-F238E27FC236}">
                  <a16:creationId xmlns:a16="http://schemas.microsoft.com/office/drawing/2014/main" xmlns="" id="{34EF0C67-8E95-4230-9375-FC5E15795E45}"/>
                </a:ext>
              </a:extLst>
            </p:cNvPr>
            <p:cNvSpPr>
              <a:spLocks/>
            </p:cNvSpPr>
            <p:nvPr/>
          </p:nvSpPr>
          <p:spPr bwMode="auto">
            <a:xfrm>
              <a:off x="2213" y="989"/>
              <a:ext cx="72" cy="100"/>
            </a:xfrm>
            <a:custGeom>
              <a:avLst/>
              <a:gdLst>
                <a:gd name="T0" fmla="*/ 4 w 142"/>
                <a:gd name="T1" fmla="*/ 6 h 200"/>
                <a:gd name="T2" fmla="*/ 4 w 142"/>
                <a:gd name="T3" fmla="*/ 7 h 200"/>
                <a:gd name="T4" fmla="*/ 4 w 142"/>
                <a:gd name="T5" fmla="*/ 6 h 200"/>
                <a:gd name="T6" fmla="*/ 3 w 142"/>
                <a:gd name="T7" fmla="*/ 6 h 200"/>
                <a:gd name="T8" fmla="*/ 3 w 142"/>
                <a:gd name="T9" fmla="*/ 5 h 200"/>
                <a:gd name="T10" fmla="*/ 3 w 142"/>
                <a:gd name="T11" fmla="*/ 5 h 200"/>
                <a:gd name="T12" fmla="*/ 2 w 142"/>
                <a:gd name="T13" fmla="*/ 5 h 200"/>
                <a:gd name="T14" fmla="*/ 2 w 142"/>
                <a:gd name="T15" fmla="*/ 5 h 200"/>
                <a:gd name="T16" fmla="*/ 2 w 142"/>
                <a:gd name="T17" fmla="*/ 5 h 200"/>
                <a:gd name="T18" fmla="*/ 2 w 142"/>
                <a:gd name="T19" fmla="*/ 5 h 200"/>
                <a:gd name="T20" fmla="*/ 2 w 142"/>
                <a:gd name="T21" fmla="*/ 5 h 200"/>
                <a:gd name="T22" fmla="*/ 2 w 142"/>
                <a:gd name="T23" fmla="*/ 5 h 200"/>
                <a:gd name="T24" fmla="*/ 3 w 142"/>
                <a:gd name="T25" fmla="*/ 5 h 200"/>
                <a:gd name="T26" fmla="*/ 3 w 142"/>
                <a:gd name="T27" fmla="*/ 5 h 200"/>
                <a:gd name="T28" fmla="*/ 3 w 142"/>
                <a:gd name="T29" fmla="*/ 4 h 200"/>
                <a:gd name="T30" fmla="*/ 3 w 142"/>
                <a:gd name="T31" fmla="*/ 4 h 200"/>
                <a:gd name="T32" fmla="*/ 2 w 142"/>
                <a:gd name="T33" fmla="*/ 4 h 200"/>
                <a:gd name="T34" fmla="*/ 2 w 142"/>
                <a:gd name="T35" fmla="*/ 3 h 200"/>
                <a:gd name="T36" fmla="*/ 1 w 142"/>
                <a:gd name="T37" fmla="*/ 3 h 200"/>
                <a:gd name="T38" fmla="*/ 1 w 142"/>
                <a:gd name="T39" fmla="*/ 3 h 200"/>
                <a:gd name="T40" fmla="*/ 1 w 142"/>
                <a:gd name="T41" fmla="*/ 3 h 200"/>
                <a:gd name="T42" fmla="*/ 1 w 142"/>
                <a:gd name="T43" fmla="*/ 2 h 200"/>
                <a:gd name="T44" fmla="*/ 1 w 142"/>
                <a:gd name="T45" fmla="*/ 3 h 200"/>
                <a:gd name="T46" fmla="*/ 1 w 142"/>
                <a:gd name="T47" fmla="*/ 3 h 200"/>
                <a:gd name="T48" fmla="*/ 2 w 142"/>
                <a:gd name="T49" fmla="*/ 3 h 200"/>
                <a:gd name="T50" fmla="*/ 2 w 142"/>
                <a:gd name="T51" fmla="*/ 3 h 200"/>
                <a:gd name="T52" fmla="*/ 3 w 142"/>
                <a:gd name="T53" fmla="*/ 3 h 200"/>
                <a:gd name="T54" fmla="*/ 2 w 142"/>
                <a:gd name="T55" fmla="*/ 2 h 200"/>
                <a:gd name="T56" fmla="*/ 2 w 142"/>
                <a:gd name="T57" fmla="*/ 1 h 200"/>
                <a:gd name="T58" fmla="*/ 2 w 142"/>
                <a:gd name="T59" fmla="*/ 1 h 200"/>
                <a:gd name="T60" fmla="*/ 1 w 142"/>
                <a:gd name="T61" fmla="*/ 1 h 200"/>
                <a:gd name="T62" fmla="*/ 2 w 142"/>
                <a:gd name="T63" fmla="*/ 1 h 200"/>
                <a:gd name="T64" fmla="*/ 2 w 142"/>
                <a:gd name="T65" fmla="*/ 1 h 200"/>
                <a:gd name="T66" fmla="*/ 2 w 142"/>
                <a:gd name="T67" fmla="*/ 2 h 200"/>
                <a:gd name="T68" fmla="*/ 3 w 142"/>
                <a:gd name="T69" fmla="*/ 2 h 200"/>
                <a:gd name="T70" fmla="*/ 3 w 142"/>
                <a:gd name="T71" fmla="*/ 3 h 200"/>
                <a:gd name="T72" fmla="*/ 3 w 142"/>
                <a:gd name="T73" fmla="*/ 3 h 200"/>
                <a:gd name="T74" fmla="*/ 4 w 142"/>
                <a:gd name="T75" fmla="*/ 2 h 200"/>
                <a:gd name="T76" fmla="*/ 4 w 142"/>
                <a:gd name="T77" fmla="*/ 1 h 200"/>
                <a:gd name="T78" fmla="*/ 4 w 142"/>
                <a:gd name="T79" fmla="*/ 1 h 200"/>
                <a:gd name="T80" fmla="*/ 4 w 142"/>
                <a:gd name="T81" fmla="*/ 2 h 200"/>
                <a:gd name="T82" fmla="*/ 4 w 142"/>
                <a:gd name="T83" fmla="*/ 3 h 200"/>
                <a:gd name="T84" fmla="*/ 3 w 142"/>
                <a:gd name="T85" fmla="*/ 4 h 200"/>
                <a:gd name="T86" fmla="*/ 4 w 142"/>
                <a:gd name="T87" fmla="*/ 5 h 200"/>
                <a:gd name="T88" fmla="*/ 4 w 142"/>
                <a:gd name="T89" fmla="*/ 5 h 200"/>
                <a:gd name="T90" fmla="*/ 4 w 142"/>
                <a:gd name="T91" fmla="*/ 5 h 200"/>
                <a:gd name="T92" fmla="*/ 4 w 142"/>
                <a:gd name="T93" fmla="*/ 4 h 200"/>
                <a:gd name="T94" fmla="*/ 5 w 142"/>
                <a:gd name="T95" fmla="*/ 4 h 200"/>
                <a:gd name="T96" fmla="*/ 5 w 142"/>
                <a:gd name="T97" fmla="*/ 4 h 200"/>
                <a:gd name="T98" fmla="*/ 5 w 142"/>
                <a:gd name="T99" fmla="*/ 4 h 200"/>
                <a:gd name="T100" fmla="*/ 5 w 142"/>
                <a:gd name="T101" fmla="*/ 4 h 200"/>
                <a:gd name="T102" fmla="*/ 5 w 142"/>
                <a:gd name="T103" fmla="*/ 4 h 200"/>
                <a:gd name="T104" fmla="*/ 4 w 142"/>
                <a:gd name="T105" fmla="*/ 5 h 200"/>
                <a:gd name="T106" fmla="*/ 4 w 142"/>
                <a:gd name="T107" fmla="*/ 5 h 200"/>
                <a:gd name="T108" fmla="*/ 4 w 142"/>
                <a:gd name="T109" fmla="*/ 6 h 200"/>
                <a:gd name="T110" fmla="*/ 4 w 142"/>
                <a:gd name="T111" fmla="*/ 6 h 2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42" h="200">
                  <a:moveTo>
                    <a:pt x="115" y="178"/>
                  </a:moveTo>
                  <a:lnTo>
                    <a:pt x="114" y="184"/>
                  </a:lnTo>
                  <a:lnTo>
                    <a:pt x="112" y="189"/>
                  </a:lnTo>
                  <a:lnTo>
                    <a:pt x="111" y="194"/>
                  </a:lnTo>
                  <a:lnTo>
                    <a:pt x="111" y="200"/>
                  </a:lnTo>
                  <a:lnTo>
                    <a:pt x="104" y="189"/>
                  </a:lnTo>
                  <a:lnTo>
                    <a:pt x="99" y="175"/>
                  </a:lnTo>
                  <a:lnTo>
                    <a:pt x="93" y="162"/>
                  </a:lnTo>
                  <a:lnTo>
                    <a:pt x="91" y="154"/>
                  </a:lnTo>
                  <a:lnTo>
                    <a:pt x="86" y="152"/>
                  </a:lnTo>
                  <a:lnTo>
                    <a:pt x="80" y="149"/>
                  </a:lnTo>
                  <a:lnTo>
                    <a:pt x="73" y="146"/>
                  </a:lnTo>
                  <a:lnTo>
                    <a:pt x="66" y="144"/>
                  </a:lnTo>
                  <a:lnTo>
                    <a:pt x="59" y="141"/>
                  </a:lnTo>
                  <a:lnTo>
                    <a:pt x="53" y="139"/>
                  </a:lnTo>
                  <a:lnTo>
                    <a:pt x="47" y="137"/>
                  </a:lnTo>
                  <a:lnTo>
                    <a:pt x="41" y="137"/>
                  </a:lnTo>
                  <a:lnTo>
                    <a:pt x="40" y="136"/>
                  </a:lnTo>
                  <a:lnTo>
                    <a:pt x="39" y="133"/>
                  </a:lnTo>
                  <a:lnTo>
                    <a:pt x="36" y="132"/>
                  </a:lnTo>
                  <a:lnTo>
                    <a:pt x="35" y="131"/>
                  </a:lnTo>
                  <a:lnTo>
                    <a:pt x="40" y="131"/>
                  </a:lnTo>
                  <a:lnTo>
                    <a:pt x="47" y="132"/>
                  </a:lnTo>
                  <a:lnTo>
                    <a:pt x="55" y="133"/>
                  </a:lnTo>
                  <a:lnTo>
                    <a:pt x="64" y="133"/>
                  </a:lnTo>
                  <a:lnTo>
                    <a:pt x="72" y="134"/>
                  </a:lnTo>
                  <a:lnTo>
                    <a:pt x="79" y="136"/>
                  </a:lnTo>
                  <a:lnTo>
                    <a:pt x="85" y="137"/>
                  </a:lnTo>
                  <a:lnTo>
                    <a:pt x="88" y="138"/>
                  </a:lnTo>
                  <a:lnTo>
                    <a:pt x="85" y="126"/>
                  </a:lnTo>
                  <a:lnTo>
                    <a:pt x="81" y="117"/>
                  </a:lnTo>
                  <a:lnTo>
                    <a:pt x="78" y="110"/>
                  </a:lnTo>
                  <a:lnTo>
                    <a:pt x="74" y="104"/>
                  </a:lnTo>
                  <a:lnTo>
                    <a:pt x="63" y="100"/>
                  </a:lnTo>
                  <a:lnTo>
                    <a:pt x="53" y="95"/>
                  </a:lnTo>
                  <a:lnTo>
                    <a:pt x="42" y="91"/>
                  </a:lnTo>
                  <a:lnTo>
                    <a:pt x="33" y="85"/>
                  </a:lnTo>
                  <a:lnTo>
                    <a:pt x="25" y="79"/>
                  </a:lnTo>
                  <a:lnTo>
                    <a:pt x="17" y="74"/>
                  </a:lnTo>
                  <a:lnTo>
                    <a:pt x="10" y="72"/>
                  </a:lnTo>
                  <a:lnTo>
                    <a:pt x="5" y="70"/>
                  </a:lnTo>
                  <a:lnTo>
                    <a:pt x="2" y="68"/>
                  </a:lnTo>
                  <a:lnTo>
                    <a:pt x="0" y="65"/>
                  </a:lnTo>
                  <a:lnTo>
                    <a:pt x="1" y="64"/>
                  </a:lnTo>
                  <a:lnTo>
                    <a:pt x="6" y="65"/>
                  </a:lnTo>
                  <a:lnTo>
                    <a:pt x="12" y="68"/>
                  </a:lnTo>
                  <a:lnTo>
                    <a:pt x="19" y="71"/>
                  </a:lnTo>
                  <a:lnTo>
                    <a:pt x="27" y="76"/>
                  </a:lnTo>
                  <a:lnTo>
                    <a:pt x="36" y="79"/>
                  </a:lnTo>
                  <a:lnTo>
                    <a:pt x="47" y="84"/>
                  </a:lnTo>
                  <a:lnTo>
                    <a:pt x="56" y="87"/>
                  </a:lnTo>
                  <a:lnTo>
                    <a:pt x="64" y="91"/>
                  </a:lnTo>
                  <a:lnTo>
                    <a:pt x="72" y="92"/>
                  </a:lnTo>
                  <a:lnTo>
                    <a:pt x="71" y="84"/>
                  </a:lnTo>
                  <a:lnTo>
                    <a:pt x="68" y="72"/>
                  </a:lnTo>
                  <a:lnTo>
                    <a:pt x="62" y="58"/>
                  </a:lnTo>
                  <a:lnTo>
                    <a:pt x="56" y="46"/>
                  </a:lnTo>
                  <a:lnTo>
                    <a:pt x="49" y="32"/>
                  </a:lnTo>
                  <a:lnTo>
                    <a:pt x="42" y="20"/>
                  </a:lnTo>
                  <a:lnTo>
                    <a:pt x="36" y="12"/>
                  </a:lnTo>
                  <a:lnTo>
                    <a:pt x="33" y="7"/>
                  </a:lnTo>
                  <a:lnTo>
                    <a:pt x="30" y="2"/>
                  </a:lnTo>
                  <a:lnTo>
                    <a:pt x="31" y="0"/>
                  </a:lnTo>
                  <a:lnTo>
                    <a:pt x="36" y="2"/>
                  </a:lnTo>
                  <a:lnTo>
                    <a:pt x="43" y="9"/>
                  </a:lnTo>
                  <a:lnTo>
                    <a:pt x="48" y="15"/>
                  </a:lnTo>
                  <a:lnTo>
                    <a:pt x="54" y="24"/>
                  </a:lnTo>
                  <a:lnTo>
                    <a:pt x="59" y="34"/>
                  </a:lnTo>
                  <a:lnTo>
                    <a:pt x="66" y="45"/>
                  </a:lnTo>
                  <a:lnTo>
                    <a:pt x="72" y="56"/>
                  </a:lnTo>
                  <a:lnTo>
                    <a:pt x="77" y="66"/>
                  </a:lnTo>
                  <a:lnTo>
                    <a:pt x="80" y="77"/>
                  </a:lnTo>
                  <a:lnTo>
                    <a:pt x="82" y="84"/>
                  </a:lnTo>
                  <a:lnTo>
                    <a:pt x="92" y="73"/>
                  </a:lnTo>
                  <a:lnTo>
                    <a:pt x="100" y="56"/>
                  </a:lnTo>
                  <a:lnTo>
                    <a:pt x="104" y="39"/>
                  </a:lnTo>
                  <a:lnTo>
                    <a:pt x="107" y="26"/>
                  </a:lnTo>
                  <a:lnTo>
                    <a:pt x="107" y="20"/>
                  </a:lnTo>
                  <a:lnTo>
                    <a:pt x="108" y="19"/>
                  </a:lnTo>
                  <a:lnTo>
                    <a:pt x="109" y="24"/>
                  </a:lnTo>
                  <a:lnTo>
                    <a:pt x="110" y="31"/>
                  </a:lnTo>
                  <a:lnTo>
                    <a:pt x="110" y="43"/>
                  </a:lnTo>
                  <a:lnTo>
                    <a:pt x="108" y="63"/>
                  </a:lnTo>
                  <a:lnTo>
                    <a:pt x="102" y="83"/>
                  </a:lnTo>
                  <a:lnTo>
                    <a:pt x="88" y="100"/>
                  </a:lnTo>
                  <a:lnTo>
                    <a:pt x="94" y="111"/>
                  </a:lnTo>
                  <a:lnTo>
                    <a:pt x="97" y="122"/>
                  </a:lnTo>
                  <a:lnTo>
                    <a:pt x="99" y="131"/>
                  </a:lnTo>
                  <a:lnTo>
                    <a:pt x="100" y="138"/>
                  </a:lnTo>
                  <a:lnTo>
                    <a:pt x="106" y="136"/>
                  </a:lnTo>
                  <a:lnTo>
                    <a:pt x="111" y="132"/>
                  </a:lnTo>
                  <a:lnTo>
                    <a:pt x="116" y="129"/>
                  </a:lnTo>
                  <a:lnTo>
                    <a:pt x="120" y="125"/>
                  </a:lnTo>
                  <a:lnTo>
                    <a:pt x="125" y="122"/>
                  </a:lnTo>
                  <a:lnTo>
                    <a:pt x="129" y="117"/>
                  </a:lnTo>
                  <a:lnTo>
                    <a:pt x="132" y="113"/>
                  </a:lnTo>
                  <a:lnTo>
                    <a:pt x="134" y="107"/>
                  </a:lnTo>
                  <a:lnTo>
                    <a:pt x="138" y="101"/>
                  </a:lnTo>
                  <a:lnTo>
                    <a:pt x="141" y="100"/>
                  </a:lnTo>
                  <a:lnTo>
                    <a:pt x="142" y="103"/>
                  </a:lnTo>
                  <a:lnTo>
                    <a:pt x="142" y="110"/>
                  </a:lnTo>
                  <a:lnTo>
                    <a:pt x="140" y="115"/>
                  </a:lnTo>
                  <a:lnTo>
                    <a:pt x="137" y="121"/>
                  </a:lnTo>
                  <a:lnTo>
                    <a:pt x="132" y="127"/>
                  </a:lnTo>
                  <a:lnTo>
                    <a:pt x="127" y="134"/>
                  </a:lnTo>
                  <a:lnTo>
                    <a:pt x="122" y="140"/>
                  </a:lnTo>
                  <a:lnTo>
                    <a:pt x="116" y="146"/>
                  </a:lnTo>
                  <a:lnTo>
                    <a:pt x="110" y="151"/>
                  </a:lnTo>
                  <a:lnTo>
                    <a:pt x="106" y="153"/>
                  </a:lnTo>
                  <a:lnTo>
                    <a:pt x="108" y="161"/>
                  </a:lnTo>
                  <a:lnTo>
                    <a:pt x="110" y="167"/>
                  </a:lnTo>
                  <a:lnTo>
                    <a:pt x="112" y="174"/>
                  </a:lnTo>
                  <a:lnTo>
                    <a:pt x="115" y="178"/>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91" name="Freeform 322">
              <a:extLst>
                <a:ext uri="{FF2B5EF4-FFF2-40B4-BE49-F238E27FC236}">
                  <a16:creationId xmlns:a16="http://schemas.microsoft.com/office/drawing/2014/main" xmlns="" id="{FF3A0D36-C35E-46F9-9522-96F15BF9A50F}"/>
                </a:ext>
              </a:extLst>
            </p:cNvPr>
            <p:cNvSpPr>
              <a:spLocks/>
            </p:cNvSpPr>
            <p:nvPr/>
          </p:nvSpPr>
          <p:spPr bwMode="auto">
            <a:xfrm>
              <a:off x="2127" y="1238"/>
              <a:ext cx="70" cy="91"/>
            </a:xfrm>
            <a:custGeom>
              <a:avLst/>
              <a:gdLst>
                <a:gd name="T0" fmla="*/ 5 w 140"/>
                <a:gd name="T1" fmla="*/ 1 h 180"/>
                <a:gd name="T2" fmla="*/ 4 w 140"/>
                <a:gd name="T3" fmla="*/ 1 h 180"/>
                <a:gd name="T4" fmla="*/ 4 w 140"/>
                <a:gd name="T5" fmla="*/ 1 h 180"/>
                <a:gd name="T6" fmla="*/ 4 w 140"/>
                <a:gd name="T7" fmla="*/ 1 h 180"/>
                <a:gd name="T8" fmla="*/ 3 w 140"/>
                <a:gd name="T9" fmla="*/ 2 h 180"/>
                <a:gd name="T10" fmla="*/ 2 w 140"/>
                <a:gd name="T11" fmla="*/ 2 h 180"/>
                <a:gd name="T12" fmla="*/ 2 w 140"/>
                <a:gd name="T13" fmla="*/ 2 h 180"/>
                <a:gd name="T14" fmla="*/ 1 w 140"/>
                <a:gd name="T15" fmla="*/ 2 h 180"/>
                <a:gd name="T16" fmla="*/ 1 w 140"/>
                <a:gd name="T17" fmla="*/ 2 h 180"/>
                <a:gd name="T18" fmla="*/ 1 w 140"/>
                <a:gd name="T19" fmla="*/ 2 h 180"/>
                <a:gd name="T20" fmla="*/ 1 w 140"/>
                <a:gd name="T21" fmla="*/ 2 h 180"/>
                <a:gd name="T22" fmla="*/ 2 w 140"/>
                <a:gd name="T23" fmla="*/ 2 h 180"/>
                <a:gd name="T24" fmla="*/ 2 w 140"/>
                <a:gd name="T25" fmla="*/ 2 h 180"/>
                <a:gd name="T26" fmla="*/ 3 w 140"/>
                <a:gd name="T27" fmla="*/ 2 h 180"/>
                <a:gd name="T28" fmla="*/ 3 w 140"/>
                <a:gd name="T29" fmla="*/ 2 h 180"/>
                <a:gd name="T30" fmla="*/ 3 w 140"/>
                <a:gd name="T31" fmla="*/ 3 h 180"/>
                <a:gd name="T32" fmla="*/ 2 w 140"/>
                <a:gd name="T33" fmla="*/ 3 h 180"/>
                <a:gd name="T34" fmla="*/ 2 w 140"/>
                <a:gd name="T35" fmla="*/ 3 h 180"/>
                <a:gd name="T36" fmla="*/ 1 w 140"/>
                <a:gd name="T37" fmla="*/ 4 h 180"/>
                <a:gd name="T38" fmla="*/ 1 w 140"/>
                <a:gd name="T39" fmla="*/ 4 h 180"/>
                <a:gd name="T40" fmla="*/ 1 w 140"/>
                <a:gd name="T41" fmla="*/ 4 h 180"/>
                <a:gd name="T42" fmla="*/ 1 w 140"/>
                <a:gd name="T43" fmla="*/ 4 h 180"/>
                <a:gd name="T44" fmla="*/ 1 w 140"/>
                <a:gd name="T45" fmla="*/ 4 h 180"/>
                <a:gd name="T46" fmla="*/ 1 w 140"/>
                <a:gd name="T47" fmla="*/ 4 h 180"/>
                <a:gd name="T48" fmla="*/ 2 w 140"/>
                <a:gd name="T49" fmla="*/ 4 h 180"/>
                <a:gd name="T50" fmla="*/ 2 w 140"/>
                <a:gd name="T51" fmla="*/ 4 h 180"/>
                <a:gd name="T52" fmla="*/ 2 w 140"/>
                <a:gd name="T53" fmla="*/ 4 h 180"/>
                <a:gd name="T54" fmla="*/ 2 w 140"/>
                <a:gd name="T55" fmla="*/ 5 h 180"/>
                <a:gd name="T56" fmla="*/ 2 w 140"/>
                <a:gd name="T57" fmla="*/ 6 h 180"/>
                <a:gd name="T58" fmla="*/ 2 w 140"/>
                <a:gd name="T59" fmla="*/ 5 h 180"/>
                <a:gd name="T60" fmla="*/ 2 w 140"/>
                <a:gd name="T61" fmla="*/ 5 h 180"/>
                <a:gd name="T62" fmla="*/ 2 w 140"/>
                <a:gd name="T63" fmla="*/ 4 h 180"/>
                <a:gd name="T64" fmla="*/ 3 w 140"/>
                <a:gd name="T65" fmla="*/ 4 h 180"/>
                <a:gd name="T66" fmla="*/ 3 w 140"/>
                <a:gd name="T67" fmla="*/ 5 h 180"/>
                <a:gd name="T68" fmla="*/ 4 w 140"/>
                <a:gd name="T69" fmla="*/ 6 h 180"/>
                <a:gd name="T70" fmla="*/ 4 w 140"/>
                <a:gd name="T71" fmla="*/ 6 h 180"/>
                <a:gd name="T72" fmla="*/ 3 w 140"/>
                <a:gd name="T73" fmla="*/ 5 h 180"/>
                <a:gd name="T74" fmla="*/ 3 w 140"/>
                <a:gd name="T75" fmla="*/ 4 h 180"/>
                <a:gd name="T76" fmla="*/ 3 w 140"/>
                <a:gd name="T77" fmla="*/ 3 h 180"/>
                <a:gd name="T78" fmla="*/ 4 w 140"/>
                <a:gd name="T79" fmla="*/ 2 h 180"/>
                <a:gd name="T80" fmla="*/ 4 w 140"/>
                <a:gd name="T81" fmla="*/ 2 h 180"/>
                <a:gd name="T82" fmla="*/ 5 w 140"/>
                <a:gd name="T83" fmla="*/ 3 h 180"/>
                <a:gd name="T84" fmla="*/ 5 w 140"/>
                <a:gd name="T85" fmla="*/ 4 h 180"/>
                <a:gd name="T86" fmla="*/ 5 w 140"/>
                <a:gd name="T87" fmla="*/ 4 h 180"/>
                <a:gd name="T88" fmla="*/ 5 w 140"/>
                <a:gd name="T89" fmla="*/ 3 h 180"/>
                <a:gd name="T90" fmla="*/ 4 w 140"/>
                <a:gd name="T91" fmla="*/ 2 h 180"/>
                <a:gd name="T92" fmla="*/ 4 w 140"/>
                <a:gd name="T93" fmla="*/ 1 h 180"/>
                <a:gd name="T94" fmla="*/ 5 w 140"/>
                <a:gd name="T95" fmla="*/ 1 h 180"/>
                <a:gd name="T96" fmla="*/ 5 w 140"/>
                <a:gd name="T97" fmla="*/ 0 h 1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40" h="180">
                  <a:moveTo>
                    <a:pt x="140" y="0"/>
                  </a:moveTo>
                  <a:lnTo>
                    <a:pt x="132" y="1"/>
                  </a:lnTo>
                  <a:lnTo>
                    <a:pt x="125" y="3"/>
                  </a:lnTo>
                  <a:lnTo>
                    <a:pt x="118" y="4"/>
                  </a:lnTo>
                  <a:lnTo>
                    <a:pt x="110" y="4"/>
                  </a:lnTo>
                  <a:lnTo>
                    <a:pt x="109" y="12"/>
                  </a:lnTo>
                  <a:lnTo>
                    <a:pt x="105" y="21"/>
                  </a:lnTo>
                  <a:lnTo>
                    <a:pt x="99" y="28"/>
                  </a:lnTo>
                  <a:lnTo>
                    <a:pt x="92" y="32"/>
                  </a:lnTo>
                  <a:lnTo>
                    <a:pt x="84" y="33"/>
                  </a:lnTo>
                  <a:lnTo>
                    <a:pt x="75" y="34"/>
                  </a:lnTo>
                  <a:lnTo>
                    <a:pt x="64" y="35"/>
                  </a:lnTo>
                  <a:lnTo>
                    <a:pt x="54" y="39"/>
                  </a:lnTo>
                  <a:lnTo>
                    <a:pt x="44" y="41"/>
                  </a:lnTo>
                  <a:lnTo>
                    <a:pt x="34" y="44"/>
                  </a:lnTo>
                  <a:lnTo>
                    <a:pt x="28" y="48"/>
                  </a:lnTo>
                  <a:lnTo>
                    <a:pt x="23" y="53"/>
                  </a:lnTo>
                  <a:lnTo>
                    <a:pt x="21" y="55"/>
                  </a:lnTo>
                  <a:lnTo>
                    <a:pt x="21" y="56"/>
                  </a:lnTo>
                  <a:lnTo>
                    <a:pt x="22" y="56"/>
                  </a:lnTo>
                  <a:lnTo>
                    <a:pt x="26" y="54"/>
                  </a:lnTo>
                  <a:lnTo>
                    <a:pt x="31" y="51"/>
                  </a:lnTo>
                  <a:lnTo>
                    <a:pt x="37" y="49"/>
                  </a:lnTo>
                  <a:lnTo>
                    <a:pt x="44" y="47"/>
                  </a:lnTo>
                  <a:lnTo>
                    <a:pt x="52" y="46"/>
                  </a:lnTo>
                  <a:lnTo>
                    <a:pt x="60" y="43"/>
                  </a:lnTo>
                  <a:lnTo>
                    <a:pt x="69" y="43"/>
                  </a:lnTo>
                  <a:lnTo>
                    <a:pt x="78" y="43"/>
                  </a:lnTo>
                  <a:lnTo>
                    <a:pt x="86" y="44"/>
                  </a:lnTo>
                  <a:lnTo>
                    <a:pt x="80" y="57"/>
                  </a:lnTo>
                  <a:lnTo>
                    <a:pt x="75" y="71"/>
                  </a:lnTo>
                  <a:lnTo>
                    <a:pt x="69" y="81"/>
                  </a:lnTo>
                  <a:lnTo>
                    <a:pt x="62" y="88"/>
                  </a:lnTo>
                  <a:lnTo>
                    <a:pt x="57" y="91"/>
                  </a:lnTo>
                  <a:lnTo>
                    <a:pt x="51" y="93"/>
                  </a:lnTo>
                  <a:lnTo>
                    <a:pt x="42" y="95"/>
                  </a:lnTo>
                  <a:lnTo>
                    <a:pt x="33" y="97"/>
                  </a:lnTo>
                  <a:lnTo>
                    <a:pt x="25" y="100"/>
                  </a:lnTo>
                  <a:lnTo>
                    <a:pt x="17" y="102"/>
                  </a:lnTo>
                  <a:lnTo>
                    <a:pt x="10" y="103"/>
                  </a:lnTo>
                  <a:lnTo>
                    <a:pt x="4" y="104"/>
                  </a:lnTo>
                  <a:lnTo>
                    <a:pt x="1" y="106"/>
                  </a:lnTo>
                  <a:lnTo>
                    <a:pt x="0" y="106"/>
                  </a:lnTo>
                  <a:lnTo>
                    <a:pt x="1" y="107"/>
                  </a:lnTo>
                  <a:lnTo>
                    <a:pt x="7" y="107"/>
                  </a:lnTo>
                  <a:lnTo>
                    <a:pt x="11" y="107"/>
                  </a:lnTo>
                  <a:lnTo>
                    <a:pt x="17" y="106"/>
                  </a:lnTo>
                  <a:lnTo>
                    <a:pt x="24" y="106"/>
                  </a:lnTo>
                  <a:lnTo>
                    <a:pt x="31" y="104"/>
                  </a:lnTo>
                  <a:lnTo>
                    <a:pt x="38" y="103"/>
                  </a:lnTo>
                  <a:lnTo>
                    <a:pt x="46" y="102"/>
                  </a:lnTo>
                  <a:lnTo>
                    <a:pt x="53" y="101"/>
                  </a:lnTo>
                  <a:lnTo>
                    <a:pt x="60" y="100"/>
                  </a:lnTo>
                  <a:lnTo>
                    <a:pt x="49" y="111"/>
                  </a:lnTo>
                  <a:lnTo>
                    <a:pt x="40" y="124"/>
                  </a:lnTo>
                  <a:lnTo>
                    <a:pt x="33" y="145"/>
                  </a:lnTo>
                  <a:lnTo>
                    <a:pt x="31" y="180"/>
                  </a:lnTo>
                  <a:lnTo>
                    <a:pt x="34" y="172"/>
                  </a:lnTo>
                  <a:lnTo>
                    <a:pt x="39" y="163"/>
                  </a:lnTo>
                  <a:lnTo>
                    <a:pt x="44" y="152"/>
                  </a:lnTo>
                  <a:lnTo>
                    <a:pt x="48" y="141"/>
                  </a:lnTo>
                  <a:lnTo>
                    <a:pt x="54" y="130"/>
                  </a:lnTo>
                  <a:lnTo>
                    <a:pt x="60" y="119"/>
                  </a:lnTo>
                  <a:lnTo>
                    <a:pt x="64" y="111"/>
                  </a:lnTo>
                  <a:lnTo>
                    <a:pt x="70" y="106"/>
                  </a:lnTo>
                  <a:lnTo>
                    <a:pt x="74" y="121"/>
                  </a:lnTo>
                  <a:lnTo>
                    <a:pt x="79" y="137"/>
                  </a:lnTo>
                  <a:lnTo>
                    <a:pt x="86" y="152"/>
                  </a:lnTo>
                  <a:lnTo>
                    <a:pt x="93" y="162"/>
                  </a:lnTo>
                  <a:lnTo>
                    <a:pt x="98" y="167"/>
                  </a:lnTo>
                  <a:lnTo>
                    <a:pt x="99" y="165"/>
                  </a:lnTo>
                  <a:lnTo>
                    <a:pt x="98" y="162"/>
                  </a:lnTo>
                  <a:lnTo>
                    <a:pt x="94" y="157"/>
                  </a:lnTo>
                  <a:lnTo>
                    <a:pt x="89" y="141"/>
                  </a:lnTo>
                  <a:lnTo>
                    <a:pt x="84" y="124"/>
                  </a:lnTo>
                  <a:lnTo>
                    <a:pt x="80" y="109"/>
                  </a:lnTo>
                  <a:lnTo>
                    <a:pt x="80" y="96"/>
                  </a:lnTo>
                  <a:lnTo>
                    <a:pt x="84" y="84"/>
                  </a:lnTo>
                  <a:lnTo>
                    <a:pt x="91" y="70"/>
                  </a:lnTo>
                  <a:lnTo>
                    <a:pt x="98" y="56"/>
                  </a:lnTo>
                  <a:lnTo>
                    <a:pt x="102" y="48"/>
                  </a:lnTo>
                  <a:lnTo>
                    <a:pt x="113" y="58"/>
                  </a:lnTo>
                  <a:lnTo>
                    <a:pt x="123" y="71"/>
                  </a:lnTo>
                  <a:lnTo>
                    <a:pt x="131" y="87"/>
                  </a:lnTo>
                  <a:lnTo>
                    <a:pt x="135" y="108"/>
                  </a:lnTo>
                  <a:lnTo>
                    <a:pt x="136" y="115"/>
                  </a:lnTo>
                  <a:lnTo>
                    <a:pt x="137" y="115"/>
                  </a:lnTo>
                  <a:lnTo>
                    <a:pt x="139" y="110"/>
                  </a:lnTo>
                  <a:lnTo>
                    <a:pt x="139" y="104"/>
                  </a:lnTo>
                  <a:lnTo>
                    <a:pt x="137" y="84"/>
                  </a:lnTo>
                  <a:lnTo>
                    <a:pt x="131" y="63"/>
                  </a:lnTo>
                  <a:lnTo>
                    <a:pt x="124" y="47"/>
                  </a:lnTo>
                  <a:lnTo>
                    <a:pt x="117" y="39"/>
                  </a:lnTo>
                  <a:lnTo>
                    <a:pt x="124" y="29"/>
                  </a:lnTo>
                  <a:lnTo>
                    <a:pt x="130" y="19"/>
                  </a:lnTo>
                  <a:lnTo>
                    <a:pt x="136" y="9"/>
                  </a:lnTo>
                  <a:lnTo>
                    <a:pt x="139" y="0"/>
                  </a:lnTo>
                  <a:lnTo>
                    <a:pt x="140" y="0"/>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92" name="Freeform 323">
              <a:extLst>
                <a:ext uri="{FF2B5EF4-FFF2-40B4-BE49-F238E27FC236}">
                  <a16:creationId xmlns:a16="http://schemas.microsoft.com/office/drawing/2014/main" xmlns="" id="{3F88EE64-C27A-4F62-90AC-8B781B05E505}"/>
                </a:ext>
              </a:extLst>
            </p:cNvPr>
            <p:cNvSpPr>
              <a:spLocks/>
            </p:cNvSpPr>
            <p:nvPr/>
          </p:nvSpPr>
          <p:spPr bwMode="auto">
            <a:xfrm>
              <a:off x="2236" y="1115"/>
              <a:ext cx="100" cy="77"/>
            </a:xfrm>
            <a:custGeom>
              <a:avLst/>
              <a:gdLst>
                <a:gd name="T0" fmla="*/ 4 w 199"/>
                <a:gd name="T1" fmla="*/ 1 h 154"/>
                <a:gd name="T2" fmla="*/ 5 w 199"/>
                <a:gd name="T3" fmla="*/ 1 h 154"/>
                <a:gd name="T4" fmla="*/ 5 w 199"/>
                <a:gd name="T5" fmla="*/ 1 h 154"/>
                <a:gd name="T6" fmla="*/ 5 w 199"/>
                <a:gd name="T7" fmla="*/ 1 h 154"/>
                <a:gd name="T8" fmla="*/ 5 w 199"/>
                <a:gd name="T9" fmla="*/ 2 h 154"/>
                <a:gd name="T10" fmla="*/ 4 w 199"/>
                <a:gd name="T11" fmla="*/ 2 h 154"/>
                <a:gd name="T12" fmla="*/ 4 w 199"/>
                <a:gd name="T13" fmla="*/ 2 h 154"/>
                <a:gd name="T14" fmla="*/ 4 w 199"/>
                <a:gd name="T15" fmla="*/ 3 h 154"/>
                <a:gd name="T16" fmla="*/ 4 w 199"/>
                <a:gd name="T17" fmla="*/ 3 h 154"/>
                <a:gd name="T18" fmla="*/ 5 w 199"/>
                <a:gd name="T19" fmla="*/ 2 h 154"/>
                <a:gd name="T20" fmla="*/ 5 w 199"/>
                <a:gd name="T21" fmla="*/ 3 h 154"/>
                <a:gd name="T22" fmla="*/ 5 w 199"/>
                <a:gd name="T23" fmla="*/ 3 h 154"/>
                <a:gd name="T24" fmla="*/ 5 w 199"/>
                <a:gd name="T25" fmla="*/ 3 h 154"/>
                <a:gd name="T26" fmla="*/ 5 w 199"/>
                <a:gd name="T27" fmla="*/ 3 h 154"/>
                <a:gd name="T28" fmla="*/ 5 w 199"/>
                <a:gd name="T29" fmla="*/ 4 h 154"/>
                <a:gd name="T30" fmla="*/ 6 w 199"/>
                <a:gd name="T31" fmla="*/ 4 h 154"/>
                <a:gd name="T32" fmla="*/ 6 w 199"/>
                <a:gd name="T33" fmla="*/ 4 h 154"/>
                <a:gd name="T34" fmla="*/ 6 w 199"/>
                <a:gd name="T35" fmla="*/ 4 h 154"/>
                <a:gd name="T36" fmla="*/ 7 w 199"/>
                <a:gd name="T37" fmla="*/ 5 h 154"/>
                <a:gd name="T38" fmla="*/ 6 w 199"/>
                <a:gd name="T39" fmla="*/ 5 h 154"/>
                <a:gd name="T40" fmla="*/ 6 w 199"/>
                <a:gd name="T41" fmla="*/ 5 h 154"/>
                <a:gd name="T42" fmla="*/ 5 w 199"/>
                <a:gd name="T43" fmla="*/ 5 h 154"/>
                <a:gd name="T44" fmla="*/ 5 w 199"/>
                <a:gd name="T45" fmla="*/ 4 h 154"/>
                <a:gd name="T46" fmla="*/ 5 w 199"/>
                <a:gd name="T47" fmla="*/ 4 h 154"/>
                <a:gd name="T48" fmla="*/ 4 w 199"/>
                <a:gd name="T49" fmla="*/ 3 h 154"/>
                <a:gd name="T50" fmla="*/ 4 w 199"/>
                <a:gd name="T51" fmla="*/ 4 h 154"/>
                <a:gd name="T52" fmla="*/ 4 w 199"/>
                <a:gd name="T53" fmla="*/ 5 h 154"/>
                <a:gd name="T54" fmla="*/ 4 w 199"/>
                <a:gd name="T55" fmla="*/ 5 h 154"/>
                <a:gd name="T56" fmla="*/ 3 w 199"/>
                <a:gd name="T57" fmla="*/ 5 h 154"/>
                <a:gd name="T58" fmla="*/ 2 w 199"/>
                <a:gd name="T59" fmla="*/ 5 h 154"/>
                <a:gd name="T60" fmla="*/ 2 w 199"/>
                <a:gd name="T61" fmla="*/ 4 h 154"/>
                <a:gd name="T62" fmla="*/ 2 w 199"/>
                <a:gd name="T63" fmla="*/ 3 h 154"/>
                <a:gd name="T64" fmla="*/ 2 w 199"/>
                <a:gd name="T65" fmla="*/ 3 h 154"/>
                <a:gd name="T66" fmla="*/ 2 w 199"/>
                <a:gd name="T67" fmla="*/ 3 h 154"/>
                <a:gd name="T68" fmla="*/ 1 w 199"/>
                <a:gd name="T69" fmla="*/ 3 h 154"/>
                <a:gd name="T70" fmla="*/ 1 w 199"/>
                <a:gd name="T71" fmla="*/ 3 h 154"/>
                <a:gd name="T72" fmla="*/ 1 w 199"/>
                <a:gd name="T73" fmla="*/ 2 h 154"/>
                <a:gd name="T74" fmla="*/ 1 w 199"/>
                <a:gd name="T75" fmla="*/ 2 h 154"/>
                <a:gd name="T76" fmla="*/ 1 w 199"/>
                <a:gd name="T77" fmla="*/ 2 h 154"/>
                <a:gd name="T78" fmla="*/ 1 w 199"/>
                <a:gd name="T79" fmla="*/ 2 h 154"/>
                <a:gd name="T80" fmla="*/ 2 w 199"/>
                <a:gd name="T81" fmla="*/ 1 h 154"/>
                <a:gd name="T82" fmla="*/ 2 w 199"/>
                <a:gd name="T83" fmla="*/ 1 h 154"/>
                <a:gd name="T84" fmla="*/ 3 w 199"/>
                <a:gd name="T85" fmla="*/ 1 h 154"/>
                <a:gd name="T86" fmla="*/ 3 w 199"/>
                <a:gd name="T87" fmla="*/ 1 h 154"/>
                <a:gd name="T88" fmla="*/ 3 w 199"/>
                <a:gd name="T89" fmla="*/ 2 h 154"/>
                <a:gd name="T90" fmla="*/ 4 w 199"/>
                <a:gd name="T91" fmla="*/ 2 h 154"/>
                <a:gd name="T92" fmla="*/ 4 w 199"/>
                <a:gd name="T93" fmla="*/ 2 h 154"/>
                <a:gd name="T94" fmla="*/ 4 w 199"/>
                <a:gd name="T95" fmla="*/ 2 h 154"/>
                <a:gd name="T96" fmla="*/ 4 w 199"/>
                <a:gd name="T97" fmla="*/ 2 h 154"/>
                <a:gd name="T98" fmla="*/ 4 w 199"/>
                <a:gd name="T99" fmla="*/ 1 h 15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9" h="154">
                  <a:moveTo>
                    <a:pt x="109" y="16"/>
                  </a:moveTo>
                  <a:lnTo>
                    <a:pt x="112" y="13"/>
                  </a:lnTo>
                  <a:lnTo>
                    <a:pt x="118" y="10"/>
                  </a:lnTo>
                  <a:lnTo>
                    <a:pt x="125" y="9"/>
                  </a:lnTo>
                  <a:lnTo>
                    <a:pt x="132" y="9"/>
                  </a:lnTo>
                  <a:lnTo>
                    <a:pt x="138" y="9"/>
                  </a:lnTo>
                  <a:lnTo>
                    <a:pt x="145" y="10"/>
                  </a:lnTo>
                  <a:lnTo>
                    <a:pt x="150" y="14"/>
                  </a:lnTo>
                  <a:lnTo>
                    <a:pt x="156" y="20"/>
                  </a:lnTo>
                  <a:lnTo>
                    <a:pt x="155" y="18"/>
                  </a:lnTo>
                  <a:lnTo>
                    <a:pt x="157" y="23"/>
                  </a:lnTo>
                  <a:lnTo>
                    <a:pt x="159" y="31"/>
                  </a:lnTo>
                  <a:lnTo>
                    <a:pt x="159" y="38"/>
                  </a:lnTo>
                  <a:lnTo>
                    <a:pt x="159" y="44"/>
                  </a:lnTo>
                  <a:lnTo>
                    <a:pt x="156" y="48"/>
                  </a:lnTo>
                  <a:lnTo>
                    <a:pt x="152" y="53"/>
                  </a:lnTo>
                  <a:lnTo>
                    <a:pt x="142" y="55"/>
                  </a:lnTo>
                  <a:lnTo>
                    <a:pt x="127" y="54"/>
                  </a:lnTo>
                  <a:lnTo>
                    <a:pt x="124" y="58"/>
                  </a:lnTo>
                  <a:lnTo>
                    <a:pt x="119" y="61"/>
                  </a:lnTo>
                  <a:lnTo>
                    <a:pt x="115" y="64"/>
                  </a:lnTo>
                  <a:lnTo>
                    <a:pt x="112" y="67"/>
                  </a:lnTo>
                  <a:lnTo>
                    <a:pt x="114" y="68"/>
                  </a:lnTo>
                  <a:lnTo>
                    <a:pt x="115" y="70"/>
                  </a:lnTo>
                  <a:lnTo>
                    <a:pt x="116" y="71"/>
                  </a:lnTo>
                  <a:lnTo>
                    <a:pt x="116" y="73"/>
                  </a:lnTo>
                  <a:lnTo>
                    <a:pt x="118" y="68"/>
                  </a:lnTo>
                  <a:lnTo>
                    <a:pt x="124" y="63"/>
                  </a:lnTo>
                  <a:lnTo>
                    <a:pt x="132" y="62"/>
                  </a:lnTo>
                  <a:lnTo>
                    <a:pt x="139" y="63"/>
                  </a:lnTo>
                  <a:lnTo>
                    <a:pt x="144" y="66"/>
                  </a:lnTo>
                  <a:lnTo>
                    <a:pt x="147" y="68"/>
                  </a:lnTo>
                  <a:lnTo>
                    <a:pt x="149" y="70"/>
                  </a:lnTo>
                  <a:lnTo>
                    <a:pt x="152" y="74"/>
                  </a:lnTo>
                  <a:lnTo>
                    <a:pt x="153" y="75"/>
                  </a:lnTo>
                  <a:lnTo>
                    <a:pt x="153" y="77"/>
                  </a:lnTo>
                  <a:lnTo>
                    <a:pt x="153" y="78"/>
                  </a:lnTo>
                  <a:lnTo>
                    <a:pt x="153" y="81"/>
                  </a:lnTo>
                  <a:lnTo>
                    <a:pt x="153" y="84"/>
                  </a:lnTo>
                  <a:lnTo>
                    <a:pt x="152" y="89"/>
                  </a:lnTo>
                  <a:lnTo>
                    <a:pt x="149" y="93"/>
                  </a:lnTo>
                  <a:lnTo>
                    <a:pt x="147" y="96"/>
                  </a:lnTo>
                  <a:lnTo>
                    <a:pt x="148" y="97"/>
                  </a:lnTo>
                  <a:lnTo>
                    <a:pt x="150" y="98"/>
                  </a:lnTo>
                  <a:lnTo>
                    <a:pt x="153" y="100"/>
                  </a:lnTo>
                  <a:lnTo>
                    <a:pt x="155" y="101"/>
                  </a:lnTo>
                  <a:lnTo>
                    <a:pt x="160" y="99"/>
                  </a:lnTo>
                  <a:lnTo>
                    <a:pt x="164" y="97"/>
                  </a:lnTo>
                  <a:lnTo>
                    <a:pt x="169" y="97"/>
                  </a:lnTo>
                  <a:lnTo>
                    <a:pt x="173" y="97"/>
                  </a:lnTo>
                  <a:lnTo>
                    <a:pt x="179" y="98"/>
                  </a:lnTo>
                  <a:lnTo>
                    <a:pt x="184" y="100"/>
                  </a:lnTo>
                  <a:lnTo>
                    <a:pt x="188" y="104"/>
                  </a:lnTo>
                  <a:lnTo>
                    <a:pt x="192" y="107"/>
                  </a:lnTo>
                  <a:lnTo>
                    <a:pt x="197" y="116"/>
                  </a:lnTo>
                  <a:lnTo>
                    <a:pt x="199" y="127"/>
                  </a:lnTo>
                  <a:lnTo>
                    <a:pt x="197" y="137"/>
                  </a:lnTo>
                  <a:lnTo>
                    <a:pt x="191" y="145"/>
                  </a:lnTo>
                  <a:lnTo>
                    <a:pt x="187" y="149"/>
                  </a:lnTo>
                  <a:lnTo>
                    <a:pt x="183" y="151"/>
                  </a:lnTo>
                  <a:lnTo>
                    <a:pt x="177" y="153"/>
                  </a:lnTo>
                  <a:lnTo>
                    <a:pt x="172" y="153"/>
                  </a:lnTo>
                  <a:lnTo>
                    <a:pt x="167" y="154"/>
                  </a:lnTo>
                  <a:lnTo>
                    <a:pt x="162" y="153"/>
                  </a:lnTo>
                  <a:lnTo>
                    <a:pt x="157" y="151"/>
                  </a:lnTo>
                  <a:lnTo>
                    <a:pt x="153" y="149"/>
                  </a:lnTo>
                  <a:lnTo>
                    <a:pt x="147" y="142"/>
                  </a:lnTo>
                  <a:lnTo>
                    <a:pt x="145" y="134"/>
                  </a:lnTo>
                  <a:lnTo>
                    <a:pt x="144" y="127"/>
                  </a:lnTo>
                  <a:lnTo>
                    <a:pt x="146" y="120"/>
                  </a:lnTo>
                  <a:lnTo>
                    <a:pt x="140" y="115"/>
                  </a:lnTo>
                  <a:lnTo>
                    <a:pt x="130" y="107"/>
                  </a:lnTo>
                  <a:lnTo>
                    <a:pt x="119" y="100"/>
                  </a:lnTo>
                  <a:lnTo>
                    <a:pt x="114" y="96"/>
                  </a:lnTo>
                  <a:lnTo>
                    <a:pt x="112" y="94"/>
                  </a:lnTo>
                  <a:lnTo>
                    <a:pt x="111" y="94"/>
                  </a:lnTo>
                  <a:lnTo>
                    <a:pt x="110" y="96"/>
                  </a:lnTo>
                  <a:lnTo>
                    <a:pt x="111" y="98"/>
                  </a:lnTo>
                  <a:lnTo>
                    <a:pt x="115" y="108"/>
                  </a:lnTo>
                  <a:lnTo>
                    <a:pt x="115" y="120"/>
                  </a:lnTo>
                  <a:lnTo>
                    <a:pt x="111" y="129"/>
                  </a:lnTo>
                  <a:lnTo>
                    <a:pt x="107" y="137"/>
                  </a:lnTo>
                  <a:lnTo>
                    <a:pt x="103" y="141"/>
                  </a:lnTo>
                  <a:lnTo>
                    <a:pt x="98" y="143"/>
                  </a:lnTo>
                  <a:lnTo>
                    <a:pt x="91" y="146"/>
                  </a:lnTo>
                  <a:lnTo>
                    <a:pt x="84" y="149"/>
                  </a:lnTo>
                  <a:lnTo>
                    <a:pt x="76" y="146"/>
                  </a:lnTo>
                  <a:lnTo>
                    <a:pt x="68" y="143"/>
                  </a:lnTo>
                  <a:lnTo>
                    <a:pt x="62" y="138"/>
                  </a:lnTo>
                  <a:lnTo>
                    <a:pt x="57" y="132"/>
                  </a:lnTo>
                  <a:lnTo>
                    <a:pt x="54" y="128"/>
                  </a:lnTo>
                  <a:lnTo>
                    <a:pt x="51" y="121"/>
                  </a:lnTo>
                  <a:lnTo>
                    <a:pt x="51" y="113"/>
                  </a:lnTo>
                  <a:lnTo>
                    <a:pt x="51" y="104"/>
                  </a:lnTo>
                  <a:lnTo>
                    <a:pt x="54" y="100"/>
                  </a:lnTo>
                  <a:lnTo>
                    <a:pt x="57" y="96"/>
                  </a:lnTo>
                  <a:lnTo>
                    <a:pt x="61" y="92"/>
                  </a:lnTo>
                  <a:lnTo>
                    <a:pt x="64" y="90"/>
                  </a:lnTo>
                  <a:lnTo>
                    <a:pt x="57" y="89"/>
                  </a:lnTo>
                  <a:lnTo>
                    <a:pt x="51" y="84"/>
                  </a:lnTo>
                  <a:lnTo>
                    <a:pt x="46" y="78"/>
                  </a:lnTo>
                  <a:lnTo>
                    <a:pt x="42" y="73"/>
                  </a:lnTo>
                  <a:lnTo>
                    <a:pt x="41" y="81"/>
                  </a:lnTo>
                  <a:lnTo>
                    <a:pt x="38" y="88"/>
                  </a:lnTo>
                  <a:lnTo>
                    <a:pt x="31" y="91"/>
                  </a:lnTo>
                  <a:lnTo>
                    <a:pt x="18" y="89"/>
                  </a:lnTo>
                  <a:lnTo>
                    <a:pt x="10" y="84"/>
                  </a:lnTo>
                  <a:lnTo>
                    <a:pt x="4" y="78"/>
                  </a:lnTo>
                  <a:lnTo>
                    <a:pt x="1" y="73"/>
                  </a:lnTo>
                  <a:lnTo>
                    <a:pt x="0" y="68"/>
                  </a:lnTo>
                  <a:lnTo>
                    <a:pt x="1" y="61"/>
                  </a:lnTo>
                  <a:lnTo>
                    <a:pt x="4" y="53"/>
                  </a:lnTo>
                  <a:lnTo>
                    <a:pt x="9" y="46"/>
                  </a:lnTo>
                  <a:lnTo>
                    <a:pt x="11" y="41"/>
                  </a:lnTo>
                  <a:lnTo>
                    <a:pt x="13" y="39"/>
                  </a:lnTo>
                  <a:lnTo>
                    <a:pt x="17" y="38"/>
                  </a:lnTo>
                  <a:lnTo>
                    <a:pt x="19" y="37"/>
                  </a:lnTo>
                  <a:lnTo>
                    <a:pt x="23" y="36"/>
                  </a:lnTo>
                  <a:lnTo>
                    <a:pt x="26" y="35"/>
                  </a:lnTo>
                  <a:lnTo>
                    <a:pt x="30" y="35"/>
                  </a:lnTo>
                  <a:lnTo>
                    <a:pt x="32" y="33"/>
                  </a:lnTo>
                  <a:lnTo>
                    <a:pt x="34" y="33"/>
                  </a:lnTo>
                  <a:lnTo>
                    <a:pt x="33" y="26"/>
                  </a:lnTo>
                  <a:lnTo>
                    <a:pt x="34" y="17"/>
                  </a:lnTo>
                  <a:lnTo>
                    <a:pt x="39" y="9"/>
                  </a:lnTo>
                  <a:lnTo>
                    <a:pt x="48" y="2"/>
                  </a:lnTo>
                  <a:lnTo>
                    <a:pt x="54" y="1"/>
                  </a:lnTo>
                  <a:lnTo>
                    <a:pt x="61" y="0"/>
                  </a:lnTo>
                  <a:lnTo>
                    <a:pt x="68" y="1"/>
                  </a:lnTo>
                  <a:lnTo>
                    <a:pt x="73" y="2"/>
                  </a:lnTo>
                  <a:lnTo>
                    <a:pt x="81" y="7"/>
                  </a:lnTo>
                  <a:lnTo>
                    <a:pt x="87" y="16"/>
                  </a:lnTo>
                  <a:lnTo>
                    <a:pt x="86" y="28"/>
                  </a:lnTo>
                  <a:lnTo>
                    <a:pt x="79" y="37"/>
                  </a:lnTo>
                  <a:lnTo>
                    <a:pt x="86" y="38"/>
                  </a:lnTo>
                  <a:lnTo>
                    <a:pt x="93" y="43"/>
                  </a:lnTo>
                  <a:lnTo>
                    <a:pt x="98" y="48"/>
                  </a:lnTo>
                  <a:lnTo>
                    <a:pt x="99" y="55"/>
                  </a:lnTo>
                  <a:lnTo>
                    <a:pt x="98" y="59"/>
                  </a:lnTo>
                  <a:lnTo>
                    <a:pt x="98" y="61"/>
                  </a:lnTo>
                  <a:lnTo>
                    <a:pt x="98" y="62"/>
                  </a:lnTo>
                  <a:lnTo>
                    <a:pt x="100" y="61"/>
                  </a:lnTo>
                  <a:lnTo>
                    <a:pt x="103" y="58"/>
                  </a:lnTo>
                  <a:lnTo>
                    <a:pt x="107" y="54"/>
                  </a:lnTo>
                  <a:lnTo>
                    <a:pt x="109" y="51"/>
                  </a:lnTo>
                  <a:lnTo>
                    <a:pt x="111" y="46"/>
                  </a:lnTo>
                  <a:lnTo>
                    <a:pt x="109" y="39"/>
                  </a:lnTo>
                  <a:lnTo>
                    <a:pt x="107" y="32"/>
                  </a:lnTo>
                  <a:lnTo>
                    <a:pt x="106" y="24"/>
                  </a:lnTo>
                  <a:lnTo>
                    <a:pt x="109" y="16"/>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93" name="Freeform 324">
              <a:extLst>
                <a:ext uri="{FF2B5EF4-FFF2-40B4-BE49-F238E27FC236}">
                  <a16:creationId xmlns:a16="http://schemas.microsoft.com/office/drawing/2014/main" xmlns="" id="{419FCB9F-4A57-4904-AA07-5711C1F0A157}"/>
                </a:ext>
              </a:extLst>
            </p:cNvPr>
            <p:cNvSpPr>
              <a:spLocks/>
            </p:cNvSpPr>
            <p:nvPr/>
          </p:nvSpPr>
          <p:spPr bwMode="auto">
            <a:xfrm>
              <a:off x="2155" y="1046"/>
              <a:ext cx="93" cy="90"/>
            </a:xfrm>
            <a:custGeom>
              <a:avLst/>
              <a:gdLst>
                <a:gd name="T0" fmla="*/ 6 w 186"/>
                <a:gd name="T1" fmla="*/ 6 h 179"/>
                <a:gd name="T2" fmla="*/ 6 w 186"/>
                <a:gd name="T3" fmla="*/ 6 h 179"/>
                <a:gd name="T4" fmla="*/ 5 w 186"/>
                <a:gd name="T5" fmla="*/ 6 h 179"/>
                <a:gd name="T6" fmla="*/ 5 w 186"/>
                <a:gd name="T7" fmla="*/ 6 h 179"/>
                <a:gd name="T8" fmla="*/ 4 w 186"/>
                <a:gd name="T9" fmla="*/ 6 h 179"/>
                <a:gd name="T10" fmla="*/ 4 w 186"/>
                <a:gd name="T11" fmla="*/ 6 h 179"/>
                <a:gd name="T12" fmla="*/ 4 w 186"/>
                <a:gd name="T13" fmla="*/ 5 h 179"/>
                <a:gd name="T14" fmla="*/ 4 w 186"/>
                <a:gd name="T15" fmla="*/ 5 h 179"/>
                <a:gd name="T16" fmla="*/ 5 w 186"/>
                <a:gd name="T17" fmla="*/ 5 h 179"/>
                <a:gd name="T18" fmla="*/ 5 w 186"/>
                <a:gd name="T19" fmla="*/ 5 h 179"/>
                <a:gd name="T20" fmla="*/ 4 w 186"/>
                <a:gd name="T21" fmla="*/ 4 h 179"/>
                <a:gd name="T22" fmla="*/ 3 w 186"/>
                <a:gd name="T23" fmla="*/ 4 h 179"/>
                <a:gd name="T24" fmla="*/ 2 w 186"/>
                <a:gd name="T25" fmla="*/ 4 h 179"/>
                <a:gd name="T26" fmla="*/ 2 w 186"/>
                <a:gd name="T27" fmla="*/ 4 h 179"/>
                <a:gd name="T28" fmla="*/ 2 w 186"/>
                <a:gd name="T29" fmla="*/ 4 h 179"/>
                <a:gd name="T30" fmla="*/ 3 w 186"/>
                <a:gd name="T31" fmla="*/ 4 h 179"/>
                <a:gd name="T32" fmla="*/ 3 w 186"/>
                <a:gd name="T33" fmla="*/ 4 h 179"/>
                <a:gd name="T34" fmla="*/ 3 w 186"/>
                <a:gd name="T35" fmla="*/ 4 h 179"/>
                <a:gd name="T36" fmla="*/ 3 w 186"/>
                <a:gd name="T37" fmla="*/ 3 h 179"/>
                <a:gd name="T38" fmla="*/ 2 w 186"/>
                <a:gd name="T39" fmla="*/ 3 h 179"/>
                <a:gd name="T40" fmla="*/ 1 w 186"/>
                <a:gd name="T41" fmla="*/ 3 h 179"/>
                <a:gd name="T42" fmla="*/ 1 w 186"/>
                <a:gd name="T43" fmla="*/ 3 h 179"/>
                <a:gd name="T44" fmla="*/ 1 w 186"/>
                <a:gd name="T45" fmla="*/ 3 h 179"/>
                <a:gd name="T46" fmla="*/ 1 w 186"/>
                <a:gd name="T47" fmla="*/ 3 h 179"/>
                <a:gd name="T48" fmla="*/ 2 w 186"/>
                <a:gd name="T49" fmla="*/ 3 h 179"/>
                <a:gd name="T50" fmla="*/ 2 w 186"/>
                <a:gd name="T51" fmla="*/ 2 h 179"/>
                <a:gd name="T52" fmla="*/ 1 w 186"/>
                <a:gd name="T53" fmla="*/ 2 h 179"/>
                <a:gd name="T54" fmla="*/ 1 w 186"/>
                <a:gd name="T55" fmla="*/ 1 h 179"/>
                <a:gd name="T56" fmla="*/ 1 w 186"/>
                <a:gd name="T57" fmla="*/ 0 h 179"/>
                <a:gd name="T58" fmla="*/ 1 w 186"/>
                <a:gd name="T59" fmla="*/ 1 h 179"/>
                <a:gd name="T60" fmla="*/ 2 w 186"/>
                <a:gd name="T61" fmla="*/ 1 h 179"/>
                <a:gd name="T62" fmla="*/ 2 w 186"/>
                <a:gd name="T63" fmla="*/ 2 h 179"/>
                <a:gd name="T64" fmla="*/ 3 w 186"/>
                <a:gd name="T65" fmla="*/ 2 h 179"/>
                <a:gd name="T66" fmla="*/ 3 w 186"/>
                <a:gd name="T67" fmla="*/ 1 h 179"/>
                <a:gd name="T68" fmla="*/ 3 w 186"/>
                <a:gd name="T69" fmla="*/ 1 h 179"/>
                <a:gd name="T70" fmla="*/ 3 w 186"/>
                <a:gd name="T71" fmla="*/ 2 h 179"/>
                <a:gd name="T72" fmla="*/ 4 w 186"/>
                <a:gd name="T73" fmla="*/ 3 h 179"/>
                <a:gd name="T74" fmla="*/ 4 w 186"/>
                <a:gd name="T75" fmla="*/ 3 h 179"/>
                <a:gd name="T76" fmla="*/ 5 w 186"/>
                <a:gd name="T77" fmla="*/ 2 h 179"/>
                <a:gd name="T78" fmla="*/ 5 w 186"/>
                <a:gd name="T79" fmla="*/ 2 h 179"/>
                <a:gd name="T80" fmla="*/ 5 w 186"/>
                <a:gd name="T81" fmla="*/ 3 h 179"/>
                <a:gd name="T82" fmla="*/ 5 w 186"/>
                <a:gd name="T83" fmla="*/ 4 h 179"/>
                <a:gd name="T84" fmla="*/ 6 w 186"/>
                <a:gd name="T85" fmla="*/ 5 h 179"/>
                <a:gd name="T86" fmla="*/ 6 w 186"/>
                <a:gd name="T87" fmla="*/ 4 h 179"/>
                <a:gd name="T88" fmla="*/ 6 w 186"/>
                <a:gd name="T89" fmla="*/ 4 h 179"/>
                <a:gd name="T90" fmla="*/ 6 w 186"/>
                <a:gd name="T91" fmla="*/ 5 h 179"/>
                <a:gd name="T92" fmla="*/ 6 w 186"/>
                <a:gd name="T93" fmla="*/ 5 h 179"/>
                <a:gd name="T94" fmla="*/ 6 w 186"/>
                <a:gd name="T95" fmla="*/ 6 h 17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86" h="179">
                  <a:moveTo>
                    <a:pt x="186" y="174"/>
                  </a:moveTo>
                  <a:lnTo>
                    <a:pt x="182" y="175"/>
                  </a:lnTo>
                  <a:lnTo>
                    <a:pt x="180" y="176"/>
                  </a:lnTo>
                  <a:lnTo>
                    <a:pt x="176" y="177"/>
                  </a:lnTo>
                  <a:lnTo>
                    <a:pt x="174" y="179"/>
                  </a:lnTo>
                  <a:lnTo>
                    <a:pt x="168" y="171"/>
                  </a:lnTo>
                  <a:lnTo>
                    <a:pt x="165" y="167"/>
                  </a:lnTo>
                  <a:lnTo>
                    <a:pt x="159" y="166"/>
                  </a:lnTo>
                  <a:lnTo>
                    <a:pt x="151" y="167"/>
                  </a:lnTo>
                  <a:lnTo>
                    <a:pt x="145" y="168"/>
                  </a:lnTo>
                  <a:lnTo>
                    <a:pt x="138" y="169"/>
                  </a:lnTo>
                  <a:lnTo>
                    <a:pt x="132" y="169"/>
                  </a:lnTo>
                  <a:lnTo>
                    <a:pt x="125" y="169"/>
                  </a:lnTo>
                  <a:lnTo>
                    <a:pt x="118" y="169"/>
                  </a:lnTo>
                  <a:lnTo>
                    <a:pt x="111" y="168"/>
                  </a:lnTo>
                  <a:lnTo>
                    <a:pt x="106" y="167"/>
                  </a:lnTo>
                  <a:lnTo>
                    <a:pt x="102" y="166"/>
                  </a:lnTo>
                  <a:lnTo>
                    <a:pt x="97" y="162"/>
                  </a:lnTo>
                  <a:lnTo>
                    <a:pt x="95" y="160"/>
                  </a:lnTo>
                  <a:lnTo>
                    <a:pt x="98" y="158"/>
                  </a:lnTo>
                  <a:lnTo>
                    <a:pt x="105" y="159"/>
                  </a:lnTo>
                  <a:lnTo>
                    <a:pt x="110" y="160"/>
                  </a:lnTo>
                  <a:lnTo>
                    <a:pt x="115" y="160"/>
                  </a:lnTo>
                  <a:lnTo>
                    <a:pt x="122" y="159"/>
                  </a:lnTo>
                  <a:lnTo>
                    <a:pt x="128" y="158"/>
                  </a:lnTo>
                  <a:lnTo>
                    <a:pt x="134" y="156"/>
                  </a:lnTo>
                  <a:lnTo>
                    <a:pt x="138" y="155"/>
                  </a:lnTo>
                  <a:lnTo>
                    <a:pt x="143" y="153"/>
                  </a:lnTo>
                  <a:lnTo>
                    <a:pt x="145" y="152"/>
                  </a:lnTo>
                  <a:lnTo>
                    <a:pt x="138" y="143"/>
                  </a:lnTo>
                  <a:lnTo>
                    <a:pt x="129" y="132"/>
                  </a:lnTo>
                  <a:lnTo>
                    <a:pt x="121" y="125"/>
                  </a:lnTo>
                  <a:lnTo>
                    <a:pt x="117" y="121"/>
                  </a:lnTo>
                  <a:lnTo>
                    <a:pt x="109" y="123"/>
                  </a:lnTo>
                  <a:lnTo>
                    <a:pt x="99" y="124"/>
                  </a:lnTo>
                  <a:lnTo>
                    <a:pt x="88" y="125"/>
                  </a:lnTo>
                  <a:lnTo>
                    <a:pt x="77" y="126"/>
                  </a:lnTo>
                  <a:lnTo>
                    <a:pt x="66" y="128"/>
                  </a:lnTo>
                  <a:lnTo>
                    <a:pt x="56" y="126"/>
                  </a:lnTo>
                  <a:lnTo>
                    <a:pt x="46" y="125"/>
                  </a:lnTo>
                  <a:lnTo>
                    <a:pt x="41" y="122"/>
                  </a:lnTo>
                  <a:lnTo>
                    <a:pt x="36" y="117"/>
                  </a:lnTo>
                  <a:lnTo>
                    <a:pt x="36" y="114"/>
                  </a:lnTo>
                  <a:lnTo>
                    <a:pt x="39" y="113"/>
                  </a:lnTo>
                  <a:lnTo>
                    <a:pt x="46" y="115"/>
                  </a:lnTo>
                  <a:lnTo>
                    <a:pt x="51" y="116"/>
                  </a:lnTo>
                  <a:lnTo>
                    <a:pt x="58" y="117"/>
                  </a:lnTo>
                  <a:lnTo>
                    <a:pt x="66" y="116"/>
                  </a:lnTo>
                  <a:lnTo>
                    <a:pt x="74" y="116"/>
                  </a:lnTo>
                  <a:lnTo>
                    <a:pt x="81" y="115"/>
                  </a:lnTo>
                  <a:lnTo>
                    <a:pt x="89" y="113"/>
                  </a:lnTo>
                  <a:lnTo>
                    <a:pt x="96" y="110"/>
                  </a:lnTo>
                  <a:lnTo>
                    <a:pt x="100" y="108"/>
                  </a:lnTo>
                  <a:lnTo>
                    <a:pt x="96" y="100"/>
                  </a:lnTo>
                  <a:lnTo>
                    <a:pt x="90" y="93"/>
                  </a:lnTo>
                  <a:lnTo>
                    <a:pt x="82" y="87"/>
                  </a:lnTo>
                  <a:lnTo>
                    <a:pt x="75" y="81"/>
                  </a:lnTo>
                  <a:lnTo>
                    <a:pt x="65" y="85"/>
                  </a:lnTo>
                  <a:lnTo>
                    <a:pt x="54" y="86"/>
                  </a:lnTo>
                  <a:lnTo>
                    <a:pt x="44" y="87"/>
                  </a:lnTo>
                  <a:lnTo>
                    <a:pt x="33" y="86"/>
                  </a:lnTo>
                  <a:lnTo>
                    <a:pt x="23" y="84"/>
                  </a:lnTo>
                  <a:lnTo>
                    <a:pt x="14" y="80"/>
                  </a:lnTo>
                  <a:lnTo>
                    <a:pt x="7" y="76"/>
                  </a:lnTo>
                  <a:lnTo>
                    <a:pt x="3" y="70"/>
                  </a:lnTo>
                  <a:lnTo>
                    <a:pt x="1" y="66"/>
                  </a:lnTo>
                  <a:lnTo>
                    <a:pt x="1" y="65"/>
                  </a:lnTo>
                  <a:lnTo>
                    <a:pt x="3" y="66"/>
                  </a:lnTo>
                  <a:lnTo>
                    <a:pt x="7" y="69"/>
                  </a:lnTo>
                  <a:lnTo>
                    <a:pt x="12" y="71"/>
                  </a:lnTo>
                  <a:lnTo>
                    <a:pt x="18" y="72"/>
                  </a:lnTo>
                  <a:lnTo>
                    <a:pt x="24" y="73"/>
                  </a:lnTo>
                  <a:lnTo>
                    <a:pt x="33" y="75"/>
                  </a:lnTo>
                  <a:lnTo>
                    <a:pt x="41" y="75"/>
                  </a:lnTo>
                  <a:lnTo>
                    <a:pt x="49" y="73"/>
                  </a:lnTo>
                  <a:lnTo>
                    <a:pt x="56" y="73"/>
                  </a:lnTo>
                  <a:lnTo>
                    <a:pt x="61" y="71"/>
                  </a:lnTo>
                  <a:lnTo>
                    <a:pt x="54" y="64"/>
                  </a:lnTo>
                  <a:lnTo>
                    <a:pt x="46" y="56"/>
                  </a:lnTo>
                  <a:lnTo>
                    <a:pt x="38" y="48"/>
                  </a:lnTo>
                  <a:lnTo>
                    <a:pt x="29" y="39"/>
                  </a:lnTo>
                  <a:lnTo>
                    <a:pt x="21" y="31"/>
                  </a:lnTo>
                  <a:lnTo>
                    <a:pt x="14" y="23"/>
                  </a:lnTo>
                  <a:lnTo>
                    <a:pt x="8" y="15"/>
                  </a:lnTo>
                  <a:lnTo>
                    <a:pt x="4" y="9"/>
                  </a:lnTo>
                  <a:lnTo>
                    <a:pt x="0" y="2"/>
                  </a:lnTo>
                  <a:lnTo>
                    <a:pt x="3" y="0"/>
                  </a:lnTo>
                  <a:lnTo>
                    <a:pt x="6" y="1"/>
                  </a:lnTo>
                  <a:lnTo>
                    <a:pt x="11" y="4"/>
                  </a:lnTo>
                  <a:lnTo>
                    <a:pt x="14" y="9"/>
                  </a:lnTo>
                  <a:lnTo>
                    <a:pt x="20" y="15"/>
                  </a:lnTo>
                  <a:lnTo>
                    <a:pt x="27" y="23"/>
                  </a:lnTo>
                  <a:lnTo>
                    <a:pt x="36" y="32"/>
                  </a:lnTo>
                  <a:lnTo>
                    <a:pt x="44" y="41"/>
                  </a:lnTo>
                  <a:lnTo>
                    <a:pt x="52" y="49"/>
                  </a:lnTo>
                  <a:lnTo>
                    <a:pt x="60" y="55"/>
                  </a:lnTo>
                  <a:lnTo>
                    <a:pt x="65" y="60"/>
                  </a:lnTo>
                  <a:lnTo>
                    <a:pt x="69" y="50"/>
                  </a:lnTo>
                  <a:lnTo>
                    <a:pt x="72" y="39"/>
                  </a:lnTo>
                  <a:lnTo>
                    <a:pt x="73" y="28"/>
                  </a:lnTo>
                  <a:lnTo>
                    <a:pt x="72" y="19"/>
                  </a:lnTo>
                  <a:lnTo>
                    <a:pt x="71" y="13"/>
                  </a:lnTo>
                  <a:lnTo>
                    <a:pt x="72" y="10"/>
                  </a:lnTo>
                  <a:lnTo>
                    <a:pt x="74" y="10"/>
                  </a:lnTo>
                  <a:lnTo>
                    <a:pt x="76" y="13"/>
                  </a:lnTo>
                  <a:lnTo>
                    <a:pt x="81" y="31"/>
                  </a:lnTo>
                  <a:lnTo>
                    <a:pt x="83" y="47"/>
                  </a:lnTo>
                  <a:lnTo>
                    <a:pt x="84" y="61"/>
                  </a:lnTo>
                  <a:lnTo>
                    <a:pt x="83" y="68"/>
                  </a:lnTo>
                  <a:lnTo>
                    <a:pt x="91" y="76"/>
                  </a:lnTo>
                  <a:lnTo>
                    <a:pt x="99" y="84"/>
                  </a:lnTo>
                  <a:lnTo>
                    <a:pt x="106" y="91"/>
                  </a:lnTo>
                  <a:lnTo>
                    <a:pt x="111" y="96"/>
                  </a:lnTo>
                  <a:lnTo>
                    <a:pt x="120" y="93"/>
                  </a:lnTo>
                  <a:lnTo>
                    <a:pt x="127" y="84"/>
                  </a:lnTo>
                  <a:lnTo>
                    <a:pt x="132" y="71"/>
                  </a:lnTo>
                  <a:lnTo>
                    <a:pt x="132" y="57"/>
                  </a:lnTo>
                  <a:lnTo>
                    <a:pt x="130" y="47"/>
                  </a:lnTo>
                  <a:lnTo>
                    <a:pt x="132" y="42"/>
                  </a:lnTo>
                  <a:lnTo>
                    <a:pt x="134" y="43"/>
                  </a:lnTo>
                  <a:lnTo>
                    <a:pt x="136" y="50"/>
                  </a:lnTo>
                  <a:lnTo>
                    <a:pt x="140" y="65"/>
                  </a:lnTo>
                  <a:lnTo>
                    <a:pt x="141" y="83"/>
                  </a:lnTo>
                  <a:lnTo>
                    <a:pt x="141" y="99"/>
                  </a:lnTo>
                  <a:lnTo>
                    <a:pt x="135" y="110"/>
                  </a:lnTo>
                  <a:lnTo>
                    <a:pt x="144" y="120"/>
                  </a:lnTo>
                  <a:lnTo>
                    <a:pt x="152" y="128"/>
                  </a:lnTo>
                  <a:lnTo>
                    <a:pt x="157" y="136"/>
                  </a:lnTo>
                  <a:lnTo>
                    <a:pt x="161" y="141"/>
                  </a:lnTo>
                  <a:lnTo>
                    <a:pt x="166" y="137"/>
                  </a:lnTo>
                  <a:lnTo>
                    <a:pt x="171" y="131"/>
                  </a:lnTo>
                  <a:lnTo>
                    <a:pt x="174" y="125"/>
                  </a:lnTo>
                  <a:lnTo>
                    <a:pt x="175" y="120"/>
                  </a:lnTo>
                  <a:lnTo>
                    <a:pt x="178" y="117"/>
                  </a:lnTo>
                  <a:lnTo>
                    <a:pt x="180" y="116"/>
                  </a:lnTo>
                  <a:lnTo>
                    <a:pt x="182" y="118"/>
                  </a:lnTo>
                  <a:lnTo>
                    <a:pt x="183" y="124"/>
                  </a:lnTo>
                  <a:lnTo>
                    <a:pt x="182" y="132"/>
                  </a:lnTo>
                  <a:lnTo>
                    <a:pt x="179" y="141"/>
                  </a:lnTo>
                  <a:lnTo>
                    <a:pt x="176" y="148"/>
                  </a:lnTo>
                  <a:lnTo>
                    <a:pt x="174" y="153"/>
                  </a:lnTo>
                  <a:lnTo>
                    <a:pt x="176" y="158"/>
                  </a:lnTo>
                  <a:lnTo>
                    <a:pt x="180" y="163"/>
                  </a:lnTo>
                  <a:lnTo>
                    <a:pt x="182" y="168"/>
                  </a:lnTo>
                  <a:lnTo>
                    <a:pt x="186" y="174"/>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94" name="Freeform 325">
              <a:extLst>
                <a:ext uri="{FF2B5EF4-FFF2-40B4-BE49-F238E27FC236}">
                  <a16:creationId xmlns:a16="http://schemas.microsoft.com/office/drawing/2014/main" xmlns="" id="{1BA03509-7981-47C4-B122-952367A54772}"/>
                </a:ext>
              </a:extLst>
            </p:cNvPr>
            <p:cNvSpPr>
              <a:spLocks/>
            </p:cNvSpPr>
            <p:nvPr/>
          </p:nvSpPr>
          <p:spPr bwMode="auto">
            <a:xfrm>
              <a:off x="2275" y="1023"/>
              <a:ext cx="75" cy="100"/>
            </a:xfrm>
            <a:custGeom>
              <a:avLst/>
              <a:gdLst>
                <a:gd name="T0" fmla="*/ 1 w 150"/>
                <a:gd name="T1" fmla="*/ 7 h 200"/>
                <a:gd name="T2" fmla="*/ 1 w 150"/>
                <a:gd name="T3" fmla="*/ 6 h 200"/>
                <a:gd name="T4" fmla="*/ 1 w 150"/>
                <a:gd name="T5" fmla="*/ 6 h 200"/>
                <a:gd name="T6" fmla="*/ 0 w 150"/>
                <a:gd name="T7" fmla="*/ 5 h 200"/>
                <a:gd name="T8" fmla="*/ 1 w 150"/>
                <a:gd name="T9" fmla="*/ 4 h 200"/>
                <a:gd name="T10" fmla="*/ 1 w 150"/>
                <a:gd name="T11" fmla="*/ 4 h 200"/>
                <a:gd name="T12" fmla="*/ 1 w 150"/>
                <a:gd name="T13" fmla="*/ 5 h 200"/>
                <a:gd name="T14" fmla="*/ 1 w 150"/>
                <a:gd name="T15" fmla="*/ 6 h 200"/>
                <a:gd name="T16" fmla="*/ 2 w 150"/>
                <a:gd name="T17" fmla="*/ 6 h 200"/>
                <a:gd name="T18" fmla="*/ 2 w 150"/>
                <a:gd name="T19" fmla="*/ 6 h 200"/>
                <a:gd name="T20" fmla="*/ 2 w 150"/>
                <a:gd name="T21" fmla="*/ 5 h 200"/>
                <a:gd name="T22" fmla="*/ 2 w 150"/>
                <a:gd name="T23" fmla="*/ 4 h 200"/>
                <a:gd name="T24" fmla="*/ 2 w 150"/>
                <a:gd name="T25" fmla="*/ 3 h 200"/>
                <a:gd name="T26" fmla="*/ 2 w 150"/>
                <a:gd name="T27" fmla="*/ 3 h 200"/>
                <a:gd name="T28" fmla="*/ 2 w 150"/>
                <a:gd name="T29" fmla="*/ 4 h 200"/>
                <a:gd name="T30" fmla="*/ 2 w 150"/>
                <a:gd name="T31" fmla="*/ 5 h 200"/>
                <a:gd name="T32" fmla="*/ 2 w 150"/>
                <a:gd name="T33" fmla="*/ 5 h 200"/>
                <a:gd name="T34" fmla="*/ 3 w 150"/>
                <a:gd name="T35" fmla="*/ 4 h 200"/>
                <a:gd name="T36" fmla="*/ 2 w 150"/>
                <a:gd name="T37" fmla="*/ 3 h 200"/>
                <a:gd name="T38" fmla="*/ 3 w 150"/>
                <a:gd name="T39" fmla="*/ 2 h 200"/>
                <a:gd name="T40" fmla="*/ 3 w 150"/>
                <a:gd name="T41" fmla="*/ 1 h 200"/>
                <a:gd name="T42" fmla="*/ 3 w 150"/>
                <a:gd name="T43" fmla="*/ 1 h 200"/>
                <a:gd name="T44" fmla="*/ 3 w 150"/>
                <a:gd name="T45" fmla="*/ 2 h 200"/>
                <a:gd name="T46" fmla="*/ 3 w 150"/>
                <a:gd name="T47" fmla="*/ 3 h 200"/>
                <a:gd name="T48" fmla="*/ 3 w 150"/>
                <a:gd name="T49" fmla="*/ 3 h 200"/>
                <a:gd name="T50" fmla="*/ 4 w 150"/>
                <a:gd name="T51" fmla="*/ 2 h 200"/>
                <a:gd name="T52" fmla="*/ 4 w 150"/>
                <a:gd name="T53" fmla="*/ 2 h 200"/>
                <a:gd name="T54" fmla="*/ 4 w 150"/>
                <a:gd name="T55" fmla="*/ 1 h 200"/>
                <a:gd name="T56" fmla="*/ 5 w 150"/>
                <a:gd name="T57" fmla="*/ 1 h 200"/>
                <a:gd name="T58" fmla="*/ 5 w 150"/>
                <a:gd name="T59" fmla="*/ 1 h 200"/>
                <a:gd name="T60" fmla="*/ 4 w 150"/>
                <a:gd name="T61" fmla="*/ 1 h 200"/>
                <a:gd name="T62" fmla="*/ 4 w 150"/>
                <a:gd name="T63" fmla="*/ 2 h 200"/>
                <a:gd name="T64" fmla="*/ 4 w 150"/>
                <a:gd name="T65" fmla="*/ 2 h 200"/>
                <a:gd name="T66" fmla="*/ 4 w 150"/>
                <a:gd name="T67" fmla="*/ 3 h 200"/>
                <a:gd name="T68" fmla="*/ 4 w 150"/>
                <a:gd name="T69" fmla="*/ 3 h 200"/>
                <a:gd name="T70" fmla="*/ 4 w 150"/>
                <a:gd name="T71" fmla="*/ 3 h 200"/>
                <a:gd name="T72" fmla="*/ 5 w 150"/>
                <a:gd name="T73" fmla="*/ 3 h 200"/>
                <a:gd name="T74" fmla="*/ 5 w 150"/>
                <a:gd name="T75" fmla="*/ 3 h 200"/>
                <a:gd name="T76" fmla="*/ 5 w 150"/>
                <a:gd name="T77" fmla="*/ 3 h 200"/>
                <a:gd name="T78" fmla="*/ 5 w 150"/>
                <a:gd name="T79" fmla="*/ 3 h 200"/>
                <a:gd name="T80" fmla="*/ 5 w 150"/>
                <a:gd name="T81" fmla="*/ 3 h 200"/>
                <a:gd name="T82" fmla="*/ 4 w 150"/>
                <a:gd name="T83" fmla="*/ 3 h 200"/>
                <a:gd name="T84" fmla="*/ 4 w 150"/>
                <a:gd name="T85" fmla="*/ 4 h 200"/>
                <a:gd name="T86" fmla="*/ 4 w 150"/>
                <a:gd name="T87" fmla="*/ 4 h 200"/>
                <a:gd name="T88" fmla="*/ 3 w 150"/>
                <a:gd name="T89" fmla="*/ 4 h 200"/>
                <a:gd name="T90" fmla="*/ 3 w 150"/>
                <a:gd name="T91" fmla="*/ 5 h 200"/>
                <a:gd name="T92" fmla="*/ 3 w 150"/>
                <a:gd name="T93" fmla="*/ 6 h 200"/>
                <a:gd name="T94" fmla="*/ 3 w 150"/>
                <a:gd name="T95" fmla="*/ 6 h 200"/>
                <a:gd name="T96" fmla="*/ 4 w 150"/>
                <a:gd name="T97" fmla="*/ 5 h 200"/>
                <a:gd name="T98" fmla="*/ 4 w 150"/>
                <a:gd name="T99" fmla="*/ 5 h 200"/>
                <a:gd name="T100" fmla="*/ 4 w 150"/>
                <a:gd name="T101" fmla="*/ 5 h 200"/>
                <a:gd name="T102" fmla="*/ 5 w 150"/>
                <a:gd name="T103" fmla="*/ 5 h 200"/>
                <a:gd name="T104" fmla="*/ 4 w 150"/>
                <a:gd name="T105" fmla="*/ 5 h 200"/>
                <a:gd name="T106" fmla="*/ 4 w 150"/>
                <a:gd name="T107" fmla="*/ 6 h 200"/>
                <a:gd name="T108" fmla="*/ 3 w 150"/>
                <a:gd name="T109" fmla="*/ 6 h 200"/>
                <a:gd name="T110" fmla="*/ 3 w 150"/>
                <a:gd name="T111" fmla="*/ 6 h 200"/>
                <a:gd name="T112" fmla="*/ 2 w 150"/>
                <a:gd name="T113" fmla="*/ 6 h 200"/>
                <a:gd name="T114" fmla="*/ 2 w 150"/>
                <a:gd name="T115" fmla="*/ 6 h 200"/>
                <a:gd name="T116" fmla="*/ 2 w 150"/>
                <a:gd name="T117" fmla="*/ 7 h 200"/>
                <a:gd name="T118" fmla="*/ 2 w 150"/>
                <a:gd name="T119" fmla="*/ 7 h 2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50" h="200">
                  <a:moveTo>
                    <a:pt x="31" y="200"/>
                  </a:moveTo>
                  <a:lnTo>
                    <a:pt x="26" y="197"/>
                  </a:lnTo>
                  <a:lnTo>
                    <a:pt x="21" y="191"/>
                  </a:lnTo>
                  <a:lnTo>
                    <a:pt x="15" y="182"/>
                  </a:lnTo>
                  <a:lnTo>
                    <a:pt x="9" y="172"/>
                  </a:lnTo>
                  <a:lnTo>
                    <a:pt x="5" y="162"/>
                  </a:lnTo>
                  <a:lnTo>
                    <a:pt x="1" y="151"/>
                  </a:lnTo>
                  <a:lnTo>
                    <a:pt x="0" y="139"/>
                  </a:lnTo>
                  <a:lnTo>
                    <a:pt x="1" y="127"/>
                  </a:lnTo>
                  <a:lnTo>
                    <a:pt x="3" y="121"/>
                  </a:lnTo>
                  <a:lnTo>
                    <a:pt x="6" y="119"/>
                  </a:lnTo>
                  <a:lnTo>
                    <a:pt x="7" y="122"/>
                  </a:lnTo>
                  <a:lnTo>
                    <a:pt x="8" y="127"/>
                  </a:lnTo>
                  <a:lnTo>
                    <a:pt x="10" y="144"/>
                  </a:lnTo>
                  <a:lnTo>
                    <a:pt x="15" y="161"/>
                  </a:lnTo>
                  <a:lnTo>
                    <a:pt x="23" y="177"/>
                  </a:lnTo>
                  <a:lnTo>
                    <a:pt x="34" y="187"/>
                  </a:lnTo>
                  <a:lnTo>
                    <a:pt x="39" y="183"/>
                  </a:lnTo>
                  <a:lnTo>
                    <a:pt x="43" y="176"/>
                  </a:lnTo>
                  <a:lnTo>
                    <a:pt x="44" y="171"/>
                  </a:lnTo>
                  <a:lnTo>
                    <a:pt x="46" y="169"/>
                  </a:lnTo>
                  <a:lnTo>
                    <a:pt x="39" y="151"/>
                  </a:lnTo>
                  <a:lnTo>
                    <a:pt x="34" y="129"/>
                  </a:lnTo>
                  <a:lnTo>
                    <a:pt x="33" y="109"/>
                  </a:lnTo>
                  <a:lnTo>
                    <a:pt x="33" y="95"/>
                  </a:lnTo>
                  <a:lnTo>
                    <a:pt x="36" y="87"/>
                  </a:lnTo>
                  <a:lnTo>
                    <a:pt x="38" y="84"/>
                  </a:lnTo>
                  <a:lnTo>
                    <a:pt x="40" y="86"/>
                  </a:lnTo>
                  <a:lnTo>
                    <a:pt x="40" y="94"/>
                  </a:lnTo>
                  <a:lnTo>
                    <a:pt x="40" y="108"/>
                  </a:lnTo>
                  <a:lnTo>
                    <a:pt x="43" y="125"/>
                  </a:lnTo>
                  <a:lnTo>
                    <a:pt x="46" y="142"/>
                  </a:lnTo>
                  <a:lnTo>
                    <a:pt x="53" y="153"/>
                  </a:lnTo>
                  <a:lnTo>
                    <a:pt x="60" y="142"/>
                  </a:lnTo>
                  <a:lnTo>
                    <a:pt x="67" y="131"/>
                  </a:lnTo>
                  <a:lnTo>
                    <a:pt x="70" y="118"/>
                  </a:lnTo>
                  <a:lnTo>
                    <a:pt x="72" y="109"/>
                  </a:lnTo>
                  <a:lnTo>
                    <a:pt x="64" y="87"/>
                  </a:lnTo>
                  <a:lnTo>
                    <a:pt x="63" y="64"/>
                  </a:lnTo>
                  <a:lnTo>
                    <a:pt x="66" y="42"/>
                  </a:lnTo>
                  <a:lnTo>
                    <a:pt x="74" y="26"/>
                  </a:lnTo>
                  <a:lnTo>
                    <a:pt x="78" y="23"/>
                  </a:lnTo>
                  <a:lnTo>
                    <a:pt x="81" y="23"/>
                  </a:lnTo>
                  <a:lnTo>
                    <a:pt x="81" y="25"/>
                  </a:lnTo>
                  <a:lnTo>
                    <a:pt x="81" y="30"/>
                  </a:lnTo>
                  <a:lnTo>
                    <a:pt x="76" y="47"/>
                  </a:lnTo>
                  <a:lnTo>
                    <a:pt x="75" y="65"/>
                  </a:lnTo>
                  <a:lnTo>
                    <a:pt x="76" y="80"/>
                  </a:lnTo>
                  <a:lnTo>
                    <a:pt x="82" y="92"/>
                  </a:lnTo>
                  <a:lnTo>
                    <a:pt x="91" y="79"/>
                  </a:lnTo>
                  <a:lnTo>
                    <a:pt x="97" y="66"/>
                  </a:lnTo>
                  <a:lnTo>
                    <a:pt x="100" y="55"/>
                  </a:lnTo>
                  <a:lnTo>
                    <a:pt x="102" y="46"/>
                  </a:lnTo>
                  <a:lnTo>
                    <a:pt x="106" y="35"/>
                  </a:lnTo>
                  <a:lnTo>
                    <a:pt x="112" y="23"/>
                  </a:lnTo>
                  <a:lnTo>
                    <a:pt x="119" y="12"/>
                  </a:lnTo>
                  <a:lnTo>
                    <a:pt x="124" y="4"/>
                  </a:lnTo>
                  <a:lnTo>
                    <a:pt x="129" y="1"/>
                  </a:lnTo>
                  <a:lnTo>
                    <a:pt x="133" y="0"/>
                  </a:lnTo>
                  <a:lnTo>
                    <a:pt x="136" y="2"/>
                  </a:lnTo>
                  <a:lnTo>
                    <a:pt x="135" y="6"/>
                  </a:lnTo>
                  <a:lnTo>
                    <a:pt x="124" y="19"/>
                  </a:lnTo>
                  <a:lnTo>
                    <a:pt x="115" y="32"/>
                  </a:lnTo>
                  <a:lnTo>
                    <a:pt x="109" y="43"/>
                  </a:lnTo>
                  <a:lnTo>
                    <a:pt x="107" y="54"/>
                  </a:lnTo>
                  <a:lnTo>
                    <a:pt x="106" y="64"/>
                  </a:lnTo>
                  <a:lnTo>
                    <a:pt x="102" y="76"/>
                  </a:lnTo>
                  <a:lnTo>
                    <a:pt x="98" y="87"/>
                  </a:lnTo>
                  <a:lnTo>
                    <a:pt x="93" y="95"/>
                  </a:lnTo>
                  <a:lnTo>
                    <a:pt x="101" y="93"/>
                  </a:lnTo>
                  <a:lnTo>
                    <a:pt x="108" y="91"/>
                  </a:lnTo>
                  <a:lnTo>
                    <a:pt x="116" y="87"/>
                  </a:lnTo>
                  <a:lnTo>
                    <a:pt x="123" y="84"/>
                  </a:lnTo>
                  <a:lnTo>
                    <a:pt x="130" y="79"/>
                  </a:lnTo>
                  <a:lnTo>
                    <a:pt x="136" y="76"/>
                  </a:lnTo>
                  <a:lnTo>
                    <a:pt x="140" y="72"/>
                  </a:lnTo>
                  <a:lnTo>
                    <a:pt x="143" y="69"/>
                  </a:lnTo>
                  <a:lnTo>
                    <a:pt x="146" y="65"/>
                  </a:lnTo>
                  <a:lnTo>
                    <a:pt x="150" y="64"/>
                  </a:lnTo>
                  <a:lnTo>
                    <a:pt x="150" y="66"/>
                  </a:lnTo>
                  <a:lnTo>
                    <a:pt x="148" y="71"/>
                  </a:lnTo>
                  <a:lnTo>
                    <a:pt x="143" y="80"/>
                  </a:lnTo>
                  <a:lnTo>
                    <a:pt x="136" y="87"/>
                  </a:lnTo>
                  <a:lnTo>
                    <a:pt x="128" y="93"/>
                  </a:lnTo>
                  <a:lnTo>
                    <a:pt x="120" y="99"/>
                  </a:lnTo>
                  <a:lnTo>
                    <a:pt x="112" y="102"/>
                  </a:lnTo>
                  <a:lnTo>
                    <a:pt x="104" y="104"/>
                  </a:lnTo>
                  <a:lnTo>
                    <a:pt x="97" y="107"/>
                  </a:lnTo>
                  <a:lnTo>
                    <a:pt x="92" y="107"/>
                  </a:lnTo>
                  <a:lnTo>
                    <a:pt x="85" y="118"/>
                  </a:lnTo>
                  <a:lnTo>
                    <a:pt x="77" y="134"/>
                  </a:lnTo>
                  <a:lnTo>
                    <a:pt x="70" y="151"/>
                  </a:lnTo>
                  <a:lnTo>
                    <a:pt x="68" y="160"/>
                  </a:lnTo>
                  <a:lnTo>
                    <a:pt x="74" y="162"/>
                  </a:lnTo>
                  <a:lnTo>
                    <a:pt x="81" y="163"/>
                  </a:lnTo>
                  <a:lnTo>
                    <a:pt x="89" y="163"/>
                  </a:lnTo>
                  <a:lnTo>
                    <a:pt x="95" y="162"/>
                  </a:lnTo>
                  <a:lnTo>
                    <a:pt x="104" y="160"/>
                  </a:lnTo>
                  <a:lnTo>
                    <a:pt x="110" y="156"/>
                  </a:lnTo>
                  <a:lnTo>
                    <a:pt x="117" y="152"/>
                  </a:lnTo>
                  <a:lnTo>
                    <a:pt x="122" y="146"/>
                  </a:lnTo>
                  <a:lnTo>
                    <a:pt x="127" y="140"/>
                  </a:lnTo>
                  <a:lnTo>
                    <a:pt x="130" y="138"/>
                  </a:lnTo>
                  <a:lnTo>
                    <a:pt x="131" y="140"/>
                  </a:lnTo>
                  <a:lnTo>
                    <a:pt x="129" y="146"/>
                  </a:lnTo>
                  <a:lnTo>
                    <a:pt x="124" y="154"/>
                  </a:lnTo>
                  <a:lnTo>
                    <a:pt x="117" y="162"/>
                  </a:lnTo>
                  <a:lnTo>
                    <a:pt x="109" y="168"/>
                  </a:lnTo>
                  <a:lnTo>
                    <a:pt x="101" y="171"/>
                  </a:lnTo>
                  <a:lnTo>
                    <a:pt x="92" y="175"/>
                  </a:lnTo>
                  <a:lnTo>
                    <a:pt x="83" y="176"/>
                  </a:lnTo>
                  <a:lnTo>
                    <a:pt x="74" y="176"/>
                  </a:lnTo>
                  <a:lnTo>
                    <a:pt x="66" y="174"/>
                  </a:lnTo>
                  <a:lnTo>
                    <a:pt x="61" y="179"/>
                  </a:lnTo>
                  <a:lnTo>
                    <a:pt x="58" y="183"/>
                  </a:lnTo>
                  <a:lnTo>
                    <a:pt x="55" y="187"/>
                  </a:lnTo>
                  <a:lnTo>
                    <a:pt x="54" y="193"/>
                  </a:lnTo>
                  <a:lnTo>
                    <a:pt x="47" y="193"/>
                  </a:lnTo>
                  <a:lnTo>
                    <a:pt x="40" y="194"/>
                  </a:lnTo>
                  <a:lnTo>
                    <a:pt x="34" y="197"/>
                  </a:lnTo>
                  <a:lnTo>
                    <a:pt x="31" y="200"/>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95" name="Freeform 326">
              <a:extLst>
                <a:ext uri="{FF2B5EF4-FFF2-40B4-BE49-F238E27FC236}">
                  <a16:creationId xmlns:a16="http://schemas.microsoft.com/office/drawing/2014/main" xmlns="" id="{8A78EA05-DAC5-4D31-8B4C-DAD87D8AA35A}"/>
                </a:ext>
              </a:extLst>
            </p:cNvPr>
            <p:cNvSpPr>
              <a:spLocks/>
            </p:cNvSpPr>
            <p:nvPr/>
          </p:nvSpPr>
          <p:spPr bwMode="auto">
            <a:xfrm>
              <a:off x="2312" y="1135"/>
              <a:ext cx="119" cy="55"/>
            </a:xfrm>
            <a:custGeom>
              <a:avLst/>
              <a:gdLst>
                <a:gd name="T0" fmla="*/ 1 w 237"/>
                <a:gd name="T1" fmla="*/ 2 h 110"/>
                <a:gd name="T2" fmla="*/ 1 w 237"/>
                <a:gd name="T3" fmla="*/ 2 h 110"/>
                <a:gd name="T4" fmla="*/ 1 w 237"/>
                <a:gd name="T5" fmla="*/ 2 h 110"/>
                <a:gd name="T6" fmla="*/ 1 w 237"/>
                <a:gd name="T7" fmla="*/ 2 h 110"/>
                <a:gd name="T8" fmla="*/ 2 w 237"/>
                <a:gd name="T9" fmla="*/ 2 h 110"/>
                <a:gd name="T10" fmla="*/ 3 w 237"/>
                <a:gd name="T11" fmla="*/ 2 h 110"/>
                <a:gd name="T12" fmla="*/ 3 w 237"/>
                <a:gd name="T13" fmla="*/ 2 h 110"/>
                <a:gd name="T14" fmla="*/ 3 w 237"/>
                <a:gd name="T15" fmla="*/ 3 h 110"/>
                <a:gd name="T16" fmla="*/ 3 w 237"/>
                <a:gd name="T17" fmla="*/ 3 h 110"/>
                <a:gd name="T18" fmla="*/ 3 w 237"/>
                <a:gd name="T19" fmla="*/ 3 h 110"/>
                <a:gd name="T20" fmla="*/ 4 w 237"/>
                <a:gd name="T21" fmla="*/ 4 h 110"/>
                <a:gd name="T22" fmla="*/ 4 w 237"/>
                <a:gd name="T23" fmla="*/ 3 h 110"/>
                <a:gd name="T24" fmla="*/ 4 w 237"/>
                <a:gd name="T25" fmla="*/ 3 h 110"/>
                <a:gd name="T26" fmla="*/ 3 w 237"/>
                <a:gd name="T27" fmla="*/ 2 h 110"/>
                <a:gd name="T28" fmla="*/ 3 w 237"/>
                <a:gd name="T29" fmla="*/ 2 h 110"/>
                <a:gd name="T30" fmla="*/ 4 w 237"/>
                <a:gd name="T31" fmla="*/ 2 h 110"/>
                <a:gd name="T32" fmla="*/ 4 w 237"/>
                <a:gd name="T33" fmla="*/ 2 h 110"/>
                <a:gd name="T34" fmla="*/ 5 w 237"/>
                <a:gd name="T35" fmla="*/ 2 h 110"/>
                <a:gd name="T36" fmla="*/ 5 w 237"/>
                <a:gd name="T37" fmla="*/ 3 h 110"/>
                <a:gd name="T38" fmla="*/ 5 w 237"/>
                <a:gd name="T39" fmla="*/ 3 h 110"/>
                <a:gd name="T40" fmla="*/ 5 w 237"/>
                <a:gd name="T41" fmla="*/ 3 h 110"/>
                <a:gd name="T42" fmla="*/ 6 w 237"/>
                <a:gd name="T43" fmla="*/ 4 h 110"/>
                <a:gd name="T44" fmla="*/ 6 w 237"/>
                <a:gd name="T45" fmla="*/ 4 h 110"/>
                <a:gd name="T46" fmla="*/ 6 w 237"/>
                <a:gd name="T47" fmla="*/ 4 h 110"/>
                <a:gd name="T48" fmla="*/ 6 w 237"/>
                <a:gd name="T49" fmla="*/ 4 h 110"/>
                <a:gd name="T50" fmla="*/ 6 w 237"/>
                <a:gd name="T51" fmla="*/ 3 h 110"/>
                <a:gd name="T52" fmla="*/ 5 w 237"/>
                <a:gd name="T53" fmla="*/ 3 h 110"/>
                <a:gd name="T54" fmla="*/ 5 w 237"/>
                <a:gd name="T55" fmla="*/ 3 h 110"/>
                <a:gd name="T56" fmla="*/ 5 w 237"/>
                <a:gd name="T57" fmla="*/ 3 h 110"/>
                <a:gd name="T58" fmla="*/ 6 w 237"/>
                <a:gd name="T59" fmla="*/ 3 h 110"/>
                <a:gd name="T60" fmla="*/ 7 w 237"/>
                <a:gd name="T61" fmla="*/ 3 h 110"/>
                <a:gd name="T62" fmla="*/ 7 w 237"/>
                <a:gd name="T63" fmla="*/ 3 h 110"/>
                <a:gd name="T64" fmla="*/ 8 w 237"/>
                <a:gd name="T65" fmla="*/ 3 h 110"/>
                <a:gd name="T66" fmla="*/ 8 w 237"/>
                <a:gd name="T67" fmla="*/ 3 h 110"/>
                <a:gd name="T68" fmla="*/ 7 w 237"/>
                <a:gd name="T69" fmla="*/ 3 h 110"/>
                <a:gd name="T70" fmla="*/ 7 w 237"/>
                <a:gd name="T71" fmla="*/ 3 h 110"/>
                <a:gd name="T72" fmla="*/ 6 w 237"/>
                <a:gd name="T73" fmla="*/ 2 h 110"/>
                <a:gd name="T74" fmla="*/ 5 w 237"/>
                <a:gd name="T75" fmla="*/ 2 h 110"/>
                <a:gd name="T76" fmla="*/ 6 w 237"/>
                <a:gd name="T77" fmla="*/ 2 h 110"/>
                <a:gd name="T78" fmla="*/ 6 w 237"/>
                <a:gd name="T79" fmla="*/ 2 h 110"/>
                <a:gd name="T80" fmla="*/ 6 w 237"/>
                <a:gd name="T81" fmla="*/ 2 h 110"/>
                <a:gd name="T82" fmla="*/ 6 w 237"/>
                <a:gd name="T83" fmla="*/ 1 h 110"/>
                <a:gd name="T84" fmla="*/ 6 w 237"/>
                <a:gd name="T85" fmla="*/ 1 h 110"/>
                <a:gd name="T86" fmla="*/ 6 w 237"/>
                <a:gd name="T87" fmla="*/ 1 h 110"/>
                <a:gd name="T88" fmla="*/ 5 w 237"/>
                <a:gd name="T89" fmla="*/ 2 h 110"/>
                <a:gd name="T90" fmla="*/ 5 w 237"/>
                <a:gd name="T91" fmla="*/ 2 h 110"/>
                <a:gd name="T92" fmla="*/ 5 w 237"/>
                <a:gd name="T93" fmla="*/ 2 h 110"/>
                <a:gd name="T94" fmla="*/ 4 w 237"/>
                <a:gd name="T95" fmla="*/ 2 h 110"/>
                <a:gd name="T96" fmla="*/ 4 w 237"/>
                <a:gd name="T97" fmla="*/ 2 h 110"/>
                <a:gd name="T98" fmla="*/ 4 w 237"/>
                <a:gd name="T99" fmla="*/ 2 h 110"/>
                <a:gd name="T100" fmla="*/ 3 w 237"/>
                <a:gd name="T101" fmla="*/ 2 h 110"/>
                <a:gd name="T102" fmla="*/ 4 w 237"/>
                <a:gd name="T103" fmla="*/ 1 h 110"/>
                <a:gd name="T104" fmla="*/ 4 w 237"/>
                <a:gd name="T105" fmla="*/ 1 h 110"/>
                <a:gd name="T106" fmla="*/ 4 w 237"/>
                <a:gd name="T107" fmla="*/ 0 h 110"/>
                <a:gd name="T108" fmla="*/ 4 w 237"/>
                <a:gd name="T109" fmla="*/ 1 h 110"/>
                <a:gd name="T110" fmla="*/ 4 w 237"/>
                <a:gd name="T111" fmla="*/ 1 h 110"/>
                <a:gd name="T112" fmla="*/ 3 w 237"/>
                <a:gd name="T113" fmla="*/ 1 h 110"/>
                <a:gd name="T114" fmla="*/ 3 w 237"/>
                <a:gd name="T115" fmla="*/ 1 h 110"/>
                <a:gd name="T116" fmla="*/ 2 w 237"/>
                <a:gd name="T117" fmla="*/ 1 h 110"/>
                <a:gd name="T118" fmla="*/ 2 w 237"/>
                <a:gd name="T119" fmla="*/ 1 h 110"/>
                <a:gd name="T120" fmla="*/ 1 w 237"/>
                <a:gd name="T121" fmla="*/ 1 h 110"/>
                <a:gd name="T122" fmla="*/ 1 w 237"/>
                <a:gd name="T123" fmla="*/ 2 h 11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37" h="110">
                  <a:moveTo>
                    <a:pt x="0" y="34"/>
                  </a:moveTo>
                  <a:lnTo>
                    <a:pt x="1" y="35"/>
                  </a:lnTo>
                  <a:lnTo>
                    <a:pt x="1" y="37"/>
                  </a:lnTo>
                  <a:lnTo>
                    <a:pt x="1" y="38"/>
                  </a:lnTo>
                  <a:lnTo>
                    <a:pt x="1" y="41"/>
                  </a:lnTo>
                  <a:lnTo>
                    <a:pt x="10" y="41"/>
                  </a:lnTo>
                  <a:lnTo>
                    <a:pt x="19" y="41"/>
                  </a:lnTo>
                  <a:lnTo>
                    <a:pt x="31" y="41"/>
                  </a:lnTo>
                  <a:lnTo>
                    <a:pt x="41" y="42"/>
                  </a:lnTo>
                  <a:lnTo>
                    <a:pt x="51" y="44"/>
                  </a:lnTo>
                  <a:lnTo>
                    <a:pt x="59" y="46"/>
                  </a:lnTo>
                  <a:lnTo>
                    <a:pt x="66" y="49"/>
                  </a:lnTo>
                  <a:lnTo>
                    <a:pt x="70" y="51"/>
                  </a:lnTo>
                  <a:lnTo>
                    <a:pt x="72" y="54"/>
                  </a:lnTo>
                  <a:lnTo>
                    <a:pt x="74" y="60"/>
                  </a:lnTo>
                  <a:lnTo>
                    <a:pt x="77" y="66"/>
                  </a:lnTo>
                  <a:lnTo>
                    <a:pt x="80" y="74"/>
                  </a:lnTo>
                  <a:lnTo>
                    <a:pt x="85" y="81"/>
                  </a:lnTo>
                  <a:lnTo>
                    <a:pt x="91" y="88"/>
                  </a:lnTo>
                  <a:lnTo>
                    <a:pt x="96" y="94"/>
                  </a:lnTo>
                  <a:lnTo>
                    <a:pt x="104" y="98"/>
                  </a:lnTo>
                  <a:lnTo>
                    <a:pt x="111" y="101"/>
                  </a:lnTo>
                  <a:lnTo>
                    <a:pt x="114" y="99"/>
                  </a:lnTo>
                  <a:lnTo>
                    <a:pt x="111" y="96"/>
                  </a:lnTo>
                  <a:lnTo>
                    <a:pt x="106" y="89"/>
                  </a:lnTo>
                  <a:lnTo>
                    <a:pt x="99" y="81"/>
                  </a:lnTo>
                  <a:lnTo>
                    <a:pt x="93" y="71"/>
                  </a:lnTo>
                  <a:lnTo>
                    <a:pt x="91" y="60"/>
                  </a:lnTo>
                  <a:lnTo>
                    <a:pt x="89" y="52"/>
                  </a:lnTo>
                  <a:lnTo>
                    <a:pt x="95" y="52"/>
                  </a:lnTo>
                  <a:lnTo>
                    <a:pt x="101" y="52"/>
                  </a:lnTo>
                  <a:lnTo>
                    <a:pt x="107" y="53"/>
                  </a:lnTo>
                  <a:lnTo>
                    <a:pt x="114" y="54"/>
                  </a:lnTo>
                  <a:lnTo>
                    <a:pt x="119" y="56"/>
                  </a:lnTo>
                  <a:lnTo>
                    <a:pt x="125" y="57"/>
                  </a:lnTo>
                  <a:lnTo>
                    <a:pt x="129" y="59"/>
                  </a:lnTo>
                  <a:lnTo>
                    <a:pt x="132" y="60"/>
                  </a:lnTo>
                  <a:lnTo>
                    <a:pt x="133" y="66"/>
                  </a:lnTo>
                  <a:lnTo>
                    <a:pt x="135" y="72"/>
                  </a:lnTo>
                  <a:lnTo>
                    <a:pt x="140" y="79"/>
                  </a:lnTo>
                  <a:lnTo>
                    <a:pt x="145" y="86"/>
                  </a:lnTo>
                  <a:lnTo>
                    <a:pt x="150" y="92"/>
                  </a:lnTo>
                  <a:lnTo>
                    <a:pt x="157" y="98"/>
                  </a:lnTo>
                  <a:lnTo>
                    <a:pt x="163" y="103"/>
                  </a:lnTo>
                  <a:lnTo>
                    <a:pt x="170" y="106"/>
                  </a:lnTo>
                  <a:lnTo>
                    <a:pt x="182" y="110"/>
                  </a:lnTo>
                  <a:lnTo>
                    <a:pt x="188" y="110"/>
                  </a:lnTo>
                  <a:lnTo>
                    <a:pt x="191" y="107"/>
                  </a:lnTo>
                  <a:lnTo>
                    <a:pt x="185" y="104"/>
                  </a:lnTo>
                  <a:lnTo>
                    <a:pt x="177" y="99"/>
                  </a:lnTo>
                  <a:lnTo>
                    <a:pt x="170" y="95"/>
                  </a:lnTo>
                  <a:lnTo>
                    <a:pt x="163" y="89"/>
                  </a:lnTo>
                  <a:lnTo>
                    <a:pt x="159" y="84"/>
                  </a:lnTo>
                  <a:lnTo>
                    <a:pt x="154" y="79"/>
                  </a:lnTo>
                  <a:lnTo>
                    <a:pt x="149" y="74"/>
                  </a:lnTo>
                  <a:lnTo>
                    <a:pt x="147" y="69"/>
                  </a:lnTo>
                  <a:lnTo>
                    <a:pt x="146" y="66"/>
                  </a:lnTo>
                  <a:lnTo>
                    <a:pt x="155" y="71"/>
                  </a:lnTo>
                  <a:lnTo>
                    <a:pt x="167" y="74"/>
                  </a:lnTo>
                  <a:lnTo>
                    <a:pt x="179" y="76"/>
                  </a:lnTo>
                  <a:lnTo>
                    <a:pt x="192" y="79"/>
                  </a:lnTo>
                  <a:lnTo>
                    <a:pt x="205" y="81"/>
                  </a:lnTo>
                  <a:lnTo>
                    <a:pt x="215" y="82"/>
                  </a:lnTo>
                  <a:lnTo>
                    <a:pt x="224" y="83"/>
                  </a:lnTo>
                  <a:lnTo>
                    <a:pt x="230" y="83"/>
                  </a:lnTo>
                  <a:lnTo>
                    <a:pt x="236" y="83"/>
                  </a:lnTo>
                  <a:lnTo>
                    <a:pt x="237" y="81"/>
                  </a:lnTo>
                  <a:lnTo>
                    <a:pt x="233" y="77"/>
                  </a:lnTo>
                  <a:lnTo>
                    <a:pt x="226" y="76"/>
                  </a:lnTo>
                  <a:lnTo>
                    <a:pt x="218" y="75"/>
                  </a:lnTo>
                  <a:lnTo>
                    <a:pt x="208" y="73"/>
                  </a:lnTo>
                  <a:lnTo>
                    <a:pt x="196" y="69"/>
                  </a:lnTo>
                  <a:lnTo>
                    <a:pt x="185" y="66"/>
                  </a:lnTo>
                  <a:lnTo>
                    <a:pt x="175" y="62"/>
                  </a:lnTo>
                  <a:lnTo>
                    <a:pt x="165" y="59"/>
                  </a:lnTo>
                  <a:lnTo>
                    <a:pt x="157" y="57"/>
                  </a:lnTo>
                  <a:lnTo>
                    <a:pt x="154" y="54"/>
                  </a:lnTo>
                  <a:lnTo>
                    <a:pt x="161" y="48"/>
                  </a:lnTo>
                  <a:lnTo>
                    <a:pt x="169" y="42"/>
                  </a:lnTo>
                  <a:lnTo>
                    <a:pt x="177" y="39"/>
                  </a:lnTo>
                  <a:lnTo>
                    <a:pt x="184" y="38"/>
                  </a:lnTo>
                  <a:lnTo>
                    <a:pt x="190" y="37"/>
                  </a:lnTo>
                  <a:lnTo>
                    <a:pt x="191" y="35"/>
                  </a:lnTo>
                  <a:lnTo>
                    <a:pt x="188" y="31"/>
                  </a:lnTo>
                  <a:lnTo>
                    <a:pt x="182" y="29"/>
                  </a:lnTo>
                  <a:lnTo>
                    <a:pt x="177" y="28"/>
                  </a:lnTo>
                  <a:lnTo>
                    <a:pt x="171" y="29"/>
                  </a:lnTo>
                  <a:lnTo>
                    <a:pt x="165" y="30"/>
                  </a:lnTo>
                  <a:lnTo>
                    <a:pt x="160" y="33"/>
                  </a:lnTo>
                  <a:lnTo>
                    <a:pt x="154" y="36"/>
                  </a:lnTo>
                  <a:lnTo>
                    <a:pt x="149" y="38"/>
                  </a:lnTo>
                  <a:lnTo>
                    <a:pt x="145" y="43"/>
                  </a:lnTo>
                  <a:lnTo>
                    <a:pt x="142" y="46"/>
                  </a:lnTo>
                  <a:lnTo>
                    <a:pt x="137" y="46"/>
                  </a:lnTo>
                  <a:lnTo>
                    <a:pt x="130" y="45"/>
                  </a:lnTo>
                  <a:lnTo>
                    <a:pt x="123" y="45"/>
                  </a:lnTo>
                  <a:lnTo>
                    <a:pt x="116" y="44"/>
                  </a:lnTo>
                  <a:lnTo>
                    <a:pt x="109" y="43"/>
                  </a:lnTo>
                  <a:lnTo>
                    <a:pt x="102" y="43"/>
                  </a:lnTo>
                  <a:lnTo>
                    <a:pt x="97" y="43"/>
                  </a:lnTo>
                  <a:lnTo>
                    <a:pt x="95" y="43"/>
                  </a:lnTo>
                  <a:lnTo>
                    <a:pt x="94" y="33"/>
                  </a:lnTo>
                  <a:lnTo>
                    <a:pt x="97" y="23"/>
                  </a:lnTo>
                  <a:lnTo>
                    <a:pt x="104" y="14"/>
                  </a:lnTo>
                  <a:lnTo>
                    <a:pt x="115" y="7"/>
                  </a:lnTo>
                  <a:lnTo>
                    <a:pt x="123" y="4"/>
                  </a:lnTo>
                  <a:lnTo>
                    <a:pt x="124" y="1"/>
                  </a:lnTo>
                  <a:lnTo>
                    <a:pt x="121" y="0"/>
                  </a:lnTo>
                  <a:lnTo>
                    <a:pt x="115" y="0"/>
                  </a:lnTo>
                  <a:lnTo>
                    <a:pt x="110" y="1"/>
                  </a:lnTo>
                  <a:lnTo>
                    <a:pt x="104" y="5"/>
                  </a:lnTo>
                  <a:lnTo>
                    <a:pt x="97" y="8"/>
                  </a:lnTo>
                  <a:lnTo>
                    <a:pt x="91" y="14"/>
                  </a:lnTo>
                  <a:lnTo>
                    <a:pt x="83" y="19"/>
                  </a:lnTo>
                  <a:lnTo>
                    <a:pt x="77" y="24"/>
                  </a:lnTo>
                  <a:lnTo>
                    <a:pt x="72" y="28"/>
                  </a:lnTo>
                  <a:lnTo>
                    <a:pt x="70" y="31"/>
                  </a:lnTo>
                  <a:lnTo>
                    <a:pt x="63" y="31"/>
                  </a:lnTo>
                  <a:lnTo>
                    <a:pt x="55" y="31"/>
                  </a:lnTo>
                  <a:lnTo>
                    <a:pt x="45" y="31"/>
                  </a:lnTo>
                  <a:lnTo>
                    <a:pt x="34" y="31"/>
                  </a:lnTo>
                  <a:lnTo>
                    <a:pt x="24" y="31"/>
                  </a:lnTo>
                  <a:lnTo>
                    <a:pt x="13" y="31"/>
                  </a:lnTo>
                  <a:lnTo>
                    <a:pt x="5" y="33"/>
                  </a:lnTo>
                  <a:lnTo>
                    <a:pt x="0" y="34"/>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96" name="Freeform 327">
              <a:extLst>
                <a:ext uri="{FF2B5EF4-FFF2-40B4-BE49-F238E27FC236}">
                  <a16:creationId xmlns:a16="http://schemas.microsoft.com/office/drawing/2014/main" xmlns="" id="{F78EA439-8DE6-432E-B3B6-0BDA2E340520}"/>
                </a:ext>
              </a:extLst>
            </p:cNvPr>
            <p:cNvSpPr>
              <a:spLocks/>
            </p:cNvSpPr>
            <p:nvPr/>
          </p:nvSpPr>
          <p:spPr bwMode="auto">
            <a:xfrm>
              <a:off x="2300" y="1183"/>
              <a:ext cx="97" cy="111"/>
            </a:xfrm>
            <a:custGeom>
              <a:avLst/>
              <a:gdLst>
                <a:gd name="T0" fmla="*/ 1 w 194"/>
                <a:gd name="T1" fmla="*/ 1 h 222"/>
                <a:gd name="T2" fmla="*/ 1 w 194"/>
                <a:gd name="T3" fmla="*/ 1 h 222"/>
                <a:gd name="T4" fmla="*/ 1 w 194"/>
                <a:gd name="T5" fmla="*/ 2 h 222"/>
                <a:gd name="T6" fmla="*/ 1 w 194"/>
                <a:gd name="T7" fmla="*/ 4 h 222"/>
                <a:gd name="T8" fmla="*/ 2 w 194"/>
                <a:gd name="T9" fmla="*/ 4 h 222"/>
                <a:gd name="T10" fmla="*/ 2 w 194"/>
                <a:gd name="T11" fmla="*/ 2 h 222"/>
                <a:gd name="T12" fmla="*/ 2 w 194"/>
                <a:gd name="T13" fmla="*/ 2 h 222"/>
                <a:gd name="T14" fmla="*/ 2 w 194"/>
                <a:gd name="T15" fmla="*/ 2 h 222"/>
                <a:gd name="T16" fmla="*/ 2 w 194"/>
                <a:gd name="T17" fmla="*/ 2 h 222"/>
                <a:gd name="T18" fmla="*/ 3 w 194"/>
                <a:gd name="T19" fmla="*/ 3 h 222"/>
                <a:gd name="T20" fmla="*/ 3 w 194"/>
                <a:gd name="T21" fmla="*/ 4 h 222"/>
                <a:gd name="T22" fmla="*/ 3 w 194"/>
                <a:gd name="T23" fmla="*/ 5 h 222"/>
                <a:gd name="T24" fmla="*/ 3 w 194"/>
                <a:gd name="T25" fmla="*/ 5 h 222"/>
                <a:gd name="T26" fmla="*/ 4 w 194"/>
                <a:gd name="T27" fmla="*/ 4 h 222"/>
                <a:gd name="T28" fmla="*/ 4 w 194"/>
                <a:gd name="T29" fmla="*/ 4 h 222"/>
                <a:gd name="T30" fmla="*/ 5 w 194"/>
                <a:gd name="T31" fmla="*/ 5 h 222"/>
                <a:gd name="T32" fmla="*/ 5 w 194"/>
                <a:gd name="T33" fmla="*/ 6 h 222"/>
                <a:gd name="T34" fmla="*/ 6 w 194"/>
                <a:gd name="T35" fmla="*/ 7 h 222"/>
                <a:gd name="T36" fmla="*/ 6 w 194"/>
                <a:gd name="T37" fmla="*/ 7 h 222"/>
                <a:gd name="T38" fmla="*/ 7 w 194"/>
                <a:gd name="T39" fmla="*/ 7 h 222"/>
                <a:gd name="T40" fmla="*/ 6 w 194"/>
                <a:gd name="T41" fmla="*/ 7 h 222"/>
                <a:gd name="T42" fmla="*/ 6 w 194"/>
                <a:gd name="T43" fmla="*/ 6 h 222"/>
                <a:gd name="T44" fmla="*/ 5 w 194"/>
                <a:gd name="T45" fmla="*/ 5 h 222"/>
                <a:gd name="T46" fmla="*/ 4 w 194"/>
                <a:gd name="T47" fmla="*/ 4 h 222"/>
                <a:gd name="T48" fmla="*/ 4 w 194"/>
                <a:gd name="T49" fmla="*/ 3 h 222"/>
                <a:gd name="T50" fmla="*/ 5 w 194"/>
                <a:gd name="T51" fmla="*/ 3 h 222"/>
                <a:gd name="T52" fmla="*/ 5 w 194"/>
                <a:gd name="T53" fmla="*/ 3 h 222"/>
                <a:gd name="T54" fmla="*/ 5 w 194"/>
                <a:gd name="T55" fmla="*/ 3 h 222"/>
                <a:gd name="T56" fmla="*/ 6 w 194"/>
                <a:gd name="T57" fmla="*/ 3 h 222"/>
                <a:gd name="T58" fmla="*/ 6 w 194"/>
                <a:gd name="T59" fmla="*/ 3 h 222"/>
                <a:gd name="T60" fmla="*/ 6 w 194"/>
                <a:gd name="T61" fmla="*/ 3 h 222"/>
                <a:gd name="T62" fmla="*/ 5 w 194"/>
                <a:gd name="T63" fmla="*/ 3 h 222"/>
                <a:gd name="T64" fmla="*/ 5 w 194"/>
                <a:gd name="T65" fmla="*/ 3 h 222"/>
                <a:gd name="T66" fmla="*/ 4 w 194"/>
                <a:gd name="T67" fmla="*/ 3 h 222"/>
                <a:gd name="T68" fmla="*/ 4 w 194"/>
                <a:gd name="T69" fmla="*/ 3 h 222"/>
                <a:gd name="T70" fmla="*/ 3 w 194"/>
                <a:gd name="T71" fmla="*/ 3 h 222"/>
                <a:gd name="T72" fmla="*/ 3 w 194"/>
                <a:gd name="T73" fmla="*/ 2 h 222"/>
                <a:gd name="T74" fmla="*/ 3 w 194"/>
                <a:gd name="T75" fmla="*/ 2 h 222"/>
                <a:gd name="T76" fmla="*/ 3 w 194"/>
                <a:gd name="T77" fmla="*/ 2 h 222"/>
                <a:gd name="T78" fmla="*/ 3 w 194"/>
                <a:gd name="T79" fmla="*/ 2 h 222"/>
                <a:gd name="T80" fmla="*/ 3 w 194"/>
                <a:gd name="T81" fmla="*/ 2 h 222"/>
                <a:gd name="T82" fmla="*/ 4 w 194"/>
                <a:gd name="T83" fmla="*/ 2 h 222"/>
                <a:gd name="T84" fmla="*/ 4 w 194"/>
                <a:gd name="T85" fmla="*/ 2 h 222"/>
                <a:gd name="T86" fmla="*/ 4 w 194"/>
                <a:gd name="T87" fmla="*/ 2 h 222"/>
                <a:gd name="T88" fmla="*/ 4 w 194"/>
                <a:gd name="T89" fmla="*/ 2 h 222"/>
                <a:gd name="T90" fmla="*/ 3 w 194"/>
                <a:gd name="T91" fmla="*/ 2 h 222"/>
                <a:gd name="T92" fmla="*/ 3 w 194"/>
                <a:gd name="T93" fmla="*/ 2 h 222"/>
                <a:gd name="T94" fmla="*/ 2 w 194"/>
                <a:gd name="T95" fmla="*/ 2 h 222"/>
                <a:gd name="T96" fmla="*/ 2 w 194"/>
                <a:gd name="T97" fmla="*/ 1 h 222"/>
                <a:gd name="T98" fmla="*/ 2 w 194"/>
                <a:gd name="T99" fmla="*/ 1 h 222"/>
                <a:gd name="T100" fmla="*/ 1 w 194"/>
                <a:gd name="T101" fmla="*/ 1 h 222"/>
                <a:gd name="T102" fmla="*/ 1 w 194"/>
                <a:gd name="T103" fmla="*/ 0 h 22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4" h="222">
                  <a:moveTo>
                    <a:pt x="0" y="1"/>
                  </a:moveTo>
                  <a:lnTo>
                    <a:pt x="9" y="8"/>
                  </a:lnTo>
                  <a:lnTo>
                    <a:pt x="18" y="18"/>
                  </a:lnTo>
                  <a:lnTo>
                    <a:pt x="27" y="29"/>
                  </a:lnTo>
                  <a:lnTo>
                    <a:pt x="33" y="36"/>
                  </a:lnTo>
                  <a:lnTo>
                    <a:pt x="28" y="53"/>
                  </a:lnTo>
                  <a:lnTo>
                    <a:pt x="27" y="77"/>
                  </a:lnTo>
                  <a:lnTo>
                    <a:pt x="29" y="101"/>
                  </a:lnTo>
                  <a:lnTo>
                    <a:pt x="36" y="117"/>
                  </a:lnTo>
                  <a:lnTo>
                    <a:pt x="35" y="99"/>
                  </a:lnTo>
                  <a:lnTo>
                    <a:pt x="36" y="78"/>
                  </a:lnTo>
                  <a:lnTo>
                    <a:pt x="38" y="60"/>
                  </a:lnTo>
                  <a:lnTo>
                    <a:pt x="45" y="49"/>
                  </a:lnTo>
                  <a:lnTo>
                    <a:pt x="49" y="47"/>
                  </a:lnTo>
                  <a:lnTo>
                    <a:pt x="51" y="48"/>
                  </a:lnTo>
                  <a:lnTo>
                    <a:pt x="53" y="51"/>
                  </a:lnTo>
                  <a:lnTo>
                    <a:pt x="57" y="55"/>
                  </a:lnTo>
                  <a:lnTo>
                    <a:pt x="64" y="63"/>
                  </a:lnTo>
                  <a:lnTo>
                    <a:pt x="73" y="74"/>
                  </a:lnTo>
                  <a:lnTo>
                    <a:pt x="83" y="85"/>
                  </a:lnTo>
                  <a:lnTo>
                    <a:pt x="89" y="92"/>
                  </a:lnTo>
                  <a:lnTo>
                    <a:pt x="86" y="111"/>
                  </a:lnTo>
                  <a:lnTo>
                    <a:pt x="83" y="131"/>
                  </a:lnTo>
                  <a:lnTo>
                    <a:pt x="86" y="151"/>
                  </a:lnTo>
                  <a:lnTo>
                    <a:pt x="97" y="167"/>
                  </a:lnTo>
                  <a:lnTo>
                    <a:pt x="95" y="149"/>
                  </a:lnTo>
                  <a:lnTo>
                    <a:pt x="94" y="129"/>
                  </a:lnTo>
                  <a:lnTo>
                    <a:pt x="97" y="112"/>
                  </a:lnTo>
                  <a:lnTo>
                    <a:pt x="105" y="101"/>
                  </a:lnTo>
                  <a:lnTo>
                    <a:pt x="112" y="108"/>
                  </a:lnTo>
                  <a:lnTo>
                    <a:pt x="122" y="121"/>
                  </a:lnTo>
                  <a:lnTo>
                    <a:pt x="134" y="136"/>
                  </a:lnTo>
                  <a:lnTo>
                    <a:pt x="147" y="153"/>
                  </a:lnTo>
                  <a:lnTo>
                    <a:pt x="159" y="172"/>
                  </a:lnTo>
                  <a:lnTo>
                    <a:pt x="171" y="189"/>
                  </a:lnTo>
                  <a:lnTo>
                    <a:pt x="180" y="203"/>
                  </a:lnTo>
                  <a:lnTo>
                    <a:pt x="186" y="214"/>
                  </a:lnTo>
                  <a:lnTo>
                    <a:pt x="190" y="221"/>
                  </a:lnTo>
                  <a:lnTo>
                    <a:pt x="193" y="222"/>
                  </a:lnTo>
                  <a:lnTo>
                    <a:pt x="194" y="219"/>
                  </a:lnTo>
                  <a:lnTo>
                    <a:pt x="192" y="210"/>
                  </a:lnTo>
                  <a:lnTo>
                    <a:pt x="188" y="202"/>
                  </a:lnTo>
                  <a:lnTo>
                    <a:pt x="180" y="188"/>
                  </a:lnTo>
                  <a:lnTo>
                    <a:pt x="170" y="170"/>
                  </a:lnTo>
                  <a:lnTo>
                    <a:pt x="158" y="152"/>
                  </a:lnTo>
                  <a:lnTo>
                    <a:pt x="147" y="134"/>
                  </a:lnTo>
                  <a:lnTo>
                    <a:pt x="135" y="116"/>
                  </a:lnTo>
                  <a:lnTo>
                    <a:pt x="125" y="105"/>
                  </a:lnTo>
                  <a:lnTo>
                    <a:pt x="118" y="98"/>
                  </a:lnTo>
                  <a:lnTo>
                    <a:pt x="122" y="93"/>
                  </a:lnTo>
                  <a:lnTo>
                    <a:pt x="128" y="90"/>
                  </a:lnTo>
                  <a:lnTo>
                    <a:pt x="134" y="87"/>
                  </a:lnTo>
                  <a:lnTo>
                    <a:pt x="140" y="85"/>
                  </a:lnTo>
                  <a:lnTo>
                    <a:pt x="146" y="84"/>
                  </a:lnTo>
                  <a:lnTo>
                    <a:pt x="151" y="84"/>
                  </a:lnTo>
                  <a:lnTo>
                    <a:pt x="156" y="86"/>
                  </a:lnTo>
                  <a:lnTo>
                    <a:pt x="162" y="89"/>
                  </a:lnTo>
                  <a:lnTo>
                    <a:pt x="171" y="93"/>
                  </a:lnTo>
                  <a:lnTo>
                    <a:pt x="175" y="96"/>
                  </a:lnTo>
                  <a:lnTo>
                    <a:pt x="177" y="93"/>
                  </a:lnTo>
                  <a:lnTo>
                    <a:pt x="173" y="87"/>
                  </a:lnTo>
                  <a:lnTo>
                    <a:pt x="167" y="83"/>
                  </a:lnTo>
                  <a:lnTo>
                    <a:pt x="160" y="79"/>
                  </a:lnTo>
                  <a:lnTo>
                    <a:pt x="151" y="77"/>
                  </a:lnTo>
                  <a:lnTo>
                    <a:pt x="142" y="75"/>
                  </a:lnTo>
                  <a:lnTo>
                    <a:pt x="132" y="75"/>
                  </a:lnTo>
                  <a:lnTo>
                    <a:pt x="122" y="76"/>
                  </a:lnTo>
                  <a:lnTo>
                    <a:pt x="114" y="79"/>
                  </a:lnTo>
                  <a:lnTo>
                    <a:pt x="108" y="83"/>
                  </a:lnTo>
                  <a:lnTo>
                    <a:pt x="102" y="78"/>
                  </a:lnTo>
                  <a:lnTo>
                    <a:pt x="96" y="74"/>
                  </a:lnTo>
                  <a:lnTo>
                    <a:pt x="90" y="68"/>
                  </a:lnTo>
                  <a:lnTo>
                    <a:pt x="84" y="63"/>
                  </a:lnTo>
                  <a:lnTo>
                    <a:pt x="79" y="58"/>
                  </a:lnTo>
                  <a:lnTo>
                    <a:pt x="74" y="53"/>
                  </a:lnTo>
                  <a:lnTo>
                    <a:pt x="71" y="49"/>
                  </a:lnTo>
                  <a:lnTo>
                    <a:pt x="68" y="47"/>
                  </a:lnTo>
                  <a:lnTo>
                    <a:pt x="72" y="45"/>
                  </a:lnTo>
                  <a:lnTo>
                    <a:pt x="75" y="44"/>
                  </a:lnTo>
                  <a:lnTo>
                    <a:pt x="81" y="41"/>
                  </a:lnTo>
                  <a:lnTo>
                    <a:pt x="86" y="41"/>
                  </a:lnTo>
                  <a:lnTo>
                    <a:pt x="91" y="40"/>
                  </a:lnTo>
                  <a:lnTo>
                    <a:pt x="97" y="40"/>
                  </a:lnTo>
                  <a:lnTo>
                    <a:pt x="103" y="41"/>
                  </a:lnTo>
                  <a:lnTo>
                    <a:pt x="109" y="43"/>
                  </a:lnTo>
                  <a:lnTo>
                    <a:pt x="114" y="43"/>
                  </a:lnTo>
                  <a:lnTo>
                    <a:pt x="116" y="41"/>
                  </a:lnTo>
                  <a:lnTo>
                    <a:pt x="112" y="39"/>
                  </a:lnTo>
                  <a:lnTo>
                    <a:pt x="106" y="37"/>
                  </a:lnTo>
                  <a:lnTo>
                    <a:pt x="102" y="37"/>
                  </a:lnTo>
                  <a:lnTo>
                    <a:pt x="96" y="36"/>
                  </a:lnTo>
                  <a:lnTo>
                    <a:pt x="88" y="34"/>
                  </a:lnTo>
                  <a:lnTo>
                    <a:pt x="81" y="33"/>
                  </a:lnTo>
                  <a:lnTo>
                    <a:pt x="73" y="33"/>
                  </a:lnTo>
                  <a:lnTo>
                    <a:pt x="66" y="32"/>
                  </a:lnTo>
                  <a:lnTo>
                    <a:pt x="59" y="33"/>
                  </a:lnTo>
                  <a:lnTo>
                    <a:pt x="55" y="33"/>
                  </a:lnTo>
                  <a:lnTo>
                    <a:pt x="48" y="32"/>
                  </a:lnTo>
                  <a:lnTo>
                    <a:pt x="41" y="28"/>
                  </a:lnTo>
                  <a:lnTo>
                    <a:pt x="34" y="22"/>
                  </a:lnTo>
                  <a:lnTo>
                    <a:pt x="26" y="15"/>
                  </a:lnTo>
                  <a:lnTo>
                    <a:pt x="19" y="8"/>
                  </a:lnTo>
                  <a:lnTo>
                    <a:pt x="12" y="3"/>
                  </a:lnTo>
                  <a:lnTo>
                    <a:pt x="6" y="0"/>
                  </a:lnTo>
                  <a:lnTo>
                    <a:pt x="0" y="1"/>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97" name="Freeform 328">
              <a:extLst>
                <a:ext uri="{FF2B5EF4-FFF2-40B4-BE49-F238E27FC236}">
                  <a16:creationId xmlns:a16="http://schemas.microsoft.com/office/drawing/2014/main" xmlns="" id="{7230195C-DFCF-4F37-8F3E-21B348ADC85A}"/>
                </a:ext>
              </a:extLst>
            </p:cNvPr>
            <p:cNvSpPr>
              <a:spLocks/>
            </p:cNvSpPr>
            <p:nvPr/>
          </p:nvSpPr>
          <p:spPr bwMode="auto">
            <a:xfrm>
              <a:off x="2217" y="1193"/>
              <a:ext cx="73" cy="128"/>
            </a:xfrm>
            <a:custGeom>
              <a:avLst/>
              <a:gdLst>
                <a:gd name="T0" fmla="*/ 2 w 147"/>
                <a:gd name="T1" fmla="*/ 1 h 255"/>
                <a:gd name="T2" fmla="*/ 2 w 147"/>
                <a:gd name="T3" fmla="*/ 2 h 255"/>
                <a:gd name="T4" fmla="*/ 1 w 147"/>
                <a:gd name="T5" fmla="*/ 2 h 255"/>
                <a:gd name="T6" fmla="*/ 0 w 147"/>
                <a:gd name="T7" fmla="*/ 3 h 255"/>
                <a:gd name="T8" fmla="*/ 0 w 147"/>
                <a:gd name="T9" fmla="*/ 3 h 255"/>
                <a:gd name="T10" fmla="*/ 0 w 147"/>
                <a:gd name="T11" fmla="*/ 3 h 255"/>
                <a:gd name="T12" fmla="*/ 1 w 147"/>
                <a:gd name="T13" fmla="*/ 3 h 255"/>
                <a:gd name="T14" fmla="*/ 2 w 147"/>
                <a:gd name="T15" fmla="*/ 2 h 255"/>
                <a:gd name="T16" fmla="*/ 2 w 147"/>
                <a:gd name="T17" fmla="*/ 3 h 255"/>
                <a:gd name="T18" fmla="*/ 1 w 147"/>
                <a:gd name="T19" fmla="*/ 4 h 255"/>
                <a:gd name="T20" fmla="*/ 0 w 147"/>
                <a:gd name="T21" fmla="*/ 4 h 255"/>
                <a:gd name="T22" fmla="*/ 0 w 147"/>
                <a:gd name="T23" fmla="*/ 5 h 255"/>
                <a:gd name="T24" fmla="*/ 0 w 147"/>
                <a:gd name="T25" fmla="*/ 5 h 255"/>
                <a:gd name="T26" fmla="*/ 0 w 147"/>
                <a:gd name="T27" fmla="*/ 5 h 255"/>
                <a:gd name="T28" fmla="*/ 1 w 147"/>
                <a:gd name="T29" fmla="*/ 5 h 255"/>
                <a:gd name="T30" fmla="*/ 2 w 147"/>
                <a:gd name="T31" fmla="*/ 4 h 255"/>
                <a:gd name="T32" fmla="*/ 2 w 147"/>
                <a:gd name="T33" fmla="*/ 5 h 255"/>
                <a:gd name="T34" fmla="*/ 1 w 147"/>
                <a:gd name="T35" fmla="*/ 6 h 255"/>
                <a:gd name="T36" fmla="*/ 0 w 147"/>
                <a:gd name="T37" fmla="*/ 6 h 255"/>
                <a:gd name="T38" fmla="*/ 0 w 147"/>
                <a:gd name="T39" fmla="*/ 7 h 255"/>
                <a:gd name="T40" fmla="*/ 0 w 147"/>
                <a:gd name="T41" fmla="*/ 7 h 255"/>
                <a:gd name="T42" fmla="*/ 1 w 147"/>
                <a:gd name="T43" fmla="*/ 6 h 255"/>
                <a:gd name="T44" fmla="*/ 1 w 147"/>
                <a:gd name="T45" fmla="*/ 6 h 255"/>
                <a:gd name="T46" fmla="*/ 1 w 147"/>
                <a:gd name="T47" fmla="*/ 7 h 255"/>
                <a:gd name="T48" fmla="*/ 0 w 147"/>
                <a:gd name="T49" fmla="*/ 8 h 255"/>
                <a:gd name="T50" fmla="*/ 0 w 147"/>
                <a:gd name="T51" fmla="*/ 8 h 255"/>
                <a:gd name="T52" fmla="*/ 0 w 147"/>
                <a:gd name="T53" fmla="*/ 8 h 255"/>
                <a:gd name="T54" fmla="*/ 0 w 147"/>
                <a:gd name="T55" fmla="*/ 8 h 255"/>
                <a:gd name="T56" fmla="*/ 1 w 147"/>
                <a:gd name="T57" fmla="*/ 7 h 255"/>
                <a:gd name="T58" fmla="*/ 2 w 147"/>
                <a:gd name="T59" fmla="*/ 6 h 255"/>
                <a:gd name="T60" fmla="*/ 2 w 147"/>
                <a:gd name="T61" fmla="*/ 7 h 255"/>
                <a:gd name="T62" fmla="*/ 2 w 147"/>
                <a:gd name="T63" fmla="*/ 7 h 255"/>
                <a:gd name="T64" fmla="*/ 3 w 147"/>
                <a:gd name="T65" fmla="*/ 7 h 255"/>
                <a:gd name="T66" fmla="*/ 3 w 147"/>
                <a:gd name="T67" fmla="*/ 6 h 255"/>
                <a:gd name="T68" fmla="*/ 2 w 147"/>
                <a:gd name="T69" fmla="*/ 6 h 255"/>
                <a:gd name="T70" fmla="*/ 2 w 147"/>
                <a:gd name="T71" fmla="*/ 4 h 255"/>
                <a:gd name="T72" fmla="*/ 2 w 147"/>
                <a:gd name="T73" fmla="*/ 4 h 255"/>
                <a:gd name="T74" fmla="*/ 3 w 147"/>
                <a:gd name="T75" fmla="*/ 4 h 255"/>
                <a:gd name="T76" fmla="*/ 4 w 147"/>
                <a:gd name="T77" fmla="*/ 5 h 255"/>
                <a:gd name="T78" fmla="*/ 4 w 147"/>
                <a:gd name="T79" fmla="*/ 6 h 255"/>
                <a:gd name="T80" fmla="*/ 4 w 147"/>
                <a:gd name="T81" fmla="*/ 5 h 255"/>
                <a:gd name="T82" fmla="*/ 3 w 147"/>
                <a:gd name="T83" fmla="*/ 4 h 255"/>
                <a:gd name="T84" fmla="*/ 2 w 147"/>
                <a:gd name="T85" fmla="*/ 3 h 255"/>
                <a:gd name="T86" fmla="*/ 3 w 147"/>
                <a:gd name="T87" fmla="*/ 3 h 255"/>
                <a:gd name="T88" fmla="*/ 3 w 147"/>
                <a:gd name="T89" fmla="*/ 3 h 255"/>
                <a:gd name="T90" fmla="*/ 4 w 147"/>
                <a:gd name="T91" fmla="*/ 3 h 255"/>
                <a:gd name="T92" fmla="*/ 4 w 147"/>
                <a:gd name="T93" fmla="*/ 3 h 255"/>
                <a:gd name="T94" fmla="*/ 4 w 147"/>
                <a:gd name="T95" fmla="*/ 3 h 255"/>
                <a:gd name="T96" fmla="*/ 4 w 147"/>
                <a:gd name="T97" fmla="*/ 3 h 255"/>
                <a:gd name="T98" fmla="*/ 3 w 147"/>
                <a:gd name="T99" fmla="*/ 2 h 255"/>
                <a:gd name="T100" fmla="*/ 3 w 147"/>
                <a:gd name="T101" fmla="*/ 2 h 255"/>
                <a:gd name="T102" fmla="*/ 3 w 147"/>
                <a:gd name="T103" fmla="*/ 1 h 255"/>
                <a:gd name="T104" fmla="*/ 3 w 147"/>
                <a:gd name="T105" fmla="*/ 1 h 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47" h="255">
                  <a:moveTo>
                    <a:pt x="97" y="12"/>
                  </a:moveTo>
                  <a:lnTo>
                    <a:pt x="96" y="23"/>
                  </a:lnTo>
                  <a:lnTo>
                    <a:pt x="95" y="31"/>
                  </a:lnTo>
                  <a:lnTo>
                    <a:pt x="93" y="38"/>
                  </a:lnTo>
                  <a:lnTo>
                    <a:pt x="89" y="42"/>
                  </a:lnTo>
                  <a:lnTo>
                    <a:pt x="81" y="47"/>
                  </a:lnTo>
                  <a:lnTo>
                    <a:pt x="71" y="52"/>
                  </a:lnTo>
                  <a:lnTo>
                    <a:pt x="59" y="57"/>
                  </a:lnTo>
                  <a:lnTo>
                    <a:pt x="47" y="63"/>
                  </a:lnTo>
                  <a:lnTo>
                    <a:pt x="35" y="70"/>
                  </a:lnTo>
                  <a:lnTo>
                    <a:pt x="26" y="77"/>
                  </a:lnTo>
                  <a:lnTo>
                    <a:pt x="19" y="83"/>
                  </a:lnTo>
                  <a:lnTo>
                    <a:pt x="15" y="90"/>
                  </a:lnTo>
                  <a:lnTo>
                    <a:pt x="15" y="94"/>
                  </a:lnTo>
                  <a:lnTo>
                    <a:pt x="17" y="95"/>
                  </a:lnTo>
                  <a:lnTo>
                    <a:pt x="19" y="95"/>
                  </a:lnTo>
                  <a:lnTo>
                    <a:pt x="22" y="92"/>
                  </a:lnTo>
                  <a:lnTo>
                    <a:pt x="27" y="86"/>
                  </a:lnTo>
                  <a:lnTo>
                    <a:pt x="34" y="81"/>
                  </a:lnTo>
                  <a:lnTo>
                    <a:pt x="41" y="76"/>
                  </a:lnTo>
                  <a:lnTo>
                    <a:pt x="49" y="72"/>
                  </a:lnTo>
                  <a:lnTo>
                    <a:pt x="57" y="68"/>
                  </a:lnTo>
                  <a:lnTo>
                    <a:pt x="66" y="65"/>
                  </a:lnTo>
                  <a:lnTo>
                    <a:pt x="74" y="64"/>
                  </a:lnTo>
                  <a:lnTo>
                    <a:pt x="82" y="63"/>
                  </a:lnTo>
                  <a:lnTo>
                    <a:pt x="80" y="77"/>
                  </a:lnTo>
                  <a:lnTo>
                    <a:pt x="76" y="88"/>
                  </a:lnTo>
                  <a:lnTo>
                    <a:pt x="74" y="99"/>
                  </a:lnTo>
                  <a:lnTo>
                    <a:pt x="71" y="106"/>
                  </a:lnTo>
                  <a:lnTo>
                    <a:pt x="59" y="108"/>
                  </a:lnTo>
                  <a:lnTo>
                    <a:pt x="48" y="111"/>
                  </a:lnTo>
                  <a:lnTo>
                    <a:pt x="37" y="116"/>
                  </a:lnTo>
                  <a:lnTo>
                    <a:pt x="28" y="122"/>
                  </a:lnTo>
                  <a:lnTo>
                    <a:pt x="20" y="128"/>
                  </a:lnTo>
                  <a:lnTo>
                    <a:pt x="14" y="134"/>
                  </a:lnTo>
                  <a:lnTo>
                    <a:pt x="10" y="141"/>
                  </a:lnTo>
                  <a:lnTo>
                    <a:pt x="9" y="149"/>
                  </a:lnTo>
                  <a:lnTo>
                    <a:pt x="10" y="154"/>
                  </a:lnTo>
                  <a:lnTo>
                    <a:pt x="11" y="154"/>
                  </a:lnTo>
                  <a:lnTo>
                    <a:pt x="13" y="152"/>
                  </a:lnTo>
                  <a:lnTo>
                    <a:pt x="15" y="146"/>
                  </a:lnTo>
                  <a:lnTo>
                    <a:pt x="18" y="143"/>
                  </a:lnTo>
                  <a:lnTo>
                    <a:pt x="24" y="139"/>
                  </a:lnTo>
                  <a:lnTo>
                    <a:pt x="30" y="134"/>
                  </a:lnTo>
                  <a:lnTo>
                    <a:pt x="38" y="130"/>
                  </a:lnTo>
                  <a:lnTo>
                    <a:pt x="48" y="125"/>
                  </a:lnTo>
                  <a:lnTo>
                    <a:pt x="56" y="122"/>
                  </a:lnTo>
                  <a:lnTo>
                    <a:pt x="65" y="119"/>
                  </a:lnTo>
                  <a:lnTo>
                    <a:pt x="72" y="119"/>
                  </a:lnTo>
                  <a:lnTo>
                    <a:pt x="71" y="133"/>
                  </a:lnTo>
                  <a:lnTo>
                    <a:pt x="68" y="146"/>
                  </a:lnTo>
                  <a:lnTo>
                    <a:pt x="65" y="156"/>
                  </a:lnTo>
                  <a:lnTo>
                    <a:pt x="62" y="163"/>
                  </a:lnTo>
                  <a:lnTo>
                    <a:pt x="52" y="167"/>
                  </a:lnTo>
                  <a:lnTo>
                    <a:pt x="44" y="170"/>
                  </a:lnTo>
                  <a:lnTo>
                    <a:pt x="35" y="175"/>
                  </a:lnTo>
                  <a:lnTo>
                    <a:pt x="28" y="179"/>
                  </a:lnTo>
                  <a:lnTo>
                    <a:pt x="22" y="184"/>
                  </a:lnTo>
                  <a:lnTo>
                    <a:pt x="17" y="191"/>
                  </a:lnTo>
                  <a:lnTo>
                    <a:pt x="13" y="198"/>
                  </a:lnTo>
                  <a:lnTo>
                    <a:pt x="12" y="206"/>
                  </a:lnTo>
                  <a:lnTo>
                    <a:pt x="17" y="200"/>
                  </a:lnTo>
                  <a:lnTo>
                    <a:pt x="22" y="196"/>
                  </a:lnTo>
                  <a:lnTo>
                    <a:pt x="29" y="190"/>
                  </a:lnTo>
                  <a:lnTo>
                    <a:pt x="35" y="185"/>
                  </a:lnTo>
                  <a:lnTo>
                    <a:pt x="42" y="182"/>
                  </a:lnTo>
                  <a:lnTo>
                    <a:pt x="48" y="178"/>
                  </a:lnTo>
                  <a:lnTo>
                    <a:pt x="52" y="176"/>
                  </a:lnTo>
                  <a:lnTo>
                    <a:pt x="57" y="175"/>
                  </a:lnTo>
                  <a:lnTo>
                    <a:pt x="56" y="182"/>
                  </a:lnTo>
                  <a:lnTo>
                    <a:pt x="52" y="191"/>
                  </a:lnTo>
                  <a:lnTo>
                    <a:pt x="47" y="201"/>
                  </a:lnTo>
                  <a:lnTo>
                    <a:pt x="41" y="214"/>
                  </a:lnTo>
                  <a:lnTo>
                    <a:pt x="33" y="225"/>
                  </a:lnTo>
                  <a:lnTo>
                    <a:pt x="25" y="236"/>
                  </a:lnTo>
                  <a:lnTo>
                    <a:pt x="15" y="244"/>
                  </a:lnTo>
                  <a:lnTo>
                    <a:pt x="6" y="250"/>
                  </a:lnTo>
                  <a:lnTo>
                    <a:pt x="2" y="252"/>
                  </a:lnTo>
                  <a:lnTo>
                    <a:pt x="0" y="254"/>
                  </a:lnTo>
                  <a:lnTo>
                    <a:pt x="2" y="255"/>
                  </a:lnTo>
                  <a:lnTo>
                    <a:pt x="9" y="254"/>
                  </a:lnTo>
                  <a:lnTo>
                    <a:pt x="14" y="252"/>
                  </a:lnTo>
                  <a:lnTo>
                    <a:pt x="21" y="246"/>
                  </a:lnTo>
                  <a:lnTo>
                    <a:pt x="30" y="239"/>
                  </a:lnTo>
                  <a:lnTo>
                    <a:pt x="41" y="229"/>
                  </a:lnTo>
                  <a:lnTo>
                    <a:pt x="50" y="217"/>
                  </a:lnTo>
                  <a:lnTo>
                    <a:pt x="58" y="204"/>
                  </a:lnTo>
                  <a:lnTo>
                    <a:pt x="65" y="190"/>
                  </a:lnTo>
                  <a:lnTo>
                    <a:pt x="70" y="174"/>
                  </a:lnTo>
                  <a:lnTo>
                    <a:pt x="79" y="178"/>
                  </a:lnTo>
                  <a:lnTo>
                    <a:pt x="88" y="186"/>
                  </a:lnTo>
                  <a:lnTo>
                    <a:pt x="94" y="196"/>
                  </a:lnTo>
                  <a:lnTo>
                    <a:pt x="94" y="205"/>
                  </a:lnTo>
                  <a:lnTo>
                    <a:pt x="91" y="214"/>
                  </a:lnTo>
                  <a:lnTo>
                    <a:pt x="90" y="220"/>
                  </a:lnTo>
                  <a:lnTo>
                    <a:pt x="93" y="221"/>
                  </a:lnTo>
                  <a:lnTo>
                    <a:pt x="97" y="217"/>
                  </a:lnTo>
                  <a:lnTo>
                    <a:pt x="101" y="212"/>
                  </a:lnTo>
                  <a:lnTo>
                    <a:pt x="103" y="207"/>
                  </a:lnTo>
                  <a:lnTo>
                    <a:pt x="103" y="204"/>
                  </a:lnTo>
                  <a:lnTo>
                    <a:pt x="102" y="198"/>
                  </a:lnTo>
                  <a:lnTo>
                    <a:pt x="97" y="186"/>
                  </a:lnTo>
                  <a:lnTo>
                    <a:pt x="91" y="176"/>
                  </a:lnTo>
                  <a:lnTo>
                    <a:pt x="86" y="169"/>
                  </a:lnTo>
                  <a:lnTo>
                    <a:pt x="81" y="164"/>
                  </a:lnTo>
                  <a:lnTo>
                    <a:pt x="83" y="153"/>
                  </a:lnTo>
                  <a:lnTo>
                    <a:pt x="86" y="138"/>
                  </a:lnTo>
                  <a:lnTo>
                    <a:pt x="88" y="125"/>
                  </a:lnTo>
                  <a:lnTo>
                    <a:pt x="89" y="115"/>
                  </a:lnTo>
                  <a:lnTo>
                    <a:pt x="90" y="111"/>
                  </a:lnTo>
                  <a:lnTo>
                    <a:pt x="93" y="110"/>
                  </a:lnTo>
                  <a:lnTo>
                    <a:pt x="97" y="111"/>
                  </a:lnTo>
                  <a:lnTo>
                    <a:pt x="104" y="115"/>
                  </a:lnTo>
                  <a:lnTo>
                    <a:pt x="112" y="121"/>
                  </a:lnTo>
                  <a:lnTo>
                    <a:pt x="121" y="129"/>
                  </a:lnTo>
                  <a:lnTo>
                    <a:pt x="128" y="141"/>
                  </a:lnTo>
                  <a:lnTo>
                    <a:pt x="132" y="158"/>
                  </a:lnTo>
                  <a:lnTo>
                    <a:pt x="133" y="164"/>
                  </a:lnTo>
                  <a:lnTo>
                    <a:pt x="134" y="166"/>
                  </a:lnTo>
                  <a:lnTo>
                    <a:pt x="135" y="163"/>
                  </a:lnTo>
                  <a:lnTo>
                    <a:pt x="136" y="156"/>
                  </a:lnTo>
                  <a:lnTo>
                    <a:pt x="136" y="151"/>
                  </a:lnTo>
                  <a:lnTo>
                    <a:pt x="134" y="143"/>
                  </a:lnTo>
                  <a:lnTo>
                    <a:pt x="132" y="133"/>
                  </a:lnTo>
                  <a:lnTo>
                    <a:pt x="127" y="123"/>
                  </a:lnTo>
                  <a:lnTo>
                    <a:pt x="121" y="114"/>
                  </a:lnTo>
                  <a:lnTo>
                    <a:pt x="113" y="107"/>
                  </a:lnTo>
                  <a:lnTo>
                    <a:pt x="104" y="100"/>
                  </a:lnTo>
                  <a:lnTo>
                    <a:pt x="91" y="96"/>
                  </a:lnTo>
                  <a:lnTo>
                    <a:pt x="95" y="88"/>
                  </a:lnTo>
                  <a:lnTo>
                    <a:pt x="98" y="78"/>
                  </a:lnTo>
                  <a:lnTo>
                    <a:pt x="101" y="69"/>
                  </a:lnTo>
                  <a:lnTo>
                    <a:pt x="101" y="62"/>
                  </a:lnTo>
                  <a:lnTo>
                    <a:pt x="106" y="63"/>
                  </a:lnTo>
                  <a:lnTo>
                    <a:pt x="113" y="65"/>
                  </a:lnTo>
                  <a:lnTo>
                    <a:pt x="119" y="68"/>
                  </a:lnTo>
                  <a:lnTo>
                    <a:pt x="126" y="70"/>
                  </a:lnTo>
                  <a:lnTo>
                    <a:pt x="131" y="75"/>
                  </a:lnTo>
                  <a:lnTo>
                    <a:pt x="135" y="79"/>
                  </a:lnTo>
                  <a:lnTo>
                    <a:pt x="139" y="85"/>
                  </a:lnTo>
                  <a:lnTo>
                    <a:pt x="141" y="92"/>
                  </a:lnTo>
                  <a:lnTo>
                    <a:pt x="143" y="99"/>
                  </a:lnTo>
                  <a:lnTo>
                    <a:pt x="146" y="100"/>
                  </a:lnTo>
                  <a:lnTo>
                    <a:pt x="147" y="96"/>
                  </a:lnTo>
                  <a:lnTo>
                    <a:pt x="147" y="88"/>
                  </a:lnTo>
                  <a:lnTo>
                    <a:pt x="146" y="83"/>
                  </a:lnTo>
                  <a:lnTo>
                    <a:pt x="142" y="77"/>
                  </a:lnTo>
                  <a:lnTo>
                    <a:pt x="138" y="70"/>
                  </a:lnTo>
                  <a:lnTo>
                    <a:pt x="133" y="63"/>
                  </a:lnTo>
                  <a:lnTo>
                    <a:pt x="127" y="57"/>
                  </a:lnTo>
                  <a:lnTo>
                    <a:pt x="121" y="52"/>
                  </a:lnTo>
                  <a:lnTo>
                    <a:pt x="114" y="48"/>
                  </a:lnTo>
                  <a:lnTo>
                    <a:pt x="109" y="46"/>
                  </a:lnTo>
                  <a:lnTo>
                    <a:pt x="109" y="34"/>
                  </a:lnTo>
                  <a:lnTo>
                    <a:pt x="109" y="24"/>
                  </a:lnTo>
                  <a:lnTo>
                    <a:pt x="109" y="15"/>
                  </a:lnTo>
                  <a:lnTo>
                    <a:pt x="108" y="5"/>
                  </a:lnTo>
                  <a:lnTo>
                    <a:pt x="105" y="0"/>
                  </a:lnTo>
                  <a:lnTo>
                    <a:pt x="102" y="1"/>
                  </a:lnTo>
                  <a:lnTo>
                    <a:pt x="100" y="5"/>
                  </a:lnTo>
                  <a:lnTo>
                    <a:pt x="97" y="12"/>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98" name="Freeform 329">
              <a:extLst>
                <a:ext uri="{FF2B5EF4-FFF2-40B4-BE49-F238E27FC236}">
                  <a16:creationId xmlns:a16="http://schemas.microsoft.com/office/drawing/2014/main" xmlns="" id="{EA2F1B8F-DE1F-4BF8-8F28-7B1967554E50}"/>
                </a:ext>
              </a:extLst>
            </p:cNvPr>
            <p:cNvSpPr>
              <a:spLocks/>
            </p:cNvSpPr>
            <p:nvPr/>
          </p:nvSpPr>
          <p:spPr bwMode="auto">
            <a:xfrm>
              <a:off x="2136" y="1164"/>
              <a:ext cx="117" cy="66"/>
            </a:xfrm>
            <a:custGeom>
              <a:avLst/>
              <a:gdLst>
                <a:gd name="T0" fmla="*/ 7 w 234"/>
                <a:gd name="T1" fmla="*/ 1 h 131"/>
                <a:gd name="T2" fmla="*/ 6 w 234"/>
                <a:gd name="T3" fmla="*/ 1 h 131"/>
                <a:gd name="T4" fmla="*/ 5 w 234"/>
                <a:gd name="T5" fmla="*/ 1 h 131"/>
                <a:gd name="T6" fmla="*/ 5 w 234"/>
                <a:gd name="T7" fmla="*/ 1 h 131"/>
                <a:gd name="T8" fmla="*/ 5 w 234"/>
                <a:gd name="T9" fmla="*/ 1 h 131"/>
                <a:gd name="T10" fmla="*/ 4 w 234"/>
                <a:gd name="T11" fmla="*/ 1 h 131"/>
                <a:gd name="T12" fmla="*/ 4 w 234"/>
                <a:gd name="T13" fmla="*/ 1 h 131"/>
                <a:gd name="T14" fmla="*/ 3 w 234"/>
                <a:gd name="T15" fmla="*/ 1 h 131"/>
                <a:gd name="T16" fmla="*/ 3 w 234"/>
                <a:gd name="T17" fmla="*/ 1 h 131"/>
                <a:gd name="T18" fmla="*/ 3 w 234"/>
                <a:gd name="T19" fmla="*/ 1 h 131"/>
                <a:gd name="T20" fmla="*/ 3 w 234"/>
                <a:gd name="T21" fmla="*/ 1 h 131"/>
                <a:gd name="T22" fmla="*/ 4 w 234"/>
                <a:gd name="T23" fmla="*/ 1 h 131"/>
                <a:gd name="T24" fmla="*/ 4 w 234"/>
                <a:gd name="T25" fmla="*/ 2 h 131"/>
                <a:gd name="T26" fmla="*/ 4 w 234"/>
                <a:gd name="T27" fmla="*/ 2 h 131"/>
                <a:gd name="T28" fmla="*/ 4 w 234"/>
                <a:gd name="T29" fmla="*/ 2 h 131"/>
                <a:gd name="T30" fmla="*/ 4 w 234"/>
                <a:gd name="T31" fmla="*/ 2 h 131"/>
                <a:gd name="T32" fmla="*/ 3 w 234"/>
                <a:gd name="T33" fmla="*/ 2 h 131"/>
                <a:gd name="T34" fmla="*/ 3 w 234"/>
                <a:gd name="T35" fmla="*/ 2 h 131"/>
                <a:gd name="T36" fmla="*/ 2 w 234"/>
                <a:gd name="T37" fmla="*/ 2 h 131"/>
                <a:gd name="T38" fmla="*/ 2 w 234"/>
                <a:gd name="T39" fmla="*/ 2 h 131"/>
                <a:gd name="T40" fmla="*/ 2 w 234"/>
                <a:gd name="T41" fmla="*/ 2 h 131"/>
                <a:gd name="T42" fmla="*/ 2 w 234"/>
                <a:gd name="T43" fmla="*/ 2 h 131"/>
                <a:gd name="T44" fmla="*/ 3 w 234"/>
                <a:gd name="T45" fmla="*/ 3 h 131"/>
                <a:gd name="T46" fmla="*/ 3 w 234"/>
                <a:gd name="T47" fmla="*/ 3 h 131"/>
                <a:gd name="T48" fmla="*/ 3 w 234"/>
                <a:gd name="T49" fmla="*/ 3 h 131"/>
                <a:gd name="T50" fmla="*/ 2 w 234"/>
                <a:gd name="T51" fmla="*/ 3 h 131"/>
                <a:gd name="T52" fmla="*/ 2 w 234"/>
                <a:gd name="T53" fmla="*/ 4 h 131"/>
                <a:gd name="T54" fmla="*/ 1 w 234"/>
                <a:gd name="T55" fmla="*/ 4 h 131"/>
                <a:gd name="T56" fmla="*/ 1 w 234"/>
                <a:gd name="T57" fmla="*/ 4 h 131"/>
                <a:gd name="T58" fmla="*/ 1 w 234"/>
                <a:gd name="T59" fmla="*/ 4 h 131"/>
                <a:gd name="T60" fmla="*/ 1 w 234"/>
                <a:gd name="T61" fmla="*/ 4 h 131"/>
                <a:gd name="T62" fmla="*/ 2 w 234"/>
                <a:gd name="T63" fmla="*/ 4 h 131"/>
                <a:gd name="T64" fmla="*/ 2 w 234"/>
                <a:gd name="T65" fmla="*/ 4 h 131"/>
                <a:gd name="T66" fmla="*/ 3 w 234"/>
                <a:gd name="T67" fmla="*/ 3 h 131"/>
                <a:gd name="T68" fmla="*/ 4 w 234"/>
                <a:gd name="T69" fmla="*/ 3 h 131"/>
                <a:gd name="T70" fmla="*/ 4 w 234"/>
                <a:gd name="T71" fmla="*/ 4 h 131"/>
                <a:gd name="T72" fmla="*/ 3 w 234"/>
                <a:gd name="T73" fmla="*/ 5 h 131"/>
                <a:gd name="T74" fmla="*/ 4 w 234"/>
                <a:gd name="T75" fmla="*/ 5 h 131"/>
                <a:gd name="T76" fmla="*/ 4 w 234"/>
                <a:gd name="T77" fmla="*/ 4 h 131"/>
                <a:gd name="T78" fmla="*/ 4 w 234"/>
                <a:gd name="T79" fmla="*/ 4 h 131"/>
                <a:gd name="T80" fmla="*/ 4 w 234"/>
                <a:gd name="T81" fmla="*/ 3 h 131"/>
                <a:gd name="T82" fmla="*/ 4 w 234"/>
                <a:gd name="T83" fmla="*/ 3 h 131"/>
                <a:gd name="T84" fmla="*/ 5 w 234"/>
                <a:gd name="T85" fmla="*/ 2 h 131"/>
                <a:gd name="T86" fmla="*/ 5 w 234"/>
                <a:gd name="T87" fmla="*/ 2 h 131"/>
                <a:gd name="T88" fmla="*/ 6 w 234"/>
                <a:gd name="T89" fmla="*/ 2 h 131"/>
                <a:gd name="T90" fmla="*/ 6 w 234"/>
                <a:gd name="T91" fmla="*/ 3 h 131"/>
                <a:gd name="T92" fmla="*/ 6 w 234"/>
                <a:gd name="T93" fmla="*/ 4 h 131"/>
                <a:gd name="T94" fmla="*/ 6 w 234"/>
                <a:gd name="T95" fmla="*/ 4 h 131"/>
                <a:gd name="T96" fmla="*/ 6 w 234"/>
                <a:gd name="T97" fmla="*/ 3 h 131"/>
                <a:gd name="T98" fmla="*/ 6 w 234"/>
                <a:gd name="T99" fmla="*/ 2 h 131"/>
                <a:gd name="T100" fmla="*/ 6 w 234"/>
                <a:gd name="T101" fmla="*/ 2 h 131"/>
                <a:gd name="T102" fmla="*/ 6 w 234"/>
                <a:gd name="T103" fmla="*/ 1 h 131"/>
                <a:gd name="T104" fmla="*/ 7 w 234"/>
                <a:gd name="T105" fmla="*/ 1 h 131"/>
                <a:gd name="T106" fmla="*/ 8 w 234"/>
                <a:gd name="T107" fmla="*/ 1 h 131"/>
                <a:gd name="T108" fmla="*/ 8 w 234"/>
                <a:gd name="T109" fmla="*/ 0 h 131"/>
                <a:gd name="T110" fmla="*/ 7 w 234"/>
                <a:gd name="T111" fmla="*/ 1 h 13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34" h="131">
                  <a:moveTo>
                    <a:pt x="209" y="3"/>
                  </a:moveTo>
                  <a:lnTo>
                    <a:pt x="202" y="6"/>
                  </a:lnTo>
                  <a:lnTo>
                    <a:pt x="193" y="9"/>
                  </a:lnTo>
                  <a:lnTo>
                    <a:pt x="181" y="14"/>
                  </a:lnTo>
                  <a:lnTo>
                    <a:pt x="170" y="18"/>
                  </a:lnTo>
                  <a:lnTo>
                    <a:pt x="159" y="23"/>
                  </a:lnTo>
                  <a:lnTo>
                    <a:pt x="149" y="28"/>
                  </a:lnTo>
                  <a:lnTo>
                    <a:pt x="142" y="32"/>
                  </a:lnTo>
                  <a:lnTo>
                    <a:pt x="138" y="34"/>
                  </a:lnTo>
                  <a:lnTo>
                    <a:pt x="134" y="30"/>
                  </a:lnTo>
                  <a:lnTo>
                    <a:pt x="127" y="28"/>
                  </a:lnTo>
                  <a:lnTo>
                    <a:pt x="120" y="24"/>
                  </a:lnTo>
                  <a:lnTo>
                    <a:pt x="112" y="22"/>
                  </a:lnTo>
                  <a:lnTo>
                    <a:pt x="104" y="22"/>
                  </a:lnTo>
                  <a:lnTo>
                    <a:pt x="95" y="21"/>
                  </a:lnTo>
                  <a:lnTo>
                    <a:pt x="88" y="22"/>
                  </a:lnTo>
                  <a:lnTo>
                    <a:pt x="81" y="24"/>
                  </a:lnTo>
                  <a:lnTo>
                    <a:pt x="76" y="26"/>
                  </a:lnTo>
                  <a:lnTo>
                    <a:pt x="77" y="28"/>
                  </a:lnTo>
                  <a:lnTo>
                    <a:pt x="81" y="29"/>
                  </a:lnTo>
                  <a:lnTo>
                    <a:pt x="87" y="29"/>
                  </a:lnTo>
                  <a:lnTo>
                    <a:pt x="91" y="29"/>
                  </a:lnTo>
                  <a:lnTo>
                    <a:pt x="96" y="30"/>
                  </a:lnTo>
                  <a:lnTo>
                    <a:pt x="103" y="32"/>
                  </a:lnTo>
                  <a:lnTo>
                    <a:pt x="109" y="34"/>
                  </a:lnTo>
                  <a:lnTo>
                    <a:pt x="115" y="38"/>
                  </a:lnTo>
                  <a:lnTo>
                    <a:pt x="120" y="40"/>
                  </a:lnTo>
                  <a:lnTo>
                    <a:pt x="125" y="44"/>
                  </a:lnTo>
                  <a:lnTo>
                    <a:pt x="127" y="46"/>
                  </a:lnTo>
                  <a:lnTo>
                    <a:pt x="122" y="51"/>
                  </a:lnTo>
                  <a:lnTo>
                    <a:pt x="117" y="57"/>
                  </a:lnTo>
                  <a:lnTo>
                    <a:pt x="110" y="63"/>
                  </a:lnTo>
                  <a:lnTo>
                    <a:pt x="104" y="67"/>
                  </a:lnTo>
                  <a:lnTo>
                    <a:pt x="96" y="64"/>
                  </a:lnTo>
                  <a:lnTo>
                    <a:pt x="87" y="63"/>
                  </a:lnTo>
                  <a:lnTo>
                    <a:pt x="76" y="61"/>
                  </a:lnTo>
                  <a:lnTo>
                    <a:pt x="65" y="60"/>
                  </a:lnTo>
                  <a:lnTo>
                    <a:pt x="54" y="60"/>
                  </a:lnTo>
                  <a:lnTo>
                    <a:pt x="45" y="60"/>
                  </a:lnTo>
                  <a:lnTo>
                    <a:pt x="37" y="60"/>
                  </a:lnTo>
                  <a:lnTo>
                    <a:pt x="31" y="62"/>
                  </a:lnTo>
                  <a:lnTo>
                    <a:pt x="37" y="62"/>
                  </a:lnTo>
                  <a:lnTo>
                    <a:pt x="44" y="63"/>
                  </a:lnTo>
                  <a:lnTo>
                    <a:pt x="51" y="64"/>
                  </a:lnTo>
                  <a:lnTo>
                    <a:pt x="60" y="66"/>
                  </a:lnTo>
                  <a:lnTo>
                    <a:pt x="68" y="68"/>
                  </a:lnTo>
                  <a:lnTo>
                    <a:pt x="75" y="69"/>
                  </a:lnTo>
                  <a:lnTo>
                    <a:pt x="82" y="72"/>
                  </a:lnTo>
                  <a:lnTo>
                    <a:pt x="88" y="75"/>
                  </a:lnTo>
                  <a:lnTo>
                    <a:pt x="80" y="83"/>
                  </a:lnTo>
                  <a:lnTo>
                    <a:pt x="71" y="90"/>
                  </a:lnTo>
                  <a:lnTo>
                    <a:pt x="60" y="94"/>
                  </a:lnTo>
                  <a:lnTo>
                    <a:pt x="49" y="99"/>
                  </a:lnTo>
                  <a:lnTo>
                    <a:pt x="38" y="101"/>
                  </a:lnTo>
                  <a:lnTo>
                    <a:pt x="27" y="104"/>
                  </a:lnTo>
                  <a:lnTo>
                    <a:pt x="18" y="105"/>
                  </a:lnTo>
                  <a:lnTo>
                    <a:pt x="10" y="105"/>
                  </a:lnTo>
                  <a:lnTo>
                    <a:pt x="3" y="105"/>
                  </a:lnTo>
                  <a:lnTo>
                    <a:pt x="0" y="107"/>
                  </a:lnTo>
                  <a:lnTo>
                    <a:pt x="1" y="108"/>
                  </a:lnTo>
                  <a:lnTo>
                    <a:pt x="8" y="111"/>
                  </a:lnTo>
                  <a:lnTo>
                    <a:pt x="15" y="111"/>
                  </a:lnTo>
                  <a:lnTo>
                    <a:pt x="24" y="111"/>
                  </a:lnTo>
                  <a:lnTo>
                    <a:pt x="36" y="109"/>
                  </a:lnTo>
                  <a:lnTo>
                    <a:pt x="49" y="107"/>
                  </a:lnTo>
                  <a:lnTo>
                    <a:pt x="62" y="105"/>
                  </a:lnTo>
                  <a:lnTo>
                    <a:pt x="75" y="100"/>
                  </a:lnTo>
                  <a:lnTo>
                    <a:pt x="87" y="93"/>
                  </a:lnTo>
                  <a:lnTo>
                    <a:pt x="97" y="86"/>
                  </a:lnTo>
                  <a:lnTo>
                    <a:pt x="103" y="96"/>
                  </a:lnTo>
                  <a:lnTo>
                    <a:pt x="104" y="106"/>
                  </a:lnTo>
                  <a:lnTo>
                    <a:pt x="103" y="117"/>
                  </a:lnTo>
                  <a:lnTo>
                    <a:pt x="96" y="127"/>
                  </a:lnTo>
                  <a:lnTo>
                    <a:pt x="92" y="130"/>
                  </a:lnTo>
                  <a:lnTo>
                    <a:pt x="94" y="131"/>
                  </a:lnTo>
                  <a:lnTo>
                    <a:pt x="97" y="131"/>
                  </a:lnTo>
                  <a:lnTo>
                    <a:pt x="103" y="129"/>
                  </a:lnTo>
                  <a:lnTo>
                    <a:pt x="109" y="122"/>
                  </a:lnTo>
                  <a:lnTo>
                    <a:pt x="113" y="111"/>
                  </a:lnTo>
                  <a:lnTo>
                    <a:pt x="114" y="97"/>
                  </a:lnTo>
                  <a:lnTo>
                    <a:pt x="112" y="83"/>
                  </a:lnTo>
                  <a:lnTo>
                    <a:pt x="117" y="78"/>
                  </a:lnTo>
                  <a:lnTo>
                    <a:pt x="122" y="72"/>
                  </a:lnTo>
                  <a:lnTo>
                    <a:pt x="128" y="67"/>
                  </a:lnTo>
                  <a:lnTo>
                    <a:pt x="134" y="61"/>
                  </a:lnTo>
                  <a:lnTo>
                    <a:pt x="140" y="56"/>
                  </a:lnTo>
                  <a:lnTo>
                    <a:pt x="145" y="52"/>
                  </a:lnTo>
                  <a:lnTo>
                    <a:pt x="151" y="48"/>
                  </a:lnTo>
                  <a:lnTo>
                    <a:pt x="157" y="46"/>
                  </a:lnTo>
                  <a:lnTo>
                    <a:pt x="163" y="55"/>
                  </a:lnTo>
                  <a:lnTo>
                    <a:pt x="166" y="68"/>
                  </a:lnTo>
                  <a:lnTo>
                    <a:pt x="166" y="82"/>
                  </a:lnTo>
                  <a:lnTo>
                    <a:pt x="163" y="96"/>
                  </a:lnTo>
                  <a:lnTo>
                    <a:pt x="161" y="99"/>
                  </a:lnTo>
                  <a:lnTo>
                    <a:pt x="163" y="101"/>
                  </a:lnTo>
                  <a:lnTo>
                    <a:pt x="166" y="100"/>
                  </a:lnTo>
                  <a:lnTo>
                    <a:pt x="170" y="97"/>
                  </a:lnTo>
                  <a:lnTo>
                    <a:pt x="173" y="86"/>
                  </a:lnTo>
                  <a:lnTo>
                    <a:pt x="175" y="72"/>
                  </a:lnTo>
                  <a:lnTo>
                    <a:pt x="175" y="55"/>
                  </a:lnTo>
                  <a:lnTo>
                    <a:pt x="170" y="39"/>
                  </a:lnTo>
                  <a:lnTo>
                    <a:pt x="174" y="34"/>
                  </a:lnTo>
                  <a:lnTo>
                    <a:pt x="181" y="29"/>
                  </a:lnTo>
                  <a:lnTo>
                    <a:pt x="190" y="23"/>
                  </a:lnTo>
                  <a:lnTo>
                    <a:pt x="201" y="17"/>
                  </a:lnTo>
                  <a:lnTo>
                    <a:pt x="210" y="11"/>
                  </a:lnTo>
                  <a:lnTo>
                    <a:pt x="220" y="7"/>
                  </a:lnTo>
                  <a:lnTo>
                    <a:pt x="228" y="2"/>
                  </a:lnTo>
                  <a:lnTo>
                    <a:pt x="234" y="0"/>
                  </a:lnTo>
                  <a:lnTo>
                    <a:pt x="229" y="0"/>
                  </a:lnTo>
                  <a:lnTo>
                    <a:pt x="221" y="1"/>
                  </a:lnTo>
                  <a:lnTo>
                    <a:pt x="213" y="2"/>
                  </a:lnTo>
                  <a:lnTo>
                    <a:pt x="209" y="3"/>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499" name="Freeform 330">
              <a:extLst>
                <a:ext uri="{FF2B5EF4-FFF2-40B4-BE49-F238E27FC236}">
                  <a16:creationId xmlns:a16="http://schemas.microsoft.com/office/drawing/2014/main" xmlns="" id="{A0625392-CCD3-44EB-918D-E474981A20C0}"/>
                </a:ext>
              </a:extLst>
            </p:cNvPr>
            <p:cNvSpPr>
              <a:spLocks/>
            </p:cNvSpPr>
            <p:nvPr/>
          </p:nvSpPr>
          <p:spPr bwMode="auto">
            <a:xfrm>
              <a:off x="2298" y="1127"/>
              <a:ext cx="11" cy="12"/>
            </a:xfrm>
            <a:custGeom>
              <a:avLst/>
              <a:gdLst>
                <a:gd name="T0" fmla="*/ 1 w 22"/>
                <a:gd name="T1" fmla="*/ 1 h 23"/>
                <a:gd name="T2" fmla="*/ 1 w 22"/>
                <a:gd name="T3" fmla="*/ 0 h 23"/>
                <a:gd name="T4" fmla="*/ 1 w 22"/>
                <a:gd name="T5" fmla="*/ 0 h 23"/>
                <a:gd name="T6" fmla="*/ 1 w 22"/>
                <a:gd name="T7" fmla="*/ 1 h 23"/>
                <a:gd name="T8" fmla="*/ 1 w 22"/>
                <a:gd name="T9" fmla="*/ 1 h 23"/>
                <a:gd name="T10" fmla="*/ 1 w 22"/>
                <a:gd name="T11" fmla="*/ 1 h 23"/>
                <a:gd name="T12" fmla="*/ 1 w 22"/>
                <a:gd name="T13" fmla="*/ 1 h 23"/>
                <a:gd name="T14" fmla="*/ 1 w 22"/>
                <a:gd name="T15" fmla="*/ 1 h 23"/>
                <a:gd name="T16" fmla="*/ 1 w 22"/>
                <a:gd name="T17" fmla="*/ 1 h 23"/>
                <a:gd name="T18" fmla="*/ 1 w 22"/>
                <a:gd name="T19" fmla="*/ 1 h 23"/>
                <a:gd name="T20" fmla="*/ 1 w 22"/>
                <a:gd name="T21" fmla="*/ 1 h 23"/>
                <a:gd name="T22" fmla="*/ 1 w 22"/>
                <a:gd name="T23" fmla="*/ 1 h 23"/>
                <a:gd name="T24" fmla="*/ 1 w 22"/>
                <a:gd name="T25" fmla="*/ 1 h 23"/>
                <a:gd name="T26" fmla="*/ 1 w 22"/>
                <a:gd name="T27" fmla="*/ 1 h 23"/>
                <a:gd name="T28" fmla="*/ 0 w 22"/>
                <a:gd name="T29" fmla="*/ 1 h 23"/>
                <a:gd name="T30" fmla="*/ 1 w 22"/>
                <a:gd name="T31" fmla="*/ 1 h 23"/>
                <a:gd name="T32" fmla="*/ 1 w 22"/>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3">
                  <a:moveTo>
                    <a:pt x="3" y="1"/>
                  </a:moveTo>
                  <a:lnTo>
                    <a:pt x="9" y="0"/>
                  </a:lnTo>
                  <a:lnTo>
                    <a:pt x="14" y="0"/>
                  </a:lnTo>
                  <a:lnTo>
                    <a:pt x="18" y="2"/>
                  </a:lnTo>
                  <a:lnTo>
                    <a:pt x="21" y="6"/>
                  </a:lnTo>
                  <a:lnTo>
                    <a:pt x="22" y="11"/>
                  </a:lnTo>
                  <a:lnTo>
                    <a:pt x="22" y="15"/>
                  </a:lnTo>
                  <a:lnTo>
                    <a:pt x="21" y="19"/>
                  </a:lnTo>
                  <a:lnTo>
                    <a:pt x="18" y="21"/>
                  </a:lnTo>
                  <a:lnTo>
                    <a:pt x="16" y="22"/>
                  </a:lnTo>
                  <a:lnTo>
                    <a:pt x="12" y="23"/>
                  </a:lnTo>
                  <a:lnTo>
                    <a:pt x="7" y="22"/>
                  </a:lnTo>
                  <a:lnTo>
                    <a:pt x="3" y="20"/>
                  </a:lnTo>
                  <a:lnTo>
                    <a:pt x="1" y="15"/>
                  </a:lnTo>
                  <a:lnTo>
                    <a:pt x="0" y="8"/>
                  </a:lnTo>
                  <a:lnTo>
                    <a:pt x="1" y="4"/>
                  </a:lnTo>
                  <a:lnTo>
                    <a:pt x="3"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00" name="Freeform 331">
              <a:extLst>
                <a:ext uri="{FF2B5EF4-FFF2-40B4-BE49-F238E27FC236}">
                  <a16:creationId xmlns:a16="http://schemas.microsoft.com/office/drawing/2014/main" xmlns="" id="{A5A76191-C601-40A0-ADF7-4500476722C2}"/>
                </a:ext>
              </a:extLst>
            </p:cNvPr>
            <p:cNvSpPr>
              <a:spLocks/>
            </p:cNvSpPr>
            <p:nvPr/>
          </p:nvSpPr>
          <p:spPr bwMode="auto">
            <a:xfrm>
              <a:off x="2296" y="1154"/>
              <a:ext cx="9" cy="8"/>
            </a:xfrm>
            <a:custGeom>
              <a:avLst/>
              <a:gdLst>
                <a:gd name="T0" fmla="*/ 0 w 19"/>
                <a:gd name="T1" fmla="*/ 1 h 15"/>
                <a:gd name="T2" fmla="*/ 0 w 19"/>
                <a:gd name="T3" fmla="*/ 0 h 15"/>
                <a:gd name="T4" fmla="*/ 0 w 19"/>
                <a:gd name="T5" fmla="*/ 0 h 15"/>
                <a:gd name="T6" fmla="*/ 0 w 19"/>
                <a:gd name="T7" fmla="*/ 0 h 15"/>
                <a:gd name="T8" fmla="*/ 0 w 19"/>
                <a:gd name="T9" fmla="*/ 1 h 15"/>
                <a:gd name="T10" fmla="*/ 0 w 19"/>
                <a:gd name="T11" fmla="*/ 1 h 15"/>
                <a:gd name="T12" fmla="*/ 0 w 19"/>
                <a:gd name="T13" fmla="*/ 1 h 15"/>
                <a:gd name="T14" fmla="*/ 0 w 19"/>
                <a:gd name="T15" fmla="*/ 1 h 15"/>
                <a:gd name="T16" fmla="*/ 0 w 19"/>
                <a:gd name="T17" fmla="*/ 1 h 15"/>
                <a:gd name="T18" fmla="*/ 0 w 19"/>
                <a:gd name="T19" fmla="*/ 1 h 15"/>
                <a:gd name="T20" fmla="*/ 0 w 19"/>
                <a:gd name="T21" fmla="*/ 1 h 15"/>
                <a:gd name="T22" fmla="*/ 0 w 19"/>
                <a:gd name="T23" fmla="*/ 1 h 15"/>
                <a:gd name="T24" fmla="*/ 0 w 19"/>
                <a:gd name="T25" fmla="*/ 1 h 15"/>
                <a:gd name="T26" fmla="*/ 0 w 19"/>
                <a:gd name="T27" fmla="*/ 1 h 15"/>
                <a:gd name="T28" fmla="*/ 0 w 19"/>
                <a:gd name="T29" fmla="*/ 1 h 15"/>
                <a:gd name="T30" fmla="*/ 0 w 19"/>
                <a:gd name="T31" fmla="*/ 1 h 15"/>
                <a:gd name="T32" fmla="*/ 0 w 19"/>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5">
                  <a:moveTo>
                    <a:pt x="3" y="1"/>
                  </a:moveTo>
                  <a:lnTo>
                    <a:pt x="6" y="0"/>
                  </a:lnTo>
                  <a:lnTo>
                    <a:pt x="11" y="0"/>
                  </a:lnTo>
                  <a:lnTo>
                    <a:pt x="14" y="0"/>
                  </a:lnTo>
                  <a:lnTo>
                    <a:pt x="17" y="3"/>
                  </a:lnTo>
                  <a:lnTo>
                    <a:pt x="19" y="5"/>
                  </a:lnTo>
                  <a:lnTo>
                    <a:pt x="19" y="7"/>
                  </a:lnTo>
                  <a:lnTo>
                    <a:pt x="18" y="10"/>
                  </a:lnTo>
                  <a:lnTo>
                    <a:pt x="17" y="13"/>
                  </a:lnTo>
                  <a:lnTo>
                    <a:pt x="13" y="15"/>
                  </a:lnTo>
                  <a:lnTo>
                    <a:pt x="8" y="14"/>
                  </a:lnTo>
                  <a:lnTo>
                    <a:pt x="4" y="13"/>
                  </a:lnTo>
                  <a:lnTo>
                    <a:pt x="3" y="12"/>
                  </a:lnTo>
                  <a:lnTo>
                    <a:pt x="2" y="11"/>
                  </a:lnTo>
                  <a:lnTo>
                    <a:pt x="0" y="8"/>
                  </a:lnTo>
                  <a:lnTo>
                    <a:pt x="0" y="5"/>
                  </a:lnTo>
                  <a:lnTo>
                    <a:pt x="3"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01" name="Freeform 332">
              <a:extLst>
                <a:ext uri="{FF2B5EF4-FFF2-40B4-BE49-F238E27FC236}">
                  <a16:creationId xmlns:a16="http://schemas.microsoft.com/office/drawing/2014/main" xmlns="" id="{16DAC7D1-94EE-46BF-8AF1-7D2D2C884736}"/>
                </a:ext>
              </a:extLst>
            </p:cNvPr>
            <p:cNvSpPr>
              <a:spLocks/>
            </p:cNvSpPr>
            <p:nvPr/>
          </p:nvSpPr>
          <p:spPr bwMode="auto">
            <a:xfrm>
              <a:off x="2316" y="1172"/>
              <a:ext cx="12" cy="12"/>
            </a:xfrm>
            <a:custGeom>
              <a:avLst/>
              <a:gdLst>
                <a:gd name="T0" fmla="*/ 1 w 24"/>
                <a:gd name="T1" fmla="*/ 1 h 23"/>
                <a:gd name="T2" fmla="*/ 1 w 24"/>
                <a:gd name="T3" fmla="*/ 1 h 23"/>
                <a:gd name="T4" fmla="*/ 1 w 24"/>
                <a:gd name="T5" fmla="*/ 0 h 23"/>
                <a:gd name="T6" fmla="*/ 1 w 24"/>
                <a:gd name="T7" fmla="*/ 0 h 23"/>
                <a:gd name="T8" fmla="*/ 1 w 24"/>
                <a:gd name="T9" fmla="*/ 1 h 23"/>
                <a:gd name="T10" fmla="*/ 1 w 24"/>
                <a:gd name="T11" fmla="*/ 1 h 23"/>
                <a:gd name="T12" fmla="*/ 1 w 24"/>
                <a:gd name="T13" fmla="*/ 1 h 23"/>
                <a:gd name="T14" fmla="*/ 1 w 24"/>
                <a:gd name="T15" fmla="*/ 1 h 23"/>
                <a:gd name="T16" fmla="*/ 1 w 24"/>
                <a:gd name="T17" fmla="*/ 1 h 23"/>
                <a:gd name="T18" fmla="*/ 1 w 24"/>
                <a:gd name="T19" fmla="*/ 1 h 23"/>
                <a:gd name="T20" fmla="*/ 1 w 24"/>
                <a:gd name="T21" fmla="*/ 1 h 23"/>
                <a:gd name="T22" fmla="*/ 1 w 24"/>
                <a:gd name="T23" fmla="*/ 1 h 23"/>
                <a:gd name="T24" fmla="*/ 1 w 24"/>
                <a:gd name="T25" fmla="*/ 1 h 23"/>
                <a:gd name="T26" fmla="*/ 1 w 24"/>
                <a:gd name="T27" fmla="*/ 1 h 23"/>
                <a:gd name="T28" fmla="*/ 0 w 24"/>
                <a:gd name="T29" fmla="*/ 1 h 23"/>
                <a:gd name="T30" fmla="*/ 0 w 24"/>
                <a:gd name="T31" fmla="*/ 1 h 23"/>
                <a:gd name="T32" fmla="*/ 1 w 24"/>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3">
                  <a:moveTo>
                    <a:pt x="2" y="6"/>
                  </a:moveTo>
                  <a:lnTo>
                    <a:pt x="7" y="2"/>
                  </a:lnTo>
                  <a:lnTo>
                    <a:pt x="11" y="0"/>
                  </a:lnTo>
                  <a:lnTo>
                    <a:pt x="15" y="0"/>
                  </a:lnTo>
                  <a:lnTo>
                    <a:pt x="19" y="3"/>
                  </a:lnTo>
                  <a:lnTo>
                    <a:pt x="23" y="7"/>
                  </a:lnTo>
                  <a:lnTo>
                    <a:pt x="24" y="10"/>
                  </a:lnTo>
                  <a:lnTo>
                    <a:pt x="24" y="15"/>
                  </a:lnTo>
                  <a:lnTo>
                    <a:pt x="22" y="18"/>
                  </a:lnTo>
                  <a:lnTo>
                    <a:pt x="18" y="22"/>
                  </a:lnTo>
                  <a:lnTo>
                    <a:pt x="12" y="23"/>
                  </a:lnTo>
                  <a:lnTo>
                    <a:pt x="7" y="23"/>
                  </a:lnTo>
                  <a:lnTo>
                    <a:pt x="3" y="21"/>
                  </a:lnTo>
                  <a:lnTo>
                    <a:pt x="1" y="17"/>
                  </a:lnTo>
                  <a:lnTo>
                    <a:pt x="0" y="13"/>
                  </a:lnTo>
                  <a:lnTo>
                    <a:pt x="0" y="9"/>
                  </a:lnTo>
                  <a:lnTo>
                    <a:pt x="2" y="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02" name="Freeform 333">
              <a:extLst>
                <a:ext uri="{FF2B5EF4-FFF2-40B4-BE49-F238E27FC236}">
                  <a16:creationId xmlns:a16="http://schemas.microsoft.com/office/drawing/2014/main" xmlns="" id="{2756EB84-DEDB-4D80-8A2A-883687E26946}"/>
                </a:ext>
              </a:extLst>
            </p:cNvPr>
            <p:cNvSpPr>
              <a:spLocks/>
            </p:cNvSpPr>
            <p:nvPr/>
          </p:nvSpPr>
          <p:spPr bwMode="auto">
            <a:xfrm>
              <a:off x="2271" y="1168"/>
              <a:ext cx="14" cy="13"/>
            </a:xfrm>
            <a:custGeom>
              <a:avLst/>
              <a:gdLst>
                <a:gd name="T0" fmla="*/ 1 w 26"/>
                <a:gd name="T1" fmla="*/ 0 h 25"/>
                <a:gd name="T2" fmla="*/ 1 w 26"/>
                <a:gd name="T3" fmla="*/ 1 h 25"/>
                <a:gd name="T4" fmla="*/ 1 w 26"/>
                <a:gd name="T5" fmla="*/ 1 h 25"/>
                <a:gd name="T6" fmla="*/ 1 w 26"/>
                <a:gd name="T7" fmla="*/ 1 h 25"/>
                <a:gd name="T8" fmla="*/ 1 w 26"/>
                <a:gd name="T9" fmla="*/ 1 h 25"/>
                <a:gd name="T10" fmla="*/ 1 w 26"/>
                <a:gd name="T11" fmla="*/ 1 h 25"/>
                <a:gd name="T12" fmla="*/ 1 w 26"/>
                <a:gd name="T13" fmla="*/ 1 h 25"/>
                <a:gd name="T14" fmla="*/ 1 w 26"/>
                <a:gd name="T15" fmla="*/ 1 h 25"/>
                <a:gd name="T16" fmla="*/ 1 w 26"/>
                <a:gd name="T17" fmla="*/ 1 h 25"/>
                <a:gd name="T18" fmla="*/ 1 w 26"/>
                <a:gd name="T19" fmla="*/ 1 h 25"/>
                <a:gd name="T20" fmla="*/ 1 w 26"/>
                <a:gd name="T21" fmla="*/ 1 h 25"/>
                <a:gd name="T22" fmla="*/ 1 w 26"/>
                <a:gd name="T23" fmla="*/ 1 h 25"/>
                <a:gd name="T24" fmla="*/ 0 w 26"/>
                <a:gd name="T25" fmla="*/ 1 h 25"/>
                <a:gd name="T26" fmla="*/ 1 w 26"/>
                <a:gd name="T27" fmla="*/ 1 h 25"/>
                <a:gd name="T28" fmla="*/ 1 w 26"/>
                <a:gd name="T29" fmla="*/ 1 h 25"/>
                <a:gd name="T30" fmla="*/ 1 w 26"/>
                <a:gd name="T31" fmla="*/ 1 h 25"/>
                <a:gd name="T32" fmla="*/ 1 w 26"/>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 h="25">
                  <a:moveTo>
                    <a:pt x="14" y="0"/>
                  </a:moveTo>
                  <a:lnTo>
                    <a:pt x="19" y="1"/>
                  </a:lnTo>
                  <a:lnTo>
                    <a:pt x="24" y="2"/>
                  </a:lnTo>
                  <a:lnTo>
                    <a:pt x="25" y="6"/>
                  </a:lnTo>
                  <a:lnTo>
                    <a:pt x="26" y="11"/>
                  </a:lnTo>
                  <a:lnTo>
                    <a:pt x="25" y="17"/>
                  </a:lnTo>
                  <a:lnTo>
                    <a:pt x="23" y="22"/>
                  </a:lnTo>
                  <a:lnTo>
                    <a:pt x="19" y="24"/>
                  </a:lnTo>
                  <a:lnTo>
                    <a:pt x="15" y="25"/>
                  </a:lnTo>
                  <a:lnTo>
                    <a:pt x="9" y="24"/>
                  </a:lnTo>
                  <a:lnTo>
                    <a:pt x="4" y="21"/>
                  </a:lnTo>
                  <a:lnTo>
                    <a:pt x="1" y="18"/>
                  </a:lnTo>
                  <a:lnTo>
                    <a:pt x="0" y="14"/>
                  </a:lnTo>
                  <a:lnTo>
                    <a:pt x="1" y="9"/>
                  </a:lnTo>
                  <a:lnTo>
                    <a:pt x="3" y="5"/>
                  </a:lnTo>
                  <a:lnTo>
                    <a:pt x="8" y="1"/>
                  </a:lnTo>
                  <a:lnTo>
                    <a:pt x="14" y="0"/>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03" name="Freeform 334">
              <a:extLst>
                <a:ext uri="{FF2B5EF4-FFF2-40B4-BE49-F238E27FC236}">
                  <a16:creationId xmlns:a16="http://schemas.microsoft.com/office/drawing/2014/main" xmlns="" id="{A81D873B-DEF9-44E3-BF19-7DB3B1C094CD}"/>
                </a:ext>
              </a:extLst>
            </p:cNvPr>
            <p:cNvSpPr>
              <a:spLocks/>
            </p:cNvSpPr>
            <p:nvPr/>
          </p:nvSpPr>
          <p:spPr bwMode="auto">
            <a:xfrm>
              <a:off x="2265" y="1139"/>
              <a:ext cx="13" cy="13"/>
            </a:xfrm>
            <a:custGeom>
              <a:avLst/>
              <a:gdLst>
                <a:gd name="T0" fmla="*/ 0 w 27"/>
                <a:gd name="T1" fmla="*/ 1 h 26"/>
                <a:gd name="T2" fmla="*/ 0 w 27"/>
                <a:gd name="T3" fmla="*/ 1 h 26"/>
                <a:gd name="T4" fmla="*/ 0 w 27"/>
                <a:gd name="T5" fmla="*/ 1 h 26"/>
                <a:gd name="T6" fmla="*/ 0 w 27"/>
                <a:gd name="T7" fmla="*/ 1 h 26"/>
                <a:gd name="T8" fmla="*/ 0 w 27"/>
                <a:gd name="T9" fmla="*/ 0 h 26"/>
                <a:gd name="T10" fmla="*/ 0 w 27"/>
                <a:gd name="T11" fmla="*/ 0 h 26"/>
                <a:gd name="T12" fmla="*/ 0 w 27"/>
                <a:gd name="T13" fmla="*/ 1 h 26"/>
                <a:gd name="T14" fmla="*/ 0 w 27"/>
                <a:gd name="T15" fmla="*/ 1 h 26"/>
                <a:gd name="T16" fmla="*/ 0 w 27"/>
                <a:gd name="T17" fmla="*/ 1 h 26"/>
                <a:gd name="T18" fmla="*/ 0 w 27"/>
                <a:gd name="T19" fmla="*/ 1 h 26"/>
                <a:gd name="T20" fmla="*/ 0 w 27"/>
                <a:gd name="T21" fmla="*/ 1 h 26"/>
                <a:gd name="T22" fmla="*/ 0 w 27"/>
                <a:gd name="T23" fmla="*/ 1 h 26"/>
                <a:gd name="T24" fmla="*/ 0 w 27"/>
                <a:gd name="T25" fmla="*/ 1 h 26"/>
                <a:gd name="T26" fmla="*/ 0 w 27"/>
                <a:gd name="T27" fmla="*/ 1 h 26"/>
                <a:gd name="T28" fmla="*/ 0 w 27"/>
                <a:gd name="T29" fmla="*/ 1 h 26"/>
                <a:gd name="T30" fmla="*/ 0 w 27"/>
                <a:gd name="T31" fmla="*/ 1 h 26"/>
                <a:gd name="T32" fmla="*/ 0 w 27"/>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26">
                  <a:moveTo>
                    <a:pt x="0" y="14"/>
                  </a:moveTo>
                  <a:lnTo>
                    <a:pt x="0" y="8"/>
                  </a:lnTo>
                  <a:lnTo>
                    <a:pt x="4" y="4"/>
                  </a:lnTo>
                  <a:lnTo>
                    <a:pt x="8" y="1"/>
                  </a:lnTo>
                  <a:lnTo>
                    <a:pt x="13" y="0"/>
                  </a:lnTo>
                  <a:lnTo>
                    <a:pt x="18" y="0"/>
                  </a:lnTo>
                  <a:lnTo>
                    <a:pt x="22" y="3"/>
                  </a:lnTo>
                  <a:lnTo>
                    <a:pt x="25" y="5"/>
                  </a:lnTo>
                  <a:lnTo>
                    <a:pt x="27" y="8"/>
                  </a:lnTo>
                  <a:lnTo>
                    <a:pt x="27" y="13"/>
                  </a:lnTo>
                  <a:lnTo>
                    <a:pt x="25" y="18"/>
                  </a:lnTo>
                  <a:lnTo>
                    <a:pt x="22" y="22"/>
                  </a:lnTo>
                  <a:lnTo>
                    <a:pt x="18" y="26"/>
                  </a:lnTo>
                  <a:lnTo>
                    <a:pt x="14" y="26"/>
                  </a:lnTo>
                  <a:lnTo>
                    <a:pt x="8" y="23"/>
                  </a:lnTo>
                  <a:lnTo>
                    <a:pt x="2" y="20"/>
                  </a:lnTo>
                  <a:lnTo>
                    <a:pt x="0" y="14"/>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04" name="Freeform 335">
              <a:extLst>
                <a:ext uri="{FF2B5EF4-FFF2-40B4-BE49-F238E27FC236}">
                  <a16:creationId xmlns:a16="http://schemas.microsoft.com/office/drawing/2014/main" xmlns="" id="{E334B49F-BF4E-43B5-B556-08B0AB86485D}"/>
                </a:ext>
              </a:extLst>
            </p:cNvPr>
            <p:cNvSpPr>
              <a:spLocks/>
            </p:cNvSpPr>
            <p:nvPr/>
          </p:nvSpPr>
          <p:spPr bwMode="auto">
            <a:xfrm>
              <a:off x="2244" y="1139"/>
              <a:ext cx="11" cy="11"/>
            </a:xfrm>
            <a:custGeom>
              <a:avLst/>
              <a:gdLst>
                <a:gd name="T0" fmla="*/ 0 w 23"/>
                <a:gd name="T1" fmla="*/ 1 h 22"/>
                <a:gd name="T2" fmla="*/ 0 w 23"/>
                <a:gd name="T3" fmla="*/ 1 h 22"/>
                <a:gd name="T4" fmla="*/ 0 w 23"/>
                <a:gd name="T5" fmla="*/ 1 h 22"/>
                <a:gd name="T6" fmla="*/ 0 w 23"/>
                <a:gd name="T7" fmla="*/ 1 h 22"/>
                <a:gd name="T8" fmla="*/ 0 w 23"/>
                <a:gd name="T9" fmla="*/ 0 h 22"/>
                <a:gd name="T10" fmla="*/ 0 w 23"/>
                <a:gd name="T11" fmla="*/ 0 h 22"/>
                <a:gd name="T12" fmla="*/ 0 w 23"/>
                <a:gd name="T13" fmla="*/ 1 h 22"/>
                <a:gd name="T14" fmla="*/ 0 w 23"/>
                <a:gd name="T15" fmla="*/ 1 h 22"/>
                <a:gd name="T16" fmla="*/ 0 w 23"/>
                <a:gd name="T17" fmla="*/ 1 h 22"/>
                <a:gd name="T18" fmla="*/ 0 w 23"/>
                <a:gd name="T19" fmla="*/ 1 h 22"/>
                <a:gd name="T20" fmla="*/ 0 w 23"/>
                <a:gd name="T21" fmla="*/ 1 h 22"/>
                <a:gd name="T22" fmla="*/ 0 w 23"/>
                <a:gd name="T23" fmla="*/ 1 h 22"/>
                <a:gd name="T24" fmla="*/ 0 w 23"/>
                <a:gd name="T25" fmla="*/ 1 h 22"/>
                <a:gd name="T26" fmla="*/ 0 w 23"/>
                <a:gd name="T27" fmla="*/ 1 h 22"/>
                <a:gd name="T28" fmla="*/ 0 w 23"/>
                <a:gd name="T29" fmla="*/ 1 h 22"/>
                <a:gd name="T30" fmla="*/ 0 w 23"/>
                <a:gd name="T31" fmla="*/ 1 h 22"/>
                <a:gd name="T32" fmla="*/ 0 w 23"/>
                <a:gd name="T33" fmla="*/ 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22">
                  <a:moveTo>
                    <a:pt x="0" y="14"/>
                  </a:moveTo>
                  <a:lnTo>
                    <a:pt x="1" y="9"/>
                  </a:lnTo>
                  <a:lnTo>
                    <a:pt x="3" y="5"/>
                  </a:lnTo>
                  <a:lnTo>
                    <a:pt x="7" y="1"/>
                  </a:lnTo>
                  <a:lnTo>
                    <a:pt x="11" y="0"/>
                  </a:lnTo>
                  <a:lnTo>
                    <a:pt x="16" y="0"/>
                  </a:lnTo>
                  <a:lnTo>
                    <a:pt x="19" y="2"/>
                  </a:lnTo>
                  <a:lnTo>
                    <a:pt x="21" y="6"/>
                  </a:lnTo>
                  <a:lnTo>
                    <a:pt x="23" y="9"/>
                  </a:lnTo>
                  <a:lnTo>
                    <a:pt x="21" y="14"/>
                  </a:lnTo>
                  <a:lnTo>
                    <a:pt x="20" y="17"/>
                  </a:lnTo>
                  <a:lnTo>
                    <a:pt x="17" y="20"/>
                  </a:lnTo>
                  <a:lnTo>
                    <a:pt x="13" y="22"/>
                  </a:lnTo>
                  <a:lnTo>
                    <a:pt x="9" y="22"/>
                  </a:lnTo>
                  <a:lnTo>
                    <a:pt x="4" y="21"/>
                  </a:lnTo>
                  <a:lnTo>
                    <a:pt x="1" y="17"/>
                  </a:lnTo>
                  <a:lnTo>
                    <a:pt x="0" y="14"/>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05" name="Freeform 336">
              <a:extLst>
                <a:ext uri="{FF2B5EF4-FFF2-40B4-BE49-F238E27FC236}">
                  <a16:creationId xmlns:a16="http://schemas.microsoft.com/office/drawing/2014/main" xmlns="" id="{0E6D5DB3-3E73-47C6-A55E-C1F2E7A208C1}"/>
                </a:ext>
              </a:extLst>
            </p:cNvPr>
            <p:cNvSpPr>
              <a:spLocks/>
            </p:cNvSpPr>
            <p:nvPr/>
          </p:nvSpPr>
          <p:spPr bwMode="auto">
            <a:xfrm>
              <a:off x="2261" y="1120"/>
              <a:ext cx="12" cy="11"/>
            </a:xfrm>
            <a:custGeom>
              <a:avLst/>
              <a:gdLst>
                <a:gd name="T0" fmla="*/ 0 w 24"/>
                <a:gd name="T1" fmla="*/ 0 h 23"/>
                <a:gd name="T2" fmla="*/ 1 w 24"/>
                <a:gd name="T3" fmla="*/ 0 h 23"/>
                <a:gd name="T4" fmla="*/ 1 w 24"/>
                <a:gd name="T5" fmla="*/ 0 h 23"/>
                <a:gd name="T6" fmla="*/ 1 w 24"/>
                <a:gd name="T7" fmla="*/ 0 h 23"/>
                <a:gd name="T8" fmla="*/ 1 w 24"/>
                <a:gd name="T9" fmla="*/ 0 h 23"/>
                <a:gd name="T10" fmla="*/ 1 w 24"/>
                <a:gd name="T11" fmla="*/ 0 h 23"/>
                <a:gd name="T12" fmla="*/ 1 w 24"/>
                <a:gd name="T13" fmla="*/ 0 h 23"/>
                <a:gd name="T14" fmla="*/ 1 w 24"/>
                <a:gd name="T15" fmla="*/ 0 h 23"/>
                <a:gd name="T16" fmla="*/ 1 w 24"/>
                <a:gd name="T17" fmla="*/ 0 h 23"/>
                <a:gd name="T18" fmla="*/ 1 w 24"/>
                <a:gd name="T19" fmla="*/ 0 h 23"/>
                <a:gd name="T20" fmla="*/ 1 w 24"/>
                <a:gd name="T21" fmla="*/ 0 h 23"/>
                <a:gd name="T22" fmla="*/ 1 w 24"/>
                <a:gd name="T23" fmla="*/ 0 h 23"/>
                <a:gd name="T24" fmla="*/ 1 w 24"/>
                <a:gd name="T25" fmla="*/ 0 h 23"/>
                <a:gd name="T26" fmla="*/ 1 w 24"/>
                <a:gd name="T27" fmla="*/ 0 h 23"/>
                <a:gd name="T28" fmla="*/ 1 w 24"/>
                <a:gd name="T29" fmla="*/ 0 h 23"/>
                <a:gd name="T30" fmla="*/ 1 w 24"/>
                <a:gd name="T31" fmla="*/ 0 h 23"/>
                <a:gd name="T32" fmla="*/ 0 w 24"/>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3">
                  <a:moveTo>
                    <a:pt x="0" y="13"/>
                  </a:moveTo>
                  <a:lnTo>
                    <a:pt x="1" y="8"/>
                  </a:lnTo>
                  <a:lnTo>
                    <a:pt x="4" y="5"/>
                  </a:lnTo>
                  <a:lnTo>
                    <a:pt x="6" y="2"/>
                  </a:lnTo>
                  <a:lnTo>
                    <a:pt x="11" y="0"/>
                  </a:lnTo>
                  <a:lnTo>
                    <a:pt x="15" y="0"/>
                  </a:lnTo>
                  <a:lnTo>
                    <a:pt x="20" y="2"/>
                  </a:lnTo>
                  <a:lnTo>
                    <a:pt x="22" y="5"/>
                  </a:lnTo>
                  <a:lnTo>
                    <a:pt x="24" y="8"/>
                  </a:lnTo>
                  <a:lnTo>
                    <a:pt x="23" y="13"/>
                  </a:lnTo>
                  <a:lnTo>
                    <a:pt x="22" y="17"/>
                  </a:lnTo>
                  <a:lnTo>
                    <a:pt x="19" y="21"/>
                  </a:lnTo>
                  <a:lnTo>
                    <a:pt x="15" y="23"/>
                  </a:lnTo>
                  <a:lnTo>
                    <a:pt x="9" y="23"/>
                  </a:lnTo>
                  <a:lnTo>
                    <a:pt x="5" y="21"/>
                  </a:lnTo>
                  <a:lnTo>
                    <a:pt x="1" y="17"/>
                  </a:lnTo>
                  <a:lnTo>
                    <a:pt x="0" y="13"/>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06" name="Freeform 337">
              <a:extLst>
                <a:ext uri="{FF2B5EF4-FFF2-40B4-BE49-F238E27FC236}">
                  <a16:creationId xmlns:a16="http://schemas.microsoft.com/office/drawing/2014/main" xmlns="" id="{E20747F1-B82B-4226-83FE-3913AF5920FB}"/>
                </a:ext>
              </a:extLst>
            </p:cNvPr>
            <p:cNvSpPr>
              <a:spLocks/>
            </p:cNvSpPr>
            <p:nvPr/>
          </p:nvSpPr>
          <p:spPr bwMode="auto">
            <a:xfrm>
              <a:off x="2670" y="1074"/>
              <a:ext cx="98" cy="95"/>
            </a:xfrm>
            <a:custGeom>
              <a:avLst/>
              <a:gdLst>
                <a:gd name="T0" fmla="*/ 5 w 195"/>
                <a:gd name="T1" fmla="*/ 5 h 190"/>
                <a:gd name="T2" fmla="*/ 6 w 195"/>
                <a:gd name="T3" fmla="*/ 5 h 190"/>
                <a:gd name="T4" fmla="*/ 6 w 195"/>
                <a:gd name="T5" fmla="*/ 4 h 190"/>
                <a:gd name="T6" fmla="*/ 5 w 195"/>
                <a:gd name="T7" fmla="*/ 4 h 190"/>
                <a:gd name="T8" fmla="*/ 5 w 195"/>
                <a:gd name="T9" fmla="*/ 3 h 190"/>
                <a:gd name="T10" fmla="*/ 4 w 195"/>
                <a:gd name="T11" fmla="*/ 3 h 190"/>
                <a:gd name="T12" fmla="*/ 5 w 195"/>
                <a:gd name="T13" fmla="*/ 3 h 190"/>
                <a:gd name="T14" fmla="*/ 5 w 195"/>
                <a:gd name="T15" fmla="*/ 3 h 190"/>
                <a:gd name="T16" fmla="*/ 5 w 195"/>
                <a:gd name="T17" fmla="*/ 4 h 190"/>
                <a:gd name="T18" fmla="*/ 6 w 195"/>
                <a:gd name="T19" fmla="*/ 4 h 190"/>
                <a:gd name="T20" fmla="*/ 7 w 195"/>
                <a:gd name="T21" fmla="*/ 3 h 190"/>
                <a:gd name="T22" fmla="*/ 6 w 195"/>
                <a:gd name="T23" fmla="*/ 2 h 190"/>
                <a:gd name="T24" fmla="*/ 6 w 195"/>
                <a:gd name="T25" fmla="*/ 2 h 190"/>
                <a:gd name="T26" fmla="*/ 6 w 195"/>
                <a:gd name="T27" fmla="*/ 2 h 190"/>
                <a:gd name="T28" fmla="*/ 5 w 195"/>
                <a:gd name="T29" fmla="*/ 2 h 190"/>
                <a:gd name="T30" fmla="*/ 5 w 195"/>
                <a:gd name="T31" fmla="*/ 2 h 190"/>
                <a:gd name="T32" fmla="*/ 5 w 195"/>
                <a:gd name="T33" fmla="*/ 1 h 190"/>
                <a:gd name="T34" fmla="*/ 5 w 195"/>
                <a:gd name="T35" fmla="*/ 1 h 190"/>
                <a:gd name="T36" fmla="*/ 5 w 195"/>
                <a:gd name="T37" fmla="*/ 0 h 190"/>
                <a:gd name="T38" fmla="*/ 4 w 195"/>
                <a:gd name="T39" fmla="*/ 1 h 190"/>
                <a:gd name="T40" fmla="*/ 4 w 195"/>
                <a:gd name="T41" fmla="*/ 1 h 190"/>
                <a:gd name="T42" fmla="*/ 4 w 195"/>
                <a:gd name="T43" fmla="*/ 2 h 190"/>
                <a:gd name="T44" fmla="*/ 4 w 195"/>
                <a:gd name="T45" fmla="*/ 2 h 190"/>
                <a:gd name="T46" fmla="*/ 4 w 195"/>
                <a:gd name="T47" fmla="*/ 2 h 190"/>
                <a:gd name="T48" fmla="*/ 4 w 195"/>
                <a:gd name="T49" fmla="*/ 1 h 190"/>
                <a:gd name="T50" fmla="*/ 3 w 195"/>
                <a:gd name="T51" fmla="*/ 1 h 190"/>
                <a:gd name="T52" fmla="*/ 2 w 195"/>
                <a:gd name="T53" fmla="*/ 1 h 190"/>
                <a:gd name="T54" fmla="*/ 1 w 195"/>
                <a:gd name="T55" fmla="*/ 1 h 190"/>
                <a:gd name="T56" fmla="*/ 1 w 195"/>
                <a:gd name="T57" fmla="*/ 2 h 190"/>
                <a:gd name="T58" fmla="*/ 1 w 195"/>
                <a:gd name="T59" fmla="*/ 2 h 190"/>
                <a:gd name="T60" fmla="*/ 2 w 195"/>
                <a:gd name="T61" fmla="*/ 2 h 190"/>
                <a:gd name="T62" fmla="*/ 2 w 195"/>
                <a:gd name="T63" fmla="*/ 3 h 190"/>
                <a:gd name="T64" fmla="*/ 2 w 195"/>
                <a:gd name="T65" fmla="*/ 3 h 190"/>
                <a:gd name="T66" fmla="*/ 2 w 195"/>
                <a:gd name="T67" fmla="*/ 3 h 190"/>
                <a:gd name="T68" fmla="*/ 1 w 195"/>
                <a:gd name="T69" fmla="*/ 3 h 190"/>
                <a:gd name="T70" fmla="*/ 1 w 195"/>
                <a:gd name="T71" fmla="*/ 4 h 190"/>
                <a:gd name="T72" fmla="*/ 0 w 195"/>
                <a:gd name="T73" fmla="*/ 4 h 190"/>
                <a:gd name="T74" fmla="*/ 1 w 195"/>
                <a:gd name="T75" fmla="*/ 5 h 190"/>
                <a:gd name="T76" fmla="*/ 1 w 195"/>
                <a:gd name="T77" fmla="*/ 5 h 190"/>
                <a:gd name="T78" fmla="*/ 2 w 195"/>
                <a:gd name="T79" fmla="*/ 5 h 190"/>
                <a:gd name="T80" fmla="*/ 2 w 195"/>
                <a:gd name="T81" fmla="*/ 4 h 190"/>
                <a:gd name="T82" fmla="*/ 2 w 195"/>
                <a:gd name="T83" fmla="*/ 4 h 190"/>
                <a:gd name="T84" fmla="*/ 3 w 195"/>
                <a:gd name="T85" fmla="*/ 4 h 190"/>
                <a:gd name="T86" fmla="*/ 3 w 195"/>
                <a:gd name="T87" fmla="*/ 4 h 190"/>
                <a:gd name="T88" fmla="*/ 3 w 195"/>
                <a:gd name="T89" fmla="*/ 4 h 190"/>
                <a:gd name="T90" fmla="*/ 2 w 195"/>
                <a:gd name="T91" fmla="*/ 5 h 190"/>
                <a:gd name="T92" fmla="*/ 2 w 195"/>
                <a:gd name="T93" fmla="*/ 6 h 190"/>
                <a:gd name="T94" fmla="*/ 3 w 195"/>
                <a:gd name="T95" fmla="*/ 6 h 190"/>
                <a:gd name="T96" fmla="*/ 3 w 195"/>
                <a:gd name="T97" fmla="*/ 6 h 190"/>
                <a:gd name="T98" fmla="*/ 4 w 195"/>
                <a:gd name="T99" fmla="*/ 6 h 190"/>
                <a:gd name="T100" fmla="*/ 4 w 195"/>
                <a:gd name="T101" fmla="*/ 6 h 190"/>
                <a:gd name="T102" fmla="*/ 4 w 195"/>
                <a:gd name="T103" fmla="*/ 5 h 190"/>
                <a:gd name="T104" fmla="*/ 4 w 195"/>
                <a:gd name="T105" fmla="*/ 4 h 190"/>
                <a:gd name="T106" fmla="*/ 4 w 195"/>
                <a:gd name="T107" fmla="*/ 4 h 190"/>
                <a:gd name="T108" fmla="*/ 4 w 195"/>
                <a:gd name="T109" fmla="*/ 4 h 190"/>
                <a:gd name="T110" fmla="*/ 4 w 195"/>
                <a:gd name="T111" fmla="*/ 5 h 19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5" h="190">
                  <a:moveTo>
                    <a:pt x="140" y="152"/>
                  </a:moveTo>
                  <a:lnTo>
                    <a:pt x="146" y="152"/>
                  </a:lnTo>
                  <a:lnTo>
                    <a:pt x="154" y="150"/>
                  </a:lnTo>
                  <a:lnTo>
                    <a:pt x="161" y="146"/>
                  </a:lnTo>
                  <a:lnTo>
                    <a:pt x="167" y="142"/>
                  </a:lnTo>
                  <a:lnTo>
                    <a:pt x="171" y="136"/>
                  </a:lnTo>
                  <a:lnTo>
                    <a:pt x="173" y="128"/>
                  </a:lnTo>
                  <a:lnTo>
                    <a:pt x="172" y="119"/>
                  </a:lnTo>
                  <a:lnTo>
                    <a:pt x="167" y="107"/>
                  </a:lnTo>
                  <a:lnTo>
                    <a:pt x="162" y="103"/>
                  </a:lnTo>
                  <a:lnTo>
                    <a:pt x="156" y="103"/>
                  </a:lnTo>
                  <a:lnTo>
                    <a:pt x="149" y="103"/>
                  </a:lnTo>
                  <a:lnTo>
                    <a:pt x="145" y="105"/>
                  </a:lnTo>
                  <a:lnTo>
                    <a:pt x="140" y="100"/>
                  </a:lnTo>
                  <a:lnTo>
                    <a:pt x="135" y="95"/>
                  </a:lnTo>
                  <a:lnTo>
                    <a:pt x="132" y="90"/>
                  </a:lnTo>
                  <a:lnTo>
                    <a:pt x="129" y="85"/>
                  </a:lnTo>
                  <a:lnTo>
                    <a:pt x="127" y="81"/>
                  </a:lnTo>
                  <a:lnTo>
                    <a:pt x="127" y="80"/>
                  </a:lnTo>
                  <a:lnTo>
                    <a:pt x="131" y="81"/>
                  </a:lnTo>
                  <a:lnTo>
                    <a:pt x="137" y="83"/>
                  </a:lnTo>
                  <a:lnTo>
                    <a:pt x="144" y="84"/>
                  </a:lnTo>
                  <a:lnTo>
                    <a:pt x="148" y="85"/>
                  </a:lnTo>
                  <a:lnTo>
                    <a:pt x="152" y="88"/>
                  </a:lnTo>
                  <a:lnTo>
                    <a:pt x="153" y="90"/>
                  </a:lnTo>
                  <a:lnTo>
                    <a:pt x="155" y="93"/>
                  </a:lnTo>
                  <a:lnTo>
                    <a:pt x="158" y="98"/>
                  </a:lnTo>
                  <a:lnTo>
                    <a:pt x="165" y="100"/>
                  </a:lnTo>
                  <a:lnTo>
                    <a:pt x="175" y="100"/>
                  </a:lnTo>
                  <a:lnTo>
                    <a:pt x="183" y="97"/>
                  </a:lnTo>
                  <a:lnTo>
                    <a:pt x="190" y="91"/>
                  </a:lnTo>
                  <a:lnTo>
                    <a:pt x="194" y="83"/>
                  </a:lnTo>
                  <a:lnTo>
                    <a:pt x="195" y="73"/>
                  </a:lnTo>
                  <a:lnTo>
                    <a:pt x="195" y="67"/>
                  </a:lnTo>
                  <a:lnTo>
                    <a:pt x="194" y="62"/>
                  </a:lnTo>
                  <a:lnTo>
                    <a:pt x="192" y="59"/>
                  </a:lnTo>
                  <a:lnTo>
                    <a:pt x="191" y="55"/>
                  </a:lnTo>
                  <a:lnTo>
                    <a:pt x="186" y="52"/>
                  </a:lnTo>
                  <a:lnTo>
                    <a:pt x="182" y="50"/>
                  </a:lnTo>
                  <a:lnTo>
                    <a:pt x="176" y="47"/>
                  </a:lnTo>
                  <a:lnTo>
                    <a:pt x="170" y="46"/>
                  </a:lnTo>
                  <a:lnTo>
                    <a:pt x="164" y="46"/>
                  </a:lnTo>
                  <a:lnTo>
                    <a:pt x="160" y="47"/>
                  </a:lnTo>
                  <a:lnTo>
                    <a:pt x="155" y="50"/>
                  </a:lnTo>
                  <a:lnTo>
                    <a:pt x="152" y="52"/>
                  </a:lnTo>
                  <a:lnTo>
                    <a:pt x="147" y="55"/>
                  </a:lnTo>
                  <a:lnTo>
                    <a:pt x="142" y="55"/>
                  </a:lnTo>
                  <a:lnTo>
                    <a:pt x="137" y="53"/>
                  </a:lnTo>
                  <a:lnTo>
                    <a:pt x="132" y="52"/>
                  </a:lnTo>
                  <a:lnTo>
                    <a:pt x="142" y="44"/>
                  </a:lnTo>
                  <a:lnTo>
                    <a:pt x="153" y="32"/>
                  </a:lnTo>
                  <a:lnTo>
                    <a:pt x="158" y="20"/>
                  </a:lnTo>
                  <a:lnTo>
                    <a:pt x="156" y="9"/>
                  </a:lnTo>
                  <a:lnTo>
                    <a:pt x="153" y="5"/>
                  </a:lnTo>
                  <a:lnTo>
                    <a:pt x="147" y="2"/>
                  </a:lnTo>
                  <a:lnTo>
                    <a:pt x="142" y="1"/>
                  </a:lnTo>
                  <a:lnTo>
                    <a:pt x="137" y="0"/>
                  </a:lnTo>
                  <a:lnTo>
                    <a:pt x="131" y="1"/>
                  </a:lnTo>
                  <a:lnTo>
                    <a:pt x="125" y="4"/>
                  </a:lnTo>
                  <a:lnTo>
                    <a:pt x="120" y="6"/>
                  </a:lnTo>
                  <a:lnTo>
                    <a:pt x="117" y="9"/>
                  </a:lnTo>
                  <a:lnTo>
                    <a:pt x="112" y="17"/>
                  </a:lnTo>
                  <a:lnTo>
                    <a:pt x="111" y="28"/>
                  </a:lnTo>
                  <a:lnTo>
                    <a:pt x="111" y="37"/>
                  </a:lnTo>
                  <a:lnTo>
                    <a:pt x="115" y="44"/>
                  </a:lnTo>
                  <a:lnTo>
                    <a:pt x="117" y="50"/>
                  </a:lnTo>
                  <a:lnTo>
                    <a:pt x="116" y="53"/>
                  </a:lnTo>
                  <a:lnTo>
                    <a:pt x="114" y="54"/>
                  </a:lnTo>
                  <a:lnTo>
                    <a:pt x="110" y="55"/>
                  </a:lnTo>
                  <a:lnTo>
                    <a:pt x="108" y="54"/>
                  </a:lnTo>
                  <a:lnTo>
                    <a:pt x="107" y="51"/>
                  </a:lnTo>
                  <a:lnTo>
                    <a:pt x="106" y="45"/>
                  </a:lnTo>
                  <a:lnTo>
                    <a:pt x="106" y="39"/>
                  </a:lnTo>
                  <a:lnTo>
                    <a:pt x="103" y="32"/>
                  </a:lnTo>
                  <a:lnTo>
                    <a:pt x="99" y="25"/>
                  </a:lnTo>
                  <a:lnTo>
                    <a:pt x="89" y="23"/>
                  </a:lnTo>
                  <a:lnTo>
                    <a:pt x="74" y="29"/>
                  </a:lnTo>
                  <a:lnTo>
                    <a:pt x="70" y="23"/>
                  </a:lnTo>
                  <a:lnTo>
                    <a:pt x="64" y="19"/>
                  </a:lnTo>
                  <a:lnTo>
                    <a:pt x="57" y="15"/>
                  </a:lnTo>
                  <a:lnTo>
                    <a:pt x="49" y="14"/>
                  </a:lnTo>
                  <a:lnTo>
                    <a:pt x="41" y="15"/>
                  </a:lnTo>
                  <a:lnTo>
                    <a:pt x="33" y="19"/>
                  </a:lnTo>
                  <a:lnTo>
                    <a:pt x="26" y="24"/>
                  </a:lnTo>
                  <a:lnTo>
                    <a:pt x="19" y="35"/>
                  </a:lnTo>
                  <a:lnTo>
                    <a:pt x="19" y="36"/>
                  </a:lnTo>
                  <a:lnTo>
                    <a:pt x="19" y="38"/>
                  </a:lnTo>
                  <a:lnTo>
                    <a:pt x="20" y="39"/>
                  </a:lnTo>
                  <a:lnTo>
                    <a:pt x="20" y="42"/>
                  </a:lnTo>
                  <a:lnTo>
                    <a:pt x="23" y="46"/>
                  </a:lnTo>
                  <a:lnTo>
                    <a:pt x="27" y="54"/>
                  </a:lnTo>
                  <a:lnTo>
                    <a:pt x="34" y="60"/>
                  </a:lnTo>
                  <a:lnTo>
                    <a:pt x="47" y="61"/>
                  </a:lnTo>
                  <a:lnTo>
                    <a:pt x="54" y="61"/>
                  </a:lnTo>
                  <a:lnTo>
                    <a:pt x="59" y="64"/>
                  </a:lnTo>
                  <a:lnTo>
                    <a:pt x="64" y="68"/>
                  </a:lnTo>
                  <a:lnTo>
                    <a:pt x="66" y="73"/>
                  </a:lnTo>
                  <a:lnTo>
                    <a:pt x="59" y="78"/>
                  </a:lnTo>
                  <a:lnTo>
                    <a:pt x="54" y="84"/>
                  </a:lnTo>
                  <a:lnTo>
                    <a:pt x="47" y="89"/>
                  </a:lnTo>
                  <a:lnTo>
                    <a:pt x="42" y="92"/>
                  </a:lnTo>
                  <a:lnTo>
                    <a:pt x="35" y="91"/>
                  </a:lnTo>
                  <a:lnTo>
                    <a:pt x="30" y="90"/>
                  </a:lnTo>
                  <a:lnTo>
                    <a:pt x="24" y="90"/>
                  </a:lnTo>
                  <a:lnTo>
                    <a:pt x="19" y="91"/>
                  </a:lnTo>
                  <a:lnTo>
                    <a:pt x="15" y="92"/>
                  </a:lnTo>
                  <a:lnTo>
                    <a:pt x="11" y="95"/>
                  </a:lnTo>
                  <a:lnTo>
                    <a:pt x="8" y="98"/>
                  </a:lnTo>
                  <a:lnTo>
                    <a:pt x="4" y="102"/>
                  </a:lnTo>
                  <a:lnTo>
                    <a:pt x="1" y="108"/>
                  </a:lnTo>
                  <a:lnTo>
                    <a:pt x="0" y="117"/>
                  </a:lnTo>
                  <a:lnTo>
                    <a:pt x="1" y="125"/>
                  </a:lnTo>
                  <a:lnTo>
                    <a:pt x="4" y="131"/>
                  </a:lnTo>
                  <a:lnTo>
                    <a:pt x="8" y="135"/>
                  </a:lnTo>
                  <a:lnTo>
                    <a:pt x="11" y="137"/>
                  </a:lnTo>
                  <a:lnTo>
                    <a:pt x="16" y="138"/>
                  </a:lnTo>
                  <a:lnTo>
                    <a:pt x="21" y="140"/>
                  </a:lnTo>
                  <a:lnTo>
                    <a:pt x="27" y="141"/>
                  </a:lnTo>
                  <a:lnTo>
                    <a:pt x="32" y="140"/>
                  </a:lnTo>
                  <a:lnTo>
                    <a:pt x="36" y="140"/>
                  </a:lnTo>
                  <a:lnTo>
                    <a:pt x="41" y="137"/>
                  </a:lnTo>
                  <a:lnTo>
                    <a:pt x="46" y="133"/>
                  </a:lnTo>
                  <a:lnTo>
                    <a:pt x="48" y="127"/>
                  </a:lnTo>
                  <a:lnTo>
                    <a:pt x="48" y="121"/>
                  </a:lnTo>
                  <a:lnTo>
                    <a:pt x="48" y="117"/>
                  </a:lnTo>
                  <a:lnTo>
                    <a:pt x="55" y="110"/>
                  </a:lnTo>
                  <a:lnTo>
                    <a:pt x="63" y="105"/>
                  </a:lnTo>
                  <a:lnTo>
                    <a:pt x="71" y="100"/>
                  </a:lnTo>
                  <a:lnTo>
                    <a:pt x="74" y="98"/>
                  </a:lnTo>
                  <a:lnTo>
                    <a:pt x="77" y="100"/>
                  </a:lnTo>
                  <a:lnTo>
                    <a:pt x="79" y="104"/>
                  </a:lnTo>
                  <a:lnTo>
                    <a:pt x="81" y="106"/>
                  </a:lnTo>
                  <a:lnTo>
                    <a:pt x="85" y="108"/>
                  </a:lnTo>
                  <a:lnTo>
                    <a:pt x="80" y="115"/>
                  </a:lnTo>
                  <a:lnTo>
                    <a:pt x="77" y="122"/>
                  </a:lnTo>
                  <a:lnTo>
                    <a:pt x="74" y="130"/>
                  </a:lnTo>
                  <a:lnTo>
                    <a:pt x="72" y="135"/>
                  </a:lnTo>
                  <a:lnTo>
                    <a:pt x="63" y="141"/>
                  </a:lnTo>
                  <a:lnTo>
                    <a:pt x="55" y="149"/>
                  </a:lnTo>
                  <a:lnTo>
                    <a:pt x="50" y="158"/>
                  </a:lnTo>
                  <a:lnTo>
                    <a:pt x="50" y="167"/>
                  </a:lnTo>
                  <a:lnTo>
                    <a:pt x="54" y="175"/>
                  </a:lnTo>
                  <a:lnTo>
                    <a:pt x="61" y="183"/>
                  </a:lnTo>
                  <a:lnTo>
                    <a:pt x="70" y="188"/>
                  </a:lnTo>
                  <a:lnTo>
                    <a:pt x="79" y="190"/>
                  </a:lnTo>
                  <a:lnTo>
                    <a:pt x="85" y="189"/>
                  </a:lnTo>
                  <a:lnTo>
                    <a:pt x="91" y="187"/>
                  </a:lnTo>
                  <a:lnTo>
                    <a:pt x="96" y="183"/>
                  </a:lnTo>
                  <a:lnTo>
                    <a:pt x="102" y="180"/>
                  </a:lnTo>
                  <a:lnTo>
                    <a:pt x="106" y="176"/>
                  </a:lnTo>
                  <a:lnTo>
                    <a:pt x="108" y="173"/>
                  </a:lnTo>
                  <a:lnTo>
                    <a:pt x="109" y="170"/>
                  </a:lnTo>
                  <a:lnTo>
                    <a:pt x="110" y="165"/>
                  </a:lnTo>
                  <a:lnTo>
                    <a:pt x="108" y="156"/>
                  </a:lnTo>
                  <a:lnTo>
                    <a:pt x="104" y="149"/>
                  </a:lnTo>
                  <a:lnTo>
                    <a:pt x="100" y="144"/>
                  </a:lnTo>
                  <a:lnTo>
                    <a:pt x="95" y="141"/>
                  </a:lnTo>
                  <a:lnTo>
                    <a:pt x="96" y="133"/>
                  </a:lnTo>
                  <a:lnTo>
                    <a:pt x="97" y="125"/>
                  </a:lnTo>
                  <a:lnTo>
                    <a:pt x="99" y="119"/>
                  </a:lnTo>
                  <a:lnTo>
                    <a:pt x="100" y="114"/>
                  </a:lnTo>
                  <a:lnTo>
                    <a:pt x="103" y="114"/>
                  </a:lnTo>
                  <a:lnTo>
                    <a:pt x="108" y="113"/>
                  </a:lnTo>
                  <a:lnTo>
                    <a:pt x="110" y="112"/>
                  </a:lnTo>
                  <a:lnTo>
                    <a:pt x="111" y="112"/>
                  </a:lnTo>
                  <a:lnTo>
                    <a:pt x="117" y="121"/>
                  </a:lnTo>
                  <a:lnTo>
                    <a:pt x="120" y="134"/>
                  </a:lnTo>
                  <a:lnTo>
                    <a:pt x="126" y="146"/>
                  </a:lnTo>
                  <a:lnTo>
                    <a:pt x="140" y="152"/>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07" name="Freeform 338">
              <a:extLst>
                <a:ext uri="{FF2B5EF4-FFF2-40B4-BE49-F238E27FC236}">
                  <a16:creationId xmlns:a16="http://schemas.microsoft.com/office/drawing/2014/main" xmlns="" id="{F1069564-8285-440D-84B7-398AA700A6E6}"/>
                </a:ext>
              </a:extLst>
            </p:cNvPr>
            <p:cNvSpPr>
              <a:spLocks/>
            </p:cNvSpPr>
            <p:nvPr/>
          </p:nvSpPr>
          <p:spPr bwMode="auto">
            <a:xfrm>
              <a:off x="2744" y="879"/>
              <a:ext cx="105" cy="165"/>
            </a:xfrm>
            <a:custGeom>
              <a:avLst/>
              <a:gdLst>
                <a:gd name="T0" fmla="*/ 0 w 211"/>
                <a:gd name="T1" fmla="*/ 11 h 328"/>
                <a:gd name="T2" fmla="*/ 0 w 211"/>
                <a:gd name="T3" fmla="*/ 10 h 328"/>
                <a:gd name="T4" fmla="*/ 1 w 211"/>
                <a:gd name="T5" fmla="*/ 10 h 328"/>
                <a:gd name="T6" fmla="*/ 1 w 211"/>
                <a:gd name="T7" fmla="*/ 9 h 328"/>
                <a:gd name="T8" fmla="*/ 2 w 211"/>
                <a:gd name="T9" fmla="*/ 9 h 328"/>
                <a:gd name="T10" fmla="*/ 3 w 211"/>
                <a:gd name="T11" fmla="*/ 9 h 328"/>
                <a:gd name="T12" fmla="*/ 3 w 211"/>
                <a:gd name="T13" fmla="*/ 9 h 328"/>
                <a:gd name="T14" fmla="*/ 4 w 211"/>
                <a:gd name="T15" fmla="*/ 9 h 328"/>
                <a:gd name="T16" fmla="*/ 5 w 211"/>
                <a:gd name="T17" fmla="*/ 9 h 328"/>
                <a:gd name="T18" fmla="*/ 5 w 211"/>
                <a:gd name="T19" fmla="*/ 8 h 328"/>
                <a:gd name="T20" fmla="*/ 5 w 211"/>
                <a:gd name="T21" fmla="*/ 8 h 328"/>
                <a:gd name="T22" fmla="*/ 5 w 211"/>
                <a:gd name="T23" fmla="*/ 8 h 328"/>
                <a:gd name="T24" fmla="*/ 5 w 211"/>
                <a:gd name="T25" fmla="*/ 8 h 328"/>
                <a:gd name="T26" fmla="*/ 5 w 211"/>
                <a:gd name="T27" fmla="*/ 7 h 328"/>
                <a:gd name="T28" fmla="*/ 5 w 211"/>
                <a:gd name="T29" fmla="*/ 7 h 328"/>
                <a:gd name="T30" fmla="*/ 6 w 211"/>
                <a:gd name="T31" fmla="*/ 7 h 328"/>
                <a:gd name="T32" fmla="*/ 6 w 211"/>
                <a:gd name="T33" fmla="*/ 7 h 328"/>
                <a:gd name="T34" fmla="*/ 6 w 211"/>
                <a:gd name="T35" fmla="*/ 6 h 328"/>
                <a:gd name="T36" fmla="*/ 6 w 211"/>
                <a:gd name="T37" fmla="*/ 5 h 328"/>
                <a:gd name="T38" fmla="*/ 6 w 211"/>
                <a:gd name="T39" fmla="*/ 4 h 328"/>
                <a:gd name="T40" fmla="*/ 6 w 211"/>
                <a:gd name="T41" fmla="*/ 3 h 328"/>
                <a:gd name="T42" fmla="*/ 6 w 211"/>
                <a:gd name="T43" fmla="*/ 3 h 328"/>
                <a:gd name="T44" fmla="*/ 5 w 211"/>
                <a:gd name="T45" fmla="*/ 3 h 328"/>
                <a:gd name="T46" fmla="*/ 5 w 211"/>
                <a:gd name="T47" fmla="*/ 3 h 328"/>
                <a:gd name="T48" fmla="*/ 5 w 211"/>
                <a:gd name="T49" fmla="*/ 3 h 328"/>
                <a:gd name="T50" fmla="*/ 4 w 211"/>
                <a:gd name="T51" fmla="*/ 2 h 328"/>
                <a:gd name="T52" fmla="*/ 4 w 211"/>
                <a:gd name="T53" fmla="*/ 2 h 328"/>
                <a:gd name="T54" fmla="*/ 4 w 211"/>
                <a:gd name="T55" fmla="*/ 1 h 328"/>
                <a:gd name="T56" fmla="*/ 4 w 211"/>
                <a:gd name="T57" fmla="*/ 0 h 328"/>
                <a:gd name="T58" fmla="*/ 4 w 211"/>
                <a:gd name="T59" fmla="*/ 1 h 328"/>
                <a:gd name="T60" fmla="*/ 3 w 211"/>
                <a:gd name="T61" fmla="*/ 1 h 328"/>
                <a:gd name="T62" fmla="*/ 3 w 211"/>
                <a:gd name="T63" fmla="*/ 2 h 328"/>
                <a:gd name="T64" fmla="*/ 3 w 211"/>
                <a:gd name="T65" fmla="*/ 2 h 328"/>
                <a:gd name="T66" fmla="*/ 2 w 211"/>
                <a:gd name="T67" fmla="*/ 2 h 328"/>
                <a:gd name="T68" fmla="*/ 2 w 211"/>
                <a:gd name="T69" fmla="*/ 2 h 328"/>
                <a:gd name="T70" fmla="*/ 1 w 211"/>
                <a:gd name="T71" fmla="*/ 3 h 328"/>
                <a:gd name="T72" fmla="*/ 1 w 211"/>
                <a:gd name="T73" fmla="*/ 3 h 328"/>
                <a:gd name="T74" fmla="*/ 1 w 211"/>
                <a:gd name="T75" fmla="*/ 3 h 328"/>
                <a:gd name="T76" fmla="*/ 1 w 211"/>
                <a:gd name="T77" fmla="*/ 4 h 328"/>
                <a:gd name="T78" fmla="*/ 1 w 211"/>
                <a:gd name="T79" fmla="*/ 4 h 328"/>
                <a:gd name="T80" fmla="*/ 1 w 211"/>
                <a:gd name="T81" fmla="*/ 5 h 328"/>
                <a:gd name="T82" fmla="*/ 1 w 211"/>
                <a:gd name="T83" fmla="*/ 6 h 328"/>
                <a:gd name="T84" fmla="*/ 1 w 211"/>
                <a:gd name="T85" fmla="*/ 7 h 328"/>
                <a:gd name="T86" fmla="*/ 1 w 211"/>
                <a:gd name="T87" fmla="*/ 8 h 328"/>
                <a:gd name="T88" fmla="*/ 0 w 211"/>
                <a:gd name="T89" fmla="*/ 9 h 328"/>
                <a:gd name="T90" fmla="*/ 0 w 211"/>
                <a:gd name="T91" fmla="*/ 9 h 328"/>
                <a:gd name="T92" fmla="*/ 0 w 211"/>
                <a:gd name="T93" fmla="*/ 10 h 328"/>
                <a:gd name="T94" fmla="*/ 0 w 211"/>
                <a:gd name="T95" fmla="*/ 10 h 328"/>
                <a:gd name="T96" fmla="*/ 0 w 211"/>
                <a:gd name="T97" fmla="*/ 10 h 328"/>
                <a:gd name="T98" fmla="*/ 0 w 211"/>
                <a:gd name="T99" fmla="*/ 11 h 328"/>
                <a:gd name="T100" fmla="*/ 0 w 211"/>
                <a:gd name="T101" fmla="*/ 11 h 328"/>
                <a:gd name="T102" fmla="*/ 0 w 211"/>
                <a:gd name="T103" fmla="*/ 11 h 328"/>
                <a:gd name="T104" fmla="*/ 0 w 211"/>
                <a:gd name="T105" fmla="*/ 11 h 328"/>
                <a:gd name="T106" fmla="*/ 0 w 211"/>
                <a:gd name="T107" fmla="*/ 11 h 32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1" h="328">
                  <a:moveTo>
                    <a:pt x="0" y="328"/>
                  </a:moveTo>
                  <a:lnTo>
                    <a:pt x="19" y="307"/>
                  </a:lnTo>
                  <a:lnTo>
                    <a:pt x="38" y="291"/>
                  </a:lnTo>
                  <a:lnTo>
                    <a:pt x="60" y="277"/>
                  </a:lnTo>
                  <a:lnTo>
                    <a:pt x="82" y="268"/>
                  </a:lnTo>
                  <a:lnTo>
                    <a:pt x="105" y="261"/>
                  </a:lnTo>
                  <a:lnTo>
                    <a:pt x="127" y="258"/>
                  </a:lnTo>
                  <a:lnTo>
                    <a:pt x="148" y="257"/>
                  </a:lnTo>
                  <a:lnTo>
                    <a:pt x="167" y="259"/>
                  </a:lnTo>
                  <a:lnTo>
                    <a:pt x="167" y="252"/>
                  </a:lnTo>
                  <a:lnTo>
                    <a:pt x="168" y="243"/>
                  </a:lnTo>
                  <a:lnTo>
                    <a:pt x="171" y="234"/>
                  </a:lnTo>
                  <a:lnTo>
                    <a:pt x="174" y="224"/>
                  </a:lnTo>
                  <a:lnTo>
                    <a:pt x="180" y="214"/>
                  </a:lnTo>
                  <a:lnTo>
                    <a:pt x="188" y="206"/>
                  </a:lnTo>
                  <a:lnTo>
                    <a:pt x="198" y="199"/>
                  </a:lnTo>
                  <a:lnTo>
                    <a:pt x="211" y="193"/>
                  </a:lnTo>
                  <a:lnTo>
                    <a:pt x="200" y="170"/>
                  </a:lnTo>
                  <a:lnTo>
                    <a:pt x="195" y="141"/>
                  </a:lnTo>
                  <a:lnTo>
                    <a:pt x="196" y="115"/>
                  </a:lnTo>
                  <a:lnTo>
                    <a:pt x="209" y="93"/>
                  </a:lnTo>
                  <a:lnTo>
                    <a:pt x="200" y="88"/>
                  </a:lnTo>
                  <a:lnTo>
                    <a:pt x="191" y="83"/>
                  </a:lnTo>
                  <a:lnTo>
                    <a:pt x="180" y="76"/>
                  </a:lnTo>
                  <a:lnTo>
                    <a:pt x="168" y="65"/>
                  </a:lnTo>
                  <a:lnTo>
                    <a:pt x="158" y="53"/>
                  </a:lnTo>
                  <a:lnTo>
                    <a:pt x="149" y="38"/>
                  </a:lnTo>
                  <a:lnTo>
                    <a:pt x="141" y="20"/>
                  </a:lnTo>
                  <a:lnTo>
                    <a:pt x="137" y="0"/>
                  </a:lnTo>
                  <a:lnTo>
                    <a:pt x="131" y="11"/>
                  </a:lnTo>
                  <a:lnTo>
                    <a:pt x="123" y="23"/>
                  </a:lnTo>
                  <a:lnTo>
                    <a:pt x="114" y="34"/>
                  </a:lnTo>
                  <a:lnTo>
                    <a:pt x="103" y="46"/>
                  </a:lnTo>
                  <a:lnTo>
                    <a:pt x="90" y="55"/>
                  </a:lnTo>
                  <a:lnTo>
                    <a:pt x="77" y="63"/>
                  </a:lnTo>
                  <a:lnTo>
                    <a:pt x="62" y="66"/>
                  </a:lnTo>
                  <a:lnTo>
                    <a:pt x="47" y="68"/>
                  </a:lnTo>
                  <a:lnTo>
                    <a:pt x="53" y="84"/>
                  </a:lnTo>
                  <a:lnTo>
                    <a:pt x="55" y="102"/>
                  </a:lnTo>
                  <a:lnTo>
                    <a:pt x="50" y="124"/>
                  </a:lnTo>
                  <a:lnTo>
                    <a:pt x="34" y="145"/>
                  </a:lnTo>
                  <a:lnTo>
                    <a:pt x="43" y="182"/>
                  </a:lnTo>
                  <a:lnTo>
                    <a:pt x="43" y="217"/>
                  </a:lnTo>
                  <a:lnTo>
                    <a:pt x="37" y="249"/>
                  </a:lnTo>
                  <a:lnTo>
                    <a:pt x="30" y="273"/>
                  </a:lnTo>
                  <a:lnTo>
                    <a:pt x="23" y="287"/>
                  </a:lnTo>
                  <a:lnTo>
                    <a:pt x="15" y="300"/>
                  </a:lnTo>
                  <a:lnTo>
                    <a:pt x="8" y="312"/>
                  </a:lnTo>
                  <a:lnTo>
                    <a:pt x="2" y="318"/>
                  </a:lnTo>
                  <a:lnTo>
                    <a:pt x="0" y="320"/>
                  </a:lnTo>
                  <a:lnTo>
                    <a:pt x="0" y="323"/>
                  </a:lnTo>
                  <a:lnTo>
                    <a:pt x="0" y="325"/>
                  </a:lnTo>
                  <a:lnTo>
                    <a:pt x="1" y="326"/>
                  </a:lnTo>
                  <a:lnTo>
                    <a:pt x="0" y="328"/>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08" name="Freeform 339">
              <a:extLst>
                <a:ext uri="{FF2B5EF4-FFF2-40B4-BE49-F238E27FC236}">
                  <a16:creationId xmlns:a16="http://schemas.microsoft.com/office/drawing/2014/main" xmlns="" id="{0E9F6134-8825-4E62-8873-F5EBF503DB67}"/>
                </a:ext>
              </a:extLst>
            </p:cNvPr>
            <p:cNvSpPr>
              <a:spLocks/>
            </p:cNvSpPr>
            <p:nvPr/>
          </p:nvSpPr>
          <p:spPr bwMode="auto">
            <a:xfrm>
              <a:off x="2419" y="914"/>
              <a:ext cx="171" cy="146"/>
            </a:xfrm>
            <a:custGeom>
              <a:avLst/>
              <a:gdLst>
                <a:gd name="T0" fmla="*/ 6 w 341"/>
                <a:gd name="T1" fmla="*/ 10 h 291"/>
                <a:gd name="T2" fmla="*/ 6 w 341"/>
                <a:gd name="T3" fmla="*/ 10 h 291"/>
                <a:gd name="T4" fmla="*/ 7 w 341"/>
                <a:gd name="T5" fmla="*/ 9 h 291"/>
                <a:gd name="T6" fmla="*/ 7 w 341"/>
                <a:gd name="T7" fmla="*/ 9 h 291"/>
                <a:gd name="T8" fmla="*/ 8 w 341"/>
                <a:gd name="T9" fmla="*/ 9 h 291"/>
                <a:gd name="T10" fmla="*/ 9 w 341"/>
                <a:gd name="T11" fmla="*/ 9 h 291"/>
                <a:gd name="T12" fmla="*/ 9 w 341"/>
                <a:gd name="T13" fmla="*/ 9 h 291"/>
                <a:gd name="T14" fmla="*/ 10 w 341"/>
                <a:gd name="T15" fmla="*/ 9 h 291"/>
                <a:gd name="T16" fmla="*/ 10 w 341"/>
                <a:gd name="T17" fmla="*/ 9 h 291"/>
                <a:gd name="T18" fmla="*/ 11 w 341"/>
                <a:gd name="T19" fmla="*/ 9 h 291"/>
                <a:gd name="T20" fmla="*/ 11 w 341"/>
                <a:gd name="T21" fmla="*/ 9 h 291"/>
                <a:gd name="T22" fmla="*/ 11 w 341"/>
                <a:gd name="T23" fmla="*/ 9 h 291"/>
                <a:gd name="T24" fmla="*/ 11 w 341"/>
                <a:gd name="T25" fmla="*/ 9 h 291"/>
                <a:gd name="T26" fmla="*/ 11 w 341"/>
                <a:gd name="T27" fmla="*/ 9 h 291"/>
                <a:gd name="T28" fmla="*/ 10 w 341"/>
                <a:gd name="T29" fmla="*/ 8 h 291"/>
                <a:gd name="T30" fmla="*/ 10 w 341"/>
                <a:gd name="T31" fmla="*/ 7 h 291"/>
                <a:gd name="T32" fmla="*/ 9 w 341"/>
                <a:gd name="T33" fmla="*/ 7 h 291"/>
                <a:gd name="T34" fmla="*/ 9 w 341"/>
                <a:gd name="T35" fmla="*/ 6 h 291"/>
                <a:gd name="T36" fmla="*/ 9 w 341"/>
                <a:gd name="T37" fmla="*/ 5 h 291"/>
                <a:gd name="T38" fmla="*/ 9 w 341"/>
                <a:gd name="T39" fmla="*/ 4 h 291"/>
                <a:gd name="T40" fmla="*/ 9 w 341"/>
                <a:gd name="T41" fmla="*/ 3 h 291"/>
                <a:gd name="T42" fmla="*/ 8 w 341"/>
                <a:gd name="T43" fmla="*/ 3 h 291"/>
                <a:gd name="T44" fmla="*/ 8 w 341"/>
                <a:gd name="T45" fmla="*/ 3 h 291"/>
                <a:gd name="T46" fmla="*/ 7 w 341"/>
                <a:gd name="T47" fmla="*/ 3 h 291"/>
                <a:gd name="T48" fmla="*/ 7 w 341"/>
                <a:gd name="T49" fmla="*/ 3 h 291"/>
                <a:gd name="T50" fmla="*/ 7 w 341"/>
                <a:gd name="T51" fmla="*/ 2 h 291"/>
                <a:gd name="T52" fmla="*/ 6 w 341"/>
                <a:gd name="T53" fmla="*/ 2 h 291"/>
                <a:gd name="T54" fmla="*/ 6 w 341"/>
                <a:gd name="T55" fmla="*/ 1 h 291"/>
                <a:gd name="T56" fmla="*/ 6 w 341"/>
                <a:gd name="T57" fmla="*/ 1 h 291"/>
                <a:gd name="T58" fmla="*/ 5 w 341"/>
                <a:gd name="T59" fmla="*/ 1 h 291"/>
                <a:gd name="T60" fmla="*/ 5 w 341"/>
                <a:gd name="T61" fmla="*/ 1 h 291"/>
                <a:gd name="T62" fmla="*/ 4 w 341"/>
                <a:gd name="T63" fmla="*/ 1 h 291"/>
                <a:gd name="T64" fmla="*/ 4 w 341"/>
                <a:gd name="T65" fmla="*/ 1 h 291"/>
                <a:gd name="T66" fmla="*/ 3 w 341"/>
                <a:gd name="T67" fmla="*/ 1 h 291"/>
                <a:gd name="T68" fmla="*/ 2 w 341"/>
                <a:gd name="T69" fmla="*/ 1 h 291"/>
                <a:gd name="T70" fmla="*/ 1 w 341"/>
                <a:gd name="T71" fmla="*/ 1 h 291"/>
                <a:gd name="T72" fmla="*/ 1 w 341"/>
                <a:gd name="T73" fmla="*/ 0 h 291"/>
                <a:gd name="T74" fmla="*/ 1 w 341"/>
                <a:gd name="T75" fmla="*/ 1 h 291"/>
                <a:gd name="T76" fmla="*/ 1 w 341"/>
                <a:gd name="T77" fmla="*/ 1 h 291"/>
                <a:gd name="T78" fmla="*/ 1 w 341"/>
                <a:gd name="T79" fmla="*/ 2 h 291"/>
                <a:gd name="T80" fmla="*/ 1 w 341"/>
                <a:gd name="T81" fmla="*/ 2 h 291"/>
                <a:gd name="T82" fmla="*/ 1 w 341"/>
                <a:gd name="T83" fmla="*/ 3 h 291"/>
                <a:gd name="T84" fmla="*/ 1 w 341"/>
                <a:gd name="T85" fmla="*/ 4 h 291"/>
                <a:gd name="T86" fmla="*/ 1 w 341"/>
                <a:gd name="T87" fmla="*/ 4 h 291"/>
                <a:gd name="T88" fmla="*/ 0 w 341"/>
                <a:gd name="T89" fmla="*/ 5 h 291"/>
                <a:gd name="T90" fmla="*/ 1 w 341"/>
                <a:gd name="T91" fmla="*/ 5 h 291"/>
                <a:gd name="T92" fmla="*/ 2 w 341"/>
                <a:gd name="T93" fmla="*/ 6 h 291"/>
                <a:gd name="T94" fmla="*/ 2 w 341"/>
                <a:gd name="T95" fmla="*/ 6 h 291"/>
                <a:gd name="T96" fmla="*/ 2 w 341"/>
                <a:gd name="T97" fmla="*/ 6 h 291"/>
                <a:gd name="T98" fmla="*/ 3 w 341"/>
                <a:gd name="T99" fmla="*/ 7 h 291"/>
                <a:gd name="T100" fmla="*/ 3 w 341"/>
                <a:gd name="T101" fmla="*/ 7 h 291"/>
                <a:gd name="T102" fmla="*/ 3 w 341"/>
                <a:gd name="T103" fmla="*/ 8 h 291"/>
                <a:gd name="T104" fmla="*/ 3 w 341"/>
                <a:gd name="T105" fmla="*/ 9 h 291"/>
                <a:gd name="T106" fmla="*/ 3 w 341"/>
                <a:gd name="T107" fmla="*/ 9 h 291"/>
                <a:gd name="T108" fmla="*/ 4 w 341"/>
                <a:gd name="T109" fmla="*/ 9 h 291"/>
                <a:gd name="T110" fmla="*/ 4 w 341"/>
                <a:gd name="T111" fmla="*/ 9 h 291"/>
                <a:gd name="T112" fmla="*/ 4 w 341"/>
                <a:gd name="T113" fmla="*/ 9 h 291"/>
                <a:gd name="T114" fmla="*/ 5 w 341"/>
                <a:gd name="T115" fmla="*/ 9 h 291"/>
                <a:gd name="T116" fmla="*/ 5 w 341"/>
                <a:gd name="T117" fmla="*/ 9 h 291"/>
                <a:gd name="T118" fmla="*/ 5 w 341"/>
                <a:gd name="T119" fmla="*/ 9 h 291"/>
                <a:gd name="T120" fmla="*/ 6 w 341"/>
                <a:gd name="T121" fmla="*/ 10 h 29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41" h="291">
                  <a:moveTo>
                    <a:pt x="171" y="291"/>
                  </a:moveTo>
                  <a:lnTo>
                    <a:pt x="184" y="289"/>
                  </a:lnTo>
                  <a:lnTo>
                    <a:pt x="201" y="286"/>
                  </a:lnTo>
                  <a:lnTo>
                    <a:pt x="220" y="281"/>
                  </a:lnTo>
                  <a:lnTo>
                    <a:pt x="240" y="276"/>
                  </a:lnTo>
                  <a:lnTo>
                    <a:pt x="261" y="273"/>
                  </a:lnTo>
                  <a:lnTo>
                    <a:pt x="282" y="271"/>
                  </a:lnTo>
                  <a:lnTo>
                    <a:pt x="301" y="270"/>
                  </a:lnTo>
                  <a:lnTo>
                    <a:pt x="318" y="270"/>
                  </a:lnTo>
                  <a:lnTo>
                    <a:pt x="324" y="271"/>
                  </a:lnTo>
                  <a:lnTo>
                    <a:pt x="331" y="272"/>
                  </a:lnTo>
                  <a:lnTo>
                    <a:pt x="337" y="274"/>
                  </a:lnTo>
                  <a:lnTo>
                    <a:pt x="341" y="274"/>
                  </a:lnTo>
                  <a:lnTo>
                    <a:pt x="322" y="260"/>
                  </a:lnTo>
                  <a:lnTo>
                    <a:pt x="306" y="242"/>
                  </a:lnTo>
                  <a:lnTo>
                    <a:pt x="292" y="221"/>
                  </a:lnTo>
                  <a:lnTo>
                    <a:pt x="281" y="197"/>
                  </a:lnTo>
                  <a:lnTo>
                    <a:pt x="271" y="172"/>
                  </a:lnTo>
                  <a:lnTo>
                    <a:pt x="265" y="144"/>
                  </a:lnTo>
                  <a:lnTo>
                    <a:pt x="260" y="116"/>
                  </a:lnTo>
                  <a:lnTo>
                    <a:pt x="258" y="89"/>
                  </a:lnTo>
                  <a:lnTo>
                    <a:pt x="248" y="88"/>
                  </a:lnTo>
                  <a:lnTo>
                    <a:pt x="237" y="84"/>
                  </a:lnTo>
                  <a:lnTo>
                    <a:pt x="224" y="76"/>
                  </a:lnTo>
                  <a:lnTo>
                    <a:pt x="210" y="67"/>
                  </a:lnTo>
                  <a:lnTo>
                    <a:pt x="198" y="54"/>
                  </a:lnTo>
                  <a:lnTo>
                    <a:pt x="186" y="40"/>
                  </a:lnTo>
                  <a:lnTo>
                    <a:pt x="177" y="25"/>
                  </a:lnTo>
                  <a:lnTo>
                    <a:pt x="170" y="8"/>
                  </a:lnTo>
                  <a:lnTo>
                    <a:pt x="159" y="15"/>
                  </a:lnTo>
                  <a:lnTo>
                    <a:pt x="144" y="22"/>
                  </a:lnTo>
                  <a:lnTo>
                    <a:pt x="125" y="26"/>
                  </a:lnTo>
                  <a:lnTo>
                    <a:pt x="105" y="30"/>
                  </a:lnTo>
                  <a:lnTo>
                    <a:pt x="82" y="29"/>
                  </a:lnTo>
                  <a:lnTo>
                    <a:pt x="56" y="24"/>
                  </a:lnTo>
                  <a:lnTo>
                    <a:pt x="30" y="15"/>
                  </a:lnTo>
                  <a:lnTo>
                    <a:pt x="2" y="0"/>
                  </a:lnTo>
                  <a:lnTo>
                    <a:pt x="9" y="11"/>
                  </a:lnTo>
                  <a:lnTo>
                    <a:pt x="16" y="25"/>
                  </a:lnTo>
                  <a:lnTo>
                    <a:pt x="22" y="40"/>
                  </a:lnTo>
                  <a:lnTo>
                    <a:pt x="25" y="59"/>
                  </a:lnTo>
                  <a:lnTo>
                    <a:pt x="26" y="78"/>
                  </a:lnTo>
                  <a:lnTo>
                    <a:pt x="23" y="100"/>
                  </a:lnTo>
                  <a:lnTo>
                    <a:pt x="15" y="124"/>
                  </a:lnTo>
                  <a:lnTo>
                    <a:pt x="0" y="151"/>
                  </a:lnTo>
                  <a:lnTo>
                    <a:pt x="17" y="157"/>
                  </a:lnTo>
                  <a:lnTo>
                    <a:pt x="33" y="164"/>
                  </a:lnTo>
                  <a:lnTo>
                    <a:pt x="49" y="173"/>
                  </a:lnTo>
                  <a:lnTo>
                    <a:pt x="63" y="185"/>
                  </a:lnTo>
                  <a:lnTo>
                    <a:pt x="75" y="199"/>
                  </a:lnTo>
                  <a:lnTo>
                    <a:pt x="83" y="218"/>
                  </a:lnTo>
                  <a:lnTo>
                    <a:pt x="87" y="240"/>
                  </a:lnTo>
                  <a:lnTo>
                    <a:pt x="85" y="265"/>
                  </a:lnTo>
                  <a:lnTo>
                    <a:pt x="94" y="264"/>
                  </a:lnTo>
                  <a:lnTo>
                    <a:pt x="105" y="263"/>
                  </a:lnTo>
                  <a:lnTo>
                    <a:pt x="115" y="263"/>
                  </a:lnTo>
                  <a:lnTo>
                    <a:pt x="125" y="265"/>
                  </a:lnTo>
                  <a:lnTo>
                    <a:pt x="136" y="268"/>
                  </a:lnTo>
                  <a:lnTo>
                    <a:pt x="147" y="273"/>
                  </a:lnTo>
                  <a:lnTo>
                    <a:pt x="159" y="281"/>
                  </a:lnTo>
                  <a:lnTo>
                    <a:pt x="171" y="291"/>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09" name="Freeform 340">
              <a:extLst>
                <a:ext uri="{FF2B5EF4-FFF2-40B4-BE49-F238E27FC236}">
                  <a16:creationId xmlns:a16="http://schemas.microsoft.com/office/drawing/2014/main" xmlns="" id="{F575902C-0E72-4669-95C6-C66A0A1598E9}"/>
                </a:ext>
              </a:extLst>
            </p:cNvPr>
            <p:cNvSpPr>
              <a:spLocks/>
            </p:cNvSpPr>
            <p:nvPr/>
          </p:nvSpPr>
          <p:spPr bwMode="auto">
            <a:xfrm>
              <a:off x="2506" y="1091"/>
              <a:ext cx="174" cy="184"/>
            </a:xfrm>
            <a:custGeom>
              <a:avLst/>
              <a:gdLst>
                <a:gd name="T0" fmla="*/ 1 w 349"/>
                <a:gd name="T1" fmla="*/ 6 h 367"/>
                <a:gd name="T2" fmla="*/ 2 w 349"/>
                <a:gd name="T3" fmla="*/ 6 h 367"/>
                <a:gd name="T4" fmla="*/ 2 w 349"/>
                <a:gd name="T5" fmla="*/ 6 h 367"/>
                <a:gd name="T6" fmla="*/ 3 w 349"/>
                <a:gd name="T7" fmla="*/ 6 h 367"/>
                <a:gd name="T8" fmla="*/ 4 w 349"/>
                <a:gd name="T9" fmla="*/ 6 h 367"/>
                <a:gd name="T10" fmla="*/ 5 w 349"/>
                <a:gd name="T11" fmla="*/ 5 h 367"/>
                <a:gd name="T12" fmla="*/ 6 w 349"/>
                <a:gd name="T13" fmla="*/ 5 h 367"/>
                <a:gd name="T14" fmla="*/ 7 w 349"/>
                <a:gd name="T15" fmla="*/ 4 h 367"/>
                <a:gd name="T16" fmla="*/ 7 w 349"/>
                <a:gd name="T17" fmla="*/ 3 h 367"/>
                <a:gd name="T18" fmla="*/ 8 w 349"/>
                <a:gd name="T19" fmla="*/ 2 h 367"/>
                <a:gd name="T20" fmla="*/ 8 w 349"/>
                <a:gd name="T21" fmla="*/ 1 h 367"/>
                <a:gd name="T22" fmla="*/ 8 w 349"/>
                <a:gd name="T23" fmla="*/ 1 h 367"/>
                <a:gd name="T24" fmla="*/ 9 w 349"/>
                <a:gd name="T25" fmla="*/ 1 h 367"/>
                <a:gd name="T26" fmla="*/ 9 w 349"/>
                <a:gd name="T27" fmla="*/ 1 h 367"/>
                <a:gd name="T28" fmla="*/ 10 w 349"/>
                <a:gd name="T29" fmla="*/ 1 h 367"/>
                <a:gd name="T30" fmla="*/ 10 w 349"/>
                <a:gd name="T31" fmla="*/ 1 h 367"/>
                <a:gd name="T32" fmla="*/ 10 w 349"/>
                <a:gd name="T33" fmla="*/ 1 h 367"/>
                <a:gd name="T34" fmla="*/ 10 w 349"/>
                <a:gd name="T35" fmla="*/ 1 h 367"/>
                <a:gd name="T36" fmla="*/ 10 w 349"/>
                <a:gd name="T37" fmla="*/ 1 h 367"/>
                <a:gd name="T38" fmla="*/ 8 w 349"/>
                <a:gd name="T39" fmla="*/ 2 h 367"/>
                <a:gd name="T40" fmla="*/ 8 w 349"/>
                <a:gd name="T41" fmla="*/ 4 h 367"/>
                <a:gd name="T42" fmla="*/ 7 w 349"/>
                <a:gd name="T43" fmla="*/ 5 h 367"/>
                <a:gd name="T44" fmla="*/ 7 w 349"/>
                <a:gd name="T45" fmla="*/ 6 h 367"/>
                <a:gd name="T46" fmla="*/ 7 w 349"/>
                <a:gd name="T47" fmla="*/ 7 h 367"/>
                <a:gd name="T48" fmla="*/ 7 w 349"/>
                <a:gd name="T49" fmla="*/ 7 h 367"/>
                <a:gd name="T50" fmla="*/ 6 w 349"/>
                <a:gd name="T51" fmla="*/ 8 h 367"/>
                <a:gd name="T52" fmla="*/ 6 w 349"/>
                <a:gd name="T53" fmla="*/ 9 h 367"/>
                <a:gd name="T54" fmla="*/ 5 w 349"/>
                <a:gd name="T55" fmla="*/ 10 h 367"/>
                <a:gd name="T56" fmla="*/ 5 w 349"/>
                <a:gd name="T57" fmla="*/ 10 h 367"/>
                <a:gd name="T58" fmla="*/ 4 w 349"/>
                <a:gd name="T59" fmla="*/ 10 h 367"/>
                <a:gd name="T60" fmla="*/ 2 w 349"/>
                <a:gd name="T61" fmla="*/ 11 h 367"/>
                <a:gd name="T62" fmla="*/ 1 w 349"/>
                <a:gd name="T63" fmla="*/ 12 h 367"/>
                <a:gd name="T64" fmla="*/ 1 w 349"/>
                <a:gd name="T65" fmla="*/ 11 h 367"/>
                <a:gd name="T66" fmla="*/ 1 w 349"/>
                <a:gd name="T67" fmla="*/ 10 h 367"/>
                <a:gd name="T68" fmla="*/ 1 w 349"/>
                <a:gd name="T69" fmla="*/ 9 h 367"/>
                <a:gd name="T70" fmla="*/ 0 w 349"/>
                <a:gd name="T71" fmla="*/ 8 h 367"/>
                <a:gd name="T72" fmla="*/ 0 w 349"/>
                <a:gd name="T73" fmla="*/ 8 h 367"/>
                <a:gd name="T74" fmla="*/ 1 w 349"/>
                <a:gd name="T75" fmla="*/ 7 h 367"/>
                <a:gd name="T76" fmla="*/ 1 w 349"/>
                <a:gd name="T77" fmla="*/ 7 h 367"/>
                <a:gd name="T78" fmla="*/ 1 w 349"/>
                <a:gd name="T79" fmla="*/ 6 h 36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49" h="367">
                  <a:moveTo>
                    <a:pt x="47" y="174"/>
                  </a:moveTo>
                  <a:lnTo>
                    <a:pt x="51" y="174"/>
                  </a:lnTo>
                  <a:lnTo>
                    <a:pt x="57" y="175"/>
                  </a:lnTo>
                  <a:lnTo>
                    <a:pt x="65" y="176"/>
                  </a:lnTo>
                  <a:lnTo>
                    <a:pt x="75" y="176"/>
                  </a:lnTo>
                  <a:lnTo>
                    <a:pt x="87" y="177"/>
                  </a:lnTo>
                  <a:lnTo>
                    <a:pt x="98" y="176"/>
                  </a:lnTo>
                  <a:lnTo>
                    <a:pt x="112" y="175"/>
                  </a:lnTo>
                  <a:lnTo>
                    <a:pt x="126" y="173"/>
                  </a:lnTo>
                  <a:lnTo>
                    <a:pt x="141" y="169"/>
                  </a:lnTo>
                  <a:lnTo>
                    <a:pt x="155" y="164"/>
                  </a:lnTo>
                  <a:lnTo>
                    <a:pt x="170" y="158"/>
                  </a:lnTo>
                  <a:lnTo>
                    <a:pt x="185" y="148"/>
                  </a:lnTo>
                  <a:lnTo>
                    <a:pt x="199" y="138"/>
                  </a:lnTo>
                  <a:lnTo>
                    <a:pt x="211" y="124"/>
                  </a:lnTo>
                  <a:lnTo>
                    <a:pt x="224" y="108"/>
                  </a:lnTo>
                  <a:lnTo>
                    <a:pt x="234" y="88"/>
                  </a:lnTo>
                  <a:lnTo>
                    <a:pt x="242" y="71"/>
                  </a:lnTo>
                  <a:lnTo>
                    <a:pt x="250" y="56"/>
                  </a:lnTo>
                  <a:lnTo>
                    <a:pt x="256" y="42"/>
                  </a:lnTo>
                  <a:lnTo>
                    <a:pt x="263" y="31"/>
                  </a:lnTo>
                  <a:lnTo>
                    <a:pt x="269" y="22"/>
                  </a:lnTo>
                  <a:lnTo>
                    <a:pt x="274" y="15"/>
                  </a:lnTo>
                  <a:lnTo>
                    <a:pt x="281" y="11"/>
                  </a:lnTo>
                  <a:lnTo>
                    <a:pt x="289" y="9"/>
                  </a:lnTo>
                  <a:lnTo>
                    <a:pt x="298" y="9"/>
                  </a:lnTo>
                  <a:lnTo>
                    <a:pt x="307" y="8"/>
                  </a:lnTo>
                  <a:lnTo>
                    <a:pt x="315" y="7"/>
                  </a:lnTo>
                  <a:lnTo>
                    <a:pt x="323" y="5"/>
                  </a:lnTo>
                  <a:lnTo>
                    <a:pt x="330" y="4"/>
                  </a:lnTo>
                  <a:lnTo>
                    <a:pt x="337" y="3"/>
                  </a:lnTo>
                  <a:lnTo>
                    <a:pt x="344" y="1"/>
                  </a:lnTo>
                  <a:lnTo>
                    <a:pt x="348" y="0"/>
                  </a:lnTo>
                  <a:lnTo>
                    <a:pt x="348" y="1"/>
                  </a:lnTo>
                  <a:lnTo>
                    <a:pt x="348" y="3"/>
                  </a:lnTo>
                  <a:lnTo>
                    <a:pt x="349" y="4"/>
                  </a:lnTo>
                  <a:lnTo>
                    <a:pt x="349" y="7"/>
                  </a:lnTo>
                  <a:lnTo>
                    <a:pt x="321" y="16"/>
                  </a:lnTo>
                  <a:lnTo>
                    <a:pt x="299" y="32"/>
                  </a:lnTo>
                  <a:lnTo>
                    <a:pt x="283" y="52"/>
                  </a:lnTo>
                  <a:lnTo>
                    <a:pt x="270" y="75"/>
                  </a:lnTo>
                  <a:lnTo>
                    <a:pt x="262" y="98"/>
                  </a:lnTo>
                  <a:lnTo>
                    <a:pt x="257" y="120"/>
                  </a:lnTo>
                  <a:lnTo>
                    <a:pt x="254" y="139"/>
                  </a:lnTo>
                  <a:lnTo>
                    <a:pt x="253" y="154"/>
                  </a:lnTo>
                  <a:lnTo>
                    <a:pt x="251" y="167"/>
                  </a:lnTo>
                  <a:lnTo>
                    <a:pt x="253" y="182"/>
                  </a:lnTo>
                  <a:lnTo>
                    <a:pt x="255" y="200"/>
                  </a:lnTo>
                  <a:lnTo>
                    <a:pt x="258" y="219"/>
                  </a:lnTo>
                  <a:lnTo>
                    <a:pt x="248" y="220"/>
                  </a:lnTo>
                  <a:lnTo>
                    <a:pt x="235" y="226"/>
                  </a:lnTo>
                  <a:lnTo>
                    <a:pt x="222" y="234"/>
                  </a:lnTo>
                  <a:lnTo>
                    <a:pt x="208" y="246"/>
                  </a:lnTo>
                  <a:lnTo>
                    <a:pt x="196" y="260"/>
                  </a:lnTo>
                  <a:lnTo>
                    <a:pt x="188" y="276"/>
                  </a:lnTo>
                  <a:lnTo>
                    <a:pt x="184" y="294"/>
                  </a:lnTo>
                  <a:lnTo>
                    <a:pt x="186" y="312"/>
                  </a:lnTo>
                  <a:lnTo>
                    <a:pt x="172" y="312"/>
                  </a:lnTo>
                  <a:lnTo>
                    <a:pt x="154" y="314"/>
                  </a:lnTo>
                  <a:lnTo>
                    <a:pt x="134" y="319"/>
                  </a:lnTo>
                  <a:lnTo>
                    <a:pt x="113" y="326"/>
                  </a:lnTo>
                  <a:lnTo>
                    <a:pt x="93" y="335"/>
                  </a:lnTo>
                  <a:lnTo>
                    <a:pt x="73" y="345"/>
                  </a:lnTo>
                  <a:lnTo>
                    <a:pt x="58" y="356"/>
                  </a:lnTo>
                  <a:lnTo>
                    <a:pt x="47" y="367"/>
                  </a:lnTo>
                  <a:lnTo>
                    <a:pt x="49" y="351"/>
                  </a:lnTo>
                  <a:lnTo>
                    <a:pt x="49" y="334"/>
                  </a:lnTo>
                  <a:lnTo>
                    <a:pt x="47" y="314"/>
                  </a:lnTo>
                  <a:lnTo>
                    <a:pt x="42" y="294"/>
                  </a:lnTo>
                  <a:lnTo>
                    <a:pt x="35" y="275"/>
                  </a:lnTo>
                  <a:lnTo>
                    <a:pt x="26" y="257"/>
                  </a:lnTo>
                  <a:lnTo>
                    <a:pt x="14" y="242"/>
                  </a:lnTo>
                  <a:lnTo>
                    <a:pt x="0" y="230"/>
                  </a:lnTo>
                  <a:lnTo>
                    <a:pt x="11" y="230"/>
                  </a:lnTo>
                  <a:lnTo>
                    <a:pt x="21" y="228"/>
                  </a:lnTo>
                  <a:lnTo>
                    <a:pt x="32" y="223"/>
                  </a:lnTo>
                  <a:lnTo>
                    <a:pt x="41" y="217"/>
                  </a:lnTo>
                  <a:lnTo>
                    <a:pt x="48" y="211"/>
                  </a:lnTo>
                  <a:lnTo>
                    <a:pt x="51" y="200"/>
                  </a:lnTo>
                  <a:lnTo>
                    <a:pt x="51" y="188"/>
                  </a:lnTo>
                  <a:lnTo>
                    <a:pt x="47" y="174"/>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10" name="Freeform 341">
              <a:extLst>
                <a:ext uri="{FF2B5EF4-FFF2-40B4-BE49-F238E27FC236}">
                  <a16:creationId xmlns:a16="http://schemas.microsoft.com/office/drawing/2014/main" xmlns="" id="{9B841D17-8E3B-40BD-9526-8D41ED50CA9C}"/>
                </a:ext>
              </a:extLst>
            </p:cNvPr>
            <p:cNvSpPr>
              <a:spLocks/>
            </p:cNvSpPr>
            <p:nvPr/>
          </p:nvSpPr>
          <p:spPr bwMode="auto">
            <a:xfrm>
              <a:off x="2617" y="1095"/>
              <a:ext cx="107" cy="186"/>
            </a:xfrm>
            <a:custGeom>
              <a:avLst/>
              <a:gdLst>
                <a:gd name="T0" fmla="*/ 4 w 213"/>
                <a:gd name="T1" fmla="*/ 0 h 373"/>
                <a:gd name="T2" fmla="*/ 5 w 213"/>
                <a:gd name="T3" fmla="*/ 0 h 373"/>
                <a:gd name="T4" fmla="*/ 5 w 213"/>
                <a:gd name="T5" fmla="*/ 0 h 373"/>
                <a:gd name="T6" fmla="*/ 6 w 213"/>
                <a:gd name="T7" fmla="*/ 0 h 373"/>
                <a:gd name="T8" fmla="*/ 6 w 213"/>
                <a:gd name="T9" fmla="*/ 1 h 373"/>
                <a:gd name="T10" fmla="*/ 5 w 213"/>
                <a:gd name="T11" fmla="*/ 1 h 373"/>
                <a:gd name="T12" fmla="*/ 5 w 213"/>
                <a:gd name="T13" fmla="*/ 1 h 373"/>
                <a:gd name="T14" fmla="*/ 5 w 213"/>
                <a:gd name="T15" fmla="*/ 1 h 373"/>
                <a:gd name="T16" fmla="*/ 4 w 213"/>
                <a:gd name="T17" fmla="*/ 1 h 373"/>
                <a:gd name="T18" fmla="*/ 4 w 213"/>
                <a:gd name="T19" fmla="*/ 1 h 373"/>
                <a:gd name="T20" fmla="*/ 4 w 213"/>
                <a:gd name="T21" fmla="*/ 1 h 373"/>
                <a:gd name="T22" fmla="*/ 4 w 213"/>
                <a:gd name="T23" fmla="*/ 2 h 373"/>
                <a:gd name="T24" fmla="*/ 4 w 213"/>
                <a:gd name="T25" fmla="*/ 2 h 373"/>
                <a:gd name="T26" fmla="*/ 4 w 213"/>
                <a:gd name="T27" fmla="*/ 2 h 373"/>
                <a:gd name="T28" fmla="*/ 4 w 213"/>
                <a:gd name="T29" fmla="*/ 2 h 373"/>
                <a:gd name="T30" fmla="*/ 4 w 213"/>
                <a:gd name="T31" fmla="*/ 3 h 373"/>
                <a:gd name="T32" fmla="*/ 5 w 213"/>
                <a:gd name="T33" fmla="*/ 3 h 373"/>
                <a:gd name="T34" fmla="*/ 5 w 213"/>
                <a:gd name="T35" fmla="*/ 3 h 373"/>
                <a:gd name="T36" fmla="*/ 5 w 213"/>
                <a:gd name="T37" fmla="*/ 2 h 373"/>
                <a:gd name="T38" fmla="*/ 5 w 213"/>
                <a:gd name="T39" fmla="*/ 2 h 373"/>
                <a:gd name="T40" fmla="*/ 5 w 213"/>
                <a:gd name="T41" fmla="*/ 2 h 373"/>
                <a:gd name="T42" fmla="*/ 6 w 213"/>
                <a:gd name="T43" fmla="*/ 1 h 373"/>
                <a:gd name="T44" fmla="*/ 6 w 213"/>
                <a:gd name="T45" fmla="*/ 1 h 373"/>
                <a:gd name="T46" fmla="*/ 6 w 213"/>
                <a:gd name="T47" fmla="*/ 2 h 373"/>
                <a:gd name="T48" fmla="*/ 6 w 213"/>
                <a:gd name="T49" fmla="*/ 2 h 373"/>
                <a:gd name="T50" fmla="*/ 6 w 213"/>
                <a:gd name="T51" fmla="*/ 2 h 373"/>
                <a:gd name="T52" fmla="*/ 6 w 213"/>
                <a:gd name="T53" fmla="*/ 3 h 373"/>
                <a:gd name="T54" fmla="*/ 5 w 213"/>
                <a:gd name="T55" fmla="*/ 3 h 373"/>
                <a:gd name="T56" fmla="*/ 5 w 213"/>
                <a:gd name="T57" fmla="*/ 3 h 373"/>
                <a:gd name="T58" fmla="*/ 5 w 213"/>
                <a:gd name="T59" fmla="*/ 3 h 373"/>
                <a:gd name="T60" fmla="*/ 5 w 213"/>
                <a:gd name="T61" fmla="*/ 4 h 373"/>
                <a:gd name="T62" fmla="*/ 6 w 213"/>
                <a:gd name="T63" fmla="*/ 4 h 373"/>
                <a:gd name="T64" fmla="*/ 6 w 213"/>
                <a:gd name="T65" fmla="*/ 4 h 373"/>
                <a:gd name="T66" fmla="*/ 6 w 213"/>
                <a:gd name="T67" fmla="*/ 4 h 373"/>
                <a:gd name="T68" fmla="*/ 7 w 213"/>
                <a:gd name="T69" fmla="*/ 4 h 373"/>
                <a:gd name="T70" fmla="*/ 7 w 213"/>
                <a:gd name="T71" fmla="*/ 4 h 373"/>
                <a:gd name="T72" fmla="*/ 7 w 213"/>
                <a:gd name="T73" fmla="*/ 4 h 373"/>
                <a:gd name="T74" fmla="*/ 7 w 213"/>
                <a:gd name="T75" fmla="*/ 6 h 373"/>
                <a:gd name="T76" fmla="*/ 7 w 213"/>
                <a:gd name="T77" fmla="*/ 7 h 373"/>
                <a:gd name="T78" fmla="*/ 6 w 213"/>
                <a:gd name="T79" fmla="*/ 8 h 373"/>
                <a:gd name="T80" fmla="*/ 5 w 213"/>
                <a:gd name="T81" fmla="*/ 9 h 373"/>
                <a:gd name="T82" fmla="*/ 4 w 213"/>
                <a:gd name="T83" fmla="*/ 10 h 373"/>
                <a:gd name="T84" fmla="*/ 3 w 213"/>
                <a:gd name="T85" fmla="*/ 10 h 373"/>
                <a:gd name="T86" fmla="*/ 2 w 213"/>
                <a:gd name="T87" fmla="*/ 11 h 373"/>
                <a:gd name="T88" fmla="*/ 1 w 213"/>
                <a:gd name="T89" fmla="*/ 11 h 373"/>
                <a:gd name="T90" fmla="*/ 1 w 213"/>
                <a:gd name="T91" fmla="*/ 11 h 373"/>
                <a:gd name="T92" fmla="*/ 1 w 213"/>
                <a:gd name="T93" fmla="*/ 11 h 373"/>
                <a:gd name="T94" fmla="*/ 0 w 213"/>
                <a:gd name="T95" fmla="*/ 11 h 373"/>
                <a:gd name="T96" fmla="*/ 1 w 213"/>
                <a:gd name="T97" fmla="*/ 11 h 373"/>
                <a:gd name="T98" fmla="*/ 1 w 213"/>
                <a:gd name="T99" fmla="*/ 10 h 373"/>
                <a:gd name="T100" fmla="*/ 2 w 213"/>
                <a:gd name="T101" fmla="*/ 10 h 373"/>
                <a:gd name="T102" fmla="*/ 2 w 213"/>
                <a:gd name="T103" fmla="*/ 9 h 373"/>
                <a:gd name="T104" fmla="*/ 2 w 213"/>
                <a:gd name="T105" fmla="*/ 8 h 373"/>
                <a:gd name="T106" fmla="*/ 2 w 213"/>
                <a:gd name="T107" fmla="*/ 7 h 373"/>
                <a:gd name="T108" fmla="*/ 1 w 213"/>
                <a:gd name="T109" fmla="*/ 6 h 373"/>
                <a:gd name="T110" fmla="*/ 1 w 213"/>
                <a:gd name="T111" fmla="*/ 5 h 373"/>
                <a:gd name="T112" fmla="*/ 1 w 213"/>
                <a:gd name="T113" fmla="*/ 4 h 373"/>
                <a:gd name="T114" fmla="*/ 2 w 213"/>
                <a:gd name="T115" fmla="*/ 2 h 373"/>
                <a:gd name="T116" fmla="*/ 2 w 213"/>
                <a:gd name="T117" fmla="*/ 1 h 373"/>
                <a:gd name="T118" fmla="*/ 4 w 213"/>
                <a:gd name="T119" fmla="*/ 0 h 37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3" h="373">
                  <a:moveTo>
                    <a:pt x="125" y="0"/>
                  </a:moveTo>
                  <a:lnTo>
                    <a:pt x="128" y="4"/>
                  </a:lnTo>
                  <a:lnTo>
                    <a:pt x="132" y="12"/>
                  </a:lnTo>
                  <a:lnTo>
                    <a:pt x="139" y="18"/>
                  </a:lnTo>
                  <a:lnTo>
                    <a:pt x="152" y="19"/>
                  </a:lnTo>
                  <a:lnTo>
                    <a:pt x="159" y="19"/>
                  </a:lnTo>
                  <a:lnTo>
                    <a:pt x="164" y="22"/>
                  </a:lnTo>
                  <a:lnTo>
                    <a:pt x="169" y="26"/>
                  </a:lnTo>
                  <a:lnTo>
                    <a:pt x="171" y="31"/>
                  </a:lnTo>
                  <a:lnTo>
                    <a:pt x="164" y="36"/>
                  </a:lnTo>
                  <a:lnTo>
                    <a:pt x="159" y="42"/>
                  </a:lnTo>
                  <a:lnTo>
                    <a:pt x="152" y="47"/>
                  </a:lnTo>
                  <a:lnTo>
                    <a:pt x="147" y="50"/>
                  </a:lnTo>
                  <a:lnTo>
                    <a:pt x="140" y="49"/>
                  </a:lnTo>
                  <a:lnTo>
                    <a:pt x="135" y="48"/>
                  </a:lnTo>
                  <a:lnTo>
                    <a:pt x="129" y="48"/>
                  </a:lnTo>
                  <a:lnTo>
                    <a:pt x="124" y="49"/>
                  </a:lnTo>
                  <a:lnTo>
                    <a:pt x="120" y="50"/>
                  </a:lnTo>
                  <a:lnTo>
                    <a:pt x="116" y="53"/>
                  </a:lnTo>
                  <a:lnTo>
                    <a:pt x="113" y="56"/>
                  </a:lnTo>
                  <a:lnTo>
                    <a:pt x="109" y="60"/>
                  </a:lnTo>
                  <a:lnTo>
                    <a:pt x="107" y="63"/>
                  </a:lnTo>
                  <a:lnTo>
                    <a:pt x="106" y="66"/>
                  </a:lnTo>
                  <a:lnTo>
                    <a:pt x="105" y="71"/>
                  </a:lnTo>
                  <a:lnTo>
                    <a:pt x="105" y="75"/>
                  </a:lnTo>
                  <a:lnTo>
                    <a:pt x="105" y="78"/>
                  </a:lnTo>
                  <a:lnTo>
                    <a:pt x="106" y="81"/>
                  </a:lnTo>
                  <a:lnTo>
                    <a:pt x="108" y="86"/>
                  </a:lnTo>
                  <a:lnTo>
                    <a:pt x="109" y="89"/>
                  </a:lnTo>
                  <a:lnTo>
                    <a:pt x="113" y="93"/>
                  </a:lnTo>
                  <a:lnTo>
                    <a:pt x="116" y="95"/>
                  </a:lnTo>
                  <a:lnTo>
                    <a:pt x="121" y="96"/>
                  </a:lnTo>
                  <a:lnTo>
                    <a:pt x="126" y="98"/>
                  </a:lnTo>
                  <a:lnTo>
                    <a:pt x="132" y="99"/>
                  </a:lnTo>
                  <a:lnTo>
                    <a:pt x="137" y="98"/>
                  </a:lnTo>
                  <a:lnTo>
                    <a:pt x="141" y="98"/>
                  </a:lnTo>
                  <a:lnTo>
                    <a:pt x="146" y="95"/>
                  </a:lnTo>
                  <a:lnTo>
                    <a:pt x="151" y="91"/>
                  </a:lnTo>
                  <a:lnTo>
                    <a:pt x="153" y="85"/>
                  </a:lnTo>
                  <a:lnTo>
                    <a:pt x="153" y="79"/>
                  </a:lnTo>
                  <a:lnTo>
                    <a:pt x="153" y="75"/>
                  </a:lnTo>
                  <a:lnTo>
                    <a:pt x="160" y="68"/>
                  </a:lnTo>
                  <a:lnTo>
                    <a:pt x="168" y="63"/>
                  </a:lnTo>
                  <a:lnTo>
                    <a:pt x="176" y="58"/>
                  </a:lnTo>
                  <a:lnTo>
                    <a:pt x="179" y="56"/>
                  </a:lnTo>
                  <a:lnTo>
                    <a:pt x="182" y="58"/>
                  </a:lnTo>
                  <a:lnTo>
                    <a:pt x="184" y="62"/>
                  </a:lnTo>
                  <a:lnTo>
                    <a:pt x="186" y="64"/>
                  </a:lnTo>
                  <a:lnTo>
                    <a:pt x="190" y="66"/>
                  </a:lnTo>
                  <a:lnTo>
                    <a:pt x="185" y="73"/>
                  </a:lnTo>
                  <a:lnTo>
                    <a:pt x="182" y="80"/>
                  </a:lnTo>
                  <a:lnTo>
                    <a:pt x="179" y="88"/>
                  </a:lnTo>
                  <a:lnTo>
                    <a:pt x="177" y="93"/>
                  </a:lnTo>
                  <a:lnTo>
                    <a:pt x="170" y="98"/>
                  </a:lnTo>
                  <a:lnTo>
                    <a:pt x="163" y="102"/>
                  </a:lnTo>
                  <a:lnTo>
                    <a:pt x="159" y="109"/>
                  </a:lnTo>
                  <a:lnTo>
                    <a:pt x="156" y="116"/>
                  </a:lnTo>
                  <a:lnTo>
                    <a:pt x="155" y="118"/>
                  </a:lnTo>
                  <a:lnTo>
                    <a:pt x="155" y="121"/>
                  </a:lnTo>
                  <a:lnTo>
                    <a:pt x="155" y="123"/>
                  </a:lnTo>
                  <a:lnTo>
                    <a:pt x="155" y="125"/>
                  </a:lnTo>
                  <a:lnTo>
                    <a:pt x="158" y="131"/>
                  </a:lnTo>
                  <a:lnTo>
                    <a:pt x="162" y="137"/>
                  </a:lnTo>
                  <a:lnTo>
                    <a:pt x="168" y="141"/>
                  </a:lnTo>
                  <a:lnTo>
                    <a:pt x="176" y="146"/>
                  </a:lnTo>
                  <a:lnTo>
                    <a:pt x="181" y="147"/>
                  </a:lnTo>
                  <a:lnTo>
                    <a:pt x="185" y="147"/>
                  </a:lnTo>
                  <a:lnTo>
                    <a:pt x="190" y="147"/>
                  </a:lnTo>
                  <a:lnTo>
                    <a:pt x="193" y="146"/>
                  </a:lnTo>
                  <a:lnTo>
                    <a:pt x="198" y="144"/>
                  </a:lnTo>
                  <a:lnTo>
                    <a:pt x="201" y="141"/>
                  </a:lnTo>
                  <a:lnTo>
                    <a:pt x="205" y="140"/>
                  </a:lnTo>
                  <a:lnTo>
                    <a:pt x="207" y="138"/>
                  </a:lnTo>
                  <a:lnTo>
                    <a:pt x="212" y="156"/>
                  </a:lnTo>
                  <a:lnTo>
                    <a:pt x="213" y="175"/>
                  </a:lnTo>
                  <a:lnTo>
                    <a:pt x="212" y="193"/>
                  </a:lnTo>
                  <a:lnTo>
                    <a:pt x="206" y="212"/>
                  </a:lnTo>
                  <a:lnTo>
                    <a:pt x="198" y="229"/>
                  </a:lnTo>
                  <a:lnTo>
                    <a:pt x="188" y="247"/>
                  </a:lnTo>
                  <a:lnTo>
                    <a:pt x="175" y="263"/>
                  </a:lnTo>
                  <a:lnTo>
                    <a:pt x="160" y="280"/>
                  </a:lnTo>
                  <a:lnTo>
                    <a:pt x="145" y="296"/>
                  </a:lnTo>
                  <a:lnTo>
                    <a:pt x="128" y="310"/>
                  </a:lnTo>
                  <a:lnTo>
                    <a:pt x="110" y="322"/>
                  </a:lnTo>
                  <a:lnTo>
                    <a:pt x="93" y="334"/>
                  </a:lnTo>
                  <a:lnTo>
                    <a:pt x="76" y="344"/>
                  </a:lnTo>
                  <a:lnTo>
                    <a:pt x="60" y="352"/>
                  </a:lnTo>
                  <a:lnTo>
                    <a:pt x="44" y="359"/>
                  </a:lnTo>
                  <a:lnTo>
                    <a:pt x="29" y="364"/>
                  </a:lnTo>
                  <a:lnTo>
                    <a:pt x="25" y="365"/>
                  </a:lnTo>
                  <a:lnTo>
                    <a:pt x="19" y="367"/>
                  </a:lnTo>
                  <a:lnTo>
                    <a:pt x="14" y="369"/>
                  </a:lnTo>
                  <a:lnTo>
                    <a:pt x="7" y="372"/>
                  </a:lnTo>
                  <a:lnTo>
                    <a:pt x="2" y="373"/>
                  </a:lnTo>
                  <a:lnTo>
                    <a:pt x="0" y="373"/>
                  </a:lnTo>
                  <a:lnTo>
                    <a:pt x="0" y="371"/>
                  </a:lnTo>
                  <a:lnTo>
                    <a:pt x="4" y="366"/>
                  </a:lnTo>
                  <a:lnTo>
                    <a:pt x="11" y="359"/>
                  </a:lnTo>
                  <a:lnTo>
                    <a:pt x="18" y="350"/>
                  </a:lnTo>
                  <a:lnTo>
                    <a:pt x="25" y="341"/>
                  </a:lnTo>
                  <a:lnTo>
                    <a:pt x="31" y="330"/>
                  </a:lnTo>
                  <a:lnTo>
                    <a:pt x="37" y="320"/>
                  </a:lnTo>
                  <a:lnTo>
                    <a:pt x="40" y="308"/>
                  </a:lnTo>
                  <a:lnTo>
                    <a:pt x="44" y="298"/>
                  </a:lnTo>
                  <a:lnTo>
                    <a:pt x="45" y="287"/>
                  </a:lnTo>
                  <a:lnTo>
                    <a:pt x="45" y="272"/>
                  </a:lnTo>
                  <a:lnTo>
                    <a:pt x="42" y="254"/>
                  </a:lnTo>
                  <a:lnTo>
                    <a:pt x="39" y="234"/>
                  </a:lnTo>
                  <a:lnTo>
                    <a:pt x="34" y="212"/>
                  </a:lnTo>
                  <a:lnTo>
                    <a:pt x="31" y="193"/>
                  </a:lnTo>
                  <a:lnTo>
                    <a:pt x="29" y="175"/>
                  </a:lnTo>
                  <a:lnTo>
                    <a:pt x="27" y="160"/>
                  </a:lnTo>
                  <a:lnTo>
                    <a:pt x="29" y="147"/>
                  </a:lnTo>
                  <a:lnTo>
                    <a:pt x="30" y="132"/>
                  </a:lnTo>
                  <a:lnTo>
                    <a:pt x="33" y="113"/>
                  </a:lnTo>
                  <a:lnTo>
                    <a:pt x="38" y="91"/>
                  </a:lnTo>
                  <a:lnTo>
                    <a:pt x="46" y="68"/>
                  </a:lnTo>
                  <a:lnTo>
                    <a:pt x="59" y="45"/>
                  </a:lnTo>
                  <a:lnTo>
                    <a:pt x="75" y="25"/>
                  </a:lnTo>
                  <a:lnTo>
                    <a:pt x="97" y="9"/>
                  </a:lnTo>
                  <a:lnTo>
                    <a:pt x="125" y="0"/>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11" name="Freeform 342">
              <a:extLst>
                <a:ext uri="{FF2B5EF4-FFF2-40B4-BE49-F238E27FC236}">
                  <a16:creationId xmlns:a16="http://schemas.microsoft.com/office/drawing/2014/main" xmlns="" id="{FBC5D452-9976-4C2B-908B-1FF4DBAB5CAA}"/>
                </a:ext>
              </a:extLst>
            </p:cNvPr>
            <p:cNvSpPr>
              <a:spLocks/>
            </p:cNvSpPr>
            <p:nvPr/>
          </p:nvSpPr>
          <p:spPr bwMode="auto">
            <a:xfrm>
              <a:off x="2411" y="870"/>
              <a:ext cx="478" cy="310"/>
            </a:xfrm>
            <a:custGeom>
              <a:avLst/>
              <a:gdLst>
                <a:gd name="T0" fmla="*/ 16 w 957"/>
                <a:gd name="T1" fmla="*/ 6 h 620"/>
                <a:gd name="T2" fmla="*/ 17 w 957"/>
                <a:gd name="T3" fmla="*/ 3 h 620"/>
                <a:gd name="T4" fmla="*/ 18 w 957"/>
                <a:gd name="T5" fmla="*/ 1 h 620"/>
                <a:gd name="T6" fmla="*/ 19 w 957"/>
                <a:gd name="T7" fmla="*/ 2 h 620"/>
                <a:gd name="T8" fmla="*/ 20 w 957"/>
                <a:gd name="T9" fmla="*/ 4 h 620"/>
                <a:gd name="T10" fmla="*/ 22 w 957"/>
                <a:gd name="T11" fmla="*/ 7 h 620"/>
                <a:gd name="T12" fmla="*/ 21 w 957"/>
                <a:gd name="T13" fmla="*/ 10 h 620"/>
                <a:gd name="T14" fmla="*/ 19 w 957"/>
                <a:gd name="T15" fmla="*/ 12 h 620"/>
                <a:gd name="T16" fmla="*/ 19 w 957"/>
                <a:gd name="T17" fmla="*/ 14 h 620"/>
                <a:gd name="T18" fmla="*/ 20 w 957"/>
                <a:gd name="T19" fmla="*/ 12 h 620"/>
                <a:gd name="T20" fmla="*/ 22 w 957"/>
                <a:gd name="T21" fmla="*/ 10 h 620"/>
                <a:gd name="T22" fmla="*/ 25 w 957"/>
                <a:gd name="T23" fmla="*/ 9 h 620"/>
                <a:gd name="T24" fmla="*/ 26 w 957"/>
                <a:gd name="T25" fmla="*/ 9 h 620"/>
                <a:gd name="T26" fmla="*/ 28 w 957"/>
                <a:gd name="T27" fmla="*/ 10 h 620"/>
                <a:gd name="T28" fmla="*/ 29 w 957"/>
                <a:gd name="T29" fmla="*/ 11 h 620"/>
                <a:gd name="T30" fmla="*/ 27 w 957"/>
                <a:gd name="T31" fmla="*/ 12 h 620"/>
                <a:gd name="T32" fmla="*/ 25 w 957"/>
                <a:gd name="T33" fmla="*/ 14 h 620"/>
                <a:gd name="T34" fmla="*/ 22 w 957"/>
                <a:gd name="T35" fmla="*/ 15 h 620"/>
                <a:gd name="T36" fmla="*/ 21 w 957"/>
                <a:gd name="T37" fmla="*/ 15 h 620"/>
                <a:gd name="T38" fmla="*/ 20 w 957"/>
                <a:gd name="T39" fmla="*/ 15 h 620"/>
                <a:gd name="T40" fmla="*/ 21 w 957"/>
                <a:gd name="T41" fmla="*/ 14 h 620"/>
                <a:gd name="T42" fmla="*/ 21 w 957"/>
                <a:gd name="T43" fmla="*/ 13 h 620"/>
                <a:gd name="T44" fmla="*/ 20 w 957"/>
                <a:gd name="T45" fmla="*/ 13 h 620"/>
                <a:gd name="T46" fmla="*/ 19 w 957"/>
                <a:gd name="T47" fmla="*/ 14 h 620"/>
                <a:gd name="T48" fmla="*/ 19 w 957"/>
                <a:gd name="T49" fmla="*/ 15 h 620"/>
                <a:gd name="T50" fmla="*/ 19 w 957"/>
                <a:gd name="T51" fmla="*/ 14 h 620"/>
                <a:gd name="T52" fmla="*/ 18 w 957"/>
                <a:gd name="T53" fmla="*/ 14 h 620"/>
                <a:gd name="T54" fmla="*/ 17 w 957"/>
                <a:gd name="T55" fmla="*/ 14 h 620"/>
                <a:gd name="T56" fmla="*/ 16 w 957"/>
                <a:gd name="T57" fmla="*/ 14 h 620"/>
                <a:gd name="T58" fmla="*/ 14 w 957"/>
                <a:gd name="T59" fmla="*/ 15 h 620"/>
                <a:gd name="T60" fmla="*/ 13 w 957"/>
                <a:gd name="T61" fmla="*/ 16 h 620"/>
                <a:gd name="T62" fmla="*/ 12 w 957"/>
                <a:gd name="T63" fmla="*/ 19 h 620"/>
                <a:gd name="T64" fmla="*/ 9 w 957"/>
                <a:gd name="T65" fmla="*/ 20 h 620"/>
                <a:gd name="T66" fmla="*/ 7 w 957"/>
                <a:gd name="T67" fmla="*/ 20 h 620"/>
                <a:gd name="T68" fmla="*/ 6 w 957"/>
                <a:gd name="T69" fmla="*/ 20 h 620"/>
                <a:gd name="T70" fmla="*/ 4 w 957"/>
                <a:gd name="T71" fmla="*/ 19 h 620"/>
                <a:gd name="T72" fmla="*/ 2 w 957"/>
                <a:gd name="T73" fmla="*/ 18 h 620"/>
                <a:gd name="T74" fmla="*/ 0 w 957"/>
                <a:gd name="T75" fmla="*/ 18 h 620"/>
                <a:gd name="T76" fmla="*/ 1 w 957"/>
                <a:gd name="T77" fmla="*/ 16 h 620"/>
                <a:gd name="T78" fmla="*/ 5 w 957"/>
                <a:gd name="T79" fmla="*/ 13 h 620"/>
                <a:gd name="T80" fmla="*/ 8 w 957"/>
                <a:gd name="T81" fmla="*/ 12 h 620"/>
                <a:gd name="T82" fmla="*/ 11 w 957"/>
                <a:gd name="T83" fmla="*/ 12 h 620"/>
                <a:gd name="T84" fmla="*/ 13 w 957"/>
                <a:gd name="T85" fmla="*/ 13 h 620"/>
                <a:gd name="T86" fmla="*/ 14 w 957"/>
                <a:gd name="T87" fmla="*/ 14 h 620"/>
                <a:gd name="T88" fmla="*/ 15 w 957"/>
                <a:gd name="T89" fmla="*/ 14 h 620"/>
                <a:gd name="T90" fmla="*/ 16 w 957"/>
                <a:gd name="T91" fmla="*/ 14 h 620"/>
                <a:gd name="T92" fmla="*/ 16 w 957"/>
                <a:gd name="T93" fmla="*/ 13 h 620"/>
                <a:gd name="T94" fmla="*/ 15 w 957"/>
                <a:gd name="T95" fmla="*/ 13 h 620"/>
                <a:gd name="T96" fmla="*/ 13 w 957"/>
                <a:gd name="T97" fmla="*/ 13 h 620"/>
                <a:gd name="T98" fmla="*/ 10 w 957"/>
                <a:gd name="T99" fmla="*/ 11 h 620"/>
                <a:gd name="T100" fmla="*/ 8 w 957"/>
                <a:gd name="T101" fmla="*/ 8 h 620"/>
                <a:gd name="T102" fmla="*/ 8 w 957"/>
                <a:gd name="T103" fmla="*/ 4 h 620"/>
                <a:gd name="T104" fmla="*/ 10 w 957"/>
                <a:gd name="T105" fmla="*/ 5 h 620"/>
                <a:gd name="T106" fmla="*/ 13 w 957"/>
                <a:gd name="T107" fmla="*/ 7 h 620"/>
                <a:gd name="T108" fmla="*/ 15 w 957"/>
                <a:gd name="T109" fmla="*/ 8 h 620"/>
                <a:gd name="T110" fmla="*/ 17 w 957"/>
                <a:gd name="T111" fmla="*/ 11 h 620"/>
                <a:gd name="T112" fmla="*/ 17 w 957"/>
                <a:gd name="T113" fmla="*/ 13 h 620"/>
                <a:gd name="T114" fmla="*/ 18 w 957"/>
                <a:gd name="T115" fmla="*/ 14 h 620"/>
                <a:gd name="T116" fmla="*/ 18 w 957"/>
                <a:gd name="T117" fmla="*/ 13 h 620"/>
                <a:gd name="T118" fmla="*/ 18 w 957"/>
                <a:gd name="T119" fmla="*/ 12 h 620"/>
                <a:gd name="T120" fmla="*/ 16 w 957"/>
                <a:gd name="T121" fmla="*/ 9 h 62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57" h="620">
                  <a:moveTo>
                    <a:pt x="521" y="259"/>
                  </a:moveTo>
                  <a:lnTo>
                    <a:pt x="519" y="236"/>
                  </a:lnTo>
                  <a:lnTo>
                    <a:pt x="517" y="212"/>
                  </a:lnTo>
                  <a:lnTo>
                    <a:pt x="520" y="189"/>
                  </a:lnTo>
                  <a:lnTo>
                    <a:pt x="523" y="165"/>
                  </a:lnTo>
                  <a:lnTo>
                    <a:pt x="528" y="143"/>
                  </a:lnTo>
                  <a:lnTo>
                    <a:pt x="535" y="124"/>
                  </a:lnTo>
                  <a:lnTo>
                    <a:pt x="544" y="105"/>
                  </a:lnTo>
                  <a:lnTo>
                    <a:pt x="553" y="91"/>
                  </a:lnTo>
                  <a:lnTo>
                    <a:pt x="564" y="79"/>
                  </a:lnTo>
                  <a:lnTo>
                    <a:pt x="573" y="67"/>
                  </a:lnTo>
                  <a:lnTo>
                    <a:pt x="581" y="57"/>
                  </a:lnTo>
                  <a:lnTo>
                    <a:pt x="588" y="46"/>
                  </a:lnTo>
                  <a:lnTo>
                    <a:pt x="595" y="36"/>
                  </a:lnTo>
                  <a:lnTo>
                    <a:pt x="602" y="26"/>
                  </a:lnTo>
                  <a:lnTo>
                    <a:pt x="607" y="13"/>
                  </a:lnTo>
                  <a:lnTo>
                    <a:pt x="612" y="0"/>
                  </a:lnTo>
                  <a:lnTo>
                    <a:pt x="613" y="9"/>
                  </a:lnTo>
                  <a:lnTo>
                    <a:pt x="616" y="22"/>
                  </a:lnTo>
                  <a:lnTo>
                    <a:pt x="622" y="38"/>
                  </a:lnTo>
                  <a:lnTo>
                    <a:pt x="629" y="54"/>
                  </a:lnTo>
                  <a:lnTo>
                    <a:pt x="637" y="72"/>
                  </a:lnTo>
                  <a:lnTo>
                    <a:pt x="646" y="89"/>
                  </a:lnTo>
                  <a:lnTo>
                    <a:pt x="657" y="104"/>
                  </a:lnTo>
                  <a:lnTo>
                    <a:pt x="667" y="115"/>
                  </a:lnTo>
                  <a:lnTo>
                    <a:pt x="679" y="127"/>
                  </a:lnTo>
                  <a:lnTo>
                    <a:pt x="688" y="138"/>
                  </a:lnTo>
                  <a:lnTo>
                    <a:pt x="695" y="151"/>
                  </a:lnTo>
                  <a:lnTo>
                    <a:pt x="701" y="164"/>
                  </a:lnTo>
                  <a:lnTo>
                    <a:pt x="710" y="201"/>
                  </a:lnTo>
                  <a:lnTo>
                    <a:pt x="710" y="236"/>
                  </a:lnTo>
                  <a:lnTo>
                    <a:pt x="704" y="268"/>
                  </a:lnTo>
                  <a:lnTo>
                    <a:pt x="697" y="292"/>
                  </a:lnTo>
                  <a:lnTo>
                    <a:pt x="691" y="303"/>
                  </a:lnTo>
                  <a:lnTo>
                    <a:pt x="684" y="315"/>
                  </a:lnTo>
                  <a:lnTo>
                    <a:pt x="675" y="327"/>
                  </a:lnTo>
                  <a:lnTo>
                    <a:pt x="665" y="339"/>
                  </a:lnTo>
                  <a:lnTo>
                    <a:pt x="653" y="352"/>
                  </a:lnTo>
                  <a:lnTo>
                    <a:pt x="642" y="364"/>
                  </a:lnTo>
                  <a:lnTo>
                    <a:pt x="631" y="378"/>
                  </a:lnTo>
                  <a:lnTo>
                    <a:pt x="621" y="393"/>
                  </a:lnTo>
                  <a:lnTo>
                    <a:pt x="616" y="404"/>
                  </a:lnTo>
                  <a:lnTo>
                    <a:pt x="615" y="414"/>
                  </a:lnTo>
                  <a:lnTo>
                    <a:pt x="615" y="422"/>
                  </a:lnTo>
                  <a:lnTo>
                    <a:pt x="619" y="424"/>
                  </a:lnTo>
                  <a:lnTo>
                    <a:pt x="627" y="420"/>
                  </a:lnTo>
                  <a:lnTo>
                    <a:pt x="633" y="413"/>
                  </a:lnTo>
                  <a:lnTo>
                    <a:pt x="637" y="404"/>
                  </a:lnTo>
                  <a:lnTo>
                    <a:pt x="641" y="395"/>
                  </a:lnTo>
                  <a:lnTo>
                    <a:pt x="646" y="382"/>
                  </a:lnTo>
                  <a:lnTo>
                    <a:pt x="652" y="369"/>
                  </a:lnTo>
                  <a:lnTo>
                    <a:pt x="659" y="357"/>
                  </a:lnTo>
                  <a:lnTo>
                    <a:pt x="667" y="347"/>
                  </a:lnTo>
                  <a:lnTo>
                    <a:pt x="686" y="326"/>
                  </a:lnTo>
                  <a:lnTo>
                    <a:pt x="705" y="310"/>
                  </a:lnTo>
                  <a:lnTo>
                    <a:pt x="727" y="296"/>
                  </a:lnTo>
                  <a:lnTo>
                    <a:pt x="749" y="287"/>
                  </a:lnTo>
                  <a:lnTo>
                    <a:pt x="772" y="280"/>
                  </a:lnTo>
                  <a:lnTo>
                    <a:pt x="794" y="277"/>
                  </a:lnTo>
                  <a:lnTo>
                    <a:pt x="815" y="276"/>
                  </a:lnTo>
                  <a:lnTo>
                    <a:pt x="834" y="278"/>
                  </a:lnTo>
                  <a:lnTo>
                    <a:pt x="841" y="280"/>
                  </a:lnTo>
                  <a:lnTo>
                    <a:pt x="847" y="281"/>
                  </a:lnTo>
                  <a:lnTo>
                    <a:pt x="852" y="284"/>
                  </a:lnTo>
                  <a:lnTo>
                    <a:pt x="858" y="286"/>
                  </a:lnTo>
                  <a:lnTo>
                    <a:pt x="870" y="292"/>
                  </a:lnTo>
                  <a:lnTo>
                    <a:pt x="880" y="298"/>
                  </a:lnTo>
                  <a:lnTo>
                    <a:pt x="892" y="304"/>
                  </a:lnTo>
                  <a:lnTo>
                    <a:pt x="902" y="311"/>
                  </a:lnTo>
                  <a:lnTo>
                    <a:pt x="914" y="319"/>
                  </a:lnTo>
                  <a:lnTo>
                    <a:pt x="926" y="327"/>
                  </a:lnTo>
                  <a:lnTo>
                    <a:pt x="941" y="336"/>
                  </a:lnTo>
                  <a:lnTo>
                    <a:pt x="957" y="345"/>
                  </a:lnTo>
                  <a:lnTo>
                    <a:pt x="948" y="346"/>
                  </a:lnTo>
                  <a:lnTo>
                    <a:pt x="937" y="348"/>
                  </a:lnTo>
                  <a:lnTo>
                    <a:pt x="924" y="351"/>
                  </a:lnTo>
                  <a:lnTo>
                    <a:pt x="910" y="354"/>
                  </a:lnTo>
                  <a:lnTo>
                    <a:pt x="897" y="359"/>
                  </a:lnTo>
                  <a:lnTo>
                    <a:pt x="885" y="364"/>
                  </a:lnTo>
                  <a:lnTo>
                    <a:pt x="874" y="372"/>
                  </a:lnTo>
                  <a:lnTo>
                    <a:pt x="866" y="383"/>
                  </a:lnTo>
                  <a:lnTo>
                    <a:pt x="855" y="399"/>
                  </a:lnTo>
                  <a:lnTo>
                    <a:pt x="840" y="416"/>
                  </a:lnTo>
                  <a:lnTo>
                    <a:pt x="823" y="432"/>
                  </a:lnTo>
                  <a:lnTo>
                    <a:pt x="802" y="447"/>
                  </a:lnTo>
                  <a:lnTo>
                    <a:pt x="780" y="460"/>
                  </a:lnTo>
                  <a:lnTo>
                    <a:pt x="757" y="467"/>
                  </a:lnTo>
                  <a:lnTo>
                    <a:pt x="733" y="469"/>
                  </a:lnTo>
                  <a:lnTo>
                    <a:pt x="710" y="463"/>
                  </a:lnTo>
                  <a:lnTo>
                    <a:pt x="705" y="460"/>
                  </a:lnTo>
                  <a:lnTo>
                    <a:pt x="701" y="458"/>
                  </a:lnTo>
                  <a:lnTo>
                    <a:pt x="695" y="455"/>
                  </a:lnTo>
                  <a:lnTo>
                    <a:pt x="689" y="454"/>
                  </a:lnTo>
                  <a:lnTo>
                    <a:pt x="683" y="454"/>
                  </a:lnTo>
                  <a:lnTo>
                    <a:pt x="679" y="455"/>
                  </a:lnTo>
                  <a:lnTo>
                    <a:pt x="674" y="458"/>
                  </a:lnTo>
                  <a:lnTo>
                    <a:pt x="671" y="460"/>
                  </a:lnTo>
                  <a:lnTo>
                    <a:pt x="666" y="463"/>
                  </a:lnTo>
                  <a:lnTo>
                    <a:pt x="661" y="463"/>
                  </a:lnTo>
                  <a:lnTo>
                    <a:pt x="656" y="461"/>
                  </a:lnTo>
                  <a:lnTo>
                    <a:pt x="651" y="460"/>
                  </a:lnTo>
                  <a:lnTo>
                    <a:pt x="660" y="454"/>
                  </a:lnTo>
                  <a:lnTo>
                    <a:pt x="668" y="445"/>
                  </a:lnTo>
                  <a:lnTo>
                    <a:pt x="675" y="436"/>
                  </a:lnTo>
                  <a:lnTo>
                    <a:pt x="677" y="425"/>
                  </a:lnTo>
                  <a:lnTo>
                    <a:pt x="677" y="423"/>
                  </a:lnTo>
                  <a:lnTo>
                    <a:pt x="677" y="421"/>
                  </a:lnTo>
                  <a:lnTo>
                    <a:pt x="676" y="420"/>
                  </a:lnTo>
                  <a:lnTo>
                    <a:pt x="675" y="417"/>
                  </a:lnTo>
                  <a:lnTo>
                    <a:pt x="674" y="415"/>
                  </a:lnTo>
                  <a:lnTo>
                    <a:pt x="672" y="414"/>
                  </a:lnTo>
                  <a:lnTo>
                    <a:pt x="671" y="413"/>
                  </a:lnTo>
                  <a:lnTo>
                    <a:pt x="668" y="412"/>
                  </a:lnTo>
                  <a:lnTo>
                    <a:pt x="660" y="409"/>
                  </a:lnTo>
                  <a:lnTo>
                    <a:pt x="651" y="409"/>
                  </a:lnTo>
                  <a:lnTo>
                    <a:pt x="643" y="413"/>
                  </a:lnTo>
                  <a:lnTo>
                    <a:pt x="636" y="417"/>
                  </a:lnTo>
                  <a:lnTo>
                    <a:pt x="631" y="425"/>
                  </a:lnTo>
                  <a:lnTo>
                    <a:pt x="630" y="436"/>
                  </a:lnTo>
                  <a:lnTo>
                    <a:pt x="630" y="445"/>
                  </a:lnTo>
                  <a:lnTo>
                    <a:pt x="634" y="452"/>
                  </a:lnTo>
                  <a:lnTo>
                    <a:pt x="636" y="458"/>
                  </a:lnTo>
                  <a:lnTo>
                    <a:pt x="635" y="461"/>
                  </a:lnTo>
                  <a:lnTo>
                    <a:pt x="633" y="462"/>
                  </a:lnTo>
                  <a:lnTo>
                    <a:pt x="629" y="463"/>
                  </a:lnTo>
                  <a:lnTo>
                    <a:pt x="627" y="462"/>
                  </a:lnTo>
                  <a:lnTo>
                    <a:pt x="626" y="459"/>
                  </a:lnTo>
                  <a:lnTo>
                    <a:pt x="625" y="453"/>
                  </a:lnTo>
                  <a:lnTo>
                    <a:pt x="625" y="447"/>
                  </a:lnTo>
                  <a:lnTo>
                    <a:pt x="622" y="440"/>
                  </a:lnTo>
                  <a:lnTo>
                    <a:pt x="618" y="433"/>
                  </a:lnTo>
                  <a:lnTo>
                    <a:pt x="608" y="431"/>
                  </a:lnTo>
                  <a:lnTo>
                    <a:pt x="593" y="437"/>
                  </a:lnTo>
                  <a:lnTo>
                    <a:pt x="589" y="431"/>
                  </a:lnTo>
                  <a:lnTo>
                    <a:pt x="583" y="427"/>
                  </a:lnTo>
                  <a:lnTo>
                    <a:pt x="576" y="423"/>
                  </a:lnTo>
                  <a:lnTo>
                    <a:pt x="568" y="422"/>
                  </a:lnTo>
                  <a:lnTo>
                    <a:pt x="560" y="423"/>
                  </a:lnTo>
                  <a:lnTo>
                    <a:pt x="552" y="427"/>
                  </a:lnTo>
                  <a:lnTo>
                    <a:pt x="545" y="432"/>
                  </a:lnTo>
                  <a:lnTo>
                    <a:pt x="538" y="443"/>
                  </a:lnTo>
                  <a:lnTo>
                    <a:pt x="534" y="444"/>
                  </a:lnTo>
                  <a:lnTo>
                    <a:pt x="527" y="446"/>
                  </a:lnTo>
                  <a:lnTo>
                    <a:pt x="520" y="447"/>
                  </a:lnTo>
                  <a:lnTo>
                    <a:pt x="513" y="448"/>
                  </a:lnTo>
                  <a:lnTo>
                    <a:pt x="505" y="450"/>
                  </a:lnTo>
                  <a:lnTo>
                    <a:pt x="497" y="451"/>
                  </a:lnTo>
                  <a:lnTo>
                    <a:pt x="488" y="452"/>
                  </a:lnTo>
                  <a:lnTo>
                    <a:pt x="479" y="452"/>
                  </a:lnTo>
                  <a:lnTo>
                    <a:pt x="471" y="454"/>
                  </a:lnTo>
                  <a:lnTo>
                    <a:pt x="464" y="458"/>
                  </a:lnTo>
                  <a:lnTo>
                    <a:pt x="459" y="465"/>
                  </a:lnTo>
                  <a:lnTo>
                    <a:pt x="453" y="474"/>
                  </a:lnTo>
                  <a:lnTo>
                    <a:pt x="446" y="485"/>
                  </a:lnTo>
                  <a:lnTo>
                    <a:pt x="440" y="499"/>
                  </a:lnTo>
                  <a:lnTo>
                    <a:pt x="432" y="514"/>
                  </a:lnTo>
                  <a:lnTo>
                    <a:pt x="424" y="531"/>
                  </a:lnTo>
                  <a:lnTo>
                    <a:pt x="414" y="551"/>
                  </a:lnTo>
                  <a:lnTo>
                    <a:pt x="401" y="567"/>
                  </a:lnTo>
                  <a:lnTo>
                    <a:pt x="389" y="581"/>
                  </a:lnTo>
                  <a:lnTo>
                    <a:pt x="375" y="591"/>
                  </a:lnTo>
                  <a:lnTo>
                    <a:pt x="360" y="601"/>
                  </a:lnTo>
                  <a:lnTo>
                    <a:pt x="345" y="607"/>
                  </a:lnTo>
                  <a:lnTo>
                    <a:pt x="331" y="612"/>
                  </a:lnTo>
                  <a:lnTo>
                    <a:pt x="316" y="616"/>
                  </a:lnTo>
                  <a:lnTo>
                    <a:pt x="302" y="618"/>
                  </a:lnTo>
                  <a:lnTo>
                    <a:pt x="288" y="619"/>
                  </a:lnTo>
                  <a:lnTo>
                    <a:pt x="277" y="620"/>
                  </a:lnTo>
                  <a:lnTo>
                    <a:pt x="265" y="619"/>
                  </a:lnTo>
                  <a:lnTo>
                    <a:pt x="255" y="619"/>
                  </a:lnTo>
                  <a:lnTo>
                    <a:pt x="247" y="618"/>
                  </a:lnTo>
                  <a:lnTo>
                    <a:pt x="241" y="617"/>
                  </a:lnTo>
                  <a:lnTo>
                    <a:pt x="237" y="617"/>
                  </a:lnTo>
                  <a:lnTo>
                    <a:pt x="228" y="616"/>
                  </a:lnTo>
                  <a:lnTo>
                    <a:pt x="218" y="613"/>
                  </a:lnTo>
                  <a:lnTo>
                    <a:pt x="205" y="610"/>
                  </a:lnTo>
                  <a:lnTo>
                    <a:pt x="190" y="605"/>
                  </a:lnTo>
                  <a:lnTo>
                    <a:pt x="176" y="599"/>
                  </a:lnTo>
                  <a:lnTo>
                    <a:pt x="159" y="594"/>
                  </a:lnTo>
                  <a:lnTo>
                    <a:pt x="146" y="586"/>
                  </a:lnTo>
                  <a:lnTo>
                    <a:pt x="132" y="578"/>
                  </a:lnTo>
                  <a:lnTo>
                    <a:pt x="118" y="569"/>
                  </a:lnTo>
                  <a:lnTo>
                    <a:pt x="104" y="563"/>
                  </a:lnTo>
                  <a:lnTo>
                    <a:pt x="89" y="558"/>
                  </a:lnTo>
                  <a:lnTo>
                    <a:pt x="73" y="553"/>
                  </a:lnTo>
                  <a:lnTo>
                    <a:pt x="58" y="551"/>
                  </a:lnTo>
                  <a:lnTo>
                    <a:pt x="43" y="549"/>
                  </a:lnTo>
                  <a:lnTo>
                    <a:pt x="28" y="548"/>
                  </a:lnTo>
                  <a:lnTo>
                    <a:pt x="15" y="548"/>
                  </a:lnTo>
                  <a:lnTo>
                    <a:pt x="0" y="545"/>
                  </a:lnTo>
                  <a:lnTo>
                    <a:pt x="2" y="539"/>
                  </a:lnTo>
                  <a:lnTo>
                    <a:pt x="9" y="534"/>
                  </a:lnTo>
                  <a:lnTo>
                    <a:pt x="15" y="528"/>
                  </a:lnTo>
                  <a:lnTo>
                    <a:pt x="32" y="511"/>
                  </a:lnTo>
                  <a:lnTo>
                    <a:pt x="51" y="490"/>
                  </a:lnTo>
                  <a:lnTo>
                    <a:pt x="73" y="466"/>
                  </a:lnTo>
                  <a:lnTo>
                    <a:pt x="96" y="443"/>
                  </a:lnTo>
                  <a:lnTo>
                    <a:pt x="120" y="421"/>
                  </a:lnTo>
                  <a:lnTo>
                    <a:pt x="146" y="401"/>
                  </a:lnTo>
                  <a:lnTo>
                    <a:pt x="169" y="387"/>
                  </a:lnTo>
                  <a:lnTo>
                    <a:pt x="189" y="380"/>
                  </a:lnTo>
                  <a:lnTo>
                    <a:pt x="202" y="378"/>
                  </a:lnTo>
                  <a:lnTo>
                    <a:pt x="219" y="375"/>
                  </a:lnTo>
                  <a:lnTo>
                    <a:pt x="238" y="370"/>
                  </a:lnTo>
                  <a:lnTo>
                    <a:pt x="258" y="365"/>
                  </a:lnTo>
                  <a:lnTo>
                    <a:pt x="279" y="362"/>
                  </a:lnTo>
                  <a:lnTo>
                    <a:pt x="300" y="360"/>
                  </a:lnTo>
                  <a:lnTo>
                    <a:pt x="319" y="359"/>
                  </a:lnTo>
                  <a:lnTo>
                    <a:pt x="336" y="359"/>
                  </a:lnTo>
                  <a:lnTo>
                    <a:pt x="352" y="361"/>
                  </a:lnTo>
                  <a:lnTo>
                    <a:pt x="369" y="367"/>
                  </a:lnTo>
                  <a:lnTo>
                    <a:pt x="387" y="374"/>
                  </a:lnTo>
                  <a:lnTo>
                    <a:pt x="406" y="382"/>
                  </a:lnTo>
                  <a:lnTo>
                    <a:pt x="422" y="390"/>
                  </a:lnTo>
                  <a:lnTo>
                    <a:pt x="436" y="398"/>
                  </a:lnTo>
                  <a:lnTo>
                    <a:pt x="447" y="404"/>
                  </a:lnTo>
                  <a:lnTo>
                    <a:pt x="453" y="408"/>
                  </a:lnTo>
                  <a:lnTo>
                    <a:pt x="460" y="414"/>
                  </a:lnTo>
                  <a:lnTo>
                    <a:pt x="466" y="420"/>
                  </a:lnTo>
                  <a:lnTo>
                    <a:pt x="473" y="425"/>
                  </a:lnTo>
                  <a:lnTo>
                    <a:pt x="479" y="430"/>
                  </a:lnTo>
                  <a:lnTo>
                    <a:pt x="484" y="432"/>
                  </a:lnTo>
                  <a:lnTo>
                    <a:pt x="491" y="433"/>
                  </a:lnTo>
                  <a:lnTo>
                    <a:pt x="499" y="433"/>
                  </a:lnTo>
                  <a:lnTo>
                    <a:pt x="507" y="433"/>
                  </a:lnTo>
                  <a:lnTo>
                    <a:pt x="515" y="432"/>
                  </a:lnTo>
                  <a:lnTo>
                    <a:pt x="523" y="431"/>
                  </a:lnTo>
                  <a:lnTo>
                    <a:pt x="529" y="430"/>
                  </a:lnTo>
                  <a:lnTo>
                    <a:pt x="535" y="428"/>
                  </a:lnTo>
                  <a:lnTo>
                    <a:pt x="542" y="423"/>
                  </a:lnTo>
                  <a:lnTo>
                    <a:pt x="544" y="420"/>
                  </a:lnTo>
                  <a:lnTo>
                    <a:pt x="543" y="416"/>
                  </a:lnTo>
                  <a:lnTo>
                    <a:pt x="538" y="412"/>
                  </a:lnTo>
                  <a:lnTo>
                    <a:pt x="534" y="409"/>
                  </a:lnTo>
                  <a:lnTo>
                    <a:pt x="528" y="408"/>
                  </a:lnTo>
                  <a:lnTo>
                    <a:pt x="520" y="408"/>
                  </a:lnTo>
                  <a:lnTo>
                    <a:pt x="512" y="408"/>
                  </a:lnTo>
                  <a:lnTo>
                    <a:pt x="502" y="408"/>
                  </a:lnTo>
                  <a:lnTo>
                    <a:pt x="492" y="408"/>
                  </a:lnTo>
                  <a:lnTo>
                    <a:pt x="483" y="409"/>
                  </a:lnTo>
                  <a:lnTo>
                    <a:pt x="474" y="409"/>
                  </a:lnTo>
                  <a:lnTo>
                    <a:pt x="464" y="409"/>
                  </a:lnTo>
                  <a:lnTo>
                    <a:pt x="455" y="409"/>
                  </a:lnTo>
                  <a:lnTo>
                    <a:pt x="445" y="407"/>
                  </a:lnTo>
                  <a:lnTo>
                    <a:pt x="433" y="404"/>
                  </a:lnTo>
                  <a:lnTo>
                    <a:pt x="418" y="398"/>
                  </a:lnTo>
                  <a:lnTo>
                    <a:pt x="402" y="389"/>
                  </a:lnTo>
                  <a:lnTo>
                    <a:pt x="383" y="378"/>
                  </a:lnTo>
                  <a:lnTo>
                    <a:pt x="359" y="363"/>
                  </a:lnTo>
                  <a:lnTo>
                    <a:pt x="340" y="349"/>
                  </a:lnTo>
                  <a:lnTo>
                    <a:pt x="324" y="331"/>
                  </a:lnTo>
                  <a:lnTo>
                    <a:pt x="310" y="310"/>
                  </a:lnTo>
                  <a:lnTo>
                    <a:pt x="299" y="286"/>
                  </a:lnTo>
                  <a:lnTo>
                    <a:pt x="289" y="261"/>
                  </a:lnTo>
                  <a:lnTo>
                    <a:pt x="283" y="233"/>
                  </a:lnTo>
                  <a:lnTo>
                    <a:pt x="278" y="205"/>
                  </a:lnTo>
                  <a:lnTo>
                    <a:pt x="276" y="178"/>
                  </a:lnTo>
                  <a:lnTo>
                    <a:pt x="276" y="159"/>
                  </a:lnTo>
                  <a:lnTo>
                    <a:pt x="278" y="142"/>
                  </a:lnTo>
                  <a:lnTo>
                    <a:pt x="280" y="125"/>
                  </a:lnTo>
                  <a:lnTo>
                    <a:pt x="284" y="109"/>
                  </a:lnTo>
                  <a:lnTo>
                    <a:pt x="293" y="122"/>
                  </a:lnTo>
                  <a:lnTo>
                    <a:pt x="308" y="135"/>
                  </a:lnTo>
                  <a:lnTo>
                    <a:pt x="326" y="148"/>
                  </a:lnTo>
                  <a:lnTo>
                    <a:pt x="347" y="159"/>
                  </a:lnTo>
                  <a:lnTo>
                    <a:pt x="369" y="170"/>
                  </a:lnTo>
                  <a:lnTo>
                    <a:pt x="392" y="178"/>
                  </a:lnTo>
                  <a:lnTo>
                    <a:pt x="413" y="185"/>
                  </a:lnTo>
                  <a:lnTo>
                    <a:pt x="431" y="190"/>
                  </a:lnTo>
                  <a:lnTo>
                    <a:pt x="443" y="194"/>
                  </a:lnTo>
                  <a:lnTo>
                    <a:pt x="455" y="197"/>
                  </a:lnTo>
                  <a:lnTo>
                    <a:pt x="469" y="203"/>
                  </a:lnTo>
                  <a:lnTo>
                    <a:pt x="483" y="210"/>
                  </a:lnTo>
                  <a:lnTo>
                    <a:pt x="497" y="219"/>
                  </a:lnTo>
                  <a:lnTo>
                    <a:pt x="508" y="231"/>
                  </a:lnTo>
                  <a:lnTo>
                    <a:pt x="517" y="245"/>
                  </a:lnTo>
                  <a:lnTo>
                    <a:pt x="523" y="263"/>
                  </a:lnTo>
                  <a:lnTo>
                    <a:pt x="531" y="288"/>
                  </a:lnTo>
                  <a:lnTo>
                    <a:pt x="539" y="308"/>
                  </a:lnTo>
                  <a:lnTo>
                    <a:pt x="544" y="330"/>
                  </a:lnTo>
                  <a:lnTo>
                    <a:pt x="540" y="360"/>
                  </a:lnTo>
                  <a:lnTo>
                    <a:pt x="540" y="369"/>
                  </a:lnTo>
                  <a:lnTo>
                    <a:pt x="543" y="378"/>
                  </a:lnTo>
                  <a:lnTo>
                    <a:pt x="549" y="386"/>
                  </a:lnTo>
                  <a:lnTo>
                    <a:pt x="555" y="394"/>
                  </a:lnTo>
                  <a:lnTo>
                    <a:pt x="562" y="401"/>
                  </a:lnTo>
                  <a:lnTo>
                    <a:pt x="570" y="408"/>
                  </a:lnTo>
                  <a:lnTo>
                    <a:pt x="577" y="413"/>
                  </a:lnTo>
                  <a:lnTo>
                    <a:pt x="583" y="416"/>
                  </a:lnTo>
                  <a:lnTo>
                    <a:pt x="591" y="421"/>
                  </a:lnTo>
                  <a:lnTo>
                    <a:pt x="599" y="424"/>
                  </a:lnTo>
                  <a:lnTo>
                    <a:pt x="604" y="423"/>
                  </a:lnTo>
                  <a:lnTo>
                    <a:pt x="605" y="420"/>
                  </a:lnTo>
                  <a:lnTo>
                    <a:pt x="605" y="413"/>
                  </a:lnTo>
                  <a:lnTo>
                    <a:pt x="605" y="406"/>
                  </a:lnTo>
                  <a:lnTo>
                    <a:pt x="604" y="398"/>
                  </a:lnTo>
                  <a:lnTo>
                    <a:pt x="600" y="390"/>
                  </a:lnTo>
                  <a:lnTo>
                    <a:pt x="596" y="384"/>
                  </a:lnTo>
                  <a:lnTo>
                    <a:pt x="588" y="375"/>
                  </a:lnTo>
                  <a:lnTo>
                    <a:pt x="577" y="362"/>
                  </a:lnTo>
                  <a:lnTo>
                    <a:pt x="565" y="347"/>
                  </a:lnTo>
                  <a:lnTo>
                    <a:pt x="551" y="329"/>
                  </a:lnTo>
                  <a:lnTo>
                    <a:pt x="538" y="308"/>
                  </a:lnTo>
                  <a:lnTo>
                    <a:pt x="528" y="285"/>
                  </a:lnTo>
                  <a:lnTo>
                    <a:pt x="521" y="259"/>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12" name="Freeform 343">
              <a:extLst>
                <a:ext uri="{FF2B5EF4-FFF2-40B4-BE49-F238E27FC236}">
                  <a16:creationId xmlns:a16="http://schemas.microsoft.com/office/drawing/2014/main" xmlns="" id="{2AB4635B-D376-4DA3-B8F4-2889DB134F42}"/>
                </a:ext>
              </a:extLst>
            </p:cNvPr>
            <p:cNvSpPr>
              <a:spLocks/>
            </p:cNvSpPr>
            <p:nvPr/>
          </p:nvSpPr>
          <p:spPr bwMode="auto">
            <a:xfrm>
              <a:off x="2734" y="1110"/>
              <a:ext cx="123" cy="153"/>
            </a:xfrm>
            <a:custGeom>
              <a:avLst/>
              <a:gdLst>
                <a:gd name="T0" fmla="*/ 2 w 248"/>
                <a:gd name="T1" fmla="*/ 1 h 305"/>
                <a:gd name="T2" fmla="*/ 1 w 248"/>
                <a:gd name="T3" fmla="*/ 1 h 305"/>
                <a:gd name="T4" fmla="*/ 1 w 248"/>
                <a:gd name="T5" fmla="*/ 1 h 305"/>
                <a:gd name="T6" fmla="*/ 0 w 248"/>
                <a:gd name="T7" fmla="*/ 1 h 305"/>
                <a:gd name="T8" fmla="*/ 0 w 248"/>
                <a:gd name="T9" fmla="*/ 1 h 305"/>
                <a:gd name="T10" fmla="*/ 0 w 248"/>
                <a:gd name="T11" fmla="*/ 1 h 305"/>
                <a:gd name="T12" fmla="*/ 0 w 248"/>
                <a:gd name="T13" fmla="*/ 1 h 305"/>
                <a:gd name="T14" fmla="*/ 0 w 248"/>
                <a:gd name="T15" fmla="*/ 1 h 305"/>
                <a:gd name="T16" fmla="*/ 0 w 248"/>
                <a:gd name="T17" fmla="*/ 1 h 305"/>
                <a:gd name="T18" fmla="*/ 0 w 248"/>
                <a:gd name="T19" fmla="*/ 1 h 305"/>
                <a:gd name="T20" fmla="*/ 0 w 248"/>
                <a:gd name="T21" fmla="*/ 1 h 305"/>
                <a:gd name="T22" fmla="*/ 1 w 248"/>
                <a:gd name="T23" fmla="*/ 1 h 305"/>
                <a:gd name="T24" fmla="*/ 1 w 248"/>
                <a:gd name="T25" fmla="*/ 2 h 305"/>
                <a:gd name="T26" fmla="*/ 1 w 248"/>
                <a:gd name="T27" fmla="*/ 2 h 305"/>
                <a:gd name="T28" fmla="*/ 1 w 248"/>
                <a:gd name="T29" fmla="*/ 2 h 305"/>
                <a:gd name="T30" fmla="*/ 1 w 248"/>
                <a:gd name="T31" fmla="*/ 3 h 305"/>
                <a:gd name="T32" fmla="*/ 0 w 248"/>
                <a:gd name="T33" fmla="*/ 3 h 305"/>
                <a:gd name="T34" fmla="*/ 0 w 248"/>
                <a:gd name="T35" fmla="*/ 3 h 305"/>
                <a:gd name="T36" fmla="*/ 0 w 248"/>
                <a:gd name="T37" fmla="*/ 4 h 305"/>
                <a:gd name="T38" fmla="*/ 0 w 248"/>
                <a:gd name="T39" fmla="*/ 6 h 305"/>
                <a:gd name="T40" fmla="*/ 1 w 248"/>
                <a:gd name="T41" fmla="*/ 7 h 305"/>
                <a:gd name="T42" fmla="*/ 3 w 248"/>
                <a:gd name="T43" fmla="*/ 8 h 305"/>
                <a:gd name="T44" fmla="*/ 4 w 248"/>
                <a:gd name="T45" fmla="*/ 9 h 305"/>
                <a:gd name="T46" fmla="*/ 5 w 248"/>
                <a:gd name="T47" fmla="*/ 9 h 305"/>
                <a:gd name="T48" fmla="*/ 6 w 248"/>
                <a:gd name="T49" fmla="*/ 10 h 305"/>
                <a:gd name="T50" fmla="*/ 7 w 248"/>
                <a:gd name="T51" fmla="*/ 10 h 305"/>
                <a:gd name="T52" fmla="*/ 7 w 248"/>
                <a:gd name="T53" fmla="*/ 10 h 305"/>
                <a:gd name="T54" fmla="*/ 7 w 248"/>
                <a:gd name="T55" fmla="*/ 8 h 305"/>
                <a:gd name="T56" fmla="*/ 6 w 248"/>
                <a:gd name="T57" fmla="*/ 7 h 305"/>
                <a:gd name="T58" fmla="*/ 6 w 248"/>
                <a:gd name="T59" fmla="*/ 6 h 305"/>
                <a:gd name="T60" fmla="*/ 6 w 248"/>
                <a:gd name="T61" fmla="*/ 5 h 305"/>
                <a:gd name="T62" fmla="*/ 6 w 248"/>
                <a:gd name="T63" fmla="*/ 3 h 305"/>
                <a:gd name="T64" fmla="*/ 5 w 248"/>
                <a:gd name="T65" fmla="*/ 2 h 305"/>
                <a:gd name="T66" fmla="*/ 3 w 248"/>
                <a:gd name="T67" fmla="*/ 1 h 30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8" h="305">
                  <a:moveTo>
                    <a:pt x="68" y="0"/>
                  </a:moveTo>
                  <a:lnTo>
                    <a:pt x="67" y="10"/>
                  </a:lnTo>
                  <a:lnTo>
                    <a:pt x="63" y="18"/>
                  </a:lnTo>
                  <a:lnTo>
                    <a:pt x="56" y="24"/>
                  </a:lnTo>
                  <a:lnTo>
                    <a:pt x="48" y="27"/>
                  </a:lnTo>
                  <a:lnTo>
                    <a:pt x="38" y="27"/>
                  </a:lnTo>
                  <a:lnTo>
                    <a:pt x="31" y="25"/>
                  </a:lnTo>
                  <a:lnTo>
                    <a:pt x="28" y="20"/>
                  </a:lnTo>
                  <a:lnTo>
                    <a:pt x="26" y="17"/>
                  </a:lnTo>
                  <a:lnTo>
                    <a:pt x="25" y="15"/>
                  </a:lnTo>
                  <a:lnTo>
                    <a:pt x="21" y="12"/>
                  </a:lnTo>
                  <a:lnTo>
                    <a:pt x="17" y="11"/>
                  </a:lnTo>
                  <a:lnTo>
                    <a:pt x="10" y="10"/>
                  </a:lnTo>
                  <a:lnTo>
                    <a:pt x="4" y="8"/>
                  </a:lnTo>
                  <a:lnTo>
                    <a:pt x="0" y="7"/>
                  </a:lnTo>
                  <a:lnTo>
                    <a:pt x="0" y="8"/>
                  </a:lnTo>
                  <a:lnTo>
                    <a:pt x="2" y="12"/>
                  </a:lnTo>
                  <a:lnTo>
                    <a:pt x="5" y="17"/>
                  </a:lnTo>
                  <a:lnTo>
                    <a:pt x="8" y="22"/>
                  </a:lnTo>
                  <a:lnTo>
                    <a:pt x="13" y="27"/>
                  </a:lnTo>
                  <a:lnTo>
                    <a:pt x="18" y="32"/>
                  </a:lnTo>
                  <a:lnTo>
                    <a:pt x="22" y="30"/>
                  </a:lnTo>
                  <a:lnTo>
                    <a:pt x="29" y="30"/>
                  </a:lnTo>
                  <a:lnTo>
                    <a:pt x="35" y="30"/>
                  </a:lnTo>
                  <a:lnTo>
                    <a:pt x="40" y="34"/>
                  </a:lnTo>
                  <a:lnTo>
                    <a:pt x="44" y="42"/>
                  </a:lnTo>
                  <a:lnTo>
                    <a:pt x="46" y="49"/>
                  </a:lnTo>
                  <a:lnTo>
                    <a:pt x="46" y="55"/>
                  </a:lnTo>
                  <a:lnTo>
                    <a:pt x="45" y="61"/>
                  </a:lnTo>
                  <a:lnTo>
                    <a:pt x="43" y="64"/>
                  </a:lnTo>
                  <a:lnTo>
                    <a:pt x="42" y="67"/>
                  </a:lnTo>
                  <a:lnTo>
                    <a:pt x="40" y="70"/>
                  </a:lnTo>
                  <a:lnTo>
                    <a:pt x="37" y="72"/>
                  </a:lnTo>
                  <a:lnTo>
                    <a:pt x="31" y="76"/>
                  </a:lnTo>
                  <a:lnTo>
                    <a:pt x="25" y="78"/>
                  </a:lnTo>
                  <a:lnTo>
                    <a:pt x="19" y="79"/>
                  </a:lnTo>
                  <a:lnTo>
                    <a:pt x="13" y="79"/>
                  </a:lnTo>
                  <a:lnTo>
                    <a:pt x="4" y="107"/>
                  </a:lnTo>
                  <a:lnTo>
                    <a:pt x="2" y="135"/>
                  </a:lnTo>
                  <a:lnTo>
                    <a:pt x="6" y="161"/>
                  </a:lnTo>
                  <a:lnTo>
                    <a:pt x="19" y="186"/>
                  </a:lnTo>
                  <a:lnTo>
                    <a:pt x="37" y="209"/>
                  </a:lnTo>
                  <a:lnTo>
                    <a:pt x="64" y="231"/>
                  </a:lnTo>
                  <a:lnTo>
                    <a:pt x="97" y="249"/>
                  </a:lnTo>
                  <a:lnTo>
                    <a:pt x="139" y="262"/>
                  </a:lnTo>
                  <a:lnTo>
                    <a:pt x="155" y="267"/>
                  </a:lnTo>
                  <a:lnTo>
                    <a:pt x="171" y="273"/>
                  </a:lnTo>
                  <a:lnTo>
                    <a:pt x="188" y="279"/>
                  </a:lnTo>
                  <a:lnTo>
                    <a:pt x="203" y="284"/>
                  </a:lnTo>
                  <a:lnTo>
                    <a:pt x="218" y="291"/>
                  </a:lnTo>
                  <a:lnTo>
                    <a:pt x="230" y="297"/>
                  </a:lnTo>
                  <a:lnTo>
                    <a:pt x="240" y="302"/>
                  </a:lnTo>
                  <a:lnTo>
                    <a:pt x="248" y="305"/>
                  </a:lnTo>
                  <a:lnTo>
                    <a:pt x="240" y="290"/>
                  </a:lnTo>
                  <a:lnTo>
                    <a:pt x="233" y="273"/>
                  </a:lnTo>
                  <a:lnTo>
                    <a:pt x="226" y="254"/>
                  </a:lnTo>
                  <a:lnTo>
                    <a:pt x="221" y="235"/>
                  </a:lnTo>
                  <a:lnTo>
                    <a:pt x="218" y="215"/>
                  </a:lnTo>
                  <a:lnTo>
                    <a:pt x="215" y="196"/>
                  </a:lnTo>
                  <a:lnTo>
                    <a:pt x="212" y="176"/>
                  </a:lnTo>
                  <a:lnTo>
                    <a:pt x="210" y="160"/>
                  </a:lnTo>
                  <a:lnTo>
                    <a:pt x="208" y="141"/>
                  </a:lnTo>
                  <a:lnTo>
                    <a:pt x="202" y="120"/>
                  </a:lnTo>
                  <a:lnTo>
                    <a:pt x="194" y="94"/>
                  </a:lnTo>
                  <a:lnTo>
                    <a:pt x="181" y="69"/>
                  </a:lnTo>
                  <a:lnTo>
                    <a:pt x="163" y="46"/>
                  </a:lnTo>
                  <a:lnTo>
                    <a:pt x="139" y="25"/>
                  </a:lnTo>
                  <a:lnTo>
                    <a:pt x="107" y="9"/>
                  </a:lnTo>
                  <a:lnTo>
                    <a:pt x="68" y="0"/>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13" name="Freeform 344">
              <a:extLst>
                <a:ext uri="{FF2B5EF4-FFF2-40B4-BE49-F238E27FC236}">
                  <a16:creationId xmlns:a16="http://schemas.microsoft.com/office/drawing/2014/main" xmlns="" id="{20A0FEE6-EBFB-4917-ADB5-99AAF0C06BD2}"/>
                </a:ext>
              </a:extLst>
            </p:cNvPr>
            <p:cNvSpPr>
              <a:spLocks/>
            </p:cNvSpPr>
            <p:nvPr/>
          </p:nvSpPr>
          <p:spPr bwMode="auto">
            <a:xfrm>
              <a:off x="2703" y="1147"/>
              <a:ext cx="15" cy="15"/>
            </a:xfrm>
            <a:custGeom>
              <a:avLst/>
              <a:gdLst>
                <a:gd name="T0" fmla="*/ 1 w 29"/>
                <a:gd name="T1" fmla="*/ 0 h 31"/>
                <a:gd name="T2" fmla="*/ 1 w 29"/>
                <a:gd name="T3" fmla="*/ 0 h 31"/>
                <a:gd name="T4" fmla="*/ 1 w 29"/>
                <a:gd name="T5" fmla="*/ 0 h 31"/>
                <a:gd name="T6" fmla="*/ 1 w 29"/>
                <a:gd name="T7" fmla="*/ 0 h 31"/>
                <a:gd name="T8" fmla="*/ 1 w 29"/>
                <a:gd name="T9" fmla="*/ 0 h 31"/>
                <a:gd name="T10" fmla="*/ 1 w 29"/>
                <a:gd name="T11" fmla="*/ 0 h 31"/>
                <a:gd name="T12" fmla="*/ 1 w 29"/>
                <a:gd name="T13" fmla="*/ 0 h 31"/>
                <a:gd name="T14" fmla="*/ 1 w 29"/>
                <a:gd name="T15" fmla="*/ 0 h 31"/>
                <a:gd name="T16" fmla="*/ 0 w 29"/>
                <a:gd name="T17" fmla="*/ 0 h 31"/>
                <a:gd name="T18" fmla="*/ 1 w 29"/>
                <a:gd name="T19" fmla="*/ 0 h 31"/>
                <a:gd name="T20" fmla="*/ 1 w 29"/>
                <a:gd name="T21" fmla="*/ 0 h 31"/>
                <a:gd name="T22" fmla="*/ 1 w 29"/>
                <a:gd name="T23" fmla="*/ 0 h 31"/>
                <a:gd name="T24" fmla="*/ 1 w 29"/>
                <a:gd name="T25" fmla="*/ 0 h 31"/>
                <a:gd name="T26" fmla="*/ 1 w 29"/>
                <a:gd name="T27" fmla="*/ 0 h 31"/>
                <a:gd name="T28" fmla="*/ 1 w 29"/>
                <a:gd name="T29" fmla="*/ 0 h 31"/>
                <a:gd name="T30" fmla="*/ 1 w 29"/>
                <a:gd name="T31" fmla="*/ 0 h 31"/>
                <a:gd name="T32" fmla="*/ 1 w 29"/>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31">
                  <a:moveTo>
                    <a:pt x="29" y="20"/>
                  </a:moveTo>
                  <a:lnTo>
                    <a:pt x="27" y="26"/>
                  </a:lnTo>
                  <a:lnTo>
                    <a:pt x="23" y="30"/>
                  </a:lnTo>
                  <a:lnTo>
                    <a:pt x="19" y="31"/>
                  </a:lnTo>
                  <a:lnTo>
                    <a:pt x="13" y="30"/>
                  </a:lnTo>
                  <a:lnTo>
                    <a:pt x="7" y="28"/>
                  </a:lnTo>
                  <a:lnTo>
                    <a:pt x="4" y="25"/>
                  </a:lnTo>
                  <a:lnTo>
                    <a:pt x="2" y="20"/>
                  </a:lnTo>
                  <a:lnTo>
                    <a:pt x="0" y="14"/>
                  </a:lnTo>
                  <a:lnTo>
                    <a:pt x="3" y="8"/>
                  </a:lnTo>
                  <a:lnTo>
                    <a:pt x="6" y="4"/>
                  </a:lnTo>
                  <a:lnTo>
                    <a:pt x="11" y="1"/>
                  </a:lnTo>
                  <a:lnTo>
                    <a:pt x="15" y="0"/>
                  </a:lnTo>
                  <a:lnTo>
                    <a:pt x="20" y="3"/>
                  </a:lnTo>
                  <a:lnTo>
                    <a:pt x="26" y="7"/>
                  </a:lnTo>
                  <a:lnTo>
                    <a:pt x="29" y="14"/>
                  </a:lnTo>
                  <a:lnTo>
                    <a:pt x="29" y="20"/>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14" name="Freeform 345">
              <a:extLst>
                <a:ext uri="{FF2B5EF4-FFF2-40B4-BE49-F238E27FC236}">
                  <a16:creationId xmlns:a16="http://schemas.microsoft.com/office/drawing/2014/main" xmlns="" id="{652DEDB4-F3B0-4A06-80DB-C45DDCA693B4}"/>
                </a:ext>
              </a:extLst>
            </p:cNvPr>
            <p:cNvSpPr>
              <a:spLocks/>
            </p:cNvSpPr>
            <p:nvPr/>
          </p:nvSpPr>
          <p:spPr bwMode="auto">
            <a:xfrm>
              <a:off x="2675" y="1122"/>
              <a:ext cx="16" cy="16"/>
            </a:xfrm>
            <a:custGeom>
              <a:avLst/>
              <a:gdLst>
                <a:gd name="T0" fmla="*/ 1 w 31"/>
                <a:gd name="T1" fmla="*/ 1 h 31"/>
                <a:gd name="T2" fmla="*/ 1 w 31"/>
                <a:gd name="T3" fmla="*/ 1 h 31"/>
                <a:gd name="T4" fmla="*/ 1 w 31"/>
                <a:gd name="T5" fmla="*/ 1 h 31"/>
                <a:gd name="T6" fmla="*/ 1 w 31"/>
                <a:gd name="T7" fmla="*/ 1 h 31"/>
                <a:gd name="T8" fmla="*/ 1 w 31"/>
                <a:gd name="T9" fmla="*/ 1 h 31"/>
                <a:gd name="T10" fmla="*/ 0 w 31"/>
                <a:gd name="T11" fmla="*/ 1 h 31"/>
                <a:gd name="T12" fmla="*/ 0 w 31"/>
                <a:gd name="T13" fmla="*/ 1 h 31"/>
                <a:gd name="T14" fmla="*/ 1 w 31"/>
                <a:gd name="T15" fmla="*/ 1 h 31"/>
                <a:gd name="T16" fmla="*/ 1 w 31"/>
                <a:gd name="T17" fmla="*/ 1 h 31"/>
                <a:gd name="T18" fmla="*/ 1 w 31"/>
                <a:gd name="T19" fmla="*/ 0 h 31"/>
                <a:gd name="T20" fmla="*/ 1 w 31"/>
                <a:gd name="T21" fmla="*/ 0 h 31"/>
                <a:gd name="T22" fmla="*/ 1 w 31"/>
                <a:gd name="T23" fmla="*/ 1 h 31"/>
                <a:gd name="T24" fmla="*/ 1 w 31"/>
                <a:gd name="T25" fmla="*/ 1 h 31"/>
                <a:gd name="T26" fmla="*/ 1 w 31"/>
                <a:gd name="T27" fmla="*/ 1 h 31"/>
                <a:gd name="T28" fmla="*/ 1 w 31"/>
                <a:gd name="T29" fmla="*/ 1 h 31"/>
                <a:gd name="T30" fmla="*/ 1 w 31"/>
                <a:gd name="T31" fmla="*/ 1 h 31"/>
                <a:gd name="T32" fmla="*/ 1 w 31"/>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31">
                  <a:moveTo>
                    <a:pt x="28" y="29"/>
                  </a:moveTo>
                  <a:lnTo>
                    <a:pt x="22" y="31"/>
                  </a:lnTo>
                  <a:lnTo>
                    <a:pt x="15" y="31"/>
                  </a:lnTo>
                  <a:lnTo>
                    <a:pt x="7" y="29"/>
                  </a:lnTo>
                  <a:lnTo>
                    <a:pt x="2" y="25"/>
                  </a:lnTo>
                  <a:lnTo>
                    <a:pt x="0" y="20"/>
                  </a:lnTo>
                  <a:lnTo>
                    <a:pt x="0" y="14"/>
                  </a:lnTo>
                  <a:lnTo>
                    <a:pt x="2" y="7"/>
                  </a:lnTo>
                  <a:lnTo>
                    <a:pt x="5" y="2"/>
                  </a:lnTo>
                  <a:lnTo>
                    <a:pt x="10" y="0"/>
                  </a:lnTo>
                  <a:lnTo>
                    <a:pt x="17" y="0"/>
                  </a:lnTo>
                  <a:lnTo>
                    <a:pt x="24" y="3"/>
                  </a:lnTo>
                  <a:lnTo>
                    <a:pt x="28" y="8"/>
                  </a:lnTo>
                  <a:lnTo>
                    <a:pt x="30" y="14"/>
                  </a:lnTo>
                  <a:lnTo>
                    <a:pt x="31" y="20"/>
                  </a:lnTo>
                  <a:lnTo>
                    <a:pt x="31" y="24"/>
                  </a:lnTo>
                  <a:lnTo>
                    <a:pt x="28" y="29"/>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15" name="Freeform 346">
              <a:extLst>
                <a:ext uri="{FF2B5EF4-FFF2-40B4-BE49-F238E27FC236}">
                  <a16:creationId xmlns:a16="http://schemas.microsoft.com/office/drawing/2014/main" xmlns="" id="{B023BD73-B4B1-449C-A507-F7CE9A7B32D4}"/>
                </a:ext>
              </a:extLst>
            </p:cNvPr>
            <p:cNvSpPr>
              <a:spLocks/>
            </p:cNvSpPr>
            <p:nvPr/>
          </p:nvSpPr>
          <p:spPr bwMode="auto">
            <a:xfrm>
              <a:off x="2712" y="1107"/>
              <a:ext cx="16" cy="17"/>
            </a:xfrm>
            <a:custGeom>
              <a:avLst/>
              <a:gdLst>
                <a:gd name="T0" fmla="*/ 1 w 31"/>
                <a:gd name="T1" fmla="*/ 1 h 32"/>
                <a:gd name="T2" fmla="*/ 1 w 31"/>
                <a:gd name="T3" fmla="*/ 2 h 32"/>
                <a:gd name="T4" fmla="*/ 1 w 31"/>
                <a:gd name="T5" fmla="*/ 2 h 32"/>
                <a:gd name="T6" fmla="*/ 1 w 31"/>
                <a:gd name="T7" fmla="*/ 2 h 32"/>
                <a:gd name="T8" fmla="*/ 1 w 31"/>
                <a:gd name="T9" fmla="*/ 1 h 32"/>
                <a:gd name="T10" fmla="*/ 0 w 31"/>
                <a:gd name="T11" fmla="*/ 1 h 32"/>
                <a:gd name="T12" fmla="*/ 1 w 31"/>
                <a:gd name="T13" fmla="*/ 1 h 32"/>
                <a:gd name="T14" fmla="*/ 1 w 31"/>
                <a:gd name="T15" fmla="*/ 1 h 32"/>
                <a:gd name="T16" fmla="*/ 1 w 31"/>
                <a:gd name="T17" fmla="*/ 1 h 32"/>
                <a:gd name="T18" fmla="*/ 1 w 31"/>
                <a:gd name="T19" fmla="*/ 1 h 32"/>
                <a:gd name="T20" fmla="*/ 1 w 31"/>
                <a:gd name="T21" fmla="*/ 0 h 32"/>
                <a:gd name="T22" fmla="*/ 1 w 31"/>
                <a:gd name="T23" fmla="*/ 1 h 32"/>
                <a:gd name="T24" fmla="*/ 1 w 31"/>
                <a:gd name="T25" fmla="*/ 1 h 32"/>
                <a:gd name="T26" fmla="*/ 1 w 31"/>
                <a:gd name="T27" fmla="*/ 1 h 32"/>
                <a:gd name="T28" fmla="*/ 1 w 31"/>
                <a:gd name="T29" fmla="*/ 1 h 32"/>
                <a:gd name="T30" fmla="*/ 1 w 31"/>
                <a:gd name="T31" fmla="*/ 1 h 32"/>
                <a:gd name="T32" fmla="*/ 1 w 31"/>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32">
                  <a:moveTo>
                    <a:pt x="27" y="28"/>
                  </a:moveTo>
                  <a:lnTo>
                    <a:pt x="23" y="31"/>
                  </a:lnTo>
                  <a:lnTo>
                    <a:pt x="16" y="32"/>
                  </a:lnTo>
                  <a:lnTo>
                    <a:pt x="9" y="32"/>
                  </a:lnTo>
                  <a:lnTo>
                    <a:pt x="3" y="28"/>
                  </a:lnTo>
                  <a:lnTo>
                    <a:pt x="0" y="21"/>
                  </a:lnTo>
                  <a:lnTo>
                    <a:pt x="1" y="14"/>
                  </a:lnTo>
                  <a:lnTo>
                    <a:pt x="3" y="8"/>
                  </a:lnTo>
                  <a:lnTo>
                    <a:pt x="8" y="3"/>
                  </a:lnTo>
                  <a:lnTo>
                    <a:pt x="12" y="1"/>
                  </a:lnTo>
                  <a:lnTo>
                    <a:pt x="18" y="0"/>
                  </a:lnTo>
                  <a:lnTo>
                    <a:pt x="24" y="1"/>
                  </a:lnTo>
                  <a:lnTo>
                    <a:pt x="29" y="5"/>
                  </a:lnTo>
                  <a:lnTo>
                    <a:pt x="31" y="10"/>
                  </a:lnTo>
                  <a:lnTo>
                    <a:pt x="31" y="17"/>
                  </a:lnTo>
                  <a:lnTo>
                    <a:pt x="30" y="23"/>
                  </a:lnTo>
                  <a:lnTo>
                    <a:pt x="27" y="28"/>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16" name="Freeform 347">
              <a:extLst>
                <a:ext uri="{FF2B5EF4-FFF2-40B4-BE49-F238E27FC236}">
                  <a16:creationId xmlns:a16="http://schemas.microsoft.com/office/drawing/2014/main" xmlns="" id="{8AC07621-F485-4A47-86EB-60CB0D951990}"/>
                </a:ext>
              </a:extLst>
            </p:cNvPr>
            <p:cNvSpPr>
              <a:spLocks/>
            </p:cNvSpPr>
            <p:nvPr/>
          </p:nvSpPr>
          <p:spPr bwMode="auto">
            <a:xfrm>
              <a:off x="2735" y="1130"/>
              <a:ext cx="16" cy="16"/>
            </a:xfrm>
            <a:custGeom>
              <a:avLst/>
              <a:gdLst>
                <a:gd name="T0" fmla="*/ 1 w 31"/>
                <a:gd name="T1" fmla="*/ 1 h 31"/>
                <a:gd name="T2" fmla="*/ 1 w 31"/>
                <a:gd name="T3" fmla="*/ 1 h 31"/>
                <a:gd name="T4" fmla="*/ 1 w 31"/>
                <a:gd name="T5" fmla="*/ 1 h 31"/>
                <a:gd name="T6" fmla="*/ 1 w 31"/>
                <a:gd name="T7" fmla="*/ 1 h 31"/>
                <a:gd name="T8" fmla="*/ 1 w 31"/>
                <a:gd name="T9" fmla="*/ 1 h 31"/>
                <a:gd name="T10" fmla="*/ 1 w 31"/>
                <a:gd name="T11" fmla="*/ 1 h 31"/>
                <a:gd name="T12" fmla="*/ 1 w 31"/>
                <a:gd name="T13" fmla="*/ 1 h 31"/>
                <a:gd name="T14" fmla="*/ 1 w 31"/>
                <a:gd name="T15" fmla="*/ 0 h 31"/>
                <a:gd name="T16" fmla="*/ 1 w 31"/>
                <a:gd name="T17" fmla="*/ 1 h 31"/>
                <a:gd name="T18" fmla="*/ 1 w 31"/>
                <a:gd name="T19" fmla="*/ 1 h 31"/>
                <a:gd name="T20" fmla="*/ 0 w 31"/>
                <a:gd name="T21" fmla="*/ 1 h 31"/>
                <a:gd name="T22" fmla="*/ 0 w 31"/>
                <a:gd name="T23" fmla="*/ 1 h 31"/>
                <a:gd name="T24" fmla="*/ 0 w 31"/>
                <a:gd name="T25" fmla="*/ 1 h 31"/>
                <a:gd name="T26" fmla="*/ 1 w 31"/>
                <a:gd name="T27" fmla="*/ 1 h 31"/>
                <a:gd name="T28" fmla="*/ 1 w 31"/>
                <a:gd name="T29" fmla="*/ 1 h 31"/>
                <a:gd name="T30" fmla="*/ 1 w 31"/>
                <a:gd name="T31" fmla="*/ 1 h 31"/>
                <a:gd name="T32" fmla="*/ 1 w 31"/>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31">
                  <a:moveTo>
                    <a:pt x="24" y="31"/>
                  </a:moveTo>
                  <a:lnTo>
                    <a:pt x="29" y="26"/>
                  </a:lnTo>
                  <a:lnTo>
                    <a:pt x="31" y="19"/>
                  </a:lnTo>
                  <a:lnTo>
                    <a:pt x="31" y="13"/>
                  </a:lnTo>
                  <a:lnTo>
                    <a:pt x="30" y="7"/>
                  </a:lnTo>
                  <a:lnTo>
                    <a:pt x="25" y="3"/>
                  </a:lnTo>
                  <a:lnTo>
                    <a:pt x="18" y="1"/>
                  </a:lnTo>
                  <a:lnTo>
                    <a:pt x="10" y="0"/>
                  </a:lnTo>
                  <a:lnTo>
                    <a:pt x="4" y="2"/>
                  </a:lnTo>
                  <a:lnTo>
                    <a:pt x="1" y="6"/>
                  </a:lnTo>
                  <a:lnTo>
                    <a:pt x="0" y="10"/>
                  </a:lnTo>
                  <a:lnTo>
                    <a:pt x="0" y="16"/>
                  </a:lnTo>
                  <a:lnTo>
                    <a:pt x="0" y="21"/>
                  </a:lnTo>
                  <a:lnTo>
                    <a:pt x="3" y="25"/>
                  </a:lnTo>
                  <a:lnTo>
                    <a:pt x="10" y="29"/>
                  </a:lnTo>
                  <a:lnTo>
                    <a:pt x="18" y="31"/>
                  </a:lnTo>
                  <a:lnTo>
                    <a:pt x="24" y="3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17" name="Freeform 348">
              <a:extLst>
                <a:ext uri="{FF2B5EF4-FFF2-40B4-BE49-F238E27FC236}">
                  <a16:creationId xmlns:a16="http://schemas.microsoft.com/office/drawing/2014/main" xmlns="" id="{9A716D66-7261-41E5-8C29-41E16128648F}"/>
                </a:ext>
              </a:extLst>
            </p:cNvPr>
            <p:cNvSpPr>
              <a:spLocks/>
            </p:cNvSpPr>
            <p:nvPr/>
          </p:nvSpPr>
          <p:spPr bwMode="auto">
            <a:xfrm>
              <a:off x="2750" y="1103"/>
              <a:ext cx="14" cy="14"/>
            </a:xfrm>
            <a:custGeom>
              <a:avLst/>
              <a:gdLst>
                <a:gd name="T0" fmla="*/ 1 w 27"/>
                <a:gd name="T1" fmla="*/ 1 h 28"/>
                <a:gd name="T2" fmla="*/ 1 w 27"/>
                <a:gd name="T3" fmla="*/ 1 h 28"/>
                <a:gd name="T4" fmla="*/ 1 w 27"/>
                <a:gd name="T5" fmla="*/ 1 h 28"/>
                <a:gd name="T6" fmla="*/ 1 w 27"/>
                <a:gd name="T7" fmla="*/ 1 h 28"/>
                <a:gd name="T8" fmla="*/ 1 w 27"/>
                <a:gd name="T9" fmla="*/ 1 h 28"/>
                <a:gd name="T10" fmla="*/ 1 w 27"/>
                <a:gd name="T11" fmla="*/ 1 h 28"/>
                <a:gd name="T12" fmla="*/ 1 w 27"/>
                <a:gd name="T13" fmla="*/ 1 h 28"/>
                <a:gd name="T14" fmla="*/ 1 w 27"/>
                <a:gd name="T15" fmla="*/ 1 h 28"/>
                <a:gd name="T16" fmla="*/ 0 w 27"/>
                <a:gd name="T17" fmla="*/ 1 h 28"/>
                <a:gd name="T18" fmla="*/ 1 w 27"/>
                <a:gd name="T19" fmla="*/ 1 h 28"/>
                <a:gd name="T20" fmla="*/ 1 w 27"/>
                <a:gd name="T21" fmla="*/ 1 h 28"/>
                <a:gd name="T22" fmla="*/ 1 w 27"/>
                <a:gd name="T23" fmla="*/ 1 h 28"/>
                <a:gd name="T24" fmla="*/ 1 w 27"/>
                <a:gd name="T25" fmla="*/ 0 h 28"/>
                <a:gd name="T26" fmla="*/ 1 w 27"/>
                <a:gd name="T27" fmla="*/ 0 h 28"/>
                <a:gd name="T28" fmla="*/ 1 w 27"/>
                <a:gd name="T29" fmla="*/ 1 h 28"/>
                <a:gd name="T30" fmla="*/ 1 w 27"/>
                <a:gd name="T31" fmla="*/ 1 h 28"/>
                <a:gd name="T32" fmla="*/ 1 w 27"/>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28">
                  <a:moveTo>
                    <a:pt x="27" y="11"/>
                  </a:moveTo>
                  <a:lnTo>
                    <a:pt x="27" y="16"/>
                  </a:lnTo>
                  <a:lnTo>
                    <a:pt x="26" y="21"/>
                  </a:lnTo>
                  <a:lnTo>
                    <a:pt x="23" y="25"/>
                  </a:lnTo>
                  <a:lnTo>
                    <a:pt x="16" y="28"/>
                  </a:lnTo>
                  <a:lnTo>
                    <a:pt x="9" y="28"/>
                  </a:lnTo>
                  <a:lnTo>
                    <a:pt x="4" y="25"/>
                  </a:lnTo>
                  <a:lnTo>
                    <a:pt x="1" y="22"/>
                  </a:lnTo>
                  <a:lnTo>
                    <a:pt x="0" y="17"/>
                  </a:lnTo>
                  <a:lnTo>
                    <a:pt x="1" y="13"/>
                  </a:lnTo>
                  <a:lnTo>
                    <a:pt x="3" y="7"/>
                  </a:lnTo>
                  <a:lnTo>
                    <a:pt x="8" y="2"/>
                  </a:lnTo>
                  <a:lnTo>
                    <a:pt x="11" y="0"/>
                  </a:lnTo>
                  <a:lnTo>
                    <a:pt x="16" y="0"/>
                  </a:lnTo>
                  <a:lnTo>
                    <a:pt x="22" y="3"/>
                  </a:lnTo>
                  <a:lnTo>
                    <a:pt x="26" y="7"/>
                  </a:lnTo>
                  <a:lnTo>
                    <a:pt x="27" y="1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18" name="Freeform 349">
              <a:extLst>
                <a:ext uri="{FF2B5EF4-FFF2-40B4-BE49-F238E27FC236}">
                  <a16:creationId xmlns:a16="http://schemas.microsoft.com/office/drawing/2014/main" xmlns="" id="{225AEDF5-8647-4E2E-956B-041C4794E69F}"/>
                </a:ext>
              </a:extLst>
            </p:cNvPr>
            <p:cNvSpPr>
              <a:spLocks/>
            </p:cNvSpPr>
            <p:nvPr/>
          </p:nvSpPr>
          <p:spPr bwMode="auto">
            <a:xfrm>
              <a:off x="2730" y="1078"/>
              <a:ext cx="12" cy="15"/>
            </a:xfrm>
            <a:custGeom>
              <a:avLst/>
              <a:gdLst>
                <a:gd name="T0" fmla="*/ 0 w 25"/>
                <a:gd name="T1" fmla="*/ 0 h 31"/>
                <a:gd name="T2" fmla="*/ 0 w 25"/>
                <a:gd name="T3" fmla="*/ 0 h 31"/>
                <a:gd name="T4" fmla="*/ 0 w 25"/>
                <a:gd name="T5" fmla="*/ 0 h 31"/>
                <a:gd name="T6" fmla="*/ 0 w 25"/>
                <a:gd name="T7" fmla="*/ 0 h 31"/>
                <a:gd name="T8" fmla="*/ 0 w 25"/>
                <a:gd name="T9" fmla="*/ 0 h 31"/>
                <a:gd name="T10" fmla="*/ 0 w 25"/>
                <a:gd name="T11" fmla="*/ 0 h 31"/>
                <a:gd name="T12" fmla="*/ 0 w 25"/>
                <a:gd name="T13" fmla="*/ 0 h 31"/>
                <a:gd name="T14" fmla="*/ 0 w 25"/>
                <a:gd name="T15" fmla="*/ 0 h 31"/>
                <a:gd name="T16" fmla="*/ 0 w 25"/>
                <a:gd name="T17" fmla="*/ 0 h 31"/>
                <a:gd name="T18" fmla="*/ 0 w 25"/>
                <a:gd name="T19" fmla="*/ 0 h 31"/>
                <a:gd name="T20" fmla="*/ 0 w 25"/>
                <a:gd name="T21" fmla="*/ 0 h 31"/>
                <a:gd name="T22" fmla="*/ 0 w 25"/>
                <a:gd name="T23" fmla="*/ 0 h 31"/>
                <a:gd name="T24" fmla="*/ 0 w 25"/>
                <a:gd name="T25" fmla="*/ 0 h 31"/>
                <a:gd name="T26" fmla="*/ 0 w 25"/>
                <a:gd name="T27" fmla="*/ 0 h 31"/>
                <a:gd name="T28" fmla="*/ 0 w 25"/>
                <a:gd name="T29" fmla="*/ 0 h 31"/>
                <a:gd name="T30" fmla="*/ 0 w 25"/>
                <a:gd name="T31" fmla="*/ 0 h 31"/>
                <a:gd name="T32" fmla="*/ 0 w 25"/>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5" h="31">
                  <a:moveTo>
                    <a:pt x="18" y="0"/>
                  </a:moveTo>
                  <a:lnTo>
                    <a:pt x="22" y="2"/>
                  </a:lnTo>
                  <a:lnTo>
                    <a:pt x="25" y="6"/>
                  </a:lnTo>
                  <a:lnTo>
                    <a:pt x="25" y="12"/>
                  </a:lnTo>
                  <a:lnTo>
                    <a:pt x="25" y="18"/>
                  </a:lnTo>
                  <a:lnTo>
                    <a:pt x="21" y="24"/>
                  </a:lnTo>
                  <a:lnTo>
                    <a:pt x="16" y="28"/>
                  </a:lnTo>
                  <a:lnTo>
                    <a:pt x="12" y="30"/>
                  </a:lnTo>
                  <a:lnTo>
                    <a:pt x="7" y="31"/>
                  </a:lnTo>
                  <a:lnTo>
                    <a:pt x="4" y="30"/>
                  </a:lnTo>
                  <a:lnTo>
                    <a:pt x="1" y="25"/>
                  </a:lnTo>
                  <a:lnTo>
                    <a:pt x="0" y="20"/>
                  </a:lnTo>
                  <a:lnTo>
                    <a:pt x="0" y="14"/>
                  </a:lnTo>
                  <a:lnTo>
                    <a:pt x="3" y="9"/>
                  </a:lnTo>
                  <a:lnTo>
                    <a:pt x="6" y="5"/>
                  </a:lnTo>
                  <a:lnTo>
                    <a:pt x="12" y="1"/>
                  </a:lnTo>
                  <a:lnTo>
                    <a:pt x="18" y="0"/>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19" name="Freeform 350">
              <a:extLst>
                <a:ext uri="{FF2B5EF4-FFF2-40B4-BE49-F238E27FC236}">
                  <a16:creationId xmlns:a16="http://schemas.microsoft.com/office/drawing/2014/main" xmlns="" id="{F3DFC736-B8D3-4D09-9E0E-A849A7EDB23B}"/>
                </a:ext>
              </a:extLst>
            </p:cNvPr>
            <p:cNvSpPr>
              <a:spLocks/>
            </p:cNvSpPr>
            <p:nvPr/>
          </p:nvSpPr>
          <p:spPr bwMode="auto">
            <a:xfrm>
              <a:off x="2704" y="1088"/>
              <a:ext cx="15" cy="17"/>
            </a:xfrm>
            <a:custGeom>
              <a:avLst/>
              <a:gdLst>
                <a:gd name="T0" fmla="*/ 1 w 30"/>
                <a:gd name="T1" fmla="*/ 1 h 33"/>
                <a:gd name="T2" fmla="*/ 1 w 30"/>
                <a:gd name="T3" fmla="*/ 1 h 33"/>
                <a:gd name="T4" fmla="*/ 1 w 30"/>
                <a:gd name="T5" fmla="*/ 1 h 33"/>
                <a:gd name="T6" fmla="*/ 1 w 30"/>
                <a:gd name="T7" fmla="*/ 1 h 33"/>
                <a:gd name="T8" fmla="*/ 1 w 30"/>
                <a:gd name="T9" fmla="*/ 2 h 33"/>
                <a:gd name="T10" fmla="*/ 1 w 30"/>
                <a:gd name="T11" fmla="*/ 1 h 33"/>
                <a:gd name="T12" fmla="*/ 0 w 30"/>
                <a:gd name="T13" fmla="*/ 1 h 33"/>
                <a:gd name="T14" fmla="*/ 0 w 30"/>
                <a:gd name="T15" fmla="*/ 1 h 33"/>
                <a:gd name="T16" fmla="*/ 1 w 30"/>
                <a:gd name="T17" fmla="*/ 1 h 33"/>
                <a:gd name="T18" fmla="*/ 1 w 30"/>
                <a:gd name="T19" fmla="*/ 1 h 33"/>
                <a:gd name="T20" fmla="*/ 1 w 30"/>
                <a:gd name="T21" fmla="*/ 1 h 33"/>
                <a:gd name="T22" fmla="*/ 1 w 30"/>
                <a:gd name="T23" fmla="*/ 1 h 33"/>
                <a:gd name="T24" fmla="*/ 1 w 30"/>
                <a:gd name="T25" fmla="*/ 0 h 33"/>
                <a:gd name="T26" fmla="*/ 1 w 30"/>
                <a:gd name="T27" fmla="*/ 1 h 33"/>
                <a:gd name="T28" fmla="*/ 1 w 30"/>
                <a:gd name="T29" fmla="*/ 1 h 33"/>
                <a:gd name="T30" fmla="*/ 1 w 30"/>
                <a:gd name="T31" fmla="*/ 1 h 33"/>
                <a:gd name="T32" fmla="*/ 1 w 30"/>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0" h="33">
                  <a:moveTo>
                    <a:pt x="27" y="17"/>
                  </a:moveTo>
                  <a:lnTo>
                    <a:pt x="24" y="23"/>
                  </a:lnTo>
                  <a:lnTo>
                    <a:pt x="20" y="29"/>
                  </a:lnTo>
                  <a:lnTo>
                    <a:pt x="16" y="32"/>
                  </a:lnTo>
                  <a:lnTo>
                    <a:pt x="9" y="33"/>
                  </a:lnTo>
                  <a:lnTo>
                    <a:pt x="3" y="31"/>
                  </a:lnTo>
                  <a:lnTo>
                    <a:pt x="0" y="28"/>
                  </a:lnTo>
                  <a:lnTo>
                    <a:pt x="0" y="22"/>
                  </a:lnTo>
                  <a:lnTo>
                    <a:pt x="1" y="15"/>
                  </a:lnTo>
                  <a:lnTo>
                    <a:pt x="4" y="9"/>
                  </a:lnTo>
                  <a:lnTo>
                    <a:pt x="10" y="3"/>
                  </a:lnTo>
                  <a:lnTo>
                    <a:pt x="16" y="1"/>
                  </a:lnTo>
                  <a:lnTo>
                    <a:pt x="22" y="0"/>
                  </a:lnTo>
                  <a:lnTo>
                    <a:pt x="25" y="1"/>
                  </a:lnTo>
                  <a:lnTo>
                    <a:pt x="28" y="6"/>
                  </a:lnTo>
                  <a:lnTo>
                    <a:pt x="30" y="11"/>
                  </a:lnTo>
                  <a:lnTo>
                    <a:pt x="27" y="17"/>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20" name="Freeform 351">
              <a:extLst>
                <a:ext uri="{FF2B5EF4-FFF2-40B4-BE49-F238E27FC236}">
                  <a16:creationId xmlns:a16="http://schemas.microsoft.com/office/drawing/2014/main" xmlns="" id="{509635F7-3C6B-44D8-B690-47FB29FE43FC}"/>
                </a:ext>
              </a:extLst>
            </p:cNvPr>
            <p:cNvSpPr>
              <a:spLocks/>
            </p:cNvSpPr>
            <p:nvPr/>
          </p:nvSpPr>
          <p:spPr bwMode="auto">
            <a:xfrm>
              <a:off x="2686" y="1086"/>
              <a:ext cx="15" cy="14"/>
            </a:xfrm>
            <a:custGeom>
              <a:avLst/>
              <a:gdLst>
                <a:gd name="T0" fmla="*/ 1 w 29"/>
                <a:gd name="T1" fmla="*/ 0 h 29"/>
                <a:gd name="T2" fmla="*/ 1 w 29"/>
                <a:gd name="T3" fmla="*/ 0 h 29"/>
                <a:gd name="T4" fmla="*/ 0 w 29"/>
                <a:gd name="T5" fmla="*/ 0 h 29"/>
                <a:gd name="T6" fmla="*/ 0 w 29"/>
                <a:gd name="T7" fmla="*/ 0 h 29"/>
                <a:gd name="T8" fmla="*/ 1 w 29"/>
                <a:gd name="T9" fmla="*/ 0 h 29"/>
                <a:gd name="T10" fmla="*/ 1 w 29"/>
                <a:gd name="T11" fmla="*/ 0 h 29"/>
                <a:gd name="T12" fmla="*/ 1 w 29"/>
                <a:gd name="T13" fmla="*/ 0 h 29"/>
                <a:gd name="T14" fmla="*/ 1 w 29"/>
                <a:gd name="T15" fmla="*/ 0 h 29"/>
                <a:gd name="T16" fmla="*/ 1 w 29"/>
                <a:gd name="T17" fmla="*/ 0 h 29"/>
                <a:gd name="T18" fmla="*/ 1 w 29"/>
                <a:gd name="T19" fmla="*/ 0 h 29"/>
                <a:gd name="T20" fmla="*/ 1 w 29"/>
                <a:gd name="T21" fmla="*/ 0 h 29"/>
                <a:gd name="T22" fmla="*/ 1 w 29"/>
                <a:gd name="T23" fmla="*/ 0 h 29"/>
                <a:gd name="T24" fmla="*/ 1 w 29"/>
                <a:gd name="T25" fmla="*/ 0 h 29"/>
                <a:gd name="T26" fmla="*/ 1 w 29"/>
                <a:gd name="T27" fmla="*/ 0 h 29"/>
                <a:gd name="T28" fmla="*/ 1 w 29"/>
                <a:gd name="T29" fmla="*/ 0 h 29"/>
                <a:gd name="T30" fmla="*/ 1 w 29"/>
                <a:gd name="T31" fmla="*/ 0 h 29"/>
                <a:gd name="T32" fmla="*/ 1 w 29"/>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29">
                  <a:moveTo>
                    <a:pt x="5" y="26"/>
                  </a:moveTo>
                  <a:lnTo>
                    <a:pt x="1" y="22"/>
                  </a:lnTo>
                  <a:lnTo>
                    <a:pt x="0" y="17"/>
                  </a:lnTo>
                  <a:lnTo>
                    <a:pt x="0" y="13"/>
                  </a:lnTo>
                  <a:lnTo>
                    <a:pt x="2" y="8"/>
                  </a:lnTo>
                  <a:lnTo>
                    <a:pt x="7" y="5"/>
                  </a:lnTo>
                  <a:lnTo>
                    <a:pt x="12" y="1"/>
                  </a:lnTo>
                  <a:lnTo>
                    <a:pt x="16" y="0"/>
                  </a:lnTo>
                  <a:lnTo>
                    <a:pt x="21" y="1"/>
                  </a:lnTo>
                  <a:lnTo>
                    <a:pt x="25" y="4"/>
                  </a:lnTo>
                  <a:lnTo>
                    <a:pt x="28" y="8"/>
                  </a:lnTo>
                  <a:lnTo>
                    <a:pt x="29" y="14"/>
                  </a:lnTo>
                  <a:lnTo>
                    <a:pt x="28" y="19"/>
                  </a:lnTo>
                  <a:lnTo>
                    <a:pt x="23" y="23"/>
                  </a:lnTo>
                  <a:lnTo>
                    <a:pt x="18" y="28"/>
                  </a:lnTo>
                  <a:lnTo>
                    <a:pt x="12" y="29"/>
                  </a:lnTo>
                  <a:lnTo>
                    <a:pt x="5" y="2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21" name="Freeform 352">
              <a:extLst>
                <a:ext uri="{FF2B5EF4-FFF2-40B4-BE49-F238E27FC236}">
                  <a16:creationId xmlns:a16="http://schemas.microsoft.com/office/drawing/2014/main" xmlns="" id="{8C0C232A-72FF-458E-BDCF-85070A15C19F}"/>
                </a:ext>
              </a:extLst>
            </p:cNvPr>
            <p:cNvSpPr>
              <a:spLocks/>
            </p:cNvSpPr>
            <p:nvPr/>
          </p:nvSpPr>
          <p:spPr bwMode="auto">
            <a:xfrm>
              <a:off x="2745" y="1012"/>
              <a:ext cx="123" cy="79"/>
            </a:xfrm>
            <a:custGeom>
              <a:avLst/>
              <a:gdLst>
                <a:gd name="T0" fmla="*/ 0 w 247"/>
                <a:gd name="T1" fmla="*/ 4 h 159"/>
                <a:gd name="T2" fmla="*/ 0 w 247"/>
                <a:gd name="T3" fmla="*/ 4 h 159"/>
                <a:gd name="T4" fmla="*/ 0 w 247"/>
                <a:gd name="T5" fmla="*/ 4 h 159"/>
                <a:gd name="T6" fmla="*/ 0 w 247"/>
                <a:gd name="T7" fmla="*/ 4 h 159"/>
                <a:gd name="T8" fmla="*/ 1 w 247"/>
                <a:gd name="T9" fmla="*/ 4 h 159"/>
                <a:gd name="T10" fmla="*/ 2 w 247"/>
                <a:gd name="T11" fmla="*/ 4 h 159"/>
                <a:gd name="T12" fmla="*/ 4 w 247"/>
                <a:gd name="T13" fmla="*/ 4 h 159"/>
                <a:gd name="T14" fmla="*/ 4 w 247"/>
                <a:gd name="T15" fmla="*/ 4 h 159"/>
                <a:gd name="T16" fmla="*/ 3 w 247"/>
                <a:gd name="T17" fmla="*/ 4 h 159"/>
                <a:gd name="T18" fmla="*/ 2 w 247"/>
                <a:gd name="T19" fmla="*/ 4 h 159"/>
                <a:gd name="T20" fmla="*/ 1 w 247"/>
                <a:gd name="T21" fmla="*/ 3 h 159"/>
                <a:gd name="T22" fmla="*/ 1 w 247"/>
                <a:gd name="T23" fmla="*/ 3 h 159"/>
                <a:gd name="T24" fmla="*/ 1 w 247"/>
                <a:gd name="T25" fmla="*/ 3 h 159"/>
                <a:gd name="T26" fmla="*/ 2 w 247"/>
                <a:gd name="T27" fmla="*/ 3 h 159"/>
                <a:gd name="T28" fmla="*/ 3 w 247"/>
                <a:gd name="T29" fmla="*/ 3 h 159"/>
                <a:gd name="T30" fmla="*/ 4 w 247"/>
                <a:gd name="T31" fmla="*/ 3 h 159"/>
                <a:gd name="T32" fmla="*/ 5 w 247"/>
                <a:gd name="T33" fmla="*/ 3 h 159"/>
                <a:gd name="T34" fmla="*/ 5 w 247"/>
                <a:gd name="T35" fmla="*/ 3 h 159"/>
                <a:gd name="T36" fmla="*/ 4 w 247"/>
                <a:gd name="T37" fmla="*/ 3 h 159"/>
                <a:gd name="T38" fmla="*/ 3 w 247"/>
                <a:gd name="T39" fmla="*/ 3 h 159"/>
                <a:gd name="T40" fmla="*/ 3 w 247"/>
                <a:gd name="T41" fmla="*/ 3 h 159"/>
                <a:gd name="T42" fmla="*/ 2 w 247"/>
                <a:gd name="T43" fmla="*/ 2 h 159"/>
                <a:gd name="T44" fmla="*/ 3 w 247"/>
                <a:gd name="T45" fmla="*/ 2 h 159"/>
                <a:gd name="T46" fmla="*/ 3 w 247"/>
                <a:gd name="T47" fmla="*/ 2 h 159"/>
                <a:gd name="T48" fmla="*/ 4 w 247"/>
                <a:gd name="T49" fmla="*/ 2 h 159"/>
                <a:gd name="T50" fmla="*/ 4 w 247"/>
                <a:gd name="T51" fmla="*/ 2 h 159"/>
                <a:gd name="T52" fmla="*/ 5 w 247"/>
                <a:gd name="T53" fmla="*/ 2 h 159"/>
                <a:gd name="T54" fmla="*/ 6 w 247"/>
                <a:gd name="T55" fmla="*/ 3 h 159"/>
                <a:gd name="T56" fmla="*/ 5 w 247"/>
                <a:gd name="T57" fmla="*/ 2 h 159"/>
                <a:gd name="T58" fmla="*/ 5 w 247"/>
                <a:gd name="T59" fmla="*/ 2 h 159"/>
                <a:gd name="T60" fmla="*/ 4 w 247"/>
                <a:gd name="T61" fmla="*/ 2 h 159"/>
                <a:gd name="T62" fmla="*/ 5 w 247"/>
                <a:gd name="T63" fmla="*/ 2 h 159"/>
                <a:gd name="T64" fmla="*/ 7 w 247"/>
                <a:gd name="T65" fmla="*/ 1 h 159"/>
                <a:gd name="T66" fmla="*/ 7 w 247"/>
                <a:gd name="T67" fmla="*/ 1 h 159"/>
                <a:gd name="T68" fmla="*/ 7 w 247"/>
                <a:gd name="T69" fmla="*/ 1 h 159"/>
                <a:gd name="T70" fmla="*/ 6 w 247"/>
                <a:gd name="T71" fmla="*/ 1 h 159"/>
                <a:gd name="T72" fmla="*/ 5 w 247"/>
                <a:gd name="T73" fmla="*/ 1 h 159"/>
                <a:gd name="T74" fmla="*/ 4 w 247"/>
                <a:gd name="T75" fmla="*/ 1 h 159"/>
                <a:gd name="T76" fmla="*/ 5 w 247"/>
                <a:gd name="T77" fmla="*/ 0 h 159"/>
                <a:gd name="T78" fmla="*/ 5 w 247"/>
                <a:gd name="T79" fmla="*/ 0 h 159"/>
                <a:gd name="T80" fmla="*/ 4 w 247"/>
                <a:gd name="T81" fmla="*/ 0 h 159"/>
                <a:gd name="T82" fmla="*/ 4 w 247"/>
                <a:gd name="T83" fmla="*/ 1 h 159"/>
                <a:gd name="T84" fmla="*/ 4 w 247"/>
                <a:gd name="T85" fmla="*/ 2 h 159"/>
                <a:gd name="T86" fmla="*/ 3 w 247"/>
                <a:gd name="T87" fmla="*/ 2 h 159"/>
                <a:gd name="T88" fmla="*/ 2 w 247"/>
                <a:gd name="T89" fmla="*/ 2 h 159"/>
                <a:gd name="T90" fmla="*/ 2 w 247"/>
                <a:gd name="T91" fmla="*/ 2 h 159"/>
                <a:gd name="T92" fmla="*/ 2 w 247"/>
                <a:gd name="T93" fmla="*/ 0 h 159"/>
                <a:gd name="T94" fmla="*/ 2 w 247"/>
                <a:gd name="T95" fmla="*/ 0 h 159"/>
                <a:gd name="T96" fmla="*/ 2 w 247"/>
                <a:gd name="T97" fmla="*/ 1 h 159"/>
                <a:gd name="T98" fmla="*/ 1 w 247"/>
                <a:gd name="T99" fmla="*/ 2 h 159"/>
                <a:gd name="T100" fmla="*/ 0 w 247"/>
                <a:gd name="T101" fmla="*/ 3 h 159"/>
                <a:gd name="T102" fmla="*/ 0 w 247"/>
                <a:gd name="T103" fmla="*/ 3 h 159"/>
                <a:gd name="T104" fmla="*/ 0 w 247"/>
                <a:gd name="T105" fmla="*/ 2 h 159"/>
                <a:gd name="T106" fmla="*/ 0 w 247"/>
                <a:gd name="T107" fmla="*/ 1 h 159"/>
                <a:gd name="T108" fmla="*/ 0 w 247"/>
                <a:gd name="T109" fmla="*/ 4 h 15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47" h="159">
                  <a:moveTo>
                    <a:pt x="0" y="128"/>
                  </a:moveTo>
                  <a:lnTo>
                    <a:pt x="3" y="129"/>
                  </a:lnTo>
                  <a:lnTo>
                    <a:pt x="4" y="130"/>
                  </a:lnTo>
                  <a:lnTo>
                    <a:pt x="6" y="131"/>
                  </a:lnTo>
                  <a:lnTo>
                    <a:pt x="7" y="133"/>
                  </a:lnTo>
                  <a:lnTo>
                    <a:pt x="8" y="136"/>
                  </a:lnTo>
                  <a:lnTo>
                    <a:pt x="9" y="137"/>
                  </a:lnTo>
                  <a:lnTo>
                    <a:pt x="9" y="139"/>
                  </a:lnTo>
                  <a:lnTo>
                    <a:pt x="9" y="141"/>
                  </a:lnTo>
                  <a:lnTo>
                    <a:pt x="14" y="137"/>
                  </a:lnTo>
                  <a:lnTo>
                    <a:pt x="19" y="133"/>
                  </a:lnTo>
                  <a:lnTo>
                    <a:pt x="22" y="131"/>
                  </a:lnTo>
                  <a:lnTo>
                    <a:pt x="24" y="129"/>
                  </a:lnTo>
                  <a:lnTo>
                    <a:pt x="34" y="133"/>
                  </a:lnTo>
                  <a:lnTo>
                    <a:pt x="46" y="139"/>
                  </a:lnTo>
                  <a:lnTo>
                    <a:pt x="61" y="145"/>
                  </a:lnTo>
                  <a:lnTo>
                    <a:pt x="77" y="149"/>
                  </a:lnTo>
                  <a:lnTo>
                    <a:pt x="95" y="154"/>
                  </a:lnTo>
                  <a:lnTo>
                    <a:pt x="110" y="158"/>
                  </a:lnTo>
                  <a:lnTo>
                    <a:pt x="123" y="159"/>
                  </a:lnTo>
                  <a:lnTo>
                    <a:pt x="133" y="159"/>
                  </a:lnTo>
                  <a:lnTo>
                    <a:pt x="142" y="156"/>
                  </a:lnTo>
                  <a:lnTo>
                    <a:pt x="144" y="155"/>
                  </a:lnTo>
                  <a:lnTo>
                    <a:pt x="140" y="154"/>
                  </a:lnTo>
                  <a:lnTo>
                    <a:pt x="133" y="154"/>
                  </a:lnTo>
                  <a:lnTo>
                    <a:pt x="120" y="154"/>
                  </a:lnTo>
                  <a:lnTo>
                    <a:pt x="106" y="152"/>
                  </a:lnTo>
                  <a:lnTo>
                    <a:pt x="92" y="147"/>
                  </a:lnTo>
                  <a:lnTo>
                    <a:pt x="79" y="143"/>
                  </a:lnTo>
                  <a:lnTo>
                    <a:pt x="66" y="138"/>
                  </a:lnTo>
                  <a:lnTo>
                    <a:pt x="54" y="132"/>
                  </a:lnTo>
                  <a:lnTo>
                    <a:pt x="45" y="126"/>
                  </a:lnTo>
                  <a:lnTo>
                    <a:pt x="38" y="121"/>
                  </a:lnTo>
                  <a:lnTo>
                    <a:pt x="36" y="117"/>
                  </a:lnTo>
                  <a:lnTo>
                    <a:pt x="38" y="115"/>
                  </a:lnTo>
                  <a:lnTo>
                    <a:pt x="43" y="115"/>
                  </a:lnTo>
                  <a:lnTo>
                    <a:pt x="49" y="113"/>
                  </a:lnTo>
                  <a:lnTo>
                    <a:pt x="56" y="109"/>
                  </a:lnTo>
                  <a:lnTo>
                    <a:pt x="62" y="107"/>
                  </a:lnTo>
                  <a:lnTo>
                    <a:pt x="69" y="103"/>
                  </a:lnTo>
                  <a:lnTo>
                    <a:pt x="74" y="101"/>
                  </a:lnTo>
                  <a:lnTo>
                    <a:pt x="81" y="105"/>
                  </a:lnTo>
                  <a:lnTo>
                    <a:pt x="92" y="109"/>
                  </a:lnTo>
                  <a:lnTo>
                    <a:pt x="105" y="114"/>
                  </a:lnTo>
                  <a:lnTo>
                    <a:pt x="119" y="118"/>
                  </a:lnTo>
                  <a:lnTo>
                    <a:pt x="133" y="123"/>
                  </a:lnTo>
                  <a:lnTo>
                    <a:pt x="147" y="125"/>
                  </a:lnTo>
                  <a:lnTo>
                    <a:pt x="159" y="126"/>
                  </a:lnTo>
                  <a:lnTo>
                    <a:pt x="168" y="125"/>
                  </a:lnTo>
                  <a:lnTo>
                    <a:pt x="175" y="123"/>
                  </a:lnTo>
                  <a:lnTo>
                    <a:pt x="179" y="121"/>
                  </a:lnTo>
                  <a:lnTo>
                    <a:pt x="178" y="120"/>
                  </a:lnTo>
                  <a:lnTo>
                    <a:pt x="171" y="120"/>
                  </a:lnTo>
                  <a:lnTo>
                    <a:pt x="165" y="120"/>
                  </a:lnTo>
                  <a:lnTo>
                    <a:pt x="158" y="120"/>
                  </a:lnTo>
                  <a:lnTo>
                    <a:pt x="151" y="118"/>
                  </a:lnTo>
                  <a:lnTo>
                    <a:pt x="144" y="117"/>
                  </a:lnTo>
                  <a:lnTo>
                    <a:pt x="137" y="116"/>
                  </a:lnTo>
                  <a:lnTo>
                    <a:pt x="130" y="114"/>
                  </a:lnTo>
                  <a:lnTo>
                    <a:pt x="123" y="110"/>
                  </a:lnTo>
                  <a:lnTo>
                    <a:pt x="117" y="108"/>
                  </a:lnTo>
                  <a:lnTo>
                    <a:pt x="105" y="103"/>
                  </a:lnTo>
                  <a:lnTo>
                    <a:pt x="96" y="100"/>
                  </a:lnTo>
                  <a:lnTo>
                    <a:pt x="89" y="98"/>
                  </a:lnTo>
                  <a:lnTo>
                    <a:pt x="84" y="94"/>
                  </a:lnTo>
                  <a:lnTo>
                    <a:pt x="89" y="92"/>
                  </a:lnTo>
                  <a:lnTo>
                    <a:pt x="94" y="90"/>
                  </a:lnTo>
                  <a:lnTo>
                    <a:pt x="100" y="87"/>
                  </a:lnTo>
                  <a:lnTo>
                    <a:pt x="107" y="86"/>
                  </a:lnTo>
                  <a:lnTo>
                    <a:pt x="113" y="85"/>
                  </a:lnTo>
                  <a:lnTo>
                    <a:pt x="120" y="84"/>
                  </a:lnTo>
                  <a:lnTo>
                    <a:pt x="125" y="83"/>
                  </a:lnTo>
                  <a:lnTo>
                    <a:pt x="129" y="81"/>
                  </a:lnTo>
                  <a:lnTo>
                    <a:pt x="133" y="80"/>
                  </a:lnTo>
                  <a:lnTo>
                    <a:pt x="138" y="81"/>
                  </a:lnTo>
                  <a:lnTo>
                    <a:pt x="143" y="83"/>
                  </a:lnTo>
                  <a:lnTo>
                    <a:pt x="149" y="85"/>
                  </a:lnTo>
                  <a:lnTo>
                    <a:pt x="156" y="87"/>
                  </a:lnTo>
                  <a:lnTo>
                    <a:pt x="161" y="91"/>
                  </a:lnTo>
                  <a:lnTo>
                    <a:pt x="167" y="93"/>
                  </a:lnTo>
                  <a:lnTo>
                    <a:pt x="172" y="95"/>
                  </a:lnTo>
                  <a:lnTo>
                    <a:pt x="181" y="99"/>
                  </a:lnTo>
                  <a:lnTo>
                    <a:pt x="190" y="100"/>
                  </a:lnTo>
                  <a:lnTo>
                    <a:pt x="194" y="99"/>
                  </a:lnTo>
                  <a:lnTo>
                    <a:pt x="190" y="95"/>
                  </a:lnTo>
                  <a:lnTo>
                    <a:pt x="186" y="93"/>
                  </a:lnTo>
                  <a:lnTo>
                    <a:pt x="181" y="91"/>
                  </a:lnTo>
                  <a:lnTo>
                    <a:pt x="175" y="87"/>
                  </a:lnTo>
                  <a:lnTo>
                    <a:pt x="170" y="85"/>
                  </a:lnTo>
                  <a:lnTo>
                    <a:pt x="165" y="83"/>
                  </a:lnTo>
                  <a:lnTo>
                    <a:pt x="160" y="80"/>
                  </a:lnTo>
                  <a:lnTo>
                    <a:pt x="157" y="78"/>
                  </a:lnTo>
                  <a:lnTo>
                    <a:pt x="155" y="76"/>
                  </a:lnTo>
                  <a:lnTo>
                    <a:pt x="163" y="75"/>
                  </a:lnTo>
                  <a:lnTo>
                    <a:pt x="173" y="72"/>
                  </a:lnTo>
                  <a:lnTo>
                    <a:pt x="186" y="70"/>
                  </a:lnTo>
                  <a:lnTo>
                    <a:pt x="199" y="68"/>
                  </a:lnTo>
                  <a:lnTo>
                    <a:pt x="213" y="65"/>
                  </a:lnTo>
                  <a:lnTo>
                    <a:pt x="226" y="63"/>
                  </a:lnTo>
                  <a:lnTo>
                    <a:pt x="235" y="61"/>
                  </a:lnTo>
                  <a:lnTo>
                    <a:pt x="241" y="60"/>
                  </a:lnTo>
                  <a:lnTo>
                    <a:pt x="247" y="58"/>
                  </a:lnTo>
                  <a:lnTo>
                    <a:pt x="247" y="56"/>
                  </a:lnTo>
                  <a:lnTo>
                    <a:pt x="243" y="55"/>
                  </a:lnTo>
                  <a:lnTo>
                    <a:pt x="235" y="54"/>
                  </a:lnTo>
                  <a:lnTo>
                    <a:pt x="227" y="54"/>
                  </a:lnTo>
                  <a:lnTo>
                    <a:pt x="216" y="54"/>
                  </a:lnTo>
                  <a:lnTo>
                    <a:pt x="202" y="55"/>
                  </a:lnTo>
                  <a:lnTo>
                    <a:pt x="188" y="56"/>
                  </a:lnTo>
                  <a:lnTo>
                    <a:pt x="174" y="58"/>
                  </a:lnTo>
                  <a:lnTo>
                    <a:pt x="163" y="61"/>
                  </a:lnTo>
                  <a:lnTo>
                    <a:pt x="152" y="63"/>
                  </a:lnTo>
                  <a:lnTo>
                    <a:pt x="145" y="65"/>
                  </a:lnTo>
                  <a:lnTo>
                    <a:pt x="149" y="52"/>
                  </a:lnTo>
                  <a:lnTo>
                    <a:pt x="155" y="34"/>
                  </a:lnTo>
                  <a:lnTo>
                    <a:pt x="161" y="17"/>
                  </a:lnTo>
                  <a:lnTo>
                    <a:pt x="170" y="7"/>
                  </a:lnTo>
                  <a:lnTo>
                    <a:pt x="173" y="2"/>
                  </a:lnTo>
                  <a:lnTo>
                    <a:pt x="173" y="0"/>
                  </a:lnTo>
                  <a:lnTo>
                    <a:pt x="168" y="1"/>
                  </a:lnTo>
                  <a:lnTo>
                    <a:pt x="164" y="4"/>
                  </a:lnTo>
                  <a:lnTo>
                    <a:pt x="160" y="9"/>
                  </a:lnTo>
                  <a:lnTo>
                    <a:pt x="156" y="15"/>
                  </a:lnTo>
                  <a:lnTo>
                    <a:pt x="150" y="24"/>
                  </a:lnTo>
                  <a:lnTo>
                    <a:pt x="144" y="33"/>
                  </a:lnTo>
                  <a:lnTo>
                    <a:pt x="138" y="42"/>
                  </a:lnTo>
                  <a:lnTo>
                    <a:pt x="133" y="52"/>
                  </a:lnTo>
                  <a:lnTo>
                    <a:pt x="129" y="58"/>
                  </a:lnTo>
                  <a:lnTo>
                    <a:pt x="128" y="64"/>
                  </a:lnTo>
                  <a:lnTo>
                    <a:pt x="122" y="65"/>
                  </a:lnTo>
                  <a:lnTo>
                    <a:pt x="115" y="68"/>
                  </a:lnTo>
                  <a:lnTo>
                    <a:pt x="107" y="70"/>
                  </a:lnTo>
                  <a:lnTo>
                    <a:pt x="99" y="72"/>
                  </a:lnTo>
                  <a:lnTo>
                    <a:pt x="91" y="75"/>
                  </a:lnTo>
                  <a:lnTo>
                    <a:pt x="83" y="77"/>
                  </a:lnTo>
                  <a:lnTo>
                    <a:pt x="77" y="79"/>
                  </a:lnTo>
                  <a:lnTo>
                    <a:pt x="73" y="80"/>
                  </a:lnTo>
                  <a:lnTo>
                    <a:pt x="74" y="67"/>
                  </a:lnTo>
                  <a:lnTo>
                    <a:pt x="79" y="47"/>
                  </a:lnTo>
                  <a:lnTo>
                    <a:pt x="84" y="27"/>
                  </a:lnTo>
                  <a:lnTo>
                    <a:pt x="90" y="14"/>
                  </a:lnTo>
                  <a:lnTo>
                    <a:pt x="94" y="7"/>
                  </a:lnTo>
                  <a:lnTo>
                    <a:pt x="94" y="4"/>
                  </a:lnTo>
                  <a:lnTo>
                    <a:pt x="90" y="5"/>
                  </a:lnTo>
                  <a:lnTo>
                    <a:pt x="85" y="12"/>
                  </a:lnTo>
                  <a:lnTo>
                    <a:pt x="77" y="26"/>
                  </a:lnTo>
                  <a:lnTo>
                    <a:pt x="67" y="45"/>
                  </a:lnTo>
                  <a:lnTo>
                    <a:pt x="60" y="65"/>
                  </a:lnTo>
                  <a:lnTo>
                    <a:pt x="58" y="84"/>
                  </a:lnTo>
                  <a:lnTo>
                    <a:pt x="47" y="91"/>
                  </a:lnTo>
                  <a:lnTo>
                    <a:pt x="39" y="98"/>
                  </a:lnTo>
                  <a:lnTo>
                    <a:pt x="33" y="105"/>
                  </a:lnTo>
                  <a:lnTo>
                    <a:pt x="27" y="109"/>
                  </a:lnTo>
                  <a:lnTo>
                    <a:pt x="23" y="111"/>
                  </a:lnTo>
                  <a:lnTo>
                    <a:pt x="20" y="111"/>
                  </a:lnTo>
                  <a:lnTo>
                    <a:pt x="19" y="109"/>
                  </a:lnTo>
                  <a:lnTo>
                    <a:pt x="20" y="103"/>
                  </a:lnTo>
                  <a:lnTo>
                    <a:pt x="22" y="90"/>
                  </a:lnTo>
                  <a:lnTo>
                    <a:pt x="26" y="69"/>
                  </a:lnTo>
                  <a:lnTo>
                    <a:pt x="30" y="48"/>
                  </a:lnTo>
                  <a:lnTo>
                    <a:pt x="34" y="34"/>
                  </a:lnTo>
                  <a:lnTo>
                    <a:pt x="23" y="50"/>
                  </a:lnTo>
                  <a:lnTo>
                    <a:pt x="13" y="77"/>
                  </a:lnTo>
                  <a:lnTo>
                    <a:pt x="5" y="105"/>
                  </a:lnTo>
                  <a:lnTo>
                    <a:pt x="0" y="128"/>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22" name="Freeform 353">
              <a:extLst>
                <a:ext uri="{FF2B5EF4-FFF2-40B4-BE49-F238E27FC236}">
                  <a16:creationId xmlns:a16="http://schemas.microsoft.com/office/drawing/2014/main" xmlns="" id="{42DADF99-CC35-4B82-94CB-DB3E14B4C8B0}"/>
                </a:ext>
              </a:extLst>
            </p:cNvPr>
            <p:cNvSpPr>
              <a:spLocks/>
            </p:cNvSpPr>
            <p:nvPr/>
          </p:nvSpPr>
          <p:spPr bwMode="auto">
            <a:xfrm>
              <a:off x="2752" y="1141"/>
              <a:ext cx="85" cy="100"/>
            </a:xfrm>
            <a:custGeom>
              <a:avLst/>
              <a:gdLst>
                <a:gd name="T0" fmla="*/ 0 w 171"/>
                <a:gd name="T1" fmla="*/ 1 h 200"/>
                <a:gd name="T2" fmla="*/ 0 w 171"/>
                <a:gd name="T3" fmla="*/ 1 h 200"/>
                <a:gd name="T4" fmla="*/ 0 w 171"/>
                <a:gd name="T5" fmla="*/ 1 h 200"/>
                <a:gd name="T6" fmla="*/ 0 w 171"/>
                <a:gd name="T7" fmla="*/ 2 h 200"/>
                <a:gd name="T8" fmla="*/ 0 w 171"/>
                <a:gd name="T9" fmla="*/ 2 h 200"/>
                <a:gd name="T10" fmla="*/ 0 w 171"/>
                <a:gd name="T11" fmla="*/ 4 h 200"/>
                <a:gd name="T12" fmla="*/ 0 w 171"/>
                <a:gd name="T13" fmla="*/ 4 h 200"/>
                <a:gd name="T14" fmla="*/ 0 w 171"/>
                <a:gd name="T15" fmla="*/ 4 h 200"/>
                <a:gd name="T16" fmla="*/ 0 w 171"/>
                <a:gd name="T17" fmla="*/ 4 h 200"/>
                <a:gd name="T18" fmla="*/ 0 w 171"/>
                <a:gd name="T19" fmla="*/ 3 h 200"/>
                <a:gd name="T20" fmla="*/ 1 w 171"/>
                <a:gd name="T21" fmla="*/ 2 h 200"/>
                <a:gd name="T22" fmla="*/ 1 w 171"/>
                <a:gd name="T23" fmla="*/ 2 h 200"/>
                <a:gd name="T24" fmla="*/ 1 w 171"/>
                <a:gd name="T25" fmla="*/ 3 h 200"/>
                <a:gd name="T26" fmla="*/ 2 w 171"/>
                <a:gd name="T27" fmla="*/ 3 h 200"/>
                <a:gd name="T28" fmla="*/ 2 w 171"/>
                <a:gd name="T29" fmla="*/ 4 h 200"/>
                <a:gd name="T30" fmla="*/ 2 w 171"/>
                <a:gd name="T31" fmla="*/ 5 h 200"/>
                <a:gd name="T32" fmla="*/ 2 w 171"/>
                <a:gd name="T33" fmla="*/ 5 h 200"/>
                <a:gd name="T34" fmla="*/ 2 w 171"/>
                <a:gd name="T35" fmla="*/ 6 h 200"/>
                <a:gd name="T36" fmla="*/ 2 w 171"/>
                <a:gd name="T37" fmla="*/ 6 h 200"/>
                <a:gd name="T38" fmla="*/ 2 w 171"/>
                <a:gd name="T39" fmla="*/ 6 h 200"/>
                <a:gd name="T40" fmla="*/ 2 w 171"/>
                <a:gd name="T41" fmla="*/ 6 h 200"/>
                <a:gd name="T42" fmla="*/ 2 w 171"/>
                <a:gd name="T43" fmla="*/ 5 h 200"/>
                <a:gd name="T44" fmla="*/ 2 w 171"/>
                <a:gd name="T45" fmla="*/ 5 h 200"/>
                <a:gd name="T46" fmla="*/ 2 w 171"/>
                <a:gd name="T47" fmla="*/ 4 h 200"/>
                <a:gd name="T48" fmla="*/ 3 w 171"/>
                <a:gd name="T49" fmla="*/ 4 h 200"/>
                <a:gd name="T50" fmla="*/ 3 w 171"/>
                <a:gd name="T51" fmla="*/ 5 h 200"/>
                <a:gd name="T52" fmla="*/ 4 w 171"/>
                <a:gd name="T53" fmla="*/ 6 h 200"/>
                <a:gd name="T54" fmla="*/ 5 w 171"/>
                <a:gd name="T55" fmla="*/ 7 h 200"/>
                <a:gd name="T56" fmla="*/ 5 w 171"/>
                <a:gd name="T57" fmla="*/ 6 h 200"/>
                <a:gd name="T58" fmla="*/ 4 w 171"/>
                <a:gd name="T59" fmla="*/ 6 h 200"/>
                <a:gd name="T60" fmla="*/ 4 w 171"/>
                <a:gd name="T61" fmla="*/ 5 h 200"/>
                <a:gd name="T62" fmla="*/ 4 w 171"/>
                <a:gd name="T63" fmla="*/ 5 h 200"/>
                <a:gd name="T64" fmla="*/ 4 w 171"/>
                <a:gd name="T65" fmla="*/ 4 h 200"/>
                <a:gd name="T66" fmla="*/ 3 w 171"/>
                <a:gd name="T67" fmla="*/ 4 h 200"/>
                <a:gd name="T68" fmla="*/ 3 w 171"/>
                <a:gd name="T69" fmla="*/ 4 h 200"/>
                <a:gd name="T70" fmla="*/ 3 w 171"/>
                <a:gd name="T71" fmla="*/ 3 h 200"/>
                <a:gd name="T72" fmla="*/ 3 w 171"/>
                <a:gd name="T73" fmla="*/ 3 h 200"/>
                <a:gd name="T74" fmla="*/ 3 w 171"/>
                <a:gd name="T75" fmla="*/ 3 h 200"/>
                <a:gd name="T76" fmla="*/ 3 w 171"/>
                <a:gd name="T77" fmla="*/ 3 h 200"/>
                <a:gd name="T78" fmla="*/ 4 w 171"/>
                <a:gd name="T79" fmla="*/ 4 h 200"/>
                <a:gd name="T80" fmla="*/ 4 w 171"/>
                <a:gd name="T81" fmla="*/ 4 h 200"/>
                <a:gd name="T82" fmla="*/ 4 w 171"/>
                <a:gd name="T83" fmla="*/ 4 h 200"/>
                <a:gd name="T84" fmla="*/ 4 w 171"/>
                <a:gd name="T85" fmla="*/ 4 h 200"/>
                <a:gd name="T86" fmla="*/ 3 w 171"/>
                <a:gd name="T87" fmla="*/ 3 h 200"/>
                <a:gd name="T88" fmla="*/ 3 w 171"/>
                <a:gd name="T89" fmla="*/ 3 h 200"/>
                <a:gd name="T90" fmla="*/ 2 w 171"/>
                <a:gd name="T91" fmla="*/ 3 h 200"/>
                <a:gd name="T92" fmla="*/ 2 w 171"/>
                <a:gd name="T93" fmla="*/ 2 h 200"/>
                <a:gd name="T94" fmla="*/ 1 w 171"/>
                <a:gd name="T95" fmla="*/ 2 h 200"/>
                <a:gd name="T96" fmla="*/ 1 w 171"/>
                <a:gd name="T97" fmla="*/ 2 h 200"/>
                <a:gd name="T98" fmla="*/ 1 w 171"/>
                <a:gd name="T99" fmla="*/ 2 h 200"/>
                <a:gd name="T100" fmla="*/ 1 w 171"/>
                <a:gd name="T101" fmla="*/ 2 h 200"/>
                <a:gd name="T102" fmla="*/ 1 w 171"/>
                <a:gd name="T103" fmla="*/ 1 h 200"/>
                <a:gd name="T104" fmla="*/ 2 w 171"/>
                <a:gd name="T105" fmla="*/ 1 h 200"/>
                <a:gd name="T106" fmla="*/ 2 w 171"/>
                <a:gd name="T107" fmla="*/ 2 h 200"/>
                <a:gd name="T108" fmla="*/ 3 w 171"/>
                <a:gd name="T109" fmla="*/ 2 h 200"/>
                <a:gd name="T110" fmla="*/ 3 w 171"/>
                <a:gd name="T111" fmla="*/ 1 h 200"/>
                <a:gd name="T112" fmla="*/ 2 w 171"/>
                <a:gd name="T113" fmla="*/ 1 h 200"/>
                <a:gd name="T114" fmla="*/ 2 w 171"/>
                <a:gd name="T115" fmla="*/ 1 h 200"/>
                <a:gd name="T116" fmla="*/ 1 w 171"/>
                <a:gd name="T117" fmla="*/ 1 h 200"/>
                <a:gd name="T118" fmla="*/ 1 w 171"/>
                <a:gd name="T119" fmla="*/ 1 h 200"/>
                <a:gd name="T120" fmla="*/ 0 w 171"/>
                <a:gd name="T121" fmla="*/ 1 h 200"/>
                <a:gd name="T122" fmla="*/ 0 w 171"/>
                <a:gd name="T123" fmla="*/ 1 h 20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71" h="200">
                  <a:moveTo>
                    <a:pt x="8" y="0"/>
                  </a:moveTo>
                  <a:lnTo>
                    <a:pt x="6" y="3"/>
                  </a:lnTo>
                  <a:lnTo>
                    <a:pt x="5" y="6"/>
                  </a:lnTo>
                  <a:lnTo>
                    <a:pt x="3" y="9"/>
                  </a:lnTo>
                  <a:lnTo>
                    <a:pt x="0" y="11"/>
                  </a:lnTo>
                  <a:lnTo>
                    <a:pt x="7" y="18"/>
                  </a:lnTo>
                  <a:lnTo>
                    <a:pt x="14" y="26"/>
                  </a:lnTo>
                  <a:lnTo>
                    <a:pt x="18" y="34"/>
                  </a:lnTo>
                  <a:lnTo>
                    <a:pt x="18" y="41"/>
                  </a:lnTo>
                  <a:lnTo>
                    <a:pt x="16" y="54"/>
                  </a:lnTo>
                  <a:lnTo>
                    <a:pt x="18" y="76"/>
                  </a:lnTo>
                  <a:lnTo>
                    <a:pt x="19" y="99"/>
                  </a:lnTo>
                  <a:lnTo>
                    <a:pt x="21" y="114"/>
                  </a:lnTo>
                  <a:lnTo>
                    <a:pt x="24" y="121"/>
                  </a:lnTo>
                  <a:lnTo>
                    <a:pt x="27" y="124"/>
                  </a:lnTo>
                  <a:lnTo>
                    <a:pt x="29" y="123"/>
                  </a:lnTo>
                  <a:lnTo>
                    <a:pt x="29" y="116"/>
                  </a:lnTo>
                  <a:lnTo>
                    <a:pt x="28" y="102"/>
                  </a:lnTo>
                  <a:lnTo>
                    <a:pt x="29" y="84"/>
                  </a:lnTo>
                  <a:lnTo>
                    <a:pt x="30" y="67"/>
                  </a:lnTo>
                  <a:lnTo>
                    <a:pt x="32" y="54"/>
                  </a:lnTo>
                  <a:lnTo>
                    <a:pt x="37" y="57"/>
                  </a:lnTo>
                  <a:lnTo>
                    <a:pt x="42" y="61"/>
                  </a:lnTo>
                  <a:lnTo>
                    <a:pt x="47" y="64"/>
                  </a:lnTo>
                  <a:lnTo>
                    <a:pt x="52" y="69"/>
                  </a:lnTo>
                  <a:lnTo>
                    <a:pt x="57" y="74"/>
                  </a:lnTo>
                  <a:lnTo>
                    <a:pt x="61" y="78"/>
                  </a:lnTo>
                  <a:lnTo>
                    <a:pt x="65" y="83"/>
                  </a:lnTo>
                  <a:lnTo>
                    <a:pt x="67" y="86"/>
                  </a:lnTo>
                  <a:lnTo>
                    <a:pt x="70" y="98"/>
                  </a:lnTo>
                  <a:lnTo>
                    <a:pt x="73" y="114"/>
                  </a:lnTo>
                  <a:lnTo>
                    <a:pt x="75" y="132"/>
                  </a:lnTo>
                  <a:lnTo>
                    <a:pt x="75" y="146"/>
                  </a:lnTo>
                  <a:lnTo>
                    <a:pt x="74" y="157"/>
                  </a:lnTo>
                  <a:lnTo>
                    <a:pt x="73" y="166"/>
                  </a:lnTo>
                  <a:lnTo>
                    <a:pt x="74" y="176"/>
                  </a:lnTo>
                  <a:lnTo>
                    <a:pt x="76" y="183"/>
                  </a:lnTo>
                  <a:lnTo>
                    <a:pt x="79" y="186"/>
                  </a:lnTo>
                  <a:lnTo>
                    <a:pt x="80" y="184"/>
                  </a:lnTo>
                  <a:lnTo>
                    <a:pt x="81" y="180"/>
                  </a:lnTo>
                  <a:lnTo>
                    <a:pt x="80" y="173"/>
                  </a:lnTo>
                  <a:lnTo>
                    <a:pt x="80" y="163"/>
                  </a:lnTo>
                  <a:lnTo>
                    <a:pt x="82" y="155"/>
                  </a:lnTo>
                  <a:lnTo>
                    <a:pt x="84" y="148"/>
                  </a:lnTo>
                  <a:lnTo>
                    <a:pt x="85" y="143"/>
                  </a:lnTo>
                  <a:lnTo>
                    <a:pt x="87" y="135"/>
                  </a:lnTo>
                  <a:lnTo>
                    <a:pt x="87" y="121"/>
                  </a:lnTo>
                  <a:lnTo>
                    <a:pt x="87" y="108"/>
                  </a:lnTo>
                  <a:lnTo>
                    <a:pt x="85" y="99"/>
                  </a:lnTo>
                  <a:lnTo>
                    <a:pt x="97" y="112"/>
                  </a:lnTo>
                  <a:lnTo>
                    <a:pt x="108" y="127"/>
                  </a:lnTo>
                  <a:lnTo>
                    <a:pt x="121" y="143"/>
                  </a:lnTo>
                  <a:lnTo>
                    <a:pt x="134" y="159"/>
                  </a:lnTo>
                  <a:lnTo>
                    <a:pt x="145" y="174"/>
                  </a:lnTo>
                  <a:lnTo>
                    <a:pt x="156" y="186"/>
                  </a:lnTo>
                  <a:lnTo>
                    <a:pt x="164" y="196"/>
                  </a:lnTo>
                  <a:lnTo>
                    <a:pt x="171" y="200"/>
                  </a:lnTo>
                  <a:lnTo>
                    <a:pt x="166" y="192"/>
                  </a:lnTo>
                  <a:lnTo>
                    <a:pt x="161" y="182"/>
                  </a:lnTo>
                  <a:lnTo>
                    <a:pt x="156" y="173"/>
                  </a:lnTo>
                  <a:lnTo>
                    <a:pt x="150" y="162"/>
                  </a:lnTo>
                  <a:lnTo>
                    <a:pt x="144" y="153"/>
                  </a:lnTo>
                  <a:lnTo>
                    <a:pt x="140" y="144"/>
                  </a:lnTo>
                  <a:lnTo>
                    <a:pt x="135" y="137"/>
                  </a:lnTo>
                  <a:lnTo>
                    <a:pt x="133" y="132"/>
                  </a:lnTo>
                  <a:lnTo>
                    <a:pt x="130" y="128"/>
                  </a:lnTo>
                  <a:lnTo>
                    <a:pt x="127" y="122"/>
                  </a:lnTo>
                  <a:lnTo>
                    <a:pt x="121" y="116"/>
                  </a:lnTo>
                  <a:lnTo>
                    <a:pt x="115" y="109"/>
                  </a:lnTo>
                  <a:lnTo>
                    <a:pt x="110" y="103"/>
                  </a:lnTo>
                  <a:lnTo>
                    <a:pt x="104" y="98"/>
                  </a:lnTo>
                  <a:lnTo>
                    <a:pt x="98" y="93"/>
                  </a:lnTo>
                  <a:lnTo>
                    <a:pt x="95" y="90"/>
                  </a:lnTo>
                  <a:lnTo>
                    <a:pt x="99" y="90"/>
                  </a:lnTo>
                  <a:lnTo>
                    <a:pt x="105" y="91"/>
                  </a:lnTo>
                  <a:lnTo>
                    <a:pt x="111" y="92"/>
                  </a:lnTo>
                  <a:lnTo>
                    <a:pt x="118" y="93"/>
                  </a:lnTo>
                  <a:lnTo>
                    <a:pt x="123" y="95"/>
                  </a:lnTo>
                  <a:lnTo>
                    <a:pt x="129" y="98"/>
                  </a:lnTo>
                  <a:lnTo>
                    <a:pt x="134" y="101"/>
                  </a:lnTo>
                  <a:lnTo>
                    <a:pt x="137" y="103"/>
                  </a:lnTo>
                  <a:lnTo>
                    <a:pt x="142" y="107"/>
                  </a:lnTo>
                  <a:lnTo>
                    <a:pt x="146" y="108"/>
                  </a:lnTo>
                  <a:lnTo>
                    <a:pt x="149" y="107"/>
                  </a:lnTo>
                  <a:lnTo>
                    <a:pt x="145" y="101"/>
                  </a:lnTo>
                  <a:lnTo>
                    <a:pt x="141" y="97"/>
                  </a:lnTo>
                  <a:lnTo>
                    <a:pt x="134" y="92"/>
                  </a:lnTo>
                  <a:lnTo>
                    <a:pt x="126" y="86"/>
                  </a:lnTo>
                  <a:lnTo>
                    <a:pt x="115" y="80"/>
                  </a:lnTo>
                  <a:lnTo>
                    <a:pt x="105" y="76"/>
                  </a:lnTo>
                  <a:lnTo>
                    <a:pt x="95" y="71"/>
                  </a:lnTo>
                  <a:lnTo>
                    <a:pt x="85" y="68"/>
                  </a:lnTo>
                  <a:lnTo>
                    <a:pt x="76" y="67"/>
                  </a:lnTo>
                  <a:lnTo>
                    <a:pt x="72" y="64"/>
                  </a:lnTo>
                  <a:lnTo>
                    <a:pt x="66" y="62"/>
                  </a:lnTo>
                  <a:lnTo>
                    <a:pt x="61" y="57"/>
                  </a:lnTo>
                  <a:lnTo>
                    <a:pt x="56" y="54"/>
                  </a:lnTo>
                  <a:lnTo>
                    <a:pt x="51" y="49"/>
                  </a:lnTo>
                  <a:lnTo>
                    <a:pt x="46" y="45"/>
                  </a:lnTo>
                  <a:lnTo>
                    <a:pt x="43" y="41"/>
                  </a:lnTo>
                  <a:lnTo>
                    <a:pt x="39" y="37"/>
                  </a:lnTo>
                  <a:lnTo>
                    <a:pt x="45" y="34"/>
                  </a:lnTo>
                  <a:lnTo>
                    <a:pt x="52" y="33"/>
                  </a:lnTo>
                  <a:lnTo>
                    <a:pt x="60" y="32"/>
                  </a:lnTo>
                  <a:lnTo>
                    <a:pt x="69" y="32"/>
                  </a:lnTo>
                  <a:lnTo>
                    <a:pt x="79" y="32"/>
                  </a:lnTo>
                  <a:lnTo>
                    <a:pt x="87" y="32"/>
                  </a:lnTo>
                  <a:lnTo>
                    <a:pt x="94" y="33"/>
                  </a:lnTo>
                  <a:lnTo>
                    <a:pt x="99" y="34"/>
                  </a:lnTo>
                  <a:lnTo>
                    <a:pt x="107" y="37"/>
                  </a:lnTo>
                  <a:lnTo>
                    <a:pt x="112" y="36"/>
                  </a:lnTo>
                  <a:lnTo>
                    <a:pt x="110" y="32"/>
                  </a:lnTo>
                  <a:lnTo>
                    <a:pt x="99" y="27"/>
                  </a:lnTo>
                  <a:lnTo>
                    <a:pt x="90" y="25"/>
                  </a:lnTo>
                  <a:lnTo>
                    <a:pt x="80" y="24"/>
                  </a:lnTo>
                  <a:lnTo>
                    <a:pt x="69" y="22"/>
                  </a:lnTo>
                  <a:lnTo>
                    <a:pt x="59" y="22"/>
                  </a:lnTo>
                  <a:lnTo>
                    <a:pt x="49" y="21"/>
                  </a:lnTo>
                  <a:lnTo>
                    <a:pt x="39" y="21"/>
                  </a:lnTo>
                  <a:lnTo>
                    <a:pt x="32" y="19"/>
                  </a:lnTo>
                  <a:lnTo>
                    <a:pt x="27" y="19"/>
                  </a:lnTo>
                  <a:lnTo>
                    <a:pt x="20" y="17"/>
                  </a:lnTo>
                  <a:lnTo>
                    <a:pt x="15" y="12"/>
                  </a:lnTo>
                  <a:lnTo>
                    <a:pt x="12" y="6"/>
                  </a:lnTo>
                  <a:lnTo>
                    <a:pt x="8" y="0"/>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23" name="Freeform 354">
              <a:extLst>
                <a:ext uri="{FF2B5EF4-FFF2-40B4-BE49-F238E27FC236}">
                  <a16:creationId xmlns:a16="http://schemas.microsoft.com/office/drawing/2014/main" xmlns="" id="{106BFEBE-405E-4750-B41C-8C7D61D19708}"/>
                </a:ext>
              </a:extLst>
            </p:cNvPr>
            <p:cNvSpPr>
              <a:spLocks/>
            </p:cNvSpPr>
            <p:nvPr/>
          </p:nvSpPr>
          <p:spPr bwMode="auto">
            <a:xfrm>
              <a:off x="2644" y="1123"/>
              <a:ext cx="63" cy="131"/>
            </a:xfrm>
            <a:custGeom>
              <a:avLst/>
              <a:gdLst>
                <a:gd name="T0" fmla="*/ 4 w 125"/>
                <a:gd name="T1" fmla="*/ 1 h 263"/>
                <a:gd name="T2" fmla="*/ 4 w 125"/>
                <a:gd name="T3" fmla="*/ 1 h 263"/>
                <a:gd name="T4" fmla="*/ 3 w 125"/>
                <a:gd name="T5" fmla="*/ 1 h 263"/>
                <a:gd name="T6" fmla="*/ 3 w 125"/>
                <a:gd name="T7" fmla="*/ 2 h 263"/>
                <a:gd name="T8" fmla="*/ 4 w 125"/>
                <a:gd name="T9" fmla="*/ 3 h 263"/>
                <a:gd name="T10" fmla="*/ 4 w 125"/>
                <a:gd name="T11" fmla="*/ 5 h 263"/>
                <a:gd name="T12" fmla="*/ 4 w 125"/>
                <a:gd name="T13" fmla="*/ 4 h 263"/>
                <a:gd name="T14" fmla="*/ 3 w 125"/>
                <a:gd name="T15" fmla="*/ 3 h 263"/>
                <a:gd name="T16" fmla="*/ 3 w 125"/>
                <a:gd name="T17" fmla="*/ 4 h 263"/>
                <a:gd name="T18" fmla="*/ 2 w 125"/>
                <a:gd name="T19" fmla="*/ 6 h 263"/>
                <a:gd name="T20" fmla="*/ 2 w 125"/>
                <a:gd name="T21" fmla="*/ 7 h 263"/>
                <a:gd name="T22" fmla="*/ 2 w 125"/>
                <a:gd name="T23" fmla="*/ 7 h 263"/>
                <a:gd name="T24" fmla="*/ 2 w 125"/>
                <a:gd name="T25" fmla="*/ 6 h 263"/>
                <a:gd name="T26" fmla="*/ 2 w 125"/>
                <a:gd name="T27" fmla="*/ 6 h 263"/>
                <a:gd name="T28" fmla="*/ 2 w 125"/>
                <a:gd name="T29" fmla="*/ 7 h 263"/>
                <a:gd name="T30" fmla="*/ 1 w 125"/>
                <a:gd name="T31" fmla="*/ 8 h 263"/>
                <a:gd name="T32" fmla="*/ 1 w 125"/>
                <a:gd name="T33" fmla="*/ 8 h 263"/>
                <a:gd name="T34" fmla="*/ 1 w 125"/>
                <a:gd name="T35" fmla="*/ 7 h 263"/>
                <a:gd name="T36" fmla="*/ 2 w 125"/>
                <a:gd name="T37" fmla="*/ 5 h 263"/>
                <a:gd name="T38" fmla="*/ 1 w 125"/>
                <a:gd name="T39" fmla="*/ 5 h 263"/>
                <a:gd name="T40" fmla="*/ 1 w 125"/>
                <a:gd name="T41" fmla="*/ 6 h 263"/>
                <a:gd name="T42" fmla="*/ 1 w 125"/>
                <a:gd name="T43" fmla="*/ 6 h 263"/>
                <a:gd name="T44" fmla="*/ 1 w 125"/>
                <a:gd name="T45" fmla="*/ 6 h 263"/>
                <a:gd name="T46" fmla="*/ 1 w 125"/>
                <a:gd name="T47" fmla="*/ 5 h 263"/>
                <a:gd name="T48" fmla="*/ 2 w 125"/>
                <a:gd name="T49" fmla="*/ 5 h 263"/>
                <a:gd name="T50" fmla="*/ 2 w 125"/>
                <a:gd name="T51" fmla="*/ 4 h 263"/>
                <a:gd name="T52" fmla="*/ 3 w 125"/>
                <a:gd name="T53" fmla="*/ 3 h 263"/>
                <a:gd name="T54" fmla="*/ 2 w 125"/>
                <a:gd name="T55" fmla="*/ 3 h 263"/>
                <a:gd name="T56" fmla="*/ 1 w 125"/>
                <a:gd name="T57" fmla="*/ 3 h 263"/>
                <a:gd name="T58" fmla="*/ 1 w 125"/>
                <a:gd name="T59" fmla="*/ 3 h 263"/>
                <a:gd name="T60" fmla="*/ 1 w 125"/>
                <a:gd name="T61" fmla="*/ 3 h 263"/>
                <a:gd name="T62" fmla="*/ 1 w 125"/>
                <a:gd name="T63" fmla="*/ 2 h 263"/>
                <a:gd name="T64" fmla="*/ 2 w 125"/>
                <a:gd name="T65" fmla="*/ 2 h 263"/>
                <a:gd name="T66" fmla="*/ 3 w 125"/>
                <a:gd name="T67" fmla="*/ 2 h 263"/>
                <a:gd name="T68" fmla="*/ 3 w 125"/>
                <a:gd name="T69" fmla="*/ 1 h 263"/>
                <a:gd name="T70" fmla="*/ 3 w 125"/>
                <a:gd name="T71" fmla="*/ 1 h 263"/>
                <a:gd name="T72" fmla="*/ 2 w 125"/>
                <a:gd name="T73" fmla="*/ 1 h 263"/>
                <a:gd name="T74" fmla="*/ 1 w 125"/>
                <a:gd name="T75" fmla="*/ 1 h 263"/>
                <a:gd name="T76" fmla="*/ 1 w 125"/>
                <a:gd name="T77" fmla="*/ 1 h 263"/>
                <a:gd name="T78" fmla="*/ 1 w 125"/>
                <a:gd name="T79" fmla="*/ 2 h 263"/>
                <a:gd name="T80" fmla="*/ 1 w 125"/>
                <a:gd name="T81" fmla="*/ 1 h 263"/>
                <a:gd name="T82" fmla="*/ 2 w 125"/>
                <a:gd name="T83" fmla="*/ 0 h 263"/>
                <a:gd name="T84" fmla="*/ 2 w 125"/>
                <a:gd name="T85" fmla="*/ 0 h 263"/>
                <a:gd name="T86" fmla="*/ 2 w 125"/>
                <a:gd name="T87" fmla="*/ 0 h 263"/>
                <a:gd name="T88" fmla="*/ 2 w 125"/>
                <a:gd name="T89" fmla="*/ 1 h 263"/>
                <a:gd name="T90" fmla="*/ 3 w 125"/>
                <a:gd name="T91" fmla="*/ 1 h 263"/>
                <a:gd name="T92" fmla="*/ 3 w 125"/>
                <a:gd name="T93" fmla="*/ 1 h 263"/>
                <a:gd name="T94" fmla="*/ 4 w 125"/>
                <a:gd name="T95" fmla="*/ 0 h 263"/>
                <a:gd name="T96" fmla="*/ 4 w 125"/>
                <a:gd name="T97" fmla="*/ 0 h 263"/>
                <a:gd name="T98" fmla="*/ 4 w 125"/>
                <a:gd name="T99" fmla="*/ 0 h 263"/>
                <a:gd name="T100" fmla="*/ 4 w 125"/>
                <a:gd name="T101" fmla="*/ 0 h 263"/>
                <a:gd name="T102" fmla="*/ 4 w 125"/>
                <a:gd name="T103" fmla="*/ 1 h 26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25" h="263">
                  <a:moveTo>
                    <a:pt x="123" y="37"/>
                  </a:moveTo>
                  <a:lnTo>
                    <a:pt x="116" y="42"/>
                  </a:lnTo>
                  <a:lnTo>
                    <a:pt x="109" y="46"/>
                  </a:lnTo>
                  <a:lnTo>
                    <a:pt x="105" y="53"/>
                  </a:lnTo>
                  <a:lnTo>
                    <a:pt x="102" y="60"/>
                  </a:lnTo>
                  <a:lnTo>
                    <a:pt x="100" y="57"/>
                  </a:lnTo>
                  <a:lnTo>
                    <a:pt x="98" y="54"/>
                  </a:lnTo>
                  <a:lnTo>
                    <a:pt x="97" y="53"/>
                  </a:lnTo>
                  <a:lnTo>
                    <a:pt x="94" y="53"/>
                  </a:lnTo>
                  <a:lnTo>
                    <a:pt x="92" y="57"/>
                  </a:lnTo>
                  <a:lnTo>
                    <a:pt x="90" y="66"/>
                  </a:lnTo>
                  <a:lnTo>
                    <a:pt x="87" y="76"/>
                  </a:lnTo>
                  <a:lnTo>
                    <a:pt x="89" y="83"/>
                  </a:lnTo>
                  <a:lnTo>
                    <a:pt x="94" y="96"/>
                  </a:lnTo>
                  <a:lnTo>
                    <a:pt x="102" y="118"/>
                  </a:lnTo>
                  <a:lnTo>
                    <a:pt x="108" y="139"/>
                  </a:lnTo>
                  <a:lnTo>
                    <a:pt x="110" y="154"/>
                  </a:lnTo>
                  <a:lnTo>
                    <a:pt x="109" y="163"/>
                  </a:lnTo>
                  <a:lnTo>
                    <a:pt x="107" y="166"/>
                  </a:lnTo>
                  <a:lnTo>
                    <a:pt x="105" y="165"/>
                  </a:lnTo>
                  <a:lnTo>
                    <a:pt x="105" y="159"/>
                  </a:lnTo>
                  <a:lnTo>
                    <a:pt x="102" y="146"/>
                  </a:lnTo>
                  <a:lnTo>
                    <a:pt x="97" y="129"/>
                  </a:lnTo>
                  <a:lnTo>
                    <a:pt x="89" y="113"/>
                  </a:lnTo>
                  <a:lnTo>
                    <a:pt x="81" y="104"/>
                  </a:lnTo>
                  <a:lnTo>
                    <a:pt x="74" y="119"/>
                  </a:lnTo>
                  <a:lnTo>
                    <a:pt x="67" y="141"/>
                  </a:lnTo>
                  <a:lnTo>
                    <a:pt x="61" y="161"/>
                  </a:lnTo>
                  <a:lnTo>
                    <a:pt x="60" y="178"/>
                  </a:lnTo>
                  <a:lnTo>
                    <a:pt x="61" y="193"/>
                  </a:lnTo>
                  <a:lnTo>
                    <a:pt x="62" y="210"/>
                  </a:lnTo>
                  <a:lnTo>
                    <a:pt x="62" y="227"/>
                  </a:lnTo>
                  <a:lnTo>
                    <a:pt x="59" y="237"/>
                  </a:lnTo>
                  <a:lnTo>
                    <a:pt x="55" y="241"/>
                  </a:lnTo>
                  <a:lnTo>
                    <a:pt x="54" y="240"/>
                  </a:lnTo>
                  <a:lnTo>
                    <a:pt x="54" y="236"/>
                  </a:lnTo>
                  <a:lnTo>
                    <a:pt x="55" y="229"/>
                  </a:lnTo>
                  <a:lnTo>
                    <a:pt x="56" y="220"/>
                  </a:lnTo>
                  <a:lnTo>
                    <a:pt x="55" y="209"/>
                  </a:lnTo>
                  <a:lnTo>
                    <a:pt x="54" y="198"/>
                  </a:lnTo>
                  <a:lnTo>
                    <a:pt x="52" y="190"/>
                  </a:lnTo>
                  <a:lnTo>
                    <a:pt x="48" y="198"/>
                  </a:lnTo>
                  <a:lnTo>
                    <a:pt x="44" y="207"/>
                  </a:lnTo>
                  <a:lnTo>
                    <a:pt x="39" y="218"/>
                  </a:lnTo>
                  <a:lnTo>
                    <a:pt x="34" y="229"/>
                  </a:lnTo>
                  <a:lnTo>
                    <a:pt x="29" y="240"/>
                  </a:lnTo>
                  <a:lnTo>
                    <a:pt x="23" y="249"/>
                  </a:lnTo>
                  <a:lnTo>
                    <a:pt x="17" y="256"/>
                  </a:lnTo>
                  <a:lnTo>
                    <a:pt x="10" y="260"/>
                  </a:lnTo>
                  <a:lnTo>
                    <a:pt x="5" y="263"/>
                  </a:lnTo>
                  <a:lnTo>
                    <a:pt x="2" y="263"/>
                  </a:lnTo>
                  <a:lnTo>
                    <a:pt x="3" y="259"/>
                  </a:lnTo>
                  <a:lnTo>
                    <a:pt x="8" y="256"/>
                  </a:lnTo>
                  <a:lnTo>
                    <a:pt x="16" y="244"/>
                  </a:lnTo>
                  <a:lnTo>
                    <a:pt x="26" y="225"/>
                  </a:lnTo>
                  <a:lnTo>
                    <a:pt x="36" y="204"/>
                  </a:lnTo>
                  <a:lnTo>
                    <a:pt x="40" y="190"/>
                  </a:lnTo>
                  <a:lnTo>
                    <a:pt x="37" y="190"/>
                  </a:lnTo>
                  <a:lnTo>
                    <a:pt x="32" y="191"/>
                  </a:lnTo>
                  <a:lnTo>
                    <a:pt x="28" y="191"/>
                  </a:lnTo>
                  <a:lnTo>
                    <a:pt x="22" y="193"/>
                  </a:lnTo>
                  <a:lnTo>
                    <a:pt x="17" y="194"/>
                  </a:lnTo>
                  <a:lnTo>
                    <a:pt x="13" y="195"/>
                  </a:lnTo>
                  <a:lnTo>
                    <a:pt x="9" y="197"/>
                  </a:lnTo>
                  <a:lnTo>
                    <a:pt x="6" y="198"/>
                  </a:lnTo>
                  <a:lnTo>
                    <a:pt x="2" y="201"/>
                  </a:lnTo>
                  <a:lnTo>
                    <a:pt x="0" y="201"/>
                  </a:lnTo>
                  <a:lnTo>
                    <a:pt x="1" y="198"/>
                  </a:lnTo>
                  <a:lnTo>
                    <a:pt x="5" y="195"/>
                  </a:lnTo>
                  <a:lnTo>
                    <a:pt x="8" y="193"/>
                  </a:lnTo>
                  <a:lnTo>
                    <a:pt x="13" y="189"/>
                  </a:lnTo>
                  <a:lnTo>
                    <a:pt x="18" y="187"/>
                  </a:lnTo>
                  <a:lnTo>
                    <a:pt x="25" y="183"/>
                  </a:lnTo>
                  <a:lnTo>
                    <a:pt x="31" y="180"/>
                  </a:lnTo>
                  <a:lnTo>
                    <a:pt x="37" y="178"/>
                  </a:lnTo>
                  <a:lnTo>
                    <a:pt x="41" y="174"/>
                  </a:lnTo>
                  <a:lnTo>
                    <a:pt x="45" y="173"/>
                  </a:lnTo>
                  <a:lnTo>
                    <a:pt x="49" y="153"/>
                  </a:lnTo>
                  <a:lnTo>
                    <a:pt x="56" y="131"/>
                  </a:lnTo>
                  <a:lnTo>
                    <a:pt x="63" y="112"/>
                  </a:lnTo>
                  <a:lnTo>
                    <a:pt x="68" y="101"/>
                  </a:lnTo>
                  <a:lnTo>
                    <a:pt x="60" y="100"/>
                  </a:lnTo>
                  <a:lnTo>
                    <a:pt x="51" y="100"/>
                  </a:lnTo>
                  <a:lnTo>
                    <a:pt x="41" y="100"/>
                  </a:lnTo>
                  <a:lnTo>
                    <a:pt x="33" y="100"/>
                  </a:lnTo>
                  <a:lnTo>
                    <a:pt x="24" y="101"/>
                  </a:lnTo>
                  <a:lnTo>
                    <a:pt x="17" y="103"/>
                  </a:lnTo>
                  <a:lnTo>
                    <a:pt x="11" y="105"/>
                  </a:lnTo>
                  <a:lnTo>
                    <a:pt x="8" y="106"/>
                  </a:lnTo>
                  <a:lnTo>
                    <a:pt x="3" y="108"/>
                  </a:lnTo>
                  <a:lnTo>
                    <a:pt x="2" y="108"/>
                  </a:lnTo>
                  <a:lnTo>
                    <a:pt x="2" y="106"/>
                  </a:lnTo>
                  <a:lnTo>
                    <a:pt x="6" y="103"/>
                  </a:lnTo>
                  <a:lnTo>
                    <a:pt x="10" y="100"/>
                  </a:lnTo>
                  <a:lnTo>
                    <a:pt x="17" y="97"/>
                  </a:lnTo>
                  <a:lnTo>
                    <a:pt x="26" y="93"/>
                  </a:lnTo>
                  <a:lnTo>
                    <a:pt x="37" y="90"/>
                  </a:lnTo>
                  <a:lnTo>
                    <a:pt x="46" y="88"/>
                  </a:lnTo>
                  <a:lnTo>
                    <a:pt x="55" y="84"/>
                  </a:lnTo>
                  <a:lnTo>
                    <a:pt x="63" y="83"/>
                  </a:lnTo>
                  <a:lnTo>
                    <a:pt x="68" y="82"/>
                  </a:lnTo>
                  <a:lnTo>
                    <a:pt x="74" y="77"/>
                  </a:lnTo>
                  <a:lnTo>
                    <a:pt x="78" y="67"/>
                  </a:lnTo>
                  <a:lnTo>
                    <a:pt x="81" y="57"/>
                  </a:lnTo>
                  <a:lnTo>
                    <a:pt x="82" y="50"/>
                  </a:lnTo>
                  <a:lnTo>
                    <a:pt x="79" y="46"/>
                  </a:lnTo>
                  <a:lnTo>
                    <a:pt x="74" y="44"/>
                  </a:lnTo>
                  <a:lnTo>
                    <a:pt x="66" y="43"/>
                  </a:lnTo>
                  <a:lnTo>
                    <a:pt x="60" y="44"/>
                  </a:lnTo>
                  <a:lnTo>
                    <a:pt x="53" y="46"/>
                  </a:lnTo>
                  <a:lnTo>
                    <a:pt x="45" y="48"/>
                  </a:lnTo>
                  <a:lnTo>
                    <a:pt x="38" y="52"/>
                  </a:lnTo>
                  <a:lnTo>
                    <a:pt x="30" y="54"/>
                  </a:lnTo>
                  <a:lnTo>
                    <a:pt x="24" y="57"/>
                  </a:lnTo>
                  <a:lnTo>
                    <a:pt x="18" y="59"/>
                  </a:lnTo>
                  <a:lnTo>
                    <a:pt x="14" y="61"/>
                  </a:lnTo>
                  <a:lnTo>
                    <a:pt x="10" y="63"/>
                  </a:lnTo>
                  <a:lnTo>
                    <a:pt x="6" y="67"/>
                  </a:lnTo>
                  <a:lnTo>
                    <a:pt x="2" y="68"/>
                  </a:lnTo>
                  <a:lnTo>
                    <a:pt x="2" y="66"/>
                  </a:lnTo>
                  <a:lnTo>
                    <a:pt x="7" y="60"/>
                  </a:lnTo>
                  <a:lnTo>
                    <a:pt x="11" y="55"/>
                  </a:lnTo>
                  <a:lnTo>
                    <a:pt x="16" y="50"/>
                  </a:lnTo>
                  <a:lnTo>
                    <a:pt x="22" y="43"/>
                  </a:lnTo>
                  <a:lnTo>
                    <a:pt x="28" y="36"/>
                  </a:lnTo>
                  <a:lnTo>
                    <a:pt x="34" y="30"/>
                  </a:lnTo>
                  <a:lnTo>
                    <a:pt x="40" y="24"/>
                  </a:lnTo>
                  <a:lnTo>
                    <a:pt x="46" y="21"/>
                  </a:lnTo>
                  <a:lnTo>
                    <a:pt x="51" y="19"/>
                  </a:lnTo>
                  <a:lnTo>
                    <a:pt x="51" y="22"/>
                  </a:lnTo>
                  <a:lnTo>
                    <a:pt x="52" y="25"/>
                  </a:lnTo>
                  <a:lnTo>
                    <a:pt x="54" y="30"/>
                  </a:lnTo>
                  <a:lnTo>
                    <a:pt x="55" y="33"/>
                  </a:lnTo>
                  <a:lnTo>
                    <a:pt x="59" y="37"/>
                  </a:lnTo>
                  <a:lnTo>
                    <a:pt x="62" y="39"/>
                  </a:lnTo>
                  <a:lnTo>
                    <a:pt x="67" y="40"/>
                  </a:lnTo>
                  <a:lnTo>
                    <a:pt x="72" y="42"/>
                  </a:lnTo>
                  <a:lnTo>
                    <a:pt x="78" y="43"/>
                  </a:lnTo>
                  <a:lnTo>
                    <a:pt x="83" y="42"/>
                  </a:lnTo>
                  <a:lnTo>
                    <a:pt x="87" y="42"/>
                  </a:lnTo>
                  <a:lnTo>
                    <a:pt x="92" y="39"/>
                  </a:lnTo>
                  <a:lnTo>
                    <a:pt x="97" y="35"/>
                  </a:lnTo>
                  <a:lnTo>
                    <a:pt x="99" y="29"/>
                  </a:lnTo>
                  <a:lnTo>
                    <a:pt x="99" y="23"/>
                  </a:lnTo>
                  <a:lnTo>
                    <a:pt x="99" y="19"/>
                  </a:lnTo>
                  <a:lnTo>
                    <a:pt x="106" y="12"/>
                  </a:lnTo>
                  <a:lnTo>
                    <a:pt x="114" y="7"/>
                  </a:lnTo>
                  <a:lnTo>
                    <a:pt x="122" y="2"/>
                  </a:lnTo>
                  <a:lnTo>
                    <a:pt x="125" y="0"/>
                  </a:lnTo>
                  <a:lnTo>
                    <a:pt x="119" y="8"/>
                  </a:lnTo>
                  <a:lnTo>
                    <a:pt x="110" y="16"/>
                  </a:lnTo>
                  <a:lnTo>
                    <a:pt x="106" y="23"/>
                  </a:lnTo>
                  <a:lnTo>
                    <a:pt x="106" y="29"/>
                  </a:lnTo>
                  <a:lnTo>
                    <a:pt x="109" y="33"/>
                  </a:lnTo>
                  <a:lnTo>
                    <a:pt x="113" y="38"/>
                  </a:lnTo>
                  <a:lnTo>
                    <a:pt x="117" y="39"/>
                  </a:lnTo>
                  <a:lnTo>
                    <a:pt x="123" y="37"/>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24" name="Freeform 355">
              <a:extLst>
                <a:ext uri="{FF2B5EF4-FFF2-40B4-BE49-F238E27FC236}">
                  <a16:creationId xmlns:a16="http://schemas.microsoft.com/office/drawing/2014/main" xmlns="" id="{41EECA03-EBD0-43DA-AD77-CEA4907767FA}"/>
                </a:ext>
              </a:extLst>
            </p:cNvPr>
            <p:cNvSpPr>
              <a:spLocks/>
            </p:cNvSpPr>
            <p:nvPr/>
          </p:nvSpPr>
          <p:spPr bwMode="auto">
            <a:xfrm>
              <a:off x="2705" y="1168"/>
              <a:ext cx="10" cy="17"/>
            </a:xfrm>
            <a:custGeom>
              <a:avLst/>
              <a:gdLst>
                <a:gd name="T0" fmla="*/ 0 w 20"/>
                <a:gd name="T1" fmla="*/ 0 h 33"/>
                <a:gd name="T2" fmla="*/ 1 w 20"/>
                <a:gd name="T3" fmla="*/ 1 h 33"/>
                <a:gd name="T4" fmla="*/ 1 w 20"/>
                <a:gd name="T5" fmla="*/ 1 h 33"/>
                <a:gd name="T6" fmla="*/ 1 w 20"/>
                <a:gd name="T7" fmla="*/ 1 h 33"/>
                <a:gd name="T8" fmla="*/ 1 w 20"/>
                <a:gd name="T9" fmla="*/ 0 h 33"/>
                <a:gd name="T10" fmla="*/ 1 w 20"/>
                <a:gd name="T11" fmla="*/ 1 h 33"/>
                <a:gd name="T12" fmla="*/ 1 w 20"/>
                <a:gd name="T13" fmla="*/ 1 h 33"/>
                <a:gd name="T14" fmla="*/ 1 w 20"/>
                <a:gd name="T15" fmla="*/ 1 h 33"/>
                <a:gd name="T16" fmla="*/ 1 w 20"/>
                <a:gd name="T17" fmla="*/ 1 h 33"/>
                <a:gd name="T18" fmla="*/ 1 w 20"/>
                <a:gd name="T19" fmla="*/ 2 h 33"/>
                <a:gd name="T20" fmla="*/ 1 w 20"/>
                <a:gd name="T21" fmla="*/ 2 h 33"/>
                <a:gd name="T22" fmla="*/ 1 w 20"/>
                <a:gd name="T23" fmla="*/ 1 h 33"/>
                <a:gd name="T24" fmla="*/ 1 w 20"/>
                <a:gd name="T25" fmla="*/ 1 h 33"/>
                <a:gd name="T26" fmla="*/ 1 w 20"/>
                <a:gd name="T27" fmla="*/ 1 h 33"/>
                <a:gd name="T28" fmla="*/ 1 w 20"/>
                <a:gd name="T29" fmla="*/ 1 h 33"/>
                <a:gd name="T30" fmla="*/ 1 w 20"/>
                <a:gd name="T31" fmla="*/ 1 h 33"/>
                <a:gd name="T32" fmla="*/ 0 w 20"/>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33">
                  <a:moveTo>
                    <a:pt x="0" y="0"/>
                  </a:moveTo>
                  <a:lnTo>
                    <a:pt x="5" y="1"/>
                  </a:lnTo>
                  <a:lnTo>
                    <a:pt x="9" y="1"/>
                  </a:lnTo>
                  <a:lnTo>
                    <a:pt x="14" y="1"/>
                  </a:lnTo>
                  <a:lnTo>
                    <a:pt x="17" y="0"/>
                  </a:lnTo>
                  <a:lnTo>
                    <a:pt x="18" y="8"/>
                  </a:lnTo>
                  <a:lnTo>
                    <a:pt x="20" y="16"/>
                  </a:lnTo>
                  <a:lnTo>
                    <a:pt x="18" y="23"/>
                  </a:lnTo>
                  <a:lnTo>
                    <a:pt x="17" y="31"/>
                  </a:lnTo>
                  <a:lnTo>
                    <a:pt x="16" y="33"/>
                  </a:lnTo>
                  <a:lnTo>
                    <a:pt x="15" y="33"/>
                  </a:lnTo>
                  <a:lnTo>
                    <a:pt x="14" y="32"/>
                  </a:lnTo>
                  <a:lnTo>
                    <a:pt x="14" y="29"/>
                  </a:lnTo>
                  <a:lnTo>
                    <a:pt x="13" y="23"/>
                  </a:lnTo>
                  <a:lnTo>
                    <a:pt x="9" y="15"/>
                  </a:lnTo>
                  <a:lnTo>
                    <a:pt x="5" y="7"/>
                  </a:lnTo>
                  <a:lnTo>
                    <a:pt x="0" y="0"/>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25" name="Freeform 356">
              <a:extLst>
                <a:ext uri="{FF2B5EF4-FFF2-40B4-BE49-F238E27FC236}">
                  <a16:creationId xmlns:a16="http://schemas.microsoft.com/office/drawing/2014/main" xmlns="" id="{D1F25503-B19B-422A-A391-634574BB5734}"/>
                </a:ext>
              </a:extLst>
            </p:cNvPr>
            <p:cNvSpPr>
              <a:spLocks/>
            </p:cNvSpPr>
            <p:nvPr/>
          </p:nvSpPr>
          <p:spPr bwMode="auto">
            <a:xfrm>
              <a:off x="2452" y="1056"/>
              <a:ext cx="192" cy="116"/>
            </a:xfrm>
            <a:custGeom>
              <a:avLst/>
              <a:gdLst>
                <a:gd name="T0" fmla="*/ 10 w 386"/>
                <a:gd name="T1" fmla="*/ 3 h 232"/>
                <a:gd name="T2" fmla="*/ 9 w 386"/>
                <a:gd name="T3" fmla="*/ 4 h 232"/>
                <a:gd name="T4" fmla="*/ 8 w 386"/>
                <a:gd name="T5" fmla="*/ 5 h 232"/>
                <a:gd name="T6" fmla="*/ 7 w 386"/>
                <a:gd name="T7" fmla="*/ 7 h 232"/>
                <a:gd name="T8" fmla="*/ 6 w 386"/>
                <a:gd name="T9" fmla="*/ 8 h 232"/>
                <a:gd name="T10" fmla="*/ 6 w 386"/>
                <a:gd name="T11" fmla="*/ 8 h 232"/>
                <a:gd name="T12" fmla="*/ 6 w 386"/>
                <a:gd name="T13" fmla="*/ 7 h 232"/>
                <a:gd name="T14" fmla="*/ 8 w 386"/>
                <a:gd name="T15" fmla="*/ 6 h 232"/>
                <a:gd name="T16" fmla="*/ 8 w 386"/>
                <a:gd name="T17" fmla="*/ 4 h 232"/>
                <a:gd name="T18" fmla="*/ 8 w 386"/>
                <a:gd name="T19" fmla="*/ 4 h 232"/>
                <a:gd name="T20" fmla="*/ 7 w 386"/>
                <a:gd name="T21" fmla="*/ 5 h 232"/>
                <a:gd name="T22" fmla="*/ 7 w 386"/>
                <a:gd name="T23" fmla="*/ 5 h 232"/>
                <a:gd name="T24" fmla="*/ 5 w 386"/>
                <a:gd name="T25" fmla="*/ 6 h 232"/>
                <a:gd name="T26" fmla="*/ 3 w 386"/>
                <a:gd name="T27" fmla="*/ 7 h 232"/>
                <a:gd name="T28" fmla="*/ 3 w 386"/>
                <a:gd name="T29" fmla="*/ 7 h 232"/>
                <a:gd name="T30" fmla="*/ 4 w 386"/>
                <a:gd name="T31" fmla="*/ 6 h 232"/>
                <a:gd name="T32" fmla="*/ 6 w 386"/>
                <a:gd name="T33" fmla="*/ 5 h 232"/>
                <a:gd name="T34" fmla="*/ 6 w 386"/>
                <a:gd name="T35" fmla="*/ 5 h 232"/>
                <a:gd name="T36" fmla="*/ 5 w 386"/>
                <a:gd name="T37" fmla="*/ 5 h 232"/>
                <a:gd name="T38" fmla="*/ 4 w 386"/>
                <a:gd name="T39" fmla="*/ 5 h 232"/>
                <a:gd name="T40" fmla="*/ 3 w 386"/>
                <a:gd name="T41" fmla="*/ 6 h 232"/>
                <a:gd name="T42" fmla="*/ 1 w 386"/>
                <a:gd name="T43" fmla="*/ 6 h 232"/>
                <a:gd name="T44" fmla="*/ 1 w 386"/>
                <a:gd name="T45" fmla="*/ 6 h 232"/>
                <a:gd name="T46" fmla="*/ 2 w 386"/>
                <a:gd name="T47" fmla="*/ 6 h 232"/>
                <a:gd name="T48" fmla="*/ 3 w 386"/>
                <a:gd name="T49" fmla="*/ 5 h 232"/>
                <a:gd name="T50" fmla="*/ 2 w 386"/>
                <a:gd name="T51" fmla="*/ 5 h 232"/>
                <a:gd name="T52" fmla="*/ 0 w 386"/>
                <a:gd name="T53" fmla="*/ 5 h 232"/>
                <a:gd name="T54" fmla="*/ 0 w 386"/>
                <a:gd name="T55" fmla="*/ 5 h 232"/>
                <a:gd name="T56" fmla="*/ 1 w 386"/>
                <a:gd name="T57" fmla="*/ 4 h 232"/>
                <a:gd name="T58" fmla="*/ 3 w 386"/>
                <a:gd name="T59" fmla="*/ 4 h 232"/>
                <a:gd name="T60" fmla="*/ 2 w 386"/>
                <a:gd name="T61" fmla="*/ 4 h 232"/>
                <a:gd name="T62" fmla="*/ 1 w 386"/>
                <a:gd name="T63" fmla="*/ 3 h 232"/>
                <a:gd name="T64" fmla="*/ 1 w 386"/>
                <a:gd name="T65" fmla="*/ 2 h 232"/>
                <a:gd name="T66" fmla="*/ 2 w 386"/>
                <a:gd name="T67" fmla="*/ 3 h 232"/>
                <a:gd name="T68" fmla="*/ 4 w 386"/>
                <a:gd name="T69" fmla="*/ 4 h 232"/>
                <a:gd name="T70" fmla="*/ 5 w 386"/>
                <a:gd name="T71" fmla="*/ 4 h 232"/>
                <a:gd name="T72" fmla="*/ 5 w 386"/>
                <a:gd name="T73" fmla="*/ 4 h 232"/>
                <a:gd name="T74" fmla="*/ 5 w 386"/>
                <a:gd name="T75" fmla="*/ 3 h 232"/>
                <a:gd name="T76" fmla="*/ 4 w 386"/>
                <a:gd name="T77" fmla="*/ 3 h 232"/>
                <a:gd name="T78" fmla="*/ 4 w 386"/>
                <a:gd name="T79" fmla="*/ 2 h 232"/>
                <a:gd name="T80" fmla="*/ 3 w 386"/>
                <a:gd name="T81" fmla="*/ 2 h 232"/>
                <a:gd name="T82" fmla="*/ 3 w 386"/>
                <a:gd name="T83" fmla="*/ 1 h 232"/>
                <a:gd name="T84" fmla="*/ 4 w 386"/>
                <a:gd name="T85" fmla="*/ 2 h 232"/>
                <a:gd name="T86" fmla="*/ 6 w 386"/>
                <a:gd name="T87" fmla="*/ 4 h 232"/>
                <a:gd name="T88" fmla="*/ 7 w 386"/>
                <a:gd name="T89" fmla="*/ 4 h 232"/>
                <a:gd name="T90" fmla="*/ 7 w 386"/>
                <a:gd name="T91" fmla="*/ 4 h 232"/>
                <a:gd name="T92" fmla="*/ 8 w 386"/>
                <a:gd name="T93" fmla="*/ 4 h 232"/>
                <a:gd name="T94" fmla="*/ 8 w 386"/>
                <a:gd name="T95" fmla="*/ 3 h 232"/>
                <a:gd name="T96" fmla="*/ 7 w 386"/>
                <a:gd name="T97" fmla="*/ 2 h 232"/>
                <a:gd name="T98" fmla="*/ 6 w 386"/>
                <a:gd name="T99" fmla="*/ 1 h 232"/>
                <a:gd name="T100" fmla="*/ 6 w 386"/>
                <a:gd name="T101" fmla="*/ 1 h 232"/>
                <a:gd name="T102" fmla="*/ 7 w 386"/>
                <a:gd name="T103" fmla="*/ 2 h 232"/>
                <a:gd name="T104" fmla="*/ 9 w 386"/>
                <a:gd name="T105" fmla="*/ 3 h 232"/>
                <a:gd name="T106" fmla="*/ 10 w 386"/>
                <a:gd name="T107" fmla="*/ 3 h 232"/>
                <a:gd name="T108" fmla="*/ 11 w 386"/>
                <a:gd name="T109" fmla="*/ 2 h 232"/>
                <a:gd name="T110" fmla="*/ 11 w 386"/>
                <a:gd name="T111" fmla="*/ 3 h 2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86" h="232">
                  <a:moveTo>
                    <a:pt x="370" y="74"/>
                  </a:moveTo>
                  <a:lnTo>
                    <a:pt x="364" y="78"/>
                  </a:lnTo>
                  <a:lnTo>
                    <a:pt x="356" y="82"/>
                  </a:lnTo>
                  <a:lnTo>
                    <a:pt x="347" y="87"/>
                  </a:lnTo>
                  <a:lnTo>
                    <a:pt x="335" y="91"/>
                  </a:lnTo>
                  <a:lnTo>
                    <a:pt x="325" y="96"/>
                  </a:lnTo>
                  <a:lnTo>
                    <a:pt x="316" y="101"/>
                  </a:lnTo>
                  <a:lnTo>
                    <a:pt x="310" y="104"/>
                  </a:lnTo>
                  <a:lnTo>
                    <a:pt x="307" y="108"/>
                  </a:lnTo>
                  <a:lnTo>
                    <a:pt x="302" y="118"/>
                  </a:lnTo>
                  <a:lnTo>
                    <a:pt x="293" y="136"/>
                  </a:lnTo>
                  <a:lnTo>
                    <a:pt x="282" y="156"/>
                  </a:lnTo>
                  <a:lnTo>
                    <a:pt x="273" y="171"/>
                  </a:lnTo>
                  <a:lnTo>
                    <a:pt x="267" y="178"/>
                  </a:lnTo>
                  <a:lnTo>
                    <a:pt x="259" y="186"/>
                  </a:lnTo>
                  <a:lnTo>
                    <a:pt x="250" y="195"/>
                  </a:lnTo>
                  <a:lnTo>
                    <a:pt x="239" y="204"/>
                  </a:lnTo>
                  <a:lnTo>
                    <a:pt x="228" y="214"/>
                  </a:lnTo>
                  <a:lnTo>
                    <a:pt x="219" y="222"/>
                  </a:lnTo>
                  <a:lnTo>
                    <a:pt x="210" y="227"/>
                  </a:lnTo>
                  <a:lnTo>
                    <a:pt x="204" y="231"/>
                  </a:lnTo>
                  <a:lnTo>
                    <a:pt x="198" y="232"/>
                  </a:lnTo>
                  <a:lnTo>
                    <a:pt x="196" y="231"/>
                  </a:lnTo>
                  <a:lnTo>
                    <a:pt x="198" y="229"/>
                  </a:lnTo>
                  <a:lnTo>
                    <a:pt x="202" y="225"/>
                  </a:lnTo>
                  <a:lnTo>
                    <a:pt x="206" y="222"/>
                  </a:lnTo>
                  <a:lnTo>
                    <a:pt x="213" y="215"/>
                  </a:lnTo>
                  <a:lnTo>
                    <a:pt x="224" y="206"/>
                  </a:lnTo>
                  <a:lnTo>
                    <a:pt x="234" y="196"/>
                  </a:lnTo>
                  <a:lnTo>
                    <a:pt x="244" y="186"/>
                  </a:lnTo>
                  <a:lnTo>
                    <a:pt x="255" y="177"/>
                  </a:lnTo>
                  <a:lnTo>
                    <a:pt x="263" y="167"/>
                  </a:lnTo>
                  <a:lnTo>
                    <a:pt x="267" y="162"/>
                  </a:lnTo>
                  <a:lnTo>
                    <a:pt x="273" y="151"/>
                  </a:lnTo>
                  <a:lnTo>
                    <a:pt x="278" y="139"/>
                  </a:lnTo>
                  <a:lnTo>
                    <a:pt x="281" y="128"/>
                  </a:lnTo>
                  <a:lnTo>
                    <a:pt x="283" y="120"/>
                  </a:lnTo>
                  <a:lnTo>
                    <a:pt x="283" y="117"/>
                  </a:lnTo>
                  <a:lnTo>
                    <a:pt x="282" y="116"/>
                  </a:lnTo>
                  <a:lnTo>
                    <a:pt x="279" y="117"/>
                  </a:lnTo>
                  <a:lnTo>
                    <a:pt x="273" y="119"/>
                  </a:lnTo>
                  <a:lnTo>
                    <a:pt x="269" y="121"/>
                  </a:lnTo>
                  <a:lnTo>
                    <a:pt x="262" y="126"/>
                  </a:lnTo>
                  <a:lnTo>
                    <a:pt x="255" y="129"/>
                  </a:lnTo>
                  <a:lnTo>
                    <a:pt x="247" y="134"/>
                  </a:lnTo>
                  <a:lnTo>
                    <a:pt x="239" y="139"/>
                  </a:lnTo>
                  <a:lnTo>
                    <a:pt x="231" y="142"/>
                  </a:lnTo>
                  <a:lnTo>
                    <a:pt x="225" y="144"/>
                  </a:lnTo>
                  <a:lnTo>
                    <a:pt x="220" y="146"/>
                  </a:lnTo>
                  <a:lnTo>
                    <a:pt x="211" y="159"/>
                  </a:lnTo>
                  <a:lnTo>
                    <a:pt x="198" y="172"/>
                  </a:lnTo>
                  <a:lnTo>
                    <a:pt x="183" y="184"/>
                  </a:lnTo>
                  <a:lnTo>
                    <a:pt x="167" y="195"/>
                  </a:lnTo>
                  <a:lnTo>
                    <a:pt x="151" y="204"/>
                  </a:lnTo>
                  <a:lnTo>
                    <a:pt x="137" y="211"/>
                  </a:lnTo>
                  <a:lnTo>
                    <a:pt x="126" y="216"/>
                  </a:lnTo>
                  <a:lnTo>
                    <a:pt x="118" y="218"/>
                  </a:lnTo>
                  <a:lnTo>
                    <a:pt x="108" y="219"/>
                  </a:lnTo>
                  <a:lnTo>
                    <a:pt x="104" y="219"/>
                  </a:lnTo>
                  <a:lnTo>
                    <a:pt x="105" y="217"/>
                  </a:lnTo>
                  <a:lnTo>
                    <a:pt x="112" y="215"/>
                  </a:lnTo>
                  <a:lnTo>
                    <a:pt x="123" y="209"/>
                  </a:lnTo>
                  <a:lnTo>
                    <a:pt x="137" y="201"/>
                  </a:lnTo>
                  <a:lnTo>
                    <a:pt x="152" y="192"/>
                  </a:lnTo>
                  <a:lnTo>
                    <a:pt x="166" y="180"/>
                  </a:lnTo>
                  <a:lnTo>
                    <a:pt x="180" y="169"/>
                  </a:lnTo>
                  <a:lnTo>
                    <a:pt x="191" y="158"/>
                  </a:lnTo>
                  <a:lnTo>
                    <a:pt x="199" y="149"/>
                  </a:lnTo>
                  <a:lnTo>
                    <a:pt x="203" y="142"/>
                  </a:lnTo>
                  <a:lnTo>
                    <a:pt x="203" y="140"/>
                  </a:lnTo>
                  <a:lnTo>
                    <a:pt x="201" y="139"/>
                  </a:lnTo>
                  <a:lnTo>
                    <a:pt x="196" y="139"/>
                  </a:lnTo>
                  <a:lnTo>
                    <a:pt x="188" y="139"/>
                  </a:lnTo>
                  <a:lnTo>
                    <a:pt x="182" y="139"/>
                  </a:lnTo>
                  <a:lnTo>
                    <a:pt x="176" y="140"/>
                  </a:lnTo>
                  <a:lnTo>
                    <a:pt x="169" y="141"/>
                  </a:lnTo>
                  <a:lnTo>
                    <a:pt x="164" y="141"/>
                  </a:lnTo>
                  <a:lnTo>
                    <a:pt x="157" y="142"/>
                  </a:lnTo>
                  <a:lnTo>
                    <a:pt x="151" y="143"/>
                  </a:lnTo>
                  <a:lnTo>
                    <a:pt x="146" y="143"/>
                  </a:lnTo>
                  <a:lnTo>
                    <a:pt x="143" y="143"/>
                  </a:lnTo>
                  <a:lnTo>
                    <a:pt x="133" y="150"/>
                  </a:lnTo>
                  <a:lnTo>
                    <a:pt x="119" y="157"/>
                  </a:lnTo>
                  <a:lnTo>
                    <a:pt x="104" y="164"/>
                  </a:lnTo>
                  <a:lnTo>
                    <a:pt x="88" y="170"/>
                  </a:lnTo>
                  <a:lnTo>
                    <a:pt x="72" y="176"/>
                  </a:lnTo>
                  <a:lnTo>
                    <a:pt x="58" y="180"/>
                  </a:lnTo>
                  <a:lnTo>
                    <a:pt x="47" y="184"/>
                  </a:lnTo>
                  <a:lnTo>
                    <a:pt x="41" y="186"/>
                  </a:lnTo>
                  <a:lnTo>
                    <a:pt x="34" y="187"/>
                  </a:lnTo>
                  <a:lnTo>
                    <a:pt x="30" y="185"/>
                  </a:lnTo>
                  <a:lnTo>
                    <a:pt x="32" y="181"/>
                  </a:lnTo>
                  <a:lnTo>
                    <a:pt x="42" y="178"/>
                  </a:lnTo>
                  <a:lnTo>
                    <a:pt x="52" y="176"/>
                  </a:lnTo>
                  <a:lnTo>
                    <a:pt x="64" y="172"/>
                  </a:lnTo>
                  <a:lnTo>
                    <a:pt x="76" y="167"/>
                  </a:lnTo>
                  <a:lnTo>
                    <a:pt x="88" y="162"/>
                  </a:lnTo>
                  <a:lnTo>
                    <a:pt x="99" y="156"/>
                  </a:lnTo>
                  <a:lnTo>
                    <a:pt x="108" y="149"/>
                  </a:lnTo>
                  <a:lnTo>
                    <a:pt x="115" y="143"/>
                  </a:lnTo>
                  <a:lnTo>
                    <a:pt x="120" y="138"/>
                  </a:lnTo>
                  <a:lnTo>
                    <a:pt x="107" y="135"/>
                  </a:lnTo>
                  <a:lnTo>
                    <a:pt x="94" y="134"/>
                  </a:lnTo>
                  <a:lnTo>
                    <a:pt x="77" y="134"/>
                  </a:lnTo>
                  <a:lnTo>
                    <a:pt x="62" y="135"/>
                  </a:lnTo>
                  <a:lnTo>
                    <a:pt x="47" y="138"/>
                  </a:lnTo>
                  <a:lnTo>
                    <a:pt x="34" y="140"/>
                  </a:lnTo>
                  <a:lnTo>
                    <a:pt x="23" y="141"/>
                  </a:lnTo>
                  <a:lnTo>
                    <a:pt x="15" y="143"/>
                  </a:lnTo>
                  <a:lnTo>
                    <a:pt x="6" y="146"/>
                  </a:lnTo>
                  <a:lnTo>
                    <a:pt x="0" y="147"/>
                  </a:lnTo>
                  <a:lnTo>
                    <a:pt x="0" y="146"/>
                  </a:lnTo>
                  <a:lnTo>
                    <a:pt x="6" y="141"/>
                  </a:lnTo>
                  <a:lnTo>
                    <a:pt x="13" y="138"/>
                  </a:lnTo>
                  <a:lnTo>
                    <a:pt x="22" y="133"/>
                  </a:lnTo>
                  <a:lnTo>
                    <a:pt x="35" y="128"/>
                  </a:lnTo>
                  <a:lnTo>
                    <a:pt x="50" y="125"/>
                  </a:lnTo>
                  <a:lnTo>
                    <a:pt x="66" y="121"/>
                  </a:lnTo>
                  <a:lnTo>
                    <a:pt x="83" y="119"/>
                  </a:lnTo>
                  <a:lnTo>
                    <a:pt x="100" y="119"/>
                  </a:lnTo>
                  <a:lnTo>
                    <a:pt x="117" y="121"/>
                  </a:lnTo>
                  <a:lnTo>
                    <a:pt x="112" y="116"/>
                  </a:lnTo>
                  <a:lnTo>
                    <a:pt x="104" y="108"/>
                  </a:lnTo>
                  <a:lnTo>
                    <a:pt x="95" y="101"/>
                  </a:lnTo>
                  <a:lnTo>
                    <a:pt x="84" y="93"/>
                  </a:lnTo>
                  <a:lnTo>
                    <a:pt x="74" y="86"/>
                  </a:lnTo>
                  <a:lnTo>
                    <a:pt x="65" y="80"/>
                  </a:lnTo>
                  <a:lnTo>
                    <a:pt x="57" y="74"/>
                  </a:lnTo>
                  <a:lnTo>
                    <a:pt x="51" y="71"/>
                  </a:lnTo>
                  <a:lnTo>
                    <a:pt x="43" y="66"/>
                  </a:lnTo>
                  <a:lnTo>
                    <a:pt x="41" y="63"/>
                  </a:lnTo>
                  <a:lnTo>
                    <a:pt x="43" y="60"/>
                  </a:lnTo>
                  <a:lnTo>
                    <a:pt x="51" y="63"/>
                  </a:lnTo>
                  <a:lnTo>
                    <a:pt x="59" y="66"/>
                  </a:lnTo>
                  <a:lnTo>
                    <a:pt x="70" y="72"/>
                  </a:lnTo>
                  <a:lnTo>
                    <a:pt x="83" y="79"/>
                  </a:lnTo>
                  <a:lnTo>
                    <a:pt x="98" y="87"/>
                  </a:lnTo>
                  <a:lnTo>
                    <a:pt x="112" y="95"/>
                  </a:lnTo>
                  <a:lnTo>
                    <a:pt x="125" y="103"/>
                  </a:lnTo>
                  <a:lnTo>
                    <a:pt x="135" y="110"/>
                  </a:lnTo>
                  <a:lnTo>
                    <a:pt x="141" y="116"/>
                  </a:lnTo>
                  <a:lnTo>
                    <a:pt x="146" y="116"/>
                  </a:lnTo>
                  <a:lnTo>
                    <a:pt x="153" y="117"/>
                  </a:lnTo>
                  <a:lnTo>
                    <a:pt x="161" y="117"/>
                  </a:lnTo>
                  <a:lnTo>
                    <a:pt x="169" y="117"/>
                  </a:lnTo>
                  <a:lnTo>
                    <a:pt x="178" y="117"/>
                  </a:lnTo>
                  <a:lnTo>
                    <a:pt x="186" y="117"/>
                  </a:lnTo>
                  <a:lnTo>
                    <a:pt x="191" y="117"/>
                  </a:lnTo>
                  <a:lnTo>
                    <a:pt x="196" y="117"/>
                  </a:lnTo>
                  <a:lnTo>
                    <a:pt x="194" y="110"/>
                  </a:lnTo>
                  <a:lnTo>
                    <a:pt x="188" y="103"/>
                  </a:lnTo>
                  <a:lnTo>
                    <a:pt x="182" y="95"/>
                  </a:lnTo>
                  <a:lnTo>
                    <a:pt x="175" y="87"/>
                  </a:lnTo>
                  <a:lnTo>
                    <a:pt x="168" y="80"/>
                  </a:lnTo>
                  <a:lnTo>
                    <a:pt x="161" y="73"/>
                  </a:lnTo>
                  <a:lnTo>
                    <a:pt x="156" y="67"/>
                  </a:lnTo>
                  <a:lnTo>
                    <a:pt x="151" y="63"/>
                  </a:lnTo>
                  <a:lnTo>
                    <a:pt x="146" y="59"/>
                  </a:lnTo>
                  <a:lnTo>
                    <a:pt x="142" y="56"/>
                  </a:lnTo>
                  <a:lnTo>
                    <a:pt x="136" y="52"/>
                  </a:lnTo>
                  <a:lnTo>
                    <a:pt x="131" y="49"/>
                  </a:lnTo>
                  <a:lnTo>
                    <a:pt x="127" y="46"/>
                  </a:lnTo>
                  <a:lnTo>
                    <a:pt x="122" y="43"/>
                  </a:lnTo>
                  <a:lnTo>
                    <a:pt x="119" y="41"/>
                  </a:lnTo>
                  <a:lnTo>
                    <a:pt x="115" y="38"/>
                  </a:lnTo>
                  <a:lnTo>
                    <a:pt x="111" y="33"/>
                  </a:lnTo>
                  <a:lnTo>
                    <a:pt x="110" y="27"/>
                  </a:lnTo>
                  <a:lnTo>
                    <a:pt x="112" y="26"/>
                  </a:lnTo>
                  <a:lnTo>
                    <a:pt x="123" y="34"/>
                  </a:lnTo>
                  <a:lnTo>
                    <a:pt x="133" y="41"/>
                  </a:lnTo>
                  <a:lnTo>
                    <a:pt x="144" y="50"/>
                  </a:lnTo>
                  <a:lnTo>
                    <a:pt x="158" y="60"/>
                  </a:lnTo>
                  <a:lnTo>
                    <a:pt x="171" y="71"/>
                  </a:lnTo>
                  <a:lnTo>
                    <a:pt x="183" y="81"/>
                  </a:lnTo>
                  <a:lnTo>
                    <a:pt x="195" y="90"/>
                  </a:lnTo>
                  <a:lnTo>
                    <a:pt x="204" y="97"/>
                  </a:lnTo>
                  <a:lnTo>
                    <a:pt x="210" y="103"/>
                  </a:lnTo>
                  <a:lnTo>
                    <a:pt x="216" y="109"/>
                  </a:lnTo>
                  <a:lnTo>
                    <a:pt x="221" y="110"/>
                  </a:lnTo>
                  <a:lnTo>
                    <a:pt x="227" y="109"/>
                  </a:lnTo>
                  <a:lnTo>
                    <a:pt x="234" y="108"/>
                  </a:lnTo>
                  <a:lnTo>
                    <a:pt x="239" y="106"/>
                  </a:lnTo>
                  <a:lnTo>
                    <a:pt x="245" y="105"/>
                  </a:lnTo>
                  <a:lnTo>
                    <a:pt x="252" y="104"/>
                  </a:lnTo>
                  <a:lnTo>
                    <a:pt x="259" y="102"/>
                  </a:lnTo>
                  <a:lnTo>
                    <a:pt x="267" y="101"/>
                  </a:lnTo>
                  <a:lnTo>
                    <a:pt x="273" y="100"/>
                  </a:lnTo>
                  <a:lnTo>
                    <a:pt x="278" y="97"/>
                  </a:lnTo>
                  <a:lnTo>
                    <a:pt x="281" y="96"/>
                  </a:lnTo>
                  <a:lnTo>
                    <a:pt x="285" y="93"/>
                  </a:lnTo>
                  <a:lnTo>
                    <a:pt x="285" y="89"/>
                  </a:lnTo>
                  <a:lnTo>
                    <a:pt x="282" y="86"/>
                  </a:lnTo>
                  <a:lnTo>
                    <a:pt x="277" y="79"/>
                  </a:lnTo>
                  <a:lnTo>
                    <a:pt x="271" y="73"/>
                  </a:lnTo>
                  <a:lnTo>
                    <a:pt x="262" y="65"/>
                  </a:lnTo>
                  <a:lnTo>
                    <a:pt x="251" y="55"/>
                  </a:lnTo>
                  <a:lnTo>
                    <a:pt x="239" y="43"/>
                  </a:lnTo>
                  <a:lnTo>
                    <a:pt x="226" y="33"/>
                  </a:lnTo>
                  <a:lnTo>
                    <a:pt x="214" y="22"/>
                  </a:lnTo>
                  <a:lnTo>
                    <a:pt x="204" y="14"/>
                  </a:lnTo>
                  <a:lnTo>
                    <a:pt x="197" y="10"/>
                  </a:lnTo>
                  <a:lnTo>
                    <a:pt x="190" y="4"/>
                  </a:lnTo>
                  <a:lnTo>
                    <a:pt x="193" y="0"/>
                  </a:lnTo>
                  <a:lnTo>
                    <a:pt x="199" y="3"/>
                  </a:lnTo>
                  <a:lnTo>
                    <a:pt x="212" y="10"/>
                  </a:lnTo>
                  <a:lnTo>
                    <a:pt x="220" y="17"/>
                  </a:lnTo>
                  <a:lnTo>
                    <a:pt x="232" y="27"/>
                  </a:lnTo>
                  <a:lnTo>
                    <a:pt x="245" y="37"/>
                  </a:lnTo>
                  <a:lnTo>
                    <a:pt x="259" y="48"/>
                  </a:lnTo>
                  <a:lnTo>
                    <a:pt x="273" y="58"/>
                  </a:lnTo>
                  <a:lnTo>
                    <a:pt x="285" y="67"/>
                  </a:lnTo>
                  <a:lnTo>
                    <a:pt x="294" y="74"/>
                  </a:lnTo>
                  <a:lnTo>
                    <a:pt x="298" y="76"/>
                  </a:lnTo>
                  <a:lnTo>
                    <a:pt x="304" y="76"/>
                  </a:lnTo>
                  <a:lnTo>
                    <a:pt x="313" y="75"/>
                  </a:lnTo>
                  <a:lnTo>
                    <a:pt x="326" y="73"/>
                  </a:lnTo>
                  <a:lnTo>
                    <a:pt x="340" y="71"/>
                  </a:lnTo>
                  <a:lnTo>
                    <a:pt x="354" y="67"/>
                  </a:lnTo>
                  <a:lnTo>
                    <a:pt x="366" y="65"/>
                  </a:lnTo>
                  <a:lnTo>
                    <a:pt x="377" y="63"/>
                  </a:lnTo>
                  <a:lnTo>
                    <a:pt x="382" y="63"/>
                  </a:lnTo>
                  <a:lnTo>
                    <a:pt x="386" y="64"/>
                  </a:lnTo>
                  <a:lnTo>
                    <a:pt x="384" y="65"/>
                  </a:lnTo>
                  <a:lnTo>
                    <a:pt x="377" y="68"/>
                  </a:lnTo>
                  <a:lnTo>
                    <a:pt x="370" y="74"/>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26" name="Freeform 357">
              <a:extLst>
                <a:ext uri="{FF2B5EF4-FFF2-40B4-BE49-F238E27FC236}">
                  <a16:creationId xmlns:a16="http://schemas.microsoft.com/office/drawing/2014/main" xmlns="" id="{87C75416-06D1-4828-BF2F-462894492B0F}"/>
                </a:ext>
              </a:extLst>
            </p:cNvPr>
            <p:cNvSpPr>
              <a:spLocks/>
            </p:cNvSpPr>
            <p:nvPr/>
          </p:nvSpPr>
          <p:spPr bwMode="auto">
            <a:xfrm>
              <a:off x="2558" y="944"/>
              <a:ext cx="127" cy="127"/>
            </a:xfrm>
            <a:custGeom>
              <a:avLst/>
              <a:gdLst>
                <a:gd name="T0" fmla="*/ 8 w 254"/>
                <a:gd name="T1" fmla="*/ 8 h 254"/>
                <a:gd name="T2" fmla="*/ 7 w 254"/>
                <a:gd name="T3" fmla="*/ 8 h 254"/>
                <a:gd name="T4" fmla="*/ 7 w 254"/>
                <a:gd name="T5" fmla="*/ 7 h 254"/>
                <a:gd name="T6" fmla="*/ 5 w 254"/>
                <a:gd name="T7" fmla="*/ 8 h 254"/>
                <a:gd name="T8" fmla="*/ 4 w 254"/>
                <a:gd name="T9" fmla="*/ 7 h 254"/>
                <a:gd name="T10" fmla="*/ 3 w 254"/>
                <a:gd name="T11" fmla="*/ 7 h 254"/>
                <a:gd name="T12" fmla="*/ 3 w 254"/>
                <a:gd name="T13" fmla="*/ 7 h 254"/>
                <a:gd name="T14" fmla="*/ 4 w 254"/>
                <a:gd name="T15" fmla="*/ 7 h 254"/>
                <a:gd name="T16" fmla="*/ 6 w 254"/>
                <a:gd name="T17" fmla="*/ 7 h 254"/>
                <a:gd name="T18" fmla="*/ 6 w 254"/>
                <a:gd name="T19" fmla="*/ 7 h 254"/>
                <a:gd name="T20" fmla="*/ 6 w 254"/>
                <a:gd name="T21" fmla="*/ 6 h 254"/>
                <a:gd name="T22" fmla="*/ 5 w 254"/>
                <a:gd name="T23" fmla="*/ 6 h 254"/>
                <a:gd name="T24" fmla="*/ 4 w 254"/>
                <a:gd name="T25" fmla="*/ 6 h 254"/>
                <a:gd name="T26" fmla="*/ 2 w 254"/>
                <a:gd name="T27" fmla="*/ 6 h 254"/>
                <a:gd name="T28" fmla="*/ 1 w 254"/>
                <a:gd name="T29" fmla="*/ 5 h 254"/>
                <a:gd name="T30" fmla="*/ 1 w 254"/>
                <a:gd name="T31" fmla="*/ 5 h 254"/>
                <a:gd name="T32" fmla="*/ 2 w 254"/>
                <a:gd name="T33" fmla="*/ 5 h 254"/>
                <a:gd name="T34" fmla="*/ 3 w 254"/>
                <a:gd name="T35" fmla="*/ 6 h 254"/>
                <a:gd name="T36" fmla="*/ 4 w 254"/>
                <a:gd name="T37" fmla="*/ 6 h 254"/>
                <a:gd name="T38" fmla="*/ 3 w 254"/>
                <a:gd name="T39" fmla="*/ 5 h 254"/>
                <a:gd name="T40" fmla="*/ 3 w 254"/>
                <a:gd name="T41" fmla="*/ 5 h 254"/>
                <a:gd name="T42" fmla="*/ 1 w 254"/>
                <a:gd name="T43" fmla="*/ 4 h 254"/>
                <a:gd name="T44" fmla="*/ 0 w 254"/>
                <a:gd name="T45" fmla="*/ 3 h 254"/>
                <a:gd name="T46" fmla="*/ 1 w 254"/>
                <a:gd name="T47" fmla="*/ 4 h 254"/>
                <a:gd name="T48" fmla="*/ 2 w 254"/>
                <a:gd name="T49" fmla="*/ 4 h 254"/>
                <a:gd name="T50" fmla="*/ 3 w 254"/>
                <a:gd name="T51" fmla="*/ 4 h 254"/>
                <a:gd name="T52" fmla="*/ 2 w 254"/>
                <a:gd name="T53" fmla="*/ 2 h 254"/>
                <a:gd name="T54" fmla="*/ 1 w 254"/>
                <a:gd name="T55" fmla="*/ 2 h 254"/>
                <a:gd name="T56" fmla="*/ 1 w 254"/>
                <a:gd name="T57" fmla="*/ 1 h 254"/>
                <a:gd name="T58" fmla="*/ 1 w 254"/>
                <a:gd name="T59" fmla="*/ 1 h 254"/>
                <a:gd name="T60" fmla="*/ 2 w 254"/>
                <a:gd name="T61" fmla="*/ 2 h 254"/>
                <a:gd name="T62" fmla="*/ 3 w 254"/>
                <a:gd name="T63" fmla="*/ 4 h 254"/>
                <a:gd name="T64" fmla="*/ 3 w 254"/>
                <a:gd name="T65" fmla="*/ 4 h 254"/>
                <a:gd name="T66" fmla="*/ 3 w 254"/>
                <a:gd name="T67" fmla="*/ 3 h 254"/>
                <a:gd name="T68" fmla="*/ 3 w 254"/>
                <a:gd name="T69" fmla="*/ 2 h 254"/>
                <a:gd name="T70" fmla="*/ 3 w 254"/>
                <a:gd name="T71" fmla="*/ 1 h 254"/>
                <a:gd name="T72" fmla="*/ 4 w 254"/>
                <a:gd name="T73" fmla="*/ 3 h 254"/>
                <a:gd name="T74" fmla="*/ 4 w 254"/>
                <a:gd name="T75" fmla="*/ 5 h 254"/>
                <a:gd name="T76" fmla="*/ 5 w 254"/>
                <a:gd name="T77" fmla="*/ 5 h 254"/>
                <a:gd name="T78" fmla="*/ 5 w 254"/>
                <a:gd name="T79" fmla="*/ 5 h 254"/>
                <a:gd name="T80" fmla="*/ 5 w 254"/>
                <a:gd name="T81" fmla="*/ 6 h 254"/>
                <a:gd name="T82" fmla="*/ 5 w 254"/>
                <a:gd name="T83" fmla="*/ 5 h 254"/>
                <a:gd name="T84" fmla="*/ 5 w 254"/>
                <a:gd name="T85" fmla="*/ 3 h 254"/>
                <a:gd name="T86" fmla="*/ 5 w 254"/>
                <a:gd name="T87" fmla="*/ 2 h 254"/>
                <a:gd name="T88" fmla="*/ 5 w 254"/>
                <a:gd name="T89" fmla="*/ 3 h 254"/>
                <a:gd name="T90" fmla="*/ 6 w 254"/>
                <a:gd name="T91" fmla="*/ 4 h 254"/>
                <a:gd name="T92" fmla="*/ 6 w 254"/>
                <a:gd name="T93" fmla="*/ 6 h 254"/>
                <a:gd name="T94" fmla="*/ 6 w 254"/>
                <a:gd name="T95" fmla="*/ 6 h 254"/>
                <a:gd name="T96" fmla="*/ 7 w 254"/>
                <a:gd name="T97" fmla="*/ 7 h 254"/>
                <a:gd name="T98" fmla="*/ 7 w 254"/>
                <a:gd name="T99" fmla="*/ 6 h 254"/>
                <a:gd name="T100" fmla="*/ 7 w 254"/>
                <a:gd name="T101" fmla="*/ 5 h 254"/>
                <a:gd name="T102" fmla="*/ 7 w 254"/>
                <a:gd name="T103" fmla="*/ 3 h 254"/>
                <a:gd name="T104" fmla="*/ 7 w 254"/>
                <a:gd name="T105" fmla="*/ 3 h 254"/>
                <a:gd name="T106" fmla="*/ 7 w 254"/>
                <a:gd name="T107" fmla="*/ 4 h 254"/>
                <a:gd name="T108" fmla="*/ 7 w 254"/>
                <a:gd name="T109" fmla="*/ 7 h 254"/>
                <a:gd name="T110" fmla="*/ 8 w 254"/>
                <a:gd name="T111" fmla="*/ 8 h 254"/>
                <a:gd name="T112" fmla="*/ 8 w 254"/>
                <a:gd name="T113" fmla="*/ 8 h 254"/>
                <a:gd name="T114" fmla="*/ 8 w 254"/>
                <a:gd name="T115" fmla="*/ 8 h 254"/>
                <a:gd name="T116" fmla="*/ 8 w 254"/>
                <a:gd name="T117" fmla="*/ 8 h 25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54" h="254">
                  <a:moveTo>
                    <a:pt x="244" y="250"/>
                  </a:moveTo>
                  <a:lnTo>
                    <a:pt x="240" y="246"/>
                  </a:lnTo>
                  <a:lnTo>
                    <a:pt x="235" y="242"/>
                  </a:lnTo>
                  <a:lnTo>
                    <a:pt x="229" y="237"/>
                  </a:lnTo>
                  <a:lnTo>
                    <a:pt x="225" y="232"/>
                  </a:lnTo>
                  <a:lnTo>
                    <a:pt x="219" y="228"/>
                  </a:lnTo>
                  <a:lnTo>
                    <a:pt x="213" y="224"/>
                  </a:lnTo>
                  <a:lnTo>
                    <a:pt x="209" y="222"/>
                  </a:lnTo>
                  <a:lnTo>
                    <a:pt x="203" y="222"/>
                  </a:lnTo>
                  <a:lnTo>
                    <a:pt x="189" y="224"/>
                  </a:lnTo>
                  <a:lnTo>
                    <a:pt x="173" y="226"/>
                  </a:lnTo>
                  <a:lnTo>
                    <a:pt x="153" y="226"/>
                  </a:lnTo>
                  <a:lnTo>
                    <a:pt x="134" y="226"/>
                  </a:lnTo>
                  <a:lnTo>
                    <a:pt x="114" y="226"/>
                  </a:lnTo>
                  <a:lnTo>
                    <a:pt x="98" y="223"/>
                  </a:lnTo>
                  <a:lnTo>
                    <a:pt x="84" y="221"/>
                  </a:lnTo>
                  <a:lnTo>
                    <a:pt x="75" y="217"/>
                  </a:lnTo>
                  <a:lnTo>
                    <a:pt x="68" y="212"/>
                  </a:lnTo>
                  <a:lnTo>
                    <a:pt x="68" y="209"/>
                  </a:lnTo>
                  <a:lnTo>
                    <a:pt x="75" y="211"/>
                  </a:lnTo>
                  <a:lnTo>
                    <a:pt x="87" y="213"/>
                  </a:lnTo>
                  <a:lnTo>
                    <a:pt x="96" y="214"/>
                  </a:lnTo>
                  <a:lnTo>
                    <a:pt x="108" y="215"/>
                  </a:lnTo>
                  <a:lnTo>
                    <a:pt x="125" y="215"/>
                  </a:lnTo>
                  <a:lnTo>
                    <a:pt x="141" y="215"/>
                  </a:lnTo>
                  <a:lnTo>
                    <a:pt x="157" y="215"/>
                  </a:lnTo>
                  <a:lnTo>
                    <a:pt x="172" y="214"/>
                  </a:lnTo>
                  <a:lnTo>
                    <a:pt x="183" y="212"/>
                  </a:lnTo>
                  <a:lnTo>
                    <a:pt x="190" y="209"/>
                  </a:lnTo>
                  <a:lnTo>
                    <a:pt x="186" y="205"/>
                  </a:lnTo>
                  <a:lnTo>
                    <a:pt x="179" y="201"/>
                  </a:lnTo>
                  <a:lnTo>
                    <a:pt x="172" y="197"/>
                  </a:lnTo>
                  <a:lnTo>
                    <a:pt x="164" y="192"/>
                  </a:lnTo>
                  <a:lnTo>
                    <a:pt x="157" y="189"/>
                  </a:lnTo>
                  <a:lnTo>
                    <a:pt x="150" y="185"/>
                  </a:lnTo>
                  <a:lnTo>
                    <a:pt x="144" y="182"/>
                  </a:lnTo>
                  <a:lnTo>
                    <a:pt x="141" y="179"/>
                  </a:lnTo>
                  <a:lnTo>
                    <a:pt x="127" y="181"/>
                  </a:lnTo>
                  <a:lnTo>
                    <a:pt x="110" y="178"/>
                  </a:lnTo>
                  <a:lnTo>
                    <a:pt x="90" y="176"/>
                  </a:lnTo>
                  <a:lnTo>
                    <a:pt x="72" y="171"/>
                  </a:lnTo>
                  <a:lnTo>
                    <a:pt x="53" y="167"/>
                  </a:lnTo>
                  <a:lnTo>
                    <a:pt x="37" y="161"/>
                  </a:lnTo>
                  <a:lnTo>
                    <a:pt x="24" y="154"/>
                  </a:lnTo>
                  <a:lnTo>
                    <a:pt x="16" y="148"/>
                  </a:lnTo>
                  <a:lnTo>
                    <a:pt x="11" y="140"/>
                  </a:lnTo>
                  <a:lnTo>
                    <a:pt x="11" y="137"/>
                  </a:lnTo>
                  <a:lnTo>
                    <a:pt x="15" y="139"/>
                  </a:lnTo>
                  <a:lnTo>
                    <a:pt x="24" y="144"/>
                  </a:lnTo>
                  <a:lnTo>
                    <a:pt x="32" y="147"/>
                  </a:lnTo>
                  <a:lnTo>
                    <a:pt x="44" y="152"/>
                  </a:lnTo>
                  <a:lnTo>
                    <a:pt x="58" y="156"/>
                  </a:lnTo>
                  <a:lnTo>
                    <a:pt x="73" y="160"/>
                  </a:lnTo>
                  <a:lnTo>
                    <a:pt x="89" y="163"/>
                  </a:lnTo>
                  <a:lnTo>
                    <a:pt x="103" y="166"/>
                  </a:lnTo>
                  <a:lnTo>
                    <a:pt x="115" y="167"/>
                  </a:lnTo>
                  <a:lnTo>
                    <a:pt x="125" y="166"/>
                  </a:lnTo>
                  <a:lnTo>
                    <a:pt x="113" y="154"/>
                  </a:lnTo>
                  <a:lnTo>
                    <a:pt x="103" y="146"/>
                  </a:lnTo>
                  <a:lnTo>
                    <a:pt x="96" y="140"/>
                  </a:lnTo>
                  <a:lnTo>
                    <a:pt x="92" y="135"/>
                  </a:lnTo>
                  <a:lnTo>
                    <a:pt x="83" y="132"/>
                  </a:lnTo>
                  <a:lnTo>
                    <a:pt x="70" y="130"/>
                  </a:lnTo>
                  <a:lnTo>
                    <a:pt x="57" y="126"/>
                  </a:lnTo>
                  <a:lnTo>
                    <a:pt x="43" y="121"/>
                  </a:lnTo>
                  <a:lnTo>
                    <a:pt x="28" y="114"/>
                  </a:lnTo>
                  <a:lnTo>
                    <a:pt x="15" y="103"/>
                  </a:lnTo>
                  <a:lnTo>
                    <a:pt x="6" y="91"/>
                  </a:lnTo>
                  <a:lnTo>
                    <a:pt x="0" y="75"/>
                  </a:lnTo>
                  <a:lnTo>
                    <a:pt x="7" y="82"/>
                  </a:lnTo>
                  <a:lnTo>
                    <a:pt x="16" y="90"/>
                  </a:lnTo>
                  <a:lnTo>
                    <a:pt x="26" y="97"/>
                  </a:lnTo>
                  <a:lnTo>
                    <a:pt x="35" y="103"/>
                  </a:lnTo>
                  <a:lnTo>
                    <a:pt x="45" y="109"/>
                  </a:lnTo>
                  <a:lnTo>
                    <a:pt x="57" y="113"/>
                  </a:lnTo>
                  <a:lnTo>
                    <a:pt x="66" y="115"/>
                  </a:lnTo>
                  <a:lnTo>
                    <a:pt x="76" y="116"/>
                  </a:lnTo>
                  <a:lnTo>
                    <a:pt x="66" y="102"/>
                  </a:lnTo>
                  <a:lnTo>
                    <a:pt x="56" y="88"/>
                  </a:lnTo>
                  <a:lnTo>
                    <a:pt x="45" y="76"/>
                  </a:lnTo>
                  <a:lnTo>
                    <a:pt x="36" y="63"/>
                  </a:lnTo>
                  <a:lnTo>
                    <a:pt x="27" y="53"/>
                  </a:lnTo>
                  <a:lnTo>
                    <a:pt x="21" y="44"/>
                  </a:lnTo>
                  <a:lnTo>
                    <a:pt x="16" y="37"/>
                  </a:lnTo>
                  <a:lnTo>
                    <a:pt x="14" y="33"/>
                  </a:lnTo>
                  <a:lnTo>
                    <a:pt x="13" y="26"/>
                  </a:lnTo>
                  <a:lnTo>
                    <a:pt x="12" y="18"/>
                  </a:lnTo>
                  <a:lnTo>
                    <a:pt x="11" y="8"/>
                  </a:lnTo>
                  <a:lnTo>
                    <a:pt x="8" y="0"/>
                  </a:lnTo>
                  <a:lnTo>
                    <a:pt x="14" y="11"/>
                  </a:lnTo>
                  <a:lnTo>
                    <a:pt x="23" y="26"/>
                  </a:lnTo>
                  <a:lnTo>
                    <a:pt x="35" y="44"/>
                  </a:lnTo>
                  <a:lnTo>
                    <a:pt x="47" y="62"/>
                  </a:lnTo>
                  <a:lnTo>
                    <a:pt x="59" y="79"/>
                  </a:lnTo>
                  <a:lnTo>
                    <a:pt x="70" y="95"/>
                  </a:lnTo>
                  <a:lnTo>
                    <a:pt x="80" y="106"/>
                  </a:lnTo>
                  <a:lnTo>
                    <a:pt x="85" y="111"/>
                  </a:lnTo>
                  <a:lnTo>
                    <a:pt x="91" y="113"/>
                  </a:lnTo>
                  <a:lnTo>
                    <a:pt x="94" y="109"/>
                  </a:lnTo>
                  <a:lnTo>
                    <a:pt x="94" y="105"/>
                  </a:lnTo>
                  <a:lnTo>
                    <a:pt x="94" y="98"/>
                  </a:lnTo>
                  <a:lnTo>
                    <a:pt x="91" y="85"/>
                  </a:lnTo>
                  <a:lnTo>
                    <a:pt x="85" y="65"/>
                  </a:lnTo>
                  <a:lnTo>
                    <a:pt x="80" y="46"/>
                  </a:lnTo>
                  <a:lnTo>
                    <a:pt x="76" y="33"/>
                  </a:lnTo>
                  <a:lnTo>
                    <a:pt x="76" y="29"/>
                  </a:lnTo>
                  <a:lnTo>
                    <a:pt x="79" y="27"/>
                  </a:lnTo>
                  <a:lnTo>
                    <a:pt x="82" y="31"/>
                  </a:lnTo>
                  <a:lnTo>
                    <a:pt x="85" y="38"/>
                  </a:lnTo>
                  <a:lnTo>
                    <a:pt x="91" y="53"/>
                  </a:lnTo>
                  <a:lnTo>
                    <a:pt x="100" y="78"/>
                  </a:lnTo>
                  <a:lnTo>
                    <a:pt x="105" y="105"/>
                  </a:lnTo>
                  <a:lnTo>
                    <a:pt x="104" y="124"/>
                  </a:lnTo>
                  <a:lnTo>
                    <a:pt x="111" y="131"/>
                  </a:lnTo>
                  <a:lnTo>
                    <a:pt x="118" y="138"/>
                  </a:lnTo>
                  <a:lnTo>
                    <a:pt x="125" y="143"/>
                  </a:lnTo>
                  <a:lnTo>
                    <a:pt x="130" y="148"/>
                  </a:lnTo>
                  <a:lnTo>
                    <a:pt x="136" y="152"/>
                  </a:lnTo>
                  <a:lnTo>
                    <a:pt x="141" y="155"/>
                  </a:lnTo>
                  <a:lnTo>
                    <a:pt x="144" y="159"/>
                  </a:lnTo>
                  <a:lnTo>
                    <a:pt x="146" y="160"/>
                  </a:lnTo>
                  <a:lnTo>
                    <a:pt x="149" y="162"/>
                  </a:lnTo>
                  <a:lnTo>
                    <a:pt x="151" y="163"/>
                  </a:lnTo>
                  <a:lnTo>
                    <a:pt x="153" y="161"/>
                  </a:lnTo>
                  <a:lnTo>
                    <a:pt x="156" y="155"/>
                  </a:lnTo>
                  <a:lnTo>
                    <a:pt x="157" y="140"/>
                  </a:lnTo>
                  <a:lnTo>
                    <a:pt x="155" y="116"/>
                  </a:lnTo>
                  <a:lnTo>
                    <a:pt x="149" y="88"/>
                  </a:lnTo>
                  <a:lnTo>
                    <a:pt x="137" y="67"/>
                  </a:lnTo>
                  <a:lnTo>
                    <a:pt x="133" y="57"/>
                  </a:lnTo>
                  <a:lnTo>
                    <a:pt x="133" y="54"/>
                  </a:lnTo>
                  <a:lnTo>
                    <a:pt x="137" y="55"/>
                  </a:lnTo>
                  <a:lnTo>
                    <a:pt x="143" y="61"/>
                  </a:lnTo>
                  <a:lnTo>
                    <a:pt x="146" y="67"/>
                  </a:lnTo>
                  <a:lnTo>
                    <a:pt x="151" y="77"/>
                  </a:lnTo>
                  <a:lnTo>
                    <a:pt x="157" y="90"/>
                  </a:lnTo>
                  <a:lnTo>
                    <a:pt x="161" y="103"/>
                  </a:lnTo>
                  <a:lnTo>
                    <a:pt x="166" y="120"/>
                  </a:lnTo>
                  <a:lnTo>
                    <a:pt x="168" y="137"/>
                  </a:lnTo>
                  <a:lnTo>
                    <a:pt x="167" y="155"/>
                  </a:lnTo>
                  <a:lnTo>
                    <a:pt x="164" y="173"/>
                  </a:lnTo>
                  <a:lnTo>
                    <a:pt x="168" y="177"/>
                  </a:lnTo>
                  <a:lnTo>
                    <a:pt x="173" y="182"/>
                  </a:lnTo>
                  <a:lnTo>
                    <a:pt x="179" y="186"/>
                  </a:lnTo>
                  <a:lnTo>
                    <a:pt x="184" y="190"/>
                  </a:lnTo>
                  <a:lnTo>
                    <a:pt x="189" y="193"/>
                  </a:lnTo>
                  <a:lnTo>
                    <a:pt x="195" y="196"/>
                  </a:lnTo>
                  <a:lnTo>
                    <a:pt x="198" y="198"/>
                  </a:lnTo>
                  <a:lnTo>
                    <a:pt x="202" y="200"/>
                  </a:lnTo>
                  <a:lnTo>
                    <a:pt x="206" y="191"/>
                  </a:lnTo>
                  <a:lnTo>
                    <a:pt x="207" y="175"/>
                  </a:lnTo>
                  <a:lnTo>
                    <a:pt x="206" y="159"/>
                  </a:lnTo>
                  <a:lnTo>
                    <a:pt x="205" y="145"/>
                  </a:lnTo>
                  <a:lnTo>
                    <a:pt x="204" y="130"/>
                  </a:lnTo>
                  <a:lnTo>
                    <a:pt x="203" y="111"/>
                  </a:lnTo>
                  <a:lnTo>
                    <a:pt x="201" y="94"/>
                  </a:lnTo>
                  <a:lnTo>
                    <a:pt x="198" y="83"/>
                  </a:lnTo>
                  <a:lnTo>
                    <a:pt x="198" y="79"/>
                  </a:lnTo>
                  <a:lnTo>
                    <a:pt x="202" y="82"/>
                  </a:lnTo>
                  <a:lnTo>
                    <a:pt x="207" y="88"/>
                  </a:lnTo>
                  <a:lnTo>
                    <a:pt x="211" y="101"/>
                  </a:lnTo>
                  <a:lnTo>
                    <a:pt x="212" y="123"/>
                  </a:lnTo>
                  <a:lnTo>
                    <a:pt x="214" y="155"/>
                  </a:lnTo>
                  <a:lnTo>
                    <a:pt x="217" y="186"/>
                  </a:lnTo>
                  <a:lnTo>
                    <a:pt x="218" y="206"/>
                  </a:lnTo>
                  <a:lnTo>
                    <a:pt x="225" y="214"/>
                  </a:lnTo>
                  <a:lnTo>
                    <a:pt x="232" y="222"/>
                  </a:lnTo>
                  <a:lnTo>
                    <a:pt x="236" y="229"/>
                  </a:lnTo>
                  <a:lnTo>
                    <a:pt x="242" y="235"/>
                  </a:lnTo>
                  <a:lnTo>
                    <a:pt x="245" y="241"/>
                  </a:lnTo>
                  <a:lnTo>
                    <a:pt x="249" y="245"/>
                  </a:lnTo>
                  <a:lnTo>
                    <a:pt x="252" y="249"/>
                  </a:lnTo>
                  <a:lnTo>
                    <a:pt x="254" y="251"/>
                  </a:lnTo>
                  <a:lnTo>
                    <a:pt x="254" y="253"/>
                  </a:lnTo>
                  <a:lnTo>
                    <a:pt x="252" y="254"/>
                  </a:lnTo>
                  <a:lnTo>
                    <a:pt x="249" y="253"/>
                  </a:lnTo>
                  <a:lnTo>
                    <a:pt x="244" y="250"/>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27" name="Freeform 358">
              <a:extLst>
                <a:ext uri="{FF2B5EF4-FFF2-40B4-BE49-F238E27FC236}">
                  <a16:creationId xmlns:a16="http://schemas.microsoft.com/office/drawing/2014/main" xmlns="" id="{18A5A248-9C7B-4A02-8EF4-518028CC8AC7}"/>
                </a:ext>
              </a:extLst>
            </p:cNvPr>
            <p:cNvSpPr>
              <a:spLocks/>
            </p:cNvSpPr>
            <p:nvPr/>
          </p:nvSpPr>
          <p:spPr bwMode="auto">
            <a:xfrm>
              <a:off x="2672" y="905"/>
              <a:ext cx="93" cy="156"/>
            </a:xfrm>
            <a:custGeom>
              <a:avLst/>
              <a:gdLst>
                <a:gd name="T0" fmla="*/ 3 w 186"/>
                <a:gd name="T1" fmla="*/ 9 h 313"/>
                <a:gd name="T2" fmla="*/ 3 w 186"/>
                <a:gd name="T3" fmla="*/ 8 h 313"/>
                <a:gd name="T4" fmla="*/ 3 w 186"/>
                <a:gd name="T5" fmla="*/ 8 h 313"/>
                <a:gd name="T6" fmla="*/ 3 w 186"/>
                <a:gd name="T7" fmla="*/ 7 h 313"/>
                <a:gd name="T8" fmla="*/ 2 w 186"/>
                <a:gd name="T9" fmla="*/ 7 h 313"/>
                <a:gd name="T10" fmla="*/ 2 w 186"/>
                <a:gd name="T11" fmla="*/ 6 h 313"/>
                <a:gd name="T12" fmla="*/ 1 w 186"/>
                <a:gd name="T13" fmla="*/ 5 h 313"/>
                <a:gd name="T14" fmla="*/ 1 w 186"/>
                <a:gd name="T15" fmla="*/ 4 h 313"/>
                <a:gd name="T16" fmla="*/ 1 w 186"/>
                <a:gd name="T17" fmla="*/ 3 h 313"/>
                <a:gd name="T18" fmla="*/ 1 w 186"/>
                <a:gd name="T19" fmla="*/ 3 h 313"/>
                <a:gd name="T20" fmla="*/ 1 w 186"/>
                <a:gd name="T21" fmla="*/ 4 h 313"/>
                <a:gd name="T22" fmla="*/ 1 w 186"/>
                <a:gd name="T23" fmla="*/ 5 h 313"/>
                <a:gd name="T24" fmla="*/ 2 w 186"/>
                <a:gd name="T25" fmla="*/ 5 h 313"/>
                <a:gd name="T26" fmla="*/ 2 w 186"/>
                <a:gd name="T27" fmla="*/ 6 h 313"/>
                <a:gd name="T28" fmla="*/ 2 w 186"/>
                <a:gd name="T29" fmla="*/ 7 h 313"/>
                <a:gd name="T30" fmla="*/ 3 w 186"/>
                <a:gd name="T31" fmla="*/ 7 h 313"/>
                <a:gd name="T32" fmla="*/ 3 w 186"/>
                <a:gd name="T33" fmla="*/ 6 h 313"/>
                <a:gd name="T34" fmla="*/ 3 w 186"/>
                <a:gd name="T35" fmla="*/ 5 h 313"/>
                <a:gd name="T36" fmla="*/ 3 w 186"/>
                <a:gd name="T37" fmla="*/ 5 h 313"/>
                <a:gd name="T38" fmla="*/ 2 w 186"/>
                <a:gd name="T39" fmla="*/ 4 h 313"/>
                <a:gd name="T40" fmla="*/ 2 w 186"/>
                <a:gd name="T41" fmla="*/ 3 h 313"/>
                <a:gd name="T42" fmla="*/ 1 w 186"/>
                <a:gd name="T43" fmla="*/ 2 h 313"/>
                <a:gd name="T44" fmla="*/ 1 w 186"/>
                <a:gd name="T45" fmla="*/ 1 h 313"/>
                <a:gd name="T46" fmla="*/ 1 w 186"/>
                <a:gd name="T47" fmla="*/ 1 h 313"/>
                <a:gd name="T48" fmla="*/ 2 w 186"/>
                <a:gd name="T49" fmla="*/ 2 h 313"/>
                <a:gd name="T50" fmla="*/ 2 w 186"/>
                <a:gd name="T51" fmla="*/ 3 h 313"/>
                <a:gd name="T52" fmla="*/ 2 w 186"/>
                <a:gd name="T53" fmla="*/ 4 h 313"/>
                <a:gd name="T54" fmla="*/ 3 w 186"/>
                <a:gd name="T55" fmla="*/ 4 h 313"/>
                <a:gd name="T56" fmla="*/ 3 w 186"/>
                <a:gd name="T57" fmla="*/ 3 h 313"/>
                <a:gd name="T58" fmla="*/ 3 w 186"/>
                <a:gd name="T59" fmla="*/ 1 h 313"/>
                <a:gd name="T60" fmla="*/ 3 w 186"/>
                <a:gd name="T61" fmla="*/ 0 h 313"/>
                <a:gd name="T62" fmla="*/ 3 w 186"/>
                <a:gd name="T63" fmla="*/ 0 h 313"/>
                <a:gd name="T64" fmla="*/ 3 w 186"/>
                <a:gd name="T65" fmla="*/ 1 h 313"/>
                <a:gd name="T66" fmla="*/ 3 w 186"/>
                <a:gd name="T67" fmla="*/ 3 h 313"/>
                <a:gd name="T68" fmla="*/ 4 w 186"/>
                <a:gd name="T69" fmla="*/ 4 h 313"/>
                <a:gd name="T70" fmla="*/ 4 w 186"/>
                <a:gd name="T71" fmla="*/ 3 h 313"/>
                <a:gd name="T72" fmla="*/ 5 w 186"/>
                <a:gd name="T73" fmla="*/ 3 h 313"/>
                <a:gd name="T74" fmla="*/ 5 w 186"/>
                <a:gd name="T75" fmla="*/ 2 h 313"/>
                <a:gd name="T76" fmla="*/ 5 w 186"/>
                <a:gd name="T77" fmla="*/ 2 h 313"/>
                <a:gd name="T78" fmla="*/ 5 w 186"/>
                <a:gd name="T79" fmla="*/ 2 h 313"/>
                <a:gd name="T80" fmla="*/ 5 w 186"/>
                <a:gd name="T81" fmla="*/ 2 h 313"/>
                <a:gd name="T82" fmla="*/ 5 w 186"/>
                <a:gd name="T83" fmla="*/ 3 h 313"/>
                <a:gd name="T84" fmla="*/ 4 w 186"/>
                <a:gd name="T85" fmla="*/ 4 h 313"/>
                <a:gd name="T86" fmla="*/ 4 w 186"/>
                <a:gd name="T87" fmla="*/ 4 h 313"/>
                <a:gd name="T88" fmla="*/ 4 w 186"/>
                <a:gd name="T89" fmla="*/ 5 h 313"/>
                <a:gd name="T90" fmla="*/ 3 w 186"/>
                <a:gd name="T91" fmla="*/ 6 h 313"/>
                <a:gd name="T92" fmla="*/ 4 w 186"/>
                <a:gd name="T93" fmla="*/ 7 h 313"/>
                <a:gd name="T94" fmla="*/ 4 w 186"/>
                <a:gd name="T95" fmla="*/ 6 h 313"/>
                <a:gd name="T96" fmla="*/ 5 w 186"/>
                <a:gd name="T97" fmla="*/ 5 h 313"/>
                <a:gd name="T98" fmla="*/ 6 w 186"/>
                <a:gd name="T99" fmla="*/ 4 h 313"/>
                <a:gd name="T100" fmla="*/ 6 w 186"/>
                <a:gd name="T101" fmla="*/ 4 h 313"/>
                <a:gd name="T102" fmla="*/ 6 w 186"/>
                <a:gd name="T103" fmla="*/ 4 h 313"/>
                <a:gd name="T104" fmla="*/ 6 w 186"/>
                <a:gd name="T105" fmla="*/ 5 h 313"/>
                <a:gd name="T106" fmla="*/ 5 w 186"/>
                <a:gd name="T107" fmla="*/ 5 h 313"/>
                <a:gd name="T108" fmla="*/ 5 w 186"/>
                <a:gd name="T109" fmla="*/ 6 h 313"/>
                <a:gd name="T110" fmla="*/ 4 w 186"/>
                <a:gd name="T111" fmla="*/ 7 h 313"/>
                <a:gd name="T112" fmla="*/ 3 w 186"/>
                <a:gd name="T113" fmla="*/ 8 h 313"/>
                <a:gd name="T114" fmla="*/ 3 w 186"/>
                <a:gd name="T115" fmla="*/ 9 h 313"/>
                <a:gd name="T116" fmla="*/ 3 w 186"/>
                <a:gd name="T117" fmla="*/ 9 h 313"/>
                <a:gd name="T118" fmla="*/ 3 w 186"/>
                <a:gd name="T119" fmla="*/ 9 h 31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6" h="313">
                  <a:moveTo>
                    <a:pt x="88" y="313"/>
                  </a:moveTo>
                  <a:lnTo>
                    <a:pt x="84" y="310"/>
                  </a:lnTo>
                  <a:lnTo>
                    <a:pt x="83" y="294"/>
                  </a:lnTo>
                  <a:lnTo>
                    <a:pt x="83" y="277"/>
                  </a:lnTo>
                  <a:lnTo>
                    <a:pt x="82" y="267"/>
                  </a:lnTo>
                  <a:lnTo>
                    <a:pt x="80" y="263"/>
                  </a:lnTo>
                  <a:lnTo>
                    <a:pt x="75" y="258"/>
                  </a:lnTo>
                  <a:lnTo>
                    <a:pt x="68" y="252"/>
                  </a:lnTo>
                  <a:lnTo>
                    <a:pt x="60" y="242"/>
                  </a:lnTo>
                  <a:lnTo>
                    <a:pt x="51" y="232"/>
                  </a:lnTo>
                  <a:lnTo>
                    <a:pt x="43" y="220"/>
                  </a:lnTo>
                  <a:lnTo>
                    <a:pt x="35" y="207"/>
                  </a:lnTo>
                  <a:lnTo>
                    <a:pt x="28" y="192"/>
                  </a:lnTo>
                  <a:lnTo>
                    <a:pt x="17" y="166"/>
                  </a:lnTo>
                  <a:lnTo>
                    <a:pt x="8" y="148"/>
                  </a:lnTo>
                  <a:lnTo>
                    <a:pt x="3" y="136"/>
                  </a:lnTo>
                  <a:lnTo>
                    <a:pt x="0" y="127"/>
                  </a:lnTo>
                  <a:lnTo>
                    <a:pt x="1" y="123"/>
                  </a:lnTo>
                  <a:lnTo>
                    <a:pt x="4" y="120"/>
                  </a:lnTo>
                  <a:lnTo>
                    <a:pt x="6" y="124"/>
                  </a:lnTo>
                  <a:lnTo>
                    <a:pt x="9" y="132"/>
                  </a:lnTo>
                  <a:lnTo>
                    <a:pt x="12" y="139"/>
                  </a:lnTo>
                  <a:lnTo>
                    <a:pt x="16" y="149"/>
                  </a:lnTo>
                  <a:lnTo>
                    <a:pt x="22" y="162"/>
                  </a:lnTo>
                  <a:lnTo>
                    <a:pt x="29" y="176"/>
                  </a:lnTo>
                  <a:lnTo>
                    <a:pt x="35" y="189"/>
                  </a:lnTo>
                  <a:lnTo>
                    <a:pt x="42" y="201"/>
                  </a:lnTo>
                  <a:lnTo>
                    <a:pt x="47" y="211"/>
                  </a:lnTo>
                  <a:lnTo>
                    <a:pt x="52" y="217"/>
                  </a:lnTo>
                  <a:lnTo>
                    <a:pt x="59" y="225"/>
                  </a:lnTo>
                  <a:lnTo>
                    <a:pt x="66" y="230"/>
                  </a:lnTo>
                  <a:lnTo>
                    <a:pt x="72" y="234"/>
                  </a:lnTo>
                  <a:lnTo>
                    <a:pt x="76" y="237"/>
                  </a:lnTo>
                  <a:lnTo>
                    <a:pt x="79" y="220"/>
                  </a:lnTo>
                  <a:lnTo>
                    <a:pt x="81" y="202"/>
                  </a:lnTo>
                  <a:lnTo>
                    <a:pt x="82" y="185"/>
                  </a:lnTo>
                  <a:lnTo>
                    <a:pt x="82" y="173"/>
                  </a:lnTo>
                  <a:lnTo>
                    <a:pt x="75" y="165"/>
                  </a:lnTo>
                  <a:lnTo>
                    <a:pt x="65" y="156"/>
                  </a:lnTo>
                  <a:lnTo>
                    <a:pt x="54" y="143"/>
                  </a:lnTo>
                  <a:lnTo>
                    <a:pt x="44" y="129"/>
                  </a:lnTo>
                  <a:lnTo>
                    <a:pt x="34" y="113"/>
                  </a:lnTo>
                  <a:lnTo>
                    <a:pt x="26" y="95"/>
                  </a:lnTo>
                  <a:lnTo>
                    <a:pt x="21" y="75"/>
                  </a:lnTo>
                  <a:lnTo>
                    <a:pt x="20" y="55"/>
                  </a:lnTo>
                  <a:lnTo>
                    <a:pt x="21" y="48"/>
                  </a:lnTo>
                  <a:lnTo>
                    <a:pt x="24" y="50"/>
                  </a:lnTo>
                  <a:lnTo>
                    <a:pt x="28" y="63"/>
                  </a:lnTo>
                  <a:lnTo>
                    <a:pt x="34" y="82"/>
                  </a:lnTo>
                  <a:lnTo>
                    <a:pt x="37" y="94"/>
                  </a:lnTo>
                  <a:lnTo>
                    <a:pt x="42" y="104"/>
                  </a:lnTo>
                  <a:lnTo>
                    <a:pt x="49" y="114"/>
                  </a:lnTo>
                  <a:lnTo>
                    <a:pt x="55" y="125"/>
                  </a:lnTo>
                  <a:lnTo>
                    <a:pt x="62" y="133"/>
                  </a:lnTo>
                  <a:lnTo>
                    <a:pt x="69" y="140"/>
                  </a:lnTo>
                  <a:lnTo>
                    <a:pt x="76" y="144"/>
                  </a:lnTo>
                  <a:lnTo>
                    <a:pt x="82" y="148"/>
                  </a:lnTo>
                  <a:lnTo>
                    <a:pt x="75" y="120"/>
                  </a:lnTo>
                  <a:lnTo>
                    <a:pt x="72" y="81"/>
                  </a:lnTo>
                  <a:lnTo>
                    <a:pt x="73" y="41"/>
                  </a:lnTo>
                  <a:lnTo>
                    <a:pt x="79" y="8"/>
                  </a:lnTo>
                  <a:lnTo>
                    <a:pt x="82" y="0"/>
                  </a:lnTo>
                  <a:lnTo>
                    <a:pt x="84" y="0"/>
                  </a:lnTo>
                  <a:lnTo>
                    <a:pt x="85" y="5"/>
                  </a:lnTo>
                  <a:lnTo>
                    <a:pt x="84" y="14"/>
                  </a:lnTo>
                  <a:lnTo>
                    <a:pt x="84" y="37"/>
                  </a:lnTo>
                  <a:lnTo>
                    <a:pt x="87" y="75"/>
                  </a:lnTo>
                  <a:lnTo>
                    <a:pt x="91" y="113"/>
                  </a:lnTo>
                  <a:lnTo>
                    <a:pt x="96" y="136"/>
                  </a:lnTo>
                  <a:lnTo>
                    <a:pt x="103" y="133"/>
                  </a:lnTo>
                  <a:lnTo>
                    <a:pt x="111" y="128"/>
                  </a:lnTo>
                  <a:lnTo>
                    <a:pt x="119" y="120"/>
                  </a:lnTo>
                  <a:lnTo>
                    <a:pt x="128" y="112"/>
                  </a:lnTo>
                  <a:lnTo>
                    <a:pt x="136" y="103"/>
                  </a:lnTo>
                  <a:lnTo>
                    <a:pt x="143" y="94"/>
                  </a:lnTo>
                  <a:lnTo>
                    <a:pt x="148" y="83"/>
                  </a:lnTo>
                  <a:lnTo>
                    <a:pt x="151" y="73"/>
                  </a:lnTo>
                  <a:lnTo>
                    <a:pt x="154" y="66"/>
                  </a:lnTo>
                  <a:lnTo>
                    <a:pt x="158" y="66"/>
                  </a:lnTo>
                  <a:lnTo>
                    <a:pt x="159" y="73"/>
                  </a:lnTo>
                  <a:lnTo>
                    <a:pt x="156" y="84"/>
                  </a:lnTo>
                  <a:lnTo>
                    <a:pt x="151" y="93"/>
                  </a:lnTo>
                  <a:lnTo>
                    <a:pt x="145" y="103"/>
                  </a:lnTo>
                  <a:lnTo>
                    <a:pt x="137" y="114"/>
                  </a:lnTo>
                  <a:lnTo>
                    <a:pt x="129" y="126"/>
                  </a:lnTo>
                  <a:lnTo>
                    <a:pt x="121" y="137"/>
                  </a:lnTo>
                  <a:lnTo>
                    <a:pt x="113" y="148"/>
                  </a:lnTo>
                  <a:lnTo>
                    <a:pt x="106" y="156"/>
                  </a:lnTo>
                  <a:lnTo>
                    <a:pt x="102" y="161"/>
                  </a:lnTo>
                  <a:lnTo>
                    <a:pt x="98" y="181"/>
                  </a:lnTo>
                  <a:lnTo>
                    <a:pt x="95" y="203"/>
                  </a:lnTo>
                  <a:lnTo>
                    <a:pt x="92" y="223"/>
                  </a:lnTo>
                  <a:lnTo>
                    <a:pt x="91" y="235"/>
                  </a:lnTo>
                  <a:lnTo>
                    <a:pt x="102" y="230"/>
                  </a:lnTo>
                  <a:lnTo>
                    <a:pt x="114" y="222"/>
                  </a:lnTo>
                  <a:lnTo>
                    <a:pt x="128" y="210"/>
                  </a:lnTo>
                  <a:lnTo>
                    <a:pt x="141" y="199"/>
                  </a:lnTo>
                  <a:lnTo>
                    <a:pt x="153" y="186"/>
                  </a:lnTo>
                  <a:lnTo>
                    <a:pt x="165" y="172"/>
                  </a:lnTo>
                  <a:lnTo>
                    <a:pt x="174" y="159"/>
                  </a:lnTo>
                  <a:lnTo>
                    <a:pt x="180" y="147"/>
                  </a:lnTo>
                  <a:lnTo>
                    <a:pt x="183" y="141"/>
                  </a:lnTo>
                  <a:lnTo>
                    <a:pt x="186" y="140"/>
                  </a:lnTo>
                  <a:lnTo>
                    <a:pt x="186" y="146"/>
                  </a:lnTo>
                  <a:lnTo>
                    <a:pt x="183" y="155"/>
                  </a:lnTo>
                  <a:lnTo>
                    <a:pt x="179" y="163"/>
                  </a:lnTo>
                  <a:lnTo>
                    <a:pt x="171" y="174"/>
                  </a:lnTo>
                  <a:lnTo>
                    <a:pt x="160" y="189"/>
                  </a:lnTo>
                  <a:lnTo>
                    <a:pt x="148" y="205"/>
                  </a:lnTo>
                  <a:lnTo>
                    <a:pt x="135" y="222"/>
                  </a:lnTo>
                  <a:lnTo>
                    <a:pt x="121" y="237"/>
                  </a:lnTo>
                  <a:lnTo>
                    <a:pt x="108" y="248"/>
                  </a:lnTo>
                  <a:lnTo>
                    <a:pt x="97" y="256"/>
                  </a:lnTo>
                  <a:lnTo>
                    <a:pt x="90" y="265"/>
                  </a:lnTo>
                  <a:lnTo>
                    <a:pt x="90" y="279"/>
                  </a:lnTo>
                  <a:lnTo>
                    <a:pt x="91" y="293"/>
                  </a:lnTo>
                  <a:lnTo>
                    <a:pt x="92" y="301"/>
                  </a:lnTo>
                  <a:lnTo>
                    <a:pt x="92" y="305"/>
                  </a:lnTo>
                  <a:lnTo>
                    <a:pt x="91" y="307"/>
                  </a:lnTo>
                  <a:lnTo>
                    <a:pt x="90" y="309"/>
                  </a:lnTo>
                  <a:lnTo>
                    <a:pt x="88" y="313"/>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28" name="Freeform 359">
              <a:extLst>
                <a:ext uri="{FF2B5EF4-FFF2-40B4-BE49-F238E27FC236}">
                  <a16:creationId xmlns:a16="http://schemas.microsoft.com/office/drawing/2014/main" xmlns="" id="{CD77FE5F-D6E0-4274-A334-AE70F2AE2835}"/>
                </a:ext>
              </a:extLst>
            </p:cNvPr>
            <p:cNvSpPr>
              <a:spLocks/>
            </p:cNvSpPr>
            <p:nvPr/>
          </p:nvSpPr>
          <p:spPr bwMode="auto">
            <a:xfrm>
              <a:off x="2531" y="1095"/>
              <a:ext cx="127" cy="150"/>
            </a:xfrm>
            <a:custGeom>
              <a:avLst/>
              <a:gdLst>
                <a:gd name="T0" fmla="*/ 8 w 253"/>
                <a:gd name="T1" fmla="*/ 1 h 299"/>
                <a:gd name="T2" fmla="*/ 8 w 253"/>
                <a:gd name="T3" fmla="*/ 1 h 299"/>
                <a:gd name="T4" fmla="*/ 8 w 253"/>
                <a:gd name="T5" fmla="*/ 2 h 299"/>
                <a:gd name="T6" fmla="*/ 7 w 253"/>
                <a:gd name="T7" fmla="*/ 2 h 299"/>
                <a:gd name="T8" fmla="*/ 7 w 253"/>
                <a:gd name="T9" fmla="*/ 3 h 299"/>
                <a:gd name="T10" fmla="*/ 7 w 253"/>
                <a:gd name="T11" fmla="*/ 3 h 299"/>
                <a:gd name="T12" fmla="*/ 6 w 253"/>
                <a:gd name="T13" fmla="*/ 4 h 299"/>
                <a:gd name="T14" fmla="*/ 6 w 253"/>
                <a:gd name="T15" fmla="*/ 5 h 299"/>
                <a:gd name="T16" fmla="*/ 6 w 253"/>
                <a:gd name="T17" fmla="*/ 5 h 299"/>
                <a:gd name="T18" fmla="*/ 6 w 253"/>
                <a:gd name="T19" fmla="*/ 6 h 299"/>
                <a:gd name="T20" fmla="*/ 6 w 253"/>
                <a:gd name="T21" fmla="*/ 6 h 299"/>
                <a:gd name="T22" fmla="*/ 6 w 253"/>
                <a:gd name="T23" fmla="*/ 6 h 299"/>
                <a:gd name="T24" fmla="*/ 6 w 253"/>
                <a:gd name="T25" fmla="*/ 6 h 299"/>
                <a:gd name="T26" fmla="*/ 6 w 253"/>
                <a:gd name="T27" fmla="*/ 5 h 299"/>
                <a:gd name="T28" fmla="*/ 5 w 253"/>
                <a:gd name="T29" fmla="*/ 5 h 299"/>
                <a:gd name="T30" fmla="*/ 5 w 253"/>
                <a:gd name="T31" fmla="*/ 6 h 299"/>
                <a:gd name="T32" fmla="*/ 4 w 253"/>
                <a:gd name="T33" fmla="*/ 7 h 299"/>
                <a:gd name="T34" fmla="*/ 4 w 253"/>
                <a:gd name="T35" fmla="*/ 7 h 299"/>
                <a:gd name="T36" fmla="*/ 4 w 253"/>
                <a:gd name="T37" fmla="*/ 8 h 299"/>
                <a:gd name="T38" fmla="*/ 4 w 253"/>
                <a:gd name="T39" fmla="*/ 9 h 299"/>
                <a:gd name="T40" fmla="*/ 4 w 253"/>
                <a:gd name="T41" fmla="*/ 10 h 299"/>
                <a:gd name="T42" fmla="*/ 4 w 253"/>
                <a:gd name="T43" fmla="*/ 10 h 299"/>
                <a:gd name="T44" fmla="*/ 4 w 253"/>
                <a:gd name="T45" fmla="*/ 9 h 299"/>
                <a:gd name="T46" fmla="*/ 3 w 253"/>
                <a:gd name="T47" fmla="*/ 8 h 299"/>
                <a:gd name="T48" fmla="*/ 3 w 253"/>
                <a:gd name="T49" fmla="*/ 8 h 299"/>
                <a:gd name="T50" fmla="*/ 3 w 253"/>
                <a:gd name="T51" fmla="*/ 8 h 299"/>
                <a:gd name="T52" fmla="*/ 2 w 253"/>
                <a:gd name="T53" fmla="*/ 9 h 299"/>
                <a:gd name="T54" fmla="*/ 2 w 253"/>
                <a:gd name="T55" fmla="*/ 10 h 299"/>
                <a:gd name="T56" fmla="*/ 1 w 253"/>
                <a:gd name="T57" fmla="*/ 10 h 299"/>
                <a:gd name="T58" fmla="*/ 1 w 253"/>
                <a:gd name="T59" fmla="*/ 10 h 299"/>
                <a:gd name="T60" fmla="*/ 2 w 253"/>
                <a:gd name="T61" fmla="*/ 9 h 299"/>
                <a:gd name="T62" fmla="*/ 2 w 253"/>
                <a:gd name="T63" fmla="*/ 9 h 299"/>
                <a:gd name="T64" fmla="*/ 3 w 253"/>
                <a:gd name="T65" fmla="*/ 8 h 299"/>
                <a:gd name="T66" fmla="*/ 3 w 253"/>
                <a:gd name="T67" fmla="*/ 7 h 299"/>
                <a:gd name="T68" fmla="*/ 3 w 253"/>
                <a:gd name="T69" fmla="*/ 7 h 299"/>
                <a:gd name="T70" fmla="*/ 2 w 253"/>
                <a:gd name="T71" fmla="*/ 7 h 299"/>
                <a:gd name="T72" fmla="*/ 2 w 253"/>
                <a:gd name="T73" fmla="*/ 7 h 299"/>
                <a:gd name="T74" fmla="*/ 1 w 253"/>
                <a:gd name="T75" fmla="*/ 8 h 299"/>
                <a:gd name="T76" fmla="*/ 1 w 253"/>
                <a:gd name="T77" fmla="*/ 8 h 299"/>
                <a:gd name="T78" fmla="*/ 0 w 253"/>
                <a:gd name="T79" fmla="*/ 8 h 299"/>
                <a:gd name="T80" fmla="*/ 1 w 253"/>
                <a:gd name="T81" fmla="*/ 7 h 299"/>
                <a:gd name="T82" fmla="*/ 2 w 253"/>
                <a:gd name="T83" fmla="*/ 7 h 299"/>
                <a:gd name="T84" fmla="*/ 2 w 253"/>
                <a:gd name="T85" fmla="*/ 7 h 299"/>
                <a:gd name="T86" fmla="*/ 3 w 253"/>
                <a:gd name="T87" fmla="*/ 7 h 299"/>
                <a:gd name="T88" fmla="*/ 4 w 253"/>
                <a:gd name="T89" fmla="*/ 7 h 299"/>
                <a:gd name="T90" fmla="*/ 4 w 253"/>
                <a:gd name="T91" fmla="*/ 6 h 299"/>
                <a:gd name="T92" fmla="*/ 4 w 253"/>
                <a:gd name="T93" fmla="*/ 6 h 299"/>
                <a:gd name="T94" fmla="*/ 5 w 253"/>
                <a:gd name="T95" fmla="*/ 6 h 299"/>
                <a:gd name="T96" fmla="*/ 4 w 253"/>
                <a:gd name="T97" fmla="*/ 5 h 299"/>
                <a:gd name="T98" fmla="*/ 4 w 253"/>
                <a:gd name="T99" fmla="*/ 5 h 299"/>
                <a:gd name="T100" fmla="*/ 4 w 253"/>
                <a:gd name="T101" fmla="*/ 5 h 299"/>
                <a:gd name="T102" fmla="*/ 5 w 253"/>
                <a:gd name="T103" fmla="*/ 5 h 299"/>
                <a:gd name="T104" fmla="*/ 5 w 253"/>
                <a:gd name="T105" fmla="*/ 5 h 299"/>
                <a:gd name="T106" fmla="*/ 5 w 253"/>
                <a:gd name="T107" fmla="*/ 5 h 299"/>
                <a:gd name="T108" fmla="*/ 5 w 253"/>
                <a:gd name="T109" fmla="*/ 5 h 299"/>
                <a:gd name="T110" fmla="*/ 6 w 253"/>
                <a:gd name="T111" fmla="*/ 4 h 299"/>
                <a:gd name="T112" fmla="*/ 6 w 253"/>
                <a:gd name="T113" fmla="*/ 3 h 299"/>
                <a:gd name="T114" fmla="*/ 7 w 253"/>
                <a:gd name="T115" fmla="*/ 2 h 299"/>
                <a:gd name="T116" fmla="*/ 7 w 253"/>
                <a:gd name="T117" fmla="*/ 1 h 299"/>
                <a:gd name="T118" fmla="*/ 7 w 253"/>
                <a:gd name="T119" fmla="*/ 1 h 299"/>
                <a:gd name="T120" fmla="*/ 8 w 253"/>
                <a:gd name="T121" fmla="*/ 1 h 299"/>
                <a:gd name="T122" fmla="*/ 8 w 253"/>
                <a:gd name="T123" fmla="*/ 0 h 2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53" h="299">
                  <a:moveTo>
                    <a:pt x="253" y="0"/>
                  </a:moveTo>
                  <a:lnTo>
                    <a:pt x="249" y="6"/>
                  </a:lnTo>
                  <a:lnTo>
                    <a:pt x="244" y="14"/>
                  </a:lnTo>
                  <a:lnTo>
                    <a:pt x="238" y="24"/>
                  </a:lnTo>
                  <a:lnTo>
                    <a:pt x="232" y="34"/>
                  </a:lnTo>
                  <a:lnTo>
                    <a:pt x="226" y="45"/>
                  </a:lnTo>
                  <a:lnTo>
                    <a:pt x="220" y="55"/>
                  </a:lnTo>
                  <a:lnTo>
                    <a:pt x="215" y="63"/>
                  </a:lnTo>
                  <a:lnTo>
                    <a:pt x="212" y="69"/>
                  </a:lnTo>
                  <a:lnTo>
                    <a:pt x="209" y="75"/>
                  </a:lnTo>
                  <a:lnTo>
                    <a:pt x="204" y="84"/>
                  </a:lnTo>
                  <a:lnTo>
                    <a:pt x="199" y="93"/>
                  </a:lnTo>
                  <a:lnTo>
                    <a:pt x="194" y="103"/>
                  </a:lnTo>
                  <a:lnTo>
                    <a:pt x="188" y="114"/>
                  </a:lnTo>
                  <a:lnTo>
                    <a:pt x="182" y="123"/>
                  </a:lnTo>
                  <a:lnTo>
                    <a:pt x="177" y="130"/>
                  </a:lnTo>
                  <a:lnTo>
                    <a:pt x="175" y="133"/>
                  </a:lnTo>
                  <a:lnTo>
                    <a:pt x="182" y="143"/>
                  </a:lnTo>
                  <a:lnTo>
                    <a:pt x="189" y="152"/>
                  </a:lnTo>
                  <a:lnTo>
                    <a:pt x="192" y="162"/>
                  </a:lnTo>
                  <a:lnTo>
                    <a:pt x="194" y="174"/>
                  </a:lnTo>
                  <a:lnTo>
                    <a:pt x="192" y="181"/>
                  </a:lnTo>
                  <a:lnTo>
                    <a:pt x="191" y="180"/>
                  </a:lnTo>
                  <a:lnTo>
                    <a:pt x="190" y="175"/>
                  </a:lnTo>
                  <a:lnTo>
                    <a:pt x="188" y="168"/>
                  </a:lnTo>
                  <a:lnTo>
                    <a:pt x="183" y="163"/>
                  </a:lnTo>
                  <a:lnTo>
                    <a:pt x="176" y="158"/>
                  </a:lnTo>
                  <a:lnTo>
                    <a:pt x="171" y="154"/>
                  </a:lnTo>
                  <a:lnTo>
                    <a:pt x="165" y="152"/>
                  </a:lnTo>
                  <a:lnTo>
                    <a:pt x="157" y="159"/>
                  </a:lnTo>
                  <a:lnTo>
                    <a:pt x="148" y="167"/>
                  </a:lnTo>
                  <a:lnTo>
                    <a:pt x="137" y="176"/>
                  </a:lnTo>
                  <a:lnTo>
                    <a:pt x="128" y="186"/>
                  </a:lnTo>
                  <a:lnTo>
                    <a:pt x="119" y="196"/>
                  </a:lnTo>
                  <a:lnTo>
                    <a:pt x="111" y="204"/>
                  </a:lnTo>
                  <a:lnTo>
                    <a:pt x="105" y="211"/>
                  </a:lnTo>
                  <a:lnTo>
                    <a:pt x="103" y="215"/>
                  </a:lnTo>
                  <a:lnTo>
                    <a:pt x="101" y="227"/>
                  </a:lnTo>
                  <a:lnTo>
                    <a:pt x="103" y="245"/>
                  </a:lnTo>
                  <a:lnTo>
                    <a:pt x="106" y="265"/>
                  </a:lnTo>
                  <a:lnTo>
                    <a:pt x="112" y="280"/>
                  </a:lnTo>
                  <a:lnTo>
                    <a:pt x="116" y="289"/>
                  </a:lnTo>
                  <a:lnTo>
                    <a:pt x="119" y="294"/>
                  </a:lnTo>
                  <a:lnTo>
                    <a:pt x="118" y="295"/>
                  </a:lnTo>
                  <a:lnTo>
                    <a:pt x="113" y="290"/>
                  </a:lnTo>
                  <a:lnTo>
                    <a:pt x="106" y="279"/>
                  </a:lnTo>
                  <a:lnTo>
                    <a:pt x="98" y="259"/>
                  </a:lnTo>
                  <a:lnTo>
                    <a:pt x="93" y="239"/>
                  </a:lnTo>
                  <a:lnTo>
                    <a:pt x="92" y="226"/>
                  </a:lnTo>
                  <a:lnTo>
                    <a:pt x="86" y="234"/>
                  </a:lnTo>
                  <a:lnTo>
                    <a:pt x="80" y="244"/>
                  </a:lnTo>
                  <a:lnTo>
                    <a:pt x="73" y="256"/>
                  </a:lnTo>
                  <a:lnTo>
                    <a:pt x="65" y="266"/>
                  </a:lnTo>
                  <a:lnTo>
                    <a:pt x="57" y="277"/>
                  </a:lnTo>
                  <a:lnTo>
                    <a:pt x="50" y="287"/>
                  </a:lnTo>
                  <a:lnTo>
                    <a:pt x="43" y="294"/>
                  </a:lnTo>
                  <a:lnTo>
                    <a:pt x="37" y="297"/>
                  </a:lnTo>
                  <a:lnTo>
                    <a:pt x="30" y="299"/>
                  </a:lnTo>
                  <a:lnTo>
                    <a:pt x="28" y="298"/>
                  </a:lnTo>
                  <a:lnTo>
                    <a:pt x="31" y="295"/>
                  </a:lnTo>
                  <a:lnTo>
                    <a:pt x="36" y="289"/>
                  </a:lnTo>
                  <a:lnTo>
                    <a:pt x="39" y="283"/>
                  </a:lnTo>
                  <a:lnTo>
                    <a:pt x="45" y="274"/>
                  </a:lnTo>
                  <a:lnTo>
                    <a:pt x="52" y="262"/>
                  </a:lnTo>
                  <a:lnTo>
                    <a:pt x="60" y="250"/>
                  </a:lnTo>
                  <a:lnTo>
                    <a:pt x="68" y="237"/>
                  </a:lnTo>
                  <a:lnTo>
                    <a:pt x="76" y="226"/>
                  </a:lnTo>
                  <a:lnTo>
                    <a:pt x="82" y="218"/>
                  </a:lnTo>
                  <a:lnTo>
                    <a:pt x="86" y="214"/>
                  </a:lnTo>
                  <a:lnTo>
                    <a:pt x="75" y="215"/>
                  </a:lnTo>
                  <a:lnTo>
                    <a:pt x="65" y="218"/>
                  </a:lnTo>
                  <a:lnTo>
                    <a:pt x="54" y="219"/>
                  </a:lnTo>
                  <a:lnTo>
                    <a:pt x="45" y="221"/>
                  </a:lnTo>
                  <a:lnTo>
                    <a:pt x="36" y="223"/>
                  </a:lnTo>
                  <a:lnTo>
                    <a:pt x="29" y="226"/>
                  </a:lnTo>
                  <a:lnTo>
                    <a:pt x="22" y="228"/>
                  </a:lnTo>
                  <a:lnTo>
                    <a:pt x="16" y="231"/>
                  </a:lnTo>
                  <a:lnTo>
                    <a:pt x="7" y="236"/>
                  </a:lnTo>
                  <a:lnTo>
                    <a:pt x="1" y="236"/>
                  </a:lnTo>
                  <a:lnTo>
                    <a:pt x="0" y="234"/>
                  </a:lnTo>
                  <a:lnTo>
                    <a:pt x="5" y="229"/>
                  </a:lnTo>
                  <a:lnTo>
                    <a:pt x="12" y="224"/>
                  </a:lnTo>
                  <a:lnTo>
                    <a:pt x="22" y="220"/>
                  </a:lnTo>
                  <a:lnTo>
                    <a:pt x="35" y="214"/>
                  </a:lnTo>
                  <a:lnTo>
                    <a:pt x="48" y="209"/>
                  </a:lnTo>
                  <a:lnTo>
                    <a:pt x="62" y="204"/>
                  </a:lnTo>
                  <a:lnTo>
                    <a:pt x="75" y="200"/>
                  </a:lnTo>
                  <a:lnTo>
                    <a:pt x="85" y="198"/>
                  </a:lnTo>
                  <a:lnTo>
                    <a:pt x="92" y="197"/>
                  </a:lnTo>
                  <a:lnTo>
                    <a:pt x="98" y="196"/>
                  </a:lnTo>
                  <a:lnTo>
                    <a:pt x="104" y="192"/>
                  </a:lnTo>
                  <a:lnTo>
                    <a:pt x="111" y="186"/>
                  </a:lnTo>
                  <a:lnTo>
                    <a:pt x="116" y="181"/>
                  </a:lnTo>
                  <a:lnTo>
                    <a:pt x="122" y="174"/>
                  </a:lnTo>
                  <a:lnTo>
                    <a:pt x="127" y="168"/>
                  </a:lnTo>
                  <a:lnTo>
                    <a:pt x="129" y="163"/>
                  </a:lnTo>
                  <a:lnTo>
                    <a:pt x="130" y="160"/>
                  </a:lnTo>
                  <a:lnTo>
                    <a:pt x="128" y="156"/>
                  </a:lnTo>
                  <a:lnTo>
                    <a:pt x="124" y="153"/>
                  </a:lnTo>
                  <a:lnTo>
                    <a:pt x="120" y="152"/>
                  </a:lnTo>
                  <a:lnTo>
                    <a:pt x="116" y="151"/>
                  </a:lnTo>
                  <a:lnTo>
                    <a:pt x="123" y="147"/>
                  </a:lnTo>
                  <a:lnTo>
                    <a:pt x="129" y="144"/>
                  </a:lnTo>
                  <a:lnTo>
                    <a:pt x="134" y="140"/>
                  </a:lnTo>
                  <a:lnTo>
                    <a:pt x="138" y="137"/>
                  </a:lnTo>
                  <a:lnTo>
                    <a:pt x="142" y="139"/>
                  </a:lnTo>
                  <a:lnTo>
                    <a:pt x="144" y="140"/>
                  </a:lnTo>
                  <a:lnTo>
                    <a:pt x="145" y="140"/>
                  </a:lnTo>
                  <a:lnTo>
                    <a:pt x="146" y="140"/>
                  </a:lnTo>
                  <a:lnTo>
                    <a:pt x="152" y="133"/>
                  </a:lnTo>
                  <a:lnTo>
                    <a:pt x="161" y="121"/>
                  </a:lnTo>
                  <a:lnTo>
                    <a:pt x="171" y="106"/>
                  </a:lnTo>
                  <a:lnTo>
                    <a:pt x="181" y="90"/>
                  </a:lnTo>
                  <a:lnTo>
                    <a:pt x="191" y="71"/>
                  </a:lnTo>
                  <a:lnTo>
                    <a:pt x="200" y="55"/>
                  </a:lnTo>
                  <a:lnTo>
                    <a:pt x="206" y="40"/>
                  </a:lnTo>
                  <a:lnTo>
                    <a:pt x="209" y="29"/>
                  </a:lnTo>
                  <a:lnTo>
                    <a:pt x="212" y="23"/>
                  </a:lnTo>
                  <a:lnTo>
                    <a:pt x="217" y="16"/>
                  </a:lnTo>
                  <a:lnTo>
                    <a:pt x="220" y="10"/>
                  </a:lnTo>
                  <a:lnTo>
                    <a:pt x="225" y="6"/>
                  </a:lnTo>
                  <a:lnTo>
                    <a:pt x="230" y="3"/>
                  </a:lnTo>
                  <a:lnTo>
                    <a:pt x="240" y="1"/>
                  </a:lnTo>
                  <a:lnTo>
                    <a:pt x="248" y="0"/>
                  </a:lnTo>
                  <a:lnTo>
                    <a:pt x="253" y="0"/>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29" name="Freeform 360">
              <a:extLst>
                <a:ext uri="{FF2B5EF4-FFF2-40B4-BE49-F238E27FC236}">
                  <a16:creationId xmlns:a16="http://schemas.microsoft.com/office/drawing/2014/main" xmlns="" id="{FA9A5ADB-CA09-4487-B360-278ADFE8B8B9}"/>
                </a:ext>
              </a:extLst>
            </p:cNvPr>
            <p:cNvSpPr>
              <a:spLocks/>
            </p:cNvSpPr>
            <p:nvPr/>
          </p:nvSpPr>
          <p:spPr bwMode="auto">
            <a:xfrm>
              <a:off x="2765" y="890"/>
              <a:ext cx="73" cy="122"/>
            </a:xfrm>
            <a:custGeom>
              <a:avLst/>
              <a:gdLst>
                <a:gd name="T0" fmla="*/ 2 w 146"/>
                <a:gd name="T1" fmla="*/ 8 h 244"/>
                <a:gd name="T2" fmla="*/ 2 w 146"/>
                <a:gd name="T3" fmla="*/ 7 h 244"/>
                <a:gd name="T4" fmla="*/ 3 w 146"/>
                <a:gd name="T5" fmla="*/ 7 h 244"/>
                <a:gd name="T6" fmla="*/ 3 w 146"/>
                <a:gd name="T7" fmla="*/ 6 h 244"/>
                <a:gd name="T8" fmla="*/ 4 w 146"/>
                <a:gd name="T9" fmla="*/ 6 h 244"/>
                <a:gd name="T10" fmla="*/ 5 w 146"/>
                <a:gd name="T11" fmla="*/ 6 h 244"/>
                <a:gd name="T12" fmla="*/ 5 w 146"/>
                <a:gd name="T13" fmla="*/ 6 h 244"/>
                <a:gd name="T14" fmla="*/ 5 w 146"/>
                <a:gd name="T15" fmla="*/ 5 h 244"/>
                <a:gd name="T16" fmla="*/ 5 w 146"/>
                <a:gd name="T17" fmla="*/ 6 h 244"/>
                <a:gd name="T18" fmla="*/ 4 w 146"/>
                <a:gd name="T19" fmla="*/ 6 h 244"/>
                <a:gd name="T20" fmla="*/ 3 w 146"/>
                <a:gd name="T21" fmla="*/ 6 h 244"/>
                <a:gd name="T22" fmla="*/ 3 w 146"/>
                <a:gd name="T23" fmla="*/ 6 h 244"/>
                <a:gd name="T24" fmla="*/ 3 w 146"/>
                <a:gd name="T25" fmla="*/ 6 h 244"/>
                <a:gd name="T26" fmla="*/ 3 w 146"/>
                <a:gd name="T27" fmla="*/ 5 h 244"/>
                <a:gd name="T28" fmla="*/ 3 w 146"/>
                <a:gd name="T29" fmla="*/ 4 h 244"/>
                <a:gd name="T30" fmla="*/ 4 w 146"/>
                <a:gd name="T31" fmla="*/ 4 h 244"/>
                <a:gd name="T32" fmla="*/ 4 w 146"/>
                <a:gd name="T33" fmla="*/ 3 h 244"/>
                <a:gd name="T34" fmla="*/ 5 w 146"/>
                <a:gd name="T35" fmla="*/ 3 h 244"/>
                <a:gd name="T36" fmla="*/ 5 w 146"/>
                <a:gd name="T37" fmla="*/ 3 h 244"/>
                <a:gd name="T38" fmla="*/ 5 w 146"/>
                <a:gd name="T39" fmla="*/ 3 h 244"/>
                <a:gd name="T40" fmla="*/ 5 w 146"/>
                <a:gd name="T41" fmla="*/ 3 h 244"/>
                <a:gd name="T42" fmla="*/ 4 w 146"/>
                <a:gd name="T43" fmla="*/ 3 h 244"/>
                <a:gd name="T44" fmla="*/ 4 w 146"/>
                <a:gd name="T45" fmla="*/ 4 h 244"/>
                <a:gd name="T46" fmla="*/ 3 w 146"/>
                <a:gd name="T47" fmla="*/ 4 h 244"/>
                <a:gd name="T48" fmla="*/ 3 w 146"/>
                <a:gd name="T49" fmla="*/ 3 h 244"/>
                <a:gd name="T50" fmla="*/ 3 w 146"/>
                <a:gd name="T51" fmla="*/ 1 h 244"/>
                <a:gd name="T52" fmla="*/ 3 w 146"/>
                <a:gd name="T53" fmla="*/ 1 h 244"/>
                <a:gd name="T54" fmla="*/ 3 w 146"/>
                <a:gd name="T55" fmla="*/ 1 h 244"/>
                <a:gd name="T56" fmla="*/ 3 w 146"/>
                <a:gd name="T57" fmla="*/ 1 h 244"/>
                <a:gd name="T58" fmla="*/ 3 w 146"/>
                <a:gd name="T59" fmla="*/ 4 h 244"/>
                <a:gd name="T60" fmla="*/ 3 w 146"/>
                <a:gd name="T61" fmla="*/ 4 h 244"/>
                <a:gd name="T62" fmla="*/ 3 w 146"/>
                <a:gd name="T63" fmla="*/ 4 h 244"/>
                <a:gd name="T64" fmla="*/ 2 w 146"/>
                <a:gd name="T65" fmla="*/ 4 h 244"/>
                <a:gd name="T66" fmla="*/ 2 w 146"/>
                <a:gd name="T67" fmla="*/ 3 h 244"/>
                <a:gd name="T68" fmla="*/ 2 w 146"/>
                <a:gd name="T69" fmla="*/ 3 h 244"/>
                <a:gd name="T70" fmla="*/ 1 w 146"/>
                <a:gd name="T71" fmla="*/ 2 h 244"/>
                <a:gd name="T72" fmla="*/ 1 w 146"/>
                <a:gd name="T73" fmla="*/ 2 h 244"/>
                <a:gd name="T74" fmla="*/ 1 w 146"/>
                <a:gd name="T75" fmla="*/ 2 h 244"/>
                <a:gd name="T76" fmla="*/ 2 w 146"/>
                <a:gd name="T77" fmla="*/ 3 h 244"/>
                <a:gd name="T78" fmla="*/ 2 w 146"/>
                <a:gd name="T79" fmla="*/ 4 h 244"/>
                <a:gd name="T80" fmla="*/ 2 w 146"/>
                <a:gd name="T81" fmla="*/ 5 h 244"/>
                <a:gd name="T82" fmla="*/ 2 w 146"/>
                <a:gd name="T83" fmla="*/ 6 h 244"/>
                <a:gd name="T84" fmla="*/ 2 w 146"/>
                <a:gd name="T85" fmla="*/ 6 h 244"/>
                <a:gd name="T86" fmla="*/ 2 w 146"/>
                <a:gd name="T87" fmla="*/ 6 h 244"/>
                <a:gd name="T88" fmla="*/ 2 w 146"/>
                <a:gd name="T89" fmla="*/ 6 h 244"/>
                <a:gd name="T90" fmla="*/ 1 w 146"/>
                <a:gd name="T91" fmla="*/ 5 h 244"/>
                <a:gd name="T92" fmla="*/ 1 w 146"/>
                <a:gd name="T93" fmla="*/ 5 h 244"/>
                <a:gd name="T94" fmla="*/ 1 w 146"/>
                <a:gd name="T95" fmla="*/ 5 h 244"/>
                <a:gd name="T96" fmla="*/ 0 w 146"/>
                <a:gd name="T97" fmla="*/ 5 h 244"/>
                <a:gd name="T98" fmla="*/ 1 w 146"/>
                <a:gd name="T99" fmla="*/ 5 h 244"/>
                <a:gd name="T100" fmla="*/ 1 w 146"/>
                <a:gd name="T101" fmla="*/ 6 h 244"/>
                <a:gd name="T102" fmla="*/ 1 w 146"/>
                <a:gd name="T103" fmla="*/ 6 h 244"/>
                <a:gd name="T104" fmla="*/ 2 w 146"/>
                <a:gd name="T105" fmla="*/ 7 h 244"/>
                <a:gd name="T106" fmla="*/ 2 w 146"/>
                <a:gd name="T107" fmla="*/ 7 h 244"/>
                <a:gd name="T108" fmla="*/ 1 w 146"/>
                <a:gd name="T109" fmla="*/ 8 h 244"/>
                <a:gd name="T110" fmla="*/ 1 w 146"/>
                <a:gd name="T111" fmla="*/ 8 h 24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46" h="244">
                  <a:moveTo>
                    <a:pt x="31" y="240"/>
                  </a:moveTo>
                  <a:lnTo>
                    <a:pt x="39" y="230"/>
                  </a:lnTo>
                  <a:lnTo>
                    <a:pt x="48" y="216"/>
                  </a:lnTo>
                  <a:lnTo>
                    <a:pt x="57" y="204"/>
                  </a:lnTo>
                  <a:lnTo>
                    <a:pt x="61" y="195"/>
                  </a:lnTo>
                  <a:lnTo>
                    <a:pt x="69" y="195"/>
                  </a:lnTo>
                  <a:lnTo>
                    <a:pt x="80" y="193"/>
                  </a:lnTo>
                  <a:lnTo>
                    <a:pt x="92" y="190"/>
                  </a:lnTo>
                  <a:lnTo>
                    <a:pt x="106" y="185"/>
                  </a:lnTo>
                  <a:lnTo>
                    <a:pt x="117" y="180"/>
                  </a:lnTo>
                  <a:lnTo>
                    <a:pt x="128" y="175"/>
                  </a:lnTo>
                  <a:lnTo>
                    <a:pt x="136" y="170"/>
                  </a:lnTo>
                  <a:lnTo>
                    <a:pt x="139" y="167"/>
                  </a:lnTo>
                  <a:lnTo>
                    <a:pt x="141" y="161"/>
                  </a:lnTo>
                  <a:lnTo>
                    <a:pt x="142" y="159"/>
                  </a:lnTo>
                  <a:lnTo>
                    <a:pt x="140" y="159"/>
                  </a:lnTo>
                  <a:lnTo>
                    <a:pt x="136" y="161"/>
                  </a:lnTo>
                  <a:lnTo>
                    <a:pt x="131" y="163"/>
                  </a:lnTo>
                  <a:lnTo>
                    <a:pt x="123" y="167"/>
                  </a:lnTo>
                  <a:lnTo>
                    <a:pt x="114" y="170"/>
                  </a:lnTo>
                  <a:lnTo>
                    <a:pt x="103" y="175"/>
                  </a:lnTo>
                  <a:lnTo>
                    <a:pt x="92" y="179"/>
                  </a:lnTo>
                  <a:lnTo>
                    <a:pt x="81" y="183"/>
                  </a:lnTo>
                  <a:lnTo>
                    <a:pt x="73" y="185"/>
                  </a:lnTo>
                  <a:lnTo>
                    <a:pt x="67" y="186"/>
                  </a:lnTo>
                  <a:lnTo>
                    <a:pt x="71" y="175"/>
                  </a:lnTo>
                  <a:lnTo>
                    <a:pt x="77" y="159"/>
                  </a:lnTo>
                  <a:lnTo>
                    <a:pt x="83" y="142"/>
                  </a:lnTo>
                  <a:lnTo>
                    <a:pt x="85" y="133"/>
                  </a:lnTo>
                  <a:lnTo>
                    <a:pt x="92" y="127"/>
                  </a:lnTo>
                  <a:lnTo>
                    <a:pt x="100" y="121"/>
                  </a:lnTo>
                  <a:lnTo>
                    <a:pt x="109" y="114"/>
                  </a:lnTo>
                  <a:lnTo>
                    <a:pt x="118" y="104"/>
                  </a:lnTo>
                  <a:lnTo>
                    <a:pt x="128" y="96"/>
                  </a:lnTo>
                  <a:lnTo>
                    <a:pt x="136" y="89"/>
                  </a:lnTo>
                  <a:lnTo>
                    <a:pt x="141" y="84"/>
                  </a:lnTo>
                  <a:lnTo>
                    <a:pt x="145" y="79"/>
                  </a:lnTo>
                  <a:lnTo>
                    <a:pt x="146" y="74"/>
                  </a:lnTo>
                  <a:lnTo>
                    <a:pt x="146" y="71"/>
                  </a:lnTo>
                  <a:lnTo>
                    <a:pt x="144" y="71"/>
                  </a:lnTo>
                  <a:lnTo>
                    <a:pt x="139" y="76"/>
                  </a:lnTo>
                  <a:lnTo>
                    <a:pt x="134" y="79"/>
                  </a:lnTo>
                  <a:lnTo>
                    <a:pt x="129" y="85"/>
                  </a:lnTo>
                  <a:lnTo>
                    <a:pt x="122" y="91"/>
                  </a:lnTo>
                  <a:lnTo>
                    <a:pt x="114" y="96"/>
                  </a:lnTo>
                  <a:lnTo>
                    <a:pt x="106" y="102"/>
                  </a:lnTo>
                  <a:lnTo>
                    <a:pt x="98" y="108"/>
                  </a:lnTo>
                  <a:lnTo>
                    <a:pt x="91" y="112"/>
                  </a:lnTo>
                  <a:lnTo>
                    <a:pt x="86" y="115"/>
                  </a:lnTo>
                  <a:lnTo>
                    <a:pt x="87" y="94"/>
                  </a:lnTo>
                  <a:lnTo>
                    <a:pt x="88" y="61"/>
                  </a:lnTo>
                  <a:lnTo>
                    <a:pt x="90" y="27"/>
                  </a:lnTo>
                  <a:lnTo>
                    <a:pt x="88" y="8"/>
                  </a:lnTo>
                  <a:lnTo>
                    <a:pt x="87" y="1"/>
                  </a:lnTo>
                  <a:lnTo>
                    <a:pt x="86" y="0"/>
                  </a:lnTo>
                  <a:lnTo>
                    <a:pt x="85" y="2"/>
                  </a:lnTo>
                  <a:lnTo>
                    <a:pt x="84" y="10"/>
                  </a:lnTo>
                  <a:lnTo>
                    <a:pt x="81" y="32"/>
                  </a:lnTo>
                  <a:lnTo>
                    <a:pt x="79" y="68"/>
                  </a:lnTo>
                  <a:lnTo>
                    <a:pt x="76" y="103"/>
                  </a:lnTo>
                  <a:lnTo>
                    <a:pt x="71" y="125"/>
                  </a:lnTo>
                  <a:lnTo>
                    <a:pt x="69" y="127"/>
                  </a:lnTo>
                  <a:lnTo>
                    <a:pt x="67" y="126"/>
                  </a:lnTo>
                  <a:lnTo>
                    <a:pt x="65" y="123"/>
                  </a:lnTo>
                  <a:lnTo>
                    <a:pt x="64" y="117"/>
                  </a:lnTo>
                  <a:lnTo>
                    <a:pt x="63" y="111"/>
                  </a:lnTo>
                  <a:lnTo>
                    <a:pt x="58" y="103"/>
                  </a:lnTo>
                  <a:lnTo>
                    <a:pt x="54" y="94"/>
                  </a:lnTo>
                  <a:lnTo>
                    <a:pt x="47" y="84"/>
                  </a:lnTo>
                  <a:lnTo>
                    <a:pt x="40" y="73"/>
                  </a:lnTo>
                  <a:lnTo>
                    <a:pt x="33" y="64"/>
                  </a:lnTo>
                  <a:lnTo>
                    <a:pt x="26" y="58"/>
                  </a:lnTo>
                  <a:lnTo>
                    <a:pt x="22" y="55"/>
                  </a:lnTo>
                  <a:lnTo>
                    <a:pt x="17" y="55"/>
                  </a:lnTo>
                  <a:lnTo>
                    <a:pt x="18" y="58"/>
                  </a:lnTo>
                  <a:lnTo>
                    <a:pt x="23" y="64"/>
                  </a:lnTo>
                  <a:lnTo>
                    <a:pt x="29" y="73"/>
                  </a:lnTo>
                  <a:lnTo>
                    <a:pt x="37" y="86"/>
                  </a:lnTo>
                  <a:lnTo>
                    <a:pt x="46" y="103"/>
                  </a:lnTo>
                  <a:lnTo>
                    <a:pt x="55" y="119"/>
                  </a:lnTo>
                  <a:lnTo>
                    <a:pt x="60" y="132"/>
                  </a:lnTo>
                  <a:lnTo>
                    <a:pt x="60" y="144"/>
                  </a:lnTo>
                  <a:lnTo>
                    <a:pt x="57" y="159"/>
                  </a:lnTo>
                  <a:lnTo>
                    <a:pt x="54" y="172"/>
                  </a:lnTo>
                  <a:lnTo>
                    <a:pt x="50" y="180"/>
                  </a:lnTo>
                  <a:lnTo>
                    <a:pt x="48" y="183"/>
                  </a:lnTo>
                  <a:lnTo>
                    <a:pt x="46" y="183"/>
                  </a:lnTo>
                  <a:lnTo>
                    <a:pt x="43" y="179"/>
                  </a:lnTo>
                  <a:lnTo>
                    <a:pt x="39" y="174"/>
                  </a:lnTo>
                  <a:lnTo>
                    <a:pt x="35" y="169"/>
                  </a:lnTo>
                  <a:lnTo>
                    <a:pt x="31" y="164"/>
                  </a:lnTo>
                  <a:lnTo>
                    <a:pt x="25" y="157"/>
                  </a:lnTo>
                  <a:lnTo>
                    <a:pt x="19" y="151"/>
                  </a:lnTo>
                  <a:lnTo>
                    <a:pt x="14" y="145"/>
                  </a:lnTo>
                  <a:lnTo>
                    <a:pt x="8" y="139"/>
                  </a:lnTo>
                  <a:lnTo>
                    <a:pt x="3" y="134"/>
                  </a:lnTo>
                  <a:lnTo>
                    <a:pt x="1" y="131"/>
                  </a:lnTo>
                  <a:lnTo>
                    <a:pt x="0" y="130"/>
                  </a:lnTo>
                  <a:lnTo>
                    <a:pt x="2" y="136"/>
                  </a:lnTo>
                  <a:lnTo>
                    <a:pt x="8" y="145"/>
                  </a:lnTo>
                  <a:lnTo>
                    <a:pt x="14" y="154"/>
                  </a:lnTo>
                  <a:lnTo>
                    <a:pt x="19" y="163"/>
                  </a:lnTo>
                  <a:lnTo>
                    <a:pt x="26" y="172"/>
                  </a:lnTo>
                  <a:lnTo>
                    <a:pt x="32" y="182"/>
                  </a:lnTo>
                  <a:lnTo>
                    <a:pt x="34" y="187"/>
                  </a:lnTo>
                  <a:lnTo>
                    <a:pt x="35" y="194"/>
                  </a:lnTo>
                  <a:lnTo>
                    <a:pt x="35" y="206"/>
                  </a:lnTo>
                  <a:lnTo>
                    <a:pt x="33" y="220"/>
                  </a:lnTo>
                  <a:lnTo>
                    <a:pt x="27" y="231"/>
                  </a:lnTo>
                  <a:lnTo>
                    <a:pt x="23" y="239"/>
                  </a:lnTo>
                  <a:lnTo>
                    <a:pt x="23" y="244"/>
                  </a:lnTo>
                  <a:lnTo>
                    <a:pt x="26" y="244"/>
                  </a:lnTo>
                  <a:lnTo>
                    <a:pt x="31" y="240"/>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530" name="Freeform 361">
              <a:extLst>
                <a:ext uri="{FF2B5EF4-FFF2-40B4-BE49-F238E27FC236}">
                  <a16:creationId xmlns:a16="http://schemas.microsoft.com/office/drawing/2014/main" xmlns="" id="{7A034F9F-B1C5-48D0-8372-72EBEC8238D2}"/>
                </a:ext>
              </a:extLst>
            </p:cNvPr>
            <p:cNvSpPr>
              <a:spLocks/>
            </p:cNvSpPr>
            <p:nvPr/>
          </p:nvSpPr>
          <p:spPr bwMode="auto">
            <a:xfrm>
              <a:off x="2432" y="924"/>
              <a:ext cx="139" cy="113"/>
            </a:xfrm>
            <a:custGeom>
              <a:avLst/>
              <a:gdLst>
                <a:gd name="T0" fmla="*/ 8 w 279"/>
                <a:gd name="T1" fmla="*/ 6 h 227"/>
                <a:gd name="T2" fmla="*/ 7 w 279"/>
                <a:gd name="T3" fmla="*/ 6 h 227"/>
                <a:gd name="T4" fmla="*/ 7 w 279"/>
                <a:gd name="T5" fmla="*/ 5 h 227"/>
                <a:gd name="T6" fmla="*/ 6 w 279"/>
                <a:gd name="T7" fmla="*/ 5 h 227"/>
                <a:gd name="T8" fmla="*/ 7 w 279"/>
                <a:gd name="T9" fmla="*/ 4 h 227"/>
                <a:gd name="T10" fmla="*/ 6 w 279"/>
                <a:gd name="T11" fmla="*/ 2 h 227"/>
                <a:gd name="T12" fmla="*/ 6 w 279"/>
                <a:gd name="T13" fmla="*/ 3 h 227"/>
                <a:gd name="T14" fmla="*/ 6 w 279"/>
                <a:gd name="T15" fmla="*/ 5 h 227"/>
                <a:gd name="T16" fmla="*/ 6 w 279"/>
                <a:gd name="T17" fmla="*/ 5 h 227"/>
                <a:gd name="T18" fmla="*/ 5 w 279"/>
                <a:gd name="T19" fmla="*/ 4 h 227"/>
                <a:gd name="T20" fmla="*/ 4 w 279"/>
                <a:gd name="T21" fmla="*/ 3 h 227"/>
                <a:gd name="T22" fmla="*/ 4 w 279"/>
                <a:gd name="T23" fmla="*/ 0 h 227"/>
                <a:gd name="T24" fmla="*/ 4 w 279"/>
                <a:gd name="T25" fmla="*/ 0 h 227"/>
                <a:gd name="T26" fmla="*/ 4 w 279"/>
                <a:gd name="T27" fmla="*/ 1 h 227"/>
                <a:gd name="T28" fmla="*/ 4 w 279"/>
                <a:gd name="T29" fmla="*/ 3 h 227"/>
                <a:gd name="T30" fmla="*/ 2 w 279"/>
                <a:gd name="T31" fmla="*/ 2 h 227"/>
                <a:gd name="T32" fmla="*/ 1 w 279"/>
                <a:gd name="T33" fmla="*/ 1 h 227"/>
                <a:gd name="T34" fmla="*/ 0 w 279"/>
                <a:gd name="T35" fmla="*/ 0 h 227"/>
                <a:gd name="T36" fmla="*/ 0 w 279"/>
                <a:gd name="T37" fmla="*/ 0 h 227"/>
                <a:gd name="T38" fmla="*/ 1 w 279"/>
                <a:gd name="T39" fmla="*/ 2 h 227"/>
                <a:gd name="T40" fmla="*/ 3 w 279"/>
                <a:gd name="T41" fmla="*/ 3 h 227"/>
                <a:gd name="T42" fmla="*/ 4 w 279"/>
                <a:gd name="T43" fmla="*/ 3 h 227"/>
                <a:gd name="T44" fmla="*/ 3 w 279"/>
                <a:gd name="T45" fmla="*/ 4 h 227"/>
                <a:gd name="T46" fmla="*/ 2 w 279"/>
                <a:gd name="T47" fmla="*/ 4 h 227"/>
                <a:gd name="T48" fmla="*/ 0 w 279"/>
                <a:gd name="T49" fmla="*/ 4 h 227"/>
                <a:gd name="T50" fmla="*/ 0 w 279"/>
                <a:gd name="T51" fmla="*/ 3 h 227"/>
                <a:gd name="T52" fmla="*/ 0 w 279"/>
                <a:gd name="T53" fmla="*/ 4 h 227"/>
                <a:gd name="T54" fmla="*/ 1 w 279"/>
                <a:gd name="T55" fmla="*/ 4 h 227"/>
                <a:gd name="T56" fmla="*/ 3 w 279"/>
                <a:gd name="T57" fmla="*/ 4 h 227"/>
                <a:gd name="T58" fmla="*/ 4 w 279"/>
                <a:gd name="T59" fmla="*/ 4 h 227"/>
                <a:gd name="T60" fmla="*/ 5 w 279"/>
                <a:gd name="T61" fmla="*/ 5 h 227"/>
                <a:gd name="T62" fmla="*/ 5 w 279"/>
                <a:gd name="T63" fmla="*/ 5 h 227"/>
                <a:gd name="T64" fmla="*/ 5 w 279"/>
                <a:gd name="T65" fmla="*/ 6 h 227"/>
                <a:gd name="T66" fmla="*/ 4 w 279"/>
                <a:gd name="T67" fmla="*/ 6 h 227"/>
                <a:gd name="T68" fmla="*/ 3 w 279"/>
                <a:gd name="T69" fmla="*/ 6 h 227"/>
                <a:gd name="T70" fmla="*/ 3 w 279"/>
                <a:gd name="T71" fmla="*/ 7 h 227"/>
                <a:gd name="T72" fmla="*/ 4 w 279"/>
                <a:gd name="T73" fmla="*/ 6 h 227"/>
                <a:gd name="T74" fmla="*/ 5 w 279"/>
                <a:gd name="T75" fmla="*/ 6 h 227"/>
                <a:gd name="T76" fmla="*/ 6 w 279"/>
                <a:gd name="T77" fmla="*/ 6 h 227"/>
                <a:gd name="T78" fmla="*/ 6 w 279"/>
                <a:gd name="T79" fmla="*/ 6 h 227"/>
                <a:gd name="T80" fmla="*/ 7 w 279"/>
                <a:gd name="T81" fmla="*/ 6 h 227"/>
                <a:gd name="T82" fmla="*/ 8 w 279"/>
                <a:gd name="T83" fmla="*/ 6 h 227"/>
                <a:gd name="T84" fmla="*/ 8 w 279"/>
                <a:gd name="T85" fmla="*/ 7 h 2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79" h="227">
                  <a:moveTo>
                    <a:pt x="279" y="227"/>
                  </a:moveTo>
                  <a:lnTo>
                    <a:pt x="273" y="222"/>
                  </a:lnTo>
                  <a:lnTo>
                    <a:pt x="266" y="212"/>
                  </a:lnTo>
                  <a:lnTo>
                    <a:pt x="259" y="205"/>
                  </a:lnTo>
                  <a:lnTo>
                    <a:pt x="255" y="201"/>
                  </a:lnTo>
                  <a:lnTo>
                    <a:pt x="252" y="200"/>
                  </a:lnTo>
                  <a:lnTo>
                    <a:pt x="249" y="196"/>
                  </a:lnTo>
                  <a:lnTo>
                    <a:pt x="243" y="194"/>
                  </a:lnTo>
                  <a:lnTo>
                    <a:pt x="237" y="191"/>
                  </a:lnTo>
                  <a:lnTo>
                    <a:pt x="232" y="187"/>
                  </a:lnTo>
                  <a:lnTo>
                    <a:pt x="226" y="184"/>
                  </a:lnTo>
                  <a:lnTo>
                    <a:pt x="221" y="180"/>
                  </a:lnTo>
                  <a:lnTo>
                    <a:pt x="219" y="177"/>
                  </a:lnTo>
                  <a:lnTo>
                    <a:pt x="221" y="156"/>
                  </a:lnTo>
                  <a:lnTo>
                    <a:pt x="225" y="132"/>
                  </a:lnTo>
                  <a:lnTo>
                    <a:pt x="226" y="110"/>
                  </a:lnTo>
                  <a:lnTo>
                    <a:pt x="225" y="94"/>
                  </a:lnTo>
                  <a:lnTo>
                    <a:pt x="222" y="87"/>
                  </a:lnTo>
                  <a:lnTo>
                    <a:pt x="221" y="87"/>
                  </a:lnTo>
                  <a:lnTo>
                    <a:pt x="220" y="93"/>
                  </a:lnTo>
                  <a:lnTo>
                    <a:pt x="221" y="101"/>
                  </a:lnTo>
                  <a:lnTo>
                    <a:pt x="219" y="116"/>
                  </a:lnTo>
                  <a:lnTo>
                    <a:pt x="214" y="139"/>
                  </a:lnTo>
                  <a:lnTo>
                    <a:pt x="208" y="161"/>
                  </a:lnTo>
                  <a:lnTo>
                    <a:pt x="205" y="174"/>
                  </a:lnTo>
                  <a:lnTo>
                    <a:pt x="200" y="171"/>
                  </a:lnTo>
                  <a:lnTo>
                    <a:pt x="195" y="164"/>
                  </a:lnTo>
                  <a:lnTo>
                    <a:pt x="188" y="156"/>
                  </a:lnTo>
                  <a:lnTo>
                    <a:pt x="181" y="148"/>
                  </a:lnTo>
                  <a:lnTo>
                    <a:pt x="173" y="140"/>
                  </a:lnTo>
                  <a:lnTo>
                    <a:pt x="166" y="132"/>
                  </a:lnTo>
                  <a:lnTo>
                    <a:pt x="160" y="127"/>
                  </a:lnTo>
                  <a:lnTo>
                    <a:pt x="157" y="124"/>
                  </a:lnTo>
                  <a:lnTo>
                    <a:pt x="158" y="97"/>
                  </a:lnTo>
                  <a:lnTo>
                    <a:pt x="156" y="61"/>
                  </a:lnTo>
                  <a:lnTo>
                    <a:pt x="151" y="27"/>
                  </a:lnTo>
                  <a:lnTo>
                    <a:pt x="144" y="5"/>
                  </a:lnTo>
                  <a:lnTo>
                    <a:pt x="139" y="0"/>
                  </a:lnTo>
                  <a:lnTo>
                    <a:pt x="139" y="3"/>
                  </a:lnTo>
                  <a:lnTo>
                    <a:pt x="139" y="12"/>
                  </a:lnTo>
                  <a:lnTo>
                    <a:pt x="142" y="22"/>
                  </a:lnTo>
                  <a:lnTo>
                    <a:pt x="144" y="40"/>
                  </a:lnTo>
                  <a:lnTo>
                    <a:pt x="146" y="67"/>
                  </a:lnTo>
                  <a:lnTo>
                    <a:pt x="146" y="95"/>
                  </a:lnTo>
                  <a:lnTo>
                    <a:pt x="144" y="113"/>
                  </a:lnTo>
                  <a:lnTo>
                    <a:pt x="133" y="104"/>
                  </a:lnTo>
                  <a:lnTo>
                    <a:pt x="115" y="93"/>
                  </a:lnTo>
                  <a:lnTo>
                    <a:pt x="95" y="79"/>
                  </a:lnTo>
                  <a:lnTo>
                    <a:pt x="74" y="63"/>
                  </a:lnTo>
                  <a:lnTo>
                    <a:pt x="53" y="49"/>
                  </a:lnTo>
                  <a:lnTo>
                    <a:pt x="36" y="35"/>
                  </a:lnTo>
                  <a:lnTo>
                    <a:pt x="22" y="26"/>
                  </a:lnTo>
                  <a:lnTo>
                    <a:pt x="16" y="20"/>
                  </a:lnTo>
                  <a:lnTo>
                    <a:pt x="13" y="17"/>
                  </a:lnTo>
                  <a:lnTo>
                    <a:pt x="12" y="18"/>
                  </a:lnTo>
                  <a:lnTo>
                    <a:pt x="14" y="23"/>
                  </a:lnTo>
                  <a:lnTo>
                    <a:pt x="21" y="31"/>
                  </a:lnTo>
                  <a:lnTo>
                    <a:pt x="29" y="40"/>
                  </a:lnTo>
                  <a:lnTo>
                    <a:pt x="42" y="50"/>
                  </a:lnTo>
                  <a:lnTo>
                    <a:pt x="59" y="64"/>
                  </a:lnTo>
                  <a:lnTo>
                    <a:pt x="77" y="79"/>
                  </a:lnTo>
                  <a:lnTo>
                    <a:pt x="97" y="94"/>
                  </a:lnTo>
                  <a:lnTo>
                    <a:pt x="113" y="106"/>
                  </a:lnTo>
                  <a:lnTo>
                    <a:pt x="127" y="117"/>
                  </a:lnTo>
                  <a:lnTo>
                    <a:pt x="136" y="123"/>
                  </a:lnTo>
                  <a:lnTo>
                    <a:pt x="143" y="126"/>
                  </a:lnTo>
                  <a:lnTo>
                    <a:pt x="141" y="127"/>
                  </a:lnTo>
                  <a:lnTo>
                    <a:pt x="134" y="127"/>
                  </a:lnTo>
                  <a:lnTo>
                    <a:pt x="122" y="128"/>
                  </a:lnTo>
                  <a:lnTo>
                    <a:pt x="112" y="131"/>
                  </a:lnTo>
                  <a:lnTo>
                    <a:pt x="98" y="132"/>
                  </a:lnTo>
                  <a:lnTo>
                    <a:pt x="82" y="133"/>
                  </a:lnTo>
                  <a:lnTo>
                    <a:pt x="63" y="132"/>
                  </a:lnTo>
                  <a:lnTo>
                    <a:pt x="46" y="131"/>
                  </a:lnTo>
                  <a:lnTo>
                    <a:pt x="31" y="128"/>
                  </a:lnTo>
                  <a:lnTo>
                    <a:pt x="17" y="125"/>
                  </a:lnTo>
                  <a:lnTo>
                    <a:pt x="8" y="120"/>
                  </a:lnTo>
                  <a:lnTo>
                    <a:pt x="0" y="114"/>
                  </a:lnTo>
                  <a:lnTo>
                    <a:pt x="0" y="118"/>
                  </a:lnTo>
                  <a:lnTo>
                    <a:pt x="5" y="124"/>
                  </a:lnTo>
                  <a:lnTo>
                    <a:pt x="12" y="131"/>
                  </a:lnTo>
                  <a:lnTo>
                    <a:pt x="20" y="133"/>
                  </a:lnTo>
                  <a:lnTo>
                    <a:pt x="35" y="135"/>
                  </a:lnTo>
                  <a:lnTo>
                    <a:pt x="53" y="138"/>
                  </a:lnTo>
                  <a:lnTo>
                    <a:pt x="74" y="140"/>
                  </a:lnTo>
                  <a:lnTo>
                    <a:pt x="95" y="141"/>
                  </a:lnTo>
                  <a:lnTo>
                    <a:pt x="113" y="142"/>
                  </a:lnTo>
                  <a:lnTo>
                    <a:pt x="128" y="143"/>
                  </a:lnTo>
                  <a:lnTo>
                    <a:pt x="136" y="143"/>
                  </a:lnTo>
                  <a:lnTo>
                    <a:pt x="142" y="144"/>
                  </a:lnTo>
                  <a:lnTo>
                    <a:pt x="149" y="149"/>
                  </a:lnTo>
                  <a:lnTo>
                    <a:pt x="156" y="156"/>
                  </a:lnTo>
                  <a:lnTo>
                    <a:pt x="164" y="163"/>
                  </a:lnTo>
                  <a:lnTo>
                    <a:pt x="172" y="171"/>
                  </a:lnTo>
                  <a:lnTo>
                    <a:pt x="179" y="178"/>
                  </a:lnTo>
                  <a:lnTo>
                    <a:pt x="183" y="182"/>
                  </a:lnTo>
                  <a:lnTo>
                    <a:pt x="187" y="186"/>
                  </a:lnTo>
                  <a:lnTo>
                    <a:pt x="177" y="189"/>
                  </a:lnTo>
                  <a:lnTo>
                    <a:pt x="166" y="194"/>
                  </a:lnTo>
                  <a:lnTo>
                    <a:pt x="153" y="200"/>
                  </a:lnTo>
                  <a:lnTo>
                    <a:pt x="141" y="205"/>
                  </a:lnTo>
                  <a:lnTo>
                    <a:pt x="128" y="211"/>
                  </a:lnTo>
                  <a:lnTo>
                    <a:pt x="116" y="215"/>
                  </a:lnTo>
                  <a:lnTo>
                    <a:pt x="107" y="218"/>
                  </a:lnTo>
                  <a:lnTo>
                    <a:pt x="99" y="219"/>
                  </a:lnTo>
                  <a:lnTo>
                    <a:pt x="92" y="220"/>
                  </a:lnTo>
                  <a:lnTo>
                    <a:pt x="93" y="223"/>
                  </a:lnTo>
                  <a:lnTo>
                    <a:pt x="100" y="225"/>
                  </a:lnTo>
                  <a:lnTo>
                    <a:pt x="113" y="224"/>
                  </a:lnTo>
                  <a:lnTo>
                    <a:pt x="121" y="222"/>
                  </a:lnTo>
                  <a:lnTo>
                    <a:pt x="133" y="219"/>
                  </a:lnTo>
                  <a:lnTo>
                    <a:pt x="145" y="215"/>
                  </a:lnTo>
                  <a:lnTo>
                    <a:pt x="159" y="210"/>
                  </a:lnTo>
                  <a:lnTo>
                    <a:pt x="172" y="207"/>
                  </a:lnTo>
                  <a:lnTo>
                    <a:pt x="183" y="202"/>
                  </a:lnTo>
                  <a:lnTo>
                    <a:pt x="192" y="199"/>
                  </a:lnTo>
                  <a:lnTo>
                    <a:pt x="198" y="196"/>
                  </a:lnTo>
                  <a:lnTo>
                    <a:pt x="205" y="194"/>
                  </a:lnTo>
                  <a:lnTo>
                    <a:pt x="212" y="194"/>
                  </a:lnTo>
                  <a:lnTo>
                    <a:pt x="219" y="197"/>
                  </a:lnTo>
                  <a:lnTo>
                    <a:pt x="228" y="203"/>
                  </a:lnTo>
                  <a:lnTo>
                    <a:pt x="234" y="207"/>
                  </a:lnTo>
                  <a:lnTo>
                    <a:pt x="241" y="211"/>
                  </a:lnTo>
                  <a:lnTo>
                    <a:pt x="249" y="215"/>
                  </a:lnTo>
                  <a:lnTo>
                    <a:pt x="257" y="219"/>
                  </a:lnTo>
                  <a:lnTo>
                    <a:pt x="264" y="223"/>
                  </a:lnTo>
                  <a:lnTo>
                    <a:pt x="271" y="225"/>
                  </a:lnTo>
                  <a:lnTo>
                    <a:pt x="275" y="227"/>
                  </a:lnTo>
                  <a:lnTo>
                    <a:pt x="279" y="227"/>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16394" name="WordArt 364">
            <a:extLst>
              <a:ext uri="{FF2B5EF4-FFF2-40B4-BE49-F238E27FC236}">
                <a16:creationId xmlns:a16="http://schemas.microsoft.com/office/drawing/2014/main" xmlns="" id="{BF33A55A-0708-44D6-97A8-608EA3FD18D5}"/>
              </a:ext>
            </a:extLst>
          </p:cNvPr>
          <p:cNvSpPr>
            <a:spLocks noChangeArrowheads="1" noChangeShapeType="1" noTextEdit="1"/>
          </p:cNvSpPr>
          <p:nvPr/>
        </p:nvSpPr>
        <p:spPr bwMode="auto">
          <a:xfrm>
            <a:off x="3119438" y="938213"/>
            <a:ext cx="2452687" cy="338137"/>
          </a:xfrm>
          <a:prstGeom prst="rect">
            <a:avLst/>
          </a:prstGeom>
        </p:spPr>
        <p:txBody>
          <a:bodyPr wrap="none" fromWordArt="1">
            <a:prstTxWarp prst="textPlain">
              <a:avLst>
                <a:gd name="adj" fmla="val 50000"/>
              </a:avLst>
            </a:prstTxWarp>
          </a:bodyPr>
          <a:lstStyle/>
          <a:p>
            <a:pPr algn="ctr"/>
            <a:r>
              <a:rPr lang="en-US" sz="2800" kern="10">
                <a:ln w="9525">
                  <a:solidFill>
                    <a:srgbClr val="D60093"/>
                  </a:solidFill>
                  <a:round/>
                  <a:headEnd/>
                  <a:tailEnd/>
                </a:ln>
                <a:solidFill>
                  <a:srgbClr val="FF0000"/>
                </a:solidFill>
                <a:cs typeface="Times New Roman" panose="02020603050405020304" pitchFamily="18" charset="0"/>
              </a:rPr>
              <a:t>Tranh làng Hồ</a:t>
            </a:r>
          </a:p>
        </p:txBody>
      </p:sp>
      <p:sp>
        <p:nvSpPr>
          <p:cNvPr id="16395" name="Text Box 6">
            <a:extLst>
              <a:ext uri="{FF2B5EF4-FFF2-40B4-BE49-F238E27FC236}">
                <a16:creationId xmlns:a16="http://schemas.microsoft.com/office/drawing/2014/main" xmlns="" id="{A008C993-8EBB-498D-B030-51A21D38BF5B}"/>
              </a:ext>
            </a:extLst>
          </p:cNvPr>
          <p:cNvSpPr txBox="1">
            <a:spLocks noChangeArrowheads="1"/>
          </p:cNvSpPr>
          <p:nvPr/>
        </p:nvSpPr>
        <p:spPr bwMode="auto">
          <a:xfrm>
            <a:off x="3325813" y="325438"/>
            <a:ext cx="1441450" cy="5222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spcBef>
                <a:spcPct val="50000"/>
              </a:spcBef>
            </a:pPr>
            <a:r>
              <a:rPr lang="en-US" altLang="en-US" sz="2800" b="1"/>
              <a:t>Tập đọc</a:t>
            </a:r>
          </a:p>
        </p:txBody>
      </p:sp>
    </p:spTree>
  </p:cSld>
  <p:clrMapOvr>
    <a:masterClrMapping/>
  </p:clrMapOvr>
  <p:transition>
    <p:wheel spokes="8"/>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0" presetClass="entr" presetSubtype="0" decel="100000" fill="hold" grpId="0" nodeType="clickEffect">
                                  <p:stCondLst>
                                    <p:cond delay="0"/>
                                  </p:stCondLst>
                                  <p:childTnLst>
                                    <p:set>
                                      <p:cBhvr>
                                        <p:cTn id="6" dur="1" fill="hold">
                                          <p:stCondLst>
                                            <p:cond delay="0"/>
                                          </p:stCondLst>
                                        </p:cTn>
                                        <p:tgtEl>
                                          <p:spTgt spid="100374"/>
                                        </p:tgtEl>
                                        <p:attrNameLst>
                                          <p:attrName>style.visibility</p:attrName>
                                        </p:attrNameLst>
                                      </p:cBhvr>
                                      <p:to>
                                        <p:strVal val="visible"/>
                                      </p:to>
                                    </p:set>
                                    <p:anim calcmode="lin" valueType="num">
                                      <p:cBhvr>
                                        <p:cTn id="7" dur="1000" fill="hold"/>
                                        <p:tgtEl>
                                          <p:spTgt spid="100374"/>
                                        </p:tgtEl>
                                        <p:attrNameLst>
                                          <p:attrName>ppt_w</p:attrName>
                                        </p:attrNameLst>
                                      </p:cBhvr>
                                      <p:tavLst>
                                        <p:tav tm="0">
                                          <p:val>
                                            <p:strVal val="#ppt_w+.3"/>
                                          </p:val>
                                        </p:tav>
                                        <p:tav tm="100000">
                                          <p:val>
                                            <p:strVal val="#ppt_w"/>
                                          </p:val>
                                        </p:tav>
                                      </p:tavLst>
                                    </p:anim>
                                    <p:anim calcmode="lin" valueType="num">
                                      <p:cBhvr>
                                        <p:cTn id="8" dur="1000" fill="hold"/>
                                        <p:tgtEl>
                                          <p:spTgt spid="100374"/>
                                        </p:tgtEl>
                                        <p:attrNameLst>
                                          <p:attrName>ppt_h</p:attrName>
                                        </p:attrNameLst>
                                      </p:cBhvr>
                                      <p:tavLst>
                                        <p:tav tm="0">
                                          <p:val>
                                            <p:strVal val="#ppt_h"/>
                                          </p:val>
                                        </p:tav>
                                        <p:tav tm="100000">
                                          <p:val>
                                            <p:strVal val="#ppt_h"/>
                                          </p:val>
                                        </p:tav>
                                      </p:tavLst>
                                    </p:anim>
                                    <p:animEffect transition="in" filter="fade">
                                      <p:cBhvr>
                                        <p:cTn id="9" dur="1000"/>
                                        <p:tgtEl>
                                          <p:spTgt spid="100374"/>
                                        </p:tgtEl>
                                      </p:cBhvr>
                                    </p:animEffect>
                                  </p:childTnLst>
                                </p:cTn>
                              </p:par>
                              <p:par>
                                <p:cTn id="10" presetID="50" presetClass="entr" presetSubtype="0" decel="100000" fill="hold" nodeType="withEffect">
                                  <p:stCondLst>
                                    <p:cond delay="0"/>
                                  </p:stCondLst>
                                  <p:childTnLst>
                                    <p:set>
                                      <p:cBhvr>
                                        <p:cTn id="11" dur="1" fill="hold">
                                          <p:stCondLst>
                                            <p:cond delay="0"/>
                                          </p:stCondLst>
                                        </p:cTn>
                                        <p:tgtEl>
                                          <p:spTgt spid="100373"/>
                                        </p:tgtEl>
                                        <p:attrNameLst>
                                          <p:attrName>style.visibility</p:attrName>
                                        </p:attrNameLst>
                                      </p:cBhvr>
                                      <p:to>
                                        <p:strVal val="visible"/>
                                      </p:to>
                                    </p:set>
                                    <p:anim calcmode="lin" valueType="num">
                                      <p:cBhvr>
                                        <p:cTn id="12" dur="1000" fill="hold"/>
                                        <p:tgtEl>
                                          <p:spTgt spid="100373"/>
                                        </p:tgtEl>
                                        <p:attrNameLst>
                                          <p:attrName>ppt_w</p:attrName>
                                        </p:attrNameLst>
                                      </p:cBhvr>
                                      <p:tavLst>
                                        <p:tav tm="0">
                                          <p:val>
                                            <p:strVal val="#ppt_w+.3"/>
                                          </p:val>
                                        </p:tav>
                                        <p:tav tm="100000">
                                          <p:val>
                                            <p:strVal val="#ppt_w"/>
                                          </p:val>
                                        </p:tav>
                                      </p:tavLst>
                                    </p:anim>
                                    <p:anim calcmode="lin" valueType="num">
                                      <p:cBhvr>
                                        <p:cTn id="13" dur="1000" fill="hold"/>
                                        <p:tgtEl>
                                          <p:spTgt spid="100373"/>
                                        </p:tgtEl>
                                        <p:attrNameLst>
                                          <p:attrName>ppt_h</p:attrName>
                                        </p:attrNameLst>
                                      </p:cBhvr>
                                      <p:tavLst>
                                        <p:tav tm="0">
                                          <p:val>
                                            <p:strVal val="#ppt_h"/>
                                          </p:val>
                                        </p:tav>
                                        <p:tav tm="100000">
                                          <p:val>
                                            <p:strVal val="#ppt_h"/>
                                          </p:val>
                                        </p:tav>
                                      </p:tavLst>
                                    </p:anim>
                                    <p:animEffect transition="in" filter="fade">
                                      <p:cBhvr>
                                        <p:cTn id="14" dur="1000"/>
                                        <p:tgtEl>
                                          <p:spTgt spid="100373"/>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8" presetClass="exit" presetSubtype="16" fill="hold" nodeType="clickEffect">
                                  <p:stCondLst>
                                    <p:cond delay="0"/>
                                  </p:stCondLst>
                                  <p:childTnLst>
                                    <p:animEffect transition="out" filter="diamond(in)">
                                      <p:cBhvr>
                                        <p:cTn id="18" dur="2000"/>
                                        <p:tgtEl>
                                          <p:spTgt spid="100373"/>
                                        </p:tgtEl>
                                      </p:cBhvr>
                                    </p:animEffect>
                                    <p:set>
                                      <p:cBhvr>
                                        <p:cTn id="19" dur="1" fill="hold">
                                          <p:stCondLst>
                                            <p:cond delay="1999"/>
                                          </p:stCondLst>
                                        </p:cTn>
                                        <p:tgtEl>
                                          <p:spTgt spid="100373"/>
                                        </p:tgtEl>
                                        <p:attrNameLst>
                                          <p:attrName>style.visibility</p:attrName>
                                        </p:attrNameLst>
                                      </p:cBhvr>
                                      <p:to>
                                        <p:strVal val="hidden"/>
                                      </p:to>
                                    </p:set>
                                  </p:childTnLst>
                                </p:cTn>
                              </p:par>
                              <p:par>
                                <p:cTn id="20" presetID="8" presetClass="exit" presetSubtype="16" fill="hold" grpId="1" nodeType="withEffect">
                                  <p:stCondLst>
                                    <p:cond delay="0"/>
                                  </p:stCondLst>
                                  <p:childTnLst>
                                    <p:animEffect transition="out" filter="diamond(in)">
                                      <p:cBhvr>
                                        <p:cTn id="21" dur="2000"/>
                                        <p:tgtEl>
                                          <p:spTgt spid="100374"/>
                                        </p:tgtEl>
                                      </p:cBhvr>
                                    </p:animEffect>
                                    <p:set>
                                      <p:cBhvr>
                                        <p:cTn id="22" dur="1" fill="hold">
                                          <p:stCondLst>
                                            <p:cond delay="1999"/>
                                          </p:stCondLst>
                                        </p:cTn>
                                        <p:tgtEl>
                                          <p:spTgt spid="100374"/>
                                        </p:tgtEl>
                                        <p:attrNameLst>
                                          <p:attrName>style.visibility</p:attrName>
                                        </p:attrNameLst>
                                      </p:cBhvr>
                                      <p:to>
                                        <p:strVal val="hidden"/>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23" presetClass="entr" presetSubtype="16" fill="hold" grpId="0" nodeType="clickEffect">
                                  <p:stCondLst>
                                    <p:cond delay="0"/>
                                  </p:stCondLst>
                                  <p:childTnLst>
                                    <p:set>
                                      <p:cBhvr>
                                        <p:cTn id="26" dur="1" fill="hold">
                                          <p:stCondLst>
                                            <p:cond delay="0"/>
                                          </p:stCondLst>
                                        </p:cTn>
                                        <p:tgtEl>
                                          <p:spTgt spid="2051">
                                            <p:txEl>
                                              <p:pRg st="0" end="0"/>
                                            </p:txEl>
                                          </p:spTgt>
                                        </p:tgtEl>
                                        <p:attrNameLst>
                                          <p:attrName>style.visibility</p:attrName>
                                        </p:attrNameLst>
                                      </p:cBhvr>
                                      <p:to>
                                        <p:strVal val="visible"/>
                                      </p:to>
                                    </p:set>
                                    <p:anim calcmode="lin" valueType="num">
                                      <p:cBhvr>
                                        <p:cTn id="27" dur="500" fill="hold"/>
                                        <p:tgtEl>
                                          <p:spTgt spid="2051">
                                            <p:txEl>
                                              <p:pRg st="0" end="0"/>
                                            </p:txEl>
                                          </p:spTgt>
                                        </p:tgtEl>
                                        <p:attrNameLst>
                                          <p:attrName>ppt_w</p:attrName>
                                        </p:attrNameLst>
                                      </p:cBhvr>
                                      <p:tavLst>
                                        <p:tav tm="0">
                                          <p:val>
                                            <p:fltVal val="0"/>
                                          </p:val>
                                        </p:tav>
                                        <p:tav tm="100000">
                                          <p:val>
                                            <p:strVal val="#ppt_w"/>
                                          </p:val>
                                        </p:tav>
                                      </p:tavLst>
                                    </p:anim>
                                    <p:anim calcmode="lin" valueType="num">
                                      <p:cBhvr>
                                        <p:cTn id="28" dur="500" fill="hold"/>
                                        <p:tgtEl>
                                          <p:spTgt spid="205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3" presetClass="entr" presetSubtype="16" fill="hold" grpId="0" nodeType="clickEffect">
                                  <p:stCondLst>
                                    <p:cond delay="0"/>
                                  </p:stCondLst>
                                  <p:childTnLst>
                                    <p:set>
                                      <p:cBhvr>
                                        <p:cTn id="32" dur="1" fill="hold">
                                          <p:stCondLst>
                                            <p:cond delay="0"/>
                                          </p:stCondLst>
                                        </p:cTn>
                                        <p:tgtEl>
                                          <p:spTgt spid="2051">
                                            <p:txEl>
                                              <p:pRg st="1" end="1"/>
                                            </p:txEl>
                                          </p:spTgt>
                                        </p:tgtEl>
                                        <p:attrNameLst>
                                          <p:attrName>style.visibility</p:attrName>
                                        </p:attrNameLst>
                                      </p:cBhvr>
                                      <p:to>
                                        <p:strVal val="visible"/>
                                      </p:to>
                                    </p:set>
                                    <p:anim calcmode="lin" valueType="num">
                                      <p:cBhvr>
                                        <p:cTn id="33" dur="500" fill="hold"/>
                                        <p:tgtEl>
                                          <p:spTgt spid="2051">
                                            <p:txEl>
                                              <p:pRg st="1" end="1"/>
                                            </p:txEl>
                                          </p:spTgt>
                                        </p:tgtEl>
                                        <p:attrNameLst>
                                          <p:attrName>ppt_w</p:attrName>
                                        </p:attrNameLst>
                                      </p:cBhvr>
                                      <p:tavLst>
                                        <p:tav tm="0">
                                          <p:val>
                                            <p:fltVal val="0"/>
                                          </p:val>
                                        </p:tav>
                                        <p:tav tm="100000">
                                          <p:val>
                                            <p:strVal val="#ppt_w"/>
                                          </p:val>
                                        </p:tav>
                                      </p:tavLst>
                                    </p:anim>
                                    <p:anim calcmode="lin" valueType="num">
                                      <p:cBhvr>
                                        <p:cTn id="34" dur="500" fill="hold"/>
                                        <p:tgtEl>
                                          <p:spTgt spid="2051">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3" presetClass="entr" presetSubtype="16" fill="hold" grpId="0" nodeType="clickEffect">
                                  <p:stCondLst>
                                    <p:cond delay="0"/>
                                  </p:stCondLst>
                                  <p:childTnLst>
                                    <p:set>
                                      <p:cBhvr>
                                        <p:cTn id="38" dur="1" fill="hold">
                                          <p:stCondLst>
                                            <p:cond delay="0"/>
                                          </p:stCondLst>
                                        </p:cTn>
                                        <p:tgtEl>
                                          <p:spTgt spid="2051">
                                            <p:txEl>
                                              <p:pRg st="2" end="2"/>
                                            </p:txEl>
                                          </p:spTgt>
                                        </p:tgtEl>
                                        <p:attrNameLst>
                                          <p:attrName>style.visibility</p:attrName>
                                        </p:attrNameLst>
                                      </p:cBhvr>
                                      <p:to>
                                        <p:strVal val="visible"/>
                                      </p:to>
                                    </p:set>
                                    <p:anim calcmode="lin" valueType="num">
                                      <p:cBhvr>
                                        <p:cTn id="39" dur="500" fill="hold"/>
                                        <p:tgtEl>
                                          <p:spTgt spid="2051">
                                            <p:txEl>
                                              <p:pRg st="2" end="2"/>
                                            </p:txEl>
                                          </p:spTgt>
                                        </p:tgtEl>
                                        <p:attrNameLst>
                                          <p:attrName>ppt_w</p:attrName>
                                        </p:attrNameLst>
                                      </p:cBhvr>
                                      <p:tavLst>
                                        <p:tav tm="0">
                                          <p:val>
                                            <p:fltVal val="0"/>
                                          </p:val>
                                        </p:tav>
                                        <p:tav tm="100000">
                                          <p:val>
                                            <p:strVal val="#ppt_w"/>
                                          </p:val>
                                        </p:tav>
                                      </p:tavLst>
                                    </p:anim>
                                    <p:anim calcmode="lin" valueType="num">
                                      <p:cBhvr>
                                        <p:cTn id="40" dur="500" fill="hold"/>
                                        <p:tgtEl>
                                          <p:spTgt spid="2051">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3" presetClass="entr" presetSubtype="16" fill="hold" grpId="0" nodeType="clickEffect">
                                  <p:stCondLst>
                                    <p:cond delay="0"/>
                                  </p:stCondLst>
                                  <p:childTnLst>
                                    <p:set>
                                      <p:cBhvr>
                                        <p:cTn id="44" dur="1" fill="hold">
                                          <p:stCondLst>
                                            <p:cond delay="0"/>
                                          </p:stCondLst>
                                        </p:cTn>
                                        <p:tgtEl>
                                          <p:spTgt spid="2051">
                                            <p:txEl>
                                              <p:pRg st="3" end="3"/>
                                            </p:txEl>
                                          </p:spTgt>
                                        </p:tgtEl>
                                        <p:attrNameLst>
                                          <p:attrName>style.visibility</p:attrName>
                                        </p:attrNameLst>
                                      </p:cBhvr>
                                      <p:to>
                                        <p:strVal val="visible"/>
                                      </p:to>
                                    </p:set>
                                    <p:anim calcmode="lin" valueType="num">
                                      <p:cBhvr>
                                        <p:cTn id="45" dur="500" fill="hold"/>
                                        <p:tgtEl>
                                          <p:spTgt spid="2051">
                                            <p:txEl>
                                              <p:pRg st="3" end="3"/>
                                            </p:txEl>
                                          </p:spTgt>
                                        </p:tgtEl>
                                        <p:attrNameLst>
                                          <p:attrName>ppt_w</p:attrName>
                                        </p:attrNameLst>
                                      </p:cBhvr>
                                      <p:tavLst>
                                        <p:tav tm="0">
                                          <p:val>
                                            <p:fltVal val="0"/>
                                          </p:val>
                                        </p:tav>
                                        <p:tav tm="100000">
                                          <p:val>
                                            <p:strVal val="#ppt_w"/>
                                          </p:val>
                                        </p:tav>
                                      </p:tavLst>
                                    </p:anim>
                                    <p:anim calcmode="lin" valueType="num">
                                      <p:cBhvr>
                                        <p:cTn id="46" dur="500" fill="hold"/>
                                        <p:tgtEl>
                                          <p:spTgt spid="2051">
                                            <p:txEl>
                                              <p:pRg st="3" end="3"/>
                                            </p:txEl>
                                          </p:spTgt>
                                        </p:tgtEl>
                                        <p:attrNameLst>
                                          <p:attrName>ppt_h</p:attrName>
                                        </p:attrNameLst>
                                      </p:cBhvr>
                                      <p:tavLst>
                                        <p:tav tm="0">
                                          <p:val>
                                            <p:fltVal val="0"/>
                                          </p:val>
                                        </p:tav>
                                        <p:tav tm="100000">
                                          <p:val>
                                            <p:strVal val="#ppt_h"/>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23" presetClass="entr" presetSubtype="16" fill="hold" grpId="0" nodeType="clickEffect">
                                  <p:stCondLst>
                                    <p:cond delay="0"/>
                                  </p:stCondLst>
                                  <p:childTnLst>
                                    <p:set>
                                      <p:cBhvr>
                                        <p:cTn id="50" dur="1" fill="hold">
                                          <p:stCondLst>
                                            <p:cond delay="0"/>
                                          </p:stCondLst>
                                        </p:cTn>
                                        <p:tgtEl>
                                          <p:spTgt spid="2051">
                                            <p:txEl>
                                              <p:pRg st="4" end="4"/>
                                            </p:txEl>
                                          </p:spTgt>
                                        </p:tgtEl>
                                        <p:attrNameLst>
                                          <p:attrName>style.visibility</p:attrName>
                                        </p:attrNameLst>
                                      </p:cBhvr>
                                      <p:to>
                                        <p:strVal val="visible"/>
                                      </p:to>
                                    </p:set>
                                    <p:anim calcmode="lin" valueType="num">
                                      <p:cBhvr>
                                        <p:cTn id="51" dur="500" fill="hold"/>
                                        <p:tgtEl>
                                          <p:spTgt spid="2051">
                                            <p:txEl>
                                              <p:pRg st="4" end="4"/>
                                            </p:txEl>
                                          </p:spTgt>
                                        </p:tgtEl>
                                        <p:attrNameLst>
                                          <p:attrName>ppt_w</p:attrName>
                                        </p:attrNameLst>
                                      </p:cBhvr>
                                      <p:tavLst>
                                        <p:tav tm="0">
                                          <p:val>
                                            <p:fltVal val="0"/>
                                          </p:val>
                                        </p:tav>
                                        <p:tav tm="100000">
                                          <p:val>
                                            <p:strVal val="#ppt_w"/>
                                          </p:val>
                                        </p:tav>
                                      </p:tavLst>
                                    </p:anim>
                                    <p:anim calcmode="lin" valueType="num">
                                      <p:cBhvr>
                                        <p:cTn id="52" dur="500" fill="hold"/>
                                        <p:tgtEl>
                                          <p:spTgt spid="2051">
                                            <p:txEl>
                                              <p:pRg st="4" end="4"/>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1" grpId="0" build="p"/>
      <p:bldP spid="100374" grpId="0"/>
      <p:bldP spid="100374" grpId="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91" name="Line 7">
            <a:extLst>
              <a:ext uri="{FF2B5EF4-FFF2-40B4-BE49-F238E27FC236}">
                <a16:creationId xmlns:a16="http://schemas.microsoft.com/office/drawing/2014/main" xmlns="" id="{0E0E783A-11F4-4188-9E1C-6979470B5E4D}"/>
              </a:ext>
            </a:extLst>
          </p:cNvPr>
          <p:cNvSpPr>
            <a:spLocks noChangeShapeType="1"/>
          </p:cNvSpPr>
          <p:nvPr/>
        </p:nvSpPr>
        <p:spPr bwMode="auto">
          <a:xfrm>
            <a:off x="4419600" y="2286000"/>
            <a:ext cx="0" cy="4114800"/>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sp>
        <p:nvSpPr>
          <p:cNvPr id="41992" name="Text Box 8">
            <a:extLst>
              <a:ext uri="{FF2B5EF4-FFF2-40B4-BE49-F238E27FC236}">
                <a16:creationId xmlns:a16="http://schemas.microsoft.com/office/drawing/2014/main" xmlns="" id="{8501CAEF-FEB2-4F21-9B47-1CC772AEC220}"/>
              </a:ext>
            </a:extLst>
          </p:cNvPr>
          <p:cNvSpPr txBox="1">
            <a:spLocks noChangeArrowheads="1"/>
          </p:cNvSpPr>
          <p:nvPr/>
        </p:nvSpPr>
        <p:spPr bwMode="auto">
          <a:xfrm>
            <a:off x="684213" y="2209800"/>
            <a:ext cx="2592387"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spcBef>
                <a:spcPct val="50000"/>
              </a:spcBef>
            </a:pPr>
            <a:r>
              <a:rPr lang="en-US" altLang="en-US" sz="2400" b="1">
                <a:solidFill>
                  <a:srgbClr val="0000FF"/>
                </a:solidFill>
              </a:rPr>
              <a:t>Luyện đọc:</a:t>
            </a:r>
          </a:p>
        </p:txBody>
      </p:sp>
      <p:sp>
        <p:nvSpPr>
          <p:cNvPr id="41993" name="Line 9">
            <a:extLst>
              <a:ext uri="{FF2B5EF4-FFF2-40B4-BE49-F238E27FC236}">
                <a16:creationId xmlns:a16="http://schemas.microsoft.com/office/drawing/2014/main" xmlns="" id="{A6D12D5D-A17A-4B55-8210-E1A2611221F9}"/>
              </a:ext>
            </a:extLst>
          </p:cNvPr>
          <p:cNvSpPr>
            <a:spLocks noChangeShapeType="1"/>
          </p:cNvSpPr>
          <p:nvPr/>
        </p:nvSpPr>
        <p:spPr bwMode="auto">
          <a:xfrm>
            <a:off x="1217613" y="2667000"/>
            <a:ext cx="1449387" cy="0"/>
          </a:xfrm>
          <a:prstGeom prst="line">
            <a:avLst/>
          </a:prstGeom>
          <a:noFill/>
          <a:ln w="1270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sp>
        <p:nvSpPr>
          <p:cNvPr id="41994" name="Text Box 10">
            <a:extLst>
              <a:ext uri="{FF2B5EF4-FFF2-40B4-BE49-F238E27FC236}">
                <a16:creationId xmlns:a16="http://schemas.microsoft.com/office/drawing/2014/main" xmlns="" id="{3DB9A283-5504-4CAC-B09E-6FDDD5026269}"/>
              </a:ext>
            </a:extLst>
          </p:cNvPr>
          <p:cNvSpPr txBox="1">
            <a:spLocks noChangeArrowheads="1"/>
          </p:cNvSpPr>
          <p:nvPr/>
        </p:nvSpPr>
        <p:spPr bwMode="auto">
          <a:xfrm>
            <a:off x="5089525" y="2209800"/>
            <a:ext cx="2592388"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spcBef>
                <a:spcPct val="50000"/>
              </a:spcBef>
            </a:pPr>
            <a:r>
              <a:rPr lang="en-US" altLang="en-US" sz="2400" b="1">
                <a:solidFill>
                  <a:srgbClr val="0000FF"/>
                </a:solidFill>
              </a:rPr>
              <a:t>Tìm hiểu bài</a:t>
            </a:r>
            <a:r>
              <a:rPr lang="en-US" altLang="en-US" sz="2400" b="1"/>
              <a:t>:</a:t>
            </a:r>
          </a:p>
        </p:txBody>
      </p:sp>
      <p:sp>
        <p:nvSpPr>
          <p:cNvPr id="41995" name="Line 11">
            <a:extLst>
              <a:ext uri="{FF2B5EF4-FFF2-40B4-BE49-F238E27FC236}">
                <a16:creationId xmlns:a16="http://schemas.microsoft.com/office/drawing/2014/main" xmlns="" id="{8624B7A3-E7AF-4FC2-8243-0AC7682BA6A6}"/>
              </a:ext>
            </a:extLst>
          </p:cNvPr>
          <p:cNvSpPr>
            <a:spLocks noChangeShapeType="1"/>
          </p:cNvSpPr>
          <p:nvPr/>
        </p:nvSpPr>
        <p:spPr bwMode="auto">
          <a:xfrm>
            <a:off x="5867400" y="2667000"/>
            <a:ext cx="1447800" cy="0"/>
          </a:xfrm>
          <a:prstGeom prst="line">
            <a:avLst/>
          </a:prstGeom>
          <a:noFill/>
          <a:ln w="1270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grpSp>
        <p:nvGrpSpPr>
          <p:cNvPr id="17415" name="Group 18">
            <a:extLst>
              <a:ext uri="{FF2B5EF4-FFF2-40B4-BE49-F238E27FC236}">
                <a16:creationId xmlns:a16="http://schemas.microsoft.com/office/drawing/2014/main" xmlns="" id="{5DD2B56A-D90F-4210-8281-D29831CC3672}"/>
              </a:ext>
            </a:extLst>
          </p:cNvPr>
          <p:cNvGrpSpPr>
            <a:grpSpLocks/>
          </p:cNvGrpSpPr>
          <p:nvPr/>
        </p:nvGrpSpPr>
        <p:grpSpPr bwMode="auto">
          <a:xfrm>
            <a:off x="-152400" y="-152400"/>
            <a:ext cx="9372600" cy="7010400"/>
            <a:chOff x="48" y="0"/>
            <a:chExt cx="5664" cy="4224"/>
          </a:xfrm>
        </p:grpSpPr>
        <p:sp>
          <p:nvSpPr>
            <p:cNvPr id="17761" name="Line 19">
              <a:extLst>
                <a:ext uri="{FF2B5EF4-FFF2-40B4-BE49-F238E27FC236}">
                  <a16:creationId xmlns:a16="http://schemas.microsoft.com/office/drawing/2014/main" xmlns="" id="{D139F390-709E-403C-9892-6597762E376C}"/>
                </a:ext>
              </a:extLst>
            </p:cNvPr>
            <p:cNvSpPr>
              <a:spLocks noChangeShapeType="1"/>
            </p:cNvSpPr>
            <p:nvPr/>
          </p:nvSpPr>
          <p:spPr bwMode="auto">
            <a:xfrm>
              <a:off x="288" y="1104"/>
              <a:ext cx="0" cy="2880"/>
            </a:xfrm>
            <a:prstGeom prst="line">
              <a:avLst/>
            </a:prstGeom>
            <a:noFill/>
            <a:ln w="57150">
              <a:pattFill prst="solidDmnd">
                <a:fgClr>
                  <a:srgbClr val="FFFF00"/>
                </a:fgClr>
                <a:bgClr>
                  <a:srgbClr val="27D988"/>
                </a:bgClr>
              </a:patt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a:p>
          </p:txBody>
        </p:sp>
        <p:sp>
          <p:nvSpPr>
            <p:cNvPr id="17762" name="Line 20">
              <a:extLst>
                <a:ext uri="{FF2B5EF4-FFF2-40B4-BE49-F238E27FC236}">
                  <a16:creationId xmlns:a16="http://schemas.microsoft.com/office/drawing/2014/main" xmlns="" id="{E2B320AB-CD9C-4FB5-879C-1510483C247F}"/>
                </a:ext>
              </a:extLst>
            </p:cNvPr>
            <p:cNvSpPr>
              <a:spLocks noChangeShapeType="1"/>
            </p:cNvSpPr>
            <p:nvPr/>
          </p:nvSpPr>
          <p:spPr bwMode="auto">
            <a:xfrm>
              <a:off x="5472" y="288"/>
              <a:ext cx="0" cy="2928"/>
            </a:xfrm>
            <a:prstGeom prst="line">
              <a:avLst/>
            </a:prstGeom>
            <a:noFill/>
            <a:ln w="57150">
              <a:pattFill prst="solidDmnd">
                <a:fgClr>
                  <a:srgbClr val="FFFF00"/>
                </a:fgClr>
                <a:bgClr>
                  <a:srgbClr val="27D988"/>
                </a:bgClr>
              </a:patt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a:p>
          </p:txBody>
        </p:sp>
        <p:sp>
          <p:nvSpPr>
            <p:cNvPr id="17763" name="Line 21">
              <a:extLst>
                <a:ext uri="{FF2B5EF4-FFF2-40B4-BE49-F238E27FC236}">
                  <a16:creationId xmlns:a16="http://schemas.microsoft.com/office/drawing/2014/main" xmlns="" id="{6793E463-D5F2-4053-8EE2-618EF8EC6BBC}"/>
                </a:ext>
              </a:extLst>
            </p:cNvPr>
            <p:cNvSpPr>
              <a:spLocks noChangeShapeType="1"/>
            </p:cNvSpPr>
            <p:nvPr/>
          </p:nvSpPr>
          <p:spPr bwMode="auto">
            <a:xfrm>
              <a:off x="192" y="432"/>
              <a:ext cx="0" cy="2880"/>
            </a:xfrm>
            <a:prstGeom prst="line">
              <a:avLst/>
            </a:prstGeom>
            <a:noFill/>
            <a:ln w="57150">
              <a:pattFill prst="plaid">
                <a:fgClr>
                  <a:srgbClr val="FF0066"/>
                </a:fgClr>
                <a:bgClr>
                  <a:srgbClr val="27D988"/>
                </a:bgClr>
              </a:patt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a:p>
          </p:txBody>
        </p:sp>
        <p:sp>
          <p:nvSpPr>
            <p:cNvPr id="17764" name="Line 22">
              <a:extLst>
                <a:ext uri="{FF2B5EF4-FFF2-40B4-BE49-F238E27FC236}">
                  <a16:creationId xmlns:a16="http://schemas.microsoft.com/office/drawing/2014/main" xmlns="" id="{2CEDE0FB-6DD6-442C-8BB9-9FC896808C58}"/>
                </a:ext>
              </a:extLst>
            </p:cNvPr>
            <p:cNvSpPr>
              <a:spLocks noChangeShapeType="1"/>
            </p:cNvSpPr>
            <p:nvPr/>
          </p:nvSpPr>
          <p:spPr bwMode="auto">
            <a:xfrm>
              <a:off x="5568" y="1008"/>
              <a:ext cx="0" cy="2928"/>
            </a:xfrm>
            <a:prstGeom prst="line">
              <a:avLst/>
            </a:prstGeom>
            <a:noFill/>
            <a:ln w="57150">
              <a:pattFill prst="plaid">
                <a:fgClr>
                  <a:srgbClr val="FF0066"/>
                </a:fgClr>
                <a:bgClr>
                  <a:srgbClr val="27D988"/>
                </a:bgClr>
              </a:patt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a:p>
          </p:txBody>
        </p:sp>
        <p:grpSp>
          <p:nvGrpSpPr>
            <p:cNvPr id="17765" name="Group 23">
              <a:extLst>
                <a:ext uri="{FF2B5EF4-FFF2-40B4-BE49-F238E27FC236}">
                  <a16:creationId xmlns:a16="http://schemas.microsoft.com/office/drawing/2014/main" xmlns="" id="{1DE43BB3-A9FB-42D0-95F9-AF65C3539B26}"/>
                </a:ext>
              </a:extLst>
            </p:cNvPr>
            <p:cNvGrpSpPr>
              <a:grpSpLocks/>
            </p:cNvGrpSpPr>
            <p:nvPr/>
          </p:nvGrpSpPr>
          <p:grpSpPr bwMode="auto">
            <a:xfrm>
              <a:off x="48" y="0"/>
              <a:ext cx="5664" cy="4224"/>
              <a:chOff x="48" y="0"/>
              <a:chExt cx="5664" cy="4272"/>
            </a:xfrm>
          </p:grpSpPr>
          <p:pic>
            <p:nvPicPr>
              <p:cNvPr id="17766" name="Picture 24" descr="BAR01">
                <a:extLst>
                  <a:ext uri="{FF2B5EF4-FFF2-40B4-BE49-F238E27FC236}">
                    <a16:creationId xmlns:a16="http://schemas.microsoft.com/office/drawing/2014/main" xmlns="" id="{F5A64F2A-EC91-4FB0-B588-4E34BA287517}"/>
                  </a:ext>
                </a:extLst>
              </p:cNvPr>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336" y="4032"/>
                <a:ext cx="5088" cy="2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7767" name="Picture 25" descr="BAR01">
                <a:extLst>
                  <a:ext uri="{FF2B5EF4-FFF2-40B4-BE49-F238E27FC236}">
                    <a16:creationId xmlns:a16="http://schemas.microsoft.com/office/drawing/2014/main" xmlns="" id="{1E2C7B2C-A3C9-48C0-B0EE-FCAFECECD00A}"/>
                  </a:ext>
                </a:extLst>
              </p:cNvPr>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336" y="48"/>
                <a:ext cx="5088" cy="2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010" name="AutoShape 26">
                <a:extLst>
                  <a:ext uri="{FF2B5EF4-FFF2-40B4-BE49-F238E27FC236}">
                    <a16:creationId xmlns:a16="http://schemas.microsoft.com/office/drawing/2014/main" xmlns="" id="{2460AD88-16EF-42D9-8D89-76D9FE8099CD}"/>
                  </a:ext>
                </a:extLst>
              </p:cNvPr>
              <p:cNvSpPr>
                <a:spLocks noChangeArrowheads="1"/>
              </p:cNvSpPr>
              <p:nvPr/>
            </p:nvSpPr>
            <p:spPr bwMode="auto">
              <a:xfrm>
                <a:off x="48" y="48"/>
                <a:ext cx="336" cy="336"/>
              </a:xfrm>
              <a:prstGeom prst="star5">
                <a:avLst/>
              </a:prstGeom>
              <a:solidFill>
                <a:srgbClr val="FFFF00"/>
              </a:solidFill>
              <a:ln w="38100" cmpd="dbl" algn="ctr">
                <a:solidFill>
                  <a:srgbClr val="0099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eaLnBrk="1" hangingPunct="1">
                  <a:defRPr/>
                </a:pPr>
                <a:endParaRPr lang="en-US"/>
              </a:p>
            </p:txBody>
          </p:sp>
          <p:sp>
            <p:nvSpPr>
              <p:cNvPr id="42011" name="AutoShape 27">
                <a:extLst>
                  <a:ext uri="{FF2B5EF4-FFF2-40B4-BE49-F238E27FC236}">
                    <a16:creationId xmlns:a16="http://schemas.microsoft.com/office/drawing/2014/main" xmlns="" id="{5CAF8877-7D6C-4325-8815-3580E401C178}"/>
                  </a:ext>
                </a:extLst>
              </p:cNvPr>
              <p:cNvSpPr>
                <a:spLocks noChangeArrowheads="1"/>
              </p:cNvSpPr>
              <p:nvPr/>
            </p:nvSpPr>
            <p:spPr bwMode="auto">
              <a:xfrm>
                <a:off x="5376" y="3936"/>
                <a:ext cx="336" cy="336"/>
              </a:xfrm>
              <a:prstGeom prst="star5">
                <a:avLst/>
              </a:prstGeom>
              <a:solidFill>
                <a:srgbClr val="FFFF00"/>
              </a:solidFill>
              <a:ln w="38100" cmpd="dbl" algn="ctr">
                <a:solidFill>
                  <a:srgbClr val="0099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eaLnBrk="1" hangingPunct="1">
                  <a:defRPr/>
                </a:pPr>
                <a:endParaRPr lang="en-US"/>
              </a:p>
            </p:txBody>
          </p:sp>
          <p:sp>
            <p:nvSpPr>
              <p:cNvPr id="42012" name="AutoShape 28">
                <a:extLst>
                  <a:ext uri="{FF2B5EF4-FFF2-40B4-BE49-F238E27FC236}">
                    <a16:creationId xmlns:a16="http://schemas.microsoft.com/office/drawing/2014/main" xmlns="" id="{4A2B6035-D179-4956-A27A-C060CA38FB19}"/>
                  </a:ext>
                </a:extLst>
              </p:cNvPr>
              <p:cNvSpPr>
                <a:spLocks noChangeArrowheads="1"/>
              </p:cNvSpPr>
              <p:nvPr/>
            </p:nvSpPr>
            <p:spPr bwMode="auto">
              <a:xfrm>
                <a:off x="5376" y="0"/>
                <a:ext cx="336" cy="336"/>
              </a:xfrm>
              <a:prstGeom prst="star5">
                <a:avLst/>
              </a:prstGeom>
              <a:solidFill>
                <a:srgbClr val="FFFF00"/>
              </a:solidFill>
              <a:ln w="38100" cmpd="dbl" algn="ctr">
                <a:solidFill>
                  <a:srgbClr val="0099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eaLnBrk="1" hangingPunct="1">
                  <a:defRPr/>
                </a:pPr>
                <a:endParaRPr lang="en-US"/>
              </a:p>
            </p:txBody>
          </p:sp>
          <p:sp>
            <p:nvSpPr>
              <p:cNvPr id="42013" name="AutoShape 29">
                <a:extLst>
                  <a:ext uri="{FF2B5EF4-FFF2-40B4-BE49-F238E27FC236}">
                    <a16:creationId xmlns:a16="http://schemas.microsoft.com/office/drawing/2014/main" xmlns="" id="{4DCF69ED-EF08-4031-8C66-400DFD466A3F}"/>
                  </a:ext>
                </a:extLst>
              </p:cNvPr>
              <p:cNvSpPr>
                <a:spLocks noChangeArrowheads="1"/>
              </p:cNvSpPr>
              <p:nvPr/>
            </p:nvSpPr>
            <p:spPr bwMode="auto">
              <a:xfrm>
                <a:off x="48" y="3936"/>
                <a:ext cx="336" cy="336"/>
              </a:xfrm>
              <a:prstGeom prst="star5">
                <a:avLst/>
              </a:prstGeom>
              <a:solidFill>
                <a:srgbClr val="FFFF00"/>
              </a:solidFill>
              <a:ln w="38100" cmpd="dbl" algn="ctr">
                <a:solidFill>
                  <a:srgbClr val="0099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eaLnBrk="1" hangingPunct="1">
                  <a:defRPr/>
                </a:pPr>
                <a:endParaRPr lang="en-US"/>
              </a:p>
            </p:txBody>
          </p:sp>
        </p:grpSp>
      </p:grpSp>
      <p:pic>
        <p:nvPicPr>
          <p:cNvPr id="42023" name="Picture 39">
            <a:extLst>
              <a:ext uri="{FF2B5EF4-FFF2-40B4-BE49-F238E27FC236}">
                <a16:creationId xmlns:a16="http://schemas.microsoft.com/office/drawing/2014/main" xmlns="" id="{917AC6DB-8D61-4732-95AE-598EB8DA690D}"/>
              </a:ext>
            </a:extLst>
          </p:cNvPr>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4649788" y="2379663"/>
            <a:ext cx="3886200" cy="28670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42024" name="Text Box 40">
            <a:extLst>
              <a:ext uri="{FF2B5EF4-FFF2-40B4-BE49-F238E27FC236}">
                <a16:creationId xmlns:a16="http://schemas.microsoft.com/office/drawing/2014/main" xmlns="" id="{83FE7AA8-E05F-4E90-B8BA-9BF183005D85}"/>
              </a:ext>
            </a:extLst>
          </p:cNvPr>
          <p:cNvSpPr txBox="1">
            <a:spLocks noChangeArrowheads="1"/>
          </p:cNvSpPr>
          <p:nvPr/>
        </p:nvSpPr>
        <p:spPr bwMode="auto">
          <a:xfrm>
            <a:off x="4619625" y="5507038"/>
            <a:ext cx="3581400" cy="406400"/>
          </a:xfrm>
          <a:prstGeom prst="rect">
            <a:avLst/>
          </a:prstGeom>
          <a:noFill/>
          <a:ln w="9525" algn="ctr">
            <a:solidFill>
              <a:srgbClr val="FF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spcBef>
                <a:spcPct val="50000"/>
              </a:spcBef>
            </a:pPr>
            <a:r>
              <a:rPr lang="en-US" altLang="en-US" sz="2000" b="1">
                <a:solidFill>
                  <a:srgbClr val="0000FF"/>
                </a:solidFill>
              </a:rPr>
              <a:t>Bộ tranh tố nữ của làng Hồ</a:t>
            </a:r>
          </a:p>
        </p:txBody>
      </p:sp>
      <p:sp>
        <p:nvSpPr>
          <p:cNvPr id="17418" name="Text Box 41">
            <a:extLst>
              <a:ext uri="{FF2B5EF4-FFF2-40B4-BE49-F238E27FC236}">
                <a16:creationId xmlns:a16="http://schemas.microsoft.com/office/drawing/2014/main" xmlns="" id="{FAC3BED0-AB0D-4138-87DC-88476D1227FE}"/>
              </a:ext>
            </a:extLst>
          </p:cNvPr>
          <p:cNvSpPr txBox="1">
            <a:spLocks noChangeArrowheads="1"/>
          </p:cNvSpPr>
          <p:nvPr/>
        </p:nvSpPr>
        <p:spPr bwMode="auto">
          <a:xfrm>
            <a:off x="4495800" y="1401763"/>
            <a:ext cx="3276600" cy="4270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spcBef>
                <a:spcPct val="50000"/>
              </a:spcBef>
            </a:pPr>
            <a:r>
              <a:rPr lang="en-US" altLang="en-US" sz="2200" i="1"/>
              <a:t>Theo Nguyễn Tuân</a:t>
            </a:r>
          </a:p>
        </p:txBody>
      </p:sp>
      <p:sp>
        <p:nvSpPr>
          <p:cNvPr id="17419" name="Line 42">
            <a:extLst>
              <a:ext uri="{FF2B5EF4-FFF2-40B4-BE49-F238E27FC236}">
                <a16:creationId xmlns:a16="http://schemas.microsoft.com/office/drawing/2014/main" xmlns="" id="{4F47885F-C8AC-49C1-8919-3E55CAEEE1D6}"/>
              </a:ext>
            </a:extLst>
          </p:cNvPr>
          <p:cNvSpPr>
            <a:spLocks noChangeShapeType="1"/>
          </p:cNvSpPr>
          <p:nvPr/>
        </p:nvSpPr>
        <p:spPr bwMode="auto">
          <a:xfrm flipV="1">
            <a:off x="228600" y="1371600"/>
            <a:ext cx="8610600" cy="0"/>
          </a:xfrm>
          <a:prstGeom prst="line">
            <a:avLst/>
          </a:prstGeom>
          <a:noFill/>
          <a:ln w="28575">
            <a:solidFill>
              <a:schemeClr val="accent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sp>
        <p:nvSpPr>
          <p:cNvPr id="17420" name="Line 43">
            <a:extLst>
              <a:ext uri="{FF2B5EF4-FFF2-40B4-BE49-F238E27FC236}">
                <a16:creationId xmlns:a16="http://schemas.microsoft.com/office/drawing/2014/main" xmlns="" id="{A2515477-3DF2-4251-9D21-1D1263009B57}"/>
              </a:ext>
            </a:extLst>
          </p:cNvPr>
          <p:cNvSpPr>
            <a:spLocks noChangeShapeType="1"/>
          </p:cNvSpPr>
          <p:nvPr/>
        </p:nvSpPr>
        <p:spPr bwMode="auto">
          <a:xfrm flipV="1">
            <a:off x="461963" y="1447800"/>
            <a:ext cx="8610600" cy="0"/>
          </a:xfrm>
          <a:prstGeom prst="line">
            <a:avLst/>
          </a:prstGeom>
          <a:noFill/>
          <a:ln w="28575">
            <a:solidFill>
              <a:srgbClr val="99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sp>
        <p:nvSpPr>
          <p:cNvPr id="17421" name="WordArt 46">
            <a:extLst>
              <a:ext uri="{FF2B5EF4-FFF2-40B4-BE49-F238E27FC236}">
                <a16:creationId xmlns:a16="http://schemas.microsoft.com/office/drawing/2014/main" xmlns="" id="{7ECE1F0B-D3FF-4560-A219-8A33C300E374}"/>
              </a:ext>
            </a:extLst>
          </p:cNvPr>
          <p:cNvSpPr>
            <a:spLocks noChangeArrowheads="1" noChangeShapeType="1" noTextEdit="1"/>
          </p:cNvSpPr>
          <p:nvPr/>
        </p:nvSpPr>
        <p:spPr bwMode="auto">
          <a:xfrm>
            <a:off x="3119438" y="1014413"/>
            <a:ext cx="2452687" cy="338137"/>
          </a:xfrm>
          <a:prstGeom prst="rect">
            <a:avLst/>
          </a:prstGeom>
        </p:spPr>
        <p:txBody>
          <a:bodyPr wrap="none" fromWordArt="1">
            <a:prstTxWarp prst="textPlain">
              <a:avLst>
                <a:gd name="adj" fmla="val 50000"/>
              </a:avLst>
            </a:prstTxWarp>
          </a:bodyPr>
          <a:lstStyle/>
          <a:p>
            <a:pPr algn="ctr"/>
            <a:r>
              <a:rPr lang="en-US" sz="2800" kern="10">
                <a:ln w="9525">
                  <a:solidFill>
                    <a:srgbClr val="D60093"/>
                  </a:solidFill>
                  <a:round/>
                  <a:headEnd/>
                  <a:tailEnd/>
                </a:ln>
                <a:solidFill>
                  <a:srgbClr val="FF0000"/>
                </a:solidFill>
                <a:cs typeface="Times New Roman" panose="02020603050405020304" pitchFamily="18" charset="0"/>
              </a:rPr>
              <a:t>Tranh làng Hồ</a:t>
            </a:r>
          </a:p>
        </p:txBody>
      </p:sp>
      <p:grpSp>
        <p:nvGrpSpPr>
          <p:cNvPr id="17422" name="Group 47">
            <a:extLst>
              <a:ext uri="{FF2B5EF4-FFF2-40B4-BE49-F238E27FC236}">
                <a16:creationId xmlns:a16="http://schemas.microsoft.com/office/drawing/2014/main" xmlns="" id="{C38617BD-4FF5-4BA4-82D4-31C593609D25}"/>
              </a:ext>
            </a:extLst>
          </p:cNvPr>
          <p:cNvGrpSpPr>
            <a:grpSpLocks noChangeAspect="1"/>
          </p:cNvGrpSpPr>
          <p:nvPr/>
        </p:nvGrpSpPr>
        <p:grpSpPr bwMode="auto">
          <a:xfrm>
            <a:off x="7926388" y="228600"/>
            <a:ext cx="1196975" cy="1066800"/>
            <a:chOff x="1728" y="192"/>
            <a:chExt cx="1259" cy="1154"/>
          </a:xfrm>
        </p:grpSpPr>
        <p:sp>
          <p:nvSpPr>
            <p:cNvPr id="17426" name="AutoShape 48">
              <a:extLst>
                <a:ext uri="{FF2B5EF4-FFF2-40B4-BE49-F238E27FC236}">
                  <a16:creationId xmlns:a16="http://schemas.microsoft.com/office/drawing/2014/main" xmlns="" id="{86F7900F-A691-4814-9DA6-26FCABDED60C}"/>
                </a:ext>
              </a:extLst>
            </p:cNvPr>
            <p:cNvSpPr>
              <a:spLocks noChangeAspect="1" noChangeArrowheads="1" noTextEdit="1"/>
            </p:cNvSpPr>
            <p:nvPr/>
          </p:nvSpPr>
          <p:spPr bwMode="auto">
            <a:xfrm>
              <a:off x="1728" y="192"/>
              <a:ext cx="1259" cy="11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p>
          </p:txBody>
        </p:sp>
        <p:grpSp>
          <p:nvGrpSpPr>
            <p:cNvPr id="17427" name="Group 49">
              <a:extLst>
                <a:ext uri="{FF2B5EF4-FFF2-40B4-BE49-F238E27FC236}">
                  <a16:creationId xmlns:a16="http://schemas.microsoft.com/office/drawing/2014/main" xmlns="" id="{0D0A7E80-CC06-4418-8626-984A1F28748F}"/>
                </a:ext>
              </a:extLst>
            </p:cNvPr>
            <p:cNvGrpSpPr>
              <a:grpSpLocks/>
            </p:cNvGrpSpPr>
            <p:nvPr/>
          </p:nvGrpSpPr>
          <p:grpSpPr bwMode="auto">
            <a:xfrm>
              <a:off x="1905" y="192"/>
              <a:ext cx="1017" cy="1111"/>
              <a:chOff x="1905" y="192"/>
              <a:chExt cx="1017" cy="1111"/>
            </a:xfrm>
          </p:grpSpPr>
          <p:sp>
            <p:nvSpPr>
              <p:cNvPr id="17561" name="Freeform 50">
                <a:extLst>
                  <a:ext uri="{FF2B5EF4-FFF2-40B4-BE49-F238E27FC236}">
                    <a16:creationId xmlns:a16="http://schemas.microsoft.com/office/drawing/2014/main" xmlns="" id="{EC8FF393-8431-4EEC-A7C5-DFACAC1F8840}"/>
                  </a:ext>
                </a:extLst>
              </p:cNvPr>
              <p:cNvSpPr>
                <a:spLocks/>
              </p:cNvSpPr>
              <p:nvPr/>
            </p:nvSpPr>
            <p:spPr bwMode="auto">
              <a:xfrm>
                <a:off x="2178" y="336"/>
                <a:ext cx="444" cy="445"/>
              </a:xfrm>
              <a:custGeom>
                <a:avLst/>
                <a:gdLst>
                  <a:gd name="T0" fmla="*/ 15 w 889"/>
                  <a:gd name="T1" fmla="*/ 28 h 890"/>
                  <a:gd name="T2" fmla="*/ 18 w 889"/>
                  <a:gd name="T3" fmla="*/ 28 h 890"/>
                  <a:gd name="T4" fmla="*/ 20 w 889"/>
                  <a:gd name="T5" fmla="*/ 27 h 890"/>
                  <a:gd name="T6" fmla="*/ 22 w 889"/>
                  <a:gd name="T7" fmla="*/ 25 h 890"/>
                  <a:gd name="T8" fmla="*/ 24 w 889"/>
                  <a:gd name="T9" fmla="*/ 23 h 890"/>
                  <a:gd name="T10" fmla="*/ 26 w 889"/>
                  <a:gd name="T11" fmla="*/ 21 h 890"/>
                  <a:gd name="T12" fmla="*/ 27 w 889"/>
                  <a:gd name="T13" fmla="*/ 19 h 890"/>
                  <a:gd name="T14" fmla="*/ 27 w 889"/>
                  <a:gd name="T15" fmla="*/ 16 h 890"/>
                  <a:gd name="T16" fmla="*/ 27 w 889"/>
                  <a:gd name="T17" fmla="*/ 13 h 890"/>
                  <a:gd name="T18" fmla="*/ 27 w 889"/>
                  <a:gd name="T19" fmla="*/ 10 h 890"/>
                  <a:gd name="T20" fmla="*/ 26 w 889"/>
                  <a:gd name="T21" fmla="*/ 8 h 890"/>
                  <a:gd name="T22" fmla="*/ 24 w 889"/>
                  <a:gd name="T23" fmla="*/ 6 h 890"/>
                  <a:gd name="T24" fmla="*/ 22 w 889"/>
                  <a:gd name="T25" fmla="*/ 4 h 890"/>
                  <a:gd name="T26" fmla="*/ 20 w 889"/>
                  <a:gd name="T27" fmla="*/ 2 h 890"/>
                  <a:gd name="T28" fmla="*/ 18 w 889"/>
                  <a:gd name="T29" fmla="*/ 1 h 890"/>
                  <a:gd name="T30" fmla="*/ 15 w 889"/>
                  <a:gd name="T31" fmla="*/ 1 h 890"/>
                  <a:gd name="T32" fmla="*/ 12 w 889"/>
                  <a:gd name="T33" fmla="*/ 1 h 890"/>
                  <a:gd name="T34" fmla="*/ 9 w 889"/>
                  <a:gd name="T35" fmla="*/ 1 h 890"/>
                  <a:gd name="T36" fmla="*/ 7 w 889"/>
                  <a:gd name="T37" fmla="*/ 2 h 890"/>
                  <a:gd name="T38" fmla="*/ 5 w 889"/>
                  <a:gd name="T39" fmla="*/ 4 h 890"/>
                  <a:gd name="T40" fmla="*/ 3 w 889"/>
                  <a:gd name="T41" fmla="*/ 6 h 890"/>
                  <a:gd name="T42" fmla="*/ 1 w 889"/>
                  <a:gd name="T43" fmla="*/ 8 h 890"/>
                  <a:gd name="T44" fmla="*/ 0 w 889"/>
                  <a:gd name="T45" fmla="*/ 10 h 890"/>
                  <a:gd name="T46" fmla="*/ 0 w 889"/>
                  <a:gd name="T47" fmla="*/ 13 h 890"/>
                  <a:gd name="T48" fmla="*/ 0 w 889"/>
                  <a:gd name="T49" fmla="*/ 16 h 890"/>
                  <a:gd name="T50" fmla="*/ 0 w 889"/>
                  <a:gd name="T51" fmla="*/ 19 h 890"/>
                  <a:gd name="T52" fmla="*/ 1 w 889"/>
                  <a:gd name="T53" fmla="*/ 21 h 890"/>
                  <a:gd name="T54" fmla="*/ 3 w 889"/>
                  <a:gd name="T55" fmla="*/ 23 h 890"/>
                  <a:gd name="T56" fmla="*/ 5 w 889"/>
                  <a:gd name="T57" fmla="*/ 25 h 890"/>
                  <a:gd name="T58" fmla="*/ 7 w 889"/>
                  <a:gd name="T59" fmla="*/ 27 h 890"/>
                  <a:gd name="T60" fmla="*/ 9 w 889"/>
                  <a:gd name="T61" fmla="*/ 28 h 890"/>
                  <a:gd name="T62" fmla="*/ 12 w 889"/>
                  <a:gd name="T63" fmla="*/ 28 h 89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89" h="890">
                    <a:moveTo>
                      <a:pt x="445" y="890"/>
                    </a:moveTo>
                    <a:lnTo>
                      <a:pt x="490" y="887"/>
                    </a:lnTo>
                    <a:lnTo>
                      <a:pt x="534" y="880"/>
                    </a:lnTo>
                    <a:lnTo>
                      <a:pt x="577" y="870"/>
                    </a:lnTo>
                    <a:lnTo>
                      <a:pt x="617" y="855"/>
                    </a:lnTo>
                    <a:lnTo>
                      <a:pt x="656" y="835"/>
                    </a:lnTo>
                    <a:lnTo>
                      <a:pt x="693" y="814"/>
                    </a:lnTo>
                    <a:lnTo>
                      <a:pt x="727" y="788"/>
                    </a:lnTo>
                    <a:lnTo>
                      <a:pt x="759" y="759"/>
                    </a:lnTo>
                    <a:lnTo>
                      <a:pt x="788" y="727"/>
                    </a:lnTo>
                    <a:lnTo>
                      <a:pt x="813" y="694"/>
                    </a:lnTo>
                    <a:lnTo>
                      <a:pt x="835" y="657"/>
                    </a:lnTo>
                    <a:lnTo>
                      <a:pt x="855" y="618"/>
                    </a:lnTo>
                    <a:lnTo>
                      <a:pt x="869" y="577"/>
                    </a:lnTo>
                    <a:lnTo>
                      <a:pt x="880" y="535"/>
                    </a:lnTo>
                    <a:lnTo>
                      <a:pt x="887" y="490"/>
                    </a:lnTo>
                    <a:lnTo>
                      <a:pt x="889" y="445"/>
                    </a:lnTo>
                    <a:lnTo>
                      <a:pt x="887" y="400"/>
                    </a:lnTo>
                    <a:lnTo>
                      <a:pt x="880" y="355"/>
                    </a:lnTo>
                    <a:lnTo>
                      <a:pt x="869" y="312"/>
                    </a:lnTo>
                    <a:lnTo>
                      <a:pt x="855" y="272"/>
                    </a:lnTo>
                    <a:lnTo>
                      <a:pt x="835" y="233"/>
                    </a:lnTo>
                    <a:lnTo>
                      <a:pt x="813" y="196"/>
                    </a:lnTo>
                    <a:lnTo>
                      <a:pt x="788" y="163"/>
                    </a:lnTo>
                    <a:lnTo>
                      <a:pt x="759" y="130"/>
                    </a:lnTo>
                    <a:lnTo>
                      <a:pt x="727" y="101"/>
                    </a:lnTo>
                    <a:lnTo>
                      <a:pt x="693" y="76"/>
                    </a:lnTo>
                    <a:lnTo>
                      <a:pt x="656" y="54"/>
                    </a:lnTo>
                    <a:lnTo>
                      <a:pt x="617" y="35"/>
                    </a:lnTo>
                    <a:lnTo>
                      <a:pt x="577" y="20"/>
                    </a:lnTo>
                    <a:lnTo>
                      <a:pt x="534" y="9"/>
                    </a:lnTo>
                    <a:lnTo>
                      <a:pt x="490" y="2"/>
                    </a:lnTo>
                    <a:lnTo>
                      <a:pt x="445" y="0"/>
                    </a:lnTo>
                    <a:lnTo>
                      <a:pt x="400" y="2"/>
                    </a:lnTo>
                    <a:lnTo>
                      <a:pt x="355" y="9"/>
                    </a:lnTo>
                    <a:lnTo>
                      <a:pt x="312" y="20"/>
                    </a:lnTo>
                    <a:lnTo>
                      <a:pt x="272" y="35"/>
                    </a:lnTo>
                    <a:lnTo>
                      <a:pt x="233" y="54"/>
                    </a:lnTo>
                    <a:lnTo>
                      <a:pt x="196" y="76"/>
                    </a:lnTo>
                    <a:lnTo>
                      <a:pt x="163" y="101"/>
                    </a:lnTo>
                    <a:lnTo>
                      <a:pt x="130" y="130"/>
                    </a:lnTo>
                    <a:lnTo>
                      <a:pt x="102" y="163"/>
                    </a:lnTo>
                    <a:lnTo>
                      <a:pt x="76" y="196"/>
                    </a:lnTo>
                    <a:lnTo>
                      <a:pt x="54" y="233"/>
                    </a:lnTo>
                    <a:lnTo>
                      <a:pt x="35" y="272"/>
                    </a:lnTo>
                    <a:lnTo>
                      <a:pt x="20" y="312"/>
                    </a:lnTo>
                    <a:lnTo>
                      <a:pt x="9" y="355"/>
                    </a:lnTo>
                    <a:lnTo>
                      <a:pt x="3" y="400"/>
                    </a:lnTo>
                    <a:lnTo>
                      <a:pt x="0" y="445"/>
                    </a:lnTo>
                    <a:lnTo>
                      <a:pt x="3" y="490"/>
                    </a:lnTo>
                    <a:lnTo>
                      <a:pt x="9" y="535"/>
                    </a:lnTo>
                    <a:lnTo>
                      <a:pt x="20" y="577"/>
                    </a:lnTo>
                    <a:lnTo>
                      <a:pt x="35" y="618"/>
                    </a:lnTo>
                    <a:lnTo>
                      <a:pt x="54" y="657"/>
                    </a:lnTo>
                    <a:lnTo>
                      <a:pt x="76" y="694"/>
                    </a:lnTo>
                    <a:lnTo>
                      <a:pt x="102" y="727"/>
                    </a:lnTo>
                    <a:lnTo>
                      <a:pt x="130" y="759"/>
                    </a:lnTo>
                    <a:lnTo>
                      <a:pt x="163" y="788"/>
                    </a:lnTo>
                    <a:lnTo>
                      <a:pt x="196" y="814"/>
                    </a:lnTo>
                    <a:lnTo>
                      <a:pt x="233" y="835"/>
                    </a:lnTo>
                    <a:lnTo>
                      <a:pt x="272" y="855"/>
                    </a:lnTo>
                    <a:lnTo>
                      <a:pt x="312" y="870"/>
                    </a:lnTo>
                    <a:lnTo>
                      <a:pt x="355" y="880"/>
                    </a:lnTo>
                    <a:lnTo>
                      <a:pt x="400" y="887"/>
                    </a:lnTo>
                    <a:lnTo>
                      <a:pt x="445" y="890"/>
                    </a:lnTo>
                    <a:close/>
                  </a:path>
                </a:pathLst>
              </a:custGeom>
              <a:solidFill>
                <a:srgbClr val="FFFF6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62" name="Freeform 51">
                <a:extLst>
                  <a:ext uri="{FF2B5EF4-FFF2-40B4-BE49-F238E27FC236}">
                    <a16:creationId xmlns:a16="http://schemas.microsoft.com/office/drawing/2014/main" xmlns="" id="{C81C3AA1-A3CF-4815-8385-257208C9FB8D}"/>
                  </a:ext>
                </a:extLst>
              </p:cNvPr>
              <p:cNvSpPr>
                <a:spLocks/>
              </p:cNvSpPr>
              <p:nvPr/>
            </p:nvSpPr>
            <p:spPr bwMode="auto">
              <a:xfrm>
                <a:off x="2308" y="467"/>
                <a:ext cx="183" cy="184"/>
              </a:xfrm>
              <a:custGeom>
                <a:avLst/>
                <a:gdLst>
                  <a:gd name="T0" fmla="*/ 6 w 366"/>
                  <a:gd name="T1" fmla="*/ 12 h 367"/>
                  <a:gd name="T2" fmla="*/ 7 w 366"/>
                  <a:gd name="T3" fmla="*/ 12 h 367"/>
                  <a:gd name="T4" fmla="*/ 8 w 366"/>
                  <a:gd name="T5" fmla="*/ 11 h 367"/>
                  <a:gd name="T6" fmla="*/ 9 w 366"/>
                  <a:gd name="T7" fmla="*/ 11 h 367"/>
                  <a:gd name="T8" fmla="*/ 10 w 366"/>
                  <a:gd name="T9" fmla="*/ 10 h 367"/>
                  <a:gd name="T10" fmla="*/ 11 w 366"/>
                  <a:gd name="T11" fmla="*/ 9 h 367"/>
                  <a:gd name="T12" fmla="*/ 11 w 366"/>
                  <a:gd name="T13" fmla="*/ 8 h 367"/>
                  <a:gd name="T14" fmla="*/ 12 w 366"/>
                  <a:gd name="T15" fmla="*/ 7 h 367"/>
                  <a:gd name="T16" fmla="*/ 12 w 366"/>
                  <a:gd name="T17" fmla="*/ 6 h 367"/>
                  <a:gd name="T18" fmla="*/ 12 w 366"/>
                  <a:gd name="T19" fmla="*/ 5 h 367"/>
                  <a:gd name="T20" fmla="*/ 11 w 366"/>
                  <a:gd name="T21" fmla="*/ 4 h 367"/>
                  <a:gd name="T22" fmla="*/ 11 w 366"/>
                  <a:gd name="T23" fmla="*/ 3 h 367"/>
                  <a:gd name="T24" fmla="*/ 10 w 366"/>
                  <a:gd name="T25" fmla="*/ 2 h 367"/>
                  <a:gd name="T26" fmla="*/ 9 w 366"/>
                  <a:gd name="T27" fmla="*/ 1 h 367"/>
                  <a:gd name="T28" fmla="*/ 8 w 366"/>
                  <a:gd name="T29" fmla="*/ 1 h 367"/>
                  <a:gd name="T30" fmla="*/ 7 w 366"/>
                  <a:gd name="T31" fmla="*/ 1 h 367"/>
                  <a:gd name="T32" fmla="*/ 6 w 366"/>
                  <a:gd name="T33" fmla="*/ 0 h 367"/>
                  <a:gd name="T34" fmla="*/ 5 w 366"/>
                  <a:gd name="T35" fmla="*/ 1 h 367"/>
                  <a:gd name="T36" fmla="*/ 4 w 366"/>
                  <a:gd name="T37" fmla="*/ 1 h 367"/>
                  <a:gd name="T38" fmla="*/ 3 w 366"/>
                  <a:gd name="T39" fmla="*/ 1 h 367"/>
                  <a:gd name="T40" fmla="*/ 2 w 366"/>
                  <a:gd name="T41" fmla="*/ 2 h 367"/>
                  <a:gd name="T42" fmla="*/ 1 w 366"/>
                  <a:gd name="T43" fmla="*/ 3 h 367"/>
                  <a:gd name="T44" fmla="*/ 1 w 366"/>
                  <a:gd name="T45" fmla="*/ 4 h 367"/>
                  <a:gd name="T46" fmla="*/ 1 w 366"/>
                  <a:gd name="T47" fmla="*/ 5 h 367"/>
                  <a:gd name="T48" fmla="*/ 0 w 366"/>
                  <a:gd name="T49" fmla="*/ 6 h 367"/>
                  <a:gd name="T50" fmla="*/ 1 w 366"/>
                  <a:gd name="T51" fmla="*/ 7 h 367"/>
                  <a:gd name="T52" fmla="*/ 1 w 366"/>
                  <a:gd name="T53" fmla="*/ 8 h 367"/>
                  <a:gd name="T54" fmla="*/ 1 w 366"/>
                  <a:gd name="T55" fmla="*/ 9 h 367"/>
                  <a:gd name="T56" fmla="*/ 2 w 366"/>
                  <a:gd name="T57" fmla="*/ 10 h 367"/>
                  <a:gd name="T58" fmla="*/ 3 w 366"/>
                  <a:gd name="T59" fmla="*/ 11 h 367"/>
                  <a:gd name="T60" fmla="*/ 4 w 366"/>
                  <a:gd name="T61" fmla="*/ 11 h 367"/>
                  <a:gd name="T62" fmla="*/ 5 w 366"/>
                  <a:gd name="T63" fmla="*/ 12 h 367"/>
                  <a:gd name="T64" fmla="*/ 6 w 366"/>
                  <a:gd name="T65" fmla="*/ 12 h 3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6" h="367">
                    <a:moveTo>
                      <a:pt x="183" y="367"/>
                    </a:moveTo>
                    <a:lnTo>
                      <a:pt x="219" y="364"/>
                    </a:lnTo>
                    <a:lnTo>
                      <a:pt x="254" y="352"/>
                    </a:lnTo>
                    <a:lnTo>
                      <a:pt x="285" y="336"/>
                    </a:lnTo>
                    <a:lnTo>
                      <a:pt x="313" y="313"/>
                    </a:lnTo>
                    <a:lnTo>
                      <a:pt x="335" y="285"/>
                    </a:lnTo>
                    <a:lnTo>
                      <a:pt x="352" y="254"/>
                    </a:lnTo>
                    <a:lnTo>
                      <a:pt x="362" y="220"/>
                    </a:lnTo>
                    <a:lnTo>
                      <a:pt x="366" y="183"/>
                    </a:lnTo>
                    <a:lnTo>
                      <a:pt x="362" y="146"/>
                    </a:lnTo>
                    <a:lnTo>
                      <a:pt x="352" y="111"/>
                    </a:lnTo>
                    <a:lnTo>
                      <a:pt x="335" y="80"/>
                    </a:lnTo>
                    <a:lnTo>
                      <a:pt x="313" y="53"/>
                    </a:lnTo>
                    <a:lnTo>
                      <a:pt x="285" y="31"/>
                    </a:lnTo>
                    <a:lnTo>
                      <a:pt x="254" y="13"/>
                    </a:lnTo>
                    <a:lnTo>
                      <a:pt x="219" y="3"/>
                    </a:lnTo>
                    <a:lnTo>
                      <a:pt x="183" y="0"/>
                    </a:lnTo>
                    <a:lnTo>
                      <a:pt x="146" y="3"/>
                    </a:lnTo>
                    <a:lnTo>
                      <a:pt x="111" y="13"/>
                    </a:lnTo>
                    <a:lnTo>
                      <a:pt x="80" y="31"/>
                    </a:lnTo>
                    <a:lnTo>
                      <a:pt x="54" y="53"/>
                    </a:lnTo>
                    <a:lnTo>
                      <a:pt x="31" y="80"/>
                    </a:lnTo>
                    <a:lnTo>
                      <a:pt x="15" y="111"/>
                    </a:lnTo>
                    <a:lnTo>
                      <a:pt x="3" y="146"/>
                    </a:lnTo>
                    <a:lnTo>
                      <a:pt x="0" y="183"/>
                    </a:lnTo>
                    <a:lnTo>
                      <a:pt x="3" y="220"/>
                    </a:lnTo>
                    <a:lnTo>
                      <a:pt x="15" y="254"/>
                    </a:lnTo>
                    <a:lnTo>
                      <a:pt x="31" y="285"/>
                    </a:lnTo>
                    <a:lnTo>
                      <a:pt x="54" y="313"/>
                    </a:lnTo>
                    <a:lnTo>
                      <a:pt x="80" y="336"/>
                    </a:lnTo>
                    <a:lnTo>
                      <a:pt x="111" y="352"/>
                    </a:lnTo>
                    <a:lnTo>
                      <a:pt x="146" y="364"/>
                    </a:lnTo>
                    <a:lnTo>
                      <a:pt x="183" y="367"/>
                    </a:lnTo>
                    <a:close/>
                  </a:path>
                </a:pathLst>
              </a:custGeom>
              <a:solidFill>
                <a:srgbClr val="FFE5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63" name="Freeform 52">
                <a:extLst>
                  <a:ext uri="{FF2B5EF4-FFF2-40B4-BE49-F238E27FC236}">
                    <a16:creationId xmlns:a16="http://schemas.microsoft.com/office/drawing/2014/main" xmlns="" id="{87A9D681-D226-417B-BB61-35560F0818A2}"/>
                  </a:ext>
                </a:extLst>
              </p:cNvPr>
              <p:cNvSpPr>
                <a:spLocks/>
              </p:cNvSpPr>
              <p:nvPr/>
            </p:nvSpPr>
            <p:spPr bwMode="auto">
              <a:xfrm>
                <a:off x="2308" y="467"/>
                <a:ext cx="183" cy="184"/>
              </a:xfrm>
              <a:custGeom>
                <a:avLst/>
                <a:gdLst>
                  <a:gd name="T0" fmla="*/ 6 w 366"/>
                  <a:gd name="T1" fmla="*/ 12 h 367"/>
                  <a:gd name="T2" fmla="*/ 7 w 366"/>
                  <a:gd name="T3" fmla="*/ 12 h 367"/>
                  <a:gd name="T4" fmla="*/ 8 w 366"/>
                  <a:gd name="T5" fmla="*/ 11 h 367"/>
                  <a:gd name="T6" fmla="*/ 9 w 366"/>
                  <a:gd name="T7" fmla="*/ 11 h 367"/>
                  <a:gd name="T8" fmla="*/ 10 w 366"/>
                  <a:gd name="T9" fmla="*/ 10 h 367"/>
                  <a:gd name="T10" fmla="*/ 11 w 366"/>
                  <a:gd name="T11" fmla="*/ 9 h 367"/>
                  <a:gd name="T12" fmla="*/ 11 w 366"/>
                  <a:gd name="T13" fmla="*/ 8 h 367"/>
                  <a:gd name="T14" fmla="*/ 12 w 366"/>
                  <a:gd name="T15" fmla="*/ 7 h 367"/>
                  <a:gd name="T16" fmla="*/ 12 w 366"/>
                  <a:gd name="T17" fmla="*/ 6 h 367"/>
                  <a:gd name="T18" fmla="*/ 12 w 366"/>
                  <a:gd name="T19" fmla="*/ 5 h 367"/>
                  <a:gd name="T20" fmla="*/ 11 w 366"/>
                  <a:gd name="T21" fmla="*/ 4 h 367"/>
                  <a:gd name="T22" fmla="*/ 11 w 366"/>
                  <a:gd name="T23" fmla="*/ 3 h 367"/>
                  <a:gd name="T24" fmla="*/ 10 w 366"/>
                  <a:gd name="T25" fmla="*/ 2 h 367"/>
                  <a:gd name="T26" fmla="*/ 9 w 366"/>
                  <a:gd name="T27" fmla="*/ 1 h 367"/>
                  <a:gd name="T28" fmla="*/ 8 w 366"/>
                  <a:gd name="T29" fmla="*/ 1 h 367"/>
                  <a:gd name="T30" fmla="*/ 7 w 366"/>
                  <a:gd name="T31" fmla="*/ 1 h 367"/>
                  <a:gd name="T32" fmla="*/ 6 w 366"/>
                  <a:gd name="T33" fmla="*/ 0 h 367"/>
                  <a:gd name="T34" fmla="*/ 5 w 366"/>
                  <a:gd name="T35" fmla="*/ 1 h 367"/>
                  <a:gd name="T36" fmla="*/ 4 w 366"/>
                  <a:gd name="T37" fmla="*/ 1 h 367"/>
                  <a:gd name="T38" fmla="*/ 3 w 366"/>
                  <a:gd name="T39" fmla="*/ 1 h 367"/>
                  <a:gd name="T40" fmla="*/ 2 w 366"/>
                  <a:gd name="T41" fmla="*/ 2 h 367"/>
                  <a:gd name="T42" fmla="*/ 1 w 366"/>
                  <a:gd name="T43" fmla="*/ 3 h 367"/>
                  <a:gd name="T44" fmla="*/ 1 w 366"/>
                  <a:gd name="T45" fmla="*/ 4 h 367"/>
                  <a:gd name="T46" fmla="*/ 1 w 366"/>
                  <a:gd name="T47" fmla="*/ 5 h 367"/>
                  <a:gd name="T48" fmla="*/ 0 w 366"/>
                  <a:gd name="T49" fmla="*/ 6 h 367"/>
                  <a:gd name="T50" fmla="*/ 1 w 366"/>
                  <a:gd name="T51" fmla="*/ 7 h 367"/>
                  <a:gd name="T52" fmla="*/ 1 w 366"/>
                  <a:gd name="T53" fmla="*/ 8 h 367"/>
                  <a:gd name="T54" fmla="*/ 1 w 366"/>
                  <a:gd name="T55" fmla="*/ 9 h 367"/>
                  <a:gd name="T56" fmla="*/ 2 w 366"/>
                  <a:gd name="T57" fmla="*/ 10 h 367"/>
                  <a:gd name="T58" fmla="*/ 3 w 366"/>
                  <a:gd name="T59" fmla="*/ 11 h 367"/>
                  <a:gd name="T60" fmla="*/ 4 w 366"/>
                  <a:gd name="T61" fmla="*/ 11 h 367"/>
                  <a:gd name="T62" fmla="*/ 5 w 366"/>
                  <a:gd name="T63" fmla="*/ 12 h 367"/>
                  <a:gd name="T64" fmla="*/ 6 w 366"/>
                  <a:gd name="T65" fmla="*/ 12 h 3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6" h="367">
                    <a:moveTo>
                      <a:pt x="183" y="367"/>
                    </a:moveTo>
                    <a:lnTo>
                      <a:pt x="219" y="364"/>
                    </a:lnTo>
                    <a:lnTo>
                      <a:pt x="254" y="352"/>
                    </a:lnTo>
                    <a:lnTo>
                      <a:pt x="285" y="336"/>
                    </a:lnTo>
                    <a:lnTo>
                      <a:pt x="313" y="313"/>
                    </a:lnTo>
                    <a:lnTo>
                      <a:pt x="335" y="285"/>
                    </a:lnTo>
                    <a:lnTo>
                      <a:pt x="352" y="254"/>
                    </a:lnTo>
                    <a:lnTo>
                      <a:pt x="362" y="220"/>
                    </a:lnTo>
                    <a:lnTo>
                      <a:pt x="366" y="183"/>
                    </a:lnTo>
                    <a:lnTo>
                      <a:pt x="362" y="146"/>
                    </a:lnTo>
                    <a:lnTo>
                      <a:pt x="352" y="111"/>
                    </a:lnTo>
                    <a:lnTo>
                      <a:pt x="335" y="80"/>
                    </a:lnTo>
                    <a:lnTo>
                      <a:pt x="313" y="53"/>
                    </a:lnTo>
                    <a:lnTo>
                      <a:pt x="285" y="31"/>
                    </a:lnTo>
                    <a:lnTo>
                      <a:pt x="254" y="13"/>
                    </a:lnTo>
                    <a:lnTo>
                      <a:pt x="219" y="3"/>
                    </a:lnTo>
                    <a:lnTo>
                      <a:pt x="183" y="0"/>
                    </a:lnTo>
                    <a:lnTo>
                      <a:pt x="146" y="3"/>
                    </a:lnTo>
                    <a:lnTo>
                      <a:pt x="111" y="13"/>
                    </a:lnTo>
                    <a:lnTo>
                      <a:pt x="80" y="31"/>
                    </a:lnTo>
                    <a:lnTo>
                      <a:pt x="54" y="53"/>
                    </a:lnTo>
                    <a:lnTo>
                      <a:pt x="31" y="80"/>
                    </a:lnTo>
                    <a:lnTo>
                      <a:pt x="15" y="111"/>
                    </a:lnTo>
                    <a:lnTo>
                      <a:pt x="3" y="146"/>
                    </a:lnTo>
                    <a:lnTo>
                      <a:pt x="0" y="183"/>
                    </a:lnTo>
                    <a:lnTo>
                      <a:pt x="3" y="220"/>
                    </a:lnTo>
                    <a:lnTo>
                      <a:pt x="15" y="254"/>
                    </a:lnTo>
                    <a:lnTo>
                      <a:pt x="31" y="285"/>
                    </a:lnTo>
                    <a:lnTo>
                      <a:pt x="54" y="313"/>
                    </a:lnTo>
                    <a:lnTo>
                      <a:pt x="80" y="336"/>
                    </a:lnTo>
                    <a:lnTo>
                      <a:pt x="111" y="352"/>
                    </a:lnTo>
                    <a:lnTo>
                      <a:pt x="146" y="364"/>
                    </a:lnTo>
                    <a:lnTo>
                      <a:pt x="183" y="367"/>
                    </a:lnTo>
                    <a:close/>
                  </a:path>
                </a:pathLst>
              </a:custGeom>
              <a:solidFill>
                <a:srgbClr val="FFFF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64" name="Freeform 53">
                <a:extLst>
                  <a:ext uri="{FF2B5EF4-FFF2-40B4-BE49-F238E27FC236}">
                    <a16:creationId xmlns:a16="http://schemas.microsoft.com/office/drawing/2014/main" xmlns="" id="{D1649EE9-26BD-4CB0-AEAF-9E46F96ECF57}"/>
                  </a:ext>
                </a:extLst>
              </p:cNvPr>
              <p:cNvSpPr>
                <a:spLocks/>
              </p:cNvSpPr>
              <p:nvPr/>
            </p:nvSpPr>
            <p:spPr bwMode="auto">
              <a:xfrm>
                <a:off x="2371" y="945"/>
                <a:ext cx="59" cy="126"/>
              </a:xfrm>
              <a:custGeom>
                <a:avLst/>
                <a:gdLst>
                  <a:gd name="T0" fmla="*/ 3 w 119"/>
                  <a:gd name="T1" fmla="*/ 8 h 251"/>
                  <a:gd name="T2" fmla="*/ 2 w 119"/>
                  <a:gd name="T3" fmla="*/ 0 h 251"/>
                  <a:gd name="T4" fmla="*/ 0 w 119"/>
                  <a:gd name="T5" fmla="*/ 0 h 251"/>
                  <a:gd name="T6" fmla="*/ 0 w 119"/>
                  <a:gd name="T7" fmla="*/ 8 h 251"/>
                  <a:gd name="T8" fmla="*/ 3 w 119"/>
                  <a:gd name="T9" fmla="*/ 8 h 25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9" h="251">
                    <a:moveTo>
                      <a:pt x="119" y="251"/>
                    </a:moveTo>
                    <a:lnTo>
                      <a:pt x="86" y="0"/>
                    </a:lnTo>
                    <a:lnTo>
                      <a:pt x="31" y="0"/>
                    </a:lnTo>
                    <a:lnTo>
                      <a:pt x="0" y="251"/>
                    </a:lnTo>
                    <a:lnTo>
                      <a:pt x="119" y="251"/>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65" name="Freeform 54">
                <a:extLst>
                  <a:ext uri="{FF2B5EF4-FFF2-40B4-BE49-F238E27FC236}">
                    <a16:creationId xmlns:a16="http://schemas.microsoft.com/office/drawing/2014/main" xmlns="" id="{9B3C3E53-DFAF-49E2-A1D2-706F7E0FD559}"/>
                  </a:ext>
                </a:extLst>
              </p:cNvPr>
              <p:cNvSpPr>
                <a:spLocks/>
              </p:cNvSpPr>
              <p:nvPr/>
            </p:nvSpPr>
            <p:spPr bwMode="auto">
              <a:xfrm>
                <a:off x="2323" y="1137"/>
                <a:ext cx="155" cy="62"/>
              </a:xfrm>
              <a:custGeom>
                <a:avLst/>
                <a:gdLst>
                  <a:gd name="T0" fmla="*/ 0 w 310"/>
                  <a:gd name="T1" fmla="*/ 4 h 123"/>
                  <a:gd name="T2" fmla="*/ 1 w 310"/>
                  <a:gd name="T3" fmla="*/ 4 h 123"/>
                  <a:gd name="T4" fmla="*/ 1 w 310"/>
                  <a:gd name="T5" fmla="*/ 4 h 123"/>
                  <a:gd name="T6" fmla="*/ 1 w 310"/>
                  <a:gd name="T7" fmla="*/ 4 h 123"/>
                  <a:gd name="T8" fmla="*/ 2 w 310"/>
                  <a:gd name="T9" fmla="*/ 4 h 123"/>
                  <a:gd name="T10" fmla="*/ 3 w 310"/>
                  <a:gd name="T11" fmla="*/ 4 h 123"/>
                  <a:gd name="T12" fmla="*/ 3 w 310"/>
                  <a:gd name="T13" fmla="*/ 4 h 123"/>
                  <a:gd name="T14" fmla="*/ 4 w 310"/>
                  <a:gd name="T15" fmla="*/ 4 h 123"/>
                  <a:gd name="T16" fmla="*/ 5 w 310"/>
                  <a:gd name="T17" fmla="*/ 4 h 123"/>
                  <a:gd name="T18" fmla="*/ 6 w 310"/>
                  <a:gd name="T19" fmla="*/ 4 h 123"/>
                  <a:gd name="T20" fmla="*/ 7 w 310"/>
                  <a:gd name="T21" fmla="*/ 4 h 123"/>
                  <a:gd name="T22" fmla="*/ 8 w 310"/>
                  <a:gd name="T23" fmla="*/ 4 h 123"/>
                  <a:gd name="T24" fmla="*/ 9 w 310"/>
                  <a:gd name="T25" fmla="*/ 4 h 123"/>
                  <a:gd name="T26" fmla="*/ 9 w 310"/>
                  <a:gd name="T27" fmla="*/ 4 h 123"/>
                  <a:gd name="T28" fmla="*/ 10 w 310"/>
                  <a:gd name="T29" fmla="*/ 4 h 123"/>
                  <a:gd name="T30" fmla="*/ 10 w 310"/>
                  <a:gd name="T31" fmla="*/ 4 h 123"/>
                  <a:gd name="T32" fmla="*/ 10 w 310"/>
                  <a:gd name="T33" fmla="*/ 4 h 123"/>
                  <a:gd name="T34" fmla="*/ 9 w 310"/>
                  <a:gd name="T35" fmla="*/ 4 h 123"/>
                  <a:gd name="T36" fmla="*/ 9 w 310"/>
                  <a:gd name="T37" fmla="*/ 4 h 123"/>
                  <a:gd name="T38" fmla="*/ 8 w 310"/>
                  <a:gd name="T39" fmla="*/ 3 h 123"/>
                  <a:gd name="T40" fmla="*/ 7 w 310"/>
                  <a:gd name="T41" fmla="*/ 2 h 123"/>
                  <a:gd name="T42" fmla="*/ 7 w 310"/>
                  <a:gd name="T43" fmla="*/ 2 h 123"/>
                  <a:gd name="T44" fmla="*/ 7 w 310"/>
                  <a:gd name="T45" fmla="*/ 1 h 123"/>
                  <a:gd name="T46" fmla="*/ 6 w 310"/>
                  <a:gd name="T47" fmla="*/ 1 h 123"/>
                  <a:gd name="T48" fmla="*/ 6 w 310"/>
                  <a:gd name="T49" fmla="*/ 0 h 123"/>
                  <a:gd name="T50" fmla="*/ 4 w 310"/>
                  <a:gd name="T51" fmla="*/ 0 h 123"/>
                  <a:gd name="T52" fmla="*/ 4 w 310"/>
                  <a:gd name="T53" fmla="*/ 1 h 123"/>
                  <a:gd name="T54" fmla="*/ 4 w 310"/>
                  <a:gd name="T55" fmla="*/ 1 h 123"/>
                  <a:gd name="T56" fmla="*/ 4 w 310"/>
                  <a:gd name="T57" fmla="*/ 2 h 123"/>
                  <a:gd name="T58" fmla="*/ 3 w 310"/>
                  <a:gd name="T59" fmla="*/ 2 h 123"/>
                  <a:gd name="T60" fmla="*/ 3 w 310"/>
                  <a:gd name="T61" fmla="*/ 3 h 123"/>
                  <a:gd name="T62" fmla="*/ 2 w 310"/>
                  <a:gd name="T63" fmla="*/ 4 h 123"/>
                  <a:gd name="T64" fmla="*/ 1 w 310"/>
                  <a:gd name="T65" fmla="*/ 4 h 123"/>
                  <a:gd name="T66" fmla="*/ 0 w 310"/>
                  <a:gd name="T67" fmla="*/ 4 h 1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10" h="123">
                    <a:moveTo>
                      <a:pt x="0" y="110"/>
                    </a:moveTo>
                    <a:lnTo>
                      <a:pt x="4" y="113"/>
                    </a:lnTo>
                    <a:lnTo>
                      <a:pt x="13" y="116"/>
                    </a:lnTo>
                    <a:lnTo>
                      <a:pt x="27" y="119"/>
                    </a:lnTo>
                    <a:lnTo>
                      <a:pt x="45" y="120"/>
                    </a:lnTo>
                    <a:lnTo>
                      <a:pt x="68" y="121"/>
                    </a:lnTo>
                    <a:lnTo>
                      <a:pt x="95" y="122"/>
                    </a:lnTo>
                    <a:lnTo>
                      <a:pt x="124" y="123"/>
                    </a:lnTo>
                    <a:lnTo>
                      <a:pt x="155" y="123"/>
                    </a:lnTo>
                    <a:lnTo>
                      <a:pt x="186" y="123"/>
                    </a:lnTo>
                    <a:lnTo>
                      <a:pt x="216" y="122"/>
                    </a:lnTo>
                    <a:lnTo>
                      <a:pt x="242" y="121"/>
                    </a:lnTo>
                    <a:lnTo>
                      <a:pt x="265" y="120"/>
                    </a:lnTo>
                    <a:lnTo>
                      <a:pt x="284" y="119"/>
                    </a:lnTo>
                    <a:lnTo>
                      <a:pt x="298" y="116"/>
                    </a:lnTo>
                    <a:lnTo>
                      <a:pt x="307" y="113"/>
                    </a:lnTo>
                    <a:lnTo>
                      <a:pt x="310" y="110"/>
                    </a:lnTo>
                    <a:lnTo>
                      <a:pt x="283" y="107"/>
                    </a:lnTo>
                    <a:lnTo>
                      <a:pt x="258" y="97"/>
                    </a:lnTo>
                    <a:lnTo>
                      <a:pt x="238" y="82"/>
                    </a:lnTo>
                    <a:lnTo>
                      <a:pt x="222" y="63"/>
                    </a:lnTo>
                    <a:lnTo>
                      <a:pt x="208" y="45"/>
                    </a:lnTo>
                    <a:lnTo>
                      <a:pt x="196" y="26"/>
                    </a:lnTo>
                    <a:lnTo>
                      <a:pt x="189" y="11"/>
                    </a:lnTo>
                    <a:lnTo>
                      <a:pt x="185" y="0"/>
                    </a:lnTo>
                    <a:lnTo>
                      <a:pt x="125" y="0"/>
                    </a:lnTo>
                    <a:lnTo>
                      <a:pt x="120" y="11"/>
                    </a:lnTo>
                    <a:lnTo>
                      <a:pt x="113" y="26"/>
                    </a:lnTo>
                    <a:lnTo>
                      <a:pt x="103" y="45"/>
                    </a:lnTo>
                    <a:lnTo>
                      <a:pt x="89" y="63"/>
                    </a:lnTo>
                    <a:lnTo>
                      <a:pt x="72" y="82"/>
                    </a:lnTo>
                    <a:lnTo>
                      <a:pt x="52" y="97"/>
                    </a:lnTo>
                    <a:lnTo>
                      <a:pt x="28" y="107"/>
                    </a:lnTo>
                    <a:lnTo>
                      <a:pt x="0" y="110"/>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66" name="Rectangle 55">
                <a:extLst>
                  <a:ext uri="{FF2B5EF4-FFF2-40B4-BE49-F238E27FC236}">
                    <a16:creationId xmlns:a16="http://schemas.microsoft.com/office/drawing/2014/main" xmlns="" id="{A4297E13-40E5-43AE-B88E-4769B40B67EF}"/>
                  </a:ext>
                </a:extLst>
              </p:cNvPr>
              <p:cNvSpPr>
                <a:spLocks noChangeArrowheads="1"/>
              </p:cNvSpPr>
              <p:nvPr/>
            </p:nvSpPr>
            <p:spPr bwMode="auto">
              <a:xfrm>
                <a:off x="2348" y="879"/>
                <a:ext cx="104" cy="29"/>
              </a:xfrm>
              <a:prstGeom prst="rect">
                <a:avLst/>
              </a:prstGeom>
              <a:solidFill>
                <a:srgbClr val="BF72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endParaRPr lang="en-US" altLang="en-US"/>
              </a:p>
            </p:txBody>
          </p:sp>
          <p:sp>
            <p:nvSpPr>
              <p:cNvPr id="17567" name="Freeform 56">
                <a:extLst>
                  <a:ext uri="{FF2B5EF4-FFF2-40B4-BE49-F238E27FC236}">
                    <a16:creationId xmlns:a16="http://schemas.microsoft.com/office/drawing/2014/main" xmlns="" id="{8599EE66-9ED3-4AC8-AB6A-D60F24E5D5F8}"/>
                  </a:ext>
                </a:extLst>
              </p:cNvPr>
              <p:cNvSpPr>
                <a:spLocks/>
              </p:cNvSpPr>
              <p:nvPr/>
            </p:nvSpPr>
            <p:spPr bwMode="auto">
              <a:xfrm>
                <a:off x="2371" y="1071"/>
                <a:ext cx="59" cy="27"/>
              </a:xfrm>
              <a:custGeom>
                <a:avLst/>
                <a:gdLst>
                  <a:gd name="T0" fmla="*/ 0 w 119"/>
                  <a:gd name="T1" fmla="*/ 2 h 54"/>
                  <a:gd name="T2" fmla="*/ 0 w 119"/>
                  <a:gd name="T3" fmla="*/ 0 h 54"/>
                  <a:gd name="T4" fmla="*/ 3 w 119"/>
                  <a:gd name="T5" fmla="*/ 0 h 54"/>
                  <a:gd name="T6" fmla="*/ 2 w 119"/>
                  <a:gd name="T7" fmla="*/ 2 h 54"/>
                  <a:gd name="T8" fmla="*/ 0 w 119"/>
                  <a:gd name="T9" fmla="*/ 2 h 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9" h="54">
                    <a:moveTo>
                      <a:pt x="29" y="54"/>
                    </a:moveTo>
                    <a:lnTo>
                      <a:pt x="0" y="0"/>
                    </a:lnTo>
                    <a:lnTo>
                      <a:pt x="119" y="0"/>
                    </a:lnTo>
                    <a:lnTo>
                      <a:pt x="89" y="54"/>
                    </a:lnTo>
                    <a:lnTo>
                      <a:pt x="29" y="54"/>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68" name="Freeform 57">
                <a:extLst>
                  <a:ext uri="{FF2B5EF4-FFF2-40B4-BE49-F238E27FC236}">
                    <a16:creationId xmlns:a16="http://schemas.microsoft.com/office/drawing/2014/main" xmlns="" id="{6DF51575-B8DB-46D6-82EC-15CBE2E78998}"/>
                  </a:ext>
                </a:extLst>
              </p:cNvPr>
              <p:cNvSpPr>
                <a:spLocks/>
              </p:cNvSpPr>
              <p:nvPr/>
            </p:nvSpPr>
            <p:spPr bwMode="auto">
              <a:xfrm>
                <a:off x="2362" y="908"/>
                <a:ext cx="76" cy="40"/>
              </a:xfrm>
              <a:custGeom>
                <a:avLst/>
                <a:gdLst>
                  <a:gd name="T0" fmla="*/ 0 w 152"/>
                  <a:gd name="T1" fmla="*/ 0 h 81"/>
                  <a:gd name="T2" fmla="*/ 1 w 152"/>
                  <a:gd name="T3" fmla="*/ 0 h 81"/>
                  <a:gd name="T4" fmla="*/ 1 w 152"/>
                  <a:gd name="T5" fmla="*/ 0 h 81"/>
                  <a:gd name="T6" fmla="*/ 1 w 152"/>
                  <a:gd name="T7" fmla="*/ 1 h 81"/>
                  <a:gd name="T8" fmla="*/ 1 w 152"/>
                  <a:gd name="T9" fmla="*/ 1 h 81"/>
                  <a:gd name="T10" fmla="*/ 2 w 152"/>
                  <a:gd name="T11" fmla="*/ 2 h 81"/>
                  <a:gd name="T12" fmla="*/ 2 w 152"/>
                  <a:gd name="T13" fmla="*/ 2 h 81"/>
                  <a:gd name="T14" fmla="*/ 2 w 152"/>
                  <a:gd name="T15" fmla="*/ 2 h 81"/>
                  <a:gd name="T16" fmla="*/ 3 w 152"/>
                  <a:gd name="T17" fmla="*/ 2 h 81"/>
                  <a:gd name="T18" fmla="*/ 3 w 152"/>
                  <a:gd name="T19" fmla="*/ 2 h 81"/>
                  <a:gd name="T20" fmla="*/ 4 w 152"/>
                  <a:gd name="T21" fmla="*/ 2 h 81"/>
                  <a:gd name="T22" fmla="*/ 4 w 152"/>
                  <a:gd name="T23" fmla="*/ 2 h 81"/>
                  <a:gd name="T24" fmla="*/ 5 w 152"/>
                  <a:gd name="T25" fmla="*/ 1 h 81"/>
                  <a:gd name="T26" fmla="*/ 5 w 152"/>
                  <a:gd name="T27" fmla="*/ 1 h 81"/>
                  <a:gd name="T28" fmla="*/ 5 w 152"/>
                  <a:gd name="T29" fmla="*/ 0 h 81"/>
                  <a:gd name="T30" fmla="*/ 5 w 152"/>
                  <a:gd name="T31" fmla="*/ 0 h 81"/>
                  <a:gd name="T32" fmla="*/ 5 w 152"/>
                  <a:gd name="T33" fmla="*/ 0 h 81"/>
                  <a:gd name="T34" fmla="*/ 0 w 152"/>
                  <a:gd name="T35" fmla="*/ 0 h 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52" h="81">
                    <a:moveTo>
                      <a:pt x="0" y="0"/>
                    </a:moveTo>
                    <a:lnTo>
                      <a:pt x="1" y="16"/>
                    </a:lnTo>
                    <a:lnTo>
                      <a:pt x="6" y="31"/>
                    </a:lnTo>
                    <a:lnTo>
                      <a:pt x="12" y="45"/>
                    </a:lnTo>
                    <a:lnTo>
                      <a:pt x="22" y="58"/>
                    </a:lnTo>
                    <a:lnTo>
                      <a:pt x="33" y="67"/>
                    </a:lnTo>
                    <a:lnTo>
                      <a:pt x="46" y="75"/>
                    </a:lnTo>
                    <a:lnTo>
                      <a:pt x="61" y="80"/>
                    </a:lnTo>
                    <a:lnTo>
                      <a:pt x="76" y="81"/>
                    </a:lnTo>
                    <a:lnTo>
                      <a:pt x="91" y="80"/>
                    </a:lnTo>
                    <a:lnTo>
                      <a:pt x="106" y="75"/>
                    </a:lnTo>
                    <a:lnTo>
                      <a:pt x="118" y="67"/>
                    </a:lnTo>
                    <a:lnTo>
                      <a:pt x="130" y="58"/>
                    </a:lnTo>
                    <a:lnTo>
                      <a:pt x="139" y="45"/>
                    </a:lnTo>
                    <a:lnTo>
                      <a:pt x="146" y="31"/>
                    </a:lnTo>
                    <a:lnTo>
                      <a:pt x="151" y="16"/>
                    </a:lnTo>
                    <a:lnTo>
                      <a:pt x="152" y="0"/>
                    </a:lnTo>
                    <a:lnTo>
                      <a:pt x="0" y="0"/>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69" name="Freeform 58">
                <a:extLst>
                  <a:ext uri="{FF2B5EF4-FFF2-40B4-BE49-F238E27FC236}">
                    <a16:creationId xmlns:a16="http://schemas.microsoft.com/office/drawing/2014/main" xmlns="" id="{AA925A5D-5F05-4154-8D86-85562F0C9C74}"/>
                  </a:ext>
                </a:extLst>
              </p:cNvPr>
              <p:cNvSpPr>
                <a:spLocks/>
              </p:cNvSpPr>
              <p:nvPr/>
            </p:nvSpPr>
            <p:spPr bwMode="auto">
              <a:xfrm>
                <a:off x="2369" y="1098"/>
                <a:ext cx="64" cy="39"/>
              </a:xfrm>
              <a:custGeom>
                <a:avLst/>
                <a:gdLst>
                  <a:gd name="T0" fmla="*/ 2 w 128"/>
                  <a:gd name="T1" fmla="*/ 2 h 80"/>
                  <a:gd name="T2" fmla="*/ 1 w 128"/>
                  <a:gd name="T3" fmla="*/ 2 h 80"/>
                  <a:gd name="T4" fmla="*/ 1 w 128"/>
                  <a:gd name="T5" fmla="*/ 2 h 80"/>
                  <a:gd name="T6" fmla="*/ 1 w 128"/>
                  <a:gd name="T7" fmla="*/ 1 h 80"/>
                  <a:gd name="T8" fmla="*/ 0 w 128"/>
                  <a:gd name="T9" fmla="*/ 1 h 80"/>
                  <a:gd name="T10" fmla="*/ 1 w 128"/>
                  <a:gd name="T11" fmla="*/ 0 h 80"/>
                  <a:gd name="T12" fmla="*/ 1 w 128"/>
                  <a:gd name="T13" fmla="*/ 0 h 80"/>
                  <a:gd name="T14" fmla="*/ 1 w 128"/>
                  <a:gd name="T15" fmla="*/ 0 h 80"/>
                  <a:gd name="T16" fmla="*/ 2 w 128"/>
                  <a:gd name="T17" fmla="*/ 0 h 80"/>
                  <a:gd name="T18" fmla="*/ 3 w 128"/>
                  <a:gd name="T19" fmla="*/ 0 h 80"/>
                  <a:gd name="T20" fmla="*/ 4 w 128"/>
                  <a:gd name="T21" fmla="*/ 0 h 80"/>
                  <a:gd name="T22" fmla="*/ 4 w 128"/>
                  <a:gd name="T23" fmla="*/ 0 h 80"/>
                  <a:gd name="T24" fmla="*/ 4 w 128"/>
                  <a:gd name="T25" fmla="*/ 0 h 80"/>
                  <a:gd name="T26" fmla="*/ 4 w 128"/>
                  <a:gd name="T27" fmla="*/ 1 h 80"/>
                  <a:gd name="T28" fmla="*/ 4 w 128"/>
                  <a:gd name="T29" fmla="*/ 1 h 80"/>
                  <a:gd name="T30" fmla="*/ 4 w 128"/>
                  <a:gd name="T31" fmla="*/ 2 h 80"/>
                  <a:gd name="T32" fmla="*/ 4 w 128"/>
                  <a:gd name="T33" fmla="*/ 2 h 80"/>
                  <a:gd name="T34" fmla="*/ 3 w 128"/>
                  <a:gd name="T35" fmla="*/ 2 h 80"/>
                  <a:gd name="T36" fmla="*/ 2 w 128"/>
                  <a:gd name="T37" fmla="*/ 2 h 8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8" h="80">
                    <a:moveTo>
                      <a:pt x="34" y="80"/>
                    </a:moveTo>
                    <a:lnTo>
                      <a:pt x="20" y="76"/>
                    </a:lnTo>
                    <a:lnTo>
                      <a:pt x="10" y="67"/>
                    </a:lnTo>
                    <a:lnTo>
                      <a:pt x="3" y="55"/>
                    </a:lnTo>
                    <a:lnTo>
                      <a:pt x="0" y="40"/>
                    </a:lnTo>
                    <a:lnTo>
                      <a:pt x="3" y="26"/>
                    </a:lnTo>
                    <a:lnTo>
                      <a:pt x="9" y="13"/>
                    </a:lnTo>
                    <a:lnTo>
                      <a:pt x="19" y="4"/>
                    </a:lnTo>
                    <a:lnTo>
                      <a:pt x="34" y="0"/>
                    </a:lnTo>
                    <a:lnTo>
                      <a:pt x="94" y="0"/>
                    </a:lnTo>
                    <a:lnTo>
                      <a:pt x="109" y="4"/>
                    </a:lnTo>
                    <a:lnTo>
                      <a:pt x="120" y="13"/>
                    </a:lnTo>
                    <a:lnTo>
                      <a:pt x="126" y="26"/>
                    </a:lnTo>
                    <a:lnTo>
                      <a:pt x="128" y="40"/>
                    </a:lnTo>
                    <a:lnTo>
                      <a:pt x="126" y="55"/>
                    </a:lnTo>
                    <a:lnTo>
                      <a:pt x="119" y="67"/>
                    </a:lnTo>
                    <a:lnTo>
                      <a:pt x="109" y="76"/>
                    </a:lnTo>
                    <a:lnTo>
                      <a:pt x="94" y="80"/>
                    </a:lnTo>
                    <a:lnTo>
                      <a:pt x="34" y="80"/>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70" name="Freeform 59">
                <a:extLst>
                  <a:ext uri="{FF2B5EF4-FFF2-40B4-BE49-F238E27FC236}">
                    <a16:creationId xmlns:a16="http://schemas.microsoft.com/office/drawing/2014/main" xmlns="" id="{82624CB1-2B92-4CD4-9478-A3EFD3B561F5}"/>
                  </a:ext>
                </a:extLst>
              </p:cNvPr>
              <p:cNvSpPr>
                <a:spLocks/>
              </p:cNvSpPr>
              <p:nvPr/>
            </p:nvSpPr>
            <p:spPr bwMode="auto">
              <a:xfrm>
                <a:off x="2308" y="1193"/>
                <a:ext cx="185" cy="26"/>
              </a:xfrm>
              <a:custGeom>
                <a:avLst/>
                <a:gdLst>
                  <a:gd name="T0" fmla="*/ 0 w 369"/>
                  <a:gd name="T1" fmla="*/ 0 h 54"/>
                  <a:gd name="T2" fmla="*/ 1 w 369"/>
                  <a:gd name="T3" fmla="*/ 0 h 54"/>
                  <a:gd name="T4" fmla="*/ 1 w 369"/>
                  <a:gd name="T5" fmla="*/ 0 h 54"/>
                  <a:gd name="T6" fmla="*/ 1 w 369"/>
                  <a:gd name="T7" fmla="*/ 0 h 54"/>
                  <a:gd name="T8" fmla="*/ 1 w 369"/>
                  <a:gd name="T9" fmla="*/ 1 h 54"/>
                  <a:gd name="T10" fmla="*/ 1 w 369"/>
                  <a:gd name="T11" fmla="*/ 1 h 54"/>
                  <a:gd name="T12" fmla="*/ 1 w 369"/>
                  <a:gd name="T13" fmla="*/ 1 h 54"/>
                  <a:gd name="T14" fmla="*/ 2 w 369"/>
                  <a:gd name="T15" fmla="*/ 1 h 54"/>
                  <a:gd name="T16" fmla="*/ 2 w 369"/>
                  <a:gd name="T17" fmla="*/ 1 h 54"/>
                  <a:gd name="T18" fmla="*/ 3 w 369"/>
                  <a:gd name="T19" fmla="*/ 1 h 54"/>
                  <a:gd name="T20" fmla="*/ 3 w 369"/>
                  <a:gd name="T21" fmla="*/ 1 h 54"/>
                  <a:gd name="T22" fmla="*/ 3 w 369"/>
                  <a:gd name="T23" fmla="*/ 1 h 54"/>
                  <a:gd name="T24" fmla="*/ 4 w 369"/>
                  <a:gd name="T25" fmla="*/ 1 h 54"/>
                  <a:gd name="T26" fmla="*/ 5 w 369"/>
                  <a:gd name="T27" fmla="*/ 1 h 54"/>
                  <a:gd name="T28" fmla="*/ 5 w 369"/>
                  <a:gd name="T29" fmla="*/ 1 h 54"/>
                  <a:gd name="T30" fmla="*/ 6 w 369"/>
                  <a:gd name="T31" fmla="*/ 1 h 54"/>
                  <a:gd name="T32" fmla="*/ 6 w 369"/>
                  <a:gd name="T33" fmla="*/ 1 h 54"/>
                  <a:gd name="T34" fmla="*/ 7 w 369"/>
                  <a:gd name="T35" fmla="*/ 1 h 54"/>
                  <a:gd name="T36" fmla="*/ 7 w 369"/>
                  <a:gd name="T37" fmla="*/ 1 h 54"/>
                  <a:gd name="T38" fmla="*/ 8 w 369"/>
                  <a:gd name="T39" fmla="*/ 1 h 54"/>
                  <a:gd name="T40" fmla="*/ 8 w 369"/>
                  <a:gd name="T41" fmla="*/ 1 h 54"/>
                  <a:gd name="T42" fmla="*/ 9 w 369"/>
                  <a:gd name="T43" fmla="*/ 1 h 54"/>
                  <a:gd name="T44" fmla="*/ 9 w 369"/>
                  <a:gd name="T45" fmla="*/ 1 h 54"/>
                  <a:gd name="T46" fmla="*/ 10 w 369"/>
                  <a:gd name="T47" fmla="*/ 1 h 54"/>
                  <a:gd name="T48" fmla="*/ 10 w 369"/>
                  <a:gd name="T49" fmla="*/ 1 h 54"/>
                  <a:gd name="T50" fmla="*/ 11 w 369"/>
                  <a:gd name="T51" fmla="*/ 1 h 54"/>
                  <a:gd name="T52" fmla="*/ 11 w 369"/>
                  <a:gd name="T53" fmla="*/ 1 h 54"/>
                  <a:gd name="T54" fmla="*/ 11 w 369"/>
                  <a:gd name="T55" fmla="*/ 1 h 54"/>
                  <a:gd name="T56" fmla="*/ 12 w 369"/>
                  <a:gd name="T57" fmla="*/ 1 h 54"/>
                  <a:gd name="T58" fmla="*/ 12 w 369"/>
                  <a:gd name="T59" fmla="*/ 0 h 54"/>
                  <a:gd name="T60" fmla="*/ 12 w 369"/>
                  <a:gd name="T61" fmla="*/ 0 h 54"/>
                  <a:gd name="T62" fmla="*/ 12 w 369"/>
                  <a:gd name="T63" fmla="*/ 0 h 54"/>
                  <a:gd name="T64" fmla="*/ 12 w 369"/>
                  <a:gd name="T65" fmla="*/ 0 h 54"/>
                  <a:gd name="T66" fmla="*/ 11 w 369"/>
                  <a:gd name="T67" fmla="*/ 0 h 54"/>
                  <a:gd name="T68" fmla="*/ 11 w 369"/>
                  <a:gd name="T69" fmla="*/ 0 h 54"/>
                  <a:gd name="T70" fmla="*/ 11 w 369"/>
                  <a:gd name="T71" fmla="*/ 0 h 54"/>
                  <a:gd name="T72" fmla="*/ 10 w 369"/>
                  <a:gd name="T73" fmla="*/ 0 h 54"/>
                  <a:gd name="T74" fmla="*/ 10 w 369"/>
                  <a:gd name="T75" fmla="*/ 0 h 54"/>
                  <a:gd name="T76" fmla="*/ 9 w 369"/>
                  <a:gd name="T77" fmla="*/ 0 h 54"/>
                  <a:gd name="T78" fmla="*/ 8 w 369"/>
                  <a:gd name="T79" fmla="*/ 0 h 54"/>
                  <a:gd name="T80" fmla="*/ 7 w 369"/>
                  <a:gd name="T81" fmla="*/ 0 h 54"/>
                  <a:gd name="T82" fmla="*/ 6 w 369"/>
                  <a:gd name="T83" fmla="*/ 0 h 54"/>
                  <a:gd name="T84" fmla="*/ 5 w 369"/>
                  <a:gd name="T85" fmla="*/ 0 h 54"/>
                  <a:gd name="T86" fmla="*/ 4 w 369"/>
                  <a:gd name="T87" fmla="*/ 0 h 54"/>
                  <a:gd name="T88" fmla="*/ 4 w 369"/>
                  <a:gd name="T89" fmla="*/ 0 h 54"/>
                  <a:gd name="T90" fmla="*/ 3 w 369"/>
                  <a:gd name="T91" fmla="*/ 0 h 54"/>
                  <a:gd name="T92" fmla="*/ 2 w 369"/>
                  <a:gd name="T93" fmla="*/ 0 h 54"/>
                  <a:gd name="T94" fmla="*/ 2 w 369"/>
                  <a:gd name="T95" fmla="*/ 0 h 54"/>
                  <a:gd name="T96" fmla="*/ 2 w 369"/>
                  <a:gd name="T97" fmla="*/ 0 h 54"/>
                  <a:gd name="T98" fmla="*/ 1 w 369"/>
                  <a:gd name="T99" fmla="*/ 0 h 54"/>
                  <a:gd name="T100" fmla="*/ 0 w 369"/>
                  <a:gd name="T101" fmla="*/ 0 h 5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69" h="54">
                    <a:moveTo>
                      <a:pt x="0" y="22"/>
                    </a:moveTo>
                    <a:lnTo>
                      <a:pt x="1" y="26"/>
                    </a:lnTo>
                    <a:lnTo>
                      <a:pt x="3" y="28"/>
                    </a:lnTo>
                    <a:lnTo>
                      <a:pt x="8" y="32"/>
                    </a:lnTo>
                    <a:lnTo>
                      <a:pt x="15" y="35"/>
                    </a:lnTo>
                    <a:lnTo>
                      <a:pt x="21" y="37"/>
                    </a:lnTo>
                    <a:lnTo>
                      <a:pt x="31" y="40"/>
                    </a:lnTo>
                    <a:lnTo>
                      <a:pt x="42" y="42"/>
                    </a:lnTo>
                    <a:lnTo>
                      <a:pt x="54" y="44"/>
                    </a:lnTo>
                    <a:lnTo>
                      <a:pt x="66" y="47"/>
                    </a:lnTo>
                    <a:lnTo>
                      <a:pt x="81" y="48"/>
                    </a:lnTo>
                    <a:lnTo>
                      <a:pt x="96" y="50"/>
                    </a:lnTo>
                    <a:lnTo>
                      <a:pt x="112" y="51"/>
                    </a:lnTo>
                    <a:lnTo>
                      <a:pt x="130" y="52"/>
                    </a:lnTo>
                    <a:lnTo>
                      <a:pt x="147" y="52"/>
                    </a:lnTo>
                    <a:lnTo>
                      <a:pt x="165" y="54"/>
                    </a:lnTo>
                    <a:lnTo>
                      <a:pt x="184" y="54"/>
                    </a:lnTo>
                    <a:lnTo>
                      <a:pt x="202" y="54"/>
                    </a:lnTo>
                    <a:lnTo>
                      <a:pt x="221" y="52"/>
                    </a:lnTo>
                    <a:lnTo>
                      <a:pt x="239" y="52"/>
                    </a:lnTo>
                    <a:lnTo>
                      <a:pt x="256" y="51"/>
                    </a:lnTo>
                    <a:lnTo>
                      <a:pt x="272" y="50"/>
                    </a:lnTo>
                    <a:lnTo>
                      <a:pt x="287" y="48"/>
                    </a:lnTo>
                    <a:lnTo>
                      <a:pt x="301" y="47"/>
                    </a:lnTo>
                    <a:lnTo>
                      <a:pt x="315" y="44"/>
                    </a:lnTo>
                    <a:lnTo>
                      <a:pt x="327" y="42"/>
                    </a:lnTo>
                    <a:lnTo>
                      <a:pt x="338" y="40"/>
                    </a:lnTo>
                    <a:lnTo>
                      <a:pt x="347" y="37"/>
                    </a:lnTo>
                    <a:lnTo>
                      <a:pt x="354" y="35"/>
                    </a:lnTo>
                    <a:lnTo>
                      <a:pt x="361" y="32"/>
                    </a:lnTo>
                    <a:lnTo>
                      <a:pt x="366" y="28"/>
                    </a:lnTo>
                    <a:lnTo>
                      <a:pt x="368" y="26"/>
                    </a:lnTo>
                    <a:lnTo>
                      <a:pt x="369" y="22"/>
                    </a:lnTo>
                    <a:lnTo>
                      <a:pt x="339" y="0"/>
                    </a:lnTo>
                    <a:lnTo>
                      <a:pt x="336" y="3"/>
                    </a:lnTo>
                    <a:lnTo>
                      <a:pt x="327" y="6"/>
                    </a:lnTo>
                    <a:lnTo>
                      <a:pt x="313" y="9"/>
                    </a:lnTo>
                    <a:lnTo>
                      <a:pt x="294" y="10"/>
                    </a:lnTo>
                    <a:lnTo>
                      <a:pt x="271" y="11"/>
                    </a:lnTo>
                    <a:lnTo>
                      <a:pt x="245" y="12"/>
                    </a:lnTo>
                    <a:lnTo>
                      <a:pt x="215" y="13"/>
                    </a:lnTo>
                    <a:lnTo>
                      <a:pt x="184" y="13"/>
                    </a:lnTo>
                    <a:lnTo>
                      <a:pt x="153" y="13"/>
                    </a:lnTo>
                    <a:lnTo>
                      <a:pt x="124" y="12"/>
                    </a:lnTo>
                    <a:lnTo>
                      <a:pt x="97" y="11"/>
                    </a:lnTo>
                    <a:lnTo>
                      <a:pt x="74" y="10"/>
                    </a:lnTo>
                    <a:lnTo>
                      <a:pt x="56" y="9"/>
                    </a:lnTo>
                    <a:lnTo>
                      <a:pt x="42" y="6"/>
                    </a:lnTo>
                    <a:lnTo>
                      <a:pt x="33" y="3"/>
                    </a:lnTo>
                    <a:lnTo>
                      <a:pt x="29" y="0"/>
                    </a:lnTo>
                    <a:lnTo>
                      <a:pt x="0" y="22"/>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71" name="Freeform 60">
                <a:extLst>
                  <a:ext uri="{FF2B5EF4-FFF2-40B4-BE49-F238E27FC236}">
                    <a16:creationId xmlns:a16="http://schemas.microsoft.com/office/drawing/2014/main" xmlns="" id="{A9C6986F-10BE-4682-AFDC-DB221065D9D1}"/>
                  </a:ext>
                </a:extLst>
              </p:cNvPr>
              <p:cNvSpPr>
                <a:spLocks/>
              </p:cNvSpPr>
              <p:nvPr/>
            </p:nvSpPr>
            <p:spPr bwMode="auto">
              <a:xfrm>
                <a:off x="2382" y="592"/>
                <a:ext cx="36" cy="287"/>
              </a:xfrm>
              <a:custGeom>
                <a:avLst/>
                <a:gdLst>
                  <a:gd name="T0" fmla="*/ 3 w 72"/>
                  <a:gd name="T1" fmla="*/ 18 h 573"/>
                  <a:gd name="T2" fmla="*/ 3 w 72"/>
                  <a:gd name="T3" fmla="*/ 15 h 573"/>
                  <a:gd name="T4" fmla="*/ 3 w 72"/>
                  <a:gd name="T5" fmla="*/ 12 h 573"/>
                  <a:gd name="T6" fmla="*/ 3 w 72"/>
                  <a:gd name="T7" fmla="*/ 9 h 573"/>
                  <a:gd name="T8" fmla="*/ 3 w 72"/>
                  <a:gd name="T9" fmla="*/ 7 h 573"/>
                  <a:gd name="T10" fmla="*/ 3 w 72"/>
                  <a:gd name="T11" fmla="*/ 5 h 573"/>
                  <a:gd name="T12" fmla="*/ 2 w 72"/>
                  <a:gd name="T13" fmla="*/ 3 h 573"/>
                  <a:gd name="T14" fmla="*/ 2 w 72"/>
                  <a:gd name="T15" fmla="*/ 2 h 573"/>
                  <a:gd name="T16" fmla="*/ 2 w 72"/>
                  <a:gd name="T17" fmla="*/ 0 h 573"/>
                  <a:gd name="T18" fmla="*/ 2 w 72"/>
                  <a:gd name="T19" fmla="*/ 0 h 573"/>
                  <a:gd name="T20" fmla="*/ 1 w 72"/>
                  <a:gd name="T21" fmla="*/ 2 h 573"/>
                  <a:gd name="T22" fmla="*/ 1 w 72"/>
                  <a:gd name="T23" fmla="*/ 3 h 573"/>
                  <a:gd name="T24" fmla="*/ 1 w 72"/>
                  <a:gd name="T25" fmla="*/ 5 h 573"/>
                  <a:gd name="T26" fmla="*/ 1 w 72"/>
                  <a:gd name="T27" fmla="*/ 7 h 573"/>
                  <a:gd name="T28" fmla="*/ 0 w 72"/>
                  <a:gd name="T29" fmla="*/ 9 h 573"/>
                  <a:gd name="T30" fmla="*/ 0 w 72"/>
                  <a:gd name="T31" fmla="*/ 12 h 573"/>
                  <a:gd name="T32" fmla="*/ 0 w 72"/>
                  <a:gd name="T33" fmla="*/ 15 h 573"/>
                  <a:gd name="T34" fmla="*/ 0 w 72"/>
                  <a:gd name="T35" fmla="*/ 18 h 573"/>
                  <a:gd name="T36" fmla="*/ 3 w 72"/>
                  <a:gd name="T37" fmla="*/ 18 h 57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72" h="573">
                    <a:moveTo>
                      <a:pt x="71" y="573"/>
                    </a:moveTo>
                    <a:lnTo>
                      <a:pt x="71" y="463"/>
                    </a:lnTo>
                    <a:lnTo>
                      <a:pt x="72" y="367"/>
                    </a:lnTo>
                    <a:lnTo>
                      <a:pt x="71" y="283"/>
                    </a:lnTo>
                    <a:lnTo>
                      <a:pt x="70" y="210"/>
                    </a:lnTo>
                    <a:lnTo>
                      <a:pt x="67" y="145"/>
                    </a:lnTo>
                    <a:lnTo>
                      <a:pt x="60" y="90"/>
                    </a:lnTo>
                    <a:lnTo>
                      <a:pt x="49" y="41"/>
                    </a:lnTo>
                    <a:lnTo>
                      <a:pt x="36" y="0"/>
                    </a:lnTo>
                    <a:lnTo>
                      <a:pt x="22" y="41"/>
                    </a:lnTo>
                    <a:lnTo>
                      <a:pt x="13" y="90"/>
                    </a:lnTo>
                    <a:lnTo>
                      <a:pt x="6" y="145"/>
                    </a:lnTo>
                    <a:lnTo>
                      <a:pt x="2" y="210"/>
                    </a:lnTo>
                    <a:lnTo>
                      <a:pt x="0" y="283"/>
                    </a:lnTo>
                    <a:lnTo>
                      <a:pt x="0" y="367"/>
                    </a:lnTo>
                    <a:lnTo>
                      <a:pt x="0" y="463"/>
                    </a:lnTo>
                    <a:lnTo>
                      <a:pt x="0" y="573"/>
                    </a:lnTo>
                    <a:lnTo>
                      <a:pt x="71" y="573"/>
                    </a:lnTo>
                    <a:close/>
                  </a:path>
                </a:pathLst>
              </a:custGeom>
              <a:solidFill>
                <a:srgbClr val="008C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72" name="Freeform 61">
                <a:extLst>
                  <a:ext uri="{FF2B5EF4-FFF2-40B4-BE49-F238E27FC236}">
                    <a16:creationId xmlns:a16="http://schemas.microsoft.com/office/drawing/2014/main" xmlns="" id="{3EA493C1-9886-4561-A2E3-9808ACA4B5D7}"/>
                  </a:ext>
                </a:extLst>
              </p:cNvPr>
              <p:cNvSpPr>
                <a:spLocks/>
              </p:cNvSpPr>
              <p:nvPr/>
            </p:nvSpPr>
            <p:spPr bwMode="auto">
              <a:xfrm>
                <a:off x="2380" y="489"/>
                <a:ext cx="40" cy="103"/>
              </a:xfrm>
              <a:custGeom>
                <a:avLst/>
                <a:gdLst>
                  <a:gd name="T0" fmla="*/ 2 w 80"/>
                  <a:gd name="T1" fmla="*/ 7 h 206"/>
                  <a:gd name="T2" fmla="*/ 3 w 80"/>
                  <a:gd name="T3" fmla="*/ 6 h 206"/>
                  <a:gd name="T4" fmla="*/ 3 w 80"/>
                  <a:gd name="T5" fmla="*/ 5 h 206"/>
                  <a:gd name="T6" fmla="*/ 3 w 80"/>
                  <a:gd name="T7" fmla="*/ 5 h 206"/>
                  <a:gd name="T8" fmla="*/ 3 w 80"/>
                  <a:gd name="T9" fmla="*/ 4 h 206"/>
                  <a:gd name="T10" fmla="*/ 2 w 80"/>
                  <a:gd name="T11" fmla="*/ 3 h 206"/>
                  <a:gd name="T12" fmla="*/ 2 w 80"/>
                  <a:gd name="T13" fmla="*/ 2 h 206"/>
                  <a:gd name="T14" fmla="*/ 2 w 80"/>
                  <a:gd name="T15" fmla="*/ 1 h 206"/>
                  <a:gd name="T16" fmla="*/ 2 w 80"/>
                  <a:gd name="T17" fmla="*/ 0 h 206"/>
                  <a:gd name="T18" fmla="*/ 2 w 80"/>
                  <a:gd name="T19" fmla="*/ 1 h 206"/>
                  <a:gd name="T20" fmla="*/ 1 w 80"/>
                  <a:gd name="T21" fmla="*/ 2 h 206"/>
                  <a:gd name="T22" fmla="*/ 1 w 80"/>
                  <a:gd name="T23" fmla="*/ 3 h 206"/>
                  <a:gd name="T24" fmla="*/ 1 w 80"/>
                  <a:gd name="T25" fmla="*/ 4 h 206"/>
                  <a:gd name="T26" fmla="*/ 0 w 80"/>
                  <a:gd name="T27" fmla="*/ 5 h 206"/>
                  <a:gd name="T28" fmla="*/ 1 w 80"/>
                  <a:gd name="T29" fmla="*/ 5 h 206"/>
                  <a:gd name="T30" fmla="*/ 1 w 80"/>
                  <a:gd name="T31" fmla="*/ 6 h 206"/>
                  <a:gd name="T32" fmla="*/ 2 w 80"/>
                  <a:gd name="T33" fmla="*/ 7 h 2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0" h="206">
                    <a:moveTo>
                      <a:pt x="40" y="206"/>
                    </a:moveTo>
                    <a:lnTo>
                      <a:pt x="66" y="185"/>
                    </a:lnTo>
                    <a:lnTo>
                      <a:pt x="79" y="160"/>
                    </a:lnTo>
                    <a:lnTo>
                      <a:pt x="80" y="132"/>
                    </a:lnTo>
                    <a:lnTo>
                      <a:pt x="74" y="102"/>
                    </a:lnTo>
                    <a:lnTo>
                      <a:pt x="64" y="73"/>
                    </a:lnTo>
                    <a:lnTo>
                      <a:pt x="52" y="45"/>
                    </a:lnTo>
                    <a:lnTo>
                      <a:pt x="43" y="20"/>
                    </a:lnTo>
                    <a:lnTo>
                      <a:pt x="40" y="0"/>
                    </a:lnTo>
                    <a:lnTo>
                      <a:pt x="36" y="20"/>
                    </a:lnTo>
                    <a:lnTo>
                      <a:pt x="27" y="45"/>
                    </a:lnTo>
                    <a:lnTo>
                      <a:pt x="15" y="73"/>
                    </a:lnTo>
                    <a:lnTo>
                      <a:pt x="6" y="102"/>
                    </a:lnTo>
                    <a:lnTo>
                      <a:pt x="0" y="132"/>
                    </a:lnTo>
                    <a:lnTo>
                      <a:pt x="2" y="160"/>
                    </a:lnTo>
                    <a:lnTo>
                      <a:pt x="14" y="185"/>
                    </a:lnTo>
                    <a:lnTo>
                      <a:pt x="40" y="206"/>
                    </a:lnTo>
                    <a:close/>
                  </a:path>
                </a:pathLst>
              </a:custGeom>
              <a:solidFill>
                <a:srgbClr val="FFB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73" name="Freeform 62">
                <a:extLst>
                  <a:ext uri="{FF2B5EF4-FFF2-40B4-BE49-F238E27FC236}">
                    <a16:creationId xmlns:a16="http://schemas.microsoft.com/office/drawing/2014/main" xmlns="" id="{1891F454-C504-4BD2-A73A-9D59136DD93E}"/>
                  </a:ext>
                </a:extLst>
              </p:cNvPr>
              <p:cNvSpPr>
                <a:spLocks/>
              </p:cNvSpPr>
              <p:nvPr/>
            </p:nvSpPr>
            <p:spPr bwMode="auto">
              <a:xfrm>
                <a:off x="2705" y="526"/>
                <a:ext cx="56" cy="151"/>
              </a:xfrm>
              <a:custGeom>
                <a:avLst/>
                <a:gdLst>
                  <a:gd name="T0" fmla="*/ 3 w 112"/>
                  <a:gd name="T1" fmla="*/ 10 h 302"/>
                  <a:gd name="T2" fmla="*/ 3 w 112"/>
                  <a:gd name="T3" fmla="*/ 10 h 302"/>
                  <a:gd name="T4" fmla="*/ 3 w 112"/>
                  <a:gd name="T5" fmla="*/ 10 h 302"/>
                  <a:gd name="T6" fmla="*/ 3 w 112"/>
                  <a:gd name="T7" fmla="*/ 10 h 302"/>
                  <a:gd name="T8" fmla="*/ 3 w 112"/>
                  <a:gd name="T9" fmla="*/ 10 h 302"/>
                  <a:gd name="T10" fmla="*/ 4 w 112"/>
                  <a:gd name="T11" fmla="*/ 8 h 302"/>
                  <a:gd name="T12" fmla="*/ 4 w 112"/>
                  <a:gd name="T13" fmla="*/ 7 h 302"/>
                  <a:gd name="T14" fmla="*/ 3 w 112"/>
                  <a:gd name="T15" fmla="*/ 5 h 302"/>
                  <a:gd name="T16" fmla="*/ 3 w 112"/>
                  <a:gd name="T17" fmla="*/ 4 h 302"/>
                  <a:gd name="T18" fmla="*/ 2 w 112"/>
                  <a:gd name="T19" fmla="*/ 3 h 302"/>
                  <a:gd name="T20" fmla="*/ 2 w 112"/>
                  <a:gd name="T21" fmla="*/ 2 h 302"/>
                  <a:gd name="T22" fmla="*/ 1 w 112"/>
                  <a:gd name="T23" fmla="*/ 1 h 302"/>
                  <a:gd name="T24" fmla="*/ 0 w 112"/>
                  <a:gd name="T25" fmla="*/ 0 h 302"/>
                  <a:gd name="T26" fmla="*/ 1 w 112"/>
                  <a:gd name="T27" fmla="*/ 1 h 302"/>
                  <a:gd name="T28" fmla="*/ 2 w 112"/>
                  <a:gd name="T29" fmla="*/ 2 h 302"/>
                  <a:gd name="T30" fmla="*/ 3 w 112"/>
                  <a:gd name="T31" fmla="*/ 3 h 302"/>
                  <a:gd name="T32" fmla="*/ 3 w 112"/>
                  <a:gd name="T33" fmla="*/ 4 h 302"/>
                  <a:gd name="T34" fmla="*/ 4 w 112"/>
                  <a:gd name="T35" fmla="*/ 6 h 302"/>
                  <a:gd name="T36" fmla="*/ 4 w 112"/>
                  <a:gd name="T37" fmla="*/ 7 h 302"/>
                  <a:gd name="T38" fmla="*/ 4 w 112"/>
                  <a:gd name="T39" fmla="*/ 9 h 302"/>
                  <a:gd name="T40" fmla="*/ 3 w 112"/>
                  <a:gd name="T41" fmla="*/ 10 h 30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2" h="302">
                    <a:moveTo>
                      <a:pt x="88" y="302"/>
                    </a:moveTo>
                    <a:lnTo>
                      <a:pt x="87" y="302"/>
                    </a:lnTo>
                    <a:lnTo>
                      <a:pt x="86" y="299"/>
                    </a:lnTo>
                    <a:lnTo>
                      <a:pt x="84" y="296"/>
                    </a:lnTo>
                    <a:lnTo>
                      <a:pt x="83" y="295"/>
                    </a:lnTo>
                    <a:lnTo>
                      <a:pt x="97" y="248"/>
                    </a:lnTo>
                    <a:lnTo>
                      <a:pt x="99" y="203"/>
                    </a:lnTo>
                    <a:lnTo>
                      <a:pt x="91" y="160"/>
                    </a:lnTo>
                    <a:lnTo>
                      <a:pt x="78" y="120"/>
                    </a:lnTo>
                    <a:lnTo>
                      <a:pt x="60" y="84"/>
                    </a:lnTo>
                    <a:lnTo>
                      <a:pt x="39" y="52"/>
                    </a:lnTo>
                    <a:lnTo>
                      <a:pt x="18" y="23"/>
                    </a:lnTo>
                    <a:lnTo>
                      <a:pt x="0" y="0"/>
                    </a:lnTo>
                    <a:lnTo>
                      <a:pt x="23" y="13"/>
                    </a:lnTo>
                    <a:lnTo>
                      <a:pt x="47" y="39"/>
                    </a:lnTo>
                    <a:lnTo>
                      <a:pt x="71" y="78"/>
                    </a:lnTo>
                    <a:lnTo>
                      <a:pt x="91" y="122"/>
                    </a:lnTo>
                    <a:lnTo>
                      <a:pt x="106" y="171"/>
                    </a:lnTo>
                    <a:lnTo>
                      <a:pt x="112" y="219"/>
                    </a:lnTo>
                    <a:lnTo>
                      <a:pt x="107" y="264"/>
                    </a:lnTo>
                    <a:lnTo>
                      <a:pt x="88" y="30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74" name="Freeform 63">
                <a:extLst>
                  <a:ext uri="{FF2B5EF4-FFF2-40B4-BE49-F238E27FC236}">
                    <a16:creationId xmlns:a16="http://schemas.microsoft.com/office/drawing/2014/main" xmlns="" id="{DC1B9172-B05B-46AC-982D-4F724911FF36}"/>
                  </a:ext>
                </a:extLst>
              </p:cNvPr>
              <p:cNvSpPr>
                <a:spLocks/>
              </p:cNvSpPr>
              <p:nvPr/>
            </p:nvSpPr>
            <p:spPr bwMode="auto">
              <a:xfrm>
                <a:off x="2684" y="549"/>
                <a:ext cx="50" cy="11"/>
              </a:xfrm>
              <a:custGeom>
                <a:avLst/>
                <a:gdLst>
                  <a:gd name="T0" fmla="*/ 0 w 101"/>
                  <a:gd name="T1" fmla="*/ 0 h 23"/>
                  <a:gd name="T2" fmla="*/ 0 w 101"/>
                  <a:gd name="T3" fmla="*/ 0 h 23"/>
                  <a:gd name="T4" fmla="*/ 0 w 101"/>
                  <a:gd name="T5" fmla="*/ 0 h 23"/>
                  <a:gd name="T6" fmla="*/ 0 w 101"/>
                  <a:gd name="T7" fmla="*/ 0 h 23"/>
                  <a:gd name="T8" fmla="*/ 1 w 101"/>
                  <a:gd name="T9" fmla="*/ 0 h 23"/>
                  <a:gd name="T10" fmla="*/ 1 w 101"/>
                  <a:gd name="T11" fmla="*/ 0 h 23"/>
                  <a:gd name="T12" fmla="*/ 2 w 101"/>
                  <a:gd name="T13" fmla="*/ 0 h 23"/>
                  <a:gd name="T14" fmla="*/ 2 w 101"/>
                  <a:gd name="T15" fmla="*/ 0 h 23"/>
                  <a:gd name="T16" fmla="*/ 3 w 101"/>
                  <a:gd name="T17" fmla="*/ 0 h 23"/>
                  <a:gd name="T18" fmla="*/ 2 w 101"/>
                  <a:gd name="T19" fmla="*/ 0 h 23"/>
                  <a:gd name="T20" fmla="*/ 2 w 101"/>
                  <a:gd name="T21" fmla="*/ 0 h 23"/>
                  <a:gd name="T22" fmla="*/ 1 w 101"/>
                  <a:gd name="T23" fmla="*/ 0 h 23"/>
                  <a:gd name="T24" fmla="*/ 1 w 101"/>
                  <a:gd name="T25" fmla="*/ 0 h 23"/>
                  <a:gd name="T26" fmla="*/ 0 w 101"/>
                  <a:gd name="T27" fmla="*/ 0 h 23"/>
                  <a:gd name="T28" fmla="*/ 0 w 101"/>
                  <a:gd name="T29" fmla="*/ 0 h 23"/>
                  <a:gd name="T30" fmla="*/ 0 w 101"/>
                  <a:gd name="T31" fmla="*/ 0 h 23"/>
                  <a:gd name="T32" fmla="*/ 0 w 101"/>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1" h="23">
                    <a:moveTo>
                      <a:pt x="0" y="3"/>
                    </a:moveTo>
                    <a:lnTo>
                      <a:pt x="4" y="0"/>
                    </a:lnTo>
                    <a:lnTo>
                      <a:pt x="13" y="0"/>
                    </a:lnTo>
                    <a:lnTo>
                      <a:pt x="26" y="0"/>
                    </a:lnTo>
                    <a:lnTo>
                      <a:pt x="42" y="1"/>
                    </a:lnTo>
                    <a:lnTo>
                      <a:pt x="58" y="4"/>
                    </a:lnTo>
                    <a:lnTo>
                      <a:pt x="74" y="8"/>
                    </a:lnTo>
                    <a:lnTo>
                      <a:pt x="89" y="15"/>
                    </a:lnTo>
                    <a:lnTo>
                      <a:pt x="101" y="23"/>
                    </a:lnTo>
                    <a:lnTo>
                      <a:pt x="89" y="21"/>
                    </a:lnTo>
                    <a:lnTo>
                      <a:pt x="75" y="18"/>
                    </a:lnTo>
                    <a:lnTo>
                      <a:pt x="58" y="15"/>
                    </a:lnTo>
                    <a:lnTo>
                      <a:pt x="42" y="13"/>
                    </a:lnTo>
                    <a:lnTo>
                      <a:pt x="26" y="11"/>
                    </a:lnTo>
                    <a:lnTo>
                      <a:pt x="13" y="7"/>
                    </a:lnTo>
                    <a:lnTo>
                      <a:pt x="4" y="5"/>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75" name="Freeform 64">
                <a:extLst>
                  <a:ext uri="{FF2B5EF4-FFF2-40B4-BE49-F238E27FC236}">
                    <a16:creationId xmlns:a16="http://schemas.microsoft.com/office/drawing/2014/main" xmlns="" id="{4C20624C-F513-4D56-9EB9-0A79EA8EBCC3}"/>
                  </a:ext>
                </a:extLst>
              </p:cNvPr>
              <p:cNvSpPr>
                <a:spLocks/>
              </p:cNvSpPr>
              <p:nvPr/>
            </p:nvSpPr>
            <p:spPr bwMode="auto">
              <a:xfrm>
                <a:off x="2682" y="558"/>
                <a:ext cx="60" cy="15"/>
              </a:xfrm>
              <a:custGeom>
                <a:avLst/>
                <a:gdLst>
                  <a:gd name="T0" fmla="*/ 0 w 120"/>
                  <a:gd name="T1" fmla="*/ 0 h 31"/>
                  <a:gd name="T2" fmla="*/ 1 w 120"/>
                  <a:gd name="T3" fmla="*/ 0 h 31"/>
                  <a:gd name="T4" fmla="*/ 1 w 120"/>
                  <a:gd name="T5" fmla="*/ 0 h 31"/>
                  <a:gd name="T6" fmla="*/ 1 w 120"/>
                  <a:gd name="T7" fmla="*/ 0 h 31"/>
                  <a:gd name="T8" fmla="*/ 2 w 120"/>
                  <a:gd name="T9" fmla="*/ 0 h 31"/>
                  <a:gd name="T10" fmla="*/ 3 w 120"/>
                  <a:gd name="T11" fmla="*/ 0 h 31"/>
                  <a:gd name="T12" fmla="*/ 3 w 120"/>
                  <a:gd name="T13" fmla="*/ 0 h 31"/>
                  <a:gd name="T14" fmla="*/ 4 w 120"/>
                  <a:gd name="T15" fmla="*/ 0 h 31"/>
                  <a:gd name="T16" fmla="*/ 4 w 120"/>
                  <a:gd name="T17" fmla="*/ 0 h 31"/>
                  <a:gd name="T18" fmla="*/ 4 w 120"/>
                  <a:gd name="T19" fmla="*/ 0 h 31"/>
                  <a:gd name="T20" fmla="*/ 3 w 120"/>
                  <a:gd name="T21" fmla="*/ 0 h 31"/>
                  <a:gd name="T22" fmla="*/ 3 w 120"/>
                  <a:gd name="T23" fmla="*/ 0 h 31"/>
                  <a:gd name="T24" fmla="*/ 2 w 120"/>
                  <a:gd name="T25" fmla="*/ 0 h 31"/>
                  <a:gd name="T26" fmla="*/ 2 w 120"/>
                  <a:gd name="T27" fmla="*/ 0 h 31"/>
                  <a:gd name="T28" fmla="*/ 1 w 120"/>
                  <a:gd name="T29" fmla="*/ 0 h 31"/>
                  <a:gd name="T30" fmla="*/ 1 w 120"/>
                  <a:gd name="T31" fmla="*/ 0 h 31"/>
                  <a:gd name="T32" fmla="*/ 0 w 120"/>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0" h="31">
                    <a:moveTo>
                      <a:pt x="0" y="3"/>
                    </a:moveTo>
                    <a:lnTo>
                      <a:pt x="5" y="1"/>
                    </a:lnTo>
                    <a:lnTo>
                      <a:pt x="15" y="0"/>
                    </a:lnTo>
                    <a:lnTo>
                      <a:pt x="31" y="1"/>
                    </a:lnTo>
                    <a:lnTo>
                      <a:pt x="51" y="4"/>
                    </a:lnTo>
                    <a:lnTo>
                      <a:pt x="70" y="9"/>
                    </a:lnTo>
                    <a:lnTo>
                      <a:pt x="90" y="16"/>
                    </a:lnTo>
                    <a:lnTo>
                      <a:pt x="107" y="23"/>
                    </a:lnTo>
                    <a:lnTo>
                      <a:pt x="120" y="31"/>
                    </a:lnTo>
                    <a:lnTo>
                      <a:pt x="110" y="28"/>
                    </a:lnTo>
                    <a:lnTo>
                      <a:pt x="94" y="25"/>
                    </a:lnTo>
                    <a:lnTo>
                      <a:pt x="75" y="23"/>
                    </a:lnTo>
                    <a:lnTo>
                      <a:pt x="54" y="18"/>
                    </a:lnTo>
                    <a:lnTo>
                      <a:pt x="33" y="15"/>
                    </a:lnTo>
                    <a:lnTo>
                      <a:pt x="16" y="11"/>
                    </a:lnTo>
                    <a:lnTo>
                      <a:pt x="5" y="7"/>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76" name="Freeform 65">
                <a:extLst>
                  <a:ext uri="{FF2B5EF4-FFF2-40B4-BE49-F238E27FC236}">
                    <a16:creationId xmlns:a16="http://schemas.microsoft.com/office/drawing/2014/main" xmlns="" id="{A68383D9-75AA-4A9D-AA40-1794F290637E}"/>
                  </a:ext>
                </a:extLst>
              </p:cNvPr>
              <p:cNvSpPr>
                <a:spLocks/>
              </p:cNvSpPr>
              <p:nvPr/>
            </p:nvSpPr>
            <p:spPr bwMode="auto">
              <a:xfrm>
                <a:off x="2690" y="583"/>
                <a:ext cx="62" cy="12"/>
              </a:xfrm>
              <a:custGeom>
                <a:avLst/>
                <a:gdLst>
                  <a:gd name="T0" fmla="*/ 0 w 124"/>
                  <a:gd name="T1" fmla="*/ 0 h 25"/>
                  <a:gd name="T2" fmla="*/ 1 w 124"/>
                  <a:gd name="T3" fmla="*/ 0 h 25"/>
                  <a:gd name="T4" fmla="*/ 1 w 124"/>
                  <a:gd name="T5" fmla="*/ 0 h 25"/>
                  <a:gd name="T6" fmla="*/ 2 w 124"/>
                  <a:gd name="T7" fmla="*/ 0 h 25"/>
                  <a:gd name="T8" fmla="*/ 2 w 124"/>
                  <a:gd name="T9" fmla="*/ 0 h 25"/>
                  <a:gd name="T10" fmla="*/ 3 w 124"/>
                  <a:gd name="T11" fmla="*/ 0 h 25"/>
                  <a:gd name="T12" fmla="*/ 4 w 124"/>
                  <a:gd name="T13" fmla="*/ 0 h 25"/>
                  <a:gd name="T14" fmla="*/ 4 w 124"/>
                  <a:gd name="T15" fmla="*/ 0 h 25"/>
                  <a:gd name="T16" fmla="*/ 4 w 124"/>
                  <a:gd name="T17" fmla="*/ 0 h 25"/>
                  <a:gd name="T18" fmla="*/ 4 w 124"/>
                  <a:gd name="T19" fmla="*/ 0 h 25"/>
                  <a:gd name="T20" fmla="*/ 4 w 124"/>
                  <a:gd name="T21" fmla="*/ 0 h 25"/>
                  <a:gd name="T22" fmla="*/ 3 w 124"/>
                  <a:gd name="T23" fmla="*/ 0 h 25"/>
                  <a:gd name="T24" fmla="*/ 2 w 124"/>
                  <a:gd name="T25" fmla="*/ 0 h 25"/>
                  <a:gd name="T26" fmla="*/ 2 w 124"/>
                  <a:gd name="T27" fmla="*/ 0 h 25"/>
                  <a:gd name="T28" fmla="*/ 1 w 124"/>
                  <a:gd name="T29" fmla="*/ 0 h 25"/>
                  <a:gd name="T30" fmla="*/ 1 w 124"/>
                  <a:gd name="T31" fmla="*/ 0 h 25"/>
                  <a:gd name="T32" fmla="*/ 0 w 124"/>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4" h="25">
                    <a:moveTo>
                      <a:pt x="0" y="5"/>
                    </a:moveTo>
                    <a:lnTo>
                      <a:pt x="5" y="2"/>
                    </a:lnTo>
                    <a:lnTo>
                      <a:pt x="17" y="0"/>
                    </a:lnTo>
                    <a:lnTo>
                      <a:pt x="34" y="0"/>
                    </a:lnTo>
                    <a:lnTo>
                      <a:pt x="55" y="3"/>
                    </a:lnTo>
                    <a:lnTo>
                      <a:pt x="76" y="6"/>
                    </a:lnTo>
                    <a:lnTo>
                      <a:pt x="97" y="11"/>
                    </a:lnTo>
                    <a:lnTo>
                      <a:pt x="113" y="17"/>
                    </a:lnTo>
                    <a:lnTo>
                      <a:pt x="124" y="25"/>
                    </a:lnTo>
                    <a:lnTo>
                      <a:pt x="115" y="23"/>
                    </a:lnTo>
                    <a:lnTo>
                      <a:pt x="99" y="22"/>
                    </a:lnTo>
                    <a:lnTo>
                      <a:pt x="78" y="20"/>
                    </a:lnTo>
                    <a:lnTo>
                      <a:pt x="56" y="18"/>
                    </a:lnTo>
                    <a:lnTo>
                      <a:pt x="36" y="14"/>
                    </a:lnTo>
                    <a:lnTo>
                      <a:pt x="17" y="11"/>
                    </a:lnTo>
                    <a:lnTo>
                      <a:pt x="5" y="8"/>
                    </a:lnTo>
                    <a:lnTo>
                      <a:pt x="0" y="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77" name="Freeform 66">
                <a:extLst>
                  <a:ext uri="{FF2B5EF4-FFF2-40B4-BE49-F238E27FC236}">
                    <a16:creationId xmlns:a16="http://schemas.microsoft.com/office/drawing/2014/main" xmlns="" id="{DBF3A4D9-0C86-4E0B-9C74-21CC9646C11F}"/>
                  </a:ext>
                </a:extLst>
              </p:cNvPr>
              <p:cNvSpPr>
                <a:spLocks/>
              </p:cNvSpPr>
              <p:nvPr/>
            </p:nvSpPr>
            <p:spPr bwMode="auto">
              <a:xfrm>
                <a:off x="2700" y="599"/>
                <a:ext cx="56" cy="10"/>
              </a:xfrm>
              <a:custGeom>
                <a:avLst/>
                <a:gdLst>
                  <a:gd name="T0" fmla="*/ 0 w 112"/>
                  <a:gd name="T1" fmla="*/ 1 h 19"/>
                  <a:gd name="T2" fmla="*/ 1 w 112"/>
                  <a:gd name="T3" fmla="*/ 1 h 19"/>
                  <a:gd name="T4" fmla="*/ 1 w 112"/>
                  <a:gd name="T5" fmla="*/ 0 h 19"/>
                  <a:gd name="T6" fmla="*/ 1 w 112"/>
                  <a:gd name="T7" fmla="*/ 0 h 19"/>
                  <a:gd name="T8" fmla="*/ 2 w 112"/>
                  <a:gd name="T9" fmla="*/ 1 h 19"/>
                  <a:gd name="T10" fmla="*/ 3 w 112"/>
                  <a:gd name="T11" fmla="*/ 1 h 19"/>
                  <a:gd name="T12" fmla="*/ 3 w 112"/>
                  <a:gd name="T13" fmla="*/ 1 h 19"/>
                  <a:gd name="T14" fmla="*/ 4 w 112"/>
                  <a:gd name="T15" fmla="*/ 1 h 19"/>
                  <a:gd name="T16" fmla="*/ 4 w 112"/>
                  <a:gd name="T17" fmla="*/ 1 h 19"/>
                  <a:gd name="T18" fmla="*/ 4 w 112"/>
                  <a:gd name="T19" fmla="*/ 1 h 19"/>
                  <a:gd name="T20" fmla="*/ 3 w 112"/>
                  <a:gd name="T21" fmla="*/ 1 h 19"/>
                  <a:gd name="T22" fmla="*/ 3 w 112"/>
                  <a:gd name="T23" fmla="*/ 1 h 19"/>
                  <a:gd name="T24" fmla="*/ 2 w 112"/>
                  <a:gd name="T25" fmla="*/ 1 h 19"/>
                  <a:gd name="T26" fmla="*/ 1 w 112"/>
                  <a:gd name="T27" fmla="*/ 1 h 19"/>
                  <a:gd name="T28" fmla="*/ 1 w 112"/>
                  <a:gd name="T29" fmla="*/ 1 h 19"/>
                  <a:gd name="T30" fmla="*/ 1 w 112"/>
                  <a:gd name="T31" fmla="*/ 1 h 19"/>
                  <a:gd name="T32" fmla="*/ 0 w 112"/>
                  <a:gd name="T33" fmla="*/ 1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2" h="19">
                    <a:moveTo>
                      <a:pt x="0" y="3"/>
                    </a:moveTo>
                    <a:lnTo>
                      <a:pt x="4" y="1"/>
                    </a:lnTo>
                    <a:lnTo>
                      <a:pt x="15" y="0"/>
                    </a:lnTo>
                    <a:lnTo>
                      <a:pt x="32" y="0"/>
                    </a:lnTo>
                    <a:lnTo>
                      <a:pt x="51" y="2"/>
                    </a:lnTo>
                    <a:lnTo>
                      <a:pt x="71" y="4"/>
                    </a:lnTo>
                    <a:lnTo>
                      <a:pt x="89" y="8"/>
                    </a:lnTo>
                    <a:lnTo>
                      <a:pt x="103" y="13"/>
                    </a:lnTo>
                    <a:lnTo>
                      <a:pt x="112" y="19"/>
                    </a:lnTo>
                    <a:lnTo>
                      <a:pt x="102" y="18"/>
                    </a:lnTo>
                    <a:lnTo>
                      <a:pt x="87" y="17"/>
                    </a:lnTo>
                    <a:lnTo>
                      <a:pt x="68" y="16"/>
                    </a:lnTo>
                    <a:lnTo>
                      <a:pt x="49" y="15"/>
                    </a:lnTo>
                    <a:lnTo>
                      <a:pt x="30" y="12"/>
                    </a:lnTo>
                    <a:lnTo>
                      <a:pt x="14" y="10"/>
                    </a:lnTo>
                    <a:lnTo>
                      <a:pt x="4" y="8"/>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78" name="Freeform 67">
                <a:extLst>
                  <a:ext uri="{FF2B5EF4-FFF2-40B4-BE49-F238E27FC236}">
                    <a16:creationId xmlns:a16="http://schemas.microsoft.com/office/drawing/2014/main" xmlns="" id="{C590659B-506F-4DCA-8B9E-D13384B51A0F}"/>
                  </a:ext>
                </a:extLst>
              </p:cNvPr>
              <p:cNvSpPr>
                <a:spLocks/>
              </p:cNvSpPr>
              <p:nvPr/>
            </p:nvSpPr>
            <p:spPr bwMode="auto">
              <a:xfrm>
                <a:off x="2712" y="626"/>
                <a:ext cx="47" cy="7"/>
              </a:xfrm>
              <a:custGeom>
                <a:avLst/>
                <a:gdLst>
                  <a:gd name="T0" fmla="*/ 0 w 94"/>
                  <a:gd name="T1" fmla="*/ 0 h 15"/>
                  <a:gd name="T2" fmla="*/ 1 w 94"/>
                  <a:gd name="T3" fmla="*/ 0 h 15"/>
                  <a:gd name="T4" fmla="*/ 1 w 94"/>
                  <a:gd name="T5" fmla="*/ 0 h 15"/>
                  <a:gd name="T6" fmla="*/ 1 w 94"/>
                  <a:gd name="T7" fmla="*/ 0 h 15"/>
                  <a:gd name="T8" fmla="*/ 2 w 94"/>
                  <a:gd name="T9" fmla="*/ 0 h 15"/>
                  <a:gd name="T10" fmla="*/ 2 w 94"/>
                  <a:gd name="T11" fmla="*/ 0 h 15"/>
                  <a:gd name="T12" fmla="*/ 3 w 94"/>
                  <a:gd name="T13" fmla="*/ 0 h 15"/>
                  <a:gd name="T14" fmla="*/ 3 w 94"/>
                  <a:gd name="T15" fmla="*/ 0 h 15"/>
                  <a:gd name="T16" fmla="*/ 3 w 94"/>
                  <a:gd name="T17" fmla="*/ 0 h 15"/>
                  <a:gd name="T18" fmla="*/ 3 w 94"/>
                  <a:gd name="T19" fmla="*/ 0 h 15"/>
                  <a:gd name="T20" fmla="*/ 3 w 94"/>
                  <a:gd name="T21" fmla="*/ 0 h 15"/>
                  <a:gd name="T22" fmla="*/ 2 w 94"/>
                  <a:gd name="T23" fmla="*/ 0 h 15"/>
                  <a:gd name="T24" fmla="*/ 2 w 94"/>
                  <a:gd name="T25" fmla="*/ 0 h 15"/>
                  <a:gd name="T26" fmla="*/ 1 w 94"/>
                  <a:gd name="T27" fmla="*/ 0 h 15"/>
                  <a:gd name="T28" fmla="*/ 1 w 94"/>
                  <a:gd name="T29" fmla="*/ 0 h 15"/>
                  <a:gd name="T30" fmla="*/ 1 w 94"/>
                  <a:gd name="T31" fmla="*/ 0 h 15"/>
                  <a:gd name="T32" fmla="*/ 0 w 94"/>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4" h="15">
                    <a:moveTo>
                      <a:pt x="0" y="9"/>
                    </a:moveTo>
                    <a:lnTo>
                      <a:pt x="3" y="5"/>
                    </a:lnTo>
                    <a:lnTo>
                      <a:pt x="11" y="3"/>
                    </a:lnTo>
                    <a:lnTo>
                      <a:pt x="24" y="1"/>
                    </a:lnTo>
                    <a:lnTo>
                      <a:pt x="38" y="0"/>
                    </a:lnTo>
                    <a:lnTo>
                      <a:pt x="54" y="1"/>
                    </a:lnTo>
                    <a:lnTo>
                      <a:pt x="69" y="3"/>
                    </a:lnTo>
                    <a:lnTo>
                      <a:pt x="83" y="8"/>
                    </a:lnTo>
                    <a:lnTo>
                      <a:pt x="94" y="15"/>
                    </a:lnTo>
                    <a:lnTo>
                      <a:pt x="85" y="13"/>
                    </a:lnTo>
                    <a:lnTo>
                      <a:pt x="71" y="13"/>
                    </a:lnTo>
                    <a:lnTo>
                      <a:pt x="55" y="13"/>
                    </a:lnTo>
                    <a:lnTo>
                      <a:pt x="39" y="13"/>
                    </a:lnTo>
                    <a:lnTo>
                      <a:pt x="24" y="13"/>
                    </a:lnTo>
                    <a:lnTo>
                      <a:pt x="11" y="13"/>
                    </a:lnTo>
                    <a:lnTo>
                      <a:pt x="3" y="11"/>
                    </a:lnTo>
                    <a:lnTo>
                      <a:pt x="0" y="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79" name="Freeform 68">
                <a:extLst>
                  <a:ext uri="{FF2B5EF4-FFF2-40B4-BE49-F238E27FC236}">
                    <a16:creationId xmlns:a16="http://schemas.microsoft.com/office/drawing/2014/main" xmlns="" id="{51821E0A-1D2E-4569-9813-9B615C6F3391}"/>
                  </a:ext>
                </a:extLst>
              </p:cNvPr>
              <p:cNvSpPr>
                <a:spLocks/>
              </p:cNvSpPr>
              <p:nvPr/>
            </p:nvSpPr>
            <p:spPr bwMode="auto">
              <a:xfrm>
                <a:off x="2730" y="664"/>
                <a:ext cx="23" cy="9"/>
              </a:xfrm>
              <a:custGeom>
                <a:avLst/>
                <a:gdLst>
                  <a:gd name="T0" fmla="*/ 0 w 46"/>
                  <a:gd name="T1" fmla="*/ 1 h 18"/>
                  <a:gd name="T2" fmla="*/ 1 w 46"/>
                  <a:gd name="T3" fmla="*/ 1 h 18"/>
                  <a:gd name="T4" fmla="*/ 1 w 46"/>
                  <a:gd name="T5" fmla="*/ 1 h 18"/>
                  <a:gd name="T6" fmla="*/ 1 w 46"/>
                  <a:gd name="T7" fmla="*/ 1 h 18"/>
                  <a:gd name="T8" fmla="*/ 1 w 46"/>
                  <a:gd name="T9" fmla="*/ 1 h 18"/>
                  <a:gd name="T10" fmla="*/ 1 w 46"/>
                  <a:gd name="T11" fmla="*/ 1 h 18"/>
                  <a:gd name="T12" fmla="*/ 2 w 46"/>
                  <a:gd name="T13" fmla="*/ 0 h 18"/>
                  <a:gd name="T14" fmla="*/ 2 w 46"/>
                  <a:gd name="T15" fmla="*/ 1 h 18"/>
                  <a:gd name="T16" fmla="*/ 2 w 46"/>
                  <a:gd name="T17" fmla="*/ 1 h 18"/>
                  <a:gd name="T18" fmla="*/ 2 w 46"/>
                  <a:gd name="T19" fmla="*/ 1 h 18"/>
                  <a:gd name="T20" fmla="*/ 2 w 46"/>
                  <a:gd name="T21" fmla="*/ 1 h 18"/>
                  <a:gd name="T22" fmla="*/ 1 w 46"/>
                  <a:gd name="T23" fmla="*/ 1 h 18"/>
                  <a:gd name="T24" fmla="*/ 1 w 46"/>
                  <a:gd name="T25" fmla="*/ 1 h 18"/>
                  <a:gd name="T26" fmla="*/ 1 w 46"/>
                  <a:gd name="T27" fmla="*/ 1 h 18"/>
                  <a:gd name="T28" fmla="*/ 1 w 46"/>
                  <a:gd name="T29" fmla="*/ 1 h 18"/>
                  <a:gd name="T30" fmla="*/ 1 w 46"/>
                  <a:gd name="T31" fmla="*/ 1 h 18"/>
                  <a:gd name="T32" fmla="*/ 0 w 4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18">
                    <a:moveTo>
                      <a:pt x="0" y="16"/>
                    </a:moveTo>
                    <a:lnTo>
                      <a:pt x="1" y="12"/>
                    </a:lnTo>
                    <a:lnTo>
                      <a:pt x="6" y="9"/>
                    </a:lnTo>
                    <a:lnTo>
                      <a:pt x="12" y="5"/>
                    </a:lnTo>
                    <a:lnTo>
                      <a:pt x="20" y="3"/>
                    </a:lnTo>
                    <a:lnTo>
                      <a:pt x="28" y="1"/>
                    </a:lnTo>
                    <a:lnTo>
                      <a:pt x="36" y="0"/>
                    </a:lnTo>
                    <a:lnTo>
                      <a:pt x="42" y="2"/>
                    </a:lnTo>
                    <a:lnTo>
                      <a:pt x="46" y="5"/>
                    </a:lnTo>
                    <a:lnTo>
                      <a:pt x="39" y="4"/>
                    </a:lnTo>
                    <a:lnTo>
                      <a:pt x="33" y="5"/>
                    </a:lnTo>
                    <a:lnTo>
                      <a:pt x="25" y="9"/>
                    </a:lnTo>
                    <a:lnTo>
                      <a:pt x="16" y="12"/>
                    </a:lnTo>
                    <a:lnTo>
                      <a:pt x="11" y="16"/>
                    </a:lnTo>
                    <a:lnTo>
                      <a:pt x="5" y="18"/>
                    </a:lnTo>
                    <a:lnTo>
                      <a:pt x="1" y="18"/>
                    </a:lnTo>
                    <a:lnTo>
                      <a:pt x="0" y="1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80" name="Freeform 69">
                <a:extLst>
                  <a:ext uri="{FF2B5EF4-FFF2-40B4-BE49-F238E27FC236}">
                    <a16:creationId xmlns:a16="http://schemas.microsoft.com/office/drawing/2014/main" xmlns="" id="{88ED326B-5741-4C44-A5F7-3EE1C9A34BA4}"/>
                  </a:ext>
                </a:extLst>
              </p:cNvPr>
              <p:cNvSpPr>
                <a:spLocks/>
              </p:cNvSpPr>
              <p:nvPr/>
            </p:nvSpPr>
            <p:spPr bwMode="auto">
              <a:xfrm>
                <a:off x="2681" y="534"/>
                <a:ext cx="42" cy="11"/>
              </a:xfrm>
              <a:custGeom>
                <a:avLst/>
                <a:gdLst>
                  <a:gd name="T0" fmla="*/ 0 w 86"/>
                  <a:gd name="T1" fmla="*/ 0 h 23"/>
                  <a:gd name="T2" fmla="*/ 0 w 86"/>
                  <a:gd name="T3" fmla="*/ 0 h 23"/>
                  <a:gd name="T4" fmla="*/ 0 w 86"/>
                  <a:gd name="T5" fmla="*/ 0 h 23"/>
                  <a:gd name="T6" fmla="*/ 0 w 86"/>
                  <a:gd name="T7" fmla="*/ 0 h 23"/>
                  <a:gd name="T8" fmla="*/ 1 w 86"/>
                  <a:gd name="T9" fmla="*/ 0 h 23"/>
                  <a:gd name="T10" fmla="*/ 1 w 86"/>
                  <a:gd name="T11" fmla="*/ 0 h 23"/>
                  <a:gd name="T12" fmla="*/ 1 w 86"/>
                  <a:gd name="T13" fmla="*/ 0 h 23"/>
                  <a:gd name="T14" fmla="*/ 2 w 86"/>
                  <a:gd name="T15" fmla="*/ 0 h 23"/>
                  <a:gd name="T16" fmla="*/ 2 w 86"/>
                  <a:gd name="T17" fmla="*/ 0 h 23"/>
                  <a:gd name="T18" fmla="*/ 2 w 86"/>
                  <a:gd name="T19" fmla="*/ 0 h 23"/>
                  <a:gd name="T20" fmla="*/ 1 w 86"/>
                  <a:gd name="T21" fmla="*/ 0 h 23"/>
                  <a:gd name="T22" fmla="*/ 1 w 86"/>
                  <a:gd name="T23" fmla="*/ 0 h 23"/>
                  <a:gd name="T24" fmla="*/ 1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6" h="23">
                    <a:moveTo>
                      <a:pt x="0" y="4"/>
                    </a:moveTo>
                    <a:lnTo>
                      <a:pt x="4" y="1"/>
                    </a:lnTo>
                    <a:lnTo>
                      <a:pt x="11" y="0"/>
                    </a:lnTo>
                    <a:lnTo>
                      <a:pt x="21" y="0"/>
                    </a:lnTo>
                    <a:lnTo>
                      <a:pt x="35" y="1"/>
                    </a:lnTo>
                    <a:lnTo>
                      <a:pt x="49" y="4"/>
                    </a:lnTo>
                    <a:lnTo>
                      <a:pt x="63" y="8"/>
                    </a:lnTo>
                    <a:lnTo>
                      <a:pt x="75" y="15"/>
                    </a:lnTo>
                    <a:lnTo>
                      <a:pt x="86" y="23"/>
                    </a:lnTo>
                    <a:lnTo>
                      <a:pt x="75" y="21"/>
                    </a:lnTo>
                    <a:lnTo>
                      <a:pt x="63" y="19"/>
                    </a:lnTo>
                    <a:lnTo>
                      <a:pt x="49" y="16"/>
                    </a:lnTo>
                    <a:lnTo>
                      <a:pt x="35" y="13"/>
                    </a:lnTo>
                    <a:lnTo>
                      <a:pt x="21" y="11"/>
                    </a:lnTo>
                    <a:lnTo>
                      <a:pt x="11" y="8"/>
                    </a:lnTo>
                    <a:lnTo>
                      <a:pt x="3" y="6"/>
                    </a:lnTo>
                    <a:lnTo>
                      <a:pt x="0"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81" name="Freeform 70">
                <a:extLst>
                  <a:ext uri="{FF2B5EF4-FFF2-40B4-BE49-F238E27FC236}">
                    <a16:creationId xmlns:a16="http://schemas.microsoft.com/office/drawing/2014/main" xmlns="" id="{1028036B-D047-49A8-83B5-FA13A6C8C791}"/>
                  </a:ext>
                </a:extLst>
              </p:cNvPr>
              <p:cNvSpPr>
                <a:spLocks/>
              </p:cNvSpPr>
              <p:nvPr/>
            </p:nvSpPr>
            <p:spPr bwMode="auto">
              <a:xfrm>
                <a:off x="2686" y="571"/>
                <a:ext cx="61" cy="12"/>
              </a:xfrm>
              <a:custGeom>
                <a:avLst/>
                <a:gdLst>
                  <a:gd name="T0" fmla="*/ 0 w 121"/>
                  <a:gd name="T1" fmla="*/ 1 h 24"/>
                  <a:gd name="T2" fmla="*/ 1 w 121"/>
                  <a:gd name="T3" fmla="*/ 1 h 24"/>
                  <a:gd name="T4" fmla="*/ 1 w 121"/>
                  <a:gd name="T5" fmla="*/ 0 h 24"/>
                  <a:gd name="T6" fmla="*/ 2 w 121"/>
                  <a:gd name="T7" fmla="*/ 0 h 24"/>
                  <a:gd name="T8" fmla="*/ 2 w 121"/>
                  <a:gd name="T9" fmla="*/ 1 h 24"/>
                  <a:gd name="T10" fmla="*/ 3 w 121"/>
                  <a:gd name="T11" fmla="*/ 1 h 24"/>
                  <a:gd name="T12" fmla="*/ 3 w 121"/>
                  <a:gd name="T13" fmla="*/ 1 h 24"/>
                  <a:gd name="T14" fmla="*/ 4 w 121"/>
                  <a:gd name="T15" fmla="*/ 1 h 24"/>
                  <a:gd name="T16" fmla="*/ 4 w 121"/>
                  <a:gd name="T17" fmla="*/ 1 h 24"/>
                  <a:gd name="T18" fmla="*/ 4 w 121"/>
                  <a:gd name="T19" fmla="*/ 1 h 24"/>
                  <a:gd name="T20" fmla="*/ 3 w 121"/>
                  <a:gd name="T21" fmla="*/ 1 h 24"/>
                  <a:gd name="T22" fmla="*/ 3 w 121"/>
                  <a:gd name="T23" fmla="*/ 1 h 24"/>
                  <a:gd name="T24" fmla="*/ 2 w 121"/>
                  <a:gd name="T25" fmla="*/ 1 h 24"/>
                  <a:gd name="T26" fmla="*/ 2 w 121"/>
                  <a:gd name="T27" fmla="*/ 1 h 24"/>
                  <a:gd name="T28" fmla="*/ 1 w 121"/>
                  <a:gd name="T29" fmla="*/ 1 h 24"/>
                  <a:gd name="T30" fmla="*/ 1 w 121"/>
                  <a:gd name="T31" fmla="*/ 1 h 24"/>
                  <a:gd name="T32" fmla="*/ 0 w 121"/>
                  <a:gd name="T33" fmla="*/ 1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1" h="24">
                    <a:moveTo>
                      <a:pt x="0" y="5"/>
                    </a:moveTo>
                    <a:lnTo>
                      <a:pt x="5" y="1"/>
                    </a:lnTo>
                    <a:lnTo>
                      <a:pt x="17" y="0"/>
                    </a:lnTo>
                    <a:lnTo>
                      <a:pt x="33" y="0"/>
                    </a:lnTo>
                    <a:lnTo>
                      <a:pt x="54" y="2"/>
                    </a:lnTo>
                    <a:lnTo>
                      <a:pt x="74" y="6"/>
                    </a:lnTo>
                    <a:lnTo>
                      <a:pt x="93" y="11"/>
                    </a:lnTo>
                    <a:lnTo>
                      <a:pt x="109" y="16"/>
                    </a:lnTo>
                    <a:lnTo>
                      <a:pt x="121" y="24"/>
                    </a:lnTo>
                    <a:lnTo>
                      <a:pt x="112" y="23"/>
                    </a:lnTo>
                    <a:lnTo>
                      <a:pt x="96" y="22"/>
                    </a:lnTo>
                    <a:lnTo>
                      <a:pt x="76" y="20"/>
                    </a:lnTo>
                    <a:lnTo>
                      <a:pt x="55" y="17"/>
                    </a:lnTo>
                    <a:lnTo>
                      <a:pt x="35" y="14"/>
                    </a:lnTo>
                    <a:lnTo>
                      <a:pt x="16" y="11"/>
                    </a:lnTo>
                    <a:lnTo>
                      <a:pt x="5" y="8"/>
                    </a:lnTo>
                    <a:lnTo>
                      <a:pt x="0" y="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82" name="Freeform 71">
                <a:extLst>
                  <a:ext uri="{FF2B5EF4-FFF2-40B4-BE49-F238E27FC236}">
                    <a16:creationId xmlns:a16="http://schemas.microsoft.com/office/drawing/2014/main" xmlns="" id="{48CA7193-E76C-48E5-9907-09B9B219D28C}"/>
                  </a:ext>
                </a:extLst>
              </p:cNvPr>
              <p:cNvSpPr>
                <a:spLocks/>
              </p:cNvSpPr>
              <p:nvPr/>
            </p:nvSpPr>
            <p:spPr bwMode="auto">
              <a:xfrm>
                <a:off x="2703" y="615"/>
                <a:ext cx="55" cy="7"/>
              </a:xfrm>
              <a:custGeom>
                <a:avLst/>
                <a:gdLst>
                  <a:gd name="T0" fmla="*/ 0 w 110"/>
                  <a:gd name="T1" fmla="*/ 1 h 14"/>
                  <a:gd name="T2" fmla="*/ 1 w 110"/>
                  <a:gd name="T3" fmla="*/ 1 h 14"/>
                  <a:gd name="T4" fmla="*/ 1 w 110"/>
                  <a:gd name="T5" fmla="*/ 1 h 14"/>
                  <a:gd name="T6" fmla="*/ 1 w 110"/>
                  <a:gd name="T7" fmla="*/ 1 h 14"/>
                  <a:gd name="T8" fmla="*/ 2 w 110"/>
                  <a:gd name="T9" fmla="*/ 0 h 14"/>
                  <a:gd name="T10" fmla="*/ 3 w 110"/>
                  <a:gd name="T11" fmla="*/ 0 h 14"/>
                  <a:gd name="T12" fmla="*/ 3 w 110"/>
                  <a:gd name="T13" fmla="*/ 1 h 14"/>
                  <a:gd name="T14" fmla="*/ 4 w 110"/>
                  <a:gd name="T15" fmla="*/ 1 h 14"/>
                  <a:gd name="T16" fmla="*/ 4 w 110"/>
                  <a:gd name="T17" fmla="*/ 1 h 14"/>
                  <a:gd name="T18" fmla="*/ 4 w 110"/>
                  <a:gd name="T19" fmla="*/ 1 h 14"/>
                  <a:gd name="T20" fmla="*/ 3 w 110"/>
                  <a:gd name="T21" fmla="*/ 1 h 14"/>
                  <a:gd name="T22" fmla="*/ 3 w 110"/>
                  <a:gd name="T23" fmla="*/ 1 h 14"/>
                  <a:gd name="T24" fmla="*/ 2 w 110"/>
                  <a:gd name="T25" fmla="*/ 1 h 14"/>
                  <a:gd name="T26" fmla="*/ 1 w 110"/>
                  <a:gd name="T27" fmla="*/ 1 h 14"/>
                  <a:gd name="T28" fmla="*/ 1 w 110"/>
                  <a:gd name="T29" fmla="*/ 1 h 14"/>
                  <a:gd name="T30" fmla="*/ 1 w 110"/>
                  <a:gd name="T31" fmla="*/ 1 h 14"/>
                  <a:gd name="T32" fmla="*/ 0 w 110"/>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0" h="14">
                    <a:moveTo>
                      <a:pt x="0" y="9"/>
                    </a:moveTo>
                    <a:lnTo>
                      <a:pt x="5" y="6"/>
                    </a:lnTo>
                    <a:lnTo>
                      <a:pt x="14" y="3"/>
                    </a:lnTo>
                    <a:lnTo>
                      <a:pt x="29" y="1"/>
                    </a:lnTo>
                    <a:lnTo>
                      <a:pt x="46" y="0"/>
                    </a:lnTo>
                    <a:lnTo>
                      <a:pt x="65" y="0"/>
                    </a:lnTo>
                    <a:lnTo>
                      <a:pt x="82" y="2"/>
                    </a:lnTo>
                    <a:lnTo>
                      <a:pt x="98" y="7"/>
                    </a:lnTo>
                    <a:lnTo>
                      <a:pt x="110" y="14"/>
                    </a:lnTo>
                    <a:lnTo>
                      <a:pt x="99" y="12"/>
                    </a:lnTo>
                    <a:lnTo>
                      <a:pt x="84" y="12"/>
                    </a:lnTo>
                    <a:lnTo>
                      <a:pt x="66" y="14"/>
                    </a:lnTo>
                    <a:lnTo>
                      <a:pt x="48" y="14"/>
                    </a:lnTo>
                    <a:lnTo>
                      <a:pt x="30" y="14"/>
                    </a:lnTo>
                    <a:lnTo>
                      <a:pt x="14" y="14"/>
                    </a:lnTo>
                    <a:lnTo>
                      <a:pt x="4" y="11"/>
                    </a:lnTo>
                    <a:lnTo>
                      <a:pt x="0" y="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83" name="Freeform 72">
                <a:extLst>
                  <a:ext uri="{FF2B5EF4-FFF2-40B4-BE49-F238E27FC236}">
                    <a16:creationId xmlns:a16="http://schemas.microsoft.com/office/drawing/2014/main" xmlns="" id="{C6F228DD-A09A-4D03-B92E-B4F7B1FE3855}"/>
                  </a:ext>
                </a:extLst>
              </p:cNvPr>
              <p:cNvSpPr>
                <a:spLocks/>
              </p:cNvSpPr>
              <p:nvPr/>
            </p:nvSpPr>
            <p:spPr bwMode="auto">
              <a:xfrm>
                <a:off x="2714" y="638"/>
                <a:ext cx="44" cy="7"/>
              </a:xfrm>
              <a:custGeom>
                <a:avLst/>
                <a:gdLst>
                  <a:gd name="T0" fmla="*/ 0 w 89"/>
                  <a:gd name="T1" fmla="*/ 1 h 14"/>
                  <a:gd name="T2" fmla="*/ 0 w 89"/>
                  <a:gd name="T3" fmla="*/ 1 h 14"/>
                  <a:gd name="T4" fmla="*/ 0 w 89"/>
                  <a:gd name="T5" fmla="*/ 0 h 14"/>
                  <a:gd name="T6" fmla="*/ 0 w 89"/>
                  <a:gd name="T7" fmla="*/ 0 h 14"/>
                  <a:gd name="T8" fmla="*/ 1 w 89"/>
                  <a:gd name="T9" fmla="*/ 1 h 14"/>
                  <a:gd name="T10" fmla="*/ 1 w 89"/>
                  <a:gd name="T11" fmla="*/ 1 h 14"/>
                  <a:gd name="T12" fmla="*/ 2 w 89"/>
                  <a:gd name="T13" fmla="*/ 1 h 14"/>
                  <a:gd name="T14" fmla="*/ 2 w 89"/>
                  <a:gd name="T15" fmla="*/ 1 h 14"/>
                  <a:gd name="T16" fmla="*/ 2 w 89"/>
                  <a:gd name="T17" fmla="*/ 1 h 14"/>
                  <a:gd name="T18" fmla="*/ 2 w 89"/>
                  <a:gd name="T19" fmla="*/ 1 h 14"/>
                  <a:gd name="T20" fmla="*/ 2 w 89"/>
                  <a:gd name="T21" fmla="*/ 1 h 14"/>
                  <a:gd name="T22" fmla="*/ 1 w 89"/>
                  <a:gd name="T23" fmla="*/ 1 h 14"/>
                  <a:gd name="T24" fmla="*/ 1 w 89"/>
                  <a:gd name="T25" fmla="*/ 1 h 14"/>
                  <a:gd name="T26" fmla="*/ 0 w 89"/>
                  <a:gd name="T27" fmla="*/ 1 h 14"/>
                  <a:gd name="T28" fmla="*/ 0 w 89"/>
                  <a:gd name="T29" fmla="*/ 1 h 14"/>
                  <a:gd name="T30" fmla="*/ 0 w 89"/>
                  <a:gd name="T31" fmla="*/ 1 h 14"/>
                  <a:gd name="T32" fmla="*/ 0 w 89"/>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9" h="14">
                    <a:moveTo>
                      <a:pt x="0" y="4"/>
                    </a:moveTo>
                    <a:lnTo>
                      <a:pt x="4" y="2"/>
                    </a:lnTo>
                    <a:lnTo>
                      <a:pt x="13" y="0"/>
                    </a:lnTo>
                    <a:lnTo>
                      <a:pt x="27" y="0"/>
                    </a:lnTo>
                    <a:lnTo>
                      <a:pt x="43" y="1"/>
                    </a:lnTo>
                    <a:lnTo>
                      <a:pt x="58" y="3"/>
                    </a:lnTo>
                    <a:lnTo>
                      <a:pt x="73" y="6"/>
                    </a:lnTo>
                    <a:lnTo>
                      <a:pt x="83" y="9"/>
                    </a:lnTo>
                    <a:lnTo>
                      <a:pt x="89" y="14"/>
                    </a:lnTo>
                    <a:lnTo>
                      <a:pt x="81" y="13"/>
                    </a:lnTo>
                    <a:lnTo>
                      <a:pt x="69" y="13"/>
                    </a:lnTo>
                    <a:lnTo>
                      <a:pt x="55" y="11"/>
                    </a:lnTo>
                    <a:lnTo>
                      <a:pt x="40" y="10"/>
                    </a:lnTo>
                    <a:lnTo>
                      <a:pt x="27" y="10"/>
                    </a:lnTo>
                    <a:lnTo>
                      <a:pt x="14" y="8"/>
                    </a:lnTo>
                    <a:lnTo>
                      <a:pt x="5" y="7"/>
                    </a:lnTo>
                    <a:lnTo>
                      <a:pt x="0"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84" name="Freeform 73">
                <a:extLst>
                  <a:ext uri="{FF2B5EF4-FFF2-40B4-BE49-F238E27FC236}">
                    <a16:creationId xmlns:a16="http://schemas.microsoft.com/office/drawing/2014/main" xmlns="" id="{80AD0C85-B9E1-4712-AAAB-01356A620AE6}"/>
                  </a:ext>
                </a:extLst>
              </p:cNvPr>
              <p:cNvSpPr>
                <a:spLocks/>
              </p:cNvSpPr>
              <p:nvPr/>
            </p:nvSpPr>
            <p:spPr bwMode="auto">
              <a:xfrm>
                <a:off x="2729" y="652"/>
                <a:ext cx="27" cy="7"/>
              </a:xfrm>
              <a:custGeom>
                <a:avLst/>
                <a:gdLst>
                  <a:gd name="T0" fmla="*/ 0 w 55"/>
                  <a:gd name="T1" fmla="*/ 1 h 14"/>
                  <a:gd name="T2" fmla="*/ 0 w 55"/>
                  <a:gd name="T3" fmla="*/ 1 h 14"/>
                  <a:gd name="T4" fmla="*/ 0 w 55"/>
                  <a:gd name="T5" fmla="*/ 1 h 14"/>
                  <a:gd name="T6" fmla="*/ 0 w 55"/>
                  <a:gd name="T7" fmla="*/ 1 h 14"/>
                  <a:gd name="T8" fmla="*/ 0 w 55"/>
                  <a:gd name="T9" fmla="*/ 1 h 14"/>
                  <a:gd name="T10" fmla="*/ 1 w 55"/>
                  <a:gd name="T11" fmla="*/ 0 h 14"/>
                  <a:gd name="T12" fmla="*/ 1 w 55"/>
                  <a:gd name="T13" fmla="*/ 1 h 14"/>
                  <a:gd name="T14" fmla="*/ 1 w 55"/>
                  <a:gd name="T15" fmla="*/ 1 h 14"/>
                  <a:gd name="T16" fmla="*/ 1 w 55"/>
                  <a:gd name="T17" fmla="*/ 1 h 14"/>
                  <a:gd name="T18" fmla="*/ 1 w 55"/>
                  <a:gd name="T19" fmla="*/ 1 h 14"/>
                  <a:gd name="T20" fmla="*/ 1 w 55"/>
                  <a:gd name="T21" fmla="*/ 1 h 14"/>
                  <a:gd name="T22" fmla="*/ 0 w 55"/>
                  <a:gd name="T23" fmla="*/ 1 h 14"/>
                  <a:gd name="T24" fmla="*/ 0 w 55"/>
                  <a:gd name="T25" fmla="*/ 1 h 14"/>
                  <a:gd name="T26" fmla="*/ 0 w 55"/>
                  <a:gd name="T27" fmla="*/ 1 h 14"/>
                  <a:gd name="T28" fmla="*/ 0 w 55"/>
                  <a:gd name="T29" fmla="*/ 1 h 14"/>
                  <a:gd name="T30" fmla="*/ 0 w 55"/>
                  <a:gd name="T31" fmla="*/ 1 h 14"/>
                  <a:gd name="T32" fmla="*/ 0 w 55"/>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5" h="14">
                    <a:moveTo>
                      <a:pt x="0" y="11"/>
                    </a:moveTo>
                    <a:lnTo>
                      <a:pt x="2" y="9"/>
                    </a:lnTo>
                    <a:lnTo>
                      <a:pt x="8" y="5"/>
                    </a:lnTo>
                    <a:lnTo>
                      <a:pt x="15" y="3"/>
                    </a:lnTo>
                    <a:lnTo>
                      <a:pt x="24" y="1"/>
                    </a:lnTo>
                    <a:lnTo>
                      <a:pt x="35" y="0"/>
                    </a:lnTo>
                    <a:lnTo>
                      <a:pt x="44" y="1"/>
                    </a:lnTo>
                    <a:lnTo>
                      <a:pt x="51" y="2"/>
                    </a:lnTo>
                    <a:lnTo>
                      <a:pt x="55" y="6"/>
                    </a:lnTo>
                    <a:lnTo>
                      <a:pt x="48" y="5"/>
                    </a:lnTo>
                    <a:lnTo>
                      <a:pt x="39" y="5"/>
                    </a:lnTo>
                    <a:lnTo>
                      <a:pt x="30" y="8"/>
                    </a:lnTo>
                    <a:lnTo>
                      <a:pt x="21" y="10"/>
                    </a:lnTo>
                    <a:lnTo>
                      <a:pt x="13" y="13"/>
                    </a:lnTo>
                    <a:lnTo>
                      <a:pt x="6" y="14"/>
                    </a:lnTo>
                    <a:lnTo>
                      <a:pt x="1" y="14"/>
                    </a:lnTo>
                    <a:lnTo>
                      <a:pt x="0" y="1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85" name="Freeform 74">
                <a:extLst>
                  <a:ext uri="{FF2B5EF4-FFF2-40B4-BE49-F238E27FC236}">
                    <a16:creationId xmlns:a16="http://schemas.microsoft.com/office/drawing/2014/main" xmlns="" id="{01EFC1BE-7982-49AE-94C5-06EE18AD70CD}"/>
                  </a:ext>
                </a:extLst>
              </p:cNvPr>
              <p:cNvSpPr>
                <a:spLocks/>
              </p:cNvSpPr>
              <p:nvPr/>
            </p:nvSpPr>
            <p:spPr bwMode="auto">
              <a:xfrm>
                <a:off x="2688" y="522"/>
                <a:ext cx="27" cy="11"/>
              </a:xfrm>
              <a:custGeom>
                <a:avLst/>
                <a:gdLst>
                  <a:gd name="T0" fmla="*/ 2 w 54"/>
                  <a:gd name="T1" fmla="*/ 0 h 23"/>
                  <a:gd name="T2" fmla="*/ 2 w 54"/>
                  <a:gd name="T3" fmla="*/ 0 h 23"/>
                  <a:gd name="T4" fmla="*/ 2 w 54"/>
                  <a:gd name="T5" fmla="*/ 0 h 23"/>
                  <a:gd name="T6" fmla="*/ 2 w 54"/>
                  <a:gd name="T7" fmla="*/ 0 h 23"/>
                  <a:gd name="T8" fmla="*/ 1 w 54"/>
                  <a:gd name="T9" fmla="*/ 0 h 23"/>
                  <a:gd name="T10" fmla="*/ 1 w 54"/>
                  <a:gd name="T11" fmla="*/ 0 h 23"/>
                  <a:gd name="T12" fmla="*/ 1 w 54"/>
                  <a:gd name="T13" fmla="*/ 0 h 23"/>
                  <a:gd name="T14" fmla="*/ 0 w 54"/>
                  <a:gd name="T15" fmla="*/ 0 h 23"/>
                  <a:gd name="T16" fmla="*/ 0 w 54"/>
                  <a:gd name="T17" fmla="*/ 0 h 23"/>
                  <a:gd name="T18" fmla="*/ 1 w 54"/>
                  <a:gd name="T19" fmla="*/ 0 h 23"/>
                  <a:gd name="T20" fmla="*/ 1 w 54"/>
                  <a:gd name="T21" fmla="*/ 0 h 23"/>
                  <a:gd name="T22" fmla="*/ 1 w 54"/>
                  <a:gd name="T23" fmla="*/ 0 h 23"/>
                  <a:gd name="T24" fmla="*/ 1 w 54"/>
                  <a:gd name="T25" fmla="*/ 0 h 23"/>
                  <a:gd name="T26" fmla="*/ 2 w 54"/>
                  <a:gd name="T27" fmla="*/ 0 h 23"/>
                  <a:gd name="T28" fmla="*/ 2 w 54"/>
                  <a:gd name="T29" fmla="*/ 0 h 23"/>
                  <a:gd name="T30" fmla="*/ 2 w 54"/>
                  <a:gd name="T31" fmla="*/ 0 h 23"/>
                  <a:gd name="T32" fmla="*/ 2 w 54"/>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23">
                    <a:moveTo>
                      <a:pt x="54" y="23"/>
                    </a:moveTo>
                    <a:lnTo>
                      <a:pt x="50" y="22"/>
                    </a:lnTo>
                    <a:lnTo>
                      <a:pt x="42" y="21"/>
                    </a:lnTo>
                    <a:lnTo>
                      <a:pt x="33" y="20"/>
                    </a:lnTo>
                    <a:lnTo>
                      <a:pt x="22" y="17"/>
                    </a:lnTo>
                    <a:lnTo>
                      <a:pt x="13" y="15"/>
                    </a:lnTo>
                    <a:lnTo>
                      <a:pt x="5" y="12"/>
                    </a:lnTo>
                    <a:lnTo>
                      <a:pt x="0" y="8"/>
                    </a:lnTo>
                    <a:lnTo>
                      <a:pt x="0" y="4"/>
                    </a:lnTo>
                    <a:lnTo>
                      <a:pt x="4" y="0"/>
                    </a:lnTo>
                    <a:lnTo>
                      <a:pt x="10" y="0"/>
                    </a:lnTo>
                    <a:lnTo>
                      <a:pt x="16" y="2"/>
                    </a:lnTo>
                    <a:lnTo>
                      <a:pt x="26" y="7"/>
                    </a:lnTo>
                    <a:lnTo>
                      <a:pt x="34" y="12"/>
                    </a:lnTo>
                    <a:lnTo>
                      <a:pt x="42" y="16"/>
                    </a:lnTo>
                    <a:lnTo>
                      <a:pt x="50" y="21"/>
                    </a:lnTo>
                    <a:lnTo>
                      <a:pt x="54" y="2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86" name="Freeform 75">
                <a:extLst>
                  <a:ext uri="{FF2B5EF4-FFF2-40B4-BE49-F238E27FC236}">
                    <a16:creationId xmlns:a16="http://schemas.microsoft.com/office/drawing/2014/main" xmlns="" id="{9D45EC46-7588-4FA7-9578-0F39E0411F1A}"/>
                  </a:ext>
                </a:extLst>
              </p:cNvPr>
              <p:cNvSpPr>
                <a:spLocks/>
              </p:cNvSpPr>
              <p:nvPr/>
            </p:nvSpPr>
            <p:spPr bwMode="auto">
              <a:xfrm>
                <a:off x="2712" y="509"/>
                <a:ext cx="5" cy="26"/>
              </a:xfrm>
              <a:custGeom>
                <a:avLst/>
                <a:gdLst>
                  <a:gd name="T0" fmla="*/ 1 w 10"/>
                  <a:gd name="T1" fmla="*/ 2 h 52"/>
                  <a:gd name="T2" fmla="*/ 1 w 10"/>
                  <a:gd name="T3" fmla="*/ 2 h 52"/>
                  <a:gd name="T4" fmla="*/ 1 w 10"/>
                  <a:gd name="T5" fmla="*/ 1 h 52"/>
                  <a:gd name="T6" fmla="*/ 1 w 10"/>
                  <a:gd name="T7" fmla="*/ 1 h 52"/>
                  <a:gd name="T8" fmla="*/ 1 w 10"/>
                  <a:gd name="T9" fmla="*/ 0 h 52"/>
                  <a:gd name="T10" fmla="*/ 0 w 10"/>
                  <a:gd name="T11" fmla="*/ 1 h 52"/>
                  <a:gd name="T12" fmla="*/ 1 w 10"/>
                  <a:gd name="T13" fmla="*/ 1 h 52"/>
                  <a:gd name="T14" fmla="*/ 1 w 10"/>
                  <a:gd name="T15" fmla="*/ 2 h 52"/>
                  <a:gd name="T16" fmla="*/ 1 w 10"/>
                  <a:gd name="T17" fmla="*/ 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52">
                    <a:moveTo>
                      <a:pt x="7" y="52"/>
                    </a:moveTo>
                    <a:lnTo>
                      <a:pt x="8" y="41"/>
                    </a:lnTo>
                    <a:lnTo>
                      <a:pt x="10" y="24"/>
                    </a:lnTo>
                    <a:lnTo>
                      <a:pt x="10" y="8"/>
                    </a:lnTo>
                    <a:lnTo>
                      <a:pt x="4" y="0"/>
                    </a:lnTo>
                    <a:lnTo>
                      <a:pt x="0" y="6"/>
                    </a:lnTo>
                    <a:lnTo>
                      <a:pt x="1" y="20"/>
                    </a:lnTo>
                    <a:lnTo>
                      <a:pt x="4" y="38"/>
                    </a:lnTo>
                    <a:lnTo>
                      <a:pt x="7"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87" name="Freeform 76">
                <a:extLst>
                  <a:ext uri="{FF2B5EF4-FFF2-40B4-BE49-F238E27FC236}">
                    <a16:creationId xmlns:a16="http://schemas.microsoft.com/office/drawing/2014/main" xmlns="" id="{1C3E23DB-A761-4802-B48A-0433E675946C}"/>
                  </a:ext>
                </a:extLst>
              </p:cNvPr>
              <p:cNvSpPr>
                <a:spLocks/>
              </p:cNvSpPr>
              <p:nvPr/>
            </p:nvSpPr>
            <p:spPr bwMode="auto">
              <a:xfrm>
                <a:off x="2691" y="504"/>
                <a:ext cx="16" cy="23"/>
              </a:xfrm>
              <a:custGeom>
                <a:avLst/>
                <a:gdLst>
                  <a:gd name="T0" fmla="*/ 1 w 31"/>
                  <a:gd name="T1" fmla="*/ 2 h 44"/>
                  <a:gd name="T2" fmla="*/ 1 w 31"/>
                  <a:gd name="T3" fmla="*/ 2 h 44"/>
                  <a:gd name="T4" fmla="*/ 1 w 31"/>
                  <a:gd name="T5" fmla="*/ 1 h 44"/>
                  <a:gd name="T6" fmla="*/ 1 w 31"/>
                  <a:gd name="T7" fmla="*/ 1 h 44"/>
                  <a:gd name="T8" fmla="*/ 1 w 31"/>
                  <a:gd name="T9" fmla="*/ 0 h 44"/>
                  <a:gd name="T10" fmla="*/ 0 w 31"/>
                  <a:gd name="T11" fmla="*/ 1 h 44"/>
                  <a:gd name="T12" fmla="*/ 1 w 31"/>
                  <a:gd name="T13" fmla="*/ 1 h 44"/>
                  <a:gd name="T14" fmla="*/ 1 w 31"/>
                  <a:gd name="T15" fmla="*/ 1 h 44"/>
                  <a:gd name="T16" fmla="*/ 1 w 31"/>
                  <a:gd name="T17" fmla="*/ 1 h 44"/>
                  <a:gd name="T18" fmla="*/ 1 w 31"/>
                  <a:gd name="T19" fmla="*/ 1 h 44"/>
                  <a:gd name="T20" fmla="*/ 1 w 31"/>
                  <a:gd name="T21" fmla="*/ 2 h 44"/>
                  <a:gd name="T22" fmla="*/ 1 w 31"/>
                  <a:gd name="T23" fmla="*/ 2 h 44"/>
                  <a:gd name="T24" fmla="*/ 1 w 31"/>
                  <a:gd name="T25" fmla="*/ 2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44">
                    <a:moveTo>
                      <a:pt x="31" y="44"/>
                    </a:moveTo>
                    <a:lnTo>
                      <a:pt x="27" y="35"/>
                    </a:lnTo>
                    <a:lnTo>
                      <a:pt x="20" y="18"/>
                    </a:lnTo>
                    <a:lnTo>
                      <a:pt x="11" y="4"/>
                    </a:lnTo>
                    <a:lnTo>
                      <a:pt x="3" y="0"/>
                    </a:lnTo>
                    <a:lnTo>
                      <a:pt x="0" y="3"/>
                    </a:lnTo>
                    <a:lnTo>
                      <a:pt x="1" y="8"/>
                    </a:lnTo>
                    <a:lnTo>
                      <a:pt x="5" y="13"/>
                    </a:lnTo>
                    <a:lnTo>
                      <a:pt x="9" y="20"/>
                    </a:lnTo>
                    <a:lnTo>
                      <a:pt x="15" y="28"/>
                    </a:lnTo>
                    <a:lnTo>
                      <a:pt x="22" y="35"/>
                    </a:lnTo>
                    <a:lnTo>
                      <a:pt x="28" y="40"/>
                    </a:lnTo>
                    <a:lnTo>
                      <a:pt x="31" y="4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88" name="Freeform 77">
                <a:extLst>
                  <a:ext uri="{FF2B5EF4-FFF2-40B4-BE49-F238E27FC236}">
                    <a16:creationId xmlns:a16="http://schemas.microsoft.com/office/drawing/2014/main" xmlns="" id="{BC6C65F4-FCA7-4758-BD2B-6B3ED07E6F1D}"/>
                  </a:ext>
                </a:extLst>
              </p:cNvPr>
              <p:cNvSpPr>
                <a:spLocks/>
              </p:cNvSpPr>
              <p:nvPr/>
            </p:nvSpPr>
            <p:spPr bwMode="auto">
              <a:xfrm>
                <a:off x="2753" y="650"/>
                <a:ext cx="35" cy="8"/>
              </a:xfrm>
              <a:custGeom>
                <a:avLst/>
                <a:gdLst>
                  <a:gd name="T0" fmla="*/ 0 w 69"/>
                  <a:gd name="T1" fmla="*/ 1 h 15"/>
                  <a:gd name="T2" fmla="*/ 1 w 69"/>
                  <a:gd name="T3" fmla="*/ 1 h 15"/>
                  <a:gd name="T4" fmla="*/ 1 w 69"/>
                  <a:gd name="T5" fmla="*/ 1 h 15"/>
                  <a:gd name="T6" fmla="*/ 1 w 69"/>
                  <a:gd name="T7" fmla="*/ 1 h 15"/>
                  <a:gd name="T8" fmla="*/ 2 w 69"/>
                  <a:gd name="T9" fmla="*/ 0 h 15"/>
                  <a:gd name="T10" fmla="*/ 2 w 69"/>
                  <a:gd name="T11" fmla="*/ 0 h 15"/>
                  <a:gd name="T12" fmla="*/ 2 w 69"/>
                  <a:gd name="T13" fmla="*/ 1 h 15"/>
                  <a:gd name="T14" fmla="*/ 3 w 69"/>
                  <a:gd name="T15" fmla="*/ 1 h 15"/>
                  <a:gd name="T16" fmla="*/ 3 w 69"/>
                  <a:gd name="T17" fmla="*/ 1 h 15"/>
                  <a:gd name="T18" fmla="*/ 3 w 69"/>
                  <a:gd name="T19" fmla="*/ 1 h 15"/>
                  <a:gd name="T20" fmla="*/ 2 w 69"/>
                  <a:gd name="T21" fmla="*/ 1 h 15"/>
                  <a:gd name="T22" fmla="*/ 2 w 69"/>
                  <a:gd name="T23" fmla="*/ 1 h 15"/>
                  <a:gd name="T24" fmla="*/ 2 w 69"/>
                  <a:gd name="T25" fmla="*/ 1 h 15"/>
                  <a:gd name="T26" fmla="*/ 1 w 69"/>
                  <a:gd name="T27" fmla="*/ 1 h 15"/>
                  <a:gd name="T28" fmla="*/ 1 w 69"/>
                  <a:gd name="T29" fmla="*/ 1 h 15"/>
                  <a:gd name="T30" fmla="*/ 1 w 69"/>
                  <a:gd name="T31" fmla="*/ 1 h 15"/>
                  <a:gd name="T32" fmla="*/ 0 w 69"/>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15">
                    <a:moveTo>
                      <a:pt x="0" y="10"/>
                    </a:moveTo>
                    <a:lnTo>
                      <a:pt x="6" y="6"/>
                    </a:lnTo>
                    <a:lnTo>
                      <a:pt x="17" y="4"/>
                    </a:lnTo>
                    <a:lnTo>
                      <a:pt x="27" y="1"/>
                    </a:lnTo>
                    <a:lnTo>
                      <a:pt x="39" y="0"/>
                    </a:lnTo>
                    <a:lnTo>
                      <a:pt x="49" y="0"/>
                    </a:lnTo>
                    <a:lnTo>
                      <a:pt x="58" y="2"/>
                    </a:lnTo>
                    <a:lnTo>
                      <a:pt x="65" y="5"/>
                    </a:lnTo>
                    <a:lnTo>
                      <a:pt x="69" y="9"/>
                    </a:lnTo>
                    <a:lnTo>
                      <a:pt x="67" y="13"/>
                    </a:lnTo>
                    <a:lnTo>
                      <a:pt x="62" y="15"/>
                    </a:lnTo>
                    <a:lnTo>
                      <a:pt x="53" y="15"/>
                    </a:lnTo>
                    <a:lnTo>
                      <a:pt x="41" y="15"/>
                    </a:lnTo>
                    <a:lnTo>
                      <a:pt x="29" y="13"/>
                    </a:lnTo>
                    <a:lnTo>
                      <a:pt x="18" y="12"/>
                    </a:lnTo>
                    <a:lnTo>
                      <a:pt x="8" y="10"/>
                    </a:lnTo>
                    <a:lnTo>
                      <a:pt x="0" y="1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89" name="Freeform 78">
                <a:extLst>
                  <a:ext uri="{FF2B5EF4-FFF2-40B4-BE49-F238E27FC236}">
                    <a16:creationId xmlns:a16="http://schemas.microsoft.com/office/drawing/2014/main" xmlns="" id="{0A0726A2-E2A4-4B2D-8FB9-C7336E47F57D}"/>
                  </a:ext>
                </a:extLst>
              </p:cNvPr>
              <p:cNvSpPr>
                <a:spLocks/>
              </p:cNvSpPr>
              <p:nvPr/>
            </p:nvSpPr>
            <p:spPr bwMode="auto">
              <a:xfrm>
                <a:off x="2748" y="669"/>
                <a:ext cx="31" cy="14"/>
              </a:xfrm>
              <a:custGeom>
                <a:avLst/>
                <a:gdLst>
                  <a:gd name="T0" fmla="*/ 0 w 63"/>
                  <a:gd name="T1" fmla="*/ 0 h 28"/>
                  <a:gd name="T2" fmla="*/ 0 w 63"/>
                  <a:gd name="T3" fmla="*/ 1 h 28"/>
                  <a:gd name="T4" fmla="*/ 0 w 63"/>
                  <a:gd name="T5" fmla="*/ 1 h 28"/>
                  <a:gd name="T6" fmla="*/ 0 w 63"/>
                  <a:gd name="T7" fmla="*/ 1 h 28"/>
                  <a:gd name="T8" fmla="*/ 1 w 63"/>
                  <a:gd name="T9" fmla="*/ 1 h 28"/>
                  <a:gd name="T10" fmla="*/ 1 w 63"/>
                  <a:gd name="T11" fmla="*/ 1 h 28"/>
                  <a:gd name="T12" fmla="*/ 1 w 63"/>
                  <a:gd name="T13" fmla="*/ 1 h 28"/>
                  <a:gd name="T14" fmla="*/ 1 w 63"/>
                  <a:gd name="T15" fmla="*/ 1 h 28"/>
                  <a:gd name="T16" fmla="*/ 1 w 63"/>
                  <a:gd name="T17" fmla="*/ 1 h 28"/>
                  <a:gd name="T18" fmla="*/ 1 w 63"/>
                  <a:gd name="T19" fmla="*/ 1 h 28"/>
                  <a:gd name="T20" fmla="*/ 1 w 63"/>
                  <a:gd name="T21" fmla="*/ 1 h 28"/>
                  <a:gd name="T22" fmla="*/ 1 w 63"/>
                  <a:gd name="T23" fmla="*/ 1 h 28"/>
                  <a:gd name="T24" fmla="*/ 1 w 63"/>
                  <a:gd name="T25" fmla="*/ 1 h 28"/>
                  <a:gd name="T26" fmla="*/ 0 w 63"/>
                  <a:gd name="T27" fmla="*/ 1 h 28"/>
                  <a:gd name="T28" fmla="*/ 0 w 63"/>
                  <a:gd name="T29" fmla="*/ 1 h 28"/>
                  <a:gd name="T30" fmla="*/ 0 w 63"/>
                  <a:gd name="T31" fmla="*/ 1 h 28"/>
                  <a:gd name="T32" fmla="*/ 0 w 63"/>
                  <a:gd name="T33" fmla="*/ 0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28">
                    <a:moveTo>
                      <a:pt x="0" y="0"/>
                    </a:moveTo>
                    <a:lnTo>
                      <a:pt x="7" y="1"/>
                    </a:lnTo>
                    <a:lnTo>
                      <a:pt x="15" y="2"/>
                    </a:lnTo>
                    <a:lnTo>
                      <a:pt x="25" y="5"/>
                    </a:lnTo>
                    <a:lnTo>
                      <a:pt x="37" y="8"/>
                    </a:lnTo>
                    <a:lnTo>
                      <a:pt x="46" y="12"/>
                    </a:lnTo>
                    <a:lnTo>
                      <a:pt x="55" y="16"/>
                    </a:lnTo>
                    <a:lnTo>
                      <a:pt x="61" y="21"/>
                    </a:lnTo>
                    <a:lnTo>
                      <a:pt x="63" y="25"/>
                    </a:lnTo>
                    <a:lnTo>
                      <a:pt x="61" y="28"/>
                    </a:lnTo>
                    <a:lnTo>
                      <a:pt x="55" y="28"/>
                    </a:lnTo>
                    <a:lnTo>
                      <a:pt x="46" y="24"/>
                    </a:lnTo>
                    <a:lnTo>
                      <a:pt x="35" y="20"/>
                    </a:lnTo>
                    <a:lnTo>
                      <a:pt x="23" y="14"/>
                    </a:lnTo>
                    <a:lnTo>
                      <a:pt x="13" y="8"/>
                    </a:lnTo>
                    <a:lnTo>
                      <a:pt x="5"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90" name="Freeform 79">
                <a:extLst>
                  <a:ext uri="{FF2B5EF4-FFF2-40B4-BE49-F238E27FC236}">
                    <a16:creationId xmlns:a16="http://schemas.microsoft.com/office/drawing/2014/main" xmlns="" id="{FB4A318F-3C78-478B-BC20-A62368F43AB9}"/>
                  </a:ext>
                </a:extLst>
              </p:cNvPr>
              <p:cNvSpPr>
                <a:spLocks/>
              </p:cNvSpPr>
              <p:nvPr/>
            </p:nvSpPr>
            <p:spPr bwMode="auto">
              <a:xfrm>
                <a:off x="2757" y="637"/>
                <a:ext cx="31" cy="8"/>
              </a:xfrm>
              <a:custGeom>
                <a:avLst/>
                <a:gdLst>
                  <a:gd name="T0" fmla="*/ 0 w 64"/>
                  <a:gd name="T1" fmla="*/ 1 h 15"/>
                  <a:gd name="T2" fmla="*/ 0 w 64"/>
                  <a:gd name="T3" fmla="*/ 1 h 15"/>
                  <a:gd name="T4" fmla="*/ 0 w 64"/>
                  <a:gd name="T5" fmla="*/ 1 h 15"/>
                  <a:gd name="T6" fmla="*/ 0 w 64"/>
                  <a:gd name="T7" fmla="*/ 1 h 15"/>
                  <a:gd name="T8" fmla="*/ 0 w 64"/>
                  <a:gd name="T9" fmla="*/ 0 h 15"/>
                  <a:gd name="T10" fmla="*/ 1 w 64"/>
                  <a:gd name="T11" fmla="*/ 0 h 15"/>
                  <a:gd name="T12" fmla="*/ 1 w 64"/>
                  <a:gd name="T13" fmla="*/ 1 h 15"/>
                  <a:gd name="T14" fmla="*/ 1 w 64"/>
                  <a:gd name="T15" fmla="*/ 1 h 15"/>
                  <a:gd name="T16" fmla="*/ 1 w 64"/>
                  <a:gd name="T17" fmla="*/ 1 h 15"/>
                  <a:gd name="T18" fmla="*/ 1 w 64"/>
                  <a:gd name="T19" fmla="*/ 1 h 15"/>
                  <a:gd name="T20" fmla="*/ 1 w 64"/>
                  <a:gd name="T21" fmla="*/ 1 h 15"/>
                  <a:gd name="T22" fmla="*/ 1 w 64"/>
                  <a:gd name="T23" fmla="*/ 1 h 15"/>
                  <a:gd name="T24" fmla="*/ 1 w 64"/>
                  <a:gd name="T25" fmla="*/ 1 h 15"/>
                  <a:gd name="T26" fmla="*/ 0 w 64"/>
                  <a:gd name="T27" fmla="*/ 1 h 15"/>
                  <a:gd name="T28" fmla="*/ 0 w 64"/>
                  <a:gd name="T29" fmla="*/ 1 h 15"/>
                  <a:gd name="T30" fmla="*/ 0 w 64"/>
                  <a:gd name="T31" fmla="*/ 1 h 15"/>
                  <a:gd name="T32" fmla="*/ 0 w 64"/>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15">
                    <a:moveTo>
                      <a:pt x="0" y="15"/>
                    </a:moveTo>
                    <a:lnTo>
                      <a:pt x="3" y="10"/>
                    </a:lnTo>
                    <a:lnTo>
                      <a:pt x="10" y="5"/>
                    </a:lnTo>
                    <a:lnTo>
                      <a:pt x="19" y="2"/>
                    </a:lnTo>
                    <a:lnTo>
                      <a:pt x="29" y="0"/>
                    </a:lnTo>
                    <a:lnTo>
                      <a:pt x="41" y="0"/>
                    </a:lnTo>
                    <a:lnTo>
                      <a:pt x="51" y="1"/>
                    </a:lnTo>
                    <a:lnTo>
                      <a:pt x="59" y="3"/>
                    </a:lnTo>
                    <a:lnTo>
                      <a:pt x="64" y="7"/>
                    </a:lnTo>
                    <a:lnTo>
                      <a:pt x="64" y="10"/>
                    </a:lnTo>
                    <a:lnTo>
                      <a:pt x="59" y="12"/>
                    </a:lnTo>
                    <a:lnTo>
                      <a:pt x="52" y="14"/>
                    </a:lnTo>
                    <a:lnTo>
                      <a:pt x="42" y="14"/>
                    </a:lnTo>
                    <a:lnTo>
                      <a:pt x="30" y="14"/>
                    </a:lnTo>
                    <a:lnTo>
                      <a:pt x="19" y="14"/>
                    </a:lnTo>
                    <a:lnTo>
                      <a:pt x="9" y="14"/>
                    </a:lnTo>
                    <a:lnTo>
                      <a:pt x="0" y="1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91" name="Freeform 80">
                <a:extLst>
                  <a:ext uri="{FF2B5EF4-FFF2-40B4-BE49-F238E27FC236}">
                    <a16:creationId xmlns:a16="http://schemas.microsoft.com/office/drawing/2014/main" xmlns="" id="{D9300177-D13D-4445-A43F-230FD46C7002}"/>
                  </a:ext>
                </a:extLst>
              </p:cNvPr>
              <p:cNvSpPr>
                <a:spLocks/>
              </p:cNvSpPr>
              <p:nvPr/>
            </p:nvSpPr>
            <p:spPr bwMode="auto">
              <a:xfrm>
                <a:off x="2757" y="624"/>
                <a:ext cx="34" cy="9"/>
              </a:xfrm>
              <a:custGeom>
                <a:avLst/>
                <a:gdLst>
                  <a:gd name="T0" fmla="*/ 0 w 66"/>
                  <a:gd name="T1" fmla="*/ 0 h 20"/>
                  <a:gd name="T2" fmla="*/ 1 w 66"/>
                  <a:gd name="T3" fmla="*/ 0 h 20"/>
                  <a:gd name="T4" fmla="*/ 1 w 66"/>
                  <a:gd name="T5" fmla="*/ 0 h 20"/>
                  <a:gd name="T6" fmla="*/ 1 w 66"/>
                  <a:gd name="T7" fmla="*/ 0 h 20"/>
                  <a:gd name="T8" fmla="*/ 2 w 66"/>
                  <a:gd name="T9" fmla="*/ 0 h 20"/>
                  <a:gd name="T10" fmla="*/ 2 w 66"/>
                  <a:gd name="T11" fmla="*/ 0 h 20"/>
                  <a:gd name="T12" fmla="*/ 2 w 66"/>
                  <a:gd name="T13" fmla="*/ 0 h 20"/>
                  <a:gd name="T14" fmla="*/ 2 w 66"/>
                  <a:gd name="T15" fmla="*/ 0 h 20"/>
                  <a:gd name="T16" fmla="*/ 3 w 66"/>
                  <a:gd name="T17" fmla="*/ 0 h 20"/>
                  <a:gd name="T18" fmla="*/ 3 w 66"/>
                  <a:gd name="T19" fmla="*/ 0 h 20"/>
                  <a:gd name="T20" fmla="*/ 2 w 66"/>
                  <a:gd name="T21" fmla="*/ 0 h 20"/>
                  <a:gd name="T22" fmla="*/ 2 w 66"/>
                  <a:gd name="T23" fmla="*/ 0 h 20"/>
                  <a:gd name="T24" fmla="*/ 2 w 66"/>
                  <a:gd name="T25" fmla="*/ 0 h 20"/>
                  <a:gd name="T26" fmla="*/ 2 w 66"/>
                  <a:gd name="T27" fmla="*/ 0 h 20"/>
                  <a:gd name="T28" fmla="*/ 1 w 66"/>
                  <a:gd name="T29" fmla="*/ 0 h 20"/>
                  <a:gd name="T30" fmla="*/ 1 w 66"/>
                  <a:gd name="T31" fmla="*/ 0 h 20"/>
                  <a:gd name="T32" fmla="*/ 0 w 66"/>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6" h="20">
                    <a:moveTo>
                      <a:pt x="0" y="20"/>
                    </a:moveTo>
                    <a:lnTo>
                      <a:pt x="4" y="14"/>
                    </a:lnTo>
                    <a:lnTo>
                      <a:pt x="11" y="9"/>
                    </a:lnTo>
                    <a:lnTo>
                      <a:pt x="21" y="5"/>
                    </a:lnTo>
                    <a:lnTo>
                      <a:pt x="33" y="2"/>
                    </a:lnTo>
                    <a:lnTo>
                      <a:pt x="43" y="0"/>
                    </a:lnTo>
                    <a:lnTo>
                      <a:pt x="54" y="0"/>
                    </a:lnTo>
                    <a:lnTo>
                      <a:pt x="62" y="1"/>
                    </a:lnTo>
                    <a:lnTo>
                      <a:pt x="66" y="5"/>
                    </a:lnTo>
                    <a:lnTo>
                      <a:pt x="66" y="8"/>
                    </a:lnTo>
                    <a:lnTo>
                      <a:pt x="62" y="9"/>
                    </a:lnTo>
                    <a:lnTo>
                      <a:pt x="55" y="12"/>
                    </a:lnTo>
                    <a:lnTo>
                      <a:pt x="45" y="13"/>
                    </a:lnTo>
                    <a:lnTo>
                      <a:pt x="33" y="14"/>
                    </a:lnTo>
                    <a:lnTo>
                      <a:pt x="20" y="15"/>
                    </a:lnTo>
                    <a:lnTo>
                      <a:pt x="9" y="17"/>
                    </a:lnTo>
                    <a:lnTo>
                      <a:pt x="0" y="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92" name="Freeform 81">
                <a:extLst>
                  <a:ext uri="{FF2B5EF4-FFF2-40B4-BE49-F238E27FC236}">
                    <a16:creationId xmlns:a16="http://schemas.microsoft.com/office/drawing/2014/main" xmlns="" id="{78108C78-F97B-4D62-8B75-95B90958F74D}"/>
                  </a:ext>
                </a:extLst>
              </p:cNvPr>
              <p:cNvSpPr>
                <a:spLocks/>
              </p:cNvSpPr>
              <p:nvPr/>
            </p:nvSpPr>
            <p:spPr bwMode="auto">
              <a:xfrm>
                <a:off x="2756" y="610"/>
                <a:ext cx="32" cy="14"/>
              </a:xfrm>
              <a:custGeom>
                <a:avLst/>
                <a:gdLst>
                  <a:gd name="T0" fmla="*/ 0 w 65"/>
                  <a:gd name="T1" fmla="*/ 1 h 26"/>
                  <a:gd name="T2" fmla="*/ 0 w 65"/>
                  <a:gd name="T3" fmla="*/ 1 h 26"/>
                  <a:gd name="T4" fmla="*/ 0 w 65"/>
                  <a:gd name="T5" fmla="*/ 1 h 26"/>
                  <a:gd name="T6" fmla="*/ 0 w 65"/>
                  <a:gd name="T7" fmla="*/ 1 h 26"/>
                  <a:gd name="T8" fmla="*/ 1 w 65"/>
                  <a:gd name="T9" fmla="*/ 1 h 26"/>
                  <a:gd name="T10" fmla="*/ 1 w 65"/>
                  <a:gd name="T11" fmla="*/ 1 h 26"/>
                  <a:gd name="T12" fmla="*/ 1 w 65"/>
                  <a:gd name="T13" fmla="*/ 0 h 26"/>
                  <a:gd name="T14" fmla="*/ 1 w 65"/>
                  <a:gd name="T15" fmla="*/ 1 h 26"/>
                  <a:gd name="T16" fmla="*/ 2 w 65"/>
                  <a:gd name="T17" fmla="*/ 1 h 26"/>
                  <a:gd name="T18" fmla="*/ 2 w 65"/>
                  <a:gd name="T19" fmla="*/ 1 h 26"/>
                  <a:gd name="T20" fmla="*/ 1 w 65"/>
                  <a:gd name="T21" fmla="*/ 1 h 26"/>
                  <a:gd name="T22" fmla="*/ 1 w 65"/>
                  <a:gd name="T23" fmla="*/ 1 h 26"/>
                  <a:gd name="T24" fmla="*/ 1 w 65"/>
                  <a:gd name="T25" fmla="*/ 1 h 26"/>
                  <a:gd name="T26" fmla="*/ 0 w 65"/>
                  <a:gd name="T27" fmla="*/ 1 h 26"/>
                  <a:gd name="T28" fmla="*/ 0 w 65"/>
                  <a:gd name="T29" fmla="*/ 1 h 26"/>
                  <a:gd name="T30" fmla="*/ 0 w 65"/>
                  <a:gd name="T31" fmla="*/ 1 h 26"/>
                  <a:gd name="T32" fmla="*/ 0 w 65"/>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26">
                    <a:moveTo>
                      <a:pt x="0" y="26"/>
                    </a:moveTo>
                    <a:lnTo>
                      <a:pt x="6" y="19"/>
                    </a:lnTo>
                    <a:lnTo>
                      <a:pt x="14" y="13"/>
                    </a:lnTo>
                    <a:lnTo>
                      <a:pt x="24" y="8"/>
                    </a:lnTo>
                    <a:lnTo>
                      <a:pt x="35" y="4"/>
                    </a:lnTo>
                    <a:lnTo>
                      <a:pt x="45" y="1"/>
                    </a:lnTo>
                    <a:lnTo>
                      <a:pt x="54" y="0"/>
                    </a:lnTo>
                    <a:lnTo>
                      <a:pt x="61" y="1"/>
                    </a:lnTo>
                    <a:lnTo>
                      <a:pt x="65" y="3"/>
                    </a:lnTo>
                    <a:lnTo>
                      <a:pt x="64" y="6"/>
                    </a:lnTo>
                    <a:lnTo>
                      <a:pt x="59" y="10"/>
                    </a:lnTo>
                    <a:lnTo>
                      <a:pt x="51" y="13"/>
                    </a:lnTo>
                    <a:lnTo>
                      <a:pt x="41" y="16"/>
                    </a:lnTo>
                    <a:lnTo>
                      <a:pt x="30" y="18"/>
                    </a:lnTo>
                    <a:lnTo>
                      <a:pt x="19" y="20"/>
                    </a:lnTo>
                    <a:lnTo>
                      <a:pt x="8" y="23"/>
                    </a:lnTo>
                    <a:lnTo>
                      <a:pt x="0" y="2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93" name="Freeform 82">
                <a:extLst>
                  <a:ext uri="{FF2B5EF4-FFF2-40B4-BE49-F238E27FC236}">
                    <a16:creationId xmlns:a16="http://schemas.microsoft.com/office/drawing/2014/main" xmlns="" id="{CD02631C-A2CD-489B-88FA-B9B3F1FC5C59}"/>
                  </a:ext>
                </a:extLst>
              </p:cNvPr>
              <p:cNvSpPr>
                <a:spLocks/>
              </p:cNvSpPr>
              <p:nvPr/>
            </p:nvSpPr>
            <p:spPr bwMode="auto">
              <a:xfrm>
                <a:off x="2754" y="591"/>
                <a:ext cx="33" cy="20"/>
              </a:xfrm>
              <a:custGeom>
                <a:avLst/>
                <a:gdLst>
                  <a:gd name="T0" fmla="*/ 0 w 66"/>
                  <a:gd name="T1" fmla="*/ 2 h 40"/>
                  <a:gd name="T2" fmla="*/ 1 w 66"/>
                  <a:gd name="T3" fmla="*/ 2 h 40"/>
                  <a:gd name="T4" fmla="*/ 1 w 66"/>
                  <a:gd name="T5" fmla="*/ 1 h 40"/>
                  <a:gd name="T6" fmla="*/ 1 w 66"/>
                  <a:gd name="T7" fmla="*/ 1 h 40"/>
                  <a:gd name="T8" fmla="*/ 2 w 66"/>
                  <a:gd name="T9" fmla="*/ 1 h 40"/>
                  <a:gd name="T10" fmla="*/ 2 w 66"/>
                  <a:gd name="T11" fmla="*/ 1 h 40"/>
                  <a:gd name="T12" fmla="*/ 2 w 66"/>
                  <a:gd name="T13" fmla="*/ 1 h 40"/>
                  <a:gd name="T14" fmla="*/ 2 w 66"/>
                  <a:gd name="T15" fmla="*/ 0 h 40"/>
                  <a:gd name="T16" fmla="*/ 3 w 66"/>
                  <a:gd name="T17" fmla="*/ 1 h 40"/>
                  <a:gd name="T18" fmla="*/ 3 w 66"/>
                  <a:gd name="T19" fmla="*/ 1 h 40"/>
                  <a:gd name="T20" fmla="*/ 2 w 66"/>
                  <a:gd name="T21" fmla="*/ 1 h 40"/>
                  <a:gd name="T22" fmla="*/ 2 w 66"/>
                  <a:gd name="T23" fmla="*/ 1 h 40"/>
                  <a:gd name="T24" fmla="*/ 2 w 66"/>
                  <a:gd name="T25" fmla="*/ 1 h 40"/>
                  <a:gd name="T26" fmla="*/ 1 w 66"/>
                  <a:gd name="T27" fmla="*/ 1 h 40"/>
                  <a:gd name="T28" fmla="*/ 1 w 66"/>
                  <a:gd name="T29" fmla="*/ 1 h 40"/>
                  <a:gd name="T30" fmla="*/ 1 w 66"/>
                  <a:gd name="T31" fmla="*/ 2 h 40"/>
                  <a:gd name="T32" fmla="*/ 0 w 66"/>
                  <a:gd name="T33" fmla="*/ 2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6" h="40">
                    <a:moveTo>
                      <a:pt x="0" y="40"/>
                    </a:moveTo>
                    <a:lnTo>
                      <a:pt x="7" y="33"/>
                    </a:lnTo>
                    <a:lnTo>
                      <a:pt x="16" y="26"/>
                    </a:lnTo>
                    <a:lnTo>
                      <a:pt x="25" y="18"/>
                    </a:lnTo>
                    <a:lnTo>
                      <a:pt x="37" y="11"/>
                    </a:lnTo>
                    <a:lnTo>
                      <a:pt x="46" y="4"/>
                    </a:lnTo>
                    <a:lnTo>
                      <a:pt x="55" y="1"/>
                    </a:lnTo>
                    <a:lnTo>
                      <a:pt x="62" y="0"/>
                    </a:lnTo>
                    <a:lnTo>
                      <a:pt x="66" y="3"/>
                    </a:lnTo>
                    <a:lnTo>
                      <a:pt x="66" y="9"/>
                    </a:lnTo>
                    <a:lnTo>
                      <a:pt x="61" y="13"/>
                    </a:lnTo>
                    <a:lnTo>
                      <a:pt x="52" y="18"/>
                    </a:lnTo>
                    <a:lnTo>
                      <a:pt x="40" y="23"/>
                    </a:lnTo>
                    <a:lnTo>
                      <a:pt x="28" y="27"/>
                    </a:lnTo>
                    <a:lnTo>
                      <a:pt x="17" y="32"/>
                    </a:lnTo>
                    <a:lnTo>
                      <a:pt x="7" y="36"/>
                    </a:lnTo>
                    <a:lnTo>
                      <a:pt x="0" y="4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94" name="Freeform 83">
                <a:extLst>
                  <a:ext uri="{FF2B5EF4-FFF2-40B4-BE49-F238E27FC236}">
                    <a16:creationId xmlns:a16="http://schemas.microsoft.com/office/drawing/2014/main" xmlns="" id="{C70DF0CE-7DCC-47DD-A2C5-B28E6F633229}"/>
                  </a:ext>
                </a:extLst>
              </p:cNvPr>
              <p:cNvSpPr>
                <a:spLocks/>
              </p:cNvSpPr>
              <p:nvPr/>
            </p:nvSpPr>
            <p:spPr bwMode="auto">
              <a:xfrm>
                <a:off x="2749" y="571"/>
                <a:ext cx="33" cy="27"/>
              </a:xfrm>
              <a:custGeom>
                <a:avLst/>
                <a:gdLst>
                  <a:gd name="T0" fmla="*/ 0 w 67"/>
                  <a:gd name="T1" fmla="*/ 2 h 54"/>
                  <a:gd name="T2" fmla="*/ 0 w 67"/>
                  <a:gd name="T3" fmla="*/ 2 h 54"/>
                  <a:gd name="T4" fmla="*/ 0 w 67"/>
                  <a:gd name="T5" fmla="*/ 2 h 54"/>
                  <a:gd name="T6" fmla="*/ 0 w 67"/>
                  <a:gd name="T7" fmla="*/ 1 h 54"/>
                  <a:gd name="T8" fmla="*/ 1 w 67"/>
                  <a:gd name="T9" fmla="*/ 1 h 54"/>
                  <a:gd name="T10" fmla="*/ 1 w 67"/>
                  <a:gd name="T11" fmla="*/ 1 h 54"/>
                  <a:gd name="T12" fmla="*/ 1 w 67"/>
                  <a:gd name="T13" fmla="*/ 1 h 54"/>
                  <a:gd name="T14" fmla="*/ 2 w 67"/>
                  <a:gd name="T15" fmla="*/ 0 h 54"/>
                  <a:gd name="T16" fmla="*/ 2 w 67"/>
                  <a:gd name="T17" fmla="*/ 1 h 54"/>
                  <a:gd name="T18" fmla="*/ 2 w 67"/>
                  <a:gd name="T19" fmla="*/ 1 h 54"/>
                  <a:gd name="T20" fmla="*/ 1 w 67"/>
                  <a:gd name="T21" fmla="*/ 1 h 54"/>
                  <a:gd name="T22" fmla="*/ 1 w 67"/>
                  <a:gd name="T23" fmla="*/ 1 h 54"/>
                  <a:gd name="T24" fmla="*/ 1 w 67"/>
                  <a:gd name="T25" fmla="*/ 1 h 54"/>
                  <a:gd name="T26" fmla="*/ 0 w 67"/>
                  <a:gd name="T27" fmla="*/ 2 h 54"/>
                  <a:gd name="T28" fmla="*/ 0 w 67"/>
                  <a:gd name="T29" fmla="*/ 2 h 54"/>
                  <a:gd name="T30" fmla="*/ 0 w 67"/>
                  <a:gd name="T31" fmla="*/ 2 h 54"/>
                  <a:gd name="T32" fmla="*/ 0 w 67"/>
                  <a:gd name="T33" fmla="*/ 2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54">
                    <a:moveTo>
                      <a:pt x="0" y="54"/>
                    </a:moveTo>
                    <a:lnTo>
                      <a:pt x="6" y="47"/>
                    </a:lnTo>
                    <a:lnTo>
                      <a:pt x="14" y="38"/>
                    </a:lnTo>
                    <a:lnTo>
                      <a:pt x="25" y="28"/>
                    </a:lnTo>
                    <a:lnTo>
                      <a:pt x="36" y="17"/>
                    </a:lnTo>
                    <a:lnTo>
                      <a:pt x="46" y="9"/>
                    </a:lnTo>
                    <a:lnTo>
                      <a:pt x="57" y="2"/>
                    </a:lnTo>
                    <a:lnTo>
                      <a:pt x="64" y="0"/>
                    </a:lnTo>
                    <a:lnTo>
                      <a:pt x="67" y="2"/>
                    </a:lnTo>
                    <a:lnTo>
                      <a:pt x="66" y="8"/>
                    </a:lnTo>
                    <a:lnTo>
                      <a:pt x="59" y="16"/>
                    </a:lnTo>
                    <a:lnTo>
                      <a:pt x="50" y="23"/>
                    </a:lnTo>
                    <a:lnTo>
                      <a:pt x="38" y="31"/>
                    </a:lnTo>
                    <a:lnTo>
                      <a:pt x="26" y="38"/>
                    </a:lnTo>
                    <a:lnTo>
                      <a:pt x="14" y="45"/>
                    </a:lnTo>
                    <a:lnTo>
                      <a:pt x="6" y="51"/>
                    </a:lnTo>
                    <a:lnTo>
                      <a:pt x="0"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95" name="Freeform 84">
                <a:extLst>
                  <a:ext uri="{FF2B5EF4-FFF2-40B4-BE49-F238E27FC236}">
                    <a16:creationId xmlns:a16="http://schemas.microsoft.com/office/drawing/2014/main" xmlns="" id="{44A39B72-7538-4301-91FF-AB8F157B084E}"/>
                  </a:ext>
                </a:extLst>
              </p:cNvPr>
              <p:cNvSpPr>
                <a:spLocks/>
              </p:cNvSpPr>
              <p:nvPr/>
            </p:nvSpPr>
            <p:spPr bwMode="auto">
              <a:xfrm>
                <a:off x="2743" y="550"/>
                <a:ext cx="35" cy="31"/>
              </a:xfrm>
              <a:custGeom>
                <a:avLst/>
                <a:gdLst>
                  <a:gd name="T0" fmla="*/ 0 w 69"/>
                  <a:gd name="T1" fmla="*/ 2 h 61"/>
                  <a:gd name="T2" fmla="*/ 1 w 69"/>
                  <a:gd name="T3" fmla="*/ 2 h 61"/>
                  <a:gd name="T4" fmla="*/ 1 w 69"/>
                  <a:gd name="T5" fmla="*/ 2 h 61"/>
                  <a:gd name="T6" fmla="*/ 1 w 69"/>
                  <a:gd name="T7" fmla="*/ 1 h 61"/>
                  <a:gd name="T8" fmla="*/ 2 w 69"/>
                  <a:gd name="T9" fmla="*/ 1 h 61"/>
                  <a:gd name="T10" fmla="*/ 2 w 69"/>
                  <a:gd name="T11" fmla="*/ 1 h 61"/>
                  <a:gd name="T12" fmla="*/ 2 w 69"/>
                  <a:gd name="T13" fmla="*/ 1 h 61"/>
                  <a:gd name="T14" fmla="*/ 2 w 69"/>
                  <a:gd name="T15" fmla="*/ 0 h 61"/>
                  <a:gd name="T16" fmla="*/ 3 w 69"/>
                  <a:gd name="T17" fmla="*/ 1 h 61"/>
                  <a:gd name="T18" fmla="*/ 3 w 69"/>
                  <a:gd name="T19" fmla="*/ 1 h 61"/>
                  <a:gd name="T20" fmla="*/ 2 w 69"/>
                  <a:gd name="T21" fmla="*/ 1 h 61"/>
                  <a:gd name="T22" fmla="*/ 2 w 69"/>
                  <a:gd name="T23" fmla="*/ 1 h 61"/>
                  <a:gd name="T24" fmla="*/ 2 w 69"/>
                  <a:gd name="T25" fmla="*/ 1 h 61"/>
                  <a:gd name="T26" fmla="*/ 1 w 69"/>
                  <a:gd name="T27" fmla="*/ 2 h 61"/>
                  <a:gd name="T28" fmla="*/ 1 w 69"/>
                  <a:gd name="T29" fmla="*/ 2 h 61"/>
                  <a:gd name="T30" fmla="*/ 1 w 69"/>
                  <a:gd name="T31" fmla="*/ 2 h 61"/>
                  <a:gd name="T32" fmla="*/ 0 w 69"/>
                  <a:gd name="T33" fmla="*/ 2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61">
                    <a:moveTo>
                      <a:pt x="0" y="61"/>
                    </a:moveTo>
                    <a:lnTo>
                      <a:pt x="5" y="54"/>
                    </a:lnTo>
                    <a:lnTo>
                      <a:pt x="13" y="43"/>
                    </a:lnTo>
                    <a:lnTo>
                      <a:pt x="23" y="32"/>
                    </a:lnTo>
                    <a:lnTo>
                      <a:pt x="33" y="20"/>
                    </a:lnTo>
                    <a:lnTo>
                      <a:pt x="45" y="10"/>
                    </a:lnTo>
                    <a:lnTo>
                      <a:pt x="55" y="3"/>
                    </a:lnTo>
                    <a:lnTo>
                      <a:pt x="63" y="0"/>
                    </a:lnTo>
                    <a:lnTo>
                      <a:pt x="69" y="2"/>
                    </a:lnTo>
                    <a:lnTo>
                      <a:pt x="69" y="8"/>
                    </a:lnTo>
                    <a:lnTo>
                      <a:pt x="63" y="15"/>
                    </a:lnTo>
                    <a:lnTo>
                      <a:pt x="54" y="23"/>
                    </a:lnTo>
                    <a:lnTo>
                      <a:pt x="41" y="31"/>
                    </a:lnTo>
                    <a:lnTo>
                      <a:pt x="29" y="40"/>
                    </a:lnTo>
                    <a:lnTo>
                      <a:pt x="16" y="48"/>
                    </a:lnTo>
                    <a:lnTo>
                      <a:pt x="6" y="55"/>
                    </a:lnTo>
                    <a:lnTo>
                      <a:pt x="0" y="6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96" name="Freeform 85">
                <a:extLst>
                  <a:ext uri="{FF2B5EF4-FFF2-40B4-BE49-F238E27FC236}">
                    <a16:creationId xmlns:a16="http://schemas.microsoft.com/office/drawing/2014/main" xmlns="" id="{DFED6822-487E-485C-9C59-919EDF2CDE13}"/>
                  </a:ext>
                </a:extLst>
              </p:cNvPr>
              <p:cNvSpPr>
                <a:spLocks/>
              </p:cNvSpPr>
              <p:nvPr/>
            </p:nvSpPr>
            <p:spPr bwMode="auto">
              <a:xfrm>
                <a:off x="2737" y="533"/>
                <a:ext cx="32" cy="36"/>
              </a:xfrm>
              <a:custGeom>
                <a:avLst/>
                <a:gdLst>
                  <a:gd name="T0" fmla="*/ 0 w 65"/>
                  <a:gd name="T1" fmla="*/ 2 h 73"/>
                  <a:gd name="T2" fmla="*/ 0 w 65"/>
                  <a:gd name="T3" fmla="*/ 2 h 73"/>
                  <a:gd name="T4" fmla="*/ 0 w 65"/>
                  <a:gd name="T5" fmla="*/ 1 h 73"/>
                  <a:gd name="T6" fmla="*/ 0 w 65"/>
                  <a:gd name="T7" fmla="*/ 1 h 73"/>
                  <a:gd name="T8" fmla="*/ 0 w 65"/>
                  <a:gd name="T9" fmla="*/ 0 h 73"/>
                  <a:gd name="T10" fmla="*/ 1 w 65"/>
                  <a:gd name="T11" fmla="*/ 0 h 73"/>
                  <a:gd name="T12" fmla="*/ 1 w 65"/>
                  <a:gd name="T13" fmla="*/ 0 h 73"/>
                  <a:gd name="T14" fmla="*/ 1 w 65"/>
                  <a:gd name="T15" fmla="*/ 0 h 73"/>
                  <a:gd name="T16" fmla="*/ 1 w 65"/>
                  <a:gd name="T17" fmla="*/ 0 h 73"/>
                  <a:gd name="T18" fmla="*/ 2 w 65"/>
                  <a:gd name="T19" fmla="*/ 0 h 73"/>
                  <a:gd name="T20" fmla="*/ 1 w 65"/>
                  <a:gd name="T21" fmla="*/ 0 h 73"/>
                  <a:gd name="T22" fmla="*/ 1 w 65"/>
                  <a:gd name="T23" fmla="*/ 0 h 73"/>
                  <a:gd name="T24" fmla="*/ 1 w 65"/>
                  <a:gd name="T25" fmla="*/ 1 h 73"/>
                  <a:gd name="T26" fmla="*/ 0 w 65"/>
                  <a:gd name="T27" fmla="*/ 1 h 73"/>
                  <a:gd name="T28" fmla="*/ 0 w 65"/>
                  <a:gd name="T29" fmla="*/ 1 h 73"/>
                  <a:gd name="T30" fmla="*/ 0 w 65"/>
                  <a:gd name="T31" fmla="*/ 2 h 73"/>
                  <a:gd name="T32" fmla="*/ 0 w 65"/>
                  <a:gd name="T33" fmla="*/ 2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73">
                    <a:moveTo>
                      <a:pt x="0" y="73"/>
                    </a:moveTo>
                    <a:lnTo>
                      <a:pt x="4" y="64"/>
                    </a:lnTo>
                    <a:lnTo>
                      <a:pt x="9" y="52"/>
                    </a:lnTo>
                    <a:lnTo>
                      <a:pt x="16" y="39"/>
                    </a:lnTo>
                    <a:lnTo>
                      <a:pt x="24" y="28"/>
                    </a:lnTo>
                    <a:lnTo>
                      <a:pt x="34" y="17"/>
                    </a:lnTo>
                    <a:lnTo>
                      <a:pt x="44" y="8"/>
                    </a:lnTo>
                    <a:lnTo>
                      <a:pt x="53" y="2"/>
                    </a:lnTo>
                    <a:lnTo>
                      <a:pt x="63" y="0"/>
                    </a:lnTo>
                    <a:lnTo>
                      <a:pt x="65" y="4"/>
                    </a:lnTo>
                    <a:lnTo>
                      <a:pt x="61" y="11"/>
                    </a:lnTo>
                    <a:lnTo>
                      <a:pt x="52" y="21"/>
                    </a:lnTo>
                    <a:lnTo>
                      <a:pt x="42" y="32"/>
                    </a:lnTo>
                    <a:lnTo>
                      <a:pt x="29" y="45"/>
                    </a:lnTo>
                    <a:lnTo>
                      <a:pt x="17" y="57"/>
                    </a:lnTo>
                    <a:lnTo>
                      <a:pt x="7" y="67"/>
                    </a:lnTo>
                    <a:lnTo>
                      <a:pt x="0" y="7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97" name="Freeform 86">
                <a:extLst>
                  <a:ext uri="{FF2B5EF4-FFF2-40B4-BE49-F238E27FC236}">
                    <a16:creationId xmlns:a16="http://schemas.microsoft.com/office/drawing/2014/main" xmlns="" id="{4A17C014-31EF-477D-A098-01C7B84445D6}"/>
                  </a:ext>
                </a:extLst>
              </p:cNvPr>
              <p:cNvSpPr>
                <a:spLocks/>
              </p:cNvSpPr>
              <p:nvPr/>
            </p:nvSpPr>
            <p:spPr bwMode="auto">
              <a:xfrm>
                <a:off x="2733" y="520"/>
                <a:ext cx="16" cy="40"/>
              </a:xfrm>
              <a:custGeom>
                <a:avLst/>
                <a:gdLst>
                  <a:gd name="T0" fmla="*/ 1 w 32"/>
                  <a:gd name="T1" fmla="*/ 1 h 79"/>
                  <a:gd name="T2" fmla="*/ 1 w 32"/>
                  <a:gd name="T3" fmla="*/ 1 h 79"/>
                  <a:gd name="T4" fmla="*/ 1 w 32"/>
                  <a:gd name="T5" fmla="*/ 1 h 79"/>
                  <a:gd name="T6" fmla="*/ 1 w 32"/>
                  <a:gd name="T7" fmla="*/ 1 h 79"/>
                  <a:gd name="T8" fmla="*/ 1 w 32"/>
                  <a:gd name="T9" fmla="*/ 2 h 79"/>
                  <a:gd name="T10" fmla="*/ 1 w 32"/>
                  <a:gd name="T11" fmla="*/ 2 h 79"/>
                  <a:gd name="T12" fmla="*/ 1 w 32"/>
                  <a:gd name="T13" fmla="*/ 2 h 79"/>
                  <a:gd name="T14" fmla="*/ 1 w 32"/>
                  <a:gd name="T15" fmla="*/ 3 h 79"/>
                  <a:gd name="T16" fmla="*/ 1 w 32"/>
                  <a:gd name="T17" fmla="*/ 3 h 79"/>
                  <a:gd name="T18" fmla="*/ 0 w 32"/>
                  <a:gd name="T19" fmla="*/ 3 h 79"/>
                  <a:gd name="T20" fmla="*/ 1 w 32"/>
                  <a:gd name="T21" fmla="*/ 2 h 79"/>
                  <a:gd name="T22" fmla="*/ 1 w 32"/>
                  <a:gd name="T23" fmla="*/ 2 h 79"/>
                  <a:gd name="T24" fmla="*/ 1 w 32"/>
                  <a:gd name="T25" fmla="*/ 1 h 79"/>
                  <a:gd name="T26" fmla="*/ 1 w 32"/>
                  <a:gd name="T27" fmla="*/ 1 h 79"/>
                  <a:gd name="T28" fmla="*/ 1 w 32"/>
                  <a:gd name="T29" fmla="*/ 1 h 79"/>
                  <a:gd name="T30" fmla="*/ 1 w 32"/>
                  <a:gd name="T31" fmla="*/ 0 h 79"/>
                  <a:gd name="T32" fmla="*/ 1 w 32"/>
                  <a:gd name="T33" fmla="*/ 1 h 7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79">
                    <a:moveTo>
                      <a:pt x="32" y="1"/>
                    </a:moveTo>
                    <a:lnTo>
                      <a:pt x="32" y="4"/>
                    </a:lnTo>
                    <a:lnTo>
                      <a:pt x="30" y="12"/>
                    </a:lnTo>
                    <a:lnTo>
                      <a:pt x="27" y="24"/>
                    </a:lnTo>
                    <a:lnTo>
                      <a:pt x="21" y="35"/>
                    </a:lnTo>
                    <a:lnTo>
                      <a:pt x="15" y="48"/>
                    </a:lnTo>
                    <a:lnTo>
                      <a:pt x="9" y="61"/>
                    </a:lnTo>
                    <a:lnTo>
                      <a:pt x="5" y="71"/>
                    </a:lnTo>
                    <a:lnTo>
                      <a:pt x="3" y="79"/>
                    </a:lnTo>
                    <a:lnTo>
                      <a:pt x="0" y="69"/>
                    </a:lnTo>
                    <a:lnTo>
                      <a:pt x="1" y="55"/>
                    </a:lnTo>
                    <a:lnTo>
                      <a:pt x="4" y="41"/>
                    </a:lnTo>
                    <a:lnTo>
                      <a:pt x="7" y="27"/>
                    </a:lnTo>
                    <a:lnTo>
                      <a:pt x="13" y="15"/>
                    </a:lnTo>
                    <a:lnTo>
                      <a:pt x="19" y="5"/>
                    </a:lnTo>
                    <a:lnTo>
                      <a:pt x="26" y="0"/>
                    </a:lnTo>
                    <a:lnTo>
                      <a:pt x="32"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98" name="Freeform 87">
                <a:extLst>
                  <a:ext uri="{FF2B5EF4-FFF2-40B4-BE49-F238E27FC236}">
                    <a16:creationId xmlns:a16="http://schemas.microsoft.com/office/drawing/2014/main" xmlns="" id="{479B5A2B-7E6A-497A-A713-33E42695D266}"/>
                  </a:ext>
                </a:extLst>
              </p:cNvPr>
              <p:cNvSpPr>
                <a:spLocks/>
              </p:cNvSpPr>
              <p:nvPr/>
            </p:nvSpPr>
            <p:spPr bwMode="auto">
              <a:xfrm>
                <a:off x="2722" y="507"/>
                <a:ext cx="16" cy="39"/>
              </a:xfrm>
              <a:custGeom>
                <a:avLst/>
                <a:gdLst>
                  <a:gd name="T0" fmla="*/ 1 w 31"/>
                  <a:gd name="T1" fmla="*/ 0 h 79"/>
                  <a:gd name="T2" fmla="*/ 1 w 31"/>
                  <a:gd name="T3" fmla="*/ 0 h 79"/>
                  <a:gd name="T4" fmla="*/ 1 w 31"/>
                  <a:gd name="T5" fmla="*/ 0 h 79"/>
                  <a:gd name="T6" fmla="*/ 1 w 31"/>
                  <a:gd name="T7" fmla="*/ 0 h 79"/>
                  <a:gd name="T8" fmla="*/ 1 w 31"/>
                  <a:gd name="T9" fmla="*/ 1 h 79"/>
                  <a:gd name="T10" fmla="*/ 1 w 31"/>
                  <a:gd name="T11" fmla="*/ 1 h 79"/>
                  <a:gd name="T12" fmla="*/ 1 w 31"/>
                  <a:gd name="T13" fmla="*/ 1 h 79"/>
                  <a:gd name="T14" fmla="*/ 1 w 31"/>
                  <a:gd name="T15" fmla="*/ 2 h 79"/>
                  <a:gd name="T16" fmla="*/ 1 w 31"/>
                  <a:gd name="T17" fmla="*/ 2 h 79"/>
                  <a:gd name="T18" fmla="*/ 0 w 31"/>
                  <a:gd name="T19" fmla="*/ 2 h 79"/>
                  <a:gd name="T20" fmla="*/ 0 w 31"/>
                  <a:gd name="T21" fmla="*/ 1 h 79"/>
                  <a:gd name="T22" fmla="*/ 1 w 31"/>
                  <a:gd name="T23" fmla="*/ 1 h 79"/>
                  <a:gd name="T24" fmla="*/ 1 w 31"/>
                  <a:gd name="T25" fmla="*/ 0 h 79"/>
                  <a:gd name="T26" fmla="*/ 1 w 31"/>
                  <a:gd name="T27" fmla="*/ 0 h 79"/>
                  <a:gd name="T28" fmla="*/ 1 w 31"/>
                  <a:gd name="T29" fmla="*/ 0 h 79"/>
                  <a:gd name="T30" fmla="*/ 1 w 31"/>
                  <a:gd name="T31" fmla="*/ 0 h 79"/>
                  <a:gd name="T32" fmla="*/ 1 w 31"/>
                  <a:gd name="T33" fmla="*/ 0 h 7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79">
                    <a:moveTo>
                      <a:pt x="31" y="0"/>
                    </a:moveTo>
                    <a:lnTo>
                      <a:pt x="31" y="5"/>
                    </a:lnTo>
                    <a:lnTo>
                      <a:pt x="29" y="13"/>
                    </a:lnTo>
                    <a:lnTo>
                      <a:pt x="26" y="23"/>
                    </a:lnTo>
                    <a:lnTo>
                      <a:pt x="20" y="36"/>
                    </a:lnTo>
                    <a:lnTo>
                      <a:pt x="14" y="50"/>
                    </a:lnTo>
                    <a:lnTo>
                      <a:pt x="10" y="61"/>
                    </a:lnTo>
                    <a:lnTo>
                      <a:pt x="5" y="72"/>
                    </a:lnTo>
                    <a:lnTo>
                      <a:pt x="2" y="79"/>
                    </a:lnTo>
                    <a:lnTo>
                      <a:pt x="0" y="67"/>
                    </a:lnTo>
                    <a:lnTo>
                      <a:pt x="0" y="54"/>
                    </a:lnTo>
                    <a:lnTo>
                      <a:pt x="3" y="41"/>
                    </a:lnTo>
                    <a:lnTo>
                      <a:pt x="7" y="27"/>
                    </a:lnTo>
                    <a:lnTo>
                      <a:pt x="12" y="14"/>
                    </a:lnTo>
                    <a:lnTo>
                      <a:pt x="18" y="5"/>
                    </a:lnTo>
                    <a:lnTo>
                      <a:pt x="25" y="0"/>
                    </a:lnTo>
                    <a:lnTo>
                      <a:pt x="3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99" name="Freeform 88">
                <a:extLst>
                  <a:ext uri="{FF2B5EF4-FFF2-40B4-BE49-F238E27FC236}">
                    <a16:creationId xmlns:a16="http://schemas.microsoft.com/office/drawing/2014/main" xmlns="" id="{5C84EA5A-F995-4E92-A793-E7D5AD3EDCAE}"/>
                  </a:ext>
                </a:extLst>
              </p:cNvPr>
              <p:cNvSpPr>
                <a:spLocks/>
              </p:cNvSpPr>
              <p:nvPr/>
            </p:nvSpPr>
            <p:spPr bwMode="auto">
              <a:xfrm>
                <a:off x="2756" y="390"/>
                <a:ext cx="40" cy="197"/>
              </a:xfrm>
              <a:custGeom>
                <a:avLst/>
                <a:gdLst>
                  <a:gd name="T0" fmla="*/ 2 w 81"/>
                  <a:gd name="T1" fmla="*/ 12 h 395"/>
                  <a:gd name="T2" fmla="*/ 2 w 81"/>
                  <a:gd name="T3" fmla="*/ 12 h 395"/>
                  <a:gd name="T4" fmla="*/ 2 w 81"/>
                  <a:gd name="T5" fmla="*/ 12 h 395"/>
                  <a:gd name="T6" fmla="*/ 2 w 81"/>
                  <a:gd name="T7" fmla="*/ 12 h 395"/>
                  <a:gd name="T8" fmla="*/ 2 w 81"/>
                  <a:gd name="T9" fmla="*/ 12 h 395"/>
                  <a:gd name="T10" fmla="*/ 1 w 81"/>
                  <a:gd name="T11" fmla="*/ 10 h 395"/>
                  <a:gd name="T12" fmla="*/ 1 w 81"/>
                  <a:gd name="T13" fmla="*/ 8 h 395"/>
                  <a:gd name="T14" fmla="*/ 0 w 81"/>
                  <a:gd name="T15" fmla="*/ 7 h 395"/>
                  <a:gd name="T16" fmla="*/ 0 w 81"/>
                  <a:gd name="T17" fmla="*/ 5 h 395"/>
                  <a:gd name="T18" fmla="*/ 0 w 81"/>
                  <a:gd name="T19" fmla="*/ 3 h 395"/>
                  <a:gd name="T20" fmla="*/ 0 w 81"/>
                  <a:gd name="T21" fmla="*/ 2 h 395"/>
                  <a:gd name="T22" fmla="*/ 0 w 81"/>
                  <a:gd name="T23" fmla="*/ 1 h 395"/>
                  <a:gd name="T24" fmla="*/ 0 w 81"/>
                  <a:gd name="T25" fmla="*/ 0 h 395"/>
                  <a:gd name="T26" fmla="*/ 0 w 81"/>
                  <a:gd name="T27" fmla="*/ 0 h 395"/>
                  <a:gd name="T28" fmla="*/ 0 w 81"/>
                  <a:gd name="T29" fmla="*/ 2 h 395"/>
                  <a:gd name="T30" fmla="*/ 0 w 81"/>
                  <a:gd name="T31" fmla="*/ 3 h 395"/>
                  <a:gd name="T32" fmla="*/ 0 w 81"/>
                  <a:gd name="T33" fmla="*/ 5 h 395"/>
                  <a:gd name="T34" fmla="*/ 0 w 81"/>
                  <a:gd name="T35" fmla="*/ 7 h 395"/>
                  <a:gd name="T36" fmla="*/ 0 w 81"/>
                  <a:gd name="T37" fmla="*/ 9 h 395"/>
                  <a:gd name="T38" fmla="*/ 1 w 81"/>
                  <a:gd name="T39" fmla="*/ 10 h 395"/>
                  <a:gd name="T40" fmla="*/ 2 w 81"/>
                  <a:gd name="T41" fmla="*/ 12 h 39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1" h="395">
                    <a:moveTo>
                      <a:pt x="68" y="390"/>
                    </a:moveTo>
                    <a:lnTo>
                      <a:pt x="72" y="392"/>
                    </a:lnTo>
                    <a:lnTo>
                      <a:pt x="75" y="393"/>
                    </a:lnTo>
                    <a:lnTo>
                      <a:pt x="77" y="394"/>
                    </a:lnTo>
                    <a:lnTo>
                      <a:pt x="81" y="395"/>
                    </a:lnTo>
                    <a:lnTo>
                      <a:pt x="53" y="337"/>
                    </a:lnTo>
                    <a:lnTo>
                      <a:pt x="34" y="280"/>
                    </a:lnTo>
                    <a:lnTo>
                      <a:pt x="21" y="225"/>
                    </a:lnTo>
                    <a:lnTo>
                      <a:pt x="14" y="173"/>
                    </a:lnTo>
                    <a:lnTo>
                      <a:pt x="11" y="125"/>
                    </a:lnTo>
                    <a:lnTo>
                      <a:pt x="11" y="79"/>
                    </a:lnTo>
                    <a:lnTo>
                      <a:pt x="13" y="37"/>
                    </a:lnTo>
                    <a:lnTo>
                      <a:pt x="14" y="0"/>
                    </a:lnTo>
                    <a:lnTo>
                      <a:pt x="7" y="28"/>
                    </a:lnTo>
                    <a:lnTo>
                      <a:pt x="2" y="71"/>
                    </a:lnTo>
                    <a:lnTo>
                      <a:pt x="0" y="122"/>
                    </a:lnTo>
                    <a:lnTo>
                      <a:pt x="4" y="180"/>
                    </a:lnTo>
                    <a:lnTo>
                      <a:pt x="11" y="240"/>
                    </a:lnTo>
                    <a:lnTo>
                      <a:pt x="23" y="298"/>
                    </a:lnTo>
                    <a:lnTo>
                      <a:pt x="42" y="348"/>
                    </a:lnTo>
                    <a:lnTo>
                      <a:pt x="68" y="39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00" name="Freeform 89">
                <a:extLst>
                  <a:ext uri="{FF2B5EF4-FFF2-40B4-BE49-F238E27FC236}">
                    <a16:creationId xmlns:a16="http://schemas.microsoft.com/office/drawing/2014/main" xmlns="" id="{6B670BAD-D961-4A08-87E8-E5CB11D0739B}"/>
                  </a:ext>
                </a:extLst>
              </p:cNvPr>
              <p:cNvSpPr>
                <a:spLocks/>
              </p:cNvSpPr>
              <p:nvPr/>
            </p:nvSpPr>
            <p:spPr bwMode="auto">
              <a:xfrm>
                <a:off x="2759" y="403"/>
                <a:ext cx="30" cy="27"/>
              </a:xfrm>
              <a:custGeom>
                <a:avLst/>
                <a:gdLst>
                  <a:gd name="T0" fmla="*/ 2 w 60"/>
                  <a:gd name="T1" fmla="*/ 1 h 54"/>
                  <a:gd name="T2" fmla="*/ 2 w 60"/>
                  <a:gd name="T3" fmla="*/ 0 h 54"/>
                  <a:gd name="T4" fmla="*/ 2 w 60"/>
                  <a:gd name="T5" fmla="*/ 1 h 54"/>
                  <a:gd name="T6" fmla="*/ 2 w 60"/>
                  <a:gd name="T7" fmla="*/ 1 h 54"/>
                  <a:gd name="T8" fmla="*/ 1 w 60"/>
                  <a:gd name="T9" fmla="*/ 1 h 54"/>
                  <a:gd name="T10" fmla="*/ 1 w 60"/>
                  <a:gd name="T11" fmla="*/ 1 h 54"/>
                  <a:gd name="T12" fmla="*/ 1 w 60"/>
                  <a:gd name="T13" fmla="*/ 1 h 54"/>
                  <a:gd name="T14" fmla="*/ 1 w 60"/>
                  <a:gd name="T15" fmla="*/ 2 h 54"/>
                  <a:gd name="T16" fmla="*/ 0 w 60"/>
                  <a:gd name="T17" fmla="*/ 2 h 54"/>
                  <a:gd name="T18" fmla="*/ 1 w 60"/>
                  <a:gd name="T19" fmla="*/ 2 h 54"/>
                  <a:gd name="T20" fmla="*/ 1 w 60"/>
                  <a:gd name="T21" fmla="*/ 2 h 54"/>
                  <a:gd name="T22" fmla="*/ 1 w 60"/>
                  <a:gd name="T23" fmla="*/ 2 h 54"/>
                  <a:gd name="T24" fmla="*/ 2 w 60"/>
                  <a:gd name="T25" fmla="*/ 1 h 54"/>
                  <a:gd name="T26" fmla="*/ 2 w 60"/>
                  <a:gd name="T27" fmla="*/ 1 h 54"/>
                  <a:gd name="T28" fmla="*/ 2 w 60"/>
                  <a:gd name="T29" fmla="*/ 1 h 54"/>
                  <a:gd name="T30" fmla="*/ 2 w 60"/>
                  <a:gd name="T31" fmla="*/ 1 h 54"/>
                  <a:gd name="T32" fmla="*/ 2 w 60"/>
                  <a:gd name="T33" fmla="*/ 1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0" h="54">
                    <a:moveTo>
                      <a:pt x="60" y="1"/>
                    </a:moveTo>
                    <a:lnTo>
                      <a:pt x="56" y="0"/>
                    </a:lnTo>
                    <a:lnTo>
                      <a:pt x="50" y="1"/>
                    </a:lnTo>
                    <a:lnTo>
                      <a:pt x="42" y="4"/>
                    </a:lnTo>
                    <a:lnTo>
                      <a:pt x="31" y="10"/>
                    </a:lnTo>
                    <a:lnTo>
                      <a:pt x="21" y="19"/>
                    </a:lnTo>
                    <a:lnTo>
                      <a:pt x="12" y="29"/>
                    </a:lnTo>
                    <a:lnTo>
                      <a:pt x="5" y="41"/>
                    </a:lnTo>
                    <a:lnTo>
                      <a:pt x="0" y="54"/>
                    </a:lnTo>
                    <a:lnTo>
                      <a:pt x="7" y="48"/>
                    </a:lnTo>
                    <a:lnTo>
                      <a:pt x="15" y="40"/>
                    </a:lnTo>
                    <a:lnTo>
                      <a:pt x="25" y="33"/>
                    </a:lnTo>
                    <a:lnTo>
                      <a:pt x="36" y="25"/>
                    </a:lnTo>
                    <a:lnTo>
                      <a:pt x="46" y="17"/>
                    </a:lnTo>
                    <a:lnTo>
                      <a:pt x="54" y="10"/>
                    </a:lnTo>
                    <a:lnTo>
                      <a:pt x="59" y="4"/>
                    </a:lnTo>
                    <a:lnTo>
                      <a:pt x="6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01" name="Freeform 90">
                <a:extLst>
                  <a:ext uri="{FF2B5EF4-FFF2-40B4-BE49-F238E27FC236}">
                    <a16:creationId xmlns:a16="http://schemas.microsoft.com/office/drawing/2014/main" xmlns="" id="{7F6444CD-FC40-475F-9FCB-674AED53F126}"/>
                  </a:ext>
                </a:extLst>
              </p:cNvPr>
              <p:cNvSpPr>
                <a:spLocks/>
              </p:cNvSpPr>
              <p:nvPr/>
            </p:nvSpPr>
            <p:spPr bwMode="auto">
              <a:xfrm>
                <a:off x="2757" y="429"/>
                <a:ext cx="34" cy="36"/>
              </a:xfrm>
              <a:custGeom>
                <a:avLst/>
                <a:gdLst>
                  <a:gd name="T0" fmla="*/ 2 w 70"/>
                  <a:gd name="T1" fmla="*/ 1 h 71"/>
                  <a:gd name="T2" fmla="*/ 2 w 70"/>
                  <a:gd name="T3" fmla="*/ 0 h 71"/>
                  <a:gd name="T4" fmla="*/ 1 w 70"/>
                  <a:gd name="T5" fmla="*/ 1 h 71"/>
                  <a:gd name="T6" fmla="*/ 1 w 70"/>
                  <a:gd name="T7" fmla="*/ 1 h 71"/>
                  <a:gd name="T8" fmla="*/ 1 w 70"/>
                  <a:gd name="T9" fmla="*/ 1 h 71"/>
                  <a:gd name="T10" fmla="*/ 0 w 70"/>
                  <a:gd name="T11" fmla="*/ 1 h 71"/>
                  <a:gd name="T12" fmla="*/ 0 w 70"/>
                  <a:gd name="T13" fmla="*/ 2 h 71"/>
                  <a:gd name="T14" fmla="*/ 0 w 70"/>
                  <a:gd name="T15" fmla="*/ 2 h 71"/>
                  <a:gd name="T16" fmla="*/ 0 w 70"/>
                  <a:gd name="T17" fmla="*/ 3 h 71"/>
                  <a:gd name="T18" fmla="*/ 0 w 70"/>
                  <a:gd name="T19" fmla="*/ 3 h 71"/>
                  <a:gd name="T20" fmla="*/ 0 w 70"/>
                  <a:gd name="T21" fmla="*/ 2 h 71"/>
                  <a:gd name="T22" fmla="*/ 0 w 70"/>
                  <a:gd name="T23" fmla="*/ 2 h 71"/>
                  <a:gd name="T24" fmla="*/ 1 w 70"/>
                  <a:gd name="T25" fmla="*/ 2 h 71"/>
                  <a:gd name="T26" fmla="*/ 1 w 70"/>
                  <a:gd name="T27" fmla="*/ 1 h 71"/>
                  <a:gd name="T28" fmla="*/ 1 w 70"/>
                  <a:gd name="T29" fmla="*/ 1 h 71"/>
                  <a:gd name="T30" fmla="*/ 2 w 70"/>
                  <a:gd name="T31" fmla="*/ 1 h 71"/>
                  <a:gd name="T32" fmla="*/ 2 w 70"/>
                  <a:gd name="T33" fmla="*/ 1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0" h="71">
                    <a:moveTo>
                      <a:pt x="70" y="2"/>
                    </a:moveTo>
                    <a:lnTo>
                      <a:pt x="66" y="0"/>
                    </a:lnTo>
                    <a:lnTo>
                      <a:pt x="58" y="2"/>
                    </a:lnTo>
                    <a:lnTo>
                      <a:pt x="48" y="9"/>
                    </a:lnTo>
                    <a:lnTo>
                      <a:pt x="37" y="18"/>
                    </a:lnTo>
                    <a:lnTo>
                      <a:pt x="25" y="30"/>
                    </a:lnTo>
                    <a:lnTo>
                      <a:pt x="14" y="44"/>
                    </a:lnTo>
                    <a:lnTo>
                      <a:pt x="6" y="57"/>
                    </a:lnTo>
                    <a:lnTo>
                      <a:pt x="0" y="71"/>
                    </a:lnTo>
                    <a:lnTo>
                      <a:pt x="6" y="65"/>
                    </a:lnTo>
                    <a:lnTo>
                      <a:pt x="15" y="57"/>
                    </a:lnTo>
                    <a:lnTo>
                      <a:pt x="27" y="48"/>
                    </a:lnTo>
                    <a:lnTo>
                      <a:pt x="41" y="38"/>
                    </a:lnTo>
                    <a:lnTo>
                      <a:pt x="52" y="26"/>
                    </a:lnTo>
                    <a:lnTo>
                      <a:pt x="63" y="17"/>
                    </a:lnTo>
                    <a:lnTo>
                      <a:pt x="68" y="8"/>
                    </a:lnTo>
                    <a:lnTo>
                      <a:pt x="7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02" name="Freeform 91">
                <a:extLst>
                  <a:ext uri="{FF2B5EF4-FFF2-40B4-BE49-F238E27FC236}">
                    <a16:creationId xmlns:a16="http://schemas.microsoft.com/office/drawing/2014/main" xmlns="" id="{97404F51-DB82-4A1D-8C83-6B916D7BFB1A}"/>
                  </a:ext>
                </a:extLst>
              </p:cNvPr>
              <p:cNvSpPr>
                <a:spLocks/>
              </p:cNvSpPr>
              <p:nvPr/>
            </p:nvSpPr>
            <p:spPr bwMode="auto">
              <a:xfrm>
                <a:off x="2759" y="452"/>
                <a:ext cx="39" cy="31"/>
              </a:xfrm>
              <a:custGeom>
                <a:avLst/>
                <a:gdLst>
                  <a:gd name="T0" fmla="*/ 3 w 77"/>
                  <a:gd name="T1" fmla="*/ 1 h 62"/>
                  <a:gd name="T2" fmla="*/ 3 w 77"/>
                  <a:gd name="T3" fmla="*/ 0 h 62"/>
                  <a:gd name="T4" fmla="*/ 2 w 77"/>
                  <a:gd name="T5" fmla="*/ 1 h 62"/>
                  <a:gd name="T6" fmla="*/ 2 w 77"/>
                  <a:gd name="T7" fmla="*/ 1 h 62"/>
                  <a:gd name="T8" fmla="*/ 2 w 77"/>
                  <a:gd name="T9" fmla="*/ 1 h 62"/>
                  <a:gd name="T10" fmla="*/ 1 w 77"/>
                  <a:gd name="T11" fmla="*/ 1 h 62"/>
                  <a:gd name="T12" fmla="*/ 1 w 77"/>
                  <a:gd name="T13" fmla="*/ 2 h 62"/>
                  <a:gd name="T14" fmla="*/ 1 w 77"/>
                  <a:gd name="T15" fmla="*/ 2 h 62"/>
                  <a:gd name="T16" fmla="*/ 0 w 77"/>
                  <a:gd name="T17" fmla="*/ 2 h 62"/>
                  <a:gd name="T18" fmla="*/ 1 w 77"/>
                  <a:gd name="T19" fmla="*/ 2 h 62"/>
                  <a:gd name="T20" fmla="*/ 1 w 77"/>
                  <a:gd name="T21" fmla="*/ 2 h 62"/>
                  <a:gd name="T22" fmla="*/ 1 w 77"/>
                  <a:gd name="T23" fmla="*/ 2 h 62"/>
                  <a:gd name="T24" fmla="*/ 2 w 77"/>
                  <a:gd name="T25" fmla="*/ 2 h 62"/>
                  <a:gd name="T26" fmla="*/ 2 w 77"/>
                  <a:gd name="T27" fmla="*/ 1 h 62"/>
                  <a:gd name="T28" fmla="*/ 3 w 77"/>
                  <a:gd name="T29" fmla="*/ 1 h 62"/>
                  <a:gd name="T30" fmla="*/ 3 w 77"/>
                  <a:gd name="T31" fmla="*/ 1 h 62"/>
                  <a:gd name="T32" fmla="*/ 3 w 77"/>
                  <a:gd name="T33" fmla="*/ 1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7" h="62">
                    <a:moveTo>
                      <a:pt x="77" y="2"/>
                    </a:moveTo>
                    <a:lnTo>
                      <a:pt x="73" y="0"/>
                    </a:lnTo>
                    <a:lnTo>
                      <a:pt x="63" y="1"/>
                    </a:lnTo>
                    <a:lnTo>
                      <a:pt x="52" y="7"/>
                    </a:lnTo>
                    <a:lnTo>
                      <a:pt x="39" y="15"/>
                    </a:lnTo>
                    <a:lnTo>
                      <a:pt x="25" y="25"/>
                    </a:lnTo>
                    <a:lnTo>
                      <a:pt x="14" y="37"/>
                    </a:lnTo>
                    <a:lnTo>
                      <a:pt x="5" y="49"/>
                    </a:lnTo>
                    <a:lnTo>
                      <a:pt x="0" y="62"/>
                    </a:lnTo>
                    <a:lnTo>
                      <a:pt x="6" y="58"/>
                    </a:lnTo>
                    <a:lnTo>
                      <a:pt x="16" y="52"/>
                    </a:lnTo>
                    <a:lnTo>
                      <a:pt x="30" y="42"/>
                    </a:lnTo>
                    <a:lnTo>
                      <a:pt x="44" y="33"/>
                    </a:lnTo>
                    <a:lnTo>
                      <a:pt x="56" y="24"/>
                    </a:lnTo>
                    <a:lnTo>
                      <a:pt x="68" y="15"/>
                    </a:lnTo>
                    <a:lnTo>
                      <a:pt x="75" y="7"/>
                    </a:lnTo>
                    <a:lnTo>
                      <a:pt x="77"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03" name="Freeform 92">
                <a:extLst>
                  <a:ext uri="{FF2B5EF4-FFF2-40B4-BE49-F238E27FC236}">
                    <a16:creationId xmlns:a16="http://schemas.microsoft.com/office/drawing/2014/main" xmlns="" id="{1BDF585A-3EA3-486F-B85F-8B7FAA907A04}"/>
                  </a:ext>
                </a:extLst>
              </p:cNvPr>
              <p:cNvSpPr>
                <a:spLocks/>
              </p:cNvSpPr>
              <p:nvPr/>
            </p:nvSpPr>
            <p:spPr bwMode="auto">
              <a:xfrm>
                <a:off x="2762" y="489"/>
                <a:ext cx="36" cy="27"/>
              </a:xfrm>
              <a:custGeom>
                <a:avLst/>
                <a:gdLst>
                  <a:gd name="T0" fmla="*/ 3 w 71"/>
                  <a:gd name="T1" fmla="*/ 1 h 54"/>
                  <a:gd name="T2" fmla="*/ 3 w 71"/>
                  <a:gd name="T3" fmla="*/ 0 h 54"/>
                  <a:gd name="T4" fmla="*/ 2 w 71"/>
                  <a:gd name="T5" fmla="*/ 1 h 54"/>
                  <a:gd name="T6" fmla="*/ 2 w 71"/>
                  <a:gd name="T7" fmla="*/ 1 h 54"/>
                  <a:gd name="T8" fmla="*/ 2 w 71"/>
                  <a:gd name="T9" fmla="*/ 1 h 54"/>
                  <a:gd name="T10" fmla="*/ 1 w 71"/>
                  <a:gd name="T11" fmla="*/ 1 h 54"/>
                  <a:gd name="T12" fmla="*/ 1 w 71"/>
                  <a:gd name="T13" fmla="*/ 2 h 54"/>
                  <a:gd name="T14" fmla="*/ 1 w 71"/>
                  <a:gd name="T15" fmla="*/ 2 h 54"/>
                  <a:gd name="T16" fmla="*/ 0 w 71"/>
                  <a:gd name="T17" fmla="*/ 2 h 54"/>
                  <a:gd name="T18" fmla="*/ 1 w 71"/>
                  <a:gd name="T19" fmla="*/ 2 h 54"/>
                  <a:gd name="T20" fmla="*/ 1 w 71"/>
                  <a:gd name="T21" fmla="*/ 2 h 54"/>
                  <a:gd name="T22" fmla="*/ 1 w 71"/>
                  <a:gd name="T23" fmla="*/ 2 h 54"/>
                  <a:gd name="T24" fmla="*/ 2 w 71"/>
                  <a:gd name="T25" fmla="*/ 1 h 54"/>
                  <a:gd name="T26" fmla="*/ 2 w 71"/>
                  <a:gd name="T27" fmla="*/ 1 h 54"/>
                  <a:gd name="T28" fmla="*/ 2 w 71"/>
                  <a:gd name="T29" fmla="*/ 1 h 54"/>
                  <a:gd name="T30" fmla="*/ 3 w 71"/>
                  <a:gd name="T31" fmla="*/ 1 h 54"/>
                  <a:gd name="T32" fmla="*/ 3 w 71"/>
                  <a:gd name="T33" fmla="*/ 1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54">
                    <a:moveTo>
                      <a:pt x="71" y="2"/>
                    </a:moveTo>
                    <a:lnTo>
                      <a:pt x="68" y="0"/>
                    </a:lnTo>
                    <a:lnTo>
                      <a:pt x="59" y="2"/>
                    </a:lnTo>
                    <a:lnTo>
                      <a:pt x="48" y="6"/>
                    </a:lnTo>
                    <a:lnTo>
                      <a:pt x="36" y="15"/>
                    </a:lnTo>
                    <a:lnTo>
                      <a:pt x="23" y="24"/>
                    </a:lnTo>
                    <a:lnTo>
                      <a:pt x="13" y="33"/>
                    </a:lnTo>
                    <a:lnTo>
                      <a:pt x="3" y="43"/>
                    </a:lnTo>
                    <a:lnTo>
                      <a:pt x="0" y="54"/>
                    </a:lnTo>
                    <a:lnTo>
                      <a:pt x="7" y="49"/>
                    </a:lnTo>
                    <a:lnTo>
                      <a:pt x="17" y="45"/>
                    </a:lnTo>
                    <a:lnTo>
                      <a:pt x="30" y="38"/>
                    </a:lnTo>
                    <a:lnTo>
                      <a:pt x="43" y="31"/>
                    </a:lnTo>
                    <a:lnTo>
                      <a:pt x="54" y="23"/>
                    </a:lnTo>
                    <a:lnTo>
                      <a:pt x="64" y="16"/>
                    </a:lnTo>
                    <a:lnTo>
                      <a:pt x="70" y="9"/>
                    </a:lnTo>
                    <a:lnTo>
                      <a:pt x="71"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04" name="Freeform 93">
                <a:extLst>
                  <a:ext uri="{FF2B5EF4-FFF2-40B4-BE49-F238E27FC236}">
                    <a16:creationId xmlns:a16="http://schemas.microsoft.com/office/drawing/2014/main" xmlns="" id="{495C07CF-1385-403A-8C90-DA3F2CE8C8DA}"/>
                  </a:ext>
                </a:extLst>
              </p:cNvPr>
              <p:cNvSpPr>
                <a:spLocks/>
              </p:cNvSpPr>
              <p:nvPr/>
            </p:nvSpPr>
            <p:spPr bwMode="auto">
              <a:xfrm>
                <a:off x="2767" y="511"/>
                <a:ext cx="32" cy="19"/>
              </a:xfrm>
              <a:custGeom>
                <a:avLst/>
                <a:gdLst>
                  <a:gd name="T0" fmla="*/ 2 w 64"/>
                  <a:gd name="T1" fmla="*/ 1 h 38"/>
                  <a:gd name="T2" fmla="*/ 2 w 64"/>
                  <a:gd name="T3" fmla="*/ 0 h 38"/>
                  <a:gd name="T4" fmla="*/ 2 w 64"/>
                  <a:gd name="T5" fmla="*/ 0 h 38"/>
                  <a:gd name="T6" fmla="*/ 2 w 64"/>
                  <a:gd name="T7" fmla="*/ 1 h 38"/>
                  <a:gd name="T8" fmla="*/ 2 w 64"/>
                  <a:gd name="T9" fmla="*/ 1 h 38"/>
                  <a:gd name="T10" fmla="*/ 1 w 64"/>
                  <a:gd name="T11" fmla="*/ 1 h 38"/>
                  <a:gd name="T12" fmla="*/ 1 w 64"/>
                  <a:gd name="T13" fmla="*/ 1 h 38"/>
                  <a:gd name="T14" fmla="*/ 1 w 64"/>
                  <a:gd name="T15" fmla="*/ 1 h 38"/>
                  <a:gd name="T16" fmla="*/ 0 w 64"/>
                  <a:gd name="T17" fmla="*/ 2 h 38"/>
                  <a:gd name="T18" fmla="*/ 1 w 64"/>
                  <a:gd name="T19" fmla="*/ 2 h 38"/>
                  <a:gd name="T20" fmla="*/ 1 w 64"/>
                  <a:gd name="T21" fmla="*/ 1 h 38"/>
                  <a:gd name="T22" fmla="*/ 1 w 64"/>
                  <a:gd name="T23" fmla="*/ 1 h 38"/>
                  <a:gd name="T24" fmla="*/ 2 w 64"/>
                  <a:gd name="T25" fmla="*/ 1 h 38"/>
                  <a:gd name="T26" fmla="*/ 2 w 64"/>
                  <a:gd name="T27" fmla="*/ 1 h 38"/>
                  <a:gd name="T28" fmla="*/ 2 w 64"/>
                  <a:gd name="T29" fmla="*/ 1 h 38"/>
                  <a:gd name="T30" fmla="*/ 2 w 64"/>
                  <a:gd name="T31" fmla="*/ 1 h 38"/>
                  <a:gd name="T32" fmla="*/ 2 w 64"/>
                  <a:gd name="T33" fmla="*/ 1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38">
                    <a:moveTo>
                      <a:pt x="64" y="4"/>
                    </a:moveTo>
                    <a:lnTo>
                      <a:pt x="60" y="0"/>
                    </a:lnTo>
                    <a:lnTo>
                      <a:pt x="53" y="0"/>
                    </a:lnTo>
                    <a:lnTo>
                      <a:pt x="44" y="2"/>
                    </a:lnTo>
                    <a:lnTo>
                      <a:pt x="34" y="4"/>
                    </a:lnTo>
                    <a:lnTo>
                      <a:pt x="22" y="10"/>
                    </a:lnTo>
                    <a:lnTo>
                      <a:pt x="13" y="16"/>
                    </a:lnTo>
                    <a:lnTo>
                      <a:pt x="5" y="27"/>
                    </a:lnTo>
                    <a:lnTo>
                      <a:pt x="0" y="38"/>
                    </a:lnTo>
                    <a:lnTo>
                      <a:pt x="7" y="35"/>
                    </a:lnTo>
                    <a:lnTo>
                      <a:pt x="16" y="30"/>
                    </a:lnTo>
                    <a:lnTo>
                      <a:pt x="27" y="27"/>
                    </a:lnTo>
                    <a:lnTo>
                      <a:pt x="38" y="22"/>
                    </a:lnTo>
                    <a:lnTo>
                      <a:pt x="49" y="18"/>
                    </a:lnTo>
                    <a:lnTo>
                      <a:pt x="58" y="13"/>
                    </a:lnTo>
                    <a:lnTo>
                      <a:pt x="62" y="8"/>
                    </a:lnTo>
                    <a:lnTo>
                      <a:pt x="64"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05" name="Freeform 94">
                <a:extLst>
                  <a:ext uri="{FF2B5EF4-FFF2-40B4-BE49-F238E27FC236}">
                    <a16:creationId xmlns:a16="http://schemas.microsoft.com/office/drawing/2014/main" xmlns="" id="{367D9953-E2BB-43E1-8A12-6823AA650452}"/>
                  </a:ext>
                </a:extLst>
              </p:cNvPr>
              <p:cNvSpPr>
                <a:spLocks/>
              </p:cNvSpPr>
              <p:nvPr/>
            </p:nvSpPr>
            <p:spPr bwMode="auto">
              <a:xfrm>
                <a:off x="2779" y="546"/>
                <a:ext cx="24" cy="15"/>
              </a:xfrm>
              <a:custGeom>
                <a:avLst/>
                <a:gdLst>
                  <a:gd name="T0" fmla="*/ 1 w 49"/>
                  <a:gd name="T1" fmla="*/ 1 h 28"/>
                  <a:gd name="T2" fmla="*/ 1 w 49"/>
                  <a:gd name="T3" fmla="*/ 0 h 28"/>
                  <a:gd name="T4" fmla="*/ 1 w 49"/>
                  <a:gd name="T5" fmla="*/ 0 h 28"/>
                  <a:gd name="T6" fmla="*/ 0 w 49"/>
                  <a:gd name="T7" fmla="*/ 1 h 28"/>
                  <a:gd name="T8" fmla="*/ 0 w 49"/>
                  <a:gd name="T9" fmla="*/ 1 h 28"/>
                  <a:gd name="T10" fmla="*/ 0 w 49"/>
                  <a:gd name="T11" fmla="*/ 1 h 28"/>
                  <a:gd name="T12" fmla="*/ 0 w 49"/>
                  <a:gd name="T13" fmla="*/ 1 h 28"/>
                  <a:gd name="T14" fmla="*/ 0 w 49"/>
                  <a:gd name="T15" fmla="*/ 1 h 28"/>
                  <a:gd name="T16" fmla="*/ 0 w 49"/>
                  <a:gd name="T17" fmla="*/ 1 h 28"/>
                  <a:gd name="T18" fmla="*/ 0 w 49"/>
                  <a:gd name="T19" fmla="*/ 1 h 28"/>
                  <a:gd name="T20" fmla="*/ 0 w 49"/>
                  <a:gd name="T21" fmla="*/ 1 h 28"/>
                  <a:gd name="T22" fmla="*/ 0 w 49"/>
                  <a:gd name="T23" fmla="*/ 1 h 28"/>
                  <a:gd name="T24" fmla="*/ 0 w 49"/>
                  <a:gd name="T25" fmla="*/ 1 h 28"/>
                  <a:gd name="T26" fmla="*/ 1 w 49"/>
                  <a:gd name="T27" fmla="*/ 1 h 28"/>
                  <a:gd name="T28" fmla="*/ 1 w 49"/>
                  <a:gd name="T29" fmla="*/ 1 h 28"/>
                  <a:gd name="T30" fmla="*/ 1 w 49"/>
                  <a:gd name="T31" fmla="*/ 1 h 28"/>
                  <a:gd name="T32" fmla="*/ 1 w 49"/>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28">
                    <a:moveTo>
                      <a:pt x="49" y="2"/>
                    </a:moveTo>
                    <a:lnTo>
                      <a:pt x="45" y="0"/>
                    </a:lnTo>
                    <a:lnTo>
                      <a:pt x="39" y="0"/>
                    </a:lnTo>
                    <a:lnTo>
                      <a:pt x="31" y="1"/>
                    </a:lnTo>
                    <a:lnTo>
                      <a:pt x="23" y="5"/>
                    </a:lnTo>
                    <a:lnTo>
                      <a:pt x="14" y="10"/>
                    </a:lnTo>
                    <a:lnTo>
                      <a:pt x="7" y="17"/>
                    </a:lnTo>
                    <a:lnTo>
                      <a:pt x="1" y="23"/>
                    </a:lnTo>
                    <a:lnTo>
                      <a:pt x="0" y="28"/>
                    </a:lnTo>
                    <a:lnTo>
                      <a:pt x="5" y="26"/>
                    </a:lnTo>
                    <a:lnTo>
                      <a:pt x="12" y="24"/>
                    </a:lnTo>
                    <a:lnTo>
                      <a:pt x="20" y="20"/>
                    </a:lnTo>
                    <a:lnTo>
                      <a:pt x="28" y="17"/>
                    </a:lnTo>
                    <a:lnTo>
                      <a:pt x="36" y="13"/>
                    </a:lnTo>
                    <a:lnTo>
                      <a:pt x="42" y="10"/>
                    </a:lnTo>
                    <a:lnTo>
                      <a:pt x="46" y="5"/>
                    </a:lnTo>
                    <a:lnTo>
                      <a:pt x="49"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06" name="Freeform 95">
                <a:extLst>
                  <a:ext uri="{FF2B5EF4-FFF2-40B4-BE49-F238E27FC236}">
                    <a16:creationId xmlns:a16="http://schemas.microsoft.com/office/drawing/2014/main" xmlns="" id="{67D24EA9-C273-428D-8749-8A935C9D0C74}"/>
                  </a:ext>
                </a:extLst>
              </p:cNvPr>
              <p:cNvSpPr>
                <a:spLocks/>
              </p:cNvSpPr>
              <p:nvPr/>
            </p:nvSpPr>
            <p:spPr bwMode="auto">
              <a:xfrm>
                <a:off x="2784" y="564"/>
                <a:ext cx="16" cy="11"/>
              </a:xfrm>
              <a:custGeom>
                <a:avLst/>
                <a:gdLst>
                  <a:gd name="T0" fmla="*/ 0 w 33"/>
                  <a:gd name="T1" fmla="*/ 1 h 22"/>
                  <a:gd name="T2" fmla="*/ 0 w 33"/>
                  <a:gd name="T3" fmla="*/ 0 h 22"/>
                  <a:gd name="T4" fmla="*/ 0 w 33"/>
                  <a:gd name="T5" fmla="*/ 0 h 22"/>
                  <a:gd name="T6" fmla="*/ 0 w 33"/>
                  <a:gd name="T7" fmla="*/ 1 h 22"/>
                  <a:gd name="T8" fmla="*/ 0 w 33"/>
                  <a:gd name="T9" fmla="*/ 1 h 22"/>
                  <a:gd name="T10" fmla="*/ 0 w 33"/>
                  <a:gd name="T11" fmla="*/ 1 h 22"/>
                  <a:gd name="T12" fmla="*/ 0 w 33"/>
                  <a:gd name="T13" fmla="*/ 1 h 22"/>
                  <a:gd name="T14" fmla="*/ 0 w 33"/>
                  <a:gd name="T15" fmla="*/ 1 h 22"/>
                  <a:gd name="T16" fmla="*/ 0 w 33"/>
                  <a:gd name="T17" fmla="*/ 1 h 22"/>
                  <a:gd name="T18" fmla="*/ 0 w 33"/>
                  <a:gd name="T19" fmla="*/ 1 h 22"/>
                  <a:gd name="T20" fmla="*/ 0 w 33"/>
                  <a:gd name="T21" fmla="*/ 1 h 22"/>
                  <a:gd name="T22" fmla="*/ 0 w 33"/>
                  <a:gd name="T23" fmla="*/ 1 h 22"/>
                  <a:gd name="T24" fmla="*/ 0 w 33"/>
                  <a:gd name="T25" fmla="*/ 1 h 22"/>
                  <a:gd name="T26" fmla="*/ 0 w 33"/>
                  <a:gd name="T27" fmla="*/ 1 h 22"/>
                  <a:gd name="T28" fmla="*/ 1 w 33"/>
                  <a:gd name="T29" fmla="*/ 1 h 22"/>
                  <a:gd name="T30" fmla="*/ 1 w 33"/>
                  <a:gd name="T31" fmla="*/ 1 h 22"/>
                  <a:gd name="T32" fmla="*/ 0 w 33"/>
                  <a:gd name="T33" fmla="*/ 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22">
                    <a:moveTo>
                      <a:pt x="31" y="1"/>
                    </a:moveTo>
                    <a:lnTo>
                      <a:pt x="27" y="0"/>
                    </a:lnTo>
                    <a:lnTo>
                      <a:pt x="23" y="0"/>
                    </a:lnTo>
                    <a:lnTo>
                      <a:pt x="17" y="1"/>
                    </a:lnTo>
                    <a:lnTo>
                      <a:pt x="10" y="3"/>
                    </a:lnTo>
                    <a:lnTo>
                      <a:pt x="5" y="6"/>
                    </a:lnTo>
                    <a:lnTo>
                      <a:pt x="1" y="11"/>
                    </a:lnTo>
                    <a:lnTo>
                      <a:pt x="0" y="16"/>
                    </a:lnTo>
                    <a:lnTo>
                      <a:pt x="2" y="22"/>
                    </a:lnTo>
                    <a:lnTo>
                      <a:pt x="3" y="16"/>
                    </a:lnTo>
                    <a:lnTo>
                      <a:pt x="8" y="13"/>
                    </a:lnTo>
                    <a:lnTo>
                      <a:pt x="15" y="11"/>
                    </a:lnTo>
                    <a:lnTo>
                      <a:pt x="21" y="9"/>
                    </a:lnTo>
                    <a:lnTo>
                      <a:pt x="27" y="8"/>
                    </a:lnTo>
                    <a:lnTo>
                      <a:pt x="32" y="6"/>
                    </a:lnTo>
                    <a:lnTo>
                      <a:pt x="33" y="5"/>
                    </a:lnTo>
                    <a:lnTo>
                      <a:pt x="31"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07" name="Freeform 96">
                <a:extLst>
                  <a:ext uri="{FF2B5EF4-FFF2-40B4-BE49-F238E27FC236}">
                    <a16:creationId xmlns:a16="http://schemas.microsoft.com/office/drawing/2014/main" xmlns="" id="{A8E0882B-0ADC-42CF-A161-50202CCBC9B5}"/>
                  </a:ext>
                </a:extLst>
              </p:cNvPr>
              <p:cNvSpPr>
                <a:spLocks/>
              </p:cNvSpPr>
              <p:nvPr/>
            </p:nvSpPr>
            <p:spPr bwMode="auto">
              <a:xfrm>
                <a:off x="2757" y="417"/>
                <a:ext cx="33" cy="31"/>
              </a:xfrm>
              <a:custGeom>
                <a:avLst/>
                <a:gdLst>
                  <a:gd name="T0" fmla="*/ 3 w 65"/>
                  <a:gd name="T1" fmla="*/ 0 h 64"/>
                  <a:gd name="T2" fmla="*/ 2 w 65"/>
                  <a:gd name="T3" fmla="*/ 0 h 64"/>
                  <a:gd name="T4" fmla="*/ 2 w 65"/>
                  <a:gd name="T5" fmla="*/ 0 h 64"/>
                  <a:gd name="T6" fmla="*/ 2 w 65"/>
                  <a:gd name="T7" fmla="*/ 0 h 64"/>
                  <a:gd name="T8" fmla="*/ 2 w 65"/>
                  <a:gd name="T9" fmla="*/ 0 h 64"/>
                  <a:gd name="T10" fmla="*/ 1 w 65"/>
                  <a:gd name="T11" fmla="*/ 0 h 64"/>
                  <a:gd name="T12" fmla="*/ 1 w 65"/>
                  <a:gd name="T13" fmla="*/ 1 h 64"/>
                  <a:gd name="T14" fmla="*/ 1 w 65"/>
                  <a:gd name="T15" fmla="*/ 1 h 64"/>
                  <a:gd name="T16" fmla="*/ 0 w 65"/>
                  <a:gd name="T17" fmla="*/ 1 h 64"/>
                  <a:gd name="T18" fmla="*/ 1 w 65"/>
                  <a:gd name="T19" fmla="*/ 1 h 64"/>
                  <a:gd name="T20" fmla="*/ 1 w 65"/>
                  <a:gd name="T21" fmla="*/ 1 h 64"/>
                  <a:gd name="T22" fmla="*/ 1 w 65"/>
                  <a:gd name="T23" fmla="*/ 1 h 64"/>
                  <a:gd name="T24" fmla="*/ 2 w 65"/>
                  <a:gd name="T25" fmla="*/ 1 h 64"/>
                  <a:gd name="T26" fmla="*/ 2 w 65"/>
                  <a:gd name="T27" fmla="*/ 0 h 64"/>
                  <a:gd name="T28" fmla="*/ 2 w 65"/>
                  <a:gd name="T29" fmla="*/ 0 h 64"/>
                  <a:gd name="T30" fmla="*/ 2 w 65"/>
                  <a:gd name="T31" fmla="*/ 0 h 64"/>
                  <a:gd name="T32" fmla="*/ 3 w 65"/>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64">
                    <a:moveTo>
                      <a:pt x="65" y="3"/>
                    </a:moveTo>
                    <a:lnTo>
                      <a:pt x="62" y="0"/>
                    </a:lnTo>
                    <a:lnTo>
                      <a:pt x="55" y="2"/>
                    </a:lnTo>
                    <a:lnTo>
                      <a:pt x="45" y="6"/>
                    </a:lnTo>
                    <a:lnTo>
                      <a:pt x="34" y="14"/>
                    </a:lnTo>
                    <a:lnTo>
                      <a:pt x="23" y="25"/>
                    </a:lnTo>
                    <a:lnTo>
                      <a:pt x="13" y="37"/>
                    </a:lnTo>
                    <a:lnTo>
                      <a:pt x="5" y="50"/>
                    </a:lnTo>
                    <a:lnTo>
                      <a:pt x="0" y="64"/>
                    </a:lnTo>
                    <a:lnTo>
                      <a:pt x="5" y="59"/>
                    </a:lnTo>
                    <a:lnTo>
                      <a:pt x="13" y="51"/>
                    </a:lnTo>
                    <a:lnTo>
                      <a:pt x="25" y="43"/>
                    </a:lnTo>
                    <a:lnTo>
                      <a:pt x="38" y="34"/>
                    </a:lnTo>
                    <a:lnTo>
                      <a:pt x="49" y="25"/>
                    </a:lnTo>
                    <a:lnTo>
                      <a:pt x="58" y="17"/>
                    </a:lnTo>
                    <a:lnTo>
                      <a:pt x="64" y="8"/>
                    </a:lnTo>
                    <a:lnTo>
                      <a:pt x="65"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08" name="Freeform 97">
                <a:extLst>
                  <a:ext uri="{FF2B5EF4-FFF2-40B4-BE49-F238E27FC236}">
                    <a16:creationId xmlns:a16="http://schemas.microsoft.com/office/drawing/2014/main" xmlns="" id="{5D534F8A-EAB8-4D94-9874-EC9895817645}"/>
                  </a:ext>
                </a:extLst>
              </p:cNvPr>
              <p:cNvSpPr>
                <a:spLocks/>
              </p:cNvSpPr>
              <p:nvPr/>
            </p:nvSpPr>
            <p:spPr bwMode="auto">
              <a:xfrm>
                <a:off x="2759" y="388"/>
                <a:ext cx="26" cy="25"/>
              </a:xfrm>
              <a:custGeom>
                <a:avLst/>
                <a:gdLst>
                  <a:gd name="T0" fmla="*/ 2 w 52"/>
                  <a:gd name="T1" fmla="*/ 1 h 50"/>
                  <a:gd name="T2" fmla="*/ 2 w 52"/>
                  <a:gd name="T3" fmla="*/ 0 h 50"/>
                  <a:gd name="T4" fmla="*/ 2 w 52"/>
                  <a:gd name="T5" fmla="*/ 1 h 50"/>
                  <a:gd name="T6" fmla="*/ 2 w 52"/>
                  <a:gd name="T7" fmla="*/ 1 h 50"/>
                  <a:gd name="T8" fmla="*/ 1 w 52"/>
                  <a:gd name="T9" fmla="*/ 1 h 50"/>
                  <a:gd name="T10" fmla="*/ 1 w 52"/>
                  <a:gd name="T11" fmla="*/ 1 h 50"/>
                  <a:gd name="T12" fmla="*/ 1 w 52"/>
                  <a:gd name="T13" fmla="*/ 1 h 50"/>
                  <a:gd name="T14" fmla="*/ 1 w 52"/>
                  <a:gd name="T15" fmla="*/ 2 h 50"/>
                  <a:gd name="T16" fmla="*/ 0 w 52"/>
                  <a:gd name="T17" fmla="*/ 2 h 50"/>
                  <a:gd name="T18" fmla="*/ 1 w 52"/>
                  <a:gd name="T19" fmla="*/ 2 h 50"/>
                  <a:gd name="T20" fmla="*/ 1 w 52"/>
                  <a:gd name="T21" fmla="*/ 2 h 50"/>
                  <a:gd name="T22" fmla="*/ 1 w 52"/>
                  <a:gd name="T23" fmla="*/ 1 h 50"/>
                  <a:gd name="T24" fmla="*/ 1 w 52"/>
                  <a:gd name="T25" fmla="*/ 1 h 50"/>
                  <a:gd name="T26" fmla="*/ 2 w 52"/>
                  <a:gd name="T27" fmla="*/ 1 h 50"/>
                  <a:gd name="T28" fmla="*/ 2 w 52"/>
                  <a:gd name="T29" fmla="*/ 1 h 50"/>
                  <a:gd name="T30" fmla="*/ 2 w 52"/>
                  <a:gd name="T31" fmla="*/ 1 h 50"/>
                  <a:gd name="T32" fmla="*/ 2 w 52"/>
                  <a:gd name="T33" fmla="*/ 1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0">
                    <a:moveTo>
                      <a:pt x="52" y="2"/>
                    </a:moveTo>
                    <a:lnTo>
                      <a:pt x="50" y="0"/>
                    </a:lnTo>
                    <a:lnTo>
                      <a:pt x="44" y="1"/>
                    </a:lnTo>
                    <a:lnTo>
                      <a:pt x="37" y="4"/>
                    </a:lnTo>
                    <a:lnTo>
                      <a:pt x="28" y="9"/>
                    </a:lnTo>
                    <a:lnTo>
                      <a:pt x="20" y="16"/>
                    </a:lnTo>
                    <a:lnTo>
                      <a:pt x="12" y="26"/>
                    </a:lnTo>
                    <a:lnTo>
                      <a:pt x="5" y="37"/>
                    </a:lnTo>
                    <a:lnTo>
                      <a:pt x="0" y="50"/>
                    </a:lnTo>
                    <a:lnTo>
                      <a:pt x="7" y="44"/>
                    </a:lnTo>
                    <a:lnTo>
                      <a:pt x="15" y="38"/>
                    </a:lnTo>
                    <a:lnTo>
                      <a:pt x="23" y="30"/>
                    </a:lnTo>
                    <a:lnTo>
                      <a:pt x="32" y="23"/>
                    </a:lnTo>
                    <a:lnTo>
                      <a:pt x="40" y="17"/>
                    </a:lnTo>
                    <a:lnTo>
                      <a:pt x="47" y="11"/>
                    </a:lnTo>
                    <a:lnTo>
                      <a:pt x="51" y="6"/>
                    </a:lnTo>
                    <a:lnTo>
                      <a:pt x="52"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09" name="Freeform 98">
                <a:extLst>
                  <a:ext uri="{FF2B5EF4-FFF2-40B4-BE49-F238E27FC236}">
                    <a16:creationId xmlns:a16="http://schemas.microsoft.com/office/drawing/2014/main" xmlns="" id="{6D2A975E-AD97-43E3-AEF6-2C31F3C599B8}"/>
                  </a:ext>
                </a:extLst>
              </p:cNvPr>
              <p:cNvSpPr>
                <a:spLocks/>
              </p:cNvSpPr>
              <p:nvPr/>
            </p:nvSpPr>
            <p:spPr bwMode="auto">
              <a:xfrm>
                <a:off x="2759" y="475"/>
                <a:ext cx="36" cy="27"/>
              </a:xfrm>
              <a:custGeom>
                <a:avLst/>
                <a:gdLst>
                  <a:gd name="T0" fmla="*/ 3 w 71"/>
                  <a:gd name="T1" fmla="*/ 1 h 53"/>
                  <a:gd name="T2" fmla="*/ 3 w 71"/>
                  <a:gd name="T3" fmla="*/ 0 h 53"/>
                  <a:gd name="T4" fmla="*/ 2 w 71"/>
                  <a:gd name="T5" fmla="*/ 1 h 53"/>
                  <a:gd name="T6" fmla="*/ 2 w 71"/>
                  <a:gd name="T7" fmla="*/ 1 h 53"/>
                  <a:gd name="T8" fmla="*/ 2 w 71"/>
                  <a:gd name="T9" fmla="*/ 1 h 53"/>
                  <a:gd name="T10" fmla="*/ 1 w 71"/>
                  <a:gd name="T11" fmla="*/ 1 h 53"/>
                  <a:gd name="T12" fmla="*/ 1 w 71"/>
                  <a:gd name="T13" fmla="*/ 2 h 53"/>
                  <a:gd name="T14" fmla="*/ 1 w 71"/>
                  <a:gd name="T15" fmla="*/ 2 h 53"/>
                  <a:gd name="T16" fmla="*/ 0 w 71"/>
                  <a:gd name="T17" fmla="*/ 2 h 53"/>
                  <a:gd name="T18" fmla="*/ 1 w 71"/>
                  <a:gd name="T19" fmla="*/ 2 h 53"/>
                  <a:gd name="T20" fmla="*/ 1 w 71"/>
                  <a:gd name="T21" fmla="*/ 2 h 53"/>
                  <a:gd name="T22" fmla="*/ 1 w 71"/>
                  <a:gd name="T23" fmla="*/ 2 h 53"/>
                  <a:gd name="T24" fmla="*/ 2 w 71"/>
                  <a:gd name="T25" fmla="*/ 1 h 53"/>
                  <a:gd name="T26" fmla="*/ 2 w 71"/>
                  <a:gd name="T27" fmla="*/ 1 h 53"/>
                  <a:gd name="T28" fmla="*/ 3 w 71"/>
                  <a:gd name="T29" fmla="*/ 1 h 53"/>
                  <a:gd name="T30" fmla="*/ 3 w 71"/>
                  <a:gd name="T31" fmla="*/ 1 h 53"/>
                  <a:gd name="T32" fmla="*/ 3 w 71"/>
                  <a:gd name="T33" fmla="*/ 1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53">
                    <a:moveTo>
                      <a:pt x="71" y="1"/>
                    </a:moveTo>
                    <a:lnTo>
                      <a:pt x="68" y="0"/>
                    </a:lnTo>
                    <a:lnTo>
                      <a:pt x="59" y="2"/>
                    </a:lnTo>
                    <a:lnTo>
                      <a:pt x="48" y="7"/>
                    </a:lnTo>
                    <a:lnTo>
                      <a:pt x="36" y="15"/>
                    </a:lnTo>
                    <a:lnTo>
                      <a:pt x="23" y="23"/>
                    </a:lnTo>
                    <a:lnTo>
                      <a:pt x="13" y="33"/>
                    </a:lnTo>
                    <a:lnTo>
                      <a:pt x="4" y="44"/>
                    </a:lnTo>
                    <a:lnTo>
                      <a:pt x="0" y="53"/>
                    </a:lnTo>
                    <a:lnTo>
                      <a:pt x="7" y="49"/>
                    </a:lnTo>
                    <a:lnTo>
                      <a:pt x="17" y="44"/>
                    </a:lnTo>
                    <a:lnTo>
                      <a:pt x="30" y="37"/>
                    </a:lnTo>
                    <a:lnTo>
                      <a:pt x="43" y="30"/>
                    </a:lnTo>
                    <a:lnTo>
                      <a:pt x="54" y="23"/>
                    </a:lnTo>
                    <a:lnTo>
                      <a:pt x="65" y="15"/>
                    </a:lnTo>
                    <a:lnTo>
                      <a:pt x="70" y="8"/>
                    </a:lnTo>
                    <a:lnTo>
                      <a:pt x="71"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10" name="Freeform 99">
                <a:extLst>
                  <a:ext uri="{FF2B5EF4-FFF2-40B4-BE49-F238E27FC236}">
                    <a16:creationId xmlns:a16="http://schemas.microsoft.com/office/drawing/2014/main" xmlns="" id="{333DEDB2-61B0-42A8-B583-B9C0041873CB}"/>
                  </a:ext>
                </a:extLst>
              </p:cNvPr>
              <p:cNvSpPr>
                <a:spLocks/>
              </p:cNvSpPr>
              <p:nvPr/>
            </p:nvSpPr>
            <p:spPr bwMode="auto">
              <a:xfrm>
                <a:off x="2771" y="526"/>
                <a:ext cx="30" cy="20"/>
              </a:xfrm>
              <a:custGeom>
                <a:avLst/>
                <a:gdLst>
                  <a:gd name="T0" fmla="*/ 2 w 60"/>
                  <a:gd name="T1" fmla="*/ 0 h 41"/>
                  <a:gd name="T2" fmla="*/ 2 w 60"/>
                  <a:gd name="T3" fmla="*/ 0 h 41"/>
                  <a:gd name="T4" fmla="*/ 2 w 60"/>
                  <a:gd name="T5" fmla="*/ 0 h 41"/>
                  <a:gd name="T6" fmla="*/ 2 w 60"/>
                  <a:gd name="T7" fmla="*/ 0 h 41"/>
                  <a:gd name="T8" fmla="*/ 1 w 60"/>
                  <a:gd name="T9" fmla="*/ 0 h 41"/>
                  <a:gd name="T10" fmla="*/ 1 w 60"/>
                  <a:gd name="T11" fmla="*/ 0 h 41"/>
                  <a:gd name="T12" fmla="*/ 1 w 60"/>
                  <a:gd name="T13" fmla="*/ 0 h 41"/>
                  <a:gd name="T14" fmla="*/ 1 w 60"/>
                  <a:gd name="T15" fmla="*/ 1 h 41"/>
                  <a:gd name="T16" fmla="*/ 0 w 60"/>
                  <a:gd name="T17" fmla="*/ 1 h 41"/>
                  <a:gd name="T18" fmla="*/ 1 w 60"/>
                  <a:gd name="T19" fmla="*/ 1 h 41"/>
                  <a:gd name="T20" fmla="*/ 1 w 60"/>
                  <a:gd name="T21" fmla="*/ 1 h 41"/>
                  <a:gd name="T22" fmla="*/ 1 w 60"/>
                  <a:gd name="T23" fmla="*/ 0 h 41"/>
                  <a:gd name="T24" fmla="*/ 2 w 60"/>
                  <a:gd name="T25" fmla="*/ 0 h 41"/>
                  <a:gd name="T26" fmla="*/ 2 w 60"/>
                  <a:gd name="T27" fmla="*/ 0 h 41"/>
                  <a:gd name="T28" fmla="*/ 2 w 60"/>
                  <a:gd name="T29" fmla="*/ 0 h 41"/>
                  <a:gd name="T30" fmla="*/ 2 w 60"/>
                  <a:gd name="T31" fmla="*/ 0 h 41"/>
                  <a:gd name="T32" fmla="*/ 2 w 60"/>
                  <a:gd name="T33" fmla="*/ 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0" h="41">
                    <a:moveTo>
                      <a:pt x="60" y="3"/>
                    </a:moveTo>
                    <a:lnTo>
                      <a:pt x="57" y="0"/>
                    </a:lnTo>
                    <a:lnTo>
                      <a:pt x="50" y="1"/>
                    </a:lnTo>
                    <a:lnTo>
                      <a:pt x="39" y="5"/>
                    </a:lnTo>
                    <a:lnTo>
                      <a:pt x="29" y="11"/>
                    </a:lnTo>
                    <a:lnTo>
                      <a:pt x="19" y="19"/>
                    </a:lnTo>
                    <a:lnTo>
                      <a:pt x="9" y="27"/>
                    </a:lnTo>
                    <a:lnTo>
                      <a:pt x="3" y="34"/>
                    </a:lnTo>
                    <a:lnTo>
                      <a:pt x="0" y="41"/>
                    </a:lnTo>
                    <a:lnTo>
                      <a:pt x="6" y="37"/>
                    </a:lnTo>
                    <a:lnTo>
                      <a:pt x="14" y="34"/>
                    </a:lnTo>
                    <a:lnTo>
                      <a:pt x="23" y="29"/>
                    </a:lnTo>
                    <a:lnTo>
                      <a:pt x="34" y="23"/>
                    </a:lnTo>
                    <a:lnTo>
                      <a:pt x="43" y="18"/>
                    </a:lnTo>
                    <a:lnTo>
                      <a:pt x="51" y="13"/>
                    </a:lnTo>
                    <a:lnTo>
                      <a:pt x="58" y="7"/>
                    </a:lnTo>
                    <a:lnTo>
                      <a:pt x="6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11" name="Freeform 100">
                <a:extLst>
                  <a:ext uri="{FF2B5EF4-FFF2-40B4-BE49-F238E27FC236}">
                    <a16:creationId xmlns:a16="http://schemas.microsoft.com/office/drawing/2014/main" xmlns="" id="{C667DFD3-3A89-4155-8E14-468147FC684C}"/>
                  </a:ext>
                </a:extLst>
              </p:cNvPr>
              <p:cNvSpPr>
                <a:spLocks/>
              </p:cNvSpPr>
              <p:nvPr/>
            </p:nvSpPr>
            <p:spPr bwMode="auto">
              <a:xfrm>
                <a:off x="2760" y="370"/>
                <a:ext cx="4" cy="31"/>
              </a:xfrm>
              <a:custGeom>
                <a:avLst/>
                <a:gdLst>
                  <a:gd name="T0" fmla="*/ 1 w 8"/>
                  <a:gd name="T1" fmla="*/ 2 h 61"/>
                  <a:gd name="T2" fmla="*/ 1 w 8"/>
                  <a:gd name="T3" fmla="*/ 2 h 61"/>
                  <a:gd name="T4" fmla="*/ 0 w 8"/>
                  <a:gd name="T5" fmla="*/ 1 h 61"/>
                  <a:gd name="T6" fmla="*/ 0 w 8"/>
                  <a:gd name="T7" fmla="*/ 1 h 61"/>
                  <a:gd name="T8" fmla="*/ 1 w 8"/>
                  <a:gd name="T9" fmla="*/ 0 h 61"/>
                  <a:gd name="T10" fmla="*/ 1 w 8"/>
                  <a:gd name="T11" fmla="*/ 1 h 61"/>
                  <a:gd name="T12" fmla="*/ 1 w 8"/>
                  <a:gd name="T13" fmla="*/ 1 h 61"/>
                  <a:gd name="T14" fmla="*/ 1 w 8"/>
                  <a:gd name="T15" fmla="*/ 2 h 61"/>
                  <a:gd name="T16" fmla="*/ 1 w 8"/>
                  <a:gd name="T17" fmla="*/ 2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61">
                    <a:moveTo>
                      <a:pt x="4" y="61"/>
                    </a:moveTo>
                    <a:lnTo>
                      <a:pt x="3" y="48"/>
                    </a:lnTo>
                    <a:lnTo>
                      <a:pt x="0" y="27"/>
                    </a:lnTo>
                    <a:lnTo>
                      <a:pt x="0" y="8"/>
                    </a:lnTo>
                    <a:lnTo>
                      <a:pt x="4" y="0"/>
                    </a:lnTo>
                    <a:lnTo>
                      <a:pt x="8" y="9"/>
                    </a:lnTo>
                    <a:lnTo>
                      <a:pt x="8" y="27"/>
                    </a:lnTo>
                    <a:lnTo>
                      <a:pt x="6" y="46"/>
                    </a:lnTo>
                    <a:lnTo>
                      <a:pt x="4" y="6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12" name="Freeform 101">
                <a:extLst>
                  <a:ext uri="{FF2B5EF4-FFF2-40B4-BE49-F238E27FC236}">
                    <a16:creationId xmlns:a16="http://schemas.microsoft.com/office/drawing/2014/main" xmlns="" id="{EAD11AB8-3E96-4A76-AD04-4398ACDF783A}"/>
                  </a:ext>
                </a:extLst>
              </p:cNvPr>
              <p:cNvSpPr>
                <a:spLocks/>
              </p:cNvSpPr>
              <p:nvPr/>
            </p:nvSpPr>
            <p:spPr bwMode="auto">
              <a:xfrm>
                <a:off x="2726" y="392"/>
                <a:ext cx="32" cy="43"/>
              </a:xfrm>
              <a:custGeom>
                <a:avLst/>
                <a:gdLst>
                  <a:gd name="T0" fmla="*/ 2 w 65"/>
                  <a:gd name="T1" fmla="*/ 3 h 85"/>
                  <a:gd name="T2" fmla="*/ 1 w 65"/>
                  <a:gd name="T3" fmla="*/ 3 h 85"/>
                  <a:gd name="T4" fmla="*/ 1 w 65"/>
                  <a:gd name="T5" fmla="*/ 2 h 85"/>
                  <a:gd name="T6" fmla="*/ 1 w 65"/>
                  <a:gd name="T7" fmla="*/ 2 h 85"/>
                  <a:gd name="T8" fmla="*/ 1 w 65"/>
                  <a:gd name="T9" fmla="*/ 1 h 85"/>
                  <a:gd name="T10" fmla="*/ 0 w 65"/>
                  <a:gd name="T11" fmla="*/ 1 h 85"/>
                  <a:gd name="T12" fmla="*/ 0 w 65"/>
                  <a:gd name="T13" fmla="*/ 1 h 85"/>
                  <a:gd name="T14" fmla="*/ 0 w 65"/>
                  <a:gd name="T15" fmla="*/ 0 h 85"/>
                  <a:gd name="T16" fmla="*/ 0 w 65"/>
                  <a:gd name="T17" fmla="*/ 1 h 85"/>
                  <a:gd name="T18" fmla="*/ 0 w 65"/>
                  <a:gd name="T19" fmla="*/ 1 h 85"/>
                  <a:gd name="T20" fmla="*/ 0 w 65"/>
                  <a:gd name="T21" fmla="*/ 1 h 85"/>
                  <a:gd name="T22" fmla="*/ 0 w 65"/>
                  <a:gd name="T23" fmla="*/ 1 h 85"/>
                  <a:gd name="T24" fmla="*/ 0 w 65"/>
                  <a:gd name="T25" fmla="*/ 2 h 85"/>
                  <a:gd name="T26" fmla="*/ 1 w 65"/>
                  <a:gd name="T27" fmla="*/ 2 h 85"/>
                  <a:gd name="T28" fmla="*/ 1 w 65"/>
                  <a:gd name="T29" fmla="*/ 3 h 85"/>
                  <a:gd name="T30" fmla="*/ 1 w 65"/>
                  <a:gd name="T31" fmla="*/ 3 h 85"/>
                  <a:gd name="T32" fmla="*/ 2 w 65"/>
                  <a:gd name="T33" fmla="*/ 3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85">
                    <a:moveTo>
                      <a:pt x="65" y="85"/>
                    </a:moveTo>
                    <a:lnTo>
                      <a:pt x="60" y="75"/>
                    </a:lnTo>
                    <a:lnTo>
                      <a:pt x="53" y="62"/>
                    </a:lnTo>
                    <a:lnTo>
                      <a:pt x="44" y="46"/>
                    </a:lnTo>
                    <a:lnTo>
                      <a:pt x="34" y="31"/>
                    </a:lnTo>
                    <a:lnTo>
                      <a:pt x="23" y="16"/>
                    </a:lnTo>
                    <a:lnTo>
                      <a:pt x="14" y="6"/>
                    </a:lnTo>
                    <a:lnTo>
                      <a:pt x="6" y="0"/>
                    </a:lnTo>
                    <a:lnTo>
                      <a:pt x="1" y="1"/>
                    </a:lnTo>
                    <a:lnTo>
                      <a:pt x="0" y="8"/>
                    </a:lnTo>
                    <a:lnTo>
                      <a:pt x="6" y="17"/>
                    </a:lnTo>
                    <a:lnTo>
                      <a:pt x="15" y="29"/>
                    </a:lnTo>
                    <a:lnTo>
                      <a:pt x="27" y="41"/>
                    </a:lnTo>
                    <a:lnTo>
                      <a:pt x="38" y="54"/>
                    </a:lnTo>
                    <a:lnTo>
                      <a:pt x="50" y="66"/>
                    </a:lnTo>
                    <a:lnTo>
                      <a:pt x="59" y="76"/>
                    </a:lnTo>
                    <a:lnTo>
                      <a:pt x="65" y="8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13" name="Freeform 102">
                <a:extLst>
                  <a:ext uri="{FF2B5EF4-FFF2-40B4-BE49-F238E27FC236}">
                    <a16:creationId xmlns:a16="http://schemas.microsoft.com/office/drawing/2014/main" xmlns="" id="{267D3BC6-259A-46E3-A90D-6FB185C18464}"/>
                  </a:ext>
                </a:extLst>
              </p:cNvPr>
              <p:cNvSpPr>
                <a:spLocks/>
              </p:cNvSpPr>
              <p:nvPr/>
            </p:nvSpPr>
            <p:spPr bwMode="auto">
              <a:xfrm>
                <a:off x="2724" y="410"/>
                <a:ext cx="34" cy="38"/>
              </a:xfrm>
              <a:custGeom>
                <a:avLst/>
                <a:gdLst>
                  <a:gd name="T0" fmla="*/ 3 w 68"/>
                  <a:gd name="T1" fmla="*/ 2 h 77"/>
                  <a:gd name="T2" fmla="*/ 2 w 68"/>
                  <a:gd name="T3" fmla="*/ 2 h 77"/>
                  <a:gd name="T4" fmla="*/ 2 w 68"/>
                  <a:gd name="T5" fmla="*/ 1 h 77"/>
                  <a:gd name="T6" fmla="*/ 2 w 68"/>
                  <a:gd name="T7" fmla="*/ 1 h 77"/>
                  <a:gd name="T8" fmla="*/ 1 w 68"/>
                  <a:gd name="T9" fmla="*/ 0 h 77"/>
                  <a:gd name="T10" fmla="*/ 1 w 68"/>
                  <a:gd name="T11" fmla="*/ 0 h 77"/>
                  <a:gd name="T12" fmla="*/ 1 w 68"/>
                  <a:gd name="T13" fmla="*/ 0 h 77"/>
                  <a:gd name="T14" fmla="*/ 1 w 68"/>
                  <a:gd name="T15" fmla="*/ 0 h 77"/>
                  <a:gd name="T16" fmla="*/ 0 w 68"/>
                  <a:gd name="T17" fmla="*/ 0 h 77"/>
                  <a:gd name="T18" fmla="*/ 1 w 68"/>
                  <a:gd name="T19" fmla="*/ 0 h 77"/>
                  <a:gd name="T20" fmla="*/ 1 w 68"/>
                  <a:gd name="T21" fmla="*/ 0 h 77"/>
                  <a:gd name="T22" fmla="*/ 1 w 68"/>
                  <a:gd name="T23" fmla="*/ 0 h 77"/>
                  <a:gd name="T24" fmla="*/ 1 w 68"/>
                  <a:gd name="T25" fmla="*/ 1 h 77"/>
                  <a:gd name="T26" fmla="*/ 2 w 68"/>
                  <a:gd name="T27" fmla="*/ 1 h 77"/>
                  <a:gd name="T28" fmla="*/ 2 w 68"/>
                  <a:gd name="T29" fmla="*/ 1 h 77"/>
                  <a:gd name="T30" fmla="*/ 2 w 68"/>
                  <a:gd name="T31" fmla="*/ 2 h 77"/>
                  <a:gd name="T32" fmla="*/ 3 w 68"/>
                  <a:gd name="T33" fmla="*/ 2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77">
                    <a:moveTo>
                      <a:pt x="68" y="77"/>
                    </a:moveTo>
                    <a:lnTo>
                      <a:pt x="62" y="68"/>
                    </a:lnTo>
                    <a:lnTo>
                      <a:pt x="53" y="55"/>
                    </a:lnTo>
                    <a:lnTo>
                      <a:pt x="43" y="41"/>
                    </a:lnTo>
                    <a:lnTo>
                      <a:pt x="31" y="26"/>
                    </a:lnTo>
                    <a:lnTo>
                      <a:pt x="21" y="13"/>
                    </a:lnTo>
                    <a:lnTo>
                      <a:pt x="10" y="4"/>
                    </a:lnTo>
                    <a:lnTo>
                      <a:pt x="3" y="0"/>
                    </a:lnTo>
                    <a:lnTo>
                      <a:pt x="0" y="2"/>
                    </a:lnTo>
                    <a:lnTo>
                      <a:pt x="1" y="9"/>
                    </a:lnTo>
                    <a:lnTo>
                      <a:pt x="8" y="19"/>
                    </a:lnTo>
                    <a:lnTo>
                      <a:pt x="18" y="30"/>
                    </a:lnTo>
                    <a:lnTo>
                      <a:pt x="31" y="41"/>
                    </a:lnTo>
                    <a:lnTo>
                      <a:pt x="43" y="53"/>
                    </a:lnTo>
                    <a:lnTo>
                      <a:pt x="54" y="63"/>
                    </a:lnTo>
                    <a:lnTo>
                      <a:pt x="63" y="71"/>
                    </a:lnTo>
                    <a:lnTo>
                      <a:pt x="68" y="7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14" name="Freeform 103">
                <a:extLst>
                  <a:ext uri="{FF2B5EF4-FFF2-40B4-BE49-F238E27FC236}">
                    <a16:creationId xmlns:a16="http://schemas.microsoft.com/office/drawing/2014/main" xmlns="" id="{207470E9-55D7-489B-B41A-C0722AB0B3A1}"/>
                  </a:ext>
                </a:extLst>
              </p:cNvPr>
              <p:cNvSpPr>
                <a:spLocks/>
              </p:cNvSpPr>
              <p:nvPr/>
            </p:nvSpPr>
            <p:spPr bwMode="auto">
              <a:xfrm>
                <a:off x="2722" y="431"/>
                <a:ext cx="36" cy="35"/>
              </a:xfrm>
              <a:custGeom>
                <a:avLst/>
                <a:gdLst>
                  <a:gd name="T0" fmla="*/ 2 w 73"/>
                  <a:gd name="T1" fmla="*/ 3 h 70"/>
                  <a:gd name="T2" fmla="*/ 2 w 73"/>
                  <a:gd name="T3" fmla="*/ 2 h 70"/>
                  <a:gd name="T4" fmla="*/ 1 w 73"/>
                  <a:gd name="T5" fmla="*/ 2 h 70"/>
                  <a:gd name="T6" fmla="*/ 1 w 73"/>
                  <a:gd name="T7" fmla="*/ 2 h 70"/>
                  <a:gd name="T8" fmla="*/ 1 w 73"/>
                  <a:gd name="T9" fmla="*/ 1 h 70"/>
                  <a:gd name="T10" fmla="*/ 0 w 73"/>
                  <a:gd name="T11" fmla="*/ 1 h 70"/>
                  <a:gd name="T12" fmla="*/ 0 w 73"/>
                  <a:gd name="T13" fmla="*/ 1 h 70"/>
                  <a:gd name="T14" fmla="*/ 0 w 73"/>
                  <a:gd name="T15" fmla="*/ 0 h 70"/>
                  <a:gd name="T16" fmla="*/ 0 w 73"/>
                  <a:gd name="T17" fmla="*/ 1 h 70"/>
                  <a:gd name="T18" fmla="*/ 0 w 73"/>
                  <a:gd name="T19" fmla="*/ 1 h 70"/>
                  <a:gd name="T20" fmla="*/ 0 w 73"/>
                  <a:gd name="T21" fmla="*/ 1 h 70"/>
                  <a:gd name="T22" fmla="*/ 0 w 73"/>
                  <a:gd name="T23" fmla="*/ 1 h 70"/>
                  <a:gd name="T24" fmla="*/ 1 w 73"/>
                  <a:gd name="T25" fmla="*/ 2 h 70"/>
                  <a:gd name="T26" fmla="*/ 1 w 73"/>
                  <a:gd name="T27" fmla="*/ 2 h 70"/>
                  <a:gd name="T28" fmla="*/ 1 w 73"/>
                  <a:gd name="T29" fmla="*/ 2 h 70"/>
                  <a:gd name="T30" fmla="*/ 2 w 73"/>
                  <a:gd name="T31" fmla="*/ 2 h 70"/>
                  <a:gd name="T32" fmla="*/ 2 w 73"/>
                  <a:gd name="T33" fmla="*/ 3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3" h="70">
                    <a:moveTo>
                      <a:pt x="73" y="70"/>
                    </a:moveTo>
                    <a:lnTo>
                      <a:pt x="66" y="60"/>
                    </a:lnTo>
                    <a:lnTo>
                      <a:pt x="57" y="47"/>
                    </a:lnTo>
                    <a:lnTo>
                      <a:pt x="45" y="33"/>
                    </a:lnTo>
                    <a:lnTo>
                      <a:pt x="33" y="22"/>
                    </a:lnTo>
                    <a:lnTo>
                      <a:pt x="21" y="12"/>
                    </a:lnTo>
                    <a:lnTo>
                      <a:pt x="11" y="3"/>
                    </a:lnTo>
                    <a:lnTo>
                      <a:pt x="4" y="0"/>
                    </a:lnTo>
                    <a:lnTo>
                      <a:pt x="0" y="2"/>
                    </a:lnTo>
                    <a:lnTo>
                      <a:pt x="3" y="8"/>
                    </a:lnTo>
                    <a:lnTo>
                      <a:pt x="10" y="16"/>
                    </a:lnTo>
                    <a:lnTo>
                      <a:pt x="20" y="25"/>
                    </a:lnTo>
                    <a:lnTo>
                      <a:pt x="33" y="35"/>
                    </a:lnTo>
                    <a:lnTo>
                      <a:pt x="45" y="45"/>
                    </a:lnTo>
                    <a:lnTo>
                      <a:pt x="58" y="54"/>
                    </a:lnTo>
                    <a:lnTo>
                      <a:pt x="67" y="63"/>
                    </a:lnTo>
                    <a:lnTo>
                      <a:pt x="73"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15" name="Freeform 104">
                <a:extLst>
                  <a:ext uri="{FF2B5EF4-FFF2-40B4-BE49-F238E27FC236}">
                    <a16:creationId xmlns:a16="http://schemas.microsoft.com/office/drawing/2014/main" xmlns="" id="{0FB0AB83-DD0C-4B64-A3A3-41136145454C}"/>
                  </a:ext>
                </a:extLst>
              </p:cNvPr>
              <p:cNvSpPr>
                <a:spLocks/>
              </p:cNvSpPr>
              <p:nvPr/>
            </p:nvSpPr>
            <p:spPr bwMode="auto">
              <a:xfrm>
                <a:off x="2727" y="456"/>
                <a:ext cx="34" cy="26"/>
              </a:xfrm>
              <a:custGeom>
                <a:avLst/>
                <a:gdLst>
                  <a:gd name="T0" fmla="*/ 2 w 69"/>
                  <a:gd name="T1" fmla="*/ 1 h 53"/>
                  <a:gd name="T2" fmla="*/ 1 w 69"/>
                  <a:gd name="T3" fmla="*/ 1 h 53"/>
                  <a:gd name="T4" fmla="*/ 1 w 69"/>
                  <a:gd name="T5" fmla="*/ 1 h 53"/>
                  <a:gd name="T6" fmla="*/ 1 w 69"/>
                  <a:gd name="T7" fmla="*/ 0 h 53"/>
                  <a:gd name="T8" fmla="*/ 0 w 69"/>
                  <a:gd name="T9" fmla="*/ 0 h 53"/>
                  <a:gd name="T10" fmla="*/ 0 w 69"/>
                  <a:gd name="T11" fmla="*/ 0 h 53"/>
                  <a:gd name="T12" fmla="*/ 0 w 69"/>
                  <a:gd name="T13" fmla="*/ 0 h 53"/>
                  <a:gd name="T14" fmla="*/ 0 w 69"/>
                  <a:gd name="T15" fmla="*/ 0 h 53"/>
                  <a:gd name="T16" fmla="*/ 0 w 69"/>
                  <a:gd name="T17" fmla="*/ 0 h 53"/>
                  <a:gd name="T18" fmla="*/ 0 w 69"/>
                  <a:gd name="T19" fmla="*/ 0 h 53"/>
                  <a:gd name="T20" fmla="*/ 0 w 69"/>
                  <a:gd name="T21" fmla="*/ 0 h 53"/>
                  <a:gd name="T22" fmla="*/ 0 w 69"/>
                  <a:gd name="T23" fmla="*/ 0 h 53"/>
                  <a:gd name="T24" fmla="*/ 0 w 69"/>
                  <a:gd name="T25" fmla="*/ 0 h 53"/>
                  <a:gd name="T26" fmla="*/ 1 w 69"/>
                  <a:gd name="T27" fmla="*/ 1 h 53"/>
                  <a:gd name="T28" fmla="*/ 1 w 69"/>
                  <a:gd name="T29" fmla="*/ 1 h 53"/>
                  <a:gd name="T30" fmla="*/ 1 w 69"/>
                  <a:gd name="T31" fmla="*/ 1 h 53"/>
                  <a:gd name="T32" fmla="*/ 2 w 69"/>
                  <a:gd name="T33" fmla="*/ 1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53">
                    <a:moveTo>
                      <a:pt x="69" y="53"/>
                    </a:moveTo>
                    <a:lnTo>
                      <a:pt x="62" y="45"/>
                    </a:lnTo>
                    <a:lnTo>
                      <a:pt x="53" y="35"/>
                    </a:lnTo>
                    <a:lnTo>
                      <a:pt x="41" y="24"/>
                    </a:lnTo>
                    <a:lnTo>
                      <a:pt x="30" y="15"/>
                    </a:lnTo>
                    <a:lnTo>
                      <a:pt x="19" y="6"/>
                    </a:lnTo>
                    <a:lnTo>
                      <a:pt x="9" y="1"/>
                    </a:lnTo>
                    <a:lnTo>
                      <a:pt x="2" y="0"/>
                    </a:lnTo>
                    <a:lnTo>
                      <a:pt x="0" y="4"/>
                    </a:lnTo>
                    <a:lnTo>
                      <a:pt x="2" y="11"/>
                    </a:lnTo>
                    <a:lnTo>
                      <a:pt x="8" y="18"/>
                    </a:lnTo>
                    <a:lnTo>
                      <a:pt x="18" y="24"/>
                    </a:lnTo>
                    <a:lnTo>
                      <a:pt x="30" y="30"/>
                    </a:lnTo>
                    <a:lnTo>
                      <a:pt x="41" y="35"/>
                    </a:lnTo>
                    <a:lnTo>
                      <a:pt x="53" y="41"/>
                    </a:lnTo>
                    <a:lnTo>
                      <a:pt x="62" y="47"/>
                    </a:lnTo>
                    <a:lnTo>
                      <a:pt x="69" y="5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16" name="Freeform 105">
                <a:extLst>
                  <a:ext uri="{FF2B5EF4-FFF2-40B4-BE49-F238E27FC236}">
                    <a16:creationId xmlns:a16="http://schemas.microsoft.com/office/drawing/2014/main" xmlns="" id="{65528A19-3593-4E10-A9CF-052115C3875D}"/>
                  </a:ext>
                </a:extLst>
              </p:cNvPr>
              <p:cNvSpPr>
                <a:spLocks/>
              </p:cNvSpPr>
              <p:nvPr/>
            </p:nvSpPr>
            <p:spPr bwMode="auto">
              <a:xfrm>
                <a:off x="2729" y="477"/>
                <a:ext cx="33" cy="24"/>
              </a:xfrm>
              <a:custGeom>
                <a:avLst/>
                <a:gdLst>
                  <a:gd name="T0" fmla="*/ 2 w 67"/>
                  <a:gd name="T1" fmla="*/ 1 h 49"/>
                  <a:gd name="T2" fmla="*/ 1 w 67"/>
                  <a:gd name="T3" fmla="*/ 1 h 49"/>
                  <a:gd name="T4" fmla="*/ 1 w 67"/>
                  <a:gd name="T5" fmla="*/ 1 h 49"/>
                  <a:gd name="T6" fmla="*/ 1 w 67"/>
                  <a:gd name="T7" fmla="*/ 0 h 49"/>
                  <a:gd name="T8" fmla="*/ 0 w 67"/>
                  <a:gd name="T9" fmla="*/ 0 h 49"/>
                  <a:gd name="T10" fmla="*/ 0 w 67"/>
                  <a:gd name="T11" fmla="*/ 0 h 49"/>
                  <a:gd name="T12" fmla="*/ 0 w 67"/>
                  <a:gd name="T13" fmla="*/ 0 h 49"/>
                  <a:gd name="T14" fmla="*/ 0 w 67"/>
                  <a:gd name="T15" fmla="*/ 0 h 49"/>
                  <a:gd name="T16" fmla="*/ 0 w 67"/>
                  <a:gd name="T17" fmla="*/ 0 h 49"/>
                  <a:gd name="T18" fmla="*/ 0 w 67"/>
                  <a:gd name="T19" fmla="*/ 0 h 49"/>
                  <a:gd name="T20" fmla="*/ 0 w 67"/>
                  <a:gd name="T21" fmla="*/ 0 h 49"/>
                  <a:gd name="T22" fmla="*/ 0 w 67"/>
                  <a:gd name="T23" fmla="*/ 0 h 49"/>
                  <a:gd name="T24" fmla="*/ 0 w 67"/>
                  <a:gd name="T25" fmla="*/ 0 h 49"/>
                  <a:gd name="T26" fmla="*/ 1 w 67"/>
                  <a:gd name="T27" fmla="*/ 1 h 49"/>
                  <a:gd name="T28" fmla="*/ 1 w 67"/>
                  <a:gd name="T29" fmla="*/ 1 h 49"/>
                  <a:gd name="T30" fmla="*/ 1 w 67"/>
                  <a:gd name="T31" fmla="*/ 1 h 49"/>
                  <a:gd name="T32" fmla="*/ 2 w 67"/>
                  <a:gd name="T33" fmla="*/ 1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49">
                    <a:moveTo>
                      <a:pt x="67" y="49"/>
                    </a:moveTo>
                    <a:lnTo>
                      <a:pt x="61" y="43"/>
                    </a:lnTo>
                    <a:lnTo>
                      <a:pt x="51" y="34"/>
                    </a:lnTo>
                    <a:lnTo>
                      <a:pt x="39" y="25"/>
                    </a:lnTo>
                    <a:lnTo>
                      <a:pt x="28" y="14"/>
                    </a:lnTo>
                    <a:lnTo>
                      <a:pt x="16" y="7"/>
                    </a:lnTo>
                    <a:lnTo>
                      <a:pt x="7" y="2"/>
                    </a:lnTo>
                    <a:lnTo>
                      <a:pt x="1" y="0"/>
                    </a:lnTo>
                    <a:lnTo>
                      <a:pt x="0" y="5"/>
                    </a:lnTo>
                    <a:lnTo>
                      <a:pt x="4" y="12"/>
                    </a:lnTo>
                    <a:lnTo>
                      <a:pt x="11" y="19"/>
                    </a:lnTo>
                    <a:lnTo>
                      <a:pt x="20" y="26"/>
                    </a:lnTo>
                    <a:lnTo>
                      <a:pt x="31" y="31"/>
                    </a:lnTo>
                    <a:lnTo>
                      <a:pt x="43" y="37"/>
                    </a:lnTo>
                    <a:lnTo>
                      <a:pt x="53" y="42"/>
                    </a:lnTo>
                    <a:lnTo>
                      <a:pt x="62" y="45"/>
                    </a:lnTo>
                    <a:lnTo>
                      <a:pt x="67" y="4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17" name="Freeform 106">
                <a:extLst>
                  <a:ext uri="{FF2B5EF4-FFF2-40B4-BE49-F238E27FC236}">
                    <a16:creationId xmlns:a16="http://schemas.microsoft.com/office/drawing/2014/main" xmlns="" id="{A92DF7B3-25C2-45E6-84F6-37A98DF8BD89}"/>
                  </a:ext>
                </a:extLst>
              </p:cNvPr>
              <p:cNvSpPr>
                <a:spLocks/>
              </p:cNvSpPr>
              <p:nvPr/>
            </p:nvSpPr>
            <p:spPr bwMode="auto">
              <a:xfrm>
                <a:off x="2736" y="506"/>
                <a:ext cx="29" cy="13"/>
              </a:xfrm>
              <a:custGeom>
                <a:avLst/>
                <a:gdLst>
                  <a:gd name="T0" fmla="*/ 1 w 59"/>
                  <a:gd name="T1" fmla="*/ 1 h 25"/>
                  <a:gd name="T2" fmla="*/ 1 w 59"/>
                  <a:gd name="T3" fmla="*/ 1 h 25"/>
                  <a:gd name="T4" fmla="*/ 1 w 59"/>
                  <a:gd name="T5" fmla="*/ 1 h 25"/>
                  <a:gd name="T6" fmla="*/ 1 w 59"/>
                  <a:gd name="T7" fmla="*/ 1 h 25"/>
                  <a:gd name="T8" fmla="*/ 0 w 59"/>
                  <a:gd name="T9" fmla="*/ 1 h 25"/>
                  <a:gd name="T10" fmla="*/ 0 w 59"/>
                  <a:gd name="T11" fmla="*/ 0 h 25"/>
                  <a:gd name="T12" fmla="*/ 0 w 59"/>
                  <a:gd name="T13" fmla="*/ 0 h 25"/>
                  <a:gd name="T14" fmla="*/ 0 w 59"/>
                  <a:gd name="T15" fmla="*/ 1 h 25"/>
                  <a:gd name="T16" fmla="*/ 0 w 59"/>
                  <a:gd name="T17" fmla="*/ 1 h 25"/>
                  <a:gd name="T18" fmla="*/ 0 w 59"/>
                  <a:gd name="T19" fmla="*/ 1 h 25"/>
                  <a:gd name="T20" fmla="*/ 0 w 59"/>
                  <a:gd name="T21" fmla="*/ 1 h 25"/>
                  <a:gd name="T22" fmla="*/ 0 w 59"/>
                  <a:gd name="T23" fmla="*/ 1 h 25"/>
                  <a:gd name="T24" fmla="*/ 0 w 59"/>
                  <a:gd name="T25" fmla="*/ 1 h 25"/>
                  <a:gd name="T26" fmla="*/ 1 w 59"/>
                  <a:gd name="T27" fmla="*/ 1 h 25"/>
                  <a:gd name="T28" fmla="*/ 1 w 59"/>
                  <a:gd name="T29" fmla="*/ 1 h 25"/>
                  <a:gd name="T30" fmla="*/ 1 w 59"/>
                  <a:gd name="T31" fmla="*/ 1 h 25"/>
                  <a:gd name="T32" fmla="*/ 1 w 59"/>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25">
                    <a:moveTo>
                      <a:pt x="59" y="25"/>
                    </a:moveTo>
                    <a:lnTo>
                      <a:pt x="52" y="20"/>
                    </a:lnTo>
                    <a:lnTo>
                      <a:pt x="43" y="14"/>
                    </a:lnTo>
                    <a:lnTo>
                      <a:pt x="32" y="8"/>
                    </a:lnTo>
                    <a:lnTo>
                      <a:pt x="23" y="3"/>
                    </a:lnTo>
                    <a:lnTo>
                      <a:pt x="14" y="0"/>
                    </a:lnTo>
                    <a:lnTo>
                      <a:pt x="7" y="0"/>
                    </a:lnTo>
                    <a:lnTo>
                      <a:pt x="1" y="1"/>
                    </a:lnTo>
                    <a:lnTo>
                      <a:pt x="0" y="7"/>
                    </a:lnTo>
                    <a:lnTo>
                      <a:pt x="2" y="13"/>
                    </a:lnTo>
                    <a:lnTo>
                      <a:pt x="8" y="17"/>
                    </a:lnTo>
                    <a:lnTo>
                      <a:pt x="16" y="20"/>
                    </a:lnTo>
                    <a:lnTo>
                      <a:pt x="25" y="21"/>
                    </a:lnTo>
                    <a:lnTo>
                      <a:pt x="35" y="21"/>
                    </a:lnTo>
                    <a:lnTo>
                      <a:pt x="45" y="22"/>
                    </a:lnTo>
                    <a:lnTo>
                      <a:pt x="53" y="23"/>
                    </a:lnTo>
                    <a:lnTo>
                      <a:pt x="59" y="2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18" name="Freeform 107">
                <a:extLst>
                  <a:ext uri="{FF2B5EF4-FFF2-40B4-BE49-F238E27FC236}">
                    <a16:creationId xmlns:a16="http://schemas.microsoft.com/office/drawing/2014/main" xmlns="" id="{3F4506ED-BDA6-4CE1-A85A-1DA954B6B7B1}"/>
                  </a:ext>
                </a:extLst>
              </p:cNvPr>
              <p:cNvSpPr>
                <a:spLocks/>
              </p:cNvSpPr>
              <p:nvPr/>
            </p:nvSpPr>
            <p:spPr bwMode="auto">
              <a:xfrm>
                <a:off x="2743" y="526"/>
                <a:ext cx="26" cy="6"/>
              </a:xfrm>
              <a:custGeom>
                <a:avLst/>
                <a:gdLst>
                  <a:gd name="T0" fmla="*/ 2 w 52"/>
                  <a:gd name="T1" fmla="*/ 0 h 13"/>
                  <a:gd name="T2" fmla="*/ 2 w 52"/>
                  <a:gd name="T3" fmla="*/ 0 h 13"/>
                  <a:gd name="T4" fmla="*/ 2 w 52"/>
                  <a:gd name="T5" fmla="*/ 0 h 13"/>
                  <a:gd name="T6" fmla="*/ 1 w 52"/>
                  <a:gd name="T7" fmla="*/ 0 h 13"/>
                  <a:gd name="T8" fmla="*/ 1 w 52"/>
                  <a:gd name="T9" fmla="*/ 0 h 13"/>
                  <a:gd name="T10" fmla="*/ 1 w 52"/>
                  <a:gd name="T11" fmla="*/ 0 h 13"/>
                  <a:gd name="T12" fmla="*/ 1 w 52"/>
                  <a:gd name="T13" fmla="*/ 0 h 13"/>
                  <a:gd name="T14" fmla="*/ 1 w 52"/>
                  <a:gd name="T15" fmla="*/ 0 h 13"/>
                  <a:gd name="T16" fmla="*/ 0 w 52"/>
                  <a:gd name="T17" fmla="*/ 0 h 13"/>
                  <a:gd name="T18" fmla="*/ 1 w 52"/>
                  <a:gd name="T19" fmla="*/ 0 h 13"/>
                  <a:gd name="T20" fmla="*/ 1 w 52"/>
                  <a:gd name="T21" fmla="*/ 0 h 13"/>
                  <a:gd name="T22" fmla="*/ 1 w 52"/>
                  <a:gd name="T23" fmla="*/ 0 h 13"/>
                  <a:gd name="T24" fmla="*/ 1 w 52"/>
                  <a:gd name="T25" fmla="*/ 0 h 13"/>
                  <a:gd name="T26" fmla="*/ 1 w 52"/>
                  <a:gd name="T27" fmla="*/ 0 h 13"/>
                  <a:gd name="T28" fmla="*/ 2 w 52"/>
                  <a:gd name="T29" fmla="*/ 0 h 13"/>
                  <a:gd name="T30" fmla="*/ 2 w 52"/>
                  <a:gd name="T31" fmla="*/ 0 h 13"/>
                  <a:gd name="T32" fmla="*/ 2 w 52"/>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3">
                    <a:moveTo>
                      <a:pt x="52" y="13"/>
                    </a:moveTo>
                    <a:lnTo>
                      <a:pt x="46" y="11"/>
                    </a:lnTo>
                    <a:lnTo>
                      <a:pt x="38" y="7"/>
                    </a:lnTo>
                    <a:lnTo>
                      <a:pt x="30" y="4"/>
                    </a:lnTo>
                    <a:lnTo>
                      <a:pt x="21" y="1"/>
                    </a:lnTo>
                    <a:lnTo>
                      <a:pt x="12" y="0"/>
                    </a:lnTo>
                    <a:lnTo>
                      <a:pt x="6" y="0"/>
                    </a:lnTo>
                    <a:lnTo>
                      <a:pt x="1" y="1"/>
                    </a:lnTo>
                    <a:lnTo>
                      <a:pt x="0" y="6"/>
                    </a:lnTo>
                    <a:lnTo>
                      <a:pt x="2" y="10"/>
                    </a:lnTo>
                    <a:lnTo>
                      <a:pt x="7" y="12"/>
                    </a:lnTo>
                    <a:lnTo>
                      <a:pt x="12" y="13"/>
                    </a:lnTo>
                    <a:lnTo>
                      <a:pt x="21" y="13"/>
                    </a:lnTo>
                    <a:lnTo>
                      <a:pt x="29" y="12"/>
                    </a:lnTo>
                    <a:lnTo>
                      <a:pt x="37" y="12"/>
                    </a:lnTo>
                    <a:lnTo>
                      <a:pt x="45" y="12"/>
                    </a:lnTo>
                    <a:lnTo>
                      <a:pt x="52"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19" name="Freeform 108">
                <a:extLst>
                  <a:ext uri="{FF2B5EF4-FFF2-40B4-BE49-F238E27FC236}">
                    <a16:creationId xmlns:a16="http://schemas.microsoft.com/office/drawing/2014/main" xmlns="" id="{0A41F645-7E3A-49FC-9F1A-DA4CFD1CF276}"/>
                  </a:ext>
                </a:extLst>
              </p:cNvPr>
              <p:cNvSpPr>
                <a:spLocks/>
              </p:cNvSpPr>
              <p:nvPr/>
            </p:nvSpPr>
            <p:spPr bwMode="auto">
              <a:xfrm>
                <a:off x="2747" y="542"/>
                <a:ext cx="25" cy="7"/>
              </a:xfrm>
              <a:custGeom>
                <a:avLst/>
                <a:gdLst>
                  <a:gd name="T0" fmla="*/ 1 w 51"/>
                  <a:gd name="T1" fmla="*/ 1 h 14"/>
                  <a:gd name="T2" fmla="*/ 1 w 51"/>
                  <a:gd name="T3" fmla="*/ 1 h 14"/>
                  <a:gd name="T4" fmla="*/ 1 w 51"/>
                  <a:gd name="T5" fmla="*/ 1 h 14"/>
                  <a:gd name="T6" fmla="*/ 0 w 51"/>
                  <a:gd name="T7" fmla="*/ 1 h 14"/>
                  <a:gd name="T8" fmla="*/ 0 w 51"/>
                  <a:gd name="T9" fmla="*/ 0 h 14"/>
                  <a:gd name="T10" fmla="*/ 0 w 51"/>
                  <a:gd name="T11" fmla="*/ 0 h 14"/>
                  <a:gd name="T12" fmla="*/ 0 w 51"/>
                  <a:gd name="T13" fmla="*/ 1 h 14"/>
                  <a:gd name="T14" fmla="*/ 0 w 51"/>
                  <a:gd name="T15" fmla="*/ 1 h 14"/>
                  <a:gd name="T16" fmla="*/ 0 w 51"/>
                  <a:gd name="T17" fmla="*/ 1 h 14"/>
                  <a:gd name="T18" fmla="*/ 0 w 51"/>
                  <a:gd name="T19" fmla="*/ 1 h 14"/>
                  <a:gd name="T20" fmla="*/ 0 w 51"/>
                  <a:gd name="T21" fmla="*/ 1 h 14"/>
                  <a:gd name="T22" fmla="*/ 0 w 51"/>
                  <a:gd name="T23" fmla="*/ 1 h 14"/>
                  <a:gd name="T24" fmla="*/ 0 w 51"/>
                  <a:gd name="T25" fmla="*/ 1 h 14"/>
                  <a:gd name="T26" fmla="*/ 0 w 51"/>
                  <a:gd name="T27" fmla="*/ 1 h 14"/>
                  <a:gd name="T28" fmla="*/ 1 w 51"/>
                  <a:gd name="T29" fmla="*/ 1 h 14"/>
                  <a:gd name="T30" fmla="*/ 1 w 51"/>
                  <a:gd name="T31" fmla="*/ 1 h 14"/>
                  <a:gd name="T32" fmla="*/ 1 w 51"/>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14">
                    <a:moveTo>
                      <a:pt x="51" y="7"/>
                    </a:moveTo>
                    <a:lnTo>
                      <a:pt x="46" y="5"/>
                    </a:lnTo>
                    <a:lnTo>
                      <a:pt x="39" y="3"/>
                    </a:lnTo>
                    <a:lnTo>
                      <a:pt x="31" y="2"/>
                    </a:lnTo>
                    <a:lnTo>
                      <a:pt x="22" y="0"/>
                    </a:lnTo>
                    <a:lnTo>
                      <a:pt x="14" y="0"/>
                    </a:lnTo>
                    <a:lnTo>
                      <a:pt x="7" y="2"/>
                    </a:lnTo>
                    <a:lnTo>
                      <a:pt x="2" y="5"/>
                    </a:lnTo>
                    <a:lnTo>
                      <a:pt x="0" y="10"/>
                    </a:lnTo>
                    <a:lnTo>
                      <a:pt x="1" y="13"/>
                    </a:lnTo>
                    <a:lnTo>
                      <a:pt x="4" y="14"/>
                    </a:lnTo>
                    <a:lnTo>
                      <a:pt x="10" y="14"/>
                    </a:lnTo>
                    <a:lnTo>
                      <a:pt x="17" y="13"/>
                    </a:lnTo>
                    <a:lnTo>
                      <a:pt x="25" y="11"/>
                    </a:lnTo>
                    <a:lnTo>
                      <a:pt x="34" y="8"/>
                    </a:lnTo>
                    <a:lnTo>
                      <a:pt x="42" y="7"/>
                    </a:lnTo>
                    <a:lnTo>
                      <a:pt x="51" y="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20" name="Freeform 109">
                <a:extLst>
                  <a:ext uri="{FF2B5EF4-FFF2-40B4-BE49-F238E27FC236}">
                    <a16:creationId xmlns:a16="http://schemas.microsoft.com/office/drawing/2014/main" xmlns="" id="{4FC72279-816C-4468-BE08-C3E537F888CA}"/>
                  </a:ext>
                </a:extLst>
              </p:cNvPr>
              <p:cNvSpPr>
                <a:spLocks/>
              </p:cNvSpPr>
              <p:nvPr/>
            </p:nvSpPr>
            <p:spPr bwMode="auto">
              <a:xfrm>
                <a:off x="2755" y="554"/>
                <a:ext cx="25" cy="8"/>
              </a:xfrm>
              <a:custGeom>
                <a:avLst/>
                <a:gdLst>
                  <a:gd name="T0" fmla="*/ 2 w 50"/>
                  <a:gd name="T1" fmla="*/ 1 h 16"/>
                  <a:gd name="T2" fmla="*/ 2 w 50"/>
                  <a:gd name="T3" fmla="*/ 1 h 16"/>
                  <a:gd name="T4" fmla="*/ 2 w 50"/>
                  <a:gd name="T5" fmla="*/ 1 h 16"/>
                  <a:gd name="T6" fmla="*/ 2 w 50"/>
                  <a:gd name="T7" fmla="*/ 1 h 16"/>
                  <a:gd name="T8" fmla="*/ 1 w 50"/>
                  <a:gd name="T9" fmla="*/ 1 h 16"/>
                  <a:gd name="T10" fmla="*/ 1 w 50"/>
                  <a:gd name="T11" fmla="*/ 0 h 16"/>
                  <a:gd name="T12" fmla="*/ 1 w 50"/>
                  <a:gd name="T13" fmla="*/ 0 h 16"/>
                  <a:gd name="T14" fmla="*/ 1 w 50"/>
                  <a:gd name="T15" fmla="*/ 1 h 16"/>
                  <a:gd name="T16" fmla="*/ 0 w 50"/>
                  <a:gd name="T17" fmla="*/ 1 h 16"/>
                  <a:gd name="T18" fmla="*/ 0 w 50"/>
                  <a:gd name="T19" fmla="*/ 1 h 16"/>
                  <a:gd name="T20" fmla="*/ 1 w 50"/>
                  <a:gd name="T21" fmla="*/ 1 h 16"/>
                  <a:gd name="T22" fmla="*/ 1 w 50"/>
                  <a:gd name="T23" fmla="*/ 1 h 16"/>
                  <a:gd name="T24" fmla="*/ 1 w 50"/>
                  <a:gd name="T25" fmla="*/ 1 h 16"/>
                  <a:gd name="T26" fmla="*/ 1 w 50"/>
                  <a:gd name="T27" fmla="*/ 1 h 16"/>
                  <a:gd name="T28" fmla="*/ 2 w 50"/>
                  <a:gd name="T29" fmla="*/ 1 h 16"/>
                  <a:gd name="T30" fmla="*/ 2 w 50"/>
                  <a:gd name="T31" fmla="*/ 1 h 16"/>
                  <a:gd name="T32" fmla="*/ 2 w 50"/>
                  <a:gd name="T33" fmla="*/ 1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16">
                    <a:moveTo>
                      <a:pt x="50" y="16"/>
                    </a:moveTo>
                    <a:lnTo>
                      <a:pt x="47" y="11"/>
                    </a:lnTo>
                    <a:lnTo>
                      <a:pt x="43" y="8"/>
                    </a:lnTo>
                    <a:lnTo>
                      <a:pt x="36" y="4"/>
                    </a:lnTo>
                    <a:lnTo>
                      <a:pt x="28" y="1"/>
                    </a:lnTo>
                    <a:lnTo>
                      <a:pt x="18" y="0"/>
                    </a:lnTo>
                    <a:lnTo>
                      <a:pt x="10" y="0"/>
                    </a:lnTo>
                    <a:lnTo>
                      <a:pt x="5" y="2"/>
                    </a:lnTo>
                    <a:lnTo>
                      <a:pt x="0" y="7"/>
                    </a:lnTo>
                    <a:lnTo>
                      <a:pt x="0" y="11"/>
                    </a:lnTo>
                    <a:lnTo>
                      <a:pt x="3" y="15"/>
                    </a:lnTo>
                    <a:lnTo>
                      <a:pt x="9" y="16"/>
                    </a:lnTo>
                    <a:lnTo>
                      <a:pt x="17" y="16"/>
                    </a:lnTo>
                    <a:lnTo>
                      <a:pt x="26" y="15"/>
                    </a:lnTo>
                    <a:lnTo>
                      <a:pt x="35" y="15"/>
                    </a:lnTo>
                    <a:lnTo>
                      <a:pt x="43" y="15"/>
                    </a:lnTo>
                    <a:lnTo>
                      <a:pt x="50" y="1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21" name="Freeform 110">
                <a:extLst>
                  <a:ext uri="{FF2B5EF4-FFF2-40B4-BE49-F238E27FC236}">
                    <a16:creationId xmlns:a16="http://schemas.microsoft.com/office/drawing/2014/main" xmlns="" id="{0F0A2B15-3F4C-4A44-879C-E65275C28A7F}"/>
                  </a:ext>
                </a:extLst>
              </p:cNvPr>
              <p:cNvSpPr>
                <a:spLocks/>
              </p:cNvSpPr>
              <p:nvPr/>
            </p:nvSpPr>
            <p:spPr bwMode="auto">
              <a:xfrm>
                <a:off x="2757" y="564"/>
                <a:ext cx="27" cy="8"/>
              </a:xfrm>
              <a:custGeom>
                <a:avLst/>
                <a:gdLst>
                  <a:gd name="T0" fmla="*/ 1 w 56"/>
                  <a:gd name="T1" fmla="*/ 1 h 15"/>
                  <a:gd name="T2" fmla="*/ 1 w 56"/>
                  <a:gd name="T3" fmla="*/ 1 h 15"/>
                  <a:gd name="T4" fmla="*/ 1 w 56"/>
                  <a:gd name="T5" fmla="*/ 1 h 15"/>
                  <a:gd name="T6" fmla="*/ 1 w 56"/>
                  <a:gd name="T7" fmla="*/ 1 h 15"/>
                  <a:gd name="T8" fmla="*/ 0 w 56"/>
                  <a:gd name="T9" fmla="*/ 1 h 15"/>
                  <a:gd name="T10" fmla="*/ 0 w 56"/>
                  <a:gd name="T11" fmla="*/ 0 h 15"/>
                  <a:gd name="T12" fmla="*/ 0 w 56"/>
                  <a:gd name="T13" fmla="*/ 0 h 15"/>
                  <a:gd name="T14" fmla="*/ 0 w 56"/>
                  <a:gd name="T15" fmla="*/ 1 h 15"/>
                  <a:gd name="T16" fmla="*/ 0 w 56"/>
                  <a:gd name="T17" fmla="*/ 1 h 15"/>
                  <a:gd name="T18" fmla="*/ 0 w 56"/>
                  <a:gd name="T19" fmla="*/ 1 h 15"/>
                  <a:gd name="T20" fmla="*/ 0 w 56"/>
                  <a:gd name="T21" fmla="*/ 1 h 15"/>
                  <a:gd name="T22" fmla="*/ 0 w 56"/>
                  <a:gd name="T23" fmla="*/ 1 h 15"/>
                  <a:gd name="T24" fmla="*/ 0 w 56"/>
                  <a:gd name="T25" fmla="*/ 1 h 15"/>
                  <a:gd name="T26" fmla="*/ 1 w 56"/>
                  <a:gd name="T27" fmla="*/ 1 h 15"/>
                  <a:gd name="T28" fmla="*/ 1 w 56"/>
                  <a:gd name="T29" fmla="*/ 1 h 15"/>
                  <a:gd name="T30" fmla="*/ 1 w 56"/>
                  <a:gd name="T31" fmla="*/ 1 h 15"/>
                  <a:gd name="T32" fmla="*/ 1 w 56"/>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15">
                    <a:moveTo>
                      <a:pt x="56" y="13"/>
                    </a:moveTo>
                    <a:lnTo>
                      <a:pt x="51" y="11"/>
                    </a:lnTo>
                    <a:lnTo>
                      <a:pt x="44" y="8"/>
                    </a:lnTo>
                    <a:lnTo>
                      <a:pt x="37" y="5"/>
                    </a:lnTo>
                    <a:lnTo>
                      <a:pt x="29" y="3"/>
                    </a:lnTo>
                    <a:lnTo>
                      <a:pt x="20" y="0"/>
                    </a:lnTo>
                    <a:lnTo>
                      <a:pt x="13" y="0"/>
                    </a:lnTo>
                    <a:lnTo>
                      <a:pt x="6" y="2"/>
                    </a:lnTo>
                    <a:lnTo>
                      <a:pt x="2" y="6"/>
                    </a:lnTo>
                    <a:lnTo>
                      <a:pt x="0" y="11"/>
                    </a:lnTo>
                    <a:lnTo>
                      <a:pt x="5" y="13"/>
                    </a:lnTo>
                    <a:lnTo>
                      <a:pt x="12" y="15"/>
                    </a:lnTo>
                    <a:lnTo>
                      <a:pt x="22" y="15"/>
                    </a:lnTo>
                    <a:lnTo>
                      <a:pt x="33" y="15"/>
                    </a:lnTo>
                    <a:lnTo>
                      <a:pt x="42" y="15"/>
                    </a:lnTo>
                    <a:lnTo>
                      <a:pt x="51" y="14"/>
                    </a:lnTo>
                    <a:lnTo>
                      <a:pt x="56"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22" name="Freeform 111">
                <a:extLst>
                  <a:ext uri="{FF2B5EF4-FFF2-40B4-BE49-F238E27FC236}">
                    <a16:creationId xmlns:a16="http://schemas.microsoft.com/office/drawing/2014/main" xmlns="" id="{D2DB1383-2308-4430-8717-CEFEF44FBDAB}"/>
                  </a:ext>
                </a:extLst>
              </p:cNvPr>
              <p:cNvSpPr>
                <a:spLocks/>
              </p:cNvSpPr>
              <p:nvPr/>
            </p:nvSpPr>
            <p:spPr bwMode="auto">
              <a:xfrm>
                <a:off x="2733" y="375"/>
                <a:ext cx="26" cy="43"/>
              </a:xfrm>
              <a:custGeom>
                <a:avLst/>
                <a:gdLst>
                  <a:gd name="T0" fmla="*/ 0 w 52"/>
                  <a:gd name="T1" fmla="*/ 1 h 86"/>
                  <a:gd name="T2" fmla="*/ 1 w 52"/>
                  <a:gd name="T3" fmla="*/ 1 h 86"/>
                  <a:gd name="T4" fmla="*/ 1 w 52"/>
                  <a:gd name="T5" fmla="*/ 1 h 86"/>
                  <a:gd name="T6" fmla="*/ 1 w 52"/>
                  <a:gd name="T7" fmla="*/ 1 h 86"/>
                  <a:gd name="T8" fmla="*/ 1 w 52"/>
                  <a:gd name="T9" fmla="*/ 2 h 86"/>
                  <a:gd name="T10" fmla="*/ 2 w 52"/>
                  <a:gd name="T11" fmla="*/ 2 h 86"/>
                  <a:gd name="T12" fmla="*/ 2 w 52"/>
                  <a:gd name="T13" fmla="*/ 2 h 86"/>
                  <a:gd name="T14" fmla="*/ 2 w 52"/>
                  <a:gd name="T15" fmla="*/ 3 h 86"/>
                  <a:gd name="T16" fmla="*/ 2 w 52"/>
                  <a:gd name="T17" fmla="*/ 3 h 86"/>
                  <a:gd name="T18" fmla="*/ 2 w 52"/>
                  <a:gd name="T19" fmla="*/ 3 h 86"/>
                  <a:gd name="T20" fmla="*/ 2 w 52"/>
                  <a:gd name="T21" fmla="*/ 2 h 86"/>
                  <a:gd name="T22" fmla="*/ 2 w 52"/>
                  <a:gd name="T23" fmla="*/ 2 h 86"/>
                  <a:gd name="T24" fmla="*/ 1 w 52"/>
                  <a:gd name="T25" fmla="*/ 1 h 86"/>
                  <a:gd name="T26" fmla="*/ 1 w 52"/>
                  <a:gd name="T27" fmla="*/ 1 h 86"/>
                  <a:gd name="T28" fmla="*/ 1 w 52"/>
                  <a:gd name="T29" fmla="*/ 1 h 86"/>
                  <a:gd name="T30" fmla="*/ 1 w 52"/>
                  <a:gd name="T31" fmla="*/ 0 h 86"/>
                  <a:gd name="T32" fmla="*/ 0 w 52"/>
                  <a:gd name="T33" fmla="*/ 1 h 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86">
                    <a:moveTo>
                      <a:pt x="0" y="3"/>
                    </a:moveTo>
                    <a:lnTo>
                      <a:pt x="3" y="7"/>
                    </a:lnTo>
                    <a:lnTo>
                      <a:pt x="7" y="15"/>
                    </a:lnTo>
                    <a:lnTo>
                      <a:pt x="15" y="26"/>
                    </a:lnTo>
                    <a:lnTo>
                      <a:pt x="24" y="37"/>
                    </a:lnTo>
                    <a:lnTo>
                      <a:pt x="35" y="50"/>
                    </a:lnTo>
                    <a:lnTo>
                      <a:pt x="43" y="63"/>
                    </a:lnTo>
                    <a:lnTo>
                      <a:pt x="49" y="75"/>
                    </a:lnTo>
                    <a:lnTo>
                      <a:pt x="52" y="86"/>
                    </a:lnTo>
                    <a:lnTo>
                      <a:pt x="49" y="72"/>
                    </a:lnTo>
                    <a:lnTo>
                      <a:pt x="43" y="57"/>
                    </a:lnTo>
                    <a:lnTo>
                      <a:pt x="36" y="41"/>
                    </a:lnTo>
                    <a:lnTo>
                      <a:pt x="28" y="26"/>
                    </a:lnTo>
                    <a:lnTo>
                      <a:pt x="20" y="13"/>
                    </a:lnTo>
                    <a:lnTo>
                      <a:pt x="12" y="4"/>
                    </a:lnTo>
                    <a:lnTo>
                      <a:pt x="5" y="0"/>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23" name="Freeform 112">
                <a:extLst>
                  <a:ext uri="{FF2B5EF4-FFF2-40B4-BE49-F238E27FC236}">
                    <a16:creationId xmlns:a16="http://schemas.microsoft.com/office/drawing/2014/main" xmlns="" id="{BB7289E0-AE2C-4E60-B3F4-59A3A2C8E26F}"/>
                  </a:ext>
                </a:extLst>
              </p:cNvPr>
              <p:cNvSpPr>
                <a:spLocks/>
              </p:cNvSpPr>
              <p:nvPr/>
            </p:nvSpPr>
            <p:spPr bwMode="auto">
              <a:xfrm>
                <a:off x="2745" y="369"/>
                <a:ext cx="17" cy="31"/>
              </a:xfrm>
              <a:custGeom>
                <a:avLst/>
                <a:gdLst>
                  <a:gd name="T0" fmla="*/ 2 w 34"/>
                  <a:gd name="T1" fmla="*/ 2 h 62"/>
                  <a:gd name="T2" fmla="*/ 1 w 34"/>
                  <a:gd name="T3" fmla="*/ 2 h 62"/>
                  <a:gd name="T4" fmla="*/ 1 w 34"/>
                  <a:gd name="T5" fmla="*/ 1 h 62"/>
                  <a:gd name="T6" fmla="*/ 1 w 34"/>
                  <a:gd name="T7" fmla="*/ 1 h 62"/>
                  <a:gd name="T8" fmla="*/ 0 w 34"/>
                  <a:gd name="T9" fmla="*/ 0 h 62"/>
                  <a:gd name="T10" fmla="*/ 0 w 34"/>
                  <a:gd name="T11" fmla="*/ 1 h 62"/>
                  <a:gd name="T12" fmla="*/ 1 w 34"/>
                  <a:gd name="T13" fmla="*/ 1 h 62"/>
                  <a:gd name="T14" fmla="*/ 1 w 34"/>
                  <a:gd name="T15" fmla="*/ 1 h 62"/>
                  <a:gd name="T16" fmla="*/ 1 w 34"/>
                  <a:gd name="T17" fmla="*/ 1 h 62"/>
                  <a:gd name="T18" fmla="*/ 1 w 34"/>
                  <a:gd name="T19" fmla="*/ 2 h 62"/>
                  <a:gd name="T20" fmla="*/ 1 w 34"/>
                  <a:gd name="T21" fmla="*/ 2 h 62"/>
                  <a:gd name="T22" fmla="*/ 1 w 34"/>
                  <a:gd name="T23" fmla="*/ 2 h 62"/>
                  <a:gd name="T24" fmla="*/ 2 w 34"/>
                  <a:gd name="T25" fmla="*/ 2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4" h="62">
                    <a:moveTo>
                      <a:pt x="34" y="62"/>
                    </a:moveTo>
                    <a:lnTo>
                      <a:pt x="27" y="42"/>
                    </a:lnTo>
                    <a:lnTo>
                      <a:pt x="17" y="20"/>
                    </a:lnTo>
                    <a:lnTo>
                      <a:pt x="6" y="3"/>
                    </a:lnTo>
                    <a:lnTo>
                      <a:pt x="0" y="0"/>
                    </a:lnTo>
                    <a:lnTo>
                      <a:pt x="0" y="4"/>
                    </a:lnTo>
                    <a:lnTo>
                      <a:pt x="4" y="11"/>
                    </a:lnTo>
                    <a:lnTo>
                      <a:pt x="8" y="20"/>
                    </a:lnTo>
                    <a:lnTo>
                      <a:pt x="14" y="30"/>
                    </a:lnTo>
                    <a:lnTo>
                      <a:pt x="20" y="40"/>
                    </a:lnTo>
                    <a:lnTo>
                      <a:pt x="26" y="49"/>
                    </a:lnTo>
                    <a:lnTo>
                      <a:pt x="30" y="56"/>
                    </a:lnTo>
                    <a:lnTo>
                      <a:pt x="34" y="6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24" name="Freeform 113">
                <a:extLst>
                  <a:ext uri="{FF2B5EF4-FFF2-40B4-BE49-F238E27FC236}">
                    <a16:creationId xmlns:a16="http://schemas.microsoft.com/office/drawing/2014/main" xmlns="" id="{97E809FB-8901-4686-8B46-DF0F1B757F69}"/>
                  </a:ext>
                </a:extLst>
              </p:cNvPr>
              <p:cNvSpPr>
                <a:spLocks/>
              </p:cNvSpPr>
              <p:nvPr/>
            </p:nvSpPr>
            <p:spPr bwMode="auto">
              <a:xfrm>
                <a:off x="2834" y="486"/>
                <a:ext cx="48" cy="165"/>
              </a:xfrm>
              <a:custGeom>
                <a:avLst/>
                <a:gdLst>
                  <a:gd name="T0" fmla="*/ 1 w 95"/>
                  <a:gd name="T1" fmla="*/ 11 h 330"/>
                  <a:gd name="T2" fmla="*/ 1 w 95"/>
                  <a:gd name="T3" fmla="*/ 11 h 330"/>
                  <a:gd name="T4" fmla="*/ 1 w 95"/>
                  <a:gd name="T5" fmla="*/ 11 h 330"/>
                  <a:gd name="T6" fmla="*/ 1 w 95"/>
                  <a:gd name="T7" fmla="*/ 11 h 330"/>
                  <a:gd name="T8" fmla="*/ 0 w 95"/>
                  <a:gd name="T9" fmla="*/ 11 h 330"/>
                  <a:gd name="T10" fmla="*/ 2 w 95"/>
                  <a:gd name="T11" fmla="*/ 9 h 330"/>
                  <a:gd name="T12" fmla="*/ 2 w 95"/>
                  <a:gd name="T13" fmla="*/ 8 h 330"/>
                  <a:gd name="T14" fmla="*/ 3 w 95"/>
                  <a:gd name="T15" fmla="*/ 7 h 330"/>
                  <a:gd name="T16" fmla="*/ 3 w 95"/>
                  <a:gd name="T17" fmla="*/ 5 h 330"/>
                  <a:gd name="T18" fmla="*/ 3 w 95"/>
                  <a:gd name="T19" fmla="*/ 4 h 330"/>
                  <a:gd name="T20" fmla="*/ 3 w 95"/>
                  <a:gd name="T21" fmla="*/ 3 h 330"/>
                  <a:gd name="T22" fmla="*/ 3 w 95"/>
                  <a:gd name="T23" fmla="*/ 1 h 330"/>
                  <a:gd name="T24" fmla="*/ 3 w 95"/>
                  <a:gd name="T25" fmla="*/ 0 h 330"/>
                  <a:gd name="T26" fmla="*/ 3 w 95"/>
                  <a:gd name="T27" fmla="*/ 1 h 330"/>
                  <a:gd name="T28" fmla="*/ 3 w 95"/>
                  <a:gd name="T29" fmla="*/ 2 h 330"/>
                  <a:gd name="T30" fmla="*/ 3 w 95"/>
                  <a:gd name="T31" fmla="*/ 4 h 330"/>
                  <a:gd name="T32" fmla="*/ 3 w 95"/>
                  <a:gd name="T33" fmla="*/ 6 h 330"/>
                  <a:gd name="T34" fmla="*/ 3 w 95"/>
                  <a:gd name="T35" fmla="*/ 7 h 330"/>
                  <a:gd name="T36" fmla="*/ 3 w 95"/>
                  <a:gd name="T37" fmla="*/ 9 h 330"/>
                  <a:gd name="T38" fmla="*/ 2 w 95"/>
                  <a:gd name="T39" fmla="*/ 10 h 330"/>
                  <a:gd name="T40" fmla="*/ 1 w 95"/>
                  <a:gd name="T41" fmla="*/ 11 h 3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5" h="330">
                    <a:moveTo>
                      <a:pt x="14" y="329"/>
                    </a:moveTo>
                    <a:lnTo>
                      <a:pt x="10" y="330"/>
                    </a:lnTo>
                    <a:lnTo>
                      <a:pt x="7" y="329"/>
                    </a:lnTo>
                    <a:lnTo>
                      <a:pt x="3" y="328"/>
                    </a:lnTo>
                    <a:lnTo>
                      <a:pt x="0" y="328"/>
                    </a:lnTo>
                    <a:lnTo>
                      <a:pt x="35" y="288"/>
                    </a:lnTo>
                    <a:lnTo>
                      <a:pt x="60" y="245"/>
                    </a:lnTo>
                    <a:lnTo>
                      <a:pt x="76" y="200"/>
                    </a:lnTo>
                    <a:lnTo>
                      <a:pt x="83" y="154"/>
                    </a:lnTo>
                    <a:lnTo>
                      <a:pt x="85" y="110"/>
                    </a:lnTo>
                    <a:lnTo>
                      <a:pt x="83" y="69"/>
                    </a:lnTo>
                    <a:lnTo>
                      <a:pt x="79" y="32"/>
                    </a:lnTo>
                    <a:lnTo>
                      <a:pt x="75" y="0"/>
                    </a:lnTo>
                    <a:lnTo>
                      <a:pt x="86" y="25"/>
                    </a:lnTo>
                    <a:lnTo>
                      <a:pt x="94" y="64"/>
                    </a:lnTo>
                    <a:lnTo>
                      <a:pt x="95" y="111"/>
                    </a:lnTo>
                    <a:lnTo>
                      <a:pt x="92" y="162"/>
                    </a:lnTo>
                    <a:lnTo>
                      <a:pt x="83" y="214"/>
                    </a:lnTo>
                    <a:lnTo>
                      <a:pt x="67" y="262"/>
                    </a:lnTo>
                    <a:lnTo>
                      <a:pt x="43" y="302"/>
                    </a:lnTo>
                    <a:lnTo>
                      <a:pt x="14" y="32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25" name="Freeform 114">
                <a:extLst>
                  <a:ext uri="{FF2B5EF4-FFF2-40B4-BE49-F238E27FC236}">
                    <a16:creationId xmlns:a16="http://schemas.microsoft.com/office/drawing/2014/main" xmlns="" id="{D749EADE-64A0-4090-BEBB-0CA71577F5B8}"/>
                  </a:ext>
                </a:extLst>
              </p:cNvPr>
              <p:cNvSpPr>
                <a:spLocks/>
              </p:cNvSpPr>
              <p:nvPr/>
            </p:nvSpPr>
            <p:spPr bwMode="auto">
              <a:xfrm>
                <a:off x="2845" y="490"/>
                <a:ext cx="33" cy="23"/>
              </a:xfrm>
              <a:custGeom>
                <a:avLst/>
                <a:gdLst>
                  <a:gd name="T0" fmla="*/ 3 w 64"/>
                  <a:gd name="T1" fmla="*/ 2 h 46"/>
                  <a:gd name="T2" fmla="*/ 2 w 64"/>
                  <a:gd name="T3" fmla="*/ 2 h 46"/>
                  <a:gd name="T4" fmla="*/ 2 w 64"/>
                  <a:gd name="T5" fmla="*/ 1 h 46"/>
                  <a:gd name="T6" fmla="*/ 2 w 64"/>
                  <a:gd name="T7" fmla="*/ 1 h 46"/>
                  <a:gd name="T8" fmla="*/ 1 w 64"/>
                  <a:gd name="T9" fmla="*/ 1 h 46"/>
                  <a:gd name="T10" fmla="*/ 1 w 64"/>
                  <a:gd name="T11" fmla="*/ 1 h 46"/>
                  <a:gd name="T12" fmla="*/ 1 w 64"/>
                  <a:gd name="T13" fmla="*/ 1 h 46"/>
                  <a:gd name="T14" fmla="*/ 1 w 64"/>
                  <a:gd name="T15" fmla="*/ 0 h 46"/>
                  <a:gd name="T16" fmla="*/ 0 w 64"/>
                  <a:gd name="T17" fmla="*/ 1 h 46"/>
                  <a:gd name="T18" fmla="*/ 0 w 64"/>
                  <a:gd name="T19" fmla="*/ 1 h 46"/>
                  <a:gd name="T20" fmla="*/ 1 w 64"/>
                  <a:gd name="T21" fmla="*/ 1 h 46"/>
                  <a:gd name="T22" fmla="*/ 1 w 64"/>
                  <a:gd name="T23" fmla="*/ 1 h 46"/>
                  <a:gd name="T24" fmla="*/ 1 w 64"/>
                  <a:gd name="T25" fmla="*/ 1 h 46"/>
                  <a:gd name="T26" fmla="*/ 2 w 64"/>
                  <a:gd name="T27" fmla="*/ 1 h 46"/>
                  <a:gd name="T28" fmla="*/ 2 w 64"/>
                  <a:gd name="T29" fmla="*/ 1 h 46"/>
                  <a:gd name="T30" fmla="*/ 2 w 64"/>
                  <a:gd name="T31" fmla="*/ 2 h 46"/>
                  <a:gd name="T32" fmla="*/ 3 w 64"/>
                  <a:gd name="T33" fmla="*/ 2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46">
                    <a:moveTo>
                      <a:pt x="64" y="46"/>
                    </a:moveTo>
                    <a:lnTo>
                      <a:pt x="58" y="37"/>
                    </a:lnTo>
                    <a:lnTo>
                      <a:pt x="49" y="27"/>
                    </a:lnTo>
                    <a:lnTo>
                      <a:pt x="40" y="19"/>
                    </a:lnTo>
                    <a:lnTo>
                      <a:pt x="29" y="11"/>
                    </a:lnTo>
                    <a:lnTo>
                      <a:pt x="19" y="5"/>
                    </a:lnTo>
                    <a:lnTo>
                      <a:pt x="10" y="1"/>
                    </a:lnTo>
                    <a:lnTo>
                      <a:pt x="3" y="0"/>
                    </a:lnTo>
                    <a:lnTo>
                      <a:pt x="0" y="1"/>
                    </a:lnTo>
                    <a:lnTo>
                      <a:pt x="0" y="4"/>
                    </a:lnTo>
                    <a:lnTo>
                      <a:pt x="4" y="9"/>
                    </a:lnTo>
                    <a:lnTo>
                      <a:pt x="12" y="14"/>
                    </a:lnTo>
                    <a:lnTo>
                      <a:pt x="22" y="19"/>
                    </a:lnTo>
                    <a:lnTo>
                      <a:pt x="33" y="25"/>
                    </a:lnTo>
                    <a:lnTo>
                      <a:pt x="45" y="31"/>
                    </a:lnTo>
                    <a:lnTo>
                      <a:pt x="55" y="38"/>
                    </a:lnTo>
                    <a:lnTo>
                      <a:pt x="64"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26" name="Freeform 115">
                <a:extLst>
                  <a:ext uri="{FF2B5EF4-FFF2-40B4-BE49-F238E27FC236}">
                    <a16:creationId xmlns:a16="http://schemas.microsoft.com/office/drawing/2014/main" xmlns="" id="{4A579745-7BF8-47C3-8691-5D23ACF03927}"/>
                  </a:ext>
                </a:extLst>
              </p:cNvPr>
              <p:cNvSpPr>
                <a:spLocks/>
              </p:cNvSpPr>
              <p:nvPr/>
            </p:nvSpPr>
            <p:spPr bwMode="auto">
              <a:xfrm>
                <a:off x="2840" y="495"/>
                <a:ext cx="39" cy="34"/>
              </a:xfrm>
              <a:custGeom>
                <a:avLst/>
                <a:gdLst>
                  <a:gd name="T0" fmla="*/ 0 w 78"/>
                  <a:gd name="T1" fmla="*/ 1 h 68"/>
                  <a:gd name="T2" fmla="*/ 1 w 78"/>
                  <a:gd name="T3" fmla="*/ 0 h 68"/>
                  <a:gd name="T4" fmla="*/ 1 w 78"/>
                  <a:gd name="T5" fmla="*/ 1 h 68"/>
                  <a:gd name="T6" fmla="*/ 1 w 78"/>
                  <a:gd name="T7" fmla="*/ 1 h 68"/>
                  <a:gd name="T8" fmla="*/ 2 w 78"/>
                  <a:gd name="T9" fmla="*/ 1 h 68"/>
                  <a:gd name="T10" fmla="*/ 2 w 78"/>
                  <a:gd name="T11" fmla="*/ 1 h 68"/>
                  <a:gd name="T12" fmla="*/ 2 w 78"/>
                  <a:gd name="T13" fmla="*/ 2 h 68"/>
                  <a:gd name="T14" fmla="*/ 3 w 78"/>
                  <a:gd name="T15" fmla="*/ 2 h 68"/>
                  <a:gd name="T16" fmla="*/ 3 w 78"/>
                  <a:gd name="T17" fmla="*/ 3 h 68"/>
                  <a:gd name="T18" fmla="*/ 3 w 78"/>
                  <a:gd name="T19" fmla="*/ 2 h 68"/>
                  <a:gd name="T20" fmla="*/ 2 w 78"/>
                  <a:gd name="T21" fmla="*/ 2 h 68"/>
                  <a:gd name="T22" fmla="*/ 2 w 78"/>
                  <a:gd name="T23" fmla="*/ 2 h 68"/>
                  <a:gd name="T24" fmla="*/ 1 w 78"/>
                  <a:gd name="T25" fmla="*/ 1 h 68"/>
                  <a:gd name="T26" fmla="*/ 1 w 78"/>
                  <a:gd name="T27" fmla="*/ 1 h 68"/>
                  <a:gd name="T28" fmla="*/ 1 w 78"/>
                  <a:gd name="T29" fmla="*/ 1 h 68"/>
                  <a:gd name="T30" fmla="*/ 1 w 78"/>
                  <a:gd name="T31" fmla="*/ 1 h 68"/>
                  <a:gd name="T32" fmla="*/ 0 w 78"/>
                  <a:gd name="T33" fmla="*/ 1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8" h="68">
                    <a:moveTo>
                      <a:pt x="0" y="1"/>
                    </a:moveTo>
                    <a:lnTo>
                      <a:pt x="4" y="0"/>
                    </a:lnTo>
                    <a:lnTo>
                      <a:pt x="13" y="4"/>
                    </a:lnTo>
                    <a:lnTo>
                      <a:pt x="23" y="9"/>
                    </a:lnTo>
                    <a:lnTo>
                      <a:pt x="37" y="19"/>
                    </a:lnTo>
                    <a:lnTo>
                      <a:pt x="50" y="29"/>
                    </a:lnTo>
                    <a:lnTo>
                      <a:pt x="63" y="42"/>
                    </a:lnTo>
                    <a:lnTo>
                      <a:pt x="72" y="54"/>
                    </a:lnTo>
                    <a:lnTo>
                      <a:pt x="78" y="68"/>
                    </a:lnTo>
                    <a:lnTo>
                      <a:pt x="69" y="60"/>
                    </a:lnTo>
                    <a:lnTo>
                      <a:pt x="58" y="51"/>
                    </a:lnTo>
                    <a:lnTo>
                      <a:pt x="44" y="40"/>
                    </a:lnTo>
                    <a:lnTo>
                      <a:pt x="30" y="30"/>
                    </a:lnTo>
                    <a:lnTo>
                      <a:pt x="18" y="20"/>
                    </a:lnTo>
                    <a:lnTo>
                      <a:pt x="8" y="12"/>
                    </a:lnTo>
                    <a:lnTo>
                      <a:pt x="2" y="5"/>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27" name="Freeform 116">
                <a:extLst>
                  <a:ext uri="{FF2B5EF4-FFF2-40B4-BE49-F238E27FC236}">
                    <a16:creationId xmlns:a16="http://schemas.microsoft.com/office/drawing/2014/main" xmlns="" id="{2F302202-029E-40A0-9100-087397B7F03B}"/>
                  </a:ext>
                </a:extLst>
              </p:cNvPr>
              <p:cNvSpPr>
                <a:spLocks/>
              </p:cNvSpPr>
              <p:nvPr/>
            </p:nvSpPr>
            <p:spPr bwMode="auto">
              <a:xfrm>
                <a:off x="2834" y="517"/>
                <a:ext cx="45" cy="43"/>
              </a:xfrm>
              <a:custGeom>
                <a:avLst/>
                <a:gdLst>
                  <a:gd name="T0" fmla="*/ 0 w 91"/>
                  <a:gd name="T1" fmla="*/ 0 h 85"/>
                  <a:gd name="T2" fmla="*/ 0 w 91"/>
                  <a:gd name="T3" fmla="*/ 0 h 85"/>
                  <a:gd name="T4" fmla="*/ 0 w 91"/>
                  <a:gd name="T5" fmla="*/ 1 h 85"/>
                  <a:gd name="T6" fmla="*/ 0 w 91"/>
                  <a:gd name="T7" fmla="*/ 1 h 85"/>
                  <a:gd name="T8" fmla="*/ 1 w 91"/>
                  <a:gd name="T9" fmla="*/ 1 h 85"/>
                  <a:gd name="T10" fmla="*/ 1 w 91"/>
                  <a:gd name="T11" fmla="*/ 2 h 85"/>
                  <a:gd name="T12" fmla="*/ 2 w 91"/>
                  <a:gd name="T13" fmla="*/ 2 h 85"/>
                  <a:gd name="T14" fmla="*/ 2 w 91"/>
                  <a:gd name="T15" fmla="*/ 3 h 85"/>
                  <a:gd name="T16" fmla="*/ 2 w 91"/>
                  <a:gd name="T17" fmla="*/ 3 h 85"/>
                  <a:gd name="T18" fmla="*/ 2 w 91"/>
                  <a:gd name="T19" fmla="*/ 3 h 85"/>
                  <a:gd name="T20" fmla="*/ 2 w 91"/>
                  <a:gd name="T21" fmla="*/ 3 h 85"/>
                  <a:gd name="T22" fmla="*/ 1 w 91"/>
                  <a:gd name="T23" fmla="*/ 2 h 85"/>
                  <a:gd name="T24" fmla="*/ 1 w 91"/>
                  <a:gd name="T25" fmla="*/ 2 h 85"/>
                  <a:gd name="T26" fmla="*/ 0 w 91"/>
                  <a:gd name="T27" fmla="*/ 1 h 85"/>
                  <a:gd name="T28" fmla="*/ 0 w 91"/>
                  <a:gd name="T29" fmla="*/ 1 h 85"/>
                  <a:gd name="T30" fmla="*/ 0 w 91"/>
                  <a:gd name="T31" fmla="*/ 1 h 85"/>
                  <a:gd name="T32" fmla="*/ 0 w 91"/>
                  <a:gd name="T33" fmla="*/ 0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1" h="85">
                    <a:moveTo>
                      <a:pt x="0" y="0"/>
                    </a:moveTo>
                    <a:lnTo>
                      <a:pt x="4" y="0"/>
                    </a:lnTo>
                    <a:lnTo>
                      <a:pt x="15" y="4"/>
                    </a:lnTo>
                    <a:lnTo>
                      <a:pt x="29" y="14"/>
                    </a:lnTo>
                    <a:lnTo>
                      <a:pt x="43" y="26"/>
                    </a:lnTo>
                    <a:lnTo>
                      <a:pt x="58" y="40"/>
                    </a:lnTo>
                    <a:lnTo>
                      <a:pt x="72" y="56"/>
                    </a:lnTo>
                    <a:lnTo>
                      <a:pt x="84" y="71"/>
                    </a:lnTo>
                    <a:lnTo>
                      <a:pt x="91" y="85"/>
                    </a:lnTo>
                    <a:lnTo>
                      <a:pt x="84" y="78"/>
                    </a:lnTo>
                    <a:lnTo>
                      <a:pt x="71" y="68"/>
                    </a:lnTo>
                    <a:lnTo>
                      <a:pt x="56" y="56"/>
                    </a:lnTo>
                    <a:lnTo>
                      <a:pt x="39" y="43"/>
                    </a:lnTo>
                    <a:lnTo>
                      <a:pt x="23" y="29"/>
                    </a:lnTo>
                    <a:lnTo>
                      <a:pt x="10" y="16"/>
                    </a:lnTo>
                    <a:lnTo>
                      <a:pt x="2"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28" name="Freeform 117">
                <a:extLst>
                  <a:ext uri="{FF2B5EF4-FFF2-40B4-BE49-F238E27FC236}">
                    <a16:creationId xmlns:a16="http://schemas.microsoft.com/office/drawing/2014/main" xmlns="" id="{A0DDDC79-AE9F-467D-94E6-96BBD8E3F0C4}"/>
                  </a:ext>
                </a:extLst>
              </p:cNvPr>
              <p:cNvSpPr>
                <a:spLocks/>
              </p:cNvSpPr>
              <p:nvPr/>
            </p:nvSpPr>
            <p:spPr bwMode="auto">
              <a:xfrm>
                <a:off x="2825" y="550"/>
                <a:ext cx="50" cy="40"/>
              </a:xfrm>
              <a:custGeom>
                <a:avLst/>
                <a:gdLst>
                  <a:gd name="T0" fmla="*/ 0 w 101"/>
                  <a:gd name="T1" fmla="*/ 1 h 78"/>
                  <a:gd name="T2" fmla="*/ 0 w 101"/>
                  <a:gd name="T3" fmla="*/ 0 h 78"/>
                  <a:gd name="T4" fmla="*/ 0 w 101"/>
                  <a:gd name="T5" fmla="*/ 1 h 78"/>
                  <a:gd name="T6" fmla="*/ 1 w 101"/>
                  <a:gd name="T7" fmla="*/ 1 h 78"/>
                  <a:gd name="T8" fmla="*/ 1 w 101"/>
                  <a:gd name="T9" fmla="*/ 1 h 78"/>
                  <a:gd name="T10" fmla="*/ 2 w 101"/>
                  <a:gd name="T11" fmla="*/ 2 h 78"/>
                  <a:gd name="T12" fmla="*/ 2 w 101"/>
                  <a:gd name="T13" fmla="*/ 2 h 78"/>
                  <a:gd name="T14" fmla="*/ 2 w 101"/>
                  <a:gd name="T15" fmla="*/ 3 h 78"/>
                  <a:gd name="T16" fmla="*/ 3 w 101"/>
                  <a:gd name="T17" fmla="*/ 3 h 78"/>
                  <a:gd name="T18" fmla="*/ 2 w 101"/>
                  <a:gd name="T19" fmla="*/ 3 h 78"/>
                  <a:gd name="T20" fmla="*/ 2 w 101"/>
                  <a:gd name="T21" fmla="*/ 3 h 78"/>
                  <a:gd name="T22" fmla="*/ 1 w 101"/>
                  <a:gd name="T23" fmla="*/ 2 h 78"/>
                  <a:gd name="T24" fmla="*/ 1 w 101"/>
                  <a:gd name="T25" fmla="*/ 2 h 78"/>
                  <a:gd name="T26" fmla="*/ 0 w 101"/>
                  <a:gd name="T27" fmla="*/ 1 h 78"/>
                  <a:gd name="T28" fmla="*/ 0 w 101"/>
                  <a:gd name="T29" fmla="*/ 1 h 78"/>
                  <a:gd name="T30" fmla="*/ 0 w 101"/>
                  <a:gd name="T31" fmla="*/ 1 h 78"/>
                  <a:gd name="T32" fmla="*/ 0 w 101"/>
                  <a:gd name="T33" fmla="*/ 1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1" h="78">
                    <a:moveTo>
                      <a:pt x="0" y="1"/>
                    </a:moveTo>
                    <a:lnTo>
                      <a:pt x="6" y="0"/>
                    </a:lnTo>
                    <a:lnTo>
                      <a:pt x="19" y="4"/>
                    </a:lnTo>
                    <a:lnTo>
                      <a:pt x="34" y="12"/>
                    </a:lnTo>
                    <a:lnTo>
                      <a:pt x="51" y="24"/>
                    </a:lnTo>
                    <a:lnTo>
                      <a:pt x="67" y="38"/>
                    </a:lnTo>
                    <a:lnTo>
                      <a:pt x="82" y="52"/>
                    </a:lnTo>
                    <a:lnTo>
                      <a:pt x="95" y="65"/>
                    </a:lnTo>
                    <a:lnTo>
                      <a:pt x="101" y="78"/>
                    </a:lnTo>
                    <a:lnTo>
                      <a:pt x="93" y="73"/>
                    </a:lnTo>
                    <a:lnTo>
                      <a:pt x="80" y="64"/>
                    </a:lnTo>
                    <a:lnTo>
                      <a:pt x="63" y="53"/>
                    </a:lnTo>
                    <a:lnTo>
                      <a:pt x="44" y="39"/>
                    </a:lnTo>
                    <a:lnTo>
                      <a:pt x="27" y="26"/>
                    </a:lnTo>
                    <a:lnTo>
                      <a:pt x="13" y="15"/>
                    </a:lnTo>
                    <a:lnTo>
                      <a:pt x="3" y="5"/>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29" name="Freeform 118">
                <a:extLst>
                  <a:ext uri="{FF2B5EF4-FFF2-40B4-BE49-F238E27FC236}">
                    <a16:creationId xmlns:a16="http://schemas.microsoft.com/office/drawing/2014/main" xmlns="" id="{29DD7D45-FAD1-4EE9-9555-1EF3B1011770}"/>
                  </a:ext>
                </a:extLst>
              </p:cNvPr>
              <p:cNvSpPr>
                <a:spLocks/>
              </p:cNvSpPr>
              <p:nvPr/>
            </p:nvSpPr>
            <p:spPr bwMode="auto">
              <a:xfrm>
                <a:off x="2824" y="567"/>
                <a:ext cx="45" cy="35"/>
              </a:xfrm>
              <a:custGeom>
                <a:avLst/>
                <a:gdLst>
                  <a:gd name="T0" fmla="*/ 0 w 91"/>
                  <a:gd name="T1" fmla="*/ 1 h 69"/>
                  <a:gd name="T2" fmla="*/ 0 w 91"/>
                  <a:gd name="T3" fmla="*/ 0 h 69"/>
                  <a:gd name="T4" fmla="*/ 0 w 91"/>
                  <a:gd name="T5" fmla="*/ 1 h 69"/>
                  <a:gd name="T6" fmla="*/ 0 w 91"/>
                  <a:gd name="T7" fmla="*/ 1 h 69"/>
                  <a:gd name="T8" fmla="*/ 1 w 91"/>
                  <a:gd name="T9" fmla="*/ 1 h 69"/>
                  <a:gd name="T10" fmla="*/ 1 w 91"/>
                  <a:gd name="T11" fmla="*/ 2 h 69"/>
                  <a:gd name="T12" fmla="*/ 2 w 91"/>
                  <a:gd name="T13" fmla="*/ 2 h 69"/>
                  <a:gd name="T14" fmla="*/ 2 w 91"/>
                  <a:gd name="T15" fmla="*/ 2 h 69"/>
                  <a:gd name="T16" fmla="*/ 2 w 91"/>
                  <a:gd name="T17" fmla="*/ 3 h 69"/>
                  <a:gd name="T18" fmla="*/ 2 w 91"/>
                  <a:gd name="T19" fmla="*/ 2 h 69"/>
                  <a:gd name="T20" fmla="*/ 2 w 91"/>
                  <a:gd name="T21" fmla="*/ 2 h 69"/>
                  <a:gd name="T22" fmla="*/ 1 w 91"/>
                  <a:gd name="T23" fmla="*/ 2 h 69"/>
                  <a:gd name="T24" fmla="*/ 1 w 91"/>
                  <a:gd name="T25" fmla="*/ 2 h 69"/>
                  <a:gd name="T26" fmla="*/ 0 w 91"/>
                  <a:gd name="T27" fmla="*/ 1 h 69"/>
                  <a:gd name="T28" fmla="*/ 0 w 91"/>
                  <a:gd name="T29" fmla="*/ 1 h 69"/>
                  <a:gd name="T30" fmla="*/ 0 w 91"/>
                  <a:gd name="T31" fmla="*/ 1 h 69"/>
                  <a:gd name="T32" fmla="*/ 0 w 91"/>
                  <a:gd name="T33" fmla="*/ 1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1" h="69">
                    <a:moveTo>
                      <a:pt x="0" y="1"/>
                    </a:moveTo>
                    <a:lnTo>
                      <a:pt x="5" y="0"/>
                    </a:lnTo>
                    <a:lnTo>
                      <a:pt x="15" y="5"/>
                    </a:lnTo>
                    <a:lnTo>
                      <a:pt x="30" y="13"/>
                    </a:lnTo>
                    <a:lnTo>
                      <a:pt x="46" y="23"/>
                    </a:lnTo>
                    <a:lnTo>
                      <a:pt x="61" y="35"/>
                    </a:lnTo>
                    <a:lnTo>
                      <a:pt x="76" y="47"/>
                    </a:lnTo>
                    <a:lnTo>
                      <a:pt x="86" y="59"/>
                    </a:lnTo>
                    <a:lnTo>
                      <a:pt x="91" y="69"/>
                    </a:lnTo>
                    <a:lnTo>
                      <a:pt x="83" y="64"/>
                    </a:lnTo>
                    <a:lnTo>
                      <a:pt x="69" y="55"/>
                    </a:lnTo>
                    <a:lnTo>
                      <a:pt x="53" y="46"/>
                    </a:lnTo>
                    <a:lnTo>
                      <a:pt x="37" y="35"/>
                    </a:lnTo>
                    <a:lnTo>
                      <a:pt x="21" y="24"/>
                    </a:lnTo>
                    <a:lnTo>
                      <a:pt x="9" y="15"/>
                    </a:lnTo>
                    <a:lnTo>
                      <a:pt x="1" y="7"/>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30" name="Freeform 119">
                <a:extLst>
                  <a:ext uri="{FF2B5EF4-FFF2-40B4-BE49-F238E27FC236}">
                    <a16:creationId xmlns:a16="http://schemas.microsoft.com/office/drawing/2014/main" xmlns="" id="{E38310BA-AFC0-4800-A850-D1149FB91695}"/>
                  </a:ext>
                </a:extLst>
              </p:cNvPr>
              <p:cNvSpPr>
                <a:spLocks/>
              </p:cNvSpPr>
              <p:nvPr/>
            </p:nvSpPr>
            <p:spPr bwMode="auto">
              <a:xfrm>
                <a:off x="2824" y="596"/>
                <a:ext cx="38" cy="29"/>
              </a:xfrm>
              <a:custGeom>
                <a:avLst/>
                <a:gdLst>
                  <a:gd name="T0" fmla="*/ 0 w 75"/>
                  <a:gd name="T1" fmla="*/ 1 h 58"/>
                  <a:gd name="T2" fmla="*/ 1 w 75"/>
                  <a:gd name="T3" fmla="*/ 0 h 58"/>
                  <a:gd name="T4" fmla="*/ 1 w 75"/>
                  <a:gd name="T5" fmla="*/ 1 h 58"/>
                  <a:gd name="T6" fmla="*/ 1 w 75"/>
                  <a:gd name="T7" fmla="*/ 1 h 58"/>
                  <a:gd name="T8" fmla="*/ 2 w 75"/>
                  <a:gd name="T9" fmla="*/ 1 h 58"/>
                  <a:gd name="T10" fmla="*/ 2 w 75"/>
                  <a:gd name="T11" fmla="*/ 1 h 58"/>
                  <a:gd name="T12" fmla="*/ 2 w 75"/>
                  <a:gd name="T13" fmla="*/ 2 h 58"/>
                  <a:gd name="T14" fmla="*/ 3 w 75"/>
                  <a:gd name="T15" fmla="*/ 2 h 58"/>
                  <a:gd name="T16" fmla="*/ 3 w 75"/>
                  <a:gd name="T17" fmla="*/ 2 h 58"/>
                  <a:gd name="T18" fmla="*/ 3 w 75"/>
                  <a:gd name="T19" fmla="*/ 2 h 58"/>
                  <a:gd name="T20" fmla="*/ 2 w 75"/>
                  <a:gd name="T21" fmla="*/ 2 h 58"/>
                  <a:gd name="T22" fmla="*/ 2 w 75"/>
                  <a:gd name="T23" fmla="*/ 2 h 58"/>
                  <a:gd name="T24" fmla="*/ 1 w 75"/>
                  <a:gd name="T25" fmla="*/ 1 h 58"/>
                  <a:gd name="T26" fmla="*/ 1 w 75"/>
                  <a:gd name="T27" fmla="*/ 1 h 58"/>
                  <a:gd name="T28" fmla="*/ 1 w 75"/>
                  <a:gd name="T29" fmla="*/ 1 h 58"/>
                  <a:gd name="T30" fmla="*/ 1 w 75"/>
                  <a:gd name="T31" fmla="*/ 1 h 58"/>
                  <a:gd name="T32" fmla="*/ 0 w 75"/>
                  <a:gd name="T33" fmla="*/ 1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5" h="58">
                    <a:moveTo>
                      <a:pt x="0" y="1"/>
                    </a:moveTo>
                    <a:lnTo>
                      <a:pt x="5" y="0"/>
                    </a:lnTo>
                    <a:lnTo>
                      <a:pt x="13" y="1"/>
                    </a:lnTo>
                    <a:lnTo>
                      <a:pt x="24" y="6"/>
                    </a:lnTo>
                    <a:lnTo>
                      <a:pt x="37" y="13"/>
                    </a:lnTo>
                    <a:lnTo>
                      <a:pt x="50" y="22"/>
                    </a:lnTo>
                    <a:lnTo>
                      <a:pt x="61" y="33"/>
                    </a:lnTo>
                    <a:lnTo>
                      <a:pt x="70" y="45"/>
                    </a:lnTo>
                    <a:lnTo>
                      <a:pt x="75" y="58"/>
                    </a:lnTo>
                    <a:lnTo>
                      <a:pt x="67" y="52"/>
                    </a:lnTo>
                    <a:lnTo>
                      <a:pt x="57" y="44"/>
                    </a:lnTo>
                    <a:lnTo>
                      <a:pt x="43" y="36"/>
                    </a:lnTo>
                    <a:lnTo>
                      <a:pt x="29" y="28"/>
                    </a:lnTo>
                    <a:lnTo>
                      <a:pt x="17" y="18"/>
                    </a:lnTo>
                    <a:lnTo>
                      <a:pt x="7" y="11"/>
                    </a:lnTo>
                    <a:lnTo>
                      <a:pt x="1" y="6"/>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31" name="Freeform 120">
                <a:extLst>
                  <a:ext uri="{FF2B5EF4-FFF2-40B4-BE49-F238E27FC236}">
                    <a16:creationId xmlns:a16="http://schemas.microsoft.com/office/drawing/2014/main" xmlns="" id="{B4E8717B-0F22-417F-91E3-F2E910FF8FAC}"/>
                  </a:ext>
                </a:extLst>
              </p:cNvPr>
              <p:cNvSpPr>
                <a:spLocks/>
              </p:cNvSpPr>
              <p:nvPr/>
            </p:nvSpPr>
            <p:spPr bwMode="auto">
              <a:xfrm>
                <a:off x="2815" y="637"/>
                <a:ext cx="23" cy="8"/>
              </a:xfrm>
              <a:custGeom>
                <a:avLst/>
                <a:gdLst>
                  <a:gd name="T0" fmla="*/ 0 w 46"/>
                  <a:gd name="T1" fmla="*/ 1 h 15"/>
                  <a:gd name="T2" fmla="*/ 1 w 46"/>
                  <a:gd name="T3" fmla="*/ 1 h 15"/>
                  <a:gd name="T4" fmla="*/ 1 w 46"/>
                  <a:gd name="T5" fmla="*/ 0 h 15"/>
                  <a:gd name="T6" fmla="*/ 1 w 46"/>
                  <a:gd name="T7" fmla="*/ 0 h 15"/>
                  <a:gd name="T8" fmla="*/ 1 w 46"/>
                  <a:gd name="T9" fmla="*/ 0 h 15"/>
                  <a:gd name="T10" fmla="*/ 1 w 46"/>
                  <a:gd name="T11" fmla="*/ 1 h 15"/>
                  <a:gd name="T12" fmla="*/ 2 w 46"/>
                  <a:gd name="T13" fmla="*/ 1 h 15"/>
                  <a:gd name="T14" fmla="*/ 2 w 46"/>
                  <a:gd name="T15" fmla="*/ 1 h 15"/>
                  <a:gd name="T16" fmla="*/ 2 w 46"/>
                  <a:gd name="T17" fmla="*/ 1 h 15"/>
                  <a:gd name="T18" fmla="*/ 2 w 46"/>
                  <a:gd name="T19" fmla="*/ 1 h 15"/>
                  <a:gd name="T20" fmla="*/ 2 w 46"/>
                  <a:gd name="T21" fmla="*/ 1 h 15"/>
                  <a:gd name="T22" fmla="*/ 1 w 46"/>
                  <a:gd name="T23" fmla="*/ 1 h 15"/>
                  <a:gd name="T24" fmla="*/ 1 w 46"/>
                  <a:gd name="T25" fmla="*/ 1 h 15"/>
                  <a:gd name="T26" fmla="*/ 1 w 46"/>
                  <a:gd name="T27" fmla="*/ 1 h 15"/>
                  <a:gd name="T28" fmla="*/ 1 w 46"/>
                  <a:gd name="T29" fmla="*/ 1 h 15"/>
                  <a:gd name="T30" fmla="*/ 0 w 46"/>
                  <a:gd name="T31" fmla="*/ 1 h 15"/>
                  <a:gd name="T32" fmla="*/ 0 w 46"/>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15">
                    <a:moveTo>
                      <a:pt x="0" y="3"/>
                    </a:moveTo>
                    <a:lnTo>
                      <a:pt x="3" y="1"/>
                    </a:lnTo>
                    <a:lnTo>
                      <a:pt x="9" y="0"/>
                    </a:lnTo>
                    <a:lnTo>
                      <a:pt x="16" y="0"/>
                    </a:lnTo>
                    <a:lnTo>
                      <a:pt x="24" y="0"/>
                    </a:lnTo>
                    <a:lnTo>
                      <a:pt x="32" y="2"/>
                    </a:lnTo>
                    <a:lnTo>
                      <a:pt x="39" y="4"/>
                    </a:lnTo>
                    <a:lnTo>
                      <a:pt x="44" y="9"/>
                    </a:lnTo>
                    <a:lnTo>
                      <a:pt x="46" y="15"/>
                    </a:lnTo>
                    <a:lnTo>
                      <a:pt x="40" y="10"/>
                    </a:lnTo>
                    <a:lnTo>
                      <a:pt x="33" y="8"/>
                    </a:lnTo>
                    <a:lnTo>
                      <a:pt x="24" y="8"/>
                    </a:lnTo>
                    <a:lnTo>
                      <a:pt x="16" y="8"/>
                    </a:lnTo>
                    <a:lnTo>
                      <a:pt x="8" y="8"/>
                    </a:lnTo>
                    <a:lnTo>
                      <a:pt x="2" y="8"/>
                    </a:lnTo>
                    <a:lnTo>
                      <a:pt x="0" y="7"/>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32" name="Freeform 121">
                <a:extLst>
                  <a:ext uri="{FF2B5EF4-FFF2-40B4-BE49-F238E27FC236}">
                    <a16:creationId xmlns:a16="http://schemas.microsoft.com/office/drawing/2014/main" xmlns="" id="{699A169E-C939-4E79-B31D-5F5FD7B7D28E}"/>
                  </a:ext>
                </a:extLst>
              </p:cNvPr>
              <p:cNvSpPr>
                <a:spLocks/>
              </p:cNvSpPr>
              <p:nvPr/>
            </p:nvSpPr>
            <p:spPr bwMode="auto">
              <a:xfrm>
                <a:off x="2838" y="508"/>
                <a:ext cx="42" cy="38"/>
              </a:xfrm>
              <a:custGeom>
                <a:avLst/>
                <a:gdLst>
                  <a:gd name="T0" fmla="*/ 0 w 84"/>
                  <a:gd name="T1" fmla="*/ 1 h 76"/>
                  <a:gd name="T2" fmla="*/ 1 w 84"/>
                  <a:gd name="T3" fmla="*/ 0 h 76"/>
                  <a:gd name="T4" fmla="*/ 1 w 84"/>
                  <a:gd name="T5" fmla="*/ 1 h 76"/>
                  <a:gd name="T6" fmla="*/ 1 w 84"/>
                  <a:gd name="T7" fmla="*/ 1 h 76"/>
                  <a:gd name="T8" fmla="*/ 2 w 84"/>
                  <a:gd name="T9" fmla="*/ 1 h 76"/>
                  <a:gd name="T10" fmla="*/ 2 w 84"/>
                  <a:gd name="T11" fmla="*/ 2 h 76"/>
                  <a:gd name="T12" fmla="*/ 3 w 84"/>
                  <a:gd name="T13" fmla="*/ 2 h 76"/>
                  <a:gd name="T14" fmla="*/ 3 w 84"/>
                  <a:gd name="T15" fmla="*/ 2 h 76"/>
                  <a:gd name="T16" fmla="*/ 3 w 84"/>
                  <a:gd name="T17" fmla="*/ 3 h 76"/>
                  <a:gd name="T18" fmla="*/ 3 w 84"/>
                  <a:gd name="T19" fmla="*/ 3 h 76"/>
                  <a:gd name="T20" fmla="*/ 3 w 84"/>
                  <a:gd name="T21" fmla="*/ 2 h 76"/>
                  <a:gd name="T22" fmla="*/ 2 w 84"/>
                  <a:gd name="T23" fmla="*/ 2 h 76"/>
                  <a:gd name="T24" fmla="*/ 2 w 84"/>
                  <a:gd name="T25" fmla="*/ 2 h 76"/>
                  <a:gd name="T26" fmla="*/ 1 w 84"/>
                  <a:gd name="T27" fmla="*/ 1 h 76"/>
                  <a:gd name="T28" fmla="*/ 1 w 84"/>
                  <a:gd name="T29" fmla="*/ 1 h 76"/>
                  <a:gd name="T30" fmla="*/ 1 w 84"/>
                  <a:gd name="T31" fmla="*/ 1 h 76"/>
                  <a:gd name="T32" fmla="*/ 0 w 84"/>
                  <a:gd name="T33" fmla="*/ 1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4" h="76">
                    <a:moveTo>
                      <a:pt x="0" y="2"/>
                    </a:moveTo>
                    <a:lnTo>
                      <a:pt x="4" y="0"/>
                    </a:lnTo>
                    <a:lnTo>
                      <a:pt x="15" y="4"/>
                    </a:lnTo>
                    <a:lnTo>
                      <a:pt x="26" y="12"/>
                    </a:lnTo>
                    <a:lnTo>
                      <a:pt x="40" y="22"/>
                    </a:lnTo>
                    <a:lnTo>
                      <a:pt x="54" y="35"/>
                    </a:lnTo>
                    <a:lnTo>
                      <a:pt x="67" y="49"/>
                    </a:lnTo>
                    <a:lnTo>
                      <a:pt x="77" y="63"/>
                    </a:lnTo>
                    <a:lnTo>
                      <a:pt x="84" y="76"/>
                    </a:lnTo>
                    <a:lnTo>
                      <a:pt x="77" y="71"/>
                    </a:lnTo>
                    <a:lnTo>
                      <a:pt x="67" y="62"/>
                    </a:lnTo>
                    <a:lnTo>
                      <a:pt x="52" y="50"/>
                    </a:lnTo>
                    <a:lnTo>
                      <a:pt x="37" y="38"/>
                    </a:lnTo>
                    <a:lnTo>
                      <a:pt x="22" y="27"/>
                    </a:lnTo>
                    <a:lnTo>
                      <a:pt x="9" y="17"/>
                    </a:lnTo>
                    <a:lnTo>
                      <a:pt x="1" y="7"/>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33" name="Freeform 122">
                <a:extLst>
                  <a:ext uri="{FF2B5EF4-FFF2-40B4-BE49-F238E27FC236}">
                    <a16:creationId xmlns:a16="http://schemas.microsoft.com/office/drawing/2014/main" xmlns="" id="{E51A0D88-DF38-4ADA-97C0-344E90C992D4}"/>
                  </a:ext>
                </a:extLst>
              </p:cNvPr>
              <p:cNvSpPr>
                <a:spLocks/>
              </p:cNvSpPr>
              <p:nvPr/>
            </p:nvSpPr>
            <p:spPr bwMode="auto">
              <a:xfrm>
                <a:off x="2830" y="535"/>
                <a:ext cx="48" cy="39"/>
              </a:xfrm>
              <a:custGeom>
                <a:avLst/>
                <a:gdLst>
                  <a:gd name="T0" fmla="*/ 0 w 96"/>
                  <a:gd name="T1" fmla="*/ 1 h 77"/>
                  <a:gd name="T2" fmla="*/ 1 w 96"/>
                  <a:gd name="T3" fmla="*/ 0 h 77"/>
                  <a:gd name="T4" fmla="*/ 1 w 96"/>
                  <a:gd name="T5" fmla="*/ 1 h 77"/>
                  <a:gd name="T6" fmla="*/ 1 w 96"/>
                  <a:gd name="T7" fmla="*/ 1 h 77"/>
                  <a:gd name="T8" fmla="*/ 2 w 96"/>
                  <a:gd name="T9" fmla="*/ 1 h 77"/>
                  <a:gd name="T10" fmla="*/ 2 w 96"/>
                  <a:gd name="T11" fmla="*/ 2 h 77"/>
                  <a:gd name="T12" fmla="*/ 3 w 96"/>
                  <a:gd name="T13" fmla="*/ 2 h 77"/>
                  <a:gd name="T14" fmla="*/ 3 w 96"/>
                  <a:gd name="T15" fmla="*/ 2 h 77"/>
                  <a:gd name="T16" fmla="*/ 3 w 96"/>
                  <a:gd name="T17" fmla="*/ 3 h 77"/>
                  <a:gd name="T18" fmla="*/ 3 w 96"/>
                  <a:gd name="T19" fmla="*/ 3 h 77"/>
                  <a:gd name="T20" fmla="*/ 3 w 96"/>
                  <a:gd name="T21" fmla="*/ 2 h 77"/>
                  <a:gd name="T22" fmla="*/ 2 w 96"/>
                  <a:gd name="T23" fmla="*/ 2 h 77"/>
                  <a:gd name="T24" fmla="*/ 2 w 96"/>
                  <a:gd name="T25" fmla="*/ 2 h 77"/>
                  <a:gd name="T26" fmla="*/ 1 w 96"/>
                  <a:gd name="T27" fmla="*/ 1 h 77"/>
                  <a:gd name="T28" fmla="*/ 1 w 96"/>
                  <a:gd name="T29" fmla="*/ 1 h 77"/>
                  <a:gd name="T30" fmla="*/ 1 w 96"/>
                  <a:gd name="T31" fmla="*/ 1 h 77"/>
                  <a:gd name="T32" fmla="*/ 0 w 96"/>
                  <a:gd name="T33" fmla="*/ 1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6" h="77">
                    <a:moveTo>
                      <a:pt x="0" y="1"/>
                    </a:moveTo>
                    <a:lnTo>
                      <a:pt x="5" y="0"/>
                    </a:lnTo>
                    <a:lnTo>
                      <a:pt x="17" y="4"/>
                    </a:lnTo>
                    <a:lnTo>
                      <a:pt x="32" y="12"/>
                    </a:lnTo>
                    <a:lnTo>
                      <a:pt x="48" y="23"/>
                    </a:lnTo>
                    <a:lnTo>
                      <a:pt x="64" y="37"/>
                    </a:lnTo>
                    <a:lnTo>
                      <a:pt x="79" y="50"/>
                    </a:lnTo>
                    <a:lnTo>
                      <a:pt x="91" y="64"/>
                    </a:lnTo>
                    <a:lnTo>
                      <a:pt x="96" y="77"/>
                    </a:lnTo>
                    <a:lnTo>
                      <a:pt x="89" y="72"/>
                    </a:lnTo>
                    <a:lnTo>
                      <a:pt x="77" y="63"/>
                    </a:lnTo>
                    <a:lnTo>
                      <a:pt x="60" y="52"/>
                    </a:lnTo>
                    <a:lnTo>
                      <a:pt x="42" y="39"/>
                    </a:lnTo>
                    <a:lnTo>
                      <a:pt x="25" y="26"/>
                    </a:lnTo>
                    <a:lnTo>
                      <a:pt x="11" y="15"/>
                    </a:lnTo>
                    <a:lnTo>
                      <a:pt x="2" y="7"/>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34" name="Freeform 123">
                <a:extLst>
                  <a:ext uri="{FF2B5EF4-FFF2-40B4-BE49-F238E27FC236}">
                    <a16:creationId xmlns:a16="http://schemas.microsoft.com/office/drawing/2014/main" xmlns="" id="{7AE42722-B4CB-45B5-A8A5-98D078DC5C7F}"/>
                  </a:ext>
                </a:extLst>
              </p:cNvPr>
              <p:cNvSpPr>
                <a:spLocks/>
              </p:cNvSpPr>
              <p:nvPr/>
            </p:nvSpPr>
            <p:spPr bwMode="auto">
              <a:xfrm>
                <a:off x="2822" y="585"/>
                <a:ext cx="46" cy="29"/>
              </a:xfrm>
              <a:custGeom>
                <a:avLst/>
                <a:gdLst>
                  <a:gd name="T0" fmla="*/ 0 w 93"/>
                  <a:gd name="T1" fmla="*/ 1 h 57"/>
                  <a:gd name="T2" fmla="*/ 0 w 93"/>
                  <a:gd name="T3" fmla="*/ 0 h 57"/>
                  <a:gd name="T4" fmla="*/ 0 w 93"/>
                  <a:gd name="T5" fmla="*/ 1 h 57"/>
                  <a:gd name="T6" fmla="*/ 0 w 93"/>
                  <a:gd name="T7" fmla="*/ 1 h 57"/>
                  <a:gd name="T8" fmla="*/ 1 w 93"/>
                  <a:gd name="T9" fmla="*/ 1 h 57"/>
                  <a:gd name="T10" fmla="*/ 1 w 93"/>
                  <a:gd name="T11" fmla="*/ 1 h 57"/>
                  <a:gd name="T12" fmla="*/ 2 w 93"/>
                  <a:gd name="T13" fmla="*/ 2 h 57"/>
                  <a:gd name="T14" fmla="*/ 2 w 93"/>
                  <a:gd name="T15" fmla="*/ 2 h 57"/>
                  <a:gd name="T16" fmla="*/ 2 w 93"/>
                  <a:gd name="T17" fmla="*/ 2 h 57"/>
                  <a:gd name="T18" fmla="*/ 2 w 93"/>
                  <a:gd name="T19" fmla="*/ 2 h 57"/>
                  <a:gd name="T20" fmla="*/ 2 w 93"/>
                  <a:gd name="T21" fmla="*/ 2 h 57"/>
                  <a:gd name="T22" fmla="*/ 1 w 93"/>
                  <a:gd name="T23" fmla="*/ 2 h 57"/>
                  <a:gd name="T24" fmla="*/ 1 w 93"/>
                  <a:gd name="T25" fmla="*/ 1 h 57"/>
                  <a:gd name="T26" fmla="*/ 0 w 93"/>
                  <a:gd name="T27" fmla="*/ 1 h 57"/>
                  <a:gd name="T28" fmla="*/ 0 w 93"/>
                  <a:gd name="T29" fmla="*/ 1 h 57"/>
                  <a:gd name="T30" fmla="*/ 0 w 93"/>
                  <a:gd name="T31" fmla="*/ 1 h 57"/>
                  <a:gd name="T32" fmla="*/ 0 w 93"/>
                  <a:gd name="T33" fmla="*/ 1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3" h="57">
                    <a:moveTo>
                      <a:pt x="0" y="1"/>
                    </a:moveTo>
                    <a:lnTo>
                      <a:pt x="4" y="0"/>
                    </a:lnTo>
                    <a:lnTo>
                      <a:pt x="15" y="2"/>
                    </a:lnTo>
                    <a:lnTo>
                      <a:pt x="28" y="7"/>
                    </a:lnTo>
                    <a:lnTo>
                      <a:pt x="44" y="14"/>
                    </a:lnTo>
                    <a:lnTo>
                      <a:pt x="59" y="23"/>
                    </a:lnTo>
                    <a:lnTo>
                      <a:pt x="74" y="33"/>
                    </a:lnTo>
                    <a:lnTo>
                      <a:pt x="86" y="45"/>
                    </a:lnTo>
                    <a:lnTo>
                      <a:pt x="93" y="57"/>
                    </a:lnTo>
                    <a:lnTo>
                      <a:pt x="84" y="52"/>
                    </a:lnTo>
                    <a:lnTo>
                      <a:pt x="71" y="45"/>
                    </a:lnTo>
                    <a:lnTo>
                      <a:pt x="55" y="37"/>
                    </a:lnTo>
                    <a:lnTo>
                      <a:pt x="38" y="28"/>
                    </a:lnTo>
                    <a:lnTo>
                      <a:pt x="23" y="19"/>
                    </a:lnTo>
                    <a:lnTo>
                      <a:pt x="10" y="11"/>
                    </a:lnTo>
                    <a:lnTo>
                      <a:pt x="1" y="6"/>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35" name="Freeform 124">
                <a:extLst>
                  <a:ext uri="{FF2B5EF4-FFF2-40B4-BE49-F238E27FC236}">
                    <a16:creationId xmlns:a16="http://schemas.microsoft.com/office/drawing/2014/main" xmlns="" id="{9F3F351B-D4B6-420A-B97F-C707EF0C5D78}"/>
                  </a:ext>
                </a:extLst>
              </p:cNvPr>
              <p:cNvSpPr>
                <a:spLocks/>
              </p:cNvSpPr>
              <p:nvPr/>
            </p:nvSpPr>
            <p:spPr bwMode="auto">
              <a:xfrm>
                <a:off x="2821" y="605"/>
                <a:ext cx="34" cy="29"/>
              </a:xfrm>
              <a:custGeom>
                <a:avLst/>
                <a:gdLst>
                  <a:gd name="T0" fmla="*/ 0 w 68"/>
                  <a:gd name="T1" fmla="*/ 0 h 58"/>
                  <a:gd name="T2" fmla="*/ 1 w 68"/>
                  <a:gd name="T3" fmla="*/ 0 h 58"/>
                  <a:gd name="T4" fmla="*/ 1 w 68"/>
                  <a:gd name="T5" fmla="*/ 1 h 58"/>
                  <a:gd name="T6" fmla="*/ 1 w 68"/>
                  <a:gd name="T7" fmla="*/ 1 h 58"/>
                  <a:gd name="T8" fmla="*/ 2 w 68"/>
                  <a:gd name="T9" fmla="*/ 1 h 58"/>
                  <a:gd name="T10" fmla="*/ 2 w 68"/>
                  <a:gd name="T11" fmla="*/ 1 h 58"/>
                  <a:gd name="T12" fmla="*/ 2 w 68"/>
                  <a:gd name="T13" fmla="*/ 2 h 58"/>
                  <a:gd name="T14" fmla="*/ 3 w 68"/>
                  <a:gd name="T15" fmla="*/ 2 h 58"/>
                  <a:gd name="T16" fmla="*/ 3 w 68"/>
                  <a:gd name="T17" fmla="*/ 2 h 58"/>
                  <a:gd name="T18" fmla="*/ 2 w 68"/>
                  <a:gd name="T19" fmla="*/ 2 h 58"/>
                  <a:gd name="T20" fmla="*/ 2 w 68"/>
                  <a:gd name="T21" fmla="*/ 2 h 58"/>
                  <a:gd name="T22" fmla="*/ 2 w 68"/>
                  <a:gd name="T23" fmla="*/ 2 h 58"/>
                  <a:gd name="T24" fmla="*/ 1 w 68"/>
                  <a:gd name="T25" fmla="*/ 1 h 58"/>
                  <a:gd name="T26" fmla="*/ 1 w 68"/>
                  <a:gd name="T27" fmla="*/ 1 h 58"/>
                  <a:gd name="T28" fmla="*/ 1 w 68"/>
                  <a:gd name="T29" fmla="*/ 1 h 58"/>
                  <a:gd name="T30" fmla="*/ 1 w 68"/>
                  <a:gd name="T31" fmla="*/ 1 h 58"/>
                  <a:gd name="T32" fmla="*/ 0 w 68"/>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58">
                    <a:moveTo>
                      <a:pt x="0" y="0"/>
                    </a:moveTo>
                    <a:lnTo>
                      <a:pt x="5" y="0"/>
                    </a:lnTo>
                    <a:lnTo>
                      <a:pt x="14" y="4"/>
                    </a:lnTo>
                    <a:lnTo>
                      <a:pt x="25" y="12"/>
                    </a:lnTo>
                    <a:lnTo>
                      <a:pt x="37" y="21"/>
                    </a:lnTo>
                    <a:lnTo>
                      <a:pt x="50" y="31"/>
                    </a:lnTo>
                    <a:lnTo>
                      <a:pt x="59" y="43"/>
                    </a:lnTo>
                    <a:lnTo>
                      <a:pt x="66" y="51"/>
                    </a:lnTo>
                    <a:lnTo>
                      <a:pt x="68" y="58"/>
                    </a:lnTo>
                    <a:lnTo>
                      <a:pt x="63" y="53"/>
                    </a:lnTo>
                    <a:lnTo>
                      <a:pt x="53" y="46"/>
                    </a:lnTo>
                    <a:lnTo>
                      <a:pt x="42" y="38"/>
                    </a:lnTo>
                    <a:lnTo>
                      <a:pt x="30" y="29"/>
                    </a:lnTo>
                    <a:lnTo>
                      <a:pt x="19" y="21"/>
                    </a:lnTo>
                    <a:lnTo>
                      <a:pt x="10" y="12"/>
                    </a:lnTo>
                    <a:lnTo>
                      <a:pt x="3" y="5"/>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36" name="Freeform 125">
                <a:extLst>
                  <a:ext uri="{FF2B5EF4-FFF2-40B4-BE49-F238E27FC236}">
                    <a16:creationId xmlns:a16="http://schemas.microsoft.com/office/drawing/2014/main" xmlns="" id="{72FC973F-7A7A-442B-8500-444A8FF1BB20}"/>
                  </a:ext>
                </a:extLst>
              </p:cNvPr>
              <p:cNvSpPr>
                <a:spLocks/>
              </p:cNvSpPr>
              <p:nvPr/>
            </p:nvSpPr>
            <p:spPr bwMode="auto">
              <a:xfrm>
                <a:off x="2825" y="627"/>
                <a:ext cx="26" cy="12"/>
              </a:xfrm>
              <a:custGeom>
                <a:avLst/>
                <a:gdLst>
                  <a:gd name="T0" fmla="*/ 0 w 51"/>
                  <a:gd name="T1" fmla="*/ 1 h 23"/>
                  <a:gd name="T2" fmla="*/ 1 w 51"/>
                  <a:gd name="T3" fmla="*/ 0 h 23"/>
                  <a:gd name="T4" fmla="*/ 1 w 51"/>
                  <a:gd name="T5" fmla="*/ 0 h 23"/>
                  <a:gd name="T6" fmla="*/ 1 w 51"/>
                  <a:gd name="T7" fmla="*/ 1 h 23"/>
                  <a:gd name="T8" fmla="*/ 1 w 51"/>
                  <a:gd name="T9" fmla="*/ 1 h 23"/>
                  <a:gd name="T10" fmla="*/ 2 w 51"/>
                  <a:gd name="T11" fmla="*/ 1 h 23"/>
                  <a:gd name="T12" fmla="*/ 2 w 51"/>
                  <a:gd name="T13" fmla="*/ 1 h 23"/>
                  <a:gd name="T14" fmla="*/ 2 w 51"/>
                  <a:gd name="T15" fmla="*/ 1 h 23"/>
                  <a:gd name="T16" fmla="*/ 2 w 51"/>
                  <a:gd name="T17" fmla="*/ 1 h 23"/>
                  <a:gd name="T18" fmla="*/ 2 w 51"/>
                  <a:gd name="T19" fmla="*/ 1 h 23"/>
                  <a:gd name="T20" fmla="*/ 2 w 51"/>
                  <a:gd name="T21" fmla="*/ 1 h 23"/>
                  <a:gd name="T22" fmla="*/ 1 w 51"/>
                  <a:gd name="T23" fmla="*/ 1 h 23"/>
                  <a:gd name="T24" fmla="*/ 1 w 51"/>
                  <a:gd name="T25" fmla="*/ 1 h 23"/>
                  <a:gd name="T26" fmla="*/ 1 w 51"/>
                  <a:gd name="T27" fmla="*/ 1 h 23"/>
                  <a:gd name="T28" fmla="*/ 1 w 51"/>
                  <a:gd name="T29" fmla="*/ 1 h 23"/>
                  <a:gd name="T30" fmla="*/ 0 w 51"/>
                  <a:gd name="T31" fmla="*/ 1 h 23"/>
                  <a:gd name="T32" fmla="*/ 0 w 51"/>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23">
                    <a:moveTo>
                      <a:pt x="0" y="2"/>
                    </a:moveTo>
                    <a:lnTo>
                      <a:pt x="3" y="0"/>
                    </a:lnTo>
                    <a:lnTo>
                      <a:pt x="10" y="0"/>
                    </a:lnTo>
                    <a:lnTo>
                      <a:pt x="18" y="1"/>
                    </a:lnTo>
                    <a:lnTo>
                      <a:pt x="27" y="3"/>
                    </a:lnTo>
                    <a:lnTo>
                      <a:pt x="36" y="7"/>
                    </a:lnTo>
                    <a:lnTo>
                      <a:pt x="43" y="11"/>
                    </a:lnTo>
                    <a:lnTo>
                      <a:pt x="49" y="17"/>
                    </a:lnTo>
                    <a:lnTo>
                      <a:pt x="51" y="23"/>
                    </a:lnTo>
                    <a:lnTo>
                      <a:pt x="45" y="18"/>
                    </a:lnTo>
                    <a:lnTo>
                      <a:pt x="37" y="15"/>
                    </a:lnTo>
                    <a:lnTo>
                      <a:pt x="28" y="13"/>
                    </a:lnTo>
                    <a:lnTo>
                      <a:pt x="19" y="10"/>
                    </a:lnTo>
                    <a:lnTo>
                      <a:pt x="10" y="9"/>
                    </a:lnTo>
                    <a:lnTo>
                      <a:pt x="4" y="8"/>
                    </a:lnTo>
                    <a:lnTo>
                      <a:pt x="0" y="6"/>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37" name="Freeform 126">
                <a:extLst>
                  <a:ext uri="{FF2B5EF4-FFF2-40B4-BE49-F238E27FC236}">
                    <a16:creationId xmlns:a16="http://schemas.microsoft.com/office/drawing/2014/main" xmlns="" id="{E11165F4-EEBA-4E79-ACA1-996E2F546A0E}"/>
                  </a:ext>
                </a:extLst>
              </p:cNvPr>
              <p:cNvSpPr>
                <a:spLocks/>
              </p:cNvSpPr>
              <p:nvPr/>
            </p:nvSpPr>
            <p:spPr bwMode="auto">
              <a:xfrm>
                <a:off x="2854" y="477"/>
                <a:ext cx="20" cy="23"/>
              </a:xfrm>
              <a:custGeom>
                <a:avLst/>
                <a:gdLst>
                  <a:gd name="T0" fmla="*/ 2 w 40"/>
                  <a:gd name="T1" fmla="*/ 2 h 46"/>
                  <a:gd name="T2" fmla="*/ 2 w 40"/>
                  <a:gd name="T3" fmla="*/ 2 h 46"/>
                  <a:gd name="T4" fmla="*/ 1 w 40"/>
                  <a:gd name="T5" fmla="*/ 2 h 46"/>
                  <a:gd name="T6" fmla="*/ 1 w 40"/>
                  <a:gd name="T7" fmla="*/ 1 h 46"/>
                  <a:gd name="T8" fmla="*/ 1 w 40"/>
                  <a:gd name="T9" fmla="*/ 1 h 46"/>
                  <a:gd name="T10" fmla="*/ 1 w 40"/>
                  <a:gd name="T11" fmla="*/ 1 h 46"/>
                  <a:gd name="T12" fmla="*/ 1 w 40"/>
                  <a:gd name="T13" fmla="*/ 1 h 46"/>
                  <a:gd name="T14" fmla="*/ 0 w 40"/>
                  <a:gd name="T15" fmla="*/ 1 h 46"/>
                  <a:gd name="T16" fmla="*/ 1 w 40"/>
                  <a:gd name="T17" fmla="*/ 1 h 46"/>
                  <a:gd name="T18" fmla="*/ 1 w 40"/>
                  <a:gd name="T19" fmla="*/ 0 h 46"/>
                  <a:gd name="T20" fmla="*/ 1 w 40"/>
                  <a:gd name="T21" fmla="*/ 1 h 46"/>
                  <a:gd name="T22" fmla="*/ 1 w 40"/>
                  <a:gd name="T23" fmla="*/ 1 h 46"/>
                  <a:gd name="T24" fmla="*/ 1 w 40"/>
                  <a:gd name="T25" fmla="*/ 1 h 46"/>
                  <a:gd name="T26" fmla="*/ 1 w 40"/>
                  <a:gd name="T27" fmla="*/ 1 h 46"/>
                  <a:gd name="T28" fmla="*/ 2 w 40"/>
                  <a:gd name="T29" fmla="*/ 2 h 46"/>
                  <a:gd name="T30" fmla="*/ 2 w 40"/>
                  <a:gd name="T31" fmla="*/ 2 h 46"/>
                  <a:gd name="T32" fmla="*/ 2 w 40"/>
                  <a:gd name="T33" fmla="*/ 2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46">
                    <a:moveTo>
                      <a:pt x="40" y="46"/>
                    </a:moveTo>
                    <a:lnTo>
                      <a:pt x="37" y="44"/>
                    </a:lnTo>
                    <a:lnTo>
                      <a:pt x="31" y="38"/>
                    </a:lnTo>
                    <a:lnTo>
                      <a:pt x="23" y="32"/>
                    </a:lnTo>
                    <a:lnTo>
                      <a:pt x="15" y="26"/>
                    </a:lnTo>
                    <a:lnTo>
                      <a:pt x="8" y="19"/>
                    </a:lnTo>
                    <a:lnTo>
                      <a:pt x="2" y="12"/>
                    </a:lnTo>
                    <a:lnTo>
                      <a:pt x="0" y="6"/>
                    </a:lnTo>
                    <a:lnTo>
                      <a:pt x="2" y="1"/>
                    </a:lnTo>
                    <a:lnTo>
                      <a:pt x="7" y="0"/>
                    </a:lnTo>
                    <a:lnTo>
                      <a:pt x="12" y="4"/>
                    </a:lnTo>
                    <a:lnTo>
                      <a:pt x="17" y="9"/>
                    </a:lnTo>
                    <a:lnTo>
                      <a:pt x="23" y="16"/>
                    </a:lnTo>
                    <a:lnTo>
                      <a:pt x="28" y="26"/>
                    </a:lnTo>
                    <a:lnTo>
                      <a:pt x="33" y="34"/>
                    </a:lnTo>
                    <a:lnTo>
                      <a:pt x="37" y="42"/>
                    </a:lnTo>
                    <a:lnTo>
                      <a:pt x="40"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38" name="Freeform 127">
                <a:extLst>
                  <a:ext uri="{FF2B5EF4-FFF2-40B4-BE49-F238E27FC236}">
                    <a16:creationId xmlns:a16="http://schemas.microsoft.com/office/drawing/2014/main" xmlns="" id="{B3C061CB-17FA-43B3-8FE1-5D4F0152E36D}"/>
                  </a:ext>
                </a:extLst>
              </p:cNvPr>
              <p:cNvSpPr>
                <a:spLocks/>
              </p:cNvSpPr>
              <p:nvPr/>
            </p:nvSpPr>
            <p:spPr bwMode="auto">
              <a:xfrm>
                <a:off x="2870" y="468"/>
                <a:ext cx="5" cy="27"/>
              </a:xfrm>
              <a:custGeom>
                <a:avLst/>
                <a:gdLst>
                  <a:gd name="T0" fmla="*/ 0 w 11"/>
                  <a:gd name="T1" fmla="*/ 2 h 54"/>
                  <a:gd name="T2" fmla="*/ 0 w 11"/>
                  <a:gd name="T3" fmla="*/ 2 h 54"/>
                  <a:gd name="T4" fmla="*/ 0 w 11"/>
                  <a:gd name="T5" fmla="*/ 1 h 54"/>
                  <a:gd name="T6" fmla="*/ 0 w 11"/>
                  <a:gd name="T7" fmla="*/ 1 h 54"/>
                  <a:gd name="T8" fmla="*/ 0 w 11"/>
                  <a:gd name="T9" fmla="*/ 0 h 54"/>
                  <a:gd name="T10" fmla="*/ 0 w 11"/>
                  <a:gd name="T11" fmla="*/ 1 h 54"/>
                  <a:gd name="T12" fmla="*/ 0 w 11"/>
                  <a:gd name="T13" fmla="*/ 1 h 54"/>
                  <a:gd name="T14" fmla="*/ 0 w 11"/>
                  <a:gd name="T15" fmla="*/ 2 h 54"/>
                  <a:gd name="T16" fmla="*/ 0 w 11"/>
                  <a:gd name="T17" fmla="*/ 2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54">
                    <a:moveTo>
                      <a:pt x="7" y="54"/>
                    </a:moveTo>
                    <a:lnTo>
                      <a:pt x="8" y="44"/>
                    </a:lnTo>
                    <a:lnTo>
                      <a:pt x="11" y="25"/>
                    </a:lnTo>
                    <a:lnTo>
                      <a:pt x="11" y="8"/>
                    </a:lnTo>
                    <a:lnTo>
                      <a:pt x="6" y="0"/>
                    </a:lnTo>
                    <a:lnTo>
                      <a:pt x="0" y="7"/>
                    </a:lnTo>
                    <a:lnTo>
                      <a:pt x="1" y="22"/>
                    </a:lnTo>
                    <a:lnTo>
                      <a:pt x="4" y="40"/>
                    </a:lnTo>
                    <a:lnTo>
                      <a:pt x="7"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39" name="Freeform 128">
                <a:extLst>
                  <a:ext uri="{FF2B5EF4-FFF2-40B4-BE49-F238E27FC236}">
                    <a16:creationId xmlns:a16="http://schemas.microsoft.com/office/drawing/2014/main" xmlns="" id="{4665A4EF-FE6D-4A7E-BA97-16A63274936B}"/>
                  </a:ext>
                </a:extLst>
              </p:cNvPr>
              <p:cNvSpPr>
                <a:spLocks/>
              </p:cNvSpPr>
              <p:nvPr/>
            </p:nvSpPr>
            <p:spPr bwMode="auto">
              <a:xfrm>
                <a:off x="2874" y="475"/>
                <a:ext cx="23" cy="25"/>
              </a:xfrm>
              <a:custGeom>
                <a:avLst/>
                <a:gdLst>
                  <a:gd name="T0" fmla="*/ 0 w 46"/>
                  <a:gd name="T1" fmla="*/ 2 h 50"/>
                  <a:gd name="T2" fmla="*/ 1 w 46"/>
                  <a:gd name="T3" fmla="*/ 2 h 50"/>
                  <a:gd name="T4" fmla="*/ 1 w 46"/>
                  <a:gd name="T5" fmla="*/ 2 h 50"/>
                  <a:gd name="T6" fmla="*/ 1 w 46"/>
                  <a:gd name="T7" fmla="*/ 1 h 50"/>
                  <a:gd name="T8" fmla="*/ 1 w 46"/>
                  <a:gd name="T9" fmla="*/ 1 h 50"/>
                  <a:gd name="T10" fmla="*/ 1 w 46"/>
                  <a:gd name="T11" fmla="*/ 1 h 50"/>
                  <a:gd name="T12" fmla="*/ 2 w 46"/>
                  <a:gd name="T13" fmla="*/ 1 h 50"/>
                  <a:gd name="T14" fmla="*/ 2 w 46"/>
                  <a:gd name="T15" fmla="*/ 0 h 50"/>
                  <a:gd name="T16" fmla="*/ 2 w 46"/>
                  <a:gd name="T17" fmla="*/ 1 h 50"/>
                  <a:gd name="T18" fmla="*/ 2 w 46"/>
                  <a:gd name="T19" fmla="*/ 1 h 50"/>
                  <a:gd name="T20" fmla="*/ 2 w 46"/>
                  <a:gd name="T21" fmla="*/ 1 h 50"/>
                  <a:gd name="T22" fmla="*/ 2 w 46"/>
                  <a:gd name="T23" fmla="*/ 1 h 50"/>
                  <a:gd name="T24" fmla="*/ 1 w 46"/>
                  <a:gd name="T25" fmla="*/ 1 h 50"/>
                  <a:gd name="T26" fmla="*/ 1 w 46"/>
                  <a:gd name="T27" fmla="*/ 2 h 50"/>
                  <a:gd name="T28" fmla="*/ 1 w 46"/>
                  <a:gd name="T29" fmla="*/ 2 h 50"/>
                  <a:gd name="T30" fmla="*/ 1 w 46"/>
                  <a:gd name="T31" fmla="*/ 2 h 50"/>
                  <a:gd name="T32" fmla="*/ 0 w 46"/>
                  <a:gd name="T33" fmla="*/ 2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50">
                    <a:moveTo>
                      <a:pt x="0" y="50"/>
                    </a:moveTo>
                    <a:lnTo>
                      <a:pt x="5" y="44"/>
                    </a:lnTo>
                    <a:lnTo>
                      <a:pt x="11" y="35"/>
                    </a:lnTo>
                    <a:lnTo>
                      <a:pt x="17" y="26"/>
                    </a:lnTo>
                    <a:lnTo>
                      <a:pt x="24" y="17"/>
                    </a:lnTo>
                    <a:lnTo>
                      <a:pt x="31" y="9"/>
                    </a:lnTo>
                    <a:lnTo>
                      <a:pt x="38" y="3"/>
                    </a:lnTo>
                    <a:lnTo>
                      <a:pt x="43" y="0"/>
                    </a:lnTo>
                    <a:lnTo>
                      <a:pt x="46" y="1"/>
                    </a:lnTo>
                    <a:lnTo>
                      <a:pt x="46" y="6"/>
                    </a:lnTo>
                    <a:lnTo>
                      <a:pt x="43" y="11"/>
                    </a:lnTo>
                    <a:lnTo>
                      <a:pt x="36" y="18"/>
                    </a:lnTo>
                    <a:lnTo>
                      <a:pt x="29" y="26"/>
                    </a:lnTo>
                    <a:lnTo>
                      <a:pt x="20" y="33"/>
                    </a:lnTo>
                    <a:lnTo>
                      <a:pt x="12" y="40"/>
                    </a:lnTo>
                    <a:lnTo>
                      <a:pt x="5" y="46"/>
                    </a:lnTo>
                    <a:lnTo>
                      <a:pt x="0" y="5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40" name="Freeform 129">
                <a:extLst>
                  <a:ext uri="{FF2B5EF4-FFF2-40B4-BE49-F238E27FC236}">
                    <a16:creationId xmlns:a16="http://schemas.microsoft.com/office/drawing/2014/main" xmlns="" id="{652E4DA3-8805-4FC2-947E-6363D53BCA32}"/>
                  </a:ext>
                </a:extLst>
              </p:cNvPr>
              <p:cNvSpPr>
                <a:spLocks/>
              </p:cNvSpPr>
              <p:nvPr/>
            </p:nvSpPr>
            <p:spPr bwMode="auto">
              <a:xfrm>
                <a:off x="2855" y="632"/>
                <a:ext cx="33" cy="8"/>
              </a:xfrm>
              <a:custGeom>
                <a:avLst/>
                <a:gdLst>
                  <a:gd name="T0" fmla="*/ 0 w 67"/>
                  <a:gd name="T1" fmla="*/ 1 h 16"/>
                  <a:gd name="T2" fmla="*/ 0 w 67"/>
                  <a:gd name="T3" fmla="*/ 1 h 16"/>
                  <a:gd name="T4" fmla="*/ 0 w 67"/>
                  <a:gd name="T5" fmla="*/ 1 h 16"/>
                  <a:gd name="T6" fmla="*/ 0 w 67"/>
                  <a:gd name="T7" fmla="*/ 0 h 16"/>
                  <a:gd name="T8" fmla="*/ 1 w 67"/>
                  <a:gd name="T9" fmla="*/ 0 h 16"/>
                  <a:gd name="T10" fmla="*/ 1 w 67"/>
                  <a:gd name="T11" fmla="*/ 0 h 16"/>
                  <a:gd name="T12" fmla="*/ 1 w 67"/>
                  <a:gd name="T13" fmla="*/ 1 h 16"/>
                  <a:gd name="T14" fmla="*/ 2 w 67"/>
                  <a:gd name="T15" fmla="*/ 1 h 16"/>
                  <a:gd name="T16" fmla="*/ 2 w 67"/>
                  <a:gd name="T17" fmla="*/ 1 h 16"/>
                  <a:gd name="T18" fmla="*/ 2 w 67"/>
                  <a:gd name="T19" fmla="*/ 1 h 16"/>
                  <a:gd name="T20" fmla="*/ 1 w 67"/>
                  <a:gd name="T21" fmla="*/ 1 h 16"/>
                  <a:gd name="T22" fmla="*/ 1 w 67"/>
                  <a:gd name="T23" fmla="*/ 1 h 16"/>
                  <a:gd name="T24" fmla="*/ 1 w 67"/>
                  <a:gd name="T25" fmla="*/ 1 h 16"/>
                  <a:gd name="T26" fmla="*/ 0 w 67"/>
                  <a:gd name="T27" fmla="*/ 1 h 16"/>
                  <a:gd name="T28" fmla="*/ 0 w 67"/>
                  <a:gd name="T29" fmla="*/ 1 h 16"/>
                  <a:gd name="T30" fmla="*/ 0 w 67"/>
                  <a:gd name="T31" fmla="*/ 1 h 16"/>
                  <a:gd name="T32" fmla="*/ 0 w 67"/>
                  <a:gd name="T33" fmla="*/ 1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16">
                    <a:moveTo>
                      <a:pt x="0" y="2"/>
                    </a:moveTo>
                    <a:lnTo>
                      <a:pt x="8" y="1"/>
                    </a:lnTo>
                    <a:lnTo>
                      <a:pt x="17" y="1"/>
                    </a:lnTo>
                    <a:lnTo>
                      <a:pt x="29" y="0"/>
                    </a:lnTo>
                    <a:lnTo>
                      <a:pt x="39" y="0"/>
                    </a:lnTo>
                    <a:lnTo>
                      <a:pt x="50" y="0"/>
                    </a:lnTo>
                    <a:lnTo>
                      <a:pt x="59" y="2"/>
                    </a:lnTo>
                    <a:lnTo>
                      <a:pt x="65" y="6"/>
                    </a:lnTo>
                    <a:lnTo>
                      <a:pt x="67" y="11"/>
                    </a:lnTo>
                    <a:lnTo>
                      <a:pt x="65" y="15"/>
                    </a:lnTo>
                    <a:lnTo>
                      <a:pt x="59" y="16"/>
                    </a:lnTo>
                    <a:lnTo>
                      <a:pt x="51" y="15"/>
                    </a:lnTo>
                    <a:lnTo>
                      <a:pt x="40" y="13"/>
                    </a:lnTo>
                    <a:lnTo>
                      <a:pt x="29" y="11"/>
                    </a:lnTo>
                    <a:lnTo>
                      <a:pt x="19" y="7"/>
                    </a:lnTo>
                    <a:lnTo>
                      <a:pt x="8" y="4"/>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41" name="Freeform 130">
                <a:extLst>
                  <a:ext uri="{FF2B5EF4-FFF2-40B4-BE49-F238E27FC236}">
                    <a16:creationId xmlns:a16="http://schemas.microsoft.com/office/drawing/2014/main" xmlns="" id="{2CE1DBFE-41D1-465F-B34A-1A2B1E713142}"/>
                  </a:ext>
                </a:extLst>
              </p:cNvPr>
              <p:cNvSpPr>
                <a:spLocks/>
              </p:cNvSpPr>
              <p:nvPr/>
            </p:nvSpPr>
            <p:spPr bwMode="auto">
              <a:xfrm>
                <a:off x="2848" y="639"/>
                <a:ext cx="33" cy="16"/>
              </a:xfrm>
              <a:custGeom>
                <a:avLst/>
                <a:gdLst>
                  <a:gd name="T0" fmla="*/ 0 w 64"/>
                  <a:gd name="T1" fmla="*/ 0 h 32"/>
                  <a:gd name="T2" fmla="*/ 1 w 64"/>
                  <a:gd name="T3" fmla="*/ 1 h 32"/>
                  <a:gd name="T4" fmla="*/ 1 w 64"/>
                  <a:gd name="T5" fmla="*/ 1 h 32"/>
                  <a:gd name="T6" fmla="*/ 1 w 64"/>
                  <a:gd name="T7" fmla="*/ 1 h 32"/>
                  <a:gd name="T8" fmla="*/ 2 w 64"/>
                  <a:gd name="T9" fmla="*/ 1 h 32"/>
                  <a:gd name="T10" fmla="*/ 2 w 64"/>
                  <a:gd name="T11" fmla="*/ 1 h 32"/>
                  <a:gd name="T12" fmla="*/ 2 w 64"/>
                  <a:gd name="T13" fmla="*/ 1 h 32"/>
                  <a:gd name="T14" fmla="*/ 3 w 64"/>
                  <a:gd name="T15" fmla="*/ 1 h 32"/>
                  <a:gd name="T16" fmla="*/ 3 w 64"/>
                  <a:gd name="T17" fmla="*/ 1 h 32"/>
                  <a:gd name="T18" fmla="*/ 3 w 64"/>
                  <a:gd name="T19" fmla="*/ 1 h 32"/>
                  <a:gd name="T20" fmla="*/ 2 w 64"/>
                  <a:gd name="T21" fmla="*/ 1 h 32"/>
                  <a:gd name="T22" fmla="*/ 2 w 64"/>
                  <a:gd name="T23" fmla="*/ 1 h 32"/>
                  <a:gd name="T24" fmla="*/ 2 w 64"/>
                  <a:gd name="T25" fmla="*/ 1 h 32"/>
                  <a:gd name="T26" fmla="*/ 1 w 64"/>
                  <a:gd name="T27" fmla="*/ 1 h 32"/>
                  <a:gd name="T28" fmla="*/ 1 w 64"/>
                  <a:gd name="T29" fmla="*/ 1 h 32"/>
                  <a:gd name="T30" fmla="*/ 1 w 64"/>
                  <a:gd name="T31" fmla="*/ 1 h 32"/>
                  <a:gd name="T32" fmla="*/ 0 w 64"/>
                  <a:gd name="T33" fmla="*/ 0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32">
                    <a:moveTo>
                      <a:pt x="0" y="0"/>
                    </a:moveTo>
                    <a:lnTo>
                      <a:pt x="6" y="1"/>
                    </a:lnTo>
                    <a:lnTo>
                      <a:pt x="16" y="2"/>
                    </a:lnTo>
                    <a:lnTo>
                      <a:pt x="26" y="6"/>
                    </a:lnTo>
                    <a:lnTo>
                      <a:pt x="36" y="9"/>
                    </a:lnTo>
                    <a:lnTo>
                      <a:pt x="47" y="14"/>
                    </a:lnTo>
                    <a:lnTo>
                      <a:pt x="56" y="18"/>
                    </a:lnTo>
                    <a:lnTo>
                      <a:pt x="62" y="23"/>
                    </a:lnTo>
                    <a:lnTo>
                      <a:pt x="64" y="29"/>
                    </a:lnTo>
                    <a:lnTo>
                      <a:pt x="62" y="32"/>
                    </a:lnTo>
                    <a:lnTo>
                      <a:pt x="55" y="31"/>
                    </a:lnTo>
                    <a:lnTo>
                      <a:pt x="46" y="28"/>
                    </a:lnTo>
                    <a:lnTo>
                      <a:pt x="35" y="22"/>
                    </a:lnTo>
                    <a:lnTo>
                      <a:pt x="24" y="16"/>
                    </a:lnTo>
                    <a:lnTo>
                      <a:pt x="13" y="9"/>
                    </a:lnTo>
                    <a:lnTo>
                      <a:pt x="4"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42" name="Freeform 131">
                <a:extLst>
                  <a:ext uri="{FF2B5EF4-FFF2-40B4-BE49-F238E27FC236}">
                    <a16:creationId xmlns:a16="http://schemas.microsoft.com/office/drawing/2014/main" xmlns="" id="{F6CF93C8-A476-4809-A5A3-5D4D633898CD}"/>
                  </a:ext>
                </a:extLst>
              </p:cNvPr>
              <p:cNvSpPr>
                <a:spLocks/>
              </p:cNvSpPr>
              <p:nvPr/>
            </p:nvSpPr>
            <p:spPr bwMode="auto">
              <a:xfrm>
                <a:off x="2856" y="618"/>
                <a:ext cx="33" cy="8"/>
              </a:xfrm>
              <a:custGeom>
                <a:avLst/>
                <a:gdLst>
                  <a:gd name="T0" fmla="*/ 0 w 64"/>
                  <a:gd name="T1" fmla="*/ 1 h 16"/>
                  <a:gd name="T2" fmla="*/ 1 w 64"/>
                  <a:gd name="T3" fmla="*/ 1 h 16"/>
                  <a:gd name="T4" fmla="*/ 1 w 64"/>
                  <a:gd name="T5" fmla="*/ 1 h 16"/>
                  <a:gd name="T6" fmla="*/ 1 w 64"/>
                  <a:gd name="T7" fmla="*/ 1 h 16"/>
                  <a:gd name="T8" fmla="*/ 1 w 64"/>
                  <a:gd name="T9" fmla="*/ 0 h 16"/>
                  <a:gd name="T10" fmla="*/ 2 w 64"/>
                  <a:gd name="T11" fmla="*/ 0 h 16"/>
                  <a:gd name="T12" fmla="*/ 2 w 64"/>
                  <a:gd name="T13" fmla="*/ 1 h 16"/>
                  <a:gd name="T14" fmla="*/ 2 w 64"/>
                  <a:gd name="T15" fmla="*/ 1 h 16"/>
                  <a:gd name="T16" fmla="*/ 3 w 64"/>
                  <a:gd name="T17" fmla="*/ 1 h 16"/>
                  <a:gd name="T18" fmla="*/ 3 w 64"/>
                  <a:gd name="T19" fmla="*/ 1 h 16"/>
                  <a:gd name="T20" fmla="*/ 2 w 64"/>
                  <a:gd name="T21" fmla="*/ 1 h 16"/>
                  <a:gd name="T22" fmla="*/ 2 w 64"/>
                  <a:gd name="T23" fmla="*/ 1 h 16"/>
                  <a:gd name="T24" fmla="*/ 2 w 64"/>
                  <a:gd name="T25" fmla="*/ 1 h 16"/>
                  <a:gd name="T26" fmla="*/ 1 w 64"/>
                  <a:gd name="T27" fmla="*/ 1 h 16"/>
                  <a:gd name="T28" fmla="*/ 1 w 64"/>
                  <a:gd name="T29" fmla="*/ 1 h 16"/>
                  <a:gd name="T30" fmla="*/ 1 w 64"/>
                  <a:gd name="T31" fmla="*/ 1 h 16"/>
                  <a:gd name="T32" fmla="*/ 0 w 64"/>
                  <a:gd name="T33" fmla="*/ 1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16">
                    <a:moveTo>
                      <a:pt x="0" y="8"/>
                    </a:moveTo>
                    <a:lnTo>
                      <a:pt x="3" y="5"/>
                    </a:lnTo>
                    <a:lnTo>
                      <a:pt x="10" y="2"/>
                    </a:lnTo>
                    <a:lnTo>
                      <a:pt x="19" y="1"/>
                    </a:lnTo>
                    <a:lnTo>
                      <a:pt x="31" y="0"/>
                    </a:lnTo>
                    <a:lnTo>
                      <a:pt x="42" y="0"/>
                    </a:lnTo>
                    <a:lnTo>
                      <a:pt x="51" y="2"/>
                    </a:lnTo>
                    <a:lnTo>
                      <a:pt x="60" y="5"/>
                    </a:lnTo>
                    <a:lnTo>
                      <a:pt x="64" y="10"/>
                    </a:lnTo>
                    <a:lnTo>
                      <a:pt x="64" y="15"/>
                    </a:lnTo>
                    <a:lnTo>
                      <a:pt x="60" y="16"/>
                    </a:lnTo>
                    <a:lnTo>
                      <a:pt x="51" y="16"/>
                    </a:lnTo>
                    <a:lnTo>
                      <a:pt x="41" y="13"/>
                    </a:lnTo>
                    <a:lnTo>
                      <a:pt x="30" y="12"/>
                    </a:lnTo>
                    <a:lnTo>
                      <a:pt x="18" y="10"/>
                    </a:lnTo>
                    <a:lnTo>
                      <a:pt x="8" y="8"/>
                    </a:lnTo>
                    <a:lnTo>
                      <a:pt x="0" y="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43" name="Freeform 132">
                <a:extLst>
                  <a:ext uri="{FF2B5EF4-FFF2-40B4-BE49-F238E27FC236}">
                    <a16:creationId xmlns:a16="http://schemas.microsoft.com/office/drawing/2014/main" xmlns="" id="{A32174AC-F123-4051-A840-7C89E3F4BF48}"/>
                  </a:ext>
                </a:extLst>
              </p:cNvPr>
              <p:cNvSpPr>
                <a:spLocks/>
              </p:cNvSpPr>
              <p:nvPr/>
            </p:nvSpPr>
            <p:spPr bwMode="auto">
              <a:xfrm>
                <a:off x="2863" y="606"/>
                <a:ext cx="34" cy="6"/>
              </a:xfrm>
              <a:custGeom>
                <a:avLst/>
                <a:gdLst>
                  <a:gd name="T0" fmla="*/ 0 w 68"/>
                  <a:gd name="T1" fmla="*/ 1 h 12"/>
                  <a:gd name="T2" fmla="*/ 1 w 68"/>
                  <a:gd name="T3" fmla="*/ 1 h 12"/>
                  <a:gd name="T4" fmla="*/ 1 w 68"/>
                  <a:gd name="T5" fmla="*/ 1 h 12"/>
                  <a:gd name="T6" fmla="*/ 1 w 68"/>
                  <a:gd name="T7" fmla="*/ 1 h 12"/>
                  <a:gd name="T8" fmla="*/ 2 w 68"/>
                  <a:gd name="T9" fmla="*/ 1 h 12"/>
                  <a:gd name="T10" fmla="*/ 2 w 68"/>
                  <a:gd name="T11" fmla="*/ 0 h 12"/>
                  <a:gd name="T12" fmla="*/ 2 w 68"/>
                  <a:gd name="T13" fmla="*/ 0 h 12"/>
                  <a:gd name="T14" fmla="*/ 3 w 68"/>
                  <a:gd name="T15" fmla="*/ 1 h 12"/>
                  <a:gd name="T16" fmla="*/ 3 w 68"/>
                  <a:gd name="T17" fmla="*/ 1 h 12"/>
                  <a:gd name="T18" fmla="*/ 3 w 68"/>
                  <a:gd name="T19" fmla="*/ 1 h 12"/>
                  <a:gd name="T20" fmla="*/ 2 w 68"/>
                  <a:gd name="T21" fmla="*/ 1 h 12"/>
                  <a:gd name="T22" fmla="*/ 2 w 68"/>
                  <a:gd name="T23" fmla="*/ 1 h 12"/>
                  <a:gd name="T24" fmla="*/ 2 w 68"/>
                  <a:gd name="T25" fmla="*/ 1 h 12"/>
                  <a:gd name="T26" fmla="*/ 2 w 68"/>
                  <a:gd name="T27" fmla="*/ 1 h 12"/>
                  <a:gd name="T28" fmla="*/ 1 w 68"/>
                  <a:gd name="T29" fmla="*/ 1 h 12"/>
                  <a:gd name="T30" fmla="*/ 1 w 68"/>
                  <a:gd name="T31" fmla="*/ 1 h 12"/>
                  <a:gd name="T32" fmla="*/ 0 w 68"/>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12">
                    <a:moveTo>
                      <a:pt x="0" y="11"/>
                    </a:moveTo>
                    <a:lnTo>
                      <a:pt x="5" y="9"/>
                    </a:lnTo>
                    <a:lnTo>
                      <a:pt x="14" y="5"/>
                    </a:lnTo>
                    <a:lnTo>
                      <a:pt x="25" y="3"/>
                    </a:lnTo>
                    <a:lnTo>
                      <a:pt x="36" y="2"/>
                    </a:lnTo>
                    <a:lnTo>
                      <a:pt x="47" y="0"/>
                    </a:lnTo>
                    <a:lnTo>
                      <a:pt x="57" y="0"/>
                    </a:lnTo>
                    <a:lnTo>
                      <a:pt x="65" y="3"/>
                    </a:lnTo>
                    <a:lnTo>
                      <a:pt x="68" y="6"/>
                    </a:lnTo>
                    <a:lnTo>
                      <a:pt x="68" y="10"/>
                    </a:lnTo>
                    <a:lnTo>
                      <a:pt x="64" y="11"/>
                    </a:lnTo>
                    <a:lnTo>
                      <a:pt x="56" y="12"/>
                    </a:lnTo>
                    <a:lnTo>
                      <a:pt x="45" y="12"/>
                    </a:lnTo>
                    <a:lnTo>
                      <a:pt x="34" y="11"/>
                    </a:lnTo>
                    <a:lnTo>
                      <a:pt x="22" y="11"/>
                    </a:lnTo>
                    <a:lnTo>
                      <a:pt x="11" y="10"/>
                    </a:lnTo>
                    <a:lnTo>
                      <a:pt x="0" y="1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44" name="Freeform 133">
                <a:extLst>
                  <a:ext uri="{FF2B5EF4-FFF2-40B4-BE49-F238E27FC236}">
                    <a16:creationId xmlns:a16="http://schemas.microsoft.com/office/drawing/2014/main" xmlns="" id="{B2D1077C-6383-4364-A39C-99E9D1502CFA}"/>
                  </a:ext>
                </a:extLst>
              </p:cNvPr>
              <p:cNvSpPr>
                <a:spLocks/>
              </p:cNvSpPr>
              <p:nvPr/>
            </p:nvSpPr>
            <p:spPr bwMode="auto">
              <a:xfrm>
                <a:off x="2870" y="594"/>
                <a:ext cx="34" cy="6"/>
              </a:xfrm>
              <a:custGeom>
                <a:avLst/>
                <a:gdLst>
                  <a:gd name="T0" fmla="*/ 0 w 68"/>
                  <a:gd name="T1" fmla="*/ 0 h 13"/>
                  <a:gd name="T2" fmla="*/ 1 w 68"/>
                  <a:gd name="T3" fmla="*/ 0 h 13"/>
                  <a:gd name="T4" fmla="*/ 1 w 68"/>
                  <a:gd name="T5" fmla="*/ 0 h 13"/>
                  <a:gd name="T6" fmla="*/ 1 w 68"/>
                  <a:gd name="T7" fmla="*/ 0 h 13"/>
                  <a:gd name="T8" fmla="*/ 2 w 68"/>
                  <a:gd name="T9" fmla="*/ 0 h 13"/>
                  <a:gd name="T10" fmla="*/ 2 w 68"/>
                  <a:gd name="T11" fmla="*/ 0 h 13"/>
                  <a:gd name="T12" fmla="*/ 2 w 68"/>
                  <a:gd name="T13" fmla="*/ 0 h 13"/>
                  <a:gd name="T14" fmla="*/ 3 w 68"/>
                  <a:gd name="T15" fmla="*/ 0 h 13"/>
                  <a:gd name="T16" fmla="*/ 3 w 68"/>
                  <a:gd name="T17" fmla="*/ 0 h 13"/>
                  <a:gd name="T18" fmla="*/ 3 w 68"/>
                  <a:gd name="T19" fmla="*/ 0 h 13"/>
                  <a:gd name="T20" fmla="*/ 2 w 68"/>
                  <a:gd name="T21" fmla="*/ 0 h 13"/>
                  <a:gd name="T22" fmla="*/ 2 w 68"/>
                  <a:gd name="T23" fmla="*/ 0 h 13"/>
                  <a:gd name="T24" fmla="*/ 2 w 68"/>
                  <a:gd name="T25" fmla="*/ 0 h 13"/>
                  <a:gd name="T26" fmla="*/ 1 w 68"/>
                  <a:gd name="T27" fmla="*/ 0 h 13"/>
                  <a:gd name="T28" fmla="*/ 1 w 68"/>
                  <a:gd name="T29" fmla="*/ 0 h 13"/>
                  <a:gd name="T30" fmla="*/ 1 w 68"/>
                  <a:gd name="T31" fmla="*/ 0 h 13"/>
                  <a:gd name="T32" fmla="*/ 0 w 68"/>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13">
                    <a:moveTo>
                      <a:pt x="0" y="13"/>
                    </a:moveTo>
                    <a:lnTo>
                      <a:pt x="7" y="11"/>
                    </a:lnTo>
                    <a:lnTo>
                      <a:pt x="16" y="8"/>
                    </a:lnTo>
                    <a:lnTo>
                      <a:pt x="28" y="5"/>
                    </a:lnTo>
                    <a:lnTo>
                      <a:pt x="39" y="2"/>
                    </a:lnTo>
                    <a:lnTo>
                      <a:pt x="50" y="0"/>
                    </a:lnTo>
                    <a:lnTo>
                      <a:pt x="59" y="0"/>
                    </a:lnTo>
                    <a:lnTo>
                      <a:pt x="66" y="1"/>
                    </a:lnTo>
                    <a:lnTo>
                      <a:pt x="68" y="5"/>
                    </a:lnTo>
                    <a:lnTo>
                      <a:pt x="66" y="8"/>
                    </a:lnTo>
                    <a:lnTo>
                      <a:pt x="60" y="11"/>
                    </a:lnTo>
                    <a:lnTo>
                      <a:pt x="52" y="12"/>
                    </a:lnTo>
                    <a:lnTo>
                      <a:pt x="42" y="12"/>
                    </a:lnTo>
                    <a:lnTo>
                      <a:pt x="30" y="12"/>
                    </a:lnTo>
                    <a:lnTo>
                      <a:pt x="19" y="12"/>
                    </a:lnTo>
                    <a:lnTo>
                      <a:pt x="8" y="12"/>
                    </a:lnTo>
                    <a:lnTo>
                      <a:pt x="0"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45" name="Freeform 134">
                <a:extLst>
                  <a:ext uri="{FF2B5EF4-FFF2-40B4-BE49-F238E27FC236}">
                    <a16:creationId xmlns:a16="http://schemas.microsoft.com/office/drawing/2014/main" xmlns="" id="{42CD5C9E-5477-4AC6-B150-4DB1B63A5C90}"/>
                  </a:ext>
                </a:extLst>
              </p:cNvPr>
              <p:cNvSpPr>
                <a:spLocks/>
              </p:cNvSpPr>
              <p:nvPr/>
            </p:nvSpPr>
            <p:spPr bwMode="auto">
              <a:xfrm>
                <a:off x="2872" y="580"/>
                <a:ext cx="39" cy="8"/>
              </a:xfrm>
              <a:custGeom>
                <a:avLst/>
                <a:gdLst>
                  <a:gd name="T0" fmla="*/ 0 w 77"/>
                  <a:gd name="T1" fmla="*/ 0 h 17"/>
                  <a:gd name="T2" fmla="*/ 1 w 77"/>
                  <a:gd name="T3" fmla="*/ 0 h 17"/>
                  <a:gd name="T4" fmla="*/ 1 w 77"/>
                  <a:gd name="T5" fmla="*/ 0 h 17"/>
                  <a:gd name="T6" fmla="*/ 1 w 77"/>
                  <a:gd name="T7" fmla="*/ 0 h 17"/>
                  <a:gd name="T8" fmla="*/ 2 w 77"/>
                  <a:gd name="T9" fmla="*/ 0 h 17"/>
                  <a:gd name="T10" fmla="*/ 2 w 77"/>
                  <a:gd name="T11" fmla="*/ 0 h 17"/>
                  <a:gd name="T12" fmla="*/ 3 w 77"/>
                  <a:gd name="T13" fmla="*/ 0 h 17"/>
                  <a:gd name="T14" fmla="*/ 3 w 77"/>
                  <a:gd name="T15" fmla="*/ 0 h 17"/>
                  <a:gd name="T16" fmla="*/ 3 w 77"/>
                  <a:gd name="T17" fmla="*/ 0 h 17"/>
                  <a:gd name="T18" fmla="*/ 3 w 77"/>
                  <a:gd name="T19" fmla="*/ 0 h 17"/>
                  <a:gd name="T20" fmla="*/ 3 w 77"/>
                  <a:gd name="T21" fmla="*/ 0 h 17"/>
                  <a:gd name="T22" fmla="*/ 2 w 77"/>
                  <a:gd name="T23" fmla="*/ 0 h 17"/>
                  <a:gd name="T24" fmla="*/ 2 w 77"/>
                  <a:gd name="T25" fmla="*/ 0 h 17"/>
                  <a:gd name="T26" fmla="*/ 1 w 77"/>
                  <a:gd name="T27" fmla="*/ 0 h 17"/>
                  <a:gd name="T28" fmla="*/ 1 w 77"/>
                  <a:gd name="T29" fmla="*/ 0 h 17"/>
                  <a:gd name="T30" fmla="*/ 1 w 77"/>
                  <a:gd name="T31" fmla="*/ 0 h 17"/>
                  <a:gd name="T32" fmla="*/ 0 w 7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7" h="17">
                    <a:moveTo>
                      <a:pt x="0" y="17"/>
                    </a:moveTo>
                    <a:lnTo>
                      <a:pt x="9" y="13"/>
                    </a:lnTo>
                    <a:lnTo>
                      <a:pt x="21" y="9"/>
                    </a:lnTo>
                    <a:lnTo>
                      <a:pt x="32" y="5"/>
                    </a:lnTo>
                    <a:lnTo>
                      <a:pt x="46" y="2"/>
                    </a:lnTo>
                    <a:lnTo>
                      <a:pt x="57" y="0"/>
                    </a:lnTo>
                    <a:lnTo>
                      <a:pt x="68" y="0"/>
                    </a:lnTo>
                    <a:lnTo>
                      <a:pt x="75" y="3"/>
                    </a:lnTo>
                    <a:lnTo>
                      <a:pt x="77" y="7"/>
                    </a:lnTo>
                    <a:lnTo>
                      <a:pt x="75" y="12"/>
                    </a:lnTo>
                    <a:lnTo>
                      <a:pt x="68" y="15"/>
                    </a:lnTo>
                    <a:lnTo>
                      <a:pt x="57" y="17"/>
                    </a:lnTo>
                    <a:lnTo>
                      <a:pt x="45" y="17"/>
                    </a:lnTo>
                    <a:lnTo>
                      <a:pt x="32" y="15"/>
                    </a:lnTo>
                    <a:lnTo>
                      <a:pt x="19" y="15"/>
                    </a:lnTo>
                    <a:lnTo>
                      <a:pt x="8" y="15"/>
                    </a:lnTo>
                    <a:lnTo>
                      <a:pt x="0" y="1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46" name="Freeform 135">
                <a:extLst>
                  <a:ext uri="{FF2B5EF4-FFF2-40B4-BE49-F238E27FC236}">
                    <a16:creationId xmlns:a16="http://schemas.microsoft.com/office/drawing/2014/main" xmlns="" id="{AF006ED6-CAC8-4C03-BE36-E89A0BD51758}"/>
                  </a:ext>
                </a:extLst>
              </p:cNvPr>
              <p:cNvSpPr>
                <a:spLocks/>
              </p:cNvSpPr>
              <p:nvPr/>
            </p:nvSpPr>
            <p:spPr bwMode="auto">
              <a:xfrm>
                <a:off x="2875" y="562"/>
                <a:ext cx="42" cy="12"/>
              </a:xfrm>
              <a:custGeom>
                <a:avLst/>
                <a:gdLst>
                  <a:gd name="T0" fmla="*/ 0 w 84"/>
                  <a:gd name="T1" fmla="*/ 1 h 24"/>
                  <a:gd name="T2" fmla="*/ 1 w 84"/>
                  <a:gd name="T3" fmla="*/ 1 h 24"/>
                  <a:gd name="T4" fmla="*/ 1 w 84"/>
                  <a:gd name="T5" fmla="*/ 1 h 24"/>
                  <a:gd name="T6" fmla="*/ 2 w 84"/>
                  <a:gd name="T7" fmla="*/ 1 h 24"/>
                  <a:gd name="T8" fmla="*/ 2 w 84"/>
                  <a:gd name="T9" fmla="*/ 1 h 24"/>
                  <a:gd name="T10" fmla="*/ 2 w 84"/>
                  <a:gd name="T11" fmla="*/ 1 h 24"/>
                  <a:gd name="T12" fmla="*/ 3 w 84"/>
                  <a:gd name="T13" fmla="*/ 0 h 24"/>
                  <a:gd name="T14" fmla="*/ 3 w 84"/>
                  <a:gd name="T15" fmla="*/ 0 h 24"/>
                  <a:gd name="T16" fmla="*/ 3 w 84"/>
                  <a:gd name="T17" fmla="*/ 1 h 24"/>
                  <a:gd name="T18" fmla="*/ 3 w 84"/>
                  <a:gd name="T19" fmla="*/ 1 h 24"/>
                  <a:gd name="T20" fmla="*/ 3 w 84"/>
                  <a:gd name="T21" fmla="*/ 1 h 24"/>
                  <a:gd name="T22" fmla="*/ 2 w 84"/>
                  <a:gd name="T23" fmla="*/ 1 h 24"/>
                  <a:gd name="T24" fmla="*/ 2 w 84"/>
                  <a:gd name="T25" fmla="*/ 1 h 24"/>
                  <a:gd name="T26" fmla="*/ 1 w 84"/>
                  <a:gd name="T27" fmla="*/ 1 h 24"/>
                  <a:gd name="T28" fmla="*/ 1 w 84"/>
                  <a:gd name="T29" fmla="*/ 1 h 24"/>
                  <a:gd name="T30" fmla="*/ 1 w 84"/>
                  <a:gd name="T31" fmla="*/ 1 h 24"/>
                  <a:gd name="T32" fmla="*/ 0 w 84"/>
                  <a:gd name="T33" fmla="*/ 1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4" h="24">
                    <a:moveTo>
                      <a:pt x="0" y="24"/>
                    </a:moveTo>
                    <a:lnTo>
                      <a:pt x="8" y="20"/>
                    </a:lnTo>
                    <a:lnTo>
                      <a:pt x="20" y="16"/>
                    </a:lnTo>
                    <a:lnTo>
                      <a:pt x="34" y="10"/>
                    </a:lnTo>
                    <a:lnTo>
                      <a:pt x="49" y="6"/>
                    </a:lnTo>
                    <a:lnTo>
                      <a:pt x="63" y="2"/>
                    </a:lnTo>
                    <a:lnTo>
                      <a:pt x="74" y="0"/>
                    </a:lnTo>
                    <a:lnTo>
                      <a:pt x="83" y="0"/>
                    </a:lnTo>
                    <a:lnTo>
                      <a:pt x="84" y="4"/>
                    </a:lnTo>
                    <a:lnTo>
                      <a:pt x="79" y="10"/>
                    </a:lnTo>
                    <a:lnTo>
                      <a:pt x="71" y="15"/>
                    </a:lnTo>
                    <a:lnTo>
                      <a:pt x="58" y="17"/>
                    </a:lnTo>
                    <a:lnTo>
                      <a:pt x="45" y="19"/>
                    </a:lnTo>
                    <a:lnTo>
                      <a:pt x="30" y="20"/>
                    </a:lnTo>
                    <a:lnTo>
                      <a:pt x="17" y="22"/>
                    </a:lnTo>
                    <a:lnTo>
                      <a:pt x="7" y="23"/>
                    </a:lnTo>
                    <a:lnTo>
                      <a:pt x="0" y="2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47" name="Freeform 136">
                <a:extLst>
                  <a:ext uri="{FF2B5EF4-FFF2-40B4-BE49-F238E27FC236}">
                    <a16:creationId xmlns:a16="http://schemas.microsoft.com/office/drawing/2014/main" xmlns="" id="{B0C1E232-62A6-49DD-B885-80836B4A7DAA}"/>
                  </a:ext>
                </a:extLst>
              </p:cNvPr>
              <p:cNvSpPr>
                <a:spLocks/>
              </p:cNvSpPr>
              <p:nvPr/>
            </p:nvSpPr>
            <p:spPr bwMode="auto">
              <a:xfrm>
                <a:off x="2876" y="547"/>
                <a:ext cx="46" cy="17"/>
              </a:xfrm>
              <a:custGeom>
                <a:avLst/>
                <a:gdLst>
                  <a:gd name="T0" fmla="*/ 0 w 92"/>
                  <a:gd name="T1" fmla="*/ 2 h 33"/>
                  <a:gd name="T2" fmla="*/ 1 w 92"/>
                  <a:gd name="T3" fmla="*/ 1 h 33"/>
                  <a:gd name="T4" fmla="*/ 1 w 92"/>
                  <a:gd name="T5" fmla="*/ 1 h 33"/>
                  <a:gd name="T6" fmla="*/ 2 w 92"/>
                  <a:gd name="T7" fmla="*/ 1 h 33"/>
                  <a:gd name="T8" fmla="*/ 2 w 92"/>
                  <a:gd name="T9" fmla="*/ 1 h 33"/>
                  <a:gd name="T10" fmla="*/ 3 w 92"/>
                  <a:gd name="T11" fmla="*/ 1 h 33"/>
                  <a:gd name="T12" fmla="*/ 3 w 92"/>
                  <a:gd name="T13" fmla="*/ 0 h 33"/>
                  <a:gd name="T14" fmla="*/ 3 w 92"/>
                  <a:gd name="T15" fmla="*/ 1 h 33"/>
                  <a:gd name="T16" fmla="*/ 3 w 92"/>
                  <a:gd name="T17" fmla="*/ 1 h 33"/>
                  <a:gd name="T18" fmla="*/ 3 w 92"/>
                  <a:gd name="T19" fmla="*/ 1 h 33"/>
                  <a:gd name="T20" fmla="*/ 3 w 92"/>
                  <a:gd name="T21" fmla="*/ 1 h 33"/>
                  <a:gd name="T22" fmla="*/ 3 w 92"/>
                  <a:gd name="T23" fmla="*/ 1 h 33"/>
                  <a:gd name="T24" fmla="*/ 2 w 92"/>
                  <a:gd name="T25" fmla="*/ 1 h 33"/>
                  <a:gd name="T26" fmla="*/ 2 w 92"/>
                  <a:gd name="T27" fmla="*/ 1 h 33"/>
                  <a:gd name="T28" fmla="*/ 1 w 92"/>
                  <a:gd name="T29" fmla="*/ 1 h 33"/>
                  <a:gd name="T30" fmla="*/ 1 w 92"/>
                  <a:gd name="T31" fmla="*/ 1 h 33"/>
                  <a:gd name="T32" fmla="*/ 0 w 92"/>
                  <a:gd name="T33" fmla="*/ 2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2" h="33">
                    <a:moveTo>
                      <a:pt x="0" y="33"/>
                    </a:moveTo>
                    <a:lnTo>
                      <a:pt x="8" y="25"/>
                    </a:lnTo>
                    <a:lnTo>
                      <a:pt x="21" y="18"/>
                    </a:lnTo>
                    <a:lnTo>
                      <a:pt x="35" y="11"/>
                    </a:lnTo>
                    <a:lnTo>
                      <a:pt x="52" y="6"/>
                    </a:lnTo>
                    <a:lnTo>
                      <a:pt x="67" y="1"/>
                    </a:lnTo>
                    <a:lnTo>
                      <a:pt x="79" y="0"/>
                    </a:lnTo>
                    <a:lnTo>
                      <a:pt x="88" y="2"/>
                    </a:lnTo>
                    <a:lnTo>
                      <a:pt x="92" y="7"/>
                    </a:lnTo>
                    <a:lnTo>
                      <a:pt x="90" y="12"/>
                    </a:lnTo>
                    <a:lnTo>
                      <a:pt x="80" y="18"/>
                    </a:lnTo>
                    <a:lnTo>
                      <a:pt x="69" y="22"/>
                    </a:lnTo>
                    <a:lnTo>
                      <a:pt x="54" y="25"/>
                    </a:lnTo>
                    <a:lnTo>
                      <a:pt x="38" y="29"/>
                    </a:lnTo>
                    <a:lnTo>
                      <a:pt x="23" y="31"/>
                    </a:lnTo>
                    <a:lnTo>
                      <a:pt x="10" y="32"/>
                    </a:lnTo>
                    <a:lnTo>
                      <a:pt x="0" y="3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48" name="Freeform 137">
                <a:extLst>
                  <a:ext uri="{FF2B5EF4-FFF2-40B4-BE49-F238E27FC236}">
                    <a16:creationId xmlns:a16="http://schemas.microsoft.com/office/drawing/2014/main" xmlns="" id="{9681CBA2-98C6-4CB5-8B74-BA4B5ABDA94B}"/>
                  </a:ext>
                </a:extLst>
              </p:cNvPr>
              <p:cNvSpPr>
                <a:spLocks/>
              </p:cNvSpPr>
              <p:nvPr/>
            </p:nvSpPr>
            <p:spPr bwMode="auto">
              <a:xfrm>
                <a:off x="2876" y="519"/>
                <a:ext cx="42" cy="27"/>
              </a:xfrm>
              <a:custGeom>
                <a:avLst/>
                <a:gdLst>
                  <a:gd name="T0" fmla="*/ 0 w 85"/>
                  <a:gd name="T1" fmla="*/ 1 h 55"/>
                  <a:gd name="T2" fmla="*/ 0 w 85"/>
                  <a:gd name="T3" fmla="*/ 1 h 55"/>
                  <a:gd name="T4" fmla="*/ 0 w 85"/>
                  <a:gd name="T5" fmla="*/ 1 h 55"/>
                  <a:gd name="T6" fmla="*/ 1 w 85"/>
                  <a:gd name="T7" fmla="*/ 0 h 55"/>
                  <a:gd name="T8" fmla="*/ 1 w 85"/>
                  <a:gd name="T9" fmla="*/ 0 h 55"/>
                  <a:gd name="T10" fmla="*/ 1 w 85"/>
                  <a:gd name="T11" fmla="*/ 0 h 55"/>
                  <a:gd name="T12" fmla="*/ 2 w 85"/>
                  <a:gd name="T13" fmla="*/ 0 h 55"/>
                  <a:gd name="T14" fmla="*/ 2 w 85"/>
                  <a:gd name="T15" fmla="*/ 0 h 55"/>
                  <a:gd name="T16" fmla="*/ 2 w 85"/>
                  <a:gd name="T17" fmla="*/ 0 h 55"/>
                  <a:gd name="T18" fmla="*/ 2 w 85"/>
                  <a:gd name="T19" fmla="*/ 0 h 55"/>
                  <a:gd name="T20" fmla="*/ 2 w 85"/>
                  <a:gd name="T21" fmla="*/ 0 h 55"/>
                  <a:gd name="T22" fmla="*/ 2 w 85"/>
                  <a:gd name="T23" fmla="*/ 0 h 55"/>
                  <a:gd name="T24" fmla="*/ 1 w 85"/>
                  <a:gd name="T25" fmla="*/ 1 h 55"/>
                  <a:gd name="T26" fmla="*/ 1 w 85"/>
                  <a:gd name="T27" fmla="*/ 1 h 55"/>
                  <a:gd name="T28" fmla="*/ 0 w 85"/>
                  <a:gd name="T29" fmla="*/ 1 h 55"/>
                  <a:gd name="T30" fmla="*/ 0 w 85"/>
                  <a:gd name="T31" fmla="*/ 1 h 55"/>
                  <a:gd name="T32" fmla="*/ 0 w 85"/>
                  <a:gd name="T33" fmla="*/ 1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5" h="55">
                    <a:moveTo>
                      <a:pt x="0" y="55"/>
                    </a:moveTo>
                    <a:lnTo>
                      <a:pt x="8" y="47"/>
                    </a:lnTo>
                    <a:lnTo>
                      <a:pt x="18" y="36"/>
                    </a:lnTo>
                    <a:lnTo>
                      <a:pt x="32" y="26"/>
                    </a:lnTo>
                    <a:lnTo>
                      <a:pt x="46" y="17"/>
                    </a:lnTo>
                    <a:lnTo>
                      <a:pt x="60" y="9"/>
                    </a:lnTo>
                    <a:lnTo>
                      <a:pt x="71" y="3"/>
                    </a:lnTo>
                    <a:lnTo>
                      <a:pt x="80" y="0"/>
                    </a:lnTo>
                    <a:lnTo>
                      <a:pt x="85" y="3"/>
                    </a:lnTo>
                    <a:lnTo>
                      <a:pt x="85" y="9"/>
                    </a:lnTo>
                    <a:lnTo>
                      <a:pt x="78" y="15"/>
                    </a:lnTo>
                    <a:lnTo>
                      <a:pt x="69" y="24"/>
                    </a:lnTo>
                    <a:lnTo>
                      <a:pt x="55" y="32"/>
                    </a:lnTo>
                    <a:lnTo>
                      <a:pt x="41" y="40"/>
                    </a:lnTo>
                    <a:lnTo>
                      <a:pt x="26" y="47"/>
                    </a:lnTo>
                    <a:lnTo>
                      <a:pt x="11" y="52"/>
                    </a:lnTo>
                    <a:lnTo>
                      <a:pt x="0"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49" name="Freeform 138">
                <a:extLst>
                  <a:ext uri="{FF2B5EF4-FFF2-40B4-BE49-F238E27FC236}">
                    <a16:creationId xmlns:a16="http://schemas.microsoft.com/office/drawing/2014/main" xmlns="" id="{D593BA67-B8F0-47EF-BED2-7D5CDEEBCF65}"/>
                  </a:ext>
                </a:extLst>
              </p:cNvPr>
              <p:cNvSpPr>
                <a:spLocks/>
              </p:cNvSpPr>
              <p:nvPr/>
            </p:nvSpPr>
            <p:spPr bwMode="auto">
              <a:xfrm>
                <a:off x="2876" y="496"/>
                <a:ext cx="36" cy="34"/>
              </a:xfrm>
              <a:custGeom>
                <a:avLst/>
                <a:gdLst>
                  <a:gd name="T0" fmla="*/ 0 w 72"/>
                  <a:gd name="T1" fmla="*/ 2 h 69"/>
                  <a:gd name="T2" fmla="*/ 1 w 72"/>
                  <a:gd name="T3" fmla="*/ 1 h 69"/>
                  <a:gd name="T4" fmla="*/ 1 w 72"/>
                  <a:gd name="T5" fmla="*/ 1 h 69"/>
                  <a:gd name="T6" fmla="*/ 1 w 72"/>
                  <a:gd name="T7" fmla="*/ 1 h 69"/>
                  <a:gd name="T8" fmla="*/ 2 w 72"/>
                  <a:gd name="T9" fmla="*/ 0 h 69"/>
                  <a:gd name="T10" fmla="*/ 2 w 72"/>
                  <a:gd name="T11" fmla="*/ 0 h 69"/>
                  <a:gd name="T12" fmla="*/ 2 w 72"/>
                  <a:gd name="T13" fmla="*/ 0 h 69"/>
                  <a:gd name="T14" fmla="*/ 3 w 72"/>
                  <a:gd name="T15" fmla="*/ 0 h 69"/>
                  <a:gd name="T16" fmla="*/ 3 w 72"/>
                  <a:gd name="T17" fmla="*/ 0 h 69"/>
                  <a:gd name="T18" fmla="*/ 3 w 72"/>
                  <a:gd name="T19" fmla="*/ 0 h 69"/>
                  <a:gd name="T20" fmla="*/ 3 w 72"/>
                  <a:gd name="T21" fmla="*/ 0 h 69"/>
                  <a:gd name="T22" fmla="*/ 2 w 72"/>
                  <a:gd name="T23" fmla="*/ 0 h 69"/>
                  <a:gd name="T24" fmla="*/ 2 w 72"/>
                  <a:gd name="T25" fmla="*/ 1 h 69"/>
                  <a:gd name="T26" fmla="*/ 1 w 72"/>
                  <a:gd name="T27" fmla="*/ 1 h 69"/>
                  <a:gd name="T28" fmla="*/ 1 w 72"/>
                  <a:gd name="T29" fmla="*/ 1 h 69"/>
                  <a:gd name="T30" fmla="*/ 1 w 72"/>
                  <a:gd name="T31" fmla="*/ 2 h 69"/>
                  <a:gd name="T32" fmla="*/ 0 w 72"/>
                  <a:gd name="T33" fmla="*/ 2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2" h="69">
                    <a:moveTo>
                      <a:pt x="0" y="69"/>
                    </a:moveTo>
                    <a:lnTo>
                      <a:pt x="6" y="61"/>
                    </a:lnTo>
                    <a:lnTo>
                      <a:pt x="15" y="50"/>
                    </a:lnTo>
                    <a:lnTo>
                      <a:pt x="25" y="37"/>
                    </a:lnTo>
                    <a:lnTo>
                      <a:pt x="37" y="24"/>
                    </a:lnTo>
                    <a:lnTo>
                      <a:pt x="48" y="13"/>
                    </a:lnTo>
                    <a:lnTo>
                      <a:pt x="59" y="4"/>
                    </a:lnTo>
                    <a:lnTo>
                      <a:pt x="68" y="0"/>
                    </a:lnTo>
                    <a:lnTo>
                      <a:pt x="72" y="1"/>
                    </a:lnTo>
                    <a:lnTo>
                      <a:pt x="72" y="8"/>
                    </a:lnTo>
                    <a:lnTo>
                      <a:pt x="67" y="18"/>
                    </a:lnTo>
                    <a:lnTo>
                      <a:pt x="56" y="29"/>
                    </a:lnTo>
                    <a:lnTo>
                      <a:pt x="45" y="41"/>
                    </a:lnTo>
                    <a:lnTo>
                      <a:pt x="31" y="52"/>
                    </a:lnTo>
                    <a:lnTo>
                      <a:pt x="18" y="61"/>
                    </a:lnTo>
                    <a:lnTo>
                      <a:pt x="7" y="67"/>
                    </a:lnTo>
                    <a:lnTo>
                      <a:pt x="0" y="6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50" name="Freeform 139">
                <a:extLst>
                  <a:ext uri="{FF2B5EF4-FFF2-40B4-BE49-F238E27FC236}">
                    <a16:creationId xmlns:a16="http://schemas.microsoft.com/office/drawing/2014/main" xmlns="" id="{E066E9F3-1AD8-4F77-9686-A9974D65D6AC}"/>
                  </a:ext>
                </a:extLst>
              </p:cNvPr>
              <p:cNvSpPr>
                <a:spLocks/>
              </p:cNvSpPr>
              <p:nvPr/>
            </p:nvSpPr>
            <p:spPr bwMode="auto">
              <a:xfrm>
                <a:off x="2875" y="484"/>
                <a:ext cx="33" cy="31"/>
              </a:xfrm>
              <a:custGeom>
                <a:avLst/>
                <a:gdLst>
                  <a:gd name="T0" fmla="*/ 2 w 67"/>
                  <a:gd name="T1" fmla="*/ 1 h 62"/>
                  <a:gd name="T2" fmla="*/ 2 w 67"/>
                  <a:gd name="T3" fmla="*/ 1 h 62"/>
                  <a:gd name="T4" fmla="*/ 1 w 67"/>
                  <a:gd name="T5" fmla="*/ 1 h 62"/>
                  <a:gd name="T6" fmla="*/ 1 w 67"/>
                  <a:gd name="T7" fmla="*/ 1 h 62"/>
                  <a:gd name="T8" fmla="*/ 1 w 67"/>
                  <a:gd name="T9" fmla="*/ 1 h 62"/>
                  <a:gd name="T10" fmla="*/ 0 w 67"/>
                  <a:gd name="T11" fmla="*/ 2 h 62"/>
                  <a:gd name="T12" fmla="*/ 0 w 67"/>
                  <a:gd name="T13" fmla="*/ 2 h 62"/>
                  <a:gd name="T14" fmla="*/ 0 w 67"/>
                  <a:gd name="T15" fmla="*/ 2 h 62"/>
                  <a:gd name="T16" fmla="*/ 0 w 67"/>
                  <a:gd name="T17" fmla="*/ 2 h 62"/>
                  <a:gd name="T18" fmla="*/ 0 w 67"/>
                  <a:gd name="T19" fmla="*/ 2 h 62"/>
                  <a:gd name="T20" fmla="*/ 0 w 67"/>
                  <a:gd name="T21" fmla="*/ 2 h 62"/>
                  <a:gd name="T22" fmla="*/ 0 w 67"/>
                  <a:gd name="T23" fmla="*/ 1 h 62"/>
                  <a:gd name="T24" fmla="*/ 1 w 67"/>
                  <a:gd name="T25" fmla="*/ 1 h 62"/>
                  <a:gd name="T26" fmla="*/ 1 w 67"/>
                  <a:gd name="T27" fmla="*/ 1 h 62"/>
                  <a:gd name="T28" fmla="*/ 1 w 67"/>
                  <a:gd name="T29" fmla="*/ 1 h 62"/>
                  <a:gd name="T30" fmla="*/ 1 w 67"/>
                  <a:gd name="T31" fmla="*/ 0 h 62"/>
                  <a:gd name="T32" fmla="*/ 2 w 67"/>
                  <a:gd name="T33" fmla="*/ 1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62">
                    <a:moveTo>
                      <a:pt x="67" y="4"/>
                    </a:moveTo>
                    <a:lnTo>
                      <a:pt x="66" y="7"/>
                    </a:lnTo>
                    <a:lnTo>
                      <a:pt x="59" y="13"/>
                    </a:lnTo>
                    <a:lnTo>
                      <a:pt x="50" y="20"/>
                    </a:lnTo>
                    <a:lnTo>
                      <a:pt x="40" y="28"/>
                    </a:lnTo>
                    <a:lnTo>
                      <a:pt x="28" y="37"/>
                    </a:lnTo>
                    <a:lnTo>
                      <a:pt x="17" y="46"/>
                    </a:lnTo>
                    <a:lnTo>
                      <a:pt x="7" y="54"/>
                    </a:lnTo>
                    <a:lnTo>
                      <a:pt x="0" y="62"/>
                    </a:lnTo>
                    <a:lnTo>
                      <a:pt x="5" y="51"/>
                    </a:lnTo>
                    <a:lnTo>
                      <a:pt x="12" y="39"/>
                    </a:lnTo>
                    <a:lnTo>
                      <a:pt x="21" y="27"/>
                    </a:lnTo>
                    <a:lnTo>
                      <a:pt x="32" y="15"/>
                    </a:lnTo>
                    <a:lnTo>
                      <a:pt x="43" y="7"/>
                    </a:lnTo>
                    <a:lnTo>
                      <a:pt x="52" y="1"/>
                    </a:lnTo>
                    <a:lnTo>
                      <a:pt x="62" y="0"/>
                    </a:lnTo>
                    <a:lnTo>
                      <a:pt x="67"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51" name="Freeform 140">
                <a:extLst>
                  <a:ext uri="{FF2B5EF4-FFF2-40B4-BE49-F238E27FC236}">
                    <a16:creationId xmlns:a16="http://schemas.microsoft.com/office/drawing/2014/main" xmlns="" id="{6659C811-A35D-438D-BC32-41F2816552BC}"/>
                  </a:ext>
                </a:extLst>
              </p:cNvPr>
              <p:cNvSpPr>
                <a:spLocks/>
              </p:cNvSpPr>
              <p:nvPr/>
            </p:nvSpPr>
            <p:spPr bwMode="auto">
              <a:xfrm>
                <a:off x="2807" y="325"/>
                <a:ext cx="40" cy="155"/>
              </a:xfrm>
              <a:custGeom>
                <a:avLst/>
                <a:gdLst>
                  <a:gd name="T0" fmla="*/ 1 w 79"/>
                  <a:gd name="T1" fmla="*/ 9 h 311"/>
                  <a:gd name="T2" fmla="*/ 1 w 79"/>
                  <a:gd name="T3" fmla="*/ 9 h 311"/>
                  <a:gd name="T4" fmla="*/ 1 w 79"/>
                  <a:gd name="T5" fmla="*/ 9 h 311"/>
                  <a:gd name="T6" fmla="*/ 1 w 79"/>
                  <a:gd name="T7" fmla="*/ 9 h 311"/>
                  <a:gd name="T8" fmla="*/ 0 w 79"/>
                  <a:gd name="T9" fmla="*/ 9 h 311"/>
                  <a:gd name="T10" fmla="*/ 1 w 79"/>
                  <a:gd name="T11" fmla="*/ 8 h 311"/>
                  <a:gd name="T12" fmla="*/ 2 w 79"/>
                  <a:gd name="T13" fmla="*/ 7 h 311"/>
                  <a:gd name="T14" fmla="*/ 2 w 79"/>
                  <a:gd name="T15" fmla="*/ 5 h 311"/>
                  <a:gd name="T16" fmla="*/ 3 w 79"/>
                  <a:gd name="T17" fmla="*/ 4 h 311"/>
                  <a:gd name="T18" fmla="*/ 2 w 79"/>
                  <a:gd name="T19" fmla="*/ 3 h 311"/>
                  <a:gd name="T20" fmla="*/ 2 w 79"/>
                  <a:gd name="T21" fmla="*/ 1 h 311"/>
                  <a:gd name="T22" fmla="*/ 2 w 79"/>
                  <a:gd name="T23" fmla="*/ 0 h 311"/>
                  <a:gd name="T24" fmla="*/ 2 w 79"/>
                  <a:gd name="T25" fmla="*/ 0 h 311"/>
                  <a:gd name="T26" fmla="*/ 2 w 79"/>
                  <a:gd name="T27" fmla="*/ 0 h 311"/>
                  <a:gd name="T28" fmla="*/ 3 w 79"/>
                  <a:gd name="T29" fmla="*/ 1 h 311"/>
                  <a:gd name="T30" fmla="*/ 3 w 79"/>
                  <a:gd name="T31" fmla="*/ 3 h 311"/>
                  <a:gd name="T32" fmla="*/ 3 w 79"/>
                  <a:gd name="T33" fmla="*/ 4 h 311"/>
                  <a:gd name="T34" fmla="*/ 3 w 79"/>
                  <a:gd name="T35" fmla="*/ 6 h 311"/>
                  <a:gd name="T36" fmla="*/ 2 w 79"/>
                  <a:gd name="T37" fmla="*/ 7 h 311"/>
                  <a:gd name="T38" fmla="*/ 2 w 79"/>
                  <a:gd name="T39" fmla="*/ 8 h 311"/>
                  <a:gd name="T40" fmla="*/ 1 w 79"/>
                  <a:gd name="T41" fmla="*/ 9 h 3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9" h="311">
                    <a:moveTo>
                      <a:pt x="8" y="311"/>
                    </a:moveTo>
                    <a:lnTo>
                      <a:pt x="4" y="311"/>
                    </a:lnTo>
                    <a:lnTo>
                      <a:pt x="2" y="309"/>
                    </a:lnTo>
                    <a:lnTo>
                      <a:pt x="1" y="307"/>
                    </a:lnTo>
                    <a:lnTo>
                      <a:pt x="0" y="303"/>
                    </a:lnTo>
                    <a:lnTo>
                      <a:pt x="32" y="265"/>
                    </a:lnTo>
                    <a:lnTo>
                      <a:pt x="51" y="225"/>
                    </a:lnTo>
                    <a:lnTo>
                      <a:pt x="63" y="183"/>
                    </a:lnTo>
                    <a:lnTo>
                      <a:pt x="66" y="142"/>
                    </a:lnTo>
                    <a:lnTo>
                      <a:pt x="64" y="101"/>
                    </a:lnTo>
                    <a:lnTo>
                      <a:pt x="58" y="63"/>
                    </a:lnTo>
                    <a:lnTo>
                      <a:pt x="51" y="29"/>
                    </a:lnTo>
                    <a:lnTo>
                      <a:pt x="45" y="0"/>
                    </a:lnTo>
                    <a:lnTo>
                      <a:pt x="61" y="20"/>
                    </a:lnTo>
                    <a:lnTo>
                      <a:pt x="72" y="53"/>
                    </a:lnTo>
                    <a:lnTo>
                      <a:pt x="79" y="97"/>
                    </a:lnTo>
                    <a:lnTo>
                      <a:pt x="79" y="146"/>
                    </a:lnTo>
                    <a:lnTo>
                      <a:pt x="73" y="196"/>
                    </a:lnTo>
                    <a:lnTo>
                      <a:pt x="59" y="243"/>
                    </a:lnTo>
                    <a:lnTo>
                      <a:pt x="38" y="283"/>
                    </a:lnTo>
                    <a:lnTo>
                      <a:pt x="8" y="31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52" name="Freeform 141">
                <a:extLst>
                  <a:ext uri="{FF2B5EF4-FFF2-40B4-BE49-F238E27FC236}">
                    <a16:creationId xmlns:a16="http://schemas.microsoft.com/office/drawing/2014/main" xmlns="" id="{5489C188-A6D6-4F16-B31B-E7816B74ED07}"/>
                  </a:ext>
                </a:extLst>
              </p:cNvPr>
              <p:cNvSpPr>
                <a:spLocks/>
              </p:cNvSpPr>
              <p:nvPr/>
            </p:nvSpPr>
            <p:spPr bwMode="auto">
              <a:xfrm>
                <a:off x="2806" y="326"/>
                <a:ext cx="33" cy="20"/>
              </a:xfrm>
              <a:custGeom>
                <a:avLst/>
                <a:gdLst>
                  <a:gd name="T0" fmla="*/ 2 w 67"/>
                  <a:gd name="T1" fmla="*/ 1 h 41"/>
                  <a:gd name="T2" fmla="*/ 1 w 67"/>
                  <a:gd name="T3" fmla="*/ 1 h 41"/>
                  <a:gd name="T4" fmla="*/ 1 w 67"/>
                  <a:gd name="T5" fmla="*/ 0 h 41"/>
                  <a:gd name="T6" fmla="*/ 1 w 67"/>
                  <a:gd name="T7" fmla="*/ 0 h 41"/>
                  <a:gd name="T8" fmla="*/ 0 w 67"/>
                  <a:gd name="T9" fmla="*/ 0 h 41"/>
                  <a:gd name="T10" fmla="*/ 0 w 67"/>
                  <a:gd name="T11" fmla="*/ 0 h 41"/>
                  <a:gd name="T12" fmla="*/ 0 w 67"/>
                  <a:gd name="T13" fmla="*/ 0 h 41"/>
                  <a:gd name="T14" fmla="*/ 0 w 67"/>
                  <a:gd name="T15" fmla="*/ 0 h 41"/>
                  <a:gd name="T16" fmla="*/ 0 w 67"/>
                  <a:gd name="T17" fmla="*/ 0 h 41"/>
                  <a:gd name="T18" fmla="*/ 0 w 67"/>
                  <a:gd name="T19" fmla="*/ 0 h 41"/>
                  <a:gd name="T20" fmla="*/ 0 w 67"/>
                  <a:gd name="T21" fmla="*/ 0 h 41"/>
                  <a:gd name="T22" fmla="*/ 0 w 67"/>
                  <a:gd name="T23" fmla="*/ 0 h 41"/>
                  <a:gd name="T24" fmla="*/ 0 w 67"/>
                  <a:gd name="T25" fmla="*/ 0 h 41"/>
                  <a:gd name="T26" fmla="*/ 1 w 67"/>
                  <a:gd name="T27" fmla="*/ 0 h 41"/>
                  <a:gd name="T28" fmla="*/ 1 w 67"/>
                  <a:gd name="T29" fmla="*/ 0 h 41"/>
                  <a:gd name="T30" fmla="*/ 1 w 67"/>
                  <a:gd name="T31" fmla="*/ 1 h 41"/>
                  <a:gd name="T32" fmla="*/ 2 w 67"/>
                  <a:gd name="T33" fmla="*/ 1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41">
                    <a:moveTo>
                      <a:pt x="67" y="41"/>
                    </a:moveTo>
                    <a:lnTo>
                      <a:pt x="60" y="33"/>
                    </a:lnTo>
                    <a:lnTo>
                      <a:pt x="51" y="25"/>
                    </a:lnTo>
                    <a:lnTo>
                      <a:pt x="41" y="18"/>
                    </a:lnTo>
                    <a:lnTo>
                      <a:pt x="30" y="11"/>
                    </a:lnTo>
                    <a:lnTo>
                      <a:pt x="20" y="5"/>
                    </a:lnTo>
                    <a:lnTo>
                      <a:pt x="11" y="2"/>
                    </a:lnTo>
                    <a:lnTo>
                      <a:pt x="4" y="0"/>
                    </a:lnTo>
                    <a:lnTo>
                      <a:pt x="0" y="3"/>
                    </a:lnTo>
                    <a:lnTo>
                      <a:pt x="1" y="6"/>
                    </a:lnTo>
                    <a:lnTo>
                      <a:pt x="6" y="10"/>
                    </a:lnTo>
                    <a:lnTo>
                      <a:pt x="14" y="13"/>
                    </a:lnTo>
                    <a:lnTo>
                      <a:pt x="23" y="18"/>
                    </a:lnTo>
                    <a:lnTo>
                      <a:pt x="35" y="22"/>
                    </a:lnTo>
                    <a:lnTo>
                      <a:pt x="46" y="28"/>
                    </a:lnTo>
                    <a:lnTo>
                      <a:pt x="58" y="34"/>
                    </a:lnTo>
                    <a:lnTo>
                      <a:pt x="67" y="4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53" name="Freeform 142">
                <a:extLst>
                  <a:ext uri="{FF2B5EF4-FFF2-40B4-BE49-F238E27FC236}">
                    <a16:creationId xmlns:a16="http://schemas.microsoft.com/office/drawing/2014/main" xmlns="" id="{705520DC-2EBA-47DB-A57E-2A086D948D59}"/>
                  </a:ext>
                </a:extLst>
              </p:cNvPr>
              <p:cNvSpPr>
                <a:spLocks/>
              </p:cNvSpPr>
              <p:nvPr/>
            </p:nvSpPr>
            <p:spPr bwMode="auto">
              <a:xfrm>
                <a:off x="2805" y="337"/>
                <a:ext cx="37" cy="23"/>
              </a:xfrm>
              <a:custGeom>
                <a:avLst/>
                <a:gdLst>
                  <a:gd name="T0" fmla="*/ 0 w 74"/>
                  <a:gd name="T1" fmla="*/ 1 h 46"/>
                  <a:gd name="T2" fmla="*/ 1 w 74"/>
                  <a:gd name="T3" fmla="*/ 0 h 46"/>
                  <a:gd name="T4" fmla="*/ 1 w 74"/>
                  <a:gd name="T5" fmla="*/ 1 h 46"/>
                  <a:gd name="T6" fmla="*/ 1 w 74"/>
                  <a:gd name="T7" fmla="*/ 1 h 46"/>
                  <a:gd name="T8" fmla="*/ 1 w 74"/>
                  <a:gd name="T9" fmla="*/ 1 h 46"/>
                  <a:gd name="T10" fmla="*/ 2 w 74"/>
                  <a:gd name="T11" fmla="*/ 1 h 46"/>
                  <a:gd name="T12" fmla="*/ 2 w 74"/>
                  <a:gd name="T13" fmla="*/ 1 h 46"/>
                  <a:gd name="T14" fmla="*/ 3 w 74"/>
                  <a:gd name="T15" fmla="*/ 2 h 46"/>
                  <a:gd name="T16" fmla="*/ 3 w 74"/>
                  <a:gd name="T17" fmla="*/ 2 h 46"/>
                  <a:gd name="T18" fmla="*/ 3 w 74"/>
                  <a:gd name="T19" fmla="*/ 2 h 46"/>
                  <a:gd name="T20" fmla="*/ 2 w 74"/>
                  <a:gd name="T21" fmla="*/ 2 h 46"/>
                  <a:gd name="T22" fmla="*/ 2 w 74"/>
                  <a:gd name="T23" fmla="*/ 1 h 46"/>
                  <a:gd name="T24" fmla="*/ 1 w 74"/>
                  <a:gd name="T25" fmla="*/ 1 h 46"/>
                  <a:gd name="T26" fmla="*/ 1 w 74"/>
                  <a:gd name="T27" fmla="*/ 1 h 46"/>
                  <a:gd name="T28" fmla="*/ 1 w 74"/>
                  <a:gd name="T29" fmla="*/ 1 h 46"/>
                  <a:gd name="T30" fmla="*/ 1 w 74"/>
                  <a:gd name="T31" fmla="*/ 1 h 46"/>
                  <a:gd name="T32" fmla="*/ 0 w 74"/>
                  <a:gd name="T33" fmla="*/ 1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4" h="46">
                    <a:moveTo>
                      <a:pt x="0" y="1"/>
                    </a:moveTo>
                    <a:lnTo>
                      <a:pt x="4" y="0"/>
                    </a:lnTo>
                    <a:lnTo>
                      <a:pt x="11" y="1"/>
                    </a:lnTo>
                    <a:lnTo>
                      <a:pt x="20" y="5"/>
                    </a:lnTo>
                    <a:lnTo>
                      <a:pt x="31" y="11"/>
                    </a:lnTo>
                    <a:lnTo>
                      <a:pt x="44" y="18"/>
                    </a:lnTo>
                    <a:lnTo>
                      <a:pt x="55" y="26"/>
                    </a:lnTo>
                    <a:lnTo>
                      <a:pt x="66" y="36"/>
                    </a:lnTo>
                    <a:lnTo>
                      <a:pt x="74" y="46"/>
                    </a:lnTo>
                    <a:lnTo>
                      <a:pt x="65" y="41"/>
                    </a:lnTo>
                    <a:lnTo>
                      <a:pt x="53" y="35"/>
                    </a:lnTo>
                    <a:lnTo>
                      <a:pt x="40" y="28"/>
                    </a:lnTo>
                    <a:lnTo>
                      <a:pt x="29" y="22"/>
                    </a:lnTo>
                    <a:lnTo>
                      <a:pt x="17" y="15"/>
                    </a:lnTo>
                    <a:lnTo>
                      <a:pt x="8" y="9"/>
                    </a:lnTo>
                    <a:lnTo>
                      <a:pt x="1" y="5"/>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54" name="Freeform 143">
                <a:extLst>
                  <a:ext uri="{FF2B5EF4-FFF2-40B4-BE49-F238E27FC236}">
                    <a16:creationId xmlns:a16="http://schemas.microsoft.com/office/drawing/2014/main" xmlns="" id="{8A65A768-DF39-4B0A-94DF-E6A8988F1428}"/>
                  </a:ext>
                </a:extLst>
              </p:cNvPr>
              <p:cNvSpPr>
                <a:spLocks/>
              </p:cNvSpPr>
              <p:nvPr/>
            </p:nvSpPr>
            <p:spPr bwMode="auto">
              <a:xfrm>
                <a:off x="2797" y="360"/>
                <a:ext cx="48" cy="31"/>
              </a:xfrm>
              <a:custGeom>
                <a:avLst/>
                <a:gdLst>
                  <a:gd name="T0" fmla="*/ 0 w 96"/>
                  <a:gd name="T1" fmla="*/ 0 h 64"/>
                  <a:gd name="T2" fmla="*/ 1 w 96"/>
                  <a:gd name="T3" fmla="*/ 0 h 64"/>
                  <a:gd name="T4" fmla="*/ 1 w 96"/>
                  <a:gd name="T5" fmla="*/ 0 h 64"/>
                  <a:gd name="T6" fmla="*/ 1 w 96"/>
                  <a:gd name="T7" fmla="*/ 0 h 64"/>
                  <a:gd name="T8" fmla="*/ 2 w 96"/>
                  <a:gd name="T9" fmla="*/ 0 h 64"/>
                  <a:gd name="T10" fmla="*/ 2 w 96"/>
                  <a:gd name="T11" fmla="*/ 0 h 64"/>
                  <a:gd name="T12" fmla="*/ 3 w 96"/>
                  <a:gd name="T13" fmla="*/ 1 h 64"/>
                  <a:gd name="T14" fmla="*/ 3 w 96"/>
                  <a:gd name="T15" fmla="*/ 1 h 64"/>
                  <a:gd name="T16" fmla="*/ 3 w 96"/>
                  <a:gd name="T17" fmla="*/ 1 h 64"/>
                  <a:gd name="T18" fmla="*/ 3 w 96"/>
                  <a:gd name="T19" fmla="*/ 1 h 64"/>
                  <a:gd name="T20" fmla="*/ 3 w 96"/>
                  <a:gd name="T21" fmla="*/ 1 h 64"/>
                  <a:gd name="T22" fmla="*/ 2 w 96"/>
                  <a:gd name="T23" fmla="*/ 1 h 64"/>
                  <a:gd name="T24" fmla="*/ 2 w 96"/>
                  <a:gd name="T25" fmla="*/ 1 h 64"/>
                  <a:gd name="T26" fmla="*/ 1 w 96"/>
                  <a:gd name="T27" fmla="*/ 0 h 64"/>
                  <a:gd name="T28" fmla="*/ 1 w 96"/>
                  <a:gd name="T29" fmla="*/ 0 h 64"/>
                  <a:gd name="T30" fmla="*/ 1 w 96"/>
                  <a:gd name="T31" fmla="*/ 0 h 64"/>
                  <a:gd name="T32" fmla="*/ 0 w 96"/>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6" h="64">
                    <a:moveTo>
                      <a:pt x="0" y="1"/>
                    </a:moveTo>
                    <a:lnTo>
                      <a:pt x="5" y="0"/>
                    </a:lnTo>
                    <a:lnTo>
                      <a:pt x="15" y="3"/>
                    </a:lnTo>
                    <a:lnTo>
                      <a:pt x="29" y="8"/>
                    </a:lnTo>
                    <a:lnTo>
                      <a:pt x="44" y="16"/>
                    </a:lnTo>
                    <a:lnTo>
                      <a:pt x="60" y="27"/>
                    </a:lnTo>
                    <a:lnTo>
                      <a:pt x="75" y="39"/>
                    </a:lnTo>
                    <a:lnTo>
                      <a:pt x="88" y="51"/>
                    </a:lnTo>
                    <a:lnTo>
                      <a:pt x="96" y="64"/>
                    </a:lnTo>
                    <a:lnTo>
                      <a:pt x="88" y="58"/>
                    </a:lnTo>
                    <a:lnTo>
                      <a:pt x="75" y="51"/>
                    </a:lnTo>
                    <a:lnTo>
                      <a:pt x="59" y="42"/>
                    </a:lnTo>
                    <a:lnTo>
                      <a:pt x="42" y="33"/>
                    </a:lnTo>
                    <a:lnTo>
                      <a:pt x="24" y="22"/>
                    </a:lnTo>
                    <a:lnTo>
                      <a:pt x="10" y="14"/>
                    </a:lnTo>
                    <a:lnTo>
                      <a:pt x="2" y="6"/>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55" name="Freeform 144">
                <a:extLst>
                  <a:ext uri="{FF2B5EF4-FFF2-40B4-BE49-F238E27FC236}">
                    <a16:creationId xmlns:a16="http://schemas.microsoft.com/office/drawing/2014/main" xmlns="" id="{6120663F-A2E6-413E-9845-AA4F3D6A43C9}"/>
                  </a:ext>
                </a:extLst>
              </p:cNvPr>
              <p:cNvSpPr>
                <a:spLocks/>
              </p:cNvSpPr>
              <p:nvPr/>
            </p:nvSpPr>
            <p:spPr bwMode="auto">
              <a:xfrm>
                <a:off x="2790" y="386"/>
                <a:ext cx="52" cy="34"/>
              </a:xfrm>
              <a:custGeom>
                <a:avLst/>
                <a:gdLst>
                  <a:gd name="T0" fmla="*/ 0 w 105"/>
                  <a:gd name="T1" fmla="*/ 1 h 68"/>
                  <a:gd name="T2" fmla="*/ 0 w 105"/>
                  <a:gd name="T3" fmla="*/ 0 h 68"/>
                  <a:gd name="T4" fmla="*/ 0 w 105"/>
                  <a:gd name="T5" fmla="*/ 1 h 68"/>
                  <a:gd name="T6" fmla="*/ 1 w 105"/>
                  <a:gd name="T7" fmla="*/ 1 h 68"/>
                  <a:gd name="T8" fmla="*/ 1 w 105"/>
                  <a:gd name="T9" fmla="*/ 1 h 68"/>
                  <a:gd name="T10" fmla="*/ 2 w 105"/>
                  <a:gd name="T11" fmla="*/ 1 h 68"/>
                  <a:gd name="T12" fmla="*/ 2 w 105"/>
                  <a:gd name="T13" fmla="*/ 2 h 68"/>
                  <a:gd name="T14" fmla="*/ 3 w 105"/>
                  <a:gd name="T15" fmla="*/ 2 h 68"/>
                  <a:gd name="T16" fmla="*/ 3 w 105"/>
                  <a:gd name="T17" fmla="*/ 3 h 68"/>
                  <a:gd name="T18" fmla="*/ 3 w 105"/>
                  <a:gd name="T19" fmla="*/ 2 h 68"/>
                  <a:gd name="T20" fmla="*/ 2 w 105"/>
                  <a:gd name="T21" fmla="*/ 2 h 68"/>
                  <a:gd name="T22" fmla="*/ 2 w 105"/>
                  <a:gd name="T23" fmla="*/ 2 h 68"/>
                  <a:gd name="T24" fmla="*/ 1 w 105"/>
                  <a:gd name="T25" fmla="*/ 2 h 68"/>
                  <a:gd name="T26" fmla="*/ 0 w 105"/>
                  <a:gd name="T27" fmla="*/ 1 h 68"/>
                  <a:gd name="T28" fmla="*/ 0 w 105"/>
                  <a:gd name="T29" fmla="*/ 1 h 68"/>
                  <a:gd name="T30" fmla="*/ 0 w 105"/>
                  <a:gd name="T31" fmla="*/ 1 h 68"/>
                  <a:gd name="T32" fmla="*/ 0 w 105"/>
                  <a:gd name="T33" fmla="*/ 1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5" h="68">
                    <a:moveTo>
                      <a:pt x="0" y="1"/>
                    </a:moveTo>
                    <a:lnTo>
                      <a:pt x="6" y="0"/>
                    </a:lnTo>
                    <a:lnTo>
                      <a:pt x="17" y="4"/>
                    </a:lnTo>
                    <a:lnTo>
                      <a:pt x="33" y="11"/>
                    </a:lnTo>
                    <a:lnTo>
                      <a:pt x="51" y="21"/>
                    </a:lnTo>
                    <a:lnTo>
                      <a:pt x="69" y="32"/>
                    </a:lnTo>
                    <a:lnTo>
                      <a:pt x="85" y="45"/>
                    </a:lnTo>
                    <a:lnTo>
                      <a:pt x="98" y="57"/>
                    </a:lnTo>
                    <a:lnTo>
                      <a:pt x="105" y="68"/>
                    </a:lnTo>
                    <a:lnTo>
                      <a:pt x="97" y="64"/>
                    </a:lnTo>
                    <a:lnTo>
                      <a:pt x="83" y="57"/>
                    </a:lnTo>
                    <a:lnTo>
                      <a:pt x="66" y="46"/>
                    </a:lnTo>
                    <a:lnTo>
                      <a:pt x="46" y="35"/>
                    </a:lnTo>
                    <a:lnTo>
                      <a:pt x="29" y="24"/>
                    </a:lnTo>
                    <a:lnTo>
                      <a:pt x="13" y="14"/>
                    </a:lnTo>
                    <a:lnTo>
                      <a:pt x="4" y="6"/>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56" name="Freeform 145">
                <a:extLst>
                  <a:ext uri="{FF2B5EF4-FFF2-40B4-BE49-F238E27FC236}">
                    <a16:creationId xmlns:a16="http://schemas.microsoft.com/office/drawing/2014/main" xmlns="" id="{987E3701-EF09-44FF-B94E-B34573E53C51}"/>
                  </a:ext>
                </a:extLst>
              </p:cNvPr>
              <p:cNvSpPr>
                <a:spLocks/>
              </p:cNvSpPr>
              <p:nvPr/>
            </p:nvSpPr>
            <p:spPr bwMode="auto">
              <a:xfrm>
                <a:off x="2794" y="402"/>
                <a:ext cx="43" cy="37"/>
              </a:xfrm>
              <a:custGeom>
                <a:avLst/>
                <a:gdLst>
                  <a:gd name="T0" fmla="*/ 0 w 85"/>
                  <a:gd name="T1" fmla="*/ 0 h 72"/>
                  <a:gd name="T2" fmla="*/ 1 w 85"/>
                  <a:gd name="T3" fmla="*/ 0 h 72"/>
                  <a:gd name="T4" fmla="*/ 1 w 85"/>
                  <a:gd name="T5" fmla="*/ 1 h 72"/>
                  <a:gd name="T6" fmla="*/ 1 w 85"/>
                  <a:gd name="T7" fmla="*/ 1 h 72"/>
                  <a:gd name="T8" fmla="*/ 2 w 85"/>
                  <a:gd name="T9" fmla="*/ 1 h 72"/>
                  <a:gd name="T10" fmla="*/ 2 w 85"/>
                  <a:gd name="T11" fmla="*/ 2 h 72"/>
                  <a:gd name="T12" fmla="*/ 3 w 85"/>
                  <a:gd name="T13" fmla="*/ 2 h 72"/>
                  <a:gd name="T14" fmla="*/ 3 w 85"/>
                  <a:gd name="T15" fmla="*/ 2 h 72"/>
                  <a:gd name="T16" fmla="*/ 3 w 85"/>
                  <a:gd name="T17" fmla="*/ 3 h 72"/>
                  <a:gd name="T18" fmla="*/ 3 w 85"/>
                  <a:gd name="T19" fmla="*/ 3 h 72"/>
                  <a:gd name="T20" fmla="*/ 3 w 85"/>
                  <a:gd name="T21" fmla="*/ 2 h 72"/>
                  <a:gd name="T22" fmla="*/ 2 w 85"/>
                  <a:gd name="T23" fmla="*/ 2 h 72"/>
                  <a:gd name="T24" fmla="*/ 2 w 85"/>
                  <a:gd name="T25" fmla="*/ 2 h 72"/>
                  <a:gd name="T26" fmla="*/ 1 w 85"/>
                  <a:gd name="T27" fmla="*/ 1 h 72"/>
                  <a:gd name="T28" fmla="*/ 1 w 85"/>
                  <a:gd name="T29" fmla="*/ 1 h 72"/>
                  <a:gd name="T30" fmla="*/ 1 w 85"/>
                  <a:gd name="T31" fmla="*/ 1 h 72"/>
                  <a:gd name="T32" fmla="*/ 0 w 85"/>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5" h="72">
                    <a:moveTo>
                      <a:pt x="0" y="0"/>
                    </a:moveTo>
                    <a:lnTo>
                      <a:pt x="5" y="0"/>
                    </a:lnTo>
                    <a:lnTo>
                      <a:pt x="15" y="5"/>
                    </a:lnTo>
                    <a:lnTo>
                      <a:pt x="28" y="15"/>
                    </a:lnTo>
                    <a:lnTo>
                      <a:pt x="43" y="25"/>
                    </a:lnTo>
                    <a:lnTo>
                      <a:pt x="58" y="39"/>
                    </a:lnTo>
                    <a:lnTo>
                      <a:pt x="72" y="51"/>
                    </a:lnTo>
                    <a:lnTo>
                      <a:pt x="81" y="63"/>
                    </a:lnTo>
                    <a:lnTo>
                      <a:pt x="85" y="72"/>
                    </a:lnTo>
                    <a:lnTo>
                      <a:pt x="77" y="66"/>
                    </a:lnTo>
                    <a:lnTo>
                      <a:pt x="65" y="57"/>
                    </a:lnTo>
                    <a:lnTo>
                      <a:pt x="50" y="47"/>
                    </a:lnTo>
                    <a:lnTo>
                      <a:pt x="35" y="35"/>
                    </a:lnTo>
                    <a:lnTo>
                      <a:pt x="20" y="24"/>
                    </a:lnTo>
                    <a:lnTo>
                      <a:pt x="8" y="13"/>
                    </a:lnTo>
                    <a:lnTo>
                      <a:pt x="1" y="5"/>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57" name="Freeform 146">
                <a:extLst>
                  <a:ext uri="{FF2B5EF4-FFF2-40B4-BE49-F238E27FC236}">
                    <a16:creationId xmlns:a16="http://schemas.microsoft.com/office/drawing/2014/main" xmlns="" id="{4B1850F4-7980-4B83-9FDE-B434A6CDD048}"/>
                  </a:ext>
                </a:extLst>
              </p:cNvPr>
              <p:cNvSpPr>
                <a:spLocks/>
              </p:cNvSpPr>
              <p:nvPr/>
            </p:nvSpPr>
            <p:spPr bwMode="auto">
              <a:xfrm>
                <a:off x="2795" y="422"/>
                <a:ext cx="35" cy="31"/>
              </a:xfrm>
              <a:custGeom>
                <a:avLst/>
                <a:gdLst>
                  <a:gd name="T0" fmla="*/ 0 w 70"/>
                  <a:gd name="T1" fmla="*/ 0 h 62"/>
                  <a:gd name="T2" fmla="*/ 1 w 70"/>
                  <a:gd name="T3" fmla="*/ 0 h 62"/>
                  <a:gd name="T4" fmla="*/ 1 w 70"/>
                  <a:gd name="T5" fmla="*/ 1 h 62"/>
                  <a:gd name="T6" fmla="*/ 1 w 70"/>
                  <a:gd name="T7" fmla="*/ 1 h 62"/>
                  <a:gd name="T8" fmla="*/ 2 w 70"/>
                  <a:gd name="T9" fmla="*/ 1 h 62"/>
                  <a:gd name="T10" fmla="*/ 2 w 70"/>
                  <a:gd name="T11" fmla="*/ 1 h 62"/>
                  <a:gd name="T12" fmla="*/ 2 w 70"/>
                  <a:gd name="T13" fmla="*/ 2 h 62"/>
                  <a:gd name="T14" fmla="*/ 3 w 70"/>
                  <a:gd name="T15" fmla="*/ 2 h 62"/>
                  <a:gd name="T16" fmla="*/ 3 w 70"/>
                  <a:gd name="T17" fmla="*/ 2 h 62"/>
                  <a:gd name="T18" fmla="*/ 2 w 70"/>
                  <a:gd name="T19" fmla="*/ 2 h 62"/>
                  <a:gd name="T20" fmla="*/ 2 w 70"/>
                  <a:gd name="T21" fmla="*/ 2 h 62"/>
                  <a:gd name="T22" fmla="*/ 2 w 70"/>
                  <a:gd name="T23" fmla="*/ 2 h 62"/>
                  <a:gd name="T24" fmla="*/ 1 w 70"/>
                  <a:gd name="T25" fmla="*/ 1 h 62"/>
                  <a:gd name="T26" fmla="*/ 1 w 70"/>
                  <a:gd name="T27" fmla="*/ 1 h 62"/>
                  <a:gd name="T28" fmla="*/ 1 w 70"/>
                  <a:gd name="T29" fmla="*/ 1 h 62"/>
                  <a:gd name="T30" fmla="*/ 1 w 70"/>
                  <a:gd name="T31" fmla="*/ 1 h 62"/>
                  <a:gd name="T32" fmla="*/ 0 w 70"/>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0" h="62">
                    <a:moveTo>
                      <a:pt x="0" y="0"/>
                    </a:moveTo>
                    <a:lnTo>
                      <a:pt x="4" y="0"/>
                    </a:lnTo>
                    <a:lnTo>
                      <a:pt x="12" y="2"/>
                    </a:lnTo>
                    <a:lnTo>
                      <a:pt x="24" y="9"/>
                    </a:lnTo>
                    <a:lnTo>
                      <a:pt x="35" y="17"/>
                    </a:lnTo>
                    <a:lnTo>
                      <a:pt x="47" y="26"/>
                    </a:lnTo>
                    <a:lnTo>
                      <a:pt x="57" y="38"/>
                    </a:lnTo>
                    <a:lnTo>
                      <a:pt x="65" y="49"/>
                    </a:lnTo>
                    <a:lnTo>
                      <a:pt x="70" y="62"/>
                    </a:lnTo>
                    <a:lnTo>
                      <a:pt x="63" y="55"/>
                    </a:lnTo>
                    <a:lnTo>
                      <a:pt x="53" y="47"/>
                    </a:lnTo>
                    <a:lnTo>
                      <a:pt x="40" y="38"/>
                    </a:lnTo>
                    <a:lnTo>
                      <a:pt x="27" y="27"/>
                    </a:lnTo>
                    <a:lnTo>
                      <a:pt x="16" y="18"/>
                    </a:lnTo>
                    <a:lnTo>
                      <a:pt x="7" y="10"/>
                    </a:lnTo>
                    <a:lnTo>
                      <a:pt x="1"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58" name="Freeform 147">
                <a:extLst>
                  <a:ext uri="{FF2B5EF4-FFF2-40B4-BE49-F238E27FC236}">
                    <a16:creationId xmlns:a16="http://schemas.microsoft.com/office/drawing/2014/main" xmlns="" id="{CAA87921-32F6-4A7A-873B-DF58CB7EFA74}"/>
                  </a:ext>
                </a:extLst>
              </p:cNvPr>
              <p:cNvSpPr>
                <a:spLocks/>
              </p:cNvSpPr>
              <p:nvPr/>
            </p:nvSpPr>
            <p:spPr bwMode="auto">
              <a:xfrm>
                <a:off x="2795" y="441"/>
                <a:ext cx="25" cy="26"/>
              </a:xfrm>
              <a:custGeom>
                <a:avLst/>
                <a:gdLst>
                  <a:gd name="T0" fmla="*/ 0 w 49"/>
                  <a:gd name="T1" fmla="*/ 0 h 53"/>
                  <a:gd name="T2" fmla="*/ 1 w 49"/>
                  <a:gd name="T3" fmla="*/ 0 h 53"/>
                  <a:gd name="T4" fmla="*/ 1 w 49"/>
                  <a:gd name="T5" fmla="*/ 0 h 53"/>
                  <a:gd name="T6" fmla="*/ 1 w 49"/>
                  <a:gd name="T7" fmla="*/ 0 h 53"/>
                  <a:gd name="T8" fmla="*/ 1 w 49"/>
                  <a:gd name="T9" fmla="*/ 0 h 53"/>
                  <a:gd name="T10" fmla="*/ 2 w 49"/>
                  <a:gd name="T11" fmla="*/ 0 h 53"/>
                  <a:gd name="T12" fmla="*/ 2 w 49"/>
                  <a:gd name="T13" fmla="*/ 1 h 53"/>
                  <a:gd name="T14" fmla="*/ 2 w 49"/>
                  <a:gd name="T15" fmla="*/ 1 h 53"/>
                  <a:gd name="T16" fmla="*/ 2 w 49"/>
                  <a:gd name="T17" fmla="*/ 1 h 53"/>
                  <a:gd name="T18" fmla="*/ 2 w 49"/>
                  <a:gd name="T19" fmla="*/ 1 h 53"/>
                  <a:gd name="T20" fmla="*/ 2 w 49"/>
                  <a:gd name="T21" fmla="*/ 1 h 53"/>
                  <a:gd name="T22" fmla="*/ 1 w 49"/>
                  <a:gd name="T23" fmla="*/ 1 h 53"/>
                  <a:gd name="T24" fmla="*/ 1 w 49"/>
                  <a:gd name="T25" fmla="*/ 0 h 53"/>
                  <a:gd name="T26" fmla="*/ 1 w 49"/>
                  <a:gd name="T27" fmla="*/ 0 h 53"/>
                  <a:gd name="T28" fmla="*/ 1 w 49"/>
                  <a:gd name="T29" fmla="*/ 0 h 53"/>
                  <a:gd name="T30" fmla="*/ 1 w 49"/>
                  <a:gd name="T31" fmla="*/ 0 h 53"/>
                  <a:gd name="T32" fmla="*/ 0 w 49"/>
                  <a:gd name="T33" fmla="*/ 0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53">
                    <a:moveTo>
                      <a:pt x="0" y="0"/>
                    </a:moveTo>
                    <a:lnTo>
                      <a:pt x="3" y="0"/>
                    </a:lnTo>
                    <a:lnTo>
                      <a:pt x="10" y="3"/>
                    </a:lnTo>
                    <a:lnTo>
                      <a:pt x="19" y="10"/>
                    </a:lnTo>
                    <a:lnTo>
                      <a:pt x="28" y="18"/>
                    </a:lnTo>
                    <a:lnTo>
                      <a:pt x="36" y="29"/>
                    </a:lnTo>
                    <a:lnTo>
                      <a:pt x="43" y="38"/>
                    </a:lnTo>
                    <a:lnTo>
                      <a:pt x="48" y="47"/>
                    </a:lnTo>
                    <a:lnTo>
                      <a:pt x="49" y="53"/>
                    </a:lnTo>
                    <a:lnTo>
                      <a:pt x="45" y="47"/>
                    </a:lnTo>
                    <a:lnTo>
                      <a:pt x="36" y="40"/>
                    </a:lnTo>
                    <a:lnTo>
                      <a:pt x="28" y="33"/>
                    </a:lnTo>
                    <a:lnTo>
                      <a:pt x="20" y="25"/>
                    </a:lnTo>
                    <a:lnTo>
                      <a:pt x="12" y="17"/>
                    </a:lnTo>
                    <a:lnTo>
                      <a:pt x="5" y="10"/>
                    </a:lnTo>
                    <a:lnTo>
                      <a:pt x="1"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59" name="Freeform 148">
                <a:extLst>
                  <a:ext uri="{FF2B5EF4-FFF2-40B4-BE49-F238E27FC236}">
                    <a16:creationId xmlns:a16="http://schemas.microsoft.com/office/drawing/2014/main" xmlns="" id="{F3CD28AB-8B91-487A-AC17-79F0FE0FB5C8}"/>
                  </a:ext>
                </a:extLst>
              </p:cNvPr>
              <p:cNvSpPr>
                <a:spLocks/>
              </p:cNvSpPr>
              <p:nvPr/>
            </p:nvSpPr>
            <p:spPr bwMode="auto">
              <a:xfrm>
                <a:off x="2797" y="458"/>
                <a:ext cx="17" cy="18"/>
              </a:xfrm>
              <a:custGeom>
                <a:avLst/>
                <a:gdLst>
                  <a:gd name="T0" fmla="*/ 0 w 35"/>
                  <a:gd name="T1" fmla="*/ 0 h 36"/>
                  <a:gd name="T2" fmla="*/ 0 w 35"/>
                  <a:gd name="T3" fmla="*/ 0 h 36"/>
                  <a:gd name="T4" fmla="*/ 0 w 35"/>
                  <a:gd name="T5" fmla="*/ 1 h 36"/>
                  <a:gd name="T6" fmla="*/ 0 w 35"/>
                  <a:gd name="T7" fmla="*/ 1 h 36"/>
                  <a:gd name="T8" fmla="*/ 0 w 35"/>
                  <a:gd name="T9" fmla="*/ 1 h 36"/>
                  <a:gd name="T10" fmla="*/ 0 w 35"/>
                  <a:gd name="T11" fmla="*/ 1 h 36"/>
                  <a:gd name="T12" fmla="*/ 1 w 35"/>
                  <a:gd name="T13" fmla="*/ 1 h 36"/>
                  <a:gd name="T14" fmla="*/ 1 w 35"/>
                  <a:gd name="T15" fmla="*/ 1 h 36"/>
                  <a:gd name="T16" fmla="*/ 1 w 35"/>
                  <a:gd name="T17" fmla="*/ 2 h 36"/>
                  <a:gd name="T18" fmla="*/ 0 w 35"/>
                  <a:gd name="T19" fmla="*/ 1 h 36"/>
                  <a:gd name="T20" fmla="*/ 0 w 35"/>
                  <a:gd name="T21" fmla="*/ 1 h 36"/>
                  <a:gd name="T22" fmla="*/ 0 w 35"/>
                  <a:gd name="T23" fmla="*/ 1 h 36"/>
                  <a:gd name="T24" fmla="*/ 0 w 35"/>
                  <a:gd name="T25" fmla="*/ 1 h 36"/>
                  <a:gd name="T26" fmla="*/ 0 w 35"/>
                  <a:gd name="T27" fmla="*/ 1 h 36"/>
                  <a:gd name="T28" fmla="*/ 0 w 35"/>
                  <a:gd name="T29" fmla="*/ 1 h 36"/>
                  <a:gd name="T30" fmla="*/ 0 w 35"/>
                  <a:gd name="T31" fmla="*/ 1 h 36"/>
                  <a:gd name="T32" fmla="*/ 0 w 35"/>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5" h="36">
                    <a:moveTo>
                      <a:pt x="2" y="0"/>
                    </a:moveTo>
                    <a:lnTo>
                      <a:pt x="6" y="0"/>
                    </a:lnTo>
                    <a:lnTo>
                      <a:pt x="10" y="3"/>
                    </a:lnTo>
                    <a:lnTo>
                      <a:pt x="17" y="6"/>
                    </a:lnTo>
                    <a:lnTo>
                      <a:pt x="23" y="12"/>
                    </a:lnTo>
                    <a:lnTo>
                      <a:pt x="29" y="18"/>
                    </a:lnTo>
                    <a:lnTo>
                      <a:pt x="32" y="25"/>
                    </a:lnTo>
                    <a:lnTo>
                      <a:pt x="35" y="30"/>
                    </a:lnTo>
                    <a:lnTo>
                      <a:pt x="33" y="36"/>
                    </a:lnTo>
                    <a:lnTo>
                      <a:pt x="31" y="29"/>
                    </a:lnTo>
                    <a:lnTo>
                      <a:pt x="27" y="23"/>
                    </a:lnTo>
                    <a:lnTo>
                      <a:pt x="20" y="18"/>
                    </a:lnTo>
                    <a:lnTo>
                      <a:pt x="13" y="13"/>
                    </a:lnTo>
                    <a:lnTo>
                      <a:pt x="7" y="10"/>
                    </a:lnTo>
                    <a:lnTo>
                      <a:pt x="2" y="6"/>
                    </a:lnTo>
                    <a:lnTo>
                      <a:pt x="0" y="3"/>
                    </a:lnTo>
                    <a:lnTo>
                      <a:pt x="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60" name="Freeform 149">
                <a:extLst>
                  <a:ext uri="{FF2B5EF4-FFF2-40B4-BE49-F238E27FC236}">
                    <a16:creationId xmlns:a16="http://schemas.microsoft.com/office/drawing/2014/main" xmlns="" id="{60F9BDB7-F006-49C7-8AC5-FCA6A64254DC}"/>
                  </a:ext>
                </a:extLst>
              </p:cNvPr>
              <p:cNvSpPr>
                <a:spLocks/>
              </p:cNvSpPr>
              <p:nvPr/>
            </p:nvSpPr>
            <p:spPr bwMode="auto">
              <a:xfrm>
                <a:off x="2812" y="314"/>
                <a:ext cx="21" cy="20"/>
              </a:xfrm>
              <a:custGeom>
                <a:avLst/>
                <a:gdLst>
                  <a:gd name="T0" fmla="*/ 1 w 43"/>
                  <a:gd name="T1" fmla="*/ 2 h 40"/>
                  <a:gd name="T2" fmla="*/ 1 w 43"/>
                  <a:gd name="T3" fmla="*/ 2 h 40"/>
                  <a:gd name="T4" fmla="*/ 1 w 43"/>
                  <a:gd name="T5" fmla="*/ 2 h 40"/>
                  <a:gd name="T6" fmla="*/ 0 w 43"/>
                  <a:gd name="T7" fmla="*/ 1 h 40"/>
                  <a:gd name="T8" fmla="*/ 0 w 43"/>
                  <a:gd name="T9" fmla="*/ 1 h 40"/>
                  <a:gd name="T10" fmla="*/ 0 w 43"/>
                  <a:gd name="T11" fmla="*/ 1 h 40"/>
                  <a:gd name="T12" fmla="*/ 0 w 43"/>
                  <a:gd name="T13" fmla="*/ 1 h 40"/>
                  <a:gd name="T14" fmla="*/ 0 w 43"/>
                  <a:gd name="T15" fmla="*/ 1 h 40"/>
                  <a:gd name="T16" fmla="*/ 0 w 43"/>
                  <a:gd name="T17" fmla="*/ 1 h 40"/>
                  <a:gd name="T18" fmla="*/ 0 w 43"/>
                  <a:gd name="T19" fmla="*/ 0 h 40"/>
                  <a:gd name="T20" fmla="*/ 0 w 43"/>
                  <a:gd name="T21" fmla="*/ 1 h 40"/>
                  <a:gd name="T22" fmla="*/ 0 w 43"/>
                  <a:gd name="T23" fmla="*/ 1 h 40"/>
                  <a:gd name="T24" fmla="*/ 0 w 43"/>
                  <a:gd name="T25" fmla="*/ 1 h 40"/>
                  <a:gd name="T26" fmla="*/ 0 w 43"/>
                  <a:gd name="T27" fmla="*/ 1 h 40"/>
                  <a:gd name="T28" fmla="*/ 1 w 43"/>
                  <a:gd name="T29" fmla="*/ 1 h 40"/>
                  <a:gd name="T30" fmla="*/ 1 w 43"/>
                  <a:gd name="T31" fmla="*/ 2 h 40"/>
                  <a:gd name="T32" fmla="*/ 1 w 43"/>
                  <a:gd name="T33" fmla="*/ 2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40">
                    <a:moveTo>
                      <a:pt x="43" y="40"/>
                    </a:moveTo>
                    <a:lnTo>
                      <a:pt x="39" y="38"/>
                    </a:lnTo>
                    <a:lnTo>
                      <a:pt x="32" y="35"/>
                    </a:lnTo>
                    <a:lnTo>
                      <a:pt x="24" y="29"/>
                    </a:lnTo>
                    <a:lnTo>
                      <a:pt x="16" y="23"/>
                    </a:lnTo>
                    <a:lnTo>
                      <a:pt x="8" y="16"/>
                    </a:lnTo>
                    <a:lnTo>
                      <a:pt x="2" y="10"/>
                    </a:lnTo>
                    <a:lnTo>
                      <a:pt x="0" y="6"/>
                    </a:lnTo>
                    <a:lnTo>
                      <a:pt x="1" y="1"/>
                    </a:lnTo>
                    <a:lnTo>
                      <a:pt x="6" y="0"/>
                    </a:lnTo>
                    <a:lnTo>
                      <a:pt x="10" y="2"/>
                    </a:lnTo>
                    <a:lnTo>
                      <a:pt x="16" y="7"/>
                    </a:lnTo>
                    <a:lnTo>
                      <a:pt x="23" y="14"/>
                    </a:lnTo>
                    <a:lnTo>
                      <a:pt x="29" y="22"/>
                    </a:lnTo>
                    <a:lnTo>
                      <a:pt x="35" y="30"/>
                    </a:lnTo>
                    <a:lnTo>
                      <a:pt x="39" y="36"/>
                    </a:lnTo>
                    <a:lnTo>
                      <a:pt x="43" y="4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61" name="Freeform 150">
                <a:extLst>
                  <a:ext uri="{FF2B5EF4-FFF2-40B4-BE49-F238E27FC236}">
                    <a16:creationId xmlns:a16="http://schemas.microsoft.com/office/drawing/2014/main" xmlns="" id="{2B2D71DA-4692-475C-B220-013AD59E5468}"/>
                  </a:ext>
                </a:extLst>
              </p:cNvPr>
              <p:cNvSpPr>
                <a:spLocks/>
              </p:cNvSpPr>
              <p:nvPr/>
            </p:nvSpPr>
            <p:spPr bwMode="auto">
              <a:xfrm>
                <a:off x="2834" y="312"/>
                <a:ext cx="11" cy="23"/>
              </a:xfrm>
              <a:custGeom>
                <a:avLst/>
                <a:gdLst>
                  <a:gd name="T0" fmla="*/ 0 w 22"/>
                  <a:gd name="T1" fmla="*/ 2 h 46"/>
                  <a:gd name="T2" fmla="*/ 1 w 22"/>
                  <a:gd name="T3" fmla="*/ 2 h 46"/>
                  <a:gd name="T4" fmla="*/ 1 w 22"/>
                  <a:gd name="T5" fmla="*/ 1 h 46"/>
                  <a:gd name="T6" fmla="*/ 1 w 22"/>
                  <a:gd name="T7" fmla="*/ 1 h 46"/>
                  <a:gd name="T8" fmla="*/ 1 w 22"/>
                  <a:gd name="T9" fmla="*/ 0 h 46"/>
                  <a:gd name="T10" fmla="*/ 1 w 22"/>
                  <a:gd name="T11" fmla="*/ 1 h 46"/>
                  <a:gd name="T12" fmla="*/ 1 w 22"/>
                  <a:gd name="T13" fmla="*/ 1 h 46"/>
                  <a:gd name="T14" fmla="*/ 1 w 22"/>
                  <a:gd name="T15" fmla="*/ 2 h 46"/>
                  <a:gd name="T16" fmla="*/ 0 w 22"/>
                  <a:gd name="T17" fmla="*/ 2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46">
                    <a:moveTo>
                      <a:pt x="0" y="46"/>
                    </a:moveTo>
                    <a:lnTo>
                      <a:pt x="5" y="37"/>
                    </a:lnTo>
                    <a:lnTo>
                      <a:pt x="15" y="23"/>
                    </a:lnTo>
                    <a:lnTo>
                      <a:pt x="22" y="9"/>
                    </a:lnTo>
                    <a:lnTo>
                      <a:pt x="20" y="0"/>
                    </a:lnTo>
                    <a:lnTo>
                      <a:pt x="14" y="2"/>
                    </a:lnTo>
                    <a:lnTo>
                      <a:pt x="8" y="16"/>
                    </a:lnTo>
                    <a:lnTo>
                      <a:pt x="3" y="33"/>
                    </a:lnTo>
                    <a:lnTo>
                      <a:pt x="0"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62" name="Freeform 151">
                <a:extLst>
                  <a:ext uri="{FF2B5EF4-FFF2-40B4-BE49-F238E27FC236}">
                    <a16:creationId xmlns:a16="http://schemas.microsoft.com/office/drawing/2014/main" xmlns="" id="{2A5F5E21-7AA7-40D9-BF72-2004C3A2EFCC}"/>
                  </a:ext>
                </a:extLst>
              </p:cNvPr>
              <p:cNvSpPr>
                <a:spLocks/>
              </p:cNvSpPr>
              <p:nvPr/>
            </p:nvSpPr>
            <p:spPr bwMode="auto">
              <a:xfrm>
                <a:off x="2826" y="303"/>
                <a:ext cx="6" cy="27"/>
              </a:xfrm>
              <a:custGeom>
                <a:avLst/>
                <a:gdLst>
                  <a:gd name="T0" fmla="*/ 1 w 12"/>
                  <a:gd name="T1" fmla="*/ 2 h 53"/>
                  <a:gd name="T2" fmla="*/ 1 w 12"/>
                  <a:gd name="T3" fmla="*/ 2 h 53"/>
                  <a:gd name="T4" fmla="*/ 1 w 12"/>
                  <a:gd name="T5" fmla="*/ 1 h 53"/>
                  <a:gd name="T6" fmla="*/ 1 w 12"/>
                  <a:gd name="T7" fmla="*/ 1 h 53"/>
                  <a:gd name="T8" fmla="*/ 1 w 12"/>
                  <a:gd name="T9" fmla="*/ 0 h 53"/>
                  <a:gd name="T10" fmla="*/ 0 w 12"/>
                  <a:gd name="T11" fmla="*/ 1 h 53"/>
                  <a:gd name="T12" fmla="*/ 1 w 12"/>
                  <a:gd name="T13" fmla="*/ 1 h 53"/>
                  <a:gd name="T14" fmla="*/ 1 w 12"/>
                  <a:gd name="T15" fmla="*/ 2 h 53"/>
                  <a:gd name="T16" fmla="*/ 1 w 12"/>
                  <a:gd name="T17" fmla="*/ 2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53">
                    <a:moveTo>
                      <a:pt x="12" y="53"/>
                    </a:moveTo>
                    <a:lnTo>
                      <a:pt x="12" y="43"/>
                    </a:lnTo>
                    <a:lnTo>
                      <a:pt x="12" y="26"/>
                    </a:lnTo>
                    <a:lnTo>
                      <a:pt x="10" y="8"/>
                    </a:lnTo>
                    <a:lnTo>
                      <a:pt x="4" y="0"/>
                    </a:lnTo>
                    <a:lnTo>
                      <a:pt x="0" y="7"/>
                    </a:lnTo>
                    <a:lnTo>
                      <a:pt x="3" y="23"/>
                    </a:lnTo>
                    <a:lnTo>
                      <a:pt x="8" y="41"/>
                    </a:lnTo>
                    <a:lnTo>
                      <a:pt x="12" y="5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63" name="Freeform 152">
                <a:extLst>
                  <a:ext uri="{FF2B5EF4-FFF2-40B4-BE49-F238E27FC236}">
                    <a16:creationId xmlns:a16="http://schemas.microsoft.com/office/drawing/2014/main" xmlns="" id="{74D3D84D-4565-4E27-902D-049C6A6F4A20}"/>
                  </a:ext>
                </a:extLst>
              </p:cNvPr>
              <p:cNvSpPr>
                <a:spLocks/>
              </p:cNvSpPr>
              <p:nvPr/>
            </p:nvSpPr>
            <p:spPr bwMode="auto">
              <a:xfrm>
                <a:off x="2837" y="319"/>
                <a:ext cx="21" cy="24"/>
              </a:xfrm>
              <a:custGeom>
                <a:avLst/>
                <a:gdLst>
                  <a:gd name="T0" fmla="*/ 0 w 41"/>
                  <a:gd name="T1" fmla="*/ 2 h 47"/>
                  <a:gd name="T2" fmla="*/ 1 w 41"/>
                  <a:gd name="T3" fmla="*/ 2 h 47"/>
                  <a:gd name="T4" fmla="*/ 1 w 41"/>
                  <a:gd name="T5" fmla="*/ 2 h 47"/>
                  <a:gd name="T6" fmla="*/ 1 w 41"/>
                  <a:gd name="T7" fmla="*/ 1 h 47"/>
                  <a:gd name="T8" fmla="*/ 1 w 41"/>
                  <a:gd name="T9" fmla="*/ 1 h 47"/>
                  <a:gd name="T10" fmla="*/ 1 w 41"/>
                  <a:gd name="T11" fmla="*/ 1 h 47"/>
                  <a:gd name="T12" fmla="*/ 2 w 41"/>
                  <a:gd name="T13" fmla="*/ 1 h 47"/>
                  <a:gd name="T14" fmla="*/ 2 w 41"/>
                  <a:gd name="T15" fmla="*/ 0 h 47"/>
                  <a:gd name="T16" fmla="*/ 2 w 41"/>
                  <a:gd name="T17" fmla="*/ 1 h 47"/>
                  <a:gd name="T18" fmla="*/ 2 w 41"/>
                  <a:gd name="T19" fmla="*/ 1 h 47"/>
                  <a:gd name="T20" fmla="*/ 2 w 41"/>
                  <a:gd name="T21" fmla="*/ 1 h 47"/>
                  <a:gd name="T22" fmla="*/ 1 w 41"/>
                  <a:gd name="T23" fmla="*/ 1 h 47"/>
                  <a:gd name="T24" fmla="*/ 1 w 41"/>
                  <a:gd name="T25" fmla="*/ 1 h 47"/>
                  <a:gd name="T26" fmla="*/ 1 w 41"/>
                  <a:gd name="T27" fmla="*/ 1 h 47"/>
                  <a:gd name="T28" fmla="*/ 1 w 41"/>
                  <a:gd name="T29" fmla="*/ 2 h 47"/>
                  <a:gd name="T30" fmla="*/ 1 w 41"/>
                  <a:gd name="T31" fmla="*/ 2 h 47"/>
                  <a:gd name="T32" fmla="*/ 0 w 41"/>
                  <a:gd name="T33" fmla="*/ 2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47">
                    <a:moveTo>
                      <a:pt x="0" y="47"/>
                    </a:moveTo>
                    <a:lnTo>
                      <a:pt x="3" y="41"/>
                    </a:lnTo>
                    <a:lnTo>
                      <a:pt x="9" y="33"/>
                    </a:lnTo>
                    <a:lnTo>
                      <a:pt x="15" y="24"/>
                    </a:lnTo>
                    <a:lnTo>
                      <a:pt x="20" y="16"/>
                    </a:lnTo>
                    <a:lnTo>
                      <a:pt x="27" y="8"/>
                    </a:lnTo>
                    <a:lnTo>
                      <a:pt x="33" y="3"/>
                    </a:lnTo>
                    <a:lnTo>
                      <a:pt x="38" y="0"/>
                    </a:lnTo>
                    <a:lnTo>
                      <a:pt x="41" y="1"/>
                    </a:lnTo>
                    <a:lnTo>
                      <a:pt x="41" y="4"/>
                    </a:lnTo>
                    <a:lnTo>
                      <a:pt x="38" y="10"/>
                    </a:lnTo>
                    <a:lnTo>
                      <a:pt x="32" y="17"/>
                    </a:lnTo>
                    <a:lnTo>
                      <a:pt x="25" y="24"/>
                    </a:lnTo>
                    <a:lnTo>
                      <a:pt x="17" y="32"/>
                    </a:lnTo>
                    <a:lnTo>
                      <a:pt x="10" y="38"/>
                    </a:lnTo>
                    <a:lnTo>
                      <a:pt x="3" y="43"/>
                    </a:lnTo>
                    <a:lnTo>
                      <a:pt x="0" y="4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64" name="Freeform 153">
                <a:extLst>
                  <a:ext uri="{FF2B5EF4-FFF2-40B4-BE49-F238E27FC236}">
                    <a16:creationId xmlns:a16="http://schemas.microsoft.com/office/drawing/2014/main" xmlns="" id="{402204A8-26C8-4526-8E6E-0CB78D6D5C81}"/>
                  </a:ext>
                </a:extLst>
              </p:cNvPr>
              <p:cNvSpPr>
                <a:spLocks/>
              </p:cNvSpPr>
              <p:nvPr/>
            </p:nvSpPr>
            <p:spPr bwMode="auto">
              <a:xfrm>
                <a:off x="2818" y="465"/>
                <a:ext cx="34" cy="7"/>
              </a:xfrm>
              <a:custGeom>
                <a:avLst/>
                <a:gdLst>
                  <a:gd name="T0" fmla="*/ 0 w 68"/>
                  <a:gd name="T1" fmla="*/ 0 h 15"/>
                  <a:gd name="T2" fmla="*/ 1 w 68"/>
                  <a:gd name="T3" fmla="*/ 0 h 15"/>
                  <a:gd name="T4" fmla="*/ 1 w 68"/>
                  <a:gd name="T5" fmla="*/ 0 h 15"/>
                  <a:gd name="T6" fmla="*/ 1 w 68"/>
                  <a:gd name="T7" fmla="*/ 0 h 15"/>
                  <a:gd name="T8" fmla="*/ 2 w 68"/>
                  <a:gd name="T9" fmla="*/ 0 h 15"/>
                  <a:gd name="T10" fmla="*/ 2 w 68"/>
                  <a:gd name="T11" fmla="*/ 0 h 15"/>
                  <a:gd name="T12" fmla="*/ 2 w 68"/>
                  <a:gd name="T13" fmla="*/ 0 h 15"/>
                  <a:gd name="T14" fmla="*/ 3 w 68"/>
                  <a:gd name="T15" fmla="*/ 0 h 15"/>
                  <a:gd name="T16" fmla="*/ 3 w 68"/>
                  <a:gd name="T17" fmla="*/ 0 h 15"/>
                  <a:gd name="T18" fmla="*/ 3 w 68"/>
                  <a:gd name="T19" fmla="*/ 0 h 15"/>
                  <a:gd name="T20" fmla="*/ 2 w 68"/>
                  <a:gd name="T21" fmla="*/ 0 h 15"/>
                  <a:gd name="T22" fmla="*/ 2 w 68"/>
                  <a:gd name="T23" fmla="*/ 0 h 15"/>
                  <a:gd name="T24" fmla="*/ 2 w 68"/>
                  <a:gd name="T25" fmla="*/ 0 h 15"/>
                  <a:gd name="T26" fmla="*/ 1 w 68"/>
                  <a:gd name="T27" fmla="*/ 0 h 15"/>
                  <a:gd name="T28" fmla="*/ 1 w 68"/>
                  <a:gd name="T29" fmla="*/ 0 h 15"/>
                  <a:gd name="T30" fmla="*/ 1 w 68"/>
                  <a:gd name="T31" fmla="*/ 0 h 15"/>
                  <a:gd name="T32" fmla="*/ 0 w 68"/>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15">
                    <a:moveTo>
                      <a:pt x="0" y="2"/>
                    </a:moveTo>
                    <a:lnTo>
                      <a:pt x="8" y="1"/>
                    </a:lnTo>
                    <a:lnTo>
                      <a:pt x="17" y="1"/>
                    </a:lnTo>
                    <a:lnTo>
                      <a:pt x="28" y="0"/>
                    </a:lnTo>
                    <a:lnTo>
                      <a:pt x="40" y="0"/>
                    </a:lnTo>
                    <a:lnTo>
                      <a:pt x="50" y="1"/>
                    </a:lnTo>
                    <a:lnTo>
                      <a:pt x="58" y="3"/>
                    </a:lnTo>
                    <a:lnTo>
                      <a:pt x="65" y="6"/>
                    </a:lnTo>
                    <a:lnTo>
                      <a:pt x="68" y="10"/>
                    </a:lnTo>
                    <a:lnTo>
                      <a:pt x="65" y="14"/>
                    </a:lnTo>
                    <a:lnTo>
                      <a:pt x="60" y="15"/>
                    </a:lnTo>
                    <a:lnTo>
                      <a:pt x="51" y="14"/>
                    </a:lnTo>
                    <a:lnTo>
                      <a:pt x="41" y="12"/>
                    </a:lnTo>
                    <a:lnTo>
                      <a:pt x="30" y="8"/>
                    </a:lnTo>
                    <a:lnTo>
                      <a:pt x="18" y="6"/>
                    </a:lnTo>
                    <a:lnTo>
                      <a:pt x="8" y="3"/>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65" name="Freeform 154">
                <a:extLst>
                  <a:ext uri="{FF2B5EF4-FFF2-40B4-BE49-F238E27FC236}">
                    <a16:creationId xmlns:a16="http://schemas.microsoft.com/office/drawing/2014/main" xmlns="" id="{D36D7E62-76E1-46B8-A290-13440652A60C}"/>
                  </a:ext>
                </a:extLst>
              </p:cNvPr>
              <p:cNvSpPr>
                <a:spLocks/>
              </p:cNvSpPr>
              <p:nvPr/>
            </p:nvSpPr>
            <p:spPr bwMode="auto">
              <a:xfrm>
                <a:off x="2814" y="473"/>
                <a:ext cx="32" cy="12"/>
              </a:xfrm>
              <a:custGeom>
                <a:avLst/>
                <a:gdLst>
                  <a:gd name="T0" fmla="*/ 0 w 65"/>
                  <a:gd name="T1" fmla="*/ 0 h 25"/>
                  <a:gd name="T2" fmla="*/ 0 w 65"/>
                  <a:gd name="T3" fmla="*/ 0 h 25"/>
                  <a:gd name="T4" fmla="*/ 0 w 65"/>
                  <a:gd name="T5" fmla="*/ 0 h 25"/>
                  <a:gd name="T6" fmla="*/ 0 w 65"/>
                  <a:gd name="T7" fmla="*/ 0 h 25"/>
                  <a:gd name="T8" fmla="*/ 1 w 65"/>
                  <a:gd name="T9" fmla="*/ 0 h 25"/>
                  <a:gd name="T10" fmla="*/ 1 w 65"/>
                  <a:gd name="T11" fmla="*/ 0 h 25"/>
                  <a:gd name="T12" fmla="*/ 1 w 65"/>
                  <a:gd name="T13" fmla="*/ 0 h 25"/>
                  <a:gd name="T14" fmla="*/ 1 w 65"/>
                  <a:gd name="T15" fmla="*/ 0 h 25"/>
                  <a:gd name="T16" fmla="*/ 2 w 65"/>
                  <a:gd name="T17" fmla="*/ 0 h 25"/>
                  <a:gd name="T18" fmla="*/ 1 w 65"/>
                  <a:gd name="T19" fmla="*/ 0 h 25"/>
                  <a:gd name="T20" fmla="*/ 1 w 65"/>
                  <a:gd name="T21" fmla="*/ 0 h 25"/>
                  <a:gd name="T22" fmla="*/ 1 w 65"/>
                  <a:gd name="T23" fmla="*/ 0 h 25"/>
                  <a:gd name="T24" fmla="*/ 1 w 65"/>
                  <a:gd name="T25" fmla="*/ 0 h 25"/>
                  <a:gd name="T26" fmla="*/ 0 w 65"/>
                  <a:gd name="T27" fmla="*/ 0 h 25"/>
                  <a:gd name="T28" fmla="*/ 0 w 65"/>
                  <a:gd name="T29" fmla="*/ 0 h 25"/>
                  <a:gd name="T30" fmla="*/ 0 w 65"/>
                  <a:gd name="T31" fmla="*/ 0 h 25"/>
                  <a:gd name="T32" fmla="*/ 0 w 65"/>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25">
                    <a:moveTo>
                      <a:pt x="0" y="0"/>
                    </a:moveTo>
                    <a:lnTo>
                      <a:pt x="7" y="0"/>
                    </a:lnTo>
                    <a:lnTo>
                      <a:pt x="15" y="1"/>
                    </a:lnTo>
                    <a:lnTo>
                      <a:pt x="26" y="4"/>
                    </a:lnTo>
                    <a:lnTo>
                      <a:pt x="37" y="6"/>
                    </a:lnTo>
                    <a:lnTo>
                      <a:pt x="48" y="8"/>
                    </a:lnTo>
                    <a:lnTo>
                      <a:pt x="56" y="13"/>
                    </a:lnTo>
                    <a:lnTo>
                      <a:pt x="63" y="16"/>
                    </a:lnTo>
                    <a:lnTo>
                      <a:pt x="65" y="21"/>
                    </a:lnTo>
                    <a:lnTo>
                      <a:pt x="63" y="25"/>
                    </a:lnTo>
                    <a:lnTo>
                      <a:pt x="57" y="25"/>
                    </a:lnTo>
                    <a:lnTo>
                      <a:pt x="48" y="22"/>
                    </a:lnTo>
                    <a:lnTo>
                      <a:pt x="36" y="18"/>
                    </a:lnTo>
                    <a:lnTo>
                      <a:pt x="25" y="13"/>
                    </a:lnTo>
                    <a:lnTo>
                      <a:pt x="14" y="7"/>
                    </a:lnTo>
                    <a:lnTo>
                      <a:pt x="5"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66" name="Freeform 155">
                <a:extLst>
                  <a:ext uri="{FF2B5EF4-FFF2-40B4-BE49-F238E27FC236}">
                    <a16:creationId xmlns:a16="http://schemas.microsoft.com/office/drawing/2014/main" xmlns="" id="{655CCD00-0637-4954-9AEC-FAFAF311E4C3}"/>
                  </a:ext>
                </a:extLst>
              </p:cNvPr>
              <p:cNvSpPr>
                <a:spLocks/>
              </p:cNvSpPr>
              <p:nvPr/>
            </p:nvSpPr>
            <p:spPr bwMode="auto">
              <a:xfrm>
                <a:off x="2830" y="448"/>
                <a:ext cx="32" cy="7"/>
              </a:xfrm>
              <a:custGeom>
                <a:avLst/>
                <a:gdLst>
                  <a:gd name="T0" fmla="*/ 0 w 63"/>
                  <a:gd name="T1" fmla="*/ 0 h 15"/>
                  <a:gd name="T2" fmla="*/ 1 w 63"/>
                  <a:gd name="T3" fmla="*/ 0 h 15"/>
                  <a:gd name="T4" fmla="*/ 1 w 63"/>
                  <a:gd name="T5" fmla="*/ 0 h 15"/>
                  <a:gd name="T6" fmla="*/ 1 w 63"/>
                  <a:gd name="T7" fmla="*/ 0 h 15"/>
                  <a:gd name="T8" fmla="*/ 1 w 63"/>
                  <a:gd name="T9" fmla="*/ 0 h 15"/>
                  <a:gd name="T10" fmla="*/ 2 w 63"/>
                  <a:gd name="T11" fmla="*/ 0 h 15"/>
                  <a:gd name="T12" fmla="*/ 2 w 63"/>
                  <a:gd name="T13" fmla="*/ 0 h 15"/>
                  <a:gd name="T14" fmla="*/ 2 w 63"/>
                  <a:gd name="T15" fmla="*/ 0 h 15"/>
                  <a:gd name="T16" fmla="*/ 2 w 63"/>
                  <a:gd name="T17" fmla="*/ 0 h 15"/>
                  <a:gd name="T18" fmla="*/ 2 w 63"/>
                  <a:gd name="T19" fmla="*/ 0 h 15"/>
                  <a:gd name="T20" fmla="*/ 2 w 63"/>
                  <a:gd name="T21" fmla="*/ 0 h 15"/>
                  <a:gd name="T22" fmla="*/ 2 w 63"/>
                  <a:gd name="T23" fmla="*/ 0 h 15"/>
                  <a:gd name="T24" fmla="*/ 2 w 63"/>
                  <a:gd name="T25" fmla="*/ 0 h 15"/>
                  <a:gd name="T26" fmla="*/ 1 w 63"/>
                  <a:gd name="T27" fmla="*/ 0 h 15"/>
                  <a:gd name="T28" fmla="*/ 1 w 63"/>
                  <a:gd name="T29" fmla="*/ 0 h 15"/>
                  <a:gd name="T30" fmla="*/ 1 w 63"/>
                  <a:gd name="T31" fmla="*/ 0 h 15"/>
                  <a:gd name="T32" fmla="*/ 0 w 63"/>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5">
                    <a:moveTo>
                      <a:pt x="0" y="7"/>
                    </a:moveTo>
                    <a:lnTo>
                      <a:pt x="2" y="4"/>
                    </a:lnTo>
                    <a:lnTo>
                      <a:pt x="9" y="2"/>
                    </a:lnTo>
                    <a:lnTo>
                      <a:pt x="18" y="1"/>
                    </a:lnTo>
                    <a:lnTo>
                      <a:pt x="30" y="0"/>
                    </a:lnTo>
                    <a:lnTo>
                      <a:pt x="40" y="1"/>
                    </a:lnTo>
                    <a:lnTo>
                      <a:pt x="50" y="2"/>
                    </a:lnTo>
                    <a:lnTo>
                      <a:pt x="58" y="4"/>
                    </a:lnTo>
                    <a:lnTo>
                      <a:pt x="63" y="9"/>
                    </a:lnTo>
                    <a:lnTo>
                      <a:pt x="63" y="12"/>
                    </a:lnTo>
                    <a:lnTo>
                      <a:pt x="58" y="15"/>
                    </a:lnTo>
                    <a:lnTo>
                      <a:pt x="50" y="13"/>
                    </a:lnTo>
                    <a:lnTo>
                      <a:pt x="40" y="12"/>
                    </a:lnTo>
                    <a:lnTo>
                      <a:pt x="30" y="10"/>
                    </a:lnTo>
                    <a:lnTo>
                      <a:pt x="18" y="9"/>
                    </a:lnTo>
                    <a:lnTo>
                      <a:pt x="8" y="7"/>
                    </a:lnTo>
                    <a:lnTo>
                      <a:pt x="0" y="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67" name="Freeform 156">
                <a:extLst>
                  <a:ext uri="{FF2B5EF4-FFF2-40B4-BE49-F238E27FC236}">
                    <a16:creationId xmlns:a16="http://schemas.microsoft.com/office/drawing/2014/main" xmlns="" id="{43A3CBCF-81E5-4FA2-B7E8-63B3315E3E07}"/>
                  </a:ext>
                </a:extLst>
              </p:cNvPr>
              <p:cNvSpPr>
                <a:spLocks/>
              </p:cNvSpPr>
              <p:nvPr/>
            </p:nvSpPr>
            <p:spPr bwMode="auto">
              <a:xfrm>
                <a:off x="2834" y="429"/>
                <a:ext cx="37" cy="10"/>
              </a:xfrm>
              <a:custGeom>
                <a:avLst/>
                <a:gdLst>
                  <a:gd name="T0" fmla="*/ 0 w 75"/>
                  <a:gd name="T1" fmla="*/ 1 h 20"/>
                  <a:gd name="T2" fmla="*/ 0 w 75"/>
                  <a:gd name="T3" fmla="*/ 1 h 20"/>
                  <a:gd name="T4" fmla="*/ 0 w 75"/>
                  <a:gd name="T5" fmla="*/ 1 h 20"/>
                  <a:gd name="T6" fmla="*/ 0 w 75"/>
                  <a:gd name="T7" fmla="*/ 1 h 20"/>
                  <a:gd name="T8" fmla="*/ 1 w 75"/>
                  <a:gd name="T9" fmla="*/ 1 h 20"/>
                  <a:gd name="T10" fmla="*/ 1 w 75"/>
                  <a:gd name="T11" fmla="*/ 1 h 20"/>
                  <a:gd name="T12" fmla="*/ 2 w 75"/>
                  <a:gd name="T13" fmla="*/ 0 h 20"/>
                  <a:gd name="T14" fmla="*/ 2 w 75"/>
                  <a:gd name="T15" fmla="*/ 1 h 20"/>
                  <a:gd name="T16" fmla="*/ 2 w 75"/>
                  <a:gd name="T17" fmla="*/ 1 h 20"/>
                  <a:gd name="T18" fmla="*/ 2 w 75"/>
                  <a:gd name="T19" fmla="*/ 1 h 20"/>
                  <a:gd name="T20" fmla="*/ 2 w 75"/>
                  <a:gd name="T21" fmla="*/ 1 h 20"/>
                  <a:gd name="T22" fmla="*/ 1 w 75"/>
                  <a:gd name="T23" fmla="*/ 1 h 20"/>
                  <a:gd name="T24" fmla="*/ 1 w 75"/>
                  <a:gd name="T25" fmla="*/ 1 h 20"/>
                  <a:gd name="T26" fmla="*/ 0 w 75"/>
                  <a:gd name="T27" fmla="*/ 1 h 20"/>
                  <a:gd name="T28" fmla="*/ 0 w 75"/>
                  <a:gd name="T29" fmla="*/ 1 h 20"/>
                  <a:gd name="T30" fmla="*/ 0 w 75"/>
                  <a:gd name="T31" fmla="*/ 1 h 20"/>
                  <a:gd name="T32" fmla="*/ 0 w 75"/>
                  <a:gd name="T33" fmla="*/ 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5" h="20">
                    <a:moveTo>
                      <a:pt x="0" y="20"/>
                    </a:moveTo>
                    <a:lnTo>
                      <a:pt x="8" y="16"/>
                    </a:lnTo>
                    <a:lnTo>
                      <a:pt x="18" y="11"/>
                    </a:lnTo>
                    <a:lnTo>
                      <a:pt x="30" y="6"/>
                    </a:lnTo>
                    <a:lnTo>
                      <a:pt x="42" y="3"/>
                    </a:lnTo>
                    <a:lnTo>
                      <a:pt x="54" y="1"/>
                    </a:lnTo>
                    <a:lnTo>
                      <a:pt x="64" y="0"/>
                    </a:lnTo>
                    <a:lnTo>
                      <a:pt x="71" y="1"/>
                    </a:lnTo>
                    <a:lnTo>
                      <a:pt x="75" y="5"/>
                    </a:lnTo>
                    <a:lnTo>
                      <a:pt x="72" y="10"/>
                    </a:lnTo>
                    <a:lnTo>
                      <a:pt x="67" y="13"/>
                    </a:lnTo>
                    <a:lnTo>
                      <a:pt x="56" y="16"/>
                    </a:lnTo>
                    <a:lnTo>
                      <a:pt x="43" y="16"/>
                    </a:lnTo>
                    <a:lnTo>
                      <a:pt x="31" y="17"/>
                    </a:lnTo>
                    <a:lnTo>
                      <a:pt x="18" y="18"/>
                    </a:lnTo>
                    <a:lnTo>
                      <a:pt x="8" y="19"/>
                    </a:lnTo>
                    <a:lnTo>
                      <a:pt x="0" y="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68" name="Freeform 157">
                <a:extLst>
                  <a:ext uri="{FF2B5EF4-FFF2-40B4-BE49-F238E27FC236}">
                    <a16:creationId xmlns:a16="http://schemas.microsoft.com/office/drawing/2014/main" xmlns="" id="{DC23B71A-6C51-481E-98BE-40A505BEA602}"/>
                  </a:ext>
                </a:extLst>
              </p:cNvPr>
              <p:cNvSpPr>
                <a:spLocks/>
              </p:cNvSpPr>
              <p:nvPr/>
            </p:nvSpPr>
            <p:spPr bwMode="auto">
              <a:xfrm>
                <a:off x="2840" y="410"/>
                <a:ext cx="41" cy="12"/>
              </a:xfrm>
              <a:custGeom>
                <a:avLst/>
                <a:gdLst>
                  <a:gd name="T0" fmla="*/ 0 w 82"/>
                  <a:gd name="T1" fmla="*/ 1 h 24"/>
                  <a:gd name="T2" fmla="*/ 1 w 82"/>
                  <a:gd name="T3" fmla="*/ 1 h 24"/>
                  <a:gd name="T4" fmla="*/ 1 w 82"/>
                  <a:gd name="T5" fmla="*/ 1 h 24"/>
                  <a:gd name="T6" fmla="*/ 2 w 82"/>
                  <a:gd name="T7" fmla="*/ 1 h 24"/>
                  <a:gd name="T8" fmla="*/ 2 w 82"/>
                  <a:gd name="T9" fmla="*/ 1 h 24"/>
                  <a:gd name="T10" fmla="*/ 2 w 82"/>
                  <a:gd name="T11" fmla="*/ 1 h 24"/>
                  <a:gd name="T12" fmla="*/ 3 w 82"/>
                  <a:gd name="T13" fmla="*/ 0 h 24"/>
                  <a:gd name="T14" fmla="*/ 3 w 82"/>
                  <a:gd name="T15" fmla="*/ 1 h 24"/>
                  <a:gd name="T16" fmla="*/ 3 w 82"/>
                  <a:gd name="T17" fmla="*/ 1 h 24"/>
                  <a:gd name="T18" fmla="*/ 3 w 82"/>
                  <a:gd name="T19" fmla="*/ 1 h 24"/>
                  <a:gd name="T20" fmla="*/ 3 w 82"/>
                  <a:gd name="T21" fmla="*/ 1 h 24"/>
                  <a:gd name="T22" fmla="*/ 2 w 82"/>
                  <a:gd name="T23" fmla="*/ 1 h 24"/>
                  <a:gd name="T24" fmla="*/ 2 w 82"/>
                  <a:gd name="T25" fmla="*/ 1 h 24"/>
                  <a:gd name="T26" fmla="*/ 1 w 82"/>
                  <a:gd name="T27" fmla="*/ 1 h 24"/>
                  <a:gd name="T28" fmla="*/ 1 w 82"/>
                  <a:gd name="T29" fmla="*/ 1 h 24"/>
                  <a:gd name="T30" fmla="*/ 1 w 82"/>
                  <a:gd name="T31" fmla="*/ 1 h 24"/>
                  <a:gd name="T32" fmla="*/ 0 w 82"/>
                  <a:gd name="T33" fmla="*/ 1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2" h="24">
                    <a:moveTo>
                      <a:pt x="0" y="24"/>
                    </a:moveTo>
                    <a:lnTo>
                      <a:pt x="8" y="20"/>
                    </a:lnTo>
                    <a:lnTo>
                      <a:pt x="20" y="16"/>
                    </a:lnTo>
                    <a:lnTo>
                      <a:pt x="34" y="10"/>
                    </a:lnTo>
                    <a:lnTo>
                      <a:pt x="48" y="5"/>
                    </a:lnTo>
                    <a:lnTo>
                      <a:pt x="61" y="2"/>
                    </a:lnTo>
                    <a:lnTo>
                      <a:pt x="73" y="0"/>
                    </a:lnTo>
                    <a:lnTo>
                      <a:pt x="80" y="1"/>
                    </a:lnTo>
                    <a:lnTo>
                      <a:pt x="82" y="4"/>
                    </a:lnTo>
                    <a:lnTo>
                      <a:pt x="79" y="10"/>
                    </a:lnTo>
                    <a:lnTo>
                      <a:pt x="69" y="14"/>
                    </a:lnTo>
                    <a:lnTo>
                      <a:pt x="58" y="16"/>
                    </a:lnTo>
                    <a:lnTo>
                      <a:pt x="44" y="18"/>
                    </a:lnTo>
                    <a:lnTo>
                      <a:pt x="29" y="20"/>
                    </a:lnTo>
                    <a:lnTo>
                      <a:pt x="17" y="22"/>
                    </a:lnTo>
                    <a:lnTo>
                      <a:pt x="6" y="23"/>
                    </a:lnTo>
                    <a:lnTo>
                      <a:pt x="0" y="2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69" name="Freeform 158">
                <a:extLst>
                  <a:ext uri="{FF2B5EF4-FFF2-40B4-BE49-F238E27FC236}">
                    <a16:creationId xmlns:a16="http://schemas.microsoft.com/office/drawing/2014/main" xmlns="" id="{E9EC4656-3F4D-4916-8C7F-E2742D6C688D}"/>
                  </a:ext>
                </a:extLst>
              </p:cNvPr>
              <p:cNvSpPr>
                <a:spLocks/>
              </p:cNvSpPr>
              <p:nvPr/>
            </p:nvSpPr>
            <p:spPr bwMode="auto">
              <a:xfrm>
                <a:off x="2841" y="371"/>
                <a:ext cx="44" cy="20"/>
              </a:xfrm>
              <a:custGeom>
                <a:avLst/>
                <a:gdLst>
                  <a:gd name="T0" fmla="*/ 0 w 86"/>
                  <a:gd name="T1" fmla="*/ 1 h 42"/>
                  <a:gd name="T2" fmla="*/ 1 w 86"/>
                  <a:gd name="T3" fmla="*/ 1 h 42"/>
                  <a:gd name="T4" fmla="*/ 1 w 86"/>
                  <a:gd name="T5" fmla="*/ 0 h 42"/>
                  <a:gd name="T6" fmla="*/ 1 w 86"/>
                  <a:gd name="T7" fmla="*/ 0 h 42"/>
                  <a:gd name="T8" fmla="*/ 2 w 86"/>
                  <a:gd name="T9" fmla="*/ 0 h 42"/>
                  <a:gd name="T10" fmla="*/ 2 w 86"/>
                  <a:gd name="T11" fmla="*/ 0 h 42"/>
                  <a:gd name="T12" fmla="*/ 3 w 86"/>
                  <a:gd name="T13" fmla="*/ 0 h 42"/>
                  <a:gd name="T14" fmla="*/ 3 w 86"/>
                  <a:gd name="T15" fmla="*/ 0 h 42"/>
                  <a:gd name="T16" fmla="*/ 3 w 86"/>
                  <a:gd name="T17" fmla="*/ 0 h 42"/>
                  <a:gd name="T18" fmla="*/ 3 w 86"/>
                  <a:gd name="T19" fmla="*/ 0 h 42"/>
                  <a:gd name="T20" fmla="*/ 3 w 86"/>
                  <a:gd name="T21" fmla="*/ 0 h 42"/>
                  <a:gd name="T22" fmla="*/ 2 w 86"/>
                  <a:gd name="T23" fmla="*/ 0 h 42"/>
                  <a:gd name="T24" fmla="*/ 2 w 86"/>
                  <a:gd name="T25" fmla="*/ 0 h 42"/>
                  <a:gd name="T26" fmla="*/ 1 w 86"/>
                  <a:gd name="T27" fmla="*/ 0 h 42"/>
                  <a:gd name="T28" fmla="*/ 1 w 86"/>
                  <a:gd name="T29" fmla="*/ 0 h 42"/>
                  <a:gd name="T30" fmla="*/ 1 w 86"/>
                  <a:gd name="T31" fmla="*/ 1 h 42"/>
                  <a:gd name="T32" fmla="*/ 0 w 86"/>
                  <a:gd name="T33" fmla="*/ 1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6" h="42">
                    <a:moveTo>
                      <a:pt x="0" y="42"/>
                    </a:moveTo>
                    <a:lnTo>
                      <a:pt x="8" y="35"/>
                    </a:lnTo>
                    <a:lnTo>
                      <a:pt x="19" y="27"/>
                    </a:lnTo>
                    <a:lnTo>
                      <a:pt x="32" y="19"/>
                    </a:lnTo>
                    <a:lnTo>
                      <a:pt x="47" y="11"/>
                    </a:lnTo>
                    <a:lnTo>
                      <a:pt x="61" y="5"/>
                    </a:lnTo>
                    <a:lnTo>
                      <a:pt x="72" y="1"/>
                    </a:lnTo>
                    <a:lnTo>
                      <a:pt x="81" y="0"/>
                    </a:lnTo>
                    <a:lnTo>
                      <a:pt x="86" y="3"/>
                    </a:lnTo>
                    <a:lnTo>
                      <a:pt x="85" y="7"/>
                    </a:lnTo>
                    <a:lnTo>
                      <a:pt x="76" y="12"/>
                    </a:lnTo>
                    <a:lnTo>
                      <a:pt x="63" y="17"/>
                    </a:lnTo>
                    <a:lnTo>
                      <a:pt x="48" y="22"/>
                    </a:lnTo>
                    <a:lnTo>
                      <a:pt x="32" y="27"/>
                    </a:lnTo>
                    <a:lnTo>
                      <a:pt x="17" y="32"/>
                    </a:lnTo>
                    <a:lnTo>
                      <a:pt x="5" y="37"/>
                    </a:lnTo>
                    <a:lnTo>
                      <a:pt x="0" y="4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70" name="Freeform 159">
                <a:extLst>
                  <a:ext uri="{FF2B5EF4-FFF2-40B4-BE49-F238E27FC236}">
                    <a16:creationId xmlns:a16="http://schemas.microsoft.com/office/drawing/2014/main" xmlns="" id="{0D73338C-6089-41EA-BE72-88414386071C}"/>
                  </a:ext>
                </a:extLst>
              </p:cNvPr>
              <p:cNvSpPr>
                <a:spLocks/>
              </p:cNvSpPr>
              <p:nvPr/>
            </p:nvSpPr>
            <p:spPr bwMode="auto">
              <a:xfrm>
                <a:off x="2838" y="333"/>
                <a:ext cx="40" cy="24"/>
              </a:xfrm>
              <a:custGeom>
                <a:avLst/>
                <a:gdLst>
                  <a:gd name="T0" fmla="*/ 0 w 80"/>
                  <a:gd name="T1" fmla="*/ 1 h 50"/>
                  <a:gd name="T2" fmla="*/ 1 w 80"/>
                  <a:gd name="T3" fmla="*/ 1 h 50"/>
                  <a:gd name="T4" fmla="*/ 1 w 80"/>
                  <a:gd name="T5" fmla="*/ 1 h 50"/>
                  <a:gd name="T6" fmla="*/ 1 w 80"/>
                  <a:gd name="T7" fmla="*/ 0 h 50"/>
                  <a:gd name="T8" fmla="*/ 2 w 80"/>
                  <a:gd name="T9" fmla="*/ 0 h 50"/>
                  <a:gd name="T10" fmla="*/ 2 w 80"/>
                  <a:gd name="T11" fmla="*/ 0 h 50"/>
                  <a:gd name="T12" fmla="*/ 3 w 80"/>
                  <a:gd name="T13" fmla="*/ 0 h 50"/>
                  <a:gd name="T14" fmla="*/ 3 w 80"/>
                  <a:gd name="T15" fmla="*/ 0 h 50"/>
                  <a:gd name="T16" fmla="*/ 3 w 80"/>
                  <a:gd name="T17" fmla="*/ 0 h 50"/>
                  <a:gd name="T18" fmla="*/ 3 w 80"/>
                  <a:gd name="T19" fmla="*/ 0 h 50"/>
                  <a:gd name="T20" fmla="*/ 3 w 80"/>
                  <a:gd name="T21" fmla="*/ 0 h 50"/>
                  <a:gd name="T22" fmla="*/ 2 w 80"/>
                  <a:gd name="T23" fmla="*/ 0 h 50"/>
                  <a:gd name="T24" fmla="*/ 2 w 80"/>
                  <a:gd name="T25" fmla="*/ 0 h 50"/>
                  <a:gd name="T26" fmla="*/ 1 w 80"/>
                  <a:gd name="T27" fmla="*/ 1 h 50"/>
                  <a:gd name="T28" fmla="*/ 1 w 80"/>
                  <a:gd name="T29" fmla="*/ 1 h 50"/>
                  <a:gd name="T30" fmla="*/ 1 w 80"/>
                  <a:gd name="T31" fmla="*/ 1 h 50"/>
                  <a:gd name="T32" fmla="*/ 0 w 80"/>
                  <a:gd name="T33" fmla="*/ 1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0" h="50">
                    <a:moveTo>
                      <a:pt x="0" y="50"/>
                    </a:moveTo>
                    <a:lnTo>
                      <a:pt x="7" y="43"/>
                    </a:lnTo>
                    <a:lnTo>
                      <a:pt x="17" y="35"/>
                    </a:lnTo>
                    <a:lnTo>
                      <a:pt x="30" y="26"/>
                    </a:lnTo>
                    <a:lnTo>
                      <a:pt x="42" y="15"/>
                    </a:lnTo>
                    <a:lnTo>
                      <a:pt x="56" y="8"/>
                    </a:lnTo>
                    <a:lnTo>
                      <a:pt x="68" y="2"/>
                    </a:lnTo>
                    <a:lnTo>
                      <a:pt x="76" y="0"/>
                    </a:lnTo>
                    <a:lnTo>
                      <a:pt x="80" y="2"/>
                    </a:lnTo>
                    <a:lnTo>
                      <a:pt x="79" y="8"/>
                    </a:lnTo>
                    <a:lnTo>
                      <a:pt x="71" y="14"/>
                    </a:lnTo>
                    <a:lnTo>
                      <a:pt x="60" y="21"/>
                    </a:lnTo>
                    <a:lnTo>
                      <a:pt x="46" y="28"/>
                    </a:lnTo>
                    <a:lnTo>
                      <a:pt x="30" y="35"/>
                    </a:lnTo>
                    <a:lnTo>
                      <a:pt x="16" y="40"/>
                    </a:lnTo>
                    <a:lnTo>
                      <a:pt x="6" y="45"/>
                    </a:lnTo>
                    <a:lnTo>
                      <a:pt x="0" y="5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71" name="Freeform 160">
                <a:extLst>
                  <a:ext uri="{FF2B5EF4-FFF2-40B4-BE49-F238E27FC236}">
                    <a16:creationId xmlns:a16="http://schemas.microsoft.com/office/drawing/2014/main" xmlns="" id="{C593BCE8-04F0-4DFD-8C48-365CA449F1D0}"/>
                  </a:ext>
                </a:extLst>
              </p:cNvPr>
              <p:cNvSpPr>
                <a:spLocks/>
              </p:cNvSpPr>
              <p:nvPr/>
            </p:nvSpPr>
            <p:spPr bwMode="auto">
              <a:xfrm>
                <a:off x="2843" y="386"/>
                <a:ext cx="36" cy="21"/>
              </a:xfrm>
              <a:custGeom>
                <a:avLst/>
                <a:gdLst>
                  <a:gd name="T0" fmla="*/ 0 w 74"/>
                  <a:gd name="T1" fmla="*/ 1 h 43"/>
                  <a:gd name="T2" fmla="*/ 0 w 74"/>
                  <a:gd name="T3" fmla="*/ 1 h 43"/>
                  <a:gd name="T4" fmla="*/ 0 w 74"/>
                  <a:gd name="T5" fmla="*/ 0 h 43"/>
                  <a:gd name="T6" fmla="*/ 0 w 74"/>
                  <a:gd name="T7" fmla="*/ 0 h 43"/>
                  <a:gd name="T8" fmla="*/ 1 w 74"/>
                  <a:gd name="T9" fmla="*/ 0 h 43"/>
                  <a:gd name="T10" fmla="*/ 1 w 74"/>
                  <a:gd name="T11" fmla="*/ 0 h 43"/>
                  <a:gd name="T12" fmla="*/ 1 w 74"/>
                  <a:gd name="T13" fmla="*/ 0 h 43"/>
                  <a:gd name="T14" fmla="*/ 2 w 74"/>
                  <a:gd name="T15" fmla="*/ 0 h 43"/>
                  <a:gd name="T16" fmla="*/ 2 w 74"/>
                  <a:gd name="T17" fmla="*/ 0 h 43"/>
                  <a:gd name="T18" fmla="*/ 2 w 74"/>
                  <a:gd name="T19" fmla="*/ 0 h 43"/>
                  <a:gd name="T20" fmla="*/ 1 w 74"/>
                  <a:gd name="T21" fmla="*/ 0 h 43"/>
                  <a:gd name="T22" fmla="*/ 1 w 74"/>
                  <a:gd name="T23" fmla="*/ 0 h 43"/>
                  <a:gd name="T24" fmla="*/ 1 w 74"/>
                  <a:gd name="T25" fmla="*/ 0 h 43"/>
                  <a:gd name="T26" fmla="*/ 0 w 74"/>
                  <a:gd name="T27" fmla="*/ 0 h 43"/>
                  <a:gd name="T28" fmla="*/ 0 w 74"/>
                  <a:gd name="T29" fmla="*/ 1 h 43"/>
                  <a:gd name="T30" fmla="*/ 0 w 74"/>
                  <a:gd name="T31" fmla="*/ 1 h 43"/>
                  <a:gd name="T32" fmla="*/ 0 w 74"/>
                  <a:gd name="T33" fmla="*/ 1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4" h="43">
                    <a:moveTo>
                      <a:pt x="0" y="43"/>
                    </a:moveTo>
                    <a:lnTo>
                      <a:pt x="7" y="37"/>
                    </a:lnTo>
                    <a:lnTo>
                      <a:pt x="16" y="29"/>
                    </a:lnTo>
                    <a:lnTo>
                      <a:pt x="28" y="21"/>
                    </a:lnTo>
                    <a:lnTo>
                      <a:pt x="40" y="13"/>
                    </a:lnTo>
                    <a:lnTo>
                      <a:pt x="53" y="6"/>
                    </a:lnTo>
                    <a:lnTo>
                      <a:pt x="63" y="1"/>
                    </a:lnTo>
                    <a:lnTo>
                      <a:pt x="70" y="0"/>
                    </a:lnTo>
                    <a:lnTo>
                      <a:pt x="74" y="4"/>
                    </a:lnTo>
                    <a:lnTo>
                      <a:pt x="71" y="10"/>
                    </a:lnTo>
                    <a:lnTo>
                      <a:pt x="63" y="15"/>
                    </a:lnTo>
                    <a:lnTo>
                      <a:pt x="53" y="21"/>
                    </a:lnTo>
                    <a:lnTo>
                      <a:pt x="40" y="27"/>
                    </a:lnTo>
                    <a:lnTo>
                      <a:pt x="28" y="31"/>
                    </a:lnTo>
                    <a:lnTo>
                      <a:pt x="15" y="36"/>
                    </a:lnTo>
                    <a:lnTo>
                      <a:pt x="6" y="39"/>
                    </a:lnTo>
                    <a:lnTo>
                      <a:pt x="0" y="4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72" name="Freeform 161">
                <a:extLst>
                  <a:ext uri="{FF2B5EF4-FFF2-40B4-BE49-F238E27FC236}">
                    <a16:creationId xmlns:a16="http://schemas.microsoft.com/office/drawing/2014/main" xmlns="" id="{CC268F53-E6F3-4ADF-9F54-84E7576E771F}"/>
                  </a:ext>
                </a:extLst>
              </p:cNvPr>
              <p:cNvSpPr>
                <a:spLocks/>
              </p:cNvSpPr>
              <p:nvPr/>
            </p:nvSpPr>
            <p:spPr bwMode="auto">
              <a:xfrm>
                <a:off x="2793" y="371"/>
                <a:ext cx="52" cy="34"/>
              </a:xfrm>
              <a:custGeom>
                <a:avLst/>
                <a:gdLst>
                  <a:gd name="T0" fmla="*/ 0 w 104"/>
                  <a:gd name="T1" fmla="*/ 1 h 68"/>
                  <a:gd name="T2" fmla="*/ 1 w 104"/>
                  <a:gd name="T3" fmla="*/ 0 h 68"/>
                  <a:gd name="T4" fmla="*/ 1 w 104"/>
                  <a:gd name="T5" fmla="*/ 1 h 68"/>
                  <a:gd name="T6" fmla="*/ 2 w 104"/>
                  <a:gd name="T7" fmla="*/ 1 h 68"/>
                  <a:gd name="T8" fmla="*/ 2 w 104"/>
                  <a:gd name="T9" fmla="*/ 1 h 68"/>
                  <a:gd name="T10" fmla="*/ 3 w 104"/>
                  <a:gd name="T11" fmla="*/ 2 h 68"/>
                  <a:gd name="T12" fmla="*/ 3 w 104"/>
                  <a:gd name="T13" fmla="*/ 2 h 68"/>
                  <a:gd name="T14" fmla="*/ 4 w 104"/>
                  <a:gd name="T15" fmla="*/ 2 h 68"/>
                  <a:gd name="T16" fmla="*/ 4 w 104"/>
                  <a:gd name="T17" fmla="*/ 3 h 68"/>
                  <a:gd name="T18" fmla="*/ 3 w 104"/>
                  <a:gd name="T19" fmla="*/ 2 h 68"/>
                  <a:gd name="T20" fmla="*/ 3 w 104"/>
                  <a:gd name="T21" fmla="*/ 2 h 68"/>
                  <a:gd name="T22" fmla="*/ 2 w 104"/>
                  <a:gd name="T23" fmla="*/ 2 h 68"/>
                  <a:gd name="T24" fmla="*/ 2 w 104"/>
                  <a:gd name="T25" fmla="*/ 2 h 68"/>
                  <a:gd name="T26" fmla="*/ 1 w 104"/>
                  <a:gd name="T27" fmla="*/ 1 h 68"/>
                  <a:gd name="T28" fmla="*/ 1 w 104"/>
                  <a:gd name="T29" fmla="*/ 1 h 68"/>
                  <a:gd name="T30" fmla="*/ 1 w 104"/>
                  <a:gd name="T31" fmla="*/ 1 h 68"/>
                  <a:gd name="T32" fmla="*/ 0 w 104"/>
                  <a:gd name="T33" fmla="*/ 1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4" h="68">
                    <a:moveTo>
                      <a:pt x="0" y="2"/>
                    </a:moveTo>
                    <a:lnTo>
                      <a:pt x="6" y="0"/>
                    </a:lnTo>
                    <a:lnTo>
                      <a:pt x="17" y="4"/>
                    </a:lnTo>
                    <a:lnTo>
                      <a:pt x="33" y="11"/>
                    </a:lnTo>
                    <a:lnTo>
                      <a:pt x="51" y="21"/>
                    </a:lnTo>
                    <a:lnTo>
                      <a:pt x="69" y="33"/>
                    </a:lnTo>
                    <a:lnTo>
                      <a:pt x="84" y="45"/>
                    </a:lnTo>
                    <a:lnTo>
                      <a:pt x="97" y="57"/>
                    </a:lnTo>
                    <a:lnTo>
                      <a:pt x="104" y="68"/>
                    </a:lnTo>
                    <a:lnTo>
                      <a:pt x="96" y="64"/>
                    </a:lnTo>
                    <a:lnTo>
                      <a:pt x="82" y="57"/>
                    </a:lnTo>
                    <a:lnTo>
                      <a:pt x="64" y="46"/>
                    </a:lnTo>
                    <a:lnTo>
                      <a:pt x="46" y="35"/>
                    </a:lnTo>
                    <a:lnTo>
                      <a:pt x="29" y="25"/>
                    </a:lnTo>
                    <a:lnTo>
                      <a:pt x="13" y="14"/>
                    </a:lnTo>
                    <a:lnTo>
                      <a:pt x="3" y="6"/>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73" name="Freeform 162">
                <a:extLst>
                  <a:ext uri="{FF2B5EF4-FFF2-40B4-BE49-F238E27FC236}">
                    <a16:creationId xmlns:a16="http://schemas.microsoft.com/office/drawing/2014/main" xmlns="" id="{DB54CA23-7769-4944-B3B4-891D71EDF491}"/>
                  </a:ext>
                </a:extLst>
              </p:cNvPr>
              <p:cNvSpPr>
                <a:spLocks/>
              </p:cNvSpPr>
              <p:nvPr/>
            </p:nvSpPr>
            <p:spPr bwMode="auto">
              <a:xfrm>
                <a:off x="2803" y="349"/>
                <a:ext cx="41" cy="29"/>
              </a:xfrm>
              <a:custGeom>
                <a:avLst/>
                <a:gdLst>
                  <a:gd name="T0" fmla="*/ 0 w 81"/>
                  <a:gd name="T1" fmla="*/ 0 h 59"/>
                  <a:gd name="T2" fmla="*/ 1 w 81"/>
                  <a:gd name="T3" fmla="*/ 0 h 59"/>
                  <a:gd name="T4" fmla="*/ 1 w 81"/>
                  <a:gd name="T5" fmla="*/ 0 h 59"/>
                  <a:gd name="T6" fmla="*/ 1 w 81"/>
                  <a:gd name="T7" fmla="*/ 0 h 59"/>
                  <a:gd name="T8" fmla="*/ 2 w 81"/>
                  <a:gd name="T9" fmla="*/ 0 h 59"/>
                  <a:gd name="T10" fmla="*/ 2 w 81"/>
                  <a:gd name="T11" fmla="*/ 0 h 59"/>
                  <a:gd name="T12" fmla="*/ 2 w 81"/>
                  <a:gd name="T13" fmla="*/ 1 h 59"/>
                  <a:gd name="T14" fmla="*/ 3 w 81"/>
                  <a:gd name="T15" fmla="*/ 1 h 59"/>
                  <a:gd name="T16" fmla="*/ 3 w 81"/>
                  <a:gd name="T17" fmla="*/ 1 h 59"/>
                  <a:gd name="T18" fmla="*/ 3 w 81"/>
                  <a:gd name="T19" fmla="*/ 1 h 59"/>
                  <a:gd name="T20" fmla="*/ 2 w 81"/>
                  <a:gd name="T21" fmla="*/ 1 h 59"/>
                  <a:gd name="T22" fmla="*/ 2 w 81"/>
                  <a:gd name="T23" fmla="*/ 1 h 59"/>
                  <a:gd name="T24" fmla="*/ 1 w 81"/>
                  <a:gd name="T25" fmla="*/ 0 h 59"/>
                  <a:gd name="T26" fmla="*/ 1 w 81"/>
                  <a:gd name="T27" fmla="*/ 0 h 59"/>
                  <a:gd name="T28" fmla="*/ 1 w 81"/>
                  <a:gd name="T29" fmla="*/ 0 h 59"/>
                  <a:gd name="T30" fmla="*/ 1 w 81"/>
                  <a:gd name="T31" fmla="*/ 0 h 59"/>
                  <a:gd name="T32" fmla="*/ 0 w 81"/>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1" h="59">
                    <a:moveTo>
                      <a:pt x="0" y="0"/>
                    </a:moveTo>
                    <a:lnTo>
                      <a:pt x="3" y="0"/>
                    </a:lnTo>
                    <a:lnTo>
                      <a:pt x="11" y="3"/>
                    </a:lnTo>
                    <a:lnTo>
                      <a:pt x="23" y="7"/>
                    </a:lnTo>
                    <a:lnTo>
                      <a:pt x="36" y="15"/>
                    </a:lnTo>
                    <a:lnTo>
                      <a:pt x="50" y="25"/>
                    </a:lnTo>
                    <a:lnTo>
                      <a:pt x="64" y="35"/>
                    </a:lnTo>
                    <a:lnTo>
                      <a:pt x="74" y="47"/>
                    </a:lnTo>
                    <a:lnTo>
                      <a:pt x="81" y="59"/>
                    </a:lnTo>
                    <a:lnTo>
                      <a:pt x="72" y="52"/>
                    </a:lnTo>
                    <a:lnTo>
                      <a:pt x="61" y="44"/>
                    </a:lnTo>
                    <a:lnTo>
                      <a:pt x="47" y="35"/>
                    </a:lnTo>
                    <a:lnTo>
                      <a:pt x="32" y="26"/>
                    </a:lnTo>
                    <a:lnTo>
                      <a:pt x="19" y="18"/>
                    </a:lnTo>
                    <a:lnTo>
                      <a:pt x="9" y="10"/>
                    </a:lnTo>
                    <a:lnTo>
                      <a:pt x="2"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74" name="Freeform 163">
                <a:extLst>
                  <a:ext uri="{FF2B5EF4-FFF2-40B4-BE49-F238E27FC236}">
                    <a16:creationId xmlns:a16="http://schemas.microsoft.com/office/drawing/2014/main" xmlns="" id="{0E903150-B973-4B20-93CC-6E2DBA193150}"/>
                  </a:ext>
                </a:extLst>
              </p:cNvPr>
              <p:cNvSpPr>
                <a:spLocks/>
              </p:cNvSpPr>
              <p:nvPr/>
            </p:nvSpPr>
            <p:spPr bwMode="auto">
              <a:xfrm>
                <a:off x="2841" y="349"/>
                <a:ext cx="40" cy="25"/>
              </a:xfrm>
              <a:custGeom>
                <a:avLst/>
                <a:gdLst>
                  <a:gd name="T0" fmla="*/ 0 w 80"/>
                  <a:gd name="T1" fmla="*/ 2 h 49"/>
                  <a:gd name="T2" fmla="*/ 1 w 80"/>
                  <a:gd name="T3" fmla="*/ 2 h 49"/>
                  <a:gd name="T4" fmla="*/ 1 w 80"/>
                  <a:gd name="T5" fmla="*/ 2 h 49"/>
                  <a:gd name="T6" fmla="*/ 1 w 80"/>
                  <a:gd name="T7" fmla="*/ 1 h 49"/>
                  <a:gd name="T8" fmla="*/ 2 w 80"/>
                  <a:gd name="T9" fmla="*/ 1 h 49"/>
                  <a:gd name="T10" fmla="*/ 2 w 80"/>
                  <a:gd name="T11" fmla="*/ 1 h 49"/>
                  <a:gd name="T12" fmla="*/ 3 w 80"/>
                  <a:gd name="T13" fmla="*/ 1 h 49"/>
                  <a:gd name="T14" fmla="*/ 3 w 80"/>
                  <a:gd name="T15" fmla="*/ 0 h 49"/>
                  <a:gd name="T16" fmla="*/ 3 w 80"/>
                  <a:gd name="T17" fmla="*/ 1 h 49"/>
                  <a:gd name="T18" fmla="*/ 3 w 80"/>
                  <a:gd name="T19" fmla="*/ 1 h 49"/>
                  <a:gd name="T20" fmla="*/ 3 w 80"/>
                  <a:gd name="T21" fmla="*/ 1 h 49"/>
                  <a:gd name="T22" fmla="*/ 2 w 80"/>
                  <a:gd name="T23" fmla="*/ 1 h 49"/>
                  <a:gd name="T24" fmla="*/ 2 w 80"/>
                  <a:gd name="T25" fmla="*/ 1 h 49"/>
                  <a:gd name="T26" fmla="*/ 1 w 80"/>
                  <a:gd name="T27" fmla="*/ 2 h 49"/>
                  <a:gd name="T28" fmla="*/ 1 w 80"/>
                  <a:gd name="T29" fmla="*/ 2 h 49"/>
                  <a:gd name="T30" fmla="*/ 1 w 80"/>
                  <a:gd name="T31" fmla="*/ 2 h 49"/>
                  <a:gd name="T32" fmla="*/ 0 w 80"/>
                  <a:gd name="T33" fmla="*/ 2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0" h="49">
                    <a:moveTo>
                      <a:pt x="0" y="49"/>
                    </a:moveTo>
                    <a:lnTo>
                      <a:pt x="6" y="43"/>
                    </a:lnTo>
                    <a:lnTo>
                      <a:pt x="16" y="34"/>
                    </a:lnTo>
                    <a:lnTo>
                      <a:pt x="28" y="25"/>
                    </a:lnTo>
                    <a:lnTo>
                      <a:pt x="42" y="16"/>
                    </a:lnTo>
                    <a:lnTo>
                      <a:pt x="55" y="8"/>
                    </a:lnTo>
                    <a:lnTo>
                      <a:pt x="66" y="2"/>
                    </a:lnTo>
                    <a:lnTo>
                      <a:pt x="76" y="0"/>
                    </a:lnTo>
                    <a:lnTo>
                      <a:pt x="80" y="2"/>
                    </a:lnTo>
                    <a:lnTo>
                      <a:pt x="79" y="8"/>
                    </a:lnTo>
                    <a:lnTo>
                      <a:pt x="71" y="15"/>
                    </a:lnTo>
                    <a:lnTo>
                      <a:pt x="58" y="21"/>
                    </a:lnTo>
                    <a:lnTo>
                      <a:pt x="44" y="28"/>
                    </a:lnTo>
                    <a:lnTo>
                      <a:pt x="29" y="34"/>
                    </a:lnTo>
                    <a:lnTo>
                      <a:pt x="16" y="40"/>
                    </a:lnTo>
                    <a:lnTo>
                      <a:pt x="5" y="46"/>
                    </a:lnTo>
                    <a:lnTo>
                      <a:pt x="0" y="4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75" name="Freeform 164">
                <a:extLst>
                  <a:ext uri="{FF2B5EF4-FFF2-40B4-BE49-F238E27FC236}">
                    <a16:creationId xmlns:a16="http://schemas.microsoft.com/office/drawing/2014/main" xmlns="" id="{290113FA-3D1F-4530-AB6B-96F2FAC27E77}"/>
                  </a:ext>
                </a:extLst>
              </p:cNvPr>
              <p:cNvSpPr>
                <a:spLocks/>
              </p:cNvSpPr>
              <p:nvPr/>
            </p:nvSpPr>
            <p:spPr bwMode="auto">
              <a:xfrm>
                <a:off x="2757" y="210"/>
                <a:ext cx="34" cy="132"/>
              </a:xfrm>
              <a:custGeom>
                <a:avLst/>
                <a:gdLst>
                  <a:gd name="T0" fmla="*/ 1 w 68"/>
                  <a:gd name="T1" fmla="*/ 8 h 265"/>
                  <a:gd name="T2" fmla="*/ 1 w 68"/>
                  <a:gd name="T3" fmla="*/ 8 h 265"/>
                  <a:gd name="T4" fmla="*/ 1 w 68"/>
                  <a:gd name="T5" fmla="*/ 8 h 265"/>
                  <a:gd name="T6" fmla="*/ 1 w 68"/>
                  <a:gd name="T7" fmla="*/ 8 h 265"/>
                  <a:gd name="T8" fmla="*/ 0 w 68"/>
                  <a:gd name="T9" fmla="*/ 8 h 265"/>
                  <a:gd name="T10" fmla="*/ 1 w 68"/>
                  <a:gd name="T11" fmla="*/ 7 h 265"/>
                  <a:gd name="T12" fmla="*/ 2 w 68"/>
                  <a:gd name="T13" fmla="*/ 5 h 265"/>
                  <a:gd name="T14" fmla="*/ 2 w 68"/>
                  <a:gd name="T15" fmla="*/ 4 h 265"/>
                  <a:gd name="T16" fmla="*/ 2 w 68"/>
                  <a:gd name="T17" fmla="*/ 3 h 265"/>
                  <a:gd name="T18" fmla="*/ 2 w 68"/>
                  <a:gd name="T19" fmla="*/ 2 h 265"/>
                  <a:gd name="T20" fmla="*/ 2 w 68"/>
                  <a:gd name="T21" fmla="*/ 1 h 265"/>
                  <a:gd name="T22" fmla="*/ 2 w 68"/>
                  <a:gd name="T23" fmla="*/ 0 h 265"/>
                  <a:gd name="T24" fmla="*/ 2 w 68"/>
                  <a:gd name="T25" fmla="*/ 0 h 265"/>
                  <a:gd name="T26" fmla="*/ 2 w 68"/>
                  <a:gd name="T27" fmla="*/ 0 h 265"/>
                  <a:gd name="T28" fmla="*/ 2 w 68"/>
                  <a:gd name="T29" fmla="*/ 1 h 265"/>
                  <a:gd name="T30" fmla="*/ 3 w 68"/>
                  <a:gd name="T31" fmla="*/ 2 h 265"/>
                  <a:gd name="T32" fmla="*/ 3 w 68"/>
                  <a:gd name="T33" fmla="*/ 3 h 265"/>
                  <a:gd name="T34" fmla="*/ 2 w 68"/>
                  <a:gd name="T35" fmla="*/ 5 h 265"/>
                  <a:gd name="T36" fmla="*/ 2 w 68"/>
                  <a:gd name="T37" fmla="*/ 6 h 265"/>
                  <a:gd name="T38" fmla="*/ 2 w 68"/>
                  <a:gd name="T39" fmla="*/ 7 h 265"/>
                  <a:gd name="T40" fmla="*/ 1 w 68"/>
                  <a:gd name="T41" fmla="*/ 8 h 26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8" h="265">
                    <a:moveTo>
                      <a:pt x="7" y="265"/>
                    </a:moveTo>
                    <a:lnTo>
                      <a:pt x="4" y="265"/>
                    </a:lnTo>
                    <a:lnTo>
                      <a:pt x="2" y="262"/>
                    </a:lnTo>
                    <a:lnTo>
                      <a:pt x="1" y="260"/>
                    </a:lnTo>
                    <a:lnTo>
                      <a:pt x="0" y="258"/>
                    </a:lnTo>
                    <a:lnTo>
                      <a:pt x="26" y="226"/>
                    </a:lnTo>
                    <a:lnTo>
                      <a:pt x="43" y="191"/>
                    </a:lnTo>
                    <a:lnTo>
                      <a:pt x="54" y="156"/>
                    </a:lnTo>
                    <a:lnTo>
                      <a:pt x="56" y="121"/>
                    </a:lnTo>
                    <a:lnTo>
                      <a:pt x="55" y="86"/>
                    </a:lnTo>
                    <a:lnTo>
                      <a:pt x="49" y="54"/>
                    </a:lnTo>
                    <a:lnTo>
                      <a:pt x="43" y="25"/>
                    </a:lnTo>
                    <a:lnTo>
                      <a:pt x="38" y="0"/>
                    </a:lnTo>
                    <a:lnTo>
                      <a:pt x="51" y="17"/>
                    </a:lnTo>
                    <a:lnTo>
                      <a:pt x="62" y="45"/>
                    </a:lnTo>
                    <a:lnTo>
                      <a:pt x="68" y="83"/>
                    </a:lnTo>
                    <a:lnTo>
                      <a:pt x="68" y="124"/>
                    </a:lnTo>
                    <a:lnTo>
                      <a:pt x="63" y="167"/>
                    </a:lnTo>
                    <a:lnTo>
                      <a:pt x="51" y="207"/>
                    </a:lnTo>
                    <a:lnTo>
                      <a:pt x="33" y="241"/>
                    </a:lnTo>
                    <a:lnTo>
                      <a:pt x="7" y="2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76" name="Freeform 165">
                <a:extLst>
                  <a:ext uri="{FF2B5EF4-FFF2-40B4-BE49-F238E27FC236}">
                    <a16:creationId xmlns:a16="http://schemas.microsoft.com/office/drawing/2014/main" xmlns="" id="{301E0FD5-484B-4B7F-8CA6-47F8601D6B82}"/>
                  </a:ext>
                </a:extLst>
              </p:cNvPr>
              <p:cNvSpPr>
                <a:spLocks/>
              </p:cNvSpPr>
              <p:nvPr/>
            </p:nvSpPr>
            <p:spPr bwMode="auto">
              <a:xfrm>
                <a:off x="2757" y="212"/>
                <a:ext cx="28" cy="16"/>
              </a:xfrm>
              <a:custGeom>
                <a:avLst/>
                <a:gdLst>
                  <a:gd name="T0" fmla="*/ 1 w 57"/>
                  <a:gd name="T1" fmla="*/ 1 h 34"/>
                  <a:gd name="T2" fmla="*/ 1 w 57"/>
                  <a:gd name="T3" fmla="*/ 0 h 34"/>
                  <a:gd name="T4" fmla="*/ 1 w 57"/>
                  <a:gd name="T5" fmla="*/ 0 h 34"/>
                  <a:gd name="T6" fmla="*/ 1 w 57"/>
                  <a:gd name="T7" fmla="*/ 0 h 34"/>
                  <a:gd name="T8" fmla="*/ 0 w 57"/>
                  <a:gd name="T9" fmla="*/ 0 h 34"/>
                  <a:gd name="T10" fmla="*/ 0 w 57"/>
                  <a:gd name="T11" fmla="*/ 0 h 34"/>
                  <a:gd name="T12" fmla="*/ 0 w 57"/>
                  <a:gd name="T13" fmla="*/ 0 h 34"/>
                  <a:gd name="T14" fmla="*/ 0 w 57"/>
                  <a:gd name="T15" fmla="*/ 0 h 34"/>
                  <a:gd name="T16" fmla="*/ 0 w 57"/>
                  <a:gd name="T17" fmla="*/ 0 h 34"/>
                  <a:gd name="T18" fmla="*/ 0 w 57"/>
                  <a:gd name="T19" fmla="*/ 0 h 34"/>
                  <a:gd name="T20" fmla="*/ 0 w 57"/>
                  <a:gd name="T21" fmla="*/ 0 h 34"/>
                  <a:gd name="T22" fmla="*/ 0 w 57"/>
                  <a:gd name="T23" fmla="*/ 0 h 34"/>
                  <a:gd name="T24" fmla="*/ 0 w 57"/>
                  <a:gd name="T25" fmla="*/ 0 h 34"/>
                  <a:gd name="T26" fmla="*/ 0 w 57"/>
                  <a:gd name="T27" fmla="*/ 0 h 34"/>
                  <a:gd name="T28" fmla="*/ 1 w 57"/>
                  <a:gd name="T29" fmla="*/ 0 h 34"/>
                  <a:gd name="T30" fmla="*/ 1 w 57"/>
                  <a:gd name="T31" fmla="*/ 0 h 34"/>
                  <a:gd name="T32" fmla="*/ 1 w 57"/>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34">
                    <a:moveTo>
                      <a:pt x="57" y="34"/>
                    </a:moveTo>
                    <a:lnTo>
                      <a:pt x="51" y="27"/>
                    </a:lnTo>
                    <a:lnTo>
                      <a:pt x="43" y="20"/>
                    </a:lnTo>
                    <a:lnTo>
                      <a:pt x="34" y="14"/>
                    </a:lnTo>
                    <a:lnTo>
                      <a:pt x="26" y="8"/>
                    </a:lnTo>
                    <a:lnTo>
                      <a:pt x="17" y="4"/>
                    </a:lnTo>
                    <a:lnTo>
                      <a:pt x="9" y="1"/>
                    </a:lnTo>
                    <a:lnTo>
                      <a:pt x="4" y="0"/>
                    </a:lnTo>
                    <a:lnTo>
                      <a:pt x="0" y="1"/>
                    </a:lnTo>
                    <a:lnTo>
                      <a:pt x="0" y="4"/>
                    </a:lnTo>
                    <a:lnTo>
                      <a:pt x="5" y="7"/>
                    </a:lnTo>
                    <a:lnTo>
                      <a:pt x="12" y="11"/>
                    </a:lnTo>
                    <a:lnTo>
                      <a:pt x="20" y="14"/>
                    </a:lnTo>
                    <a:lnTo>
                      <a:pt x="29" y="19"/>
                    </a:lnTo>
                    <a:lnTo>
                      <a:pt x="40" y="23"/>
                    </a:lnTo>
                    <a:lnTo>
                      <a:pt x="49" y="28"/>
                    </a:lnTo>
                    <a:lnTo>
                      <a:pt x="57" y="3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77" name="Freeform 166">
                <a:extLst>
                  <a:ext uri="{FF2B5EF4-FFF2-40B4-BE49-F238E27FC236}">
                    <a16:creationId xmlns:a16="http://schemas.microsoft.com/office/drawing/2014/main" xmlns="" id="{29BEDEDF-558A-429F-A050-4B680B125B74}"/>
                  </a:ext>
                </a:extLst>
              </p:cNvPr>
              <p:cNvSpPr>
                <a:spLocks/>
              </p:cNvSpPr>
              <p:nvPr/>
            </p:nvSpPr>
            <p:spPr bwMode="auto">
              <a:xfrm>
                <a:off x="2756" y="220"/>
                <a:ext cx="31" cy="20"/>
              </a:xfrm>
              <a:custGeom>
                <a:avLst/>
                <a:gdLst>
                  <a:gd name="T0" fmla="*/ 0 w 62"/>
                  <a:gd name="T1" fmla="*/ 1 h 40"/>
                  <a:gd name="T2" fmla="*/ 1 w 62"/>
                  <a:gd name="T3" fmla="*/ 0 h 40"/>
                  <a:gd name="T4" fmla="*/ 1 w 62"/>
                  <a:gd name="T5" fmla="*/ 1 h 40"/>
                  <a:gd name="T6" fmla="*/ 1 w 62"/>
                  <a:gd name="T7" fmla="*/ 1 h 40"/>
                  <a:gd name="T8" fmla="*/ 1 w 62"/>
                  <a:gd name="T9" fmla="*/ 1 h 40"/>
                  <a:gd name="T10" fmla="*/ 2 w 62"/>
                  <a:gd name="T11" fmla="*/ 1 h 40"/>
                  <a:gd name="T12" fmla="*/ 2 w 62"/>
                  <a:gd name="T13" fmla="*/ 1 h 40"/>
                  <a:gd name="T14" fmla="*/ 2 w 62"/>
                  <a:gd name="T15" fmla="*/ 1 h 40"/>
                  <a:gd name="T16" fmla="*/ 2 w 62"/>
                  <a:gd name="T17" fmla="*/ 2 h 40"/>
                  <a:gd name="T18" fmla="*/ 2 w 62"/>
                  <a:gd name="T19" fmla="*/ 2 h 40"/>
                  <a:gd name="T20" fmla="*/ 2 w 62"/>
                  <a:gd name="T21" fmla="*/ 1 h 40"/>
                  <a:gd name="T22" fmla="*/ 2 w 62"/>
                  <a:gd name="T23" fmla="*/ 1 h 40"/>
                  <a:gd name="T24" fmla="*/ 1 w 62"/>
                  <a:gd name="T25" fmla="*/ 1 h 40"/>
                  <a:gd name="T26" fmla="*/ 1 w 62"/>
                  <a:gd name="T27" fmla="*/ 1 h 40"/>
                  <a:gd name="T28" fmla="*/ 1 w 62"/>
                  <a:gd name="T29" fmla="*/ 1 h 40"/>
                  <a:gd name="T30" fmla="*/ 1 w 62"/>
                  <a:gd name="T31" fmla="*/ 1 h 40"/>
                  <a:gd name="T32" fmla="*/ 0 w 62"/>
                  <a:gd name="T33" fmla="*/ 1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2" h="40">
                    <a:moveTo>
                      <a:pt x="0" y="2"/>
                    </a:moveTo>
                    <a:lnTo>
                      <a:pt x="3" y="0"/>
                    </a:lnTo>
                    <a:lnTo>
                      <a:pt x="8" y="2"/>
                    </a:lnTo>
                    <a:lnTo>
                      <a:pt x="18" y="5"/>
                    </a:lnTo>
                    <a:lnTo>
                      <a:pt x="27" y="10"/>
                    </a:lnTo>
                    <a:lnTo>
                      <a:pt x="37" y="15"/>
                    </a:lnTo>
                    <a:lnTo>
                      <a:pt x="46" y="22"/>
                    </a:lnTo>
                    <a:lnTo>
                      <a:pt x="56" y="30"/>
                    </a:lnTo>
                    <a:lnTo>
                      <a:pt x="62" y="40"/>
                    </a:lnTo>
                    <a:lnTo>
                      <a:pt x="54" y="35"/>
                    </a:lnTo>
                    <a:lnTo>
                      <a:pt x="45" y="30"/>
                    </a:lnTo>
                    <a:lnTo>
                      <a:pt x="35" y="25"/>
                    </a:lnTo>
                    <a:lnTo>
                      <a:pt x="24" y="19"/>
                    </a:lnTo>
                    <a:lnTo>
                      <a:pt x="14" y="13"/>
                    </a:lnTo>
                    <a:lnTo>
                      <a:pt x="6" y="9"/>
                    </a:lnTo>
                    <a:lnTo>
                      <a:pt x="1" y="4"/>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78" name="Freeform 167">
                <a:extLst>
                  <a:ext uri="{FF2B5EF4-FFF2-40B4-BE49-F238E27FC236}">
                    <a16:creationId xmlns:a16="http://schemas.microsoft.com/office/drawing/2014/main" xmlns="" id="{0AB4E45D-9731-4453-AF3F-DEBB7877892A}"/>
                  </a:ext>
                </a:extLst>
              </p:cNvPr>
              <p:cNvSpPr>
                <a:spLocks/>
              </p:cNvSpPr>
              <p:nvPr/>
            </p:nvSpPr>
            <p:spPr bwMode="auto">
              <a:xfrm>
                <a:off x="2749" y="240"/>
                <a:ext cx="41" cy="26"/>
              </a:xfrm>
              <a:custGeom>
                <a:avLst/>
                <a:gdLst>
                  <a:gd name="T0" fmla="*/ 0 w 81"/>
                  <a:gd name="T1" fmla="*/ 0 h 53"/>
                  <a:gd name="T2" fmla="*/ 1 w 81"/>
                  <a:gd name="T3" fmla="*/ 0 h 53"/>
                  <a:gd name="T4" fmla="*/ 1 w 81"/>
                  <a:gd name="T5" fmla="*/ 0 h 53"/>
                  <a:gd name="T6" fmla="*/ 1 w 81"/>
                  <a:gd name="T7" fmla="*/ 0 h 53"/>
                  <a:gd name="T8" fmla="*/ 2 w 81"/>
                  <a:gd name="T9" fmla="*/ 0 h 53"/>
                  <a:gd name="T10" fmla="*/ 2 w 81"/>
                  <a:gd name="T11" fmla="*/ 0 h 53"/>
                  <a:gd name="T12" fmla="*/ 2 w 81"/>
                  <a:gd name="T13" fmla="*/ 1 h 53"/>
                  <a:gd name="T14" fmla="*/ 3 w 81"/>
                  <a:gd name="T15" fmla="*/ 1 h 53"/>
                  <a:gd name="T16" fmla="*/ 3 w 81"/>
                  <a:gd name="T17" fmla="*/ 1 h 53"/>
                  <a:gd name="T18" fmla="*/ 3 w 81"/>
                  <a:gd name="T19" fmla="*/ 1 h 53"/>
                  <a:gd name="T20" fmla="*/ 2 w 81"/>
                  <a:gd name="T21" fmla="*/ 1 h 53"/>
                  <a:gd name="T22" fmla="*/ 2 w 81"/>
                  <a:gd name="T23" fmla="*/ 1 h 53"/>
                  <a:gd name="T24" fmla="*/ 2 w 81"/>
                  <a:gd name="T25" fmla="*/ 0 h 53"/>
                  <a:gd name="T26" fmla="*/ 1 w 81"/>
                  <a:gd name="T27" fmla="*/ 0 h 53"/>
                  <a:gd name="T28" fmla="*/ 1 w 81"/>
                  <a:gd name="T29" fmla="*/ 0 h 53"/>
                  <a:gd name="T30" fmla="*/ 1 w 81"/>
                  <a:gd name="T31" fmla="*/ 0 h 53"/>
                  <a:gd name="T32" fmla="*/ 0 w 81"/>
                  <a:gd name="T33" fmla="*/ 0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1" h="53">
                    <a:moveTo>
                      <a:pt x="0" y="1"/>
                    </a:moveTo>
                    <a:lnTo>
                      <a:pt x="4" y="0"/>
                    </a:lnTo>
                    <a:lnTo>
                      <a:pt x="13" y="2"/>
                    </a:lnTo>
                    <a:lnTo>
                      <a:pt x="25" y="7"/>
                    </a:lnTo>
                    <a:lnTo>
                      <a:pt x="37" y="13"/>
                    </a:lnTo>
                    <a:lnTo>
                      <a:pt x="51" y="23"/>
                    </a:lnTo>
                    <a:lnTo>
                      <a:pt x="64" y="32"/>
                    </a:lnTo>
                    <a:lnTo>
                      <a:pt x="74" y="42"/>
                    </a:lnTo>
                    <a:lnTo>
                      <a:pt x="81" y="53"/>
                    </a:lnTo>
                    <a:lnTo>
                      <a:pt x="75" y="48"/>
                    </a:lnTo>
                    <a:lnTo>
                      <a:pt x="64" y="42"/>
                    </a:lnTo>
                    <a:lnTo>
                      <a:pt x="50" y="35"/>
                    </a:lnTo>
                    <a:lnTo>
                      <a:pt x="36" y="26"/>
                    </a:lnTo>
                    <a:lnTo>
                      <a:pt x="21" y="18"/>
                    </a:lnTo>
                    <a:lnTo>
                      <a:pt x="10" y="11"/>
                    </a:lnTo>
                    <a:lnTo>
                      <a:pt x="3" y="5"/>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79" name="Freeform 168">
                <a:extLst>
                  <a:ext uri="{FF2B5EF4-FFF2-40B4-BE49-F238E27FC236}">
                    <a16:creationId xmlns:a16="http://schemas.microsoft.com/office/drawing/2014/main" xmlns="" id="{7A976B39-B10B-4339-9016-7E35631E3479}"/>
                  </a:ext>
                </a:extLst>
              </p:cNvPr>
              <p:cNvSpPr>
                <a:spLocks/>
              </p:cNvSpPr>
              <p:nvPr/>
            </p:nvSpPr>
            <p:spPr bwMode="auto">
              <a:xfrm>
                <a:off x="2743" y="262"/>
                <a:ext cx="44" cy="29"/>
              </a:xfrm>
              <a:custGeom>
                <a:avLst/>
                <a:gdLst>
                  <a:gd name="T0" fmla="*/ 0 w 88"/>
                  <a:gd name="T1" fmla="*/ 0 h 59"/>
                  <a:gd name="T2" fmla="*/ 1 w 88"/>
                  <a:gd name="T3" fmla="*/ 0 h 59"/>
                  <a:gd name="T4" fmla="*/ 1 w 88"/>
                  <a:gd name="T5" fmla="*/ 0 h 59"/>
                  <a:gd name="T6" fmla="*/ 1 w 88"/>
                  <a:gd name="T7" fmla="*/ 0 h 59"/>
                  <a:gd name="T8" fmla="*/ 2 w 88"/>
                  <a:gd name="T9" fmla="*/ 0 h 59"/>
                  <a:gd name="T10" fmla="*/ 2 w 88"/>
                  <a:gd name="T11" fmla="*/ 0 h 59"/>
                  <a:gd name="T12" fmla="*/ 3 w 88"/>
                  <a:gd name="T13" fmla="*/ 1 h 59"/>
                  <a:gd name="T14" fmla="*/ 3 w 88"/>
                  <a:gd name="T15" fmla="*/ 1 h 59"/>
                  <a:gd name="T16" fmla="*/ 3 w 88"/>
                  <a:gd name="T17" fmla="*/ 1 h 59"/>
                  <a:gd name="T18" fmla="*/ 3 w 88"/>
                  <a:gd name="T19" fmla="*/ 1 h 59"/>
                  <a:gd name="T20" fmla="*/ 3 w 88"/>
                  <a:gd name="T21" fmla="*/ 1 h 59"/>
                  <a:gd name="T22" fmla="*/ 2 w 88"/>
                  <a:gd name="T23" fmla="*/ 1 h 59"/>
                  <a:gd name="T24" fmla="*/ 2 w 88"/>
                  <a:gd name="T25" fmla="*/ 0 h 59"/>
                  <a:gd name="T26" fmla="*/ 1 w 88"/>
                  <a:gd name="T27" fmla="*/ 0 h 59"/>
                  <a:gd name="T28" fmla="*/ 1 w 88"/>
                  <a:gd name="T29" fmla="*/ 0 h 59"/>
                  <a:gd name="T30" fmla="*/ 1 w 88"/>
                  <a:gd name="T31" fmla="*/ 0 h 59"/>
                  <a:gd name="T32" fmla="*/ 0 w 88"/>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8" h="59">
                    <a:moveTo>
                      <a:pt x="0" y="2"/>
                    </a:moveTo>
                    <a:lnTo>
                      <a:pt x="4" y="0"/>
                    </a:lnTo>
                    <a:lnTo>
                      <a:pt x="15" y="3"/>
                    </a:lnTo>
                    <a:lnTo>
                      <a:pt x="27" y="10"/>
                    </a:lnTo>
                    <a:lnTo>
                      <a:pt x="42" y="18"/>
                    </a:lnTo>
                    <a:lnTo>
                      <a:pt x="57" y="28"/>
                    </a:lnTo>
                    <a:lnTo>
                      <a:pt x="71" y="38"/>
                    </a:lnTo>
                    <a:lnTo>
                      <a:pt x="83" y="49"/>
                    </a:lnTo>
                    <a:lnTo>
                      <a:pt x="88" y="59"/>
                    </a:lnTo>
                    <a:lnTo>
                      <a:pt x="82" y="56"/>
                    </a:lnTo>
                    <a:lnTo>
                      <a:pt x="70" y="49"/>
                    </a:lnTo>
                    <a:lnTo>
                      <a:pt x="55" y="40"/>
                    </a:lnTo>
                    <a:lnTo>
                      <a:pt x="39" y="30"/>
                    </a:lnTo>
                    <a:lnTo>
                      <a:pt x="24" y="21"/>
                    </a:lnTo>
                    <a:lnTo>
                      <a:pt x="11" y="12"/>
                    </a:lnTo>
                    <a:lnTo>
                      <a:pt x="2" y="5"/>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80" name="Freeform 169">
                <a:extLst>
                  <a:ext uri="{FF2B5EF4-FFF2-40B4-BE49-F238E27FC236}">
                    <a16:creationId xmlns:a16="http://schemas.microsoft.com/office/drawing/2014/main" xmlns="" id="{68CFD5D7-F50B-4D85-B50B-61BE8418A0ED}"/>
                  </a:ext>
                </a:extLst>
              </p:cNvPr>
              <p:cNvSpPr>
                <a:spLocks/>
              </p:cNvSpPr>
              <p:nvPr/>
            </p:nvSpPr>
            <p:spPr bwMode="auto">
              <a:xfrm>
                <a:off x="2747" y="276"/>
                <a:ext cx="36" cy="31"/>
              </a:xfrm>
              <a:custGeom>
                <a:avLst/>
                <a:gdLst>
                  <a:gd name="T0" fmla="*/ 0 w 71"/>
                  <a:gd name="T1" fmla="*/ 0 h 62"/>
                  <a:gd name="T2" fmla="*/ 1 w 71"/>
                  <a:gd name="T3" fmla="*/ 0 h 62"/>
                  <a:gd name="T4" fmla="*/ 1 w 71"/>
                  <a:gd name="T5" fmla="*/ 1 h 62"/>
                  <a:gd name="T6" fmla="*/ 1 w 71"/>
                  <a:gd name="T7" fmla="*/ 1 h 62"/>
                  <a:gd name="T8" fmla="*/ 2 w 71"/>
                  <a:gd name="T9" fmla="*/ 1 h 62"/>
                  <a:gd name="T10" fmla="*/ 2 w 71"/>
                  <a:gd name="T11" fmla="*/ 2 h 62"/>
                  <a:gd name="T12" fmla="*/ 2 w 71"/>
                  <a:gd name="T13" fmla="*/ 2 h 62"/>
                  <a:gd name="T14" fmla="*/ 3 w 71"/>
                  <a:gd name="T15" fmla="*/ 2 h 62"/>
                  <a:gd name="T16" fmla="*/ 3 w 71"/>
                  <a:gd name="T17" fmla="*/ 2 h 62"/>
                  <a:gd name="T18" fmla="*/ 2 w 71"/>
                  <a:gd name="T19" fmla="*/ 2 h 62"/>
                  <a:gd name="T20" fmla="*/ 2 w 71"/>
                  <a:gd name="T21" fmla="*/ 2 h 62"/>
                  <a:gd name="T22" fmla="*/ 2 w 71"/>
                  <a:gd name="T23" fmla="*/ 2 h 62"/>
                  <a:gd name="T24" fmla="*/ 1 w 71"/>
                  <a:gd name="T25" fmla="*/ 1 h 62"/>
                  <a:gd name="T26" fmla="*/ 1 w 71"/>
                  <a:gd name="T27" fmla="*/ 1 h 62"/>
                  <a:gd name="T28" fmla="*/ 1 w 71"/>
                  <a:gd name="T29" fmla="*/ 1 h 62"/>
                  <a:gd name="T30" fmla="*/ 1 w 71"/>
                  <a:gd name="T31" fmla="*/ 1 h 62"/>
                  <a:gd name="T32" fmla="*/ 0 w 71"/>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62">
                    <a:moveTo>
                      <a:pt x="0" y="0"/>
                    </a:moveTo>
                    <a:lnTo>
                      <a:pt x="3" y="0"/>
                    </a:lnTo>
                    <a:lnTo>
                      <a:pt x="11" y="5"/>
                    </a:lnTo>
                    <a:lnTo>
                      <a:pt x="23" y="13"/>
                    </a:lnTo>
                    <a:lnTo>
                      <a:pt x="36" y="22"/>
                    </a:lnTo>
                    <a:lnTo>
                      <a:pt x="48" y="34"/>
                    </a:lnTo>
                    <a:lnTo>
                      <a:pt x="60" y="44"/>
                    </a:lnTo>
                    <a:lnTo>
                      <a:pt x="68" y="54"/>
                    </a:lnTo>
                    <a:lnTo>
                      <a:pt x="71" y="62"/>
                    </a:lnTo>
                    <a:lnTo>
                      <a:pt x="64" y="57"/>
                    </a:lnTo>
                    <a:lnTo>
                      <a:pt x="54" y="50"/>
                    </a:lnTo>
                    <a:lnTo>
                      <a:pt x="41" y="41"/>
                    </a:lnTo>
                    <a:lnTo>
                      <a:pt x="29" y="31"/>
                    </a:lnTo>
                    <a:lnTo>
                      <a:pt x="16" y="21"/>
                    </a:lnTo>
                    <a:lnTo>
                      <a:pt x="7" y="13"/>
                    </a:lnTo>
                    <a:lnTo>
                      <a:pt x="1" y="5"/>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81" name="Freeform 170">
                <a:extLst>
                  <a:ext uri="{FF2B5EF4-FFF2-40B4-BE49-F238E27FC236}">
                    <a16:creationId xmlns:a16="http://schemas.microsoft.com/office/drawing/2014/main" xmlns="" id="{667900DB-7053-4297-BFDD-2A0118129965}"/>
                  </a:ext>
                </a:extLst>
              </p:cNvPr>
              <p:cNvSpPr>
                <a:spLocks/>
              </p:cNvSpPr>
              <p:nvPr/>
            </p:nvSpPr>
            <p:spPr bwMode="auto">
              <a:xfrm>
                <a:off x="2748" y="293"/>
                <a:ext cx="29" cy="26"/>
              </a:xfrm>
              <a:custGeom>
                <a:avLst/>
                <a:gdLst>
                  <a:gd name="T0" fmla="*/ 0 w 59"/>
                  <a:gd name="T1" fmla="*/ 0 h 53"/>
                  <a:gd name="T2" fmla="*/ 0 w 59"/>
                  <a:gd name="T3" fmla="*/ 0 h 53"/>
                  <a:gd name="T4" fmla="*/ 0 w 59"/>
                  <a:gd name="T5" fmla="*/ 0 h 53"/>
                  <a:gd name="T6" fmla="*/ 0 w 59"/>
                  <a:gd name="T7" fmla="*/ 0 h 53"/>
                  <a:gd name="T8" fmla="*/ 0 w 59"/>
                  <a:gd name="T9" fmla="*/ 0 h 53"/>
                  <a:gd name="T10" fmla="*/ 1 w 59"/>
                  <a:gd name="T11" fmla="*/ 0 h 53"/>
                  <a:gd name="T12" fmla="*/ 1 w 59"/>
                  <a:gd name="T13" fmla="*/ 1 h 53"/>
                  <a:gd name="T14" fmla="*/ 1 w 59"/>
                  <a:gd name="T15" fmla="*/ 1 h 53"/>
                  <a:gd name="T16" fmla="*/ 1 w 59"/>
                  <a:gd name="T17" fmla="*/ 1 h 53"/>
                  <a:gd name="T18" fmla="*/ 1 w 59"/>
                  <a:gd name="T19" fmla="*/ 1 h 53"/>
                  <a:gd name="T20" fmla="*/ 1 w 59"/>
                  <a:gd name="T21" fmla="*/ 1 h 53"/>
                  <a:gd name="T22" fmla="*/ 1 w 59"/>
                  <a:gd name="T23" fmla="*/ 1 h 53"/>
                  <a:gd name="T24" fmla="*/ 0 w 59"/>
                  <a:gd name="T25" fmla="*/ 0 h 53"/>
                  <a:gd name="T26" fmla="*/ 0 w 59"/>
                  <a:gd name="T27" fmla="*/ 0 h 53"/>
                  <a:gd name="T28" fmla="*/ 0 w 59"/>
                  <a:gd name="T29" fmla="*/ 0 h 53"/>
                  <a:gd name="T30" fmla="*/ 0 w 59"/>
                  <a:gd name="T31" fmla="*/ 0 h 53"/>
                  <a:gd name="T32" fmla="*/ 0 w 59"/>
                  <a:gd name="T33" fmla="*/ 0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53">
                    <a:moveTo>
                      <a:pt x="0" y="0"/>
                    </a:moveTo>
                    <a:lnTo>
                      <a:pt x="4" y="0"/>
                    </a:lnTo>
                    <a:lnTo>
                      <a:pt x="11" y="2"/>
                    </a:lnTo>
                    <a:lnTo>
                      <a:pt x="20" y="7"/>
                    </a:lnTo>
                    <a:lnTo>
                      <a:pt x="30" y="13"/>
                    </a:lnTo>
                    <a:lnTo>
                      <a:pt x="39" y="23"/>
                    </a:lnTo>
                    <a:lnTo>
                      <a:pt x="49" y="32"/>
                    </a:lnTo>
                    <a:lnTo>
                      <a:pt x="55" y="42"/>
                    </a:lnTo>
                    <a:lnTo>
                      <a:pt x="59" y="53"/>
                    </a:lnTo>
                    <a:lnTo>
                      <a:pt x="53" y="47"/>
                    </a:lnTo>
                    <a:lnTo>
                      <a:pt x="44" y="40"/>
                    </a:lnTo>
                    <a:lnTo>
                      <a:pt x="34" y="32"/>
                    </a:lnTo>
                    <a:lnTo>
                      <a:pt x="23" y="24"/>
                    </a:lnTo>
                    <a:lnTo>
                      <a:pt x="13" y="16"/>
                    </a:lnTo>
                    <a:lnTo>
                      <a:pt x="5" y="9"/>
                    </a:lnTo>
                    <a:lnTo>
                      <a:pt x="0"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82" name="Freeform 171">
                <a:extLst>
                  <a:ext uri="{FF2B5EF4-FFF2-40B4-BE49-F238E27FC236}">
                    <a16:creationId xmlns:a16="http://schemas.microsoft.com/office/drawing/2014/main" xmlns="" id="{FA12B5F0-E41B-4E0D-9A41-853C7B6B0F14}"/>
                  </a:ext>
                </a:extLst>
              </p:cNvPr>
              <p:cNvSpPr>
                <a:spLocks/>
              </p:cNvSpPr>
              <p:nvPr/>
            </p:nvSpPr>
            <p:spPr bwMode="auto">
              <a:xfrm>
                <a:off x="2748" y="309"/>
                <a:ext cx="21" cy="22"/>
              </a:xfrm>
              <a:custGeom>
                <a:avLst/>
                <a:gdLst>
                  <a:gd name="T0" fmla="*/ 0 w 43"/>
                  <a:gd name="T1" fmla="*/ 0 h 45"/>
                  <a:gd name="T2" fmla="*/ 0 w 43"/>
                  <a:gd name="T3" fmla="*/ 0 h 45"/>
                  <a:gd name="T4" fmla="*/ 0 w 43"/>
                  <a:gd name="T5" fmla="*/ 0 h 45"/>
                  <a:gd name="T6" fmla="*/ 0 w 43"/>
                  <a:gd name="T7" fmla="*/ 0 h 45"/>
                  <a:gd name="T8" fmla="*/ 0 w 43"/>
                  <a:gd name="T9" fmla="*/ 0 h 45"/>
                  <a:gd name="T10" fmla="*/ 0 w 43"/>
                  <a:gd name="T11" fmla="*/ 0 h 45"/>
                  <a:gd name="T12" fmla="*/ 1 w 43"/>
                  <a:gd name="T13" fmla="*/ 1 h 45"/>
                  <a:gd name="T14" fmla="*/ 1 w 43"/>
                  <a:gd name="T15" fmla="*/ 1 h 45"/>
                  <a:gd name="T16" fmla="*/ 1 w 43"/>
                  <a:gd name="T17" fmla="*/ 1 h 45"/>
                  <a:gd name="T18" fmla="*/ 1 w 43"/>
                  <a:gd name="T19" fmla="*/ 1 h 45"/>
                  <a:gd name="T20" fmla="*/ 1 w 43"/>
                  <a:gd name="T21" fmla="*/ 1 h 45"/>
                  <a:gd name="T22" fmla="*/ 0 w 43"/>
                  <a:gd name="T23" fmla="*/ 0 h 45"/>
                  <a:gd name="T24" fmla="*/ 0 w 43"/>
                  <a:gd name="T25" fmla="*/ 0 h 45"/>
                  <a:gd name="T26" fmla="*/ 0 w 43"/>
                  <a:gd name="T27" fmla="*/ 0 h 45"/>
                  <a:gd name="T28" fmla="*/ 0 w 43"/>
                  <a:gd name="T29" fmla="*/ 0 h 45"/>
                  <a:gd name="T30" fmla="*/ 0 w 43"/>
                  <a:gd name="T31" fmla="*/ 0 h 45"/>
                  <a:gd name="T32" fmla="*/ 0 w 43"/>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45">
                    <a:moveTo>
                      <a:pt x="0" y="0"/>
                    </a:moveTo>
                    <a:lnTo>
                      <a:pt x="3" y="0"/>
                    </a:lnTo>
                    <a:lnTo>
                      <a:pt x="9" y="2"/>
                    </a:lnTo>
                    <a:lnTo>
                      <a:pt x="16" y="8"/>
                    </a:lnTo>
                    <a:lnTo>
                      <a:pt x="24" y="16"/>
                    </a:lnTo>
                    <a:lnTo>
                      <a:pt x="31" y="24"/>
                    </a:lnTo>
                    <a:lnTo>
                      <a:pt x="38" y="32"/>
                    </a:lnTo>
                    <a:lnTo>
                      <a:pt x="41" y="39"/>
                    </a:lnTo>
                    <a:lnTo>
                      <a:pt x="43" y="45"/>
                    </a:lnTo>
                    <a:lnTo>
                      <a:pt x="38" y="40"/>
                    </a:lnTo>
                    <a:lnTo>
                      <a:pt x="32" y="34"/>
                    </a:lnTo>
                    <a:lnTo>
                      <a:pt x="25" y="29"/>
                    </a:lnTo>
                    <a:lnTo>
                      <a:pt x="18" y="22"/>
                    </a:lnTo>
                    <a:lnTo>
                      <a:pt x="12" y="15"/>
                    </a:lnTo>
                    <a:lnTo>
                      <a:pt x="6" y="9"/>
                    </a:lnTo>
                    <a:lnTo>
                      <a:pt x="1"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83" name="Freeform 172">
                <a:extLst>
                  <a:ext uri="{FF2B5EF4-FFF2-40B4-BE49-F238E27FC236}">
                    <a16:creationId xmlns:a16="http://schemas.microsoft.com/office/drawing/2014/main" xmlns="" id="{79D7215F-D652-4546-A156-9768D8B7893E}"/>
                  </a:ext>
                </a:extLst>
              </p:cNvPr>
              <p:cNvSpPr>
                <a:spLocks/>
              </p:cNvSpPr>
              <p:nvPr/>
            </p:nvSpPr>
            <p:spPr bwMode="auto">
              <a:xfrm>
                <a:off x="2749" y="323"/>
                <a:ext cx="15" cy="16"/>
              </a:xfrm>
              <a:custGeom>
                <a:avLst/>
                <a:gdLst>
                  <a:gd name="T0" fmla="*/ 1 w 29"/>
                  <a:gd name="T1" fmla="*/ 0 h 31"/>
                  <a:gd name="T2" fmla="*/ 1 w 29"/>
                  <a:gd name="T3" fmla="*/ 1 h 31"/>
                  <a:gd name="T4" fmla="*/ 1 w 29"/>
                  <a:gd name="T5" fmla="*/ 1 h 31"/>
                  <a:gd name="T6" fmla="*/ 1 w 29"/>
                  <a:gd name="T7" fmla="*/ 1 h 31"/>
                  <a:gd name="T8" fmla="*/ 1 w 29"/>
                  <a:gd name="T9" fmla="*/ 1 h 31"/>
                  <a:gd name="T10" fmla="*/ 1 w 29"/>
                  <a:gd name="T11" fmla="*/ 1 h 31"/>
                  <a:gd name="T12" fmla="*/ 1 w 29"/>
                  <a:gd name="T13" fmla="*/ 1 h 31"/>
                  <a:gd name="T14" fmla="*/ 1 w 29"/>
                  <a:gd name="T15" fmla="*/ 1 h 31"/>
                  <a:gd name="T16" fmla="*/ 1 w 29"/>
                  <a:gd name="T17" fmla="*/ 1 h 31"/>
                  <a:gd name="T18" fmla="*/ 1 w 29"/>
                  <a:gd name="T19" fmla="*/ 1 h 31"/>
                  <a:gd name="T20" fmla="*/ 1 w 29"/>
                  <a:gd name="T21" fmla="*/ 1 h 31"/>
                  <a:gd name="T22" fmla="*/ 0 w 29"/>
                  <a:gd name="T23" fmla="*/ 1 h 31"/>
                  <a:gd name="T24" fmla="*/ 1 w 29"/>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31">
                    <a:moveTo>
                      <a:pt x="3" y="0"/>
                    </a:moveTo>
                    <a:lnTo>
                      <a:pt x="10" y="1"/>
                    </a:lnTo>
                    <a:lnTo>
                      <a:pt x="20" y="9"/>
                    </a:lnTo>
                    <a:lnTo>
                      <a:pt x="29" y="20"/>
                    </a:lnTo>
                    <a:lnTo>
                      <a:pt x="29" y="31"/>
                    </a:lnTo>
                    <a:lnTo>
                      <a:pt x="27" y="25"/>
                    </a:lnTo>
                    <a:lnTo>
                      <a:pt x="24" y="20"/>
                    </a:lnTo>
                    <a:lnTo>
                      <a:pt x="18" y="16"/>
                    </a:lnTo>
                    <a:lnTo>
                      <a:pt x="12" y="11"/>
                    </a:lnTo>
                    <a:lnTo>
                      <a:pt x="6" y="8"/>
                    </a:lnTo>
                    <a:lnTo>
                      <a:pt x="3" y="4"/>
                    </a:lnTo>
                    <a:lnTo>
                      <a:pt x="0" y="2"/>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84" name="Freeform 173">
                <a:extLst>
                  <a:ext uri="{FF2B5EF4-FFF2-40B4-BE49-F238E27FC236}">
                    <a16:creationId xmlns:a16="http://schemas.microsoft.com/office/drawing/2014/main" xmlns="" id="{C9CBF424-8D29-42B2-9F63-4618D8E9312B}"/>
                  </a:ext>
                </a:extLst>
              </p:cNvPr>
              <p:cNvSpPr>
                <a:spLocks/>
              </p:cNvSpPr>
              <p:nvPr/>
            </p:nvSpPr>
            <p:spPr bwMode="auto">
              <a:xfrm>
                <a:off x="2761" y="201"/>
                <a:ext cx="19" cy="17"/>
              </a:xfrm>
              <a:custGeom>
                <a:avLst/>
                <a:gdLst>
                  <a:gd name="T0" fmla="*/ 2 w 37"/>
                  <a:gd name="T1" fmla="*/ 1 h 35"/>
                  <a:gd name="T2" fmla="*/ 2 w 37"/>
                  <a:gd name="T3" fmla="*/ 1 h 35"/>
                  <a:gd name="T4" fmla="*/ 1 w 37"/>
                  <a:gd name="T5" fmla="*/ 0 h 35"/>
                  <a:gd name="T6" fmla="*/ 1 w 37"/>
                  <a:gd name="T7" fmla="*/ 0 h 35"/>
                  <a:gd name="T8" fmla="*/ 1 w 37"/>
                  <a:gd name="T9" fmla="*/ 0 h 35"/>
                  <a:gd name="T10" fmla="*/ 1 w 37"/>
                  <a:gd name="T11" fmla="*/ 0 h 35"/>
                  <a:gd name="T12" fmla="*/ 1 w 37"/>
                  <a:gd name="T13" fmla="*/ 0 h 35"/>
                  <a:gd name="T14" fmla="*/ 0 w 37"/>
                  <a:gd name="T15" fmla="*/ 0 h 35"/>
                  <a:gd name="T16" fmla="*/ 1 w 37"/>
                  <a:gd name="T17" fmla="*/ 0 h 35"/>
                  <a:gd name="T18" fmla="*/ 1 w 37"/>
                  <a:gd name="T19" fmla="*/ 0 h 35"/>
                  <a:gd name="T20" fmla="*/ 1 w 37"/>
                  <a:gd name="T21" fmla="*/ 0 h 35"/>
                  <a:gd name="T22" fmla="*/ 1 w 37"/>
                  <a:gd name="T23" fmla="*/ 0 h 35"/>
                  <a:gd name="T24" fmla="*/ 1 w 37"/>
                  <a:gd name="T25" fmla="*/ 0 h 35"/>
                  <a:gd name="T26" fmla="*/ 1 w 37"/>
                  <a:gd name="T27" fmla="*/ 0 h 35"/>
                  <a:gd name="T28" fmla="*/ 1 w 37"/>
                  <a:gd name="T29" fmla="*/ 0 h 35"/>
                  <a:gd name="T30" fmla="*/ 2 w 37"/>
                  <a:gd name="T31" fmla="*/ 0 h 35"/>
                  <a:gd name="T32" fmla="*/ 2 w 37"/>
                  <a:gd name="T33" fmla="*/ 1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35">
                    <a:moveTo>
                      <a:pt x="37" y="35"/>
                    </a:moveTo>
                    <a:lnTo>
                      <a:pt x="34" y="33"/>
                    </a:lnTo>
                    <a:lnTo>
                      <a:pt x="28" y="29"/>
                    </a:lnTo>
                    <a:lnTo>
                      <a:pt x="22" y="24"/>
                    </a:lnTo>
                    <a:lnTo>
                      <a:pt x="15" y="20"/>
                    </a:lnTo>
                    <a:lnTo>
                      <a:pt x="8" y="14"/>
                    </a:lnTo>
                    <a:lnTo>
                      <a:pt x="2" y="10"/>
                    </a:lnTo>
                    <a:lnTo>
                      <a:pt x="0" y="5"/>
                    </a:lnTo>
                    <a:lnTo>
                      <a:pt x="1" y="1"/>
                    </a:lnTo>
                    <a:lnTo>
                      <a:pt x="4" y="0"/>
                    </a:lnTo>
                    <a:lnTo>
                      <a:pt x="10" y="3"/>
                    </a:lnTo>
                    <a:lnTo>
                      <a:pt x="15" y="7"/>
                    </a:lnTo>
                    <a:lnTo>
                      <a:pt x="20" y="13"/>
                    </a:lnTo>
                    <a:lnTo>
                      <a:pt x="25" y="19"/>
                    </a:lnTo>
                    <a:lnTo>
                      <a:pt x="30" y="26"/>
                    </a:lnTo>
                    <a:lnTo>
                      <a:pt x="34" y="31"/>
                    </a:lnTo>
                    <a:lnTo>
                      <a:pt x="37" y="3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85" name="Freeform 174">
                <a:extLst>
                  <a:ext uri="{FF2B5EF4-FFF2-40B4-BE49-F238E27FC236}">
                    <a16:creationId xmlns:a16="http://schemas.microsoft.com/office/drawing/2014/main" xmlns="" id="{033F5276-19C0-4C74-AF98-CA3DCB41C0AE}"/>
                  </a:ext>
                </a:extLst>
              </p:cNvPr>
              <p:cNvSpPr>
                <a:spLocks/>
              </p:cNvSpPr>
              <p:nvPr/>
            </p:nvSpPr>
            <p:spPr bwMode="auto">
              <a:xfrm>
                <a:off x="2781" y="199"/>
                <a:ext cx="9" cy="20"/>
              </a:xfrm>
              <a:custGeom>
                <a:avLst/>
                <a:gdLst>
                  <a:gd name="T0" fmla="*/ 0 w 18"/>
                  <a:gd name="T1" fmla="*/ 2 h 40"/>
                  <a:gd name="T2" fmla="*/ 1 w 18"/>
                  <a:gd name="T3" fmla="*/ 2 h 40"/>
                  <a:gd name="T4" fmla="*/ 1 w 18"/>
                  <a:gd name="T5" fmla="*/ 1 h 40"/>
                  <a:gd name="T6" fmla="*/ 1 w 18"/>
                  <a:gd name="T7" fmla="*/ 1 h 40"/>
                  <a:gd name="T8" fmla="*/ 1 w 18"/>
                  <a:gd name="T9" fmla="*/ 0 h 40"/>
                  <a:gd name="T10" fmla="*/ 1 w 18"/>
                  <a:gd name="T11" fmla="*/ 1 h 40"/>
                  <a:gd name="T12" fmla="*/ 1 w 18"/>
                  <a:gd name="T13" fmla="*/ 1 h 40"/>
                  <a:gd name="T14" fmla="*/ 1 w 18"/>
                  <a:gd name="T15" fmla="*/ 1 h 40"/>
                  <a:gd name="T16" fmla="*/ 0 w 18"/>
                  <a:gd name="T17" fmla="*/ 2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40">
                    <a:moveTo>
                      <a:pt x="0" y="40"/>
                    </a:moveTo>
                    <a:lnTo>
                      <a:pt x="4" y="33"/>
                    </a:lnTo>
                    <a:lnTo>
                      <a:pt x="12" y="21"/>
                    </a:lnTo>
                    <a:lnTo>
                      <a:pt x="18" y="8"/>
                    </a:lnTo>
                    <a:lnTo>
                      <a:pt x="17" y="0"/>
                    </a:lnTo>
                    <a:lnTo>
                      <a:pt x="11" y="2"/>
                    </a:lnTo>
                    <a:lnTo>
                      <a:pt x="7" y="15"/>
                    </a:lnTo>
                    <a:lnTo>
                      <a:pt x="2" y="29"/>
                    </a:lnTo>
                    <a:lnTo>
                      <a:pt x="0" y="4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86" name="Freeform 175">
                <a:extLst>
                  <a:ext uri="{FF2B5EF4-FFF2-40B4-BE49-F238E27FC236}">
                    <a16:creationId xmlns:a16="http://schemas.microsoft.com/office/drawing/2014/main" xmlns="" id="{5542C234-C491-4A4E-A514-68C29B7CC772}"/>
                  </a:ext>
                </a:extLst>
              </p:cNvPr>
              <p:cNvSpPr>
                <a:spLocks/>
              </p:cNvSpPr>
              <p:nvPr/>
            </p:nvSpPr>
            <p:spPr bwMode="auto">
              <a:xfrm>
                <a:off x="2774" y="192"/>
                <a:ext cx="5" cy="22"/>
              </a:xfrm>
              <a:custGeom>
                <a:avLst/>
                <a:gdLst>
                  <a:gd name="T0" fmla="*/ 1 w 10"/>
                  <a:gd name="T1" fmla="*/ 1 h 45"/>
                  <a:gd name="T2" fmla="*/ 1 w 10"/>
                  <a:gd name="T3" fmla="*/ 1 h 45"/>
                  <a:gd name="T4" fmla="*/ 1 w 10"/>
                  <a:gd name="T5" fmla="*/ 0 h 45"/>
                  <a:gd name="T6" fmla="*/ 1 w 10"/>
                  <a:gd name="T7" fmla="*/ 0 h 45"/>
                  <a:gd name="T8" fmla="*/ 1 w 10"/>
                  <a:gd name="T9" fmla="*/ 0 h 45"/>
                  <a:gd name="T10" fmla="*/ 0 w 10"/>
                  <a:gd name="T11" fmla="*/ 0 h 45"/>
                  <a:gd name="T12" fmla="*/ 1 w 10"/>
                  <a:gd name="T13" fmla="*/ 0 h 45"/>
                  <a:gd name="T14" fmla="*/ 1 w 10"/>
                  <a:gd name="T15" fmla="*/ 1 h 45"/>
                  <a:gd name="T16" fmla="*/ 1 w 10"/>
                  <a:gd name="T17" fmla="*/ 1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45">
                    <a:moveTo>
                      <a:pt x="10" y="45"/>
                    </a:moveTo>
                    <a:lnTo>
                      <a:pt x="9" y="36"/>
                    </a:lnTo>
                    <a:lnTo>
                      <a:pt x="10" y="21"/>
                    </a:lnTo>
                    <a:lnTo>
                      <a:pt x="8" y="7"/>
                    </a:lnTo>
                    <a:lnTo>
                      <a:pt x="3" y="0"/>
                    </a:lnTo>
                    <a:lnTo>
                      <a:pt x="0" y="6"/>
                    </a:lnTo>
                    <a:lnTo>
                      <a:pt x="2" y="18"/>
                    </a:lnTo>
                    <a:lnTo>
                      <a:pt x="7" y="35"/>
                    </a:lnTo>
                    <a:lnTo>
                      <a:pt x="10" y="4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87" name="Freeform 176">
                <a:extLst>
                  <a:ext uri="{FF2B5EF4-FFF2-40B4-BE49-F238E27FC236}">
                    <a16:creationId xmlns:a16="http://schemas.microsoft.com/office/drawing/2014/main" xmlns="" id="{128A88FD-C13E-4CCA-AF1E-7CD7ED30767C}"/>
                  </a:ext>
                </a:extLst>
              </p:cNvPr>
              <p:cNvSpPr>
                <a:spLocks/>
              </p:cNvSpPr>
              <p:nvPr/>
            </p:nvSpPr>
            <p:spPr bwMode="auto">
              <a:xfrm>
                <a:off x="2784" y="205"/>
                <a:ext cx="17" cy="20"/>
              </a:xfrm>
              <a:custGeom>
                <a:avLst/>
                <a:gdLst>
                  <a:gd name="T0" fmla="*/ 0 w 34"/>
                  <a:gd name="T1" fmla="*/ 2 h 40"/>
                  <a:gd name="T2" fmla="*/ 1 w 34"/>
                  <a:gd name="T3" fmla="*/ 2 h 40"/>
                  <a:gd name="T4" fmla="*/ 1 w 34"/>
                  <a:gd name="T5" fmla="*/ 1 h 40"/>
                  <a:gd name="T6" fmla="*/ 1 w 34"/>
                  <a:gd name="T7" fmla="*/ 1 h 40"/>
                  <a:gd name="T8" fmla="*/ 1 w 34"/>
                  <a:gd name="T9" fmla="*/ 1 h 40"/>
                  <a:gd name="T10" fmla="*/ 1 w 34"/>
                  <a:gd name="T11" fmla="*/ 1 h 40"/>
                  <a:gd name="T12" fmla="*/ 1 w 34"/>
                  <a:gd name="T13" fmla="*/ 1 h 40"/>
                  <a:gd name="T14" fmla="*/ 1 w 34"/>
                  <a:gd name="T15" fmla="*/ 0 h 40"/>
                  <a:gd name="T16" fmla="*/ 2 w 34"/>
                  <a:gd name="T17" fmla="*/ 1 h 40"/>
                  <a:gd name="T18" fmla="*/ 2 w 34"/>
                  <a:gd name="T19" fmla="*/ 1 h 40"/>
                  <a:gd name="T20" fmla="*/ 1 w 34"/>
                  <a:gd name="T21" fmla="*/ 1 h 40"/>
                  <a:gd name="T22" fmla="*/ 1 w 34"/>
                  <a:gd name="T23" fmla="*/ 1 h 40"/>
                  <a:gd name="T24" fmla="*/ 1 w 34"/>
                  <a:gd name="T25" fmla="*/ 1 h 40"/>
                  <a:gd name="T26" fmla="*/ 1 w 34"/>
                  <a:gd name="T27" fmla="*/ 1 h 40"/>
                  <a:gd name="T28" fmla="*/ 1 w 34"/>
                  <a:gd name="T29" fmla="*/ 1 h 40"/>
                  <a:gd name="T30" fmla="*/ 1 w 34"/>
                  <a:gd name="T31" fmla="*/ 2 h 40"/>
                  <a:gd name="T32" fmla="*/ 0 w 34"/>
                  <a:gd name="T33" fmla="*/ 2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40">
                    <a:moveTo>
                      <a:pt x="0" y="40"/>
                    </a:moveTo>
                    <a:lnTo>
                      <a:pt x="3" y="34"/>
                    </a:lnTo>
                    <a:lnTo>
                      <a:pt x="6" y="28"/>
                    </a:lnTo>
                    <a:lnTo>
                      <a:pt x="11" y="20"/>
                    </a:lnTo>
                    <a:lnTo>
                      <a:pt x="17" y="13"/>
                    </a:lnTo>
                    <a:lnTo>
                      <a:pt x="23" y="6"/>
                    </a:lnTo>
                    <a:lnTo>
                      <a:pt x="27" y="2"/>
                    </a:lnTo>
                    <a:lnTo>
                      <a:pt x="31" y="0"/>
                    </a:lnTo>
                    <a:lnTo>
                      <a:pt x="34" y="1"/>
                    </a:lnTo>
                    <a:lnTo>
                      <a:pt x="34" y="4"/>
                    </a:lnTo>
                    <a:lnTo>
                      <a:pt x="32" y="9"/>
                    </a:lnTo>
                    <a:lnTo>
                      <a:pt x="27" y="14"/>
                    </a:lnTo>
                    <a:lnTo>
                      <a:pt x="20" y="20"/>
                    </a:lnTo>
                    <a:lnTo>
                      <a:pt x="15" y="27"/>
                    </a:lnTo>
                    <a:lnTo>
                      <a:pt x="8" y="32"/>
                    </a:lnTo>
                    <a:lnTo>
                      <a:pt x="3" y="36"/>
                    </a:lnTo>
                    <a:lnTo>
                      <a:pt x="0" y="4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88" name="Freeform 177">
                <a:extLst>
                  <a:ext uri="{FF2B5EF4-FFF2-40B4-BE49-F238E27FC236}">
                    <a16:creationId xmlns:a16="http://schemas.microsoft.com/office/drawing/2014/main" xmlns="" id="{84CBC08D-99F5-4866-926C-44E19D7D15EE}"/>
                  </a:ext>
                </a:extLst>
              </p:cNvPr>
              <p:cNvSpPr>
                <a:spLocks/>
              </p:cNvSpPr>
              <p:nvPr/>
            </p:nvSpPr>
            <p:spPr bwMode="auto">
              <a:xfrm>
                <a:off x="2768" y="329"/>
                <a:ext cx="28" cy="6"/>
              </a:xfrm>
              <a:custGeom>
                <a:avLst/>
                <a:gdLst>
                  <a:gd name="T0" fmla="*/ 0 w 57"/>
                  <a:gd name="T1" fmla="*/ 0 h 13"/>
                  <a:gd name="T2" fmla="*/ 0 w 57"/>
                  <a:gd name="T3" fmla="*/ 0 h 13"/>
                  <a:gd name="T4" fmla="*/ 0 w 57"/>
                  <a:gd name="T5" fmla="*/ 0 h 13"/>
                  <a:gd name="T6" fmla="*/ 0 w 57"/>
                  <a:gd name="T7" fmla="*/ 0 h 13"/>
                  <a:gd name="T8" fmla="*/ 1 w 57"/>
                  <a:gd name="T9" fmla="*/ 0 h 13"/>
                  <a:gd name="T10" fmla="*/ 1 w 57"/>
                  <a:gd name="T11" fmla="*/ 0 h 13"/>
                  <a:gd name="T12" fmla="*/ 1 w 57"/>
                  <a:gd name="T13" fmla="*/ 0 h 13"/>
                  <a:gd name="T14" fmla="*/ 1 w 57"/>
                  <a:gd name="T15" fmla="*/ 0 h 13"/>
                  <a:gd name="T16" fmla="*/ 1 w 57"/>
                  <a:gd name="T17" fmla="*/ 0 h 13"/>
                  <a:gd name="T18" fmla="*/ 1 w 57"/>
                  <a:gd name="T19" fmla="*/ 0 h 13"/>
                  <a:gd name="T20" fmla="*/ 1 w 57"/>
                  <a:gd name="T21" fmla="*/ 0 h 13"/>
                  <a:gd name="T22" fmla="*/ 1 w 57"/>
                  <a:gd name="T23" fmla="*/ 0 h 13"/>
                  <a:gd name="T24" fmla="*/ 1 w 57"/>
                  <a:gd name="T25" fmla="*/ 0 h 13"/>
                  <a:gd name="T26" fmla="*/ 0 w 57"/>
                  <a:gd name="T27" fmla="*/ 0 h 13"/>
                  <a:gd name="T28" fmla="*/ 0 w 57"/>
                  <a:gd name="T29" fmla="*/ 0 h 13"/>
                  <a:gd name="T30" fmla="*/ 0 w 57"/>
                  <a:gd name="T31" fmla="*/ 0 h 13"/>
                  <a:gd name="T32" fmla="*/ 0 w 57"/>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13">
                    <a:moveTo>
                      <a:pt x="0" y="1"/>
                    </a:moveTo>
                    <a:lnTo>
                      <a:pt x="7" y="1"/>
                    </a:lnTo>
                    <a:lnTo>
                      <a:pt x="15" y="0"/>
                    </a:lnTo>
                    <a:lnTo>
                      <a:pt x="25" y="0"/>
                    </a:lnTo>
                    <a:lnTo>
                      <a:pt x="34" y="0"/>
                    </a:lnTo>
                    <a:lnTo>
                      <a:pt x="42" y="0"/>
                    </a:lnTo>
                    <a:lnTo>
                      <a:pt x="50" y="3"/>
                    </a:lnTo>
                    <a:lnTo>
                      <a:pt x="54" y="5"/>
                    </a:lnTo>
                    <a:lnTo>
                      <a:pt x="57" y="8"/>
                    </a:lnTo>
                    <a:lnTo>
                      <a:pt x="56" y="12"/>
                    </a:lnTo>
                    <a:lnTo>
                      <a:pt x="50" y="13"/>
                    </a:lnTo>
                    <a:lnTo>
                      <a:pt x="43" y="12"/>
                    </a:lnTo>
                    <a:lnTo>
                      <a:pt x="34" y="9"/>
                    </a:lnTo>
                    <a:lnTo>
                      <a:pt x="25" y="7"/>
                    </a:lnTo>
                    <a:lnTo>
                      <a:pt x="15" y="5"/>
                    </a:lnTo>
                    <a:lnTo>
                      <a:pt x="7" y="3"/>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89" name="Freeform 178">
                <a:extLst>
                  <a:ext uri="{FF2B5EF4-FFF2-40B4-BE49-F238E27FC236}">
                    <a16:creationId xmlns:a16="http://schemas.microsoft.com/office/drawing/2014/main" xmlns="" id="{EC12A522-C454-4578-97B6-FD8F2598F65D}"/>
                  </a:ext>
                </a:extLst>
              </p:cNvPr>
              <p:cNvSpPr>
                <a:spLocks/>
              </p:cNvSpPr>
              <p:nvPr/>
            </p:nvSpPr>
            <p:spPr bwMode="auto">
              <a:xfrm>
                <a:off x="2763" y="337"/>
                <a:ext cx="28" cy="9"/>
              </a:xfrm>
              <a:custGeom>
                <a:avLst/>
                <a:gdLst>
                  <a:gd name="T0" fmla="*/ 0 w 55"/>
                  <a:gd name="T1" fmla="*/ 0 h 20"/>
                  <a:gd name="T2" fmla="*/ 1 w 55"/>
                  <a:gd name="T3" fmla="*/ 0 h 20"/>
                  <a:gd name="T4" fmla="*/ 1 w 55"/>
                  <a:gd name="T5" fmla="*/ 0 h 20"/>
                  <a:gd name="T6" fmla="*/ 1 w 55"/>
                  <a:gd name="T7" fmla="*/ 0 h 20"/>
                  <a:gd name="T8" fmla="*/ 1 w 55"/>
                  <a:gd name="T9" fmla="*/ 0 h 20"/>
                  <a:gd name="T10" fmla="*/ 2 w 55"/>
                  <a:gd name="T11" fmla="*/ 0 h 20"/>
                  <a:gd name="T12" fmla="*/ 2 w 55"/>
                  <a:gd name="T13" fmla="*/ 0 h 20"/>
                  <a:gd name="T14" fmla="*/ 2 w 55"/>
                  <a:gd name="T15" fmla="*/ 0 h 20"/>
                  <a:gd name="T16" fmla="*/ 2 w 55"/>
                  <a:gd name="T17" fmla="*/ 0 h 20"/>
                  <a:gd name="T18" fmla="*/ 2 w 55"/>
                  <a:gd name="T19" fmla="*/ 0 h 20"/>
                  <a:gd name="T20" fmla="*/ 2 w 55"/>
                  <a:gd name="T21" fmla="*/ 0 h 20"/>
                  <a:gd name="T22" fmla="*/ 2 w 55"/>
                  <a:gd name="T23" fmla="*/ 0 h 20"/>
                  <a:gd name="T24" fmla="*/ 1 w 55"/>
                  <a:gd name="T25" fmla="*/ 0 h 20"/>
                  <a:gd name="T26" fmla="*/ 1 w 55"/>
                  <a:gd name="T27" fmla="*/ 0 h 20"/>
                  <a:gd name="T28" fmla="*/ 1 w 55"/>
                  <a:gd name="T29" fmla="*/ 0 h 20"/>
                  <a:gd name="T30" fmla="*/ 1 w 55"/>
                  <a:gd name="T31" fmla="*/ 0 h 20"/>
                  <a:gd name="T32" fmla="*/ 0 w 55"/>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5" h="20">
                    <a:moveTo>
                      <a:pt x="0" y="0"/>
                    </a:moveTo>
                    <a:lnTo>
                      <a:pt x="6" y="0"/>
                    </a:lnTo>
                    <a:lnTo>
                      <a:pt x="14" y="1"/>
                    </a:lnTo>
                    <a:lnTo>
                      <a:pt x="22" y="3"/>
                    </a:lnTo>
                    <a:lnTo>
                      <a:pt x="31" y="5"/>
                    </a:lnTo>
                    <a:lnTo>
                      <a:pt x="40" y="7"/>
                    </a:lnTo>
                    <a:lnTo>
                      <a:pt x="47" y="9"/>
                    </a:lnTo>
                    <a:lnTo>
                      <a:pt x="53" y="13"/>
                    </a:lnTo>
                    <a:lnTo>
                      <a:pt x="55" y="18"/>
                    </a:lnTo>
                    <a:lnTo>
                      <a:pt x="53" y="20"/>
                    </a:lnTo>
                    <a:lnTo>
                      <a:pt x="48" y="20"/>
                    </a:lnTo>
                    <a:lnTo>
                      <a:pt x="40" y="18"/>
                    </a:lnTo>
                    <a:lnTo>
                      <a:pt x="31" y="14"/>
                    </a:lnTo>
                    <a:lnTo>
                      <a:pt x="21" y="11"/>
                    </a:lnTo>
                    <a:lnTo>
                      <a:pt x="12" y="6"/>
                    </a:lnTo>
                    <a:lnTo>
                      <a:pt x="5"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90" name="Freeform 179">
                <a:extLst>
                  <a:ext uri="{FF2B5EF4-FFF2-40B4-BE49-F238E27FC236}">
                    <a16:creationId xmlns:a16="http://schemas.microsoft.com/office/drawing/2014/main" xmlns="" id="{87C24AD6-86BB-4BA4-94FB-E8C9185CF7AD}"/>
                  </a:ext>
                </a:extLst>
              </p:cNvPr>
              <p:cNvSpPr>
                <a:spLocks/>
              </p:cNvSpPr>
              <p:nvPr/>
            </p:nvSpPr>
            <p:spPr bwMode="auto">
              <a:xfrm>
                <a:off x="2777" y="315"/>
                <a:ext cx="27" cy="6"/>
              </a:xfrm>
              <a:custGeom>
                <a:avLst/>
                <a:gdLst>
                  <a:gd name="T0" fmla="*/ 0 w 54"/>
                  <a:gd name="T1" fmla="*/ 0 h 13"/>
                  <a:gd name="T2" fmla="*/ 1 w 54"/>
                  <a:gd name="T3" fmla="*/ 0 h 13"/>
                  <a:gd name="T4" fmla="*/ 1 w 54"/>
                  <a:gd name="T5" fmla="*/ 0 h 13"/>
                  <a:gd name="T6" fmla="*/ 1 w 54"/>
                  <a:gd name="T7" fmla="*/ 0 h 13"/>
                  <a:gd name="T8" fmla="*/ 1 w 54"/>
                  <a:gd name="T9" fmla="*/ 0 h 13"/>
                  <a:gd name="T10" fmla="*/ 2 w 54"/>
                  <a:gd name="T11" fmla="*/ 0 h 13"/>
                  <a:gd name="T12" fmla="*/ 2 w 54"/>
                  <a:gd name="T13" fmla="*/ 0 h 13"/>
                  <a:gd name="T14" fmla="*/ 2 w 54"/>
                  <a:gd name="T15" fmla="*/ 0 h 13"/>
                  <a:gd name="T16" fmla="*/ 2 w 54"/>
                  <a:gd name="T17" fmla="*/ 0 h 13"/>
                  <a:gd name="T18" fmla="*/ 2 w 54"/>
                  <a:gd name="T19" fmla="*/ 0 h 13"/>
                  <a:gd name="T20" fmla="*/ 2 w 54"/>
                  <a:gd name="T21" fmla="*/ 0 h 13"/>
                  <a:gd name="T22" fmla="*/ 2 w 54"/>
                  <a:gd name="T23" fmla="*/ 0 h 13"/>
                  <a:gd name="T24" fmla="*/ 2 w 54"/>
                  <a:gd name="T25" fmla="*/ 0 h 13"/>
                  <a:gd name="T26" fmla="*/ 1 w 54"/>
                  <a:gd name="T27" fmla="*/ 0 h 13"/>
                  <a:gd name="T28" fmla="*/ 1 w 54"/>
                  <a:gd name="T29" fmla="*/ 0 h 13"/>
                  <a:gd name="T30" fmla="*/ 1 w 54"/>
                  <a:gd name="T31" fmla="*/ 0 h 13"/>
                  <a:gd name="T32" fmla="*/ 0 w 54"/>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13">
                    <a:moveTo>
                      <a:pt x="0" y="7"/>
                    </a:moveTo>
                    <a:lnTo>
                      <a:pt x="2" y="5"/>
                    </a:lnTo>
                    <a:lnTo>
                      <a:pt x="8" y="3"/>
                    </a:lnTo>
                    <a:lnTo>
                      <a:pt x="16" y="2"/>
                    </a:lnTo>
                    <a:lnTo>
                      <a:pt x="25" y="0"/>
                    </a:lnTo>
                    <a:lnTo>
                      <a:pt x="34" y="2"/>
                    </a:lnTo>
                    <a:lnTo>
                      <a:pt x="44" y="3"/>
                    </a:lnTo>
                    <a:lnTo>
                      <a:pt x="50" y="5"/>
                    </a:lnTo>
                    <a:lnTo>
                      <a:pt x="54" y="8"/>
                    </a:lnTo>
                    <a:lnTo>
                      <a:pt x="54" y="12"/>
                    </a:lnTo>
                    <a:lnTo>
                      <a:pt x="50" y="13"/>
                    </a:lnTo>
                    <a:lnTo>
                      <a:pt x="44" y="13"/>
                    </a:lnTo>
                    <a:lnTo>
                      <a:pt x="34" y="11"/>
                    </a:lnTo>
                    <a:lnTo>
                      <a:pt x="25" y="10"/>
                    </a:lnTo>
                    <a:lnTo>
                      <a:pt x="16" y="8"/>
                    </a:lnTo>
                    <a:lnTo>
                      <a:pt x="7" y="7"/>
                    </a:lnTo>
                    <a:lnTo>
                      <a:pt x="0" y="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91" name="Freeform 180">
                <a:extLst>
                  <a:ext uri="{FF2B5EF4-FFF2-40B4-BE49-F238E27FC236}">
                    <a16:creationId xmlns:a16="http://schemas.microsoft.com/office/drawing/2014/main" xmlns="" id="{CA8A6389-3BB7-491B-9DF1-C531EC54B376}"/>
                  </a:ext>
                </a:extLst>
              </p:cNvPr>
              <p:cNvSpPr>
                <a:spLocks/>
              </p:cNvSpPr>
              <p:nvPr/>
            </p:nvSpPr>
            <p:spPr bwMode="auto">
              <a:xfrm>
                <a:off x="2780" y="299"/>
                <a:ext cx="32" cy="8"/>
              </a:xfrm>
              <a:custGeom>
                <a:avLst/>
                <a:gdLst>
                  <a:gd name="T0" fmla="*/ 0 w 63"/>
                  <a:gd name="T1" fmla="*/ 0 h 17"/>
                  <a:gd name="T2" fmla="*/ 1 w 63"/>
                  <a:gd name="T3" fmla="*/ 0 h 17"/>
                  <a:gd name="T4" fmla="*/ 1 w 63"/>
                  <a:gd name="T5" fmla="*/ 0 h 17"/>
                  <a:gd name="T6" fmla="*/ 1 w 63"/>
                  <a:gd name="T7" fmla="*/ 0 h 17"/>
                  <a:gd name="T8" fmla="*/ 2 w 63"/>
                  <a:gd name="T9" fmla="*/ 0 h 17"/>
                  <a:gd name="T10" fmla="*/ 2 w 63"/>
                  <a:gd name="T11" fmla="*/ 0 h 17"/>
                  <a:gd name="T12" fmla="*/ 2 w 63"/>
                  <a:gd name="T13" fmla="*/ 0 h 17"/>
                  <a:gd name="T14" fmla="*/ 2 w 63"/>
                  <a:gd name="T15" fmla="*/ 0 h 17"/>
                  <a:gd name="T16" fmla="*/ 2 w 63"/>
                  <a:gd name="T17" fmla="*/ 0 h 17"/>
                  <a:gd name="T18" fmla="*/ 2 w 63"/>
                  <a:gd name="T19" fmla="*/ 0 h 17"/>
                  <a:gd name="T20" fmla="*/ 2 w 63"/>
                  <a:gd name="T21" fmla="*/ 0 h 17"/>
                  <a:gd name="T22" fmla="*/ 2 w 63"/>
                  <a:gd name="T23" fmla="*/ 0 h 17"/>
                  <a:gd name="T24" fmla="*/ 2 w 63"/>
                  <a:gd name="T25" fmla="*/ 0 h 17"/>
                  <a:gd name="T26" fmla="*/ 1 w 63"/>
                  <a:gd name="T27" fmla="*/ 0 h 17"/>
                  <a:gd name="T28" fmla="*/ 1 w 63"/>
                  <a:gd name="T29" fmla="*/ 0 h 17"/>
                  <a:gd name="T30" fmla="*/ 1 w 63"/>
                  <a:gd name="T31" fmla="*/ 0 h 17"/>
                  <a:gd name="T32" fmla="*/ 0 w 63"/>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7">
                    <a:moveTo>
                      <a:pt x="0" y="17"/>
                    </a:moveTo>
                    <a:lnTo>
                      <a:pt x="7" y="14"/>
                    </a:lnTo>
                    <a:lnTo>
                      <a:pt x="16" y="9"/>
                    </a:lnTo>
                    <a:lnTo>
                      <a:pt x="26" y="6"/>
                    </a:lnTo>
                    <a:lnTo>
                      <a:pt x="37" y="2"/>
                    </a:lnTo>
                    <a:lnTo>
                      <a:pt x="46" y="1"/>
                    </a:lnTo>
                    <a:lnTo>
                      <a:pt x="54" y="0"/>
                    </a:lnTo>
                    <a:lnTo>
                      <a:pt x="61" y="1"/>
                    </a:lnTo>
                    <a:lnTo>
                      <a:pt x="63" y="5"/>
                    </a:lnTo>
                    <a:lnTo>
                      <a:pt x="62" y="8"/>
                    </a:lnTo>
                    <a:lnTo>
                      <a:pt x="56" y="12"/>
                    </a:lnTo>
                    <a:lnTo>
                      <a:pt x="48" y="13"/>
                    </a:lnTo>
                    <a:lnTo>
                      <a:pt x="38" y="14"/>
                    </a:lnTo>
                    <a:lnTo>
                      <a:pt x="26" y="15"/>
                    </a:lnTo>
                    <a:lnTo>
                      <a:pt x="16" y="15"/>
                    </a:lnTo>
                    <a:lnTo>
                      <a:pt x="7" y="16"/>
                    </a:lnTo>
                    <a:lnTo>
                      <a:pt x="0" y="1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92" name="Freeform 181">
                <a:extLst>
                  <a:ext uri="{FF2B5EF4-FFF2-40B4-BE49-F238E27FC236}">
                    <a16:creationId xmlns:a16="http://schemas.microsoft.com/office/drawing/2014/main" xmlns="" id="{45CE9915-FA08-4085-A30F-97532E5E45D3}"/>
                  </a:ext>
                </a:extLst>
              </p:cNvPr>
              <p:cNvSpPr>
                <a:spLocks/>
              </p:cNvSpPr>
              <p:nvPr/>
            </p:nvSpPr>
            <p:spPr bwMode="auto">
              <a:xfrm>
                <a:off x="2786" y="283"/>
                <a:ext cx="35" cy="10"/>
              </a:xfrm>
              <a:custGeom>
                <a:avLst/>
                <a:gdLst>
                  <a:gd name="T0" fmla="*/ 0 w 69"/>
                  <a:gd name="T1" fmla="*/ 1 h 20"/>
                  <a:gd name="T2" fmla="*/ 1 w 69"/>
                  <a:gd name="T3" fmla="*/ 1 h 20"/>
                  <a:gd name="T4" fmla="*/ 1 w 69"/>
                  <a:gd name="T5" fmla="*/ 1 h 20"/>
                  <a:gd name="T6" fmla="*/ 1 w 69"/>
                  <a:gd name="T7" fmla="*/ 1 h 20"/>
                  <a:gd name="T8" fmla="*/ 2 w 69"/>
                  <a:gd name="T9" fmla="*/ 1 h 20"/>
                  <a:gd name="T10" fmla="*/ 2 w 69"/>
                  <a:gd name="T11" fmla="*/ 1 h 20"/>
                  <a:gd name="T12" fmla="*/ 2 w 69"/>
                  <a:gd name="T13" fmla="*/ 0 h 20"/>
                  <a:gd name="T14" fmla="*/ 3 w 69"/>
                  <a:gd name="T15" fmla="*/ 0 h 20"/>
                  <a:gd name="T16" fmla="*/ 3 w 69"/>
                  <a:gd name="T17" fmla="*/ 1 h 20"/>
                  <a:gd name="T18" fmla="*/ 3 w 69"/>
                  <a:gd name="T19" fmla="*/ 1 h 20"/>
                  <a:gd name="T20" fmla="*/ 2 w 69"/>
                  <a:gd name="T21" fmla="*/ 1 h 20"/>
                  <a:gd name="T22" fmla="*/ 2 w 69"/>
                  <a:gd name="T23" fmla="*/ 1 h 20"/>
                  <a:gd name="T24" fmla="*/ 2 w 69"/>
                  <a:gd name="T25" fmla="*/ 1 h 20"/>
                  <a:gd name="T26" fmla="*/ 1 w 69"/>
                  <a:gd name="T27" fmla="*/ 1 h 20"/>
                  <a:gd name="T28" fmla="*/ 1 w 69"/>
                  <a:gd name="T29" fmla="*/ 1 h 20"/>
                  <a:gd name="T30" fmla="*/ 1 w 69"/>
                  <a:gd name="T31" fmla="*/ 1 h 20"/>
                  <a:gd name="T32" fmla="*/ 0 w 69"/>
                  <a:gd name="T33" fmla="*/ 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20">
                    <a:moveTo>
                      <a:pt x="0" y="20"/>
                    </a:moveTo>
                    <a:lnTo>
                      <a:pt x="6" y="17"/>
                    </a:lnTo>
                    <a:lnTo>
                      <a:pt x="16" y="13"/>
                    </a:lnTo>
                    <a:lnTo>
                      <a:pt x="28" y="8"/>
                    </a:lnTo>
                    <a:lnTo>
                      <a:pt x="39" y="5"/>
                    </a:lnTo>
                    <a:lnTo>
                      <a:pt x="51" y="1"/>
                    </a:lnTo>
                    <a:lnTo>
                      <a:pt x="60" y="0"/>
                    </a:lnTo>
                    <a:lnTo>
                      <a:pt x="67" y="0"/>
                    </a:lnTo>
                    <a:lnTo>
                      <a:pt x="69" y="4"/>
                    </a:lnTo>
                    <a:lnTo>
                      <a:pt x="66" y="8"/>
                    </a:lnTo>
                    <a:lnTo>
                      <a:pt x="59" y="12"/>
                    </a:lnTo>
                    <a:lnTo>
                      <a:pt x="49" y="14"/>
                    </a:lnTo>
                    <a:lnTo>
                      <a:pt x="37" y="16"/>
                    </a:lnTo>
                    <a:lnTo>
                      <a:pt x="26" y="17"/>
                    </a:lnTo>
                    <a:lnTo>
                      <a:pt x="14" y="18"/>
                    </a:lnTo>
                    <a:lnTo>
                      <a:pt x="6" y="18"/>
                    </a:lnTo>
                    <a:lnTo>
                      <a:pt x="0" y="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93" name="Freeform 182">
                <a:extLst>
                  <a:ext uri="{FF2B5EF4-FFF2-40B4-BE49-F238E27FC236}">
                    <a16:creationId xmlns:a16="http://schemas.microsoft.com/office/drawing/2014/main" xmlns="" id="{E4B575E3-431D-4D95-944C-0CC6A68AAC89}"/>
                  </a:ext>
                </a:extLst>
              </p:cNvPr>
              <p:cNvSpPr>
                <a:spLocks/>
              </p:cNvSpPr>
              <p:nvPr/>
            </p:nvSpPr>
            <p:spPr bwMode="auto">
              <a:xfrm>
                <a:off x="2787" y="249"/>
                <a:ext cx="37" cy="18"/>
              </a:xfrm>
              <a:custGeom>
                <a:avLst/>
                <a:gdLst>
                  <a:gd name="T0" fmla="*/ 0 w 74"/>
                  <a:gd name="T1" fmla="*/ 2 h 36"/>
                  <a:gd name="T2" fmla="*/ 1 w 74"/>
                  <a:gd name="T3" fmla="*/ 1 h 36"/>
                  <a:gd name="T4" fmla="*/ 1 w 74"/>
                  <a:gd name="T5" fmla="*/ 1 h 36"/>
                  <a:gd name="T6" fmla="*/ 1 w 74"/>
                  <a:gd name="T7" fmla="*/ 1 h 36"/>
                  <a:gd name="T8" fmla="*/ 2 w 74"/>
                  <a:gd name="T9" fmla="*/ 1 h 36"/>
                  <a:gd name="T10" fmla="*/ 2 w 74"/>
                  <a:gd name="T11" fmla="*/ 1 h 36"/>
                  <a:gd name="T12" fmla="*/ 2 w 74"/>
                  <a:gd name="T13" fmla="*/ 1 h 36"/>
                  <a:gd name="T14" fmla="*/ 3 w 74"/>
                  <a:gd name="T15" fmla="*/ 0 h 36"/>
                  <a:gd name="T16" fmla="*/ 3 w 74"/>
                  <a:gd name="T17" fmla="*/ 1 h 36"/>
                  <a:gd name="T18" fmla="*/ 3 w 74"/>
                  <a:gd name="T19" fmla="*/ 1 h 36"/>
                  <a:gd name="T20" fmla="*/ 3 w 74"/>
                  <a:gd name="T21" fmla="*/ 1 h 36"/>
                  <a:gd name="T22" fmla="*/ 2 w 74"/>
                  <a:gd name="T23" fmla="*/ 1 h 36"/>
                  <a:gd name="T24" fmla="*/ 2 w 74"/>
                  <a:gd name="T25" fmla="*/ 1 h 36"/>
                  <a:gd name="T26" fmla="*/ 1 w 74"/>
                  <a:gd name="T27" fmla="*/ 1 h 36"/>
                  <a:gd name="T28" fmla="*/ 1 w 74"/>
                  <a:gd name="T29" fmla="*/ 1 h 36"/>
                  <a:gd name="T30" fmla="*/ 1 w 74"/>
                  <a:gd name="T31" fmla="*/ 1 h 36"/>
                  <a:gd name="T32" fmla="*/ 0 w 74"/>
                  <a:gd name="T33" fmla="*/ 2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4" h="36">
                    <a:moveTo>
                      <a:pt x="0" y="36"/>
                    </a:moveTo>
                    <a:lnTo>
                      <a:pt x="7" y="30"/>
                    </a:lnTo>
                    <a:lnTo>
                      <a:pt x="18" y="23"/>
                    </a:lnTo>
                    <a:lnTo>
                      <a:pt x="28" y="16"/>
                    </a:lnTo>
                    <a:lnTo>
                      <a:pt x="41" y="9"/>
                    </a:lnTo>
                    <a:lnTo>
                      <a:pt x="52" y="5"/>
                    </a:lnTo>
                    <a:lnTo>
                      <a:pt x="63" y="1"/>
                    </a:lnTo>
                    <a:lnTo>
                      <a:pt x="71" y="0"/>
                    </a:lnTo>
                    <a:lnTo>
                      <a:pt x="74" y="2"/>
                    </a:lnTo>
                    <a:lnTo>
                      <a:pt x="73" y="6"/>
                    </a:lnTo>
                    <a:lnTo>
                      <a:pt x="66" y="10"/>
                    </a:lnTo>
                    <a:lnTo>
                      <a:pt x="54" y="15"/>
                    </a:lnTo>
                    <a:lnTo>
                      <a:pt x="42" y="19"/>
                    </a:lnTo>
                    <a:lnTo>
                      <a:pt x="28" y="23"/>
                    </a:lnTo>
                    <a:lnTo>
                      <a:pt x="15" y="28"/>
                    </a:lnTo>
                    <a:lnTo>
                      <a:pt x="6" y="32"/>
                    </a:lnTo>
                    <a:lnTo>
                      <a:pt x="0" y="3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94" name="Freeform 183">
                <a:extLst>
                  <a:ext uri="{FF2B5EF4-FFF2-40B4-BE49-F238E27FC236}">
                    <a16:creationId xmlns:a16="http://schemas.microsoft.com/office/drawing/2014/main" xmlns="" id="{C8017093-CBFD-4DDE-90CB-F5C793C24B05}"/>
                  </a:ext>
                </a:extLst>
              </p:cNvPr>
              <p:cNvSpPr>
                <a:spLocks/>
              </p:cNvSpPr>
              <p:nvPr/>
            </p:nvSpPr>
            <p:spPr bwMode="auto">
              <a:xfrm>
                <a:off x="2784" y="216"/>
                <a:ext cx="34" cy="22"/>
              </a:xfrm>
              <a:custGeom>
                <a:avLst/>
                <a:gdLst>
                  <a:gd name="T0" fmla="*/ 0 w 68"/>
                  <a:gd name="T1" fmla="*/ 2 h 43"/>
                  <a:gd name="T2" fmla="*/ 1 w 68"/>
                  <a:gd name="T3" fmla="*/ 2 h 43"/>
                  <a:gd name="T4" fmla="*/ 1 w 68"/>
                  <a:gd name="T5" fmla="*/ 1 h 43"/>
                  <a:gd name="T6" fmla="*/ 1 w 68"/>
                  <a:gd name="T7" fmla="*/ 1 h 43"/>
                  <a:gd name="T8" fmla="*/ 2 w 68"/>
                  <a:gd name="T9" fmla="*/ 1 h 43"/>
                  <a:gd name="T10" fmla="*/ 2 w 68"/>
                  <a:gd name="T11" fmla="*/ 1 h 43"/>
                  <a:gd name="T12" fmla="*/ 2 w 68"/>
                  <a:gd name="T13" fmla="*/ 1 h 43"/>
                  <a:gd name="T14" fmla="*/ 2 w 68"/>
                  <a:gd name="T15" fmla="*/ 0 h 43"/>
                  <a:gd name="T16" fmla="*/ 3 w 68"/>
                  <a:gd name="T17" fmla="*/ 1 h 43"/>
                  <a:gd name="T18" fmla="*/ 3 w 68"/>
                  <a:gd name="T19" fmla="*/ 1 h 43"/>
                  <a:gd name="T20" fmla="*/ 2 w 68"/>
                  <a:gd name="T21" fmla="*/ 1 h 43"/>
                  <a:gd name="T22" fmla="*/ 2 w 68"/>
                  <a:gd name="T23" fmla="*/ 1 h 43"/>
                  <a:gd name="T24" fmla="*/ 2 w 68"/>
                  <a:gd name="T25" fmla="*/ 1 h 43"/>
                  <a:gd name="T26" fmla="*/ 1 w 68"/>
                  <a:gd name="T27" fmla="*/ 1 h 43"/>
                  <a:gd name="T28" fmla="*/ 1 w 68"/>
                  <a:gd name="T29" fmla="*/ 2 h 43"/>
                  <a:gd name="T30" fmla="*/ 1 w 68"/>
                  <a:gd name="T31" fmla="*/ 2 h 43"/>
                  <a:gd name="T32" fmla="*/ 0 w 68"/>
                  <a:gd name="T33" fmla="*/ 2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43">
                    <a:moveTo>
                      <a:pt x="0" y="43"/>
                    </a:moveTo>
                    <a:lnTo>
                      <a:pt x="5" y="38"/>
                    </a:lnTo>
                    <a:lnTo>
                      <a:pt x="14" y="30"/>
                    </a:lnTo>
                    <a:lnTo>
                      <a:pt x="24" y="22"/>
                    </a:lnTo>
                    <a:lnTo>
                      <a:pt x="35" y="14"/>
                    </a:lnTo>
                    <a:lnTo>
                      <a:pt x="47" y="7"/>
                    </a:lnTo>
                    <a:lnTo>
                      <a:pt x="56" y="3"/>
                    </a:lnTo>
                    <a:lnTo>
                      <a:pt x="64" y="0"/>
                    </a:lnTo>
                    <a:lnTo>
                      <a:pt x="68" y="3"/>
                    </a:lnTo>
                    <a:lnTo>
                      <a:pt x="67" y="7"/>
                    </a:lnTo>
                    <a:lnTo>
                      <a:pt x="60" y="13"/>
                    </a:lnTo>
                    <a:lnTo>
                      <a:pt x="50" y="19"/>
                    </a:lnTo>
                    <a:lnTo>
                      <a:pt x="38" y="25"/>
                    </a:lnTo>
                    <a:lnTo>
                      <a:pt x="25" y="30"/>
                    </a:lnTo>
                    <a:lnTo>
                      <a:pt x="14" y="36"/>
                    </a:lnTo>
                    <a:lnTo>
                      <a:pt x="4" y="40"/>
                    </a:lnTo>
                    <a:lnTo>
                      <a:pt x="0" y="4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95" name="Freeform 184">
                <a:extLst>
                  <a:ext uri="{FF2B5EF4-FFF2-40B4-BE49-F238E27FC236}">
                    <a16:creationId xmlns:a16="http://schemas.microsoft.com/office/drawing/2014/main" xmlns="" id="{CBA9E64D-7A12-4B73-AACB-3062D2A0EFF0}"/>
                  </a:ext>
                </a:extLst>
              </p:cNvPr>
              <p:cNvSpPr>
                <a:spLocks/>
              </p:cNvSpPr>
              <p:nvPr/>
            </p:nvSpPr>
            <p:spPr bwMode="auto">
              <a:xfrm>
                <a:off x="2788" y="262"/>
                <a:ext cx="31" cy="18"/>
              </a:xfrm>
              <a:custGeom>
                <a:avLst/>
                <a:gdLst>
                  <a:gd name="T0" fmla="*/ 0 w 62"/>
                  <a:gd name="T1" fmla="*/ 2 h 35"/>
                  <a:gd name="T2" fmla="*/ 1 w 62"/>
                  <a:gd name="T3" fmla="*/ 1 h 35"/>
                  <a:gd name="T4" fmla="*/ 1 w 62"/>
                  <a:gd name="T5" fmla="*/ 1 h 35"/>
                  <a:gd name="T6" fmla="*/ 1 w 62"/>
                  <a:gd name="T7" fmla="*/ 1 h 35"/>
                  <a:gd name="T8" fmla="*/ 2 w 62"/>
                  <a:gd name="T9" fmla="*/ 1 h 35"/>
                  <a:gd name="T10" fmla="*/ 2 w 62"/>
                  <a:gd name="T11" fmla="*/ 1 h 35"/>
                  <a:gd name="T12" fmla="*/ 2 w 62"/>
                  <a:gd name="T13" fmla="*/ 1 h 35"/>
                  <a:gd name="T14" fmla="*/ 2 w 62"/>
                  <a:gd name="T15" fmla="*/ 0 h 35"/>
                  <a:gd name="T16" fmla="*/ 2 w 62"/>
                  <a:gd name="T17" fmla="*/ 1 h 35"/>
                  <a:gd name="T18" fmla="*/ 2 w 62"/>
                  <a:gd name="T19" fmla="*/ 1 h 35"/>
                  <a:gd name="T20" fmla="*/ 2 w 62"/>
                  <a:gd name="T21" fmla="*/ 1 h 35"/>
                  <a:gd name="T22" fmla="*/ 2 w 62"/>
                  <a:gd name="T23" fmla="*/ 1 h 35"/>
                  <a:gd name="T24" fmla="*/ 2 w 62"/>
                  <a:gd name="T25" fmla="*/ 1 h 35"/>
                  <a:gd name="T26" fmla="*/ 1 w 62"/>
                  <a:gd name="T27" fmla="*/ 1 h 35"/>
                  <a:gd name="T28" fmla="*/ 1 w 62"/>
                  <a:gd name="T29" fmla="*/ 1 h 35"/>
                  <a:gd name="T30" fmla="*/ 1 w 62"/>
                  <a:gd name="T31" fmla="*/ 2 h 35"/>
                  <a:gd name="T32" fmla="*/ 0 w 62"/>
                  <a:gd name="T33" fmla="*/ 2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2" h="35">
                    <a:moveTo>
                      <a:pt x="0" y="35"/>
                    </a:moveTo>
                    <a:lnTo>
                      <a:pt x="5" y="31"/>
                    </a:lnTo>
                    <a:lnTo>
                      <a:pt x="13" y="25"/>
                    </a:lnTo>
                    <a:lnTo>
                      <a:pt x="24" y="17"/>
                    </a:lnTo>
                    <a:lnTo>
                      <a:pt x="34" y="10"/>
                    </a:lnTo>
                    <a:lnTo>
                      <a:pt x="45" y="4"/>
                    </a:lnTo>
                    <a:lnTo>
                      <a:pt x="53" y="1"/>
                    </a:lnTo>
                    <a:lnTo>
                      <a:pt x="60" y="0"/>
                    </a:lnTo>
                    <a:lnTo>
                      <a:pt x="62" y="2"/>
                    </a:lnTo>
                    <a:lnTo>
                      <a:pt x="60" y="8"/>
                    </a:lnTo>
                    <a:lnTo>
                      <a:pt x="54" y="12"/>
                    </a:lnTo>
                    <a:lnTo>
                      <a:pt x="45" y="17"/>
                    </a:lnTo>
                    <a:lnTo>
                      <a:pt x="34" y="21"/>
                    </a:lnTo>
                    <a:lnTo>
                      <a:pt x="23" y="26"/>
                    </a:lnTo>
                    <a:lnTo>
                      <a:pt x="12" y="30"/>
                    </a:lnTo>
                    <a:lnTo>
                      <a:pt x="4" y="33"/>
                    </a:lnTo>
                    <a:lnTo>
                      <a:pt x="0" y="3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96" name="Freeform 185">
                <a:extLst>
                  <a:ext uri="{FF2B5EF4-FFF2-40B4-BE49-F238E27FC236}">
                    <a16:creationId xmlns:a16="http://schemas.microsoft.com/office/drawing/2014/main" xmlns="" id="{77A1818D-7EEE-4D3C-A55F-4C43C481175E}"/>
                  </a:ext>
                </a:extLst>
              </p:cNvPr>
              <p:cNvSpPr>
                <a:spLocks/>
              </p:cNvSpPr>
              <p:nvPr/>
            </p:nvSpPr>
            <p:spPr bwMode="auto">
              <a:xfrm>
                <a:off x="2746" y="250"/>
                <a:ext cx="44" cy="28"/>
              </a:xfrm>
              <a:custGeom>
                <a:avLst/>
                <a:gdLst>
                  <a:gd name="T0" fmla="*/ 0 w 88"/>
                  <a:gd name="T1" fmla="*/ 0 h 58"/>
                  <a:gd name="T2" fmla="*/ 1 w 88"/>
                  <a:gd name="T3" fmla="*/ 0 h 58"/>
                  <a:gd name="T4" fmla="*/ 1 w 88"/>
                  <a:gd name="T5" fmla="*/ 0 h 58"/>
                  <a:gd name="T6" fmla="*/ 1 w 88"/>
                  <a:gd name="T7" fmla="*/ 0 h 58"/>
                  <a:gd name="T8" fmla="*/ 2 w 88"/>
                  <a:gd name="T9" fmla="*/ 0 h 58"/>
                  <a:gd name="T10" fmla="*/ 2 w 88"/>
                  <a:gd name="T11" fmla="*/ 0 h 58"/>
                  <a:gd name="T12" fmla="*/ 3 w 88"/>
                  <a:gd name="T13" fmla="*/ 1 h 58"/>
                  <a:gd name="T14" fmla="*/ 3 w 88"/>
                  <a:gd name="T15" fmla="*/ 1 h 58"/>
                  <a:gd name="T16" fmla="*/ 3 w 88"/>
                  <a:gd name="T17" fmla="*/ 1 h 58"/>
                  <a:gd name="T18" fmla="*/ 3 w 88"/>
                  <a:gd name="T19" fmla="*/ 1 h 58"/>
                  <a:gd name="T20" fmla="*/ 3 w 88"/>
                  <a:gd name="T21" fmla="*/ 1 h 58"/>
                  <a:gd name="T22" fmla="*/ 2 w 88"/>
                  <a:gd name="T23" fmla="*/ 1 h 58"/>
                  <a:gd name="T24" fmla="*/ 2 w 88"/>
                  <a:gd name="T25" fmla="*/ 0 h 58"/>
                  <a:gd name="T26" fmla="*/ 1 w 88"/>
                  <a:gd name="T27" fmla="*/ 0 h 58"/>
                  <a:gd name="T28" fmla="*/ 1 w 88"/>
                  <a:gd name="T29" fmla="*/ 0 h 58"/>
                  <a:gd name="T30" fmla="*/ 1 w 88"/>
                  <a:gd name="T31" fmla="*/ 0 h 58"/>
                  <a:gd name="T32" fmla="*/ 0 w 88"/>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8" h="58">
                    <a:moveTo>
                      <a:pt x="0" y="1"/>
                    </a:moveTo>
                    <a:lnTo>
                      <a:pt x="4" y="0"/>
                    </a:lnTo>
                    <a:lnTo>
                      <a:pt x="15" y="3"/>
                    </a:lnTo>
                    <a:lnTo>
                      <a:pt x="27" y="8"/>
                    </a:lnTo>
                    <a:lnTo>
                      <a:pt x="42" y="18"/>
                    </a:lnTo>
                    <a:lnTo>
                      <a:pt x="57" y="27"/>
                    </a:lnTo>
                    <a:lnTo>
                      <a:pt x="71" y="37"/>
                    </a:lnTo>
                    <a:lnTo>
                      <a:pt x="82" y="49"/>
                    </a:lnTo>
                    <a:lnTo>
                      <a:pt x="88" y="58"/>
                    </a:lnTo>
                    <a:lnTo>
                      <a:pt x="81" y="54"/>
                    </a:lnTo>
                    <a:lnTo>
                      <a:pt x="70" y="47"/>
                    </a:lnTo>
                    <a:lnTo>
                      <a:pt x="55" y="39"/>
                    </a:lnTo>
                    <a:lnTo>
                      <a:pt x="39" y="30"/>
                    </a:lnTo>
                    <a:lnTo>
                      <a:pt x="24" y="21"/>
                    </a:lnTo>
                    <a:lnTo>
                      <a:pt x="11" y="12"/>
                    </a:lnTo>
                    <a:lnTo>
                      <a:pt x="2" y="5"/>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97" name="Freeform 186">
                <a:extLst>
                  <a:ext uri="{FF2B5EF4-FFF2-40B4-BE49-F238E27FC236}">
                    <a16:creationId xmlns:a16="http://schemas.microsoft.com/office/drawing/2014/main" xmlns="" id="{67FBEF62-ADE4-4EDE-A66C-6728BC58AC2A}"/>
                  </a:ext>
                </a:extLst>
              </p:cNvPr>
              <p:cNvSpPr>
                <a:spLocks/>
              </p:cNvSpPr>
              <p:nvPr/>
            </p:nvSpPr>
            <p:spPr bwMode="auto">
              <a:xfrm>
                <a:off x="2754" y="231"/>
                <a:ext cx="34" cy="24"/>
              </a:xfrm>
              <a:custGeom>
                <a:avLst/>
                <a:gdLst>
                  <a:gd name="T0" fmla="*/ 0 w 69"/>
                  <a:gd name="T1" fmla="*/ 0 h 50"/>
                  <a:gd name="T2" fmla="*/ 0 w 69"/>
                  <a:gd name="T3" fmla="*/ 0 h 50"/>
                  <a:gd name="T4" fmla="*/ 0 w 69"/>
                  <a:gd name="T5" fmla="*/ 0 h 50"/>
                  <a:gd name="T6" fmla="*/ 0 w 69"/>
                  <a:gd name="T7" fmla="*/ 0 h 50"/>
                  <a:gd name="T8" fmla="*/ 1 w 69"/>
                  <a:gd name="T9" fmla="*/ 0 h 50"/>
                  <a:gd name="T10" fmla="*/ 1 w 69"/>
                  <a:gd name="T11" fmla="*/ 0 h 50"/>
                  <a:gd name="T12" fmla="*/ 1 w 69"/>
                  <a:gd name="T13" fmla="*/ 0 h 50"/>
                  <a:gd name="T14" fmla="*/ 1 w 69"/>
                  <a:gd name="T15" fmla="*/ 1 h 50"/>
                  <a:gd name="T16" fmla="*/ 2 w 69"/>
                  <a:gd name="T17" fmla="*/ 1 h 50"/>
                  <a:gd name="T18" fmla="*/ 1 w 69"/>
                  <a:gd name="T19" fmla="*/ 1 h 50"/>
                  <a:gd name="T20" fmla="*/ 1 w 69"/>
                  <a:gd name="T21" fmla="*/ 1 h 50"/>
                  <a:gd name="T22" fmla="*/ 1 w 69"/>
                  <a:gd name="T23" fmla="*/ 0 h 50"/>
                  <a:gd name="T24" fmla="*/ 0 w 69"/>
                  <a:gd name="T25" fmla="*/ 0 h 50"/>
                  <a:gd name="T26" fmla="*/ 0 w 69"/>
                  <a:gd name="T27" fmla="*/ 0 h 50"/>
                  <a:gd name="T28" fmla="*/ 0 w 69"/>
                  <a:gd name="T29" fmla="*/ 0 h 50"/>
                  <a:gd name="T30" fmla="*/ 0 w 69"/>
                  <a:gd name="T31" fmla="*/ 0 h 50"/>
                  <a:gd name="T32" fmla="*/ 0 w 69"/>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50">
                    <a:moveTo>
                      <a:pt x="0" y="0"/>
                    </a:moveTo>
                    <a:lnTo>
                      <a:pt x="3" y="0"/>
                    </a:lnTo>
                    <a:lnTo>
                      <a:pt x="10" y="3"/>
                    </a:lnTo>
                    <a:lnTo>
                      <a:pt x="20" y="7"/>
                    </a:lnTo>
                    <a:lnTo>
                      <a:pt x="32" y="13"/>
                    </a:lnTo>
                    <a:lnTo>
                      <a:pt x="43" y="21"/>
                    </a:lnTo>
                    <a:lnTo>
                      <a:pt x="54" y="30"/>
                    </a:lnTo>
                    <a:lnTo>
                      <a:pt x="63" y="39"/>
                    </a:lnTo>
                    <a:lnTo>
                      <a:pt x="69" y="50"/>
                    </a:lnTo>
                    <a:lnTo>
                      <a:pt x="62" y="44"/>
                    </a:lnTo>
                    <a:lnTo>
                      <a:pt x="52" y="37"/>
                    </a:lnTo>
                    <a:lnTo>
                      <a:pt x="40" y="29"/>
                    </a:lnTo>
                    <a:lnTo>
                      <a:pt x="27" y="21"/>
                    </a:lnTo>
                    <a:lnTo>
                      <a:pt x="17" y="14"/>
                    </a:lnTo>
                    <a:lnTo>
                      <a:pt x="8" y="8"/>
                    </a:lnTo>
                    <a:lnTo>
                      <a:pt x="1"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98" name="Freeform 187">
                <a:extLst>
                  <a:ext uri="{FF2B5EF4-FFF2-40B4-BE49-F238E27FC236}">
                    <a16:creationId xmlns:a16="http://schemas.microsoft.com/office/drawing/2014/main" xmlns="" id="{911EF5A8-A78E-43CD-9104-A2F613431387}"/>
                  </a:ext>
                </a:extLst>
              </p:cNvPr>
              <p:cNvSpPr>
                <a:spLocks/>
              </p:cNvSpPr>
              <p:nvPr/>
            </p:nvSpPr>
            <p:spPr bwMode="auto">
              <a:xfrm>
                <a:off x="2786" y="231"/>
                <a:ext cx="35" cy="21"/>
              </a:xfrm>
              <a:custGeom>
                <a:avLst/>
                <a:gdLst>
                  <a:gd name="T0" fmla="*/ 0 w 69"/>
                  <a:gd name="T1" fmla="*/ 1 h 43"/>
                  <a:gd name="T2" fmla="*/ 1 w 69"/>
                  <a:gd name="T3" fmla="*/ 1 h 43"/>
                  <a:gd name="T4" fmla="*/ 1 w 69"/>
                  <a:gd name="T5" fmla="*/ 0 h 43"/>
                  <a:gd name="T6" fmla="*/ 1 w 69"/>
                  <a:gd name="T7" fmla="*/ 0 h 43"/>
                  <a:gd name="T8" fmla="*/ 2 w 69"/>
                  <a:gd name="T9" fmla="*/ 0 h 43"/>
                  <a:gd name="T10" fmla="*/ 2 w 69"/>
                  <a:gd name="T11" fmla="*/ 0 h 43"/>
                  <a:gd name="T12" fmla="*/ 2 w 69"/>
                  <a:gd name="T13" fmla="*/ 0 h 43"/>
                  <a:gd name="T14" fmla="*/ 3 w 69"/>
                  <a:gd name="T15" fmla="*/ 0 h 43"/>
                  <a:gd name="T16" fmla="*/ 3 w 69"/>
                  <a:gd name="T17" fmla="*/ 0 h 43"/>
                  <a:gd name="T18" fmla="*/ 3 w 69"/>
                  <a:gd name="T19" fmla="*/ 0 h 43"/>
                  <a:gd name="T20" fmla="*/ 2 w 69"/>
                  <a:gd name="T21" fmla="*/ 0 h 43"/>
                  <a:gd name="T22" fmla="*/ 2 w 69"/>
                  <a:gd name="T23" fmla="*/ 0 h 43"/>
                  <a:gd name="T24" fmla="*/ 2 w 69"/>
                  <a:gd name="T25" fmla="*/ 0 h 43"/>
                  <a:gd name="T26" fmla="*/ 1 w 69"/>
                  <a:gd name="T27" fmla="*/ 0 h 43"/>
                  <a:gd name="T28" fmla="*/ 1 w 69"/>
                  <a:gd name="T29" fmla="*/ 1 h 43"/>
                  <a:gd name="T30" fmla="*/ 1 w 69"/>
                  <a:gd name="T31" fmla="*/ 1 h 43"/>
                  <a:gd name="T32" fmla="*/ 0 w 69"/>
                  <a:gd name="T33" fmla="*/ 1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43">
                    <a:moveTo>
                      <a:pt x="0" y="43"/>
                    </a:moveTo>
                    <a:lnTo>
                      <a:pt x="6" y="37"/>
                    </a:lnTo>
                    <a:lnTo>
                      <a:pt x="14" y="30"/>
                    </a:lnTo>
                    <a:lnTo>
                      <a:pt x="26" y="22"/>
                    </a:lnTo>
                    <a:lnTo>
                      <a:pt x="37" y="14"/>
                    </a:lnTo>
                    <a:lnTo>
                      <a:pt x="47" y="7"/>
                    </a:lnTo>
                    <a:lnTo>
                      <a:pt x="58" y="3"/>
                    </a:lnTo>
                    <a:lnTo>
                      <a:pt x="65" y="0"/>
                    </a:lnTo>
                    <a:lnTo>
                      <a:pt x="69" y="3"/>
                    </a:lnTo>
                    <a:lnTo>
                      <a:pt x="68" y="7"/>
                    </a:lnTo>
                    <a:lnTo>
                      <a:pt x="61" y="13"/>
                    </a:lnTo>
                    <a:lnTo>
                      <a:pt x="51" y="19"/>
                    </a:lnTo>
                    <a:lnTo>
                      <a:pt x="38" y="25"/>
                    </a:lnTo>
                    <a:lnTo>
                      <a:pt x="26" y="29"/>
                    </a:lnTo>
                    <a:lnTo>
                      <a:pt x="14" y="35"/>
                    </a:lnTo>
                    <a:lnTo>
                      <a:pt x="5" y="40"/>
                    </a:lnTo>
                    <a:lnTo>
                      <a:pt x="0" y="4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699" name="Freeform 188">
                <a:extLst>
                  <a:ext uri="{FF2B5EF4-FFF2-40B4-BE49-F238E27FC236}">
                    <a16:creationId xmlns:a16="http://schemas.microsoft.com/office/drawing/2014/main" xmlns="" id="{A6D3C105-5EA9-40CA-8B32-4E03EF0161B2}"/>
                  </a:ext>
                </a:extLst>
              </p:cNvPr>
              <p:cNvSpPr>
                <a:spLocks/>
              </p:cNvSpPr>
              <p:nvPr/>
            </p:nvSpPr>
            <p:spPr bwMode="auto">
              <a:xfrm>
                <a:off x="2063" y="1221"/>
                <a:ext cx="150" cy="58"/>
              </a:xfrm>
              <a:custGeom>
                <a:avLst/>
                <a:gdLst>
                  <a:gd name="T0" fmla="*/ 9 w 301"/>
                  <a:gd name="T1" fmla="*/ 1 h 116"/>
                  <a:gd name="T2" fmla="*/ 9 w 301"/>
                  <a:gd name="T3" fmla="*/ 1 h 116"/>
                  <a:gd name="T4" fmla="*/ 9 w 301"/>
                  <a:gd name="T5" fmla="*/ 1 h 116"/>
                  <a:gd name="T6" fmla="*/ 9 w 301"/>
                  <a:gd name="T7" fmla="*/ 1 h 116"/>
                  <a:gd name="T8" fmla="*/ 9 w 301"/>
                  <a:gd name="T9" fmla="*/ 1 h 116"/>
                  <a:gd name="T10" fmla="*/ 8 w 301"/>
                  <a:gd name="T11" fmla="*/ 1 h 116"/>
                  <a:gd name="T12" fmla="*/ 7 w 301"/>
                  <a:gd name="T13" fmla="*/ 1 h 116"/>
                  <a:gd name="T14" fmla="*/ 6 w 301"/>
                  <a:gd name="T15" fmla="*/ 1 h 116"/>
                  <a:gd name="T16" fmla="*/ 6 w 301"/>
                  <a:gd name="T17" fmla="*/ 1 h 116"/>
                  <a:gd name="T18" fmla="*/ 5 w 301"/>
                  <a:gd name="T19" fmla="*/ 1 h 116"/>
                  <a:gd name="T20" fmla="*/ 4 w 301"/>
                  <a:gd name="T21" fmla="*/ 1 h 116"/>
                  <a:gd name="T22" fmla="*/ 4 w 301"/>
                  <a:gd name="T23" fmla="*/ 1 h 116"/>
                  <a:gd name="T24" fmla="*/ 3 w 301"/>
                  <a:gd name="T25" fmla="*/ 2 h 116"/>
                  <a:gd name="T26" fmla="*/ 3 w 301"/>
                  <a:gd name="T27" fmla="*/ 2 h 116"/>
                  <a:gd name="T28" fmla="*/ 2 w 301"/>
                  <a:gd name="T29" fmla="*/ 2 h 116"/>
                  <a:gd name="T30" fmla="*/ 2 w 301"/>
                  <a:gd name="T31" fmla="*/ 3 h 116"/>
                  <a:gd name="T32" fmla="*/ 1 w 301"/>
                  <a:gd name="T33" fmla="*/ 3 h 116"/>
                  <a:gd name="T34" fmla="*/ 1 w 301"/>
                  <a:gd name="T35" fmla="*/ 3 h 116"/>
                  <a:gd name="T36" fmla="*/ 0 w 301"/>
                  <a:gd name="T37" fmla="*/ 4 h 116"/>
                  <a:gd name="T38" fmla="*/ 0 w 301"/>
                  <a:gd name="T39" fmla="*/ 4 h 116"/>
                  <a:gd name="T40" fmla="*/ 0 w 301"/>
                  <a:gd name="T41" fmla="*/ 4 h 116"/>
                  <a:gd name="T42" fmla="*/ 0 w 301"/>
                  <a:gd name="T43" fmla="*/ 4 h 116"/>
                  <a:gd name="T44" fmla="*/ 0 w 301"/>
                  <a:gd name="T45" fmla="*/ 3 h 116"/>
                  <a:gd name="T46" fmla="*/ 0 w 301"/>
                  <a:gd name="T47" fmla="*/ 3 h 116"/>
                  <a:gd name="T48" fmla="*/ 1 w 301"/>
                  <a:gd name="T49" fmla="*/ 3 h 116"/>
                  <a:gd name="T50" fmla="*/ 1 w 301"/>
                  <a:gd name="T51" fmla="*/ 2 h 116"/>
                  <a:gd name="T52" fmla="*/ 2 w 301"/>
                  <a:gd name="T53" fmla="*/ 2 h 116"/>
                  <a:gd name="T54" fmla="*/ 3 w 301"/>
                  <a:gd name="T55" fmla="*/ 1 h 116"/>
                  <a:gd name="T56" fmla="*/ 3 w 301"/>
                  <a:gd name="T57" fmla="*/ 1 h 116"/>
                  <a:gd name="T58" fmla="*/ 4 w 301"/>
                  <a:gd name="T59" fmla="*/ 1 h 116"/>
                  <a:gd name="T60" fmla="*/ 5 w 301"/>
                  <a:gd name="T61" fmla="*/ 1 h 116"/>
                  <a:gd name="T62" fmla="*/ 6 w 301"/>
                  <a:gd name="T63" fmla="*/ 1 h 116"/>
                  <a:gd name="T64" fmla="*/ 6 w 301"/>
                  <a:gd name="T65" fmla="*/ 0 h 116"/>
                  <a:gd name="T66" fmla="*/ 7 w 301"/>
                  <a:gd name="T67" fmla="*/ 0 h 116"/>
                  <a:gd name="T68" fmla="*/ 8 w 301"/>
                  <a:gd name="T69" fmla="*/ 1 h 116"/>
                  <a:gd name="T70" fmla="*/ 8 w 301"/>
                  <a:gd name="T71" fmla="*/ 1 h 116"/>
                  <a:gd name="T72" fmla="*/ 9 w 301"/>
                  <a:gd name="T73" fmla="*/ 1 h 11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01" h="116">
                    <a:moveTo>
                      <a:pt x="301" y="21"/>
                    </a:moveTo>
                    <a:lnTo>
                      <a:pt x="301" y="22"/>
                    </a:lnTo>
                    <a:lnTo>
                      <a:pt x="297" y="24"/>
                    </a:lnTo>
                    <a:lnTo>
                      <a:pt x="294" y="25"/>
                    </a:lnTo>
                    <a:lnTo>
                      <a:pt x="294" y="28"/>
                    </a:lnTo>
                    <a:lnTo>
                      <a:pt x="270" y="20"/>
                    </a:lnTo>
                    <a:lnTo>
                      <a:pt x="246" y="15"/>
                    </a:lnTo>
                    <a:lnTo>
                      <a:pt x="223" y="14"/>
                    </a:lnTo>
                    <a:lnTo>
                      <a:pt x="200" y="14"/>
                    </a:lnTo>
                    <a:lnTo>
                      <a:pt x="180" y="17"/>
                    </a:lnTo>
                    <a:lnTo>
                      <a:pt x="159" y="22"/>
                    </a:lnTo>
                    <a:lnTo>
                      <a:pt x="138" y="29"/>
                    </a:lnTo>
                    <a:lnTo>
                      <a:pt x="120" y="37"/>
                    </a:lnTo>
                    <a:lnTo>
                      <a:pt x="101" y="46"/>
                    </a:lnTo>
                    <a:lnTo>
                      <a:pt x="83" y="55"/>
                    </a:lnTo>
                    <a:lnTo>
                      <a:pt x="67" y="66"/>
                    </a:lnTo>
                    <a:lnTo>
                      <a:pt x="52" y="77"/>
                    </a:lnTo>
                    <a:lnTo>
                      <a:pt x="37" y="88"/>
                    </a:lnTo>
                    <a:lnTo>
                      <a:pt x="23" y="98"/>
                    </a:lnTo>
                    <a:lnTo>
                      <a:pt x="12" y="107"/>
                    </a:lnTo>
                    <a:lnTo>
                      <a:pt x="0" y="116"/>
                    </a:lnTo>
                    <a:lnTo>
                      <a:pt x="5" y="105"/>
                    </a:lnTo>
                    <a:lnTo>
                      <a:pt x="13" y="93"/>
                    </a:lnTo>
                    <a:lnTo>
                      <a:pt x="24" y="81"/>
                    </a:lnTo>
                    <a:lnTo>
                      <a:pt x="39" y="68"/>
                    </a:lnTo>
                    <a:lnTo>
                      <a:pt x="57" y="56"/>
                    </a:lnTo>
                    <a:lnTo>
                      <a:pt x="76" y="44"/>
                    </a:lnTo>
                    <a:lnTo>
                      <a:pt x="98" y="32"/>
                    </a:lnTo>
                    <a:lnTo>
                      <a:pt x="121" y="23"/>
                    </a:lnTo>
                    <a:lnTo>
                      <a:pt x="145" y="14"/>
                    </a:lnTo>
                    <a:lnTo>
                      <a:pt x="169" y="7"/>
                    </a:lnTo>
                    <a:lnTo>
                      <a:pt x="194" y="2"/>
                    </a:lnTo>
                    <a:lnTo>
                      <a:pt x="218" y="0"/>
                    </a:lnTo>
                    <a:lnTo>
                      <a:pt x="241" y="0"/>
                    </a:lnTo>
                    <a:lnTo>
                      <a:pt x="263" y="3"/>
                    </a:lnTo>
                    <a:lnTo>
                      <a:pt x="282" y="10"/>
                    </a:lnTo>
                    <a:lnTo>
                      <a:pt x="301" y="2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700" name="Freeform 189">
                <a:extLst>
                  <a:ext uri="{FF2B5EF4-FFF2-40B4-BE49-F238E27FC236}">
                    <a16:creationId xmlns:a16="http://schemas.microsoft.com/office/drawing/2014/main" xmlns="" id="{E536656B-45F9-4449-B20E-D276EBE9210D}"/>
                  </a:ext>
                </a:extLst>
              </p:cNvPr>
              <p:cNvSpPr>
                <a:spLocks/>
              </p:cNvSpPr>
              <p:nvPr/>
            </p:nvSpPr>
            <p:spPr bwMode="auto">
              <a:xfrm>
                <a:off x="2086" y="1250"/>
                <a:ext cx="10" cy="50"/>
              </a:xfrm>
              <a:custGeom>
                <a:avLst/>
                <a:gdLst>
                  <a:gd name="T0" fmla="*/ 0 w 21"/>
                  <a:gd name="T1" fmla="*/ 4 h 100"/>
                  <a:gd name="T2" fmla="*/ 0 w 21"/>
                  <a:gd name="T3" fmla="*/ 3 h 100"/>
                  <a:gd name="T4" fmla="*/ 0 w 21"/>
                  <a:gd name="T5" fmla="*/ 2 h 100"/>
                  <a:gd name="T6" fmla="*/ 0 w 21"/>
                  <a:gd name="T7" fmla="*/ 1 h 100"/>
                  <a:gd name="T8" fmla="*/ 0 w 21"/>
                  <a:gd name="T9" fmla="*/ 0 h 100"/>
                  <a:gd name="T10" fmla="*/ 0 w 21"/>
                  <a:gd name="T11" fmla="*/ 1 h 100"/>
                  <a:gd name="T12" fmla="*/ 0 w 21"/>
                  <a:gd name="T13" fmla="*/ 2 h 100"/>
                  <a:gd name="T14" fmla="*/ 0 w 21"/>
                  <a:gd name="T15" fmla="*/ 3 h 100"/>
                  <a:gd name="T16" fmla="*/ 0 w 21"/>
                  <a:gd name="T17" fmla="*/ 4 h 1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100">
                    <a:moveTo>
                      <a:pt x="4" y="100"/>
                    </a:moveTo>
                    <a:lnTo>
                      <a:pt x="0" y="87"/>
                    </a:lnTo>
                    <a:lnTo>
                      <a:pt x="0" y="58"/>
                    </a:lnTo>
                    <a:lnTo>
                      <a:pt x="7" y="26"/>
                    </a:lnTo>
                    <a:lnTo>
                      <a:pt x="21" y="0"/>
                    </a:lnTo>
                    <a:lnTo>
                      <a:pt x="16" y="25"/>
                    </a:lnTo>
                    <a:lnTo>
                      <a:pt x="12" y="58"/>
                    </a:lnTo>
                    <a:lnTo>
                      <a:pt x="8" y="87"/>
                    </a:lnTo>
                    <a:lnTo>
                      <a:pt x="4" y="10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701" name="Freeform 190">
                <a:extLst>
                  <a:ext uri="{FF2B5EF4-FFF2-40B4-BE49-F238E27FC236}">
                    <a16:creationId xmlns:a16="http://schemas.microsoft.com/office/drawing/2014/main" xmlns="" id="{832764B6-0884-44A9-A215-54395DB252A7}"/>
                  </a:ext>
                </a:extLst>
              </p:cNvPr>
              <p:cNvSpPr>
                <a:spLocks/>
              </p:cNvSpPr>
              <p:nvPr/>
            </p:nvSpPr>
            <p:spPr bwMode="auto">
              <a:xfrm>
                <a:off x="2095" y="1241"/>
                <a:ext cx="15" cy="60"/>
              </a:xfrm>
              <a:custGeom>
                <a:avLst/>
                <a:gdLst>
                  <a:gd name="T0" fmla="*/ 1 w 28"/>
                  <a:gd name="T1" fmla="*/ 4 h 120"/>
                  <a:gd name="T2" fmla="*/ 1 w 28"/>
                  <a:gd name="T3" fmla="*/ 4 h 120"/>
                  <a:gd name="T4" fmla="*/ 0 w 28"/>
                  <a:gd name="T5" fmla="*/ 4 h 120"/>
                  <a:gd name="T6" fmla="*/ 1 w 28"/>
                  <a:gd name="T7" fmla="*/ 3 h 120"/>
                  <a:gd name="T8" fmla="*/ 1 w 28"/>
                  <a:gd name="T9" fmla="*/ 3 h 120"/>
                  <a:gd name="T10" fmla="*/ 1 w 28"/>
                  <a:gd name="T11" fmla="*/ 2 h 120"/>
                  <a:gd name="T12" fmla="*/ 1 w 28"/>
                  <a:gd name="T13" fmla="*/ 1 h 120"/>
                  <a:gd name="T14" fmla="*/ 1 w 28"/>
                  <a:gd name="T15" fmla="*/ 1 h 120"/>
                  <a:gd name="T16" fmla="*/ 1 w 28"/>
                  <a:gd name="T17" fmla="*/ 0 h 120"/>
                  <a:gd name="T18" fmla="*/ 1 w 28"/>
                  <a:gd name="T19" fmla="*/ 1 h 120"/>
                  <a:gd name="T20" fmla="*/ 1 w 28"/>
                  <a:gd name="T21" fmla="*/ 3 h 120"/>
                  <a:gd name="T22" fmla="*/ 1 w 28"/>
                  <a:gd name="T23" fmla="*/ 4 h 120"/>
                  <a:gd name="T24" fmla="*/ 1 w 28"/>
                  <a:gd name="T25" fmla="*/ 4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8" h="120">
                    <a:moveTo>
                      <a:pt x="4" y="120"/>
                    </a:moveTo>
                    <a:lnTo>
                      <a:pt x="1" y="116"/>
                    </a:lnTo>
                    <a:lnTo>
                      <a:pt x="0" y="105"/>
                    </a:lnTo>
                    <a:lnTo>
                      <a:pt x="1" y="89"/>
                    </a:lnTo>
                    <a:lnTo>
                      <a:pt x="3" y="69"/>
                    </a:lnTo>
                    <a:lnTo>
                      <a:pt x="8" y="50"/>
                    </a:lnTo>
                    <a:lnTo>
                      <a:pt x="13" y="30"/>
                    </a:lnTo>
                    <a:lnTo>
                      <a:pt x="20" y="13"/>
                    </a:lnTo>
                    <a:lnTo>
                      <a:pt x="28" y="0"/>
                    </a:lnTo>
                    <a:lnTo>
                      <a:pt x="24" y="26"/>
                    </a:lnTo>
                    <a:lnTo>
                      <a:pt x="18" y="66"/>
                    </a:lnTo>
                    <a:lnTo>
                      <a:pt x="12" y="104"/>
                    </a:lnTo>
                    <a:lnTo>
                      <a:pt x="4" y="1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702" name="Freeform 191">
                <a:extLst>
                  <a:ext uri="{FF2B5EF4-FFF2-40B4-BE49-F238E27FC236}">
                    <a16:creationId xmlns:a16="http://schemas.microsoft.com/office/drawing/2014/main" xmlns="" id="{DCC22D3A-E536-4B35-814A-756C40E18936}"/>
                  </a:ext>
                </a:extLst>
              </p:cNvPr>
              <p:cNvSpPr>
                <a:spLocks/>
              </p:cNvSpPr>
              <p:nvPr/>
            </p:nvSpPr>
            <p:spPr bwMode="auto">
              <a:xfrm>
                <a:off x="2120" y="1231"/>
                <a:ext cx="11" cy="63"/>
              </a:xfrm>
              <a:custGeom>
                <a:avLst/>
                <a:gdLst>
                  <a:gd name="T0" fmla="*/ 1 w 22"/>
                  <a:gd name="T1" fmla="*/ 4 h 125"/>
                  <a:gd name="T2" fmla="*/ 0 w 22"/>
                  <a:gd name="T3" fmla="*/ 4 h 125"/>
                  <a:gd name="T4" fmla="*/ 1 w 22"/>
                  <a:gd name="T5" fmla="*/ 3 h 125"/>
                  <a:gd name="T6" fmla="*/ 1 w 22"/>
                  <a:gd name="T7" fmla="*/ 1 h 125"/>
                  <a:gd name="T8" fmla="*/ 1 w 22"/>
                  <a:gd name="T9" fmla="*/ 0 h 125"/>
                  <a:gd name="T10" fmla="*/ 1 w 22"/>
                  <a:gd name="T11" fmla="*/ 1 h 125"/>
                  <a:gd name="T12" fmla="*/ 1 w 22"/>
                  <a:gd name="T13" fmla="*/ 3 h 125"/>
                  <a:gd name="T14" fmla="*/ 1 w 22"/>
                  <a:gd name="T15" fmla="*/ 4 h 125"/>
                  <a:gd name="T16" fmla="*/ 1 w 22"/>
                  <a:gd name="T17" fmla="*/ 4 h 1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125">
                    <a:moveTo>
                      <a:pt x="6" y="125"/>
                    </a:moveTo>
                    <a:lnTo>
                      <a:pt x="0" y="108"/>
                    </a:lnTo>
                    <a:lnTo>
                      <a:pt x="2" y="70"/>
                    </a:lnTo>
                    <a:lnTo>
                      <a:pt x="9" y="28"/>
                    </a:lnTo>
                    <a:lnTo>
                      <a:pt x="22" y="0"/>
                    </a:lnTo>
                    <a:lnTo>
                      <a:pt x="20" y="25"/>
                    </a:lnTo>
                    <a:lnTo>
                      <a:pt x="16" y="68"/>
                    </a:lnTo>
                    <a:lnTo>
                      <a:pt x="12" y="108"/>
                    </a:lnTo>
                    <a:lnTo>
                      <a:pt x="6" y="12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703" name="Freeform 192">
                <a:extLst>
                  <a:ext uri="{FF2B5EF4-FFF2-40B4-BE49-F238E27FC236}">
                    <a16:creationId xmlns:a16="http://schemas.microsoft.com/office/drawing/2014/main" xmlns="" id="{DAE29DB3-AA07-4554-BF14-9A45639CEBA2}"/>
                  </a:ext>
                </a:extLst>
              </p:cNvPr>
              <p:cNvSpPr>
                <a:spLocks/>
              </p:cNvSpPr>
              <p:nvPr/>
            </p:nvSpPr>
            <p:spPr bwMode="auto">
              <a:xfrm>
                <a:off x="2136" y="1227"/>
                <a:ext cx="9" cy="56"/>
              </a:xfrm>
              <a:custGeom>
                <a:avLst/>
                <a:gdLst>
                  <a:gd name="T0" fmla="*/ 1 w 18"/>
                  <a:gd name="T1" fmla="*/ 4 h 111"/>
                  <a:gd name="T2" fmla="*/ 0 w 18"/>
                  <a:gd name="T3" fmla="*/ 3 h 111"/>
                  <a:gd name="T4" fmla="*/ 1 w 18"/>
                  <a:gd name="T5" fmla="*/ 2 h 111"/>
                  <a:gd name="T6" fmla="*/ 1 w 18"/>
                  <a:gd name="T7" fmla="*/ 1 h 111"/>
                  <a:gd name="T8" fmla="*/ 1 w 18"/>
                  <a:gd name="T9" fmla="*/ 0 h 111"/>
                  <a:gd name="T10" fmla="*/ 1 w 18"/>
                  <a:gd name="T11" fmla="*/ 1 h 111"/>
                  <a:gd name="T12" fmla="*/ 1 w 18"/>
                  <a:gd name="T13" fmla="*/ 2 h 111"/>
                  <a:gd name="T14" fmla="*/ 1 w 18"/>
                  <a:gd name="T15" fmla="*/ 4 h 111"/>
                  <a:gd name="T16" fmla="*/ 1 w 18"/>
                  <a:gd name="T17" fmla="*/ 4 h 1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111">
                    <a:moveTo>
                      <a:pt x="4" y="111"/>
                    </a:moveTo>
                    <a:lnTo>
                      <a:pt x="0" y="96"/>
                    </a:lnTo>
                    <a:lnTo>
                      <a:pt x="1" y="61"/>
                    </a:lnTo>
                    <a:lnTo>
                      <a:pt x="7" y="23"/>
                    </a:lnTo>
                    <a:lnTo>
                      <a:pt x="18" y="0"/>
                    </a:lnTo>
                    <a:lnTo>
                      <a:pt x="16" y="25"/>
                    </a:lnTo>
                    <a:lnTo>
                      <a:pt x="15" y="63"/>
                    </a:lnTo>
                    <a:lnTo>
                      <a:pt x="12" y="98"/>
                    </a:lnTo>
                    <a:lnTo>
                      <a:pt x="4" y="11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704" name="Freeform 193">
                <a:extLst>
                  <a:ext uri="{FF2B5EF4-FFF2-40B4-BE49-F238E27FC236}">
                    <a16:creationId xmlns:a16="http://schemas.microsoft.com/office/drawing/2014/main" xmlns="" id="{C3F9F75A-758B-448A-9285-4208E74BBB94}"/>
                  </a:ext>
                </a:extLst>
              </p:cNvPr>
              <p:cNvSpPr>
                <a:spLocks/>
              </p:cNvSpPr>
              <p:nvPr/>
            </p:nvSpPr>
            <p:spPr bwMode="auto">
              <a:xfrm>
                <a:off x="2162" y="1223"/>
                <a:ext cx="8" cy="48"/>
              </a:xfrm>
              <a:custGeom>
                <a:avLst/>
                <a:gdLst>
                  <a:gd name="T0" fmla="*/ 1 w 15"/>
                  <a:gd name="T1" fmla="*/ 4 h 94"/>
                  <a:gd name="T2" fmla="*/ 1 w 15"/>
                  <a:gd name="T3" fmla="*/ 3 h 94"/>
                  <a:gd name="T4" fmla="*/ 0 w 15"/>
                  <a:gd name="T5" fmla="*/ 2 h 94"/>
                  <a:gd name="T6" fmla="*/ 1 w 15"/>
                  <a:gd name="T7" fmla="*/ 1 h 94"/>
                  <a:gd name="T8" fmla="*/ 1 w 15"/>
                  <a:gd name="T9" fmla="*/ 0 h 94"/>
                  <a:gd name="T10" fmla="*/ 1 w 15"/>
                  <a:gd name="T11" fmla="*/ 1 h 94"/>
                  <a:gd name="T12" fmla="*/ 1 w 15"/>
                  <a:gd name="T13" fmla="*/ 2 h 94"/>
                  <a:gd name="T14" fmla="*/ 1 w 15"/>
                  <a:gd name="T15" fmla="*/ 3 h 94"/>
                  <a:gd name="T16" fmla="*/ 1 w 15"/>
                  <a:gd name="T17" fmla="*/ 4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94">
                    <a:moveTo>
                      <a:pt x="10" y="94"/>
                    </a:moveTo>
                    <a:lnTo>
                      <a:pt x="4" y="83"/>
                    </a:lnTo>
                    <a:lnTo>
                      <a:pt x="0" y="56"/>
                    </a:lnTo>
                    <a:lnTo>
                      <a:pt x="2" y="25"/>
                    </a:lnTo>
                    <a:lnTo>
                      <a:pt x="14" y="0"/>
                    </a:lnTo>
                    <a:lnTo>
                      <a:pt x="14" y="23"/>
                    </a:lnTo>
                    <a:lnTo>
                      <a:pt x="15" y="54"/>
                    </a:lnTo>
                    <a:lnTo>
                      <a:pt x="15" y="83"/>
                    </a:lnTo>
                    <a:lnTo>
                      <a:pt x="10" y="9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705" name="Freeform 194">
                <a:extLst>
                  <a:ext uri="{FF2B5EF4-FFF2-40B4-BE49-F238E27FC236}">
                    <a16:creationId xmlns:a16="http://schemas.microsoft.com/office/drawing/2014/main" xmlns="" id="{6E652711-45EC-4168-838D-A4A10351B698}"/>
                  </a:ext>
                </a:extLst>
              </p:cNvPr>
              <p:cNvSpPr>
                <a:spLocks/>
              </p:cNvSpPr>
              <p:nvPr/>
            </p:nvSpPr>
            <p:spPr bwMode="auto">
              <a:xfrm>
                <a:off x="2201" y="1228"/>
                <a:ext cx="8" cy="24"/>
              </a:xfrm>
              <a:custGeom>
                <a:avLst/>
                <a:gdLst>
                  <a:gd name="T0" fmla="*/ 0 w 18"/>
                  <a:gd name="T1" fmla="*/ 2 h 46"/>
                  <a:gd name="T2" fmla="*/ 0 w 18"/>
                  <a:gd name="T3" fmla="*/ 2 h 46"/>
                  <a:gd name="T4" fmla="*/ 0 w 18"/>
                  <a:gd name="T5" fmla="*/ 1 h 46"/>
                  <a:gd name="T6" fmla="*/ 0 w 18"/>
                  <a:gd name="T7" fmla="*/ 1 h 46"/>
                  <a:gd name="T8" fmla="*/ 0 w 18"/>
                  <a:gd name="T9" fmla="*/ 0 h 46"/>
                  <a:gd name="T10" fmla="*/ 0 w 18"/>
                  <a:gd name="T11" fmla="*/ 1 h 46"/>
                  <a:gd name="T12" fmla="*/ 0 w 18"/>
                  <a:gd name="T13" fmla="*/ 1 h 46"/>
                  <a:gd name="T14" fmla="*/ 0 w 18"/>
                  <a:gd name="T15" fmla="*/ 2 h 46"/>
                  <a:gd name="T16" fmla="*/ 0 w 18"/>
                  <a:gd name="T17" fmla="*/ 2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46">
                    <a:moveTo>
                      <a:pt x="15" y="46"/>
                    </a:moveTo>
                    <a:lnTo>
                      <a:pt x="8" y="40"/>
                    </a:lnTo>
                    <a:lnTo>
                      <a:pt x="3" y="26"/>
                    </a:lnTo>
                    <a:lnTo>
                      <a:pt x="0" y="10"/>
                    </a:lnTo>
                    <a:lnTo>
                      <a:pt x="5" y="0"/>
                    </a:lnTo>
                    <a:lnTo>
                      <a:pt x="5" y="15"/>
                    </a:lnTo>
                    <a:lnTo>
                      <a:pt x="12" y="30"/>
                    </a:lnTo>
                    <a:lnTo>
                      <a:pt x="18" y="41"/>
                    </a:lnTo>
                    <a:lnTo>
                      <a:pt x="15"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706" name="Freeform 195">
                <a:extLst>
                  <a:ext uri="{FF2B5EF4-FFF2-40B4-BE49-F238E27FC236}">
                    <a16:creationId xmlns:a16="http://schemas.microsoft.com/office/drawing/2014/main" xmlns="" id="{73B1981A-33EC-4E08-8D13-0B78A4B5502D}"/>
                  </a:ext>
                </a:extLst>
              </p:cNvPr>
              <p:cNvSpPr>
                <a:spLocks/>
              </p:cNvSpPr>
              <p:nvPr/>
            </p:nvSpPr>
            <p:spPr bwMode="auto">
              <a:xfrm>
                <a:off x="2072" y="1261"/>
                <a:ext cx="10" cy="42"/>
              </a:xfrm>
              <a:custGeom>
                <a:avLst/>
                <a:gdLst>
                  <a:gd name="T0" fmla="*/ 0 w 21"/>
                  <a:gd name="T1" fmla="*/ 2 h 86"/>
                  <a:gd name="T2" fmla="*/ 0 w 21"/>
                  <a:gd name="T3" fmla="*/ 2 h 86"/>
                  <a:gd name="T4" fmla="*/ 0 w 21"/>
                  <a:gd name="T5" fmla="*/ 1 h 86"/>
                  <a:gd name="T6" fmla="*/ 0 w 21"/>
                  <a:gd name="T7" fmla="*/ 0 h 86"/>
                  <a:gd name="T8" fmla="*/ 0 w 21"/>
                  <a:gd name="T9" fmla="*/ 0 h 86"/>
                  <a:gd name="T10" fmla="*/ 0 w 21"/>
                  <a:gd name="T11" fmla="*/ 0 h 86"/>
                  <a:gd name="T12" fmla="*/ 0 w 21"/>
                  <a:gd name="T13" fmla="*/ 1 h 86"/>
                  <a:gd name="T14" fmla="*/ 0 w 21"/>
                  <a:gd name="T15" fmla="*/ 2 h 86"/>
                  <a:gd name="T16" fmla="*/ 0 w 21"/>
                  <a:gd name="T17" fmla="*/ 2 h 8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86">
                    <a:moveTo>
                      <a:pt x="4" y="86"/>
                    </a:moveTo>
                    <a:lnTo>
                      <a:pt x="0" y="77"/>
                    </a:lnTo>
                    <a:lnTo>
                      <a:pt x="0" y="52"/>
                    </a:lnTo>
                    <a:lnTo>
                      <a:pt x="7" y="25"/>
                    </a:lnTo>
                    <a:lnTo>
                      <a:pt x="21" y="0"/>
                    </a:lnTo>
                    <a:lnTo>
                      <a:pt x="16" y="25"/>
                    </a:lnTo>
                    <a:lnTo>
                      <a:pt x="12" y="52"/>
                    </a:lnTo>
                    <a:lnTo>
                      <a:pt x="8" y="77"/>
                    </a:lnTo>
                    <a:lnTo>
                      <a:pt x="4" y="8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707" name="Freeform 196">
                <a:extLst>
                  <a:ext uri="{FF2B5EF4-FFF2-40B4-BE49-F238E27FC236}">
                    <a16:creationId xmlns:a16="http://schemas.microsoft.com/office/drawing/2014/main" xmlns="" id="{90E00A07-E400-49D6-B40B-C528C364FA09}"/>
                  </a:ext>
                </a:extLst>
              </p:cNvPr>
              <p:cNvSpPr>
                <a:spLocks/>
              </p:cNvSpPr>
              <p:nvPr/>
            </p:nvSpPr>
            <p:spPr bwMode="auto">
              <a:xfrm>
                <a:off x="2108" y="1237"/>
                <a:ext cx="11" cy="60"/>
              </a:xfrm>
              <a:custGeom>
                <a:avLst/>
                <a:gdLst>
                  <a:gd name="T0" fmla="*/ 0 w 23"/>
                  <a:gd name="T1" fmla="*/ 3 h 121"/>
                  <a:gd name="T2" fmla="*/ 0 w 23"/>
                  <a:gd name="T3" fmla="*/ 3 h 121"/>
                  <a:gd name="T4" fmla="*/ 0 w 23"/>
                  <a:gd name="T5" fmla="*/ 2 h 121"/>
                  <a:gd name="T6" fmla="*/ 0 w 23"/>
                  <a:gd name="T7" fmla="*/ 0 h 121"/>
                  <a:gd name="T8" fmla="*/ 0 w 23"/>
                  <a:gd name="T9" fmla="*/ 0 h 121"/>
                  <a:gd name="T10" fmla="*/ 0 w 23"/>
                  <a:gd name="T11" fmla="*/ 0 h 121"/>
                  <a:gd name="T12" fmla="*/ 0 w 23"/>
                  <a:gd name="T13" fmla="*/ 2 h 121"/>
                  <a:gd name="T14" fmla="*/ 0 w 23"/>
                  <a:gd name="T15" fmla="*/ 3 h 121"/>
                  <a:gd name="T16" fmla="*/ 0 w 23"/>
                  <a:gd name="T17" fmla="*/ 3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121">
                    <a:moveTo>
                      <a:pt x="6" y="121"/>
                    </a:moveTo>
                    <a:lnTo>
                      <a:pt x="0" y="105"/>
                    </a:lnTo>
                    <a:lnTo>
                      <a:pt x="2" y="68"/>
                    </a:lnTo>
                    <a:lnTo>
                      <a:pt x="9" y="28"/>
                    </a:lnTo>
                    <a:lnTo>
                      <a:pt x="23" y="0"/>
                    </a:lnTo>
                    <a:lnTo>
                      <a:pt x="21" y="24"/>
                    </a:lnTo>
                    <a:lnTo>
                      <a:pt x="17" y="66"/>
                    </a:lnTo>
                    <a:lnTo>
                      <a:pt x="11" y="105"/>
                    </a:lnTo>
                    <a:lnTo>
                      <a:pt x="6" y="12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708" name="Freeform 197">
                <a:extLst>
                  <a:ext uri="{FF2B5EF4-FFF2-40B4-BE49-F238E27FC236}">
                    <a16:creationId xmlns:a16="http://schemas.microsoft.com/office/drawing/2014/main" xmlns="" id="{15123DCC-18AF-4B56-90F7-5607B34E63D6}"/>
                  </a:ext>
                </a:extLst>
              </p:cNvPr>
              <p:cNvSpPr>
                <a:spLocks/>
              </p:cNvSpPr>
              <p:nvPr/>
            </p:nvSpPr>
            <p:spPr bwMode="auto">
              <a:xfrm>
                <a:off x="2151" y="1224"/>
                <a:ext cx="7" cy="55"/>
              </a:xfrm>
              <a:custGeom>
                <a:avLst/>
                <a:gdLst>
                  <a:gd name="T0" fmla="*/ 1 w 14"/>
                  <a:gd name="T1" fmla="*/ 4 h 109"/>
                  <a:gd name="T2" fmla="*/ 1 w 14"/>
                  <a:gd name="T3" fmla="*/ 3 h 109"/>
                  <a:gd name="T4" fmla="*/ 0 w 14"/>
                  <a:gd name="T5" fmla="*/ 2 h 109"/>
                  <a:gd name="T6" fmla="*/ 1 w 14"/>
                  <a:gd name="T7" fmla="*/ 1 h 109"/>
                  <a:gd name="T8" fmla="*/ 1 w 14"/>
                  <a:gd name="T9" fmla="*/ 0 h 109"/>
                  <a:gd name="T10" fmla="*/ 1 w 14"/>
                  <a:gd name="T11" fmla="*/ 1 h 109"/>
                  <a:gd name="T12" fmla="*/ 1 w 14"/>
                  <a:gd name="T13" fmla="*/ 2 h 109"/>
                  <a:gd name="T14" fmla="*/ 1 w 14"/>
                  <a:gd name="T15" fmla="*/ 3 h 109"/>
                  <a:gd name="T16" fmla="*/ 1 w 14"/>
                  <a:gd name="T17" fmla="*/ 4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109">
                    <a:moveTo>
                      <a:pt x="11" y="109"/>
                    </a:moveTo>
                    <a:lnTo>
                      <a:pt x="4" y="96"/>
                    </a:lnTo>
                    <a:lnTo>
                      <a:pt x="0" y="63"/>
                    </a:lnTo>
                    <a:lnTo>
                      <a:pt x="3" y="28"/>
                    </a:lnTo>
                    <a:lnTo>
                      <a:pt x="13" y="0"/>
                    </a:lnTo>
                    <a:lnTo>
                      <a:pt x="13" y="25"/>
                    </a:lnTo>
                    <a:lnTo>
                      <a:pt x="14" y="62"/>
                    </a:lnTo>
                    <a:lnTo>
                      <a:pt x="14" y="96"/>
                    </a:lnTo>
                    <a:lnTo>
                      <a:pt x="11" y="10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709" name="Freeform 198">
                <a:extLst>
                  <a:ext uri="{FF2B5EF4-FFF2-40B4-BE49-F238E27FC236}">
                    <a16:creationId xmlns:a16="http://schemas.microsoft.com/office/drawing/2014/main" xmlns="" id="{F6253875-B6F7-4F04-9CB4-0D92AA5EB638}"/>
                  </a:ext>
                </a:extLst>
              </p:cNvPr>
              <p:cNvSpPr>
                <a:spLocks/>
              </p:cNvSpPr>
              <p:nvPr/>
            </p:nvSpPr>
            <p:spPr bwMode="auto">
              <a:xfrm>
                <a:off x="2175" y="1224"/>
                <a:ext cx="5" cy="44"/>
              </a:xfrm>
              <a:custGeom>
                <a:avLst/>
                <a:gdLst>
                  <a:gd name="T0" fmla="*/ 0 w 12"/>
                  <a:gd name="T1" fmla="*/ 3 h 88"/>
                  <a:gd name="T2" fmla="*/ 0 w 12"/>
                  <a:gd name="T3" fmla="*/ 3 h 88"/>
                  <a:gd name="T4" fmla="*/ 0 w 12"/>
                  <a:gd name="T5" fmla="*/ 2 h 88"/>
                  <a:gd name="T6" fmla="*/ 0 w 12"/>
                  <a:gd name="T7" fmla="*/ 1 h 88"/>
                  <a:gd name="T8" fmla="*/ 0 w 12"/>
                  <a:gd name="T9" fmla="*/ 0 h 88"/>
                  <a:gd name="T10" fmla="*/ 0 w 12"/>
                  <a:gd name="T11" fmla="*/ 1 h 88"/>
                  <a:gd name="T12" fmla="*/ 0 w 12"/>
                  <a:gd name="T13" fmla="*/ 2 h 88"/>
                  <a:gd name="T14" fmla="*/ 0 w 12"/>
                  <a:gd name="T15" fmla="*/ 3 h 88"/>
                  <a:gd name="T16" fmla="*/ 0 w 12"/>
                  <a:gd name="T17" fmla="*/ 3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88">
                    <a:moveTo>
                      <a:pt x="5" y="88"/>
                    </a:moveTo>
                    <a:lnTo>
                      <a:pt x="0" y="76"/>
                    </a:lnTo>
                    <a:lnTo>
                      <a:pt x="0" y="47"/>
                    </a:lnTo>
                    <a:lnTo>
                      <a:pt x="5" y="16"/>
                    </a:lnTo>
                    <a:lnTo>
                      <a:pt x="12" y="0"/>
                    </a:lnTo>
                    <a:lnTo>
                      <a:pt x="11" y="19"/>
                    </a:lnTo>
                    <a:lnTo>
                      <a:pt x="11" y="48"/>
                    </a:lnTo>
                    <a:lnTo>
                      <a:pt x="9" y="75"/>
                    </a:lnTo>
                    <a:lnTo>
                      <a:pt x="5" y="8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710" name="Freeform 199">
                <a:extLst>
                  <a:ext uri="{FF2B5EF4-FFF2-40B4-BE49-F238E27FC236}">
                    <a16:creationId xmlns:a16="http://schemas.microsoft.com/office/drawing/2014/main" xmlns="" id="{D22BF8B1-8F71-4650-83FD-7CAAFC60C89A}"/>
                  </a:ext>
                </a:extLst>
              </p:cNvPr>
              <p:cNvSpPr>
                <a:spLocks/>
              </p:cNvSpPr>
              <p:nvPr/>
            </p:nvSpPr>
            <p:spPr bwMode="auto">
              <a:xfrm>
                <a:off x="2188" y="1226"/>
                <a:ext cx="7" cy="27"/>
              </a:xfrm>
              <a:custGeom>
                <a:avLst/>
                <a:gdLst>
                  <a:gd name="T0" fmla="*/ 0 w 15"/>
                  <a:gd name="T1" fmla="*/ 2 h 54"/>
                  <a:gd name="T2" fmla="*/ 0 w 15"/>
                  <a:gd name="T3" fmla="*/ 2 h 54"/>
                  <a:gd name="T4" fmla="*/ 0 w 15"/>
                  <a:gd name="T5" fmla="*/ 1 h 54"/>
                  <a:gd name="T6" fmla="*/ 0 w 15"/>
                  <a:gd name="T7" fmla="*/ 1 h 54"/>
                  <a:gd name="T8" fmla="*/ 0 w 15"/>
                  <a:gd name="T9" fmla="*/ 0 h 54"/>
                  <a:gd name="T10" fmla="*/ 0 w 15"/>
                  <a:gd name="T11" fmla="*/ 1 h 54"/>
                  <a:gd name="T12" fmla="*/ 0 w 15"/>
                  <a:gd name="T13" fmla="*/ 2 h 54"/>
                  <a:gd name="T14" fmla="*/ 0 w 15"/>
                  <a:gd name="T15" fmla="*/ 2 h 54"/>
                  <a:gd name="T16" fmla="*/ 0 w 15"/>
                  <a:gd name="T17" fmla="*/ 2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54">
                    <a:moveTo>
                      <a:pt x="11" y="54"/>
                    </a:moveTo>
                    <a:lnTo>
                      <a:pt x="6" y="47"/>
                    </a:lnTo>
                    <a:lnTo>
                      <a:pt x="1" y="30"/>
                    </a:lnTo>
                    <a:lnTo>
                      <a:pt x="0" y="12"/>
                    </a:lnTo>
                    <a:lnTo>
                      <a:pt x="6" y="0"/>
                    </a:lnTo>
                    <a:lnTo>
                      <a:pt x="6" y="15"/>
                    </a:lnTo>
                    <a:lnTo>
                      <a:pt x="10" y="34"/>
                    </a:lnTo>
                    <a:lnTo>
                      <a:pt x="15" y="49"/>
                    </a:lnTo>
                    <a:lnTo>
                      <a:pt x="11"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711" name="Freeform 200">
                <a:extLst>
                  <a:ext uri="{FF2B5EF4-FFF2-40B4-BE49-F238E27FC236}">
                    <a16:creationId xmlns:a16="http://schemas.microsoft.com/office/drawing/2014/main" xmlns="" id="{039B4D3F-9BCA-43D6-A689-D6297557CA9C}"/>
                  </a:ext>
                </a:extLst>
              </p:cNvPr>
              <p:cNvSpPr>
                <a:spLocks/>
              </p:cNvSpPr>
              <p:nvPr/>
            </p:nvSpPr>
            <p:spPr bwMode="auto">
              <a:xfrm>
                <a:off x="2059" y="1270"/>
                <a:ext cx="11" cy="27"/>
              </a:xfrm>
              <a:custGeom>
                <a:avLst/>
                <a:gdLst>
                  <a:gd name="T0" fmla="*/ 1 w 22"/>
                  <a:gd name="T1" fmla="*/ 0 h 54"/>
                  <a:gd name="T2" fmla="*/ 1 w 22"/>
                  <a:gd name="T3" fmla="*/ 1 h 54"/>
                  <a:gd name="T4" fmla="*/ 1 w 22"/>
                  <a:gd name="T5" fmla="*/ 1 h 54"/>
                  <a:gd name="T6" fmla="*/ 1 w 22"/>
                  <a:gd name="T7" fmla="*/ 2 h 54"/>
                  <a:gd name="T8" fmla="*/ 1 w 22"/>
                  <a:gd name="T9" fmla="*/ 2 h 54"/>
                  <a:gd name="T10" fmla="*/ 0 w 22"/>
                  <a:gd name="T11" fmla="*/ 2 h 54"/>
                  <a:gd name="T12" fmla="*/ 1 w 22"/>
                  <a:gd name="T13" fmla="*/ 1 h 54"/>
                  <a:gd name="T14" fmla="*/ 1 w 22"/>
                  <a:gd name="T15" fmla="*/ 1 h 54"/>
                  <a:gd name="T16" fmla="*/ 1 w 22"/>
                  <a:gd name="T17" fmla="*/ 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54">
                    <a:moveTo>
                      <a:pt x="22" y="0"/>
                    </a:moveTo>
                    <a:lnTo>
                      <a:pt x="21" y="11"/>
                    </a:lnTo>
                    <a:lnTo>
                      <a:pt x="17" y="31"/>
                    </a:lnTo>
                    <a:lnTo>
                      <a:pt x="12" y="48"/>
                    </a:lnTo>
                    <a:lnTo>
                      <a:pt x="3" y="54"/>
                    </a:lnTo>
                    <a:lnTo>
                      <a:pt x="0" y="45"/>
                    </a:lnTo>
                    <a:lnTo>
                      <a:pt x="6" y="29"/>
                    </a:lnTo>
                    <a:lnTo>
                      <a:pt x="15" y="13"/>
                    </a:lnTo>
                    <a:lnTo>
                      <a:pt x="2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712" name="Freeform 201">
                <a:extLst>
                  <a:ext uri="{FF2B5EF4-FFF2-40B4-BE49-F238E27FC236}">
                    <a16:creationId xmlns:a16="http://schemas.microsoft.com/office/drawing/2014/main" xmlns="" id="{783CE455-7AC2-49AB-9F73-42BDB2775987}"/>
                  </a:ext>
                </a:extLst>
              </p:cNvPr>
              <p:cNvSpPr>
                <a:spLocks/>
              </p:cNvSpPr>
              <p:nvPr/>
            </p:nvSpPr>
            <p:spPr bwMode="auto">
              <a:xfrm>
                <a:off x="2046" y="1268"/>
                <a:ext cx="26" cy="5"/>
              </a:xfrm>
              <a:custGeom>
                <a:avLst/>
                <a:gdLst>
                  <a:gd name="T0" fmla="*/ 2 w 51"/>
                  <a:gd name="T1" fmla="*/ 0 h 11"/>
                  <a:gd name="T2" fmla="*/ 2 w 51"/>
                  <a:gd name="T3" fmla="*/ 0 h 11"/>
                  <a:gd name="T4" fmla="*/ 2 w 51"/>
                  <a:gd name="T5" fmla="*/ 0 h 11"/>
                  <a:gd name="T6" fmla="*/ 2 w 51"/>
                  <a:gd name="T7" fmla="*/ 0 h 11"/>
                  <a:gd name="T8" fmla="*/ 1 w 51"/>
                  <a:gd name="T9" fmla="*/ 0 h 11"/>
                  <a:gd name="T10" fmla="*/ 1 w 51"/>
                  <a:gd name="T11" fmla="*/ 0 h 11"/>
                  <a:gd name="T12" fmla="*/ 1 w 51"/>
                  <a:gd name="T13" fmla="*/ 0 h 11"/>
                  <a:gd name="T14" fmla="*/ 1 w 51"/>
                  <a:gd name="T15" fmla="*/ 0 h 11"/>
                  <a:gd name="T16" fmla="*/ 0 w 51"/>
                  <a:gd name="T17" fmla="*/ 0 h 11"/>
                  <a:gd name="T18" fmla="*/ 1 w 51"/>
                  <a:gd name="T19" fmla="*/ 0 h 11"/>
                  <a:gd name="T20" fmla="*/ 1 w 51"/>
                  <a:gd name="T21" fmla="*/ 0 h 11"/>
                  <a:gd name="T22" fmla="*/ 1 w 51"/>
                  <a:gd name="T23" fmla="*/ 0 h 11"/>
                  <a:gd name="T24" fmla="*/ 1 w 51"/>
                  <a:gd name="T25" fmla="*/ 0 h 11"/>
                  <a:gd name="T26" fmla="*/ 1 w 51"/>
                  <a:gd name="T27" fmla="*/ 0 h 11"/>
                  <a:gd name="T28" fmla="*/ 2 w 51"/>
                  <a:gd name="T29" fmla="*/ 0 h 11"/>
                  <a:gd name="T30" fmla="*/ 2 w 51"/>
                  <a:gd name="T31" fmla="*/ 0 h 11"/>
                  <a:gd name="T32" fmla="*/ 2 w 51"/>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11">
                    <a:moveTo>
                      <a:pt x="51" y="3"/>
                    </a:moveTo>
                    <a:lnTo>
                      <a:pt x="48" y="3"/>
                    </a:lnTo>
                    <a:lnTo>
                      <a:pt x="41" y="1"/>
                    </a:lnTo>
                    <a:lnTo>
                      <a:pt x="33" y="1"/>
                    </a:lnTo>
                    <a:lnTo>
                      <a:pt x="24" y="0"/>
                    </a:lnTo>
                    <a:lnTo>
                      <a:pt x="15" y="0"/>
                    </a:lnTo>
                    <a:lnTo>
                      <a:pt x="8" y="0"/>
                    </a:lnTo>
                    <a:lnTo>
                      <a:pt x="2" y="3"/>
                    </a:lnTo>
                    <a:lnTo>
                      <a:pt x="0" y="6"/>
                    </a:lnTo>
                    <a:lnTo>
                      <a:pt x="1" y="10"/>
                    </a:lnTo>
                    <a:lnTo>
                      <a:pt x="5" y="11"/>
                    </a:lnTo>
                    <a:lnTo>
                      <a:pt x="12" y="11"/>
                    </a:lnTo>
                    <a:lnTo>
                      <a:pt x="20" y="10"/>
                    </a:lnTo>
                    <a:lnTo>
                      <a:pt x="29" y="8"/>
                    </a:lnTo>
                    <a:lnTo>
                      <a:pt x="39" y="6"/>
                    </a:lnTo>
                    <a:lnTo>
                      <a:pt x="46" y="4"/>
                    </a:lnTo>
                    <a:lnTo>
                      <a:pt x="51"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713" name="Freeform 202">
                <a:extLst>
                  <a:ext uri="{FF2B5EF4-FFF2-40B4-BE49-F238E27FC236}">
                    <a16:creationId xmlns:a16="http://schemas.microsoft.com/office/drawing/2014/main" xmlns="" id="{1E80DDBF-448A-42D6-B4BE-0CF9AE8B994E}"/>
                  </a:ext>
                </a:extLst>
              </p:cNvPr>
              <p:cNvSpPr>
                <a:spLocks/>
              </p:cNvSpPr>
              <p:nvPr/>
            </p:nvSpPr>
            <p:spPr bwMode="auto">
              <a:xfrm>
                <a:off x="2042" y="1278"/>
                <a:ext cx="22" cy="16"/>
              </a:xfrm>
              <a:custGeom>
                <a:avLst/>
                <a:gdLst>
                  <a:gd name="T0" fmla="*/ 2 w 44"/>
                  <a:gd name="T1" fmla="*/ 0 h 32"/>
                  <a:gd name="T2" fmla="*/ 2 w 44"/>
                  <a:gd name="T3" fmla="*/ 1 h 32"/>
                  <a:gd name="T4" fmla="*/ 2 w 44"/>
                  <a:gd name="T5" fmla="*/ 1 h 32"/>
                  <a:gd name="T6" fmla="*/ 1 w 44"/>
                  <a:gd name="T7" fmla="*/ 1 h 32"/>
                  <a:gd name="T8" fmla="*/ 1 w 44"/>
                  <a:gd name="T9" fmla="*/ 1 h 32"/>
                  <a:gd name="T10" fmla="*/ 1 w 44"/>
                  <a:gd name="T11" fmla="*/ 1 h 32"/>
                  <a:gd name="T12" fmla="*/ 1 w 44"/>
                  <a:gd name="T13" fmla="*/ 1 h 32"/>
                  <a:gd name="T14" fmla="*/ 0 w 44"/>
                  <a:gd name="T15" fmla="*/ 1 h 32"/>
                  <a:gd name="T16" fmla="*/ 0 w 44"/>
                  <a:gd name="T17" fmla="*/ 1 h 32"/>
                  <a:gd name="T18" fmla="*/ 1 w 44"/>
                  <a:gd name="T19" fmla="*/ 1 h 32"/>
                  <a:gd name="T20" fmla="*/ 1 w 44"/>
                  <a:gd name="T21" fmla="*/ 1 h 32"/>
                  <a:gd name="T22" fmla="*/ 1 w 44"/>
                  <a:gd name="T23" fmla="*/ 1 h 32"/>
                  <a:gd name="T24" fmla="*/ 1 w 44"/>
                  <a:gd name="T25" fmla="*/ 1 h 32"/>
                  <a:gd name="T26" fmla="*/ 1 w 44"/>
                  <a:gd name="T27" fmla="*/ 1 h 32"/>
                  <a:gd name="T28" fmla="*/ 2 w 44"/>
                  <a:gd name="T29" fmla="*/ 1 h 32"/>
                  <a:gd name="T30" fmla="*/ 2 w 44"/>
                  <a:gd name="T31" fmla="*/ 1 h 32"/>
                  <a:gd name="T32" fmla="*/ 2 w 44"/>
                  <a:gd name="T33" fmla="*/ 0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32">
                    <a:moveTo>
                      <a:pt x="44" y="0"/>
                    </a:moveTo>
                    <a:lnTo>
                      <a:pt x="41" y="2"/>
                    </a:lnTo>
                    <a:lnTo>
                      <a:pt x="35" y="5"/>
                    </a:lnTo>
                    <a:lnTo>
                      <a:pt x="28" y="8"/>
                    </a:lnTo>
                    <a:lnTo>
                      <a:pt x="19" y="12"/>
                    </a:lnTo>
                    <a:lnTo>
                      <a:pt x="11" y="16"/>
                    </a:lnTo>
                    <a:lnTo>
                      <a:pt x="5" y="21"/>
                    </a:lnTo>
                    <a:lnTo>
                      <a:pt x="0" y="25"/>
                    </a:lnTo>
                    <a:lnTo>
                      <a:pt x="0" y="30"/>
                    </a:lnTo>
                    <a:lnTo>
                      <a:pt x="3" y="32"/>
                    </a:lnTo>
                    <a:lnTo>
                      <a:pt x="9" y="31"/>
                    </a:lnTo>
                    <a:lnTo>
                      <a:pt x="14" y="28"/>
                    </a:lnTo>
                    <a:lnTo>
                      <a:pt x="21" y="22"/>
                    </a:lnTo>
                    <a:lnTo>
                      <a:pt x="28" y="16"/>
                    </a:lnTo>
                    <a:lnTo>
                      <a:pt x="35" y="9"/>
                    </a:lnTo>
                    <a:lnTo>
                      <a:pt x="41" y="5"/>
                    </a:lnTo>
                    <a:lnTo>
                      <a:pt x="4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714" name="Freeform 203">
                <a:extLst>
                  <a:ext uri="{FF2B5EF4-FFF2-40B4-BE49-F238E27FC236}">
                    <a16:creationId xmlns:a16="http://schemas.microsoft.com/office/drawing/2014/main" xmlns="" id="{E0907686-D3EF-4310-B943-1BC972DB6DC9}"/>
                  </a:ext>
                </a:extLst>
              </p:cNvPr>
              <p:cNvSpPr>
                <a:spLocks/>
              </p:cNvSpPr>
              <p:nvPr/>
            </p:nvSpPr>
            <p:spPr bwMode="auto">
              <a:xfrm>
                <a:off x="2186" y="1194"/>
                <a:ext cx="7" cy="34"/>
              </a:xfrm>
              <a:custGeom>
                <a:avLst/>
                <a:gdLst>
                  <a:gd name="T0" fmla="*/ 1 w 14"/>
                  <a:gd name="T1" fmla="*/ 3 h 68"/>
                  <a:gd name="T2" fmla="*/ 1 w 14"/>
                  <a:gd name="T3" fmla="*/ 2 h 68"/>
                  <a:gd name="T4" fmla="*/ 0 w 14"/>
                  <a:gd name="T5" fmla="*/ 1 h 68"/>
                  <a:gd name="T6" fmla="*/ 1 w 14"/>
                  <a:gd name="T7" fmla="*/ 1 h 68"/>
                  <a:gd name="T8" fmla="*/ 1 w 14"/>
                  <a:gd name="T9" fmla="*/ 0 h 68"/>
                  <a:gd name="T10" fmla="*/ 1 w 14"/>
                  <a:gd name="T11" fmla="*/ 1 h 68"/>
                  <a:gd name="T12" fmla="*/ 1 w 14"/>
                  <a:gd name="T13" fmla="*/ 1 h 68"/>
                  <a:gd name="T14" fmla="*/ 1 w 14"/>
                  <a:gd name="T15" fmla="*/ 2 h 68"/>
                  <a:gd name="T16" fmla="*/ 1 w 14"/>
                  <a:gd name="T17" fmla="*/ 3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68">
                    <a:moveTo>
                      <a:pt x="12" y="68"/>
                    </a:moveTo>
                    <a:lnTo>
                      <a:pt x="4" y="52"/>
                    </a:lnTo>
                    <a:lnTo>
                      <a:pt x="0" y="30"/>
                    </a:lnTo>
                    <a:lnTo>
                      <a:pt x="1" y="10"/>
                    </a:lnTo>
                    <a:lnTo>
                      <a:pt x="8" y="0"/>
                    </a:lnTo>
                    <a:lnTo>
                      <a:pt x="14" y="7"/>
                    </a:lnTo>
                    <a:lnTo>
                      <a:pt x="14" y="26"/>
                    </a:lnTo>
                    <a:lnTo>
                      <a:pt x="12" y="49"/>
                    </a:lnTo>
                    <a:lnTo>
                      <a:pt x="12"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715" name="Freeform 204">
                <a:extLst>
                  <a:ext uri="{FF2B5EF4-FFF2-40B4-BE49-F238E27FC236}">
                    <a16:creationId xmlns:a16="http://schemas.microsoft.com/office/drawing/2014/main" xmlns="" id="{58D07910-F638-483D-8555-0C4116828C20}"/>
                  </a:ext>
                </a:extLst>
              </p:cNvPr>
              <p:cNvSpPr>
                <a:spLocks/>
              </p:cNvSpPr>
              <p:nvPr/>
            </p:nvSpPr>
            <p:spPr bwMode="auto">
              <a:xfrm>
                <a:off x="2205" y="1201"/>
                <a:ext cx="13" cy="33"/>
              </a:xfrm>
              <a:custGeom>
                <a:avLst/>
                <a:gdLst>
                  <a:gd name="T0" fmla="*/ 0 w 28"/>
                  <a:gd name="T1" fmla="*/ 3 h 64"/>
                  <a:gd name="T2" fmla="*/ 0 w 28"/>
                  <a:gd name="T3" fmla="*/ 2 h 64"/>
                  <a:gd name="T4" fmla="*/ 0 w 28"/>
                  <a:gd name="T5" fmla="*/ 1 h 64"/>
                  <a:gd name="T6" fmla="*/ 0 w 28"/>
                  <a:gd name="T7" fmla="*/ 1 h 64"/>
                  <a:gd name="T8" fmla="*/ 0 w 28"/>
                  <a:gd name="T9" fmla="*/ 0 h 64"/>
                  <a:gd name="T10" fmla="*/ 0 w 28"/>
                  <a:gd name="T11" fmla="*/ 1 h 64"/>
                  <a:gd name="T12" fmla="*/ 0 w 28"/>
                  <a:gd name="T13" fmla="*/ 1 h 64"/>
                  <a:gd name="T14" fmla="*/ 0 w 28"/>
                  <a:gd name="T15" fmla="*/ 1 h 64"/>
                  <a:gd name="T16" fmla="*/ 0 w 28"/>
                  <a:gd name="T17" fmla="*/ 1 h 64"/>
                  <a:gd name="T18" fmla="*/ 0 w 28"/>
                  <a:gd name="T19" fmla="*/ 2 h 64"/>
                  <a:gd name="T20" fmla="*/ 0 w 28"/>
                  <a:gd name="T21" fmla="*/ 2 h 64"/>
                  <a:gd name="T22" fmla="*/ 0 w 28"/>
                  <a:gd name="T23" fmla="*/ 2 h 64"/>
                  <a:gd name="T24" fmla="*/ 0 w 28"/>
                  <a:gd name="T25" fmla="*/ 3 h 6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8" h="64">
                    <a:moveTo>
                      <a:pt x="0" y="64"/>
                    </a:moveTo>
                    <a:lnTo>
                      <a:pt x="3" y="49"/>
                    </a:lnTo>
                    <a:lnTo>
                      <a:pt x="8" y="27"/>
                    </a:lnTo>
                    <a:lnTo>
                      <a:pt x="15" y="9"/>
                    </a:lnTo>
                    <a:lnTo>
                      <a:pt x="24" y="0"/>
                    </a:lnTo>
                    <a:lnTo>
                      <a:pt x="28" y="2"/>
                    </a:lnTo>
                    <a:lnTo>
                      <a:pt x="27" y="9"/>
                    </a:lnTo>
                    <a:lnTo>
                      <a:pt x="24" y="18"/>
                    </a:lnTo>
                    <a:lnTo>
                      <a:pt x="20" y="30"/>
                    </a:lnTo>
                    <a:lnTo>
                      <a:pt x="14" y="41"/>
                    </a:lnTo>
                    <a:lnTo>
                      <a:pt x="8" y="52"/>
                    </a:lnTo>
                    <a:lnTo>
                      <a:pt x="4" y="60"/>
                    </a:lnTo>
                    <a:lnTo>
                      <a:pt x="0" y="6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716" name="Freeform 205">
                <a:extLst>
                  <a:ext uri="{FF2B5EF4-FFF2-40B4-BE49-F238E27FC236}">
                    <a16:creationId xmlns:a16="http://schemas.microsoft.com/office/drawing/2014/main" xmlns="" id="{53915CBE-59D3-4596-8B95-472E2169837B}"/>
                  </a:ext>
                </a:extLst>
              </p:cNvPr>
              <p:cNvSpPr>
                <a:spLocks/>
              </p:cNvSpPr>
              <p:nvPr/>
            </p:nvSpPr>
            <p:spPr bwMode="auto">
              <a:xfrm>
                <a:off x="2173" y="1194"/>
                <a:ext cx="7" cy="31"/>
              </a:xfrm>
              <a:custGeom>
                <a:avLst/>
                <a:gdLst>
                  <a:gd name="T0" fmla="*/ 0 w 15"/>
                  <a:gd name="T1" fmla="*/ 2 h 62"/>
                  <a:gd name="T2" fmla="*/ 0 w 15"/>
                  <a:gd name="T3" fmla="*/ 2 h 62"/>
                  <a:gd name="T4" fmla="*/ 0 w 15"/>
                  <a:gd name="T5" fmla="*/ 2 h 62"/>
                  <a:gd name="T6" fmla="*/ 0 w 15"/>
                  <a:gd name="T7" fmla="*/ 1 h 62"/>
                  <a:gd name="T8" fmla="*/ 0 w 15"/>
                  <a:gd name="T9" fmla="*/ 0 h 62"/>
                  <a:gd name="T10" fmla="*/ 0 w 15"/>
                  <a:gd name="T11" fmla="*/ 1 h 62"/>
                  <a:gd name="T12" fmla="*/ 0 w 15"/>
                  <a:gd name="T13" fmla="*/ 1 h 62"/>
                  <a:gd name="T14" fmla="*/ 0 w 15"/>
                  <a:gd name="T15" fmla="*/ 2 h 62"/>
                  <a:gd name="T16" fmla="*/ 0 w 15"/>
                  <a:gd name="T17" fmla="*/ 2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62">
                    <a:moveTo>
                      <a:pt x="15" y="62"/>
                    </a:moveTo>
                    <a:lnTo>
                      <a:pt x="6" y="54"/>
                    </a:lnTo>
                    <a:lnTo>
                      <a:pt x="0" y="34"/>
                    </a:lnTo>
                    <a:lnTo>
                      <a:pt x="0" y="12"/>
                    </a:lnTo>
                    <a:lnTo>
                      <a:pt x="6" y="0"/>
                    </a:lnTo>
                    <a:lnTo>
                      <a:pt x="12" y="3"/>
                    </a:lnTo>
                    <a:lnTo>
                      <a:pt x="14" y="21"/>
                    </a:lnTo>
                    <a:lnTo>
                      <a:pt x="14" y="44"/>
                    </a:lnTo>
                    <a:lnTo>
                      <a:pt x="15" y="6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717" name="Freeform 206">
                <a:extLst>
                  <a:ext uri="{FF2B5EF4-FFF2-40B4-BE49-F238E27FC236}">
                    <a16:creationId xmlns:a16="http://schemas.microsoft.com/office/drawing/2014/main" xmlns="" id="{632FC4B0-4BA7-4FFA-A0D7-2B321AAB99A4}"/>
                  </a:ext>
                </a:extLst>
              </p:cNvPr>
              <p:cNvSpPr>
                <a:spLocks/>
              </p:cNvSpPr>
              <p:nvPr/>
            </p:nvSpPr>
            <p:spPr bwMode="auto">
              <a:xfrm>
                <a:off x="2159" y="1192"/>
                <a:ext cx="10" cy="33"/>
              </a:xfrm>
              <a:custGeom>
                <a:avLst/>
                <a:gdLst>
                  <a:gd name="T0" fmla="*/ 1 w 20"/>
                  <a:gd name="T1" fmla="*/ 2 h 67"/>
                  <a:gd name="T2" fmla="*/ 1 w 20"/>
                  <a:gd name="T3" fmla="*/ 1 h 67"/>
                  <a:gd name="T4" fmla="*/ 1 w 20"/>
                  <a:gd name="T5" fmla="*/ 1 h 67"/>
                  <a:gd name="T6" fmla="*/ 0 w 20"/>
                  <a:gd name="T7" fmla="*/ 0 h 67"/>
                  <a:gd name="T8" fmla="*/ 1 w 20"/>
                  <a:gd name="T9" fmla="*/ 0 h 67"/>
                  <a:gd name="T10" fmla="*/ 1 w 20"/>
                  <a:gd name="T11" fmla="*/ 0 h 67"/>
                  <a:gd name="T12" fmla="*/ 1 w 20"/>
                  <a:gd name="T13" fmla="*/ 0 h 67"/>
                  <a:gd name="T14" fmla="*/ 1 w 20"/>
                  <a:gd name="T15" fmla="*/ 1 h 67"/>
                  <a:gd name="T16" fmla="*/ 1 w 20"/>
                  <a:gd name="T17" fmla="*/ 2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67">
                    <a:moveTo>
                      <a:pt x="20" y="67"/>
                    </a:moveTo>
                    <a:lnTo>
                      <a:pt x="10" y="54"/>
                    </a:lnTo>
                    <a:lnTo>
                      <a:pt x="3" y="34"/>
                    </a:lnTo>
                    <a:lnTo>
                      <a:pt x="0" y="13"/>
                    </a:lnTo>
                    <a:lnTo>
                      <a:pt x="4" y="0"/>
                    </a:lnTo>
                    <a:lnTo>
                      <a:pt x="10" y="5"/>
                    </a:lnTo>
                    <a:lnTo>
                      <a:pt x="12" y="22"/>
                    </a:lnTo>
                    <a:lnTo>
                      <a:pt x="15" y="45"/>
                    </a:lnTo>
                    <a:lnTo>
                      <a:pt x="20" y="6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718" name="Freeform 207">
                <a:extLst>
                  <a:ext uri="{FF2B5EF4-FFF2-40B4-BE49-F238E27FC236}">
                    <a16:creationId xmlns:a16="http://schemas.microsoft.com/office/drawing/2014/main" xmlns="" id="{95816F60-E2FB-480F-93EE-12D14E4CE244}"/>
                  </a:ext>
                </a:extLst>
              </p:cNvPr>
              <p:cNvSpPr>
                <a:spLocks/>
              </p:cNvSpPr>
              <p:nvPr/>
            </p:nvSpPr>
            <p:spPr bwMode="auto">
              <a:xfrm>
                <a:off x="2145" y="1194"/>
                <a:ext cx="14" cy="32"/>
              </a:xfrm>
              <a:custGeom>
                <a:avLst/>
                <a:gdLst>
                  <a:gd name="T0" fmla="*/ 1 w 27"/>
                  <a:gd name="T1" fmla="*/ 2 h 64"/>
                  <a:gd name="T2" fmla="*/ 1 w 27"/>
                  <a:gd name="T3" fmla="*/ 2 h 64"/>
                  <a:gd name="T4" fmla="*/ 1 w 27"/>
                  <a:gd name="T5" fmla="*/ 2 h 64"/>
                  <a:gd name="T6" fmla="*/ 1 w 27"/>
                  <a:gd name="T7" fmla="*/ 2 h 64"/>
                  <a:gd name="T8" fmla="*/ 1 w 27"/>
                  <a:gd name="T9" fmla="*/ 1 h 64"/>
                  <a:gd name="T10" fmla="*/ 1 w 27"/>
                  <a:gd name="T11" fmla="*/ 1 h 64"/>
                  <a:gd name="T12" fmla="*/ 0 w 27"/>
                  <a:gd name="T13" fmla="*/ 1 h 64"/>
                  <a:gd name="T14" fmla="*/ 1 w 27"/>
                  <a:gd name="T15" fmla="*/ 1 h 64"/>
                  <a:gd name="T16" fmla="*/ 1 w 27"/>
                  <a:gd name="T17" fmla="*/ 0 h 64"/>
                  <a:gd name="T18" fmla="*/ 1 w 27"/>
                  <a:gd name="T19" fmla="*/ 1 h 64"/>
                  <a:gd name="T20" fmla="*/ 1 w 27"/>
                  <a:gd name="T21" fmla="*/ 1 h 64"/>
                  <a:gd name="T22" fmla="*/ 1 w 27"/>
                  <a:gd name="T23" fmla="*/ 2 h 64"/>
                  <a:gd name="T24" fmla="*/ 1 w 27"/>
                  <a:gd name="T25" fmla="*/ 2 h 6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64">
                    <a:moveTo>
                      <a:pt x="27" y="64"/>
                    </a:moveTo>
                    <a:lnTo>
                      <a:pt x="20" y="59"/>
                    </a:lnTo>
                    <a:lnTo>
                      <a:pt x="15" y="51"/>
                    </a:lnTo>
                    <a:lnTo>
                      <a:pt x="9" y="40"/>
                    </a:lnTo>
                    <a:lnTo>
                      <a:pt x="5" y="30"/>
                    </a:lnTo>
                    <a:lnTo>
                      <a:pt x="2" y="19"/>
                    </a:lnTo>
                    <a:lnTo>
                      <a:pt x="0" y="10"/>
                    </a:lnTo>
                    <a:lnTo>
                      <a:pt x="1" y="3"/>
                    </a:lnTo>
                    <a:lnTo>
                      <a:pt x="3" y="0"/>
                    </a:lnTo>
                    <a:lnTo>
                      <a:pt x="10" y="6"/>
                    </a:lnTo>
                    <a:lnTo>
                      <a:pt x="16" y="24"/>
                    </a:lnTo>
                    <a:lnTo>
                      <a:pt x="22" y="46"/>
                    </a:lnTo>
                    <a:lnTo>
                      <a:pt x="27" y="6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719" name="Freeform 208">
                <a:extLst>
                  <a:ext uri="{FF2B5EF4-FFF2-40B4-BE49-F238E27FC236}">
                    <a16:creationId xmlns:a16="http://schemas.microsoft.com/office/drawing/2014/main" xmlns="" id="{B014E319-30A7-4DB0-831E-D79797AD66BF}"/>
                  </a:ext>
                </a:extLst>
              </p:cNvPr>
              <p:cNvSpPr>
                <a:spLocks/>
              </p:cNvSpPr>
              <p:nvPr/>
            </p:nvSpPr>
            <p:spPr bwMode="auto">
              <a:xfrm>
                <a:off x="2127" y="1196"/>
                <a:ext cx="20" cy="32"/>
              </a:xfrm>
              <a:custGeom>
                <a:avLst/>
                <a:gdLst>
                  <a:gd name="T0" fmla="*/ 2 w 40"/>
                  <a:gd name="T1" fmla="*/ 2 h 66"/>
                  <a:gd name="T2" fmla="*/ 2 w 40"/>
                  <a:gd name="T3" fmla="*/ 1 h 66"/>
                  <a:gd name="T4" fmla="*/ 1 w 40"/>
                  <a:gd name="T5" fmla="*/ 1 h 66"/>
                  <a:gd name="T6" fmla="*/ 1 w 40"/>
                  <a:gd name="T7" fmla="*/ 1 h 66"/>
                  <a:gd name="T8" fmla="*/ 1 w 40"/>
                  <a:gd name="T9" fmla="*/ 0 h 66"/>
                  <a:gd name="T10" fmla="*/ 1 w 40"/>
                  <a:gd name="T11" fmla="*/ 0 h 66"/>
                  <a:gd name="T12" fmla="*/ 1 w 40"/>
                  <a:gd name="T13" fmla="*/ 0 h 66"/>
                  <a:gd name="T14" fmla="*/ 0 w 40"/>
                  <a:gd name="T15" fmla="*/ 0 h 66"/>
                  <a:gd name="T16" fmla="*/ 1 w 40"/>
                  <a:gd name="T17" fmla="*/ 0 h 66"/>
                  <a:gd name="T18" fmla="*/ 1 w 40"/>
                  <a:gd name="T19" fmla="*/ 0 h 66"/>
                  <a:gd name="T20" fmla="*/ 1 w 40"/>
                  <a:gd name="T21" fmla="*/ 0 h 66"/>
                  <a:gd name="T22" fmla="*/ 1 w 40"/>
                  <a:gd name="T23" fmla="*/ 0 h 66"/>
                  <a:gd name="T24" fmla="*/ 1 w 40"/>
                  <a:gd name="T25" fmla="*/ 0 h 66"/>
                  <a:gd name="T26" fmla="*/ 1 w 40"/>
                  <a:gd name="T27" fmla="*/ 1 h 66"/>
                  <a:gd name="T28" fmla="*/ 1 w 40"/>
                  <a:gd name="T29" fmla="*/ 1 h 66"/>
                  <a:gd name="T30" fmla="*/ 2 w 40"/>
                  <a:gd name="T31" fmla="*/ 1 h 66"/>
                  <a:gd name="T32" fmla="*/ 2 w 40"/>
                  <a:gd name="T33" fmla="*/ 2 h 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66">
                    <a:moveTo>
                      <a:pt x="40" y="66"/>
                    </a:moveTo>
                    <a:lnTo>
                      <a:pt x="33" y="59"/>
                    </a:lnTo>
                    <a:lnTo>
                      <a:pt x="26" y="51"/>
                    </a:lnTo>
                    <a:lnTo>
                      <a:pt x="18" y="41"/>
                    </a:lnTo>
                    <a:lnTo>
                      <a:pt x="11" y="30"/>
                    </a:lnTo>
                    <a:lnTo>
                      <a:pt x="4" y="21"/>
                    </a:lnTo>
                    <a:lnTo>
                      <a:pt x="1" y="12"/>
                    </a:lnTo>
                    <a:lnTo>
                      <a:pt x="0" y="5"/>
                    </a:lnTo>
                    <a:lnTo>
                      <a:pt x="3" y="0"/>
                    </a:lnTo>
                    <a:lnTo>
                      <a:pt x="8" y="0"/>
                    </a:lnTo>
                    <a:lnTo>
                      <a:pt x="14" y="6"/>
                    </a:lnTo>
                    <a:lnTo>
                      <a:pt x="18" y="15"/>
                    </a:lnTo>
                    <a:lnTo>
                      <a:pt x="24" y="26"/>
                    </a:lnTo>
                    <a:lnTo>
                      <a:pt x="29" y="38"/>
                    </a:lnTo>
                    <a:lnTo>
                      <a:pt x="32" y="50"/>
                    </a:lnTo>
                    <a:lnTo>
                      <a:pt x="37" y="59"/>
                    </a:lnTo>
                    <a:lnTo>
                      <a:pt x="40" y="6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720" name="Freeform 209">
                <a:extLst>
                  <a:ext uri="{FF2B5EF4-FFF2-40B4-BE49-F238E27FC236}">
                    <a16:creationId xmlns:a16="http://schemas.microsoft.com/office/drawing/2014/main" xmlns="" id="{73D66066-FD5F-436C-BA23-1A2A77CD4592}"/>
                  </a:ext>
                </a:extLst>
              </p:cNvPr>
              <p:cNvSpPr>
                <a:spLocks/>
              </p:cNvSpPr>
              <p:nvPr/>
            </p:nvSpPr>
            <p:spPr bwMode="auto">
              <a:xfrm>
                <a:off x="2106" y="1201"/>
                <a:ext cx="27" cy="33"/>
              </a:xfrm>
              <a:custGeom>
                <a:avLst/>
                <a:gdLst>
                  <a:gd name="T0" fmla="*/ 1 w 56"/>
                  <a:gd name="T1" fmla="*/ 3 h 65"/>
                  <a:gd name="T2" fmla="*/ 1 w 56"/>
                  <a:gd name="T3" fmla="*/ 2 h 65"/>
                  <a:gd name="T4" fmla="*/ 1 w 56"/>
                  <a:gd name="T5" fmla="*/ 2 h 65"/>
                  <a:gd name="T6" fmla="*/ 0 w 56"/>
                  <a:gd name="T7" fmla="*/ 2 h 65"/>
                  <a:gd name="T8" fmla="*/ 0 w 56"/>
                  <a:gd name="T9" fmla="*/ 1 h 65"/>
                  <a:gd name="T10" fmla="*/ 0 w 56"/>
                  <a:gd name="T11" fmla="*/ 1 h 65"/>
                  <a:gd name="T12" fmla="*/ 0 w 56"/>
                  <a:gd name="T13" fmla="*/ 1 h 65"/>
                  <a:gd name="T14" fmla="*/ 0 w 56"/>
                  <a:gd name="T15" fmla="*/ 1 h 65"/>
                  <a:gd name="T16" fmla="*/ 0 w 56"/>
                  <a:gd name="T17" fmla="*/ 0 h 65"/>
                  <a:gd name="T18" fmla="*/ 0 w 56"/>
                  <a:gd name="T19" fmla="*/ 1 h 65"/>
                  <a:gd name="T20" fmla="*/ 0 w 56"/>
                  <a:gd name="T21" fmla="*/ 1 h 65"/>
                  <a:gd name="T22" fmla="*/ 0 w 56"/>
                  <a:gd name="T23" fmla="*/ 1 h 65"/>
                  <a:gd name="T24" fmla="*/ 1 w 56"/>
                  <a:gd name="T25" fmla="*/ 1 h 65"/>
                  <a:gd name="T26" fmla="*/ 1 w 56"/>
                  <a:gd name="T27" fmla="*/ 2 h 65"/>
                  <a:gd name="T28" fmla="*/ 1 w 56"/>
                  <a:gd name="T29" fmla="*/ 2 h 65"/>
                  <a:gd name="T30" fmla="*/ 1 w 56"/>
                  <a:gd name="T31" fmla="*/ 2 h 65"/>
                  <a:gd name="T32" fmla="*/ 1 w 56"/>
                  <a:gd name="T33" fmla="*/ 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65">
                    <a:moveTo>
                      <a:pt x="56" y="65"/>
                    </a:moveTo>
                    <a:lnTo>
                      <a:pt x="49" y="60"/>
                    </a:lnTo>
                    <a:lnTo>
                      <a:pt x="39" y="52"/>
                    </a:lnTo>
                    <a:lnTo>
                      <a:pt x="29" y="41"/>
                    </a:lnTo>
                    <a:lnTo>
                      <a:pt x="19" y="31"/>
                    </a:lnTo>
                    <a:lnTo>
                      <a:pt x="9" y="19"/>
                    </a:lnTo>
                    <a:lnTo>
                      <a:pt x="3" y="10"/>
                    </a:lnTo>
                    <a:lnTo>
                      <a:pt x="0" y="3"/>
                    </a:lnTo>
                    <a:lnTo>
                      <a:pt x="3" y="0"/>
                    </a:lnTo>
                    <a:lnTo>
                      <a:pt x="8" y="1"/>
                    </a:lnTo>
                    <a:lnTo>
                      <a:pt x="16" y="8"/>
                    </a:lnTo>
                    <a:lnTo>
                      <a:pt x="24" y="17"/>
                    </a:lnTo>
                    <a:lnTo>
                      <a:pt x="33" y="29"/>
                    </a:lnTo>
                    <a:lnTo>
                      <a:pt x="39" y="41"/>
                    </a:lnTo>
                    <a:lnTo>
                      <a:pt x="46" y="52"/>
                    </a:lnTo>
                    <a:lnTo>
                      <a:pt x="52" y="61"/>
                    </a:lnTo>
                    <a:lnTo>
                      <a:pt x="56" y="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721" name="Freeform 210">
                <a:extLst>
                  <a:ext uri="{FF2B5EF4-FFF2-40B4-BE49-F238E27FC236}">
                    <a16:creationId xmlns:a16="http://schemas.microsoft.com/office/drawing/2014/main" xmlns="" id="{8841B305-3B60-420E-A915-EF81498C62ED}"/>
                  </a:ext>
                </a:extLst>
              </p:cNvPr>
              <p:cNvSpPr>
                <a:spLocks/>
              </p:cNvSpPr>
              <p:nvPr/>
            </p:nvSpPr>
            <p:spPr bwMode="auto">
              <a:xfrm>
                <a:off x="2085" y="1206"/>
                <a:ext cx="32" cy="34"/>
              </a:xfrm>
              <a:custGeom>
                <a:avLst/>
                <a:gdLst>
                  <a:gd name="T0" fmla="*/ 2 w 63"/>
                  <a:gd name="T1" fmla="*/ 3 h 68"/>
                  <a:gd name="T2" fmla="*/ 2 w 63"/>
                  <a:gd name="T3" fmla="*/ 2 h 68"/>
                  <a:gd name="T4" fmla="*/ 2 w 63"/>
                  <a:gd name="T5" fmla="*/ 2 h 68"/>
                  <a:gd name="T6" fmla="*/ 2 w 63"/>
                  <a:gd name="T7" fmla="*/ 2 h 68"/>
                  <a:gd name="T8" fmla="*/ 1 w 63"/>
                  <a:gd name="T9" fmla="*/ 2 h 68"/>
                  <a:gd name="T10" fmla="*/ 1 w 63"/>
                  <a:gd name="T11" fmla="*/ 1 h 68"/>
                  <a:gd name="T12" fmla="*/ 1 w 63"/>
                  <a:gd name="T13" fmla="*/ 1 h 68"/>
                  <a:gd name="T14" fmla="*/ 0 w 63"/>
                  <a:gd name="T15" fmla="*/ 1 h 68"/>
                  <a:gd name="T16" fmla="*/ 1 w 63"/>
                  <a:gd name="T17" fmla="*/ 0 h 68"/>
                  <a:gd name="T18" fmla="*/ 1 w 63"/>
                  <a:gd name="T19" fmla="*/ 0 h 68"/>
                  <a:gd name="T20" fmla="*/ 1 w 63"/>
                  <a:gd name="T21" fmla="*/ 1 h 68"/>
                  <a:gd name="T22" fmla="*/ 1 w 63"/>
                  <a:gd name="T23" fmla="*/ 1 h 68"/>
                  <a:gd name="T24" fmla="*/ 2 w 63"/>
                  <a:gd name="T25" fmla="*/ 1 h 68"/>
                  <a:gd name="T26" fmla="*/ 2 w 63"/>
                  <a:gd name="T27" fmla="*/ 2 h 68"/>
                  <a:gd name="T28" fmla="*/ 2 w 63"/>
                  <a:gd name="T29" fmla="*/ 2 h 68"/>
                  <a:gd name="T30" fmla="*/ 2 w 63"/>
                  <a:gd name="T31" fmla="*/ 2 h 68"/>
                  <a:gd name="T32" fmla="*/ 2 w 63"/>
                  <a:gd name="T33" fmla="*/ 3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68">
                    <a:moveTo>
                      <a:pt x="63" y="68"/>
                    </a:moveTo>
                    <a:lnTo>
                      <a:pt x="55" y="63"/>
                    </a:lnTo>
                    <a:lnTo>
                      <a:pt x="46" y="55"/>
                    </a:lnTo>
                    <a:lnTo>
                      <a:pt x="33" y="46"/>
                    </a:lnTo>
                    <a:lnTo>
                      <a:pt x="22" y="35"/>
                    </a:lnTo>
                    <a:lnTo>
                      <a:pt x="12" y="24"/>
                    </a:lnTo>
                    <a:lnTo>
                      <a:pt x="3" y="14"/>
                    </a:lnTo>
                    <a:lnTo>
                      <a:pt x="0" y="6"/>
                    </a:lnTo>
                    <a:lnTo>
                      <a:pt x="2" y="0"/>
                    </a:lnTo>
                    <a:lnTo>
                      <a:pt x="8" y="0"/>
                    </a:lnTo>
                    <a:lnTo>
                      <a:pt x="16" y="6"/>
                    </a:lnTo>
                    <a:lnTo>
                      <a:pt x="24" y="15"/>
                    </a:lnTo>
                    <a:lnTo>
                      <a:pt x="33" y="27"/>
                    </a:lnTo>
                    <a:lnTo>
                      <a:pt x="41" y="40"/>
                    </a:lnTo>
                    <a:lnTo>
                      <a:pt x="49" y="52"/>
                    </a:lnTo>
                    <a:lnTo>
                      <a:pt x="58" y="62"/>
                    </a:lnTo>
                    <a:lnTo>
                      <a:pt x="63"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722" name="Freeform 211">
                <a:extLst>
                  <a:ext uri="{FF2B5EF4-FFF2-40B4-BE49-F238E27FC236}">
                    <a16:creationId xmlns:a16="http://schemas.microsoft.com/office/drawing/2014/main" xmlns="" id="{10ED912C-9AEA-4AF9-A867-222DF85D0D2A}"/>
                  </a:ext>
                </a:extLst>
              </p:cNvPr>
              <p:cNvSpPr>
                <a:spLocks/>
              </p:cNvSpPr>
              <p:nvPr/>
            </p:nvSpPr>
            <p:spPr bwMode="auto">
              <a:xfrm>
                <a:off x="2069" y="1215"/>
                <a:ext cx="37" cy="32"/>
              </a:xfrm>
              <a:custGeom>
                <a:avLst/>
                <a:gdLst>
                  <a:gd name="T0" fmla="*/ 3 w 73"/>
                  <a:gd name="T1" fmla="*/ 2 h 64"/>
                  <a:gd name="T2" fmla="*/ 2 w 73"/>
                  <a:gd name="T3" fmla="*/ 2 h 64"/>
                  <a:gd name="T4" fmla="*/ 2 w 73"/>
                  <a:gd name="T5" fmla="*/ 2 h 64"/>
                  <a:gd name="T6" fmla="*/ 2 w 73"/>
                  <a:gd name="T7" fmla="*/ 2 h 64"/>
                  <a:gd name="T8" fmla="*/ 1 w 73"/>
                  <a:gd name="T9" fmla="*/ 2 h 64"/>
                  <a:gd name="T10" fmla="*/ 1 w 73"/>
                  <a:gd name="T11" fmla="*/ 1 h 64"/>
                  <a:gd name="T12" fmla="*/ 1 w 73"/>
                  <a:gd name="T13" fmla="*/ 1 h 64"/>
                  <a:gd name="T14" fmla="*/ 1 w 73"/>
                  <a:gd name="T15" fmla="*/ 1 h 64"/>
                  <a:gd name="T16" fmla="*/ 0 w 73"/>
                  <a:gd name="T17" fmla="*/ 1 h 64"/>
                  <a:gd name="T18" fmla="*/ 1 w 73"/>
                  <a:gd name="T19" fmla="*/ 0 h 64"/>
                  <a:gd name="T20" fmla="*/ 1 w 73"/>
                  <a:gd name="T21" fmla="*/ 1 h 64"/>
                  <a:gd name="T22" fmla="*/ 1 w 73"/>
                  <a:gd name="T23" fmla="*/ 1 h 64"/>
                  <a:gd name="T24" fmla="*/ 2 w 73"/>
                  <a:gd name="T25" fmla="*/ 1 h 64"/>
                  <a:gd name="T26" fmla="*/ 2 w 73"/>
                  <a:gd name="T27" fmla="*/ 2 h 64"/>
                  <a:gd name="T28" fmla="*/ 2 w 73"/>
                  <a:gd name="T29" fmla="*/ 2 h 64"/>
                  <a:gd name="T30" fmla="*/ 3 w 73"/>
                  <a:gd name="T31" fmla="*/ 2 h 64"/>
                  <a:gd name="T32" fmla="*/ 3 w 73"/>
                  <a:gd name="T33" fmla="*/ 2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3" h="64">
                    <a:moveTo>
                      <a:pt x="73" y="64"/>
                    </a:moveTo>
                    <a:lnTo>
                      <a:pt x="64" y="60"/>
                    </a:lnTo>
                    <a:lnTo>
                      <a:pt x="53" y="55"/>
                    </a:lnTo>
                    <a:lnTo>
                      <a:pt x="40" y="49"/>
                    </a:lnTo>
                    <a:lnTo>
                      <a:pt x="28" y="41"/>
                    </a:lnTo>
                    <a:lnTo>
                      <a:pt x="17" y="32"/>
                    </a:lnTo>
                    <a:lnTo>
                      <a:pt x="8" y="22"/>
                    </a:lnTo>
                    <a:lnTo>
                      <a:pt x="2" y="13"/>
                    </a:lnTo>
                    <a:lnTo>
                      <a:pt x="0" y="3"/>
                    </a:lnTo>
                    <a:lnTo>
                      <a:pt x="2" y="0"/>
                    </a:lnTo>
                    <a:lnTo>
                      <a:pt x="10" y="5"/>
                    </a:lnTo>
                    <a:lnTo>
                      <a:pt x="20" y="13"/>
                    </a:lnTo>
                    <a:lnTo>
                      <a:pt x="33" y="23"/>
                    </a:lnTo>
                    <a:lnTo>
                      <a:pt x="46" y="36"/>
                    </a:lnTo>
                    <a:lnTo>
                      <a:pt x="57" y="48"/>
                    </a:lnTo>
                    <a:lnTo>
                      <a:pt x="68" y="57"/>
                    </a:lnTo>
                    <a:lnTo>
                      <a:pt x="73" y="6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723" name="Freeform 212">
                <a:extLst>
                  <a:ext uri="{FF2B5EF4-FFF2-40B4-BE49-F238E27FC236}">
                    <a16:creationId xmlns:a16="http://schemas.microsoft.com/office/drawing/2014/main" xmlns="" id="{03ECC47C-4AE5-4E9F-B415-F8DA3AC86EA0}"/>
                  </a:ext>
                </a:extLst>
              </p:cNvPr>
              <p:cNvSpPr>
                <a:spLocks/>
              </p:cNvSpPr>
              <p:nvPr/>
            </p:nvSpPr>
            <p:spPr bwMode="auto">
              <a:xfrm>
                <a:off x="2056" y="1235"/>
                <a:ext cx="40" cy="16"/>
              </a:xfrm>
              <a:custGeom>
                <a:avLst/>
                <a:gdLst>
                  <a:gd name="T0" fmla="*/ 0 w 81"/>
                  <a:gd name="T1" fmla="*/ 1 h 31"/>
                  <a:gd name="T2" fmla="*/ 0 w 81"/>
                  <a:gd name="T3" fmla="*/ 0 h 31"/>
                  <a:gd name="T4" fmla="*/ 0 w 81"/>
                  <a:gd name="T5" fmla="*/ 1 h 31"/>
                  <a:gd name="T6" fmla="*/ 0 w 81"/>
                  <a:gd name="T7" fmla="*/ 1 h 31"/>
                  <a:gd name="T8" fmla="*/ 1 w 81"/>
                  <a:gd name="T9" fmla="*/ 1 h 31"/>
                  <a:gd name="T10" fmla="*/ 1 w 81"/>
                  <a:gd name="T11" fmla="*/ 1 h 31"/>
                  <a:gd name="T12" fmla="*/ 1 w 81"/>
                  <a:gd name="T13" fmla="*/ 1 h 31"/>
                  <a:gd name="T14" fmla="*/ 2 w 81"/>
                  <a:gd name="T15" fmla="*/ 1 h 31"/>
                  <a:gd name="T16" fmla="*/ 2 w 81"/>
                  <a:gd name="T17" fmla="*/ 1 h 31"/>
                  <a:gd name="T18" fmla="*/ 2 w 81"/>
                  <a:gd name="T19" fmla="*/ 1 h 31"/>
                  <a:gd name="T20" fmla="*/ 1 w 81"/>
                  <a:gd name="T21" fmla="*/ 1 h 31"/>
                  <a:gd name="T22" fmla="*/ 1 w 81"/>
                  <a:gd name="T23" fmla="*/ 1 h 31"/>
                  <a:gd name="T24" fmla="*/ 0 w 81"/>
                  <a:gd name="T25" fmla="*/ 1 h 31"/>
                  <a:gd name="T26" fmla="*/ 0 w 81"/>
                  <a:gd name="T27" fmla="*/ 1 h 31"/>
                  <a:gd name="T28" fmla="*/ 0 w 81"/>
                  <a:gd name="T29" fmla="*/ 1 h 31"/>
                  <a:gd name="T30" fmla="*/ 0 w 81"/>
                  <a:gd name="T31" fmla="*/ 1 h 31"/>
                  <a:gd name="T32" fmla="*/ 0 w 81"/>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1" h="31">
                    <a:moveTo>
                      <a:pt x="0" y="1"/>
                    </a:moveTo>
                    <a:lnTo>
                      <a:pt x="5" y="0"/>
                    </a:lnTo>
                    <a:lnTo>
                      <a:pt x="13" y="2"/>
                    </a:lnTo>
                    <a:lnTo>
                      <a:pt x="23" y="6"/>
                    </a:lnTo>
                    <a:lnTo>
                      <a:pt x="36" y="11"/>
                    </a:lnTo>
                    <a:lnTo>
                      <a:pt x="49" y="16"/>
                    </a:lnTo>
                    <a:lnTo>
                      <a:pt x="61" y="22"/>
                    </a:lnTo>
                    <a:lnTo>
                      <a:pt x="73" y="26"/>
                    </a:lnTo>
                    <a:lnTo>
                      <a:pt x="81" y="29"/>
                    </a:lnTo>
                    <a:lnTo>
                      <a:pt x="69" y="31"/>
                    </a:lnTo>
                    <a:lnTo>
                      <a:pt x="57" y="30"/>
                    </a:lnTo>
                    <a:lnTo>
                      <a:pt x="42" y="27"/>
                    </a:lnTo>
                    <a:lnTo>
                      <a:pt x="28" y="24"/>
                    </a:lnTo>
                    <a:lnTo>
                      <a:pt x="15" y="19"/>
                    </a:lnTo>
                    <a:lnTo>
                      <a:pt x="5" y="14"/>
                    </a:lnTo>
                    <a:lnTo>
                      <a:pt x="0" y="8"/>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724" name="Freeform 213">
                <a:extLst>
                  <a:ext uri="{FF2B5EF4-FFF2-40B4-BE49-F238E27FC236}">
                    <a16:creationId xmlns:a16="http://schemas.microsoft.com/office/drawing/2014/main" xmlns="" id="{A9DCB65D-E5ED-4971-8D05-9802604FDC48}"/>
                  </a:ext>
                </a:extLst>
              </p:cNvPr>
              <p:cNvSpPr>
                <a:spLocks/>
              </p:cNvSpPr>
              <p:nvPr/>
            </p:nvSpPr>
            <p:spPr bwMode="auto">
              <a:xfrm>
                <a:off x="2043" y="1247"/>
                <a:ext cx="40" cy="15"/>
              </a:xfrm>
              <a:custGeom>
                <a:avLst/>
                <a:gdLst>
                  <a:gd name="T0" fmla="*/ 0 w 78"/>
                  <a:gd name="T1" fmla="*/ 0 h 30"/>
                  <a:gd name="T2" fmla="*/ 1 w 78"/>
                  <a:gd name="T3" fmla="*/ 0 h 30"/>
                  <a:gd name="T4" fmla="*/ 1 w 78"/>
                  <a:gd name="T5" fmla="*/ 1 h 30"/>
                  <a:gd name="T6" fmla="*/ 1 w 78"/>
                  <a:gd name="T7" fmla="*/ 1 h 30"/>
                  <a:gd name="T8" fmla="*/ 2 w 78"/>
                  <a:gd name="T9" fmla="*/ 1 h 30"/>
                  <a:gd name="T10" fmla="*/ 2 w 78"/>
                  <a:gd name="T11" fmla="*/ 1 h 30"/>
                  <a:gd name="T12" fmla="*/ 2 w 78"/>
                  <a:gd name="T13" fmla="*/ 1 h 30"/>
                  <a:gd name="T14" fmla="*/ 3 w 78"/>
                  <a:gd name="T15" fmla="*/ 1 h 30"/>
                  <a:gd name="T16" fmla="*/ 3 w 78"/>
                  <a:gd name="T17" fmla="*/ 1 h 30"/>
                  <a:gd name="T18" fmla="*/ 3 w 78"/>
                  <a:gd name="T19" fmla="*/ 1 h 30"/>
                  <a:gd name="T20" fmla="*/ 2 w 78"/>
                  <a:gd name="T21" fmla="*/ 1 h 30"/>
                  <a:gd name="T22" fmla="*/ 2 w 78"/>
                  <a:gd name="T23" fmla="*/ 1 h 30"/>
                  <a:gd name="T24" fmla="*/ 1 w 78"/>
                  <a:gd name="T25" fmla="*/ 1 h 30"/>
                  <a:gd name="T26" fmla="*/ 1 w 78"/>
                  <a:gd name="T27" fmla="*/ 1 h 30"/>
                  <a:gd name="T28" fmla="*/ 1 w 78"/>
                  <a:gd name="T29" fmla="*/ 1 h 30"/>
                  <a:gd name="T30" fmla="*/ 0 w 78"/>
                  <a:gd name="T31" fmla="*/ 1 h 30"/>
                  <a:gd name="T32" fmla="*/ 0 w 7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8" h="30">
                    <a:moveTo>
                      <a:pt x="0" y="0"/>
                    </a:moveTo>
                    <a:lnTo>
                      <a:pt x="5" y="0"/>
                    </a:lnTo>
                    <a:lnTo>
                      <a:pt x="13" y="1"/>
                    </a:lnTo>
                    <a:lnTo>
                      <a:pt x="23" y="6"/>
                    </a:lnTo>
                    <a:lnTo>
                      <a:pt x="36" y="10"/>
                    </a:lnTo>
                    <a:lnTo>
                      <a:pt x="49" y="16"/>
                    </a:lnTo>
                    <a:lnTo>
                      <a:pt x="61" y="21"/>
                    </a:lnTo>
                    <a:lnTo>
                      <a:pt x="71" y="25"/>
                    </a:lnTo>
                    <a:lnTo>
                      <a:pt x="78" y="28"/>
                    </a:lnTo>
                    <a:lnTo>
                      <a:pt x="68" y="30"/>
                    </a:lnTo>
                    <a:lnTo>
                      <a:pt x="55" y="29"/>
                    </a:lnTo>
                    <a:lnTo>
                      <a:pt x="40" y="28"/>
                    </a:lnTo>
                    <a:lnTo>
                      <a:pt x="28" y="24"/>
                    </a:lnTo>
                    <a:lnTo>
                      <a:pt x="15" y="18"/>
                    </a:lnTo>
                    <a:lnTo>
                      <a:pt x="6" y="13"/>
                    </a:lnTo>
                    <a:lnTo>
                      <a:pt x="0" y="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725" name="Freeform 214">
                <a:extLst>
                  <a:ext uri="{FF2B5EF4-FFF2-40B4-BE49-F238E27FC236}">
                    <a16:creationId xmlns:a16="http://schemas.microsoft.com/office/drawing/2014/main" xmlns="" id="{17118F7A-37C8-4E5D-8700-D557D70704AD}"/>
                  </a:ext>
                </a:extLst>
              </p:cNvPr>
              <p:cNvSpPr>
                <a:spLocks/>
              </p:cNvSpPr>
              <p:nvPr/>
            </p:nvSpPr>
            <p:spPr bwMode="auto">
              <a:xfrm>
                <a:off x="1925" y="1187"/>
                <a:ext cx="197" cy="44"/>
              </a:xfrm>
              <a:custGeom>
                <a:avLst/>
                <a:gdLst>
                  <a:gd name="T0" fmla="*/ 13 w 394"/>
                  <a:gd name="T1" fmla="*/ 1 h 88"/>
                  <a:gd name="T2" fmla="*/ 13 w 394"/>
                  <a:gd name="T3" fmla="*/ 1 h 88"/>
                  <a:gd name="T4" fmla="*/ 13 w 394"/>
                  <a:gd name="T5" fmla="*/ 1 h 88"/>
                  <a:gd name="T6" fmla="*/ 13 w 394"/>
                  <a:gd name="T7" fmla="*/ 1 h 88"/>
                  <a:gd name="T8" fmla="*/ 13 w 394"/>
                  <a:gd name="T9" fmla="*/ 0 h 88"/>
                  <a:gd name="T10" fmla="*/ 12 w 394"/>
                  <a:gd name="T11" fmla="*/ 1 h 88"/>
                  <a:gd name="T12" fmla="*/ 11 w 394"/>
                  <a:gd name="T13" fmla="*/ 1 h 88"/>
                  <a:gd name="T14" fmla="*/ 10 w 394"/>
                  <a:gd name="T15" fmla="*/ 2 h 88"/>
                  <a:gd name="T16" fmla="*/ 9 w 394"/>
                  <a:gd name="T17" fmla="*/ 2 h 88"/>
                  <a:gd name="T18" fmla="*/ 8 w 394"/>
                  <a:gd name="T19" fmla="*/ 2 h 88"/>
                  <a:gd name="T20" fmla="*/ 7 w 394"/>
                  <a:gd name="T21" fmla="*/ 3 h 88"/>
                  <a:gd name="T22" fmla="*/ 7 w 394"/>
                  <a:gd name="T23" fmla="*/ 3 h 88"/>
                  <a:gd name="T24" fmla="*/ 6 w 394"/>
                  <a:gd name="T25" fmla="*/ 3 h 88"/>
                  <a:gd name="T26" fmla="*/ 5 w 394"/>
                  <a:gd name="T27" fmla="*/ 3 h 88"/>
                  <a:gd name="T28" fmla="*/ 4 w 394"/>
                  <a:gd name="T29" fmla="*/ 3 h 88"/>
                  <a:gd name="T30" fmla="*/ 4 w 394"/>
                  <a:gd name="T31" fmla="*/ 3 h 88"/>
                  <a:gd name="T32" fmla="*/ 3 w 394"/>
                  <a:gd name="T33" fmla="*/ 3 h 88"/>
                  <a:gd name="T34" fmla="*/ 2 w 394"/>
                  <a:gd name="T35" fmla="*/ 3 h 88"/>
                  <a:gd name="T36" fmla="*/ 2 w 394"/>
                  <a:gd name="T37" fmla="*/ 3 h 88"/>
                  <a:gd name="T38" fmla="*/ 1 w 394"/>
                  <a:gd name="T39" fmla="*/ 3 h 88"/>
                  <a:gd name="T40" fmla="*/ 0 w 394"/>
                  <a:gd name="T41" fmla="*/ 3 h 88"/>
                  <a:gd name="T42" fmla="*/ 1 w 394"/>
                  <a:gd name="T43" fmla="*/ 3 h 88"/>
                  <a:gd name="T44" fmla="*/ 1 w 394"/>
                  <a:gd name="T45" fmla="*/ 3 h 88"/>
                  <a:gd name="T46" fmla="*/ 2 w 394"/>
                  <a:gd name="T47" fmla="*/ 3 h 88"/>
                  <a:gd name="T48" fmla="*/ 3 w 394"/>
                  <a:gd name="T49" fmla="*/ 3 h 88"/>
                  <a:gd name="T50" fmla="*/ 3 w 394"/>
                  <a:gd name="T51" fmla="*/ 3 h 88"/>
                  <a:gd name="T52" fmla="*/ 4 w 394"/>
                  <a:gd name="T53" fmla="*/ 3 h 88"/>
                  <a:gd name="T54" fmla="*/ 5 w 394"/>
                  <a:gd name="T55" fmla="*/ 3 h 88"/>
                  <a:gd name="T56" fmla="*/ 6 w 394"/>
                  <a:gd name="T57" fmla="*/ 3 h 88"/>
                  <a:gd name="T58" fmla="*/ 7 w 394"/>
                  <a:gd name="T59" fmla="*/ 3 h 88"/>
                  <a:gd name="T60" fmla="*/ 8 w 394"/>
                  <a:gd name="T61" fmla="*/ 3 h 88"/>
                  <a:gd name="T62" fmla="*/ 9 w 394"/>
                  <a:gd name="T63" fmla="*/ 3 h 88"/>
                  <a:gd name="T64" fmla="*/ 10 w 394"/>
                  <a:gd name="T65" fmla="*/ 2 h 88"/>
                  <a:gd name="T66" fmla="*/ 11 w 394"/>
                  <a:gd name="T67" fmla="*/ 2 h 88"/>
                  <a:gd name="T68" fmla="*/ 11 w 394"/>
                  <a:gd name="T69" fmla="*/ 2 h 88"/>
                  <a:gd name="T70" fmla="*/ 12 w 394"/>
                  <a:gd name="T71" fmla="*/ 1 h 88"/>
                  <a:gd name="T72" fmla="*/ 13 w 394"/>
                  <a:gd name="T73" fmla="*/ 1 h 8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94" h="88">
                    <a:moveTo>
                      <a:pt x="388" y="13"/>
                    </a:moveTo>
                    <a:lnTo>
                      <a:pt x="390" y="10"/>
                    </a:lnTo>
                    <a:lnTo>
                      <a:pt x="391" y="7"/>
                    </a:lnTo>
                    <a:lnTo>
                      <a:pt x="393" y="3"/>
                    </a:lnTo>
                    <a:lnTo>
                      <a:pt x="394" y="0"/>
                    </a:lnTo>
                    <a:lnTo>
                      <a:pt x="364" y="16"/>
                    </a:lnTo>
                    <a:lnTo>
                      <a:pt x="335" y="30"/>
                    </a:lnTo>
                    <a:lnTo>
                      <a:pt x="307" y="41"/>
                    </a:lnTo>
                    <a:lnTo>
                      <a:pt x="279" y="51"/>
                    </a:lnTo>
                    <a:lnTo>
                      <a:pt x="251" y="59"/>
                    </a:lnTo>
                    <a:lnTo>
                      <a:pt x="224" y="65"/>
                    </a:lnTo>
                    <a:lnTo>
                      <a:pt x="198" y="69"/>
                    </a:lnTo>
                    <a:lnTo>
                      <a:pt x="173" y="73"/>
                    </a:lnTo>
                    <a:lnTo>
                      <a:pt x="148" y="75"/>
                    </a:lnTo>
                    <a:lnTo>
                      <a:pt x="124" y="76"/>
                    </a:lnTo>
                    <a:lnTo>
                      <a:pt x="101" y="77"/>
                    </a:lnTo>
                    <a:lnTo>
                      <a:pt x="79" y="77"/>
                    </a:lnTo>
                    <a:lnTo>
                      <a:pt x="57" y="77"/>
                    </a:lnTo>
                    <a:lnTo>
                      <a:pt x="38" y="77"/>
                    </a:lnTo>
                    <a:lnTo>
                      <a:pt x="18" y="76"/>
                    </a:lnTo>
                    <a:lnTo>
                      <a:pt x="0" y="76"/>
                    </a:lnTo>
                    <a:lnTo>
                      <a:pt x="13" y="79"/>
                    </a:lnTo>
                    <a:lnTo>
                      <a:pt x="28" y="83"/>
                    </a:lnTo>
                    <a:lnTo>
                      <a:pt x="47" y="85"/>
                    </a:lnTo>
                    <a:lnTo>
                      <a:pt x="70" y="86"/>
                    </a:lnTo>
                    <a:lnTo>
                      <a:pt x="95" y="88"/>
                    </a:lnTo>
                    <a:lnTo>
                      <a:pt x="122" y="88"/>
                    </a:lnTo>
                    <a:lnTo>
                      <a:pt x="151" y="85"/>
                    </a:lnTo>
                    <a:lnTo>
                      <a:pt x="181" y="83"/>
                    </a:lnTo>
                    <a:lnTo>
                      <a:pt x="209" y="79"/>
                    </a:lnTo>
                    <a:lnTo>
                      <a:pt x="239" y="75"/>
                    </a:lnTo>
                    <a:lnTo>
                      <a:pt x="269" y="68"/>
                    </a:lnTo>
                    <a:lnTo>
                      <a:pt x="297" y="60"/>
                    </a:lnTo>
                    <a:lnTo>
                      <a:pt x="323" y="51"/>
                    </a:lnTo>
                    <a:lnTo>
                      <a:pt x="348" y="40"/>
                    </a:lnTo>
                    <a:lnTo>
                      <a:pt x="369" y="28"/>
                    </a:lnTo>
                    <a:lnTo>
                      <a:pt x="388"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726" name="Freeform 215">
                <a:extLst>
                  <a:ext uri="{FF2B5EF4-FFF2-40B4-BE49-F238E27FC236}">
                    <a16:creationId xmlns:a16="http://schemas.microsoft.com/office/drawing/2014/main" xmlns="" id="{D1ED0881-21BC-43D7-B1D7-9ED327A7A894}"/>
                  </a:ext>
                </a:extLst>
              </p:cNvPr>
              <p:cNvSpPr>
                <a:spLocks/>
              </p:cNvSpPr>
              <p:nvPr/>
            </p:nvSpPr>
            <p:spPr bwMode="auto">
              <a:xfrm>
                <a:off x="1938" y="1199"/>
                <a:ext cx="28" cy="29"/>
              </a:xfrm>
              <a:custGeom>
                <a:avLst/>
                <a:gdLst>
                  <a:gd name="T0" fmla="*/ 0 w 57"/>
                  <a:gd name="T1" fmla="*/ 0 h 59"/>
                  <a:gd name="T2" fmla="*/ 0 w 57"/>
                  <a:gd name="T3" fmla="*/ 0 h 59"/>
                  <a:gd name="T4" fmla="*/ 0 w 57"/>
                  <a:gd name="T5" fmla="*/ 0 h 59"/>
                  <a:gd name="T6" fmla="*/ 0 w 57"/>
                  <a:gd name="T7" fmla="*/ 0 h 59"/>
                  <a:gd name="T8" fmla="*/ 0 w 57"/>
                  <a:gd name="T9" fmla="*/ 0 h 59"/>
                  <a:gd name="T10" fmla="*/ 0 w 57"/>
                  <a:gd name="T11" fmla="*/ 1 h 59"/>
                  <a:gd name="T12" fmla="*/ 0 w 57"/>
                  <a:gd name="T13" fmla="*/ 1 h 59"/>
                  <a:gd name="T14" fmla="*/ 1 w 57"/>
                  <a:gd name="T15" fmla="*/ 1 h 59"/>
                  <a:gd name="T16" fmla="*/ 1 w 57"/>
                  <a:gd name="T17" fmla="*/ 1 h 59"/>
                  <a:gd name="T18" fmla="*/ 1 w 57"/>
                  <a:gd name="T19" fmla="*/ 1 h 59"/>
                  <a:gd name="T20" fmla="*/ 1 w 57"/>
                  <a:gd name="T21" fmla="*/ 1 h 59"/>
                  <a:gd name="T22" fmla="*/ 1 w 57"/>
                  <a:gd name="T23" fmla="*/ 1 h 59"/>
                  <a:gd name="T24" fmla="*/ 0 w 57"/>
                  <a:gd name="T25" fmla="*/ 0 h 59"/>
                  <a:gd name="T26" fmla="*/ 0 w 57"/>
                  <a:gd name="T27" fmla="*/ 0 h 59"/>
                  <a:gd name="T28" fmla="*/ 0 w 57"/>
                  <a:gd name="T29" fmla="*/ 0 h 59"/>
                  <a:gd name="T30" fmla="*/ 0 w 57"/>
                  <a:gd name="T31" fmla="*/ 0 h 59"/>
                  <a:gd name="T32" fmla="*/ 0 w 57"/>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59">
                    <a:moveTo>
                      <a:pt x="1" y="0"/>
                    </a:moveTo>
                    <a:lnTo>
                      <a:pt x="0" y="3"/>
                    </a:lnTo>
                    <a:lnTo>
                      <a:pt x="1" y="9"/>
                    </a:lnTo>
                    <a:lnTo>
                      <a:pt x="5" y="17"/>
                    </a:lnTo>
                    <a:lnTo>
                      <a:pt x="12" y="28"/>
                    </a:lnTo>
                    <a:lnTo>
                      <a:pt x="20" y="38"/>
                    </a:lnTo>
                    <a:lnTo>
                      <a:pt x="31" y="47"/>
                    </a:lnTo>
                    <a:lnTo>
                      <a:pt x="43" y="54"/>
                    </a:lnTo>
                    <a:lnTo>
                      <a:pt x="57" y="59"/>
                    </a:lnTo>
                    <a:lnTo>
                      <a:pt x="50" y="53"/>
                    </a:lnTo>
                    <a:lnTo>
                      <a:pt x="43" y="44"/>
                    </a:lnTo>
                    <a:lnTo>
                      <a:pt x="35" y="33"/>
                    </a:lnTo>
                    <a:lnTo>
                      <a:pt x="26" y="23"/>
                    </a:lnTo>
                    <a:lnTo>
                      <a:pt x="19" y="14"/>
                    </a:lnTo>
                    <a:lnTo>
                      <a:pt x="11" y="6"/>
                    </a:lnTo>
                    <a:lnTo>
                      <a:pt x="5" y="1"/>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727" name="Freeform 216">
                <a:extLst>
                  <a:ext uri="{FF2B5EF4-FFF2-40B4-BE49-F238E27FC236}">
                    <a16:creationId xmlns:a16="http://schemas.microsoft.com/office/drawing/2014/main" xmlns="" id="{D601B099-8DB4-49B2-86AD-EA4B5B6D8162}"/>
                  </a:ext>
                </a:extLst>
              </p:cNvPr>
              <p:cNvSpPr>
                <a:spLocks/>
              </p:cNvSpPr>
              <p:nvPr/>
            </p:nvSpPr>
            <p:spPr bwMode="auto">
              <a:xfrm>
                <a:off x="1965" y="1195"/>
                <a:ext cx="36" cy="34"/>
              </a:xfrm>
              <a:custGeom>
                <a:avLst/>
                <a:gdLst>
                  <a:gd name="T0" fmla="*/ 0 w 73"/>
                  <a:gd name="T1" fmla="*/ 0 h 68"/>
                  <a:gd name="T2" fmla="*/ 0 w 73"/>
                  <a:gd name="T3" fmla="*/ 1 h 68"/>
                  <a:gd name="T4" fmla="*/ 0 w 73"/>
                  <a:gd name="T5" fmla="*/ 1 h 68"/>
                  <a:gd name="T6" fmla="*/ 0 w 73"/>
                  <a:gd name="T7" fmla="*/ 1 h 68"/>
                  <a:gd name="T8" fmla="*/ 0 w 73"/>
                  <a:gd name="T9" fmla="*/ 2 h 68"/>
                  <a:gd name="T10" fmla="*/ 0 w 73"/>
                  <a:gd name="T11" fmla="*/ 2 h 68"/>
                  <a:gd name="T12" fmla="*/ 1 w 73"/>
                  <a:gd name="T13" fmla="*/ 2 h 68"/>
                  <a:gd name="T14" fmla="*/ 1 w 73"/>
                  <a:gd name="T15" fmla="*/ 2 h 68"/>
                  <a:gd name="T16" fmla="*/ 2 w 73"/>
                  <a:gd name="T17" fmla="*/ 3 h 68"/>
                  <a:gd name="T18" fmla="*/ 2 w 73"/>
                  <a:gd name="T19" fmla="*/ 2 h 68"/>
                  <a:gd name="T20" fmla="*/ 1 w 73"/>
                  <a:gd name="T21" fmla="*/ 2 h 68"/>
                  <a:gd name="T22" fmla="*/ 1 w 73"/>
                  <a:gd name="T23" fmla="*/ 2 h 68"/>
                  <a:gd name="T24" fmla="*/ 1 w 73"/>
                  <a:gd name="T25" fmla="*/ 1 h 68"/>
                  <a:gd name="T26" fmla="*/ 0 w 73"/>
                  <a:gd name="T27" fmla="*/ 1 h 68"/>
                  <a:gd name="T28" fmla="*/ 0 w 73"/>
                  <a:gd name="T29" fmla="*/ 1 h 68"/>
                  <a:gd name="T30" fmla="*/ 0 w 73"/>
                  <a:gd name="T31" fmla="*/ 1 h 68"/>
                  <a:gd name="T32" fmla="*/ 0 w 73"/>
                  <a:gd name="T33" fmla="*/ 0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3" h="68">
                    <a:moveTo>
                      <a:pt x="3" y="0"/>
                    </a:moveTo>
                    <a:lnTo>
                      <a:pt x="0" y="5"/>
                    </a:lnTo>
                    <a:lnTo>
                      <a:pt x="3" y="12"/>
                    </a:lnTo>
                    <a:lnTo>
                      <a:pt x="9" y="22"/>
                    </a:lnTo>
                    <a:lnTo>
                      <a:pt x="19" y="34"/>
                    </a:lnTo>
                    <a:lnTo>
                      <a:pt x="31" y="45"/>
                    </a:lnTo>
                    <a:lnTo>
                      <a:pt x="44" y="55"/>
                    </a:lnTo>
                    <a:lnTo>
                      <a:pt x="59" y="63"/>
                    </a:lnTo>
                    <a:lnTo>
                      <a:pt x="73" y="68"/>
                    </a:lnTo>
                    <a:lnTo>
                      <a:pt x="67" y="63"/>
                    </a:lnTo>
                    <a:lnTo>
                      <a:pt x="59" y="54"/>
                    </a:lnTo>
                    <a:lnTo>
                      <a:pt x="50" y="43"/>
                    </a:lnTo>
                    <a:lnTo>
                      <a:pt x="38" y="30"/>
                    </a:lnTo>
                    <a:lnTo>
                      <a:pt x="28" y="17"/>
                    </a:lnTo>
                    <a:lnTo>
                      <a:pt x="17" y="8"/>
                    </a:lnTo>
                    <a:lnTo>
                      <a:pt x="8" y="1"/>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728" name="Freeform 217">
                <a:extLst>
                  <a:ext uri="{FF2B5EF4-FFF2-40B4-BE49-F238E27FC236}">
                    <a16:creationId xmlns:a16="http://schemas.microsoft.com/office/drawing/2014/main" xmlns="" id="{D418CD51-CF4E-496C-8802-FBE1E9D40223}"/>
                  </a:ext>
                </a:extLst>
              </p:cNvPr>
              <p:cNvSpPr>
                <a:spLocks/>
              </p:cNvSpPr>
              <p:nvPr/>
            </p:nvSpPr>
            <p:spPr bwMode="auto">
              <a:xfrm>
                <a:off x="1987" y="1189"/>
                <a:ext cx="32" cy="38"/>
              </a:xfrm>
              <a:custGeom>
                <a:avLst/>
                <a:gdLst>
                  <a:gd name="T0" fmla="*/ 1 w 63"/>
                  <a:gd name="T1" fmla="*/ 0 h 76"/>
                  <a:gd name="T2" fmla="*/ 0 w 63"/>
                  <a:gd name="T3" fmla="*/ 1 h 76"/>
                  <a:gd name="T4" fmla="*/ 1 w 63"/>
                  <a:gd name="T5" fmla="*/ 1 h 76"/>
                  <a:gd name="T6" fmla="*/ 1 w 63"/>
                  <a:gd name="T7" fmla="*/ 1 h 76"/>
                  <a:gd name="T8" fmla="*/ 1 w 63"/>
                  <a:gd name="T9" fmla="*/ 2 h 76"/>
                  <a:gd name="T10" fmla="*/ 1 w 63"/>
                  <a:gd name="T11" fmla="*/ 2 h 76"/>
                  <a:gd name="T12" fmla="*/ 2 w 63"/>
                  <a:gd name="T13" fmla="*/ 2 h 76"/>
                  <a:gd name="T14" fmla="*/ 2 w 63"/>
                  <a:gd name="T15" fmla="*/ 3 h 76"/>
                  <a:gd name="T16" fmla="*/ 2 w 63"/>
                  <a:gd name="T17" fmla="*/ 3 h 76"/>
                  <a:gd name="T18" fmla="*/ 2 w 63"/>
                  <a:gd name="T19" fmla="*/ 3 h 76"/>
                  <a:gd name="T20" fmla="*/ 2 w 63"/>
                  <a:gd name="T21" fmla="*/ 2 h 76"/>
                  <a:gd name="T22" fmla="*/ 2 w 63"/>
                  <a:gd name="T23" fmla="*/ 2 h 76"/>
                  <a:gd name="T24" fmla="*/ 2 w 63"/>
                  <a:gd name="T25" fmla="*/ 2 h 76"/>
                  <a:gd name="T26" fmla="*/ 1 w 63"/>
                  <a:gd name="T27" fmla="*/ 1 h 76"/>
                  <a:gd name="T28" fmla="*/ 1 w 63"/>
                  <a:gd name="T29" fmla="*/ 1 h 76"/>
                  <a:gd name="T30" fmla="*/ 1 w 63"/>
                  <a:gd name="T31" fmla="*/ 1 h 76"/>
                  <a:gd name="T32" fmla="*/ 1 w 63"/>
                  <a:gd name="T33" fmla="*/ 0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76">
                    <a:moveTo>
                      <a:pt x="2" y="0"/>
                    </a:moveTo>
                    <a:lnTo>
                      <a:pt x="0" y="5"/>
                    </a:lnTo>
                    <a:lnTo>
                      <a:pt x="1" y="14"/>
                    </a:lnTo>
                    <a:lnTo>
                      <a:pt x="7" y="26"/>
                    </a:lnTo>
                    <a:lnTo>
                      <a:pt x="16" y="38"/>
                    </a:lnTo>
                    <a:lnTo>
                      <a:pt x="27" y="51"/>
                    </a:lnTo>
                    <a:lnTo>
                      <a:pt x="38" y="63"/>
                    </a:lnTo>
                    <a:lnTo>
                      <a:pt x="51" y="72"/>
                    </a:lnTo>
                    <a:lnTo>
                      <a:pt x="63" y="76"/>
                    </a:lnTo>
                    <a:lnTo>
                      <a:pt x="60" y="71"/>
                    </a:lnTo>
                    <a:lnTo>
                      <a:pt x="53" y="60"/>
                    </a:lnTo>
                    <a:lnTo>
                      <a:pt x="45" y="48"/>
                    </a:lnTo>
                    <a:lnTo>
                      <a:pt x="35" y="33"/>
                    </a:lnTo>
                    <a:lnTo>
                      <a:pt x="24" y="20"/>
                    </a:lnTo>
                    <a:lnTo>
                      <a:pt x="15" y="8"/>
                    </a:lnTo>
                    <a:lnTo>
                      <a:pt x="7" y="2"/>
                    </a:lnTo>
                    <a:lnTo>
                      <a:pt x="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729" name="Freeform 218">
                <a:extLst>
                  <a:ext uri="{FF2B5EF4-FFF2-40B4-BE49-F238E27FC236}">
                    <a16:creationId xmlns:a16="http://schemas.microsoft.com/office/drawing/2014/main" xmlns="" id="{960A6F4B-E199-449A-A7D9-06491E154F96}"/>
                  </a:ext>
                </a:extLst>
              </p:cNvPr>
              <p:cNvSpPr>
                <a:spLocks/>
              </p:cNvSpPr>
              <p:nvPr/>
            </p:nvSpPr>
            <p:spPr bwMode="auto">
              <a:xfrm>
                <a:off x="2024" y="1187"/>
                <a:ext cx="28" cy="35"/>
              </a:xfrm>
              <a:custGeom>
                <a:avLst/>
                <a:gdLst>
                  <a:gd name="T0" fmla="*/ 1 w 55"/>
                  <a:gd name="T1" fmla="*/ 0 h 70"/>
                  <a:gd name="T2" fmla="*/ 0 w 55"/>
                  <a:gd name="T3" fmla="*/ 1 h 70"/>
                  <a:gd name="T4" fmla="*/ 1 w 55"/>
                  <a:gd name="T5" fmla="*/ 1 h 70"/>
                  <a:gd name="T6" fmla="*/ 1 w 55"/>
                  <a:gd name="T7" fmla="*/ 1 h 70"/>
                  <a:gd name="T8" fmla="*/ 1 w 55"/>
                  <a:gd name="T9" fmla="*/ 2 h 70"/>
                  <a:gd name="T10" fmla="*/ 1 w 55"/>
                  <a:gd name="T11" fmla="*/ 2 h 70"/>
                  <a:gd name="T12" fmla="*/ 2 w 55"/>
                  <a:gd name="T13" fmla="*/ 2 h 70"/>
                  <a:gd name="T14" fmla="*/ 2 w 55"/>
                  <a:gd name="T15" fmla="*/ 3 h 70"/>
                  <a:gd name="T16" fmla="*/ 2 w 55"/>
                  <a:gd name="T17" fmla="*/ 3 h 70"/>
                  <a:gd name="T18" fmla="*/ 2 w 55"/>
                  <a:gd name="T19" fmla="*/ 2 h 70"/>
                  <a:gd name="T20" fmla="*/ 2 w 55"/>
                  <a:gd name="T21" fmla="*/ 2 h 70"/>
                  <a:gd name="T22" fmla="*/ 2 w 55"/>
                  <a:gd name="T23" fmla="*/ 2 h 70"/>
                  <a:gd name="T24" fmla="*/ 1 w 55"/>
                  <a:gd name="T25" fmla="*/ 1 h 70"/>
                  <a:gd name="T26" fmla="*/ 1 w 55"/>
                  <a:gd name="T27" fmla="*/ 1 h 70"/>
                  <a:gd name="T28" fmla="*/ 1 w 55"/>
                  <a:gd name="T29" fmla="*/ 1 h 70"/>
                  <a:gd name="T30" fmla="*/ 1 w 55"/>
                  <a:gd name="T31" fmla="*/ 1 h 70"/>
                  <a:gd name="T32" fmla="*/ 1 w 55"/>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5" h="70">
                    <a:moveTo>
                      <a:pt x="1" y="0"/>
                    </a:moveTo>
                    <a:lnTo>
                      <a:pt x="0" y="3"/>
                    </a:lnTo>
                    <a:lnTo>
                      <a:pt x="2" y="13"/>
                    </a:lnTo>
                    <a:lnTo>
                      <a:pt x="8" y="23"/>
                    </a:lnTo>
                    <a:lnTo>
                      <a:pt x="15" y="36"/>
                    </a:lnTo>
                    <a:lnTo>
                      <a:pt x="24" y="48"/>
                    </a:lnTo>
                    <a:lnTo>
                      <a:pt x="34" y="59"/>
                    </a:lnTo>
                    <a:lnTo>
                      <a:pt x="45" y="67"/>
                    </a:lnTo>
                    <a:lnTo>
                      <a:pt x="55" y="70"/>
                    </a:lnTo>
                    <a:lnTo>
                      <a:pt x="51" y="63"/>
                    </a:lnTo>
                    <a:lnTo>
                      <a:pt x="45" y="54"/>
                    </a:lnTo>
                    <a:lnTo>
                      <a:pt x="38" y="41"/>
                    </a:lnTo>
                    <a:lnTo>
                      <a:pt x="31" y="29"/>
                    </a:lnTo>
                    <a:lnTo>
                      <a:pt x="23" y="16"/>
                    </a:lnTo>
                    <a:lnTo>
                      <a:pt x="15" y="7"/>
                    </a:lnTo>
                    <a:lnTo>
                      <a:pt x="8" y="1"/>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730" name="Freeform 219">
                <a:extLst>
                  <a:ext uri="{FF2B5EF4-FFF2-40B4-BE49-F238E27FC236}">
                    <a16:creationId xmlns:a16="http://schemas.microsoft.com/office/drawing/2014/main" xmlns="" id="{3D3D06E9-2FD3-4170-A51A-9169B80A8A02}"/>
                  </a:ext>
                </a:extLst>
              </p:cNvPr>
              <p:cNvSpPr>
                <a:spLocks/>
              </p:cNvSpPr>
              <p:nvPr/>
            </p:nvSpPr>
            <p:spPr bwMode="auto">
              <a:xfrm>
                <a:off x="2046" y="1186"/>
                <a:ext cx="20" cy="32"/>
              </a:xfrm>
              <a:custGeom>
                <a:avLst/>
                <a:gdLst>
                  <a:gd name="T0" fmla="*/ 1 w 39"/>
                  <a:gd name="T1" fmla="*/ 0 h 63"/>
                  <a:gd name="T2" fmla="*/ 1 w 39"/>
                  <a:gd name="T3" fmla="*/ 1 h 63"/>
                  <a:gd name="T4" fmla="*/ 0 w 39"/>
                  <a:gd name="T5" fmla="*/ 1 h 63"/>
                  <a:gd name="T6" fmla="*/ 1 w 39"/>
                  <a:gd name="T7" fmla="*/ 1 h 63"/>
                  <a:gd name="T8" fmla="*/ 1 w 39"/>
                  <a:gd name="T9" fmla="*/ 1 h 63"/>
                  <a:gd name="T10" fmla="*/ 1 w 39"/>
                  <a:gd name="T11" fmla="*/ 2 h 63"/>
                  <a:gd name="T12" fmla="*/ 1 w 39"/>
                  <a:gd name="T13" fmla="*/ 2 h 63"/>
                  <a:gd name="T14" fmla="*/ 1 w 39"/>
                  <a:gd name="T15" fmla="*/ 2 h 63"/>
                  <a:gd name="T16" fmla="*/ 2 w 39"/>
                  <a:gd name="T17" fmla="*/ 2 h 63"/>
                  <a:gd name="T18" fmla="*/ 2 w 39"/>
                  <a:gd name="T19" fmla="*/ 2 h 63"/>
                  <a:gd name="T20" fmla="*/ 1 w 39"/>
                  <a:gd name="T21" fmla="*/ 2 h 63"/>
                  <a:gd name="T22" fmla="*/ 1 w 39"/>
                  <a:gd name="T23" fmla="*/ 2 h 63"/>
                  <a:gd name="T24" fmla="*/ 1 w 39"/>
                  <a:gd name="T25" fmla="*/ 1 h 63"/>
                  <a:gd name="T26" fmla="*/ 1 w 39"/>
                  <a:gd name="T27" fmla="*/ 1 h 63"/>
                  <a:gd name="T28" fmla="*/ 1 w 39"/>
                  <a:gd name="T29" fmla="*/ 1 h 63"/>
                  <a:gd name="T30" fmla="*/ 1 w 39"/>
                  <a:gd name="T31" fmla="*/ 1 h 63"/>
                  <a:gd name="T32" fmla="*/ 1 w 39"/>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63">
                    <a:moveTo>
                      <a:pt x="3" y="0"/>
                    </a:moveTo>
                    <a:lnTo>
                      <a:pt x="1" y="3"/>
                    </a:lnTo>
                    <a:lnTo>
                      <a:pt x="0" y="10"/>
                    </a:lnTo>
                    <a:lnTo>
                      <a:pt x="1" y="19"/>
                    </a:lnTo>
                    <a:lnTo>
                      <a:pt x="4" y="30"/>
                    </a:lnTo>
                    <a:lnTo>
                      <a:pt x="10" y="41"/>
                    </a:lnTo>
                    <a:lnTo>
                      <a:pt x="17" y="50"/>
                    </a:lnTo>
                    <a:lnTo>
                      <a:pt x="27" y="58"/>
                    </a:lnTo>
                    <a:lnTo>
                      <a:pt x="39" y="63"/>
                    </a:lnTo>
                    <a:lnTo>
                      <a:pt x="35" y="56"/>
                    </a:lnTo>
                    <a:lnTo>
                      <a:pt x="31" y="47"/>
                    </a:lnTo>
                    <a:lnTo>
                      <a:pt x="26" y="37"/>
                    </a:lnTo>
                    <a:lnTo>
                      <a:pt x="22" y="25"/>
                    </a:lnTo>
                    <a:lnTo>
                      <a:pt x="17" y="15"/>
                    </a:lnTo>
                    <a:lnTo>
                      <a:pt x="12" y="5"/>
                    </a:lnTo>
                    <a:lnTo>
                      <a:pt x="8" y="1"/>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731" name="Freeform 220">
                <a:extLst>
                  <a:ext uri="{FF2B5EF4-FFF2-40B4-BE49-F238E27FC236}">
                    <a16:creationId xmlns:a16="http://schemas.microsoft.com/office/drawing/2014/main" xmlns="" id="{89CB1C35-45A0-4074-A48F-0082AFF0D198}"/>
                  </a:ext>
                </a:extLst>
              </p:cNvPr>
              <p:cNvSpPr>
                <a:spLocks/>
              </p:cNvSpPr>
              <p:nvPr/>
            </p:nvSpPr>
            <p:spPr bwMode="auto">
              <a:xfrm>
                <a:off x="2081" y="1181"/>
                <a:ext cx="15" cy="24"/>
              </a:xfrm>
              <a:custGeom>
                <a:avLst/>
                <a:gdLst>
                  <a:gd name="T0" fmla="*/ 1 w 30"/>
                  <a:gd name="T1" fmla="*/ 0 h 49"/>
                  <a:gd name="T2" fmla="*/ 0 w 30"/>
                  <a:gd name="T3" fmla="*/ 0 h 49"/>
                  <a:gd name="T4" fmla="*/ 0 w 30"/>
                  <a:gd name="T5" fmla="*/ 0 h 49"/>
                  <a:gd name="T6" fmla="*/ 1 w 30"/>
                  <a:gd name="T7" fmla="*/ 0 h 49"/>
                  <a:gd name="T8" fmla="*/ 1 w 30"/>
                  <a:gd name="T9" fmla="*/ 0 h 49"/>
                  <a:gd name="T10" fmla="*/ 1 w 30"/>
                  <a:gd name="T11" fmla="*/ 1 h 49"/>
                  <a:gd name="T12" fmla="*/ 1 w 30"/>
                  <a:gd name="T13" fmla="*/ 1 h 49"/>
                  <a:gd name="T14" fmla="*/ 1 w 30"/>
                  <a:gd name="T15" fmla="*/ 1 h 49"/>
                  <a:gd name="T16" fmla="*/ 1 w 30"/>
                  <a:gd name="T17" fmla="*/ 1 h 49"/>
                  <a:gd name="T18" fmla="*/ 1 w 30"/>
                  <a:gd name="T19" fmla="*/ 1 h 49"/>
                  <a:gd name="T20" fmla="*/ 1 w 30"/>
                  <a:gd name="T21" fmla="*/ 0 h 49"/>
                  <a:gd name="T22" fmla="*/ 1 w 30"/>
                  <a:gd name="T23" fmla="*/ 0 h 49"/>
                  <a:gd name="T24" fmla="*/ 1 w 30"/>
                  <a:gd name="T25" fmla="*/ 0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49">
                    <a:moveTo>
                      <a:pt x="2" y="0"/>
                    </a:moveTo>
                    <a:lnTo>
                      <a:pt x="0" y="4"/>
                    </a:lnTo>
                    <a:lnTo>
                      <a:pt x="0" y="10"/>
                    </a:lnTo>
                    <a:lnTo>
                      <a:pt x="2" y="18"/>
                    </a:lnTo>
                    <a:lnTo>
                      <a:pt x="6" y="26"/>
                    </a:lnTo>
                    <a:lnTo>
                      <a:pt x="11" y="35"/>
                    </a:lnTo>
                    <a:lnTo>
                      <a:pt x="17" y="42"/>
                    </a:lnTo>
                    <a:lnTo>
                      <a:pt x="24" y="47"/>
                    </a:lnTo>
                    <a:lnTo>
                      <a:pt x="30" y="49"/>
                    </a:lnTo>
                    <a:lnTo>
                      <a:pt x="24" y="37"/>
                    </a:lnTo>
                    <a:lnTo>
                      <a:pt x="17" y="21"/>
                    </a:lnTo>
                    <a:lnTo>
                      <a:pt x="10" y="7"/>
                    </a:lnTo>
                    <a:lnTo>
                      <a:pt x="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732" name="Freeform 221">
                <a:extLst>
                  <a:ext uri="{FF2B5EF4-FFF2-40B4-BE49-F238E27FC236}">
                    <a16:creationId xmlns:a16="http://schemas.microsoft.com/office/drawing/2014/main" xmlns="" id="{053A420F-5FE2-471E-AF19-8331E3081F5A}"/>
                  </a:ext>
                </a:extLst>
              </p:cNvPr>
              <p:cNvSpPr>
                <a:spLocks/>
              </p:cNvSpPr>
              <p:nvPr/>
            </p:nvSpPr>
            <p:spPr bwMode="auto">
              <a:xfrm>
                <a:off x="2099" y="1184"/>
                <a:ext cx="11" cy="15"/>
              </a:xfrm>
              <a:custGeom>
                <a:avLst/>
                <a:gdLst>
                  <a:gd name="T0" fmla="*/ 1 w 22"/>
                  <a:gd name="T1" fmla="*/ 0 h 31"/>
                  <a:gd name="T2" fmla="*/ 0 w 22"/>
                  <a:gd name="T3" fmla="*/ 0 h 31"/>
                  <a:gd name="T4" fmla="*/ 1 w 22"/>
                  <a:gd name="T5" fmla="*/ 0 h 31"/>
                  <a:gd name="T6" fmla="*/ 1 w 22"/>
                  <a:gd name="T7" fmla="*/ 0 h 31"/>
                  <a:gd name="T8" fmla="*/ 1 w 22"/>
                  <a:gd name="T9" fmla="*/ 0 h 31"/>
                  <a:gd name="T10" fmla="*/ 1 w 22"/>
                  <a:gd name="T11" fmla="*/ 0 h 31"/>
                  <a:gd name="T12" fmla="*/ 1 w 22"/>
                  <a:gd name="T13" fmla="*/ 0 h 31"/>
                  <a:gd name="T14" fmla="*/ 1 w 22"/>
                  <a:gd name="T15" fmla="*/ 0 h 31"/>
                  <a:gd name="T16" fmla="*/ 1 w 22"/>
                  <a:gd name="T17" fmla="*/ 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31">
                    <a:moveTo>
                      <a:pt x="2" y="1"/>
                    </a:moveTo>
                    <a:lnTo>
                      <a:pt x="0" y="10"/>
                    </a:lnTo>
                    <a:lnTo>
                      <a:pt x="4" y="22"/>
                    </a:lnTo>
                    <a:lnTo>
                      <a:pt x="12" y="31"/>
                    </a:lnTo>
                    <a:lnTo>
                      <a:pt x="22" y="30"/>
                    </a:lnTo>
                    <a:lnTo>
                      <a:pt x="13" y="24"/>
                    </a:lnTo>
                    <a:lnTo>
                      <a:pt x="10" y="10"/>
                    </a:lnTo>
                    <a:lnTo>
                      <a:pt x="7" y="0"/>
                    </a:lnTo>
                    <a:lnTo>
                      <a:pt x="2"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733" name="Freeform 222">
                <a:extLst>
                  <a:ext uri="{FF2B5EF4-FFF2-40B4-BE49-F238E27FC236}">
                    <a16:creationId xmlns:a16="http://schemas.microsoft.com/office/drawing/2014/main" xmlns="" id="{2B6523F6-7311-4E41-888A-524D119F3508}"/>
                  </a:ext>
                </a:extLst>
              </p:cNvPr>
              <p:cNvSpPr>
                <a:spLocks/>
              </p:cNvSpPr>
              <p:nvPr/>
            </p:nvSpPr>
            <p:spPr bwMode="auto">
              <a:xfrm>
                <a:off x="1952" y="1197"/>
                <a:ext cx="32" cy="32"/>
              </a:xfrm>
              <a:custGeom>
                <a:avLst/>
                <a:gdLst>
                  <a:gd name="T0" fmla="*/ 1 w 64"/>
                  <a:gd name="T1" fmla="*/ 0 h 64"/>
                  <a:gd name="T2" fmla="*/ 0 w 64"/>
                  <a:gd name="T3" fmla="*/ 1 h 64"/>
                  <a:gd name="T4" fmla="*/ 1 w 64"/>
                  <a:gd name="T5" fmla="*/ 1 h 64"/>
                  <a:gd name="T6" fmla="*/ 1 w 64"/>
                  <a:gd name="T7" fmla="*/ 1 h 64"/>
                  <a:gd name="T8" fmla="*/ 1 w 64"/>
                  <a:gd name="T9" fmla="*/ 1 h 64"/>
                  <a:gd name="T10" fmla="*/ 1 w 64"/>
                  <a:gd name="T11" fmla="*/ 2 h 64"/>
                  <a:gd name="T12" fmla="*/ 2 w 64"/>
                  <a:gd name="T13" fmla="*/ 2 h 64"/>
                  <a:gd name="T14" fmla="*/ 2 w 64"/>
                  <a:gd name="T15" fmla="*/ 2 h 64"/>
                  <a:gd name="T16" fmla="*/ 2 w 64"/>
                  <a:gd name="T17" fmla="*/ 2 h 64"/>
                  <a:gd name="T18" fmla="*/ 2 w 64"/>
                  <a:gd name="T19" fmla="*/ 2 h 64"/>
                  <a:gd name="T20" fmla="*/ 2 w 64"/>
                  <a:gd name="T21" fmla="*/ 2 h 64"/>
                  <a:gd name="T22" fmla="*/ 2 w 64"/>
                  <a:gd name="T23" fmla="*/ 2 h 64"/>
                  <a:gd name="T24" fmla="*/ 2 w 64"/>
                  <a:gd name="T25" fmla="*/ 1 h 64"/>
                  <a:gd name="T26" fmla="*/ 1 w 64"/>
                  <a:gd name="T27" fmla="*/ 1 h 64"/>
                  <a:gd name="T28" fmla="*/ 1 w 64"/>
                  <a:gd name="T29" fmla="*/ 1 h 64"/>
                  <a:gd name="T30" fmla="*/ 1 w 64"/>
                  <a:gd name="T31" fmla="*/ 1 h 64"/>
                  <a:gd name="T32" fmla="*/ 1 w 64"/>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64">
                    <a:moveTo>
                      <a:pt x="2" y="0"/>
                    </a:moveTo>
                    <a:lnTo>
                      <a:pt x="0" y="4"/>
                    </a:lnTo>
                    <a:lnTo>
                      <a:pt x="1" y="11"/>
                    </a:lnTo>
                    <a:lnTo>
                      <a:pt x="7" y="20"/>
                    </a:lnTo>
                    <a:lnTo>
                      <a:pt x="15" y="31"/>
                    </a:lnTo>
                    <a:lnTo>
                      <a:pt x="25" y="42"/>
                    </a:lnTo>
                    <a:lnTo>
                      <a:pt x="38" y="51"/>
                    </a:lnTo>
                    <a:lnTo>
                      <a:pt x="51" y="59"/>
                    </a:lnTo>
                    <a:lnTo>
                      <a:pt x="64" y="64"/>
                    </a:lnTo>
                    <a:lnTo>
                      <a:pt x="60" y="58"/>
                    </a:lnTo>
                    <a:lnTo>
                      <a:pt x="52" y="50"/>
                    </a:lnTo>
                    <a:lnTo>
                      <a:pt x="44" y="39"/>
                    </a:lnTo>
                    <a:lnTo>
                      <a:pt x="34" y="27"/>
                    </a:lnTo>
                    <a:lnTo>
                      <a:pt x="25" y="16"/>
                    </a:lnTo>
                    <a:lnTo>
                      <a:pt x="16" y="6"/>
                    </a:lnTo>
                    <a:lnTo>
                      <a:pt x="8" y="1"/>
                    </a:lnTo>
                    <a:lnTo>
                      <a:pt x="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734" name="Freeform 223">
                <a:extLst>
                  <a:ext uri="{FF2B5EF4-FFF2-40B4-BE49-F238E27FC236}">
                    <a16:creationId xmlns:a16="http://schemas.microsoft.com/office/drawing/2014/main" xmlns="" id="{B6A1FDFC-71B1-499A-B080-594CD9A360B0}"/>
                  </a:ext>
                </a:extLst>
              </p:cNvPr>
              <p:cNvSpPr>
                <a:spLocks/>
              </p:cNvSpPr>
              <p:nvPr/>
            </p:nvSpPr>
            <p:spPr bwMode="auto">
              <a:xfrm>
                <a:off x="1923" y="1203"/>
                <a:ext cx="26" cy="25"/>
              </a:xfrm>
              <a:custGeom>
                <a:avLst/>
                <a:gdLst>
                  <a:gd name="T0" fmla="*/ 1 w 52"/>
                  <a:gd name="T1" fmla="*/ 0 h 51"/>
                  <a:gd name="T2" fmla="*/ 0 w 52"/>
                  <a:gd name="T3" fmla="*/ 0 h 51"/>
                  <a:gd name="T4" fmla="*/ 1 w 52"/>
                  <a:gd name="T5" fmla="*/ 0 h 51"/>
                  <a:gd name="T6" fmla="*/ 1 w 52"/>
                  <a:gd name="T7" fmla="*/ 0 h 51"/>
                  <a:gd name="T8" fmla="*/ 1 w 52"/>
                  <a:gd name="T9" fmla="*/ 0 h 51"/>
                  <a:gd name="T10" fmla="*/ 1 w 52"/>
                  <a:gd name="T11" fmla="*/ 1 h 51"/>
                  <a:gd name="T12" fmla="*/ 1 w 52"/>
                  <a:gd name="T13" fmla="*/ 1 h 51"/>
                  <a:gd name="T14" fmla="*/ 2 w 52"/>
                  <a:gd name="T15" fmla="*/ 1 h 51"/>
                  <a:gd name="T16" fmla="*/ 2 w 52"/>
                  <a:gd name="T17" fmla="*/ 1 h 51"/>
                  <a:gd name="T18" fmla="*/ 2 w 52"/>
                  <a:gd name="T19" fmla="*/ 1 h 51"/>
                  <a:gd name="T20" fmla="*/ 2 w 52"/>
                  <a:gd name="T21" fmla="*/ 1 h 51"/>
                  <a:gd name="T22" fmla="*/ 1 w 52"/>
                  <a:gd name="T23" fmla="*/ 0 h 51"/>
                  <a:gd name="T24" fmla="*/ 1 w 52"/>
                  <a:gd name="T25" fmla="*/ 0 h 51"/>
                  <a:gd name="T26" fmla="*/ 1 w 52"/>
                  <a:gd name="T27" fmla="*/ 0 h 51"/>
                  <a:gd name="T28" fmla="*/ 1 w 52"/>
                  <a:gd name="T29" fmla="*/ 0 h 51"/>
                  <a:gd name="T30" fmla="*/ 1 w 52"/>
                  <a:gd name="T31" fmla="*/ 0 h 51"/>
                  <a:gd name="T32" fmla="*/ 1 w 52"/>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1">
                    <a:moveTo>
                      <a:pt x="3" y="0"/>
                    </a:moveTo>
                    <a:lnTo>
                      <a:pt x="0" y="4"/>
                    </a:lnTo>
                    <a:lnTo>
                      <a:pt x="1" y="8"/>
                    </a:lnTo>
                    <a:lnTo>
                      <a:pt x="5" y="16"/>
                    </a:lnTo>
                    <a:lnTo>
                      <a:pt x="11" y="24"/>
                    </a:lnTo>
                    <a:lnTo>
                      <a:pt x="18" y="32"/>
                    </a:lnTo>
                    <a:lnTo>
                      <a:pt x="27" y="40"/>
                    </a:lnTo>
                    <a:lnTo>
                      <a:pt x="38" y="47"/>
                    </a:lnTo>
                    <a:lnTo>
                      <a:pt x="52" y="51"/>
                    </a:lnTo>
                    <a:lnTo>
                      <a:pt x="45" y="45"/>
                    </a:lnTo>
                    <a:lnTo>
                      <a:pt x="38" y="37"/>
                    </a:lnTo>
                    <a:lnTo>
                      <a:pt x="31" y="28"/>
                    </a:lnTo>
                    <a:lnTo>
                      <a:pt x="24" y="20"/>
                    </a:lnTo>
                    <a:lnTo>
                      <a:pt x="18" y="12"/>
                    </a:lnTo>
                    <a:lnTo>
                      <a:pt x="12" y="5"/>
                    </a:lnTo>
                    <a:lnTo>
                      <a:pt x="6" y="1"/>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735" name="Freeform 224">
                <a:extLst>
                  <a:ext uri="{FF2B5EF4-FFF2-40B4-BE49-F238E27FC236}">
                    <a16:creationId xmlns:a16="http://schemas.microsoft.com/office/drawing/2014/main" xmlns="" id="{E787A30E-440E-4B31-A586-AF0B3BF6C493}"/>
                  </a:ext>
                </a:extLst>
              </p:cNvPr>
              <p:cNvSpPr>
                <a:spLocks/>
              </p:cNvSpPr>
              <p:nvPr/>
            </p:nvSpPr>
            <p:spPr bwMode="auto">
              <a:xfrm>
                <a:off x="2011" y="1191"/>
                <a:ext cx="27" cy="35"/>
              </a:xfrm>
              <a:custGeom>
                <a:avLst/>
                <a:gdLst>
                  <a:gd name="T0" fmla="*/ 0 w 56"/>
                  <a:gd name="T1" fmla="*/ 0 h 69"/>
                  <a:gd name="T2" fmla="*/ 0 w 56"/>
                  <a:gd name="T3" fmla="*/ 1 h 69"/>
                  <a:gd name="T4" fmla="*/ 0 w 56"/>
                  <a:gd name="T5" fmla="*/ 1 h 69"/>
                  <a:gd name="T6" fmla="*/ 0 w 56"/>
                  <a:gd name="T7" fmla="*/ 1 h 69"/>
                  <a:gd name="T8" fmla="*/ 0 w 56"/>
                  <a:gd name="T9" fmla="*/ 2 h 69"/>
                  <a:gd name="T10" fmla="*/ 0 w 56"/>
                  <a:gd name="T11" fmla="*/ 2 h 69"/>
                  <a:gd name="T12" fmla="*/ 1 w 56"/>
                  <a:gd name="T13" fmla="*/ 2 h 69"/>
                  <a:gd name="T14" fmla="*/ 1 w 56"/>
                  <a:gd name="T15" fmla="*/ 3 h 69"/>
                  <a:gd name="T16" fmla="*/ 1 w 56"/>
                  <a:gd name="T17" fmla="*/ 3 h 69"/>
                  <a:gd name="T18" fmla="*/ 1 w 56"/>
                  <a:gd name="T19" fmla="*/ 2 h 69"/>
                  <a:gd name="T20" fmla="*/ 1 w 56"/>
                  <a:gd name="T21" fmla="*/ 2 h 69"/>
                  <a:gd name="T22" fmla="*/ 1 w 56"/>
                  <a:gd name="T23" fmla="*/ 2 h 69"/>
                  <a:gd name="T24" fmla="*/ 0 w 56"/>
                  <a:gd name="T25" fmla="*/ 1 h 69"/>
                  <a:gd name="T26" fmla="*/ 0 w 56"/>
                  <a:gd name="T27" fmla="*/ 1 h 69"/>
                  <a:gd name="T28" fmla="*/ 0 w 56"/>
                  <a:gd name="T29" fmla="*/ 1 h 69"/>
                  <a:gd name="T30" fmla="*/ 0 w 56"/>
                  <a:gd name="T31" fmla="*/ 0 h 69"/>
                  <a:gd name="T32" fmla="*/ 0 w 56"/>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69">
                    <a:moveTo>
                      <a:pt x="1" y="0"/>
                    </a:moveTo>
                    <a:lnTo>
                      <a:pt x="0" y="3"/>
                    </a:lnTo>
                    <a:lnTo>
                      <a:pt x="1" y="12"/>
                    </a:lnTo>
                    <a:lnTo>
                      <a:pt x="7" y="23"/>
                    </a:lnTo>
                    <a:lnTo>
                      <a:pt x="15" y="36"/>
                    </a:lnTo>
                    <a:lnTo>
                      <a:pt x="24" y="47"/>
                    </a:lnTo>
                    <a:lnTo>
                      <a:pt x="35" y="59"/>
                    </a:lnTo>
                    <a:lnTo>
                      <a:pt x="45" y="66"/>
                    </a:lnTo>
                    <a:lnTo>
                      <a:pt x="56" y="69"/>
                    </a:lnTo>
                    <a:lnTo>
                      <a:pt x="51" y="62"/>
                    </a:lnTo>
                    <a:lnTo>
                      <a:pt x="45" y="53"/>
                    </a:lnTo>
                    <a:lnTo>
                      <a:pt x="38" y="40"/>
                    </a:lnTo>
                    <a:lnTo>
                      <a:pt x="31" y="28"/>
                    </a:lnTo>
                    <a:lnTo>
                      <a:pt x="23" y="16"/>
                    </a:lnTo>
                    <a:lnTo>
                      <a:pt x="15" y="6"/>
                    </a:lnTo>
                    <a:lnTo>
                      <a:pt x="8" y="0"/>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736" name="Freeform 225">
                <a:extLst>
                  <a:ext uri="{FF2B5EF4-FFF2-40B4-BE49-F238E27FC236}">
                    <a16:creationId xmlns:a16="http://schemas.microsoft.com/office/drawing/2014/main" xmlns="" id="{B4D604B5-2E92-4554-B64D-F55A3B06B7F7}"/>
                  </a:ext>
                </a:extLst>
              </p:cNvPr>
              <p:cNvSpPr>
                <a:spLocks/>
              </p:cNvSpPr>
              <p:nvPr/>
            </p:nvSpPr>
            <p:spPr bwMode="auto">
              <a:xfrm>
                <a:off x="2061" y="1184"/>
                <a:ext cx="20" cy="29"/>
              </a:xfrm>
              <a:custGeom>
                <a:avLst/>
                <a:gdLst>
                  <a:gd name="T0" fmla="*/ 1 w 40"/>
                  <a:gd name="T1" fmla="*/ 0 h 59"/>
                  <a:gd name="T2" fmla="*/ 0 w 40"/>
                  <a:gd name="T3" fmla="*/ 0 h 59"/>
                  <a:gd name="T4" fmla="*/ 1 w 40"/>
                  <a:gd name="T5" fmla="*/ 0 h 59"/>
                  <a:gd name="T6" fmla="*/ 1 w 40"/>
                  <a:gd name="T7" fmla="*/ 0 h 59"/>
                  <a:gd name="T8" fmla="*/ 1 w 40"/>
                  <a:gd name="T9" fmla="*/ 0 h 59"/>
                  <a:gd name="T10" fmla="*/ 1 w 40"/>
                  <a:gd name="T11" fmla="*/ 1 h 59"/>
                  <a:gd name="T12" fmla="*/ 1 w 40"/>
                  <a:gd name="T13" fmla="*/ 1 h 59"/>
                  <a:gd name="T14" fmla="*/ 2 w 40"/>
                  <a:gd name="T15" fmla="*/ 1 h 59"/>
                  <a:gd name="T16" fmla="*/ 2 w 40"/>
                  <a:gd name="T17" fmla="*/ 1 h 59"/>
                  <a:gd name="T18" fmla="*/ 2 w 40"/>
                  <a:gd name="T19" fmla="*/ 1 h 59"/>
                  <a:gd name="T20" fmla="*/ 2 w 40"/>
                  <a:gd name="T21" fmla="*/ 1 h 59"/>
                  <a:gd name="T22" fmla="*/ 1 w 40"/>
                  <a:gd name="T23" fmla="*/ 1 h 59"/>
                  <a:gd name="T24" fmla="*/ 1 w 40"/>
                  <a:gd name="T25" fmla="*/ 0 h 59"/>
                  <a:gd name="T26" fmla="*/ 1 w 40"/>
                  <a:gd name="T27" fmla="*/ 0 h 59"/>
                  <a:gd name="T28" fmla="*/ 1 w 40"/>
                  <a:gd name="T29" fmla="*/ 0 h 59"/>
                  <a:gd name="T30" fmla="*/ 1 w 40"/>
                  <a:gd name="T31" fmla="*/ 0 h 59"/>
                  <a:gd name="T32" fmla="*/ 1 w 40"/>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59">
                    <a:moveTo>
                      <a:pt x="2" y="0"/>
                    </a:moveTo>
                    <a:lnTo>
                      <a:pt x="0" y="4"/>
                    </a:lnTo>
                    <a:lnTo>
                      <a:pt x="1" y="10"/>
                    </a:lnTo>
                    <a:lnTo>
                      <a:pt x="5" y="20"/>
                    </a:lnTo>
                    <a:lnTo>
                      <a:pt x="11" y="31"/>
                    </a:lnTo>
                    <a:lnTo>
                      <a:pt x="18" y="42"/>
                    </a:lnTo>
                    <a:lnTo>
                      <a:pt x="26" y="50"/>
                    </a:lnTo>
                    <a:lnTo>
                      <a:pt x="33" y="57"/>
                    </a:lnTo>
                    <a:lnTo>
                      <a:pt x="40" y="59"/>
                    </a:lnTo>
                    <a:lnTo>
                      <a:pt x="38" y="53"/>
                    </a:lnTo>
                    <a:lnTo>
                      <a:pt x="33" y="45"/>
                    </a:lnTo>
                    <a:lnTo>
                      <a:pt x="28" y="36"/>
                    </a:lnTo>
                    <a:lnTo>
                      <a:pt x="23" y="25"/>
                    </a:lnTo>
                    <a:lnTo>
                      <a:pt x="17" y="16"/>
                    </a:lnTo>
                    <a:lnTo>
                      <a:pt x="11" y="8"/>
                    </a:lnTo>
                    <a:lnTo>
                      <a:pt x="7" y="2"/>
                    </a:lnTo>
                    <a:lnTo>
                      <a:pt x="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737" name="Freeform 226">
                <a:extLst>
                  <a:ext uri="{FF2B5EF4-FFF2-40B4-BE49-F238E27FC236}">
                    <a16:creationId xmlns:a16="http://schemas.microsoft.com/office/drawing/2014/main" xmlns="" id="{74FF744C-23E6-47D1-B374-A99A445EB2EB}"/>
                  </a:ext>
                </a:extLst>
              </p:cNvPr>
              <p:cNvSpPr>
                <a:spLocks/>
              </p:cNvSpPr>
              <p:nvPr/>
            </p:nvSpPr>
            <p:spPr bwMode="auto">
              <a:xfrm>
                <a:off x="1906" y="1223"/>
                <a:ext cx="30" cy="5"/>
              </a:xfrm>
              <a:custGeom>
                <a:avLst/>
                <a:gdLst>
                  <a:gd name="T0" fmla="*/ 1 w 61"/>
                  <a:gd name="T1" fmla="*/ 1 h 9"/>
                  <a:gd name="T2" fmla="*/ 1 w 61"/>
                  <a:gd name="T3" fmla="*/ 1 h 9"/>
                  <a:gd name="T4" fmla="*/ 1 w 61"/>
                  <a:gd name="T5" fmla="*/ 1 h 9"/>
                  <a:gd name="T6" fmla="*/ 1 w 61"/>
                  <a:gd name="T7" fmla="*/ 1 h 9"/>
                  <a:gd name="T8" fmla="*/ 0 w 61"/>
                  <a:gd name="T9" fmla="*/ 1 h 9"/>
                  <a:gd name="T10" fmla="*/ 0 w 61"/>
                  <a:gd name="T11" fmla="*/ 1 h 9"/>
                  <a:gd name="T12" fmla="*/ 0 w 61"/>
                  <a:gd name="T13" fmla="*/ 1 h 9"/>
                  <a:gd name="T14" fmla="*/ 0 w 61"/>
                  <a:gd name="T15" fmla="*/ 1 h 9"/>
                  <a:gd name="T16" fmla="*/ 0 w 61"/>
                  <a:gd name="T17" fmla="*/ 1 h 9"/>
                  <a:gd name="T18" fmla="*/ 0 w 61"/>
                  <a:gd name="T19" fmla="*/ 1 h 9"/>
                  <a:gd name="T20" fmla="*/ 0 w 61"/>
                  <a:gd name="T21" fmla="*/ 1 h 9"/>
                  <a:gd name="T22" fmla="*/ 0 w 61"/>
                  <a:gd name="T23" fmla="*/ 0 h 9"/>
                  <a:gd name="T24" fmla="*/ 0 w 61"/>
                  <a:gd name="T25" fmla="*/ 0 h 9"/>
                  <a:gd name="T26" fmla="*/ 1 w 61"/>
                  <a:gd name="T27" fmla="*/ 1 h 9"/>
                  <a:gd name="T28" fmla="*/ 1 w 61"/>
                  <a:gd name="T29" fmla="*/ 1 h 9"/>
                  <a:gd name="T30" fmla="*/ 1 w 61"/>
                  <a:gd name="T31" fmla="*/ 1 h 9"/>
                  <a:gd name="T32" fmla="*/ 1 w 61"/>
                  <a:gd name="T33" fmla="*/ 1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9">
                    <a:moveTo>
                      <a:pt x="61" y="4"/>
                    </a:moveTo>
                    <a:lnTo>
                      <a:pt x="56" y="4"/>
                    </a:lnTo>
                    <a:lnTo>
                      <a:pt x="48" y="5"/>
                    </a:lnTo>
                    <a:lnTo>
                      <a:pt x="38" y="6"/>
                    </a:lnTo>
                    <a:lnTo>
                      <a:pt x="27" y="8"/>
                    </a:lnTo>
                    <a:lnTo>
                      <a:pt x="17" y="9"/>
                    </a:lnTo>
                    <a:lnTo>
                      <a:pt x="8" y="9"/>
                    </a:lnTo>
                    <a:lnTo>
                      <a:pt x="2" y="8"/>
                    </a:lnTo>
                    <a:lnTo>
                      <a:pt x="0" y="5"/>
                    </a:lnTo>
                    <a:lnTo>
                      <a:pt x="2" y="2"/>
                    </a:lnTo>
                    <a:lnTo>
                      <a:pt x="9" y="1"/>
                    </a:lnTo>
                    <a:lnTo>
                      <a:pt x="17" y="0"/>
                    </a:lnTo>
                    <a:lnTo>
                      <a:pt x="26" y="0"/>
                    </a:lnTo>
                    <a:lnTo>
                      <a:pt x="37" y="1"/>
                    </a:lnTo>
                    <a:lnTo>
                      <a:pt x="46" y="2"/>
                    </a:lnTo>
                    <a:lnTo>
                      <a:pt x="55" y="3"/>
                    </a:lnTo>
                    <a:lnTo>
                      <a:pt x="61"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738" name="Freeform 227">
                <a:extLst>
                  <a:ext uri="{FF2B5EF4-FFF2-40B4-BE49-F238E27FC236}">
                    <a16:creationId xmlns:a16="http://schemas.microsoft.com/office/drawing/2014/main" xmlns="" id="{AED58FF8-DC83-407B-A304-8B7C4D2D46CA}"/>
                  </a:ext>
                </a:extLst>
              </p:cNvPr>
              <p:cNvSpPr>
                <a:spLocks/>
              </p:cNvSpPr>
              <p:nvPr/>
            </p:nvSpPr>
            <p:spPr bwMode="auto">
              <a:xfrm>
                <a:off x="1928" y="1229"/>
                <a:ext cx="42" cy="33"/>
              </a:xfrm>
              <a:custGeom>
                <a:avLst/>
                <a:gdLst>
                  <a:gd name="T0" fmla="*/ 3 w 84"/>
                  <a:gd name="T1" fmla="*/ 0 h 66"/>
                  <a:gd name="T2" fmla="*/ 3 w 84"/>
                  <a:gd name="T3" fmla="*/ 1 h 66"/>
                  <a:gd name="T4" fmla="*/ 2 w 84"/>
                  <a:gd name="T5" fmla="*/ 1 h 66"/>
                  <a:gd name="T6" fmla="*/ 2 w 84"/>
                  <a:gd name="T7" fmla="*/ 1 h 66"/>
                  <a:gd name="T8" fmla="*/ 1 w 84"/>
                  <a:gd name="T9" fmla="*/ 1 h 66"/>
                  <a:gd name="T10" fmla="*/ 1 w 84"/>
                  <a:gd name="T11" fmla="*/ 2 h 66"/>
                  <a:gd name="T12" fmla="*/ 1 w 84"/>
                  <a:gd name="T13" fmla="*/ 2 h 66"/>
                  <a:gd name="T14" fmla="*/ 0 w 84"/>
                  <a:gd name="T15" fmla="*/ 2 h 66"/>
                  <a:gd name="T16" fmla="*/ 1 w 84"/>
                  <a:gd name="T17" fmla="*/ 3 h 66"/>
                  <a:gd name="T18" fmla="*/ 1 w 84"/>
                  <a:gd name="T19" fmla="*/ 3 h 66"/>
                  <a:gd name="T20" fmla="*/ 1 w 84"/>
                  <a:gd name="T21" fmla="*/ 2 h 66"/>
                  <a:gd name="T22" fmla="*/ 1 w 84"/>
                  <a:gd name="T23" fmla="*/ 2 h 66"/>
                  <a:gd name="T24" fmla="*/ 2 w 84"/>
                  <a:gd name="T25" fmla="*/ 2 h 66"/>
                  <a:gd name="T26" fmla="*/ 2 w 84"/>
                  <a:gd name="T27" fmla="*/ 1 h 66"/>
                  <a:gd name="T28" fmla="*/ 3 w 84"/>
                  <a:gd name="T29" fmla="*/ 1 h 66"/>
                  <a:gd name="T30" fmla="*/ 3 w 84"/>
                  <a:gd name="T31" fmla="*/ 1 h 66"/>
                  <a:gd name="T32" fmla="*/ 3 w 84"/>
                  <a:gd name="T33" fmla="*/ 0 h 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4" h="66">
                    <a:moveTo>
                      <a:pt x="84" y="0"/>
                    </a:moveTo>
                    <a:lnTo>
                      <a:pt x="75" y="5"/>
                    </a:lnTo>
                    <a:lnTo>
                      <a:pt x="61" y="12"/>
                    </a:lnTo>
                    <a:lnTo>
                      <a:pt x="46" y="21"/>
                    </a:lnTo>
                    <a:lnTo>
                      <a:pt x="30" y="31"/>
                    </a:lnTo>
                    <a:lnTo>
                      <a:pt x="16" y="43"/>
                    </a:lnTo>
                    <a:lnTo>
                      <a:pt x="5" y="52"/>
                    </a:lnTo>
                    <a:lnTo>
                      <a:pt x="0" y="60"/>
                    </a:lnTo>
                    <a:lnTo>
                      <a:pt x="1" y="66"/>
                    </a:lnTo>
                    <a:lnTo>
                      <a:pt x="8" y="66"/>
                    </a:lnTo>
                    <a:lnTo>
                      <a:pt x="17" y="60"/>
                    </a:lnTo>
                    <a:lnTo>
                      <a:pt x="28" y="51"/>
                    </a:lnTo>
                    <a:lnTo>
                      <a:pt x="41" y="39"/>
                    </a:lnTo>
                    <a:lnTo>
                      <a:pt x="53" y="27"/>
                    </a:lnTo>
                    <a:lnTo>
                      <a:pt x="65" y="15"/>
                    </a:lnTo>
                    <a:lnTo>
                      <a:pt x="76" y="6"/>
                    </a:lnTo>
                    <a:lnTo>
                      <a:pt x="8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739" name="Freeform 228">
                <a:extLst>
                  <a:ext uri="{FF2B5EF4-FFF2-40B4-BE49-F238E27FC236}">
                    <a16:creationId xmlns:a16="http://schemas.microsoft.com/office/drawing/2014/main" xmlns="" id="{84D6F1EC-579F-4F9E-AB32-B1CDF97ED8FD}"/>
                  </a:ext>
                </a:extLst>
              </p:cNvPr>
              <p:cNvSpPr>
                <a:spLocks/>
              </p:cNvSpPr>
              <p:nvPr/>
            </p:nvSpPr>
            <p:spPr bwMode="auto">
              <a:xfrm>
                <a:off x="1947" y="1228"/>
                <a:ext cx="38" cy="35"/>
              </a:xfrm>
              <a:custGeom>
                <a:avLst/>
                <a:gdLst>
                  <a:gd name="T0" fmla="*/ 3 w 76"/>
                  <a:gd name="T1" fmla="*/ 0 h 70"/>
                  <a:gd name="T2" fmla="*/ 3 w 76"/>
                  <a:gd name="T3" fmla="*/ 1 h 70"/>
                  <a:gd name="T4" fmla="*/ 2 w 76"/>
                  <a:gd name="T5" fmla="*/ 1 h 70"/>
                  <a:gd name="T6" fmla="*/ 2 w 76"/>
                  <a:gd name="T7" fmla="*/ 1 h 70"/>
                  <a:gd name="T8" fmla="*/ 1 w 76"/>
                  <a:gd name="T9" fmla="*/ 2 h 70"/>
                  <a:gd name="T10" fmla="*/ 1 w 76"/>
                  <a:gd name="T11" fmla="*/ 2 h 70"/>
                  <a:gd name="T12" fmla="*/ 1 w 76"/>
                  <a:gd name="T13" fmla="*/ 2 h 70"/>
                  <a:gd name="T14" fmla="*/ 0 w 76"/>
                  <a:gd name="T15" fmla="*/ 3 h 70"/>
                  <a:gd name="T16" fmla="*/ 1 w 76"/>
                  <a:gd name="T17" fmla="*/ 3 h 70"/>
                  <a:gd name="T18" fmla="*/ 1 w 76"/>
                  <a:gd name="T19" fmla="*/ 3 h 70"/>
                  <a:gd name="T20" fmla="*/ 1 w 76"/>
                  <a:gd name="T21" fmla="*/ 2 h 70"/>
                  <a:gd name="T22" fmla="*/ 1 w 76"/>
                  <a:gd name="T23" fmla="*/ 2 h 70"/>
                  <a:gd name="T24" fmla="*/ 2 w 76"/>
                  <a:gd name="T25" fmla="*/ 2 h 70"/>
                  <a:gd name="T26" fmla="*/ 2 w 76"/>
                  <a:gd name="T27" fmla="*/ 1 h 70"/>
                  <a:gd name="T28" fmla="*/ 2 w 76"/>
                  <a:gd name="T29" fmla="*/ 1 h 70"/>
                  <a:gd name="T30" fmla="*/ 3 w 76"/>
                  <a:gd name="T31" fmla="*/ 1 h 70"/>
                  <a:gd name="T32" fmla="*/ 3 w 76"/>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6" h="70">
                    <a:moveTo>
                      <a:pt x="76" y="0"/>
                    </a:moveTo>
                    <a:lnTo>
                      <a:pt x="66" y="6"/>
                    </a:lnTo>
                    <a:lnTo>
                      <a:pt x="54" y="15"/>
                    </a:lnTo>
                    <a:lnTo>
                      <a:pt x="40" y="25"/>
                    </a:lnTo>
                    <a:lnTo>
                      <a:pt x="25" y="38"/>
                    </a:lnTo>
                    <a:lnTo>
                      <a:pt x="13" y="49"/>
                    </a:lnTo>
                    <a:lnTo>
                      <a:pt x="4" y="59"/>
                    </a:lnTo>
                    <a:lnTo>
                      <a:pt x="0" y="67"/>
                    </a:lnTo>
                    <a:lnTo>
                      <a:pt x="2" y="70"/>
                    </a:lnTo>
                    <a:lnTo>
                      <a:pt x="9" y="68"/>
                    </a:lnTo>
                    <a:lnTo>
                      <a:pt x="18" y="61"/>
                    </a:lnTo>
                    <a:lnTo>
                      <a:pt x="29" y="50"/>
                    </a:lnTo>
                    <a:lnTo>
                      <a:pt x="40" y="38"/>
                    </a:lnTo>
                    <a:lnTo>
                      <a:pt x="51" y="25"/>
                    </a:lnTo>
                    <a:lnTo>
                      <a:pt x="61" y="14"/>
                    </a:lnTo>
                    <a:lnTo>
                      <a:pt x="70" y="4"/>
                    </a:lnTo>
                    <a:lnTo>
                      <a:pt x="7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740" name="Freeform 229">
                <a:extLst>
                  <a:ext uri="{FF2B5EF4-FFF2-40B4-BE49-F238E27FC236}">
                    <a16:creationId xmlns:a16="http://schemas.microsoft.com/office/drawing/2014/main" xmlns="" id="{ABA38904-DCC5-40A2-A5BE-11455D08A8AA}"/>
                  </a:ext>
                </a:extLst>
              </p:cNvPr>
              <p:cNvSpPr>
                <a:spLocks/>
              </p:cNvSpPr>
              <p:nvPr/>
            </p:nvSpPr>
            <p:spPr bwMode="auto">
              <a:xfrm>
                <a:off x="1967" y="1227"/>
                <a:ext cx="34" cy="38"/>
              </a:xfrm>
              <a:custGeom>
                <a:avLst/>
                <a:gdLst>
                  <a:gd name="T0" fmla="*/ 3 w 68"/>
                  <a:gd name="T1" fmla="*/ 0 h 75"/>
                  <a:gd name="T2" fmla="*/ 2 w 68"/>
                  <a:gd name="T3" fmla="*/ 1 h 75"/>
                  <a:gd name="T4" fmla="*/ 2 w 68"/>
                  <a:gd name="T5" fmla="*/ 1 h 75"/>
                  <a:gd name="T6" fmla="*/ 2 w 68"/>
                  <a:gd name="T7" fmla="*/ 1 h 75"/>
                  <a:gd name="T8" fmla="*/ 1 w 68"/>
                  <a:gd name="T9" fmla="*/ 2 h 75"/>
                  <a:gd name="T10" fmla="*/ 1 w 68"/>
                  <a:gd name="T11" fmla="*/ 2 h 75"/>
                  <a:gd name="T12" fmla="*/ 1 w 68"/>
                  <a:gd name="T13" fmla="*/ 2 h 75"/>
                  <a:gd name="T14" fmla="*/ 0 w 68"/>
                  <a:gd name="T15" fmla="*/ 3 h 75"/>
                  <a:gd name="T16" fmla="*/ 1 w 68"/>
                  <a:gd name="T17" fmla="*/ 3 h 75"/>
                  <a:gd name="T18" fmla="*/ 1 w 68"/>
                  <a:gd name="T19" fmla="*/ 3 h 75"/>
                  <a:gd name="T20" fmla="*/ 1 w 68"/>
                  <a:gd name="T21" fmla="*/ 3 h 75"/>
                  <a:gd name="T22" fmla="*/ 1 w 68"/>
                  <a:gd name="T23" fmla="*/ 2 h 75"/>
                  <a:gd name="T24" fmla="*/ 2 w 68"/>
                  <a:gd name="T25" fmla="*/ 2 h 75"/>
                  <a:gd name="T26" fmla="*/ 2 w 68"/>
                  <a:gd name="T27" fmla="*/ 1 h 75"/>
                  <a:gd name="T28" fmla="*/ 2 w 68"/>
                  <a:gd name="T29" fmla="*/ 1 h 75"/>
                  <a:gd name="T30" fmla="*/ 2 w 68"/>
                  <a:gd name="T31" fmla="*/ 1 h 75"/>
                  <a:gd name="T32" fmla="*/ 3 w 68"/>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75">
                    <a:moveTo>
                      <a:pt x="68" y="0"/>
                    </a:moveTo>
                    <a:lnTo>
                      <a:pt x="58" y="7"/>
                    </a:lnTo>
                    <a:lnTo>
                      <a:pt x="46" y="17"/>
                    </a:lnTo>
                    <a:lnTo>
                      <a:pt x="33" y="28"/>
                    </a:lnTo>
                    <a:lnTo>
                      <a:pt x="21" y="41"/>
                    </a:lnTo>
                    <a:lnTo>
                      <a:pt x="10" y="54"/>
                    </a:lnTo>
                    <a:lnTo>
                      <a:pt x="3" y="63"/>
                    </a:lnTo>
                    <a:lnTo>
                      <a:pt x="0" y="71"/>
                    </a:lnTo>
                    <a:lnTo>
                      <a:pt x="2" y="75"/>
                    </a:lnTo>
                    <a:lnTo>
                      <a:pt x="8" y="72"/>
                    </a:lnTo>
                    <a:lnTo>
                      <a:pt x="16" y="65"/>
                    </a:lnTo>
                    <a:lnTo>
                      <a:pt x="25" y="54"/>
                    </a:lnTo>
                    <a:lnTo>
                      <a:pt x="35" y="41"/>
                    </a:lnTo>
                    <a:lnTo>
                      <a:pt x="44" y="27"/>
                    </a:lnTo>
                    <a:lnTo>
                      <a:pt x="53" y="15"/>
                    </a:lnTo>
                    <a:lnTo>
                      <a:pt x="61" y="5"/>
                    </a:lnTo>
                    <a:lnTo>
                      <a:pt x="6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741" name="Freeform 230">
                <a:extLst>
                  <a:ext uri="{FF2B5EF4-FFF2-40B4-BE49-F238E27FC236}">
                    <a16:creationId xmlns:a16="http://schemas.microsoft.com/office/drawing/2014/main" xmlns="" id="{601C68E2-C96E-4458-ABFB-42A052471830}"/>
                  </a:ext>
                </a:extLst>
              </p:cNvPr>
              <p:cNvSpPr>
                <a:spLocks/>
              </p:cNvSpPr>
              <p:nvPr/>
            </p:nvSpPr>
            <p:spPr bwMode="auto">
              <a:xfrm>
                <a:off x="1992" y="1224"/>
                <a:ext cx="26" cy="36"/>
              </a:xfrm>
              <a:custGeom>
                <a:avLst/>
                <a:gdLst>
                  <a:gd name="T0" fmla="*/ 2 w 52"/>
                  <a:gd name="T1" fmla="*/ 0 h 70"/>
                  <a:gd name="T2" fmla="*/ 2 w 52"/>
                  <a:gd name="T3" fmla="*/ 1 h 70"/>
                  <a:gd name="T4" fmla="*/ 2 w 52"/>
                  <a:gd name="T5" fmla="*/ 1 h 70"/>
                  <a:gd name="T6" fmla="*/ 1 w 52"/>
                  <a:gd name="T7" fmla="*/ 1 h 70"/>
                  <a:gd name="T8" fmla="*/ 1 w 52"/>
                  <a:gd name="T9" fmla="*/ 2 h 70"/>
                  <a:gd name="T10" fmla="*/ 1 w 52"/>
                  <a:gd name="T11" fmla="*/ 2 h 70"/>
                  <a:gd name="T12" fmla="*/ 1 w 52"/>
                  <a:gd name="T13" fmla="*/ 2 h 70"/>
                  <a:gd name="T14" fmla="*/ 0 w 52"/>
                  <a:gd name="T15" fmla="*/ 3 h 70"/>
                  <a:gd name="T16" fmla="*/ 1 w 52"/>
                  <a:gd name="T17" fmla="*/ 3 h 70"/>
                  <a:gd name="T18" fmla="*/ 1 w 52"/>
                  <a:gd name="T19" fmla="*/ 3 h 70"/>
                  <a:gd name="T20" fmla="*/ 1 w 52"/>
                  <a:gd name="T21" fmla="*/ 2 h 70"/>
                  <a:gd name="T22" fmla="*/ 1 w 52"/>
                  <a:gd name="T23" fmla="*/ 2 h 70"/>
                  <a:gd name="T24" fmla="*/ 1 w 52"/>
                  <a:gd name="T25" fmla="*/ 2 h 70"/>
                  <a:gd name="T26" fmla="*/ 2 w 52"/>
                  <a:gd name="T27" fmla="*/ 1 h 70"/>
                  <a:gd name="T28" fmla="*/ 2 w 52"/>
                  <a:gd name="T29" fmla="*/ 1 h 70"/>
                  <a:gd name="T30" fmla="*/ 2 w 52"/>
                  <a:gd name="T31" fmla="*/ 1 h 70"/>
                  <a:gd name="T32" fmla="*/ 2 w 52"/>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70">
                    <a:moveTo>
                      <a:pt x="52" y="0"/>
                    </a:moveTo>
                    <a:lnTo>
                      <a:pt x="45" y="7"/>
                    </a:lnTo>
                    <a:lnTo>
                      <a:pt x="35" y="16"/>
                    </a:lnTo>
                    <a:lnTo>
                      <a:pt x="25" y="28"/>
                    </a:lnTo>
                    <a:lnTo>
                      <a:pt x="15" y="39"/>
                    </a:lnTo>
                    <a:lnTo>
                      <a:pt x="7" y="51"/>
                    </a:lnTo>
                    <a:lnTo>
                      <a:pt x="2" y="61"/>
                    </a:lnTo>
                    <a:lnTo>
                      <a:pt x="0" y="68"/>
                    </a:lnTo>
                    <a:lnTo>
                      <a:pt x="5" y="70"/>
                    </a:lnTo>
                    <a:lnTo>
                      <a:pt x="12" y="68"/>
                    </a:lnTo>
                    <a:lnTo>
                      <a:pt x="19" y="61"/>
                    </a:lnTo>
                    <a:lnTo>
                      <a:pt x="26" y="52"/>
                    </a:lnTo>
                    <a:lnTo>
                      <a:pt x="32" y="40"/>
                    </a:lnTo>
                    <a:lnTo>
                      <a:pt x="37" y="28"/>
                    </a:lnTo>
                    <a:lnTo>
                      <a:pt x="42" y="16"/>
                    </a:lnTo>
                    <a:lnTo>
                      <a:pt x="48" y="7"/>
                    </a:lnTo>
                    <a:lnTo>
                      <a:pt x="5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742" name="Freeform 231">
                <a:extLst>
                  <a:ext uri="{FF2B5EF4-FFF2-40B4-BE49-F238E27FC236}">
                    <a16:creationId xmlns:a16="http://schemas.microsoft.com/office/drawing/2014/main" xmlns="" id="{E12AFB0A-AB12-4553-83E3-D086D419372E}"/>
                  </a:ext>
                </a:extLst>
              </p:cNvPr>
              <p:cNvSpPr>
                <a:spLocks/>
              </p:cNvSpPr>
              <p:nvPr/>
            </p:nvSpPr>
            <p:spPr bwMode="auto">
              <a:xfrm>
                <a:off x="2014" y="1222"/>
                <a:ext cx="23" cy="35"/>
              </a:xfrm>
              <a:custGeom>
                <a:avLst/>
                <a:gdLst>
                  <a:gd name="T0" fmla="*/ 1 w 47"/>
                  <a:gd name="T1" fmla="*/ 0 h 69"/>
                  <a:gd name="T2" fmla="*/ 1 w 47"/>
                  <a:gd name="T3" fmla="*/ 1 h 69"/>
                  <a:gd name="T4" fmla="*/ 1 w 47"/>
                  <a:gd name="T5" fmla="*/ 1 h 69"/>
                  <a:gd name="T6" fmla="*/ 0 w 47"/>
                  <a:gd name="T7" fmla="*/ 1 h 69"/>
                  <a:gd name="T8" fmla="*/ 0 w 47"/>
                  <a:gd name="T9" fmla="*/ 2 h 69"/>
                  <a:gd name="T10" fmla="*/ 0 w 47"/>
                  <a:gd name="T11" fmla="*/ 2 h 69"/>
                  <a:gd name="T12" fmla="*/ 0 w 47"/>
                  <a:gd name="T13" fmla="*/ 2 h 69"/>
                  <a:gd name="T14" fmla="*/ 0 w 47"/>
                  <a:gd name="T15" fmla="*/ 3 h 69"/>
                  <a:gd name="T16" fmla="*/ 0 w 47"/>
                  <a:gd name="T17" fmla="*/ 3 h 69"/>
                  <a:gd name="T18" fmla="*/ 0 w 47"/>
                  <a:gd name="T19" fmla="*/ 3 h 69"/>
                  <a:gd name="T20" fmla="*/ 0 w 47"/>
                  <a:gd name="T21" fmla="*/ 2 h 69"/>
                  <a:gd name="T22" fmla="*/ 0 w 47"/>
                  <a:gd name="T23" fmla="*/ 2 h 69"/>
                  <a:gd name="T24" fmla="*/ 0 w 47"/>
                  <a:gd name="T25" fmla="*/ 2 h 69"/>
                  <a:gd name="T26" fmla="*/ 1 w 47"/>
                  <a:gd name="T27" fmla="*/ 1 h 69"/>
                  <a:gd name="T28" fmla="*/ 1 w 47"/>
                  <a:gd name="T29" fmla="*/ 1 h 69"/>
                  <a:gd name="T30" fmla="*/ 1 w 47"/>
                  <a:gd name="T31" fmla="*/ 1 h 69"/>
                  <a:gd name="T32" fmla="*/ 1 w 47"/>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69">
                    <a:moveTo>
                      <a:pt x="47" y="0"/>
                    </a:moveTo>
                    <a:lnTo>
                      <a:pt x="42" y="7"/>
                    </a:lnTo>
                    <a:lnTo>
                      <a:pt x="32" y="16"/>
                    </a:lnTo>
                    <a:lnTo>
                      <a:pt x="23" y="29"/>
                    </a:lnTo>
                    <a:lnTo>
                      <a:pt x="14" y="41"/>
                    </a:lnTo>
                    <a:lnTo>
                      <a:pt x="6" y="52"/>
                    </a:lnTo>
                    <a:lnTo>
                      <a:pt x="1" y="61"/>
                    </a:lnTo>
                    <a:lnTo>
                      <a:pt x="0" y="68"/>
                    </a:lnTo>
                    <a:lnTo>
                      <a:pt x="5" y="69"/>
                    </a:lnTo>
                    <a:lnTo>
                      <a:pt x="12" y="66"/>
                    </a:lnTo>
                    <a:lnTo>
                      <a:pt x="18" y="58"/>
                    </a:lnTo>
                    <a:lnTo>
                      <a:pt x="25" y="49"/>
                    </a:lnTo>
                    <a:lnTo>
                      <a:pt x="31" y="36"/>
                    </a:lnTo>
                    <a:lnTo>
                      <a:pt x="36" y="24"/>
                    </a:lnTo>
                    <a:lnTo>
                      <a:pt x="40" y="14"/>
                    </a:lnTo>
                    <a:lnTo>
                      <a:pt x="44" y="5"/>
                    </a:lnTo>
                    <a:lnTo>
                      <a:pt x="4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743" name="Freeform 232">
                <a:extLst>
                  <a:ext uri="{FF2B5EF4-FFF2-40B4-BE49-F238E27FC236}">
                    <a16:creationId xmlns:a16="http://schemas.microsoft.com/office/drawing/2014/main" xmlns="" id="{80343A30-B7C3-4DD2-ACB0-037AECB96EDF}"/>
                  </a:ext>
                </a:extLst>
              </p:cNvPr>
              <p:cNvSpPr>
                <a:spLocks/>
              </p:cNvSpPr>
              <p:nvPr/>
            </p:nvSpPr>
            <p:spPr bwMode="auto">
              <a:xfrm>
                <a:off x="2042" y="1219"/>
                <a:ext cx="12" cy="30"/>
              </a:xfrm>
              <a:custGeom>
                <a:avLst/>
                <a:gdLst>
                  <a:gd name="T0" fmla="*/ 0 w 26"/>
                  <a:gd name="T1" fmla="*/ 0 h 59"/>
                  <a:gd name="T2" fmla="*/ 0 w 26"/>
                  <a:gd name="T3" fmla="*/ 1 h 59"/>
                  <a:gd name="T4" fmla="*/ 0 w 26"/>
                  <a:gd name="T5" fmla="*/ 1 h 59"/>
                  <a:gd name="T6" fmla="*/ 0 w 26"/>
                  <a:gd name="T7" fmla="*/ 1 h 59"/>
                  <a:gd name="T8" fmla="*/ 0 w 26"/>
                  <a:gd name="T9" fmla="*/ 2 h 59"/>
                  <a:gd name="T10" fmla="*/ 0 w 26"/>
                  <a:gd name="T11" fmla="*/ 2 h 59"/>
                  <a:gd name="T12" fmla="*/ 0 w 26"/>
                  <a:gd name="T13" fmla="*/ 2 h 59"/>
                  <a:gd name="T14" fmla="*/ 0 w 26"/>
                  <a:gd name="T15" fmla="*/ 2 h 59"/>
                  <a:gd name="T16" fmla="*/ 0 w 26"/>
                  <a:gd name="T17" fmla="*/ 2 h 59"/>
                  <a:gd name="T18" fmla="*/ 0 w 26"/>
                  <a:gd name="T19" fmla="*/ 2 h 59"/>
                  <a:gd name="T20" fmla="*/ 0 w 26"/>
                  <a:gd name="T21" fmla="*/ 2 h 59"/>
                  <a:gd name="T22" fmla="*/ 0 w 26"/>
                  <a:gd name="T23" fmla="*/ 1 h 59"/>
                  <a:gd name="T24" fmla="*/ 0 w 26"/>
                  <a:gd name="T25" fmla="*/ 0 h 5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 h="59">
                    <a:moveTo>
                      <a:pt x="26" y="0"/>
                    </a:moveTo>
                    <a:lnTo>
                      <a:pt x="20" y="6"/>
                    </a:lnTo>
                    <a:lnTo>
                      <a:pt x="14" y="16"/>
                    </a:lnTo>
                    <a:lnTo>
                      <a:pt x="9" y="26"/>
                    </a:lnTo>
                    <a:lnTo>
                      <a:pt x="5" y="36"/>
                    </a:lnTo>
                    <a:lnTo>
                      <a:pt x="2" y="46"/>
                    </a:lnTo>
                    <a:lnTo>
                      <a:pt x="0" y="53"/>
                    </a:lnTo>
                    <a:lnTo>
                      <a:pt x="3" y="58"/>
                    </a:lnTo>
                    <a:lnTo>
                      <a:pt x="9" y="59"/>
                    </a:lnTo>
                    <a:lnTo>
                      <a:pt x="19" y="51"/>
                    </a:lnTo>
                    <a:lnTo>
                      <a:pt x="21" y="33"/>
                    </a:lnTo>
                    <a:lnTo>
                      <a:pt x="22" y="13"/>
                    </a:lnTo>
                    <a:lnTo>
                      <a:pt x="2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744" name="Freeform 233">
                <a:extLst>
                  <a:ext uri="{FF2B5EF4-FFF2-40B4-BE49-F238E27FC236}">
                    <a16:creationId xmlns:a16="http://schemas.microsoft.com/office/drawing/2014/main" xmlns="" id="{D19B1B40-4D51-4278-B296-5E05614B0908}"/>
                  </a:ext>
                </a:extLst>
              </p:cNvPr>
              <p:cNvSpPr>
                <a:spLocks/>
              </p:cNvSpPr>
              <p:nvPr/>
            </p:nvSpPr>
            <p:spPr bwMode="auto">
              <a:xfrm>
                <a:off x="2062" y="1216"/>
                <a:ext cx="6" cy="26"/>
              </a:xfrm>
              <a:custGeom>
                <a:avLst/>
                <a:gdLst>
                  <a:gd name="T0" fmla="*/ 1 w 11"/>
                  <a:gd name="T1" fmla="*/ 0 h 51"/>
                  <a:gd name="T2" fmla="*/ 1 w 11"/>
                  <a:gd name="T3" fmla="*/ 1 h 51"/>
                  <a:gd name="T4" fmla="*/ 1 w 11"/>
                  <a:gd name="T5" fmla="*/ 1 h 51"/>
                  <a:gd name="T6" fmla="*/ 0 w 11"/>
                  <a:gd name="T7" fmla="*/ 2 h 51"/>
                  <a:gd name="T8" fmla="*/ 1 w 11"/>
                  <a:gd name="T9" fmla="*/ 2 h 51"/>
                  <a:gd name="T10" fmla="*/ 1 w 11"/>
                  <a:gd name="T11" fmla="*/ 2 h 51"/>
                  <a:gd name="T12" fmla="*/ 1 w 11"/>
                  <a:gd name="T13" fmla="*/ 1 h 51"/>
                  <a:gd name="T14" fmla="*/ 1 w 11"/>
                  <a:gd name="T15" fmla="*/ 1 h 51"/>
                  <a:gd name="T16" fmla="*/ 1 w 11"/>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51">
                    <a:moveTo>
                      <a:pt x="11" y="0"/>
                    </a:moveTo>
                    <a:lnTo>
                      <a:pt x="6" y="12"/>
                    </a:lnTo>
                    <a:lnTo>
                      <a:pt x="1" y="31"/>
                    </a:lnTo>
                    <a:lnTo>
                      <a:pt x="0" y="46"/>
                    </a:lnTo>
                    <a:lnTo>
                      <a:pt x="6" y="51"/>
                    </a:lnTo>
                    <a:lnTo>
                      <a:pt x="11" y="45"/>
                    </a:lnTo>
                    <a:lnTo>
                      <a:pt x="11" y="31"/>
                    </a:lnTo>
                    <a:lnTo>
                      <a:pt x="10" y="15"/>
                    </a:lnTo>
                    <a:lnTo>
                      <a:pt x="1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745" name="Freeform 234">
                <a:extLst>
                  <a:ext uri="{FF2B5EF4-FFF2-40B4-BE49-F238E27FC236}">
                    <a16:creationId xmlns:a16="http://schemas.microsoft.com/office/drawing/2014/main" xmlns="" id="{556E0E6B-3767-46CC-B04E-2609D5E5A849}"/>
                  </a:ext>
                </a:extLst>
              </p:cNvPr>
              <p:cNvSpPr>
                <a:spLocks/>
              </p:cNvSpPr>
              <p:nvPr/>
            </p:nvSpPr>
            <p:spPr bwMode="auto">
              <a:xfrm>
                <a:off x="2077" y="1212"/>
                <a:ext cx="8" cy="25"/>
              </a:xfrm>
              <a:custGeom>
                <a:avLst/>
                <a:gdLst>
                  <a:gd name="T0" fmla="*/ 1 w 15"/>
                  <a:gd name="T1" fmla="*/ 0 h 50"/>
                  <a:gd name="T2" fmla="*/ 1 w 15"/>
                  <a:gd name="T3" fmla="*/ 1 h 50"/>
                  <a:gd name="T4" fmla="*/ 0 w 15"/>
                  <a:gd name="T5" fmla="*/ 1 h 50"/>
                  <a:gd name="T6" fmla="*/ 1 w 15"/>
                  <a:gd name="T7" fmla="*/ 2 h 50"/>
                  <a:gd name="T8" fmla="*/ 1 w 15"/>
                  <a:gd name="T9" fmla="*/ 2 h 50"/>
                  <a:gd name="T10" fmla="*/ 1 w 15"/>
                  <a:gd name="T11" fmla="*/ 2 h 50"/>
                  <a:gd name="T12" fmla="*/ 1 w 15"/>
                  <a:gd name="T13" fmla="*/ 2 h 50"/>
                  <a:gd name="T14" fmla="*/ 1 w 15"/>
                  <a:gd name="T15" fmla="*/ 1 h 50"/>
                  <a:gd name="T16" fmla="*/ 1 w 15"/>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50">
                    <a:moveTo>
                      <a:pt x="7" y="0"/>
                    </a:moveTo>
                    <a:lnTo>
                      <a:pt x="2" y="11"/>
                    </a:lnTo>
                    <a:lnTo>
                      <a:pt x="0" y="28"/>
                    </a:lnTo>
                    <a:lnTo>
                      <a:pt x="2" y="43"/>
                    </a:lnTo>
                    <a:lnTo>
                      <a:pt x="9" y="50"/>
                    </a:lnTo>
                    <a:lnTo>
                      <a:pt x="15" y="46"/>
                    </a:lnTo>
                    <a:lnTo>
                      <a:pt x="13" y="33"/>
                    </a:lnTo>
                    <a:lnTo>
                      <a:pt x="8" y="16"/>
                    </a:lnTo>
                    <a:lnTo>
                      <a:pt x="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746" name="Freeform 235">
                <a:extLst>
                  <a:ext uri="{FF2B5EF4-FFF2-40B4-BE49-F238E27FC236}">
                    <a16:creationId xmlns:a16="http://schemas.microsoft.com/office/drawing/2014/main" xmlns="" id="{DBE23235-1CD3-489C-BA5D-54CE672FDB92}"/>
                  </a:ext>
                </a:extLst>
              </p:cNvPr>
              <p:cNvSpPr>
                <a:spLocks/>
              </p:cNvSpPr>
              <p:nvPr/>
            </p:nvSpPr>
            <p:spPr bwMode="auto">
              <a:xfrm>
                <a:off x="2090" y="1204"/>
                <a:ext cx="8" cy="25"/>
              </a:xfrm>
              <a:custGeom>
                <a:avLst/>
                <a:gdLst>
                  <a:gd name="T0" fmla="*/ 1 w 16"/>
                  <a:gd name="T1" fmla="*/ 0 h 49"/>
                  <a:gd name="T2" fmla="*/ 1 w 16"/>
                  <a:gd name="T3" fmla="*/ 1 h 49"/>
                  <a:gd name="T4" fmla="*/ 1 w 16"/>
                  <a:gd name="T5" fmla="*/ 1 h 49"/>
                  <a:gd name="T6" fmla="*/ 0 w 16"/>
                  <a:gd name="T7" fmla="*/ 2 h 49"/>
                  <a:gd name="T8" fmla="*/ 1 w 16"/>
                  <a:gd name="T9" fmla="*/ 2 h 49"/>
                  <a:gd name="T10" fmla="*/ 1 w 16"/>
                  <a:gd name="T11" fmla="*/ 2 h 49"/>
                  <a:gd name="T12" fmla="*/ 1 w 16"/>
                  <a:gd name="T13" fmla="*/ 1 h 49"/>
                  <a:gd name="T14" fmla="*/ 1 w 16"/>
                  <a:gd name="T15" fmla="*/ 1 h 49"/>
                  <a:gd name="T16" fmla="*/ 1 w 16"/>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49">
                    <a:moveTo>
                      <a:pt x="15" y="0"/>
                    </a:moveTo>
                    <a:lnTo>
                      <a:pt x="8" y="6"/>
                    </a:lnTo>
                    <a:lnTo>
                      <a:pt x="1" y="21"/>
                    </a:lnTo>
                    <a:lnTo>
                      <a:pt x="0" y="39"/>
                    </a:lnTo>
                    <a:lnTo>
                      <a:pt x="7" y="49"/>
                    </a:lnTo>
                    <a:lnTo>
                      <a:pt x="15" y="46"/>
                    </a:lnTo>
                    <a:lnTo>
                      <a:pt x="16" y="32"/>
                    </a:lnTo>
                    <a:lnTo>
                      <a:pt x="15" y="13"/>
                    </a:lnTo>
                    <a:lnTo>
                      <a:pt x="1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747" name="Freeform 236">
                <a:extLst>
                  <a:ext uri="{FF2B5EF4-FFF2-40B4-BE49-F238E27FC236}">
                    <a16:creationId xmlns:a16="http://schemas.microsoft.com/office/drawing/2014/main" xmlns="" id="{3C8A1052-710A-4567-8865-C6D9661EA936}"/>
                  </a:ext>
                </a:extLst>
              </p:cNvPr>
              <p:cNvSpPr>
                <a:spLocks/>
              </p:cNvSpPr>
              <p:nvPr/>
            </p:nvSpPr>
            <p:spPr bwMode="auto">
              <a:xfrm>
                <a:off x="2100" y="1199"/>
                <a:ext cx="7" cy="27"/>
              </a:xfrm>
              <a:custGeom>
                <a:avLst/>
                <a:gdLst>
                  <a:gd name="T0" fmla="*/ 0 w 15"/>
                  <a:gd name="T1" fmla="*/ 0 h 54"/>
                  <a:gd name="T2" fmla="*/ 0 w 15"/>
                  <a:gd name="T3" fmla="*/ 1 h 54"/>
                  <a:gd name="T4" fmla="*/ 0 w 15"/>
                  <a:gd name="T5" fmla="*/ 1 h 54"/>
                  <a:gd name="T6" fmla="*/ 0 w 15"/>
                  <a:gd name="T7" fmla="*/ 2 h 54"/>
                  <a:gd name="T8" fmla="*/ 0 w 15"/>
                  <a:gd name="T9" fmla="*/ 2 h 54"/>
                  <a:gd name="T10" fmla="*/ 0 w 15"/>
                  <a:gd name="T11" fmla="*/ 2 h 54"/>
                  <a:gd name="T12" fmla="*/ 0 w 15"/>
                  <a:gd name="T13" fmla="*/ 2 h 54"/>
                  <a:gd name="T14" fmla="*/ 0 w 15"/>
                  <a:gd name="T15" fmla="*/ 1 h 54"/>
                  <a:gd name="T16" fmla="*/ 0 w 15"/>
                  <a:gd name="T17" fmla="*/ 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54">
                    <a:moveTo>
                      <a:pt x="11" y="0"/>
                    </a:moveTo>
                    <a:lnTo>
                      <a:pt x="7" y="12"/>
                    </a:lnTo>
                    <a:lnTo>
                      <a:pt x="2" y="27"/>
                    </a:lnTo>
                    <a:lnTo>
                      <a:pt x="0" y="43"/>
                    </a:lnTo>
                    <a:lnTo>
                      <a:pt x="6" y="54"/>
                    </a:lnTo>
                    <a:lnTo>
                      <a:pt x="12" y="51"/>
                    </a:lnTo>
                    <a:lnTo>
                      <a:pt x="15" y="34"/>
                    </a:lnTo>
                    <a:lnTo>
                      <a:pt x="14" y="14"/>
                    </a:lnTo>
                    <a:lnTo>
                      <a:pt x="1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748" name="Freeform 237">
                <a:extLst>
                  <a:ext uri="{FF2B5EF4-FFF2-40B4-BE49-F238E27FC236}">
                    <a16:creationId xmlns:a16="http://schemas.microsoft.com/office/drawing/2014/main" xmlns="" id="{2116783B-82B6-4B11-B3FB-3BD149696DF5}"/>
                  </a:ext>
                </a:extLst>
              </p:cNvPr>
              <p:cNvSpPr>
                <a:spLocks/>
              </p:cNvSpPr>
              <p:nvPr/>
            </p:nvSpPr>
            <p:spPr bwMode="auto">
              <a:xfrm>
                <a:off x="1912" y="1228"/>
                <a:ext cx="42" cy="27"/>
              </a:xfrm>
              <a:custGeom>
                <a:avLst/>
                <a:gdLst>
                  <a:gd name="T0" fmla="*/ 0 w 85"/>
                  <a:gd name="T1" fmla="*/ 2 h 54"/>
                  <a:gd name="T2" fmla="*/ 0 w 85"/>
                  <a:gd name="T3" fmla="*/ 2 h 54"/>
                  <a:gd name="T4" fmla="*/ 0 w 85"/>
                  <a:gd name="T5" fmla="*/ 2 h 54"/>
                  <a:gd name="T6" fmla="*/ 0 w 85"/>
                  <a:gd name="T7" fmla="*/ 2 h 54"/>
                  <a:gd name="T8" fmla="*/ 1 w 85"/>
                  <a:gd name="T9" fmla="*/ 1 h 54"/>
                  <a:gd name="T10" fmla="*/ 1 w 85"/>
                  <a:gd name="T11" fmla="*/ 1 h 54"/>
                  <a:gd name="T12" fmla="*/ 1 w 85"/>
                  <a:gd name="T13" fmla="*/ 1 h 54"/>
                  <a:gd name="T14" fmla="*/ 2 w 85"/>
                  <a:gd name="T15" fmla="*/ 1 h 54"/>
                  <a:gd name="T16" fmla="*/ 2 w 85"/>
                  <a:gd name="T17" fmla="*/ 0 h 54"/>
                  <a:gd name="T18" fmla="*/ 2 w 85"/>
                  <a:gd name="T19" fmla="*/ 1 h 54"/>
                  <a:gd name="T20" fmla="*/ 1 w 85"/>
                  <a:gd name="T21" fmla="*/ 1 h 54"/>
                  <a:gd name="T22" fmla="*/ 1 w 85"/>
                  <a:gd name="T23" fmla="*/ 1 h 54"/>
                  <a:gd name="T24" fmla="*/ 0 w 85"/>
                  <a:gd name="T25" fmla="*/ 1 h 54"/>
                  <a:gd name="T26" fmla="*/ 0 w 85"/>
                  <a:gd name="T27" fmla="*/ 2 h 54"/>
                  <a:gd name="T28" fmla="*/ 0 w 85"/>
                  <a:gd name="T29" fmla="*/ 2 h 54"/>
                  <a:gd name="T30" fmla="*/ 0 w 85"/>
                  <a:gd name="T31" fmla="*/ 2 h 54"/>
                  <a:gd name="T32" fmla="*/ 0 w 85"/>
                  <a:gd name="T33" fmla="*/ 2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5" h="54">
                    <a:moveTo>
                      <a:pt x="3" y="54"/>
                    </a:moveTo>
                    <a:lnTo>
                      <a:pt x="7" y="52"/>
                    </a:lnTo>
                    <a:lnTo>
                      <a:pt x="15" y="46"/>
                    </a:lnTo>
                    <a:lnTo>
                      <a:pt x="24" y="38"/>
                    </a:lnTo>
                    <a:lnTo>
                      <a:pt x="37" y="29"/>
                    </a:lnTo>
                    <a:lnTo>
                      <a:pt x="50" y="18"/>
                    </a:lnTo>
                    <a:lnTo>
                      <a:pt x="62" y="9"/>
                    </a:lnTo>
                    <a:lnTo>
                      <a:pt x="75" y="3"/>
                    </a:lnTo>
                    <a:lnTo>
                      <a:pt x="85" y="0"/>
                    </a:lnTo>
                    <a:lnTo>
                      <a:pt x="72" y="3"/>
                    </a:lnTo>
                    <a:lnTo>
                      <a:pt x="57" y="9"/>
                    </a:lnTo>
                    <a:lnTo>
                      <a:pt x="41" y="17"/>
                    </a:lnTo>
                    <a:lnTo>
                      <a:pt x="26" y="25"/>
                    </a:lnTo>
                    <a:lnTo>
                      <a:pt x="13" y="34"/>
                    </a:lnTo>
                    <a:lnTo>
                      <a:pt x="4" y="42"/>
                    </a:lnTo>
                    <a:lnTo>
                      <a:pt x="0" y="49"/>
                    </a:lnTo>
                    <a:lnTo>
                      <a:pt x="3"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749" name="Freeform 238">
                <a:extLst>
                  <a:ext uri="{FF2B5EF4-FFF2-40B4-BE49-F238E27FC236}">
                    <a16:creationId xmlns:a16="http://schemas.microsoft.com/office/drawing/2014/main" xmlns="" id="{0384DC92-3D0D-4747-BD41-0127244479B9}"/>
                  </a:ext>
                </a:extLst>
              </p:cNvPr>
              <p:cNvSpPr>
                <a:spLocks/>
              </p:cNvSpPr>
              <p:nvPr/>
            </p:nvSpPr>
            <p:spPr bwMode="auto">
              <a:xfrm>
                <a:off x="1905" y="1226"/>
                <a:ext cx="31" cy="17"/>
              </a:xfrm>
              <a:custGeom>
                <a:avLst/>
                <a:gdLst>
                  <a:gd name="T0" fmla="*/ 1 w 63"/>
                  <a:gd name="T1" fmla="*/ 0 h 35"/>
                  <a:gd name="T2" fmla="*/ 1 w 63"/>
                  <a:gd name="T3" fmla="*/ 0 h 35"/>
                  <a:gd name="T4" fmla="*/ 1 w 63"/>
                  <a:gd name="T5" fmla="*/ 0 h 35"/>
                  <a:gd name="T6" fmla="*/ 1 w 63"/>
                  <a:gd name="T7" fmla="*/ 0 h 35"/>
                  <a:gd name="T8" fmla="*/ 0 w 63"/>
                  <a:gd name="T9" fmla="*/ 0 h 35"/>
                  <a:gd name="T10" fmla="*/ 0 w 63"/>
                  <a:gd name="T11" fmla="*/ 0 h 35"/>
                  <a:gd name="T12" fmla="*/ 0 w 63"/>
                  <a:gd name="T13" fmla="*/ 0 h 35"/>
                  <a:gd name="T14" fmla="*/ 0 w 63"/>
                  <a:gd name="T15" fmla="*/ 1 h 35"/>
                  <a:gd name="T16" fmla="*/ 0 w 63"/>
                  <a:gd name="T17" fmla="*/ 1 h 35"/>
                  <a:gd name="T18" fmla="*/ 0 w 63"/>
                  <a:gd name="T19" fmla="*/ 1 h 35"/>
                  <a:gd name="T20" fmla="*/ 0 w 63"/>
                  <a:gd name="T21" fmla="*/ 0 h 35"/>
                  <a:gd name="T22" fmla="*/ 0 w 63"/>
                  <a:gd name="T23" fmla="*/ 0 h 35"/>
                  <a:gd name="T24" fmla="*/ 1 w 63"/>
                  <a:gd name="T25" fmla="*/ 0 h 35"/>
                  <a:gd name="T26" fmla="*/ 1 w 63"/>
                  <a:gd name="T27" fmla="*/ 0 h 35"/>
                  <a:gd name="T28" fmla="*/ 1 w 63"/>
                  <a:gd name="T29" fmla="*/ 0 h 35"/>
                  <a:gd name="T30" fmla="*/ 1 w 63"/>
                  <a:gd name="T31" fmla="*/ 0 h 35"/>
                  <a:gd name="T32" fmla="*/ 1 w 63"/>
                  <a:gd name="T33" fmla="*/ 0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35">
                    <a:moveTo>
                      <a:pt x="63" y="0"/>
                    </a:moveTo>
                    <a:lnTo>
                      <a:pt x="55" y="4"/>
                    </a:lnTo>
                    <a:lnTo>
                      <a:pt x="44" y="8"/>
                    </a:lnTo>
                    <a:lnTo>
                      <a:pt x="33" y="14"/>
                    </a:lnTo>
                    <a:lnTo>
                      <a:pt x="22" y="19"/>
                    </a:lnTo>
                    <a:lnTo>
                      <a:pt x="12" y="24"/>
                    </a:lnTo>
                    <a:lnTo>
                      <a:pt x="5" y="29"/>
                    </a:lnTo>
                    <a:lnTo>
                      <a:pt x="0" y="32"/>
                    </a:lnTo>
                    <a:lnTo>
                      <a:pt x="2" y="35"/>
                    </a:lnTo>
                    <a:lnTo>
                      <a:pt x="6" y="35"/>
                    </a:lnTo>
                    <a:lnTo>
                      <a:pt x="13" y="31"/>
                    </a:lnTo>
                    <a:lnTo>
                      <a:pt x="22" y="27"/>
                    </a:lnTo>
                    <a:lnTo>
                      <a:pt x="32" y="21"/>
                    </a:lnTo>
                    <a:lnTo>
                      <a:pt x="42" y="14"/>
                    </a:lnTo>
                    <a:lnTo>
                      <a:pt x="50" y="8"/>
                    </a:lnTo>
                    <a:lnTo>
                      <a:pt x="58" y="4"/>
                    </a:lnTo>
                    <a:lnTo>
                      <a:pt x="6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750" name="Freeform 239">
                <a:extLst>
                  <a:ext uri="{FF2B5EF4-FFF2-40B4-BE49-F238E27FC236}">
                    <a16:creationId xmlns:a16="http://schemas.microsoft.com/office/drawing/2014/main" xmlns="" id="{61B7FBBE-B547-400C-8F6B-C776AD3CB677}"/>
                  </a:ext>
                </a:extLst>
              </p:cNvPr>
              <p:cNvSpPr>
                <a:spLocks/>
              </p:cNvSpPr>
              <p:nvPr/>
            </p:nvSpPr>
            <p:spPr bwMode="auto">
              <a:xfrm>
                <a:off x="2019" y="1102"/>
                <a:ext cx="166" cy="46"/>
              </a:xfrm>
              <a:custGeom>
                <a:avLst/>
                <a:gdLst>
                  <a:gd name="T0" fmla="*/ 11 w 331"/>
                  <a:gd name="T1" fmla="*/ 3 h 91"/>
                  <a:gd name="T2" fmla="*/ 11 w 331"/>
                  <a:gd name="T3" fmla="*/ 3 h 91"/>
                  <a:gd name="T4" fmla="*/ 11 w 331"/>
                  <a:gd name="T5" fmla="*/ 3 h 91"/>
                  <a:gd name="T6" fmla="*/ 11 w 331"/>
                  <a:gd name="T7" fmla="*/ 3 h 91"/>
                  <a:gd name="T8" fmla="*/ 11 w 331"/>
                  <a:gd name="T9" fmla="*/ 3 h 91"/>
                  <a:gd name="T10" fmla="*/ 10 w 331"/>
                  <a:gd name="T11" fmla="*/ 3 h 91"/>
                  <a:gd name="T12" fmla="*/ 10 w 331"/>
                  <a:gd name="T13" fmla="*/ 2 h 91"/>
                  <a:gd name="T14" fmla="*/ 9 w 331"/>
                  <a:gd name="T15" fmla="*/ 2 h 91"/>
                  <a:gd name="T16" fmla="*/ 8 w 331"/>
                  <a:gd name="T17" fmla="*/ 1 h 91"/>
                  <a:gd name="T18" fmla="*/ 7 w 331"/>
                  <a:gd name="T19" fmla="*/ 1 h 91"/>
                  <a:gd name="T20" fmla="*/ 7 w 331"/>
                  <a:gd name="T21" fmla="*/ 1 h 91"/>
                  <a:gd name="T22" fmla="*/ 6 w 331"/>
                  <a:gd name="T23" fmla="*/ 1 h 91"/>
                  <a:gd name="T24" fmla="*/ 5 w 331"/>
                  <a:gd name="T25" fmla="*/ 1 h 91"/>
                  <a:gd name="T26" fmla="*/ 5 w 331"/>
                  <a:gd name="T27" fmla="*/ 1 h 91"/>
                  <a:gd name="T28" fmla="*/ 4 w 331"/>
                  <a:gd name="T29" fmla="*/ 1 h 91"/>
                  <a:gd name="T30" fmla="*/ 3 w 331"/>
                  <a:gd name="T31" fmla="*/ 1 h 91"/>
                  <a:gd name="T32" fmla="*/ 3 w 331"/>
                  <a:gd name="T33" fmla="*/ 1 h 91"/>
                  <a:gd name="T34" fmla="*/ 2 w 331"/>
                  <a:gd name="T35" fmla="*/ 1 h 91"/>
                  <a:gd name="T36" fmla="*/ 1 w 331"/>
                  <a:gd name="T37" fmla="*/ 1 h 91"/>
                  <a:gd name="T38" fmla="*/ 1 w 331"/>
                  <a:gd name="T39" fmla="*/ 1 h 91"/>
                  <a:gd name="T40" fmla="*/ 0 w 331"/>
                  <a:gd name="T41" fmla="*/ 1 h 91"/>
                  <a:gd name="T42" fmla="*/ 1 w 331"/>
                  <a:gd name="T43" fmla="*/ 1 h 91"/>
                  <a:gd name="T44" fmla="*/ 1 w 331"/>
                  <a:gd name="T45" fmla="*/ 1 h 91"/>
                  <a:gd name="T46" fmla="*/ 2 w 331"/>
                  <a:gd name="T47" fmla="*/ 1 h 91"/>
                  <a:gd name="T48" fmla="*/ 2 w 331"/>
                  <a:gd name="T49" fmla="*/ 1 h 91"/>
                  <a:gd name="T50" fmla="*/ 3 w 331"/>
                  <a:gd name="T51" fmla="*/ 1 h 91"/>
                  <a:gd name="T52" fmla="*/ 4 w 331"/>
                  <a:gd name="T53" fmla="*/ 0 h 91"/>
                  <a:gd name="T54" fmla="*/ 5 w 331"/>
                  <a:gd name="T55" fmla="*/ 1 h 91"/>
                  <a:gd name="T56" fmla="*/ 6 w 331"/>
                  <a:gd name="T57" fmla="*/ 1 h 91"/>
                  <a:gd name="T58" fmla="*/ 6 w 331"/>
                  <a:gd name="T59" fmla="*/ 1 h 91"/>
                  <a:gd name="T60" fmla="*/ 7 w 331"/>
                  <a:gd name="T61" fmla="*/ 1 h 91"/>
                  <a:gd name="T62" fmla="*/ 8 w 331"/>
                  <a:gd name="T63" fmla="*/ 1 h 91"/>
                  <a:gd name="T64" fmla="*/ 9 w 331"/>
                  <a:gd name="T65" fmla="*/ 1 h 91"/>
                  <a:gd name="T66" fmla="*/ 9 w 331"/>
                  <a:gd name="T67" fmla="*/ 2 h 91"/>
                  <a:gd name="T68" fmla="*/ 10 w 331"/>
                  <a:gd name="T69" fmla="*/ 2 h 91"/>
                  <a:gd name="T70" fmla="*/ 10 w 331"/>
                  <a:gd name="T71" fmla="*/ 2 h 91"/>
                  <a:gd name="T72" fmla="*/ 11 w 331"/>
                  <a:gd name="T73" fmla="*/ 3 h 9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31" h="91">
                    <a:moveTo>
                      <a:pt x="330" y="77"/>
                    </a:moveTo>
                    <a:lnTo>
                      <a:pt x="331" y="80"/>
                    </a:lnTo>
                    <a:lnTo>
                      <a:pt x="330" y="84"/>
                    </a:lnTo>
                    <a:lnTo>
                      <a:pt x="329" y="87"/>
                    </a:lnTo>
                    <a:lnTo>
                      <a:pt x="329" y="91"/>
                    </a:lnTo>
                    <a:lnTo>
                      <a:pt x="309" y="72"/>
                    </a:lnTo>
                    <a:lnTo>
                      <a:pt x="289" y="56"/>
                    </a:lnTo>
                    <a:lnTo>
                      <a:pt x="267" y="42"/>
                    </a:lnTo>
                    <a:lnTo>
                      <a:pt x="245" y="32"/>
                    </a:lnTo>
                    <a:lnTo>
                      <a:pt x="222" y="24"/>
                    </a:lnTo>
                    <a:lnTo>
                      <a:pt x="199" y="18"/>
                    </a:lnTo>
                    <a:lnTo>
                      <a:pt x="177" y="13"/>
                    </a:lnTo>
                    <a:lnTo>
                      <a:pt x="154" y="11"/>
                    </a:lnTo>
                    <a:lnTo>
                      <a:pt x="132" y="10"/>
                    </a:lnTo>
                    <a:lnTo>
                      <a:pt x="110" y="10"/>
                    </a:lnTo>
                    <a:lnTo>
                      <a:pt x="88" y="11"/>
                    </a:lnTo>
                    <a:lnTo>
                      <a:pt x="69" y="13"/>
                    </a:lnTo>
                    <a:lnTo>
                      <a:pt x="49" y="16"/>
                    </a:lnTo>
                    <a:lnTo>
                      <a:pt x="32" y="18"/>
                    </a:lnTo>
                    <a:lnTo>
                      <a:pt x="15" y="20"/>
                    </a:lnTo>
                    <a:lnTo>
                      <a:pt x="0" y="23"/>
                    </a:lnTo>
                    <a:lnTo>
                      <a:pt x="10" y="16"/>
                    </a:lnTo>
                    <a:lnTo>
                      <a:pt x="25" y="10"/>
                    </a:lnTo>
                    <a:lnTo>
                      <a:pt x="43" y="5"/>
                    </a:lnTo>
                    <a:lnTo>
                      <a:pt x="63" y="3"/>
                    </a:lnTo>
                    <a:lnTo>
                      <a:pt x="86" y="1"/>
                    </a:lnTo>
                    <a:lnTo>
                      <a:pt x="110" y="0"/>
                    </a:lnTo>
                    <a:lnTo>
                      <a:pt x="135" y="1"/>
                    </a:lnTo>
                    <a:lnTo>
                      <a:pt x="162" y="2"/>
                    </a:lnTo>
                    <a:lnTo>
                      <a:pt x="188" y="5"/>
                    </a:lnTo>
                    <a:lnTo>
                      <a:pt x="214" y="11"/>
                    </a:lnTo>
                    <a:lnTo>
                      <a:pt x="238" y="17"/>
                    </a:lnTo>
                    <a:lnTo>
                      <a:pt x="262" y="26"/>
                    </a:lnTo>
                    <a:lnTo>
                      <a:pt x="283" y="35"/>
                    </a:lnTo>
                    <a:lnTo>
                      <a:pt x="302" y="48"/>
                    </a:lnTo>
                    <a:lnTo>
                      <a:pt x="317" y="61"/>
                    </a:lnTo>
                    <a:lnTo>
                      <a:pt x="330" y="7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751" name="Freeform 240">
                <a:extLst>
                  <a:ext uri="{FF2B5EF4-FFF2-40B4-BE49-F238E27FC236}">
                    <a16:creationId xmlns:a16="http://schemas.microsoft.com/office/drawing/2014/main" xmlns="" id="{24291670-BEE6-4BA8-AFB1-7BEBEAC03C74}"/>
                  </a:ext>
                </a:extLst>
              </p:cNvPr>
              <p:cNvSpPr>
                <a:spLocks/>
              </p:cNvSpPr>
              <p:nvPr/>
            </p:nvSpPr>
            <p:spPr bwMode="auto">
              <a:xfrm>
                <a:off x="2024" y="1107"/>
                <a:ext cx="22" cy="33"/>
              </a:xfrm>
              <a:custGeom>
                <a:avLst/>
                <a:gdLst>
                  <a:gd name="T0" fmla="*/ 2 w 44"/>
                  <a:gd name="T1" fmla="*/ 0 h 67"/>
                  <a:gd name="T2" fmla="*/ 2 w 44"/>
                  <a:gd name="T3" fmla="*/ 0 h 67"/>
                  <a:gd name="T4" fmla="*/ 1 w 44"/>
                  <a:gd name="T5" fmla="*/ 0 h 67"/>
                  <a:gd name="T6" fmla="*/ 1 w 44"/>
                  <a:gd name="T7" fmla="*/ 0 h 67"/>
                  <a:gd name="T8" fmla="*/ 1 w 44"/>
                  <a:gd name="T9" fmla="*/ 1 h 67"/>
                  <a:gd name="T10" fmla="*/ 1 w 44"/>
                  <a:gd name="T11" fmla="*/ 1 h 67"/>
                  <a:gd name="T12" fmla="*/ 1 w 44"/>
                  <a:gd name="T13" fmla="*/ 1 h 67"/>
                  <a:gd name="T14" fmla="*/ 0 w 44"/>
                  <a:gd name="T15" fmla="*/ 1 h 67"/>
                  <a:gd name="T16" fmla="*/ 1 w 44"/>
                  <a:gd name="T17" fmla="*/ 2 h 67"/>
                  <a:gd name="T18" fmla="*/ 1 w 44"/>
                  <a:gd name="T19" fmla="*/ 2 h 67"/>
                  <a:gd name="T20" fmla="*/ 1 w 44"/>
                  <a:gd name="T21" fmla="*/ 1 h 67"/>
                  <a:gd name="T22" fmla="*/ 1 w 44"/>
                  <a:gd name="T23" fmla="*/ 1 h 67"/>
                  <a:gd name="T24" fmla="*/ 1 w 44"/>
                  <a:gd name="T25" fmla="*/ 1 h 67"/>
                  <a:gd name="T26" fmla="*/ 1 w 44"/>
                  <a:gd name="T27" fmla="*/ 1 h 67"/>
                  <a:gd name="T28" fmla="*/ 1 w 44"/>
                  <a:gd name="T29" fmla="*/ 0 h 67"/>
                  <a:gd name="T30" fmla="*/ 2 w 44"/>
                  <a:gd name="T31" fmla="*/ 0 h 67"/>
                  <a:gd name="T32" fmla="*/ 2 w 44"/>
                  <a:gd name="T33" fmla="*/ 0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67">
                    <a:moveTo>
                      <a:pt x="44" y="0"/>
                    </a:moveTo>
                    <a:lnTo>
                      <a:pt x="35" y="7"/>
                    </a:lnTo>
                    <a:lnTo>
                      <a:pt x="26" y="15"/>
                    </a:lnTo>
                    <a:lnTo>
                      <a:pt x="18" y="25"/>
                    </a:lnTo>
                    <a:lnTo>
                      <a:pt x="10" y="37"/>
                    </a:lnTo>
                    <a:lnTo>
                      <a:pt x="4" y="47"/>
                    </a:lnTo>
                    <a:lnTo>
                      <a:pt x="1" y="56"/>
                    </a:lnTo>
                    <a:lnTo>
                      <a:pt x="0" y="63"/>
                    </a:lnTo>
                    <a:lnTo>
                      <a:pt x="1" y="67"/>
                    </a:lnTo>
                    <a:lnTo>
                      <a:pt x="4" y="65"/>
                    </a:lnTo>
                    <a:lnTo>
                      <a:pt x="9" y="61"/>
                    </a:lnTo>
                    <a:lnTo>
                      <a:pt x="14" y="53"/>
                    </a:lnTo>
                    <a:lnTo>
                      <a:pt x="18" y="44"/>
                    </a:lnTo>
                    <a:lnTo>
                      <a:pt x="24" y="32"/>
                    </a:lnTo>
                    <a:lnTo>
                      <a:pt x="30" y="21"/>
                    </a:lnTo>
                    <a:lnTo>
                      <a:pt x="37" y="9"/>
                    </a:lnTo>
                    <a:lnTo>
                      <a:pt x="4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752" name="Freeform 241">
                <a:extLst>
                  <a:ext uri="{FF2B5EF4-FFF2-40B4-BE49-F238E27FC236}">
                    <a16:creationId xmlns:a16="http://schemas.microsoft.com/office/drawing/2014/main" xmlns="" id="{D335DDBE-52E5-4177-992B-7A4F621A36EF}"/>
                  </a:ext>
                </a:extLst>
              </p:cNvPr>
              <p:cNvSpPr>
                <a:spLocks/>
              </p:cNvSpPr>
              <p:nvPr/>
            </p:nvSpPr>
            <p:spPr bwMode="auto">
              <a:xfrm>
                <a:off x="2029" y="1106"/>
                <a:ext cx="33" cy="39"/>
              </a:xfrm>
              <a:custGeom>
                <a:avLst/>
                <a:gdLst>
                  <a:gd name="T0" fmla="*/ 1 w 66"/>
                  <a:gd name="T1" fmla="*/ 3 h 78"/>
                  <a:gd name="T2" fmla="*/ 0 w 66"/>
                  <a:gd name="T3" fmla="*/ 3 h 78"/>
                  <a:gd name="T4" fmla="*/ 1 w 66"/>
                  <a:gd name="T5" fmla="*/ 3 h 78"/>
                  <a:gd name="T6" fmla="*/ 1 w 66"/>
                  <a:gd name="T7" fmla="*/ 2 h 78"/>
                  <a:gd name="T8" fmla="*/ 1 w 66"/>
                  <a:gd name="T9" fmla="*/ 2 h 78"/>
                  <a:gd name="T10" fmla="*/ 1 w 66"/>
                  <a:gd name="T11" fmla="*/ 1 h 78"/>
                  <a:gd name="T12" fmla="*/ 2 w 66"/>
                  <a:gd name="T13" fmla="*/ 1 h 78"/>
                  <a:gd name="T14" fmla="*/ 2 w 66"/>
                  <a:gd name="T15" fmla="*/ 1 h 78"/>
                  <a:gd name="T16" fmla="*/ 3 w 66"/>
                  <a:gd name="T17" fmla="*/ 0 h 78"/>
                  <a:gd name="T18" fmla="*/ 2 w 66"/>
                  <a:gd name="T19" fmla="*/ 1 h 78"/>
                  <a:gd name="T20" fmla="*/ 2 w 66"/>
                  <a:gd name="T21" fmla="*/ 1 h 78"/>
                  <a:gd name="T22" fmla="*/ 2 w 66"/>
                  <a:gd name="T23" fmla="*/ 2 h 78"/>
                  <a:gd name="T24" fmla="*/ 1 w 66"/>
                  <a:gd name="T25" fmla="*/ 2 h 78"/>
                  <a:gd name="T26" fmla="*/ 1 w 66"/>
                  <a:gd name="T27" fmla="*/ 2 h 78"/>
                  <a:gd name="T28" fmla="*/ 1 w 66"/>
                  <a:gd name="T29" fmla="*/ 3 h 78"/>
                  <a:gd name="T30" fmla="*/ 1 w 66"/>
                  <a:gd name="T31" fmla="*/ 3 h 78"/>
                  <a:gd name="T32" fmla="*/ 1 w 66"/>
                  <a:gd name="T33" fmla="*/ 3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6" h="78">
                    <a:moveTo>
                      <a:pt x="1" y="78"/>
                    </a:moveTo>
                    <a:lnTo>
                      <a:pt x="0" y="74"/>
                    </a:lnTo>
                    <a:lnTo>
                      <a:pt x="4" y="65"/>
                    </a:lnTo>
                    <a:lnTo>
                      <a:pt x="9" y="55"/>
                    </a:lnTo>
                    <a:lnTo>
                      <a:pt x="17" y="41"/>
                    </a:lnTo>
                    <a:lnTo>
                      <a:pt x="28" y="28"/>
                    </a:lnTo>
                    <a:lnTo>
                      <a:pt x="39" y="16"/>
                    </a:lnTo>
                    <a:lnTo>
                      <a:pt x="52" y="5"/>
                    </a:lnTo>
                    <a:lnTo>
                      <a:pt x="66" y="0"/>
                    </a:lnTo>
                    <a:lnTo>
                      <a:pt x="58" y="8"/>
                    </a:lnTo>
                    <a:lnTo>
                      <a:pt x="50" y="20"/>
                    </a:lnTo>
                    <a:lnTo>
                      <a:pt x="39" y="33"/>
                    </a:lnTo>
                    <a:lnTo>
                      <a:pt x="29" y="47"/>
                    </a:lnTo>
                    <a:lnTo>
                      <a:pt x="20" y="59"/>
                    </a:lnTo>
                    <a:lnTo>
                      <a:pt x="12" y="70"/>
                    </a:lnTo>
                    <a:lnTo>
                      <a:pt x="5" y="77"/>
                    </a:lnTo>
                    <a:lnTo>
                      <a:pt x="1" y="7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753" name="Freeform 242">
                <a:extLst>
                  <a:ext uri="{FF2B5EF4-FFF2-40B4-BE49-F238E27FC236}">
                    <a16:creationId xmlns:a16="http://schemas.microsoft.com/office/drawing/2014/main" xmlns="" id="{CBD5DB66-E612-417D-ADEE-22A8928C38A9}"/>
                  </a:ext>
                </a:extLst>
              </p:cNvPr>
              <p:cNvSpPr>
                <a:spLocks/>
              </p:cNvSpPr>
              <p:nvPr/>
            </p:nvSpPr>
            <p:spPr bwMode="auto">
              <a:xfrm>
                <a:off x="2051" y="1105"/>
                <a:ext cx="42" cy="46"/>
              </a:xfrm>
              <a:custGeom>
                <a:avLst/>
                <a:gdLst>
                  <a:gd name="T0" fmla="*/ 1 w 84"/>
                  <a:gd name="T1" fmla="*/ 3 h 92"/>
                  <a:gd name="T2" fmla="*/ 0 w 84"/>
                  <a:gd name="T3" fmla="*/ 3 h 92"/>
                  <a:gd name="T4" fmla="*/ 1 w 84"/>
                  <a:gd name="T5" fmla="*/ 3 h 92"/>
                  <a:gd name="T6" fmla="*/ 1 w 84"/>
                  <a:gd name="T7" fmla="*/ 2 h 92"/>
                  <a:gd name="T8" fmla="*/ 1 w 84"/>
                  <a:gd name="T9" fmla="*/ 2 h 92"/>
                  <a:gd name="T10" fmla="*/ 2 w 84"/>
                  <a:gd name="T11" fmla="*/ 1 h 92"/>
                  <a:gd name="T12" fmla="*/ 2 w 84"/>
                  <a:gd name="T13" fmla="*/ 1 h 92"/>
                  <a:gd name="T14" fmla="*/ 3 w 84"/>
                  <a:gd name="T15" fmla="*/ 1 h 92"/>
                  <a:gd name="T16" fmla="*/ 3 w 84"/>
                  <a:gd name="T17" fmla="*/ 0 h 92"/>
                  <a:gd name="T18" fmla="*/ 3 w 84"/>
                  <a:gd name="T19" fmla="*/ 1 h 92"/>
                  <a:gd name="T20" fmla="*/ 3 w 84"/>
                  <a:gd name="T21" fmla="*/ 1 h 92"/>
                  <a:gd name="T22" fmla="*/ 2 w 84"/>
                  <a:gd name="T23" fmla="*/ 2 h 92"/>
                  <a:gd name="T24" fmla="*/ 2 w 84"/>
                  <a:gd name="T25" fmla="*/ 2 h 92"/>
                  <a:gd name="T26" fmla="*/ 1 w 84"/>
                  <a:gd name="T27" fmla="*/ 3 h 92"/>
                  <a:gd name="T28" fmla="*/ 1 w 84"/>
                  <a:gd name="T29" fmla="*/ 3 h 92"/>
                  <a:gd name="T30" fmla="*/ 1 w 84"/>
                  <a:gd name="T31" fmla="*/ 3 h 92"/>
                  <a:gd name="T32" fmla="*/ 1 w 84"/>
                  <a:gd name="T33" fmla="*/ 3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4" h="92">
                    <a:moveTo>
                      <a:pt x="1" y="92"/>
                    </a:moveTo>
                    <a:lnTo>
                      <a:pt x="0" y="88"/>
                    </a:lnTo>
                    <a:lnTo>
                      <a:pt x="5" y="77"/>
                    </a:lnTo>
                    <a:lnTo>
                      <a:pt x="14" y="64"/>
                    </a:lnTo>
                    <a:lnTo>
                      <a:pt x="25" y="49"/>
                    </a:lnTo>
                    <a:lnTo>
                      <a:pt x="39" y="32"/>
                    </a:lnTo>
                    <a:lnTo>
                      <a:pt x="54" y="19"/>
                    </a:lnTo>
                    <a:lnTo>
                      <a:pt x="70" y="7"/>
                    </a:lnTo>
                    <a:lnTo>
                      <a:pt x="84" y="0"/>
                    </a:lnTo>
                    <a:lnTo>
                      <a:pt x="77" y="7"/>
                    </a:lnTo>
                    <a:lnTo>
                      <a:pt x="68" y="20"/>
                    </a:lnTo>
                    <a:lnTo>
                      <a:pt x="55" y="35"/>
                    </a:lnTo>
                    <a:lnTo>
                      <a:pt x="41" y="52"/>
                    </a:lnTo>
                    <a:lnTo>
                      <a:pt x="29" y="68"/>
                    </a:lnTo>
                    <a:lnTo>
                      <a:pt x="16" y="82"/>
                    </a:lnTo>
                    <a:lnTo>
                      <a:pt x="7" y="90"/>
                    </a:lnTo>
                    <a:lnTo>
                      <a:pt x="1" y="9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754" name="Freeform 243">
                <a:extLst>
                  <a:ext uri="{FF2B5EF4-FFF2-40B4-BE49-F238E27FC236}">
                    <a16:creationId xmlns:a16="http://schemas.microsoft.com/office/drawing/2014/main" xmlns="" id="{7ED86A13-B665-413C-BC0E-2DE42497D642}"/>
                  </a:ext>
                </a:extLst>
              </p:cNvPr>
              <p:cNvSpPr>
                <a:spLocks/>
              </p:cNvSpPr>
              <p:nvPr/>
            </p:nvSpPr>
            <p:spPr bwMode="auto">
              <a:xfrm>
                <a:off x="2084" y="1108"/>
                <a:ext cx="39" cy="51"/>
              </a:xfrm>
              <a:custGeom>
                <a:avLst/>
                <a:gdLst>
                  <a:gd name="T0" fmla="*/ 1 w 77"/>
                  <a:gd name="T1" fmla="*/ 4 h 102"/>
                  <a:gd name="T2" fmla="*/ 0 w 77"/>
                  <a:gd name="T3" fmla="*/ 3 h 102"/>
                  <a:gd name="T4" fmla="*/ 1 w 77"/>
                  <a:gd name="T5" fmla="*/ 3 h 102"/>
                  <a:gd name="T6" fmla="*/ 1 w 77"/>
                  <a:gd name="T7" fmla="*/ 3 h 102"/>
                  <a:gd name="T8" fmla="*/ 1 w 77"/>
                  <a:gd name="T9" fmla="*/ 2 h 102"/>
                  <a:gd name="T10" fmla="*/ 2 w 77"/>
                  <a:gd name="T11" fmla="*/ 2 h 102"/>
                  <a:gd name="T12" fmla="*/ 2 w 77"/>
                  <a:gd name="T13" fmla="*/ 1 h 102"/>
                  <a:gd name="T14" fmla="*/ 2 w 77"/>
                  <a:gd name="T15" fmla="*/ 1 h 102"/>
                  <a:gd name="T16" fmla="*/ 3 w 77"/>
                  <a:gd name="T17" fmla="*/ 0 h 102"/>
                  <a:gd name="T18" fmla="*/ 3 w 77"/>
                  <a:gd name="T19" fmla="*/ 1 h 102"/>
                  <a:gd name="T20" fmla="*/ 2 w 77"/>
                  <a:gd name="T21" fmla="*/ 1 h 102"/>
                  <a:gd name="T22" fmla="*/ 2 w 77"/>
                  <a:gd name="T23" fmla="*/ 2 h 102"/>
                  <a:gd name="T24" fmla="*/ 2 w 77"/>
                  <a:gd name="T25" fmla="*/ 2 h 102"/>
                  <a:gd name="T26" fmla="*/ 1 w 77"/>
                  <a:gd name="T27" fmla="*/ 3 h 102"/>
                  <a:gd name="T28" fmla="*/ 1 w 77"/>
                  <a:gd name="T29" fmla="*/ 3 h 102"/>
                  <a:gd name="T30" fmla="*/ 1 w 77"/>
                  <a:gd name="T31" fmla="*/ 4 h 102"/>
                  <a:gd name="T32" fmla="*/ 1 w 77"/>
                  <a:gd name="T33" fmla="*/ 4 h 10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7" h="102">
                    <a:moveTo>
                      <a:pt x="1" y="102"/>
                    </a:moveTo>
                    <a:lnTo>
                      <a:pt x="0" y="95"/>
                    </a:lnTo>
                    <a:lnTo>
                      <a:pt x="4" y="83"/>
                    </a:lnTo>
                    <a:lnTo>
                      <a:pt x="12" y="68"/>
                    </a:lnTo>
                    <a:lnTo>
                      <a:pt x="24" y="51"/>
                    </a:lnTo>
                    <a:lnTo>
                      <a:pt x="37" y="34"/>
                    </a:lnTo>
                    <a:lnTo>
                      <a:pt x="50" y="19"/>
                    </a:lnTo>
                    <a:lnTo>
                      <a:pt x="64" y="7"/>
                    </a:lnTo>
                    <a:lnTo>
                      <a:pt x="77" y="0"/>
                    </a:lnTo>
                    <a:lnTo>
                      <a:pt x="72" y="8"/>
                    </a:lnTo>
                    <a:lnTo>
                      <a:pt x="63" y="21"/>
                    </a:lnTo>
                    <a:lnTo>
                      <a:pt x="51" y="38"/>
                    </a:lnTo>
                    <a:lnTo>
                      <a:pt x="39" y="57"/>
                    </a:lnTo>
                    <a:lnTo>
                      <a:pt x="26" y="74"/>
                    </a:lnTo>
                    <a:lnTo>
                      <a:pt x="15" y="89"/>
                    </a:lnTo>
                    <a:lnTo>
                      <a:pt x="7" y="99"/>
                    </a:lnTo>
                    <a:lnTo>
                      <a:pt x="1" y="10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755" name="Freeform 244">
                <a:extLst>
                  <a:ext uri="{FF2B5EF4-FFF2-40B4-BE49-F238E27FC236}">
                    <a16:creationId xmlns:a16="http://schemas.microsoft.com/office/drawing/2014/main" xmlns="" id="{85A013B9-7915-4879-9670-FC31E819BFEC}"/>
                  </a:ext>
                </a:extLst>
              </p:cNvPr>
              <p:cNvSpPr>
                <a:spLocks/>
              </p:cNvSpPr>
              <p:nvPr/>
            </p:nvSpPr>
            <p:spPr bwMode="auto">
              <a:xfrm>
                <a:off x="2102" y="1114"/>
                <a:ext cx="33" cy="46"/>
              </a:xfrm>
              <a:custGeom>
                <a:avLst/>
                <a:gdLst>
                  <a:gd name="T0" fmla="*/ 0 w 67"/>
                  <a:gd name="T1" fmla="*/ 3 h 92"/>
                  <a:gd name="T2" fmla="*/ 0 w 67"/>
                  <a:gd name="T3" fmla="*/ 3 h 92"/>
                  <a:gd name="T4" fmla="*/ 0 w 67"/>
                  <a:gd name="T5" fmla="*/ 3 h 92"/>
                  <a:gd name="T6" fmla="*/ 0 w 67"/>
                  <a:gd name="T7" fmla="*/ 2 h 92"/>
                  <a:gd name="T8" fmla="*/ 0 w 67"/>
                  <a:gd name="T9" fmla="*/ 2 h 92"/>
                  <a:gd name="T10" fmla="*/ 1 w 67"/>
                  <a:gd name="T11" fmla="*/ 1 h 92"/>
                  <a:gd name="T12" fmla="*/ 1 w 67"/>
                  <a:gd name="T13" fmla="*/ 1 h 92"/>
                  <a:gd name="T14" fmla="*/ 1 w 67"/>
                  <a:gd name="T15" fmla="*/ 1 h 92"/>
                  <a:gd name="T16" fmla="*/ 2 w 67"/>
                  <a:gd name="T17" fmla="*/ 0 h 92"/>
                  <a:gd name="T18" fmla="*/ 1 w 67"/>
                  <a:gd name="T19" fmla="*/ 1 h 92"/>
                  <a:gd name="T20" fmla="*/ 1 w 67"/>
                  <a:gd name="T21" fmla="*/ 1 h 92"/>
                  <a:gd name="T22" fmla="*/ 1 w 67"/>
                  <a:gd name="T23" fmla="*/ 2 h 92"/>
                  <a:gd name="T24" fmla="*/ 1 w 67"/>
                  <a:gd name="T25" fmla="*/ 2 h 92"/>
                  <a:gd name="T26" fmla="*/ 0 w 67"/>
                  <a:gd name="T27" fmla="*/ 3 h 92"/>
                  <a:gd name="T28" fmla="*/ 0 w 67"/>
                  <a:gd name="T29" fmla="*/ 3 h 92"/>
                  <a:gd name="T30" fmla="*/ 0 w 67"/>
                  <a:gd name="T31" fmla="*/ 3 h 92"/>
                  <a:gd name="T32" fmla="*/ 0 w 67"/>
                  <a:gd name="T33" fmla="*/ 3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92">
                    <a:moveTo>
                      <a:pt x="0" y="92"/>
                    </a:moveTo>
                    <a:lnTo>
                      <a:pt x="0" y="87"/>
                    </a:lnTo>
                    <a:lnTo>
                      <a:pt x="4" y="77"/>
                    </a:lnTo>
                    <a:lnTo>
                      <a:pt x="12" y="62"/>
                    </a:lnTo>
                    <a:lnTo>
                      <a:pt x="22" y="46"/>
                    </a:lnTo>
                    <a:lnTo>
                      <a:pt x="34" y="30"/>
                    </a:lnTo>
                    <a:lnTo>
                      <a:pt x="46" y="15"/>
                    </a:lnTo>
                    <a:lnTo>
                      <a:pt x="57" y="4"/>
                    </a:lnTo>
                    <a:lnTo>
                      <a:pt x="67" y="0"/>
                    </a:lnTo>
                    <a:lnTo>
                      <a:pt x="61" y="8"/>
                    </a:lnTo>
                    <a:lnTo>
                      <a:pt x="53" y="22"/>
                    </a:lnTo>
                    <a:lnTo>
                      <a:pt x="44" y="38"/>
                    </a:lnTo>
                    <a:lnTo>
                      <a:pt x="34" y="54"/>
                    </a:lnTo>
                    <a:lnTo>
                      <a:pt x="24" y="70"/>
                    </a:lnTo>
                    <a:lnTo>
                      <a:pt x="14" y="83"/>
                    </a:lnTo>
                    <a:lnTo>
                      <a:pt x="6" y="91"/>
                    </a:lnTo>
                    <a:lnTo>
                      <a:pt x="0" y="9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756" name="Freeform 245">
                <a:extLst>
                  <a:ext uri="{FF2B5EF4-FFF2-40B4-BE49-F238E27FC236}">
                    <a16:creationId xmlns:a16="http://schemas.microsoft.com/office/drawing/2014/main" xmlns="" id="{97D25F4B-B7F4-4056-BA88-FEAB1CF18885}"/>
                  </a:ext>
                </a:extLst>
              </p:cNvPr>
              <p:cNvSpPr>
                <a:spLocks/>
              </p:cNvSpPr>
              <p:nvPr/>
            </p:nvSpPr>
            <p:spPr bwMode="auto">
              <a:xfrm>
                <a:off x="2130" y="1121"/>
                <a:ext cx="29" cy="38"/>
              </a:xfrm>
              <a:custGeom>
                <a:avLst/>
                <a:gdLst>
                  <a:gd name="T0" fmla="*/ 1 w 56"/>
                  <a:gd name="T1" fmla="*/ 2 h 77"/>
                  <a:gd name="T2" fmla="*/ 0 w 56"/>
                  <a:gd name="T3" fmla="*/ 2 h 77"/>
                  <a:gd name="T4" fmla="*/ 1 w 56"/>
                  <a:gd name="T5" fmla="*/ 2 h 77"/>
                  <a:gd name="T6" fmla="*/ 1 w 56"/>
                  <a:gd name="T7" fmla="*/ 1 h 77"/>
                  <a:gd name="T8" fmla="*/ 1 w 56"/>
                  <a:gd name="T9" fmla="*/ 1 h 77"/>
                  <a:gd name="T10" fmla="*/ 1 w 56"/>
                  <a:gd name="T11" fmla="*/ 0 h 77"/>
                  <a:gd name="T12" fmla="*/ 2 w 56"/>
                  <a:gd name="T13" fmla="*/ 0 h 77"/>
                  <a:gd name="T14" fmla="*/ 2 w 56"/>
                  <a:gd name="T15" fmla="*/ 0 h 77"/>
                  <a:gd name="T16" fmla="*/ 2 w 56"/>
                  <a:gd name="T17" fmla="*/ 0 h 77"/>
                  <a:gd name="T18" fmla="*/ 2 w 56"/>
                  <a:gd name="T19" fmla="*/ 0 h 77"/>
                  <a:gd name="T20" fmla="*/ 2 w 56"/>
                  <a:gd name="T21" fmla="*/ 0 h 77"/>
                  <a:gd name="T22" fmla="*/ 2 w 56"/>
                  <a:gd name="T23" fmla="*/ 1 h 77"/>
                  <a:gd name="T24" fmla="*/ 1 w 56"/>
                  <a:gd name="T25" fmla="*/ 1 h 77"/>
                  <a:gd name="T26" fmla="*/ 1 w 56"/>
                  <a:gd name="T27" fmla="*/ 1 h 77"/>
                  <a:gd name="T28" fmla="*/ 1 w 56"/>
                  <a:gd name="T29" fmla="*/ 2 h 77"/>
                  <a:gd name="T30" fmla="*/ 1 w 56"/>
                  <a:gd name="T31" fmla="*/ 2 h 77"/>
                  <a:gd name="T32" fmla="*/ 1 w 56"/>
                  <a:gd name="T33" fmla="*/ 2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77">
                    <a:moveTo>
                      <a:pt x="1" y="77"/>
                    </a:moveTo>
                    <a:lnTo>
                      <a:pt x="0" y="72"/>
                    </a:lnTo>
                    <a:lnTo>
                      <a:pt x="1" y="64"/>
                    </a:lnTo>
                    <a:lnTo>
                      <a:pt x="6" y="52"/>
                    </a:lnTo>
                    <a:lnTo>
                      <a:pt x="14" y="40"/>
                    </a:lnTo>
                    <a:lnTo>
                      <a:pt x="22" y="27"/>
                    </a:lnTo>
                    <a:lnTo>
                      <a:pt x="32" y="15"/>
                    </a:lnTo>
                    <a:lnTo>
                      <a:pt x="44" y="6"/>
                    </a:lnTo>
                    <a:lnTo>
                      <a:pt x="56" y="0"/>
                    </a:lnTo>
                    <a:lnTo>
                      <a:pt x="50" y="9"/>
                    </a:lnTo>
                    <a:lnTo>
                      <a:pt x="44" y="20"/>
                    </a:lnTo>
                    <a:lnTo>
                      <a:pt x="35" y="33"/>
                    </a:lnTo>
                    <a:lnTo>
                      <a:pt x="27" y="47"/>
                    </a:lnTo>
                    <a:lnTo>
                      <a:pt x="18" y="59"/>
                    </a:lnTo>
                    <a:lnTo>
                      <a:pt x="11" y="70"/>
                    </a:lnTo>
                    <a:lnTo>
                      <a:pt x="6" y="75"/>
                    </a:lnTo>
                    <a:lnTo>
                      <a:pt x="1" y="7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757" name="Freeform 246">
                <a:extLst>
                  <a:ext uri="{FF2B5EF4-FFF2-40B4-BE49-F238E27FC236}">
                    <a16:creationId xmlns:a16="http://schemas.microsoft.com/office/drawing/2014/main" xmlns="" id="{8D45775B-3FC1-4277-B690-12BBCC03ACBF}"/>
                  </a:ext>
                </a:extLst>
              </p:cNvPr>
              <p:cNvSpPr>
                <a:spLocks/>
              </p:cNvSpPr>
              <p:nvPr/>
            </p:nvSpPr>
            <p:spPr bwMode="auto">
              <a:xfrm>
                <a:off x="2171" y="1143"/>
                <a:ext cx="8" cy="23"/>
              </a:xfrm>
              <a:custGeom>
                <a:avLst/>
                <a:gdLst>
                  <a:gd name="T0" fmla="*/ 1 w 15"/>
                  <a:gd name="T1" fmla="*/ 2 h 46"/>
                  <a:gd name="T2" fmla="*/ 0 w 15"/>
                  <a:gd name="T3" fmla="*/ 2 h 46"/>
                  <a:gd name="T4" fmla="*/ 0 w 15"/>
                  <a:gd name="T5" fmla="*/ 1 h 46"/>
                  <a:gd name="T6" fmla="*/ 1 w 15"/>
                  <a:gd name="T7" fmla="*/ 1 h 46"/>
                  <a:gd name="T8" fmla="*/ 1 w 15"/>
                  <a:gd name="T9" fmla="*/ 0 h 46"/>
                  <a:gd name="T10" fmla="*/ 1 w 15"/>
                  <a:gd name="T11" fmla="*/ 1 h 46"/>
                  <a:gd name="T12" fmla="*/ 1 w 15"/>
                  <a:gd name="T13" fmla="*/ 1 h 46"/>
                  <a:gd name="T14" fmla="*/ 1 w 15"/>
                  <a:gd name="T15" fmla="*/ 2 h 46"/>
                  <a:gd name="T16" fmla="*/ 1 w 15"/>
                  <a:gd name="T17" fmla="*/ 2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46">
                    <a:moveTo>
                      <a:pt x="4" y="46"/>
                    </a:moveTo>
                    <a:lnTo>
                      <a:pt x="0" y="38"/>
                    </a:lnTo>
                    <a:lnTo>
                      <a:pt x="0" y="23"/>
                    </a:lnTo>
                    <a:lnTo>
                      <a:pt x="4" y="7"/>
                    </a:lnTo>
                    <a:lnTo>
                      <a:pt x="15" y="0"/>
                    </a:lnTo>
                    <a:lnTo>
                      <a:pt x="9" y="13"/>
                    </a:lnTo>
                    <a:lnTo>
                      <a:pt x="9" y="30"/>
                    </a:lnTo>
                    <a:lnTo>
                      <a:pt x="9" y="44"/>
                    </a:lnTo>
                    <a:lnTo>
                      <a:pt x="4"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758" name="Freeform 247">
                <a:extLst>
                  <a:ext uri="{FF2B5EF4-FFF2-40B4-BE49-F238E27FC236}">
                    <a16:creationId xmlns:a16="http://schemas.microsoft.com/office/drawing/2014/main" xmlns="" id="{6BF48BEE-6CF7-4F3D-B5A5-2E6791AEF26A}"/>
                  </a:ext>
                </a:extLst>
              </p:cNvPr>
              <p:cNvSpPr>
                <a:spLocks/>
              </p:cNvSpPr>
              <p:nvPr/>
            </p:nvSpPr>
            <p:spPr bwMode="auto">
              <a:xfrm>
                <a:off x="2042" y="1104"/>
                <a:ext cx="37" cy="43"/>
              </a:xfrm>
              <a:custGeom>
                <a:avLst/>
                <a:gdLst>
                  <a:gd name="T0" fmla="*/ 0 w 75"/>
                  <a:gd name="T1" fmla="*/ 3 h 85"/>
                  <a:gd name="T2" fmla="*/ 0 w 75"/>
                  <a:gd name="T3" fmla="*/ 3 h 85"/>
                  <a:gd name="T4" fmla="*/ 0 w 75"/>
                  <a:gd name="T5" fmla="*/ 3 h 85"/>
                  <a:gd name="T6" fmla="*/ 0 w 75"/>
                  <a:gd name="T7" fmla="*/ 2 h 85"/>
                  <a:gd name="T8" fmla="*/ 0 w 75"/>
                  <a:gd name="T9" fmla="*/ 2 h 85"/>
                  <a:gd name="T10" fmla="*/ 1 w 75"/>
                  <a:gd name="T11" fmla="*/ 1 h 85"/>
                  <a:gd name="T12" fmla="*/ 1 w 75"/>
                  <a:gd name="T13" fmla="*/ 1 h 85"/>
                  <a:gd name="T14" fmla="*/ 1 w 75"/>
                  <a:gd name="T15" fmla="*/ 1 h 85"/>
                  <a:gd name="T16" fmla="*/ 2 w 75"/>
                  <a:gd name="T17" fmla="*/ 0 h 85"/>
                  <a:gd name="T18" fmla="*/ 2 w 75"/>
                  <a:gd name="T19" fmla="*/ 1 h 85"/>
                  <a:gd name="T20" fmla="*/ 1 w 75"/>
                  <a:gd name="T21" fmla="*/ 1 h 85"/>
                  <a:gd name="T22" fmla="*/ 1 w 75"/>
                  <a:gd name="T23" fmla="*/ 2 h 85"/>
                  <a:gd name="T24" fmla="*/ 1 w 75"/>
                  <a:gd name="T25" fmla="*/ 2 h 85"/>
                  <a:gd name="T26" fmla="*/ 0 w 75"/>
                  <a:gd name="T27" fmla="*/ 2 h 85"/>
                  <a:gd name="T28" fmla="*/ 0 w 75"/>
                  <a:gd name="T29" fmla="*/ 3 h 85"/>
                  <a:gd name="T30" fmla="*/ 0 w 75"/>
                  <a:gd name="T31" fmla="*/ 3 h 85"/>
                  <a:gd name="T32" fmla="*/ 0 w 75"/>
                  <a:gd name="T33" fmla="*/ 3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5" h="85">
                    <a:moveTo>
                      <a:pt x="2" y="85"/>
                    </a:moveTo>
                    <a:lnTo>
                      <a:pt x="0" y="81"/>
                    </a:lnTo>
                    <a:lnTo>
                      <a:pt x="4" y="71"/>
                    </a:lnTo>
                    <a:lnTo>
                      <a:pt x="11" y="59"/>
                    </a:lnTo>
                    <a:lnTo>
                      <a:pt x="21" y="45"/>
                    </a:lnTo>
                    <a:lnTo>
                      <a:pt x="34" y="30"/>
                    </a:lnTo>
                    <a:lnTo>
                      <a:pt x="48" y="17"/>
                    </a:lnTo>
                    <a:lnTo>
                      <a:pt x="62" y="7"/>
                    </a:lnTo>
                    <a:lnTo>
                      <a:pt x="75" y="0"/>
                    </a:lnTo>
                    <a:lnTo>
                      <a:pt x="70" y="7"/>
                    </a:lnTo>
                    <a:lnTo>
                      <a:pt x="60" y="18"/>
                    </a:lnTo>
                    <a:lnTo>
                      <a:pt x="50" y="33"/>
                    </a:lnTo>
                    <a:lnTo>
                      <a:pt x="38" y="48"/>
                    </a:lnTo>
                    <a:lnTo>
                      <a:pt x="27" y="63"/>
                    </a:lnTo>
                    <a:lnTo>
                      <a:pt x="15" y="76"/>
                    </a:lnTo>
                    <a:lnTo>
                      <a:pt x="7" y="84"/>
                    </a:lnTo>
                    <a:lnTo>
                      <a:pt x="2" y="8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759" name="Freeform 248">
                <a:extLst>
                  <a:ext uri="{FF2B5EF4-FFF2-40B4-BE49-F238E27FC236}">
                    <a16:creationId xmlns:a16="http://schemas.microsoft.com/office/drawing/2014/main" xmlns="" id="{1F9A30B7-7716-4E07-B122-03DCE115C3EA}"/>
                  </a:ext>
                </a:extLst>
              </p:cNvPr>
              <p:cNvSpPr>
                <a:spLocks/>
              </p:cNvSpPr>
              <p:nvPr/>
            </p:nvSpPr>
            <p:spPr bwMode="auto">
              <a:xfrm>
                <a:off x="2070" y="1105"/>
                <a:ext cx="37" cy="50"/>
              </a:xfrm>
              <a:custGeom>
                <a:avLst/>
                <a:gdLst>
                  <a:gd name="T0" fmla="*/ 1 w 74"/>
                  <a:gd name="T1" fmla="*/ 4 h 99"/>
                  <a:gd name="T2" fmla="*/ 0 w 74"/>
                  <a:gd name="T3" fmla="*/ 3 h 99"/>
                  <a:gd name="T4" fmla="*/ 1 w 74"/>
                  <a:gd name="T5" fmla="*/ 3 h 99"/>
                  <a:gd name="T6" fmla="*/ 1 w 74"/>
                  <a:gd name="T7" fmla="*/ 3 h 99"/>
                  <a:gd name="T8" fmla="*/ 1 w 74"/>
                  <a:gd name="T9" fmla="*/ 2 h 99"/>
                  <a:gd name="T10" fmla="*/ 2 w 74"/>
                  <a:gd name="T11" fmla="*/ 2 h 99"/>
                  <a:gd name="T12" fmla="*/ 2 w 74"/>
                  <a:gd name="T13" fmla="*/ 1 h 99"/>
                  <a:gd name="T14" fmla="*/ 2 w 74"/>
                  <a:gd name="T15" fmla="*/ 1 h 99"/>
                  <a:gd name="T16" fmla="*/ 3 w 74"/>
                  <a:gd name="T17" fmla="*/ 0 h 99"/>
                  <a:gd name="T18" fmla="*/ 3 w 74"/>
                  <a:gd name="T19" fmla="*/ 1 h 99"/>
                  <a:gd name="T20" fmla="*/ 2 w 74"/>
                  <a:gd name="T21" fmla="*/ 1 h 99"/>
                  <a:gd name="T22" fmla="*/ 2 w 74"/>
                  <a:gd name="T23" fmla="*/ 2 h 99"/>
                  <a:gd name="T24" fmla="*/ 2 w 74"/>
                  <a:gd name="T25" fmla="*/ 2 h 99"/>
                  <a:gd name="T26" fmla="*/ 1 w 74"/>
                  <a:gd name="T27" fmla="*/ 3 h 99"/>
                  <a:gd name="T28" fmla="*/ 1 w 74"/>
                  <a:gd name="T29" fmla="*/ 3 h 99"/>
                  <a:gd name="T30" fmla="*/ 1 w 74"/>
                  <a:gd name="T31" fmla="*/ 4 h 99"/>
                  <a:gd name="T32" fmla="*/ 1 w 74"/>
                  <a:gd name="T33" fmla="*/ 4 h 9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4" h="99">
                    <a:moveTo>
                      <a:pt x="1" y="99"/>
                    </a:moveTo>
                    <a:lnTo>
                      <a:pt x="0" y="94"/>
                    </a:lnTo>
                    <a:lnTo>
                      <a:pt x="3" y="82"/>
                    </a:lnTo>
                    <a:lnTo>
                      <a:pt x="11" y="67"/>
                    </a:lnTo>
                    <a:lnTo>
                      <a:pt x="22" y="50"/>
                    </a:lnTo>
                    <a:lnTo>
                      <a:pt x="34" y="33"/>
                    </a:lnTo>
                    <a:lnTo>
                      <a:pt x="48" y="18"/>
                    </a:lnTo>
                    <a:lnTo>
                      <a:pt x="61" y="6"/>
                    </a:lnTo>
                    <a:lnTo>
                      <a:pt x="74" y="0"/>
                    </a:lnTo>
                    <a:lnTo>
                      <a:pt x="69" y="8"/>
                    </a:lnTo>
                    <a:lnTo>
                      <a:pt x="60" y="21"/>
                    </a:lnTo>
                    <a:lnTo>
                      <a:pt x="49" y="38"/>
                    </a:lnTo>
                    <a:lnTo>
                      <a:pt x="38" y="56"/>
                    </a:lnTo>
                    <a:lnTo>
                      <a:pt x="25" y="73"/>
                    </a:lnTo>
                    <a:lnTo>
                      <a:pt x="15" y="88"/>
                    </a:lnTo>
                    <a:lnTo>
                      <a:pt x="6" y="97"/>
                    </a:lnTo>
                    <a:lnTo>
                      <a:pt x="1" y="9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760" name="Freeform 249">
                <a:extLst>
                  <a:ext uri="{FF2B5EF4-FFF2-40B4-BE49-F238E27FC236}">
                    <a16:creationId xmlns:a16="http://schemas.microsoft.com/office/drawing/2014/main" xmlns="" id="{36671A45-D97A-494A-A88A-CCA95EFF3340}"/>
                  </a:ext>
                </a:extLst>
              </p:cNvPr>
              <p:cNvSpPr>
                <a:spLocks/>
              </p:cNvSpPr>
              <p:nvPr/>
            </p:nvSpPr>
            <p:spPr bwMode="auto">
              <a:xfrm>
                <a:off x="2119" y="1114"/>
                <a:ext cx="28" cy="48"/>
              </a:xfrm>
              <a:custGeom>
                <a:avLst/>
                <a:gdLst>
                  <a:gd name="T0" fmla="*/ 1 w 55"/>
                  <a:gd name="T1" fmla="*/ 3 h 95"/>
                  <a:gd name="T2" fmla="*/ 0 w 55"/>
                  <a:gd name="T3" fmla="*/ 3 h 95"/>
                  <a:gd name="T4" fmla="*/ 1 w 55"/>
                  <a:gd name="T5" fmla="*/ 3 h 95"/>
                  <a:gd name="T6" fmla="*/ 1 w 55"/>
                  <a:gd name="T7" fmla="*/ 3 h 95"/>
                  <a:gd name="T8" fmla="*/ 1 w 55"/>
                  <a:gd name="T9" fmla="*/ 2 h 95"/>
                  <a:gd name="T10" fmla="*/ 1 w 55"/>
                  <a:gd name="T11" fmla="*/ 2 h 95"/>
                  <a:gd name="T12" fmla="*/ 1 w 55"/>
                  <a:gd name="T13" fmla="*/ 1 h 95"/>
                  <a:gd name="T14" fmla="*/ 2 w 55"/>
                  <a:gd name="T15" fmla="*/ 1 h 95"/>
                  <a:gd name="T16" fmla="*/ 2 w 55"/>
                  <a:gd name="T17" fmla="*/ 0 h 95"/>
                  <a:gd name="T18" fmla="*/ 2 w 55"/>
                  <a:gd name="T19" fmla="*/ 1 h 95"/>
                  <a:gd name="T20" fmla="*/ 2 w 55"/>
                  <a:gd name="T21" fmla="*/ 1 h 95"/>
                  <a:gd name="T22" fmla="*/ 2 w 55"/>
                  <a:gd name="T23" fmla="*/ 2 h 95"/>
                  <a:gd name="T24" fmla="*/ 1 w 55"/>
                  <a:gd name="T25" fmla="*/ 2 h 95"/>
                  <a:gd name="T26" fmla="*/ 1 w 55"/>
                  <a:gd name="T27" fmla="*/ 3 h 95"/>
                  <a:gd name="T28" fmla="*/ 1 w 55"/>
                  <a:gd name="T29" fmla="*/ 3 h 95"/>
                  <a:gd name="T30" fmla="*/ 1 w 55"/>
                  <a:gd name="T31" fmla="*/ 3 h 95"/>
                  <a:gd name="T32" fmla="*/ 1 w 55"/>
                  <a:gd name="T33" fmla="*/ 3 h 9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5" h="95">
                    <a:moveTo>
                      <a:pt x="1" y="95"/>
                    </a:moveTo>
                    <a:lnTo>
                      <a:pt x="0" y="90"/>
                    </a:lnTo>
                    <a:lnTo>
                      <a:pt x="1" y="79"/>
                    </a:lnTo>
                    <a:lnTo>
                      <a:pt x="6" y="65"/>
                    </a:lnTo>
                    <a:lnTo>
                      <a:pt x="13" y="49"/>
                    </a:lnTo>
                    <a:lnTo>
                      <a:pt x="21" y="33"/>
                    </a:lnTo>
                    <a:lnTo>
                      <a:pt x="31" y="18"/>
                    </a:lnTo>
                    <a:lnTo>
                      <a:pt x="43" y="7"/>
                    </a:lnTo>
                    <a:lnTo>
                      <a:pt x="55" y="0"/>
                    </a:lnTo>
                    <a:lnTo>
                      <a:pt x="49" y="9"/>
                    </a:lnTo>
                    <a:lnTo>
                      <a:pt x="43" y="22"/>
                    </a:lnTo>
                    <a:lnTo>
                      <a:pt x="34" y="38"/>
                    </a:lnTo>
                    <a:lnTo>
                      <a:pt x="26" y="55"/>
                    </a:lnTo>
                    <a:lnTo>
                      <a:pt x="18" y="71"/>
                    </a:lnTo>
                    <a:lnTo>
                      <a:pt x="11" y="85"/>
                    </a:lnTo>
                    <a:lnTo>
                      <a:pt x="6" y="93"/>
                    </a:lnTo>
                    <a:lnTo>
                      <a:pt x="1" y="9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17428" name="Freeform 250">
              <a:extLst>
                <a:ext uri="{FF2B5EF4-FFF2-40B4-BE49-F238E27FC236}">
                  <a16:creationId xmlns:a16="http://schemas.microsoft.com/office/drawing/2014/main" xmlns="" id="{64984E2A-4E98-4AB6-96D1-B101A5C91132}"/>
                </a:ext>
              </a:extLst>
            </p:cNvPr>
            <p:cNvSpPr>
              <a:spLocks/>
            </p:cNvSpPr>
            <p:nvPr/>
          </p:nvSpPr>
          <p:spPr bwMode="auto">
            <a:xfrm>
              <a:off x="2139" y="1126"/>
              <a:ext cx="29" cy="36"/>
            </a:xfrm>
            <a:custGeom>
              <a:avLst/>
              <a:gdLst>
                <a:gd name="T0" fmla="*/ 1 w 58"/>
                <a:gd name="T1" fmla="*/ 3 h 70"/>
                <a:gd name="T2" fmla="*/ 0 w 58"/>
                <a:gd name="T3" fmla="*/ 3 h 70"/>
                <a:gd name="T4" fmla="*/ 1 w 58"/>
                <a:gd name="T5" fmla="*/ 2 h 70"/>
                <a:gd name="T6" fmla="*/ 1 w 58"/>
                <a:gd name="T7" fmla="*/ 2 h 70"/>
                <a:gd name="T8" fmla="*/ 1 w 58"/>
                <a:gd name="T9" fmla="*/ 1 h 70"/>
                <a:gd name="T10" fmla="*/ 1 w 58"/>
                <a:gd name="T11" fmla="*/ 1 h 70"/>
                <a:gd name="T12" fmla="*/ 2 w 58"/>
                <a:gd name="T13" fmla="*/ 1 h 70"/>
                <a:gd name="T14" fmla="*/ 2 w 58"/>
                <a:gd name="T15" fmla="*/ 1 h 70"/>
                <a:gd name="T16" fmla="*/ 2 w 58"/>
                <a:gd name="T17" fmla="*/ 0 h 70"/>
                <a:gd name="T18" fmla="*/ 2 w 58"/>
                <a:gd name="T19" fmla="*/ 1 h 70"/>
                <a:gd name="T20" fmla="*/ 2 w 58"/>
                <a:gd name="T21" fmla="*/ 1 h 70"/>
                <a:gd name="T22" fmla="*/ 2 w 58"/>
                <a:gd name="T23" fmla="*/ 1 h 70"/>
                <a:gd name="T24" fmla="*/ 1 w 58"/>
                <a:gd name="T25" fmla="*/ 2 h 70"/>
                <a:gd name="T26" fmla="*/ 1 w 58"/>
                <a:gd name="T27" fmla="*/ 2 h 70"/>
                <a:gd name="T28" fmla="*/ 1 w 58"/>
                <a:gd name="T29" fmla="*/ 2 h 70"/>
                <a:gd name="T30" fmla="*/ 1 w 58"/>
                <a:gd name="T31" fmla="*/ 3 h 70"/>
                <a:gd name="T32" fmla="*/ 1 w 58"/>
                <a:gd name="T33" fmla="*/ 3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70">
                  <a:moveTo>
                    <a:pt x="1" y="70"/>
                  </a:moveTo>
                  <a:lnTo>
                    <a:pt x="0" y="66"/>
                  </a:lnTo>
                  <a:lnTo>
                    <a:pt x="5" y="56"/>
                  </a:lnTo>
                  <a:lnTo>
                    <a:pt x="12" y="45"/>
                  </a:lnTo>
                  <a:lnTo>
                    <a:pt x="21" y="32"/>
                  </a:lnTo>
                  <a:lnTo>
                    <a:pt x="31" y="21"/>
                  </a:lnTo>
                  <a:lnTo>
                    <a:pt x="42" y="9"/>
                  </a:lnTo>
                  <a:lnTo>
                    <a:pt x="51" y="2"/>
                  </a:lnTo>
                  <a:lnTo>
                    <a:pt x="58" y="0"/>
                  </a:lnTo>
                  <a:lnTo>
                    <a:pt x="53" y="7"/>
                  </a:lnTo>
                  <a:lnTo>
                    <a:pt x="46" y="16"/>
                  </a:lnTo>
                  <a:lnTo>
                    <a:pt x="38" y="28"/>
                  </a:lnTo>
                  <a:lnTo>
                    <a:pt x="30" y="39"/>
                  </a:lnTo>
                  <a:lnTo>
                    <a:pt x="21" y="51"/>
                  </a:lnTo>
                  <a:lnTo>
                    <a:pt x="13" y="61"/>
                  </a:lnTo>
                  <a:lnTo>
                    <a:pt x="6" y="68"/>
                  </a:lnTo>
                  <a:lnTo>
                    <a:pt x="1"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29" name="Freeform 251">
              <a:extLst>
                <a:ext uri="{FF2B5EF4-FFF2-40B4-BE49-F238E27FC236}">
                  <a16:creationId xmlns:a16="http://schemas.microsoft.com/office/drawing/2014/main" xmlns="" id="{831C0C0D-96F8-4101-A172-C6F52B7668EC}"/>
                </a:ext>
              </a:extLst>
            </p:cNvPr>
            <p:cNvSpPr>
              <a:spLocks/>
            </p:cNvSpPr>
            <p:nvPr/>
          </p:nvSpPr>
          <p:spPr bwMode="auto">
            <a:xfrm>
              <a:off x="2161" y="1131"/>
              <a:ext cx="11" cy="26"/>
            </a:xfrm>
            <a:custGeom>
              <a:avLst/>
              <a:gdLst>
                <a:gd name="T0" fmla="*/ 1 w 22"/>
                <a:gd name="T1" fmla="*/ 2 h 52"/>
                <a:gd name="T2" fmla="*/ 0 w 22"/>
                <a:gd name="T3" fmla="*/ 2 h 52"/>
                <a:gd name="T4" fmla="*/ 1 w 22"/>
                <a:gd name="T5" fmla="*/ 1 h 52"/>
                <a:gd name="T6" fmla="*/ 1 w 22"/>
                <a:gd name="T7" fmla="*/ 1 h 52"/>
                <a:gd name="T8" fmla="*/ 1 w 22"/>
                <a:gd name="T9" fmla="*/ 0 h 52"/>
                <a:gd name="T10" fmla="*/ 1 w 22"/>
                <a:gd name="T11" fmla="*/ 1 h 52"/>
                <a:gd name="T12" fmla="*/ 1 w 22"/>
                <a:gd name="T13" fmla="*/ 1 h 52"/>
                <a:gd name="T14" fmla="*/ 1 w 22"/>
                <a:gd name="T15" fmla="*/ 2 h 52"/>
                <a:gd name="T16" fmla="*/ 1 w 22"/>
                <a:gd name="T17" fmla="*/ 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52">
                  <a:moveTo>
                    <a:pt x="2" y="52"/>
                  </a:moveTo>
                  <a:lnTo>
                    <a:pt x="0" y="43"/>
                  </a:lnTo>
                  <a:lnTo>
                    <a:pt x="3" y="26"/>
                  </a:lnTo>
                  <a:lnTo>
                    <a:pt x="10" y="8"/>
                  </a:lnTo>
                  <a:lnTo>
                    <a:pt x="22" y="0"/>
                  </a:lnTo>
                  <a:lnTo>
                    <a:pt x="14" y="14"/>
                  </a:lnTo>
                  <a:lnTo>
                    <a:pt x="11" y="32"/>
                  </a:lnTo>
                  <a:lnTo>
                    <a:pt x="8" y="49"/>
                  </a:lnTo>
                  <a:lnTo>
                    <a:pt x="2"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30" name="Freeform 252">
              <a:extLst>
                <a:ext uri="{FF2B5EF4-FFF2-40B4-BE49-F238E27FC236}">
                  <a16:creationId xmlns:a16="http://schemas.microsoft.com/office/drawing/2014/main" xmlns="" id="{21F2E39A-5F40-4866-B2F3-E7DF3B7AD8E3}"/>
                </a:ext>
              </a:extLst>
            </p:cNvPr>
            <p:cNvSpPr>
              <a:spLocks/>
            </p:cNvSpPr>
            <p:nvPr/>
          </p:nvSpPr>
          <p:spPr bwMode="auto">
            <a:xfrm>
              <a:off x="2011" y="1111"/>
              <a:ext cx="22" cy="20"/>
            </a:xfrm>
            <a:custGeom>
              <a:avLst/>
              <a:gdLst>
                <a:gd name="T0" fmla="*/ 1 w 45"/>
                <a:gd name="T1" fmla="*/ 0 h 40"/>
                <a:gd name="T2" fmla="*/ 1 w 45"/>
                <a:gd name="T3" fmla="*/ 1 h 40"/>
                <a:gd name="T4" fmla="*/ 1 w 45"/>
                <a:gd name="T5" fmla="*/ 1 h 40"/>
                <a:gd name="T6" fmla="*/ 0 w 45"/>
                <a:gd name="T7" fmla="*/ 1 h 40"/>
                <a:gd name="T8" fmla="*/ 0 w 45"/>
                <a:gd name="T9" fmla="*/ 1 h 40"/>
                <a:gd name="T10" fmla="*/ 0 w 45"/>
                <a:gd name="T11" fmla="*/ 1 h 40"/>
                <a:gd name="T12" fmla="*/ 0 w 45"/>
                <a:gd name="T13" fmla="*/ 2 h 40"/>
                <a:gd name="T14" fmla="*/ 0 w 45"/>
                <a:gd name="T15" fmla="*/ 2 h 40"/>
                <a:gd name="T16" fmla="*/ 0 w 45"/>
                <a:gd name="T17" fmla="*/ 2 h 40"/>
                <a:gd name="T18" fmla="*/ 0 w 45"/>
                <a:gd name="T19" fmla="*/ 2 h 40"/>
                <a:gd name="T20" fmla="*/ 0 w 45"/>
                <a:gd name="T21" fmla="*/ 1 h 40"/>
                <a:gd name="T22" fmla="*/ 0 w 45"/>
                <a:gd name="T23" fmla="*/ 1 h 40"/>
                <a:gd name="T24" fmla="*/ 0 w 45"/>
                <a:gd name="T25" fmla="*/ 1 h 40"/>
                <a:gd name="T26" fmla="*/ 0 w 45"/>
                <a:gd name="T27" fmla="*/ 1 h 40"/>
                <a:gd name="T28" fmla="*/ 1 w 45"/>
                <a:gd name="T29" fmla="*/ 1 h 40"/>
                <a:gd name="T30" fmla="*/ 1 w 45"/>
                <a:gd name="T31" fmla="*/ 1 h 40"/>
                <a:gd name="T32" fmla="*/ 1 w 45"/>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40">
                  <a:moveTo>
                    <a:pt x="45" y="0"/>
                  </a:moveTo>
                  <a:lnTo>
                    <a:pt x="42" y="3"/>
                  </a:lnTo>
                  <a:lnTo>
                    <a:pt x="37" y="9"/>
                  </a:lnTo>
                  <a:lnTo>
                    <a:pt x="31" y="17"/>
                  </a:lnTo>
                  <a:lnTo>
                    <a:pt x="26" y="25"/>
                  </a:lnTo>
                  <a:lnTo>
                    <a:pt x="19" y="32"/>
                  </a:lnTo>
                  <a:lnTo>
                    <a:pt x="12" y="38"/>
                  </a:lnTo>
                  <a:lnTo>
                    <a:pt x="6" y="40"/>
                  </a:lnTo>
                  <a:lnTo>
                    <a:pt x="1" y="39"/>
                  </a:lnTo>
                  <a:lnTo>
                    <a:pt x="0" y="34"/>
                  </a:lnTo>
                  <a:lnTo>
                    <a:pt x="3" y="30"/>
                  </a:lnTo>
                  <a:lnTo>
                    <a:pt x="8" y="24"/>
                  </a:lnTo>
                  <a:lnTo>
                    <a:pt x="15" y="18"/>
                  </a:lnTo>
                  <a:lnTo>
                    <a:pt x="24" y="13"/>
                  </a:lnTo>
                  <a:lnTo>
                    <a:pt x="33" y="8"/>
                  </a:lnTo>
                  <a:lnTo>
                    <a:pt x="39" y="3"/>
                  </a:lnTo>
                  <a:lnTo>
                    <a:pt x="4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31" name="Freeform 253">
              <a:extLst>
                <a:ext uri="{FF2B5EF4-FFF2-40B4-BE49-F238E27FC236}">
                  <a16:creationId xmlns:a16="http://schemas.microsoft.com/office/drawing/2014/main" xmlns="" id="{C79959C1-E430-488F-B31D-0F78FE016D27}"/>
                </a:ext>
              </a:extLst>
            </p:cNvPr>
            <p:cNvSpPr>
              <a:spLocks/>
            </p:cNvSpPr>
            <p:nvPr/>
          </p:nvSpPr>
          <p:spPr bwMode="auto">
            <a:xfrm>
              <a:off x="2001" y="1110"/>
              <a:ext cx="28" cy="6"/>
            </a:xfrm>
            <a:custGeom>
              <a:avLst/>
              <a:gdLst>
                <a:gd name="T0" fmla="*/ 2 w 54"/>
                <a:gd name="T1" fmla="*/ 1 h 11"/>
                <a:gd name="T2" fmla="*/ 2 w 54"/>
                <a:gd name="T3" fmla="*/ 1 h 11"/>
                <a:gd name="T4" fmla="*/ 2 w 54"/>
                <a:gd name="T5" fmla="*/ 1 h 11"/>
                <a:gd name="T6" fmla="*/ 2 w 54"/>
                <a:gd name="T7" fmla="*/ 1 h 11"/>
                <a:gd name="T8" fmla="*/ 1 w 54"/>
                <a:gd name="T9" fmla="*/ 1 h 11"/>
                <a:gd name="T10" fmla="*/ 1 w 54"/>
                <a:gd name="T11" fmla="*/ 0 h 11"/>
                <a:gd name="T12" fmla="*/ 1 w 54"/>
                <a:gd name="T13" fmla="*/ 1 h 11"/>
                <a:gd name="T14" fmla="*/ 1 w 54"/>
                <a:gd name="T15" fmla="*/ 1 h 11"/>
                <a:gd name="T16" fmla="*/ 0 w 54"/>
                <a:gd name="T17" fmla="*/ 1 h 11"/>
                <a:gd name="T18" fmla="*/ 1 w 54"/>
                <a:gd name="T19" fmla="*/ 1 h 11"/>
                <a:gd name="T20" fmla="*/ 1 w 54"/>
                <a:gd name="T21" fmla="*/ 1 h 11"/>
                <a:gd name="T22" fmla="*/ 1 w 54"/>
                <a:gd name="T23" fmla="*/ 1 h 11"/>
                <a:gd name="T24" fmla="*/ 1 w 54"/>
                <a:gd name="T25" fmla="*/ 1 h 11"/>
                <a:gd name="T26" fmla="*/ 1 w 54"/>
                <a:gd name="T27" fmla="*/ 1 h 11"/>
                <a:gd name="T28" fmla="*/ 2 w 54"/>
                <a:gd name="T29" fmla="*/ 1 h 11"/>
                <a:gd name="T30" fmla="*/ 2 w 54"/>
                <a:gd name="T31" fmla="*/ 1 h 11"/>
                <a:gd name="T32" fmla="*/ 2 w 54"/>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11">
                  <a:moveTo>
                    <a:pt x="54" y="3"/>
                  </a:moveTo>
                  <a:lnTo>
                    <a:pt x="51" y="3"/>
                  </a:lnTo>
                  <a:lnTo>
                    <a:pt x="44" y="2"/>
                  </a:lnTo>
                  <a:lnTo>
                    <a:pt x="34" y="1"/>
                  </a:lnTo>
                  <a:lnTo>
                    <a:pt x="25" y="1"/>
                  </a:lnTo>
                  <a:lnTo>
                    <a:pt x="16" y="0"/>
                  </a:lnTo>
                  <a:lnTo>
                    <a:pt x="8" y="1"/>
                  </a:lnTo>
                  <a:lnTo>
                    <a:pt x="2" y="3"/>
                  </a:lnTo>
                  <a:lnTo>
                    <a:pt x="0" y="6"/>
                  </a:lnTo>
                  <a:lnTo>
                    <a:pt x="1" y="10"/>
                  </a:lnTo>
                  <a:lnTo>
                    <a:pt x="7" y="11"/>
                  </a:lnTo>
                  <a:lnTo>
                    <a:pt x="14" y="11"/>
                  </a:lnTo>
                  <a:lnTo>
                    <a:pt x="22" y="10"/>
                  </a:lnTo>
                  <a:lnTo>
                    <a:pt x="31" y="9"/>
                  </a:lnTo>
                  <a:lnTo>
                    <a:pt x="40" y="6"/>
                  </a:lnTo>
                  <a:lnTo>
                    <a:pt x="48" y="4"/>
                  </a:lnTo>
                  <a:lnTo>
                    <a:pt x="54"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32" name="Freeform 254">
              <a:extLst>
                <a:ext uri="{FF2B5EF4-FFF2-40B4-BE49-F238E27FC236}">
                  <a16:creationId xmlns:a16="http://schemas.microsoft.com/office/drawing/2014/main" xmlns="" id="{B7E0A39F-5E9C-4229-9F10-AC1F3421F736}"/>
                </a:ext>
              </a:extLst>
            </p:cNvPr>
            <p:cNvSpPr>
              <a:spLocks/>
            </p:cNvSpPr>
            <p:nvPr/>
          </p:nvSpPr>
          <p:spPr bwMode="auto">
            <a:xfrm>
              <a:off x="2008" y="1089"/>
              <a:ext cx="26" cy="23"/>
            </a:xfrm>
            <a:custGeom>
              <a:avLst/>
              <a:gdLst>
                <a:gd name="T0" fmla="*/ 2 w 51"/>
                <a:gd name="T1" fmla="*/ 2 h 45"/>
                <a:gd name="T2" fmla="*/ 2 w 51"/>
                <a:gd name="T3" fmla="*/ 2 h 45"/>
                <a:gd name="T4" fmla="*/ 2 w 51"/>
                <a:gd name="T5" fmla="*/ 2 h 45"/>
                <a:gd name="T6" fmla="*/ 1 w 51"/>
                <a:gd name="T7" fmla="*/ 1 h 45"/>
                <a:gd name="T8" fmla="*/ 1 w 51"/>
                <a:gd name="T9" fmla="*/ 1 h 45"/>
                <a:gd name="T10" fmla="*/ 1 w 51"/>
                <a:gd name="T11" fmla="*/ 1 h 45"/>
                <a:gd name="T12" fmla="*/ 1 w 51"/>
                <a:gd name="T13" fmla="*/ 1 h 45"/>
                <a:gd name="T14" fmla="*/ 0 w 51"/>
                <a:gd name="T15" fmla="*/ 1 h 45"/>
                <a:gd name="T16" fmla="*/ 1 w 51"/>
                <a:gd name="T17" fmla="*/ 0 h 45"/>
                <a:gd name="T18" fmla="*/ 1 w 51"/>
                <a:gd name="T19" fmla="*/ 0 h 45"/>
                <a:gd name="T20" fmla="*/ 1 w 51"/>
                <a:gd name="T21" fmla="*/ 1 h 45"/>
                <a:gd name="T22" fmla="*/ 1 w 51"/>
                <a:gd name="T23" fmla="*/ 1 h 45"/>
                <a:gd name="T24" fmla="*/ 1 w 51"/>
                <a:gd name="T25" fmla="*/ 1 h 45"/>
                <a:gd name="T26" fmla="*/ 2 w 51"/>
                <a:gd name="T27" fmla="*/ 1 h 45"/>
                <a:gd name="T28" fmla="*/ 2 w 51"/>
                <a:gd name="T29" fmla="*/ 2 h 45"/>
                <a:gd name="T30" fmla="*/ 2 w 51"/>
                <a:gd name="T31" fmla="*/ 2 h 45"/>
                <a:gd name="T32" fmla="*/ 2 w 51"/>
                <a:gd name="T33" fmla="*/ 2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5">
                  <a:moveTo>
                    <a:pt x="51" y="45"/>
                  </a:moveTo>
                  <a:lnTo>
                    <a:pt x="44" y="40"/>
                  </a:lnTo>
                  <a:lnTo>
                    <a:pt x="35" y="35"/>
                  </a:lnTo>
                  <a:lnTo>
                    <a:pt x="26" y="28"/>
                  </a:lnTo>
                  <a:lnTo>
                    <a:pt x="17" y="21"/>
                  </a:lnTo>
                  <a:lnTo>
                    <a:pt x="9" y="14"/>
                  </a:lnTo>
                  <a:lnTo>
                    <a:pt x="3" y="8"/>
                  </a:lnTo>
                  <a:lnTo>
                    <a:pt x="0" y="4"/>
                  </a:lnTo>
                  <a:lnTo>
                    <a:pt x="1" y="0"/>
                  </a:lnTo>
                  <a:lnTo>
                    <a:pt x="5" y="0"/>
                  </a:lnTo>
                  <a:lnTo>
                    <a:pt x="11" y="4"/>
                  </a:lnTo>
                  <a:lnTo>
                    <a:pt x="18" y="9"/>
                  </a:lnTo>
                  <a:lnTo>
                    <a:pt x="26" y="17"/>
                  </a:lnTo>
                  <a:lnTo>
                    <a:pt x="34" y="25"/>
                  </a:lnTo>
                  <a:lnTo>
                    <a:pt x="41" y="34"/>
                  </a:lnTo>
                  <a:lnTo>
                    <a:pt x="47" y="40"/>
                  </a:lnTo>
                  <a:lnTo>
                    <a:pt x="51" y="4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33" name="Freeform 255">
              <a:extLst>
                <a:ext uri="{FF2B5EF4-FFF2-40B4-BE49-F238E27FC236}">
                  <a16:creationId xmlns:a16="http://schemas.microsoft.com/office/drawing/2014/main" xmlns="" id="{4F066F69-10D8-4C75-A3DB-17A1F3189AD3}"/>
                </a:ext>
              </a:extLst>
            </p:cNvPr>
            <p:cNvSpPr>
              <a:spLocks/>
            </p:cNvSpPr>
            <p:nvPr/>
          </p:nvSpPr>
          <p:spPr bwMode="auto">
            <a:xfrm>
              <a:off x="2165" y="1094"/>
              <a:ext cx="7" cy="34"/>
            </a:xfrm>
            <a:custGeom>
              <a:avLst/>
              <a:gdLst>
                <a:gd name="T0" fmla="*/ 0 w 15"/>
                <a:gd name="T1" fmla="*/ 3 h 68"/>
                <a:gd name="T2" fmla="*/ 0 w 15"/>
                <a:gd name="T3" fmla="*/ 2 h 68"/>
                <a:gd name="T4" fmla="*/ 0 w 15"/>
                <a:gd name="T5" fmla="*/ 1 h 68"/>
                <a:gd name="T6" fmla="*/ 0 w 15"/>
                <a:gd name="T7" fmla="*/ 1 h 68"/>
                <a:gd name="T8" fmla="*/ 0 w 15"/>
                <a:gd name="T9" fmla="*/ 0 h 68"/>
                <a:gd name="T10" fmla="*/ 0 w 15"/>
                <a:gd name="T11" fmla="*/ 1 h 68"/>
                <a:gd name="T12" fmla="*/ 0 w 15"/>
                <a:gd name="T13" fmla="*/ 1 h 68"/>
                <a:gd name="T14" fmla="*/ 0 w 15"/>
                <a:gd name="T15" fmla="*/ 2 h 68"/>
                <a:gd name="T16" fmla="*/ 0 w 15"/>
                <a:gd name="T17" fmla="*/ 3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68">
                  <a:moveTo>
                    <a:pt x="3" y="68"/>
                  </a:moveTo>
                  <a:lnTo>
                    <a:pt x="1" y="51"/>
                  </a:lnTo>
                  <a:lnTo>
                    <a:pt x="0" y="28"/>
                  </a:lnTo>
                  <a:lnTo>
                    <a:pt x="1" y="10"/>
                  </a:lnTo>
                  <a:lnTo>
                    <a:pt x="9" y="0"/>
                  </a:lnTo>
                  <a:lnTo>
                    <a:pt x="15" y="8"/>
                  </a:lnTo>
                  <a:lnTo>
                    <a:pt x="13" y="27"/>
                  </a:lnTo>
                  <a:lnTo>
                    <a:pt x="7" y="50"/>
                  </a:lnTo>
                  <a:lnTo>
                    <a:pt x="3"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34" name="Freeform 256">
              <a:extLst>
                <a:ext uri="{FF2B5EF4-FFF2-40B4-BE49-F238E27FC236}">
                  <a16:creationId xmlns:a16="http://schemas.microsoft.com/office/drawing/2014/main" xmlns="" id="{8ED207FE-BB7E-4B51-8B37-CFB9307E4296}"/>
                </a:ext>
              </a:extLst>
            </p:cNvPr>
            <p:cNvSpPr>
              <a:spLocks/>
            </p:cNvSpPr>
            <p:nvPr/>
          </p:nvSpPr>
          <p:spPr bwMode="auto">
            <a:xfrm>
              <a:off x="2172" y="1101"/>
              <a:ext cx="15" cy="32"/>
            </a:xfrm>
            <a:custGeom>
              <a:avLst/>
              <a:gdLst>
                <a:gd name="T0" fmla="*/ 0 w 30"/>
                <a:gd name="T1" fmla="*/ 2 h 65"/>
                <a:gd name="T2" fmla="*/ 1 w 30"/>
                <a:gd name="T3" fmla="*/ 1 h 65"/>
                <a:gd name="T4" fmla="*/ 1 w 30"/>
                <a:gd name="T5" fmla="*/ 0 h 65"/>
                <a:gd name="T6" fmla="*/ 1 w 30"/>
                <a:gd name="T7" fmla="*/ 0 h 65"/>
                <a:gd name="T8" fmla="*/ 1 w 30"/>
                <a:gd name="T9" fmla="*/ 0 h 65"/>
                <a:gd name="T10" fmla="*/ 1 w 30"/>
                <a:gd name="T11" fmla="*/ 0 h 65"/>
                <a:gd name="T12" fmla="*/ 1 w 30"/>
                <a:gd name="T13" fmla="*/ 0 h 65"/>
                <a:gd name="T14" fmla="*/ 1 w 30"/>
                <a:gd name="T15" fmla="*/ 0 h 65"/>
                <a:gd name="T16" fmla="*/ 1 w 30"/>
                <a:gd name="T17" fmla="*/ 0 h 65"/>
                <a:gd name="T18" fmla="*/ 1 w 30"/>
                <a:gd name="T19" fmla="*/ 1 h 65"/>
                <a:gd name="T20" fmla="*/ 1 w 30"/>
                <a:gd name="T21" fmla="*/ 1 h 65"/>
                <a:gd name="T22" fmla="*/ 1 w 30"/>
                <a:gd name="T23" fmla="*/ 1 h 65"/>
                <a:gd name="T24" fmla="*/ 0 w 30"/>
                <a:gd name="T25" fmla="*/ 2 h 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65">
                  <a:moveTo>
                    <a:pt x="0" y="65"/>
                  </a:moveTo>
                  <a:lnTo>
                    <a:pt x="2" y="49"/>
                  </a:lnTo>
                  <a:lnTo>
                    <a:pt x="8" y="28"/>
                  </a:lnTo>
                  <a:lnTo>
                    <a:pt x="16" y="8"/>
                  </a:lnTo>
                  <a:lnTo>
                    <a:pt x="26" y="0"/>
                  </a:lnTo>
                  <a:lnTo>
                    <a:pt x="30" y="3"/>
                  </a:lnTo>
                  <a:lnTo>
                    <a:pt x="29" y="8"/>
                  </a:lnTo>
                  <a:lnTo>
                    <a:pt x="25" y="18"/>
                  </a:lnTo>
                  <a:lnTo>
                    <a:pt x="21" y="29"/>
                  </a:lnTo>
                  <a:lnTo>
                    <a:pt x="14" y="41"/>
                  </a:lnTo>
                  <a:lnTo>
                    <a:pt x="8" y="51"/>
                  </a:lnTo>
                  <a:lnTo>
                    <a:pt x="3" y="60"/>
                  </a:lnTo>
                  <a:lnTo>
                    <a:pt x="0" y="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35" name="Freeform 257">
              <a:extLst>
                <a:ext uri="{FF2B5EF4-FFF2-40B4-BE49-F238E27FC236}">
                  <a16:creationId xmlns:a16="http://schemas.microsoft.com/office/drawing/2014/main" xmlns="" id="{3A202DEB-4609-493F-B582-67452A26CD9C}"/>
                </a:ext>
              </a:extLst>
            </p:cNvPr>
            <p:cNvSpPr>
              <a:spLocks/>
            </p:cNvSpPr>
            <p:nvPr/>
          </p:nvSpPr>
          <p:spPr bwMode="auto">
            <a:xfrm>
              <a:off x="2151" y="1094"/>
              <a:ext cx="8" cy="32"/>
            </a:xfrm>
            <a:custGeom>
              <a:avLst/>
              <a:gdLst>
                <a:gd name="T0" fmla="*/ 1 w 15"/>
                <a:gd name="T1" fmla="*/ 2 h 65"/>
                <a:gd name="T2" fmla="*/ 1 w 15"/>
                <a:gd name="T3" fmla="*/ 1 h 65"/>
                <a:gd name="T4" fmla="*/ 0 w 15"/>
                <a:gd name="T5" fmla="*/ 1 h 65"/>
                <a:gd name="T6" fmla="*/ 1 w 15"/>
                <a:gd name="T7" fmla="*/ 0 h 65"/>
                <a:gd name="T8" fmla="*/ 1 w 15"/>
                <a:gd name="T9" fmla="*/ 0 h 65"/>
                <a:gd name="T10" fmla="*/ 1 w 15"/>
                <a:gd name="T11" fmla="*/ 0 h 65"/>
                <a:gd name="T12" fmla="*/ 1 w 15"/>
                <a:gd name="T13" fmla="*/ 0 h 65"/>
                <a:gd name="T14" fmla="*/ 1 w 15"/>
                <a:gd name="T15" fmla="*/ 1 h 65"/>
                <a:gd name="T16" fmla="*/ 1 w 15"/>
                <a:gd name="T17" fmla="*/ 2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65">
                  <a:moveTo>
                    <a:pt x="8" y="65"/>
                  </a:moveTo>
                  <a:lnTo>
                    <a:pt x="3" y="54"/>
                  </a:lnTo>
                  <a:lnTo>
                    <a:pt x="0" y="34"/>
                  </a:lnTo>
                  <a:lnTo>
                    <a:pt x="1" y="13"/>
                  </a:lnTo>
                  <a:lnTo>
                    <a:pt x="9" y="0"/>
                  </a:lnTo>
                  <a:lnTo>
                    <a:pt x="15" y="5"/>
                  </a:lnTo>
                  <a:lnTo>
                    <a:pt x="14" y="23"/>
                  </a:lnTo>
                  <a:lnTo>
                    <a:pt x="11" y="46"/>
                  </a:lnTo>
                  <a:lnTo>
                    <a:pt x="8" y="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36" name="Freeform 258">
              <a:extLst>
                <a:ext uri="{FF2B5EF4-FFF2-40B4-BE49-F238E27FC236}">
                  <a16:creationId xmlns:a16="http://schemas.microsoft.com/office/drawing/2014/main" xmlns="" id="{8466CC46-6AB1-4CA8-942C-DC05BC5200B1}"/>
                </a:ext>
              </a:extLst>
            </p:cNvPr>
            <p:cNvSpPr>
              <a:spLocks/>
            </p:cNvSpPr>
            <p:nvPr/>
          </p:nvSpPr>
          <p:spPr bwMode="auto">
            <a:xfrm>
              <a:off x="2139" y="1085"/>
              <a:ext cx="6" cy="35"/>
            </a:xfrm>
            <a:custGeom>
              <a:avLst/>
              <a:gdLst>
                <a:gd name="T0" fmla="*/ 1 w 12"/>
                <a:gd name="T1" fmla="*/ 3 h 69"/>
                <a:gd name="T2" fmla="*/ 1 w 12"/>
                <a:gd name="T3" fmla="*/ 2 h 69"/>
                <a:gd name="T4" fmla="*/ 1 w 12"/>
                <a:gd name="T5" fmla="*/ 2 h 69"/>
                <a:gd name="T6" fmla="*/ 0 w 12"/>
                <a:gd name="T7" fmla="*/ 1 h 69"/>
                <a:gd name="T8" fmla="*/ 1 w 12"/>
                <a:gd name="T9" fmla="*/ 0 h 69"/>
                <a:gd name="T10" fmla="*/ 1 w 12"/>
                <a:gd name="T11" fmla="*/ 1 h 69"/>
                <a:gd name="T12" fmla="*/ 1 w 12"/>
                <a:gd name="T13" fmla="*/ 1 h 69"/>
                <a:gd name="T14" fmla="*/ 1 w 12"/>
                <a:gd name="T15" fmla="*/ 2 h 69"/>
                <a:gd name="T16" fmla="*/ 1 w 12"/>
                <a:gd name="T17" fmla="*/ 3 h 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69">
                  <a:moveTo>
                    <a:pt x="12" y="69"/>
                  </a:moveTo>
                  <a:lnTo>
                    <a:pt x="6" y="55"/>
                  </a:lnTo>
                  <a:lnTo>
                    <a:pt x="1" y="33"/>
                  </a:lnTo>
                  <a:lnTo>
                    <a:pt x="0" y="12"/>
                  </a:lnTo>
                  <a:lnTo>
                    <a:pt x="6" y="0"/>
                  </a:lnTo>
                  <a:lnTo>
                    <a:pt x="10" y="5"/>
                  </a:lnTo>
                  <a:lnTo>
                    <a:pt x="12" y="23"/>
                  </a:lnTo>
                  <a:lnTo>
                    <a:pt x="10" y="47"/>
                  </a:lnTo>
                  <a:lnTo>
                    <a:pt x="12" y="6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37" name="Freeform 259">
              <a:extLst>
                <a:ext uri="{FF2B5EF4-FFF2-40B4-BE49-F238E27FC236}">
                  <a16:creationId xmlns:a16="http://schemas.microsoft.com/office/drawing/2014/main" xmlns="" id="{A8C2774B-2134-4152-B95A-8600B4E431BF}"/>
                </a:ext>
              </a:extLst>
            </p:cNvPr>
            <p:cNvSpPr>
              <a:spLocks/>
            </p:cNvSpPr>
            <p:nvPr/>
          </p:nvSpPr>
          <p:spPr bwMode="auto">
            <a:xfrm>
              <a:off x="2126" y="1079"/>
              <a:ext cx="7" cy="34"/>
            </a:xfrm>
            <a:custGeom>
              <a:avLst/>
              <a:gdLst>
                <a:gd name="T0" fmla="*/ 0 w 15"/>
                <a:gd name="T1" fmla="*/ 3 h 68"/>
                <a:gd name="T2" fmla="*/ 0 w 15"/>
                <a:gd name="T3" fmla="*/ 2 h 68"/>
                <a:gd name="T4" fmla="*/ 0 w 15"/>
                <a:gd name="T5" fmla="*/ 1 h 68"/>
                <a:gd name="T6" fmla="*/ 0 w 15"/>
                <a:gd name="T7" fmla="*/ 1 h 68"/>
                <a:gd name="T8" fmla="*/ 0 w 15"/>
                <a:gd name="T9" fmla="*/ 0 h 68"/>
                <a:gd name="T10" fmla="*/ 0 w 15"/>
                <a:gd name="T11" fmla="*/ 1 h 68"/>
                <a:gd name="T12" fmla="*/ 0 w 15"/>
                <a:gd name="T13" fmla="*/ 1 h 68"/>
                <a:gd name="T14" fmla="*/ 0 w 15"/>
                <a:gd name="T15" fmla="*/ 2 h 68"/>
                <a:gd name="T16" fmla="*/ 0 w 15"/>
                <a:gd name="T17" fmla="*/ 3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68">
                  <a:moveTo>
                    <a:pt x="15" y="68"/>
                  </a:moveTo>
                  <a:lnTo>
                    <a:pt x="9" y="52"/>
                  </a:lnTo>
                  <a:lnTo>
                    <a:pt x="3" y="29"/>
                  </a:lnTo>
                  <a:lnTo>
                    <a:pt x="0" y="10"/>
                  </a:lnTo>
                  <a:lnTo>
                    <a:pt x="4" y="0"/>
                  </a:lnTo>
                  <a:lnTo>
                    <a:pt x="10" y="9"/>
                  </a:lnTo>
                  <a:lnTo>
                    <a:pt x="12" y="27"/>
                  </a:lnTo>
                  <a:lnTo>
                    <a:pt x="12" y="50"/>
                  </a:lnTo>
                  <a:lnTo>
                    <a:pt x="15"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38" name="Freeform 260">
              <a:extLst>
                <a:ext uri="{FF2B5EF4-FFF2-40B4-BE49-F238E27FC236}">
                  <a16:creationId xmlns:a16="http://schemas.microsoft.com/office/drawing/2014/main" xmlns="" id="{98F38177-D97D-4063-8BFC-57249CCDA40B}"/>
                </a:ext>
              </a:extLst>
            </p:cNvPr>
            <p:cNvSpPr>
              <a:spLocks/>
            </p:cNvSpPr>
            <p:nvPr/>
          </p:nvSpPr>
          <p:spPr bwMode="auto">
            <a:xfrm>
              <a:off x="2112" y="1072"/>
              <a:ext cx="9" cy="38"/>
            </a:xfrm>
            <a:custGeom>
              <a:avLst/>
              <a:gdLst>
                <a:gd name="T0" fmla="*/ 1 w 18"/>
                <a:gd name="T1" fmla="*/ 3 h 76"/>
                <a:gd name="T2" fmla="*/ 1 w 18"/>
                <a:gd name="T3" fmla="*/ 2 h 76"/>
                <a:gd name="T4" fmla="*/ 1 w 18"/>
                <a:gd name="T5" fmla="*/ 1 h 76"/>
                <a:gd name="T6" fmla="*/ 0 w 18"/>
                <a:gd name="T7" fmla="*/ 1 h 76"/>
                <a:gd name="T8" fmla="*/ 1 w 18"/>
                <a:gd name="T9" fmla="*/ 0 h 76"/>
                <a:gd name="T10" fmla="*/ 1 w 18"/>
                <a:gd name="T11" fmla="*/ 1 h 76"/>
                <a:gd name="T12" fmla="*/ 1 w 18"/>
                <a:gd name="T13" fmla="*/ 1 h 76"/>
                <a:gd name="T14" fmla="*/ 1 w 18"/>
                <a:gd name="T15" fmla="*/ 2 h 76"/>
                <a:gd name="T16" fmla="*/ 1 w 18"/>
                <a:gd name="T17" fmla="*/ 3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76">
                  <a:moveTo>
                    <a:pt x="18" y="76"/>
                  </a:moveTo>
                  <a:lnTo>
                    <a:pt x="10" y="56"/>
                  </a:lnTo>
                  <a:lnTo>
                    <a:pt x="2" y="31"/>
                  </a:lnTo>
                  <a:lnTo>
                    <a:pt x="0" y="9"/>
                  </a:lnTo>
                  <a:lnTo>
                    <a:pt x="7" y="0"/>
                  </a:lnTo>
                  <a:lnTo>
                    <a:pt x="15" y="9"/>
                  </a:lnTo>
                  <a:lnTo>
                    <a:pt x="17" y="31"/>
                  </a:lnTo>
                  <a:lnTo>
                    <a:pt x="16" y="57"/>
                  </a:lnTo>
                  <a:lnTo>
                    <a:pt x="18" y="7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39" name="Freeform 261">
              <a:extLst>
                <a:ext uri="{FF2B5EF4-FFF2-40B4-BE49-F238E27FC236}">
                  <a16:creationId xmlns:a16="http://schemas.microsoft.com/office/drawing/2014/main" xmlns="" id="{13D3AA1B-6C8D-46FC-A787-EB2F27A12E3A}"/>
                </a:ext>
              </a:extLst>
            </p:cNvPr>
            <p:cNvSpPr>
              <a:spLocks/>
            </p:cNvSpPr>
            <p:nvPr/>
          </p:nvSpPr>
          <p:spPr bwMode="auto">
            <a:xfrm>
              <a:off x="2094" y="1066"/>
              <a:ext cx="13" cy="42"/>
            </a:xfrm>
            <a:custGeom>
              <a:avLst/>
              <a:gdLst>
                <a:gd name="T0" fmla="*/ 0 w 27"/>
                <a:gd name="T1" fmla="*/ 3 h 84"/>
                <a:gd name="T2" fmla="*/ 0 w 27"/>
                <a:gd name="T3" fmla="*/ 3 h 84"/>
                <a:gd name="T4" fmla="*/ 0 w 27"/>
                <a:gd name="T5" fmla="*/ 2 h 84"/>
                <a:gd name="T6" fmla="*/ 0 w 27"/>
                <a:gd name="T7" fmla="*/ 2 h 84"/>
                <a:gd name="T8" fmla="*/ 0 w 27"/>
                <a:gd name="T9" fmla="*/ 2 h 84"/>
                <a:gd name="T10" fmla="*/ 0 w 27"/>
                <a:gd name="T11" fmla="*/ 1 h 84"/>
                <a:gd name="T12" fmla="*/ 0 w 27"/>
                <a:gd name="T13" fmla="*/ 1 h 84"/>
                <a:gd name="T14" fmla="*/ 0 w 27"/>
                <a:gd name="T15" fmla="*/ 1 h 84"/>
                <a:gd name="T16" fmla="*/ 0 w 27"/>
                <a:gd name="T17" fmla="*/ 0 h 84"/>
                <a:gd name="T18" fmla="*/ 0 w 27"/>
                <a:gd name="T19" fmla="*/ 1 h 84"/>
                <a:gd name="T20" fmla="*/ 0 w 27"/>
                <a:gd name="T21" fmla="*/ 2 h 84"/>
                <a:gd name="T22" fmla="*/ 0 w 27"/>
                <a:gd name="T23" fmla="*/ 3 h 84"/>
                <a:gd name="T24" fmla="*/ 0 w 27"/>
                <a:gd name="T25" fmla="*/ 3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84">
                  <a:moveTo>
                    <a:pt x="27" y="84"/>
                  </a:moveTo>
                  <a:lnTo>
                    <a:pt x="23" y="76"/>
                  </a:lnTo>
                  <a:lnTo>
                    <a:pt x="18" y="63"/>
                  </a:lnTo>
                  <a:lnTo>
                    <a:pt x="12" y="50"/>
                  </a:lnTo>
                  <a:lnTo>
                    <a:pt x="7" y="35"/>
                  </a:lnTo>
                  <a:lnTo>
                    <a:pt x="3" y="21"/>
                  </a:lnTo>
                  <a:lnTo>
                    <a:pt x="0" y="9"/>
                  </a:lnTo>
                  <a:lnTo>
                    <a:pt x="1" y="2"/>
                  </a:lnTo>
                  <a:lnTo>
                    <a:pt x="5" y="0"/>
                  </a:lnTo>
                  <a:lnTo>
                    <a:pt x="15" y="13"/>
                  </a:lnTo>
                  <a:lnTo>
                    <a:pt x="21" y="39"/>
                  </a:lnTo>
                  <a:lnTo>
                    <a:pt x="23" y="67"/>
                  </a:lnTo>
                  <a:lnTo>
                    <a:pt x="27" y="8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40" name="Freeform 262">
              <a:extLst>
                <a:ext uri="{FF2B5EF4-FFF2-40B4-BE49-F238E27FC236}">
                  <a16:creationId xmlns:a16="http://schemas.microsoft.com/office/drawing/2014/main" xmlns="" id="{8C20375F-842E-47A7-AD5A-F538C2BDD1CD}"/>
                </a:ext>
              </a:extLst>
            </p:cNvPr>
            <p:cNvSpPr>
              <a:spLocks/>
            </p:cNvSpPr>
            <p:nvPr/>
          </p:nvSpPr>
          <p:spPr bwMode="auto">
            <a:xfrm>
              <a:off x="2079" y="1062"/>
              <a:ext cx="17" cy="45"/>
            </a:xfrm>
            <a:custGeom>
              <a:avLst/>
              <a:gdLst>
                <a:gd name="T0" fmla="*/ 1 w 35"/>
                <a:gd name="T1" fmla="*/ 2 h 91"/>
                <a:gd name="T2" fmla="*/ 0 w 35"/>
                <a:gd name="T3" fmla="*/ 2 h 91"/>
                <a:gd name="T4" fmla="*/ 0 w 35"/>
                <a:gd name="T5" fmla="*/ 2 h 91"/>
                <a:gd name="T6" fmla="*/ 0 w 35"/>
                <a:gd name="T7" fmla="*/ 1 h 91"/>
                <a:gd name="T8" fmla="*/ 0 w 35"/>
                <a:gd name="T9" fmla="*/ 1 h 91"/>
                <a:gd name="T10" fmla="*/ 0 w 35"/>
                <a:gd name="T11" fmla="*/ 0 h 91"/>
                <a:gd name="T12" fmla="*/ 0 w 35"/>
                <a:gd name="T13" fmla="*/ 0 h 91"/>
                <a:gd name="T14" fmla="*/ 0 w 35"/>
                <a:gd name="T15" fmla="*/ 0 h 91"/>
                <a:gd name="T16" fmla="*/ 0 w 35"/>
                <a:gd name="T17" fmla="*/ 0 h 91"/>
                <a:gd name="T18" fmla="*/ 0 w 35"/>
                <a:gd name="T19" fmla="*/ 0 h 91"/>
                <a:gd name="T20" fmla="*/ 0 w 35"/>
                <a:gd name="T21" fmla="*/ 1 h 91"/>
                <a:gd name="T22" fmla="*/ 1 w 35"/>
                <a:gd name="T23" fmla="*/ 2 h 91"/>
                <a:gd name="T24" fmla="*/ 1 w 35"/>
                <a:gd name="T25" fmla="*/ 2 h 9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5" h="91">
                  <a:moveTo>
                    <a:pt x="35" y="91"/>
                  </a:moveTo>
                  <a:lnTo>
                    <a:pt x="27" y="83"/>
                  </a:lnTo>
                  <a:lnTo>
                    <a:pt x="19" y="70"/>
                  </a:lnTo>
                  <a:lnTo>
                    <a:pt x="12" y="56"/>
                  </a:lnTo>
                  <a:lnTo>
                    <a:pt x="6" y="40"/>
                  </a:lnTo>
                  <a:lnTo>
                    <a:pt x="1" y="25"/>
                  </a:lnTo>
                  <a:lnTo>
                    <a:pt x="0" y="13"/>
                  </a:lnTo>
                  <a:lnTo>
                    <a:pt x="1" y="3"/>
                  </a:lnTo>
                  <a:lnTo>
                    <a:pt x="6" y="0"/>
                  </a:lnTo>
                  <a:lnTo>
                    <a:pt x="18" y="10"/>
                  </a:lnTo>
                  <a:lnTo>
                    <a:pt x="27" y="37"/>
                  </a:lnTo>
                  <a:lnTo>
                    <a:pt x="33" y="68"/>
                  </a:lnTo>
                  <a:lnTo>
                    <a:pt x="35" y="9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41" name="Freeform 263">
              <a:extLst>
                <a:ext uri="{FF2B5EF4-FFF2-40B4-BE49-F238E27FC236}">
                  <a16:creationId xmlns:a16="http://schemas.microsoft.com/office/drawing/2014/main" xmlns="" id="{F947C079-F193-456D-B8FD-071112FAA99F}"/>
                </a:ext>
              </a:extLst>
            </p:cNvPr>
            <p:cNvSpPr>
              <a:spLocks/>
            </p:cNvSpPr>
            <p:nvPr/>
          </p:nvSpPr>
          <p:spPr bwMode="auto">
            <a:xfrm>
              <a:off x="2052" y="1066"/>
              <a:ext cx="28" cy="43"/>
            </a:xfrm>
            <a:custGeom>
              <a:avLst/>
              <a:gdLst>
                <a:gd name="T0" fmla="*/ 2 w 56"/>
                <a:gd name="T1" fmla="*/ 3 h 85"/>
                <a:gd name="T2" fmla="*/ 2 w 56"/>
                <a:gd name="T3" fmla="*/ 3 h 85"/>
                <a:gd name="T4" fmla="*/ 2 w 56"/>
                <a:gd name="T5" fmla="*/ 3 h 85"/>
                <a:gd name="T6" fmla="*/ 1 w 56"/>
                <a:gd name="T7" fmla="*/ 2 h 85"/>
                <a:gd name="T8" fmla="*/ 1 w 56"/>
                <a:gd name="T9" fmla="*/ 2 h 85"/>
                <a:gd name="T10" fmla="*/ 1 w 56"/>
                <a:gd name="T11" fmla="*/ 1 h 85"/>
                <a:gd name="T12" fmla="*/ 1 w 56"/>
                <a:gd name="T13" fmla="*/ 1 h 85"/>
                <a:gd name="T14" fmla="*/ 0 w 56"/>
                <a:gd name="T15" fmla="*/ 1 h 85"/>
                <a:gd name="T16" fmla="*/ 1 w 56"/>
                <a:gd name="T17" fmla="*/ 0 h 85"/>
                <a:gd name="T18" fmla="*/ 1 w 56"/>
                <a:gd name="T19" fmla="*/ 0 h 85"/>
                <a:gd name="T20" fmla="*/ 1 w 56"/>
                <a:gd name="T21" fmla="*/ 1 h 85"/>
                <a:gd name="T22" fmla="*/ 1 w 56"/>
                <a:gd name="T23" fmla="*/ 1 h 85"/>
                <a:gd name="T24" fmla="*/ 1 w 56"/>
                <a:gd name="T25" fmla="*/ 1 h 85"/>
                <a:gd name="T26" fmla="*/ 2 w 56"/>
                <a:gd name="T27" fmla="*/ 2 h 85"/>
                <a:gd name="T28" fmla="*/ 2 w 56"/>
                <a:gd name="T29" fmla="*/ 2 h 85"/>
                <a:gd name="T30" fmla="*/ 2 w 56"/>
                <a:gd name="T31" fmla="*/ 3 h 85"/>
                <a:gd name="T32" fmla="*/ 2 w 56"/>
                <a:gd name="T33" fmla="*/ 3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85">
                  <a:moveTo>
                    <a:pt x="56" y="85"/>
                  </a:moveTo>
                  <a:lnTo>
                    <a:pt x="47" y="77"/>
                  </a:lnTo>
                  <a:lnTo>
                    <a:pt x="38" y="67"/>
                  </a:lnTo>
                  <a:lnTo>
                    <a:pt x="27" y="53"/>
                  </a:lnTo>
                  <a:lnTo>
                    <a:pt x="17" y="39"/>
                  </a:lnTo>
                  <a:lnTo>
                    <a:pt x="8" y="25"/>
                  </a:lnTo>
                  <a:lnTo>
                    <a:pt x="2" y="14"/>
                  </a:lnTo>
                  <a:lnTo>
                    <a:pt x="0" y="5"/>
                  </a:lnTo>
                  <a:lnTo>
                    <a:pt x="2" y="0"/>
                  </a:lnTo>
                  <a:lnTo>
                    <a:pt x="8" y="0"/>
                  </a:lnTo>
                  <a:lnTo>
                    <a:pt x="15" y="7"/>
                  </a:lnTo>
                  <a:lnTo>
                    <a:pt x="23" y="16"/>
                  </a:lnTo>
                  <a:lnTo>
                    <a:pt x="32" y="29"/>
                  </a:lnTo>
                  <a:lnTo>
                    <a:pt x="40" y="44"/>
                  </a:lnTo>
                  <a:lnTo>
                    <a:pt x="47" y="59"/>
                  </a:lnTo>
                  <a:lnTo>
                    <a:pt x="53" y="73"/>
                  </a:lnTo>
                  <a:lnTo>
                    <a:pt x="56" y="8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42" name="Freeform 264">
              <a:extLst>
                <a:ext uri="{FF2B5EF4-FFF2-40B4-BE49-F238E27FC236}">
                  <a16:creationId xmlns:a16="http://schemas.microsoft.com/office/drawing/2014/main" xmlns="" id="{9A1789B3-57C1-4C4C-AE92-FC51365B0E6E}"/>
                </a:ext>
              </a:extLst>
            </p:cNvPr>
            <p:cNvSpPr>
              <a:spLocks/>
            </p:cNvSpPr>
            <p:nvPr/>
          </p:nvSpPr>
          <p:spPr bwMode="auto">
            <a:xfrm>
              <a:off x="2028" y="1073"/>
              <a:ext cx="36" cy="35"/>
            </a:xfrm>
            <a:custGeom>
              <a:avLst/>
              <a:gdLst>
                <a:gd name="T0" fmla="*/ 3 w 71"/>
                <a:gd name="T1" fmla="*/ 3 h 70"/>
                <a:gd name="T2" fmla="*/ 2 w 71"/>
                <a:gd name="T3" fmla="*/ 2 h 70"/>
                <a:gd name="T4" fmla="*/ 2 w 71"/>
                <a:gd name="T5" fmla="*/ 2 h 70"/>
                <a:gd name="T6" fmla="*/ 2 w 71"/>
                <a:gd name="T7" fmla="*/ 2 h 70"/>
                <a:gd name="T8" fmla="*/ 1 w 71"/>
                <a:gd name="T9" fmla="*/ 2 h 70"/>
                <a:gd name="T10" fmla="*/ 1 w 71"/>
                <a:gd name="T11" fmla="*/ 1 h 70"/>
                <a:gd name="T12" fmla="*/ 1 w 71"/>
                <a:gd name="T13" fmla="*/ 1 h 70"/>
                <a:gd name="T14" fmla="*/ 0 w 71"/>
                <a:gd name="T15" fmla="*/ 1 h 70"/>
                <a:gd name="T16" fmla="*/ 1 w 71"/>
                <a:gd name="T17" fmla="*/ 0 h 70"/>
                <a:gd name="T18" fmla="*/ 1 w 71"/>
                <a:gd name="T19" fmla="*/ 0 h 70"/>
                <a:gd name="T20" fmla="*/ 1 w 71"/>
                <a:gd name="T21" fmla="*/ 1 h 70"/>
                <a:gd name="T22" fmla="*/ 1 w 71"/>
                <a:gd name="T23" fmla="*/ 1 h 70"/>
                <a:gd name="T24" fmla="*/ 2 w 71"/>
                <a:gd name="T25" fmla="*/ 1 h 70"/>
                <a:gd name="T26" fmla="*/ 2 w 71"/>
                <a:gd name="T27" fmla="*/ 2 h 70"/>
                <a:gd name="T28" fmla="*/ 2 w 71"/>
                <a:gd name="T29" fmla="*/ 2 h 70"/>
                <a:gd name="T30" fmla="*/ 3 w 71"/>
                <a:gd name="T31" fmla="*/ 2 h 70"/>
                <a:gd name="T32" fmla="*/ 3 w 71"/>
                <a:gd name="T33" fmla="*/ 3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70">
                  <a:moveTo>
                    <a:pt x="71" y="70"/>
                  </a:moveTo>
                  <a:lnTo>
                    <a:pt x="63" y="64"/>
                  </a:lnTo>
                  <a:lnTo>
                    <a:pt x="51" y="56"/>
                  </a:lnTo>
                  <a:lnTo>
                    <a:pt x="38" y="46"/>
                  </a:lnTo>
                  <a:lnTo>
                    <a:pt x="24" y="34"/>
                  </a:lnTo>
                  <a:lnTo>
                    <a:pt x="13" y="23"/>
                  </a:lnTo>
                  <a:lnTo>
                    <a:pt x="3" y="12"/>
                  </a:lnTo>
                  <a:lnTo>
                    <a:pt x="0" y="4"/>
                  </a:lnTo>
                  <a:lnTo>
                    <a:pt x="1" y="0"/>
                  </a:lnTo>
                  <a:lnTo>
                    <a:pt x="8" y="0"/>
                  </a:lnTo>
                  <a:lnTo>
                    <a:pt x="18" y="6"/>
                  </a:lnTo>
                  <a:lnTo>
                    <a:pt x="30" y="15"/>
                  </a:lnTo>
                  <a:lnTo>
                    <a:pt x="41" y="26"/>
                  </a:lnTo>
                  <a:lnTo>
                    <a:pt x="53" y="40"/>
                  </a:lnTo>
                  <a:lnTo>
                    <a:pt x="62" y="52"/>
                  </a:lnTo>
                  <a:lnTo>
                    <a:pt x="69" y="63"/>
                  </a:lnTo>
                  <a:lnTo>
                    <a:pt x="71"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43" name="Freeform 265">
              <a:extLst>
                <a:ext uri="{FF2B5EF4-FFF2-40B4-BE49-F238E27FC236}">
                  <a16:creationId xmlns:a16="http://schemas.microsoft.com/office/drawing/2014/main" xmlns="" id="{2483D055-2C4D-4717-BB50-7180B326920B}"/>
                </a:ext>
              </a:extLst>
            </p:cNvPr>
            <p:cNvSpPr>
              <a:spLocks/>
            </p:cNvSpPr>
            <p:nvPr/>
          </p:nvSpPr>
          <p:spPr bwMode="auto">
            <a:xfrm>
              <a:off x="2016" y="1078"/>
              <a:ext cx="33" cy="32"/>
            </a:xfrm>
            <a:custGeom>
              <a:avLst/>
              <a:gdLst>
                <a:gd name="T0" fmla="*/ 1 w 64"/>
                <a:gd name="T1" fmla="*/ 0 h 65"/>
                <a:gd name="T2" fmla="*/ 1 w 64"/>
                <a:gd name="T3" fmla="*/ 0 h 65"/>
                <a:gd name="T4" fmla="*/ 1 w 64"/>
                <a:gd name="T5" fmla="*/ 0 h 65"/>
                <a:gd name="T6" fmla="*/ 1 w 64"/>
                <a:gd name="T7" fmla="*/ 0 h 65"/>
                <a:gd name="T8" fmla="*/ 1 w 64"/>
                <a:gd name="T9" fmla="*/ 0 h 65"/>
                <a:gd name="T10" fmla="*/ 2 w 64"/>
                <a:gd name="T11" fmla="*/ 1 h 65"/>
                <a:gd name="T12" fmla="*/ 2 w 64"/>
                <a:gd name="T13" fmla="*/ 1 h 65"/>
                <a:gd name="T14" fmla="*/ 2 w 64"/>
                <a:gd name="T15" fmla="*/ 1 h 65"/>
                <a:gd name="T16" fmla="*/ 3 w 64"/>
                <a:gd name="T17" fmla="*/ 2 h 65"/>
                <a:gd name="T18" fmla="*/ 2 w 64"/>
                <a:gd name="T19" fmla="*/ 1 h 65"/>
                <a:gd name="T20" fmla="*/ 2 w 64"/>
                <a:gd name="T21" fmla="*/ 1 h 65"/>
                <a:gd name="T22" fmla="*/ 1 w 64"/>
                <a:gd name="T23" fmla="*/ 1 h 65"/>
                <a:gd name="T24" fmla="*/ 1 w 64"/>
                <a:gd name="T25" fmla="*/ 1 h 65"/>
                <a:gd name="T26" fmla="*/ 1 w 64"/>
                <a:gd name="T27" fmla="*/ 0 h 65"/>
                <a:gd name="T28" fmla="*/ 1 w 64"/>
                <a:gd name="T29" fmla="*/ 0 h 65"/>
                <a:gd name="T30" fmla="*/ 0 w 64"/>
                <a:gd name="T31" fmla="*/ 0 h 65"/>
                <a:gd name="T32" fmla="*/ 1 w 64"/>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65">
                  <a:moveTo>
                    <a:pt x="3" y="0"/>
                  </a:moveTo>
                  <a:lnTo>
                    <a:pt x="7" y="1"/>
                  </a:lnTo>
                  <a:lnTo>
                    <a:pt x="12" y="7"/>
                  </a:lnTo>
                  <a:lnTo>
                    <a:pt x="21" y="16"/>
                  </a:lnTo>
                  <a:lnTo>
                    <a:pt x="29" y="27"/>
                  </a:lnTo>
                  <a:lnTo>
                    <a:pt x="38" y="38"/>
                  </a:lnTo>
                  <a:lnTo>
                    <a:pt x="47" y="48"/>
                  </a:lnTo>
                  <a:lnTo>
                    <a:pt x="56" y="58"/>
                  </a:lnTo>
                  <a:lnTo>
                    <a:pt x="64" y="65"/>
                  </a:lnTo>
                  <a:lnTo>
                    <a:pt x="53" y="61"/>
                  </a:lnTo>
                  <a:lnTo>
                    <a:pt x="40" y="53"/>
                  </a:lnTo>
                  <a:lnTo>
                    <a:pt x="29" y="44"/>
                  </a:lnTo>
                  <a:lnTo>
                    <a:pt x="17" y="33"/>
                  </a:lnTo>
                  <a:lnTo>
                    <a:pt x="8" y="23"/>
                  </a:lnTo>
                  <a:lnTo>
                    <a:pt x="2" y="14"/>
                  </a:lnTo>
                  <a:lnTo>
                    <a:pt x="0" y="6"/>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44" name="Freeform 266">
              <a:extLst>
                <a:ext uri="{FF2B5EF4-FFF2-40B4-BE49-F238E27FC236}">
                  <a16:creationId xmlns:a16="http://schemas.microsoft.com/office/drawing/2014/main" xmlns="" id="{20605E92-9A9D-4699-B2BF-56764D204A28}"/>
                </a:ext>
              </a:extLst>
            </p:cNvPr>
            <p:cNvSpPr>
              <a:spLocks/>
            </p:cNvSpPr>
            <p:nvPr/>
          </p:nvSpPr>
          <p:spPr bwMode="auto">
            <a:xfrm>
              <a:off x="1859" y="1141"/>
              <a:ext cx="156" cy="38"/>
            </a:xfrm>
            <a:custGeom>
              <a:avLst/>
              <a:gdLst>
                <a:gd name="T0" fmla="*/ 10 w 312"/>
                <a:gd name="T1" fmla="*/ 3 h 76"/>
                <a:gd name="T2" fmla="*/ 10 w 312"/>
                <a:gd name="T3" fmla="*/ 3 h 76"/>
                <a:gd name="T4" fmla="*/ 10 w 312"/>
                <a:gd name="T5" fmla="*/ 3 h 76"/>
                <a:gd name="T6" fmla="*/ 10 w 312"/>
                <a:gd name="T7" fmla="*/ 3 h 76"/>
                <a:gd name="T8" fmla="*/ 10 w 312"/>
                <a:gd name="T9" fmla="*/ 3 h 76"/>
                <a:gd name="T10" fmla="*/ 9 w 312"/>
                <a:gd name="T11" fmla="*/ 2 h 76"/>
                <a:gd name="T12" fmla="*/ 9 w 312"/>
                <a:gd name="T13" fmla="*/ 2 h 76"/>
                <a:gd name="T14" fmla="*/ 8 w 312"/>
                <a:gd name="T15" fmla="*/ 2 h 76"/>
                <a:gd name="T16" fmla="*/ 7 w 312"/>
                <a:gd name="T17" fmla="*/ 1 h 76"/>
                <a:gd name="T18" fmla="*/ 7 w 312"/>
                <a:gd name="T19" fmla="*/ 1 h 76"/>
                <a:gd name="T20" fmla="*/ 6 w 312"/>
                <a:gd name="T21" fmla="*/ 1 h 76"/>
                <a:gd name="T22" fmla="*/ 6 w 312"/>
                <a:gd name="T23" fmla="*/ 1 h 76"/>
                <a:gd name="T24" fmla="*/ 5 w 312"/>
                <a:gd name="T25" fmla="*/ 1 h 76"/>
                <a:gd name="T26" fmla="*/ 4 w 312"/>
                <a:gd name="T27" fmla="*/ 1 h 76"/>
                <a:gd name="T28" fmla="*/ 4 w 312"/>
                <a:gd name="T29" fmla="*/ 1 h 76"/>
                <a:gd name="T30" fmla="*/ 3 w 312"/>
                <a:gd name="T31" fmla="*/ 1 h 76"/>
                <a:gd name="T32" fmla="*/ 2 w 312"/>
                <a:gd name="T33" fmla="*/ 1 h 76"/>
                <a:gd name="T34" fmla="*/ 2 w 312"/>
                <a:gd name="T35" fmla="*/ 1 h 76"/>
                <a:gd name="T36" fmla="*/ 1 w 312"/>
                <a:gd name="T37" fmla="*/ 1 h 76"/>
                <a:gd name="T38" fmla="*/ 1 w 312"/>
                <a:gd name="T39" fmla="*/ 2 h 76"/>
                <a:gd name="T40" fmla="*/ 0 w 312"/>
                <a:gd name="T41" fmla="*/ 2 h 76"/>
                <a:gd name="T42" fmla="*/ 1 w 312"/>
                <a:gd name="T43" fmla="*/ 1 h 76"/>
                <a:gd name="T44" fmla="*/ 1 w 312"/>
                <a:gd name="T45" fmla="*/ 1 h 76"/>
                <a:gd name="T46" fmla="*/ 2 w 312"/>
                <a:gd name="T47" fmla="*/ 1 h 76"/>
                <a:gd name="T48" fmla="*/ 2 w 312"/>
                <a:gd name="T49" fmla="*/ 1 h 76"/>
                <a:gd name="T50" fmla="*/ 3 w 312"/>
                <a:gd name="T51" fmla="*/ 1 h 76"/>
                <a:gd name="T52" fmla="*/ 3 w 312"/>
                <a:gd name="T53" fmla="*/ 1 h 76"/>
                <a:gd name="T54" fmla="*/ 4 w 312"/>
                <a:gd name="T55" fmla="*/ 0 h 76"/>
                <a:gd name="T56" fmla="*/ 5 w 312"/>
                <a:gd name="T57" fmla="*/ 0 h 76"/>
                <a:gd name="T58" fmla="*/ 6 w 312"/>
                <a:gd name="T59" fmla="*/ 1 h 76"/>
                <a:gd name="T60" fmla="*/ 7 w 312"/>
                <a:gd name="T61" fmla="*/ 1 h 76"/>
                <a:gd name="T62" fmla="*/ 7 w 312"/>
                <a:gd name="T63" fmla="*/ 1 h 76"/>
                <a:gd name="T64" fmla="*/ 8 w 312"/>
                <a:gd name="T65" fmla="*/ 1 h 76"/>
                <a:gd name="T66" fmla="*/ 9 w 312"/>
                <a:gd name="T67" fmla="*/ 1 h 76"/>
                <a:gd name="T68" fmla="*/ 9 w 312"/>
                <a:gd name="T69" fmla="*/ 2 h 76"/>
                <a:gd name="T70" fmla="*/ 10 w 312"/>
                <a:gd name="T71" fmla="*/ 2 h 76"/>
                <a:gd name="T72" fmla="*/ 10 w 312"/>
                <a:gd name="T73" fmla="*/ 3 h 7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12" h="76">
                  <a:moveTo>
                    <a:pt x="310" y="68"/>
                  </a:moveTo>
                  <a:lnTo>
                    <a:pt x="312" y="70"/>
                  </a:lnTo>
                  <a:lnTo>
                    <a:pt x="309" y="72"/>
                  </a:lnTo>
                  <a:lnTo>
                    <a:pt x="306" y="75"/>
                  </a:lnTo>
                  <a:lnTo>
                    <a:pt x="303" y="76"/>
                  </a:lnTo>
                  <a:lnTo>
                    <a:pt x="285" y="59"/>
                  </a:lnTo>
                  <a:lnTo>
                    <a:pt x="264" y="45"/>
                  </a:lnTo>
                  <a:lnTo>
                    <a:pt x="245" y="34"/>
                  </a:lnTo>
                  <a:lnTo>
                    <a:pt x="224" y="25"/>
                  </a:lnTo>
                  <a:lnTo>
                    <a:pt x="203" y="19"/>
                  </a:lnTo>
                  <a:lnTo>
                    <a:pt x="181" y="16"/>
                  </a:lnTo>
                  <a:lnTo>
                    <a:pt x="161" y="14"/>
                  </a:lnTo>
                  <a:lnTo>
                    <a:pt x="140" y="12"/>
                  </a:lnTo>
                  <a:lnTo>
                    <a:pt x="120" y="14"/>
                  </a:lnTo>
                  <a:lnTo>
                    <a:pt x="100" y="16"/>
                  </a:lnTo>
                  <a:lnTo>
                    <a:pt x="80" y="18"/>
                  </a:lnTo>
                  <a:lnTo>
                    <a:pt x="62" y="22"/>
                  </a:lnTo>
                  <a:lnTo>
                    <a:pt x="44" y="26"/>
                  </a:lnTo>
                  <a:lnTo>
                    <a:pt x="28" y="30"/>
                  </a:lnTo>
                  <a:lnTo>
                    <a:pt x="13" y="34"/>
                  </a:lnTo>
                  <a:lnTo>
                    <a:pt x="0" y="38"/>
                  </a:lnTo>
                  <a:lnTo>
                    <a:pt x="6" y="29"/>
                  </a:lnTo>
                  <a:lnTo>
                    <a:pt x="18" y="22"/>
                  </a:lnTo>
                  <a:lnTo>
                    <a:pt x="34" y="15"/>
                  </a:lnTo>
                  <a:lnTo>
                    <a:pt x="51" y="9"/>
                  </a:lnTo>
                  <a:lnTo>
                    <a:pt x="72" y="4"/>
                  </a:lnTo>
                  <a:lnTo>
                    <a:pt x="95" y="1"/>
                  </a:lnTo>
                  <a:lnTo>
                    <a:pt x="119" y="0"/>
                  </a:lnTo>
                  <a:lnTo>
                    <a:pt x="145" y="0"/>
                  </a:lnTo>
                  <a:lnTo>
                    <a:pt x="170" y="1"/>
                  </a:lnTo>
                  <a:lnTo>
                    <a:pt x="194" y="4"/>
                  </a:lnTo>
                  <a:lnTo>
                    <a:pt x="218" y="10"/>
                  </a:lnTo>
                  <a:lnTo>
                    <a:pt x="242" y="17"/>
                  </a:lnTo>
                  <a:lnTo>
                    <a:pt x="263" y="26"/>
                  </a:lnTo>
                  <a:lnTo>
                    <a:pt x="282" y="38"/>
                  </a:lnTo>
                  <a:lnTo>
                    <a:pt x="298" y="52"/>
                  </a:lnTo>
                  <a:lnTo>
                    <a:pt x="310"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45" name="Freeform 267">
              <a:extLst>
                <a:ext uri="{FF2B5EF4-FFF2-40B4-BE49-F238E27FC236}">
                  <a16:creationId xmlns:a16="http://schemas.microsoft.com/office/drawing/2014/main" xmlns="" id="{4C0A9E58-2B0D-4426-8C89-95A969E683D2}"/>
                </a:ext>
              </a:extLst>
            </p:cNvPr>
            <p:cNvSpPr>
              <a:spLocks/>
            </p:cNvSpPr>
            <p:nvPr/>
          </p:nvSpPr>
          <p:spPr bwMode="auto">
            <a:xfrm>
              <a:off x="1862" y="1150"/>
              <a:ext cx="19" cy="34"/>
            </a:xfrm>
            <a:custGeom>
              <a:avLst/>
              <a:gdLst>
                <a:gd name="T0" fmla="*/ 2 w 38"/>
                <a:gd name="T1" fmla="*/ 0 h 68"/>
                <a:gd name="T2" fmla="*/ 1 w 38"/>
                <a:gd name="T3" fmla="*/ 1 h 68"/>
                <a:gd name="T4" fmla="*/ 1 w 38"/>
                <a:gd name="T5" fmla="*/ 1 h 68"/>
                <a:gd name="T6" fmla="*/ 1 w 38"/>
                <a:gd name="T7" fmla="*/ 1 h 68"/>
                <a:gd name="T8" fmla="*/ 1 w 38"/>
                <a:gd name="T9" fmla="*/ 2 h 68"/>
                <a:gd name="T10" fmla="*/ 1 w 38"/>
                <a:gd name="T11" fmla="*/ 2 h 68"/>
                <a:gd name="T12" fmla="*/ 1 w 38"/>
                <a:gd name="T13" fmla="*/ 2 h 68"/>
                <a:gd name="T14" fmla="*/ 0 w 38"/>
                <a:gd name="T15" fmla="*/ 3 h 68"/>
                <a:gd name="T16" fmla="*/ 1 w 38"/>
                <a:gd name="T17" fmla="*/ 3 h 68"/>
                <a:gd name="T18" fmla="*/ 1 w 38"/>
                <a:gd name="T19" fmla="*/ 3 h 68"/>
                <a:gd name="T20" fmla="*/ 1 w 38"/>
                <a:gd name="T21" fmla="*/ 2 h 68"/>
                <a:gd name="T22" fmla="*/ 1 w 38"/>
                <a:gd name="T23" fmla="*/ 2 h 68"/>
                <a:gd name="T24" fmla="*/ 1 w 38"/>
                <a:gd name="T25" fmla="*/ 2 h 68"/>
                <a:gd name="T26" fmla="*/ 1 w 38"/>
                <a:gd name="T27" fmla="*/ 1 h 68"/>
                <a:gd name="T28" fmla="*/ 1 w 38"/>
                <a:gd name="T29" fmla="*/ 1 h 68"/>
                <a:gd name="T30" fmla="*/ 1 w 38"/>
                <a:gd name="T31" fmla="*/ 1 h 68"/>
                <a:gd name="T32" fmla="*/ 2 w 38"/>
                <a:gd name="T33" fmla="*/ 0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68">
                  <a:moveTo>
                    <a:pt x="38" y="0"/>
                  </a:moveTo>
                  <a:lnTo>
                    <a:pt x="30" y="7"/>
                  </a:lnTo>
                  <a:lnTo>
                    <a:pt x="23" y="16"/>
                  </a:lnTo>
                  <a:lnTo>
                    <a:pt x="16" y="27"/>
                  </a:lnTo>
                  <a:lnTo>
                    <a:pt x="9" y="38"/>
                  </a:lnTo>
                  <a:lnTo>
                    <a:pt x="5" y="48"/>
                  </a:lnTo>
                  <a:lnTo>
                    <a:pt x="1" y="58"/>
                  </a:lnTo>
                  <a:lnTo>
                    <a:pt x="0" y="65"/>
                  </a:lnTo>
                  <a:lnTo>
                    <a:pt x="1" y="68"/>
                  </a:lnTo>
                  <a:lnTo>
                    <a:pt x="5" y="67"/>
                  </a:lnTo>
                  <a:lnTo>
                    <a:pt x="8" y="62"/>
                  </a:lnTo>
                  <a:lnTo>
                    <a:pt x="12" y="54"/>
                  </a:lnTo>
                  <a:lnTo>
                    <a:pt x="16" y="44"/>
                  </a:lnTo>
                  <a:lnTo>
                    <a:pt x="21" y="32"/>
                  </a:lnTo>
                  <a:lnTo>
                    <a:pt x="27" y="21"/>
                  </a:lnTo>
                  <a:lnTo>
                    <a:pt x="32" y="9"/>
                  </a:lnTo>
                  <a:lnTo>
                    <a:pt x="3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46" name="Freeform 268">
              <a:extLst>
                <a:ext uri="{FF2B5EF4-FFF2-40B4-BE49-F238E27FC236}">
                  <a16:creationId xmlns:a16="http://schemas.microsoft.com/office/drawing/2014/main" xmlns="" id="{ABB8C0D2-442A-4730-BFAD-FAAAE4A0D252}"/>
                </a:ext>
              </a:extLst>
            </p:cNvPr>
            <p:cNvSpPr>
              <a:spLocks/>
            </p:cNvSpPr>
            <p:nvPr/>
          </p:nvSpPr>
          <p:spPr bwMode="auto">
            <a:xfrm>
              <a:off x="1872" y="1146"/>
              <a:ext cx="22" cy="38"/>
            </a:xfrm>
            <a:custGeom>
              <a:avLst/>
              <a:gdLst>
                <a:gd name="T0" fmla="*/ 0 w 45"/>
                <a:gd name="T1" fmla="*/ 3 h 75"/>
                <a:gd name="T2" fmla="*/ 0 w 45"/>
                <a:gd name="T3" fmla="*/ 3 h 75"/>
                <a:gd name="T4" fmla="*/ 0 w 45"/>
                <a:gd name="T5" fmla="*/ 3 h 75"/>
                <a:gd name="T6" fmla="*/ 0 w 45"/>
                <a:gd name="T7" fmla="*/ 2 h 75"/>
                <a:gd name="T8" fmla="*/ 0 w 45"/>
                <a:gd name="T9" fmla="*/ 2 h 75"/>
                <a:gd name="T10" fmla="*/ 0 w 45"/>
                <a:gd name="T11" fmla="*/ 1 h 75"/>
                <a:gd name="T12" fmla="*/ 0 w 45"/>
                <a:gd name="T13" fmla="*/ 1 h 75"/>
                <a:gd name="T14" fmla="*/ 1 w 45"/>
                <a:gd name="T15" fmla="*/ 1 h 75"/>
                <a:gd name="T16" fmla="*/ 1 w 45"/>
                <a:gd name="T17" fmla="*/ 0 h 75"/>
                <a:gd name="T18" fmla="*/ 1 w 45"/>
                <a:gd name="T19" fmla="*/ 1 h 75"/>
                <a:gd name="T20" fmla="*/ 1 w 45"/>
                <a:gd name="T21" fmla="*/ 1 h 75"/>
                <a:gd name="T22" fmla="*/ 0 w 45"/>
                <a:gd name="T23" fmla="*/ 2 h 75"/>
                <a:gd name="T24" fmla="*/ 0 w 45"/>
                <a:gd name="T25" fmla="*/ 2 h 75"/>
                <a:gd name="T26" fmla="*/ 0 w 45"/>
                <a:gd name="T27" fmla="*/ 2 h 75"/>
                <a:gd name="T28" fmla="*/ 0 w 45"/>
                <a:gd name="T29" fmla="*/ 3 h 75"/>
                <a:gd name="T30" fmla="*/ 0 w 45"/>
                <a:gd name="T31" fmla="*/ 3 h 75"/>
                <a:gd name="T32" fmla="*/ 0 w 45"/>
                <a:gd name="T33" fmla="*/ 3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75">
                  <a:moveTo>
                    <a:pt x="1" y="75"/>
                  </a:moveTo>
                  <a:lnTo>
                    <a:pt x="0" y="72"/>
                  </a:lnTo>
                  <a:lnTo>
                    <a:pt x="1" y="65"/>
                  </a:lnTo>
                  <a:lnTo>
                    <a:pt x="4" y="55"/>
                  </a:lnTo>
                  <a:lnTo>
                    <a:pt x="9" y="44"/>
                  </a:lnTo>
                  <a:lnTo>
                    <a:pt x="16" y="31"/>
                  </a:lnTo>
                  <a:lnTo>
                    <a:pt x="24" y="20"/>
                  </a:lnTo>
                  <a:lnTo>
                    <a:pt x="34" y="8"/>
                  </a:lnTo>
                  <a:lnTo>
                    <a:pt x="45" y="0"/>
                  </a:lnTo>
                  <a:lnTo>
                    <a:pt x="39" y="9"/>
                  </a:lnTo>
                  <a:lnTo>
                    <a:pt x="33" y="21"/>
                  </a:lnTo>
                  <a:lnTo>
                    <a:pt x="26" y="34"/>
                  </a:lnTo>
                  <a:lnTo>
                    <a:pt x="21" y="46"/>
                  </a:lnTo>
                  <a:lnTo>
                    <a:pt x="14" y="58"/>
                  </a:lnTo>
                  <a:lnTo>
                    <a:pt x="9" y="67"/>
                  </a:lnTo>
                  <a:lnTo>
                    <a:pt x="4" y="74"/>
                  </a:lnTo>
                  <a:lnTo>
                    <a:pt x="1" y="7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47" name="Freeform 269">
              <a:extLst>
                <a:ext uri="{FF2B5EF4-FFF2-40B4-BE49-F238E27FC236}">
                  <a16:creationId xmlns:a16="http://schemas.microsoft.com/office/drawing/2014/main" xmlns="" id="{A540E83D-CA66-4CA8-8CD4-CF7FBFC62725}"/>
                </a:ext>
              </a:extLst>
            </p:cNvPr>
            <p:cNvSpPr>
              <a:spLocks/>
            </p:cNvSpPr>
            <p:nvPr/>
          </p:nvSpPr>
          <p:spPr bwMode="auto">
            <a:xfrm>
              <a:off x="1895" y="1143"/>
              <a:ext cx="30" cy="49"/>
            </a:xfrm>
            <a:custGeom>
              <a:avLst/>
              <a:gdLst>
                <a:gd name="T0" fmla="*/ 1 w 60"/>
                <a:gd name="T1" fmla="*/ 4 h 98"/>
                <a:gd name="T2" fmla="*/ 0 w 60"/>
                <a:gd name="T3" fmla="*/ 3 h 98"/>
                <a:gd name="T4" fmla="*/ 1 w 60"/>
                <a:gd name="T5" fmla="*/ 3 h 98"/>
                <a:gd name="T6" fmla="*/ 1 w 60"/>
                <a:gd name="T7" fmla="*/ 3 h 98"/>
                <a:gd name="T8" fmla="*/ 1 w 60"/>
                <a:gd name="T9" fmla="*/ 2 h 98"/>
                <a:gd name="T10" fmla="*/ 1 w 60"/>
                <a:gd name="T11" fmla="*/ 2 h 98"/>
                <a:gd name="T12" fmla="*/ 2 w 60"/>
                <a:gd name="T13" fmla="*/ 1 h 98"/>
                <a:gd name="T14" fmla="*/ 2 w 60"/>
                <a:gd name="T15" fmla="*/ 1 h 98"/>
                <a:gd name="T16" fmla="*/ 2 w 60"/>
                <a:gd name="T17" fmla="*/ 0 h 98"/>
                <a:gd name="T18" fmla="*/ 2 w 60"/>
                <a:gd name="T19" fmla="*/ 1 h 98"/>
                <a:gd name="T20" fmla="*/ 2 w 60"/>
                <a:gd name="T21" fmla="*/ 1 h 98"/>
                <a:gd name="T22" fmla="*/ 2 w 60"/>
                <a:gd name="T23" fmla="*/ 2 h 98"/>
                <a:gd name="T24" fmla="*/ 1 w 60"/>
                <a:gd name="T25" fmla="*/ 2 h 98"/>
                <a:gd name="T26" fmla="*/ 1 w 60"/>
                <a:gd name="T27" fmla="*/ 3 h 98"/>
                <a:gd name="T28" fmla="*/ 1 w 60"/>
                <a:gd name="T29" fmla="*/ 3 h 98"/>
                <a:gd name="T30" fmla="*/ 1 w 60"/>
                <a:gd name="T31" fmla="*/ 3 h 98"/>
                <a:gd name="T32" fmla="*/ 1 w 60"/>
                <a:gd name="T33" fmla="*/ 4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0" h="98">
                  <a:moveTo>
                    <a:pt x="1" y="98"/>
                  </a:moveTo>
                  <a:lnTo>
                    <a:pt x="0" y="92"/>
                  </a:lnTo>
                  <a:lnTo>
                    <a:pt x="2" y="82"/>
                  </a:lnTo>
                  <a:lnTo>
                    <a:pt x="8" y="68"/>
                  </a:lnTo>
                  <a:lnTo>
                    <a:pt x="15" y="52"/>
                  </a:lnTo>
                  <a:lnTo>
                    <a:pt x="25" y="36"/>
                  </a:lnTo>
                  <a:lnTo>
                    <a:pt x="37" y="21"/>
                  </a:lnTo>
                  <a:lnTo>
                    <a:pt x="48" y="8"/>
                  </a:lnTo>
                  <a:lnTo>
                    <a:pt x="60" y="0"/>
                  </a:lnTo>
                  <a:lnTo>
                    <a:pt x="55" y="8"/>
                  </a:lnTo>
                  <a:lnTo>
                    <a:pt x="48" y="21"/>
                  </a:lnTo>
                  <a:lnTo>
                    <a:pt x="40" y="37"/>
                  </a:lnTo>
                  <a:lnTo>
                    <a:pt x="31" y="56"/>
                  </a:lnTo>
                  <a:lnTo>
                    <a:pt x="22" y="72"/>
                  </a:lnTo>
                  <a:lnTo>
                    <a:pt x="14" y="87"/>
                  </a:lnTo>
                  <a:lnTo>
                    <a:pt x="6" y="96"/>
                  </a:lnTo>
                  <a:lnTo>
                    <a:pt x="1" y="9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48" name="Freeform 270">
              <a:extLst>
                <a:ext uri="{FF2B5EF4-FFF2-40B4-BE49-F238E27FC236}">
                  <a16:creationId xmlns:a16="http://schemas.microsoft.com/office/drawing/2014/main" xmlns="" id="{DCB59B3F-E117-4946-9FA1-5E492AFBD047}"/>
                </a:ext>
              </a:extLst>
            </p:cNvPr>
            <p:cNvSpPr>
              <a:spLocks/>
            </p:cNvSpPr>
            <p:nvPr/>
          </p:nvSpPr>
          <p:spPr bwMode="auto">
            <a:xfrm>
              <a:off x="1921" y="1146"/>
              <a:ext cx="33" cy="52"/>
            </a:xfrm>
            <a:custGeom>
              <a:avLst/>
              <a:gdLst>
                <a:gd name="T0" fmla="*/ 1 w 65"/>
                <a:gd name="T1" fmla="*/ 3 h 105"/>
                <a:gd name="T2" fmla="*/ 0 w 65"/>
                <a:gd name="T3" fmla="*/ 3 h 105"/>
                <a:gd name="T4" fmla="*/ 1 w 65"/>
                <a:gd name="T5" fmla="*/ 2 h 105"/>
                <a:gd name="T6" fmla="*/ 1 w 65"/>
                <a:gd name="T7" fmla="*/ 2 h 105"/>
                <a:gd name="T8" fmla="*/ 1 w 65"/>
                <a:gd name="T9" fmla="*/ 1 h 105"/>
                <a:gd name="T10" fmla="*/ 1 w 65"/>
                <a:gd name="T11" fmla="*/ 1 h 105"/>
                <a:gd name="T12" fmla="*/ 2 w 65"/>
                <a:gd name="T13" fmla="*/ 0 h 105"/>
                <a:gd name="T14" fmla="*/ 2 w 65"/>
                <a:gd name="T15" fmla="*/ 0 h 105"/>
                <a:gd name="T16" fmla="*/ 3 w 65"/>
                <a:gd name="T17" fmla="*/ 0 h 105"/>
                <a:gd name="T18" fmla="*/ 2 w 65"/>
                <a:gd name="T19" fmla="*/ 0 h 105"/>
                <a:gd name="T20" fmla="*/ 2 w 65"/>
                <a:gd name="T21" fmla="*/ 0 h 105"/>
                <a:gd name="T22" fmla="*/ 2 w 65"/>
                <a:gd name="T23" fmla="*/ 1 h 105"/>
                <a:gd name="T24" fmla="*/ 2 w 65"/>
                <a:gd name="T25" fmla="*/ 1 h 105"/>
                <a:gd name="T26" fmla="*/ 1 w 65"/>
                <a:gd name="T27" fmla="*/ 2 h 105"/>
                <a:gd name="T28" fmla="*/ 1 w 65"/>
                <a:gd name="T29" fmla="*/ 2 h 105"/>
                <a:gd name="T30" fmla="*/ 1 w 65"/>
                <a:gd name="T31" fmla="*/ 3 h 105"/>
                <a:gd name="T32" fmla="*/ 1 w 65"/>
                <a:gd name="T33" fmla="*/ 3 h 10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105">
                  <a:moveTo>
                    <a:pt x="1" y="105"/>
                  </a:moveTo>
                  <a:lnTo>
                    <a:pt x="0" y="99"/>
                  </a:lnTo>
                  <a:lnTo>
                    <a:pt x="3" y="88"/>
                  </a:lnTo>
                  <a:lnTo>
                    <a:pt x="9" y="71"/>
                  </a:lnTo>
                  <a:lnTo>
                    <a:pt x="19" y="54"/>
                  </a:lnTo>
                  <a:lnTo>
                    <a:pt x="30" y="36"/>
                  </a:lnTo>
                  <a:lnTo>
                    <a:pt x="42" y="20"/>
                  </a:lnTo>
                  <a:lnTo>
                    <a:pt x="54" y="7"/>
                  </a:lnTo>
                  <a:lnTo>
                    <a:pt x="65" y="0"/>
                  </a:lnTo>
                  <a:lnTo>
                    <a:pt x="61" y="8"/>
                  </a:lnTo>
                  <a:lnTo>
                    <a:pt x="54" y="22"/>
                  </a:lnTo>
                  <a:lnTo>
                    <a:pt x="45" y="39"/>
                  </a:lnTo>
                  <a:lnTo>
                    <a:pt x="33" y="58"/>
                  </a:lnTo>
                  <a:lnTo>
                    <a:pt x="23" y="76"/>
                  </a:lnTo>
                  <a:lnTo>
                    <a:pt x="14" y="91"/>
                  </a:lnTo>
                  <a:lnTo>
                    <a:pt x="5" y="101"/>
                  </a:lnTo>
                  <a:lnTo>
                    <a:pt x="1" y="10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49" name="Freeform 271">
              <a:extLst>
                <a:ext uri="{FF2B5EF4-FFF2-40B4-BE49-F238E27FC236}">
                  <a16:creationId xmlns:a16="http://schemas.microsoft.com/office/drawing/2014/main" xmlns="" id="{7EDCD364-915E-487E-8387-A58B950A6599}"/>
                </a:ext>
              </a:extLst>
            </p:cNvPr>
            <p:cNvSpPr>
              <a:spLocks/>
            </p:cNvSpPr>
            <p:nvPr/>
          </p:nvSpPr>
          <p:spPr bwMode="auto">
            <a:xfrm>
              <a:off x="1938" y="1150"/>
              <a:ext cx="35" cy="43"/>
            </a:xfrm>
            <a:custGeom>
              <a:avLst/>
              <a:gdLst>
                <a:gd name="T0" fmla="*/ 0 w 71"/>
                <a:gd name="T1" fmla="*/ 2 h 87"/>
                <a:gd name="T2" fmla="*/ 0 w 71"/>
                <a:gd name="T3" fmla="*/ 2 h 87"/>
                <a:gd name="T4" fmla="*/ 0 w 71"/>
                <a:gd name="T5" fmla="*/ 2 h 87"/>
                <a:gd name="T6" fmla="*/ 0 w 71"/>
                <a:gd name="T7" fmla="*/ 1 h 87"/>
                <a:gd name="T8" fmla="*/ 0 w 71"/>
                <a:gd name="T9" fmla="*/ 1 h 87"/>
                <a:gd name="T10" fmla="*/ 1 w 71"/>
                <a:gd name="T11" fmla="*/ 0 h 87"/>
                <a:gd name="T12" fmla="*/ 1 w 71"/>
                <a:gd name="T13" fmla="*/ 0 h 87"/>
                <a:gd name="T14" fmla="*/ 1 w 71"/>
                <a:gd name="T15" fmla="*/ 0 h 87"/>
                <a:gd name="T16" fmla="*/ 2 w 71"/>
                <a:gd name="T17" fmla="*/ 0 h 87"/>
                <a:gd name="T18" fmla="*/ 2 w 71"/>
                <a:gd name="T19" fmla="*/ 0 h 87"/>
                <a:gd name="T20" fmla="*/ 1 w 71"/>
                <a:gd name="T21" fmla="*/ 0 h 87"/>
                <a:gd name="T22" fmla="*/ 1 w 71"/>
                <a:gd name="T23" fmla="*/ 1 h 87"/>
                <a:gd name="T24" fmla="*/ 1 w 71"/>
                <a:gd name="T25" fmla="*/ 1 h 87"/>
                <a:gd name="T26" fmla="*/ 0 w 71"/>
                <a:gd name="T27" fmla="*/ 2 h 87"/>
                <a:gd name="T28" fmla="*/ 0 w 71"/>
                <a:gd name="T29" fmla="*/ 2 h 87"/>
                <a:gd name="T30" fmla="*/ 0 w 71"/>
                <a:gd name="T31" fmla="*/ 2 h 87"/>
                <a:gd name="T32" fmla="*/ 0 w 71"/>
                <a:gd name="T33" fmla="*/ 2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87">
                  <a:moveTo>
                    <a:pt x="0" y="87"/>
                  </a:moveTo>
                  <a:lnTo>
                    <a:pt x="0" y="82"/>
                  </a:lnTo>
                  <a:lnTo>
                    <a:pt x="5" y="72"/>
                  </a:lnTo>
                  <a:lnTo>
                    <a:pt x="14" y="58"/>
                  </a:lnTo>
                  <a:lnTo>
                    <a:pt x="25" y="43"/>
                  </a:lnTo>
                  <a:lnTo>
                    <a:pt x="37" y="28"/>
                  </a:lnTo>
                  <a:lnTo>
                    <a:pt x="50" y="14"/>
                  </a:lnTo>
                  <a:lnTo>
                    <a:pt x="62" y="5"/>
                  </a:lnTo>
                  <a:lnTo>
                    <a:pt x="71" y="0"/>
                  </a:lnTo>
                  <a:lnTo>
                    <a:pt x="66" y="8"/>
                  </a:lnTo>
                  <a:lnTo>
                    <a:pt x="57" y="21"/>
                  </a:lnTo>
                  <a:lnTo>
                    <a:pt x="46" y="36"/>
                  </a:lnTo>
                  <a:lnTo>
                    <a:pt x="35" y="52"/>
                  </a:lnTo>
                  <a:lnTo>
                    <a:pt x="24" y="67"/>
                  </a:lnTo>
                  <a:lnTo>
                    <a:pt x="14" y="79"/>
                  </a:lnTo>
                  <a:lnTo>
                    <a:pt x="6" y="85"/>
                  </a:lnTo>
                  <a:lnTo>
                    <a:pt x="0" y="8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50" name="Freeform 272">
              <a:extLst>
                <a:ext uri="{FF2B5EF4-FFF2-40B4-BE49-F238E27FC236}">
                  <a16:creationId xmlns:a16="http://schemas.microsoft.com/office/drawing/2014/main" xmlns="" id="{79E4481F-C7F5-43A9-816C-1DD5A015440F}"/>
                </a:ext>
              </a:extLst>
            </p:cNvPr>
            <p:cNvSpPr>
              <a:spLocks/>
            </p:cNvSpPr>
            <p:nvPr/>
          </p:nvSpPr>
          <p:spPr bwMode="auto">
            <a:xfrm>
              <a:off x="1957" y="1156"/>
              <a:ext cx="30" cy="36"/>
            </a:xfrm>
            <a:custGeom>
              <a:avLst/>
              <a:gdLst>
                <a:gd name="T0" fmla="*/ 0 w 61"/>
                <a:gd name="T1" fmla="*/ 3 h 71"/>
                <a:gd name="T2" fmla="*/ 0 w 61"/>
                <a:gd name="T3" fmla="*/ 3 h 71"/>
                <a:gd name="T4" fmla="*/ 0 w 61"/>
                <a:gd name="T5" fmla="*/ 2 h 71"/>
                <a:gd name="T6" fmla="*/ 0 w 61"/>
                <a:gd name="T7" fmla="*/ 2 h 71"/>
                <a:gd name="T8" fmla="*/ 0 w 61"/>
                <a:gd name="T9" fmla="*/ 2 h 71"/>
                <a:gd name="T10" fmla="*/ 0 w 61"/>
                <a:gd name="T11" fmla="*/ 1 h 71"/>
                <a:gd name="T12" fmla="*/ 1 w 61"/>
                <a:gd name="T13" fmla="*/ 1 h 71"/>
                <a:gd name="T14" fmla="*/ 1 w 61"/>
                <a:gd name="T15" fmla="*/ 1 h 71"/>
                <a:gd name="T16" fmla="*/ 1 w 61"/>
                <a:gd name="T17" fmla="*/ 0 h 71"/>
                <a:gd name="T18" fmla="*/ 1 w 61"/>
                <a:gd name="T19" fmla="*/ 1 h 71"/>
                <a:gd name="T20" fmla="*/ 1 w 61"/>
                <a:gd name="T21" fmla="*/ 1 h 71"/>
                <a:gd name="T22" fmla="*/ 1 w 61"/>
                <a:gd name="T23" fmla="*/ 1 h 71"/>
                <a:gd name="T24" fmla="*/ 0 w 61"/>
                <a:gd name="T25" fmla="*/ 2 h 71"/>
                <a:gd name="T26" fmla="*/ 0 w 61"/>
                <a:gd name="T27" fmla="*/ 2 h 71"/>
                <a:gd name="T28" fmla="*/ 0 w 61"/>
                <a:gd name="T29" fmla="*/ 2 h 71"/>
                <a:gd name="T30" fmla="*/ 0 w 61"/>
                <a:gd name="T31" fmla="*/ 3 h 71"/>
                <a:gd name="T32" fmla="*/ 0 w 61"/>
                <a:gd name="T33" fmla="*/ 3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71">
                  <a:moveTo>
                    <a:pt x="1" y="71"/>
                  </a:moveTo>
                  <a:lnTo>
                    <a:pt x="0" y="67"/>
                  </a:lnTo>
                  <a:lnTo>
                    <a:pt x="4" y="59"/>
                  </a:lnTo>
                  <a:lnTo>
                    <a:pt x="8" y="47"/>
                  </a:lnTo>
                  <a:lnTo>
                    <a:pt x="16" y="35"/>
                  </a:lnTo>
                  <a:lnTo>
                    <a:pt x="27" y="24"/>
                  </a:lnTo>
                  <a:lnTo>
                    <a:pt x="37" y="12"/>
                  </a:lnTo>
                  <a:lnTo>
                    <a:pt x="48" y="4"/>
                  </a:lnTo>
                  <a:lnTo>
                    <a:pt x="61" y="0"/>
                  </a:lnTo>
                  <a:lnTo>
                    <a:pt x="55" y="7"/>
                  </a:lnTo>
                  <a:lnTo>
                    <a:pt x="47" y="17"/>
                  </a:lnTo>
                  <a:lnTo>
                    <a:pt x="38" y="30"/>
                  </a:lnTo>
                  <a:lnTo>
                    <a:pt x="29" y="42"/>
                  </a:lnTo>
                  <a:lnTo>
                    <a:pt x="20" y="55"/>
                  </a:lnTo>
                  <a:lnTo>
                    <a:pt x="12" y="64"/>
                  </a:lnTo>
                  <a:lnTo>
                    <a:pt x="5" y="70"/>
                  </a:lnTo>
                  <a:lnTo>
                    <a:pt x="1" y="7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51" name="Freeform 273">
              <a:extLst>
                <a:ext uri="{FF2B5EF4-FFF2-40B4-BE49-F238E27FC236}">
                  <a16:creationId xmlns:a16="http://schemas.microsoft.com/office/drawing/2014/main" xmlns="" id="{37D24753-211E-461C-99C3-ACE7D031DCBE}"/>
                </a:ext>
              </a:extLst>
            </p:cNvPr>
            <p:cNvSpPr>
              <a:spLocks/>
            </p:cNvSpPr>
            <p:nvPr/>
          </p:nvSpPr>
          <p:spPr bwMode="auto">
            <a:xfrm>
              <a:off x="1976" y="1166"/>
              <a:ext cx="26" cy="25"/>
            </a:xfrm>
            <a:custGeom>
              <a:avLst/>
              <a:gdLst>
                <a:gd name="T0" fmla="*/ 0 w 53"/>
                <a:gd name="T1" fmla="*/ 1 h 51"/>
                <a:gd name="T2" fmla="*/ 0 w 53"/>
                <a:gd name="T3" fmla="*/ 1 h 51"/>
                <a:gd name="T4" fmla="*/ 0 w 53"/>
                <a:gd name="T5" fmla="*/ 1 h 51"/>
                <a:gd name="T6" fmla="*/ 0 w 53"/>
                <a:gd name="T7" fmla="*/ 0 h 51"/>
                <a:gd name="T8" fmla="*/ 0 w 53"/>
                <a:gd name="T9" fmla="*/ 0 h 51"/>
                <a:gd name="T10" fmla="*/ 0 w 53"/>
                <a:gd name="T11" fmla="*/ 0 h 51"/>
                <a:gd name="T12" fmla="*/ 1 w 53"/>
                <a:gd name="T13" fmla="*/ 0 h 51"/>
                <a:gd name="T14" fmla="*/ 1 w 53"/>
                <a:gd name="T15" fmla="*/ 0 h 51"/>
                <a:gd name="T16" fmla="*/ 1 w 53"/>
                <a:gd name="T17" fmla="*/ 0 h 51"/>
                <a:gd name="T18" fmla="*/ 1 w 53"/>
                <a:gd name="T19" fmla="*/ 0 h 51"/>
                <a:gd name="T20" fmla="*/ 1 w 53"/>
                <a:gd name="T21" fmla="*/ 0 h 51"/>
                <a:gd name="T22" fmla="*/ 1 w 53"/>
                <a:gd name="T23" fmla="*/ 0 h 51"/>
                <a:gd name="T24" fmla="*/ 0 w 53"/>
                <a:gd name="T25" fmla="*/ 0 h 51"/>
                <a:gd name="T26" fmla="*/ 0 w 53"/>
                <a:gd name="T27" fmla="*/ 1 h 51"/>
                <a:gd name="T28" fmla="*/ 0 w 53"/>
                <a:gd name="T29" fmla="*/ 1 h 51"/>
                <a:gd name="T30" fmla="*/ 0 w 53"/>
                <a:gd name="T31" fmla="*/ 1 h 51"/>
                <a:gd name="T32" fmla="*/ 0 w 53"/>
                <a:gd name="T33" fmla="*/ 1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51">
                  <a:moveTo>
                    <a:pt x="0" y="51"/>
                  </a:moveTo>
                  <a:lnTo>
                    <a:pt x="0" y="48"/>
                  </a:lnTo>
                  <a:lnTo>
                    <a:pt x="4" y="41"/>
                  </a:lnTo>
                  <a:lnTo>
                    <a:pt x="10" y="31"/>
                  </a:lnTo>
                  <a:lnTo>
                    <a:pt x="20" y="22"/>
                  </a:lnTo>
                  <a:lnTo>
                    <a:pt x="29" y="14"/>
                  </a:lnTo>
                  <a:lnTo>
                    <a:pt x="38" y="6"/>
                  </a:lnTo>
                  <a:lnTo>
                    <a:pt x="47" y="1"/>
                  </a:lnTo>
                  <a:lnTo>
                    <a:pt x="53" y="0"/>
                  </a:lnTo>
                  <a:lnTo>
                    <a:pt x="47" y="6"/>
                  </a:lnTo>
                  <a:lnTo>
                    <a:pt x="40" y="13"/>
                  </a:lnTo>
                  <a:lnTo>
                    <a:pt x="33" y="21"/>
                  </a:lnTo>
                  <a:lnTo>
                    <a:pt x="25" y="30"/>
                  </a:lnTo>
                  <a:lnTo>
                    <a:pt x="19" y="38"/>
                  </a:lnTo>
                  <a:lnTo>
                    <a:pt x="10" y="45"/>
                  </a:lnTo>
                  <a:lnTo>
                    <a:pt x="5" y="50"/>
                  </a:lnTo>
                  <a:lnTo>
                    <a:pt x="0" y="5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52" name="Freeform 274">
              <a:extLst>
                <a:ext uri="{FF2B5EF4-FFF2-40B4-BE49-F238E27FC236}">
                  <a16:creationId xmlns:a16="http://schemas.microsoft.com/office/drawing/2014/main" xmlns="" id="{7071DBBE-9B85-4804-BF1F-319A79F085A1}"/>
                </a:ext>
              </a:extLst>
            </p:cNvPr>
            <p:cNvSpPr>
              <a:spLocks/>
            </p:cNvSpPr>
            <p:nvPr/>
          </p:nvSpPr>
          <p:spPr bwMode="auto">
            <a:xfrm>
              <a:off x="1993" y="1171"/>
              <a:ext cx="18" cy="18"/>
            </a:xfrm>
            <a:custGeom>
              <a:avLst/>
              <a:gdLst>
                <a:gd name="T0" fmla="*/ 0 w 34"/>
                <a:gd name="T1" fmla="*/ 2 h 34"/>
                <a:gd name="T2" fmla="*/ 0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0 h 34"/>
                <a:gd name="T16" fmla="*/ 2 w 34"/>
                <a:gd name="T17" fmla="*/ 1 h 34"/>
                <a:gd name="T18" fmla="*/ 1 w 34"/>
                <a:gd name="T19" fmla="*/ 1 h 34"/>
                <a:gd name="T20" fmla="*/ 1 w 34"/>
                <a:gd name="T21" fmla="*/ 1 h 34"/>
                <a:gd name="T22" fmla="*/ 1 w 34"/>
                <a:gd name="T23" fmla="*/ 1 h 34"/>
                <a:gd name="T24" fmla="*/ 1 w 34"/>
                <a:gd name="T25" fmla="*/ 1 h 34"/>
                <a:gd name="T26" fmla="*/ 1 w 34"/>
                <a:gd name="T27" fmla="*/ 1 h 34"/>
                <a:gd name="T28" fmla="*/ 1 w 34"/>
                <a:gd name="T29" fmla="*/ 2 h 34"/>
                <a:gd name="T30" fmla="*/ 1 w 34"/>
                <a:gd name="T31" fmla="*/ 2 h 34"/>
                <a:gd name="T32" fmla="*/ 0 w 34"/>
                <a:gd name="T33" fmla="*/ 2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0" y="32"/>
                  </a:moveTo>
                  <a:lnTo>
                    <a:pt x="0" y="29"/>
                  </a:lnTo>
                  <a:lnTo>
                    <a:pt x="1" y="24"/>
                  </a:lnTo>
                  <a:lnTo>
                    <a:pt x="6" y="18"/>
                  </a:lnTo>
                  <a:lnTo>
                    <a:pt x="10" y="11"/>
                  </a:lnTo>
                  <a:lnTo>
                    <a:pt x="16" y="6"/>
                  </a:lnTo>
                  <a:lnTo>
                    <a:pt x="23" y="2"/>
                  </a:lnTo>
                  <a:lnTo>
                    <a:pt x="29" y="0"/>
                  </a:lnTo>
                  <a:lnTo>
                    <a:pt x="34" y="1"/>
                  </a:lnTo>
                  <a:lnTo>
                    <a:pt x="27" y="3"/>
                  </a:lnTo>
                  <a:lnTo>
                    <a:pt x="22" y="8"/>
                  </a:lnTo>
                  <a:lnTo>
                    <a:pt x="17" y="15"/>
                  </a:lnTo>
                  <a:lnTo>
                    <a:pt x="12" y="22"/>
                  </a:lnTo>
                  <a:lnTo>
                    <a:pt x="8" y="29"/>
                  </a:lnTo>
                  <a:lnTo>
                    <a:pt x="6" y="33"/>
                  </a:lnTo>
                  <a:lnTo>
                    <a:pt x="2" y="34"/>
                  </a:lnTo>
                  <a:lnTo>
                    <a:pt x="0" y="3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53" name="Freeform 275">
              <a:extLst>
                <a:ext uri="{FF2B5EF4-FFF2-40B4-BE49-F238E27FC236}">
                  <a16:creationId xmlns:a16="http://schemas.microsoft.com/office/drawing/2014/main" xmlns="" id="{097EE925-EB73-40CB-8AC6-0721B0C757B1}"/>
                </a:ext>
              </a:extLst>
            </p:cNvPr>
            <p:cNvSpPr>
              <a:spLocks/>
            </p:cNvSpPr>
            <p:nvPr/>
          </p:nvSpPr>
          <p:spPr bwMode="auto">
            <a:xfrm>
              <a:off x="1848" y="1156"/>
              <a:ext cx="20" cy="22"/>
            </a:xfrm>
            <a:custGeom>
              <a:avLst/>
              <a:gdLst>
                <a:gd name="T0" fmla="*/ 2 w 40"/>
                <a:gd name="T1" fmla="*/ 0 h 44"/>
                <a:gd name="T2" fmla="*/ 2 w 40"/>
                <a:gd name="T3" fmla="*/ 1 h 44"/>
                <a:gd name="T4" fmla="*/ 2 w 40"/>
                <a:gd name="T5" fmla="*/ 1 h 44"/>
                <a:gd name="T6" fmla="*/ 1 w 40"/>
                <a:gd name="T7" fmla="*/ 1 h 44"/>
                <a:gd name="T8" fmla="*/ 1 w 40"/>
                <a:gd name="T9" fmla="*/ 1 h 44"/>
                <a:gd name="T10" fmla="*/ 1 w 40"/>
                <a:gd name="T11" fmla="*/ 2 h 44"/>
                <a:gd name="T12" fmla="*/ 1 w 40"/>
                <a:gd name="T13" fmla="*/ 2 h 44"/>
                <a:gd name="T14" fmla="*/ 1 w 40"/>
                <a:gd name="T15" fmla="*/ 2 h 44"/>
                <a:gd name="T16" fmla="*/ 1 w 40"/>
                <a:gd name="T17" fmla="*/ 2 h 44"/>
                <a:gd name="T18" fmla="*/ 0 w 40"/>
                <a:gd name="T19" fmla="*/ 2 h 44"/>
                <a:gd name="T20" fmla="*/ 1 w 40"/>
                <a:gd name="T21" fmla="*/ 1 h 44"/>
                <a:gd name="T22" fmla="*/ 1 w 40"/>
                <a:gd name="T23" fmla="*/ 1 h 44"/>
                <a:gd name="T24" fmla="*/ 1 w 40"/>
                <a:gd name="T25" fmla="*/ 1 h 44"/>
                <a:gd name="T26" fmla="*/ 1 w 40"/>
                <a:gd name="T27" fmla="*/ 1 h 44"/>
                <a:gd name="T28" fmla="*/ 1 w 40"/>
                <a:gd name="T29" fmla="*/ 1 h 44"/>
                <a:gd name="T30" fmla="*/ 2 w 40"/>
                <a:gd name="T31" fmla="*/ 1 h 44"/>
                <a:gd name="T32" fmla="*/ 2 w 40"/>
                <a:gd name="T33" fmla="*/ 0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44">
                  <a:moveTo>
                    <a:pt x="40" y="0"/>
                  </a:moveTo>
                  <a:lnTo>
                    <a:pt x="38" y="3"/>
                  </a:lnTo>
                  <a:lnTo>
                    <a:pt x="33" y="10"/>
                  </a:lnTo>
                  <a:lnTo>
                    <a:pt x="28" y="18"/>
                  </a:lnTo>
                  <a:lnTo>
                    <a:pt x="23" y="26"/>
                  </a:lnTo>
                  <a:lnTo>
                    <a:pt x="17" y="34"/>
                  </a:lnTo>
                  <a:lnTo>
                    <a:pt x="11" y="40"/>
                  </a:lnTo>
                  <a:lnTo>
                    <a:pt x="5" y="44"/>
                  </a:lnTo>
                  <a:lnTo>
                    <a:pt x="1" y="42"/>
                  </a:lnTo>
                  <a:lnTo>
                    <a:pt x="0" y="38"/>
                  </a:lnTo>
                  <a:lnTo>
                    <a:pt x="2" y="32"/>
                  </a:lnTo>
                  <a:lnTo>
                    <a:pt x="7" y="26"/>
                  </a:lnTo>
                  <a:lnTo>
                    <a:pt x="13" y="19"/>
                  </a:lnTo>
                  <a:lnTo>
                    <a:pt x="22" y="14"/>
                  </a:lnTo>
                  <a:lnTo>
                    <a:pt x="30" y="8"/>
                  </a:lnTo>
                  <a:lnTo>
                    <a:pt x="35" y="3"/>
                  </a:lnTo>
                  <a:lnTo>
                    <a:pt x="4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54" name="Freeform 276">
              <a:extLst>
                <a:ext uri="{FF2B5EF4-FFF2-40B4-BE49-F238E27FC236}">
                  <a16:creationId xmlns:a16="http://schemas.microsoft.com/office/drawing/2014/main" xmlns="" id="{488F6210-E2E0-4A04-A2C7-7E2DD6C58CA6}"/>
                </a:ext>
              </a:extLst>
            </p:cNvPr>
            <p:cNvSpPr>
              <a:spLocks/>
            </p:cNvSpPr>
            <p:nvPr/>
          </p:nvSpPr>
          <p:spPr bwMode="auto">
            <a:xfrm>
              <a:off x="1845" y="1144"/>
              <a:ext cx="24" cy="11"/>
            </a:xfrm>
            <a:custGeom>
              <a:avLst/>
              <a:gdLst>
                <a:gd name="T0" fmla="*/ 2 w 47"/>
                <a:gd name="T1" fmla="*/ 1 h 21"/>
                <a:gd name="T2" fmla="*/ 2 w 47"/>
                <a:gd name="T3" fmla="*/ 1 h 21"/>
                <a:gd name="T4" fmla="*/ 2 w 47"/>
                <a:gd name="T5" fmla="*/ 1 h 21"/>
                <a:gd name="T6" fmla="*/ 1 w 47"/>
                <a:gd name="T7" fmla="*/ 1 h 21"/>
                <a:gd name="T8" fmla="*/ 1 w 47"/>
                <a:gd name="T9" fmla="*/ 1 h 21"/>
                <a:gd name="T10" fmla="*/ 1 w 47"/>
                <a:gd name="T11" fmla="*/ 1 h 21"/>
                <a:gd name="T12" fmla="*/ 1 w 47"/>
                <a:gd name="T13" fmla="*/ 1 h 21"/>
                <a:gd name="T14" fmla="*/ 1 w 47"/>
                <a:gd name="T15" fmla="*/ 0 h 21"/>
                <a:gd name="T16" fmla="*/ 0 w 47"/>
                <a:gd name="T17" fmla="*/ 1 h 21"/>
                <a:gd name="T18" fmla="*/ 0 w 47"/>
                <a:gd name="T19" fmla="*/ 1 h 21"/>
                <a:gd name="T20" fmla="*/ 1 w 47"/>
                <a:gd name="T21" fmla="*/ 1 h 21"/>
                <a:gd name="T22" fmla="*/ 1 w 47"/>
                <a:gd name="T23" fmla="*/ 1 h 21"/>
                <a:gd name="T24" fmla="*/ 1 w 47"/>
                <a:gd name="T25" fmla="*/ 1 h 21"/>
                <a:gd name="T26" fmla="*/ 1 w 47"/>
                <a:gd name="T27" fmla="*/ 1 h 21"/>
                <a:gd name="T28" fmla="*/ 2 w 47"/>
                <a:gd name="T29" fmla="*/ 1 h 21"/>
                <a:gd name="T30" fmla="*/ 2 w 47"/>
                <a:gd name="T31" fmla="*/ 1 h 21"/>
                <a:gd name="T32" fmla="*/ 2 w 47"/>
                <a:gd name="T33" fmla="*/ 1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21">
                  <a:moveTo>
                    <a:pt x="47" y="21"/>
                  </a:moveTo>
                  <a:lnTo>
                    <a:pt x="44" y="20"/>
                  </a:lnTo>
                  <a:lnTo>
                    <a:pt x="39" y="17"/>
                  </a:lnTo>
                  <a:lnTo>
                    <a:pt x="32" y="12"/>
                  </a:lnTo>
                  <a:lnTo>
                    <a:pt x="24" y="8"/>
                  </a:lnTo>
                  <a:lnTo>
                    <a:pt x="17" y="4"/>
                  </a:lnTo>
                  <a:lnTo>
                    <a:pt x="9" y="1"/>
                  </a:lnTo>
                  <a:lnTo>
                    <a:pt x="3" y="0"/>
                  </a:lnTo>
                  <a:lnTo>
                    <a:pt x="0" y="2"/>
                  </a:lnTo>
                  <a:lnTo>
                    <a:pt x="0" y="5"/>
                  </a:lnTo>
                  <a:lnTo>
                    <a:pt x="3" y="9"/>
                  </a:lnTo>
                  <a:lnTo>
                    <a:pt x="9" y="12"/>
                  </a:lnTo>
                  <a:lnTo>
                    <a:pt x="17" y="15"/>
                  </a:lnTo>
                  <a:lnTo>
                    <a:pt x="26" y="17"/>
                  </a:lnTo>
                  <a:lnTo>
                    <a:pt x="34" y="19"/>
                  </a:lnTo>
                  <a:lnTo>
                    <a:pt x="41" y="20"/>
                  </a:lnTo>
                  <a:lnTo>
                    <a:pt x="47" y="2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55" name="Freeform 277">
              <a:extLst>
                <a:ext uri="{FF2B5EF4-FFF2-40B4-BE49-F238E27FC236}">
                  <a16:creationId xmlns:a16="http://schemas.microsoft.com/office/drawing/2014/main" xmlns="" id="{E0DC6924-547A-4868-A44E-B44465F81C4A}"/>
                </a:ext>
              </a:extLst>
            </p:cNvPr>
            <p:cNvSpPr>
              <a:spLocks/>
            </p:cNvSpPr>
            <p:nvPr/>
          </p:nvSpPr>
          <p:spPr bwMode="auto">
            <a:xfrm>
              <a:off x="1838" y="1157"/>
              <a:ext cx="26" cy="6"/>
            </a:xfrm>
            <a:custGeom>
              <a:avLst/>
              <a:gdLst>
                <a:gd name="T0" fmla="*/ 1 w 53"/>
                <a:gd name="T1" fmla="*/ 0 h 13"/>
                <a:gd name="T2" fmla="*/ 1 w 53"/>
                <a:gd name="T3" fmla="*/ 0 h 13"/>
                <a:gd name="T4" fmla="*/ 1 w 53"/>
                <a:gd name="T5" fmla="*/ 0 h 13"/>
                <a:gd name="T6" fmla="*/ 1 w 53"/>
                <a:gd name="T7" fmla="*/ 0 h 13"/>
                <a:gd name="T8" fmla="*/ 0 w 53"/>
                <a:gd name="T9" fmla="*/ 0 h 13"/>
                <a:gd name="T10" fmla="*/ 0 w 53"/>
                <a:gd name="T11" fmla="*/ 0 h 13"/>
                <a:gd name="T12" fmla="*/ 0 w 53"/>
                <a:gd name="T13" fmla="*/ 0 h 13"/>
                <a:gd name="T14" fmla="*/ 0 w 53"/>
                <a:gd name="T15" fmla="*/ 0 h 13"/>
                <a:gd name="T16" fmla="*/ 0 w 53"/>
                <a:gd name="T17" fmla="*/ 0 h 13"/>
                <a:gd name="T18" fmla="*/ 0 w 53"/>
                <a:gd name="T19" fmla="*/ 0 h 13"/>
                <a:gd name="T20" fmla="*/ 0 w 53"/>
                <a:gd name="T21" fmla="*/ 0 h 13"/>
                <a:gd name="T22" fmla="*/ 0 w 53"/>
                <a:gd name="T23" fmla="*/ 0 h 13"/>
                <a:gd name="T24" fmla="*/ 0 w 53"/>
                <a:gd name="T25" fmla="*/ 0 h 13"/>
                <a:gd name="T26" fmla="*/ 0 w 53"/>
                <a:gd name="T27" fmla="*/ 0 h 13"/>
                <a:gd name="T28" fmla="*/ 1 w 53"/>
                <a:gd name="T29" fmla="*/ 0 h 13"/>
                <a:gd name="T30" fmla="*/ 1 w 53"/>
                <a:gd name="T31" fmla="*/ 0 h 13"/>
                <a:gd name="T32" fmla="*/ 1 w 53"/>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13">
                  <a:moveTo>
                    <a:pt x="53" y="0"/>
                  </a:moveTo>
                  <a:lnTo>
                    <a:pt x="49" y="0"/>
                  </a:lnTo>
                  <a:lnTo>
                    <a:pt x="43" y="0"/>
                  </a:lnTo>
                  <a:lnTo>
                    <a:pt x="33" y="0"/>
                  </a:lnTo>
                  <a:lnTo>
                    <a:pt x="24" y="0"/>
                  </a:lnTo>
                  <a:lnTo>
                    <a:pt x="15" y="1"/>
                  </a:lnTo>
                  <a:lnTo>
                    <a:pt x="7" y="2"/>
                  </a:lnTo>
                  <a:lnTo>
                    <a:pt x="2" y="5"/>
                  </a:lnTo>
                  <a:lnTo>
                    <a:pt x="0" y="8"/>
                  </a:lnTo>
                  <a:lnTo>
                    <a:pt x="2" y="12"/>
                  </a:lnTo>
                  <a:lnTo>
                    <a:pt x="7" y="13"/>
                  </a:lnTo>
                  <a:lnTo>
                    <a:pt x="14" y="12"/>
                  </a:lnTo>
                  <a:lnTo>
                    <a:pt x="23" y="10"/>
                  </a:lnTo>
                  <a:lnTo>
                    <a:pt x="31" y="7"/>
                  </a:lnTo>
                  <a:lnTo>
                    <a:pt x="40" y="5"/>
                  </a:lnTo>
                  <a:lnTo>
                    <a:pt x="47" y="2"/>
                  </a:lnTo>
                  <a:lnTo>
                    <a:pt x="5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56" name="Freeform 278">
              <a:extLst>
                <a:ext uri="{FF2B5EF4-FFF2-40B4-BE49-F238E27FC236}">
                  <a16:creationId xmlns:a16="http://schemas.microsoft.com/office/drawing/2014/main" xmlns="" id="{69A7291F-9978-41A6-939C-4C1F651F448F}"/>
                </a:ext>
              </a:extLst>
            </p:cNvPr>
            <p:cNvSpPr>
              <a:spLocks/>
            </p:cNvSpPr>
            <p:nvPr/>
          </p:nvSpPr>
          <p:spPr bwMode="auto">
            <a:xfrm>
              <a:off x="1853" y="1131"/>
              <a:ext cx="24" cy="20"/>
            </a:xfrm>
            <a:custGeom>
              <a:avLst/>
              <a:gdLst>
                <a:gd name="T0" fmla="*/ 2 w 48"/>
                <a:gd name="T1" fmla="*/ 1 h 41"/>
                <a:gd name="T2" fmla="*/ 2 w 48"/>
                <a:gd name="T3" fmla="*/ 1 h 41"/>
                <a:gd name="T4" fmla="*/ 2 w 48"/>
                <a:gd name="T5" fmla="*/ 0 h 41"/>
                <a:gd name="T6" fmla="*/ 1 w 48"/>
                <a:gd name="T7" fmla="*/ 0 h 41"/>
                <a:gd name="T8" fmla="*/ 1 w 48"/>
                <a:gd name="T9" fmla="*/ 0 h 41"/>
                <a:gd name="T10" fmla="*/ 1 w 48"/>
                <a:gd name="T11" fmla="*/ 0 h 41"/>
                <a:gd name="T12" fmla="*/ 1 w 48"/>
                <a:gd name="T13" fmla="*/ 0 h 41"/>
                <a:gd name="T14" fmla="*/ 0 w 48"/>
                <a:gd name="T15" fmla="*/ 0 h 41"/>
                <a:gd name="T16" fmla="*/ 1 w 48"/>
                <a:gd name="T17" fmla="*/ 0 h 41"/>
                <a:gd name="T18" fmla="*/ 1 w 48"/>
                <a:gd name="T19" fmla="*/ 0 h 41"/>
                <a:gd name="T20" fmla="*/ 1 w 48"/>
                <a:gd name="T21" fmla="*/ 0 h 41"/>
                <a:gd name="T22" fmla="*/ 1 w 48"/>
                <a:gd name="T23" fmla="*/ 0 h 41"/>
                <a:gd name="T24" fmla="*/ 1 w 48"/>
                <a:gd name="T25" fmla="*/ 0 h 41"/>
                <a:gd name="T26" fmla="*/ 1 w 48"/>
                <a:gd name="T27" fmla="*/ 0 h 41"/>
                <a:gd name="T28" fmla="*/ 2 w 48"/>
                <a:gd name="T29" fmla="*/ 0 h 41"/>
                <a:gd name="T30" fmla="*/ 2 w 48"/>
                <a:gd name="T31" fmla="*/ 1 h 41"/>
                <a:gd name="T32" fmla="*/ 2 w 48"/>
                <a:gd name="T33" fmla="*/ 1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41">
                  <a:moveTo>
                    <a:pt x="48" y="41"/>
                  </a:moveTo>
                  <a:lnTo>
                    <a:pt x="42" y="37"/>
                  </a:lnTo>
                  <a:lnTo>
                    <a:pt x="34" y="31"/>
                  </a:lnTo>
                  <a:lnTo>
                    <a:pt x="25" y="26"/>
                  </a:lnTo>
                  <a:lnTo>
                    <a:pt x="16" y="20"/>
                  </a:lnTo>
                  <a:lnTo>
                    <a:pt x="9" y="14"/>
                  </a:lnTo>
                  <a:lnTo>
                    <a:pt x="3" y="8"/>
                  </a:lnTo>
                  <a:lnTo>
                    <a:pt x="0" y="5"/>
                  </a:lnTo>
                  <a:lnTo>
                    <a:pt x="1" y="1"/>
                  </a:lnTo>
                  <a:lnTo>
                    <a:pt x="6" y="0"/>
                  </a:lnTo>
                  <a:lnTo>
                    <a:pt x="11" y="4"/>
                  </a:lnTo>
                  <a:lnTo>
                    <a:pt x="17" y="9"/>
                  </a:lnTo>
                  <a:lnTo>
                    <a:pt x="25" y="15"/>
                  </a:lnTo>
                  <a:lnTo>
                    <a:pt x="32" y="23"/>
                  </a:lnTo>
                  <a:lnTo>
                    <a:pt x="39" y="30"/>
                  </a:lnTo>
                  <a:lnTo>
                    <a:pt x="45" y="37"/>
                  </a:lnTo>
                  <a:lnTo>
                    <a:pt x="48" y="4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57" name="Freeform 279">
              <a:extLst>
                <a:ext uri="{FF2B5EF4-FFF2-40B4-BE49-F238E27FC236}">
                  <a16:creationId xmlns:a16="http://schemas.microsoft.com/office/drawing/2014/main" xmlns="" id="{8E067AF9-13FB-46EA-8DF9-BB66871D7069}"/>
                </a:ext>
              </a:extLst>
            </p:cNvPr>
            <p:cNvSpPr>
              <a:spLocks/>
            </p:cNvSpPr>
            <p:nvPr/>
          </p:nvSpPr>
          <p:spPr bwMode="auto">
            <a:xfrm>
              <a:off x="1999" y="1133"/>
              <a:ext cx="7" cy="34"/>
            </a:xfrm>
            <a:custGeom>
              <a:avLst/>
              <a:gdLst>
                <a:gd name="T0" fmla="*/ 1 w 14"/>
                <a:gd name="T1" fmla="*/ 3 h 68"/>
                <a:gd name="T2" fmla="*/ 0 w 14"/>
                <a:gd name="T3" fmla="*/ 2 h 68"/>
                <a:gd name="T4" fmla="*/ 0 w 14"/>
                <a:gd name="T5" fmla="*/ 1 h 68"/>
                <a:gd name="T6" fmla="*/ 1 w 14"/>
                <a:gd name="T7" fmla="*/ 1 h 68"/>
                <a:gd name="T8" fmla="*/ 1 w 14"/>
                <a:gd name="T9" fmla="*/ 0 h 68"/>
                <a:gd name="T10" fmla="*/ 1 w 14"/>
                <a:gd name="T11" fmla="*/ 1 h 68"/>
                <a:gd name="T12" fmla="*/ 1 w 14"/>
                <a:gd name="T13" fmla="*/ 1 h 68"/>
                <a:gd name="T14" fmla="*/ 1 w 14"/>
                <a:gd name="T15" fmla="*/ 2 h 68"/>
                <a:gd name="T16" fmla="*/ 1 w 14"/>
                <a:gd name="T17" fmla="*/ 3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68">
                  <a:moveTo>
                    <a:pt x="3" y="68"/>
                  </a:moveTo>
                  <a:lnTo>
                    <a:pt x="0" y="51"/>
                  </a:lnTo>
                  <a:lnTo>
                    <a:pt x="0" y="29"/>
                  </a:lnTo>
                  <a:lnTo>
                    <a:pt x="3" y="9"/>
                  </a:lnTo>
                  <a:lnTo>
                    <a:pt x="9" y="0"/>
                  </a:lnTo>
                  <a:lnTo>
                    <a:pt x="14" y="8"/>
                  </a:lnTo>
                  <a:lnTo>
                    <a:pt x="12" y="26"/>
                  </a:lnTo>
                  <a:lnTo>
                    <a:pt x="6" y="49"/>
                  </a:lnTo>
                  <a:lnTo>
                    <a:pt x="3"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58" name="Freeform 280">
              <a:extLst>
                <a:ext uri="{FF2B5EF4-FFF2-40B4-BE49-F238E27FC236}">
                  <a16:creationId xmlns:a16="http://schemas.microsoft.com/office/drawing/2014/main" xmlns="" id="{69B459FE-24BF-4909-85EB-DA0A01CB627D}"/>
                </a:ext>
              </a:extLst>
            </p:cNvPr>
            <p:cNvSpPr>
              <a:spLocks/>
            </p:cNvSpPr>
            <p:nvPr/>
          </p:nvSpPr>
          <p:spPr bwMode="auto">
            <a:xfrm>
              <a:off x="2008" y="1139"/>
              <a:ext cx="11" cy="33"/>
            </a:xfrm>
            <a:custGeom>
              <a:avLst/>
              <a:gdLst>
                <a:gd name="T0" fmla="*/ 0 w 23"/>
                <a:gd name="T1" fmla="*/ 3 h 66"/>
                <a:gd name="T2" fmla="*/ 0 w 23"/>
                <a:gd name="T3" fmla="*/ 2 h 66"/>
                <a:gd name="T4" fmla="*/ 0 w 23"/>
                <a:gd name="T5" fmla="*/ 1 h 66"/>
                <a:gd name="T6" fmla="*/ 0 w 23"/>
                <a:gd name="T7" fmla="*/ 1 h 66"/>
                <a:gd name="T8" fmla="*/ 0 w 23"/>
                <a:gd name="T9" fmla="*/ 0 h 66"/>
                <a:gd name="T10" fmla="*/ 0 w 23"/>
                <a:gd name="T11" fmla="*/ 1 h 66"/>
                <a:gd name="T12" fmla="*/ 0 w 23"/>
                <a:gd name="T13" fmla="*/ 1 h 66"/>
                <a:gd name="T14" fmla="*/ 0 w 23"/>
                <a:gd name="T15" fmla="*/ 2 h 66"/>
                <a:gd name="T16" fmla="*/ 0 w 23"/>
                <a:gd name="T17" fmla="*/ 3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66">
                  <a:moveTo>
                    <a:pt x="0" y="66"/>
                  </a:moveTo>
                  <a:lnTo>
                    <a:pt x="1" y="51"/>
                  </a:lnTo>
                  <a:lnTo>
                    <a:pt x="4" y="29"/>
                  </a:lnTo>
                  <a:lnTo>
                    <a:pt x="11" y="10"/>
                  </a:lnTo>
                  <a:lnTo>
                    <a:pt x="19" y="0"/>
                  </a:lnTo>
                  <a:lnTo>
                    <a:pt x="23" y="8"/>
                  </a:lnTo>
                  <a:lnTo>
                    <a:pt x="17" y="29"/>
                  </a:lnTo>
                  <a:lnTo>
                    <a:pt x="6" y="52"/>
                  </a:lnTo>
                  <a:lnTo>
                    <a:pt x="0" y="6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59" name="Freeform 281">
              <a:extLst>
                <a:ext uri="{FF2B5EF4-FFF2-40B4-BE49-F238E27FC236}">
                  <a16:creationId xmlns:a16="http://schemas.microsoft.com/office/drawing/2014/main" xmlns="" id="{2CCBD1DD-4037-4BCE-A5ED-2849C866CA5E}"/>
                </a:ext>
              </a:extLst>
            </p:cNvPr>
            <p:cNvSpPr>
              <a:spLocks/>
            </p:cNvSpPr>
            <p:nvPr/>
          </p:nvSpPr>
          <p:spPr bwMode="auto">
            <a:xfrm>
              <a:off x="1982" y="1125"/>
              <a:ext cx="7" cy="31"/>
            </a:xfrm>
            <a:custGeom>
              <a:avLst/>
              <a:gdLst>
                <a:gd name="T0" fmla="*/ 1 w 14"/>
                <a:gd name="T1" fmla="*/ 1 h 63"/>
                <a:gd name="T2" fmla="*/ 1 w 14"/>
                <a:gd name="T3" fmla="*/ 1 h 63"/>
                <a:gd name="T4" fmla="*/ 0 w 14"/>
                <a:gd name="T5" fmla="*/ 1 h 63"/>
                <a:gd name="T6" fmla="*/ 1 w 14"/>
                <a:gd name="T7" fmla="*/ 0 h 63"/>
                <a:gd name="T8" fmla="*/ 1 w 14"/>
                <a:gd name="T9" fmla="*/ 0 h 63"/>
                <a:gd name="T10" fmla="*/ 1 w 14"/>
                <a:gd name="T11" fmla="*/ 0 h 63"/>
                <a:gd name="T12" fmla="*/ 1 w 14"/>
                <a:gd name="T13" fmla="*/ 0 h 63"/>
                <a:gd name="T14" fmla="*/ 1 w 14"/>
                <a:gd name="T15" fmla="*/ 1 h 63"/>
                <a:gd name="T16" fmla="*/ 1 w 14"/>
                <a:gd name="T17" fmla="*/ 1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63">
                  <a:moveTo>
                    <a:pt x="8" y="63"/>
                  </a:moveTo>
                  <a:lnTo>
                    <a:pt x="2" y="54"/>
                  </a:lnTo>
                  <a:lnTo>
                    <a:pt x="0" y="33"/>
                  </a:lnTo>
                  <a:lnTo>
                    <a:pt x="1" y="12"/>
                  </a:lnTo>
                  <a:lnTo>
                    <a:pt x="8" y="0"/>
                  </a:lnTo>
                  <a:lnTo>
                    <a:pt x="14" y="4"/>
                  </a:lnTo>
                  <a:lnTo>
                    <a:pt x="12" y="23"/>
                  </a:lnTo>
                  <a:lnTo>
                    <a:pt x="9" y="44"/>
                  </a:lnTo>
                  <a:lnTo>
                    <a:pt x="8" y="6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60" name="Freeform 282">
              <a:extLst>
                <a:ext uri="{FF2B5EF4-FFF2-40B4-BE49-F238E27FC236}">
                  <a16:creationId xmlns:a16="http://schemas.microsoft.com/office/drawing/2014/main" xmlns="" id="{0269DDA0-C6A0-4CC5-9A35-FB339970ACD9}"/>
                </a:ext>
              </a:extLst>
            </p:cNvPr>
            <p:cNvSpPr>
              <a:spLocks/>
            </p:cNvSpPr>
            <p:nvPr/>
          </p:nvSpPr>
          <p:spPr bwMode="auto">
            <a:xfrm>
              <a:off x="1962" y="1116"/>
              <a:ext cx="11" cy="37"/>
            </a:xfrm>
            <a:custGeom>
              <a:avLst/>
              <a:gdLst>
                <a:gd name="T0" fmla="*/ 1 w 21"/>
                <a:gd name="T1" fmla="*/ 2 h 75"/>
                <a:gd name="T2" fmla="*/ 1 w 21"/>
                <a:gd name="T3" fmla="*/ 1 h 75"/>
                <a:gd name="T4" fmla="*/ 1 w 21"/>
                <a:gd name="T5" fmla="*/ 1 h 75"/>
                <a:gd name="T6" fmla="*/ 0 w 21"/>
                <a:gd name="T7" fmla="*/ 0 h 75"/>
                <a:gd name="T8" fmla="*/ 1 w 21"/>
                <a:gd name="T9" fmla="*/ 0 h 75"/>
                <a:gd name="T10" fmla="*/ 1 w 21"/>
                <a:gd name="T11" fmla="*/ 0 h 75"/>
                <a:gd name="T12" fmla="*/ 1 w 21"/>
                <a:gd name="T13" fmla="*/ 0 h 75"/>
                <a:gd name="T14" fmla="*/ 1 w 21"/>
                <a:gd name="T15" fmla="*/ 1 h 75"/>
                <a:gd name="T16" fmla="*/ 1 w 21"/>
                <a:gd name="T17" fmla="*/ 2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75">
                  <a:moveTo>
                    <a:pt x="21" y="75"/>
                  </a:moveTo>
                  <a:lnTo>
                    <a:pt x="12" y="57"/>
                  </a:lnTo>
                  <a:lnTo>
                    <a:pt x="3" y="32"/>
                  </a:lnTo>
                  <a:lnTo>
                    <a:pt x="0" y="10"/>
                  </a:lnTo>
                  <a:lnTo>
                    <a:pt x="4" y="0"/>
                  </a:lnTo>
                  <a:lnTo>
                    <a:pt x="13" y="8"/>
                  </a:lnTo>
                  <a:lnTo>
                    <a:pt x="17" y="30"/>
                  </a:lnTo>
                  <a:lnTo>
                    <a:pt x="19" y="57"/>
                  </a:lnTo>
                  <a:lnTo>
                    <a:pt x="21" y="7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61" name="Freeform 283">
              <a:extLst>
                <a:ext uri="{FF2B5EF4-FFF2-40B4-BE49-F238E27FC236}">
                  <a16:creationId xmlns:a16="http://schemas.microsoft.com/office/drawing/2014/main" xmlns="" id="{678911C3-853D-4BFD-AC1C-8B775D6B16CE}"/>
                </a:ext>
              </a:extLst>
            </p:cNvPr>
            <p:cNvSpPr>
              <a:spLocks/>
            </p:cNvSpPr>
            <p:nvPr/>
          </p:nvSpPr>
          <p:spPr bwMode="auto">
            <a:xfrm>
              <a:off x="1944" y="1106"/>
              <a:ext cx="13" cy="41"/>
            </a:xfrm>
            <a:custGeom>
              <a:avLst/>
              <a:gdLst>
                <a:gd name="T0" fmla="*/ 1 w 25"/>
                <a:gd name="T1" fmla="*/ 3 h 80"/>
                <a:gd name="T2" fmla="*/ 1 w 25"/>
                <a:gd name="T3" fmla="*/ 3 h 80"/>
                <a:gd name="T4" fmla="*/ 1 w 25"/>
                <a:gd name="T5" fmla="*/ 2 h 80"/>
                <a:gd name="T6" fmla="*/ 1 w 25"/>
                <a:gd name="T7" fmla="*/ 2 h 80"/>
                <a:gd name="T8" fmla="*/ 1 w 25"/>
                <a:gd name="T9" fmla="*/ 2 h 80"/>
                <a:gd name="T10" fmla="*/ 1 w 25"/>
                <a:gd name="T11" fmla="*/ 1 h 80"/>
                <a:gd name="T12" fmla="*/ 0 w 25"/>
                <a:gd name="T13" fmla="*/ 1 h 80"/>
                <a:gd name="T14" fmla="*/ 0 w 25"/>
                <a:gd name="T15" fmla="*/ 1 h 80"/>
                <a:gd name="T16" fmla="*/ 1 w 25"/>
                <a:gd name="T17" fmla="*/ 0 h 80"/>
                <a:gd name="T18" fmla="*/ 1 w 25"/>
                <a:gd name="T19" fmla="*/ 1 h 80"/>
                <a:gd name="T20" fmla="*/ 1 w 25"/>
                <a:gd name="T21" fmla="*/ 2 h 80"/>
                <a:gd name="T22" fmla="*/ 1 w 25"/>
                <a:gd name="T23" fmla="*/ 3 h 80"/>
                <a:gd name="T24" fmla="*/ 1 w 25"/>
                <a:gd name="T25" fmla="*/ 3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 h="80">
                  <a:moveTo>
                    <a:pt x="25" y="80"/>
                  </a:moveTo>
                  <a:lnTo>
                    <a:pt x="22" y="72"/>
                  </a:lnTo>
                  <a:lnTo>
                    <a:pt x="16" y="62"/>
                  </a:lnTo>
                  <a:lnTo>
                    <a:pt x="11" y="48"/>
                  </a:lnTo>
                  <a:lnTo>
                    <a:pt x="6" y="34"/>
                  </a:lnTo>
                  <a:lnTo>
                    <a:pt x="2" y="20"/>
                  </a:lnTo>
                  <a:lnTo>
                    <a:pt x="0" y="9"/>
                  </a:lnTo>
                  <a:lnTo>
                    <a:pt x="0" y="2"/>
                  </a:lnTo>
                  <a:lnTo>
                    <a:pt x="4" y="0"/>
                  </a:lnTo>
                  <a:lnTo>
                    <a:pt x="14" y="12"/>
                  </a:lnTo>
                  <a:lnTo>
                    <a:pt x="18" y="38"/>
                  </a:lnTo>
                  <a:lnTo>
                    <a:pt x="22" y="64"/>
                  </a:lnTo>
                  <a:lnTo>
                    <a:pt x="25" y="8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62" name="Freeform 284">
              <a:extLst>
                <a:ext uri="{FF2B5EF4-FFF2-40B4-BE49-F238E27FC236}">
                  <a16:creationId xmlns:a16="http://schemas.microsoft.com/office/drawing/2014/main" xmlns="" id="{57AEABFF-A6B3-450A-9592-7A8AB2E52E04}"/>
                </a:ext>
              </a:extLst>
            </p:cNvPr>
            <p:cNvSpPr>
              <a:spLocks/>
            </p:cNvSpPr>
            <p:nvPr/>
          </p:nvSpPr>
          <p:spPr bwMode="auto">
            <a:xfrm>
              <a:off x="1904" y="1103"/>
              <a:ext cx="21" cy="44"/>
            </a:xfrm>
            <a:custGeom>
              <a:avLst/>
              <a:gdLst>
                <a:gd name="T0" fmla="*/ 1 w 44"/>
                <a:gd name="T1" fmla="*/ 3 h 86"/>
                <a:gd name="T2" fmla="*/ 1 w 44"/>
                <a:gd name="T3" fmla="*/ 3 h 86"/>
                <a:gd name="T4" fmla="*/ 0 w 44"/>
                <a:gd name="T5" fmla="*/ 3 h 86"/>
                <a:gd name="T6" fmla="*/ 0 w 44"/>
                <a:gd name="T7" fmla="*/ 2 h 86"/>
                <a:gd name="T8" fmla="*/ 0 w 44"/>
                <a:gd name="T9" fmla="*/ 2 h 86"/>
                <a:gd name="T10" fmla="*/ 0 w 44"/>
                <a:gd name="T11" fmla="*/ 1 h 86"/>
                <a:gd name="T12" fmla="*/ 0 w 44"/>
                <a:gd name="T13" fmla="*/ 1 h 86"/>
                <a:gd name="T14" fmla="*/ 0 w 44"/>
                <a:gd name="T15" fmla="*/ 1 h 86"/>
                <a:gd name="T16" fmla="*/ 0 w 44"/>
                <a:gd name="T17" fmla="*/ 0 h 86"/>
                <a:gd name="T18" fmla="*/ 0 w 44"/>
                <a:gd name="T19" fmla="*/ 1 h 86"/>
                <a:gd name="T20" fmla="*/ 0 w 44"/>
                <a:gd name="T21" fmla="*/ 1 h 86"/>
                <a:gd name="T22" fmla="*/ 0 w 44"/>
                <a:gd name="T23" fmla="*/ 1 h 86"/>
                <a:gd name="T24" fmla="*/ 0 w 44"/>
                <a:gd name="T25" fmla="*/ 2 h 86"/>
                <a:gd name="T26" fmla="*/ 0 w 44"/>
                <a:gd name="T27" fmla="*/ 2 h 86"/>
                <a:gd name="T28" fmla="*/ 1 w 44"/>
                <a:gd name="T29" fmla="*/ 3 h 86"/>
                <a:gd name="T30" fmla="*/ 1 w 44"/>
                <a:gd name="T31" fmla="*/ 3 h 86"/>
                <a:gd name="T32" fmla="*/ 1 w 44"/>
                <a:gd name="T33" fmla="*/ 3 h 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86">
                  <a:moveTo>
                    <a:pt x="44" y="86"/>
                  </a:moveTo>
                  <a:lnTo>
                    <a:pt x="37" y="78"/>
                  </a:lnTo>
                  <a:lnTo>
                    <a:pt x="29" y="67"/>
                  </a:lnTo>
                  <a:lnTo>
                    <a:pt x="20" y="53"/>
                  </a:lnTo>
                  <a:lnTo>
                    <a:pt x="13" y="39"/>
                  </a:lnTo>
                  <a:lnTo>
                    <a:pt x="6" y="25"/>
                  </a:lnTo>
                  <a:lnTo>
                    <a:pt x="1" y="14"/>
                  </a:lnTo>
                  <a:lnTo>
                    <a:pt x="0" y="5"/>
                  </a:lnTo>
                  <a:lnTo>
                    <a:pt x="2" y="0"/>
                  </a:lnTo>
                  <a:lnTo>
                    <a:pt x="7" y="1"/>
                  </a:lnTo>
                  <a:lnTo>
                    <a:pt x="13" y="10"/>
                  </a:lnTo>
                  <a:lnTo>
                    <a:pt x="19" y="23"/>
                  </a:lnTo>
                  <a:lnTo>
                    <a:pt x="23" y="38"/>
                  </a:lnTo>
                  <a:lnTo>
                    <a:pt x="29" y="54"/>
                  </a:lnTo>
                  <a:lnTo>
                    <a:pt x="35" y="69"/>
                  </a:lnTo>
                  <a:lnTo>
                    <a:pt x="39" y="81"/>
                  </a:lnTo>
                  <a:lnTo>
                    <a:pt x="44" y="8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63" name="Freeform 285">
              <a:extLst>
                <a:ext uri="{FF2B5EF4-FFF2-40B4-BE49-F238E27FC236}">
                  <a16:creationId xmlns:a16="http://schemas.microsoft.com/office/drawing/2014/main" xmlns="" id="{D50BE322-FD1E-4D99-9F54-9038650CFD62}"/>
                </a:ext>
              </a:extLst>
            </p:cNvPr>
            <p:cNvSpPr>
              <a:spLocks/>
            </p:cNvSpPr>
            <p:nvPr/>
          </p:nvSpPr>
          <p:spPr bwMode="auto">
            <a:xfrm>
              <a:off x="1866" y="1110"/>
              <a:ext cx="25" cy="40"/>
            </a:xfrm>
            <a:custGeom>
              <a:avLst/>
              <a:gdLst>
                <a:gd name="T0" fmla="*/ 1 w 52"/>
                <a:gd name="T1" fmla="*/ 3 h 79"/>
                <a:gd name="T2" fmla="*/ 1 w 52"/>
                <a:gd name="T3" fmla="*/ 3 h 79"/>
                <a:gd name="T4" fmla="*/ 1 w 52"/>
                <a:gd name="T5" fmla="*/ 2 h 79"/>
                <a:gd name="T6" fmla="*/ 0 w 52"/>
                <a:gd name="T7" fmla="*/ 2 h 79"/>
                <a:gd name="T8" fmla="*/ 0 w 52"/>
                <a:gd name="T9" fmla="*/ 2 h 79"/>
                <a:gd name="T10" fmla="*/ 0 w 52"/>
                <a:gd name="T11" fmla="*/ 1 h 79"/>
                <a:gd name="T12" fmla="*/ 0 w 52"/>
                <a:gd name="T13" fmla="*/ 1 h 79"/>
                <a:gd name="T14" fmla="*/ 0 w 52"/>
                <a:gd name="T15" fmla="*/ 1 h 79"/>
                <a:gd name="T16" fmla="*/ 0 w 52"/>
                <a:gd name="T17" fmla="*/ 0 h 79"/>
                <a:gd name="T18" fmla="*/ 0 w 52"/>
                <a:gd name="T19" fmla="*/ 1 h 79"/>
                <a:gd name="T20" fmla="*/ 0 w 52"/>
                <a:gd name="T21" fmla="*/ 1 h 79"/>
                <a:gd name="T22" fmla="*/ 0 w 52"/>
                <a:gd name="T23" fmla="*/ 1 h 79"/>
                <a:gd name="T24" fmla="*/ 0 w 52"/>
                <a:gd name="T25" fmla="*/ 2 h 79"/>
                <a:gd name="T26" fmla="*/ 1 w 52"/>
                <a:gd name="T27" fmla="*/ 2 h 79"/>
                <a:gd name="T28" fmla="*/ 1 w 52"/>
                <a:gd name="T29" fmla="*/ 2 h 79"/>
                <a:gd name="T30" fmla="*/ 1 w 52"/>
                <a:gd name="T31" fmla="*/ 3 h 79"/>
                <a:gd name="T32" fmla="*/ 1 w 52"/>
                <a:gd name="T33" fmla="*/ 3 h 7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79">
                  <a:moveTo>
                    <a:pt x="52" y="79"/>
                  </a:moveTo>
                  <a:lnTo>
                    <a:pt x="45" y="72"/>
                  </a:lnTo>
                  <a:lnTo>
                    <a:pt x="37" y="63"/>
                  </a:lnTo>
                  <a:lnTo>
                    <a:pt x="27" y="50"/>
                  </a:lnTo>
                  <a:lnTo>
                    <a:pt x="17" y="38"/>
                  </a:lnTo>
                  <a:lnTo>
                    <a:pt x="8" y="25"/>
                  </a:lnTo>
                  <a:lnTo>
                    <a:pt x="2" y="14"/>
                  </a:lnTo>
                  <a:lnTo>
                    <a:pt x="0" y="4"/>
                  </a:lnTo>
                  <a:lnTo>
                    <a:pt x="2" y="0"/>
                  </a:lnTo>
                  <a:lnTo>
                    <a:pt x="8" y="1"/>
                  </a:lnTo>
                  <a:lnTo>
                    <a:pt x="15" y="9"/>
                  </a:lnTo>
                  <a:lnTo>
                    <a:pt x="22" y="20"/>
                  </a:lnTo>
                  <a:lnTo>
                    <a:pt x="29" y="35"/>
                  </a:lnTo>
                  <a:lnTo>
                    <a:pt x="36" y="50"/>
                  </a:lnTo>
                  <a:lnTo>
                    <a:pt x="43" y="63"/>
                  </a:lnTo>
                  <a:lnTo>
                    <a:pt x="47" y="73"/>
                  </a:lnTo>
                  <a:lnTo>
                    <a:pt x="52" y="7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64" name="Freeform 286">
              <a:extLst>
                <a:ext uri="{FF2B5EF4-FFF2-40B4-BE49-F238E27FC236}">
                  <a16:creationId xmlns:a16="http://schemas.microsoft.com/office/drawing/2014/main" xmlns="" id="{EC816BC8-5CFA-4123-A84B-C3BFA7D9538D}"/>
                </a:ext>
              </a:extLst>
            </p:cNvPr>
            <p:cNvSpPr>
              <a:spLocks/>
            </p:cNvSpPr>
            <p:nvPr/>
          </p:nvSpPr>
          <p:spPr bwMode="auto">
            <a:xfrm>
              <a:off x="1919" y="1109"/>
              <a:ext cx="23" cy="36"/>
            </a:xfrm>
            <a:custGeom>
              <a:avLst/>
              <a:gdLst>
                <a:gd name="T0" fmla="*/ 2 w 45"/>
                <a:gd name="T1" fmla="*/ 2 h 73"/>
                <a:gd name="T2" fmla="*/ 2 w 45"/>
                <a:gd name="T3" fmla="*/ 2 h 73"/>
                <a:gd name="T4" fmla="*/ 1 w 45"/>
                <a:gd name="T5" fmla="*/ 1 h 73"/>
                <a:gd name="T6" fmla="*/ 1 w 45"/>
                <a:gd name="T7" fmla="*/ 1 h 73"/>
                <a:gd name="T8" fmla="*/ 1 w 45"/>
                <a:gd name="T9" fmla="*/ 1 h 73"/>
                <a:gd name="T10" fmla="*/ 1 w 45"/>
                <a:gd name="T11" fmla="*/ 0 h 73"/>
                <a:gd name="T12" fmla="*/ 1 w 45"/>
                <a:gd name="T13" fmla="*/ 0 h 73"/>
                <a:gd name="T14" fmla="*/ 0 w 45"/>
                <a:gd name="T15" fmla="*/ 0 h 73"/>
                <a:gd name="T16" fmla="*/ 1 w 45"/>
                <a:gd name="T17" fmla="*/ 0 h 73"/>
                <a:gd name="T18" fmla="*/ 1 w 45"/>
                <a:gd name="T19" fmla="*/ 0 h 73"/>
                <a:gd name="T20" fmla="*/ 1 w 45"/>
                <a:gd name="T21" fmla="*/ 0 h 73"/>
                <a:gd name="T22" fmla="*/ 1 w 45"/>
                <a:gd name="T23" fmla="*/ 0 h 73"/>
                <a:gd name="T24" fmla="*/ 1 w 45"/>
                <a:gd name="T25" fmla="*/ 1 h 73"/>
                <a:gd name="T26" fmla="*/ 1 w 45"/>
                <a:gd name="T27" fmla="*/ 1 h 73"/>
                <a:gd name="T28" fmla="*/ 2 w 45"/>
                <a:gd name="T29" fmla="*/ 1 h 73"/>
                <a:gd name="T30" fmla="*/ 2 w 45"/>
                <a:gd name="T31" fmla="*/ 2 h 73"/>
                <a:gd name="T32" fmla="*/ 2 w 45"/>
                <a:gd name="T33" fmla="*/ 2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73">
                  <a:moveTo>
                    <a:pt x="45" y="73"/>
                  </a:moveTo>
                  <a:lnTo>
                    <a:pt x="39" y="66"/>
                  </a:lnTo>
                  <a:lnTo>
                    <a:pt x="31" y="57"/>
                  </a:lnTo>
                  <a:lnTo>
                    <a:pt x="23" y="45"/>
                  </a:lnTo>
                  <a:lnTo>
                    <a:pt x="14" y="33"/>
                  </a:lnTo>
                  <a:lnTo>
                    <a:pt x="7" y="21"/>
                  </a:lnTo>
                  <a:lnTo>
                    <a:pt x="3" y="11"/>
                  </a:lnTo>
                  <a:lnTo>
                    <a:pt x="0" y="4"/>
                  </a:lnTo>
                  <a:lnTo>
                    <a:pt x="4" y="0"/>
                  </a:lnTo>
                  <a:lnTo>
                    <a:pt x="9" y="3"/>
                  </a:lnTo>
                  <a:lnTo>
                    <a:pt x="15" y="9"/>
                  </a:lnTo>
                  <a:lnTo>
                    <a:pt x="22" y="20"/>
                  </a:lnTo>
                  <a:lnTo>
                    <a:pt x="28" y="33"/>
                  </a:lnTo>
                  <a:lnTo>
                    <a:pt x="32" y="45"/>
                  </a:lnTo>
                  <a:lnTo>
                    <a:pt x="38" y="58"/>
                  </a:lnTo>
                  <a:lnTo>
                    <a:pt x="42" y="67"/>
                  </a:lnTo>
                  <a:lnTo>
                    <a:pt x="45" y="7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65" name="Freeform 287">
              <a:extLst>
                <a:ext uri="{FF2B5EF4-FFF2-40B4-BE49-F238E27FC236}">
                  <a16:creationId xmlns:a16="http://schemas.microsoft.com/office/drawing/2014/main" xmlns="" id="{FA50E8DA-3BF4-4801-8A30-D318F049DD94}"/>
                </a:ext>
              </a:extLst>
            </p:cNvPr>
            <p:cNvSpPr>
              <a:spLocks/>
            </p:cNvSpPr>
            <p:nvPr/>
          </p:nvSpPr>
          <p:spPr bwMode="auto">
            <a:xfrm>
              <a:off x="1906" y="1142"/>
              <a:ext cx="33" cy="53"/>
            </a:xfrm>
            <a:custGeom>
              <a:avLst/>
              <a:gdLst>
                <a:gd name="T0" fmla="*/ 0 w 67"/>
                <a:gd name="T1" fmla="*/ 4 h 106"/>
                <a:gd name="T2" fmla="*/ 0 w 67"/>
                <a:gd name="T3" fmla="*/ 4 h 106"/>
                <a:gd name="T4" fmla="*/ 0 w 67"/>
                <a:gd name="T5" fmla="*/ 3 h 106"/>
                <a:gd name="T6" fmla="*/ 0 w 67"/>
                <a:gd name="T7" fmla="*/ 3 h 106"/>
                <a:gd name="T8" fmla="*/ 0 w 67"/>
                <a:gd name="T9" fmla="*/ 2 h 106"/>
                <a:gd name="T10" fmla="*/ 0 w 67"/>
                <a:gd name="T11" fmla="*/ 2 h 106"/>
                <a:gd name="T12" fmla="*/ 1 w 67"/>
                <a:gd name="T13" fmla="*/ 1 h 106"/>
                <a:gd name="T14" fmla="*/ 1 w 67"/>
                <a:gd name="T15" fmla="*/ 1 h 106"/>
                <a:gd name="T16" fmla="*/ 2 w 67"/>
                <a:gd name="T17" fmla="*/ 0 h 106"/>
                <a:gd name="T18" fmla="*/ 1 w 67"/>
                <a:gd name="T19" fmla="*/ 1 h 106"/>
                <a:gd name="T20" fmla="*/ 1 w 67"/>
                <a:gd name="T21" fmla="*/ 1 h 106"/>
                <a:gd name="T22" fmla="*/ 1 w 67"/>
                <a:gd name="T23" fmla="*/ 2 h 106"/>
                <a:gd name="T24" fmla="*/ 1 w 67"/>
                <a:gd name="T25" fmla="*/ 2 h 106"/>
                <a:gd name="T26" fmla="*/ 0 w 67"/>
                <a:gd name="T27" fmla="*/ 3 h 106"/>
                <a:gd name="T28" fmla="*/ 0 w 67"/>
                <a:gd name="T29" fmla="*/ 3 h 106"/>
                <a:gd name="T30" fmla="*/ 0 w 67"/>
                <a:gd name="T31" fmla="*/ 4 h 106"/>
                <a:gd name="T32" fmla="*/ 0 w 67"/>
                <a:gd name="T33" fmla="*/ 4 h 1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106">
                  <a:moveTo>
                    <a:pt x="1" y="106"/>
                  </a:moveTo>
                  <a:lnTo>
                    <a:pt x="0" y="100"/>
                  </a:lnTo>
                  <a:lnTo>
                    <a:pt x="3" y="88"/>
                  </a:lnTo>
                  <a:lnTo>
                    <a:pt x="10" y="73"/>
                  </a:lnTo>
                  <a:lnTo>
                    <a:pt x="20" y="54"/>
                  </a:lnTo>
                  <a:lnTo>
                    <a:pt x="31" y="37"/>
                  </a:lnTo>
                  <a:lnTo>
                    <a:pt x="44" y="21"/>
                  </a:lnTo>
                  <a:lnTo>
                    <a:pt x="55" y="8"/>
                  </a:lnTo>
                  <a:lnTo>
                    <a:pt x="67" y="0"/>
                  </a:lnTo>
                  <a:lnTo>
                    <a:pt x="62" y="8"/>
                  </a:lnTo>
                  <a:lnTo>
                    <a:pt x="55" y="22"/>
                  </a:lnTo>
                  <a:lnTo>
                    <a:pt x="46" y="40"/>
                  </a:lnTo>
                  <a:lnTo>
                    <a:pt x="34" y="59"/>
                  </a:lnTo>
                  <a:lnTo>
                    <a:pt x="24" y="77"/>
                  </a:lnTo>
                  <a:lnTo>
                    <a:pt x="14" y="92"/>
                  </a:lnTo>
                  <a:lnTo>
                    <a:pt x="6" y="103"/>
                  </a:lnTo>
                  <a:lnTo>
                    <a:pt x="1" y="10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66" name="Freeform 288">
              <a:extLst>
                <a:ext uri="{FF2B5EF4-FFF2-40B4-BE49-F238E27FC236}">
                  <a16:creationId xmlns:a16="http://schemas.microsoft.com/office/drawing/2014/main" xmlns="" id="{F35F8C90-49FC-4158-947C-1E0725D002A2}"/>
                </a:ext>
              </a:extLst>
            </p:cNvPr>
            <p:cNvSpPr>
              <a:spLocks/>
            </p:cNvSpPr>
            <p:nvPr/>
          </p:nvSpPr>
          <p:spPr bwMode="auto">
            <a:xfrm>
              <a:off x="1883" y="1144"/>
              <a:ext cx="29" cy="42"/>
            </a:xfrm>
            <a:custGeom>
              <a:avLst/>
              <a:gdLst>
                <a:gd name="T0" fmla="*/ 0 w 57"/>
                <a:gd name="T1" fmla="*/ 3 h 83"/>
                <a:gd name="T2" fmla="*/ 0 w 57"/>
                <a:gd name="T3" fmla="*/ 3 h 83"/>
                <a:gd name="T4" fmla="*/ 1 w 57"/>
                <a:gd name="T5" fmla="*/ 3 h 83"/>
                <a:gd name="T6" fmla="*/ 1 w 57"/>
                <a:gd name="T7" fmla="*/ 2 h 83"/>
                <a:gd name="T8" fmla="*/ 1 w 57"/>
                <a:gd name="T9" fmla="*/ 2 h 83"/>
                <a:gd name="T10" fmla="*/ 1 w 57"/>
                <a:gd name="T11" fmla="*/ 1 h 83"/>
                <a:gd name="T12" fmla="*/ 2 w 57"/>
                <a:gd name="T13" fmla="*/ 1 h 83"/>
                <a:gd name="T14" fmla="*/ 2 w 57"/>
                <a:gd name="T15" fmla="*/ 1 h 83"/>
                <a:gd name="T16" fmla="*/ 2 w 57"/>
                <a:gd name="T17" fmla="*/ 0 h 83"/>
                <a:gd name="T18" fmla="*/ 2 w 57"/>
                <a:gd name="T19" fmla="*/ 1 h 83"/>
                <a:gd name="T20" fmla="*/ 2 w 57"/>
                <a:gd name="T21" fmla="*/ 1 h 83"/>
                <a:gd name="T22" fmla="*/ 2 w 57"/>
                <a:gd name="T23" fmla="*/ 2 h 83"/>
                <a:gd name="T24" fmla="*/ 1 w 57"/>
                <a:gd name="T25" fmla="*/ 2 h 83"/>
                <a:gd name="T26" fmla="*/ 1 w 57"/>
                <a:gd name="T27" fmla="*/ 2 h 83"/>
                <a:gd name="T28" fmla="*/ 1 w 57"/>
                <a:gd name="T29" fmla="*/ 3 h 83"/>
                <a:gd name="T30" fmla="*/ 1 w 57"/>
                <a:gd name="T31" fmla="*/ 3 h 83"/>
                <a:gd name="T32" fmla="*/ 0 w 57"/>
                <a:gd name="T33" fmla="*/ 3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83">
                  <a:moveTo>
                    <a:pt x="0" y="83"/>
                  </a:moveTo>
                  <a:lnTo>
                    <a:pt x="0" y="79"/>
                  </a:lnTo>
                  <a:lnTo>
                    <a:pt x="2" y="71"/>
                  </a:lnTo>
                  <a:lnTo>
                    <a:pt x="7" y="60"/>
                  </a:lnTo>
                  <a:lnTo>
                    <a:pt x="15" y="46"/>
                  </a:lnTo>
                  <a:lnTo>
                    <a:pt x="24" y="32"/>
                  </a:lnTo>
                  <a:lnTo>
                    <a:pt x="34" y="18"/>
                  </a:lnTo>
                  <a:lnTo>
                    <a:pt x="46" y="7"/>
                  </a:lnTo>
                  <a:lnTo>
                    <a:pt x="57" y="0"/>
                  </a:lnTo>
                  <a:lnTo>
                    <a:pt x="51" y="9"/>
                  </a:lnTo>
                  <a:lnTo>
                    <a:pt x="42" y="20"/>
                  </a:lnTo>
                  <a:lnTo>
                    <a:pt x="34" y="35"/>
                  </a:lnTo>
                  <a:lnTo>
                    <a:pt x="25" y="49"/>
                  </a:lnTo>
                  <a:lnTo>
                    <a:pt x="17" y="63"/>
                  </a:lnTo>
                  <a:lnTo>
                    <a:pt x="9" y="73"/>
                  </a:lnTo>
                  <a:lnTo>
                    <a:pt x="3" y="80"/>
                  </a:lnTo>
                  <a:lnTo>
                    <a:pt x="0" y="8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67" name="Freeform 289">
              <a:extLst>
                <a:ext uri="{FF2B5EF4-FFF2-40B4-BE49-F238E27FC236}">
                  <a16:creationId xmlns:a16="http://schemas.microsoft.com/office/drawing/2014/main" xmlns="" id="{46ED2E06-F111-4086-B815-FB5DCE8CC58B}"/>
                </a:ext>
              </a:extLst>
            </p:cNvPr>
            <p:cNvSpPr>
              <a:spLocks/>
            </p:cNvSpPr>
            <p:nvPr/>
          </p:nvSpPr>
          <p:spPr bwMode="auto">
            <a:xfrm>
              <a:off x="1883" y="1107"/>
              <a:ext cx="26" cy="40"/>
            </a:xfrm>
            <a:custGeom>
              <a:avLst/>
              <a:gdLst>
                <a:gd name="T0" fmla="*/ 2 w 52"/>
                <a:gd name="T1" fmla="*/ 3 h 79"/>
                <a:gd name="T2" fmla="*/ 2 w 52"/>
                <a:gd name="T3" fmla="*/ 3 h 79"/>
                <a:gd name="T4" fmla="*/ 2 w 52"/>
                <a:gd name="T5" fmla="*/ 2 h 79"/>
                <a:gd name="T6" fmla="*/ 1 w 52"/>
                <a:gd name="T7" fmla="*/ 2 h 79"/>
                <a:gd name="T8" fmla="*/ 1 w 52"/>
                <a:gd name="T9" fmla="*/ 2 h 79"/>
                <a:gd name="T10" fmla="*/ 1 w 52"/>
                <a:gd name="T11" fmla="*/ 1 h 79"/>
                <a:gd name="T12" fmla="*/ 1 w 52"/>
                <a:gd name="T13" fmla="*/ 1 h 79"/>
                <a:gd name="T14" fmla="*/ 0 w 52"/>
                <a:gd name="T15" fmla="*/ 1 h 79"/>
                <a:gd name="T16" fmla="*/ 1 w 52"/>
                <a:gd name="T17" fmla="*/ 0 h 79"/>
                <a:gd name="T18" fmla="*/ 1 w 52"/>
                <a:gd name="T19" fmla="*/ 1 h 79"/>
                <a:gd name="T20" fmla="*/ 1 w 52"/>
                <a:gd name="T21" fmla="*/ 1 h 79"/>
                <a:gd name="T22" fmla="*/ 1 w 52"/>
                <a:gd name="T23" fmla="*/ 1 h 79"/>
                <a:gd name="T24" fmla="*/ 1 w 52"/>
                <a:gd name="T25" fmla="*/ 2 h 79"/>
                <a:gd name="T26" fmla="*/ 2 w 52"/>
                <a:gd name="T27" fmla="*/ 2 h 79"/>
                <a:gd name="T28" fmla="*/ 2 w 52"/>
                <a:gd name="T29" fmla="*/ 2 h 79"/>
                <a:gd name="T30" fmla="*/ 2 w 52"/>
                <a:gd name="T31" fmla="*/ 3 h 79"/>
                <a:gd name="T32" fmla="*/ 2 w 52"/>
                <a:gd name="T33" fmla="*/ 3 h 7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79">
                  <a:moveTo>
                    <a:pt x="52" y="79"/>
                  </a:moveTo>
                  <a:lnTo>
                    <a:pt x="45" y="73"/>
                  </a:lnTo>
                  <a:lnTo>
                    <a:pt x="37" y="63"/>
                  </a:lnTo>
                  <a:lnTo>
                    <a:pt x="26" y="51"/>
                  </a:lnTo>
                  <a:lnTo>
                    <a:pt x="17" y="38"/>
                  </a:lnTo>
                  <a:lnTo>
                    <a:pt x="8" y="25"/>
                  </a:lnTo>
                  <a:lnTo>
                    <a:pt x="2" y="14"/>
                  </a:lnTo>
                  <a:lnTo>
                    <a:pt x="0" y="5"/>
                  </a:lnTo>
                  <a:lnTo>
                    <a:pt x="2" y="0"/>
                  </a:lnTo>
                  <a:lnTo>
                    <a:pt x="8" y="1"/>
                  </a:lnTo>
                  <a:lnTo>
                    <a:pt x="15" y="9"/>
                  </a:lnTo>
                  <a:lnTo>
                    <a:pt x="22" y="21"/>
                  </a:lnTo>
                  <a:lnTo>
                    <a:pt x="28" y="36"/>
                  </a:lnTo>
                  <a:lnTo>
                    <a:pt x="35" y="51"/>
                  </a:lnTo>
                  <a:lnTo>
                    <a:pt x="42" y="63"/>
                  </a:lnTo>
                  <a:lnTo>
                    <a:pt x="47" y="74"/>
                  </a:lnTo>
                  <a:lnTo>
                    <a:pt x="52" y="7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68" name="Freeform 290">
              <a:extLst>
                <a:ext uri="{FF2B5EF4-FFF2-40B4-BE49-F238E27FC236}">
                  <a16:creationId xmlns:a16="http://schemas.microsoft.com/office/drawing/2014/main" xmlns="" id="{F1B607AF-FDFB-481B-B28E-8EFD57E935DE}"/>
                </a:ext>
              </a:extLst>
            </p:cNvPr>
            <p:cNvSpPr>
              <a:spLocks/>
            </p:cNvSpPr>
            <p:nvPr/>
          </p:nvSpPr>
          <p:spPr bwMode="auto">
            <a:xfrm>
              <a:off x="1746" y="1199"/>
              <a:ext cx="132" cy="32"/>
            </a:xfrm>
            <a:custGeom>
              <a:avLst/>
              <a:gdLst>
                <a:gd name="T0" fmla="*/ 8 w 265"/>
                <a:gd name="T1" fmla="*/ 1 h 65"/>
                <a:gd name="T2" fmla="*/ 8 w 265"/>
                <a:gd name="T3" fmla="*/ 1 h 65"/>
                <a:gd name="T4" fmla="*/ 8 w 265"/>
                <a:gd name="T5" fmla="*/ 1 h 65"/>
                <a:gd name="T6" fmla="*/ 8 w 265"/>
                <a:gd name="T7" fmla="*/ 2 h 65"/>
                <a:gd name="T8" fmla="*/ 8 w 265"/>
                <a:gd name="T9" fmla="*/ 2 h 65"/>
                <a:gd name="T10" fmla="*/ 7 w 265"/>
                <a:gd name="T11" fmla="*/ 1 h 65"/>
                <a:gd name="T12" fmla="*/ 7 w 265"/>
                <a:gd name="T13" fmla="*/ 1 h 65"/>
                <a:gd name="T14" fmla="*/ 6 w 265"/>
                <a:gd name="T15" fmla="*/ 0 h 65"/>
                <a:gd name="T16" fmla="*/ 5 w 265"/>
                <a:gd name="T17" fmla="*/ 0 h 65"/>
                <a:gd name="T18" fmla="*/ 5 w 265"/>
                <a:gd name="T19" fmla="*/ 0 h 65"/>
                <a:gd name="T20" fmla="*/ 4 w 265"/>
                <a:gd name="T21" fmla="*/ 0 h 65"/>
                <a:gd name="T22" fmla="*/ 4 w 265"/>
                <a:gd name="T23" fmla="*/ 0 h 65"/>
                <a:gd name="T24" fmla="*/ 3 w 265"/>
                <a:gd name="T25" fmla="*/ 0 h 65"/>
                <a:gd name="T26" fmla="*/ 3 w 265"/>
                <a:gd name="T27" fmla="*/ 0 h 65"/>
                <a:gd name="T28" fmla="*/ 2 w 265"/>
                <a:gd name="T29" fmla="*/ 0 h 65"/>
                <a:gd name="T30" fmla="*/ 2 w 265"/>
                <a:gd name="T31" fmla="*/ 0 h 65"/>
                <a:gd name="T32" fmla="*/ 1 w 265"/>
                <a:gd name="T33" fmla="*/ 0 h 65"/>
                <a:gd name="T34" fmla="*/ 1 w 265"/>
                <a:gd name="T35" fmla="*/ 0 h 65"/>
                <a:gd name="T36" fmla="*/ 0 w 265"/>
                <a:gd name="T37" fmla="*/ 0 h 65"/>
                <a:gd name="T38" fmla="*/ 0 w 265"/>
                <a:gd name="T39" fmla="*/ 0 h 65"/>
                <a:gd name="T40" fmla="*/ 0 w 265"/>
                <a:gd name="T41" fmla="*/ 1 h 65"/>
                <a:gd name="T42" fmla="*/ 0 w 265"/>
                <a:gd name="T43" fmla="*/ 0 h 65"/>
                <a:gd name="T44" fmla="*/ 0 w 265"/>
                <a:gd name="T45" fmla="*/ 0 h 65"/>
                <a:gd name="T46" fmla="*/ 0 w 265"/>
                <a:gd name="T47" fmla="*/ 0 h 65"/>
                <a:gd name="T48" fmla="*/ 1 w 265"/>
                <a:gd name="T49" fmla="*/ 0 h 65"/>
                <a:gd name="T50" fmla="*/ 1 w 265"/>
                <a:gd name="T51" fmla="*/ 0 h 65"/>
                <a:gd name="T52" fmla="*/ 2 w 265"/>
                <a:gd name="T53" fmla="*/ 0 h 65"/>
                <a:gd name="T54" fmla="*/ 3 w 265"/>
                <a:gd name="T55" fmla="*/ 0 h 65"/>
                <a:gd name="T56" fmla="*/ 3 w 265"/>
                <a:gd name="T57" fmla="*/ 0 h 65"/>
                <a:gd name="T58" fmla="*/ 4 w 265"/>
                <a:gd name="T59" fmla="*/ 0 h 65"/>
                <a:gd name="T60" fmla="*/ 5 w 265"/>
                <a:gd name="T61" fmla="*/ 0 h 65"/>
                <a:gd name="T62" fmla="*/ 5 w 265"/>
                <a:gd name="T63" fmla="*/ 0 h 65"/>
                <a:gd name="T64" fmla="*/ 6 w 265"/>
                <a:gd name="T65" fmla="*/ 0 h 65"/>
                <a:gd name="T66" fmla="*/ 7 w 265"/>
                <a:gd name="T67" fmla="*/ 0 h 65"/>
                <a:gd name="T68" fmla="*/ 7 w 265"/>
                <a:gd name="T69" fmla="*/ 1 h 65"/>
                <a:gd name="T70" fmla="*/ 7 w 265"/>
                <a:gd name="T71" fmla="*/ 1 h 65"/>
                <a:gd name="T72" fmla="*/ 8 w 265"/>
                <a:gd name="T73" fmla="*/ 1 h 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65" h="65">
                  <a:moveTo>
                    <a:pt x="265" y="58"/>
                  </a:moveTo>
                  <a:lnTo>
                    <a:pt x="265" y="60"/>
                  </a:lnTo>
                  <a:lnTo>
                    <a:pt x="263" y="62"/>
                  </a:lnTo>
                  <a:lnTo>
                    <a:pt x="260" y="64"/>
                  </a:lnTo>
                  <a:lnTo>
                    <a:pt x="258" y="65"/>
                  </a:lnTo>
                  <a:lnTo>
                    <a:pt x="241" y="51"/>
                  </a:lnTo>
                  <a:lnTo>
                    <a:pt x="225" y="38"/>
                  </a:lnTo>
                  <a:lnTo>
                    <a:pt x="208" y="29"/>
                  </a:lnTo>
                  <a:lnTo>
                    <a:pt x="191" y="22"/>
                  </a:lnTo>
                  <a:lnTo>
                    <a:pt x="172" y="17"/>
                  </a:lnTo>
                  <a:lnTo>
                    <a:pt x="155" y="14"/>
                  </a:lnTo>
                  <a:lnTo>
                    <a:pt x="137" y="12"/>
                  </a:lnTo>
                  <a:lnTo>
                    <a:pt x="119" y="12"/>
                  </a:lnTo>
                  <a:lnTo>
                    <a:pt x="102" y="12"/>
                  </a:lnTo>
                  <a:lnTo>
                    <a:pt x="85" y="14"/>
                  </a:lnTo>
                  <a:lnTo>
                    <a:pt x="69" y="16"/>
                  </a:lnTo>
                  <a:lnTo>
                    <a:pt x="53" y="20"/>
                  </a:lnTo>
                  <a:lnTo>
                    <a:pt x="38" y="23"/>
                  </a:lnTo>
                  <a:lnTo>
                    <a:pt x="24" y="26"/>
                  </a:lnTo>
                  <a:lnTo>
                    <a:pt x="11" y="29"/>
                  </a:lnTo>
                  <a:lnTo>
                    <a:pt x="0" y="32"/>
                  </a:lnTo>
                  <a:lnTo>
                    <a:pt x="7" y="26"/>
                  </a:lnTo>
                  <a:lnTo>
                    <a:pt x="16" y="19"/>
                  </a:lnTo>
                  <a:lnTo>
                    <a:pt x="28" y="13"/>
                  </a:lnTo>
                  <a:lnTo>
                    <a:pt x="45" y="8"/>
                  </a:lnTo>
                  <a:lnTo>
                    <a:pt x="62" y="4"/>
                  </a:lnTo>
                  <a:lnTo>
                    <a:pt x="81" y="1"/>
                  </a:lnTo>
                  <a:lnTo>
                    <a:pt x="102" y="0"/>
                  </a:lnTo>
                  <a:lnTo>
                    <a:pt x="123" y="0"/>
                  </a:lnTo>
                  <a:lnTo>
                    <a:pt x="145" y="1"/>
                  </a:lnTo>
                  <a:lnTo>
                    <a:pt x="165" y="5"/>
                  </a:lnTo>
                  <a:lnTo>
                    <a:pt x="186" y="9"/>
                  </a:lnTo>
                  <a:lnTo>
                    <a:pt x="206" y="15"/>
                  </a:lnTo>
                  <a:lnTo>
                    <a:pt x="224" y="23"/>
                  </a:lnTo>
                  <a:lnTo>
                    <a:pt x="240" y="32"/>
                  </a:lnTo>
                  <a:lnTo>
                    <a:pt x="254" y="44"/>
                  </a:lnTo>
                  <a:lnTo>
                    <a:pt x="265" y="5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69" name="Freeform 291">
              <a:extLst>
                <a:ext uri="{FF2B5EF4-FFF2-40B4-BE49-F238E27FC236}">
                  <a16:creationId xmlns:a16="http://schemas.microsoft.com/office/drawing/2014/main" xmlns="" id="{70557F5C-7AEC-45C9-AE4E-96AEF38BB663}"/>
                </a:ext>
              </a:extLst>
            </p:cNvPr>
            <p:cNvSpPr>
              <a:spLocks/>
            </p:cNvSpPr>
            <p:nvPr/>
          </p:nvSpPr>
          <p:spPr bwMode="auto">
            <a:xfrm>
              <a:off x="1748" y="1207"/>
              <a:ext cx="16" cy="28"/>
            </a:xfrm>
            <a:custGeom>
              <a:avLst/>
              <a:gdLst>
                <a:gd name="T0" fmla="*/ 1 w 33"/>
                <a:gd name="T1" fmla="*/ 0 h 58"/>
                <a:gd name="T2" fmla="*/ 0 w 33"/>
                <a:gd name="T3" fmla="*/ 0 h 58"/>
                <a:gd name="T4" fmla="*/ 0 w 33"/>
                <a:gd name="T5" fmla="*/ 0 h 58"/>
                <a:gd name="T6" fmla="*/ 0 w 33"/>
                <a:gd name="T7" fmla="*/ 0 h 58"/>
                <a:gd name="T8" fmla="*/ 0 w 33"/>
                <a:gd name="T9" fmla="*/ 0 h 58"/>
                <a:gd name="T10" fmla="*/ 0 w 33"/>
                <a:gd name="T11" fmla="*/ 1 h 58"/>
                <a:gd name="T12" fmla="*/ 0 w 33"/>
                <a:gd name="T13" fmla="*/ 1 h 58"/>
                <a:gd name="T14" fmla="*/ 0 w 33"/>
                <a:gd name="T15" fmla="*/ 1 h 58"/>
                <a:gd name="T16" fmla="*/ 0 w 33"/>
                <a:gd name="T17" fmla="*/ 1 h 58"/>
                <a:gd name="T18" fmla="*/ 0 w 33"/>
                <a:gd name="T19" fmla="*/ 1 h 58"/>
                <a:gd name="T20" fmla="*/ 0 w 33"/>
                <a:gd name="T21" fmla="*/ 1 h 58"/>
                <a:gd name="T22" fmla="*/ 0 w 33"/>
                <a:gd name="T23" fmla="*/ 0 h 58"/>
                <a:gd name="T24" fmla="*/ 1 w 33"/>
                <a:gd name="T25" fmla="*/ 0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58">
                  <a:moveTo>
                    <a:pt x="33" y="0"/>
                  </a:moveTo>
                  <a:lnTo>
                    <a:pt x="26" y="6"/>
                  </a:lnTo>
                  <a:lnTo>
                    <a:pt x="20" y="14"/>
                  </a:lnTo>
                  <a:lnTo>
                    <a:pt x="13" y="23"/>
                  </a:lnTo>
                  <a:lnTo>
                    <a:pt x="8" y="32"/>
                  </a:lnTo>
                  <a:lnTo>
                    <a:pt x="4" y="42"/>
                  </a:lnTo>
                  <a:lnTo>
                    <a:pt x="1" y="49"/>
                  </a:lnTo>
                  <a:lnTo>
                    <a:pt x="0" y="54"/>
                  </a:lnTo>
                  <a:lnTo>
                    <a:pt x="1" y="58"/>
                  </a:lnTo>
                  <a:lnTo>
                    <a:pt x="7" y="53"/>
                  </a:lnTo>
                  <a:lnTo>
                    <a:pt x="14" y="37"/>
                  </a:lnTo>
                  <a:lnTo>
                    <a:pt x="22" y="17"/>
                  </a:lnTo>
                  <a:lnTo>
                    <a:pt x="3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70" name="Freeform 292">
              <a:extLst>
                <a:ext uri="{FF2B5EF4-FFF2-40B4-BE49-F238E27FC236}">
                  <a16:creationId xmlns:a16="http://schemas.microsoft.com/office/drawing/2014/main" xmlns="" id="{53774CCD-29D8-4238-A7DF-46E6DF32D308}"/>
                </a:ext>
              </a:extLst>
            </p:cNvPr>
            <p:cNvSpPr>
              <a:spLocks/>
            </p:cNvSpPr>
            <p:nvPr/>
          </p:nvSpPr>
          <p:spPr bwMode="auto">
            <a:xfrm>
              <a:off x="1757" y="1204"/>
              <a:ext cx="19" cy="31"/>
            </a:xfrm>
            <a:custGeom>
              <a:avLst/>
              <a:gdLst>
                <a:gd name="T0" fmla="*/ 1 w 38"/>
                <a:gd name="T1" fmla="*/ 1 h 64"/>
                <a:gd name="T2" fmla="*/ 0 w 38"/>
                <a:gd name="T3" fmla="*/ 1 h 64"/>
                <a:gd name="T4" fmla="*/ 1 w 38"/>
                <a:gd name="T5" fmla="*/ 1 h 64"/>
                <a:gd name="T6" fmla="*/ 1 w 38"/>
                <a:gd name="T7" fmla="*/ 1 h 64"/>
                <a:gd name="T8" fmla="*/ 1 w 38"/>
                <a:gd name="T9" fmla="*/ 1 h 64"/>
                <a:gd name="T10" fmla="*/ 1 w 38"/>
                <a:gd name="T11" fmla="*/ 0 h 64"/>
                <a:gd name="T12" fmla="*/ 1 w 38"/>
                <a:gd name="T13" fmla="*/ 0 h 64"/>
                <a:gd name="T14" fmla="*/ 1 w 38"/>
                <a:gd name="T15" fmla="*/ 0 h 64"/>
                <a:gd name="T16" fmla="*/ 2 w 38"/>
                <a:gd name="T17" fmla="*/ 0 h 64"/>
                <a:gd name="T18" fmla="*/ 2 w 38"/>
                <a:gd name="T19" fmla="*/ 0 h 64"/>
                <a:gd name="T20" fmla="*/ 1 w 38"/>
                <a:gd name="T21" fmla="*/ 0 h 64"/>
                <a:gd name="T22" fmla="*/ 1 w 38"/>
                <a:gd name="T23" fmla="*/ 0 h 64"/>
                <a:gd name="T24" fmla="*/ 1 w 38"/>
                <a:gd name="T25" fmla="*/ 1 h 64"/>
                <a:gd name="T26" fmla="*/ 1 w 38"/>
                <a:gd name="T27" fmla="*/ 1 h 64"/>
                <a:gd name="T28" fmla="*/ 1 w 38"/>
                <a:gd name="T29" fmla="*/ 1 h 64"/>
                <a:gd name="T30" fmla="*/ 1 w 38"/>
                <a:gd name="T31" fmla="*/ 1 h 64"/>
                <a:gd name="T32" fmla="*/ 1 w 38"/>
                <a:gd name="T33" fmla="*/ 1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64">
                  <a:moveTo>
                    <a:pt x="1" y="64"/>
                  </a:moveTo>
                  <a:lnTo>
                    <a:pt x="0" y="61"/>
                  </a:lnTo>
                  <a:lnTo>
                    <a:pt x="1" y="55"/>
                  </a:lnTo>
                  <a:lnTo>
                    <a:pt x="3" y="46"/>
                  </a:lnTo>
                  <a:lnTo>
                    <a:pt x="8" y="37"/>
                  </a:lnTo>
                  <a:lnTo>
                    <a:pt x="13" y="27"/>
                  </a:lnTo>
                  <a:lnTo>
                    <a:pt x="20" y="17"/>
                  </a:lnTo>
                  <a:lnTo>
                    <a:pt x="28" y="7"/>
                  </a:lnTo>
                  <a:lnTo>
                    <a:pt x="38" y="0"/>
                  </a:lnTo>
                  <a:lnTo>
                    <a:pt x="33" y="8"/>
                  </a:lnTo>
                  <a:lnTo>
                    <a:pt x="28" y="18"/>
                  </a:lnTo>
                  <a:lnTo>
                    <a:pt x="23" y="28"/>
                  </a:lnTo>
                  <a:lnTo>
                    <a:pt x="17" y="38"/>
                  </a:lnTo>
                  <a:lnTo>
                    <a:pt x="12" y="49"/>
                  </a:lnTo>
                  <a:lnTo>
                    <a:pt x="6" y="57"/>
                  </a:lnTo>
                  <a:lnTo>
                    <a:pt x="3" y="63"/>
                  </a:lnTo>
                  <a:lnTo>
                    <a:pt x="1" y="6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71" name="Freeform 293">
              <a:extLst>
                <a:ext uri="{FF2B5EF4-FFF2-40B4-BE49-F238E27FC236}">
                  <a16:creationId xmlns:a16="http://schemas.microsoft.com/office/drawing/2014/main" xmlns="" id="{B796CBEE-00E0-4FB8-9491-04FC17F330C9}"/>
                </a:ext>
              </a:extLst>
            </p:cNvPr>
            <p:cNvSpPr>
              <a:spLocks/>
            </p:cNvSpPr>
            <p:nvPr/>
          </p:nvSpPr>
          <p:spPr bwMode="auto">
            <a:xfrm>
              <a:off x="1776" y="1201"/>
              <a:ext cx="26" cy="41"/>
            </a:xfrm>
            <a:custGeom>
              <a:avLst/>
              <a:gdLst>
                <a:gd name="T0" fmla="*/ 1 w 52"/>
                <a:gd name="T1" fmla="*/ 2 h 83"/>
                <a:gd name="T2" fmla="*/ 0 w 52"/>
                <a:gd name="T3" fmla="*/ 2 h 83"/>
                <a:gd name="T4" fmla="*/ 1 w 52"/>
                <a:gd name="T5" fmla="*/ 2 h 83"/>
                <a:gd name="T6" fmla="*/ 1 w 52"/>
                <a:gd name="T7" fmla="*/ 1 h 83"/>
                <a:gd name="T8" fmla="*/ 1 w 52"/>
                <a:gd name="T9" fmla="*/ 1 h 83"/>
                <a:gd name="T10" fmla="*/ 1 w 52"/>
                <a:gd name="T11" fmla="*/ 0 h 83"/>
                <a:gd name="T12" fmla="*/ 1 w 52"/>
                <a:gd name="T13" fmla="*/ 0 h 83"/>
                <a:gd name="T14" fmla="*/ 2 w 52"/>
                <a:gd name="T15" fmla="*/ 0 h 83"/>
                <a:gd name="T16" fmla="*/ 2 w 52"/>
                <a:gd name="T17" fmla="*/ 0 h 83"/>
                <a:gd name="T18" fmla="*/ 2 w 52"/>
                <a:gd name="T19" fmla="*/ 0 h 83"/>
                <a:gd name="T20" fmla="*/ 2 w 52"/>
                <a:gd name="T21" fmla="*/ 0 h 83"/>
                <a:gd name="T22" fmla="*/ 2 w 52"/>
                <a:gd name="T23" fmla="*/ 0 h 83"/>
                <a:gd name="T24" fmla="*/ 1 w 52"/>
                <a:gd name="T25" fmla="*/ 1 h 83"/>
                <a:gd name="T26" fmla="*/ 1 w 52"/>
                <a:gd name="T27" fmla="*/ 1 h 83"/>
                <a:gd name="T28" fmla="*/ 1 w 52"/>
                <a:gd name="T29" fmla="*/ 2 h 83"/>
                <a:gd name="T30" fmla="*/ 1 w 52"/>
                <a:gd name="T31" fmla="*/ 2 h 83"/>
                <a:gd name="T32" fmla="*/ 1 w 52"/>
                <a:gd name="T33" fmla="*/ 2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83">
                  <a:moveTo>
                    <a:pt x="1" y="83"/>
                  </a:moveTo>
                  <a:lnTo>
                    <a:pt x="0" y="78"/>
                  </a:lnTo>
                  <a:lnTo>
                    <a:pt x="2" y="70"/>
                  </a:lnTo>
                  <a:lnTo>
                    <a:pt x="7" y="57"/>
                  </a:lnTo>
                  <a:lnTo>
                    <a:pt x="12" y="45"/>
                  </a:lnTo>
                  <a:lnTo>
                    <a:pt x="22" y="31"/>
                  </a:lnTo>
                  <a:lnTo>
                    <a:pt x="31" y="17"/>
                  </a:lnTo>
                  <a:lnTo>
                    <a:pt x="41" y="7"/>
                  </a:lnTo>
                  <a:lnTo>
                    <a:pt x="52" y="0"/>
                  </a:lnTo>
                  <a:lnTo>
                    <a:pt x="47" y="7"/>
                  </a:lnTo>
                  <a:lnTo>
                    <a:pt x="41" y="17"/>
                  </a:lnTo>
                  <a:lnTo>
                    <a:pt x="33" y="31"/>
                  </a:lnTo>
                  <a:lnTo>
                    <a:pt x="26" y="46"/>
                  </a:lnTo>
                  <a:lnTo>
                    <a:pt x="18" y="61"/>
                  </a:lnTo>
                  <a:lnTo>
                    <a:pt x="11" y="72"/>
                  </a:lnTo>
                  <a:lnTo>
                    <a:pt x="5" y="80"/>
                  </a:lnTo>
                  <a:lnTo>
                    <a:pt x="1" y="8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72" name="Freeform 294">
              <a:extLst>
                <a:ext uri="{FF2B5EF4-FFF2-40B4-BE49-F238E27FC236}">
                  <a16:creationId xmlns:a16="http://schemas.microsoft.com/office/drawing/2014/main" xmlns="" id="{1C4ACCFE-85DC-4A91-B20C-7D8C8A4CCDCA}"/>
                </a:ext>
              </a:extLst>
            </p:cNvPr>
            <p:cNvSpPr>
              <a:spLocks/>
            </p:cNvSpPr>
            <p:nvPr/>
          </p:nvSpPr>
          <p:spPr bwMode="auto">
            <a:xfrm>
              <a:off x="1798" y="1203"/>
              <a:ext cx="28" cy="44"/>
            </a:xfrm>
            <a:custGeom>
              <a:avLst/>
              <a:gdLst>
                <a:gd name="T0" fmla="*/ 0 w 57"/>
                <a:gd name="T1" fmla="*/ 2 h 90"/>
                <a:gd name="T2" fmla="*/ 0 w 57"/>
                <a:gd name="T3" fmla="*/ 2 h 90"/>
                <a:gd name="T4" fmla="*/ 0 w 57"/>
                <a:gd name="T5" fmla="*/ 2 h 90"/>
                <a:gd name="T6" fmla="*/ 0 w 57"/>
                <a:gd name="T7" fmla="*/ 1 h 90"/>
                <a:gd name="T8" fmla="*/ 0 w 57"/>
                <a:gd name="T9" fmla="*/ 1 h 90"/>
                <a:gd name="T10" fmla="*/ 0 w 57"/>
                <a:gd name="T11" fmla="*/ 0 h 90"/>
                <a:gd name="T12" fmla="*/ 1 w 57"/>
                <a:gd name="T13" fmla="*/ 0 h 90"/>
                <a:gd name="T14" fmla="*/ 1 w 57"/>
                <a:gd name="T15" fmla="*/ 0 h 90"/>
                <a:gd name="T16" fmla="*/ 1 w 57"/>
                <a:gd name="T17" fmla="*/ 0 h 90"/>
                <a:gd name="T18" fmla="*/ 1 w 57"/>
                <a:gd name="T19" fmla="*/ 0 h 90"/>
                <a:gd name="T20" fmla="*/ 1 w 57"/>
                <a:gd name="T21" fmla="*/ 0 h 90"/>
                <a:gd name="T22" fmla="*/ 1 w 57"/>
                <a:gd name="T23" fmla="*/ 1 h 90"/>
                <a:gd name="T24" fmla="*/ 0 w 57"/>
                <a:gd name="T25" fmla="*/ 1 h 90"/>
                <a:gd name="T26" fmla="*/ 0 w 57"/>
                <a:gd name="T27" fmla="*/ 2 h 90"/>
                <a:gd name="T28" fmla="*/ 0 w 57"/>
                <a:gd name="T29" fmla="*/ 2 h 90"/>
                <a:gd name="T30" fmla="*/ 0 w 57"/>
                <a:gd name="T31" fmla="*/ 2 h 90"/>
                <a:gd name="T32" fmla="*/ 0 w 57"/>
                <a:gd name="T33" fmla="*/ 2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90">
                  <a:moveTo>
                    <a:pt x="2" y="90"/>
                  </a:moveTo>
                  <a:lnTo>
                    <a:pt x="0" y="85"/>
                  </a:lnTo>
                  <a:lnTo>
                    <a:pt x="3" y="75"/>
                  </a:lnTo>
                  <a:lnTo>
                    <a:pt x="9" y="61"/>
                  </a:lnTo>
                  <a:lnTo>
                    <a:pt x="17" y="46"/>
                  </a:lnTo>
                  <a:lnTo>
                    <a:pt x="26" y="31"/>
                  </a:lnTo>
                  <a:lnTo>
                    <a:pt x="37" y="17"/>
                  </a:lnTo>
                  <a:lnTo>
                    <a:pt x="48" y="6"/>
                  </a:lnTo>
                  <a:lnTo>
                    <a:pt x="57" y="0"/>
                  </a:lnTo>
                  <a:lnTo>
                    <a:pt x="53" y="7"/>
                  </a:lnTo>
                  <a:lnTo>
                    <a:pt x="47" y="19"/>
                  </a:lnTo>
                  <a:lnTo>
                    <a:pt x="38" y="34"/>
                  </a:lnTo>
                  <a:lnTo>
                    <a:pt x="29" y="50"/>
                  </a:lnTo>
                  <a:lnTo>
                    <a:pt x="20" y="66"/>
                  </a:lnTo>
                  <a:lnTo>
                    <a:pt x="12" y="78"/>
                  </a:lnTo>
                  <a:lnTo>
                    <a:pt x="5" y="88"/>
                  </a:lnTo>
                  <a:lnTo>
                    <a:pt x="2" y="9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73" name="Freeform 295">
              <a:extLst>
                <a:ext uri="{FF2B5EF4-FFF2-40B4-BE49-F238E27FC236}">
                  <a16:creationId xmlns:a16="http://schemas.microsoft.com/office/drawing/2014/main" xmlns="" id="{0B7E64BC-0BE9-4ACC-9CED-3BD605896372}"/>
                </a:ext>
              </a:extLst>
            </p:cNvPr>
            <p:cNvSpPr>
              <a:spLocks/>
            </p:cNvSpPr>
            <p:nvPr/>
          </p:nvSpPr>
          <p:spPr bwMode="auto">
            <a:xfrm>
              <a:off x="1813" y="1207"/>
              <a:ext cx="30" cy="36"/>
            </a:xfrm>
            <a:custGeom>
              <a:avLst/>
              <a:gdLst>
                <a:gd name="T0" fmla="*/ 0 w 60"/>
                <a:gd name="T1" fmla="*/ 2 h 74"/>
                <a:gd name="T2" fmla="*/ 0 w 60"/>
                <a:gd name="T3" fmla="*/ 2 h 74"/>
                <a:gd name="T4" fmla="*/ 1 w 60"/>
                <a:gd name="T5" fmla="*/ 1 h 74"/>
                <a:gd name="T6" fmla="*/ 1 w 60"/>
                <a:gd name="T7" fmla="*/ 1 h 74"/>
                <a:gd name="T8" fmla="*/ 1 w 60"/>
                <a:gd name="T9" fmla="*/ 1 h 74"/>
                <a:gd name="T10" fmla="*/ 1 w 60"/>
                <a:gd name="T11" fmla="*/ 0 h 74"/>
                <a:gd name="T12" fmla="*/ 2 w 60"/>
                <a:gd name="T13" fmla="*/ 0 h 74"/>
                <a:gd name="T14" fmla="*/ 2 w 60"/>
                <a:gd name="T15" fmla="*/ 0 h 74"/>
                <a:gd name="T16" fmla="*/ 2 w 60"/>
                <a:gd name="T17" fmla="*/ 0 h 74"/>
                <a:gd name="T18" fmla="*/ 2 w 60"/>
                <a:gd name="T19" fmla="*/ 0 h 74"/>
                <a:gd name="T20" fmla="*/ 2 w 60"/>
                <a:gd name="T21" fmla="*/ 0 h 74"/>
                <a:gd name="T22" fmla="*/ 2 w 60"/>
                <a:gd name="T23" fmla="*/ 0 h 74"/>
                <a:gd name="T24" fmla="*/ 1 w 60"/>
                <a:gd name="T25" fmla="*/ 1 h 74"/>
                <a:gd name="T26" fmla="*/ 1 w 60"/>
                <a:gd name="T27" fmla="*/ 1 h 74"/>
                <a:gd name="T28" fmla="*/ 1 w 60"/>
                <a:gd name="T29" fmla="*/ 2 h 74"/>
                <a:gd name="T30" fmla="*/ 1 w 60"/>
                <a:gd name="T31" fmla="*/ 2 h 74"/>
                <a:gd name="T32" fmla="*/ 0 w 60"/>
                <a:gd name="T33" fmla="*/ 2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0" h="74">
                  <a:moveTo>
                    <a:pt x="0" y="74"/>
                  </a:moveTo>
                  <a:lnTo>
                    <a:pt x="0" y="70"/>
                  </a:lnTo>
                  <a:lnTo>
                    <a:pt x="5" y="61"/>
                  </a:lnTo>
                  <a:lnTo>
                    <a:pt x="12" y="50"/>
                  </a:lnTo>
                  <a:lnTo>
                    <a:pt x="21" y="37"/>
                  </a:lnTo>
                  <a:lnTo>
                    <a:pt x="31" y="24"/>
                  </a:lnTo>
                  <a:lnTo>
                    <a:pt x="42" y="13"/>
                  </a:lnTo>
                  <a:lnTo>
                    <a:pt x="52" y="4"/>
                  </a:lnTo>
                  <a:lnTo>
                    <a:pt x="60" y="0"/>
                  </a:lnTo>
                  <a:lnTo>
                    <a:pt x="56" y="7"/>
                  </a:lnTo>
                  <a:lnTo>
                    <a:pt x="47" y="17"/>
                  </a:lnTo>
                  <a:lnTo>
                    <a:pt x="39" y="31"/>
                  </a:lnTo>
                  <a:lnTo>
                    <a:pt x="30" y="44"/>
                  </a:lnTo>
                  <a:lnTo>
                    <a:pt x="21" y="57"/>
                  </a:lnTo>
                  <a:lnTo>
                    <a:pt x="12" y="67"/>
                  </a:lnTo>
                  <a:lnTo>
                    <a:pt x="5" y="73"/>
                  </a:lnTo>
                  <a:lnTo>
                    <a:pt x="0" y="7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74" name="Freeform 296">
              <a:extLst>
                <a:ext uri="{FF2B5EF4-FFF2-40B4-BE49-F238E27FC236}">
                  <a16:creationId xmlns:a16="http://schemas.microsoft.com/office/drawing/2014/main" xmlns="" id="{E8B8F353-4B52-497B-866C-3EED9C089205}"/>
                </a:ext>
              </a:extLst>
            </p:cNvPr>
            <p:cNvSpPr>
              <a:spLocks/>
            </p:cNvSpPr>
            <p:nvPr/>
          </p:nvSpPr>
          <p:spPr bwMode="auto">
            <a:xfrm>
              <a:off x="1829" y="1212"/>
              <a:ext cx="26" cy="30"/>
            </a:xfrm>
            <a:custGeom>
              <a:avLst/>
              <a:gdLst>
                <a:gd name="T0" fmla="*/ 1 w 52"/>
                <a:gd name="T1" fmla="*/ 1 h 61"/>
                <a:gd name="T2" fmla="*/ 0 w 52"/>
                <a:gd name="T3" fmla="*/ 1 h 61"/>
                <a:gd name="T4" fmla="*/ 1 w 52"/>
                <a:gd name="T5" fmla="*/ 1 h 61"/>
                <a:gd name="T6" fmla="*/ 1 w 52"/>
                <a:gd name="T7" fmla="*/ 1 h 61"/>
                <a:gd name="T8" fmla="*/ 1 w 52"/>
                <a:gd name="T9" fmla="*/ 0 h 61"/>
                <a:gd name="T10" fmla="*/ 1 w 52"/>
                <a:gd name="T11" fmla="*/ 0 h 61"/>
                <a:gd name="T12" fmla="*/ 1 w 52"/>
                <a:gd name="T13" fmla="*/ 0 h 61"/>
                <a:gd name="T14" fmla="*/ 2 w 52"/>
                <a:gd name="T15" fmla="*/ 0 h 61"/>
                <a:gd name="T16" fmla="*/ 2 w 52"/>
                <a:gd name="T17" fmla="*/ 0 h 61"/>
                <a:gd name="T18" fmla="*/ 2 w 52"/>
                <a:gd name="T19" fmla="*/ 0 h 61"/>
                <a:gd name="T20" fmla="*/ 2 w 52"/>
                <a:gd name="T21" fmla="*/ 0 h 61"/>
                <a:gd name="T22" fmla="*/ 2 w 52"/>
                <a:gd name="T23" fmla="*/ 0 h 61"/>
                <a:gd name="T24" fmla="*/ 1 w 52"/>
                <a:gd name="T25" fmla="*/ 1 h 61"/>
                <a:gd name="T26" fmla="*/ 1 w 52"/>
                <a:gd name="T27" fmla="*/ 1 h 61"/>
                <a:gd name="T28" fmla="*/ 1 w 52"/>
                <a:gd name="T29" fmla="*/ 1 h 61"/>
                <a:gd name="T30" fmla="*/ 1 w 52"/>
                <a:gd name="T31" fmla="*/ 1 h 61"/>
                <a:gd name="T32" fmla="*/ 1 w 52"/>
                <a:gd name="T33" fmla="*/ 1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61">
                  <a:moveTo>
                    <a:pt x="2" y="61"/>
                  </a:moveTo>
                  <a:lnTo>
                    <a:pt x="0" y="56"/>
                  </a:lnTo>
                  <a:lnTo>
                    <a:pt x="3" y="49"/>
                  </a:lnTo>
                  <a:lnTo>
                    <a:pt x="7" y="40"/>
                  </a:lnTo>
                  <a:lnTo>
                    <a:pt x="14" y="29"/>
                  </a:lnTo>
                  <a:lnTo>
                    <a:pt x="22" y="20"/>
                  </a:lnTo>
                  <a:lnTo>
                    <a:pt x="32" y="11"/>
                  </a:lnTo>
                  <a:lnTo>
                    <a:pt x="42" y="4"/>
                  </a:lnTo>
                  <a:lnTo>
                    <a:pt x="52" y="0"/>
                  </a:lnTo>
                  <a:lnTo>
                    <a:pt x="47" y="5"/>
                  </a:lnTo>
                  <a:lnTo>
                    <a:pt x="41" y="15"/>
                  </a:lnTo>
                  <a:lnTo>
                    <a:pt x="33" y="25"/>
                  </a:lnTo>
                  <a:lnTo>
                    <a:pt x="25" y="36"/>
                  </a:lnTo>
                  <a:lnTo>
                    <a:pt x="17" y="47"/>
                  </a:lnTo>
                  <a:lnTo>
                    <a:pt x="11" y="55"/>
                  </a:lnTo>
                  <a:lnTo>
                    <a:pt x="5" y="59"/>
                  </a:lnTo>
                  <a:lnTo>
                    <a:pt x="2" y="6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75" name="Freeform 297">
              <a:extLst>
                <a:ext uri="{FF2B5EF4-FFF2-40B4-BE49-F238E27FC236}">
                  <a16:creationId xmlns:a16="http://schemas.microsoft.com/office/drawing/2014/main" xmlns="" id="{CF1E8FA3-F760-4CD4-AE49-F74946F1E5EE}"/>
                </a:ext>
              </a:extLst>
            </p:cNvPr>
            <p:cNvSpPr>
              <a:spLocks/>
            </p:cNvSpPr>
            <p:nvPr/>
          </p:nvSpPr>
          <p:spPr bwMode="auto">
            <a:xfrm>
              <a:off x="1845" y="1220"/>
              <a:ext cx="22" cy="22"/>
            </a:xfrm>
            <a:custGeom>
              <a:avLst/>
              <a:gdLst>
                <a:gd name="T0" fmla="*/ 0 w 45"/>
                <a:gd name="T1" fmla="*/ 2 h 42"/>
                <a:gd name="T2" fmla="*/ 0 w 45"/>
                <a:gd name="T3" fmla="*/ 2 h 42"/>
                <a:gd name="T4" fmla="*/ 0 w 45"/>
                <a:gd name="T5" fmla="*/ 2 h 42"/>
                <a:gd name="T6" fmla="*/ 0 w 45"/>
                <a:gd name="T7" fmla="*/ 1 h 42"/>
                <a:gd name="T8" fmla="*/ 0 w 45"/>
                <a:gd name="T9" fmla="*/ 1 h 42"/>
                <a:gd name="T10" fmla="*/ 0 w 45"/>
                <a:gd name="T11" fmla="*/ 1 h 42"/>
                <a:gd name="T12" fmla="*/ 1 w 45"/>
                <a:gd name="T13" fmla="*/ 1 h 42"/>
                <a:gd name="T14" fmla="*/ 1 w 45"/>
                <a:gd name="T15" fmla="*/ 1 h 42"/>
                <a:gd name="T16" fmla="*/ 1 w 45"/>
                <a:gd name="T17" fmla="*/ 0 h 42"/>
                <a:gd name="T18" fmla="*/ 1 w 45"/>
                <a:gd name="T19" fmla="*/ 1 h 42"/>
                <a:gd name="T20" fmla="*/ 1 w 45"/>
                <a:gd name="T21" fmla="*/ 1 h 42"/>
                <a:gd name="T22" fmla="*/ 0 w 45"/>
                <a:gd name="T23" fmla="*/ 1 h 42"/>
                <a:gd name="T24" fmla="*/ 0 w 45"/>
                <a:gd name="T25" fmla="*/ 1 h 42"/>
                <a:gd name="T26" fmla="*/ 0 w 45"/>
                <a:gd name="T27" fmla="*/ 1 h 42"/>
                <a:gd name="T28" fmla="*/ 0 w 45"/>
                <a:gd name="T29" fmla="*/ 2 h 42"/>
                <a:gd name="T30" fmla="*/ 0 w 45"/>
                <a:gd name="T31" fmla="*/ 2 h 42"/>
                <a:gd name="T32" fmla="*/ 0 w 45"/>
                <a:gd name="T33" fmla="*/ 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42">
                  <a:moveTo>
                    <a:pt x="0" y="42"/>
                  </a:moveTo>
                  <a:lnTo>
                    <a:pt x="0" y="39"/>
                  </a:lnTo>
                  <a:lnTo>
                    <a:pt x="3" y="33"/>
                  </a:lnTo>
                  <a:lnTo>
                    <a:pt x="9" y="26"/>
                  </a:lnTo>
                  <a:lnTo>
                    <a:pt x="16" y="18"/>
                  </a:lnTo>
                  <a:lnTo>
                    <a:pt x="24" y="10"/>
                  </a:lnTo>
                  <a:lnTo>
                    <a:pt x="32" y="4"/>
                  </a:lnTo>
                  <a:lnTo>
                    <a:pt x="40" y="1"/>
                  </a:lnTo>
                  <a:lnTo>
                    <a:pt x="45" y="0"/>
                  </a:lnTo>
                  <a:lnTo>
                    <a:pt x="40" y="4"/>
                  </a:lnTo>
                  <a:lnTo>
                    <a:pt x="34" y="10"/>
                  </a:lnTo>
                  <a:lnTo>
                    <a:pt x="29" y="17"/>
                  </a:lnTo>
                  <a:lnTo>
                    <a:pt x="22" y="24"/>
                  </a:lnTo>
                  <a:lnTo>
                    <a:pt x="15" y="31"/>
                  </a:lnTo>
                  <a:lnTo>
                    <a:pt x="9" y="37"/>
                  </a:lnTo>
                  <a:lnTo>
                    <a:pt x="3" y="41"/>
                  </a:lnTo>
                  <a:lnTo>
                    <a:pt x="0" y="4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76" name="Freeform 298">
              <a:extLst>
                <a:ext uri="{FF2B5EF4-FFF2-40B4-BE49-F238E27FC236}">
                  <a16:creationId xmlns:a16="http://schemas.microsoft.com/office/drawing/2014/main" xmlns="" id="{39EC654B-39FD-4395-B10C-CEDD29B1F6C5}"/>
                </a:ext>
              </a:extLst>
            </p:cNvPr>
            <p:cNvSpPr>
              <a:spLocks/>
            </p:cNvSpPr>
            <p:nvPr/>
          </p:nvSpPr>
          <p:spPr bwMode="auto">
            <a:xfrm>
              <a:off x="1860" y="1226"/>
              <a:ext cx="15" cy="13"/>
            </a:xfrm>
            <a:custGeom>
              <a:avLst/>
              <a:gdLst>
                <a:gd name="T0" fmla="*/ 0 w 30"/>
                <a:gd name="T1" fmla="*/ 0 h 27"/>
                <a:gd name="T2" fmla="*/ 1 w 30"/>
                <a:gd name="T3" fmla="*/ 0 h 27"/>
                <a:gd name="T4" fmla="*/ 1 w 30"/>
                <a:gd name="T5" fmla="*/ 0 h 27"/>
                <a:gd name="T6" fmla="*/ 1 w 30"/>
                <a:gd name="T7" fmla="*/ 0 h 27"/>
                <a:gd name="T8" fmla="*/ 1 w 30"/>
                <a:gd name="T9" fmla="*/ 0 h 27"/>
                <a:gd name="T10" fmla="*/ 1 w 30"/>
                <a:gd name="T11" fmla="*/ 0 h 27"/>
                <a:gd name="T12" fmla="*/ 1 w 30"/>
                <a:gd name="T13" fmla="*/ 0 h 27"/>
                <a:gd name="T14" fmla="*/ 1 w 30"/>
                <a:gd name="T15" fmla="*/ 0 h 27"/>
                <a:gd name="T16" fmla="*/ 0 w 30"/>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0" h="27">
                  <a:moveTo>
                    <a:pt x="0" y="27"/>
                  </a:moveTo>
                  <a:lnTo>
                    <a:pt x="1" y="20"/>
                  </a:lnTo>
                  <a:lnTo>
                    <a:pt x="9" y="9"/>
                  </a:lnTo>
                  <a:lnTo>
                    <a:pt x="19" y="0"/>
                  </a:lnTo>
                  <a:lnTo>
                    <a:pt x="30" y="0"/>
                  </a:lnTo>
                  <a:lnTo>
                    <a:pt x="19" y="6"/>
                  </a:lnTo>
                  <a:lnTo>
                    <a:pt x="10" y="17"/>
                  </a:lnTo>
                  <a:lnTo>
                    <a:pt x="4" y="27"/>
                  </a:lnTo>
                  <a:lnTo>
                    <a:pt x="0" y="2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77" name="Freeform 299">
              <a:extLst>
                <a:ext uri="{FF2B5EF4-FFF2-40B4-BE49-F238E27FC236}">
                  <a16:creationId xmlns:a16="http://schemas.microsoft.com/office/drawing/2014/main" xmlns="" id="{9B3EDBCE-2336-4152-8178-2F44F3948B41}"/>
                </a:ext>
              </a:extLst>
            </p:cNvPr>
            <p:cNvSpPr>
              <a:spLocks/>
            </p:cNvSpPr>
            <p:nvPr/>
          </p:nvSpPr>
          <p:spPr bwMode="auto">
            <a:xfrm>
              <a:off x="1737" y="1212"/>
              <a:ext cx="17" cy="18"/>
            </a:xfrm>
            <a:custGeom>
              <a:avLst/>
              <a:gdLst>
                <a:gd name="T0" fmla="*/ 1 w 35"/>
                <a:gd name="T1" fmla="*/ 0 h 35"/>
                <a:gd name="T2" fmla="*/ 0 w 35"/>
                <a:gd name="T3" fmla="*/ 1 h 35"/>
                <a:gd name="T4" fmla="*/ 0 w 35"/>
                <a:gd name="T5" fmla="*/ 1 h 35"/>
                <a:gd name="T6" fmla="*/ 0 w 35"/>
                <a:gd name="T7" fmla="*/ 2 h 35"/>
                <a:gd name="T8" fmla="*/ 0 w 35"/>
                <a:gd name="T9" fmla="*/ 2 h 35"/>
                <a:gd name="T10" fmla="*/ 0 w 35"/>
                <a:gd name="T11" fmla="*/ 1 h 35"/>
                <a:gd name="T12" fmla="*/ 0 w 35"/>
                <a:gd name="T13" fmla="*/ 1 h 35"/>
                <a:gd name="T14" fmla="*/ 0 w 35"/>
                <a:gd name="T15" fmla="*/ 1 h 35"/>
                <a:gd name="T16" fmla="*/ 0 w 35"/>
                <a:gd name="T17" fmla="*/ 1 h 35"/>
                <a:gd name="T18" fmla="*/ 0 w 35"/>
                <a:gd name="T19" fmla="*/ 1 h 35"/>
                <a:gd name="T20" fmla="*/ 0 w 35"/>
                <a:gd name="T21" fmla="*/ 1 h 35"/>
                <a:gd name="T22" fmla="*/ 0 w 35"/>
                <a:gd name="T23" fmla="*/ 1 h 35"/>
                <a:gd name="T24" fmla="*/ 1 w 35"/>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5" h="35">
                  <a:moveTo>
                    <a:pt x="35" y="0"/>
                  </a:moveTo>
                  <a:lnTo>
                    <a:pt x="29" y="9"/>
                  </a:lnTo>
                  <a:lnTo>
                    <a:pt x="20" y="23"/>
                  </a:lnTo>
                  <a:lnTo>
                    <a:pt x="9" y="34"/>
                  </a:lnTo>
                  <a:lnTo>
                    <a:pt x="1" y="35"/>
                  </a:lnTo>
                  <a:lnTo>
                    <a:pt x="0" y="32"/>
                  </a:lnTo>
                  <a:lnTo>
                    <a:pt x="3" y="27"/>
                  </a:lnTo>
                  <a:lnTo>
                    <a:pt x="7" y="21"/>
                  </a:lnTo>
                  <a:lnTo>
                    <a:pt x="13" y="17"/>
                  </a:lnTo>
                  <a:lnTo>
                    <a:pt x="19" y="11"/>
                  </a:lnTo>
                  <a:lnTo>
                    <a:pt x="26" y="6"/>
                  </a:lnTo>
                  <a:lnTo>
                    <a:pt x="31" y="2"/>
                  </a:lnTo>
                  <a:lnTo>
                    <a:pt x="3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78" name="Freeform 300">
              <a:extLst>
                <a:ext uri="{FF2B5EF4-FFF2-40B4-BE49-F238E27FC236}">
                  <a16:creationId xmlns:a16="http://schemas.microsoft.com/office/drawing/2014/main" xmlns="" id="{FD8E0B5E-4B0F-4B94-888B-6034CAF6331F}"/>
                </a:ext>
              </a:extLst>
            </p:cNvPr>
            <p:cNvSpPr>
              <a:spLocks/>
            </p:cNvSpPr>
            <p:nvPr/>
          </p:nvSpPr>
          <p:spPr bwMode="auto">
            <a:xfrm>
              <a:off x="1734" y="1202"/>
              <a:ext cx="20" cy="9"/>
            </a:xfrm>
            <a:custGeom>
              <a:avLst/>
              <a:gdLst>
                <a:gd name="T0" fmla="*/ 2 w 40"/>
                <a:gd name="T1" fmla="*/ 1 h 17"/>
                <a:gd name="T2" fmla="*/ 2 w 40"/>
                <a:gd name="T3" fmla="*/ 1 h 17"/>
                <a:gd name="T4" fmla="*/ 2 w 40"/>
                <a:gd name="T5" fmla="*/ 1 h 17"/>
                <a:gd name="T6" fmla="*/ 1 w 40"/>
                <a:gd name="T7" fmla="*/ 1 h 17"/>
                <a:gd name="T8" fmla="*/ 1 w 40"/>
                <a:gd name="T9" fmla="*/ 1 h 17"/>
                <a:gd name="T10" fmla="*/ 1 w 40"/>
                <a:gd name="T11" fmla="*/ 1 h 17"/>
                <a:gd name="T12" fmla="*/ 1 w 40"/>
                <a:gd name="T13" fmla="*/ 0 h 17"/>
                <a:gd name="T14" fmla="*/ 1 w 40"/>
                <a:gd name="T15" fmla="*/ 0 h 17"/>
                <a:gd name="T16" fmla="*/ 0 w 40"/>
                <a:gd name="T17" fmla="*/ 1 h 17"/>
                <a:gd name="T18" fmla="*/ 0 w 40"/>
                <a:gd name="T19" fmla="*/ 1 h 17"/>
                <a:gd name="T20" fmla="*/ 1 w 40"/>
                <a:gd name="T21" fmla="*/ 1 h 17"/>
                <a:gd name="T22" fmla="*/ 1 w 40"/>
                <a:gd name="T23" fmla="*/ 1 h 17"/>
                <a:gd name="T24" fmla="*/ 1 w 40"/>
                <a:gd name="T25" fmla="*/ 1 h 17"/>
                <a:gd name="T26" fmla="*/ 1 w 40"/>
                <a:gd name="T27" fmla="*/ 1 h 17"/>
                <a:gd name="T28" fmla="*/ 1 w 40"/>
                <a:gd name="T29" fmla="*/ 1 h 17"/>
                <a:gd name="T30" fmla="*/ 2 w 40"/>
                <a:gd name="T31" fmla="*/ 1 h 17"/>
                <a:gd name="T32" fmla="*/ 2 w 40"/>
                <a:gd name="T33" fmla="*/ 1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17">
                  <a:moveTo>
                    <a:pt x="40" y="17"/>
                  </a:moveTo>
                  <a:lnTo>
                    <a:pt x="38" y="16"/>
                  </a:lnTo>
                  <a:lnTo>
                    <a:pt x="33" y="13"/>
                  </a:lnTo>
                  <a:lnTo>
                    <a:pt x="26" y="9"/>
                  </a:lnTo>
                  <a:lnTo>
                    <a:pt x="20" y="6"/>
                  </a:lnTo>
                  <a:lnTo>
                    <a:pt x="13" y="2"/>
                  </a:lnTo>
                  <a:lnTo>
                    <a:pt x="8" y="0"/>
                  </a:lnTo>
                  <a:lnTo>
                    <a:pt x="3" y="0"/>
                  </a:lnTo>
                  <a:lnTo>
                    <a:pt x="0" y="1"/>
                  </a:lnTo>
                  <a:lnTo>
                    <a:pt x="0" y="5"/>
                  </a:lnTo>
                  <a:lnTo>
                    <a:pt x="2" y="7"/>
                  </a:lnTo>
                  <a:lnTo>
                    <a:pt x="8" y="9"/>
                  </a:lnTo>
                  <a:lnTo>
                    <a:pt x="15" y="11"/>
                  </a:lnTo>
                  <a:lnTo>
                    <a:pt x="22" y="14"/>
                  </a:lnTo>
                  <a:lnTo>
                    <a:pt x="28" y="15"/>
                  </a:lnTo>
                  <a:lnTo>
                    <a:pt x="35" y="16"/>
                  </a:lnTo>
                  <a:lnTo>
                    <a:pt x="40" y="1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79" name="Freeform 301">
              <a:extLst>
                <a:ext uri="{FF2B5EF4-FFF2-40B4-BE49-F238E27FC236}">
                  <a16:creationId xmlns:a16="http://schemas.microsoft.com/office/drawing/2014/main" xmlns="" id="{DF3E6681-A902-4FAC-98BC-D51640B6F146}"/>
                </a:ext>
              </a:extLst>
            </p:cNvPr>
            <p:cNvSpPr>
              <a:spLocks/>
            </p:cNvSpPr>
            <p:nvPr/>
          </p:nvSpPr>
          <p:spPr bwMode="auto">
            <a:xfrm>
              <a:off x="1728" y="1213"/>
              <a:ext cx="22" cy="5"/>
            </a:xfrm>
            <a:custGeom>
              <a:avLst/>
              <a:gdLst>
                <a:gd name="T0" fmla="*/ 1 w 45"/>
                <a:gd name="T1" fmla="*/ 0 h 10"/>
                <a:gd name="T2" fmla="*/ 1 w 45"/>
                <a:gd name="T3" fmla="*/ 0 h 10"/>
                <a:gd name="T4" fmla="*/ 1 w 45"/>
                <a:gd name="T5" fmla="*/ 0 h 10"/>
                <a:gd name="T6" fmla="*/ 0 w 45"/>
                <a:gd name="T7" fmla="*/ 0 h 10"/>
                <a:gd name="T8" fmla="*/ 0 w 45"/>
                <a:gd name="T9" fmla="*/ 0 h 10"/>
                <a:gd name="T10" fmla="*/ 0 w 45"/>
                <a:gd name="T11" fmla="*/ 0 h 10"/>
                <a:gd name="T12" fmla="*/ 0 w 45"/>
                <a:gd name="T13" fmla="*/ 1 h 10"/>
                <a:gd name="T14" fmla="*/ 0 w 45"/>
                <a:gd name="T15" fmla="*/ 1 h 10"/>
                <a:gd name="T16" fmla="*/ 0 w 45"/>
                <a:gd name="T17" fmla="*/ 1 h 10"/>
                <a:gd name="T18" fmla="*/ 0 w 45"/>
                <a:gd name="T19" fmla="*/ 1 h 10"/>
                <a:gd name="T20" fmla="*/ 0 w 45"/>
                <a:gd name="T21" fmla="*/ 1 h 10"/>
                <a:gd name="T22" fmla="*/ 0 w 45"/>
                <a:gd name="T23" fmla="*/ 1 h 10"/>
                <a:gd name="T24" fmla="*/ 0 w 45"/>
                <a:gd name="T25" fmla="*/ 1 h 10"/>
                <a:gd name="T26" fmla="*/ 0 w 45"/>
                <a:gd name="T27" fmla="*/ 1 h 10"/>
                <a:gd name="T28" fmla="*/ 1 w 45"/>
                <a:gd name="T29" fmla="*/ 1 h 10"/>
                <a:gd name="T30" fmla="*/ 1 w 45"/>
                <a:gd name="T31" fmla="*/ 1 h 10"/>
                <a:gd name="T32" fmla="*/ 1 w 45"/>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10">
                  <a:moveTo>
                    <a:pt x="45" y="0"/>
                  </a:moveTo>
                  <a:lnTo>
                    <a:pt x="41" y="0"/>
                  </a:lnTo>
                  <a:lnTo>
                    <a:pt x="36" y="0"/>
                  </a:lnTo>
                  <a:lnTo>
                    <a:pt x="29" y="0"/>
                  </a:lnTo>
                  <a:lnTo>
                    <a:pt x="21" y="0"/>
                  </a:lnTo>
                  <a:lnTo>
                    <a:pt x="13" y="0"/>
                  </a:lnTo>
                  <a:lnTo>
                    <a:pt x="7" y="1"/>
                  </a:lnTo>
                  <a:lnTo>
                    <a:pt x="2" y="3"/>
                  </a:lnTo>
                  <a:lnTo>
                    <a:pt x="0" y="7"/>
                  </a:lnTo>
                  <a:lnTo>
                    <a:pt x="1" y="9"/>
                  </a:lnTo>
                  <a:lnTo>
                    <a:pt x="6" y="10"/>
                  </a:lnTo>
                  <a:lnTo>
                    <a:pt x="12" y="10"/>
                  </a:lnTo>
                  <a:lnTo>
                    <a:pt x="20" y="8"/>
                  </a:lnTo>
                  <a:lnTo>
                    <a:pt x="26" y="6"/>
                  </a:lnTo>
                  <a:lnTo>
                    <a:pt x="35" y="3"/>
                  </a:lnTo>
                  <a:lnTo>
                    <a:pt x="40" y="1"/>
                  </a:lnTo>
                  <a:lnTo>
                    <a:pt x="4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80" name="Freeform 302">
              <a:extLst>
                <a:ext uri="{FF2B5EF4-FFF2-40B4-BE49-F238E27FC236}">
                  <a16:creationId xmlns:a16="http://schemas.microsoft.com/office/drawing/2014/main" xmlns="" id="{26ED863F-929F-44A2-A03E-FF6794FA4DC1}"/>
                </a:ext>
              </a:extLst>
            </p:cNvPr>
            <p:cNvSpPr>
              <a:spLocks/>
            </p:cNvSpPr>
            <p:nvPr/>
          </p:nvSpPr>
          <p:spPr bwMode="auto">
            <a:xfrm>
              <a:off x="1741" y="1191"/>
              <a:ext cx="20" cy="17"/>
            </a:xfrm>
            <a:custGeom>
              <a:avLst/>
              <a:gdLst>
                <a:gd name="T0" fmla="*/ 1 w 42"/>
                <a:gd name="T1" fmla="*/ 2 h 33"/>
                <a:gd name="T2" fmla="*/ 1 w 42"/>
                <a:gd name="T3" fmla="*/ 1 h 33"/>
                <a:gd name="T4" fmla="*/ 0 w 42"/>
                <a:gd name="T5" fmla="*/ 1 h 33"/>
                <a:gd name="T6" fmla="*/ 0 w 42"/>
                <a:gd name="T7" fmla="*/ 1 h 33"/>
                <a:gd name="T8" fmla="*/ 0 w 42"/>
                <a:gd name="T9" fmla="*/ 1 h 33"/>
                <a:gd name="T10" fmla="*/ 0 w 42"/>
                <a:gd name="T11" fmla="*/ 1 h 33"/>
                <a:gd name="T12" fmla="*/ 0 w 42"/>
                <a:gd name="T13" fmla="*/ 1 h 33"/>
                <a:gd name="T14" fmla="*/ 0 w 42"/>
                <a:gd name="T15" fmla="*/ 1 h 33"/>
                <a:gd name="T16" fmla="*/ 0 w 42"/>
                <a:gd name="T17" fmla="*/ 0 h 33"/>
                <a:gd name="T18" fmla="*/ 0 w 42"/>
                <a:gd name="T19" fmla="*/ 0 h 33"/>
                <a:gd name="T20" fmla="*/ 0 w 42"/>
                <a:gd name="T21" fmla="*/ 1 h 33"/>
                <a:gd name="T22" fmla="*/ 0 w 42"/>
                <a:gd name="T23" fmla="*/ 1 h 33"/>
                <a:gd name="T24" fmla="*/ 0 w 42"/>
                <a:gd name="T25" fmla="*/ 1 h 33"/>
                <a:gd name="T26" fmla="*/ 0 w 42"/>
                <a:gd name="T27" fmla="*/ 1 h 33"/>
                <a:gd name="T28" fmla="*/ 1 w 42"/>
                <a:gd name="T29" fmla="*/ 1 h 33"/>
                <a:gd name="T30" fmla="*/ 1 w 42"/>
                <a:gd name="T31" fmla="*/ 1 h 33"/>
                <a:gd name="T32" fmla="*/ 1 w 42"/>
                <a:gd name="T33" fmla="*/ 2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33">
                  <a:moveTo>
                    <a:pt x="42" y="33"/>
                  </a:moveTo>
                  <a:lnTo>
                    <a:pt x="36" y="31"/>
                  </a:lnTo>
                  <a:lnTo>
                    <a:pt x="29" y="27"/>
                  </a:lnTo>
                  <a:lnTo>
                    <a:pt x="22" y="22"/>
                  </a:lnTo>
                  <a:lnTo>
                    <a:pt x="14" y="16"/>
                  </a:lnTo>
                  <a:lnTo>
                    <a:pt x="8" y="12"/>
                  </a:lnTo>
                  <a:lnTo>
                    <a:pt x="3" y="7"/>
                  </a:lnTo>
                  <a:lnTo>
                    <a:pt x="0" y="2"/>
                  </a:lnTo>
                  <a:lnTo>
                    <a:pt x="1" y="0"/>
                  </a:lnTo>
                  <a:lnTo>
                    <a:pt x="5" y="0"/>
                  </a:lnTo>
                  <a:lnTo>
                    <a:pt x="10" y="2"/>
                  </a:lnTo>
                  <a:lnTo>
                    <a:pt x="15" y="7"/>
                  </a:lnTo>
                  <a:lnTo>
                    <a:pt x="22" y="13"/>
                  </a:lnTo>
                  <a:lnTo>
                    <a:pt x="28" y="18"/>
                  </a:lnTo>
                  <a:lnTo>
                    <a:pt x="34" y="25"/>
                  </a:lnTo>
                  <a:lnTo>
                    <a:pt x="38" y="30"/>
                  </a:lnTo>
                  <a:lnTo>
                    <a:pt x="42" y="3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81" name="Freeform 303">
              <a:extLst>
                <a:ext uri="{FF2B5EF4-FFF2-40B4-BE49-F238E27FC236}">
                  <a16:creationId xmlns:a16="http://schemas.microsoft.com/office/drawing/2014/main" xmlns="" id="{E5FC4ECF-5AAB-43A3-8CF3-A8B69405689F}"/>
                </a:ext>
              </a:extLst>
            </p:cNvPr>
            <p:cNvSpPr>
              <a:spLocks/>
            </p:cNvSpPr>
            <p:nvPr/>
          </p:nvSpPr>
          <p:spPr bwMode="auto">
            <a:xfrm>
              <a:off x="1864" y="1193"/>
              <a:ext cx="7" cy="29"/>
            </a:xfrm>
            <a:custGeom>
              <a:avLst/>
              <a:gdLst>
                <a:gd name="T0" fmla="*/ 1 w 13"/>
                <a:gd name="T1" fmla="*/ 2 h 58"/>
                <a:gd name="T2" fmla="*/ 1 w 13"/>
                <a:gd name="T3" fmla="*/ 2 h 58"/>
                <a:gd name="T4" fmla="*/ 0 w 13"/>
                <a:gd name="T5" fmla="*/ 1 h 58"/>
                <a:gd name="T6" fmla="*/ 1 w 13"/>
                <a:gd name="T7" fmla="*/ 1 h 58"/>
                <a:gd name="T8" fmla="*/ 1 w 13"/>
                <a:gd name="T9" fmla="*/ 0 h 58"/>
                <a:gd name="T10" fmla="*/ 1 w 13"/>
                <a:gd name="T11" fmla="*/ 1 h 58"/>
                <a:gd name="T12" fmla="*/ 1 w 13"/>
                <a:gd name="T13" fmla="*/ 1 h 58"/>
                <a:gd name="T14" fmla="*/ 1 w 13"/>
                <a:gd name="T15" fmla="*/ 2 h 58"/>
                <a:gd name="T16" fmla="*/ 1 w 13"/>
                <a:gd name="T17" fmla="*/ 2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58">
                  <a:moveTo>
                    <a:pt x="2" y="58"/>
                  </a:moveTo>
                  <a:lnTo>
                    <a:pt x="1" y="43"/>
                  </a:lnTo>
                  <a:lnTo>
                    <a:pt x="0" y="25"/>
                  </a:lnTo>
                  <a:lnTo>
                    <a:pt x="2" y="9"/>
                  </a:lnTo>
                  <a:lnTo>
                    <a:pt x="8" y="0"/>
                  </a:lnTo>
                  <a:lnTo>
                    <a:pt x="13" y="7"/>
                  </a:lnTo>
                  <a:lnTo>
                    <a:pt x="10" y="24"/>
                  </a:lnTo>
                  <a:lnTo>
                    <a:pt x="6" y="43"/>
                  </a:lnTo>
                  <a:lnTo>
                    <a:pt x="2" y="5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82" name="Freeform 304">
              <a:extLst>
                <a:ext uri="{FF2B5EF4-FFF2-40B4-BE49-F238E27FC236}">
                  <a16:creationId xmlns:a16="http://schemas.microsoft.com/office/drawing/2014/main" xmlns="" id="{52231979-C6E5-4B07-9B4B-B18132544695}"/>
                </a:ext>
              </a:extLst>
            </p:cNvPr>
            <p:cNvSpPr>
              <a:spLocks/>
            </p:cNvSpPr>
            <p:nvPr/>
          </p:nvSpPr>
          <p:spPr bwMode="auto">
            <a:xfrm>
              <a:off x="1872" y="1198"/>
              <a:ext cx="10" cy="28"/>
            </a:xfrm>
            <a:custGeom>
              <a:avLst/>
              <a:gdLst>
                <a:gd name="T0" fmla="*/ 0 w 18"/>
                <a:gd name="T1" fmla="*/ 2 h 55"/>
                <a:gd name="T2" fmla="*/ 1 w 18"/>
                <a:gd name="T3" fmla="*/ 2 h 55"/>
                <a:gd name="T4" fmla="*/ 1 w 18"/>
                <a:gd name="T5" fmla="*/ 1 h 55"/>
                <a:gd name="T6" fmla="*/ 1 w 18"/>
                <a:gd name="T7" fmla="*/ 1 h 55"/>
                <a:gd name="T8" fmla="*/ 1 w 18"/>
                <a:gd name="T9" fmla="*/ 0 h 55"/>
                <a:gd name="T10" fmla="*/ 1 w 18"/>
                <a:gd name="T11" fmla="*/ 1 h 55"/>
                <a:gd name="T12" fmla="*/ 1 w 18"/>
                <a:gd name="T13" fmla="*/ 1 h 55"/>
                <a:gd name="T14" fmla="*/ 1 w 18"/>
                <a:gd name="T15" fmla="*/ 2 h 55"/>
                <a:gd name="T16" fmla="*/ 0 w 18"/>
                <a:gd name="T17" fmla="*/ 2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55">
                  <a:moveTo>
                    <a:pt x="0" y="55"/>
                  </a:moveTo>
                  <a:lnTo>
                    <a:pt x="1" y="41"/>
                  </a:lnTo>
                  <a:lnTo>
                    <a:pt x="3" y="24"/>
                  </a:lnTo>
                  <a:lnTo>
                    <a:pt x="9" y="8"/>
                  </a:lnTo>
                  <a:lnTo>
                    <a:pt x="16" y="0"/>
                  </a:lnTo>
                  <a:lnTo>
                    <a:pt x="18" y="7"/>
                  </a:lnTo>
                  <a:lnTo>
                    <a:pt x="14" y="24"/>
                  </a:lnTo>
                  <a:lnTo>
                    <a:pt x="6" y="44"/>
                  </a:lnTo>
                  <a:lnTo>
                    <a:pt x="0"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83" name="Freeform 305">
              <a:extLst>
                <a:ext uri="{FF2B5EF4-FFF2-40B4-BE49-F238E27FC236}">
                  <a16:creationId xmlns:a16="http://schemas.microsoft.com/office/drawing/2014/main" xmlns="" id="{3BA789E9-5307-4281-B1D6-604463A4E171}"/>
                </a:ext>
              </a:extLst>
            </p:cNvPr>
            <p:cNvSpPr>
              <a:spLocks/>
            </p:cNvSpPr>
            <p:nvPr/>
          </p:nvSpPr>
          <p:spPr bwMode="auto">
            <a:xfrm>
              <a:off x="1850" y="1185"/>
              <a:ext cx="6" cy="27"/>
            </a:xfrm>
            <a:custGeom>
              <a:avLst/>
              <a:gdLst>
                <a:gd name="T0" fmla="*/ 1 w 12"/>
                <a:gd name="T1" fmla="*/ 2 h 54"/>
                <a:gd name="T2" fmla="*/ 1 w 12"/>
                <a:gd name="T3" fmla="*/ 2 h 54"/>
                <a:gd name="T4" fmla="*/ 0 w 12"/>
                <a:gd name="T5" fmla="*/ 1 h 54"/>
                <a:gd name="T6" fmla="*/ 1 w 12"/>
                <a:gd name="T7" fmla="*/ 1 h 54"/>
                <a:gd name="T8" fmla="*/ 1 w 12"/>
                <a:gd name="T9" fmla="*/ 0 h 54"/>
                <a:gd name="T10" fmla="*/ 1 w 12"/>
                <a:gd name="T11" fmla="*/ 1 h 54"/>
                <a:gd name="T12" fmla="*/ 1 w 12"/>
                <a:gd name="T13" fmla="*/ 1 h 54"/>
                <a:gd name="T14" fmla="*/ 1 w 12"/>
                <a:gd name="T15" fmla="*/ 2 h 54"/>
                <a:gd name="T16" fmla="*/ 1 w 12"/>
                <a:gd name="T17" fmla="*/ 2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54">
                  <a:moveTo>
                    <a:pt x="7" y="54"/>
                  </a:moveTo>
                  <a:lnTo>
                    <a:pt x="2" y="46"/>
                  </a:lnTo>
                  <a:lnTo>
                    <a:pt x="0" y="28"/>
                  </a:lnTo>
                  <a:lnTo>
                    <a:pt x="1" y="10"/>
                  </a:lnTo>
                  <a:lnTo>
                    <a:pt x="7" y="0"/>
                  </a:lnTo>
                  <a:lnTo>
                    <a:pt x="12" y="3"/>
                  </a:lnTo>
                  <a:lnTo>
                    <a:pt x="10" y="19"/>
                  </a:lnTo>
                  <a:lnTo>
                    <a:pt x="8" y="38"/>
                  </a:lnTo>
                  <a:lnTo>
                    <a:pt x="7"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84" name="Freeform 306">
              <a:extLst>
                <a:ext uri="{FF2B5EF4-FFF2-40B4-BE49-F238E27FC236}">
                  <a16:creationId xmlns:a16="http://schemas.microsoft.com/office/drawing/2014/main" xmlns="" id="{54F23677-C491-4688-AB85-9C60CB628C83}"/>
                </a:ext>
              </a:extLst>
            </p:cNvPr>
            <p:cNvSpPr>
              <a:spLocks/>
            </p:cNvSpPr>
            <p:nvPr/>
          </p:nvSpPr>
          <p:spPr bwMode="auto">
            <a:xfrm>
              <a:off x="1833" y="1178"/>
              <a:ext cx="10" cy="31"/>
            </a:xfrm>
            <a:custGeom>
              <a:avLst/>
              <a:gdLst>
                <a:gd name="T0" fmla="*/ 1 w 19"/>
                <a:gd name="T1" fmla="*/ 2 h 62"/>
                <a:gd name="T2" fmla="*/ 1 w 19"/>
                <a:gd name="T3" fmla="*/ 2 h 62"/>
                <a:gd name="T4" fmla="*/ 1 w 19"/>
                <a:gd name="T5" fmla="*/ 1 h 62"/>
                <a:gd name="T6" fmla="*/ 0 w 19"/>
                <a:gd name="T7" fmla="*/ 1 h 62"/>
                <a:gd name="T8" fmla="*/ 1 w 19"/>
                <a:gd name="T9" fmla="*/ 0 h 62"/>
                <a:gd name="T10" fmla="*/ 1 w 19"/>
                <a:gd name="T11" fmla="*/ 1 h 62"/>
                <a:gd name="T12" fmla="*/ 1 w 19"/>
                <a:gd name="T13" fmla="*/ 1 h 62"/>
                <a:gd name="T14" fmla="*/ 1 w 19"/>
                <a:gd name="T15" fmla="*/ 2 h 62"/>
                <a:gd name="T16" fmla="*/ 1 w 19"/>
                <a:gd name="T17" fmla="*/ 2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 h="62">
                  <a:moveTo>
                    <a:pt x="19" y="62"/>
                  </a:moveTo>
                  <a:lnTo>
                    <a:pt x="11" y="46"/>
                  </a:lnTo>
                  <a:lnTo>
                    <a:pt x="3" y="26"/>
                  </a:lnTo>
                  <a:lnTo>
                    <a:pt x="0" y="8"/>
                  </a:lnTo>
                  <a:lnTo>
                    <a:pt x="4" y="0"/>
                  </a:lnTo>
                  <a:lnTo>
                    <a:pt x="11" y="6"/>
                  </a:lnTo>
                  <a:lnTo>
                    <a:pt x="15" y="25"/>
                  </a:lnTo>
                  <a:lnTo>
                    <a:pt x="16" y="47"/>
                  </a:lnTo>
                  <a:lnTo>
                    <a:pt x="19" y="6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85" name="Freeform 307">
              <a:extLst>
                <a:ext uri="{FF2B5EF4-FFF2-40B4-BE49-F238E27FC236}">
                  <a16:creationId xmlns:a16="http://schemas.microsoft.com/office/drawing/2014/main" xmlns="" id="{61630B37-72CB-45F7-BCAF-18D7AF9650F9}"/>
                </a:ext>
              </a:extLst>
            </p:cNvPr>
            <p:cNvSpPr>
              <a:spLocks/>
            </p:cNvSpPr>
            <p:nvPr/>
          </p:nvSpPr>
          <p:spPr bwMode="auto">
            <a:xfrm>
              <a:off x="1818" y="1170"/>
              <a:ext cx="11" cy="34"/>
            </a:xfrm>
            <a:custGeom>
              <a:avLst/>
              <a:gdLst>
                <a:gd name="T0" fmla="*/ 1 w 21"/>
                <a:gd name="T1" fmla="*/ 2 h 70"/>
                <a:gd name="T2" fmla="*/ 1 w 21"/>
                <a:gd name="T3" fmla="*/ 1 h 70"/>
                <a:gd name="T4" fmla="*/ 1 w 21"/>
                <a:gd name="T5" fmla="*/ 0 h 70"/>
                <a:gd name="T6" fmla="*/ 0 w 21"/>
                <a:gd name="T7" fmla="*/ 0 h 70"/>
                <a:gd name="T8" fmla="*/ 1 w 21"/>
                <a:gd name="T9" fmla="*/ 0 h 70"/>
                <a:gd name="T10" fmla="*/ 1 w 21"/>
                <a:gd name="T11" fmla="*/ 0 h 70"/>
                <a:gd name="T12" fmla="*/ 1 w 21"/>
                <a:gd name="T13" fmla="*/ 1 h 70"/>
                <a:gd name="T14" fmla="*/ 1 w 21"/>
                <a:gd name="T15" fmla="*/ 1 h 70"/>
                <a:gd name="T16" fmla="*/ 1 w 21"/>
                <a:gd name="T17" fmla="*/ 2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70">
                  <a:moveTo>
                    <a:pt x="21" y="70"/>
                  </a:moveTo>
                  <a:lnTo>
                    <a:pt x="13" y="53"/>
                  </a:lnTo>
                  <a:lnTo>
                    <a:pt x="5" y="29"/>
                  </a:lnTo>
                  <a:lnTo>
                    <a:pt x="0" y="8"/>
                  </a:lnTo>
                  <a:lnTo>
                    <a:pt x="3" y="0"/>
                  </a:lnTo>
                  <a:lnTo>
                    <a:pt x="11" y="11"/>
                  </a:lnTo>
                  <a:lnTo>
                    <a:pt x="16" y="32"/>
                  </a:lnTo>
                  <a:lnTo>
                    <a:pt x="19" y="55"/>
                  </a:lnTo>
                  <a:lnTo>
                    <a:pt x="21"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86" name="Freeform 308">
              <a:extLst>
                <a:ext uri="{FF2B5EF4-FFF2-40B4-BE49-F238E27FC236}">
                  <a16:creationId xmlns:a16="http://schemas.microsoft.com/office/drawing/2014/main" xmlns="" id="{88C9A197-1B8B-468A-87DA-C15A473E9D68}"/>
                </a:ext>
              </a:extLst>
            </p:cNvPr>
            <p:cNvSpPr>
              <a:spLocks/>
            </p:cNvSpPr>
            <p:nvPr/>
          </p:nvSpPr>
          <p:spPr bwMode="auto">
            <a:xfrm>
              <a:off x="1784" y="1167"/>
              <a:ext cx="18" cy="37"/>
            </a:xfrm>
            <a:custGeom>
              <a:avLst/>
              <a:gdLst>
                <a:gd name="T0" fmla="*/ 1 w 37"/>
                <a:gd name="T1" fmla="*/ 3 h 72"/>
                <a:gd name="T2" fmla="*/ 0 w 37"/>
                <a:gd name="T3" fmla="*/ 3 h 72"/>
                <a:gd name="T4" fmla="*/ 0 w 37"/>
                <a:gd name="T5" fmla="*/ 2 h 72"/>
                <a:gd name="T6" fmla="*/ 0 w 37"/>
                <a:gd name="T7" fmla="*/ 2 h 72"/>
                <a:gd name="T8" fmla="*/ 0 w 37"/>
                <a:gd name="T9" fmla="*/ 2 h 72"/>
                <a:gd name="T10" fmla="*/ 0 w 37"/>
                <a:gd name="T11" fmla="*/ 1 h 72"/>
                <a:gd name="T12" fmla="*/ 0 w 37"/>
                <a:gd name="T13" fmla="*/ 1 h 72"/>
                <a:gd name="T14" fmla="*/ 0 w 37"/>
                <a:gd name="T15" fmla="*/ 1 h 72"/>
                <a:gd name="T16" fmla="*/ 0 w 37"/>
                <a:gd name="T17" fmla="*/ 0 h 72"/>
                <a:gd name="T18" fmla="*/ 0 w 37"/>
                <a:gd name="T19" fmla="*/ 1 h 72"/>
                <a:gd name="T20" fmla="*/ 0 w 37"/>
                <a:gd name="T21" fmla="*/ 1 h 72"/>
                <a:gd name="T22" fmla="*/ 0 w 37"/>
                <a:gd name="T23" fmla="*/ 1 h 72"/>
                <a:gd name="T24" fmla="*/ 0 w 37"/>
                <a:gd name="T25" fmla="*/ 1 h 72"/>
                <a:gd name="T26" fmla="*/ 0 w 37"/>
                <a:gd name="T27" fmla="*/ 2 h 72"/>
                <a:gd name="T28" fmla="*/ 0 w 37"/>
                <a:gd name="T29" fmla="*/ 2 h 72"/>
                <a:gd name="T30" fmla="*/ 1 w 37"/>
                <a:gd name="T31" fmla="*/ 3 h 72"/>
                <a:gd name="T32" fmla="*/ 1 w 37"/>
                <a:gd name="T33" fmla="*/ 3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72">
                  <a:moveTo>
                    <a:pt x="37" y="72"/>
                  </a:moveTo>
                  <a:lnTo>
                    <a:pt x="31" y="65"/>
                  </a:lnTo>
                  <a:lnTo>
                    <a:pt x="24" y="56"/>
                  </a:lnTo>
                  <a:lnTo>
                    <a:pt x="16" y="45"/>
                  </a:lnTo>
                  <a:lnTo>
                    <a:pt x="10" y="33"/>
                  </a:lnTo>
                  <a:lnTo>
                    <a:pt x="4" y="22"/>
                  </a:lnTo>
                  <a:lnTo>
                    <a:pt x="1" y="11"/>
                  </a:lnTo>
                  <a:lnTo>
                    <a:pt x="0" y="3"/>
                  </a:lnTo>
                  <a:lnTo>
                    <a:pt x="2" y="0"/>
                  </a:lnTo>
                  <a:lnTo>
                    <a:pt x="7" y="1"/>
                  </a:lnTo>
                  <a:lnTo>
                    <a:pt x="10" y="8"/>
                  </a:lnTo>
                  <a:lnTo>
                    <a:pt x="15" y="18"/>
                  </a:lnTo>
                  <a:lnTo>
                    <a:pt x="19" y="31"/>
                  </a:lnTo>
                  <a:lnTo>
                    <a:pt x="24" y="45"/>
                  </a:lnTo>
                  <a:lnTo>
                    <a:pt x="28" y="57"/>
                  </a:lnTo>
                  <a:lnTo>
                    <a:pt x="32" y="67"/>
                  </a:lnTo>
                  <a:lnTo>
                    <a:pt x="37" y="7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87" name="Freeform 309">
              <a:extLst>
                <a:ext uri="{FF2B5EF4-FFF2-40B4-BE49-F238E27FC236}">
                  <a16:creationId xmlns:a16="http://schemas.microsoft.com/office/drawing/2014/main" xmlns="" id="{C79085CE-15EF-4D52-B874-B01D88F28899}"/>
                </a:ext>
              </a:extLst>
            </p:cNvPr>
            <p:cNvSpPr>
              <a:spLocks/>
            </p:cNvSpPr>
            <p:nvPr/>
          </p:nvSpPr>
          <p:spPr bwMode="auto">
            <a:xfrm>
              <a:off x="1752" y="1173"/>
              <a:ext cx="21" cy="34"/>
            </a:xfrm>
            <a:custGeom>
              <a:avLst/>
              <a:gdLst>
                <a:gd name="T0" fmla="*/ 1 w 44"/>
                <a:gd name="T1" fmla="*/ 3 h 68"/>
                <a:gd name="T2" fmla="*/ 1 w 44"/>
                <a:gd name="T3" fmla="*/ 2 h 68"/>
                <a:gd name="T4" fmla="*/ 0 w 44"/>
                <a:gd name="T5" fmla="*/ 2 h 68"/>
                <a:gd name="T6" fmla="*/ 0 w 44"/>
                <a:gd name="T7" fmla="*/ 2 h 68"/>
                <a:gd name="T8" fmla="*/ 0 w 44"/>
                <a:gd name="T9" fmla="*/ 2 h 68"/>
                <a:gd name="T10" fmla="*/ 0 w 44"/>
                <a:gd name="T11" fmla="*/ 1 h 68"/>
                <a:gd name="T12" fmla="*/ 0 w 44"/>
                <a:gd name="T13" fmla="*/ 1 h 68"/>
                <a:gd name="T14" fmla="*/ 0 w 44"/>
                <a:gd name="T15" fmla="*/ 1 h 68"/>
                <a:gd name="T16" fmla="*/ 0 w 44"/>
                <a:gd name="T17" fmla="*/ 0 h 68"/>
                <a:gd name="T18" fmla="*/ 0 w 44"/>
                <a:gd name="T19" fmla="*/ 1 h 68"/>
                <a:gd name="T20" fmla="*/ 0 w 44"/>
                <a:gd name="T21" fmla="*/ 1 h 68"/>
                <a:gd name="T22" fmla="*/ 0 w 44"/>
                <a:gd name="T23" fmla="*/ 1 h 68"/>
                <a:gd name="T24" fmla="*/ 0 w 44"/>
                <a:gd name="T25" fmla="*/ 1 h 68"/>
                <a:gd name="T26" fmla="*/ 0 w 44"/>
                <a:gd name="T27" fmla="*/ 2 h 68"/>
                <a:gd name="T28" fmla="*/ 1 w 44"/>
                <a:gd name="T29" fmla="*/ 2 h 68"/>
                <a:gd name="T30" fmla="*/ 1 w 44"/>
                <a:gd name="T31" fmla="*/ 2 h 68"/>
                <a:gd name="T32" fmla="*/ 1 w 44"/>
                <a:gd name="T33" fmla="*/ 3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68">
                  <a:moveTo>
                    <a:pt x="44" y="68"/>
                  </a:moveTo>
                  <a:lnTo>
                    <a:pt x="38" y="63"/>
                  </a:lnTo>
                  <a:lnTo>
                    <a:pt x="31" y="54"/>
                  </a:lnTo>
                  <a:lnTo>
                    <a:pt x="22" y="44"/>
                  </a:lnTo>
                  <a:lnTo>
                    <a:pt x="14" y="33"/>
                  </a:lnTo>
                  <a:lnTo>
                    <a:pt x="7" y="21"/>
                  </a:lnTo>
                  <a:lnTo>
                    <a:pt x="3" y="12"/>
                  </a:lnTo>
                  <a:lnTo>
                    <a:pt x="0" y="5"/>
                  </a:lnTo>
                  <a:lnTo>
                    <a:pt x="3" y="0"/>
                  </a:lnTo>
                  <a:lnTo>
                    <a:pt x="7" y="1"/>
                  </a:lnTo>
                  <a:lnTo>
                    <a:pt x="13" y="7"/>
                  </a:lnTo>
                  <a:lnTo>
                    <a:pt x="19" y="18"/>
                  </a:lnTo>
                  <a:lnTo>
                    <a:pt x="24" y="30"/>
                  </a:lnTo>
                  <a:lnTo>
                    <a:pt x="30" y="43"/>
                  </a:lnTo>
                  <a:lnTo>
                    <a:pt x="36" y="54"/>
                  </a:lnTo>
                  <a:lnTo>
                    <a:pt x="41" y="64"/>
                  </a:lnTo>
                  <a:lnTo>
                    <a:pt x="44"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88" name="Freeform 310">
              <a:extLst>
                <a:ext uri="{FF2B5EF4-FFF2-40B4-BE49-F238E27FC236}">
                  <a16:creationId xmlns:a16="http://schemas.microsoft.com/office/drawing/2014/main" xmlns="" id="{274BE2FB-6CBA-4FA0-A9A1-078314C465AD}"/>
                </a:ext>
              </a:extLst>
            </p:cNvPr>
            <p:cNvSpPr>
              <a:spLocks/>
            </p:cNvSpPr>
            <p:nvPr/>
          </p:nvSpPr>
          <p:spPr bwMode="auto">
            <a:xfrm>
              <a:off x="1797" y="1171"/>
              <a:ext cx="19" cy="32"/>
            </a:xfrm>
            <a:custGeom>
              <a:avLst/>
              <a:gdLst>
                <a:gd name="T0" fmla="*/ 2 w 37"/>
                <a:gd name="T1" fmla="*/ 3 h 62"/>
                <a:gd name="T2" fmla="*/ 1 w 37"/>
                <a:gd name="T3" fmla="*/ 2 h 62"/>
                <a:gd name="T4" fmla="*/ 1 w 37"/>
                <a:gd name="T5" fmla="*/ 2 h 62"/>
                <a:gd name="T6" fmla="*/ 1 w 37"/>
                <a:gd name="T7" fmla="*/ 2 h 62"/>
                <a:gd name="T8" fmla="*/ 1 w 37"/>
                <a:gd name="T9" fmla="*/ 1 h 62"/>
                <a:gd name="T10" fmla="*/ 1 w 37"/>
                <a:gd name="T11" fmla="*/ 1 h 62"/>
                <a:gd name="T12" fmla="*/ 1 w 37"/>
                <a:gd name="T13" fmla="*/ 1 h 62"/>
                <a:gd name="T14" fmla="*/ 0 w 37"/>
                <a:gd name="T15" fmla="*/ 1 h 62"/>
                <a:gd name="T16" fmla="*/ 1 w 37"/>
                <a:gd name="T17" fmla="*/ 0 h 62"/>
                <a:gd name="T18" fmla="*/ 1 w 37"/>
                <a:gd name="T19" fmla="*/ 1 h 62"/>
                <a:gd name="T20" fmla="*/ 1 w 37"/>
                <a:gd name="T21" fmla="*/ 1 h 62"/>
                <a:gd name="T22" fmla="*/ 1 w 37"/>
                <a:gd name="T23" fmla="*/ 1 h 62"/>
                <a:gd name="T24" fmla="*/ 1 w 37"/>
                <a:gd name="T25" fmla="*/ 1 h 62"/>
                <a:gd name="T26" fmla="*/ 1 w 37"/>
                <a:gd name="T27" fmla="*/ 2 h 62"/>
                <a:gd name="T28" fmla="*/ 1 w 37"/>
                <a:gd name="T29" fmla="*/ 2 h 62"/>
                <a:gd name="T30" fmla="*/ 2 w 37"/>
                <a:gd name="T31" fmla="*/ 2 h 62"/>
                <a:gd name="T32" fmla="*/ 2 w 37"/>
                <a:gd name="T33" fmla="*/ 3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62">
                  <a:moveTo>
                    <a:pt x="37" y="62"/>
                  </a:moveTo>
                  <a:lnTo>
                    <a:pt x="32" y="56"/>
                  </a:lnTo>
                  <a:lnTo>
                    <a:pt x="25" y="48"/>
                  </a:lnTo>
                  <a:lnTo>
                    <a:pt x="19" y="38"/>
                  </a:lnTo>
                  <a:lnTo>
                    <a:pt x="12" y="28"/>
                  </a:lnTo>
                  <a:lnTo>
                    <a:pt x="6" y="18"/>
                  </a:lnTo>
                  <a:lnTo>
                    <a:pt x="1" y="9"/>
                  </a:lnTo>
                  <a:lnTo>
                    <a:pt x="0" y="3"/>
                  </a:lnTo>
                  <a:lnTo>
                    <a:pt x="2" y="0"/>
                  </a:lnTo>
                  <a:lnTo>
                    <a:pt x="8" y="2"/>
                  </a:lnTo>
                  <a:lnTo>
                    <a:pt x="13" y="8"/>
                  </a:lnTo>
                  <a:lnTo>
                    <a:pt x="19" y="17"/>
                  </a:lnTo>
                  <a:lnTo>
                    <a:pt x="23" y="28"/>
                  </a:lnTo>
                  <a:lnTo>
                    <a:pt x="28" y="39"/>
                  </a:lnTo>
                  <a:lnTo>
                    <a:pt x="31" y="49"/>
                  </a:lnTo>
                  <a:lnTo>
                    <a:pt x="35" y="57"/>
                  </a:lnTo>
                  <a:lnTo>
                    <a:pt x="37" y="6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89" name="Freeform 311">
              <a:extLst>
                <a:ext uri="{FF2B5EF4-FFF2-40B4-BE49-F238E27FC236}">
                  <a16:creationId xmlns:a16="http://schemas.microsoft.com/office/drawing/2014/main" xmlns="" id="{955BBEDA-A20A-4A4D-AA09-16313B78F84A}"/>
                </a:ext>
              </a:extLst>
            </p:cNvPr>
            <p:cNvSpPr>
              <a:spLocks/>
            </p:cNvSpPr>
            <p:nvPr/>
          </p:nvSpPr>
          <p:spPr bwMode="auto">
            <a:xfrm>
              <a:off x="1786" y="1200"/>
              <a:ext cx="28" cy="45"/>
            </a:xfrm>
            <a:custGeom>
              <a:avLst/>
              <a:gdLst>
                <a:gd name="T0" fmla="*/ 0 w 58"/>
                <a:gd name="T1" fmla="*/ 3 h 90"/>
                <a:gd name="T2" fmla="*/ 0 w 58"/>
                <a:gd name="T3" fmla="*/ 3 h 90"/>
                <a:gd name="T4" fmla="*/ 0 w 58"/>
                <a:gd name="T5" fmla="*/ 3 h 90"/>
                <a:gd name="T6" fmla="*/ 0 w 58"/>
                <a:gd name="T7" fmla="*/ 2 h 90"/>
                <a:gd name="T8" fmla="*/ 0 w 58"/>
                <a:gd name="T9" fmla="*/ 2 h 90"/>
                <a:gd name="T10" fmla="*/ 0 w 58"/>
                <a:gd name="T11" fmla="*/ 1 h 90"/>
                <a:gd name="T12" fmla="*/ 1 w 58"/>
                <a:gd name="T13" fmla="*/ 1 h 90"/>
                <a:gd name="T14" fmla="*/ 1 w 58"/>
                <a:gd name="T15" fmla="*/ 1 h 90"/>
                <a:gd name="T16" fmla="*/ 1 w 58"/>
                <a:gd name="T17" fmla="*/ 0 h 90"/>
                <a:gd name="T18" fmla="*/ 1 w 58"/>
                <a:gd name="T19" fmla="*/ 1 h 90"/>
                <a:gd name="T20" fmla="*/ 1 w 58"/>
                <a:gd name="T21" fmla="*/ 1 h 90"/>
                <a:gd name="T22" fmla="*/ 1 w 58"/>
                <a:gd name="T23" fmla="*/ 2 h 90"/>
                <a:gd name="T24" fmla="*/ 0 w 58"/>
                <a:gd name="T25" fmla="*/ 2 h 90"/>
                <a:gd name="T26" fmla="*/ 0 w 58"/>
                <a:gd name="T27" fmla="*/ 3 h 90"/>
                <a:gd name="T28" fmla="*/ 0 w 58"/>
                <a:gd name="T29" fmla="*/ 3 h 90"/>
                <a:gd name="T30" fmla="*/ 0 w 58"/>
                <a:gd name="T31" fmla="*/ 3 h 90"/>
                <a:gd name="T32" fmla="*/ 0 w 58"/>
                <a:gd name="T33" fmla="*/ 3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90">
                  <a:moveTo>
                    <a:pt x="1" y="90"/>
                  </a:moveTo>
                  <a:lnTo>
                    <a:pt x="0" y="86"/>
                  </a:lnTo>
                  <a:lnTo>
                    <a:pt x="4" y="75"/>
                  </a:lnTo>
                  <a:lnTo>
                    <a:pt x="9" y="62"/>
                  </a:lnTo>
                  <a:lnTo>
                    <a:pt x="17" y="47"/>
                  </a:lnTo>
                  <a:lnTo>
                    <a:pt x="27" y="32"/>
                  </a:lnTo>
                  <a:lnTo>
                    <a:pt x="38" y="18"/>
                  </a:lnTo>
                  <a:lnTo>
                    <a:pt x="48" y="6"/>
                  </a:lnTo>
                  <a:lnTo>
                    <a:pt x="58" y="0"/>
                  </a:lnTo>
                  <a:lnTo>
                    <a:pt x="54" y="7"/>
                  </a:lnTo>
                  <a:lnTo>
                    <a:pt x="47" y="19"/>
                  </a:lnTo>
                  <a:lnTo>
                    <a:pt x="39" y="34"/>
                  </a:lnTo>
                  <a:lnTo>
                    <a:pt x="30" y="50"/>
                  </a:lnTo>
                  <a:lnTo>
                    <a:pt x="21" y="66"/>
                  </a:lnTo>
                  <a:lnTo>
                    <a:pt x="12" y="79"/>
                  </a:lnTo>
                  <a:lnTo>
                    <a:pt x="6" y="88"/>
                  </a:lnTo>
                  <a:lnTo>
                    <a:pt x="1" y="9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90" name="Freeform 312">
              <a:extLst>
                <a:ext uri="{FF2B5EF4-FFF2-40B4-BE49-F238E27FC236}">
                  <a16:creationId xmlns:a16="http://schemas.microsoft.com/office/drawing/2014/main" xmlns="" id="{B1ECE853-051A-4630-948D-E88848F2AB94}"/>
                </a:ext>
              </a:extLst>
            </p:cNvPr>
            <p:cNvSpPr>
              <a:spLocks/>
            </p:cNvSpPr>
            <p:nvPr/>
          </p:nvSpPr>
          <p:spPr bwMode="auto">
            <a:xfrm>
              <a:off x="1767" y="1202"/>
              <a:ext cx="24" cy="35"/>
            </a:xfrm>
            <a:custGeom>
              <a:avLst/>
              <a:gdLst>
                <a:gd name="T0" fmla="*/ 0 w 48"/>
                <a:gd name="T1" fmla="*/ 3 h 70"/>
                <a:gd name="T2" fmla="*/ 0 w 48"/>
                <a:gd name="T3" fmla="*/ 3 h 70"/>
                <a:gd name="T4" fmla="*/ 1 w 48"/>
                <a:gd name="T5" fmla="*/ 2 h 70"/>
                <a:gd name="T6" fmla="*/ 1 w 48"/>
                <a:gd name="T7" fmla="*/ 2 h 70"/>
                <a:gd name="T8" fmla="*/ 1 w 48"/>
                <a:gd name="T9" fmla="*/ 2 h 70"/>
                <a:gd name="T10" fmla="*/ 1 w 48"/>
                <a:gd name="T11" fmla="*/ 1 h 70"/>
                <a:gd name="T12" fmla="*/ 1 w 48"/>
                <a:gd name="T13" fmla="*/ 1 h 70"/>
                <a:gd name="T14" fmla="*/ 2 w 48"/>
                <a:gd name="T15" fmla="*/ 1 h 70"/>
                <a:gd name="T16" fmla="*/ 2 w 48"/>
                <a:gd name="T17" fmla="*/ 0 h 70"/>
                <a:gd name="T18" fmla="*/ 2 w 48"/>
                <a:gd name="T19" fmla="*/ 1 h 70"/>
                <a:gd name="T20" fmla="*/ 2 w 48"/>
                <a:gd name="T21" fmla="*/ 1 h 70"/>
                <a:gd name="T22" fmla="*/ 1 w 48"/>
                <a:gd name="T23" fmla="*/ 1 h 70"/>
                <a:gd name="T24" fmla="*/ 1 w 48"/>
                <a:gd name="T25" fmla="*/ 2 h 70"/>
                <a:gd name="T26" fmla="*/ 1 w 48"/>
                <a:gd name="T27" fmla="*/ 2 h 70"/>
                <a:gd name="T28" fmla="*/ 1 w 48"/>
                <a:gd name="T29" fmla="*/ 2 h 70"/>
                <a:gd name="T30" fmla="*/ 1 w 48"/>
                <a:gd name="T31" fmla="*/ 3 h 70"/>
                <a:gd name="T32" fmla="*/ 0 w 48"/>
                <a:gd name="T33" fmla="*/ 3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70">
                  <a:moveTo>
                    <a:pt x="0" y="70"/>
                  </a:moveTo>
                  <a:lnTo>
                    <a:pt x="0" y="67"/>
                  </a:lnTo>
                  <a:lnTo>
                    <a:pt x="2" y="60"/>
                  </a:lnTo>
                  <a:lnTo>
                    <a:pt x="6" y="49"/>
                  </a:lnTo>
                  <a:lnTo>
                    <a:pt x="13" y="38"/>
                  </a:lnTo>
                  <a:lnTo>
                    <a:pt x="20" y="26"/>
                  </a:lnTo>
                  <a:lnTo>
                    <a:pt x="29" y="15"/>
                  </a:lnTo>
                  <a:lnTo>
                    <a:pt x="38" y="6"/>
                  </a:lnTo>
                  <a:lnTo>
                    <a:pt x="48" y="0"/>
                  </a:lnTo>
                  <a:lnTo>
                    <a:pt x="43" y="8"/>
                  </a:lnTo>
                  <a:lnTo>
                    <a:pt x="37" y="18"/>
                  </a:lnTo>
                  <a:lnTo>
                    <a:pt x="29" y="30"/>
                  </a:lnTo>
                  <a:lnTo>
                    <a:pt x="22" y="43"/>
                  </a:lnTo>
                  <a:lnTo>
                    <a:pt x="15" y="54"/>
                  </a:lnTo>
                  <a:lnTo>
                    <a:pt x="8" y="63"/>
                  </a:lnTo>
                  <a:lnTo>
                    <a:pt x="4" y="69"/>
                  </a:lnTo>
                  <a:lnTo>
                    <a:pt x="0"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91" name="Freeform 313">
              <a:extLst>
                <a:ext uri="{FF2B5EF4-FFF2-40B4-BE49-F238E27FC236}">
                  <a16:creationId xmlns:a16="http://schemas.microsoft.com/office/drawing/2014/main" xmlns="" id="{873CFC46-5A67-4961-9961-0C621DD64E5F}"/>
                </a:ext>
              </a:extLst>
            </p:cNvPr>
            <p:cNvSpPr>
              <a:spLocks/>
            </p:cNvSpPr>
            <p:nvPr/>
          </p:nvSpPr>
          <p:spPr bwMode="auto">
            <a:xfrm>
              <a:off x="1766" y="1171"/>
              <a:ext cx="22" cy="34"/>
            </a:xfrm>
            <a:custGeom>
              <a:avLst/>
              <a:gdLst>
                <a:gd name="T0" fmla="*/ 2 w 44"/>
                <a:gd name="T1" fmla="*/ 3 h 68"/>
                <a:gd name="T2" fmla="*/ 2 w 44"/>
                <a:gd name="T3" fmla="*/ 2 h 68"/>
                <a:gd name="T4" fmla="*/ 1 w 44"/>
                <a:gd name="T5" fmla="*/ 2 h 68"/>
                <a:gd name="T6" fmla="*/ 1 w 44"/>
                <a:gd name="T7" fmla="*/ 2 h 68"/>
                <a:gd name="T8" fmla="*/ 1 w 44"/>
                <a:gd name="T9" fmla="*/ 1 h 68"/>
                <a:gd name="T10" fmla="*/ 1 w 44"/>
                <a:gd name="T11" fmla="*/ 1 h 68"/>
                <a:gd name="T12" fmla="*/ 1 w 44"/>
                <a:gd name="T13" fmla="*/ 1 h 68"/>
                <a:gd name="T14" fmla="*/ 0 w 44"/>
                <a:gd name="T15" fmla="*/ 1 h 68"/>
                <a:gd name="T16" fmla="*/ 1 w 44"/>
                <a:gd name="T17" fmla="*/ 0 h 68"/>
                <a:gd name="T18" fmla="*/ 1 w 44"/>
                <a:gd name="T19" fmla="*/ 1 h 68"/>
                <a:gd name="T20" fmla="*/ 1 w 44"/>
                <a:gd name="T21" fmla="*/ 1 h 68"/>
                <a:gd name="T22" fmla="*/ 1 w 44"/>
                <a:gd name="T23" fmla="*/ 1 h 68"/>
                <a:gd name="T24" fmla="*/ 1 w 44"/>
                <a:gd name="T25" fmla="*/ 1 h 68"/>
                <a:gd name="T26" fmla="*/ 1 w 44"/>
                <a:gd name="T27" fmla="*/ 2 h 68"/>
                <a:gd name="T28" fmla="*/ 2 w 44"/>
                <a:gd name="T29" fmla="*/ 2 h 68"/>
                <a:gd name="T30" fmla="*/ 2 w 44"/>
                <a:gd name="T31" fmla="*/ 2 h 68"/>
                <a:gd name="T32" fmla="*/ 2 w 44"/>
                <a:gd name="T33" fmla="*/ 3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68">
                  <a:moveTo>
                    <a:pt x="44" y="68"/>
                  </a:moveTo>
                  <a:lnTo>
                    <a:pt x="38" y="62"/>
                  </a:lnTo>
                  <a:lnTo>
                    <a:pt x="31" y="54"/>
                  </a:lnTo>
                  <a:lnTo>
                    <a:pt x="23" y="42"/>
                  </a:lnTo>
                  <a:lnTo>
                    <a:pt x="15" y="32"/>
                  </a:lnTo>
                  <a:lnTo>
                    <a:pt x="7" y="20"/>
                  </a:lnTo>
                  <a:lnTo>
                    <a:pt x="2" y="11"/>
                  </a:lnTo>
                  <a:lnTo>
                    <a:pt x="0" y="3"/>
                  </a:lnTo>
                  <a:lnTo>
                    <a:pt x="2" y="0"/>
                  </a:lnTo>
                  <a:lnTo>
                    <a:pt x="7" y="1"/>
                  </a:lnTo>
                  <a:lnTo>
                    <a:pt x="13" y="7"/>
                  </a:lnTo>
                  <a:lnTo>
                    <a:pt x="18" y="17"/>
                  </a:lnTo>
                  <a:lnTo>
                    <a:pt x="25" y="30"/>
                  </a:lnTo>
                  <a:lnTo>
                    <a:pt x="31" y="42"/>
                  </a:lnTo>
                  <a:lnTo>
                    <a:pt x="36" y="54"/>
                  </a:lnTo>
                  <a:lnTo>
                    <a:pt x="40" y="63"/>
                  </a:lnTo>
                  <a:lnTo>
                    <a:pt x="44"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92" name="Freeform 314">
              <a:extLst>
                <a:ext uri="{FF2B5EF4-FFF2-40B4-BE49-F238E27FC236}">
                  <a16:creationId xmlns:a16="http://schemas.microsoft.com/office/drawing/2014/main" xmlns="" id="{2BAF112B-6316-45B8-B171-47EC456C4A48}"/>
                </a:ext>
              </a:extLst>
            </p:cNvPr>
            <p:cNvSpPr>
              <a:spLocks/>
            </p:cNvSpPr>
            <p:nvPr/>
          </p:nvSpPr>
          <p:spPr bwMode="auto">
            <a:xfrm>
              <a:off x="2654" y="677"/>
              <a:ext cx="86" cy="89"/>
            </a:xfrm>
            <a:custGeom>
              <a:avLst/>
              <a:gdLst>
                <a:gd name="T0" fmla="*/ 0 w 173"/>
                <a:gd name="T1" fmla="*/ 2 h 178"/>
                <a:gd name="T2" fmla="*/ 0 w 173"/>
                <a:gd name="T3" fmla="*/ 2 h 178"/>
                <a:gd name="T4" fmla="*/ 0 w 173"/>
                <a:gd name="T5" fmla="*/ 3 h 178"/>
                <a:gd name="T6" fmla="*/ 1 w 173"/>
                <a:gd name="T7" fmla="*/ 3 h 178"/>
                <a:gd name="T8" fmla="*/ 1 w 173"/>
                <a:gd name="T9" fmla="*/ 3 h 178"/>
                <a:gd name="T10" fmla="*/ 1 w 173"/>
                <a:gd name="T11" fmla="*/ 4 h 178"/>
                <a:gd name="T12" fmla="*/ 1 w 173"/>
                <a:gd name="T13" fmla="*/ 4 h 178"/>
                <a:gd name="T14" fmla="*/ 1 w 173"/>
                <a:gd name="T15" fmla="*/ 4 h 178"/>
                <a:gd name="T16" fmla="*/ 0 w 173"/>
                <a:gd name="T17" fmla="*/ 3 h 178"/>
                <a:gd name="T18" fmla="*/ 0 w 173"/>
                <a:gd name="T19" fmla="*/ 3 h 178"/>
                <a:gd name="T20" fmla="*/ 0 w 173"/>
                <a:gd name="T21" fmla="*/ 4 h 178"/>
                <a:gd name="T22" fmla="*/ 0 w 173"/>
                <a:gd name="T23" fmla="*/ 5 h 178"/>
                <a:gd name="T24" fmla="*/ 0 w 173"/>
                <a:gd name="T25" fmla="*/ 5 h 178"/>
                <a:gd name="T26" fmla="*/ 0 w 173"/>
                <a:gd name="T27" fmla="*/ 5 h 178"/>
                <a:gd name="T28" fmla="*/ 1 w 173"/>
                <a:gd name="T29" fmla="*/ 5 h 178"/>
                <a:gd name="T30" fmla="*/ 1 w 173"/>
                <a:gd name="T31" fmla="*/ 5 h 178"/>
                <a:gd name="T32" fmla="*/ 1 w 173"/>
                <a:gd name="T33" fmla="*/ 5 h 178"/>
                <a:gd name="T34" fmla="*/ 1 w 173"/>
                <a:gd name="T35" fmla="*/ 6 h 178"/>
                <a:gd name="T36" fmla="*/ 1 w 173"/>
                <a:gd name="T37" fmla="*/ 6 h 178"/>
                <a:gd name="T38" fmla="*/ 2 w 173"/>
                <a:gd name="T39" fmla="*/ 6 h 178"/>
                <a:gd name="T40" fmla="*/ 2 w 173"/>
                <a:gd name="T41" fmla="*/ 5 h 178"/>
                <a:gd name="T42" fmla="*/ 2 w 173"/>
                <a:gd name="T43" fmla="*/ 5 h 178"/>
                <a:gd name="T44" fmla="*/ 2 w 173"/>
                <a:gd name="T45" fmla="*/ 4 h 178"/>
                <a:gd name="T46" fmla="*/ 2 w 173"/>
                <a:gd name="T47" fmla="*/ 5 h 178"/>
                <a:gd name="T48" fmla="*/ 2 w 173"/>
                <a:gd name="T49" fmla="*/ 5 h 178"/>
                <a:gd name="T50" fmla="*/ 3 w 173"/>
                <a:gd name="T51" fmla="*/ 5 h 178"/>
                <a:gd name="T52" fmla="*/ 4 w 173"/>
                <a:gd name="T53" fmla="*/ 5 h 178"/>
                <a:gd name="T54" fmla="*/ 4 w 173"/>
                <a:gd name="T55" fmla="*/ 5 h 178"/>
                <a:gd name="T56" fmla="*/ 5 w 173"/>
                <a:gd name="T57" fmla="*/ 5 h 178"/>
                <a:gd name="T58" fmla="*/ 4 w 173"/>
                <a:gd name="T59" fmla="*/ 4 h 178"/>
                <a:gd name="T60" fmla="*/ 4 w 173"/>
                <a:gd name="T61" fmla="*/ 4 h 178"/>
                <a:gd name="T62" fmla="*/ 3 w 173"/>
                <a:gd name="T63" fmla="*/ 4 h 178"/>
                <a:gd name="T64" fmla="*/ 3 w 173"/>
                <a:gd name="T65" fmla="*/ 3 h 178"/>
                <a:gd name="T66" fmla="*/ 4 w 173"/>
                <a:gd name="T67" fmla="*/ 3 h 178"/>
                <a:gd name="T68" fmla="*/ 5 w 173"/>
                <a:gd name="T69" fmla="*/ 3 h 178"/>
                <a:gd name="T70" fmla="*/ 5 w 173"/>
                <a:gd name="T71" fmla="*/ 2 h 178"/>
                <a:gd name="T72" fmla="*/ 4 w 173"/>
                <a:gd name="T73" fmla="*/ 2 h 178"/>
                <a:gd name="T74" fmla="*/ 4 w 173"/>
                <a:gd name="T75" fmla="*/ 2 h 178"/>
                <a:gd name="T76" fmla="*/ 4 w 173"/>
                <a:gd name="T77" fmla="*/ 2 h 178"/>
                <a:gd name="T78" fmla="*/ 3 w 173"/>
                <a:gd name="T79" fmla="*/ 3 h 178"/>
                <a:gd name="T80" fmla="*/ 3 w 173"/>
                <a:gd name="T81" fmla="*/ 3 h 178"/>
                <a:gd name="T82" fmla="*/ 3 w 173"/>
                <a:gd name="T83" fmla="*/ 3 h 178"/>
                <a:gd name="T84" fmla="*/ 3 w 173"/>
                <a:gd name="T85" fmla="*/ 2 h 178"/>
                <a:gd name="T86" fmla="*/ 3 w 173"/>
                <a:gd name="T87" fmla="*/ 1 h 178"/>
                <a:gd name="T88" fmla="*/ 3 w 173"/>
                <a:gd name="T89" fmla="*/ 1 h 178"/>
                <a:gd name="T90" fmla="*/ 2 w 173"/>
                <a:gd name="T91" fmla="*/ 1 h 178"/>
                <a:gd name="T92" fmla="*/ 2 w 173"/>
                <a:gd name="T93" fmla="*/ 1 h 178"/>
                <a:gd name="T94" fmla="*/ 2 w 173"/>
                <a:gd name="T95" fmla="*/ 1 h 178"/>
                <a:gd name="T96" fmla="*/ 2 w 173"/>
                <a:gd name="T97" fmla="*/ 2 h 178"/>
                <a:gd name="T98" fmla="*/ 2 w 173"/>
                <a:gd name="T99" fmla="*/ 2 h 178"/>
                <a:gd name="T100" fmla="*/ 2 w 173"/>
                <a:gd name="T101" fmla="*/ 3 h 178"/>
                <a:gd name="T102" fmla="*/ 2 w 173"/>
                <a:gd name="T103" fmla="*/ 3 h 178"/>
                <a:gd name="T104" fmla="*/ 1 w 173"/>
                <a:gd name="T105" fmla="*/ 2 h 17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73" h="178">
                  <a:moveTo>
                    <a:pt x="43" y="39"/>
                  </a:moveTo>
                  <a:lnTo>
                    <a:pt x="37" y="41"/>
                  </a:lnTo>
                  <a:lnTo>
                    <a:pt x="31" y="43"/>
                  </a:lnTo>
                  <a:lnTo>
                    <a:pt x="25" y="46"/>
                  </a:lnTo>
                  <a:lnTo>
                    <a:pt x="20" y="52"/>
                  </a:lnTo>
                  <a:lnTo>
                    <a:pt x="16" y="58"/>
                  </a:lnTo>
                  <a:lnTo>
                    <a:pt x="15" y="65"/>
                  </a:lnTo>
                  <a:lnTo>
                    <a:pt x="16" y="74"/>
                  </a:lnTo>
                  <a:lnTo>
                    <a:pt x="22" y="83"/>
                  </a:lnTo>
                  <a:lnTo>
                    <a:pt x="28" y="87"/>
                  </a:lnTo>
                  <a:lnTo>
                    <a:pt x="34" y="87"/>
                  </a:lnTo>
                  <a:lnTo>
                    <a:pt x="40" y="85"/>
                  </a:lnTo>
                  <a:lnTo>
                    <a:pt x="43" y="83"/>
                  </a:lnTo>
                  <a:lnTo>
                    <a:pt x="48" y="88"/>
                  </a:lnTo>
                  <a:lnTo>
                    <a:pt x="52" y="91"/>
                  </a:lnTo>
                  <a:lnTo>
                    <a:pt x="56" y="95"/>
                  </a:lnTo>
                  <a:lnTo>
                    <a:pt x="59" y="99"/>
                  </a:lnTo>
                  <a:lnTo>
                    <a:pt x="61" y="103"/>
                  </a:lnTo>
                  <a:lnTo>
                    <a:pt x="61" y="104"/>
                  </a:lnTo>
                  <a:lnTo>
                    <a:pt x="58" y="104"/>
                  </a:lnTo>
                  <a:lnTo>
                    <a:pt x="52" y="103"/>
                  </a:lnTo>
                  <a:lnTo>
                    <a:pt x="46" y="102"/>
                  </a:lnTo>
                  <a:lnTo>
                    <a:pt x="42" y="102"/>
                  </a:lnTo>
                  <a:lnTo>
                    <a:pt x="38" y="100"/>
                  </a:lnTo>
                  <a:lnTo>
                    <a:pt x="37" y="98"/>
                  </a:lnTo>
                  <a:lnTo>
                    <a:pt x="35" y="95"/>
                  </a:lnTo>
                  <a:lnTo>
                    <a:pt x="30" y="91"/>
                  </a:lnTo>
                  <a:lnTo>
                    <a:pt x="25" y="90"/>
                  </a:lnTo>
                  <a:lnTo>
                    <a:pt x="16" y="91"/>
                  </a:lnTo>
                  <a:lnTo>
                    <a:pt x="8" y="95"/>
                  </a:lnTo>
                  <a:lnTo>
                    <a:pt x="4" y="100"/>
                  </a:lnTo>
                  <a:lnTo>
                    <a:pt x="0" y="109"/>
                  </a:lnTo>
                  <a:lnTo>
                    <a:pt x="0" y="118"/>
                  </a:lnTo>
                  <a:lnTo>
                    <a:pt x="2" y="124"/>
                  </a:lnTo>
                  <a:lnTo>
                    <a:pt x="3" y="127"/>
                  </a:lnTo>
                  <a:lnTo>
                    <a:pt x="5" y="130"/>
                  </a:lnTo>
                  <a:lnTo>
                    <a:pt x="6" y="133"/>
                  </a:lnTo>
                  <a:lnTo>
                    <a:pt x="10" y="135"/>
                  </a:lnTo>
                  <a:lnTo>
                    <a:pt x="15" y="137"/>
                  </a:lnTo>
                  <a:lnTo>
                    <a:pt x="20" y="138"/>
                  </a:lnTo>
                  <a:lnTo>
                    <a:pt x="26" y="138"/>
                  </a:lnTo>
                  <a:lnTo>
                    <a:pt x="31" y="137"/>
                  </a:lnTo>
                  <a:lnTo>
                    <a:pt x="36" y="136"/>
                  </a:lnTo>
                  <a:lnTo>
                    <a:pt x="40" y="134"/>
                  </a:lnTo>
                  <a:lnTo>
                    <a:pt x="42" y="132"/>
                  </a:lnTo>
                  <a:lnTo>
                    <a:pt x="45" y="128"/>
                  </a:lnTo>
                  <a:lnTo>
                    <a:pt x="51" y="127"/>
                  </a:lnTo>
                  <a:lnTo>
                    <a:pt x="56" y="129"/>
                  </a:lnTo>
                  <a:lnTo>
                    <a:pt x="59" y="130"/>
                  </a:lnTo>
                  <a:lnTo>
                    <a:pt x="50" y="138"/>
                  </a:lnTo>
                  <a:lnTo>
                    <a:pt x="42" y="150"/>
                  </a:lnTo>
                  <a:lnTo>
                    <a:pt x="38" y="163"/>
                  </a:lnTo>
                  <a:lnTo>
                    <a:pt x="42" y="172"/>
                  </a:lnTo>
                  <a:lnTo>
                    <a:pt x="45" y="174"/>
                  </a:lnTo>
                  <a:lnTo>
                    <a:pt x="50" y="177"/>
                  </a:lnTo>
                  <a:lnTo>
                    <a:pt x="56" y="178"/>
                  </a:lnTo>
                  <a:lnTo>
                    <a:pt x="60" y="177"/>
                  </a:lnTo>
                  <a:lnTo>
                    <a:pt x="66" y="175"/>
                  </a:lnTo>
                  <a:lnTo>
                    <a:pt x="71" y="174"/>
                  </a:lnTo>
                  <a:lnTo>
                    <a:pt x="74" y="171"/>
                  </a:lnTo>
                  <a:lnTo>
                    <a:pt x="78" y="167"/>
                  </a:lnTo>
                  <a:lnTo>
                    <a:pt x="81" y="159"/>
                  </a:lnTo>
                  <a:lnTo>
                    <a:pt x="81" y="150"/>
                  </a:lnTo>
                  <a:lnTo>
                    <a:pt x="80" y="142"/>
                  </a:lnTo>
                  <a:lnTo>
                    <a:pt x="76" y="135"/>
                  </a:lnTo>
                  <a:lnTo>
                    <a:pt x="74" y="132"/>
                  </a:lnTo>
                  <a:lnTo>
                    <a:pt x="74" y="128"/>
                  </a:lnTo>
                  <a:lnTo>
                    <a:pt x="76" y="126"/>
                  </a:lnTo>
                  <a:lnTo>
                    <a:pt x="79" y="125"/>
                  </a:lnTo>
                  <a:lnTo>
                    <a:pt x="81" y="126"/>
                  </a:lnTo>
                  <a:lnTo>
                    <a:pt x="83" y="128"/>
                  </a:lnTo>
                  <a:lnTo>
                    <a:pt x="84" y="134"/>
                  </a:lnTo>
                  <a:lnTo>
                    <a:pt x="86" y="140"/>
                  </a:lnTo>
                  <a:lnTo>
                    <a:pt x="88" y="145"/>
                  </a:lnTo>
                  <a:lnTo>
                    <a:pt x="92" y="151"/>
                  </a:lnTo>
                  <a:lnTo>
                    <a:pt x="102" y="152"/>
                  </a:lnTo>
                  <a:lnTo>
                    <a:pt x="113" y="145"/>
                  </a:lnTo>
                  <a:lnTo>
                    <a:pt x="118" y="150"/>
                  </a:lnTo>
                  <a:lnTo>
                    <a:pt x="124" y="153"/>
                  </a:lnTo>
                  <a:lnTo>
                    <a:pt x="130" y="156"/>
                  </a:lnTo>
                  <a:lnTo>
                    <a:pt x="139" y="157"/>
                  </a:lnTo>
                  <a:lnTo>
                    <a:pt x="145" y="155"/>
                  </a:lnTo>
                  <a:lnTo>
                    <a:pt x="152" y="151"/>
                  </a:lnTo>
                  <a:lnTo>
                    <a:pt x="158" y="144"/>
                  </a:lnTo>
                  <a:lnTo>
                    <a:pt x="163" y="134"/>
                  </a:lnTo>
                  <a:lnTo>
                    <a:pt x="163" y="133"/>
                  </a:lnTo>
                  <a:lnTo>
                    <a:pt x="163" y="132"/>
                  </a:lnTo>
                  <a:lnTo>
                    <a:pt x="162" y="130"/>
                  </a:lnTo>
                  <a:lnTo>
                    <a:pt x="162" y="129"/>
                  </a:lnTo>
                  <a:lnTo>
                    <a:pt x="159" y="125"/>
                  </a:lnTo>
                  <a:lnTo>
                    <a:pt x="155" y="118"/>
                  </a:lnTo>
                  <a:lnTo>
                    <a:pt x="148" y="113"/>
                  </a:lnTo>
                  <a:lnTo>
                    <a:pt x="136" y="113"/>
                  </a:lnTo>
                  <a:lnTo>
                    <a:pt x="129" y="114"/>
                  </a:lnTo>
                  <a:lnTo>
                    <a:pt x="125" y="112"/>
                  </a:lnTo>
                  <a:lnTo>
                    <a:pt x="120" y="109"/>
                  </a:lnTo>
                  <a:lnTo>
                    <a:pt x="117" y="105"/>
                  </a:lnTo>
                  <a:lnTo>
                    <a:pt x="122" y="99"/>
                  </a:lnTo>
                  <a:lnTo>
                    <a:pt x="127" y="94"/>
                  </a:lnTo>
                  <a:lnTo>
                    <a:pt x="133" y="89"/>
                  </a:lnTo>
                  <a:lnTo>
                    <a:pt x="137" y="84"/>
                  </a:lnTo>
                  <a:lnTo>
                    <a:pt x="149" y="85"/>
                  </a:lnTo>
                  <a:lnTo>
                    <a:pt x="157" y="83"/>
                  </a:lnTo>
                  <a:lnTo>
                    <a:pt x="164" y="80"/>
                  </a:lnTo>
                  <a:lnTo>
                    <a:pt x="170" y="73"/>
                  </a:lnTo>
                  <a:lnTo>
                    <a:pt x="172" y="66"/>
                  </a:lnTo>
                  <a:lnTo>
                    <a:pt x="173" y="59"/>
                  </a:lnTo>
                  <a:lnTo>
                    <a:pt x="171" y="52"/>
                  </a:lnTo>
                  <a:lnTo>
                    <a:pt x="166" y="45"/>
                  </a:lnTo>
                  <a:lnTo>
                    <a:pt x="160" y="41"/>
                  </a:lnTo>
                  <a:lnTo>
                    <a:pt x="151" y="39"/>
                  </a:lnTo>
                  <a:lnTo>
                    <a:pt x="142" y="41"/>
                  </a:lnTo>
                  <a:lnTo>
                    <a:pt x="134" y="44"/>
                  </a:lnTo>
                  <a:lnTo>
                    <a:pt x="129" y="50"/>
                  </a:lnTo>
                  <a:lnTo>
                    <a:pt x="128" y="54"/>
                  </a:lnTo>
                  <a:lnTo>
                    <a:pt x="128" y="59"/>
                  </a:lnTo>
                  <a:lnTo>
                    <a:pt x="129" y="64"/>
                  </a:lnTo>
                  <a:lnTo>
                    <a:pt x="124" y="71"/>
                  </a:lnTo>
                  <a:lnTo>
                    <a:pt x="117" y="76"/>
                  </a:lnTo>
                  <a:lnTo>
                    <a:pt x="111" y="81"/>
                  </a:lnTo>
                  <a:lnTo>
                    <a:pt x="107" y="83"/>
                  </a:lnTo>
                  <a:lnTo>
                    <a:pt x="105" y="81"/>
                  </a:lnTo>
                  <a:lnTo>
                    <a:pt x="103" y="79"/>
                  </a:lnTo>
                  <a:lnTo>
                    <a:pt x="101" y="76"/>
                  </a:lnTo>
                  <a:lnTo>
                    <a:pt x="97" y="75"/>
                  </a:lnTo>
                  <a:lnTo>
                    <a:pt x="101" y="68"/>
                  </a:lnTo>
                  <a:lnTo>
                    <a:pt x="103" y="60"/>
                  </a:lnTo>
                  <a:lnTo>
                    <a:pt x="104" y="53"/>
                  </a:lnTo>
                  <a:lnTo>
                    <a:pt x="105" y="49"/>
                  </a:lnTo>
                  <a:lnTo>
                    <a:pt x="113" y="43"/>
                  </a:lnTo>
                  <a:lnTo>
                    <a:pt x="119" y="35"/>
                  </a:lnTo>
                  <a:lnTo>
                    <a:pt x="122" y="27"/>
                  </a:lnTo>
                  <a:lnTo>
                    <a:pt x="121" y="19"/>
                  </a:lnTo>
                  <a:lnTo>
                    <a:pt x="117" y="11"/>
                  </a:lnTo>
                  <a:lnTo>
                    <a:pt x="111" y="5"/>
                  </a:lnTo>
                  <a:lnTo>
                    <a:pt x="103" y="1"/>
                  </a:lnTo>
                  <a:lnTo>
                    <a:pt x="94" y="0"/>
                  </a:lnTo>
                  <a:lnTo>
                    <a:pt x="89" y="1"/>
                  </a:lnTo>
                  <a:lnTo>
                    <a:pt x="83" y="5"/>
                  </a:lnTo>
                  <a:lnTo>
                    <a:pt x="79" y="8"/>
                  </a:lnTo>
                  <a:lnTo>
                    <a:pt x="74" y="12"/>
                  </a:lnTo>
                  <a:lnTo>
                    <a:pt x="71" y="15"/>
                  </a:lnTo>
                  <a:lnTo>
                    <a:pt x="69" y="19"/>
                  </a:lnTo>
                  <a:lnTo>
                    <a:pt x="68" y="22"/>
                  </a:lnTo>
                  <a:lnTo>
                    <a:pt x="68" y="27"/>
                  </a:lnTo>
                  <a:lnTo>
                    <a:pt x="71" y="34"/>
                  </a:lnTo>
                  <a:lnTo>
                    <a:pt x="74" y="39"/>
                  </a:lnTo>
                  <a:lnTo>
                    <a:pt x="79" y="44"/>
                  </a:lnTo>
                  <a:lnTo>
                    <a:pt x="83" y="46"/>
                  </a:lnTo>
                  <a:lnTo>
                    <a:pt x="84" y="54"/>
                  </a:lnTo>
                  <a:lnTo>
                    <a:pt x="83" y="61"/>
                  </a:lnTo>
                  <a:lnTo>
                    <a:pt x="83" y="67"/>
                  </a:lnTo>
                  <a:lnTo>
                    <a:pt x="83" y="71"/>
                  </a:lnTo>
                  <a:lnTo>
                    <a:pt x="79" y="71"/>
                  </a:lnTo>
                  <a:lnTo>
                    <a:pt x="75" y="72"/>
                  </a:lnTo>
                  <a:lnTo>
                    <a:pt x="73" y="74"/>
                  </a:lnTo>
                  <a:lnTo>
                    <a:pt x="72" y="74"/>
                  </a:lnTo>
                  <a:lnTo>
                    <a:pt x="66" y="67"/>
                  </a:lnTo>
                  <a:lnTo>
                    <a:pt x="63" y="54"/>
                  </a:lnTo>
                  <a:lnTo>
                    <a:pt x="56" y="44"/>
                  </a:lnTo>
                  <a:lnTo>
                    <a:pt x="43" y="39"/>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93" name="Freeform 315">
              <a:extLst>
                <a:ext uri="{FF2B5EF4-FFF2-40B4-BE49-F238E27FC236}">
                  <a16:creationId xmlns:a16="http://schemas.microsoft.com/office/drawing/2014/main" xmlns="" id="{DA9466F3-98A6-4CA3-9DE8-938984CA3D88}"/>
                </a:ext>
              </a:extLst>
            </p:cNvPr>
            <p:cNvSpPr>
              <a:spLocks/>
            </p:cNvSpPr>
            <p:nvPr/>
          </p:nvSpPr>
          <p:spPr bwMode="auto">
            <a:xfrm>
              <a:off x="2593" y="794"/>
              <a:ext cx="89" cy="154"/>
            </a:xfrm>
            <a:custGeom>
              <a:avLst/>
              <a:gdLst>
                <a:gd name="T0" fmla="*/ 5 w 179"/>
                <a:gd name="T1" fmla="*/ 0 h 309"/>
                <a:gd name="T2" fmla="*/ 5 w 179"/>
                <a:gd name="T3" fmla="*/ 0 h 309"/>
                <a:gd name="T4" fmla="*/ 4 w 179"/>
                <a:gd name="T5" fmla="*/ 1 h 309"/>
                <a:gd name="T6" fmla="*/ 3 w 179"/>
                <a:gd name="T7" fmla="*/ 1 h 309"/>
                <a:gd name="T8" fmla="*/ 3 w 179"/>
                <a:gd name="T9" fmla="*/ 1 h 309"/>
                <a:gd name="T10" fmla="*/ 2 w 179"/>
                <a:gd name="T11" fmla="*/ 2 h 309"/>
                <a:gd name="T12" fmla="*/ 2 w 179"/>
                <a:gd name="T13" fmla="*/ 2 h 309"/>
                <a:gd name="T14" fmla="*/ 1 w 179"/>
                <a:gd name="T15" fmla="*/ 2 h 309"/>
                <a:gd name="T16" fmla="*/ 1 w 179"/>
                <a:gd name="T17" fmla="*/ 2 h 309"/>
                <a:gd name="T18" fmla="*/ 1 w 179"/>
                <a:gd name="T19" fmla="*/ 2 h 309"/>
                <a:gd name="T20" fmla="*/ 1 w 179"/>
                <a:gd name="T21" fmla="*/ 2 h 309"/>
                <a:gd name="T22" fmla="*/ 1 w 179"/>
                <a:gd name="T23" fmla="*/ 3 h 309"/>
                <a:gd name="T24" fmla="*/ 0 w 179"/>
                <a:gd name="T25" fmla="*/ 3 h 309"/>
                <a:gd name="T26" fmla="*/ 0 w 179"/>
                <a:gd name="T27" fmla="*/ 3 h 309"/>
                <a:gd name="T28" fmla="*/ 0 w 179"/>
                <a:gd name="T29" fmla="*/ 4 h 309"/>
                <a:gd name="T30" fmla="*/ 0 w 179"/>
                <a:gd name="T31" fmla="*/ 4 h 309"/>
                <a:gd name="T32" fmla="*/ 0 w 179"/>
                <a:gd name="T33" fmla="*/ 4 h 309"/>
                <a:gd name="T34" fmla="*/ 0 w 179"/>
                <a:gd name="T35" fmla="*/ 5 h 309"/>
                <a:gd name="T36" fmla="*/ 0 w 179"/>
                <a:gd name="T37" fmla="*/ 5 h 309"/>
                <a:gd name="T38" fmla="*/ 0 w 179"/>
                <a:gd name="T39" fmla="*/ 6 h 309"/>
                <a:gd name="T40" fmla="*/ 0 w 179"/>
                <a:gd name="T41" fmla="*/ 7 h 309"/>
                <a:gd name="T42" fmla="*/ 0 w 179"/>
                <a:gd name="T43" fmla="*/ 7 h 309"/>
                <a:gd name="T44" fmla="*/ 0 w 179"/>
                <a:gd name="T45" fmla="*/ 7 h 309"/>
                <a:gd name="T46" fmla="*/ 1 w 179"/>
                <a:gd name="T47" fmla="*/ 7 h 309"/>
                <a:gd name="T48" fmla="*/ 1 w 179"/>
                <a:gd name="T49" fmla="*/ 7 h 309"/>
                <a:gd name="T50" fmla="*/ 1 w 179"/>
                <a:gd name="T51" fmla="*/ 8 h 309"/>
                <a:gd name="T52" fmla="*/ 2 w 179"/>
                <a:gd name="T53" fmla="*/ 8 h 309"/>
                <a:gd name="T54" fmla="*/ 2 w 179"/>
                <a:gd name="T55" fmla="*/ 9 h 309"/>
                <a:gd name="T56" fmla="*/ 2 w 179"/>
                <a:gd name="T57" fmla="*/ 9 h 309"/>
                <a:gd name="T58" fmla="*/ 2 w 179"/>
                <a:gd name="T59" fmla="*/ 9 h 309"/>
                <a:gd name="T60" fmla="*/ 3 w 179"/>
                <a:gd name="T61" fmla="*/ 8 h 309"/>
                <a:gd name="T62" fmla="*/ 3 w 179"/>
                <a:gd name="T63" fmla="*/ 8 h 309"/>
                <a:gd name="T64" fmla="*/ 3 w 179"/>
                <a:gd name="T65" fmla="*/ 8 h 309"/>
                <a:gd name="T66" fmla="*/ 3 w 179"/>
                <a:gd name="T67" fmla="*/ 7 h 309"/>
                <a:gd name="T68" fmla="*/ 4 w 179"/>
                <a:gd name="T69" fmla="*/ 7 h 309"/>
                <a:gd name="T70" fmla="*/ 4 w 179"/>
                <a:gd name="T71" fmla="*/ 7 h 309"/>
                <a:gd name="T72" fmla="*/ 5 w 179"/>
                <a:gd name="T73" fmla="*/ 7 h 309"/>
                <a:gd name="T74" fmla="*/ 4 w 179"/>
                <a:gd name="T75" fmla="*/ 7 h 309"/>
                <a:gd name="T76" fmla="*/ 4 w 179"/>
                <a:gd name="T77" fmla="*/ 6 h 309"/>
                <a:gd name="T78" fmla="*/ 4 w 179"/>
                <a:gd name="T79" fmla="*/ 5 h 309"/>
                <a:gd name="T80" fmla="*/ 5 w 179"/>
                <a:gd name="T81" fmla="*/ 5 h 309"/>
                <a:gd name="T82" fmla="*/ 4 w 179"/>
                <a:gd name="T83" fmla="*/ 4 h 309"/>
                <a:gd name="T84" fmla="*/ 4 w 179"/>
                <a:gd name="T85" fmla="*/ 3 h 309"/>
                <a:gd name="T86" fmla="*/ 4 w 179"/>
                <a:gd name="T87" fmla="*/ 2 h 309"/>
                <a:gd name="T88" fmla="*/ 4 w 179"/>
                <a:gd name="T89" fmla="*/ 1 h 309"/>
                <a:gd name="T90" fmla="*/ 5 w 179"/>
                <a:gd name="T91" fmla="*/ 1 h 309"/>
                <a:gd name="T92" fmla="*/ 5 w 179"/>
                <a:gd name="T93" fmla="*/ 0 h 309"/>
                <a:gd name="T94" fmla="*/ 5 w 179"/>
                <a:gd name="T95" fmla="*/ 0 h 309"/>
                <a:gd name="T96" fmla="*/ 5 w 179"/>
                <a:gd name="T97" fmla="*/ 0 h 309"/>
                <a:gd name="T98" fmla="*/ 5 w 179"/>
                <a:gd name="T99" fmla="*/ 0 h 309"/>
                <a:gd name="T100" fmla="*/ 5 w 179"/>
                <a:gd name="T101" fmla="*/ 0 h 309"/>
                <a:gd name="T102" fmla="*/ 5 w 179"/>
                <a:gd name="T103" fmla="*/ 0 h 309"/>
                <a:gd name="T104" fmla="*/ 5 w 179"/>
                <a:gd name="T105" fmla="*/ 0 h 309"/>
                <a:gd name="T106" fmla="*/ 5 w 179"/>
                <a:gd name="T107" fmla="*/ 0 h 30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79" h="309">
                  <a:moveTo>
                    <a:pt x="177" y="0"/>
                  </a:moveTo>
                  <a:lnTo>
                    <a:pt x="162" y="20"/>
                  </a:lnTo>
                  <a:lnTo>
                    <a:pt x="146" y="37"/>
                  </a:lnTo>
                  <a:lnTo>
                    <a:pt x="127" y="51"/>
                  </a:lnTo>
                  <a:lnTo>
                    <a:pt x="109" y="61"/>
                  </a:lnTo>
                  <a:lnTo>
                    <a:pt x="89" y="69"/>
                  </a:lnTo>
                  <a:lnTo>
                    <a:pt x="70" y="75"/>
                  </a:lnTo>
                  <a:lnTo>
                    <a:pt x="51" y="77"/>
                  </a:lnTo>
                  <a:lnTo>
                    <a:pt x="33" y="77"/>
                  </a:lnTo>
                  <a:lnTo>
                    <a:pt x="34" y="84"/>
                  </a:lnTo>
                  <a:lnTo>
                    <a:pt x="34" y="92"/>
                  </a:lnTo>
                  <a:lnTo>
                    <a:pt x="33" y="100"/>
                  </a:lnTo>
                  <a:lnTo>
                    <a:pt x="30" y="110"/>
                  </a:lnTo>
                  <a:lnTo>
                    <a:pt x="26" y="119"/>
                  </a:lnTo>
                  <a:lnTo>
                    <a:pt x="19" y="128"/>
                  </a:lnTo>
                  <a:lnTo>
                    <a:pt x="11" y="135"/>
                  </a:lnTo>
                  <a:lnTo>
                    <a:pt x="0" y="142"/>
                  </a:lnTo>
                  <a:lnTo>
                    <a:pt x="12" y="161"/>
                  </a:lnTo>
                  <a:lnTo>
                    <a:pt x="20" y="187"/>
                  </a:lnTo>
                  <a:lnTo>
                    <a:pt x="21" y="211"/>
                  </a:lnTo>
                  <a:lnTo>
                    <a:pt x="12" y="232"/>
                  </a:lnTo>
                  <a:lnTo>
                    <a:pt x="20" y="235"/>
                  </a:lnTo>
                  <a:lnTo>
                    <a:pt x="29" y="240"/>
                  </a:lnTo>
                  <a:lnTo>
                    <a:pt x="40" y="246"/>
                  </a:lnTo>
                  <a:lnTo>
                    <a:pt x="51" y="252"/>
                  </a:lnTo>
                  <a:lnTo>
                    <a:pt x="61" y="263"/>
                  </a:lnTo>
                  <a:lnTo>
                    <a:pt x="72" y="276"/>
                  </a:lnTo>
                  <a:lnTo>
                    <a:pt x="80" y="290"/>
                  </a:lnTo>
                  <a:lnTo>
                    <a:pt x="86" y="309"/>
                  </a:lnTo>
                  <a:lnTo>
                    <a:pt x="90" y="299"/>
                  </a:lnTo>
                  <a:lnTo>
                    <a:pt x="96" y="286"/>
                  </a:lnTo>
                  <a:lnTo>
                    <a:pt x="104" y="274"/>
                  </a:lnTo>
                  <a:lnTo>
                    <a:pt x="113" y="264"/>
                  </a:lnTo>
                  <a:lnTo>
                    <a:pt x="123" y="254"/>
                  </a:lnTo>
                  <a:lnTo>
                    <a:pt x="134" y="247"/>
                  </a:lnTo>
                  <a:lnTo>
                    <a:pt x="147" y="241"/>
                  </a:lnTo>
                  <a:lnTo>
                    <a:pt x="161" y="239"/>
                  </a:lnTo>
                  <a:lnTo>
                    <a:pt x="154" y="225"/>
                  </a:lnTo>
                  <a:lnTo>
                    <a:pt x="150" y="208"/>
                  </a:lnTo>
                  <a:lnTo>
                    <a:pt x="152" y="188"/>
                  </a:lnTo>
                  <a:lnTo>
                    <a:pt x="165" y="168"/>
                  </a:lnTo>
                  <a:lnTo>
                    <a:pt x="154" y="135"/>
                  </a:lnTo>
                  <a:lnTo>
                    <a:pt x="150" y="103"/>
                  </a:lnTo>
                  <a:lnTo>
                    <a:pt x="151" y="74"/>
                  </a:lnTo>
                  <a:lnTo>
                    <a:pt x="156" y="52"/>
                  </a:lnTo>
                  <a:lnTo>
                    <a:pt x="161" y="39"/>
                  </a:lnTo>
                  <a:lnTo>
                    <a:pt x="166" y="27"/>
                  </a:lnTo>
                  <a:lnTo>
                    <a:pt x="172" y="15"/>
                  </a:lnTo>
                  <a:lnTo>
                    <a:pt x="177" y="9"/>
                  </a:lnTo>
                  <a:lnTo>
                    <a:pt x="179" y="7"/>
                  </a:lnTo>
                  <a:lnTo>
                    <a:pt x="179" y="5"/>
                  </a:lnTo>
                  <a:lnTo>
                    <a:pt x="178" y="4"/>
                  </a:lnTo>
                  <a:lnTo>
                    <a:pt x="177" y="2"/>
                  </a:lnTo>
                  <a:lnTo>
                    <a:pt x="177"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94" name="Freeform 316">
              <a:extLst>
                <a:ext uri="{FF2B5EF4-FFF2-40B4-BE49-F238E27FC236}">
                  <a16:creationId xmlns:a16="http://schemas.microsoft.com/office/drawing/2014/main" xmlns="" id="{47159E73-3437-420A-91D3-1035C127DCAE}"/>
                </a:ext>
              </a:extLst>
            </p:cNvPr>
            <p:cNvSpPr>
              <a:spLocks/>
            </p:cNvSpPr>
            <p:nvPr/>
          </p:nvSpPr>
          <p:spPr bwMode="auto">
            <a:xfrm>
              <a:off x="2820" y="755"/>
              <a:ext cx="167" cy="128"/>
            </a:xfrm>
            <a:custGeom>
              <a:avLst/>
              <a:gdLst>
                <a:gd name="T0" fmla="*/ 5 w 334"/>
                <a:gd name="T1" fmla="*/ 0 h 256"/>
                <a:gd name="T2" fmla="*/ 5 w 334"/>
                <a:gd name="T3" fmla="*/ 1 h 256"/>
                <a:gd name="T4" fmla="*/ 4 w 334"/>
                <a:gd name="T5" fmla="*/ 1 h 256"/>
                <a:gd name="T6" fmla="*/ 4 w 334"/>
                <a:gd name="T7" fmla="*/ 1 h 256"/>
                <a:gd name="T8" fmla="*/ 3 w 334"/>
                <a:gd name="T9" fmla="*/ 1 h 256"/>
                <a:gd name="T10" fmla="*/ 3 w 334"/>
                <a:gd name="T11" fmla="*/ 1 h 256"/>
                <a:gd name="T12" fmla="*/ 2 w 334"/>
                <a:gd name="T13" fmla="*/ 1 h 256"/>
                <a:gd name="T14" fmla="*/ 2 w 334"/>
                <a:gd name="T15" fmla="*/ 2 h 256"/>
                <a:gd name="T16" fmla="*/ 1 w 334"/>
                <a:gd name="T17" fmla="*/ 2 h 256"/>
                <a:gd name="T18" fmla="*/ 1 w 334"/>
                <a:gd name="T19" fmla="*/ 2 h 256"/>
                <a:gd name="T20" fmla="*/ 1 w 334"/>
                <a:gd name="T21" fmla="*/ 2 h 256"/>
                <a:gd name="T22" fmla="*/ 1 w 334"/>
                <a:gd name="T23" fmla="*/ 1 h 256"/>
                <a:gd name="T24" fmla="*/ 0 w 334"/>
                <a:gd name="T25" fmla="*/ 1 h 256"/>
                <a:gd name="T26" fmla="*/ 1 w 334"/>
                <a:gd name="T27" fmla="*/ 2 h 256"/>
                <a:gd name="T28" fmla="*/ 2 w 334"/>
                <a:gd name="T29" fmla="*/ 2 h 256"/>
                <a:gd name="T30" fmla="*/ 2 w 334"/>
                <a:gd name="T31" fmla="*/ 3 h 256"/>
                <a:gd name="T32" fmla="*/ 2 w 334"/>
                <a:gd name="T33" fmla="*/ 4 h 256"/>
                <a:gd name="T34" fmla="*/ 3 w 334"/>
                <a:gd name="T35" fmla="*/ 4 h 256"/>
                <a:gd name="T36" fmla="*/ 3 w 334"/>
                <a:gd name="T37" fmla="*/ 5 h 256"/>
                <a:gd name="T38" fmla="*/ 3 w 334"/>
                <a:gd name="T39" fmla="*/ 6 h 256"/>
                <a:gd name="T40" fmla="*/ 3 w 334"/>
                <a:gd name="T41" fmla="*/ 6 h 256"/>
                <a:gd name="T42" fmla="*/ 4 w 334"/>
                <a:gd name="T43" fmla="*/ 6 h 256"/>
                <a:gd name="T44" fmla="*/ 4 w 334"/>
                <a:gd name="T45" fmla="*/ 7 h 256"/>
                <a:gd name="T46" fmla="*/ 4 w 334"/>
                <a:gd name="T47" fmla="*/ 7 h 256"/>
                <a:gd name="T48" fmla="*/ 5 w 334"/>
                <a:gd name="T49" fmla="*/ 7 h 256"/>
                <a:gd name="T50" fmla="*/ 5 w 334"/>
                <a:gd name="T51" fmla="*/ 7 h 256"/>
                <a:gd name="T52" fmla="*/ 6 w 334"/>
                <a:gd name="T53" fmla="*/ 8 h 256"/>
                <a:gd name="T54" fmla="*/ 6 w 334"/>
                <a:gd name="T55" fmla="*/ 8 h 256"/>
                <a:gd name="T56" fmla="*/ 6 w 334"/>
                <a:gd name="T57" fmla="*/ 8 h 256"/>
                <a:gd name="T58" fmla="*/ 6 w 334"/>
                <a:gd name="T59" fmla="*/ 8 h 256"/>
                <a:gd name="T60" fmla="*/ 7 w 334"/>
                <a:gd name="T61" fmla="*/ 8 h 256"/>
                <a:gd name="T62" fmla="*/ 7 w 334"/>
                <a:gd name="T63" fmla="*/ 8 h 256"/>
                <a:gd name="T64" fmla="*/ 8 w 334"/>
                <a:gd name="T65" fmla="*/ 8 h 256"/>
                <a:gd name="T66" fmla="*/ 9 w 334"/>
                <a:gd name="T67" fmla="*/ 8 h 256"/>
                <a:gd name="T68" fmla="*/ 9 w 334"/>
                <a:gd name="T69" fmla="*/ 8 h 256"/>
                <a:gd name="T70" fmla="*/ 10 w 334"/>
                <a:gd name="T71" fmla="*/ 8 h 256"/>
                <a:gd name="T72" fmla="*/ 11 w 334"/>
                <a:gd name="T73" fmla="*/ 8 h 256"/>
                <a:gd name="T74" fmla="*/ 11 w 334"/>
                <a:gd name="T75" fmla="*/ 8 h 256"/>
                <a:gd name="T76" fmla="*/ 10 w 334"/>
                <a:gd name="T77" fmla="*/ 8 h 256"/>
                <a:gd name="T78" fmla="*/ 10 w 334"/>
                <a:gd name="T79" fmla="*/ 7 h 256"/>
                <a:gd name="T80" fmla="*/ 10 w 334"/>
                <a:gd name="T81" fmla="*/ 7 h 256"/>
                <a:gd name="T82" fmla="*/ 10 w 334"/>
                <a:gd name="T83" fmla="*/ 6 h 256"/>
                <a:gd name="T84" fmla="*/ 10 w 334"/>
                <a:gd name="T85" fmla="*/ 5 h 256"/>
                <a:gd name="T86" fmla="*/ 10 w 334"/>
                <a:gd name="T87" fmla="*/ 5 h 256"/>
                <a:gd name="T88" fmla="*/ 10 w 334"/>
                <a:gd name="T89" fmla="*/ 4 h 256"/>
                <a:gd name="T90" fmla="*/ 10 w 334"/>
                <a:gd name="T91" fmla="*/ 4 h 256"/>
                <a:gd name="T92" fmla="*/ 10 w 334"/>
                <a:gd name="T93" fmla="*/ 4 h 256"/>
                <a:gd name="T94" fmla="*/ 9 w 334"/>
                <a:gd name="T95" fmla="*/ 3 h 256"/>
                <a:gd name="T96" fmla="*/ 9 w 334"/>
                <a:gd name="T97" fmla="*/ 3 h 256"/>
                <a:gd name="T98" fmla="*/ 8 w 334"/>
                <a:gd name="T99" fmla="*/ 3 h 256"/>
                <a:gd name="T100" fmla="*/ 8 w 334"/>
                <a:gd name="T101" fmla="*/ 2 h 256"/>
                <a:gd name="T102" fmla="*/ 8 w 334"/>
                <a:gd name="T103" fmla="*/ 2 h 256"/>
                <a:gd name="T104" fmla="*/ 8 w 334"/>
                <a:gd name="T105" fmla="*/ 1 h 256"/>
                <a:gd name="T106" fmla="*/ 7 w 334"/>
                <a:gd name="T107" fmla="*/ 1 h 256"/>
                <a:gd name="T108" fmla="*/ 7 w 334"/>
                <a:gd name="T109" fmla="*/ 1 h 256"/>
                <a:gd name="T110" fmla="*/ 7 w 334"/>
                <a:gd name="T111" fmla="*/ 1 h 256"/>
                <a:gd name="T112" fmla="*/ 7 w 334"/>
                <a:gd name="T113" fmla="*/ 1 h 256"/>
                <a:gd name="T114" fmla="*/ 6 w 334"/>
                <a:gd name="T115" fmla="*/ 1 h 256"/>
                <a:gd name="T116" fmla="*/ 6 w 334"/>
                <a:gd name="T117" fmla="*/ 1 h 256"/>
                <a:gd name="T118" fmla="*/ 6 w 334"/>
                <a:gd name="T119" fmla="*/ 1 h 256"/>
                <a:gd name="T120" fmla="*/ 5 w 334"/>
                <a:gd name="T121" fmla="*/ 0 h 25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34" h="256">
                  <a:moveTo>
                    <a:pt x="152" y="0"/>
                  </a:moveTo>
                  <a:lnTo>
                    <a:pt x="141" y="3"/>
                  </a:lnTo>
                  <a:lnTo>
                    <a:pt x="126" y="9"/>
                  </a:lnTo>
                  <a:lnTo>
                    <a:pt x="108" y="15"/>
                  </a:lnTo>
                  <a:lnTo>
                    <a:pt x="91" y="21"/>
                  </a:lnTo>
                  <a:lnTo>
                    <a:pt x="71" y="26"/>
                  </a:lnTo>
                  <a:lnTo>
                    <a:pt x="54" y="31"/>
                  </a:lnTo>
                  <a:lnTo>
                    <a:pt x="37" y="34"/>
                  </a:lnTo>
                  <a:lnTo>
                    <a:pt x="22" y="35"/>
                  </a:lnTo>
                  <a:lnTo>
                    <a:pt x="15" y="34"/>
                  </a:lnTo>
                  <a:lnTo>
                    <a:pt x="9" y="33"/>
                  </a:lnTo>
                  <a:lnTo>
                    <a:pt x="4" y="32"/>
                  </a:lnTo>
                  <a:lnTo>
                    <a:pt x="0" y="32"/>
                  </a:lnTo>
                  <a:lnTo>
                    <a:pt x="17" y="44"/>
                  </a:lnTo>
                  <a:lnTo>
                    <a:pt x="35" y="59"/>
                  </a:lnTo>
                  <a:lnTo>
                    <a:pt x="48" y="76"/>
                  </a:lnTo>
                  <a:lnTo>
                    <a:pt x="62" y="97"/>
                  </a:lnTo>
                  <a:lnTo>
                    <a:pt x="73" y="118"/>
                  </a:lnTo>
                  <a:lnTo>
                    <a:pt x="82" y="141"/>
                  </a:lnTo>
                  <a:lnTo>
                    <a:pt x="89" y="167"/>
                  </a:lnTo>
                  <a:lnTo>
                    <a:pt x="93" y="191"/>
                  </a:lnTo>
                  <a:lnTo>
                    <a:pt x="101" y="191"/>
                  </a:lnTo>
                  <a:lnTo>
                    <a:pt x="113" y="195"/>
                  </a:lnTo>
                  <a:lnTo>
                    <a:pt x="124" y="199"/>
                  </a:lnTo>
                  <a:lnTo>
                    <a:pt x="138" y="207"/>
                  </a:lnTo>
                  <a:lnTo>
                    <a:pt x="151" y="216"/>
                  </a:lnTo>
                  <a:lnTo>
                    <a:pt x="162" y="228"/>
                  </a:lnTo>
                  <a:lnTo>
                    <a:pt x="173" y="241"/>
                  </a:lnTo>
                  <a:lnTo>
                    <a:pt x="181" y="256"/>
                  </a:lnTo>
                  <a:lnTo>
                    <a:pt x="191" y="248"/>
                  </a:lnTo>
                  <a:lnTo>
                    <a:pt x="204" y="241"/>
                  </a:lnTo>
                  <a:lnTo>
                    <a:pt x="220" y="234"/>
                  </a:lnTo>
                  <a:lnTo>
                    <a:pt x="238" y="229"/>
                  </a:lnTo>
                  <a:lnTo>
                    <a:pt x="259" y="228"/>
                  </a:lnTo>
                  <a:lnTo>
                    <a:pt x="282" y="229"/>
                  </a:lnTo>
                  <a:lnTo>
                    <a:pt x="308" y="235"/>
                  </a:lnTo>
                  <a:lnTo>
                    <a:pt x="334" y="246"/>
                  </a:lnTo>
                  <a:lnTo>
                    <a:pt x="326" y="237"/>
                  </a:lnTo>
                  <a:lnTo>
                    <a:pt x="318" y="226"/>
                  </a:lnTo>
                  <a:lnTo>
                    <a:pt x="311" y="212"/>
                  </a:lnTo>
                  <a:lnTo>
                    <a:pt x="306" y="196"/>
                  </a:lnTo>
                  <a:lnTo>
                    <a:pt x="303" y="177"/>
                  </a:lnTo>
                  <a:lnTo>
                    <a:pt x="304" y="158"/>
                  </a:lnTo>
                  <a:lnTo>
                    <a:pt x="310" y="135"/>
                  </a:lnTo>
                  <a:lnTo>
                    <a:pt x="320" y="109"/>
                  </a:lnTo>
                  <a:lnTo>
                    <a:pt x="305" y="106"/>
                  </a:lnTo>
                  <a:lnTo>
                    <a:pt x="289" y="101"/>
                  </a:lnTo>
                  <a:lnTo>
                    <a:pt x="274" y="95"/>
                  </a:lnTo>
                  <a:lnTo>
                    <a:pt x="259" y="86"/>
                  </a:lnTo>
                  <a:lnTo>
                    <a:pt x="248" y="74"/>
                  </a:lnTo>
                  <a:lnTo>
                    <a:pt x="238" y="59"/>
                  </a:lnTo>
                  <a:lnTo>
                    <a:pt x="234" y="39"/>
                  </a:lnTo>
                  <a:lnTo>
                    <a:pt x="233" y="16"/>
                  </a:lnTo>
                  <a:lnTo>
                    <a:pt x="223" y="18"/>
                  </a:lnTo>
                  <a:lnTo>
                    <a:pt x="215" y="19"/>
                  </a:lnTo>
                  <a:lnTo>
                    <a:pt x="205" y="21"/>
                  </a:lnTo>
                  <a:lnTo>
                    <a:pt x="196" y="19"/>
                  </a:lnTo>
                  <a:lnTo>
                    <a:pt x="185" y="17"/>
                  </a:lnTo>
                  <a:lnTo>
                    <a:pt x="175" y="14"/>
                  </a:lnTo>
                  <a:lnTo>
                    <a:pt x="164" y="8"/>
                  </a:lnTo>
                  <a:lnTo>
                    <a:pt x="152"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95" name="Freeform 317">
              <a:extLst>
                <a:ext uri="{FF2B5EF4-FFF2-40B4-BE49-F238E27FC236}">
                  <a16:creationId xmlns:a16="http://schemas.microsoft.com/office/drawing/2014/main" xmlns="" id="{2740B423-5E79-45AF-AB5E-D2094D5624F2}"/>
                </a:ext>
              </a:extLst>
            </p:cNvPr>
            <p:cNvSpPr>
              <a:spLocks/>
            </p:cNvSpPr>
            <p:nvPr/>
          </p:nvSpPr>
          <p:spPr bwMode="auto">
            <a:xfrm>
              <a:off x="2734" y="564"/>
              <a:ext cx="147" cy="180"/>
            </a:xfrm>
            <a:custGeom>
              <a:avLst/>
              <a:gdLst>
                <a:gd name="T0" fmla="*/ 8 w 293"/>
                <a:gd name="T1" fmla="*/ 5 h 361"/>
                <a:gd name="T2" fmla="*/ 7 w 293"/>
                <a:gd name="T3" fmla="*/ 5 h 361"/>
                <a:gd name="T4" fmla="*/ 5 w 293"/>
                <a:gd name="T5" fmla="*/ 6 h 361"/>
                <a:gd name="T6" fmla="*/ 4 w 293"/>
                <a:gd name="T7" fmla="*/ 7 h 361"/>
                <a:gd name="T8" fmla="*/ 3 w 293"/>
                <a:gd name="T9" fmla="*/ 8 h 361"/>
                <a:gd name="T10" fmla="*/ 3 w 293"/>
                <a:gd name="T11" fmla="*/ 9 h 361"/>
                <a:gd name="T12" fmla="*/ 3 w 293"/>
                <a:gd name="T13" fmla="*/ 10 h 361"/>
                <a:gd name="T14" fmla="*/ 2 w 293"/>
                <a:gd name="T15" fmla="*/ 10 h 361"/>
                <a:gd name="T16" fmla="*/ 2 w 293"/>
                <a:gd name="T17" fmla="*/ 10 h 361"/>
                <a:gd name="T18" fmla="*/ 1 w 293"/>
                <a:gd name="T19" fmla="*/ 11 h 361"/>
                <a:gd name="T20" fmla="*/ 1 w 293"/>
                <a:gd name="T21" fmla="*/ 11 h 361"/>
                <a:gd name="T22" fmla="*/ 1 w 293"/>
                <a:gd name="T23" fmla="*/ 11 h 361"/>
                <a:gd name="T24" fmla="*/ 1 w 293"/>
                <a:gd name="T25" fmla="*/ 11 h 361"/>
                <a:gd name="T26" fmla="*/ 0 w 293"/>
                <a:gd name="T27" fmla="*/ 11 h 361"/>
                <a:gd name="T28" fmla="*/ 1 w 293"/>
                <a:gd name="T29" fmla="*/ 10 h 361"/>
                <a:gd name="T30" fmla="*/ 2 w 293"/>
                <a:gd name="T31" fmla="*/ 9 h 361"/>
                <a:gd name="T32" fmla="*/ 3 w 293"/>
                <a:gd name="T33" fmla="*/ 8 h 361"/>
                <a:gd name="T34" fmla="*/ 3 w 293"/>
                <a:gd name="T35" fmla="*/ 7 h 361"/>
                <a:gd name="T36" fmla="*/ 3 w 293"/>
                <a:gd name="T37" fmla="*/ 6 h 361"/>
                <a:gd name="T38" fmla="*/ 3 w 293"/>
                <a:gd name="T39" fmla="*/ 5 h 361"/>
                <a:gd name="T40" fmla="*/ 3 w 293"/>
                <a:gd name="T41" fmla="*/ 4 h 361"/>
                <a:gd name="T42" fmla="*/ 3 w 293"/>
                <a:gd name="T43" fmla="*/ 4 h 361"/>
                <a:gd name="T44" fmla="*/ 4 w 293"/>
                <a:gd name="T45" fmla="*/ 3 h 361"/>
                <a:gd name="T46" fmla="*/ 4 w 293"/>
                <a:gd name="T47" fmla="*/ 2 h 361"/>
                <a:gd name="T48" fmla="*/ 5 w 293"/>
                <a:gd name="T49" fmla="*/ 1 h 361"/>
                <a:gd name="T50" fmla="*/ 6 w 293"/>
                <a:gd name="T51" fmla="*/ 1 h 361"/>
                <a:gd name="T52" fmla="*/ 7 w 293"/>
                <a:gd name="T53" fmla="*/ 1 h 361"/>
                <a:gd name="T54" fmla="*/ 8 w 293"/>
                <a:gd name="T55" fmla="*/ 0 h 361"/>
                <a:gd name="T56" fmla="*/ 8 w 293"/>
                <a:gd name="T57" fmla="*/ 0 h 361"/>
                <a:gd name="T58" fmla="*/ 8 w 293"/>
                <a:gd name="T59" fmla="*/ 1 h 361"/>
                <a:gd name="T60" fmla="*/ 8 w 293"/>
                <a:gd name="T61" fmla="*/ 2 h 361"/>
                <a:gd name="T62" fmla="*/ 9 w 293"/>
                <a:gd name="T63" fmla="*/ 3 h 361"/>
                <a:gd name="T64" fmla="*/ 9 w 293"/>
                <a:gd name="T65" fmla="*/ 3 h 361"/>
                <a:gd name="T66" fmla="*/ 9 w 293"/>
                <a:gd name="T67" fmla="*/ 4 h 361"/>
                <a:gd name="T68" fmla="*/ 8 w 293"/>
                <a:gd name="T69" fmla="*/ 4 h 361"/>
                <a:gd name="T70" fmla="*/ 8 w 293"/>
                <a:gd name="T71" fmla="*/ 5 h 36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93" h="361">
                  <a:moveTo>
                    <a:pt x="256" y="175"/>
                  </a:moveTo>
                  <a:lnTo>
                    <a:pt x="247" y="175"/>
                  </a:lnTo>
                  <a:lnTo>
                    <a:pt x="230" y="175"/>
                  </a:lnTo>
                  <a:lnTo>
                    <a:pt x="209" y="178"/>
                  </a:lnTo>
                  <a:lnTo>
                    <a:pt x="185" y="183"/>
                  </a:lnTo>
                  <a:lnTo>
                    <a:pt x="160" y="194"/>
                  </a:lnTo>
                  <a:lnTo>
                    <a:pt x="134" y="211"/>
                  </a:lnTo>
                  <a:lnTo>
                    <a:pt x="112" y="235"/>
                  </a:lnTo>
                  <a:lnTo>
                    <a:pt x="95" y="270"/>
                  </a:lnTo>
                  <a:lnTo>
                    <a:pt x="89" y="286"/>
                  </a:lnTo>
                  <a:lnTo>
                    <a:pt x="85" y="301"/>
                  </a:lnTo>
                  <a:lnTo>
                    <a:pt x="80" y="314"/>
                  </a:lnTo>
                  <a:lnTo>
                    <a:pt x="76" y="324"/>
                  </a:lnTo>
                  <a:lnTo>
                    <a:pt x="71" y="333"/>
                  </a:lnTo>
                  <a:lnTo>
                    <a:pt x="65" y="341"/>
                  </a:lnTo>
                  <a:lnTo>
                    <a:pt x="61" y="346"/>
                  </a:lnTo>
                  <a:lnTo>
                    <a:pt x="54" y="348"/>
                  </a:lnTo>
                  <a:lnTo>
                    <a:pt x="47" y="349"/>
                  </a:lnTo>
                  <a:lnTo>
                    <a:pt x="39" y="351"/>
                  </a:lnTo>
                  <a:lnTo>
                    <a:pt x="31" y="352"/>
                  </a:lnTo>
                  <a:lnTo>
                    <a:pt x="24" y="354"/>
                  </a:lnTo>
                  <a:lnTo>
                    <a:pt x="17" y="355"/>
                  </a:lnTo>
                  <a:lnTo>
                    <a:pt x="11" y="357"/>
                  </a:lnTo>
                  <a:lnTo>
                    <a:pt x="5" y="359"/>
                  </a:lnTo>
                  <a:lnTo>
                    <a:pt x="1" y="361"/>
                  </a:lnTo>
                  <a:lnTo>
                    <a:pt x="1" y="360"/>
                  </a:lnTo>
                  <a:lnTo>
                    <a:pt x="1" y="359"/>
                  </a:lnTo>
                  <a:lnTo>
                    <a:pt x="0" y="357"/>
                  </a:lnTo>
                  <a:lnTo>
                    <a:pt x="0" y="356"/>
                  </a:lnTo>
                  <a:lnTo>
                    <a:pt x="24" y="345"/>
                  </a:lnTo>
                  <a:lnTo>
                    <a:pt x="42" y="329"/>
                  </a:lnTo>
                  <a:lnTo>
                    <a:pt x="55" y="309"/>
                  </a:lnTo>
                  <a:lnTo>
                    <a:pt x="64" y="287"/>
                  </a:lnTo>
                  <a:lnTo>
                    <a:pt x="69" y="265"/>
                  </a:lnTo>
                  <a:lnTo>
                    <a:pt x="71" y="244"/>
                  </a:lnTo>
                  <a:lnTo>
                    <a:pt x="72" y="226"/>
                  </a:lnTo>
                  <a:lnTo>
                    <a:pt x="72" y="213"/>
                  </a:lnTo>
                  <a:lnTo>
                    <a:pt x="72" y="202"/>
                  </a:lnTo>
                  <a:lnTo>
                    <a:pt x="69" y="187"/>
                  </a:lnTo>
                  <a:lnTo>
                    <a:pt x="65" y="172"/>
                  </a:lnTo>
                  <a:lnTo>
                    <a:pt x="61" y="155"/>
                  </a:lnTo>
                  <a:lnTo>
                    <a:pt x="70" y="152"/>
                  </a:lnTo>
                  <a:lnTo>
                    <a:pt x="81" y="147"/>
                  </a:lnTo>
                  <a:lnTo>
                    <a:pt x="93" y="137"/>
                  </a:lnTo>
                  <a:lnTo>
                    <a:pt x="104" y="126"/>
                  </a:lnTo>
                  <a:lnTo>
                    <a:pt x="114" y="112"/>
                  </a:lnTo>
                  <a:lnTo>
                    <a:pt x="119" y="96"/>
                  </a:lnTo>
                  <a:lnTo>
                    <a:pt x="120" y="80"/>
                  </a:lnTo>
                  <a:lnTo>
                    <a:pt x="117" y="64"/>
                  </a:lnTo>
                  <a:lnTo>
                    <a:pt x="130" y="62"/>
                  </a:lnTo>
                  <a:lnTo>
                    <a:pt x="145" y="58"/>
                  </a:lnTo>
                  <a:lnTo>
                    <a:pt x="163" y="52"/>
                  </a:lnTo>
                  <a:lnTo>
                    <a:pt x="181" y="43"/>
                  </a:lnTo>
                  <a:lnTo>
                    <a:pt x="200" y="34"/>
                  </a:lnTo>
                  <a:lnTo>
                    <a:pt x="216" y="22"/>
                  </a:lnTo>
                  <a:lnTo>
                    <a:pt x="229" y="12"/>
                  </a:lnTo>
                  <a:lnTo>
                    <a:pt x="238" y="0"/>
                  </a:lnTo>
                  <a:lnTo>
                    <a:pt x="237" y="14"/>
                  </a:lnTo>
                  <a:lnTo>
                    <a:pt x="239" y="30"/>
                  </a:lnTo>
                  <a:lnTo>
                    <a:pt x="242" y="47"/>
                  </a:lnTo>
                  <a:lnTo>
                    <a:pt x="248" y="65"/>
                  </a:lnTo>
                  <a:lnTo>
                    <a:pt x="256" y="82"/>
                  </a:lnTo>
                  <a:lnTo>
                    <a:pt x="267" y="97"/>
                  </a:lnTo>
                  <a:lnTo>
                    <a:pt x="279" y="110"/>
                  </a:lnTo>
                  <a:lnTo>
                    <a:pt x="293" y="119"/>
                  </a:lnTo>
                  <a:lnTo>
                    <a:pt x="284" y="120"/>
                  </a:lnTo>
                  <a:lnTo>
                    <a:pt x="274" y="124"/>
                  </a:lnTo>
                  <a:lnTo>
                    <a:pt x="266" y="128"/>
                  </a:lnTo>
                  <a:lnTo>
                    <a:pt x="257" y="135"/>
                  </a:lnTo>
                  <a:lnTo>
                    <a:pt x="252" y="142"/>
                  </a:lnTo>
                  <a:lnTo>
                    <a:pt x="249" y="152"/>
                  </a:lnTo>
                  <a:lnTo>
                    <a:pt x="251" y="163"/>
                  </a:lnTo>
                  <a:lnTo>
                    <a:pt x="256" y="175"/>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96" name="Freeform 318">
              <a:extLst>
                <a:ext uri="{FF2B5EF4-FFF2-40B4-BE49-F238E27FC236}">
                  <a16:creationId xmlns:a16="http://schemas.microsoft.com/office/drawing/2014/main" xmlns="" id="{8BD25B4B-C6EF-407D-AFC0-C569E843F96B}"/>
                </a:ext>
              </a:extLst>
            </p:cNvPr>
            <p:cNvSpPr>
              <a:spLocks/>
            </p:cNvSpPr>
            <p:nvPr/>
          </p:nvSpPr>
          <p:spPr bwMode="auto">
            <a:xfrm>
              <a:off x="2686" y="566"/>
              <a:ext cx="86" cy="176"/>
            </a:xfrm>
            <a:custGeom>
              <a:avLst/>
              <a:gdLst>
                <a:gd name="T0" fmla="*/ 2 w 173"/>
                <a:gd name="T1" fmla="*/ 11 h 351"/>
                <a:gd name="T2" fmla="*/ 2 w 173"/>
                <a:gd name="T3" fmla="*/ 11 h 351"/>
                <a:gd name="T4" fmla="*/ 2 w 173"/>
                <a:gd name="T5" fmla="*/ 11 h 351"/>
                <a:gd name="T6" fmla="*/ 1 w 173"/>
                <a:gd name="T7" fmla="*/ 11 h 351"/>
                <a:gd name="T8" fmla="*/ 1 w 173"/>
                <a:gd name="T9" fmla="*/ 11 h 351"/>
                <a:gd name="T10" fmla="*/ 2 w 173"/>
                <a:gd name="T11" fmla="*/ 10 h 351"/>
                <a:gd name="T12" fmla="*/ 2 w 173"/>
                <a:gd name="T13" fmla="*/ 10 h 351"/>
                <a:gd name="T14" fmla="*/ 3 w 173"/>
                <a:gd name="T15" fmla="*/ 10 h 351"/>
                <a:gd name="T16" fmla="*/ 3 w 173"/>
                <a:gd name="T17" fmla="*/ 10 h 351"/>
                <a:gd name="T18" fmla="*/ 3 w 173"/>
                <a:gd name="T19" fmla="*/ 9 h 351"/>
                <a:gd name="T20" fmla="*/ 3 w 173"/>
                <a:gd name="T21" fmla="*/ 9 h 351"/>
                <a:gd name="T22" fmla="*/ 3 w 173"/>
                <a:gd name="T23" fmla="*/ 9 h 351"/>
                <a:gd name="T24" fmla="*/ 2 w 173"/>
                <a:gd name="T25" fmla="*/ 9 h 351"/>
                <a:gd name="T26" fmla="*/ 2 w 173"/>
                <a:gd name="T27" fmla="*/ 9 h 351"/>
                <a:gd name="T28" fmla="*/ 2 w 173"/>
                <a:gd name="T29" fmla="*/ 9 h 351"/>
                <a:gd name="T30" fmla="*/ 1 w 173"/>
                <a:gd name="T31" fmla="*/ 9 h 351"/>
                <a:gd name="T32" fmla="*/ 1 w 173"/>
                <a:gd name="T33" fmla="*/ 10 h 351"/>
                <a:gd name="T34" fmla="*/ 1 w 173"/>
                <a:gd name="T35" fmla="*/ 10 h 351"/>
                <a:gd name="T36" fmla="*/ 1 w 173"/>
                <a:gd name="T37" fmla="*/ 10 h 351"/>
                <a:gd name="T38" fmla="*/ 1 w 173"/>
                <a:gd name="T39" fmla="*/ 10 h 351"/>
                <a:gd name="T40" fmla="*/ 1 w 173"/>
                <a:gd name="T41" fmla="*/ 10 h 351"/>
                <a:gd name="T42" fmla="*/ 1 w 173"/>
                <a:gd name="T43" fmla="*/ 9 h 351"/>
                <a:gd name="T44" fmla="*/ 1 w 173"/>
                <a:gd name="T45" fmla="*/ 9 h 351"/>
                <a:gd name="T46" fmla="*/ 1 w 173"/>
                <a:gd name="T47" fmla="*/ 8 h 351"/>
                <a:gd name="T48" fmla="*/ 1 w 173"/>
                <a:gd name="T49" fmla="*/ 8 h 351"/>
                <a:gd name="T50" fmla="*/ 1 w 173"/>
                <a:gd name="T51" fmla="*/ 8 h 351"/>
                <a:gd name="T52" fmla="*/ 1 w 173"/>
                <a:gd name="T53" fmla="*/ 8 h 351"/>
                <a:gd name="T54" fmla="*/ 1 w 173"/>
                <a:gd name="T55" fmla="*/ 8 h 351"/>
                <a:gd name="T56" fmla="*/ 1 w 173"/>
                <a:gd name="T57" fmla="*/ 7 h 351"/>
                <a:gd name="T58" fmla="*/ 0 w 173"/>
                <a:gd name="T59" fmla="*/ 8 h 351"/>
                <a:gd name="T60" fmla="*/ 0 w 173"/>
                <a:gd name="T61" fmla="*/ 8 h 351"/>
                <a:gd name="T62" fmla="*/ 0 w 173"/>
                <a:gd name="T63" fmla="*/ 8 h 351"/>
                <a:gd name="T64" fmla="*/ 0 w 173"/>
                <a:gd name="T65" fmla="*/ 7 h 351"/>
                <a:gd name="T66" fmla="*/ 0 w 173"/>
                <a:gd name="T67" fmla="*/ 5 h 351"/>
                <a:gd name="T68" fmla="*/ 1 w 173"/>
                <a:gd name="T69" fmla="*/ 3 h 351"/>
                <a:gd name="T70" fmla="*/ 3 w 173"/>
                <a:gd name="T71" fmla="*/ 1 h 351"/>
                <a:gd name="T72" fmla="*/ 4 w 173"/>
                <a:gd name="T73" fmla="*/ 1 h 351"/>
                <a:gd name="T74" fmla="*/ 5 w 173"/>
                <a:gd name="T75" fmla="*/ 1 h 351"/>
                <a:gd name="T76" fmla="*/ 5 w 173"/>
                <a:gd name="T77" fmla="*/ 0 h 351"/>
                <a:gd name="T78" fmla="*/ 5 w 173"/>
                <a:gd name="T79" fmla="*/ 1 h 351"/>
                <a:gd name="T80" fmla="*/ 4 w 173"/>
                <a:gd name="T81" fmla="*/ 1 h 351"/>
                <a:gd name="T82" fmla="*/ 4 w 173"/>
                <a:gd name="T83" fmla="*/ 2 h 351"/>
                <a:gd name="T84" fmla="*/ 4 w 173"/>
                <a:gd name="T85" fmla="*/ 4 h 351"/>
                <a:gd name="T86" fmla="*/ 4 w 173"/>
                <a:gd name="T87" fmla="*/ 5 h 351"/>
                <a:gd name="T88" fmla="*/ 5 w 173"/>
                <a:gd name="T89" fmla="*/ 6 h 351"/>
                <a:gd name="T90" fmla="*/ 5 w 173"/>
                <a:gd name="T91" fmla="*/ 7 h 351"/>
                <a:gd name="T92" fmla="*/ 5 w 173"/>
                <a:gd name="T93" fmla="*/ 7 h 351"/>
                <a:gd name="T94" fmla="*/ 5 w 173"/>
                <a:gd name="T95" fmla="*/ 9 h 351"/>
                <a:gd name="T96" fmla="*/ 4 w 173"/>
                <a:gd name="T97" fmla="*/ 10 h 351"/>
                <a:gd name="T98" fmla="*/ 3 w 173"/>
                <a:gd name="T99" fmla="*/ 11 h 3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73" h="351">
                  <a:moveTo>
                    <a:pt x="97" y="351"/>
                  </a:moveTo>
                  <a:lnTo>
                    <a:pt x="94" y="347"/>
                  </a:lnTo>
                  <a:lnTo>
                    <a:pt x="90" y="340"/>
                  </a:lnTo>
                  <a:lnTo>
                    <a:pt x="83" y="335"/>
                  </a:lnTo>
                  <a:lnTo>
                    <a:pt x="71" y="335"/>
                  </a:lnTo>
                  <a:lnTo>
                    <a:pt x="64" y="336"/>
                  </a:lnTo>
                  <a:lnTo>
                    <a:pt x="60" y="334"/>
                  </a:lnTo>
                  <a:lnTo>
                    <a:pt x="55" y="331"/>
                  </a:lnTo>
                  <a:lnTo>
                    <a:pt x="52" y="327"/>
                  </a:lnTo>
                  <a:lnTo>
                    <a:pt x="57" y="321"/>
                  </a:lnTo>
                  <a:lnTo>
                    <a:pt x="62" y="316"/>
                  </a:lnTo>
                  <a:lnTo>
                    <a:pt x="68" y="311"/>
                  </a:lnTo>
                  <a:lnTo>
                    <a:pt x="72" y="306"/>
                  </a:lnTo>
                  <a:lnTo>
                    <a:pt x="84" y="307"/>
                  </a:lnTo>
                  <a:lnTo>
                    <a:pt x="92" y="305"/>
                  </a:lnTo>
                  <a:lnTo>
                    <a:pt x="99" y="302"/>
                  </a:lnTo>
                  <a:lnTo>
                    <a:pt x="105" y="295"/>
                  </a:lnTo>
                  <a:lnTo>
                    <a:pt x="107" y="291"/>
                  </a:lnTo>
                  <a:lnTo>
                    <a:pt x="108" y="288"/>
                  </a:lnTo>
                  <a:lnTo>
                    <a:pt x="108" y="284"/>
                  </a:lnTo>
                  <a:lnTo>
                    <a:pt x="108" y="281"/>
                  </a:lnTo>
                  <a:lnTo>
                    <a:pt x="107" y="278"/>
                  </a:lnTo>
                  <a:lnTo>
                    <a:pt x="106" y="274"/>
                  </a:lnTo>
                  <a:lnTo>
                    <a:pt x="103" y="271"/>
                  </a:lnTo>
                  <a:lnTo>
                    <a:pt x="101" y="267"/>
                  </a:lnTo>
                  <a:lnTo>
                    <a:pt x="95" y="263"/>
                  </a:lnTo>
                  <a:lnTo>
                    <a:pt x="86" y="261"/>
                  </a:lnTo>
                  <a:lnTo>
                    <a:pt x="77" y="263"/>
                  </a:lnTo>
                  <a:lnTo>
                    <a:pt x="69" y="266"/>
                  </a:lnTo>
                  <a:lnTo>
                    <a:pt x="64" y="272"/>
                  </a:lnTo>
                  <a:lnTo>
                    <a:pt x="63" y="276"/>
                  </a:lnTo>
                  <a:lnTo>
                    <a:pt x="63" y="281"/>
                  </a:lnTo>
                  <a:lnTo>
                    <a:pt x="64" y="286"/>
                  </a:lnTo>
                  <a:lnTo>
                    <a:pt x="59" y="293"/>
                  </a:lnTo>
                  <a:lnTo>
                    <a:pt x="52" y="298"/>
                  </a:lnTo>
                  <a:lnTo>
                    <a:pt x="46" y="303"/>
                  </a:lnTo>
                  <a:lnTo>
                    <a:pt x="42" y="305"/>
                  </a:lnTo>
                  <a:lnTo>
                    <a:pt x="40" y="303"/>
                  </a:lnTo>
                  <a:lnTo>
                    <a:pt x="38" y="301"/>
                  </a:lnTo>
                  <a:lnTo>
                    <a:pt x="36" y="298"/>
                  </a:lnTo>
                  <a:lnTo>
                    <a:pt x="32" y="297"/>
                  </a:lnTo>
                  <a:lnTo>
                    <a:pt x="36" y="290"/>
                  </a:lnTo>
                  <a:lnTo>
                    <a:pt x="38" y="282"/>
                  </a:lnTo>
                  <a:lnTo>
                    <a:pt x="39" y="275"/>
                  </a:lnTo>
                  <a:lnTo>
                    <a:pt x="40" y="271"/>
                  </a:lnTo>
                  <a:lnTo>
                    <a:pt x="47" y="266"/>
                  </a:lnTo>
                  <a:lnTo>
                    <a:pt x="52" y="261"/>
                  </a:lnTo>
                  <a:lnTo>
                    <a:pt x="55" y="254"/>
                  </a:lnTo>
                  <a:lnTo>
                    <a:pt x="57" y="249"/>
                  </a:lnTo>
                  <a:lnTo>
                    <a:pt x="57" y="246"/>
                  </a:lnTo>
                  <a:lnTo>
                    <a:pt x="57" y="244"/>
                  </a:lnTo>
                  <a:lnTo>
                    <a:pt x="57" y="243"/>
                  </a:lnTo>
                  <a:lnTo>
                    <a:pt x="56" y="241"/>
                  </a:lnTo>
                  <a:lnTo>
                    <a:pt x="54" y="235"/>
                  </a:lnTo>
                  <a:lnTo>
                    <a:pt x="51" y="230"/>
                  </a:lnTo>
                  <a:lnTo>
                    <a:pt x="45" y="227"/>
                  </a:lnTo>
                  <a:lnTo>
                    <a:pt x="37" y="223"/>
                  </a:lnTo>
                  <a:lnTo>
                    <a:pt x="32" y="222"/>
                  </a:lnTo>
                  <a:lnTo>
                    <a:pt x="27" y="222"/>
                  </a:lnTo>
                  <a:lnTo>
                    <a:pt x="24" y="225"/>
                  </a:lnTo>
                  <a:lnTo>
                    <a:pt x="21" y="226"/>
                  </a:lnTo>
                  <a:lnTo>
                    <a:pt x="17" y="228"/>
                  </a:lnTo>
                  <a:lnTo>
                    <a:pt x="15" y="229"/>
                  </a:lnTo>
                  <a:lnTo>
                    <a:pt x="11" y="231"/>
                  </a:lnTo>
                  <a:lnTo>
                    <a:pt x="9" y="234"/>
                  </a:lnTo>
                  <a:lnTo>
                    <a:pt x="0" y="201"/>
                  </a:lnTo>
                  <a:lnTo>
                    <a:pt x="2" y="167"/>
                  </a:lnTo>
                  <a:lnTo>
                    <a:pt x="16" y="133"/>
                  </a:lnTo>
                  <a:lnTo>
                    <a:pt x="37" y="100"/>
                  </a:lnTo>
                  <a:lnTo>
                    <a:pt x="63" y="70"/>
                  </a:lnTo>
                  <a:lnTo>
                    <a:pt x="92" y="45"/>
                  </a:lnTo>
                  <a:lnTo>
                    <a:pt x="121" y="25"/>
                  </a:lnTo>
                  <a:lnTo>
                    <a:pt x="147" y="11"/>
                  </a:lnTo>
                  <a:lnTo>
                    <a:pt x="151" y="10"/>
                  </a:lnTo>
                  <a:lnTo>
                    <a:pt x="155" y="7"/>
                  </a:lnTo>
                  <a:lnTo>
                    <a:pt x="161" y="4"/>
                  </a:lnTo>
                  <a:lnTo>
                    <a:pt x="167" y="2"/>
                  </a:lnTo>
                  <a:lnTo>
                    <a:pt x="170" y="0"/>
                  </a:lnTo>
                  <a:lnTo>
                    <a:pt x="173" y="0"/>
                  </a:lnTo>
                  <a:lnTo>
                    <a:pt x="173" y="2"/>
                  </a:lnTo>
                  <a:lnTo>
                    <a:pt x="169" y="8"/>
                  </a:lnTo>
                  <a:lnTo>
                    <a:pt x="159" y="23"/>
                  </a:lnTo>
                  <a:lnTo>
                    <a:pt x="150" y="42"/>
                  </a:lnTo>
                  <a:lnTo>
                    <a:pt x="143" y="63"/>
                  </a:lnTo>
                  <a:lnTo>
                    <a:pt x="140" y="84"/>
                  </a:lnTo>
                  <a:lnTo>
                    <a:pt x="143" y="97"/>
                  </a:lnTo>
                  <a:lnTo>
                    <a:pt x="146" y="113"/>
                  </a:lnTo>
                  <a:lnTo>
                    <a:pt x="152" y="130"/>
                  </a:lnTo>
                  <a:lnTo>
                    <a:pt x="158" y="150"/>
                  </a:lnTo>
                  <a:lnTo>
                    <a:pt x="162" y="167"/>
                  </a:lnTo>
                  <a:lnTo>
                    <a:pt x="166" y="182"/>
                  </a:lnTo>
                  <a:lnTo>
                    <a:pt x="169" y="197"/>
                  </a:lnTo>
                  <a:lnTo>
                    <a:pt x="169" y="208"/>
                  </a:lnTo>
                  <a:lnTo>
                    <a:pt x="169" y="221"/>
                  </a:lnTo>
                  <a:lnTo>
                    <a:pt x="168" y="239"/>
                  </a:lnTo>
                  <a:lnTo>
                    <a:pt x="166" y="260"/>
                  </a:lnTo>
                  <a:lnTo>
                    <a:pt x="161" y="282"/>
                  </a:lnTo>
                  <a:lnTo>
                    <a:pt x="152" y="304"/>
                  </a:lnTo>
                  <a:lnTo>
                    <a:pt x="139" y="324"/>
                  </a:lnTo>
                  <a:lnTo>
                    <a:pt x="121" y="340"/>
                  </a:lnTo>
                  <a:lnTo>
                    <a:pt x="97" y="351"/>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97" name="Freeform 319">
              <a:extLst>
                <a:ext uri="{FF2B5EF4-FFF2-40B4-BE49-F238E27FC236}">
                  <a16:creationId xmlns:a16="http://schemas.microsoft.com/office/drawing/2014/main" xmlns="" id="{FBBBDBAC-BF8F-4517-89B1-DEF103C08446}"/>
                </a:ext>
              </a:extLst>
            </p:cNvPr>
            <p:cNvSpPr>
              <a:spLocks/>
            </p:cNvSpPr>
            <p:nvPr/>
          </p:nvSpPr>
          <p:spPr bwMode="auto">
            <a:xfrm>
              <a:off x="2551" y="651"/>
              <a:ext cx="422" cy="296"/>
            </a:xfrm>
            <a:custGeom>
              <a:avLst/>
              <a:gdLst>
                <a:gd name="T0" fmla="*/ 13 w 844"/>
                <a:gd name="T1" fmla="*/ 15 h 593"/>
                <a:gd name="T2" fmla="*/ 12 w 844"/>
                <a:gd name="T3" fmla="*/ 17 h 593"/>
                <a:gd name="T4" fmla="*/ 11 w 844"/>
                <a:gd name="T5" fmla="*/ 17 h 593"/>
                <a:gd name="T6" fmla="*/ 10 w 844"/>
                <a:gd name="T7" fmla="*/ 15 h 593"/>
                <a:gd name="T8" fmla="*/ 9 w 844"/>
                <a:gd name="T9" fmla="*/ 14 h 593"/>
                <a:gd name="T10" fmla="*/ 8 w 844"/>
                <a:gd name="T11" fmla="*/ 13 h 593"/>
                <a:gd name="T12" fmla="*/ 8 w 844"/>
                <a:gd name="T13" fmla="*/ 9 h 593"/>
                <a:gd name="T14" fmla="*/ 10 w 844"/>
                <a:gd name="T15" fmla="*/ 7 h 593"/>
                <a:gd name="T16" fmla="*/ 10 w 844"/>
                <a:gd name="T17" fmla="*/ 6 h 593"/>
                <a:gd name="T18" fmla="*/ 9 w 844"/>
                <a:gd name="T19" fmla="*/ 7 h 593"/>
                <a:gd name="T20" fmla="*/ 8 w 844"/>
                <a:gd name="T21" fmla="*/ 10 h 593"/>
                <a:gd name="T22" fmla="*/ 5 w 844"/>
                <a:gd name="T23" fmla="*/ 11 h 593"/>
                <a:gd name="T24" fmla="*/ 3 w 844"/>
                <a:gd name="T25" fmla="*/ 11 h 593"/>
                <a:gd name="T26" fmla="*/ 2 w 844"/>
                <a:gd name="T27" fmla="*/ 10 h 593"/>
                <a:gd name="T28" fmla="*/ 1 w 844"/>
                <a:gd name="T29" fmla="*/ 9 h 593"/>
                <a:gd name="T30" fmla="*/ 3 w 844"/>
                <a:gd name="T31" fmla="*/ 8 h 593"/>
                <a:gd name="T32" fmla="*/ 5 w 844"/>
                <a:gd name="T33" fmla="*/ 6 h 593"/>
                <a:gd name="T34" fmla="*/ 7 w 844"/>
                <a:gd name="T35" fmla="*/ 5 h 593"/>
                <a:gd name="T36" fmla="*/ 8 w 844"/>
                <a:gd name="T37" fmla="*/ 5 h 593"/>
                <a:gd name="T38" fmla="*/ 9 w 844"/>
                <a:gd name="T39" fmla="*/ 5 h 593"/>
                <a:gd name="T40" fmla="*/ 8 w 844"/>
                <a:gd name="T41" fmla="*/ 6 h 593"/>
                <a:gd name="T42" fmla="*/ 8 w 844"/>
                <a:gd name="T43" fmla="*/ 7 h 593"/>
                <a:gd name="T44" fmla="*/ 9 w 844"/>
                <a:gd name="T45" fmla="*/ 7 h 593"/>
                <a:gd name="T46" fmla="*/ 9 w 844"/>
                <a:gd name="T47" fmla="*/ 6 h 593"/>
                <a:gd name="T48" fmla="*/ 9 w 844"/>
                <a:gd name="T49" fmla="*/ 5 h 593"/>
                <a:gd name="T50" fmla="*/ 10 w 844"/>
                <a:gd name="T51" fmla="*/ 6 h 593"/>
                <a:gd name="T52" fmla="*/ 11 w 844"/>
                <a:gd name="T53" fmla="*/ 6 h 593"/>
                <a:gd name="T54" fmla="*/ 12 w 844"/>
                <a:gd name="T55" fmla="*/ 6 h 593"/>
                <a:gd name="T56" fmla="*/ 13 w 844"/>
                <a:gd name="T57" fmla="*/ 5 h 593"/>
                <a:gd name="T58" fmla="*/ 14 w 844"/>
                <a:gd name="T59" fmla="*/ 5 h 593"/>
                <a:gd name="T60" fmla="*/ 15 w 844"/>
                <a:gd name="T61" fmla="*/ 3 h 593"/>
                <a:gd name="T62" fmla="*/ 17 w 844"/>
                <a:gd name="T63" fmla="*/ 0 h 593"/>
                <a:gd name="T64" fmla="*/ 20 w 844"/>
                <a:gd name="T65" fmla="*/ 0 h 593"/>
                <a:gd name="T66" fmla="*/ 22 w 844"/>
                <a:gd name="T67" fmla="*/ 0 h 593"/>
                <a:gd name="T68" fmla="*/ 24 w 844"/>
                <a:gd name="T69" fmla="*/ 1 h 593"/>
                <a:gd name="T70" fmla="*/ 26 w 844"/>
                <a:gd name="T71" fmla="*/ 1 h 593"/>
                <a:gd name="T72" fmla="*/ 27 w 844"/>
                <a:gd name="T73" fmla="*/ 1 h 593"/>
                <a:gd name="T74" fmla="*/ 24 w 844"/>
                <a:gd name="T75" fmla="*/ 5 h 593"/>
                <a:gd name="T76" fmla="*/ 21 w 844"/>
                <a:gd name="T77" fmla="*/ 6 h 593"/>
                <a:gd name="T78" fmla="*/ 18 w 844"/>
                <a:gd name="T79" fmla="*/ 7 h 593"/>
                <a:gd name="T80" fmla="*/ 16 w 844"/>
                <a:gd name="T81" fmla="*/ 7 h 593"/>
                <a:gd name="T82" fmla="*/ 14 w 844"/>
                <a:gd name="T83" fmla="*/ 6 h 593"/>
                <a:gd name="T84" fmla="*/ 13 w 844"/>
                <a:gd name="T85" fmla="*/ 5 h 593"/>
                <a:gd name="T86" fmla="*/ 12 w 844"/>
                <a:gd name="T87" fmla="*/ 6 h 593"/>
                <a:gd name="T88" fmla="*/ 12 w 844"/>
                <a:gd name="T89" fmla="*/ 6 h 593"/>
                <a:gd name="T90" fmla="*/ 13 w 844"/>
                <a:gd name="T91" fmla="*/ 6 h 593"/>
                <a:gd name="T92" fmla="*/ 14 w 844"/>
                <a:gd name="T93" fmla="*/ 6 h 593"/>
                <a:gd name="T94" fmla="*/ 17 w 844"/>
                <a:gd name="T95" fmla="*/ 7 h 593"/>
                <a:gd name="T96" fmla="*/ 19 w 844"/>
                <a:gd name="T97" fmla="*/ 9 h 593"/>
                <a:gd name="T98" fmla="*/ 20 w 844"/>
                <a:gd name="T99" fmla="*/ 12 h 593"/>
                <a:gd name="T100" fmla="*/ 19 w 844"/>
                <a:gd name="T101" fmla="*/ 13 h 593"/>
                <a:gd name="T102" fmla="*/ 16 w 844"/>
                <a:gd name="T103" fmla="*/ 12 h 593"/>
                <a:gd name="T104" fmla="*/ 14 w 844"/>
                <a:gd name="T105" fmla="*/ 12 h 593"/>
                <a:gd name="T106" fmla="*/ 13 w 844"/>
                <a:gd name="T107" fmla="*/ 10 h 593"/>
                <a:gd name="T108" fmla="*/ 12 w 844"/>
                <a:gd name="T109" fmla="*/ 7 h 593"/>
                <a:gd name="T110" fmla="*/ 11 w 844"/>
                <a:gd name="T111" fmla="*/ 6 h 593"/>
                <a:gd name="T112" fmla="*/ 10 w 844"/>
                <a:gd name="T113" fmla="*/ 6 h 593"/>
                <a:gd name="T114" fmla="*/ 11 w 844"/>
                <a:gd name="T115" fmla="*/ 7 h 593"/>
                <a:gd name="T116" fmla="*/ 12 w 844"/>
                <a:gd name="T117" fmla="*/ 9 h 59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44" h="593">
                  <a:moveTo>
                    <a:pt x="402" y="349"/>
                  </a:moveTo>
                  <a:lnTo>
                    <a:pt x="410" y="391"/>
                  </a:lnTo>
                  <a:lnTo>
                    <a:pt x="410" y="435"/>
                  </a:lnTo>
                  <a:lnTo>
                    <a:pt x="404" y="474"/>
                  </a:lnTo>
                  <a:lnTo>
                    <a:pt x="391" y="505"/>
                  </a:lnTo>
                  <a:lnTo>
                    <a:pt x="383" y="517"/>
                  </a:lnTo>
                  <a:lnTo>
                    <a:pt x="376" y="528"/>
                  </a:lnTo>
                  <a:lnTo>
                    <a:pt x="369" y="538"/>
                  </a:lnTo>
                  <a:lnTo>
                    <a:pt x="363" y="549"/>
                  </a:lnTo>
                  <a:lnTo>
                    <a:pt x="357" y="558"/>
                  </a:lnTo>
                  <a:lnTo>
                    <a:pt x="353" y="570"/>
                  </a:lnTo>
                  <a:lnTo>
                    <a:pt x="349" y="580"/>
                  </a:lnTo>
                  <a:lnTo>
                    <a:pt x="346" y="593"/>
                  </a:lnTo>
                  <a:lnTo>
                    <a:pt x="343" y="585"/>
                  </a:lnTo>
                  <a:lnTo>
                    <a:pt x="340" y="573"/>
                  </a:lnTo>
                  <a:lnTo>
                    <a:pt x="333" y="560"/>
                  </a:lnTo>
                  <a:lnTo>
                    <a:pt x="326" y="545"/>
                  </a:lnTo>
                  <a:lnTo>
                    <a:pt x="316" y="530"/>
                  </a:lnTo>
                  <a:lnTo>
                    <a:pt x="307" y="515"/>
                  </a:lnTo>
                  <a:lnTo>
                    <a:pt x="295" y="504"/>
                  </a:lnTo>
                  <a:lnTo>
                    <a:pt x="285" y="494"/>
                  </a:lnTo>
                  <a:lnTo>
                    <a:pt x="279" y="489"/>
                  </a:lnTo>
                  <a:lnTo>
                    <a:pt x="273" y="484"/>
                  </a:lnTo>
                  <a:lnTo>
                    <a:pt x="269" y="480"/>
                  </a:lnTo>
                  <a:lnTo>
                    <a:pt x="264" y="475"/>
                  </a:lnTo>
                  <a:lnTo>
                    <a:pt x="260" y="469"/>
                  </a:lnTo>
                  <a:lnTo>
                    <a:pt x="257" y="465"/>
                  </a:lnTo>
                  <a:lnTo>
                    <a:pt x="254" y="459"/>
                  </a:lnTo>
                  <a:lnTo>
                    <a:pt x="250" y="454"/>
                  </a:lnTo>
                  <a:lnTo>
                    <a:pt x="239" y="421"/>
                  </a:lnTo>
                  <a:lnTo>
                    <a:pt x="235" y="389"/>
                  </a:lnTo>
                  <a:lnTo>
                    <a:pt x="236" y="360"/>
                  </a:lnTo>
                  <a:lnTo>
                    <a:pt x="241" y="338"/>
                  </a:lnTo>
                  <a:lnTo>
                    <a:pt x="244" y="326"/>
                  </a:lnTo>
                  <a:lnTo>
                    <a:pt x="250" y="316"/>
                  </a:lnTo>
                  <a:lnTo>
                    <a:pt x="257" y="305"/>
                  </a:lnTo>
                  <a:lnTo>
                    <a:pt x="265" y="292"/>
                  </a:lnTo>
                  <a:lnTo>
                    <a:pt x="274" y="280"/>
                  </a:lnTo>
                  <a:lnTo>
                    <a:pt x="284" y="268"/>
                  </a:lnTo>
                  <a:lnTo>
                    <a:pt x="292" y="254"/>
                  </a:lnTo>
                  <a:lnTo>
                    <a:pt x="300" y="240"/>
                  </a:lnTo>
                  <a:lnTo>
                    <a:pt x="302" y="231"/>
                  </a:lnTo>
                  <a:lnTo>
                    <a:pt x="303" y="220"/>
                  </a:lnTo>
                  <a:lnTo>
                    <a:pt x="301" y="214"/>
                  </a:lnTo>
                  <a:lnTo>
                    <a:pt x="298" y="211"/>
                  </a:lnTo>
                  <a:lnTo>
                    <a:pt x="292" y="216"/>
                  </a:lnTo>
                  <a:lnTo>
                    <a:pt x="287" y="224"/>
                  </a:lnTo>
                  <a:lnTo>
                    <a:pt x="284" y="232"/>
                  </a:lnTo>
                  <a:lnTo>
                    <a:pt x="281" y="240"/>
                  </a:lnTo>
                  <a:lnTo>
                    <a:pt x="278" y="253"/>
                  </a:lnTo>
                  <a:lnTo>
                    <a:pt x="273" y="264"/>
                  </a:lnTo>
                  <a:lnTo>
                    <a:pt x="267" y="276"/>
                  </a:lnTo>
                  <a:lnTo>
                    <a:pt x="262" y="286"/>
                  </a:lnTo>
                  <a:lnTo>
                    <a:pt x="247" y="306"/>
                  </a:lnTo>
                  <a:lnTo>
                    <a:pt x="231" y="323"/>
                  </a:lnTo>
                  <a:lnTo>
                    <a:pt x="212" y="337"/>
                  </a:lnTo>
                  <a:lnTo>
                    <a:pt x="194" y="347"/>
                  </a:lnTo>
                  <a:lnTo>
                    <a:pt x="174" y="355"/>
                  </a:lnTo>
                  <a:lnTo>
                    <a:pt x="155" y="361"/>
                  </a:lnTo>
                  <a:lnTo>
                    <a:pt x="136" y="363"/>
                  </a:lnTo>
                  <a:lnTo>
                    <a:pt x="118" y="363"/>
                  </a:lnTo>
                  <a:lnTo>
                    <a:pt x="112" y="362"/>
                  </a:lnTo>
                  <a:lnTo>
                    <a:pt x="106" y="361"/>
                  </a:lnTo>
                  <a:lnTo>
                    <a:pt x="100" y="360"/>
                  </a:lnTo>
                  <a:lnTo>
                    <a:pt x="95" y="359"/>
                  </a:lnTo>
                  <a:lnTo>
                    <a:pt x="84" y="354"/>
                  </a:lnTo>
                  <a:lnTo>
                    <a:pt x="74" y="351"/>
                  </a:lnTo>
                  <a:lnTo>
                    <a:pt x="64" y="345"/>
                  </a:lnTo>
                  <a:lnTo>
                    <a:pt x="53" y="340"/>
                  </a:lnTo>
                  <a:lnTo>
                    <a:pt x="42" y="335"/>
                  </a:lnTo>
                  <a:lnTo>
                    <a:pt x="29" y="329"/>
                  </a:lnTo>
                  <a:lnTo>
                    <a:pt x="15" y="323"/>
                  </a:lnTo>
                  <a:lnTo>
                    <a:pt x="0" y="316"/>
                  </a:lnTo>
                  <a:lnTo>
                    <a:pt x="8" y="314"/>
                  </a:lnTo>
                  <a:lnTo>
                    <a:pt x="19" y="311"/>
                  </a:lnTo>
                  <a:lnTo>
                    <a:pt x="30" y="308"/>
                  </a:lnTo>
                  <a:lnTo>
                    <a:pt x="42" y="303"/>
                  </a:lnTo>
                  <a:lnTo>
                    <a:pt x="53" y="298"/>
                  </a:lnTo>
                  <a:lnTo>
                    <a:pt x="64" y="291"/>
                  </a:lnTo>
                  <a:lnTo>
                    <a:pt x="72" y="283"/>
                  </a:lnTo>
                  <a:lnTo>
                    <a:pt x="79" y="272"/>
                  </a:lnTo>
                  <a:lnTo>
                    <a:pt x="87" y="257"/>
                  </a:lnTo>
                  <a:lnTo>
                    <a:pt x="99" y="240"/>
                  </a:lnTo>
                  <a:lnTo>
                    <a:pt x="113" y="223"/>
                  </a:lnTo>
                  <a:lnTo>
                    <a:pt x="130" y="208"/>
                  </a:lnTo>
                  <a:lnTo>
                    <a:pt x="149" y="195"/>
                  </a:lnTo>
                  <a:lnTo>
                    <a:pt x="170" y="186"/>
                  </a:lnTo>
                  <a:lnTo>
                    <a:pt x="190" y="182"/>
                  </a:lnTo>
                  <a:lnTo>
                    <a:pt x="212" y="185"/>
                  </a:lnTo>
                  <a:lnTo>
                    <a:pt x="216" y="187"/>
                  </a:lnTo>
                  <a:lnTo>
                    <a:pt x="221" y="189"/>
                  </a:lnTo>
                  <a:lnTo>
                    <a:pt x="226" y="190"/>
                  </a:lnTo>
                  <a:lnTo>
                    <a:pt x="232" y="190"/>
                  </a:lnTo>
                  <a:lnTo>
                    <a:pt x="237" y="189"/>
                  </a:lnTo>
                  <a:lnTo>
                    <a:pt x="242" y="188"/>
                  </a:lnTo>
                  <a:lnTo>
                    <a:pt x="246" y="186"/>
                  </a:lnTo>
                  <a:lnTo>
                    <a:pt x="248" y="184"/>
                  </a:lnTo>
                  <a:lnTo>
                    <a:pt x="251" y="180"/>
                  </a:lnTo>
                  <a:lnTo>
                    <a:pt x="257" y="179"/>
                  </a:lnTo>
                  <a:lnTo>
                    <a:pt x="262" y="181"/>
                  </a:lnTo>
                  <a:lnTo>
                    <a:pt x="265" y="182"/>
                  </a:lnTo>
                  <a:lnTo>
                    <a:pt x="258" y="189"/>
                  </a:lnTo>
                  <a:lnTo>
                    <a:pt x="251" y="197"/>
                  </a:lnTo>
                  <a:lnTo>
                    <a:pt x="247" y="208"/>
                  </a:lnTo>
                  <a:lnTo>
                    <a:pt x="244" y="216"/>
                  </a:lnTo>
                  <a:lnTo>
                    <a:pt x="244" y="218"/>
                  </a:lnTo>
                  <a:lnTo>
                    <a:pt x="246" y="220"/>
                  </a:lnTo>
                  <a:lnTo>
                    <a:pt x="247" y="222"/>
                  </a:lnTo>
                  <a:lnTo>
                    <a:pt x="248" y="224"/>
                  </a:lnTo>
                  <a:lnTo>
                    <a:pt x="250" y="225"/>
                  </a:lnTo>
                  <a:lnTo>
                    <a:pt x="251" y="226"/>
                  </a:lnTo>
                  <a:lnTo>
                    <a:pt x="254" y="227"/>
                  </a:lnTo>
                  <a:lnTo>
                    <a:pt x="255" y="227"/>
                  </a:lnTo>
                  <a:lnTo>
                    <a:pt x="263" y="229"/>
                  </a:lnTo>
                  <a:lnTo>
                    <a:pt x="271" y="227"/>
                  </a:lnTo>
                  <a:lnTo>
                    <a:pt x="278" y="224"/>
                  </a:lnTo>
                  <a:lnTo>
                    <a:pt x="284" y="219"/>
                  </a:lnTo>
                  <a:lnTo>
                    <a:pt x="287" y="211"/>
                  </a:lnTo>
                  <a:lnTo>
                    <a:pt x="287" y="202"/>
                  </a:lnTo>
                  <a:lnTo>
                    <a:pt x="286" y="194"/>
                  </a:lnTo>
                  <a:lnTo>
                    <a:pt x="282" y="187"/>
                  </a:lnTo>
                  <a:lnTo>
                    <a:pt x="280" y="184"/>
                  </a:lnTo>
                  <a:lnTo>
                    <a:pt x="280" y="180"/>
                  </a:lnTo>
                  <a:lnTo>
                    <a:pt x="282" y="178"/>
                  </a:lnTo>
                  <a:lnTo>
                    <a:pt x="285" y="177"/>
                  </a:lnTo>
                  <a:lnTo>
                    <a:pt x="287" y="178"/>
                  </a:lnTo>
                  <a:lnTo>
                    <a:pt x="289" y="180"/>
                  </a:lnTo>
                  <a:lnTo>
                    <a:pt x="290" y="186"/>
                  </a:lnTo>
                  <a:lnTo>
                    <a:pt x="292" y="192"/>
                  </a:lnTo>
                  <a:lnTo>
                    <a:pt x="294" y="197"/>
                  </a:lnTo>
                  <a:lnTo>
                    <a:pt x="298" y="203"/>
                  </a:lnTo>
                  <a:lnTo>
                    <a:pt x="308" y="204"/>
                  </a:lnTo>
                  <a:lnTo>
                    <a:pt x="319" y="197"/>
                  </a:lnTo>
                  <a:lnTo>
                    <a:pt x="324" y="202"/>
                  </a:lnTo>
                  <a:lnTo>
                    <a:pt x="330" y="205"/>
                  </a:lnTo>
                  <a:lnTo>
                    <a:pt x="336" y="208"/>
                  </a:lnTo>
                  <a:lnTo>
                    <a:pt x="345" y="209"/>
                  </a:lnTo>
                  <a:lnTo>
                    <a:pt x="351" y="207"/>
                  </a:lnTo>
                  <a:lnTo>
                    <a:pt x="358" y="203"/>
                  </a:lnTo>
                  <a:lnTo>
                    <a:pt x="364" y="196"/>
                  </a:lnTo>
                  <a:lnTo>
                    <a:pt x="369" y="186"/>
                  </a:lnTo>
                  <a:lnTo>
                    <a:pt x="373" y="184"/>
                  </a:lnTo>
                  <a:lnTo>
                    <a:pt x="379" y="182"/>
                  </a:lnTo>
                  <a:lnTo>
                    <a:pt x="385" y="180"/>
                  </a:lnTo>
                  <a:lnTo>
                    <a:pt x="392" y="179"/>
                  </a:lnTo>
                  <a:lnTo>
                    <a:pt x="399" y="177"/>
                  </a:lnTo>
                  <a:lnTo>
                    <a:pt x="407" y="176"/>
                  </a:lnTo>
                  <a:lnTo>
                    <a:pt x="415" y="174"/>
                  </a:lnTo>
                  <a:lnTo>
                    <a:pt x="422" y="173"/>
                  </a:lnTo>
                  <a:lnTo>
                    <a:pt x="429" y="171"/>
                  </a:lnTo>
                  <a:lnTo>
                    <a:pt x="433" y="166"/>
                  </a:lnTo>
                  <a:lnTo>
                    <a:pt x="439" y="158"/>
                  </a:lnTo>
                  <a:lnTo>
                    <a:pt x="444" y="149"/>
                  </a:lnTo>
                  <a:lnTo>
                    <a:pt x="448" y="139"/>
                  </a:lnTo>
                  <a:lnTo>
                    <a:pt x="453" y="126"/>
                  </a:lnTo>
                  <a:lnTo>
                    <a:pt x="457" y="111"/>
                  </a:lnTo>
                  <a:lnTo>
                    <a:pt x="463" y="95"/>
                  </a:lnTo>
                  <a:lnTo>
                    <a:pt x="480" y="60"/>
                  </a:lnTo>
                  <a:lnTo>
                    <a:pt x="502" y="36"/>
                  </a:lnTo>
                  <a:lnTo>
                    <a:pt x="528" y="19"/>
                  </a:lnTo>
                  <a:lnTo>
                    <a:pt x="553" y="8"/>
                  </a:lnTo>
                  <a:lnTo>
                    <a:pt x="577" y="3"/>
                  </a:lnTo>
                  <a:lnTo>
                    <a:pt x="598" y="0"/>
                  </a:lnTo>
                  <a:lnTo>
                    <a:pt x="615" y="0"/>
                  </a:lnTo>
                  <a:lnTo>
                    <a:pt x="624" y="0"/>
                  </a:lnTo>
                  <a:lnTo>
                    <a:pt x="631" y="0"/>
                  </a:lnTo>
                  <a:lnTo>
                    <a:pt x="642" y="2"/>
                  </a:lnTo>
                  <a:lnTo>
                    <a:pt x="654" y="3"/>
                  </a:lnTo>
                  <a:lnTo>
                    <a:pt x="667" y="5"/>
                  </a:lnTo>
                  <a:lnTo>
                    <a:pt x="682" y="8"/>
                  </a:lnTo>
                  <a:lnTo>
                    <a:pt x="697" y="13"/>
                  </a:lnTo>
                  <a:lnTo>
                    <a:pt x="711" y="19"/>
                  </a:lnTo>
                  <a:lnTo>
                    <a:pt x="723" y="25"/>
                  </a:lnTo>
                  <a:lnTo>
                    <a:pt x="736" y="30"/>
                  </a:lnTo>
                  <a:lnTo>
                    <a:pt x="750" y="35"/>
                  </a:lnTo>
                  <a:lnTo>
                    <a:pt x="764" y="38"/>
                  </a:lnTo>
                  <a:lnTo>
                    <a:pt x="779" y="40"/>
                  </a:lnTo>
                  <a:lnTo>
                    <a:pt x="792" y="41"/>
                  </a:lnTo>
                  <a:lnTo>
                    <a:pt x="806" y="42"/>
                  </a:lnTo>
                  <a:lnTo>
                    <a:pt x="819" y="42"/>
                  </a:lnTo>
                  <a:lnTo>
                    <a:pt x="830" y="41"/>
                  </a:lnTo>
                  <a:lnTo>
                    <a:pt x="844" y="41"/>
                  </a:lnTo>
                  <a:lnTo>
                    <a:pt x="844" y="45"/>
                  </a:lnTo>
                  <a:lnTo>
                    <a:pt x="838" y="52"/>
                  </a:lnTo>
                  <a:lnTo>
                    <a:pt x="833" y="58"/>
                  </a:lnTo>
                  <a:lnTo>
                    <a:pt x="820" y="75"/>
                  </a:lnTo>
                  <a:lnTo>
                    <a:pt x="805" y="96"/>
                  </a:lnTo>
                  <a:lnTo>
                    <a:pt x="788" y="119"/>
                  </a:lnTo>
                  <a:lnTo>
                    <a:pt x="768" y="143"/>
                  </a:lnTo>
                  <a:lnTo>
                    <a:pt x="749" y="165"/>
                  </a:lnTo>
                  <a:lnTo>
                    <a:pt x="729" y="185"/>
                  </a:lnTo>
                  <a:lnTo>
                    <a:pt x="710" y="200"/>
                  </a:lnTo>
                  <a:lnTo>
                    <a:pt x="691" y="208"/>
                  </a:lnTo>
                  <a:lnTo>
                    <a:pt x="680" y="211"/>
                  </a:lnTo>
                  <a:lnTo>
                    <a:pt x="665" y="217"/>
                  </a:lnTo>
                  <a:lnTo>
                    <a:pt x="647" y="223"/>
                  </a:lnTo>
                  <a:lnTo>
                    <a:pt x="630" y="229"/>
                  </a:lnTo>
                  <a:lnTo>
                    <a:pt x="610" y="234"/>
                  </a:lnTo>
                  <a:lnTo>
                    <a:pt x="593" y="239"/>
                  </a:lnTo>
                  <a:lnTo>
                    <a:pt x="576" y="242"/>
                  </a:lnTo>
                  <a:lnTo>
                    <a:pt x="561" y="243"/>
                  </a:lnTo>
                  <a:lnTo>
                    <a:pt x="546" y="242"/>
                  </a:lnTo>
                  <a:lnTo>
                    <a:pt x="530" y="239"/>
                  </a:lnTo>
                  <a:lnTo>
                    <a:pt x="513" y="234"/>
                  </a:lnTo>
                  <a:lnTo>
                    <a:pt x="495" y="229"/>
                  </a:lnTo>
                  <a:lnTo>
                    <a:pt x="479" y="223"/>
                  </a:lnTo>
                  <a:lnTo>
                    <a:pt x="465" y="217"/>
                  </a:lnTo>
                  <a:lnTo>
                    <a:pt x="455" y="212"/>
                  </a:lnTo>
                  <a:lnTo>
                    <a:pt x="449" y="209"/>
                  </a:lnTo>
                  <a:lnTo>
                    <a:pt x="442" y="204"/>
                  </a:lnTo>
                  <a:lnTo>
                    <a:pt x="437" y="200"/>
                  </a:lnTo>
                  <a:lnTo>
                    <a:pt x="431" y="196"/>
                  </a:lnTo>
                  <a:lnTo>
                    <a:pt x="424" y="192"/>
                  </a:lnTo>
                  <a:lnTo>
                    <a:pt x="419" y="190"/>
                  </a:lnTo>
                  <a:lnTo>
                    <a:pt x="414" y="190"/>
                  </a:lnTo>
                  <a:lnTo>
                    <a:pt x="406" y="190"/>
                  </a:lnTo>
                  <a:lnTo>
                    <a:pt x="399" y="192"/>
                  </a:lnTo>
                  <a:lnTo>
                    <a:pt x="392" y="194"/>
                  </a:lnTo>
                  <a:lnTo>
                    <a:pt x="384" y="195"/>
                  </a:lnTo>
                  <a:lnTo>
                    <a:pt x="378" y="197"/>
                  </a:lnTo>
                  <a:lnTo>
                    <a:pt x="373" y="200"/>
                  </a:lnTo>
                  <a:lnTo>
                    <a:pt x="368" y="204"/>
                  </a:lnTo>
                  <a:lnTo>
                    <a:pt x="366" y="209"/>
                  </a:lnTo>
                  <a:lnTo>
                    <a:pt x="368" y="212"/>
                  </a:lnTo>
                  <a:lnTo>
                    <a:pt x="372" y="215"/>
                  </a:lnTo>
                  <a:lnTo>
                    <a:pt x="377" y="216"/>
                  </a:lnTo>
                  <a:lnTo>
                    <a:pt x="383" y="216"/>
                  </a:lnTo>
                  <a:lnTo>
                    <a:pt x="389" y="216"/>
                  </a:lnTo>
                  <a:lnTo>
                    <a:pt x="396" y="216"/>
                  </a:lnTo>
                  <a:lnTo>
                    <a:pt x="406" y="215"/>
                  </a:lnTo>
                  <a:lnTo>
                    <a:pt x="414" y="214"/>
                  </a:lnTo>
                  <a:lnTo>
                    <a:pt x="423" y="212"/>
                  </a:lnTo>
                  <a:lnTo>
                    <a:pt x="431" y="211"/>
                  </a:lnTo>
                  <a:lnTo>
                    <a:pt x="439" y="210"/>
                  </a:lnTo>
                  <a:lnTo>
                    <a:pt x="448" y="210"/>
                  </a:lnTo>
                  <a:lnTo>
                    <a:pt x="457" y="210"/>
                  </a:lnTo>
                  <a:lnTo>
                    <a:pt x="468" y="212"/>
                  </a:lnTo>
                  <a:lnTo>
                    <a:pt x="482" y="216"/>
                  </a:lnTo>
                  <a:lnTo>
                    <a:pt x="498" y="222"/>
                  </a:lnTo>
                  <a:lnTo>
                    <a:pt x="516" y="230"/>
                  </a:lnTo>
                  <a:lnTo>
                    <a:pt x="539" y="240"/>
                  </a:lnTo>
                  <a:lnTo>
                    <a:pt x="556" y="252"/>
                  </a:lnTo>
                  <a:lnTo>
                    <a:pt x="574" y="267"/>
                  </a:lnTo>
                  <a:lnTo>
                    <a:pt x="587" y="284"/>
                  </a:lnTo>
                  <a:lnTo>
                    <a:pt x="601" y="305"/>
                  </a:lnTo>
                  <a:lnTo>
                    <a:pt x="612" y="326"/>
                  </a:lnTo>
                  <a:lnTo>
                    <a:pt x="621" y="349"/>
                  </a:lnTo>
                  <a:lnTo>
                    <a:pt x="628" y="375"/>
                  </a:lnTo>
                  <a:lnTo>
                    <a:pt x="632" y="399"/>
                  </a:lnTo>
                  <a:lnTo>
                    <a:pt x="635" y="415"/>
                  </a:lnTo>
                  <a:lnTo>
                    <a:pt x="635" y="431"/>
                  </a:lnTo>
                  <a:lnTo>
                    <a:pt x="635" y="447"/>
                  </a:lnTo>
                  <a:lnTo>
                    <a:pt x="632" y="462"/>
                  </a:lnTo>
                  <a:lnTo>
                    <a:pt x="622" y="451"/>
                  </a:lnTo>
                  <a:lnTo>
                    <a:pt x="608" y="441"/>
                  </a:lnTo>
                  <a:lnTo>
                    <a:pt x="590" y="431"/>
                  </a:lnTo>
                  <a:lnTo>
                    <a:pt x="570" y="423"/>
                  </a:lnTo>
                  <a:lnTo>
                    <a:pt x="549" y="416"/>
                  </a:lnTo>
                  <a:lnTo>
                    <a:pt x="528" y="409"/>
                  </a:lnTo>
                  <a:lnTo>
                    <a:pt x="508" y="406"/>
                  </a:lnTo>
                  <a:lnTo>
                    <a:pt x="491" y="403"/>
                  </a:lnTo>
                  <a:lnTo>
                    <a:pt x="480" y="400"/>
                  </a:lnTo>
                  <a:lnTo>
                    <a:pt x="468" y="398"/>
                  </a:lnTo>
                  <a:lnTo>
                    <a:pt x="455" y="396"/>
                  </a:lnTo>
                  <a:lnTo>
                    <a:pt x="441" y="390"/>
                  </a:lnTo>
                  <a:lnTo>
                    <a:pt x="429" y="384"/>
                  </a:lnTo>
                  <a:lnTo>
                    <a:pt x="417" y="375"/>
                  </a:lnTo>
                  <a:lnTo>
                    <a:pt x="408" y="362"/>
                  </a:lnTo>
                  <a:lnTo>
                    <a:pt x="401" y="347"/>
                  </a:lnTo>
                  <a:lnTo>
                    <a:pt x="392" y="326"/>
                  </a:lnTo>
                  <a:lnTo>
                    <a:pt x="381" y="308"/>
                  </a:lnTo>
                  <a:lnTo>
                    <a:pt x="376" y="290"/>
                  </a:lnTo>
                  <a:lnTo>
                    <a:pt x="376" y="262"/>
                  </a:lnTo>
                  <a:lnTo>
                    <a:pt x="374" y="254"/>
                  </a:lnTo>
                  <a:lnTo>
                    <a:pt x="371" y="246"/>
                  </a:lnTo>
                  <a:lnTo>
                    <a:pt x="365" y="239"/>
                  </a:lnTo>
                  <a:lnTo>
                    <a:pt x="359" y="232"/>
                  </a:lnTo>
                  <a:lnTo>
                    <a:pt x="351" y="226"/>
                  </a:lnTo>
                  <a:lnTo>
                    <a:pt x="343" y="222"/>
                  </a:lnTo>
                  <a:lnTo>
                    <a:pt x="338" y="217"/>
                  </a:lnTo>
                  <a:lnTo>
                    <a:pt x="332" y="215"/>
                  </a:lnTo>
                  <a:lnTo>
                    <a:pt x="324" y="211"/>
                  </a:lnTo>
                  <a:lnTo>
                    <a:pt x="317" y="209"/>
                  </a:lnTo>
                  <a:lnTo>
                    <a:pt x="312" y="210"/>
                  </a:lnTo>
                  <a:lnTo>
                    <a:pt x="311" y="214"/>
                  </a:lnTo>
                  <a:lnTo>
                    <a:pt x="312" y="220"/>
                  </a:lnTo>
                  <a:lnTo>
                    <a:pt x="313" y="226"/>
                  </a:lnTo>
                  <a:lnTo>
                    <a:pt x="315" y="233"/>
                  </a:lnTo>
                  <a:lnTo>
                    <a:pt x="318" y="240"/>
                  </a:lnTo>
                  <a:lnTo>
                    <a:pt x="323" y="245"/>
                  </a:lnTo>
                  <a:lnTo>
                    <a:pt x="331" y="253"/>
                  </a:lnTo>
                  <a:lnTo>
                    <a:pt x="342" y="263"/>
                  </a:lnTo>
                  <a:lnTo>
                    <a:pt x="355" y="276"/>
                  </a:lnTo>
                  <a:lnTo>
                    <a:pt x="369" y="291"/>
                  </a:lnTo>
                  <a:lnTo>
                    <a:pt x="383" y="308"/>
                  </a:lnTo>
                  <a:lnTo>
                    <a:pt x="393" y="328"/>
                  </a:lnTo>
                  <a:lnTo>
                    <a:pt x="402" y="349"/>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98" name="Freeform 320">
              <a:extLst>
                <a:ext uri="{FF2B5EF4-FFF2-40B4-BE49-F238E27FC236}">
                  <a16:creationId xmlns:a16="http://schemas.microsoft.com/office/drawing/2014/main" xmlns="" id="{B5D2D3DA-481D-4C43-94EA-BA388671A52C}"/>
                </a:ext>
              </a:extLst>
            </p:cNvPr>
            <p:cNvSpPr>
              <a:spLocks/>
            </p:cNvSpPr>
            <p:nvPr/>
          </p:nvSpPr>
          <p:spPr bwMode="auto">
            <a:xfrm>
              <a:off x="2558" y="607"/>
              <a:ext cx="126" cy="129"/>
            </a:xfrm>
            <a:custGeom>
              <a:avLst/>
              <a:gdLst>
                <a:gd name="T0" fmla="*/ 6 w 253"/>
                <a:gd name="T1" fmla="*/ 8 h 258"/>
                <a:gd name="T2" fmla="*/ 6 w 253"/>
                <a:gd name="T3" fmla="*/ 8 h 258"/>
                <a:gd name="T4" fmla="*/ 6 w 253"/>
                <a:gd name="T5" fmla="*/ 8 h 258"/>
                <a:gd name="T6" fmla="*/ 7 w 253"/>
                <a:gd name="T7" fmla="*/ 8 h 258"/>
                <a:gd name="T8" fmla="*/ 7 w 253"/>
                <a:gd name="T9" fmla="*/ 8 h 258"/>
                <a:gd name="T10" fmla="*/ 7 w 253"/>
                <a:gd name="T11" fmla="*/ 8 h 258"/>
                <a:gd name="T12" fmla="*/ 7 w 253"/>
                <a:gd name="T13" fmla="*/ 8 h 258"/>
                <a:gd name="T14" fmla="*/ 7 w 253"/>
                <a:gd name="T15" fmla="*/ 8 h 258"/>
                <a:gd name="T16" fmla="*/ 7 w 253"/>
                <a:gd name="T17" fmla="*/ 8 h 258"/>
                <a:gd name="T18" fmla="*/ 7 w 253"/>
                <a:gd name="T19" fmla="*/ 8 h 258"/>
                <a:gd name="T20" fmla="*/ 7 w 253"/>
                <a:gd name="T21" fmla="*/ 8 h 258"/>
                <a:gd name="T22" fmla="*/ 6 w 253"/>
                <a:gd name="T23" fmla="*/ 8 h 258"/>
                <a:gd name="T24" fmla="*/ 6 w 253"/>
                <a:gd name="T25" fmla="*/ 7 h 258"/>
                <a:gd name="T26" fmla="*/ 6 w 253"/>
                <a:gd name="T27" fmla="*/ 7 h 258"/>
                <a:gd name="T28" fmla="*/ 6 w 253"/>
                <a:gd name="T29" fmla="*/ 7 h 258"/>
                <a:gd name="T30" fmla="*/ 6 w 253"/>
                <a:gd name="T31" fmla="*/ 6 h 258"/>
                <a:gd name="T32" fmla="*/ 6 w 253"/>
                <a:gd name="T33" fmla="*/ 6 h 258"/>
                <a:gd name="T34" fmla="*/ 7 w 253"/>
                <a:gd name="T35" fmla="*/ 6 h 258"/>
                <a:gd name="T36" fmla="*/ 7 w 253"/>
                <a:gd name="T37" fmla="*/ 5 h 258"/>
                <a:gd name="T38" fmla="*/ 7 w 253"/>
                <a:gd name="T39" fmla="*/ 4 h 258"/>
                <a:gd name="T40" fmla="*/ 6 w 253"/>
                <a:gd name="T41" fmla="*/ 2 h 258"/>
                <a:gd name="T42" fmla="*/ 4 w 253"/>
                <a:gd name="T43" fmla="*/ 2 h 258"/>
                <a:gd name="T44" fmla="*/ 2 w 253"/>
                <a:gd name="T45" fmla="*/ 1 h 258"/>
                <a:gd name="T46" fmla="*/ 1 w 253"/>
                <a:gd name="T47" fmla="*/ 1 h 258"/>
                <a:gd name="T48" fmla="*/ 0 w 253"/>
                <a:gd name="T49" fmla="*/ 1 h 258"/>
                <a:gd name="T50" fmla="*/ 0 w 253"/>
                <a:gd name="T51" fmla="*/ 1 h 258"/>
                <a:gd name="T52" fmla="*/ 0 w 253"/>
                <a:gd name="T53" fmla="*/ 1 h 258"/>
                <a:gd name="T54" fmla="*/ 0 w 253"/>
                <a:gd name="T55" fmla="*/ 2 h 258"/>
                <a:gd name="T56" fmla="*/ 1 w 253"/>
                <a:gd name="T57" fmla="*/ 3 h 258"/>
                <a:gd name="T58" fmla="*/ 1 w 253"/>
                <a:gd name="T59" fmla="*/ 4 h 258"/>
                <a:gd name="T60" fmla="*/ 1 w 253"/>
                <a:gd name="T61" fmla="*/ 5 h 258"/>
                <a:gd name="T62" fmla="*/ 2 w 253"/>
                <a:gd name="T63" fmla="*/ 6 h 258"/>
                <a:gd name="T64" fmla="*/ 3 w 253"/>
                <a:gd name="T65" fmla="*/ 8 h 258"/>
                <a:gd name="T66" fmla="*/ 4 w 253"/>
                <a:gd name="T67" fmla="*/ 8 h 2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53" h="258">
                  <a:moveTo>
                    <a:pt x="192" y="258"/>
                  </a:moveTo>
                  <a:lnTo>
                    <a:pt x="192" y="249"/>
                  </a:lnTo>
                  <a:lnTo>
                    <a:pt x="196" y="240"/>
                  </a:lnTo>
                  <a:lnTo>
                    <a:pt x="200" y="235"/>
                  </a:lnTo>
                  <a:lnTo>
                    <a:pt x="208" y="231"/>
                  </a:lnTo>
                  <a:lnTo>
                    <a:pt x="217" y="230"/>
                  </a:lnTo>
                  <a:lnTo>
                    <a:pt x="222" y="231"/>
                  </a:lnTo>
                  <a:lnTo>
                    <a:pt x="227" y="235"/>
                  </a:lnTo>
                  <a:lnTo>
                    <a:pt x="229" y="238"/>
                  </a:lnTo>
                  <a:lnTo>
                    <a:pt x="230" y="240"/>
                  </a:lnTo>
                  <a:lnTo>
                    <a:pt x="234" y="242"/>
                  </a:lnTo>
                  <a:lnTo>
                    <a:pt x="238" y="242"/>
                  </a:lnTo>
                  <a:lnTo>
                    <a:pt x="244" y="243"/>
                  </a:lnTo>
                  <a:lnTo>
                    <a:pt x="250" y="244"/>
                  </a:lnTo>
                  <a:lnTo>
                    <a:pt x="253" y="244"/>
                  </a:lnTo>
                  <a:lnTo>
                    <a:pt x="253" y="243"/>
                  </a:lnTo>
                  <a:lnTo>
                    <a:pt x="251" y="239"/>
                  </a:lnTo>
                  <a:lnTo>
                    <a:pt x="248" y="235"/>
                  </a:lnTo>
                  <a:lnTo>
                    <a:pt x="244" y="231"/>
                  </a:lnTo>
                  <a:lnTo>
                    <a:pt x="240" y="228"/>
                  </a:lnTo>
                  <a:lnTo>
                    <a:pt x="235" y="223"/>
                  </a:lnTo>
                  <a:lnTo>
                    <a:pt x="232" y="225"/>
                  </a:lnTo>
                  <a:lnTo>
                    <a:pt x="226" y="227"/>
                  </a:lnTo>
                  <a:lnTo>
                    <a:pt x="220" y="227"/>
                  </a:lnTo>
                  <a:lnTo>
                    <a:pt x="214" y="223"/>
                  </a:lnTo>
                  <a:lnTo>
                    <a:pt x="210" y="216"/>
                  </a:lnTo>
                  <a:lnTo>
                    <a:pt x="207" y="211"/>
                  </a:lnTo>
                  <a:lnTo>
                    <a:pt x="206" y="205"/>
                  </a:lnTo>
                  <a:lnTo>
                    <a:pt x="207" y="200"/>
                  </a:lnTo>
                  <a:lnTo>
                    <a:pt x="208" y="197"/>
                  </a:lnTo>
                  <a:lnTo>
                    <a:pt x="210" y="194"/>
                  </a:lnTo>
                  <a:lnTo>
                    <a:pt x="212" y="192"/>
                  </a:lnTo>
                  <a:lnTo>
                    <a:pt x="213" y="190"/>
                  </a:lnTo>
                  <a:lnTo>
                    <a:pt x="218" y="186"/>
                  </a:lnTo>
                  <a:lnTo>
                    <a:pt x="223" y="183"/>
                  </a:lnTo>
                  <a:lnTo>
                    <a:pt x="229" y="181"/>
                  </a:lnTo>
                  <a:lnTo>
                    <a:pt x="235" y="179"/>
                  </a:lnTo>
                  <a:lnTo>
                    <a:pt x="240" y="154"/>
                  </a:lnTo>
                  <a:lnTo>
                    <a:pt x="240" y="129"/>
                  </a:lnTo>
                  <a:lnTo>
                    <a:pt x="233" y="106"/>
                  </a:lnTo>
                  <a:lnTo>
                    <a:pt x="219" y="84"/>
                  </a:lnTo>
                  <a:lnTo>
                    <a:pt x="199" y="64"/>
                  </a:lnTo>
                  <a:lnTo>
                    <a:pt x="174" y="48"/>
                  </a:lnTo>
                  <a:lnTo>
                    <a:pt x="142" y="35"/>
                  </a:lnTo>
                  <a:lnTo>
                    <a:pt x="103" y="27"/>
                  </a:lnTo>
                  <a:lnTo>
                    <a:pt x="88" y="25"/>
                  </a:lnTo>
                  <a:lnTo>
                    <a:pt x="73" y="22"/>
                  </a:lnTo>
                  <a:lnTo>
                    <a:pt x="57" y="18"/>
                  </a:lnTo>
                  <a:lnTo>
                    <a:pt x="43" y="13"/>
                  </a:lnTo>
                  <a:lnTo>
                    <a:pt x="29" y="9"/>
                  </a:lnTo>
                  <a:lnTo>
                    <a:pt x="17" y="5"/>
                  </a:lnTo>
                  <a:lnTo>
                    <a:pt x="7" y="2"/>
                  </a:lnTo>
                  <a:lnTo>
                    <a:pt x="0" y="0"/>
                  </a:lnTo>
                  <a:lnTo>
                    <a:pt x="9" y="12"/>
                  </a:lnTo>
                  <a:lnTo>
                    <a:pt x="16" y="27"/>
                  </a:lnTo>
                  <a:lnTo>
                    <a:pt x="24" y="43"/>
                  </a:lnTo>
                  <a:lnTo>
                    <a:pt x="30" y="61"/>
                  </a:lnTo>
                  <a:lnTo>
                    <a:pt x="36" y="78"/>
                  </a:lnTo>
                  <a:lnTo>
                    <a:pt x="40" y="95"/>
                  </a:lnTo>
                  <a:lnTo>
                    <a:pt x="45" y="111"/>
                  </a:lnTo>
                  <a:lnTo>
                    <a:pt x="48" y="126"/>
                  </a:lnTo>
                  <a:lnTo>
                    <a:pt x="53" y="143"/>
                  </a:lnTo>
                  <a:lnTo>
                    <a:pt x="60" y="162"/>
                  </a:lnTo>
                  <a:lnTo>
                    <a:pt x="69" y="184"/>
                  </a:lnTo>
                  <a:lnTo>
                    <a:pt x="84" y="206"/>
                  </a:lnTo>
                  <a:lnTo>
                    <a:pt x="103" y="225"/>
                  </a:lnTo>
                  <a:lnTo>
                    <a:pt x="127" y="242"/>
                  </a:lnTo>
                  <a:lnTo>
                    <a:pt x="157" y="253"/>
                  </a:lnTo>
                  <a:lnTo>
                    <a:pt x="192" y="258"/>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499" name="Freeform 321">
              <a:extLst>
                <a:ext uri="{FF2B5EF4-FFF2-40B4-BE49-F238E27FC236}">
                  <a16:creationId xmlns:a16="http://schemas.microsoft.com/office/drawing/2014/main" xmlns="" id="{92F152B5-CC96-4C25-A418-F1C83C73F7C2}"/>
                </a:ext>
              </a:extLst>
            </p:cNvPr>
            <p:cNvSpPr>
              <a:spLocks/>
            </p:cNvSpPr>
            <p:nvPr/>
          </p:nvSpPr>
          <p:spPr bwMode="auto">
            <a:xfrm>
              <a:off x="2694" y="683"/>
              <a:ext cx="13" cy="14"/>
            </a:xfrm>
            <a:custGeom>
              <a:avLst/>
              <a:gdLst>
                <a:gd name="T0" fmla="*/ 0 w 26"/>
                <a:gd name="T1" fmla="*/ 1 h 28"/>
                <a:gd name="T2" fmla="*/ 1 w 26"/>
                <a:gd name="T3" fmla="*/ 1 h 28"/>
                <a:gd name="T4" fmla="*/ 1 w 26"/>
                <a:gd name="T5" fmla="*/ 1 h 28"/>
                <a:gd name="T6" fmla="*/ 1 w 26"/>
                <a:gd name="T7" fmla="*/ 0 h 28"/>
                <a:gd name="T8" fmla="*/ 1 w 26"/>
                <a:gd name="T9" fmla="*/ 0 h 28"/>
                <a:gd name="T10" fmla="*/ 1 w 26"/>
                <a:gd name="T11" fmla="*/ 1 h 28"/>
                <a:gd name="T12" fmla="*/ 1 w 26"/>
                <a:gd name="T13" fmla="*/ 1 h 28"/>
                <a:gd name="T14" fmla="*/ 1 w 26"/>
                <a:gd name="T15" fmla="*/ 1 h 28"/>
                <a:gd name="T16" fmla="*/ 1 w 26"/>
                <a:gd name="T17" fmla="*/ 1 h 28"/>
                <a:gd name="T18" fmla="*/ 1 w 26"/>
                <a:gd name="T19" fmla="*/ 1 h 28"/>
                <a:gd name="T20" fmla="*/ 1 w 26"/>
                <a:gd name="T21" fmla="*/ 1 h 28"/>
                <a:gd name="T22" fmla="*/ 1 w 26"/>
                <a:gd name="T23" fmla="*/ 1 h 28"/>
                <a:gd name="T24" fmla="*/ 1 w 26"/>
                <a:gd name="T25" fmla="*/ 1 h 28"/>
                <a:gd name="T26" fmla="*/ 1 w 26"/>
                <a:gd name="T27" fmla="*/ 1 h 28"/>
                <a:gd name="T28" fmla="*/ 1 w 26"/>
                <a:gd name="T29" fmla="*/ 1 h 28"/>
                <a:gd name="T30" fmla="*/ 1 w 26"/>
                <a:gd name="T31" fmla="*/ 1 h 28"/>
                <a:gd name="T32" fmla="*/ 0 w 26"/>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 h="28">
                  <a:moveTo>
                    <a:pt x="0" y="11"/>
                  </a:moveTo>
                  <a:lnTo>
                    <a:pt x="1" y="6"/>
                  </a:lnTo>
                  <a:lnTo>
                    <a:pt x="5" y="2"/>
                  </a:lnTo>
                  <a:lnTo>
                    <a:pt x="9" y="0"/>
                  </a:lnTo>
                  <a:lnTo>
                    <a:pt x="14" y="0"/>
                  </a:lnTo>
                  <a:lnTo>
                    <a:pt x="18" y="2"/>
                  </a:lnTo>
                  <a:lnTo>
                    <a:pt x="23" y="4"/>
                  </a:lnTo>
                  <a:lnTo>
                    <a:pt x="25" y="8"/>
                  </a:lnTo>
                  <a:lnTo>
                    <a:pt x="26" y="14"/>
                  </a:lnTo>
                  <a:lnTo>
                    <a:pt x="25" y="19"/>
                  </a:lnTo>
                  <a:lnTo>
                    <a:pt x="23" y="24"/>
                  </a:lnTo>
                  <a:lnTo>
                    <a:pt x="18" y="26"/>
                  </a:lnTo>
                  <a:lnTo>
                    <a:pt x="15" y="28"/>
                  </a:lnTo>
                  <a:lnTo>
                    <a:pt x="10" y="26"/>
                  </a:lnTo>
                  <a:lnTo>
                    <a:pt x="6" y="22"/>
                  </a:lnTo>
                  <a:lnTo>
                    <a:pt x="1" y="17"/>
                  </a:lnTo>
                  <a:lnTo>
                    <a:pt x="0" y="1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00" name="Freeform 322">
              <a:extLst>
                <a:ext uri="{FF2B5EF4-FFF2-40B4-BE49-F238E27FC236}">
                  <a16:creationId xmlns:a16="http://schemas.microsoft.com/office/drawing/2014/main" xmlns="" id="{69ADF36B-E8AC-428B-BD3B-B68E4B45F559}"/>
                </a:ext>
              </a:extLst>
            </p:cNvPr>
            <p:cNvSpPr>
              <a:spLocks/>
            </p:cNvSpPr>
            <p:nvPr/>
          </p:nvSpPr>
          <p:spPr bwMode="auto">
            <a:xfrm>
              <a:off x="2721" y="702"/>
              <a:ext cx="14" cy="14"/>
            </a:xfrm>
            <a:custGeom>
              <a:avLst/>
              <a:gdLst>
                <a:gd name="T0" fmla="*/ 0 w 29"/>
                <a:gd name="T1" fmla="*/ 0 h 29"/>
                <a:gd name="T2" fmla="*/ 0 w 29"/>
                <a:gd name="T3" fmla="*/ 0 h 29"/>
                <a:gd name="T4" fmla="*/ 0 w 29"/>
                <a:gd name="T5" fmla="*/ 0 h 29"/>
                <a:gd name="T6" fmla="*/ 0 w 29"/>
                <a:gd name="T7" fmla="*/ 0 h 29"/>
                <a:gd name="T8" fmla="*/ 0 w 29"/>
                <a:gd name="T9" fmla="*/ 0 h 29"/>
                <a:gd name="T10" fmla="*/ 0 w 29"/>
                <a:gd name="T11" fmla="*/ 0 h 29"/>
                <a:gd name="T12" fmla="*/ 0 w 29"/>
                <a:gd name="T13" fmla="*/ 0 h 29"/>
                <a:gd name="T14" fmla="*/ 0 w 29"/>
                <a:gd name="T15" fmla="*/ 0 h 29"/>
                <a:gd name="T16" fmla="*/ 0 w 29"/>
                <a:gd name="T17" fmla="*/ 0 h 29"/>
                <a:gd name="T18" fmla="*/ 0 w 29"/>
                <a:gd name="T19" fmla="*/ 0 h 29"/>
                <a:gd name="T20" fmla="*/ 0 w 29"/>
                <a:gd name="T21" fmla="*/ 0 h 29"/>
                <a:gd name="T22" fmla="*/ 0 w 29"/>
                <a:gd name="T23" fmla="*/ 0 h 29"/>
                <a:gd name="T24" fmla="*/ 0 w 29"/>
                <a:gd name="T25" fmla="*/ 0 h 29"/>
                <a:gd name="T26" fmla="*/ 0 w 29"/>
                <a:gd name="T27" fmla="*/ 0 h 29"/>
                <a:gd name="T28" fmla="*/ 0 w 29"/>
                <a:gd name="T29" fmla="*/ 0 h 29"/>
                <a:gd name="T30" fmla="*/ 0 w 29"/>
                <a:gd name="T31" fmla="*/ 0 h 29"/>
                <a:gd name="T32" fmla="*/ 0 w 29"/>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29">
                  <a:moveTo>
                    <a:pt x="2" y="3"/>
                  </a:moveTo>
                  <a:lnTo>
                    <a:pt x="8" y="1"/>
                  </a:lnTo>
                  <a:lnTo>
                    <a:pt x="14" y="0"/>
                  </a:lnTo>
                  <a:lnTo>
                    <a:pt x="21" y="2"/>
                  </a:lnTo>
                  <a:lnTo>
                    <a:pt x="25" y="4"/>
                  </a:lnTo>
                  <a:lnTo>
                    <a:pt x="28" y="9"/>
                  </a:lnTo>
                  <a:lnTo>
                    <a:pt x="29" y="15"/>
                  </a:lnTo>
                  <a:lnTo>
                    <a:pt x="29" y="22"/>
                  </a:lnTo>
                  <a:lnTo>
                    <a:pt x="27" y="26"/>
                  </a:lnTo>
                  <a:lnTo>
                    <a:pt x="22" y="29"/>
                  </a:lnTo>
                  <a:lnTo>
                    <a:pt x="15" y="29"/>
                  </a:lnTo>
                  <a:lnTo>
                    <a:pt x="8" y="27"/>
                  </a:lnTo>
                  <a:lnTo>
                    <a:pt x="5" y="23"/>
                  </a:lnTo>
                  <a:lnTo>
                    <a:pt x="2" y="18"/>
                  </a:lnTo>
                  <a:lnTo>
                    <a:pt x="0" y="12"/>
                  </a:lnTo>
                  <a:lnTo>
                    <a:pt x="0" y="8"/>
                  </a:lnTo>
                  <a:lnTo>
                    <a:pt x="2" y="3"/>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01" name="Freeform 323">
              <a:extLst>
                <a:ext uri="{FF2B5EF4-FFF2-40B4-BE49-F238E27FC236}">
                  <a16:creationId xmlns:a16="http://schemas.microsoft.com/office/drawing/2014/main" xmlns="" id="{D9FD1ACE-3C0F-4686-B88C-1E434B61DAE7}"/>
                </a:ext>
              </a:extLst>
            </p:cNvPr>
            <p:cNvSpPr>
              <a:spLocks/>
            </p:cNvSpPr>
            <p:nvPr/>
          </p:nvSpPr>
          <p:spPr bwMode="auto">
            <a:xfrm>
              <a:off x="2689" y="719"/>
              <a:ext cx="14" cy="15"/>
            </a:xfrm>
            <a:custGeom>
              <a:avLst/>
              <a:gdLst>
                <a:gd name="T0" fmla="*/ 1 w 27"/>
                <a:gd name="T1" fmla="*/ 1 h 29"/>
                <a:gd name="T2" fmla="*/ 1 w 27"/>
                <a:gd name="T3" fmla="*/ 1 h 29"/>
                <a:gd name="T4" fmla="*/ 1 w 27"/>
                <a:gd name="T5" fmla="*/ 0 h 29"/>
                <a:gd name="T6" fmla="*/ 1 w 27"/>
                <a:gd name="T7" fmla="*/ 0 h 29"/>
                <a:gd name="T8" fmla="*/ 1 w 27"/>
                <a:gd name="T9" fmla="*/ 1 h 29"/>
                <a:gd name="T10" fmla="*/ 1 w 27"/>
                <a:gd name="T11" fmla="*/ 1 h 29"/>
                <a:gd name="T12" fmla="*/ 1 w 27"/>
                <a:gd name="T13" fmla="*/ 1 h 29"/>
                <a:gd name="T14" fmla="*/ 1 w 27"/>
                <a:gd name="T15" fmla="*/ 1 h 29"/>
                <a:gd name="T16" fmla="*/ 1 w 27"/>
                <a:gd name="T17" fmla="*/ 1 h 29"/>
                <a:gd name="T18" fmla="*/ 1 w 27"/>
                <a:gd name="T19" fmla="*/ 1 h 29"/>
                <a:gd name="T20" fmla="*/ 1 w 27"/>
                <a:gd name="T21" fmla="*/ 1 h 29"/>
                <a:gd name="T22" fmla="*/ 1 w 27"/>
                <a:gd name="T23" fmla="*/ 1 h 29"/>
                <a:gd name="T24" fmla="*/ 1 w 27"/>
                <a:gd name="T25" fmla="*/ 1 h 29"/>
                <a:gd name="T26" fmla="*/ 1 w 27"/>
                <a:gd name="T27" fmla="*/ 1 h 29"/>
                <a:gd name="T28" fmla="*/ 0 w 27"/>
                <a:gd name="T29" fmla="*/ 1 h 29"/>
                <a:gd name="T30" fmla="*/ 0 w 27"/>
                <a:gd name="T31" fmla="*/ 1 h 29"/>
                <a:gd name="T32" fmla="*/ 1 w 27"/>
                <a:gd name="T33" fmla="*/ 1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29">
                  <a:moveTo>
                    <a:pt x="2" y="6"/>
                  </a:moveTo>
                  <a:lnTo>
                    <a:pt x="5" y="3"/>
                  </a:lnTo>
                  <a:lnTo>
                    <a:pt x="11" y="0"/>
                  </a:lnTo>
                  <a:lnTo>
                    <a:pt x="18" y="0"/>
                  </a:lnTo>
                  <a:lnTo>
                    <a:pt x="24" y="4"/>
                  </a:lnTo>
                  <a:lnTo>
                    <a:pt x="27" y="10"/>
                  </a:lnTo>
                  <a:lnTo>
                    <a:pt x="27" y="15"/>
                  </a:lnTo>
                  <a:lnTo>
                    <a:pt x="25" y="21"/>
                  </a:lnTo>
                  <a:lnTo>
                    <a:pt x="23" y="26"/>
                  </a:lnTo>
                  <a:lnTo>
                    <a:pt x="18" y="28"/>
                  </a:lnTo>
                  <a:lnTo>
                    <a:pt x="13" y="29"/>
                  </a:lnTo>
                  <a:lnTo>
                    <a:pt x="8" y="29"/>
                  </a:lnTo>
                  <a:lnTo>
                    <a:pt x="3" y="26"/>
                  </a:lnTo>
                  <a:lnTo>
                    <a:pt x="1" y="21"/>
                  </a:lnTo>
                  <a:lnTo>
                    <a:pt x="0" y="15"/>
                  </a:lnTo>
                  <a:lnTo>
                    <a:pt x="0" y="10"/>
                  </a:lnTo>
                  <a:lnTo>
                    <a:pt x="2" y="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02" name="Freeform 324">
              <a:extLst>
                <a:ext uri="{FF2B5EF4-FFF2-40B4-BE49-F238E27FC236}">
                  <a16:creationId xmlns:a16="http://schemas.microsoft.com/office/drawing/2014/main" xmlns="" id="{14E6390E-372F-4E4D-976C-1BC2D6738043}"/>
                </a:ext>
              </a:extLst>
            </p:cNvPr>
            <p:cNvSpPr>
              <a:spLocks/>
            </p:cNvSpPr>
            <p:nvPr/>
          </p:nvSpPr>
          <p:spPr bwMode="auto">
            <a:xfrm>
              <a:off x="2666" y="702"/>
              <a:ext cx="14" cy="14"/>
            </a:xfrm>
            <a:custGeom>
              <a:avLst/>
              <a:gdLst>
                <a:gd name="T0" fmla="*/ 1 w 28"/>
                <a:gd name="T1" fmla="*/ 1 h 27"/>
                <a:gd name="T2" fmla="*/ 1 w 28"/>
                <a:gd name="T3" fmla="*/ 1 h 27"/>
                <a:gd name="T4" fmla="*/ 0 w 28"/>
                <a:gd name="T5" fmla="*/ 1 h 27"/>
                <a:gd name="T6" fmla="*/ 0 w 28"/>
                <a:gd name="T7" fmla="*/ 1 h 27"/>
                <a:gd name="T8" fmla="*/ 1 w 28"/>
                <a:gd name="T9" fmla="*/ 1 h 27"/>
                <a:gd name="T10" fmla="*/ 1 w 28"/>
                <a:gd name="T11" fmla="*/ 1 h 27"/>
                <a:gd name="T12" fmla="*/ 1 w 28"/>
                <a:gd name="T13" fmla="*/ 1 h 27"/>
                <a:gd name="T14" fmla="*/ 1 w 28"/>
                <a:gd name="T15" fmla="*/ 1 h 27"/>
                <a:gd name="T16" fmla="*/ 1 w 28"/>
                <a:gd name="T17" fmla="*/ 1 h 27"/>
                <a:gd name="T18" fmla="*/ 1 w 28"/>
                <a:gd name="T19" fmla="*/ 1 h 27"/>
                <a:gd name="T20" fmla="*/ 1 w 28"/>
                <a:gd name="T21" fmla="*/ 1 h 27"/>
                <a:gd name="T22" fmla="*/ 1 w 28"/>
                <a:gd name="T23" fmla="*/ 1 h 27"/>
                <a:gd name="T24" fmla="*/ 1 w 28"/>
                <a:gd name="T25" fmla="*/ 1 h 27"/>
                <a:gd name="T26" fmla="*/ 1 w 28"/>
                <a:gd name="T27" fmla="*/ 1 h 27"/>
                <a:gd name="T28" fmla="*/ 1 w 28"/>
                <a:gd name="T29" fmla="*/ 0 h 27"/>
                <a:gd name="T30" fmla="*/ 1 w 28"/>
                <a:gd name="T31" fmla="*/ 0 h 27"/>
                <a:gd name="T32" fmla="*/ 1 w 28"/>
                <a:gd name="T33" fmla="*/ 1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8" h="27">
                  <a:moveTo>
                    <a:pt x="4" y="1"/>
                  </a:moveTo>
                  <a:lnTo>
                    <a:pt x="1" y="6"/>
                  </a:lnTo>
                  <a:lnTo>
                    <a:pt x="0" y="11"/>
                  </a:lnTo>
                  <a:lnTo>
                    <a:pt x="0" y="17"/>
                  </a:lnTo>
                  <a:lnTo>
                    <a:pt x="2" y="23"/>
                  </a:lnTo>
                  <a:lnTo>
                    <a:pt x="6" y="25"/>
                  </a:lnTo>
                  <a:lnTo>
                    <a:pt x="13" y="27"/>
                  </a:lnTo>
                  <a:lnTo>
                    <a:pt x="20" y="27"/>
                  </a:lnTo>
                  <a:lnTo>
                    <a:pt x="25" y="25"/>
                  </a:lnTo>
                  <a:lnTo>
                    <a:pt x="27" y="22"/>
                  </a:lnTo>
                  <a:lnTo>
                    <a:pt x="28" y="16"/>
                  </a:lnTo>
                  <a:lnTo>
                    <a:pt x="28" y="11"/>
                  </a:lnTo>
                  <a:lnTo>
                    <a:pt x="27" y="7"/>
                  </a:lnTo>
                  <a:lnTo>
                    <a:pt x="24" y="3"/>
                  </a:lnTo>
                  <a:lnTo>
                    <a:pt x="17" y="0"/>
                  </a:lnTo>
                  <a:lnTo>
                    <a:pt x="10" y="0"/>
                  </a:lnTo>
                  <a:lnTo>
                    <a:pt x="4"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03" name="Freeform 325">
              <a:extLst>
                <a:ext uri="{FF2B5EF4-FFF2-40B4-BE49-F238E27FC236}">
                  <a16:creationId xmlns:a16="http://schemas.microsoft.com/office/drawing/2014/main" xmlns="" id="{E3F50D56-4EA5-4179-AADE-FB1CF22A5ACE}"/>
                </a:ext>
              </a:extLst>
            </p:cNvPr>
            <p:cNvSpPr>
              <a:spLocks/>
            </p:cNvSpPr>
            <p:nvPr/>
          </p:nvSpPr>
          <p:spPr bwMode="auto">
            <a:xfrm>
              <a:off x="2657" y="728"/>
              <a:ext cx="12" cy="13"/>
            </a:xfrm>
            <a:custGeom>
              <a:avLst/>
              <a:gdLst>
                <a:gd name="T0" fmla="*/ 0 w 24"/>
                <a:gd name="T1" fmla="*/ 1 h 25"/>
                <a:gd name="T2" fmla="*/ 0 w 24"/>
                <a:gd name="T3" fmla="*/ 1 h 25"/>
                <a:gd name="T4" fmla="*/ 0 w 24"/>
                <a:gd name="T5" fmla="*/ 1 h 25"/>
                <a:gd name="T6" fmla="*/ 1 w 24"/>
                <a:gd name="T7" fmla="*/ 1 h 25"/>
                <a:gd name="T8" fmla="*/ 1 w 24"/>
                <a:gd name="T9" fmla="*/ 1 h 25"/>
                <a:gd name="T10" fmla="*/ 1 w 24"/>
                <a:gd name="T11" fmla="*/ 0 h 25"/>
                <a:gd name="T12" fmla="*/ 1 w 24"/>
                <a:gd name="T13" fmla="*/ 1 h 25"/>
                <a:gd name="T14" fmla="*/ 1 w 24"/>
                <a:gd name="T15" fmla="*/ 1 h 25"/>
                <a:gd name="T16" fmla="*/ 1 w 24"/>
                <a:gd name="T17" fmla="*/ 1 h 25"/>
                <a:gd name="T18" fmla="*/ 1 w 24"/>
                <a:gd name="T19" fmla="*/ 1 h 25"/>
                <a:gd name="T20" fmla="*/ 1 w 24"/>
                <a:gd name="T21" fmla="*/ 1 h 25"/>
                <a:gd name="T22" fmla="*/ 1 w 24"/>
                <a:gd name="T23" fmla="*/ 1 h 25"/>
                <a:gd name="T24" fmla="*/ 1 w 24"/>
                <a:gd name="T25" fmla="*/ 1 h 25"/>
                <a:gd name="T26" fmla="*/ 1 w 24"/>
                <a:gd name="T27" fmla="*/ 1 h 25"/>
                <a:gd name="T28" fmla="*/ 1 w 24"/>
                <a:gd name="T29" fmla="*/ 1 h 25"/>
                <a:gd name="T30" fmla="*/ 1 w 24"/>
                <a:gd name="T31" fmla="*/ 1 h 25"/>
                <a:gd name="T32" fmla="*/ 0 w 24"/>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5">
                  <a:moveTo>
                    <a:pt x="0" y="16"/>
                  </a:moveTo>
                  <a:lnTo>
                    <a:pt x="0" y="11"/>
                  </a:lnTo>
                  <a:lnTo>
                    <a:pt x="0" y="7"/>
                  </a:lnTo>
                  <a:lnTo>
                    <a:pt x="4" y="3"/>
                  </a:lnTo>
                  <a:lnTo>
                    <a:pt x="9" y="1"/>
                  </a:lnTo>
                  <a:lnTo>
                    <a:pt x="16" y="0"/>
                  </a:lnTo>
                  <a:lnTo>
                    <a:pt x="21" y="1"/>
                  </a:lnTo>
                  <a:lnTo>
                    <a:pt x="23" y="4"/>
                  </a:lnTo>
                  <a:lnTo>
                    <a:pt x="24" y="8"/>
                  </a:lnTo>
                  <a:lnTo>
                    <a:pt x="24" y="12"/>
                  </a:lnTo>
                  <a:lnTo>
                    <a:pt x="23" y="18"/>
                  </a:lnTo>
                  <a:lnTo>
                    <a:pt x="20" y="23"/>
                  </a:lnTo>
                  <a:lnTo>
                    <a:pt x="16" y="25"/>
                  </a:lnTo>
                  <a:lnTo>
                    <a:pt x="12" y="25"/>
                  </a:lnTo>
                  <a:lnTo>
                    <a:pt x="7" y="23"/>
                  </a:lnTo>
                  <a:lnTo>
                    <a:pt x="3" y="19"/>
                  </a:lnTo>
                  <a:lnTo>
                    <a:pt x="0" y="1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04" name="Freeform 326">
              <a:extLst>
                <a:ext uri="{FF2B5EF4-FFF2-40B4-BE49-F238E27FC236}">
                  <a16:creationId xmlns:a16="http://schemas.microsoft.com/office/drawing/2014/main" xmlns="" id="{E3BA5042-2CFA-4103-866D-7E9E667799C8}"/>
                </a:ext>
              </a:extLst>
            </p:cNvPr>
            <p:cNvSpPr>
              <a:spLocks/>
            </p:cNvSpPr>
            <p:nvPr/>
          </p:nvSpPr>
          <p:spPr bwMode="auto">
            <a:xfrm>
              <a:off x="2680" y="748"/>
              <a:ext cx="11" cy="14"/>
            </a:xfrm>
            <a:custGeom>
              <a:avLst/>
              <a:gdLst>
                <a:gd name="T0" fmla="*/ 1 w 22"/>
                <a:gd name="T1" fmla="*/ 0 h 29"/>
                <a:gd name="T2" fmla="*/ 1 w 22"/>
                <a:gd name="T3" fmla="*/ 0 h 29"/>
                <a:gd name="T4" fmla="*/ 0 w 22"/>
                <a:gd name="T5" fmla="*/ 0 h 29"/>
                <a:gd name="T6" fmla="*/ 0 w 22"/>
                <a:gd name="T7" fmla="*/ 0 h 29"/>
                <a:gd name="T8" fmla="*/ 0 w 22"/>
                <a:gd name="T9" fmla="*/ 0 h 29"/>
                <a:gd name="T10" fmla="*/ 1 w 22"/>
                <a:gd name="T11" fmla="*/ 0 h 29"/>
                <a:gd name="T12" fmla="*/ 1 w 22"/>
                <a:gd name="T13" fmla="*/ 0 h 29"/>
                <a:gd name="T14" fmla="*/ 1 w 22"/>
                <a:gd name="T15" fmla="*/ 0 h 29"/>
                <a:gd name="T16" fmla="*/ 1 w 22"/>
                <a:gd name="T17" fmla="*/ 0 h 29"/>
                <a:gd name="T18" fmla="*/ 1 w 22"/>
                <a:gd name="T19" fmla="*/ 0 h 29"/>
                <a:gd name="T20" fmla="*/ 1 w 22"/>
                <a:gd name="T21" fmla="*/ 0 h 29"/>
                <a:gd name="T22" fmla="*/ 1 w 22"/>
                <a:gd name="T23" fmla="*/ 0 h 29"/>
                <a:gd name="T24" fmla="*/ 1 w 22"/>
                <a:gd name="T25" fmla="*/ 0 h 29"/>
                <a:gd name="T26" fmla="*/ 1 w 22"/>
                <a:gd name="T27" fmla="*/ 0 h 29"/>
                <a:gd name="T28" fmla="*/ 1 w 22"/>
                <a:gd name="T29" fmla="*/ 0 h 29"/>
                <a:gd name="T30" fmla="*/ 1 w 22"/>
                <a:gd name="T31" fmla="*/ 0 h 29"/>
                <a:gd name="T32" fmla="*/ 1 w 22"/>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9">
                  <a:moveTo>
                    <a:pt x="7" y="29"/>
                  </a:moveTo>
                  <a:lnTo>
                    <a:pt x="2" y="28"/>
                  </a:lnTo>
                  <a:lnTo>
                    <a:pt x="0" y="24"/>
                  </a:lnTo>
                  <a:lnTo>
                    <a:pt x="0" y="20"/>
                  </a:lnTo>
                  <a:lnTo>
                    <a:pt x="0" y="14"/>
                  </a:lnTo>
                  <a:lnTo>
                    <a:pt x="2" y="8"/>
                  </a:lnTo>
                  <a:lnTo>
                    <a:pt x="6" y="3"/>
                  </a:lnTo>
                  <a:lnTo>
                    <a:pt x="11" y="1"/>
                  </a:lnTo>
                  <a:lnTo>
                    <a:pt x="14" y="0"/>
                  </a:lnTo>
                  <a:lnTo>
                    <a:pt x="16" y="1"/>
                  </a:lnTo>
                  <a:lnTo>
                    <a:pt x="20" y="5"/>
                  </a:lnTo>
                  <a:lnTo>
                    <a:pt x="21" y="10"/>
                  </a:lnTo>
                  <a:lnTo>
                    <a:pt x="22" y="15"/>
                  </a:lnTo>
                  <a:lnTo>
                    <a:pt x="21" y="20"/>
                  </a:lnTo>
                  <a:lnTo>
                    <a:pt x="17" y="24"/>
                  </a:lnTo>
                  <a:lnTo>
                    <a:pt x="13" y="28"/>
                  </a:lnTo>
                  <a:lnTo>
                    <a:pt x="7" y="29"/>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05" name="Freeform 327">
              <a:extLst>
                <a:ext uri="{FF2B5EF4-FFF2-40B4-BE49-F238E27FC236}">
                  <a16:creationId xmlns:a16="http://schemas.microsoft.com/office/drawing/2014/main" xmlns="" id="{275B161F-DD27-48D3-8021-D4D42B1828AF}"/>
                </a:ext>
              </a:extLst>
            </p:cNvPr>
            <p:cNvSpPr>
              <a:spLocks/>
            </p:cNvSpPr>
            <p:nvPr/>
          </p:nvSpPr>
          <p:spPr bwMode="auto">
            <a:xfrm>
              <a:off x="2699" y="735"/>
              <a:ext cx="13" cy="16"/>
            </a:xfrm>
            <a:custGeom>
              <a:avLst/>
              <a:gdLst>
                <a:gd name="T0" fmla="*/ 1 w 26"/>
                <a:gd name="T1" fmla="*/ 0 h 33"/>
                <a:gd name="T2" fmla="*/ 1 w 26"/>
                <a:gd name="T3" fmla="*/ 0 h 33"/>
                <a:gd name="T4" fmla="*/ 1 w 26"/>
                <a:gd name="T5" fmla="*/ 0 h 33"/>
                <a:gd name="T6" fmla="*/ 1 w 26"/>
                <a:gd name="T7" fmla="*/ 0 h 33"/>
                <a:gd name="T8" fmla="*/ 1 w 26"/>
                <a:gd name="T9" fmla="*/ 0 h 33"/>
                <a:gd name="T10" fmla="*/ 1 w 26"/>
                <a:gd name="T11" fmla="*/ 0 h 33"/>
                <a:gd name="T12" fmla="*/ 1 w 26"/>
                <a:gd name="T13" fmla="*/ 0 h 33"/>
                <a:gd name="T14" fmla="*/ 1 w 26"/>
                <a:gd name="T15" fmla="*/ 0 h 33"/>
                <a:gd name="T16" fmla="*/ 1 w 26"/>
                <a:gd name="T17" fmla="*/ 0 h 33"/>
                <a:gd name="T18" fmla="*/ 1 w 26"/>
                <a:gd name="T19" fmla="*/ 0 h 33"/>
                <a:gd name="T20" fmla="*/ 1 w 26"/>
                <a:gd name="T21" fmla="*/ 0 h 33"/>
                <a:gd name="T22" fmla="*/ 1 w 26"/>
                <a:gd name="T23" fmla="*/ 1 h 33"/>
                <a:gd name="T24" fmla="*/ 1 w 26"/>
                <a:gd name="T25" fmla="*/ 1 h 33"/>
                <a:gd name="T26" fmla="*/ 1 w 26"/>
                <a:gd name="T27" fmla="*/ 1 h 33"/>
                <a:gd name="T28" fmla="*/ 1 w 26"/>
                <a:gd name="T29" fmla="*/ 0 h 33"/>
                <a:gd name="T30" fmla="*/ 0 w 26"/>
                <a:gd name="T31" fmla="*/ 0 h 33"/>
                <a:gd name="T32" fmla="*/ 1 w 26"/>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 h="33">
                  <a:moveTo>
                    <a:pt x="1" y="17"/>
                  </a:moveTo>
                  <a:lnTo>
                    <a:pt x="4" y="12"/>
                  </a:lnTo>
                  <a:lnTo>
                    <a:pt x="6" y="6"/>
                  </a:lnTo>
                  <a:lnTo>
                    <a:pt x="11" y="2"/>
                  </a:lnTo>
                  <a:lnTo>
                    <a:pt x="16" y="0"/>
                  </a:lnTo>
                  <a:lnTo>
                    <a:pt x="22" y="2"/>
                  </a:lnTo>
                  <a:lnTo>
                    <a:pt x="25" y="5"/>
                  </a:lnTo>
                  <a:lnTo>
                    <a:pt x="26" y="11"/>
                  </a:lnTo>
                  <a:lnTo>
                    <a:pt x="26" y="17"/>
                  </a:lnTo>
                  <a:lnTo>
                    <a:pt x="23" y="22"/>
                  </a:lnTo>
                  <a:lnTo>
                    <a:pt x="19" y="28"/>
                  </a:lnTo>
                  <a:lnTo>
                    <a:pt x="13" y="32"/>
                  </a:lnTo>
                  <a:lnTo>
                    <a:pt x="8" y="33"/>
                  </a:lnTo>
                  <a:lnTo>
                    <a:pt x="5" y="32"/>
                  </a:lnTo>
                  <a:lnTo>
                    <a:pt x="1" y="27"/>
                  </a:lnTo>
                  <a:lnTo>
                    <a:pt x="0" y="22"/>
                  </a:lnTo>
                  <a:lnTo>
                    <a:pt x="1" y="17"/>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06" name="Freeform 328">
              <a:extLst>
                <a:ext uri="{FF2B5EF4-FFF2-40B4-BE49-F238E27FC236}">
                  <a16:creationId xmlns:a16="http://schemas.microsoft.com/office/drawing/2014/main" xmlns="" id="{EF838F80-E931-4F0B-82FB-B086D0B22A0F}"/>
                </a:ext>
              </a:extLst>
            </p:cNvPr>
            <p:cNvSpPr>
              <a:spLocks/>
            </p:cNvSpPr>
            <p:nvPr/>
          </p:nvSpPr>
          <p:spPr bwMode="auto">
            <a:xfrm>
              <a:off x="2715" y="738"/>
              <a:ext cx="14" cy="13"/>
            </a:xfrm>
            <a:custGeom>
              <a:avLst/>
              <a:gdLst>
                <a:gd name="T0" fmla="*/ 1 w 26"/>
                <a:gd name="T1" fmla="*/ 0 h 27"/>
                <a:gd name="T2" fmla="*/ 1 w 26"/>
                <a:gd name="T3" fmla="*/ 0 h 27"/>
                <a:gd name="T4" fmla="*/ 1 w 26"/>
                <a:gd name="T5" fmla="*/ 0 h 27"/>
                <a:gd name="T6" fmla="*/ 1 w 26"/>
                <a:gd name="T7" fmla="*/ 0 h 27"/>
                <a:gd name="T8" fmla="*/ 1 w 26"/>
                <a:gd name="T9" fmla="*/ 0 h 27"/>
                <a:gd name="T10" fmla="*/ 1 w 26"/>
                <a:gd name="T11" fmla="*/ 0 h 27"/>
                <a:gd name="T12" fmla="*/ 1 w 26"/>
                <a:gd name="T13" fmla="*/ 0 h 27"/>
                <a:gd name="T14" fmla="*/ 1 w 26"/>
                <a:gd name="T15" fmla="*/ 0 h 27"/>
                <a:gd name="T16" fmla="*/ 1 w 26"/>
                <a:gd name="T17" fmla="*/ 0 h 27"/>
                <a:gd name="T18" fmla="*/ 1 w 26"/>
                <a:gd name="T19" fmla="*/ 0 h 27"/>
                <a:gd name="T20" fmla="*/ 1 w 26"/>
                <a:gd name="T21" fmla="*/ 0 h 27"/>
                <a:gd name="T22" fmla="*/ 0 w 26"/>
                <a:gd name="T23" fmla="*/ 0 h 27"/>
                <a:gd name="T24" fmla="*/ 1 w 26"/>
                <a:gd name="T25" fmla="*/ 0 h 27"/>
                <a:gd name="T26" fmla="*/ 1 w 26"/>
                <a:gd name="T27" fmla="*/ 0 h 27"/>
                <a:gd name="T28" fmla="*/ 1 w 26"/>
                <a:gd name="T29" fmla="*/ 0 h 27"/>
                <a:gd name="T30" fmla="*/ 1 w 26"/>
                <a:gd name="T31" fmla="*/ 0 h 27"/>
                <a:gd name="T32" fmla="*/ 1 w 26"/>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 h="27">
                  <a:moveTo>
                    <a:pt x="21" y="3"/>
                  </a:moveTo>
                  <a:lnTo>
                    <a:pt x="24" y="6"/>
                  </a:lnTo>
                  <a:lnTo>
                    <a:pt x="26" y="9"/>
                  </a:lnTo>
                  <a:lnTo>
                    <a:pt x="26" y="14"/>
                  </a:lnTo>
                  <a:lnTo>
                    <a:pt x="25" y="19"/>
                  </a:lnTo>
                  <a:lnTo>
                    <a:pt x="21" y="22"/>
                  </a:lnTo>
                  <a:lnTo>
                    <a:pt x="17" y="26"/>
                  </a:lnTo>
                  <a:lnTo>
                    <a:pt x="12" y="27"/>
                  </a:lnTo>
                  <a:lnTo>
                    <a:pt x="9" y="27"/>
                  </a:lnTo>
                  <a:lnTo>
                    <a:pt x="5" y="24"/>
                  </a:lnTo>
                  <a:lnTo>
                    <a:pt x="2" y="20"/>
                  </a:lnTo>
                  <a:lnTo>
                    <a:pt x="0" y="15"/>
                  </a:lnTo>
                  <a:lnTo>
                    <a:pt x="1" y="11"/>
                  </a:lnTo>
                  <a:lnTo>
                    <a:pt x="4" y="6"/>
                  </a:lnTo>
                  <a:lnTo>
                    <a:pt x="8" y="3"/>
                  </a:lnTo>
                  <a:lnTo>
                    <a:pt x="13" y="0"/>
                  </a:lnTo>
                  <a:lnTo>
                    <a:pt x="21" y="3"/>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07" name="Freeform 329">
              <a:extLst>
                <a:ext uri="{FF2B5EF4-FFF2-40B4-BE49-F238E27FC236}">
                  <a16:creationId xmlns:a16="http://schemas.microsoft.com/office/drawing/2014/main" xmlns="" id="{4A01F43B-97EF-4E2D-8444-52229AA1A39C}"/>
                </a:ext>
              </a:extLst>
            </p:cNvPr>
            <p:cNvSpPr>
              <a:spLocks/>
            </p:cNvSpPr>
            <p:nvPr/>
          </p:nvSpPr>
          <p:spPr bwMode="auto">
            <a:xfrm>
              <a:off x="2570" y="757"/>
              <a:ext cx="108" cy="73"/>
            </a:xfrm>
            <a:custGeom>
              <a:avLst/>
              <a:gdLst>
                <a:gd name="T0" fmla="*/ 7 w 216"/>
                <a:gd name="T1" fmla="*/ 0 h 148"/>
                <a:gd name="T2" fmla="*/ 7 w 216"/>
                <a:gd name="T3" fmla="*/ 0 h 148"/>
                <a:gd name="T4" fmla="*/ 7 w 216"/>
                <a:gd name="T5" fmla="*/ 0 h 148"/>
                <a:gd name="T6" fmla="*/ 7 w 216"/>
                <a:gd name="T7" fmla="*/ 0 h 148"/>
                <a:gd name="T8" fmla="*/ 6 w 216"/>
                <a:gd name="T9" fmla="*/ 0 h 148"/>
                <a:gd name="T10" fmla="*/ 4 w 216"/>
                <a:gd name="T11" fmla="*/ 0 h 148"/>
                <a:gd name="T12" fmla="*/ 3 w 216"/>
                <a:gd name="T13" fmla="*/ 0 h 148"/>
                <a:gd name="T14" fmla="*/ 3 w 216"/>
                <a:gd name="T15" fmla="*/ 0 h 148"/>
                <a:gd name="T16" fmla="*/ 4 w 216"/>
                <a:gd name="T17" fmla="*/ 0 h 148"/>
                <a:gd name="T18" fmla="*/ 5 w 216"/>
                <a:gd name="T19" fmla="*/ 0 h 148"/>
                <a:gd name="T20" fmla="*/ 6 w 216"/>
                <a:gd name="T21" fmla="*/ 0 h 148"/>
                <a:gd name="T22" fmla="*/ 6 w 216"/>
                <a:gd name="T23" fmla="*/ 1 h 148"/>
                <a:gd name="T24" fmla="*/ 6 w 216"/>
                <a:gd name="T25" fmla="*/ 1 h 148"/>
                <a:gd name="T26" fmla="*/ 5 w 216"/>
                <a:gd name="T27" fmla="*/ 1 h 148"/>
                <a:gd name="T28" fmla="*/ 4 w 216"/>
                <a:gd name="T29" fmla="*/ 1 h 148"/>
                <a:gd name="T30" fmla="*/ 3 w 216"/>
                <a:gd name="T31" fmla="*/ 1 h 148"/>
                <a:gd name="T32" fmla="*/ 2 w 216"/>
                <a:gd name="T33" fmla="*/ 1 h 148"/>
                <a:gd name="T34" fmla="*/ 3 w 216"/>
                <a:gd name="T35" fmla="*/ 1 h 148"/>
                <a:gd name="T36" fmla="*/ 3 w 216"/>
                <a:gd name="T37" fmla="*/ 1 h 148"/>
                <a:gd name="T38" fmla="*/ 4 w 216"/>
                <a:gd name="T39" fmla="*/ 1 h 148"/>
                <a:gd name="T40" fmla="*/ 5 w 216"/>
                <a:gd name="T41" fmla="*/ 1 h 148"/>
                <a:gd name="T42" fmla="*/ 5 w 216"/>
                <a:gd name="T43" fmla="*/ 1 h 148"/>
                <a:gd name="T44" fmla="*/ 4 w 216"/>
                <a:gd name="T45" fmla="*/ 2 h 148"/>
                <a:gd name="T46" fmla="*/ 4 w 216"/>
                <a:gd name="T47" fmla="*/ 2 h 148"/>
                <a:gd name="T48" fmla="*/ 3 w 216"/>
                <a:gd name="T49" fmla="*/ 2 h 148"/>
                <a:gd name="T50" fmla="*/ 3 w 216"/>
                <a:gd name="T51" fmla="*/ 2 h 148"/>
                <a:gd name="T52" fmla="*/ 2 w 216"/>
                <a:gd name="T53" fmla="*/ 1 h 148"/>
                <a:gd name="T54" fmla="*/ 2 w 216"/>
                <a:gd name="T55" fmla="*/ 1 h 148"/>
                <a:gd name="T56" fmla="*/ 3 w 216"/>
                <a:gd name="T57" fmla="*/ 2 h 148"/>
                <a:gd name="T58" fmla="*/ 3 w 216"/>
                <a:gd name="T59" fmla="*/ 2 h 148"/>
                <a:gd name="T60" fmla="*/ 2 w 216"/>
                <a:gd name="T61" fmla="*/ 2 h 148"/>
                <a:gd name="T62" fmla="*/ 1 w 216"/>
                <a:gd name="T63" fmla="*/ 3 h 148"/>
                <a:gd name="T64" fmla="*/ 0 w 216"/>
                <a:gd name="T65" fmla="*/ 3 h 148"/>
                <a:gd name="T66" fmla="*/ 1 w 216"/>
                <a:gd name="T67" fmla="*/ 3 h 148"/>
                <a:gd name="T68" fmla="*/ 2 w 216"/>
                <a:gd name="T69" fmla="*/ 3 h 148"/>
                <a:gd name="T70" fmla="*/ 3 w 216"/>
                <a:gd name="T71" fmla="*/ 2 h 148"/>
                <a:gd name="T72" fmla="*/ 3 w 216"/>
                <a:gd name="T73" fmla="*/ 3 h 148"/>
                <a:gd name="T74" fmla="*/ 3 w 216"/>
                <a:gd name="T75" fmla="*/ 4 h 148"/>
                <a:gd name="T76" fmla="*/ 3 w 216"/>
                <a:gd name="T77" fmla="*/ 4 h 148"/>
                <a:gd name="T78" fmla="*/ 4 w 216"/>
                <a:gd name="T79" fmla="*/ 3 h 148"/>
                <a:gd name="T80" fmla="*/ 4 w 216"/>
                <a:gd name="T81" fmla="*/ 2 h 148"/>
                <a:gd name="T82" fmla="*/ 5 w 216"/>
                <a:gd name="T83" fmla="*/ 2 h 148"/>
                <a:gd name="T84" fmla="*/ 5 w 216"/>
                <a:gd name="T85" fmla="*/ 2 h 148"/>
                <a:gd name="T86" fmla="*/ 5 w 216"/>
                <a:gd name="T87" fmla="*/ 3 h 148"/>
                <a:gd name="T88" fmla="*/ 5 w 216"/>
                <a:gd name="T89" fmla="*/ 4 h 148"/>
                <a:gd name="T90" fmla="*/ 5 w 216"/>
                <a:gd name="T91" fmla="*/ 3 h 148"/>
                <a:gd name="T92" fmla="*/ 6 w 216"/>
                <a:gd name="T93" fmla="*/ 1 h 148"/>
                <a:gd name="T94" fmla="*/ 6 w 216"/>
                <a:gd name="T95" fmla="*/ 1 h 148"/>
                <a:gd name="T96" fmla="*/ 7 w 216"/>
                <a:gd name="T97" fmla="*/ 1 h 148"/>
                <a:gd name="T98" fmla="*/ 7 w 216"/>
                <a:gd name="T99" fmla="*/ 1 h 148"/>
                <a:gd name="T100" fmla="*/ 7 w 216"/>
                <a:gd name="T101" fmla="*/ 3 h 148"/>
                <a:gd name="T102" fmla="*/ 7 w 216"/>
                <a:gd name="T103" fmla="*/ 1 h 14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6" h="148">
                  <a:moveTo>
                    <a:pt x="216" y="16"/>
                  </a:moveTo>
                  <a:lnTo>
                    <a:pt x="215" y="16"/>
                  </a:lnTo>
                  <a:lnTo>
                    <a:pt x="212" y="15"/>
                  </a:lnTo>
                  <a:lnTo>
                    <a:pt x="211" y="14"/>
                  </a:lnTo>
                  <a:lnTo>
                    <a:pt x="209" y="13"/>
                  </a:lnTo>
                  <a:lnTo>
                    <a:pt x="208" y="11"/>
                  </a:lnTo>
                  <a:lnTo>
                    <a:pt x="207" y="9"/>
                  </a:lnTo>
                  <a:lnTo>
                    <a:pt x="205" y="7"/>
                  </a:lnTo>
                  <a:lnTo>
                    <a:pt x="205" y="5"/>
                  </a:lnTo>
                  <a:lnTo>
                    <a:pt x="202" y="9"/>
                  </a:lnTo>
                  <a:lnTo>
                    <a:pt x="198" y="13"/>
                  </a:lnTo>
                  <a:lnTo>
                    <a:pt x="196" y="16"/>
                  </a:lnTo>
                  <a:lnTo>
                    <a:pt x="194" y="19"/>
                  </a:lnTo>
                  <a:lnTo>
                    <a:pt x="186" y="15"/>
                  </a:lnTo>
                  <a:lnTo>
                    <a:pt x="173" y="12"/>
                  </a:lnTo>
                  <a:lnTo>
                    <a:pt x="159" y="7"/>
                  </a:lnTo>
                  <a:lnTo>
                    <a:pt x="144" y="5"/>
                  </a:lnTo>
                  <a:lnTo>
                    <a:pt x="128" y="1"/>
                  </a:lnTo>
                  <a:lnTo>
                    <a:pt x="114" y="0"/>
                  </a:lnTo>
                  <a:lnTo>
                    <a:pt x="102" y="0"/>
                  </a:lnTo>
                  <a:lnTo>
                    <a:pt x="94" y="1"/>
                  </a:lnTo>
                  <a:lnTo>
                    <a:pt x="84" y="5"/>
                  </a:lnTo>
                  <a:lnTo>
                    <a:pt x="83" y="6"/>
                  </a:lnTo>
                  <a:lnTo>
                    <a:pt x="87" y="6"/>
                  </a:lnTo>
                  <a:lnTo>
                    <a:pt x="94" y="5"/>
                  </a:lnTo>
                  <a:lnTo>
                    <a:pt x="105" y="5"/>
                  </a:lnTo>
                  <a:lnTo>
                    <a:pt x="117" y="5"/>
                  </a:lnTo>
                  <a:lnTo>
                    <a:pt x="131" y="7"/>
                  </a:lnTo>
                  <a:lnTo>
                    <a:pt x="143" y="11"/>
                  </a:lnTo>
                  <a:lnTo>
                    <a:pt x="156" y="14"/>
                  </a:lnTo>
                  <a:lnTo>
                    <a:pt x="166" y="18"/>
                  </a:lnTo>
                  <a:lnTo>
                    <a:pt x="175" y="22"/>
                  </a:lnTo>
                  <a:lnTo>
                    <a:pt x="182" y="27"/>
                  </a:lnTo>
                  <a:lnTo>
                    <a:pt x="185" y="30"/>
                  </a:lnTo>
                  <a:lnTo>
                    <a:pt x="183" y="31"/>
                  </a:lnTo>
                  <a:lnTo>
                    <a:pt x="179" y="32"/>
                  </a:lnTo>
                  <a:lnTo>
                    <a:pt x="174" y="35"/>
                  </a:lnTo>
                  <a:lnTo>
                    <a:pt x="169" y="38"/>
                  </a:lnTo>
                  <a:lnTo>
                    <a:pt x="162" y="42"/>
                  </a:lnTo>
                  <a:lnTo>
                    <a:pt x="156" y="45"/>
                  </a:lnTo>
                  <a:lnTo>
                    <a:pt x="151" y="49"/>
                  </a:lnTo>
                  <a:lnTo>
                    <a:pt x="144" y="45"/>
                  </a:lnTo>
                  <a:lnTo>
                    <a:pt x="134" y="43"/>
                  </a:lnTo>
                  <a:lnTo>
                    <a:pt x="122" y="39"/>
                  </a:lnTo>
                  <a:lnTo>
                    <a:pt x="110" y="36"/>
                  </a:lnTo>
                  <a:lnTo>
                    <a:pt x="96" y="34"/>
                  </a:lnTo>
                  <a:lnTo>
                    <a:pt x="83" y="32"/>
                  </a:lnTo>
                  <a:lnTo>
                    <a:pt x="73" y="32"/>
                  </a:lnTo>
                  <a:lnTo>
                    <a:pt x="64" y="35"/>
                  </a:lnTo>
                  <a:lnTo>
                    <a:pt x="58" y="38"/>
                  </a:lnTo>
                  <a:lnTo>
                    <a:pt x="55" y="41"/>
                  </a:lnTo>
                  <a:lnTo>
                    <a:pt x="56" y="42"/>
                  </a:lnTo>
                  <a:lnTo>
                    <a:pt x="63" y="41"/>
                  </a:lnTo>
                  <a:lnTo>
                    <a:pt x="67" y="39"/>
                  </a:lnTo>
                  <a:lnTo>
                    <a:pt x="73" y="39"/>
                  </a:lnTo>
                  <a:lnTo>
                    <a:pt x="80" y="39"/>
                  </a:lnTo>
                  <a:lnTo>
                    <a:pt x="86" y="41"/>
                  </a:lnTo>
                  <a:lnTo>
                    <a:pt x="93" y="41"/>
                  </a:lnTo>
                  <a:lnTo>
                    <a:pt x="99" y="42"/>
                  </a:lnTo>
                  <a:lnTo>
                    <a:pt x="106" y="44"/>
                  </a:lnTo>
                  <a:lnTo>
                    <a:pt x="112" y="45"/>
                  </a:lnTo>
                  <a:lnTo>
                    <a:pt x="124" y="49"/>
                  </a:lnTo>
                  <a:lnTo>
                    <a:pt x="133" y="51"/>
                  </a:lnTo>
                  <a:lnTo>
                    <a:pt x="139" y="53"/>
                  </a:lnTo>
                  <a:lnTo>
                    <a:pt x="143" y="56"/>
                  </a:lnTo>
                  <a:lnTo>
                    <a:pt x="140" y="58"/>
                  </a:lnTo>
                  <a:lnTo>
                    <a:pt x="135" y="60"/>
                  </a:lnTo>
                  <a:lnTo>
                    <a:pt x="129" y="62"/>
                  </a:lnTo>
                  <a:lnTo>
                    <a:pt x="124" y="65"/>
                  </a:lnTo>
                  <a:lnTo>
                    <a:pt x="118" y="67"/>
                  </a:lnTo>
                  <a:lnTo>
                    <a:pt x="112" y="68"/>
                  </a:lnTo>
                  <a:lnTo>
                    <a:pt x="107" y="71"/>
                  </a:lnTo>
                  <a:lnTo>
                    <a:pt x="104" y="72"/>
                  </a:lnTo>
                  <a:lnTo>
                    <a:pt x="101" y="73"/>
                  </a:lnTo>
                  <a:lnTo>
                    <a:pt x="96" y="73"/>
                  </a:lnTo>
                  <a:lnTo>
                    <a:pt x="90" y="72"/>
                  </a:lnTo>
                  <a:lnTo>
                    <a:pt x="86" y="71"/>
                  </a:lnTo>
                  <a:lnTo>
                    <a:pt x="80" y="68"/>
                  </a:lnTo>
                  <a:lnTo>
                    <a:pt x="74" y="66"/>
                  </a:lnTo>
                  <a:lnTo>
                    <a:pt x="68" y="65"/>
                  </a:lnTo>
                  <a:lnTo>
                    <a:pt x="64" y="62"/>
                  </a:lnTo>
                  <a:lnTo>
                    <a:pt x="56" y="60"/>
                  </a:lnTo>
                  <a:lnTo>
                    <a:pt x="48" y="60"/>
                  </a:lnTo>
                  <a:lnTo>
                    <a:pt x="44" y="62"/>
                  </a:lnTo>
                  <a:lnTo>
                    <a:pt x="48" y="65"/>
                  </a:lnTo>
                  <a:lnTo>
                    <a:pt x="57" y="68"/>
                  </a:lnTo>
                  <a:lnTo>
                    <a:pt x="67" y="72"/>
                  </a:lnTo>
                  <a:lnTo>
                    <a:pt x="75" y="75"/>
                  </a:lnTo>
                  <a:lnTo>
                    <a:pt x="81" y="79"/>
                  </a:lnTo>
                  <a:lnTo>
                    <a:pt x="74" y="81"/>
                  </a:lnTo>
                  <a:lnTo>
                    <a:pt x="65" y="84"/>
                  </a:lnTo>
                  <a:lnTo>
                    <a:pt x="53" y="88"/>
                  </a:lnTo>
                  <a:lnTo>
                    <a:pt x="42" y="91"/>
                  </a:lnTo>
                  <a:lnTo>
                    <a:pt x="29" y="95"/>
                  </a:lnTo>
                  <a:lnTo>
                    <a:pt x="19" y="98"/>
                  </a:lnTo>
                  <a:lnTo>
                    <a:pt x="10" y="100"/>
                  </a:lnTo>
                  <a:lnTo>
                    <a:pt x="5" y="102"/>
                  </a:lnTo>
                  <a:lnTo>
                    <a:pt x="0" y="104"/>
                  </a:lnTo>
                  <a:lnTo>
                    <a:pt x="0" y="105"/>
                  </a:lnTo>
                  <a:lnTo>
                    <a:pt x="4" y="105"/>
                  </a:lnTo>
                  <a:lnTo>
                    <a:pt x="11" y="105"/>
                  </a:lnTo>
                  <a:lnTo>
                    <a:pt x="19" y="105"/>
                  </a:lnTo>
                  <a:lnTo>
                    <a:pt x="29" y="103"/>
                  </a:lnTo>
                  <a:lnTo>
                    <a:pt x="41" y="102"/>
                  </a:lnTo>
                  <a:lnTo>
                    <a:pt x="53" y="99"/>
                  </a:lnTo>
                  <a:lnTo>
                    <a:pt x="65" y="96"/>
                  </a:lnTo>
                  <a:lnTo>
                    <a:pt x="76" y="92"/>
                  </a:lnTo>
                  <a:lnTo>
                    <a:pt x="86" y="90"/>
                  </a:lnTo>
                  <a:lnTo>
                    <a:pt x="91" y="87"/>
                  </a:lnTo>
                  <a:lnTo>
                    <a:pt x="90" y="99"/>
                  </a:lnTo>
                  <a:lnTo>
                    <a:pt x="86" y="115"/>
                  </a:lnTo>
                  <a:lnTo>
                    <a:pt x="81" y="132"/>
                  </a:lnTo>
                  <a:lnTo>
                    <a:pt x="75" y="142"/>
                  </a:lnTo>
                  <a:lnTo>
                    <a:pt x="72" y="147"/>
                  </a:lnTo>
                  <a:lnTo>
                    <a:pt x="73" y="148"/>
                  </a:lnTo>
                  <a:lnTo>
                    <a:pt x="76" y="147"/>
                  </a:lnTo>
                  <a:lnTo>
                    <a:pt x="80" y="143"/>
                  </a:lnTo>
                  <a:lnTo>
                    <a:pt x="87" y="133"/>
                  </a:lnTo>
                  <a:lnTo>
                    <a:pt x="95" y="117"/>
                  </a:lnTo>
                  <a:lnTo>
                    <a:pt x="103" y="99"/>
                  </a:lnTo>
                  <a:lnTo>
                    <a:pt x="106" y="87"/>
                  </a:lnTo>
                  <a:lnTo>
                    <a:pt x="111" y="85"/>
                  </a:lnTo>
                  <a:lnTo>
                    <a:pt x="118" y="82"/>
                  </a:lnTo>
                  <a:lnTo>
                    <a:pt x="125" y="80"/>
                  </a:lnTo>
                  <a:lnTo>
                    <a:pt x="132" y="76"/>
                  </a:lnTo>
                  <a:lnTo>
                    <a:pt x="139" y="74"/>
                  </a:lnTo>
                  <a:lnTo>
                    <a:pt x="145" y="71"/>
                  </a:lnTo>
                  <a:lnTo>
                    <a:pt x="151" y="68"/>
                  </a:lnTo>
                  <a:lnTo>
                    <a:pt x="155" y="67"/>
                  </a:lnTo>
                  <a:lnTo>
                    <a:pt x="155" y="80"/>
                  </a:lnTo>
                  <a:lnTo>
                    <a:pt x="152" y="97"/>
                  </a:lnTo>
                  <a:lnTo>
                    <a:pt x="149" y="115"/>
                  </a:lnTo>
                  <a:lnTo>
                    <a:pt x="145" y="128"/>
                  </a:lnTo>
                  <a:lnTo>
                    <a:pt x="143" y="134"/>
                  </a:lnTo>
                  <a:lnTo>
                    <a:pt x="144" y="136"/>
                  </a:lnTo>
                  <a:lnTo>
                    <a:pt x="147" y="135"/>
                  </a:lnTo>
                  <a:lnTo>
                    <a:pt x="150" y="128"/>
                  </a:lnTo>
                  <a:lnTo>
                    <a:pt x="156" y="115"/>
                  </a:lnTo>
                  <a:lnTo>
                    <a:pt x="163" y="98"/>
                  </a:lnTo>
                  <a:lnTo>
                    <a:pt x="167" y="79"/>
                  </a:lnTo>
                  <a:lnTo>
                    <a:pt x="167" y="61"/>
                  </a:lnTo>
                  <a:lnTo>
                    <a:pt x="177" y="54"/>
                  </a:lnTo>
                  <a:lnTo>
                    <a:pt x="183" y="46"/>
                  </a:lnTo>
                  <a:lnTo>
                    <a:pt x="189" y="41"/>
                  </a:lnTo>
                  <a:lnTo>
                    <a:pt x="194" y="36"/>
                  </a:lnTo>
                  <a:lnTo>
                    <a:pt x="196" y="34"/>
                  </a:lnTo>
                  <a:lnTo>
                    <a:pt x="200" y="32"/>
                  </a:lnTo>
                  <a:lnTo>
                    <a:pt x="201" y="35"/>
                  </a:lnTo>
                  <a:lnTo>
                    <a:pt x="201" y="41"/>
                  </a:lnTo>
                  <a:lnTo>
                    <a:pt x="200" y="53"/>
                  </a:lnTo>
                  <a:lnTo>
                    <a:pt x="198" y="72"/>
                  </a:lnTo>
                  <a:lnTo>
                    <a:pt x="197" y="91"/>
                  </a:lnTo>
                  <a:lnTo>
                    <a:pt x="195" y="104"/>
                  </a:lnTo>
                  <a:lnTo>
                    <a:pt x="203" y="88"/>
                  </a:lnTo>
                  <a:lnTo>
                    <a:pt x="209" y="64"/>
                  </a:lnTo>
                  <a:lnTo>
                    <a:pt x="213" y="37"/>
                  </a:lnTo>
                  <a:lnTo>
                    <a:pt x="216" y="16"/>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08" name="Freeform 330">
              <a:extLst>
                <a:ext uri="{FF2B5EF4-FFF2-40B4-BE49-F238E27FC236}">
                  <a16:creationId xmlns:a16="http://schemas.microsoft.com/office/drawing/2014/main" xmlns="" id="{448AD9D7-7529-4546-89B4-9BA60105F72D}"/>
                </a:ext>
              </a:extLst>
            </p:cNvPr>
            <p:cNvSpPr>
              <a:spLocks/>
            </p:cNvSpPr>
            <p:nvPr/>
          </p:nvSpPr>
          <p:spPr bwMode="auto">
            <a:xfrm>
              <a:off x="2578" y="625"/>
              <a:ext cx="86" cy="82"/>
            </a:xfrm>
            <a:custGeom>
              <a:avLst/>
              <a:gdLst>
                <a:gd name="T0" fmla="*/ 5 w 173"/>
                <a:gd name="T1" fmla="*/ 5 h 165"/>
                <a:gd name="T2" fmla="*/ 5 w 173"/>
                <a:gd name="T3" fmla="*/ 4 h 165"/>
                <a:gd name="T4" fmla="*/ 5 w 173"/>
                <a:gd name="T5" fmla="*/ 4 h 165"/>
                <a:gd name="T6" fmla="*/ 4 w 173"/>
                <a:gd name="T7" fmla="*/ 4 h 165"/>
                <a:gd name="T8" fmla="*/ 4 w 173"/>
                <a:gd name="T9" fmla="*/ 3 h 165"/>
                <a:gd name="T10" fmla="*/ 4 w 173"/>
                <a:gd name="T11" fmla="*/ 2 h 165"/>
                <a:gd name="T12" fmla="*/ 4 w 173"/>
                <a:gd name="T13" fmla="*/ 1 h 165"/>
                <a:gd name="T14" fmla="*/ 4 w 173"/>
                <a:gd name="T15" fmla="*/ 1 h 165"/>
                <a:gd name="T16" fmla="*/ 4 w 173"/>
                <a:gd name="T17" fmla="*/ 2 h 165"/>
                <a:gd name="T18" fmla="*/ 4 w 173"/>
                <a:gd name="T19" fmla="*/ 3 h 165"/>
                <a:gd name="T20" fmla="*/ 4 w 173"/>
                <a:gd name="T21" fmla="*/ 3 h 165"/>
                <a:gd name="T22" fmla="*/ 3 w 173"/>
                <a:gd name="T23" fmla="*/ 3 h 165"/>
                <a:gd name="T24" fmla="*/ 3 w 173"/>
                <a:gd name="T25" fmla="*/ 3 h 165"/>
                <a:gd name="T26" fmla="*/ 3 w 173"/>
                <a:gd name="T27" fmla="*/ 3 h 165"/>
                <a:gd name="T28" fmla="*/ 3 w 173"/>
                <a:gd name="T29" fmla="*/ 2 h 165"/>
                <a:gd name="T30" fmla="*/ 2 w 173"/>
                <a:gd name="T31" fmla="*/ 1 h 165"/>
                <a:gd name="T32" fmla="*/ 2 w 173"/>
                <a:gd name="T33" fmla="*/ 0 h 165"/>
                <a:gd name="T34" fmla="*/ 2 w 173"/>
                <a:gd name="T35" fmla="*/ 0 h 165"/>
                <a:gd name="T36" fmla="*/ 2 w 173"/>
                <a:gd name="T37" fmla="*/ 0 h 165"/>
                <a:gd name="T38" fmla="*/ 2 w 173"/>
                <a:gd name="T39" fmla="*/ 0 h 165"/>
                <a:gd name="T40" fmla="*/ 2 w 173"/>
                <a:gd name="T41" fmla="*/ 0 h 165"/>
                <a:gd name="T42" fmla="*/ 2 w 173"/>
                <a:gd name="T43" fmla="*/ 1 h 165"/>
                <a:gd name="T44" fmla="*/ 2 w 173"/>
                <a:gd name="T45" fmla="*/ 1 h 165"/>
                <a:gd name="T46" fmla="*/ 2 w 173"/>
                <a:gd name="T47" fmla="*/ 2 h 165"/>
                <a:gd name="T48" fmla="*/ 2 w 173"/>
                <a:gd name="T49" fmla="*/ 2 h 165"/>
                <a:gd name="T50" fmla="*/ 1 w 173"/>
                <a:gd name="T51" fmla="*/ 1 h 165"/>
                <a:gd name="T52" fmla="*/ 0 w 173"/>
                <a:gd name="T53" fmla="*/ 0 h 165"/>
                <a:gd name="T54" fmla="*/ 0 w 173"/>
                <a:gd name="T55" fmla="*/ 0 h 165"/>
                <a:gd name="T56" fmla="*/ 0 w 173"/>
                <a:gd name="T57" fmla="*/ 0 h 165"/>
                <a:gd name="T58" fmla="*/ 0 w 173"/>
                <a:gd name="T59" fmla="*/ 0 h 165"/>
                <a:gd name="T60" fmla="*/ 0 w 173"/>
                <a:gd name="T61" fmla="*/ 1 h 165"/>
                <a:gd name="T62" fmla="*/ 1 w 173"/>
                <a:gd name="T63" fmla="*/ 1 h 165"/>
                <a:gd name="T64" fmla="*/ 1 w 173"/>
                <a:gd name="T65" fmla="*/ 1 h 165"/>
                <a:gd name="T66" fmla="*/ 1 w 173"/>
                <a:gd name="T67" fmla="*/ 2 h 165"/>
                <a:gd name="T68" fmla="*/ 2 w 173"/>
                <a:gd name="T69" fmla="*/ 2 h 165"/>
                <a:gd name="T70" fmla="*/ 2 w 173"/>
                <a:gd name="T71" fmla="*/ 2 h 165"/>
                <a:gd name="T72" fmla="*/ 2 w 173"/>
                <a:gd name="T73" fmla="*/ 2 h 165"/>
                <a:gd name="T74" fmla="*/ 2 w 173"/>
                <a:gd name="T75" fmla="*/ 2 h 165"/>
                <a:gd name="T76" fmla="*/ 1 w 173"/>
                <a:gd name="T77" fmla="*/ 2 h 165"/>
                <a:gd name="T78" fmla="*/ 1 w 173"/>
                <a:gd name="T79" fmla="*/ 2 h 165"/>
                <a:gd name="T80" fmla="*/ 1 w 173"/>
                <a:gd name="T81" fmla="*/ 2 h 165"/>
                <a:gd name="T82" fmla="*/ 0 w 173"/>
                <a:gd name="T83" fmla="*/ 2 h 165"/>
                <a:gd name="T84" fmla="*/ 1 w 173"/>
                <a:gd name="T85" fmla="*/ 2 h 165"/>
                <a:gd name="T86" fmla="*/ 1 w 173"/>
                <a:gd name="T87" fmla="*/ 3 h 165"/>
                <a:gd name="T88" fmla="*/ 2 w 173"/>
                <a:gd name="T89" fmla="*/ 3 h 165"/>
                <a:gd name="T90" fmla="*/ 2 w 173"/>
                <a:gd name="T91" fmla="*/ 3 h 165"/>
                <a:gd name="T92" fmla="*/ 3 w 173"/>
                <a:gd name="T93" fmla="*/ 3 h 165"/>
                <a:gd name="T94" fmla="*/ 3 w 173"/>
                <a:gd name="T95" fmla="*/ 3 h 165"/>
                <a:gd name="T96" fmla="*/ 3 w 173"/>
                <a:gd name="T97" fmla="*/ 3 h 165"/>
                <a:gd name="T98" fmla="*/ 4 w 173"/>
                <a:gd name="T99" fmla="*/ 4 h 165"/>
                <a:gd name="T100" fmla="*/ 4 w 173"/>
                <a:gd name="T101" fmla="*/ 4 h 165"/>
                <a:gd name="T102" fmla="*/ 3 w 173"/>
                <a:gd name="T103" fmla="*/ 4 h 165"/>
                <a:gd name="T104" fmla="*/ 3 w 173"/>
                <a:gd name="T105" fmla="*/ 4 h 165"/>
                <a:gd name="T106" fmla="*/ 2 w 173"/>
                <a:gd name="T107" fmla="*/ 4 h 165"/>
                <a:gd name="T108" fmla="*/ 2 w 173"/>
                <a:gd name="T109" fmla="*/ 4 h 165"/>
                <a:gd name="T110" fmla="*/ 2 w 173"/>
                <a:gd name="T111" fmla="*/ 4 h 165"/>
                <a:gd name="T112" fmla="*/ 2 w 173"/>
                <a:gd name="T113" fmla="*/ 4 h 165"/>
                <a:gd name="T114" fmla="*/ 3 w 173"/>
                <a:gd name="T115" fmla="*/ 4 h 165"/>
                <a:gd name="T116" fmla="*/ 4 w 173"/>
                <a:gd name="T117" fmla="*/ 4 h 165"/>
                <a:gd name="T118" fmla="*/ 4 w 173"/>
                <a:gd name="T119" fmla="*/ 4 h 165"/>
                <a:gd name="T120" fmla="*/ 4 w 173"/>
                <a:gd name="T121" fmla="*/ 4 h 165"/>
                <a:gd name="T122" fmla="*/ 5 w 173"/>
                <a:gd name="T123" fmla="*/ 4 h 16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73" h="165">
                  <a:moveTo>
                    <a:pt x="167" y="165"/>
                  </a:moveTo>
                  <a:lnTo>
                    <a:pt x="168" y="162"/>
                  </a:lnTo>
                  <a:lnTo>
                    <a:pt x="170" y="159"/>
                  </a:lnTo>
                  <a:lnTo>
                    <a:pt x="172" y="157"/>
                  </a:lnTo>
                  <a:lnTo>
                    <a:pt x="173" y="155"/>
                  </a:lnTo>
                  <a:lnTo>
                    <a:pt x="166" y="148"/>
                  </a:lnTo>
                  <a:lnTo>
                    <a:pt x="159" y="141"/>
                  </a:lnTo>
                  <a:lnTo>
                    <a:pt x="156" y="135"/>
                  </a:lnTo>
                  <a:lnTo>
                    <a:pt x="155" y="128"/>
                  </a:lnTo>
                  <a:lnTo>
                    <a:pt x="154" y="116"/>
                  </a:lnTo>
                  <a:lnTo>
                    <a:pt x="151" y="96"/>
                  </a:lnTo>
                  <a:lnTo>
                    <a:pt x="148" y="76"/>
                  </a:lnTo>
                  <a:lnTo>
                    <a:pt x="144" y="64"/>
                  </a:lnTo>
                  <a:lnTo>
                    <a:pt x="141" y="58"/>
                  </a:lnTo>
                  <a:lnTo>
                    <a:pt x="137" y="55"/>
                  </a:lnTo>
                  <a:lnTo>
                    <a:pt x="136" y="57"/>
                  </a:lnTo>
                  <a:lnTo>
                    <a:pt x="137" y="63"/>
                  </a:lnTo>
                  <a:lnTo>
                    <a:pt x="140" y="75"/>
                  </a:lnTo>
                  <a:lnTo>
                    <a:pt x="141" y="91"/>
                  </a:lnTo>
                  <a:lnTo>
                    <a:pt x="141" y="108"/>
                  </a:lnTo>
                  <a:lnTo>
                    <a:pt x="140" y="119"/>
                  </a:lnTo>
                  <a:lnTo>
                    <a:pt x="135" y="117"/>
                  </a:lnTo>
                  <a:lnTo>
                    <a:pt x="130" y="113"/>
                  </a:lnTo>
                  <a:lnTo>
                    <a:pt x="126" y="111"/>
                  </a:lnTo>
                  <a:lnTo>
                    <a:pt x="121" y="108"/>
                  </a:lnTo>
                  <a:lnTo>
                    <a:pt x="116" y="104"/>
                  </a:lnTo>
                  <a:lnTo>
                    <a:pt x="112" y="101"/>
                  </a:lnTo>
                  <a:lnTo>
                    <a:pt x="107" y="97"/>
                  </a:lnTo>
                  <a:lnTo>
                    <a:pt x="105" y="94"/>
                  </a:lnTo>
                  <a:lnTo>
                    <a:pt x="101" y="83"/>
                  </a:lnTo>
                  <a:lnTo>
                    <a:pt x="97" y="68"/>
                  </a:lnTo>
                  <a:lnTo>
                    <a:pt x="94" y="52"/>
                  </a:lnTo>
                  <a:lnTo>
                    <a:pt x="92" y="40"/>
                  </a:lnTo>
                  <a:lnTo>
                    <a:pt x="92" y="30"/>
                  </a:lnTo>
                  <a:lnTo>
                    <a:pt x="91" y="21"/>
                  </a:lnTo>
                  <a:lnTo>
                    <a:pt x="90" y="13"/>
                  </a:lnTo>
                  <a:lnTo>
                    <a:pt x="87" y="7"/>
                  </a:lnTo>
                  <a:lnTo>
                    <a:pt x="84" y="4"/>
                  </a:lnTo>
                  <a:lnTo>
                    <a:pt x="83" y="5"/>
                  </a:lnTo>
                  <a:lnTo>
                    <a:pt x="84" y="10"/>
                  </a:lnTo>
                  <a:lnTo>
                    <a:pt x="86" y="16"/>
                  </a:lnTo>
                  <a:lnTo>
                    <a:pt x="87" y="25"/>
                  </a:lnTo>
                  <a:lnTo>
                    <a:pt x="86" y="31"/>
                  </a:lnTo>
                  <a:lnTo>
                    <a:pt x="84" y="38"/>
                  </a:lnTo>
                  <a:lnTo>
                    <a:pt x="83" y="44"/>
                  </a:lnTo>
                  <a:lnTo>
                    <a:pt x="83" y="52"/>
                  </a:lnTo>
                  <a:lnTo>
                    <a:pt x="84" y="64"/>
                  </a:lnTo>
                  <a:lnTo>
                    <a:pt x="87" y="75"/>
                  </a:lnTo>
                  <a:lnTo>
                    <a:pt x="88" y="83"/>
                  </a:lnTo>
                  <a:lnTo>
                    <a:pt x="76" y="73"/>
                  </a:lnTo>
                  <a:lnTo>
                    <a:pt x="64" y="60"/>
                  </a:lnTo>
                  <a:lnTo>
                    <a:pt x="51" y="46"/>
                  </a:lnTo>
                  <a:lnTo>
                    <a:pt x="38" y="34"/>
                  </a:lnTo>
                  <a:lnTo>
                    <a:pt x="26" y="21"/>
                  </a:lnTo>
                  <a:lnTo>
                    <a:pt x="15" y="11"/>
                  </a:lnTo>
                  <a:lnTo>
                    <a:pt x="7" y="4"/>
                  </a:lnTo>
                  <a:lnTo>
                    <a:pt x="0" y="0"/>
                  </a:lnTo>
                  <a:lnTo>
                    <a:pt x="5" y="7"/>
                  </a:lnTo>
                  <a:lnTo>
                    <a:pt x="11" y="15"/>
                  </a:lnTo>
                  <a:lnTo>
                    <a:pt x="17" y="23"/>
                  </a:lnTo>
                  <a:lnTo>
                    <a:pt x="23" y="33"/>
                  </a:lnTo>
                  <a:lnTo>
                    <a:pt x="29" y="41"/>
                  </a:lnTo>
                  <a:lnTo>
                    <a:pt x="34" y="48"/>
                  </a:lnTo>
                  <a:lnTo>
                    <a:pt x="38" y="53"/>
                  </a:lnTo>
                  <a:lnTo>
                    <a:pt x="41" y="58"/>
                  </a:lnTo>
                  <a:lnTo>
                    <a:pt x="44" y="61"/>
                  </a:lnTo>
                  <a:lnTo>
                    <a:pt x="48" y="66"/>
                  </a:lnTo>
                  <a:lnTo>
                    <a:pt x="53" y="72"/>
                  </a:lnTo>
                  <a:lnTo>
                    <a:pt x="59" y="76"/>
                  </a:lnTo>
                  <a:lnTo>
                    <a:pt x="65" y="82"/>
                  </a:lnTo>
                  <a:lnTo>
                    <a:pt x="71" y="87"/>
                  </a:lnTo>
                  <a:lnTo>
                    <a:pt x="76" y="90"/>
                  </a:lnTo>
                  <a:lnTo>
                    <a:pt x="80" y="93"/>
                  </a:lnTo>
                  <a:lnTo>
                    <a:pt x="75" y="93"/>
                  </a:lnTo>
                  <a:lnTo>
                    <a:pt x="71" y="93"/>
                  </a:lnTo>
                  <a:lnTo>
                    <a:pt x="65" y="93"/>
                  </a:lnTo>
                  <a:lnTo>
                    <a:pt x="59" y="91"/>
                  </a:lnTo>
                  <a:lnTo>
                    <a:pt x="53" y="90"/>
                  </a:lnTo>
                  <a:lnTo>
                    <a:pt x="48" y="88"/>
                  </a:lnTo>
                  <a:lnTo>
                    <a:pt x="44" y="87"/>
                  </a:lnTo>
                  <a:lnTo>
                    <a:pt x="41" y="84"/>
                  </a:lnTo>
                  <a:lnTo>
                    <a:pt x="36" y="81"/>
                  </a:lnTo>
                  <a:lnTo>
                    <a:pt x="31" y="81"/>
                  </a:lnTo>
                  <a:lnTo>
                    <a:pt x="29" y="83"/>
                  </a:lnTo>
                  <a:lnTo>
                    <a:pt x="33" y="88"/>
                  </a:lnTo>
                  <a:lnTo>
                    <a:pt x="37" y="91"/>
                  </a:lnTo>
                  <a:lnTo>
                    <a:pt x="44" y="95"/>
                  </a:lnTo>
                  <a:lnTo>
                    <a:pt x="52" y="99"/>
                  </a:lnTo>
                  <a:lnTo>
                    <a:pt x="61" y="103"/>
                  </a:lnTo>
                  <a:lnTo>
                    <a:pt x="72" y="106"/>
                  </a:lnTo>
                  <a:lnTo>
                    <a:pt x="81" y="109"/>
                  </a:lnTo>
                  <a:lnTo>
                    <a:pt x="91" y="111"/>
                  </a:lnTo>
                  <a:lnTo>
                    <a:pt x="99" y="111"/>
                  </a:lnTo>
                  <a:lnTo>
                    <a:pt x="104" y="112"/>
                  </a:lnTo>
                  <a:lnTo>
                    <a:pt x="109" y="114"/>
                  </a:lnTo>
                  <a:lnTo>
                    <a:pt x="114" y="118"/>
                  </a:lnTo>
                  <a:lnTo>
                    <a:pt x="119" y="121"/>
                  </a:lnTo>
                  <a:lnTo>
                    <a:pt x="124" y="125"/>
                  </a:lnTo>
                  <a:lnTo>
                    <a:pt x="128" y="128"/>
                  </a:lnTo>
                  <a:lnTo>
                    <a:pt x="132" y="132"/>
                  </a:lnTo>
                  <a:lnTo>
                    <a:pt x="135" y="135"/>
                  </a:lnTo>
                  <a:lnTo>
                    <a:pt x="130" y="137"/>
                  </a:lnTo>
                  <a:lnTo>
                    <a:pt x="124" y="140"/>
                  </a:lnTo>
                  <a:lnTo>
                    <a:pt x="117" y="141"/>
                  </a:lnTo>
                  <a:lnTo>
                    <a:pt x="109" y="142"/>
                  </a:lnTo>
                  <a:lnTo>
                    <a:pt x="101" y="143"/>
                  </a:lnTo>
                  <a:lnTo>
                    <a:pt x="94" y="143"/>
                  </a:lnTo>
                  <a:lnTo>
                    <a:pt x="87" y="143"/>
                  </a:lnTo>
                  <a:lnTo>
                    <a:pt x="81" y="142"/>
                  </a:lnTo>
                  <a:lnTo>
                    <a:pt x="74" y="142"/>
                  </a:lnTo>
                  <a:lnTo>
                    <a:pt x="69" y="143"/>
                  </a:lnTo>
                  <a:lnTo>
                    <a:pt x="72" y="146"/>
                  </a:lnTo>
                  <a:lnTo>
                    <a:pt x="82" y="149"/>
                  </a:lnTo>
                  <a:lnTo>
                    <a:pt x="90" y="150"/>
                  </a:lnTo>
                  <a:lnTo>
                    <a:pt x="99" y="151"/>
                  </a:lnTo>
                  <a:lnTo>
                    <a:pt x="110" y="151"/>
                  </a:lnTo>
                  <a:lnTo>
                    <a:pt x="119" y="150"/>
                  </a:lnTo>
                  <a:lnTo>
                    <a:pt x="128" y="150"/>
                  </a:lnTo>
                  <a:lnTo>
                    <a:pt x="137" y="150"/>
                  </a:lnTo>
                  <a:lnTo>
                    <a:pt x="144" y="149"/>
                  </a:lnTo>
                  <a:lnTo>
                    <a:pt x="149" y="149"/>
                  </a:lnTo>
                  <a:lnTo>
                    <a:pt x="155" y="150"/>
                  </a:lnTo>
                  <a:lnTo>
                    <a:pt x="160" y="155"/>
                  </a:lnTo>
                  <a:lnTo>
                    <a:pt x="164" y="159"/>
                  </a:lnTo>
                  <a:lnTo>
                    <a:pt x="167" y="165"/>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09" name="Freeform 331">
              <a:extLst>
                <a:ext uri="{FF2B5EF4-FFF2-40B4-BE49-F238E27FC236}">
                  <a16:creationId xmlns:a16="http://schemas.microsoft.com/office/drawing/2014/main" xmlns="" id="{B6B3B09E-8831-4620-B0D7-149E46BBA024}"/>
                </a:ext>
              </a:extLst>
            </p:cNvPr>
            <p:cNvSpPr>
              <a:spLocks/>
            </p:cNvSpPr>
            <p:nvPr/>
          </p:nvSpPr>
          <p:spPr bwMode="auto">
            <a:xfrm>
              <a:off x="2706" y="594"/>
              <a:ext cx="54" cy="125"/>
            </a:xfrm>
            <a:custGeom>
              <a:avLst/>
              <a:gdLst>
                <a:gd name="T0" fmla="*/ 1 w 107"/>
                <a:gd name="T1" fmla="*/ 7 h 250"/>
                <a:gd name="T2" fmla="*/ 1 w 107"/>
                <a:gd name="T3" fmla="*/ 7 h 250"/>
                <a:gd name="T4" fmla="*/ 1 w 107"/>
                <a:gd name="T5" fmla="*/ 7 h 250"/>
                <a:gd name="T6" fmla="*/ 1 w 107"/>
                <a:gd name="T7" fmla="*/ 6 h 250"/>
                <a:gd name="T8" fmla="*/ 1 w 107"/>
                <a:gd name="T9" fmla="*/ 5 h 250"/>
                <a:gd name="T10" fmla="*/ 1 w 107"/>
                <a:gd name="T11" fmla="*/ 4 h 250"/>
                <a:gd name="T12" fmla="*/ 1 w 107"/>
                <a:gd name="T13" fmla="*/ 4 h 250"/>
                <a:gd name="T14" fmla="*/ 1 w 107"/>
                <a:gd name="T15" fmla="*/ 5 h 250"/>
                <a:gd name="T16" fmla="*/ 2 w 107"/>
                <a:gd name="T17" fmla="*/ 4 h 250"/>
                <a:gd name="T18" fmla="*/ 2 w 107"/>
                <a:gd name="T19" fmla="*/ 3 h 250"/>
                <a:gd name="T20" fmla="*/ 2 w 107"/>
                <a:gd name="T21" fmla="*/ 1 h 250"/>
                <a:gd name="T22" fmla="*/ 2 w 107"/>
                <a:gd name="T23" fmla="*/ 1 h 250"/>
                <a:gd name="T24" fmla="*/ 2 w 107"/>
                <a:gd name="T25" fmla="*/ 2 h 250"/>
                <a:gd name="T26" fmla="*/ 2 w 107"/>
                <a:gd name="T27" fmla="*/ 2 h 250"/>
                <a:gd name="T28" fmla="*/ 3 w 107"/>
                <a:gd name="T29" fmla="*/ 1 h 250"/>
                <a:gd name="T30" fmla="*/ 3 w 107"/>
                <a:gd name="T31" fmla="*/ 1 h 250"/>
                <a:gd name="T32" fmla="*/ 3 w 107"/>
                <a:gd name="T33" fmla="*/ 2 h 250"/>
                <a:gd name="T34" fmla="*/ 3 w 107"/>
                <a:gd name="T35" fmla="*/ 3 h 250"/>
                <a:gd name="T36" fmla="*/ 3 w 107"/>
                <a:gd name="T37" fmla="*/ 2 h 250"/>
                <a:gd name="T38" fmla="*/ 3 w 107"/>
                <a:gd name="T39" fmla="*/ 2 h 250"/>
                <a:gd name="T40" fmla="*/ 3 w 107"/>
                <a:gd name="T41" fmla="*/ 3 h 250"/>
                <a:gd name="T42" fmla="*/ 3 w 107"/>
                <a:gd name="T43" fmla="*/ 3 h 250"/>
                <a:gd name="T44" fmla="*/ 2 w 107"/>
                <a:gd name="T45" fmla="*/ 3 h 250"/>
                <a:gd name="T46" fmla="*/ 2 w 107"/>
                <a:gd name="T47" fmla="*/ 5 h 250"/>
                <a:gd name="T48" fmla="*/ 2 w 107"/>
                <a:gd name="T49" fmla="*/ 5 h 250"/>
                <a:gd name="T50" fmla="*/ 3 w 107"/>
                <a:gd name="T51" fmla="*/ 5 h 250"/>
                <a:gd name="T52" fmla="*/ 4 w 107"/>
                <a:gd name="T53" fmla="*/ 5 h 250"/>
                <a:gd name="T54" fmla="*/ 4 w 107"/>
                <a:gd name="T55" fmla="*/ 5 h 250"/>
                <a:gd name="T56" fmla="*/ 3 w 107"/>
                <a:gd name="T57" fmla="*/ 5 h 250"/>
                <a:gd name="T58" fmla="*/ 3 w 107"/>
                <a:gd name="T59" fmla="*/ 6 h 250"/>
                <a:gd name="T60" fmla="*/ 2 w 107"/>
                <a:gd name="T61" fmla="*/ 6 h 250"/>
                <a:gd name="T62" fmla="*/ 2 w 107"/>
                <a:gd name="T63" fmla="*/ 7 h 250"/>
                <a:gd name="T64" fmla="*/ 2 w 107"/>
                <a:gd name="T65" fmla="*/ 7 h 250"/>
                <a:gd name="T66" fmla="*/ 2 w 107"/>
                <a:gd name="T67" fmla="*/ 7 h 250"/>
                <a:gd name="T68" fmla="*/ 3 w 107"/>
                <a:gd name="T69" fmla="*/ 6 h 250"/>
                <a:gd name="T70" fmla="*/ 4 w 107"/>
                <a:gd name="T71" fmla="*/ 6 h 250"/>
                <a:gd name="T72" fmla="*/ 4 w 107"/>
                <a:gd name="T73" fmla="*/ 6 h 250"/>
                <a:gd name="T74" fmla="*/ 4 w 107"/>
                <a:gd name="T75" fmla="*/ 6 h 250"/>
                <a:gd name="T76" fmla="*/ 3 w 107"/>
                <a:gd name="T77" fmla="*/ 7 h 250"/>
                <a:gd name="T78" fmla="*/ 3 w 107"/>
                <a:gd name="T79" fmla="*/ 7 h 250"/>
                <a:gd name="T80" fmla="*/ 3 w 107"/>
                <a:gd name="T81" fmla="*/ 7 h 250"/>
                <a:gd name="T82" fmla="*/ 2 w 107"/>
                <a:gd name="T83" fmla="*/ 7 h 250"/>
                <a:gd name="T84" fmla="*/ 1 w 107"/>
                <a:gd name="T85" fmla="*/ 7 h 250"/>
                <a:gd name="T86" fmla="*/ 1 w 107"/>
                <a:gd name="T87" fmla="*/ 8 h 250"/>
                <a:gd name="T88" fmla="*/ 1 w 107"/>
                <a:gd name="T89" fmla="*/ 8 h 250"/>
                <a:gd name="T90" fmla="*/ 1 w 107"/>
                <a:gd name="T91" fmla="*/ 8 h 250"/>
                <a:gd name="T92" fmla="*/ 1 w 107"/>
                <a:gd name="T93" fmla="*/ 7 h 250"/>
                <a:gd name="T94" fmla="*/ 1 w 107"/>
                <a:gd name="T95" fmla="*/ 7 h 25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07" h="250">
                  <a:moveTo>
                    <a:pt x="0" y="216"/>
                  </a:moveTo>
                  <a:lnTo>
                    <a:pt x="7" y="211"/>
                  </a:lnTo>
                  <a:lnTo>
                    <a:pt x="12" y="206"/>
                  </a:lnTo>
                  <a:lnTo>
                    <a:pt x="15" y="199"/>
                  </a:lnTo>
                  <a:lnTo>
                    <a:pt x="17" y="194"/>
                  </a:lnTo>
                  <a:lnTo>
                    <a:pt x="20" y="196"/>
                  </a:lnTo>
                  <a:lnTo>
                    <a:pt x="22" y="198"/>
                  </a:lnTo>
                  <a:lnTo>
                    <a:pt x="23" y="198"/>
                  </a:lnTo>
                  <a:lnTo>
                    <a:pt x="25" y="199"/>
                  </a:lnTo>
                  <a:lnTo>
                    <a:pt x="27" y="196"/>
                  </a:lnTo>
                  <a:lnTo>
                    <a:pt x="29" y="187"/>
                  </a:lnTo>
                  <a:lnTo>
                    <a:pt x="29" y="178"/>
                  </a:lnTo>
                  <a:lnTo>
                    <a:pt x="28" y="172"/>
                  </a:lnTo>
                  <a:lnTo>
                    <a:pt x="21" y="160"/>
                  </a:lnTo>
                  <a:lnTo>
                    <a:pt x="12" y="141"/>
                  </a:lnTo>
                  <a:lnTo>
                    <a:pt x="4" y="121"/>
                  </a:lnTo>
                  <a:lnTo>
                    <a:pt x="0" y="110"/>
                  </a:lnTo>
                  <a:lnTo>
                    <a:pt x="1" y="103"/>
                  </a:lnTo>
                  <a:lnTo>
                    <a:pt x="2" y="98"/>
                  </a:lnTo>
                  <a:lnTo>
                    <a:pt x="4" y="99"/>
                  </a:lnTo>
                  <a:lnTo>
                    <a:pt x="5" y="104"/>
                  </a:lnTo>
                  <a:lnTo>
                    <a:pt x="8" y="115"/>
                  </a:lnTo>
                  <a:lnTo>
                    <a:pt x="15" y="130"/>
                  </a:lnTo>
                  <a:lnTo>
                    <a:pt x="24" y="144"/>
                  </a:lnTo>
                  <a:lnTo>
                    <a:pt x="32" y="152"/>
                  </a:lnTo>
                  <a:lnTo>
                    <a:pt x="37" y="138"/>
                  </a:lnTo>
                  <a:lnTo>
                    <a:pt x="42" y="118"/>
                  </a:lnTo>
                  <a:lnTo>
                    <a:pt x="44" y="97"/>
                  </a:lnTo>
                  <a:lnTo>
                    <a:pt x="43" y="83"/>
                  </a:lnTo>
                  <a:lnTo>
                    <a:pt x="40" y="70"/>
                  </a:lnTo>
                  <a:lnTo>
                    <a:pt x="38" y="54"/>
                  </a:lnTo>
                  <a:lnTo>
                    <a:pt x="38" y="39"/>
                  </a:lnTo>
                  <a:lnTo>
                    <a:pt x="39" y="29"/>
                  </a:lnTo>
                  <a:lnTo>
                    <a:pt x="42" y="25"/>
                  </a:lnTo>
                  <a:lnTo>
                    <a:pt x="43" y="25"/>
                  </a:lnTo>
                  <a:lnTo>
                    <a:pt x="44" y="30"/>
                  </a:lnTo>
                  <a:lnTo>
                    <a:pt x="43" y="36"/>
                  </a:lnTo>
                  <a:lnTo>
                    <a:pt x="43" y="44"/>
                  </a:lnTo>
                  <a:lnTo>
                    <a:pt x="45" y="54"/>
                  </a:lnTo>
                  <a:lnTo>
                    <a:pt x="47" y="65"/>
                  </a:lnTo>
                  <a:lnTo>
                    <a:pt x="50" y="70"/>
                  </a:lnTo>
                  <a:lnTo>
                    <a:pt x="55" y="54"/>
                  </a:lnTo>
                  <a:lnTo>
                    <a:pt x="62" y="34"/>
                  </a:lnTo>
                  <a:lnTo>
                    <a:pt x="70" y="15"/>
                  </a:lnTo>
                  <a:lnTo>
                    <a:pt x="81" y="2"/>
                  </a:lnTo>
                  <a:lnTo>
                    <a:pt x="85" y="0"/>
                  </a:lnTo>
                  <a:lnTo>
                    <a:pt x="88" y="0"/>
                  </a:lnTo>
                  <a:lnTo>
                    <a:pt x="86" y="4"/>
                  </a:lnTo>
                  <a:lnTo>
                    <a:pt x="82" y="7"/>
                  </a:lnTo>
                  <a:lnTo>
                    <a:pt x="76" y="19"/>
                  </a:lnTo>
                  <a:lnTo>
                    <a:pt x="69" y="37"/>
                  </a:lnTo>
                  <a:lnTo>
                    <a:pt x="63" y="57"/>
                  </a:lnTo>
                  <a:lnTo>
                    <a:pt x="60" y="69"/>
                  </a:lnTo>
                  <a:lnTo>
                    <a:pt x="67" y="68"/>
                  </a:lnTo>
                  <a:lnTo>
                    <a:pt x="76" y="66"/>
                  </a:lnTo>
                  <a:lnTo>
                    <a:pt x="84" y="62"/>
                  </a:lnTo>
                  <a:lnTo>
                    <a:pt x="90" y="59"/>
                  </a:lnTo>
                  <a:lnTo>
                    <a:pt x="93" y="55"/>
                  </a:lnTo>
                  <a:lnTo>
                    <a:pt x="96" y="55"/>
                  </a:lnTo>
                  <a:lnTo>
                    <a:pt x="96" y="58"/>
                  </a:lnTo>
                  <a:lnTo>
                    <a:pt x="92" y="61"/>
                  </a:lnTo>
                  <a:lnTo>
                    <a:pt x="89" y="64"/>
                  </a:lnTo>
                  <a:lnTo>
                    <a:pt x="85" y="67"/>
                  </a:lnTo>
                  <a:lnTo>
                    <a:pt x="81" y="70"/>
                  </a:lnTo>
                  <a:lnTo>
                    <a:pt x="75" y="74"/>
                  </a:lnTo>
                  <a:lnTo>
                    <a:pt x="69" y="77"/>
                  </a:lnTo>
                  <a:lnTo>
                    <a:pt x="65" y="81"/>
                  </a:lnTo>
                  <a:lnTo>
                    <a:pt x="61" y="83"/>
                  </a:lnTo>
                  <a:lnTo>
                    <a:pt x="58" y="85"/>
                  </a:lnTo>
                  <a:lnTo>
                    <a:pt x="55" y="104"/>
                  </a:lnTo>
                  <a:lnTo>
                    <a:pt x="51" y="125"/>
                  </a:lnTo>
                  <a:lnTo>
                    <a:pt x="47" y="143"/>
                  </a:lnTo>
                  <a:lnTo>
                    <a:pt x="44" y="153"/>
                  </a:lnTo>
                  <a:lnTo>
                    <a:pt x="52" y="153"/>
                  </a:lnTo>
                  <a:lnTo>
                    <a:pt x="60" y="152"/>
                  </a:lnTo>
                  <a:lnTo>
                    <a:pt x="68" y="151"/>
                  </a:lnTo>
                  <a:lnTo>
                    <a:pt x="76" y="150"/>
                  </a:lnTo>
                  <a:lnTo>
                    <a:pt x="83" y="149"/>
                  </a:lnTo>
                  <a:lnTo>
                    <a:pt x="90" y="146"/>
                  </a:lnTo>
                  <a:lnTo>
                    <a:pt x="95" y="145"/>
                  </a:lnTo>
                  <a:lnTo>
                    <a:pt x="98" y="143"/>
                  </a:lnTo>
                  <a:lnTo>
                    <a:pt x="101" y="141"/>
                  </a:lnTo>
                  <a:lnTo>
                    <a:pt x="103" y="141"/>
                  </a:lnTo>
                  <a:lnTo>
                    <a:pt x="103" y="142"/>
                  </a:lnTo>
                  <a:lnTo>
                    <a:pt x="99" y="145"/>
                  </a:lnTo>
                  <a:lnTo>
                    <a:pt x="96" y="148"/>
                  </a:lnTo>
                  <a:lnTo>
                    <a:pt x="90" y="151"/>
                  </a:lnTo>
                  <a:lnTo>
                    <a:pt x="82" y="156"/>
                  </a:lnTo>
                  <a:lnTo>
                    <a:pt x="74" y="159"/>
                  </a:lnTo>
                  <a:lnTo>
                    <a:pt x="65" y="163"/>
                  </a:lnTo>
                  <a:lnTo>
                    <a:pt x="57" y="166"/>
                  </a:lnTo>
                  <a:lnTo>
                    <a:pt x="51" y="170"/>
                  </a:lnTo>
                  <a:lnTo>
                    <a:pt x="46" y="171"/>
                  </a:lnTo>
                  <a:lnTo>
                    <a:pt x="42" y="175"/>
                  </a:lnTo>
                  <a:lnTo>
                    <a:pt x="38" y="184"/>
                  </a:lnTo>
                  <a:lnTo>
                    <a:pt x="37" y="194"/>
                  </a:lnTo>
                  <a:lnTo>
                    <a:pt x="36" y="201"/>
                  </a:lnTo>
                  <a:lnTo>
                    <a:pt x="38" y="204"/>
                  </a:lnTo>
                  <a:lnTo>
                    <a:pt x="45" y="205"/>
                  </a:lnTo>
                  <a:lnTo>
                    <a:pt x="52" y="205"/>
                  </a:lnTo>
                  <a:lnTo>
                    <a:pt x="58" y="204"/>
                  </a:lnTo>
                  <a:lnTo>
                    <a:pt x="63" y="201"/>
                  </a:lnTo>
                  <a:lnTo>
                    <a:pt x="70" y="198"/>
                  </a:lnTo>
                  <a:lnTo>
                    <a:pt x="77" y="195"/>
                  </a:lnTo>
                  <a:lnTo>
                    <a:pt x="83" y="191"/>
                  </a:lnTo>
                  <a:lnTo>
                    <a:pt x="89" y="189"/>
                  </a:lnTo>
                  <a:lnTo>
                    <a:pt x="93" y="186"/>
                  </a:lnTo>
                  <a:lnTo>
                    <a:pt x="98" y="183"/>
                  </a:lnTo>
                  <a:lnTo>
                    <a:pt x="100" y="181"/>
                  </a:lnTo>
                  <a:lnTo>
                    <a:pt x="104" y="178"/>
                  </a:lnTo>
                  <a:lnTo>
                    <a:pt x="107" y="176"/>
                  </a:lnTo>
                  <a:lnTo>
                    <a:pt x="107" y="179"/>
                  </a:lnTo>
                  <a:lnTo>
                    <a:pt x="104" y="184"/>
                  </a:lnTo>
                  <a:lnTo>
                    <a:pt x="100" y="189"/>
                  </a:lnTo>
                  <a:lnTo>
                    <a:pt x="96" y="195"/>
                  </a:lnTo>
                  <a:lnTo>
                    <a:pt x="91" y="201"/>
                  </a:lnTo>
                  <a:lnTo>
                    <a:pt x="86" y="208"/>
                  </a:lnTo>
                  <a:lnTo>
                    <a:pt x="81" y="213"/>
                  </a:lnTo>
                  <a:lnTo>
                    <a:pt x="76" y="219"/>
                  </a:lnTo>
                  <a:lnTo>
                    <a:pt x="72" y="224"/>
                  </a:lnTo>
                  <a:lnTo>
                    <a:pt x="68" y="226"/>
                  </a:lnTo>
                  <a:lnTo>
                    <a:pt x="67" y="223"/>
                  </a:lnTo>
                  <a:lnTo>
                    <a:pt x="66" y="219"/>
                  </a:lnTo>
                  <a:lnTo>
                    <a:pt x="63" y="216"/>
                  </a:lnTo>
                  <a:lnTo>
                    <a:pt x="61" y="212"/>
                  </a:lnTo>
                  <a:lnTo>
                    <a:pt x="55" y="208"/>
                  </a:lnTo>
                  <a:lnTo>
                    <a:pt x="46" y="206"/>
                  </a:lnTo>
                  <a:lnTo>
                    <a:pt x="37" y="208"/>
                  </a:lnTo>
                  <a:lnTo>
                    <a:pt x="29" y="211"/>
                  </a:lnTo>
                  <a:lnTo>
                    <a:pt x="24" y="217"/>
                  </a:lnTo>
                  <a:lnTo>
                    <a:pt x="23" y="221"/>
                  </a:lnTo>
                  <a:lnTo>
                    <a:pt x="23" y="226"/>
                  </a:lnTo>
                  <a:lnTo>
                    <a:pt x="24" y="231"/>
                  </a:lnTo>
                  <a:lnTo>
                    <a:pt x="19" y="238"/>
                  </a:lnTo>
                  <a:lnTo>
                    <a:pt x="12" y="243"/>
                  </a:lnTo>
                  <a:lnTo>
                    <a:pt x="6" y="248"/>
                  </a:lnTo>
                  <a:lnTo>
                    <a:pt x="2" y="250"/>
                  </a:lnTo>
                  <a:lnTo>
                    <a:pt x="8" y="242"/>
                  </a:lnTo>
                  <a:lnTo>
                    <a:pt x="14" y="234"/>
                  </a:lnTo>
                  <a:lnTo>
                    <a:pt x="17" y="227"/>
                  </a:lnTo>
                  <a:lnTo>
                    <a:pt x="16" y="221"/>
                  </a:lnTo>
                  <a:lnTo>
                    <a:pt x="13" y="218"/>
                  </a:lnTo>
                  <a:lnTo>
                    <a:pt x="9" y="214"/>
                  </a:lnTo>
                  <a:lnTo>
                    <a:pt x="6" y="214"/>
                  </a:lnTo>
                  <a:lnTo>
                    <a:pt x="0" y="216"/>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10" name="Freeform 332">
              <a:extLst>
                <a:ext uri="{FF2B5EF4-FFF2-40B4-BE49-F238E27FC236}">
                  <a16:creationId xmlns:a16="http://schemas.microsoft.com/office/drawing/2014/main" xmlns="" id="{8CFE0EAD-EF24-4379-845F-EF0642B42555}"/>
                </a:ext>
              </a:extLst>
            </p:cNvPr>
            <p:cNvSpPr>
              <a:spLocks/>
            </p:cNvSpPr>
            <p:nvPr/>
          </p:nvSpPr>
          <p:spPr bwMode="auto">
            <a:xfrm>
              <a:off x="2695" y="663"/>
              <a:ext cx="9" cy="16"/>
            </a:xfrm>
            <a:custGeom>
              <a:avLst/>
              <a:gdLst>
                <a:gd name="T0" fmla="*/ 0 w 20"/>
                <a:gd name="T1" fmla="*/ 0 h 33"/>
                <a:gd name="T2" fmla="*/ 0 w 20"/>
                <a:gd name="T3" fmla="*/ 0 h 33"/>
                <a:gd name="T4" fmla="*/ 0 w 20"/>
                <a:gd name="T5" fmla="*/ 0 h 33"/>
                <a:gd name="T6" fmla="*/ 0 w 20"/>
                <a:gd name="T7" fmla="*/ 1 h 33"/>
                <a:gd name="T8" fmla="*/ 0 w 20"/>
                <a:gd name="T9" fmla="*/ 1 h 33"/>
                <a:gd name="T10" fmla="*/ 0 w 20"/>
                <a:gd name="T11" fmla="*/ 0 h 33"/>
                <a:gd name="T12" fmla="*/ 0 w 20"/>
                <a:gd name="T13" fmla="*/ 0 h 33"/>
                <a:gd name="T14" fmla="*/ 0 w 20"/>
                <a:gd name="T15" fmla="*/ 0 h 33"/>
                <a:gd name="T16" fmla="*/ 0 w 20"/>
                <a:gd name="T17" fmla="*/ 0 h 33"/>
                <a:gd name="T18" fmla="*/ 0 w 20"/>
                <a:gd name="T19" fmla="*/ 0 h 33"/>
                <a:gd name="T20" fmla="*/ 0 w 20"/>
                <a:gd name="T21" fmla="*/ 0 h 33"/>
                <a:gd name="T22" fmla="*/ 0 w 20"/>
                <a:gd name="T23" fmla="*/ 0 h 33"/>
                <a:gd name="T24" fmla="*/ 0 w 20"/>
                <a:gd name="T25" fmla="*/ 0 h 33"/>
                <a:gd name="T26" fmla="*/ 0 w 20"/>
                <a:gd name="T27" fmla="*/ 0 h 33"/>
                <a:gd name="T28" fmla="*/ 0 w 20"/>
                <a:gd name="T29" fmla="*/ 0 h 33"/>
                <a:gd name="T30" fmla="*/ 0 w 20"/>
                <a:gd name="T31" fmla="*/ 0 h 33"/>
                <a:gd name="T32" fmla="*/ 0 w 20"/>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33">
                  <a:moveTo>
                    <a:pt x="20" y="30"/>
                  </a:moveTo>
                  <a:lnTo>
                    <a:pt x="15" y="29"/>
                  </a:lnTo>
                  <a:lnTo>
                    <a:pt x="10" y="29"/>
                  </a:lnTo>
                  <a:lnTo>
                    <a:pt x="7" y="32"/>
                  </a:lnTo>
                  <a:lnTo>
                    <a:pt x="4" y="33"/>
                  </a:lnTo>
                  <a:lnTo>
                    <a:pt x="2" y="25"/>
                  </a:lnTo>
                  <a:lnTo>
                    <a:pt x="1" y="18"/>
                  </a:lnTo>
                  <a:lnTo>
                    <a:pt x="0" y="11"/>
                  </a:lnTo>
                  <a:lnTo>
                    <a:pt x="0" y="4"/>
                  </a:lnTo>
                  <a:lnTo>
                    <a:pt x="1" y="2"/>
                  </a:lnTo>
                  <a:lnTo>
                    <a:pt x="2" y="0"/>
                  </a:lnTo>
                  <a:lnTo>
                    <a:pt x="4" y="3"/>
                  </a:lnTo>
                  <a:lnTo>
                    <a:pt x="4" y="5"/>
                  </a:lnTo>
                  <a:lnTo>
                    <a:pt x="6" y="11"/>
                  </a:lnTo>
                  <a:lnTo>
                    <a:pt x="9" y="18"/>
                  </a:lnTo>
                  <a:lnTo>
                    <a:pt x="14" y="25"/>
                  </a:lnTo>
                  <a:lnTo>
                    <a:pt x="20" y="30"/>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11" name="Freeform 333">
              <a:extLst>
                <a:ext uri="{FF2B5EF4-FFF2-40B4-BE49-F238E27FC236}">
                  <a16:creationId xmlns:a16="http://schemas.microsoft.com/office/drawing/2014/main" xmlns="" id="{96936973-C528-42B2-A5DA-6B9E805A7383}"/>
                </a:ext>
              </a:extLst>
            </p:cNvPr>
            <p:cNvSpPr>
              <a:spLocks/>
            </p:cNvSpPr>
            <p:nvPr/>
          </p:nvSpPr>
          <p:spPr bwMode="auto">
            <a:xfrm>
              <a:off x="2767" y="659"/>
              <a:ext cx="170" cy="103"/>
            </a:xfrm>
            <a:custGeom>
              <a:avLst/>
              <a:gdLst>
                <a:gd name="T0" fmla="*/ 1 w 341"/>
                <a:gd name="T1" fmla="*/ 4 h 208"/>
                <a:gd name="T2" fmla="*/ 2 w 341"/>
                <a:gd name="T3" fmla="*/ 3 h 208"/>
                <a:gd name="T4" fmla="*/ 2 w 341"/>
                <a:gd name="T5" fmla="*/ 2 h 208"/>
                <a:gd name="T6" fmla="*/ 3 w 341"/>
                <a:gd name="T7" fmla="*/ 1 h 208"/>
                <a:gd name="T8" fmla="*/ 4 w 341"/>
                <a:gd name="T9" fmla="*/ 0 h 208"/>
                <a:gd name="T10" fmla="*/ 4 w 341"/>
                <a:gd name="T11" fmla="*/ 0 h 208"/>
                <a:gd name="T12" fmla="*/ 4 w 341"/>
                <a:gd name="T13" fmla="*/ 0 h 208"/>
                <a:gd name="T14" fmla="*/ 3 w 341"/>
                <a:gd name="T15" fmla="*/ 2 h 208"/>
                <a:gd name="T16" fmla="*/ 2 w 341"/>
                <a:gd name="T17" fmla="*/ 3 h 208"/>
                <a:gd name="T18" fmla="*/ 2 w 341"/>
                <a:gd name="T19" fmla="*/ 3 h 208"/>
                <a:gd name="T20" fmla="*/ 3 w 341"/>
                <a:gd name="T21" fmla="*/ 3 h 208"/>
                <a:gd name="T22" fmla="*/ 4 w 341"/>
                <a:gd name="T23" fmla="*/ 2 h 208"/>
                <a:gd name="T24" fmla="*/ 5 w 341"/>
                <a:gd name="T25" fmla="*/ 1 h 208"/>
                <a:gd name="T26" fmla="*/ 6 w 341"/>
                <a:gd name="T27" fmla="*/ 0 h 208"/>
                <a:gd name="T28" fmla="*/ 7 w 341"/>
                <a:gd name="T29" fmla="*/ 0 h 208"/>
                <a:gd name="T30" fmla="*/ 6 w 341"/>
                <a:gd name="T31" fmla="*/ 1 h 208"/>
                <a:gd name="T32" fmla="*/ 5 w 341"/>
                <a:gd name="T33" fmla="*/ 2 h 208"/>
                <a:gd name="T34" fmla="*/ 5 w 341"/>
                <a:gd name="T35" fmla="*/ 2 h 208"/>
                <a:gd name="T36" fmla="*/ 5 w 341"/>
                <a:gd name="T37" fmla="*/ 2 h 208"/>
                <a:gd name="T38" fmla="*/ 6 w 341"/>
                <a:gd name="T39" fmla="*/ 2 h 208"/>
                <a:gd name="T40" fmla="*/ 7 w 341"/>
                <a:gd name="T41" fmla="*/ 1 h 208"/>
                <a:gd name="T42" fmla="*/ 9 w 341"/>
                <a:gd name="T43" fmla="*/ 0 h 208"/>
                <a:gd name="T44" fmla="*/ 9 w 341"/>
                <a:gd name="T45" fmla="*/ 0 h 208"/>
                <a:gd name="T46" fmla="*/ 8 w 341"/>
                <a:gd name="T47" fmla="*/ 1 h 208"/>
                <a:gd name="T48" fmla="*/ 7 w 341"/>
                <a:gd name="T49" fmla="*/ 2 h 208"/>
                <a:gd name="T50" fmla="*/ 8 w 341"/>
                <a:gd name="T51" fmla="*/ 2 h 208"/>
                <a:gd name="T52" fmla="*/ 10 w 341"/>
                <a:gd name="T53" fmla="*/ 2 h 208"/>
                <a:gd name="T54" fmla="*/ 10 w 341"/>
                <a:gd name="T55" fmla="*/ 1 h 208"/>
                <a:gd name="T56" fmla="*/ 9 w 341"/>
                <a:gd name="T57" fmla="*/ 2 h 208"/>
                <a:gd name="T58" fmla="*/ 7 w 341"/>
                <a:gd name="T59" fmla="*/ 2 h 208"/>
                <a:gd name="T60" fmla="*/ 8 w 341"/>
                <a:gd name="T61" fmla="*/ 3 h 208"/>
                <a:gd name="T62" fmla="*/ 9 w 341"/>
                <a:gd name="T63" fmla="*/ 3 h 208"/>
                <a:gd name="T64" fmla="*/ 9 w 341"/>
                <a:gd name="T65" fmla="*/ 4 h 208"/>
                <a:gd name="T66" fmla="*/ 8 w 341"/>
                <a:gd name="T67" fmla="*/ 3 h 208"/>
                <a:gd name="T68" fmla="*/ 7 w 341"/>
                <a:gd name="T69" fmla="*/ 3 h 208"/>
                <a:gd name="T70" fmla="*/ 6 w 341"/>
                <a:gd name="T71" fmla="*/ 3 h 208"/>
                <a:gd name="T72" fmla="*/ 5 w 341"/>
                <a:gd name="T73" fmla="*/ 3 h 208"/>
                <a:gd name="T74" fmla="*/ 5 w 341"/>
                <a:gd name="T75" fmla="*/ 3 h 208"/>
                <a:gd name="T76" fmla="*/ 6 w 341"/>
                <a:gd name="T77" fmla="*/ 4 h 208"/>
                <a:gd name="T78" fmla="*/ 7 w 341"/>
                <a:gd name="T79" fmla="*/ 5 h 208"/>
                <a:gd name="T80" fmla="*/ 7 w 341"/>
                <a:gd name="T81" fmla="*/ 5 h 208"/>
                <a:gd name="T82" fmla="*/ 6 w 341"/>
                <a:gd name="T83" fmla="*/ 4 h 208"/>
                <a:gd name="T84" fmla="*/ 5 w 341"/>
                <a:gd name="T85" fmla="*/ 3 h 208"/>
                <a:gd name="T86" fmla="*/ 4 w 341"/>
                <a:gd name="T87" fmla="*/ 3 h 208"/>
                <a:gd name="T88" fmla="*/ 3 w 341"/>
                <a:gd name="T89" fmla="*/ 3 h 208"/>
                <a:gd name="T90" fmla="*/ 2 w 341"/>
                <a:gd name="T91" fmla="*/ 4 h 208"/>
                <a:gd name="T92" fmla="*/ 2 w 341"/>
                <a:gd name="T93" fmla="*/ 4 h 208"/>
                <a:gd name="T94" fmla="*/ 3 w 341"/>
                <a:gd name="T95" fmla="*/ 5 h 208"/>
                <a:gd name="T96" fmla="*/ 5 w 341"/>
                <a:gd name="T97" fmla="*/ 6 h 208"/>
                <a:gd name="T98" fmla="*/ 5 w 341"/>
                <a:gd name="T99" fmla="*/ 6 h 208"/>
                <a:gd name="T100" fmla="*/ 4 w 341"/>
                <a:gd name="T101" fmla="*/ 5 h 208"/>
                <a:gd name="T102" fmla="*/ 2 w 341"/>
                <a:gd name="T103" fmla="*/ 4 h 208"/>
                <a:gd name="T104" fmla="*/ 1 w 341"/>
                <a:gd name="T105" fmla="*/ 4 h 208"/>
                <a:gd name="T106" fmla="*/ 0 w 341"/>
                <a:gd name="T107" fmla="*/ 5 h 208"/>
                <a:gd name="T108" fmla="*/ 0 w 341"/>
                <a:gd name="T109" fmla="*/ 5 h 20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341" h="208">
                  <a:moveTo>
                    <a:pt x="14" y="161"/>
                  </a:moveTo>
                  <a:lnTo>
                    <a:pt x="19" y="157"/>
                  </a:lnTo>
                  <a:lnTo>
                    <a:pt x="26" y="151"/>
                  </a:lnTo>
                  <a:lnTo>
                    <a:pt x="34" y="147"/>
                  </a:lnTo>
                  <a:lnTo>
                    <a:pt x="43" y="141"/>
                  </a:lnTo>
                  <a:lnTo>
                    <a:pt x="52" y="136"/>
                  </a:lnTo>
                  <a:lnTo>
                    <a:pt x="60" y="131"/>
                  </a:lnTo>
                  <a:lnTo>
                    <a:pt x="66" y="127"/>
                  </a:lnTo>
                  <a:lnTo>
                    <a:pt x="68" y="124"/>
                  </a:lnTo>
                  <a:lnTo>
                    <a:pt x="72" y="113"/>
                  </a:lnTo>
                  <a:lnTo>
                    <a:pt x="77" y="96"/>
                  </a:lnTo>
                  <a:lnTo>
                    <a:pt x="85" y="78"/>
                  </a:lnTo>
                  <a:lnTo>
                    <a:pt x="92" y="64"/>
                  </a:lnTo>
                  <a:lnTo>
                    <a:pt x="97" y="57"/>
                  </a:lnTo>
                  <a:lnTo>
                    <a:pt x="103" y="49"/>
                  </a:lnTo>
                  <a:lnTo>
                    <a:pt x="111" y="40"/>
                  </a:lnTo>
                  <a:lnTo>
                    <a:pt x="119" y="29"/>
                  </a:lnTo>
                  <a:lnTo>
                    <a:pt x="128" y="20"/>
                  </a:lnTo>
                  <a:lnTo>
                    <a:pt x="136" y="11"/>
                  </a:lnTo>
                  <a:lnTo>
                    <a:pt x="143" y="5"/>
                  </a:lnTo>
                  <a:lnTo>
                    <a:pt x="148" y="1"/>
                  </a:lnTo>
                  <a:lnTo>
                    <a:pt x="153" y="0"/>
                  </a:lnTo>
                  <a:lnTo>
                    <a:pt x="154" y="0"/>
                  </a:lnTo>
                  <a:lnTo>
                    <a:pt x="153" y="4"/>
                  </a:lnTo>
                  <a:lnTo>
                    <a:pt x="150" y="7"/>
                  </a:lnTo>
                  <a:lnTo>
                    <a:pt x="146" y="11"/>
                  </a:lnTo>
                  <a:lnTo>
                    <a:pt x="141" y="18"/>
                  </a:lnTo>
                  <a:lnTo>
                    <a:pt x="133" y="26"/>
                  </a:lnTo>
                  <a:lnTo>
                    <a:pt x="125" y="36"/>
                  </a:lnTo>
                  <a:lnTo>
                    <a:pt x="115" y="46"/>
                  </a:lnTo>
                  <a:lnTo>
                    <a:pt x="107" y="56"/>
                  </a:lnTo>
                  <a:lnTo>
                    <a:pt x="102" y="65"/>
                  </a:lnTo>
                  <a:lnTo>
                    <a:pt x="98" y="71"/>
                  </a:lnTo>
                  <a:lnTo>
                    <a:pt x="93" y="81"/>
                  </a:lnTo>
                  <a:lnTo>
                    <a:pt x="90" y="91"/>
                  </a:lnTo>
                  <a:lnTo>
                    <a:pt x="89" y="103"/>
                  </a:lnTo>
                  <a:lnTo>
                    <a:pt x="88" y="110"/>
                  </a:lnTo>
                  <a:lnTo>
                    <a:pt x="88" y="113"/>
                  </a:lnTo>
                  <a:lnTo>
                    <a:pt x="89" y="113"/>
                  </a:lnTo>
                  <a:lnTo>
                    <a:pt x="91" y="112"/>
                  </a:lnTo>
                  <a:lnTo>
                    <a:pt x="97" y="110"/>
                  </a:lnTo>
                  <a:lnTo>
                    <a:pt x="102" y="108"/>
                  </a:lnTo>
                  <a:lnTo>
                    <a:pt x="106" y="103"/>
                  </a:lnTo>
                  <a:lnTo>
                    <a:pt x="113" y="98"/>
                  </a:lnTo>
                  <a:lnTo>
                    <a:pt x="120" y="94"/>
                  </a:lnTo>
                  <a:lnTo>
                    <a:pt x="127" y="89"/>
                  </a:lnTo>
                  <a:lnTo>
                    <a:pt x="133" y="84"/>
                  </a:lnTo>
                  <a:lnTo>
                    <a:pt x="138" y="81"/>
                  </a:lnTo>
                  <a:lnTo>
                    <a:pt x="142" y="80"/>
                  </a:lnTo>
                  <a:lnTo>
                    <a:pt x="149" y="67"/>
                  </a:lnTo>
                  <a:lnTo>
                    <a:pt x="159" y="54"/>
                  </a:lnTo>
                  <a:lnTo>
                    <a:pt x="172" y="42"/>
                  </a:lnTo>
                  <a:lnTo>
                    <a:pt x="186" y="30"/>
                  </a:lnTo>
                  <a:lnTo>
                    <a:pt x="198" y="21"/>
                  </a:lnTo>
                  <a:lnTo>
                    <a:pt x="211" y="12"/>
                  </a:lnTo>
                  <a:lnTo>
                    <a:pt x="221" y="7"/>
                  </a:lnTo>
                  <a:lnTo>
                    <a:pt x="228" y="4"/>
                  </a:lnTo>
                  <a:lnTo>
                    <a:pt x="236" y="3"/>
                  </a:lnTo>
                  <a:lnTo>
                    <a:pt x="241" y="3"/>
                  </a:lnTo>
                  <a:lnTo>
                    <a:pt x="240" y="4"/>
                  </a:lnTo>
                  <a:lnTo>
                    <a:pt x="234" y="7"/>
                  </a:lnTo>
                  <a:lnTo>
                    <a:pt x="224" y="13"/>
                  </a:lnTo>
                  <a:lnTo>
                    <a:pt x="212" y="22"/>
                  </a:lnTo>
                  <a:lnTo>
                    <a:pt x="199" y="33"/>
                  </a:lnTo>
                  <a:lnTo>
                    <a:pt x="187" y="44"/>
                  </a:lnTo>
                  <a:lnTo>
                    <a:pt x="175" y="56"/>
                  </a:lnTo>
                  <a:lnTo>
                    <a:pt x="166" y="66"/>
                  </a:lnTo>
                  <a:lnTo>
                    <a:pt x="160" y="75"/>
                  </a:lnTo>
                  <a:lnTo>
                    <a:pt x="158" y="82"/>
                  </a:lnTo>
                  <a:lnTo>
                    <a:pt x="158" y="84"/>
                  </a:lnTo>
                  <a:lnTo>
                    <a:pt x="160" y="86"/>
                  </a:lnTo>
                  <a:lnTo>
                    <a:pt x="165" y="84"/>
                  </a:lnTo>
                  <a:lnTo>
                    <a:pt x="172" y="83"/>
                  </a:lnTo>
                  <a:lnTo>
                    <a:pt x="176" y="82"/>
                  </a:lnTo>
                  <a:lnTo>
                    <a:pt x="182" y="81"/>
                  </a:lnTo>
                  <a:lnTo>
                    <a:pt x="188" y="80"/>
                  </a:lnTo>
                  <a:lnTo>
                    <a:pt x="194" y="79"/>
                  </a:lnTo>
                  <a:lnTo>
                    <a:pt x="199" y="78"/>
                  </a:lnTo>
                  <a:lnTo>
                    <a:pt x="204" y="76"/>
                  </a:lnTo>
                  <a:lnTo>
                    <a:pt x="209" y="75"/>
                  </a:lnTo>
                  <a:lnTo>
                    <a:pt x="212" y="75"/>
                  </a:lnTo>
                  <a:lnTo>
                    <a:pt x="221" y="67"/>
                  </a:lnTo>
                  <a:lnTo>
                    <a:pt x="233" y="60"/>
                  </a:lnTo>
                  <a:lnTo>
                    <a:pt x="245" y="52"/>
                  </a:lnTo>
                  <a:lnTo>
                    <a:pt x="260" y="45"/>
                  </a:lnTo>
                  <a:lnTo>
                    <a:pt x="273" y="38"/>
                  </a:lnTo>
                  <a:lnTo>
                    <a:pt x="286" y="33"/>
                  </a:lnTo>
                  <a:lnTo>
                    <a:pt x="295" y="29"/>
                  </a:lnTo>
                  <a:lnTo>
                    <a:pt x="301" y="26"/>
                  </a:lnTo>
                  <a:lnTo>
                    <a:pt x="306" y="23"/>
                  </a:lnTo>
                  <a:lnTo>
                    <a:pt x="310" y="26"/>
                  </a:lnTo>
                  <a:lnTo>
                    <a:pt x="308" y="30"/>
                  </a:lnTo>
                  <a:lnTo>
                    <a:pt x="301" y="34"/>
                  </a:lnTo>
                  <a:lnTo>
                    <a:pt x="291" y="37"/>
                  </a:lnTo>
                  <a:lnTo>
                    <a:pt x="281" y="41"/>
                  </a:lnTo>
                  <a:lnTo>
                    <a:pt x="270" y="46"/>
                  </a:lnTo>
                  <a:lnTo>
                    <a:pt x="260" y="53"/>
                  </a:lnTo>
                  <a:lnTo>
                    <a:pt x="251" y="59"/>
                  </a:lnTo>
                  <a:lnTo>
                    <a:pt x="243" y="66"/>
                  </a:lnTo>
                  <a:lnTo>
                    <a:pt x="237" y="72"/>
                  </a:lnTo>
                  <a:lnTo>
                    <a:pt x="234" y="78"/>
                  </a:lnTo>
                  <a:lnTo>
                    <a:pt x="245" y="79"/>
                  </a:lnTo>
                  <a:lnTo>
                    <a:pt x="258" y="78"/>
                  </a:lnTo>
                  <a:lnTo>
                    <a:pt x="272" y="76"/>
                  </a:lnTo>
                  <a:lnTo>
                    <a:pt x="286" y="74"/>
                  </a:lnTo>
                  <a:lnTo>
                    <a:pt x="300" y="71"/>
                  </a:lnTo>
                  <a:lnTo>
                    <a:pt x="311" y="68"/>
                  </a:lnTo>
                  <a:lnTo>
                    <a:pt x="320" y="65"/>
                  </a:lnTo>
                  <a:lnTo>
                    <a:pt x="327" y="63"/>
                  </a:lnTo>
                  <a:lnTo>
                    <a:pt x="335" y="59"/>
                  </a:lnTo>
                  <a:lnTo>
                    <a:pt x="340" y="58"/>
                  </a:lnTo>
                  <a:lnTo>
                    <a:pt x="341" y="59"/>
                  </a:lnTo>
                  <a:lnTo>
                    <a:pt x="336" y="64"/>
                  </a:lnTo>
                  <a:lnTo>
                    <a:pt x="331" y="67"/>
                  </a:lnTo>
                  <a:lnTo>
                    <a:pt x="321" y="72"/>
                  </a:lnTo>
                  <a:lnTo>
                    <a:pt x="311" y="78"/>
                  </a:lnTo>
                  <a:lnTo>
                    <a:pt x="298" y="82"/>
                  </a:lnTo>
                  <a:lnTo>
                    <a:pt x="283" y="87"/>
                  </a:lnTo>
                  <a:lnTo>
                    <a:pt x="268" y="90"/>
                  </a:lnTo>
                  <a:lnTo>
                    <a:pt x="253" y="93"/>
                  </a:lnTo>
                  <a:lnTo>
                    <a:pt x="239" y="93"/>
                  </a:lnTo>
                  <a:lnTo>
                    <a:pt x="243" y="97"/>
                  </a:lnTo>
                  <a:lnTo>
                    <a:pt x="251" y="103"/>
                  </a:lnTo>
                  <a:lnTo>
                    <a:pt x="260" y="109"/>
                  </a:lnTo>
                  <a:lnTo>
                    <a:pt x="270" y="114"/>
                  </a:lnTo>
                  <a:lnTo>
                    <a:pt x="280" y="120"/>
                  </a:lnTo>
                  <a:lnTo>
                    <a:pt x="289" y="125"/>
                  </a:lnTo>
                  <a:lnTo>
                    <a:pt x="297" y="128"/>
                  </a:lnTo>
                  <a:lnTo>
                    <a:pt x="303" y="131"/>
                  </a:lnTo>
                  <a:lnTo>
                    <a:pt x="310" y="135"/>
                  </a:lnTo>
                  <a:lnTo>
                    <a:pt x="313" y="137"/>
                  </a:lnTo>
                  <a:lnTo>
                    <a:pt x="311" y="140"/>
                  </a:lnTo>
                  <a:lnTo>
                    <a:pt x="304" y="139"/>
                  </a:lnTo>
                  <a:lnTo>
                    <a:pt x="296" y="136"/>
                  </a:lnTo>
                  <a:lnTo>
                    <a:pt x="286" y="132"/>
                  </a:lnTo>
                  <a:lnTo>
                    <a:pt x="272" y="127"/>
                  </a:lnTo>
                  <a:lnTo>
                    <a:pt x="258" y="121"/>
                  </a:lnTo>
                  <a:lnTo>
                    <a:pt x="244" y="116"/>
                  </a:lnTo>
                  <a:lnTo>
                    <a:pt x="233" y="110"/>
                  </a:lnTo>
                  <a:lnTo>
                    <a:pt x="224" y="104"/>
                  </a:lnTo>
                  <a:lnTo>
                    <a:pt x="218" y="99"/>
                  </a:lnTo>
                  <a:lnTo>
                    <a:pt x="212" y="99"/>
                  </a:lnTo>
                  <a:lnTo>
                    <a:pt x="205" y="101"/>
                  </a:lnTo>
                  <a:lnTo>
                    <a:pt x="198" y="101"/>
                  </a:lnTo>
                  <a:lnTo>
                    <a:pt x="190" y="102"/>
                  </a:lnTo>
                  <a:lnTo>
                    <a:pt x="182" y="102"/>
                  </a:lnTo>
                  <a:lnTo>
                    <a:pt x="175" y="103"/>
                  </a:lnTo>
                  <a:lnTo>
                    <a:pt x="169" y="103"/>
                  </a:lnTo>
                  <a:lnTo>
                    <a:pt x="166" y="104"/>
                  </a:lnTo>
                  <a:lnTo>
                    <a:pt x="169" y="110"/>
                  </a:lnTo>
                  <a:lnTo>
                    <a:pt x="175" y="116"/>
                  </a:lnTo>
                  <a:lnTo>
                    <a:pt x="181" y="122"/>
                  </a:lnTo>
                  <a:lnTo>
                    <a:pt x="188" y="129"/>
                  </a:lnTo>
                  <a:lnTo>
                    <a:pt x="195" y="135"/>
                  </a:lnTo>
                  <a:lnTo>
                    <a:pt x="202" y="141"/>
                  </a:lnTo>
                  <a:lnTo>
                    <a:pt x="209" y="146"/>
                  </a:lnTo>
                  <a:lnTo>
                    <a:pt x="213" y="149"/>
                  </a:lnTo>
                  <a:lnTo>
                    <a:pt x="222" y="154"/>
                  </a:lnTo>
                  <a:lnTo>
                    <a:pt x="232" y="159"/>
                  </a:lnTo>
                  <a:lnTo>
                    <a:pt x="241" y="164"/>
                  </a:lnTo>
                  <a:lnTo>
                    <a:pt x="247" y="167"/>
                  </a:lnTo>
                  <a:lnTo>
                    <a:pt x="251" y="172"/>
                  </a:lnTo>
                  <a:lnTo>
                    <a:pt x="255" y="177"/>
                  </a:lnTo>
                  <a:lnTo>
                    <a:pt x="252" y="178"/>
                  </a:lnTo>
                  <a:lnTo>
                    <a:pt x="241" y="172"/>
                  </a:lnTo>
                  <a:lnTo>
                    <a:pt x="232" y="166"/>
                  </a:lnTo>
                  <a:lnTo>
                    <a:pt x="220" y="159"/>
                  </a:lnTo>
                  <a:lnTo>
                    <a:pt x="207" y="151"/>
                  </a:lnTo>
                  <a:lnTo>
                    <a:pt x="194" y="143"/>
                  </a:lnTo>
                  <a:lnTo>
                    <a:pt x="181" y="135"/>
                  </a:lnTo>
                  <a:lnTo>
                    <a:pt x="171" y="128"/>
                  </a:lnTo>
                  <a:lnTo>
                    <a:pt x="161" y="122"/>
                  </a:lnTo>
                  <a:lnTo>
                    <a:pt x="156" y="118"/>
                  </a:lnTo>
                  <a:lnTo>
                    <a:pt x="150" y="113"/>
                  </a:lnTo>
                  <a:lnTo>
                    <a:pt x="144" y="113"/>
                  </a:lnTo>
                  <a:lnTo>
                    <a:pt x="139" y="114"/>
                  </a:lnTo>
                  <a:lnTo>
                    <a:pt x="134" y="117"/>
                  </a:lnTo>
                  <a:lnTo>
                    <a:pt x="129" y="118"/>
                  </a:lnTo>
                  <a:lnTo>
                    <a:pt x="123" y="120"/>
                  </a:lnTo>
                  <a:lnTo>
                    <a:pt x="118" y="122"/>
                  </a:lnTo>
                  <a:lnTo>
                    <a:pt x="111" y="124"/>
                  </a:lnTo>
                  <a:lnTo>
                    <a:pt x="104" y="126"/>
                  </a:lnTo>
                  <a:lnTo>
                    <a:pt x="98" y="128"/>
                  </a:lnTo>
                  <a:lnTo>
                    <a:pt x="93" y="131"/>
                  </a:lnTo>
                  <a:lnTo>
                    <a:pt x="91" y="132"/>
                  </a:lnTo>
                  <a:lnTo>
                    <a:pt x="89" y="135"/>
                  </a:lnTo>
                  <a:lnTo>
                    <a:pt x="90" y="137"/>
                  </a:lnTo>
                  <a:lnTo>
                    <a:pt x="92" y="142"/>
                  </a:lnTo>
                  <a:lnTo>
                    <a:pt x="98" y="147"/>
                  </a:lnTo>
                  <a:lnTo>
                    <a:pt x="104" y="151"/>
                  </a:lnTo>
                  <a:lnTo>
                    <a:pt x="112" y="158"/>
                  </a:lnTo>
                  <a:lnTo>
                    <a:pt x="123" y="166"/>
                  </a:lnTo>
                  <a:lnTo>
                    <a:pt x="135" y="175"/>
                  </a:lnTo>
                  <a:lnTo>
                    <a:pt x="148" y="184"/>
                  </a:lnTo>
                  <a:lnTo>
                    <a:pt x="159" y="192"/>
                  </a:lnTo>
                  <a:lnTo>
                    <a:pt x="169" y="197"/>
                  </a:lnTo>
                  <a:lnTo>
                    <a:pt x="176" y="201"/>
                  </a:lnTo>
                  <a:lnTo>
                    <a:pt x="182" y="205"/>
                  </a:lnTo>
                  <a:lnTo>
                    <a:pt x="182" y="208"/>
                  </a:lnTo>
                  <a:lnTo>
                    <a:pt x="175" y="208"/>
                  </a:lnTo>
                  <a:lnTo>
                    <a:pt x="164" y="202"/>
                  </a:lnTo>
                  <a:lnTo>
                    <a:pt x="154" y="196"/>
                  </a:lnTo>
                  <a:lnTo>
                    <a:pt x="144" y="189"/>
                  </a:lnTo>
                  <a:lnTo>
                    <a:pt x="130" y="181"/>
                  </a:lnTo>
                  <a:lnTo>
                    <a:pt x="116" y="172"/>
                  </a:lnTo>
                  <a:lnTo>
                    <a:pt x="104" y="164"/>
                  </a:lnTo>
                  <a:lnTo>
                    <a:pt x="91" y="157"/>
                  </a:lnTo>
                  <a:lnTo>
                    <a:pt x="83" y="152"/>
                  </a:lnTo>
                  <a:lnTo>
                    <a:pt x="77" y="150"/>
                  </a:lnTo>
                  <a:lnTo>
                    <a:pt x="73" y="150"/>
                  </a:lnTo>
                  <a:lnTo>
                    <a:pt x="65" y="152"/>
                  </a:lnTo>
                  <a:lnTo>
                    <a:pt x="53" y="156"/>
                  </a:lnTo>
                  <a:lnTo>
                    <a:pt x="42" y="161"/>
                  </a:lnTo>
                  <a:lnTo>
                    <a:pt x="29" y="164"/>
                  </a:lnTo>
                  <a:lnTo>
                    <a:pt x="19" y="167"/>
                  </a:lnTo>
                  <a:lnTo>
                    <a:pt x="9" y="170"/>
                  </a:lnTo>
                  <a:lnTo>
                    <a:pt x="4" y="171"/>
                  </a:lnTo>
                  <a:lnTo>
                    <a:pt x="0" y="171"/>
                  </a:lnTo>
                  <a:lnTo>
                    <a:pt x="2" y="169"/>
                  </a:lnTo>
                  <a:lnTo>
                    <a:pt x="7" y="165"/>
                  </a:lnTo>
                  <a:lnTo>
                    <a:pt x="14" y="161"/>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12" name="Freeform 334">
              <a:extLst>
                <a:ext uri="{FF2B5EF4-FFF2-40B4-BE49-F238E27FC236}">
                  <a16:creationId xmlns:a16="http://schemas.microsoft.com/office/drawing/2014/main" xmlns="" id="{726D3402-E0E9-4D0A-B767-0D3FDAD3376A}"/>
                </a:ext>
              </a:extLst>
            </p:cNvPr>
            <p:cNvSpPr>
              <a:spLocks/>
            </p:cNvSpPr>
            <p:nvPr/>
          </p:nvSpPr>
          <p:spPr bwMode="auto">
            <a:xfrm>
              <a:off x="2733" y="763"/>
              <a:ext cx="123" cy="103"/>
            </a:xfrm>
            <a:custGeom>
              <a:avLst/>
              <a:gdLst>
                <a:gd name="T0" fmla="*/ 1 w 246"/>
                <a:gd name="T1" fmla="*/ 1 h 205"/>
                <a:gd name="T2" fmla="*/ 2 w 246"/>
                <a:gd name="T3" fmla="*/ 1 h 205"/>
                <a:gd name="T4" fmla="*/ 2 w 246"/>
                <a:gd name="T5" fmla="*/ 1 h 205"/>
                <a:gd name="T6" fmla="*/ 3 w 246"/>
                <a:gd name="T7" fmla="*/ 1 h 205"/>
                <a:gd name="T8" fmla="*/ 5 w 246"/>
                <a:gd name="T9" fmla="*/ 1 h 205"/>
                <a:gd name="T10" fmla="*/ 6 w 246"/>
                <a:gd name="T11" fmla="*/ 1 h 205"/>
                <a:gd name="T12" fmla="*/ 5 w 246"/>
                <a:gd name="T13" fmla="*/ 1 h 205"/>
                <a:gd name="T14" fmla="*/ 4 w 246"/>
                <a:gd name="T15" fmla="*/ 1 h 205"/>
                <a:gd name="T16" fmla="*/ 3 w 246"/>
                <a:gd name="T17" fmla="*/ 1 h 205"/>
                <a:gd name="T18" fmla="*/ 3 w 246"/>
                <a:gd name="T19" fmla="*/ 2 h 205"/>
                <a:gd name="T20" fmla="*/ 3 w 246"/>
                <a:gd name="T21" fmla="*/ 2 h 205"/>
                <a:gd name="T22" fmla="*/ 4 w 246"/>
                <a:gd name="T23" fmla="*/ 2 h 205"/>
                <a:gd name="T24" fmla="*/ 5 w 246"/>
                <a:gd name="T25" fmla="*/ 2 h 205"/>
                <a:gd name="T26" fmla="*/ 6 w 246"/>
                <a:gd name="T27" fmla="*/ 2 h 205"/>
                <a:gd name="T28" fmla="*/ 8 w 246"/>
                <a:gd name="T29" fmla="*/ 3 h 205"/>
                <a:gd name="T30" fmla="*/ 8 w 246"/>
                <a:gd name="T31" fmla="*/ 3 h 205"/>
                <a:gd name="T32" fmla="*/ 7 w 246"/>
                <a:gd name="T33" fmla="*/ 3 h 205"/>
                <a:gd name="T34" fmla="*/ 5 w 246"/>
                <a:gd name="T35" fmla="*/ 3 h 205"/>
                <a:gd name="T36" fmla="*/ 4 w 246"/>
                <a:gd name="T37" fmla="*/ 3 h 205"/>
                <a:gd name="T38" fmla="*/ 5 w 246"/>
                <a:gd name="T39" fmla="*/ 3 h 205"/>
                <a:gd name="T40" fmla="*/ 6 w 246"/>
                <a:gd name="T41" fmla="*/ 3 h 205"/>
                <a:gd name="T42" fmla="*/ 7 w 246"/>
                <a:gd name="T43" fmla="*/ 4 h 205"/>
                <a:gd name="T44" fmla="*/ 8 w 246"/>
                <a:gd name="T45" fmla="*/ 5 h 205"/>
                <a:gd name="T46" fmla="*/ 7 w 246"/>
                <a:gd name="T47" fmla="*/ 4 h 205"/>
                <a:gd name="T48" fmla="*/ 6 w 246"/>
                <a:gd name="T49" fmla="*/ 4 h 205"/>
                <a:gd name="T50" fmla="*/ 6 w 246"/>
                <a:gd name="T51" fmla="*/ 4 h 205"/>
                <a:gd name="T52" fmla="*/ 7 w 246"/>
                <a:gd name="T53" fmla="*/ 5 h 205"/>
                <a:gd name="T54" fmla="*/ 8 w 246"/>
                <a:gd name="T55" fmla="*/ 6 h 205"/>
                <a:gd name="T56" fmla="*/ 8 w 246"/>
                <a:gd name="T57" fmla="*/ 6 h 205"/>
                <a:gd name="T58" fmla="*/ 8 w 246"/>
                <a:gd name="T59" fmla="*/ 7 h 205"/>
                <a:gd name="T60" fmla="*/ 7 w 246"/>
                <a:gd name="T61" fmla="*/ 5 h 205"/>
                <a:gd name="T62" fmla="*/ 6 w 246"/>
                <a:gd name="T63" fmla="*/ 4 h 205"/>
                <a:gd name="T64" fmla="*/ 5 w 246"/>
                <a:gd name="T65" fmla="*/ 4 h 205"/>
                <a:gd name="T66" fmla="*/ 6 w 246"/>
                <a:gd name="T67" fmla="*/ 5 h 205"/>
                <a:gd name="T68" fmla="*/ 6 w 246"/>
                <a:gd name="T69" fmla="*/ 6 h 205"/>
                <a:gd name="T70" fmla="*/ 6 w 246"/>
                <a:gd name="T71" fmla="*/ 6 h 205"/>
                <a:gd name="T72" fmla="*/ 5 w 246"/>
                <a:gd name="T73" fmla="*/ 5 h 205"/>
                <a:gd name="T74" fmla="*/ 5 w 246"/>
                <a:gd name="T75" fmla="*/ 3 h 205"/>
                <a:gd name="T76" fmla="*/ 4 w 246"/>
                <a:gd name="T77" fmla="*/ 3 h 205"/>
                <a:gd name="T78" fmla="*/ 4 w 246"/>
                <a:gd name="T79" fmla="*/ 3 h 205"/>
                <a:gd name="T80" fmla="*/ 4 w 246"/>
                <a:gd name="T81" fmla="*/ 3 h 205"/>
                <a:gd name="T82" fmla="*/ 4 w 246"/>
                <a:gd name="T83" fmla="*/ 3 h 205"/>
                <a:gd name="T84" fmla="*/ 4 w 246"/>
                <a:gd name="T85" fmla="*/ 5 h 205"/>
                <a:gd name="T86" fmla="*/ 4 w 246"/>
                <a:gd name="T87" fmla="*/ 6 h 205"/>
                <a:gd name="T88" fmla="*/ 4 w 246"/>
                <a:gd name="T89" fmla="*/ 5 h 205"/>
                <a:gd name="T90" fmla="*/ 3 w 246"/>
                <a:gd name="T91" fmla="*/ 4 h 205"/>
                <a:gd name="T92" fmla="*/ 3 w 246"/>
                <a:gd name="T93" fmla="*/ 2 h 205"/>
                <a:gd name="T94" fmla="*/ 3 w 246"/>
                <a:gd name="T95" fmla="*/ 2 h 205"/>
                <a:gd name="T96" fmla="*/ 2 w 246"/>
                <a:gd name="T97" fmla="*/ 2 h 205"/>
                <a:gd name="T98" fmla="*/ 2 w 246"/>
                <a:gd name="T99" fmla="*/ 2 h 205"/>
                <a:gd name="T100" fmla="*/ 2 w 246"/>
                <a:gd name="T101" fmla="*/ 3 h 205"/>
                <a:gd name="T102" fmla="*/ 2 w 246"/>
                <a:gd name="T103" fmla="*/ 5 h 205"/>
                <a:gd name="T104" fmla="*/ 2 w 246"/>
                <a:gd name="T105" fmla="*/ 5 h 205"/>
                <a:gd name="T106" fmla="*/ 2 w 246"/>
                <a:gd name="T107" fmla="*/ 4 h 205"/>
                <a:gd name="T108" fmla="*/ 2 w 246"/>
                <a:gd name="T109" fmla="*/ 2 h 205"/>
                <a:gd name="T110" fmla="*/ 1 w 246"/>
                <a:gd name="T111" fmla="*/ 1 h 205"/>
                <a:gd name="T112" fmla="*/ 1 w 246"/>
                <a:gd name="T113" fmla="*/ 1 h 205"/>
                <a:gd name="T114" fmla="*/ 0 w 246"/>
                <a:gd name="T115" fmla="*/ 1 h 205"/>
                <a:gd name="T116" fmla="*/ 1 w 246"/>
                <a:gd name="T117" fmla="*/ 1 h 2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46" h="205">
                  <a:moveTo>
                    <a:pt x="8" y="3"/>
                  </a:moveTo>
                  <a:lnTo>
                    <a:pt x="13" y="7"/>
                  </a:lnTo>
                  <a:lnTo>
                    <a:pt x="17" y="10"/>
                  </a:lnTo>
                  <a:lnTo>
                    <a:pt x="23" y="14"/>
                  </a:lnTo>
                  <a:lnTo>
                    <a:pt x="28" y="17"/>
                  </a:lnTo>
                  <a:lnTo>
                    <a:pt x="33" y="21"/>
                  </a:lnTo>
                  <a:lnTo>
                    <a:pt x="38" y="23"/>
                  </a:lnTo>
                  <a:lnTo>
                    <a:pt x="44" y="24"/>
                  </a:lnTo>
                  <a:lnTo>
                    <a:pt x="48" y="24"/>
                  </a:lnTo>
                  <a:lnTo>
                    <a:pt x="61" y="21"/>
                  </a:lnTo>
                  <a:lnTo>
                    <a:pt x="76" y="18"/>
                  </a:lnTo>
                  <a:lnTo>
                    <a:pt x="93" y="16"/>
                  </a:lnTo>
                  <a:lnTo>
                    <a:pt x="111" y="14"/>
                  </a:lnTo>
                  <a:lnTo>
                    <a:pt x="128" y="13"/>
                  </a:lnTo>
                  <a:lnTo>
                    <a:pt x="144" y="13"/>
                  </a:lnTo>
                  <a:lnTo>
                    <a:pt x="157" y="14"/>
                  </a:lnTo>
                  <a:lnTo>
                    <a:pt x="165" y="16"/>
                  </a:lnTo>
                  <a:lnTo>
                    <a:pt x="172" y="21"/>
                  </a:lnTo>
                  <a:lnTo>
                    <a:pt x="172" y="22"/>
                  </a:lnTo>
                  <a:lnTo>
                    <a:pt x="166" y="23"/>
                  </a:lnTo>
                  <a:lnTo>
                    <a:pt x="154" y="22"/>
                  </a:lnTo>
                  <a:lnTo>
                    <a:pt x="146" y="22"/>
                  </a:lnTo>
                  <a:lnTo>
                    <a:pt x="135" y="22"/>
                  </a:lnTo>
                  <a:lnTo>
                    <a:pt x="120" y="23"/>
                  </a:lnTo>
                  <a:lnTo>
                    <a:pt x="105" y="24"/>
                  </a:lnTo>
                  <a:lnTo>
                    <a:pt x="90" y="26"/>
                  </a:lnTo>
                  <a:lnTo>
                    <a:pt x="77" y="29"/>
                  </a:lnTo>
                  <a:lnTo>
                    <a:pt x="67" y="31"/>
                  </a:lnTo>
                  <a:lnTo>
                    <a:pt x="61" y="34"/>
                  </a:lnTo>
                  <a:lnTo>
                    <a:pt x="67" y="38"/>
                  </a:lnTo>
                  <a:lnTo>
                    <a:pt x="73" y="41"/>
                  </a:lnTo>
                  <a:lnTo>
                    <a:pt x="80" y="44"/>
                  </a:lnTo>
                  <a:lnTo>
                    <a:pt x="88" y="47"/>
                  </a:lnTo>
                  <a:lnTo>
                    <a:pt x="95" y="49"/>
                  </a:lnTo>
                  <a:lnTo>
                    <a:pt x="100" y="52"/>
                  </a:lnTo>
                  <a:lnTo>
                    <a:pt x="105" y="54"/>
                  </a:lnTo>
                  <a:lnTo>
                    <a:pt x="108" y="56"/>
                  </a:lnTo>
                  <a:lnTo>
                    <a:pt x="121" y="54"/>
                  </a:lnTo>
                  <a:lnTo>
                    <a:pt x="137" y="54"/>
                  </a:lnTo>
                  <a:lnTo>
                    <a:pt x="154" y="54"/>
                  </a:lnTo>
                  <a:lnTo>
                    <a:pt x="173" y="56"/>
                  </a:lnTo>
                  <a:lnTo>
                    <a:pt x="190" y="60"/>
                  </a:lnTo>
                  <a:lnTo>
                    <a:pt x="205" y="63"/>
                  </a:lnTo>
                  <a:lnTo>
                    <a:pt x="217" y="68"/>
                  </a:lnTo>
                  <a:lnTo>
                    <a:pt x="225" y="72"/>
                  </a:lnTo>
                  <a:lnTo>
                    <a:pt x="232" y="79"/>
                  </a:lnTo>
                  <a:lnTo>
                    <a:pt x="232" y="82"/>
                  </a:lnTo>
                  <a:lnTo>
                    <a:pt x="227" y="81"/>
                  </a:lnTo>
                  <a:lnTo>
                    <a:pt x="218" y="77"/>
                  </a:lnTo>
                  <a:lnTo>
                    <a:pt x="210" y="75"/>
                  </a:lnTo>
                  <a:lnTo>
                    <a:pt x="199" y="71"/>
                  </a:lnTo>
                  <a:lnTo>
                    <a:pt x="185" y="69"/>
                  </a:lnTo>
                  <a:lnTo>
                    <a:pt x="172" y="67"/>
                  </a:lnTo>
                  <a:lnTo>
                    <a:pt x="157" y="66"/>
                  </a:lnTo>
                  <a:lnTo>
                    <a:pt x="144" y="66"/>
                  </a:lnTo>
                  <a:lnTo>
                    <a:pt x="133" y="66"/>
                  </a:lnTo>
                  <a:lnTo>
                    <a:pt x="124" y="68"/>
                  </a:lnTo>
                  <a:lnTo>
                    <a:pt x="136" y="76"/>
                  </a:lnTo>
                  <a:lnTo>
                    <a:pt x="146" y="83"/>
                  </a:lnTo>
                  <a:lnTo>
                    <a:pt x="153" y="87"/>
                  </a:lnTo>
                  <a:lnTo>
                    <a:pt x="157" y="92"/>
                  </a:lnTo>
                  <a:lnTo>
                    <a:pt x="166" y="92"/>
                  </a:lnTo>
                  <a:lnTo>
                    <a:pt x="177" y="93"/>
                  </a:lnTo>
                  <a:lnTo>
                    <a:pt x="190" y="96"/>
                  </a:lnTo>
                  <a:lnTo>
                    <a:pt x="204" y="98"/>
                  </a:lnTo>
                  <a:lnTo>
                    <a:pt x="218" y="104"/>
                  </a:lnTo>
                  <a:lnTo>
                    <a:pt x="230" y="112"/>
                  </a:lnTo>
                  <a:lnTo>
                    <a:pt x="240" y="122"/>
                  </a:lnTo>
                  <a:lnTo>
                    <a:pt x="246" y="136"/>
                  </a:lnTo>
                  <a:lnTo>
                    <a:pt x="240" y="130"/>
                  </a:lnTo>
                  <a:lnTo>
                    <a:pt x="232" y="124"/>
                  </a:lnTo>
                  <a:lnTo>
                    <a:pt x="222" y="119"/>
                  </a:lnTo>
                  <a:lnTo>
                    <a:pt x="212" y="114"/>
                  </a:lnTo>
                  <a:lnTo>
                    <a:pt x="203" y="109"/>
                  </a:lnTo>
                  <a:lnTo>
                    <a:pt x="192" y="107"/>
                  </a:lnTo>
                  <a:lnTo>
                    <a:pt x="182" y="106"/>
                  </a:lnTo>
                  <a:lnTo>
                    <a:pt x="173" y="106"/>
                  </a:lnTo>
                  <a:lnTo>
                    <a:pt x="184" y="117"/>
                  </a:lnTo>
                  <a:lnTo>
                    <a:pt x="195" y="129"/>
                  </a:lnTo>
                  <a:lnTo>
                    <a:pt x="205" y="139"/>
                  </a:lnTo>
                  <a:lnTo>
                    <a:pt x="215" y="150"/>
                  </a:lnTo>
                  <a:lnTo>
                    <a:pt x="223" y="159"/>
                  </a:lnTo>
                  <a:lnTo>
                    <a:pt x="230" y="167"/>
                  </a:lnTo>
                  <a:lnTo>
                    <a:pt x="235" y="172"/>
                  </a:lnTo>
                  <a:lnTo>
                    <a:pt x="237" y="175"/>
                  </a:lnTo>
                  <a:lnTo>
                    <a:pt x="240" y="181"/>
                  </a:lnTo>
                  <a:lnTo>
                    <a:pt x="242" y="188"/>
                  </a:lnTo>
                  <a:lnTo>
                    <a:pt x="244" y="197"/>
                  </a:lnTo>
                  <a:lnTo>
                    <a:pt x="246" y="205"/>
                  </a:lnTo>
                  <a:lnTo>
                    <a:pt x="240" y="196"/>
                  </a:lnTo>
                  <a:lnTo>
                    <a:pt x="230" y="183"/>
                  </a:lnTo>
                  <a:lnTo>
                    <a:pt x="218" y="168"/>
                  </a:lnTo>
                  <a:lnTo>
                    <a:pt x="205" y="152"/>
                  </a:lnTo>
                  <a:lnTo>
                    <a:pt x="192" y="137"/>
                  </a:lnTo>
                  <a:lnTo>
                    <a:pt x="181" y="125"/>
                  </a:lnTo>
                  <a:lnTo>
                    <a:pt x="172" y="116"/>
                  </a:lnTo>
                  <a:lnTo>
                    <a:pt x="166" y="112"/>
                  </a:lnTo>
                  <a:lnTo>
                    <a:pt x="161" y="111"/>
                  </a:lnTo>
                  <a:lnTo>
                    <a:pt x="159" y="114"/>
                  </a:lnTo>
                  <a:lnTo>
                    <a:pt x="159" y="119"/>
                  </a:lnTo>
                  <a:lnTo>
                    <a:pt x="160" y="124"/>
                  </a:lnTo>
                  <a:lnTo>
                    <a:pt x="164" y="135"/>
                  </a:lnTo>
                  <a:lnTo>
                    <a:pt x="169" y="153"/>
                  </a:lnTo>
                  <a:lnTo>
                    <a:pt x="177" y="170"/>
                  </a:lnTo>
                  <a:lnTo>
                    <a:pt x="182" y="182"/>
                  </a:lnTo>
                  <a:lnTo>
                    <a:pt x="183" y="187"/>
                  </a:lnTo>
                  <a:lnTo>
                    <a:pt x="181" y="187"/>
                  </a:lnTo>
                  <a:lnTo>
                    <a:pt x="177" y="184"/>
                  </a:lnTo>
                  <a:lnTo>
                    <a:pt x="173" y="179"/>
                  </a:lnTo>
                  <a:lnTo>
                    <a:pt x="166" y="165"/>
                  </a:lnTo>
                  <a:lnTo>
                    <a:pt x="156" y="143"/>
                  </a:lnTo>
                  <a:lnTo>
                    <a:pt x="147" y="119"/>
                  </a:lnTo>
                  <a:lnTo>
                    <a:pt x="147" y="101"/>
                  </a:lnTo>
                  <a:lnTo>
                    <a:pt x="141" y="96"/>
                  </a:lnTo>
                  <a:lnTo>
                    <a:pt x="135" y="91"/>
                  </a:lnTo>
                  <a:lnTo>
                    <a:pt x="128" y="87"/>
                  </a:lnTo>
                  <a:lnTo>
                    <a:pt x="122" y="84"/>
                  </a:lnTo>
                  <a:lnTo>
                    <a:pt x="116" y="81"/>
                  </a:lnTo>
                  <a:lnTo>
                    <a:pt x="112" y="78"/>
                  </a:lnTo>
                  <a:lnTo>
                    <a:pt x="108" y="76"/>
                  </a:lnTo>
                  <a:lnTo>
                    <a:pt x="106" y="75"/>
                  </a:lnTo>
                  <a:lnTo>
                    <a:pt x="104" y="72"/>
                  </a:lnTo>
                  <a:lnTo>
                    <a:pt x="101" y="71"/>
                  </a:lnTo>
                  <a:lnTo>
                    <a:pt x="99" y="74"/>
                  </a:lnTo>
                  <a:lnTo>
                    <a:pt x="98" y="79"/>
                  </a:lnTo>
                  <a:lnTo>
                    <a:pt x="99" y="93"/>
                  </a:lnTo>
                  <a:lnTo>
                    <a:pt x="104" y="114"/>
                  </a:lnTo>
                  <a:lnTo>
                    <a:pt x="112" y="138"/>
                  </a:lnTo>
                  <a:lnTo>
                    <a:pt x="123" y="157"/>
                  </a:lnTo>
                  <a:lnTo>
                    <a:pt x="129" y="165"/>
                  </a:lnTo>
                  <a:lnTo>
                    <a:pt x="129" y="168"/>
                  </a:lnTo>
                  <a:lnTo>
                    <a:pt x="124" y="167"/>
                  </a:lnTo>
                  <a:lnTo>
                    <a:pt x="119" y="162"/>
                  </a:lnTo>
                  <a:lnTo>
                    <a:pt x="115" y="158"/>
                  </a:lnTo>
                  <a:lnTo>
                    <a:pt x="109" y="150"/>
                  </a:lnTo>
                  <a:lnTo>
                    <a:pt x="104" y="138"/>
                  </a:lnTo>
                  <a:lnTo>
                    <a:pt x="97" y="125"/>
                  </a:lnTo>
                  <a:lnTo>
                    <a:pt x="92" y="112"/>
                  </a:lnTo>
                  <a:lnTo>
                    <a:pt x="89" y="97"/>
                  </a:lnTo>
                  <a:lnTo>
                    <a:pt x="88" y="81"/>
                  </a:lnTo>
                  <a:lnTo>
                    <a:pt x="89" y="64"/>
                  </a:lnTo>
                  <a:lnTo>
                    <a:pt x="84" y="61"/>
                  </a:lnTo>
                  <a:lnTo>
                    <a:pt x="80" y="58"/>
                  </a:lnTo>
                  <a:lnTo>
                    <a:pt x="75" y="54"/>
                  </a:lnTo>
                  <a:lnTo>
                    <a:pt x="69" y="52"/>
                  </a:lnTo>
                  <a:lnTo>
                    <a:pt x="63" y="49"/>
                  </a:lnTo>
                  <a:lnTo>
                    <a:pt x="59" y="47"/>
                  </a:lnTo>
                  <a:lnTo>
                    <a:pt x="55" y="45"/>
                  </a:lnTo>
                  <a:lnTo>
                    <a:pt x="52" y="44"/>
                  </a:lnTo>
                  <a:lnTo>
                    <a:pt x="48" y="53"/>
                  </a:lnTo>
                  <a:lnTo>
                    <a:pt x="50" y="67"/>
                  </a:lnTo>
                  <a:lnTo>
                    <a:pt x="52" y="82"/>
                  </a:lnTo>
                  <a:lnTo>
                    <a:pt x="54" y="93"/>
                  </a:lnTo>
                  <a:lnTo>
                    <a:pt x="57" y="106"/>
                  </a:lnTo>
                  <a:lnTo>
                    <a:pt x="60" y="122"/>
                  </a:lnTo>
                  <a:lnTo>
                    <a:pt x="63" y="138"/>
                  </a:lnTo>
                  <a:lnTo>
                    <a:pt x="67" y="149"/>
                  </a:lnTo>
                  <a:lnTo>
                    <a:pt x="67" y="151"/>
                  </a:lnTo>
                  <a:lnTo>
                    <a:pt x="63" y="150"/>
                  </a:lnTo>
                  <a:lnTo>
                    <a:pt x="59" y="144"/>
                  </a:lnTo>
                  <a:lnTo>
                    <a:pt x="54" y="134"/>
                  </a:lnTo>
                  <a:lnTo>
                    <a:pt x="51" y="114"/>
                  </a:lnTo>
                  <a:lnTo>
                    <a:pt x="45" y="85"/>
                  </a:lnTo>
                  <a:lnTo>
                    <a:pt x="40" y="58"/>
                  </a:lnTo>
                  <a:lnTo>
                    <a:pt x="37" y="40"/>
                  </a:lnTo>
                  <a:lnTo>
                    <a:pt x="30" y="33"/>
                  </a:lnTo>
                  <a:lnTo>
                    <a:pt x="23" y="26"/>
                  </a:lnTo>
                  <a:lnTo>
                    <a:pt x="17" y="21"/>
                  </a:lnTo>
                  <a:lnTo>
                    <a:pt x="12" y="16"/>
                  </a:lnTo>
                  <a:lnTo>
                    <a:pt x="8" y="11"/>
                  </a:lnTo>
                  <a:lnTo>
                    <a:pt x="5" y="8"/>
                  </a:lnTo>
                  <a:lnTo>
                    <a:pt x="1" y="6"/>
                  </a:lnTo>
                  <a:lnTo>
                    <a:pt x="0" y="3"/>
                  </a:lnTo>
                  <a:lnTo>
                    <a:pt x="0" y="1"/>
                  </a:lnTo>
                  <a:lnTo>
                    <a:pt x="1" y="0"/>
                  </a:lnTo>
                  <a:lnTo>
                    <a:pt x="5" y="1"/>
                  </a:lnTo>
                  <a:lnTo>
                    <a:pt x="8" y="3"/>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13" name="Freeform 335">
              <a:extLst>
                <a:ext uri="{FF2B5EF4-FFF2-40B4-BE49-F238E27FC236}">
                  <a16:creationId xmlns:a16="http://schemas.microsoft.com/office/drawing/2014/main" xmlns="" id="{86919763-64F5-4A1D-8D86-798E5284197F}"/>
                </a:ext>
              </a:extLst>
            </p:cNvPr>
            <p:cNvSpPr>
              <a:spLocks/>
            </p:cNvSpPr>
            <p:nvPr/>
          </p:nvSpPr>
          <p:spPr bwMode="auto">
            <a:xfrm>
              <a:off x="2669" y="775"/>
              <a:ext cx="85" cy="141"/>
            </a:xfrm>
            <a:custGeom>
              <a:avLst/>
              <a:gdLst>
                <a:gd name="T0" fmla="*/ 3 w 170"/>
                <a:gd name="T1" fmla="*/ 1 h 282"/>
                <a:gd name="T2" fmla="*/ 3 w 170"/>
                <a:gd name="T3" fmla="*/ 2 h 282"/>
                <a:gd name="T4" fmla="*/ 3 w 170"/>
                <a:gd name="T5" fmla="*/ 2 h 282"/>
                <a:gd name="T6" fmla="*/ 3 w 170"/>
                <a:gd name="T7" fmla="*/ 2 h 282"/>
                <a:gd name="T8" fmla="*/ 4 w 170"/>
                <a:gd name="T9" fmla="*/ 3 h 282"/>
                <a:gd name="T10" fmla="*/ 5 w 170"/>
                <a:gd name="T11" fmla="*/ 3 h 282"/>
                <a:gd name="T12" fmla="*/ 5 w 170"/>
                <a:gd name="T13" fmla="*/ 4 h 282"/>
                <a:gd name="T14" fmla="*/ 6 w 170"/>
                <a:gd name="T15" fmla="*/ 5 h 282"/>
                <a:gd name="T16" fmla="*/ 6 w 170"/>
                <a:gd name="T17" fmla="*/ 6 h 282"/>
                <a:gd name="T18" fmla="*/ 6 w 170"/>
                <a:gd name="T19" fmla="*/ 6 h 282"/>
                <a:gd name="T20" fmla="*/ 5 w 170"/>
                <a:gd name="T21" fmla="*/ 5 h 282"/>
                <a:gd name="T22" fmla="*/ 5 w 170"/>
                <a:gd name="T23" fmla="*/ 5 h 282"/>
                <a:gd name="T24" fmla="*/ 5 w 170"/>
                <a:gd name="T25" fmla="*/ 4 h 282"/>
                <a:gd name="T26" fmla="*/ 4 w 170"/>
                <a:gd name="T27" fmla="*/ 3 h 282"/>
                <a:gd name="T28" fmla="*/ 4 w 170"/>
                <a:gd name="T29" fmla="*/ 3 h 282"/>
                <a:gd name="T30" fmla="*/ 3 w 170"/>
                <a:gd name="T31" fmla="*/ 3 h 282"/>
                <a:gd name="T32" fmla="*/ 3 w 170"/>
                <a:gd name="T33" fmla="*/ 3 h 282"/>
                <a:gd name="T34" fmla="*/ 3 w 170"/>
                <a:gd name="T35" fmla="*/ 4 h 282"/>
                <a:gd name="T36" fmla="*/ 4 w 170"/>
                <a:gd name="T37" fmla="*/ 5 h 282"/>
                <a:gd name="T38" fmla="*/ 4 w 170"/>
                <a:gd name="T39" fmla="*/ 5 h 282"/>
                <a:gd name="T40" fmla="*/ 5 w 170"/>
                <a:gd name="T41" fmla="*/ 6 h 282"/>
                <a:gd name="T42" fmla="*/ 5 w 170"/>
                <a:gd name="T43" fmla="*/ 7 h 282"/>
                <a:gd name="T44" fmla="*/ 5 w 170"/>
                <a:gd name="T45" fmla="*/ 8 h 282"/>
                <a:gd name="T46" fmla="*/ 5 w 170"/>
                <a:gd name="T47" fmla="*/ 7 h 282"/>
                <a:gd name="T48" fmla="*/ 5 w 170"/>
                <a:gd name="T49" fmla="*/ 7 h 282"/>
                <a:gd name="T50" fmla="*/ 4 w 170"/>
                <a:gd name="T51" fmla="*/ 6 h 282"/>
                <a:gd name="T52" fmla="*/ 4 w 170"/>
                <a:gd name="T53" fmla="*/ 5 h 282"/>
                <a:gd name="T54" fmla="*/ 4 w 170"/>
                <a:gd name="T55" fmla="*/ 5 h 282"/>
                <a:gd name="T56" fmla="*/ 4 w 170"/>
                <a:gd name="T57" fmla="*/ 6 h 282"/>
                <a:gd name="T58" fmla="*/ 4 w 170"/>
                <a:gd name="T59" fmla="*/ 8 h 282"/>
                <a:gd name="T60" fmla="*/ 4 w 170"/>
                <a:gd name="T61" fmla="*/ 9 h 282"/>
                <a:gd name="T62" fmla="*/ 4 w 170"/>
                <a:gd name="T63" fmla="*/ 9 h 282"/>
                <a:gd name="T64" fmla="*/ 4 w 170"/>
                <a:gd name="T65" fmla="*/ 8 h 282"/>
                <a:gd name="T66" fmla="*/ 3 w 170"/>
                <a:gd name="T67" fmla="*/ 6 h 282"/>
                <a:gd name="T68" fmla="*/ 3 w 170"/>
                <a:gd name="T69" fmla="*/ 6 h 282"/>
                <a:gd name="T70" fmla="*/ 2 w 170"/>
                <a:gd name="T71" fmla="*/ 6 h 282"/>
                <a:gd name="T72" fmla="*/ 2 w 170"/>
                <a:gd name="T73" fmla="*/ 7 h 282"/>
                <a:gd name="T74" fmla="*/ 2 w 170"/>
                <a:gd name="T75" fmla="*/ 7 h 282"/>
                <a:gd name="T76" fmla="*/ 2 w 170"/>
                <a:gd name="T77" fmla="*/ 8 h 282"/>
                <a:gd name="T78" fmla="*/ 1 w 170"/>
                <a:gd name="T79" fmla="*/ 7 h 282"/>
                <a:gd name="T80" fmla="*/ 2 w 170"/>
                <a:gd name="T81" fmla="*/ 7 h 282"/>
                <a:gd name="T82" fmla="*/ 2 w 170"/>
                <a:gd name="T83" fmla="*/ 6 h 282"/>
                <a:gd name="T84" fmla="*/ 2 w 170"/>
                <a:gd name="T85" fmla="*/ 6 h 282"/>
                <a:gd name="T86" fmla="*/ 3 w 170"/>
                <a:gd name="T87" fmla="*/ 5 h 282"/>
                <a:gd name="T88" fmla="*/ 3 w 170"/>
                <a:gd name="T89" fmla="*/ 4 h 282"/>
                <a:gd name="T90" fmla="*/ 3 w 170"/>
                <a:gd name="T91" fmla="*/ 3 h 282"/>
                <a:gd name="T92" fmla="*/ 3 w 170"/>
                <a:gd name="T93" fmla="*/ 3 h 282"/>
                <a:gd name="T94" fmla="*/ 2 w 170"/>
                <a:gd name="T95" fmla="*/ 3 h 282"/>
                <a:gd name="T96" fmla="*/ 1 w 170"/>
                <a:gd name="T97" fmla="*/ 4 h 282"/>
                <a:gd name="T98" fmla="*/ 1 w 170"/>
                <a:gd name="T99" fmla="*/ 5 h 282"/>
                <a:gd name="T100" fmla="*/ 1 w 170"/>
                <a:gd name="T101" fmla="*/ 6 h 282"/>
                <a:gd name="T102" fmla="*/ 0 w 170"/>
                <a:gd name="T103" fmla="*/ 5 h 282"/>
                <a:gd name="T104" fmla="*/ 1 w 170"/>
                <a:gd name="T105" fmla="*/ 5 h 282"/>
                <a:gd name="T106" fmla="*/ 1 w 170"/>
                <a:gd name="T107" fmla="*/ 4 h 282"/>
                <a:gd name="T108" fmla="*/ 2 w 170"/>
                <a:gd name="T109" fmla="*/ 3 h 282"/>
                <a:gd name="T110" fmla="*/ 2 w 170"/>
                <a:gd name="T111" fmla="*/ 2 h 282"/>
                <a:gd name="T112" fmla="*/ 3 w 170"/>
                <a:gd name="T113" fmla="*/ 2 h 282"/>
                <a:gd name="T114" fmla="*/ 3 w 170"/>
                <a:gd name="T115" fmla="*/ 1 h 282"/>
                <a:gd name="T116" fmla="*/ 3 w 170"/>
                <a:gd name="T117" fmla="*/ 1 h 282"/>
                <a:gd name="T118" fmla="*/ 3 w 170"/>
                <a:gd name="T119" fmla="*/ 1 h 28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70" h="282">
                  <a:moveTo>
                    <a:pt x="73" y="0"/>
                  </a:moveTo>
                  <a:lnTo>
                    <a:pt x="75" y="2"/>
                  </a:lnTo>
                  <a:lnTo>
                    <a:pt x="78" y="16"/>
                  </a:lnTo>
                  <a:lnTo>
                    <a:pt x="80" y="34"/>
                  </a:lnTo>
                  <a:lnTo>
                    <a:pt x="82" y="43"/>
                  </a:lnTo>
                  <a:lnTo>
                    <a:pt x="85" y="45"/>
                  </a:lnTo>
                  <a:lnTo>
                    <a:pt x="89" y="50"/>
                  </a:lnTo>
                  <a:lnTo>
                    <a:pt x="96" y="54"/>
                  </a:lnTo>
                  <a:lnTo>
                    <a:pt x="105" y="61"/>
                  </a:lnTo>
                  <a:lnTo>
                    <a:pt x="113" y="69"/>
                  </a:lnTo>
                  <a:lnTo>
                    <a:pt x="122" y="80"/>
                  </a:lnTo>
                  <a:lnTo>
                    <a:pt x="132" y="90"/>
                  </a:lnTo>
                  <a:lnTo>
                    <a:pt x="139" y="103"/>
                  </a:lnTo>
                  <a:lnTo>
                    <a:pt x="151" y="126"/>
                  </a:lnTo>
                  <a:lnTo>
                    <a:pt x="160" y="141"/>
                  </a:lnTo>
                  <a:lnTo>
                    <a:pt x="167" y="151"/>
                  </a:lnTo>
                  <a:lnTo>
                    <a:pt x="170" y="158"/>
                  </a:lnTo>
                  <a:lnTo>
                    <a:pt x="170" y="163"/>
                  </a:lnTo>
                  <a:lnTo>
                    <a:pt x="169" y="165"/>
                  </a:lnTo>
                  <a:lnTo>
                    <a:pt x="165" y="163"/>
                  </a:lnTo>
                  <a:lnTo>
                    <a:pt x="162" y="156"/>
                  </a:lnTo>
                  <a:lnTo>
                    <a:pt x="158" y="149"/>
                  </a:lnTo>
                  <a:lnTo>
                    <a:pt x="154" y="140"/>
                  </a:lnTo>
                  <a:lnTo>
                    <a:pt x="147" y="129"/>
                  </a:lnTo>
                  <a:lnTo>
                    <a:pt x="140" y="118"/>
                  </a:lnTo>
                  <a:lnTo>
                    <a:pt x="133" y="106"/>
                  </a:lnTo>
                  <a:lnTo>
                    <a:pt x="126" y="96"/>
                  </a:lnTo>
                  <a:lnTo>
                    <a:pt x="119" y="88"/>
                  </a:lnTo>
                  <a:lnTo>
                    <a:pt x="114" y="83"/>
                  </a:lnTo>
                  <a:lnTo>
                    <a:pt x="106" y="77"/>
                  </a:lnTo>
                  <a:lnTo>
                    <a:pt x="101" y="73"/>
                  </a:lnTo>
                  <a:lnTo>
                    <a:pt x="95" y="69"/>
                  </a:lnTo>
                  <a:lnTo>
                    <a:pt x="90" y="68"/>
                  </a:lnTo>
                  <a:lnTo>
                    <a:pt x="90" y="83"/>
                  </a:lnTo>
                  <a:lnTo>
                    <a:pt x="90" y="99"/>
                  </a:lnTo>
                  <a:lnTo>
                    <a:pt x="91" y="114"/>
                  </a:lnTo>
                  <a:lnTo>
                    <a:pt x="93" y="126"/>
                  </a:lnTo>
                  <a:lnTo>
                    <a:pt x="99" y="131"/>
                  </a:lnTo>
                  <a:lnTo>
                    <a:pt x="110" y="140"/>
                  </a:lnTo>
                  <a:lnTo>
                    <a:pt x="120" y="150"/>
                  </a:lnTo>
                  <a:lnTo>
                    <a:pt x="132" y="161"/>
                  </a:lnTo>
                  <a:lnTo>
                    <a:pt x="141" y="175"/>
                  </a:lnTo>
                  <a:lnTo>
                    <a:pt x="150" y="190"/>
                  </a:lnTo>
                  <a:lnTo>
                    <a:pt x="157" y="208"/>
                  </a:lnTo>
                  <a:lnTo>
                    <a:pt x="159" y="226"/>
                  </a:lnTo>
                  <a:lnTo>
                    <a:pt x="159" y="233"/>
                  </a:lnTo>
                  <a:lnTo>
                    <a:pt x="156" y="231"/>
                  </a:lnTo>
                  <a:lnTo>
                    <a:pt x="151" y="220"/>
                  </a:lnTo>
                  <a:lnTo>
                    <a:pt x="144" y="203"/>
                  </a:lnTo>
                  <a:lnTo>
                    <a:pt x="140" y="193"/>
                  </a:lnTo>
                  <a:lnTo>
                    <a:pt x="134" y="183"/>
                  </a:lnTo>
                  <a:lnTo>
                    <a:pt x="128" y="174"/>
                  </a:lnTo>
                  <a:lnTo>
                    <a:pt x="121" y="166"/>
                  </a:lnTo>
                  <a:lnTo>
                    <a:pt x="113" y="159"/>
                  </a:lnTo>
                  <a:lnTo>
                    <a:pt x="106" y="155"/>
                  </a:lnTo>
                  <a:lnTo>
                    <a:pt x="99" y="150"/>
                  </a:lnTo>
                  <a:lnTo>
                    <a:pt x="94" y="148"/>
                  </a:lnTo>
                  <a:lnTo>
                    <a:pt x="103" y="172"/>
                  </a:lnTo>
                  <a:lnTo>
                    <a:pt x="110" y="206"/>
                  </a:lnTo>
                  <a:lnTo>
                    <a:pt x="112" y="243"/>
                  </a:lnTo>
                  <a:lnTo>
                    <a:pt x="111" y="274"/>
                  </a:lnTo>
                  <a:lnTo>
                    <a:pt x="109" y="281"/>
                  </a:lnTo>
                  <a:lnTo>
                    <a:pt x="108" y="282"/>
                  </a:lnTo>
                  <a:lnTo>
                    <a:pt x="106" y="278"/>
                  </a:lnTo>
                  <a:lnTo>
                    <a:pt x="106" y="269"/>
                  </a:lnTo>
                  <a:lnTo>
                    <a:pt x="104" y="248"/>
                  </a:lnTo>
                  <a:lnTo>
                    <a:pt x="97" y="213"/>
                  </a:lnTo>
                  <a:lnTo>
                    <a:pt x="89" y="180"/>
                  </a:lnTo>
                  <a:lnTo>
                    <a:pt x="82" y="160"/>
                  </a:lnTo>
                  <a:lnTo>
                    <a:pt x="76" y="164"/>
                  </a:lnTo>
                  <a:lnTo>
                    <a:pt x="70" y="169"/>
                  </a:lnTo>
                  <a:lnTo>
                    <a:pt x="63" y="176"/>
                  </a:lnTo>
                  <a:lnTo>
                    <a:pt x="57" y="184"/>
                  </a:lnTo>
                  <a:lnTo>
                    <a:pt x="50" y="194"/>
                  </a:lnTo>
                  <a:lnTo>
                    <a:pt x="45" y="203"/>
                  </a:lnTo>
                  <a:lnTo>
                    <a:pt x="41" y="213"/>
                  </a:lnTo>
                  <a:lnTo>
                    <a:pt x="38" y="222"/>
                  </a:lnTo>
                  <a:lnTo>
                    <a:pt x="36" y="229"/>
                  </a:lnTo>
                  <a:lnTo>
                    <a:pt x="34" y="229"/>
                  </a:lnTo>
                  <a:lnTo>
                    <a:pt x="32" y="224"/>
                  </a:lnTo>
                  <a:lnTo>
                    <a:pt x="34" y="212"/>
                  </a:lnTo>
                  <a:lnTo>
                    <a:pt x="37" y="204"/>
                  </a:lnTo>
                  <a:lnTo>
                    <a:pt x="42" y="195"/>
                  </a:lnTo>
                  <a:lnTo>
                    <a:pt x="48" y="183"/>
                  </a:lnTo>
                  <a:lnTo>
                    <a:pt x="55" y="172"/>
                  </a:lnTo>
                  <a:lnTo>
                    <a:pt x="60" y="161"/>
                  </a:lnTo>
                  <a:lnTo>
                    <a:pt x="66" y="151"/>
                  </a:lnTo>
                  <a:lnTo>
                    <a:pt x="72" y="143"/>
                  </a:lnTo>
                  <a:lnTo>
                    <a:pt x="75" y="138"/>
                  </a:lnTo>
                  <a:lnTo>
                    <a:pt x="76" y="120"/>
                  </a:lnTo>
                  <a:lnTo>
                    <a:pt x="78" y="99"/>
                  </a:lnTo>
                  <a:lnTo>
                    <a:pt x="76" y="82"/>
                  </a:lnTo>
                  <a:lnTo>
                    <a:pt x="76" y="70"/>
                  </a:lnTo>
                  <a:lnTo>
                    <a:pt x="67" y="76"/>
                  </a:lnTo>
                  <a:lnTo>
                    <a:pt x="57" y="85"/>
                  </a:lnTo>
                  <a:lnTo>
                    <a:pt x="47" y="96"/>
                  </a:lnTo>
                  <a:lnTo>
                    <a:pt x="35" y="108"/>
                  </a:lnTo>
                  <a:lnTo>
                    <a:pt x="25" y="121"/>
                  </a:lnTo>
                  <a:lnTo>
                    <a:pt x="17" y="135"/>
                  </a:lnTo>
                  <a:lnTo>
                    <a:pt x="10" y="148"/>
                  </a:lnTo>
                  <a:lnTo>
                    <a:pt x="6" y="159"/>
                  </a:lnTo>
                  <a:lnTo>
                    <a:pt x="4" y="165"/>
                  </a:lnTo>
                  <a:lnTo>
                    <a:pt x="2" y="165"/>
                  </a:lnTo>
                  <a:lnTo>
                    <a:pt x="0" y="160"/>
                  </a:lnTo>
                  <a:lnTo>
                    <a:pt x="2" y="152"/>
                  </a:lnTo>
                  <a:lnTo>
                    <a:pt x="5" y="144"/>
                  </a:lnTo>
                  <a:lnTo>
                    <a:pt x="11" y="133"/>
                  </a:lnTo>
                  <a:lnTo>
                    <a:pt x="19" y="119"/>
                  </a:lnTo>
                  <a:lnTo>
                    <a:pt x="29" y="103"/>
                  </a:lnTo>
                  <a:lnTo>
                    <a:pt x="40" y="88"/>
                  </a:lnTo>
                  <a:lnTo>
                    <a:pt x="51" y="73"/>
                  </a:lnTo>
                  <a:lnTo>
                    <a:pt x="61" y="61"/>
                  </a:lnTo>
                  <a:lnTo>
                    <a:pt x="71" y="53"/>
                  </a:lnTo>
                  <a:lnTo>
                    <a:pt x="75" y="44"/>
                  </a:lnTo>
                  <a:lnTo>
                    <a:pt x="74" y="31"/>
                  </a:lnTo>
                  <a:lnTo>
                    <a:pt x="72" y="19"/>
                  </a:lnTo>
                  <a:lnTo>
                    <a:pt x="70" y="12"/>
                  </a:lnTo>
                  <a:lnTo>
                    <a:pt x="70" y="8"/>
                  </a:lnTo>
                  <a:lnTo>
                    <a:pt x="71" y="6"/>
                  </a:lnTo>
                  <a:lnTo>
                    <a:pt x="72" y="4"/>
                  </a:lnTo>
                  <a:lnTo>
                    <a:pt x="73" y="0"/>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14" name="Freeform 336">
              <a:extLst>
                <a:ext uri="{FF2B5EF4-FFF2-40B4-BE49-F238E27FC236}">
                  <a16:creationId xmlns:a16="http://schemas.microsoft.com/office/drawing/2014/main" xmlns="" id="{E06E9A39-8607-4F87-9F70-38B827316D38}"/>
                </a:ext>
              </a:extLst>
            </p:cNvPr>
            <p:cNvSpPr>
              <a:spLocks/>
            </p:cNvSpPr>
            <p:nvPr/>
          </p:nvSpPr>
          <p:spPr bwMode="auto">
            <a:xfrm>
              <a:off x="2754" y="592"/>
              <a:ext cx="103" cy="146"/>
            </a:xfrm>
            <a:custGeom>
              <a:avLst/>
              <a:gdLst>
                <a:gd name="T0" fmla="*/ 1 w 206"/>
                <a:gd name="T1" fmla="*/ 9 h 292"/>
                <a:gd name="T2" fmla="*/ 1 w 206"/>
                <a:gd name="T3" fmla="*/ 8 h 292"/>
                <a:gd name="T4" fmla="*/ 2 w 206"/>
                <a:gd name="T5" fmla="*/ 7 h 292"/>
                <a:gd name="T6" fmla="*/ 2 w 206"/>
                <a:gd name="T7" fmla="*/ 6 h 292"/>
                <a:gd name="T8" fmla="*/ 2 w 206"/>
                <a:gd name="T9" fmla="*/ 5 h 292"/>
                <a:gd name="T10" fmla="*/ 2 w 206"/>
                <a:gd name="T11" fmla="*/ 5 h 292"/>
                <a:gd name="T12" fmla="*/ 2 w 206"/>
                <a:gd name="T13" fmla="*/ 4 h 292"/>
                <a:gd name="T14" fmla="*/ 2 w 206"/>
                <a:gd name="T15" fmla="*/ 5 h 292"/>
                <a:gd name="T16" fmla="*/ 2 w 206"/>
                <a:gd name="T17" fmla="*/ 5 h 292"/>
                <a:gd name="T18" fmla="*/ 2 w 206"/>
                <a:gd name="T19" fmla="*/ 5 h 292"/>
                <a:gd name="T20" fmla="*/ 3 w 206"/>
                <a:gd name="T21" fmla="*/ 5 h 292"/>
                <a:gd name="T22" fmla="*/ 3 w 206"/>
                <a:gd name="T23" fmla="*/ 4 h 292"/>
                <a:gd name="T24" fmla="*/ 4 w 206"/>
                <a:gd name="T25" fmla="*/ 4 h 292"/>
                <a:gd name="T26" fmla="*/ 4 w 206"/>
                <a:gd name="T27" fmla="*/ 3 h 292"/>
                <a:gd name="T28" fmla="*/ 4 w 206"/>
                <a:gd name="T29" fmla="*/ 3 h 292"/>
                <a:gd name="T30" fmla="*/ 4 w 206"/>
                <a:gd name="T31" fmla="*/ 2 h 292"/>
                <a:gd name="T32" fmla="*/ 3 w 206"/>
                <a:gd name="T33" fmla="*/ 1 h 292"/>
                <a:gd name="T34" fmla="*/ 3 w 206"/>
                <a:gd name="T35" fmla="*/ 1 h 292"/>
                <a:gd name="T36" fmla="*/ 4 w 206"/>
                <a:gd name="T37" fmla="*/ 1 h 292"/>
                <a:gd name="T38" fmla="*/ 4 w 206"/>
                <a:gd name="T39" fmla="*/ 2 h 292"/>
                <a:gd name="T40" fmla="*/ 5 w 206"/>
                <a:gd name="T41" fmla="*/ 2 h 292"/>
                <a:gd name="T42" fmla="*/ 5 w 206"/>
                <a:gd name="T43" fmla="*/ 2 h 292"/>
                <a:gd name="T44" fmla="*/ 5 w 206"/>
                <a:gd name="T45" fmla="*/ 1 h 292"/>
                <a:gd name="T46" fmla="*/ 6 w 206"/>
                <a:gd name="T47" fmla="*/ 1 h 292"/>
                <a:gd name="T48" fmla="*/ 6 w 206"/>
                <a:gd name="T49" fmla="*/ 0 h 292"/>
                <a:gd name="T50" fmla="*/ 6 w 206"/>
                <a:gd name="T51" fmla="*/ 1 h 292"/>
                <a:gd name="T52" fmla="*/ 6 w 206"/>
                <a:gd name="T53" fmla="*/ 1 h 292"/>
                <a:gd name="T54" fmla="*/ 5 w 206"/>
                <a:gd name="T55" fmla="*/ 2 h 292"/>
                <a:gd name="T56" fmla="*/ 5 w 206"/>
                <a:gd name="T57" fmla="*/ 2 h 292"/>
                <a:gd name="T58" fmla="*/ 5 w 206"/>
                <a:gd name="T59" fmla="*/ 3 h 292"/>
                <a:gd name="T60" fmla="*/ 5 w 206"/>
                <a:gd name="T61" fmla="*/ 3 h 292"/>
                <a:gd name="T62" fmla="*/ 5 w 206"/>
                <a:gd name="T63" fmla="*/ 3 h 292"/>
                <a:gd name="T64" fmla="*/ 6 w 206"/>
                <a:gd name="T65" fmla="*/ 3 h 292"/>
                <a:gd name="T66" fmla="*/ 6 w 206"/>
                <a:gd name="T67" fmla="*/ 2 h 292"/>
                <a:gd name="T68" fmla="*/ 7 w 206"/>
                <a:gd name="T69" fmla="*/ 2 h 292"/>
                <a:gd name="T70" fmla="*/ 7 w 206"/>
                <a:gd name="T71" fmla="*/ 2 h 292"/>
                <a:gd name="T72" fmla="*/ 7 w 206"/>
                <a:gd name="T73" fmla="*/ 3 h 292"/>
                <a:gd name="T74" fmla="*/ 6 w 206"/>
                <a:gd name="T75" fmla="*/ 3 h 292"/>
                <a:gd name="T76" fmla="*/ 5 w 206"/>
                <a:gd name="T77" fmla="*/ 3 h 292"/>
                <a:gd name="T78" fmla="*/ 5 w 206"/>
                <a:gd name="T79" fmla="*/ 4 h 292"/>
                <a:gd name="T80" fmla="*/ 4 w 206"/>
                <a:gd name="T81" fmla="*/ 4 h 292"/>
                <a:gd name="T82" fmla="*/ 4 w 206"/>
                <a:gd name="T83" fmla="*/ 4 h 292"/>
                <a:gd name="T84" fmla="*/ 4 w 206"/>
                <a:gd name="T85" fmla="*/ 5 h 292"/>
                <a:gd name="T86" fmla="*/ 4 w 206"/>
                <a:gd name="T87" fmla="*/ 5 h 292"/>
                <a:gd name="T88" fmla="*/ 4 w 206"/>
                <a:gd name="T89" fmla="*/ 5 h 292"/>
                <a:gd name="T90" fmla="*/ 3 w 206"/>
                <a:gd name="T91" fmla="*/ 5 h 292"/>
                <a:gd name="T92" fmla="*/ 3 w 206"/>
                <a:gd name="T93" fmla="*/ 5 h 292"/>
                <a:gd name="T94" fmla="*/ 3 w 206"/>
                <a:gd name="T95" fmla="*/ 5 h 292"/>
                <a:gd name="T96" fmla="*/ 3 w 206"/>
                <a:gd name="T97" fmla="*/ 6 h 292"/>
                <a:gd name="T98" fmla="*/ 2 w 206"/>
                <a:gd name="T99" fmla="*/ 6 h 292"/>
                <a:gd name="T100" fmla="*/ 2 w 206"/>
                <a:gd name="T101" fmla="*/ 7 h 292"/>
                <a:gd name="T102" fmla="*/ 2 w 206"/>
                <a:gd name="T103" fmla="*/ 8 h 292"/>
                <a:gd name="T104" fmla="*/ 2 w 206"/>
                <a:gd name="T105" fmla="*/ 9 h 292"/>
                <a:gd name="T106" fmla="*/ 1 w 206"/>
                <a:gd name="T107" fmla="*/ 9 h 292"/>
                <a:gd name="T108" fmla="*/ 1 w 206"/>
                <a:gd name="T109" fmla="*/ 9 h 292"/>
                <a:gd name="T110" fmla="*/ 1 w 206"/>
                <a:gd name="T111" fmla="*/ 10 h 29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6" h="292">
                  <a:moveTo>
                    <a:pt x="0" y="292"/>
                  </a:moveTo>
                  <a:lnTo>
                    <a:pt x="7" y="279"/>
                  </a:lnTo>
                  <a:lnTo>
                    <a:pt x="16" y="260"/>
                  </a:lnTo>
                  <a:lnTo>
                    <a:pt x="24" y="241"/>
                  </a:lnTo>
                  <a:lnTo>
                    <a:pt x="30" y="227"/>
                  </a:lnTo>
                  <a:lnTo>
                    <a:pt x="36" y="213"/>
                  </a:lnTo>
                  <a:lnTo>
                    <a:pt x="44" y="193"/>
                  </a:lnTo>
                  <a:lnTo>
                    <a:pt x="53" y="175"/>
                  </a:lnTo>
                  <a:lnTo>
                    <a:pt x="57" y="164"/>
                  </a:lnTo>
                  <a:lnTo>
                    <a:pt x="51" y="156"/>
                  </a:lnTo>
                  <a:lnTo>
                    <a:pt x="44" y="148"/>
                  </a:lnTo>
                  <a:lnTo>
                    <a:pt x="39" y="140"/>
                  </a:lnTo>
                  <a:lnTo>
                    <a:pt x="37" y="130"/>
                  </a:lnTo>
                  <a:lnTo>
                    <a:pt x="37" y="123"/>
                  </a:lnTo>
                  <a:lnTo>
                    <a:pt x="38" y="124"/>
                  </a:lnTo>
                  <a:lnTo>
                    <a:pt x="40" y="129"/>
                  </a:lnTo>
                  <a:lnTo>
                    <a:pt x="42" y="134"/>
                  </a:lnTo>
                  <a:lnTo>
                    <a:pt x="47" y="139"/>
                  </a:lnTo>
                  <a:lnTo>
                    <a:pt x="54" y="143"/>
                  </a:lnTo>
                  <a:lnTo>
                    <a:pt x="60" y="145"/>
                  </a:lnTo>
                  <a:lnTo>
                    <a:pt x="64" y="147"/>
                  </a:lnTo>
                  <a:lnTo>
                    <a:pt x="71" y="140"/>
                  </a:lnTo>
                  <a:lnTo>
                    <a:pt x="79" y="131"/>
                  </a:lnTo>
                  <a:lnTo>
                    <a:pt x="87" y="122"/>
                  </a:lnTo>
                  <a:lnTo>
                    <a:pt x="95" y="111"/>
                  </a:lnTo>
                  <a:lnTo>
                    <a:pt x="102" y="102"/>
                  </a:lnTo>
                  <a:lnTo>
                    <a:pt x="108" y="94"/>
                  </a:lnTo>
                  <a:lnTo>
                    <a:pt x="113" y="87"/>
                  </a:lnTo>
                  <a:lnTo>
                    <a:pt x="115" y="83"/>
                  </a:lnTo>
                  <a:lnTo>
                    <a:pt x="115" y="72"/>
                  </a:lnTo>
                  <a:lnTo>
                    <a:pt x="112" y="56"/>
                  </a:lnTo>
                  <a:lnTo>
                    <a:pt x="107" y="39"/>
                  </a:lnTo>
                  <a:lnTo>
                    <a:pt x="100" y="26"/>
                  </a:lnTo>
                  <a:lnTo>
                    <a:pt x="94" y="19"/>
                  </a:lnTo>
                  <a:lnTo>
                    <a:pt x="92" y="15"/>
                  </a:lnTo>
                  <a:lnTo>
                    <a:pt x="93" y="14"/>
                  </a:lnTo>
                  <a:lnTo>
                    <a:pt x="98" y="16"/>
                  </a:lnTo>
                  <a:lnTo>
                    <a:pt x="106" y="26"/>
                  </a:lnTo>
                  <a:lnTo>
                    <a:pt x="115" y="42"/>
                  </a:lnTo>
                  <a:lnTo>
                    <a:pt x="122" y="60"/>
                  </a:lnTo>
                  <a:lnTo>
                    <a:pt x="124" y="72"/>
                  </a:lnTo>
                  <a:lnTo>
                    <a:pt x="129" y="64"/>
                  </a:lnTo>
                  <a:lnTo>
                    <a:pt x="133" y="55"/>
                  </a:lnTo>
                  <a:lnTo>
                    <a:pt x="139" y="45"/>
                  </a:lnTo>
                  <a:lnTo>
                    <a:pt x="145" y="33"/>
                  </a:lnTo>
                  <a:lnTo>
                    <a:pt x="151" y="23"/>
                  </a:lnTo>
                  <a:lnTo>
                    <a:pt x="156" y="14"/>
                  </a:lnTo>
                  <a:lnTo>
                    <a:pt x="162" y="7"/>
                  </a:lnTo>
                  <a:lnTo>
                    <a:pt x="167" y="2"/>
                  </a:lnTo>
                  <a:lnTo>
                    <a:pt x="173" y="0"/>
                  </a:lnTo>
                  <a:lnTo>
                    <a:pt x="174" y="1"/>
                  </a:lnTo>
                  <a:lnTo>
                    <a:pt x="171" y="4"/>
                  </a:lnTo>
                  <a:lnTo>
                    <a:pt x="168" y="10"/>
                  </a:lnTo>
                  <a:lnTo>
                    <a:pt x="164" y="16"/>
                  </a:lnTo>
                  <a:lnTo>
                    <a:pt x="161" y="24"/>
                  </a:lnTo>
                  <a:lnTo>
                    <a:pt x="155" y="35"/>
                  </a:lnTo>
                  <a:lnTo>
                    <a:pt x="150" y="48"/>
                  </a:lnTo>
                  <a:lnTo>
                    <a:pt x="144" y="60"/>
                  </a:lnTo>
                  <a:lnTo>
                    <a:pt x="138" y="70"/>
                  </a:lnTo>
                  <a:lnTo>
                    <a:pt x="132" y="78"/>
                  </a:lnTo>
                  <a:lnTo>
                    <a:pt x="129" y="83"/>
                  </a:lnTo>
                  <a:lnTo>
                    <a:pt x="139" y="80"/>
                  </a:lnTo>
                  <a:lnTo>
                    <a:pt x="148" y="77"/>
                  </a:lnTo>
                  <a:lnTo>
                    <a:pt x="158" y="75"/>
                  </a:lnTo>
                  <a:lnTo>
                    <a:pt x="167" y="72"/>
                  </a:lnTo>
                  <a:lnTo>
                    <a:pt x="174" y="70"/>
                  </a:lnTo>
                  <a:lnTo>
                    <a:pt x="181" y="67"/>
                  </a:lnTo>
                  <a:lnTo>
                    <a:pt x="186" y="64"/>
                  </a:lnTo>
                  <a:lnTo>
                    <a:pt x="191" y="61"/>
                  </a:lnTo>
                  <a:lnTo>
                    <a:pt x="198" y="56"/>
                  </a:lnTo>
                  <a:lnTo>
                    <a:pt x="204" y="54"/>
                  </a:lnTo>
                  <a:lnTo>
                    <a:pt x="206" y="56"/>
                  </a:lnTo>
                  <a:lnTo>
                    <a:pt x="201" y="62"/>
                  </a:lnTo>
                  <a:lnTo>
                    <a:pt x="196" y="65"/>
                  </a:lnTo>
                  <a:lnTo>
                    <a:pt x="188" y="71"/>
                  </a:lnTo>
                  <a:lnTo>
                    <a:pt x="176" y="77"/>
                  </a:lnTo>
                  <a:lnTo>
                    <a:pt x="164" y="84"/>
                  </a:lnTo>
                  <a:lnTo>
                    <a:pt x="152" y="90"/>
                  </a:lnTo>
                  <a:lnTo>
                    <a:pt x="141" y="94"/>
                  </a:lnTo>
                  <a:lnTo>
                    <a:pt x="132" y="98"/>
                  </a:lnTo>
                  <a:lnTo>
                    <a:pt x="127" y="99"/>
                  </a:lnTo>
                  <a:lnTo>
                    <a:pt x="116" y="105"/>
                  </a:lnTo>
                  <a:lnTo>
                    <a:pt x="106" y="116"/>
                  </a:lnTo>
                  <a:lnTo>
                    <a:pt x="98" y="128"/>
                  </a:lnTo>
                  <a:lnTo>
                    <a:pt x="95" y="136"/>
                  </a:lnTo>
                  <a:lnTo>
                    <a:pt x="98" y="139"/>
                  </a:lnTo>
                  <a:lnTo>
                    <a:pt x="101" y="141"/>
                  </a:lnTo>
                  <a:lnTo>
                    <a:pt x="105" y="143"/>
                  </a:lnTo>
                  <a:lnTo>
                    <a:pt x="108" y="143"/>
                  </a:lnTo>
                  <a:lnTo>
                    <a:pt x="103" y="147"/>
                  </a:lnTo>
                  <a:lnTo>
                    <a:pt x="98" y="151"/>
                  </a:lnTo>
                  <a:lnTo>
                    <a:pt x="93" y="154"/>
                  </a:lnTo>
                  <a:lnTo>
                    <a:pt x="90" y="158"/>
                  </a:lnTo>
                  <a:lnTo>
                    <a:pt x="86" y="156"/>
                  </a:lnTo>
                  <a:lnTo>
                    <a:pt x="85" y="155"/>
                  </a:lnTo>
                  <a:lnTo>
                    <a:pt x="83" y="156"/>
                  </a:lnTo>
                  <a:lnTo>
                    <a:pt x="78" y="163"/>
                  </a:lnTo>
                  <a:lnTo>
                    <a:pt x="71" y="175"/>
                  </a:lnTo>
                  <a:lnTo>
                    <a:pt x="64" y="189"/>
                  </a:lnTo>
                  <a:lnTo>
                    <a:pt x="56" y="205"/>
                  </a:lnTo>
                  <a:lnTo>
                    <a:pt x="48" y="222"/>
                  </a:lnTo>
                  <a:lnTo>
                    <a:pt x="42" y="238"/>
                  </a:lnTo>
                  <a:lnTo>
                    <a:pt x="39" y="252"/>
                  </a:lnTo>
                  <a:lnTo>
                    <a:pt x="38" y="262"/>
                  </a:lnTo>
                  <a:lnTo>
                    <a:pt x="36" y="268"/>
                  </a:lnTo>
                  <a:lnTo>
                    <a:pt x="32" y="275"/>
                  </a:lnTo>
                  <a:lnTo>
                    <a:pt x="29" y="281"/>
                  </a:lnTo>
                  <a:lnTo>
                    <a:pt x="25" y="285"/>
                  </a:lnTo>
                  <a:lnTo>
                    <a:pt x="21" y="288"/>
                  </a:lnTo>
                  <a:lnTo>
                    <a:pt x="13" y="290"/>
                  </a:lnTo>
                  <a:lnTo>
                    <a:pt x="6" y="292"/>
                  </a:lnTo>
                  <a:lnTo>
                    <a:pt x="0" y="292"/>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15" name="Freeform 337">
              <a:extLst>
                <a:ext uri="{FF2B5EF4-FFF2-40B4-BE49-F238E27FC236}">
                  <a16:creationId xmlns:a16="http://schemas.microsoft.com/office/drawing/2014/main" xmlns="" id="{4C3576B7-55D9-4835-874B-3191AE227906}"/>
                </a:ext>
              </a:extLst>
            </p:cNvPr>
            <p:cNvSpPr>
              <a:spLocks/>
            </p:cNvSpPr>
            <p:nvPr/>
          </p:nvSpPr>
          <p:spPr bwMode="auto">
            <a:xfrm>
              <a:off x="2605" y="825"/>
              <a:ext cx="67" cy="113"/>
            </a:xfrm>
            <a:custGeom>
              <a:avLst/>
              <a:gdLst>
                <a:gd name="T0" fmla="*/ 3 w 132"/>
                <a:gd name="T1" fmla="*/ 0 h 227"/>
                <a:gd name="T2" fmla="*/ 3 w 132"/>
                <a:gd name="T3" fmla="*/ 1 h 227"/>
                <a:gd name="T4" fmla="*/ 2 w 132"/>
                <a:gd name="T5" fmla="*/ 1 h 227"/>
                <a:gd name="T6" fmla="*/ 2 w 132"/>
                <a:gd name="T7" fmla="*/ 1 h 227"/>
                <a:gd name="T8" fmla="*/ 1 w 132"/>
                <a:gd name="T9" fmla="*/ 2 h 227"/>
                <a:gd name="T10" fmla="*/ 1 w 132"/>
                <a:gd name="T11" fmla="*/ 2 h 227"/>
                <a:gd name="T12" fmla="*/ 0 w 132"/>
                <a:gd name="T13" fmla="*/ 2 h 227"/>
                <a:gd name="T14" fmla="*/ 1 w 132"/>
                <a:gd name="T15" fmla="*/ 2 h 227"/>
                <a:gd name="T16" fmla="*/ 1 w 132"/>
                <a:gd name="T17" fmla="*/ 2 h 227"/>
                <a:gd name="T18" fmla="*/ 1 w 132"/>
                <a:gd name="T19" fmla="*/ 2 h 227"/>
                <a:gd name="T20" fmla="*/ 2 w 132"/>
                <a:gd name="T21" fmla="*/ 2 h 227"/>
                <a:gd name="T22" fmla="*/ 2 w 132"/>
                <a:gd name="T23" fmla="*/ 1 h 227"/>
                <a:gd name="T24" fmla="*/ 2 w 132"/>
                <a:gd name="T25" fmla="*/ 2 h 227"/>
                <a:gd name="T26" fmla="*/ 2 w 132"/>
                <a:gd name="T27" fmla="*/ 3 h 227"/>
                <a:gd name="T28" fmla="*/ 2 w 132"/>
                <a:gd name="T29" fmla="*/ 3 h 227"/>
                <a:gd name="T30" fmla="*/ 2 w 132"/>
                <a:gd name="T31" fmla="*/ 3 h 227"/>
                <a:gd name="T32" fmla="*/ 1 w 132"/>
                <a:gd name="T33" fmla="*/ 4 h 227"/>
                <a:gd name="T34" fmla="*/ 1 w 132"/>
                <a:gd name="T35" fmla="*/ 4 h 227"/>
                <a:gd name="T36" fmla="*/ 1 w 132"/>
                <a:gd name="T37" fmla="*/ 5 h 227"/>
                <a:gd name="T38" fmla="*/ 1 w 132"/>
                <a:gd name="T39" fmla="*/ 5 h 227"/>
                <a:gd name="T40" fmla="*/ 1 w 132"/>
                <a:gd name="T41" fmla="*/ 5 h 227"/>
                <a:gd name="T42" fmla="*/ 1 w 132"/>
                <a:gd name="T43" fmla="*/ 4 h 227"/>
                <a:gd name="T44" fmla="*/ 2 w 132"/>
                <a:gd name="T45" fmla="*/ 4 h 227"/>
                <a:gd name="T46" fmla="*/ 2 w 132"/>
                <a:gd name="T47" fmla="*/ 3 h 227"/>
                <a:gd name="T48" fmla="*/ 2 w 132"/>
                <a:gd name="T49" fmla="*/ 4 h 227"/>
                <a:gd name="T50" fmla="*/ 2 w 132"/>
                <a:gd name="T51" fmla="*/ 6 h 227"/>
                <a:gd name="T52" fmla="*/ 3 w 132"/>
                <a:gd name="T53" fmla="*/ 7 h 227"/>
                <a:gd name="T54" fmla="*/ 3 w 132"/>
                <a:gd name="T55" fmla="*/ 7 h 227"/>
                <a:gd name="T56" fmla="*/ 3 w 132"/>
                <a:gd name="T57" fmla="*/ 6 h 227"/>
                <a:gd name="T58" fmla="*/ 3 w 132"/>
                <a:gd name="T59" fmla="*/ 4 h 227"/>
                <a:gd name="T60" fmla="*/ 3 w 132"/>
                <a:gd name="T61" fmla="*/ 3 h 227"/>
                <a:gd name="T62" fmla="*/ 3 w 132"/>
                <a:gd name="T63" fmla="*/ 3 h 227"/>
                <a:gd name="T64" fmla="*/ 3 w 132"/>
                <a:gd name="T65" fmla="*/ 3 h 227"/>
                <a:gd name="T66" fmla="*/ 3 w 132"/>
                <a:gd name="T67" fmla="*/ 4 h 227"/>
                <a:gd name="T68" fmla="*/ 4 w 132"/>
                <a:gd name="T69" fmla="*/ 4 h 227"/>
                <a:gd name="T70" fmla="*/ 4 w 132"/>
                <a:gd name="T71" fmla="*/ 5 h 227"/>
                <a:gd name="T72" fmla="*/ 4 w 132"/>
                <a:gd name="T73" fmla="*/ 5 h 227"/>
                <a:gd name="T74" fmla="*/ 4 w 132"/>
                <a:gd name="T75" fmla="*/ 5 h 227"/>
                <a:gd name="T76" fmla="*/ 4 w 132"/>
                <a:gd name="T77" fmla="*/ 4 h 227"/>
                <a:gd name="T78" fmla="*/ 4 w 132"/>
                <a:gd name="T79" fmla="*/ 4 h 227"/>
                <a:gd name="T80" fmla="*/ 3 w 132"/>
                <a:gd name="T81" fmla="*/ 3 h 227"/>
                <a:gd name="T82" fmla="*/ 3 w 132"/>
                <a:gd name="T83" fmla="*/ 3 h 227"/>
                <a:gd name="T84" fmla="*/ 3 w 132"/>
                <a:gd name="T85" fmla="*/ 2 h 227"/>
                <a:gd name="T86" fmla="*/ 3 w 132"/>
                <a:gd name="T87" fmla="*/ 2 h 227"/>
                <a:gd name="T88" fmla="*/ 3 w 132"/>
                <a:gd name="T89" fmla="*/ 1 h 227"/>
                <a:gd name="T90" fmla="*/ 3 w 132"/>
                <a:gd name="T91" fmla="*/ 1 h 227"/>
                <a:gd name="T92" fmla="*/ 3 w 132"/>
                <a:gd name="T93" fmla="*/ 2 h 227"/>
                <a:gd name="T94" fmla="*/ 4 w 132"/>
                <a:gd name="T95" fmla="*/ 2 h 227"/>
                <a:gd name="T96" fmla="*/ 4 w 132"/>
                <a:gd name="T97" fmla="*/ 2 h 227"/>
                <a:gd name="T98" fmla="*/ 4 w 132"/>
                <a:gd name="T99" fmla="*/ 3 h 227"/>
                <a:gd name="T100" fmla="*/ 5 w 132"/>
                <a:gd name="T101" fmla="*/ 3 h 227"/>
                <a:gd name="T102" fmla="*/ 4 w 132"/>
                <a:gd name="T103" fmla="*/ 2 h 227"/>
                <a:gd name="T104" fmla="*/ 4 w 132"/>
                <a:gd name="T105" fmla="*/ 2 h 227"/>
                <a:gd name="T106" fmla="*/ 4 w 132"/>
                <a:gd name="T107" fmla="*/ 1 h 227"/>
                <a:gd name="T108" fmla="*/ 3 w 132"/>
                <a:gd name="T109" fmla="*/ 1 h 227"/>
                <a:gd name="T110" fmla="*/ 3 w 132"/>
                <a:gd name="T111" fmla="*/ 0 h 227"/>
                <a:gd name="T112" fmla="*/ 4 w 132"/>
                <a:gd name="T113" fmla="*/ 0 h 227"/>
                <a:gd name="T114" fmla="*/ 3 w 132"/>
                <a:gd name="T115" fmla="*/ 0 h 22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32" h="227">
                  <a:moveTo>
                    <a:pt x="92" y="5"/>
                  </a:moveTo>
                  <a:lnTo>
                    <a:pt x="86" y="15"/>
                  </a:lnTo>
                  <a:lnTo>
                    <a:pt x="79" y="28"/>
                  </a:lnTo>
                  <a:lnTo>
                    <a:pt x="72" y="41"/>
                  </a:lnTo>
                  <a:lnTo>
                    <a:pt x="70" y="49"/>
                  </a:lnTo>
                  <a:lnTo>
                    <a:pt x="62" y="49"/>
                  </a:lnTo>
                  <a:lnTo>
                    <a:pt x="53" y="52"/>
                  </a:lnTo>
                  <a:lnTo>
                    <a:pt x="41" y="56"/>
                  </a:lnTo>
                  <a:lnTo>
                    <a:pt x="31" y="61"/>
                  </a:lnTo>
                  <a:lnTo>
                    <a:pt x="19" y="67"/>
                  </a:lnTo>
                  <a:lnTo>
                    <a:pt x="11" y="73"/>
                  </a:lnTo>
                  <a:lnTo>
                    <a:pt x="4" y="79"/>
                  </a:lnTo>
                  <a:lnTo>
                    <a:pt x="1" y="82"/>
                  </a:lnTo>
                  <a:lnTo>
                    <a:pt x="0" y="87"/>
                  </a:lnTo>
                  <a:lnTo>
                    <a:pt x="0" y="89"/>
                  </a:lnTo>
                  <a:lnTo>
                    <a:pt x="1" y="89"/>
                  </a:lnTo>
                  <a:lnTo>
                    <a:pt x="5" y="87"/>
                  </a:lnTo>
                  <a:lnTo>
                    <a:pt x="10" y="84"/>
                  </a:lnTo>
                  <a:lnTo>
                    <a:pt x="17" y="80"/>
                  </a:lnTo>
                  <a:lnTo>
                    <a:pt x="25" y="75"/>
                  </a:lnTo>
                  <a:lnTo>
                    <a:pt x="34" y="70"/>
                  </a:lnTo>
                  <a:lnTo>
                    <a:pt x="43" y="66"/>
                  </a:lnTo>
                  <a:lnTo>
                    <a:pt x="51" y="61"/>
                  </a:lnTo>
                  <a:lnTo>
                    <a:pt x="60" y="58"/>
                  </a:lnTo>
                  <a:lnTo>
                    <a:pt x="65" y="57"/>
                  </a:lnTo>
                  <a:lnTo>
                    <a:pt x="62" y="68"/>
                  </a:lnTo>
                  <a:lnTo>
                    <a:pt x="58" y="83"/>
                  </a:lnTo>
                  <a:lnTo>
                    <a:pt x="56" y="97"/>
                  </a:lnTo>
                  <a:lnTo>
                    <a:pt x="54" y="106"/>
                  </a:lnTo>
                  <a:lnTo>
                    <a:pt x="48" y="112"/>
                  </a:lnTo>
                  <a:lnTo>
                    <a:pt x="41" y="119"/>
                  </a:lnTo>
                  <a:lnTo>
                    <a:pt x="34" y="127"/>
                  </a:lnTo>
                  <a:lnTo>
                    <a:pt x="26" y="135"/>
                  </a:lnTo>
                  <a:lnTo>
                    <a:pt x="18" y="144"/>
                  </a:lnTo>
                  <a:lnTo>
                    <a:pt x="11" y="151"/>
                  </a:lnTo>
                  <a:lnTo>
                    <a:pt x="7" y="157"/>
                  </a:lnTo>
                  <a:lnTo>
                    <a:pt x="4" y="162"/>
                  </a:lnTo>
                  <a:lnTo>
                    <a:pt x="3" y="166"/>
                  </a:lnTo>
                  <a:lnTo>
                    <a:pt x="4" y="168"/>
                  </a:lnTo>
                  <a:lnTo>
                    <a:pt x="7" y="168"/>
                  </a:lnTo>
                  <a:lnTo>
                    <a:pt x="10" y="165"/>
                  </a:lnTo>
                  <a:lnTo>
                    <a:pt x="13" y="160"/>
                  </a:lnTo>
                  <a:lnTo>
                    <a:pt x="19" y="156"/>
                  </a:lnTo>
                  <a:lnTo>
                    <a:pt x="25" y="149"/>
                  </a:lnTo>
                  <a:lnTo>
                    <a:pt x="32" y="142"/>
                  </a:lnTo>
                  <a:lnTo>
                    <a:pt x="39" y="136"/>
                  </a:lnTo>
                  <a:lnTo>
                    <a:pt x="45" y="130"/>
                  </a:lnTo>
                  <a:lnTo>
                    <a:pt x="50" y="126"/>
                  </a:lnTo>
                  <a:lnTo>
                    <a:pt x="55" y="123"/>
                  </a:lnTo>
                  <a:lnTo>
                    <a:pt x="56" y="142"/>
                  </a:lnTo>
                  <a:lnTo>
                    <a:pt x="58" y="172"/>
                  </a:lnTo>
                  <a:lnTo>
                    <a:pt x="61" y="202"/>
                  </a:lnTo>
                  <a:lnTo>
                    <a:pt x="63" y="220"/>
                  </a:lnTo>
                  <a:lnTo>
                    <a:pt x="65" y="226"/>
                  </a:lnTo>
                  <a:lnTo>
                    <a:pt x="66" y="227"/>
                  </a:lnTo>
                  <a:lnTo>
                    <a:pt x="66" y="225"/>
                  </a:lnTo>
                  <a:lnTo>
                    <a:pt x="68" y="218"/>
                  </a:lnTo>
                  <a:lnTo>
                    <a:pt x="68" y="198"/>
                  </a:lnTo>
                  <a:lnTo>
                    <a:pt x="66" y="165"/>
                  </a:lnTo>
                  <a:lnTo>
                    <a:pt x="65" y="133"/>
                  </a:lnTo>
                  <a:lnTo>
                    <a:pt x="68" y="113"/>
                  </a:lnTo>
                  <a:lnTo>
                    <a:pt x="69" y="111"/>
                  </a:lnTo>
                  <a:lnTo>
                    <a:pt x="71" y="111"/>
                  </a:lnTo>
                  <a:lnTo>
                    <a:pt x="72" y="114"/>
                  </a:lnTo>
                  <a:lnTo>
                    <a:pt x="73" y="119"/>
                  </a:lnTo>
                  <a:lnTo>
                    <a:pt x="76" y="123"/>
                  </a:lnTo>
                  <a:lnTo>
                    <a:pt x="80" y="130"/>
                  </a:lnTo>
                  <a:lnTo>
                    <a:pt x="86" y="138"/>
                  </a:lnTo>
                  <a:lnTo>
                    <a:pt x="93" y="148"/>
                  </a:lnTo>
                  <a:lnTo>
                    <a:pt x="101" y="156"/>
                  </a:lnTo>
                  <a:lnTo>
                    <a:pt x="108" y="163"/>
                  </a:lnTo>
                  <a:lnTo>
                    <a:pt x="114" y="168"/>
                  </a:lnTo>
                  <a:lnTo>
                    <a:pt x="118" y="171"/>
                  </a:lnTo>
                  <a:lnTo>
                    <a:pt x="122" y="171"/>
                  </a:lnTo>
                  <a:lnTo>
                    <a:pt x="122" y="167"/>
                  </a:lnTo>
                  <a:lnTo>
                    <a:pt x="117" y="162"/>
                  </a:lnTo>
                  <a:lnTo>
                    <a:pt x="111" y="155"/>
                  </a:lnTo>
                  <a:lnTo>
                    <a:pt x="107" y="150"/>
                  </a:lnTo>
                  <a:lnTo>
                    <a:pt x="102" y="144"/>
                  </a:lnTo>
                  <a:lnTo>
                    <a:pt x="98" y="137"/>
                  </a:lnTo>
                  <a:lnTo>
                    <a:pt x="92" y="129"/>
                  </a:lnTo>
                  <a:lnTo>
                    <a:pt x="86" y="122"/>
                  </a:lnTo>
                  <a:lnTo>
                    <a:pt x="81" y="115"/>
                  </a:lnTo>
                  <a:lnTo>
                    <a:pt x="79" y="110"/>
                  </a:lnTo>
                  <a:lnTo>
                    <a:pt x="77" y="105"/>
                  </a:lnTo>
                  <a:lnTo>
                    <a:pt x="76" y="95"/>
                  </a:lnTo>
                  <a:lnTo>
                    <a:pt x="77" y="81"/>
                  </a:lnTo>
                  <a:lnTo>
                    <a:pt x="78" y="68"/>
                  </a:lnTo>
                  <a:lnTo>
                    <a:pt x="80" y="60"/>
                  </a:lnTo>
                  <a:lnTo>
                    <a:pt x="81" y="58"/>
                  </a:lnTo>
                  <a:lnTo>
                    <a:pt x="84" y="58"/>
                  </a:lnTo>
                  <a:lnTo>
                    <a:pt x="86" y="60"/>
                  </a:lnTo>
                  <a:lnTo>
                    <a:pt x="91" y="65"/>
                  </a:lnTo>
                  <a:lnTo>
                    <a:pt x="94" y="68"/>
                  </a:lnTo>
                  <a:lnTo>
                    <a:pt x="100" y="73"/>
                  </a:lnTo>
                  <a:lnTo>
                    <a:pt x="106" y="79"/>
                  </a:lnTo>
                  <a:lnTo>
                    <a:pt x="111" y="84"/>
                  </a:lnTo>
                  <a:lnTo>
                    <a:pt x="118" y="89"/>
                  </a:lnTo>
                  <a:lnTo>
                    <a:pt x="123" y="94"/>
                  </a:lnTo>
                  <a:lnTo>
                    <a:pt x="127" y="98"/>
                  </a:lnTo>
                  <a:lnTo>
                    <a:pt x="131" y="100"/>
                  </a:lnTo>
                  <a:lnTo>
                    <a:pt x="132" y="100"/>
                  </a:lnTo>
                  <a:lnTo>
                    <a:pt x="129" y="96"/>
                  </a:lnTo>
                  <a:lnTo>
                    <a:pt x="123" y="88"/>
                  </a:lnTo>
                  <a:lnTo>
                    <a:pt x="117" y="81"/>
                  </a:lnTo>
                  <a:lnTo>
                    <a:pt x="110" y="73"/>
                  </a:lnTo>
                  <a:lnTo>
                    <a:pt x="103" y="65"/>
                  </a:lnTo>
                  <a:lnTo>
                    <a:pt x="98" y="57"/>
                  </a:lnTo>
                  <a:lnTo>
                    <a:pt x="94" y="52"/>
                  </a:lnTo>
                  <a:lnTo>
                    <a:pt x="93" y="46"/>
                  </a:lnTo>
                  <a:lnTo>
                    <a:pt x="92" y="35"/>
                  </a:lnTo>
                  <a:lnTo>
                    <a:pt x="92" y="23"/>
                  </a:lnTo>
                  <a:lnTo>
                    <a:pt x="96" y="12"/>
                  </a:lnTo>
                  <a:lnTo>
                    <a:pt x="100" y="4"/>
                  </a:lnTo>
                  <a:lnTo>
                    <a:pt x="100" y="0"/>
                  </a:lnTo>
                  <a:lnTo>
                    <a:pt x="95" y="1"/>
                  </a:lnTo>
                  <a:lnTo>
                    <a:pt x="92" y="5"/>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16" name="Freeform 338">
              <a:extLst>
                <a:ext uri="{FF2B5EF4-FFF2-40B4-BE49-F238E27FC236}">
                  <a16:creationId xmlns:a16="http://schemas.microsoft.com/office/drawing/2014/main" xmlns="" id="{50E1BBAB-6798-4FE7-B931-FE2C10A5617E}"/>
                </a:ext>
              </a:extLst>
            </p:cNvPr>
            <p:cNvSpPr>
              <a:spLocks/>
            </p:cNvSpPr>
            <p:nvPr/>
          </p:nvSpPr>
          <p:spPr bwMode="auto">
            <a:xfrm>
              <a:off x="2838" y="774"/>
              <a:ext cx="132" cy="104"/>
            </a:xfrm>
            <a:custGeom>
              <a:avLst/>
              <a:gdLst>
                <a:gd name="T0" fmla="*/ 1 w 263"/>
                <a:gd name="T1" fmla="*/ 1 h 207"/>
                <a:gd name="T2" fmla="*/ 1 w 263"/>
                <a:gd name="T3" fmla="*/ 2 h 207"/>
                <a:gd name="T4" fmla="*/ 2 w 263"/>
                <a:gd name="T5" fmla="*/ 2 h 207"/>
                <a:gd name="T6" fmla="*/ 2 w 263"/>
                <a:gd name="T7" fmla="*/ 2 h 207"/>
                <a:gd name="T8" fmla="*/ 2 w 263"/>
                <a:gd name="T9" fmla="*/ 3 h 207"/>
                <a:gd name="T10" fmla="*/ 3 w 263"/>
                <a:gd name="T11" fmla="*/ 5 h 207"/>
                <a:gd name="T12" fmla="*/ 3 w 263"/>
                <a:gd name="T13" fmla="*/ 4 h 207"/>
                <a:gd name="T14" fmla="*/ 3 w 263"/>
                <a:gd name="T15" fmla="*/ 3 h 207"/>
                <a:gd name="T16" fmla="*/ 3 w 263"/>
                <a:gd name="T17" fmla="*/ 2 h 207"/>
                <a:gd name="T18" fmla="*/ 4 w 263"/>
                <a:gd name="T19" fmla="*/ 3 h 207"/>
                <a:gd name="T20" fmla="*/ 4 w 263"/>
                <a:gd name="T21" fmla="*/ 4 h 207"/>
                <a:gd name="T22" fmla="*/ 5 w 263"/>
                <a:gd name="T23" fmla="*/ 6 h 207"/>
                <a:gd name="T24" fmla="*/ 5 w 263"/>
                <a:gd name="T25" fmla="*/ 7 h 207"/>
                <a:gd name="T26" fmla="*/ 5 w 263"/>
                <a:gd name="T27" fmla="*/ 6 h 207"/>
                <a:gd name="T28" fmla="*/ 5 w 263"/>
                <a:gd name="T29" fmla="*/ 4 h 207"/>
                <a:gd name="T30" fmla="*/ 6 w 263"/>
                <a:gd name="T31" fmla="*/ 5 h 207"/>
                <a:gd name="T32" fmla="*/ 8 w 263"/>
                <a:gd name="T33" fmla="*/ 6 h 207"/>
                <a:gd name="T34" fmla="*/ 9 w 263"/>
                <a:gd name="T35" fmla="*/ 6 h 207"/>
                <a:gd name="T36" fmla="*/ 8 w 263"/>
                <a:gd name="T37" fmla="*/ 6 h 207"/>
                <a:gd name="T38" fmla="*/ 7 w 263"/>
                <a:gd name="T39" fmla="*/ 5 h 207"/>
                <a:gd name="T40" fmla="*/ 6 w 263"/>
                <a:gd name="T41" fmla="*/ 4 h 207"/>
                <a:gd name="T42" fmla="*/ 5 w 263"/>
                <a:gd name="T43" fmla="*/ 3 h 207"/>
                <a:gd name="T44" fmla="*/ 5 w 263"/>
                <a:gd name="T45" fmla="*/ 3 h 207"/>
                <a:gd name="T46" fmla="*/ 6 w 263"/>
                <a:gd name="T47" fmla="*/ 3 h 207"/>
                <a:gd name="T48" fmla="*/ 8 w 263"/>
                <a:gd name="T49" fmla="*/ 3 h 207"/>
                <a:gd name="T50" fmla="*/ 9 w 263"/>
                <a:gd name="T51" fmla="*/ 3 h 207"/>
                <a:gd name="T52" fmla="*/ 8 w 263"/>
                <a:gd name="T53" fmla="*/ 3 h 207"/>
                <a:gd name="T54" fmla="*/ 7 w 263"/>
                <a:gd name="T55" fmla="*/ 3 h 207"/>
                <a:gd name="T56" fmla="*/ 5 w 263"/>
                <a:gd name="T57" fmla="*/ 3 h 207"/>
                <a:gd name="T58" fmla="*/ 5 w 263"/>
                <a:gd name="T59" fmla="*/ 3 h 207"/>
                <a:gd name="T60" fmla="*/ 4 w 263"/>
                <a:gd name="T61" fmla="*/ 2 h 207"/>
                <a:gd name="T62" fmla="*/ 3 w 263"/>
                <a:gd name="T63" fmla="*/ 2 h 207"/>
                <a:gd name="T64" fmla="*/ 4 w 263"/>
                <a:gd name="T65" fmla="*/ 2 h 207"/>
                <a:gd name="T66" fmla="*/ 5 w 263"/>
                <a:gd name="T67" fmla="*/ 1 h 207"/>
                <a:gd name="T68" fmla="*/ 6 w 263"/>
                <a:gd name="T69" fmla="*/ 1 h 207"/>
                <a:gd name="T70" fmla="*/ 6 w 263"/>
                <a:gd name="T71" fmla="*/ 0 h 207"/>
                <a:gd name="T72" fmla="*/ 5 w 263"/>
                <a:gd name="T73" fmla="*/ 1 h 207"/>
                <a:gd name="T74" fmla="*/ 4 w 263"/>
                <a:gd name="T75" fmla="*/ 1 h 207"/>
                <a:gd name="T76" fmla="*/ 3 w 263"/>
                <a:gd name="T77" fmla="*/ 2 h 207"/>
                <a:gd name="T78" fmla="*/ 2 w 263"/>
                <a:gd name="T79" fmla="*/ 2 h 207"/>
                <a:gd name="T80" fmla="*/ 2 w 263"/>
                <a:gd name="T81" fmla="*/ 1 h 207"/>
                <a:gd name="T82" fmla="*/ 1 w 263"/>
                <a:gd name="T83" fmla="*/ 1 h 207"/>
                <a:gd name="T84" fmla="*/ 0 w 263"/>
                <a:gd name="T85" fmla="*/ 1 h 20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63" h="207">
                  <a:moveTo>
                    <a:pt x="0" y="16"/>
                  </a:moveTo>
                  <a:lnTo>
                    <a:pt x="6" y="21"/>
                  </a:lnTo>
                  <a:lnTo>
                    <a:pt x="14" y="28"/>
                  </a:lnTo>
                  <a:lnTo>
                    <a:pt x="21" y="35"/>
                  </a:lnTo>
                  <a:lnTo>
                    <a:pt x="25" y="38"/>
                  </a:lnTo>
                  <a:lnTo>
                    <a:pt x="27" y="39"/>
                  </a:lnTo>
                  <a:lnTo>
                    <a:pt x="31" y="40"/>
                  </a:lnTo>
                  <a:lnTo>
                    <a:pt x="35" y="43"/>
                  </a:lnTo>
                  <a:lnTo>
                    <a:pt x="41" y="45"/>
                  </a:lnTo>
                  <a:lnTo>
                    <a:pt x="47" y="48"/>
                  </a:lnTo>
                  <a:lnTo>
                    <a:pt x="52" y="51"/>
                  </a:lnTo>
                  <a:lnTo>
                    <a:pt x="56" y="53"/>
                  </a:lnTo>
                  <a:lnTo>
                    <a:pt x="60" y="55"/>
                  </a:lnTo>
                  <a:lnTo>
                    <a:pt x="60" y="74"/>
                  </a:lnTo>
                  <a:lnTo>
                    <a:pt x="59" y="96"/>
                  </a:lnTo>
                  <a:lnTo>
                    <a:pt x="60" y="115"/>
                  </a:lnTo>
                  <a:lnTo>
                    <a:pt x="62" y="130"/>
                  </a:lnTo>
                  <a:lnTo>
                    <a:pt x="65" y="136"/>
                  </a:lnTo>
                  <a:lnTo>
                    <a:pt x="67" y="136"/>
                  </a:lnTo>
                  <a:lnTo>
                    <a:pt x="67" y="131"/>
                  </a:lnTo>
                  <a:lnTo>
                    <a:pt x="65" y="124"/>
                  </a:lnTo>
                  <a:lnTo>
                    <a:pt x="65" y="111"/>
                  </a:lnTo>
                  <a:lnTo>
                    <a:pt x="68" y="89"/>
                  </a:lnTo>
                  <a:lnTo>
                    <a:pt x="70" y="68"/>
                  </a:lnTo>
                  <a:lnTo>
                    <a:pt x="72" y="56"/>
                  </a:lnTo>
                  <a:lnTo>
                    <a:pt x="77" y="60"/>
                  </a:lnTo>
                  <a:lnTo>
                    <a:pt x="83" y="64"/>
                  </a:lnTo>
                  <a:lnTo>
                    <a:pt x="90" y="71"/>
                  </a:lnTo>
                  <a:lnTo>
                    <a:pt x="97" y="78"/>
                  </a:lnTo>
                  <a:lnTo>
                    <a:pt x="103" y="84"/>
                  </a:lnTo>
                  <a:lnTo>
                    <a:pt x="110" y="90"/>
                  </a:lnTo>
                  <a:lnTo>
                    <a:pt x="116" y="94"/>
                  </a:lnTo>
                  <a:lnTo>
                    <a:pt x="121" y="97"/>
                  </a:lnTo>
                  <a:lnTo>
                    <a:pt x="123" y="120"/>
                  </a:lnTo>
                  <a:lnTo>
                    <a:pt x="129" y="153"/>
                  </a:lnTo>
                  <a:lnTo>
                    <a:pt x="137" y="184"/>
                  </a:lnTo>
                  <a:lnTo>
                    <a:pt x="144" y="203"/>
                  </a:lnTo>
                  <a:lnTo>
                    <a:pt x="148" y="207"/>
                  </a:lnTo>
                  <a:lnTo>
                    <a:pt x="149" y="204"/>
                  </a:lnTo>
                  <a:lnTo>
                    <a:pt x="147" y="196"/>
                  </a:lnTo>
                  <a:lnTo>
                    <a:pt x="145" y="187"/>
                  </a:lnTo>
                  <a:lnTo>
                    <a:pt x="141" y="170"/>
                  </a:lnTo>
                  <a:lnTo>
                    <a:pt x="137" y="146"/>
                  </a:lnTo>
                  <a:lnTo>
                    <a:pt x="133" y="121"/>
                  </a:lnTo>
                  <a:lnTo>
                    <a:pt x="133" y="105"/>
                  </a:lnTo>
                  <a:lnTo>
                    <a:pt x="145" y="112"/>
                  </a:lnTo>
                  <a:lnTo>
                    <a:pt x="162" y="121"/>
                  </a:lnTo>
                  <a:lnTo>
                    <a:pt x="182" y="131"/>
                  </a:lnTo>
                  <a:lnTo>
                    <a:pt x="202" y="143"/>
                  </a:lnTo>
                  <a:lnTo>
                    <a:pt x="222" y="154"/>
                  </a:lnTo>
                  <a:lnTo>
                    <a:pt x="239" y="165"/>
                  </a:lnTo>
                  <a:lnTo>
                    <a:pt x="252" y="172"/>
                  </a:lnTo>
                  <a:lnTo>
                    <a:pt x="259" y="176"/>
                  </a:lnTo>
                  <a:lnTo>
                    <a:pt x="262" y="179"/>
                  </a:lnTo>
                  <a:lnTo>
                    <a:pt x="263" y="177"/>
                  </a:lnTo>
                  <a:lnTo>
                    <a:pt x="260" y="173"/>
                  </a:lnTo>
                  <a:lnTo>
                    <a:pt x="253" y="166"/>
                  </a:lnTo>
                  <a:lnTo>
                    <a:pt x="245" y="160"/>
                  </a:lnTo>
                  <a:lnTo>
                    <a:pt x="231" y="151"/>
                  </a:lnTo>
                  <a:lnTo>
                    <a:pt x="215" y="141"/>
                  </a:lnTo>
                  <a:lnTo>
                    <a:pt x="197" y="129"/>
                  </a:lnTo>
                  <a:lnTo>
                    <a:pt x="178" y="117"/>
                  </a:lnTo>
                  <a:lnTo>
                    <a:pt x="162" y="107"/>
                  </a:lnTo>
                  <a:lnTo>
                    <a:pt x="148" y="100"/>
                  </a:lnTo>
                  <a:lnTo>
                    <a:pt x="140" y="96"/>
                  </a:lnTo>
                  <a:lnTo>
                    <a:pt x="133" y="93"/>
                  </a:lnTo>
                  <a:lnTo>
                    <a:pt x="136" y="92"/>
                  </a:lnTo>
                  <a:lnTo>
                    <a:pt x="143" y="91"/>
                  </a:lnTo>
                  <a:lnTo>
                    <a:pt x="152" y="89"/>
                  </a:lnTo>
                  <a:lnTo>
                    <a:pt x="161" y="85"/>
                  </a:lnTo>
                  <a:lnTo>
                    <a:pt x="174" y="83"/>
                  </a:lnTo>
                  <a:lnTo>
                    <a:pt x="189" y="81"/>
                  </a:lnTo>
                  <a:lnTo>
                    <a:pt x="204" y="79"/>
                  </a:lnTo>
                  <a:lnTo>
                    <a:pt x="220" y="79"/>
                  </a:lnTo>
                  <a:lnTo>
                    <a:pt x="235" y="81"/>
                  </a:lnTo>
                  <a:lnTo>
                    <a:pt x="246" y="82"/>
                  </a:lnTo>
                  <a:lnTo>
                    <a:pt x="255" y="85"/>
                  </a:lnTo>
                  <a:lnTo>
                    <a:pt x="263" y="89"/>
                  </a:lnTo>
                  <a:lnTo>
                    <a:pt x="263" y="86"/>
                  </a:lnTo>
                  <a:lnTo>
                    <a:pt x="259" y="82"/>
                  </a:lnTo>
                  <a:lnTo>
                    <a:pt x="251" y="76"/>
                  </a:lnTo>
                  <a:lnTo>
                    <a:pt x="244" y="75"/>
                  </a:lnTo>
                  <a:lnTo>
                    <a:pt x="230" y="74"/>
                  </a:lnTo>
                  <a:lnTo>
                    <a:pt x="213" y="74"/>
                  </a:lnTo>
                  <a:lnTo>
                    <a:pt x="194" y="74"/>
                  </a:lnTo>
                  <a:lnTo>
                    <a:pt x="175" y="75"/>
                  </a:lnTo>
                  <a:lnTo>
                    <a:pt x="158" y="75"/>
                  </a:lnTo>
                  <a:lnTo>
                    <a:pt x="145" y="76"/>
                  </a:lnTo>
                  <a:lnTo>
                    <a:pt x="137" y="76"/>
                  </a:lnTo>
                  <a:lnTo>
                    <a:pt x="132" y="76"/>
                  </a:lnTo>
                  <a:lnTo>
                    <a:pt x="125" y="73"/>
                  </a:lnTo>
                  <a:lnTo>
                    <a:pt x="118" y="68"/>
                  </a:lnTo>
                  <a:lnTo>
                    <a:pt x="111" y="62"/>
                  </a:lnTo>
                  <a:lnTo>
                    <a:pt x="103" y="56"/>
                  </a:lnTo>
                  <a:lnTo>
                    <a:pt x="97" y="52"/>
                  </a:lnTo>
                  <a:lnTo>
                    <a:pt x="92" y="47"/>
                  </a:lnTo>
                  <a:lnTo>
                    <a:pt x="88" y="45"/>
                  </a:lnTo>
                  <a:lnTo>
                    <a:pt x="97" y="40"/>
                  </a:lnTo>
                  <a:lnTo>
                    <a:pt x="106" y="35"/>
                  </a:lnTo>
                  <a:lnTo>
                    <a:pt x="116" y="29"/>
                  </a:lnTo>
                  <a:lnTo>
                    <a:pt x="128" y="22"/>
                  </a:lnTo>
                  <a:lnTo>
                    <a:pt x="138" y="16"/>
                  </a:lnTo>
                  <a:lnTo>
                    <a:pt x="148" y="10"/>
                  </a:lnTo>
                  <a:lnTo>
                    <a:pt x="156" y="7"/>
                  </a:lnTo>
                  <a:lnTo>
                    <a:pt x="163" y="6"/>
                  </a:lnTo>
                  <a:lnTo>
                    <a:pt x="170" y="3"/>
                  </a:lnTo>
                  <a:lnTo>
                    <a:pt x="169" y="1"/>
                  </a:lnTo>
                  <a:lnTo>
                    <a:pt x="161" y="0"/>
                  </a:lnTo>
                  <a:lnTo>
                    <a:pt x="151" y="2"/>
                  </a:lnTo>
                  <a:lnTo>
                    <a:pt x="144" y="6"/>
                  </a:lnTo>
                  <a:lnTo>
                    <a:pt x="133" y="9"/>
                  </a:lnTo>
                  <a:lnTo>
                    <a:pt x="122" y="14"/>
                  </a:lnTo>
                  <a:lnTo>
                    <a:pt x="110" y="20"/>
                  </a:lnTo>
                  <a:lnTo>
                    <a:pt x="100" y="25"/>
                  </a:lnTo>
                  <a:lnTo>
                    <a:pt x="90" y="30"/>
                  </a:lnTo>
                  <a:lnTo>
                    <a:pt x="82" y="33"/>
                  </a:lnTo>
                  <a:lnTo>
                    <a:pt x="77" y="37"/>
                  </a:lnTo>
                  <a:lnTo>
                    <a:pt x="71" y="39"/>
                  </a:lnTo>
                  <a:lnTo>
                    <a:pt x="64" y="39"/>
                  </a:lnTo>
                  <a:lnTo>
                    <a:pt x="57" y="38"/>
                  </a:lnTo>
                  <a:lnTo>
                    <a:pt x="48" y="33"/>
                  </a:lnTo>
                  <a:lnTo>
                    <a:pt x="42" y="30"/>
                  </a:lnTo>
                  <a:lnTo>
                    <a:pt x="37" y="28"/>
                  </a:lnTo>
                  <a:lnTo>
                    <a:pt x="29" y="24"/>
                  </a:lnTo>
                  <a:lnTo>
                    <a:pt x="22" y="21"/>
                  </a:lnTo>
                  <a:lnTo>
                    <a:pt x="15" y="18"/>
                  </a:lnTo>
                  <a:lnTo>
                    <a:pt x="8" y="17"/>
                  </a:lnTo>
                  <a:lnTo>
                    <a:pt x="3" y="16"/>
                  </a:lnTo>
                  <a:lnTo>
                    <a:pt x="0" y="16"/>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17" name="Freeform 339">
              <a:extLst>
                <a:ext uri="{FF2B5EF4-FFF2-40B4-BE49-F238E27FC236}">
                  <a16:creationId xmlns:a16="http://schemas.microsoft.com/office/drawing/2014/main" xmlns="" id="{F5DCB221-62D7-4531-991D-DDC74C09BA12}"/>
                </a:ext>
              </a:extLst>
            </p:cNvPr>
            <p:cNvSpPr>
              <a:spLocks/>
            </p:cNvSpPr>
            <p:nvPr/>
          </p:nvSpPr>
          <p:spPr bwMode="auto">
            <a:xfrm>
              <a:off x="2115" y="995"/>
              <a:ext cx="334" cy="331"/>
            </a:xfrm>
            <a:custGeom>
              <a:avLst/>
              <a:gdLst>
                <a:gd name="T0" fmla="*/ 9 w 667"/>
                <a:gd name="T1" fmla="*/ 4 h 663"/>
                <a:gd name="T2" fmla="*/ 6 w 667"/>
                <a:gd name="T3" fmla="*/ 3 h 663"/>
                <a:gd name="T4" fmla="*/ 3 w 667"/>
                <a:gd name="T5" fmla="*/ 2 h 663"/>
                <a:gd name="T6" fmla="*/ 2 w 667"/>
                <a:gd name="T7" fmla="*/ 2 h 663"/>
                <a:gd name="T8" fmla="*/ 3 w 667"/>
                <a:gd name="T9" fmla="*/ 4 h 663"/>
                <a:gd name="T10" fmla="*/ 4 w 667"/>
                <a:gd name="T11" fmla="*/ 7 h 663"/>
                <a:gd name="T12" fmla="*/ 6 w 667"/>
                <a:gd name="T13" fmla="*/ 8 h 663"/>
                <a:gd name="T14" fmla="*/ 8 w 667"/>
                <a:gd name="T15" fmla="*/ 9 h 663"/>
                <a:gd name="T16" fmla="*/ 7 w 667"/>
                <a:gd name="T17" fmla="*/ 10 h 663"/>
                <a:gd name="T18" fmla="*/ 6 w 667"/>
                <a:gd name="T19" fmla="*/ 9 h 663"/>
                <a:gd name="T20" fmla="*/ 4 w 667"/>
                <a:gd name="T21" fmla="*/ 10 h 663"/>
                <a:gd name="T22" fmla="*/ 2 w 667"/>
                <a:gd name="T23" fmla="*/ 12 h 663"/>
                <a:gd name="T24" fmla="*/ 1 w 667"/>
                <a:gd name="T25" fmla="*/ 13 h 663"/>
                <a:gd name="T26" fmla="*/ 1 w 667"/>
                <a:gd name="T27" fmla="*/ 14 h 663"/>
                <a:gd name="T28" fmla="*/ 2 w 667"/>
                <a:gd name="T29" fmla="*/ 15 h 663"/>
                <a:gd name="T30" fmla="*/ 5 w 667"/>
                <a:gd name="T31" fmla="*/ 15 h 663"/>
                <a:gd name="T32" fmla="*/ 8 w 667"/>
                <a:gd name="T33" fmla="*/ 13 h 663"/>
                <a:gd name="T34" fmla="*/ 8 w 667"/>
                <a:gd name="T35" fmla="*/ 12 h 663"/>
                <a:gd name="T36" fmla="*/ 9 w 667"/>
                <a:gd name="T37" fmla="*/ 10 h 663"/>
                <a:gd name="T38" fmla="*/ 10 w 667"/>
                <a:gd name="T39" fmla="*/ 11 h 663"/>
                <a:gd name="T40" fmla="*/ 9 w 667"/>
                <a:gd name="T41" fmla="*/ 13 h 663"/>
                <a:gd name="T42" fmla="*/ 8 w 667"/>
                <a:gd name="T43" fmla="*/ 13 h 663"/>
                <a:gd name="T44" fmla="*/ 7 w 667"/>
                <a:gd name="T45" fmla="*/ 14 h 663"/>
                <a:gd name="T46" fmla="*/ 6 w 667"/>
                <a:gd name="T47" fmla="*/ 17 h 663"/>
                <a:gd name="T48" fmla="*/ 7 w 667"/>
                <a:gd name="T49" fmla="*/ 18 h 663"/>
                <a:gd name="T50" fmla="*/ 6 w 667"/>
                <a:gd name="T51" fmla="*/ 20 h 663"/>
                <a:gd name="T52" fmla="*/ 8 w 667"/>
                <a:gd name="T53" fmla="*/ 20 h 663"/>
                <a:gd name="T54" fmla="*/ 11 w 667"/>
                <a:gd name="T55" fmla="*/ 18 h 663"/>
                <a:gd name="T56" fmla="*/ 12 w 667"/>
                <a:gd name="T57" fmla="*/ 16 h 663"/>
                <a:gd name="T58" fmla="*/ 11 w 667"/>
                <a:gd name="T59" fmla="*/ 13 h 663"/>
                <a:gd name="T60" fmla="*/ 11 w 667"/>
                <a:gd name="T61" fmla="*/ 11 h 663"/>
                <a:gd name="T62" fmla="*/ 12 w 667"/>
                <a:gd name="T63" fmla="*/ 13 h 663"/>
                <a:gd name="T64" fmla="*/ 13 w 667"/>
                <a:gd name="T65" fmla="*/ 15 h 663"/>
                <a:gd name="T66" fmla="*/ 15 w 667"/>
                <a:gd name="T67" fmla="*/ 17 h 663"/>
                <a:gd name="T68" fmla="*/ 18 w 667"/>
                <a:gd name="T69" fmla="*/ 18 h 663"/>
                <a:gd name="T70" fmla="*/ 19 w 667"/>
                <a:gd name="T71" fmla="*/ 16 h 663"/>
                <a:gd name="T72" fmla="*/ 16 w 667"/>
                <a:gd name="T73" fmla="*/ 12 h 663"/>
                <a:gd name="T74" fmla="*/ 14 w 667"/>
                <a:gd name="T75" fmla="*/ 12 h 663"/>
                <a:gd name="T76" fmla="*/ 14 w 667"/>
                <a:gd name="T77" fmla="*/ 11 h 663"/>
                <a:gd name="T78" fmla="*/ 16 w 667"/>
                <a:gd name="T79" fmla="*/ 12 h 663"/>
                <a:gd name="T80" fmla="*/ 19 w 667"/>
                <a:gd name="T81" fmla="*/ 12 h 663"/>
                <a:gd name="T82" fmla="*/ 21 w 667"/>
                <a:gd name="T83" fmla="*/ 11 h 663"/>
                <a:gd name="T84" fmla="*/ 21 w 667"/>
                <a:gd name="T85" fmla="*/ 11 h 663"/>
                <a:gd name="T86" fmla="*/ 19 w 667"/>
                <a:gd name="T87" fmla="*/ 9 h 663"/>
                <a:gd name="T88" fmla="*/ 17 w 667"/>
                <a:gd name="T89" fmla="*/ 7 h 663"/>
                <a:gd name="T90" fmla="*/ 14 w 667"/>
                <a:gd name="T91" fmla="*/ 8 h 663"/>
                <a:gd name="T92" fmla="*/ 13 w 667"/>
                <a:gd name="T93" fmla="*/ 8 h 663"/>
                <a:gd name="T94" fmla="*/ 13 w 667"/>
                <a:gd name="T95" fmla="*/ 8 h 663"/>
                <a:gd name="T96" fmla="*/ 14 w 667"/>
                <a:gd name="T97" fmla="*/ 7 h 663"/>
                <a:gd name="T98" fmla="*/ 15 w 667"/>
                <a:gd name="T99" fmla="*/ 7 h 663"/>
                <a:gd name="T100" fmla="*/ 16 w 667"/>
                <a:gd name="T101" fmla="*/ 3 h 663"/>
                <a:gd name="T102" fmla="*/ 15 w 667"/>
                <a:gd name="T103" fmla="*/ 0 h 663"/>
                <a:gd name="T104" fmla="*/ 14 w 667"/>
                <a:gd name="T105" fmla="*/ 1 h 663"/>
                <a:gd name="T106" fmla="*/ 12 w 667"/>
                <a:gd name="T107" fmla="*/ 2 h 663"/>
                <a:gd name="T108" fmla="*/ 10 w 667"/>
                <a:gd name="T109" fmla="*/ 5 h 663"/>
                <a:gd name="T110" fmla="*/ 10 w 667"/>
                <a:gd name="T111" fmla="*/ 7 h 6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67" h="663">
                  <a:moveTo>
                    <a:pt x="291" y="242"/>
                  </a:moveTo>
                  <a:lnTo>
                    <a:pt x="289" y="220"/>
                  </a:lnTo>
                  <a:lnTo>
                    <a:pt x="284" y="197"/>
                  </a:lnTo>
                  <a:lnTo>
                    <a:pt x="275" y="175"/>
                  </a:lnTo>
                  <a:lnTo>
                    <a:pt x="265" y="155"/>
                  </a:lnTo>
                  <a:lnTo>
                    <a:pt x="251" y="136"/>
                  </a:lnTo>
                  <a:lnTo>
                    <a:pt x="236" y="121"/>
                  </a:lnTo>
                  <a:lnTo>
                    <a:pt x="220" y="111"/>
                  </a:lnTo>
                  <a:lnTo>
                    <a:pt x="202" y="104"/>
                  </a:lnTo>
                  <a:lnTo>
                    <a:pt x="184" y="99"/>
                  </a:lnTo>
                  <a:lnTo>
                    <a:pt x="162" y="96"/>
                  </a:lnTo>
                  <a:lnTo>
                    <a:pt x="139" y="91"/>
                  </a:lnTo>
                  <a:lnTo>
                    <a:pt x="116" y="86"/>
                  </a:lnTo>
                  <a:lnTo>
                    <a:pt x="95" y="81"/>
                  </a:lnTo>
                  <a:lnTo>
                    <a:pt x="77" y="76"/>
                  </a:lnTo>
                  <a:lnTo>
                    <a:pt x="62" y="72"/>
                  </a:lnTo>
                  <a:lnTo>
                    <a:pt x="53" y="67"/>
                  </a:lnTo>
                  <a:lnTo>
                    <a:pt x="43" y="60"/>
                  </a:lnTo>
                  <a:lnTo>
                    <a:pt x="39" y="60"/>
                  </a:lnTo>
                  <a:lnTo>
                    <a:pt x="39" y="64"/>
                  </a:lnTo>
                  <a:lnTo>
                    <a:pt x="45" y="72"/>
                  </a:lnTo>
                  <a:lnTo>
                    <a:pt x="52" y="86"/>
                  </a:lnTo>
                  <a:lnTo>
                    <a:pt x="57" y="105"/>
                  </a:lnTo>
                  <a:lnTo>
                    <a:pt x="62" y="129"/>
                  </a:lnTo>
                  <a:lnTo>
                    <a:pt x="65" y="154"/>
                  </a:lnTo>
                  <a:lnTo>
                    <a:pt x="69" y="167"/>
                  </a:lnTo>
                  <a:lnTo>
                    <a:pt x="75" y="182"/>
                  </a:lnTo>
                  <a:lnTo>
                    <a:pt x="84" y="198"/>
                  </a:lnTo>
                  <a:lnTo>
                    <a:pt x="94" y="216"/>
                  </a:lnTo>
                  <a:lnTo>
                    <a:pt x="107" y="232"/>
                  </a:lnTo>
                  <a:lnTo>
                    <a:pt x="121" y="247"/>
                  </a:lnTo>
                  <a:lnTo>
                    <a:pt x="137" y="260"/>
                  </a:lnTo>
                  <a:lnTo>
                    <a:pt x="154" y="269"/>
                  </a:lnTo>
                  <a:lnTo>
                    <a:pt x="171" y="276"/>
                  </a:lnTo>
                  <a:lnTo>
                    <a:pt x="187" y="280"/>
                  </a:lnTo>
                  <a:lnTo>
                    <a:pt x="202" y="286"/>
                  </a:lnTo>
                  <a:lnTo>
                    <a:pt x="215" y="291"/>
                  </a:lnTo>
                  <a:lnTo>
                    <a:pt x="228" y="298"/>
                  </a:lnTo>
                  <a:lnTo>
                    <a:pt x="238" y="306"/>
                  </a:lnTo>
                  <a:lnTo>
                    <a:pt x="248" y="316"/>
                  </a:lnTo>
                  <a:lnTo>
                    <a:pt x="258" y="330"/>
                  </a:lnTo>
                  <a:lnTo>
                    <a:pt x="248" y="332"/>
                  </a:lnTo>
                  <a:lnTo>
                    <a:pt x="239" y="332"/>
                  </a:lnTo>
                  <a:lnTo>
                    <a:pt x="230" y="331"/>
                  </a:lnTo>
                  <a:lnTo>
                    <a:pt x="222" y="329"/>
                  </a:lnTo>
                  <a:lnTo>
                    <a:pt x="213" y="326"/>
                  </a:lnTo>
                  <a:lnTo>
                    <a:pt x="203" y="323"/>
                  </a:lnTo>
                  <a:lnTo>
                    <a:pt x="194" y="321"/>
                  </a:lnTo>
                  <a:lnTo>
                    <a:pt x="184" y="318"/>
                  </a:lnTo>
                  <a:lnTo>
                    <a:pt x="170" y="318"/>
                  </a:lnTo>
                  <a:lnTo>
                    <a:pt x="155" y="319"/>
                  </a:lnTo>
                  <a:lnTo>
                    <a:pt x="141" y="324"/>
                  </a:lnTo>
                  <a:lnTo>
                    <a:pt x="128" y="331"/>
                  </a:lnTo>
                  <a:lnTo>
                    <a:pt x="115" y="339"/>
                  </a:lnTo>
                  <a:lnTo>
                    <a:pt x="102" y="349"/>
                  </a:lnTo>
                  <a:lnTo>
                    <a:pt x="92" y="361"/>
                  </a:lnTo>
                  <a:lnTo>
                    <a:pt x="84" y="374"/>
                  </a:lnTo>
                  <a:lnTo>
                    <a:pt x="76" y="386"/>
                  </a:lnTo>
                  <a:lnTo>
                    <a:pt x="66" y="398"/>
                  </a:lnTo>
                  <a:lnTo>
                    <a:pt x="56" y="408"/>
                  </a:lnTo>
                  <a:lnTo>
                    <a:pt x="46" y="417"/>
                  </a:lnTo>
                  <a:lnTo>
                    <a:pt x="35" y="425"/>
                  </a:lnTo>
                  <a:lnTo>
                    <a:pt x="26" y="432"/>
                  </a:lnTo>
                  <a:lnTo>
                    <a:pt x="17" y="437"/>
                  </a:lnTo>
                  <a:lnTo>
                    <a:pt x="10" y="442"/>
                  </a:lnTo>
                  <a:lnTo>
                    <a:pt x="2" y="446"/>
                  </a:lnTo>
                  <a:lnTo>
                    <a:pt x="0" y="450"/>
                  </a:lnTo>
                  <a:lnTo>
                    <a:pt x="3" y="454"/>
                  </a:lnTo>
                  <a:lnTo>
                    <a:pt x="14" y="461"/>
                  </a:lnTo>
                  <a:lnTo>
                    <a:pt x="17" y="463"/>
                  </a:lnTo>
                  <a:lnTo>
                    <a:pt x="22" y="466"/>
                  </a:lnTo>
                  <a:lnTo>
                    <a:pt x="28" y="469"/>
                  </a:lnTo>
                  <a:lnTo>
                    <a:pt x="37" y="473"/>
                  </a:lnTo>
                  <a:lnTo>
                    <a:pt x="46" y="476"/>
                  </a:lnTo>
                  <a:lnTo>
                    <a:pt x="56" y="480"/>
                  </a:lnTo>
                  <a:lnTo>
                    <a:pt x="66" y="483"/>
                  </a:lnTo>
                  <a:lnTo>
                    <a:pt x="79" y="487"/>
                  </a:lnTo>
                  <a:lnTo>
                    <a:pt x="98" y="490"/>
                  </a:lnTo>
                  <a:lnTo>
                    <a:pt x="117" y="492"/>
                  </a:lnTo>
                  <a:lnTo>
                    <a:pt x="138" y="491"/>
                  </a:lnTo>
                  <a:lnTo>
                    <a:pt x="159" y="488"/>
                  </a:lnTo>
                  <a:lnTo>
                    <a:pt x="178" y="481"/>
                  </a:lnTo>
                  <a:lnTo>
                    <a:pt x="197" y="470"/>
                  </a:lnTo>
                  <a:lnTo>
                    <a:pt x="214" y="455"/>
                  </a:lnTo>
                  <a:lnTo>
                    <a:pt x="230" y="435"/>
                  </a:lnTo>
                  <a:lnTo>
                    <a:pt x="235" y="427"/>
                  </a:lnTo>
                  <a:lnTo>
                    <a:pt x="238" y="419"/>
                  </a:lnTo>
                  <a:lnTo>
                    <a:pt x="243" y="409"/>
                  </a:lnTo>
                  <a:lnTo>
                    <a:pt x="246" y="400"/>
                  </a:lnTo>
                  <a:lnTo>
                    <a:pt x="251" y="389"/>
                  </a:lnTo>
                  <a:lnTo>
                    <a:pt x="255" y="377"/>
                  </a:lnTo>
                  <a:lnTo>
                    <a:pt x="261" y="368"/>
                  </a:lnTo>
                  <a:lnTo>
                    <a:pt x="267" y="360"/>
                  </a:lnTo>
                  <a:lnTo>
                    <a:pt x="273" y="354"/>
                  </a:lnTo>
                  <a:lnTo>
                    <a:pt x="279" y="348"/>
                  </a:lnTo>
                  <a:lnTo>
                    <a:pt x="286" y="345"/>
                  </a:lnTo>
                  <a:lnTo>
                    <a:pt x="294" y="344"/>
                  </a:lnTo>
                  <a:lnTo>
                    <a:pt x="294" y="353"/>
                  </a:lnTo>
                  <a:lnTo>
                    <a:pt x="294" y="361"/>
                  </a:lnTo>
                  <a:lnTo>
                    <a:pt x="297" y="368"/>
                  </a:lnTo>
                  <a:lnTo>
                    <a:pt x="300" y="372"/>
                  </a:lnTo>
                  <a:lnTo>
                    <a:pt x="299" y="390"/>
                  </a:lnTo>
                  <a:lnTo>
                    <a:pt x="294" y="404"/>
                  </a:lnTo>
                  <a:lnTo>
                    <a:pt x="284" y="415"/>
                  </a:lnTo>
                  <a:lnTo>
                    <a:pt x="268" y="423"/>
                  </a:lnTo>
                  <a:lnTo>
                    <a:pt x="263" y="425"/>
                  </a:lnTo>
                  <a:lnTo>
                    <a:pt x="258" y="428"/>
                  </a:lnTo>
                  <a:lnTo>
                    <a:pt x="253" y="430"/>
                  </a:lnTo>
                  <a:lnTo>
                    <a:pt x="248" y="434"/>
                  </a:lnTo>
                  <a:lnTo>
                    <a:pt x="244" y="437"/>
                  </a:lnTo>
                  <a:lnTo>
                    <a:pt x="239" y="440"/>
                  </a:lnTo>
                  <a:lnTo>
                    <a:pt x="235" y="444"/>
                  </a:lnTo>
                  <a:lnTo>
                    <a:pt x="231" y="447"/>
                  </a:lnTo>
                  <a:lnTo>
                    <a:pt x="221" y="459"/>
                  </a:lnTo>
                  <a:lnTo>
                    <a:pt x="212" y="472"/>
                  </a:lnTo>
                  <a:lnTo>
                    <a:pt x="203" y="485"/>
                  </a:lnTo>
                  <a:lnTo>
                    <a:pt x="197" y="499"/>
                  </a:lnTo>
                  <a:lnTo>
                    <a:pt x="192" y="514"/>
                  </a:lnTo>
                  <a:lnTo>
                    <a:pt x="189" y="529"/>
                  </a:lnTo>
                  <a:lnTo>
                    <a:pt x="189" y="545"/>
                  </a:lnTo>
                  <a:lnTo>
                    <a:pt x="190" y="560"/>
                  </a:lnTo>
                  <a:lnTo>
                    <a:pt x="191" y="571"/>
                  </a:lnTo>
                  <a:lnTo>
                    <a:pt x="193" y="580"/>
                  </a:lnTo>
                  <a:lnTo>
                    <a:pt x="194" y="589"/>
                  </a:lnTo>
                  <a:lnTo>
                    <a:pt x="194" y="597"/>
                  </a:lnTo>
                  <a:lnTo>
                    <a:pt x="195" y="617"/>
                  </a:lnTo>
                  <a:lnTo>
                    <a:pt x="194" y="632"/>
                  </a:lnTo>
                  <a:lnTo>
                    <a:pt x="191" y="643"/>
                  </a:lnTo>
                  <a:lnTo>
                    <a:pt x="186" y="652"/>
                  </a:lnTo>
                  <a:lnTo>
                    <a:pt x="183" y="661"/>
                  </a:lnTo>
                  <a:lnTo>
                    <a:pt x="185" y="663"/>
                  </a:lnTo>
                  <a:lnTo>
                    <a:pt x="192" y="663"/>
                  </a:lnTo>
                  <a:lnTo>
                    <a:pt x="202" y="662"/>
                  </a:lnTo>
                  <a:lnTo>
                    <a:pt x="225" y="659"/>
                  </a:lnTo>
                  <a:lnTo>
                    <a:pt x="247" y="654"/>
                  </a:lnTo>
                  <a:lnTo>
                    <a:pt x="267" y="647"/>
                  </a:lnTo>
                  <a:lnTo>
                    <a:pt x="285" y="637"/>
                  </a:lnTo>
                  <a:lnTo>
                    <a:pt x="301" y="626"/>
                  </a:lnTo>
                  <a:lnTo>
                    <a:pt x="316" y="612"/>
                  </a:lnTo>
                  <a:lnTo>
                    <a:pt x="329" y="598"/>
                  </a:lnTo>
                  <a:lnTo>
                    <a:pt x="339" y="582"/>
                  </a:lnTo>
                  <a:lnTo>
                    <a:pt x="349" y="566"/>
                  </a:lnTo>
                  <a:lnTo>
                    <a:pt x="355" y="548"/>
                  </a:lnTo>
                  <a:lnTo>
                    <a:pt x="360" y="530"/>
                  </a:lnTo>
                  <a:lnTo>
                    <a:pt x="362" y="512"/>
                  </a:lnTo>
                  <a:lnTo>
                    <a:pt x="362" y="492"/>
                  </a:lnTo>
                  <a:lnTo>
                    <a:pt x="360" y="474"/>
                  </a:lnTo>
                  <a:lnTo>
                    <a:pt x="357" y="455"/>
                  </a:lnTo>
                  <a:lnTo>
                    <a:pt x="350" y="438"/>
                  </a:lnTo>
                  <a:lnTo>
                    <a:pt x="342" y="421"/>
                  </a:lnTo>
                  <a:lnTo>
                    <a:pt x="335" y="408"/>
                  </a:lnTo>
                  <a:lnTo>
                    <a:pt x="329" y="398"/>
                  </a:lnTo>
                  <a:lnTo>
                    <a:pt x="327" y="389"/>
                  </a:lnTo>
                  <a:lnTo>
                    <a:pt x="334" y="386"/>
                  </a:lnTo>
                  <a:lnTo>
                    <a:pt x="341" y="383"/>
                  </a:lnTo>
                  <a:lnTo>
                    <a:pt x="346" y="381"/>
                  </a:lnTo>
                  <a:lnTo>
                    <a:pt x="350" y="377"/>
                  </a:lnTo>
                  <a:lnTo>
                    <a:pt x="360" y="389"/>
                  </a:lnTo>
                  <a:lnTo>
                    <a:pt x="367" y="406"/>
                  </a:lnTo>
                  <a:lnTo>
                    <a:pt x="370" y="427"/>
                  </a:lnTo>
                  <a:lnTo>
                    <a:pt x="374" y="447"/>
                  </a:lnTo>
                  <a:lnTo>
                    <a:pt x="376" y="462"/>
                  </a:lnTo>
                  <a:lnTo>
                    <a:pt x="379" y="476"/>
                  </a:lnTo>
                  <a:lnTo>
                    <a:pt x="383" y="491"/>
                  </a:lnTo>
                  <a:lnTo>
                    <a:pt x="389" y="505"/>
                  </a:lnTo>
                  <a:lnTo>
                    <a:pt x="398" y="518"/>
                  </a:lnTo>
                  <a:lnTo>
                    <a:pt x="410" y="530"/>
                  </a:lnTo>
                  <a:lnTo>
                    <a:pt x="425" y="541"/>
                  </a:lnTo>
                  <a:lnTo>
                    <a:pt x="444" y="550"/>
                  </a:lnTo>
                  <a:lnTo>
                    <a:pt x="465" y="558"/>
                  </a:lnTo>
                  <a:lnTo>
                    <a:pt x="484" y="565"/>
                  </a:lnTo>
                  <a:lnTo>
                    <a:pt x="503" y="573"/>
                  </a:lnTo>
                  <a:lnTo>
                    <a:pt x="520" y="580"/>
                  </a:lnTo>
                  <a:lnTo>
                    <a:pt x="535" y="589"/>
                  </a:lnTo>
                  <a:lnTo>
                    <a:pt x="549" y="599"/>
                  </a:lnTo>
                  <a:lnTo>
                    <a:pt x="559" y="611"/>
                  </a:lnTo>
                  <a:lnTo>
                    <a:pt x="568" y="625"/>
                  </a:lnTo>
                  <a:lnTo>
                    <a:pt x="573" y="604"/>
                  </a:lnTo>
                  <a:lnTo>
                    <a:pt x="577" y="575"/>
                  </a:lnTo>
                  <a:lnTo>
                    <a:pt x="578" y="543"/>
                  </a:lnTo>
                  <a:lnTo>
                    <a:pt x="575" y="508"/>
                  </a:lnTo>
                  <a:lnTo>
                    <a:pt x="567" y="476"/>
                  </a:lnTo>
                  <a:lnTo>
                    <a:pt x="552" y="446"/>
                  </a:lnTo>
                  <a:lnTo>
                    <a:pt x="530" y="423"/>
                  </a:lnTo>
                  <a:lnTo>
                    <a:pt x="498" y="409"/>
                  </a:lnTo>
                  <a:lnTo>
                    <a:pt x="487" y="407"/>
                  </a:lnTo>
                  <a:lnTo>
                    <a:pt x="476" y="405"/>
                  </a:lnTo>
                  <a:lnTo>
                    <a:pt x="466" y="401"/>
                  </a:lnTo>
                  <a:lnTo>
                    <a:pt x="457" y="399"/>
                  </a:lnTo>
                  <a:lnTo>
                    <a:pt x="448" y="397"/>
                  </a:lnTo>
                  <a:lnTo>
                    <a:pt x="441" y="395"/>
                  </a:lnTo>
                  <a:lnTo>
                    <a:pt x="434" y="393"/>
                  </a:lnTo>
                  <a:lnTo>
                    <a:pt x="429" y="392"/>
                  </a:lnTo>
                  <a:lnTo>
                    <a:pt x="434" y="387"/>
                  </a:lnTo>
                  <a:lnTo>
                    <a:pt x="437" y="382"/>
                  </a:lnTo>
                  <a:lnTo>
                    <a:pt x="441" y="376"/>
                  </a:lnTo>
                  <a:lnTo>
                    <a:pt x="442" y="371"/>
                  </a:lnTo>
                  <a:lnTo>
                    <a:pt x="464" y="382"/>
                  </a:lnTo>
                  <a:lnTo>
                    <a:pt x="487" y="391"/>
                  </a:lnTo>
                  <a:lnTo>
                    <a:pt x="507" y="397"/>
                  </a:lnTo>
                  <a:lnTo>
                    <a:pt x="529" y="400"/>
                  </a:lnTo>
                  <a:lnTo>
                    <a:pt x="549" y="402"/>
                  </a:lnTo>
                  <a:lnTo>
                    <a:pt x="567" y="401"/>
                  </a:lnTo>
                  <a:lnTo>
                    <a:pt x="583" y="398"/>
                  </a:lnTo>
                  <a:lnTo>
                    <a:pt x="598" y="393"/>
                  </a:lnTo>
                  <a:lnTo>
                    <a:pt x="612" y="387"/>
                  </a:lnTo>
                  <a:lnTo>
                    <a:pt x="624" y="383"/>
                  </a:lnTo>
                  <a:lnTo>
                    <a:pt x="633" y="378"/>
                  </a:lnTo>
                  <a:lnTo>
                    <a:pt x="642" y="375"/>
                  </a:lnTo>
                  <a:lnTo>
                    <a:pt x="649" y="372"/>
                  </a:lnTo>
                  <a:lnTo>
                    <a:pt x="656" y="371"/>
                  </a:lnTo>
                  <a:lnTo>
                    <a:pt x="662" y="370"/>
                  </a:lnTo>
                  <a:lnTo>
                    <a:pt x="667" y="370"/>
                  </a:lnTo>
                  <a:lnTo>
                    <a:pt x="654" y="364"/>
                  </a:lnTo>
                  <a:lnTo>
                    <a:pt x="642" y="357"/>
                  </a:lnTo>
                  <a:lnTo>
                    <a:pt x="631" y="351"/>
                  </a:lnTo>
                  <a:lnTo>
                    <a:pt x="619" y="341"/>
                  </a:lnTo>
                  <a:lnTo>
                    <a:pt x="610" y="331"/>
                  </a:lnTo>
                  <a:lnTo>
                    <a:pt x="601" y="319"/>
                  </a:lnTo>
                  <a:lnTo>
                    <a:pt x="593" y="308"/>
                  </a:lnTo>
                  <a:lnTo>
                    <a:pt x="585" y="295"/>
                  </a:lnTo>
                  <a:lnTo>
                    <a:pt x="574" y="283"/>
                  </a:lnTo>
                  <a:lnTo>
                    <a:pt x="560" y="271"/>
                  </a:lnTo>
                  <a:lnTo>
                    <a:pt x="543" y="262"/>
                  </a:lnTo>
                  <a:lnTo>
                    <a:pt x="525" y="254"/>
                  </a:lnTo>
                  <a:lnTo>
                    <a:pt x="504" y="249"/>
                  </a:lnTo>
                  <a:lnTo>
                    <a:pt x="484" y="247"/>
                  </a:lnTo>
                  <a:lnTo>
                    <a:pt x="466" y="249"/>
                  </a:lnTo>
                  <a:lnTo>
                    <a:pt x="451" y="256"/>
                  </a:lnTo>
                  <a:lnTo>
                    <a:pt x="442" y="263"/>
                  </a:lnTo>
                  <a:lnTo>
                    <a:pt x="433" y="268"/>
                  </a:lnTo>
                  <a:lnTo>
                    <a:pt x="426" y="272"/>
                  </a:lnTo>
                  <a:lnTo>
                    <a:pt x="419" y="276"/>
                  </a:lnTo>
                  <a:lnTo>
                    <a:pt x="413" y="279"/>
                  </a:lnTo>
                  <a:lnTo>
                    <a:pt x="408" y="281"/>
                  </a:lnTo>
                  <a:lnTo>
                    <a:pt x="405" y="283"/>
                  </a:lnTo>
                  <a:lnTo>
                    <a:pt x="402" y="284"/>
                  </a:lnTo>
                  <a:lnTo>
                    <a:pt x="402" y="278"/>
                  </a:lnTo>
                  <a:lnTo>
                    <a:pt x="402" y="271"/>
                  </a:lnTo>
                  <a:lnTo>
                    <a:pt x="400" y="263"/>
                  </a:lnTo>
                  <a:lnTo>
                    <a:pt x="398" y="258"/>
                  </a:lnTo>
                  <a:lnTo>
                    <a:pt x="404" y="255"/>
                  </a:lnTo>
                  <a:lnTo>
                    <a:pt x="410" y="251"/>
                  </a:lnTo>
                  <a:lnTo>
                    <a:pt x="414" y="250"/>
                  </a:lnTo>
                  <a:lnTo>
                    <a:pt x="420" y="249"/>
                  </a:lnTo>
                  <a:lnTo>
                    <a:pt x="426" y="249"/>
                  </a:lnTo>
                  <a:lnTo>
                    <a:pt x="431" y="248"/>
                  </a:lnTo>
                  <a:lnTo>
                    <a:pt x="438" y="246"/>
                  </a:lnTo>
                  <a:lnTo>
                    <a:pt x="444" y="243"/>
                  </a:lnTo>
                  <a:lnTo>
                    <a:pt x="459" y="232"/>
                  </a:lnTo>
                  <a:lnTo>
                    <a:pt x="472" y="215"/>
                  </a:lnTo>
                  <a:lnTo>
                    <a:pt x="482" y="194"/>
                  </a:lnTo>
                  <a:lnTo>
                    <a:pt x="489" y="172"/>
                  </a:lnTo>
                  <a:lnTo>
                    <a:pt x="495" y="149"/>
                  </a:lnTo>
                  <a:lnTo>
                    <a:pt x="496" y="127"/>
                  </a:lnTo>
                  <a:lnTo>
                    <a:pt x="495" y="109"/>
                  </a:lnTo>
                  <a:lnTo>
                    <a:pt x="489" y="94"/>
                  </a:lnTo>
                  <a:lnTo>
                    <a:pt x="480" y="71"/>
                  </a:lnTo>
                  <a:lnTo>
                    <a:pt x="474" y="44"/>
                  </a:lnTo>
                  <a:lnTo>
                    <a:pt x="473" y="20"/>
                  </a:lnTo>
                  <a:lnTo>
                    <a:pt x="475" y="0"/>
                  </a:lnTo>
                  <a:lnTo>
                    <a:pt x="465" y="15"/>
                  </a:lnTo>
                  <a:lnTo>
                    <a:pt x="454" y="28"/>
                  </a:lnTo>
                  <a:lnTo>
                    <a:pt x="444" y="39"/>
                  </a:lnTo>
                  <a:lnTo>
                    <a:pt x="433" y="50"/>
                  </a:lnTo>
                  <a:lnTo>
                    <a:pt x="421" y="59"/>
                  </a:lnTo>
                  <a:lnTo>
                    <a:pt x="411" y="66"/>
                  </a:lnTo>
                  <a:lnTo>
                    <a:pt x="400" y="71"/>
                  </a:lnTo>
                  <a:lnTo>
                    <a:pt x="390" y="74"/>
                  </a:lnTo>
                  <a:lnTo>
                    <a:pt x="370" y="82"/>
                  </a:lnTo>
                  <a:lnTo>
                    <a:pt x="353" y="96"/>
                  </a:lnTo>
                  <a:lnTo>
                    <a:pt x="336" y="113"/>
                  </a:lnTo>
                  <a:lnTo>
                    <a:pt x="323" y="135"/>
                  </a:lnTo>
                  <a:lnTo>
                    <a:pt x="313" y="159"/>
                  </a:lnTo>
                  <a:lnTo>
                    <a:pt x="308" y="186"/>
                  </a:lnTo>
                  <a:lnTo>
                    <a:pt x="309" y="213"/>
                  </a:lnTo>
                  <a:lnTo>
                    <a:pt x="316" y="242"/>
                  </a:lnTo>
                  <a:lnTo>
                    <a:pt x="311" y="241"/>
                  </a:lnTo>
                  <a:lnTo>
                    <a:pt x="304" y="240"/>
                  </a:lnTo>
                  <a:lnTo>
                    <a:pt x="297" y="241"/>
                  </a:lnTo>
                  <a:lnTo>
                    <a:pt x="291" y="242"/>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18" name="Freeform 340">
              <a:extLst>
                <a:ext uri="{FF2B5EF4-FFF2-40B4-BE49-F238E27FC236}">
                  <a16:creationId xmlns:a16="http://schemas.microsoft.com/office/drawing/2014/main" xmlns="" id="{D0EBDDD1-CC54-41DE-A790-CC56951769CD}"/>
                </a:ext>
              </a:extLst>
            </p:cNvPr>
            <p:cNvSpPr>
              <a:spLocks/>
            </p:cNvSpPr>
            <p:nvPr/>
          </p:nvSpPr>
          <p:spPr bwMode="auto">
            <a:xfrm>
              <a:off x="2208" y="973"/>
              <a:ext cx="102" cy="143"/>
            </a:xfrm>
            <a:custGeom>
              <a:avLst/>
              <a:gdLst>
                <a:gd name="T0" fmla="*/ 7 w 204"/>
                <a:gd name="T1" fmla="*/ 3 h 287"/>
                <a:gd name="T2" fmla="*/ 6 w 204"/>
                <a:gd name="T3" fmla="*/ 3 h 287"/>
                <a:gd name="T4" fmla="*/ 6 w 204"/>
                <a:gd name="T5" fmla="*/ 4 h 287"/>
                <a:gd name="T6" fmla="*/ 6 w 204"/>
                <a:gd name="T7" fmla="*/ 4 h 287"/>
                <a:gd name="T8" fmla="*/ 5 w 204"/>
                <a:gd name="T9" fmla="*/ 4 h 287"/>
                <a:gd name="T10" fmla="*/ 5 w 204"/>
                <a:gd name="T11" fmla="*/ 5 h 287"/>
                <a:gd name="T12" fmla="*/ 5 w 204"/>
                <a:gd name="T13" fmla="*/ 5 h 287"/>
                <a:gd name="T14" fmla="*/ 5 w 204"/>
                <a:gd name="T15" fmla="*/ 6 h 287"/>
                <a:gd name="T16" fmla="*/ 4 w 204"/>
                <a:gd name="T17" fmla="*/ 6 h 287"/>
                <a:gd name="T18" fmla="*/ 4 w 204"/>
                <a:gd name="T19" fmla="*/ 6 h 287"/>
                <a:gd name="T20" fmla="*/ 4 w 204"/>
                <a:gd name="T21" fmla="*/ 6 h 287"/>
                <a:gd name="T22" fmla="*/ 4 w 204"/>
                <a:gd name="T23" fmla="*/ 7 h 287"/>
                <a:gd name="T24" fmla="*/ 4 w 204"/>
                <a:gd name="T25" fmla="*/ 7 h 287"/>
                <a:gd name="T26" fmla="*/ 4 w 204"/>
                <a:gd name="T27" fmla="*/ 7 h 287"/>
                <a:gd name="T28" fmla="*/ 4 w 204"/>
                <a:gd name="T29" fmla="*/ 8 h 287"/>
                <a:gd name="T30" fmla="*/ 4 w 204"/>
                <a:gd name="T31" fmla="*/ 8 h 287"/>
                <a:gd name="T32" fmla="*/ 5 w 204"/>
                <a:gd name="T33" fmla="*/ 8 h 287"/>
                <a:gd name="T34" fmla="*/ 4 w 204"/>
                <a:gd name="T35" fmla="*/ 8 h 287"/>
                <a:gd name="T36" fmla="*/ 4 w 204"/>
                <a:gd name="T37" fmla="*/ 8 h 287"/>
                <a:gd name="T38" fmla="*/ 4 w 204"/>
                <a:gd name="T39" fmla="*/ 8 h 287"/>
                <a:gd name="T40" fmla="*/ 4 w 204"/>
                <a:gd name="T41" fmla="*/ 8 h 287"/>
                <a:gd name="T42" fmla="*/ 4 w 204"/>
                <a:gd name="T43" fmla="*/ 8 h 287"/>
                <a:gd name="T44" fmla="*/ 4 w 204"/>
                <a:gd name="T45" fmla="*/ 7 h 287"/>
                <a:gd name="T46" fmla="*/ 3 w 204"/>
                <a:gd name="T47" fmla="*/ 6 h 287"/>
                <a:gd name="T48" fmla="*/ 3 w 204"/>
                <a:gd name="T49" fmla="*/ 6 h 287"/>
                <a:gd name="T50" fmla="*/ 3 w 204"/>
                <a:gd name="T51" fmla="*/ 5 h 287"/>
                <a:gd name="T52" fmla="*/ 2 w 204"/>
                <a:gd name="T53" fmla="*/ 5 h 287"/>
                <a:gd name="T54" fmla="*/ 2 w 204"/>
                <a:gd name="T55" fmla="*/ 4 h 287"/>
                <a:gd name="T56" fmla="*/ 1 w 204"/>
                <a:gd name="T57" fmla="*/ 4 h 287"/>
                <a:gd name="T58" fmla="*/ 1 w 204"/>
                <a:gd name="T59" fmla="*/ 4 h 287"/>
                <a:gd name="T60" fmla="*/ 1 w 204"/>
                <a:gd name="T61" fmla="*/ 3 h 287"/>
                <a:gd name="T62" fmla="*/ 1 w 204"/>
                <a:gd name="T63" fmla="*/ 3 h 287"/>
                <a:gd name="T64" fmla="*/ 0 w 204"/>
                <a:gd name="T65" fmla="*/ 3 h 287"/>
                <a:gd name="T66" fmla="*/ 1 w 204"/>
                <a:gd name="T67" fmla="*/ 2 h 287"/>
                <a:gd name="T68" fmla="*/ 1 w 204"/>
                <a:gd name="T69" fmla="*/ 2 h 287"/>
                <a:gd name="T70" fmla="*/ 1 w 204"/>
                <a:gd name="T71" fmla="*/ 2 h 287"/>
                <a:gd name="T72" fmla="*/ 1 w 204"/>
                <a:gd name="T73" fmla="*/ 1 h 287"/>
                <a:gd name="T74" fmla="*/ 1 w 204"/>
                <a:gd name="T75" fmla="*/ 1 h 287"/>
                <a:gd name="T76" fmla="*/ 1 w 204"/>
                <a:gd name="T77" fmla="*/ 0 h 287"/>
                <a:gd name="T78" fmla="*/ 1 w 204"/>
                <a:gd name="T79" fmla="*/ 0 h 287"/>
                <a:gd name="T80" fmla="*/ 1 w 204"/>
                <a:gd name="T81" fmla="*/ 0 h 287"/>
                <a:gd name="T82" fmla="*/ 1 w 204"/>
                <a:gd name="T83" fmla="*/ 0 h 287"/>
                <a:gd name="T84" fmla="*/ 2 w 204"/>
                <a:gd name="T85" fmla="*/ 0 h 287"/>
                <a:gd name="T86" fmla="*/ 2 w 204"/>
                <a:gd name="T87" fmla="*/ 0 h 287"/>
                <a:gd name="T88" fmla="*/ 2 w 204"/>
                <a:gd name="T89" fmla="*/ 1 h 287"/>
                <a:gd name="T90" fmla="*/ 3 w 204"/>
                <a:gd name="T91" fmla="*/ 1 h 287"/>
                <a:gd name="T92" fmla="*/ 3 w 204"/>
                <a:gd name="T93" fmla="*/ 1 h 287"/>
                <a:gd name="T94" fmla="*/ 4 w 204"/>
                <a:gd name="T95" fmla="*/ 1 h 287"/>
                <a:gd name="T96" fmla="*/ 4 w 204"/>
                <a:gd name="T97" fmla="*/ 1 h 287"/>
                <a:gd name="T98" fmla="*/ 4 w 204"/>
                <a:gd name="T99" fmla="*/ 1 h 287"/>
                <a:gd name="T100" fmla="*/ 4 w 204"/>
                <a:gd name="T101" fmla="*/ 2 h 287"/>
                <a:gd name="T102" fmla="*/ 5 w 204"/>
                <a:gd name="T103" fmla="*/ 2 h 287"/>
                <a:gd name="T104" fmla="*/ 5 w 204"/>
                <a:gd name="T105" fmla="*/ 3 h 287"/>
                <a:gd name="T106" fmla="*/ 5 w 204"/>
                <a:gd name="T107" fmla="*/ 3 h 287"/>
                <a:gd name="T108" fmla="*/ 5 w 204"/>
                <a:gd name="T109" fmla="*/ 3 h 287"/>
                <a:gd name="T110" fmla="*/ 6 w 204"/>
                <a:gd name="T111" fmla="*/ 3 h 287"/>
                <a:gd name="T112" fmla="*/ 7 w 204"/>
                <a:gd name="T113" fmla="*/ 3 h 28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04" h="287">
                  <a:moveTo>
                    <a:pt x="204" y="119"/>
                  </a:moveTo>
                  <a:lnTo>
                    <a:pt x="191" y="124"/>
                  </a:lnTo>
                  <a:lnTo>
                    <a:pt x="179" y="132"/>
                  </a:lnTo>
                  <a:lnTo>
                    <a:pt x="167" y="141"/>
                  </a:lnTo>
                  <a:lnTo>
                    <a:pt x="156" y="151"/>
                  </a:lnTo>
                  <a:lnTo>
                    <a:pt x="146" y="164"/>
                  </a:lnTo>
                  <a:lnTo>
                    <a:pt x="137" y="179"/>
                  </a:lnTo>
                  <a:lnTo>
                    <a:pt x="130" y="194"/>
                  </a:lnTo>
                  <a:lnTo>
                    <a:pt x="126" y="211"/>
                  </a:lnTo>
                  <a:lnTo>
                    <a:pt x="125" y="217"/>
                  </a:lnTo>
                  <a:lnTo>
                    <a:pt x="123" y="222"/>
                  </a:lnTo>
                  <a:lnTo>
                    <a:pt x="122" y="227"/>
                  </a:lnTo>
                  <a:lnTo>
                    <a:pt x="122" y="233"/>
                  </a:lnTo>
                  <a:lnTo>
                    <a:pt x="122" y="246"/>
                  </a:lnTo>
                  <a:lnTo>
                    <a:pt x="123" y="260"/>
                  </a:lnTo>
                  <a:lnTo>
                    <a:pt x="126" y="273"/>
                  </a:lnTo>
                  <a:lnTo>
                    <a:pt x="130" y="287"/>
                  </a:lnTo>
                  <a:lnTo>
                    <a:pt x="125" y="286"/>
                  </a:lnTo>
                  <a:lnTo>
                    <a:pt x="118" y="285"/>
                  </a:lnTo>
                  <a:lnTo>
                    <a:pt x="111" y="286"/>
                  </a:lnTo>
                  <a:lnTo>
                    <a:pt x="105" y="287"/>
                  </a:lnTo>
                  <a:lnTo>
                    <a:pt x="103" y="265"/>
                  </a:lnTo>
                  <a:lnTo>
                    <a:pt x="98" y="242"/>
                  </a:lnTo>
                  <a:lnTo>
                    <a:pt x="89" y="220"/>
                  </a:lnTo>
                  <a:lnTo>
                    <a:pt x="79" y="200"/>
                  </a:lnTo>
                  <a:lnTo>
                    <a:pt x="65" y="181"/>
                  </a:lnTo>
                  <a:lnTo>
                    <a:pt x="50" y="166"/>
                  </a:lnTo>
                  <a:lnTo>
                    <a:pt x="34" y="156"/>
                  </a:lnTo>
                  <a:lnTo>
                    <a:pt x="16" y="149"/>
                  </a:lnTo>
                  <a:lnTo>
                    <a:pt x="19" y="135"/>
                  </a:lnTo>
                  <a:lnTo>
                    <a:pt x="17" y="121"/>
                  </a:lnTo>
                  <a:lnTo>
                    <a:pt x="12" y="110"/>
                  </a:lnTo>
                  <a:lnTo>
                    <a:pt x="0" y="103"/>
                  </a:lnTo>
                  <a:lnTo>
                    <a:pt x="6" y="95"/>
                  </a:lnTo>
                  <a:lnTo>
                    <a:pt x="13" y="83"/>
                  </a:lnTo>
                  <a:lnTo>
                    <a:pt x="19" y="69"/>
                  </a:lnTo>
                  <a:lnTo>
                    <a:pt x="23" y="54"/>
                  </a:lnTo>
                  <a:lnTo>
                    <a:pt x="27" y="40"/>
                  </a:lnTo>
                  <a:lnTo>
                    <a:pt x="27" y="26"/>
                  </a:lnTo>
                  <a:lnTo>
                    <a:pt x="24" y="12"/>
                  </a:lnTo>
                  <a:lnTo>
                    <a:pt x="19" y="0"/>
                  </a:lnTo>
                  <a:lnTo>
                    <a:pt x="28" y="8"/>
                  </a:lnTo>
                  <a:lnTo>
                    <a:pt x="38" y="18"/>
                  </a:lnTo>
                  <a:lnTo>
                    <a:pt x="49" y="27"/>
                  </a:lnTo>
                  <a:lnTo>
                    <a:pt x="61" y="34"/>
                  </a:lnTo>
                  <a:lnTo>
                    <a:pt x="74" y="41"/>
                  </a:lnTo>
                  <a:lnTo>
                    <a:pt x="90" y="45"/>
                  </a:lnTo>
                  <a:lnTo>
                    <a:pt x="106" y="46"/>
                  </a:lnTo>
                  <a:lnTo>
                    <a:pt x="126" y="45"/>
                  </a:lnTo>
                  <a:lnTo>
                    <a:pt x="126" y="59"/>
                  </a:lnTo>
                  <a:lnTo>
                    <a:pt x="127" y="74"/>
                  </a:lnTo>
                  <a:lnTo>
                    <a:pt x="130" y="89"/>
                  </a:lnTo>
                  <a:lnTo>
                    <a:pt x="136" y="103"/>
                  </a:lnTo>
                  <a:lnTo>
                    <a:pt x="146" y="114"/>
                  </a:lnTo>
                  <a:lnTo>
                    <a:pt x="160" y="121"/>
                  </a:lnTo>
                  <a:lnTo>
                    <a:pt x="180" y="124"/>
                  </a:lnTo>
                  <a:lnTo>
                    <a:pt x="204" y="119"/>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19" name="Freeform 341">
              <a:extLst>
                <a:ext uri="{FF2B5EF4-FFF2-40B4-BE49-F238E27FC236}">
                  <a16:creationId xmlns:a16="http://schemas.microsoft.com/office/drawing/2014/main" xmlns="" id="{CDCE1616-3E80-4A71-8F9E-A066F6A2E2CC}"/>
                </a:ext>
              </a:extLst>
            </p:cNvPr>
            <p:cNvSpPr>
              <a:spLocks/>
            </p:cNvSpPr>
            <p:nvPr/>
          </p:nvSpPr>
          <p:spPr bwMode="auto">
            <a:xfrm>
              <a:off x="2117" y="1212"/>
              <a:ext cx="114" cy="134"/>
            </a:xfrm>
            <a:custGeom>
              <a:avLst/>
              <a:gdLst>
                <a:gd name="T0" fmla="*/ 3 w 228"/>
                <a:gd name="T1" fmla="*/ 2 h 267"/>
                <a:gd name="T2" fmla="*/ 3 w 228"/>
                <a:gd name="T3" fmla="*/ 2 h 267"/>
                <a:gd name="T4" fmla="*/ 4 w 228"/>
                <a:gd name="T5" fmla="*/ 2 h 267"/>
                <a:gd name="T6" fmla="*/ 4 w 228"/>
                <a:gd name="T7" fmla="*/ 2 h 267"/>
                <a:gd name="T8" fmla="*/ 5 w 228"/>
                <a:gd name="T9" fmla="*/ 2 h 267"/>
                <a:gd name="T10" fmla="*/ 5 w 228"/>
                <a:gd name="T11" fmla="*/ 2 h 267"/>
                <a:gd name="T12" fmla="*/ 6 w 228"/>
                <a:gd name="T13" fmla="*/ 2 h 267"/>
                <a:gd name="T14" fmla="*/ 6 w 228"/>
                <a:gd name="T15" fmla="*/ 2 h 267"/>
                <a:gd name="T16" fmla="*/ 7 w 228"/>
                <a:gd name="T17" fmla="*/ 1 h 267"/>
                <a:gd name="T18" fmla="*/ 7 w 228"/>
                <a:gd name="T19" fmla="*/ 1 h 267"/>
                <a:gd name="T20" fmla="*/ 8 w 228"/>
                <a:gd name="T21" fmla="*/ 1 h 267"/>
                <a:gd name="T22" fmla="*/ 8 w 228"/>
                <a:gd name="T23" fmla="*/ 1 h 267"/>
                <a:gd name="T24" fmla="*/ 7 w 228"/>
                <a:gd name="T25" fmla="*/ 1 h 267"/>
                <a:gd name="T26" fmla="*/ 7 w 228"/>
                <a:gd name="T27" fmla="*/ 2 h 267"/>
                <a:gd name="T28" fmla="*/ 6 w 228"/>
                <a:gd name="T29" fmla="*/ 3 h 267"/>
                <a:gd name="T30" fmla="*/ 6 w 228"/>
                <a:gd name="T31" fmla="*/ 4 h 267"/>
                <a:gd name="T32" fmla="*/ 6 w 228"/>
                <a:gd name="T33" fmla="*/ 5 h 267"/>
                <a:gd name="T34" fmla="*/ 6 w 228"/>
                <a:gd name="T35" fmla="*/ 5 h 267"/>
                <a:gd name="T36" fmla="*/ 6 w 228"/>
                <a:gd name="T37" fmla="*/ 6 h 267"/>
                <a:gd name="T38" fmla="*/ 6 w 228"/>
                <a:gd name="T39" fmla="*/ 6 h 267"/>
                <a:gd name="T40" fmla="*/ 5 w 228"/>
                <a:gd name="T41" fmla="*/ 6 h 267"/>
                <a:gd name="T42" fmla="*/ 5 w 228"/>
                <a:gd name="T43" fmla="*/ 8 h 267"/>
                <a:gd name="T44" fmla="*/ 5 w 228"/>
                <a:gd name="T45" fmla="*/ 8 h 267"/>
                <a:gd name="T46" fmla="*/ 4 w 228"/>
                <a:gd name="T47" fmla="*/ 8 h 267"/>
                <a:gd name="T48" fmla="*/ 3 w 228"/>
                <a:gd name="T49" fmla="*/ 8 h 267"/>
                <a:gd name="T50" fmla="*/ 2 w 228"/>
                <a:gd name="T51" fmla="*/ 8 h 267"/>
                <a:gd name="T52" fmla="*/ 2 w 228"/>
                <a:gd name="T53" fmla="*/ 8 h 267"/>
                <a:gd name="T54" fmla="*/ 2 w 228"/>
                <a:gd name="T55" fmla="*/ 7 h 267"/>
                <a:gd name="T56" fmla="*/ 1 w 228"/>
                <a:gd name="T57" fmla="*/ 7 h 267"/>
                <a:gd name="T58" fmla="*/ 1 w 228"/>
                <a:gd name="T59" fmla="*/ 6 h 267"/>
                <a:gd name="T60" fmla="*/ 1 w 228"/>
                <a:gd name="T61" fmla="*/ 5 h 267"/>
                <a:gd name="T62" fmla="*/ 1 w 228"/>
                <a:gd name="T63" fmla="*/ 4 h 267"/>
                <a:gd name="T64" fmla="*/ 1 w 228"/>
                <a:gd name="T65" fmla="*/ 3 h 267"/>
                <a:gd name="T66" fmla="*/ 2 w 228"/>
                <a:gd name="T67" fmla="*/ 3 h 267"/>
                <a:gd name="T68" fmla="*/ 2 w 228"/>
                <a:gd name="T69" fmla="*/ 3 h 267"/>
                <a:gd name="T70" fmla="*/ 3 w 228"/>
                <a:gd name="T71" fmla="*/ 2 h 26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28" h="267">
                  <a:moveTo>
                    <a:pt x="76" y="52"/>
                  </a:moveTo>
                  <a:lnTo>
                    <a:pt x="83" y="53"/>
                  </a:lnTo>
                  <a:lnTo>
                    <a:pt x="89" y="54"/>
                  </a:lnTo>
                  <a:lnTo>
                    <a:pt x="96" y="55"/>
                  </a:lnTo>
                  <a:lnTo>
                    <a:pt x="103" y="55"/>
                  </a:lnTo>
                  <a:lnTo>
                    <a:pt x="110" y="56"/>
                  </a:lnTo>
                  <a:lnTo>
                    <a:pt x="116" y="56"/>
                  </a:lnTo>
                  <a:lnTo>
                    <a:pt x="125" y="56"/>
                  </a:lnTo>
                  <a:lnTo>
                    <a:pt x="131" y="56"/>
                  </a:lnTo>
                  <a:lnTo>
                    <a:pt x="139" y="56"/>
                  </a:lnTo>
                  <a:lnTo>
                    <a:pt x="146" y="55"/>
                  </a:lnTo>
                  <a:lnTo>
                    <a:pt x="153" y="53"/>
                  </a:lnTo>
                  <a:lnTo>
                    <a:pt x="161" y="52"/>
                  </a:lnTo>
                  <a:lnTo>
                    <a:pt x="171" y="48"/>
                  </a:lnTo>
                  <a:lnTo>
                    <a:pt x="180" y="45"/>
                  </a:lnTo>
                  <a:lnTo>
                    <a:pt x="188" y="39"/>
                  </a:lnTo>
                  <a:lnTo>
                    <a:pt x="196" y="33"/>
                  </a:lnTo>
                  <a:lnTo>
                    <a:pt x="204" y="26"/>
                  </a:lnTo>
                  <a:lnTo>
                    <a:pt x="212" y="19"/>
                  </a:lnTo>
                  <a:lnTo>
                    <a:pt x="220" y="10"/>
                  </a:lnTo>
                  <a:lnTo>
                    <a:pt x="227" y="0"/>
                  </a:lnTo>
                  <a:lnTo>
                    <a:pt x="228" y="3"/>
                  </a:lnTo>
                  <a:lnTo>
                    <a:pt x="228" y="5"/>
                  </a:lnTo>
                  <a:lnTo>
                    <a:pt x="228" y="9"/>
                  </a:lnTo>
                  <a:lnTo>
                    <a:pt x="228" y="12"/>
                  </a:lnTo>
                  <a:lnTo>
                    <a:pt x="218" y="24"/>
                  </a:lnTo>
                  <a:lnTo>
                    <a:pt x="209" y="37"/>
                  </a:lnTo>
                  <a:lnTo>
                    <a:pt x="200" y="50"/>
                  </a:lnTo>
                  <a:lnTo>
                    <a:pt x="194" y="64"/>
                  </a:lnTo>
                  <a:lnTo>
                    <a:pt x="189" y="79"/>
                  </a:lnTo>
                  <a:lnTo>
                    <a:pt x="186" y="94"/>
                  </a:lnTo>
                  <a:lnTo>
                    <a:pt x="186" y="110"/>
                  </a:lnTo>
                  <a:lnTo>
                    <a:pt x="187" y="125"/>
                  </a:lnTo>
                  <a:lnTo>
                    <a:pt x="188" y="136"/>
                  </a:lnTo>
                  <a:lnTo>
                    <a:pt x="190" y="145"/>
                  </a:lnTo>
                  <a:lnTo>
                    <a:pt x="191" y="154"/>
                  </a:lnTo>
                  <a:lnTo>
                    <a:pt x="191" y="162"/>
                  </a:lnTo>
                  <a:lnTo>
                    <a:pt x="184" y="161"/>
                  </a:lnTo>
                  <a:lnTo>
                    <a:pt x="176" y="164"/>
                  </a:lnTo>
                  <a:lnTo>
                    <a:pt x="167" y="169"/>
                  </a:lnTo>
                  <a:lnTo>
                    <a:pt x="158" y="178"/>
                  </a:lnTo>
                  <a:lnTo>
                    <a:pt x="150" y="191"/>
                  </a:lnTo>
                  <a:lnTo>
                    <a:pt x="144" y="206"/>
                  </a:lnTo>
                  <a:lnTo>
                    <a:pt x="141" y="226"/>
                  </a:lnTo>
                  <a:lnTo>
                    <a:pt x="142" y="247"/>
                  </a:lnTo>
                  <a:lnTo>
                    <a:pt x="133" y="239"/>
                  </a:lnTo>
                  <a:lnTo>
                    <a:pt x="119" y="235"/>
                  </a:lnTo>
                  <a:lnTo>
                    <a:pt x="104" y="231"/>
                  </a:lnTo>
                  <a:lnTo>
                    <a:pt x="88" y="231"/>
                  </a:lnTo>
                  <a:lnTo>
                    <a:pt x="73" y="235"/>
                  </a:lnTo>
                  <a:lnTo>
                    <a:pt x="59" y="242"/>
                  </a:lnTo>
                  <a:lnTo>
                    <a:pt x="47" y="252"/>
                  </a:lnTo>
                  <a:lnTo>
                    <a:pt x="40" y="267"/>
                  </a:lnTo>
                  <a:lnTo>
                    <a:pt x="40" y="253"/>
                  </a:lnTo>
                  <a:lnTo>
                    <a:pt x="39" y="238"/>
                  </a:lnTo>
                  <a:lnTo>
                    <a:pt x="37" y="223"/>
                  </a:lnTo>
                  <a:lnTo>
                    <a:pt x="32" y="208"/>
                  </a:lnTo>
                  <a:lnTo>
                    <a:pt x="28" y="194"/>
                  </a:lnTo>
                  <a:lnTo>
                    <a:pt x="20" y="182"/>
                  </a:lnTo>
                  <a:lnTo>
                    <a:pt x="12" y="174"/>
                  </a:lnTo>
                  <a:lnTo>
                    <a:pt x="0" y="170"/>
                  </a:lnTo>
                  <a:lnTo>
                    <a:pt x="13" y="152"/>
                  </a:lnTo>
                  <a:lnTo>
                    <a:pt x="21" y="130"/>
                  </a:lnTo>
                  <a:lnTo>
                    <a:pt x="23" y="109"/>
                  </a:lnTo>
                  <a:lnTo>
                    <a:pt x="19" y="95"/>
                  </a:lnTo>
                  <a:lnTo>
                    <a:pt x="28" y="93"/>
                  </a:lnTo>
                  <a:lnTo>
                    <a:pt x="36" y="90"/>
                  </a:lnTo>
                  <a:lnTo>
                    <a:pt x="45" y="85"/>
                  </a:lnTo>
                  <a:lnTo>
                    <a:pt x="53" y="80"/>
                  </a:lnTo>
                  <a:lnTo>
                    <a:pt x="61" y="75"/>
                  </a:lnTo>
                  <a:lnTo>
                    <a:pt x="67" y="68"/>
                  </a:lnTo>
                  <a:lnTo>
                    <a:pt x="73" y="61"/>
                  </a:lnTo>
                  <a:lnTo>
                    <a:pt x="76" y="52"/>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20" name="Freeform 342">
              <a:extLst>
                <a:ext uri="{FF2B5EF4-FFF2-40B4-BE49-F238E27FC236}">
                  <a16:creationId xmlns:a16="http://schemas.microsoft.com/office/drawing/2014/main" xmlns="" id="{00E8D275-4B51-41DC-946A-2F76F4A66558}"/>
                </a:ext>
              </a:extLst>
            </p:cNvPr>
            <p:cNvSpPr>
              <a:spLocks/>
            </p:cNvSpPr>
            <p:nvPr/>
          </p:nvSpPr>
          <p:spPr bwMode="auto">
            <a:xfrm>
              <a:off x="2213" y="989"/>
              <a:ext cx="72" cy="100"/>
            </a:xfrm>
            <a:custGeom>
              <a:avLst/>
              <a:gdLst>
                <a:gd name="T0" fmla="*/ 4 w 142"/>
                <a:gd name="T1" fmla="*/ 6 h 200"/>
                <a:gd name="T2" fmla="*/ 4 w 142"/>
                <a:gd name="T3" fmla="*/ 7 h 200"/>
                <a:gd name="T4" fmla="*/ 4 w 142"/>
                <a:gd name="T5" fmla="*/ 6 h 200"/>
                <a:gd name="T6" fmla="*/ 3 w 142"/>
                <a:gd name="T7" fmla="*/ 6 h 200"/>
                <a:gd name="T8" fmla="*/ 3 w 142"/>
                <a:gd name="T9" fmla="*/ 5 h 200"/>
                <a:gd name="T10" fmla="*/ 3 w 142"/>
                <a:gd name="T11" fmla="*/ 5 h 200"/>
                <a:gd name="T12" fmla="*/ 2 w 142"/>
                <a:gd name="T13" fmla="*/ 5 h 200"/>
                <a:gd name="T14" fmla="*/ 2 w 142"/>
                <a:gd name="T15" fmla="*/ 5 h 200"/>
                <a:gd name="T16" fmla="*/ 2 w 142"/>
                <a:gd name="T17" fmla="*/ 5 h 200"/>
                <a:gd name="T18" fmla="*/ 2 w 142"/>
                <a:gd name="T19" fmla="*/ 5 h 200"/>
                <a:gd name="T20" fmla="*/ 2 w 142"/>
                <a:gd name="T21" fmla="*/ 5 h 200"/>
                <a:gd name="T22" fmla="*/ 2 w 142"/>
                <a:gd name="T23" fmla="*/ 5 h 200"/>
                <a:gd name="T24" fmla="*/ 3 w 142"/>
                <a:gd name="T25" fmla="*/ 5 h 200"/>
                <a:gd name="T26" fmla="*/ 3 w 142"/>
                <a:gd name="T27" fmla="*/ 5 h 200"/>
                <a:gd name="T28" fmla="*/ 3 w 142"/>
                <a:gd name="T29" fmla="*/ 4 h 200"/>
                <a:gd name="T30" fmla="*/ 3 w 142"/>
                <a:gd name="T31" fmla="*/ 4 h 200"/>
                <a:gd name="T32" fmla="*/ 2 w 142"/>
                <a:gd name="T33" fmla="*/ 4 h 200"/>
                <a:gd name="T34" fmla="*/ 2 w 142"/>
                <a:gd name="T35" fmla="*/ 3 h 200"/>
                <a:gd name="T36" fmla="*/ 1 w 142"/>
                <a:gd name="T37" fmla="*/ 3 h 200"/>
                <a:gd name="T38" fmla="*/ 1 w 142"/>
                <a:gd name="T39" fmla="*/ 3 h 200"/>
                <a:gd name="T40" fmla="*/ 1 w 142"/>
                <a:gd name="T41" fmla="*/ 3 h 200"/>
                <a:gd name="T42" fmla="*/ 1 w 142"/>
                <a:gd name="T43" fmla="*/ 2 h 200"/>
                <a:gd name="T44" fmla="*/ 1 w 142"/>
                <a:gd name="T45" fmla="*/ 3 h 200"/>
                <a:gd name="T46" fmla="*/ 1 w 142"/>
                <a:gd name="T47" fmla="*/ 3 h 200"/>
                <a:gd name="T48" fmla="*/ 2 w 142"/>
                <a:gd name="T49" fmla="*/ 3 h 200"/>
                <a:gd name="T50" fmla="*/ 2 w 142"/>
                <a:gd name="T51" fmla="*/ 3 h 200"/>
                <a:gd name="T52" fmla="*/ 3 w 142"/>
                <a:gd name="T53" fmla="*/ 3 h 200"/>
                <a:gd name="T54" fmla="*/ 2 w 142"/>
                <a:gd name="T55" fmla="*/ 2 h 200"/>
                <a:gd name="T56" fmla="*/ 2 w 142"/>
                <a:gd name="T57" fmla="*/ 1 h 200"/>
                <a:gd name="T58" fmla="*/ 2 w 142"/>
                <a:gd name="T59" fmla="*/ 1 h 200"/>
                <a:gd name="T60" fmla="*/ 1 w 142"/>
                <a:gd name="T61" fmla="*/ 1 h 200"/>
                <a:gd name="T62" fmla="*/ 2 w 142"/>
                <a:gd name="T63" fmla="*/ 1 h 200"/>
                <a:gd name="T64" fmla="*/ 2 w 142"/>
                <a:gd name="T65" fmla="*/ 1 h 200"/>
                <a:gd name="T66" fmla="*/ 2 w 142"/>
                <a:gd name="T67" fmla="*/ 2 h 200"/>
                <a:gd name="T68" fmla="*/ 3 w 142"/>
                <a:gd name="T69" fmla="*/ 2 h 200"/>
                <a:gd name="T70" fmla="*/ 3 w 142"/>
                <a:gd name="T71" fmla="*/ 3 h 200"/>
                <a:gd name="T72" fmla="*/ 3 w 142"/>
                <a:gd name="T73" fmla="*/ 3 h 200"/>
                <a:gd name="T74" fmla="*/ 4 w 142"/>
                <a:gd name="T75" fmla="*/ 2 h 200"/>
                <a:gd name="T76" fmla="*/ 4 w 142"/>
                <a:gd name="T77" fmla="*/ 1 h 200"/>
                <a:gd name="T78" fmla="*/ 4 w 142"/>
                <a:gd name="T79" fmla="*/ 1 h 200"/>
                <a:gd name="T80" fmla="*/ 4 w 142"/>
                <a:gd name="T81" fmla="*/ 2 h 200"/>
                <a:gd name="T82" fmla="*/ 4 w 142"/>
                <a:gd name="T83" fmla="*/ 3 h 200"/>
                <a:gd name="T84" fmla="*/ 3 w 142"/>
                <a:gd name="T85" fmla="*/ 4 h 200"/>
                <a:gd name="T86" fmla="*/ 4 w 142"/>
                <a:gd name="T87" fmla="*/ 5 h 200"/>
                <a:gd name="T88" fmla="*/ 4 w 142"/>
                <a:gd name="T89" fmla="*/ 5 h 200"/>
                <a:gd name="T90" fmla="*/ 4 w 142"/>
                <a:gd name="T91" fmla="*/ 5 h 200"/>
                <a:gd name="T92" fmla="*/ 4 w 142"/>
                <a:gd name="T93" fmla="*/ 4 h 200"/>
                <a:gd name="T94" fmla="*/ 5 w 142"/>
                <a:gd name="T95" fmla="*/ 4 h 200"/>
                <a:gd name="T96" fmla="*/ 5 w 142"/>
                <a:gd name="T97" fmla="*/ 4 h 200"/>
                <a:gd name="T98" fmla="*/ 5 w 142"/>
                <a:gd name="T99" fmla="*/ 4 h 200"/>
                <a:gd name="T100" fmla="*/ 5 w 142"/>
                <a:gd name="T101" fmla="*/ 4 h 200"/>
                <a:gd name="T102" fmla="*/ 5 w 142"/>
                <a:gd name="T103" fmla="*/ 4 h 200"/>
                <a:gd name="T104" fmla="*/ 4 w 142"/>
                <a:gd name="T105" fmla="*/ 5 h 200"/>
                <a:gd name="T106" fmla="*/ 4 w 142"/>
                <a:gd name="T107" fmla="*/ 5 h 200"/>
                <a:gd name="T108" fmla="*/ 4 w 142"/>
                <a:gd name="T109" fmla="*/ 6 h 200"/>
                <a:gd name="T110" fmla="*/ 4 w 142"/>
                <a:gd name="T111" fmla="*/ 6 h 2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42" h="200">
                  <a:moveTo>
                    <a:pt x="115" y="178"/>
                  </a:moveTo>
                  <a:lnTo>
                    <a:pt x="114" y="184"/>
                  </a:lnTo>
                  <a:lnTo>
                    <a:pt x="112" y="189"/>
                  </a:lnTo>
                  <a:lnTo>
                    <a:pt x="111" y="194"/>
                  </a:lnTo>
                  <a:lnTo>
                    <a:pt x="111" y="200"/>
                  </a:lnTo>
                  <a:lnTo>
                    <a:pt x="104" y="189"/>
                  </a:lnTo>
                  <a:lnTo>
                    <a:pt x="99" y="175"/>
                  </a:lnTo>
                  <a:lnTo>
                    <a:pt x="93" y="162"/>
                  </a:lnTo>
                  <a:lnTo>
                    <a:pt x="91" y="154"/>
                  </a:lnTo>
                  <a:lnTo>
                    <a:pt x="86" y="152"/>
                  </a:lnTo>
                  <a:lnTo>
                    <a:pt x="80" y="149"/>
                  </a:lnTo>
                  <a:lnTo>
                    <a:pt x="73" y="146"/>
                  </a:lnTo>
                  <a:lnTo>
                    <a:pt x="66" y="144"/>
                  </a:lnTo>
                  <a:lnTo>
                    <a:pt x="59" y="141"/>
                  </a:lnTo>
                  <a:lnTo>
                    <a:pt x="53" y="139"/>
                  </a:lnTo>
                  <a:lnTo>
                    <a:pt x="47" y="137"/>
                  </a:lnTo>
                  <a:lnTo>
                    <a:pt x="41" y="137"/>
                  </a:lnTo>
                  <a:lnTo>
                    <a:pt x="40" y="136"/>
                  </a:lnTo>
                  <a:lnTo>
                    <a:pt x="39" y="133"/>
                  </a:lnTo>
                  <a:lnTo>
                    <a:pt x="36" y="132"/>
                  </a:lnTo>
                  <a:lnTo>
                    <a:pt x="35" y="131"/>
                  </a:lnTo>
                  <a:lnTo>
                    <a:pt x="40" y="131"/>
                  </a:lnTo>
                  <a:lnTo>
                    <a:pt x="47" y="132"/>
                  </a:lnTo>
                  <a:lnTo>
                    <a:pt x="55" y="133"/>
                  </a:lnTo>
                  <a:lnTo>
                    <a:pt x="64" y="133"/>
                  </a:lnTo>
                  <a:lnTo>
                    <a:pt x="72" y="134"/>
                  </a:lnTo>
                  <a:lnTo>
                    <a:pt x="79" y="136"/>
                  </a:lnTo>
                  <a:lnTo>
                    <a:pt x="85" y="137"/>
                  </a:lnTo>
                  <a:lnTo>
                    <a:pt x="88" y="138"/>
                  </a:lnTo>
                  <a:lnTo>
                    <a:pt x="85" y="126"/>
                  </a:lnTo>
                  <a:lnTo>
                    <a:pt x="81" y="117"/>
                  </a:lnTo>
                  <a:lnTo>
                    <a:pt x="78" y="110"/>
                  </a:lnTo>
                  <a:lnTo>
                    <a:pt x="74" y="104"/>
                  </a:lnTo>
                  <a:lnTo>
                    <a:pt x="63" y="100"/>
                  </a:lnTo>
                  <a:lnTo>
                    <a:pt x="53" y="95"/>
                  </a:lnTo>
                  <a:lnTo>
                    <a:pt x="42" y="91"/>
                  </a:lnTo>
                  <a:lnTo>
                    <a:pt x="33" y="85"/>
                  </a:lnTo>
                  <a:lnTo>
                    <a:pt x="25" y="79"/>
                  </a:lnTo>
                  <a:lnTo>
                    <a:pt x="17" y="74"/>
                  </a:lnTo>
                  <a:lnTo>
                    <a:pt x="10" y="72"/>
                  </a:lnTo>
                  <a:lnTo>
                    <a:pt x="5" y="70"/>
                  </a:lnTo>
                  <a:lnTo>
                    <a:pt x="2" y="68"/>
                  </a:lnTo>
                  <a:lnTo>
                    <a:pt x="0" y="65"/>
                  </a:lnTo>
                  <a:lnTo>
                    <a:pt x="1" y="64"/>
                  </a:lnTo>
                  <a:lnTo>
                    <a:pt x="6" y="65"/>
                  </a:lnTo>
                  <a:lnTo>
                    <a:pt x="12" y="68"/>
                  </a:lnTo>
                  <a:lnTo>
                    <a:pt x="19" y="71"/>
                  </a:lnTo>
                  <a:lnTo>
                    <a:pt x="27" y="76"/>
                  </a:lnTo>
                  <a:lnTo>
                    <a:pt x="36" y="79"/>
                  </a:lnTo>
                  <a:lnTo>
                    <a:pt x="47" y="84"/>
                  </a:lnTo>
                  <a:lnTo>
                    <a:pt x="56" y="87"/>
                  </a:lnTo>
                  <a:lnTo>
                    <a:pt x="64" y="91"/>
                  </a:lnTo>
                  <a:lnTo>
                    <a:pt x="72" y="92"/>
                  </a:lnTo>
                  <a:lnTo>
                    <a:pt x="71" y="84"/>
                  </a:lnTo>
                  <a:lnTo>
                    <a:pt x="68" y="72"/>
                  </a:lnTo>
                  <a:lnTo>
                    <a:pt x="62" y="58"/>
                  </a:lnTo>
                  <a:lnTo>
                    <a:pt x="56" y="46"/>
                  </a:lnTo>
                  <a:lnTo>
                    <a:pt x="49" y="32"/>
                  </a:lnTo>
                  <a:lnTo>
                    <a:pt x="42" y="20"/>
                  </a:lnTo>
                  <a:lnTo>
                    <a:pt x="36" y="12"/>
                  </a:lnTo>
                  <a:lnTo>
                    <a:pt x="33" y="7"/>
                  </a:lnTo>
                  <a:lnTo>
                    <a:pt x="30" y="2"/>
                  </a:lnTo>
                  <a:lnTo>
                    <a:pt x="31" y="0"/>
                  </a:lnTo>
                  <a:lnTo>
                    <a:pt x="36" y="2"/>
                  </a:lnTo>
                  <a:lnTo>
                    <a:pt x="43" y="9"/>
                  </a:lnTo>
                  <a:lnTo>
                    <a:pt x="48" y="15"/>
                  </a:lnTo>
                  <a:lnTo>
                    <a:pt x="54" y="24"/>
                  </a:lnTo>
                  <a:lnTo>
                    <a:pt x="59" y="34"/>
                  </a:lnTo>
                  <a:lnTo>
                    <a:pt x="66" y="45"/>
                  </a:lnTo>
                  <a:lnTo>
                    <a:pt x="72" y="56"/>
                  </a:lnTo>
                  <a:lnTo>
                    <a:pt x="77" y="66"/>
                  </a:lnTo>
                  <a:lnTo>
                    <a:pt x="80" y="77"/>
                  </a:lnTo>
                  <a:lnTo>
                    <a:pt x="82" y="84"/>
                  </a:lnTo>
                  <a:lnTo>
                    <a:pt x="92" y="73"/>
                  </a:lnTo>
                  <a:lnTo>
                    <a:pt x="100" y="56"/>
                  </a:lnTo>
                  <a:lnTo>
                    <a:pt x="104" y="39"/>
                  </a:lnTo>
                  <a:lnTo>
                    <a:pt x="107" y="26"/>
                  </a:lnTo>
                  <a:lnTo>
                    <a:pt x="107" y="20"/>
                  </a:lnTo>
                  <a:lnTo>
                    <a:pt x="108" y="19"/>
                  </a:lnTo>
                  <a:lnTo>
                    <a:pt x="109" y="24"/>
                  </a:lnTo>
                  <a:lnTo>
                    <a:pt x="110" y="31"/>
                  </a:lnTo>
                  <a:lnTo>
                    <a:pt x="110" y="43"/>
                  </a:lnTo>
                  <a:lnTo>
                    <a:pt x="108" y="63"/>
                  </a:lnTo>
                  <a:lnTo>
                    <a:pt x="102" y="83"/>
                  </a:lnTo>
                  <a:lnTo>
                    <a:pt x="88" y="100"/>
                  </a:lnTo>
                  <a:lnTo>
                    <a:pt x="94" y="111"/>
                  </a:lnTo>
                  <a:lnTo>
                    <a:pt x="97" y="122"/>
                  </a:lnTo>
                  <a:lnTo>
                    <a:pt x="99" y="131"/>
                  </a:lnTo>
                  <a:lnTo>
                    <a:pt x="100" y="138"/>
                  </a:lnTo>
                  <a:lnTo>
                    <a:pt x="106" y="136"/>
                  </a:lnTo>
                  <a:lnTo>
                    <a:pt x="111" y="132"/>
                  </a:lnTo>
                  <a:lnTo>
                    <a:pt x="116" y="129"/>
                  </a:lnTo>
                  <a:lnTo>
                    <a:pt x="120" y="125"/>
                  </a:lnTo>
                  <a:lnTo>
                    <a:pt x="125" y="122"/>
                  </a:lnTo>
                  <a:lnTo>
                    <a:pt x="129" y="117"/>
                  </a:lnTo>
                  <a:lnTo>
                    <a:pt x="132" y="113"/>
                  </a:lnTo>
                  <a:lnTo>
                    <a:pt x="134" y="107"/>
                  </a:lnTo>
                  <a:lnTo>
                    <a:pt x="138" y="101"/>
                  </a:lnTo>
                  <a:lnTo>
                    <a:pt x="141" y="100"/>
                  </a:lnTo>
                  <a:lnTo>
                    <a:pt x="142" y="103"/>
                  </a:lnTo>
                  <a:lnTo>
                    <a:pt x="142" y="110"/>
                  </a:lnTo>
                  <a:lnTo>
                    <a:pt x="140" y="115"/>
                  </a:lnTo>
                  <a:lnTo>
                    <a:pt x="137" y="121"/>
                  </a:lnTo>
                  <a:lnTo>
                    <a:pt x="132" y="127"/>
                  </a:lnTo>
                  <a:lnTo>
                    <a:pt x="127" y="134"/>
                  </a:lnTo>
                  <a:lnTo>
                    <a:pt x="122" y="140"/>
                  </a:lnTo>
                  <a:lnTo>
                    <a:pt x="116" y="146"/>
                  </a:lnTo>
                  <a:lnTo>
                    <a:pt x="110" y="151"/>
                  </a:lnTo>
                  <a:lnTo>
                    <a:pt x="106" y="153"/>
                  </a:lnTo>
                  <a:lnTo>
                    <a:pt x="108" y="161"/>
                  </a:lnTo>
                  <a:lnTo>
                    <a:pt x="110" y="167"/>
                  </a:lnTo>
                  <a:lnTo>
                    <a:pt x="112" y="174"/>
                  </a:lnTo>
                  <a:lnTo>
                    <a:pt x="115" y="178"/>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21" name="Freeform 343">
              <a:extLst>
                <a:ext uri="{FF2B5EF4-FFF2-40B4-BE49-F238E27FC236}">
                  <a16:creationId xmlns:a16="http://schemas.microsoft.com/office/drawing/2014/main" xmlns="" id="{BED200D8-5FD3-4A8A-A6B6-41BC3191758F}"/>
                </a:ext>
              </a:extLst>
            </p:cNvPr>
            <p:cNvSpPr>
              <a:spLocks/>
            </p:cNvSpPr>
            <p:nvPr/>
          </p:nvSpPr>
          <p:spPr bwMode="auto">
            <a:xfrm>
              <a:off x="2127" y="1238"/>
              <a:ext cx="70" cy="91"/>
            </a:xfrm>
            <a:custGeom>
              <a:avLst/>
              <a:gdLst>
                <a:gd name="T0" fmla="*/ 5 w 140"/>
                <a:gd name="T1" fmla="*/ 1 h 180"/>
                <a:gd name="T2" fmla="*/ 4 w 140"/>
                <a:gd name="T3" fmla="*/ 1 h 180"/>
                <a:gd name="T4" fmla="*/ 4 w 140"/>
                <a:gd name="T5" fmla="*/ 1 h 180"/>
                <a:gd name="T6" fmla="*/ 4 w 140"/>
                <a:gd name="T7" fmla="*/ 1 h 180"/>
                <a:gd name="T8" fmla="*/ 3 w 140"/>
                <a:gd name="T9" fmla="*/ 2 h 180"/>
                <a:gd name="T10" fmla="*/ 2 w 140"/>
                <a:gd name="T11" fmla="*/ 2 h 180"/>
                <a:gd name="T12" fmla="*/ 2 w 140"/>
                <a:gd name="T13" fmla="*/ 2 h 180"/>
                <a:gd name="T14" fmla="*/ 1 w 140"/>
                <a:gd name="T15" fmla="*/ 2 h 180"/>
                <a:gd name="T16" fmla="*/ 1 w 140"/>
                <a:gd name="T17" fmla="*/ 2 h 180"/>
                <a:gd name="T18" fmla="*/ 1 w 140"/>
                <a:gd name="T19" fmla="*/ 2 h 180"/>
                <a:gd name="T20" fmla="*/ 1 w 140"/>
                <a:gd name="T21" fmla="*/ 2 h 180"/>
                <a:gd name="T22" fmla="*/ 2 w 140"/>
                <a:gd name="T23" fmla="*/ 2 h 180"/>
                <a:gd name="T24" fmla="*/ 2 w 140"/>
                <a:gd name="T25" fmla="*/ 2 h 180"/>
                <a:gd name="T26" fmla="*/ 3 w 140"/>
                <a:gd name="T27" fmla="*/ 2 h 180"/>
                <a:gd name="T28" fmla="*/ 3 w 140"/>
                <a:gd name="T29" fmla="*/ 2 h 180"/>
                <a:gd name="T30" fmla="*/ 3 w 140"/>
                <a:gd name="T31" fmla="*/ 3 h 180"/>
                <a:gd name="T32" fmla="*/ 2 w 140"/>
                <a:gd name="T33" fmla="*/ 3 h 180"/>
                <a:gd name="T34" fmla="*/ 2 w 140"/>
                <a:gd name="T35" fmla="*/ 3 h 180"/>
                <a:gd name="T36" fmla="*/ 1 w 140"/>
                <a:gd name="T37" fmla="*/ 4 h 180"/>
                <a:gd name="T38" fmla="*/ 1 w 140"/>
                <a:gd name="T39" fmla="*/ 4 h 180"/>
                <a:gd name="T40" fmla="*/ 1 w 140"/>
                <a:gd name="T41" fmla="*/ 4 h 180"/>
                <a:gd name="T42" fmla="*/ 1 w 140"/>
                <a:gd name="T43" fmla="*/ 4 h 180"/>
                <a:gd name="T44" fmla="*/ 1 w 140"/>
                <a:gd name="T45" fmla="*/ 4 h 180"/>
                <a:gd name="T46" fmla="*/ 1 w 140"/>
                <a:gd name="T47" fmla="*/ 4 h 180"/>
                <a:gd name="T48" fmla="*/ 2 w 140"/>
                <a:gd name="T49" fmla="*/ 4 h 180"/>
                <a:gd name="T50" fmla="*/ 2 w 140"/>
                <a:gd name="T51" fmla="*/ 4 h 180"/>
                <a:gd name="T52" fmla="*/ 2 w 140"/>
                <a:gd name="T53" fmla="*/ 4 h 180"/>
                <a:gd name="T54" fmla="*/ 2 w 140"/>
                <a:gd name="T55" fmla="*/ 5 h 180"/>
                <a:gd name="T56" fmla="*/ 2 w 140"/>
                <a:gd name="T57" fmla="*/ 6 h 180"/>
                <a:gd name="T58" fmla="*/ 2 w 140"/>
                <a:gd name="T59" fmla="*/ 5 h 180"/>
                <a:gd name="T60" fmla="*/ 2 w 140"/>
                <a:gd name="T61" fmla="*/ 5 h 180"/>
                <a:gd name="T62" fmla="*/ 2 w 140"/>
                <a:gd name="T63" fmla="*/ 4 h 180"/>
                <a:gd name="T64" fmla="*/ 3 w 140"/>
                <a:gd name="T65" fmla="*/ 4 h 180"/>
                <a:gd name="T66" fmla="*/ 3 w 140"/>
                <a:gd name="T67" fmla="*/ 5 h 180"/>
                <a:gd name="T68" fmla="*/ 4 w 140"/>
                <a:gd name="T69" fmla="*/ 6 h 180"/>
                <a:gd name="T70" fmla="*/ 4 w 140"/>
                <a:gd name="T71" fmla="*/ 6 h 180"/>
                <a:gd name="T72" fmla="*/ 3 w 140"/>
                <a:gd name="T73" fmla="*/ 5 h 180"/>
                <a:gd name="T74" fmla="*/ 3 w 140"/>
                <a:gd name="T75" fmla="*/ 4 h 180"/>
                <a:gd name="T76" fmla="*/ 3 w 140"/>
                <a:gd name="T77" fmla="*/ 3 h 180"/>
                <a:gd name="T78" fmla="*/ 4 w 140"/>
                <a:gd name="T79" fmla="*/ 2 h 180"/>
                <a:gd name="T80" fmla="*/ 4 w 140"/>
                <a:gd name="T81" fmla="*/ 2 h 180"/>
                <a:gd name="T82" fmla="*/ 5 w 140"/>
                <a:gd name="T83" fmla="*/ 3 h 180"/>
                <a:gd name="T84" fmla="*/ 5 w 140"/>
                <a:gd name="T85" fmla="*/ 4 h 180"/>
                <a:gd name="T86" fmla="*/ 5 w 140"/>
                <a:gd name="T87" fmla="*/ 4 h 180"/>
                <a:gd name="T88" fmla="*/ 5 w 140"/>
                <a:gd name="T89" fmla="*/ 3 h 180"/>
                <a:gd name="T90" fmla="*/ 4 w 140"/>
                <a:gd name="T91" fmla="*/ 2 h 180"/>
                <a:gd name="T92" fmla="*/ 4 w 140"/>
                <a:gd name="T93" fmla="*/ 1 h 180"/>
                <a:gd name="T94" fmla="*/ 5 w 140"/>
                <a:gd name="T95" fmla="*/ 1 h 180"/>
                <a:gd name="T96" fmla="*/ 5 w 140"/>
                <a:gd name="T97" fmla="*/ 0 h 1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40" h="180">
                  <a:moveTo>
                    <a:pt x="140" y="0"/>
                  </a:moveTo>
                  <a:lnTo>
                    <a:pt x="132" y="1"/>
                  </a:lnTo>
                  <a:lnTo>
                    <a:pt x="125" y="3"/>
                  </a:lnTo>
                  <a:lnTo>
                    <a:pt x="118" y="4"/>
                  </a:lnTo>
                  <a:lnTo>
                    <a:pt x="110" y="4"/>
                  </a:lnTo>
                  <a:lnTo>
                    <a:pt x="109" y="12"/>
                  </a:lnTo>
                  <a:lnTo>
                    <a:pt x="105" y="21"/>
                  </a:lnTo>
                  <a:lnTo>
                    <a:pt x="99" y="28"/>
                  </a:lnTo>
                  <a:lnTo>
                    <a:pt x="92" y="32"/>
                  </a:lnTo>
                  <a:lnTo>
                    <a:pt x="84" y="33"/>
                  </a:lnTo>
                  <a:lnTo>
                    <a:pt x="75" y="34"/>
                  </a:lnTo>
                  <a:lnTo>
                    <a:pt x="64" y="35"/>
                  </a:lnTo>
                  <a:lnTo>
                    <a:pt x="54" y="39"/>
                  </a:lnTo>
                  <a:lnTo>
                    <a:pt x="44" y="41"/>
                  </a:lnTo>
                  <a:lnTo>
                    <a:pt x="34" y="44"/>
                  </a:lnTo>
                  <a:lnTo>
                    <a:pt x="28" y="48"/>
                  </a:lnTo>
                  <a:lnTo>
                    <a:pt x="23" y="53"/>
                  </a:lnTo>
                  <a:lnTo>
                    <a:pt x="21" y="55"/>
                  </a:lnTo>
                  <a:lnTo>
                    <a:pt x="21" y="56"/>
                  </a:lnTo>
                  <a:lnTo>
                    <a:pt x="22" y="56"/>
                  </a:lnTo>
                  <a:lnTo>
                    <a:pt x="26" y="54"/>
                  </a:lnTo>
                  <a:lnTo>
                    <a:pt x="31" y="51"/>
                  </a:lnTo>
                  <a:lnTo>
                    <a:pt x="37" y="49"/>
                  </a:lnTo>
                  <a:lnTo>
                    <a:pt x="44" y="47"/>
                  </a:lnTo>
                  <a:lnTo>
                    <a:pt x="52" y="46"/>
                  </a:lnTo>
                  <a:lnTo>
                    <a:pt x="60" y="43"/>
                  </a:lnTo>
                  <a:lnTo>
                    <a:pt x="69" y="43"/>
                  </a:lnTo>
                  <a:lnTo>
                    <a:pt x="78" y="43"/>
                  </a:lnTo>
                  <a:lnTo>
                    <a:pt x="86" y="44"/>
                  </a:lnTo>
                  <a:lnTo>
                    <a:pt x="80" y="57"/>
                  </a:lnTo>
                  <a:lnTo>
                    <a:pt x="75" y="71"/>
                  </a:lnTo>
                  <a:lnTo>
                    <a:pt x="69" y="81"/>
                  </a:lnTo>
                  <a:lnTo>
                    <a:pt x="62" y="88"/>
                  </a:lnTo>
                  <a:lnTo>
                    <a:pt x="57" y="91"/>
                  </a:lnTo>
                  <a:lnTo>
                    <a:pt x="51" y="93"/>
                  </a:lnTo>
                  <a:lnTo>
                    <a:pt x="42" y="95"/>
                  </a:lnTo>
                  <a:lnTo>
                    <a:pt x="33" y="97"/>
                  </a:lnTo>
                  <a:lnTo>
                    <a:pt x="25" y="100"/>
                  </a:lnTo>
                  <a:lnTo>
                    <a:pt x="17" y="102"/>
                  </a:lnTo>
                  <a:lnTo>
                    <a:pt x="10" y="103"/>
                  </a:lnTo>
                  <a:lnTo>
                    <a:pt x="4" y="104"/>
                  </a:lnTo>
                  <a:lnTo>
                    <a:pt x="1" y="106"/>
                  </a:lnTo>
                  <a:lnTo>
                    <a:pt x="0" y="106"/>
                  </a:lnTo>
                  <a:lnTo>
                    <a:pt x="1" y="107"/>
                  </a:lnTo>
                  <a:lnTo>
                    <a:pt x="7" y="107"/>
                  </a:lnTo>
                  <a:lnTo>
                    <a:pt x="11" y="107"/>
                  </a:lnTo>
                  <a:lnTo>
                    <a:pt x="17" y="106"/>
                  </a:lnTo>
                  <a:lnTo>
                    <a:pt x="24" y="106"/>
                  </a:lnTo>
                  <a:lnTo>
                    <a:pt x="31" y="104"/>
                  </a:lnTo>
                  <a:lnTo>
                    <a:pt x="38" y="103"/>
                  </a:lnTo>
                  <a:lnTo>
                    <a:pt x="46" y="102"/>
                  </a:lnTo>
                  <a:lnTo>
                    <a:pt x="53" y="101"/>
                  </a:lnTo>
                  <a:lnTo>
                    <a:pt x="60" y="100"/>
                  </a:lnTo>
                  <a:lnTo>
                    <a:pt x="49" y="111"/>
                  </a:lnTo>
                  <a:lnTo>
                    <a:pt x="40" y="124"/>
                  </a:lnTo>
                  <a:lnTo>
                    <a:pt x="33" y="145"/>
                  </a:lnTo>
                  <a:lnTo>
                    <a:pt x="31" y="180"/>
                  </a:lnTo>
                  <a:lnTo>
                    <a:pt x="34" y="172"/>
                  </a:lnTo>
                  <a:lnTo>
                    <a:pt x="39" y="163"/>
                  </a:lnTo>
                  <a:lnTo>
                    <a:pt x="44" y="152"/>
                  </a:lnTo>
                  <a:lnTo>
                    <a:pt x="48" y="141"/>
                  </a:lnTo>
                  <a:lnTo>
                    <a:pt x="54" y="130"/>
                  </a:lnTo>
                  <a:lnTo>
                    <a:pt x="60" y="119"/>
                  </a:lnTo>
                  <a:lnTo>
                    <a:pt x="64" y="111"/>
                  </a:lnTo>
                  <a:lnTo>
                    <a:pt x="70" y="106"/>
                  </a:lnTo>
                  <a:lnTo>
                    <a:pt x="74" y="121"/>
                  </a:lnTo>
                  <a:lnTo>
                    <a:pt x="79" y="137"/>
                  </a:lnTo>
                  <a:lnTo>
                    <a:pt x="86" y="152"/>
                  </a:lnTo>
                  <a:lnTo>
                    <a:pt x="93" y="162"/>
                  </a:lnTo>
                  <a:lnTo>
                    <a:pt x="98" y="167"/>
                  </a:lnTo>
                  <a:lnTo>
                    <a:pt x="99" y="165"/>
                  </a:lnTo>
                  <a:lnTo>
                    <a:pt x="98" y="162"/>
                  </a:lnTo>
                  <a:lnTo>
                    <a:pt x="94" y="157"/>
                  </a:lnTo>
                  <a:lnTo>
                    <a:pt x="89" y="141"/>
                  </a:lnTo>
                  <a:lnTo>
                    <a:pt x="84" y="124"/>
                  </a:lnTo>
                  <a:lnTo>
                    <a:pt x="80" y="109"/>
                  </a:lnTo>
                  <a:lnTo>
                    <a:pt x="80" y="96"/>
                  </a:lnTo>
                  <a:lnTo>
                    <a:pt x="84" y="84"/>
                  </a:lnTo>
                  <a:lnTo>
                    <a:pt x="91" y="70"/>
                  </a:lnTo>
                  <a:lnTo>
                    <a:pt x="98" y="56"/>
                  </a:lnTo>
                  <a:lnTo>
                    <a:pt x="102" y="48"/>
                  </a:lnTo>
                  <a:lnTo>
                    <a:pt x="113" y="58"/>
                  </a:lnTo>
                  <a:lnTo>
                    <a:pt x="123" y="71"/>
                  </a:lnTo>
                  <a:lnTo>
                    <a:pt x="131" y="87"/>
                  </a:lnTo>
                  <a:lnTo>
                    <a:pt x="135" y="108"/>
                  </a:lnTo>
                  <a:lnTo>
                    <a:pt x="136" y="115"/>
                  </a:lnTo>
                  <a:lnTo>
                    <a:pt x="137" y="115"/>
                  </a:lnTo>
                  <a:lnTo>
                    <a:pt x="139" y="110"/>
                  </a:lnTo>
                  <a:lnTo>
                    <a:pt x="139" y="104"/>
                  </a:lnTo>
                  <a:lnTo>
                    <a:pt x="137" y="84"/>
                  </a:lnTo>
                  <a:lnTo>
                    <a:pt x="131" y="63"/>
                  </a:lnTo>
                  <a:lnTo>
                    <a:pt x="124" y="47"/>
                  </a:lnTo>
                  <a:lnTo>
                    <a:pt x="117" y="39"/>
                  </a:lnTo>
                  <a:lnTo>
                    <a:pt x="124" y="29"/>
                  </a:lnTo>
                  <a:lnTo>
                    <a:pt x="130" y="19"/>
                  </a:lnTo>
                  <a:lnTo>
                    <a:pt x="136" y="9"/>
                  </a:lnTo>
                  <a:lnTo>
                    <a:pt x="139" y="0"/>
                  </a:lnTo>
                  <a:lnTo>
                    <a:pt x="140" y="0"/>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22" name="Freeform 344">
              <a:extLst>
                <a:ext uri="{FF2B5EF4-FFF2-40B4-BE49-F238E27FC236}">
                  <a16:creationId xmlns:a16="http://schemas.microsoft.com/office/drawing/2014/main" xmlns="" id="{8A317771-DB02-42B6-AA40-041E265ABD64}"/>
                </a:ext>
              </a:extLst>
            </p:cNvPr>
            <p:cNvSpPr>
              <a:spLocks/>
            </p:cNvSpPr>
            <p:nvPr/>
          </p:nvSpPr>
          <p:spPr bwMode="auto">
            <a:xfrm>
              <a:off x="2236" y="1115"/>
              <a:ext cx="100" cy="77"/>
            </a:xfrm>
            <a:custGeom>
              <a:avLst/>
              <a:gdLst>
                <a:gd name="T0" fmla="*/ 4 w 199"/>
                <a:gd name="T1" fmla="*/ 1 h 154"/>
                <a:gd name="T2" fmla="*/ 5 w 199"/>
                <a:gd name="T3" fmla="*/ 1 h 154"/>
                <a:gd name="T4" fmla="*/ 5 w 199"/>
                <a:gd name="T5" fmla="*/ 1 h 154"/>
                <a:gd name="T6" fmla="*/ 5 w 199"/>
                <a:gd name="T7" fmla="*/ 1 h 154"/>
                <a:gd name="T8" fmla="*/ 5 w 199"/>
                <a:gd name="T9" fmla="*/ 2 h 154"/>
                <a:gd name="T10" fmla="*/ 4 w 199"/>
                <a:gd name="T11" fmla="*/ 2 h 154"/>
                <a:gd name="T12" fmla="*/ 4 w 199"/>
                <a:gd name="T13" fmla="*/ 2 h 154"/>
                <a:gd name="T14" fmla="*/ 4 w 199"/>
                <a:gd name="T15" fmla="*/ 3 h 154"/>
                <a:gd name="T16" fmla="*/ 4 w 199"/>
                <a:gd name="T17" fmla="*/ 3 h 154"/>
                <a:gd name="T18" fmla="*/ 5 w 199"/>
                <a:gd name="T19" fmla="*/ 2 h 154"/>
                <a:gd name="T20" fmla="*/ 5 w 199"/>
                <a:gd name="T21" fmla="*/ 3 h 154"/>
                <a:gd name="T22" fmla="*/ 5 w 199"/>
                <a:gd name="T23" fmla="*/ 3 h 154"/>
                <a:gd name="T24" fmla="*/ 5 w 199"/>
                <a:gd name="T25" fmla="*/ 3 h 154"/>
                <a:gd name="T26" fmla="*/ 5 w 199"/>
                <a:gd name="T27" fmla="*/ 3 h 154"/>
                <a:gd name="T28" fmla="*/ 5 w 199"/>
                <a:gd name="T29" fmla="*/ 4 h 154"/>
                <a:gd name="T30" fmla="*/ 6 w 199"/>
                <a:gd name="T31" fmla="*/ 4 h 154"/>
                <a:gd name="T32" fmla="*/ 6 w 199"/>
                <a:gd name="T33" fmla="*/ 4 h 154"/>
                <a:gd name="T34" fmla="*/ 6 w 199"/>
                <a:gd name="T35" fmla="*/ 4 h 154"/>
                <a:gd name="T36" fmla="*/ 7 w 199"/>
                <a:gd name="T37" fmla="*/ 5 h 154"/>
                <a:gd name="T38" fmla="*/ 6 w 199"/>
                <a:gd name="T39" fmla="*/ 5 h 154"/>
                <a:gd name="T40" fmla="*/ 6 w 199"/>
                <a:gd name="T41" fmla="*/ 5 h 154"/>
                <a:gd name="T42" fmla="*/ 5 w 199"/>
                <a:gd name="T43" fmla="*/ 5 h 154"/>
                <a:gd name="T44" fmla="*/ 5 w 199"/>
                <a:gd name="T45" fmla="*/ 4 h 154"/>
                <a:gd name="T46" fmla="*/ 5 w 199"/>
                <a:gd name="T47" fmla="*/ 4 h 154"/>
                <a:gd name="T48" fmla="*/ 4 w 199"/>
                <a:gd name="T49" fmla="*/ 3 h 154"/>
                <a:gd name="T50" fmla="*/ 4 w 199"/>
                <a:gd name="T51" fmla="*/ 4 h 154"/>
                <a:gd name="T52" fmla="*/ 4 w 199"/>
                <a:gd name="T53" fmla="*/ 5 h 154"/>
                <a:gd name="T54" fmla="*/ 4 w 199"/>
                <a:gd name="T55" fmla="*/ 5 h 154"/>
                <a:gd name="T56" fmla="*/ 3 w 199"/>
                <a:gd name="T57" fmla="*/ 5 h 154"/>
                <a:gd name="T58" fmla="*/ 2 w 199"/>
                <a:gd name="T59" fmla="*/ 5 h 154"/>
                <a:gd name="T60" fmla="*/ 2 w 199"/>
                <a:gd name="T61" fmla="*/ 4 h 154"/>
                <a:gd name="T62" fmla="*/ 2 w 199"/>
                <a:gd name="T63" fmla="*/ 3 h 154"/>
                <a:gd name="T64" fmla="*/ 2 w 199"/>
                <a:gd name="T65" fmla="*/ 3 h 154"/>
                <a:gd name="T66" fmla="*/ 2 w 199"/>
                <a:gd name="T67" fmla="*/ 3 h 154"/>
                <a:gd name="T68" fmla="*/ 1 w 199"/>
                <a:gd name="T69" fmla="*/ 3 h 154"/>
                <a:gd name="T70" fmla="*/ 1 w 199"/>
                <a:gd name="T71" fmla="*/ 3 h 154"/>
                <a:gd name="T72" fmla="*/ 1 w 199"/>
                <a:gd name="T73" fmla="*/ 2 h 154"/>
                <a:gd name="T74" fmla="*/ 1 w 199"/>
                <a:gd name="T75" fmla="*/ 2 h 154"/>
                <a:gd name="T76" fmla="*/ 1 w 199"/>
                <a:gd name="T77" fmla="*/ 2 h 154"/>
                <a:gd name="T78" fmla="*/ 1 w 199"/>
                <a:gd name="T79" fmla="*/ 2 h 154"/>
                <a:gd name="T80" fmla="*/ 2 w 199"/>
                <a:gd name="T81" fmla="*/ 1 h 154"/>
                <a:gd name="T82" fmla="*/ 2 w 199"/>
                <a:gd name="T83" fmla="*/ 1 h 154"/>
                <a:gd name="T84" fmla="*/ 3 w 199"/>
                <a:gd name="T85" fmla="*/ 1 h 154"/>
                <a:gd name="T86" fmla="*/ 3 w 199"/>
                <a:gd name="T87" fmla="*/ 1 h 154"/>
                <a:gd name="T88" fmla="*/ 3 w 199"/>
                <a:gd name="T89" fmla="*/ 2 h 154"/>
                <a:gd name="T90" fmla="*/ 4 w 199"/>
                <a:gd name="T91" fmla="*/ 2 h 154"/>
                <a:gd name="T92" fmla="*/ 4 w 199"/>
                <a:gd name="T93" fmla="*/ 2 h 154"/>
                <a:gd name="T94" fmla="*/ 4 w 199"/>
                <a:gd name="T95" fmla="*/ 2 h 154"/>
                <a:gd name="T96" fmla="*/ 4 w 199"/>
                <a:gd name="T97" fmla="*/ 2 h 154"/>
                <a:gd name="T98" fmla="*/ 4 w 199"/>
                <a:gd name="T99" fmla="*/ 1 h 15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9" h="154">
                  <a:moveTo>
                    <a:pt x="109" y="16"/>
                  </a:moveTo>
                  <a:lnTo>
                    <a:pt x="112" y="13"/>
                  </a:lnTo>
                  <a:lnTo>
                    <a:pt x="118" y="10"/>
                  </a:lnTo>
                  <a:lnTo>
                    <a:pt x="125" y="9"/>
                  </a:lnTo>
                  <a:lnTo>
                    <a:pt x="132" y="9"/>
                  </a:lnTo>
                  <a:lnTo>
                    <a:pt x="138" y="9"/>
                  </a:lnTo>
                  <a:lnTo>
                    <a:pt x="145" y="10"/>
                  </a:lnTo>
                  <a:lnTo>
                    <a:pt x="150" y="14"/>
                  </a:lnTo>
                  <a:lnTo>
                    <a:pt x="156" y="20"/>
                  </a:lnTo>
                  <a:lnTo>
                    <a:pt x="155" y="18"/>
                  </a:lnTo>
                  <a:lnTo>
                    <a:pt x="157" y="23"/>
                  </a:lnTo>
                  <a:lnTo>
                    <a:pt x="159" y="31"/>
                  </a:lnTo>
                  <a:lnTo>
                    <a:pt x="159" y="38"/>
                  </a:lnTo>
                  <a:lnTo>
                    <a:pt x="159" y="44"/>
                  </a:lnTo>
                  <a:lnTo>
                    <a:pt x="156" y="48"/>
                  </a:lnTo>
                  <a:lnTo>
                    <a:pt x="152" y="53"/>
                  </a:lnTo>
                  <a:lnTo>
                    <a:pt x="142" y="55"/>
                  </a:lnTo>
                  <a:lnTo>
                    <a:pt x="127" y="54"/>
                  </a:lnTo>
                  <a:lnTo>
                    <a:pt x="124" y="58"/>
                  </a:lnTo>
                  <a:lnTo>
                    <a:pt x="119" y="61"/>
                  </a:lnTo>
                  <a:lnTo>
                    <a:pt x="115" y="64"/>
                  </a:lnTo>
                  <a:lnTo>
                    <a:pt x="112" y="67"/>
                  </a:lnTo>
                  <a:lnTo>
                    <a:pt x="114" y="68"/>
                  </a:lnTo>
                  <a:lnTo>
                    <a:pt x="115" y="70"/>
                  </a:lnTo>
                  <a:lnTo>
                    <a:pt x="116" y="71"/>
                  </a:lnTo>
                  <a:lnTo>
                    <a:pt x="116" y="73"/>
                  </a:lnTo>
                  <a:lnTo>
                    <a:pt x="118" y="68"/>
                  </a:lnTo>
                  <a:lnTo>
                    <a:pt x="124" y="63"/>
                  </a:lnTo>
                  <a:lnTo>
                    <a:pt x="132" y="62"/>
                  </a:lnTo>
                  <a:lnTo>
                    <a:pt x="139" y="63"/>
                  </a:lnTo>
                  <a:lnTo>
                    <a:pt x="144" y="66"/>
                  </a:lnTo>
                  <a:lnTo>
                    <a:pt x="147" y="68"/>
                  </a:lnTo>
                  <a:lnTo>
                    <a:pt x="149" y="70"/>
                  </a:lnTo>
                  <a:lnTo>
                    <a:pt x="152" y="74"/>
                  </a:lnTo>
                  <a:lnTo>
                    <a:pt x="153" y="75"/>
                  </a:lnTo>
                  <a:lnTo>
                    <a:pt x="153" y="77"/>
                  </a:lnTo>
                  <a:lnTo>
                    <a:pt x="153" y="78"/>
                  </a:lnTo>
                  <a:lnTo>
                    <a:pt x="153" y="81"/>
                  </a:lnTo>
                  <a:lnTo>
                    <a:pt x="153" y="84"/>
                  </a:lnTo>
                  <a:lnTo>
                    <a:pt x="152" y="89"/>
                  </a:lnTo>
                  <a:lnTo>
                    <a:pt x="149" y="93"/>
                  </a:lnTo>
                  <a:lnTo>
                    <a:pt x="147" y="96"/>
                  </a:lnTo>
                  <a:lnTo>
                    <a:pt x="148" y="97"/>
                  </a:lnTo>
                  <a:lnTo>
                    <a:pt x="150" y="98"/>
                  </a:lnTo>
                  <a:lnTo>
                    <a:pt x="153" y="100"/>
                  </a:lnTo>
                  <a:lnTo>
                    <a:pt x="155" y="101"/>
                  </a:lnTo>
                  <a:lnTo>
                    <a:pt x="160" y="99"/>
                  </a:lnTo>
                  <a:lnTo>
                    <a:pt x="164" y="97"/>
                  </a:lnTo>
                  <a:lnTo>
                    <a:pt x="169" y="97"/>
                  </a:lnTo>
                  <a:lnTo>
                    <a:pt x="173" y="97"/>
                  </a:lnTo>
                  <a:lnTo>
                    <a:pt x="179" y="98"/>
                  </a:lnTo>
                  <a:lnTo>
                    <a:pt x="184" y="100"/>
                  </a:lnTo>
                  <a:lnTo>
                    <a:pt x="188" y="104"/>
                  </a:lnTo>
                  <a:lnTo>
                    <a:pt x="192" y="107"/>
                  </a:lnTo>
                  <a:lnTo>
                    <a:pt x="197" y="116"/>
                  </a:lnTo>
                  <a:lnTo>
                    <a:pt x="199" y="127"/>
                  </a:lnTo>
                  <a:lnTo>
                    <a:pt x="197" y="137"/>
                  </a:lnTo>
                  <a:lnTo>
                    <a:pt x="191" y="145"/>
                  </a:lnTo>
                  <a:lnTo>
                    <a:pt x="187" y="149"/>
                  </a:lnTo>
                  <a:lnTo>
                    <a:pt x="183" y="151"/>
                  </a:lnTo>
                  <a:lnTo>
                    <a:pt x="177" y="153"/>
                  </a:lnTo>
                  <a:lnTo>
                    <a:pt x="172" y="153"/>
                  </a:lnTo>
                  <a:lnTo>
                    <a:pt x="167" y="154"/>
                  </a:lnTo>
                  <a:lnTo>
                    <a:pt x="162" y="153"/>
                  </a:lnTo>
                  <a:lnTo>
                    <a:pt x="157" y="151"/>
                  </a:lnTo>
                  <a:lnTo>
                    <a:pt x="153" y="149"/>
                  </a:lnTo>
                  <a:lnTo>
                    <a:pt x="147" y="142"/>
                  </a:lnTo>
                  <a:lnTo>
                    <a:pt x="145" y="134"/>
                  </a:lnTo>
                  <a:lnTo>
                    <a:pt x="144" y="127"/>
                  </a:lnTo>
                  <a:lnTo>
                    <a:pt x="146" y="120"/>
                  </a:lnTo>
                  <a:lnTo>
                    <a:pt x="140" y="115"/>
                  </a:lnTo>
                  <a:lnTo>
                    <a:pt x="130" y="107"/>
                  </a:lnTo>
                  <a:lnTo>
                    <a:pt x="119" y="100"/>
                  </a:lnTo>
                  <a:lnTo>
                    <a:pt x="114" y="96"/>
                  </a:lnTo>
                  <a:lnTo>
                    <a:pt x="112" y="94"/>
                  </a:lnTo>
                  <a:lnTo>
                    <a:pt x="111" y="94"/>
                  </a:lnTo>
                  <a:lnTo>
                    <a:pt x="110" y="96"/>
                  </a:lnTo>
                  <a:lnTo>
                    <a:pt x="111" y="98"/>
                  </a:lnTo>
                  <a:lnTo>
                    <a:pt x="115" y="108"/>
                  </a:lnTo>
                  <a:lnTo>
                    <a:pt x="115" y="120"/>
                  </a:lnTo>
                  <a:lnTo>
                    <a:pt x="111" y="129"/>
                  </a:lnTo>
                  <a:lnTo>
                    <a:pt x="107" y="137"/>
                  </a:lnTo>
                  <a:lnTo>
                    <a:pt x="103" y="141"/>
                  </a:lnTo>
                  <a:lnTo>
                    <a:pt x="98" y="143"/>
                  </a:lnTo>
                  <a:lnTo>
                    <a:pt x="91" y="146"/>
                  </a:lnTo>
                  <a:lnTo>
                    <a:pt x="84" y="149"/>
                  </a:lnTo>
                  <a:lnTo>
                    <a:pt x="76" y="146"/>
                  </a:lnTo>
                  <a:lnTo>
                    <a:pt x="68" y="143"/>
                  </a:lnTo>
                  <a:lnTo>
                    <a:pt x="62" y="138"/>
                  </a:lnTo>
                  <a:lnTo>
                    <a:pt x="57" y="132"/>
                  </a:lnTo>
                  <a:lnTo>
                    <a:pt x="54" y="128"/>
                  </a:lnTo>
                  <a:lnTo>
                    <a:pt x="51" y="121"/>
                  </a:lnTo>
                  <a:lnTo>
                    <a:pt x="51" y="113"/>
                  </a:lnTo>
                  <a:lnTo>
                    <a:pt x="51" y="104"/>
                  </a:lnTo>
                  <a:lnTo>
                    <a:pt x="54" y="100"/>
                  </a:lnTo>
                  <a:lnTo>
                    <a:pt x="57" y="96"/>
                  </a:lnTo>
                  <a:lnTo>
                    <a:pt x="61" y="92"/>
                  </a:lnTo>
                  <a:lnTo>
                    <a:pt x="64" y="90"/>
                  </a:lnTo>
                  <a:lnTo>
                    <a:pt x="57" y="89"/>
                  </a:lnTo>
                  <a:lnTo>
                    <a:pt x="51" y="84"/>
                  </a:lnTo>
                  <a:lnTo>
                    <a:pt x="46" y="78"/>
                  </a:lnTo>
                  <a:lnTo>
                    <a:pt x="42" y="73"/>
                  </a:lnTo>
                  <a:lnTo>
                    <a:pt x="41" y="81"/>
                  </a:lnTo>
                  <a:lnTo>
                    <a:pt x="38" y="88"/>
                  </a:lnTo>
                  <a:lnTo>
                    <a:pt x="31" y="91"/>
                  </a:lnTo>
                  <a:lnTo>
                    <a:pt x="18" y="89"/>
                  </a:lnTo>
                  <a:lnTo>
                    <a:pt x="10" y="84"/>
                  </a:lnTo>
                  <a:lnTo>
                    <a:pt x="4" y="78"/>
                  </a:lnTo>
                  <a:lnTo>
                    <a:pt x="1" y="73"/>
                  </a:lnTo>
                  <a:lnTo>
                    <a:pt x="0" y="68"/>
                  </a:lnTo>
                  <a:lnTo>
                    <a:pt x="1" y="61"/>
                  </a:lnTo>
                  <a:lnTo>
                    <a:pt x="4" y="53"/>
                  </a:lnTo>
                  <a:lnTo>
                    <a:pt x="9" y="46"/>
                  </a:lnTo>
                  <a:lnTo>
                    <a:pt x="11" y="41"/>
                  </a:lnTo>
                  <a:lnTo>
                    <a:pt x="13" y="39"/>
                  </a:lnTo>
                  <a:lnTo>
                    <a:pt x="17" y="38"/>
                  </a:lnTo>
                  <a:lnTo>
                    <a:pt x="19" y="37"/>
                  </a:lnTo>
                  <a:lnTo>
                    <a:pt x="23" y="36"/>
                  </a:lnTo>
                  <a:lnTo>
                    <a:pt x="26" y="35"/>
                  </a:lnTo>
                  <a:lnTo>
                    <a:pt x="30" y="35"/>
                  </a:lnTo>
                  <a:lnTo>
                    <a:pt x="32" y="33"/>
                  </a:lnTo>
                  <a:lnTo>
                    <a:pt x="34" y="33"/>
                  </a:lnTo>
                  <a:lnTo>
                    <a:pt x="33" y="26"/>
                  </a:lnTo>
                  <a:lnTo>
                    <a:pt x="34" y="17"/>
                  </a:lnTo>
                  <a:lnTo>
                    <a:pt x="39" y="9"/>
                  </a:lnTo>
                  <a:lnTo>
                    <a:pt x="48" y="2"/>
                  </a:lnTo>
                  <a:lnTo>
                    <a:pt x="54" y="1"/>
                  </a:lnTo>
                  <a:lnTo>
                    <a:pt x="61" y="0"/>
                  </a:lnTo>
                  <a:lnTo>
                    <a:pt x="68" y="1"/>
                  </a:lnTo>
                  <a:lnTo>
                    <a:pt x="73" y="2"/>
                  </a:lnTo>
                  <a:lnTo>
                    <a:pt x="81" y="7"/>
                  </a:lnTo>
                  <a:lnTo>
                    <a:pt x="87" y="16"/>
                  </a:lnTo>
                  <a:lnTo>
                    <a:pt x="86" y="28"/>
                  </a:lnTo>
                  <a:lnTo>
                    <a:pt x="79" y="37"/>
                  </a:lnTo>
                  <a:lnTo>
                    <a:pt x="86" y="38"/>
                  </a:lnTo>
                  <a:lnTo>
                    <a:pt x="93" y="43"/>
                  </a:lnTo>
                  <a:lnTo>
                    <a:pt x="98" y="48"/>
                  </a:lnTo>
                  <a:lnTo>
                    <a:pt x="99" y="55"/>
                  </a:lnTo>
                  <a:lnTo>
                    <a:pt x="98" y="59"/>
                  </a:lnTo>
                  <a:lnTo>
                    <a:pt x="98" y="61"/>
                  </a:lnTo>
                  <a:lnTo>
                    <a:pt x="98" y="62"/>
                  </a:lnTo>
                  <a:lnTo>
                    <a:pt x="100" y="61"/>
                  </a:lnTo>
                  <a:lnTo>
                    <a:pt x="103" y="58"/>
                  </a:lnTo>
                  <a:lnTo>
                    <a:pt x="107" y="54"/>
                  </a:lnTo>
                  <a:lnTo>
                    <a:pt x="109" y="51"/>
                  </a:lnTo>
                  <a:lnTo>
                    <a:pt x="111" y="46"/>
                  </a:lnTo>
                  <a:lnTo>
                    <a:pt x="109" y="39"/>
                  </a:lnTo>
                  <a:lnTo>
                    <a:pt x="107" y="32"/>
                  </a:lnTo>
                  <a:lnTo>
                    <a:pt x="106" y="24"/>
                  </a:lnTo>
                  <a:lnTo>
                    <a:pt x="109" y="16"/>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23" name="Freeform 345">
              <a:extLst>
                <a:ext uri="{FF2B5EF4-FFF2-40B4-BE49-F238E27FC236}">
                  <a16:creationId xmlns:a16="http://schemas.microsoft.com/office/drawing/2014/main" xmlns="" id="{FBE597C0-AB09-4FE5-84B2-4AF4C3DD4F40}"/>
                </a:ext>
              </a:extLst>
            </p:cNvPr>
            <p:cNvSpPr>
              <a:spLocks/>
            </p:cNvSpPr>
            <p:nvPr/>
          </p:nvSpPr>
          <p:spPr bwMode="auto">
            <a:xfrm>
              <a:off x="2155" y="1046"/>
              <a:ext cx="93" cy="90"/>
            </a:xfrm>
            <a:custGeom>
              <a:avLst/>
              <a:gdLst>
                <a:gd name="T0" fmla="*/ 6 w 186"/>
                <a:gd name="T1" fmla="*/ 6 h 179"/>
                <a:gd name="T2" fmla="*/ 6 w 186"/>
                <a:gd name="T3" fmla="*/ 6 h 179"/>
                <a:gd name="T4" fmla="*/ 5 w 186"/>
                <a:gd name="T5" fmla="*/ 6 h 179"/>
                <a:gd name="T6" fmla="*/ 5 w 186"/>
                <a:gd name="T7" fmla="*/ 6 h 179"/>
                <a:gd name="T8" fmla="*/ 4 w 186"/>
                <a:gd name="T9" fmla="*/ 6 h 179"/>
                <a:gd name="T10" fmla="*/ 4 w 186"/>
                <a:gd name="T11" fmla="*/ 6 h 179"/>
                <a:gd name="T12" fmla="*/ 4 w 186"/>
                <a:gd name="T13" fmla="*/ 5 h 179"/>
                <a:gd name="T14" fmla="*/ 4 w 186"/>
                <a:gd name="T15" fmla="*/ 5 h 179"/>
                <a:gd name="T16" fmla="*/ 5 w 186"/>
                <a:gd name="T17" fmla="*/ 5 h 179"/>
                <a:gd name="T18" fmla="*/ 5 w 186"/>
                <a:gd name="T19" fmla="*/ 5 h 179"/>
                <a:gd name="T20" fmla="*/ 4 w 186"/>
                <a:gd name="T21" fmla="*/ 4 h 179"/>
                <a:gd name="T22" fmla="*/ 3 w 186"/>
                <a:gd name="T23" fmla="*/ 4 h 179"/>
                <a:gd name="T24" fmla="*/ 2 w 186"/>
                <a:gd name="T25" fmla="*/ 4 h 179"/>
                <a:gd name="T26" fmla="*/ 2 w 186"/>
                <a:gd name="T27" fmla="*/ 4 h 179"/>
                <a:gd name="T28" fmla="*/ 2 w 186"/>
                <a:gd name="T29" fmla="*/ 4 h 179"/>
                <a:gd name="T30" fmla="*/ 3 w 186"/>
                <a:gd name="T31" fmla="*/ 4 h 179"/>
                <a:gd name="T32" fmla="*/ 3 w 186"/>
                <a:gd name="T33" fmla="*/ 4 h 179"/>
                <a:gd name="T34" fmla="*/ 3 w 186"/>
                <a:gd name="T35" fmla="*/ 4 h 179"/>
                <a:gd name="T36" fmla="*/ 3 w 186"/>
                <a:gd name="T37" fmla="*/ 3 h 179"/>
                <a:gd name="T38" fmla="*/ 2 w 186"/>
                <a:gd name="T39" fmla="*/ 3 h 179"/>
                <a:gd name="T40" fmla="*/ 1 w 186"/>
                <a:gd name="T41" fmla="*/ 3 h 179"/>
                <a:gd name="T42" fmla="*/ 1 w 186"/>
                <a:gd name="T43" fmla="*/ 3 h 179"/>
                <a:gd name="T44" fmla="*/ 1 w 186"/>
                <a:gd name="T45" fmla="*/ 3 h 179"/>
                <a:gd name="T46" fmla="*/ 1 w 186"/>
                <a:gd name="T47" fmla="*/ 3 h 179"/>
                <a:gd name="T48" fmla="*/ 2 w 186"/>
                <a:gd name="T49" fmla="*/ 3 h 179"/>
                <a:gd name="T50" fmla="*/ 2 w 186"/>
                <a:gd name="T51" fmla="*/ 2 h 179"/>
                <a:gd name="T52" fmla="*/ 1 w 186"/>
                <a:gd name="T53" fmla="*/ 2 h 179"/>
                <a:gd name="T54" fmla="*/ 1 w 186"/>
                <a:gd name="T55" fmla="*/ 1 h 179"/>
                <a:gd name="T56" fmla="*/ 1 w 186"/>
                <a:gd name="T57" fmla="*/ 0 h 179"/>
                <a:gd name="T58" fmla="*/ 1 w 186"/>
                <a:gd name="T59" fmla="*/ 1 h 179"/>
                <a:gd name="T60" fmla="*/ 2 w 186"/>
                <a:gd name="T61" fmla="*/ 1 h 179"/>
                <a:gd name="T62" fmla="*/ 2 w 186"/>
                <a:gd name="T63" fmla="*/ 2 h 179"/>
                <a:gd name="T64" fmla="*/ 3 w 186"/>
                <a:gd name="T65" fmla="*/ 2 h 179"/>
                <a:gd name="T66" fmla="*/ 3 w 186"/>
                <a:gd name="T67" fmla="*/ 1 h 179"/>
                <a:gd name="T68" fmla="*/ 3 w 186"/>
                <a:gd name="T69" fmla="*/ 1 h 179"/>
                <a:gd name="T70" fmla="*/ 3 w 186"/>
                <a:gd name="T71" fmla="*/ 2 h 179"/>
                <a:gd name="T72" fmla="*/ 4 w 186"/>
                <a:gd name="T73" fmla="*/ 3 h 179"/>
                <a:gd name="T74" fmla="*/ 4 w 186"/>
                <a:gd name="T75" fmla="*/ 3 h 179"/>
                <a:gd name="T76" fmla="*/ 5 w 186"/>
                <a:gd name="T77" fmla="*/ 2 h 179"/>
                <a:gd name="T78" fmla="*/ 5 w 186"/>
                <a:gd name="T79" fmla="*/ 2 h 179"/>
                <a:gd name="T80" fmla="*/ 5 w 186"/>
                <a:gd name="T81" fmla="*/ 3 h 179"/>
                <a:gd name="T82" fmla="*/ 5 w 186"/>
                <a:gd name="T83" fmla="*/ 4 h 179"/>
                <a:gd name="T84" fmla="*/ 6 w 186"/>
                <a:gd name="T85" fmla="*/ 5 h 179"/>
                <a:gd name="T86" fmla="*/ 6 w 186"/>
                <a:gd name="T87" fmla="*/ 4 h 179"/>
                <a:gd name="T88" fmla="*/ 6 w 186"/>
                <a:gd name="T89" fmla="*/ 4 h 179"/>
                <a:gd name="T90" fmla="*/ 6 w 186"/>
                <a:gd name="T91" fmla="*/ 5 h 179"/>
                <a:gd name="T92" fmla="*/ 6 w 186"/>
                <a:gd name="T93" fmla="*/ 5 h 179"/>
                <a:gd name="T94" fmla="*/ 6 w 186"/>
                <a:gd name="T95" fmla="*/ 6 h 17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86" h="179">
                  <a:moveTo>
                    <a:pt x="186" y="174"/>
                  </a:moveTo>
                  <a:lnTo>
                    <a:pt x="182" y="175"/>
                  </a:lnTo>
                  <a:lnTo>
                    <a:pt x="180" y="176"/>
                  </a:lnTo>
                  <a:lnTo>
                    <a:pt x="176" y="177"/>
                  </a:lnTo>
                  <a:lnTo>
                    <a:pt x="174" y="179"/>
                  </a:lnTo>
                  <a:lnTo>
                    <a:pt x="168" y="171"/>
                  </a:lnTo>
                  <a:lnTo>
                    <a:pt x="165" y="167"/>
                  </a:lnTo>
                  <a:lnTo>
                    <a:pt x="159" y="166"/>
                  </a:lnTo>
                  <a:lnTo>
                    <a:pt x="151" y="167"/>
                  </a:lnTo>
                  <a:lnTo>
                    <a:pt x="145" y="168"/>
                  </a:lnTo>
                  <a:lnTo>
                    <a:pt x="138" y="169"/>
                  </a:lnTo>
                  <a:lnTo>
                    <a:pt x="132" y="169"/>
                  </a:lnTo>
                  <a:lnTo>
                    <a:pt x="125" y="169"/>
                  </a:lnTo>
                  <a:lnTo>
                    <a:pt x="118" y="169"/>
                  </a:lnTo>
                  <a:lnTo>
                    <a:pt x="111" y="168"/>
                  </a:lnTo>
                  <a:lnTo>
                    <a:pt x="106" y="167"/>
                  </a:lnTo>
                  <a:lnTo>
                    <a:pt x="102" y="166"/>
                  </a:lnTo>
                  <a:lnTo>
                    <a:pt x="97" y="162"/>
                  </a:lnTo>
                  <a:lnTo>
                    <a:pt x="95" y="160"/>
                  </a:lnTo>
                  <a:lnTo>
                    <a:pt x="98" y="158"/>
                  </a:lnTo>
                  <a:lnTo>
                    <a:pt x="105" y="159"/>
                  </a:lnTo>
                  <a:lnTo>
                    <a:pt x="110" y="160"/>
                  </a:lnTo>
                  <a:lnTo>
                    <a:pt x="115" y="160"/>
                  </a:lnTo>
                  <a:lnTo>
                    <a:pt x="122" y="159"/>
                  </a:lnTo>
                  <a:lnTo>
                    <a:pt x="128" y="158"/>
                  </a:lnTo>
                  <a:lnTo>
                    <a:pt x="134" y="156"/>
                  </a:lnTo>
                  <a:lnTo>
                    <a:pt x="138" y="155"/>
                  </a:lnTo>
                  <a:lnTo>
                    <a:pt x="143" y="153"/>
                  </a:lnTo>
                  <a:lnTo>
                    <a:pt x="145" y="152"/>
                  </a:lnTo>
                  <a:lnTo>
                    <a:pt x="138" y="143"/>
                  </a:lnTo>
                  <a:lnTo>
                    <a:pt x="129" y="132"/>
                  </a:lnTo>
                  <a:lnTo>
                    <a:pt x="121" y="125"/>
                  </a:lnTo>
                  <a:lnTo>
                    <a:pt x="117" y="121"/>
                  </a:lnTo>
                  <a:lnTo>
                    <a:pt x="109" y="123"/>
                  </a:lnTo>
                  <a:lnTo>
                    <a:pt x="99" y="124"/>
                  </a:lnTo>
                  <a:lnTo>
                    <a:pt x="88" y="125"/>
                  </a:lnTo>
                  <a:lnTo>
                    <a:pt x="77" y="126"/>
                  </a:lnTo>
                  <a:lnTo>
                    <a:pt x="66" y="128"/>
                  </a:lnTo>
                  <a:lnTo>
                    <a:pt x="56" y="126"/>
                  </a:lnTo>
                  <a:lnTo>
                    <a:pt x="46" y="125"/>
                  </a:lnTo>
                  <a:lnTo>
                    <a:pt x="41" y="122"/>
                  </a:lnTo>
                  <a:lnTo>
                    <a:pt x="36" y="117"/>
                  </a:lnTo>
                  <a:lnTo>
                    <a:pt x="36" y="114"/>
                  </a:lnTo>
                  <a:lnTo>
                    <a:pt x="39" y="113"/>
                  </a:lnTo>
                  <a:lnTo>
                    <a:pt x="46" y="115"/>
                  </a:lnTo>
                  <a:lnTo>
                    <a:pt x="51" y="116"/>
                  </a:lnTo>
                  <a:lnTo>
                    <a:pt x="58" y="117"/>
                  </a:lnTo>
                  <a:lnTo>
                    <a:pt x="66" y="116"/>
                  </a:lnTo>
                  <a:lnTo>
                    <a:pt x="74" y="116"/>
                  </a:lnTo>
                  <a:lnTo>
                    <a:pt x="81" y="115"/>
                  </a:lnTo>
                  <a:lnTo>
                    <a:pt x="89" y="113"/>
                  </a:lnTo>
                  <a:lnTo>
                    <a:pt x="96" y="110"/>
                  </a:lnTo>
                  <a:lnTo>
                    <a:pt x="100" y="108"/>
                  </a:lnTo>
                  <a:lnTo>
                    <a:pt x="96" y="100"/>
                  </a:lnTo>
                  <a:lnTo>
                    <a:pt x="90" y="93"/>
                  </a:lnTo>
                  <a:lnTo>
                    <a:pt x="82" y="87"/>
                  </a:lnTo>
                  <a:lnTo>
                    <a:pt x="75" y="81"/>
                  </a:lnTo>
                  <a:lnTo>
                    <a:pt x="65" y="85"/>
                  </a:lnTo>
                  <a:lnTo>
                    <a:pt x="54" y="86"/>
                  </a:lnTo>
                  <a:lnTo>
                    <a:pt x="44" y="87"/>
                  </a:lnTo>
                  <a:lnTo>
                    <a:pt x="33" y="86"/>
                  </a:lnTo>
                  <a:lnTo>
                    <a:pt x="23" y="84"/>
                  </a:lnTo>
                  <a:lnTo>
                    <a:pt x="14" y="80"/>
                  </a:lnTo>
                  <a:lnTo>
                    <a:pt x="7" y="76"/>
                  </a:lnTo>
                  <a:lnTo>
                    <a:pt x="3" y="70"/>
                  </a:lnTo>
                  <a:lnTo>
                    <a:pt x="1" y="66"/>
                  </a:lnTo>
                  <a:lnTo>
                    <a:pt x="1" y="65"/>
                  </a:lnTo>
                  <a:lnTo>
                    <a:pt x="3" y="66"/>
                  </a:lnTo>
                  <a:lnTo>
                    <a:pt x="7" y="69"/>
                  </a:lnTo>
                  <a:lnTo>
                    <a:pt x="12" y="71"/>
                  </a:lnTo>
                  <a:lnTo>
                    <a:pt x="18" y="72"/>
                  </a:lnTo>
                  <a:lnTo>
                    <a:pt x="24" y="73"/>
                  </a:lnTo>
                  <a:lnTo>
                    <a:pt x="33" y="75"/>
                  </a:lnTo>
                  <a:lnTo>
                    <a:pt x="41" y="75"/>
                  </a:lnTo>
                  <a:lnTo>
                    <a:pt x="49" y="73"/>
                  </a:lnTo>
                  <a:lnTo>
                    <a:pt x="56" y="73"/>
                  </a:lnTo>
                  <a:lnTo>
                    <a:pt x="61" y="71"/>
                  </a:lnTo>
                  <a:lnTo>
                    <a:pt x="54" y="64"/>
                  </a:lnTo>
                  <a:lnTo>
                    <a:pt x="46" y="56"/>
                  </a:lnTo>
                  <a:lnTo>
                    <a:pt x="38" y="48"/>
                  </a:lnTo>
                  <a:lnTo>
                    <a:pt x="29" y="39"/>
                  </a:lnTo>
                  <a:lnTo>
                    <a:pt x="21" y="31"/>
                  </a:lnTo>
                  <a:lnTo>
                    <a:pt x="14" y="23"/>
                  </a:lnTo>
                  <a:lnTo>
                    <a:pt x="8" y="15"/>
                  </a:lnTo>
                  <a:lnTo>
                    <a:pt x="4" y="9"/>
                  </a:lnTo>
                  <a:lnTo>
                    <a:pt x="0" y="2"/>
                  </a:lnTo>
                  <a:lnTo>
                    <a:pt x="3" y="0"/>
                  </a:lnTo>
                  <a:lnTo>
                    <a:pt x="6" y="1"/>
                  </a:lnTo>
                  <a:lnTo>
                    <a:pt x="11" y="4"/>
                  </a:lnTo>
                  <a:lnTo>
                    <a:pt x="14" y="9"/>
                  </a:lnTo>
                  <a:lnTo>
                    <a:pt x="20" y="15"/>
                  </a:lnTo>
                  <a:lnTo>
                    <a:pt x="27" y="23"/>
                  </a:lnTo>
                  <a:lnTo>
                    <a:pt x="36" y="32"/>
                  </a:lnTo>
                  <a:lnTo>
                    <a:pt x="44" y="41"/>
                  </a:lnTo>
                  <a:lnTo>
                    <a:pt x="52" y="49"/>
                  </a:lnTo>
                  <a:lnTo>
                    <a:pt x="60" y="55"/>
                  </a:lnTo>
                  <a:lnTo>
                    <a:pt x="65" y="60"/>
                  </a:lnTo>
                  <a:lnTo>
                    <a:pt x="69" y="50"/>
                  </a:lnTo>
                  <a:lnTo>
                    <a:pt x="72" y="39"/>
                  </a:lnTo>
                  <a:lnTo>
                    <a:pt x="73" y="28"/>
                  </a:lnTo>
                  <a:lnTo>
                    <a:pt x="72" y="19"/>
                  </a:lnTo>
                  <a:lnTo>
                    <a:pt x="71" y="13"/>
                  </a:lnTo>
                  <a:lnTo>
                    <a:pt x="72" y="10"/>
                  </a:lnTo>
                  <a:lnTo>
                    <a:pt x="74" y="10"/>
                  </a:lnTo>
                  <a:lnTo>
                    <a:pt x="76" y="13"/>
                  </a:lnTo>
                  <a:lnTo>
                    <a:pt x="81" y="31"/>
                  </a:lnTo>
                  <a:lnTo>
                    <a:pt x="83" y="47"/>
                  </a:lnTo>
                  <a:lnTo>
                    <a:pt x="84" y="61"/>
                  </a:lnTo>
                  <a:lnTo>
                    <a:pt x="83" y="68"/>
                  </a:lnTo>
                  <a:lnTo>
                    <a:pt x="91" y="76"/>
                  </a:lnTo>
                  <a:lnTo>
                    <a:pt x="99" y="84"/>
                  </a:lnTo>
                  <a:lnTo>
                    <a:pt x="106" y="91"/>
                  </a:lnTo>
                  <a:lnTo>
                    <a:pt x="111" y="96"/>
                  </a:lnTo>
                  <a:lnTo>
                    <a:pt x="120" y="93"/>
                  </a:lnTo>
                  <a:lnTo>
                    <a:pt x="127" y="84"/>
                  </a:lnTo>
                  <a:lnTo>
                    <a:pt x="132" y="71"/>
                  </a:lnTo>
                  <a:lnTo>
                    <a:pt x="132" y="57"/>
                  </a:lnTo>
                  <a:lnTo>
                    <a:pt x="130" y="47"/>
                  </a:lnTo>
                  <a:lnTo>
                    <a:pt x="132" y="42"/>
                  </a:lnTo>
                  <a:lnTo>
                    <a:pt x="134" y="43"/>
                  </a:lnTo>
                  <a:lnTo>
                    <a:pt x="136" y="50"/>
                  </a:lnTo>
                  <a:lnTo>
                    <a:pt x="140" y="65"/>
                  </a:lnTo>
                  <a:lnTo>
                    <a:pt x="141" y="83"/>
                  </a:lnTo>
                  <a:lnTo>
                    <a:pt x="141" y="99"/>
                  </a:lnTo>
                  <a:lnTo>
                    <a:pt x="135" y="110"/>
                  </a:lnTo>
                  <a:lnTo>
                    <a:pt x="144" y="120"/>
                  </a:lnTo>
                  <a:lnTo>
                    <a:pt x="152" y="128"/>
                  </a:lnTo>
                  <a:lnTo>
                    <a:pt x="157" y="136"/>
                  </a:lnTo>
                  <a:lnTo>
                    <a:pt x="161" y="141"/>
                  </a:lnTo>
                  <a:lnTo>
                    <a:pt x="166" y="137"/>
                  </a:lnTo>
                  <a:lnTo>
                    <a:pt x="171" y="131"/>
                  </a:lnTo>
                  <a:lnTo>
                    <a:pt x="174" y="125"/>
                  </a:lnTo>
                  <a:lnTo>
                    <a:pt x="175" y="120"/>
                  </a:lnTo>
                  <a:lnTo>
                    <a:pt x="178" y="117"/>
                  </a:lnTo>
                  <a:lnTo>
                    <a:pt x="180" y="116"/>
                  </a:lnTo>
                  <a:lnTo>
                    <a:pt x="182" y="118"/>
                  </a:lnTo>
                  <a:lnTo>
                    <a:pt x="183" y="124"/>
                  </a:lnTo>
                  <a:lnTo>
                    <a:pt x="182" y="132"/>
                  </a:lnTo>
                  <a:lnTo>
                    <a:pt x="179" y="141"/>
                  </a:lnTo>
                  <a:lnTo>
                    <a:pt x="176" y="148"/>
                  </a:lnTo>
                  <a:lnTo>
                    <a:pt x="174" y="153"/>
                  </a:lnTo>
                  <a:lnTo>
                    <a:pt x="176" y="158"/>
                  </a:lnTo>
                  <a:lnTo>
                    <a:pt x="180" y="163"/>
                  </a:lnTo>
                  <a:lnTo>
                    <a:pt x="182" y="168"/>
                  </a:lnTo>
                  <a:lnTo>
                    <a:pt x="186" y="174"/>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24" name="Freeform 346">
              <a:extLst>
                <a:ext uri="{FF2B5EF4-FFF2-40B4-BE49-F238E27FC236}">
                  <a16:creationId xmlns:a16="http://schemas.microsoft.com/office/drawing/2014/main" xmlns="" id="{8F29F5DE-19BC-43DB-BA1A-E148D83C1FD8}"/>
                </a:ext>
              </a:extLst>
            </p:cNvPr>
            <p:cNvSpPr>
              <a:spLocks/>
            </p:cNvSpPr>
            <p:nvPr/>
          </p:nvSpPr>
          <p:spPr bwMode="auto">
            <a:xfrm>
              <a:off x="2275" y="1023"/>
              <a:ext cx="75" cy="100"/>
            </a:xfrm>
            <a:custGeom>
              <a:avLst/>
              <a:gdLst>
                <a:gd name="T0" fmla="*/ 1 w 150"/>
                <a:gd name="T1" fmla="*/ 7 h 200"/>
                <a:gd name="T2" fmla="*/ 1 w 150"/>
                <a:gd name="T3" fmla="*/ 6 h 200"/>
                <a:gd name="T4" fmla="*/ 1 w 150"/>
                <a:gd name="T5" fmla="*/ 6 h 200"/>
                <a:gd name="T6" fmla="*/ 0 w 150"/>
                <a:gd name="T7" fmla="*/ 5 h 200"/>
                <a:gd name="T8" fmla="*/ 1 w 150"/>
                <a:gd name="T9" fmla="*/ 4 h 200"/>
                <a:gd name="T10" fmla="*/ 1 w 150"/>
                <a:gd name="T11" fmla="*/ 4 h 200"/>
                <a:gd name="T12" fmla="*/ 1 w 150"/>
                <a:gd name="T13" fmla="*/ 5 h 200"/>
                <a:gd name="T14" fmla="*/ 1 w 150"/>
                <a:gd name="T15" fmla="*/ 6 h 200"/>
                <a:gd name="T16" fmla="*/ 2 w 150"/>
                <a:gd name="T17" fmla="*/ 6 h 200"/>
                <a:gd name="T18" fmla="*/ 2 w 150"/>
                <a:gd name="T19" fmla="*/ 6 h 200"/>
                <a:gd name="T20" fmla="*/ 2 w 150"/>
                <a:gd name="T21" fmla="*/ 5 h 200"/>
                <a:gd name="T22" fmla="*/ 2 w 150"/>
                <a:gd name="T23" fmla="*/ 4 h 200"/>
                <a:gd name="T24" fmla="*/ 2 w 150"/>
                <a:gd name="T25" fmla="*/ 3 h 200"/>
                <a:gd name="T26" fmla="*/ 2 w 150"/>
                <a:gd name="T27" fmla="*/ 3 h 200"/>
                <a:gd name="T28" fmla="*/ 2 w 150"/>
                <a:gd name="T29" fmla="*/ 4 h 200"/>
                <a:gd name="T30" fmla="*/ 2 w 150"/>
                <a:gd name="T31" fmla="*/ 5 h 200"/>
                <a:gd name="T32" fmla="*/ 2 w 150"/>
                <a:gd name="T33" fmla="*/ 5 h 200"/>
                <a:gd name="T34" fmla="*/ 3 w 150"/>
                <a:gd name="T35" fmla="*/ 4 h 200"/>
                <a:gd name="T36" fmla="*/ 2 w 150"/>
                <a:gd name="T37" fmla="*/ 3 h 200"/>
                <a:gd name="T38" fmla="*/ 3 w 150"/>
                <a:gd name="T39" fmla="*/ 2 h 200"/>
                <a:gd name="T40" fmla="*/ 3 w 150"/>
                <a:gd name="T41" fmla="*/ 1 h 200"/>
                <a:gd name="T42" fmla="*/ 3 w 150"/>
                <a:gd name="T43" fmla="*/ 1 h 200"/>
                <a:gd name="T44" fmla="*/ 3 w 150"/>
                <a:gd name="T45" fmla="*/ 2 h 200"/>
                <a:gd name="T46" fmla="*/ 3 w 150"/>
                <a:gd name="T47" fmla="*/ 3 h 200"/>
                <a:gd name="T48" fmla="*/ 3 w 150"/>
                <a:gd name="T49" fmla="*/ 3 h 200"/>
                <a:gd name="T50" fmla="*/ 4 w 150"/>
                <a:gd name="T51" fmla="*/ 2 h 200"/>
                <a:gd name="T52" fmla="*/ 4 w 150"/>
                <a:gd name="T53" fmla="*/ 2 h 200"/>
                <a:gd name="T54" fmla="*/ 4 w 150"/>
                <a:gd name="T55" fmla="*/ 1 h 200"/>
                <a:gd name="T56" fmla="*/ 5 w 150"/>
                <a:gd name="T57" fmla="*/ 1 h 200"/>
                <a:gd name="T58" fmla="*/ 5 w 150"/>
                <a:gd name="T59" fmla="*/ 1 h 200"/>
                <a:gd name="T60" fmla="*/ 4 w 150"/>
                <a:gd name="T61" fmla="*/ 1 h 200"/>
                <a:gd name="T62" fmla="*/ 4 w 150"/>
                <a:gd name="T63" fmla="*/ 2 h 200"/>
                <a:gd name="T64" fmla="*/ 4 w 150"/>
                <a:gd name="T65" fmla="*/ 2 h 200"/>
                <a:gd name="T66" fmla="*/ 4 w 150"/>
                <a:gd name="T67" fmla="*/ 3 h 200"/>
                <a:gd name="T68" fmla="*/ 4 w 150"/>
                <a:gd name="T69" fmla="*/ 3 h 200"/>
                <a:gd name="T70" fmla="*/ 4 w 150"/>
                <a:gd name="T71" fmla="*/ 3 h 200"/>
                <a:gd name="T72" fmla="*/ 5 w 150"/>
                <a:gd name="T73" fmla="*/ 3 h 200"/>
                <a:gd name="T74" fmla="*/ 5 w 150"/>
                <a:gd name="T75" fmla="*/ 3 h 200"/>
                <a:gd name="T76" fmla="*/ 5 w 150"/>
                <a:gd name="T77" fmla="*/ 3 h 200"/>
                <a:gd name="T78" fmla="*/ 5 w 150"/>
                <a:gd name="T79" fmla="*/ 3 h 200"/>
                <a:gd name="T80" fmla="*/ 5 w 150"/>
                <a:gd name="T81" fmla="*/ 3 h 200"/>
                <a:gd name="T82" fmla="*/ 4 w 150"/>
                <a:gd name="T83" fmla="*/ 3 h 200"/>
                <a:gd name="T84" fmla="*/ 4 w 150"/>
                <a:gd name="T85" fmla="*/ 4 h 200"/>
                <a:gd name="T86" fmla="*/ 4 w 150"/>
                <a:gd name="T87" fmla="*/ 4 h 200"/>
                <a:gd name="T88" fmla="*/ 3 w 150"/>
                <a:gd name="T89" fmla="*/ 4 h 200"/>
                <a:gd name="T90" fmla="*/ 3 w 150"/>
                <a:gd name="T91" fmla="*/ 5 h 200"/>
                <a:gd name="T92" fmla="*/ 3 w 150"/>
                <a:gd name="T93" fmla="*/ 6 h 200"/>
                <a:gd name="T94" fmla="*/ 3 w 150"/>
                <a:gd name="T95" fmla="*/ 6 h 200"/>
                <a:gd name="T96" fmla="*/ 4 w 150"/>
                <a:gd name="T97" fmla="*/ 5 h 200"/>
                <a:gd name="T98" fmla="*/ 4 w 150"/>
                <a:gd name="T99" fmla="*/ 5 h 200"/>
                <a:gd name="T100" fmla="*/ 4 w 150"/>
                <a:gd name="T101" fmla="*/ 5 h 200"/>
                <a:gd name="T102" fmla="*/ 5 w 150"/>
                <a:gd name="T103" fmla="*/ 5 h 200"/>
                <a:gd name="T104" fmla="*/ 4 w 150"/>
                <a:gd name="T105" fmla="*/ 5 h 200"/>
                <a:gd name="T106" fmla="*/ 4 w 150"/>
                <a:gd name="T107" fmla="*/ 6 h 200"/>
                <a:gd name="T108" fmla="*/ 3 w 150"/>
                <a:gd name="T109" fmla="*/ 6 h 200"/>
                <a:gd name="T110" fmla="*/ 3 w 150"/>
                <a:gd name="T111" fmla="*/ 6 h 200"/>
                <a:gd name="T112" fmla="*/ 2 w 150"/>
                <a:gd name="T113" fmla="*/ 6 h 200"/>
                <a:gd name="T114" fmla="*/ 2 w 150"/>
                <a:gd name="T115" fmla="*/ 6 h 200"/>
                <a:gd name="T116" fmla="*/ 2 w 150"/>
                <a:gd name="T117" fmla="*/ 7 h 200"/>
                <a:gd name="T118" fmla="*/ 2 w 150"/>
                <a:gd name="T119" fmla="*/ 7 h 2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50" h="200">
                  <a:moveTo>
                    <a:pt x="31" y="200"/>
                  </a:moveTo>
                  <a:lnTo>
                    <a:pt x="26" y="197"/>
                  </a:lnTo>
                  <a:lnTo>
                    <a:pt x="21" y="191"/>
                  </a:lnTo>
                  <a:lnTo>
                    <a:pt x="15" y="182"/>
                  </a:lnTo>
                  <a:lnTo>
                    <a:pt x="9" y="172"/>
                  </a:lnTo>
                  <a:lnTo>
                    <a:pt x="5" y="162"/>
                  </a:lnTo>
                  <a:lnTo>
                    <a:pt x="1" y="151"/>
                  </a:lnTo>
                  <a:lnTo>
                    <a:pt x="0" y="139"/>
                  </a:lnTo>
                  <a:lnTo>
                    <a:pt x="1" y="127"/>
                  </a:lnTo>
                  <a:lnTo>
                    <a:pt x="3" y="121"/>
                  </a:lnTo>
                  <a:lnTo>
                    <a:pt x="6" y="119"/>
                  </a:lnTo>
                  <a:lnTo>
                    <a:pt x="7" y="122"/>
                  </a:lnTo>
                  <a:lnTo>
                    <a:pt x="8" y="127"/>
                  </a:lnTo>
                  <a:lnTo>
                    <a:pt x="10" y="144"/>
                  </a:lnTo>
                  <a:lnTo>
                    <a:pt x="15" y="161"/>
                  </a:lnTo>
                  <a:lnTo>
                    <a:pt x="23" y="177"/>
                  </a:lnTo>
                  <a:lnTo>
                    <a:pt x="34" y="187"/>
                  </a:lnTo>
                  <a:lnTo>
                    <a:pt x="39" y="183"/>
                  </a:lnTo>
                  <a:lnTo>
                    <a:pt x="43" y="176"/>
                  </a:lnTo>
                  <a:lnTo>
                    <a:pt x="44" y="171"/>
                  </a:lnTo>
                  <a:lnTo>
                    <a:pt x="46" y="169"/>
                  </a:lnTo>
                  <a:lnTo>
                    <a:pt x="39" y="151"/>
                  </a:lnTo>
                  <a:lnTo>
                    <a:pt x="34" y="129"/>
                  </a:lnTo>
                  <a:lnTo>
                    <a:pt x="33" y="109"/>
                  </a:lnTo>
                  <a:lnTo>
                    <a:pt x="33" y="95"/>
                  </a:lnTo>
                  <a:lnTo>
                    <a:pt x="36" y="87"/>
                  </a:lnTo>
                  <a:lnTo>
                    <a:pt x="38" y="84"/>
                  </a:lnTo>
                  <a:lnTo>
                    <a:pt x="40" y="86"/>
                  </a:lnTo>
                  <a:lnTo>
                    <a:pt x="40" y="94"/>
                  </a:lnTo>
                  <a:lnTo>
                    <a:pt x="40" y="108"/>
                  </a:lnTo>
                  <a:lnTo>
                    <a:pt x="43" y="125"/>
                  </a:lnTo>
                  <a:lnTo>
                    <a:pt x="46" y="142"/>
                  </a:lnTo>
                  <a:lnTo>
                    <a:pt x="53" y="153"/>
                  </a:lnTo>
                  <a:lnTo>
                    <a:pt x="60" y="142"/>
                  </a:lnTo>
                  <a:lnTo>
                    <a:pt x="67" y="131"/>
                  </a:lnTo>
                  <a:lnTo>
                    <a:pt x="70" y="118"/>
                  </a:lnTo>
                  <a:lnTo>
                    <a:pt x="72" y="109"/>
                  </a:lnTo>
                  <a:lnTo>
                    <a:pt x="64" y="87"/>
                  </a:lnTo>
                  <a:lnTo>
                    <a:pt x="63" y="64"/>
                  </a:lnTo>
                  <a:lnTo>
                    <a:pt x="66" y="42"/>
                  </a:lnTo>
                  <a:lnTo>
                    <a:pt x="74" y="26"/>
                  </a:lnTo>
                  <a:lnTo>
                    <a:pt x="78" y="23"/>
                  </a:lnTo>
                  <a:lnTo>
                    <a:pt x="81" y="23"/>
                  </a:lnTo>
                  <a:lnTo>
                    <a:pt x="81" y="25"/>
                  </a:lnTo>
                  <a:lnTo>
                    <a:pt x="81" y="30"/>
                  </a:lnTo>
                  <a:lnTo>
                    <a:pt x="76" y="47"/>
                  </a:lnTo>
                  <a:lnTo>
                    <a:pt x="75" y="65"/>
                  </a:lnTo>
                  <a:lnTo>
                    <a:pt x="76" y="80"/>
                  </a:lnTo>
                  <a:lnTo>
                    <a:pt x="82" y="92"/>
                  </a:lnTo>
                  <a:lnTo>
                    <a:pt x="91" y="79"/>
                  </a:lnTo>
                  <a:lnTo>
                    <a:pt x="97" y="66"/>
                  </a:lnTo>
                  <a:lnTo>
                    <a:pt x="100" y="55"/>
                  </a:lnTo>
                  <a:lnTo>
                    <a:pt x="102" y="46"/>
                  </a:lnTo>
                  <a:lnTo>
                    <a:pt x="106" y="35"/>
                  </a:lnTo>
                  <a:lnTo>
                    <a:pt x="112" y="23"/>
                  </a:lnTo>
                  <a:lnTo>
                    <a:pt x="119" y="12"/>
                  </a:lnTo>
                  <a:lnTo>
                    <a:pt x="124" y="4"/>
                  </a:lnTo>
                  <a:lnTo>
                    <a:pt x="129" y="1"/>
                  </a:lnTo>
                  <a:lnTo>
                    <a:pt x="133" y="0"/>
                  </a:lnTo>
                  <a:lnTo>
                    <a:pt x="136" y="2"/>
                  </a:lnTo>
                  <a:lnTo>
                    <a:pt x="135" y="6"/>
                  </a:lnTo>
                  <a:lnTo>
                    <a:pt x="124" y="19"/>
                  </a:lnTo>
                  <a:lnTo>
                    <a:pt x="115" y="32"/>
                  </a:lnTo>
                  <a:lnTo>
                    <a:pt x="109" y="43"/>
                  </a:lnTo>
                  <a:lnTo>
                    <a:pt x="107" y="54"/>
                  </a:lnTo>
                  <a:lnTo>
                    <a:pt x="106" y="64"/>
                  </a:lnTo>
                  <a:lnTo>
                    <a:pt x="102" y="76"/>
                  </a:lnTo>
                  <a:lnTo>
                    <a:pt x="98" y="87"/>
                  </a:lnTo>
                  <a:lnTo>
                    <a:pt x="93" y="95"/>
                  </a:lnTo>
                  <a:lnTo>
                    <a:pt x="101" y="93"/>
                  </a:lnTo>
                  <a:lnTo>
                    <a:pt x="108" y="91"/>
                  </a:lnTo>
                  <a:lnTo>
                    <a:pt x="116" y="87"/>
                  </a:lnTo>
                  <a:lnTo>
                    <a:pt x="123" y="84"/>
                  </a:lnTo>
                  <a:lnTo>
                    <a:pt x="130" y="79"/>
                  </a:lnTo>
                  <a:lnTo>
                    <a:pt x="136" y="76"/>
                  </a:lnTo>
                  <a:lnTo>
                    <a:pt x="140" y="72"/>
                  </a:lnTo>
                  <a:lnTo>
                    <a:pt x="143" y="69"/>
                  </a:lnTo>
                  <a:lnTo>
                    <a:pt x="146" y="65"/>
                  </a:lnTo>
                  <a:lnTo>
                    <a:pt x="150" y="64"/>
                  </a:lnTo>
                  <a:lnTo>
                    <a:pt x="150" y="66"/>
                  </a:lnTo>
                  <a:lnTo>
                    <a:pt x="148" y="71"/>
                  </a:lnTo>
                  <a:lnTo>
                    <a:pt x="143" y="80"/>
                  </a:lnTo>
                  <a:lnTo>
                    <a:pt x="136" y="87"/>
                  </a:lnTo>
                  <a:lnTo>
                    <a:pt x="128" y="93"/>
                  </a:lnTo>
                  <a:lnTo>
                    <a:pt x="120" y="99"/>
                  </a:lnTo>
                  <a:lnTo>
                    <a:pt x="112" y="102"/>
                  </a:lnTo>
                  <a:lnTo>
                    <a:pt x="104" y="104"/>
                  </a:lnTo>
                  <a:lnTo>
                    <a:pt x="97" y="107"/>
                  </a:lnTo>
                  <a:lnTo>
                    <a:pt x="92" y="107"/>
                  </a:lnTo>
                  <a:lnTo>
                    <a:pt x="85" y="118"/>
                  </a:lnTo>
                  <a:lnTo>
                    <a:pt x="77" y="134"/>
                  </a:lnTo>
                  <a:lnTo>
                    <a:pt x="70" y="151"/>
                  </a:lnTo>
                  <a:lnTo>
                    <a:pt x="68" y="160"/>
                  </a:lnTo>
                  <a:lnTo>
                    <a:pt x="74" y="162"/>
                  </a:lnTo>
                  <a:lnTo>
                    <a:pt x="81" y="163"/>
                  </a:lnTo>
                  <a:lnTo>
                    <a:pt x="89" y="163"/>
                  </a:lnTo>
                  <a:lnTo>
                    <a:pt x="95" y="162"/>
                  </a:lnTo>
                  <a:lnTo>
                    <a:pt x="104" y="160"/>
                  </a:lnTo>
                  <a:lnTo>
                    <a:pt x="110" y="156"/>
                  </a:lnTo>
                  <a:lnTo>
                    <a:pt x="117" y="152"/>
                  </a:lnTo>
                  <a:lnTo>
                    <a:pt x="122" y="146"/>
                  </a:lnTo>
                  <a:lnTo>
                    <a:pt x="127" y="140"/>
                  </a:lnTo>
                  <a:lnTo>
                    <a:pt x="130" y="138"/>
                  </a:lnTo>
                  <a:lnTo>
                    <a:pt x="131" y="140"/>
                  </a:lnTo>
                  <a:lnTo>
                    <a:pt x="129" y="146"/>
                  </a:lnTo>
                  <a:lnTo>
                    <a:pt x="124" y="154"/>
                  </a:lnTo>
                  <a:lnTo>
                    <a:pt x="117" y="162"/>
                  </a:lnTo>
                  <a:lnTo>
                    <a:pt x="109" y="168"/>
                  </a:lnTo>
                  <a:lnTo>
                    <a:pt x="101" y="171"/>
                  </a:lnTo>
                  <a:lnTo>
                    <a:pt x="92" y="175"/>
                  </a:lnTo>
                  <a:lnTo>
                    <a:pt x="83" y="176"/>
                  </a:lnTo>
                  <a:lnTo>
                    <a:pt x="74" y="176"/>
                  </a:lnTo>
                  <a:lnTo>
                    <a:pt x="66" y="174"/>
                  </a:lnTo>
                  <a:lnTo>
                    <a:pt x="61" y="179"/>
                  </a:lnTo>
                  <a:lnTo>
                    <a:pt x="58" y="183"/>
                  </a:lnTo>
                  <a:lnTo>
                    <a:pt x="55" y="187"/>
                  </a:lnTo>
                  <a:lnTo>
                    <a:pt x="54" y="193"/>
                  </a:lnTo>
                  <a:lnTo>
                    <a:pt x="47" y="193"/>
                  </a:lnTo>
                  <a:lnTo>
                    <a:pt x="40" y="194"/>
                  </a:lnTo>
                  <a:lnTo>
                    <a:pt x="34" y="197"/>
                  </a:lnTo>
                  <a:lnTo>
                    <a:pt x="31" y="200"/>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25" name="Freeform 347">
              <a:extLst>
                <a:ext uri="{FF2B5EF4-FFF2-40B4-BE49-F238E27FC236}">
                  <a16:creationId xmlns:a16="http://schemas.microsoft.com/office/drawing/2014/main" xmlns="" id="{EDACB78A-159B-4C60-81B6-F62572D05129}"/>
                </a:ext>
              </a:extLst>
            </p:cNvPr>
            <p:cNvSpPr>
              <a:spLocks/>
            </p:cNvSpPr>
            <p:nvPr/>
          </p:nvSpPr>
          <p:spPr bwMode="auto">
            <a:xfrm>
              <a:off x="2312" y="1135"/>
              <a:ext cx="119" cy="55"/>
            </a:xfrm>
            <a:custGeom>
              <a:avLst/>
              <a:gdLst>
                <a:gd name="T0" fmla="*/ 1 w 237"/>
                <a:gd name="T1" fmla="*/ 2 h 110"/>
                <a:gd name="T2" fmla="*/ 1 w 237"/>
                <a:gd name="T3" fmla="*/ 2 h 110"/>
                <a:gd name="T4" fmla="*/ 1 w 237"/>
                <a:gd name="T5" fmla="*/ 2 h 110"/>
                <a:gd name="T6" fmla="*/ 1 w 237"/>
                <a:gd name="T7" fmla="*/ 2 h 110"/>
                <a:gd name="T8" fmla="*/ 2 w 237"/>
                <a:gd name="T9" fmla="*/ 2 h 110"/>
                <a:gd name="T10" fmla="*/ 3 w 237"/>
                <a:gd name="T11" fmla="*/ 2 h 110"/>
                <a:gd name="T12" fmla="*/ 3 w 237"/>
                <a:gd name="T13" fmla="*/ 2 h 110"/>
                <a:gd name="T14" fmla="*/ 3 w 237"/>
                <a:gd name="T15" fmla="*/ 3 h 110"/>
                <a:gd name="T16" fmla="*/ 3 w 237"/>
                <a:gd name="T17" fmla="*/ 3 h 110"/>
                <a:gd name="T18" fmla="*/ 3 w 237"/>
                <a:gd name="T19" fmla="*/ 3 h 110"/>
                <a:gd name="T20" fmla="*/ 4 w 237"/>
                <a:gd name="T21" fmla="*/ 4 h 110"/>
                <a:gd name="T22" fmla="*/ 4 w 237"/>
                <a:gd name="T23" fmla="*/ 3 h 110"/>
                <a:gd name="T24" fmla="*/ 4 w 237"/>
                <a:gd name="T25" fmla="*/ 3 h 110"/>
                <a:gd name="T26" fmla="*/ 3 w 237"/>
                <a:gd name="T27" fmla="*/ 2 h 110"/>
                <a:gd name="T28" fmla="*/ 3 w 237"/>
                <a:gd name="T29" fmla="*/ 2 h 110"/>
                <a:gd name="T30" fmla="*/ 4 w 237"/>
                <a:gd name="T31" fmla="*/ 2 h 110"/>
                <a:gd name="T32" fmla="*/ 4 w 237"/>
                <a:gd name="T33" fmla="*/ 2 h 110"/>
                <a:gd name="T34" fmla="*/ 5 w 237"/>
                <a:gd name="T35" fmla="*/ 2 h 110"/>
                <a:gd name="T36" fmla="*/ 5 w 237"/>
                <a:gd name="T37" fmla="*/ 3 h 110"/>
                <a:gd name="T38" fmla="*/ 5 w 237"/>
                <a:gd name="T39" fmla="*/ 3 h 110"/>
                <a:gd name="T40" fmla="*/ 5 w 237"/>
                <a:gd name="T41" fmla="*/ 3 h 110"/>
                <a:gd name="T42" fmla="*/ 6 w 237"/>
                <a:gd name="T43" fmla="*/ 4 h 110"/>
                <a:gd name="T44" fmla="*/ 6 w 237"/>
                <a:gd name="T45" fmla="*/ 4 h 110"/>
                <a:gd name="T46" fmla="*/ 6 w 237"/>
                <a:gd name="T47" fmla="*/ 4 h 110"/>
                <a:gd name="T48" fmla="*/ 6 w 237"/>
                <a:gd name="T49" fmla="*/ 4 h 110"/>
                <a:gd name="T50" fmla="*/ 6 w 237"/>
                <a:gd name="T51" fmla="*/ 3 h 110"/>
                <a:gd name="T52" fmla="*/ 5 w 237"/>
                <a:gd name="T53" fmla="*/ 3 h 110"/>
                <a:gd name="T54" fmla="*/ 5 w 237"/>
                <a:gd name="T55" fmla="*/ 3 h 110"/>
                <a:gd name="T56" fmla="*/ 5 w 237"/>
                <a:gd name="T57" fmla="*/ 3 h 110"/>
                <a:gd name="T58" fmla="*/ 6 w 237"/>
                <a:gd name="T59" fmla="*/ 3 h 110"/>
                <a:gd name="T60" fmla="*/ 7 w 237"/>
                <a:gd name="T61" fmla="*/ 3 h 110"/>
                <a:gd name="T62" fmla="*/ 7 w 237"/>
                <a:gd name="T63" fmla="*/ 3 h 110"/>
                <a:gd name="T64" fmla="*/ 8 w 237"/>
                <a:gd name="T65" fmla="*/ 3 h 110"/>
                <a:gd name="T66" fmla="*/ 8 w 237"/>
                <a:gd name="T67" fmla="*/ 3 h 110"/>
                <a:gd name="T68" fmla="*/ 7 w 237"/>
                <a:gd name="T69" fmla="*/ 3 h 110"/>
                <a:gd name="T70" fmla="*/ 7 w 237"/>
                <a:gd name="T71" fmla="*/ 3 h 110"/>
                <a:gd name="T72" fmla="*/ 6 w 237"/>
                <a:gd name="T73" fmla="*/ 2 h 110"/>
                <a:gd name="T74" fmla="*/ 5 w 237"/>
                <a:gd name="T75" fmla="*/ 2 h 110"/>
                <a:gd name="T76" fmla="*/ 6 w 237"/>
                <a:gd name="T77" fmla="*/ 2 h 110"/>
                <a:gd name="T78" fmla="*/ 6 w 237"/>
                <a:gd name="T79" fmla="*/ 2 h 110"/>
                <a:gd name="T80" fmla="*/ 6 w 237"/>
                <a:gd name="T81" fmla="*/ 2 h 110"/>
                <a:gd name="T82" fmla="*/ 6 w 237"/>
                <a:gd name="T83" fmla="*/ 1 h 110"/>
                <a:gd name="T84" fmla="*/ 6 w 237"/>
                <a:gd name="T85" fmla="*/ 1 h 110"/>
                <a:gd name="T86" fmla="*/ 6 w 237"/>
                <a:gd name="T87" fmla="*/ 1 h 110"/>
                <a:gd name="T88" fmla="*/ 5 w 237"/>
                <a:gd name="T89" fmla="*/ 2 h 110"/>
                <a:gd name="T90" fmla="*/ 5 w 237"/>
                <a:gd name="T91" fmla="*/ 2 h 110"/>
                <a:gd name="T92" fmla="*/ 5 w 237"/>
                <a:gd name="T93" fmla="*/ 2 h 110"/>
                <a:gd name="T94" fmla="*/ 4 w 237"/>
                <a:gd name="T95" fmla="*/ 2 h 110"/>
                <a:gd name="T96" fmla="*/ 4 w 237"/>
                <a:gd name="T97" fmla="*/ 2 h 110"/>
                <a:gd name="T98" fmla="*/ 4 w 237"/>
                <a:gd name="T99" fmla="*/ 2 h 110"/>
                <a:gd name="T100" fmla="*/ 3 w 237"/>
                <a:gd name="T101" fmla="*/ 2 h 110"/>
                <a:gd name="T102" fmla="*/ 4 w 237"/>
                <a:gd name="T103" fmla="*/ 1 h 110"/>
                <a:gd name="T104" fmla="*/ 4 w 237"/>
                <a:gd name="T105" fmla="*/ 1 h 110"/>
                <a:gd name="T106" fmla="*/ 4 w 237"/>
                <a:gd name="T107" fmla="*/ 0 h 110"/>
                <a:gd name="T108" fmla="*/ 4 w 237"/>
                <a:gd name="T109" fmla="*/ 1 h 110"/>
                <a:gd name="T110" fmla="*/ 4 w 237"/>
                <a:gd name="T111" fmla="*/ 1 h 110"/>
                <a:gd name="T112" fmla="*/ 3 w 237"/>
                <a:gd name="T113" fmla="*/ 1 h 110"/>
                <a:gd name="T114" fmla="*/ 3 w 237"/>
                <a:gd name="T115" fmla="*/ 1 h 110"/>
                <a:gd name="T116" fmla="*/ 2 w 237"/>
                <a:gd name="T117" fmla="*/ 1 h 110"/>
                <a:gd name="T118" fmla="*/ 2 w 237"/>
                <a:gd name="T119" fmla="*/ 1 h 110"/>
                <a:gd name="T120" fmla="*/ 1 w 237"/>
                <a:gd name="T121" fmla="*/ 1 h 110"/>
                <a:gd name="T122" fmla="*/ 1 w 237"/>
                <a:gd name="T123" fmla="*/ 2 h 11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37" h="110">
                  <a:moveTo>
                    <a:pt x="0" y="34"/>
                  </a:moveTo>
                  <a:lnTo>
                    <a:pt x="1" y="35"/>
                  </a:lnTo>
                  <a:lnTo>
                    <a:pt x="1" y="37"/>
                  </a:lnTo>
                  <a:lnTo>
                    <a:pt x="1" y="38"/>
                  </a:lnTo>
                  <a:lnTo>
                    <a:pt x="1" y="41"/>
                  </a:lnTo>
                  <a:lnTo>
                    <a:pt x="10" y="41"/>
                  </a:lnTo>
                  <a:lnTo>
                    <a:pt x="19" y="41"/>
                  </a:lnTo>
                  <a:lnTo>
                    <a:pt x="31" y="41"/>
                  </a:lnTo>
                  <a:lnTo>
                    <a:pt x="41" y="42"/>
                  </a:lnTo>
                  <a:lnTo>
                    <a:pt x="51" y="44"/>
                  </a:lnTo>
                  <a:lnTo>
                    <a:pt x="59" y="46"/>
                  </a:lnTo>
                  <a:lnTo>
                    <a:pt x="66" y="49"/>
                  </a:lnTo>
                  <a:lnTo>
                    <a:pt x="70" y="51"/>
                  </a:lnTo>
                  <a:lnTo>
                    <a:pt x="72" y="54"/>
                  </a:lnTo>
                  <a:lnTo>
                    <a:pt x="74" y="60"/>
                  </a:lnTo>
                  <a:lnTo>
                    <a:pt x="77" y="66"/>
                  </a:lnTo>
                  <a:lnTo>
                    <a:pt x="80" y="74"/>
                  </a:lnTo>
                  <a:lnTo>
                    <a:pt x="85" y="81"/>
                  </a:lnTo>
                  <a:lnTo>
                    <a:pt x="91" y="88"/>
                  </a:lnTo>
                  <a:lnTo>
                    <a:pt x="96" y="94"/>
                  </a:lnTo>
                  <a:lnTo>
                    <a:pt x="104" y="98"/>
                  </a:lnTo>
                  <a:lnTo>
                    <a:pt x="111" y="101"/>
                  </a:lnTo>
                  <a:lnTo>
                    <a:pt x="114" y="99"/>
                  </a:lnTo>
                  <a:lnTo>
                    <a:pt x="111" y="96"/>
                  </a:lnTo>
                  <a:lnTo>
                    <a:pt x="106" y="89"/>
                  </a:lnTo>
                  <a:lnTo>
                    <a:pt x="99" y="81"/>
                  </a:lnTo>
                  <a:lnTo>
                    <a:pt x="93" y="71"/>
                  </a:lnTo>
                  <a:lnTo>
                    <a:pt x="91" y="60"/>
                  </a:lnTo>
                  <a:lnTo>
                    <a:pt x="89" y="52"/>
                  </a:lnTo>
                  <a:lnTo>
                    <a:pt x="95" y="52"/>
                  </a:lnTo>
                  <a:lnTo>
                    <a:pt x="101" y="52"/>
                  </a:lnTo>
                  <a:lnTo>
                    <a:pt x="107" y="53"/>
                  </a:lnTo>
                  <a:lnTo>
                    <a:pt x="114" y="54"/>
                  </a:lnTo>
                  <a:lnTo>
                    <a:pt x="119" y="56"/>
                  </a:lnTo>
                  <a:lnTo>
                    <a:pt x="125" y="57"/>
                  </a:lnTo>
                  <a:lnTo>
                    <a:pt x="129" y="59"/>
                  </a:lnTo>
                  <a:lnTo>
                    <a:pt x="132" y="60"/>
                  </a:lnTo>
                  <a:lnTo>
                    <a:pt x="133" y="66"/>
                  </a:lnTo>
                  <a:lnTo>
                    <a:pt x="135" y="72"/>
                  </a:lnTo>
                  <a:lnTo>
                    <a:pt x="140" y="79"/>
                  </a:lnTo>
                  <a:lnTo>
                    <a:pt x="145" y="86"/>
                  </a:lnTo>
                  <a:lnTo>
                    <a:pt x="150" y="92"/>
                  </a:lnTo>
                  <a:lnTo>
                    <a:pt x="157" y="98"/>
                  </a:lnTo>
                  <a:lnTo>
                    <a:pt x="163" y="103"/>
                  </a:lnTo>
                  <a:lnTo>
                    <a:pt x="170" y="106"/>
                  </a:lnTo>
                  <a:lnTo>
                    <a:pt x="182" y="110"/>
                  </a:lnTo>
                  <a:lnTo>
                    <a:pt x="188" y="110"/>
                  </a:lnTo>
                  <a:lnTo>
                    <a:pt x="191" y="107"/>
                  </a:lnTo>
                  <a:lnTo>
                    <a:pt x="185" y="104"/>
                  </a:lnTo>
                  <a:lnTo>
                    <a:pt x="177" y="99"/>
                  </a:lnTo>
                  <a:lnTo>
                    <a:pt x="170" y="95"/>
                  </a:lnTo>
                  <a:lnTo>
                    <a:pt x="163" y="89"/>
                  </a:lnTo>
                  <a:lnTo>
                    <a:pt x="159" y="84"/>
                  </a:lnTo>
                  <a:lnTo>
                    <a:pt x="154" y="79"/>
                  </a:lnTo>
                  <a:lnTo>
                    <a:pt x="149" y="74"/>
                  </a:lnTo>
                  <a:lnTo>
                    <a:pt x="147" y="69"/>
                  </a:lnTo>
                  <a:lnTo>
                    <a:pt x="146" y="66"/>
                  </a:lnTo>
                  <a:lnTo>
                    <a:pt x="155" y="71"/>
                  </a:lnTo>
                  <a:lnTo>
                    <a:pt x="167" y="74"/>
                  </a:lnTo>
                  <a:lnTo>
                    <a:pt x="179" y="76"/>
                  </a:lnTo>
                  <a:lnTo>
                    <a:pt x="192" y="79"/>
                  </a:lnTo>
                  <a:lnTo>
                    <a:pt x="205" y="81"/>
                  </a:lnTo>
                  <a:lnTo>
                    <a:pt x="215" y="82"/>
                  </a:lnTo>
                  <a:lnTo>
                    <a:pt x="224" y="83"/>
                  </a:lnTo>
                  <a:lnTo>
                    <a:pt x="230" y="83"/>
                  </a:lnTo>
                  <a:lnTo>
                    <a:pt x="236" y="83"/>
                  </a:lnTo>
                  <a:lnTo>
                    <a:pt x="237" y="81"/>
                  </a:lnTo>
                  <a:lnTo>
                    <a:pt x="233" y="77"/>
                  </a:lnTo>
                  <a:lnTo>
                    <a:pt x="226" y="76"/>
                  </a:lnTo>
                  <a:lnTo>
                    <a:pt x="218" y="75"/>
                  </a:lnTo>
                  <a:lnTo>
                    <a:pt x="208" y="73"/>
                  </a:lnTo>
                  <a:lnTo>
                    <a:pt x="196" y="69"/>
                  </a:lnTo>
                  <a:lnTo>
                    <a:pt x="185" y="66"/>
                  </a:lnTo>
                  <a:lnTo>
                    <a:pt x="175" y="62"/>
                  </a:lnTo>
                  <a:lnTo>
                    <a:pt x="165" y="59"/>
                  </a:lnTo>
                  <a:lnTo>
                    <a:pt x="157" y="57"/>
                  </a:lnTo>
                  <a:lnTo>
                    <a:pt x="154" y="54"/>
                  </a:lnTo>
                  <a:lnTo>
                    <a:pt x="161" y="48"/>
                  </a:lnTo>
                  <a:lnTo>
                    <a:pt x="169" y="42"/>
                  </a:lnTo>
                  <a:lnTo>
                    <a:pt x="177" y="39"/>
                  </a:lnTo>
                  <a:lnTo>
                    <a:pt x="184" y="38"/>
                  </a:lnTo>
                  <a:lnTo>
                    <a:pt x="190" y="37"/>
                  </a:lnTo>
                  <a:lnTo>
                    <a:pt x="191" y="35"/>
                  </a:lnTo>
                  <a:lnTo>
                    <a:pt x="188" y="31"/>
                  </a:lnTo>
                  <a:lnTo>
                    <a:pt x="182" y="29"/>
                  </a:lnTo>
                  <a:lnTo>
                    <a:pt x="177" y="28"/>
                  </a:lnTo>
                  <a:lnTo>
                    <a:pt x="171" y="29"/>
                  </a:lnTo>
                  <a:lnTo>
                    <a:pt x="165" y="30"/>
                  </a:lnTo>
                  <a:lnTo>
                    <a:pt x="160" y="33"/>
                  </a:lnTo>
                  <a:lnTo>
                    <a:pt x="154" y="36"/>
                  </a:lnTo>
                  <a:lnTo>
                    <a:pt x="149" y="38"/>
                  </a:lnTo>
                  <a:lnTo>
                    <a:pt x="145" y="43"/>
                  </a:lnTo>
                  <a:lnTo>
                    <a:pt x="142" y="46"/>
                  </a:lnTo>
                  <a:lnTo>
                    <a:pt x="137" y="46"/>
                  </a:lnTo>
                  <a:lnTo>
                    <a:pt x="130" y="45"/>
                  </a:lnTo>
                  <a:lnTo>
                    <a:pt x="123" y="45"/>
                  </a:lnTo>
                  <a:lnTo>
                    <a:pt x="116" y="44"/>
                  </a:lnTo>
                  <a:lnTo>
                    <a:pt x="109" y="43"/>
                  </a:lnTo>
                  <a:lnTo>
                    <a:pt x="102" y="43"/>
                  </a:lnTo>
                  <a:lnTo>
                    <a:pt x="97" y="43"/>
                  </a:lnTo>
                  <a:lnTo>
                    <a:pt x="95" y="43"/>
                  </a:lnTo>
                  <a:lnTo>
                    <a:pt x="94" y="33"/>
                  </a:lnTo>
                  <a:lnTo>
                    <a:pt x="97" y="23"/>
                  </a:lnTo>
                  <a:lnTo>
                    <a:pt x="104" y="14"/>
                  </a:lnTo>
                  <a:lnTo>
                    <a:pt x="115" y="7"/>
                  </a:lnTo>
                  <a:lnTo>
                    <a:pt x="123" y="4"/>
                  </a:lnTo>
                  <a:lnTo>
                    <a:pt x="124" y="1"/>
                  </a:lnTo>
                  <a:lnTo>
                    <a:pt x="121" y="0"/>
                  </a:lnTo>
                  <a:lnTo>
                    <a:pt x="115" y="0"/>
                  </a:lnTo>
                  <a:lnTo>
                    <a:pt x="110" y="1"/>
                  </a:lnTo>
                  <a:lnTo>
                    <a:pt x="104" y="5"/>
                  </a:lnTo>
                  <a:lnTo>
                    <a:pt x="97" y="8"/>
                  </a:lnTo>
                  <a:lnTo>
                    <a:pt x="91" y="14"/>
                  </a:lnTo>
                  <a:lnTo>
                    <a:pt x="83" y="19"/>
                  </a:lnTo>
                  <a:lnTo>
                    <a:pt x="77" y="24"/>
                  </a:lnTo>
                  <a:lnTo>
                    <a:pt x="72" y="28"/>
                  </a:lnTo>
                  <a:lnTo>
                    <a:pt x="70" y="31"/>
                  </a:lnTo>
                  <a:lnTo>
                    <a:pt x="63" y="31"/>
                  </a:lnTo>
                  <a:lnTo>
                    <a:pt x="55" y="31"/>
                  </a:lnTo>
                  <a:lnTo>
                    <a:pt x="45" y="31"/>
                  </a:lnTo>
                  <a:lnTo>
                    <a:pt x="34" y="31"/>
                  </a:lnTo>
                  <a:lnTo>
                    <a:pt x="24" y="31"/>
                  </a:lnTo>
                  <a:lnTo>
                    <a:pt x="13" y="31"/>
                  </a:lnTo>
                  <a:lnTo>
                    <a:pt x="5" y="33"/>
                  </a:lnTo>
                  <a:lnTo>
                    <a:pt x="0" y="34"/>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26" name="Freeform 348">
              <a:extLst>
                <a:ext uri="{FF2B5EF4-FFF2-40B4-BE49-F238E27FC236}">
                  <a16:creationId xmlns:a16="http://schemas.microsoft.com/office/drawing/2014/main" xmlns="" id="{BC4F2A70-4C51-4EA5-ABB7-C8BD1A76DEAB}"/>
                </a:ext>
              </a:extLst>
            </p:cNvPr>
            <p:cNvSpPr>
              <a:spLocks/>
            </p:cNvSpPr>
            <p:nvPr/>
          </p:nvSpPr>
          <p:spPr bwMode="auto">
            <a:xfrm>
              <a:off x="2300" y="1183"/>
              <a:ext cx="97" cy="111"/>
            </a:xfrm>
            <a:custGeom>
              <a:avLst/>
              <a:gdLst>
                <a:gd name="T0" fmla="*/ 1 w 194"/>
                <a:gd name="T1" fmla="*/ 1 h 222"/>
                <a:gd name="T2" fmla="*/ 1 w 194"/>
                <a:gd name="T3" fmla="*/ 1 h 222"/>
                <a:gd name="T4" fmla="*/ 1 w 194"/>
                <a:gd name="T5" fmla="*/ 2 h 222"/>
                <a:gd name="T6" fmla="*/ 1 w 194"/>
                <a:gd name="T7" fmla="*/ 4 h 222"/>
                <a:gd name="T8" fmla="*/ 2 w 194"/>
                <a:gd name="T9" fmla="*/ 4 h 222"/>
                <a:gd name="T10" fmla="*/ 2 w 194"/>
                <a:gd name="T11" fmla="*/ 2 h 222"/>
                <a:gd name="T12" fmla="*/ 2 w 194"/>
                <a:gd name="T13" fmla="*/ 2 h 222"/>
                <a:gd name="T14" fmla="*/ 2 w 194"/>
                <a:gd name="T15" fmla="*/ 2 h 222"/>
                <a:gd name="T16" fmla="*/ 2 w 194"/>
                <a:gd name="T17" fmla="*/ 2 h 222"/>
                <a:gd name="T18" fmla="*/ 3 w 194"/>
                <a:gd name="T19" fmla="*/ 3 h 222"/>
                <a:gd name="T20" fmla="*/ 3 w 194"/>
                <a:gd name="T21" fmla="*/ 4 h 222"/>
                <a:gd name="T22" fmla="*/ 3 w 194"/>
                <a:gd name="T23" fmla="*/ 5 h 222"/>
                <a:gd name="T24" fmla="*/ 3 w 194"/>
                <a:gd name="T25" fmla="*/ 5 h 222"/>
                <a:gd name="T26" fmla="*/ 4 w 194"/>
                <a:gd name="T27" fmla="*/ 4 h 222"/>
                <a:gd name="T28" fmla="*/ 4 w 194"/>
                <a:gd name="T29" fmla="*/ 4 h 222"/>
                <a:gd name="T30" fmla="*/ 5 w 194"/>
                <a:gd name="T31" fmla="*/ 5 h 222"/>
                <a:gd name="T32" fmla="*/ 5 w 194"/>
                <a:gd name="T33" fmla="*/ 6 h 222"/>
                <a:gd name="T34" fmla="*/ 6 w 194"/>
                <a:gd name="T35" fmla="*/ 7 h 222"/>
                <a:gd name="T36" fmla="*/ 6 w 194"/>
                <a:gd name="T37" fmla="*/ 7 h 222"/>
                <a:gd name="T38" fmla="*/ 7 w 194"/>
                <a:gd name="T39" fmla="*/ 7 h 222"/>
                <a:gd name="T40" fmla="*/ 6 w 194"/>
                <a:gd name="T41" fmla="*/ 7 h 222"/>
                <a:gd name="T42" fmla="*/ 6 w 194"/>
                <a:gd name="T43" fmla="*/ 6 h 222"/>
                <a:gd name="T44" fmla="*/ 5 w 194"/>
                <a:gd name="T45" fmla="*/ 5 h 222"/>
                <a:gd name="T46" fmla="*/ 4 w 194"/>
                <a:gd name="T47" fmla="*/ 4 h 222"/>
                <a:gd name="T48" fmla="*/ 4 w 194"/>
                <a:gd name="T49" fmla="*/ 3 h 222"/>
                <a:gd name="T50" fmla="*/ 5 w 194"/>
                <a:gd name="T51" fmla="*/ 3 h 222"/>
                <a:gd name="T52" fmla="*/ 5 w 194"/>
                <a:gd name="T53" fmla="*/ 3 h 222"/>
                <a:gd name="T54" fmla="*/ 5 w 194"/>
                <a:gd name="T55" fmla="*/ 3 h 222"/>
                <a:gd name="T56" fmla="*/ 6 w 194"/>
                <a:gd name="T57" fmla="*/ 3 h 222"/>
                <a:gd name="T58" fmla="*/ 6 w 194"/>
                <a:gd name="T59" fmla="*/ 3 h 222"/>
                <a:gd name="T60" fmla="*/ 6 w 194"/>
                <a:gd name="T61" fmla="*/ 3 h 222"/>
                <a:gd name="T62" fmla="*/ 5 w 194"/>
                <a:gd name="T63" fmla="*/ 3 h 222"/>
                <a:gd name="T64" fmla="*/ 5 w 194"/>
                <a:gd name="T65" fmla="*/ 3 h 222"/>
                <a:gd name="T66" fmla="*/ 4 w 194"/>
                <a:gd name="T67" fmla="*/ 3 h 222"/>
                <a:gd name="T68" fmla="*/ 4 w 194"/>
                <a:gd name="T69" fmla="*/ 3 h 222"/>
                <a:gd name="T70" fmla="*/ 3 w 194"/>
                <a:gd name="T71" fmla="*/ 3 h 222"/>
                <a:gd name="T72" fmla="*/ 3 w 194"/>
                <a:gd name="T73" fmla="*/ 2 h 222"/>
                <a:gd name="T74" fmla="*/ 3 w 194"/>
                <a:gd name="T75" fmla="*/ 2 h 222"/>
                <a:gd name="T76" fmla="*/ 3 w 194"/>
                <a:gd name="T77" fmla="*/ 2 h 222"/>
                <a:gd name="T78" fmla="*/ 3 w 194"/>
                <a:gd name="T79" fmla="*/ 2 h 222"/>
                <a:gd name="T80" fmla="*/ 3 w 194"/>
                <a:gd name="T81" fmla="*/ 2 h 222"/>
                <a:gd name="T82" fmla="*/ 4 w 194"/>
                <a:gd name="T83" fmla="*/ 2 h 222"/>
                <a:gd name="T84" fmla="*/ 4 w 194"/>
                <a:gd name="T85" fmla="*/ 2 h 222"/>
                <a:gd name="T86" fmla="*/ 4 w 194"/>
                <a:gd name="T87" fmla="*/ 2 h 222"/>
                <a:gd name="T88" fmla="*/ 4 w 194"/>
                <a:gd name="T89" fmla="*/ 2 h 222"/>
                <a:gd name="T90" fmla="*/ 3 w 194"/>
                <a:gd name="T91" fmla="*/ 2 h 222"/>
                <a:gd name="T92" fmla="*/ 3 w 194"/>
                <a:gd name="T93" fmla="*/ 2 h 222"/>
                <a:gd name="T94" fmla="*/ 2 w 194"/>
                <a:gd name="T95" fmla="*/ 2 h 222"/>
                <a:gd name="T96" fmla="*/ 2 w 194"/>
                <a:gd name="T97" fmla="*/ 1 h 222"/>
                <a:gd name="T98" fmla="*/ 2 w 194"/>
                <a:gd name="T99" fmla="*/ 1 h 222"/>
                <a:gd name="T100" fmla="*/ 1 w 194"/>
                <a:gd name="T101" fmla="*/ 1 h 222"/>
                <a:gd name="T102" fmla="*/ 1 w 194"/>
                <a:gd name="T103" fmla="*/ 0 h 22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4" h="222">
                  <a:moveTo>
                    <a:pt x="0" y="1"/>
                  </a:moveTo>
                  <a:lnTo>
                    <a:pt x="9" y="8"/>
                  </a:lnTo>
                  <a:lnTo>
                    <a:pt x="18" y="18"/>
                  </a:lnTo>
                  <a:lnTo>
                    <a:pt x="27" y="29"/>
                  </a:lnTo>
                  <a:lnTo>
                    <a:pt x="33" y="36"/>
                  </a:lnTo>
                  <a:lnTo>
                    <a:pt x="28" y="53"/>
                  </a:lnTo>
                  <a:lnTo>
                    <a:pt x="27" y="77"/>
                  </a:lnTo>
                  <a:lnTo>
                    <a:pt x="29" y="101"/>
                  </a:lnTo>
                  <a:lnTo>
                    <a:pt x="36" y="117"/>
                  </a:lnTo>
                  <a:lnTo>
                    <a:pt x="35" y="99"/>
                  </a:lnTo>
                  <a:lnTo>
                    <a:pt x="36" y="78"/>
                  </a:lnTo>
                  <a:lnTo>
                    <a:pt x="38" y="60"/>
                  </a:lnTo>
                  <a:lnTo>
                    <a:pt x="45" y="49"/>
                  </a:lnTo>
                  <a:lnTo>
                    <a:pt x="49" y="47"/>
                  </a:lnTo>
                  <a:lnTo>
                    <a:pt x="51" y="48"/>
                  </a:lnTo>
                  <a:lnTo>
                    <a:pt x="53" y="51"/>
                  </a:lnTo>
                  <a:lnTo>
                    <a:pt x="57" y="55"/>
                  </a:lnTo>
                  <a:lnTo>
                    <a:pt x="64" y="63"/>
                  </a:lnTo>
                  <a:lnTo>
                    <a:pt x="73" y="74"/>
                  </a:lnTo>
                  <a:lnTo>
                    <a:pt x="83" y="85"/>
                  </a:lnTo>
                  <a:lnTo>
                    <a:pt x="89" y="92"/>
                  </a:lnTo>
                  <a:lnTo>
                    <a:pt x="86" y="111"/>
                  </a:lnTo>
                  <a:lnTo>
                    <a:pt x="83" y="131"/>
                  </a:lnTo>
                  <a:lnTo>
                    <a:pt x="86" y="151"/>
                  </a:lnTo>
                  <a:lnTo>
                    <a:pt x="97" y="167"/>
                  </a:lnTo>
                  <a:lnTo>
                    <a:pt x="95" y="149"/>
                  </a:lnTo>
                  <a:lnTo>
                    <a:pt x="94" y="129"/>
                  </a:lnTo>
                  <a:lnTo>
                    <a:pt x="97" y="112"/>
                  </a:lnTo>
                  <a:lnTo>
                    <a:pt x="105" y="101"/>
                  </a:lnTo>
                  <a:lnTo>
                    <a:pt x="112" y="108"/>
                  </a:lnTo>
                  <a:lnTo>
                    <a:pt x="122" y="121"/>
                  </a:lnTo>
                  <a:lnTo>
                    <a:pt x="134" y="136"/>
                  </a:lnTo>
                  <a:lnTo>
                    <a:pt x="147" y="153"/>
                  </a:lnTo>
                  <a:lnTo>
                    <a:pt x="159" y="172"/>
                  </a:lnTo>
                  <a:lnTo>
                    <a:pt x="171" y="189"/>
                  </a:lnTo>
                  <a:lnTo>
                    <a:pt x="180" y="203"/>
                  </a:lnTo>
                  <a:lnTo>
                    <a:pt x="186" y="214"/>
                  </a:lnTo>
                  <a:lnTo>
                    <a:pt x="190" y="221"/>
                  </a:lnTo>
                  <a:lnTo>
                    <a:pt x="193" y="222"/>
                  </a:lnTo>
                  <a:lnTo>
                    <a:pt x="194" y="219"/>
                  </a:lnTo>
                  <a:lnTo>
                    <a:pt x="192" y="210"/>
                  </a:lnTo>
                  <a:lnTo>
                    <a:pt x="188" y="202"/>
                  </a:lnTo>
                  <a:lnTo>
                    <a:pt x="180" y="188"/>
                  </a:lnTo>
                  <a:lnTo>
                    <a:pt x="170" y="170"/>
                  </a:lnTo>
                  <a:lnTo>
                    <a:pt x="158" y="152"/>
                  </a:lnTo>
                  <a:lnTo>
                    <a:pt x="147" y="134"/>
                  </a:lnTo>
                  <a:lnTo>
                    <a:pt x="135" y="116"/>
                  </a:lnTo>
                  <a:lnTo>
                    <a:pt x="125" y="105"/>
                  </a:lnTo>
                  <a:lnTo>
                    <a:pt x="118" y="98"/>
                  </a:lnTo>
                  <a:lnTo>
                    <a:pt x="122" y="93"/>
                  </a:lnTo>
                  <a:lnTo>
                    <a:pt x="128" y="90"/>
                  </a:lnTo>
                  <a:lnTo>
                    <a:pt x="134" y="87"/>
                  </a:lnTo>
                  <a:lnTo>
                    <a:pt x="140" y="85"/>
                  </a:lnTo>
                  <a:lnTo>
                    <a:pt x="146" y="84"/>
                  </a:lnTo>
                  <a:lnTo>
                    <a:pt x="151" y="84"/>
                  </a:lnTo>
                  <a:lnTo>
                    <a:pt x="156" y="86"/>
                  </a:lnTo>
                  <a:lnTo>
                    <a:pt x="162" y="89"/>
                  </a:lnTo>
                  <a:lnTo>
                    <a:pt x="171" y="93"/>
                  </a:lnTo>
                  <a:lnTo>
                    <a:pt x="175" y="96"/>
                  </a:lnTo>
                  <a:lnTo>
                    <a:pt x="177" y="93"/>
                  </a:lnTo>
                  <a:lnTo>
                    <a:pt x="173" y="87"/>
                  </a:lnTo>
                  <a:lnTo>
                    <a:pt x="167" y="83"/>
                  </a:lnTo>
                  <a:lnTo>
                    <a:pt x="160" y="79"/>
                  </a:lnTo>
                  <a:lnTo>
                    <a:pt x="151" y="77"/>
                  </a:lnTo>
                  <a:lnTo>
                    <a:pt x="142" y="75"/>
                  </a:lnTo>
                  <a:lnTo>
                    <a:pt x="132" y="75"/>
                  </a:lnTo>
                  <a:lnTo>
                    <a:pt x="122" y="76"/>
                  </a:lnTo>
                  <a:lnTo>
                    <a:pt x="114" y="79"/>
                  </a:lnTo>
                  <a:lnTo>
                    <a:pt x="108" y="83"/>
                  </a:lnTo>
                  <a:lnTo>
                    <a:pt x="102" y="78"/>
                  </a:lnTo>
                  <a:lnTo>
                    <a:pt x="96" y="74"/>
                  </a:lnTo>
                  <a:lnTo>
                    <a:pt x="90" y="68"/>
                  </a:lnTo>
                  <a:lnTo>
                    <a:pt x="84" y="63"/>
                  </a:lnTo>
                  <a:lnTo>
                    <a:pt x="79" y="58"/>
                  </a:lnTo>
                  <a:lnTo>
                    <a:pt x="74" y="53"/>
                  </a:lnTo>
                  <a:lnTo>
                    <a:pt x="71" y="49"/>
                  </a:lnTo>
                  <a:lnTo>
                    <a:pt x="68" y="47"/>
                  </a:lnTo>
                  <a:lnTo>
                    <a:pt x="72" y="45"/>
                  </a:lnTo>
                  <a:lnTo>
                    <a:pt x="75" y="44"/>
                  </a:lnTo>
                  <a:lnTo>
                    <a:pt x="81" y="41"/>
                  </a:lnTo>
                  <a:lnTo>
                    <a:pt x="86" y="41"/>
                  </a:lnTo>
                  <a:lnTo>
                    <a:pt x="91" y="40"/>
                  </a:lnTo>
                  <a:lnTo>
                    <a:pt x="97" y="40"/>
                  </a:lnTo>
                  <a:lnTo>
                    <a:pt x="103" y="41"/>
                  </a:lnTo>
                  <a:lnTo>
                    <a:pt x="109" y="43"/>
                  </a:lnTo>
                  <a:lnTo>
                    <a:pt x="114" y="43"/>
                  </a:lnTo>
                  <a:lnTo>
                    <a:pt x="116" y="41"/>
                  </a:lnTo>
                  <a:lnTo>
                    <a:pt x="112" y="39"/>
                  </a:lnTo>
                  <a:lnTo>
                    <a:pt x="106" y="37"/>
                  </a:lnTo>
                  <a:lnTo>
                    <a:pt x="102" y="37"/>
                  </a:lnTo>
                  <a:lnTo>
                    <a:pt x="96" y="36"/>
                  </a:lnTo>
                  <a:lnTo>
                    <a:pt x="88" y="34"/>
                  </a:lnTo>
                  <a:lnTo>
                    <a:pt x="81" y="33"/>
                  </a:lnTo>
                  <a:lnTo>
                    <a:pt x="73" y="33"/>
                  </a:lnTo>
                  <a:lnTo>
                    <a:pt x="66" y="32"/>
                  </a:lnTo>
                  <a:lnTo>
                    <a:pt x="59" y="33"/>
                  </a:lnTo>
                  <a:lnTo>
                    <a:pt x="55" y="33"/>
                  </a:lnTo>
                  <a:lnTo>
                    <a:pt x="48" y="32"/>
                  </a:lnTo>
                  <a:lnTo>
                    <a:pt x="41" y="28"/>
                  </a:lnTo>
                  <a:lnTo>
                    <a:pt x="34" y="22"/>
                  </a:lnTo>
                  <a:lnTo>
                    <a:pt x="26" y="15"/>
                  </a:lnTo>
                  <a:lnTo>
                    <a:pt x="19" y="8"/>
                  </a:lnTo>
                  <a:lnTo>
                    <a:pt x="12" y="3"/>
                  </a:lnTo>
                  <a:lnTo>
                    <a:pt x="6" y="0"/>
                  </a:lnTo>
                  <a:lnTo>
                    <a:pt x="0" y="1"/>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27" name="Freeform 349">
              <a:extLst>
                <a:ext uri="{FF2B5EF4-FFF2-40B4-BE49-F238E27FC236}">
                  <a16:creationId xmlns:a16="http://schemas.microsoft.com/office/drawing/2014/main" xmlns="" id="{AFC28623-978A-4588-A908-D862FACAC137}"/>
                </a:ext>
              </a:extLst>
            </p:cNvPr>
            <p:cNvSpPr>
              <a:spLocks/>
            </p:cNvSpPr>
            <p:nvPr/>
          </p:nvSpPr>
          <p:spPr bwMode="auto">
            <a:xfrm>
              <a:off x="2217" y="1193"/>
              <a:ext cx="73" cy="128"/>
            </a:xfrm>
            <a:custGeom>
              <a:avLst/>
              <a:gdLst>
                <a:gd name="T0" fmla="*/ 2 w 147"/>
                <a:gd name="T1" fmla="*/ 1 h 255"/>
                <a:gd name="T2" fmla="*/ 2 w 147"/>
                <a:gd name="T3" fmla="*/ 2 h 255"/>
                <a:gd name="T4" fmla="*/ 1 w 147"/>
                <a:gd name="T5" fmla="*/ 2 h 255"/>
                <a:gd name="T6" fmla="*/ 0 w 147"/>
                <a:gd name="T7" fmla="*/ 3 h 255"/>
                <a:gd name="T8" fmla="*/ 0 w 147"/>
                <a:gd name="T9" fmla="*/ 3 h 255"/>
                <a:gd name="T10" fmla="*/ 0 w 147"/>
                <a:gd name="T11" fmla="*/ 3 h 255"/>
                <a:gd name="T12" fmla="*/ 1 w 147"/>
                <a:gd name="T13" fmla="*/ 3 h 255"/>
                <a:gd name="T14" fmla="*/ 2 w 147"/>
                <a:gd name="T15" fmla="*/ 2 h 255"/>
                <a:gd name="T16" fmla="*/ 2 w 147"/>
                <a:gd name="T17" fmla="*/ 3 h 255"/>
                <a:gd name="T18" fmla="*/ 1 w 147"/>
                <a:gd name="T19" fmla="*/ 4 h 255"/>
                <a:gd name="T20" fmla="*/ 0 w 147"/>
                <a:gd name="T21" fmla="*/ 4 h 255"/>
                <a:gd name="T22" fmla="*/ 0 w 147"/>
                <a:gd name="T23" fmla="*/ 5 h 255"/>
                <a:gd name="T24" fmla="*/ 0 w 147"/>
                <a:gd name="T25" fmla="*/ 5 h 255"/>
                <a:gd name="T26" fmla="*/ 0 w 147"/>
                <a:gd name="T27" fmla="*/ 5 h 255"/>
                <a:gd name="T28" fmla="*/ 1 w 147"/>
                <a:gd name="T29" fmla="*/ 5 h 255"/>
                <a:gd name="T30" fmla="*/ 2 w 147"/>
                <a:gd name="T31" fmla="*/ 4 h 255"/>
                <a:gd name="T32" fmla="*/ 2 w 147"/>
                <a:gd name="T33" fmla="*/ 5 h 255"/>
                <a:gd name="T34" fmla="*/ 1 w 147"/>
                <a:gd name="T35" fmla="*/ 6 h 255"/>
                <a:gd name="T36" fmla="*/ 0 w 147"/>
                <a:gd name="T37" fmla="*/ 6 h 255"/>
                <a:gd name="T38" fmla="*/ 0 w 147"/>
                <a:gd name="T39" fmla="*/ 7 h 255"/>
                <a:gd name="T40" fmla="*/ 0 w 147"/>
                <a:gd name="T41" fmla="*/ 7 h 255"/>
                <a:gd name="T42" fmla="*/ 1 w 147"/>
                <a:gd name="T43" fmla="*/ 6 h 255"/>
                <a:gd name="T44" fmla="*/ 1 w 147"/>
                <a:gd name="T45" fmla="*/ 6 h 255"/>
                <a:gd name="T46" fmla="*/ 1 w 147"/>
                <a:gd name="T47" fmla="*/ 7 h 255"/>
                <a:gd name="T48" fmla="*/ 0 w 147"/>
                <a:gd name="T49" fmla="*/ 8 h 255"/>
                <a:gd name="T50" fmla="*/ 0 w 147"/>
                <a:gd name="T51" fmla="*/ 8 h 255"/>
                <a:gd name="T52" fmla="*/ 0 w 147"/>
                <a:gd name="T53" fmla="*/ 8 h 255"/>
                <a:gd name="T54" fmla="*/ 0 w 147"/>
                <a:gd name="T55" fmla="*/ 8 h 255"/>
                <a:gd name="T56" fmla="*/ 1 w 147"/>
                <a:gd name="T57" fmla="*/ 7 h 255"/>
                <a:gd name="T58" fmla="*/ 2 w 147"/>
                <a:gd name="T59" fmla="*/ 6 h 255"/>
                <a:gd name="T60" fmla="*/ 2 w 147"/>
                <a:gd name="T61" fmla="*/ 7 h 255"/>
                <a:gd name="T62" fmla="*/ 2 w 147"/>
                <a:gd name="T63" fmla="*/ 7 h 255"/>
                <a:gd name="T64" fmla="*/ 3 w 147"/>
                <a:gd name="T65" fmla="*/ 7 h 255"/>
                <a:gd name="T66" fmla="*/ 3 w 147"/>
                <a:gd name="T67" fmla="*/ 6 h 255"/>
                <a:gd name="T68" fmla="*/ 2 w 147"/>
                <a:gd name="T69" fmla="*/ 6 h 255"/>
                <a:gd name="T70" fmla="*/ 2 w 147"/>
                <a:gd name="T71" fmla="*/ 4 h 255"/>
                <a:gd name="T72" fmla="*/ 2 w 147"/>
                <a:gd name="T73" fmla="*/ 4 h 255"/>
                <a:gd name="T74" fmla="*/ 3 w 147"/>
                <a:gd name="T75" fmla="*/ 4 h 255"/>
                <a:gd name="T76" fmla="*/ 4 w 147"/>
                <a:gd name="T77" fmla="*/ 5 h 255"/>
                <a:gd name="T78" fmla="*/ 4 w 147"/>
                <a:gd name="T79" fmla="*/ 6 h 255"/>
                <a:gd name="T80" fmla="*/ 4 w 147"/>
                <a:gd name="T81" fmla="*/ 5 h 255"/>
                <a:gd name="T82" fmla="*/ 3 w 147"/>
                <a:gd name="T83" fmla="*/ 4 h 255"/>
                <a:gd name="T84" fmla="*/ 2 w 147"/>
                <a:gd name="T85" fmla="*/ 3 h 255"/>
                <a:gd name="T86" fmla="*/ 3 w 147"/>
                <a:gd name="T87" fmla="*/ 3 h 255"/>
                <a:gd name="T88" fmla="*/ 3 w 147"/>
                <a:gd name="T89" fmla="*/ 3 h 255"/>
                <a:gd name="T90" fmla="*/ 4 w 147"/>
                <a:gd name="T91" fmla="*/ 3 h 255"/>
                <a:gd name="T92" fmla="*/ 4 w 147"/>
                <a:gd name="T93" fmla="*/ 3 h 255"/>
                <a:gd name="T94" fmla="*/ 4 w 147"/>
                <a:gd name="T95" fmla="*/ 3 h 255"/>
                <a:gd name="T96" fmla="*/ 4 w 147"/>
                <a:gd name="T97" fmla="*/ 3 h 255"/>
                <a:gd name="T98" fmla="*/ 3 w 147"/>
                <a:gd name="T99" fmla="*/ 2 h 255"/>
                <a:gd name="T100" fmla="*/ 3 w 147"/>
                <a:gd name="T101" fmla="*/ 2 h 255"/>
                <a:gd name="T102" fmla="*/ 3 w 147"/>
                <a:gd name="T103" fmla="*/ 1 h 255"/>
                <a:gd name="T104" fmla="*/ 3 w 147"/>
                <a:gd name="T105" fmla="*/ 1 h 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47" h="255">
                  <a:moveTo>
                    <a:pt x="97" y="12"/>
                  </a:moveTo>
                  <a:lnTo>
                    <a:pt x="96" y="23"/>
                  </a:lnTo>
                  <a:lnTo>
                    <a:pt x="95" y="31"/>
                  </a:lnTo>
                  <a:lnTo>
                    <a:pt x="93" y="38"/>
                  </a:lnTo>
                  <a:lnTo>
                    <a:pt x="89" y="42"/>
                  </a:lnTo>
                  <a:lnTo>
                    <a:pt x="81" y="47"/>
                  </a:lnTo>
                  <a:lnTo>
                    <a:pt x="71" y="52"/>
                  </a:lnTo>
                  <a:lnTo>
                    <a:pt x="59" y="57"/>
                  </a:lnTo>
                  <a:lnTo>
                    <a:pt x="47" y="63"/>
                  </a:lnTo>
                  <a:lnTo>
                    <a:pt x="35" y="70"/>
                  </a:lnTo>
                  <a:lnTo>
                    <a:pt x="26" y="77"/>
                  </a:lnTo>
                  <a:lnTo>
                    <a:pt x="19" y="83"/>
                  </a:lnTo>
                  <a:lnTo>
                    <a:pt x="15" y="90"/>
                  </a:lnTo>
                  <a:lnTo>
                    <a:pt x="15" y="94"/>
                  </a:lnTo>
                  <a:lnTo>
                    <a:pt x="17" y="95"/>
                  </a:lnTo>
                  <a:lnTo>
                    <a:pt x="19" y="95"/>
                  </a:lnTo>
                  <a:lnTo>
                    <a:pt x="22" y="92"/>
                  </a:lnTo>
                  <a:lnTo>
                    <a:pt x="27" y="86"/>
                  </a:lnTo>
                  <a:lnTo>
                    <a:pt x="34" y="81"/>
                  </a:lnTo>
                  <a:lnTo>
                    <a:pt x="41" y="76"/>
                  </a:lnTo>
                  <a:lnTo>
                    <a:pt x="49" y="72"/>
                  </a:lnTo>
                  <a:lnTo>
                    <a:pt x="57" y="68"/>
                  </a:lnTo>
                  <a:lnTo>
                    <a:pt x="66" y="65"/>
                  </a:lnTo>
                  <a:lnTo>
                    <a:pt x="74" y="64"/>
                  </a:lnTo>
                  <a:lnTo>
                    <a:pt x="82" y="63"/>
                  </a:lnTo>
                  <a:lnTo>
                    <a:pt x="80" y="77"/>
                  </a:lnTo>
                  <a:lnTo>
                    <a:pt x="76" y="88"/>
                  </a:lnTo>
                  <a:lnTo>
                    <a:pt x="74" y="99"/>
                  </a:lnTo>
                  <a:lnTo>
                    <a:pt x="71" y="106"/>
                  </a:lnTo>
                  <a:lnTo>
                    <a:pt x="59" y="108"/>
                  </a:lnTo>
                  <a:lnTo>
                    <a:pt x="48" y="111"/>
                  </a:lnTo>
                  <a:lnTo>
                    <a:pt x="37" y="116"/>
                  </a:lnTo>
                  <a:lnTo>
                    <a:pt x="28" y="122"/>
                  </a:lnTo>
                  <a:lnTo>
                    <a:pt x="20" y="128"/>
                  </a:lnTo>
                  <a:lnTo>
                    <a:pt x="14" y="134"/>
                  </a:lnTo>
                  <a:lnTo>
                    <a:pt x="10" y="141"/>
                  </a:lnTo>
                  <a:lnTo>
                    <a:pt x="9" y="149"/>
                  </a:lnTo>
                  <a:lnTo>
                    <a:pt x="10" y="154"/>
                  </a:lnTo>
                  <a:lnTo>
                    <a:pt x="11" y="154"/>
                  </a:lnTo>
                  <a:lnTo>
                    <a:pt x="13" y="152"/>
                  </a:lnTo>
                  <a:lnTo>
                    <a:pt x="15" y="146"/>
                  </a:lnTo>
                  <a:lnTo>
                    <a:pt x="18" y="143"/>
                  </a:lnTo>
                  <a:lnTo>
                    <a:pt x="24" y="139"/>
                  </a:lnTo>
                  <a:lnTo>
                    <a:pt x="30" y="134"/>
                  </a:lnTo>
                  <a:lnTo>
                    <a:pt x="38" y="130"/>
                  </a:lnTo>
                  <a:lnTo>
                    <a:pt x="48" y="125"/>
                  </a:lnTo>
                  <a:lnTo>
                    <a:pt x="56" y="122"/>
                  </a:lnTo>
                  <a:lnTo>
                    <a:pt x="65" y="119"/>
                  </a:lnTo>
                  <a:lnTo>
                    <a:pt x="72" y="119"/>
                  </a:lnTo>
                  <a:lnTo>
                    <a:pt x="71" y="133"/>
                  </a:lnTo>
                  <a:lnTo>
                    <a:pt x="68" y="146"/>
                  </a:lnTo>
                  <a:lnTo>
                    <a:pt x="65" y="156"/>
                  </a:lnTo>
                  <a:lnTo>
                    <a:pt x="62" y="163"/>
                  </a:lnTo>
                  <a:lnTo>
                    <a:pt x="52" y="167"/>
                  </a:lnTo>
                  <a:lnTo>
                    <a:pt x="44" y="170"/>
                  </a:lnTo>
                  <a:lnTo>
                    <a:pt x="35" y="175"/>
                  </a:lnTo>
                  <a:lnTo>
                    <a:pt x="28" y="179"/>
                  </a:lnTo>
                  <a:lnTo>
                    <a:pt x="22" y="184"/>
                  </a:lnTo>
                  <a:lnTo>
                    <a:pt x="17" y="191"/>
                  </a:lnTo>
                  <a:lnTo>
                    <a:pt x="13" y="198"/>
                  </a:lnTo>
                  <a:lnTo>
                    <a:pt x="12" y="206"/>
                  </a:lnTo>
                  <a:lnTo>
                    <a:pt x="17" y="200"/>
                  </a:lnTo>
                  <a:lnTo>
                    <a:pt x="22" y="196"/>
                  </a:lnTo>
                  <a:lnTo>
                    <a:pt x="29" y="190"/>
                  </a:lnTo>
                  <a:lnTo>
                    <a:pt x="35" y="185"/>
                  </a:lnTo>
                  <a:lnTo>
                    <a:pt x="42" y="182"/>
                  </a:lnTo>
                  <a:lnTo>
                    <a:pt x="48" y="178"/>
                  </a:lnTo>
                  <a:lnTo>
                    <a:pt x="52" y="176"/>
                  </a:lnTo>
                  <a:lnTo>
                    <a:pt x="57" y="175"/>
                  </a:lnTo>
                  <a:lnTo>
                    <a:pt x="56" y="182"/>
                  </a:lnTo>
                  <a:lnTo>
                    <a:pt x="52" y="191"/>
                  </a:lnTo>
                  <a:lnTo>
                    <a:pt x="47" y="201"/>
                  </a:lnTo>
                  <a:lnTo>
                    <a:pt x="41" y="214"/>
                  </a:lnTo>
                  <a:lnTo>
                    <a:pt x="33" y="225"/>
                  </a:lnTo>
                  <a:lnTo>
                    <a:pt x="25" y="236"/>
                  </a:lnTo>
                  <a:lnTo>
                    <a:pt x="15" y="244"/>
                  </a:lnTo>
                  <a:lnTo>
                    <a:pt x="6" y="250"/>
                  </a:lnTo>
                  <a:lnTo>
                    <a:pt x="2" y="252"/>
                  </a:lnTo>
                  <a:lnTo>
                    <a:pt x="0" y="254"/>
                  </a:lnTo>
                  <a:lnTo>
                    <a:pt x="2" y="255"/>
                  </a:lnTo>
                  <a:lnTo>
                    <a:pt x="9" y="254"/>
                  </a:lnTo>
                  <a:lnTo>
                    <a:pt x="14" y="252"/>
                  </a:lnTo>
                  <a:lnTo>
                    <a:pt x="21" y="246"/>
                  </a:lnTo>
                  <a:lnTo>
                    <a:pt x="30" y="239"/>
                  </a:lnTo>
                  <a:lnTo>
                    <a:pt x="41" y="229"/>
                  </a:lnTo>
                  <a:lnTo>
                    <a:pt x="50" y="217"/>
                  </a:lnTo>
                  <a:lnTo>
                    <a:pt x="58" y="204"/>
                  </a:lnTo>
                  <a:lnTo>
                    <a:pt x="65" y="190"/>
                  </a:lnTo>
                  <a:lnTo>
                    <a:pt x="70" y="174"/>
                  </a:lnTo>
                  <a:lnTo>
                    <a:pt x="79" y="178"/>
                  </a:lnTo>
                  <a:lnTo>
                    <a:pt x="88" y="186"/>
                  </a:lnTo>
                  <a:lnTo>
                    <a:pt x="94" y="196"/>
                  </a:lnTo>
                  <a:lnTo>
                    <a:pt x="94" y="205"/>
                  </a:lnTo>
                  <a:lnTo>
                    <a:pt x="91" y="214"/>
                  </a:lnTo>
                  <a:lnTo>
                    <a:pt x="90" y="220"/>
                  </a:lnTo>
                  <a:lnTo>
                    <a:pt x="93" y="221"/>
                  </a:lnTo>
                  <a:lnTo>
                    <a:pt x="97" y="217"/>
                  </a:lnTo>
                  <a:lnTo>
                    <a:pt x="101" y="212"/>
                  </a:lnTo>
                  <a:lnTo>
                    <a:pt x="103" y="207"/>
                  </a:lnTo>
                  <a:lnTo>
                    <a:pt x="103" y="204"/>
                  </a:lnTo>
                  <a:lnTo>
                    <a:pt x="102" y="198"/>
                  </a:lnTo>
                  <a:lnTo>
                    <a:pt x="97" y="186"/>
                  </a:lnTo>
                  <a:lnTo>
                    <a:pt x="91" y="176"/>
                  </a:lnTo>
                  <a:lnTo>
                    <a:pt x="86" y="169"/>
                  </a:lnTo>
                  <a:lnTo>
                    <a:pt x="81" y="164"/>
                  </a:lnTo>
                  <a:lnTo>
                    <a:pt x="83" y="153"/>
                  </a:lnTo>
                  <a:lnTo>
                    <a:pt x="86" y="138"/>
                  </a:lnTo>
                  <a:lnTo>
                    <a:pt x="88" y="125"/>
                  </a:lnTo>
                  <a:lnTo>
                    <a:pt x="89" y="115"/>
                  </a:lnTo>
                  <a:lnTo>
                    <a:pt x="90" y="111"/>
                  </a:lnTo>
                  <a:lnTo>
                    <a:pt x="93" y="110"/>
                  </a:lnTo>
                  <a:lnTo>
                    <a:pt x="97" y="111"/>
                  </a:lnTo>
                  <a:lnTo>
                    <a:pt x="104" y="115"/>
                  </a:lnTo>
                  <a:lnTo>
                    <a:pt x="112" y="121"/>
                  </a:lnTo>
                  <a:lnTo>
                    <a:pt x="121" y="129"/>
                  </a:lnTo>
                  <a:lnTo>
                    <a:pt x="128" y="141"/>
                  </a:lnTo>
                  <a:lnTo>
                    <a:pt x="132" y="158"/>
                  </a:lnTo>
                  <a:lnTo>
                    <a:pt x="133" y="164"/>
                  </a:lnTo>
                  <a:lnTo>
                    <a:pt x="134" y="166"/>
                  </a:lnTo>
                  <a:lnTo>
                    <a:pt x="135" y="163"/>
                  </a:lnTo>
                  <a:lnTo>
                    <a:pt x="136" y="156"/>
                  </a:lnTo>
                  <a:lnTo>
                    <a:pt x="136" y="151"/>
                  </a:lnTo>
                  <a:lnTo>
                    <a:pt x="134" y="143"/>
                  </a:lnTo>
                  <a:lnTo>
                    <a:pt x="132" y="133"/>
                  </a:lnTo>
                  <a:lnTo>
                    <a:pt x="127" y="123"/>
                  </a:lnTo>
                  <a:lnTo>
                    <a:pt x="121" y="114"/>
                  </a:lnTo>
                  <a:lnTo>
                    <a:pt x="113" y="107"/>
                  </a:lnTo>
                  <a:lnTo>
                    <a:pt x="104" y="100"/>
                  </a:lnTo>
                  <a:lnTo>
                    <a:pt x="91" y="96"/>
                  </a:lnTo>
                  <a:lnTo>
                    <a:pt x="95" y="88"/>
                  </a:lnTo>
                  <a:lnTo>
                    <a:pt x="98" y="78"/>
                  </a:lnTo>
                  <a:lnTo>
                    <a:pt x="101" y="69"/>
                  </a:lnTo>
                  <a:lnTo>
                    <a:pt x="101" y="62"/>
                  </a:lnTo>
                  <a:lnTo>
                    <a:pt x="106" y="63"/>
                  </a:lnTo>
                  <a:lnTo>
                    <a:pt x="113" y="65"/>
                  </a:lnTo>
                  <a:lnTo>
                    <a:pt x="119" y="68"/>
                  </a:lnTo>
                  <a:lnTo>
                    <a:pt x="126" y="70"/>
                  </a:lnTo>
                  <a:lnTo>
                    <a:pt x="131" y="75"/>
                  </a:lnTo>
                  <a:lnTo>
                    <a:pt x="135" y="79"/>
                  </a:lnTo>
                  <a:lnTo>
                    <a:pt x="139" y="85"/>
                  </a:lnTo>
                  <a:lnTo>
                    <a:pt x="141" y="92"/>
                  </a:lnTo>
                  <a:lnTo>
                    <a:pt x="143" y="99"/>
                  </a:lnTo>
                  <a:lnTo>
                    <a:pt x="146" y="100"/>
                  </a:lnTo>
                  <a:lnTo>
                    <a:pt x="147" y="96"/>
                  </a:lnTo>
                  <a:lnTo>
                    <a:pt x="147" y="88"/>
                  </a:lnTo>
                  <a:lnTo>
                    <a:pt x="146" y="83"/>
                  </a:lnTo>
                  <a:lnTo>
                    <a:pt x="142" y="77"/>
                  </a:lnTo>
                  <a:lnTo>
                    <a:pt x="138" y="70"/>
                  </a:lnTo>
                  <a:lnTo>
                    <a:pt x="133" y="63"/>
                  </a:lnTo>
                  <a:lnTo>
                    <a:pt x="127" y="57"/>
                  </a:lnTo>
                  <a:lnTo>
                    <a:pt x="121" y="52"/>
                  </a:lnTo>
                  <a:lnTo>
                    <a:pt x="114" y="48"/>
                  </a:lnTo>
                  <a:lnTo>
                    <a:pt x="109" y="46"/>
                  </a:lnTo>
                  <a:lnTo>
                    <a:pt x="109" y="34"/>
                  </a:lnTo>
                  <a:lnTo>
                    <a:pt x="109" y="24"/>
                  </a:lnTo>
                  <a:lnTo>
                    <a:pt x="109" y="15"/>
                  </a:lnTo>
                  <a:lnTo>
                    <a:pt x="108" y="5"/>
                  </a:lnTo>
                  <a:lnTo>
                    <a:pt x="105" y="0"/>
                  </a:lnTo>
                  <a:lnTo>
                    <a:pt x="102" y="1"/>
                  </a:lnTo>
                  <a:lnTo>
                    <a:pt x="100" y="5"/>
                  </a:lnTo>
                  <a:lnTo>
                    <a:pt x="97" y="12"/>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28" name="Freeform 350">
              <a:extLst>
                <a:ext uri="{FF2B5EF4-FFF2-40B4-BE49-F238E27FC236}">
                  <a16:creationId xmlns:a16="http://schemas.microsoft.com/office/drawing/2014/main" xmlns="" id="{051F0DD5-78A9-41D0-8F5D-00F705F4CDEF}"/>
                </a:ext>
              </a:extLst>
            </p:cNvPr>
            <p:cNvSpPr>
              <a:spLocks/>
            </p:cNvSpPr>
            <p:nvPr/>
          </p:nvSpPr>
          <p:spPr bwMode="auto">
            <a:xfrm>
              <a:off x="2136" y="1164"/>
              <a:ext cx="117" cy="66"/>
            </a:xfrm>
            <a:custGeom>
              <a:avLst/>
              <a:gdLst>
                <a:gd name="T0" fmla="*/ 7 w 234"/>
                <a:gd name="T1" fmla="*/ 1 h 131"/>
                <a:gd name="T2" fmla="*/ 6 w 234"/>
                <a:gd name="T3" fmla="*/ 1 h 131"/>
                <a:gd name="T4" fmla="*/ 5 w 234"/>
                <a:gd name="T5" fmla="*/ 1 h 131"/>
                <a:gd name="T6" fmla="*/ 5 w 234"/>
                <a:gd name="T7" fmla="*/ 1 h 131"/>
                <a:gd name="T8" fmla="*/ 5 w 234"/>
                <a:gd name="T9" fmla="*/ 1 h 131"/>
                <a:gd name="T10" fmla="*/ 4 w 234"/>
                <a:gd name="T11" fmla="*/ 1 h 131"/>
                <a:gd name="T12" fmla="*/ 4 w 234"/>
                <a:gd name="T13" fmla="*/ 1 h 131"/>
                <a:gd name="T14" fmla="*/ 3 w 234"/>
                <a:gd name="T15" fmla="*/ 1 h 131"/>
                <a:gd name="T16" fmla="*/ 3 w 234"/>
                <a:gd name="T17" fmla="*/ 1 h 131"/>
                <a:gd name="T18" fmla="*/ 3 w 234"/>
                <a:gd name="T19" fmla="*/ 1 h 131"/>
                <a:gd name="T20" fmla="*/ 3 w 234"/>
                <a:gd name="T21" fmla="*/ 1 h 131"/>
                <a:gd name="T22" fmla="*/ 4 w 234"/>
                <a:gd name="T23" fmla="*/ 1 h 131"/>
                <a:gd name="T24" fmla="*/ 4 w 234"/>
                <a:gd name="T25" fmla="*/ 2 h 131"/>
                <a:gd name="T26" fmla="*/ 4 w 234"/>
                <a:gd name="T27" fmla="*/ 2 h 131"/>
                <a:gd name="T28" fmla="*/ 4 w 234"/>
                <a:gd name="T29" fmla="*/ 2 h 131"/>
                <a:gd name="T30" fmla="*/ 4 w 234"/>
                <a:gd name="T31" fmla="*/ 2 h 131"/>
                <a:gd name="T32" fmla="*/ 3 w 234"/>
                <a:gd name="T33" fmla="*/ 2 h 131"/>
                <a:gd name="T34" fmla="*/ 3 w 234"/>
                <a:gd name="T35" fmla="*/ 2 h 131"/>
                <a:gd name="T36" fmla="*/ 2 w 234"/>
                <a:gd name="T37" fmla="*/ 2 h 131"/>
                <a:gd name="T38" fmla="*/ 2 w 234"/>
                <a:gd name="T39" fmla="*/ 2 h 131"/>
                <a:gd name="T40" fmla="*/ 2 w 234"/>
                <a:gd name="T41" fmla="*/ 2 h 131"/>
                <a:gd name="T42" fmla="*/ 2 w 234"/>
                <a:gd name="T43" fmla="*/ 2 h 131"/>
                <a:gd name="T44" fmla="*/ 3 w 234"/>
                <a:gd name="T45" fmla="*/ 3 h 131"/>
                <a:gd name="T46" fmla="*/ 3 w 234"/>
                <a:gd name="T47" fmla="*/ 3 h 131"/>
                <a:gd name="T48" fmla="*/ 3 w 234"/>
                <a:gd name="T49" fmla="*/ 3 h 131"/>
                <a:gd name="T50" fmla="*/ 2 w 234"/>
                <a:gd name="T51" fmla="*/ 3 h 131"/>
                <a:gd name="T52" fmla="*/ 2 w 234"/>
                <a:gd name="T53" fmla="*/ 4 h 131"/>
                <a:gd name="T54" fmla="*/ 1 w 234"/>
                <a:gd name="T55" fmla="*/ 4 h 131"/>
                <a:gd name="T56" fmla="*/ 1 w 234"/>
                <a:gd name="T57" fmla="*/ 4 h 131"/>
                <a:gd name="T58" fmla="*/ 1 w 234"/>
                <a:gd name="T59" fmla="*/ 4 h 131"/>
                <a:gd name="T60" fmla="*/ 1 w 234"/>
                <a:gd name="T61" fmla="*/ 4 h 131"/>
                <a:gd name="T62" fmla="*/ 2 w 234"/>
                <a:gd name="T63" fmla="*/ 4 h 131"/>
                <a:gd name="T64" fmla="*/ 2 w 234"/>
                <a:gd name="T65" fmla="*/ 4 h 131"/>
                <a:gd name="T66" fmla="*/ 3 w 234"/>
                <a:gd name="T67" fmla="*/ 3 h 131"/>
                <a:gd name="T68" fmla="*/ 4 w 234"/>
                <a:gd name="T69" fmla="*/ 3 h 131"/>
                <a:gd name="T70" fmla="*/ 4 w 234"/>
                <a:gd name="T71" fmla="*/ 4 h 131"/>
                <a:gd name="T72" fmla="*/ 3 w 234"/>
                <a:gd name="T73" fmla="*/ 5 h 131"/>
                <a:gd name="T74" fmla="*/ 4 w 234"/>
                <a:gd name="T75" fmla="*/ 5 h 131"/>
                <a:gd name="T76" fmla="*/ 4 w 234"/>
                <a:gd name="T77" fmla="*/ 4 h 131"/>
                <a:gd name="T78" fmla="*/ 4 w 234"/>
                <a:gd name="T79" fmla="*/ 4 h 131"/>
                <a:gd name="T80" fmla="*/ 4 w 234"/>
                <a:gd name="T81" fmla="*/ 3 h 131"/>
                <a:gd name="T82" fmla="*/ 4 w 234"/>
                <a:gd name="T83" fmla="*/ 3 h 131"/>
                <a:gd name="T84" fmla="*/ 5 w 234"/>
                <a:gd name="T85" fmla="*/ 2 h 131"/>
                <a:gd name="T86" fmla="*/ 5 w 234"/>
                <a:gd name="T87" fmla="*/ 2 h 131"/>
                <a:gd name="T88" fmla="*/ 6 w 234"/>
                <a:gd name="T89" fmla="*/ 2 h 131"/>
                <a:gd name="T90" fmla="*/ 6 w 234"/>
                <a:gd name="T91" fmla="*/ 3 h 131"/>
                <a:gd name="T92" fmla="*/ 6 w 234"/>
                <a:gd name="T93" fmla="*/ 4 h 131"/>
                <a:gd name="T94" fmla="*/ 6 w 234"/>
                <a:gd name="T95" fmla="*/ 4 h 131"/>
                <a:gd name="T96" fmla="*/ 6 w 234"/>
                <a:gd name="T97" fmla="*/ 3 h 131"/>
                <a:gd name="T98" fmla="*/ 6 w 234"/>
                <a:gd name="T99" fmla="*/ 2 h 131"/>
                <a:gd name="T100" fmla="*/ 6 w 234"/>
                <a:gd name="T101" fmla="*/ 2 h 131"/>
                <a:gd name="T102" fmla="*/ 6 w 234"/>
                <a:gd name="T103" fmla="*/ 1 h 131"/>
                <a:gd name="T104" fmla="*/ 7 w 234"/>
                <a:gd name="T105" fmla="*/ 1 h 131"/>
                <a:gd name="T106" fmla="*/ 8 w 234"/>
                <a:gd name="T107" fmla="*/ 1 h 131"/>
                <a:gd name="T108" fmla="*/ 8 w 234"/>
                <a:gd name="T109" fmla="*/ 0 h 131"/>
                <a:gd name="T110" fmla="*/ 7 w 234"/>
                <a:gd name="T111" fmla="*/ 1 h 13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34" h="131">
                  <a:moveTo>
                    <a:pt x="209" y="3"/>
                  </a:moveTo>
                  <a:lnTo>
                    <a:pt x="202" y="6"/>
                  </a:lnTo>
                  <a:lnTo>
                    <a:pt x="193" y="9"/>
                  </a:lnTo>
                  <a:lnTo>
                    <a:pt x="181" y="14"/>
                  </a:lnTo>
                  <a:lnTo>
                    <a:pt x="170" y="18"/>
                  </a:lnTo>
                  <a:lnTo>
                    <a:pt x="159" y="23"/>
                  </a:lnTo>
                  <a:lnTo>
                    <a:pt x="149" y="28"/>
                  </a:lnTo>
                  <a:lnTo>
                    <a:pt x="142" y="32"/>
                  </a:lnTo>
                  <a:lnTo>
                    <a:pt x="138" y="34"/>
                  </a:lnTo>
                  <a:lnTo>
                    <a:pt x="134" y="30"/>
                  </a:lnTo>
                  <a:lnTo>
                    <a:pt x="127" y="28"/>
                  </a:lnTo>
                  <a:lnTo>
                    <a:pt x="120" y="24"/>
                  </a:lnTo>
                  <a:lnTo>
                    <a:pt x="112" y="22"/>
                  </a:lnTo>
                  <a:lnTo>
                    <a:pt x="104" y="22"/>
                  </a:lnTo>
                  <a:lnTo>
                    <a:pt x="95" y="21"/>
                  </a:lnTo>
                  <a:lnTo>
                    <a:pt x="88" y="22"/>
                  </a:lnTo>
                  <a:lnTo>
                    <a:pt x="81" y="24"/>
                  </a:lnTo>
                  <a:lnTo>
                    <a:pt x="76" y="26"/>
                  </a:lnTo>
                  <a:lnTo>
                    <a:pt x="77" y="28"/>
                  </a:lnTo>
                  <a:lnTo>
                    <a:pt x="81" y="29"/>
                  </a:lnTo>
                  <a:lnTo>
                    <a:pt x="87" y="29"/>
                  </a:lnTo>
                  <a:lnTo>
                    <a:pt x="91" y="29"/>
                  </a:lnTo>
                  <a:lnTo>
                    <a:pt x="96" y="30"/>
                  </a:lnTo>
                  <a:lnTo>
                    <a:pt x="103" y="32"/>
                  </a:lnTo>
                  <a:lnTo>
                    <a:pt x="109" y="34"/>
                  </a:lnTo>
                  <a:lnTo>
                    <a:pt x="115" y="38"/>
                  </a:lnTo>
                  <a:lnTo>
                    <a:pt x="120" y="40"/>
                  </a:lnTo>
                  <a:lnTo>
                    <a:pt x="125" y="44"/>
                  </a:lnTo>
                  <a:lnTo>
                    <a:pt x="127" y="46"/>
                  </a:lnTo>
                  <a:lnTo>
                    <a:pt x="122" y="51"/>
                  </a:lnTo>
                  <a:lnTo>
                    <a:pt x="117" y="57"/>
                  </a:lnTo>
                  <a:lnTo>
                    <a:pt x="110" y="63"/>
                  </a:lnTo>
                  <a:lnTo>
                    <a:pt x="104" y="67"/>
                  </a:lnTo>
                  <a:lnTo>
                    <a:pt x="96" y="64"/>
                  </a:lnTo>
                  <a:lnTo>
                    <a:pt x="87" y="63"/>
                  </a:lnTo>
                  <a:lnTo>
                    <a:pt x="76" y="61"/>
                  </a:lnTo>
                  <a:lnTo>
                    <a:pt x="65" y="60"/>
                  </a:lnTo>
                  <a:lnTo>
                    <a:pt x="54" y="60"/>
                  </a:lnTo>
                  <a:lnTo>
                    <a:pt x="45" y="60"/>
                  </a:lnTo>
                  <a:lnTo>
                    <a:pt x="37" y="60"/>
                  </a:lnTo>
                  <a:lnTo>
                    <a:pt x="31" y="62"/>
                  </a:lnTo>
                  <a:lnTo>
                    <a:pt x="37" y="62"/>
                  </a:lnTo>
                  <a:lnTo>
                    <a:pt x="44" y="63"/>
                  </a:lnTo>
                  <a:lnTo>
                    <a:pt x="51" y="64"/>
                  </a:lnTo>
                  <a:lnTo>
                    <a:pt x="60" y="66"/>
                  </a:lnTo>
                  <a:lnTo>
                    <a:pt x="68" y="68"/>
                  </a:lnTo>
                  <a:lnTo>
                    <a:pt x="75" y="69"/>
                  </a:lnTo>
                  <a:lnTo>
                    <a:pt x="82" y="72"/>
                  </a:lnTo>
                  <a:lnTo>
                    <a:pt x="88" y="75"/>
                  </a:lnTo>
                  <a:lnTo>
                    <a:pt x="80" y="83"/>
                  </a:lnTo>
                  <a:lnTo>
                    <a:pt x="71" y="90"/>
                  </a:lnTo>
                  <a:lnTo>
                    <a:pt x="60" y="94"/>
                  </a:lnTo>
                  <a:lnTo>
                    <a:pt x="49" y="99"/>
                  </a:lnTo>
                  <a:lnTo>
                    <a:pt x="38" y="101"/>
                  </a:lnTo>
                  <a:lnTo>
                    <a:pt x="27" y="104"/>
                  </a:lnTo>
                  <a:lnTo>
                    <a:pt x="18" y="105"/>
                  </a:lnTo>
                  <a:lnTo>
                    <a:pt x="10" y="105"/>
                  </a:lnTo>
                  <a:lnTo>
                    <a:pt x="3" y="105"/>
                  </a:lnTo>
                  <a:lnTo>
                    <a:pt x="0" y="107"/>
                  </a:lnTo>
                  <a:lnTo>
                    <a:pt x="1" y="108"/>
                  </a:lnTo>
                  <a:lnTo>
                    <a:pt x="8" y="111"/>
                  </a:lnTo>
                  <a:lnTo>
                    <a:pt x="15" y="111"/>
                  </a:lnTo>
                  <a:lnTo>
                    <a:pt x="24" y="111"/>
                  </a:lnTo>
                  <a:lnTo>
                    <a:pt x="36" y="109"/>
                  </a:lnTo>
                  <a:lnTo>
                    <a:pt x="49" y="107"/>
                  </a:lnTo>
                  <a:lnTo>
                    <a:pt x="62" y="105"/>
                  </a:lnTo>
                  <a:lnTo>
                    <a:pt x="75" y="100"/>
                  </a:lnTo>
                  <a:lnTo>
                    <a:pt x="87" y="93"/>
                  </a:lnTo>
                  <a:lnTo>
                    <a:pt x="97" y="86"/>
                  </a:lnTo>
                  <a:lnTo>
                    <a:pt x="103" y="96"/>
                  </a:lnTo>
                  <a:lnTo>
                    <a:pt x="104" y="106"/>
                  </a:lnTo>
                  <a:lnTo>
                    <a:pt x="103" y="117"/>
                  </a:lnTo>
                  <a:lnTo>
                    <a:pt x="96" y="127"/>
                  </a:lnTo>
                  <a:lnTo>
                    <a:pt x="92" y="130"/>
                  </a:lnTo>
                  <a:lnTo>
                    <a:pt x="94" y="131"/>
                  </a:lnTo>
                  <a:lnTo>
                    <a:pt x="97" y="131"/>
                  </a:lnTo>
                  <a:lnTo>
                    <a:pt x="103" y="129"/>
                  </a:lnTo>
                  <a:lnTo>
                    <a:pt x="109" y="122"/>
                  </a:lnTo>
                  <a:lnTo>
                    <a:pt x="113" y="111"/>
                  </a:lnTo>
                  <a:lnTo>
                    <a:pt x="114" y="97"/>
                  </a:lnTo>
                  <a:lnTo>
                    <a:pt x="112" y="83"/>
                  </a:lnTo>
                  <a:lnTo>
                    <a:pt x="117" y="78"/>
                  </a:lnTo>
                  <a:lnTo>
                    <a:pt x="122" y="72"/>
                  </a:lnTo>
                  <a:lnTo>
                    <a:pt x="128" y="67"/>
                  </a:lnTo>
                  <a:lnTo>
                    <a:pt x="134" y="61"/>
                  </a:lnTo>
                  <a:lnTo>
                    <a:pt x="140" y="56"/>
                  </a:lnTo>
                  <a:lnTo>
                    <a:pt x="145" y="52"/>
                  </a:lnTo>
                  <a:lnTo>
                    <a:pt x="151" y="48"/>
                  </a:lnTo>
                  <a:lnTo>
                    <a:pt x="157" y="46"/>
                  </a:lnTo>
                  <a:lnTo>
                    <a:pt x="163" y="55"/>
                  </a:lnTo>
                  <a:lnTo>
                    <a:pt x="166" y="68"/>
                  </a:lnTo>
                  <a:lnTo>
                    <a:pt x="166" y="82"/>
                  </a:lnTo>
                  <a:lnTo>
                    <a:pt x="163" y="96"/>
                  </a:lnTo>
                  <a:lnTo>
                    <a:pt x="161" y="99"/>
                  </a:lnTo>
                  <a:lnTo>
                    <a:pt x="163" y="101"/>
                  </a:lnTo>
                  <a:lnTo>
                    <a:pt x="166" y="100"/>
                  </a:lnTo>
                  <a:lnTo>
                    <a:pt x="170" y="97"/>
                  </a:lnTo>
                  <a:lnTo>
                    <a:pt x="173" y="86"/>
                  </a:lnTo>
                  <a:lnTo>
                    <a:pt x="175" y="72"/>
                  </a:lnTo>
                  <a:lnTo>
                    <a:pt x="175" y="55"/>
                  </a:lnTo>
                  <a:lnTo>
                    <a:pt x="170" y="39"/>
                  </a:lnTo>
                  <a:lnTo>
                    <a:pt x="174" y="34"/>
                  </a:lnTo>
                  <a:lnTo>
                    <a:pt x="181" y="29"/>
                  </a:lnTo>
                  <a:lnTo>
                    <a:pt x="190" y="23"/>
                  </a:lnTo>
                  <a:lnTo>
                    <a:pt x="201" y="17"/>
                  </a:lnTo>
                  <a:lnTo>
                    <a:pt x="210" y="11"/>
                  </a:lnTo>
                  <a:lnTo>
                    <a:pt x="220" y="7"/>
                  </a:lnTo>
                  <a:lnTo>
                    <a:pt x="228" y="2"/>
                  </a:lnTo>
                  <a:lnTo>
                    <a:pt x="234" y="0"/>
                  </a:lnTo>
                  <a:lnTo>
                    <a:pt x="229" y="0"/>
                  </a:lnTo>
                  <a:lnTo>
                    <a:pt x="221" y="1"/>
                  </a:lnTo>
                  <a:lnTo>
                    <a:pt x="213" y="2"/>
                  </a:lnTo>
                  <a:lnTo>
                    <a:pt x="209" y="3"/>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29" name="Freeform 351">
              <a:extLst>
                <a:ext uri="{FF2B5EF4-FFF2-40B4-BE49-F238E27FC236}">
                  <a16:creationId xmlns:a16="http://schemas.microsoft.com/office/drawing/2014/main" xmlns="" id="{DDF41E4A-8B52-4639-BE67-4AD1C3989F64}"/>
                </a:ext>
              </a:extLst>
            </p:cNvPr>
            <p:cNvSpPr>
              <a:spLocks/>
            </p:cNvSpPr>
            <p:nvPr/>
          </p:nvSpPr>
          <p:spPr bwMode="auto">
            <a:xfrm>
              <a:off x="2298" y="1127"/>
              <a:ext cx="11" cy="12"/>
            </a:xfrm>
            <a:custGeom>
              <a:avLst/>
              <a:gdLst>
                <a:gd name="T0" fmla="*/ 1 w 22"/>
                <a:gd name="T1" fmla="*/ 1 h 23"/>
                <a:gd name="T2" fmla="*/ 1 w 22"/>
                <a:gd name="T3" fmla="*/ 0 h 23"/>
                <a:gd name="T4" fmla="*/ 1 w 22"/>
                <a:gd name="T5" fmla="*/ 0 h 23"/>
                <a:gd name="T6" fmla="*/ 1 w 22"/>
                <a:gd name="T7" fmla="*/ 1 h 23"/>
                <a:gd name="T8" fmla="*/ 1 w 22"/>
                <a:gd name="T9" fmla="*/ 1 h 23"/>
                <a:gd name="T10" fmla="*/ 1 w 22"/>
                <a:gd name="T11" fmla="*/ 1 h 23"/>
                <a:gd name="T12" fmla="*/ 1 w 22"/>
                <a:gd name="T13" fmla="*/ 1 h 23"/>
                <a:gd name="T14" fmla="*/ 1 w 22"/>
                <a:gd name="T15" fmla="*/ 1 h 23"/>
                <a:gd name="T16" fmla="*/ 1 w 22"/>
                <a:gd name="T17" fmla="*/ 1 h 23"/>
                <a:gd name="T18" fmla="*/ 1 w 22"/>
                <a:gd name="T19" fmla="*/ 1 h 23"/>
                <a:gd name="T20" fmla="*/ 1 w 22"/>
                <a:gd name="T21" fmla="*/ 1 h 23"/>
                <a:gd name="T22" fmla="*/ 1 w 22"/>
                <a:gd name="T23" fmla="*/ 1 h 23"/>
                <a:gd name="T24" fmla="*/ 1 w 22"/>
                <a:gd name="T25" fmla="*/ 1 h 23"/>
                <a:gd name="T26" fmla="*/ 1 w 22"/>
                <a:gd name="T27" fmla="*/ 1 h 23"/>
                <a:gd name="T28" fmla="*/ 0 w 22"/>
                <a:gd name="T29" fmla="*/ 1 h 23"/>
                <a:gd name="T30" fmla="*/ 1 w 22"/>
                <a:gd name="T31" fmla="*/ 1 h 23"/>
                <a:gd name="T32" fmla="*/ 1 w 22"/>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3">
                  <a:moveTo>
                    <a:pt x="3" y="1"/>
                  </a:moveTo>
                  <a:lnTo>
                    <a:pt x="9" y="0"/>
                  </a:lnTo>
                  <a:lnTo>
                    <a:pt x="14" y="0"/>
                  </a:lnTo>
                  <a:lnTo>
                    <a:pt x="18" y="2"/>
                  </a:lnTo>
                  <a:lnTo>
                    <a:pt x="21" y="6"/>
                  </a:lnTo>
                  <a:lnTo>
                    <a:pt x="22" y="11"/>
                  </a:lnTo>
                  <a:lnTo>
                    <a:pt x="22" y="15"/>
                  </a:lnTo>
                  <a:lnTo>
                    <a:pt x="21" y="19"/>
                  </a:lnTo>
                  <a:lnTo>
                    <a:pt x="18" y="21"/>
                  </a:lnTo>
                  <a:lnTo>
                    <a:pt x="16" y="22"/>
                  </a:lnTo>
                  <a:lnTo>
                    <a:pt x="12" y="23"/>
                  </a:lnTo>
                  <a:lnTo>
                    <a:pt x="7" y="22"/>
                  </a:lnTo>
                  <a:lnTo>
                    <a:pt x="3" y="20"/>
                  </a:lnTo>
                  <a:lnTo>
                    <a:pt x="1" y="15"/>
                  </a:lnTo>
                  <a:lnTo>
                    <a:pt x="0" y="8"/>
                  </a:lnTo>
                  <a:lnTo>
                    <a:pt x="1" y="4"/>
                  </a:lnTo>
                  <a:lnTo>
                    <a:pt x="3"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30" name="Freeform 352">
              <a:extLst>
                <a:ext uri="{FF2B5EF4-FFF2-40B4-BE49-F238E27FC236}">
                  <a16:creationId xmlns:a16="http://schemas.microsoft.com/office/drawing/2014/main" xmlns="" id="{F22A4121-99E0-4A60-BDFE-F5373311A28A}"/>
                </a:ext>
              </a:extLst>
            </p:cNvPr>
            <p:cNvSpPr>
              <a:spLocks/>
            </p:cNvSpPr>
            <p:nvPr/>
          </p:nvSpPr>
          <p:spPr bwMode="auto">
            <a:xfrm>
              <a:off x="2296" y="1154"/>
              <a:ext cx="9" cy="8"/>
            </a:xfrm>
            <a:custGeom>
              <a:avLst/>
              <a:gdLst>
                <a:gd name="T0" fmla="*/ 0 w 19"/>
                <a:gd name="T1" fmla="*/ 1 h 15"/>
                <a:gd name="T2" fmla="*/ 0 w 19"/>
                <a:gd name="T3" fmla="*/ 0 h 15"/>
                <a:gd name="T4" fmla="*/ 0 w 19"/>
                <a:gd name="T5" fmla="*/ 0 h 15"/>
                <a:gd name="T6" fmla="*/ 0 w 19"/>
                <a:gd name="T7" fmla="*/ 0 h 15"/>
                <a:gd name="T8" fmla="*/ 0 w 19"/>
                <a:gd name="T9" fmla="*/ 1 h 15"/>
                <a:gd name="T10" fmla="*/ 0 w 19"/>
                <a:gd name="T11" fmla="*/ 1 h 15"/>
                <a:gd name="T12" fmla="*/ 0 w 19"/>
                <a:gd name="T13" fmla="*/ 1 h 15"/>
                <a:gd name="T14" fmla="*/ 0 w 19"/>
                <a:gd name="T15" fmla="*/ 1 h 15"/>
                <a:gd name="T16" fmla="*/ 0 w 19"/>
                <a:gd name="T17" fmla="*/ 1 h 15"/>
                <a:gd name="T18" fmla="*/ 0 w 19"/>
                <a:gd name="T19" fmla="*/ 1 h 15"/>
                <a:gd name="T20" fmla="*/ 0 w 19"/>
                <a:gd name="T21" fmla="*/ 1 h 15"/>
                <a:gd name="T22" fmla="*/ 0 w 19"/>
                <a:gd name="T23" fmla="*/ 1 h 15"/>
                <a:gd name="T24" fmla="*/ 0 w 19"/>
                <a:gd name="T25" fmla="*/ 1 h 15"/>
                <a:gd name="T26" fmla="*/ 0 w 19"/>
                <a:gd name="T27" fmla="*/ 1 h 15"/>
                <a:gd name="T28" fmla="*/ 0 w 19"/>
                <a:gd name="T29" fmla="*/ 1 h 15"/>
                <a:gd name="T30" fmla="*/ 0 w 19"/>
                <a:gd name="T31" fmla="*/ 1 h 15"/>
                <a:gd name="T32" fmla="*/ 0 w 19"/>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5">
                  <a:moveTo>
                    <a:pt x="3" y="1"/>
                  </a:moveTo>
                  <a:lnTo>
                    <a:pt x="6" y="0"/>
                  </a:lnTo>
                  <a:lnTo>
                    <a:pt x="11" y="0"/>
                  </a:lnTo>
                  <a:lnTo>
                    <a:pt x="14" y="0"/>
                  </a:lnTo>
                  <a:lnTo>
                    <a:pt x="17" y="3"/>
                  </a:lnTo>
                  <a:lnTo>
                    <a:pt x="19" y="5"/>
                  </a:lnTo>
                  <a:lnTo>
                    <a:pt x="19" y="7"/>
                  </a:lnTo>
                  <a:lnTo>
                    <a:pt x="18" y="10"/>
                  </a:lnTo>
                  <a:lnTo>
                    <a:pt x="17" y="13"/>
                  </a:lnTo>
                  <a:lnTo>
                    <a:pt x="13" y="15"/>
                  </a:lnTo>
                  <a:lnTo>
                    <a:pt x="8" y="14"/>
                  </a:lnTo>
                  <a:lnTo>
                    <a:pt x="4" y="13"/>
                  </a:lnTo>
                  <a:lnTo>
                    <a:pt x="3" y="12"/>
                  </a:lnTo>
                  <a:lnTo>
                    <a:pt x="2" y="11"/>
                  </a:lnTo>
                  <a:lnTo>
                    <a:pt x="0" y="8"/>
                  </a:lnTo>
                  <a:lnTo>
                    <a:pt x="0" y="5"/>
                  </a:lnTo>
                  <a:lnTo>
                    <a:pt x="3"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31" name="Freeform 353">
              <a:extLst>
                <a:ext uri="{FF2B5EF4-FFF2-40B4-BE49-F238E27FC236}">
                  <a16:creationId xmlns:a16="http://schemas.microsoft.com/office/drawing/2014/main" xmlns="" id="{50726B14-C320-477D-A34E-C5DB26F6B35E}"/>
                </a:ext>
              </a:extLst>
            </p:cNvPr>
            <p:cNvSpPr>
              <a:spLocks/>
            </p:cNvSpPr>
            <p:nvPr/>
          </p:nvSpPr>
          <p:spPr bwMode="auto">
            <a:xfrm>
              <a:off x="2316" y="1172"/>
              <a:ext cx="12" cy="12"/>
            </a:xfrm>
            <a:custGeom>
              <a:avLst/>
              <a:gdLst>
                <a:gd name="T0" fmla="*/ 1 w 24"/>
                <a:gd name="T1" fmla="*/ 1 h 23"/>
                <a:gd name="T2" fmla="*/ 1 w 24"/>
                <a:gd name="T3" fmla="*/ 1 h 23"/>
                <a:gd name="T4" fmla="*/ 1 w 24"/>
                <a:gd name="T5" fmla="*/ 0 h 23"/>
                <a:gd name="T6" fmla="*/ 1 w 24"/>
                <a:gd name="T7" fmla="*/ 0 h 23"/>
                <a:gd name="T8" fmla="*/ 1 w 24"/>
                <a:gd name="T9" fmla="*/ 1 h 23"/>
                <a:gd name="T10" fmla="*/ 1 w 24"/>
                <a:gd name="T11" fmla="*/ 1 h 23"/>
                <a:gd name="T12" fmla="*/ 1 w 24"/>
                <a:gd name="T13" fmla="*/ 1 h 23"/>
                <a:gd name="T14" fmla="*/ 1 w 24"/>
                <a:gd name="T15" fmla="*/ 1 h 23"/>
                <a:gd name="T16" fmla="*/ 1 w 24"/>
                <a:gd name="T17" fmla="*/ 1 h 23"/>
                <a:gd name="T18" fmla="*/ 1 w 24"/>
                <a:gd name="T19" fmla="*/ 1 h 23"/>
                <a:gd name="T20" fmla="*/ 1 w 24"/>
                <a:gd name="T21" fmla="*/ 1 h 23"/>
                <a:gd name="T22" fmla="*/ 1 w 24"/>
                <a:gd name="T23" fmla="*/ 1 h 23"/>
                <a:gd name="T24" fmla="*/ 1 w 24"/>
                <a:gd name="T25" fmla="*/ 1 h 23"/>
                <a:gd name="T26" fmla="*/ 1 w 24"/>
                <a:gd name="T27" fmla="*/ 1 h 23"/>
                <a:gd name="T28" fmla="*/ 0 w 24"/>
                <a:gd name="T29" fmla="*/ 1 h 23"/>
                <a:gd name="T30" fmla="*/ 0 w 24"/>
                <a:gd name="T31" fmla="*/ 1 h 23"/>
                <a:gd name="T32" fmla="*/ 1 w 24"/>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3">
                  <a:moveTo>
                    <a:pt x="2" y="6"/>
                  </a:moveTo>
                  <a:lnTo>
                    <a:pt x="7" y="2"/>
                  </a:lnTo>
                  <a:lnTo>
                    <a:pt x="11" y="0"/>
                  </a:lnTo>
                  <a:lnTo>
                    <a:pt x="15" y="0"/>
                  </a:lnTo>
                  <a:lnTo>
                    <a:pt x="19" y="3"/>
                  </a:lnTo>
                  <a:lnTo>
                    <a:pt x="23" y="7"/>
                  </a:lnTo>
                  <a:lnTo>
                    <a:pt x="24" y="10"/>
                  </a:lnTo>
                  <a:lnTo>
                    <a:pt x="24" y="15"/>
                  </a:lnTo>
                  <a:lnTo>
                    <a:pt x="22" y="18"/>
                  </a:lnTo>
                  <a:lnTo>
                    <a:pt x="18" y="22"/>
                  </a:lnTo>
                  <a:lnTo>
                    <a:pt x="12" y="23"/>
                  </a:lnTo>
                  <a:lnTo>
                    <a:pt x="7" y="23"/>
                  </a:lnTo>
                  <a:lnTo>
                    <a:pt x="3" y="21"/>
                  </a:lnTo>
                  <a:lnTo>
                    <a:pt x="1" y="17"/>
                  </a:lnTo>
                  <a:lnTo>
                    <a:pt x="0" y="13"/>
                  </a:lnTo>
                  <a:lnTo>
                    <a:pt x="0" y="9"/>
                  </a:lnTo>
                  <a:lnTo>
                    <a:pt x="2" y="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32" name="Freeform 354">
              <a:extLst>
                <a:ext uri="{FF2B5EF4-FFF2-40B4-BE49-F238E27FC236}">
                  <a16:creationId xmlns:a16="http://schemas.microsoft.com/office/drawing/2014/main" xmlns="" id="{CC9AE4DE-826D-4AE1-9C58-0291AF50019B}"/>
                </a:ext>
              </a:extLst>
            </p:cNvPr>
            <p:cNvSpPr>
              <a:spLocks/>
            </p:cNvSpPr>
            <p:nvPr/>
          </p:nvSpPr>
          <p:spPr bwMode="auto">
            <a:xfrm>
              <a:off x="2271" y="1168"/>
              <a:ext cx="14" cy="13"/>
            </a:xfrm>
            <a:custGeom>
              <a:avLst/>
              <a:gdLst>
                <a:gd name="T0" fmla="*/ 1 w 26"/>
                <a:gd name="T1" fmla="*/ 0 h 25"/>
                <a:gd name="T2" fmla="*/ 1 w 26"/>
                <a:gd name="T3" fmla="*/ 1 h 25"/>
                <a:gd name="T4" fmla="*/ 1 w 26"/>
                <a:gd name="T5" fmla="*/ 1 h 25"/>
                <a:gd name="T6" fmla="*/ 1 w 26"/>
                <a:gd name="T7" fmla="*/ 1 h 25"/>
                <a:gd name="T8" fmla="*/ 1 w 26"/>
                <a:gd name="T9" fmla="*/ 1 h 25"/>
                <a:gd name="T10" fmla="*/ 1 w 26"/>
                <a:gd name="T11" fmla="*/ 1 h 25"/>
                <a:gd name="T12" fmla="*/ 1 w 26"/>
                <a:gd name="T13" fmla="*/ 1 h 25"/>
                <a:gd name="T14" fmla="*/ 1 w 26"/>
                <a:gd name="T15" fmla="*/ 1 h 25"/>
                <a:gd name="T16" fmla="*/ 1 w 26"/>
                <a:gd name="T17" fmla="*/ 1 h 25"/>
                <a:gd name="T18" fmla="*/ 1 w 26"/>
                <a:gd name="T19" fmla="*/ 1 h 25"/>
                <a:gd name="T20" fmla="*/ 1 w 26"/>
                <a:gd name="T21" fmla="*/ 1 h 25"/>
                <a:gd name="T22" fmla="*/ 1 w 26"/>
                <a:gd name="T23" fmla="*/ 1 h 25"/>
                <a:gd name="T24" fmla="*/ 0 w 26"/>
                <a:gd name="T25" fmla="*/ 1 h 25"/>
                <a:gd name="T26" fmla="*/ 1 w 26"/>
                <a:gd name="T27" fmla="*/ 1 h 25"/>
                <a:gd name="T28" fmla="*/ 1 w 26"/>
                <a:gd name="T29" fmla="*/ 1 h 25"/>
                <a:gd name="T30" fmla="*/ 1 w 26"/>
                <a:gd name="T31" fmla="*/ 1 h 25"/>
                <a:gd name="T32" fmla="*/ 1 w 26"/>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 h="25">
                  <a:moveTo>
                    <a:pt x="14" y="0"/>
                  </a:moveTo>
                  <a:lnTo>
                    <a:pt x="19" y="1"/>
                  </a:lnTo>
                  <a:lnTo>
                    <a:pt x="24" y="2"/>
                  </a:lnTo>
                  <a:lnTo>
                    <a:pt x="25" y="6"/>
                  </a:lnTo>
                  <a:lnTo>
                    <a:pt x="26" y="11"/>
                  </a:lnTo>
                  <a:lnTo>
                    <a:pt x="25" y="17"/>
                  </a:lnTo>
                  <a:lnTo>
                    <a:pt x="23" y="22"/>
                  </a:lnTo>
                  <a:lnTo>
                    <a:pt x="19" y="24"/>
                  </a:lnTo>
                  <a:lnTo>
                    <a:pt x="15" y="25"/>
                  </a:lnTo>
                  <a:lnTo>
                    <a:pt x="9" y="24"/>
                  </a:lnTo>
                  <a:lnTo>
                    <a:pt x="4" y="21"/>
                  </a:lnTo>
                  <a:lnTo>
                    <a:pt x="1" y="18"/>
                  </a:lnTo>
                  <a:lnTo>
                    <a:pt x="0" y="14"/>
                  </a:lnTo>
                  <a:lnTo>
                    <a:pt x="1" y="9"/>
                  </a:lnTo>
                  <a:lnTo>
                    <a:pt x="3" y="5"/>
                  </a:lnTo>
                  <a:lnTo>
                    <a:pt x="8" y="1"/>
                  </a:lnTo>
                  <a:lnTo>
                    <a:pt x="14" y="0"/>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33" name="Freeform 355">
              <a:extLst>
                <a:ext uri="{FF2B5EF4-FFF2-40B4-BE49-F238E27FC236}">
                  <a16:creationId xmlns:a16="http://schemas.microsoft.com/office/drawing/2014/main" xmlns="" id="{EC225BC2-4195-4C34-8F61-B8ABE817E016}"/>
                </a:ext>
              </a:extLst>
            </p:cNvPr>
            <p:cNvSpPr>
              <a:spLocks/>
            </p:cNvSpPr>
            <p:nvPr/>
          </p:nvSpPr>
          <p:spPr bwMode="auto">
            <a:xfrm>
              <a:off x="2265" y="1139"/>
              <a:ext cx="13" cy="13"/>
            </a:xfrm>
            <a:custGeom>
              <a:avLst/>
              <a:gdLst>
                <a:gd name="T0" fmla="*/ 0 w 27"/>
                <a:gd name="T1" fmla="*/ 1 h 26"/>
                <a:gd name="T2" fmla="*/ 0 w 27"/>
                <a:gd name="T3" fmla="*/ 1 h 26"/>
                <a:gd name="T4" fmla="*/ 0 w 27"/>
                <a:gd name="T5" fmla="*/ 1 h 26"/>
                <a:gd name="T6" fmla="*/ 0 w 27"/>
                <a:gd name="T7" fmla="*/ 1 h 26"/>
                <a:gd name="T8" fmla="*/ 0 w 27"/>
                <a:gd name="T9" fmla="*/ 0 h 26"/>
                <a:gd name="T10" fmla="*/ 0 w 27"/>
                <a:gd name="T11" fmla="*/ 0 h 26"/>
                <a:gd name="T12" fmla="*/ 0 w 27"/>
                <a:gd name="T13" fmla="*/ 1 h 26"/>
                <a:gd name="T14" fmla="*/ 0 w 27"/>
                <a:gd name="T15" fmla="*/ 1 h 26"/>
                <a:gd name="T16" fmla="*/ 0 w 27"/>
                <a:gd name="T17" fmla="*/ 1 h 26"/>
                <a:gd name="T18" fmla="*/ 0 w 27"/>
                <a:gd name="T19" fmla="*/ 1 h 26"/>
                <a:gd name="T20" fmla="*/ 0 w 27"/>
                <a:gd name="T21" fmla="*/ 1 h 26"/>
                <a:gd name="T22" fmla="*/ 0 w 27"/>
                <a:gd name="T23" fmla="*/ 1 h 26"/>
                <a:gd name="T24" fmla="*/ 0 w 27"/>
                <a:gd name="T25" fmla="*/ 1 h 26"/>
                <a:gd name="T26" fmla="*/ 0 w 27"/>
                <a:gd name="T27" fmla="*/ 1 h 26"/>
                <a:gd name="T28" fmla="*/ 0 w 27"/>
                <a:gd name="T29" fmla="*/ 1 h 26"/>
                <a:gd name="T30" fmla="*/ 0 w 27"/>
                <a:gd name="T31" fmla="*/ 1 h 26"/>
                <a:gd name="T32" fmla="*/ 0 w 27"/>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26">
                  <a:moveTo>
                    <a:pt x="0" y="14"/>
                  </a:moveTo>
                  <a:lnTo>
                    <a:pt x="0" y="8"/>
                  </a:lnTo>
                  <a:lnTo>
                    <a:pt x="4" y="4"/>
                  </a:lnTo>
                  <a:lnTo>
                    <a:pt x="8" y="1"/>
                  </a:lnTo>
                  <a:lnTo>
                    <a:pt x="13" y="0"/>
                  </a:lnTo>
                  <a:lnTo>
                    <a:pt x="18" y="0"/>
                  </a:lnTo>
                  <a:lnTo>
                    <a:pt x="22" y="3"/>
                  </a:lnTo>
                  <a:lnTo>
                    <a:pt x="25" y="5"/>
                  </a:lnTo>
                  <a:lnTo>
                    <a:pt x="27" y="8"/>
                  </a:lnTo>
                  <a:lnTo>
                    <a:pt x="27" y="13"/>
                  </a:lnTo>
                  <a:lnTo>
                    <a:pt x="25" y="18"/>
                  </a:lnTo>
                  <a:lnTo>
                    <a:pt x="22" y="22"/>
                  </a:lnTo>
                  <a:lnTo>
                    <a:pt x="18" y="26"/>
                  </a:lnTo>
                  <a:lnTo>
                    <a:pt x="14" y="26"/>
                  </a:lnTo>
                  <a:lnTo>
                    <a:pt x="8" y="23"/>
                  </a:lnTo>
                  <a:lnTo>
                    <a:pt x="2" y="20"/>
                  </a:lnTo>
                  <a:lnTo>
                    <a:pt x="0" y="14"/>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34" name="Freeform 356">
              <a:extLst>
                <a:ext uri="{FF2B5EF4-FFF2-40B4-BE49-F238E27FC236}">
                  <a16:creationId xmlns:a16="http://schemas.microsoft.com/office/drawing/2014/main" xmlns="" id="{A9EB938D-B3F8-45F9-A959-25EB6758E345}"/>
                </a:ext>
              </a:extLst>
            </p:cNvPr>
            <p:cNvSpPr>
              <a:spLocks/>
            </p:cNvSpPr>
            <p:nvPr/>
          </p:nvSpPr>
          <p:spPr bwMode="auto">
            <a:xfrm>
              <a:off x="2244" y="1139"/>
              <a:ext cx="11" cy="11"/>
            </a:xfrm>
            <a:custGeom>
              <a:avLst/>
              <a:gdLst>
                <a:gd name="T0" fmla="*/ 0 w 23"/>
                <a:gd name="T1" fmla="*/ 1 h 22"/>
                <a:gd name="T2" fmla="*/ 0 w 23"/>
                <a:gd name="T3" fmla="*/ 1 h 22"/>
                <a:gd name="T4" fmla="*/ 0 w 23"/>
                <a:gd name="T5" fmla="*/ 1 h 22"/>
                <a:gd name="T6" fmla="*/ 0 w 23"/>
                <a:gd name="T7" fmla="*/ 1 h 22"/>
                <a:gd name="T8" fmla="*/ 0 w 23"/>
                <a:gd name="T9" fmla="*/ 0 h 22"/>
                <a:gd name="T10" fmla="*/ 0 w 23"/>
                <a:gd name="T11" fmla="*/ 0 h 22"/>
                <a:gd name="T12" fmla="*/ 0 w 23"/>
                <a:gd name="T13" fmla="*/ 1 h 22"/>
                <a:gd name="T14" fmla="*/ 0 w 23"/>
                <a:gd name="T15" fmla="*/ 1 h 22"/>
                <a:gd name="T16" fmla="*/ 0 w 23"/>
                <a:gd name="T17" fmla="*/ 1 h 22"/>
                <a:gd name="T18" fmla="*/ 0 w 23"/>
                <a:gd name="T19" fmla="*/ 1 h 22"/>
                <a:gd name="T20" fmla="*/ 0 w 23"/>
                <a:gd name="T21" fmla="*/ 1 h 22"/>
                <a:gd name="T22" fmla="*/ 0 w 23"/>
                <a:gd name="T23" fmla="*/ 1 h 22"/>
                <a:gd name="T24" fmla="*/ 0 w 23"/>
                <a:gd name="T25" fmla="*/ 1 h 22"/>
                <a:gd name="T26" fmla="*/ 0 w 23"/>
                <a:gd name="T27" fmla="*/ 1 h 22"/>
                <a:gd name="T28" fmla="*/ 0 w 23"/>
                <a:gd name="T29" fmla="*/ 1 h 22"/>
                <a:gd name="T30" fmla="*/ 0 w 23"/>
                <a:gd name="T31" fmla="*/ 1 h 22"/>
                <a:gd name="T32" fmla="*/ 0 w 23"/>
                <a:gd name="T33" fmla="*/ 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22">
                  <a:moveTo>
                    <a:pt x="0" y="14"/>
                  </a:moveTo>
                  <a:lnTo>
                    <a:pt x="1" y="9"/>
                  </a:lnTo>
                  <a:lnTo>
                    <a:pt x="3" y="5"/>
                  </a:lnTo>
                  <a:lnTo>
                    <a:pt x="7" y="1"/>
                  </a:lnTo>
                  <a:lnTo>
                    <a:pt x="11" y="0"/>
                  </a:lnTo>
                  <a:lnTo>
                    <a:pt x="16" y="0"/>
                  </a:lnTo>
                  <a:lnTo>
                    <a:pt x="19" y="2"/>
                  </a:lnTo>
                  <a:lnTo>
                    <a:pt x="21" y="6"/>
                  </a:lnTo>
                  <a:lnTo>
                    <a:pt x="23" y="9"/>
                  </a:lnTo>
                  <a:lnTo>
                    <a:pt x="21" y="14"/>
                  </a:lnTo>
                  <a:lnTo>
                    <a:pt x="20" y="17"/>
                  </a:lnTo>
                  <a:lnTo>
                    <a:pt x="17" y="20"/>
                  </a:lnTo>
                  <a:lnTo>
                    <a:pt x="13" y="22"/>
                  </a:lnTo>
                  <a:lnTo>
                    <a:pt x="9" y="22"/>
                  </a:lnTo>
                  <a:lnTo>
                    <a:pt x="4" y="21"/>
                  </a:lnTo>
                  <a:lnTo>
                    <a:pt x="1" y="17"/>
                  </a:lnTo>
                  <a:lnTo>
                    <a:pt x="0" y="14"/>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35" name="Freeform 357">
              <a:extLst>
                <a:ext uri="{FF2B5EF4-FFF2-40B4-BE49-F238E27FC236}">
                  <a16:creationId xmlns:a16="http://schemas.microsoft.com/office/drawing/2014/main" xmlns="" id="{E3F4B937-F59B-4B70-8C1F-D10F6B8F686C}"/>
                </a:ext>
              </a:extLst>
            </p:cNvPr>
            <p:cNvSpPr>
              <a:spLocks/>
            </p:cNvSpPr>
            <p:nvPr/>
          </p:nvSpPr>
          <p:spPr bwMode="auto">
            <a:xfrm>
              <a:off x="2261" y="1120"/>
              <a:ext cx="12" cy="11"/>
            </a:xfrm>
            <a:custGeom>
              <a:avLst/>
              <a:gdLst>
                <a:gd name="T0" fmla="*/ 0 w 24"/>
                <a:gd name="T1" fmla="*/ 0 h 23"/>
                <a:gd name="T2" fmla="*/ 1 w 24"/>
                <a:gd name="T3" fmla="*/ 0 h 23"/>
                <a:gd name="T4" fmla="*/ 1 w 24"/>
                <a:gd name="T5" fmla="*/ 0 h 23"/>
                <a:gd name="T6" fmla="*/ 1 w 24"/>
                <a:gd name="T7" fmla="*/ 0 h 23"/>
                <a:gd name="T8" fmla="*/ 1 w 24"/>
                <a:gd name="T9" fmla="*/ 0 h 23"/>
                <a:gd name="T10" fmla="*/ 1 w 24"/>
                <a:gd name="T11" fmla="*/ 0 h 23"/>
                <a:gd name="T12" fmla="*/ 1 w 24"/>
                <a:gd name="T13" fmla="*/ 0 h 23"/>
                <a:gd name="T14" fmla="*/ 1 w 24"/>
                <a:gd name="T15" fmla="*/ 0 h 23"/>
                <a:gd name="T16" fmla="*/ 1 w 24"/>
                <a:gd name="T17" fmla="*/ 0 h 23"/>
                <a:gd name="T18" fmla="*/ 1 w 24"/>
                <a:gd name="T19" fmla="*/ 0 h 23"/>
                <a:gd name="T20" fmla="*/ 1 w 24"/>
                <a:gd name="T21" fmla="*/ 0 h 23"/>
                <a:gd name="T22" fmla="*/ 1 w 24"/>
                <a:gd name="T23" fmla="*/ 0 h 23"/>
                <a:gd name="T24" fmla="*/ 1 w 24"/>
                <a:gd name="T25" fmla="*/ 0 h 23"/>
                <a:gd name="T26" fmla="*/ 1 w 24"/>
                <a:gd name="T27" fmla="*/ 0 h 23"/>
                <a:gd name="T28" fmla="*/ 1 w 24"/>
                <a:gd name="T29" fmla="*/ 0 h 23"/>
                <a:gd name="T30" fmla="*/ 1 w 24"/>
                <a:gd name="T31" fmla="*/ 0 h 23"/>
                <a:gd name="T32" fmla="*/ 0 w 24"/>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3">
                  <a:moveTo>
                    <a:pt x="0" y="13"/>
                  </a:moveTo>
                  <a:lnTo>
                    <a:pt x="1" y="8"/>
                  </a:lnTo>
                  <a:lnTo>
                    <a:pt x="4" y="5"/>
                  </a:lnTo>
                  <a:lnTo>
                    <a:pt x="6" y="2"/>
                  </a:lnTo>
                  <a:lnTo>
                    <a:pt x="11" y="0"/>
                  </a:lnTo>
                  <a:lnTo>
                    <a:pt x="15" y="0"/>
                  </a:lnTo>
                  <a:lnTo>
                    <a:pt x="20" y="2"/>
                  </a:lnTo>
                  <a:lnTo>
                    <a:pt x="22" y="5"/>
                  </a:lnTo>
                  <a:lnTo>
                    <a:pt x="24" y="8"/>
                  </a:lnTo>
                  <a:lnTo>
                    <a:pt x="23" y="13"/>
                  </a:lnTo>
                  <a:lnTo>
                    <a:pt x="22" y="17"/>
                  </a:lnTo>
                  <a:lnTo>
                    <a:pt x="19" y="21"/>
                  </a:lnTo>
                  <a:lnTo>
                    <a:pt x="15" y="23"/>
                  </a:lnTo>
                  <a:lnTo>
                    <a:pt x="9" y="23"/>
                  </a:lnTo>
                  <a:lnTo>
                    <a:pt x="5" y="21"/>
                  </a:lnTo>
                  <a:lnTo>
                    <a:pt x="1" y="17"/>
                  </a:lnTo>
                  <a:lnTo>
                    <a:pt x="0" y="13"/>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36" name="Freeform 358">
              <a:extLst>
                <a:ext uri="{FF2B5EF4-FFF2-40B4-BE49-F238E27FC236}">
                  <a16:creationId xmlns:a16="http://schemas.microsoft.com/office/drawing/2014/main" xmlns="" id="{5DBE4ABD-1ECA-425A-8BFC-D5313BDAA4CF}"/>
                </a:ext>
              </a:extLst>
            </p:cNvPr>
            <p:cNvSpPr>
              <a:spLocks/>
            </p:cNvSpPr>
            <p:nvPr/>
          </p:nvSpPr>
          <p:spPr bwMode="auto">
            <a:xfrm>
              <a:off x="2670" y="1074"/>
              <a:ext cx="98" cy="95"/>
            </a:xfrm>
            <a:custGeom>
              <a:avLst/>
              <a:gdLst>
                <a:gd name="T0" fmla="*/ 5 w 195"/>
                <a:gd name="T1" fmla="*/ 5 h 190"/>
                <a:gd name="T2" fmla="*/ 6 w 195"/>
                <a:gd name="T3" fmla="*/ 5 h 190"/>
                <a:gd name="T4" fmla="*/ 6 w 195"/>
                <a:gd name="T5" fmla="*/ 4 h 190"/>
                <a:gd name="T6" fmla="*/ 5 w 195"/>
                <a:gd name="T7" fmla="*/ 4 h 190"/>
                <a:gd name="T8" fmla="*/ 5 w 195"/>
                <a:gd name="T9" fmla="*/ 3 h 190"/>
                <a:gd name="T10" fmla="*/ 4 w 195"/>
                <a:gd name="T11" fmla="*/ 3 h 190"/>
                <a:gd name="T12" fmla="*/ 5 w 195"/>
                <a:gd name="T13" fmla="*/ 3 h 190"/>
                <a:gd name="T14" fmla="*/ 5 w 195"/>
                <a:gd name="T15" fmla="*/ 3 h 190"/>
                <a:gd name="T16" fmla="*/ 5 w 195"/>
                <a:gd name="T17" fmla="*/ 4 h 190"/>
                <a:gd name="T18" fmla="*/ 6 w 195"/>
                <a:gd name="T19" fmla="*/ 4 h 190"/>
                <a:gd name="T20" fmla="*/ 7 w 195"/>
                <a:gd name="T21" fmla="*/ 3 h 190"/>
                <a:gd name="T22" fmla="*/ 6 w 195"/>
                <a:gd name="T23" fmla="*/ 2 h 190"/>
                <a:gd name="T24" fmla="*/ 6 w 195"/>
                <a:gd name="T25" fmla="*/ 2 h 190"/>
                <a:gd name="T26" fmla="*/ 6 w 195"/>
                <a:gd name="T27" fmla="*/ 2 h 190"/>
                <a:gd name="T28" fmla="*/ 5 w 195"/>
                <a:gd name="T29" fmla="*/ 2 h 190"/>
                <a:gd name="T30" fmla="*/ 5 w 195"/>
                <a:gd name="T31" fmla="*/ 2 h 190"/>
                <a:gd name="T32" fmla="*/ 5 w 195"/>
                <a:gd name="T33" fmla="*/ 1 h 190"/>
                <a:gd name="T34" fmla="*/ 5 w 195"/>
                <a:gd name="T35" fmla="*/ 1 h 190"/>
                <a:gd name="T36" fmla="*/ 5 w 195"/>
                <a:gd name="T37" fmla="*/ 0 h 190"/>
                <a:gd name="T38" fmla="*/ 4 w 195"/>
                <a:gd name="T39" fmla="*/ 1 h 190"/>
                <a:gd name="T40" fmla="*/ 4 w 195"/>
                <a:gd name="T41" fmla="*/ 1 h 190"/>
                <a:gd name="T42" fmla="*/ 4 w 195"/>
                <a:gd name="T43" fmla="*/ 2 h 190"/>
                <a:gd name="T44" fmla="*/ 4 w 195"/>
                <a:gd name="T45" fmla="*/ 2 h 190"/>
                <a:gd name="T46" fmla="*/ 4 w 195"/>
                <a:gd name="T47" fmla="*/ 2 h 190"/>
                <a:gd name="T48" fmla="*/ 4 w 195"/>
                <a:gd name="T49" fmla="*/ 1 h 190"/>
                <a:gd name="T50" fmla="*/ 3 w 195"/>
                <a:gd name="T51" fmla="*/ 1 h 190"/>
                <a:gd name="T52" fmla="*/ 2 w 195"/>
                <a:gd name="T53" fmla="*/ 1 h 190"/>
                <a:gd name="T54" fmla="*/ 1 w 195"/>
                <a:gd name="T55" fmla="*/ 1 h 190"/>
                <a:gd name="T56" fmla="*/ 1 w 195"/>
                <a:gd name="T57" fmla="*/ 2 h 190"/>
                <a:gd name="T58" fmla="*/ 1 w 195"/>
                <a:gd name="T59" fmla="*/ 2 h 190"/>
                <a:gd name="T60" fmla="*/ 2 w 195"/>
                <a:gd name="T61" fmla="*/ 2 h 190"/>
                <a:gd name="T62" fmla="*/ 2 w 195"/>
                <a:gd name="T63" fmla="*/ 3 h 190"/>
                <a:gd name="T64" fmla="*/ 2 w 195"/>
                <a:gd name="T65" fmla="*/ 3 h 190"/>
                <a:gd name="T66" fmla="*/ 2 w 195"/>
                <a:gd name="T67" fmla="*/ 3 h 190"/>
                <a:gd name="T68" fmla="*/ 1 w 195"/>
                <a:gd name="T69" fmla="*/ 3 h 190"/>
                <a:gd name="T70" fmla="*/ 1 w 195"/>
                <a:gd name="T71" fmla="*/ 4 h 190"/>
                <a:gd name="T72" fmla="*/ 0 w 195"/>
                <a:gd name="T73" fmla="*/ 4 h 190"/>
                <a:gd name="T74" fmla="*/ 1 w 195"/>
                <a:gd name="T75" fmla="*/ 5 h 190"/>
                <a:gd name="T76" fmla="*/ 1 w 195"/>
                <a:gd name="T77" fmla="*/ 5 h 190"/>
                <a:gd name="T78" fmla="*/ 2 w 195"/>
                <a:gd name="T79" fmla="*/ 5 h 190"/>
                <a:gd name="T80" fmla="*/ 2 w 195"/>
                <a:gd name="T81" fmla="*/ 4 h 190"/>
                <a:gd name="T82" fmla="*/ 2 w 195"/>
                <a:gd name="T83" fmla="*/ 4 h 190"/>
                <a:gd name="T84" fmla="*/ 3 w 195"/>
                <a:gd name="T85" fmla="*/ 4 h 190"/>
                <a:gd name="T86" fmla="*/ 3 w 195"/>
                <a:gd name="T87" fmla="*/ 4 h 190"/>
                <a:gd name="T88" fmla="*/ 3 w 195"/>
                <a:gd name="T89" fmla="*/ 4 h 190"/>
                <a:gd name="T90" fmla="*/ 2 w 195"/>
                <a:gd name="T91" fmla="*/ 5 h 190"/>
                <a:gd name="T92" fmla="*/ 2 w 195"/>
                <a:gd name="T93" fmla="*/ 6 h 190"/>
                <a:gd name="T94" fmla="*/ 3 w 195"/>
                <a:gd name="T95" fmla="*/ 6 h 190"/>
                <a:gd name="T96" fmla="*/ 3 w 195"/>
                <a:gd name="T97" fmla="*/ 6 h 190"/>
                <a:gd name="T98" fmla="*/ 4 w 195"/>
                <a:gd name="T99" fmla="*/ 6 h 190"/>
                <a:gd name="T100" fmla="*/ 4 w 195"/>
                <a:gd name="T101" fmla="*/ 6 h 190"/>
                <a:gd name="T102" fmla="*/ 4 w 195"/>
                <a:gd name="T103" fmla="*/ 5 h 190"/>
                <a:gd name="T104" fmla="*/ 4 w 195"/>
                <a:gd name="T105" fmla="*/ 4 h 190"/>
                <a:gd name="T106" fmla="*/ 4 w 195"/>
                <a:gd name="T107" fmla="*/ 4 h 190"/>
                <a:gd name="T108" fmla="*/ 4 w 195"/>
                <a:gd name="T109" fmla="*/ 4 h 190"/>
                <a:gd name="T110" fmla="*/ 4 w 195"/>
                <a:gd name="T111" fmla="*/ 5 h 19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5" h="190">
                  <a:moveTo>
                    <a:pt x="140" y="152"/>
                  </a:moveTo>
                  <a:lnTo>
                    <a:pt x="146" y="152"/>
                  </a:lnTo>
                  <a:lnTo>
                    <a:pt x="154" y="150"/>
                  </a:lnTo>
                  <a:lnTo>
                    <a:pt x="161" y="146"/>
                  </a:lnTo>
                  <a:lnTo>
                    <a:pt x="167" y="142"/>
                  </a:lnTo>
                  <a:lnTo>
                    <a:pt x="171" y="136"/>
                  </a:lnTo>
                  <a:lnTo>
                    <a:pt x="173" y="128"/>
                  </a:lnTo>
                  <a:lnTo>
                    <a:pt x="172" y="119"/>
                  </a:lnTo>
                  <a:lnTo>
                    <a:pt x="167" y="107"/>
                  </a:lnTo>
                  <a:lnTo>
                    <a:pt x="162" y="103"/>
                  </a:lnTo>
                  <a:lnTo>
                    <a:pt x="156" y="103"/>
                  </a:lnTo>
                  <a:lnTo>
                    <a:pt x="149" y="103"/>
                  </a:lnTo>
                  <a:lnTo>
                    <a:pt x="145" y="105"/>
                  </a:lnTo>
                  <a:lnTo>
                    <a:pt x="140" y="100"/>
                  </a:lnTo>
                  <a:lnTo>
                    <a:pt x="135" y="95"/>
                  </a:lnTo>
                  <a:lnTo>
                    <a:pt x="132" y="90"/>
                  </a:lnTo>
                  <a:lnTo>
                    <a:pt x="129" y="85"/>
                  </a:lnTo>
                  <a:lnTo>
                    <a:pt x="127" y="81"/>
                  </a:lnTo>
                  <a:lnTo>
                    <a:pt x="127" y="80"/>
                  </a:lnTo>
                  <a:lnTo>
                    <a:pt x="131" y="81"/>
                  </a:lnTo>
                  <a:lnTo>
                    <a:pt x="137" y="83"/>
                  </a:lnTo>
                  <a:lnTo>
                    <a:pt x="144" y="84"/>
                  </a:lnTo>
                  <a:lnTo>
                    <a:pt x="148" y="85"/>
                  </a:lnTo>
                  <a:lnTo>
                    <a:pt x="152" y="88"/>
                  </a:lnTo>
                  <a:lnTo>
                    <a:pt x="153" y="90"/>
                  </a:lnTo>
                  <a:lnTo>
                    <a:pt x="155" y="93"/>
                  </a:lnTo>
                  <a:lnTo>
                    <a:pt x="158" y="98"/>
                  </a:lnTo>
                  <a:lnTo>
                    <a:pt x="165" y="100"/>
                  </a:lnTo>
                  <a:lnTo>
                    <a:pt x="175" y="100"/>
                  </a:lnTo>
                  <a:lnTo>
                    <a:pt x="183" y="97"/>
                  </a:lnTo>
                  <a:lnTo>
                    <a:pt x="190" y="91"/>
                  </a:lnTo>
                  <a:lnTo>
                    <a:pt x="194" y="83"/>
                  </a:lnTo>
                  <a:lnTo>
                    <a:pt x="195" y="73"/>
                  </a:lnTo>
                  <a:lnTo>
                    <a:pt x="195" y="67"/>
                  </a:lnTo>
                  <a:lnTo>
                    <a:pt x="194" y="62"/>
                  </a:lnTo>
                  <a:lnTo>
                    <a:pt x="192" y="59"/>
                  </a:lnTo>
                  <a:lnTo>
                    <a:pt x="191" y="55"/>
                  </a:lnTo>
                  <a:lnTo>
                    <a:pt x="186" y="52"/>
                  </a:lnTo>
                  <a:lnTo>
                    <a:pt x="182" y="50"/>
                  </a:lnTo>
                  <a:lnTo>
                    <a:pt x="176" y="47"/>
                  </a:lnTo>
                  <a:lnTo>
                    <a:pt x="170" y="46"/>
                  </a:lnTo>
                  <a:lnTo>
                    <a:pt x="164" y="46"/>
                  </a:lnTo>
                  <a:lnTo>
                    <a:pt x="160" y="47"/>
                  </a:lnTo>
                  <a:lnTo>
                    <a:pt x="155" y="50"/>
                  </a:lnTo>
                  <a:lnTo>
                    <a:pt x="152" y="52"/>
                  </a:lnTo>
                  <a:lnTo>
                    <a:pt x="147" y="55"/>
                  </a:lnTo>
                  <a:lnTo>
                    <a:pt x="142" y="55"/>
                  </a:lnTo>
                  <a:lnTo>
                    <a:pt x="137" y="53"/>
                  </a:lnTo>
                  <a:lnTo>
                    <a:pt x="132" y="52"/>
                  </a:lnTo>
                  <a:lnTo>
                    <a:pt x="142" y="44"/>
                  </a:lnTo>
                  <a:lnTo>
                    <a:pt x="153" y="32"/>
                  </a:lnTo>
                  <a:lnTo>
                    <a:pt x="158" y="20"/>
                  </a:lnTo>
                  <a:lnTo>
                    <a:pt x="156" y="9"/>
                  </a:lnTo>
                  <a:lnTo>
                    <a:pt x="153" y="5"/>
                  </a:lnTo>
                  <a:lnTo>
                    <a:pt x="147" y="2"/>
                  </a:lnTo>
                  <a:lnTo>
                    <a:pt x="142" y="1"/>
                  </a:lnTo>
                  <a:lnTo>
                    <a:pt x="137" y="0"/>
                  </a:lnTo>
                  <a:lnTo>
                    <a:pt x="131" y="1"/>
                  </a:lnTo>
                  <a:lnTo>
                    <a:pt x="125" y="4"/>
                  </a:lnTo>
                  <a:lnTo>
                    <a:pt x="120" y="6"/>
                  </a:lnTo>
                  <a:lnTo>
                    <a:pt x="117" y="9"/>
                  </a:lnTo>
                  <a:lnTo>
                    <a:pt x="112" y="17"/>
                  </a:lnTo>
                  <a:lnTo>
                    <a:pt x="111" y="28"/>
                  </a:lnTo>
                  <a:lnTo>
                    <a:pt x="111" y="37"/>
                  </a:lnTo>
                  <a:lnTo>
                    <a:pt x="115" y="44"/>
                  </a:lnTo>
                  <a:lnTo>
                    <a:pt x="117" y="50"/>
                  </a:lnTo>
                  <a:lnTo>
                    <a:pt x="116" y="53"/>
                  </a:lnTo>
                  <a:lnTo>
                    <a:pt x="114" y="54"/>
                  </a:lnTo>
                  <a:lnTo>
                    <a:pt x="110" y="55"/>
                  </a:lnTo>
                  <a:lnTo>
                    <a:pt x="108" y="54"/>
                  </a:lnTo>
                  <a:lnTo>
                    <a:pt x="107" y="51"/>
                  </a:lnTo>
                  <a:lnTo>
                    <a:pt x="106" y="45"/>
                  </a:lnTo>
                  <a:lnTo>
                    <a:pt x="106" y="39"/>
                  </a:lnTo>
                  <a:lnTo>
                    <a:pt x="103" y="32"/>
                  </a:lnTo>
                  <a:lnTo>
                    <a:pt x="99" y="25"/>
                  </a:lnTo>
                  <a:lnTo>
                    <a:pt x="89" y="23"/>
                  </a:lnTo>
                  <a:lnTo>
                    <a:pt x="74" y="29"/>
                  </a:lnTo>
                  <a:lnTo>
                    <a:pt x="70" y="23"/>
                  </a:lnTo>
                  <a:lnTo>
                    <a:pt x="64" y="19"/>
                  </a:lnTo>
                  <a:lnTo>
                    <a:pt x="57" y="15"/>
                  </a:lnTo>
                  <a:lnTo>
                    <a:pt x="49" y="14"/>
                  </a:lnTo>
                  <a:lnTo>
                    <a:pt x="41" y="15"/>
                  </a:lnTo>
                  <a:lnTo>
                    <a:pt x="33" y="19"/>
                  </a:lnTo>
                  <a:lnTo>
                    <a:pt x="26" y="24"/>
                  </a:lnTo>
                  <a:lnTo>
                    <a:pt x="19" y="35"/>
                  </a:lnTo>
                  <a:lnTo>
                    <a:pt x="19" y="36"/>
                  </a:lnTo>
                  <a:lnTo>
                    <a:pt x="19" y="38"/>
                  </a:lnTo>
                  <a:lnTo>
                    <a:pt x="20" y="39"/>
                  </a:lnTo>
                  <a:lnTo>
                    <a:pt x="20" y="42"/>
                  </a:lnTo>
                  <a:lnTo>
                    <a:pt x="23" y="46"/>
                  </a:lnTo>
                  <a:lnTo>
                    <a:pt x="27" y="54"/>
                  </a:lnTo>
                  <a:lnTo>
                    <a:pt x="34" y="60"/>
                  </a:lnTo>
                  <a:lnTo>
                    <a:pt x="47" y="61"/>
                  </a:lnTo>
                  <a:lnTo>
                    <a:pt x="54" y="61"/>
                  </a:lnTo>
                  <a:lnTo>
                    <a:pt x="59" y="64"/>
                  </a:lnTo>
                  <a:lnTo>
                    <a:pt x="64" y="68"/>
                  </a:lnTo>
                  <a:lnTo>
                    <a:pt x="66" y="73"/>
                  </a:lnTo>
                  <a:lnTo>
                    <a:pt x="59" y="78"/>
                  </a:lnTo>
                  <a:lnTo>
                    <a:pt x="54" y="84"/>
                  </a:lnTo>
                  <a:lnTo>
                    <a:pt x="47" y="89"/>
                  </a:lnTo>
                  <a:lnTo>
                    <a:pt x="42" y="92"/>
                  </a:lnTo>
                  <a:lnTo>
                    <a:pt x="35" y="91"/>
                  </a:lnTo>
                  <a:lnTo>
                    <a:pt x="30" y="90"/>
                  </a:lnTo>
                  <a:lnTo>
                    <a:pt x="24" y="90"/>
                  </a:lnTo>
                  <a:lnTo>
                    <a:pt x="19" y="91"/>
                  </a:lnTo>
                  <a:lnTo>
                    <a:pt x="15" y="92"/>
                  </a:lnTo>
                  <a:lnTo>
                    <a:pt x="11" y="95"/>
                  </a:lnTo>
                  <a:lnTo>
                    <a:pt x="8" y="98"/>
                  </a:lnTo>
                  <a:lnTo>
                    <a:pt x="4" y="102"/>
                  </a:lnTo>
                  <a:lnTo>
                    <a:pt x="1" y="108"/>
                  </a:lnTo>
                  <a:lnTo>
                    <a:pt x="0" y="117"/>
                  </a:lnTo>
                  <a:lnTo>
                    <a:pt x="1" y="125"/>
                  </a:lnTo>
                  <a:lnTo>
                    <a:pt x="4" y="131"/>
                  </a:lnTo>
                  <a:lnTo>
                    <a:pt x="8" y="135"/>
                  </a:lnTo>
                  <a:lnTo>
                    <a:pt x="11" y="137"/>
                  </a:lnTo>
                  <a:lnTo>
                    <a:pt x="16" y="138"/>
                  </a:lnTo>
                  <a:lnTo>
                    <a:pt x="21" y="140"/>
                  </a:lnTo>
                  <a:lnTo>
                    <a:pt x="27" y="141"/>
                  </a:lnTo>
                  <a:lnTo>
                    <a:pt x="32" y="140"/>
                  </a:lnTo>
                  <a:lnTo>
                    <a:pt x="36" y="140"/>
                  </a:lnTo>
                  <a:lnTo>
                    <a:pt x="41" y="137"/>
                  </a:lnTo>
                  <a:lnTo>
                    <a:pt x="46" y="133"/>
                  </a:lnTo>
                  <a:lnTo>
                    <a:pt x="48" y="127"/>
                  </a:lnTo>
                  <a:lnTo>
                    <a:pt x="48" y="121"/>
                  </a:lnTo>
                  <a:lnTo>
                    <a:pt x="48" y="117"/>
                  </a:lnTo>
                  <a:lnTo>
                    <a:pt x="55" y="110"/>
                  </a:lnTo>
                  <a:lnTo>
                    <a:pt x="63" y="105"/>
                  </a:lnTo>
                  <a:lnTo>
                    <a:pt x="71" y="100"/>
                  </a:lnTo>
                  <a:lnTo>
                    <a:pt x="74" y="98"/>
                  </a:lnTo>
                  <a:lnTo>
                    <a:pt x="77" y="100"/>
                  </a:lnTo>
                  <a:lnTo>
                    <a:pt x="79" y="104"/>
                  </a:lnTo>
                  <a:lnTo>
                    <a:pt x="81" y="106"/>
                  </a:lnTo>
                  <a:lnTo>
                    <a:pt x="85" y="108"/>
                  </a:lnTo>
                  <a:lnTo>
                    <a:pt x="80" y="115"/>
                  </a:lnTo>
                  <a:lnTo>
                    <a:pt x="77" y="122"/>
                  </a:lnTo>
                  <a:lnTo>
                    <a:pt x="74" y="130"/>
                  </a:lnTo>
                  <a:lnTo>
                    <a:pt x="72" y="135"/>
                  </a:lnTo>
                  <a:lnTo>
                    <a:pt x="63" y="141"/>
                  </a:lnTo>
                  <a:lnTo>
                    <a:pt x="55" y="149"/>
                  </a:lnTo>
                  <a:lnTo>
                    <a:pt x="50" y="158"/>
                  </a:lnTo>
                  <a:lnTo>
                    <a:pt x="50" y="167"/>
                  </a:lnTo>
                  <a:lnTo>
                    <a:pt x="54" y="175"/>
                  </a:lnTo>
                  <a:lnTo>
                    <a:pt x="61" y="183"/>
                  </a:lnTo>
                  <a:lnTo>
                    <a:pt x="70" y="188"/>
                  </a:lnTo>
                  <a:lnTo>
                    <a:pt x="79" y="190"/>
                  </a:lnTo>
                  <a:lnTo>
                    <a:pt x="85" y="189"/>
                  </a:lnTo>
                  <a:lnTo>
                    <a:pt x="91" y="187"/>
                  </a:lnTo>
                  <a:lnTo>
                    <a:pt x="96" y="183"/>
                  </a:lnTo>
                  <a:lnTo>
                    <a:pt x="102" y="180"/>
                  </a:lnTo>
                  <a:lnTo>
                    <a:pt x="106" y="176"/>
                  </a:lnTo>
                  <a:lnTo>
                    <a:pt x="108" y="173"/>
                  </a:lnTo>
                  <a:lnTo>
                    <a:pt x="109" y="170"/>
                  </a:lnTo>
                  <a:lnTo>
                    <a:pt x="110" y="165"/>
                  </a:lnTo>
                  <a:lnTo>
                    <a:pt x="108" y="156"/>
                  </a:lnTo>
                  <a:lnTo>
                    <a:pt x="104" y="149"/>
                  </a:lnTo>
                  <a:lnTo>
                    <a:pt x="100" y="144"/>
                  </a:lnTo>
                  <a:lnTo>
                    <a:pt x="95" y="141"/>
                  </a:lnTo>
                  <a:lnTo>
                    <a:pt x="96" y="133"/>
                  </a:lnTo>
                  <a:lnTo>
                    <a:pt x="97" y="125"/>
                  </a:lnTo>
                  <a:lnTo>
                    <a:pt x="99" y="119"/>
                  </a:lnTo>
                  <a:lnTo>
                    <a:pt x="100" y="114"/>
                  </a:lnTo>
                  <a:lnTo>
                    <a:pt x="103" y="114"/>
                  </a:lnTo>
                  <a:lnTo>
                    <a:pt x="108" y="113"/>
                  </a:lnTo>
                  <a:lnTo>
                    <a:pt x="110" y="112"/>
                  </a:lnTo>
                  <a:lnTo>
                    <a:pt x="111" y="112"/>
                  </a:lnTo>
                  <a:lnTo>
                    <a:pt x="117" y="121"/>
                  </a:lnTo>
                  <a:lnTo>
                    <a:pt x="120" y="134"/>
                  </a:lnTo>
                  <a:lnTo>
                    <a:pt x="126" y="146"/>
                  </a:lnTo>
                  <a:lnTo>
                    <a:pt x="140" y="152"/>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37" name="Freeform 359">
              <a:extLst>
                <a:ext uri="{FF2B5EF4-FFF2-40B4-BE49-F238E27FC236}">
                  <a16:creationId xmlns:a16="http://schemas.microsoft.com/office/drawing/2014/main" xmlns="" id="{84AC4D9A-C124-45BF-AC8E-89A5F4F3AF82}"/>
                </a:ext>
              </a:extLst>
            </p:cNvPr>
            <p:cNvSpPr>
              <a:spLocks/>
            </p:cNvSpPr>
            <p:nvPr/>
          </p:nvSpPr>
          <p:spPr bwMode="auto">
            <a:xfrm>
              <a:off x="2744" y="879"/>
              <a:ext cx="105" cy="165"/>
            </a:xfrm>
            <a:custGeom>
              <a:avLst/>
              <a:gdLst>
                <a:gd name="T0" fmla="*/ 0 w 211"/>
                <a:gd name="T1" fmla="*/ 11 h 328"/>
                <a:gd name="T2" fmla="*/ 0 w 211"/>
                <a:gd name="T3" fmla="*/ 10 h 328"/>
                <a:gd name="T4" fmla="*/ 1 w 211"/>
                <a:gd name="T5" fmla="*/ 10 h 328"/>
                <a:gd name="T6" fmla="*/ 1 w 211"/>
                <a:gd name="T7" fmla="*/ 9 h 328"/>
                <a:gd name="T8" fmla="*/ 2 w 211"/>
                <a:gd name="T9" fmla="*/ 9 h 328"/>
                <a:gd name="T10" fmla="*/ 3 w 211"/>
                <a:gd name="T11" fmla="*/ 9 h 328"/>
                <a:gd name="T12" fmla="*/ 3 w 211"/>
                <a:gd name="T13" fmla="*/ 9 h 328"/>
                <a:gd name="T14" fmla="*/ 4 w 211"/>
                <a:gd name="T15" fmla="*/ 9 h 328"/>
                <a:gd name="T16" fmla="*/ 5 w 211"/>
                <a:gd name="T17" fmla="*/ 9 h 328"/>
                <a:gd name="T18" fmla="*/ 5 w 211"/>
                <a:gd name="T19" fmla="*/ 8 h 328"/>
                <a:gd name="T20" fmla="*/ 5 w 211"/>
                <a:gd name="T21" fmla="*/ 8 h 328"/>
                <a:gd name="T22" fmla="*/ 5 w 211"/>
                <a:gd name="T23" fmla="*/ 8 h 328"/>
                <a:gd name="T24" fmla="*/ 5 w 211"/>
                <a:gd name="T25" fmla="*/ 8 h 328"/>
                <a:gd name="T26" fmla="*/ 5 w 211"/>
                <a:gd name="T27" fmla="*/ 7 h 328"/>
                <a:gd name="T28" fmla="*/ 5 w 211"/>
                <a:gd name="T29" fmla="*/ 7 h 328"/>
                <a:gd name="T30" fmla="*/ 6 w 211"/>
                <a:gd name="T31" fmla="*/ 7 h 328"/>
                <a:gd name="T32" fmla="*/ 6 w 211"/>
                <a:gd name="T33" fmla="*/ 7 h 328"/>
                <a:gd name="T34" fmla="*/ 6 w 211"/>
                <a:gd name="T35" fmla="*/ 6 h 328"/>
                <a:gd name="T36" fmla="*/ 6 w 211"/>
                <a:gd name="T37" fmla="*/ 5 h 328"/>
                <a:gd name="T38" fmla="*/ 6 w 211"/>
                <a:gd name="T39" fmla="*/ 4 h 328"/>
                <a:gd name="T40" fmla="*/ 6 w 211"/>
                <a:gd name="T41" fmla="*/ 3 h 328"/>
                <a:gd name="T42" fmla="*/ 6 w 211"/>
                <a:gd name="T43" fmla="*/ 3 h 328"/>
                <a:gd name="T44" fmla="*/ 5 w 211"/>
                <a:gd name="T45" fmla="*/ 3 h 328"/>
                <a:gd name="T46" fmla="*/ 5 w 211"/>
                <a:gd name="T47" fmla="*/ 3 h 328"/>
                <a:gd name="T48" fmla="*/ 5 w 211"/>
                <a:gd name="T49" fmla="*/ 3 h 328"/>
                <a:gd name="T50" fmla="*/ 4 w 211"/>
                <a:gd name="T51" fmla="*/ 2 h 328"/>
                <a:gd name="T52" fmla="*/ 4 w 211"/>
                <a:gd name="T53" fmla="*/ 2 h 328"/>
                <a:gd name="T54" fmla="*/ 4 w 211"/>
                <a:gd name="T55" fmla="*/ 1 h 328"/>
                <a:gd name="T56" fmla="*/ 4 w 211"/>
                <a:gd name="T57" fmla="*/ 0 h 328"/>
                <a:gd name="T58" fmla="*/ 4 w 211"/>
                <a:gd name="T59" fmla="*/ 1 h 328"/>
                <a:gd name="T60" fmla="*/ 3 w 211"/>
                <a:gd name="T61" fmla="*/ 1 h 328"/>
                <a:gd name="T62" fmla="*/ 3 w 211"/>
                <a:gd name="T63" fmla="*/ 2 h 328"/>
                <a:gd name="T64" fmla="*/ 3 w 211"/>
                <a:gd name="T65" fmla="*/ 2 h 328"/>
                <a:gd name="T66" fmla="*/ 2 w 211"/>
                <a:gd name="T67" fmla="*/ 2 h 328"/>
                <a:gd name="T68" fmla="*/ 2 w 211"/>
                <a:gd name="T69" fmla="*/ 2 h 328"/>
                <a:gd name="T70" fmla="*/ 1 w 211"/>
                <a:gd name="T71" fmla="*/ 3 h 328"/>
                <a:gd name="T72" fmla="*/ 1 w 211"/>
                <a:gd name="T73" fmla="*/ 3 h 328"/>
                <a:gd name="T74" fmla="*/ 1 w 211"/>
                <a:gd name="T75" fmla="*/ 3 h 328"/>
                <a:gd name="T76" fmla="*/ 1 w 211"/>
                <a:gd name="T77" fmla="*/ 4 h 328"/>
                <a:gd name="T78" fmla="*/ 1 w 211"/>
                <a:gd name="T79" fmla="*/ 4 h 328"/>
                <a:gd name="T80" fmla="*/ 1 w 211"/>
                <a:gd name="T81" fmla="*/ 5 h 328"/>
                <a:gd name="T82" fmla="*/ 1 w 211"/>
                <a:gd name="T83" fmla="*/ 6 h 328"/>
                <a:gd name="T84" fmla="*/ 1 w 211"/>
                <a:gd name="T85" fmla="*/ 7 h 328"/>
                <a:gd name="T86" fmla="*/ 1 w 211"/>
                <a:gd name="T87" fmla="*/ 8 h 328"/>
                <a:gd name="T88" fmla="*/ 0 w 211"/>
                <a:gd name="T89" fmla="*/ 9 h 328"/>
                <a:gd name="T90" fmla="*/ 0 w 211"/>
                <a:gd name="T91" fmla="*/ 9 h 328"/>
                <a:gd name="T92" fmla="*/ 0 w 211"/>
                <a:gd name="T93" fmla="*/ 10 h 328"/>
                <a:gd name="T94" fmla="*/ 0 w 211"/>
                <a:gd name="T95" fmla="*/ 10 h 328"/>
                <a:gd name="T96" fmla="*/ 0 w 211"/>
                <a:gd name="T97" fmla="*/ 10 h 328"/>
                <a:gd name="T98" fmla="*/ 0 w 211"/>
                <a:gd name="T99" fmla="*/ 11 h 328"/>
                <a:gd name="T100" fmla="*/ 0 w 211"/>
                <a:gd name="T101" fmla="*/ 11 h 328"/>
                <a:gd name="T102" fmla="*/ 0 w 211"/>
                <a:gd name="T103" fmla="*/ 11 h 328"/>
                <a:gd name="T104" fmla="*/ 0 w 211"/>
                <a:gd name="T105" fmla="*/ 11 h 328"/>
                <a:gd name="T106" fmla="*/ 0 w 211"/>
                <a:gd name="T107" fmla="*/ 11 h 32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1" h="328">
                  <a:moveTo>
                    <a:pt x="0" y="328"/>
                  </a:moveTo>
                  <a:lnTo>
                    <a:pt x="19" y="307"/>
                  </a:lnTo>
                  <a:lnTo>
                    <a:pt x="38" y="291"/>
                  </a:lnTo>
                  <a:lnTo>
                    <a:pt x="60" y="277"/>
                  </a:lnTo>
                  <a:lnTo>
                    <a:pt x="82" y="268"/>
                  </a:lnTo>
                  <a:lnTo>
                    <a:pt x="105" y="261"/>
                  </a:lnTo>
                  <a:lnTo>
                    <a:pt x="127" y="258"/>
                  </a:lnTo>
                  <a:lnTo>
                    <a:pt x="148" y="257"/>
                  </a:lnTo>
                  <a:lnTo>
                    <a:pt x="167" y="259"/>
                  </a:lnTo>
                  <a:lnTo>
                    <a:pt x="167" y="252"/>
                  </a:lnTo>
                  <a:lnTo>
                    <a:pt x="168" y="243"/>
                  </a:lnTo>
                  <a:lnTo>
                    <a:pt x="171" y="234"/>
                  </a:lnTo>
                  <a:lnTo>
                    <a:pt x="174" y="224"/>
                  </a:lnTo>
                  <a:lnTo>
                    <a:pt x="180" y="214"/>
                  </a:lnTo>
                  <a:lnTo>
                    <a:pt x="188" y="206"/>
                  </a:lnTo>
                  <a:lnTo>
                    <a:pt x="198" y="199"/>
                  </a:lnTo>
                  <a:lnTo>
                    <a:pt x="211" y="193"/>
                  </a:lnTo>
                  <a:lnTo>
                    <a:pt x="200" y="170"/>
                  </a:lnTo>
                  <a:lnTo>
                    <a:pt x="195" y="141"/>
                  </a:lnTo>
                  <a:lnTo>
                    <a:pt x="196" y="115"/>
                  </a:lnTo>
                  <a:lnTo>
                    <a:pt x="209" y="93"/>
                  </a:lnTo>
                  <a:lnTo>
                    <a:pt x="200" y="88"/>
                  </a:lnTo>
                  <a:lnTo>
                    <a:pt x="191" y="83"/>
                  </a:lnTo>
                  <a:lnTo>
                    <a:pt x="180" y="76"/>
                  </a:lnTo>
                  <a:lnTo>
                    <a:pt x="168" y="65"/>
                  </a:lnTo>
                  <a:lnTo>
                    <a:pt x="158" y="53"/>
                  </a:lnTo>
                  <a:lnTo>
                    <a:pt x="149" y="38"/>
                  </a:lnTo>
                  <a:lnTo>
                    <a:pt x="141" y="20"/>
                  </a:lnTo>
                  <a:lnTo>
                    <a:pt x="137" y="0"/>
                  </a:lnTo>
                  <a:lnTo>
                    <a:pt x="131" y="11"/>
                  </a:lnTo>
                  <a:lnTo>
                    <a:pt x="123" y="23"/>
                  </a:lnTo>
                  <a:lnTo>
                    <a:pt x="114" y="34"/>
                  </a:lnTo>
                  <a:lnTo>
                    <a:pt x="103" y="46"/>
                  </a:lnTo>
                  <a:lnTo>
                    <a:pt x="90" y="55"/>
                  </a:lnTo>
                  <a:lnTo>
                    <a:pt x="77" y="63"/>
                  </a:lnTo>
                  <a:lnTo>
                    <a:pt x="62" y="66"/>
                  </a:lnTo>
                  <a:lnTo>
                    <a:pt x="47" y="68"/>
                  </a:lnTo>
                  <a:lnTo>
                    <a:pt x="53" y="84"/>
                  </a:lnTo>
                  <a:lnTo>
                    <a:pt x="55" y="102"/>
                  </a:lnTo>
                  <a:lnTo>
                    <a:pt x="50" y="124"/>
                  </a:lnTo>
                  <a:lnTo>
                    <a:pt x="34" y="145"/>
                  </a:lnTo>
                  <a:lnTo>
                    <a:pt x="43" y="182"/>
                  </a:lnTo>
                  <a:lnTo>
                    <a:pt x="43" y="217"/>
                  </a:lnTo>
                  <a:lnTo>
                    <a:pt x="37" y="249"/>
                  </a:lnTo>
                  <a:lnTo>
                    <a:pt x="30" y="273"/>
                  </a:lnTo>
                  <a:lnTo>
                    <a:pt x="23" y="287"/>
                  </a:lnTo>
                  <a:lnTo>
                    <a:pt x="15" y="300"/>
                  </a:lnTo>
                  <a:lnTo>
                    <a:pt x="8" y="312"/>
                  </a:lnTo>
                  <a:lnTo>
                    <a:pt x="2" y="318"/>
                  </a:lnTo>
                  <a:lnTo>
                    <a:pt x="0" y="320"/>
                  </a:lnTo>
                  <a:lnTo>
                    <a:pt x="0" y="323"/>
                  </a:lnTo>
                  <a:lnTo>
                    <a:pt x="0" y="325"/>
                  </a:lnTo>
                  <a:lnTo>
                    <a:pt x="1" y="326"/>
                  </a:lnTo>
                  <a:lnTo>
                    <a:pt x="0" y="328"/>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38" name="Freeform 360">
              <a:extLst>
                <a:ext uri="{FF2B5EF4-FFF2-40B4-BE49-F238E27FC236}">
                  <a16:creationId xmlns:a16="http://schemas.microsoft.com/office/drawing/2014/main" xmlns="" id="{F73564EC-7543-4B11-A6BA-E2D531E540DD}"/>
                </a:ext>
              </a:extLst>
            </p:cNvPr>
            <p:cNvSpPr>
              <a:spLocks/>
            </p:cNvSpPr>
            <p:nvPr/>
          </p:nvSpPr>
          <p:spPr bwMode="auto">
            <a:xfrm>
              <a:off x="2419" y="914"/>
              <a:ext cx="171" cy="146"/>
            </a:xfrm>
            <a:custGeom>
              <a:avLst/>
              <a:gdLst>
                <a:gd name="T0" fmla="*/ 6 w 341"/>
                <a:gd name="T1" fmla="*/ 10 h 291"/>
                <a:gd name="T2" fmla="*/ 6 w 341"/>
                <a:gd name="T3" fmla="*/ 10 h 291"/>
                <a:gd name="T4" fmla="*/ 7 w 341"/>
                <a:gd name="T5" fmla="*/ 9 h 291"/>
                <a:gd name="T6" fmla="*/ 7 w 341"/>
                <a:gd name="T7" fmla="*/ 9 h 291"/>
                <a:gd name="T8" fmla="*/ 8 w 341"/>
                <a:gd name="T9" fmla="*/ 9 h 291"/>
                <a:gd name="T10" fmla="*/ 9 w 341"/>
                <a:gd name="T11" fmla="*/ 9 h 291"/>
                <a:gd name="T12" fmla="*/ 9 w 341"/>
                <a:gd name="T13" fmla="*/ 9 h 291"/>
                <a:gd name="T14" fmla="*/ 10 w 341"/>
                <a:gd name="T15" fmla="*/ 9 h 291"/>
                <a:gd name="T16" fmla="*/ 10 w 341"/>
                <a:gd name="T17" fmla="*/ 9 h 291"/>
                <a:gd name="T18" fmla="*/ 11 w 341"/>
                <a:gd name="T19" fmla="*/ 9 h 291"/>
                <a:gd name="T20" fmla="*/ 11 w 341"/>
                <a:gd name="T21" fmla="*/ 9 h 291"/>
                <a:gd name="T22" fmla="*/ 11 w 341"/>
                <a:gd name="T23" fmla="*/ 9 h 291"/>
                <a:gd name="T24" fmla="*/ 11 w 341"/>
                <a:gd name="T25" fmla="*/ 9 h 291"/>
                <a:gd name="T26" fmla="*/ 11 w 341"/>
                <a:gd name="T27" fmla="*/ 9 h 291"/>
                <a:gd name="T28" fmla="*/ 10 w 341"/>
                <a:gd name="T29" fmla="*/ 8 h 291"/>
                <a:gd name="T30" fmla="*/ 10 w 341"/>
                <a:gd name="T31" fmla="*/ 7 h 291"/>
                <a:gd name="T32" fmla="*/ 9 w 341"/>
                <a:gd name="T33" fmla="*/ 7 h 291"/>
                <a:gd name="T34" fmla="*/ 9 w 341"/>
                <a:gd name="T35" fmla="*/ 6 h 291"/>
                <a:gd name="T36" fmla="*/ 9 w 341"/>
                <a:gd name="T37" fmla="*/ 5 h 291"/>
                <a:gd name="T38" fmla="*/ 9 w 341"/>
                <a:gd name="T39" fmla="*/ 4 h 291"/>
                <a:gd name="T40" fmla="*/ 9 w 341"/>
                <a:gd name="T41" fmla="*/ 3 h 291"/>
                <a:gd name="T42" fmla="*/ 8 w 341"/>
                <a:gd name="T43" fmla="*/ 3 h 291"/>
                <a:gd name="T44" fmla="*/ 8 w 341"/>
                <a:gd name="T45" fmla="*/ 3 h 291"/>
                <a:gd name="T46" fmla="*/ 7 w 341"/>
                <a:gd name="T47" fmla="*/ 3 h 291"/>
                <a:gd name="T48" fmla="*/ 7 w 341"/>
                <a:gd name="T49" fmla="*/ 3 h 291"/>
                <a:gd name="T50" fmla="*/ 7 w 341"/>
                <a:gd name="T51" fmla="*/ 2 h 291"/>
                <a:gd name="T52" fmla="*/ 6 w 341"/>
                <a:gd name="T53" fmla="*/ 2 h 291"/>
                <a:gd name="T54" fmla="*/ 6 w 341"/>
                <a:gd name="T55" fmla="*/ 1 h 291"/>
                <a:gd name="T56" fmla="*/ 6 w 341"/>
                <a:gd name="T57" fmla="*/ 1 h 291"/>
                <a:gd name="T58" fmla="*/ 5 w 341"/>
                <a:gd name="T59" fmla="*/ 1 h 291"/>
                <a:gd name="T60" fmla="*/ 5 w 341"/>
                <a:gd name="T61" fmla="*/ 1 h 291"/>
                <a:gd name="T62" fmla="*/ 4 w 341"/>
                <a:gd name="T63" fmla="*/ 1 h 291"/>
                <a:gd name="T64" fmla="*/ 4 w 341"/>
                <a:gd name="T65" fmla="*/ 1 h 291"/>
                <a:gd name="T66" fmla="*/ 3 w 341"/>
                <a:gd name="T67" fmla="*/ 1 h 291"/>
                <a:gd name="T68" fmla="*/ 2 w 341"/>
                <a:gd name="T69" fmla="*/ 1 h 291"/>
                <a:gd name="T70" fmla="*/ 1 w 341"/>
                <a:gd name="T71" fmla="*/ 1 h 291"/>
                <a:gd name="T72" fmla="*/ 1 w 341"/>
                <a:gd name="T73" fmla="*/ 0 h 291"/>
                <a:gd name="T74" fmla="*/ 1 w 341"/>
                <a:gd name="T75" fmla="*/ 1 h 291"/>
                <a:gd name="T76" fmla="*/ 1 w 341"/>
                <a:gd name="T77" fmla="*/ 1 h 291"/>
                <a:gd name="T78" fmla="*/ 1 w 341"/>
                <a:gd name="T79" fmla="*/ 2 h 291"/>
                <a:gd name="T80" fmla="*/ 1 w 341"/>
                <a:gd name="T81" fmla="*/ 2 h 291"/>
                <a:gd name="T82" fmla="*/ 1 w 341"/>
                <a:gd name="T83" fmla="*/ 3 h 291"/>
                <a:gd name="T84" fmla="*/ 1 w 341"/>
                <a:gd name="T85" fmla="*/ 4 h 291"/>
                <a:gd name="T86" fmla="*/ 1 w 341"/>
                <a:gd name="T87" fmla="*/ 4 h 291"/>
                <a:gd name="T88" fmla="*/ 0 w 341"/>
                <a:gd name="T89" fmla="*/ 5 h 291"/>
                <a:gd name="T90" fmla="*/ 1 w 341"/>
                <a:gd name="T91" fmla="*/ 5 h 291"/>
                <a:gd name="T92" fmla="*/ 2 w 341"/>
                <a:gd name="T93" fmla="*/ 6 h 291"/>
                <a:gd name="T94" fmla="*/ 2 w 341"/>
                <a:gd name="T95" fmla="*/ 6 h 291"/>
                <a:gd name="T96" fmla="*/ 2 w 341"/>
                <a:gd name="T97" fmla="*/ 6 h 291"/>
                <a:gd name="T98" fmla="*/ 3 w 341"/>
                <a:gd name="T99" fmla="*/ 7 h 291"/>
                <a:gd name="T100" fmla="*/ 3 w 341"/>
                <a:gd name="T101" fmla="*/ 7 h 291"/>
                <a:gd name="T102" fmla="*/ 3 w 341"/>
                <a:gd name="T103" fmla="*/ 8 h 291"/>
                <a:gd name="T104" fmla="*/ 3 w 341"/>
                <a:gd name="T105" fmla="*/ 9 h 291"/>
                <a:gd name="T106" fmla="*/ 3 w 341"/>
                <a:gd name="T107" fmla="*/ 9 h 291"/>
                <a:gd name="T108" fmla="*/ 4 w 341"/>
                <a:gd name="T109" fmla="*/ 9 h 291"/>
                <a:gd name="T110" fmla="*/ 4 w 341"/>
                <a:gd name="T111" fmla="*/ 9 h 291"/>
                <a:gd name="T112" fmla="*/ 4 w 341"/>
                <a:gd name="T113" fmla="*/ 9 h 291"/>
                <a:gd name="T114" fmla="*/ 5 w 341"/>
                <a:gd name="T115" fmla="*/ 9 h 291"/>
                <a:gd name="T116" fmla="*/ 5 w 341"/>
                <a:gd name="T117" fmla="*/ 9 h 291"/>
                <a:gd name="T118" fmla="*/ 5 w 341"/>
                <a:gd name="T119" fmla="*/ 9 h 291"/>
                <a:gd name="T120" fmla="*/ 6 w 341"/>
                <a:gd name="T121" fmla="*/ 10 h 29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41" h="291">
                  <a:moveTo>
                    <a:pt x="171" y="291"/>
                  </a:moveTo>
                  <a:lnTo>
                    <a:pt x="184" y="289"/>
                  </a:lnTo>
                  <a:lnTo>
                    <a:pt x="201" y="286"/>
                  </a:lnTo>
                  <a:lnTo>
                    <a:pt x="220" y="281"/>
                  </a:lnTo>
                  <a:lnTo>
                    <a:pt x="240" y="276"/>
                  </a:lnTo>
                  <a:lnTo>
                    <a:pt x="261" y="273"/>
                  </a:lnTo>
                  <a:lnTo>
                    <a:pt x="282" y="271"/>
                  </a:lnTo>
                  <a:lnTo>
                    <a:pt x="301" y="270"/>
                  </a:lnTo>
                  <a:lnTo>
                    <a:pt x="318" y="270"/>
                  </a:lnTo>
                  <a:lnTo>
                    <a:pt x="324" y="271"/>
                  </a:lnTo>
                  <a:lnTo>
                    <a:pt x="331" y="272"/>
                  </a:lnTo>
                  <a:lnTo>
                    <a:pt x="337" y="274"/>
                  </a:lnTo>
                  <a:lnTo>
                    <a:pt x="341" y="274"/>
                  </a:lnTo>
                  <a:lnTo>
                    <a:pt x="322" y="260"/>
                  </a:lnTo>
                  <a:lnTo>
                    <a:pt x="306" y="242"/>
                  </a:lnTo>
                  <a:lnTo>
                    <a:pt x="292" y="221"/>
                  </a:lnTo>
                  <a:lnTo>
                    <a:pt x="281" y="197"/>
                  </a:lnTo>
                  <a:lnTo>
                    <a:pt x="271" y="172"/>
                  </a:lnTo>
                  <a:lnTo>
                    <a:pt x="265" y="144"/>
                  </a:lnTo>
                  <a:lnTo>
                    <a:pt x="260" y="116"/>
                  </a:lnTo>
                  <a:lnTo>
                    <a:pt x="258" y="89"/>
                  </a:lnTo>
                  <a:lnTo>
                    <a:pt x="248" y="88"/>
                  </a:lnTo>
                  <a:lnTo>
                    <a:pt x="237" y="84"/>
                  </a:lnTo>
                  <a:lnTo>
                    <a:pt x="224" y="76"/>
                  </a:lnTo>
                  <a:lnTo>
                    <a:pt x="210" y="67"/>
                  </a:lnTo>
                  <a:lnTo>
                    <a:pt x="198" y="54"/>
                  </a:lnTo>
                  <a:lnTo>
                    <a:pt x="186" y="40"/>
                  </a:lnTo>
                  <a:lnTo>
                    <a:pt x="177" y="25"/>
                  </a:lnTo>
                  <a:lnTo>
                    <a:pt x="170" y="8"/>
                  </a:lnTo>
                  <a:lnTo>
                    <a:pt x="159" y="15"/>
                  </a:lnTo>
                  <a:lnTo>
                    <a:pt x="144" y="22"/>
                  </a:lnTo>
                  <a:lnTo>
                    <a:pt x="125" y="26"/>
                  </a:lnTo>
                  <a:lnTo>
                    <a:pt x="105" y="30"/>
                  </a:lnTo>
                  <a:lnTo>
                    <a:pt x="82" y="29"/>
                  </a:lnTo>
                  <a:lnTo>
                    <a:pt x="56" y="24"/>
                  </a:lnTo>
                  <a:lnTo>
                    <a:pt x="30" y="15"/>
                  </a:lnTo>
                  <a:lnTo>
                    <a:pt x="2" y="0"/>
                  </a:lnTo>
                  <a:lnTo>
                    <a:pt x="9" y="11"/>
                  </a:lnTo>
                  <a:lnTo>
                    <a:pt x="16" y="25"/>
                  </a:lnTo>
                  <a:lnTo>
                    <a:pt x="22" y="40"/>
                  </a:lnTo>
                  <a:lnTo>
                    <a:pt x="25" y="59"/>
                  </a:lnTo>
                  <a:lnTo>
                    <a:pt x="26" y="78"/>
                  </a:lnTo>
                  <a:lnTo>
                    <a:pt x="23" y="100"/>
                  </a:lnTo>
                  <a:lnTo>
                    <a:pt x="15" y="124"/>
                  </a:lnTo>
                  <a:lnTo>
                    <a:pt x="0" y="151"/>
                  </a:lnTo>
                  <a:lnTo>
                    <a:pt x="17" y="157"/>
                  </a:lnTo>
                  <a:lnTo>
                    <a:pt x="33" y="164"/>
                  </a:lnTo>
                  <a:lnTo>
                    <a:pt x="49" y="173"/>
                  </a:lnTo>
                  <a:lnTo>
                    <a:pt x="63" y="185"/>
                  </a:lnTo>
                  <a:lnTo>
                    <a:pt x="75" y="199"/>
                  </a:lnTo>
                  <a:lnTo>
                    <a:pt x="83" y="218"/>
                  </a:lnTo>
                  <a:lnTo>
                    <a:pt x="87" y="240"/>
                  </a:lnTo>
                  <a:lnTo>
                    <a:pt x="85" y="265"/>
                  </a:lnTo>
                  <a:lnTo>
                    <a:pt x="94" y="264"/>
                  </a:lnTo>
                  <a:lnTo>
                    <a:pt x="105" y="263"/>
                  </a:lnTo>
                  <a:lnTo>
                    <a:pt x="115" y="263"/>
                  </a:lnTo>
                  <a:lnTo>
                    <a:pt x="125" y="265"/>
                  </a:lnTo>
                  <a:lnTo>
                    <a:pt x="136" y="268"/>
                  </a:lnTo>
                  <a:lnTo>
                    <a:pt x="147" y="273"/>
                  </a:lnTo>
                  <a:lnTo>
                    <a:pt x="159" y="281"/>
                  </a:lnTo>
                  <a:lnTo>
                    <a:pt x="171" y="291"/>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39" name="Freeform 361">
              <a:extLst>
                <a:ext uri="{FF2B5EF4-FFF2-40B4-BE49-F238E27FC236}">
                  <a16:creationId xmlns:a16="http://schemas.microsoft.com/office/drawing/2014/main" xmlns="" id="{3B557557-3059-4862-B34F-D8E9105757D2}"/>
                </a:ext>
              </a:extLst>
            </p:cNvPr>
            <p:cNvSpPr>
              <a:spLocks/>
            </p:cNvSpPr>
            <p:nvPr/>
          </p:nvSpPr>
          <p:spPr bwMode="auto">
            <a:xfrm>
              <a:off x="2506" y="1091"/>
              <a:ext cx="174" cy="184"/>
            </a:xfrm>
            <a:custGeom>
              <a:avLst/>
              <a:gdLst>
                <a:gd name="T0" fmla="*/ 1 w 349"/>
                <a:gd name="T1" fmla="*/ 6 h 367"/>
                <a:gd name="T2" fmla="*/ 2 w 349"/>
                <a:gd name="T3" fmla="*/ 6 h 367"/>
                <a:gd name="T4" fmla="*/ 2 w 349"/>
                <a:gd name="T5" fmla="*/ 6 h 367"/>
                <a:gd name="T6" fmla="*/ 3 w 349"/>
                <a:gd name="T7" fmla="*/ 6 h 367"/>
                <a:gd name="T8" fmla="*/ 4 w 349"/>
                <a:gd name="T9" fmla="*/ 6 h 367"/>
                <a:gd name="T10" fmla="*/ 5 w 349"/>
                <a:gd name="T11" fmla="*/ 5 h 367"/>
                <a:gd name="T12" fmla="*/ 6 w 349"/>
                <a:gd name="T13" fmla="*/ 5 h 367"/>
                <a:gd name="T14" fmla="*/ 7 w 349"/>
                <a:gd name="T15" fmla="*/ 4 h 367"/>
                <a:gd name="T16" fmla="*/ 7 w 349"/>
                <a:gd name="T17" fmla="*/ 3 h 367"/>
                <a:gd name="T18" fmla="*/ 8 w 349"/>
                <a:gd name="T19" fmla="*/ 2 h 367"/>
                <a:gd name="T20" fmla="*/ 8 w 349"/>
                <a:gd name="T21" fmla="*/ 1 h 367"/>
                <a:gd name="T22" fmla="*/ 8 w 349"/>
                <a:gd name="T23" fmla="*/ 1 h 367"/>
                <a:gd name="T24" fmla="*/ 9 w 349"/>
                <a:gd name="T25" fmla="*/ 1 h 367"/>
                <a:gd name="T26" fmla="*/ 9 w 349"/>
                <a:gd name="T27" fmla="*/ 1 h 367"/>
                <a:gd name="T28" fmla="*/ 10 w 349"/>
                <a:gd name="T29" fmla="*/ 1 h 367"/>
                <a:gd name="T30" fmla="*/ 10 w 349"/>
                <a:gd name="T31" fmla="*/ 1 h 367"/>
                <a:gd name="T32" fmla="*/ 10 w 349"/>
                <a:gd name="T33" fmla="*/ 1 h 367"/>
                <a:gd name="T34" fmla="*/ 10 w 349"/>
                <a:gd name="T35" fmla="*/ 1 h 367"/>
                <a:gd name="T36" fmla="*/ 10 w 349"/>
                <a:gd name="T37" fmla="*/ 1 h 367"/>
                <a:gd name="T38" fmla="*/ 8 w 349"/>
                <a:gd name="T39" fmla="*/ 2 h 367"/>
                <a:gd name="T40" fmla="*/ 8 w 349"/>
                <a:gd name="T41" fmla="*/ 4 h 367"/>
                <a:gd name="T42" fmla="*/ 7 w 349"/>
                <a:gd name="T43" fmla="*/ 5 h 367"/>
                <a:gd name="T44" fmla="*/ 7 w 349"/>
                <a:gd name="T45" fmla="*/ 6 h 367"/>
                <a:gd name="T46" fmla="*/ 7 w 349"/>
                <a:gd name="T47" fmla="*/ 7 h 367"/>
                <a:gd name="T48" fmla="*/ 7 w 349"/>
                <a:gd name="T49" fmla="*/ 7 h 367"/>
                <a:gd name="T50" fmla="*/ 6 w 349"/>
                <a:gd name="T51" fmla="*/ 8 h 367"/>
                <a:gd name="T52" fmla="*/ 6 w 349"/>
                <a:gd name="T53" fmla="*/ 9 h 367"/>
                <a:gd name="T54" fmla="*/ 5 w 349"/>
                <a:gd name="T55" fmla="*/ 10 h 367"/>
                <a:gd name="T56" fmla="*/ 5 w 349"/>
                <a:gd name="T57" fmla="*/ 10 h 367"/>
                <a:gd name="T58" fmla="*/ 4 w 349"/>
                <a:gd name="T59" fmla="*/ 10 h 367"/>
                <a:gd name="T60" fmla="*/ 2 w 349"/>
                <a:gd name="T61" fmla="*/ 11 h 367"/>
                <a:gd name="T62" fmla="*/ 1 w 349"/>
                <a:gd name="T63" fmla="*/ 12 h 367"/>
                <a:gd name="T64" fmla="*/ 1 w 349"/>
                <a:gd name="T65" fmla="*/ 11 h 367"/>
                <a:gd name="T66" fmla="*/ 1 w 349"/>
                <a:gd name="T67" fmla="*/ 10 h 367"/>
                <a:gd name="T68" fmla="*/ 1 w 349"/>
                <a:gd name="T69" fmla="*/ 9 h 367"/>
                <a:gd name="T70" fmla="*/ 0 w 349"/>
                <a:gd name="T71" fmla="*/ 8 h 367"/>
                <a:gd name="T72" fmla="*/ 0 w 349"/>
                <a:gd name="T73" fmla="*/ 8 h 367"/>
                <a:gd name="T74" fmla="*/ 1 w 349"/>
                <a:gd name="T75" fmla="*/ 7 h 367"/>
                <a:gd name="T76" fmla="*/ 1 w 349"/>
                <a:gd name="T77" fmla="*/ 7 h 367"/>
                <a:gd name="T78" fmla="*/ 1 w 349"/>
                <a:gd name="T79" fmla="*/ 6 h 36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49" h="367">
                  <a:moveTo>
                    <a:pt x="47" y="174"/>
                  </a:moveTo>
                  <a:lnTo>
                    <a:pt x="51" y="174"/>
                  </a:lnTo>
                  <a:lnTo>
                    <a:pt x="57" y="175"/>
                  </a:lnTo>
                  <a:lnTo>
                    <a:pt x="65" y="176"/>
                  </a:lnTo>
                  <a:lnTo>
                    <a:pt x="75" y="176"/>
                  </a:lnTo>
                  <a:lnTo>
                    <a:pt x="87" y="177"/>
                  </a:lnTo>
                  <a:lnTo>
                    <a:pt x="98" y="176"/>
                  </a:lnTo>
                  <a:lnTo>
                    <a:pt x="112" y="175"/>
                  </a:lnTo>
                  <a:lnTo>
                    <a:pt x="126" y="173"/>
                  </a:lnTo>
                  <a:lnTo>
                    <a:pt x="141" y="169"/>
                  </a:lnTo>
                  <a:lnTo>
                    <a:pt x="155" y="164"/>
                  </a:lnTo>
                  <a:lnTo>
                    <a:pt x="170" y="158"/>
                  </a:lnTo>
                  <a:lnTo>
                    <a:pt x="185" y="148"/>
                  </a:lnTo>
                  <a:lnTo>
                    <a:pt x="199" y="138"/>
                  </a:lnTo>
                  <a:lnTo>
                    <a:pt x="211" y="124"/>
                  </a:lnTo>
                  <a:lnTo>
                    <a:pt x="224" y="108"/>
                  </a:lnTo>
                  <a:lnTo>
                    <a:pt x="234" y="88"/>
                  </a:lnTo>
                  <a:lnTo>
                    <a:pt x="242" y="71"/>
                  </a:lnTo>
                  <a:lnTo>
                    <a:pt x="250" y="56"/>
                  </a:lnTo>
                  <a:lnTo>
                    <a:pt x="256" y="42"/>
                  </a:lnTo>
                  <a:lnTo>
                    <a:pt x="263" y="31"/>
                  </a:lnTo>
                  <a:lnTo>
                    <a:pt x="269" y="22"/>
                  </a:lnTo>
                  <a:lnTo>
                    <a:pt x="274" y="15"/>
                  </a:lnTo>
                  <a:lnTo>
                    <a:pt x="281" y="11"/>
                  </a:lnTo>
                  <a:lnTo>
                    <a:pt x="289" y="9"/>
                  </a:lnTo>
                  <a:lnTo>
                    <a:pt x="298" y="9"/>
                  </a:lnTo>
                  <a:lnTo>
                    <a:pt x="307" y="8"/>
                  </a:lnTo>
                  <a:lnTo>
                    <a:pt x="315" y="7"/>
                  </a:lnTo>
                  <a:lnTo>
                    <a:pt x="323" y="5"/>
                  </a:lnTo>
                  <a:lnTo>
                    <a:pt x="330" y="4"/>
                  </a:lnTo>
                  <a:lnTo>
                    <a:pt x="337" y="3"/>
                  </a:lnTo>
                  <a:lnTo>
                    <a:pt x="344" y="1"/>
                  </a:lnTo>
                  <a:lnTo>
                    <a:pt x="348" y="0"/>
                  </a:lnTo>
                  <a:lnTo>
                    <a:pt x="348" y="1"/>
                  </a:lnTo>
                  <a:lnTo>
                    <a:pt x="348" y="3"/>
                  </a:lnTo>
                  <a:lnTo>
                    <a:pt x="349" y="4"/>
                  </a:lnTo>
                  <a:lnTo>
                    <a:pt x="349" y="7"/>
                  </a:lnTo>
                  <a:lnTo>
                    <a:pt x="321" y="16"/>
                  </a:lnTo>
                  <a:lnTo>
                    <a:pt x="299" y="32"/>
                  </a:lnTo>
                  <a:lnTo>
                    <a:pt x="283" y="52"/>
                  </a:lnTo>
                  <a:lnTo>
                    <a:pt x="270" y="75"/>
                  </a:lnTo>
                  <a:lnTo>
                    <a:pt x="262" y="98"/>
                  </a:lnTo>
                  <a:lnTo>
                    <a:pt x="257" y="120"/>
                  </a:lnTo>
                  <a:lnTo>
                    <a:pt x="254" y="139"/>
                  </a:lnTo>
                  <a:lnTo>
                    <a:pt x="253" y="154"/>
                  </a:lnTo>
                  <a:lnTo>
                    <a:pt x="251" y="167"/>
                  </a:lnTo>
                  <a:lnTo>
                    <a:pt x="253" y="182"/>
                  </a:lnTo>
                  <a:lnTo>
                    <a:pt x="255" y="200"/>
                  </a:lnTo>
                  <a:lnTo>
                    <a:pt x="258" y="219"/>
                  </a:lnTo>
                  <a:lnTo>
                    <a:pt x="248" y="220"/>
                  </a:lnTo>
                  <a:lnTo>
                    <a:pt x="235" y="226"/>
                  </a:lnTo>
                  <a:lnTo>
                    <a:pt x="222" y="234"/>
                  </a:lnTo>
                  <a:lnTo>
                    <a:pt x="208" y="246"/>
                  </a:lnTo>
                  <a:lnTo>
                    <a:pt x="196" y="260"/>
                  </a:lnTo>
                  <a:lnTo>
                    <a:pt x="188" y="276"/>
                  </a:lnTo>
                  <a:lnTo>
                    <a:pt x="184" y="294"/>
                  </a:lnTo>
                  <a:lnTo>
                    <a:pt x="186" y="312"/>
                  </a:lnTo>
                  <a:lnTo>
                    <a:pt x="172" y="312"/>
                  </a:lnTo>
                  <a:lnTo>
                    <a:pt x="154" y="314"/>
                  </a:lnTo>
                  <a:lnTo>
                    <a:pt x="134" y="319"/>
                  </a:lnTo>
                  <a:lnTo>
                    <a:pt x="113" y="326"/>
                  </a:lnTo>
                  <a:lnTo>
                    <a:pt x="93" y="335"/>
                  </a:lnTo>
                  <a:lnTo>
                    <a:pt x="73" y="345"/>
                  </a:lnTo>
                  <a:lnTo>
                    <a:pt x="58" y="356"/>
                  </a:lnTo>
                  <a:lnTo>
                    <a:pt x="47" y="367"/>
                  </a:lnTo>
                  <a:lnTo>
                    <a:pt x="49" y="351"/>
                  </a:lnTo>
                  <a:lnTo>
                    <a:pt x="49" y="334"/>
                  </a:lnTo>
                  <a:lnTo>
                    <a:pt x="47" y="314"/>
                  </a:lnTo>
                  <a:lnTo>
                    <a:pt x="42" y="294"/>
                  </a:lnTo>
                  <a:lnTo>
                    <a:pt x="35" y="275"/>
                  </a:lnTo>
                  <a:lnTo>
                    <a:pt x="26" y="257"/>
                  </a:lnTo>
                  <a:lnTo>
                    <a:pt x="14" y="242"/>
                  </a:lnTo>
                  <a:lnTo>
                    <a:pt x="0" y="230"/>
                  </a:lnTo>
                  <a:lnTo>
                    <a:pt x="11" y="230"/>
                  </a:lnTo>
                  <a:lnTo>
                    <a:pt x="21" y="228"/>
                  </a:lnTo>
                  <a:lnTo>
                    <a:pt x="32" y="223"/>
                  </a:lnTo>
                  <a:lnTo>
                    <a:pt x="41" y="217"/>
                  </a:lnTo>
                  <a:lnTo>
                    <a:pt x="48" y="211"/>
                  </a:lnTo>
                  <a:lnTo>
                    <a:pt x="51" y="200"/>
                  </a:lnTo>
                  <a:lnTo>
                    <a:pt x="51" y="188"/>
                  </a:lnTo>
                  <a:lnTo>
                    <a:pt x="47" y="174"/>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40" name="Freeform 362">
              <a:extLst>
                <a:ext uri="{FF2B5EF4-FFF2-40B4-BE49-F238E27FC236}">
                  <a16:creationId xmlns:a16="http://schemas.microsoft.com/office/drawing/2014/main" xmlns="" id="{794A4EEB-A154-4A75-819D-5FB037EA2F66}"/>
                </a:ext>
              </a:extLst>
            </p:cNvPr>
            <p:cNvSpPr>
              <a:spLocks/>
            </p:cNvSpPr>
            <p:nvPr/>
          </p:nvSpPr>
          <p:spPr bwMode="auto">
            <a:xfrm>
              <a:off x="2617" y="1095"/>
              <a:ext cx="107" cy="186"/>
            </a:xfrm>
            <a:custGeom>
              <a:avLst/>
              <a:gdLst>
                <a:gd name="T0" fmla="*/ 4 w 213"/>
                <a:gd name="T1" fmla="*/ 0 h 373"/>
                <a:gd name="T2" fmla="*/ 5 w 213"/>
                <a:gd name="T3" fmla="*/ 0 h 373"/>
                <a:gd name="T4" fmla="*/ 5 w 213"/>
                <a:gd name="T5" fmla="*/ 0 h 373"/>
                <a:gd name="T6" fmla="*/ 6 w 213"/>
                <a:gd name="T7" fmla="*/ 0 h 373"/>
                <a:gd name="T8" fmla="*/ 6 w 213"/>
                <a:gd name="T9" fmla="*/ 1 h 373"/>
                <a:gd name="T10" fmla="*/ 5 w 213"/>
                <a:gd name="T11" fmla="*/ 1 h 373"/>
                <a:gd name="T12" fmla="*/ 5 w 213"/>
                <a:gd name="T13" fmla="*/ 1 h 373"/>
                <a:gd name="T14" fmla="*/ 5 w 213"/>
                <a:gd name="T15" fmla="*/ 1 h 373"/>
                <a:gd name="T16" fmla="*/ 4 w 213"/>
                <a:gd name="T17" fmla="*/ 1 h 373"/>
                <a:gd name="T18" fmla="*/ 4 w 213"/>
                <a:gd name="T19" fmla="*/ 1 h 373"/>
                <a:gd name="T20" fmla="*/ 4 w 213"/>
                <a:gd name="T21" fmla="*/ 1 h 373"/>
                <a:gd name="T22" fmla="*/ 4 w 213"/>
                <a:gd name="T23" fmla="*/ 2 h 373"/>
                <a:gd name="T24" fmla="*/ 4 w 213"/>
                <a:gd name="T25" fmla="*/ 2 h 373"/>
                <a:gd name="T26" fmla="*/ 4 w 213"/>
                <a:gd name="T27" fmla="*/ 2 h 373"/>
                <a:gd name="T28" fmla="*/ 4 w 213"/>
                <a:gd name="T29" fmla="*/ 2 h 373"/>
                <a:gd name="T30" fmla="*/ 4 w 213"/>
                <a:gd name="T31" fmla="*/ 3 h 373"/>
                <a:gd name="T32" fmla="*/ 5 w 213"/>
                <a:gd name="T33" fmla="*/ 3 h 373"/>
                <a:gd name="T34" fmla="*/ 5 w 213"/>
                <a:gd name="T35" fmla="*/ 3 h 373"/>
                <a:gd name="T36" fmla="*/ 5 w 213"/>
                <a:gd name="T37" fmla="*/ 2 h 373"/>
                <a:gd name="T38" fmla="*/ 5 w 213"/>
                <a:gd name="T39" fmla="*/ 2 h 373"/>
                <a:gd name="T40" fmla="*/ 5 w 213"/>
                <a:gd name="T41" fmla="*/ 2 h 373"/>
                <a:gd name="T42" fmla="*/ 6 w 213"/>
                <a:gd name="T43" fmla="*/ 1 h 373"/>
                <a:gd name="T44" fmla="*/ 6 w 213"/>
                <a:gd name="T45" fmla="*/ 1 h 373"/>
                <a:gd name="T46" fmla="*/ 6 w 213"/>
                <a:gd name="T47" fmla="*/ 2 h 373"/>
                <a:gd name="T48" fmla="*/ 6 w 213"/>
                <a:gd name="T49" fmla="*/ 2 h 373"/>
                <a:gd name="T50" fmla="*/ 6 w 213"/>
                <a:gd name="T51" fmla="*/ 2 h 373"/>
                <a:gd name="T52" fmla="*/ 6 w 213"/>
                <a:gd name="T53" fmla="*/ 3 h 373"/>
                <a:gd name="T54" fmla="*/ 5 w 213"/>
                <a:gd name="T55" fmla="*/ 3 h 373"/>
                <a:gd name="T56" fmla="*/ 5 w 213"/>
                <a:gd name="T57" fmla="*/ 3 h 373"/>
                <a:gd name="T58" fmla="*/ 5 w 213"/>
                <a:gd name="T59" fmla="*/ 3 h 373"/>
                <a:gd name="T60" fmla="*/ 5 w 213"/>
                <a:gd name="T61" fmla="*/ 4 h 373"/>
                <a:gd name="T62" fmla="*/ 6 w 213"/>
                <a:gd name="T63" fmla="*/ 4 h 373"/>
                <a:gd name="T64" fmla="*/ 6 w 213"/>
                <a:gd name="T65" fmla="*/ 4 h 373"/>
                <a:gd name="T66" fmla="*/ 6 w 213"/>
                <a:gd name="T67" fmla="*/ 4 h 373"/>
                <a:gd name="T68" fmla="*/ 7 w 213"/>
                <a:gd name="T69" fmla="*/ 4 h 373"/>
                <a:gd name="T70" fmla="*/ 7 w 213"/>
                <a:gd name="T71" fmla="*/ 4 h 373"/>
                <a:gd name="T72" fmla="*/ 7 w 213"/>
                <a:gd name="T73" fmla="*/ 4 h 373"/>
                <a:gd name="T74" fmla="*/ 7 w 213"/>
                <a:gd name="T75" fmla="*/ 6 h 373"/>
                <a:gd name="T76" fmla="*/ 7 w 213"/>
                <a:gd name="T77" fmla="*/ 7 h 373"/>
                <a:gd name="T78" fmla="*/ 6 w 213"/>
                <a:gd name="T79" fmla="*/ 8 h 373"/>
                <a:gd name="T80" fmla="*/ 5 w 213"/>
                <a:gd name="T81" fmla="*/ 9 h 373"/>
                <a:gd name="T82" fmla="*/ 4 w 213"/>
                <a:gd name="T83" fmla="*/ 10 h 373"/>
                <a:gd name="T84" fmla="*/ 3 w 213"/>
                <a:gd name="T85" fmla="*/ 10 h 373"/>
                <a:gd name="T86" fmla="*/ 2 w 213"/>
                <a:gd name="T87" fmla="*/ 11 h 373"/>
                <a:gd name="T88" fmla="*/ 1 w 213"/>
                <a:gd name="T89" fmla="*/ 11 h 373"/>
                <a:gd name="T90" fmla="*/ 1 w 213"/>
                <a:gd name="T91" fmla="*/ 11 h 373"/>
                <a:gd name="T92" fmla="*/ 1 w 213"/>
                <a:gd name="T93" fmla="*/ 11 h 373"/>
                <a:gd name="T94" fmla="*/ 0 w 213"/>
                <a:gd name="T95" fmla="*/ 11 h 373"/>
                <a:gd name="T96" fmla="*/ 1 w 213"/>
                <a:gd name="T97" fmla="*/ 11 h 373"/>
                <a:gd name="T98" fmla="*/ 1 w 213"/>
                <a:gd name="T99" fmla="*/ 10 h 373"/>
                <a:gd name="T100" fmla="*/ 2 w 213"/>
                <a:gd name="T101" fmla="*/ 10 h 373"/>
                <a:gd name="T102" fmla="*/ 2 w 213"/>
                <a:gd name="T103" fmla="*/ 9 h 373"/>
                <a:gd name="T104" fmla="*/ 2 w 213"/>
                <a:gd name="T105" fmla="*/ 8 h 373"/>
                <a:gd name="T106" fmla="*/ 2 w 213"/>
                <a:gd name="T107" fmla="*/ 7 h 373"/>
                <a:gd name="T108" fmla="*/ 1 w 213"/>
                <a:gd name="T109" fmla="*/ 6 h 373"/>
                <a:gd name="T110" fmla="*/ 1 w 213"/>
                <a:gd name="T111" fmla="*/ 5 h 373"/>
                <a:gd name="T112" fmla="*/ 1 w 213"/>
                <a:gd name="T113" fmla="*/ 4 h 373"/>
                <a:gd name="T114" fmla="*/ 2 w 213"/>
                <a:gd name="T115" fmla="*/ 2 h 373"/>
                <a:gd name="T116" fmla="*/ 2 w 213"/>
                <a:gd name="T117" fmla="*/ 1 h 373"/>
                <a:gd name="T118" fmla="*/ 4 w 213"/>
                <a:gd name="T119" fmla="*/ 0 h 37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3" h="373">
                  <a:moveTo>
                    <a:pt x="125" y="0"/>
                  </a:moveTo>
                  <a:lnTo>
                    <a:pt x="128" y="4"/>
                  </a:lnTo>
                  <a:lnTo>
                    <a:pt x="132" y="12"/>
                  </a:lnTo>
                  <a:lnTo>
                    <a:pt x="139" y="18"/>
                  </a:lnTo>
                  <a:lnTo>
                    <a:pt x="152" y="19"/>
                  </a:lnTo>
                  <a:lnTo>
                    <a:pt x="159" y="19"/>
                  </a:lnTo>
                  <a:lnTo>
                    <a:pt x="164" y="22"/>
                  </a:lnTo>
                  <a:lnTo>
                    <a:pt x="169" y="26"/>
                  </a:lnTo>
                  <a:lnTo>
                    <a:pt x="171" y="31"/>
                  </a:lnTo>
                  <a:lnTo>
                    <a:pt x="164" y="36"/>
                  </a:lnTo>
                  <a:lnTo>
                    <a:pt x="159" y="42"/>
                  </a:lnTo>
                  <a:lnTo>
                    <a:pt x="152" y="47"/>
                  </a:lnTo>
                  <a:lnTo>
                    <a:pt x="147" y="50"/>
                  </a:lnTo>
                  <a:lnTo>
                    <a:pt x="140" y="49"/>
                  </a:lnTo>
                  <a:lnTo>
                    <a:pt x="135" y="48"/>
                  </a:lnTo>
                  <a:lnTo>
                    <a:pt x="129" y="48"/>
                  </a:lnTo>
                  <a:lnTo>
                    <a:pt x="124" y="49"/>
                  </a:lnTo>
                  <a:lnTo>
                    <a:pt x="120" y="50"/>
                  </a:lnTo>
                  <a:lnTo>
                    <a:pt x="116" y="53"/>
                  </a:lnTo>
                  <a:lnTo>
                    <a:pt x="113" y="56"/>
                  </a:lnTo>
                  <a:lnTo>
                    <a:pt x="109" y="60"/>
                  </a:lnTo>
                  <a:lnTo>
                    <a:pt x="107" y="63"/>
                  </a:lnTo>
                  <a:lnTo>
                    <a:pt x="106" y="66"/>
                  </a:lnTo>
                  <a:lnTo>
                    <a:pt x="105" y="71"/>
                  </a:lnTo>
                  <a:lnTo>
                    <a:pt x="105" y="75"/>
                  </a:lnTo>
                  <a:lnTo>
                    <a:pt x="105" y="78"/>
                  </a:lnTo>
                  <a:lnTo>
                    <a:pt x="106" y="81"/>
                  </a:lnTo>
                  <a:lnTo>
                    <a:pt x="108" y="86"/>
                  </a:lnTo>
                  <a:lnTo>
                    <a:pt x="109" y="89"/>
                  </a:lnTo>
                  <a:lnTo>
                    <a:pt x="113" y="93"/>
                  </a:lnTo>
                  <a:lnTo>
                    <a:pt x="116" y="95"/>
                  </a:lnTo>
                  <a:lnTo>
                    <a:pt x="121" y="96"/>
                  </a:lnTo>
                  <a:lnTo>
                    <a:pt x="126" y="98"/>
                  </a:lnTo>
                  <a:lnTo>
                    <a:pt x="132" y="99"/>
                  </a:lnTo>
                  <a:lnTo>
                    <a:pt x="137" y="98"/>
                  </a:lnTo>
                  <a:lnTo>
                    <a:pt x="141" y="98"/>
                  </a:lnTo>
                  <a:lnTo>
                    <a:pt x="146" y="95"/>
                  </a:lnTo>
                  <a:lnTo>
                    <a:pt x="151" y="91"/>
                  </a:lnTo>
                  <a:lnTo>
                    <a:pt x="153" y="85"/>
                  </a:lnTo>
                  <a:lnTo>
                    <a:pt x="153" y="79"/>
                  </a:lnTo>
                  <a:lnTo>
                    <a:pt x="153" y="75"/>
                  </a:lnTo>
                  <a:lnTo>
                    <a:pt x="160" y="68"/>
                  </a:lnTo>
                  <a:lnTo>
                    <a:pt x="168" y="63"/>
                  </a:lnTo>
                  <a:lnTo>
                    <a:pt x="176" y="58"/>
                  </a:lnTo>
                  <a:lnTo>
                    <a:pt x="179" y="56"/>
                  </a:lnTo>
                  <a:lnTo>
                    <a:pt x="182" y="58"/>
                  </a:lnTo>
                  <a:lnTo>
                    <a:pt x="184" y="62"/>
                  </a:lnTo>
                  <a:lnTo>
                    <a:pt x="186" y="64"/>
                  </a:lnTo>
                  <a:lnTo>
                    <a:pt x="190" y="66"/>
                  </a:lnTo>
                  <a:lnTo>
                    <a:pt x="185" y="73"/>
                  </a:lnTo>
                  <a:lnTo>
                    <a:pt x="182" y="80"/>
                  </a:lnTo>
                  <a:lnTo>
                    <a:pt x="179" y="88"/>
                  </a:lnTo>
                  <a:lnTo>
                    <a:pt x="177" y="93"/>
                  </a:lnTo>
                  <a:lnTo>
                    <a:pt x="170" y="98"/>
                  </a:lnTo>
                  <a:lnTo>
                    <a:pt x="163" y="102"/>
                  </a:lnTo>
                  <a:lnTo>
                    <a:pt x="159" y="109"/>
                  </a:lnTo>
                  <a:lnTo>
                    <a:pt x="156" y="116"/>
                  </a:lnTo>
                  <a:lnTo>
                    <a:pt x="155" y="118"/>
                  </a:lnTo>
                  <a:lnTo>
                    <a:pt x="155" y="121"/>
                  </a:lnTo>
                  <a:lnTo>
                    <a:pt x="155" y="123"/>
                  </a:lnTo>
                  <a:lnTo>
                    <a:pt x="155" y="125"/>
                  </a:lnTo>
                  <a:lnTo>
                    <a:pt x="158" y="131"/>
                  </a:lnTo>
                  <a:lnTo>
                    <a:pt x="162" y="137"/>
                  </a:lnTo>
                  <a:lnTo>
                    <a:pt x="168" y="141"/>
                  </a:lnTo>
                  <a:lnTo>
                    <a:pt x="176" y="146"/>
                  </a:lnTo>
                  <a:lnTo>
                    <a:pt x="181" y="147"/>
                  </a:lnTo>
                  <a:lnTo>
                    <a:pt x="185" y="147"/>
                  </a:lnTo>
                  <a:lnTo>
                    <a:pt x="190" y="147"/>
                  </a:lnTo>
                  <a:lnTo>
                    <a:pt x="193" y="146"/>
                  </a:lnTo>
                  <a:lnTo>
                    <a:pt x="198" y="144"/>
                  </a:lnTo>
                  <a:lnTo>
                    <a:pt x="201" y="141"/>
                  </a:lnTo>
                  <a:lnTo>
                    <a:pt x="205" y="140"/>
                  </a:lnTo>
                  <a:lnTo>
                    <a:pt x="207" y="138"/>
                  </a:lnTo>
                  <a:lnTo>
                    <a:pt x="212" y="156"/>
                  </a:lnTo>
                  <a:lnTo>
                    <a:pt x="213" y="175"/>
                  </a:lnTo>
                  <a:lnTo>
                    <a:pt x="212" y="193"/>
                  </a:lnTo>
                  <a:lnTo>
                    <a:pt x="206" y="212"/>
                  </a:lnTo>
                  <a:lnTo>
                    <a:pt x="198" y="229"/>
                  </a:lnTo>
                  <a:lnTo>
                    <a:pt x="188" y="247"/>
                  </a:lnTo>
                  <a:lnTo>
                    <a:pt x="175" y="263"/>
                  </a:lnTo>
                  <a:lnTo>
                    <a:pt x="160" y="280"/>
                  </a:lnTo>
                  <a:lnTo>
                    <a:pt x="145" y="296"/>
                  </a:lnTo>
                  <a:lnTo>
                    <a:pt x="128" y="310"/>
                  </a:lnTo>
                  <a:lnTo>
                    <a:pt x="110" y="322"/>
                  </a:lnTo>
                  <a:lnTo>
                    <a:pt x="93" y="334"/>
                  </a:lnTo>
                  <a:lnTo>
                    <a:pt x="76" y="344"/>
                  </a:lnTo>
                  <a:lnTo>
                    <a:pt x="60" y="352"/>
                  </a:lnTo>
                  <a:lnTo>
                    <a:pt x="44" y="359"/>
                  </a:lnTo>
                  <a:lnTo>
                    <a:pt x="29" y="364"/>
                  </a:lnTo>
                  <a:lnTo>
                    <a:pt x="25" y="365"/>
                  </a:lnTo>
                  <a:lnTo>
                    <a:pt x="19" y="367"/>
                  </a:lnTo>
                  <a:lnTo>
                    <a:pt x="14" y="369"/>
                  </a:lnTo>
                  <a:lnTo>
                    <a:pt x="7" y="372"/>
                  </a:lnTo>
                  <a:lnTo>
                    <a:pt x="2" y="373"/>
                  </a:lnTo>
                  <a:lnTo>
                    <a:pt x="0" y="373"/>
                  </a:lnTo>
                  <a:lnTo>
                    <a:pt x="0" y="371"/>
                  </a:lnTo>
                  <a:lnTo>
                    <a:pt x="4" y="366"/>
                  </a:lnTo>
                  <a:lnTo>
                    <a:pt x="11" y="359"/>
                  </a:lnTo>
                  <a:lnTo>
                    <a:pt x="18" y="350"/>
                  </a:lnTo>
                  <a:lnTo>
                    <a:pt x="25" y="341"/>
                  </a:lnTo>
                  <a:lnTo>
                    <a:pt x="31" y="330"/>
                  </a:lnTo>
                  <a:lnTo>
                    <a:pt x="37" y="320"/>
                  </a:lnTo>
                  <a:lnTo>
                    <a:pt x="40" y="308"/>
                  </a:lnTo>
                  <a:lnTo>
                    <a:pt x="44" y="298"/>
                  </a:lnTo>
                  <a:lnTo>
                    <a:pt x="45" y="287"/>
                  </a:lnTo>
                  <a:lnTo>
                    <a:pt x="45" y="272"/>
                  </a:lnTo>
                  <a:lnTo>
                    <a:pt x="42" y="254"/>
                  </a:lnTo>
                  <a:lnTo>
                    <a:pt x="39" y="234"/>
                  </a:lnTo>
                  <a:lnTo>
                    <a:pt x="34" y="212"/>
                  </a:lnTo>
                  <a:lnTo>
                    <a:pt x="31" y="193"/>
                  </a:lnTo>
                  <a:lnTo>
                    <a:pt x="29" y="175"/>
                  </a:lnTo>
                  <a:lnTo>
                    <a:pt x="27" y="160"/>
                  </a:lnTo>
                  <a:lnTo>
                    <a:pt x="29" y="147"/>
                  </a:lnTo>
                  <a:lnTo>
                    <a:pt x="30" y="132"/>
                  </a:lnTo>
                  <a:lnTo>
                    <a:pt x="33" y="113"/>
                  </a:lnTo>
                  <a:lnTo>
                    <a:pt x="38" y="91"/>
                  </a:lnTo>
                  <a:lnTo>
                    <a:pt x="46" y="68"/>
                  </a:lnTo>
                  <a:lnTo>
                    <a:pt x="59" y="45"/>
                  </a:lnTo>
                  <a:lnTo>
                    <a:pt x="75" y="25"/>
                  </a:lnTo>
                  <a:lnTo>
                    <a:pt x="97" y="9"/>
                  </a:lnTo>
                  <a:lnTo>
                    <a:pt x="125" y="0"/>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41" name="Freeform 363">
              <a:extLst>
                <a:ext uri="{FF2B5EF4-FFF2-40B4-BE49-F238E27FC236}">
                  <a16:creationId xmlns:a16="http://schemas.microsoft.com/office/drawing/2014/main" xmlns="" id="{E8C06311-C3C3-4BCC-A53E-1F2F2A7351C0}"/>
                </a:ext>
              </a:extLst>
            </p:cNvPr>
            <p:cNvSpPr>
              <a:spLocks/>
            </p:cNvSpPr>
            <p:nvPr/>
          </p:nvSpPr>
          <p:spPr bwMode="auto">
            <a:xfrm>
              <a:off x="2411" y="870"/>
              <a:ext cx="478" cy="310"/>
            </a:xfrm>
            <a:custGeom>
              <a:avLst/>
              <a:gdLst>
                <a:gd name="T0" fmla="*/ 16 w 957"/>
                <a:gd name="T1" fmla="*/ 6 h 620"/>
                <a:gd name="T2" fmla="*/ 17 w 957"/>
                <a:gd name="T3" fmla="*/ 3 h 620"/>
                <a:gd name="T4" fmla="*/ 18 w 957"/>
                <a:gd name="T5" fmla="*/ 1 h 620"/>
                <a:gd name="T6" fmla="*/ 19 w 957"/>
                <a:gd name="T7" fmla="*/ 2 h 620"/>
                <a:gd name="T8" fmla="*/ 20 w 957"/>
                <a:gd name="T9" fmla="*/ 4 h 620"/>
                <a:gd name="T10" fmla="*/ 22 w 957"/>
                <a:gd name="T11" fmla="*/ 7 h 620"/>
                <a:gd name="T12" fmla="*/ 21 w 957"/>
                <a:gd name="T13" fmla="*/ 10 h 620"/>
                <a:gd name="T14" fmla="*/ 19 w 957"/>
                <a:gd name="T15" fmla="*/ 12 h 620"/>
                <a:gd name="T16" fmla="*/ 19 w 957"/>
                <a:gd name="T17" fmla="*/ 14 h 620"/>
                <a:gd name="T18" fmla="*/ 20 w 957"/>
                <a:gd name="T19" fmla="*/ 12 h 620"/>
                <a:gd name="T20" fmla="*/ 22 w 957"/>
                <a:gd name="T21" fmla="*/ 10 h 620"/>
                <a:gd name="T22" fmla="*/ 25 w 957"/>
                <a:gd name="T23" fmla="*/ 9 h 620"/>
                <a:gd name="T24" fmla="*/ 26 w 957"/>
                <a:gd name="T25" fmla="*/ 9 h 620"/>
                <a:gd name="T26" fmla="*/ 28 w 957"/>
                <a:gd name="T27" fmla="*/ 10 h 620"/>
                <a:gd name="T28" fmla="*/ 29 w 957"/>
                <a:gd name="T29" fmla="*/ 11 h 620"/>
                <a:gd name="T30" fmla="*/ 27 w 957"/>
                <a:gd name="T31" fmla="*/ 12 h 620"/>
                <a:gd name="T32" fmla="*/ 25 w 957"/>
                <a:gd name="T33" fmla="*/ 14 h 620"/>
                <a:gd name="T34" fmla="*/ 22 w 957"/>
                <a:gd name="T35" fmla="*/ 15 h 620"/>
                <a:gd name="T36" fmla="*/ 21 w 957"/>
                <a:gd name="T37" fmla="*/ 15 h 620"/>
                <a:gd name="T38" fmla="*/ 20 w 957"/>
                <a:gd name="T39" fmla="*/ 15 h 620"/>
                <a:gd name="T40" fmla="*/ 21 w 957"/>
                <a:gd name="T41" fmla="*/ 14 h 620"/>
                <a:gd name="T42" fmla="*/ 21 w 957"/>
                <a:gd name="T43" fmla="*/ 13 h 620"/>
                <a:gd name="T44" fmla="*/ 20 w 957"/>
                <a:gd name="T45" fmla="*/ 13 h 620"/>
                <a:gd name="T46" fmla="*/ 19 w 957"/>
                <a:gd name="T47" fmla="*/ 14 h 620"/>
                <a:gd name="T48" fmla="*/ 19 w 957"/>
                <a:gd name="T49" fmla="*/ 15 h 620"/>
                <a:gd name="T50" fmla="*/ 19 w 957"/>
                <a:gd name="T51" fmla="*/ 14 h 620"/>
                <a:gd name="T52" fmla="*/ 18 w 957"/>
                <a:gd name="T53" fmla="*/ 14 h 620"/>
                <a:gd name="T54" fmla="*/ 17 w 957"/>
                <a:gd name="T55" fmla="*/ 14 h 620"/>
                <a:gd name="T56" fmla="*/ 16 w 957"/>
                <a:gd name="T57" fmla="*/ 14 h 620"/>
                <a:gd name="T58" fmla="*/ 14 w 957"/>
                <a:gd name="T59" fmla="*/ 15 h 620"/>
                <a:gd name="T60" fmla="*/ 13 w 957"/>
                <a:gd name="T61" fmla="*/ 16 h 620"/>
                <a:gd name="T62" fmla="*/ 12 w 957"/>
                <a:gd name="T63" fmla="*/ 19 h 620"/>
                <a:gd name="T64" fmla="*/ 9 w 957"/>
                <a:gd name="T65" fmla="*/ 20 h 620"/>
                <a:gd name="T66" fmla="*/ 7 w 957"/>
                <a:gd name="T67" fmla="*/ 20 h 620"/>
                <a:gd name="T68" fmla="*/ 6 w 957"/>
                <a:gd name="T69" fmla="*/ 20 h 620"/>
                <a:gd name="T70" fmla="*/ 4 w 957"/>
                <a:gd name="T71" fmla="*/ 19 h 620"/>
                <a:gd name="T72" fmla="*/ 2 w 957"/>
                <a:gd name="T73" fmla="*/ 18 h 620"/>
                <a:gd name="T74" fmla="*/ 0 w 957"/>
                <a:gd name="T75" fmla="*/ 18 h 620"/>
                <a:gd name="T76" fmla="*/ 1 w 957"/>
                <a:gd name="T77" fmla="*/ 16 h 620"/>
                <a:gd name="T78" fmla="*/ 5 w 957"/>
                <a:gd name="T79" fmla="*/ 13 h 620"/>
                <a:gd name="T80" fmla="*/ 8 w 957"/>
                <a:gd name="T81" fmla="*/ 12 h 620"/>
                <a:gd name="T82" fmla="*/ 11 w 957"/>
                <a:gd name="T83" fmla="*/ 12 h 620"/>
                <a:gd name="T84" fmla="*/ 13 w 957"/>
                <a:gd name="T85" fmla="*/ 13 h 620"/>
                <a:gd name="T86" fmla="*/ 14 w 957"/>
                <a:gd name="T87" fmla="*/ 14 h 620"/>
                <a:gd name="T88" fmla="*/ 15 w 957"/>
                <a:gd name="T89" fmla="*/ 14 h 620"/>
                <a:gd name="T90" fmla="*/ 16 w 957"/>
                <a:gd name="T91" fmla="*/ 14 h 620"/>
                <a:gd name="T92" fmla="*/ 16 w 957"/>
                <a:gd name="T93" fmla="*/ 13 h 620"/>
                <a:gd name="T94" fmla="*/ 15 w 957"/>
                <a:gd name="T95" fmla="*/ 13 h 620"/>
                <a:gd name="T96" fmla="*/ 13 w 957"/>
                <a:gd name="T97" fmla="*/ 13 h 620"/>
                <a:gd name="T98" fmla="*/ 10 w 957"/>
                <a:gd name="T99" fmla="*/ 11 h 620"/>
                <a:gd name="T100" fmla="*/ 8 w 957"/>
                <a:gd name="T101" fmla="*/ 8 h 620"/>
                <a:gd name="T102" fmla="*/ 8 w 957"/>
                <a:gd name="T103" fmla="*/ 4 h 620"/>
                <a:gd name="T104" fmla="*/ 10 w 957"/>
                <a:gd name="T105" fmla="*/ 5 h 620"/>
                <a:gd name="T106" fmla="*/ 13 w 957"/>
                <a:gd name="T107" fmla="*/ 7 h 620"/>
                <a:gd name="T108" fmla="*/ 15 w 957"/>
                <a:gd name="T109" fmla="*/ 8 h 620"/>
                <a:gd name="T110" fmla="*/ 17 w 957"/>
                <a:gd name="T111" fmla="*/ 11 h 620"/>
                <a:gd name="T112" fmla="*/ 17 w 957"/>
                <a:gd name="T113" fmla="*/ 13 h 620"/>
                <a:gd name="T114" fmla="*/ 18 w 957"/>
                <a:gd name="T115" fmla="*/ 14 h 620"/>
                <a:gd name="T116" fmla="*/ 18 w 957"/>
                <a:gd name="T117" fmla="*/ 13 h 620"/>
                <a:gd name="T118" fmla="*/ 18 w 957"/>
                <a:gd name="T119" fmla="*/ 12 h 620"/>
                <a:gd name="T120" fmla="*/ 16 w 957"/>
                <a:gd name="T121" fmla="*/ 9 h 62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57" h="620">
                  <a:moveTo>
                    <a:pt x="521" y="259"/>
                  </a:moveTo>
                  <a:lnTo>
                    <a:pt x="519" y="236"/>
                  </a:lnTo>
                  <a:lnTo>
                    <a:pt x="517" y="212"/>
                  </a:lnTo>
                  <a:lnTo>
                    <a:pt x="520" y="189"/>
                  </a:lnTo>
                  <a:lnTo>
                    <a:pt x="523" y="165"/>
                  </a:lnTo>
                  <a:lnTo>
                    <a:pt x="528" y="143"/>
                  </a:lnTo>
                  <a:lnTo>
                    <a:pt x="535" y="124"/>
                  </a:lnTo>
                  <a:lnTo>
                    <a:pt x="544" y="105"/>
                  </a:lnTo>
                  <a:lnTo>
                    <a:pt x="553" y="91"/>
                  </a:lnTo>
                  <a:lnTo>
                    <a:pt x="564" y="79"/>
                  </a:lnTo>
                  <a:lnTo>
                    <a:pt x="573" y="67"/>
                  </a:lnTo>
                  <a:lnTo>
                    <a:pt x="581" y="57"/>
                  </a:lnTo>
                  <a:lnTo>
                    <a:pt x="588" y="46"/>
                  </a:lnTo>
                  <a:lnTo>
                    <a:pt x="595" y="36"/>
                  </a:lnTo>
                  <a:lnTo>
                    <a:pt x="602" y="26"/>
                  </a:lnTo>
                  <a:lnTo>
                    <a:pt x="607" y="13"/>
                  </a:lnTo>
                  <a:lnTo>
                    <a:pt x="612" y="0"/>
                  </a:lnTo>
                  <a:lnTo>
                    <a:pt x="613" y="9"/>
                  </a:lnTo>
                  <a:lnTo>
                    <a:pt x="616" y="22"/>
                  </a:lnTo>
                  <a:lnTo>
                    <a:pt x="622" y="38"/>
                  </a:lnTo>
                  <a:lnTo>
                    <a:pt x="629" y="54"/>
                  </a:lnTo>
                  <a:lnTo>
                    <a:pt x="637" y="72"/>
                  </a:lnTo>
                  <a:lnTo>
                    <a:pt x="646" y="89"/>
                  </a:lnTo>
                  <a:lnTo>
                    <a:pt x="657" y="104"/>
                  </a:lnTo>
                  <a:lnTo>
                    <a:pt x="667" y="115"/>
                  </a:lnTo>
                  <a:lnTo>
                    <a:pt x="679" y="127"/>
                  </a:lnTo>
                  <a:lnTo>
                    <a:pt x="688" y="138"/>
                  </a:lnTo>
                  <a:lnTo>
                    <a:pt x="695" y="151"/>
                  </a:lnTo>
                  <a:lnTo>
                    <a:pt x="701" y="164"/>
                  </a:lnTo>
                  <a:lnTo>
                    <a:pt x="710" y="201"/>
                  </a:lnTo>
                  <a:lnTo>
                    <a:pt x="710" y="236"/>
                  </a:lnTo>
                  <a:lnTo>
                    <a:pt x="704" y="268"/>
                  </a:lnTo>
                  <a:lnTo>
                    <a:pt x="697" y="292"/>
                  </a:lnTo>
                  <a:lnTo>
                    <a:pt x="691" y="303"/>
                  </a:lnTo>
                  <a:lnTo>
                    <a:pt x="684" y="315"/>
                  </a:lnTo>
                  <a:lnTo>
                    <a:pt x="675" y="327"/>
                  </a:lnTo>
                  <a:lnTo>
                    <a:pt x="665" y="339"/>
                  </a:lnTo>
                  <a:lnTo>
                    <a:pt x="653" y="352"/>
                  </a:lnTo>
                  <a:lnTo>
                    <a:pt x="642" y="364"/>
                  </a:lnTo>
                  <a:lnTo>
                    <a:pt x="631" y="378"/>
                  </a:lnTo>
                  <a:lnTo>
                    <a:pt x="621" y="393"/>
                  </a:lnTo>
                  <a:lnTo>
                    <a:pt x="616" y="404"/>
                  </a:lnTo>
                  <a:lnTo>
                    <a:pt x="615" y="414"/>
                  </a:lnTo>
                  <a:lnTo>
                    <a:pt x="615" y="422"/>
                  </a:lnTo>
                  <a:lnTo>
                    <a:pt x="619" y="424"/>
                  </a:lnTo>
                  <a:lnTo>
                    <a:pt x="627" y="420"/>
                  </a:lnTo>
                  <a:lnTo>
                    <a:pt x="633" y="413"/>
                  </a:lnTo>
                  <a:lnTo>
                    <a:pt x="637" y="404"/>
                  </a:lnTo>
                  <a:lnTo>
                    <a:pt x="641" y="395"/>
                  </a:lnTo>
                  <a:lnTo>
                    <a:pt x="646" y="382"/>
                  </a:lnTo>
                  <a:lnTo>
                    <a:pt x="652" y="369"/>
                  </a:lnTo>
                  <a:lnTo>
                    <a:pt x="659" y="357"/>
                  </a:lnTo>
                  <a:lnTo>
                    <a:pt x="667" y="347"/>
                  </a:lnTo>
                  <a:lnTo>
                    <a:pt x="686" y="326"/>
                  </a:lnTo>
                  <a:lnTo>
                    <a:pt x="705" y="310"/>
                  </a:lnTo>
                  <a:lnTo>
                    <a:pt x="727" y="296"/>
                  </a:lnTo>
                  <a:lnTo>
                    <a:pt x="749" y="287"/>
                  </a:lnTo>
                  <a:lnTo>
                    <a:pt x="772" y="280"/>
                  </a:lnTo>
                  <a:lnTo>
                    <a:pt x="794" y="277"/>
                  </a:lnTo>
                  <a:lnTo>
                    <a:pt x="815" y="276"/>
                  </a:lnTo>
                  <a:lnTo>
                    <a:pt x="834" y="278"/>
                  </a:lnTo>
                  <a:lnTo>
                    <a:pt x="841" y="280"/>
                  </a:lnTo>
                  <a:lnTo>
                    <a:pt x="847" y="281"/>
                  </a:lnTo>
                  <a:lnTo>
                    <a:pt x="852" y="284"/>
                  </a:lnTo>
                  <a:lnTo>
                    <a:pt x="858" y="286"/>
                  </a:lnTo>
                  <a:lnTo>
                    <a:pt x="870" y="292"/>
                  </a:lnTo>
                  <a:lnTo>
                    <a:pt x="880" y="298"/>
                  </a:lnTo>
                  <a:lnTo>
                    <a:pt x="892" y="304"/>
                  </a:lnTo>
                  <a:lnTo>
                    <a:pt x="902" y="311"/>
                  </a:lnTo>
                  <a:lnTo>
                    <a:pt x="914" y="319"/>
                  </a:lnTo>
                  <a:lnTo>
                    <a:pt x="926" y="327"/>
                  </a:lnTo>
                  <a:lnTo>
                    <a:pt x="941" y="336"/>
                  </a:lnTo>
                  <a:lnTo>
                    <a:pt x="957" y="345"/>
                  </a:lnTo>
                  <a:lnTo>
                    <a:pt x="948" y="346"/>
                  </a:lnTo>
                  <a:lnTo>
                    <a:pt x="937" y="348"/>
                  </a:lnTo>
                  <a:lnTo>
                    <a:pt x="924" y="351"/>
                  </a:lnTo>
                  <a:lnTo>
                    <a:pt x="910" y="354"/>
                  </a:lnTo>
                  <a:lnTo>
                    <a:pt x="897" y="359"/>
                  </a:lnTo>
                  <a:lnTo>
                    <a:pt x="885" y="364"/>
                  </a:lnTo>
                  <a:lnTo>
                    <a:pt x="874" y="372"/>
                  </a:lnTo>
                  <a:lnTo>
                    <a:pt x="866" y="383"/>
                  </a:lnTo>
                  <a:lnTo>
                    <a:pt x="855" y="399"/>
                  </a:lnTo>
                  <a:lnTo>
                    <a:pt x="840" y="416"/>
                  </a:lnTo>
                  <a:lnTo>
                    <a:pt x="823" y="432"/>
                  </a:lnTo>
                  <a:lnTo>
                    <a:pt x="802" y="447"/>
                  </a:lnTo>
                  <a:lnTo>
                    <a:pt x="780" y="460"/>
                  </a:lnTo>
                  <a:lnTo>
                    <a:pt x="757" y="467"/>
                  </a:lnTo>
                  <a:lnTo>
                    <a:pt x="733" y="469"/>
                  </a:lnTo>
                  <a:lnTo>
                    <a:pt x="710" y="463"/>
                  </a:lnTo>
                  <a:lnTo>
                    <a:pt x="705" y="460"/>
                  </a:lnTo>
                  <a:lnTo>
                    <a:pt x="701" y="458"/>
                  </a:lnTo>
                  <a:lnTo>
                    <a:pt x="695" y="455"/>
                  </a:lnTo>
                  <a:lnTo>
                    <a:pt x="689" y="454"/>
                  </a:lnTo>
                  <a:lnTo>
                    <a:pt x="683" y="454"/>
                  </a:lnTo>
                  <a:lnTo>
                    <a:pt x="679" y="455"/>
                  </a:lnTo>
                  <a:lnTo>
                    <a:pt x="674" y="458"/>
                  </a:lnTo>
                  <a:lnTo>
                    <a:pt x="671" y="460"/>
                  </a:lnTo>
                  <a:lnTo>
                    <a:pt x="666" y="463"/>
                  </a:lnTo>
                  <a:lnTo>
                    <a:pt x="661" y="463"/>
                  </a:lnTo>
                  <a:lnTo>
                    <a:pt x="656" y="461"/>
                  </a:lnTo>
                  <a:lnTo>
                    <a:pt x="651" y="460"/>
                  </a:lnTo>
                  <a:lnTo>
                    <a:pt x="660" y="454"/>
                  </a:lnTo>
                  <a:lnTo>
                    <a:pt x="668" y="445"/>
                  </a:lnTo>
                  <a:lnTo>
                    <a:pt x="675" y="436"/>
                  </a:lnTo>
                  <a:lnTo>
                    <a:pt x="677" y="425"/>
                  </a:lnTo>
                  <a:lnTo>
                    <a:pt x="677" y="423"/>
                  </a:lnTo>
                  <a:lnTo>
                    <a:pt x="677" y="421"/>
                  </a:lnTo>
                  <a:lnTo>
                    <a:pt x="676" y="420"/>
                  </a:lnTo>
                  <a:lnTo>
                    <a:pt x="675" y="417"/>
                  </a:lnTo>
                  <a:lnTo>
                    <a:pt x="674" y="415"/>
                  </a:lnTo>
                  <a:lnTo>
                    <a:pt x="672" y="414"/>
                  </a:lnTo>
                  <a:lnTo>
                    <a:pt x="671" y="413"/>
                  </a:lnTo>
                  <a:lnTo>
                    <a:pt x="668" y="412"/>
                  </a:lnTo>
                  <a:lnTo>
                    <a:pt x="660" y="409"/>
                  </a:lnTo>
                  <a:lnTo>
                    <a:pt x="651" y="409"/>
                  </a:lnTo>
                  <a:lnTo>
                    <a:pt x="643" y="413"/>
                  </a:lnTo>
                  <a:lnTo>
                    <a:pt x="636" y="417"/>
                  </a:lnTo>
                  <a:lnTo>
                    <a:pt x="631" y="425"/>
                  </a:lnTo>
                  <a:lnTo>
                    <a:pt x="630" y="436"/>
                  </a:lnTo>
                  <a:lnTo>
                    <a:pt x="630" y="445"/>
                  </a:lnTo>
                  <a:lnTo>
                    <a:pt x="634" y="452"/>
                  </a:lnTo>
                  <a:lnTo>
                    <a:pt x="636" y="458"/>
                  </a:lnTo>
                  <a:lnTo>
                    <a:pt x="635" y="461"/>
                  </a:lnTo>
                  <a:lnTo>
                    <a:pt x="633" y="462"/>
                  </a:lnTo>
                  <a:lnTo>
                    <a:pt x="629" y="463"/>
                  </a:lnTo>
                  <a:lnTo>
                    <a:pt x="627" y="462"/>
                  </a:lnTo>
                  <a:lnTo>
                    <a:pt x="626" y="459"/>
                  </a:lnTo>
                  <a:lnTo>
                    <a:pt x="625" y="453"/>
                  </a:lnTo>
                  <a:lnTo>
                    <a:pt x="625" y="447"/>
                  </a:lnTo>
                  <a:lnTo>
                    <a:pt x="622" y="440"/>
                  </a:lnTo>
                  <a:lnTo>
                    <a:pt x="618" y="433"/>
                  </a:lnTo>
                  <a:lnTo>
                    <a:pt x="608" y="431"/>
                  </a:lnTo>
                  <a:lnTo>
                    <a:pt x="593" y="437"/>
                  </a:lnTo>
                  <a:lnTo>
                    <a:pt x="589" y="431"/>
                  </a:lnTo>
                  <a:lnTo>
                    <a:pt x="583" y="427"/>
                  </a:lnTo>
                  <a:lnTo>
                    <a:pt x="576" y="423"/>
                  </a:lnTo>
                  <a:lnTo>
                    <a:pt x="568" y="422"/>
                  </a:lnTo>
                  <a:lnTo>
                    <a:pt x="560" y="423"/>
                  </a:lnTo>
                  <a:lnTo>
                    <a:pt x="552" y="427"/>
                  </a:lnTo>
                  <a:lnTo>
                    <a:pt x="545" y="432"/>
                  </a:lnTo>
                  <a:lnTo>
                    <a:pt x="538" y="443"/>
                  </a:lnTo>
                  <a:lnTo>
                    <a:pt x="534" y="444"/>
                  </a:lnTo>
                  <a:lnTo>
                    <a:pt x="527" y="446"/>
                  </a:lnTo>
                  <a:lnTo>
                    <a:pt x="520" y="447"/>
                  </a:lnTo>
                  <a:lnTo>
                    <a:pt x="513" y="448"/>
                  </a:lnTo>
                  <a:lnTo>
                    <a:pt x="505" y="450"/>
                  </a:lnTo>
                  <a:lnTo>
                    <a:pt x="497" y="451"/>
                  </a:lnTo>
                  <a:lnTo>
                    <a:pt x="488" y="452"/>
                  </a:lnTo>
                  <a:lnTo>
                    <a:pt x="479" y="452"/>
                  </a:lnTo>
                  <a:lnTo>
                    <a:pt x="471" y="454"/>
                  </a:lnTo>
                  <a:lnTo>
                    <a:pt x="464" y="458"/>
                  </a:lnTo>
                  <a:lnTo>
                    <a:pt x="459" y="465"/>
                  </a:lnTo>
                  <a:lnTo>
                    <a:pt x="453" y="474"/>
                  </a:lnTo>
                  <a:lnTo>
                    <a:pt x="446" y="485"/>
                  </a:lnTo>
                  <a:lnTo>
                    <a:pt x="440" y="499"/>
                  </a:lnTo>
                  <a:lnTo>
                    <a:pt x="432" y="514"/>
                  </a:lnTo>
                  <a:lnTo>
                    <a:pt x="424" y="531"/>
                  </a:lnTo>
                  <a:lnTo>
                    <a:pt x="414" y="551"/>
                  </a:lnTo>
                  <a:lnTo>
                    <a:pt x="401" y="567"/>
                  </a:lnTo>
                  <a:lnTo>
                    <a:pt x="389" y="581"/>
                  </a:lnTo>
                  <a:lnTo>
                    <a:pt x="375" y="591"/>
                  </a:lnTo>
                  <a:lnTo>
                    <a:pt x="360" y="601"/>
                  </a:lnTo>
                  <a:lnTo>
                    <a:pt x="345" y="607"/>
                  </a:lnTo>
                  <a:lnTo>
                    <a:pt x="331" y="612"/>
                  </a:lnTo>
                  <a:lnTo>
                    <a:pt x="316" y="616"/>
                  </a:lnTo>
                  <a:lnTo>
                    <a:pt x="302" y="618"/>
                  </a:lnTo>
                  <a:lnTo>
                    <a:pt x="288" y="619"/>
                  </a:lnTo>
                  <a:lnTo>
                    <a:pt x="277" y="620"/>
                  </a:lnTo>
                  <a:lnTo>
                    <a:pt x="265" y="619"/>
                  </a:lnTo>
                  <a:lnTo>
                    <a:pt x="255" y="619"/>
                  </a:lnTo>
                  <a:lnTo>
                    <a:pt x="247" y="618"/>
                  </a:lnTo>
                  <a:lnTo>
                    <a:pt x="241" y="617"/>
                  </a:lnTo>
                  <a:lnTo>
                    <a:pt x="237" y="617"/>
                  </a:lnTo>
                  <a:lnTo>
                    <a:pt x="228" y="616"/>
                  </a:lnTo>
                  <a:lnTo>
                    <a:pt x="218" y="613"/>
                  </a:lnTo>
                  <a:lnTo>
                    <a:pt x="205" y="610"/>
                  </a:lnTo>
                  <a:lnTo>
                    <a:pt x="190" y="605"/>
                  </a:lnTo>
                  <a:lnTo>
                    <a:pt x="176" y="599"/>
                  </a:lnTo>
                  <a:lnTo>
                    <a:pt x="159" y="594"/>
                  </a:lnTo>
                  <a:lnTo>
                    <a:pt x="146" y="586"/>
                  </a:lnTo>
                  <a:lnTo>
                    <a:pt x="132" y="578"/>
                  </a:lnTo>
                  <a:lnTo>
                    <a:pt x="118" y="569"/>
                  </a:lnTo>
                  <a:lnTo>
                    <a:pt x="104" y="563"/>
                  </a:lnTo>
                  <a:lnTo>
                    <a:pt x="89" y="558"/>
                  </a:lnTo>
                  <a:lnTo>
                    <a:pt x="73" y="553"/>
                  </a:lnTo>
                  <a:lnTo>
                    <a:pt x="58" y="551"/>
                  </a:lnTo>
                  <a:lnTo>
                    <a:pt x="43" y="549"/>
                  </a:lnTo>
                  <a:lnTo>
                    <a:pt x="28" y="548"/>
                  </a:lnTo>
                  <a:lnTo>
                    <a:pt x="15" y="548"/>
                  </a:lnTo>
                  <a:lnTo>
                    <a:pt x="0" y="545"/>
                  </a:lnTo>
                  <a:lnTo>
                    <a:pt x="2" y="539"/>
                  </a:lnTo>
                  <a:lnTo>
                    <a:pt x="9" y="534"/>
                  </a:lnTo>
                  <a:lnTo>
                    <a:pt x="15" y="528"/>
                  </a:lnTo>
                  <a:lnTo>
                    <a:pt x="32" y="511"/>
                  </a:lnTo>
                  <a:lnTo>
                    <a:pt x="51" y="490"/>
                  </a:lnTo>
                  <a:lnTo>
                    <a:pt x="73" y="466"/>
                  </a:lnTo>
                  <a:lnTo>
                    <a:pt x="96" y="443"/>
                  </a:lnTo>
                  <a:lnTo>
                    <a:pt x="120" y="421"/>
                  </a:lnTo>
                  <a:lnTo>
                    <a:pt x="146" y="401"/>
                  </a:lnTo>
                  <a:lnTo>
                    <a:pt x="169" y="387"/>
                  </a:lnTo>
                  <a:lnTo>
                    <a:pt x="189" y="380"/>
                  </a:lnTo>
                  <a:lnTo>
                    <a:pt x="202" y="378"/>
                  </a:lnTo>
                  <a:lnTo>
                    <a:pt x="219" y="375"/>
                  </a:lnTo>
                  <a:lnTo>
                    <a:pt x="238" y="370"/>
                  </a:lnTo>
                  <a:lnTo>
                    <a:pt x="258" y="365"/>
                  </a:lnTo>
                  <a:lnTo>
                    <a:pt x="279" y="362"/>
                  </a:lnTo>
                  <a:lnTo>
                    <a:pt x="300" y="360"/>
                  </a:lnTo>
                  <a:lnTo>
                    <a:pt x="319" y="359"/>
                  </a:lnTo>
                  <a:lnTo>
                    <a:pt x="336" y="359"/>
                  </a:lnTo>
                  <a:lnTo>
                    <a:pt x="352" y="361"/>
                  </a:lnTo>
                  <a:lnTo>
                    <a:pt x="369" y="367"/>
                  </a:lnTo>
                  <a:lnTo>
                    <a:pt x="387" y="374"/>
                  </a:lnTo>
                  <a:lnTo>
                    <a:pt x="406" y="382"/>
                  </a:lnTo>
                  <a:lnTo>
                    <a:pt x="422" y="390"/>
                  </a:lnTo>
                  <a:lnTo>
                    <a:pt x="436" y="398"/>
                  </a:lnTo>
                  <a:lnTo>
                    <a:pt x="447" y="404"/>
                  </a:lnTo>
                  <a:lnTo>
                    <a:pt x="453" y="408"/>
                  </a:lnTo>
                  <a:lnTo>
                    <a:pt x="460" y="414"/>
                  </a:lnTo>
                  <a:lnTo>
                    <a:pt x="466" y="420"/>
                  </a:lnTo>
                  <a:lnTo>
                    <a:pt x="473" y="425"/>
                  </a:lnTo>
                  <a:lnTo>
                    <a:pt x="479" y="430"/>
                  </a:lnTo>
                  <a:lnTo>
                    <a:pt x="484" y="432"/>
                  </a:lnTo>
                  <a:lnTo>
                    <a:pt x="491" y="433"/>
                  </a:lnTo>
                  <a:lnTo>
                    <a:pt x="499" y="433"/>
                  </a:lnTo>
                  <a:lnTo>
                    <a:pt x="507" y="433"/>
                  </a:lnTo>
                  <a:lnTo>
                    <a:pt x="515" y="432"/>
                  </a:lnTo>
                  <a:lnTo>
                    <a:pt x="523" y="431"/>
                  </a:lnTo>
                  <a:lnTo>
                    <a:pt x="529" y="430"/>
                  </a:lnTo>
                  <a:lnTo>
                    <a:pt x="535" y="428"/>
                  </a:lnTo>
                  <a:lnTo>
                    <a:pt x="542" y="423"/>
                  </a:lnTo>
                  <a:lnTo>
                    <a:pt x="544" y="420"/>
                  </a:lnTo>
                  <a:lnTo>
                    <a:pt x="543" y="416"/>
                  </a:lnTo>
                  <a:lnTo>
                    <a:pt x="538" y="412"/>
                  </a:lnTo>
                  <a:lnTo>
                    <a:pt x="534" y="409"/>
                  </a:lnTo>
                  <a:lnTo>
                    <a:pt x="528" y="408"/>
                  </a:lnTo>
                  <a:lnTo>
                    <a:pt x="520" y="408"/>
                  </a:lnTo>
                  <a:lnTo>
                    <a:pt x="512" y="408"/>
                  </a:lnTo>
                  <a:lnTo>
                    <a:pt x="502" y="408"/>
                  </a:lnTo>
                  <a:lnTo>
                    <a:pt x="492" y="408"/>
                  </a:lnTo>
                  <a:lnTo>
                    <a:pt x="483" y="409"/>
                  </a:lnTo>
                  <a:lnTo>
                    <a:pt x="474" y="409"/>
                  </a:lnTo>
                  <a:lnTo>
                    <a:pt x="464" y="409"/>
                  </a:lnTo>
                  <a:lnTo>
                    <a:pt x="455" y="409"/>
                  </a:lnTo>
                  <a:lnTo>
                    <a:pt x="445" y="407"/>
                  </a:lnTo>
                  <a:lnTo>
                    <a:pt x="433" y="404"/>
                  </a:lnTo>
                  <a:lnTo>
                    <a:pt x="418" y="398"/>
                  </a:lnTo>
                  <a:lnTo>
                    <a:pt x="402" y="389"/>
                  </a:lnTo>
                  <a:lnTo>
                    <a:pt x="383" y="378"/>
                  </a:lnTo>
                  <a:lnTo>
                    <a:pt x="359" y="363"/>
                  </a:lnTo>
                  <a:lnTo>
                    <a:pt x="340" y="349"/>
                  </a:lnTo>
                  <a:lnTo>
                    <a:pt x="324" y="331"/>
                  </a:lnTo>
                  <a:lnTo>
                    <a:pt x="310" y="310"/>
                  </a:lnTo>
                  <a:lnTo>
                    <a:pt x="299" y="286"/>
                  </a:lnTo>
                  <a:lnTo>
                    <a:pt x="289" y="261"/>
                  </a:lnTo>
                  <a:lnTo>
                    <a:pt x="283" y="233"/>
                  </a:lnTo>
                  <a:lnTo>
                    <a:pt x="278" y="205"/>
                  </a:lnTo>
                  <a:lnTo>
                    <a:pt x="276" y="178"/>
                  </a:lnTo>
                  <a:lnTo>
                    <a:pt x="276" y="159"/>
                  </a:lnTo>
                  <a:lnTo>
                    <a:pt x="278" y="142"/>
                  </a:lnTo>
                  <a:lnTo>
                    <a:pt x="280" y="125"/>
                  </a:lnTo>
                  <a:lnTo>
                    <a:pt x="284" y="109"/>
                  </a:lnTo>
                  <a:lnTo>
                    <a:pt x="293" y="122"/>
                  </a:lnTo>
                  <a:lnTo>
                    <a:pt x="308" y="135"/>
                  </a:lnTo>
                  <a:lnTo>
                    <a:pt x="326" y="148"/>
                  </a:lnTo>
                  <a:lnTo>
                    <a:pt x="347" y="159"/>
                  </a:lnTo>
                  <a:lnTo>
                    <a:pt x="369" y="170"/>
                  </a:lnTo>
                  <a:lnTo>
                    <a:pt x="392" y="178"/>
                  </a:lnTo>
                  <a:lnTo>
                    <a:pt x="413" y="185"/>
                  </a:lnTo>
                  <a:lnTo>
                    <a:pt x="431" y="190"/>
                  </a:lnTo>
                  <a:lnTo>
                    <a:pt x="443" y="194"/>
                  </a:lnTo>
                  <a:lnTo>
                    <a:pt x="455" y="197"/>
                  </a:lnTo>
                  <a:lnTo>
                    <a:pt x="469" y="203"/>
                  </a:lnTo>
                  <a:lnTo>
                    <a:pt x="483" y="210"/>
                  </a:lnTo>
                  <a:lnTo>
                    <a:pt x="497" y="219"/>
                  </a:lnTo>
                  <a:lnTo>
                    <a:pt x="508" y="231"/>
                  </a:lnTo>
                  <a:lnTo>
                    <a:pt x="517" y="245"/>
                  </a:lnTo>
                  <a:lnTo>
                    <a:pt x="523" y="263"/>
                  </a:lnTo>
                  <a:lnTo>
                    <a:pt x="531" y="288"/>
                  </a:lnTo>
                  <a:lnTo>
                    <a:pt x="539" y="308"/>
                  </a:lnTo>
                  <a:lnTo>
                    <a:pt x="544" y="330"/>
                  </a:lnTo>
                  <a:lnTo>
                    <a:pt x="540" y="360"/>
                  </a:lnTo>
                  <a:lnTo>
                    <a:pt x="540" y="369"/>
                  </a:lnTo>
                  <a:lnTo>
                    <a:pt x="543" y="378"/>
                  </a:lnTo>
                  <a:lnTo>
                    <a:pt x="549" y="386"/>
                  </a:lnTo>
                  <a:lnTo>
                    <a:pt x="555" y="394"/>
                  </a:lnTo>
                  <a:lnTo>
                    <a:pt x="562" y="401"/>
                  </a:lnTo>
                  <a:lnTo>
                    <a:pt x="570" y="408"/>
                  </a:lnTo>
                  <a:lnTo>
                    <a:pt x="577" y="413"/>
                  </a:lnTo>
                  <a:lnTo>
                    <a:pt x="583" y="416"/>
                  </a:lnTo>
                  <a:lnTo>
                    <a:pt x="591" y="421"/>
                  </a:lnTo>
                  <a:lnTo>
                    <a:pt x="599" y="424"/>
                  </a:lnTo>
                  <a:lnTo>
                    <a:pt x="604" y="423"/>
                  </a:lnTo>
                  <a:lnTo>
                    <a:pt x="605" y="420"/>
                  </a:lnTo>
                  <a:lnTo>
                    <a:pt x="605" y="413"/>
                  </a:lnTo>
                  <a:lnTo>
                    <a:pt x="605" y="406"/>
                  </a:lnTo>
                  <a:lnTo>
                    <a:pt x="604" y="398"/>
                  </a:lnTo>
                  <a:lnTo>
                    <a:pt x="600" y="390"/>
                  </a:lnTo>
                  <a:lnTo>
                    <a:pt x="596" y="384"/>
                  </a:lnTo>
                  <a:lnTo>
                    <a:pt x="588" y="375"/>
                  </a:lnTo>
                  <a:lnTo>
                    <a:pt x="577" y="362"/>
                  </a:lnTo>
                  <a:lnTo>
                    <a:pt x="565" y="347"/>
                  </a:lnTo>
                  <a:lnTo>
                    <a:pt x="551" y="329"/>
                  </a:lnTo>
                  <a:lnTo>
                    <a:pt x="538" y="308"/>
                  </a:lnTo>
                  <a:lnTo>
                    <a:pt x="528" y="285"/>
                  </a:lnTo>
                  <a:lnTo>
                    <a:pt x="521" y="259"/>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42" name="Freeform 364">
              <a:extLst>
                <a:ext uri="{FF2B5EF4-FFF2-40B4-BE49-F238E27FC236}">
                  <a16:creationId xmlns:a16="http://schemas.microsoft.com/office/drawing/2014/main" xmlns="" id="{397D6E2B-56DF-42ED-963C-645B34CD6889}"/>
                </a:ext>
              </a:extLst>
            </p:cNvPr>
            <p:cNvSpPr>
              <a:spLocks/>
            </p:cNvSpPr>
            <p:nvPr/>
          </p:nvSpPr>
          <p:spPr bwMode="auto">
            <a:xfrm>
              <a:off x="2734" y="1110"/>
              <a:ext cx="123" cy="153"/>
            </a:xfrm>
            <a:custGeom>
              <a:avLst/>
              <a:gdLst>
                <a:gd name="T0" fmla="*/ 2 w 248"/>
                <a:gd name="T1" fmla="*/ 1 h 305"/>
                <a:gd name="T2" fmla="*/ 1 w 248"/>
                <a:gd name="T3" fmla="*/ 1 h 305"/>
                <a:gd name="T4" fmla="*/ 1 w 248"/>
                <a:gd name="T5" fmla="*/ 1 h 305"/>
                <a:gd name="T6" fmla="*/ 0 w 248"/>
                <a:gd name="T7" fmla="*/ 1 h 305"/>
                <a:gd name="T8" fmla="*/ 0 w 248"/>
                <a:gd name="T9" fmla="*/ 1 h 305"/>
                <a:gd name="T10" fmla="*/ 0 w 248"/>
                <a:gd name="T11" fmla="*/ 1 h 305"/>
                <a:gd name="T12" fmla="*/ 0 w 248"/>
                <a:gd name="T13" fmla="*/ 1 h 305"/>
                <a:gd name="T14" fmla="*/ 0 w 248"/>
                <a:gd name="T15" fmla="*/ 1 h 305"/>
                <a:gd name="T16" fmla="*/ 0 w 248"/>
                <a:gd name="T17" fmla="*/ 1 h 305"/>
                <a:gd name="T18" fmla="*/ 0 w 248"/>
                <a:gd name="T19" fmla="*/ 1 h 305"/>
                <a:gd name="T20" fmla="*/ 0 w 248"/>
                <a:gd name="T21" fmla="*/ 1 h 305"/>
                <a:gd name="T22" fmla="*/ 1 w 248"/>
                <a:gd name="T23" fmla="*/ 1 h 305"/>
                <a:gd name="T24" fmla="*/ 1 w 248"/>
                <a:gd name="T25" fmla="*/ 2 h 305"/>
                <a:gd name="T26" fmla="*/ 1 w 248"/>
                <a:gd name="T27" fmla="*/ 2 h 305"/>
                <a:gd name="T28" fmla="*/ 1 w 248"/>
                <a:gd name="T29" fmla="*/ 2 h 305"/>
                <a:gd name="T30" fmla="*/ 1 w 248"/>
                <a:gd name="T31" fmla="*/ 3 h 305"/>
                <a:gd name="T32" fmla="*/ 0 w 248"/>
                <a:gd name="T33" fmla="*/ 3 h 305"/>
                <a:gd name="T34" fmla="*/ 0 w 248"/>
                <a:gd name="T35" fmla="*/ 3 h 305"/>
                <a:gd name="T36" fmla="*/ 0 w 248"/>
                <a:gd name="T37" fmla="*/ 4 h 305"/>
                <a:gd name="T38" fmla="*/ 0 w 248"/>
                <a:gd name="T39" fmla="*/ 6 h 305"/>
                <a:gd name="T40" fmla="*/ 1 w 248"/>
                <a:gd name="T41" fmla="*/ 7 h 305"/>
                <a:gd name="T42" fmla="*/ 3 w 248"/>
                <a:gd name="T43" fmla="*/ 8 h 305"/>
                <a:gd name="T44" fmla="*/ 4 w 248"/>
                <a:gd name="T45" fmla="*/ 9 h 305"/>
                <a:gd name="T46" fmla="*/ 5 w 248"/>
                <a:gd name="T47" fmla="*/ 9 h 305"/>
                <a:gd name="T48" fmla="*/ 6 w 248"/>
                <a:gd name="T49" fmla="*/ 10 h 305"/>
                <a:gd name="T50" fmla="*/ 7 w 248"/>
                <a:gd name="T51" fmla="*/ 10 h 305"/>
                <a:gd name="T52" fmla="*/ 7 w 248"/>
                <a:gd name="T53" fmla="*/ 10 h 305"/>
                <a:gd name="T54" fmla="*/ 7 w 248"/>
                <a:gd name="T55" fmla="*/ 8 h 305"/>
                <a:gd name="T56" fmla="*/ 6 w 248"/>
                <a:gd name="T57" fmla="*/ 7 h 305"/>
                <a:gd name="T58" fmla="*/ 6 w 248"/>
                <a:gd name="T59" fmla="*/ 6 h 305"/>
                <a:gd name="T60" fmla="*/ 6 w 248"/>
                <a:gd name="T61" fmla="*/ 5 h 305"/>
                <a:gd name="T62" fmla="*/ 6 w 248"/>
                <a:gd name="T63" fmla="*/ 3 h 305"/>
                <a:gd name="T64" fmla="*/ 5 w 248"/>
                <a:gd name="T65" fmla="*/ 2 h 305"/>
                <a:gd name="T66" fmla="*/ 3 w 248"/>
                <a:gd name="T67" fmla="*/ 1 h 30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8" h="305">
                  <a:moveTo>
                    <a:pt x="68" y="0"/>
                  </a:moveTo>
                  <a:lnTo>
                    <a:pt x="67" y="10"/>
                  </a:lnTo>
                  <a:lnTo>
                    <a:pt x="63" y="18"/>
                  </a:lnTo>
                  <a:lnTo>
                    <a:pt x="56" y="24"/>
                  </a:lnTo>
                  <a:lnTo>
                    <a:pt x="48" y="27"/>
                  </a:lnTo>
                  <a:lnTo>
                    <a:pt x="38" y="27"/>
                  </a:lnTo>
                  <a:lnTo>
                    <a:pt x="31" y="25"/>
                  </a:lnTo>
                  <a:lnTo>
                    <a:pt x="28" y="20"/>
                  </a:lnTo>
                  <a:lnTo>
                    <a:pt x="26" y="17"/>
                  </a:lnTo>
                  <a:lnTo>
                    <a:pt x="25" y="15"/>
                  </a:lnTo>
                  <a:lnTo>
                    <a:pt x="21" y="12"/>
                  </a:lnTo>
                  <a:lnTo>
                    <a:pt x="17" y="11"/>
                  </a:lnTo>
                  <a:lnTo>
                    <a:pt x="10" y="10"/>
                  </a:lnTo>
                  <a:lnTo>
                    <a:pt x="4" y="8"/>
                  </a:lnTo>
                  <a:lnTo>
                    <a:pt x="0" y="7"/>
                  </a:lnTo>
                  <a:lnTo>
                    <a:pt x="0" y="8"/>
                  </a:lnTo>
                  <a:lnTo>
                    <a:pt x="2" y="12"/>
                  </a:lnTo>
                  <a:lnTo>
                    <a:pt x="5" y="17"/>
                  </a:lnTo>
                  <a:lnTo>
                    <a:pt x="8" y="22"/>
                  </a:lnTo>
                  <a:lnTo>
                    <a:pt x="13" y="27"/>
                  </a:lnTo>
                  <a:lnTo>
                    <a:pt x="18" y="32"/>
                  </a:lnTo>
                  <a:lnTo>
                    <a:pt x="22" y="30"/>
                  </a:lnTo>
                  <a:lnTo>
                    <a:pt x="29" y="30"/>
                  </a:lnTo>
                  <a:lnTo>
                    <a:pt x="35" y="30"/>
                  </a:lnTo>
                  <a:lnTo>
                    <a:pt x="40" y="34"/>
                  </a:lnTo>
                  <a:lnTo>
                    <a:pt x="44" y="42"/>
                  </a:lnTo>
                  <a:lnTo>
                    <a:pt x="46" y="49"/>
                  </a:lnTo>
                  <a:lnTo>
                    <a:pt x="46" y="55"/>
                  </a:lnTo>
                  <a:lnTo>
                    <a:pt x="45" y="61"/>
                  </a:lnTo>
                  <a:lnTo>
                    <a:pt x="43" y="64"/>
                  </a:lnTo>
                  <a:lnTo>
                    <a:pt x="42" y="67"/>
                  </a:lnTo>
                  <a:lnTo>
                    <a:pt x="40" y="70"/>
                  </a:lnTo>
                  <a:lnTo>
                    <a:pt x="37" y="72"/>
                  </a:lnTo>
                  <a:lnTo>
                    <a:pt x="31" y="76"/>
                  </a:lnTo>
                  <a:lnTo>
                    <a:pt x="25" y="78"/>
                  </a:lnTo>
                  <a:lnTo>
                    <a:pt x="19" y="79"/>
                  </a:lnTo>
                  <a:lnTo>
                    <a:pt x="13" y="79"/>
                  </a:lnTo>
                  <a:lnTo>
                    <a:pt x="4" y="107"/>
                  </a:lnTo>
                  <a:lnTo>
                    <a:pt x="2" y="135"/>
                  </a:lnTo>
                  <a:lnTo>
                    <a:pt x="6" y="161"/>
                  </a:lnTo>
                  <a:lnTo>
                    <a:pt x="19" y="186"/>
                  </a:lnTo>
                  <a:lnTo>
                    <a:pt x="37" y="209"/>
                  </a:lnTo>
                  <a:lnTo>
                    <a:pt x="64" y="231"/>
                  </a:lnTo>
                  <a:lnTo>
                    <a:pt x="97" y="249"/>
                  </a:lnTo>
                  <a:lnTo>
                    <a:pt x="139" y="262"/>
                  </a:lnTo>
                  <a:lnTo>
                    <a:pt x="155" y="267"/>
                  </a:lnTo>
                  <a:lnTo>
                    <a:pt x="171" y="273"/>
                  </a:lnTo>
                  <a:lnTo>
                    <a:pt x="188" y="279"/>
                  </a:lnTo>
                  <a:lnTo>
                    <a:pt x="203" y="284"/>
                  </a:lnTo>
                  <a:lnTo>
                    <a:pt x="218" y="291"/>
                  </a:lnTo>
                  <a:lnTo>
                    <a:pt x="230" y="297"/>
                  </a:lnTo>
                  <a:lnTo>
                    <a:pt x="240" y="302"/>
                  </a:lnTo>
                  <a:lnTo>
                    <a:pt x="248" y="305"/>
                  </a:lnTo>
                  <a:lnTo>
                    <a:pt x="240" y="290"/>
                  </a:lnTo>
                  <a:lnTo>
                    <a:pt x="233" y="273"/>
                  </a:lnTo>
                  <a:lnTo>
                    <a:pt x="226" y="254"/>
                  </a:lnTo>
                  <a:lnTo>
                    <a:pt x="221" y="235"/>
                  </a:lnTo>
                  <a:lnTo>
                    <a:pt x="218" y="215"/>
                  </a:lnTo>
                  <a:lnTo>
                    <a:pt x="215" y="196"/>
                  </a:lnTo>
                  <a:lnTo>
                    <a:pt x="212" y="176"/>
                  </a:lnTo>
                  <a:lnTo>
                    <a:pt x="210" y="160"/>
                  </a:lnTo>
                  <a:lnTo>
                    <a:pt x="208" y="141"/>
                  </a:lnTo>
                  <a:lnTo>
                    <a:pt x="202" y="120"/>
                  </a:lnTo>
                  <a:lnTo>
                    <a:pt x="194" y="94"/>
                  </a:lnTo>
                  <a:lnTo>
                    <a:pt x="181" y="69"/>
                  </a:lnTo>
                  <a:lnTo>
                    <a:pt x="163" y="46"/>
                  </a:lnTo>
                  <a:lnTo>
                    <a:pt x="139" y="25"/>
                  </a:lnTo>
                  <a:lnTo>
                    <a:pt x="107" y="9"/>
                  </a:lnTo>
                  <a:lnTo>
                    <a:pt x="68" y="0"/>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43" name="Freeform 365">
              <a:extLst>
                <a:ext uri="{FF2B5EF4-FFF2-40B4-BE49-F238E27FC236}">
                  <a16:creationId xmlns:a16="http://schemas.microsoft.com/office/drawing/2014/main" xmlns="" id="{DE047009-5BEA-41EE-9FA4-B34DA55399C4}"/>
                </a:ext>
              </a:extLst>
            </p:cNvPr>
            <p:cNvSpPr>
              <a:spLocks/>
            </p:cNvSpPr>
            <p:nvPr/>
          </p:nvSpPr>
          <p:spPr bwMode="auto">
            <a:xfrm>
              <a:off x="2703" y="1147"/>
              <a:ext cx="15" cy="15"/>
            </a:xfrm>
            <a:custGeom>
              <a:avLst/>
              <a:gdLst>
                <a:gd name="T0" fmla="*/ 1 w 29"/>
                <a:gd name="T1" fmla="*/ 0 h 31"/>
                <a:gd name="T2" fmla="*/ 1 w 29"/>
                <a:gd name="T3" fmla="*/ 0 h 31"/>
                <a:gd name="T4" fmla="*/ 1 w 29"/>
                <a:gd name="T5" fmla="*/ 0 h 31"/>
                <a:gd name="T6" fmla="*/ 1 w 29"/>
                <a:gd name="T7" fmla="*/ 0 h 31"/>
                <a:gd name="T8" fmla="*/ 1 w 29"/>
                <a:gd name="T9" fmla="*/ 0 h 31"/>
                <a:gd name="T10" fmla="*/ 1 w 29"/>
                <a:gd name="T11" fmla="*/ 0 h 31"/>
                <a:gd name="T12" fmla="*/ 1 w 29"/>
                <a:gd name="T13" fmla="*/ 0 h 31"/>
                <a:gd name="T14" fmla="*/ 1 w 29"/>
                <a:gd name="T15" fmla="*/ 0 h 31"/>
                <a:gd name="T16" fmla="*/ 0 w 29"/>
                <a:gd name="T17" fmla="*/ 0 h 31"/>
                <a:gd name="T18" fmla="*/ 1 w 29"/>
                <a:gd name="T19" fmla="*/ 0 h 31"/>
                <a:gd name="T20" fmla="*/ 1 w 29"/>
                <a:gd name="T21" fmla="*/ 0 h 31"/>
                <a:gd name="T22" fmla="*/ 1 w 29"/>
                <a:gd name="T23" fmla="*/ 0 h 31"/>
                <a:gd name="T24" fmla="*/ 1 w 29"/>
                <a:gd name="T25" fmla="*/ 0 h 31"/>
                <a:gd name="T26" fmla="*/ 1 w 29"/>
                <a:gd name="T27" fmla="*/ 0 h 31"/>
                <a:gd name="T28" fmla="*/ 1 w 29"/>
                <a:gd name="T29" fmla="*/ 0 h 31"/>
                <a:gd name="T30" fmla="*/ 1 w 29"/>
                <a:gd name="T31" fmla="*/ 0 h 31"/>
                <a:gd name="T32" fmla="*/ 1 w 29"/>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31">
                  <a:moveTo>
                    <a:pt x="29" y="20"/>
                  </a:moveTo>
                  <a:lnTo>
                    <a:pt x="27" y="26"/>
                  </a:lnTo>
                  <a:lnTo>
                    <a:pt x="23" y="30"/>
                  </a:lnTo>
                  <a:lnTo>
                    <a:pt x="19" y="31"/>
                  </a:lnTo>
                  <a:lnTo>
                    <a:pt x="13" y="30"/>
                  </a:lnTo>
                  <a:lnTo>
                    <a:pt x="7" y="28"/>
                  </a:lnTo>
                  <a:lnTo>
                    <a:pt x="4" y="25"/>
                  </a:lnTo>
                  <a:lnTo>
                    <a:pt x="2" y="20"/>
                  </a:lnTo>
                  <a:lnTo>
                    <a:pt x="0" y="14"/>
                  </a:lnTo>
                  <a:lnTo>
                    <a:pt x="3" y="8"/>
                  </a:lnTo>
                  <a:lnTo>
                    <a:pt x="6" y="4"/>
                  </a:lnTo>
                  <a:lnTo>
                    <a:pt x="11" y="1"/>
                  </a:lnTo>
                  <a:lnTo>
                    <a:pt x="15" y="0"/>
                  </a:lnTo>
                  <a:lnTo>
                    <a:pt x="20" y="3"/>
                  </a:lnTo>
                  <a:lnTo>
                    <a:pt x="26" y="7"/>
                  </a:lnTo>
                  <a:lnTo>
                    <a:pt x="29" y="14"/>
                  </a:lnTo>
                  <a:lnTo>
                    <a:pt x="29" y="20"/>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44" name="Freeform 366">
              <a:extLst>
                <a:ext uri="{FF2B5EF4-FFF2-40B4-BE49-F238E27FC236}">
                  <a16:creationId xmlns:a16="http://schemas.microsoft.com/office/drawing/2014/main" xmlns="" id="{95E84082-62A7-4264-9B53-E721A0106095}"/>
                </a:ext>
              </a:extLst>
            </p:cNvPr>
            <p:cNvSpPr>
              <a:spLocks/>
            </p:cNvSpPr>
            <p:nvPr/>
          </p:nvSpPr>
          <p:spPr bwMode="auto">
            <a:xfrm>
              <a:off x="2675" y="1122"/>
              <a:ext cx="16" cy="16"/>
            </a:xfrm>
            <a:custGeom>
              <a:avLst/>
              <a:gdLst>
                <a:gd name="T0" fmla="*/ 1 w 31"/>
                <a:gd name="T1" fmla="*/ 1 h 31"/>
                <a:gd name="T2" fmla="*/ 1 w 31"/>
                <a:gd name="T3" fmla="*/ 1 h 31"/>
                <a:gd name="T4" fmla="*/ 1 w 31"/>
                <a:gd name="T5" fmla="*/ 1 h 31"/>
                <a:gd name="T6" fmla="*/ 1 w 31"/>
                <a:gd name="T7" fmla="*/ 1 h 31"/>
                <a:gd name="T8" fmla="*/ 1 w 31"/>
                <a:gd name="T9" fmla="*/ 1 h 31"/>
                <a:gd name="T10" fmla="*/ 0 w 31"/>
                <a:gd name="T11" fmla="*/ 1 h 31"/>
                <a:gd name="T12" fmla="*/ 0 w 31"/>
                <a:gd name="T13" fmla="*/ 1 h 31"/>
                <a:gd name="T14" fmla="*/ 1 w 31"/>
                <a:gd name="T15" fmla="*/ 1 h 31"/>
                <a:gd name="T16" fmla="*/ 1 w 31"/>
                <a:gd name="T17" fmla="*/ 1 h 31"/>
                <a:gd name="T18" fmla="*/ 1 w 31"/>
                <a:gd name="T19" fmla="*/ 0 h 31"/>
                <a:gd name="T20" fmla="*/ 1 w 31"/>
                <a:gd name="T21" fmla="*/ 0 h 31"/>
                <a:gd name="T22" fmla="*/ 1 w 31"/>
                <a:gd name="T23" fmla="*/ 1 h 31"/>
                <a:gd name="T24" fmla="*/ 1 w 31"/>
                <a:gd name="T25" fmla="*/ 1 h 31"/>
                <a:gd name="T26" fmla="*/ 1 w 31"/>
                <a:gd name="T27" fmla="*/ 1 h 31"/>
                <a:gd name="T28" fmla="*/ 1 w 31"/>
                <a:gd name="T29" fmla="*/ 1 h 31"/>
                <a:gd name="T30" fmla="*/ 1 w 31"/>
                <a:gd name="T31" fmla="*/ 1 h 31"/>
                <a:gd name="T32" fmla="*/ 1 w 31"/>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31">
                  <a:moveTo>
                    <a:pt x="28" y="29"/>
                  </a:moveTo>
                  <a:lnTo>
                    <a:pt x="22" y="31"/>
                  </a:lnTo>
                  <a:lnTo>
                    <a:pt x="15" y="31"/>
                  </a:lnTo>
                  <a:lnTo>
                    <a:pt x="7" y="29"/>
                  </a:lnTo>
                  <a:lnTo>
                    <a:pt x="2" y="25"/>
                  </a:lnTo>
                  <a:lnTo>
                    <a:pt x="0" y="20"/>
                  </a:lnTo>
                  <a:lnTo>
                    <a:pt x="0" y="14"/>
                  </a:lnTo>
                  <a:lnTo>
                    <a:pt x="2" y="7"/>
                  </a:lnTo>
                  <a:lnTo>
                    <a:pt x="5" y="2"/>
                  </a:lnTo>
                  <a:lnTo>
                    <a:pt x="10" y="0"/>
                  </a:lnTo>
                  <a:lnTo>
                    <a:pt x="17" y="0"/>
                  </a:lnTo>
                  <a:lnTo>
                    <a:pt x="24" y="3"/>
                  </a:lnTo>
                  <a:lnTo>
                    <a:pt x="28" y="8"/>
                  </a:lnTo>
                  <a:lnTo>
                    <a:pt x="30" y="14"/>
                  </a:lnTo>
                  <a:lnTo>
                    <a:pt x="31" y="20"/>
                  </a:lnTo>
                  <a:lnTo>
                    <a:pt x="31" y="24"/>
                  </a:lnTo>
                  <a:lnTo>
                    <a:pt x="28" y="29"/>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45" name="Freeform 367">
              <a:extLst>
                <a:ext uri="{FF2B5EF4-FFF2-40B4-BE49-F238E27FC236}">
                  <a16:creationId xmlns:a16="http://schemas.microsoft.com/office/drawing/2014/main" xmlns="" id="{910E2D52-C4C3-43C4-9ED0-88DC9DDD801C}"/>
                </a:ext>
              </a:extLst>
            </p:cNvPr>
            <p:cNvSpPr>
              <a:spLocks/>
            </p:cNvSpPr>
            <p:nvPr/>
          </p:nvSpPr>
          <p:spPr bwMode="auto">
            <a:xfrm>
              <a:off x="2712" y="1107"/>
              <a:ext cx="16" cy="17"/>
            </a:xfrm>
            <a:custGeom>
              <a:avLst/>
              <a:gdLst>
                <a:gd name="T0" fmla="*/ 1 w 31"/>
                <a:gd name="T1" fmla="*/ 1 h 32"/>
                <a:gd name="T2" fmla="*/ 1 w 31"/>
                <a:gd name="T3" fmla="*/ 2 h 32"/>
                <a:gd name="T4" fmla="*/ 1 w 31"/>
                <a:gd name="T5" fmla="*/ 2 h 32"/>
                <a:gd name="T6" fmla="*/ 1 w 31"/>
                <a:gd name="T7" fmla="*/ 2 h 32"/>
                <a:gd name="T8" fmla="*/ 1 w 31"/>
                <a:gd name="T9" fmla="*/ 1 h 32"/>
                <a:gd name="T10" fmla="*/ 0 w 31"/>
                <a:gd name="T11" fmla="*/ 1 h 32"/>
                <a:gd name="T12" fmla="*/ 1 w 31"/>
                <a:gd name="T13" fmla="*/ 1 h 32"/>
                <a:gd name="T14" fmla="*/ 1 w 31"/>
                <a:gd name="T15" fmla="*/ 1 h 32"/>
                <a:gd name="T16" fmla="*/ 1 w 31"/>
                <a:gd name="T17" fmla="*/ 1 h 32"/>
                <a:gd name="T18" fmla="*/ 1 w 31"/>
                <a:gd name="T19" fmla="*/ 1 h 32"/>
                <a:gd name="T20" fmla="*/ 1 w 31"/>
                <a:gd name="T21" fmla="*/ 0 h 32"/>
                <a:gd name="T22" fmla="*/ 1 w 31"/>
                <a:gd name="T23" fmla="*/ 1 h 32"/>
                <a:gd name="T24" fmla="*/ 1 w 31"/>
                <a:gd name="T25" fmla="*/ 1 h 32"/>
                <a:gd name="T26" fmla="*/ 1 w 31"/>
                <a:gd name="T27" fmla="*/ 1 h 32"/>
                <a:gd name="T28" fmla="*/ 1 w 31"/>
                <a:gd name="T29" fmla="*/ 1 h 32"/>
                <a:gd name="T30" fmla="*/ 1 w 31"/>
                <a:gd name="T31" fmla="*/ 1 h 32"/>
                <a:gd name="T32" fmla="*/ 1 w 31"/>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32">
                  <a:moveTo>
                    <a:pt x="27" y="28"/>
                  </a:moveTo>
                  <a:lnTo>
                    <a:pt x="23" y="31"/>
                  </a:lnTo>
                  <a:lnTo>
                    <a:pt x="16" y="32"/>
                  </a:lnTo>
                  <a:lnTo>
                    <a:pt x="9" y="32"/>
                  </a:lnTo>
                  <a:lnTo>
                    <a:pt x="3" y="28"/>
                  </a:lnTo>
                  <a:lnTo>
                    <a:pt x="0" y="21"/>
                  </a:lnTo>
                  <a:lnTo>
                    <a:pt x="1" y="14"/>
                  </a:lnTo>
                  <a:lnTo>
                    <a:pt x="3" y="8"/>
                  </a:lnTo>
                  <a:lnTo>
                    <a:pt x="8" y="3"/>
                  </a:lnTo>
                  <a:lnTo>
                    <a:pt x="12" y="1"/>
                  </a:lnTo>
                  <a:lnTo>
                    <a:pt x="18" y="0"/>
                  </a:lnTo>
                  <a:lnTo>
                    <a:pt x="24" y="1"/>
                  </a:lnTo>
                  <a:lnTo>
                    <a:pt x="29" y="5"/>
                  </a:lnTo>
                  <a:lnTo>
                    <a:pt x="31" y="10"/>
                  </a:lnTo>
                  <a:lnTo>
                    <a:pt x="31" y="17"/>
                  </a:lnTo>
                  <a:lnTo>
                    <a:pt x="30" y="23"/>
                  </a:lnTo>
                  <a:lnTo>
                    <a:pt x="27" y="28"/>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46" name="Freeform 368">
              <a:extLst>
                <a:ext uri="{FF2B5EF4-FFF2-40B4-BE49-F238E27FC236}">
                  <a16:creationId xmlns:a16="http://schemas.microsoft.com/office/drawing/2014/main" xmlns="" id="{00F67491-06B3-4CA0-B530-972059C2B7B2}"/>
                </a:ext>
              </a:extLst>
            </p:cNvPr>
            <p:cNvSpPr>
              <a:spLocks/>
            </p:cNvSpPr>
            <p:nvPr/>
          </p:nvSpPr>
          <p:spPr bwMode="auto">
            <a:xfrm>
              <a:off x="2735" y="1130"/>
              <a:ext cx="16" cy="16"/>
            </a:xfrm>
            <a:custGeom>
              <a:avLst/>
              <a:gdLst>
                <a:gd name="T0" fmla="*/ 1 w 31"/>
                <a:gd name="T1" fmla="*/ 1 h 31"/>
                <a:gd name="T2" fmla="*/ 1 w 31"/>
                <a:gd name="T3" fmla="*/ 1 h 31"/>
                <a:gd name="T4" fmla="*/ 1 w 31"/>
                <a:gd name="T5" fmla="*/ 1 h 31"/>
                <a:gd name="T6" fmla="*/ 1 w 31"/>
                <a:gd name="T7" fmla="*/ 1 h 31"/>
                <a:gd name="T8" fmla="*/ 1 w 31"/>
                <a:gd name="T9" fmla="*/ 1 h 31"/>
                <a:gd name="T10" fmla="*/ 1 w 31"/>
                <a:gd name="T11" fmla="*/ 1 h 31"/>
                <a:gd name="T12" fmla="*/ 1 w 31"/>
                <a:gd name="T13" fmla="*/ 1 h 31"/>
                <a:gd name="T14" fmla="*/ 1 w 31"/>
                <a:gd name="T15" fmla="*/ 0 h 31"/>
                <a:gd name="T16" fmla="*/ 1 w 31"/>
                <a:gd name="T17" fmla="*/ 1 h 31"/>
                <a:gd name="T18" fmla="*/ 1 w 31"/>
                <a:gd name="T19" fmla="*/ 1 h 31"/>
                <a:gd name="T20" fmla="*/ 0 w 31"/>
                <a:gd name="T21" fmla="*/ 1 h 31"/>
                <a:gd name="T22" fmla="*/ 0 w 31"/>
                <a:gd name="T23" fmla="*/ 1 h 31"/>
                <a:gd name="T24" fmla="*/ 0 w 31"/>
                <a:gd name="T25" fmla="*/ 1 h 31"/>
                <a:gd name="T26" fmla="*/ 1 w 31"/>
                <a:gd name="T27" fmla="*/ 1 h 31"/>
                <a:gd name="T28" fmla="*/ 1 w 31"/>
                <a:gd name="T29" fmla="*/ 1 h 31"/>
                <a:gd name="T30" fmla="*/ 1 w 31"/>
                <a:gd name="T31" fmla="*/ 1 h 31"/>
                <a:gd name="T32" fmla="*/ 1 w 31"/>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31">
                  <a:moveTo>
                    <a:pt x="24" y="31"/>
                  </a:moveTo>
                  <a:lnTo>
                    <a:pt x="29" y="26"/>
                  </a:lnTo>
                  <a:lnTo>
                    <a:pt x="31" y="19"/>
                  </a:lnTo>
                  <a:lnTo>
                    <a:pt x="31" y="13"/>
                  </a:lnTo>
                  <a:lnTo>
                    <a:pt x="30" y="7"/>
                  </a:lnTo>
                  <a:lnTo>
                    <a:pt x="25" y="3"/>
                  </a:lnTo>
                  <a:lnTo>
                    <a:pt x="18" y="1"/>
                  </a:lnTo>
                  <a:lnTo>
                    <a:pt x="10" y="0"/>
                  </a:lnTo>
                  <a:lnTo>
                    <a:pt x="4" y="2"/>
                  </a:lnTo>
                  <a:lnTo>
                    <a:pt x="1" y="6"/>
                  </a:lnTo>
                  <a:lnTo>
                    <a:pt x="0" y="10"/>
                  </a:lnTo>
                  <a:lnTo>
                    <a:pt x="0" y="16"/>
                  </a:lnTo>
                  <a:lnTo>
                    <a:pt x="0" y="21"/>
                  </a:lnTo>
                  <a:lnTo>
                    <a:pt x="3" y="25"/>
                  </a:lnTo>
                  <a:lnTo>
                    <a:pt x="10" y="29"/>
                  </a:lnTo>
                  <a:lnTo>
                    <a:pt x="18" y="31"/>
                  </a:lnTo>
                  <a:lnTo>
                    <a:pt x="24" y="3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47" name="Freeform 369">
              <a:extLst>
                <a:ext uri="{FF2B5EF4-FFF2-40B4-BE49-F238E27FC236}">
                  <a16:creationId xmlns:a16="http://schemas.microsoft.com/office/drawing/2014/main" xmlns="" id="{31B74ED7-A423-453A-A1F2-96FAC56AEB65}"/>
                </a:ext>
              </a:extLst>
            </p:cNvPr>
            <p:cNvSpPr>
              <a:spLocks/>
            </p:cNvSpPr>
            <p:nvPr/>
          </p:nvSpPr>
          <p:spPr bwMode="auto">
            <a:xfrm>
              <a:off x="2750" y="1103"/>
              <a:ext cx="14" cy="14"/>
            </a:xfrm>
            <a:custGeom>
              <a:avLst/>
              <a:gdLst>
                <a:gd name="T0" fmla="*/ 1 w 27"/>
                <a:gd name="T1" fmla="*/ 1 h 28"/>
                <a:gd name="T2" fmla="*/ 1 w 27"/>
                <a:gd name="T3" fmla="*/ 1 h 28"/>
                <a:gd name="T4" fmla="*/ 1 w 27"/>
                <a:gd name="T5" fmla="*/ 1 h 28"/>
                <a:gd name="T6" fmla="*/ 1 w 27"/>
                <a:gd name="T7" fmla="*/ 1 h 28"/>
                <a:gd name="T8" fmla="*/ 1 w 27"/>
                <a:gd name="T9" fmla="*/ 1 h 28"/>
                <a:gd name="T10" fmla="*/ 1 w 27"/>
                <a:gd name="T11" fmla="*/ 1 h 28"/>
                <a:gd name="T12" fmla="*/ 1 w 27"/>
                <a:gd name="T13" fmla="*/ 1 h 28"/>
                <a:gd name="T14" fmla="*/ 1 w 27"/>
                <a:gd name="T15" fmla="*/ 1 h 28"/>
                <a:gd name="T16" fmla="*/ 0 w 27"/>
                <a:gd name="T17" fmla="*/ 1 h 28"/>
                <a:gd name="T18" fmla="*/ 1 w 27"/>
                <a:gd name="T19" fmla="*/ 1 h 28"/>
                <a:gd name="T20" fmla="*/ 1 w 27"/>
                <a:gd name="T21" fmla="*/ 1 h 28"/>
                <a:gd name="T22" fmla="*/ 1 w 27"/>
                <a:gd name="T23" fmla="*/ 1 h 28"/>
                <a:gd name="T24" fmla="*/ 1 w 27"/>
                <a:gd name="T25" fmla="*/ 0 h 28"/>
                <a:gd name="T26" fmla="*/ 1 w 27"/>
                <a:gd name="T27" fmla="*/ 0 h 28"/>
                <a:gd name="T28" fmla="*/ 1 w 27"/>
                <a:gd name="T29" fmla="*/ 1 h 28"/>
                <a:gd name="T30" fmla="*/ 1 w 27"/>
                <a:gd name="T31" fmla="*/ 1 h 28"/>
                <a:gd name="T32" fmla="*/ 1 w 27"/>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28">
                  <a:moveTo>
                    <a:pt x="27" y="11"/>
                  </a:moveTo>
                  <a:lnTo>
                    <a:pt x="27" y="16"/>
                  </a:lnTo>
                  <a:lnTo>
                    <a:pt x="26" y="21"/>
                  </a:lnTo>
                  <a:lnTo>
                    <a:pt x="23" y="25"/>
                  </a:lnTo>
                  <a:lnTo>
                    <a:pt x="16" y="28"/>
                  </a:lnTo>
                  <a:lnTo>
                    <a:pt x="9" y="28"/>
                  </a:lnTo>
                  <a:lnTo>
                    <a:pt x="4" y="25"/>
                  </a:lnTo>
                  <a:lnTo>
                    <a:pt x="1" y="22"/>
                  </a:lnTo>
                  <a:lnTo>
                    <a:pt x="0" y="17"/>
                  </a:lnTo>
                  <a:lnTo>
                    <a:pt x="1" y="13"/>
                  </a:lnTo>
                  <a:lnTo>
                    <a:pt x="3" y="7"/>
                  </a:lnTo>
                  <a:lnTo>
                    <a:pt x="8" y="2"/>
                  </a:lnTo>
                  <a:lnTo>
                    <a:pt x="11" y="0"/>
                  </a:lnTo>
                  <a:lnTo>
                    <a:pt x="16" y="0"/>
                  </a:lnTo>
                  <a:lnTo>
                    <a:pt x="22" y="3"/>
                  </a:lnTo>
                  <a:lnTo>
                    <a:pt x="26" y="7"/>
                  </a:lnTo>
                  <a:lnTo>
                    <a:pt x="27" y="1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48" name="Freeform 370">
              <a:extLst>
                <a:ext uri="{FF2B5EF4-FFF2-40B4-BE49-F238E27FC236}">
                  <a16:creationId xmlns:a16="http://schemas.microsoft.com/office/drawing/2014/main" xmlns="" id="{999CFEBE-FB4E-4D45-924A-52FCE79DAF76}"/>
                </a:ext>
              </a:extLst>
            </p:cNvPr>
            <p:cNvSpPr>
              <a:spLocks/>
            </p:cNvSpPr>
            <p:nvPr/>
          </p:nvSpPr>
          <p:spPr bwMode="auto">
            <a:xfrm>
              <a:off x="2730" y="1078"/>
              <a:ext cx="12" cy="15"/>
            </a:xfrm>
            <a:custGeom>
              <a:avLst/>
              <a:gdLst>
                <a:gd name="T0" fmla="*/ 0 w 25"/>
                <a:gd name="T1" fmla="*/ 0 h 31"/>
                <a:gd name="T2" fmla="*/ 0 w 25"/>
                <a:gd name="T3" fmla="*/ 0 h 31"/>
                <a:gd name="T4" fmla="*/ 0 w 25"/>
                <a:gd name="T5" fmla="*/ 0 h 31"/>
                <a:gd name="T6" fmla="*/ 0 w 25"/>
                <a:gd name="T7" fmla="*/ 0 h 31"/>
                <a:gd name="T8" fmla="*/ 0 w 25"/>
                <a:gd name="T9" fmla="*/ 0 h 31"/>
                <a:gd name="T10" fmla="*/ 0 w 25"/>
                <a:gd name="T11" fmla="*/ 0 h 31"/>
                <a:gd name="T12" fmla="*/ 0 w 25"/>
                <a:gd name="T13" fmla="*/ 0 h 31"/>
                <a:gd name="T14" fmla="*/ 0 w 25"/>
                <a:gd name="T15" fmla="*/ 0 h 31"/>
                <a:gd name="T16" fmla="*/ 0 w 25"/>
                <a:gd name="T17" fmla="*/ 0 h 31"/>
                <a:gd name="T18" fmla="*/ 0 w 25"/>
                <a:gd name="T19" fmla="*/ 0 h 31"/>
                <a:gd name="T20" fmla="*/ 0 w 25"/>
                <a:gd name="T21" fmla="*/ 0 h 31"/>
                <a:gd name="T22" fmla="*/ 0 w 25"/>
                <a:gd name="T23" fmla="*/ 0 h 31"/>
                <a:gd name="T24" fmla="*/ 0 w 25"/>
                <a:gd name="T25" fmla="*/ 0 h 31"/>
                <a:gd name="T26" fmla="*/ 0 w 25"/>
                <a:gd name="T27" fmla="*/ 0 h 31"/>
                <a:gd name="T28" fmla="*/ 0 w 25"/>
                <a:gd name="T29" fmla="*/ 0 h 31"/>
                <a:gd name="T30" fmla="*/ 0 w 25"/>
                <a:gd name="T31" fmla="*/ 0 h 31"/>
                <a:gd name="T32" fmla="*/ 0 w 25"/>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5" h="31">
                  <a:moveTo>
                    <a:pt x="18" y="0"/>
                  </a:moveTo>
                  <a:lnTo>
                    <a:pt x="22" y="2"/>
                  </a:lnTo>
                  <a:lnTo>
                    <a:pt x="25" y="6"/>
                  </a:lnTo>
                  <a:lnTo>
                    <a:pt x="25" y="12"/>
                  </a:lnTo>
                  <a:lnTo>
                    <a:pt x="25" y="18"/>
                  </a:lnTo>
                  <a:lnTo>
                    <a:pt x="21" y="24"/>
                  </a:lnTo>
                  <a:lnTo>
                    <a:pt x="16" y="28"/>
                  </a:lnTo>
                  <a:lnTo>
                    <a:pt x="12" y="30"/>
                  </a:lnTo>
                  <a:lnTo>
                    <a:pt x="7" y="31"/>
                  </a:lnTo>
                  <a:lnTo>
                    <a:pt x="4" y="30"/>
                  </a:lnTo>
                  <a:lnTo>
                    <a:pt x="1" y="25"/>
                  </a:lnTo>
                  <a:lnTo>
                    <a:pt x="0" y="20"/>
                  </a:lnTo>
                  <a:lnTo>
                    <a:pt x="0" y="14"/>
                  </a:lnTo>
                  <a:lnTo>
                    <a:pt x="3" y="9"/>
                  </a:lnTo>
                  <a:lnTo>
                    <a:pt x="6" y="5"/>
                  </a:lnTo>
                  <a:lnTo>
                    <a:pt x="12" y="1"/>
                  </a:lnTo>
                  <a:lnTo>
                    <a:pt x="18" y="0"/>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49" name="Freeform 371">
              <a:extLst>
                <a:ext uri="{FF2B5EF4-FFF2-40B4-BE49-F238E27FC236}">
                  <a16:creationId xmlns:a16="http://schemas.microsoft.com/office/drawing/2014/main" xmlns="" id="{0F92D345-10C2-4FBA-8268-FF0C13076179}"/>
                </a:ext>
              </a:extLst>
            </p:cNvPr>
            <p:cNvSpPr>
              <a:spLocks/>
            </p:cNvSpPr>
            <p:nvPr/>
          </p:nvSpPr>
          <p:spPr bwMode="auto">
            <a:xfrm>
              <a:off x="2704" y="1088"/>
              <a:ext cx="15" cy="17"/>
            </a:xfrm>
            <a:custGeom>
              <a:avLst/>
              <a:gdLst>
                <a:gd name="T0" fmla="*/ 1 w 30"/>
                <a:gd name="T1" fmla="*/ 1 h 33"/>
                <a:gd name="T2" fmla="*/ 1 w 30"/>
                <a:gd name="T3" fmla="*/ 1 h 33"/>
                <a:gd name="T4" fmla="*/ 1 w 30"/>
                <a:gd name="T5" fmla="*/ 1 h 33"/>
                <a:gd name="T6" fmla="*/ 1 w 30"/>
                <a:gd name="T7" fmla="*/ 1 h 33"/>
                <a:gd name="T8" fmla="*/ 1 w 30"/>
                <a:gd name="T9" fmla="*/ 2 h 33"/>
                <a:gd name="T10" fmla="*/ 1 w 30"/>
                <a:gd name="T11" fmla="*/ 1 h 33"/>
                <a:gd name="T12" fmla="*/ 0 w 30"/>
                <a:gd name="T13" fmla="*/ 1 h 33"/>
                <a:gd name="T14" fmla="*/ 0 w 30"/>
                <a:gd name="T15" fmla="*/ 1 h 33"/>
                <a:gd name="T16" fmla="*/ 1 w 30"/>
                <a:gd name="T17" fmla="*/ 1 h 33"/>
                <a:gd name="T18" fmla="*/ 1 w 30"/>
                <a:gd name="T19" fmla="*/ 1 h 33"/>
                <a:gd name="T20" fmla="*/ 1 w 30"/>
                <a:gd name="T21" fmla="*/ 1 h 33"/>
                <a:gd name="T22" fmla="*/ 1 w 30"/>
                <a:gd name="T23" fmla="*/ 1 h 33"/>
                <a:gd name="T24" fmla="*/ 1 w 30"/>
                <a:gd name="T25" fmla="*/ 0 h 33"/>
                <a:gd name="T26" fmla="*/ 1 w 30"/>
                <a:gd name="T27" fmla="*/ 1 h 33"/>
                <a:gd name="T28" fmla="*/ 1 w 30"/>
                <a:gd name="T29" fmla="*/ 1 h 33"/>
                <a:gd name="T30" fmla="*/ 1 w 30"/>
                <a:gd name="T31" fmla="*/ 1 h 33"/>
                <a:gd name="T32" fmla="*/ 1 w 30"/>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0" h="33">
                  <a:moveTo>
                    <a:pt x="27" y="17"/>
                  </a:moveTo>
                  <a:lnTo>
                    <a:pt x="24" y="23"/>
                  </a:lnTo>
                  <a:lnTo>
                    <a:pt x="20" y="29"/>
                  </a:lnTo>
                  <a:lnTo>
                    <a:pt x="16" y="32"/>
                  </a:lnTo>
                  <a:lnTo>
                    <a:pt x="9" y="33"/>
                  </a:lnTo>
                  <a:lnTo>
                    <a:pt x="3" y="31"/>
                  </a:lnTo>
                  <a:lnTo>
                    <a:pt x="0" y="28"/>
                  </a:lnTo>
                  <a:lnTo>
                    <a:pt x="0" y="22"/>
                  </a:lnTo>
                  <a:lnTo>
                    <a:pt x="1" y="15"/>
                  </a:lnTo>
                  <a:lnTo>
                    <a:pt x="4" y="9"/>
                  </a:lnTo>
                  <a:lnTo>
                    <a:pt x="10" y="3"/>
                  </a:lnTo>
                  <a:lnTo>
                    <a:pt x="16" y="1"/>
                  </a:lnTo>
                  <a:lnTo>
                    <a:pt x="22" y="0"/>
                  </a:lnTo>
                  <a:lnTo>
                    <a:pt x="25" y="1"/>
                  </a:lnTo>
                  <a:lnTo>
                    <a:pt x="28" y="6"/>
                  </a:lnTo>
                  <a:lnTo>
                    <a:pt x="30" y="11"/>
                  </a:lnTo>
                  <a:lnTo>
                    <a:pt x="27" y="17"/>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50" name="Freeform 372">
              <a:extLst>
                <a:ext uri="{FF2B5EF4-FFF2-40B4-BE49-F238E27FC236}">
                  <a16:creationId xmlns:a16="http://schemas.microsoft.com/office/drawing/2014/main" xmlns="" id="{D9185339-CB87-48F1-9E81-76FB6A31E33E}"/>
                </a:ext>
              </a:extLst>
            </p:cNvPr>
            <p:cNvSpPr>
              <a:spLocks/>
            </p:cNvSpPr>
            <p:nvPr/>
          </p:nvSpPr>
          <p:spPr bwMode="auto">
            <a:xfrm>
              <a:off x="2686" y="1086"/>
              <a:ext cx="15" cy="14"/>
            </a:xfrm>
            <a:custGeom>
              <a:avLst/>
              <a:gdLst>
                <a:gd name="T0" fmla="*/ 1 w 29"/>
                <a:gd name="T1" fmla="*/ 0 h 29"/>
                <a:gd name="T2" fmla="*/ 1 w 29"/>
                <a:gd name="T3" fmla="*/ 0 h 29"/>
                <a:gd name="T4" fmla="*/ 0 w 29"/>
                <a:gd name="T5" fmla="*/ 0 h 29"/>
                <a:gd name="T6" fmla="*/ 0 w 29"/>
                <a:gd name="T7" fmla="*/ 0 h 29"/>
                <a:gd name="T8" fmla="*/ 1 w 29"/>
                <a:gd name="T9" fmla="*/ 0 h 29"/>
                <a:gd name="T10" fmla="*/ 1 w 29"/>
                <a:gd name="T11" fmla="*/ 0 h 29"/>
                <a:gd name="T12" fmla="*/ 1 w 29"/>
                <a:gd name="T13" fmla="*/ 0 h 29"/>
                <a:gd name="T14" fmla="*/ 1 w 29"/>
                <a:gd name="T15" fmla="*/ 0 h 29"/>
                <a:gd name="T16" fmla="*/ 1 w 29"/>
                <a:gd name="T17" fmla="*/ 0 h 29"/>
                <a:gd name="T18" fmla="*/ 1 w 29"/>
                <a:gd name="T19" fmla="*/ 0 h 29"/>
                <a:gd name="T20" fmla="*/ 1 w 29"/>
                <a:gd name="T21" fmla="*/ 0 h 29"/>
                <a:gd name="T22" fmla="*/ 1 w 29"/>
                <a:gd name="T23" fmla="*/ 0 h 29"/>
                <a:gd name="T24" fmla="*/ 1 w 29"/>
                <a:gd name="T25" fmla="*/ 0 h 29"/>
                <a:gd name="T26" fmla="*/ 1 w 29"/>
                <a:gd name="T27" fmla="*/ 0 h 29"/>
                <a:gd name="T28" fmla="*/ 1 w 29"/>
                <a:gd name="T29" fmla="*/ 0 h 29"/>
                <a:gd name="T30" fmla="*/ 1 w 29"/>
                <a:gd name="T31" fmla="*/ 0 h 29"/>
                <a:gd name="T32" fmla="*/ 1 w 29"/>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29">
                  <a:moveTo>
                    <a:pt x="5" y="26"/>
                  </a:moveTo>
                  <a:lnTo>
                    <a:pt x="1" y="22"/>
                  </a:lnTo>
                  <a:lnTo>
                    <a:pt x="0" y="17"/>
                  </a:lnTo>
                  <a:lnTo>
                    <a:pt x="0" y="13"/>
                  </a:lnTo>
                  <a:lnTo>
                    <a:pt x="2" y="8"/>
                  </a:lnTo>
                  <a:lnTo>
                    <a:pt x="7" y="5"/>
                  </a:lnTo>
                  <a:lnTo>
                    <a:pt x="12" y="1"/>
                  </a:lnTo>
                  <a:lnTo>
                    <a:pt x="16" y="0"/>
                  </a:lnTo>
                  <a:lnTo>
                    <a:pt x="21" y="1"/>
                  </a:lnTo>
                  <a:lnTo>
                    <a:pt x="25" y="4"/>
                  </a:lnTo>
                  <a:lnTo>
                    <a:pt x="28" y="8"/>
                  </a:lnTo>
                  <a:lnTo>
                    <a:pt x="29" y="14"/>
                  </a:lnTo>
                  <a:lnTo>
                    <a:pt x="28" y="19"/>
                  </a:lnTo>
                  <a:lnTo>
                    <a:pt x="23" y="23"/>
                  </a:lnTo>
                  <a:lnTo>
                    <a:pt x="18" y="28"/>
                  </a:lnTo>
                  <a:lnTo>
                    <a:pt x="12" y="29"/>
                  </a:lnTo>
                  <a:lnTo>
                    <a:pt x="5" y="2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51" name="Freeform 373">
              <a:extLst>
                <a:ext uri="{FF2B5EF4-FFF2-40B4-BE49-F238E27FC236}">
                  <a16:creationId xmlns:a16="http://schemas.microsoft.com/office/drawing/2014/main" xmlns="" id="{0AD882E1-C21E-4E2B-8E54-09834C599004}"/>
                </a:ext>
              </a:extLst>
            </p:cNvPr>
            <p:cNvSpPr>
              <a:spLocks/>
            </p:cNvSpPr>
            <p:nvPr/>
          </p:nvSpPr>
          <p:spPr bwMode="auto">
            <a:xfrm>
              <a:off x="2745" y="1012"/>
              <a:ext cx="123" cy="79"/>
            </a:xfrm>
            <a:custGeom>
              <a:avLst/>
              <a:gdLst>
                <a:gd name="T0" fmla="*/ 0 w 247"/>
                <a:gd name="T1" fmla="*/ 4 h 159"/>
                <a:gd name="T2" fmla="*/ 0 w 247"/>
                <a:gd name="T3" fmla="*/ 4 h 159"/>
                <a:gd name="T4" fmla="*/ 0 w 247"/>
                <a:gd name="T5" fmla="*/ 4 h 159"/>
                <a:gd name="T6" fmla="*/ 0 w 247"/>
                <a:gd name="T7" fmla="*/ 4 h 159"/>
                <a:gd name="T8" fmla="*/ 1 w 247"/>
                <a:gd name="T9" fmla="*/ 4 h 159"/>
                <a:gd name="T10" fmla="*/ 2 w 247"/>
                <a:gd name="T11" fmla="*/ 4 h 159"/>
                <a:gd name="T12" fmla="*/ 4 w 247"/>
                <a:gd name="T13" fmla="*/ 4 h 159"/>
                <a:gd name="T14" fmla="*/ 4 w 247"/>
                <a:gd name="T15" fmla="*/ 4 h 159"/>
                <a:gd name="T16" fmla="*/ 3 w 247"/>
                <a:gd name="T17" fmla="*/ 4 h 159"/>
                <a:gd name="T18" fmla="*/ 2 w 247"/>
                <a:gd name="T19" fmla="*/ 4 h 159"/>
                <a:gd name="T20" fmla="*/ 1 w 247"/>
                <a:gd name="T21" fmla="*/ 3 h 159"/>
                <a:gd name="T22" fmla="*/ 1 w 247"/>
                <a:gd name="T23" fmla="*/ 3 h 159"/>
                <a:gd name="T24" fmla="*/ 1 w 247"/>
                <a:gd name="T25" fmla="*/ 3 h 159"/>
                <a:gd name="T26" fmla="*/ 2 w 247"/>
                <a:gd name="T27" fmla="*/ 3 h 159"/>
                <a:gd name="T28" fmla="*/ 3 w 247"/>
                <a:gd name="T29" fmla="*/ 3 h 159"/>
                <a:gd name="T30" fmla="*/ 4 w 247"/>
                <a:gd name="T31" fmla="*/ 3 h 159"/>
                <a:gd name="T32" fmla="*/ 5 w 247"/>
                <a:gd name="T33" fmla="*/ 3 h 159"/>
                <a:gd name="T34" fmla="*/ 5 w 247"/>
                <a:gd name="T35" fmla="*/ 3 h 159"/>
                <a:gd name="T36" fmla="*/ 4 w 247"/>
                <a:gd name="T37" fmla="*/ 3 h 159"/>
                <a:gd name="T38" fmla="*/ 3 w 247"/>
                <a:gd name="T39" fmla="*/ 3 h 159"/>
                <a:gd name="T40" fmla="*/ 3 w 247"/>
                <a:gd name="T41" fmla="*/ 3 h 159"/>
                <a:gd name="T42" fmla="*/ 2 w 247"/>
                <a:gd name="T43" fmla="*/ 2 h 159"/>
                <a:gd name="T44" fmla="*/ 3 w 247"/>
                <a:gd name="T45" fmla="*/ 2 h 159"/>
                <a:gd name="T46" fmla="*/ 3 w 247"/>
                <a:gd name="T47" fmla="*/ 2 h 159"/>
                <a:gd name="T48" fmla="*/ 4 w 247"/>
                <a:gd name="T49" fmla="*/ 2 h 159"/>
                <a:gd name="T50" fmla="*/ 4 w 247"/>
                <a:gd name="T51" fmla="*/ 2 h 159"/>
                <a:gd name="T52" fmla="*/ 5 w 247"/>
                <a:gd name="T53" fmla="*/ 2 h 159"/>
                <a:gd name="T54" fmla="*/ 6 w 247"/>
                <a:gd name="T55" fmla="*/ 3 h 159"/>
                <a:gd name="T56" fmla="*/ 5 w 247"/>
                <a:gd name="T57" fmla="*/ 2 h 159"/>
                <a:gd name="T58" fmla="*/ 5 w 247"/>
                <a:gd name="T59" fmla="*/ 2 h 159"/>
                <a:gd name="T60" fmla="*/ 4 w 247"/>
                <a:gd name="T61" fmla="*/ 2 h 159"/>
                <a:gd name="T62" fmla="*/ 5 w 247"/>
                <a:gd name="T63" fmla="*/ 2 h 159"/>
                <a:gd name="T64" fmla="*/ 7 w 247"/>
                <a:gd name="T65" fmla="*/ 1 h 159"/>
                <a:gd name="T66" fmla="*/ 7 w 247"/>
                <a:gd name="T67" fmla="*/ 1 h 159"/>
                <a:gd name="T68" fmla="*/ 7 w 247"/>
                <a:gd name="T69" fmla="*/ 1 h 159"/>
                <a:gd name="T70" fmla="*/ 6 w 247"/>
                <a:gd name="T71" fmla="*/ 1 h 159"/>
                <a:gd name="T72" fmla="*/ 5 w 247"/>
                <a:gd name="T73" fmla="*/ 1 h 159"/>
                <a:gd name="T74" fmla="*/ 4 w 247"/>
                <a:gd name="T75" fmla="*/ 1 h 159"/>
                <a:gd name="T76" fmla="*/ 5 w 247"/>
                <a:gd name="T77" fmla="*/ 0 h 159"/>
                <a:gd name="T78" fmla="*/ 5 w 247"/>
                <a:gd name="T79" fmla="*/ 0 h 159"/>
                <a:gd name="T80" fmla="*/ 4 w 247"/>
                <a:gd name="T81" fmla="*/ 0 h 159"/>
                <a:gd name="T82" fmla="*/ 4 w 247"/>
                <a:gd name="T83" fmla="*/ 1 h 159"/>
                <a:gd name="T84" fmla="*/ 4 w 247"/>
                <a:gd name="T85" fmla="*/ 2 h 159"/>
                <a:gd name="T86" fmla="*/ 3 w 247"/>
                <a:gd name="T87" fmla="*/ 2 h 159"/>
                <a:gd name="T88" fmla="*/ 2 w 247"/>
                <a:gd name="T89" fmla="*/ 2 h 159"/>
                <a:gd name="T90" fmla="*/ 2 w 247"/>
                <a:gd name="T91" fmla="*/ 2 h 159"/>
                <a:gd name="T92" fmla="*/ 2 w 247"/>
                <a:gd name="T93" fmla="*/ 0 h 159"/>
                <a:gd name="T94" fmla="*/ 2 w 247"/>
                <a:gd name="T95" fmla="*/ 0 h 159"/>
                <a:gd name="T96" fmla="*/ 2 w 247"/>
                <a:gd name="T97" fmla="*/ 1 h 159"/>
                <a:gd name="T98" fmla="*/ 1 w 247"/>
                <a:gd name="T99" fmla="*/ 2 h 159"/>
                <a:gd name="T100" fmla="*/ 0 w 247"/>
                <a:gd name="T101" fmla="*/ 3 h 159"/>
                <a:gd name="T102" fmla="*/ 0 w 247"/>
                <a:gd name="T103" fmla="*/ 3 h 159"/>
                <a:gd name="T104" fmla="*/ 0 w 247"/>
                <a:gd name="T105" fmla="*/ 2 h 159"/>
                <a:gd name="T106" fmla="*/ 0 w 247"/>
                <a:gd name="T107" fmla="*/ 1 h 159"/>
                <a:gd name="T108" fmla="*/ 0 w 247"/>
                <a:gd name="T109" fmla="*/ 4 h 15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47" h="159">
                  <a:moveTo>
                    <a:pt x="0" y="128"/>
                  </a:moveTo>
                  <a:lnTo>
                    <a:pt x="3" y="129"/>
                  </a:lnTo>
                  <a:lnTo>
                    <a:pt x="4" y="130"/>
                  </a:lnTo>
                  <a:lnTo>
                    <a:pt x="6" y="131"/>
                  </a:lnTo>
                  <a:lnTo>
                    <a:pt x="7" y="133"/>
                  </a:lnTo>
                  <a:lnTo>
                    <a:pt x="8" y="136"/>
                  </a:lnTo>
                  <a:lnTo>
                    <a:pt x="9" y="137"/>
                  </a:lnTo>
                  <a:lnTo>
                    <a:pt x="9" y="139"/>
                  </a:lnTo>
                  <a:lnTo>
                    <a:pt x="9" y="141"/>
                  </a:lnTo>
                  <a:lnTo>
                    <a:pt x="14" y="137"/>
                  </a:lnTo>
                  <a:lnTo>
                    <a:pt x="19" y="133"/>
                  </a:lnTo>
                  <a:lnTo>
                    <a:pt x="22" y="131"/>
                  </a:lnTo>
                  <a:lnTo>
                    <a:pt x="24" y="129"/>
                  </a:lnTo>
                  <a:lnTo>
                    <a:pt x="34" y="133"/>
                  </a:lnTo>
                  <a:lnTo>
                    <a:pt x="46" y="139"/>
                  </a:lnTo>
                  <a:lnTo>
                    <a:pt x="61" y="145"/>
                  </a:lnTo>
                  <a:lnTo>
                    <a:pt x="77" y="149"/>
                  </a:lnTo>
                  <a:lnTo>
                    <a:pt x="95" y="154"/>
                  </a:lnTo>
                  <a:lnTo>
                    <a:pt x="110" y="158"/>
                  </a:lnTo>
                  <a:lnTo>
                    <a:pt x="123" y="159"/>
                  </a:lnTo>
                  <a:lnTo>
                    <a:pt x="133" y="159"/>
                  </a:lnTo>
                  <a:lnTo>
                    <a:pt x="142" y="156"/>
                  </a:lnTo>
                  <a:lnTo>
                    <a:pt x="144" y="155"/>
                  </a:lnTo>
                  <a:lnTo>
                    <a:pt x="140" y="154"/>
                  </a:lnTo>
                  <a:lnTo>
                    <a:pt x="133" y="154"/>
                  </a:lnTo>
                  <a:lnTo>
                    <a:pt x="120" y="154"/>
                  </a:lnTo>
                  <a:lnTo>
                    <a:pt x="106" y="152"/>
                  </a:lnTo>
                  <a:lnTo>
                    <a:pt x="92" y="147"/>
                  </a:lnTo>
                  <a:lnTo>
                    <a:pt x="79" y="143"/>
                  </a:lnTo>
                  <a:lnTo>
                    <a:pt x="66" y="138"/>
                  </a:lnTo>
                  <a:lnTo>
                    <a:pt x="54" y="132"/>
                  </a:lnTo>
                  <a:lnTo>
                    <a:pt x="45" y="126"/>
                  </a:lnTo>
                  <a:lnTo>
                    <a:pt x="38" y="121"/>
                  </a:lnTo>
                  <a:lnTo>
                    <a:pt x="36" y="117"/>
                  </a:lnTo>
                  <a:lnTo>
                    <a:pt x="38" y="115"/>
                  </a:lnTo>
                  <a:lnTo>
                    <a:pt x="43" y="115"/>
                  </a:lnTo>
                  <a:lnTo>
                    <a:pt x="49" y="113"/>
                  </a:lnTo>
                  <a:lnTo>
                    <a:pt x="56" y="109"/>
                  </a:lnTo>
                  <a:lnTo>
                    <a:pt x="62" y="107"/>
                  </a:lnTo>
                  <a:lnTo>
                    <a:pt x="69" y="103"/>
                  </a:lnTo>
                  <a:lnTo>
                    <a:pt x="74" y="101"/>
                  </a:lnTo>
                  <a:lnTo>
                    <a:pt x="81" y="105"/>
                  </a:lnTo>
                  <a:lnTo>
                    <a:pt x="92" y="109"/>
                  </a:lnTo>
                  <a:lnTo>
                    <a:pt x="105" y="114"/>
                  </a:lnTo>
                  <a:lnTo>
                    <a:pt x="119" y="118"/>
                  </a:lnTo>
                  <a:lnTo>
                    <a:pt x="133" y="123"/>
                  </a:lnTo>
                  <a:lnTo>
                    <a:pt x="147" y="125"/>
                  </a:lnTo>
                  <a:lnTo>
                    <a:pt x="159" y="126"/>
                  </a:lnTo>
                  <a:lnTo>
                    <a:pt x="168" y="125"/>
                  </a:lnTo>
                  <a:lnTo>
                    <a:pt x="175" y="123"/>
                  </a:lnTo>
                  <a:lnTo>
                    <a:pt x="179" y="121"/>
                  </a:lnTo>
                  <a:lnTo>
                    <a:pt x="178" y="120"/>
                  </a:lnTo>
                  <a:lnTo>
                    <a:pt x="171" y="120"/>
                  </a:lnTo>
                  <a:lnTo>
                    <a:pt x="165" y="120"/>
                  </a:lnTo>
                  <a:lnTo>
                    <a:pt x="158" y="120"/>
                  </a:lnTo>
                  <a:lnTo>
                    <a:pt x="151" y="118"/>
                  </a:lnTo>
                  <a:lnTo>
                    <a:pt x="144" y="117"/>
                  </a:lnTo>
                  <a:lnTo>
                    <a:pt x="137" y="116"/>
                  </a:lnTo>
                  <a:lnTo>
                    <a:pt x="130" y="114"/>
                  </a:lnTo>
                  <a:lnTo>
                    <a:pt x="123" y="110"/>
                  </a:lnTo>
                  <a:lnTo>
                    <a:pt x="117" y="108"/>
                  </a:lnTo>
                  <a:lnTo>
                    <a:pt x="105" y="103"/>
                  </a:lnTo>
                  <a:lnTo>
                    <a:pt x="96" y="100"/>
                  </a:lnTo>
                  <a:lnTo>
                    <a:pt x="89" y="98"/>
                  </a:lnTo>
                  <a:lnTo>
                    <a:pt x="84" y="94"/>
                  </a:lnTo>
                  <a:lnTo>
                    <a:pt x="89" y="92"/>
                  </a:lnTo>
                  <a:lnTo>
                    <a:pt x="94" y="90"/>
                  </a:lnTo>
                  <a:lnTo>
                    <a:pt x="100" y="87"/>
                  </a:lnTo>
                  <a:lnTo>
                    <a:pt x="107" y="86"/>
                  </a:lnTo>
                  <a:lnTo>
                    <a:pt x="113" y="85"/>
                  </a:lnTo>
                  <a:lnTo>
                    <a:pt x="120" y="84"/>
                  </a:lnTo>
                  <a:lnTo>
                    <a:pt x="125" y="83"/>
                  </a:lnTo>
                  <a:lnTo>
                    <a:pt x="129" y="81"/>
                  </a:lnTo>
                  <a:lnTo>
                    <a:pt x="133" y="80"/>
                  </a:lnTo>
                  <a:lnTo>
                    <a:pt x="138" y="81"/>
                  </a:lnTo>
                  <a:lnTo>
                    <a:pt x="143" y="83"/>
                  </a:lnTo>
                  <a:lnTo>
                    <a:pt x="149" y="85"/>
                  </a:lnTo>
                  <a:lnTo>
                    <a:pt x="156" y="87"/>
                  </a:lnTo>
                  <a:lnTo>
                    <a:pt x="161" y="91"/>
                  </a:lnTo>
                  <a:lnTo>
                    <a:pt x="167" y="93"/>
                  </a:lnTo>
                  <a:lnTo>
                    <a:pt x="172" y="95"/>
                  </a:lnTo>
                  <a:lnTo>
                    <a:pt x="181" y="99"/>
                  </a:lnTo>
                  <a:lnTo>
                    <a:pt x="190" y="100"/>
                  </a:lnTo>
                  <a:lnTo>
                    <a:pt x="194" y="99"/>
                  </a:lnTo>
                  <a:lnTo>
                    <a:pt x="190" y="95"/>
                  </a:lnTo>
                  <a:lnTo>
                    <a:pt x="186" y="93"/>
                  </a:lnTo>
                  <a:lnTo>
                    <a:pt x="181" y="91"/>
                  </a:lnTo>
                  <a:lnTo>
                    <a:pt x="175" y="87"/>
                  </a:lnTo>
                  <a:lnTo>
                    <a:pt x="170" y="85"/>
                  </a:lnTo>
                  <a:lnTo>
                    <a:pt x="165" y="83"/>
                  </a:lnTo>
                  <a:lnTo>
                    <a:pt x="160" y="80"/>
                  </a:lnTo>
                  <a:lnTo>
                    <a:pt x="157" y="78"/>
                  </a:lnTo>
                  <a:lnTo>
                    <a:pt x="155" y="76"/>
                  </a:lnTo>
                  <a:lnTo>
                    <a:pt x="163" y="75"/>
                  </a:lnTo>
                  <a:lnTo>
                    <a:pt x="173" y="72"/>
                  </a:lnTo>
                  <a:lnTo>
                    <a:pt x="186" y="70"/>
                  </a:lnTo>
                  <a:lnTo>
                    <a:pt x="199" y="68"/>
                  </a:lnTo>
                  <a:lnTo>
                    <a:pt x="213" y="65"/>
                  </a:lnTo>
                  <a:lnTo>
                    <a:pt x="226" y="63"/>
                  </a:lnTo>
                  <a:lnTo>
                    <a:pt x="235" y="61"/>
                  </a:lnTo>
                  <a:lnTo>
                    <a:pt x="241" y="60"/>
                  </a:lnTo>
                  <a:lnTo>
                    <a:pt x="247" y="58"/>
                  </a:lnTo>
                  <a:lnTo>
                    <a:pt x="247" y="56"/>
                  </a:lnTo>
                  <a:lnTo>
                    <a:pt x="243" y="55"/>
                  </a:lnTo>
                  <a:lnTo>
                    <a:pt x="235" y="54"/>
                  </a:lnTo>
                  <a:lnTo>
                    <a:pt x="227" y="54"/>
                  </a:lnTo>
                  <a:lnTo>
                    <a:pt x="216" y="54"/>
                  </a:lnTo>
                  <a:lnTo>
                    <a:pt x="202" y="55"/>
                  </a:lnTo>
                  <a:lnTo>
                    <a:pt x="188" y="56"/>
                  </a:lnTo>
                  <a:lnTo>
                    <a:pt x="174" y="58"/>
                  </a:lnTo>
                  <a:lnTo>
                    <a:pt x="163" y="61"/>
                  </a:lnTo>
                  <a:lnTo>
                    <a:pt x="152" y="63"/>
                  </a:lnTo>
                  <a:lnTo>
                    <a:pt x="145" y="65"/>
                  </a:lnTo>
                  <a:lnTo>
                    <a:pt x="149" y="52"/>
                  </a:lnTo>
                  <a:lnTo>
                    <a:pt x="155" y="34"/>
                  </a:lnTo>
                  <a:lnTo>
                    <a:pt x="161" y="17"/>
                  </a:lnTo>
                  <a:lnTo>
                    <a:pt x="170" y="7"/>
                  </a:lnTo>
                  <a:lnTo>
                    <a:pt x="173" y="2"/>
                  </a:lnTo>
                  <a:lnTo>
                    <a:pt x="173" y="0"/>
                  </a:lnTo>
                  <a:lnTo>
                    <a:pt x="168" y="1"/>
                  </a:lnTo>
                  <a:lnTo>
                    <a:pt x="164" y="4"/>
                  </a:lnTo>
                  <a:lnTo>
                    <a:pt x="160" y="9"/>
                  </a:lnTo>
                  <a:lnTo>
                    <a:pt x="156" y="15"/>
                  </a:lnTo>
                  <a:lnTo>
                    <a:pt x="150" y="24"/>
                  </a:lnTo>
                  <a:lnTo>
                    <a:pt x="144" y="33"/>
                  </a:lnTo>
                  <a:lnTo>
                    <a:pt x="138" y="42"/>
                  </a:lnTo>
                  <a:lnTo>
                    <a:pt x="133" y="52"/>
                  </a:lnTo>
                  <a:lnTo>
                    <a:pt x="129" y="58"/>
                  </a:lnTo>
                  <a:lnTo>
                    <a:pt x="128" y="64"/>
                  </a:lnTo>
                  <a:lnTo>
                    <a:pt x="122" y="65"/>
                  </a:lnTo>
                  <a:lnTo>
                    <a:pt x="115" y="68"/>
                  </a:lnTo>
                  <a:lnTo>
                    <a:pt x="107" y="70"/>
                  </a:lnTo>
                  <a:lnTo>
                    <a:pt x="99" y="72"/>
                  </a:lnTo>
                  <a:lnTo>
                    <a:pt x="91" y="75"/>
                  </a:lnTo>
                  <a:lnTo>
                    <a:pt x="83" y="77"/>
                  </a:lnTo>
                  <a:lnTo>
                    <a:pt x="77" y="79"/>
                  </a:lnTo>
                  <a:lnTo>
                    <a:pt x="73" y="80"/>
                  </a:lnTo>
                  <a:lnTo>
                    <a:pt x="74" y="67"/>
                  </a:lnTo>
                  <a:lnTo>
                    <a:pt x="79" y="47"/>
                  </a:lnTo>
                  <a:lnTo>
                    <a:pt x="84" y="27"/>
                  </a:lnTo>
                  <a:lnTo>
                    <a:pt x="90" y="14"/>
                  </a:lnTo>
                  <a:lnTo>
                    <a:pt x="94" y="7"/>
                  </a:lnTo>
                  <a:lnTo>
                    <a:pt x="94" y="4"/>
                  </a:lnTo>
                  <a:lnTo>
                    <a:pt x="90" y="5"/>
                  </a:lnTo>
                  <a:lnTo>
                    <a:pt x="85" y="12"/>
                  </a:lnTo>
                  <a:lnTo>
                    <a:pt x="77" y="26"/>
                  </a:lnTo>
                  <a:lnTo>
                    <a:pt x="67" y="45"/>
                  </a:lnTo>
                  <a:lnTo>
                    <a:pt x="60" y="65"/>
                  </a:lnTo>
                  <a:lnTo>
                    <a:pt x="58" y="84"/>
                  </a:lnTo>
                  <a:lnTo>
                    <a:pt x="47" y="91"/>
                  </a:lnTo>
                  <a:lnTo>
                    <a:pt x="39" y="98"/>
                  </a:lnTo>
                  <a:lnTo>
                    <a:pt x="33" y="105"/>
                  </a:lnTo>
                  <a:lnTo>
                    <a:pt x="27" y="109"/>
                  </a:lnTo>
                  <a:lnTo>
                    <a:pt x="23" y="111"/>
                  </a:lnTo>
                  <a:lnTo>
                    <a:pt x="20" y="111"/>
                  </a:lnTo>
                  <a:lnTo>
                    <a:pt x="19" y="109"/>
                  </a:lnTo>
                  <a:lnTo>
                    <a:pt x="20" y="103"/>
                  </a:lnTo>
                  <a:lnTo>
                    <a:pt x="22" y="90"/>
                  </a:lnTo>
                  <a:lnTo>
                    <a:pt x="26" y="69"/>
                  </a:lnTo>
                  <a:lnTo>
                    <a:pt x="30" y="48"/>
                  </a:lnTo>
                  <a:lnTo>
                    <a:pt x="34" y="34"/>
                  </a:lnTo>
                  <a:lnTo>
                    <a:pt x="23" y="50"/>
                  </a:lnTo>
                  <a:lnTo>
                    <a:pt x="13" y="77"/>
                  </a:lnTo>
                  <a:lnTo>
                    <a:pt x="5" y="105"/>
                  </a:lnTo>
                  <a:lnTo>
                    <a:pt x="0" y="128"/>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52" name="Freeform 374">
              <a:extLst>
                <a:ext uri="{FF2B5EF4-FFF2-40B4-BE49-F238E27FC236}">
                  <a16:creationId xmlns:a16="http://schemas.microsoft.com/office/drawing/2014/main" xmlns="" id="{69735D80-D347-4BFF-890C-C25C9BAE17EA}"/>
                </a:ext>
              </a:extLst>
            </p:cNvPr>
            <p:cNvSpPr>
              <a:spLocks/>
            </p:cNvSpPr>
            <p:nvPr/>
          </p:nvSpPr>
          <p:spPr bwMode="auto">
            <a:xfrm>
              <a:off x="2752" y="1141"/>
              <a:ext cx="85" cy="100"/>
            </a:xfrm>
            <a:custGeom>
              <a:avLst/>
              <a:gdLst>
                <a:gd name="T0" fmla="*/ 0 w 171"/>
                <a:gd name="T1" fmla="*/ 1 h 200"/>
                <a:gd name="T2" fmla="*/ 0 w 171"/>
                <a:gd name="T3" fmla="*/ 1 h 200"/>
                <a:gd name="T4" fmla="*/ 0 w 171"/>
                <a:gd name="T5" fmla="*/ 1 h 200"/>
                <a:gd name="T6" fmla="*/ 0 w 171"/>
                <a:gd name="T7" fmla="*/ 2 h 200"/>
                <a:gd name="T8" fmla="*/ 0 w 171"/>
                <a:gd name="T9" fmla="*/ 2 h 200"/>
                <a:gd name="T10" fmla="*/ 0 w 171"/>
                <a:gd name="T11" fmla="*/ 4 h 200"/>
                <a:gd name="T12" fmla="*/ 0 w 171"/>
                <a:gd name="T13" fmla="*/ 4 h 200"/>
                <a:gd name="T14" fmla="*/ 0 w 171"/>
                <a:gd name="T15" fmla="*/ 4 h 200"/>
                <a:gd name="T16" fmla="*/ 0 w 171"/>
                <a:gd name="T17" fmla="*/ 4 h 200"/>
                <a:gd name="T18" fmla="*/ 0 w 171"/>
                <a:gd name="T19" fmla="*/ 3 h 200"/>
                <a:gd name="T20" fmla="*/ 1 w 171"/>
                <a:gd name="T21" fmla="*/ 2 h 200"/>
                <a:gd name="T22" fmla="*/ 1 w 171"/>
                <a:gd name="T23" fmla="*/ 2 h 200"/>
                <a:gd name="T24" fmla="*/ 1 w 171"/>
                <a:gd name="T25" fmla="*/ 3 h 200"/>
                <a:gd name="T26" fmla="*/ 2 w 171"/>
                <a:gd name="T27" fmla="*/ 3 h 200"/>
                <a:gd name="T28" fmla="*/ 2 w 171"/>
                <a:gd name="T29" fmla="*/ 4 h 200"/>
                <a:gd name="T30" fmla="*/ 2 w 171"/>
                <a:gd name="T31" fmla="*/ 5 h 200"/>
                <a:gd name="T32" fmla="*/ 2 w 171"/>
                <a:gd name="T33" fmla="*/ 5 h 200"/>
                <a:gd name="T34" fmla="*/ 2 w 171"/>
                <a:gd name="T35" fmla="*/ 6 h 200"/>
                <a:gd name="T36" fmla="*/ 2 w 171"/>
                <a:gd name="T37" fmla="*/ 6 h 200"/>
                <a:gd name="T38" fmla="*/ 2 w 171"/>
                <a:gd name="T39" fmla="*/ 6 h 200"/>
                <a:gd name="T40" fmla="*/ 2 w 171"/>
                <a:gd name="T41" fmla="*/ 6 h 200"/>
                <a:gd name="T42" fmla="*/ 2 w 171"/>
                <a:gd name="T43" fmla="*/ 5 h 200"/>
                <a:gd name="T44" fmla="*/ 2 w 171"/>
                <a:gd name="T45" fmla="*/ 5 h 200"/>
                <a:gd name="T46" fmla="*/ 2 w 171"/>
                <a:gd name="T47" fmla="*/ 4 h 200"/>
                <a:gd name="T48" fmla="*/ 3 w 171"/>
                <a:gd name="T49" fmla="*/ 4 h 200"/>
                <a:gd name="T50" fmla="*/ 3 w 171"/>
                <a:gd name="T51" fmla="*/ 5 h 200"/>
                <a:gd name="T52" fmla="*/ 4 w 171"/>
                <a:gd name="T53" fmla="*/ 6 h 200"/>
                <a:gd name="T54" fmla="*/ 5 w 171"/>
                <a:gd name="T55" fmla="*/ 7 h 200"/>
                <a:gd name="T56" fmla="*/ 5 w 171"/>
                <a:gd name="T57" fmla="*/ 6 h 200"/>
                <a:gd name="T58" fmla="*/ 4 w 171"/>
                <a:gd name="T59" fmla="*/ 6 h 200"/>
                <a:gd name="T60" fmla="*/ 4 w 171"/>
                <a:gd name="T61" fmla="*/ 5 h 200"/>
                <a:gd name="T62" fmla="*/ 4 w 171"/>
                <a:gd name="T63" fmla="*/ 5 h 200"/>
                <a:gd name="T64" fmla="*/ 4 w 171"/>
                <a:gd name="T65" fmla="*/ 4 h 200"/>
                <a:gd name="T66" fmla="*/ 3 w 171"/>
                <a:gd name="T67" fmla="*/ 4 h 200"/>
                <a:gd name="T68" fmla="*/ 3 w 171"/>
                <a:gd name="T69" fmla="*/ 4 h 200"/>
                <a:gd name="T70" fmla="*/ 3 w 171"/>
                <a:gd name="T71" fmla="*/ 3 h 200"/>
                <a:gd name="T72" fmla="*/ 3 w 171"/>
                <a:gd name="T73" fmla="*/ 3 h 200"/>
                <a:gd name="T74" fmla="*/ 3 w 171"/>
                <a:gd name="T75" fmla="*/ 3 h 200"/>
                <a:gd name="T76" fmla="*/ 3 w 171"/>
                <a:gd name="T77" fmla="*/ 3 h 200"/>
                <a:gd name="T78" fmla="*/ 4 w 171"/>
                <a:gd name="T79" fmla="*/ 4 h 200"/>
                <a:gd name="T80" fmla="*/ 4 w 171"/>
                <a:gd name="T81" fmla="*/ 4 h 200"/>
                <a:gd name="T82" fmla="*/ 4 w 171"/>
                <a:gd name="T83" fmla="*/ 4 h 200"/>
                <a:gd name="T84" fmla="*/ 4 w 171"/>
                <a:gd name="T85" fmla="*/ 4 h 200"/>
                <a:gd name="T86" fmla="*/ 3 w 171"/>
                <a:gd name="T87" fmla="*/ 3 h 200"/>
                <a:gd name="T88" fmla="*/ 3 w 171"/>
                <a:gd name="T89" fmla="*/ 3 h 200"/>
                <a:gd name="T90" fmla="*/ 2 w 171"/>
                <a:gd name="T91" fmla="*/ 3 h 200"/>
                <a:gd name="T92" fmla="*/ 2 w 171"/>
                <a:gd name="T93" fmla="*/ 2 h 200"/>
                <a:gd name="T94" fmla="*/ 1 w 171"/>
                <a:gd name="T95" fmla="*/ 2 h 200"/>
                <a:gd name="T96" fmla="*/ 1 w 171"/>
                <a:gd name="T97" fmla="*/ 2 h 200"/>
                <a:gd name="T98" fmla="*/ 1 w 171"/>
                <a:gd name="T99" fmla="*/ 2 h 200"/>
                <a:gd name="T100" fmla="*/ 1 w 171"/>
                <a:gd name="T101" fmla="*/ 2 h 200"/>
                <a:gd name="T102" fmla="*/ 1 w 171"/>
                <a:gd name="T103" fmla="*/ 1 h 200"/>
                <a:gd name="T104" fmla="*/ 2 w 171"/>
                <a:gd name="T105" fmla="*/ 1 h 200"/>
                <a:gd name="T106" fmla="*/ 2 w 171"/>
                <a:gd name="T107" fmla="*/ 2 h 200"/>
                <a:gd name="T108" fmla="*/ 3 w 171"/>
                <a:gd name="T109" fmla="*/ 2 h 200"/>
                <a:gd name="T110" fmla="*/ 3 w 171"/>
                <a:gd name="T111" fmla="*/ 1 h 200"/>
                <a:gd name="T112" fmla="*/ 2 w 171"/>
                <a:gd name="T113" fmla="*/ 1 h 200"/>
                <a:gd name="T114" fmla="*/ 2 w 171"/>
                <a:gd name="T115" fmla="*/ 1 h 200"/>
                <a:gd name="T116" fmla="*/ 1 w 171"/>
                <a:gd name="T117" fmla="*/ 1 h 200"/>
                <a:gd name="T118" fmla="*/ 1 w 171"/>
                <a:gd name="T119" fmla="*/ 1 h 200"/>
                <a:gd name="T120" fmla="*/ 0 w 171"/>
                <a:gd name="T121" fmla="*/ 1 h 200"/>
                <a:gd name="T122" fmla="*/ 0 w 171"/>
                <a:gd name="T123" fmla="*/ 1 h 20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71" h="200">
                  <a:moveTo>
                    <a:pt x="8" y="0"/>
                  </a:moveTo>
                  <a:lnTo>
                    <a:pt x="6" y="3"/>
                  </a:lnTo>
                  <a:lnTo>
                    <a:pt x="5" y="6"/>
                  </a:lnTo>
                  <a:lnTo>
                    <a:pt x="3" y="9"/>
                  </a:lnTo>
                  <a:lnTo>
                    <a:pt x="0" y="11"/>
                  </a:lnTo>
                  <a:lnTo>
                    <a:pt x="7" y="18"/>
                  </a:lnTo>
                  <a:lnTo>
                    <a:pt x="14" y="26"/>
                  </a:lnTo>
                  <a:lnTo>
                    <a:pt x="18" y="34"/>
                  </a:lnTo>
                  <a:lnTo>
                    <a:pt x="18" y="41"/>
                  </a:lnTo>
                  <a:lnTo>
                    <a:pt x="16" y="54"/>
                  </a:lnTo>
                  <a:lnTo>
                    <a:pt x="18" y="76"/>
                  </a:lnTo>
                  <a:lnTo>
                    <a:pt x="19" y="99"/>
                  </a:lnTo>
                  <a:lnTo>
                    <a:pt x="21" y="114"/>
                  </a:lnTo>
                  <a:lnTo>
                    <a:pt x="24" y="121"/>
                  </a:lnTo>
                  <a:lnTo>
                    <a:pt x="27" y="124"/>
                  </a:lnTo>
                  <a:lnTo>
                    <a:pt x="29" y="123"/>
                  </a:lnTo>
                  <a:lnTo>
                    <a:pt x="29" y="116"/>
                  </a:lnTo>
                  <a:lnTo>
                    <a:pt x="28" y="102"/>
                  </a:lnTo>
                  <a:lnTo>
                    <a:pt x="29" y="84"/>
                  </a:lnTo>
                  <a:lnTo>
                    <a:pt x="30" y="67"/>
                  </a:lnTo>
                  <a:lnTo>
                    <a:pt x="32" y="54"/>
                  </a:lnTo>
                  <a:lnTo>
                    <a:pt x="37" y="57"/>
                  </a:lnTo>
                  <a:lnTo>
                    <a:pt x="42" y="61"/>
                  </a:lnTo>
                  <a:lnTo>
                    <a:pt x="47" y="64"/>
                  </a:lnTo>
                  <a:lnTo>
                    <a:pt x="52" y="69"/>
                  </a:lnTo>
                  <a:lnTo>
                    <a:pt x="57" y="74"/>
                  </a:lnTo>
                  <a:lnTo>
                    <a:pt x="61" y="78"/>
                  </a:lnTo>
                  <a:lnTo>
                    <a:pt x="65" y="83"/>
                  </a:lnTo>
                  <a:lnTo>
                    <a:pt x="67" y="86"/>
                  </a:lnTo>
                  <a:lnTo>
                    <a:pt x="70" y="98"/>
                  </a:lnTo>
                  <a:lnTo>
                    <a:pt x="73" y="114"/>
                  </a:lnTo>
                  <a:lnTo>
                    <a:pt x="75" y="132"/>
                  </a:lnTo>
                  <a:lnTo>
                    <a:pt x="75" y="146"/>
                  </a:lnTo>
                  <a:lnTo>
                    <a:pt x="74" y="157"/>
                  </a:lnTo>
                  <a:lnTo>
                    <a:pt x="73" y="166"/>
                  </a:lnTo>
                  <a:lnTo>
                    <a:pt x="74" y="176"/>
                  </a:lnTo>
                  <a:lnTo>
                    <a:pt x="76" y="183"/>
                  </a:lnTo>
                  <a:lnTo>
                    <a:pt x="79" y="186"/>
                  </a:lnTo>
                  <a:lnTo>
                    <a:pt x="80" y="184"/>
                  </a:lnTo>
                  <a:lnTo>
                    <a:pt x="81" y="180"/>
                  </a:lnTo>
                  <a:lnTo>
                    <a:pt x="80" y="173"/>
                  </a:lnTo>
                  <a:lnTo>
                    <a:pt x="80" y="163"/>
                  </a:lnTo>
                  <a:lnTo>
                    <a:pt x="82" y="155"/>
                  </a:lnTo>
                  <a:lnTo>
                    <a:pt x="84" y="148"/>
                  </a:lnTo>
                  <a:lnTo>
                    <a:pt x="85" y="143"/>
                  </a:lnTo>
                  <a:lnTo>
                    <a:pt x="87" y="135"/>
                  </a:lnTo>
                  <a:lnTo>
                    <a:pt x="87" y="121"/>
                  </a:lnTo>
                  <a:lnTo>
                    <a:pt x="87" y="108"/>
                  </a:lnTo>
                  <a:lnTo>
                    <a:pt x="85" y="99"/>
                  </a:lnTo>
                  <a:lnTo>
                    <a:pt x="97" y="112"/>
                  </a:lnTo>
                  <a:lnTo>
                    <a:pt x="108" y="127"/>
                  </a:lnTo>
                  <a:lnTo>
                    <a:pt x="121" y="143"/>
                  </a:lnTo>
                  <a:lnTo>
                    <a:pt x="134" y="159"/>
                  </a:lnTo>
                  <a:lnTo>
                    <a:pt x="145" y="174"/>
                  </a:lnTo>
                  <a:lnTo>
                    <a:pt x="156" y="186"/>
                  </a:lnTo>
                  <a:lnTo>
                    <a:pt x="164" y="196"/>
                  </a:lnTo>
                  <a:lnTo>
                    <a:pt x="171" y="200"/>
                  </a:lnTo>
                  <a:lnTo>
                    <a:pt x="166" y="192"/>
                  </a:lnTo>
                  <a:lnTo>
                    <a:pt x="161" y="182"/>
                  </a:lnTo>
                  <a:lnTo>
                    <a:pt x="156" y="173"/>
                  </a:lnTo>
                  <a:lnTo>
                    <a:pt x="150" y="162"/>
                  </a:lnTo>
                  <a:lnTo>
                    <a:pt x="144" y="153"/>
                  </a:lnTo>
                  <a:lnTo>
                    <a:pt x="140" y="144"/>
                  </a:lnTo>
                  <a:lnTo>
                    <a:pt x="135" y="137"/>
                  </a:lnTo>
                  <a:lnTo>
                    <a:pt x="133" y="132"/>
                  </a:lnTo>
                  <a:lnTo>
                    <a:pt x="130" y="128"/>
                  </a:lnTo>
                  <a:lnTo>
                    <a:pt x="127" y="122"/>
                  </a:lnTo>
                  <a:lnTo>
                    <a:pt x="121" y="116"/>
                  </a:lnTo>
                  <a:lnTo>
                    <a:pt x="115" y="109"/>
                  </a:lnTo>
                  <a:lnTo>
                    <a:pt x="110" y="103"/>
                  </a:lnTo>
                  <a:lnTo>
                    <a:pt x="104" y="98"/>
                  </a:lnTo>
                  <a:lnTo>
                    <a:pt x="98" y="93"/>
                  </a:lnTo>
                  <a:lnTo>
                    <a:pt x="95" y="90"/>
                  </a:lnTo>
                  <a:lnTo>
                    <a:pt x="99" y="90"/>
                  </a:lnTo>
                  <a:lnTo>
                    <a:pt x="105" y="91"/>
                  </a:lnTo>
                  <a:lnTo>
                    <a:pt x="111" y="92"/>
                  </a:lnTo>
                  <a:lnTo>
                    <a:pt x="118" y="93"/>
                  </a:lnTo>
                  <a:lnTo>
                    <a:pt x="123" y="95"/>
                  </a:lnTo>
                  <a:lnTo>
                    <a:pt x="129" y="98"/>
                  </a:lnTo>
                  <a:lnTo>
                    <a:pt x="134" y="101"/>
                  </a:lnTo>
                  <a:lnTo>
                    <a:pt x="137" y="103"/>
                  </a:lnTo>
                  <a:lnTo>
                    <a:pt x="142" y="107"/>
                  </a:lnTo>
                  <a:lnTo>
                    <a:pt x="146" y="108"/>
                  </a:lnTo>
                  <a:lnTo>
                    <a:pt x="149" y="107"/>
                  </a:lnTo>
                  <a:lnTo>
                    <a:pt x="145" y="101"/>
                  </a:lnTo>
                  <a:lnTo>
                    <a:pt x="141" y="97"/>
                  </a:lnTo>
                  <a:lnTo>
                    <a:pt x="134" y="92"/>
                  </a:lnTo>
                  <a:lnTo>
                    <a:pt x="126" y="86"/>
                  </a:lnTo>
                  <a:lnTo>
                    <a:pt x="115" y="80"/>
                  </a:lnTo>
                  <a:lnTo>
                    <a:pt x="105" y="76"/>
                  </a:lnTo>
                  <a:lnTo>
                    <a:pt x="95" y="71"/>
                  </a:lnTo>
                  <a:lnTo>
                    <a:pt x="85" y="68"/>
                  </a:lnTo>
                  <a:lnTo>
                    <a:pt x="76" y="67"/>
                  </a:lnTo>
                  <a:lnTo>
                    <a:pt x="72" y="64"/>
                  </a:lnTo>
                  <a:lnTo>
                    <a:pt x="66" y="62"/>
                  </a:lnTo>
                  <a:lnTo>
                    <a:pt x="61" y="57"/>
                  </a:lnTo>
                  <a:lnTo>
                    <a:pt x="56" y="54"/>
                  </a:lnTo>
                  <a:lnTo>
                    <a:pt x="51" y="49"/>
                  </a:lnTo>
                  <a:lnTo>
                    <a:pt x="46" y="45"/>
                  </a:lnTo>
                  <a:lnTo>
                    <a:pt x="43" y="41"/>
                  </a:lnTo>
                  <a:lnTo>
                    <a:pt x="39" y="37"/>
                  </a:lnTo>
                  <a:lnTo>
                    <a:pt x="45" y="34"/>
                  </a:lnTo>
                  <a:lnTo>
                    <a:pt x="52" y="33"/>
                  </a:lnTo>
                  <a:lnTo>
                    <a:pt x="60" y="32"/>
                  </a:lnTo>
                  <a:lnTo>
                    <a:pt x="69" y="32"/>
                  </a:lnTo>
                  <a:lnTo>
                    <a:pt x="79" y="32"/>
                  </a:lnTo>
                  <a:lnTo>
                    <a:pt x="87" y="32"/>
                  </a:lnTo>
                  <a:lnTo>
                    <a:pt x="94" y="33"/>
                  </a:lnTo>
                  <a:lnTo>
                    <a:pt x="99" y="34"/>
                  </a:lnTo>
                  <a:lnTo>
                    <a:pt x="107" y="37"/>
                  </a:lnTo>
                  <a:lnTo>
                    <a:pt x="112" y="36"/>
                  </a:lnTo>
                  <a:lnTo>
                    <a:pt x="110" y="32"/>
                  </a:lnTo>
                  <a:lnTo>
                    <a:pt x="99" y="27"/>
                  </a:lnTo>
                  <a:lnTo>
                    <a:pt x="90" y="25"/>
                  </a:lnTo>
                  <a:lnTo>
                    <a:pt x="80" y="24"/>
                  </a:lnTo>
                  <a:lnTo>
                    <a:pt x="69" y="22"/>
                  </a:lnTo>
                  <a:lnTo>
                    <a:pt x="59" y="22"/>
                  </a:lnTo>
                  <a:lnTo>
                    <a:pt x="49" y="21"/>
                  </a:lnTo>
                  <a:lnTo>
                    <a:pt x="39" y="21"/>
                  </a:lnTo>
                  <a:lnTo>
                    <a:pt x="32" y="19"/>
                  </a:lnTo>
                  <a:lnTo>
                    <a:pt x="27" y="19"/>
                  </a:lnTo>
                  <a:lnTo>
                    <a:pt x="20" y="17"/>
                  </a:lnTo>
                  <a:lnTo>
                    <a:pt x="15" y="12"/>
                  </a:lnTo>
                  <a:lnTo>
                    <a:pt x="12" y="6"/>
                  </a:lnTo>
                  <a:lnTo>
                    <a:pt x="8" y="0"/>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53" name="Freeform 375">
              <a:extLst>
                <a:ext uri="{FF2B5EF4-FFF2-40B4-BE49-F238E27FC236}">
                  <a16:creationId xmlns:a16="http://schemas.microsoft.com/office/drawing/2014/main" xmlns="" id="{4CC98F52-E2C9-418F-ABB4-FE3B091ADF97}"/>
                </a:ext>
              </a:extLst>
            </p:cNvPr>
            <p:cNvSpPr>
              <a:spLocks/>
            </p:cNvSpPr>
            <p:nvPr/>
          </p:nvSpPr>
          <p:spPr bwMode="auto">
            <a:xfrm>
              <a:off x="2644" y="1123"/>
              <a:ext cx="63" cy="131"/>
            </a:xfrm>
            <a:custGeom>
              <a:avLst/>
              <a:gdLst>
                <a:gd name="T0" fmla="*/ 4 w 125"/>
                <a:gd name="T1" fmla="*/ 1 h 263"/>
                <a:gd name="T2" fmla="*/ 4 w 125"/>
                <a:gd name="T3" fmla="*/ 1 h 263"/>
                <a:gd name="T4" fmla="*/ 3 w 125"/>
                <a:gd name="T5" fmla="*/ 1 h 263"/>
                <a:gd name="T6" fmla="*/ 3 w 125"/>
                <a:gd name="T7" fmla="*/ 2 h 263"/>
                <a:gd name="T8" fmla="*/ 4 w 125"/>
                <a:gd name="T9" fmla="*/ 3 h 263"/>
                <a:gd name="T10" fmla="*/ 4 w 125"/>
                <a:gd name="T11" fmla="*/ 5 h 263"/>
                <a:gd name="T12" fmla="*/ 4 w 125"/>
                <a:gd name="T13" fmla="*/ 4 h 263"/>
                <a:gd name="T14" fmla="*/ 3 w 125"/>
                <a:gd name="T15" fmla="*/ 3 h 263"/>
                <a:gd name="T16" fmla="*/ 3 w 125"/>
                <a:gd name="T17" fmla="*/ 4 h 263"/>
                <a:gd name="T18" fmla="*/ 2 w 125"/>
                <a:gd name="T19" fmla="*/ 6 h 263"/>
                <a:gd name="T20" fmla="*/ 2 w 125"/>
                <a:gd name="T21" fmla="*/ 7 h 263"/>
                <a:gd name="T22" fmla="*/ 2 w 125"/>
                <a:gd name="T23" fmla="*/ 7 h 263"/>
                <a:gd name="T24" fmla="*/ 2 w 125"/>
                <a:gd name="T25" fmla="*/ 6 h 263"/>
                <a:gd name="T26" fmla="*/ 2 w 125"/>
                <a:gd name="T27" fmla="*/ 6 h 263"/>
                <a:gd name="T28" fmla="*/ 2 w 125"/>
                <a:gd name="T29" fmla="*/ 7 h 263"/>
                <a:gd name="T30" fmla="*/ 1 w 125"/>
                <a:gd name="T31" fmla="*/ 8 h 263"/>
                <a:gd name="T32" fmla="*/ 1 w 125"/>
                <a:gd name="T33" fmla="*/ 8 h 263"/>
                <a:gd name="T34" fmla="*/ 1 w 125"/>
                <a:gd name="T35" fmla="*/ 7 h 263"/>
                <a:gd name="T36" fmla="*/ 2 w 125"/>
                <a:gd name="T37" fmla="*/ 5 h 263"/>
                <a:gd name="T38" fmla="*/ 1 w 125"/>
                <a:gd name="T39" fmla="*/ 5 h 263"/>
                <a:gd name="T40" fmla="*/ 1 w 125"/>
                <a:gd name="T41" fmla="*/ 6 h 263"/>
                <a:gd name="T42" fmla="*/ 1 w 125"/>
                <a:gd name="T43" fmla="*/ 6 h 263"/>
                <a:gd name="T44" fmla="*/ 1 w 125"/>
                <a:gd name="T45" fmla="*/ 6 h 263"/>
                <a:gd name="T46" fmla="*/ 1 w 125"/>
                <a:gd name="T47" fmla="*/ 5 h 263"/>
                <a:gd name="T48" fmla="*/ 2 w 125"/>
                <a:gd name="T49" fmla="*/ 5 h 263"/>
                <a:gd name="T50" fmla="*/ 2 w 125"/>
                <a:gd name="T51" fmla="*/ 4 h 263"/>
                <a:gd name="T52" fmla="*/ 3 w 125"/>
                <a:gd name="T53" fmla="*/ 3 h 263"/>
                <a:gd name="T54" fmla="*/ 2 w 125"/>
                <a:gd name="T55" fmla="*/ 3 h 263"/>
                <a:gd name="T56" fmla="*/ 1 w 125"/>
                <a:gd name="T57" fmla="*/ 3 h 263"/>
                <a:gd name="T58" fmla="*/ 1 w 125"/>
                <a:gd name="T59" fmla="*/ 3 h 263"/>
                <a:gd name="T60" fmla="*/ 1 w 125"/>
                <a:gd name="T61" fmla="*/ 3 h 263"/>
                <a:gd name="T62" fmla="*/ 1 w 125"/>
                <a:gd name="T63" fmla="*/ 2 h 263"/>
                <a:gd name="T64" fmla="*/ 2 w 125"/>
                <a:gd name="T65" fmla="*/ 2 h 263"/>
                <a:gd name="T66" fmla="*/ 3 w 125"/>
                <a:gd name="T67" fmla="*/ 2 h 263"/>
                <a:gd name="T68" fmla="*/ 3 w 125"/>
                <a:gd name="T69" fmla="*/ 1 h 263"/>
                <a:gd name="T70" fmla="*/ 3 w 125"/>
                <a:gd name="T71" fmla="*/ 1 h 263"/>
                <a:gd name="T72" fmla="*/ 2 w 125"/>
                <a:gd name="T73" fmla="*/ 1 h 263"/>
                <a:gd name="T74" fmla="*/ 1 w 125"/>
                <a:gd name="T75" fmla="*/ 1 h 263"/>
                <a:gd name="T76" fmla="*/ 1 w 125"/>
                <a:gd name="T77" fmla="*/ 1 h 263"/>
                <a:gd name="T78" fmla="*/ 1 w 125"/>
                <a:gd name="T79" fmla="*/ 2 h 263"/>
                <a:gd name="T80" fmla="*/ 1 w 125"/>
                <a:gd name="T81" fmla="*/ 1 h 263"/>
                <a:gd name="T82" fmla="*/ 2 w 125"/>
                <a:gd name="T83" fmla="*/ 0 h 263"/>
                <a:gd name="T84" fmla="*/ 2 w 125"/>
                <a:gd name="T85" fmla="*/ 0 h 263"/>
                <a:gd name="T86" fmla="*/ 2 w 125"/>
                <a:gd name="T87" fmla="*/ 0 h 263"/>
                <a:gd name="T88" fmla="*/ 2 w 125"/>
                <a:gd name="T89" fmla="*/ 1 h 263"/>
                <a:gd name="T90" fmla="*/ 3 w 125"/>
                <a:gd name="T91" fmla="*/ 1 h 263"/>
                <a:gd name="T92" fmla="*/ 3 w 125"/>
                <a:gd name="T93" fmla="*/ 1 h 263"/>
                <a:gd name="T94" fmla="*/ 4 w 125"/>
                <a:gd name="T95" fmla="*/ 0 h 263"/>
                <a:gd name="T96" fmla="*/ 4 w 125"/>
                <a:gd name="T97" fmla="*/ 0 h 263"/>
                <a:gd name="T98" fmla="*/ 4 w 125"/>
                <a:gd name="T99" fmla="*/ 0 h 263"/>
                <a:gd name="T100" fmla="*/ 4 w 125"/>
                <a:gd name="T101" fmla="*/ 0 h 263"/>
                <a:gd name="T102" fmla="*/ 4 w 125"/>
                <a:gd name="T103" fmla="*/ 1 h 26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25" h="263">
                  <a:moveTo>
                    <a:pt x="123" y="37"/>
                  </a:moveTo>
                  <a:lnTo>
                    <a:pt x="116" y="42"/>
                  </a:lnTo>
                  <a:lnTo>
                    <a:pt x="109" y="46"/>
                  </a:lnTo>
                  <a:lnTo>
                    <a:pt x="105" y="53"/>
                  </a:lnTo>
                  <a:lnTo>
                    <a:pt x="102" y="60"/>
                  </a:lnTo>
                  <a:lnTo>
                    <a:pt x="100" y="57"/>
                  </a:lnTo>
                  <a:lnTo>
                    <a:pt x="98" y="54"/>
                  </a:lnTo>
                  <a:lnTo>
                    <a:pt x="97" y="53"/>
                  </a:lnTo>
                  <a:lnTo>
                    <a:pt x="94" y="53"/>
                  </a:lnTo>
                  <a:lnTo>
                    <a:pt x="92" y="57"/>
                  </a:lnTo>
                  <a:lnTo>
                    <a:pt x="90" y="66"/>
                  </a:lnTo>
                  <a:lnTo>
                    <a:pt x="87" y="76"/>
                  </a:lnTo>
                  <a:lnTo>
                    <a:pt x="89" y="83"/>
                  </a:lnTo>
                  <a:lnTo>
                    <a:pt x="94" y="96"/>
                  </a:lnTo>
                  <a:lnTo>
                    <a:pt x="102" y="118"/>
                  </a:lnTo>
                  <a:lnTo>
                    <a:pt x="108" y="139"/>
                  </a:lnTo>
                  <a:lnTo>
                    <a:pt x="110" y="154"/>
                  </a:lnTo>
                  <a:lnTo>
                    <a:pt x="109" y="163"/>
                  </a:lnTo>
                  <a:lnTo>
                    <a:pt x="107" y="166"/>
                  </a:lnTo>
                  <a:lnTo>
                    <a:pt x="105" y="165"/>
                  </a:lnTo>
                  <a:lnTo>
                    <a:pt x="105" y="159"/>
                  </a:lnTo>
                  <a:lnTo>
                    <a:pt x="102" y="146"/>
                  </a:lnTo>
                  <a:lnTo>
                    <a:pt x="97" y="129"/>
                  </a:lnTo>
                  <a:lnTo>
                    <a:pt x="89" y="113"/>
                  </a:lnTo>
                  <a:lnTo>
                    <a:pt x="81" y="104"/>
                  </a:lnTo>
                  <a:lnTo>
                    <a:pt x="74" y="119"/>
                  </a:lnTo>
                  <a:lnTo>
                    <a:pt x="67" y="141"/>
                  </a:lnTo>
                  <a:lnTo>
                    <a:pt x="61" y="161"/>
                  </a:lnTo>
                  <a:lnTo>
                    <a:pt x="60" y="178"/>
                  </a:lnTo>
                  <a:lnTo>
                    <a:pt x="61" y="193"/>
                  </a:lnTo>
                  <a:lnTo>
                    <a:pt x="62" y="210"/>
                  </a:lnTo>
                  <a:lnTo>
                    <a:pt x="62" y="227"/>
                  </a:lnTo>
                  <a:lnTo>
                    <a:pt x="59" y="237"/>
                  </a:lnTo>
                  <a:lnTo>
                    <a:pt x="55" y="241"/>
                  </a:lnTo>
                  <a:lnTo>
                    <a:pt x="54" y="240"/>
                  </a:lnTo>
                  <a:lnTo>
                    <a:pt x="54" y="236"/>
                  </a:lnTo>
                  <a:lnTo>
                    <a:pt x="55" y="229"/>
                  </a:lnTo>
                  <a:lnTo>
                    <a:pt x="56" y="220"/>
                  </a:lnTo>
                  <a:lnTo>
                    <a:pt x="55" y="209"/>
                  </a:lnTo>
                  <a:lnTo>
                    <a:pt x="54" y="198"/>
                  </a:lnTo>
                  <a:lnTo>
                    <a:pt x="52" y="190"/>
                  </a:lnTo>
                  <a:lnTo>
                    <a:pt x="48" y="198"/>
                  </a:lnTo>
                  <a:lnTo>
                    <a:pt x="44" y="207"/>
                  </a:lnTo>
                  <a:lnTo>
                    <a:pt x="39" y="218"/>
                  </a:lnTo>
                  <a:lnTo>
                    <a:pt x="34" y="229"/>
                  </a:lnTo>
                  <a:lnTo>
                    <a:pt x="29" y="240"/>
                  </a:lnTo>
                  <a:lnTo>
                    <a:pt x="23" y="249"/>
                  </a:lnTo>
                  <a:lnTo>
                    <a:pt x="17" y="256"/>
                  </a:lnTo>
                  <a:lnTo>
                    <a:pt x="10" y="260"/>
                  </a:lnTo>
                  <a:lnTo>
                    <a:pt x="5" y="263"/>
                  </a:lnTo>
                  <a:lnTo>
                    <a:pt x="2" y="263"/>
                  </a:lnTo>
                  <a:lnTo>
                    <a:pt x="3" y="259"/>
                  </a:lnTo>
                  <a:lnTo>
                    <a:pt x="8" y="256"/>
                  </a:lnTo>
                  <a:lnTo>
                    <a:pt x="16" y="244"/>
                  </a:lnTo>
                  <a:lnTo>
                    <a:pt x="26" y="225"/>
                  </a:lnTo>
                  <a:lnTo>
                    <a:pt x="36" y="204"/>
                  </a:lnTo>
                  <a:lnTo>
                    <a:pt x="40" y="190"/>
                  </a:lnTo>
                  <a:lnTo>
                    <a:pt x="37" y="190"/>
                  </a:lnTo>
                  <a:lnTo>
                    <a:pt x="32" y="191"/>
                  </a:lnTo>
                  <a:lnTo>
                    <a:pt x="28" y="191"/>
                  </a:lnTo>
                  <a:lnTo>
                    <a:pt x="22" y="193"/>
                  </a:lnTo>
                  <a:lnTo>
                    <a:pt x="17" y="194"/>
                  </a:lnTo>
                  <a:lnTo>
                    <a:pt x="13" y="195"/>
                  </a:lnTo>
                  <a:lnTo>
                    <a:pt x="9" y="197"/>
                  </a:lnTo>
                  <a:lnTo>
                    <a:pt x="6" y="198"/>
                  </a:lnTo>
                  <a:lnTo>
                    <a:pt x="2" y="201"/>
                  </a:lnTo>
                  <a:lnTo>
                    <a:pt x="0" y="201"/>
                  </a:lnTo>
                  <a:lnTo>
                    <a:pt x="1" y="198"/>
                  </a:lnTo>
                  <a:lnTo>
                    <a:pt x="5" y="195"/>
                  </a:lnTo>
                  <a:lnTo>
                    <a:pt x="8" y="193"/>
                  </a:lnTo>
                  <a:lnTo>
                    <a:pt x="13" y="189"/>
                  </a:lnTo>
                  <a:lnTo>
                    <a:pt x="18" y="187"/>
                  </a:lnTo>
                  <a:lnTo>
                    <a:pt x="25" y="183"/>
                  </a:lnTo>
                  <a:lnTo>
                    <a:pt x="31" y="180"/>
                  </a:lnTo>
                  <a:lnTo>
                    <a:pt x="37" y="178"/>
                  </a:lnTo>
                  <a:lnTo>
                    <a:pt x="41" y="174"/>
                  </a:lnTo>
                  <a:lnTo>
                    <a:pt x="45" y="173"/>
                  </a:lnTo>
                  <a:lnTo>
                    <a:pt x="49" y="153"/>
                  </a:lnTo>
                  <a:lnTo>
                    <a:pt x="56" y="131"/>
                  </a:lnTo>
                  <a:lnTo>
                    <a:pt x="63" y="112"/>
                  </a:lnTo>
                  <a:lnTo>
                    <a:pt x="68" y="101"/>
                  </a:lnTo>
                  <a:lnTo>
                    <a:pt x="60" y="100"/>
                  </a:lnTo>
                  <a:lnTo>
                    <a:pt x="51" y="100"/>
                  </a:lnTo>
                  <a:lnTo>
                    <a:pt x="41" y="100"/>
                  </a:lnTo>
                  <a:lnTo>
                    <a:pt x="33" y="100"/>
                  </a:lnTo>
                  <a:lnTo>
                    <a:pt x="24" y="101"/>
                  </a:lnTo>
                  <a:lnTo>
                    <a:pt x="17" y="103"/>
                  </a:lnTo>
                  <a:lnTo>
                    <a:pt x="11" y="105"/>
                  </a:lnTo>
                  <a:lnTo>
                    <a:pt x="8" y="106"/>
                  </a:lnTo>
                  <a:lnTo>
                    <a:pt x="3" y="108"/>
                  </a:lnTo>
                  <a:lnTo>
                    <a:pt x="2" y="108"/>
                  </a:lnTo>
                  <a:lnTo>
                    <a:pt x="2" y="106"/>
                  </a:lnTo>
                  <a:lnTo>
                    <a:pt x="6" y="103"/>
                  </a:lnTo>
                  <a:lnTo>
                    <a:pt x="10" y="100"/>
                  </a:lnTo>
                  <a:lnTo>
                    <a:pt x="17" y="97"/>
                  </a:lnTo>
                  <a:lnTo>
                    <a:pt x="26" y="93"/>
                  </a:lnTo>
                  <a:lnTo>
                    <a:pt x="37" y="90"/>
                  </a:lnTo>
                  <a:lnTo>
                    <a:pt x="46" y="88"/>
                  </a:lnTo>
                  <a:lnTo>
                    <a:pt x="55" y="84"/>
                  </a:lnTo>
                  <a:lnTo>
                    <a:pt x="63" y="83"/>
                  </a:lnTo>
                  <a:lnTo>
                    <a:pt x="68" y="82"/>
                  </a:lnTo>
                  <a:lnTo>
                    <a:pt x="74" y="77"/>
                  </a:lnTo>
                  <a:lnTo>
                    <a:pt x="78" y="67"/>
                  </a:lnTo>
                  <a:lnTo>
                    <a:pt x="81" y="57"/>
                  </a:lnTo>
                  <a:lnTo>
                    <a:pt x="82" y="50"/>
                  </a:lnTo>
                  <a:lnTo>
                    <a:pt x="79" y="46"/>
                  </a:lnTo>
                  <a:lnTo>
                    <a:pt x="74" y="44"/>
                  </a:lnTo>
                  <a:lnTo>
                    <a:pt x="66" y="43"/>
                  </a:lnTo>
                  <a:lnTo>
                    <a:pt x="60" y="44"/>
                  </a:lnTo>
                  <a:lnTo>
                    <a:pt x="53" y="46"/>
                  </a:lnTo>
                  <a:lnTo>
                    <a:pt x="45" y="48"/>
                  </a:lnTo>
                  <a:lnTo>
                    <a:pt x="38" y="52"/>
                  </a:lnTo>
                  <a:lnTo>
                    <a:pt x="30" y="54"/>
                  </a:lnTo>
                  <a:lnTo>
                    <a:pt x="24" y="57"/>
                  </a:lnTo>
                  <a:lnTo>
                    <a:pt x="18" y="59"/>
                  </a:lnTo>
                  <a:lnTo>
                    <a:pt x="14" y="61"/>
                  </a:lnTo>
                  <a:lnTo>
                    <a:pt x="10" y="63"/>
                  </a:lnTo>
                  <a:lnTo>
                    <a:pt x="6" y="67"/>
                  </a:lnTo>
                  <a:lnTo>
                    <a:pt x="2" y="68"/>
                  </a:lnTo>
                  <a:lnTo>
                    <a:pt x="2" y="66"/>
                  </a:lnTo>
                  <a:lnTo>
                    <a:pt x="7" y="60"/>
                  </a:lnTo>
                  <a:lnTo>
                    <a:pt x="11" y="55"/>
                  </a:lnTo>
                  <a:lnTo>
                    <a:pt x="16" y="50"/>
                  </a:lnTo>
                  <a:lnTo>
                    <a:pt x="22" y="43"/>
                  </a:lnTo>
                  <a:lnTo>
                    <a:pt x="28" y="36"/>
                  </a:lnTo>
                  <a:lnTo>
                    <a:pt x="34" y="30"/>
                  </a:lnTo>
                  <a:lnTo>
                    <a:pt x="40" y="24"/>
                  </a:lnTo>
                  <a:lnTo>
                    <a:pt x="46" y="21"/>
                  </a:lnTo>
                  <a:lnTo>
                    <a:pt x="51" y="19"/>
                  </a:lnTo>
                  <a:lnTo>
                    <a:pt x="51" y="22"/>
                  </a:lnTo>
                  <a:lnTo>
                    <a:pt x="52" y="25"/>
                  </a:lnTo>
                  <a:lnTo>
                    <a:pt x="54" y="30"/>
                  </a:lnTo>
                  <a:lnTo>
                    <a:pt x="55" y="33"/>
                  </a:lnTo>
                  <a:lnTo>
                    <a:pt x="59" y="37"/>
                  </a:lnTo>
                  <a:lnTo>
                    <a:pt x="62" y="39"/>
                  </a:lnTo>
                  <a:lnTo>
                    <a:pt x="67" y="40"/>
                  </a:lnTo>
                  <a:lnTo>
                    <a:pt x="72" y="42"/>
                  </a:lnTo>
                  <a:lnTo>
                    <a:pt x="78" y="43"/>
                  </a:lnTo>
                  <a:lnTo>
                    <a:pt x="83" y="42"/>
                  </a:lnTo>
                  <a:lnTo>
                    <a:pt x="87" y="42"/>
                  </a:lnTo>
                  <a:lnTo>
                    <a:pt x="92" y="39"/>
                  </a:lnTo>
                  <a:lnTo>
                    <a:pt x="97" y="35"/>
                  </a:lnTo>
                  <a:lnTo>
                    <a:pt x="99" y="29"/>
                  </a:lnTo>
                  <a:lnTo>
                    <a:pt x="99" y="23"/>
                  </a:lnTo>
                  <a:lnTo>
                    <a:pt x="99" y="19"/>
                  </a:lnTo>
                  <a:lnTo>
                    <a:pt x="106" y="12"/>
                  </a:lnTo>
                  <a:lnTo>
                    <a:pt x="114" y="7"/>
                  </a:lnTo>
                  <a:lnTo>
                    <a:pt x="122" y="2"/>
                  </a:lnTo>
                  <a:lnTo>
                    <a:pt x="125" y="0"/>
                  </a:lnTo>
                  <a:lnTo>
                    <a:pt x="119" y="8"/>
                  </a:lnTo>
                  <a:lnTo>
                    <a:pt x="110" y="16"/>
                  </a:lnTo>
                  <a:lnTo>
                    <a:pt x="106" y="23"/>
                  </a:lnTo>
                  <a:lnTo>
                    <a:pt x="106" y="29"/>
                  </a:lnTo>
                  <a:lnTo>
                    <a:pt x="109" y="33"/>
                  </a:lnTo>
                  <a:lnTo>
                    <a:pt x="113" y="38"/>
                  </a:lnTo>
                  <a:lnTo>
                    <a:pt x="117" y="39"/>
                  </a:lnTo>
                  <a:lnTo>
                    <a:pt x="123" y="37"/>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54" name="Freeform 376">
              <a:extLst>
                <a:ext uri="{FF2B5EF4-FFF2-40B4-BE49-F238E27FC236}">
                  <a16:creationId xmlns:a16="http://schemas.microsoft.com/office/drawing/2014/main" xmlns="" id="{0507D36E-BBDF-4267-A7D4-813D4C41AB4F}"/>
                </a:ext>
              </a:extLst>
            </p:cNvPr>
            <p:cNvSpPr>
              <a:spLocks/>
            </p:cNvSpPr>
            <p:nvPr/>
          </p:nvSpPr>
          <p:spPr bwMode="auto">
            <a:xfrm>
              <a:off x="2705" y="1168"/>
              <a:ext cx="10" cy="17"/>
            </a:xfrm>
            <a:custGeom>
              <a:avLst/>
              <a:gdLst>
                <a:gd name="T0" fmla="*/ 0 w 20"/>
                <a:gd name="T1" fmla="*/ 0 h 33"/>
                <a:gd name="T2" fmla="*/ 1 w 20"/>
                <a:gd name="T3" fmla="*/ 1 h 33"/>
                <a:gd name="T4" fmla="*/ 1 w 20"/>
                <a:gd name="T5" fmla="*/ 1 h 33"/>
                <a:gd name="T6" fmla="*/ 1 w 20"/>
                <a:gd name="T7" fmla="*/ 1 h 33"/>
                <a:gd name="T8" fmla="*/ 1 w 20"/>
                <a:gd name="T9" fmla="*/ 0 h 33"/>
                <a:gd name="T10" fmla="*/ 1 w 20"/>
                <a:gd name="T11" fmla="*/ 1 h 33"/>
                <a:gd name="T12" fmla="*/ 1 w 20"/>
                <a:gd name="T13" fmla="*/ 1 h 33"/>
                <a:gd name="T14" fmla="*/ 1 w 20"/>
                <a:gd name="T15" fmla="*/ 1 h 33"/>
                <a:gd name="T16" fmla="*/ 1 w 20"/>
                <a:gd name="T17" fmla="*/ 1 h 33"/>
                <a:gd name="T18" fmla="*/ 1 w 20"/>
                <a:gd name="T19" fmla="*/ 2 h 33"/>
                <a:gd name="T20" fmla="*/ 1 w 20"/>
                <a:gd name="T21" fmla="*/ 2 h 33"/>
                <a:gd name="T22" fmla="*/ 1 w 20"/>
                <a:gd name="T23" fmla="*/ 1 h 33"/>
                <a:gd name="T24" fmla="*/ 1 w 20"/>
                <a:gd name="T25" fmla="*/ 1 h 33"/>
                <a:gd name="T26" fmla="*/ 1 w 20"/>
                <a:gd name="T27" fmla="*/ 1 h 33"/>
                <a:gd name="T28" fmla="*/ 1 w 20"/>
                <a:gd name="T29" fmla="*/ 1 h 33"/>
                <a:gd name="T30" fmla="*/ 1 w 20"/>
                <a:gd name="T31" fmla="*/ 1 h 33"/>
                <a:gd name="T32" fmla="*/ 0 w 20"/>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33">
                  <a:moveTo>
                    <a:pt x="0" y="0"/>
                  </a:moveTo>
                  <a:lnTo>
                    <a:pt x="5" y="1"/>
                  </a:lnTo>
                  <a:lnTo>
                    <a:pt x="9" y="1"/>
                  </a:lnTo>
                  <a:lnTo>
                    <a:pt x="14" y="1"/>
                  </a:lnTo>
                  <a:lnTo>
                    <a:pt x="17" y="0"/>
                  </a:lnTo>
                  <a:lnTo>
                    <a:pt x="18" y="8"/>
                  </a:lnTo>
                  <a:lnTo>
                    <a:pt x="20" y="16"/>
                  </a:lnTo>
                  <a:lnTo>
                    <a:pt x="18" y="23"/>
                  </a:lnTo>
                  <a:lnTo>
                    <a:pt x="17" y="31"/>
                  </a:lnTo>
                  <a:lnTo>
                    <a:pt x="16" y="33"/>
                  </a:lnTo>
                  <a:lnTo>
                    <a:pt x="15" y="33"/>
                  </a:lnTo>
                  <a:lnTo>
                    <a:pt x="14" y="32"/>
                  </a:lnTo>
                  <a:lnTo>
                    <a:pt x="14" y="29"/>
                  </a:lnTo>
                  <a:lnTo>
                    <a:pt x="13" y="23"/>
                  </a:lnTo>
                  <a:lnTo>
                    <a:pt x="9" y="15"/>
                  </a:lnTo>
                  <a:lnTo>
                    <a:pt x="5" y="7"/>
                  </a:lnTo>
                  <a:lnTo>
                    <a:pt x="0" y="0"/>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55" name="Freeform 377">
              <a:extLst>
                <a:ext uri="{FF2B5EF4-FFF2-40B4-BE49-F238E27FC236}">
                  <a16:creationId xmlns:a16="http://schemas.microsoft.com/office/drawing/2014/main" xmlns="" id="{F8D05C83-4082-412E-AE86-8A026C5F963B}"/>
                </a:ext>
              </a:extLst>
            </p:cNvPr>
            <p:cNvSpPr>
              <a:spLocks/>
            </p:cNvSpPr>
            <p:nvPr/>
          </p:nvSpPr>
          <p:spPr bwMode="auto">
            <a:xfrm>
              <a:off x="2452" y="1056"/>
              <a:ext cx="192" cy="116"/>
            </a:xfrm>
            <a:custGeom>
              <a:avLst/>
              <a:gdLst>
                <a:gd name="T0" fmla="*/ 10 w 386"/>
                <a:gd name="T1" fmla="*/ 3 h 232"/>
                <a:gd name="T2" fmla="*/ 9 w 386"/>
                <a:gd name="T3" fmla="*/ 4 h 232"/>
                <a:gd name="T4" fmla="*/ 8 w 386"/>
                <a:gd name="T5" fmla="*/ 5 h 232"/>
                <a:gd name="T6" fmla="*/ 7 w 386"/>
                <a:gd name="T7" fmla="*/ 7 h 232"/>
                <a:gd name="T8" fmla="*/ 6 w 386"/>
                <a:gd name="T9" fmla="*/ 8 h 232"/>
                <a:gd name="T10" fmla="*/ 6 w 386"/>
                <a:gd name="T11" fmla="*/ 8 h 232"/>
                <a:gd name="T12" fmla="*/ 6 w 386"/>
                <a:gd name="T13" fmla="*/ 7 h 232"/>
                <a:gd name="T14" fmla="*/ 8 w 386"/>
                <a:gd name="T15" fmla="*/ 6 h 232"/>
                <a:gd name="T16" fmla="*/ 8 w 386"/>
                <a:gd name="T17" fmla="*/ 4 h 232"/>
                <a:gd name="T18" fmla="*/ 8 w 386"/>
                <a:gd name="T19" fmla="*/ 4 h 232"/>
                <a:gd name="T20" fmla="*/ 7 w 386"/>
                <a:gd name="T21" fmla="*/ 5 h 232"/>
                <a:gd name="T22" fmla="*/ 7 w 386"/>
                <a:gd name="T23" fmla="*/ 5 h 232"/>
                <a:gd name="T24" fmla="*/ 5 w 386"/>
                <a:gd name="T25" fmla="*/ 6 h 232"/>
                <a:gd name="T26" fmla="*/ 3 w 386"/>
                <a:gd name="T27" fmla="*/ 7 h 232"/>
                <a:gd name="T28" fmla="*/ 3 w 386"/>
                <a:gd name="T29" fmla="*/ 7 h 232"/>
                <a:gd name="T30" fmla="*/ 4 w 386"/>
                <a:gd name="T31" fmla="*/ 6 h 232"/>
                <a:gd name="T32" fmla="*/ 6 w 386"/>
                <a:gd name="T33" fmla="*/ 5 h 232"/>
                <a:gd name="T34" fmla="*/ 6 w 386"/>
                <a:gd name="T35" fmla="*/ 5 h 232"/>
                <a:gd name="T36" fmla="*/ 5 w 386"/>
                <a:gd name="T37" fmla="*/ 5 h 232"/>
                <a:gd name="T38" fmla="*/ 4 w 386"/>
                <a:gd name="T39" fmla="*/ 5 h 232"/>
                <a:gd name="T40" fmla="*/ 3 w 386"/>
                <a:gd name="T41" fmla="*/ 6 h 232"/>
                <a:gd name="T42" fmla="*/ 1 w 386"/>
                <a:gd name="T43" fmla="*/ 6 h 232"/>
                <a:gd name="T44" fmla="*/ 1 w 386"/>
                <a:gd name="T45" fmla="*/ 6 h 232"/>
                <a:gd name="T46" fmla="*/ 2 w 386"/>
                <a:gd name="T47" fmla="*/ 6 h 232"/>
                <a:gd name="T48" fmla="*/ 3 w 386"/>
                <a:gd name="T49" fmla="*/ 5 h 232"/>
                <a:gd name="T50" fmla="*/ 2 w 386"/>
                <a:gd name="T51" fmla="*/ 5 h 232"/>
                <a:gd name="T52" fmla="*/ 0 w 386"/>
                <a:gd name="T53" fmla="*/ 5 h 232"/>
                <a:gd name="T54" fmla="*/ 0 w 386"/>
                <a:gd name="T55" fmla="*/ 5 h 232"/>
                <a:gd name="T56" fmla="*/ 1 w 386"/>
                <a:gd name="T57" fmla="*/ 4 h 232"/>
                <a:gd name="T58" fmla="*/ 3 w 386"/>
                <a:gd name="T59" fmla="*/ 4 h 232"/>
                <a:gd name="T60" fmla="*/ 2 w 386"/>
                <a:gd name="T61" fmla="*/ 4 h 232"/>
                <a:gd name="T62" fmla="*/ 1 w 386"/>
                <a:gd name="T63" fmla="*/ 3 h 232"/>
                <a:gd name="T64" fmla="*/ 1 w 386"/>
                <a:gd name="T65" fmla="*/ 2 h 232"/>
                <a:gd name="T66" fmla="*/ 2 w 386"/>
                <a:gd name="T67" fmla="*/ 3 h 232"/>
                <a:gd name="T68" fmla="*/ 4 w 386"/>
                <a:gd name="T69" fmla="*/ 4 h 232"/>
                <a:gd name="T70" fmla="*/ 5 w 386"/>
                <a:gd name="T71" fmla="*/ 4 h 232"/>
                <a:gd name="T72" fmla="*/ 5 w 386"/>
                <a:gd name="T73" fmla="*/ 4 h 232"/>
                <a:gd name="T74" fmla="*/ 5 w 386"/>
                <a:gd name="T75" fmla="*/ 3 h 232"/>
                <a:gd name="T76" fmla="*/ 4 w 386"/>
                <a:gd name="T77" fmla="*/ 3 h 232"/>
                <a:gd name="T78" fmla="*/ 4 w 386"/>
                <a:gd name="T79" fmla="*/ 2 h 232"/>
                <a:gd name="T80" fmla="*/ 3 w 386"/>
                <a:gd name="T81" fmla="*/ 2 h 232"/>
                <a:gd name="T82" fmla="*/ 3 w 386"/>
                <a:gd name="T83" fmla="*/ 1 h 232"/>
                <a:gd name="T84" fmla="*/ 4 w 386"/>
                <a:gd name="T85" fmla="*/ 2 h 232"/>
                <a:gd name="T86" fmla="*/ 6 w 386"/>
                <a:gd name="T87" fmla="*/ 4 h 232"/>
                <a:gd name="T88" fmla="*/ 7 w 386"/>
                <a:gd name="T89" fmla="*/ 4 h 232"/>
                <a:gd name="T90" fmla="*/ 7 w 386"/>
                <a:gd name="T91" fmla="*/ 4 h 232"/>
                <a:gd name="T92" fmla="*/ 8 w 386"/>
                <a:gd name="T93" fmla="*/ 4 h 232"/>
                <a:gd name="T94" fmla="*/ 8 w 386"/>
                <a:gd name="T95" fmla="*/ 3 h 232"/>
                <a:gd name="T96" fmla="*/ 7 w 386"/>
                <a:gd name="T97" fmla="*/ 2 h 232"/>
                <a:gd name="T98" fmla="*/ 6 w 386"/>
                <a:gd name="T99" fmla="*/ 1 h 232"/>
                <a:gd name="T100" fmla="*/ 6 w 386"/>
                <a:gd name="T101" fmla="*/ 1 h 232"/>
                <a:gd name="T102" fmla="*/ 7 w 386"/>
                <a:gd name="T103" fmla="*/ 2 h 232"/>
                <a:gd name="T104" fmla="*/ 9 w 386"/>
                <a:gd name="T105" fmla="*/ 3 h 232"/>
                <a:gd name="T106" fmla="*/ 10 w 386"/>
                <a:gd name="T107" fmla="*/ 3 h 232"/>
                <a:gd name="T108" fmla="*/ 11 w 386"/>
                <a:gd name="T109" fmla="*/ 2 h 232"/>
                <a:gd name="T110" fmla="*/ 11 w 386"/>
                <a:gd name="T111" fmla="*/ 3 h 2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86" h="232">
                  <a:moveTo>
                    <a:pt x="370" y="74"/>
                  </a:moveTo>
                  <a:lnTo>
                    <a:pt x="364" y="78"/>
                  </a:lnTo>
                  <a:lnTo>
                    <a:pt x="356" y="82"/>
                  </a:lnTo>
                  <a:lnTo>
                    <a:pt x="347" y="87"/>
                  </a:lnTo>
                  <a:lnTo>
                    <a:pt x="335" y="91"/>
                  </a:lnTo>
                  <a:lnTo>
                    <a:pt x="325" y="96"/>
                  </a:lnTo>
                  <a:lnTo>
                    <a:pt x="316" y="101"/>
                  </a:lnTo>
                  <a:lnTo>
                    <a:pt x="310" y="104"/>
                  </a:lnTo>
                  <a:lnTo>
                    <a:pt x="307" y="108"/>
                  </a:lnTo>
                  <a:lnTo>
                    <a:pt x="302" y="118"/>
                  </a:lnTo>
                  <a:lnTo>
                    <a:pt x="293" y="136"/>
                  </a:lnTo>
                  <a:lnTo>
                    <a:pt x="282" y="156"/>
                  </a:lnTo>
                  <a:lnTo>
                    <a:pt x="273" y="171"/>
                  </a:lnTo>
                  <a:lnTo>
                    <a:pt x="267" y="178"/>
                  </a:lnTo>
                  <a:lnTo>
                    <a:pt x="259" y="186"/>
                  </a:lnTo>
                  <a:lnTo>
                    <a:pt x="250" y="195"/>
                  </a:lnTo>
                  <a:lnTo>
                    <a:pt x="239" y="204"/>
                  </a:lnTo>
                  <a:lnTo>
                    <a:pt x="228" y="214"/>
                  </a:lnTo>
                  <a:lnTo>
                    <a:pt x="219" y="222"/>
                  </a:lnTo>
                  <a:lnTo>
                    <a:pt x="210" y="227"/>
                  </a:lnTo>
                  <a:lnTo>
                    <a:pt x="204" y="231"/>
                  </a:lnTo>
                  <a:lnTo>
                    <a:pt x="198" y="232"/>
                  </a:lnTo>
                  <a:lnTo>
                    <a:pt x="196" y="231"/>
                  </a:lnTo>
                  <a:lnTo>
                    <a:pt x="198" y="229"/>
                  </a:lnTo>
                  <a:lnTo>
                    <a:pt x="202" y="225"/>
                  </a:lnTo>
                  <a:lnTo>
                    <a:pt x="206" y="222"/>
                  </a:lnTo>
                  <a:lnTo>
                    <a:pt x="213" y="215"/>
                  </a:lnTo>
                  <a:lnTo>
                    <a:pt x="224" y="206"/>
                  </a:lnTo>
                  <a:lnTo>
                    <a:pt x="234" y="196"/>
                  </a:lnTo>
                  <a:lnTo>
                    <a:pt x="244" y="186"/>
                  </a:lnTo>
                  <a:lnTo>
                    <a:pt x="255" y="177"/>
                  </a:lnTo>
                  <a:lnTo>
                    <a:pt x="263" y="167"/>
                  </a:lnTo>
                  <a:lnTo>
                    <a:pt x="267" y="162"/>
                  </a:lnTo>
                  <a:lnTo>
                    <a:pt x="273" y="151"/>
                  </a:lnTo>
                  <a:lnTo>
                    <a:pt x="278" y="139"/>
                  </a:lnTo>
                  <a:lnTo>
                    <a:pt x="281" y="128"/>
                  </a:lnTo>
                  <a:lnTo>
                    <a:pt x="283" y="120"/>
                  </a:lnTo>
                  <a:lnTo>
                    <a:pt x="283" y="117"/>
                  </a:lnTo>
                  <a:lnTo>
                    <a:pt x="282" y="116"/>
                  </a:lnTo>
                  <a:lnTo>
                    <a:pt x="279" y="117"/>
                  </a:lnTo>
                  <a:lnTo>
                    <a:pt x="273" y="119"/>
                  </a:lnTo>
                  <a:lnTo>
                    <a:pt x="269" y="121"/>
                  </a:lnTo>
                  <a:lnTo>
                    <a:pt x="262" y="126"/>
                  </a:lnTo>
                  <a:lnTo>
                    <a:pt x="255" y="129"/>
                  </a:lnTo>
                  <a:lnTo>
                    <a:pt x="247" y="134"/>
                  </a:lnTo>
                  <a:lnTo>
                    <a:pt x="239" y="139"/>
                  </a:lnTo>
                  <a:lnTo>
                    <a:pt x="231" y="142"/>
                  </a:lnTo>
                  <a:lnTo>
                    <a:pt x="225" y="144"/>
                  </a:lnTo>
                  <a:lnTo>
                    <a:pt x="220" y="146"/>
                  </a:lnTo>
                  <a:lnTo>
                    <a:pt x="211" y="159"/>
                  </a:lnTo>
                  <a:lnTo>
                    <a:pt x="198" y="172"/>
                  </a:lnTo>
                  <a:lnTo>
                    <a:pt x="183" y="184"/>
                  </a:lnTo>
                  <a:lnTo>
                    <a:pt x="167" y="195"/>
                  </a:lnTo>
                  <a:lnTo>
                    <a:pt x="151" y="204"/>
                  </a:lnTo>
                  <a:lnTo>
                    <a:pt x="137" y="211"/>
                  </a:lnTo>
                  <a:lnTo>
                    <a:pt x="126" y="216"/>
                  </a:lnTo>
                  <a:lnTo>
                    <a:pt x="118" y="218"/>
                  </a:lnTo>
                  <a:lnTo>
                    <a:pt x="108" y="219"/>
                  </a:lnTo>
                  <a:lnTo>
                    <a:pt x="104" y="219"/>
                  </a:lnTo>
                  <a:lnTo>
                    <a:pt x="105" y="217"/>
                  </a:lnTo>
                  <a:lnTo>
                    <a:pt x="112" y="215"/>
                  </a:lnTo>
                  <a:lnTo>
                    <a:pt x="123" y="209"/>
                  </a:lnTo>
                  <a:lnTo>
                    <a:pt x="137" y="201"/>
                  </a:lnTo>
                  <a:lnTo>
                    <a:pt x="152" y="192"/>
                  </a:lnTo>
                  <a:lnTo>
                    <a:pt x="166" y="180"/>
                  </a:lnTo>
                  <a:lnTo>
                    <a:pt x="180" y="169"/>
                  </a:lnTo>
                  <a:lnTo>
                    <a:pt x="191" y="158"/>
                  </a:lnTo>
                  <a:lnTo>
                    <a:pt x="199" y="149"/>
                  </a:lnTo>
                  <a:lnTo>
                    <a:pt x="203" y="142"/>
                  </a:lnTo>
                  <a:lnTo>
                    <a:pt x="203" y="140"/>
                  </a:lnTo>
                  <a:lnTo>
                    <a:pt x="201" y="139"/>
                  </a:lnTo>
                  <a:lnTo>
                    <a:pt x="196" y="139"/>
                  </a:lnTo>
                  <a:lnTo>
                    <a:pt x="188" y="139"/>
                  </a:lnTo>
                  <a:lnTo>
                    <a:pt x="182" y="139"/>
                  </a:lnTo>
                  <a:lnTo>
                    <a:pt x="176" y="140"/>
                  </a:lnTo>
                  <a:lnTo>
                    <a:pt x="169" y="141"/>
                  </a:lnTo>
                  <a:lnTo>
                    <a:pt x="164" y="141"/>
                  </a:lnTo>
                  <a:lnTo>
                    <a:pt x="157" y="142"/>
                  </a:lnTo>
                  <a:lnTo>
                    <a:pt x="151" y="143"/>
                  </a:lnTo>
                  <a:lnTo>
                    <a:pt x="146" y="143"/>
                  </a:lnTo>
                  <a:lnTo>
                    <a:pt x="143" y="143"/>
                  </a:lnTo>
                  <a:lnTo>
                    <a:pt x="133" y="150"/>
                  </a:lnTo>
                  <a:lnTo>
                    <a:pt x="119" y="157"/>
                  </a:lnTo>
                  <a:lnTo>
                    <a:pt x="104" y="164"/>
                  </a:lnTo>
                  <a:lnTo>
                    <a:pt x="88" y="170"/>
                  </a:lnTo>
                  <a:lnTo>
                    <a:pt x="72" y="176"/>
                  </a:lnTo>
                  <a:lnTo>
                    <a:pt x="58" y="180"/>
                  </a:lnTo>
                  <a:lnTo>
                    <a:pt x="47" y="184"/>
                  </a:lnTo>
                  <a:lnTo>
                    <a:pt x="41" y="186"/>
                  </a:lnTo>
                  <a:lnTo>
                    <a:pt x="34" y="187"/>
                  </a:lnTo>
                  <a:lnTo>
                    <a:pt x="30" y="185"/>
                  </a:lnTo>
                  <a:lnTo>
                    <a:pt x="32" y="181"/>
                  </a:lnTo>
                  <a:lnTo>
                    <a:pt x="42" y="178"/>
                  </a:lnTo>
                  <a:lnTo>
                    <a:pt x="52" y="176"/>
                  </a:lnTo>
                  <a:lnTo>
                    <a:pt x="64" y="172"/>
                  </a:lnTo>
                  <a:lnTo>
                    <a:pt x="76" y="167"/>
                  </a:lnTo>
                  <a:lnTo>
                    <a:pt x="88" y="162"/>
                  </a:lnTo>
                  <a:lnTo>
                    <a:pt x="99" y="156"/>
                  </a:lnTo>
                  <a:lnTo>
                    <a:pt x="108" y="149"/>
                  </a:lnTo>
                  <a:lnTo>
                    <a:pt x="115" y="143"/>
                  </a:lnTo>
                  <a:lnTo>
                    <a:pt x="120" y="138"/>
                  </a:lnTo>
                  <a:lnTo>
                    <a:pt x="107" y="135"/>
                  </a:lnTo>
                  <a:lnTo>
                    <a:pt x="94" y="134"/>
                  </a:lnTo>
                  <a:lnTo>
                    <a:pt x="77" y="134"/>
                  </a:lnTo>
                  <a:lnTo>
                    <a:pt x="62" y="135"/>
                  </a:lnTo>
                  <a:lnTo>
                    <a:pt x="47" y="138"/>
                  </a:lnTo>
                  <a:lnTo>
                    <a:pt x="34" y="140"/>
                  </a:lnTo>
                  <a:lnTo>
                    <a:pt x="23" y="141"/>
                  </a:lnTo>
                  <a:lnTo>
                    <a:pt x="15" y="143"/>
                  </a:lnTo>
                  <a:lnTo>
                    <a:pt x="6" y="146"/>
                  </a:lnTo>
                  <a:lnTo>
                    <a:pt x="0" y="147"/>
                  </a:lnTo>
                  <a:lnTo>
                    <a:pt x="0" y="146"/>
                  </a:lnTo>
                  <a:lnTo>
                    <a:pt x="6" y="141"/>
                  </a:lnTo>
                  <a:lnTo>
                    <a:pt x="13" y="138"/>
                  </a:lnTo>
                  <a:lnTo>
                    <a:pt x="22" y="133"/>
                  </a:lnTo>
                  <a:lnTo>
                    <a:pt x="35" y="128"/>
                  </a:lnTo>
                  <a:lnTo>
                    <a:pt x="50" y="125"/>
                  </a:lnTo>
                  <a:lnTo>
                    <a:pt x="66" y="121"/>
                  </a:lnTo>
                  <a:lnTo>
                    <a:pt x="83" y="119"/>
                  </a:lnTo>
                  <a:lnTo>
                    <a:pt x="100" y="119"/>
                  </a:lnTo>
                  <a:lnTo>
                    <a:pt x="117" y="121"/>
                  </a:lnTo>
                  <a:lnTo>
                    <a:pt x="112" y="116"/>
                  </a:lnTo>
                  <a:lnTo>
                    <a:pt x="104" y="108"/>
                  </a:lnTo>
                  <a:lnTo>
                    <a:pt x="95" y="101"/>
                  </a:lnTo>
                  <a:lnTo>
                    <a:pt x="84" y="93"/>
                  </a:lnTo>
                  <a:lnTo>
                    <a:pt x="74" y="86"/>
                  </a:lnTo>
                  <a:lnTo>
                    <a:pt x="65" y="80"/>
                  </a:lnTo>
                  <a:lnTo>
                    <a:pt x="57" y="74"/>
                  </a:lnTo>
                  <a:lnTo>
                    <a:pt x="51" y="71"/>
                  </a:lnTo>
                  <a:lnTo>
                    <a:pt x="43" y="66"/>
                  </a:lnTo>
                  <a:lnTo>
                    <a:pt x="41" y="63"/>
                  </a:lnTo>
                  <a:lnTo>
                    <a:pt x="43" y="60"/>
                  </a:lnTo>
                  <a:lnTo>
                    <a:pt x="51" y="63"/>
                  </a:lnTo>
                  <a:lnTo>
                    <a:pt x="59" y="66"/>
                  </a:lnTo>
                  <a:lnTo>
                    <a:pt x="70" y="72"/>
                  </a:lnTo>
                  <a:lnTo>
                    <a:pt x="83" y="79"/>
                  </a:lnTo>
                  <a:lnTo>
                    <a:pt x="98" y="87"/>
                  </a:lnTo>
                  <a:lnTo>
                    <a:pt x="112" y="95"/>
                  </a:lnTo>
                  <a:lnTo>
                    <a:pt x="125" y="103"/>
                  </a:lnTo>
                  <a:lnTo>
                    <a:pt x="135" y="110"/>
                  </a:lnTo>
                  <a:lnTo>
                    <a:pt x="141" y="116"/>
                  </a:lnTo>
                  <a:lnTo>
                    <a:pt x="146" y="116"/>
                  </a:lnTo>
                  <a:lnTo>
                    <a:pt x="153" y="117"/>
                  </a:lnTo>
                  <a:lnTo>
                    <a:pt x="161" y="117"/>
                  </a:lnTo>
                  <a:lnTo>
                    <a:pt x="169" y="117"/>
                  </a:lnTo>
                  <a:lnTo>
                    <a:pt x="178" y="117"/>
                  </a:lnTo>
                  <a:lnTo>
                    <a:pt x="186" y="117"/>
                  </a:lnTo>
                  <a:lnTo>
                    <a:pt x="191" y="117"/>
                  </a:lnTo>
                  <a:lnTo>
                    <a:pt x="196" y="117"/>
                  </a:lnTo>
                  <a:lnTo>
                    <a:pt x="194" y="110"/>
                  </a:lnTo>
                  <a:lnTo>
                    <a:pt x="188" y="103"/>
                  </a:lnTo>
                  <a:lnTo>
                    <a:pt x="182" y="95"/>
                  </a:lnTo>
                  <a:lnTo>
                    <a:pt x="175" y="87"/>
                  </a:lnTo>
                  <a:lnTo>
                    <a:pt x="168" y="80"/>
                  </a:lnTo>
                  <a:lnTo>
                    <a:pt x="161" y="73"/>
                  </a:lnTo>
                  <a:lnTo>
                    <a:pt x="156" y="67"/>
                  </a:lnTo>
                  <a:lnTo>
                    <a:pt x="151" y="63"/>
                  </a:lnTo>
                  <a:lnTo>
                    <a:pt x="146" y="59"/>
                  </a:lnTo>
                  <a:lnTo>
                    <a:pt x="142" y="56"/>
                  </a:lnTo>
                  <a:lnTo>
                    <a:pt x="136" y="52"/>
                  </a:lnTo>
                  <a:lnTo>
                    <a:pt x="131" y="49"/>
                  </a:lnTo>
                  <a:lnTo>
                    <a:pt x="127" y="46"/>
                  </a:lnTo>
                  <a:lnTo>
                    <a:pt x="122" y="43"/>
                  </a:lnTo>
                  <a:lnTo>
                    <a:pt x="119" y="41"/>
                  </a:lnTo>
                  <a:lnTo>
                    <a:pt x="115" y="38"/>
                  </a:lnTo>
                  <a:lnTo>
                    <a:pt x="111" y="33"/>
                  </a:lnTo>
                  <a:lnTo>
                    <a:pt x="110" y="27"/>
                  </a:lnTo>
                  <a:lnTo>
                    <a:pt x="112" y="26"/>
                  </a:lnTo>
                  <a:lnTo>
                    <a:pt x="123" y="34"/>
                  </a:lnTo>
                  <a:lnTo>
                    <a:pt x="133" y="41"/>
                  </a:lnTo>
                  <a:lnTo>
                    <a:pt x="144" y="50"/>
                  </a:lnTo>
                  <a:lnTo>
                    <a:pt x="158" y="60"/>
                  </a:lnTo>
                  <a:lnTo>
                    <a:pt x="171" y="71"/>
                  </a:lnTo>
                  <a:lnTo>
                    <a:pt x="183" y="81"/>
                  </a:lnTo>
                  <a:lnTo>
                    <a:pt x="195" y="90"/>
                  </a:lnTo>
                  <a:lnTo>
                    <a:pt x="204" y="97"/>
                  </a:lnTo>
                  <a:lnTo>
                    <a:pt x="210" y="103"/>
                  </a:lnTo>
                  <a:lnTo>
                    <a:pt x="216" y="109"/>
                  </a:lnTo>
                  <a:lnTo>
                    <a:pt x="221" y="110"/>
                  </a:lnTo>
                  <a:lnTo>
                    <a:pt x="227" y="109"/>
                  </a:lnTo>
                  <a:lnTo>
                    <a:pt x="234" y="108"/>
                  </a:lnTo>
                  <a:lnTo>
                    <a:pt x="239" y="106"/>
                  </a:lnTo>
                  <a:lnTo>
                    <a:pt x="245" y="105"/>
                  </a:lnTo>
                  <a:lnTo>
                    <a:pt x="252" y="104"/>
                  </a:lnTo>
                  <a:lnTo>
                    <a:pt x="259" y="102"/>
                  </a:lnTo>
                  <a:lnTo>
                    <a:pt x="267" y="101"/>
                  </a:lnTo>
                  <a:lnTo>
                    <a:pt x="273" y="100"/>
                  </a:lnTo>
                  <a:lnTo>
                    <a:pt x="278" y="97"/>
                  </a:lnTo>
                  <a:lnTo>
                    <a:pt x="281" y="96"/>
                  </a:lnTo>
                  <a:lnTo>
                    <a:pt x="285" y="93"/>
                  </a:lnTo>
                  <a:lnTo>
                    <a:pt x="285" y="89"/>
                  </a:lnTo>
                  <a:lnTo>
                    <a:pt x="282" y="86"/>
                  </a:lnTo>
                  <a:lnTo>
                    <a:pt x="277" y="79"/>
                  </a:lnTo>
                  <a:lnTo>
                    <a:pt x="271" y="73"/>
                  </a:lnTo>
                  <a:lnTo>
                    <a:pt x="262" y="65"/>
                  </a:lnTo>
                  <a:lnTo>
                    <a:pt x="251" y="55"/>
                  </a:lnTo>
                  <a:lnTo>
                    <a:pt x="239" y="43"/>
                  </a:lnTo>
                  <a:lnTo>
                    <a:pt x="226" y="33"/>
                  </a:lnTo>
                  <a:lnTo>
                    <a:pt x="214" y="22"/>
                  </a:lnTo>
                  <a:lnTo>
                    <a:pt x="204" y="14"/>
                  </a:lnTo>
                  <a:lnTo>
                    <a:pt x="197" y="10"/>
                  </a:lnTo>
                  <a:lnTo>
                    <a:pt x="190" y="4"/>
                  </a:lnTo>
                  <a:lnTo>
                    <a:pt x="193" y="0"/>
                  </a:lnTo>
                  <a:lnTo>
                    <a:pt x="199" y="3"/>
                  </a:lnTo>
                  <a:lnTo>
                    <a:pt x="212" y="10"/>
                  </a:lnTo>
                  <a:lnTo>
                    <a:pt x="220" y="17"/>
                  </a:lnTo>
                  <a:lnTo>
                    <a:pt x="232" y="27"/>
                  </a:lnTo>
                  <a:lnTo>
                    <a:pt x="245" y="37"/>
                  </a:lnTo>
                  <a:lnTo>
                    <a:pt x="259" y="48"/>
                  </a:lnTo>
                  <a:lnTo>
                    <a:pt x="273" y="58"/>
                  </a:lnTo>
                  <a:lnTo>
                    <a:pt x="285" y="67"/>
                  </a:lnTo>
                  <a:lnTo>
                    <a:pt x="294" y="74"/>
                  </a:lnTo>
                  <a:lnTo>
                    <a:pt x="298" y="76"/>
                  </a:lnTo>
                  <a:lnTo>
                    <a:pt x="304" y="76"/>
                  </a:lnTo>
                  <a:lnTo>
                    <a:pt x="313" y="75"/>
                  </a:lnTo>
                  <a:lnTo>
                    <a:pt x="326" y="73"/>
                  </a:lnTo>
                  <a:lnTo>
                    <a:pt x="340" y="71"/>
                  </a:lnTo>
                  <a:lnTo>
                    <a:pt x="354" y="67"/>
                  </a:lnTo>
                  <a:lnTo>
                    <a:pt x="366" y="65"/>
                  </a:lnTo>
                  <a:lnTo>
                    <a:pt x="377" y="63"/>
                  </a:lnTo>
                  <a:lnTo>
                    <a:pt x="382" y="63"/>
                  </a:lnTo>
                  <a:lnTo>
                    <a:pt x="386" y="64"/>
                  </a:lnTo>
                  <a:lnTo>
                    <a:pt x="384" y="65"/>
                  </a:lnTo>
                  <a:lnTo>
                    <a:pt x="377" y="68"/>
                  </a:lnTo>
                  <a:lnTo>
                    <a:pt x="370" y="74"/>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56" name="Freeform 378">
              <a:extLst>
                <a:ext uri="{FF2B5EF4-FFF2-40B4-BE49-F238E27FC236}">
                  <a16:creationId xmlns:a16="http://schemas.microsoft.com/office/drawing/2014/main" xmlns="" id="{91B9108B-F1A9-4688-ABA8-F0BF2C81CA71}"/>
                </a:ext>
              </a:extLst>
            </p:cNvPr>
            <p:cNvSpPr>
              <a:spLocks/>
            </p:cNvSpPr>
            <p:nvPr/>
          </p:nvSpPr>
          <p:spPr bwMode="auto">
            <a:xfrm>
              <a:off x="2558" y="944"/>
              <a:ext cx="127" cy="127"/>
            </a:xfrm>
            <a:custGeom>
              <a:avLst/>
              <a:gdLst>
                <a:gd name="T0" fmla="*/ 8 w 254"/>
                <a:gd name="T1" fmla="*/ 8 h 254"/>
                <a:gd name="T2" fmla="*/ 7 w 254"/>
                <a:gd name="T3" fmla="*/ 8 h 254"/>
                <a:gd name="T4" fmla="*/ 7 w 254"/>
                <a:gd name="T5" fmla="*/ 7 h 254"/>
                <a:gd name="T6" fmla="*/ 5 w 254"/>
                <a:gd name="T7" fmla="*/ 8 h 254"/>
                <a:gd name="T8" fmla="*/ 4 w 254"/>
                <a:gd name="T9" fmla="*/ 7 h 254"/>
                <a:gd name="T10" fmla="*/ 3 w 254"/>
                <a:gd name="T11" fmla="*/ 7 h 254"/>
                <a:gd name="T12" fmla="*/ 3 w 254"/>
                <a:gd name="T13" fmla="*/ 7 h 254"/>
                <a:gd name="T14" fmla="*/ 4 w 254"/>
                <a:gd name="T15" fmla="*/ 7 h 254"/>
                <a:gd name="T16" fmla="*/ 6 w 254"/>
                <a:gd name="T17" fmla="*/ 7 h 254"/>
                <a:gd name="T18" fmla="*/ 6 w 254"/>
                <a:gd name="T19" fmla="*/ 7 h 254"/>
                <a:gd name="T20" fmla="*/ 6 w 254"/>
                <a:gd name="T21" fmla="*/ 6 h 254"/>
                <a:gd name="T22" fmla="*/ 5 w 254"/>
                <a:gd name="T23" fmla="*/ 6 h 254"/>
                <a:gd name="T24" fmla="*/ 4 w 254"/>
                <a:gd name="T25" fmla="*/ 6 h 254"/>
                <a:gd name="T26" fmla="*/ 2 w 254"/>
                <a:gd name="T27" fmla="*/ 6 h 254"/>
                <a:gd name="T28" fmla="*/ 1 w 254"/>
                <a:gd name="T29" fmla="*/ 5 h 254"/>
                <a:gd name="T30" fmla="*/ 1 w 254"/>
                <a:gd name="T31" fmla="*/ 5 h 254"/>
                <a:gd name="T32" fmla="*/ 2 w 254"/>
                <a:gd name="T33" fmla="*/ 5 h 254"/>
                <a:gd name="T34" fmla="*/ 3 w 254"/>
                <a:gd name="T35" fmla="*/ 6 h 254"/>
                <a:gd name="T36" fmla="*/ 4 w 254"/>
                <a:gd name="T37" fmla="*/ 6 h 254"/>
                <a:gd name="T38" fmla="*/ 3 w 254"/>
                <a:gd name="T39" fmla="*/ 5 h 254"/>
                <a:gd name="T40" fmla="*/ 3 w 254"/>
                <a:gd name="T41" fmla="*/ 5 h 254"/>
                <a:gd name="T42" fmla="*/ 1 w 254"/>
                <a:gd name="T43" fmla="*/ 4 h 254"/>
                <a:gd name="T44" fmla="*/ 0 w 254"/>
                <a:gd name="T45" fmla="*/ 3 h 254"/>
                <a:gd name="T46" fmla="*/ 1 w 254"/>
                <a:gd name="T47" fmla="*/ 4 h 254"/>
                <a:gd name="T48" fmla="*/ 2 w 254"/>
                <a:gd name="T49" fmla="*/ 4 h 254"/>
                <a:gd name="T50" fmla="*/ 3 w 254"/>
                <a:gd name="T51" fmla="*/ 4 h 254"/>
                <a:gd name="T52" fmla="*/ 2 w 254"/>
                <a:gd name="T53" fmla="*/ 2 h 254"/>
                <a:gd name="T54" fmla="*/ 1 w 254"/>
                <a:gd name="T55" fmla="*/ 2 h 254"/>
                <a:gd name="T56" fmla="*/ 1 w 254"/>
                <a:gd name="T57" fmla="*/ 1 h 254"/>
                <a:gd name="T58" fmla="*/ 1 w 254"/>
                <a:gd name="T59" fmla="*/ 1 h 254"/>
                <a:gd name="T60" fmla="*/ 2 w 254"/>
                <a:gd name="T61" fmla="*/ 2 h 254"/>
                <a:gd name="T62" fmla="*/ 3 w 254"/>
                <a:gd name="T63" fmla="*/ 4 h 254"/>
                <a:gd name="T64" fmla="*/ 3 w 254"/>
                <a:gd name="T65" fmla="*/ 4 h 254"/>
                <a:gd name="T66" fmla="*/ 3 w 254"/>
                <a:gd name="T67" fmla="*/ 3 h 254"/>
                <a:gd name="T68" fmla="*/ 3 w 254"/>
                <a:gd name="T69" fmla="*/ 2 h 254"/>
                <a:gd name="T70" fmla="*/ 3 w 254"/>
                <a:gd name="T71" fmla="*/ 1 h 254"/>
                <a:gd name="T72" fmla="*/ 4 w 254"/>
                <a:gd name="T73" fmla="*/ 3 h 254"/>
                <a:gd name="T74" fmla="*/ 4 w 254"/>
                <a:gd name="T75" fmla="*/ 5 h 254"/>
                <a:gd name="T76" fmla="*/ 5 w 254"/>
                <a:gd name="T77" fmla="*/ 5 h 254"/>
                <a:gd name="T78" fmla="*/ 5 w 254"/>
                <a:gd name="T79" fmla="*/ 5 h 254"/>
                <a:gd name="T80" fmla="*/ 5 w 254"/>
                <a:gd name="T81" fmla="*/ 6 h 254"/>
                <a:gd name="T82" fmla="*/ 5 w 254"/>
                <a:gd name="T83" fmla="*/ 5 h 254"/>
                <a:gd name="T84" fmla="*/ 5 w 254"/>
                <a:gd name="T85" fmla="*/ 3 h 254"/>
                <a:gd name="T86" fmla="*/ 5 w 254"/>
                <a:gd name="T87" fmla="*/ 2 h 254"/>
                <a:gd name="T88" fmla="*/ 5 w 254"/>
                <a:gd name="T89" fmla="*/ 3 h 254"/>
                <a:gd name="T90" fmla="*/ 6 w 254"/>
                <a:gd name="T91" fmla="*/ 4 h 254"/>
                <a:gd name="T92" fmla="*/ 6 w 254"/>
                <a:gd name="T93" fmla="*/ 6 h 254"/>
                <a:gd name="T94" fmla="*/ 6 w 254"/>
                <a:gd name="T95" fmla="*/ 6 h 254"/>
                <a:gd name="T96" fmla="*/ 7 w 254"/>
                <a:gd name="T97" fmla="*/ 7 h 254"/>
                <a:gd name="T98" fmla="*/ 7 w 254"/>
                <a:gd name="T99" fmla="*/ 6 h 254"/>
                <a:gd name="T100" fmla="*/ 7 w 254"/>
                <a:gd name="T101" fmla="*/ 5 h 254"/>
                <a:gd name="T102" fmla="*/ 7 w 254"/>
                <a:gd name="T103" fmla="*/ 3 h 254"/>
                <a:gd name="T104" fmla="*/ 7 w 254"/>
                <a:gd name="T105" fmla="*/ 3 h 254"/>
                <a:gd name="T106" fmla="*/ 7 w 254"/>
                <a:gd name="T107" fmla="*/ 4 h 254"/>
                <a:gd name="T108" fmla="*/ 7 w 254"/>
                <a:gd name="T109" fmla="*/ 7 h 254"/>
                <a:gd name="T110" fmla="*/ 8 w 254"/>
                <a:gd name="T111" fmla="*/ 8 h 254"/>
                <a:gd name="T112" fmla="*/ 8 w 254"/>
                <a:gd name="T113" fmla="*/ 8 h 254"/>
                <a:gd name="T114" fmla="*/ 8 w 254"/>
                <a:gd name="T115" fmla="*/ 8 h 254"/>
                <a:gd name="T116" fmla="*/ 8 w 254"/>
                <a:gd name="T117" fmla="*/ 8 h 25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54" h="254">
                  <a:moveTo>
                    <a:pt x="244" y="250"/>
                  </a:moveTo>
                  <a:lnTo>
                    <a:pt x="240" y="246"/>
                  </a:lnTo>
                  <a:lnTo>
                    <a:pt x="235" y="242"/>
                  </a:lnTo>
                  <a:lnTo>
                    <a:pt x="229" y="237"/>
                  </a:lnTo>
                  <a:lnTo>
                    <a:pt x="225" y="232"/>
                  </a:lnTo>
                  <a:lnTo>
                    <a:pt x="219" y="228"/>
                  </a:lnTo>
                  <a:lnTo>
                    <a:pt x="213" y="224"/>
                  </a:lnTo>
                  <a:lnTo>
                    <a:pt x="209" y="222"/>
                  </a:lnTo>
                  <a:lnTo>
                    <a:pt x="203" y="222"/>
                  </a:lnTo>
                  <a:lnTo>
                    <a:pt x="189" y="224"/>
                  </a:lnTo>
                  <a:lnTo>
                    <a:pt x="173" y="226"/>
                  </a:lnTo>
                  <a:lnTo>
                    <a:pt x="153" y="226"/>
                  </a:lnTo>
                  <a:lnTo>
                    <a:pt x="134" y="226"/>
                  </a:lnTo>
                  <a:lnTo>
                    <a:pt x="114" y="226"/>
                  </a:lnTo>
                  <a:lnTo>
                    <a:pt x="98" y="223"/>
                  </a:lnTo>
                  <a:lnTo>
                    <a:pt x="84" y="221"/>
                  </a:lnTo>
                  <a:lnTo>
                    <a:pt x="75" y="217"/>
                  </a:lnTo>
                  <a:lnTo>
                    <a:pt x="68" y="212"/>
                  </a:lnTo>
                  <a:lnTo>
                    <a:pt x="68" y="209"/>
                  </a:lnTo>
                  <a:lnTo>
                    <a:pt x="75" y="211"/>
                  </a:lnTo>
                  <a:lnTo>
                    <a:pt x="87" y="213"/>
                  </a:lnTo>
                  <a:lnTo>
                    <a:pt x="96" y="214"/>
                  </a:lnTo>
                  <a:lnTo>
                    <a:pt x="108" y="215"/>
                  </a:lnTo>
                  <a:lnTo>
                    <a:pt x="125" y="215"/>
                  </a:lnTo>
                  <a:lnTo>
                    <a:pt x="141" y="215"/>
                  </a:lnTo>
                  <a:lnTo>
                    <a:pt x="157" y="215"/>
                  </a:lnTo>
                  <a:lnTo>
                    <a:pt x="172" y="214"/>
                  </a:lnTo>
                  <a:lnTo>
                    <a:pt x="183" y="212"/>
                  </a:lnTo>
                  <a:lnTo>
                    <a:pt x="190" y="209"/>
                  </a:lnTo>
                  <a:lnTo>
                    <a:pt x="186" y="205"/>
                  </a:lnTo>
                  <a:lnTo>
                    <a:pt x="179" y="201"/>
                  </a:lnTo>
                  <a:lnTo>
                    <a:pt x="172" y="197"/>
                  </a:lnTo>
                  <a:lnTo>
                    <a:pt x="164" y="192"/>
                  </a:lnTo>
                  <a:lnTo>
                    <a:pt x="157" y="189"/>
                  </a:lnTo>
                  <a:lnTo>
                    <a:pt x="150" y="185"/>
                  </a:lnTo>
                  <a:lnTo>
                    <a:pt x="144" y="182"/>
                  </a:lnTo>
                  <a:lnTo>
                    <a:pt x="141" y="179"/>
                  </a:lnTo>
                  <a:lnTo>
                    <a:pt x="127" y="181"/>
                  </a:lnTo>
                  <a:lnTo>
                    <a:pt x="110" y="178"/>
                  </a:lnTo>
                  <a:lnTo>
                    <a:pt x="90" y="176"/>
                  </a:lnTo>
                  <a:lnTo>
                    <a:pt x="72" y="171"/>
                  </a:lnTo>
                  <a:lnTo>
                    <a:pt x="53" y="167"/>
                  </a:lnTo>
                  <a:lnTo>
                    <a:pt x="37" y="161"/>
                  </a:lnTo>
                  <a:lnTo>
                    <a:pt x="24" y="154"/>
                  </a:lnTo>
                  <a:lnTo>
                    <a:pt x="16" y="148"/>
                  </a:lnTo>
                  <a:lnTo>
                    <a:pt x="11" y="140"/>
                  </a:lnTo>
                  <a:lnTo>
                    <a:pt x="11" y="137"/>
                  </a:lnTo>
                  <a:lnTo>
                    <a:pt x="15" y="139"/>
                  </a:lnTo>
                  <a:lnTo>
                    <a:pt x="24" y="144"/>
                  </a:lnTo>
                  <a:lnTo>
                    <a:pt x="32" y="147"/>
                  </a:lnTo>
                  <a:lnTo>
                    <a:pt x="44" y="152"/>
                  </a:lnTo>
                  <a:lnTo>
                    <a:pt x="58" y="156"/>
                  </a:lnTo>
                  <a:lnTo>
                    <a:pt x="73" y="160"/>
                  </a:lnTo>
                  <a:lnTo>
                    <a:pt x="89" y="163"/>
                  </a:lnTo>
                  <a:lnTo>
                    <a:pt x="103" y="166"/>
                  </a:lnTo>
                  <a:lnTo>
                    <a:pt x="115" y="167"/>
                  </a:lnTo>
                  <a:lnTo>
                    <a:pt x="125" y="166"/>
                  </a:lnTo>
                  <a:lnTo>
                    <a:pt x="113" y="154"/>
                  </a:lnTo>
                  <a:lnTo>
                    <a:pt x="103" y="146"/>
                  </a:lnTo>
                  <a:lnTo>
                    <a:pt x="96" y="140"/>
                  </a:lnTo>
                  <a:lnTo>
                    <a:pt x="92" y="135"/>
                  </a:lnTo>
                  <a:lnTo>
                    <a:pt x="83" y="132"/>
                  </a:lnTo>
                  <a:lnTo>
                    <a:pt x="70" y="130"/>
                  </a:lnTo>
                  <a:lnTo>
                    <a:pt x="57" y="126"/>
                  </a:lnTo>
                  <a:lnTo>
                    <a:pt x="43" y="121"/>
                  </a:lnTo>
                  <a:lnTo>
                    <a:pt x="28" y="114"/>
                  </a:lnTo>
                  <a:lnTo>
                    <a:pt x="15" y="103"/>
                  </a:lnTo>
                  <a:lnTo>
                    <a:pt x="6" y="91"/>
                  </a:lnTo>
                  <a:lnTo>
                    <a:pt x="0" y="75"/>
                  </a:lnTo>
                  <a:lnTo>
                    <a:pt x="7" y="82"/>
                  </a:lnTo>
                  <a:lnTo>
                    <a:pt x="16" y="90"/>
                  </a:lnTo>
                  <a:lnTo>
                    <a:pt x="26" y="97"/>
                  </a:lnTo>
                  <a:lnTo>
                    <a:pt x="35" y="103"/>
                  </a:lnTo>
                  <a:lnTo>
                    <a:pt x="45" y="109"/>
                  </a:lnTo>
                  <a:lnTo>
                    <a:pt x="57" y="113"/>
                  </a:lnTo>
                  <a:lnTo>
                    <a:pt x="66" y="115"/>
                  </a:lnTo>
                  <a:lnTo>
                    <a:pt x="76" y="116"/>
                  </a:lnTo>
                  <a:lnTo>
                    <a:pt x="66" y="102"/>
                  </a:lnTo>
                  <a:lnTo>
                    <a:pt x="56" y="88"/>
                  </a:lnTo>
                  <a:lnTo>
                    <a:pt x="45" y="76"/>
                  </a:lnTo>
                  <a:lnTo>
                    <a:pt x="36" y="63"/>
                  </a:lnTo>
                  <a:lnTo>
                    <a:pt x="27" y="53"/>
                  </a:lnTo>
                  <a:lnTo>
                    <a:pt x="21" y="44"/>
                  </a:lnTo>
                  <a:lnTo>
                    <a:pt x="16" y="37"/>
                  </a:lnTo>
                  <a:lnTo>
                    <a:pt x="14" y="33"/>
                  </a:lnTo>
                  <a:lnTo>
                    <a:pt x="13" y="26"/>
                  </a:lnTo>
                  <a:lnTo>
                    <a:pt x="12" y="18"/>
                  </a:lnTo>
                  <a:lnTo>
                    <a:pt x="11" y="8"/>
                  </a:lnTo>
                  <a:lnTo>
                    <a:pt x="8" y="0"/>
                  </a:lnTo>
                  <a:lnTo>
                    <a:pt x="14" y="11"/>
                  </a:lnTo>
                  <a:lnTo>
                    <a:pt x="23" y="26"/>
                  </a:lnTo>
                  <a:lnTo>
                    <a:pt x="35" y="44"/>
                  </a:lnTo>
                  <a:lnTo>
                    <a:pt x="47" y="62"/>
                  </a:lnTo>
                  <a:lnTo>
                    <a:pt x="59" y="79"/>
                  </a:lnTo>
                  <a:lnTo>
                    <a:pt x="70" y="95"/>
                  </a:lnTo>
                  <a:lnTo>
                    <a:pt x="80" y="106"/>
                  </a:lnTo>
                  <a:lnTo>
                    <a:pt x="85" y="111"/>
                  </a:lnTo>
                  <a:lnTo>
                    <a:pt x="91" y="113"/>
                  </a:lnTo>
                  <a:lnTo>
                    <a:pt x="94" y="109"/>
                  </a:lnTo>
                  <a:lnTo>
                    <a:pt x="94" y="105"/>
                  </a:lnTo>
                  <a:lnTo>
                    <a:pt x="94" y="98"/>
                  </a:lnTo>
                  <a:lnTo>
                    <a:pt x="91" y="85"/>
                  </a:lnTo>
                  <a:lnTo>
                    <a:pt x="85" y="65"/>
                  </a:lnTo>
                  <a:lnTo>
                    <a:pt x="80" y="46"/>
                  </a:lnTo>
                  <a:lnTo>
                    <a:pt x="76" y="33"/>
                  </a:lnTo>
                  <a:lnTo>
                    <a:pt x="76" y="29"/>
                  </a:lnTo>
                  <a:lnTo>
                    <a:pt x="79" y="27"/>
                  </a:lnTo>
                  <a:lnTo>
                    <a:pt x="82" y="31"/>
                  </a:lnTo>
                  <a:lnTo>
                    <a:pt x="85" y="38"/>
                  </a:lnTo>
                  <a:lnTo>
                    <a:pt x="91" y="53"/>
                  </a:lnTo>
                  <a:lnTo>
                    <a:pt x="100" y="78"/>
                  </a:lnTo>
                  <a:lnTo>
                    <a:pt x="105" y="105"/>
                  </a:lnTo>
                  <a:lnTo>
                    <a:pt x="104" y="124"/>
                  </a:lnTo>
                  <a:lnTo>
                    <a:pt x="111" y="131"/>
                  </a:lnTo>
                  <a:lnTo>
                    <a:pt x="118" y="138"/>
                  </a:lnTo>
                  <a:lnTo>
                    <a:pt x="125" y="143"/>
                  </a:lnTo>
                  <a:lnTo>
                    <a:pt x="130" y="148"/>
                  </a:lnTo>
                  <a:lnTo>
                    <a:pt x="136" y="152"/>
                  </a:lnTo>
                  <a:lnTo>
                    <a:pt x="141" y="155"/>
                  </a:lnTo>
                  <a:lnTo>
                    <a:pt x="144" y="159"/>
                  </a:lnTo>
                  <a:lnTo>
                    <a:pt x="146" y="160"/>
                  </a:lnTo>
                  <a:lnTo>
                    <a:pt x="149" y="162"/>
                  </a:lnTo>
                  <a:lnTo>
                    <a:pt x="151" y="163"/>
                  </a:lnTo>
                  <a:lnTo>
                    <a:pt x="153" y="161"/>
                  </a:lnTo>
                  <a:lnTo>
                    <a:pt x="156" y="155"/>
                  </a:lnTo>
                  <a:lnTo>
                    <a:pt x="157" y="140"/>
                  </a:lnTo>
                  <a:lnTo>
                    <a:pt x="155" y="116"/>
                  </a:lnTo>
                  <a:lnTo>
                    <a:pt x="149" y="88"/>
                  </a:lnTo>
                  <a:lnTo>
                    <a:pt x="137" y="67"/>
                  </a:lnTo>
                  <a:lnTo>
                    <a:pt x="133" y="57"/>
                  </a:lnTo>
                  <a:lnTo>
                    <a:pt x="133" y="54"/>
                  </a:lnTo>
                  <a:lnTo>
                    <a:pt x="137" y="55"/>
                  </a:lnTo>
                  <a:lnTo>
                    <a:pt x="143" y="61"/>
                  </a:lnTo>
                  <a:lnTo>
                    <a:pt x="146" y="67"/>
                  </a:lnTo>
                  <a:lnTo>
                    <a:pt x="151" y="77"/>
                  </a:lnTo>
                  <a:lnTo>
                    <a:pt x="157" y="90"/>
                  </a:lnTo>
                  <a:lnTo>
                    <a:pt x="161" y="103"/>
                  </a:lnTo>
                  <a:lnTo>
                    <a:pt x="166" y="120"/>
                  </a:lnTo>
                  <a:lnTo>
                    <a:pt x="168" y="137"/>
                  </a:lnTo>
                  <a:lnTo>
                    <a:pt x="167" y="155"/>
                  </a:lnTo>
                  <a:lnTo>
                    <a:pt x="164" y="173"/>
                  </a:lnTo>
                  <a:lnTo>
                    <a:pt x="168" y="177"/>
                  </a:lnTo>
                  <a:lnTo>
                    <a:pt x="173" y="182"/>
                  </a:lnTo>
                  <a:lnTo>
                    <a:pt x="179" y="186"/>
                  </a:lnTo>
                  <a:lnTo>
                    <a:pt x="184" y="190"/>
                  </a:lnTo>
                  <a:lnTo>
                    <a:pt x="189" y="193"/>
                  </a:lnTo>
                  <a:lnTo>
                    <a:pt x="195" y="196"/>
                  </a:lnTo>
                  <a:lnTo>
                    <a:pt x="198" y="198"/>
                  </a:lnTo>
                  <a:lnTo>
                    <a:pt x="202" y="200"/>
                  </a:lnTo>
                  <a:lnTo>
                    <a:pt x="206" y="191"/>
                  </a:lnTo>
                  <a:lnTo>
                    <a:pt x="207" y="175"/>
                  </a:lnTo>
                  <a:lnTo>
                    <a:pt x="206" y="159"/>
                  </a:lnTo>
                  <a:lnTo>
                    <a:pt x="205" y="145"/>
                  </a:lnTo>
                  <a:lnTo>
                    <a:pt x="204" y="130"/>
                  </a:lnTo>
                  <a:lnTo>
                    <a:pt x="203" y="111"/>
                  </a:lnTo>
                  <a:lnTo>
                    <a:pt x="201" y="94"/>
                  </a:lnTo>
                  <a:lnTo>
                    <a:pt x="198" y="83"/>
                  </a:lnTo>
                  <a:lnTo>
                    <a:pt x="198" y="79"/>
                  </a:lnTo>
                  <a:lnTo>
                    <a:pt x="202" y="82"/>
                  </a:lnTo>
                  <a:lnTo>
                    <a:pt x="207" y="88"/>
                  </a:lnTo>
                  <a:lnTo>
                    <a:pt x="211" y="101"/>
                  </a:lnTo>
                  <a:lnTo>
                    <a:pt x="212" y="123"/>
                  </a:lnTo>
                  <a:lnTo>
                    <a:pt x="214" y="155"/>
                  </a:lnTo>
                  <a:lnTo>
                    <a:pt x="217" y="186"/>
                  </a:lnTo>
                  <a:lnTo>
                    <a:pt x="218" y="206"/>
                  </a:lnTo>
                  <a:lnTo>
                    <a:pt x="225" y="214"/>
                  </a:lnTo>
                  <a:lnTo>
                    <a:pt x="232" y="222"/>
                  </a:lnTo>
                  <a:lnTo>
                    <a:pt x="236" y="229"/>
                  </a:lnTo>
                  <a:lnTo>
                    <a:pt x="242" y="235"/>
                  </a:lnTo>
                  <a:lnTo>
                    <a:pt x="245" y="241"/>
                  </a:lnTo>
                  <a:lnTo>
                    <a:pt x="249" y="245"/>
                  </a:lnTo>
                  <a:lnTo>
                    <a:pt x="252" y="249"/>
                  </a:lnTo>
                  <a:lnTo>
                    <a:pt x="254" y="251"/>
                  </a:lnTo>
                  <a:lnTo>
                    <a:pt x="254" y="253"/>
                  </a:lnTo>
                  <a:lnTo>
                    <a:pt x="252" y="254"/>
                  </a:lnTo>
                  <a:lnTo>
                    <a:pt x="249" y="253"/>
                  </a:lnTo>
                  <a:lnTo>
                    <a:pt x="244" y="250"/>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57" name="Freeform 379">
              <a:extLst>
                <a:ext uri="{FF2B5EF4-FFF2-40B4-BE49-F238E27FC236}">
                  <a16:creationId xmlns:a16="http://schemas.microsoft.com/office/drawing/2014/main" xmlns="" id="{6FD0C79B-4C79-44EF-975A-FBE293D24D21}"/>
                </a:ext>
              </a:extLst>
            </p:cNvPr>
            <p:cNvSpPr>
              <a:spLocks/>
            </p:cNvSpPr>
            <p:nvPr/>
          </p:nvSpPr>
          <p:spPr bwMode="auto">
            <a:xfrm>
              <a:off x="2672" y="905"/>
              <a:ext cx="93" cy="156"/>
            </a:xfrm>
            <a:custGeom>
              <a:avLst/>
              <a:gdLst>
                <a:gd name="T0" fmla="*/ 3 w 186"/>
                <a:gd name="T1" fmla="*/ 9 h 313"/>
                <a:gd name="T2" fmla="*/ 3 w 186"/>
                <a:gd name="T3" fmla="*/ 8 h 313"/>
                <a:gd name="T4" fmla="*/ 3 w 186"/>
                <a:gd name="T5" fmla="*/ 8 h 313"/>
                <a:gd name="T6" fmla="*/ 3 w 186"/>
                <a:gd name="T7" fmla="*/ 7 h 313"/>
                <a:gd name="T8" fmla="*/ 2 w 186"/>
                <a:gd name="T9" fmla="*/ 7 h 313"/>
                <a:gd name="T10" fmla="*/ 2 w 186"/>
                <a:gd name="T11" fmla="*/ 6 h 313"/>
                <a:gd name="T12" fmla="*/ 1 w 186"/>
                <a:gd name="T13" fmla="*/ 5 h 313"/>
                <a:gd name="T14" fmla="*/ 1 w 186"/>
                <a:gd name="T15" fmla="*/ 4 h 313"/>
                <a:gd name="T16" fmla="*/ 1 w 186"/>
                <a:gd name="T17" fmla="*/ 3 h 313"/>
                <a:gd name="T18" fmla="*/ 1 w 186"/>
                <a:gd name="T19" fmla="*/ 3 h 313"/>
                <a:gd name="T20" fmla="*/ 1 w 186"/>
                <a:gd name="T21" fmla="*/ 4 h 313"/>
                <a:gd name="T22" fmla="*/ 1 w 186"/>
                <a:gd name="T23" fmla="*/ 5 h 313"/>
                <a:gd name="T24" fmla="*/ 2 w 186"/>
                <a:gd name="T25" fmla="*/ 5 h 313"/>
                <a:gd name="T26" fmla="*/ 2 w 186"/>
                <a:gd name="T27" fmla="*/ 6 h 313"/>
                <a:gd name="T28" fmla="*/ 2 w 186"/>
                <a:gd name="T29" fmla="*/ 7 h 313"/>
                <a:gd name="T30" fmla="*/ 3 w 186"/>
                <a:gd name="T31" fmla="*/ 7 h 313"/>
                <a:gd name="T32" fmla="*/ 3 w 186"/>
                <a:gd name="T33" fmla="*/ 6 h 313"/>
                <a:gd name="T34" fmla="*/ 3 w 186"/>
                <a:gd name="T35" fmla="*/ 5 h 313"/>
                <a:gd name="T36" fmla="*/ 3 w 186"/>
                <a:gd name="T37" fmla="*/ 5 h 313"/>
                <a:gd name="T38" fmla="*/ 2 w 186"/>
                <a:gd name="T39" fmla="*/ 4 h 313"/>
                <a:gd name="T40" fmla="*/ 2 w 186"/>
                <a:gd name="T41" fmla="*/ 3 h 313"/>
                <a:gd name="T42" fmla="*/ 1 w 186"/>
                <a:gd name="T43" fmla="*/ 2 h 313"/>
                <a:gd name="T44" fmla="*/ 1 w 186"/>
                <a:gd name="T45" fmla="*/ 1 h 313"/>
                <a:gd name="T46" fmla="*/ 1 w 186"/>
                <a:gd name="T47" fmla="*/ 1 h 313"/>
                <a:gd name="T48" fmla="*/ 2 w 186"/>
                <a:gd name="T49" fmla="*/ 2 h 313"/>
                <a:gd name="T50" fmla="*/ 2 w 186"/>
                <a:gd name="T51" fmla="*/ 3 h 313"/>
                <a:gd name="T52" fmla="*/ 2 w 186"/>
                <a:gd name="T53" fmla="*/ 4 h 313"/>
                <a:gd name="T54" fmla="*/ 3 w 186"/>
                <a:gd name="T55" fmla="*/ 4 h 313"/>
                <a:gd name="T56" fmla="*/ 3 w 186"/>
                <a:gd name="T57" fmla="*/ 3 h 313"/>
                <a:gd name="T58" fmla="*/ 3 w 186"/>
                <a:gd name="T59" fmla="*/ 1 h 313"/>
                <a:gd name="T60" fmla="*/ 3 w 186"/>
                <a:gd name="T61" fmla="*/ 0 h 313"/>
                <a:gd name="T62" fmla="*/ 3 w 186"/>
                <a:gd name="T63" fmla="*/ 0 h 313"/>
                <a:gd name="T64" fmla="*/ 3 w 186"/>
                <a:gd name="T65" fmla="*/ 1 h 313"/>
                <a:gd name="T66" fmla="*/ 3 w 186"/>
                <a:gd name="T67" fmla="*/ 3 h 313"/>
                <a:gd name="T68" fmla="*/ 4 w 186"/>
                <a:gd name="T69" fmla="*/ 4 h 313"/>
                <a:gd name="T70" fmla="*/ 4 w 186"/>
                <a:gd name="T71" fmla="*/ 3 h 313"/>
                <a:gd name="T72" fmla="*/ 5 w 186"/>
                <a:gd name="T73" fmla="*/ 3 h 313"/>
                <a:gd name="T74" fmla="*/ 5 w 186"/>
                <a:gd name="T75" fmla="*/ 2 h 313"/>
                <a:gd name="T76" fmla="*/ 5 w 186"/>
                <a:gd name="T77" fmla="*/ 2 h 313"/>
                <a:gd name="T78" fmla="*/ 5 w 186"/>
                <a:gd name="T79" fmla="*/ 2 h 313"/>
                <a:gd name="T80" fmla="*/ 5 w 186"/>
                <a:gd name="T81" fmla="*/ 2 h 313"/>
                <a:gd name="T82" fmla="*/ 5 w 186"/>
                <a:gd name="T83" fmla="*/ 3 h 313"/>
                <a:gd name="T84" fmla="*/ 4 w 186"/>
                <a:gd name="T85" fmla="*/ 4 h 313"/>
                <a:gd name="T86" fmla="*/ 4 w 186"/>
                <a:gd name="T87" fmla="*/ 4 h 313"/>
                <a:gd name="T88" fmla="*/ 4 w 186"/>
                <a:gd name="T89" fmla="*/ 5 h 313"/>
                <a:gd name="T90" fmla="*/ 3 w 186"/>
                <a:gd name="T91" fmla="*/ 6 h 313"/>
                <a:gd name="T92" fmla="*/ 4 w 186"/>
                <a:gd name="T93" fmla="*/ 7 h 313"/>
                <a:gd name="T94" fmla="*/ 4 w 186"/>
                <a:gd name="T95" fmla="*/ 6 h 313"/>
                <a:gd name="T96" fmla="*/ 5 w 186"/>
                <a:gd name="T97" fmla="*/ 5 h 313"/>
                <a:gd name="T98" fmla="*/ 6 w 186"/>
                <a:gd name="T99" fmla="*/ 4 h 313"/>
                <a:gd name="T100" fmla="*/ 6 w 186"/>
                <a:gd name="T101" fmla="*/ 4 h 313"/>
                <a:gd name="T102" fmla="*/ 6 w 186"/>
                <a:gd name="T103" fmla="*/ 4 h 313"/>
                <a:gd name="T104" fmla="*/ 6 w 186"/>
                <a:gd name="T105" fmla="*/ 5 h 313"/>
                <a:gd name="T106" fmla="*/ 5 w 186"/>
                <a:gd name="T107" fmla="*/ 5 h 313"/>
                <a:gd name="T108" fmla="*/ 5 w 186"/>
                <a:gd name="T109" fmla="*/ 6 h 313"/>
                <a:gd name="T110" fmla="*/ 4 w 186"/>
                <a:gd name="T111" fmla="*/ 7 h 313"/>
                <a:gd name="T112" fmla="*/ 3 w 186"/>
                <a:gd name="T113" fmla="*/ 8 h 313"/>
                <a:gd name="T114" fmla="*/ 3 w 186"/>
                <a:gd name="T115" fmla="*/ 9 h 313"/>
                <a:gd name="T116" fmla="*/ 3 w 186"/>
                <a:gd name="T117" fmla="*/ 9 h 313"/>
                <a:gd name="T118" fmla="*/ 3 w 186"/>
                <a:gd name="T119" fmla="*/ 9 h 31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6" h="313">
                  <a:moveTo>
                    <a:pt x="88" y="313"/>
                  </a:moveTo>
                  <a:lnTo>
                    <a:pt x="84" y="310"/>
                  </a:lnTo>
                  <a:lnTo>
                    <a:pt x="83" y="294"/>
                  </a:lnTo>
                  <a:lnTo>
                    <a:pt x="83" y="277"/>
                  </a:lnTo>
                  <a:lnTo>
                    <a:pt x="82" y="267"/>
                  </a:lnTo>
                  <a:lnTo>
                    <a:pt x="80" y="263"/>
                  </a:lnTo>
                  <a:lnTo>
                    <a:pt x="75" y="258"/>
                  </a:lnTo>
                  <a:lnTo>
                    <a:pt x="68" y="252"/>
                  </a:lnTo>
                  <a:lnTo>
                    <a:pt x="60" y="242"/>
                  </a:lnTo>
                  <a:lnTo>
                    <a:pt x="51" y="232"/>
                  </a:lnTo>
                  <a:lnTo>
                    <a:pt x="43" y="220"/>
                  </a:lnTo>
                  <a:lnTo>
                    <a:pt x="35" y="207"/>
                  </a:lnTo>
                  <a:lnTo>
                    <a:pt x="28" y="192"/>
                  </a:lnTo>
                  <a:lnTo>
                    <a:pt x="17" y="166"/>
                  </a:lnTo>
                  <a:lnTo>
                    <a:pt x="8" y="148"/>
                  </a:lnTo>
                  <a:lnTo>
                    <a:pt x="3" y="136"/>
                  </a:lnTo>
                  <a:lnTo>
                    <a:pt x="0" y="127"/>
                  </a:lnTo>
                  <a:lnTo>
                    <a:pt x="1" y="123"/>
                  </a:lnTo>
                  <a:lnTo>
                    <a:pt x="4" y="120"/>
                  </a:lnTo>
                  <a:lnTo>
                    <a:pt x="6" y="124"/>
                  </a:lnTo>
                  <a:lnTo>
                    <a:pt x="9" y="132"/>
                  </a:lnTo>
                  <a:lnTo>
                    <a:pt x="12" y="139"/>
                  </a:lnTo>
                  <a:lnTo>
                    <a:pt x="16" y="149"/>
                  </a:lnTo>
                  <a:lnTo>
                    <a:pt x="22" y="162"/>
                  </a:lnTo>
                  <a:lnTo>
                    <a:pt x="29" y="176"/>
                  </a:lnTo>
                  <a:lnTo>
                    <a:pt x="35" y="189"/>
                  </a:lnTo>
                  <a:lnTo>
                    <a:pt x="42" y="201"/>
                  </a:lnTo>
                  <a:lnTo>
                    <a:pt x="47" y="211"/>
                  </a:lnTo>
                  <a:lnTo>
                    <a:pt x="52" y="217"/>
                  </a:lnTo>
                  <a:lnTo>
                    <a:pt x="59" y="225"/>
                  </a:lnTo>
                  <a:lnTo>
                    <a:pt x="66" y="230"/>
                  </a:lnTo>
                  <a:lnTo>
                    <a:pt x="72" y="234"/>
                  </a:lnTo>
                  <a:lnTo>
                    <a:pt x="76" y="237"/>
                  </a:lnTo>
                  <a:lnTo>
                    <a:pt x="79" y="220"/>
                  </a:lnTo>
                  <a:lnTo>
                    <a:pt x="81" y="202"/>
                  </a:lnTo>
                  <a:lnTo>
                    <a:pt x="82" y="185"/>
                  </a:lnTo>
                  <a:lnTo>
                    <a:pt x="82" y="173"/>
                  </a:lnTo>
                  <a:lnTo>
                    <a:pt x="75" y="165"/>
                  </a:lnTo>
                  <a:lnTo>
                    <a:pt x="65" y="156"/>
                  </a:lnTo>
                  <a:lnTo>
                    <a:pt x="54" y="143"/>
                  </a:lnTo>
                  <a:lnTo>
                    <a:pt x="44" y="129"/>
                  </a:lnTo>
                  <a:lnTo>
                    <a:pt x="34" y="113"/>
                  </a:lnTo>
                  <a:lnTo>
                    <a:pt x="26" y="95"/>
                  </a:lnTo>
                  <a:lnTo>
                    <a:pt x="21" y="75"/>
                  </a:lnTo>
                  <a:lnTo>
                    <a:pt x="20" y="55"/>
                  </a:lnTo>
                  <a:lnTo>
                    <a:pt x="21" y="48"/>
                  </a:lnTo>
                  <a:lnTo>
                    <a:pt x="24" y="50"/>
                  </a:lnTo>
                  <a:lnTo>
                    <a:pt x="28" y="63"/>
                  </a:lnTo>
                  <a:lnTo>
                    <a:pt x="34" y="82"/>
                  </a:lnTo>
                  <a:lnTo>
                    <a:pt x="37" y="94"/>
                  </a:lnTo>
                  <a:lnTo>
                    <a:pt x="42" y="104"/>
                  </a:lnTo>
                  <a:lnTo>
                    <a:pt x="49" y="114"/>
                  </a:lnTo>
                  <a:lnTo>
                    <a:pt x="55" y="125"/>
                  </a:lnTo>
                  <a:lnTo>
                    <a:pt x="62" y="133"/>
                  </a:lnTo>
                  <a:lnTo>
                    <a:pt x="69" y="140"/>
                  </a:lnTo>
                  <a:lnTo>
                    <a:pt x="76" y="144"/>
                  </a:lnTo>
                  <a:lnTo>
                    <a:pt x="82" y="148"/>
                  </a:lnTo>
                  <a:lnTo>
                    <a:pt x="75" y="120"/>
                  </a:lnTo>
                  <a:lnTo>
                    <a:pt x="72" y="81"/>
                  </a:lnTo>
                  <a:lnTo>
                    <a:pt x="73" y="41"/>
                  </a:lnTo>
                  <a:lnTo>
                    <a:pt x="79" y="8"/>
                  </a:lnTo>
                  <a:lnTo>
                    <a:pt x="82" y="0"/>
                  </a:lnTo>
                  <a:lnTo>
                    <a:pt x="84" y="0"/>
                  </a:lnTo>
                  <a:lnTo>
                    <a:pt x="85" y="5"/>
                  </a:lnTo>
                  <a:lnTo>
                    <a:pt x="84" y="14"/>
                  </a:lnTo>
                  <a:lnTo>
                    <a:pt x="84" y="37"/>
                  </a:lnTo>
                  <a:lnTo>
                    <a:pt x="87" y="75"/>
                  </a:lnTo>
                  <a:lnTo>
                    <a:pt x="91" y="113"/>
                  </a:lnTo>
                  <a:lnTo>
                    <a:pt x="96" y="136"/>
                  </a:lnTo>
                  <a:lnTo>
                    <a:pt x="103" y="133"/>
                  </a:lnTo>
                  <a:lnTo>
                    <a:pt x="111" y="128"/>
                  </a:lnTo>
                  <a:lnTo>
                    <a:pt x="119" y="120"/>
                  </a:lnTo>
                  <a:lnTo>
                    <a:pt x="128" y="112"/>
                  </a:lnTo>
                  <a:lnTo>
                    <a:pt x="136" y="103"/>
                  </a:lnTo>
                  <a:lnTo>
                    <a:pt x="143" y="94"/>
                  </a:lnTo>
                  <a:lnTo>
                    <a:pt x="148" y="83"/>
                  </a:lnTo>
                  <a:lnTo>
                    <a:pt x="151" y="73"/>
                  </a:lnTo>
                  <a:lnTo>
                    <a:pt x="154" y="66"/>
                  </a:lnTo>
                  <a:lnTo>
                    <a:pt x="158" y="66"/>
                  </a:lnTo>
                  <a:lnTo>
                    <a:pt x="159" y="73"/>
                  </a:lnTo>
                  <a:lnTo>
                    <a:pt x="156" y="84"/>
                  </a:lnTo>
                  <a:lnTo>
                    <a:pt x="151" y="93"/>
                  </a:lnTo>
                  <a:lnTo>
                    <a:pt x="145" y="103"/>
                  </a:lnTo>
                  <a:lnTo>
                    <a:pt x="137" y="114"/>
                  </a:lnTo>
                  <a:lnTo>
                    <a:pt x="129" y="126"/>
                  </a:lnTo>
                  <a:lnTo>
                    <a:pt x="121" y="137"/>
                  </a:lnTo>
                  <a:lnTo>
                    <a:pt x="113" y="148"/>
                  </a:lnTo>
                  <a:lnTo>
                    <a:pt x="106" y="156"/>
                  </a:lnTo>
                  <a:lnTo>
                    <a:pt x="102" y="161"/>
                  </a:lnTo>
                  <a:lnTo>
                    <a:pt x="98" y="181"/>
                  </a:lnTo>
                  <a:lnTo>
                    <a:pt x="95" y="203"/>
                  </a:lnTo>
                  <a:lnTo>
                    <a:pt x="92" y="223"/>
                  </a:lnTo>
                  <a:lnTo>
                    <a:pt x="91" y="235"/>
                  </a:lnTo>
                  <a:lnTo>
                    <a:pt x="102" y="230"/>
                  </a:lnTo>
                  <a:lnTo>
                    <a:pt x="114" y="222"/>
                  </a:lnTo>
                  <a:lnTo>
                    <a:pt x="128" y="210"/>
                  </a:lnTo>
                  <a:lnTo>
                    <a:pt x="141" y="199"/>
                  </a:lnTo>
                  <a:lnTo>
                    <a:pt x="153" y="186"/>
                  </a:lnTo>
                  <a:lnTo>
                    <a:pt x="165" y="172"/>
                  </a:lnTo>
                  <a:lnTo>
                    <a:pt x="174" y="159"/>
                  </a:lnTo>
                  <a:lnTo>
                    <a:pt x="180" y="147"/>
                  </a:lnTo>
                  <a:lnTo>
                    <a:pt x="183" y="141"/>
                  </a:lnTo>
                  <a:lnTo>
                    <a:pt x="186" y="140"/>
                  </a:lnTo>
                  <a:lnTo>
                    <a:pt x="186" y="146"/>
                  </a:lnTo>
                  <a:lnTo>
                    <a:pt x="183" y="155"/>
                  </a:lnTo>
                  <a:lnTo>
                    <a:pt x="179" y="163"/>
                  </a:lnTo>
                  <a:lnTo>
                    <a:pt x="171" y="174"/>
                  </a:lnTo>
                  <a:lnTo>
                    <a:pt x="160" y="189"/>
                  </a:lnTo>
                  <a:lnTo>
                    <a:pt x="148" y="205"/>
                  </a:lnTo>
                  <a:lnTo>
                    <a:pt x="135" y="222"/>
                  </a:lnTo>
                  <a:lnTo>
                    <a:pt x="121" y="237"/>
                  </a:lnTo>
                  <a:lnTo>
                    <a:pt x="108" y="248"/>
                  </a:lnTo>
                  <a:lnTo>
                    <a:pt x="97" y="256"/>
                  </a:lnTo>
                  <a:lnTo>
                    <a:pt x="90" y="265"/>
                  </a:lnTo>
                  <a:lnTo>
                    <a:pt x="90" y="279"/>
                  </a:lnTo>
                  <a:lnTo>
                    <a:pt x="91" y="293"/>
                  </a:lnTo>
                  <a:lnTo>
                    <a:pt x="92" y="301"/>
                  </a:lnTo>
                  <a:lnTo>
                    <a:pt x="92" y="305"/>
                  </a:lnTo>
                  <a:lnTo>
                    <a:pt x="91" y="307"/>
                  </a:lnTo>
                  <a:lnTo>
                    <a:pt x="90" y="309"/>
                  </a:lnTo>
                  <a:lnTo>
                    <a:pt x="88" y="313"/>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58" name="Freeform 380">
              <a:extLst>
                <a:ext uri="{FF2B5EF4-FFF2-40B4-BE49-F238E27FC236}">
                  <a16:creationId xmlns:a16="http://schemas.microsoft.com/office/drawing/2014/main" xmlns="" id="{CDCF33AE-A062-4C49-B55C-2129EDFDD9DB}"/>
                </a:ext>
              </a:extLst>
            </p:cNvPr>
            <p:cNvSpPr>
              <a:spLocks/>
            </p:cNvSpPr>
            <p:nvPr/>
          </p:nvSpPr>
          <p:spPr bwMode="auto">
            <a:xfrm>
              <a:off x="2531" y="1095"/>
              <a:ext cx="127" cy="150"/>
            </a:xfrm>
            <a:custGeom>
              <a:avLst/>
              <a:gdLst>
                <a:gd name="T0" fmla="*/ 8 w 253"/>
                <a:gd name="T1" fmla="*/ 1 h 299"/>
                <a:gd name="T2" fmla="*/ 8 w 253"/>
                <a:gd name="T3" fmla="*/ 1 h 299"/>
                <a:gd name="T4" fmla="*/ 8 w 253"/>
                <a:gd name="T5" fmla="*/ 2 h 299"/>
                <a:gd name="T6" fmla="*/ 7 w 253"/>
                <a:gd name="T7" fmla="*/ 2 h 299"/>
                <a:gd name="T8" fmla="*/ 7 w 253"/>
                <a:gd name="T9" fmla="*/ 3 h 299"/>
                <a:gd name="T10" fmla="*/ 7 w 253"/>
                <a:gd name="T11" fmla="*/ 3 h 299"/>
                <a:gd name="T12" fmla="*/ 6 w 253"/>
                <a:gd name="T13" fmla="*/ 4 h 299"/>
                <a:gd name="T14" fmla="*/ 6 w 253"/>
                <a:gd name="T15" fmla="*/ 5 h 299"/>
                <a:gd name="T16" fmla="*/ 6 w 253"/>
                <a:gd name="T17" fmla="*/ 5 h 299"/>
                <a:gd name="T18" fmla="*/ 6 w 253"/>
                <a:gd name="T19" fmla="*/ 6 h 299"/>
                <a:gd name="T20" fmla="*/ 6 w 253"/>
                <a:gd name="T21" fmla="*/ 6 h 299"/>
                <a:gd name="T22" fmla="*/ 6 w 253"/>
                <a:gd name="T23" fmla="*/ 6 h 299"/>
                <a:gd name="T24" fmla="*/ 6 w 253"/>
                <a:gd name="T25" fmla="*/ 6 h 299"/>
                <a:gd name="T26" fmla="*/ 6 w 253"/>
                <a:gd name="T27" fmla="*/ 5 h 299"/>
                <a:gd name="T28" fmla="*/ 5 w 253"/>
                <a:gd name="T29" fmla="*/ 5 h 299"/>
                <a:gd name="T30" fmla="*/ 5 w 253"/>
                <a:gd name="T31" fmla="*/ 6 h 299"/>
                <a:gd name="T32" fmla="*/ 4 w 253"/>
                <a:gd name="T33" fmla="*/ 7 h 299"/>
                <a:gd name="T34" fmla="*/ 4 w 253"/>
                <a:gd name="T35" fmla="*/ 7 h 299"/>
                <a:gd name="T36" fmla="*/ 4 w 253"/>
                <a:gd name="T37" fmla="*/ 8 h 299"/>
                <a:gd name="T38" fmla="*/ 4 w 253"/>
                <a:gd name="T39" fmla="*/ 9 h 299"/>
                <a:gd name="T40" fmla="*/ 4 w 253"/>
                <a:gd name="T41" fmla="*/ 10 h 299"/>
                <a:gd name="T42" fmla="*/ 4 w 253"/>
                <a:gd name="T43" fmla="*/ 10 h 299"/>
                <a:gd name="T44" fmla="*/ 4 w 253"/>
                <a:gd name="T45" fmla="*/ 9 h 299"/>
                <a:gd name="T46" fmla="*/ 3 w 253"/>
                <a:gd name="T47" fmla="*/ 8 h 299"/>
                <a:gd name="T48" fmla="*/ 3 w 253"/>
                <a:gd name="T49" fmla="*/ 8 h 299"/>
                <a:gd name="T50" fmla="*/ 3 w 253"/>
                <a:gd name="T51" fmla="*/ 8 h 299"/>
                <a:gd name="T52" fmla="*/ 2 w 253"/>
                <a:gd name="T53" fmla="*/ 9 h 299"/>
                <a:gd name="T54" fmla="*/ 2 w 253"/>
                <a:gd name="T55" fmla="*/ 10 h 299"/>
                <a:gd name="T56" fmla="*/ 1 w 253"/>
                <a:gd name="T57" fmla="*/ 10 h 299"/>
                <a:gd name="T58" fmla="*/ 1 w 253"/>
                <a:gd name="T59" fmla="*/ 10 h 299"/>
                <a:gd name="T60" fmla="*/ 2 w 253"/>
                <a:gd name="T61" fmla="*/ 9 h 299"/>
                <a:gd name="T62" fmla="*/ 2 w 253"/>
                <a:gd name="T63" fmla="*/ 9 h 299"/>
                <a:gd name="T64" fmla="*/ 3 w 253"/>
                <a:gd name="T65" fmla="*/ 8 h 299"/>
                <a:gd name="T66" fmla="*/ 3 w 253"/>
                <a:gd name="T67" fmla="*/ 7 h 299"/>
                <a:gd name="T68" fmla="*/ 3 w 253"/>
                <a:gd name="T69" fmla="*/ 7 h 299"/>
                <a:gd name="T70" fmla="*/ 2 w 253"/>
                <a:gd name="T71" fmla="*/ 7 h 299"/>
                <a:gd name="T72" fmla="*/ 2 w 253"/>
                <a:gd name="T73" fmla="*/ 7 h 299"/>
                <a:gd name="T74" fmla="*/ 1 w 253"/>
                <a:gd name="T75" fmla="*/ 8 h 299"/>
                <a:gd name="T76" fmla="*/ 1 w 253"/>
                <a:gd name="T77" fmla="*/ 8 h 299"/>
                <a:gd name="T78" fmla="*/ 0 w 253"/>
                <a:gd name="T79" fmla="*/ 8 h 299"/>
                <a:gd name="T80" fmla="*/ 1 w 253"/>
                <a:gd name="T81" fmla="*/ 7 h 299"/>
                <a:gd name="T82" fmla="*/ 2 w 253"/>
                <a:gd name="T83" fmla="*/ 7 h 299"/>
                <a:gd name="T84" fmla="*/ 2 w 253"/>
                <a:gd name="T85" fmla="*/ 7 h 299"/>
                <a:gd name="T86" fmla="*/ 3 w 253"/>
                <a:gd name="T87" fmla="*/ 7 h 299"/>
                <a:gd name="T88" fmla="*/ 4 w 253"/>
                <a:gd name="T89" fmla="*/ 7 h 299"/>
                <a:gd name="T90" fmla="*/ 4 w 253"/>
                <a:gd name="T91" fmla="*/ 6 h 299"/>
                <a:gd name="T92" fmla="*/ 4 w 253"/>
                <a:gd name="T93" fmla="*/ 6 h 299"/>
                <a:gd name="T94" fmla="*/ 5 w 253"/>
                <a:gd name="T95" fmla="*/ 6 h 299"/>
                <a:gd name="T96" fmla="*/ 4 w 253"/>
                <a:gd name="T97" fmla="*/ 5 h 299"/>
                <a:gd name="T98" fmla="*/ 4 w 253"/>
                <a:gd name="T99" fmla="*/ 5 h 299"/>
                <a:gd name="T100" fmla="*/ 4 w 253"/>
                <a:gd name="T101" fmla="*/ 5 h 299"/>
                <a:gd name="T102" fmla="*/ 5 w 253"/>
                <a:gd name="T103" fmla="*/ 5 h 299"/>
                <a:gd name="T104" fmla="*/ 5 w 253"/>
                <a:gd name="T105" fmla="*/ 5 h 299"/>
                <a:gd name="T106" fmla="*/ 5 w 253"/>
                <a:gd name="T107" fmla="*/ 5 h 299"/>
                <a:gd name="T108" fmla="*/ 5 w 253"/>
                <a:gd name="T109" fmla="*/ 5 h 299"/>
                <a:gd name="T110" fmla="*/ 6 w 253"/>
                <a:gd name="T111" fmla="*/ 4 h 299"/>
                <a:gd name="T112" fmla="*/ 6 w 253"/>
                <a:gd name="T113" fmla="*/ 3 h 299"/>
                <a:gd name="T114" fmla="*/ 7 w 253"/>
                <a:gd name="T115" fmla="*/ 2 h 299"/>
                <a:gd name="T116" fmla="*/ 7 w 253"/>
                <a:gd name="T117" fmla="*/ 1 h 299"/>
                <a:gd name="T118" fmla="*/ 7 w 253"/>
                <a:gd name="T119" fmla="*/ 1 h 299"/>
                <a:gd name="T120" fmla="*/ 8 w 253"/>
                <a:gd name="T121" fmla="*/ 1 h 299"/>
                <a:gd name="T122" fmla="*/ 8 w 253"/>
                <a:gd name="T123" fmla="*/ 0 h 2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53" h="299">
                  <a:moveTo>
                    <a:pt x="253" y="0"/>
                  </a:moveTo>
                  <a:lnTo>
                    <a:pt x="249" y="6"/>
                  </a:lnTo>
                  <a:lnTo>
                    <a:pt x="244" y="14"/>
                  </a:lnTo>
                  <a:lnTo>
                    <a:pt x="238" y="24"/>
                  </a:lnTo>
                  <a:lnTo>
                    <a:pt x="232" y="34"/>
                  </a:lnTo>
                  <a:lnTo>
                    <a:pt x="226" y="45"/>
                  </a:lnTo>
                  <a:lnTo>
                    <a:pt x="220" y="55"/>
                  </a:lnTo>
                  <a:lnTo>
                    <a:pt x="215" y="63"/>
                  </a:lnTo>
                  <a:lnTo>
                    <a:pt x="212" y="69"/>
                  </a:lnTo>
                  <a:lnTo>
                    <a:pt x="209" y="75"/>
                  </a:lnTo>
                  <a:lnTo>
                    <a:pt x="204" y="84"/>
                  </a:lnTo>
                  <a:lnTo>
                    <a:pt x="199" y="93"/>
                  </a:lnTo>
                  <a:lnTo>
                    <a:pt x="194" y="103"/>
                  </a:lnTo>
                  <a:lnTo>
                    <a:pt x="188" y="114"/>
                  </a:lnTo>
                  <a:lnTo>
                    <a:pt x="182" y="123"/>
                  </a:lnTo>
                  <a:lnTo>
                    <a:pt x="177" y="130"/>
                  </a:lnTo>
                  <a:lnTo>
                    <a:pt x="175" y="133"/>
                  </a:lnTo>
                  <a:lnTo>
                    <a:pt x="182" y="143"/>
                  </a:lnTo>
                  <a:lnTo>
                    <a:pt x="189" y="152"/>
                  </a:lnTo>
                  <a:lnTo>
                    <a:pt x="192" y="162"/>
                  </a:lnTo>
                  <a:lnTo>
                    <a:pt x="194" y="174"/>
                  </a:lnTo>
                  <a:lnTo>
                    <a:pt x="192" y="181"/>
                  </a:lnTo>
                  <a:lnTo>
                    <a:pt x="191" y="180"/>
                  </a:lnTo>
                  <a:lnTo>
                    <a:pt x="190" y="175"/>
                  </a:lnTo>
                  <a:lnTo>
                    <a:pt x="188" y="168"/>
                  </a:lnTo>
                  <a:lnTo>
                    <a:pt x="183" y="163"/>
                  </a:lnTo>
                  <a:lnTo>
                    <a:pt x="176" y="158"/>
                  </a:lnTo>
                  <a:lnTo>
                    <a:pt x="171" y="154"/>
                  </a:lnTo>
                  <a:lnTo>
                    <a:pt x="165" y="152"/>
                  </a:lnTo>
                  <a:lnTo>
                    <a:pt x="157" y="159"/>
                  </a:lnTo>
                  <a:lnTo>
                    <a:pt x="148" y="167"/>
                  </a:lnTo>
                  <a:lnTo>
                    <a:pt x="137" y="176"/>
                  </a:lnTo>
                  <a:lnTo>
                    <a:pt x="128" y="186"/>
                  </a:lnTo>
                  <a:lnTo>
                    <a:pt x="119" y="196"/>
                  </a:lnTo>
                  <a:lnTo>
                    <a:pt x="111" y="204"/>
                  </a:lnTo>
                  <a:lnTo>
                    <a:pt x="105" y="211"/>
                  </a:lnTo>
                  <a:lnTo>
                    <a:pt x="103" y="215"/>
                  </a:lnTo>
                  <a:lnTo>
                    <a:pt x="101" y="227"/>
                  </a:lnTo>
                  <a:lnTo>
                    <a:pt x="103" y="245"/>
                  </a:lnTo>
                  <a:lnTo>
                    <a:pt x="106" y="265"/>
                  </a:lnTo>
                  <a:lnTo>
                    <a:pt x="112" y="280"/>
                  </a:lnTo>
                  <a:lnTo>
                    <a:pt x="116" y="289"/>
                  </a:lnTo>
                  <a:lnTo>
                    <a:pt x="119" y="294"/>
                  </a:lnTo>
                  <a:lnTo>
                    <a:pt x="118" y="295"/>
                  </a:lnTo>
                  <a:lnTo>
                    <a:pt x="113" y="290"/>
                  </a:lnTo>
                  <a:lnTo>
                    <a:pt x="106" y="279"/>
                  </a:lnTo>
                  <a:lnTo>
                    <a:pt x="98" y="259"/>
                  </a:lnTo>
                  <a:lnTo>
                    <a:pt x="93" y="239"/>
                  </a:lnTo>
                  <a:lnTo>
                    <a:pt x="92" y="226"/>
                  </a:lnTo>
                  <a:lnTo>
                    <a:pt x="86" y="234"/>
                  </a:lnTo>
                  <a:lnTo>
                    <a:pt x="80" y="244"/>
                  </a:lnTo>
                  <a:lnTo>
                    <a:pt x="73" y="256"/>
                  </a:lnTo>
                  <a:lnTo>
                    <a:pt x="65" y="266"/>
                  </a:lnTo>
                  <a:lnTo>
                    <a:pt x="57" y="277"/>
                  </a:lnTo>
                  <a:lnTo>
                    <a:pt x="50" y="287"/>
                  </a:lnTo>
                  <a:lnTo>
                    <a:pt x="43" y="294"/>
                  </a:lnTo>
                  <a:lnTo>
                    <a:pt x="37" y="297"/>
                  </a:lnTo>
                  <a:lnTo>
                    <a:pt x="30" y="299"/>
                  </a:lnTo>
                  <a:lnTo>
                    <a:pt x="28" y="298"/>
                  </a:lnTo>
                  <a:lnTo>
                    <a:pt x="31" y="295"/>
                  </a:lnTo>
                  <a:lnTo>
                    <a:pt x="36" y="289"/>
                  </a:lnTo>
                  <a:lnTo>
                    <a:pt x="39" y="283"/>
                  </a:lnTo>
                  <a:lnTo>
                    <a:pt x="45" y="274"/>
                  </a:lnTo>
                  <a:lnTo>
                    <a:pt x="52" y="262"/>
                  </a:lnTo>
                  <a:lnTo>
                    <a:pt x="60" y="250"/>
                  </a:lnTo>
                  <a:lnTo>
                    <a:pt x="68" y="237"/>
                  </a:lnTo>
                  <a:lnTo>
                    <a:pt x="76" y="226"/>
                  </a:lnTo>
                  <a:lnTo>
                    <a:pt x="82" y="218"/>
                  </a:lnTo>
                  <a:lnTo>
                    <a:pt x="86" y="214"/>
                  </a:lnTo>
                  <a:lnTo>
                    <a:pt x="75" y="215"/>
                  </a:lnTo>
                  <a:lnTo>
                    <a:pt x="65" y="218"/>
                  </a:lnTo>
                  <a:lnTo>
                    <a:pt x="54" y="219"/>
                  </a:lnTo>
                  <a:lnTo>
                    <a:pt x="45" y="221"/>
                  </a:lnTo>
                  <a:lnTo>
                    <a:pt x="36" y="223"/>
                  </a:lnTo>
                  <a:lnTo>
                    <a:pt x="29" y="226"/>
                  </a:lnTo>
                  <a:lnTo>
                    <a:pt x="22" y="228"/>
                  </a:lnTo>
                  <a:lnTo>
                    <a:pt x="16" y="231"/>
                  </a:lnTo>
                  <a:lnTo>
                    <a:pt x="7" y="236"/>
                  </a:lnTo>
                  <a:lnTo>
                    <a:pt x="1" y="236"/>
                  </a:lnTo>
                  <a:lnTo>
                    <a:pt x="0" y="234"/>
                  </a:lnTo>
                  <a:lnTo>
                    <a:pt x="5" y="229"/>
                  </a:lnTo>
                  <a:lnTo>
                    <a:pt x="12" y="224"/>
                  </a:lnTo>
                  <a:lnTo>
                    <a:pt x="22" y="220"/>
                  </a:lnTo>
                  <a:lnTo>
                    <a:pt x="35" y="214"/>
                  </a:lnTo>
                  <a:lnTo>
                    <a:pt x="48" y="209"/>
                  </a:lnTo>
                  <a:lnTo>
                    <a:pt x="62" y="204"/>
                  </a:lnTo>
                  <a:lnTo>
                    <a:pt x="75" y="200"/>
                  </a:lnTo>
                  <a:lnTo>
                    <a:pt x="85" y="198"/>
                  </a:lnTo>
                  <a:lnTo>
                    <a:pt x="92" y="197"/>
                  </a:lnTo>
                  <a:lnTo>
                    <a:pt x="98" y="196"/>
                  </a:lnTo>
                  <a:lnTo>
                    <a:pt x="104" y="192"/>
                  </a:lnTo>
                  <a:lnTo>
                    <a:pt x="111" y="186"/>
                  </a:lnTo>
                  <a:lnTo>
                    <a:pt x="116" y="181"/>
                  </a:lnTo>
                  <a:lnTo>
                    <a:pt x="122" y="174"/>
                  </a:lnTo>
                  <a:lnTo>
                    <a:pt x="127" y="168"/>
                  </a:lnTo>
                  <a:lnTo>
                    <a:pt x="129" y="163"/>
                  </a:lnTo>
                  <a:lnTo>
                    <a:pt x="130" y="160"/>
                  </a:lnTo>
                  <a:lnTo>
                    <a:pt x="128" y="156"/>
                  </a:lnTo>
                  <a:lnTo>
                    <a:pt x="124" y="153"/>
                  </a:lnTo>
                  <a:lnTo>
                    <a:pt x="120" y="152"/>
                  </a:lnTo>
                  <a:lnTo>
                    <a:pt x="116" y="151"/>
                  </a:lnTo>
                  <a:lnTo>
                    <a:pt x="123" y="147"/>
                  </a:lnTo>
                  <a:lnTo>
                    <a:pt x="129" y="144"/>
                  </a:lnTo>
                  <a:lnTo>
                    <a:pt x="134" y="140"/>
                  </a:lnTo>
                  <a:lnTo>
                    <a:pt x="138" y="137"/>
                  </a:lnTo>
                  <a:lnTo>
                    <a:pt x="142" y="139"/>
                  </a:lnTo>
                  <a:lnTo>
                    <a:pt x="144" y="140"/>
                  </a:lnTo>
                  <a:lnTo>
                    <a:pt x="145" y="140"/>
                  </a:lnTo>
                  <a:lnTo>
                    <a:pt x="146" y="140"/>
                  </a:lnTo>
                  <a:lnTo>
                    <a:pt x="152" y="133"/>
                  </a:lnTo>
                  <a:lnTo>
                    <a:pt x="161" y="121"/>
                  </a:lnTo>
                  <a:lnTo>
                    <a:pt x="171" y="106"/>
                  </a:lnTo>
                  <a:lnTo>
                    <a:pt x="181" y="90"/>
                  </a:lnTo>
                  <a:lnTo>
                    <a:pt x="191" y="71"/>
                  </a:lnTo>
                  <a:lnTo>
                    <a:pt x="200" y="55"/>
                  </a:lnTo>
                  <a:lnTo>
                    <a:pt x="206" y="40"/>
                  </a:lnTo>
                  <a:lnTo>
                    <a:pt x="209" y="29"/>
                  </a:lnTo>
                  <a:lnTo>
                    <a:pt x="212" y="23"/>
                  </a:lnTo>
                  <a:lnTo>
                    <a:pt x="217" y="16"/>
                  </a:lnTo>
                  <a:lnTo>
                    <a:pt x="220" y="10"/>
                  </a:lnTo>
                  <a:lnTo>
                    <a:pt x="225" y="6"/>
                  </a:lnTo>
                  <a:lnTo>
                    <a:pt x="230" y="3"/>
                  </a:lnTo>
                  <a:lnTo>
                    <a:pt x="240" y="1"/>
                  </a:lnTo>
                  <a:lnTo>
                    <a:pt x="248" y="0"/>
                  </a:lnTo>
                  <a:lnTo>
                    <a:pt x="253" y="0"/>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59" name="Freeform 381">
              <a:extLst>
                <a:ext uri="{FF2B5EF4-FFF2-40B4-BE49-F238E27FC236}">
                  <a16:creationId xmlns:a16="http://schemas.microsoft.com/office/drawing/2014/main" xmlns="" id="{1FA1BBCE-E66F-4A15-9431-0D91CD48BA8D}"/>
                </a:ext>
              </a:extLst>
            </p:cNvPr>
            <p:cNvSpPr>
              <a:spLocks/>
            </p:cNvSpPr>
            <p:nvPr/>
          </p:nvSpPr>
          <p:spPr bwMode="auto">
            <a:xfrm>
              <a:off x="2765" y="890"/>
              <a:ext cx="73" cy="122"/>
            </a:xfrm>
            <a:custGeom>
              <a:avLst/>
              <a:gdLst>
                <a:gd name="T0" fmla="*/ 2 w 146"/>
                <a:gd name="T1" fmla="*/ 8 h 244"/>
                <a:gd name="T2" fmla="*/ 2 w 146"/>
                <a:gd name="T3" fmla="*/ 7 h 244"/>
                <a:gd name="T4" fmla="*/ 3 w 146"/>
                <a:gd name="T5" fmla="*/ 7 h 244"/>
                <a:gd name="T6" fmla="*/ 3 w 146"/>
                <a:gd name="T7" fmla="*/ 6 h 244"/>
                <a:gd name="T8" fmla="*/ 4 w 146"/>
                <a:gd name="T9" fmla="*/ 6 h 244"/>
                <a:gd name="T10" fmla="*/ 5 w 146"/>
                <a:gd name="T11" fmla="*/ 6 h 244"/>
                <a:gd name="T12" fmla="*/ 5 w 146"/>
                <a:gd name="T13" fmla="*/ 6 h 244"/>
                <a:gd name="T14" fmla="*/ 5 w 146"/>
                <a:gd name="T15" fmla="*/ 5 h 244"/>
                <a:gd name="T16" fmla="*/ 5 w 146"/>
                <a:gd name="T17" fmla="*/ 6 h 244"/>
                <a:gd name="T18" fmla="*/ 4 w 146"/>
                <a:gd name="T19" fmla="*/ 6 h 244"/>
                <a:gd name="T20" fmla="*/ 3 w 146"/>
                <a:gd name="T21" fmla="*/ 6 h 244"/>
                <a:gd name="T22" fmla="*/ 3 w 146"/>
                <a:gd name="T23" fmla="*/ 6 h 244"/>
                <a:gd name="T24" fmla="*/ 3 w 146"/>
                <a:gd name="T25" fmla="*/ 6 h 244"/>
                <a:gd name="T26" fmla="*/ 3 w 146"/>
                <a:gd name="T27" fmla="*/ 5 h 244"/>
                <a:gd name="T28" fmla="*/ 3 w 146"/>
                <a:gd name="T29" fmla="*/ 4 h 244"/>
                <a:gd name="T30" fmla="*/ 4 w 146"/>
                <a:gd name="T31" fmla="*/ 4 h 244"/>
                <a:gd name="T32" fmla="*/ 4 w 146"/>
                <a:gd name="T33" fmla="*/ 3 h 244"/>
                <a:gd name="T34" fmla="*/ 5 w 146"/>
                <a:gd name="T35" fmla="*/ 3 h 244"/>
                <a:gd name="T36" fmla="*/ 5 w 146"/>
                <a:gd name="T37" fmla="*/ 3 h 244"/>
                <a:gd name="T38" fmla="*/ 5 w 146"/>
                <a:gd name="T39" fmla="*/ 3 h 244"/>
                <a:gd name="T40" fmla="*/ 5 w 146"/>
                <a:gd name="T41" fmla="*/ 3 h 244"/>
                <a:gd name="T42" fmla="*/ 4 w 146"/>
                <a:gd name="T43" fmla="*/ 3 h 244"/>
                <a:gd name="T44" fmla="*/ 4 w 146"/>
                <a:gd name="T45" fmla="*/ 4 h 244"/>
                <a:gd name="T46" fmla="*/ 3 w 146"/>
                <a:gd name="T47" fmla="*/ 4 h 244"/>
                <a:gd name="T48" fmla="*/ 3 w 146"/>
                <a:gd name="T49" fmla="*/ 3 h 244"/>
                <a:gd name="T50" fmla="*/ 3 w 146"/>
                <a:gd name="T51" fmla="*/ 1 h 244"/>
                <a:gd name="T52" fmla="*/ 3 w 146"/>
                <a:gd name="T53" fmla="*/ 1 h 244"/>
                <a:gd name="T54" fmla="*/ 3 w 146"/>
                <a:gd name="T55" fmla="*/ 1 h 244"/>
                <a:gd name="T56" fmla="*/ 3 w 146"/>
                <a:gd name="T57" fmla="*/ 1 h 244"/>
                <a:gd name="T58" fmla="*/ 3 w 146"/>
                <a:gd name="T59" fmla="*/ 4 h 244"/>
                <a:gd name="T60" fmla="*/ 3 w 146"/>
                <a:gd name="T61" fmla="*/ 4 h 244"/>
                <a:gd name="T62" fmla="*/ 3 w 146"/>
                <a:gd name="T63" fmla="*/ 4 h 244"/>
                <a:gd name="T64" fmla="*/ 2 w 146"/>
                <a:gd name="T65" fmla="*/ 4 h 244"/>
                <a:gd name="T66" fmla="*/ 2 w 146"/>
                <a:gd name="T67" fmla="*/ 3 h 244"/>
                <a:gd name="T68" fmla="*/ 2 w 146"/>
                <a:gd name="T69" fmla="*/ 3 h 244"/>
                <a:gd name="T70" fmla="*/ 1 w 146"/>
                <a:gd name="T71" fmla="*/ 2 h 244"/>
                <a:gd name="T72" fmla="*/ 1 w 146"/>
                <a:gd name="T73" fmla="*/ 2 h 244"/>
                <a:gd name="T74" fmla="*/ 1 w 146"/>
                <a:gd name="T75" fmla="*/ 2 h 244"/>
                <a:gd name="T76" fmla="*/ 2 w 146"/>
                <a:gd name="T77" fmla="*/ 3 h 244"/>
                <a:gd name="T78" fmla="*/ 2 w 146"/>
                <a:gd name="T79" fmla="*/ 4 h 244"/>
                <a:gd name="T80" fmla="*/ 2 w 146"/>
                <a:gd name="T81" fmla="*/ 5 h 244"/>
                <a:gd name="T82" fmla="*/ 2 w 146"/>
                <a:gd name="T83" fmla="*/ 6 h 244"/>
                <a:gd name="T84" fmla="*/ 2 w 146"/>
                <a:gd name="T85" fmla="*/ 6 h 244"/>
                <a:gd name="T86" fmla="*/ 2 w 146"/>
                <a:gd name="T87" fmla="*/ 6 h 244"/>
                <a:gd name="T88" fmla="*/ 2 w 146"/>
                <a:gd name="T89" fmla="*/ 6 h 244"/>
                <a:gd name="T90" fmla="*/ 1 w 146"/>
                <a:gd name="T91" fmla="*/ 5 h 244"/>
                <a:gd name="T92" fmla="*/ 1 w 146"/>
                <a:gd name="T93" fmla="*/ 5 h 244"/>
                <a:gd name="T94" fmla="*/ 1 w 146"/>
                <a:gd name="T95" fmla="*/ 5 h 244"/>
                <a:gd name="T96" fmla="*/ 0 w 146"/>
                <a:gd name="T97" fmla="*/ 5 h 244"/>
                <a:gd name="T98" fmla="*/ 1 w 146"/>
                <a:gd name="T99" fmla="*/ 5 h 244"/>
                <a:gd name="T100" fmla="*/ 1 w 146"/>
                <a:gd name="T101" fmla="*/ 6 h 244"/>
                <a:gd name="T102" fmla="*/ 1 w 146"/>
                <a:gd name="T103" fmla="*/ 6 h 244"/>
                <a:gd name="T104" fmla="*/ 2 w 146"/>
                <a:gd name="T105" fmla="*/ 7 h 244"/>
                <a:gd name="T106" fmla="*/ 2 w 146"/>
                <a:gd name="T107" fmla="*/ 7 h 244"/>
                <a:gd name="T108" fmla="*/ 1 w 146"/>
                <a:gd name="T109" fmla="*/ 8 h 244"/>
                <a:gd name="T110" fmla="*/ 1 w 146"/>
                <a:gd name="T111" fmla="*/ 8 h 24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46" h="244">
                  <a:moveTo>
                    <a:pt x="31" y="240"/>
                  </a:moveTo>
                  <a:lnTo>
                    <a:pt x="39" y="230"/>
                  </a:lnTo>
                  <a:lnTo>
                    <a:pt x="48" y="216"/>
                  </a:lnTo>
                  <a:lnTo>
                    <a:pt x="57" y="204"/>
                  </a:lnTo>
                  <a:lnTo>
                    <a:pt x="61" y="195"/>
                  </a:lnTo>
                  <a:lnTo>
                    <a:pt x="69" y="195"/>
                  </a:lnTo>
                  <a:lnTo>
                    <a:pt x="80" y="193"/>
                  </a:lnTo>
                  <a:lnTo>
                    <a:pt x="92" y="190"/>
                  </a:lnTo>
                  <a:lnTo>
                    <a:pt x="106" y="185"/>
                  </a:lnTo>
                  <a:lnTo>
                    <a:pt x="117" y="180"/>
                  </a:lnTo>
                  <a:lnTo>
                    <a:pt x="128" y="175"/>
                  </a:lnTo>
                  <a:lnTo>
                    <a:pt x="136" y="170"/>
                  </a:lnTo>
                  <a:lnTo>
                    <a:pt x="139" y="167"/>
                  </a:lnTo>
                  <a:lnTo>
                    <a:pt x="141" y="161"/>
                  </a:lnTo>
                  <a:lnTo>
                    <a:pt x="142" y="159"/>
                  </a:lnTo>
                  <a:lnTo>
                    <a:pt x="140" y="159"/>
                  </a:lnTo>
                  <a:lnTo>
                    <a:pt x="136" y="161"/>
                  </a:lnTo>
                  <a:lnTo>
                    <a:pt x="131" y="163"/>
                  </a:lnTo>
                  <a:lnTo>
                    <a:pt x="123" y="167"/>
                  </a:lnTo>
                  <a:lnTo>
                    <a:pt x="114" y="170"/>
                  </a:lnTo>
                  <a:lnTo>
                    <a:pt x="103" y="175"/>
                  </a:lnTo>
                  <a:lnTo>
                    <a:pt x="92" y="179"/>
                  </a:lnTo>
                  <a:lnTo>
                    <a:pt x="81" y="183"/>
                  </a:lnTo>
                  <a:lnTo>
                    <a:pt x="73" y="185"/>
                  </a:lnTo>
                  <a:lnTo>
                    <a:pt x="67" y="186"/>
                  </a:lnTo>
                  <a:lnTo>
                    <a:pt x="71" y="175"/>
                  </a:lnTo>
                  <a:lnTo>
                    <a:pt x="77" y="159"/>
                  </a:lnTo>
                  <a:lnTo>
                    <a:pt x="83" y="142"/>
                  </a:lnTo>
                  <a:lnTo>
                    <a:pt x="85" y="133"/>
                  </a:lnTo>
                  <a:lnTo>
                    <a:pt x="92" y="127"/>
                  </a:lnTo>
                  <a:lnTo>
                    <a:pt x="100" y="121"/>
                  </a:lnTo>
                  <a:lnTo>
                    <a:pt x="109" y="114"/>
                  </a:lnTo>
                  <a:lnTo>
                    <a:pt x="118" y="104"/>
                  </a:lnTo>
                  <a:lnTo>
                    <a:pt x="128" y="96"/>
                  </a:lnTo>
                  <a:lnTo>
                    <a:pt x="136" y="89"/>
                  </a:lnTo>
                  <a:lnTo>
                    <a:pt x="141" y="84"/>
                  </a:lnTo>
                  <a:lnTo>
                    <a:pt x="145" y="79"/>
                  </a:lnTo>
                  <a:lnTo>
                    <a:pt x="146" y="74"/>
                  </a:lnTo>
                  <a:lnTo>
                    <a:pt x="146" y="71"/>
                  </a:lnTo>
                  <a:lnTo>
                    <a:pt x="144" y="71"/>
                  </a:lnTo>
                  <a:lnTo>
                    <a:pt x="139" y="76"/>
                  </a:lnTo>
                  <a:lnTo>
                    <a:pt x="134" y="79"/>
                  </a:lnTo>
                  <a:lnTo>
                    <a:pt x="129" y="85"/>
                  </a:lnTo>
                  <a:lnTo>
                    <a:pt x="122" y="91"/>
                  </a:lnTo>
                  <a:lnTo>
                    <a:pt x="114" y="96"/>
                  </a:lnTo>
                  <a:lnTo>
                    <a:pt x="106" y="102"/>
                  </a:lnTo>
                  <a:lnTo>
                    <a:pt x="98" y="108"/>
                  </a:lnTo>
                  <a:lnTo>
                    <a:pt x="91" y="112"/>
                  </a:lnTo>
                  <a:lnTo>
                    <a:pt x="86" y="115"/>
                  </a:lnTo>
                  <a:lnTo>
                    <a:pt x="87" y="94"/>
                  </a:lnTo>
                  <a:lnTo>
                    <a:pt x="88" y="61"/>
                  </a:lnTo>
                  <a:lnTo>
                    <a:pt x="90" y="27"/>
                  </a:lnTo>
                  <a:lnTo>
                    <a:pt x="88" y="8"/>
                  </a:lnTo>
                  <a:lnTo>
                    <a:pt x="87" y="1"/>
                  </a:lnTo>
                  <a:lnTo>
                    <a:pt x="86" y="0"/>
                  </a:lnTo>
                  <a:lnTo>
                    <a:pt x="85" y="2"/>
                  </a:lnTo>
                  <a:lnTo>
                    <a:pt x="84" y="10"/>
                  </a:lnTo>
                  <a:lnTo>
                    <a:pt x="81" y="32"/>
                  </a:lnTo>
                  <a:lnTo>
                    <a:pt x="79" y="68"/>
                  </a:lnTo>
                  <a:lnTo>
                    <a:pt x="76" y="103"/>
                  </a:lnTo>
                  <a:lnTo>
                    <a:pt x="71" y="125"/>
                  </a:lnTo>
                  <a:lnTo>
                    <a:pt x="69" y="127"/>
                  </a:lnTo>
                  <a:lnTo>
                    <a:pt x="67" y="126"/>
                  </a:lnTo>
                  <a:lnTo>
                    <a:pt x="65" y="123"/>
                  </a:lnTo>
                  <a:lnTo>
                    <a:pt x="64" y="117"/>
                  </a:lnTo>
                  <a:lnTo>
                    <a:pt x="63" y="111"/>
                  </a:lnTo>
                  <a:lnTo>
                    <a:pt x="58" y="103"/>
                  </a:lnTo>
                  <a:lnTo>
                    <a:pt x="54" y="94"/>
                  </a:lnTo>
                  <a:lnTo>
                    <a:pt x="47" y="84"/>
                  </a:lnTo>
                  <a:lnTo>
                    <a:pt x="40" y="73"/>
                  </a:lnTo>
                  <a:lnTo>
                    <a:pt x="33" y="64"/>
                  </a:lnTo>
                  <a:lnTo>
                    <a:pt x="26" y="58"/>
                  </a:lnTo>
                  <a:lnTo>
                    <a:pt x="22" y="55"/>
                  </a:lnTo>
                  <a:lnTo>
                    <a:pt x="17" y="55"/>
                  </a:lnTo>
                  <a:lnTo>
                    <a:pt x="18" y="58"/>
                  </a:lnTo>
                  <a:lnTo>
                    <a:pt x="23" y="64"/>
                  </a:lnTo>
                  <a:lnTo>
                    <a:pt x="29" y="73"/>
                  </a:lnTo>
                  <a:lnTo>
                    <a:pt x="37" y="86"/>
                  </a:lnTo>
                  <a:lnTo>
                    <a:pt x="46" y="103"/>
                  </a:lnTo>
                  <a:lnTo>
                    <a:pt x="55" y="119"/>
                  </a:lnTo>
                  <a:lnTo>
                    <a:pt x="60" y="132"/>
                  </a:lnTo>
                  <a:lnTo>
                    <a:pt x="60" y="144"/>
                  </a:lnTo>
                  <a:lnTo>
                    <a:pt x="57" y="159"/>
                  </a:lnTo>
                  <a:lnTo>
                    <a:pt x="54" y="172"/>
                  </a:lnTo>
                  <a:lnTo>
                    <a:pt x="50" y="180"/>
                  </a:lnTo>
                  <a:lnTo>
                    <a:pt x="48" y="183"/>
                  </a:lnTo>
                  <a:lnTo>
                    <a:pt x="46" y="183"/>
                  </a:lnTo>
                  <a:lnTo>
                    <a:pt x="43" y="179"/>
                  </a:lnTo>
                  <a:lnTo>
                    <a:pt x="39" y="174"/>
                  </a:lnTo>
                  <a:lnTo>
                    <a:pt x="35" y="169"/>
                  </a:lnTo>
                  <a:lnTo>
                    <a:pt x="31" y="164"/>
                  </a:lnTo>
                  <a:lnTo>
                    <a:pt x="25" y="157"/>
                  </a:lnTo>
                  <a:lnTo>
                    <a:pt x="19" y="151"/>
                  </a:lnTo>
                  <a:lnTo>
                    <a:pt x="14" y="145"/>
                  </a:lnTo>
                  <a:lnTo>
                    <a:pt x="8" y="139"/>
                  </a:lnTo>
                  <a:lnTo>
                    <a:pt x="3" y="134"/>
                  </a:lnTo>
                  <a:lnTo>
                    <a:pt x="1" y="131"/>
                  </a:lnTo>
                  <a:lnTo>
                    <a:pt x="0" y="130"/>
                  </a:lnTo>
                  <a:lnTo>
                    <a:pt x="2" y="136"/>
                  </a:lnTo>
                  <a:lnTo>
                    <a:pt x="8" y="145"/>
                  </a:lnTo>
                  <a:lnTo>
                    <a:pt x="14" y="154"/>
                  </a:lnTo>
                  <a:lnTo>
                    <a:pt x="19" y="163"/>
                  </a:lnTo>
                  <a:lnTo>
                    <a:pt x="26" y="172"/>
                  </a:lnTo>
                  <a:lnTo>
                    <a:pt x="32" y="182"/>
                  </a:lnTo>
                  <a:lnTo>
                    <a:pt x="34" y="187"/>
                  </a:lnTo>
                  <a:lnTo>
                    <a:pt x="35" y="194"/>
                  </a:lnTo>
                  <a:lnTo>
                    <a:pt x="35" y="206"/>
                  </a:lnTo>
                  <a:lnTo>
                    <a:pt x="33" y="220"/>
                  </a:lnTo>
                  <a:lnTo>
                    <a:pt x="27" y="231"/>
                  </a:lnTo>
                  <a:lnTo>
                    <a:pt x="23" y="239"/>
                  </a:lnTo>
                  <a:lnTo>
                    <a:pt x="23" y="244"/>
                  </a:lnTo>
                  <a:lnTo>
                    <a:pt x="26" y="244"/>
                  </a:lnTo>
                  <a:lnTo>
                    <a:pt x="31" y="240"/>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560" name="Freeform 382">
              <a:extLst>
                <a:ext uri="{FF2B5EF4-FFF2-40B4-BE49-F238E27FC236}">
                  <a16:creationId xmlns:a16="http://schemas.microsoft.com/office/drawing/2014/main" xmlns="" id="{356C7365-C6DE-4278-85ED-072618D80558}"/>
                </a:ext>
              </a:extLst>
            </p:cNvPr>
            <p:cNvSpPr>
              <a:spLocks/>
            </p:cNvSpPr>
            <p:nvPr/>
          </p:nvSpPr>
          <p:spPr bwMode="auto">
            <a:xfrm>
              <a:off x="2432" y="924"/>
              <a:ext cx="139" cy="113"/>
            </a:xfrm>
            <a:custGeom>
              <a:avLst/>
              <a:gdLst>
                <a:gd name="T0" fmla="*/ 8 w 279"/>
                <a:gd name="T1" fmla="*/ 6 h 227"/>
                <a:gd name="T2" fmla="*/ 7 w 279"/>
                <a:gd name="T3" fmla="*/ 6 h 227"/>
                <a:gd name="T4" fmla="*/ 7 w 279"/>
                <a:gd name="T5" fmla="*/ 5 h 227"/>
                <a:gd name="T6" fmla="*/ 6 w 279"/>
                <a:gd name="T7" fmla="*/ 5 h 227"/>
                <a:gd name="T8" fmla="*/ 7 w 279"/>
                <a:gd name="T9" fmla="*/ 4 h 227"/>
                <a:gd name="T10" fmla="*/ 6 w 279"/>
                <a:gd name="T11" fmla="*/ 2 h 227"/>
                <a:gd name="T12" fmla="*/ 6 w 279"/>
                <a:gd name="T13" fmla="*/ 3 h 227"/>
                <a:gd name="T14" fmla="*/ 6 w 279"/>
                <a:gd name="T15" fmla="*/ 5 h 227"/>
                <a:gd name="T16" fmla="*/ 6 w 279"/>
                <a:gd name="T17" fmla="*/ 5 h 227"/>
                <a:gd name="T18" fmla="*/ 5 w 279"/>
                <a:gd name="T19" fmla="*/ 4 h 227"/>
                <a:gd name="T20" fmla="*/ 4 w 279"/>
                <a:gd name="T21" fmla="*/ 3 h 227"/>
                <a:gd name="T22" fmla="*/ 4 w 279"/>
                <a:gd name="T23" fmla="*/ 0 h 227"/>
                <a:gd name="T24" fmla="*/ 4 w 279"/>
                <a:gd name="T25" fmla="*/ 0 h 227"/>
                <a:gd name="T26" fmla="*/ 4 w 279"/>
                <a:gd name="T27" fmla="*/ 1 h 227"/>
                <a:gd name="T28" fmla="*/ 4 w 279"/>
                <a:gd name="T29" fmla="*/ 3 h 227"/>
                <a:gd name="T30" fmla="*/ 2 w 279"/>
                <a:gd name="T31" fmla="*/ 2 h 227"/>
                <a:gd name="T32" fmla="*/ 1 w 279"/>
                <a:gd name="T33" fmla="*/ 1 h 227"/>
                <a:gd name="T34" fmla="*/ 0 w 279"/>
                <a:gd name="T35" fmla="*/ 0 h 227"/>
                <a:gd name="T36" fmla="*/ 0 w 279"/>
                <a:gd name="T37" fmla="*/ 0 h 227"/>
                <a:gd name="T38" fmla="*/ 1 w 279"/>
                <a:gd name="T39" fmla="*/ 2 h 227"/>
                <a:gd name="T40" fmla="*/ 3 w 279"/>
                <a:gd name="T41" fmla="*/ 3 h 227"/>
                <a:gd name="T42" fmla="*/ 4 w 279"/>
                <a:gd name="T43" fmla="*/ 3 h 227"/>
                <a:gd name="T44" fmla="*/ 3 w 279"/>
                <a:gd name="T45" fmla="*/ 4 h 227"/>
                <a:gd name="T46" fmla="*/ 2 w 279"/>
                <a:gd name="T47" fmla="*/ 4 h 227"/>
                <a:gd name="T48" fmla="*/ 0 w 279"/>
                <a:gd name="T49" fmla="*/ 4 h 227"/>
                <a:gd name="T50" fmla="*/ 0 w 279"/>
                <a:gd name="T51" fmla="*/ 3 h 227"/>
                <a:gd name="T52" fmla="*/ 0 w 279"/>
                <a:gd name="T53" fmla="*/ 4 h 227"/>
                <a:gd name="T54" fmla="*/ 1 w 279"/>
                <a:gd name="T55" fmla="*/ 4 h 227"/>
                <a:gd name="T56" fmla="*/ 3 w 279"/>
                <a:gd name="T57" fmla="*/ 4 h 227"/>
                <a:gd name="T58" fmla="*/ 4 w 279"/>
                <a:gd name="T59" fmla="*/ 4 h 227"/>
                <a:gd name="T60" fmla="*/ 5 w 279"/>
                <a:gd name="T61" fmla="*/ 5 h 227"/>
                <a:gd name="T62" fmla="*/ 5 w 279"/>
                <a:gd name="T63" fmla="*/ 5 h 227"/>
                <a:gd name="T64" fmla="*/ 5 w 279"/>
                <a:gd name="T65" fmla="*/ 6 h 227"/>
                <a:gd name="T66" fmla="*/ 4 w 279"/>
                <a:gd name="T67" fmla="*/ 6 h 227"/>
                <a:gd name="T68" fmla="*/ 3 w 279"/>
                <a:gd name="T69" fmla="*/ 6 h 227"/>
                <a:gd name="T70" fmla="*/ 3 w 279"/>
                <a:gd name="T71" fmla="*/ 7 h 227"/>
                <a:gd name="T72" fmla="*/ 4 w 279"/>
                <a:gd name="T73" fmla="*/ 6 h 227"/>
                <a:gd name="T74" fmla="*/ 5 w 279"/>
                <a:gd name="T75" fmla="*/ 6 h 227"/>
                <a:gd name="T76" fmla="*/ 6 w 279"/>
                <a:gd name="T77" fmla="*/ 6 h 227"/>
                <a:gd name="T78" fmla="*/ 6 w 279"/>
                <a:gd name="T79" fmla="*/ 6 h 227"/>
                <a:gd name="T80" fmla="*/ 7 w 279"/>
                <a:gd name="T81" fmla="*/ 6 h 227"/>
                <a:gd name="T82" fmla="*/ 8 w 279"/>
                <a:gd name="T83" fmla="*/ 6 h 227"/>
                <a:gd name="T84" fmla="*/ 8 w 279"/>
                <a:gd name="T85" fmla="*/ 7 h 2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79" h="227">
                  <a:moveTo>
                    <a:pt x="279" y="227"/>
                  </a:moveTo>
                  <a:lnTo>
                    <a:pt x="273" y="222"/>
                  </a:lnTo>
                  <a:lnTo>
                    <a:pt x="266" y="212"/>
                  </a:lnTo>
                  <a:lnTo>
                    <a:pt x="259" y="205"/>
                  </a:lnTo>
                  <a:lnTo>
                    <a:pt x="255" y="201"/>
                  </a:lnTo>
                  <a:lnTo>
                    <a:pt x="252" y="200"/>
                  </a:lnTo>
                  <a:lnTo>
                    <a:pt x="249" y="196"/>
                  </a:lnTo>
                  <a:lnTo>
                    <a:pt x="243" y="194"/>
                  </a:lnTo>
                  <a:lnTo>
                    <a:pt x="237" y="191"/>
                  </a:lnTo>
                  <a:lnTo>
                    <a:pt x="232" y="187"/>
                  </a:lnTo>
                  <a:lnTo>
                    <a:pt x="226" y="184"/>
                  </a:lnTo>
                  <a:lnTo>
                    <a:pt x="221" y="180"/>
                  </a:lnTo>
                  <a:lnTo>
                    <a:pt x="219" y="177"/>
                  </a:lnTo>
                  <a:lnTo>
                    <a:pt x="221" y="156"/>
                  </a:lnTo>
                  <a:lnTo>
                    <a:pt x="225" y="132"/>
                  </a:lnTo>
                  <a:lnTo>
                    <a:pt x="226" y="110"/>
                  </a:lnTo>
                  <a:lnTo>
                    <a:pt x="225" y="94"/>
                  </a:lnTo>
                  <a:lnTo>
                    <a:pt x="222" y="87"/>
                  </a:lnTo>
                  <a:lnTo>
                    <a:pt x="221" y="87"/>
                  </a:lnTo>
                  <a:lnTo>
                    <a:pt x="220" y="93"/>
                  </a:lnTo>
                  <a:lnTo>
                    <a:pt x="221" y="101"/>
                  </a:lnTo>
                  <a:lnTo>
                    <a:pt x="219" y="116"/>
                  </a:lnTo>
                  <a:lnTo>
                    <a:pt x="214" y="139"/>
                  </a:lnTo>
                  <a:lnTo>
                    <a:pt x="208" y="161"/>
                  </a:lnTo>
                  <a:lnTo>
                    <a:pt x="205" y="174"/>
                  </a:lnTo>
                  <a:lnTo>
                    <a:pt x="200" y="171"/>
                  </a:lnTo>
                  <a:lnTo>
                    <a:pt x="195" y="164"/>
                  </a:lnTo>
                  <a:lnTo>
                    <a:pt x="188" y="156"/>
                  </a:lnTo>
                  <a:lnTo>
                    <a:pt x="181" y="148"/>
                  </a:lnTo>
                  <a:lnTo>
                    <a:pt x="173" y="140"/>
                  </a:lnTo>
                  <a:lnTo>
                    <a:pt x="166" y="132"/>
                  </a:lnTo>
                  <a:lnTo>
                    <a:pt x="160" y="127"/>
                  </a:lnTo>
                  <a:lnTo>
                    <a:pt x="157" y="124"/>
                  </a:lnTo>
                  <a:lnTo>
                    <a:pt x="158" y="97"/>
                  </a:lnTo>
                  <a:lnTo>
                    <a:pt x="156" y="61"/>
                  </a:lnTo>
                  <a:lnTo>
                    <a:pt x="151" y="27"/>
                  </a:lnTo>
                  <a:lnTo>
                    <a:pt x="144" y="5"/>
                  </a:lnTo>
                  <a:lnTo>
                    <a:pt x="139" y="0"/>
                  </a:lnTo>
                  <a:lnTo>
                    <a:pt x="139" y="3"/>
                  </a:lnTo>
                  <a:lnTo>
                    <a:pt x="139" y="12"/>
                  </a:lnTo>
                  <a:lnTo>
                    <a:pt x="142" y="22"/>
                  </a:lnTo>
                  <a:lnTo>
                    <a:pt x="144" y="40"/>
                  </a:lnTo>
                  <a:lnTo>
                    <a:pt x="146" y="67"/>
                  </a:lnTo>
                  <a:lnTo>
                    <a:pt x="146" y="95"/>
                  </a:lnTo>
                  <a:lnTo>
                    <a:pt x="144" y="113"/>
                  </a:lnTo>
                  <a:lnTo>
                    <a:pt x="133" y="104"/>
                  </a:lnTo>
                  <a:lnTo>
                    <a:pt x="115" y="93"/>
                  </a:lnTo>
                  <a:lnTo>
                    <a:pt x="95" y="79"/>
                  </a:lnTo>
                  <a:lnTo>
                    <a:pt x="74" y="63"/>
                  </a:lnTo>
                  <a:lnTo>
                    <a:pt x="53" y="49"/>
                  </a:lnTo>
                  <a:lnTo>
                    <a:pt x="36" y="35"/>
                  </a:lnTo>
                  <a:lnTo>
                    <a:pt x="22" y="26"/>
                  </a:lnTo>
                  <a:lnTo>
                    <a:pt x="16" y="20"/>
                  </a:lnTo>
                  <a:lnTo>
                    <a:pt x="13" y="17"/>
                  </a:lnTo>
                  <a:lnTo>
                    <a:pt x="12" y="18"/>
                  </a:lnTo>
                  <a:lnTo>
                    <a:pt x="14" y="23"/>
                  </a:lnTo>
                  <a:lnTo>
                    <a:pt x="21" y="31"/>
                  </a:lnTo>
                  <a:lnTo>
                    <a:pt x="29" y="40"/>
                  </a:lnTo>
                  <a:lnTo>
                    <a:pt x="42" y="50"/>
                  </a:lnTo>
                  <a:lnTo>
                    <a:pt x="59" y="64"/>
                  </a:lnTo>
                  <a:lnTo>
                    <a:pt x="77" y="79"/>
                  </a:lnTo>
                  <a:lnTo>
                    <a:pt x="97" y="94"/>
                  </a:lnTo>
                  <a:lnTo>
                    <a:pt x="113" y="106"/>
                  </a:lnTo>
                  <a:lnTo>
                    <a:pt x="127" y="117"/>
                  </a:lnTo>
                  <a:lnTo>
                    <a:pt x="136" y="123"/>
                  </a:lnTo>
                  <a:lnTo>
                    <a:pt x="143" y="126"/>
                  </a:lnTo>
                  <a:lnTo>
                    <a:pt x="141" y="127"/>
                  </a:lnTo>
                  <a:lnTo>
                    <a:pt x="134" y="127"/>
                  </a:lnTo>
                  <a:lnTo>
                    <a:pt x="122" y="128"/>
                  </a:lnTo>
                  <a:lnTo>
                    <a:pt x="112" y="131"/>
                  </a:lnTo>
                  <a:lnTo>
                    <a:pt x="98" y="132"/>
                  </a:lnTo>
                  <a:lnTo>
                    <a:pt x="82" y="133"/>
                  </a:lnTo>
                  <a:lnTo>
                    <a:pt x="63" y="132"/>
                  </a:lnTo>
                  <a:lnTo>
                    <a:pt x="46" y="131"/>
                  </a:lnTo>
                  <a:lnTo>
                    <a:pt x="31" y="128"/>
                  </a:lnTo>
                  <a:lnTo>
                    <a:pt x="17" y="125"/>
                  </a:lnTo>
                  <a:lnTo>
                    <a:pt x="8" y="120"/>
                  </a:lnTo>
                  <a:lnTo>
                    <a:pt x="0" y="114"/>
                  </a:lnTo>
                  <a:lnTo>
                    <a:pt x="0" y="118"/>
                  </a:lnTo>
                  <a:lnTo>
                    <a:pt x="5" y="124"/>
                  </a:lnTo>
                  <a:lnTo>
                    <a:pt x="12" y="131"/>
                  </a:lnTo>
                  <a:lnTo>
                    <a:pt x="20" y="133"/>
                  </a:lnTo>
                  <a:lnTo>
                    <a:pt x="35" y="135"/>
                  </a:lnTo>
                  <a:lnTo>
                    <a:pt x="53" y="138"/>
                  </a:lnTo>
                  <a:lnTo>
                    <a:pt x="74" y="140"/>
                  </a:lnTo>
                  <a:lnTo>
                    <a:pt x="95" y="141"/>
                  </a:lnTo>
                  <a:lnTo>
                    <a:pt x="113" y="142"/>
                  </a:lnTo>
                  <a:lnTo>
                    <a:pt x="128" y="143"/>
                  </a:lnTo>
                  <a:lnTo>
                    <a:pt x="136" y="143"/>
                  </a:lnTo>
                  <a:lnTo>
                    <a:pt x="142" y="144"/>
                  </a:lnTo>
                  <a:lnTo>
                    <a:pt x="149" y="149"/>
                  </a:lnTo>
                  <a:lnTo>
                    <a:pt x="156" y="156"/>
                  </a:lnTo>
                  <a:lnTo>
                    <a:pt x="164" y="163"/>
                  </a:lnTo>
                  <a:lnTo>
                    <a:pt x="172" y="171"/>
                  </a:lnTo>
                  <a:lnTo>
                    <a:pt x="179" y="178"/>
                  </a:lnTo>
                  <a:lnTo>
                    <a:pt x="183" y="182"/>
                  </a:lnTo>
                  <a:lnTo>
                    <a:pt x="187" y="186"/>
                  </a:lnTo>
                  <a:lnTo>
                    <a:pt x="177" y="189"/>
                  </a:lnTo>
                  <a:lnTo>
                    <a:pt x="166" y="194"/>
                  </a:lnTo>
                  <a:lnTo>
                    <a:pt x="153" y="200"/>
                  </a:lnTo>
                  <a:lnTo>
                    <a:pt x="141" y="205"/>
                  </a:lnTo>
                  <a:lnTo>
                    <a:pt x="128" y="211"/>
                  </a:lnTo>
                  <a:lnTo>
                    <a:pt x="116" y="215"/>
                  </a:lnTo>
                  <a:lnTo>
                    <a:pt x="107" y="218"/>
                  </a:lnTo>
                  <a:lnTo>
                    <a:pt x="99" y="219"/>
                  </a:lnTo>
                  <a:lnTo>
                    <a:pt x="92" y="220"/>
                  </a:lnTo>
                  <a:lnTo>
                    <a:pt x="93" y="223"/>
                  </a:lnTo>
                  <a:lnTo>
                    <a:pt x="100" y="225"/>
                  </a:lnTo>
                  <a:lnTo>
                    <a:pt x="113" y="224"/>
                  </a:lnTo>
                  <a:lnTo>
                    <a:pt x="121" y="222"/>
                  </a:lnTo>
                  <a:lnTo>
                    <a:pt x="133" y="219"/>
                  </a:lnTo>
                  <a:lnTo>
                    <a:pt x="145" y="215"/>
                  </a:lnTo>
                  <a:lnTo>
                    <a:pt x="159" y="210"/>
                  </a:lnTo>
                  <a:lnTo>
                    <a:pt x="172" y="207"/>
                  </a:lnTo>
                  <a:lnTo>
                    <a:pt x="183" y="202"/>
                  </a:lnTo>
                  <a:lnTo>
                    <a:pt x="192" y="199"/>
                  </a:lnTo>
                  <a:lnTo>
                    <a:pt x="198" y="196"/>
                  </a:lnTo>
                  <a:lnTo>
                    <a:pt x="205" y="194"/>
                  </a:lnTo>
                  <a:lnTo>
                    <a:pt x="212" y="194"/>
                  </a:lnTo>
                  <a:lnTo>
                    <a:pt x="219" y="197"/>
                  </a:lnTo>
                  <a:lnTo>
                    <a:pt x="228" y="203"/>
                  </a:lnTo>
                  <a:lnTo>
                    <a:pt x="234" y="207"/>
                  </a:lnTo>
                  <a:lnTo>
                    <a:pt x="241" y="211"/>
                  </a:lnTo>
                  <a:lnTo>
                    <a:pt x="249" y="215"/>
                  </a:lnTo>
                  <a:lnTo>
                    <a:pt x="257" y="219"/>
                  </a:lnTo>
                  <a:lnTo>
                    <a:pt x="264" y="223"/>
                  </a:lnTo>
                  <a:lnTo>
                    <a:pt x="271" y="225"/>
                  </a:lnTo>
                  <a:lnTo>
                    <a:pt x="275" y="227"/>
                  </a:lnTo>
                  <a:lnTo>
                    <a:pt x="279" y="227"/>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17423" name="Text Box 6">
            <a:extLst>
              <a:ext uri="{FF2B5EF4-FFF2-40B4-BE49-F238E27FC236}">
                <a16:creationId xmlns:a16="http://schemas.microsoft.com/office/drawing/2014/main" xmlns="" id="{F2B24C90-7BFC-4095-825A-BC4B20A6ED50}"/>
              </a:ext>
            </a:extLst>
          </p:cNvPr>
          <p:cNvSpPr txBox="1">
            <a:spLocks noChangeArrowheads="1"/>
          </p:cNvSpPr>
          <p:nvPr/>
        </p:nvSpPr>
        <p:spPr bwMode="auto">
          <a:xfrm>
            <a:off x="3327400" y="361950"/>
            <a:ext cx="1439863" cy="522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spcBef>
                <a:spcPct val="50000"/>
              </a:spcBef>
            </a:pPr>
            <a:r>
              <a:rPr lang="en-US" altLang="en-US" sz="2800" b="1"/>
              <a:t>Tập đọc</a:t>
            </a:r>
          </a:p>
        </p:txBody>
      </p:sp>
      <p:sp>
        <p:nvSpPr>
          <p:cNvPr id="4" name="Rectangle 3">
            <a:extLst>
              <a:ext uri="{FF2B5EF4-FFF2-40B4-BE49-F238E27FC236}">
                <a16:creationId xmlns:a16="http://schemas.microsoft.com/office/drawing/2014/main" xmlns="" id="{69038DB3-909C-46FD-AA87-0965E5804899}"/>
              </a:ext>
            </a:extLst>
          </p:cNvPr>
          <p:cNvSpPr>
            <a:spLocks noChangeArrowheads="1"/>
          </p:cNvSpPr>
          <p:nvPr/>
        </p:nvSpPr>
        <p:spPr bwMode="auto">
          <a:xfrm>
            <a:off x="319088" y="2882900"/>
            <a:ext cx="3981450" cy="2892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r>
              <a:rPr lang="en-US" altLang="en-US" sz="2600">
                <a:solidFill>
                  <a:srgbClr val="0000FF"/>
                </a:solidFill>
              </a:rPr>
              <a:t>Mỗi lần tết đến, đứng trước những cái chiếu bày tranh làng Hồ giải trên các lề phố Hà Nội, lòng tôi thấm thía một nỗi biết ơn đối với những người nghệ sĩ tạo hình của nhân dân. </a:t>
            </a:r>
            <a:endParaRPr lang="en-US" altLang="en-US" sz="2600"/>
          </a:p>
        </p:txBody>
      </p:sp>
      <p:sp>
        <p:nvSpPr>
          <p:cNvPr id="368" name="Line 26">
            <a:extLst>
              <a:ext uri="{FF2B5EF4-FFF2-40B4-BE49-F238E27FC236}">
                <a16:creationId xmlns:a16="http://schemas.microsoft.com/office/drawing/2014/main" xmlns="" id="{D65FCC05-D702-4BD9-A568-C672B16747AE}"/>
              </a:ext>
            </a:extLst>
          </p:cNvPr>
          <p:cNvSpPr>
            <a:spLocks noChangeShapeType="1"/>
          </p:cNvSpPr>
          <p:nvPr/>
        </p:nvSpPr>
        <p:spPr bwMode="auto">
          <a:xfrm flipH="1">
            <a:off x="1450975" y="3797300"/>
            <a:ext cx="228600" cy="381000"/>
          </a:xfrm>
          <a:prstGeom prst="line">
            <a:avLst/>
          </a:prstGeom>
          <a:noFill/>
          <a:ln w="28575">
            <a:solidFill>
              <a:srgbClr val="FF3300"/>
            </a:solidFill>
            <a:round/>
            <a:headEnd/>
            <a:tailEnd/>
          </a:ln>
          <a:extLst>
            <a:ext uri="{909E8E84-426E-40DD-AFC4-6F175D3DCCD1}">
              <a14:hiddenFill xmlns:a14="http://schemas.microsoft.com/office/drawing/2010/main" xmlns="">
                <a:noFill/>
              </a14:hiddenFill>
            </a:ext>
          </a:extLst>
        </p:spPr>
        <p:txBody>
          <a:bodyPr/>
          <a:lstStyle/>
          <a:p>
            <a:endParaRPr lang="en-US"/>
          </a:p>
        </p:txBody>
      </p:sp>
    </p:spTree>
  </p:cSld>
  <p:clrMapOvr>
    <a:masterClrMapping/>
  </p:clrMapOvr>
  <p:transition>
    <p:wheel spokes="8"/>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nodeType="clickEffect">
                                  <p:stCondLst>
                                    <p:cond delay="0"/>
                                  </p:stCondLst>
                                  <p:childTnLst>
                                    <p:set>
                                      <p:cBhvr>
                                        <p:cTn id="6" dur="1" fill="hold">
                                          <p:stCondLst>
                                            <p:cond delay="0"/>
                                          </p:stCondLst>
                                        </p:cTn>
                                        <p:tgtEl>
                                          <p:spTgt spid="41993"/>
                                        </p:tgtEl>
                                        <p:attrNameLst>
                                          <p:attrName>style.visibility</p:attrName>
                                        </p:attrNameLst>
                                      </p:cBhvr>
                                      <p:to>
                                        <p:strVal val="visible"/>
                                      </p:to>
                                    </p:set>
                                    <p:animEffect transition="in" filter="diamond(in)">
                                      <p:cBhvr>
                                        <p:cTn id="7" dur="2000"/>
                                        <p:tgtEl>
                                          <p:spTgt spid="41993"/>
                                        </p:tgtEl>
                                      </p:cBhvr>
                                    </p:animEffect>
                                  </p:childTnLst>
                                </p:cTn>
                              </p:par>
                              <p:par>
                                <p:cTn id="8" presetID="8" presetClass="entr" presetSubtype="16" fill="hold" grpId="0" nodeType="withEffect">
                                  <p:stCondLst>
                                    <p:cond delay="0"/>
                                  </p:stCondLst>
                                  <p:childTnLst>
                                    <p:set>
                                      <p:cBhvr>
                                        <p:cTn id="9" dur="1" fill="hold">
                                          <p:stCondLst>
                                            <p:cond delay="0"/>
                                          </p:stCondLst>
                                        </p:cTn>
                                        <p:tgtEl>
                                          <p:spTgt spid="41992"/>
                                        </p:tgtEl>
                                        <p:attrNameLst>
                                          <p:attrName>style.visibility</p:attrName>
                                        </p:attrNameLst>
                                      </p:cBhvr>
                                      <p:to>
                                        <p:strVal val="visible"/>
                                      </p:to>
                                    </p:set>
                                    <p:animEffect transition="in" filter="diamond(in)">
                                      <p:cBhvr>
                                        <p:cTn id="10" dur="2000"/>
                                        <p:tgtEl>
                                          <p:spTgt spid="41992"/>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 presetClass="entr" presetSubtype="4"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500" fill="hold"/>
                                        <p:tgtEl>
                                          <p:spTgt spid="4"/>
                                        </p:tgtEl>
                                        <p:attrNameLst>
                                          <p:attrName>ppt_x</p:attrName>
                                        </p:attrNameLst>
                                      </p:cBhvr>
                                      <p:tavLst>
                                        <p:tav tm="0">
                                          <p:val>
                                            <p:strVal val="#ppt_x"/>
                                          </p:val>
                                        </p:tav>
                                        <p:tav tm="100000">
                                          <p:val>
                                            <p:strVal val="#ppt_x"/>
                                          </p:val>
                                        </p:tav>
                                      </p:tavLst>
                                    </p:anim>
                                    <p:anim calcmode="lin" valueType="num">
                                      <p:cBhvr additive="base">
                                        <p:cTn id="16" dur="500" fill="hold"/>
                                        <p:tgtEl>
                                          <p:spTgt spid="4"/>
                                        </p:tgtEl>
                                        <p:attrNameLst>
                                          <p:attrName>ppt_y</p:attrName>
                                        </p:attrNameLst>
                                      </p:cBhvr>
                                      <p:tavLst>
                                        <p:tav tm="0">
                                          <p:val>
                                            <p:strVal val="1+#ppt_h/2"/>
                                          </p:val>
                                        </p:tav>
                                        <p:tav tm="100000">
                                          <p:val>
                                            <p:strVal val="#ppt_y"/>
                                          </p:val>
                                        </p:tav>
                                      </p:tavLst>
                                    </p:anim>
                                  </p:childTnLst>
                                </p:cTn>
                              </p:par>
                              <p:par>
                                <p:cTn id="17" presetID="8" presetClass="entr" presetSubtype="16" fill="hold" grpId="0" nodeType="withEffect">
                                  <p:stCondLst>
                                    <p:cond delay="0"/>
                                  </p:stCondLst>
                                  <p:childTnLst>
                                    <p:set>
                                      <p:cBhvr>
                                        <p:cTn id="18" dur="1" fill="hold">
                                          <p:stCondLst>
                                            <p:cond delay="0"/>
                                          </p:stCondLst>
                                        </p:cTn>
                                        <p:tgtEl>
                                          <p:spTgt spid="41994"/>
                                        </p:tgtEl>
                                        <p:attrNameLst>
                                          <p:attrName>style.visibility</p:attrName>
                                        </p:attrNameLst>
                                      </p:cBhvr>
                                      <p:to>
                                        <p:strVal val="visible"/>
                                      </p:to>
                                    </p:set>
                                    <p:animEffect transition="in" filter="diamond(in)">
                                      <p:cBhvr>
                                        <p:cTn id="19" dur="2000"/>
                                        <p:tgtEl>
                                          <p:spTgt spid="41994"/>
                                        </p:tgtEl>
                                      </p:cBhvr>
                                    </p:animEffect>
                                  </p:childTnLst>
                                </p:cTn>
                              </p:par>
                              <p:par>
                                <p:cTn id="20" presetID="8" presetClass="entr" presetSubtype="16" fill="hold" nodeType="withEffect">
                                  <p:stCondLst>
                                    <p:cond delay="0"/>
                                  </p:stCondLst>
                                  <p:childTnLst>
                                    <p:set>
                                      <p:cBhvr>
                                        <p:cTn id="21" dur="1" fill="hold">
                                          <p:stCondLst>
                                            <p:cond delay="0"/>
                                          </p:stCondLst>
                                        </p:cTn>
                                        <p:tgtEl>
                                          <p:spTgt spid="41995"/>
                                        </p:tgtEl>
                                        <p:attrNameLst>
                                          <p:attrName>style.visibility</p:attrName>
                                        </p:attrNameLst>
                                      </p:cBhvr>
                                      <p:to>
                                        <p:strVal val="visible"/>
                                      </p:to>
                                    </p:set>
                                    <p:animEffect transition="in" filter="diamond(in)">
                                      <p:cBhvr>
                                        <p:cTn id="22" dur="2000"/>
                                        <p:tgtEl>
                                          <p:spTgt spid="41995"/>
                                        </p:tgtEl>
                                      </p:cBhvr>
                                    </p:animEffect>
                                  </p:childTnLst>
                                </p:cTn>
                              </p:par>
                              <p:par>
                                <p:cTn id="23" presetID="8" presetClass="entr" presetSubtype="16" fill="hold" nodeType="withEffect">
                                  <p:stCondLst>
                                    <p:cond delay="0"/>
                                  </p:stCondLst>
                                  <p:childTnLst>
                                    <p:set>
                                      <p:cBhvr>
                                        <p:cTn id="24" dur="1" fill="hold">
                                          <p:stCondLst>
                                            <p:cond delay="0"/>
                                          </p:stCondLst>
                                        </p:cTn>
                                        <p:tgtEl>
                                          <p:spTgt spid="41991"/>
                                        </p:tgtEl>
                                        <p:attrNameLst>
                                          <p:attrName>style.visibility</p:attrName>
                                        </p:attrNameLst>
                                      </p:cBhvr>
                                      <p:to>
                                        <p:strVal val="visible"/>
                                      </p:to>
                                    </p:set>
                                    <p:animEffect transition="in" filter="diamond(in)">
                                      <p:cBhvr>
                                        <p:cTn id="25" dur="2000"/>
                                        <p:tgtEl>
                                          <p:spTgt spid="41991"/>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0" presetClass="entr" presetSubtype="0" fill="hold" nodeType="clickEffect">
                                  <p:stCondLst>
                                    <p:cond delay="0"/>
                                  </p:stCondLst>
                                  <p:childTnLst>
                                    <p:set>
                                      <p:cBhvr>
                                        <p:cTn id="29" dur="1" fill="hold">
                                          <p:stCondLst>
                                            <p:cond delay="0"/>
                                          </p:stCondLst>
                                        </p:cTn>
                                        <p:tgtEl>
                                          <p:spTgt spid="42023"/>
                                        </p:tgtEl>
                                        <p:attrNameLst>
                                          <p:attrName>style.visibility</p:attrName>
                                        </p:attrNameLst>
                                      </p:cBhvr>
                                      <p:to>
                                        <p:strVal val="visible"/>
                                      </p:to>
                                    </p:set>
                                    <p:animEffect transition="in" filter="wedge">
                                      <p:cBhvr>
                                        <p:cTn id="30" dur="2000"/>
                                        <p:tgtEl>
                                          <p:spTgt spid="42023"/>
                                        </p:tgtEl>
                                      </p:cBhvr>
                                    </p:animEffect>
                                  </p:childTnLst>
                                </p:cTn>
                              </p:par>
                              <p:par>
                                <p:cTn id="31" presetID="20" presetClass="entr" presetSubtype="0" fill="hold" grpId="0" nodeType="withEffect">
                                  <p:stCondLst>
                                    <p:cond delay="0"/>
                                  </p:stCondLst>
                                  <p:childTnLst>
                                    <p:set>
                                      <p:cBhvr>
                                        <p:cTn id="32" dur="1" fill="hold">
                                          <p:stCondLst>
                                            <p:cond delay="0"/>
                                          </p:stCondLst>
                                        </p:cTn>
                                        <p:tgtEl>
                                          <p:spTgt spid="42024"/>
                                        </p:tgtEl>
                                        <p:attrNameLst>
                                          <p:attrName>style.visibility</p:attrName>
                                        </p:attrNameLst>
                                      </p:cBhvr>
                                      <p:to>
                                        <p:strVal val="visible"/>
                                      </p:to>
                                    </p:set>
                                    <p:animEffect transition="in" filter="wedge">
                                      <p:cBhvr>
                                        <p:cTn id="33" dur="2000"/>
                                        <p:tgtEl>
                                          <p:spTgt spid="42024"/>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8" presetClass="exit" presetSubtype="16" fill="hold" nodeType="clickEffect">
                                  <p:stCondLst>
                                    <p:cond delay="0"/>
                                  </p:stCondLst>
                                  <p:childTnLst>
                                    <p:animEffect transition="out" filter="diamond(in)">
                                      <p:cBhvr>
                                        <p:cTn id="37" dur="2000"/>
                                        <p:tgtEl>
                                          <p:spTgt spid="42023"/>
                                        </p:tgtEl>
                                      </p:cBhvr>
                                    </p:animEffect>
                                    <p:set>
                                      <p:cBhvr>
                                        <p:cTn id="38" dur="1" fill="hold">
                                          <p:stCondLst>
                                            <p:cond delay="1999"/>
                                          </p:stCondLst>
                                        </p:cTn>
                                        <p:tgtEl>
                                          <p:spTgt spid="42023"/>
                                        </p:tgtEl>
                                        <p:attrNameLst>
                                          <p:attrName>style.visibility</p:attrName>
                                        </p:attrNameLst>
                                      </p:cBhvr>
                                      <p:to>
                                        <p:strVal val="hidden"/>
                                      </p:to>
                                    </p:set>
                                  </p:childTnLst>
                                </p:cTn>
                              </p:par>
                              <p:par>
                                <p:cTn id="39" presetID="8" presetClass="exit" presetSubtype="16" fill="hold" grpId="1" nodeType="withEffect">
                                  <p:stCondLst>
                                    <p:cond delay="0"/>
                                  </p:stCondLst>
                                  <p:childTnLst>
                                    <p:animEffect transition="out" filter="diamond(in)">
                                      <p:cBhvr>
                                        <p:cTn id="40" dur="2000"/>
                                        <p:tgtEl>
                                          <p:spTgt spid="42024"/>
                                        </p:tgtEl>
                                      </p:cBhvr>
                                    </p:animEffect>
                                    <p:set>
                                      <p:cBhvr>
                                        <p:cTn id="41" dur="1" fill="hold">
                                          <p:stCondLst>
                                            <p:cond delay="1999"/>
                                          </p:stCondLst>
                                        </p:cTn>
                                        <p:tgtEl>
                                          <p:spTgt spid="42024"/>
                                        </p:tgtEl>
                                        <p:attrNameLst>
                                          <p:attrName>style.visibility</p:attrName>
                                        </p:attrNameLst>
                                      </p:cBhvr>
                                      <p:to>
                                        <p:strVal val="hidden"/>
                                      </p:to>
                                    </p:set>
                                  </p:childTnLst>
                                </p:cTn>
                              </p:par>
                            </p:childTnLst>
                          </p:cTn>
                        </p:par>
                      </p:childTnLst>
                    </p:cTn>
                  </p:par>
                  <p:par>
                    <p:cTn id="42" fill="hold" nodeType="clickPar">
                      <p:stCondLst>
                        <p:cond delay="indefinite"/>
                      </p:stCondLst>
                      <p:childTnLst>
                        <p:par>
                          <p:cTn id="43" fill="hold" nodeType="withGroup">
                            <p:stCondLst>
                              <p:cond delay="0"/>
                            </p:stCondLst>
                            <p:childTnLst>
                              <p:par>
                                <p:cTn id="44" presetID="2" presetClass="entr" presetSubtype="4" fill="hold" nodeType="clickEffect">
                                  <p:stCondLst>
                                    <p:cond delay="0"/>
                                  </p:stCondLst>
                                  <p:childTnLst>
                                    <p:set>
                                      <p:cBhvr>
                                        <p:cTn id="45" dur="1" fill="hold">
                                          <p:stCondLst>
                                            <p:cond delay="0"/>
                                          </p:stCondLst>
                                        </p:cTn>
                                        <p:tgtEl>
                                          <p:spTgt spid="368"/>
                                        </p:tgtEl>
                                        <p:attrNameLst>
                                          <p:attrName>style.visibility</p:attrName>
                                        </p:attrNameLst>
                                      </p:cBhvr>
                                      <p:to>
                                        <p:strVal val="visible"/>
                                      </p:to>
                                    </p:set>
                                    <p:anim calcmode="lin" valueType="num">
                                      <p:cBhvr additive="base">
                                        <p:cTn id="46" dur="500" fill="hold"/>
                                        <p:tgtEl>
                                          <p:spTgt spid="368"/>
                                        </p:tgtEl>
                                        <p:attrNameLst>
                                          <p:attrName>ppt_x</p:attrName>
                                        </p:attrNameLst>
                                      </p:cBhvr>
                                      <p:tavLst>
                                        <p:tav tm="0">
                                          <p:val>
                                            <p:strVal val="#ppt_x"/>
                                          </p:val>
                                        </p:tav>
                                        <p:tav tm="100000">
                                          <p:val>
                                            <p:strVal val="#ppt_x"/>
                                          </p:val>
                                        </p:tav>
                                      </p:tavLst>
                                    </p:anim>
                                    <p:anim calcmode="lin" valueType="num">
                                      <p:cBhvr additive="base">
                                        <p:cTn id="47" dur="500" fill="hold"/>
                                        <p:tgtEl>
                                          <p:spTgt spid="36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92" grpId="0"/>
      <p:bldP spid="41994" grpId="0"/>
      <p:bldP spid="42024" grpId="0" animBg="1"/>
      <p:bldP spid="42024" grpId="1" animBg="1"/>
      <p:bldP spid="4"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Line 2">
            <a:extLst>
              <a:ext uri="{FF2B5EF4-FFF2-40B4-BE49-F238E27FC236}">
                <a16:creationId xmlns:a16="http://schemas.microsoft.com/office/drawing/2014/main" xmlns="" id="{5535082B-4C82-4BCC-B5EB-CF174611F94A}"/>
              </a:ext>
            </a:extLst>
          </p:cNvPr>
          <p:cNvSpPr>
            <a:spLocks noChangeShapeType="1"/>
          </p:cNvSpPr>
          <p:nvPr/>
        </p:nvSpPr>
        <p:spPr bwMode="auto">
          <a:xfrm>
            <a:off x="4419600" y="2286000"/>
            <a:ext cx="0" cy="4114800"/>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sp>
        <p:nvSpPr>
          <p:cNvPr id="18435" name="Text Box 3">
            <a:extLst>
              <a:ext uri="{FF2B5EF4-FFF2-40B4-BE49-F238E27FC236}">
                <a16:creationId xmlns:a16="http://schemas.microsoft.com/office/drawing/2014/main" xmlns="" id="{E51851B4-F4EC-40FD-9E44-35F039BC1110}"/>
              </a:ext>
            </a:extLst>
          </p:cNvPr>
          <p:cNvSpPr txBox="1">
            <a:spLocks noChangeArrowheads="1"/>
          </p:cNvSpPr>
          <p:nvPr/>
        </p:nvSpPr>
        <p:spPr bwMode="auto">
          <a:xfrm>
            <a:off x="684213" y="2209800"/>
            <a:ext cx="2592387"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spcBef>
                <a:spcPct val="50000"/>
              </a:spcBef>
            </a:pPr>
            <a:r>
              <a:rPr lang="en-US" altLang="en-US" sz="2400" b="1">
                <a:solidFill>
                  <a:srgbClr val="0000FF"/>
                </a:solidFill>
              </a:rPr>
              <a:t>Luyện đọc:</a:t>
            </a:r>
          </a:p>
        </p:txBody>
      </p:sp>
      <p:sp>
        <p:nvSpPr>
          <p:cNvPr id="18436" name="Line 4">
            <a:extLst>
              <a:ext uri="{FF2B5EF4-FFF2-40B4-BE49-F238E27FC236}">
                <a16:creationId xmlns:a16="http://schemas.microsoft.com/office/drawing/2014/main" xmlns="" id="{B35A9558-2879-4879-9E66-86AC58430BB6}"/>
              </a:ext>
            </a:extLst>
          </p:cNvPr>
          <p:cNvSpPr>
            <a:spLocks noChangeShapeType="1"/>
          </p:cNvSpPr>
          <p:nvPr/>
        </p:nvSpPr>
        <p:spPr bwMode="auto">
          <a:xfrm>
            <a:off x="1217613" y="2667000"/>
            <a:ext cx="1449387" cy="0"/>
          </a:xfrm>
          <a:prstGeom prst="line">
            <a:avLst/>
          </a:prstGeom>
          <a:noFill/>
          <a:ln w="1270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sp>
        <p:nvSpPr>
          <p:cNvPr id="18437" name="Text Box 5">
            <a:extLst>
              <a:ext uri="{FF2B5EF4-FFF2-40B4-BE49-F238E27FC236}">
                <a16:creationId xmlns:a16="http://schemas.microsoft.com/office/drawing/2014/main" xmlns="" id="{690CE486-A97D-497C-9F75-65217ED09A8D}"/>
              </a:ext>
            </a:extLst>
          </p:cNvPr>
          <p:cNvSpPr txBox="1">
            <a:spLocks noChangeArrowheads="1"/>
          </p:cNvSpPr>
          <p:nvPr/>
        </p:nvSpPr>
        <p:spPr bwMode="auto">
          <a:xfrm>
            <a:off x="5334000" y="2209800"/>
            <a:ext cx="2592388"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spcBef>
                <a:spcPct val="50000"/>
              </a:spcBef>
            </a:pPr>
            <a:r>
              <a:rPr lang="en-US" altLang="en-US" sz="2400" b="1">
                <a:solidFill>
                  <a:srgbClr val="0000FF"/>
                </a:solidFill>
              </a:rPr>
              <a:t>Tìm hiểu bài:</a:t>
            </a:r>
          </a:p>
        </p:txBody>
      </p:sp>
      <p:sp>
        <p:nvSpPr>
          <p:cNvPr id="18438" name="Line 6">
            <a:extLst>
              <a:ext uri="{FF2B5EF4-FFF2-40B4-BE49-F238E27FC236}">
                <a16:creationId xmlns:a16="http://schemas.microsoft.com/office/drawing/2014/main" xmlns="" id="{1B209702-9B76-4582-A49A-45F679133D1F}"/>
              </a:ext>
            </a:extLst>
          </p:cNvPr>
          <p:cNvSpPr>
            <a:spLocks noChangeShapeType="1"/>
          </p:cNvSpPr>
          <p:nvPr/>
        </p:nvSpPr>
        <p:spPr bwMode="auto">
          <a:xfrm>
            <a:off x="5867400" y="2667000"/>
            <a:ext cx="1447800" cy="0"/>
          </a:xfrm>
          <a:prstGeom prst="line">
            <a:avLst/>
          </a:prstGeom>
          <a:noFill/>
          <a:ln w="1270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grpSp>
        <p:nvGrpSpPr>
          <p:cNvPr id="18439" name="Group 10">
            <a:extLst>
              <a:ext uri="{FF2B5EF4-FFF2-40B4-BE49-F238E27FC236}">
                <a16:creationId xmlns:a16="http://schemas.microsoft.com/office/drawing/2014/main" xmlns="" id="{CB13A903-AB43-4424-8647-41EB5FA51013}"/>
              </a:ext>
            </a:extLst>
          </p:cNvPr>
          <p:cNvGrpSpPr>
            <a:grpSpLocks/>
          </p:cNvGrpSpPr>
          <p:nvPr/>
        </p:nvGrpSpPr>
        <p:grpSpPr bwMode="auto">
          <a:xfrm>
            <a:off x="-152400" y="-152400"/>
            <a:ext cx="9372600" cy="7010400"/>
            <a:chOff x="48" y="0"/>
            <a:chExt cx="5664" cy="4224"/>
          </a:xfrm>
        </p:grpSpPr>
        <p:sp>
          <p:nvSpPr>
            <p:cNvPr id="18447" name="Line 11">
              <a:extLst>
                <a:ext uri="{FF2B5EF4-FFF2-40B4-BE49-F238E27FC236}">
                  <a16:creationId xmlns:a16="http://schemas.microsoft.com/office/drawing/2014/main" xmlns="" id="{8012FCE6-4458-4A8D-BECD-F7A8CDAD9AB4}"/>
                </a:ext>
              </a:extLst>
            </p:cNvPr>
            <p:cNvSpPr>
              <a:spLocks noChangeShapeType="1"/>
            </p:cNvSpPr>
            <p:nvPr/>
          </p:nvSpPr>
          <p:spPr bwMode="auto">
            <a:xfrm>
              <a:off x="288" y="1104"/>
              <a:ext cx="0" cy="2880"/>
            </a:xfrm>
            <a:prstGeom prst="line">
              <a:avLst/>
            </a:prstGeom>
            <a:noFill/>
            <a:ln w="57150">
              <a:pattFill prst="solidDmnd">
                <a:fgClr>
                  <a:srgbClr val="FFFF00"/>
                </a:fgClr>
                <a:bgClr>
                  <a:srgbClr val="27D988"/>
                </a:bgClr>
              </a:patt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a:p>
          </p:txBody>
        </p:sp>
        <p:sp>
          <p:nvSpPr>
            <p:cNvPr id="18448" name="Line 12">
              <a:extLst>
                <a:ext uri="{FF2B5EF4-FFF2-40B4-BE49-F238E27FC236}">
                  <a16:creationId xmlns:a16="http://schemas.microsoft.com/office/drawing/2014/main" xmlns="" id="{3E464EF6-2394-48AD-8DE8-C646DA0D7DC2}"/>
                </a:ext>
              </a:extLst>
            </p:cNvPr>
            <p:cNvSpPr>
              <a:spLocks noChangeShapeType="1"/>
            </p:cNvSpPr>
            <p:nvPr/>
          </p:nvSpPr>
          <p:spPr bwMode="auto">
            <a:xfrm>
              <a:off x="5472" y="288"/>
              <a:ext cx="0" cy="2928"/>
            </a:xfrm>
            <a:prstGeom prst="line">
              <a:avLst/>
            </a:prstGeom>
            <a:noFill/>
            <a:ln w="57150">
              <a:pattFill prst="solidDmnd">
                <a:fgClr>
                  <a:srgbClr val="FFFF00"/>
                </a:fgClr>
                <a:bgClr>
                  <a:srgbClr val="27D988"/>
                </a:bgClr>
              </a:patt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a:p>
          </p:txBody>
        </p:sp>
        <p:sp>
          <p:nvSpPr>
            <p:cNvPr id="18449" name="Line 13">
              <a:extLst>
                <a:ext uri="{FF2B5EF4-FFF2-40B4-BE49-F238E27FC236}">
                  <a16:creationId xmlns:a16="http://schemas.microsoft.com/office/drawing/2014/main" xmlns="" id="{5FBB8CA5-84D0-49DD-95B3-3641301921E8}"/>
                </a:ext>
              </a:extLst>
            </p:cNvPr>
            <p:cNvSpPr>
              <a:spLocks noChangeShapeType="1"/>
            </p:cNvSpPr>
            <p:nvPr/>
          </p:nvSpPr>
          <p:spPr bwMode="auto">
            <a:xfrm>
              <a:off x="192" y="432"/>
              <a:ext cx="0" cy="2880"/>
            </a:xfrm>
            <a:prstGeom prst="line">
              <a:avLst/>
            </a:prstGeom>
            <a:noFill/>
            <a:ln w="57150">
              <a:pattFill prst="plaid">
                <a:fgClr>
                  <a:srgbClr val="FF0066"/>
                </a:fgClr>
                <a:bgClr>
                  <a:srgbClr val="27D988"/>
                </a:bgClr>
              </a:patt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a:p>
          </p:txBody>
        </p:sp>
        <p:sp>
          <p:nvSpPr>
            <p:cNvPr id="18450" name="Line 14">
              <a:extLst>
                <a:ext uri="{FF2B5EF4-FFF2-40B4-BE49-F238E27FC236}">
                  <a16:creationId xmlns:a16="http://schemas.microsoft.com/office/drawing/2014/main" xmlns="" id="{E2A481BE-1AB5-4999-ABF9-22DFA0B54387}"/>
                </a:ext>
              </a:extLst>
            </p:cNvPr>
            <p:cNvSpPr>
              <a:spLocks noChangeShapeType="1"/>
            </p:cNvSpPr>
            <p:nvPr/>
          </p:nvSpPr>
          <p:spPr bwMode="auto">
            <a:xfrm>
              <a:off x="5568" y="1008"/>
              <a:ext cx="0" cy="2928"/>
            </a:xfrm>
            <a:prstGeom prst="line">
              <a:avLst/>
            </a:prstGeom>
            <a:noFill/>
            <a:ln w="57150">
              <a:pattFill prst="plaid">
                <a:fgClr>
                  <a:srgbClr val="FF0066"/>
                </a:fgClr>
                <a:bgClr>
                  <a:srgbClr val="27D988"/>
                </a:bgClr>
              </a:patt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a:p>
          </p:txBody>
        </p:sp>
        <p:grpSp>
          <p:nvGrpSpPr>
            <p:cNvPr id="18451" name="Group 15">
              <a:extLst>
                <a:ext uri="{FF2B5EF4-FFF2-40B4-BE49-F238E27FC236}">
                  <a16:creationId xmlns:a16="http://schemas.microsoft.com/office/drawing/2014/main" xmlns="" id="{CFD4B330-7586-44EF-B42C-1EB8B0132E31}"/>
                </a:ext>
              </a:extLst>
            </p:cNvPr>
            <p:cNvGrpSpPr>
              <a:grpSpLocks/>
            </p:cNvGrpSpPr>
            <p:nvPr/>
          </p:nvGrpSpPr>
          <p:grpSpPr bwMode="auto">
            <a:xfrm>
              <a:off x="48" y="0"/>
              <a:ext cx="5664" cy="4224"/>
              <a:chOff x="48" y="0"/>
              <a:chExt cx="5664" cy="4272"/>
            </a:xfrm>
          </p:grpSpPr>
          <p:pic>
            <p:nvPicPr>
              <p:cNvPr id="18452" name="Picture 16" descr="BAR01">
                <a:extLst>
                  <a:ext uri="{FF2B5EF4-FFF2-40B4-BE49-F238E27FC236}">
                    <a16:creationId xmlns:a16="http://schemas.microsoft.com/office/drawing/2014/main" xmlns="" id="{E713598E-3BDB-4EE6-84FD-3264B61A95DD}"/>
                  </a:ext>
                </a:extLst>
              </p:cNvPr>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336" y="4032"/>
                <a:ext cx="5088" cy="2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8453" name="Picture 17" descr="BAR01">
                <a:extLst>
                  <a:ext uri="{FF2B5EF4-FFF2-40B4-BE49-F238E27FC236}">
                    <a16:creationId xmlns:a16="http://schemas.microsoft.com/office/drawing/2014/main" xmlns="" id="{BC55E8EE-D1C0-4069-B5C3-703B85080862}"/>
                  </a:ext>
                </a:extLst>
              </p:cNvPr>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336" y="48"/>
                <a:ext cx="5088" cy="2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698" name="AutoShape 18">
                <a:extLst>
                  <a:ext uri="{FF2B5EF4-FFF2-40B4-BE49-F238E27FC236}">
                    <a16:creationId xmlns:a16="http://schemas.microsoft.com/office/drawing/2014/main" xmlns="" id="{C1014F22-8697-4478-984C-C91BE4384F8D}"/>
                  </a:ext>
                </a:extLst>
              </p:cNvPr>
              <p:cNvSpPr>
                <a:spLocks noChangeArrowheads="1"/>
              </p:cNvSpPr>
              <p:nvPr/>
            </p:nvSpPr>
            <p:spPr bwMode="auto">
              <a:xfrm>
                <a:off x="48" y="48"/>
                <a:ext cx="336" cy="336"/>
              </a:xfrm>
              <a:prstGeom prst="star5">
                <a:avLst/>
              </a:prstGeom>
              <a:solidFill>
                <a:srgbClr val="FFFF00"/>
              </a:solidFill>
              <a:ln w="38100" cmpd="dbl" algn="ctr">
                <a:solidFill>
                  <a:srgbClr val="0099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eaLnBrk="1" hangingPunct="1">
                  <a:defRPr/>
                </a:pPr>
                <a:endParaRPr lang="en-US"/>
              </a:p>
            </p:txBody>
          </p:sp>
          <p:sp>
            <p:nvSpPr>
              <p:cNvPr id="71699" name="AutoShape 19">
                <a:extLst>
                  <a:ext uri="{FF2B5EF4-FFF2-40B4-BE49-F238E27FC236}">
                    <a16:creationId xmlns:a16="http://schemas.microsoft.com/office/drawing/2014/main" xmlns="" id="{E98EE7C9-F890-42A6-A709-858F5FB1631B}"/>
                  </a:ext>
                </a:extLst>
              </p:cNvPr>
              <p:cNvSpPr>
                <a:spLocks noChangeArrowheads="1"/>
              </p:cNvSpPr>
              <p:nvPr/>
            </p:nvSpPr>
            <p:spPr bwMode="auto">
              <a:xfrm>
                <a:off x="5376" y="3936"/>
                <a:ext cx="336" cy="336"/>
              </a:xfrm>
              <a:prstGeom prst="star5">
                <a:avLst/>
              </a:prstGeom>
              <a:solidFill>
                <a:srgbClr val="FFFF00"/>
              </a:solidFill>
              <a:ln w="38100" cmpd="dbl" algn="ctr">
                <a:solidFill>
                  <a:srgbClr val="0099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eaLnBrk="1" hangingPunct="1">
                  <a:defRPr/>
                </a:pPr>
                <a:endParaRPr lang="en-US"/>
              </a:p>
            </p:txBody>
          </p:sp>
          <p:sp>
            <p:nvSpPr>
              <p:cNvPr id="71700" name="AutoShape 20">
                <a:extLst>
                  <a:ext uri="{FF2B5EF4-FFF2-40B4-BE49-F238E27FC236}">
                    <a16:creationId xmlns:a16="http://schemas.microsoft.com/office/drawing/2014/main" xmlns="" id="{72F5DBE6-5D4B-4315-BE7A-C48DE0AA6050}"/>
                  </a:ext>
                </a:extLst>
              </p:cNvPr>
              <p:cNvSpPr>
                <a:spLocks noChangeArrowheads="1"/>
              </p:cNvSpPr>
              <p:nvPr/>
            </p:nvSpPr>
            <p:spPr bwMode="auto">
              <a:xfrm>
                <a:off x="5376" y="0"/>
                <a:ext cx="336" cy="336"/>
              </a:xfrm>
              <a:prstGeom prst="star5">
                <a:avLst/>
              </a:prstGeom>
              <a:solidFill>
                <a:srgbClr val="FFFF00"/>
              </a:solidFill>
              <a:ln w="38100" cmpd="dbl" algn="ctr">
                <a:solidFill>
                  <a:srgbClr val="0099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eaLnBrk="1" hangingPunct="1">
                  <a:defRPr/>
                </a:pPr>
                <a:endParaRPr lang="en-US"/>
              </a:p>
            </p:txBody>
          </p:sp>
          <p:sp>
            <p:nvSpPr>
              <p:cNvPr id="71701" name="AutoShape 21">
                <a:extLst>
                  <a:ext uri="{FF2B5EF4-FFF2-40B4-BE49-F238E27FC236}">
                    <a16:creationId xmlns:a16="http://schemas.microsoft.com/office/drawing/2014/main" xmlns="" id="{01294871-028E-436F-B1F0-C0B34101D912}"/>
                  </a:ext>
                </a:extLst>
              </p:cNvPr>
              <p:cNvSpPr>
                <a:spLocks noChangeArrowheads="1"/>
              </p:cNvSpPr>
              <p:nvPr/>
            </p:nvSpPr>
            <p:spPr bwMode="auto">
              <a:xfrm>
                <a:off x="48" y="3936"/>
                <a:ext cx="336" cy="336"/>
              </a:xfrm>
              <a:prstGeom prst="star5">
                <a:avLst/>
              </a:prstGeom>
              <a:solidFill>
                <a:srgbClr val="FFFF00"/>
              </a:solidFill>
              <a:ln w="38100" cmpd="dbl" algn="ctr">
                <a:solidFill>
                  <a:srgbClr val="0099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eaLnBrk="1" hangingPunct="1">
                  <a:defRPr/>
                </a:pPr>
                <a:endParaRPr lang="en-US"/>
              </a:p>
            </p:txBody>
          </p:sp>
        </p:grpSp>
      </p:grpSp>
      <p:pic>
        <p:nvPicPr>
          <p:cNvPr id="71711" name="Picture 31">
            <a:extLst>
              <a:ext uri="{FF2B5EF4-FFF2-40B4-BE49-F238E27FC236}">
                <a16:creationId xmlns:a16="http://schemas.microsoft.com/office/drawing/2014/main" xmlns="" id="{9D30D4E4-4054-4EA0-A399-B27BEFB34118}"/>
              </a:ext>
            </a:extLst>
          </p:cNvPr>
          <p:cNvPicPr>
            <a:picLocks noChangeAspect="1" noChangeArrowheads="1"/>
          </p:cNvPicPr>
          <p:nvPr/>
        </p:nvPicPr>
        <p:blipFill>
          <a:blip r:embed="rId4" cstate="print">
            <a:extLst>
              <a:ext uri="{28A0092B-C50C-407E-A947-70E740481C1C}">
                <a14:useLocalDpi xmlns:a14="http://schemas.microsoft.com/office/drawing/2010/main" xmlns="" val="0"/>
              </a:ext>
            </a:extLst>
          </a:blip>
          <a:srcRect l="5882" t="10204" r="5882" b="10204"/>
          <a:stretch>
            <a:fillRect/>
          </a:stretch>
        </p:blipFill>
        <p:spPr bwMode="auto">
          <a:xfrm>
            <a:off x="4724400" y="2895600"/>
            <a:ext cx="3886200" cy="2971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12" name="Text Box 32">
            <a:extLst>
              <a:ext uri="{FF2B5EF4-FFF2-40B4-BE49-F238E27FC236}">
                <a16:creationId xmlns:a16="http://schemas.microsoft.com/office/drawing/2014/main" xmlns="" id="{E5B3F0A6-A3CF-43AE-A96A-F21EBD1D7DBA}"/>
              </a:ext>
            </a:extLst>
          </p:cNvPr>
          <p:cNvSpPr txBox="1">
            <a:spLocks noChangeArrowheads="1"/>
          </p:cNvSpPr>
          <p:nvPr/>
        </p:nvSpPr>
        <p:spPr bwMode="auto">
          <a:xfrm>
            <a:off x="5562600" y="5943600"/>
            <a:ext cx="2863850" cy="461963"/>
          </a:xfrm>
          <a:prstGeom prst="rect">
            <a:avLst/>
          </a:prstGeom>
          <a:noFill/>
          <a:ln w="9525" algn="ctr">
            <a:solidFill>
              <a:srgbClr val="FF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spcBef>
                <a:spcPct val="50000"/>
              </a:spcBef>
            </a:pPr>
            <a:r>
              <a:rPr lang="en-US" altLang="en-US" sz="2400" b="1">
                <a:solidFill>
                  <a:srgbClr val="0000FF"/>
                </a:solidFill>
              </a:rPr>
              <a:t>Tranh lợn ráy</a:t>
            </a:r>
          </a:p>
        </p:txBody>
      </p:sp>
      <p:sp>
        <p:nvSpPr>
          <p:cNvPr id="18442" name="Text Box 370">
            <a:extLst>
              <a:ext uri="{FF2B5EF4-FFF2-40B4-BE49-F238E27FC236}">
                <a16:creationId xmlns:a16="http://schemas.microsoft.com/office/drawing/2014/main" xmlns="" id="{9D4248B8-C08E-429D-8239-6D6E44098655}"/>
              </a:ext>
            </a:extLst>
          </p:cNvPr>
          <p:cNvSpPr txBox="1">
            <a:spLocks noChangeArrowheads="1"/>
          </p:cNvSpPr>
          <p:nvPr/>
        </p:nvSpPr>
        <p:spPr bwMode="auto">
          <a:xfrm>
            <a:off x="4495800" y="1401763"/>
            <a:ext cx="3276600" cy="4270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spcBef>
                <a:spcPct val="50000"/>
              </a:spcBef>
            </a:pPr>
            <a:r>
              <a:rPr lang="en-US" altLang="en-US" sz="2200" i="1"/>
              <a:t>Theo Nguyễn Tuân</a:t>
            </a:r>
          </a:p>
        </p:txBody>
      </p:sp>
      <p:sp>
        <p:nvSpPr>
          <p:cNvPr id="18443" name="Line 371">
            <a:extLst>
              <a:ext uri="{FF2B5EF4-FFF2-40B4-BE49-F238E27FC236}">
                <a16:creationId xmlns:a16="http://schemas.microsoft.com/office/drawing/2014/main" xmlns="" id="{D28FA0CC-2FA7-41E5-A1E9-2EBE8D7F3247}"/>
              </a:ext>
            </a:extLst>
          </p:cNvPr>
          <p:cNvSpPr>
            <a:spLocks noChangeShapeType="1"/>
          </p:cNvSpPr>
          <p:nvPr/>
        </p:nvSpPr>
        <p:spPr bwMode="auto">
          <a:xfrm flipV="1">
            <a:off x="228600" y="1371600"/>
            <a:ext cx="8610600" cy="0"/>
          </a:xfrm>
          <a:prstGeom prst="line">
            <a:avLst/>
          </a:prstGeom>
          <a:noFill/>
          <a:ln w="28575">
            <a:solidFill>
              <a:schemeClr val="accent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sp>
        <p:nvSpPr>
          <p:cNvPr id="18444" name="Line 372">
            <a:extLst>
              <a:ext uri="{FF2B5EF4-FFF2-40B4-BE49-F238E27FC236}">
                <a16:creationId xmlns:a16="http://schemas.microsoft.com/office/drawing/2014/main" xmlns="" id="{C61DCBFC-F2CB-4E1D-9AD6-C54F25970DC5}"/>
              </a:ext>
            </a:extLst>
          </p:cNvPr>
          <p:cNvSpPr>
            <a:spLocks noChangeShapeType="1"/>
          </p:cNvSpPr>
          <p:nvPr/>
        </p:nvSpPr>
        <p:spPr bwMode="auto">
          <a:xfrm flipV="1">
            <a:off x="461963" y="1447800"/>
            <a:ext cx="8610600" cy="0"/>
          </a:xfrm>
          <a:prstGeom prst="line">
            <a:avLst/>
          </a:prstGeom>
          <a:noFill/>
          <a:ln w="28575">
            <a:solidFill>
              <a:srgbClr val="99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sp>
        <p:nvSpPr>
          <p:cNvPr id="18445" name="WordArt 375">
            <a:extLst>
              <a:ext uri="{FF2B5EF4-FFF2-40B4-BE49-F238E27FC236}">
                <a16:creationId xmlns:a16="http://schemas.microsoft.com/office/drawing/2014/main" xmlns="" id="{7305C330-F806-4FA0-A33D-F50FF5CEA968}"/>
              </a:ext>
            </a:extLst>
          </p:cNvPr>
          <p:cNvSpPr>
            <a:spLocks noChangeArrowheads="1" noChangeShapeType="1" noTextEdit="1"/>
          </p:cNvSpPr>
          <p:nvPr/>
        </p:nvSpPr>
        <p:spPr bwMode="auto">
          <a:xfrm>
            <a:off x="2944813" y="847725"/>
            <a:ext cx="2451100" cy="338138"/>
          </a:xfrm>
          <a:prstGeom prst="rect">
            <a:avLst/>
          </a:prstGeom>
        </p:spPr>
        <p:txBody>
          <a:bodyPr wrap="none" fromWordArt="1">
            <a:prstTxWarp prst="textPlain">
              <a:avLst>
                <a:gd name="adj" fmla="val 50000"/>
              </a:avLst>
            </a:prstTxWarp>
          </a:bodyPr>
          <a:lstStyle/>
          <a:p>
            <a:pPr algn="ctr"/>
            <a:r>
              <a:rPr lang="en-US" sz="2800" kern="10">
                <a:ln w="9525">
                  <a:solidFill>
                    <a:srgbClr val="D60093"/>
                  </a:solidFill>
                  <a:round/>
                  <a:headEnd/>
                  <a:tailEnd/>
                </a:ln>
                <a:solidFill>
                  <a:srgbClr val="FF0000"/>
                </a:solidFill>
                <a:cs typeface="Times New Roman" panose="02020603050405020304" pitchFamily="18" charset="0"/>
              </a:rPr>
              <a:t>Tranh làng Hồ</a:t>
            </a:r>
          </a:p>
        </p:txBody>
      </p:sp>
      <p:sp>
        <p:nvSpPr>
          <p:cNvPr id="18446" name="Text Box 6">
            <a:extLst>
              <a:ext uri="{FF2B5EF4-FFF2-40B4-BE49-F238E27FC236}">
                <a16:creationId xmlns:a16="http://schemas.microsoft.com/office/drawing/2014/main" xmlns="" id="{C05F5D4E-E598-4644-8F61-C34E6DF74C82}"/>
              </a:ext>
            </a:extLst>
          </p:cNvPr>
          <p:cNvSpPr txBox="1">
            <a:spLocks noChangeArrowheads="1"/>
          </p:cNvSpPr>
          <p:nvPr/>
        </p:nvSpPr>
        <p:spPr bwMode="auto">
          <a:xfrm>
            <a:off x="3449638" y="325438"/>
            <a:ext cx="1441450" cy="5222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spcBef>
                <a:spcPct val="50000"/>
              </a:spcBef>
            </a:pPr>
            <a:r>
              <a:rPr lang="en-US" altLang="en-US" sz="2800" b="1"/>
              <a:t>Tập đọc</a:t>
            </a:r>
          </a:p>
        </p:txBody>
      </p:sp>
    </p:spTree>
  </p:cSld>
  <p:clrMapOvr>
    <a:masterClrMapping/>
  </p:clrMapOvr>
  <p:transition>
    <p:wheel spokes="8"/>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nodeType="clickEffect">
                                  <p:stCondLst>
                                    <p:cond delay="0"/>
                                  </p:stCondLst>
                                  <p:childTnLst>
                                    <p:set>
                                      <p:cBhvr>
                                        <p:cTn id="6" dur="1" fill="hold">
                                          <p:stCondLst>
                                            <p:cond delay="0"/>
                                          </p:stCondLst>
                                        </p:cTn>
                                        <p:tgtEl>
                                          <p:spTgt spid="71711"/>
                                        </p:tgtEl>
                                        <p:attrNameLst>
                                          <p:attrName>style.visibility</p:attrName>
                                        </p:attrNameLst>
                                      </p:cBhvr>
                                      <p:to>
                                        <p:strVal val="visible"/>
                                      </p:to>
                                    </p:set>
                                    <p:animEffect transition="in" filter="fade">
                                      <p:cBhvr>
                                        <p:cTn id="7" dur="770" decel="100000"/>
                                        <p:tgtEl>
                                          <p:spTgt spid="71711"/>
                                        </p:tgtEl>
                                      </p:cBhvr>
                                    </p:animEffect>
                                    <p:animScale>
                                      <p:cBhvr>
                                        <p:cTn id="8" dur="770" decel="100000"/>
                                        <p:tgtEl>
                                          <p:spTgt spid="71711"/>
                                        </p:tgtEl>
                                      </p:cBhvr>
                                      <p:from x="10000" y="10000"/>
                                      <p:to x="200000" y="450000"/>
                                    </p:animScale>
                                    <p:animScale>
                                      <p:cBhvr>
                                        <p:cTn id="9" dur="1230" accel="100000" fill="hold">
                                          <p:stCondLst>
                                            <p:cond delay="770"/>
                                          </p:stCondLst>
                                        </p:cTn>
                                        <p:tgtEl>
                                          <p:spTgt spid="71711"/>
                                        </p:tgtEl>
                                      </p:cBhvr>
                                      <p:from x="200000" y="450000"/>
                                      <p:to x="100000" y="100000"/>
                                    </p:animScale>
                                    <p:set>
                                      <p:cBhvr>
                                        <p:cTn id="10" dur="770" fill="hold"/>
                                        <p:tgtEl>
                                          <p:spTgt spid="71711"/>
                                        </p:tgtEl>
                                        <p:attrNameLst>
                                          <p:attrName>ppt_x</p:attrName>
                                        </p:attrNameLst>
                                      </p:cBhvr>
                                      <p:to>
                                        <p:strVal val="(0.5)"/>
                                      </p:to>
                                    </p:set>
                                    <p:anim from="(0.5)" to="(#ppt_x)" calcmode="lin" valueType="num">
                                      <p:cBhvr>
                                        <p:cTn id="11" dur="1230" accel="100000" fill="hold">
                                          <p:stCondLst>
                                            <p:cond delay="770"/>
                                          </p:stCondLst>
                                        </p:cTn>
                                        <p:tgtEl>
                                          <p:spTgt spid="71711"/>
                                        </p:tgtEl>
                                        <p:attrNameLst>
                                          <p:attrName>ppt_x</p:attrName>
                                        </p:attrNameLst>
                                      </p:cBhvr>
                                    </p:anim>
                                    <p:set>
                                      <p:cBhvr>
                                        <p:cTn id="12" dur="770" fill="hold"/>
                                        <p:tgtEl>
                                          <p:spTgt spid="71711"/>
                                        </p:tgtEl>
                                        <p:attrNameLst>
                                          <p:attrName>ppt_y</p:attrName>
                                        </p:attrNameLst>
                                      </p:cBhvr>
                                      <p:to>
                                        <p:strVal val="(#ppt_y+0.4)"/>
                                      </p:to>
                                    </p:set>
                                    <p:anim from="(#ppt_y+0.4)" to="(#ppt_y)" calcmode="lin" valueType="num">
                                      <p:cBhvr>
                                        <p:cTn id="13" dur="1230" accel="100000" fill="hold">
                                          <p:stCondLst>
                                            <p:cond delay="770"/>
                                          </p:stCondLst>
                                        </p:cTn>
                                        <p:tgtEl>
                                          <p:spTgt spid="71711"/>
                                        </p:tgtEl>
                                        <p:attrNameLst>
                                          <p:attrName>ppt_y</p:attrName>
                                        </p:attrNameLst>
                                      </p:cBhvr>
                                    </p:anim>
                                  </p:childTnLst>
                                </p:cTn>
                              </p:par>
                              <p:par>
                                <p:cTn id="14" presetID="5" presetClass="entr" presetSubtype="10" fill="hold" grpId="0" nodeType="withEffect">
                                  <p:stCondLst>
                                    <p:cond delay="0"/>
                                  </p:stCondLst>
                                  <p:childTnLst>
                                    <p:set>
                                      <p:cBhvr>
                                        <p:cTn id="15" dur="1" fill="hold">
                                          <p:stCondLst>
                                            <p:cond delay="0"/>
                                          </p:stCondLst>
                                        </p:cTn>
                                        <p:tgtEl>
                                          <p:spTgt spid="71712"/>
                                        </p:tgtEl>
                                        <p:attrNameLst>
                                          <p:attrName>style.visibility</p:attrName>
                                        </p:attrNameLst>
                                      </p:cBhvr>
                                      <p:to>
                                        <p:strVal val="visible"/>
                                      </p:to>
                                    </p:set>
                                    <p:animEffect transition="in" filter="checkerboard(across)">
                                      <p:cBhvr>
                                        <p:cTn id="16" dur="500"/>
                                        <p:tgtEl>
                                          <p:spTgt spid="717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12"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Line 2">
            <a:extLst>
              <a:ext uri="{FF2B5EF4-FFF2-40B4-BE49-F238E27FC236}">
                <a16:creationId xmlns:a16="http://schemas.microsoft.com/office/drawing/2014/main" xmlns="" id="{3029EA71-784B-4847-889B-BCF29C058CAE}"/>
              </a:ext>
            </a:extLst>
          </p:cNvPr>
          <p:cNvSpPr>
            <a:spLocks noChangeShapeType="1"/>
          </p:cNvSpPr>
          <p:nvPr/>
        </p:nvSpPr>
        <p:spPr bwMode="auto">
          <a:xfrm>
            <a:off x="4419600" y="2286000"/>
            <a:ext cx="0" cy="4114800"/>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sp>
        <p:nvSpPr>
          <p:cNvPr id="19459" name="Text Box 3">
            <a:extLst>
              <a:ext uri="{FF2B5EF4-FFF2-40B4-BE49-F238E27FC236}">
                <a16:creationId xmlns:a16="http://schemas.microsoft.com/office/drawing/2014/main" xmlns="" id="{9BC6FCE8-0D9A-4629-83B1-26C9A84B44BA}"/>
              </a:ext>
            </a:extLst>
          </p:cNvPr>
          <p:cNvSpPr txBox="1">
            <a:spLocks noChangeArrowheads="1"/>
          </p:cNvSpPr>
          <p:nvPr/>
        </p:nvSpPr>
        <p:spPr bwMode="auto">
          <a:xfrm>
            <a:off x="684213" y="2209800"/>
            <a:ext cx="2592387"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spcBef>
                <a:spcPct val="50000"/>
              </a:spcBef>
            </a:pPr>
            <a:r>
              <a:rPr lang="en-US" altLang="en-US" sz="2400" b="1">
                <a:solidFill>
                  <a:srgbClr val="0000FF"/>
                </a:solidFill>
              </a:rPr>
              <a:t>Luyện đọc:</a:t>
            </a:r>
          </a:p>
        </p:txBody>
      </p:sp>
      <p:sp>
        <p:nvSpPr>
          <p:cNvPr id="19460" name="Line 4">
            <a:extLst>
              <a:ext uri="{FF2B5EF4-FFF2-40B4-BE49-F238E27FC236}">
                <a16:creationId xmlns:a16="http://schemas.microsoft.com/office/drawing/2014/main" xmlns="" id="{375EF89E-0E5E-4ABD-9F67-0E05DB398825}"/>
              </a:ext>
            </a:extLst>
          </p:cNvPr>
          <p:cNvSpPr>
            <a:spLocks noChangeShapeType="1"/>
          </p:cNvSpPr>
          <p:nvPr/>
        </p:nvSpPr>
        <p:spPr bwMode="auto">
          <a:xfrm>
            <a:off x="1217613" y="2667000"/>
            <a:ext cx="1449387" cy="0"/>
          </a:xfrm>
          <a:prstGeom prst="line">
            <a:avLst/>
          </a:prstGeom>
          <a:noFill/>
          <a:ln w="1270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sp>
        <p:nvSpPr>
          <p:cNvPr id="19461" name="Text Box 5">
            <a:extLst>
              <a:ext uri="{FF2B5EF4-FFF2-40B4-BE49-F238E27FC236}">
                <a16:creationId xmlns:a16="http://schemas.microsoft.com/office/drawing/2014/main" xmlns="" id="{B1E65A9D-E834-43CE-887A-447244B8F343}"/>
              </a:ext>
            </a:extLst>
          </p:cNvPr>
          <p:cNvSpPr txBox="1">
            <a:spLocks noChangeArrowheads="1"/>
          </p:cNvSpPr>
          <p:nvPr/>
        </p:nvSpPr>
        <p:spPr bwMode="auto">
          <a:xfrm>
            <a:off x="5334000" y="2209800"/>
            <a:ext cx="2592388"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spcBef>
                <a:spcPct val="50000"/>
              </a:spcBef>
            </a:pPr>
            <a:r>
              <a:rPr lang="en-US" altLang="en-US" sz="2400" b="1">
                <a:solidFill>
                  <a:srgbClr val="0000FF"/>
                </a:solidFill>
              </a:rPr>
              <a:t>Tìm hiểu bài:</a:t>
            </a:r>
          </a:p>
        </p:txBody>
      </p:sp>
      <p:sp>
        <p:nvSpPr>
          <p:cNvPr id="19462" name="Line 6">
            <a:extLst>
              <a:ext uri="{FF2B5EF4-FFF2-40B4-BE49-F238E27FC236}">
                <a16:creationId xmlns:a16="http://schemas.microsoft.com/office/drawing/2014/main" xmlns="" id="{6FB16B43-AE0B-4157-96B0-4D52F36E1AD6}"/>
              </a:ext>
            </a:extLst>
          </p:cNvPr>
          <p:cNvSpPr>
            <a:spLocks noChangeShapeType="1"/>
          </p:cNvSpPr>
          <p:nvPr/>
        </p:nvSpPr>
        <p:spPr bwMode="auto">
          <a:xfrm>
            <a:off x="5867400" y="2667000"/>
            <a:ext cx="1447800" cy="0"/>
          </a:xfrm>
          <a:prstGeom prst="line">
            <a:avLst/>
          </a:prstGeom>
          <a:noFill/>
          <a:ln w="1270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grpSp>
        <p:nvGrpSpPr>
          <p:cNvPr id="19463" name="Group 10">
            <a:extLst>
              <a:ext uri="{FF2B5EF4-FFF2-40B4-BE49-F238E27FC236}">
                <a16:creationId xmlns:a16="http://schemas.microsoft.com/office/drawing/2014/main" xmlns="" id="{51B37A2B-4684-48F3-A265-6F5F0B2646A0}"/>
              </a:ext>
            </a:extLst>
          </p:cNvPr>
          <p:cNvGrpSpPr>
            <a:grpSpLocks/>
          </p:cNvGrpSpPr>
          <p:nvPr/>
        </p:nvGrpSpPr>
        <p:grpSpPr bwMode="auto">
          <a:xfrm>
            <a:off x="-152400" y="-152400"/>
            <a:ext cx="9372600" cy="7010400"/>
            <a:chOff x="48" y="0"/>
            <a:chExt cx="5664" cy="4224"/>
          </a:xfrm>
        </p:grpSpPr>
        <p:sp>
          <p:nvSpPr>
            <p:cNvPr id="19478" name="Line 11">
              <a:extLst>
                <a:ext uri="{FF2B5EF4-FFF2-40B4-BE49-F238E27FC236}">
                  <a16:creationId xmlns:a16="http://schemas.microsoft.com/office/drawing/2014/main" xmlns="" id="{D72711AE-F6E4-4BBE-A1CA-B87B358DE98F}"/>
                </a:ext>
              </a:extLst>
            </p:cNvPr>
            <p:cNvSpPr>
              <a:spLocks noChangeShapeType="1"/>
            </p:cNvSpPr>
            <p:nvPr/>
          </p:nvSpPr>
          <p:spPr bwMode="auto">
            <a:xfrm>
              <a:off x="288" y="1104"/>
              <a:ext cx="0" cy="2880"/>
            </a:xfrm>
            <a:prstGeom prst="line">
              <a:avLst/>
            </a:prstGeom>
            <a:noFill/>
            <a:ln w="57150">
              <a:pattFill prst="solidDmnd">
                <a:fgClr>
                  <a:srgbClr val="FFFF00"/>
                </a:fgClr>
                <a:bgClr>
                  <a:srgbClr val="27D988"/>
                </a:bgClr>
              </a:patt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a:p>
          </p:txBody>
        </p:sp>
        <p:sp>
          <p:nvSpPr>
            <p:cNvPr id="19479" name="Line 12">
              <a:extLst>
                <a:ext uri="{FF2B5EF4-FFF2-40B4-BE49-F238E27FC236}">
                  <a16:creationId xmlns:a16="http://schemas.microsoft.com/office/drawing/2014/main" xmlns="" id="{2D0D5C19-40E5-42BA-9962-9B9BB8343B05}"/>
                </a:ext>
              </a:extLst>
            </p:cNvPr>
            <p:cNvSpPr>
              <a:spLocks noChangeShapeType="1"/>
            </p:cNvSpPr>
            <p:nvPr/>
          </p:nvSpPr>
          <p:spPr bwMode="auto">
            <a:xfrm>
              <a:off x="5472" y="288"/>
              <a:ext cx="0" cy="2928"/>
            </a:xfrm>
            <a:prstGeom prst="line">
              <a:avLst/>
            </a:prstGeom>
            <a:noFill/>
            <a:ln w="57150">
              <a:pattFill prst="solidDmnd">
                <a:fgClr>
                  <a:srgbClr val="FFFF00"/>
                </a:fgClr>
                <a:bgClr>
                  <a:srgbClr val="27D988"/>
                </a:bgClr>
              </a:patt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a:p>
          </p:txBody>
        </p:sp>
        <p:sp>
          <p:nvSpPr>
            <p:cNvPr id="19480" name="Line 13">
              <a:extLst>
                <a:ext uri="{FF2B5EF4-FFF2-40B4-BE49-F238E27FC236}">
                  <a16:creationId xmlns:a16="http://schemas.microsoft.com/office/drawing/2014/main" xmlns="" id="{61C3D29A-4243-4525-92E7-C63E6D7AB112}"/>
                </a:ext>
              </a:extLst>
            </p:cNvPr>
            <p:cNvSpPr>
              <a:spLocks noChangeShapeType="1"/>
            </p:cNvSpPr>
            <p:nvPr/>
          </p:nvSpPr>
          <p:spPr bwMode="auto">
            <a:xfrm>
              <a:off x="192" y="432"/>
              <a:ext cx="0" cy="2880"/>
            </a:xfrm>
            <a:prstGeom prst="line">
              <a:avLst/>
            </a:prstGeom>
            <a:noFill/>
            <a:ln w="57150">
              <a:pattFill prst="plaid">
                <a:fgClr>
                  <a:srgbClr val="FF0066"/>
                </a:fgClr>
                <a:bgClr>
                  <a:srgbClr val="27D988"/>
                </a:bgClr>
              </a:patt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a:p>
          </p:txBody>
        </p:sp>
        <p:sp>
          <p:nvSpPr>
            <p:cNvPr id="19481" name="Line 14">
              <a:extLst>
                <a:ext uri="{FF2B5EF4-FFF2-40B4-BE49-F238E27FC236}">
                  <a16:creationId xmlns:a16="http://schemas.microsoft.com/office/drawing/2014/main" xmlns="" id="{33BF223D-0764-41B0-ADC1-954DCF1B0FB1}"/>
                </a:ext>
              </a:extLst>
            </p:cNvPr>
            <p:cNvSpPr>
              <a:spLocks noChangeShapeType="1"/>
            </p:cNvSpPr>
            <p:nvPr/>
          </p:nvSpPr>
          <p:spPr bwMode="auto">
            <a:xfrm>
              <a:off x="5568" y="1008"/>
              <a:ext cx="0" cy="2928"/>
            </a:xfrm>
            <a:prstGeom prst="line">
              <a:avLst/>
            </a:prstGeom>
            <a:noFill/>
            <a:ln w="57150">
              <a:pattFill prst="plaid">
                <a:fgClr>
                  <a:srgbClr val="FF0066"/>
                </a:fgClr>
                <a:bgClr>
                  <a:srgbClr val="27D988"/>
                </a:bgClr>
              </a:patt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a:p>
          </p:txBody>
        </p:sp>
        <p:grpSp>
          <p:nvGrpSpPr>
            <p:cNvPr id="19482" name="Group 15">
              <a:extLst>
                <a:ext uri="{FF2B5EF4-FFF2-40B4-BE49-F238E27FC236}">
                  <a16:creationId xmlns:a16="http://schemas.microsoft.com/office/drawing/2014/main" xmlns="" id="{7F99F607-9C0A-450B-8C78-910D11392FEF}"/>
                </a:ext>
              </a:extLst>
            </p:cNvPr>
            <p:cNvGrpSpPr>
              <a:grpSpLocks/>
            </p:cNvGrpSpPr>
            <p:nvPr/>
          </p:nvGrpSpPr>
          <p:grpSpPr bwMode="auto">
            <a:xfrm>
              <a:off x="48" y="0"/>
              <a:ext cx="5664" cy="4224"/>
              <a:chOff x="48" y="0"/>
              <a:chExt cx="5664" cy="4272"/>
            </a:xfrm>
          </p:grpSpPr>
          <p:pic>
            <p:nvPicPr>
              <p:cNvPr id="19483" name="Picture 16" descr="BAR01">
                <a:extLst>
                  <a:ext uri="{FF2B5EF4-FFF2-40B4-BE49-F238E27FC236}">
                    <a16:creationId xmlns:a16="http://schemas.microsoft.com/office/drawing/2014/main" xmlns="" id="{BC6C244E-53B5-49EE-82B9-2D16FFCB9C22}"/>
                  </a:ext>
                </a:extLst>
              </p:cNvPr>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336" y="4032"/>
                <a:ext cx="5088" cy="2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9484" name="Picture 17" descr="BAR01">
                <a:extLst>
                  <a:ext uri="{FF2B5EF4-FFF2-40B4-BE49-F238E27FC236}">
                    <a16:creationId xmlns:a16="http://schemas.microsoft.com/office/drawing/2014/main" xmlns="" id="{005F8E3D-38EF-4661-AA98-0A34F3DB09E4}"/>
                  </a:ext>
                </a:extLst>
              </p:cNvPr>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336" y="48"/>
                <a:ext cx="5088" cy="2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2722" name="AutoShape 18">
                <a:extLst>
                  <a:ext uri="{FF2B5EF4-FFF2-40B4-BE49-F238E27FC236}">
                    <a16:creationId xmlns:a16="http://schemas.microsoft.com/office/drawing/2014/main" xmlns="" id="{E7BF843C-9E48-41E1-BDCD-538A5AB36DB3}"/>
                  </a:ext>
                </a:extLst>
              </p:cNvPr>
              <p:cNvSpPr>
                <a:spLocks noChangeArrowheads="1"/>
              </p:cNvSpPr>
              <p:nvPr/>
            </p:nvSpPr>
            <p:spPr bwMode="auto">
              <a:xfrm>
                <a:off x="48" y="48"/>
                <a:ext cx="336" cy="336"/>
              </a:xfrm>
              <a:prstGeom prst="star5">
                <a:avLst/>
              </a:prstGeom>
              <a:solidFill>
                <a:srgbClr val="FFFF00"/>
              </a:solidFill>
              <a:ln w="38100" cmpd="dbl" algn="ctr">
                <a:solidFill>
                  <a:srgbClr val="0099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eaLnBrk="1" hangingPunct="1">
                  <a:defRPr/>
                </a:pPr>
                <a:endParaRPr lang="en-US"/>
              </a:p>
            </p:txBody>
          </p:sp>
          <p:sp>
            <p:nvSpPr>
              <p:cNvPr id="72723" name="AutoShape 19">
                <a:extLst>
                  <a:ext uri="{FF2B5EF4-FFF2-40B4-BE49-F238E27FC236}">
                    <a16:creationId xmlns:a16="http://schemas.microsoft.com/office/drawing/2014/main" xmlns="" id="{AB08C3FB-26D2-4351-A36F-3B7A792AE199}"/>
                  </a:ext>
                </a:extLst>
              </p:cNvPr>
              <p:cNvSpPr>
                <a:spLocks noChangeArrowheads="1"/>
              </p:cNvSpPr>
              <p:nvPr/>
            </p:nvSpPr>
            <p:spPr bwMode="auto">
              <a:xfrm>
                <a:off x="5376" y="3936"/>
                <a:ext cx="336" cy="336"/>
              </a:xfrm>
              <a:prstGeom prst="star5">
                <a:avLst/>
              </a:prstGeom>
              <a:solidFill>
                <a:srgbClr val="FFFF00"/>
              </a:solidFill>
              <a:ln w="38100" cmpd="dbl" algn="ctr">
                <a:solidFill>
                  <a:srgbClr val="0099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eaLnBrk="1" hangingPunct="1">
                  <a:defRPr/>
                </a:pPr>
                <a:endParaRPr lang="en-US"/>
              </a:p>
            </p:txBody>
          </p:sp>
          <p:sp>
            <p:nvSpPr>
              <p:cNvPr id="72724" name="AutoShape 20">
                <a:extLst>
                  <a:ext uri="{FF2B5EF4-FFF2-40B4-BE49-F238E27FC236}">
                    <a16:creationId xmlns:a16="http://schemas.microsoft.com/office/drawing/2014/main" xmlns="" id="{B3449134-1BCA-4FDD-AF33-A1E0E3E6ED9D}"/>
                  </a:ext>
                </a:extLst>
              </p:cNvPr>
              <p:cNvSpPr>
                <a:spLocks noChangeArrowheads="1"/>
              </p:cNvSpPr>
              <p:nvPr/>
            </p:nvSpPr>
            <p:spPr bwMode="auto">
              <a:xfrm>
                <a:off x="5376" y="0"/>
                <a:ext cx="336" cy="336"/>
              </a:xfrm>
              <a:prstGeom prst="star5">
                <a:avLst/>
              </a:prstGeom>
              <a:solidFill>
                <a:srgbClr val="FFFF00"/>
              </a:solidFill>
              <a:ln w="38100" cmpd="dbl" algn="ctr">
                <a:solidFill>
                  <a:srgbClr val="0099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eaLnBrk="1" hangingPunct="1">
                  <a:defRPr/>
                </a:pPr>
                <a:endParaRPr lang="en-US"/>
              </a:p>
            </p:txBody>
          </p:sp>
          <p:sp>
            <p:nvSpPr>
              <p:cNvPr id="72725" name="AutoShape 21">
                <a:extLst>
                  <a:ext uri="{FF2B5EF4-FFF2-40B4-BE49-F238E27FC236}">
                    <a16:creationId xmlns:a16="http://schemas.microsoft.com/office/drawing/2014/main" xmlns="" id="{DE7619B6-8BEB-441C-A603-998C00D697ED}"/>
                  </a:ext>
                </a:extLst>
              </p:cNvPr>
              <p:cNvSpPr>
                <a:spLocks noChangeArrowheads="1"/>
              </p:cNvSpPr>
              <p:nvPr/>
            </p:nvSpPr>
            <p:spPr bwMode="auto">
              <a:xfrm>
                <a:off x="48" y="3936"/>
                <a:ext cx="336" cy="336"/>
              </a:xfrm>
              <a:prstGeom prst="star5">
                <a:avLst/>
              </a:prstGeom>
              <a:solidFill>
                <a:srgbClr val="FFFF00"/>
              </a:solidFill>
              <a:ln w="38100" cmpd="dbl" algn="ctr">
                <a:solidFill>
                  <a:srgbClr val="0099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eaLnBrk="1" hangingPunct="1">
                  <a:defRPr/>
                </a:pPr>
                <a:endParaRPr lang="en-US"/>
              </a:p>
            </p:txBody>
          </p:sp>
        </p:grpSp>
      </p:grpSp>
      <p:pic>
        <p:nvPicPr>
          <p:cNvPr id="72735" name="Picture 6" descr="250px-L%E1%BB%A3n_%C3%82m_D%C6%B0%C6%A1ng">
            <a:extLst>
              <a:ext uri="{FF2B5EF4-FFF2-40B4-BE49-F238E27FC236}">
                <a16:creationId xmlns:a16="http://schemas.microsoft.com/office/drawing/2014/main" xmlns="" id="{3090F262-1388-4786-B966-2B44D17A85DB}"/>
              </a:ext>
            </a:extLst>
          </p:cNvPr>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4572000" y="2819400"/>
            <a:ext cx="4343400" cy="3276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2736" name="Text Box 32">
            <a:extLst>
              <a:ext uri="{FF2B5EF4-FFF2-40B4-BE49-F238E27FC236}">
                <a16:creationId xmlns:a16="http://schemas.microsoft.com/office/drawing/2014/main" xmlns="" id="{8DDC1E2C-E1D1-46C0-BC33-70F262480F5B}"/>
              </a:ext>
            </a:extLst>
          </p:cNvPr>
          <p:cNvSpPr txBox="1">
            <a:spLocks noChangeArrowheads="1"/>
          </p:cNvSpPr>
          <p:nvPr/>
        </p:nvSpPr>
        <p:spPr bwMode="auto">
          <a:xfrm>
            <a:off x="5268913" y="6075363"/>
            <a:ext cx="3125787" cy="514350"/>
          </a:xfrm>
          <a:prstGeom prst="rect">
            <a:avLst/>
          </a:prstGeom>
          <a:solidFill>
            <a:srgbClr val="FFFF99"/>
          </a:solidFill>
          <a:ln w="57150" cmpd="thinThick">
            <a:solidFill>
              <a:srgbClr val="FF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spcBef>
                <a:spcPct val="50000"/>
              </a:spcBef>
            </a:pPr>
            <a:r>
              <a:rPr lang="en-US" altLang="en-US" sz="2400" b="1">
                <a:solidFill>
                  <a:srgbClr val="FF3300"/>
                </a:solidFill>
                <a:latin typeface="Arial" panose="020B0604020202020204" pitchFamily="34" charset="0"/>
                <a:cs typeface="Arial" panose="020B0604020202020204" pitchFamily="34" charset="0"/>
              </a:rPr>
              <a:t>Khoáy âm dương</a:t>
            </a:r>
          </a:p>
        </p:txBody>
      </p:sp>
      <p:sp>
        <p:nvSpPr>
          <p:cNvPr id="72737" name="Line 33">
            <a:extLst>
              <a:ext uri="{FF2B5EF4-FFF2-40B4-BE49-F238E27FC236}">
                <a16:creationId xmlns:a16="http://schemas.microsoft.com/office/drawing/2014/main" xmlns="" id="{38CF1FD2-F625-45B3-9580-A9C136EA59D2}"/>
              </a:ext>
            </a:extLst>
          </p:cNvPr>
          <p:cNvSpPr>
            <a:spLocks noChangeShapeType="1"/>
          </p:cNvSpPr>
          <p:nvPr/>
        </p:nvSpPr>
        <p:spPr bwMode="auto">
          <a:xfrm flipV="1">
            <a:off x="5410200" y="4572000"/>
            <a:ext cx="685800" cy="1524000"/>
          </a:xfrm>
          <a:prstGeom prst="line">
            <a:avLst/>
          </a:prstGeom>
          <a:noFill/>
          <a:ln w="38100">
            <a:solidFill>
              <a:srgbClr val="0000FF"/>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sp>
        <p:nvSpPr>
          <p:cNvPr id="72738" name="Oval 34">
            <a:extLst>
              <a:ext uri="{FF2B5EF4-FFF2-40B4-BE49-F238E27FC236}">
                <a16:creationId xmlns:a16="http://schemas.microsoft.com/office/drawing/2014/main" xmlns="" id="{8513CAA9-C5DB-47D0-A571-C4A32E053BD3}"/>
              </a:ext>
            </a:extLst>
          </p:cNvPr>
          <p:cNvSpPr>
            <a:spLocks noChangeArrowheads="1"/>
          </p:cNvSpPr>
          <p:nvPr/>
        </p:nvSpPr>
        <p:spPr bwMode="auto">
          <a:xfrm>
            <a:off x="6005513" y="3810000"/>
            <a:ext cx="685800" cy="838200"/>
          </a:xfrm>
          <a:prstGeom prst="ellipse">
            <a:avLst/>
          </a:prstGeom>
          <a:noFill/>
          <a:ln w="38100" algn="ctr">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endParaRPr lang="en-US" altLang="en-US"/>
          </a:p>
        </p:txBody>
      </p:sp>
      <p:pic>
        <p:nvPicPr>
          <p:cNvPr id="19468" name="Picture 6" descr="250px-L%E1%BB%A3n_%C3%82m_D%C6%B0%C6%A1ng">
            <a:extLst>
              <a:ext uri="{FF2B5EF4-FFF2-40B4-BE49-F238E27FC236}">
                <a16:creationId xmlns:a16="http://schemas.microsoft.com/office/drawing/2014/main" xmlns="" id="{AAC07297-50B2-41BD-9569-E859472148B7}"/>
              </a:ext>
            </a:extLst>
          </p:cNvPr>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4578350" y="2738438"/>
            <a:ext cx="4343400" cy="3276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2740" name="Oval 36">
            <a:extLst>
              <a:ext uri="{FF2B5EF4-FFF2-40B4-BE49-F238E27FC236}">
                <a16:creationId xmlns:a16="http://schemas.microsoft.com/office/drawing/2014/main" xmlns="" id="{B0BB3D03-20E9-4B99-9BD3-B24DEA628D37}"/>
              </a:ext>
            </a:extLst>
          </p:cNvPr>
          <p:cNvSpPr>
            <a:spLocks noChangeArrowheads="1"/>
          </p:cNvSpPr>
          <p:nvPr/>
        </p:nvSpPr>
        <p:spPr bwMode="auto">
          <a:xfrm>
            <a:off x="6005513" y="3810000"/>
            <a:ext cx="685800" cy="838200"/>
          </a:xfrm>
          <a:prstGeom prst="ellipse">
            <a:avLst/>
          </a:prstGeom>
          <a:noFill/>
          <a:ln w="38100" algn="ctr">
            <a:solidFill>
              <a:srgbClr val="FFFF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endParaRPr lang="en-US" altLang="en-US"/>
          </a:p>
        </p:txBody>
      </p:sp>
      <p:sp>
        <p:nvSpPr>
          <p:cNvPr id="72741" name="Oval 37">
            <a:extLst>
              <a:ext uri="{FF2B5EF4-FFF2-40B4-BE49-F238E27FC236}">
                <a16:creationId xmlns:a16="http://schemas.microsoft.com/office/drawing/2014/main" xmlns="" id="{AE9CF900-7DF1-4186-9914-F3788EBB7080}"/>
              </a:ext>
            </a:extLst>
          </p:cNvPr>
          <p:cNvSpPr>
            <a:spLocks noChangeArrowheads="1"/>
          </p:cNvSpPr>
          <p:nvPr/>
        </p:nvSpPr>
        <p:spPr bwMode="auto">
          <a:xfrm>
            <a:off x="5214938" y="3519488"/>
            <a:ext cx="485775" cy="609600"/>
          </a:xfrm>
          <a:prstGeom prst="ellipse">
            <a:avLst/>
          </a:prstGeom>
          <a:noFill/>
          <a:ln w="38100" algn="ctr">
            <a:solidFill>
              <a:srgbClr val="FFFF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endParaRPr lang="en-US" altLang="en-US"/>
          </a:p>
        </p:txBody>
      </p:sp>
      <p:sp>
        <p:nvSpPr>
          <p:cNvPr id="72742" name="Line 38">
            <a:extLst>
              <a:ext uri="{FF2B5EF4-FFF2-40B4-BE49-F238E27FC236}">
                <a16:creationId xmlns:a16="http://schemas.microsoft.com/office/drawing/2014/main" xmlns="" id="{059FCD20-F31F-48E5-9653-51C080660FFD}"/>
              </a:ext>
            </a:extLst>
          </p:cNvPr>
          <p:cNvSpPr>
            <a:spLocks noChangeShapeType="1"/>
          </p:cNvSpPr>
          <p:nvPr/>
        </p:nvSpPr>
        <p:spPr bwMode="auto">
          <a:xfrm flipV="1">
            <a:off x="5410200" y="4572000"/>
            <a:ext cx="685800" cy="1524000"/>
          </a:xfrm>
          <a:prstGeom prst="line">
            <a:avLst/>
          </a:prstGeom>
          <a:noFill/>
          <a:ln w="38100">
            <a:solidFill>
              <a:srgbClr val="0000FF"/>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sp>
        <p:nvSpPr>
          <p:cNvPr id="72743" name="Line 39">
            <a:extLst>
              <a:ext uri="{FF2B5EF4-FFF2-40B4-BE49-F238E27FC236}">
                <a16:creationId xmlns:a16="http://schemas.microsoft.com/office/drawing/2014/main" xmlns="" id="{E857BD51-D012-4350-86E0-412F647669BD}"/>
              </a:ext>
            </a:extLst>
          </p:cNvPr>
          <p:cNvSpPr>
            <a:spLocks noChangeShapeType="1"/>
          </p:cNvSpPr>
          <p:nvPr/>
        </p:nvSpPr>
        <p:spPr bwMode="auto">
          <a:xfrm flipH="1" flipV="1">
            <a:off x="5715000" y="3962400"/>
            <a:ext cx="228600" cy="152400"/>
          </a:xfrm>
          <a:prstGeom prst="line">
            <a:avLst/>
          </a:prstGeom>
          <a:noFill/>
          <a:ln w="38100">
            <a:solidFill>
              <a:srgbClr val="0000FF"/>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sp>
        <p:nvSpPr>
          <p:cNvPr id="19473" name="Text Box 42">
            <a:extLst>
              <a:ext uri="{FF2B5EF4-FFF2-40B4-BE49-F238E27FC236}">
                <a16:creationId xmlns:a16="http://schemas.microsoft.com/office/drawing/2014/main" xmlns="" id="{3FF7158C-797B-4B69-8E1F-A7E66ED73651}"/>
              </a:ext>
            </a:extLst>
          </p:cNvPr>
          <p:cNvSpPr txBox="1">
            <a:spLocks noChangeArrowheads="1"/>
          </p:cNvSpPr>
          <p:nvPr/>
        </p:nvSpPr>
        <p:spPr bwMode="auto">
          <a:xfrm>
            <a:off x="4495800" y="1325563"/>
            <a:ext cx="3276600" cy="4270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spcBef>
                <a:spcPct val="50000"/>
              </a:spcBef>
            </a:pPr>
            <a:r>
              <a:rPr lang="en-US" altLang="en-US" sz="2200" i="1"/>
              <a:t>Theo Nguyễn Tuân</a:t>
            </a:r>
          </a:p>
        </p:txBody>
      </p:sp>
      <p:sp>
        <p:nvSpPr>
          <p:cNvPr id="19474" name="Line 43">
            <a:extLst>
              <a:ext uri="{FF2B5EF4-FFF2-40B4-BE49-F238E27FC236}">
                <a16:creationId xmlns:a16="http://schemas.microsoft.com/office/drawing/2014/main" xmlns="" id="{BEB69E34-065E-4D1C-BD97-9E269012C057}"/>
              </a:ext>
            </a:extLst>
          </p:cNvPr>
          <p:cNvSpPr>
            <a:spLocks noChangeShapeType="1"/>
          </p:cNvSpPr>
          <p:nvPr/>
        </p:nvSpPr>
        <p:spPr bwMode="auto">
          <a:xfrm flipV="1">
            <a:off x="228600" y="1295400"/>
            <a:ext cx="8610600" cy="0"/>
          </a:xfrm>
          <a:prstGeom prst="line">
            <a:avLst/>
          </a:prstGeom>
          <a:noFill/>
          <a:ln w="28575">
            <a:solidFill>
              <a:schemeClr val="accent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sp>
        <p:nvSpPr>
          <p:cNvPr id="19475" name="Line 44">
            <a:extLst>
              <a:ext uri="{FF2B5EF4-FFF2-40B4-BE49-F238E27FC236}">
                <a16:creationId xmlns:a16="http://schemas.microsoft.com/office/drawing/2014/main" xmlns="" id="{2BB43174-35EA-497F-A98A-9218E80E84B6}"/>
              </a:ext>
            </a:extLst>
          </p:cNvPr>
          <p:cNvSpPr>
            <a:spLocks noChangeShapeType="1"/>
          </p:cNvSpPr>
          <p:nvPr/>
        </p:nvSpPr>
        <p:spPr bwMode="auto">
          <a:xfrm flipV="1">
            <a:off x="461963" y="1371600"/>
            <a:ext cx="8610600" cy="0"/>
          </a:xfrm>
          <a:prstGeom prst="line">
            <a:avLst/>
          </a:prstGeom>
          <a:noFill/>
          <a:ln w="28575">
            <a:solidFill>
              <a:srgbClr val="99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sp>
        <p:nvSpPr>
          <p:cNvPr id="19476" name="WordArt 47">
            <a:extLst>
              <a:ext uri="{FF2B5EF4-FFF2-40B4-BE49-F238E27FC236}">
                <a16:creationId xmlns:a16="http://schemas.microsoft.com/office/drawing/2014/main" xmlns="" id="{B90024E2-1F36-43D9-AEA5-C4051916466B}"/>
              </a:ext>
            </a:extLst>
          </p:cNvPr>
          <p:cNvSpPr>
            <a:spLocks noChangeArrowheads="1" noChangeShapeType="1" noTextEdit="1"/>
          </p:cNvSpPr>
          <p:nvPr/>
        </p:nvSpPr>
        <p:spPr bwMode="auto">
          <a:xfrm>
            <a:off x="3119438" y="938213"/>
            <a:ext cx="2452687" cy="338137"/>
          </a:xfrm>
          <a:prstGeom prst="rect">
            <a:avLst/>
          </a:prstGeom>
        </p:spPr>
        <p:txBody>
          <a:bodyPr wrap="none" fromWordArt="1">
            <a:prstTxWarp prst="textPlain">
              <a:avLst>
                <a:gd name="adj" fmla="val 50000"/>
              </a:avLst>
            </a:prstTxWarp>
          </a:bodyPr>
          <a:lstStyle/>
          <a:p>
            <a:pPr algn="ctr"/>
            <a:r>
              <a:rPr lang="en-US" sz="2800" kern="10">
                <a:ln w="9525">
                  <a:solidFill>
                    <a:srgbClr val="D60093"/>
                  </a:solidFill>
                  <a:round/>
                  <a:headEnd/>
                  <a:tailEnd/>
                </a:ln>
                <a:solidFill>
                  <a:srgbClr val="FF0000"/>
                </a:solidFill>
                <a:cs typeface="Times New Roman" panose="02020603050405020304" pitchFamily="18" charset="0"/>
              </a:rPr>
              <a:t>Tranh làng Hồ</a:t>
            </a:r>
          </a:p>
        </p:txBody>
      </p:sp>
      <p:sp>
        <p:nvSpPr>
          <p:cNvPr id="19477" name="Text Box 6">
            <a:extLst>
              <a:ext uri="{FF2B5EF4-FFF2-40B4-BE49-F238E27FC236}">
                <a16:creationId xmlns:a16="http://schemas.microsoft.com/office/drawing/2014/main" xmlns="" id="{38317396-D1F4-41A1-B3AD-F8EF65D14751}"/>
              </a:ext>
            </a:extLst>
          </p:cNvPr>
          <p:cNvSpPr txBox="1">
            <a:spLocks noChangeArrowheads="1"/>
          </p:cNvSpPr>
          <p:nvPr/>
        </p:nvSpPr>
        <p:spPr bwMode="auto">
          <a:xfrm>
            <a:off x="3352800" y="358775"/>
            <a:ext cx="1441450" cy="522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spcBef>
                <a:spcPct val="50000"/>
              </a:spcBef>
            </a:pPr>
            <a:r>
              <a:rPr lang="en-US" altLang="en-US" sz="2800" b="1"/>
              <a:t>Tập đọc</a:t>
            </a:r>
          </a:p>
        </p:txBody>
      </p:sp>
    </p:spTree>
  </p:cSld>
  <p:clrMapOvr>
    <a:masterClrMapping/>
  </p:clrMapOvr>
  <p:transition>
    <p:wheel spokes="8"/>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nodeType="clickEffect">
                                  <p:stCondLst>
                                    <p:cond delay="0"/>
                                  </p:stCondLst>
                                  <p:childTnLst>
                                    <p:set>
                                      <p:cBhvr>
                                        <p:cTn id="6" dur="1" fill="hold">
                                          <p:stCondLst>
                                            <p:cond delay="0"/>
                                          </p:stCondLst>
                                        </p:cTn>
                                        <p:tgtEl>
                                          <p:spTgt spid="72735"/>
                                        </p:tgtEl>
                                        <p:attrNameLst>
                                          <p:attrName>style.visibility</p:attrName>
                                        </p:attrNameLst>
                                      </p:cBhvr>
                                      <p:to>
                                        <p:strVal val="visible"/>
                                      </p:to>
                                    </p:set>
                                    <p:animEffect transition="in" filter="box(in)">
                                      <p:cBhvr>
                                        <p:cTn id="7" dur="1000"/>
                                        <p:tgtEl>
                                          <p:spTgt spid="72735"/>
                                        </p:tgtEl>
                                      </p:cBhvr>
                                    </p:animEffect>
                                  </p:childTnLst>
                                </p:cTn>
                              </p:par>
                            </p:childTnLst>
                          </p:cTn>
                        </p:par>
                        <p:par>
                          <p:cTn id="8" fill="hold" nodeType="afterGroup">
                            <p:stCondLst>
                              <p:cond delay="1000"/>
                            </p:stCondLst>
                            <p:childTnLst>
                              <p:par>
                                <p:cTn id="9" presetID="3" presetClass="entr" presetSubtype="10" fill="hold" grpId="0" nodeType="afterEffect">
                                  <p:stCondLst>
                                    <p:cond delay="0"/>
                                  </p:stCondLst>
                                  <p:childTnLst>
                                    <p:set>
                                      <p:cBhvr>
                                        <p:cTn id="10" dur="1" fill="hold">
                                          <p:stCondLst>
                                            <p:cond delay="0"/>
                                          </p:stCondLst>
                                        </p:cTn>
                                        <p:tgtEl>
                                          <p:spTgt spid="72736"/>
                                        </p:tgtEl>
                                        <p:attrNameLst>
                                          <p:attrName>style.visibility</p:attrName>
                                        </p:attrNameLst>
                                      </p:cBhvr>
                                      <p:to>
                                        <p:strVal val="visible"/>
                                      </p:to>
                                    </p:set>
                                    <p:animEffect transition="in" filter="blinds(horizontal)">
                                      <p:cBhvr>
                                        <p:cTn id="11" dur="1000"/>
                                        <p:tgtEl>
                                          <p:spTgt spid="72736"/>
                                        </p:tgtEl>
                                      </p:cBhvr>
                                    </p:animEffect>
                                  </p:childTnLst>
                                </p:cTn>
                              </p:par>
                            </p:childTnLst>
                          </p:cTn>
                        </p:par>
                        <p:par>
                          <p:cTn id="12" fill="hold" nodeType="afterGroup">
                            <p:stCondLst>
                              <p:cond delay="2000"/>
                            </p:stCondLst>
                            <p:childTnLst>
                              <p:par>
                                <p:cTn id="13" presetID="22" presetClass="entr" presetSubtype="4" fill="hold" nodeType="afterEffect">
                                  <p:stCondLst>
                                    <p:cond delay="0"/>
                                  </p:stCondLst>
                                  <p:childTnLst>
                                    <p:set>
                                      <p:cBhvr>
                                        <p:cTn id="14" dur="1" fill="hold">
                                          <p:stCondLst>
                                            <p:cond delay="0"/>
                                          </p:stCondLst>
                                        </p:cTn>
                                        <p:tgtEl>
                                          <p:spTgt spid="72742"/>
                                        </p:tgtEl>
                                        <p:attrNameLst>
                                          <p:attrName>style.visibility</p:attrName>
                                        </p:attrNameLst>
                                      </p:cBhvr>
                                      <p:to>
                                        <p:strVal val="visible"/>
                                      </p:to>
                                    </p:set>
                                    <p:animEffect transition="in" filter="wipe(down)">
                                      <p:cBhvr>
                                        <p:cTn id="15" dur="500"/>
                                        <p:tgtEl>
                                          <p:spTgt spid="72742"/>
                                        </p:tgtEl>
                                      </p:cBhvr>
                                    </p:animEffect>
                                  </p:childTnLst>
                                </p:cTn>
                              </p:par>
                            </p:childTnLst>
                          </p:cTn>
                        </p:par>
                        <p:par>
                          <p:cTn id="16" fill="hold" nodeType="afterGroup">
                            <p:stCondLst>
                              <p:cond delay="2500"/>
                            </p:stCondLst>
                            <p:childTnLst>
                              <p:par>
                                <p:cTn id="17" presetID="22" presetClass="entr" presetSubtype="4" fill="hold" nodeType="afterEffect">
                                  <p:stCondLst>
                                    <p:cond delay="0"/>
                                  </p:stCondLst>
                                  <p:childTnLst>
                                    <p:set>
                                      <p:cBhvr>
                                        <p:cTn id="18" dur="1" fill="hold">
                                          <p:stCondLst>
                                            <p:cond delay="0"/>
                                          </p:stCondLst>
                                        </p:cTn>
                                        <p:tgtEl>
                                          <p:spTgt spid="72737"/>
                                        </p:tgtEl>
                                        <p:attrNameLst>
                                          <p:attrName>style.visibility</p:attrName>
                                        </p:attrNameLst>
                                      </p:cBhvr>
                                      <p:to>
                                        <p:strVal val="visible"/>
                                      </p:to>
                                    </p:set>
                                    <p:animEffect transition="in" filter="wipe(down)">
                                      <p:cBhvr>
                                        <p:cTn id="19" dur="500"/>
                                        <p:tgtEl>
                                          <p:spTgt spid="72737"/>
                                        </p:tgtEl>
                                      </p:cBhvr>
                                    </p:animEffect>
                                  </p:childTnLst>
                                </p:cTn>
                              </p:par>
                            </p:childTnLst>
                          </p:cTn>
                        </p:par>
                        <p:par>
                          <p:cTn id="20" fill="hold" nodeType="afterGroup">
                            <p:stCondLst>
                              <p:cond delay="3000"/>
                            </p:stCondLst>
                            <p:childTnLst>
                              <p:par>
                                <p:cTn id="21" presetID="20" presetClass="entr" presetSubtype="0" fill="hold" grpId="0" nodeType="afterEffect">
                                  <p:stCondLst>
                                    <p:cond delay="0"/>
                                  </p:stCondLst>
                                  <p:childTnLst>
                                    <p:set>
                                      <p:cBhvr>
                                        <p:cTn id="22" dur="1" fill="hold">
                                          <p:stCondLst>
                                            <p:cond delay="0"/>
                                          </p:stCondLst>
                                        </p:cTn>
                                        <p:tgtEl>
                                          <p:spTgt spid="72738"/>
                                        </p:tgtEl>
                                        <p:attrNameLst>
                                          <p:attrName>style.visibility</p:attrName>
                                        </p:attrNameLst>
                                      </p:cBhvr>
                                      <p:to>
                                        <p:strVal val="visible"/>
                                      </p:to>
                                    </p:set>
                                    <p:animEffect transition="in" filter="wedge">
                                      <p:cBhvr>
                                        <p:cTn id="23" dur="2000"/>
                                        <p:tgtEl>
                                          <p:spTgt spid="72738"/>
                                        </p:tgtEl>
                                      </p:cBhvr>
                                    </p:animEffect>
                                  </p:childTnLst>
                                </p:cTn>
                              </p:par>
                            </p:childTnLst>
                          </p:cTn>
                        </p:par>
                        <p:par>
                          <p:cTn id="24" fill="hold" nodeType="afterGroup">
                            <p:stCondLst>
                              <p:cond delay="5000"/>
                            </p:stCondLst>
                            <p:childTnLst>
                              <p:par>
                                <p:cTn id="25" presetID="20" presetClass="entr" presetSubtype="0" fill="hold" grpId="0" nodeType="afterEffect">
                                  <p:stCondLst>
                                    <p:cond delay="0"/>
                                  </p:stCondLst>
                                  <p:childTnLst>
                                    <p:set>
                                      <p:cBhvr>
                                        <p:cTn id="26" dur="1" fill="hold">
                                          <p:stCondLst>
                                            <p:cond delay="0"/>
                                          </p:stCondLst>
                                        </p:cTn>
                                        <p:tgtEl>
                                          <p:spTgt spid="72740"/>
                                        </p:tgtEl>
                                        <p:attrNameLst>
                                          <p:attrName>style.visibility</p:attrName>
                                        </p:attrNameLst>
                                      </p:cBhvr>
                                      <p:to>
                                        <p:strVal val="visible"/>
                                      </p:to>
                                    </p:set>
                                    <p:animEffect transition="in" filter="wedge">
                                      <p:cBhvr>
                                        <p:cTn id="27" dur="2000"/>
                                        <p:tgtEl>
                                          <p:spTgt spid="72740"/>
                                        </p:tgtEl>
                                      </p:cBhvr>
                                    </p:animEffect>
                                  </p:childTnLst>
                                </p:cTn>
                              </p:par>
                            </p:childTnLst>
                          </p:cTn>
                        </p:par>
                        <p:par>
                          <p:cTn id="28" fill="hold" nodeType="afterGroup">
                            <p:stCondLst>
                              <p:cond delay="7000"/>
                            </p:stCondLst>
                            <p:childTnLst>
                              <p:par>
                                <p:cTn id="29" presetID="22" presetClass="entr" presetSubtype="4" fill="hold" nodeType="afterEffect">
                                  <p:stCondLst>
                                    <p:cond delay="0"/>
                                  </p:stCondLst>
                                  <p:childTnLst>
                                    <p:set>
                                      <p:cBhvr>
                                        <p:cTn id="30" dur="1" fill="hold">
                                          <p:stCondLst>
                                            <p:cond delay="0"/>
                                          </p:stCondLst>
                                        </p:cTn>
                                        <p:tgtEl>
                                          <p:spTgt spid="72743"/>
                                        </p:tgtEl>
                                        <p:attrNameLst>
                                          <p:attrName>style.visibility</p:attrName>
                                        </p:attrNameLst>
                                      </p:cBhvr>
                                      <p:to>
                                        <p:strVal val="visible"/>
                                      </p:to>
                                    </p:set>
                                    <p:animEffect transition="in" filter="wipe(down)">
                                      <p:cBhvr>
                                        <p:cTn id="31" dur="500"/>
                                        <p:tgtEl>
                                          <p:spTgt spid="72743"/>
                                        </p:tgtEl>
                                      </p:cBhvr>
                                    </p:animEffect>
                                  </p:childTnLst>
                                </p:cTn>
                              </p:par>
                            </p:childTnLst>
                          </p:cTn>
                        </p:par>
                        <p:par>
                          <p:cTn id="32" fill="hold" nodeType="afterGroup">
                            <p:stCondLst>
                              <p:cond delay="7500"/>
                            </p:stCondLst>
                            <p:childTnLst>
                              <p:par>
                                <p:cTn id="33" presetID="20" presetClass="entr" presetSubtype="0" fill="hold" grpId="0" nodeType="afterEffect">
                                  <p:stCondLst>
                                    <p:cond delay="0"/>
                                  </p:stCondLst>
                                  <p:childTnLst>
                                    <p:set>
                                      <p:cBhvr>
                                        <p:cTn id="34" dur="1" fill="hold">
                                          <p:stCondLst>
                                            <p:cond delay="0"/>
                                          </p:stCondLst>
                                        </p:cTn>
                                        <p:tgtEl>
                                          <p:spTgt spid="72741"/>
                                        </p:tgtEl>
                                        <p:attrNameLst>
                                          <p:attrName>style.visibility</p:attrName>
                                        </p:attrNameLst>
                                      </p:cBhvr>
                                      <p:to>
                                        <p:strVal val="visible"/>
                                      </p:to>
                                    </p:set>
                                    <p:animEffect transition="in" filter="wedge">
                                      <p:cBhvr>
                                        <p:cTn id="35" dur="2000"/>
                                        <p:tgtEl>
                                          <p:spTgt spid="72741"/>
                                        </p:tgtEl>
                                      </p:cBhvr>
                                    </p:animEffect>
                                  </p:childTnLst>
                                </p:cTn>
                              </p:par>
                            </p:childTnLst>
                          </p:cTn>
                        </p:par>
                        <p:par>
                          <p:cTn id="36" fill="hold" nodeType="afterGroup">
                            <p:stCondLst>
                              <p:cond delay="9500"/>
                            </p:stCondLst>
                            <p:childTnLst>
                              <p:par>
                                <p:cTn id="37" presetID="35" presetClass="emph" presetSubtype="0" repeatCount="3000" fill="hold" grpId="1" nodeType="afterEffect">
                                  <p:stCondLst>
                                    <p:cond delay="0"/>
                                  </p:stCondLst>
                                  <p:childTnLst>
                                    <p:anim calcmode="discrete" valueType="str">
                                      <p:cBhvr>
                                        <p:cTn id="38" dur="1000" fill="hold"/>
                                        <p:tgtEl>
                                          <p:spTgt spid="72740"/>
                                        </p:tgtEl>
                                        <p:attrNameLst>
                                          <p:attrName>style.visibility</p:attrName>
                                        </p:attrNameLst>
                                      </p:cBhvr>
                                      <p:tavLst>
                                        <p:tav tm="0">
                                          <p:val>
                                            <p:strVal val="hidden"/>
                                          </p:val>
                                        </p:tav>
                                        <p:tav tm="50000">
                                          <p:val>
                                            <p:strVal val="visible"/>
                                          </p:val>
                                        </p:tav>
                                      </p:tavLst>
                                    </p:anim>
                                  </p:childTnLst>
                                </p:cTn>
                              </p:par>
                            </p:childTnLst>
                          </p:cTn>
                        </p:par>
                        <p:par>
                          <p:cTn id="39" fill="hold" nodeType="afterGroup">
                            <p:stCondLst>
                              <p:cond delay="12500"/>
                            </p:stCondLst>
                            <p:childTnLst>
                              <p:par>
                                <p:cTn id="40" presetID="35" presetClass="emph" presetSubtype="0" repeatCount="3000" fill="hold" grpId="1" nodeType="afterEffect">
                                  <p:stCondLst>
                                    <p:cond delay="0"/>
                                  </p:stCondLst>
                                  <p:childTnLst>
                                    <p:anim calcmode="discrete" valueType="str">
                                      <p:cBhvr>
                                        <p:cTn id="41" dur="1000" fill="hold"/>
                                        <p:tgtEl>
                                          <p:spTgt spid="72741"/>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736" grpId="0" animBg="1"/>
      <p:bldP spid="72738" grpId="0" animBg="1"/>
      <p:bldP spid="72740" grpId="0" animBg="1"/>
      <p:bldP spid="72740" grpId="1" animBg="1"/>
      <p:bldP spid="72741" grpId="0" animBg="1"/>
      <p:bldP spid="72741" grpId="1"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2">
            <a:extLst>
              <a:ext uri="{FF2B5EF4-FFF2-40B4-BE49-F238E27FC236}">
                <a16:creationId xmlns:a16="http://schemas.microsoft.com/office/drawing/2014/main" xmlns="" id="{A0B8A20B-8065-456F-B2BE-1277AD4EE1F2}"/>
              </a:ext>
            </a:extLst>
          </p:cNvPr>
          <p:cNvSpPr>
            <a:spLocks noGrp="1" noChangeArrowheads="1"/>
          </p:cNvSpPr>
          <p:nvPr>
            <p:ph type="title"/>
          </p:nvPr>
        </p:nvSpPr>
        <p:spPr>
          <a:xfrm>
            <a:off x="990600" y="6172200"/>
            <a:ext cx="7543800" cy="457200"/>
          </a:xfrm>
          <a:ln>
            <a:solidFill>
              <a:srgbClr val="FF0000"/>
            </a:solidFill>
            <a:miter lim="800000"/>
            <a:headEnd/>
            <a:tailEnd/>
          </a:ln>
        </p:spPr>
        <p:txBody>
          <a:bodyPr/>
          <a:lstStyle/>
          <a:p>
            <a:r>
              <a:rPr lang="en-US" altLang="en-US" sz="2400">
                <a:solidFill>
                  <a:srgbClr val="6600CC"/>
                </a:solidFill>
              </a:rPr>
              <a:t>Nghệ sĩ tạo hình</a:t>
            </a:r>
            <a:r>
              <a:rPr lang="en-US" altLang="en-US" sz="2400"/>
              <a:t>: người chuyên vẽ tranh, tạc tượng...</a:t>
            </a:r>
          </a:p>
        </p:txBody>
      </p:sp>
      <p:pic>
        <p:nvPicPr>
          <p:cNvPr id="70659" name="Picture 3">
            <a:extLst>
              <a:ext uri="{FF2B5EF4-FFF2-40B4-BE49-F238E27FC236}">
                <a16:creationId xmlns:a16="http://schemas.microsoft.com/office/drawing/2014/main" xmlns="" id="{8AA7CB89-E7DA-4FBE-86C5-CEA064764A65}"/>
              </a:ext>
            </a:extLst>
          </p:cNvPr>
          <p:cNvPicPr>
            <a:picLocks noGrp="1" noChangeAspect="1" noChangeArrowheads="1"/>
          </p:cNvPicPr>
          <p:nvPr>
            <p:ph type="body" idx="1"/>
          </p:nvPr>
        </p:nvPicPr>
        <p:blipFill>
          <a:blip r:embed="rId2" cstate="print">
            <a:lum bright="-12000"/>
            <a:extLst>
              <a:ext uri="{28A0092B-C50C-407E-A947-70E740481C1C}">
                <a14:useLocalDpi xmlns:a14="http://schemas.microsoft.com/office/drawing/2010/main" xmlns="" val="0"/>
              </a:ext>
            </a:extLst>
          </a:blip>
          <a:srcRect/>
          <a:stretch>
            <a:fillRect/>
          </a:stretch>
        </p:blipFill>
        <p:spPr>
          <a:xfrm>
            <a:off x="457200" y="2268538"/>
            <a:ext cx="4038600" cy="3597275"/>
          </a:xfrm>
          <a:noFill/>
          <a:ln>
            <a:solidFill>
              <a:srgbClr val="FF0000"/>
            </a:solidFill>
            <a:miter lim="800000"/>
            <a:headEnd/>
            <a:tailEnd/>
          </a:ln>
          <a:extLst>
            <a:ext uri="{AF507438-7753-43E0-B8FC-AC1667EBCBE1}">
              <a14:hiddenEffects xmlns:a14="http://schemas.microsoft.com/office/drawing/2010/main" xmlns="">
                <a:effectLst>
                  <a:outerShdw dist="35921" dir="2700000" algn="ctr" rotWithShape="0">
                    <a:srgbClr val="808080"/>
                  </a:outerShdw>
                </a:effectLst>
              </a14:hiddenEffects>
            </a:ext>
          </a:extLst>
        </p:spPr>
      </p:pic>
      <p:pic>
        <p:nvPicPr>
          <p:cNvPr id="70660" name="Picture 4">
            <a:extLst>
              <a:ext uri="{FF2B5EF4-FFF2-40B4-BE49-F238E27FC236}">
                <a16:creationId xmlns:a16="http://schemas.microsoft.com/office/drawing/2014/main" xmlns="" id="{70D1082F-544D-4888-B472-3378098164A9}"/>
              </a:ext>
            </a:extLst>
          </p:cNvPr>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4648200" y="2286000"/>
            <a:ext cx="4114800" cy="3578225"/>
          </a:xfrm>
          <a:prstGeom prst="rect">
            <a:avLst/>
          </a:prstGeom>
          <a:noFill/>
          <a:ln w="9525">
            <a:solidFill>
              <a:srgbClr val="FF0000"/>
            </a:solidFill>
            <a:miter lim="800000"/>
            <a:headEnd/>
            <a:tailEnd/>
          </a:ln>
          <a:extLst>
            <a:ext uri="{909E8E84-426E-40DD-AFC4-6F175D3DCCD1}">
              <a14:hiddenFill xmlns:a14="http://schemas.microsoft.com/office/drawing/2010/main" xmlns="">
                <a:solidFill>
                  <a:srgbClr val="FFFFFF"/>
                </a:solidFill>
              </a14:hiddenFill>
            </a:ext>
          </a:extLst>
        </p:spPr>
      </p:pic>
      <p:pic>
        <p:nvPicPr>
          <p:cNvPr id="20485" name="Picture 5" descr="POINSET2">
            <a:extLst>
              <a:ext uri="{FF2B5EF4-FFF2-40B4-BE49-F238E27FC236}">
                <a16:creationId xmlns:a16="http://schemas.microsoft.com/office/drawing/2014/main" xmlns="" id="{1E081380-3CFE-44A2-B2BE-8D639C0F2276}"/>
              </a:ext>
            </a:extLst>
          </p:cNvPr>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0" y="0"/>
            <a:ext cx="1277938" cy="1273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486" name="Text Box 13">
            <a:extLst>
              <a:ext uri="{FF2B5EF4-FFF2-40B4-BE49-F238E27FC236}">
                <a16:creationId xmlns:a16="http://schemas.microsoft.com/office/drawing/2014/main" xmlns="" id="{BD3E31BE-A2C8-403C-9E96-FAE523CE7843}"/>
              </a:ext>
            </a:extLst>
          </p:cNvPr>
          <p:cNvSpPr txBox="1">
            <a:spLocks noChangeArrowheads="1"/>
          </p:cNvSpPr>
          <p:nvPr/>
        </p:nvSpPr>
        <p:spPr bwMode="auto">
          <a:xfrm>
            <a:off x="4495800" y="1325563"/>
            <a:ext cx="3276600" cy="4270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spcBef>
                <a:spcPct val="50000"/>
              </a:spcBef>
            </a:pPr>
            <a:r>
              <a:rPr lang="en-US" altLang="en-US" sz="2200" i="1"/>
              <a:t>Theo Nguyễn Tuân</a:t>
            </a:r>
          </a:p>
        </p:txBody>
      </p:sp>
      <p:sp>
        <p:nvSpPr>
          <p:cNvPr id="20487" name="Line 14">
            <a:extLst>
              <a:ext uri="{FF2B5EF4-FFF2-40B4-BE49-F238E27FC236}">
                <a16:creationId xmlns:a16="http://schemas.microsoft.com/office/drawing/2014/main" xmlns="" id="{EE957A88-A17A-4FB6-BF86-79C58EEF9FFF}"/>
              </a:ext>
            </a:extLst>
          </p:cNvPr>
          <p:cNvSpPr>
            <a:spLocks noChangeShapeType="1"/>
          </p:cNvSpPr>
          <p:nvPr/>
        </p:nvSpPr>
        <p:spPr bwMode="auto">
          <a:xfrm flipV="1">
            <a:off x="228600" y="1295400"/>
            <a:ext cx="8610600" cy="0"/>
          </a:xfrm>
          <a:prstGeom prst="line">
            <a:avLst/>
          </a:prstGeom>
          <a:noFill/>
          <a:ln w="28575">
            <a:solidFill>
              <a:schemeClr val="accent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sp>
        <p:nvSpPr>
          <p:cNvPr id="20488" name="Line 15">
            <a:extLst>
              <a:ext uri="{FF2B5EF4-FFF2-40B4-BE49-F238E27FC236}">
                <a16:creationId xmlns:a16="http://schemas.microsoft.com/office/drawing/2014/main" xmlns="" id="{65F51930-DDA7-422B-83DF-0FC2E23C156B}"/>
              </a:ext>
            </a:extLst>
          </p:cNvPr>
          <p:cNvSpPr>
            <a:spLocks noChangeShapeType="1"/>
          </p:cNvSpPr>
          <p:nvPr/>
        </p:nvSpPr>
        <p:spPr bwMode="auto">
          <a:xfrm flipV="1">
            <a:off x="461963" y="1371600"/>
            <a:ext cx="8610600" cy="0"/>
          </a:xfrm>
          <a:prstGeom prst="line">
            <a:avLst/>
          </a:prstGeom>
          <a:noFill/>
          <a:ln w="28575">
            <a:solidFill>
              <a:srgbClr val="99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sp>
        <p:nvSpPr>
          <p:cNvPr id="20489" name="WordArt 18">
            <a:extLst>
              <a:ext uri="{FF2B5EF4-FFF2-40B4-BE49-F238E27FC236}">
                <a16:creationId xmlns:a16="http://schemas.microsoft.com/office/drawing/2014/main" xmlns="" id="{B8C4109F-8F49-4808-8442-446C6D99DD5E}"/>
              </a:ext>
            </a:extLst>
          </p:cNvPr>
          <p:cNvSpPr>
            <a:spLocks noChangeArrowheads="1" noChangeShapeType="1" noTextEdit="1"/>
          </p:cNvSpPr>
          <p:nvPr/>
        </p:nvSpPr>
        <p:spPr bwMode="auto">
          <a:xfrm>
            <a:off x="3119438" y="938213"/>
            <a:ext cx="2452687" cy="338137"/>
          </a:xfrm>
          <a:prstGeom prst="rect">
            <a:avLst/>
          </a:prstGeom>
        </p:spPr>
        <p:txBody>
          <a:bodyPr wrap="none" fromWordArt="1">
            <a:prstTxWarp prst="textPlain">
              <a:avLst>
                <a:gd name="adj" fmla="val 50000"/>
              </a:avLst>
            </a:prstTxWarp>
          </a:bodyPr>
          <a:lstStyle/>
          <a:p>
            <a:pPr algn="ctr"/>
            <a:r>
              <a:rPr lang="en-US" sz="2800" kern="10">
                <a:ln w="9525">
                  <a:solidFill>
                    <a:srgbClr val="D60093"/>
                  </a:solidFill>
                  <a:round/>
                  <a:headEnd/>
                  <a:tailEnd/>
                </a:ln>
                <a:solidFill>
                  <a:srgbClr val="FF0000"/>
                </a:solidFill>
                <a:cs typeface="Times New Roman" panose="02020603050405020304" pitchFamily="18" charset="0"/>
              </a:rPr>
              <a:t>Tranh làng Hồ</a:t>
            </a:r>
          </a:p>
        </p:txBody>
      </p:sp>
      <p:sp>
        <p:nvSpPr>
          <p:cNvPr id="20490" name="Text Box 6">
            <a:extLst>
              <a:ext uri="{FF2B5EF4-FFF2-40B4-BE49-F238E27FC236}">
                <a16:creationId xmlns:a16="http://schemas.microsoft.com/office/drawing/2014/main" xmlns="" id="{26E0F13F-4C19-4B36-B9EF-1143C56F8533}"/>
              </a:ext>
            </a:extLst>
          </p:cNvPr>
          <p:cNvSpPr txBox="1">
            <a:spLocks noChangeArrowheads="1"/>
          </p:cNvSpPr>
          <p:nvPr/>
        </p:nvSpPr>
        <p:spPr bwMode="auto">
          <a:xfrm>
            <a:off x="3325813" y="261938"/>
            <a:ext cx="1441450" cy="5222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spcBef>
                <a:spcPct val="50000"/>
              </a:spcBef>
            </a:pPr>
            <a:r>
              <a:rPr lang="en-US" altLang="en-US" sz="2800" b="1"/>
              <a:t>Tập đọc</a:t>
            </a:r>
          </a:p>
        </p:txBody>
      </p:sp>
      <p:grpSp>
        <p:nvGrpSpPr>
          <p:cNvPr id="20491" name="Group 30">
            <a:extLst>
              <a:ext uri="{FF2B5EF4-FFF2-40B4-BE49-F238E27FC236}">
                <a16:creationId xmlns:a16="http://schemas.microsoft.com/office/drawing/2014/main" xmlns="" id="{33E13FE6-2B24-4F3E-A0FE-5B82FED68651}"/>
              </a:ext>
            </a:extLst>
          </p:cNvPr>
          <p:cNvGrpSpPr>
            <a:grpSpLocks noChangeAspect="1"/>
          </p:cNvGrpSpPr>
          <p:nvPr/>
        </p:nvGrpSpPr>
        <p:grpSpPr bwMode="auto">
          <a:xfrm>
            <a:off x="7926388" y="76200"/>
            <a:ext cx="1196975" cy="1066800"/>
            <a:chOff x="1728" y="192"/>
            <a:chExt cx="1259" cy="1154"/>
          </a:xfrm>
        </p:grpSpPr>
        <p:sp>
          <p:nvSpPr>
            <p:cNvPr id="20492" name="AutoShape 31">
              <a:extLst>
                <a:ext uri="{FF2B5EF4-FFF2-40B4-BE49-F238E27FC236}">
                  <a16:creationId xmlns:a16="http://schemas.microsoft.com/office/drawing/2014/main" xmlns="" id="{4EE05288-0A39-4DB7-8960-9FC3ED34D8E5}"/>
                </a:ext>
              </a:extLst>
            </p:cNvPr>
            <p:cNvSpPr>
              <a:spLocks noChangeAspect="1" noChangeArrowheads="1" noTextEdit="1"/>
            </p:cNvSpPr>
            <p:nvPr/>
          </p:nvSpPr>
          <p:spPr bwMode="auto">
            <a:xfrm>
              <a:off x="1728" y="192"/>
              <a:ext cx="1259" cy="11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p>
          </p:txBody>
        </p:sp>
        <p:grpSp>
          <p:nvGrpSpPr>
            <p:cNvPr id="20493" name="Group 32">
              <a:extLst>
                <a:ext uri="{FF2B5EF4-FFF2-40B4-BE49-F238E27FC236}">
                  <a16:creationId xmlns:a16="http://schemas.microsoft.com/office/drawing/2014/main" xmlns="" id="{304A6B65-9E2A-4648-948B-D94C676A49E7}"/>
                </a:ext>
              </a:extLst>
            </p:cNvPr>
            <p:cNvGrpSpPr>
              <a:grpSpLocks/>
            </p:cNvGrpSpPr>
            <p:nvPr/>
          </p:nvGrpSpPr>
          <p:grpSpPr bwMode="auto">
            <a:xfrm>
              <a:off x="1905" y="192"/>
              <a:ext cx="1017" cy="1111"/>
              <a:chOff x="1905" y="192"/>
              <a:chExt cx="1017" cy="1111"/>
            </a:xfrm>
          </p:grpSpPr>
          <p:sp>
            <p:nvSpPr>
              <p:cNvPr id="20627" name="Freeform 33">
                <a:extLst>
                  <a:ext uri="{FF2B5EF4-FFF2-40B4-BE49-F238E27FC236}">
                    <a16:creationId xmlns:a16="http://schemas.microsoft.com/office/drawing/2014/main" xmlns="" id="{74F38272-E52C-4A06-8FAC-C692671C233A}"/>
                  </a:ext>
                </a:extLst>
              </p:cNvPr>
              <p:cNvSpPr>
                <a:spLocks/>
              </p:cNvSpPr>
              <p:nvPr/>
            </p:nvSpPr>
            <p:spPr bwMode="auto">
              <a:xfrm>
                <a:off x="2178" y="336"/>
                <a:ext cx="444" cy="445"/>
              </a:xfrm>
              <a:custGeom>
                <a:avLst/>
                <a:gdLst>
                  <a:gd name="T0" fmla="*/ 15 w 889"/>
                  <a:gd name="T1" fmla="*/ 28 h 890"/>
                  <a:gd name="T2" fmla="*/ 18 w 889"/>
                  <a:gd name="T3" fmla="*/ 28 h 890"/>
                  <a:gd name="T4" fmla="*/ 20 w 889"/>
                  <a:gd name="T5" fmla="*/ 27 h 890"/>
                  <a:gd name="T6" fmla="*/ 22 w 889"/>
                  <a:gd name="T7" fmla="*/ 25 h 890"/>
                  <a:gd name="T8" fmla="*/ 24 w 889"/>
                  <a:gd name="T9" fmla="*/ 23 h 890"/>
                  <a:gd name="T10" fmla="*/ 26 w 889"/>
                  <a:gd name="T11" fmla="*/ 21 h 890"/>
                  <a:gd name="T12" fmla="*/ 27 w 889"/>
                  <a:gd name="T13" fmla="*/ 19 h 890"/>
                  <a:gd name="T14" fmla="*/ 27 w 889"/>
                  <a:gd name="T15" fmla="*/ 16 h 890"/>
                  <a:gd name="T16" fmla="*/ 27 w 889"/>
                  <a:gd name="T17" fmla="*/ 13 h 890"/>
                  <a:gd name="T18" fmla="*/ 27 w 889"/>
                  <a:gd name="T19" fmla="*/ 10 h 890"/>
                  <a:gd name="T20" fmla="*/ 26 w 889"/>
                  <a:gd name="T21" fmla="*/ 8 h 890"/>
                  <a:gd name="T22" fmla="*/ 24 w 889"/>
                  <a:gd name="T23" fmla="*/ 6 h 890"/>
                  <a:gd name="T24" fmla="*/ 22 w 889"/>
                  <a:gd name="T25" fmla="*/ 4 h 890"/>
                  <a:gd name="T26" fmla="*/ 20 w 889"/>
                  <a:gd name="T27" fmla="*/ 2 h 890"/>
                  <a:gd name="T28" fmla="*/ 18 w 889"/>
                  <a:gd name="T29" fmla="*/ 1 h 890"/>
                  <a:gd name="T30" fmla="*/ 15 w 889"/>
                  <a:gd name="T31" fmla="*/ 1 h 890"/>
                  <a:gd name="T32" fmla="*/ 12 w 889"/>
                  <a:gd name="T33" fmla="*/ 1 h 890"/>
                  <a:gd name="T34" fmla="*/ 9 w 889"/>
                  <a:gd name="T35" fmla="*/ 1 h 890"/>
                  <a:gd name="T36" fmla="*/ 7 w 889"/>
                  <a:gd name="T37" fmla="*/ 2 h 890"/>
                  <a:gd name="T38" fmla="*/ 5 w 889"/>
                  <a:gd name="T39" fmla="*/ 4 h 890"/>
                  <a:gd name="T40" fmla="*/ 3 w 889"/>
                  <a:gd name="T41" fmla="*/ 6 h 890"/>
                  <a:gd name="T42" fmla="*/ 1 w 889"/>
                  <a:gd name="T43" fmla="*/ 8 h 890"/>
                  <a:gd name="T44" fmla="*/ 0 w 889"/>
                  <a:gd name="T45" fmla="*/ 10 h 890"/>
                  <a:gd name="T46" fmla="*/ 0 w 889"/>
                  <a:gd name="T47" fmla="*/ 13 h 890"/>
                  <a:gd name="T48" fmla="*/ 0 w 889"/>
                  <a:gd name="T49" fmla="*/ 16 h 890"/>
                  <a:gd name="T50" fmla="*/ 0 w 889"/>
                  <a:gd name="T51" fmla="*/ 19 h 890"/>
                  <a:gd name="T52" fmla="*/ 1 w 889"/>
                  <a:gd name="T53" fmla="*/ 21 h 890"/>
                  <a:gd name="T54" fmla="*/ 3 w 889"/>
                  <a:gd name="T55" fmla="*/ 23 h 890"/>
                  <a:gd name="T56" fmla="*/ 5 w 889"/>
                  <a:gd name="T57" fmla="*/ 25 h 890"/>
                  <a:gd name="T58" fmla="*/ 7 w 889"/>
                  <a:gd name="T59" fmla="*/ 27 h 890"/>
                  <a:gd name="T60" fmla="*/ 9 w 889"/>
                  <a:gd name="T61" fmla="*/ 28 h 890"/>
                  <a:gd name="T62" fmla="*/ 12 w 889"/>
                  <a:gd name="T63" fmla="*/ 28 h 89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89" h="890">
                    <a:moveTo>
                      <a:pt x="445" y="890"/>
                    </a:moveTo>
                    <a:lnTo>
                      <a:pt x="490" y="887"/>
                    </a:lnTo>
                    <a:lnTo>
                      <a:pt x="534" y="880"/>
                    </a:lnTo>
                    <a:lnTo>
                      <a:pt x="577" y="870"/>
                    </a:lnTo>
                    <a:lnTo>
                      <a:pt x="617" y="855"/>
                    </a:lnTo>
                    <a:lnTo>
                      <a:pt x="656" y="835"/>
                    </a:lnTo>
                    <a:lnTo>
                      <a:pt x="693" y="814"/>
                    </a:lnTo>
                    <a:lnTo>
                      <a:pt x="727" y="788"/>
                    </a:lnTo>
                    <a:lnTo>
                      <a:pt x="759" y="759"/>
                    </a:lnTo>
                    <a:lnTo>
                      <a:pt x="788" y="727"/>
                    </a:lnTo>
                    <a:lnTo>
                      <a:pt x="813" y="694"/>
                    </a:lnTo>
                    <a:lnTo>
                      <a:pt x="835" y="657"/>
                    </a:lnTo>
                    <a:lnTo>
                      <a:pt x="855" y="618"/>
                    </a:lnTo>
                    <a:lnTo>
                      <a:pt x="869" y="577"/>
                    </a:lnTo>
                    <a:lnTo>
                      <a:pt x="880" y="535"/>
                    </a:lnTo>
                    <a:lnTo>
                      <a:pt x="887" y="490"/>
                    </a:lnTo>
                    <a:lnTo>
                      <a:pt x="889" y="445"/>
                    </a:lnTo>
                    <a:lnTo>
                      <a:pt x="887" y="400"/>
                    </a:lnTo>
                    <a:lnTo>
                      <a:pt x="880" y="355"/>
                    </a:lnTo>
                    <a:lnTo>
                      <a:pt x="869" y="312"/>
                    </a:lnTo>
                    <a:lnTo>
                      <a:pt x="855" y="272"/>
                    </a:lnTo>
                    <a:lnTo>
                      <a:pt x="835" y="233"/>
                    </a:lnTo>
                    <a:lnTo>
                      <a:pt x="813" y="196"/>
                    </a:lnTo>
                    <a:lnTo>
                      <a:pt x="788" y="163"/>
                    </a:lnTo>
                    <a:lnTo>
                      <a:pt x="759" y="130"/>
                    </a:lnTo>
                    <a:lnTo>
                      <a:pt x="727" y="101"/>
                    </a:lnTo>
                    <a:lnTo>
                      <a:pt x="693" y="76"/>
                    </a:lnTo>
                    <a:lnTo>
                      <a:pt x="656" y="54"/>
                    </a:lnTo>
                    <a:lnTo>
                      <a:pt x="617" y="35"/>
                    </a:lnTo>
                    <a:lnTo>
                      <a:pt x="577" y="20"/>
                    </a:lnTo>
                    <a:lnTo>
                      <a:pt x="534" y="9"/>
                    </a:lnTo>
                    <a:lnTo>
                      <a:pt x="490" y="2"/>
                    </a:lnTo>
                    <a:lnTo>
                      <a:pt x="445" y="0"/>
                    </a:lnTo>
                    <a:lnTo>
                      <a:pt x="400" y="2"/>
                    </a:lnTo>
                    <a:lnTo>
                      <a:pt x="355" y="9"/>
                    </a:lnTo>
                    <a:lnTo>
                      <a:pt x="312" y="20"/>
                    </a:lnTo>
                    <a:lnTo>
                      <a:pt x="272" y="35"/>
                    </a:lnTo>
                    <a:lnTo>
                      <a:pt x="233" y="54"/>
                    </a:lnTo>
                    <a:lnTo>
                      <a:pt x="196" y="76"/>
                    </a:lnTo>
                    <a:lnTo>
                      <a:pt x="163" y="101"/>
                    </a:lnTo>
                    <a:lnTo>
                      <a:pt x="130" y="130"/>
                    </a:lnTo>
                    <a:lnTo>
                      <a:pt x="102" y="163"/>
                    </a:lnTo>
                    <a:lnTo>
                      <a:pt x="76" y="196"/>
                    </a:lnTo>
                    <a:lnTo>
                      <a:pt x="54" y="233"/>
                    </a:lnTo>
                    <a:lnTo>
                      <a:pt x="35" y="272"/>
                    </a:lnTo>
                    <a:lnTo>
                      <a:pt x="20" y="312"/>
                    </a:lnTo>
                    <a:lnTo>
                      <a:pt x="9" y="355"/>
                    </a:lnTo>
                    <a:lnTo>
                      <a:pt x="3" y="400"/>
                    </a:lnTo>
                    <a:lnTo>
                      <a:pt x="0" y="445"/>
                    </a:lnTo>
                    <a:lnTo>
                      <a:pt x="3" y="490"/>
                    </a:lnTo>
                    <a:lnTo>
                      <a:pt x="9" y="535"/>
                    </a:lnTo>
                    <a:lnTo>
                      <a:pt x="20" y="577"/>
                    </a:lnTo>
                    <a:lnTo>
                      <a:pt x="35" y="618"/>
                    </a:lnTo>
                    <a:lnTo>
                      <a:pt x="54" y="657"/>
                    </a:lnTo>
                    <a:lnTo>
                      <a:pt x="76" y="694"/>
                    </a:lnTo>
                    <a:lnTo>
                      <a:pt x="102" y="727"/>
                    </a:lnTo>
                    <a:lnTo>
                      <a:pt x="130" y="759"/>
                    </a:lnTo>
                    <a:lnTo>
                      <a:pt x="163" y="788"/>
                    </a:lnTo>
                    <a:lnTo>
                      <a:pt x="196" y="814"/>
                    </a:lnTo>
                    <a:lnTo>
                      <a:pt x="233" y="835"/>
                    </a:lnTo>
                    <a:lnTo>
                      <a:pt x="272" y="855"/>
                    </a:lnTo>
                    <a:lnTo>
                      <a:pt x="312" y="870"/>
                    </a:lnTo>
                    <a:lnTo>
                      <a:pt x="355" y="880"/>
                    </a:lnTo>
                    <a:lnTo>
                      <a:pt x="400" y="887"/>
                    </a:lnTo>
                    <a:lnTo>
                      <a:pt x="445" y="890"/>
                    </a:lnTo>
                    <a:close/>
                  </a:path>
                </a:pathLst>
              </a:custGeom>
              <a:solidFill>
                <a:srgbClr val="FFFF6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28" name="Freeform 34">
                <a:extLst>
                  <a:ext uri="{FF2B5EF4-FFF2-40B4-BE49-F238E27FC236}">
                    <a16:creationId xmlns:a16="http://schemas.microsoft.com/office/drawing/2014/main" xmlns="" id="{73E778FB-C894-430A-8523-2B3589EA85C3}"/>
                  </a:ext>
                </a:extLst>
              </p:cNvPr>
              <p:cNvSpPr>
                <a:spLocks/>
              </p:cNvSpPr>
              <p:nvPr/>
            </p:nvSpPr>
            <p:spPr bwMode="auto">
              <a:xfrm>
                <a:off x="2308" y="467"/>
                <a:ext cx="183" cy="184"/>
              </a:xfrm>
              <a:custGeom>
                <a:avLst/>
                <a:gdLst>
                  <a:gd name="T0" fmla="*/ 6 w 366"/>
                  <a:gd name="T1" fmla="*/ 12 h 367"/>
                  <a:gd name="T2" fmla="*/ 7 w 366"/>
                  <a:gd name="T3" fmla="*/ 12 h 367"/>
                  <a:gd name="T4" fmla="*/ 8 w 366"/>
                  <a:gd name="T5" fmla="*/ 11 h 367"/>
                  <a:gd name="T6" fmla="*/ 9 w 366"/>
                  <a:gd name="T7" fmla="*/ 11 h 367"/>
                  <a:gd name="T8" fmla="*/ 10 w 366"/>
                  <a:gd name="T9" fmla="*/ 10 h 367"/>
                  <a:gd name="T10" fmla="*/ 11 w 366"/>
                  <a:gd name="T11" fmla="*/ 9 h 367"/>
                  <a:gd name="T12" fmla="*/ 11 w 366"/>
                  <a:gd name="T13" fmla="*/ 8 h 367"/>
                  <a:gd name="T14" fmla="*/ 12 w 366"/>
                  <a:gd name="T15" fmla="*/ 7 h 367"/>
                  <a:gd name="T16" fmla="*/ 12 w 366"/>
                  <a:gd name="T17" fmla="*/ 6 h 367"/>
                  <a:gd name="T18" fmla="*/ 12 w 366"/>
                  <a:gd name="T19" fmla="*/ 5 h 367"/>
                  <a:gd name="T20" fmla="*/ 11 w 366"/>
                  <a:gd name="T21" fmla="*/ 4 h 367"/>
                  <a:gd name="T22" fmla="*/ 11 w 366"/>
                  <a:gd name="T23" fmla="*/ 3 h 367"/>
                  <a:gd name="T24" fmla="*/ 10 w 366"/>
                  <a:gd name="T25" fmla="*/ 2 h 367"/>
                  <a:gd name="T26" fmla="*/ 9 w 366"/>
                  <a:gd name="T27" fmla="*/ 1 h 367"/>
                  <a:gd name="T28" fmla="*/ 8 w 366"/>
                  <a:gd name="T29" fmla="*/ 1 h 367"/>
                  <a:gd name="T30" fmla="*/ 7 w 366"/>
                  <a:gd name="T31" fmla="*/ 1 h 367"/>
                  <a:gd name="T32" fmla="*/ 6 w 366"/>
                  <a:gd name="T33" fmla="*/ 0 h 367"/>
                  <a:gd name="T34" fmla="*/ 5 w 366"/>
                  <a:gd name="T35" fmla="*/ 1 h 367"/>
                  <a:gd name="T36" fmla="*/ 4 w 366"/>
                  <a:gd name="T37" fmla="*/ 1 h 367"/>
                  <a:gd name="T38" fmla="*/ 3 w 366"/>
                  <a:gd name="T39" fmla="*/ 1 h 367"/>
                  <a:gd name="T40" fmla="*/ 2 w 366"/>
                  <a:gd name="T41" fmla="*/ 2 h 367"/>
                  <a:gd name="T42" fmla="*/ 1 w 366"/>
                  <a:gd name="T43" fmla="*/ 3 h 367"/>
                  <a:gd name="T44" fmla="*/ 1 w 366"/>
                  <a:gd name="T45" fmla="*/ 4 h 367"/>
                  <a:gd name="T46" fmla="*/ 1 w 366"/>
                  <a:gd name="T47" fmla="*/ 5 h 367"/>
                  <a:gd name="T48" fmla="*/ 0 w 366"/>
                  <a:gd name="T49" fmla="*/ 6 h 367"/>
                  <a:gd name="T50" fmla="*/ 1 w 366"/>
                  <a:gd name="T51" fmla="*/ 7 h 367"/>
                  <a:gd name="T52" fmla="*/ 1 w 366"/>
                  <a:gd name="T53" fmla="*/ 8 h 367"/>
                  <a:gd name="T54" fmla="*/ 1 w 366"/>
                  <a:gd name="T55" fmla="*/ 9 h 367"/>
                  <a:gd name="T56" fmla="*/ 2 w 366"/>
                  <a:gd name="T57" fmla="*/ 10 h 367"/>
                  <a:gd name="T58" fmla="*/ 3 w 366"/>
                  <a:gd name="T59" fmla="*/ 11 h 367"/>
                  <a:gd name="T60" fmla="*/ 4 w 366"/>
                  <a:gd name="T61" fmla="*/ 11 h 367"/>
                  <a:gd name="T62" fmla="*/ 5 w 366"/>
                  <a:gd name="T63" fmla="*/ 12 h 367"/>
                  <a:gd name="T64" fmla="*/ 6 w 366"/>
                  <a:gd name="T65" fmla="*/ 12 h 3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6" h="367">
                    <a:moveTo>
                      <a:pt x="183" y="367"/>
                    </a:moveTo>
                    <a:lnTo>
                      <a:pt x="219" y="364"/>
                    </a:lnTo>
                    <a:lnTo>
                      <a:pt x="254" y="352"/>
                    </a:lnTo>
                    <a:lnTo>
                      <a:pt x="285" y="336"/>
                    </a:lnTo>
                    <a:lnTo>
                      <a:pt x="313" y="313"/>
                    </a:lnTo>
                    <a:lnTo>
                      <a:pt x="335" y="285"/>
                    </a:lnTo>
                    <a:lnTo>
                      <a:pt x="352" y="254"/>
                    </a:lnTo>
                    <a:lnTo>
                      <a:pt x="362" y="220"/>
                    </a:lnTo>
                    <a:lnTo>
                      <a:pt x="366" y="183"/>
                    </a:lnTo>
                    <a:lnTo>
                      <a:pt x="362" y="146"/>
                    </a:lnTo>
                    <a:lnTo>
                      <a:pt x="352" y="111"/>
                    </a:lnTo>
                    <a:lnTo>
                      <a:pt x="335" y="80"/>
                    </a:lnTo>
                    <a:lnTo>
                      <a:pt x="313" y="53"/>
                    </a:lnTo>
                    <a:lnTo>
                      <a:pt x="285" y="31"/>
                    </a:lnTo>
                    <a:lnTo>
                      <a:pt x="254" y="13"/>
                    </a:lnTo>
                    <a:lnTo>
                      <a:pt x="219" y="3"/>
                    </a:lnTo>
                    <a:lnTo>
                      <a:pt x="183" y="0"/>
                    </a:lnTo>
                    <a:lnTo>
                      <a:pt x="146" y="3"/>
                    </a:lnTo>
                    <a:lnTo>
                      <a:pt x="111" y="13"/>
                    </a:lnTo>
                    <a:lnTo>
                      <a:pt x="80" y="31"/>
                    </a:lnTo>
                    <a:lnTo>
                      <a:pt x="54" y="53"/>
                    </a:lnTo>
                    <a:lnTo>
                      <a:pt x="31" y="80"/>
                    </a:lnTo>
                    <a:lnTo>
                      <a:pt x="15" y="111"/>
                    </a:lnTo>
                    <a:lnTo>
                      <a:pt x="3" y="146"/>
                    </a:lnTo>
                    <a:lnTo>
                      <a:pt x="0" y="183"/>
                    </a:lnTo>
                    <a:lnTo>
                      <a:pt x="3" y="220"/>
                    </a:lnTo>
                    <a:lnTo>
                      <a:pt x="15" y="254"/>
                    </a:lnTo>
                    <a:lnTo>
                      <a:pt x="31" y="285"/>
                    </a:lnTo>
                    <a:lnTo>
                      <a:pt x="54" y="313"/>
                    </a:lnTo>
                    <a:lnTo>
                      <a:pt x="80" y="336"/>
                    </a:lnTo>
                    <a:lnTo>
                      <a:pt x="111" y="352"/>
                    </a:lnTo>
                    <a:lnTo>
                      <a:pt x="146" y="364"/>
                    </a:lnTo>
                    <a:lnTo>
                      <a:pt x="183" y="367"/>
                    </a:lnTo>
                    <a:close/>
                  </a:path>
                </a:pathLst>
              </a:custGeom>
              <a:solidFill>
                <a:srgbClr val="FFE5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29" name="Freeform 35">
                <a:extLst>
                  <a:ext uri="{FF2B5EF4-FFF2-40B4-BE49-F238E27FC236}">
                    <a16:creationId xmlns:a16="http://schemas.microsoft.com/office/drawing/2014/main" xmlns="" id="{78848482-369D-4EA6-BD70-474ED1E8DA28}"/>
                  </a:ext>
                </a:extLst>
              </p:cNvPr>
              <p:cNvSpPr>
                <a:spLocks/>
              </p:cNvSpPr>
              <p:nvPr/>
            </p:nvSpPr>
            <p:spPr bwMode="auto">
              <a:xfrm>
                <a:off x="2308" y="467"/>
                <a:ext cx="183" cy="184"/>
              </a:xfrm>
              <a:custGeom>
                <a:avLst/>
                <a:gdLst>
                  <a:gd name="T0" fmla="*/ 6 w 366"/>
                  <a:gd name="T1" fmla="*/ 12 h 367"/>
                  <a:gd name="T2" fmla="*/ 7 w 366"/>
                  <a:gd name="T3" fmla="*/ 12 h 367"/>
                  <a:gd name="T4" fmla="*/ 8 w 366"/>
                  <a:gd name="T5" fmla="*/ 11 h 367"/>
                  <a:gd name="T6" fmla="*/ 9 w 366"/>
                  <a:gd name="T7" fmla="*/ 11 h 367"/>
                  <a:gd name="T8" fmla="*/ 10 w 366"/>
                  <a:gd name="T9" fmla="*/ 10 h 367"/>
                  <a:gd name="T10" fmla="*/ 11 w 366"/>
                  <a:gd name="T11" fmla="*/ 9 h 367"/>
                  <a:gd name="T12" fmla="*/ 11 w 366"/>
                  <a:gd name="T13" fmla="*/ 8 h 367"/>
                  <a:gd name="T14" fmla="*/ 12 w 366"/>
                  <a:gd name="T15" fmla="*/ 7 h 367"/>
                  <a:gd name="T16" fmla="*/ 12 w 366"/>
                  <a:gd name="T17" fmla="*/ 6 h 367"/>
                  <a:gd name="T18" fmla="*/ 12 w 366"/>
                  <a:gd name="T19" fmla="*/ 5 h 367"/>
                  <a:gd name="T20" fmla="*/ 11 w 366"/>
                  <a:gd name="T21" fmla="*/ 4 h 367"/>
                  <a:gd name="T22" fmla="*/ 11 w 366"/>
                  <a:gd name="T23" fmla="*/ 3 h 367"/>
                  <a:gd name="T24" fmla="*/ 10 w 366"/>
                  <a:gd name="T25" fmla="*/ 2 h 367"/>
                  <a:gd name="T26" fmla="*/ 9 w 366"/>
                  <a:gd name="T27" fmla="*/ 1 h 367"/>
                  <a:gd name="T28" fmla="*/ 8 w 366"/>
                  <a:gd name="T29" fmla="*/ 1 h 367"/>
                  <a:gd name="T30" fmla="*/ 7 w 366"/>
                  <a:gd name="T31" fmla="*/ 1 h 367"/>
                  <a:gd name="T32" fmla="*/ 6 w 366"/>
                  <a:gd name="T33" fmla="*/ 0 h 367"/>
                  <a:gd name="T34" fmla="*/ 5 w 366"/>
                  <a:gd name="T35" fmla="*/ 1 h 367"/>
                  <a:gd name="T36" fmla="*/ 4 w 366"/>
                  <a:gd name="T37" fmla="*/ 1 h 367"/>
                  <a:gd name="T38" fmla="*/ 3 w 366"/>
                  <a:gd name="T39" fmla="*/ 1 h 367"/>
                  <a:gd name="T40" fmla="*/ 2 w 366"/>
                  <a:gd name="T41" fmla="*/ 2 h 367"/>
                  <a:gd name="T42" fmla="*/ 1 w 366"/>
                  <a:gd name="T43" fmla="*/ 3 h 367"/>
                  <a:gd name="T44" fmla="*/ 1 w 366"/>
                  <a:gd name="T45" fmla="*/ 4 h 367"/>
                  <a:gd name="T46" fmla="*/ 1 w 366"/>
                  <a:gd name="T47" fmla="*/ 5 h 367"/>
                  <a:gd name="T48" fmla="*/ 0 w 366"/>
                  <a:gd name="T49" fmla="*/ 6 h 367"/>
                  <a:gd name="T50" fmla="*/ 1 w 366"/>
                  <a:gd name="T51" fmla="*/ 7 h 367"/>
                  <a:gd name="T52" fmla="*/ 1 w 366"/>
                  <a:gd name="T53" fmla="*/ 8 h 367"/>
                  <a:gd name="T54" fmla="*/ 1 w 366"/>
                  <a:gd name="T55" fmla="*/ 9 h 367"/>
                  <a:gd name="T56" fmla="*/ 2 w 366"/>
                  <a:gd name="T57" fmla="*/ 10 h 367"/>
                  <a:gd name="T58" fmla="*/ 3 w 366"/>
                  <a:gd name="T59" fmla="*/ 11 h 367"/>
                  <a:gd name="T60" fmla="*/ 4 w 366"/>
                  <a:gd name="T61" fmla="*/ 11 h 367"/>
                  <a:gd name="T62" fmla="*/ 5 w 366"/>
                  <a:gd name="T63" fmla="*/ 12 h 367"/>
                  <a:gd name="T64" fmla="*/ 6 w 366"/>
                  <a:gd name="T65" fmla="*/ 12 h 3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6" h="367">
                    <a:moveTo>
                      <a:pt x="183" y="367"/>
                    </a:moveTo>
                    <a:lnTo>
                      <a:pt x="219" y="364"/>
                    </a:lnTo>
                    <a:lnTo>
                      <a:pt x="254" y="352"/>
                    </a:lnTo>
                    <a:lnTo>
                      <a:pt x="285" y="336"/>
                    </a:lnTo>
                    <a:lnTo>
                      <a:pt x="313" y="313"/>
                    </a:lnTo>
                    <a:lnTo>
                      <a:pt x="335" y="285"/>
                    </a:lnTo>
                    <a:lnTo>
                      <a:pt x="352" y="254"/>
                    </a:lnTo>
                    <a:lnTo>
                      <a:pt x="362" y="220"/>
                    </a:lnTo>
                    <a:lnTo>
                      <a:pt x="366" y="183"/>
                    </a:lnTo>
                    <a:lnTo>
                      <a:pt x="362" y="146"/>
                    </a:lnTo>
                    <a:lnTo>
                      <a:pt x="352" y="111"/>
                    </a:lnTo>
                    <a:lnTo>
                      <a:pt x="335" y="80"/>
                    </a:lnTo>
                    <a:lnTo>
                      <a:pt x="313" y="53"/>
                    </a:lnTo>
                    <a:lnTo>
                      <a:pt x="285" y="31"/>
                    </a:lnTo>
                    <a:lnTo>
                      <a:pt x="254" y="13"/>
                    </a:lnTo>
                    <a:lnTo>
                      <a:pt x="219" y="3"/>
                    </a:lnTo>
                    <a:lnTo>
                      <a:pt x="183" y="0"/>
                    </a:lnTo>
                    <a:lnTo>
                      <a:pt x="146" y="3"/>
                    </a:lnTo>
                    <a:lnTo>
                      <a:pt x="111" y="13"/>
                    </a:lnTo>
                    <a:lnTo>
                      <a:pt x="80" y="31"/>
                    </a:lnTo>
                    <a:lnTo>
                      <a:pt x="54" y="53"/>
                    </a:lnTo>
                    <a:lnTo>
                      <a:pt x="31" y="80"/>
                    </a:lnTo>
                    <a:lnTo>
                      <a:pt x="15" y="111"/>
                    </a:lnTo>
                    <a:lnTo>
                      <a:pt x="3" y="146"/>
                    </a:lnTo>
                    <a:lnTo>
                      <a:pt x="0" y="183"/>
                    </a:lnTo>
                    <a:lnTo>
                      <a:pt x="3" y="220"/>
                    </a:lnTo>
                    <a:lnTo>
                      <a:pt x="15" y="254"/>
                    </a:lnTo>
                    <a:lnTo>
                      <a:pt x="31" y="285"/>
                    </a:lnTo>
                    <a:lnTo>
                      <a:pt x="54" y="313"/>
                    </a:lnTo>
                    <a:lnTo>
                      <a:pt x="80" y="336"/>
                    </a:lnTo>
                    <a:lnTo>
                      <a:pt x="111" y="352"/>
                    </a:lnTo>
                    <a:lnTo>
                      <a:pt x="146" y="364"/>
                    </a:lnTo>
                    <a:lnTo>
                      <a:pt x="183" y="367"/>
                    </a:lnTo>
                    <a:close/>
                  </a:path>
                </a:pathLst>
              </a:custGeom>
              <a:solidFill>
                <a:srgbClr val="FFFF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30" name="Freeform 36">
                <a:extLst>
                  <a:ext uri="{FF2B5EF4-FFF2-40B4-BE49-F238E27FC236}">
                    <a16:creationId xmlns:a16="http://schemas.microsoft.com/office/drawing/2014/main" xmlns="" id="{DB79B2EA-C35D-4A1B-B686-BAA40DA6BE8C}"/>
                  </a:ext>
                </a:extLst>
              </p:cNvPr>
              <p:cNvSpPr>
                <a:spLocks/>
              </p:cNvSpPr>
              <p:nvPr/>
            </p:nvSpPr>
            <p:spPr bwMode="auto">
              <a:xfrm>
                <a:off x="2371" y="945"/>
                <a:ext cx="59" cy="126"/>
              </a:xfrm>
              <a:custGeom>
                <a:avLst/>
                <a:gdLst>
                  <a:gd name="T0" fmla="*/ 3 w 119"/>
                  <a:gd name="T1" fmla="*/ 8 h 251"/>
                  <a:gd name="T2" fmla="*/ 2 w 119"/>
                  <a:gd name="T3" fmla="*/ 0 h 251"/>
                  <a:gd name="T4" fmla="*/ 0 w 119"/>
                  <a:gd name="T5" fmla="*/ 0 h 251"/>
                  <a:gd name="T6" fmla="*/ 0 w 119"/>
                  <a:gd name="T7" fmla="*/ 8 h 251"/>
                  <a:gd name="T8" fmla="*/ 3 w 119"/>
                  <a:gd name="T9" fmla="*/ 8 h 25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9" h="251">
                    <a:moveTo>
                      <a:pt x="119" y="251"/>
                    </a:moveTo>
                    <a:lnTo>
                      <a:pt x="86" y="0"/>
                    </a:lnTo>
                    <a:lnTo>
                      <a:pt x="31" y="0"/>
                    </a:lnTo>
                    <a:lnTo>
                      <a:pt x="0" y="251"/>
                    </a:lnTo>
                    <a:lnTo>
                      <a:pt x="119" y="251"/>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31" name="Freeform 37">
                <a:extLst>
                  <a:ext uri="{FF2B5EF4-FFF2-40B4-BE49-F238E27FC236}">
                    <a16:creationId xmlns:a16="http://schemas.microsoft.com/office/drawing/2014/main" xmlns="" id="{A4BEB4A3-B7B0-4E08-8086-E929580BE994}"/>
                  </a:ext>
                </a:extLst>
              </p:cNvPr>
              <p:cNvSpPr>
                <a:spLocks/>
              </p:cNvSpPr>
              <p:nvPr/>
            </p:nvSpPr>
            <p:spPr bwMode="auto">
              <a:xfrm>
                <a:off x="2323" y="1137"/>
                <a:ext cx="155" cy="62"/>
              </a:xfrm>
              <a:custGeom>
                <a:avLst/>
                <a:gdLst>
                  <a:gd name="T0" fmla="*/ 0 w 310"/>
                  <a:gd name="T1" fmla="*/ 4 h 123"/>
                  <a:gd name="T2" fmla="*/ 1 w 310"/>
                  <a:gd name="T3" fmla="*/ 4 h 123"/>
                  <a:gd name="T4" fmla="*/ 1 w 310"/>
                  <a:gd name="T5" fmla="*/ 4 h 123"/>
                  <a:gd name="T6" fmla="*/ 1 w 310"/>
                  <a:gd name="T7" fmla="*/ 4 h 123"/>
                  <a:gd name="T8" fmla="*/ 2 w 310"/>
                  <a:gd name="T9" fmla="*/ 4 h 123"/>
                  <a:gd name="T10" fmla="*/ 3 w 310"/>
                  <a:gd name="T11" fmla="*/ 4 h 123"/>
                  <a:gd name="T12" fmla="*/ 3 w 310"/>
                  <a:gd name="T13" fmla="*/ 4 h 123"/>
                  <a:gd name="T14" fmla="*/ 4 w 310"/>
                  <a:gd name="T15" fmla="*/ 4 h 123"/>
                  <a:gd name="T16" fmla="*/ 5 w 310"/>
                  <a:gd name="T17" fmla="*/ 4 h 123"/>
                  <a:gd name="T18" fmla="*/ 6 w 310"/>
                  <a:gd name="T19" fmla="*/ 4 h 123"/>
                  <a:gd name="T20" fmla="*/ 7 w 310"/>
                  <a:gd name="T21" fmla="*/ 4 h 123"/>
                  <a:gd name="T22" fmla="*/ 8 w 310"/>
                  <a:gd name="T23" fmla="*/ 4 h 123"/>
                  <a:gd name="T24" fmla="*/ 9 w 310"/>
                  <a:gd name="T25" fmla="*/ 4 h 123"/>
                  <a:gd name="T26" fmla="*/ 9 w 310"/>
                  <a:gd name="T27" fmla="*/ 4 h 123"/>
                  <a:gd name="T28" fmla="*/ 10 w 310"/>
                  <a:gd name="T29" fmla="*/ 4 h 123"/>
                  <a:gd name="T30" fmla="*/ 10 w 310"/>
                  <a:gd name="T31" fmla="*/ 4 h 123"/>
                  <a:gd name="T32" fmla="*/ 10 w 310"/>
                  <a:gd name="T33" fmla="*/ 4 h 123"/>
                  <a:gd name="T34" fmla="*/ 9 w 310"/>
                  <a:gd name="T35" fmla="*/ 4 h 123"/>
                  <a:gd name="T36" fmla="*/ 9 w 310"/>
                  <a:gd name="T37" fmla="*/ 4 h 123"/>
                  <a:gd name="T38" fmla="*/ 8 w 310"/>
                  <a:gd name="T39" fmla="*/ 3 h 123"/>
                  <a:gd name="T40" fmla="*/ 7 w 310"/>
                  <a:gd name="T41" fmla="*/ 2 h 123"/>
                  <a:gd name="T42" fmla="*/ 7 w 310"/>
                  <a:gd name="T43" fmla="*/ 2 h 123"/>
                  <a:gd name="T44" fmla="*/ 7 w 310"/>
                  <a:gd name="T45" fmla="*/ 1 h 123"/>
                  <a:gd name="T46" fmla="*/ 6 w 310"/>
                  <a:gd name="T47" fmla="*/ 1 h 123"/>
                  <a:gd name="T48" fmla="*/ 6 w 310"/>
                  <a:gd name="T49" fmla="*/ 0 h 123"/>
                  <a:gd name="T50" fmla="*/ 4 w 310"/>
                  <a:gd name="T51" fmla="*/ 0 h 123"/>
                  <a:gd name="T52" fmla="*/ 4 w 310"/>
                  <a:gd name="T53" fmla="*/ 1 h 123"/>
                  <a:gd name="T54" fmla="*/ 4 w 310"/>
                  <a:gd name="T55" fmla="*/ 1 h 123"/>
                  <a:gd name="T56" fmla="*/ 4 w 310"/>
                  <a:gd name="T57" fmla="*/ 2 h 123"/>
                  <a:gd name="T58" fmla="*/ 3 w 310"/>
                  <a:gd name="T59" fmla="*/ 2 h 123"/>
                  <a:gd name="T60" fmla="*/ 3 w 310"/>
                  <a:gd name="T61" fmla="*/ 3 h 123"/>
                  <a:gd name="T62" fmla="*/ 2 w 310"/>
                  <a:gd name="T63" fmla="*/ 4 h 123"/>
                  <a:gd name="T64" fmla="*/ 1 w 310"/>
                  <a:gd name="T65" fmla="*/ 4 h 123"/>
                  <a:gd name="T66" fmla="*/ 0 w 310"/>
                  <a:gd name="T67" fmla="*/ 4 h 1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10" h="123">
                    <a:moveTo>
                      <a:pt x="0" y="110"/>
                    </a:moveTo>
                    <a:lnTo>
                      <a:pt x="4" y="113"/>
                    </a:lnTo>
                    <a:lnTo>
                      <a:pt x="13" y="116"/>
                    </a:lnTo>
                    <a:lnTo>
                      <a:pt x="27" y="119"/>
                    </a:lnTo>
                    <a:lnTo>
                      <a:pt x="45" y="120"/>
                    </a:lnTo>
                    <a:lnTo>
                      <a:pt x="68" y="121"/>
                    </a:lnTo>
                    <a:lnTo>
                      <a:pt x="95" y="122"/>
                    </a:lnTo>
                    <a:lnTo>
                      <a:pt x="124" y="123"/>
                    </a:lnTo>
                    <a:lnTo>
                      <a:pt x="155" y="123"/>
                    </a:lnTo>
                    <a:lnTo>
                      <a:pt x="186" y="123"/>
                    </a:lnTo>
                    <a:lnTo>
                      <a:pt x="216" y="122"/>
                    </a:lnTo>
                    <a:lnTo>
                      <a:pt x="242" y="121"/>
                    </a:lnTo>
                    <a:lnTo>
                      <a:pt x="265" y="120"/>
                    </a:lnTo>
                    <a:lnTo>
                      <a:pt x="284" y="119"/>
                    </a:lnTo>
                    <a:lnTo>
                      <a:pt x="298" y="116"/>
                    </a:lnTo>
                    <a:lnTo>
                      <a:pt x="307" y="113"/>
                    </a:lnTo>
                    <a:lnTo>
                      <a:pt x="310" y="110"/>
                    </a:lnTo>
                    <a:lnTo>
                      <a:pt x="283" y="107"/>
                    </a:lnTo>
                    <a:lnTo>
                      <a:pt x="258" y="97"/>
                    </a:lnTo>
                    <a:lnTo>
                      <a:pt x="238" y="82"/>
                    </a:lnTo>
                    <a:lnTo>
                      <a:pt x="222" y="63"/>
                    </a:lnTo>
                    <a:lnTo>
                      <a:pt x="208" y="45"/>
                    </a:lnTo>
                    <a:lnTo>
                      <a:pt x="196" y="26"/>
                    </a:lnTo>
                    <a:lnTo>
                      <a:pt x="189" y="11"/>
                    </a:lnTo>
                    <a:lnTo>
                      <a:pt x="185" y="0"/>
                    </a:lnTo>
                    <a:lnTo>
                      <a:pt x="125" y="0"/>
                    </a:lnTo>
                    <a:lnTo>
                      <a:pt x="120" y="11"/>
                    </a:lnTo>
                    <a:lnTo>
                      <a:pt x="113" y="26"/>
                    </a:lnTo>
                    <a:lnTo>
                      <a:pt x="103" y="45"/>
                    </a:lnTo>
                    <a:lnTo>
                      <a:pt x="89" y="63"/>
                    </a:lnTo>
                    <a:lnTo>
                      <a:pt x="72" y="82"/>
                    </a:lnTo>
                    <a:lnTo>
                      <a:pt x="52" y="97"/>
                    </a:lnTo>
                    <a:lnTo>
                      <a:pt x="28" y="107"/>
                    </a:lnTo>
                    <a:lnTo>
                      <a:pt x="0" y="110"/>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32" name="Rectangle 38">
                <a:extLst>
                  <a:ext uri="{FF2B5EF4-FFF2-40B4-BE49-F238E27FC236}">
                    <a16:creationId xmlns:a16="http://schemas.microsoft.com/office/drawing/2014/main" xmlns="" id="{462948FE-CE43-4E49-A345-8E77E749592E}"/>
                  </a:ext>
                </a:extLst>
              </p:cNvPr>
              <p:cNvSpPr>
                <a:spLocks noChangeArrowheads="1"/>
              </p:cNvSpPr>
              <p:nvPr/>
            </p:nvSpPr>
            <p:spPr bwMode="auto">
              <a:xfrm>
                <a:off x="2348" y="879"/>
                <a:ext cx="104" cy="29"/>
              </a:xfrm>
              <a:prstGeom prst="rect">
                <a:avLst/>
              </a:prstGeom>
              <a:solidFill>
                <a:srgbClr val="BF72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endParaRPr lang="en-US" altLang="en-US"/>
              </a:p>
            </p:txBody>
          </p:sp>
          <p:sp>
            <p:nvSpPr>
              <p:cNvPr id="20633" name="Freeform 39">
                <a:extLst>
                  <a:ext uri="{FF2B5EF4-FFF2-40B4-BE49-F238E27FC236}">
                    <a16:creationId xmlns:a16="http://schemas.microsoft.com/office/drawing/2014/main" xmlns="" id="{B2CC5F48-39CF-49D9-A5AD-787A77FE9767}"/>
                  </a:ext>
                </a:extLst>
              </p:cNvPr>
              <p:cNvSpPr>
                <a:spLocks/>
              </p:cNvSpPr>
              <p:nvPr/>
            </p:nvSpPr>
            <p:spPr bwMode="auto">
              <a:xfrm>
                <a:off x="2371" y="1071"/>
                <a:ext cx="59" cy="27"/>
              </a:xfrm>
              <a:custGeom>
                <a:avLst/>
                <a:gdLst>
                  <a:gd name="T0" fmla="*/ 0 w 119"/>
                  <a:gd name="T1" fmla="*/ 2 h 54"/>
                  <a:gd name="T2" fmla="*/ 0 w 119"/>
                  <a:gd name="T3" fmla="*/ 0 h 54"/>
                  <a:gd name="T4" fmla="*/ 3 w 119"/>
                  <a:gd name="T5" fmla="*/ 0 h 54"/>
                  <a:gd name="T6" fmla="*/ 2 w 119"/>
                  <a:gd name="T7" fmla="*/ 2 h 54"/>
                  <a:gd name="T8" fmla="*/ 0 w 119"/>
                  <a:gd name="T9" fmla="*/ 2 h 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9" h="54">
                    <a:moveTo>
                      <a:pt x="29" y="54"/>
                    </a:moveTo>
                    <a:lnTo>
                      <a:pt x="0" y="0"/>
                    </a:lnTo>
                    <a:lnTo>
                      <a:pt x="119" y="0"/>
                    </a:lnTo>
                    <a:lnTo>
                      <a:pt x="89" y="54"/>
                    </a:lnTo>
                    <a:lnTo>
                      <a:pt x="29" y="54"/>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34" name="Freeform 40">
                <a:extLst>
                  <a:ext uri="{FF2B5EF4-FFF2-40B4-BE49-F238E27FC236}">
                    <a16:creationId xmlns:a16="http://schemas.microsoft.com/office/drawing/2014/main" xmlns="" id="{D2A6A07D-E3F7-460B-9B40-C5B562D9DBFD}"/>
                  </a:ext>
                </a:extLst>
              </p:cNvPr>
              <p:cNvSpPr>
                <a:spLocks/>
              </p:cNvSpPr>
              <p:nvPr/>
            </p:nvSpPr>
            <p:spPr bwMode="auto">
              <a:xfrm>
                <a:off x="2362" y="908"/>
                <a:ext cx="76" cy="40"/>
              </a:xfrm>
              <a:custGeom>
                <a:avLst/>
                <a:gdLst>
                  <a:gd name="T0" fmla="*/ 0 w 152"/>
                  <a:gd name="T1" fmla="*/ 0 h 81"/>
                  <a:gd name="T2" fmla="*/ 1 w 152"/>
                  <a:gd name="T3" fmla="*/ 0 h 81"/>
                  <a:gd name="T4" fmla="*/ 1 w 152"/>
                  <a:gd name="T5" fmla="*/ 0 h 81"/>
                  <a:gd name="T6" fmla="*/ 1 w 152"/>
                  <a:gd name="T7" fmla="*/ 1 h 81"/>
                  <a:gd name="T8" fmla="*/ 1 w 152"/>
                  <a:gd name="T9" fmla="*/ 1 h 81"/>
                  <a:gd name="T10" fmla="*/ 2 w 152"/>
                  <a:gd name="T11" fmla="*/ 2 h 81"/>
                  <a:gd name="T12" fmla="*/ 2 w 152"/>
                  <a:gd name="T13" fmla="*/ 2 h 81"/>
                  <a:gd name="T14" fmla="*/ 2 w 152"/>
                  <a:gd name="T15" fmla="*/ 2 h 81"/>
                  <a:gd name="T16" fmla="*/ 3 w 152"/>
                  <a:gd name="T17" fmla="*/ 2 h 81"/>
                  <a:gd name="T18" fmla="*/ 3 w 152"/>
                  <a:gd name="T19" fmla="*/ 2 h 81"/>
                  <a:gd name="T20" fmla="*/ 4 w 152"/>
                  <a:gd name="T21" fmla="*/ 2 h 81"/>
                  <a:gd name="T22" fmla="*/ 4 w 152"/>
                  <a:gd name="T23" fmla="*/ 2 h 81"/>
                  <a:gd name="T24" fmla="*/ 5 w 152"/>
                  <a:gd name="T25" fmla="*/ 1 h 81"/>
                  <a:gd name="T26" fmla="*/ 5 w 152"/>
                  <a:gd name="T27" fmla="*/ 1 h 81"/>
                  <a:gd name="T28" fmla="*/ 5 w 152"/>
                  <a:gd name="T29" fmla="*/ 0 h 81"/>
                  <a:gd name="T30" fmla="*/ 5 w 152"/>
                  <a:gd name="T31" fmla="*/ 0 h 81"/>
                  <a:gd name="T32" fmla="*/ 5 w 152"/>
                  <a:gd name="T33" fmla="*/ 0 h 81"/>
                  <a:gd name="T34" fmla="*/ 0 w 152"/>
                  <a:gd name="T35" fmla="*/ 0 h 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52" h="81">
                    <a:moveTo>
                      <a:pt x="0" y="0"/>
                    </a:moveTo>
                    <a:lnTo>
                      <a:pt x="1" y="16"/>
                    </a:lnTo>
                    <a:lnTo>
                      <a:pt x="6" y="31"/>
                    </a:lnTo>
                    <a:lnTo>
                      <a:pt x="12" y="45"/>
                    </a:lnTo>
                    <a:lnTo>
                      <a:pt x="22" y="58"/>
                    </a:lnTo>
                    <a:lnTo>
                      <a:pt x="33" y="67"/>
                    </a:lnTo>
                    <a:lnTo>
                      <a:pt x="46" y="75"/>
                    </a:lnTo>
                    <a:lnTo>
                      <a:pt x="61" y="80"/>
                    </a:lnTo>
                    <a:lnTo>
                      <a:pt x="76" y="81"/>
                    </a:lnTo>
                    <a:lnTo>
                      <a:pt x="91" y="80"/>
                    </a:lnTo>
                    <a:lnTo>
                      <a:pt x="106" y="75"/>
                    </a:lnTo>
                    <a:lnTo>
                      <a:pt x="118" y="67"/>
                    </a:lnTo>
                    <a:lnTo>
                      <a:pt x="130" y="58"/>
                    </a:lnTo>
                    <a:lnTo>
                      <a:pt x="139" y="45"/>
                    </a:lnTo>
                    <a:lnTo>
                      <a:pt x="146" y="31"/>
                    </a:lnTo>
                    <a:lnTo>
                      <a:pt x="151" y="16"/>
                    </a:lnTo>
                    <a:lnTo>
                      <a:pt x="152" y="0"/>
                    </a:lnTo>
                    <a:lnTo>
                      <a:pt x="0" y="0"/>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35" name="Freeform 41">
                <a:extLst>
                  <a:ext uri="{FF2B5EF4-FFF2-40B4-BE49-F238E27FC236}">
                    <a16:creationId xmlns:a16="http://schemas.microsoft.com/office/drawing/2014/main" xmlns="" id="{47212755-A0CD-461E-BAA1-CDB8619AB706}"/>
                  </a:ext>
                </a:extLst>
              </p:cNvPr>
              <p:cNvSpPr>
                <a:spLocks/>
              </p:cNvSpPr>
              <p:nvPr/>
            </p:nvSpPr>
            <p:spPr bwMode="auto">
              <a:xfrm>
                <a:off x="2369" y="1098"/>
                <a:ext cx="64" cy="39"/>
              </a:xfrm>
              <a:custGeom>
                <a:avLst/>
                <a:gdLst>
                  <a:gd name="T0" fmla="*/ 2 w 128"/>
                  <a:gd name="T1" fmla="*/ 2 h 80"/>
                  <a:gd name="T2" fmla="*/ 1 w 128"/>
                  <a:gd name="T3" fmla="*/ 2 h 80"/>
                  <a:gd name="T4" fmla="*/ 1 w 128"/>
                  <a:gd name="T5" fmla="*/ 2 h 80"/>
                  <a:gd name="T6" fmla="*/ 1 w 128"/>
                  <a:gd name="T7" fmla="*/ 1 h 80"/>
                  <a:gd name="T8" fmla="*/ 0 w 128"/>
                  <a:gd name="T9" fmla="*/ 1 h 80"/>
                  <a:gd name="T10" fmla="*/ 1 w 128"/>
                  <a:gd name="T11" fmla="*/ 0 h 80"/>
                  <a:gd name="T12" fmla="*/ 1 w 128"/>
                  <a:gd name="T13" fmla="*/ 0 h 80"/>
                  <a:gd name="T14" fmla="*/ 1 w 128"/>
                  <a:gd name="T15" fmla="*/ 0 h 80"/>
                  <a:gd name="T16" fmla="*/ 2 w 128"/>
                  <a:gd name="T17" fmla="*/ 0 h 80"/>
                  <a:gd name="T18" fmla="*/ 3 w 128"/>
                  <a:gd name="T19" fmla="*/ 0 h 80"/>
                  <a:gd name="T20" fmla="*/ 4 w 128"/>
                  <a:gd name="T21" fmla="*/ 0 h 80"/>
                  <a:gd name="T22" fmla="*/ 4 w 128"/>
                  <a:gd name="T23" fmla="*/ 0 h 80"/>
                  <a:gd name="T24" fmla="*/ 4 w 128"/>
                  <a:gd name="T25" fmla="*/ 0 h 80"/>
                  <a:gd name="T26" fmla="*/ 4 w 128"/>
                  <a:gd name="T27" fmla="*/ 1 h 80"/>
                  <a:gd name="T28" fmla="*/ 4 w 128"/>
                  <a:gd name="T29" fmla="*/ 1 h 80"/>
                  <a:gd name="T30" fmla="*/ 4 w 128"/>
                  <a:gd name="T31" fmla="*/ 2 h 80"/>
                  <a:gd name="T32" fmla="*/ 4 w 128"/>
                  <a:gd name="T33" fmla="*/ 2 h 80"/>
                  <a:gd name="T34" fmla="*/ 3 w 128"/>
                  <a:gd name="T35" fmla="*/ 2 h 80"/>
                  <a:gd name="T36" fmla="*/ 2 w 128"/>
                  <a:gd name="T37" fmla="*/ 2 h 8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8" h="80">
                    <a:moveTo>
                      <a:pt x="34" y="80"/>
                    </a:moveTo>
                    <a:lnTo>
                      <a:pt x="20" y="76"/>
                    </a:lnTo>
                    <a:lnTo>
                      <a:pt x="10" y="67"/>
                    </a:lnTo>
                    <a:lnTo>
                      <a:pt x="3" y="55"/>
                    </a:lnTo>
                    <a:lnTo>
                      <a:pt x="0" y="40"/>
                    </a:lnTo>
                    <a:lnTo>
                      <a:pt x="3" y="26"/>
                    </a:lnTo>
                    <a:lnTo>
                      <a:pt x="9" y="13"/>
                    </a:lnTo>
                    <a:lnTo>
                      <a:pt x="19" y="4"/>
                    </a:lnTo>
                    <a:lnTo>
                      <a:pt x="34" y="0"/>
                    </a:lnTo>
                    <a:lnTo>
                      <a:pt x="94" y="0"/>
                    </a:lnTo>
                    <a:lnTo>
                      <a:pt x="109" y="4"/>
                    </a:lnTo>
                    <a:lnTo>
                      <a:pt x="120" y="13"/>
                    </a:lnTo>
                    <a:lnTo>
                      <a:pt x="126" y="26"/>
                    </a:lnTo>
                    <a:lnTo>
                      <a:pt x="128" y="40"/>
                    </a:lnTo>
                    <a:lnTo>
                      <a:pt x="126" y="55"/>
                    </a:lnTo>
                    <a:lnTo>
                      <a:pt x="119" y="67"/>
                    </a:lnTo>
                    <a:lnTo>
                      <a:pt x="109" y="76"/>
                    </a:lnTo>
                    <a:lnTo>
                      <a:pt x="94" y="80"/>
                    </a:lnTo>
                    <a:lnTo>
                      <a:pt x="34" y="80"/>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36" name="Freeform 42">
                <a:extLst>
                  <a:ext uri="{FF2B5EF4-FFF2-40B4-BE49-F238E27FC236}">
                    <a16:creationId xmlns:a16="http://schemas.microsoft.com/office/drawing/2014/main" xmlns="" id="{46502CCC-396E-4926-A19A-E248846E0779}"/>
                  </a:ext>
                </a:extLst>
              </p:cNvPr>
              <p:cNvSpPr>
                <a:spLocks/>
              </p:cNvSpPr>
              <p:nvPr/>
            </p:nvSpPr>
            <p:spPr bwMode="auto">
              <a:xfrm>
                <a:off x="2308" y="1193"/>
                <a:ext cx="185" cy="26"/>
              </a:xfrm>
              <a:custGeom>
                <a:avLst/>
                <a:gdLst>
                  <a:gd name="T0" fmla="*/ 0 w 369"/>
                  <a:gd name="T1" fmla="*/ 0 h 54"/>
                  <a:gd name="T2" fmla="*/ 1 w 369"/>
                  <a:gd name="T3" fmla="*/ 0 h 54"/>
                  <a:gd name="T4" fmla="*/ 1 w 369"/>
                  <a:gd name="T5" fmla="*/ 0 h 54"/>
                  <a:gd name="T6" fmla="*/ 1 w 369"/>
                  <a:gd name="T7" fmla="*/ 0 h 54"/>
                  <a:gd name="T8" fmla="*/ 1 w 369"/>
                  <a:gd name="T9" fmla="*/ 1 h 54"/>
                  <a:gd name="T10" fmla="*/ 1 w 369"/>
                  <a:gd name="T11" fmla="*/ 1 h 54"/>
                  <a:gd name="T12" fmla="*/ 1 w 369"/>
                  <a:gd name="T13" fmla="*/ 1 h 54"/>
                  <a:gd name="T14" fmla="*/ 2 w 369"/>
                  <a:gd name="T15" fmla="*/ 1 h 54"/>
                  <a:gd name="T16" fmla="*/ 2 w 369"/>
                  <a:gd name="T17" fmla="*/ 1 h 54"/>
                  <a:gd name="T18" fmla="*/ 3 w 369"/>
                  <a:gd name="T19" fmla="*/ 1 h 54"/>
                  <a:gd name="T20" fmla="*/ 3 w 369"/>
                  <a:gd name="T21" fmla="*/ 1 h 54"/>
                  <a:gd name="T22" fmla="*/ 3 w 369"/>
                  <a:gd name="T23" fmla="*/ 1 h 54"/>
                  <a:gd name="T24" fmla="*/ 4 w 369"/>
                  <a:gd name="T25" fmla="*/ 1 h 54"/>
                  <a:gd name="T26" fmla="*/ 5 w 369"/>
                  <a:gd name="T27" fmla="*/ 1 h 54"/>
                  <a:gd name="T28" fmla="*/ 5 w 369"/>
                  <a:gd name="T29" fmla="*/ 1 h 54"/>
                  <a:gd name="T30" fmla="*/ 6 w 369"/>
                  <a:gd name="T31" fmla="*/ 1 h 54"/>
                  <a:gd name="T32" fmla="*/ 6 w 369"/>
                  <a:gd name="T33" fmla="*/ 1 h 54"/>
                  <a:gd name="T34" fmla="*/ 7 w 369"/>
                  <a:gd name="T35" fmla="*/ 1 h 54"/>
                  <a:gd name="T36" fmla="*/ 7 w 369"/>
                  <a:gd name="T37" fmla="*/ 1 h 54"/>
                  <a:gd name="T38" fmla="*/ 8 w 369"/>
                  <a:gd name="T39" fmla="*/ 1 h 54"/>
                  <a:gd name="T40" fmla="*/ 8 w 369"/>
                  <a:gd name="T41" fmla="*/ 1 h 54"/>
                  <a:gd name="T42" fmla="*/ 9 w 369"/>
                  <a:gd name="T43" fmla="*/ 1 h 54"/>
                  <a:gd name="T44" fmla="*/ 9 w 369"/>
                  <a:gd name="T45" fmla="*/ 1 h 54"/>
                  <a:gd name="T46" fmla="*/ 10 w 369"/>
                  <a:gd name="T47" fmla="*/ 1 h 54"/>
                  <a:gd name="T48" fmla="*/ 10 w 369"/>
                  <a:gd name="T49" fmla="*/ 1 h 54"/>
                  <a:gd name="T50" fmla="*/ 11 w 369"/>
                  <a:gd name="T51" fmla="*/ 1 h 54"/>
                  <a:gd name="T52" fmla="*/ 11 w 369"/>
                  <a:gd name="T53" fmla="*/ 1 h 54"/>
                  <a:gd name="T54" fmla="*/ 11 w 369"/>
                  <a:gd name="T55" fmla="*/ 1 h 54"/>
                  <a:gd name="T56" fmla="*/ 12 w 369"/>
                  <a:gd name="T57" fmla="*/ 1 h 54"/>
                  <a:gd name="T58" fmla="*/ 12 w 369"/>
                  <a:gd name="T59" fmla="*/ 0 h 54"/>
                  <a:gd name="T60" fmla="*/ 12 w 369"/>
                  <a:gd name="T61" fmla="*/ 0 h 54"/>
                  <a:gd name="T62" fmla="*/ 12 w 369"/>
                  <a:gd name="T63" fmla="*/ 0 h 54"/>
                  <a:gd name="T64" fmla="*/ 12 w 369"/>
                  <a:gd name="T65" fmla="*/ 0 h 54"/>
                  <a:gd name="T66" fmla="*/ 11 w 369"/>
                  <a:gd name="T67" fmla="*/ 0 h 54"/>
                  <a:gd name="T68" fmla="*/ 11 w 369"/>
                  <a:gd name="T69" fmla="*/ 0 h 54"/>
                  <a:gd name="T70" fmla="*/ 11 w 369"/>
                  <a:gd name="T71" fmla="*/ 0 h 54"/>
                  <a:gd name="T72" fmla="*/ 10 w 369"/>
                  <a:gd name="T73" fmla="*/ 0 h 54"/>
                  <a:gd name="T74" fmla="*/ 10 w 369"/>
                  <a:gd name="T75" fmla="*/ 0 h 54"/>
                  <a:gd name="T76" fmla="*/ 9 w 369"/>
                  <a:gd name="T77" fmla="*/ 0 h 54"/>
                  <a:gd name="T78" fmla="*/ 8 w 369"/>
                  <a:gd name="T79" fmla="*/ 0 h 54"/>
                  <a:gd name="T80" fmla="*/ 7 w 369"/>
                  <a:gd name="T81" fmla="*/ 0 h 54"/>
                  <a:gd name="T82" fmla="*/ 6 w 369"/>
                  <a:gd name="T83" fmla="*/ 0 h 54"/>
                  <a:gd name="T84" fmla="*/ 5 w 369"/>
                  <a:gd name="T85" fmla="*/ 0 h 54"/>
                  <a:gd name="T86" fmla="*/ 4 w 369"/>
                  <a:gd name="T87" fmla="*/ 0 h 54"/>
                  <a:gd name="T88" fmla="*/ 4 w 369"/>
                  <a:gd name="T89" fmla="*/ 0 h 54"/>
                  <a:gd name="T90" fmla="*/ 3 w 369"/>
                  <a:gd name="T91" fmla="*/ 0 h 54"/>
                  <a:gd name="T92" fmla="*/ 2 w 369"/>
                  <a:gd name="T93" fmla="*/ 0 h 54"/>
                  <a:gd name="T94" fmla="*/ 2 w 369"/>
                  <a:gd name="T95" fmla="*/ 0 h 54"/>
                  <a:gd name="T96" fmla="*/ 2 w 369"/>
                  <a:gd name="T97" fmla="*/ 0 h 54"/>
                  <a:gd name="T98" fmla="*/ 1 w 369"/>
                  <a:gd name="T99" fmla="*/ 0 h 54"/>
                  <a:gd name="T100" fmla="*/ 0 w 369"/>
                  <a:gd name="T101" fmla="*/ 0 h 5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69" h="54">
                    <a:moveTo>
                      <a:pt x="0" y="22"/>
                    </a:moveTo>
                    <a:lnTo>
                      <a:pt x="1" y="26"/>
                    </a:lnTo>
                    <a:lnTo>
                      <a:pt x="3" y="28"/>
                    </a:lnTo>
                    <a:lnTo>
                      <a:pt x="8" y="32"/>
                    </a:lnTo>
                    <a:lnTo>
                      <a:pt x="15" y="35"/>
                    </a:lnTo>
                    <a:lnTo>
                      <a:pt x="21" y="37"/>
                    </a:lnTo>
                    <a:lnTo>
                      <a:pt x="31" y="40"/>
                    </a:lnTo>
                    <a:lnTo>
                      <a:pt x="42" y="42"/>
                    </a:lnTo>
                    <a:lnTo>
                      <a:pt x="54" y="44"/>
                    </a:lnTo>
                    <a:lnTo>
                      <a:pt x="66" y="47"/>
                    </a:lnTo>
                    <a:lnTo>
                      <a:pt x="81" y="48"/>
                    </a:lnTo>
                    <a:lnTo>
                      <a:pt x="96" y="50"/>
                    </a:lnTo>
                    <a:lnTo>
                      <a:pt x="112" y="51"/>
                    </a:lnTo>
                    <a:lnTo>
                      <a:pt x="130" y="52"/>
                    </a:lnTo>
                    <a:lnTo>
                      <a:pt x="147" y="52"/>
                    </a:lnTo>
                    <a:lnTo>
                      <a:pt x="165" y="54"/>
                    </a:lnTo>
                    <a:lnTo>
                      <a:pt x="184" y="54"/>
                    </a:lnTo>
                    <a:lnTo>
                      <a:pt x="202" y="54"/>
                    </a:lnTo>
                    <a:lnTo>
                      <a:pt x="221" y="52"/>
                    </a:lnTo>
                    <a:lnTo>
                      <a:pt x="239" y="52"/>
                    </a:lnTo>
                    <a:lnTo>
                      <a:pt x="256" y="51"/>
                    </a:lnTo>
                    <a:lnTo>
                      <a:pt x="272" y="50"/>
                    </a:lnTo>
                    <a:lnTo>
                      <a:pt x="287" y="48"/>
                    </a:lnTo>
                    <a:lnTo>
                      <a:pt x="301" y="47"/>
                    </a:lnTo>
                    <a:lnTo>
                      <a:pt x="315" y="44"/>
                    </a:lnTo>
                    <a:lnTo>
                      <a:pt x="327" y="42"/>
                    </a:lnTo>
                    <a:lnTo>
                      <a:pt x="338" y="40"/>
                    </a:lnTo>
                    <a:lnTo>
                      <a:pt x="347" y="37"/>
                    </a:lnTo>
                    <a:lnTo>
                      <a:pt x="354" y="35"/>
                    </a:lnTo>
                    <a:lnTo>
                      <a:pt x="361" y="32"/>
                    </a:lnTo>
                    <a:lnTo>
                      <a:pt x="366" y="28"/>
                    </a:lnTo>
                    <a:lnTo>
                      <a:pt x="368" y="26"/>
                    </a:lnTo>
                    <a:lnTo>
                      <a:pt x="369" y="22"/>
                    </a:lnTo>
                    <a:lnTo>
                      <a:pt x="339" y="0"/>
                    </a:lnTo>
                    <a:lnTo>
                      <a:pt x="336" y="3"/>
                    </a:lnTo>
                    <a:lnTo>
                      <a:pt x="327" y="6"/>
                    </a:lnTo>
                    <a:lnTo>
                      <a:pt x="313" y="9"/>
                    </a:lnTo>
                    <a:lnTo>
                      <a:pt x="294" y="10"/>
                    </a:lnTo>
                    <a:lnTo>
                      <a:pt x="271" y="11"/>
                    </a:lnTo>
                    <a:lnTo>
                      <a:pt x="245" y="12"/>
                    </a:lnTo>
                    <a:lnTo>
                      <a:pt x="215" y="13"/>
                    </a:lnTo>
                    <a:lnTo>
                      <a:pt x="184" y="13"/>
                    </a:lnTo>
                    <a:lnTo>
                      <a:pt x="153" y="13"/>
                    </a:lnTo>
                    <a:lnTo>
                      <a:pt x="124" y="12"/>
                    </a:lnTo>
                    <a:lnTo>
                      <a:pt x="97" y="11"/>
                    </a:lnTo>
                    <a:lnTo>
                      <a:pt x="74" y="10"/>
                    </a:lnTo>
                    <a:lnTo>
                      <a:pt x="56" y="9"/>
                    </a:lnTo>
                    <a:lnTo>
                      <a:pt x="42" y="6"/>
                    </a:lnTo>
                    <a:lnTo>
                      <a:pt x="33" y="3"/>
                    </a:lnTo>
                    <a:lnTo>
                      <a:pt x="29" y="0"/>
                    </a:lnTo>
                    <a:lnTo>
                      <a:pt x="0" y="22"/>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37" name="Freeform 43">
                <a:extLst>
                  <a:ext uri="{FF2B5EF4-FFF2-40B4-BE49-F238E27FC236}">
                    <a16:creationId xmlns:a16="http://schemas.microsoft.com/office/drawing/2014/main" xmlns="" id="{2E9EF8BD-F7B6-4568-AD2B-09F6EC03A1EF}"/>
                  </a:ext>
                </a:extLst>
              </p:cNvPr>
              <p:cNvSpPr>
                <a:spLocks/>
              </p:cNvSpPr>
              <p:nvPr/>
            </p:nvSpPr>
            <p:spPr bwMode="auto">
              <a:xfrm>
                <a:off x="2382" y="592"/>
                <a:ext cx="36" cy="287"/>
              </a:xfrm>
              <a:custGeom>
                <a:avLst/>
                <a:gdLst>
                  <a:gd name="T0" fmla="*/ 3 w 72"/>
                  <a:gd name="T1" fmla="*/ 18 h 573"/>
                  <a:gd name="T2" fmla="*/ 3 w 72"/>
                  <a:gd name="T3" fmla="*/ 15 h 573"/>
                  <a:gd name="T4" fmla="*/ 3 w 72"/>
                  <a:gd name="T5" fmla="*/ 12 h 573"/>
                  <a:gd name="T6" fmla="*/ 3 w 72"/>
                  <a:gd name="T7" fmla="*/ 9 h 573"/>
                  <a:gd name="T8" fmla="*/ 3 w 72"/>
                  <a:gd name="T9" fmla="*/ 7 h 573"/>
                  <a:gd name="T10" fmla="*/ 3 w 72"/>
                  <a:gd name="T11" fmla="*/ 5 h 573"/>
                  <a:gd name="T12" fmla="*/ 2 w 72"/>
                  <a:gd name="T13" fmla="*/ 3 h 573"/>
                  <a:gd name="T14" fmla="*/ 2 w 72"/>
                  <a:gd name="T15" fmla="*/ 2 h 573"/>
                  <a:gd name="T16" fmla="*/ 2 w 72"/>
                  <a:gd name="T17" fmla="*/ 0 h 573"/>
                  <a:gd name="T18" fmla="*/ 2 w 72"/>
                  <a:gd name="T19" fmla="*/ 0 h 573"/>
                  <a:gd name="T20" fmla="*/ 1 w 72"/>
                  <a:gd name="T21" fmla="*/ 2 h 573"/>
                  <a:gd name="T22" fmla="*/ 1 w 72"/>
                  <a:gd name="T23" fmla="*/ 3 h 573"/>
                  <a:gd name="T24" fmla="*/ 1 w 72"/>
                  <a:gd name="T25" fmla="*/ 5 h 573"/>
                  <a:gd name="T26" fmla="*/ 1 w 72"/>
                  <a:gd name="T27" fmla="*/ 7 h 573"/>
                  <a:gd name="T28" fmla="*/ 0 w 72"/>
                  <a:gd name="T29" fmla="*/ 9 h 573"/>
                  <a:gd name="T30" fmla="*/ 0 w 72"/>
                  <a:gd name="T31" fmla="*/ 12 h 573"/>
                  <a:gd name="T32" fmla="*/ 0 w 72"/>
                  <a:gd name="T33" fmla="*/ 15 h 573"/>
                  <a:gd name="T34" fmla="*/ 0 w 72"/>
                  <a:gd name="T35" fmla="*/ 18 h 573"/>
                  <a:gd name="T36" fmla="*/ 3 w 72"/>
                  <a:gd name="T37" fmla="*/ 18 h 57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72" h="573">
                    <a:moveTo>
                      <a:pt x="71" y="573"/>
                    </a:moveTo>
                    <a:lnTo>
                      <a:pt x="71" y="463"/>
                    </a:lnTo>
                    <a:lnTo>
                      <a:pt x="72" y="367"/>
                    </a:lnTo>
                    <a:lnTo>
                      <a:pt x="71" y="283"/>
                    </a:lnTo>
                    <a:lnTo>
                      <a:pt x="70" y="210"/>
                    </a:lnTo>
                    <a:lnTo>
                      <a:pt x="67" y="145"/>
                    </a:lnTo>
                    <a:lnTo>
                      <a:pt x="60" y="90"/>
                    </a:lnTo>
                    <a:lnTo>
                      <a:pt x="49" y="41"/>
                    </a:lnTo>
                    <a:lnTo>
                      <a:pt x="36" y="0"/>
                    </a:lnTo>
                    <a:lnTo>
                      <a:pt x="22" y="41"/>
                    </a:lnTo>
                    <a:lnTo>
                      <a:pt x="13" y="90"/>
                    </a:lnTo>
                    <a:lnTo>
                      <a:pt x="6" y="145"/>
                    </a:lnTo>
                    <a:lnTo>
                      <a:pt x="2" y="210"/>
                    </a:lnTo>
                    <a:lnTo>
                      <a:pt x="0" y="283"/>
                    </a:lnTo>
                    <a:lnTo>
                      <a:pt x="0" y="367"/>
                    </a:lnTo>
                    <a:lnTo>
                      <a:pt x="0" y="463"/>
                    </a:lnTo>
                    <a:lnTo>
                      <a:pt x="0" y="573"/>
                    </a:lnTo>
                    <a:lnTo>
                      <a:pt x="71" y="573"/>
                    </a:lnTo>
                    <a:close/>
                  </a:path>
                </a:pathLst>
              </a:custGeom>
              <a:solidFill>
                <a:srgbClr val="008C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38" name="Freeform 44">
                <a:extLst>
                  <a:ext uri="{FF2B5EF4-FFF2-40B4-BE49-F238E27FC236}">
                    <a16:creationId xmlns:a16="http://schemas.microsoft.com/office/drawing/2014/main" xmlns="" id="{B955EF98-FD91-4B36-85EB-EE895460F982}"/>
                  </a:ext>
                </a:extLst>
              </p:cNvPr>
              <p:cNvSpPr>
                <a:spLocks/>
              </p:cNvSpPr>
              <p:nvPr/>
            </p:nvSpPr>
            <p:spPr bwMode="auto">
              <a:xfrm>
                <a:off x="2380" y="489"/>
                <a:ext cx="40" cy="103"/>
              </a:xfrm>
              <a:custGeom>
                <a:avLst/>
                <a:gdLst>
                  <a:gd name="T0" fmla="*/ 2 w 80"/>
                  <a:gd name="T1" fmla="*/ 7 h 206"/>
                  <a:gd name="T2" fmla="*/ 3 w 80"/>
                  <a:gd name="T3" fmla="*/ 6 h 206"/>
                  <a:gd name="T4" fmla="*/ 3 w 80"/>
                  <a:gd name="T5" fmla="*/ 5 h 206"/>
                  <a:gd name="T6" fmla="*/ 3 w 80"/>
                  <a:gd name="T7" fmla="*/ 5 h 206"/>
                  <a:gd name="T8" fmla="*/ 3 w 80"/>
                  <a:gd name="T9" fmla="*/ 4 h 206"/>
                  <a:gd name="T10" fmla="*/ 2 w 80"/>
                  <a:gd name="T11" fmla="*/ 3 h 206"/>
                  <a:gd name="T12" fmla="*/ 2 w 80"/>
                  <a:gd name="T13" fmla="*/ 2 h 206"/>
                  <a:gd name="T14" fmla="*/ 2 w 80"/>
                  <a:gd name="T15" fmla="*/ 1 h 206"/>
                  <a:gd name="T16" fmla="*/ 2 w 80"/>
                  <a:gd name="T17" fmla="*/ 0 h 206"/>
                  <a:gd name="T18" fmla="*/ 2 w 80"/>
                  <a:gd name="T19" fmla="*/ 1 h 206"/>
                  <a:gd name="T20" fmla="*/ 1 w 80"/>
                  <a:gd name="T21" fmla="*/ 2 h 206"/>
                  <a:gd name="T22" fmla="*/ 1 w 80"/>
                  <a:gd name="T23" fmla="*/ 3 h 206"/>
                  <a:gd name="T24" fmla="*/ 1 w 80"/>
                  <a:gd name="T25" fmla="*/ 4 h 206"/>
                  <a:gd name="T26" fmla="*/ 0 w 80"/>
                  <a:gd name="T27" fmla="*/ 5 h 206"/>
                  <a:gd name="T28" fmla="*/ 1 w 80"/>
                  <a:gd name="T29" fmla="*/ 5 h 206"/>
                  <a:gd name="T30" fmla="*/ 1 w 80"/>
                  <a:gd name="T31" fmla="*/ 6 h 206"/>
                  <a:gd name="T32" fmla="*/ 2 w 80"/>
                  <a:gd name="T33" fmla="*/ 7 h 2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0" h="206">
                    <a:moveTo>
                      <a:pt x="40" y="206"/>
                    </a:moveTo>
                    <a:lnTo>
                      <a:pt x="66" y="185"/>
                    </a:lnTo>
                    <a:lnTo>
                      <a:pt x="79" y="160"/>
                    </a:lnTo>
                    <a:lnTo>
                      <a:pt x="80" y="132"/>
                    </a:lnTo>
                    <a:lnTo>
                      <a:pt x="74" y="102"/>
                    </a:lnTo>
                    <a:lnTo>
                      <a:pt x="64" y="73"/>
                    </a:lnTo>
                    <a:lnTo>
                      <a:pt x="52" y="45"/>
                    </a:lnTo>
                    <a:lnTo>
                      <a:pt x="43" y="20"/>
                    </a:lnTo>
                    <a:lnTo>
                      <a:pt x="40" y="0"/>
                    </a:lnTo>
                    <a:lnTo>
                      <a:pt x="36" y="20"/>
                    </a:lnTo>
                    <a:lnTo>
                      <a:pt x="27" y="45"/>
                    </a:lnTo>
                    <a:lnTo>
                      <a:pt x="15" y="73"/>
                    </a:lnTo>
                    <a:lnTo>
                      <a:pt x="6" y="102"/>
                    </a:lnTo>
                    <a:lnTo>
                      <a:pt x="0" y="132"/>
                    </a:lnTo>
                    <a:lnTo>
                      <a:pt x="2" y="160"/>
                    </a:lnTo>
                    <a:lnTo>
                      <a:pt x="14" y="185"/>
                    </a:lnTo>
                    <a:lnTo>
                      <a:pt x="40" y="206"/>
                    </a:lnTo>
                    <a:close/>
                  </a:path>
                </a:pathLst>
              </a:custGeom>
              <a:solidFill>
                <a:srgbClr val="FFB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39" name="Freeform 45">
                <a:extLst>
                  <a:ext uri="{FF2B5EF4-FFF2-40B4-BE49-F238E27FC236}">
                    <a16:creationId xmlns:a16="http://schemas.microsoft.com/office/drawing/2014/main" xmlns="" id="{B72B5F0D-CDD0-4AA2-94EB-0469F57E1189}"/>
                  </a:ext>
                </a:extLst>
              </p:cNvPr>
              <p:cNvSpPr>
                <a:spLocks/>
              </p:cNvSpPr>
              <p:nvPr/>
            </p:nvSpPr>
            <p:spPr bwMode="auto">
              <a:xfrm>
                <a:off x="2705" y="526"/>
                <a:ext cx="56" cy="151"/>
              </a:xfrm>
              <a:custGeom>
                <a:avLst/>
                <a:gdLst>
                  <a:gd name="T0" fmla="*/ 3 w 112"/>
                  <a:gd name="T1" fmla="*/ 10 h 302"/>
                  <a:gd name="T2" fmla="*/ 3 w 112"/>
                  <a:gd name="T3" fmla="*/ 10 h 302"/>
                  <a:gd name="T4" fmla="*/ 3 w 112"/>
                  <a:gd name="T5" fmla="*/ 10 h 302"/>
                  <a:gd name="T6" fmla="*/ 3 w 112"/>
                  <a:gd name="T7" fmla="*/ 10 h 302"/>
                  <a:gd name="T8" fmla="*/ 3 w 112"/>
                  <a:gd name="T9" fmla="*/ 10 h 302"/>
                  <a:gd name="T10" fmla="*/ 4 w 112"/>
                  <a:gd name="T11" fmla="*/ 8 h 302"/>
                  <a:gd name="T12" fmla="*/ 4 w 112"/>
                  <a:gd name="T13" fmla="*/ 7 h 302"/>
                  <a:gd name="T14" fmla="*/ 3 w 112"/>
                  <a:gd name="T15" fmla="*/ 5 h 302"/>
                  <a:gd name="T16" fmla="*/ 3 w 112"/>
                  <a:gd name="T17" fmla="*/ 4 h 302"/>
                  <a:gd name="T18" fmla="*/ 2 w 112"/>
                  <a:gd name="T19" fmla="*/ 3 h 302"/>
                  <a:gd name="T20" fmla="*/ 2 w 112"/>
                  <a:gd name="T21" fmla="*/ 2 h 302"/>
                  <a:gd name="T22" fmla="*/ 1 w 112"/>
                  <a:gd name="T23" fmla="*/ 1 h 302"/>
                  <a:gd name="T24" fmla="*/ 0 w 112"/>
                  <a:gd name="T25" fmla="*/ 0 h 302"/>
                  <a:gd name="T26" fmla="*/ 1 w 112"/>
                  <a:gd name="T27" fmla="*/ 1 h 302"/>
                  <a:gd name="T28" fmla="*/ 2 w 112"/>
                  <a:gd name="T29" fmla="*/ 2 h 302"/>
                  <a:gd name="T30" fmla="*/ 3 w 112"/>
                  <a:gd name="T31" fmla="*/ 3 h 302"/>
                  <a:gd name="T32" fmla="*/ 3 w 112"/>
                  <a:gd name="T33" fmla="*/ 4 h 302"/>
                  <a:gd name="T34" fmla="*/ 4 w 112"/>
                  <a:gd name="T35" fmla="*/ 6 h 302"/>
                  <a:gd name="T36" fmla="*/ 4 w 112"/>
                  <a:gd name="T37" fmla="*/ 7 h 302"/>
                  <a:gd name="T38" fmla="*/ 4 w 112"/>
                  <a:gd name="T39" fmla="*/ 9 h 302"/>
                  <a:gd name="T40" fmla="*/ 3 w 112"/>
                  <a:gd name="T41" fmla="*/ 10 h 30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2" h="302">
                    <a:moveTo>
                      <a:pt x="88" y="302"/>
                    </a:moveTo>
                    <a:lnTo>
                      <a:pt x="87" y="302"/>
                    </a:lnTo>
                    <a:lnTo>
                      <a:pt x="86" y="299"/>
                    </a:lnTo>
                    <a:lnTo>
                      <a:pt x="84" y="296"/>
                    </a:lnTo>
                    <a:lnTo>
                      <a:pt x="83" y="295"/>
                    </a:lnTo>
                    <a:lnTo>
                      <a:pt x="97" y="248"/>
                    </a:lnTo>
                    <a:lnTo>
                      <a:pt x="99" y="203"/>
                    </a:lnTo>
                    <a:lnTo>
                      <a:pt x="91" y="160"/>
                    </a:lnTo>
                    <a:lnTo>
                      <a:pt x="78" y="120"/>
                    </a:lnTo>
                    <a:lnTo>
                      <a:pt x="60" y="84"/>
                    </a:lnTo>
                    <a:lnTo>
                      <a:pt x="39" y="52"/>
                    </a:lnTo>
                    <a:lnTo>
                      <a:pt x="18" y="23"/>
                    </a:lnTo>
                    <a:lnTo>
                      <a:pt x="0" y="0"/>
                    </a:lnTo>
                    <a:lnTo>
                      <a:pt x="23" y="13"/>
                    </a:lnTo>
                    <a:lnTo>
                      <a:pt x="47" y="39"/>
                    </a:lnTo>
                    <a:lnTo>
                      <a:pt x="71" y="78"/>
                    </a:lnTo>
                    <a:lnTo>
                      <a:pt x="91" y="122"/>
                    </a:lnTo>
                    <a:lnTo>
                      <a:pt x="106" y="171"/>
                    </a:lnTo>
                    <a:lnTo>
                      <a:pt x="112" y="219"/>
                    </a:lnTo>
                    <a:lnTo>
                      <a:pt x="107" y="264"/>
                    </a:lnTo>
                    <a:lnTo>
                      <a:pt x="88" y="30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40" name="Freeform 46">
                <a:extLst>
                  <a:ext uri="{FF2B5EF4-FFF2-40B4-BE49-F238E27FC236}">
                    <a16:creationId xmlns:a16="http://schemas.microsoft.com/office/drawing/2014/main" xmlns="" id="{389A87EF-549F-4ADC-B183-B6F7992B3FF3}"/>
                  </a:ext>
                </a:extLst>
              </p:cNvPr>
              <p:cNvSpPr>
                <a:spLocks/>
              </p:cNvSpPr>
              <p:nvPr/>
            </p:nvSpPr>
            <p:spPr bwMode="auto">
              <a:xfrm>
                <a:off x="2684" y="549"/>
                <a:ext cx="50" cy="11"/>
              </a:xfrm>
              <a:custGeom>
                <a:avLst/>
                <a:gdLst>
                  <a:gd name="T0" fmla="*/ 0 w 101"/>
                  <a:gd name="T1" fmla="*/ 0 h 23"/>
                  <a:gd name="T2" fmla="*/ 0 w 101"/>
                  <a:gd name="T3" fmla="*/ 0 h 23"/>
                  <a:gd name="T4" fmla="*/ 0 w 101"/>
                  <a:gd name="T5" fmla="*/ 0 h 23"/>
                  <a:gd name="T6" fmla="*/ 0 w 101"/>
                  <a:gd name="T7" fmla="*/ 0 h 23"/>
                  <a:gd name="T8" fmla="*/ 1 w 101"/>
                  <a:gd name="T9" fmla="*/ 0 h 23"/>
                  <a:gd name="T10" fmla="*/ 1 w 101"/>
                  <a:gd name="T11" fmla="*/ 0 h 23"/>
                  <a:gd name="T12" fmla="*/ 2 w 101"/>
                  <a:gd name="T13" fmla="*/ 0 h 23"/>
                  <a:gd name="T14" fmla="*/ 2 w 101"/>
                  <a:gd name="T15" fmla="*/ 0 h 23"/>
                  <a:gd name="T16" fmla="*/ 3 w 101"/>
                  <a:gd name="T17" fmla="*/ 0 h 23"/>
                  <a:gd name="T18" fmla="*/ 2 w 101"/>
                  <a:gd name="T19" fmla="*/ 0 h 23"/>
                  <a:gd name="T20" fmla="*/ 2 w 101"/>
                  <a:gd name="T21" fmla="*/ 0 h 23"/>
                  <a:gd name="T22" fmla="*/ 1 w 101"/>
                  <a:gd name="T23" fmla="*/ 0 h 23"/>
                  <a:gd name="T24" fmla="*/ 1 w 101"/>
                  <a:gd name="T25" fmla="*/ 0 h 23"/>
                  <a:gd name="T26" fmla="*/ 0 w 101"/>
                  <a:gd name="T27" fmla="*/ 0 h 23"/>
                  <a:gd name="T28" fmla="*/ 0 w 101"/>
                  <a:gd name="T29" fmla="*/ 0 h 23"/>
                  <a:gd name="T30" fmla="*/ 0 w 101"/>
                  <a:gd name="T31" fmla="*/ 0 h 23"/>
                  <a:gd name="T32" fmla="*/ 0 w 101"/>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1" h="23">
                    <a:moveTo>
                      <a:pt x="0" y="3"/>
                    </a:moveTo>
                    <a:lnTo>
                      <a:pt x="4" y="0"/>
                    </a:lnTo>
                    <a:lnTo>
                      <a:pt x="13" y="0"/>
                    </a:lnTo>
                    <a:lnTo>
                      <a:pt x="26" y="0"/>
                    </a:lnTo>
                    <a:lnTo>
                      <a:pt x="42" y="1"/>
                    </a:lnTo>
                    <a:lnTo>
                      <a:pt x="58" y="4"/>
                    </a:lnTo>
                    <a:lnTo>
                      <a:pt x="74" y="8"/>
                    </a:lnTo>
                    <a:lnTo>
                      <a:pt x="89" y="15"/>
                    </a:lnTo>
                    <a:lnTo>
                      <a:pt x="101" y="23"/>
                    </a:lnTo>
                    <a:lnTo>
                      <a:pt x="89" y="21"/>
                    </a:lnTo>
                    <a:lnTo>
                      <a:pt x="75" y="18"/>
                    </a:lnTo>
                    <a:lnTo>
                      <a:pt x="58" y="15"/>
                    </a:lnTo>
                    <a:lnTo>
                      <a:pt x="42" y="13"/>
                    </a:lnTo>
                    <a:lnTo>
                      <a:pt x="26" y="11"/>
                    </a:lnTo>
                    <a:lnTo>
                      <a:pt x="13" y="7"/>
                    </a:lnTo>
                    <a:lnTo>
                      <a:pt x="4" y="5"/>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41" name="Freeform 47">
                <a:extLst>
                  <a:ext uri="{FF2B5EF4-FFF2-40B4-BE49-F238E27FC236}">
                    <a16:creationId xmlns:a16="http://schemas.microsoft.com/office/drawing/2014/main" xmlns="" id="{3ED884D8-10DD-42CD-A05C-289895AF07EC}"/>
                  </a:ext>
                </a:extLst>
              </p:cNvPr>
              <p:cNvSpPr>
                <a:spLocks/>
              </p:cNvSpPr>
              <p:nvPr/>
            </p:nvSpPr>
            <p:spPr bwMode="auto">
              <a:xfrm>
                <a:off x="2682" y="558"/>
                <a:ext cx="60" cy="15"/>
              </a:xfrm>
              <a:custGeom>
                <a:avLst/>
                <a:gdLst>
                  <a:gd name="T0" fmla="*/ 0 w 120"/>
                  <a:gd name="T1" fmla="*/ 0 h 31"/>
                  <a:gd name="T2" fmla="*/ 1 w 120"/>
                  <a:gd name="T3" fmla="*/ 0 h 31"/>
                  <a:gd name="T4" fmla="*/ 1 w 120"/>
                  <a:gd name="T5" fmla="*/ 0 h 31"/>
                  <a:gd name="T6" fmla="*/ 1 w 120"/>
                  <a:gd name="T7" fmla="*/ 0 h 31"/>
                  <a:gd name="T8" fmla="*/ 2 w 120"/>
                  <a:gd name="T9" fmla="*/ 0 h 31"/>
                  <a:gd name="T10" fmla="*/ 3 w 120"/>
                  <a:gd name="T11" fmla="*/ 0 h 31"/>
                  <a:gd name="T12" fmla="*/ 3 w 120"/>
                  <a:gd name="T13" fmla="*/ 0 h 31"/>
                  <a:gd name="T14" fmla="*/ 4 w 120"/>
                  <a:gd name="T15" fmla="*/ 0 h 31"/>
                  <a:gd name="T16" fmla="*/ 4 w 120"/>
                  <a:gd name="T17" fmla="*/ 0 h 31"/>
                  <a:gd name="T18" fmla="*/ 4 w 120"/>
                  <a:gd name="T19" fmla="*/ 0 h 31"/>
                  <a:gd name="T20" fmla="*/ 3 w 120"/>
                  <a:gd name="T21" fmla="*/ 0 h 31"/>
                  <a:gd name="T22" fmla="*/ 3 w 120"/>
                  <a:gd name="T23" fmla="*/ 0 h 31"/>
                  <a:gd name="T24" fmla="*/ 2 w 120"/>
                  <a:gd name="T25" fmla="*/ 0 h 31"/>
                  <a:gd name="T26" fmla="*/ 2 w 120"/>
                  <a:gd name="T27" fmla="*/ 0 h 31"/>
                  <a:gd name="T28" fmla="*/ 1 w 120"/>
                  <a:gd name="T29" fmla="*/ 0 h 31"/>
                  <a:gd name="T30" fmla="*/ 1 w 120"/>
                  <a:gd name="T31" fmla="*/ 0 h 31"/>
                  <a:gd name="T32" fmla="*/ 0 w 120"/>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0" h="31">
                    <a:moveTo>
                      <a:pt x="0" y="3"/>
                    </a:moveTo>
                    <a:lnTo>
                      <a:pt x="5" y="1"/>
                    </a:lnTo>
                    <a:lnTo>
                      <a:pt x="15" y="0"/>
                    </a:lnTo>
                    <a:lnTo>
                      <a:pt x="31" y="1"/>
                    </a:lnTo>
                    <a:lnTo>
                      <a:pt x="51" y="4"/>
                    </a:lnTo>
                    <a:lnTo>
                      <a:pt x="70" y="9"/>
                    </a:lnTo>
                    <a:lnTo>
                      <a:pt x="90" y="16"/>
                    </a:lnTo>
                    <a:lnTo>
                      <a:pt x="107" y="23"/>
                    </a:lnTo>
                    <a:lnTo>
                      <a:pt x="120" y="31"/>
                    </a:lnTo>
                    <a:lnTo>
                      <a:pt x="110" y="28"/>
                    </a:lnTo>
                    <a:lnTo>
                      <a:pt x="94" y="25"/>
                    </a:lnTo>
                    <a:lnTo>
                      <a:pt x="75" y="23"/>
                    </a:lnTo>
                    <a:lnTo>
                      <a:pt x="54" y="18"/>
                    </a:lnTo>
                    <a:lnTo>
                      <a:pt x="33" y="15"/>
                    </a:lnTo>
                    <a:lnTo>
                      <a:pt x="16" y="11"/>
                    </a:lnTo>
                    <a:lnTo>
                      <a:pt x="5" y="7"/>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42" name="Freeform 48">
                <a:extLst>
                  <a:ext uri="{FF2B5EF4-FFF2-40B4-BE49-F238E27FC236}">
                    <a16:creationId xmlns:a16="http://schemas.microsoft.com/office/drawing/2014/main" xmlns="" id="{3DC1030F-4C25-421A-80E8-83A89D24C356}"/>
                  </a:ext>
                </a:extLst>
              </p:cNvPr>
              <p:cNvSpPr>
                <a:spLocks/>
              </p:cNvSpPr>
              <p:nvPr/>
            </p:nvSpPr>
            <p:spPr bwMode="auto">
              <a:xfrm>
                <a:off x="2690" y="583"/>
                <a:ext cx="62" cy="12"/>
              </a:xfrm>
              <a:custGeom>
                <a:avLst/>
                <a:gdLst>
                  <a:gd name="T0" fmla="*/ 0 w 124"/>
                  <a:gd name="T1" fmla="*/ 0 h 25"/>
                  <a:gd name="T2" fmla="*/ 1 w 124"/>
                  <a:gd name="T3" fmla="*/ 0 h 25"/>
                  <a:gd name="T4" fmla="*/ 1 w 124"/>
                  <a:gd name="T5" fmla="*/ 0 h 25"/>
                  <a:gd name="T6" fmla="*/ 2 w 124"/>
                  <a:gd name="T7" fmla="*/ 0 h 25"/>
                  <a:gd name="T8" fmla="*/ 2 w 124"/>
                  <a:gd name="T9" fmla="*/ 0 h 25"/>
                  <a:gd name="T10" fmla="*/ 3 w 124"/>
                  <a:gd name="T11" fmla="*/ 0 h 25"/>
                  <a:gd name="T12" fmla="*/ 4 w 124"/>
                  <a:gd name="T13" fmla="*/ 0 h 25"/>
                  <a:gd name="T14" fmla="*/ 4 w 124"/>
                  <a:gd name="T15" fmla="*/ 0 h 25"/>
                  <a:gd name="T16" fmla="*/ 4 w 124"/>
                  <a:gd name="T17" fmla="*/ 0 h 25"/>
                  <a:gd name="T18" fmla="*/ 4 w 124"/>
                  <a:gd name="T19" fmla="*/ 0 h 25"/>
                  <a:gd name="T20" fmla="*/ 4 w 124"/>
                  <a:gd name="T21" fmla="*/ 0 h 25"/>
                  <a:gd name="T22" fmla="*/ 3 w 124"/>
                  <a:gd name="T23" fmla="*/ 0 h 25"/>
                  <a:gd name="T24" fmla="*/ 2 w 124"/>
                  <a:gd name="T25" fmla="*/ 0 h 25"/>
                  <a:gd name="T26" fmla="*/ 2 w 124"/>
                  <a:gd name="T27" fmla="*/ 0 h 25"/>
                  <a:gd name="T28" fmla="*/ 1 w 124"/>
                  <a:gd name="T29" fmla="*/ 0 h 25"/>
                  <a:gd name="T30" fmla="*/ 1 w 124"/>
                  <a:gd name="T31" fmla="*/ 0 h 25"/>
                  <a:gd name="T32" fmla="*/ 0 w 124"/>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4" h="25">
                    <a:moveTo>
                      <a:pt x="0" y="5"/>
                    </a:moveTo>
                    <a:lnTo>
                      <a:pt x="5" y="2"/>
                    </a:lnTo>
                    <a:lnTo>
                      <a:pt x="17" y="0"/>
                    </a:lnTo>
                    <a:lnTo>
                      <a:pt x="34" y="0"/>
                    </a:lnTo>
                    <a:lnTo>
                      <a:pt x="55" y="3"/>
                    </a:lnTo>
                    <a:lnTo>
                      <a:pt x="76" y="6"/>
                    </a:lnTo>
                    <a:lnTo>
                      <a:pt x="97" y="11"/>
                    </a:lnTo>
                    <a:lnTo>
                      <a:pt x="113" y="17"/>
                    </a:lnTo>
                    <a:lnTo>
                      <a:pt x="124" y="25"/>
                    </a:lnTo>
                    <a:lnTo>
                      <a:pt x="115" y="23"/>
                    </a:lnTo>
                    <a:lnTo>
                      <a:pt x="99" y="22"/>
                    </a:lnTo>
                    <a:lnTo>
                      <a:pt x="78" y="20"/>
                    </a:lnTo>
                    <a:lnTo>
                      <a:pt x="56" y="18"/>
                    </a:lnTo>
                    <a:lnTo>
                      <a:pt x="36" y="14"/>
                    </a:lnTo>
                    <a:lnTo>
                      <a:pt x="17" y="11"/>
                    </a:lnTo>
                    <a:lnTo>
                      <a:pt x="5" y="8"/>
                    </a:lnTo>
                    <a:lnTo>
                      <a:pt x="0" y="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43" name="Freeform 49">
                <a:extLst>
                  <a:ext uri="{FF2B5EF4-FFF2-40B4-BE49-F238E27FC236}">
                    <a16:creationId xmlns:a16="http://schemas.microsoft.com/office/drawing/2014/main" xmlns="" id="{C96BD4FF-08B7-4B7B-AF30-71B53CA02BDC}"/>
                  </a:ext>
                </a:extLst>
              </p:cNvPr>
              <p:cNvSpPr>
                <a:spLocks/>
              </p:cNvSpPr>
              <p:nvPr/>
            </p:nvSpPr>
            <p:spPr bwMode="auto">
              <a:xfrm>
                <a:off x="2700" y="599"/>
                <a:ext cx="56" cy="10"/>
              </a:xfrm>
              <a:custGeom>
                <a:avLst/>
                <a:gdLst>
                  <a:gd name="T0" fmla="*/ 0 w 112"/>
                  <a:gd name="T1" fmla="*/ 1 h 19"/>
                  <a:gd name="T2" fmla="*/ 1 w 112"/>
                  <a:gd name="T3" fmla="*/ 1 h 19"/>
                  <a:gd name="T4" fmla="*/ 1 w 112"/>
                  <a:gd name="T5" fmla="*/ 0 h 19"/>
                  <a:gd name="T6" fmla="*/ 1 w 112"/>
                  <a:gd name="T7" fmla="*/ 0 h 19"/>
                  <a:gd name="T8" fmla="*/ 2 w 112"/>
                  <a:gd name="T9" fmla="*/ 1 h 19"/>
                  <a:gd name="T10" fmla="*/ 3 w 112"/>
                  <a:gd name="T11" fmla="*/ 1 h 19"/>
                  <a:gd name="T12" fmla="*/ 3 w 112"/>
                  <a:gd name="T13" fmla="*/ 1 h 19"/>
                  <a:gd name="T14" fmla="*/ 4 w 112"/>
                  <a:gd name="T15" fmla="*/ 1 h 19"/>
                  <a:gd name="T16" fmla="*/ 4 w 112"/>
                  <a:gd name="T17" fmla="*/ 1 h 19"/>
                  <a:gd name="T18" fmla="*/ 4 w 112"/>
                  <a:gd name="T19" fmla="*/ 1 h 19"/>
                  <a:gd name="T20" fmla="*/ 3 w 112"/>
                  <a:gd name="T21" fmla="*/ 1 h 19"/>
                  <a:gd name="T22" fmla="*/ 3 w 112"/>
                  <a:gd name="T23" fmla="*/ 1 h 19"/>
                  <a:gd name="T24" fmla="*/ 2 w 112"/>
                  <a:gd name="T25" fmla="*/ 1 h 19"/>
                  <a:gd name="T26" fmla="*/ 1 w 112"/>
                  <a:gd name="T27" fmla="*/ 1 h 19"/>
                  <a:gd name="T28" fmla="*/ 1 w 112"/>
                  <a:gd name="T29" fmla="*/ 1 h 19"/>
                  <a:gd name="T30" fmla="*/ 1 w 112"/>
                  <a:gd name="T31" fmla="*/ 1 h 19"/>
                  <a:gd name="T32" fmla="*/ 0 w 112"/>
                  <a:gd name="T33" fmla="*/ 1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2" h="19">
                    <a:moveTo>
                      <a:pt x="0" y="3"/>
                    </a:moveTo>
                    <a:lnTo>
                      <a:pt x="4" y="1"/>
                    </a:lnTo>
                    <a:lnTo>
                      <a:pt x="15" y="0"/>
                    </a:lnTo>
                    <a:lnTo>
                      <a:pt x="32" y="0"/>
                    </a:lnTo>
                    <a:lnTo>
                      <a:pt x="51" y="2"/>
                    </a:lnTo>
                    <a:lnTo>
                      <a:pt x="71" y="4"/>
                    </a:lnTo>
                    <a:lnTo>
                      <a:pt x="89" y="8"/>
                    </a:lnTo>
                    <a:lnTo>
                      <a:pt x="103" y="13"/>
                    </a:lnTo>
                    <a:lnTo>
                      <a:pt x="112" y="19"/>
                    </a:lnTo>
                    <a:lnTo>
                      <a:pt x="102" y="18"/>
                    </a:lnTo>
                    <a:lnTo>
                      <a:pt x="87" y="17"/>
                    </a:lnTo>
                    <a:lnTo>
                      <a:pt x="68" y="16"/>
                    </a:lnTo>
                    <a:lnTo>
                      <a:pt x="49" y="15"/>
                    </a:lnTo>
                    <a:lnTo>
                      <a:pt x="30" y="12"/>
                    </a:lnTo>
                    <a:lnTo>
                      <a:pt x="14" y="10"/>
                    </a:lnTo>
                    <a:lnTo>
                      <a:pt x="4" y="8"/>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44" name="Freeform 50">
                <a:extLst>
                  <a:ext uri="{FF2B5EF4-FFF2-40B4-BE49-F238E27FC236}">
                    <a16:creationId xmlns:a16="http://schemas.microsoft.com/office/drawing/2014/main" xmlns="" id="{1A051F51-2A42-4381-A265-FAF5DC2F1A05}"/>
                  </a:ext>
                </a:extLst>
              </p:cNvPr>
              <p:cNvSpPr>
                <a:spLocks/>
              </p:cNvSpPr>
              <p:nvPr/>
            </p:nvSpPr>
            <p:spPr bwMode="auto">
              <a:xfrm>
                <a:off x="2712" y="626"/>
                <a:ext cx="47" cy="7"/>
              </a:xfrm>
              <a:custGeom>
                <a:avLst/>
                <a:gdLst>
                  <a:gd name="T0" fmla="*/ 0 w 94"/>
                  <a:gd name="T1" fmla="*/ 0 h 15"/>
                  <a:gd name="T2" fmla="*/ 1 w 94"/>
                  <a:gd name="T3" fmla="*/ 0 h 15"/>
                  <a:gd name="T4" fmla="*/ 1 w 94"/>
                  <a:gd name="T5" fmla="*/ 0 h 15"/>
                  <a:gd name="T6" fmla="*/ 1 w 94"/>
                  <a:gd name="T7" fmla="*/ 0 h 15"/>
                  <a:gd name="T8" fmla="*/ 2 w 94"/>
                  <a:gd name="T9" fmla="*/ 0 h 15"/>
                  <a:gd name="T10" fmla="*/ 2 w 94"/>
                  <a:gd name="T11" fmla="*/ 0 h 15"/>
                  <a:gd name="T12" fmla="*/ 3 w 94"/>
                  <a:gd name="T13" fmla="*/ 0 h 15"/>
                  <a:gd name="T14" fmla="*/ 3 w 94"/>
                  <a:gd name="T15" fmla="*/ 0 h 15"/>
                  <a:gd name="T16" fmla="*/ 3 w 94"/>
                  <a:gd name="T17" fmla="*/ 0 h 15"/>
                  <a:gd name="T18" fmla="*/ 3 w 94"/>
                  <a:gd name="T19" fmla="*/ 0 h 15"/>
                  <a:gd name="T20" fmla="*/ 3 w 94"/>
                  <a:gd name="T21" fmla="*/ 0 h 15"/>
                  <a:gd name="T22" fmla="*/ 2 w 94"/>
                  <a:gd name="T23" fmla="*/ 0 h 15"/>
                  <a:gd name="T24" fmla="*/ 2 w 94"/>
                  <a:gd name="T25" fmla="*/ 0 h 15"/>
                  <a:gd name="T26" fmla="*/ 1 w 94"/>
                  <a:gd name="T27" fmla="*/ 0 h 15"/>
                  <a:gd name="T28" fmla="*/ 1 w 94"/>
                  <a:gd name="T29" fmla="*/ 0 h 15"/>
                  <a:gd name="T30" fmla="*/ 1 w 94"/>
                  <a:gd name="T31" fmla="*/ 0 h 15"/>
                  <a:gd name="T32" fmla="*/ 0 w 94"/>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4" h="15">
                    <a:moveTo>
                      <a:pt x="0" y="9"/>
                    </a:moveTo>
                    <a:lnTo>
                      <a:pt x="3" y="5"/>
                    </a:lnTo>
                    <a:lnTo>
                      <a:pt x="11" y="3"/>
                    </a:lnTo>
                    <a:lnTo>
                      <a:pt x="24" y="1"/>
                    </a:lnTo>
                    <a:lnTo>
                      <a:pt x="38" y="0"/>
                    </a:lnTo>
                    <a:lnTo>
                      <a:pt x="54" y="1"/>
                    </a:lnTo>
                    <a:lnTo>
                      <a:pt x="69" y="3"/>
                    </a:lnTo>
                    <a:lnTo>
                      <a:pt x="83" y="8"/>
                    </a:lnTo>
                    <a:lnTo>
                      <a:pt x="94" y="15"/>
                    </a:lnTo>
                    <a:lnTo>
                      <a:pt x="85" y="13"/>
                    </a:lnTo>
                    <a:lnTo>
                      <a:pt x="71" y="13"/>
                    </a:lnTo>
                    <a:lnTo>
                      <a:pt x="55" y="13"/>
                    </a:lnTo>
                    <a:lnTo>
                      <a:pt x="39" y="13"/>
                    </a:lnTo>
                    <a:lnTo>
                      <a:pt x="24" y="13"/>
                    </a:lnTo>
                    <a:lnTo>
                      <a:pt x="11" y="13"/>
                    </a:lnTo>
                    <a:lnTo>
                      <a:pt x="3" y="11"/>
                    </a:lnTo>
                    <a:lnTo>
                      <a:pt x="0" y="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45" name="Freeform 51">
                <a:extLst>
                  <a:ext uri="{FF2B5EF4-FFF2-40B4-BE49-F238E27FC236}">
                    <a16:creationId xmlns:a16="http://schemas.microsoft.com/office/drawing/2014/main" xmlns="" id="{772E653D-95F0-4B0E-B9C3-0ACB6D12D3BB}"/>
                  </a:ext>
                </a:extLst>
              </p:cNvPr>
              <p:cNvSpPr>
                <a:spLocks/>
              </p:cNvSpPr>
              <p:nvPr/>
            </p:nvSpPr>
            <p:spPr bwMode="auto">
              <a:xfrm>
                <a:off x="2730" y="664"/>
                <a:ext cx="23" cy="9"/>
              </a:xfrm>
              <a:custGeom>
                <a:avLst/>
                <a:gdLst>
                  <a:gd name="T0" fmla="*/ 0 w 46"/>
                  <a:gd name="T1" fmla="*/ 1 h 18"/>
                  <a:gd name="T2" fmla="*/ 1 w 46"/>
                  <a:gd name="T3" fmla="*/ 1 h 18"/>
                  <a:gd name="T4" fmla="*/ 1 w 46"/>
                  <a:gd name="T5" fmla="*/ 1 h 18"/>
                  <a:gd name="T6" fmla="*/ 1 w 46"/>
                  <a:gd name="T7" fmla="*/ 1 h 18"/>
                  <a:gd name="T8" fmla="*/ 1 w 46"/>
                  <a:gd name="T9" fmla="*/ 1 h 18"/>
                  <a:gd name="T10" fmla="*/ 1 w 46"/>
                  <a:gd name="T11" fmla="*/ 1 h 18"/>
                  <a:gd name="T12" fmla="*/ 2 w 46"/>
                  <a:gd name="T13" fmla="*/ 0 h 18"/>
                  <a:gd name="T14" fmla="*/ 2 w 46"/>
                  <a:gd name="T15" fmla="*/ 1 h 18"/>
                  <a:gd name="T16" fmla="*/ 2 w 46"/>
                  <a:gd name="T17" fmla="*/ 1 h 18"/>
                  <a:gd name="T18" fmla="*/ 2 w 46"/>
                  <a:gd name="T19" fmla="*/ 1 h 18"/>
                  <a:gd name="T20" fmla="*/ 2 w 46"/>
                  <a:gd name="T21" fmla="*/ 1 h 18"/>
                  <a:gd name="T22" fmla="*/ 1 w 46"/>
                  <a:gd name="T23" fmla="*/ 1 h 18"/>
                  <a:gd name="T24" fmla="*/ 1 w 46"/>
                  <a:gd name="T25" fmla="*/ 1 h 18"/>
                  <a:gd name="T26" fmla="*/ 1 w 46"/>
                  <a:gd name="T27" fmla="*/ 1 h 18"/>
                  <a:gd name="T28" fmla="*/ 1 w 46"/>
                  <a:gd name="T29" fmla="*/ 1 h 18"/>
                  <a:gd name="T30" fmla="*/ 1 w 46"/>
                  <a:gd name="T31" fmla="*/ 1 h 18"/>
                  <a:gd name="T32" fmla="*/ 0 w 4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18">
                    <a:moveTo>
                      <a:pt x="0" y="16"/>
                    </a:moveTo>
                    <a:lnTo>
                      <a:pt x="1" y="12"/>
                    </a:lnTo>
                    <a:lnTo>
                      <a:pt x="6" y="9"/>
                    </a:lnTo>
                    <a:lnTo>
                      <a:pt x="12" y="5"/>
                    </a:lnTo>
                    <a:lnTo>
                      <a:pt x="20" y="3"/>
                    </a:lnTo>
                    <a:lnTo>
                      <a:pt x="28" y="1"/>
                    </a:lnTo>
                    <a:lnTo>
                      <a:pt x="36" y="0"/>
                    </a:lnTo>
                    <a:lnTo>
                      <a:pt x="42" y="2"/>
                    </a:lnTo>
                    <a:lnTo>
                      <a:pt x="46" y="5"/>
                    </a:lnTo>
                    <a:lnTo>
                      <a:pt x="39" y="4"/>
                    </a:lnTo>
                    <a:lnTo>
                      <a:pt x="33" y="5"/>
                    </a:lnTo>
                    <a:lnTo>
                      <a:pt x="25" y="9"/>
                    </a:lnTo>
                    <a:lnTo>
                      <a:pt x="16" y="12"/>
                    </a:lnTo>
                    <a:lnTo>
                      <a:pt x="11" y="16"/>
                    </a:lnTo>
                    <a:lnTo>
                      <a:pt x="5" y="18"/>
                    </a:lnTo>
                    <a:lnTo>
                      <a:pt x="1" y="18"/>
                    </a:lnTo>
                    <a:lnTo>
                      <a:pt x="0" y="1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46" name="Freeform 52">
                <a:extLst>
                  <a:ext uri="{FF2B5EF4-FFF2-40B4-BE49-F238E27FC236}">
                    <a16:creationId xmlns:a16="http://schemas.microsoft.com/office/drawing/2014/main" xmlns="" id="{101A4AC5-6003-43D5-9DA2-44229320868F}"/>
                  </a:ext>
                </a:extLst>
              </p:cNvPr>
              <p:cNvSpPr>
                <a:spLocks/>
              </p:cNvSpPr>
              <p:nvPr/>
            </p:nvSpPr>
            <p:spPr bwMode="auto">
              <a:xfrm>
                <a:off x="2681" y="534"/>
                <a:ext cx="42" cy="11"/>
              </a:xfrm>
              <a:custGeom>
                <a:avLst/>
                <a:gdLst>
                  <a:gd name="T0" fmla="*/ 0 w 86"/>
                  <a:gd name="T1" fmla="*/ 0 h 23"/>
                  <a:gd name="T2" fmla="*/ 0 w 86"/>
                  <a:gd name="T3" fmla="*/ 0 h 23"/>
                  <a:gd name="T4" fmla="*/ 0 w 86"/>
                  <a:gd name="T5" fmla="*/ 0 h 23"/>
                  <a:gd name="T6" fmla="*/ 0 w 86"/>
                  <a:gd name="T7" fmla="*/ 0 h 23"/>
                  <a:gd name="T8" fmla="*/ 1 w 86"/>
                  <a:gd name="T9" fmla="*/ 0 h 23"/>
                  <a:gd name="T10" fmla="*/ 1 w 86"/>
                  <a:gd name="T11" fmla="*/ 0 h 23"/>
                  <a:gd name="T12" fmla="*/ 1 w 86"/>
                  <a:gd name="T13" fmla="*/ 0 h 23"/>
                  <a:gd name="T14" fmla="*/ 2 w 86"/>
                  <a:gd name="T15" fmla="*/ 0 h 23"/>
                  <a:gd name="T16" fmla="*/ 2 w 86"/>
                  <a:gd name="T17" fmla="*/ 0 h 23"/>
                  <a:gd name="T18" fmla="*/ 2 w 86"/>
                  <a:gd name="T19" fmla="*/ 0 h 23"/>
                  <a:gd name="T20" fmla="*/ 1 w 86"/>
                  <a:gd name="T21" fmla="*/ 0 h 23"/>
                  <a:gd name="T22" fmla="*/ 1 w 86"/>
                  <a:gd name="T23" fmla="*/ 0 h 23"/>
                  <a:gd name="T24" fmla="*/ 1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6" h="23">
                    <a:moveTo>
                      <a:pt x="0" y="4"/>
                    </a:moveTo>
                    <a:lnTo>
                      <a:pt x="4" y="1"/>
                    </a:lnTo>
                    <a:lnTo>
                      <a:pt x="11" y="0"/>
                    </a:lnTo>
                    <a:lnTo>
                      <a:pt x="21" y="0"/>
                    </a:lnTo>
                    <a:lnTo>
                      <a:pt x="35" y="1"/>
                    </a:lnTo>
                    <a:lnTo>
                      <a:pt x="49" y="4"/>
                    </a:lnTo>
                    <a:lnTo>
                      <a:pt x="63" y="8"/>
                    </a:lnTo>
                    <a:lnTo>
                      <a:pt x="75" y="15"/>
                    </a:lnTo>
                    <a:lnTo>
                      <a:pt x="86" y="23"/>
                    </a:lnTo>
                    <a:lnTo>
                      <a:pt x="75" y="21"/>
                    </a:lnTo>
                    <a:lnTo>
                      <a:pt x="63" y="19"/>
                    </a:lnTo>
                    <a:lnTo>
                      <a:pt x="49" y="16"/>
                    </a:lnTo>
                    <a:lnTo>
                      <a:pt x="35" y="13"/>
                    </a:lnTo>
                    <a:lnTo>
                      <a:pt x="21" y="11"/>
                    </a:lnTo>
                    <a:lnTo>
                      <a:pt x="11" y="8"/>
                    </a:lnTo>
                    <a:lnTo>
                      <a:pt x="3" y="6"/>
                    </a:lnTo>
                    <a:lnTo>
                      <a:pt x="0"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47" name="Freeform 53">
                <a:extLst>
                  <a:ext uri="{FF2B5EF4-FFF2-40B4-BE49-F238E27FC236}">
                    <a16:creationId xmlns:a16="http://schemas.microsoft.com/office/drawing/2014/main" xmlns="" id="{AFA63165-04EB-48AA-AB67-B1322A93B78E}"/>
                  </a:ext>
                </a:extLst>
              </p:cNvPr>
              <p:cNvSpPr>
                <a:spLocks/>
              </p:cNvSpPr>
              <p:nvPr/>
            </p:nvSpPr>
            <p:spPr bwMode="auto">
              <a:xfrm>
                <a:off x="2686" y="571"/>
                <a:ext cx="61" cy="12"/>
              </a:xfrm>
              <a:custGeom>
                <a:avLst/>
                <a:gdLst>
                  <a:gd name="T0" fmla="*/ 0 w 121"/>
                  <a:gd name="T1" fmla="*/ 1 h 24"/>
                  <a:gd name="T2" fmla="*/ 1 w 121"/>
                  <a:gd name="T3" fmla="*/ 1 h 24"/>
                  <a:gd name="T4" fmla="*/ 1 w 121"/>
                  <a:gd name="T5" fmla="*/ 0 h 24"/>
                  <a:gd name="T6" fmla="*/ 2 w 121"/>
                  <a:gd name="T7" fmla="*/ 0 h 24"/>
                  <a:gd name="T8" fmla="*/ 2 w 121"/>
                  <a:gd name="T9" fmla="*/ 1 h 24"/>
                  <a:gd name="T10" fmla="*/ 3 w 121"/>
                  <a:gd name="T11" fmla="*/ 1 h 24"/>
                  <a:gd name="T12" fmla="*/ 3 w 121"/>
                  <a:gd name="T13" fmla="*/ 1 h 24"/>
                  <a:gd name="T14" fmla="*/ 4 w 121"/>
                  <a:gd name="T15" fmla="*/ 1 h 24"/>
                  <a:gd name="T16" fmla="*/ 4 w 121"/>
                  <a:gd name="T17" fmla="*/ 1 h 24"/>
                  <a:gd name="T18" fmla="*/ 4 w 121"/>
                  <a:gd name="T19" fmla="*/ 1 h 24"/>
                  <a:gd name="T20" fmla="*/ 3 w 121"/>
                  <a:gd name="T21" fmla="*/ 1 h 24"/>
                  <a:gd name="T22" fmla="*/ 3 w 121"/>
                  <a:gd name="T23" fmla="*/ 1 h 24"/>
                  <a:gd name="T24" fmla="*/ 2 w 121"/>
                  <a:gd name="T25" fmla="*/ 1 h 24"/>
                  <a:gd name="T26" fmla="*/ 2 w 121"/>
                  <a:gd name="T27" fmla="*/ 1 h 24"/>
                  <a:gd name="T28" fmla="*/ 1 w 121"/>
                  <a:gd name="T29" fmla="*/ 1 h 24"/>
                  <a:gd name="T30" fmla="*/ 1 w 121"/>
                  <a:gd name="T31" fmla="*/ 1 h 24"/>
                  <a:gd name="T32" fmla="*/ 0 w 121"/>
                  <a:gd name="T33" fmla="*/ 1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1" h="24">
                    <a:moveTo>
                      <a:pt x="0" y="5"/>
                    </a:moveTo>
                    <a:lnTo>
                      <a:pt x="5" y="1"/>
                    </a:lnTo>
                    <a:lnTo>
                      <a:pt x="17" y="0"/>
                    </a:lnTo>
                    <a:lnTo>
                      <a:pt x="33" y="0"/>
                    </a:lnTo>
                    <a:lnTo>
                      <a:pt x="54" y="2"/>
                    </a:lnTo>
                    <a:lnTo>
                      <a:pt x="74" y="6"/>
                    </a:lnTo>
                    <a:lnTo>
                      <a:pt x="93" y="11"/>
                    </a:lnTo>
                    <a:lnTo>
                      <a:pt x="109" y="16"/>
                    </a:lnTo>
                    <a:lnTo>
                      <a:pt x="121" y="24"/>
                    </a:lnTo>
                    <a:lnTo>
                      <a:pt x="112" y="23"/>
                    </a:lnTo>
                    <a:lnTo>
                      <a:pt x="96" y="22"/>
                    </a:lnTo>
                    <a:lnTo>
                      <a:pt x="76" y="20"/>
                    </a:lnTo>
                    <a:lnTo>
                      <a:pt x="55" y="17"/>
                    </a:lnTo>
                    <a:lnTo>
                      <a:pt x="35" y="14"/>
                    </a:lnTo>
                    <a:lnTo>
                      <a:pt x="16" y="11"/>
                    </a:lnTo>
                    <a:lnTo>
                      <a:pt x="5" y="8"/>
                    </a:lnTo>
                    <a:lnTo>
                      <a:pt x="0" y="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48" name="Freeform 54">
                <a:extLst>
                  <a:ext uri="{FF2B5EF4-FFF2-40B4-BE49-F238E27FC236}">
                    <a16:creationId xmlns:a16="http://schemas.microsoft.com/office/drawing/2014/main" xmlns="" id="{912E2A8F-9916-458E-A11C-74801D7F1F1F}"/>
                  </a:ext>
                </a:extLst>
              </p:cNvPr>
              <p:cNvSpPr>
                <a:spLocks/>
              </p:cNvSpPr>
              <p:nvPr/>
            </p:nvSpPr>
            <p:spPr bwMode="auto">
              <a:xfrm>
                <a:off x="2703" y="615"/>
                <a:ext cx="55" cy="7"/>
              </a:xfrm>
              <a:custGeom>
                <a:avLst/>
                <a:gdLst>
                  <a:gd name="T0" fmla="*/ 0 w 110"/>
                  <a:gd name="T1" fmla="*/ 1 h 14"/>
                  <a:gd name="T2" fmla="*/ 1 w 110"/>
                  <a:gd name="T3" fmla="*/ 1 h 14"/>
                  <a:gd name="T4" fmla="*/ 1 w 110"/>
                  <a:gd name="T5" fmla="*/ 1 h 14"/>
                  <a:gd name="T6" fmla="*/ 1 w 110"/>
                  <a:gd name="T7" fmla="*/ 1 h 14"/>
                  <a:gd name="T8" fmla="*/ 2 w 110"/>
                  <a:gd name="T9" fmla="*/ 0 h 14"/>
                  <a:gd name="T10" fmla="*/ 3 w 110"/>
                  <a:gd name="T11" fmla="*/ 0 h 14"/>
                  <a:gd name="T12" fmla="*/ 3 w 110"/>
                  <a:gd name="T13" fmla="*/ 1 h 14"/>
                  <a:gd name="T14" fmla="*/ 4 w 110"/>
                  <a:gd name="T15" fmla="*/ 1 h 14"/>
                  <a:gd name="T16" fmla="*/ 4 w 110"/>
                  <a:gd name="T17" fmla="*/ 1 h 14"/>
                  <a:gd name="T18" fmla="*/ 4 w 110"/>
                  <a:gd name="T19" fmla="*/ 1 h 14"/>
                  <a:gd name="T20" fmla="*/ 3 w 110"/>
                  <a:gd name="T21" fmla="*/ 1 h 14"/>
                  <a:gd name="T22" fmla="*/ 3 w 110"/>
                  <a:gd name="T23" fmla="*/ 1 h 14"/>
                  <a:gd name="T24" fmla="*/ 2 w 110"/>
                  <a:gd name="T25" fmla="*/ 1 h 14"/>
                  <a:gd name="T26" fmla="*/ 1 w 110"/>
                  <a:gd name="T27" fmla="*/ 1 h 14"/>
                  <a:gd name="T28" fmla="*/ 1 w 110"/>
                  <a:gd name="T29" fmla="*/ 1 h 14"/>
                  <a:gd name="T30" fmla="*/ 1 w 110"/>
                  <a:gd name="T31" fmla="*/ 1 h 14"/>
                  <a:gd name="T32" fmla="*/ 0 w 110"/>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0" h="14">
                    <a:moveTo>
                      <a:pt x="0" y="9"/>
                    </a:moveTo>
                    <a:lnTo>
                      <a:pt x="5" y="6"/>
                    </a:lnTo>
                    <a:lnTo>
                      <a:pt x="14" y="3"/>
                    </a:lnTo>
                    <a:lnTo>
                      <a:pt x="29" y="1"/>
                    </a:lnTo>
                    <a:lnTo>
                      <a:pt x="46" y="0"/>
                    </a:lnTo>
                    <a:lnTo>
                      <a:pt x="65" y="0"/>
                    </a:lnTo>
                    <a:lnTo>
                      <a:pt x="82" y="2"/>
                    </a:lnTo>
                    <a:lnTo>
                      <a:pt x="98" y="7"/>
                    </a:lnTo>
                    <a:lnTo>
                      <a:pt x="110" y="14"/>
                    </a:lnTo>
                    <a:lnTo>
                      <a:pt x="99" y="12"/>
                    </a:lnTo>
                    <a:lnTo>
                      <a:pt x="84" y="12"/>
                    </a:lnTo>
                    <a:lnTo>
                      <a:pt x="66" y="14"/>
                    </a:lnTo>
                    <a:lnTo>
                      <a:pt x="48" y="14"/>
                    </a:lnTo>
                    <a:lnTo>
                      <a:pt x="30" y="14"/>
                    </a:lnTo>
                    <a:lnTo>
                      <a:pt x="14" y="14"/>
                    </a:lnTo>
                    <a:lnTo>
                      <a:pt x="4" y="11"/>
                    </a:lnTo>
                    <a:lnTo>
                      <a:pt x="0" y="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49" name="Freeform 55">
                <a:extLst>
                  <a:ext uri="{FF2B5EF4-FFF2-40B4-BE49-F238E27FC236}">
                    <a16:creationId xmlns:a16="http://schemas.microsoft.com/office/drawing/2014/main" xmlns="" id="{9A66F18D-653D-4630-AEFF-CE08F407F930}"/>
                  </a:ext>
                </a:extLst>
              </p:cNvPr>
              <p:cNvSpPr>
                <a:spLocks/>
              </p:cNvSpPr>
              <p:nvPr/>
            </p:nvSpPr>
            <p:spPr bwMode="auto">
              <a:xfrm>
                <a:off x="2714" y="638"/>
                <a:ext cx="44" cy="7"/>
              </a:xfrm>
              <a:custGeom>
                <a:avLst/>
                <a:gdLst>
                  <a:gd name="T0" fmla="*/ 0 w 89"/>
                  <a:gd name="T1" fmla="*/ 1 h 14"/>
                  <a:gd name="T2" fmla="*/ 0 w 89"/>
                  <a:gd name="T3" fmla="*/ 1 h 14"/>
                  <a:gd name="T4" fmla="*/ 0 w 89"/>
                  <a:gd name="T5" fmla="*/ 0 h 14"/>
                  <a:gd name="T6" fmla="*/ 0 w 89"/>
                  <a:gd name="T7" fmla="*/ 0 h 14"/>
                  <a:gd name="T8" fmla="*/ 1 w 89"/>
                  <a:gd name="T9" fmla="*/ 1 h 14"/>
                  <a:gd name="T10" fmla="*/ 1 w 89"/>
                  <a:gd name="T11" fmla="*/ 1 h 14"/>
                  <a:gd name="T12" fmla="*/ 2 w 89"/>
                  <a:gd name="T13" fmla="*/ 1 h 14"/>
                  <a:gd name="T14" fmla="*/ 2 w 89"/>
                  <a:gd name="T15" fmla="*/ 1 h 14"/>
                  <a:gd name="T16" fmla="*/ 2 w 89"/>
                  <a:gd name="T17" fmla="*/ 1 h 14"/>
                  <a:gd name="T18" fmla="*/ 2 w 89"/>
                  <a:gd name="T19" fmla="*/ 1 h 14"/>
                  <a:gd name="T20" fmla="*/ 2 w 89"/>
                  <a:gd name="T21" fmla="*/ 1 h 14"/>
                  <a:gd name="T22" fmla="*/ 1 w 89"/>
                  <a:gd name="T23" fmla="*/ 1 h 14"/>
                  <a:gd name="T24" fmla="*/ 1 w 89"/>
                  <a:gd name="T25" fmla="*/ 1 h 14"/>
                  <a:gd name="T26" fmla="*/ 0 w 89"/>
                  <a:gd name="T27" fmla="*/ 1 h 14"/>
                  <a:gd name="T28" fmla="*/ 0 w 89"/>
                  <a:gd name="T29" fmla="*/ 1 h 14"/>
                  <a:gd name="T30" fmla="*/ 0 w 89"/>
                  <a:gd name="T31" fmla="*/ 1 h 14"/>
                  <a:gd name="T32" fmla="*/ 0 w 89"/>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9" h="14">
                    <a:moveTo>
                      <a:pt x="0" y="4"/>
                    </a:moveTo>
                    <a:lnTo>
                      <a:pt x="4" y="2"/>
                    </a:lnTo>
                    <a:lnTo>
                      <a:pt x="13" y="0"/>
                    </a:lnTo>
                    <a:lnTo>
                      <a:pt x="27" y="0"/>
                    </a:lnTo>
                    <a:lnTo>
                      <a:pt x="43" y="1"/>
                    </a:lnTo>
                    <a:lnTo>
                      <a:pt x="58" y="3"/>
                    </a:lnTo>
                    <a:lnTo>
                      <a:pt x="73" y="6"/>
                    </a:lnTo>
                    <a:lnTo>
                      <a:pt x="83" y="9"/>
                    </a:lnTo>
                    <a:lnTo>
                      <a:pt x="89" y="14"/>
                    </a:lnTo>
                    <a:lnTo>
                      <a:pt x="81" y="13"/>
                    </a:lnTo>
                    <a:lnTo>
                      <a:pt x="69" y="13"/>
                    </a:lnTo>
                    <a:lnTo>
                      <a:pt x="55" y="11"/>
                    </a:lnTo>
                    <a:lnTo>
                      <a:pt x="40" y="10"/>
                    </a:lnTo>
                    <a:lnTo>
                      <a:pt x="27" y="10"/>
                    </a:lnTo>
                    <a:lnTo>
                      <a:pt x="14" y="8"/>
                    </a:lnTo>
                    <a:lnTo>
                      <a:pt x="5" y="7"/>
                    </a:lnTo>
                    <a:lnTo>
                      <a:pt x="0"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50" name="Freeform 56">
                <a:extLst>
                  <a:ext uri="{FF2B5EF4-FFF2-40B4-BE49-F238E27FC236}">
                    <a16:creationId xmlns:a16="http://schemas.microsoft.com/office/drawing/2014/main" xmlns="" id="{4DA586C3-B0CC-4E7F-9521-7C68E21867E2}"/>
                  </a:ext>
                </a:extLst>
              </p:cNvPr>
              <p:cNvSpPr>
                <a:spLocks/>
              </p:cNvSpPr>
              <p:nvPr/>
            </p:nvSpPr>
            <p:spPr bwMode="auto">
              <a:xfrm>
                <a:off x="2729" y="652"/>
                <a:ext cx="27" cy="7"/>
              </a:xfrm>
              <a:custGeom>
                <a:avLst/>
                <a:gdLst>
                  <a:gd name="T0" fmla="*/ 0 w 55"/>
                  <a:gd name="T1" fmla="*/ 1 h 14"/>
                  <a:gd name="T2" fmla="*/ 0 w 55"/>
                  <a:gd name="T3" fmla="*/ 1 h 14"/>
                  <a:gd name="T4" fmla="*/ 0 w 55"/>
                  <a:gd name="T5" fmla="*/ 1 h 14"/>
                  <a:gd name="T6" fmla="*/ 0 w 55"/>
                  <a:gd name="T7" fmla="*/ 1 h 14"/>
                  <a:gd name="T8" fmla="*/ 0 w 55"/>
                  <a:gd name="T9" fmla="*/ 1 h 14"/>
                  <a:gd name="T10" fmla="*/ 1 w 55"/>
                  <a:gd name="T11" fmla="*/ 0 h 14"/>
                  <a:gd name="T12" fmla="*/ 1 w 55"/>
                  <a:gd name="T13" fmla="*/ 1 h 14"/>
                  <a:gd name="T14" fmla="*/ 1 w 55"/>
                  <a:gd name="T15" fmla="*/ 1 h 14"/>
                  <a:gd name="T16" fmla="*/ 1 w 55"/>
                  <a:gd name="T17" fmla="*/ 1 h 14"/>
                  <a:gd name="T18" fmla="*/ 1 w 55"/>
                  <a:gd name="T19" fmla="*/ 1 h 14"/>
                  <a:gd name="T20" fmla="*/ 1 w 55"/>
                  <a:gd name="T21" fmla="*/ 1 h 14"/>
                  <a:gd name="T22" fmla="*/ 0 w 55"/>
                  <a:gd name="T23" fmla="*/ 1 h 14"/>
                  <a:gd name="T24" fmla="*/ 0 w 55"/>
                  <a:gd name="T25" fmla="*/ 1 h 14"/>
                  <a:gd name="T26" fmla="*/ 0 w 55"/>
                  <a:gd name="T27" fmla="*/ 1 h 14"/>
                  <a:gd name="T28" fmla="*/ 0 w 55"/>
                  <a:gd name="T29" fmla="*/ 1 h 14"/>
                  <a:gd name="T30" fmla="*/ 0 w 55"/>
                  <a:gd name="T31" fmla="*/ 1 h 14"/>
                  <a:gd name="T32" fmla="*/ 0 w 55"/>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5" h="14">
                    <a:moveTo>
                      <a:pt x="0" y="11"/>
                    </a:moveTo>
                    <a:lnTo>
                      <a:pt x="2" y="9"/>
                    </a:lnTo>
                    <a:lnTo>
                      <a:pt x="8" y="5"/>
                    </a:lnTo>
                    <a:lnTo>
                      <a:pt x="15" y="3"/>
                    </a:lnTo>
                    <a:lnTo>
                      <a:pt x="24" y="1"/>
                    </a:lnTo>
                    <a:lnTo>
                      <a:pt x="35" y="0"/>
                    </a:lnTo>
                    <a:lnTo>
                      <a:pt x="44" y="1"/>
                    </a:lnTo>
                    <a:lnTo>
                      <a:pt x="51" y="2"/>
                    </a:lnTo>
                    <a:lnTo>
                      <a:pt x="55" y="6"/>
                    </a:lnTo>
                    <a:lnTo>
                      <a:pt x="48" y="5"/>
                    </a:lnTo>
                    <a:lnTo>
                      <a:pt x="39" y="5"/>
                    </a:lnTo>
                    <a:lnTo>
                      <a:pt x="30" y="8"/>
                    </a:lnTo>
                    <a:lnTo>
                      <a:pt x="21" y="10"/>
                    </a:lnTo>
                    <a:lnTo>
                      <a:pt x="13" y="13"/>
                    </a:lnTo>
                    <a:lnTo>
                      <a:pt x="6" y="14"/>
                    </a:lnTo>
                    <a:lnTo>
                      <a:pt x="1" y="14"/>
                    </a:lnTo>
                    <a:lnTo>
                      <a:pt x="0" y="1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51" name="Freeform 57">
                <a:extLst>
                  <a:ext uri="{FF2B5EF4-FFF2-40B4-BE49-F238E27FC236}">
                    <a16:creationId xmlns:a16="http://schemas.microsoft.com/office/drawing/2014/main" xmlns="" id="{44D58D1A-C71A-459E-8ACB-A32E23E1B0AD}"/>
                  </a:ext>
                </a:extLst>
              </p:cNvPr>
              <p:cNvSpPr>
                <a:spLocks/>
              </p:cNvSpPr>
              <p:nvPr/>
            </p:nvSpPr>
            <p:spPr bwMode="auto">
              <a:xfrm>
                <a:off x="2688" y="522"/>
                <a:ext cx="27" cy="11"/>
              </a:xfrm>
              <a:custGeom>
                <a:avLst/>
                <a:gdLst>
                  <a:gd name="T0" fmla="*/ 2 w 54"/>
                  <a:gd name="T1" fmla="*/ 0 h 23"/>
                  <a:gd name="T2" fmla="*/ 2 w 54"/>
                  <a:gd name="T3" fmla="*/ 0 h 23"/>
                  <a:gd name="T4" fmla="*/ 2 w 54"/>
                  <a:gd name="T5" fmla="*/ 0 h 23"/>
                  <a:gd name="T6" fmla="*/ 2 w 54"/>
                  <a:gd name="T7" fmla="*/ 0 h 23"/>
                  <a:gd name="T8" fmla="*/ 1 w 54"/>
                  <a:gd name="T9" fmla="*/ 0 h 23"/>
                  <a:gd name="T10" fmla="*/ 1 w 54"/>
                  <a:gd name="T11" fmla="*/ 0 h 23"/>
                  <a:gd name="T12" fmla="*/ 1 w 54"/>
                  <a:gd name="T13" fmla="*/ 0 h 23"/>
                  <a:gd name="T14" fmla="*/ 0 w 54"/>
                  <a:gd name="T15" fmla="*/ 0 h 23"/>
                  <a:gd name="T16" fmla="*/ 0 w 54"/>
                  <a:gd name="T17" fmla="*/ 0 h 23"/>
                  <a:gd name="T18" fmla="*/ 1 w 54"/>
                  <a:gd name="T19" fmla="*/ 0 h 23"/>
                  <a:gd name="T20" fmla="*/ 1 w 54"/>
                  <a:gd name="T21" fmla="*/ 0 h 23"/>
                  <a:gd name="T22" fmla="*/ 1 w 54"/>
                  <a:gd name="T23" fmla="*/ 0 h 23"/>
                  <a:gd name="T24" fmla="*/ 1 w 54"/>
                  <a:gd name="T25" fmla="*/ 0 h 23"/>
                  <a:gd name="T26" fmla="*/ 2 w 54"/>
                  <a:gd name="T27" fmla="*/ 0 h 23"/>
                  <a:gd name="T28" fmla="*/ 2 w 54"/>
                  <a:gd name="T29" fmla="*/ 0 h 23"/>
                  <a:gd name="T30" fmla="*/ 2 w 54"/>
                  <a:gd name="T31" fmla="*/ 0 h 23"/>
                  <a:gd name="T32" fmla="*/ 2 w 54"/>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23">
                    <a:moveTo>
                      <a:pt x="54" y="23"/>
                    </a:moveTo>
                    <a:lnTo>
                      <a:pt x="50" y="22"/>
                    </a:lnTo>
                    <a:lnTo>
                      <a:pt x="42" y="21"/>
                    </a:lnTo>
                    <a:lnTo>
                      <a:pt x="33" y="20"/>
                    </a:lnTo>
                    <a:lnTo>
                      <a:pt x="22" y="17"/>
                    </a:lnTo>
                    <a:lnTo>
                      <a:pt x="13" y="15"/>
                    </a:lnTo>
                    <a:lnTo>
                      <a:pt x="5" y="12"/>
                    </a:lnTo>
                    <a:lnTo>
                      <a:pt x="0" y="8"/>
                    </a:lnTo>
                    <a:lnTo>
                      <a:pt x="0" y="4"/>
                    </a:lnTo>
                    <a:lnTo>
                      <a:pt x="4" y="0"/>
                    </a:lnTo>
                    <a:lnTo>
                      <a:pt x="10" y="0"/>
                    </a:lnTo>
                    <a:lnTo>
                      <a:pt x="16" y="2"/>
                    </a:lnTo>
                    <a:lnTo>
                      <a:pt x="26" y="7"/>
                    </a:lnTo>
                    <a:lnTo>
                      <a:pt x="34" y="12"/>
                    </a:lnTo>
                    <a:lnTo>
                      <a:pt x="42" y="16"/>
                    </a:lnTo>
                    <a:lnTo>
                      <a:pt x="50" y="21"/>
                    </a:lnTo>
                    <a:lnTo>
                      <a:pt x="54" y="2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52" name="Freeform 58">
                <a:extLst>
                  <a:ext uri="{FF2B5EF4-FFF2-40B4-BE49-F238E27FC236}">
                    <a16:creationId xmlns:a16="http://schemas.microsoft.com/office/drawing/2014/main" xmlns="" id="{FC39FE3D-0378-438B-AEE4-135F552C1BEC}"/>
                  </a:ext>
                </a:extLst>
              </p:cNvPr>
              <p:cNvSpPr>
                <a:spLocks/>
              </p:cNvSpPr>
              <p:nvPr/>
            </p:nvSpPr>
            <p:spPr bwMode="auto">
              <a:xfrm>
                <a:off x="2712" y="509"/>
                <a:ext cx="5" cy="26"/>
              </a:xfrm>
              <a:custGeom>
                <a:avLst/>
                <a:gdLst>
                  <a:gd name="T0" fmla="*/ 1 w 10"/>
                  <a:gd name="T1" fmla="*/ 2 h 52"/>
                  <a:gd name="T2" fmla="*/ 1 w 10"/>
                  <a:gd name="T3" fmla="*/ 2 h 52"/>
                  <a:gd name="T4" fmla="*/ 1 w 10"/>
                  <a:gd name="T5" fmla="*/ 1 h 52"/>
                  <a:gd name="T6" fmla="*/ 1 w 10"/>
                  <a:gd name="T7" fmla="*/ 1 h 52"/>
                  <a:gd name="T8" fmla="*/ 1 w 10"/>
                  <a:gd name="T9" fmla="*/ 0 h 52"/>
                  <a:gd name="T10" fmla="*/ 0 w 10"/>
                  <a:gd name="T11" fmla="*/ 1 h 52"/>
                  <a:gd name="T12" fmla="*/ 1 w 10"/>
                  <a:gd name="T13" fmla="*/ 1 h 52"/>
                  <a:gd name="T14" fmla="*/ 1 w 10"/>
                  <a:gd name="T15" fmla="*/ 2 h 52"/>
                  <a:gd name="T16" fmla="*/ 1 w 10"/>
                  <a:gd name="T17" fmla="*/ 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52">
                    <a:moveTo>
                      <a:pt x="7" y="52"/>
                    </a:moveTo>
                    <a:lnTo>
                      <a:pt x="8" y="41"/>
                    </a:lnTo>
                    <a:lnTo>
                      <a:pt x="10" y="24"/>
                    </a:lnTo>
                    <a:lnTo>
                      <a:pt x="10" y="8"/>
                    </a:lnTo>
                    <a:lnTo>
                      <a:pt x="4" y="0"/>
                    </a:lnTo>
                    <a:lnTo>
                      <a:pt x="0" y="6"/>
                    </a:lnTo>
                    <a:lnTo>
                      <a:pt x="1" y="20"/>
                    </a:lnTo>
                    <a:lnTo>
                      <a:pt x="4" y="38"/>
                    </a:lnTo>
                    <a:lnTo>
                      <a:pt x="7"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53" name="Freeform 59">
                <a:extLst>
                  <a:ext uri="{FF2B5EF4-FFF2-40B4-BE49-F238E27FC236}">
                    <a16:creationId xmlns:a16="http://schemas.microsoft.com/office/drawing/2014/main" xmlns="" id="{616D1242-91A4-4FB5-9DD0-3FC95FA0D022}"/>
                  </a:ext>
                </a:extLst>
              </p:cNvPr>
              <p:cNvSpPr>
                <a:spLocks/>
              </p:cNvSpPr>
              <p:nvPr/>
            </p:nvSpPr>
            <p:spPr bwMode="auto">
              <a:xfrm>
                <a:off x="2691" y="504"/>
                <a:ext cx="16" cy="23"/>
              </a:xfrm>
              <a:custGeom>
                <a:avLst/>
                <a:gdLst>
                  <a:gd name="T0" fmla="*/ 1 w 31"/>
                  <a:gd name="T1" fmla="*/ 2 h 44"/>
                  <a:gd name="T2" fmla="*/ 1 w 31"/>
                  <a:gd name="T3" fmla="*/ 2 h 44"/>
                  <a:gd name="T4" fmla="*/ 1 w 31"/>
                  <a:gd name="T5" fmla="*/ 1 h 44"/>
                  <a:gd name="T6" fmla="*/ 1 w 31"/>
                  <a:gd name="T7" fmla="*/ 1 h 44"/>
                  <a:gd name="T8" fmla="*/ 1 w 31"/>
                  <a:gd name="T9" fmla="*/ 0 h 44"/>
                  <a:gd name="T10" fmla="*/ 0 w 31"/>
                  <a:gd name="T11" fmla="*/ 1 h 44"/>
                  <a:gd name="T12" fmla="*/ 1 w 31"/>
                  <a:gd name="T13" fmla="*/ 1 h 44"/>
                  <a:gd name="T14" fmla="*/ 1 w 31"/>
                  <a:gd name="T15" fmla="*/ 1 h 44"/>
                  <a:gd name="T16" fmla="*/ 1 w 31"/>
                  <a:gd name="T17" fmla="*/ 1 h 44"/>
                  <a:gd name="T18" fmla="*/ 1 w 31"/>
                  <a:gd name="T19" fmla="*/ 1 h 44"/>
                  <a:gd name="T20" fmla="*/ 1 w 31"/>
                  <a:gd name="T21" fmla="*/ 2 h 44"/>
                  <a:gd name="T22" fmla="*/ 1 w 31"/>
                  <a:gd name="T23" fmla="*/ 2 h 44"/>
                  <a:gd name="T24" fmla="*/ 1 w 31"/>
                  <a:gd name="T25" fmla="*/ 2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44">
                    <a:moveTo>
                      <a:pt x="31" y="44"/>
                    </a:moveTo>
                    <a:lnTo>
                      <a:pt x="27" y="35"/>
                    </a:lnTo>
                    <a:lnTo>
                      <a:pt x="20" y="18"/>
                    </a:lnTo>
                    <a:lnTo>
                      <a:pt x="11" y="4"/>
                    </a:lnTo>
                    <a:lnTo>
                      <a:pt x="3" y="0"/>
                    </a:lnTo>
                    <a:lnTo>
                      <a:pt x="0" y="3"/>
                    </a:lnTo>
                    <a:lnTo>
                      <a:pt x="1" y="8"/>
                    </a:lnTo>
                    <a:lnTo>
                      <a:pt x="5" y="13"/>
                    </a:lnTo>
                    <a:lnTo>
                      <a:pt x="9" y="20"/>
                    </a:lnTo>
                    <a:lnTo>
                      <a:pt x="15" y="28"/>
                    </a:lnTo>
                    <a:lnTo>
                      <a:pt x="22" y="35"/>
                    </a:lnTo>
                    <a:lnTo>
                      <a:pt x="28" y="40"/>
                    </a:lnTo>
                    <a:lnTo>
                      <a:pt x="31" y="4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54" name="Freeform 60">
                <a:extLst>
                  <a:ext uri="{FF2B5EF4-FFF2-40B4-BE49-F238E27FC236}">
                    <a16:creationId xmlns:a16="http://schemas.microsoft.com/office/drawing/2014/main" xmlns="" id="{C86FB58B-6251-4C4F-A4F5-298B72EEBBBA}"/>
                  </a:ext>
                </a:extLst>
              </p:cNvPr>
              <p:cNvSpPr>
                <a:spLocks/>
              </p:cNvSpPr>
              <p:nvPr/>
            </p:nvSpPr>
            <p:spPr bwMode="auto">
              <a:xfrm>
                <a:off x="2753" y="650"/>
                <a:ext cx="35" cy="8"/>
              </a:xfrm>
              <a:custGeom>
                <a:avLst/>
                <a:gdLst>
                  <a:gd name="T0" fmla="*/ 0 w 69"/>
                  <a:gd name="T1" fmla="*/ 1 h 15"/>
                  <a:gd name="T2" fmla="*/ 1 w 69"/>
                  <a:gd name="T3" fmla="*/ 1 h 15"/>
                  <a:gd name="T4" fmla="*/ 1 w 69"/>
                  <a:gd name="T5" fmla="*/ 1 h 15"/>
                  <a:gd name="T6" fmla="*/ 1 w 69"/>
                  <a:gd name="T7" fmla="*/ 1 h 15"/>
                  <a:gd name="T8" fmla="*/ 2 w 69"/>
                  <a:gd name="T9" fmla="*/ 0 h 15"/>
                  <a:gd name="T10" fmla="*/ 2 w 69"/>
                  <a:gd name="T11" fmla="*/ 0 h 15"/>
                  <a:gd name="T12" fmla="*/ 2 w 69"/>
                  <a:gd name="T13" fmla="*/ 1 h 15"/>
                  <a:gd name="T14" fmla="*/ 3 w 69"/>
                  <a:gd name="T15" fmla="*/ 1 h 15"/>
                  <a:gd name="T16" fmla="*/ 3 w 69"/>
                  <a:gd name="T17" fmla="*/ 1 h 15"/>
                  <a:gd name="T18" fmla="*/ 3 w 69"/>
                  <a:gd name="T19" fmla="*/ 1 h 15"/>
                  <a:gd name="T20" fmla="*/ 2 w 69"/>
                  <a:gd name="T21" fmla="*/ 1 h 15"/>
                  <a:gd name="T22" fmla="*/ 2 w 69"/>
                  <a:gd name="T23" fmla="*/ 1 h 15"/>
                  <a:gd name="T24" fmla="*/ 2 w 69"/>
                  <a:gd name="T25" fmla="*/ 1 h 15"/>
                  <a:gd name="T26" fmla="*/ 1 w 69"/>
                  <a:gd name="T27" fmla="*/ 1 h 15"/>
                  <a:gd name="T28" fmla="*/ 1 w 69"/>
                  <a:gd name="T29" fmla="*/ 1 h 15"/>
                  <a:gd name="T30" fmla="*/ 1 w 69"/>
                  <a:gd name="T31" fmla="*/ 1 h 15"/>
                  <a:gd name="T32" fmla="*/ 0 w 69"/>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15">
                    <a:moveTo>
                      <a:pt x="0" y="10"/>
                    </a:moveTo>
                    <a:lnTo>
                      <a:pt x="6" y="6"/>
                    </a:lnTo>
                    <a:lnTo>
                      <a:pt x="17" y="4"/>
                    </a:lnTo>
                    <a:lnTo>
                      <a:pt x="27" y="1"/>
                    </a:lnTo>
                    <a:lnTo>
                      <a:pt x="39" y="0"/>
                    </a:lnTo>
                    <a:lnTo>
                      <a:pt x="49" y="0"/>
                    </a:lnTo>
                    <a:lnTo>
                      <a:pt x="58" y="2"/>
                    </a:lnTo>
                    <a:lnTo>
                      <a:pt x="65" y="5"/>
                    </a:lnTo>
                    <a:lnTo>
                      <a:pt x="69" y="9"/>
                    </a:lnTo>
                    <a:lnTo>
                      <a:pt x="67" y="13"/>
                    </a:lnTo>
                    <a:lnTo>
                      <a:pt x="62" y="15"/>
                    </a:lnTo>
                    <a:lnTo>
                      <a:pt x="53" y="15"/>
                    </a:lnTo>
                    <a:lnTo>
                      <a:pt x="41" y="15"/>
                    </a:lnTo>
                    <a:lnTo>
                      <a:pt x="29" y="13"/>
                    </a:lnTo>
                    <a:lnTo>
                      <a:pt x="18" y="12"/>
                    </a:lnTo>
                    <a:lnTo>
                      <a:pt x="8" y="10"/>
                    </a:lnTo>
                    <a:lnTo>
                      <a:pt x="0" y="1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55" name="Freeform 61">
                <a:extLst>
                  <a:ext uri="{FF2B5EF4-FFF2-40B4-BE49-F238E27FC236}">
                    <a16:creationId xmlns:a16="http://schemas.microsoft.com/office/drawing/2014/main" xmlns="" id="{137EAC84-B73B-486F-9ECC-F5CBE0092B2B}"/>
                  </a:ext>
                </a:extLst>
              </p:cNvPr>
              <p:cNvSpPr>
                <a:spLocks/>
              </p:cNvSpPr>
              <p:nvPr/>
            </p:nvSpPr>
            <p:spPr bwMode="auto">
              <a:xfrm>
                <a:off x="2748" y="669"/>
                <a:ext cx="31" cy="14"/>
              </a:xfrm>
              <a:custGeom>
                <a:avLst/>
                <a:gdLst>
                  <a:gd name="T0" fmla="*/ 0 w 63"/>
                  <a:gd name="T1" fmla="*/ 0 h 28"/>
                  <a:gd name="T2" fmla="*/ 0 w 63"/>
                  <a:gd name="T3" fmla="*/ 1 h 28"/>
                  <a:gd name="T4" fmla="*/ 0 w 63"/>
                  <a:gd name="T5" fmla="*/ 1 h 28"/>
                  <a:gd name="T6" fmla="*/ 0 w 63"/>
                  <a:gd name="T7" fmla="*/ 1 h 28"/>
                  <a:gd name="T8" fmla="*/ 1 w 63"/>
                  <a:gd name="T9" fmla="*/ 1 h 28"/>
                  <a:gd name="T10" fmla="*/ 1 w 63"/>
                  <a:gd name="T11" fmla="*/ 1 h 28"/>
                  <a:gd name="T12" fmla="*/ 1 w 63"/>
                  <a:gd name="T13" fmla="*/ 1 h 28"/>
                  <a:gd name="T14" fmla="*/ 1 w 63"/>
                  <a:gd name="T15" fmla="*/ 1 h 28"/>
                  <a:gd name="T16" fmla="*/ 1 w 63"/>
                  <a:gd name="T17" fmla="*/ 1 h 28"/>
                  <a:gd name="T18" fmla="*/ 1 w 63"/>
                  <a:gd name="T19" fmla="*/ 1 h 28"/>
                  <a:gd name="T20" fmla="*/ 1 w 63"/>
                  <a:gd name="T21" fmla="*/ 1 h 28"/>
                  <a:gd name="T22" fmla="*/ 1 w 63"/>
                  <a:gd name="T23" fmla="*/ 1 h 28"/>
                  <a:gd name="T24" fmla="*/ 1 w 63"/>
                  <a:gd name="T25" fmla="*/ 1 h 28"/>
                  <a:gd name="T26" fmla="*/ 0 w 63"/>
                  <a:gd name="T27" fmla="*/ 1 h 28"/>
                  <a:gd name="T28" fmla="*/ 0 w 63"/>
                  <a:gd name="T29" fmla="*/ 1 h 28"/>
                  <a:gd name="T30" fmla="*/ 0 w 63"/>
                  <a:gd name="T31" fmla="*/ 1 h 28"/>
                  <a:gd name="T32" fmla="*/ 0 w 63"/>
                  <a:gd name="T33" fmla="*/ 0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28">
                    <a:moveTo>
                      <a:pt x="0" y="0"/>
                    </a:moveTo>
                    <a:lnTo>
                      <a:pt x="7" y="1"/>
                    </a:lnTo>
                    <a:lnTo>
                      <a:pt x="15" y="2"/>
                    </a:lnTo>
                    <a:lnTo>
                      <a:pt x="25" y="5"/>
                    </a:lnTo>
                    <a:lnTo>
                      <a:pt x="37" y="8"/>
                    </a:lnTo>
                    <a:lnTo>
                      <a:pt x="46" y="12"/>
                    </a:lnTo>
                    <a:lnTo>
                      <a:pt x="55" y="16"/>
                    </a:lnTo>
                    <a:lnTo>
                      <a:pt x="61" y="21"/>
                    </a:lnTo>
                    <a:lnTo>
                      <a:pt x="63" y="25"/>
                    </a:lnTo>
                    <a:lnTo>
                      <a:pt x="61" y="28"/>
                    </a:lnTo>
                    <a:lnTo>
                      <a:pt x="55" y="28"/>
                    </a:lnTo>
                    <a:lnTo>
                      <a:pt x="46" y="24"/>
                    </a:lnTo>
                    <a:lnTo>
                      <a:pt x="35" y="20"/>
                    </a:lnTo>
                    <a:lnTo>
                      <a:pt x="23" y="14"/>
                    </a:lnTo>
                    <a:lnTo>
                      <a:pt x="13" y="8"/>
                    </a:lnTo>
                    <a:lnTo>
                      <a:pt x="5"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56" name="Freeform 62">
                <a:extLst>
                  <a:ext uri="{FF2B5EF4-FFF2-40B4-BE49-F238E27FC236}">
                    <a16:creationId xmlns:a16="http://schemas.microsoft.com/office/drawing/2014/main" xmlns="" id="{5ECF21CC-0A12-4143-9D35-E1D285720450}"/>
                  </a:ext>
                </a:extLst>
              </p:cNvPr>
              <p:cNvSpPr>
                <a:spLocks/>
              </p:cNvSpPr>
              <p:nvPr/>
            </p:nvSpPr>
            <p:spPr bwMode="auto">
              <a:xfrm>
                <a:off x="2757" y="637"/>
                <a:ext cx="31" cy="8"/>
              </a:xfrm>
              <a:custGeom>
                <a:avLst/>
                <a:gdLst>
                  <a:gd name="T0" fmla="*/ 0 w 64"/>
                  <a:gd name="T1" fmla="*/ 1 h 15"/>
                  <a:gd name="T2" fmla="*/ 0 w 64"/>
                  <a:gd name="T3" fmla="*/ 1 h 15"/>
                  <a:gd name="T4" fmla="*/ 0 w 64"/>
                  <a:gd name="T5" fmla="*/ 1 h 15"/>
                  <a:gd name="T6" fmla="*/ 0 w 64"/>
                  <a:gd name="T7" fmla="*/ 1 h 15"/>
                  <a:gd name="T8" fmla="*/ 0 w 64"/>
                  <a:gd name="T9" fmla="*/ 0 h 15"/>
                  <a:gd name="T10" fmla="*/ 1 w 64"/>
                  <a:gd name="T11" fmla="*/ 0 h 15"/>
                  <a:gd name="T12" fmla="*/ 1 w 64"/>
                  <a:gd name="T13" fmla="*/ 1 h 15"/>
                  <a:gd name="T14" fmla="*/ 1 w 64"/>
                  <a:gd name="T15" fmla="*/ 1 h 15"/>
                  <a:gd name="T16" fmla="*/ 1 w 64"/>
                  <a:gd name="T17" fmla="*/ 1 h 15"/>
                  <a:gd name="T18" fmla="*/ 1 w 64"/>
                  <a:gd name="T19" fmla="*/ 1 h 15"/>
                  <a:gd name="T20" fmla="*/ 1 w 64"/>
                  <a:gd name="T21" fmla="*/ 1 h 15"/>
                  <a:gd name="T22" fmla="*/ 1 w 64"/>
                  <a:gd name="T23" fmla="*/ 1 h 15"/>
                  <a:gd name="T24" fmla="*/ 1 w 64"/>
                  <a:gd name="T25" fmla="*/ 1 h 15"/>
                  <a:gd name="T26" fmla="*/ 0 w 64"/>
                  <a:gd name="T27" fmla="*/ 1 h 15"/>
                  <a:gd name="T28" fmla="*/ 0 w 64"/>
                  <a:gd name="T29" fmla="*/ 1 h 15"/>
                  <a:gd name="T30" fmla="*/ 0 w 64"/>
                  <a:gd name="T31" fmla="*/ 1 h 15"/>
                  <a:gd name="T32" fmla="*/ 0 w 64"/>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15">
                    <a:moveTo>
                      <a:pt x="0" y="15"/>
                    </a:moveTo>
                    <a:lnTo>
                      <a:pt x="3" y="10"/>
                    </a:lnTo>
                    <a:lnTo>
                      <a:pt x="10" y="5"/>
                    </a:lnTo>
                    <a:lnTo>
                      <a:pt x="19" y="2"/>
                    </a:lnTo>
                    <a:lnTo>
                      <a:pt x="29" y="0"/>
                    </a:lnTo>
                    <a:lnTo>
                      <a:pt x="41" y="0"/>
                    </a:lnTo>
                    <a:lnTo>
                      <a:pt x="51" y="1"/>
                    </a:lnTo>
                    <a:lnTo>
                      <a:pt x="59" y="3"/>
                    </a:lnTo>
                    <a:lnTo>
                      <a:pt x="64" y="7"/>
                    </a:lnTo>
                    <a:lnTo>
                      <a:pt x="64" y="10"/>
                    </a:lnTo>
                    <a:lnTo>
                      <a:pt x="59" y="12"/>
                    </a:lnTo>
                    <a:lnTo>
                      <a:pt x="52" y="14"/>
                    </a:lnTo>
                    <a:lnTo>
                      <a:pt x="42" y="14"/>
                    </a:lnTo>
                    <a:lnTo>
                      <a:pt x="30" y="14"/>
                    </a:lnTo>
                    <a:lnTo>
                      <a:pt x="19" y="14"/>
                    </a:lnTo>
                    <a:lnTo>
                      <a:pt x="9" y="14"/>
                    </a:lnTo>
                    <a:lnTo>
                      <a:pt x="0" y="1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57" name="Freeform 63">
                <a:extLst>
                  <a:ext uri="{FF2B5EF4-FFF2-40B4-BE49-F238E27FC236}">
                    <a16:creationId xmlns:a16="http://schemas.microsoft.com/office/drawing/2014/main" xmlns="" id="{1D88FF56-8A1C-4177-899E-BD699F334173}"/>
                  </a:ext>
                </a:extLst>
              </p:cNvPr>
              <p:cNvSpPr>
                <a:spLocks/>
              </p:cNvSpPr>
              <p:nvPr/>
            </p:nvSpPr>
            <p:spPr bwMode="auto">
              <a:xfrm>
                <a:off x="2757" y="624"/>
                <a:ext cx="34" cy="9"/>
              </a:xfrm>
              <a:custGeom>
                <a:avLst/>
                <a:gdLst>
                  <a:gd name="T0" fmla="*/ 0 w 66"/>
                  <a:gd name="T1" fmla="*/ 0 h 20"/>
                  <a:gd name="T2" fmla="*/ 1 w 66"/>
                  <a:gd name="T3" fmla="*/ 0 h 20"/>
                  <a:gd name="T4" fmla="*/ 1 w 66"/>
                  <a:gd name="T5" fmla="*/ 0 h 20"/>
                  <a:gd name="T6" fmla="*/ 1 w 66"/>
                  <a:gd name="T7" fmla="*/ 0 h 20"/>
                  <a:gd name="T8" fmla="*/ 2 w 66"/>
                  <a:gd name="T9" fmla="*/ 0 h 20"/>
                  <a:gd name="T10" fmla="*/ 2 w 66"/>
                  <a:gd name="T11" fmla="*/ 0 h 20"/>
                  <a:gd name="T12" fmla="*/ 2 w 66"/>
                  <a:gd name="T13" fmla="*/ 0 h 20"/>
                  <a:gd name="T14" fmla="*/ 2 w 66"/>
                  <a:gd name="T15" fmla="*/ 0 h 20"/>
                  <a:gd name="T16" fmla="*/ 3 w 66"/>
                  <a:gd name="T17" fmla="*/ 0 h 20"/>
                  <a:gd name="T18" fmla="*/ 3 w 66"/>
                  <a:gd name="T19" fmla="*/ 0 h 20"/>
                  <a:gd name="T20" fmla="*/ 2 w 66"/>
                  <a:gd name="T21" fmla="*/ 0 h 20"/>
                  <a:gd name="T22" fmla="*/ 2 w 66"/>
                  <a:gd name="T23" fmla="*/ 0 h 20"/>
                  <a:gd name="T24" fmla="*/ 2 w 66"/>
                  <a:gd name="T25" fmla="*/ 0 h 20"/>
                  <a:gd name="T26" fmla="*/ 2 w 66"/>
                  <a:gd name="T27" fmla="*/ 0 h 20"/>
                  <a:gd name="T28" fmla="*/ 1 w 66"/>
                  <a:gd name="T29" fmla="*/ 0 h 20"/>
                  <a:gd name="T30" fmla="*/ 1 w 66"/>
                  <a:gd name="T31" fmla="*/ 0 h 20"/>
                  <a:gd name="T32" fmla="*/ 0 w 66"/>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6" h="20">
                    <a:moveTo>
                      <a:pt x="0" y="20"/>
                    </a:moveTo>
                    <a:lnTo>
                      <a:pt x="4" y="14"/>
                    </a:lnTo>
                    <a:lnTo>
                      <a:pt x="11" y="9"/>
                    </a:lnTo>
                    <a:lnTo>
                      <a:pt x="21" y="5"/>
                    </a:lnTo>
                    <a:lnTo>
                      <a:pt x="33" y="2"/>
                    </a:lnTo>
                    <a:lnTo>
                      <a:pt x="43" y="0"/>
                    </a:lnTo>
                    <a:lnTo>
                      <a:pt x="54" y="0"/>
                    </a:lnTo>
                    <a:lnTo>
                      <a:pt x="62" y="1"/>
                    </a:lnTo>
                    <a:lnTo>
                      <a:pt x="66" y="5"/>
                    </a:lnTo>
                    <a:lnTo>
                      <a:pt x="66" y="8"/>
                    </a:lnTo>
                    <a:lnTo>
                      <a:pt x="62" y="9"/>
                    </a:lnTo>
                    <a:lnTo>
                      <a:pt x="55" y="12"/>
                    </a:lnTo>
                    <a:lnTo>
                      <a:pt x="45" y="13"/>
                    </a:lnTo>
                    <a:lnTo>
                      <a:pt x="33" y="14"/>
                    </a:lnTo>
                    <a:lnTo>
                      <a:pt x="20" y="15"/>
                    </a:lnTo>
                    <a:lnTo>
                      <a:pt x="9" y="17"/>
                    </a:lnTo>
                    <a:lnTo>
                      <a:pt x="0" y="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58" name="Freeform 64">
                <a:extLst>
                  <a:ext uri="{FF2B5EF4-FFF2-40B4-BE49-F238E27FC236}">
                    <a16:creationId xmlns:a16="http://schemas.microsoft.com/office/drawing/2014/main" xmlns="" id="{66691089-05F0-4F78-9A51-50FC0F328BF1}"/>
                  </a:ext>
                </a:extLst>
              </p:cNvPr>
              <p:cNvSpPr>
                <a:spLocks/>
              </p:cNvSpPr>
              <p:nvPr/>
            </p:nvSpPr>
            <p:spPr bwMode="auto">
              <a:xfrm>
                <a:off x="2756" y="610"/>
                <a:ext cx="32" cy="14"/>
              </a:xfrm>
              <a:custGeom>
                <a:avLst/>
                <a:gdLst>
                  <a:gd name="T0" fmla="*/ 0 w 65"/>
                  <a:gd name="T1" fmla="*/ 1 h 26"/>
                  <a:gd name="T2" fmla="*/ 0 w 65"/>
                  <a:gd name="T3" fmla="*/ 1 h 26"/>
                  <a:gd name="T4" fmla="*/ 0 w 65"/>
                  <a:gd name="T5" fmla="*/ 1 h 26"/>
                  <a:gd name="T6" fmla="*/ 0 w 65"/>
                  <a:gd name="T7" fmla="*/ 1 h 26"/>
                  <a:gd name="T8" fmla="*/ 1 w 65"/>
                  <a:gd name="T9" fmla="*/ 1 h 26"/>
                  <a:gd name="T10" fmla="*/ 1 w 65"/>
                  <a:gd name="T11" fmla="*/ 1 h 26"/>
                  <a:gd name="T12" fmla="*/ 1 w 65"/>
                  <a:gd name="T13" fmla="*/ 0 h 26"/>
                  <a:gd name="T14" fmla="*/ 1 w 65"/>
                  <a:gd name="T15" fmla="*/ 1 h 26"/>
                  <a:gd name="T16" fmla="*/ 2 w 65"/>
                  <a:gd name="T17" fmla="*/ 1 h 26"/>
                  <a:gd name="T18" fmla="*/ 2 w 65"/>
                  <a:gd name="T19" fmla="*/ 1 h 26"/>
                  <a:gd name="T20" fmla="*/ 1 w 65"/>
                  <a:gd name="T21" fmla="*/ 1 h 26"/>
                  <a:gd name="T22" fmla="*/ 1 w 65"/>
                  <a:gd name="T23" fmla="*/ 1 h 26"/>
                  <a:gd name="T24" fmla="*/ 1 w 65"/>
                  <a:gd name="T25" fmla="*/ 1 h 26"/>
                  <a:gd name="T26" fmla="*/ 0 w 65"/>
                  <a:gd name="T27" fmla="*/ 1 h 26"/>
                  <a:gd name="T28" fmla="*/ 0 w 65"/>
                  <a:gd name="T29" fmla="*/ 1 h 26"/>
                  <a:gd name="T30" fmla="*/ 0 w 65"/>
                  <a:gd name="T31" fmla="*/ 1 h 26"/>
                  <a:gd name="T32" fmla="*/ 0 w 65"/>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26">
                    <a:moveTo>
                      <a:pt x="0" y="26"/>
                    </a:moveTo>
                    <a:lnTo>
                      <a:pt x="6" y="19"/>
                    </a:lnTo>
                    <a:lnTo>
                      <a:pt x="14" y="13"/>
                    </a:lnTo>
                    <a:lnTo>
                      <a:pt x="24" y="8"/>
                    </a:lnTo>
                    <a:lnTo>
                      <a:pt x="35" y="4"/>
                    </a:lnTo>
                    <a:lnTo>
                      <a:pt x="45" y="1"/>
                    </a:lnTo>
                    <a:lnTo>
                      <a:pt x="54" y="0"/>
                    </a:lnTo>
                    <a:lnTo>
                      <a:pt x="61" y="1"/>
                    </a:lnTo>
                    <a:lnTo>
                      <a:pt x="65" y="3"/>
                    </a:lnTo>
                    <a:lnTo>
                      <a:pt x="64" y="6"/>
                    </a:lnTo>
                    <a:lnTo>
                      <a:pt x="59" y="10"/>
                    </a:lnTo>
                    <a:lnTo>
                      <a:pt x="51" y="13"/>
                    </a:lnTo>
                    <a:lnTo>
                      <a:pt x="41" y="16"/>
                    </a:lnTo>
                    <a:lnTo>
                      <a:pt x="30" y="18"/>
                    </a:lnTo>
                    <a:lnTo>
                      <a:pt x="19" y="20"/>
                    </a:lnTo>
                    <a:lnTo>
                      <a:pt x="8" y="23"/>
                    </a:lnTo>
                    <a:lnTo>
                      <a:pt x="0" y="2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59" name="Freeform 65">
                <a:extLst>
                  <a:ext uri="{FF2B5EF4-FFF2-40B4-BE49-F238E27FC236}">
                    <a16:creationId xmlns:a16="http://schemas.microsoft.com/office/drawing/2014/main" xmlns="" id="{F5D2E13E-18CE-4AA8-9351-BFB7B7890144}"/>
                  </a:ext>
                </a:extLst>
              </p:cNvPr>
              <p:cNvSpPr>
                <a:spLocks/>
              </p:cNvSpPr>
              <p:nvPr/>
            </p:nvSpPr>
            <p:spPr bwMode="auto">
              <a:xfrm>
                <a:off x="2754" y="591"/>
                <a:ext cx="33" cy="20"/>
              </a:xfrm>
              <a:custGeom>
                <a:avLst/>
                <a:gdLst>
                  <a:gd name="T0" fmla="*/ 0 w 66"/>
                  <a:gd name="T1" fmla="*/ 2 h 40"/>
                  <a:gd name="T2" fmla="*/ 1 w 66"/>
                  <a:gd name="T3" fmla="*/ 2 h 40"/>
                  <a:gd name="T4" fmla="*/ 1 w 66"/>
                  <a:gd name="T5" fmla="*/ 1 h 40"/>
                  <a:gd name="T6" fmla="*/ 1 w 66"/>
                  <a:gd name="T7" fmla="*/ 1 h 40"/>
                  <a:gd name="T8" fmla="*/ 2 w 66"/>
                  <a:gd name="T9" fmla="*/ 1 h 40"/>
                  <a:gd name="T10" fmla="*/ 2 w 66"/>
                  <a:gd name="T11" fmla="*/ 1 h 40"/>
                  <a:gd name="T12" fmla="*/ 2 w 66"/>
                  <a:gd name="T13" fmla="*/ 1 h 40"/>
                  <a:gd name="T14" fmla="*/ 2 w 66"/>
                  <a:gd name="T15" fmla="*/ 0 h 40"/>
                  <a:gd name="T16" fmla="*/ 3 w 66"/>
                  <a:gd name="T17" fmla="*/ 1 h 40"/>
                  <a:gd name="T18" fmla="*/ 3 w 66"/>
                  <a:gd name="T19" fmla="*/ 1 h 40"/>
                  <a:gd name="T20" fmla="*/ 2 w 66"/>
                  <a:gd name="T21" fmla="*/ 1 h 40"/>
                  <a:gd name="T22" fmla="*/ 2 w 66"/>
                  <a:gd name="T23" fmla="*/ 1 h 40"/>
                  <a:gd name="T24" fmla="*/ 2 w 66"/>
                  <a:gd name="T25" fmla="*/ 1 h 40"/>
                  <a:gd name="T26" fmla="*/ 1 w 66"/>
                  <a:gd name="T27" fmla="*/ 1 h 40"/>
                  <a:gd name="T28" fmla="*/ 1 w 66"/>
                  <a:gd name="T29" fmla="*/ 1 h 40"/>
                  <a:gd name="T30" fmla="*/ 1 w 66"/>
                  <a:gd name="T31" fmla="*/ 2 h 40"/>
                  <a:gd name="T32" fmla="*/ 0 w 66"/>
                  <a:gd name="T33" fmla="*/ 2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6" h="40">
                    <a:moveTo>
                      <a:pt x="0" y="40"/>
                    </a:moveTo>
                    <a:lnTo>
                      <a:pt x="7" y="33"/>
                    </a:lnTo>
                    <a:lnTo>
                      <a:pt x="16" y="26"/>
                    </a:lnTo>
                    <a:lnTo>
                      <a:pt x="25" y="18"/>
                    </a:lnTo>
                    <a:lnTo>
                      <a:pt x="37" y="11"/>
                    </a:lnTo>
                    <a:lnTo>
                      <a:pt x="46" y="4"/>
                    </a:lnTo>
                    <a:lnTo>
                      <a:pt x="55" y="1"/>
                    </a:lnTo>
                    <a:lnTo>
                      <a:pt x="62" y="0"/>
                    </a:lnTo>
                    <a:lnTo>
                      <a:pt x="66" y="3"/>
                    </a:lnTo>
                    <a:lnTo>
                      <a:pt x="66" y="9"/>
                    </a:lnTo>
                    <a:lnTo>
                      <a:pt x="61" y="13"/>
                    </a:lnTo>
                    <a:lnTo>
                      <a:pt x="52" y="18"/>
                    </a:lnTo>
                    <a:lnTo>
                      <a:pt x="40" y="23"/>
                    </a:lnTo>
                    <a:lnTo>
                      <a:pt x="28" y="27"/>
                    </a:lnTo>
                    <a:lnTo>
                      <a:pt x="17" y="32"/>
                    </a:lnTo>
                    <a:lnTo>
                      <a:pt x="7" y="36"/>
                    </a:lnTo>
                    <a:lnTo>
                      <a:pt x="0" y="4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60" name="Freeform 66">
                <a:extLst>
                  <a:ext uri="{FF2B5EF4-FFF2-40B4-BE49-F238E27FC236}">
                    <a16:creationId xmlns:a16="http://schemas.microsoft.com/office/drawing/2014/main" xmlns="" id="{0D7F0EA5-0A39-459D-A9A0-E8793B4374A5}"/>
                  </a:ext>
                </a:extLst>
              </p:cNvPr>
              <p:cNvSpPr>
                <a:spLocks/>
              </p:cNvSpPr>
              <p:nvPr/>
            </p:nvSpPr>
            <p:spPr bwMode="auto">
              <a:xfrm>
                <a:off x="2749" y="571"/>
                <a:ext cx="33" cy="27"/>
              </a:xfrm>
              <a:custGeom>
                <a:avLst/>
                <a:gdLst>
                  <a:gd name="T0" fmla="*/ 0 w 67"/>
                  <a:gd name="T1" fmla="*/ 2 h 54"/>
                  <a:gd name="T2" fmla="*/ 0 w 67"/>
                  <a:gd name="T3" fmla="*/ 2 h 54"/>
                  <a:gd name="T4" fmla="*/ 0 w 67"/>
                  <a:gd name="T5" fmla="*/ 2 h 54"/>
                  <a:gd name="T6" fmla="*/ 0 w 67"/>
                  <a:gd name="T7" fmla="*/ 1 h 54"/>
                  <a:gd name="T8" fmla="*/ 1 w 67"/>
                  <a:gd name="T9" fmla="*/ 1 h 54"/>
                  <a:gd name="T10" fmla="*/ 1 w 67"/>
                  <a:gd name="T11" fmla="*/ 1 h 54"/>
                  <a:gd name="T12" fmla="*/ 1 w 67"/>
                  <a:gd name="T13" fmla="*/ 1 h 54"/>
                  <a:gd name="T14" fmla="*/ 2 w 67"/>
                  <a:gd name="T15" fmla="*/ 0 h 54"/>
                  <a:gd name="T16" fmla="*/ 2 w 67"/>
                  <a:gd name="T17" fmla="*/ 1 h 54"/>
                  <a:gd name="T18" fmla="*/ 2 w 67"/>
                  <a:gd name="T19" fmla="*/ 1 h 54"/>
                  <a:gd name="T20" fmla="*/ 1 w 67"/>
                  <a:gd name="T21" fmla="*/ 1 h 54"/>
                  <a:gd name="T22" fmla="*/ 1 w 67"/>
                  <a:gd name="T23" fmla="*/ 1 h 54"/>
                  <a:gd name="T24" fmla="*/ 1 w 67"/>
                  <a:gd name="T25" fmla="*/ 1 h 54"/>
                  <a:gd name="T26" fmla="*/ 0 w 67"/>
                  <a:gd name="T27" fmla="*/ 2 h 54"/>
                  <a:gd name="T28" fmla="*/ 0 w 67"/>
                  <a:gd name="T29" fmla="*/ 2 h 54"/>
                  <a:gd name="T30" fmla="*/ 0 w 67"/>
                  <a:gd name="T31" fmla="*/ 2 h 54"/>
                  <a:gd name="T32" fmla="*/ 0 w 67"/>
                  <a:gd name="T33" fmla="*/ 2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54">
                    <a:moveTo>
                      <a:pt x="0" y="54"/>
                    </a:moveTo>
                    <a:lnTo>
                      <a:pt x="6" y="47"/>
                    </a:lnTo>
                    <a:lnTo>
                      <a:pt x="14" y="38"/>
                    </a:lnTo>
                    <a:lnTo>
                      <a:pt x="25" y="28"/>
                    </a:lnTo>
                    <a:lnTo>
                      <a:pt x="36" y="17"/>
                    </a:lnTo>
                    <a:lnTo>
                      <a:pt x="46" y="9"/>
                    </a:lnTo>
                    <a:lnTo>
                      <a:pt x="57" y="2"/>
                    </a:lnTo>
                    <a:lnTo>
                      <a:pt x="64" y="0"/>
                    </a:lnTo>
                    <a:lnTo>
                      <a:pt x="67" y="2"/>
                    </a:lnTo>
                    <a:lnTo>
                      <a:pt x="66" y="8"/>
                    </a:lnTo>
                    <a:lnTo>
                      <a:pt x="59" y="16"/>
                    </a:lnTo>
                    <a:lnTo>
                      <a:pt x="50" y="23"/>
                    </a:lnTo>
                    <a:lnTo>
                      <a:pt x="38" y="31"/>
                    </a:lnTo>
                    <a:lnTo>
                      <a:pt x="26" y="38"/>
                    </a:lnTo>
                    <a:lnTo>
                      <a:pt x="14" y="45"/>
                    </a:lnTo>
                    <a:lnTo>
                      <a:pt x="6" y="51"/>
                    </a:lnTo>
                    <a:lnTo>
                      <a:pt x="0"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61" name="Freeform 67">
                <a:extLst>
                  <a:ext uri="{FF2B5EF4-FFF2-40B4-BE49-F238E27FC236}">
                    <a16:creationId xmlns:a16="http://schemas.microsoft.com/office/drawing/2014/main" xmlns="" id="{B7C32680-9D4F-415E-BDAA-6EA641325420}"/>
                  </a:ext>
                </a:extLst>
              </p:cNvPr>
              <p:cNvSpPr>
                <a:spLocks/>
              </p:cNvSpPr>
              <p:nvPr/>
            </p:nvSpPr>
            <p:spPr bwMode="auto">
              <a:xfrm>
                <a:off x="2743" y="550"/>
                <a:ext cx="35" cy="31"/>
              </a:xfrm>
              <a:custGeom>
                <a:avLst/>
                <a:gdLst>
                  <a:gd name="T0" fmla="*/ 0 w 69"/>
                  <a:gd name="T1" fmla="*/ 2 h 61"/>
                  <a:gd name="T2" fmla="*/ 1 w 69"/>
                  <a:gd name="T3" fmla="*/ 2 h 61"/>
                  <a:gd name="T4" fmla="*/ 1 w 69"/>
                  <a:gd name="T5" fmla="*/ 2 h 61"/>
                  <a:gd name="T6" fmla="*/ 1 w 69"/>
                  <a:gd name="T7" fmla="*/ 1 h 61"/>
                  <a:gd name="T8" fmla="*/ 2 w 69"/>
                  <a:gd name="T9" fmla="*/ 1 h 61"/>
                  <a:gd name="T10" fmla="*/ 2 w 69"/>
                  <a:gd name="T11" fmla="*/ 1 h 61"/>
                  <a:gd name="T12" fmla="*/ 2 w 69"/>
                  <a:gd name="T13" fmla="*/ 1 h 61"/>
                  <a:gd name="T14" fmla="*/ 2 w 69"/>
                  <a:gd name="T15" fmla="*/ 0 h 61"/>
                  <a:gd name="T16" fmla="*/ 3 w 69"/>
                  <a:gd name="T17" fmla="*/ 1 h 61"/>
                  <a:gd name="T18" fmla="*/ 3 w 69"/>
                  <a:gd name="T19" fmla="*/ 1 h 61"/>
                  <a:gd name="T20" fmla="*/ 2 w 69"/>
                  <a:gd name="T21" fmla="*/ 1 h 61"/>
                  <a:gd name="T22" fmla="*/ 2 w 69"/>
                  <a:gd name="T23" fmla="*/ 1 h 61"/>
                  <a:gd name="T24" fmla="*/ 2 w 69"/>
                  <a:gd name="T25" fmla="*/ 1 h 61"/>
                  <a:gd name="T26" fmla="*/ 1 w 69"/>
                  <a:gd name="T27" fmla="*/ 2 h 61"/>
                  <a:gd name="T28" fmla="*/ 1 w 69"/>
                  <a:gd name="T29" fmla="*/ 2 h 61"/>
                  <a:gd name="T30" fmla="*/ 1 w 69"/>
                  <a:gd name="T31" fmla="*/ 2 h 61"/>
                  <a:gd name="T32" fmla="*/ 0 w 69"/>
                  <a:gd name="T33" fmla="*/ 2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61">
                    <a:moveTo>
                      <a:pt x="0" y="61"/>
                    </a:moveTo>
                    <a:lnTo>
                      <a:pt x="5" y="54"/>
                    </a:lnTo>
                    <a:lnTo>
                      <a:pt x="13" y="43"/>
                    </a:lnTo>
                    <a:lnTo>
                      <a:pt x="23" y="32"/>
                    </a:lnTo>
                    <a:lnTo>
                      <a:pt x="33" y="20"/>
                    </a:lnTo>
                    <a:lnTo>
                      <a:pt x="45" y="10"/>
                    </a:lnTo>
                    <a:lnTo>
                      <a:pt x="55" y="3"/>
                    </a:lnTo>
                    <a:lnTo>
                      <a:pt x="63" y="0"/>
                    </a:lnTo>
                    <a:lnTo>
                      <a:pt x="69" y="2"/>
                    </a:lnTo>
                    <a:lnTo>
                      <a:pt x="69" y="8"/>
                    </a:lnTo>
                    <a:lnTo>
                      <a:pt x="63" y="15"/>
                    </a:lnTo>
                    <a:lnTo>
                      <a:pt x="54" y="23"/>
                    </a:lnTo>
                    <a:lnTo>
                      <a:pt x="41" y="31"/>
                    </a:lnTo>
                    <a:lnTo>
                      <a:pt x="29" y="40"/>
                    </a:lnTo>
                    <a:lnTo>
                      <a:pt x="16" y="48"/>
                    </a:lnTo>
                    <a:lnTo>
                      <a:pt x="6" y="55"/>
                    </a:lnTo>
                    <a:lnTo>
                      <a:pt x="0" y="6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62" name="Freeform 68">
                <a:extLst>
                  <a:ext uri="{FF2B5EF4-FFF2-40B4-BE49-F238E27FC236}">
                    <a16:creationId xmlns:a16="http://schemas.microsoft.com/office/drawing/2014/main" xmlns="" id="{C04E865A-CDB5-43D5-9C1D-5A012272697D}"/>
                  </a:ext>
                </a:extLst>
              </p:cNvPr>
              <p:cNvSpPr>
                <a:spLocks/>
              </p:cNvSpPr>
              <p:nvPr/>
            </p:nvSpPr>
            <p:spPr bwMode="auto">
              <a:xfrm>
                <a:off x="2737" y="533"/>
                <a:ext cx="32" cy="36"/>
              </a:xfrm>
              <a:custGeom>
                <a:avLst/>
                <a:gdLst>
                  <a:gd name="T0" fmla="*/ 0 w 65"/>
                  <a:gd name="T1" fmla="*/ 2 h 73"/>
                  <a:gd name="T2" fmla="*/ 0 w 65"/>
                  <a:gd name="T3" fmla="*/ 2 h 73"/>
                  <a:gd name="T4" fmla="*/ 0 w 65"/>
                  <a:gd name="T5" fmla="*/ 1 h 73"/>
                  <a:gd name="T6" fmla="*/ 0 w 65"/>
                  <a:gd name="T7" fmla="*/ 1 h 73"/>
                  <a:gd name="T8" fmla="*/ 0 w 65"/>
                  <a:gd name="T9" fmla="*/ 0 h 73"/>
                  <a:gd name="T10" fmla="*/ 1 w 65"/>
                  <a:gd name="T11" fmla="*/ 0 h 73"/>
                  <a:gd name="T12" fmla="*/ 1 w 65"/>
                  <a:gd name="T13" fmla="*/ 0 h 73"/>
                  <a:gd name="T14" fmla="*/ 1 w 65"/>
                  <a:gd name="T15" fmla="*/ 0 h 73"/>
                  <a:gd name="T16" fmla="*/ 1 w 65"/>
                  <a:gd name="T17" fmla="*/ 0 h 73"/>
                  <a:gd name="T18" fmla="*/ 2 w 65"/>
                  <a:gd name="T19" fmla="*/ 0 h 73"/>
                  <a:gd name="T20" fmla="*/ 1 w 65"/>
                  <a:gd name="T21" fmla="*/ 0 h 73"/>
                  <a:gd name="T22" fmla="*/ 1 w 65"/>
                  <a:gd name="T23" fmla="*/ 0 h 73"/>
                  <a:gd name="T24" fmla="*/ 1 w 65"/>
                  <a:gd name="T25" fmla="*/ 1 h 73"/>
                  <a:gd name="T26" fmla="*/ 0 w 65"/>
                  <a:gd name="T27" fmla="*/ 1 h 73"/>
                  <a:gd name="T28" fmla="*/ 0 w 65"/>
                  <a:gd name="T29" fmla="*/ 1 h 73"/>
                  <a:gd name="T30" fmla="*/ 0 w 65"/>
                  <a:gd name="T31" fmla="*/ 2 h 73"/>
                  <a:gd name="T32" fmla="*/ 0 w 65"/>
                  <a:gd name="T33" fmla="*/ 2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73">
                    <a:moveTo>
                      <a:pt x="0" y="73"/>
                    </a:moveTo>
                    <a:lnTo>
                      <a:pt x="4" y="64"/>
                    </a:lnTo>
                    <a:lnTo>
                      <a:pt x="9" y="52"/>
                    </a:lnTo>
                    <a:lnTo>
                      <a:pt x="16" y="39"/>
                    </a:lnTo>
                    <a:lnTo>
                      <a:pt x="24" y="28"/>
                    </a:lnTo>
                    <a:lnTo>
                      <a:pt x="34" y="17"/>
                    </a:lnTo>
                    <a:lnTo>
                      <a:pt x="44" y="8"/>
                    </a:lnTo>
                    <a:lnTo>
                      <a:pt x="53" y="2"/>
                    </a:lnTo>
                    <a:lnTo>
                      <a:pt x="63" y="0"/>
                    </a:lnTo>
                    <a:lnTo>
                      <a:pt x="65" y="4"/>
                    </a:lnTo>
                    <a:lnTo>
                      <a:pt x="61" y="11"/>
                    </a:lnTo>
                    <a:lnTo>
                      <a:pt x="52" y="21"/>
                    </a:lnTo>
                    <a:lnTo>
                      <a:pt x="42" y="32"/>
                    </a:lnTo>
                    <a:lnTo>
                      <a:pt x="29" y="45"/>
                    </a:lnTo>
                    <a:lnTo>
                      <a:pt x="17" y="57"/>
                    </a:lnTo>
                    <a:lnTo>
                      <a:pt x="7" y="67"/>
                    </a:lnTo>
                    <a:lnTo>
                      <a:pt x="0" y="7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63" name="Freeform 69">
                <a:extLst>
                  <a:ext uri="{FF2B5EF4-FFF2-40B4-BE49-F238E27FC236}">
                    <a16:creationId xmlns:a16="http://schemas.microsoft.com/office/drawing/2014/main" xmlns="" id="{6A2E1789-C375-4C93-B515-BFB1FF0E218A}"/>
                  </a:ext>
                </a:extLst>
              </p:cNvPr>
              <p:cNvSpPr>
                <a:spLocks/>
              </p:cNvSpPr>
              <p:nvPr/>
            </p:nvSpPr>
            <p:spPr bwMode="auto">
              <a:xfrm>
                <a:off x="2733" y="520"/>
                <a:ext cx="16" cy="40"/>
              </a:xfrm>
              <a:custGeom>
                <a:avLst/>
                <a:gdLst>
                  <a:gd name="T0" fmla="*/ 1 w 32"/>
                  <a:gd name="T1" fmla="*/ 1 h 79"/>
                  <a:gd name="T2" fmla="*/ 1 w 32"/>
                  <a:gd name="T3" fmla="*/ 1 h 79"/>
                  <a:gd name="T4" fmla="*/ 1 w 32"/>
                  <a:gd name="T5" fmla="*/ 1 h 79"/>
                  <a:gd name="T6" fmla="*/ 1 w 32"/>
                  <a:gd name="T7" fmla="*/ 1 h 79"/>
                  <a:gd name="T8" fmla="*/ 1 w 32"/>
                  <a:gd name="T9" fmla="*/ 2 h 79"/>
                  <a:gd name="T10" fmla="*/ 1 w 32"/>
                  <a:gd name="T11" fmla="*/ 2 h 79"/>
                  <a:gd name="T12" fmla="*/ 1 w 32"/>
                  <a:gd name="T13" fmla="*/ 2 h 79"/>
                  <a:gd name="T14" fmla="*/ 1 w 32"/>
                  <a:gd name="T15" fmla="*/ 3 h 79"/>
                  <a:gd name="T16" fmla="*/ 1 w 32"/>
                  <a:gd name="T17" fmla="*/ 3 h 79"/>
                  <a:gd name="T18" fmla="*/ 0 w 32"/>
                  <a:gd name="T19" fmla="*/ 3 h 79"/>
                  <a:gd name="T20" fmla="*/ 1 w 32"/>
                  <a:gd name="T21" fmla="*/ 2 h 79"/>
                  <a:gd name="T22" fmla="*/ 1 w 32"/>
                  <a:gd name="T23" fmla="*/ 2 h 79"/>
                  <a:gd name="T24" fmla="*/ 1 w 32"/>
                  <a:gd name="T25" fmla="*/ 1 h 79"/>
                  <a:gd name="T26" fmla="*/ 1 w 32"/>
                  <a:gd name="T27" fmla="*/ 1 h 79"/>
                  <a:gd name="T28" fmla="*/ 1 w 32"/>
                  <a:gd name="T29" fmla="*/ 1 h 79"/>
                  <a:gd name="T30" fmla="*/ 1 w 32"/>
                  <a:gd name="T31" fmla="*/ 0 h 79"/>
                  <a:gd name="T32" fmla="*/ 1 w 32"/>
                  <a:gd name="T33" fmla="*/ 1 h 7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79">
                    <a:moveTo>
                      <a:pt x="32" y="1"/>
                    </a:moveTo>
                    <a:lnTo>
                      <a:pt x="32" y="4"/>
                    </a:lnTo>
                    <a:lnTo>
                      <a:pt x="30" y="12"/>
                    </a:lnTo>
                    <a:lnTo>
                      <a:pt x="27" y="24"/>
                    </a:lnTo>
                    <a:lnTo>
                      <a:pt x="21" y="35"/>
                    </a:lnTo>
                    <a:lnTo>
                      <a:pt x="15" y="48"/>
                    </a:lnTo>
                    <a:lnTo>
                      <a:pt x="9" y="61"/>
                    </a:lnTo>
                    <a:lnTo>
                      <a:pt x="5" y="71"/>
                    </a:lnTo>
                    <a:lnTo>
                      <a:pt x="3" y="79"/>
                    </a:lnTo>
                    <a:lnTo>
                      <a:pt x="0" y="69"/>
                    </a:lnTo>
                    <a:lnTo>
                      <a:pt x="1" y="55"/>
                    </a:lnTo>
                    <a:lnTo>
                      <a:pt x="4" y="41"/>
                    </a:lnTo>
                    <a:lnTo>
                      <a:pt x="7" y="27"/>
                    </a:lnTo>
                    <a:lnTo>
                      <a:pt x="13" y="15"/>
                    </a:lnTo>
                    <a:lnTo>
                      <a:pt x="19" y="5"/>
                    </a:lnTo>
                    <a:lnTo>
                      <a:pt x="26" y="0"/>
                    </a:lnTo>
                    <a:lnTo>
                      <a:pt x="32"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64" name="Freeform 70">
                <a:extLst>
                  <a:ext uri="{FF2B5EF4-FFF2-40B4-BE49-F238E27FC236}">
                    <a16:creationId xmlns:a16="http://schemas.microsoft.com/office/drawing/2014/main" xmlns="" id="{1774E1D1-6205-4123-9D8F-8C5EC3A0B85C}"/>
                  </a:ext>
                </a:extLst>
              </p:cNvPr>
              <p:cNvSpPr>
                <a:spLocks/>
              </p:cNvSpPr>
              <p:nvPr/>
            </p:nvSpPr>
            <p:spPr bwMode="auto">
              <a:xfrm>
                <a:off x="2722" y="507"/>
                <a:ext cx="16" cy="39"/>
              </a:xfrm>
              <a:custGeom>
                <a:avLst/>
                <a:gdLst>
                  <a:gd name="T0" fmla="*/ 1 w 31"/>
                  <a:gd name="T1" fmla="*/ 0 h 79"/>
                  <a:gd name="T2" fmla="*/ 1 w 31"/>
                  <a:gd name="T3" fmla="*/ 0 h 79"/>
                  <a:gd name="T4" fmla="*/ 1 w 31"/>
                  <a:gd name="T5" fmla="*/ 0 h 79"/>
                  <a:gd name="T6" fmla="*/ 1 w 31"/>
                  <a:gd name="T7" fmla="*/ 0 h 79"/>
                  <a:gd name="T8" fmla="*/ 1 w 31"/>
                  <a:gd name="T9" fmla="*/ 1 h 79"/>
                  <a:gd name="T10" fmla="*/ 1 w 31"/>
                  <a:gd name="T11" fmla="*/ 1 h 79"/>
                  <a:gd name="T12" fmla="*/ 1 w 31"/>
                  <a:gd name="T13" fmla="*/ 1 h 79"/>
                  <a:gd name="T14" fmla="*/ 1 w 31"/>
                  <a:gd name="T15" fmla="*/ 2 h 79"/>
                  <a:gd name="T16" fmla="*/ 1 w 31"/>
                  <a:gd name="T17" fmla="*/ 2 h 79"/>
                  <a:gd name="T18" fmla="*/ 0 w 31"/>
                  <a:gd name="T19" fmla="*/ 2 h 79"/>
                  <a:gd name="T20" fmla="*/ 0 w 31"/>
                  <a:gd name="T21" fmla="*/ 1 h 79"/>
                  <a:gd name="T22" fmla="*/ 1 w 31"/>
                  <a:gd name="T23" fmla="*/ 1 h 79"/>
                  <a:gd name="T24" fmla="*/ 1 w 31"/>
                  <a:gd name="T25" fmla="*/ 0 h 79"/>
                  <a:gd name="T26" fmla="*/ 1 w 31"/>
                  <a:gd name="T27" fmla="*/ 0 h 79"/>
                  <a:gd name="T28" fmla="*/ 1 w 31"/>
                  <a:gd name="T29" fmla="*/ 0 h 79"/>
                  <a:gd name="T30" fmla="*/ 1 w 31"/>
                  <a:gd name="T31" fmla="*/ 0 h 79"/>
                  <a:gd name="T32" fmla="*/ 1 w 31"/>
                  <a:gd name="T33" fmla="*/ 0 h 7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79">
                    <a:moveTo>
                      <a:pt x="31" y="0"/>
                    </a:moveTo>
                    <a:lnTo>
                      <a:pt x="31" y="5"/>
                    </a:lnTo>
                    <a:lnTo>
                      <a:pt x="29" y="13"/>
                    </a:lnTo>
                    <a:lnTo>
                      <a:pt x="26" y="23"/>
                    </a:lnTo>
                    <a:lnTo>
                      <a:pt x="20" y="36"/>
                    </a:lnTo>
                    <a:lnTo>
                      <a:pt x="14" y="50"/>
                    </a:lnTo>
                    <a:lnTo>
                      <a:pt x="10" y="61"/>
                    </a:lnTo>
                    <a:lnTo>
                      <a:pt x="5" y="72"/>
                    </a:lnTo>
                    <a:lnTo>
                      <a:pt x="2" y="79"/>
                    </a:lnTo>
                    <a:lnTo>
                      <a:pt x="0" y="67"/>
                    </a:lnTo>
                    <a:lnTo>
                      <a:pt x="0" y="54"/>
                    </a:lnTo>
                    <a:lnTo>
                      <a:pt x="3" y="41"/>
                    </a:lnTo>
                    <a:lnTo>
                      <a:pt x="7" y="27"/>
                    </a:lnTo>
                    <a:lnTo>
                      <a:pt x="12" y="14"/>
                    </a:lnTo>
                    <a:lnTo>
                      <a:pt x="18" y="5"/>
                    </a:lnTo>
                    <a:lnTo>
                      <a:pt x="25" y="0"/>
                    </a:lnTo>
                    <a:lnTo>
                      <a:pt x="3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65" name="Freeform 71">
                <a:extLst>
                  <a:ext uri="{FF2B5EF4-FFF2-40B4-BE49-F238E27FC236}">
                    <a16:creationId xmlns:a16="http://schemas.microsoft.com/office/drawing/2014/main" xmlns="" id="{B8821C69-4A45-46CB-BCC4-426026CF1B6F}"/>
                  </a:ext>
                </a:extLst>
              </p:cNvPr>
              <p:cNvSpPr>
                <a:spLocks/>
              </p:cNvSpPr>
              <p:nvPr/>
            </p:nvSpPr>
            <p:spPr bwMode="auto">
              <a:xfrm>
                <a:off x="2756" y="390"/>
                <a:ext cx="40" cy="197"/>
              </a:xfrm>
              <a:custGeom>
                <a:avLst/>
                <a:gdLst>
                  <a:gd name="T0" fmla="*/ 2 w 81"/>
                  <a:gd name="T1" fmla="*/ 12 h 395"/>
                  <a:gd name="T2" fmla="*/ 2 w 81"/>
                  <a:gd name="T3" fmla="*/ 12 h 395"/>
                  <a:gd name="T4" fmla="*/ 2 w 81"/>
                  <a:gd name="T5" fmla="*/ 12 h 395"/>
                  <a:gd name="T6" fmla="*/ 2 w 81"/>
                  <a:gd name="T7" fmla="*/ 12 h 395"/>
                  <a:gd name="T8" fmla="*/ 2 w 81"/>
                  <a:gd name="T9" fmla="*/ 12 h 395"/>
                  <a:gd name="T10" fmla="*/ 1 w 81"/>
                  <a:gd name="T11" fmla="*/ 10 h 395"/>
                  <a:gd name="T12" fmla="*/ 1 w 81"/>
                  <a:gd name="T13" fmla="*/ 8 h 395"/>
                  <a:gd name="T14" fmla="*/ 0 w 81"/>
                  <a:gd name="T15" fmla="*/ 7 h 395"/>
                  <a:gd name="T16" fmla="*/ 0 w 81"/>
                  <a:gd name="T17" fmla="*/ 5 h 395"/>
                  <a:gd name="T18" fmla="*/ 0 w 81"/>
                  <a:gd name="T19" fmla="*/ 3 h 395"/>
                  <a:gd name="T20" fmla="*/ 0 w 81"/>
                  <a:gd name="T21" fmla="*/ 2 h 395"/>
                  <a:gd name="T22" fmla="*/ 0 w 81"/>
                  <a:gd name="T23" fmla="*/ 1 h 395"/>
                  <a:gd name="T24" fmla="*/ 0 w 81"/>
                  <a:gd name="T25" fmla="*/ 0 h 395"/>
                  <a:gd name="T26" fmla="*/ 0 w 81"/>
                  <a:gd name="T27" fmla="*/ 0 h 395"/>
                  <a:gd name="T28" fmla="*/ 0 w 81"/>
                  <a:gd name="T29" fmla="*/ 2 h 395"/>
                  <a:gd name="T30" fmla="*/ 0 w 81"/>
                  <a:gd name="T31" fmla="*/ 3 h 395"/>
                  <a:gd name="T32" fmla="*/ 0 w 81"/>
                  <a:gd name="T33" fmla="*/ 5 h 395"/>
                  <a:gd name="T34" fmla="*/ 0 w 81"/>
                  <a:gd name="T35" fmla="*/ 7 h 395"/>
                  <a:gd name="T36" fmla="*/ 0 w 81"/>
                  <a:gd name="T37" fmla="*/ 9 h 395"/>
                  <a:gd name="T38" fmla="*/ 1 w 81"/>
                  <a:gd name="T39" fmla="*/ 10 h 395"/>
                  <a:gd name="T40" fmla="*/ 2 w 81"/>
                  <a:gd name="T41" fmla="*/ 12 h 39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1" h="395">
                    <a:moveTo>
                      <a:pt x="68" y="390"/>
                    </a:moveTo>
                    <a:lnTo>
                      <a:pt x="72" y="392"/>
                    </a:lnTo>
                    <a:lnTo>
                      <a:pt x="75" y="393"/>
                    </a:lnTo>
                    <a:lnTo>
                      <a:pt x="77" y="394"/>
                    </a:lnTo>
                    <a:lnTo>
                      <a:pt x="81" y="395"/>
                    </a:lnTo>
                    <a:lnTo>
                      <a:pt x="53" y="337"/>
                    </a:lnTo>
                    <a:lnTo>
                      <a:pt x="34" y="280"/>
                    </a:lnTo>
                    <a:lnTo>
                      <a:pt x="21" y="225"/>
                    </a:lnTo>
                    <a:lnTo>
                      <a:pt x="14" y="173"/>
                    </a:lnTo>
                    <a:lnTo>
                      <a:pt x="11" y="125"/>
                    </a:lnTo>
                    <a:lnTo>
                      <a:pt x="11" y="79"/>
                    </a:lnTo>
                    <a:lnTo>
                      <a:pt x="13" y="37"/>
                    </a:lnTo>
                    <a:lnTo>
                      <a:pt x="14" y="0"/>
                    </a:lnTo>
                    <a:lnTo>
                      <a:pt x="7" y="28"/>
                    </a:lnTo>
                    <a:lnTo>
                      <a:pt x="2" y="71"/>
                    </a:lnTo>
                    <a:lnTo>
                      <a:pt x="0" y="122"/>
                    </a:lnTo>
                    <a:lnTo>
                      <a:pt x="4" y="180"/>
                    </a:lnTo>
                    <a:lnTo>
                      <a:pt x="11" y="240"/>
                    </a:lnTo>
                    <a:lnTo>
                      <a:pt x="23" y="298"/>
                    </a:lnTo>
                    <a:lnTo>
                      <a:pt x="42" y="348"/>
                    </a:lnTo>
                    <a:lnTo>
                      <a:pt x="68" y="39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66" name="Freeform 72">
                <a:extLst>
                  <a:ext uri="{FF2B5EF4-FFF2-40B4-BE49-F238E27FC236}">
                    <a16:creationId xmlns:a16="http://schemas.microsoft.com/office/drawing/2014/main" xmlns="" id="{5936FF06-04EF-4FE4-9610-FEAD3B1B48CA}"/>
                  </a:ext>
                </a:extLst>
              </p:cNvPr>
              <p:cNvSpPr>
                <a:spLocks/>
              </p:cNvSpPr>
              <p:nvPr/>
            </p:nvSpPr>
            <p:spPr bwMode="auto">
              <a:xfrm>
                <a:off x="2759" y="403"/>
                <a:ext cx="30" cy="27"/>
              </a:xfrm>
              <a:custGeom>
                <a:avLst/>
                <a:gdLst>
                  <a:gd name="T0" fmla="*/ 2 w 60"/>
                  <a:gd name="T1" fmla="*/ 1 h 54"/>
                  <a:gd name="T2" fmla="*/ 2 w 60"/>
                  <a:gd name="T3" fmla="*/ 0 h 54"/>
                  <a:gd name="T4" fmla="*/ 2 w 60"/>
                  <a:gd name="T5" fmla="*/ 1 h 54"/>
                  <a:gd name="T6" fmla="*/ 2 w 60"/>
                  <a:gd name="T7" fmla="*/ 1 h 54"/>
                  <a:gd name="T8" fmla="*/ 1 w 60"/>
                  <a:gd name="T9" fmla="*/ 1 h 54"/>
                  <a:gd name="T10" fmla="*/ 1 w 60"/>
                  <a:gd name="T11" fmla="*/ 1 h 54"/>
                  <a:gd name="T12" fmla="*/ 1 w 60"/>
                  <a:gd name="T13" fmla="*/ 1 h 54"/>
                  <a:gd name="T14" fmla="*/ 1 w 60"/>
                  <a:gd name="T15" fmla="*/ 2 h 54"/>
                  <a:gd name="T16" fmla="*/ 0 w 60"/>
                  <a:gd name="T17" fmla="*/ 2 h 54"/>
                  <a:gd name="T18" fmla="*/ 1 w 60"/>
                  <a:gd name="T19" fmla="*/ 2 h 54"/>
                  <a:gd name="T20" fmla="*/ 1 w 60"/>
                  <a:gd name="T21" fmla="*/ 2 h 54"/>
                  <a:gd name="T22" fmla="*/ 1 w 60"/>
                  <a:gd name="T23" fmla="*/ 2 h 54"/>
                  <a:gd name="T24" fmla="*/ 2 w 60"/>
                  <a:gd name="T25" fmla="*/ 1 h 54"/>
                  <a:gd name="T26" fmla="*/ 2 w 60"/>
                  <a:gd name="T27" fmla="*/ 1 h 54"/>
                  <a:gd name="T28" fmla="*/ 2 w 60"/>
                  <a:gd name="T29" fmla="*/ 1 h 54"/>
                  <a:gd name="T30" fmla="*/ 2 w 60"/>
                  <a:gd name="T31" fmla="*/ 1 h 54"/>
                  <a:gd name="T32" fmla="*/ 2 w 60"/>
                  <a:gd name="T33" fmla="*/ 1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0" h="54">
                    <a:moveTo>
                      <a:pt x="60" y="1"/>
                    </a:moveTo>
                    <a:lnTo>
                      <a:pt x="56" y="0"/>
                    </a:lnTo>
                    <a:lnTo>
                      <a:pt x="50" y="1"/>
                    </a:lnTo>
                    <a:lnTo>
                      <a:pt x="42" y="4"/>
                    </a:lnTo>
                    <a:lnTo>
                      <a:pt x="31" y="10"/>
                    </a:lnTo>
                    <a:lnTo>
                      <a:pt x="21" y="19"/>
                    </a:lnTo>
                    <a:lnTo>
                      <a:pt x="12" y="29"/>
                    </a:lnTo>
                    <a:lnTo>
                      <a:pt x="5" y="41"/>
                    </a:lnTo>
                    <a:lnTo>
                      <a:pt x="0" y="54"/>
                    </a:lnTo>
                    <a:lnTo>
                      <a:pt x="7" y="48"/>
                    </a:lnTo>
                    <a:lnTo>
                      <a:pt x="15" y="40"/>
                    </a:lnTo>
                    <a:lnTo>
                      <a:pt x="25" y="33"/>
                    </a:lnTo>
                    <a:lnTo>
                      <a:pt x="36" y="25"/>
                    </a:lnTo>
                    <a:lnTo>
                      <a:pt x="46" y="17"/>
                    </a:lnTo>
                    <a:lnTo>
                      <a:pt x="54" y="10"/>
                    </a:lnTo>
                    <a:lnTo>
                      <a:pt x="59" y="4"/>
                    </a:lnTo>
                    <a:lnTo>
                      <a:pt x="6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67" name="Freeform 73">
                <a:extLst>
                  <a:ext uri="{FF2B5EF4-FFF2-40B4-BE49-F238E27FC236}">
                    <a16:creationId xmlns:a16="http://schemas.microsoft.com/office/drawing/2014/main" xmlns="" id="{AD5AAFBA-050A-46E2-8350-C3D7D92B49FD}"/>
                  </a:ext>
                </a:extLst>
              </p:cNvPr>
              <p:cNvSpPr>
                <a:spLocks/>
              </p:cNvSpPr>
              <p:nvPr/>
            </p:nvSpPr>
            <p:spPr bwMode="auto">
              <a:xfrm>
                <a:off x="2757" y="429"/>
                <a:ext cx="34" cy="36"/>
              </a:xfrm>
              <a:custGeom>
                <a:avLst/>
                <a:gdLst>
                  <a:gd name="T0" fmla="*/ 2 w 70"/>
                  <a:gd name="T1" fmla="*/ 1 h 71"/>
                  <a:gd name="T2" fmla="*/ 2 w 70"/>
                  <a:gd name="T3" fmla="*/ 0 h 71"/>
                  <a:gd name="T4" fmla="*/ 1 w 70"/>
                  <a:gd name="T5" fmla="*/ 1 h 71"/>
                  <a:gd name="T6" fmla="*/ 1 w 70"/>
                  <a:gd name="T7" fmla="*/ 1 h 71"/>
                  <a:gd name="T8" fmla="*/ 1 w 70"/>
                  <a:gd name="T9" fmla="*/ 1 h 71"/>
                  <a:gd name="T10" fmla="*/ 0 w 70"/>
                  <a:gd name="T11" fmla="*/ 1 h 71"/>
                  <a:gd name="T12" fmla="*/ 0 w 70"/>
                  <a:gd name="T13" fmla="*/ 2 h 71"/>
                  <a:gd name="T14" fmla="*/ 0 w 70"/>
                  <a:gd name="T15" fmla="*/ 2 h 71"/>
                  <a:gd name="T16" fmla="*/ 0 w 70"/>
                  <a:gd name="T17" fmla="*/ 3 h 71"/>
                  <a:gd name="T18" fmla="*/ 0 w 70"/>
                  <a:gd name="T19" fmla="*/ 3 h 71"/>
                  <a:gd name="T20" fmla="*/ 0 w 70"/>
                  <a:gd name="T21" fmla="*/ 2 h 71"/>
                  <a:gd name="T22" fmla="*/ 0 w 70"/>
                  <a:gd name="T23" fmla="*/ 2 h 71"/>
                  <a:gd name="T24" fmla="*/ 1 w 70"/>
                  <a:gd name="T25" fmla="*/ 2 h 71"/>
                  <a:gd name="T26" fmla="*/ 1 w 70"/>
                  <a:gd name="T27" fmla="*/ 1 h 71"/>
                  <a:gd name="T28" fmla="*/ 1 w 70"/>
                  <a:gd name="T29" fmla="*/ 1 h 71"/>
                  <a:gd name="T30" fmla="*/ 2 w 70"/>
                  <a:gd name="T31" fmla="*/ 1 h 71"/>
                  <a:gd name="T32" fmla="*/ 2 w 70"/>
                  <a:gd name="T33" fmla="*/ 1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0" h="71">
                    <a:moveTo>
                      <a:pt x="70" y="2"/>
                    </a:moveTo>
                    <a:lnTo>
                      <a:pt x="66" y="0"/>
                    </a:lnTo>
                    <a:lnTo>
                      <a:pt x="58" y="2"/>
                    </a:lnTo>
                    <a:lnTo>
                      <a:pt x="48" y="9"/>
                    </a:lnTo>
                    <a:lnTo>
                      <a:pt x="37" y="18"/>
                    </a:lnTo>
                    <a:lnTo>
                      <a:pt x="25" y="30"/>
                    </a:lnTo>
                    <a:lnTo>
                      <a:pt x="14" y="44"/>
                    </a:lnTo>
                    <a:lnTo>
                      <a:pt x="6" y="57"/>
                    </a:lnTo>
                    <a:lnTo>
                      <a:pt x="0" y="71"/>
                    </a:lnTo>
                    <a:lnTo>
                      <a:pt x="6" y="65"/>
                    </a:lnTo>
                    <a:lnTo>
                      <a:pt x="15" y="57"/>
                    </a:lnTo>
                    <a:lnTo>
                      <a:pt x="27" y="48"/>
                    </a:lnTo>
                    <a:lnTo>
                      <a:pt x="41" y="38"/>
                    </a:lnTo>
                    <a:lnTo>
                      <a:pt x="52" y="26"/>
                    </a:lnTo>
                    <a:lnTo>
                      <a:pt x="63" y="17"/>
                    </a:lnTo>
                    <a:lnTo>
                      <a:pt x="68" y="8"/>
                    </a:lnTo>
                    <a:lnTo>
                      <a:pt x="7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68" name="Freeform 74">
                <a:extLst>
                  <a:ext uri="{FF2B5EF4-FFF2-40B4-BE49-F238E27FC236}">
                    <a16:creationId xmlns:a16="http://schemas.microsoft.com/office/drawing/2014/main" xmlns="" id="{F548B137-51B9-4F4B-8395-00B47029D150}"/>
                  </a:ext>
                </a:extLst>
              </p:cNvPr>
              <p:cNvSpPr>
                <a:spLocks/>
              </p:cNvSpPr>
              <p:nvPr/>
            </p:nvSpPr>
            <p:spPr bwMode="auto">
              <a:xfrm>
                <a:off x="2759" y="452"/>
                <a:ext cx="39" cy="31"/>
              </a:xfrm>
              <a:custGeom>
                <a:avLst/>
                <a:gdLst>
                  <a:gd name="T0" fmla="*/ 3 w 77"/>
                  <a:gd name="T1" fmla="*/ 1 h 62"/>
                  <a:gd name="T2" fmla="*/ 3 w 77"/>
                  <a:gd name="T3" fmla="*/ 0 h 62"/>
                  <a:gd name="T4" fmla="*/ 2 w 77"/>
                  <a:gd name="T5" fmla="*/ 1 h 62"/>
                  <a:gd name="T6" fmla="*/ 2 w 77"/>
                  <a:gd name="T7" fmla="*/ 1 h 62"/>
                  <a:gd name="T8" fmla="*/ 2 w 77"/>
                  <a:gd name="T9" fmla="*/ 1 h 62"/>
                  <a:gd name="T10" fmla="*/ 1 w 77"/>
                  <a:gd name="T11" fmla="*/ 1 h 62"/>
                  <a:gd name="T12" fmla="*/ 1 w 77"/>
                  <a:gd name="T13" fmla="*/ 2 h 62"/>
                  <a:gd name="T14" fmla="*/ 1 w 77"/>
                  <a:gd name="T15" fmla="*/ 2 h 62"/>
                  <a:gd name="T16" fmla="*/ 0 w 77"/>
                  <a:gd name="T17" fmla="*/ 2 h 62"/>
                  <a:gd name="T18" fmla="*/ 1 w 77"/>
                  <a:gd name="T19" fmla="*/ 2 h 62"/>
                  <a:gd name="T20" fmla="*/ 1 w 77"/>
                  <a:gd name="T21" fmla="*/ 2 h 62"/>
                  <a:gd name="T22" fmla="*/ 1 w 77"/>
                  <a:gd name="T23" fmla="*/ 2 h 62"/>
                  <a:gd name="T24" fmla="*/ 2 w 77"/>
                  <a:gd name="T25" fmla="*/ 2 h 62"/>
                  <a:gd name="T26" fmla="*/ 2 w 77"/>
                  <a:gd name="T27" fmla="*/ 1 h 62"/>
                  <a:gd name="T28" fmla="*/ 3 w 77"/>
                  <a:gd name="T29" fmla="*/ 1 h 62"/>
                  <a:gd name="T30" fmla="*/ 3 w 77"/>
                  <a:gd name="T31" fmla="*/ 1 h 62"/>
                  <a:gd name="T32" fmla="*/ 3 w 77"/>
                  <a:gd name="T33" fmla="*/ 1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7" h="62">
                    <a:moveTo>
                      <a:pt x="77" y="2"/>
                    </a:moveTo>
                    <a:lnTo>
                      <a:pt x="73" y="0"/>
                    </a:lnTo>
                    <a:lnTo>
                      <a:pt x="63" y="1"/>
                    </a:lnTo>
                    <a:lnTo>
                      <a:pt x="52" y="7"/>
                    </a:lnTo>
                    <a:lnTo>
                      <a:pt x="39" y="15"/>
                    </a:lnTo>
                    <a:lnTo>
                      <a:pt x="25" y="25"/>
                    </a:lnTo>
                    <a:lnTo>
                      <a:pt x="14" y="37"/>
                    </a:lnTo>
                    <a:lnTo>
                      <a:pt x="5" y="49"/>
                    </a:lnTo>
                    <a:lnTo>
                      <a:pt x="0" y="62"/>
                    </a:lnTo>
                    <a:lnTo>
                      <a:pt x="6" y="58"/>
                    </a:lnTo>
                    <a:lnTo>
                      <a:pt x="16" y="52"/>
                    </a:lnTo>
                    <a:lnTo>
                      <a:pt x="30" y="42"/>
                    </a:lnTo>
                    <a:lnTo>
                      <a:pt x="44" y="33"/>
                    </a:lnTo>
                    <a:lnTo>
                      <a:pt x="56" y="24"/>
                    </a:lnTo>
                    <a:lnTo>
                      <a:pt x="68" y="15"/>
                    </a:lnTo>
                    <a:lnTo>
                      <a:pt x="75" y="7"/>
                    </a:lnTo>
                    <a:lnTo>
                      <a:pt x="77"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69" name="Freeform 75">
                <a:extLst>
                  <a:ext uri="{FF2B5EF4-FFF2-40B4-BE49-F238E27FC236}">
                    <a16:creationId xmlns:a16="http://schemas.microsoft.com/office/drawing/2014/main" xmlns="" id="{3CDFDFE3-4ECB-44E3-89A9-99FB742CF419}"/>
                  </a:ext>
                </a:extLst>
              </p:cNvPr>
              <p:cNvSpPr>
                <a:spLocks/>
              </p:cNvSpPr>
              <p:nvPr/>
            </p:nvSpPr>
            <p:spPr bwMode="auto">
              <a:xfrm>
                <a:off x="2762" y="489"/>
                <a:ext cx="36" cy="27"/>
              </a:xfrm>
              <a:custGeom>
                <a:avLst/>
                <a:gdLst>
                  <a:gd name="T0" fmla="*/ 3 w 71"/>
                  <a:gd name="T1" fmla="*/ 1 h 54"/>
                  <a:gd name="T2" fmla="*/ 3 w 71"/>
                  <a:gd name="T3" fmla="*/ 0 h 54"/>
                  <a:gd name="T4" fmla="*/ 2 w 71"/>
                  <a:gd name="T5" fmla="*/ 1 h 54"/>
                  <a:gd name="T6" fmla="*/ 2 w 71"/>
                  <a:gd name="T7" fmla="*/ 1 h 54"/>
                  <a:gd name="T8" fmla="*/ 2 w 71"/>
                  <a:gd name="T9" fmla="*/ 1 h 54"/>
                  <a:gd name="T10" fmla="*/ 1 w 71"/>
                  <a:gd name="T11" fmla="*/ 1 h 54"/>
                  <a:gd name="T12" fmla="*/ 1 w 71"/>
                  <a:gd name="T13" fmla="*/ 2 h 54"/>
                  <a:gd name="T14" fmla="*/ 1 w 71"/>
                  <a:gd name="T15" fmla="*/ 2 h 54"/>
                  <a:gd name="T16" fmla="*/ 0 w 71"/>
                  <a:gd name="T17" fmla="*/ 2 h 54"/>
                  <a:gd name="T18" fmla="*/ 1 w 71"/>
                  <a:gd name="T19" fmla="*/ 2 h 54"/>
                  <a:gd name="T20" fmla="*/ 1 w 71"/>
                  <a:gd name="T21" fmla="*/ 2 h 54"/>
                  <a:gd name="T22" fmla="*/ 1 w 71"/>
                  <a:gd name="T23" fmla="*/ 2 h 54"/>
                  <a:gd name="T24" fmla="*/ 2 w 71"/>
                  <a:gd name="T25" fmla="*/ 1 h 54"/>
                  <a:gd name="T26" fmla="*/ 2 w 71"/>
                  <a:gd name="T27" fmla="*/ 1 h 54"/>
                  <a:gd name="T28" fmla="*/ 2 w 71"/>
                  <a:gd name="T29" fmla="*/ 1 h 54"/>
                  <a:gd name="T30" fmla="*/ 3 w 71"/>
                  <a:gd name="T31" fmla="*/ 1 h 54"/>
                  <a:gd name="T32" fmla="*/ 3 w 71"/>
                  <a:gd name="T33" fmla="*/ 1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54">
                    <a:moveTo>
                      <a:pt x="71" y="2"/>
                    </a:moveTo>
                    <a:lnTo>
                      <a:pt x="68" y="0"/>
                    </a:lnTo>
                    <a:lnTo>
                      <a:pt x="59" y="2"/>
                    </a:lnTo>
                    <a:lnTo>
                      <a:pt x="48" y="6"/>
                    </a:lnTo>
                    <a:lnTo>
                      <a:pt x="36" y="15"/>
                    </a:lnTo>
                    <a:lnTo>
                      <a:pt x="23" y="24"/>
                    </a:lnTo>
                    <a:lnTo>
                      <a:pt x="13" y="33"/>
                    </a:lnTo>
                    <a:lnTo>
                      <a:pt x="3" y="43"/>
                    </a:lnTo>
                    <a:lnTo>
                      <a:pt x="0" y="54"/>
                    </a:lnTo>
                    <a:lnTo>
                      <a:pt x="7" y="49"/>
                    </a:lnTo>
                    <a:lnTo>
                      <a:pt x="17" y="45"/>
                    </a:lnTo>
                    <a:lnTo>
                      <a:pt x="30" y="38"/>
                    </a:lnTo>
                    <a:lnTo>
                      <a:pt x="43" y="31"/>
                    </a:lnTo>
                    <a:lnTo>
                      <a:pt x="54" y="23"/>
                    </a:lnTo>
                    <a:lnTo>
                      <a:pt x="64" y="16"/>
                    </a:lnTo>
                    <a:lnTo>
                      <a:pt x="70" y="9"/>
                    </a:lnTo>
                    <a:lnTo>
                      <a:pt x="71"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70" name="Freeform 76">
                <a:extLst>
                  <a:ext uri="{FF2B5EF4-FFF2-40B4-BE49-F238E27FC236}">
                    <a16:creationId xmlns:a16="http://schemas.microsoft.com/office/drawing/2014/main" xmlns="" id="{F05FD362-3449-4195-8596-9110F809817F}"/>
                  </a:ext>
                </a:extLst>
              </p:cNvPr>
              <p:cNvSpPr>
                <a:spLocks/>
              </p:cNvSpPr>
              <p:nvPr/>
            </p:nvSpPr>
            <p:spPr bwMode="auto">
              <a:xfrm>
                <a:off x="2767" y="511"/>
                <a:ext cx="32" cy="19"/>
              </a:xfrm>
              <a:custGeom>
                <a:avLst/>
                <a:gdLst>
                  <a:gd name="T0" fmla="*/ 2 w 64"/>
                  <a:gd name="T1" fmla="*/ 1 h 38"/>
                  <a:gd name="T2" fmla="*/ 2 w 64"/>
                  <a:gd name="T3" fmla="*/ 0 h 38"/>
                  <a:gd name="T4" fmla="*/ 2 w 64"/>
                  <a:gd name="T5" fmla="*/ 0 h 38"/>
                  <a:gd name="T6" fmla="*/ 2 w 64"/>
                  <a:gd name="T7" fmla="*/ 1 h 38"/>
                  <a:gd name="T8" fmla="*/ 2 w 64"/>
                  <a:gd name="T9" fmla="*/ 1 h 38"/>
                  <a:gd name="T10" fmla="*/ 1 w 64"/>
                  <a:gd name="T11" fmla="*/ 1 h 38"/>
                  <a:gd name="T12" fmla="*/ 1 w 64"/>
                  <a:gd name="T13" fmla="*/ 1 h 38"/>
                  <a:gd name="T14" fmla="*/ 1 w 64"/>
                  <a:gd name="T15" fmla="*/ 1 h 38"/>
                  <a:gd name="T16" fmla="*/ 0 w 64"/>
                  <a:gd name="T17" fmla="*/ 2 h 38"/>
                  <a:gd name="T18" fmla="*/ 1 w 64"/>
                  <a:gd name="T19" fmla="*/ 2 h 38"/>
                  <a:gd name="T20" fmla="*/ 1 w 64"/>
                  <a:gd name="T21" fmla="*/ 1 h 38"/>
                  <a:gd name="T22" fmla="*/ 1 w 64"/>
                  <a:gd name="T23" fmla="*/ 1 h 38"/>
                  <a:gd name="T24" fmla="*/ 2 w 64"/>
                  <a:gd name="T25" fmla="*/ 1 h 38"/>
                  <a:gd name="T26" fmla="*/ 2 w 64"/>
                  <a:gd name="T27" fmla="*/ 1 h 38"/>
                  <a:gd name="T28" fmla="*/ 2 w 64"/>
                  <a:gd name="T29" fmla="*/ 1 h 38"/>
                  <a:gd name="T30" fmla="*/ 2 w 64"/>
                  <a:gd name="T31" fmla="*/ 1 h 38"/>
                  <a:gd name="T32" fmla="*/ 2 w 64"/>
                  <a:gd name="T33" fmla="*/ 1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38">
                    <a:moveTo>
                      <a:pt x="64" y="4"/>
                    </a:moveTo>
                    <a:lnTo>
                      <a:pt x="60" y="0"/>
                    </a:lnTo>
                    <a:lnTo>
                      <a:pt x="53" y="0"/>
                    </a:lnTo>
                    <a:lnTo>
                      <a:pt x="44" y="2"/>
                    </a:lnTo>
                    <a:lnTo>
                      <a:pt x="34" y="4"/>
                    </a:lnTo>
                    <a:lnTo>
                      <a:pt x="22" y="10"/>
                    </a:lnTo>
                    <a:lnTo>
                      <a:pt x="13" y="16"/>
                    </a:lnTo>
                    <a:lnTo>
                      <a:pt x="5" y="27"/>
                    </a:lnTo>
                    <a:lnTo>
                      <a:pt x="0" y="38"/>
                    </a:lnTo>
                    <a:lnTo>
                      <a:pt x="7" y="35"/>
                    </a:lnTo>
                    <a:lnTo>
                      <a:pt x="16" y="30"/>
                    </a:lnTo>
                    <a:lnTo>
                      <a:pt x="27" y="27"/>
                    </a:lnTo>
                    <a:lnTo>
                      <a:pt x="38" y="22"/>
                    </a:lnTo>
                    <a:lnTo>
                      <a:pt x="49" y="18"/>
                    </a:lnTo>
                    <a:lnTo>
                      <a:pt x="58" y="13"/>
                    </a:lnTo>
                    <a:lnTo>
                      <a:pt x="62" y="8"/>
                    </a:lnTo>
                    <a:lnTo>
                      <a:pt x="64"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71" name="Freeform 77">
                <a:extLst>
                  <a:ext uri="{FF2B5EF4-FFF2-40B4-BE49-F238E27FC236}">
                    <a16:creationId xmlns:a16="http://schemas.microsoft.com/office/drawing/2014/main" xmlns="" id="{69E4CD7E-E8C9-4CF8-BDC8-A71A0F1D113B}"/>
                  </a:ext>
                </a:extLst>
              </p:cNvPr>
              <p:cNvSpPr>
                <a:spLocks/>
              </p:cNvSpPr>
              <p:nvPr/>
            </p:nvSpPr>
            <p:spPr bwMode="auto">
              <a:xfrm>
                <a:off x="2779" y="546"/>
                <a:ext cx="24" cy="15"/>
              </a:xfrm>
              <a:custGeom>
                <a:avLst/>
                <a:gdLst>
                  <a:gd name="T0" fmla="*/ 1 w 49"/>
                  <a:gd name="T1" fmla="*/ 1 h 28"/>
                  <a:gd name="T2" fmla="*/ 1 w 49"/>
                  <a:gd name="T3" fmla="*/ 0 h 28"/>
                  <a:gd name="T4" fmla="*/ 1 w 49"/>
                  <a:gd name="T5" fmla="*/ 0 h 28"/>
                  <a:gd name="T6" fmla="*/ 0 w 49"/>
                  <a:gd name="T7" fmla="*/ 1 h 28"/>
                  <a:gd name="T8" fmla="*/ 0 w 49"/>
                  <a:gd name="T9" fmla="*/ 1 h 28"/>
                  <a:gd name="T10" fmla="*/ 0 w 49"/>
                  <a:gd name="T11" fmla="*/ 1 h 28"/>
                  <a:gd name="T12" fmla="*/ 0 w 49"/>
                  <a:gd name="T13" fmla="*/ 1 h 28"/>
                  <a:gd name="T14" fmla="*/ 0 w 49"/>
                  <a:gd name="T15" fmla="*/ 1 h 28"/>
                  <a:gd name="T16" fmla="*/ 0 w 49"/>
                  <a:gd name="T17" fmla="*/ 1 h 28"/>
                  <a:gd name="T18" fmla="*/ 0 w 49"/>
                  <a:gd name="T19" fmla="*/ 1 h 28"/>
                  <a:gd name="T20" fmla="*/ 0 w 49"/>
                  <a:gd name="T21" fmla="*/ 1 h 28"/>
                  <a:gd name="T22" fmla="*/ 0 w 49"/>
                  <a:gd name="T23" fmla="*/ 1 h 28"/>
                  <a:gd name="T24" fmla="*/ 0 w 49"/>
                  <a:gd name="T25" fmla="*/ 1 h 28"/>
                  <a:gd name="T26" fmla="*/ 1 w 49"/>
                  <a:gd name="T27" fmla="*/ 1 h 28"/>
                  <a:gd name="T28" fmla="*/ 1 w 49"/>
                  <a:gd name="T29" fmla="*/ 1 h 28"/>
                  <a:gd name="T30" fmla="*/ 1 w 49"/>
                  <a:gd name="T31" fmla="*/ 1 h 28"/>
                  <a:gd name="T32" fmla="*/ 1 w 49"/>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28">
                    <a:moveTo>
                      <a:pt x="49" y="2"/>
                    </a:moveTo>
                    <a:lnTo>
                      <a:pt x="45" y="0"/>
                    </a:lnTo>
                    <a:lnTo>
                      <a:pt x="39" y="0"/>
                    </a:lnTo>
                    <a:lnTo>
                      <a:pt x="31" y="1"/>
                    </a:lnTo>
                    <a:lnTo>
                      <a:pt x="23" y="5"/>
                    </a:lnTo>
                    <a:lnTo>
                      <a:pt x="14" y="10"/>
                    </a:lnTo>
                    <a:lnTo>
                      <a:pt x="7" y="17"/>
                    </a:lnTo>
                    <a:lnTo>
                      <a:pt x="1" y="23"/>
                    </a:lnTo>
                    <a:lnTo>
                      <a:pt x="0" y="28"/>
                    </a:lnTo>
                    <a:lnTo>
                      <a:pt x="5" y="26"/>
                    </a:lnTo>
                    <a:lnTo>
                      <a:pt x="12" y="24"/>
                    </a:lnTo>
                    <a:lnTo>
                      <a:pt x="20" y="20"/>
                    </a:lnTo>
                    <a:lnTo>
                      <a:pt x="28" y="17"/>
                    </a:lnTo>
                    <a:lnTo>
                      <a:pt x="36" y="13"/>
                    </a:lnTo>
                    <a:lnTo>
                      <a:pt x="42" y="10"/>
                    </a:lnTo>
                    <a:lnTo>
                      <a:pt x="46" y="5"/>
                    </a:lnTo>
                    <a:lnTo>
                      <a:pt x="49"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72" name="Freeform 78">
                <a:extLst>
                  <a:ext uri="{FF2B5EF4-FFF2-40B4-BE49-F238E27FC236}">
                    <a16:creationId xmlns:a16="http://schemas.microsoft.com/office/drawing/2014/main" xmlns="" id="{747A0E6B-59E2-41A6-8E48-49ACF6FF5BFD}"/>
                  </a:ext>
                </a:extLst>
              </p:cNvPr>
              <p:cNvSpPr>
                <a:spLocks/>
              </p:cNvSpPr>
              <p:nvPr/>
            </p:nvSpPr>
            <p:spPr bwMode="auto">
              <a:xfrm>
                <a:off x="2784" y="564"/>
                <a:ext cx="16" cy="11"/>
              </a:xfrm>
              <a:custGeom>
                <a:avLst/>
                <a:gdLst>
                  <a:gd name="T0" fmla="*/ 0 w 33"/>
                  <a:gd name="T1" fmla="*/ 1 h 22"/>
                  <a:gd name="T2" fmla="*/ 0 w 33"/>
                  <a:gd name="T3" fmla="*/ 0 h 22"/>
                  <a:gd name="T4" fmla="*/ 0 w 33"/>
                  <a:gd name="T5" fmla="*/ 0 h 22"/>
                  <a:gd name="T6" fmla="*/ 0 w 33"/>
                  <a:gd name="T7" fmla="*/ 1 h 22"/>
                  <a:gd name="T8" fmla="*/ 0 w 33"/>
                  <a:gd name="T9" fmla="*/ 1 h 22"/>
                  <a:gd name="T10" fmla="*/ 0 w 33"/>
                  <a:gd name="T11" fmla="*/ 1 h 22"/>
                  <a:gd name="T12" fmla="*/ 0 w 33"/>
                  <a:gd name="T13" fmla="*/ 1 h 22"/>
                  <a:gd name="T14" fmla="*/ 0 w 33"/>
                  <a:gd name="T15" fmla="*/ 1 h 22"/>
                  <a:gd name="T16" fmla="*/ 0 w 33"/>
                  <a:gd name="T17" fmla="*/ 1 h 22"/>
                  <a:gd name="T18" fmla="*/ 0 w 33"/>
                  <a:gd name="T19" fmla="*/ 1 h 22"/>
                  <a:gd name="T20" fmla="*/ 0 w 33"/>
                  <a:gd name="T21" fmla="*/ 1 h 22"/>
                  <a:gd name="T22" fmla="*/ 0 w 33"/>
                  <a:gd name="T23" fmla="*/ 1 h 22"/>
                  <a:gd name="T24" fmla="*/ 0 w 33"/>
                  <a:gd name="T25" fmla="*/ 1 h 22"/>
                  <a:gd name="T26" fmla="*/ 0 w 33"/>
                  <a:gd name="T27" fmla="*/ 1 h 22"/>
                  <a:gd name="T28" fmla="*/ 1 w 33"/>
                  <a:gd name="T29" fmla="*/ 1 h 22"/>
                  <a:gd name="T30" fmla="*/ 1 w 33"/>
                  <a:gd name="T31" fmla="*/ 1 h 22"/>
                  <a:gd name="T32" fmla="*/ 0 w 33"/>
                  <a:gd name="T33" fmla="*/ 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22">
                    <a:moveTo>
                      <a:pt x="31" y="1"/>
                    </a:moveTo>
                    <a:lnTo>
                      <a:pt x="27" y="0"/>
                    </a:lnTo>
                    <a:lnTo>
                      <a:pt x="23" y="0"/>
                    </a:lnTo>
                    <a:lnTo>
                      <a:pt x="17" y="1"/>
                    </a:lnTo>
                    <a:lnTo>
                      <a:pt x="10" y="3"/>
                    </a:lnTo>
                    <a:lnTo>
                      <a:pt x="5" y="6"/>
                    </a:lnTo>
                    <a:lnTo>
                      <a:pt x="1" y="11"/>
                    </a:lnTo>
                    <a:lnTo>
                      <a:pt x="0" y="16"/>
                    </a:lnTo>
                    <a:lnTo>
                      <a:pt x="2" y="22"/>
                    </a:lnTo>
                    <a:lnTo>
                      <a:pt x="3" y="16"/>
                    </a:lnTo>
                    <a:lnTo>
                      <a:pt x="8" y="13"/>
                    </a:lnTo>
                    <a:lnTo>
                      <a:pt x="15" y="11"/>
                    </a:lnTo>
                    <a:lnTo>
                      <a:pt x="21" y="9"/>
                    </a:lnTo>
                    <a:lnTo>
                      <a:pt x="27" y="8"/>
                    </a:lnTo>
                    <a:lnTo>
                      <a:pt x="32" y="6"/>
                    </a:lnTo>
                    <a:lnTo>
                      <a:pt x="33" y="5"/>
                    </a:lnTo>
                    <a:lnTo>
                      <a:pt x="31"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73" name="Freeform 79">
                <a:extLst>
                  <a:ext uri="{FF2B5EF4-FFF2-40B4-BE49-F238E27FC236}">
                    <a16:creationId xmlns:a16="http://schemas.microsoft.com/office/drawing/2014/main" xmlns="" id="{50B79238-91F8-4464-A2C6-8CB2458B1EB1}"/>
                  </a:ext>
                </a:extLst>
              </p:cNvPr>
              <p:cNvSpPr>
                <a:spLocks/>
              </p:cNvSpPr>
              <p:nvPr/>
            </p:nvSpPr>
            <p:spPr bwMode="auto">
              <a:xfrm>
                <a:off x="2757" y="417"/>
                <a:ext cx="33" cy="31"/>
              </a:xfrm>
              <a:custGeom>
                <a:avLst/>
                <a:gdLst>
                  <a:gd name="T0" fmla="*/ 3 w 65"/>
                  <a:gd name="T1" fmla="*/ 0 h 64"/>
                  <a:gd name="T2" fmla="*/ 2 w 65"/>
                  <a:gd name="T3" fmla="*/ 0 h 64"/>
                  <a:gd name="T4" fmla="*/ 2 w 65"/>
                  <a:gd name="T5" fmla="*/ 0 h 64"/>
                  <a:gd name="T6" fmla="*/ 2 w 65"/>
                  <a:gd name="T7" fmla="*/ 0 h 64"/>
                  <a:gd name="T8" fmla="*/ 2 w 65"/>
                  <a:gd name="T9" fmla="*/ 0 h 64"/>
                  <a:gd name="T10" fmla="*/ 1 w 65"/>
                  <a:gd name="T11" fmla="*/ 0 h 64"/>
                  <a:gd name="T12" fmla="*/ 1 w 65"/>
                  <a:gd name="T13" fmla="*/ 1 h 64"/>
                  <a:gd name="T14" fmla="*/ 1 w 65"/>
                  <a:gd name="T15" fmla="*/ 1 h 64"/>
                  <a:gd name="T16" fmla="*/ 0 w 65"/>
                  <a:gd name="T17" fmla="*/ 1 h 64"/>
                  <a:gd name="T18" fmla="*/ 1 w 65"/>
                  <a:gd name="T19" fmla="*/ 1 h 64"/>
                  <a:gd name="T20" fmla="*/ 1 w 65"/>
                  <a:gd name="T21" fmla="*/ 1 h 64"/>
                  <a:gd name="T22" fmla="*/ 1 w 65"/>
                  <a:gd name="T23" fmla="*/ 1 h 64"/>
                  <a:gd name="T24" fmla="*/ 2 w 65"/>
                  <a:gd name="T25" fmla="*/ 1 h 64"/>
                  <a:gd name="T26" fmla="*/ 2 w 65"/>
                  <a:gd name="T27" fmla="*/ 0 h 64"/>
                  <a:gd name="T28" fmla="*/ 2 w 65"/>
                  <a:gd name="T29" fmla="*/ 0 h 64"/>
                  <a:gd name="T30" fmla="*/ 2 w 65"/>
                  <a:gd name="T31" fmla="*/ 0 h 64"/>
                  <a:gd name="T32" fmla="*/ 3 w 65"/>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64">
                    <a:moveTo>
                      <a:pt x="65" y="3"/>
                    </a:moveTo>
                    <a:lnTo>
                      <a:pt x="62" y="0"/>
                    </a:lnTo>
                    <a:lnTo>
                      <a:pt x="55" y="2"/>
                    </a:lnTo>
                    <a:lnTo>
                      <a:pt x="45" y="6"/>
                    </a:lnTo>
                    <a:lnTo>
                      <a:pt x="34" y="14"/>
                    </a:lnTo>
                    <a:lnTo>
                      <a:pt x="23" y="25"/>
                    </a:lnTo>
                    <a:lnTo>
                      <a:pt x="13" y="37"/>
                    </a:lnTo>
                    <a:lnTo>
                      <a:pt x="5" y="50"/>
                    </a:lnTo>
                    <a:lnTo>
                      <a:pt x="0" y="64"/>
                    </a:lnTo>
                    <a:lnTo>
                      <a:pt x="5" y="59"/>
                    </a:lnTo>
                    <a:lnTo>
                      <a:pt x="13" y="51"/>
                    </a:lnTo>
                    <a:lnTo>
                      <a:pt x="25" y="43"/>
                    </a:lnTo>
                    <a:lnTo>
                      <a:pt x="38" y="34"/>
                    </a:lnTo>
                    <a:lnTo>
                      <a:pt x="49" y="25"/>
                    </a:lnTo>
                    <a:lnTo>
                      <a:pt x="58" y="17"/>
                    </a:lnTo>
                    <a:lnTo>
                      <a:pt x="64" y="8"/>
                    </a:lnTo>
                    <a:lnTo>
                      <a:pt x="65"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74" name="Freeform 80">
                <a:extLst>
                  <a:ext uri="{FF2B5EF4-FFF2-40B4-BE49-F238E27FC236}">
                    <a16:creationId xmlns:a16="http://schemas.microsoft.com/office/drawing/2014/main" xmlns="" id="{FDFE9C3A-6E4B-42D7-B4DC-458A61259C06}"/>
                  </a:ext>
                </a:extLst>
              </p:cNvPr>
              <p:cNvSpPr>
                <a:spLocks/>
              </p:cNvSpPr>
              <p:nvPr/>
            </p:nvSpPr>
            <p:spPr bwMode="auto">
              <a:xfrm>
                <a:off x="2759" y="388"/>
                <a:ext cx="26" cy="25"/>
              </a:xfrm>
              <a:custGeom>
                <a:avLst/>
                <a:gdLst>
                  <a:gd name="T0" fmla="*/ 2 w 52"/>
                  <a:gd name="T1" fmla="*/ 1 h 50"/>
                  <a:gd name="T2" fmla="*/ 2 w 52"/>
                  <a:gd name="T3" fmla="*/ 0 h 50"/>
                  <a:gd name="T4" fmla="*/ 2 w 52"/>
                  <a:gd name="T5" fmla="*/ 1 h 50"/>
                  <a:gd name="T6" fmla="*/ 2 w 52"/>
                  <a:gd name="T7" fmla="*/ 1 h 50"/>
                  <a:gd name="T8" fmla="*/ 1 w 52"/>
                  <a:gd name="T9" fmla="*/ 1 h 50"/>
                  <a:gd name="T10" fmla="*/ 1 w 52"/>
                  <a:gd name="T11" fmla="*/ 1 h 50"/>
                  <a:gd name="T12" fmla="*/ 1 w 52"/>
                  <a:gd name="T13" fmla="*/ 1 h 50"/>
                  <a:gd name="T14" fmla="*/ 1 w 52"/>
                  <a:gd name="T15" fmla="*/ 2 h 50"/>
                  <a:gd name="T16" fmla="*/ 0 w 52"/>
                  <a:gd name="T17" fmla="*/ 2 h 50"/>
                  <a:gd name="T18" fmla="*/ 1 w 52"/>
                  <a:gd name="T19" fmla="*/ 2 h 50"/>
                  <a:gd name="T20" fmla="*/ 1 w 52"/>
                  <a:gd name="T21" fmla="*/ 2 h 50"/>
                  <a:gd name="T22" fmla="*/ 1 w 52"/>
                  <a:gd name="T23" fmla="*/ 1 h 50"/>
                  <a:gd name="T24" fmla="*/ 1 w 52"/>
                  <a:gd name="T25" fmla="*/ 1 h 50"/>
                  <a:gd name="T26" fmla="*/ 2 w 52"/>
                  <a:gd name="T27" fmla="*/ 1 h 50"/>
                  <a:gd name="T28" fmla="*/ 2 w 52"/>
                  <a:gd name="T29" fmla="*/ 1 h 50"/>
                  <a:gd name="T30" fmla="*/ 2 w 52"/>
                  <a:gd name="T31" fmla="*/ 1 h 50"/>
                  <a:gd name="T32" fmla="*/ 2 w 52"/>
                  <a:gd name="T33" fmla="*/ 1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0">
                    <a:moveTo>
                      <a:pt x="52" y="2"/>
                    </a:moveTo>
                    <a:lnTo>
                      <a:pt x="50" y="0"/>
                    </a:lnTo>
                    <a:lnTo>
                      <a:pt x="44" y="1"/>
                    </a:lnTo>
                    <a:lnTo>
                      <a:pt x="37" y="4"/>
                    </a:lnTo>
                    <a:lnTo>
                      <a:pt x="28" y="9"/>
                    </a:lnTo>
                    <a:lnTo>
                      <a:pt x="20" y="16"/>
                    </a:lnTo>
                    <a:lnTo>
                      <a:pt x="12" y="26"/>
                    </a:lnTo>
                    <a:lnTo>
                      <a:pt x="5" y="37"/>
                    </a:lnTo>
                    <a:lnTo>
                      <a:pt x="0" y="50"/>
                    </a:lnTo>
                    <a:lnTo>
                      <a:pt x="7" y="44"/>
                    </a:lnTo>
                    <a:lnTo>
                      <a:pt x="15" y="38"/>
                    </a:lnTo>
                    <a:lnTo>
                      <a:pt x="23" y="30"/>
                    </a:lnTo>
                    <a:lnTo>
                      <a:pt x="32" y="23"/>
                    </a:lnTo>
                    <a:lnTo>
                      <a:pt x="40" y="17"/>
                    </a:lnTo>
                    <a:lnTo>
                      <a:pt x="47" y="11"/>
                    </a:lnTo>
                    <a:lnTo>
                      <a:pt x="51" y="6"/>
                    </a:lnTo>
                    <a:lnTo>
                      <a:pt x="52"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75" name="Freeform 81">
                <a:extLst>
                  <a:ext uri="{FF2B5EF4-FFF2-40B4-BE49-F238E27FC236}">
                    <a16:creationId xmlns:a16="http://schemas.microsoft.com/office/drawing/2014/main" xmlns="" id="{CF4A1A0C-350C-4397-BB67-EA3D124B20BC}"/>
                  </a:ext>
                </a:extLst>
              </p:cNvPr>
              <p:cNvSpPr>
                <a:spLocks/>
              </p:cNvSpPr>
              <p:nvPr/>
            </p:nvSpPr>
            <p:spPr bwMode="auto">
              <a:xfrm>
                <a:off x="2759" y="475"/>
                <a:ext cx="36" cy="27"/>
              </a:xfrm>
              <a:custGeom>
                <a:avLst/>
                <a:gdLst>
                  <a:gd name="T0" fmla="*/ 3 w 71"/>
                  <a:gd name="T1" fmla="*/ 1 h 53"/>
                  <a:gd name="T2" fmla="*/ 3 w 71"/>
                  <a:gd name="T3" fmla="*/ 0 h 53"/>
                  <a:gd name="T4" fmla="*/ 2 w 71"/>
                  <a:gd name="T5" fmla="*/ 1 h 53"/>
                  <a:gd name="T6" fmla="*/ 2 w 71"/>
                  <a:gd name="T7" fmla="*/ 1 h 53"/>
                  <a:gd name="T8" fmla="*/ 2 w 71"/>
                  <a:gd name="T9" fmla="*/ 1 h 53"/>
                  <a:gd name="T10" fmla="*/ 1 w 71"/>
                  <a:gd name="T11" fmla="*/ 1 h 53"/>
                  <a:gd name="T12" fmla="*/ 1 w 71"/>
                  <a:gd name="T13" fmla="*/ 2 h 53"/>
                  <a:gd name="T14" fmla="*/ 1 w 71"/>
                  <a:gd name="T15" fmla="*/ 2 h 53"/>
                  <a:gd name="T16" fmla="*/ 0 w 71"/>
                  <a:gd name="T17" fmla="*/ 2 h 53"/>
                  <a:gd name="T18" fmla="*/ 1 w 71"/>
                  <a:gd name="T19" fmla="*/ 2 h 53"/>
                  <a:gd name="T20" fmla="*/ 1 w 71"/>
                  <a:gd name="T21" fmla="*/ 2 h 53"/>
                  <a:gd name="T22" fmla="*/ 1 w 71"/>
                  <a:gd name="T23" fmla="*/ 2 h 53"/>
                  <a:gd name="T24" fmla="*/ 2 w 71"/>
                  <a:gd name="T25" fmla="*/ 1 h 53"/>
                  <a:gd name="T26" fmla="*/ 2 w 71"/>
                  <a:gd name="T27" fmla="*/ 1 h 53"/>
                  <a:gd name="T28" fmla="*/ 3 w 71"/>
                  <a:gd name="T29" fmla="*/ 1 h 53"/>
                  <a:gd name="T30" fmla="*/ 3 w 71"/>
                  <a:gd name="T31" fmla="*/ 1 h 53"/>
                  <a:gd name="T32" fmla="*/ 3 w 71"/>
                  <a:gd name="T33" fmla="*/ 1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53">
                    <a:moveTo>
                      <a:pt x="71" y="1"/>
                    </a:moveTo>
                    <a:lnTo>
                      <a:pt x="68" y="0"/>
                    </a:lnTo>
                    <a:lnTo>
                      <a:pt x="59" y="2"/>
                    </a:lnTo>
                    <a:lnTo>
                      <a:pt x="48" y="7"/>
                    </a:lnTo>
                    <a:lnTo>
                      <a:pt x="36" y="15"/>
                    </a:lnTo>
                    <a:lnTo>
                      <a:pt x="23" y="23"/>
                    </a:lnTo>
                    <a:lnTo>
                      <a:pt x="13" y="33"/>
                    </a:lnTo>
                    <a:lnTo>
                      <a:pt x="4" y="44"/>
                    </a:lnTo>
                    <a:lnTo>
                      <a:pt x="0" y="53"/>
                    </a:lnTo>
                    <a:lnTo>
                      <a:pt x="7" y="49"/>
                    </a:lnTo>
                    <a:lnTo>
                      <a:pt x="17" y="44"/>
                    </a:lnTo>
                    <a:lnTo>
                      <a:pt x="30" y="37"/>
                    </a:lnTo>
                    <a:lnTo>
                      <a:pt x="43" y="30"/>
                    </a:lnTo>
                    <a:lnTo>
                      <a:pt x="54" y="23"/>
                    </a:lnTo>
                    <a:lnTo>
                      <a:pt x="65" y="15"/>
                    </a:lnTo>
                    <a:lnTo>
                      <a:pt x="70" y="8"/>
                    </a:lnTo>
                    <a:lnTo>
                      <a:pt x="71"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76" name="Freeform 82">
                <a:extLst>
                  <a:ext uri="{FF2B5EF4-FFF2-40B4-BE49-F238E27FC236}">
                    <a16:creationId xmlns:a16="http://schemas.microsoft.com/office/drawing/2014/main" xmlns="" id="{2B6F92D5-733F-43A6-B494-4ADF3AF29D43}"/>
                  </a:ext>
                </a:extLst>
              </p:cNvPr>
              <p:cNvSpPr>
                <a:spLocks/>
              </p:cNvSpPr>
              <p:nvPr/>
            </p:nvSpPr>
            <p:spPr bwMode="auto">
              <a:xfrm>
                <a:off x="2771" y="526"/>
                <a:ext cx="30" cy="20"/>
              </a:xfrm>
              <a:custGeom>
                <a:avLst/>
                <a:gdLst>
                  <a:gd name="T0" fmla="*/ 2 w 60"/>
                  <a:gd name="T1" fmla="*/ 0 h 41"/>
                  <a:gd name="T2" fmla="*/ 2 w 60"/>
                  <a:gd name="T3" fmla="*/ 0 h 41"/>
                  <a:gd name="T4" fmla="*/ 2 w 60"/>
                  <a:gd name="T5" fmla="*/ 0 h 41"/>
                  <a:gd name="T6" fmla="*/ 2 w 60"/>
                  <a:gd name="T7" fmla="*/ 0 h 41"/>
                  <a:gd name="T8" fmla="*/ 1 w 60"/>
                  <a:gd name="T9" fmla="*/ 0 h 41"/>
                  <a:gd name="T10" fmla="*/ 1 w 60"/>
                  <a:gd name="T11" fmla="*/ 0 h 41"/>
                  <a:gd name="T12" fmla="*/ 1 w 60"/>
                  <a:gd name="T13" fmla="*/ 0 h 41"/>
                  <a:gd name="T14" fmla="*/ 1 w 60"/>
                  <a:gd name="T15" fmla="*/ 1 h 41"/>
                  <a:gd name="T16" fmla="*/ 0 w 60"/>
                  <a:gd name="T17" fmla="*/ 1 h 41"/>
                  <a:gd name="T18" fmla="*/ 1 w 60"/>
                  <a:gd name="T19" fmla="*/ 1 h 41"/>
                  <a:gd name="T20" fmla="*/ 1 w 60"/>
                  <a:gd name="T21" fmla="*/ 1 h 41"/>
                  <a:gd name="T22" fmla="*/ 1 w 60"/>
                  <a:gd name="T23" fmla="*/ 0 h 41"/>
                  <a:gd name="T24" fmla="*/ 2 w 60"/>
                  <a:gd name="T25" fmla="*/ 0 h 41"/>
                  <a:gd name="T26" fmla="*/ 2 w 60"/>
                  <a:gd name="T27" fmla="*/ 0 h 41"/>
                  <a:gd name="T28" fmla="*/ 2 w 60"/>
                  <a:gd name="T29" fmla="*/ 0 h 41"/>
                  <a:gd name="T30" fmla="*/ 2 w 60"/>
                  <a:gd name="T31" fmla="*/ 0 h 41"/>
                  <a:gd name="T32" fmla="*/ 2 w 60"/>
                  <a:gd name="T33" fmla="*/ 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0" h="41">
                    <a:moveTo>
                      <a:pt x="60" y="3"/>
                    </a:moveTo>
                    <a:lnTo>
                      <a:pt x="57" y="0"/>
                    </a:lnTo>
                    <a:lnTo>
                      <a:pt x="50" y="1"/>
                    </a:lnTo>
                    <a:lnTo>
                      <a:pt x="39" y="5"/>
                    </a:lnTo>
                    <a:lnTo>
                      <a:pt x="29" y="11"/>
                    </a:lnTo>
                    <a:lnTo>
                      <a:pt x="19" y="19"/>
                    </a:lnTo>
                    <a:lnTo>
                      <a:pt x="9" y="27"/>
                    </a:lnTo>
                    <a:lnTo>
                      <a:pt x="3" y="34"/>
                    </a:lnTo>
                    <a:lnTo>
                      <a:pt x="0" y="41"/>
                    </a:lnTo>
                    <a:lnTo>
                      <a:pt x="6" y="37"/>
                    </a:lnTo>
                    <a:lnTo>
                      <a:pt x="14" y="34"/>
                    </a:lnTo>
                    <a:lnTo>
                      <a:pt x="23" y="29"/>
                    </a:lnTo>
                    <a:lnTo>
                      <a:pt x="34" y="23"/>
                    </a:lnTo>
                    <a:lnTo>
                      <a:pt x="43" y="18"/>
                    </a:lnTo>
                    <a:lnTo>
                      <a:pt x="51" y="13"/>
                    </a:lnTo>
                    <a:lnTo>
                      <a:pt x="58" y="7"/>
                    </a:lnTo>
                    <a:lnTo>
                      <a:pt x="6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77" name="Freeform 83">
                <a:extLst>
                  <a:ext uri="{FF2B5EF4-FFF2-40B4-BE49-F238E27FC236}">
                    <a16:creationId xmlns:a16="http://schemas.microsoft.com/office/drawing/2014/main" xmlns="" id="{32C182C6-C962-476C-8F7B-D59B4521AD63}"/>
                  </a:ext>
                </a:extLst>
              </p:cNvPr>
              <p:cNvSpPr>
                <a:spLocks/>
              </p:cNvSpPr>
              <p:nvPr/>
            </p:nvSpPr>
            <p:spPr bwMode="auto">
              <a:xfrm>
                <a:off x="2760" y="370"/>
                <a:ext cx="4" cy="31"/>
              </a:xfrm>
              <a:custGeom>
                <a:avLst/>
                <a:gdLst>
                  <a:gd name="T0" fmla="*/ 1 w 8"/>
                  <a:gd name="T1" fmla="*/ 2 h 61"/>
                  <a:gd name="T2" fmla="*/ 1 w 8"/>
                  <a:gd name="T3" fmla="*/ 2 h 61"/>
                  <a:gd name="T4" fmla="*/ 0 w 8"/>
                  <a:gd name="T5" fmla="*/ 1 h 61"/>
                  <a:gd name="T6" fmla="*/ 0 w 8"/>
                  <a:gd name="T7" fmla="*/ 1 h 61"/>
                  <a:gd name="T8" fmla="*/ 1 w 8"/>
                  <a:gd name="T9" fmla="*/ 0 h 61"/>
                  <a:gd name="T10" fmla="*/ 1 w 8"/>
                  <a:gd name="T11" fmla="*/ 1 h 61"/>
                  <a:gd name="T12" fmla="*/ 1 w 8"/>
                  <a:gd name="T13" fmla="*/ 1 h 61"/>
                  <a:gd name="T14" fmla="*/ 1 w 8"/>
                  <a:gd name="T15" fmla="*/ 2 h 61"/>
                  <a:gd name="T16" fmla="*/ 1 w 8"/>
                  <a:gd name="T17" fmla="*/ 2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61">
                    <a:moveTo>
                      <a:pt x="4" y="61"/>
                    </a:moveTo>
                    <a:lnTo>
                      <a:pt x="3" y="48"/>
                    </a:lnTo>
                    <a:lnTo>
                      <a:pt x="0" y="27"/>
                    </a:lnTo>
                    <a:lnTo>
                      <a:pt x="0" y="8"/>
                    </a:lnTo>
                    <a:lnTo>
                      <a:pt x="4" y="0"/>
                    </a:lnTo>
                    <a:lnTo>
                      <a:pt x="8" y="9"/>
                    </a:lnTo>
                    <a:lnTo>
                      <a:pt x="8" y="27"/>
                    </a:lnTo>
                    <a:lnTo>
                      <a:pt x="6" y="46"/>
                    </a:lnTo>
                    <a:lnTo>
                      <a:pt x="4" y="6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78" name="Freeform 84">
                <a:extLst>
                  <a:ext uri="{FF2B5EF4-FFF2-40B4-BE49-F238E27FC236}">
                    <a16:creationId xmlns:a16="http://schemas.microsoft.com/office/drawing/2014/main" xmlns="" id="{504E4984-45A0-4771-B91A-ECF94D408689}"/>
                  </a:ext>
                </a:extLst>
              </p:cNvPr>
              <p:cNvSpPr>
                <a:spLocks/>
              </p:cNvSpPr>
              <p:nvPr/>
            </p:nvSpPr>
            <p:spPr bwMode="auto">
              <a:xfrm>
                <a:off x="2726" y="392"/>
                <a:ext cx="32" cy="43"/>
              </a:xfrm>
              <a:custGeom>
                <a:avLst/>
                <a:gdLst>
                  <a:gd name="T0" fmla="*/ 2 w 65"/>
                  <a:gd name="T1" fmla="*/ 3 h 85"/>
                  <a:gd name="T2" fmla="*/ 1 w 65"/>
                  <a:gd name="T3" fmla="*/ 3 h 85"/>
                  <a:gd name="T4" fmla="*/ 1 w 65"/>
                  <a:gd name="T5" fmla="*/ 2 h 85"/>
                  <a:gd name="T6" fmla="*/ 1 w 65"/>
                  <a:gd name="T7" fmla="*/ 2 h 85"/>
                  <a:gd name="T8" fmla="*/ 1 w 65"/>
                  <a:gd name="T9" fmla="*/ 1 h 85"/>
                  <a:gd name="T10" fmla="*/ 0 w 65"/>
                  <a:gd name="T11" fmla="*/ 1 h 85"/>
                  <a:gd name="T12" fmla="*/ 0 w 65"/>
                  <a:gd name="T13" fmla="*/ 1 h 85"/>
                  <a:gd name="T14" fmla="*/ 0 w 65"/>
                  <a:gd name="T15" fmla="*/ 0 h 85"/>
                  <a:gd name="T16" fmla="*/ 0 w 65"/>
                  <a:gd name="T17" fmla="*/ 1 h 85"/>
                  <a:gd name="T18" fmla="*/ 0 w 65"/>
                  <a:gd name="T19" fmla="*/ 1 h 85"/>
                  <a:gd name="T20" fmla="*/ 0 w 65"/>
                  <a:gd name="T21" fmla="*/ 1 h 85"/>
                  <a:gd name="T22" fmla="*/ 0 w 65"/>
                  <a:gd name="T23" fmla="*/ 1 h 85"/>
                  <a:gd name="T24" fmla="*/ 0 w 65"/>
                  <a:gd name="T25" fmla="*/ 2 h 85"/>
                  <a:gd name="T26" fmla="*/ 1 w 65"/>
                  <a:gd name="T27" fmla="*/ 2 h 85"/>
                  <a:gd name="T28" fmla="*/ 1 w 65"/>
                  <a:gd name="T29" fmla="*/ 3 h 85"/>
                  <a:gd name="T30" fmla="*/ 1 w 65"/>
                  <a:gd name="T31" fmla="*/ 3 h 85"/>
                  <a:gd name="T32" fmla="*/ 2 w 65"/>
                  <a:gd name="T33" fmla="*/ 3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85">
                    <a:moveTo>
                      <a:pt x="65" y="85"/>
                    </a:moveTo>
                    <a:lnTo>
                      <a:pt x="60" y="75"/>
                    </a:lnTo>
                    <a:lnTo>
                      <a:pt x="53" y="62"/>
                    </a:lnTo>
                    <a:lnTo>
                      <a:pt x="44" y="46"/>
                    </a:lnTo>
                    <a:lnTo>
                      <a:pt x="34" y="31"/>
                    </a:lnTo>
                    <a:lnTo>
                      <a:pt x="23" y="16"/>
                    </a:lnTo>
                    <a:lnTo>
                      <a:pt x="14" y="6"/>
                    </a:lnTo>
                    <a:lnTo>
                      <a:pt x="6" y="0"/>
                    </a:lnTo>
                    <a:lnTo>
                      <a:pt x="1" y="1"/>
                    </a:lnTo>
                    <a:lnTo>
                      <a:pt x="0" y="8"/>
                    </a:lnTo>
                    <a:lnTo>
                      <a:pt x="6" y="17"/>
                    </a:lnTo>
                    <a:lnTo>
                      <a:pt x="15" y="29"/>
                    </a:lnTo>
                    <a:lnTo>
                      <a:pt x="27" y="41"/>
                    </a:lnTo>
                    <a:lnTo>
                      <a:pt x="38" y="54"/>
                    </a:lnTo>
                    <a:lnTo>
                      <a:pt x="50" y="66"/>
                    </a:lnTo>
                    <a:lnTo>
                      <a:pt x="59" y="76"/>
                    </a:lnTo>
                    <a:lnTo>
                      <a:pt x="65" y="8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79" name="Freeform 85">
                <a:extLst>
                  <a:ext uri="{FF2B5EF4-FFF2-40B4-BE49-F238E27FC236}">
                    <a16:creationId xmlns:a16="http://schemas.microsoft.com/office/drawing/2014/main" xmlns="" id="{A43B8DEC-B13B-4689-8B25-7F72E34CBF02}"/>
                  </a:ext>
                </a:extLst>
              </p:cNvPr>
              <p:cNvSpPr>
                <a:spLocks/>
              </p:cNvSpPr>
              <p:nvPr/>
            </p:nvSpPr>
            <p:spPr bwMode="auto">
              <a:xfrm>
                <a:off x="2724" y="410"/>
                <a:ext cx="34" cy="38"/>
              </a:xfrm>
              <a:custGeom>
                <a:avLst/>
                <a:gdLst>
                  <a:gd name="T0" fmla="*/ 3 w 68"/>
                  <a:gd name="T1" fmla="*/ 2 h 77"/>
                  <a:gd name="T2" fmla="*/ 2 w 68"/>
                  <a:gd name="T3" fmla="*/ 2 h 77"/>
                  <a:gd name="T4" fmla="*/ 2 w 68"/>
                  <a:gd name="T5" fmla="*/ 1 h 77"/>
                  <a:gd name="T6" fmla="*/ 2 w 68"/>
                  <a:gd name="T7" fmla="*/ 1 h 77"/>
                  <a:gd name="T8" fmla="*/ 1 w 68"/>
                  <a:gd name="T9" fmla="*/ 0 h 77"/>
                  <a:gd name="T10" fmla="*/ 1 w 68"/>
                  <a:gd name="T11" fmla="*/ 0 h 77"/>
                  <a:gd name="T12" fmla="*/ 1 w 68"/>
                  <a:gd name="T13" fmla="*/ 0 h 77"/>
                  <a:gd name="T14" fmla="*/ 1 w 68"/>
                  <a:gd name="T15" fmla="*/ 0 h 77"/>
                  <a:gd name="T16" fmla="*/ 0 w 68"/>
                  <a:gd name="T17" fmla="*/ 0 h 77"/>
                  <a:gd name="T18" fmla="*/ 1 w 68"/>
                  <a:gd name="T19" fmla="*/ 0 h 77"/>
                  <a:gd name="T20" fmla="*/ 1 w 68"/>
                  <a:gd name="T21" fmla="*/ 0 h 77"/>
                  <a:gd name="T22" fmla="*/ 1 w 68"/>
                  <a:gd name="T23" fmla="*/ 0 h 77"/>
                  <a:gd name="T24" fmla="*/ 1 w 68"/>
                  <a:gd name="T25" fmla="*/ 1 h 77"/>
                  <a:gd name="T26" fmla="*/ 2 w 68"/>
                  <a:gd name="T27" fmla="*/ 1 h 77"/>
                  <a:gd name="T28" fmla="*/ 2 w 68"/>
                  <a:gd name="T29" fmla="*/ 1 h 77"/>
                  <a:gd name="T30" fmla="*/ 2 w 68"/>
                  <a:gd name="T31" fmla="*/ 2 h 77"/>
                  <a:gd name="T32" fmla="*/ 3 w 68"/>
                  <a:gd name="T33" fmla="*/ 2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77">
                    <a:moveTo>
                      <a:pt x="68" y="77"/>
                    </a:moveTo>
                    <a:lnTo>
                      <a:pt x="62" y="68"/>
                    </a:lnTo>
                    <a:lnTo>
                      <a:pt x="53" y="55"/>
                    </a:lnTo>
                    <a:lnTo>
                      <a:pt x="43" y="41"/>
                    </a:lnTo>
                    <a:lnTo>
                      <a:pt x="31" y="26"/>
                    </a:lnTo>
                    <a:lnTo>
                      <a:pt x="21" y="13"/>
                    </a:lnTo>
                    <a:lnTo>
                      <a:pt x="10" y="4"/>
                    </a:lnTo>
                    <a:lnTo>
                      <a:pt x="3" y="0"/>
                    </a:lnTo>
                    <a:lnTo>
                      <a:pt x="0" y="2"/>
                    </a:lnTo>
                    <a:lnTo>
                      <a:pt x="1" y="9"/>
                    </a:lnTo>
                    <a:lnTo>
                      <a:pt x="8" y="19"/>
                    </a:lnTo>
                    <a:lnTo>
                      <a:pt x="18" y="30"/>
                    </a:lnTo>
                    <a:lnTo>
                      <a:pt x="31" y="41"/>
                    </a:lnTo>
                    <a:lnTo>
                      <a:pt x="43" y="53"/>
                    </a:lnTo>
                    <a:lnTo>
                      <a:pt x="54" y="63"/>
                    </a:lnTo>
                    <a:lnTo>
                      <a:pt x="63" y="71"/>
                    </a:lnTo>
                    <a:lnTo>
                      <a:pt x="68" y="7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80" name="Freeform 86">
                <a:extLst>
                  <a:ext uri="{FF2B5EF4-FFF2-40B4-BE49-F238E27FC236}">
                    <a16:creationId xmlns:a16="http://schemas.microsoft.com/office/drawing/2014/main" xmlns="" id="{95F1E5EB-60AC-4B0B-9B27-10EAF060D003}"/>
                  </a:ext>
                </a:extLst>
              </p:cNvPr>
              <p:cNvSpPr>
                <a:spLocks/>
              </p:cNvSpPr>
              <p:nvPr/>
            </p:nvSpPr>
            <p:spPr bwMode="auto">
              <a:xfrm>
                <a:off x="2722" y="431"/>
                <a:ext cx="36" cy="35"/>
              </a:xfrm>
              <a:custGeom>
                <a:avLst/>
                <a:gdLst>
                  <a:gd name="T0" fmla="*/ 2 w 73"/>
                  <a:gd name="T1" fmla="*/ 3 h 70"/>
                  <a:gd name="T2" fmla="*/ 2 w 73"/>
                  <a:gd name="T3" fmla="*/ 2 h 70"/>
                  <a:gd name="T4" fmla="*/ 1 w 73"/>
                  <a:gd name="T5" fmla="*/ 2 h 70"/>
                  <a:gd name="T6" fmla="*/ 1 w 73"/>
                  <a:gd name="T7" fmla="*/ 2 h 70"/>
                  <a:gd name="T8" fmla="*/ 1 w 73"/>
                  <a:gd name="T9" fmla="*/ 1 h 70"/>
                  <a:gd name="T10" fmla="*/ 0 w 73"/>
                  <a:gd name="T11" fmla="*/ 1 h 70"/>
                  <a:gd name="T12" fmla="*/ 0 w 73"/>
                  <a:gd name="T13" fmla="*/ 1 h 70"/>
                  <a:gd name="T14" fmla="*/ 0 w 73"/>
                  <a:gd name="T15" fmla="*/ 0 h 70"/>
                  <a:gd name="T16" fmla="*/ 0 w 73"/>
                  <a:gd name="T17" fmla="*/ 1 h 70"/>
                  <a:gd name="T18" fmla="*/ 0 w 73"/>
                  <a:gd name="T19" fmla="*/ 1 h 70"/>
                  <a:gd name="T20" fmla="*/ 0 w 73"/>
                  <a:gd name="T21" fmla="*/ 1 h 70"/>
                  <a:gd name="T22" fmla="*/ 0 w 73"/>
                  <a:gd name="T23" fmla="*/ 1 h 70"/>
                  <a:gd name="T24" fmla="*/ 1 w 73"/>
                  <a:gd name="T25" fmla="*/ 2 h 70"/>
                  <a:gd name="T26" fmla="*/ 1 w 73"/>
                  <a:gd name="T27" fmla="*/ 2 h 70"/>
                  <a:gd name="T28" fmla="*/ 1 w 73"/>
                  <a:gd name="T29" fmla="*/ 2 h 70"/>
                  <a:gd name="T30" fmla="*/ 2 w 73"/>
                  <a:gd name="T31" fmla="*/ 2 h 70"/>
                  <a:gd name="T32" fmla="*/ 2 w 73"/>
                  <a:gd name="T33" fmla="*/ 3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3" h="70">
                    <a:moveTo>
                      <a:pt x="73" y="70"/>
                    </a:moveTo>
                    <a:lnTo>
                      <a:pt x="66" y="60"/>
                    </a:lnTo>
                    <a:lnTo>
                      <a:pt x="57" y="47"/>
                    </a:lnTo>
                    <a:lnTo>
                      <a:pt x="45" y="33"/>
                    </a:lnTo>
                    <a:lnTo>
                      <a:pt x="33" y="22"/>
                    </a:lnTo>
                    <a:lnTo>
                      <a:pt x="21" y="12"/>
                    </a:lnTo>
                    <a:lnTo>
                      <a:pt x="11" y="3"/>
                    </a:lnTo>
                    <a:lnTo>
                      <a:pt x="4" y="0"/>
                    </a:lnTo>
                    <a:lnTo>
                      <a:pt x="0" y="2"/>
                    </a:lnTo>
                    <a:lnTo>
                      <a:pt x="3" y="8"/>
                    </a:lnTo>
                    <a:lnTo>
                      <a:pt x="10" y="16"/>
                    </a:lnTo>
                    <a:lnTo>
                      <a:pt x="20" y="25"/>
                    </a:lnTo>
                    <a:lnTo>
                      <a:pt x="33" y="35"/>
                    </a:lnTo>
                    <a:lnTo>
                      <a:pt x="45" y="45"/>
                    </a:lnTo>
                    <a:lnTo>
                      <a:pt x="58" y="54"/>
                    </a:lnTo>
                    <a:lnTo>
                      <a:pt x="67" y="63"/>
                    </a:lnTo>
                    <a:lnTo>
                      <a:pt x="73"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81" name="Freeform 87">
                <a:extLst>
                  <a:ext uri="{FF2B5EF4-FFF2-40B4-BE49-F238E27FC236}">
                    <a16:creationId xmlns:a16="http://schemas.microsoft.com/office/drawing/2014/main" xmlns="" id="{372C2D83-8ADD-4D14-855E-B0394AAB54C3}"/>
                  </a:ext>
                </a:extLst>
              </p:cNvPr>
              <p:cNvSpPr>
                <a:spLocks/>
              </p:cNvSpPr>
              <p:nvPr/>
            </p:nvSpPr>
            <p:spPr bwMode="auto">
              <a:xfrm>
                <a:off x="2727" y="456"/>
                <a:ext cx="34" cy="26"/>
              </a:xfrm>
              <a:custGeom>
                <a:avLst/>
                <a:gdLst>
                  <a:gd name="T0" fmla="*/ 2 w 69"/>
                  <a:gd name="T1" fmla="*/ 1 h 53"/>
                  <a:gd name="T2" fmla="*/ 1 w 69"/>
                  <a:gd name="T3" fmla="*/ 1 h 53"/>
                  <a:gd name="T4" fmla="*/ 1 w 69"/>
                  <a:gd name="T5" fmla="*/ 1 h 53"/>
                  <a:gd name="T6" fmla="*/ 1 w 69"/>
                  <a:gd name="T7" fmla="*/ 0 h 53"/>
                  <a:gd name="T8" fmla="*/ 0 w 69"/>
                  <a:gd name="T9" fmla="*/ 0 h 53"/>
                  <a:gd name="T10" fmla="*/ 0 w 69"/>
                  <a:gd name="T11" fmla="*/ 0 h 53"/>
                  <a:gd name="T12" fmla="*/ 0 w 69"/>
                  <a:gd name="T13" fmla="*/ 0 h 53"/>
                  <a:gd name="T14" fmla="*/ 0 w 69"/>
                  <a:gd name="T15" fmla="*/ 0 h 53"/>
                  <a:gd name="T16" fmla="*/ 0 w 69"/>
                  <a:gd name="T17" fmla="*/ 0 h 53"/>
                  <a:gd name="T18" fmla="*/ 0 w 69"/>
                  <a:gd name="T19" fmla="*/ 0 h 53"/>
                  <a:gd name="T20" fmla="*/ 0 w 69"/>
                  <a:gd name="T21" fmla="*/ 0 h 53"/>
                  <a:gd name="T22" fmla="*/ 0 w 69"/>
                  <a:gd name="T23" fmla="*/ 0 h 53"/>
                  <a:gd name="T24" fmla="*/ 0 w 69"/>
                  <a:gd name="T25" fmla="*/ 0 h 53"/>
                  <a:gd name="T26" fmla="*/ 1 w 69"/>
                  <a:gd name="T27" fmla="*/ 1 h 53"/>
                  <a:gd name="T28" fmla="*/ 1 w 69"/>
                  <a:gd name="T29" fmla="*/ 1 h 53"/>
                  <a:gd name="T30" fmla="*/ 1 w 69"/>
                  <a:gd name="T31" fmla="*/ 1 h 53"/>
                  <a:gd name="T32" fmla="*/ 2 w 69"/>
                  <a:gd name="T33" fmla="*/ 1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53">
                    <a:moveTo>
                      <a:pt x="69" y="53"/>
                    </a:moveTo>
                    <a:lnTo>
                      <a:pt x="62" y="45"/>
                    </a:lnTo>
                    <a:lnTo>
                      <a:pt x="53" y="35"/>
                    </a:lnTo>
                    <a:lnTo>
                      <a:pt x="41" y="24"/>
                    </a:lnTo>
                    <a:lnTo>
                      <a:pt x="30" y="15"/>
                    </a:lnTo>
                    <a:lnTo>
                      <a:pt x="19" y="6"/>
                    </a:lnTo>
                    <a:lnTo>
                      <a:pt x="9" y="1"/>
                    </a:lnTo>
                    <a:lnTo>
                      <a:pt x="2" y="0"/>
                    </a:lnTo>
                    <a:lnTo>
                      <a:pt x="0" y="4"/>
                    </a:lnTo>
                    <a:lnTo>
                      <a:pt x="2" y="11"/>
                    </a:lnTo>
                    <a:lnTo>
                      <a:pt x="8" y="18"/>
                    </a:lnTo>
                    <a:lnTo>
                      <a:pt x="18" y="24"/>
                    </a:lnTo>
                    <a:lnTo>
                      <a:pt x="30" y="30"/>
                    </a:lnTo>
                    <a:lnTo>
                      <a:pt x="41" y="35"/>
                    </a:lnTo>
                    <a:lnTo>
                      <a:pt x="53" y="41"/>
                    </a:lnTo>
                    <a:lnTo>
                      <a:pt x="62" y="47"/>
                    </a:lnTo>
                    <a:lnTo>
                      <a:pt x="69" y="5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82" name="Freeform 88">
                <a:extLst>
                  <a:ext uri="{FF2B5EF4-FFF2-40B4-BE49-F238E27FC236}">
                    <a16:creationId xmlns:a16="http://schemas.microsoft.com/office/drawing/2014/main" xmlns="" id="{16C9ED72-2796-4C92-9315-13EB3F937001}"/>
                  </a:ext>
                </a:extLst>
              </p:cNvPr>
              <p:cNvSpPr>
                <a:spLocks/>
              </p:cNvSpPr>
              <p:nvPr/>
            </p:nvSpPr>
            <p:spPr bwMode="auto">
              <a:xfrm>
                <a:off x="2729" y="477"/>
                <a:ext cx="33" cy="24"/>
              </a:xfrm>
              <a:custGeom>
                <a:avLst/>
                <a:gdLst>
                  <a:gd name="T0" fmla="*/ 2 w 67"/>
                  <a:gd name="T1" fmla="*/ 1 h 49"/>
                  <a:gd name="T2" fmla="*/ 1 w 67"/>
                  <a:gd name="T3" fmla="*/ 1 h 49"/>
                  <a:gd name="T4" fmla="*/ 1 w 67"/>
                  <a:gd name="T5" fmla="*/ 1 h 49"/>
                  <a:gd name="T6" fmla="*/ 1 w 67"/>
                  <a:gd name="T7" fmla="*/ 0 h 49"/>
                  <a:gd name="T8" fmla="*/ 0 w 67"/>
                  <a:gd name="T9" fmla="*/ 0 h 49"/>
                  <a:gd name="T10" fmla="*/ 0 w 67"/>
                  <a:gd name="T11" fmla="*/ 0 h 49"/>
                  <a:gd name="T12" fmla="*/ 0 w 67"/>
                  <a:gd name="T13" fmla="*/ 0 h 49"/>
                  <a:gd name="T14" fmla="*/ 0 w 67"/>
                  <a:gd name="T15" fmla="*/ 0 h 49"/>
                  <a:gd name="T16" fmla="*/ 0 w 67"/>
                  <a:gd name="T17" fmla="*/ 0 h 49"/>
                  <a:gd name="T18" fmla="*/ 0 w 67"/>
                  <a:gd name="T19" fmla="*/ 0 h 49"/>
                  <a:gd name="T20" fmla="*/ 0 w 67"/>
                  <a:gd name="T21" fmla="*/ 0 h 49"/>
                  <a:gd name="T22" fmla="*/ 0 w 67"/>
                  <a:gd name="T23" fmla="*/ 0 h 49"/>
                  <a:gd name="T24" fmla="*/ 0 w 67"/>
                  <a:gd name="T25" fmla="*/ 0 h 49"/>
                  <a:gd name="T26" fmla="*/ 1 w 67"/>
                  <a:gd name="T27" fmla="*/ 1 h 49"/>
                  <a:gd name="T28" fmla="*/ 1 w 67"/>
                  <a:gd name="T29" fmla="*/ 1 h 49"/>
                  <a:gd name="T30" fmla="*/ 1 w 67"/>
                  <a:gd name="T31" fmla="*/ 1 h 49"/>
                  <a:gd name="T32" fmla="*/ 2 w 67"/>
                  <a:gd name="T33" fmla="*/ 1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49">
                    <a:moveTo>
                      <a:pt x="67" y="49"/>
                    </a:moveTo>
                    <a:lnTo>
                      <a:pt x="61" y="43"/>
                    </a:lnTo>
                    <a:lnTo>
                      <a:pt x="51" y="34"/>
                    </a:lnTo>
                    <a:lnTo>
                      <a:pt x="39" y="25"/>
                    </a:lnTo>
                    <a:lnTo>
                      <a:pt x="28" y="14"/>
                    </a:lnTo>
                    <a:lnTo>
                      <a:pt x="16" y="7"/>
                    </a:lnTo>
                    <a:lnTo>
                      <a:pt x="7" y="2"/>
                    </a:lnTo>
                    <a:lnTo>
                      <a:pt x="1" y="0"/>
                    </a:lnTo>
                    <a:lnTo>
                      <a:pt x="0" y="5"/>
                    </a:lnTo>
                    <a:lnTo>
                      <a:pt x="4" y="12"/>
                    </a:lnTo>
                    <a:lnTo>
                      <a:pt x="11" y="19"/>
                    </a:lnTo>
                    <a:lnTo>
                      <a:pt x="20" y="26"/>
                    </a:lnTo>
                    <a:lnTo>
                      <a:pt x="31" y="31"/>
                    </a:lnTo>
                    <a:lnTo>
                      <a:pt x="43" y="37"/>
                    </a:lnTo>
                    <a:lnTo>
                      <a:pt x="53" y="42"/>
                    </a:lnTo>
                    <a:lnTo>
                      <a:pt x="62" y="45"/>
                    </a:lnTo>
                    <a:lnTo>
                      <a:pt x="67" y="4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83" name="Freeform 89">
                <a:extLst>
                  <a:ext uri="{FF2B5EF4-FFF2-40B4-BE49-F238E27FC236}">
                    <a16:creationId xmlns:a16="http://schemas.microsoft.com/office/drawing/2014/main" xmlns="" id="{947D11AC-9765-47BD-91E5-4338CBBE9833}"/>
                  </a:ext>
                </a:extLst>
              </p:cNvPr>
              <p:cNvSpPr>
                <a:spLocks/>
              </p:cNvSpPr>
              <p:nvPr/>
            </p:nvSpPr>
            <p:spPr bwMode="auto">
              <a:xfrm>
                <a:off x="2736" y="506"/>
                <a:ext cx="29" cy="13"/>
              </a:xfrm>
              <a:custGeom>
                <a:avLst/>
                <a:gdLst>
                  <a:gd name="T0" fmla="*/ 1 w 59"/>
                  <a:gd name="T1" fmla="*/ 1 h 25"/>
                  <a:gd name="T2" fmla="*/ 1 w 59"/>
                  <a:gd name="T3" fmla="*/ 1 h 25"/>
                  <a:gd name="T4" fmla="*/ 1 w 59"/>
                  <a:gd name="T5" fmla="*/ 1 h 25"/>
                  <a:gd name="T6" fmla="*/ 1 w 59"/>
                  <a:gd name="T7" fmla="*/ 1 h 25"/>
                  <a:gd name="T8" fmla="*/ 0 w 59"/>
                  <a:gd name="T9" fmla="*/ 1 h 25"/>
                  <a:gd name="T10" fmla="*/ 0 w 59"/>
                  <a:gd name="T11" fmla="*/ 0 h 25"/>
                  <a:gd name="T12" fmla="*/ 0 w 59"/>
                  <a:gd name="T13" fmla="*/ 0 h 25"/>
                  <a:gd name="T14" fmla="*/ 0 w 59"/>
                  <a:gd name="T15" fmla="*/ 1 h 25"/>
                  <a:gd name="T16" fmla="*/ 0 w 59"/>
                  <a:gd name="T17" fmla="*/ 1 h 25"/>
                  <a:gd name="T18" fmla="*/ 0 w 59"/>
                  <a:gd name="T19" fmla="*/ 1 h 25"/>
                  <a:gd name="T20" fmla="*/ 0 w 59"/>
                  <a:gd name="T21" fmla="*/ 1 h 25"/>
                  <a:gd name="T22" fmla="*/ 0 w 59"/>
                  <a:gd name="T23" fmla="*/ 1 h 25"/>
                  <a:gd name="T24" fmla="*/ 0 w 59"/>
                  <a:gd name="T25" fmla="*/ 1 h 25"/>
                  <a:gd name="T26" fmla="*/ 1 w 59"/>
                  <a:gd name="T27" fmla="*/ 1 h 25"/>
                  <a:gd name="T28" fmla="*/ 1 w 59"/>
                  <a:gd name="T29" fmla="*/ 1 h 25"/>
                  <a:gd name="T30" fmla="*/ 1 w 59"/>
                  <a:gd name="T31" fmla="*/ 1 h 25"/>
                  <a:gd name="T32" fmla="*/ 1 w 59"/>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25">
                    <a:moveTo>
                      <a:pt x="59" y="25"/>
                    </a:moveTo>
                    <a:lnTo>
                      <a:pt x="52" y="20"/>
                    </a:lnTo>
                    <a:lnTo>
                      <a:pt x="43" y="14"/>
                    </a:lnTo>
                    <a:lnTo>
                      <a:pt x="32" y="8"/>
                    </a:lnTo>
                    <a:lnTo>
                      <a:pt x="23" y="3"/>
                    </a:lnTo>
                    <a:lnTo>
                      <a:pt x="14" y="0"/>
                    </a:lnTo>
                    <a:lnTo>
                      <a:pt x="7" y="0"/>
                    </a:lnTo>
                    <a:lnTo>
                      <a:pt x="1" y="1"/>
                    </a:lnTo>
                    <a:lnTo>
                      <a:pt x="0" y="7"/>
                    </a:lnTo>
                    <a:lnTo>
                      <a:pt x="2" y="13"/>
                    </a:lnTo>
                    <a:lnTo>
                      <a:pt x="8" y="17"/>
                    </a:lnTo>
                    <a:lnTo>
                      <a:pt x="16" y="20"/>
                    </a:lnTo>
                    <a:lnTo>
                      <a:pt x="25" y="21"/>
                    </a:lnTo>
                    <a:lnTo>
                      <a:pt x="35" y="21"/>
                    </a:lnTo>
                    <a:lnTo>
                      <a:pt x="45" y="22"/>
                    </a:lnTo>
                    <a:lnTo>
                      <a:pt x="53" y="23"/>
                    </a:lnTo>
                    <a:lnTo>
                      <a:pt x="59" y="2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84" name="Freeform 90">
                <a:extLst>
                  <a:ext uri="{FF2B5EF4-FFF2-40B4-BE49-F238E27FC236}">
                    <a16:creationId xmlns:a16="http://schemas.microsoft.com/office/drawing/2014/main" xmlns="" id="{7915BFFE-BDD4-406A-80F0-5F74F4B14B90}"/>
                  </a:ext>
                </a:extLst>
              </p:cNvPr>
              <p:cNvSpPr>
                <a:spLocks/>
              </p:cNvSpPr>
              <p:nvPr/>
            </p:nvSpPr>
            <p:spPr bwMode="auto">
              <a:xfrm>
                <a:off x="2743" y="526"/>
                <a:ext cx="26" cy="6"/>
              </a:xfrm>
              <a:custGeom>
                <a:avLst/>
                <a:gdLst>
                  <a:gd name="T0" fmla="*/ 2 w 52"/>
                  <a:gd name="T1" fmla="*/ 0 h 13"/>
                  <a:gd name="T2" fmla="*/ 2 w 52"/>
                  <a:gd name="T3" fmla="*/ 0 h 13"/>
                  <a:gd name="T4" fmla="*/ 2 w 52"/>
                  <a:gd name="T5" fmla="*/ 0 h 13"/>
                  <a:gd name="T6" fmla="*/ 1 w 52"/>
                  <a:gd name="T7" fmla="*/ 0 h 13"/>
                  <a:gd name="T8" fmla="*/ 1 w 52"/>
                  <a:gd name="T9" fmla="*/ 0 h 13"/>
                  <a:gd name="T10" fmla="*/ 1 w 52"/>
                  <a:gd name="T11" fmla="*/ 0 h 13"/>
                  <a:gd name="T12" fmla="*/ 1 w 52"/>
                  <a:gd name="T13" fmla="*/ 0 h 13"/>
                  <a:gd name="T14" fmla="*/ 1 w 52"/>
                  <a:gd name="T15" fmla="*/ 0 h 13"/>
                  <a:gd name="T16" fmla="*/ 0 w 52"/>
                  <a:gd name="T17" fmla="*/ 0 h 13"/>
                  <a:gd name="T18" fmla="*/ 1 w 52"/>
                  <a:gd name="T19" fmla="*/ 0 h 13"/>
                  <a:gd name="T20" fmla="*/ 1 w 52"/>
                  <a:gd name="T21" fmla="*/ 0 h 13"/>
                  <a:gd name="T22" fmla="*/ 1 w 52"/>
                  <a:gd name="T23" fmla="*/ 0 h 13"/>
                  <a:gd name="T24" fmla="*/ 1 w 52"/>
                  <a:gd name="T25" fmla="*/ 0 h 13"/>
                  <a:gd name="T26" fmla="*/ 1 w 52"/>
                  <a:gd name="T27" fmla="*/ 0 h 13"/>
                  <a:gd name="T28" fmla="*/ 2 w 52"/>
                  <a:gd name="T29" fmla="*/ 0 h 13"/>
                  <a:gd name="T30" fmla="*/ 2 w 52"/>
                  <a:gd name="T31" fmla="*/ 0 h 13"/>
                  <a:gd name="T32" fmla="*/ 2 w 52"/>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3">
                    <a:moveTo>
                      <a:pt x="52" y="13"/>
                    </a:moveTo>
                    <a:lnTo>
                      <a:pt x="46" y="11"/>
                    </a:lnTo>
                    <a:lnTo>
                      <a:pt x="38" y="7"/>
                    </a:lnTo>
                    <a:lnTo>
                      <a:pt x="30" y="4"/>
                    </a:lnTo>
                    <a:lnTo>
                      <a:pt x="21" y="1"/>
                    </a:lnTo>
                    <a:lnTo>
                      <a:pt x="12" y="0"/>
                    </a:lnTo>
                    <a:lnTo>
                      <a:pt x="6" y="0"/>
                    </a:lnTo>
                    <a:lnTo>
                      <a:pt x="1" y="1"/>
                    </a:lnTo>
                    <a:lnTo>
                      <a:pt x="0" y="6"/>
                    </a:lnTo>
                    <a:lnTo>
                      <a:pt x="2" y="10"/>
                    </a:lnTo>
                    <a:lnTo>
                      <a:pt x="7" y="12"/>
                    </a:lnTo>
                    <a:lnTo>
                      <a:pt x="12" y="13"/>
                    </a:lnTo>
                    <a:lnTo>
                      <a:pt x="21" y="13"/>
                    </a:lnTo>
                    <a:lnTo>
                      <a:pt x="29" y="12"/>
                    </a:lnTo>
                    <a:lnTo>
                      <a:pt x="37" y="12"/>
                    </a:lnTo>
                    <a:lnTo>
                      <a:pt x="45" y="12"/>
                    </a:lnTo>
                    <a:lnTo>
                      <a:pt x="52"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85" name="Freeform 91">
                <a:extLst>
                  <a:ext uri="{FF2B5EF4-FFF2-40B4-BE49-F238E27FC236}">
                    <a16:creationId xmlns:a16="http://schemas.microsoft.com/office/drawing/2014/main" xmlns="" id="{24B35312-FB15-4382-BC7C-2F3FC9AECA99}"/>
                  </a:ext>
                </a:extLst>
              </p:cNvPr>
              <p:cNvSpPr>
                <a:spLocks/>
              </p:cNvSpPr>
              <p:nvPr/>
            </p:nvSpPr>
            <p:spPr bwMode="auto">
              <a:xfrm>
                <a:off x="2747" y="542"/>
                <a:ext cx="25" cy="7"/>
              </a:xfrm>
              <a:custGeom>
                <a:avLst/>
                <a:gdLst>
                  <a:gd name="T0" fmla="*/ 1 w 51"/>
                  <a:gd name="T1" fmla="*/ 1 h 14"/>
                  <a:gd name="T2" fmla="*/ 1 w 51"/>
                  <a:gd name="T3" fmla="*/ 1 h 14"/>
                  <a:gd name="T4" fmla="*/ 1 w 51"/>
                  <a:gd name="T5" fmla="*/ 1 h 14"/>
                  <a:gd name="T6" fmla="*/ 0 w 51"/>
                  <a:gd name="T7" fmla="*/ 1 h 14"/>
                  <a:gd name="T8" fmla="*/ 0 w 51"/>
                  <a:gd name="T9" fmla="*/ 0 h 14"/>
                  <a:gd name="T10" fmla="*/ 0 w 51"/>
                  <a:gd name="T11" fmla="*/ 0 h 14"/>
                  <a:gd name="T12" fmla="*/ 0 w 51"/>
                  <a:gd name="T13" fmla="*/ 1 h 14"/>
                  <a:gd name="T14" fmla="*/ 0 w 51"/>
                  <a:gd name="T15" fmla="*/ 1 h 14"/>
                  <a:gd name="T16" fmla="*/ 0 w 51"/>
                  <a:gd name="T17" fmla="*/ 1 h 14"/>
                  <a:gd name="T18" fmla="*/ 0 w 51"/>
                  <a:gd name="T19" fmla="*/ 1 h 14"/>
                  <a:gd name="T20" fmla="*/ 0 w 51"/>
                  <a:gd name="T21" fmla="*/ 1 h 14"/>
                  <a:gd name="T22" fmla="*/ 0 w 51"/>
                  <a:gd name="T23" fmla="*/ 1 h 14"/>
                  <a:gd name="T24" fmla="*/ 0 w 51"/>
                  <a:gd name="T25" fmla="*/ 1 h 14"/>
                  <a:gd name="T26" fmla="*/ 0 w 51"/>
                  <a:gd name="T27" fmla="*/ 1 h 14"/>
                  <a:gd name="T28" fmla="*/ 1 w 51"/>
                  <a:gd name="T29" fmla="*/ 1 h 14"/>
                  <a:gd name="T30" fmla="*/ 1 w 51"/>
                  <a:gd name="T31" fmla="*/ 1 h 14"/>
                  <a:gd name="T32" fmla="*/ 1 w 51"/>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14">
                    <a:moveTo>
                      <a:pt x="51" y="7"/>
                    </a:moveTo>
                    <a:lnTo>
                      <a:pt x="46" y="5"/>
                    </a:lnTo>
                    <a:lnTo>
                      <a:pt x="39" y="3"/>
                    </a:lnTo>
                    <a:lnTo>
                      <a:pt x="31" y="2"/>
                    </a:lnTo>
                    <a:lnTo>
                      <a:pt x="22" y="0"/>
                    </a:lnTo>
                    <a:lnTo>
                      <a:pt x="14" y="0"/>
                    </a:lnTo>
                    <a:lnTo>
                      <a:pt x="7" y="2"/>
                    </a:lnTo>
                    <a:lnTo>
                      <a:pt x="2" y="5"/>
                    </a:lnTo>
                    <a:lnTo>
                      <a:pt x="0" y="10"/>
                    </a:lnTo>
                    <a:lnTo>
                      <a:pt x="1" y="13"/>
                    </a:lnTo>
                    <a:lnTo>
                      <a:pt x="4" y="14"/>
                    </a:lnTo>
                    <a:lnTo>
                      <a:pt x="10" y="14"/>
                    </a:lnTo>
                    <a:lnTo>
                      <a:pt x="17" y="13"/>
                    </a:lnTo>
                    <a:lnTo>
                      <a:pt x="25" y="11"/>
                    </a:lnTo>
                    <a:lnTo>
                      <a:pt x="34" y="8"/>
                    </a:lnTo>
                    <a:lnTo>
                      <a:pt x="42" y="7"/>
                    </a:lnTo>
                    <a:lnTo>
                      <a:pt x="51" y="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86" name="Freeform 92">
                <a:extLst>
                  <a:ext uri="{FF2B5EF4-FFF2-40B4-BE49-F238E27FC236}">
                    <a16:creationId xmlns:a16="http://schemas.microsoft.com/office/drawing/2014/main" xmlns="" id="{C42EC209-15EA-4218-96AB-159F2BAAD37C}"/>
                  </a:ext>
                </a:extLst>
              </p:cNvPr>
              <p:cNvSpPr>
                <a:spLocks/>
              </p:cNvSpPr>
              <p:nvPr/>
            </p:nvSpPr>
            <p:spPr bwMode="auto">
              <a:xfrm>
                <a:off x="2755" y="554"/>
                <a:ext cx="25" cy="8"/>
              </a:xfrm>
              <a:custGeom>
                <a:avLst/>
                <a:gdLst>
                  <a:gd name="T0" fmla="*/ 2 w 50"/>
                  <a:gd name="T1" fmla="*/ 1 h 16"/>
                  <a:gd name="T2" fmla="*/ 2 w 50"/>
                  <a:gd name="T3" fmla="*/ 1 h 16"/>
                  <a:gd name="T4" fmla="*/ 2 w 50"/>
                  <a:gd name="T5" fmla="*/ 1 h 16"/>
                  <a:gd name="T6" fmla="*/ 2 w 50"/>
                  <a:gd name="T7" fmla="*/ 1 h 16"/>
                  <a:gd name="T8" fmla="*/ 1 w 50"/>
                  <a:gd name="T9" fmla="*/ 1 h 16"/>
                  <a:gd name="T10" fmla="*/ 1 w 50"/>
                  <a:gd name="T11" fmla="*/ 0 h 16"/>
                  <a:gd name="T12" fmla="*/ 1 w 50"/>
                  <a:gd name="T13" fmla="*/ 0 h 16"/>
                  <a:gd name="T14" fmla="*/ 1 w 50"/>
                  <a:gd name="T15" fmla="*/ 1 h 16"/>
                  <a:gd name="T16" fmla="*/ 0 w 50"/>
                  <a:gd name="T17" fmla="*/ 1 h 16"/>
                  <a:gd name="T18" fmla="*/ 0 w 50"/>
                  <a:gd name="T19" fmla="*/ 1 h 16"/>
                  <a:gd name="T20" fmla="*/ 1 w 50"/>
                  <a:gd name="T21" fmla="*/ 1 h 16"/>
                  <a:gd name="T22" fmla="*/ 1 w 50"/>
                  <a:gd name="T23" fmla="*/ 1 h 16"/>
                  <a:gd name="T24" fmla="*/ 1 w 50"/>
                  <a:gd name="T25" fmla="*/ 1 h 16"/>
                  <a:gd name="T26" fmla="*/ 1 w 50"/>
                  <a:gd name="T27" fmla="*/ 1 h 16"/>
                  <a:gd name="T28" fmla="*/ 2 w 50"/>
                  <a:gd name="T29" fmla="*/ 1 h 16"/>
                  <a:gd name="T30" fmla="*/ 2 w 50"/>
                  <a:gd name="T31" fmla="*/ 1 h 16"/>
                  <a:gd name="T32" fmla="*/ 2 w 50"/>
                  <a:gd name="T33" fmla="*/ 1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16">
                    <a:moveTo>
                      <a:pt x="50" y="16"/>
                    </a:moveTo>
                    <a:lnTo>
                      <a:pt x="47" y="11"/>
                    </a:lnTo>
                    <a:lnTo>
                      <a:pt x="43" y="8"/>
                    </a:lnTo>
                    <a:lnTo>
                      <a:pt x="36" y="4"/>
                    </a:lnTo>
                    <a:lnTo>
                      <a:pt x="28" y="1"/>
                    </a:lnTo>
                    <a:lnTo>
                      <a:pt x="18" y="0"/>
                    </a:lnTo>
                    <a:lnTo>
                      <a:pt x="10" y="0"/>
                    </a:lnTo>
                    <a:lnTo>
                      <a:pt x="5" y="2"/>
                    </a:lnTo>
                    <a:lnTo>
                      <a:pt x="0" y="7"/>
                    </a:lnTo>
                    <a:lnTo>
                      <a:pt x="0" y="11"/>
                    </a:lnTo>
                    <a:lnTo>
                      <a:pt x="3" y="15"/>
                    </a:lnTo>
                    <a:lnTo>
                      <a:pt x="9" y="16"/>
                    </a:lnTo>
                    <a:lnTo>
                      <a:pt x="17" y="16"/>
                    </a:lnTo>
                    <a:lnTo>
                      <a:pt x="26" y="15"/>
                    </a:lnTo>
                    <a:lnTo>
                      <a:pt x="35" y="15"/>
                    </a:lnTo>
                    <a:lnTo>
                      <a:pt x="43" y="15"/>
                    </a:lnTo>
                    <a:lnTo>
                      <a:pt x="50" y="1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87" name="Freeform 93">
                <a:extLst>
                  <a:ext uri="{FF2B5EF4-FFF2-40B4-BE49-F238E27FC236}">
                    <a16:creationId xmlns:a16="http://schemas.microsoft.com/office/drawing/2014/main" xmlns="" id="{6580B73D-6257-4B68-938F-682E512BADBB}"/>
                  </a:ext>
                </a:extLst>
              </p:cNvPr>
              <p:cNvSpPr>
                <a:spLocks/>
              </p:cNvSpPr>
              <p:nvPr/>
            </p:nvSpPr>
            <p:spPr bwMode="auto">
              <a:xfrm>
                <a:off x="2757" y="564"/>
                <a:ext cx="27" cy="8"/>
              </a:xfrm>
              <a:custGeom>
                <a:avLst/>
                <a:gdLst>
                  <a:gd name="T0" fmla="*/ 1 w 56"/>
                  <a:gd name="T1" fmla="*/ 1 h 15"/>
                  <a:gd name="T2" fmla="*/ 1 w 56"/>
                  <a:gd name="T3" fmla="*/ 1 h 15"/>
                  <a:gd name="T4" fmla="*/ 1 w 56"/>
                  <a:gd name="T5" fmla="*/ 1 h 15"/>
                  <a:gd name="T6" fmla="*/ 1 w 56"/>
                  <a:gd name="T7" fmla="*/ 1 h 15"/>
                  <a:gd name="T8" fmla="*/ 0 w 56"/>
                  <a:gd name="T9" fmla="*/ 1 h 15"/>
                  <a:gd name="T10" fmla="*/ 0 w 56"/>
                  <a:gd name="T11" fmla="*/ 0 h 15"/>
                  <a:gd name="T12" fmla="*/ 0 w 56"/>
                  <a:gd name="T13" fmla="*/ 0 h 15"/>
                  <a:gd name="T14" fmla="*/ 0 w 56"/>
                  <a:gd name="T15" fmla="*/ 1 h 15"/>
                  <a:gd name="T16" fmla="*/ 0 w 56"/>
                  <a:gd name="T17" fmla="*/ 1 h 15"/>
                  <a:gd name="T18" fmla="*/ 0 w 56"/>
                  <a:gd name="T19" fmla="*/ 1 h 15"/>
                  <a:gd name="T20" fmla="*/ 0 w 56"/>
                  <a:gd name="T21" fmla="*/ 1 h 15"/>
                  <a:gd name="T22" fmla="*/ 0 w 56"/>
                  <a:gd name="T23" fmla="*/ 1 h 15"/>
                  <a:gd name="T24" fmla="*/ 0 w 56"/>
                  <a:gd name="T25" fmla="*/ 1 h 15"/>
                  <a:gd name="T26" fmla="*/ 1 w 56"/>
                  <a:gd name="T27" fmla="*/ 1 h 15"/>
                  <a:gd name="T28" fmla="*/ 1 w 56"/>
                  <a:gd name="T29" fmla="*/ 1 h 15"/>
                  <a:gd name="T30" fmla="*/ 1 w 56"/>
                  <a:gd name="T31" fmla="*/ 1 h 15"/>
                  <a:gd name="T32" fmla="*/ 1 w 56"/>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15">
                    <a:moveTo>
                      <a:pt x="56" y="13"/>
                    </a:moveTo>
                    <a:lnTo>
                      <a:pt x="51" y="11"/>
                    </a:lnTo>
                    <a:lnTo>
                      <a:pt x="44" y="8"/>
                    </a:lnTo>
                    <a:lnTo>
                      <a:pt x="37" y="5"/>
                    </a:lnTo>
                    <a:lnTo>
                      <a:pt x="29" y="3"/>
                    </a:lnTo>
                    <a:lnTo>
                      <a:pt x="20" y="0"/>
                    </a:lnTo>
                    <a:lnTo>
                      <a:pt x="13" y="0"/>
                    </a:lnTo>
                    <a:lnTo>
                      <a:pt x="6" y="2"/>
                    </a:lnTo>
                    <a:lnTo>
                      <a:pt x="2" y="6"/>
                    </a:lnTo>
                    <a:lnTo>
                      <a:pt x="0" y="11"/>
                    </a:lnTo>
                    <a:lnTo>
                      <a:pt x="5" y="13"/>
                    </a:lnTo>
                    <a:lnTo>
                      <a:pt x="12" y="15"/>
                    </a:lnTo>
                    <a:lnTo>
                      <a:pt x="22" y="15"/>
                    </a:lnTo>
                    <a:lnTo>
                      <a:pt x="33" y="15"/>
                    </a:lnTo>
                    <a:lnTo>
                      <a:pt x="42" y="15"/>
                    </a:lnTo>
                    <a:lnTo>
                      <a:pt x="51" y="14"/>
                    </a:lnTo>
                    <a:lnTo>
                      <a:pt x="56"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88" name="Freeform 94">
                <a:extLst>
                  <a:ext uri="{FF2B5EF4-FFF2-40B4-BE49-F238E27FC236}">
                    <a16:creationId xmlns:a16="http://schemas.microsoft.com/office/drawing/2014/main" xmlns="" id="{B77D2E16-B8B5-4995-B358-68981146815F}"/>
                  </a:ext>
                </a:extLst>
              </p:cNvPr>
              <p:cNvSpPr>
                <a:spLocks/>
              </p:cNvSpPr>
              <p:nvPr/>
            </p:nvSpPr>
            <p:spPr bwMode="auto">
              <a:xfrm>
                <a:off x="2733" y="375"/>
                <a:ext cx="26" cy="43"/>
              </a:xfrm>
              <a:custGeom>
                <a:avLst/>
                <a:gdLst>
                  <a:gd name="T0" fmla="*/ 0 w 52"/>
                  <a:gd name="T1" fmla="*/ 1 h 86"/>
                  <a:gd name="T2" fmla="*/ 1 w 52"/>
                  <a:gd name="T3" fmla="*/ 1 h 86"/>
                  <a:gd name="T4" fmla="*/ 1 w 52"/>
                  <a:gd name="T5" fmla="*/ 1 h 86"/>
                  <a:gd name="T6" fmla="*/ 1 w 52"/>
                  <a:gd name="T7" fmla="*/ 1 h 86"/>
                  <a:gd name="T8" fmla="*/ 1 w 52"/>
                  <a:gd name="T9" fmla="*/ 2 h 86"/>
                  <a:gd name="T10" fmla="*/ 2 w 52"/>
                  <a:gd name="T11" fmla="*/ 2 h 86"/>
                  <a:gd name="T12" fmla="*/ 2 w 52"/>
                  <a:gd name="T13" fmla="*/ 2 h 86"/>
                  <a:gd name="T14" fmla="*/ 2 w 52"/>
                  <a:gd name="T15" fmla="*/ 3 h 86"/>
                  <a:gd name="T16" fmla="*/ 2 w 52"/>
                  <a:gd name="T17" fmla="*/ 3 h 86"/>
                  <a:gd name="T18" fmla="*/ 2 w 52"/>
                  <a:gd name="T19" fmla="*/ 3 h 86"/>
                  <a:gd name="T20" fmla="*/ 2 w 52"/>
                  <a:gd name="T21" fmla="*/ 2 h 86"/>
                  <a:gd name="T22" fmla="*/ 2 w 52"/>
                  <a:gd name="T23" fmla="*/ 2 h 86"/>
                  <a:gd name="T24" fmla="*/ 1 w 52"/>
                  <a:gd name="T25" fmla="*/ 1 h 86"/>
                  <a:gd name="T26" fmla="*/ 1 w 52"/>
                  <a:gd name="T27" fmla="*/ 1 h 86"/>
                  <a:gd name="T28" fmla="*/ 1 w 52"/>
                  <a:gd name="T29" fmla="*/ 1 h 86"/>
                  <a:gd name="T30" fmla="*/ 1 w 52"/>
                  <a:gd name="T31" fmla="*/ 0 h 86"/>
                  <a:gd name="T32" fmla="*/ 0 w 52"/>
                  <a:gd name="T33" fmla="*/ 1 h 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86">
                    <a:moveTo>
                      <a:pt x="0" y="3"/>
                    </a:moveTo>
                    <a:lnTo>
                      <a:pt x="3" y="7"/>
                    </a:lnTo>
                    <a:lnTo>
                      <a:pt x="7" y="15"/>
                    </a:lnTo>
                    <a:lnTo>
                      <a:pt x="15" y="26"/>
                    </a:lnTo>
                    <a:lnTo>
                      <a:pt x="24" y="37"/>
                    </a:lnTo>
                    <a:lnTo>
                      <a:pt x="35" y="50"/>
                    </a:lnTo>
                    <a:lnTo>
                      <a:pt x="43" y="63"/>
                    </a:lnTo>
                    <a:lnTo>
                      <a:pt x="49" y="75"/>
                    </a:lnTo>
                    <a:lnTo>
                      <a:pt x="52" y="86"/>
                    </a:lnTo>
                    <a:lnTo>
                      <a:pt x="49" y="72"/>
                    </a:lnTo>
                    <a:lnTo>
                      <a:pt x="43" y="57"/>
                    </a:lnTo>
                    <a:lnTo>
                      <a:pt x="36" y="41"/>
                    </a:lnTo>
                    <a:lnTo>
                      <a:pt x="28" y="26"/>
                    </a:lnTo>
                    <a:lnTo>
                      <a:pt x="20" y="13"/>
                    </a:lnTo>
                    <a:lnTo>
                      <a:pt x="12" y="4"/>
                    </a:lnTo>
                    <a:lnTo>
                      <a:pt x="5" y="0"/>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89" name="Freeform 95">
                <a:extLst>
                  <a:ext uri="{FF2B5EF4-FFF2-40B4-BE49-F238E27FC236}">
                    <a16:creationId xmlns:a16="http://schemas.microsoft.com/office/drawing/2014/main" xmlns="" id="{F79F064F-68B4-4E7A-BC7D-8DB0092D83E5}"/>
                  </a:ext>
                </a:extLst>
              </p:cNvPr>
              <p:cNvSpPr>
                <a:spLocks/>
              </p:cNvSpPr>
              <p:nvPr/>
            </p:nvSpPr>
            <p:spPr bwMode="auto">
              <a:xfrm>
                <a:off x="2745" y="369"/>
                <a:ext cx="17" cy="31"/>
              </a:xfrm>
              <a:custGeom>
                <a:avLst/>
                <a:gdLst>
                  <a:gd name="T0" fmla="*/ 2 w 34"/>
                  <a:gd name="T1" fmla="*/ 2 h 62"/>
                  <a:gd name="T2" fmla="*/ 1 w 34"/>
                  <a:gd name="T3" fmla="*/ 2 h 62"/>
                  <a:gd name="T4" fmla="*/ 1 w 34"/>
                  <a:gd name="T5" fmla="*/ 1 h 62"/>
                  <a:gd name="T6" fmla="*/ 1 w 34"/>
                  <a:gd name="T7" fmla="*/ 1 h 62"/>
                  <a:gd name="T8" fmla="*/ 0 w 34"/>
                  <a:gd name="T9" fmla="*/ 0 h 62"/>
                  <a:gd name="T10" fmla="*/ 0 w 34"/>
                  <a:gd name="T11" fmla="*/ 1 h 62"/>
                  <a:gd name="T12" fmla="*/ 1 w 34"/>
                  <a:gd name="T13" fmla="*/ 1 h 62"/>
                  <a:gd name="T14" fmla="*/ 1 w 34"/>
                  <a:gd name="T15" fmla="*/ 1 h 62"/>
                  <a:gd name="T16" fmla="*/ 1 w 34"/>
                  <a:gd name="T17" fmla="*/ 1 h 62"/>
                  <a:gd name="T18" fmla="*/ 1 w 34"/>
                  <a:gd name="T19" fmla="*/ 2 h 62"/>
                  <a:gd name="T20" fmla="*/ 1 w 34"/>
                  <a:gd name="T21" fmla="*/ 2 h 62"/>
                  <a:gd name="T22" fmla="*/ 1 w 34"/>
                  <a:gd name="T23" fmla="*/ 2 h 62"/>
                  <a:gd name="T24" fmla="*/ 2 w 34"/>
                  <a:gd name="T25" fmla="*/ 2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4" h="62">
                    <a:moveTo>
                      <a:pt x="34" y="62"/>
                    </a:moveTo>
                    <a:lnTo>
                      <a:pt x="27" y="42"/>
                    </a:lnTo>
                    <a:lnTo>
                      <a:pt x="17" y="20"/>
                    </a:lnTo>
                    <a:lnTo>
                      <a:pt x="6" y="3"/>
                    </a:lnTo>
                    <a:lnTo>
                      <a:pt x="0" y="0"/>
                    </a:lnTo>
                    <a:lnTo>
                      <a:pt x="0" y="4"/>
                    </a:lnTo>
                    <a:lnTo>
                      <a:pt x="4" y="11"/>
                    </a:lnTo>
                    <a:lnTo>
                      <a:pt x="8" y="20"/>
                    </a:lnTo>
                    <a:lnTo>
                      <a:pt x="14" y="30"/>
                    </a:lnTo>
                    <a:lnTo>
                      <a:pt x="20" y="40"/>
                    </a:lnTo>
                    <a:lnTo>
                      <a:pt x="26" y="49"/>
                    </a:lnTo>
                    <a:lnTo>
                      <a:pt x="30" y="56"/>
                    </a:lnTo>
                    <a:lnTo>
                      <a:pt x="34" y="6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90" name="Freeform 96">
                <a:extLst>
                  <a:ext uri="{FF2B5EF4-FFF2-40B4-BE49-F238E27FC236}">
                    <a16:creationId xmlns:a16="http://schemas.microsoft.com/office/drawing/2014/main" xmlns="" id="{CB952F1A-2AA5-44C5-8D55-5D82EDF15148}"/>
                  </a:ext>
                </a:extLst>
              </p:cNvPr>
              <p:cNvSpPr>
                <a:spLocks/>
              </p:cNvSpPr>
              <p:nvPr/>
            </p:nvSpPr>
            <p:spPr bwMode="auto">
              <a:xfrm>
                <a:off x="2834" y="486"/>
                <a:ext cx="48" cy="165"/>
              </a:xfrm>
              <a:custGeom>
                <a:avLst/>
                <a:gdLst>
                  <a:gd name="T0" fmla="*/ 1 w 95"/>
                  <a:gd name="T1" fmla="*/ 11 h 330"/>
                  <a:gd name="T2" fmla="*/ 1 w 95"/>
                  <a:gd name="T3" fmla="*/ 11 h 330"/>
                  <a:gd name="T4" fmla="*/ 1 w 95"/>
                  <a:gd name="T5" fmla="*/ 11 h 330"/>
                  <a:gd name="T6" fmla="*/ 1 w 95"/>
                  <a:gd name="T7" fmla="*/ 11 h 330"/>
                  <a:gd name="T8" fmla="*/ 0 w 95"/>
                  <a:gd name="T9" fmla="*/ 11 h 330"/>
                  <a:gd name="T10" fmla="*/ 2 w 95"/>
                  <a:gd name="T11" fmla="*/ 9 h 330"/>
                  <a:gd name="T12" fmla="*/ 2 w 95"/>
                  <a:gd name="T13" fmla="*/ 8 h 330"/>
                  <a:gd name="T14" fmla="*/ 3 w 95"/>
                  <a:gd name="T15" fmla="*/ 7 h 330"/>
                  <a:gd name="T16" fmla="*/ 3 w 95"/>
                  <a:gd name="T17" fmla="*/ 5 h 330"/>
                  <a:gd name="T18" fmla="*/ 3 w 95"/>
                  <a:gd name="T19" fmla="*/ 4 h 330"/>
                  <a:gd name="T20" fmla="*/ 3 w 95"/>
                  <a:gd name="T21" fmla="*/ 3 h 330"/>
                  <a:gd name="T22" fmla="*/ 3 w 95"/>
                  <a:gd name="T23" fmla="*/ 1 h 330"/>
                  <a:gd name="T24" fmla="*/ 3 w 95"/>
                  <a:gd name="T25" fmla="*/ 0 h 330"/>
                  <a:gd name="T26" fmla="*/ 3 w 95"/>
                  <a:gd name="T27" fmla="*/ 1 h 330"/>
                  <a:gd name="T28" fmla="*/ 3 w 95"/>
                  <a:gd name="T29" fmla="*/ 2 h 330"/>
                  <a:gd name="T30" fmla="*/ 3 w 95"/>
                  <a:gd name="T31" fmla="*/ 4 h 330"/>
                  <a:gd name="T32" fmla="*/ 3 w 95"/>
                  <a:gd name="T33" fmla="*/ 6 h 330"/>
                  <a:gd name="T34" fmla="*/ 3 w 95"/>
                  <a:gd name="T35" fmla="*/ 7 h 330"/>
                  <a:gd name="T36" fmla="*/ 3 w 95"/>
                  <a:gd name="T37" fmla="*/ 9 h 330"/>
                  <a:gd name="T38" fmla="*/ 2 w 95"/>
                  <a:gd name="T39" fmla="*/ 10 h 330"/>
                  <a:gd name="T40" fmla="*/ 1 w 95"/>
                  <a:gd name="T41" fmla="*/ 11 h 3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5" h="330">
                    <a:moveTo>
                      <a:pt x="14" y="329"/>
                    </a:moveTo>
                    <a:lnTo>
                      <a:pt x="10" y="330"/>
                    </a:lnTo>
                    <a:lnTo>
                      <a:pt x="7" y="329"/>
                    </a:lnTo>
                    <a:lnTo>
                      <a:pt x="3" y="328"/>
                    </a:lnTo>
                    <a:lnTo>
                      <a:pt x="0" y="328"/>
                    </a:lnTo>
                    <a:lnTo>
                      <a:pt x="35" y="288"/>
                    </a:lnTo>
                    <a:lnTo>
                      <a:pt x="60" y="245"/>
                    </a:lnTo>
                    <a:lnTo>
                      <a:pt x="76" y="200"/>
                    </a:lnTo>
                    <a:lnTo>
                      <a:pt x="83" y="154"/>
                    </a:lnTo>
                    <a:lnTo>
                      <a:pt x="85" y="110"/>
                    </a:lnTo>
                    <a:lnTo>
                      <a:pt x="83" y="69"/>
                    </a:lnTo>
                    <a:lnTo>
                      <a:pt x="79" y="32"/>
                    </a:lnTo>
                    <a:lnTo>
                      <a:pt x="75" y="0"/>
                    </a:lnTo>
                    <a:lnTo>
                      <a:pt x="86" y="25"/>
                    </a:lnTo>
                    <a:lnTo>
                      <a:pt x="94" y="64"/>
                    </a:lnTo>
                    <a:lnTo>
                      <a:pt x="95" y="111"/>
                    </a:lnTo>
                    <a:lnTo>
                      <a:pt x="92" y="162"/>
                    </a:lnTo>
                    <a:lnTo>
                      <a:pt x="83" y="214"/>
                    </a:lnTo>
                    <a:lnTo>
                      <a:pt x="67" y="262"/>
                    </a:lnTo>
                    <a:lnTo>
                      <a:pt x="43" y="302"/>
                    </a:lnTo>
                    <a:lnTo>
                      <a:pt x="14" y="32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91" name="Freeform 97">
                <a:extLst>
                  <a:ext uri="{FF2B5EF4-FFF2-40B4-BE49-F238E27FC236}">
                    <a16:creationId xmlns:a16="http://schemas.microsoft.com/office/drawing/2014/main" xmlns="" id="{315789FD-C3DE-4C43-B983-3FB79BD87BDA}"/>
                  </a:ext>
                </a:extLst>
              </p:cNvPr>
              <p:cNvSpPr>
                <a:spLocks/>
              </p:cNvSpPr>
              <p:nvPr/>
            </p:nvSpPr>
            <p:spPr bwMode="auto">
              <a:xfrm>
                <a:off x="2845" y="490"/>
                <a:ext cx="33" cy="23"/>
              </a:xfrm>
              <a:custGeom>
                <a:avLst/>
                <a:gdLst>
                  <a:gd name="T0" fmla="*/ 3 w 64"/>
                  <a:gd name="T1" fmla="*/ 2 h 46"/>
                  <a:gd name="T2" fmla="*/ 2 w 64"/>
                  <a:gd name="T3" fmla="*/ 2 h 46"/>
                  <a:gd name="T4" fmla="*/ 2 w 64"/>
                  <a:gd name="T5" fmla="*/ 1 h 46"/>
                  <a:gd name="T6" fmla="*/ 2 w 64"/>
                  <a:gd name="T7" fmla="*/ 1 h 46"/>
                  <a:gd name="T8" fmla="*/ 1 w 64"/>
                  <a:gd name="T9" fmla="*/ 1 h 46"/>
                  <a:gd name="T10" fmla="*/ 1 w 64"/>
                  <a:gd name="T11" fmla="*/ 1 h 46"/>
                  <a:gd name="T12" fmla="*/ 1 w 64"/>
                  <a:gd name="T13" fmla="*/ 1 h 46"/>
                  <a:gd name="T14" fmla="*/ 1 w 64"/>
                  <a:gd name="T15" fmla="*/ 0 h 46"/>
                  <a:gd name="T16" fmla="*/ 0 w 64"/>
                  <a:gd name="T17" fmla="*/ 1 h 46"/>
                  <a:gd name="T18" fmla="*/ 0 w 64"/>
                  <a:gd name="T19" fmla="*/ 1 h 46"/>
                  <a:gd name="T20" fmla="*/ 1 w 64"/>
                  <a:gd name="T21" fmla="*/ 1 h 46"/>
                  <a:gd name="T22" fmla="*/ 1 w 64"/>
                  <a:gd name="T23" fmla="*/ 1 h 46"/>
                  <a:gd name="T24" fmla="*/ 1 w 64"/>
                  <a:gd name="T25" fmla="*/ 1 h 46"/>
                  <a:gd name="T26" fmla="*/ 2 w 64"/>
                  <a:gd name="T27" fmla="*/ 1 h 46"/>
                  <a:gd name="T28" fmla="*/ 2 w 64"/>
                  <a:gd name="T29" fmla="*/ 1 h 46"/>
                  <a:gd name="T30" fmla="*/ 2 w 64"/>
                  <a:gd name="T31" fmla="*/ 2 h 46"/>
                  <a:gd name="T32" fmla="*/ 3 w 64"/>
                  <a:gd name="T33" fmla="*/ 2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46">
                    <a:moveTo>
                      <a:pt x="64" y="46"/>
                    </a:moveTo>
                    <a:lnTo>
                      <a:pt x="58" y="37"/>
                    </a:lnTo>
                    <a:lnTo>
                      <a:pt x="49" y="27"/>
                    </a:lnTo>
                    <a:lnTo>
                      <a:pt x="40" y="19"/>
                    </a:lnTo>
                    <a:lnTo>
                      <a:pt x="29" y="11"/>
                    </a:lnTo>
                    <a:lnTo>
                      <a:pt x="19" y="5"/>
                    </a:lnTo>
                    <a:lnTo>
                      <a:pt x="10" y="1"/>
                    </a:lnTo>
                    <a:lnTo>
                      <a:pt x="3" y="0"/>
                    </a:lnTo>
                    <a:lnTo>
                      <a:pt x="0" y="1"/>
                    </a:lnTo>
                    <a:lnTo>
                      <a:pt x="0" y="4"/>
                    </a:lnTo>
                    <a:lnTo>
                      <a:pt x="4" y="9"/>
                    </a:lnTo>
                    <a:lnTo>
                      <a:pt x="12" y="14"/>
                    </a:lnTo>
                    <a:lnTo>
                      <a:pt x="22" y="19"/>
                    </a:lnTo>
                    <a:lnTo>
                      <a:pt x="33" y="25"/>
                    </a:lnTo>
                    <a:lnTo>
                      <a:pt x="45" y="31"/>
                    </a:lnTo>
                    <a:lnTo>
                      <a:pt x="55" y="38"/>
                    </a:lnTo>
                    <a:lnTo>
                      <a:pt x="64"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92" name="Freeform 98">
                <a:extLst>
                  <a:ext uri="{FF2B5EF4-FFF2-40B4-BE49-F238E27FC236}">
                    <a16:creationId xmlns:a16="http://schemas.microsoft.com/office/drawing/2014/main" xmlns="" id="{D7D4775C-AFBD-4C12-BB54-F1265FE9ADE9}"/>
                  </a:ext>
                </a:extLst>
              </p:cNvPr>
              <p:cNvSpPr>
                <a:spLocks/>
              </p:cNvSpPr>
              <p:nvPr/>
            </p:nvSpPr>
            <p:spPr bwMode="auto">
              <a:xfrm>
                <a:off x="2840" y="495"/>
                <a:ext cx="39" cy="34"/>
              </a:xfrm>
              <a:custGeom>
                <a:avLst/>
                <a:gdLst>
                  <a:gd name="T0" fmla="*/ 0 w 78"/>
                  <a:gd name="T1" fmla="*/ 1 h 68"/>
                  <a:gd name="T2" fmla="*/ 1 w 78"/>
                  <a:gd name="T3" fmla="*/ 0 h 68"/>
                  <a:gd name="T4" fmla="*/ 1 w 78"/>
                  <a:gd name="T5" fmla="*/ 1 h 68"/>
                  <a:gd name="T6" fmla="*/ 1 w 78"/>
                  <a:gd name="T7" fmla="*/ 1 h 68"/>
                  <a:gd name="T8" fmla="*/ 2 w 78"/>
                  <a:gd name="T9" fmla="*/ 1 h 68"/>
                  <a:gd name="T10" fmla="*/ 2 w 78"/>
                  <a:gd name="T11" fmla="*/ 1 h 68"/>
                  <a:gd name="T12" fmla="*/ 2 w 78"/>
                  <a:gd name="T13" fmla="*/ 2 h 68"/>
                  <a:gd name="T14" fmla="*/ 3 w 78"/>
                  <a:gd name="T15" fmla="*/ 2 h 68"/>
                  <a:gd name="T16" fmla="*/ 3 w 78"/>
                  <a:gd name="T17" fmla="*/ 3 h 68"/>
                  <a:gd name="T18" fmla="*/ 3 w 78"/>
                  <a:gd name="T19" fmla="*/ 2 h 68"/>
                  <a:gd name="T20" fmla="*/ 2 w 78"/>
                  <a:gd name="T21" fmla="*/ 2 h 68"/>
                  <a:gd name="T22" fmla="*/ 2 w 78"/>
                  <a:gd name="T23" fmla="*/ 2 h 68"/>
                  <a:gd name="T24" fmla="*/ 1 w 78"/>
                  <a:gd name="T25" fmla="*/ 1 h 68"/>
                  <a:gd name="T26" fmla="*/ 1 w 78"/>
                  <a:gd name="T27" fmla="*/ 1 h 68"/>
                  <a:gd name="T28" fmla="*/ 1 w 78"/>
                  <a:gd name="T29" fmla="*/ 1 h 68"/>
                  <a:gd name="T30" fmla="*/ 1 w 78"/>
                  <a:gd name="T31" fmla="*/ 1 h 68"/>
                  <a:gd name="T32" fmla="*/ 0 w 78"/>
                  <a:gd name="T33" fmla="*/ 1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8" h="68">
                    <a:moveTo>
                      <a:pt x="0" y="1"/>
                    </a:moveTo>
                    <a:lnTo>
                      <a:pt x="4" y="0"/>
                    </a:lnTo>
                    <a:lnTo>
                      <a:pt x="13" y="4"/>
                    </a:lnTo>
                    <a:lnTo>
                      <a:pt x="23" y="9"/>
                    </a:lnTo>
                    <a:lnTo>
                      <a:pt x="37" y="19"/>
                    </a:lnTo>
                    <a:lnTo>
                      <a:pt x="50" y="29"/>
                    </a:lnTo>
                    <a:lnTo>
                      <a:pt x="63" y="42"/>
                    </a:lnTo>
                    <a:lnTo>
                      <a:pt x="72" y="54"/>
                    </a:lnTo>
                    <a:lnTo>
                      <a:pt x="78" y="68"/>
                    </a:lnTo>
                    <a:lnTo>
                      <a:pt x="69" y="60"/>
                    </a:lnTo>
                    <a:lnTo>
                      <a:pt x="58" y="51"/>
                    </a:lnTo>
                    <a:lnTo>
                      <a:pt x="44" y="40"/>
                    </a:lnTo>
                    <a:lnTo>
                      <a:pt x="30" y="30"/>
                    </a:lnTo>
                    <a:lnTo>
                      <a:pt x="18" y="20"/>
                    </a:lnTo>
                    <a:lnTo>
                      <a:pt x="8" y="12"/>
                    </a:lnTo>
                    <a:lnTo>
                      <a:pt x="2" y="5"/>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93" name="Freeform 99">
                <a:extLst>
                  <a:ext uri="{FF2B5EF4-FFF2-40B4-BE49-F238E27FC236}">
                    <a16:creationId xmlns:a16="http://schemas.microsoft.com/office/drawing/2014/main" xmlns="" id="{7775B5F9-7F65-4460-ABAD-689A79B0F164}"/>
                  </a:ext>
                </a:extLst>
              </p:cNvPr>
              <p:cNvSpPr>
                <a:spLocks/>
              </p:cNvSpPr>
              <p:nvPr/>
            </p:nvSpPr>
            <p:spPr bwMode="auto">
              <a:xfrm>
                <a:off x="2834" y="517"/>
                <a:ext cx="45" cy="43"/>
              </a:xfrm>
              <a:custGeom>
                <a:avLst/>
                <a:gdLst>
                  <a:gd name="T0" fmla="*/ 0 w 91"/>
                  <a:gd name="T1" fmla="*/ 0 h 85"/>
                  <a:gd name="T2" fmla="*/ 0 w 91"/>
                  <a:gd name="T3" fmla="*/ 0 h 85"/>
                  <a:gd name="T4" fmla="*/ 0 w 91"/>
                  <a:gd name="T5" fmla="*/ 1 h 85"/>
                  <a:gd name="T6" fmla="*/ 0 w 91"/>
                  <a:gd name="T7" fmla="*/ 1 h 85"/>
                  <a:gd name="T8" fmla="*/ 1 w 91"/>
                  <a:gd name="T9" fmla="*/ 1 h 85"/>
                  <a:gd name="T10" fmla="*/ 1 w 91"/>
                  <a:gd name="T11" fmla="*/ 2 h 85"/>
                  <a:gd name="T12" fmla="*/ 2 w 91"/>
                  <a:gd name="T13" fmla="*/ 2 h 85"/>
                  <a:gd name="T14" fmla="*/ 2 w 91"/>
                  <a:gd name="T15" fmla="*/ 3 h 85"/>
                  <a:gd name="T16" fmla="*/ 2 w 91"/>
                  <a:gd name="T17" fmla="*/ 3 h 85"/>
                  <a:gd name="T18" fmla="*/ 2 w 91"/>
                  <a:gd name="T19" fmla="*/ 3 h 85"/>
                  <a:gd name="T20" fmla="*/ 2 w 91"/>
                  <a:gd name="T21" fmla="*/ 3 h 85"/>
                  <a:gd name="T22" fmla="*/ 1 w 91"/>
                  <a:gd name="T23" fmla="*/ 2 h 85"/>
                  <a:gd name="T24" fmla="*/ 1 w 91"/>
                  <a:gd name="T25" fmla="*/ 2 h 85"/>
                  <a:gd name="T26" fmla="*/ 0 w 91"/>
                  <a:gd name="T27" fmla="*/ 1 h 85"/>
                  <a:gd name="T28" fmla="*/ 0 w 91"/>
                  <a:gd name="T29" fmla="*/ 1 h 85"/>
                  <a:gd name="T30" fmla="*/ 0 w 91"/>
                  <a:gd name="T31" fmla="*/ 1 h 85"/>
                  <a:gd name="T32" fmla="*/ 0 w 91"/>
                  <a:gd name="T33" fmla="*/ 0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1" h="85">
                    <a:moveTo>
                      <a:pt x="0" y="0"/>
                    </a:moveTo>
                    <a:lnTo>
                      <a:pt x="4" y="0"/>
                    </a:lnTo>
                    <a:lnTo>
                      <a:pt x="15" y="4"/>
                    </a:lnTo>
                    <a:lnTo>
                      <a:pt x="29" y="14"/>
                    </a:lnTo>
                    <a:lnTo>
                      <a:pt x="43" y="26"/>
                    </a:lnTo>
                    <a:lnTo>
                      <a:pt x="58" y="40"/>
                    </a:lnTo>
                    <a:lnTo>
                      <a:pt x="72" y="56"/>
                    </a:lnTo>
                    <a:lnTo>
                      <a:pt x="84" y="71"/>
                    </a:lnTo>
                    <a:lnTo>
                      <a:pt x="91" y="85"/>
                    </a:lnTo>
                    <a:lnTo>
                      <a:pt x="84" y="78"/>
                    </a:lnTo>
                    <a:lnTo>
                      <a:pt x="71" y="68"/>
                    </a:lnTo>
                    <a:lnTo>
                      <a:pt x="56" y="56"/>
                    </a:lnTo>
                    <a:lnTo>
                      <a:pt x="39" y="43"/>
                    </a:lnTo>
                    <a:lnTo>
                      <a:pt x="23" y="29"/>
                    </a:lnTo>
                    <a:lnTo>
                      <a:pt x="10" y="16"/>
                    </a:lnTo>
                    <a:lnTo>
                      <a:pt x="2"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94" name="Freeform 100">
                <a:extLst>
                  <a:ext uri="{FF2B5EF4-FFF2-40B4-BE49-F238E27FC236}">
                    <a16:creationId xmlns:a16="http://schemas.microsoft.com/office/drawing/2014/main" xmlns="" id="{97C2A546-6C69-4F89-A7D0-FA0E0C2BF701}"/>
                  </a:ext>
                </a:extLst>
              </p:cNvPr>
              <p:cNvSpPr>
                <a:spLocks/>
              </p:cNvSpPr>
              <p:nvPr/>
            </p:nvSpPr>
            <p:spPr bwMode="auto">
              <a:xfrm>
                <a:off x="2825" y="550"/>
                <a:ext cx="50" cy="40"/>
              </a:xfrm>
              <a:custGeom>
                <a:avLst/>
                <a:gdLst>
                  <a:gd name="T0" fmla="*/ 0 w 101"/>
                  <a:gd name="T1" fmla="*/ 1 h 78"/>
                  <a:gd name="T2" fmla="*/ 0 w 101"/>
                  <a:gd name="T3" fmla="*/ 0 h 78"/>
                  <a:gd name="T4" fmla="*/ 0 w 101"/>
                  <a:gd name="T5" fmla="*/ 1 h 78"/>
                  <a:gd name="T6" fmla="*/ 1 w 101"/>
                  <a:gd name="T7" fmla="*/ 1 h 78"/>
                  <a:gd name="T8" fmla="*/ 1 w 101"/>
                  <a:gd name="T9" fmla="*/ 1 h 78"/>
                  <a:gd name="T10" fmla="*/ 2 w 101"/>
                  <a:gd name="T11" fmla="*/ 2 h 78"/>
                  <a:gd name="T12" fmla="*/ 2 w 101"/>
                  <a:gd name="T13" fmla="*/ 2 h 78"/>
                  <a:gd name="T14" fmla="*/ 2 w 101"/>
                  <a:gd name="T15" fmla="*/ 3 h 78"/>
                  <a:gd name="T16" fmla="*/ 3 w 101"/>
                  <a:gd name="T17" fmla="*/ 3 h 78"/>
                  <a:gd name="T18" fmla="*/ 2 w 101"/>
                  <a:gd name="T19" fmla="*/ 3 h 78"/>
                  <a:gd name="T20" fmla="*/ 2 w 101"/>
                  <a:gd name="T21" fmla="*/ 3 h 78"/>
                  <a:gd name="T22" fmla="*/ 1 w 101"/>
                  <a:gd name="T23" fmla="*/ 2 h 78"/>
                  <a:gd name="T24" fmla="*/ 1 w 101"/>
                  <a:gd name="T25" fmla="*/ 2 h 78"/>
                  <a:gd name="T26" fmla="*/ 0 w 101"/>
                  <a:gd name="T27" fmla="*/ 1 h 78"/>
                  <a:gd name="T28" fmla="*/ 0 w 101"/>
                  <a:gd name="T29" fmla="*/ 1 h 78"/>
                  <a:gd name="T30" fmla="*/ 0 w 101"/>
                  <a:gd name="T31" fmla="*/ 1 h 78"/>
                  <a:gd name="T32" fmla="*/ 0 w 101"/>
                  <a:gd name="T33" fmla="*/ 1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1" h="78">
                    <a:moveTo>
                      <a:pt x="0" y="1"/>
                    </a:moveTo>
                    <a:lnTo>
                      <a:pt x="6" y="0"/>
                    </a:lnTo>
                    <a:lnTo>
                      <a:pt x="19" y="4"/>
                    </a:lnTo>
                    <a:lnTo>
                      <a:pt x="34" y="12"/>
                    </a:lnTo>
                    <a:lnTo>
                      <a:pt x="51" y="24"/>
                    </a:lnTo>
                    <a:lnTo>
                      <a:pt x="67" y="38"/>
                    </a:lnTo>
                    <a:lnTo>
                      <a:pt x="82" y="52"/>
                    </a:lnTo>
                    <a:lnTo>
                      <a:pt x="95" y="65"/>
                    </a:lnTo>
                    <a:lnTo>
                      <a:pt x="101" y="78"/>
                    </a:lnTo>
                    <a:lnTo>
                      <a:pt x="93" y="73"/>
                    </a:lnTo>
                    <a:lnTo>
                      <a:pt x="80" y="64"/>
                    </a:lnTo>
                    <a:lnTo>
                      <a:pt x="63" y="53"/>
                    </a:lnTo>
                    <a:lnTo>
                      <a:pt x="44" y="39"/>
                    </a:lnTo>
                    <a:lnTo>
                      <a:pt x="27" y="26"/>
                    </a:lnTo>
                    <a:lnTo>
                      <a:pt x="13" y="15"/>
                    </a:lnTo>
                    <a:lnTo>
                      <a:pt x="3" y="5"/>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95" name="Freeform 101">
                <a:extLst>
                  <a:ext uri="{FF2B5EF4-FFF2-40B4-BE49-F238E27FC236}">
                    <a16:creationId xmlns:a16="http://schemas.microsoft.com/office/drawing/2014/main" xmlns="" id="{EFCEFC4C-41C6-43B3-BC11-337289C7A155}"/>
                  </a:ext>
                </a:extLst>
              </p:cNvPr>
              <p:cNvSpPr>
                <a:spLocks/>
              </p:cNvSpPr>
              <p:nvPr/>
            </p:nvSpPr>
            <p:spPr bwMode="auto">
              <a:xfrm>
                <a:off x="2824" y="567"/>
                <a:ext cx="45" cy="35"/>
              </a:xfrm>
              <a:custGeom>
                <a:avLst/>
                <a:gdLst>
                  <a:gd name="T0" fmla="*/ 0 w 91"/>
                  <a:gd name="T1" fmla="*/ 1 h 69"/>
                  <a:gd name="T2" fmla="*/ 0 w 91"/>
                  <a:gd name="T3" fmla="*/ 0 h 69"/>
                  <a:gd name="T4" fmla="*/ 0 w 91"/>
                  <a:gd name="T5" fmla="*/ 1 h 69"/>
                  <a:gd name="T6" fmla="*/ 0 w 91"/>
                  <a:gd name="T7" fmla="*/ 1 h 69"/>
                  <a:gd name="T8" fmla="*/ 1 w 91"/>
                  <a:gd name="T9" fmla="*/ 1 h 69"/>
                  <a:gd name="T10" fmla="*/ 1 w 91"/>
                  <a:gd name="T11" fmla="*/ 2 h 69"/>
                  <a:gd name="T12" fmla="*/ 2 w 91"/>
                  <a:gd name="T13" fmla="*/ 2 h 69"/>
                  <a:gd name="T14" fmla="*/ 2 w 91"/>
                  <a:gd name="T15" fmla="*/ 2 h 69"/>
                  <a:gd name="T16" fmla="*/ 2 w 91"/>
                  <a:gd name="T17" fmla="*/ 3 h 69"/>
                  <a:gd name="T18" fmla="*/ 2 w 91"/>
                  <a:gd name="T19" fmla="*/ 2 h 69"/>
                  <a:gd name="T20" fmla="*/ 2 w 91"/>
                  <a:gd name="T21" fmla="*/ 2 h 69"/>
                  <a:gd name="T22" fmla="*/ 1 w 91"/>
                  <a:gd name="T23" fmla="*/ 2 h 69"/>
                  <a:gd name="T24" fmla="*/ 1 w 91"/>
                  <a:gd name="T25" fmla="*/ 2 h 69"/>
                  <a:gd name="T26" fmla="*/ 0 w 91"/>
                  <a:gd name="T27" fmla="*/ 1 h 69"/>
                  <a:gd name="T28" fmla="*/ 0 w 91"/>
                  <a:gd name="T29" fmla="*/ 1 h 69"/>
                  <a:gd name="T30" fmla="*/ 0 w 91"/>
                  <a:gd name="T31" fmla="*/ 1 h 69"/>
                  <a:gd name="T32" fmla="*/ 0 w 91"/>
                  <a:gd name="T33" fmla="*/ 1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1" h="69">
                    <a:moveTo>
                      <a:pt x="0" y="1"/>
                    </a:moveTo>
                    <a:lnTo>
                      <a:pt x="5" y="0"/>
                    </a:lnTo>
                    <a:lnTo>
                      <a:pt x="15" y="5"/>
                    </a:lnTo>
                    <a:lnTo>
                      <a:pt x="30" y="13"/>
                    </a:lnTo>
                    <a:lnTo>
                      <a:pt x="46" y="23"/>
                    </a:lnTo>
                    <a:lnTo>
                      <a:pt x="61" y="35"/>
                    </a:lnTo>
                    <a:lnTo>
                      <a:pt x="76" y="47"/>
                    </a:lnTo>
                    <a:lnTo>
                      <a:pt x="86" y="59"/>
                    </a:lnTo>
                    <a:lnTo>
                      <a:pt x="91" y="69"/>
                    </a:lnTo>
                    <a:lnTo>
                      <a:pt x="83" y="64"/>
                    </a:lnTo>
                    <a:lnTo>
                      <a:pt x="69" y="55"/>
                    </a:lnTo>
                    <a:lnTo>
                      <a:pt x="53" y="46"/>
                    </a:lnTo>
                    <a:lnTo>
                      <a:pt x="37" y="35"/>
                    </a:lnTo>
                    <a:lnTo>
                      <a:pt x="21" y="24"/>
                    </a:lnTo>
                    <a:lnTo>
                      <a:pt x="9" y="15"/>
                    </a:lnTo>
                    <a:lnTo>
                      <a:pt x="1" y="7"/>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96" name="Freeform 102">
                <a:extLst>
                  <a:ext uri="{FF2B5EF4-FFF2-40B4-BE49-F238E27FC236}">
                    <a16:creationId xmlns:a16="http://schemas.microsoft.com/office/drawing/2014/main" xmlns="" id="{73BB27C0-D86E-4C99-94F7-363F30F53AD5}"/>
                  </a:ext>
                </a:extLst>
              </p:cNvPr>
              <p:cNvSpPr>
                <a:spLocks/>
              </p:cNvSpPr>
              <p:nvPr/>
            </p:nvSpPr>
            <p:spPr bwMode="auto">
              <a:xfrm>
                <a:off x="2824" y="596"/>
                <a:ext cx="38" cy="29"/>
              </a:xfrm>
              <a:custGeom>
                <a:avLst/>
                <a:gdLst>
                  <a:gd name="T0" fmla="*/ 0 w 75"/>
                  <a:gd name="T1" fmla="*/ 1 h 58"/>
                  <a:gd name="T2" fmla="*/ 1 w 75"/>
                  <a:gd name="T3" fmla="*/ 0 h 58"/>
                  <a:gd name="T4" fmla="*/ 1 w 75"/>
                  <a:gd name="T5" fmla="*/ 1 h 58"/>
                  <a:gd name="T6" fmla="*/ 1 w 75"/>
                  <a:gd name="T7" fmla="*/ 1 h 58"/>
                  <a:gd name="T8" fmla="*/ 2 w 75"/>
                  <a:gd name="T9" fmla="*/ 1 h 58"/>
                  <a:gd name="T10" fmla="*/ 2 w 75"/>
                  <a:gd name="T11" fmla="*/ 1 h 58"/>
                  <a:gd name="T12" fmla="*/ 2 w 75"/>
                  <a:gd name="T13" fmla="*/ 2 h 58"/>
                  <a:gd name="T14" fmla="*/ 3 w 75"/>
                  <a:gd name="T15" fmla="*/ 2 h 58"/>
                  <a:gd name="T16" fmla="*/ 3 w 75"/>
                  <a:gd name="T17" fmla="*/ 2 h 58"/>
                  <a:gd name="T18" fmla="*/ 3 w 75"/>
                  <a:gd name="T19" fmla="*/ 2 h 58"/>
                  <a:gd name="T20" fmla="*/ 2 w 75"/>
                  <a:gd name="T21" fmla="*/ 2 h 58"/>
                  <a:gd name="T22" fmla="*/ 2 w 75"/>
                  <a:gd name="T23" fmla="*/ 2 h 58"/>
                  <a:gd name="T24" fmla="*/ 1 w 75"/>
                  <a:gd name="T25" fmla="*/ 1 h 58"/>
                  <a:gd name="T26" fmla="*/ 1 w 75"/>
                  <a:gd name="T27" fmla="*/ 1 h 58"/>
                  <a:gd name="T28" fmla="*/ 1 w 75"/>
                  <a:gd name="T29" fmla="*/ 1 h 58"/>
                  <a:gd name="T30" fmla="*/ 1 w 75"/>
                  <a:gd name="T31" fmla="*/ 1 h 58"/>
                  <a:gd name="T32" fmla="*/ 0 w 75"/>
                  <a:gd name="T33" fmla="*/ 1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5" h="58">
                    <a:moveTo>
                      <a:pt x="0" y="1"/>
                    </a:moveTo>
                    <a:lnTo>
                      <a:pt x="5" y="0"/>
                    </a:lnTo>
                    <a:lnTo>
                      <a:pt x="13" y="1"/>
                    </a:lnTo>
                    <a:lnTo>
                      <a:pt x="24" y="6"/>
                    </a:lnTo>
                    <a:lnTo>
                      <a:pt x="37" y="13"/>
                    </a:lnTo>
                    <a:lnTo>
                      <a:pt x="50" y="22"/>
                    </a:lnTo>
                    <a:lnTo>
                      <a:pt x="61" y="33"/>
                    </a:lnTo>
                    <a:lnTo>
                      <a:pt x="70" y="45"/>
                    </a:lnTo>
                    <a:lnTo>
                      <a:pt x="75" y="58"/>
                    </a:lnTo>
                    <a:lnTo>
                      <a:pt x="67" y="52"/>
                    </a:lnTo>
                    <a:lnTo>
                      <a:pt x="57" y="44"/>
                    </a:lnTo>
                    <a:lnTo>
                      <a:pt x="43" y="36"/>
                    </a:lnTo>
                    <a:lnTo>
                      <a:pt x="29" y="28"/>
                    </a:lnTo>
                    <a:lnTo>
                      <a:pt x="17" y="18"/>
                    </a:lnTo>
                    <a:lnTo>
                      <a:pt x="7" y="11"/>
                    </a:lnTo>
                    <a:lnTo>
                      <a:pt x="1" y="6"/>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97" name="Freeform 103">
                <a:extLst>
                  <a:ext uri="{FF2B5EF4-FFF2-40B4-BE49-F238E27FC236}">
                    <a16:creationId xmlns:a16="http://schemas.microsoft.com/office/drawing/2014/main" xmlns="" id="{ABD41C6F-A643-486D-9964-1C870544ECD8}"/>
                  </a:ext>
                </a:extLst>
              </p:cNvPr>
              <p:cNvSpPr>
                <a:spLocks/>
              </p:cNvSpPr>
              <p:nvPr/>
            </p:nvSpPr>
            <p:spPr bwMode="auto">
              <a:xfrm>
                <a:off x="2815" y="637"/>
                <a:ext cx="23" cy="8"/>
              </a:xfrm>
              <a:custGeom>
                <a:avLst/>
                <a:gdLst>
                  <a:gd name="T0" fmla="*/ 0 w 46"/>
                  <a:gd name="T1" fmla="*/ 1 h 15"/>
                  <a:gd name="T2" fmla="*/ 1 w 46"/>
                  <a:gd name="T3" fmla="*/ 1 h 15"/>
                  <a:gd name="T4" fmla="*/ 1 w 46"/>
                  <a:gd name="T5" fmla="*/ 0 h 15"/>
                  <a:gd name="T6" fmla="*/ 1 w 46"/>
                  <a:gd name="T7" fmla="*/ 0 h 15"/>
                  <a:gd name="T8" fmla="*/ 1 w 46"/>
                  <a:gd name="T9" fmla="*/ 0 h 15"/>
                  <a:gd name="T10" fmla="*/ 1 w 46"/>
                  <a:gd name="T11" fmla="*/ 1 h 15"/>
                  <a:gd name="T12" fmla="*/ 2 w 46"/>
                  <a:gd name="T13" fmla="*/ 1 h 15"/>
                  <a:gd name="T14" fmla="*/ 2 w 46"/>
                  <a:gd name="T15" fmla="*/ 1 h 15"/>
                  <a:gd name="T16" fmla="*/ 2 w 46"/>
                  <a:gd name="T17" fmla="*/ 1 h 15"/>
                  <a:gd name="T18" fmla="*/ 2 w 46"/>
                  <a:gd name="T19" fmla="*/ 1 h 15"/>
                  <a:gd name="T20" fmla="*/ 2 w 46"/>
                  <a:gd name="T21" fmla="*/ 1 h 15"/>
                  <a:gd name="T22" fmla="*/ 1 w 46"/>
                  <a:gd name="T23" fmla="*/ 1 h 15"/>
                  <a:gd name="T24" fmla="*/ 1 w 46"/>
                  <a:gd name="T25" fmla="*/ 1 h 15"/>
                  <a:gd name="T26" fmla="*/ 1 w 46"/>
                  <a:gd name="T27" fmla="*/ 1 h 15"/>
                  <a:gd name="T28" fmla="*/ 1 w 46"/>
                  <a:gd name="T29" fmla="*/ 1 h 15"/>
                  <a:gd name="T30" fmla="*/ 0 w 46"/>
                  <a:gd name="T31" fmla="*/ 1 h 15"/>
                  <a:gd name="T32" fmla="*/ 0 w 46"/>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15">
                    <a:moveTo>
                      <a:pt x="0" y="3"/>
                    </a:moveTo>
                    <a:lnTo>
                      <a:pt x="3" y="1"/>
                    </a:lnTo>
                    <a:lnTo>
                      <a:pt x="9" y="0"/>
                    </a:lnTo>
                    <a:lnTo>
                      <a:pt x="16" y="0"/>
                    </a:lnTo>
                    <a:lnTo>
                      <a:pt x="24" y="0"/>
                    </a:lnTo>
                    <a:lnTo>
                      <a:pt x="32" y="2"/>
                    </a:lnTo>
                    <a:lnTo>
                      <a:pt x="39" y="4"/>
                    </a:lnTo>
                    <a:lnTo>
                      <a:pt x="44" y="9"/>
                    </a:lnTo>
                    <a:lnTo>
                      <a:pt x="46" y="15"/>
                    </a:lnTo>
                    <a:lnTo>
                      <a:pt x="40" y="10"/>
                    </a:lnTo>
                    <a:lnTo>
                      <a:pt x="33" y="8"/>
                    </a:lnTo>
                    <a:lnTo>
                      <a:pt x="24" y="8"/>
                    </a:lnTo>
                    <a:lnTo>
                      <a:pt x="16" y="8"/>
                    </a:lnTo>
                    <a:lnTo>
                      <a:pt x="8" y="8"/>
                    </a:lnTo>
                    <a:lnTo>
                      <a:pt x="2" y="8"/>
                    </a:lnTo>
                    <a:lnTo>
                      <a:pt x="0" y="7"/>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98" name="Freeform 104">
                <a:extLst>
                  <a:ext uri="{FF2B5EF4-FFF2-40B4-BE49-F238E27FC236}">
                    <a16:creationId xmlns:a16="http://schemas.microsoft.com/office/drawing/2014/main" xmlns="" id="{40094DF8-9628-461E-A564-37EB34D444D3}"/>
                  </a:ext>
                </a:extLst>
              </p:cNvPr>
              <p:cNvSpPr>
                <a:spLocks/>
              </p:cNvSpPr>
              <p:nvPr/>
            </p:nvSpPr>
            <p:spPr bwMode="auto">
              <a:xfrm>
                <a:off x="2838" y="508"/>
                <a:ext cx="42" cy="38"/>
              </a:xfrm>
              <a:custGeom>
                <a:avLst/>
                <a:gdLst>
                  <a:gd name="T0" fmla="*/ 0 w 84"/>
                  <a:gd name="T1" fmla="*/ 1 h 76"/>
                  <a:gd name="T2" fmla="*/ 1 w 84"/>
                  <a:gd name="T3" fmla="*/ 0 h 76"/>
                  <a:gd name="T4" fmla="*/ 1 w 84"/>
                  <a:gd name="T5" fmla="*/ 1 h 76"/>
                  <a:gd name="T6" fmla="*/ 1 w 84"/>
                  <a:gd name="T7" fmla="*/ 1 h 76"/>
                  <a:gd name="T8" fmla="*/ 2 w 84"/>
                  <a:gd name="T9" fmla="*/ 1 h 76"/>
                  <a:gd name="T10" fmla="*/ 2 w 84"/>
                  <a:gd name="T11" fmla="*/ 2 h 76"/>
                  <a:gd name="T12" fmla="*/ 3 w 84"/>
                  <a:gd name="T13" fmla="*/ 2 h 76"/>
                  <a:gd name="T14" fmla="*/ 3 w 84"/>
                  <a:gd name="T15" fmla="*/ 2 h 76"/>
                  <a:gd name="T16" fmla="*/ 3 w 84"/>
                  <a:gd name="T17" fmla="*/ 3 h 76"/>
                  <a:gd name="T18" fmla="*/ 3 w 84"/>
                  <a:gd name="T19" fmla="*/ 3 h 76"/>
                  <a:gd name="T20" fmla="*/ 3 w 84"/>
                  <a:gd name="T21" fmla="*/ 2 h 76"/>
                  <a:gd name="T22" fmla="*/ 2 w 84"/>
                  <a:gd name="T23" fmla="*/ 2 h 76"/>
                  <a:gd name="T24" fmla="*/ 2 w 84"/>
                  <a:gd name="T25" fmla="*/ 2 h 76"/>
                  <a:gd name="T26" fmla="*/ 1 w 84"/>
                  <a:gd name="T27" fmla="*/ 1 h 76"/>
                  <a:gd name="T28" fmla="*/ 1 w 84"/>
                  <a:gd name="T29" fmla="*/ 1 h 76"/>
                  <a:gd name="T30" fmla="*/ 1 w 84"/>
                  <a:gd name="T31" fmla="*/ 1 h 76"/>
                  <a:gd name="T32" fmla="*/ 0 w 84"/>
                  <a:gd name="T33" fmla="*/ 1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4" h="76">
                    <a:moveTo>
                      <a:pt x="0" y="2"/>
                    </a:moveTo>
                    <a:lnTo>
                      <a:pt x="4" y="0"/>
                    </a:lnTo>
                    <a:lnTo>
                      <a:pt x="15" y="4"/>
                    </a:lnTo>
                    <a:lnTo>
                      <a:pt x="26" y="12"/>
                    </a:lnTo>
                    <a:lnTo>
                      <a:pt x="40" y="22"/>
                    </a:lnTo>
                    <a:lnTo>
                      <a:pt x="54" y="35"/>
                    </a:lnTo>
                    <a:lnTo>
                      <a:pt x="67" y="49"/>
                    </a:lnTo>
                    <a:lnTo>
                      <a:pt x="77" y="63"/>
                    </a:lnTo>
                    <a:lnTo>
                      <a:pt x="84" y="76"/>
                    </a:lnTo>
                    <a:lnTo>
                      <a:pt x="77" y="71"/>
                    </a:lnTo>
                    <a:lnTo>
                      <a:pt x="67" y="62"/>
                    </a:lnTo>
                    <a:lnTo>
                      <a:pt x="52" y="50"/>
                    </a:lnTo>
                    <a:lnTo>
                      <a:pt x="37" y="38"/>
                    </a:lnTo>
                    <a:lnTo>
                      <a:pt x="22" y="27"/>
                    </a:lnTo>
                    <a:lnTo>
                      <a:pt x="9" y="17"/>
                    </a:lnTo>
                    <a:lnTo>
                      <a:pt x="1" y="7"/>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99" name="Freeform 105">
                <a:extLst>
                  <a:ext uri="{FF2B5EF4-FFF2-40B4-BE49-F238E27FC236}">
                    <a16:creationId xmlns:a16="http://schemas.microsoft.com/office/drawing/2014/main" xmlns="" id="{D1A33CE6-574B-44ED-97FD-CCDF87DFC5AE}"/>
                  </a:ext>
                </a:extLst>
              </p:cNvPr>
              <p:cNvSpPr>
                <a:spLocks/>
              </p:cNvSpPr>
              <p:nvPr/>
            </p:nvSpPr>
            <p:spPr bwMode="auto">
              <a:xfrm>
                <a:off x="2830" y="535"/>
                <a:ext cx="48" cy="39"/>
              </a:xfrm>
              <a:custGeom>
                <a:avLst/>
                <a:gdLst>
                  <a:gd name="T0" fmla="*/ 0 w 96"/>
                  <a:gd name="T1" fmla="*/ 1 h 77"/>
                  <a:gd name="T2" fmla="*/ 1 w 96"/>
                  <a:gd name="T3" fmla="*/ 0 h 77"/>
                  <a:gd name="T4" fmla="*/ 1 w 96"/>
                  <a:gd name="T5" fmla="*/ 1 h 77"/>
                  <a:gd name="T6" fmla="*/ 1 w 96"/>
                  <a:gd name="T7" fmla="*/ 1 h 77"/>
                  <a:gd name="T8" fmla="*/ 2 w 96"/>
                  <a:gd name="T9" fmla="*/ 1 h 77"/>
                  <a:gd name="T10" fmla="*/ 2 w 96"/>
                  <a:gd name="T11" fmla="*/ 2 h 77"/>
                  <a:gd name="T12" fmla="*/ 3 w 96"/>
                  <a:gd name="T13" fmla="*/ 2 h 77"/>
                  <a:gd name="T14" fmla="*/ 3 w 96"/>
                  <a:gd name="T15" fmla="*/ 2 h 77"/>
                  <a:gd name="T16" fmla="*/ 3 w 96"/>
                  <a:gd name="T17" fmla="*/ 3 h 77"/>
                  <a:gd name="T18" fmla="*/ 3 w 96"/>
                  <a:gd name="T19" fmla="*/ 3 h 77"/>
                  <a:gd name="T20" fmla="*/ 3 w 96"/>
                  <a:gd name="T21" fmla="*/ 2 h 77"/>
                  <a:gd name="T22" fmla="*/ 2 w 96"/>
                  <a:gd name="T23" fmla="*/ 2 h 77"/>
                  <a:gd name="T24" fmla="*/ 2 w 96"/>
                  <a:gd name="T25" fmla="*/ 2 h 77"/>
                  <a:gd name="T26" fmla="*/ 1 w 96"/>
                  <a:gd name="T27" fmla="*/ 1 h 77"/>
                  <a:gd name="T28" fmla="*/ 1 w 96"/>
                  <a:gd name="T29" fmla="*/ 1 h 77"/>
                  <a:gd name="T30" fmla="*/ 1 w 96"/>
                  <a:gd name="T31" fmla="*/ 1 h 77"/>
                  <a:gd name="T32" fmla="*/ 0 w 96"/>
                  <a:gd name="T33" fmla="*/ 1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6" h="77">
                    <a:moveTo>
                      <a:pt x="0" y="1"/>
                    </a:moveTo>
                    <a:lnTo>
                      <a:pt x="5" y="0"/>
                    </a:lnTo>
                    <a:lnTo>
                      <a:pt x="17" y="4"/>
                    </a:lnTo>
                    <a:lnTo>
                      <a:pt x="32" y="12"/>
                    </a:lnTo>
                    <a:lnTo>
                      <a:pt x="48" y="23"/>
                    </a:lnTo>
                    <a:lnTo>
                      <a:pt x="64" y="37"/>
                    </a:lnTo>
                    <a:lnTo>
                      <a:pt x="79" y="50"/>
                    </a:lnTo>
                    <a:lnTo>
                      <a:pt x="91" y="64"/>
                    </a:lnTo>
                    <a:lnTo>
                      <a:pt x="96" y="77"/>
                    </a:lnTo>
                    <a:lnTo>
                      <a:pt x="89" y="72"/>
                    </a:lnTo>
                    <a:lnTo>
                      <a:pt x="77" y="63"/>
                    </a:lnTo>
                    <a:lnTo>
                      <a:pt x="60" y="52"/>
                    </a:lnTo>
                    <a:lnTo>
                      <a:pt x="42" y="39"/>
                    </a:lnTo>
                    <a:lnTo>
                      <a:pt x="25" y="26"/>
                    </a:lnTo>
                    <a:lnTo>
                      <a:pt x="11" y="15"/>
                    </a:lnTo>
                    <a:lnTo>
                      <a:pt x="2" y="7"/>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00" name="Freeform 106">
                <a:extLst>
                  <a:ext uri="{FF2B5EF4-FFF2-40B4-BE49-F238E27FC236}">
                    <a16:creationId xmlns:a16="http://schemas.microsoft.com/office/drawing/2014/main" xmlns="" id="{E27D8321-ED82-450B-A41B-3AF18F8E59C7}"/>
                  </a:ext>
                </a:extLst>
              </p:cNvPr>
              <p:cNvSpPr>
                <a:spLocks/>
              </p:cNvSpPr>
              <p:nvPr/>
            </p:nvSpPr>
            <p:spPr bwMode="auto">
              <a:xfrm>
                <a:off x="2822" y="585"/>
                <a:ext cx="46" cy="29"/>
              </a:xfrm>
              <a:custGeom>
                <a:avLst/>
                <a:gdLst>
                  <a:gd name="T0" fmla="*/ 0 w 93"/>
                  <a:gd name="T1" fmla="*/ 1 h 57"/>
                  <a:gd name="T2" fmla="*/ 0 w 93"/>
                  <a:gd name="T3" fmla="*/ 0 h 57"/>
                  <a:gd name="T4" fmla="*/ 0 w 93"/>
                  <a:gd name="T5" fmla="*/ 1 h 57"/>
                  <a:gd name="T6" fmla="*/ 0 w 93"/>
                  <a:gd name="T7" fmla="*/ 1 h 57"/>
                  <a:gd name="T8" fmla="*/ 1 w 93"/>
                  <a:gd name="T9" fmla="*/ 1 h 57"/>
                  <a:gd name="T10" fmla="*/ 1 w 93"/>
                  <a:gd name="T11" fmla="*/ 1 h 57"/>
                  <a:gd name="T12" fmla="*/ 2 w 93"/>
                  <a:gd name="T13" fmla="*/ 2 h 57"/>
                  <a:gd name="T14" fmla="*/ 2 w 93"/>
                  <a:gd name="T15" fmla="*/ 2 h 57"/>
                  <a:gd name="T16" fmla="*/ 2 w 93"/>
                  <a:gd name="T17" fmla="*/ 2 h 57"/>
                  <a:gd name="T18" fmla="*/ 2 w 93"/>
                  <a:gd name="T19" fmla="*/ 2 h 57"/>
                  <a:gd name="T20" fmla="*/ 2 w 93"/>
                  <a:gd name="T21" fmla="*/ 2 h 57"/>
                  <a:gd name="T22" fmla="*/ 1 w 93"/>
                  <a:gd name="T23" fmla="*/ 2 h 57"/>
                  <a:gd name="T24" fmla="*/ 1 w 93"/>
                  <a:gd name="T25" fmla="*/ 1 h 57"/>
                  <a:gd name="T26" fmla="*/ 0 w 93"/>
                  <a:gd name="T27" fmla="*/ 1 h 57"/>
                  <a:gd name="T28" fmla="*/ 0 w 93"/>
                  <a:gd name="T29" fmla="*/ 1 h 57"/>
                  <a:gd name="T30" fmla="*/ 0 w 93"/>
                  <a:gd name="T31" fmla="*/ 1 h 57"/>
                  <a:gd name="T32" fmla="*/ 0 w 93"/>
                  <a:gd name="T33" fmla="*/ 1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3" h="57">
                    <a:moveTo>
                      <a:pt x="0" y="1"/>
                    </a:moveTo>
                    <a:lnTo>
                      <a:pt x="4" y="0"/>
                    </a:lnTo>
                    <a:lnTo>
                      <a:pt x="15" y="2"/>
                    </a:lnTo>
                    <a:lnTo>
                      <a:pt x="28" y="7"/>
                    </a:lnTo>
                    <a:lnTo>
                      <a:pt x="44" y="14"/>
                    </a:lnTo>
                    <a:lnTo>
                      <a:pt x="59" y="23"/>
                    </a:lnTo>
                    <a:lnTo>
                      <a:pt x="74" y="33"/>
                    </a:lnTo>
                    <a:lnTo>
                      <a:pt x="86" y="45"/>
                    </a:lnTo>
                    <a:lnTo>
                      <a:pt x="93" y="57"/>
                    </a:lnTo>
                    <a:lnTo>
                      <a:pt x="84" y="52"/>
                    </a:lnTo>
                    <a:lnTo>
                      <a:pt x="71" y="45"/>
                    </a:lnTo>
                    <a:lnTo>
                      <a:pt x="55" y="37"/>
                    </a:lnTo>
                    <a:lnTo>
                      <a:pt x="38" y="28"/>
                    </a:lnTo>
                    <a:lnTo>
                      <a:pt x="23" y="19"/>
                    </a:lnTo>
                    <a:lnTo>
                      <a:pt x="10" y="11"/>
                    </a:lnTo>
                    <a:lnTo>
                      <a:pt x="1" y="6"/>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01" name="Freeform 107">
                <a:extLst>
                  <a:ext uri="{FF2B5EF4-FFF2-40B4-BE49-F238E27FC236}">
                    <a16:creationId xmlns:a16="http://schemas.microsoft.com/office/drawing/2014/main" xmlns="" id="{E5B1DAEC-4DD1-441B-AF02-6F613F1BDCC2}"/>
                  </a:ext>
                </a:extLst>
              </p:cNvPr>
              <p:cNvSpPr>
                <a:spLocks/>
              </p:cNvSpPr>
              <p:nvPr/>
            </p:nvSpPr>
            <p:spPr bwMode="auto">
              <a:xfrm>
                <a:off x="2821" y="605"/>
                <a:ext cx="34" cy="29"/>
              </a:xfrm>
              <a:custGeom>
                <a:avLst/>
                <a:gdLst>
                  <a:gd name="T0" fmla="*/ 0 w 68"/>
                  <a:gd name="T1" fmla="*/ 0 h 58"/>
                  <a:gd name="T2" fmla="*/ 1 w 68"/>
                  <a:gd name="T3" fmla="*/ 0 h 58"/>
                  <a:gd name="T4" fmla="*/ 1 w 68"/>
                  <a:gd name="T5" fmla="*/ 1 h 58"/>
                  <a:gd name="T6" fmla="*/ 1 w 68"/>
                  <a:gd name="T7" fmla="*/ 1 h 58"/>
                  <a:gd name="T8" fmla="*/ 2 w 68"/>
                  <a:gd name="T9" fmla="*/ 1 h 58"/>
                  <a:gd name="T10" fmla="*/ 2 w 68"/>
                  <a:gd name="T11" fmla="*/ 1 h 58"/>
                  <a:gd name="T12" fmla="*/ 2 w 68"/>
                  <a:gd name="T13" fmla="*/ 2 h 58"/>
                  <a:gd name="T14" fmla="*/ 3 w 68"/>
                  <a:gd name="T15" fmla="*/ 2 h 58"/>
                  <a:gd name="T16" fmla="*/ 3 w 68"/>
                  <a:gd name="T17" fmla="*/ 2 h 58"/>
                  <a:gd name="T18" fmla="*/ 2 w 68"/>
                  <a:gd name="T19" fmla="*/ 2 h 58"/>
                  <a:gd name="T20" fmla="*/ 2 w 68"/>
                  <a:gd name="T21" fmla="*/ 2 h 58"/>
                  <a:gd name="T22" fmla="*/ 2 w 68"/>
                  <a:gd name="T23" fmla="*/ 2 h 58"/>
                  <a:gd name="T24" fmla="*/ 1 w 68"/>
                  <a:gd name="T25" fmla="*/ 1 h 58"/>
                  <a:gd name="T26" fmla="*/ 1 w 68"/>
                  <a:gd name="T27" fmla="*/ 1 h 58"/>
                  <a:gd name="T28" fmla="*/ 1 w 68"/>
                  <a:gd name="T29" fmla="*/ 1 h 58"/>
                  <a:gd name="T30" fmla="*/ 1 w 68"/>
                  <a:gd name="T31" fmla="*/ 1 h 58"/>
                  <a:gd name="T32" fmla="*/ 0 w 68"/>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58">
                    <a:moveTo>
                      <a:pt x="0" y="0"/>
                    </a:moveTo>
                    <a:lnTo>
                      <a:pt x="5" y="0"/>
                    </a:lnTo>
                    <a:lnTo>
                      <a:pt x="14" y="4"/>
                    </a:lnTo>
                    <a:lnTo>
                      <a:pt x="25" y="12"/>
                    </a:lnTo>
                    <a:lnTo>
                      <a:pt x="37" y="21"/>
                    </a:lnTo>
                    <a:lnTo>
                      <a:pt x="50" y="31"/>
                    </a:lnTo>
                    <a:lnTo>
                      <a:pt x="59" y="43"/>
                    </a:lnTo>
                    <a:lnTo>
                      <a:pt x="66" y="51"/>
                    </a:lnTo>
                    <a:lnTo>
                      <a:pt x="68" y="58"/>
                    </a:lnTo>
                    <a:lnTo>
                      <a:pt x="63" y="53"/>
                    </a:lnTo>
                    <a:lnTo>
                      <a:pt x="53" y="46"/>
                    </a:lnTo>
                    <a:lnTo>
                      <a:pt x="42" y="38"/>
                    </a:lnTo>
                    <a:lnTo>
                      <a:pt x="30" y="29"/>
                    </a:lnTo>
                    <a:lnTo>
                      <a:pt x="19" y="21"/>
                    </a:lnTo>
                    <a:lnTo>
                      <a:pt x="10" y="12"/>
                    </a:lnTo>
                    <a:lnTo>
                      <a:pt x="3" y="5"/>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02" name="Freeform 108">
                <a:extLst>
                  <a:ext uri="{FF2B5EF4-FFF2-40B4-BE49-F238E27FC236}">
                    <a16:creationId xmlns:a16="http://schemas.microsoft.com/office/drawing/2014/main" xmlns="" id="{74C129FC-4ED4-43A8-8050-F228B4E46579}"/>
                  </a:ext>
                </a:extLst>
              </p:cNvPr>
              <p:cNvSpPr>
                <a:spLocks/>
              </p:cNvSpPr>
              <p:nvPr/>
            </p:nvSpPr>
            <p:spPr bwMode="auto">
              <a:xfrm>
                <a:off x="2825" y="627"/>
                <a:ext cx="26" cy="12"/>
              </a:xfrm>
              <a:custGeom>
                <a:avLst/>
                <a:gdLst>
                  <a:gd name="T0" fmla="*/ 0 w 51"/>
                  <a:gd name="T1" fmla="*/ 1 h 23"/>
                  <a:gd name="T2" fmla="*/ 1 w 51"/>
                  <a:gd name="T3" fmla="*/ 0 h 23"/>
                  <a:gd name="T4" fmla="*/ 1 w 51"/>
                  <a:gd name="T5" fmla="*/ 0 h 23"/>
                  <a:gd name="T6" fmla="*/ 1 w 51"/>
                  <a:gd name="T7" fmla="*/ 1 h 23"/>
                  <a:gd name="T8" fmla="*/ 1 w 51"/>
                  <a:gd name="T9" fmla="*/ 1 h 23"/>
                  <a:gd name="T10" fmla="*/ 2 w 51"/>
                  <a:gd name="T11" fmla="*/ 1 h 23"/>
                  <a:gd name="T12" fmla="*/ 2 w 51"/>
                  <a:gd name="T13" fmla="*/ 1 h 23"/>
                  <a:gd name="T14" fmla="*/ 2 w 51"/>
                  <a:gd name="T15" fmla="*/ 1 h 23"/>
                  <a:gd name="T16" fmla="*/ 2 w 51"/>
                  <a:gd name="T17" fmla="*/ 1 h 23"/>
                  <a:gd name="T18" fmla="*/ 2 w 51"/>
                  <a:gd name="T19" fmla="*/ 1 h 23"/>
                  <a:gd name="T20" fmla="*/ 2 w 51"/>
                  <a:gd name="T21" fmla="*/ 1 h 23"/>
                  <a:gd name="T22" fmla="*/ 1 w 51"/>
                  <a:gd name="T23" fmla="*/ 1 h 23"/>
                  <a:gd name="T24" fmla="*/ 1 w 51"/>
                  <a:gd name="T25" fmla="*/ 1 h 23"/>
                  <a:gd name="T26" fmla="*/ 1 w 51"/>
                  <a:gd name="T27" fmla="*/ 1 h 23"/>
                  <a:gd name="T28" fmla="*/ 1 w 51"/>
                  <a:gd name="T29" fmla="*/ 1 h 23"/>
                  <a:gd name="T30" fmla="*/ 0 w 51"/>
                  <a:gd name="T31" fmla="*/ 1 h 23"/>
                  <a:gd name="T32" fmla="*/ 0 w 51"/>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23">
                    <a:moveTo>
                      <a:pt x="0" y="2"/>
                    </a:moveTo>
                    <a:lnTo>
                      <a:pt x="3" y="0"/>
                    </a:lnTo>
                    <a:lnTo>
                      <a:pt x="10" y="0"/>
                    </a:lnTo>
                    <a:lnTo>
                      <a:pt x="18" y="1"/>
                    </a:lnTo>
                    <a:lnTo>
                      <a:pt x="27" y="3"/>
                    </a:lnTo>
                    <a:lnTo>
                      <a:pt x="36" y="7"/>
                    </a:lnTo>
                    <a:lnTo>
                      <a:pt x="43" y="11"/>
                    </a:lnTo>
                    <a:lnTo>
                      <a:pt x="49" y="17"/>
                    </a:lnTo>
                    <a:lnTo>
                      <a:pt x="51" y="23"/>
                    </a:lnTo>
                    <a:lnTo>
                      <a:pt x="45" y="18"/>
                    </a:lnTo>
                    <a:lnTo>
                      <a:pt x="37" y="15"/>
                    </a:lnTo>
                    <a:lnTo>
                      <a:pt x="28" y="13"/>
                    </a:lnTo>
                    <a:lnTo>
                      <a:pt x="19" y="10"/>
                    </a:lnTo>
                    <a:lnTo>
                      <a:pt x="10" y="9"/>
                    </a:lnTo>
                    <a:lnTo>
                      <a:pt x="4" y="8"/>
                    </a:lnTo>
                    <a:lnTo>
                      <a:pt x="0" y="6"/>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03" name="Freeform 109">
                <a:extLst>
                  <a:ext uri="{FF2B5EF4-FFF2-40B4-BE49-F238E27FC236}">
                    <a16:creationId xmlns:a16="http://schemas.microsoft.com/office/drawing/2014/main" xmlns="" id="{077982B8-4EDF-474E-8766-5B0E03373B55}"/>
                  </a:ext>
                </a:extLst>
              </p:cNvPr>
              <p:cNvSpPr>
                <a:spLocks/>
              </p:cNvSpPr>
              <p:nvPr/>
            </p:nvSpPr>
            <p:spPr bwMode="auto">
              <a:xfrm>
                <a:off x="2854" y="477"/>
                <a:ext cx="20" cy="23"/>
              </a:xfrm>
              <a:custGeom>
                <a:avLst/>
                <a:gdLst>
                  <a:gd name="T0" fmla="*/ 2 w 40"/>
                  <a:gd name="T1" fmla="*/ 2 h 46"/>
                  <a:gd name="T2" fmla="*/ 2 w 40"/>
                  <a:gd name="T3" fmla="*/ 2 h 46"/>
                  <a:gd name="T4" fmla="*/ 1 w 40"/>
                  <a:gd name="T5" fmla="*/ 2 h 46"/>
                  <a:gd name="T6" fmla="*/ 1 w 40"/>
                  <a:gd name="T7" fmla="*/ 1 h 46"/>
                  <a:gd name="T8" fmla="*/ 1 w 40"/>
                  <a:gd name="T9" fmla="*/ 1 h 46"/>
                  <a:gd name="T10" fmla="*/ 1 w 40"/>
                  <a:gd name="T11" fmla="*/ 1 h 46"/>
                  <a:gd name="T12" fmla="*/ 1 w 40"/>
                  <a:gd name="T13" fmla="*/ 1 h 46"/>
                  <a:gd name="T14" fmla="*/ 0 w 40"/>
                  <a:gd name="T15" fmla="*/ 1 h 46"/>
                  <a:gd name="T16" fmla="*/ 1 w 40"/>
                  <a:gd name="T17" fmla="*/ 1 h 46"/>
                  <a:gd name="T18" fmla="*/ 1 w 40"/>
                  <a:gd name="T19" fmla="*/ 0 h 46"/>
                  <a:gd name="T20" fmla="*/ 1 w 40"/>
                  <a:gd name="T21" fmla="*/ 1 h 46"/>
                  <a:gd name="T22" fmla="*/ 1 w 40"/>
                  <a:gd name="T23" fmla="*/ 1 h 46"/>
                  <a:gd name="T24" fmla="*/ 1 w 40"/>
                  <a:gd name="T25" fmla="*/ 1 h 46"/>
                  <a:gd name="T26" fmla="*/ 1 w 40"/>
                  <a:gd name="T27" fmla="*/ 1 h 46"/>
                  <a:gd name="T28" fmla="*/ 2 w 40"/>
                  <a:gd name="T29" fmla="*/ 2 h 46"/>
                  <a:gd name="T30" fmla="*/ 2 w 40"/>
                  <a:gd name="T31" fmla="*/ 2 h 46"/>
                  <a:gd name="T32" fmla="*/ 2 w 40"/>
                  <a:gd name="T33" fmla="*/ 2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46">
                    <a:moveTo>
                      <a:pt x="40" y="46"/>
                    </a:moveTo>
                    <a:lnTo>
                      <a:pt x="37" y="44"/>
                    </a:lnTo>
                    <a:lnTo>
                      <a:pt x="31" y="38"/>
                    </a:lnTo>
                    <a:lnTo>
                      <a:pt x="23" y="32"/>
                    </a:lnTo>
                    <a:lnTo>
                      <a:pt x="15" y="26"/>
                    </a:lnTo>
                    <a:lnTo>
                      <a:pt x="8" y="19"/>
                    </a:lnTo>
                    <a:lnTo>
                      <a:pt x="2" y="12"/>
                    </a:lnTo>
                    <a:lnTo>
                      <a:pt x="0" y="6"/>
                    </a:lnTo>
                    <a:lnTo>
                      <a:pt x="2" y="1"/>
                    </a:lnTo>
                    <a:lnTo>
                      <a:pt x="7" y="0"/>
                    </a:lnTo>
                    <a:lnTo>
                      <a:pt x="12" y="4"/>
                    </a:lnTo>
                    <a:lnTo>
                      <a:pt x="17" y="9"/>
                    </a:lnTo>
                    <a:lnTo>
                      <a:pt x="23" y="16"/>
                    </a:lnTo>
                    <a:lnTo>
                      <a:pt x="28" y="26"/>
                    </a:lnTo>
                    <a:lnTo>
                      <a:pt x="33" y="34"/>
                    </a:lnTo>
                    <a:lnTo>
                      <a:pt x="37" y="42"/>
                    </a:lnTo>
                    <a:lnTo>
                      <a:pt x="40"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04" name="Freeform 110">
                <a:extLst>
                  <a:ext uri="{FF2B5EF4-FFF2-40B4-BE49-F238E27FC236}">
                    <a16:creationId xmlns:a16="http://schemas.microsoft.com/office/drawing/2014/main" xmlns="" id="{A4BFD782-0F5B-4A56-A045-CF7556808A8B}"/>
                  </a:ext>
                </a:extLst>
              </p:cNvPr>
              <p:cNvSpPr>
                <a:spLocks/>
              </p:cNvSpPr>
              <p:nvPr/>
            </p:nvSpPr>
            <p:spPr bwMode="auto">
              <a:xfrm>
                <a:off x="2870" y="468"/>
                <a:ext cx="5" cy="27"/>
              </a:xfrm>
              <a:custGeom>
                <a:avLst/>
                <a:gdLst>
                  <a:gd name="T0" fmla="*/ 0 w 11"/>
                  <a:gd name="T1" fmla="*/ 2 h 54"/>
                  <a:gd name="T2" fmla="*/ 0 w 11"/>
                  <a:gd name="T3" fmla="*/ 2 h 54"/>
                  <a:gd name="T4" fmla="*/ 0 w 11"/>
                  <a:gd name="T5" fmla="*/ 1 h 54"/>
                  <a:gd name="T6" fmla="*/ 0 w 11"/>
                  <a:gd name="T7" fmla="*/ 1 h 54"/>
                  <a:gd name="T8" fmla="*/ 0 w 11"/>
                  <a:gd name="T9" fmla="*/ 0 h 54"/>
                  <a:gd name="T10" fmla="*/ 0 w 11"/>
                  <a:gd name="T11" fmla="*/ 1 h 54"/>
                  <a:gd name="T12" fmla="*/ 0 w 11"/>
                  <a:gd name="T13" fmla="*/ 1 h 54"/>
                  <a:gd name="T14" fmla="*/ 0 w 11"/>
                  <a:gd name="T15" fmla="*/ 2 h 54"/>
                  <a:gd name="T16" fmla="*/ 0 w 11"/>
                  <a:gd name="T17" fmla="*/ 2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54">
                    <a:moveTo>
                      <a:pt x="7" y="54"/>
                    </a:moveTo>
                    <a:lnTo>
                      <a:pt x="8" y="44"/>
                    </a:lnTo>
                    <a:lnTo>
                      <a:pt x="11" y="25"/>
                    </a:lnTo>
                    <a:lnTo>
                      <a:pt x="11" y="8"/>
                    </a:lnTo>
                    <a:lnTo>
                      <a:pt x="6" y="0"/>
                    </a:lnTo>
                    <a:lnTo>
                      <a:pt x="0" y="7"/>
                    </a:lnTo>
                    <a:lnTo>
                      <a:pt x="1" y="22"/>
                    </a:lnTo>
                    <a:lnTo>
                      <a:pt x="4" y="40"/>
                    </a:lnTo>
                    <a:lnTo>
                      <a:pt x="7"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05" name="Freeform 111">
                <a:extLst>
                  <a:ext uri="{FF2B5EF4-FFF2-40B4-BE49-F238E27FC236}">
                    <a16:creationId xmlns:a16="http://schemas.microsoft.com/office/drawing/2014/main" xmlns="" id="{78B7F4DE-4B31-424C-A344-3426AD67BA3D}"/>
                  </a:ext>
                </a:extLst>
              </p:cNvPr>
              <p:cNvSpPr>
                <a:spLocks/>
              </p:cNvSpPr>
              <p:nvPr/>
            </p:nvSpPr>
            <p:spPr bwMode="auto">
              <a:xfrm>
                <a:off x="2874" y="475"/>
                <a:ext cx="23" cy="25"/>
              </a:xfrm>
              <a:custGeom>
                <a:avLst/>
                <a:gdLst>
                  <a:gd name="T0" fmla="*/ 0 w 46"/>
                  <a:gd name="T1" fmla="*/ 2 h 50"/>
                  <a:gd name="T2" fmla="*/ 1 w 46"/>
                  <a:gd name="T3" fmla="*/ 2 h 50"/>
                  <a:gd name="T4" fmla="*/ 1 w 46"/>
                  <a:gd name="T5" fmla="*/ 2 h 50"/>
                  <a:gd name="T6" fmla="*/ 1 w 46"/>
                  <a:gd name="T7" fmla="*/ 1 h 50"/>
                  <a:gd name="T8" fmla="*/ 1 w 46"/>
                  <a:gd name="T9" fmla="*/ 1 h 50"/>
                  <a:gd name="T10" fmla="*/ 1 w 46"/>
                  <a:gd name="T11" fmla="*/ 1 h 50"/>
                  <a:gd name="T12" fmla="*/ 2 w 46"/>
                  <a:gd name="T13" fmla="*/ 1 h 50"/>
                  <a:gd name="T14" fmla="*/ 2 w 46"/>
                  <a:gd name="T15" fmla="*/ 0 h 50"/>
                  <a:gd name="T16" fmla="*/ 2 w 46"/>
                  <a:gd name="T17" fmla="*/ 1 h 50"/>
                  <a:gd name="T18" fmla="*/ 2 w 46"/>
                  <a:gd name="T19" fmla="*/ 1 h 50"/>
                  <a:gd name="T20" fmla="*/ 2 w 46"/>
                  <a:gd name="T21" fmla="*/ 1 h 50"/>
                  <a:gd name="T22" fmla="*/ 2 w 46"/>
                  <a:gd name="T23" fmla="*/ 1 h 50"/>
                  <a:gd name="T24" fmla="*/ 1 w 46"/>
                  <a:gd name="T25" fmla="*/ 1 h 50"/>
                  <a:gd name="T26" fmla="*/ 1 w 46"/>
                  <a:gd name="T27" fmla="*/ 2 h 50"/>
                  <a:gd name="T28" fmla="*/ 1 w 46"/>
                  <a:gd name="T29" fmla="*/ 2 h 50"/>
                  <a:gd name="T30" fmla="*/ 1 w 46"/>
                  <a:gd name="T31" fmla="*/ 2 h 50"/>
                  <a:gd name="T32" fmla="*/ 0 w 46"/>
                  <a:gd name="T33" fmla="*/ 2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50">
                    <a:moveTo>
                      <a:pt x="0" y="50"/>
                    </a:moveTo>
                    <a:lnTo>
                      <a:pt x="5" y="44"/>
                    </a:lnTo>
                    <a:lnTo>
                      <a:pt x="11" y="35"/>
                    </a:lnTo>
                    <a:lnTo>
                      <a:pt x="17" y="26"/>
                    </a:lnTo>
                    <a:lnTo>
                      <a:pt x="24" y="17"/>
                    </a:lnTo>
                    <a:lnTo>
                      <a:pt x="31" y="9"/>
                    </a:lnTo>
                    <a:lnTo>
                      <a:pt x="38" y="3"/>
                    </a:lnTo>
                    <a:lnTo>
                      <a:pt x="43" y="0"/>
                    </a:lnTo>
                    <a:lnTo>
                      <a:pt x="46" y="1"/>
                    </a:lnTo>
                    <a:lnTo>
                      <a:pt x="46" y="6"/>
                    </a:lnTo>
                    <a:lnTo>
                      <a:pt x="43" y="11"/>
                    </a:lnTo>
                    <a:lnTo>
                      <a:pt x="36" y="18"/>
                    </a:lnTo>
                    <a:lnTo>
                      <a:pt x="29" y="26"/>
                    </a:lnTo>
                    <a:lnTo>
                      <a:pt x="20" y="33"/>
                    </a:lnTo>
                    <a:lnTo>
                      <a:pt x="12" y="40"/>
                    </a:lnTo>
                    <a:lnTo>
                      <a:pt x="5" y="46"/>
                    </a:lnTo>
                    <a:lnTo>
                      <a:pt x="0" y="5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06" name="Freeform 112">
                <a:extLst>
                  <a:ext uri="{FF2B5EF4-FFF2-40B4-BE49-F238E27FC236}">
                    <a16:creationId xmlns:a16="http://schemas.microsoft.com/office/drawing/2014/main" xmlns="" id="{2861AFC4-6A15-490C-B62C-63FB9BC54BE6}"/>
                  </a:ext>
                </a:extLst>
              </p:cNvPr>
              <p:cNvSpPr>
                <a:spLocks/>
              </p:cNvSpPr>
              <p:nvPr/>
            </p:nvSpPr>
            <p:spPr bwMode="auto">
              <a:xfrm>
                <a:off x="2855" y="632"/>
                <a:ext cx="33" cy="8"/>
              </a:xfrm>
              <a:custGeom>
                <a:avLst/>
                <a:gdLst>
                  <a:gd name="T0" fmla="*/ 0 w 67"/>
                  <a:gd name="T1" fmla="*/ 1 h 16"/>
                  <a:gd name="T2" fmla="*/ 0 w 67"/>
                  <a:gd name="T3" fmla="*/ 1 h 16"/>
                  <a:gd name="T4" fmla="*/ 0 w 67"/>
                  <a:gd name="T5" fmla="*/ 1 h 16"/>
                  <a:gd name="T6" fmla="*/ 0 w 67"/>
                  <a:gd name="T7" fmla="*/ 0 h 16"/>
                  <a:gd name="T8" fmla="*/ 1 w 67"/>
                  <a:gd name="T9" fmla="*/ 0 h 16"/>
                  <a:gd name="T10" fmla="*/ 1 w 67"/>
                  <a:gd name="T11" fmla="*/ 0 h 16"/>
                  <a:gd name="T12" fmla="*/ 1 w 67"/>
                  <a:gd name="T13" fmla="*/ 1 h 16"/>
                  <a:gd name="T14" fmla="*/ 2 w 67"/>
                  <a:gd name="T15" fmla="*/ 1 h 16"/>
                  <a:gd name="T16" fmla="*/ 2 w 67"/>
                  <a:gd name="T17" fmla="*/ 1 h 16"/>
                  <a:gd name="T18" fmla="*/ 2 w 67"/>
                  <a:gd name="T19" fmla="*/ 1 h 16"/>
                  <a:gd name="T20" fmla="*/ 1 w 67"/>
                  <a:gd name="T21" fmla="*/ 1 h 16"/>
                  <a:gd name="T22" fmla="*/ 1 w 67"/>
                  <a:gd name="T23" fmla="*/ 1 h 16"/>
                  <a:gd name="T24" fmla="*/ 1 w 67"/>
                  <a:gd name="T25" fmla="*/ 1 h 16"/>
                  <a:gd name="T26" fmla="*/ 0 w 67"/>
                  <a:gd name="T27" fmla="*/ 1 h 16"/>
                  <a:gd name="T28" fmla="*/ 0 w 67"/>
                  <a:gd name="T29" fmla="*/ 1 h 16"/>
                  <a:gd name="T30" fmla="*/ 0 w 67"/>
                  <a:gd name="T31" fmla="*/ 1 h 16"/>
                  <a:gd name="T32" fmla="*/ 0 w 67"/>
                  <a:gd name="T33" fmla="*/ 1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16">
                    <a:moveTo>
                      <a:pt x="0" y="2"/>
                    </a:moveTo>
                    <a:lnTo>
                      <a:pt x="8" y="1"/>
                    </a:lnTo>
                    <a:lnTo>
                      <a:pt x="17" y="1"/>
                    </a:lnTo>
                    <a:lnTo>
                      <a:pt x="29" y="0"/>
                    </a:lnTo>
                    <a:lnTo>
                      <a:pt x="39" y="0"/>
                    </a:lnTo>
                    <a:lnTo>
                      <a:pt x="50" y="0"/>
                    </a:lnTo>
                    <a:lnTo>
                      <a:pt x="59" y="2"/>
                    </a:lnTo>
                    <a:lnTo>
                      <a:pt x="65" y="6"/>
                    </a:lnTo>
                    <a:lnTo>
                      <a:pt x="67" y="11"/>
                    </a:lnTo>
                    <a:lnTo>
                      <a:pt x="65" y="15"/>
                    </a:lnTo>
                    <a:lnTo>
                      <a:pt x="59" y="16"/>
                    </a:lnTo>
                    <a:lnTo>
                      <a:pt x="51" y="15"/>
                    </a:lnTo>
                    <a:lnTo>
                      <a:pt x="40" y="13"/>
                    </a:lnTo>
                    <a:lnTo>
                      <a:pt x="29" y="11"/>
                    </a:lnTo>
                    <a:lnTo>
                      <a:pt x="19" y="7"/>
                    </a:lnTo>
                    <a:lnTo>
                      <a:pt x="8" y="4"/>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07" name="Freeform 113">
                <a:extLst>
                  <a:ext uri="{FF2B5EF4-FFF2-40B4-BE49-F238E27FC236}">
                    <a16:creationId xmlns:a16="http://schemas.microsoft.com/office/drawing/2014/main" xmlns="" id="{A2306529-9765-4450-9985-49951EE5EAC6}"/>
                  </a:ext>
                </a:extLst>
              </p:cNvPr>
              <p:cNvSpPr>
                <a:spLocks/>
              </p:cNvSpPr>
              <p:nvPr/>
            </p:nvSpPr>
            <p:spPr bwMode="auto">
              <a:xfrm>
                <a:off x="2848" y="639"/>
                <a:ext cx="33" cy="16"/>
              </a:xfrm>
              <a:custGeom>
                <a:avLst/>
                <a:gdLst>
                  <a:gd name="T0" fmla="*/ 0 w 64"/>
                  <a:gd name="T1" fmla="*/ 0 h 32"/>
                  <a:gd name="T2" fmla="*/ 1 w 64"/>
                  <a:gd name="T3" fmla="*/ 1 h 32"/>
                  <a:gd name="T4" fmla="*/ 1 w 64"/>
                  <a:gd name="T5" fmla="*/ 1 h 32"/>
                  <a:gd name="T6" fmla="*/ 1 w 64"/>
                  <a:gd name="T7" fmla="*/ 1 h 32"/>
                  <a:gd name="T8" fmla="*/ 2 w 64"/>
                  <a:gd name="T9" fmla="*/ 1 h 32"/>
                  <a:gd name="T10" fmla="*/ 2 w 64"/>
                  <a:gd name="T11" fmla="*/ 1 h 32"/>
                  <a:gd name="T12" fmla="*/ 2 w 64"/>
                  <a:gd name="T13" fmla="*/ 1 h 32"/>
                  <a:gd name="T14" fmla="*/ 3 w 64"/>
                  <a:gd name="T15" fmla="*/ 1 h 32"/>
                  <a:gd name="T16" fmla="*/ 3 w 64"/>
                  <a:gd name="T17" fmla="*/ 1 h 32"/>
                  <a:gd name="T18" fmla="*/ 3 w 64"/>
                  <a:gd name="T19" fmla="*/ 1 h 32"/>
                  <a:gd name="T20" fmla="*/ 2 w 64"/>
                  <a:gd name="T21" fmla="*/ 1 h 32"/>
                  <a:gd name="T22" fmla="*/ 2 w 64"/>
                  <a:gd name="T23" fmla="*/ 1 h 32"/>
                  <a:gd name="T24" fmla="*/ 2 w 64"/>
                  <a:gd name="T25" fmla="*/ 1 h 32"/>
                  <a:gd name="T26" fmla="*/ 1 w 64"/>
                  <a:gd name="T27" fmla="*/ 1 h 32"/>
                  <a:gd name="T28" fmla="*/ 1 w 64"/>
                  <a:gd name="T29" fmla="*/ 1 h 32"/>
                  <a:gd name="T30" fmla="*/ 1 w 64"/>
                  <a:gd name="T31" fmla="*/ 1 h 32"/>
                  <a:gd name="T32" fmla="*/ 0 w 64"/>
                  <a:gd name="T33" fmla="*/ 0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32">
                    <a:moveTo>
                      <a:pt x="0" y="0"/>
                    </a:moveTo>
                    <a:lnTo>
                      <a:pt x="6" y="1"/>
                    </a:lnTo>
                    <a:lnTo>
                      <a:pt x="16" y="2"/>
                    </a:lnTo>
                    <a:lnTo>
                      <a:pt x="26" y="6"/>
                    </a:lnTo>
                    <a:lnTo>
                      <a:pt x="36" y="9"/>
                    </a:lnTo>
                    <a:lnTo>
                      <a:pt x="47" y="14"/>
                    </a:lnTo>
                    <a:lnTo>
                      <a:pt x="56" y="18"/>
                    </a:lnTo>
                    <a:lnTo>
                      <a:pt x="62" y="23"/>
                    </a:lnTo>
                    <a:lnTo>
                      <a:pt x="64" y="29"/>
                    </a:lnTo>
                    <a:lnTo>
                      <a:pt x="62" y="32"/>
                    </a:lnTo>
                    <a:lnTo>
                      <a:pt x="55" y="31"/>
                    </a:lnTo>
                    <a:lnTo>
                      <a:pt x="46" y="28"/>
                    </a:lnTo>
                    <a:lnTo>
                      <a:pt x="35" y="22"/>
                    </a:lnTo>
                    <a:lnTo>
                      <a:pt x="24" y="16"/>
                    </a:lnTo>
                    <a:lnTo>
                      <a:pt x="13" y="9"/>
                    </a:lnTo>
                    <a:lnTo>
                      <a:pt x="4"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08" name="Freeform 114">
                <a:extLst>
                  <a:ext uri="{FF2B5EF4-FFF2-40B4-BE49-F238E27FC236}">
                    <a16:creationId xmlns:a16="http://schemas.microsoft.com/office/drawing/2014/main" xmlns="" id="{95CB4D87-B43E-4A5E-AABD-268249B3C58C}"/>
                  </a:ext>
                </a:extLst>
              </p:cNvPr>
              <p:cNvSpPr>
                <a:spLocks/>
              </p:cNvSpPr>
              <p:nvPr/>
            </p:nvSpPr>
            <p:spPr bwMode="auto">
              <a:xfrm>
                <a:off x="2856" y="618"/>
                <a:ext cx="33" cy="8"/>
              </a:xfrm>
              <a:custGeom>
                <a:avLst/>
                <a:gdLst>
                  <a:gd name="T0" fmla="*/ 0 w 64"/>
                  <a:gd name="T1" fmla="*/ 1 h 16"/>
                  <a:gd name="T2" fmla="*/ 1 w 64"/>
                  <a:gd name="T3" fmla="*/ 1 h 16"/>
                  <a:gd name="T4" fmla="*/ 1 w 64"/>
                  <a:gd name="T5" fmla="*/ 1 h 16"/>
                  <a:gd name="T6" fmla="*/ 1 w 64"/>
                  <a:gd name="T7" fmla="*/ 1 h 16"/>
                  <a:gd name="T8" fmla="*/ 1 w 64"/>
                  <a:gd name="T9" fmla="*/ 0 h 16"/>
                  <a:gd name="T10" fmla="*/ 2 w 64"/>
                  <a:gd name="T11" fmla="*/ 0 h 16"/>
                  <a:gd name="T12" fmla="*/ 2 w 64"/>
                  <a:gd name="T13" fmla="*/ 1 h 16"/>
                  <a:gd name="T14" fmla="*/ 2 w 64"/>
                  <a:gd name="T15" fmla="*/ 1 h 16"/>
                  <a:gd name="T16" fmla="*/ 3 w 64"/>
                  <a:gd name="T17" fmla="*/ 1 h 16"/>
                  <a:gd name="T18" fmla="*/ 3 w 64"/>
                  <a:gd name="T19" fmla="*/ 1 h 16"/>
                  <a:gd name="T20" fmla="*/ 2 w 64"/>
                  <a:gd name="T21" fmla="*/ 1 h 16"/>
                  <a:gd name="T22" fmla="*/ 2 w 64"/>
                  <a:gd name="T23" fmla="*/ 1 h 16"/>
                  <a:gd name="T24" fmla="*/ 2 w 64"/>
                  <a:gd name="T25" fmla="*/ 1 h 16"/>
                  <a:gd name="T26" fmla="*/ 1 w 64"/>
                  <a:gd name="T27" fmla="*/ 1 h 16"/>
                  <a:gd name="T28" fmla="*/ 1 w 64"/>
                  <a:gd name="T29" fmla="*/ 1 h 16"/>
                  <a:gd name="T30" fmla="*/ 1 w 64"/>
                  <a:gd name="T31" fmla="*/ 1 h 16"/>
                  <a:gd name="T32" fmla="*/ 0 w 64"/>
                  <a:gd name="T33" fmla="*/ 1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16">
                    <a:moveTo>
                      <a:pt x="0" y="8"/>
                    </a:moveTo>
                    <a:lnTo>
                      <a:pt x="3" y="5"/>
                    </a:lnTo>
                    <a:lnTo>
                      <a:pt x="10" y="2"/>
                    </a:lnTo>
                    <a:lnTo>
                      <a:pt x="19" y="1"/>
                    </a:lnTo>
                    <a:lnTo>
                      <a:pt x="31" y="0"/>
                    </a:lnTo>
                    <a:lnTo>
                      <a:pt x="42" y="0"/>
                    </a:lnTo>
                    <a:lnTo>
                      <a:pt x="51" y="2"/>
                    </a:lnTo>
                    <a:lnTo>
                      <a:pt x="60" y="5"/>
                    </a:lnTo>
                    <a:lnTo>
                      <a:pt x="64" y="10"/>
                    </a:lnTo>
                    <a:lnTo>
                      <a:pt x="64" y="15"/>
                    </a:lnTo>
                    <a:lnTo>
                      <a:pt x="60" y="16"/>
                    </a:lnTo>
                    <a:lnTo>
                      <a:pt x="51" y="16"/>
                    </a:lnTo>
                    <a:lnTo>
                      <a:pt x="41" y="13"/>
                    </a:lnTo>
                    <a:lnTo>
                      <a:pt x="30" y="12"/>
                    </a:lnTo>
                    <a:lnTo>
                      <a:pt x="18" y="10"/>
                    </a:lnTo>
                    <a:lnTo>
                      <a:pt x="8" y="8"/>
                    </a:lnTo>
                    <a:lnTo>
                      <a:pt x="0" y="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09" name="Freeform 115">
                <a:extLst>
                  <a:ext uri="{FF2B5EF4-FFF2-40B4-BE49-F238E27FC236}">
                    <a16:creationId xmlns:a16="http://schemas.microsoft.com/office/drawing/2014/main" xmlns="" id="{7AA57F17-E213-41CE-9618-A1715D5C8E77}"/>
                  </a:ext>
                </a:extLst>
              </p:cNvPr>
              <p:cNvSpPr>
                <a:spLocks/>
              </p:cNvSpPr>
              <p:nvPr/>
            </p:nvSpPr>
            <p:spPr bwMode="auto">
              <a:xfrm>
                <a:off x="2863" y="606"/>
                <a:ext cx="34" cy="6"/>
              </a:xfrm>
              <a:custGeom>
                <a:avLst/>
                <a:gdLst>
                  <a:gd name="T0" fmla="*/ 0 w 68"/>
                  <a:gd name="T1" fmla="*/ 1 h 12"/>
                  <a:gd name="T2" fmla="*/ 1 w 68"/>
                  <a:gd name="T3" fmla="*/ 1 h 12"/>
                  <a:gd name="T4" fmla="*/ 1 w 68"/>
                  <a:gd name="T5" fmla="*/ 1 h 12"/>
                  <a:gd name="T6" fmla="*/ 1 w 68"/>
                  <a:gd name="T7" fmla="*/ 1 h 12"/>
                  <a:gd name="T8" fmla="*/ 2 w 68"/>
                  <a:gd name="T9" fmla="*/ 1 h 12"/>
                  <a:gd name="T10" fmla="*/ 2 w 68"/>
                  <a:gd name="T11" fmla="*/ 0 h 12"/>
                  <a:gd name="T12" fmla="*/ 2 w 68"/>
                  <a:gd name="T13" fmla="*/ 0 h 12"/>
                  <a:gd name="T14" fmla="*/ 3 w 68"/>
                  <a:gd name="T15" fmla="*/ 1 h 12"/>
                  <a:gd name="T16" fmla="*/ 3 w 68"/>
                  <a:gd name="T17" fmla="*/ 1 h 12"/>
                  <a:gd name="T18" fmla="*/ 3 w 68"/>
                  <a:gd name="T19" fmla="*/ 1 h 12"/>
                  <a:gd name="T20" fmla="*/ 2 w 68"/>
                  <a:gd name="T21" fmla="*/ 1 h 12"/>
                  <a:gd name="T22" fmla="*/ 2 w 68"/>
                  <a:gd name="T23" fmla="*/ 1 h 12"/>
                  <a:gd name="T24" fmla="*/ 2 w 68"/>
                  <a:gd name="T25" fmla="*/ 1 h 12"/>
                  <a:gd name="T26" fmla="*/ 2 w 68"/>
                  <a:gd name="T27" fmla="*/ 1 h 12"/>
                  <a:gd name="T28" fmla="*/ 1 w 68"/>
                  <a:gd name="T29" fmla="*/ 1 h 12"/>
                  <a:gd name="T30" fmla="*/ 1 w 68"/>
                  <a:gd name="T31" fmla="*/ 1 h 12"/>
                  <a:gd name="T32" fmla="*/ 0 w 68"/>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12">
                    <a:moveTo>
                      <a:pt x="0" y="11"/>
                    </a:moveTo>
                    <a:lnTo>
                      <a:pt x="5" y="9"/>
                    </a:lnTo>
                    <a:lnTo>
                      <a:pt x="14" y="5"/>
                    </a:lnTo>
                    <a:lnTo>
                      <a:pt x="25" y="3"/>
                    </a:lnTo>
                    <a:lnTo>
                      <a:pt x="36" y="2"/>
                    </a:lnTo>
                    <a:lnTo>
                      <a:pt x="47" y="0"/>
                    </a:lnTo>
                    <a:lnTo>
                      <a:pt x="57" y="0"/>
                    </a:lnTo>
                    <a:lnTo>
                      <a:pt x="65" y="3"/>
                    </a:lnTo>
                    <a:lnTo>
                      <a:pt x="68" y="6"/>
                    </a:lnTo>
                    <a:lnTo>
                      <a:pt x="68" y="10"/>
                    </a:lnTo>
                    <a:lnTo>
                      <a:pt x="64" y="11"/>
                    </a:lnTo>
                    <a:lnTo>
                      <a:pt x="56" y="12"/>
                    </a:lnTo>
                    <a:lnTo>
                      <a:pt x="45" y="12"/>
                    </a:lnTo>
                    <a:lnTo>
                      <a:pt x="34" y="11"/>
                    </a:lnTo>
                    <a:lnTo>
                      <a:pt x="22" y="11"/>
                    </a:lnTo>
                    <a:lnTo>
                      <a:pt x="11" y="10"/>
                    </a:lnTo>
                    <a:lnTo>
                      <a:pt x="0" y="1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10" name="Freeform 116">
                <a:extLst>
                  <a:ext uri="{FF2B5EF4-FFF2-40B4-BE49-F238E27FC236}">
                    <a16:creationId xmlns:a16="http://schemas.microsoft.com/office/drawing/2014/main" xmlns="" id="{EB0F2AC6-2CF0-4745-AC43-78BC9DED2641}"/>
                  </a:ext>
                </a:extLst>
              </p:cNvPr>
              <p:cNvSpPr>
                <a:spLocks/>
              </p:cNvSpPr>
              <p:nvPr/>
            </p:nvSpPr>
            <p:spPr bwMode="auto">
              <a:xfrm>
                <a:off x="2870" y="594"/>
                <a:ext cx="34" cy="6"/>
              </a:xfrm>
              <a:custGeom>
                <a:avLst/>
                <a:gdLst>
                  <a:gd name="T0" fmla="*/ 0 w 68"/>
                  <a:gd name="T1" fmla="*/ 0 h 13"/>
                  <a:gd name="T2" fmla="*/ 1 w 68"/>
                  <a:gd name="T3" fmla="*/ 0 h 13"/>
                  <a:gd name="T4" fmla="*/ 1 w 68"/>
                  <a:gd name="T5" fmla="*/ 0 h 13"/>
                  <a:gd name="T6" fmla="*/ 1 w 68"/>
                  <a:gd name="T7" fmla="*/ 0 h 13"/>
                  <a:gd name="T8" fmla="*/ 2 w 68"/>
                  <a:gd name="T9" fmla="*/ 0 h 13"/>
                  <a:gd name="T10" fmla="*/ 2 w 68"/>
                  <a:gd name="T11" fmla="*/ 0 h 13"/>
                  <a:gd name="T12" fmla="*/ 2 w 68"/>
                  <a:gd name="T13" fmla="*/ 0 h 13"/>
                  <a:gd name="T14" fmla="*/ 3 w 68"/>
                  <a:gd name="T15" fmla="*/ 0 h 13"/>
                  <a:gd name="T16" fmla="*/ 3 w 68"/>
                  <a:gd name="T17" fmla="*/ 0 h 13"/>
                  <a:gd name="T18" fmla="*/ 3 w 68"/>
                  <a:gd name="T19" fmla="*/ 0 h 13"/>
                  <a:gd name="T20" fmla="*/ 2 w 68"/>
                  <a:gd name="T21" fmla="*/ 0 h 13"/>
                  <a:gd name="T22" fmla="*/ 2 w 68"/>
                  <a:gd name="T23" fmla="*/ 0 h 13"/>
                  <a:gd name="T24" fmla="*/ 2 w 68"/>
                  <a:gd name="T25" fmla="*/ 0 h 13"/>
                  <a:gd name="T26" fmla="*/ 1 w 68"/>
                  <a:gd name="T27" fmla="*/ 0 h 13"/>
                  <a:gd name="T28" fmla="*/ 1 w 68"/>
                  <a:gd name="T29" fmla="*/ 0 h 13"/>
                  <a:gd name="T30" fmla="*/ 1 w 68"/>
                  <a:gd name="T31" fmla="*/ 0 h 13"/>
                  <a:gd name="T32" fmla="*/ 0 w 68"/>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13">
                    <a:moveTo>
                      <a:pt x="0" y="13"/>
                    </a:moveTo>
                    <a:lnTo>
                      <a:pt x="7" y="11"/>
                    </a:lnTo>
                    <a:lnTo>
                      <a:pt x="16" y="8"/>
                    </a:lnTo>
                    <a:lnTo>
                      <a:pt x="28" y="5"/>
                    </a:lnTo>
                    <a:lnTo>
                      <a:pt x="39" y="2"/>
                    </a:lnTo>
                    <a:lnTo>
                      <a:pt x="50" y="0"/>
                    </a:lnTo>
                    <a:lnTo>
                      <a:pt x="59" y="0"/>
                    </a:lnTo>
                    <a:lnTo>
                      <a:pt x="66" y="1"/>
                    </a:lnTo>
                    <a:lnTo>
                      <a:pt x="68" y="5"/>
                    </a:lnTo>
                    <a:lnTo>
                      <a:pt x="66" y="8"/>
                    </a:lnTo>
                    <a:lnTo>
                      <a:pt x="60" y="11"/>
                    </a:lnTo>
                    <a:lnTo>
                      <a:pt x="52" y="12"/>
                    </a:lnTo>
                    <a:lnTo>
                      <a:pt x="42" y="12"/>
                    </a:lnTo>
                    <a:lnTo>
                      <a:pt x="30" y="12"/>
                    </a:lnTo>
                    <a:lnTo>
                      <a:pt x="19" y="12"/>
                    </a:lnTo>
                    <a:lnTo>
                      <a:pt x="8" y="12"/>
                    </a:lnTo>
                    <a:lnTo>
                      <a:pt x="0"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11" name="Freeform 117">
                <a:extLst>
                  <a:ext uri="{FF2B5EF4-FFF2-40B4-BE49-F238E27FC236}">
                    <a16:creationId xmlns:a16="http://schemas.microsoft.com/office/drawing/2014/main" xmlns="" id="{265191D1-C7B5-44CB-B587-7B92868B481D}"/>
                  </a:ext>
                </a:extLst>
              </p:cNvPr>
              <p:cNvSpPr>
                <a:spLocks/>
              </p:cNvSpPr>
              <p:nvPr/>
            </p:nvSpPr>
            <p:spPr bwMode="auto">
              <a:xfrm>
                <a:off x="2872" y="580"/>
                <a:ext cx="39" cy="8"/>
              </a:xfrm>
              <a:custGeom>
                <a:avLst/>
                <a:gdLst>
                  <a:gd name="T0" fmla="*/ 0 w 77"/>
                  <a:gd name="T1" fmla="*/ 0 h 17"/>
                  <a:gd name="T2" fmla="*/ 1 w 77"/>
                  <a:gd name="T3" fmla="*/ 0 h 17"/>
                  <a:gd name="T4" fmla="*/ 1 w 77"/>
                  <a:gd name="T5" fmla="*/ 0 h 17"/>
                  <a:gd name="T6" fmla="*/ 1 w 77"/>
                  <a:gd name="T7" fmla="*/ 0 h 17"/>
                  <a:gd name="T8" fmla="*/ 2 w 77"/>
                  <a:gd name="T9" fmla="*/ 0 h 17"/>
                  <a:gd name="T10" fmla="*/ 2 w 77"/>
                  <a:gd name="T11" fmla="*/ 0 h 17"/>
                  <a:gd name="T12" fmla="*/ 3 w 77"/>
                  <a:gd name="T13" fmla="*/ 0 h 17"/>
                  <a:gd name="T14" fmla="*/ 3 w 77"/>
                  <a:gd name="T15" fmla="*/ 0 h 17"/>
                  <a:gd name="T16" fmla="*/ 3 w 77"/>
                  <a:gd name="T17" fmla="*/ 0 h 17"/>
                  <a:gd name="T18" fmla="*/ 3 w 77"/>
                  <a:gd name="T19" fmla="*/ 0 h 17"/>
                  <a:gd name="T20" fmla="*/ 3 w 77"/>
                  <a:gd name="T21" fmla="*/ 0 h 17"/>
                  <a:gd name="T22" fmla="*/ 2 w 77"/>
                  <a:gd name="T23" fmla="*/ 0 h 17"/>
                  <a:gd name="T24" fmla="*/ 2 w 77"/>
                  <a:gd name="T25" fmla="*/ 0 h 17"/>
                  <a:gd name="T26" fmla="*/ 1 w 77"/>
                  <a:gd name="T27" fmla="*/ 0 h 17"/>
                  <a:gd name="T28" fmla="*/ 1 w 77"/>
                  <a:gd name="T29" fmla="*/ 0 h 17"/>
                  <a:gd name="T30" fmla="*/ 1 w 77"/>
                  <a:gd name="T31" fmla="*/ 0 h 17"/>
                  <a:gd name="T32" fmla="*/ 0 w 7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7" h="17">
                    <a:moveTo>
                      <a:pt x="0" y="17"/>
                    </a:moveTo>
                    <a:lnTo>
                      <a:pt x="9" y="13"/>
                    </a:lnTo>
                    <a:lnTo>
                      <a:pt x="21" y="9"/>
                    </a:lnTo>
                    <a:lnTo>
                      <a:pt x="32" y="5"/>
                    </a:lnTo>
                    <a:lnTo>
                      <a:pt x="46" y="2"/>
                    </a:lnTo>
                    <a:lnTo>
                      <a:pt x="57" y="0"/>
                    </a:lnTo>
                    <a:lnTo>
                      <a:pt x="68" y="0"/>
                    </a:lnTo>
                    <a:lnTo>
                      <a:pt x="75" y="3"/>
                    </a:lnTo>
                    <a:lnTo>
                      <a:pt x="77" y="7"/>
                    </a:lnTo>
                    <a:lnTo>
                      <a:pt x="75" y="12"/>
                    </a:lnTo>
                    <a:lnTo>
                      <a:pt x="68" y="15"/>
                    </a:lnTo>
                    <a:lnTo>
                      <a:pt x="57" y="17"/>
                    </a:lnTo>
                    <a:lnTo>
                      <a:pt x="45" y="17"/>
                    </a:lnTo>
                    <a:lnTo>
                      <a:pt x="32" y="15"/>
                    </a:lnTo>
                    <a:lnTo>
                      <a:pt x="19" y="15"/>
                    </a:lnTo>
                    <a:lnTo>
                      <a:pt x="8" y="15"/>
                    </a:lnTo>
                    <a:lnTo>
                      <a:pt x="0" y="1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12" name="Freeform 118">
                <a:extLst>
                  <a:ext uri="{FF2B5EF4-FFF2-40B4-BE49-F238E27FC236}">
                    <a16:creationId xmlns:a16="http://schemas.microsoft.com/office/drawing/2014/main" xmlns="" id="{481A570A-3254-42E1-9DE0-A105692E1BF9}"/>
                  </a:ext>
                </a:extLst>
              </p:cNvPr>
              <p:cNvSpPr>
                <a:spLocks/>
              </p:cNvSpPr>
              <p:nvPr/>
            </p:nvSpPr>
            <p:spPr bwMode="auto">
              <a:xfrm>
                <a:off x="2875" y="562"/>
                <a:ext cx="42" cy="12"/>
              </a:xfrm>
              <a:custGeom>
                <a:avLst/>
                <a:gdLst>
                  <a:gd name="T0" fmla="*/ 0 w 84"/>
                  <a:gd name="T1" fmla="*/ 1 h 24"/>
                  <a:gd name="T2" fmla="*/ 1 w 84"/>
                  <a:gd name="T3" fmla="*/ 1 h 24"/>
                  <a:gd name="T4" fmla="*/ 1 w 84"/>
                  <a:gd name="T5" fmla="*/ 1 h 24"/>
                  <a:gd name="T6" fmla="*/ 2 w 84"/>
                  <a:gd name="T7" fmla="*/ 1 h 24"/>
                  <a:gd name="T8" fmla="*/ 2 w 84"/>
                  <a:gd name="T9" fmla="*/ 1 h 24"/>
                  <a:gd name="T10" fmla="*/ 2 w 84"/>
                  <a:gd name="T11" fmla="*/ 1 h 24"/>
                  <a:gd name="T12" fmla="*/ 3 w 84"/>
                  <a:gd name="T13" fmla="*/ 0 h 24"/>
                  <a:gd name="T14" fmla="*/ 3 w 84"/>
                  <a:gd name="T15" fmla="*/ 0 h 24"/>
                  <a:gd name="T16" fmla="*/ 3 w 84"/>
                  <a:gd name="T17" fmla="*/ 1 h 24"/>
                  <a:gd name="T18" fmla="*/ 3 w 84"/>
                  <a:gd name="T19" fmla="*/ 1 h 24"/>
                  <a:gd name="T20" fmla="*/ 3 w 84"/>
                  <a:gd name="T21" fmla="*/ 1 h 24"/>
                  <a:gd name="T22" fmla="*/ 2 w 84"/>
                  <a:gd name="T23" fmla="*/ 1 h 24"/>
                  <a:gd name="T24" fmla="*/ 2 w 84"/>
                  <a:gd name="T25" fmla="*/ 1 h 24"/>
                  <a:gd name="T26" fmla="*/ 1 w 84"/>
                  <a:gd name="T27" fmla="*/ 1 h 24"/>
                  <a:gd name="T28" fmla="*/ 1 w 84"/>
                  <a:gd name="T29" fmla="*/ 1 h 24"/>
                  <a:gd name="T30" fmla="*/ 1 w 84"/>
                  <a:gd name="T31" fmla="*/ 1 h 24"/>
                  <a:gd name="T32" fmla="*/ 0 w 84"/>
                  <a:gd name="T33" fmla="*/ 1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4" h="24">
                    <a:moveTo>
                      <a:pt x="0" y="24"/>
                    </a:moveTo>
                    <a:lnTo>
                      <a:pt x="8" y="20"/>
                    </a:lnTo>
                    <a:lnTo>
                      <a:pt x="20" y="16"/>
                    </a:lnTo>
                    <a:lnTo>
                      <a:pt x="34" y="10"/>
                    </a:lnTo>
                    <a:lnTo>
                      <a:pt x="49" y="6"/>
                    </a:lnTo>
                    <a:lnTo>
                      <a:pt x="63" y="2"/>
                    </a:lnTo>
                    <a:lnTo>
                      <a:pt x="74" y="0"/>
                    </a:lnTo>
                    <a:lnTo>
                      <a:pt x="83" y="0"/>
                    </a:lnTo>
                    <a:lnTo>
                      <a:pt x="84" y="4"/>
                    </a:lnTo>
                    <a:lnTo>
                      <a:pt x="79" y="10"/>
                    </a:lnTo>
                    <a:lnTo>
                      <a:pt x="71" y="15"/>
                    </a:lnTo>
                    <a:lnTo>
                      <a:pt x="58" y="17"/>
                    </a:lnTo>
                    <a:lnTo>
                      <a:pt x="45" y="19"/>
                    </a:lnTo>
                    <a:lnTo>
                      <a:pt x="30" y="20"/>
                    </a:lnTo>
                    <a:lnTo>
                      <a:pt x="17" y="22"/>
                    </a:lnTo>
                    <a:lnTo>
                      <a:pt x="7" y="23"/>
                    </a:lnTo>
                    <a:lnTo>
                      <a:pt x="0" y="2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13" name="Freeform 119">
                <a:extLst>
                  <a:ext uri="{FF2B5EF4-FFF2-40B4-BE49-F238E27FC236}">
                    <a16:creationId xmlns:a16="http://schemas.microsoft.com/office/drawing/2014/main" xmlns="" id="{286A26A3-E271-494D-A9DB-085E168FB128}"/>
                  </a:ext>
                </a:extLst>
              </p:cNvPr>
              <p:cNvSpPr>
                <a:spLocks/>
              </p:cNvSpPr>
              <p:nvPr/>
            </p:nvSpPr>
            <p:spPr bwMode="auto">
              <a:xfrm>
                <a:off x="2876" y="547"/>
                <a:ext cx="46" cy="17"/>
              </a:xfrm>
              <a:custGeom>
                <a:avLst/>
                <a:gdLst>
                  <a:gd name="T0" fmla="*/ 0 w 92"/>
                  <a:gd name="T1" fmla="*/ 2 h 33"/>
                  <a:gd name="T2" fmla="*/ 1 w 92"/>
                  <a:gd name="T3" fmla="*/ 1 h 33"/>
                  <a:gd name="T4" fmla="*/ 1 w 92"/>
                  <a:gd name="T5" fmla="*/ 1 h 33"/>
                  <a:gd name="T6" fmla="*/ 2 w 92"/>
                  <a:gd name="T7" fmla="*/ 1 h 33"/>
                  <a:gd name="T8" fmla="*/ 2 w 92"/>
                  <a:gd name="T9" fmla="*/ 1 h 33"/>
                  <a:gd name="T10" fmla="*/ 3 w 92"/>
                  <a:gd name="T11" fmla="*/ 1 h 33"/>
                  <a:gd name="T12" fmla="*/ 3 w 92"/>
                  <a:gd name="T13" fmla="*/ 0 h 33"/>
                  <a:gd name="T14" fmla="*/ 3 w 92"/>
                  <a:gd name="T15" fmla="*/ 1 h 33"/>
                  <a:gd name="T16" fmla="*/ 3 w 92"/>
                  <a:gd name="T17" fmla="*/ 1 h 33"/>
                  <a:gd name="T18" fmla="*/ 3 w 92"/>
                  <a:gd name="T19" fmla="*/ 1 h 33"/>
                  <a:gd name="T20" fmla="*/ 3 w 92"/>
                  <a:gd name="T21" fmla="*/ 1 h 33"/>
                  <a:gd name="T22" fmla="*/ 3 w 92"/>
                  <a:gd name="T23" fmla="*/ 1 h 33"/>
                  <a:gd name="T24" fmla="*/ 2 w 92"/>
                  <a:gd name="T25" fmla="*/ 1 h 33"/>
                  <a:gd name="T26" fmla="*/ 2 w 92"/>
                  <a:gd name="T27" fmla="*/ 1 h 33"/>
                  <a:gd name="T28" fmla="*/ 1 w 92"/>
                  <a:gd name="T29" fmla="*/ 1 h 33"/>
                  <a:gd name="T30" fmla="*/ 1 w 92"/>
                  <a:gd name="T31" fmla="*/ 1 h 33"/>
                  <a:gd name="T32" fmla="*/ 0 w 92"/>
                  <a:gd name="T33" fmla="*/ 2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2" h="33">
                    <a:moveTo>
                      <a:pt x="0" y="33"/>
                    </a:moveTo>
                    <a:lnTo>
                      <a:pt x="8" y="25"/>
                    </a:lnTo>
                    <a:lnTo>
                      <a:pt x="21" y="18"/>
                    </a:lnTo>
                    <a:lnTo>
                      <a:pt x="35" y="11"/>
                    </a:lnTo>
                    <a:lnTo>
                      <a:pt x="52" y="6"/>
                    </a:lnTo>
                    <a:lnTo>
                      <a:pt x="67" y="1"/>
                    </a:lnTo>
                    <a:lnTo>
                      <a:pt x="79" y="0"/>
                    </a:lnTo>
                    <a:lnTo>
                      <a:pt x="88" y="2"/>
                    </a:lnTo>
                    <a:lnTo>
                      <a:pt x="92" y="7"/>
                    </a:lnTo>
                    <a:lnTo>
                      <a:pt x="90" y="12"/>
                    </a:lnTo>
                    <a:lnTo>
                      <a:pt x="80" y="18"/>
                    </a:lnTo>
                    <a:lnTo>
                      <a:pt x="69" y="22"/>
                    </a:lnTo>
                    <a:lnTo>
                      <a:pt x="54" y="25"/>
                    </a:lnTo>
                    <a:lnTo>
                      <a:pt x="38" y="29"/>
                    </a:lnTo>
                    <a:lnTo>
                      <a:pt x="23" y="31"/>
                    </a:lnTo>
                    <a:lnTo>
                      <a:pt x="10" y="32"/>
                    </a:lnTo>
                    <a:lnTo>
                      <a:pt x="0" y="3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14" name="Freeform 120">
                <a:extLst>
                  <a:ext uri="{FF2B5EF4-FFF2-40B4-BE49-F238E27FC236}">
                    <a16:creationId xmlns:a16="http://schemas.microsoft.com/office/drawing/2014/main" xmlns="" id="{2F29E731-D1FE-404E-9904-2D0349D5D72A}"/>
                  </a:ext>
                </a:extLst>
              </p:cNvPr>
              <p:cNvSpPr>
                <a:spLocks/>
              </p:cNvSpPr>
              <p:nvPr/>
            </p:nvSpPr>
            <p:spPr bwMode="auto">
              <a:xfrm>
                <a:off x="2876" y="519"/>
                <a:ext cx="42" cy="27"/>
              </a:xfrm>
              <a:custGeom>
                <a:avLst/>
                <a:gdLst>
                  <a:gd name="T0" fmla="*/ 0 w 85"/>
                  <a:gd name="T1" fmla="*/ 1 h 55"/>
                  <a:gd name="T2" fmla="*/ 0 w 85"/>
                  <a:gd name="T3" fmla="*/ 1 h 55"/>
                  <a:gd name="T4" fmla="*/ 0 w 85"/>
                  <a:gd name="T5" fmla="*/ 1 h 55"/>
                  <a:gd name="T6" fmla="*/ 1 w 85"/>
                  <a:gd name="T7" fmla="*/ 0 h 55"/>
                  <a:gd name="T8" fmla="*/ 1 w 85"/>
                  <a:gd name="T9" fmla="*/ 0 h 55"/>
                  <a:gd name="T10" fmla="*/ 1 w 85"/>
                  <a:gd name="T11" fmla="*/ 0 h 55"/>
                  <a:gd name="T12" fmla="*/ 2 w 85"/>
                  <a:gd name="T13" fmla="*/ 0 h 55"/>
                  <a:gd name="T14" fmla="*/ 2 w 85"/>
                  <a:gd name="T15" fmla="*/ 0 h 55"/>
                  <a:gd name="T16" fmla="*/ 2 w 85"/>
                  <a:gd name="T17" fmla="*/ 0 h 55"/>
                  <a:gd name="T18" fmla="*/ 2 w 85"/>
                  <a:gd name="T19" fmla="*/ 0 h 55"/>
                  <a:gd name="T20" fmla="*/ 2 w 85"/>
                  <a:gd name="T21" fmla="*/ 0 h 55"/>
                  <a:gd name="T22" fmla="*/ 2 w 85"/>
                  <a:gd name="T23" fmla="*/ 0 h 55"/>
                  <a:gd name="T24" fmla="*/ 1 w 85"/>
                  <a:gd name="T25" fmla="*/ 1 h 55"/>
                  <a:gd name="T26" fmla="*/ 1 w 85"/>
                  <a:gd name="T27" fmla="*/ 1 h 55"/>
                  <a:gd name="T28" fmla="*/ 0 w 85"/>
                  <a:gd name="T29" fmla="*/ 1 h 55"/>
                  <a:gd name="T30" fmla="*/ 0 w 85"/>
                  <a:gd name="T31" fmla="*/ 1 h 55"/>
                  <a:gd name="T32" fmla="*/ 0 w 85"/>
                  <a:gd name="T33" fmla="*/ 1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5" h="55">
                    <a:moveTo>
                      <a:pt x="0" y="55"/>
                    </a:moveTo>
                    <a:lnTo>
                      <a:pt x="8" y="47"/>
                    </a:lnTo>
                    <a:lnTo>
                      <a:pt x="18" y="36"/>
                    </a:lnTo>
                    <a:lnTo>
                      <a:pt x="32" y="26"/>
                    </a:lnTo>
                    <a:lnTo>
                      <a:pt x="46" y="17"/>
                    </a:lnTo>
                    <a:lnTo>
                      <a:pt x="60" y="9"/>
                    </a:lnTo>
                    <a:lnTo>
                      <a:pt x="71" y="3"/>
                    </a:lnTo>
                    <a:lnTo>
                      <a:pt x="80" y="0"/>
                    </a:lnTo>
                    <a:lnTo>
                      <a:pt x="85" y="3"/>
                    </a:lnTo>
                    <a:lnTo>
                      <a:pt x="85" y="9"/>
                    </a:lnTo>
                    <a:lnTo>
                      <a:pt x="78" y="15"/>
                    </a:lnTo>
                    <a:lnTo>
                      <a:pt x="69" y="24"/>
                    </a:lnTo>
                    <a:lnTo>
                      <a:pt x="55" y="32"/>
                    </a:lnTo>
                    <a:lnTo>
                      <a:pt x="41" y="40"/>
                    </a:lnTo>
                    <a:lnTo>
                      <a:pt x="26" y="47"/>
                    </a:lnTo>
                    <a:lnTo>
                      <a:pt x="11" y="52"/>
                    </a:lnTo>
                    <a:lnTo>
                      <a:pt x="0"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15" name="Freeform 121">
                <a:extLst>
                  <a:ext uri="{FF2B5EF4-FFF2-40B4-BE49-F238E27FC236}">
                    <a16:creationId xmlns:a16="http://schemas.microsoft.com/office/drawing/2014/main" xmlns="" id="{7DB2706E-F23A-45CF-88E6-26841EB822C5}"/>
                  </a:ext>
                </a:extLst>
              </p:cNvPr>
              <p:cNvSpPr>
                <a:spLocks/>
              </p:cNvSpPr>
              <p:nvPr/>
            </p:nvSpPr>
            <p:spPr bwMode="auto">
              <a:xfrm>
                <a:off x="2876" y="496"/>
                <a:ext cx="36" cy="34"/>
              </a:xfrm>
              <a:custGeom>
                <a:avLst/>
                <a:gdLst>
                  <a:gd name="T0" fmla="*/ 0 w 72"/>
                  <a:gd name="T1" fmla="*/ 2 h 69"/>
                  <a:gd name="T2" fmla="*/ 1 w 72"/>
                  <a:gd name="T3" fmla="*/ 1 h 69"/>
                  <a:gd name="T4" fmla="*/ 1 w 72"/>
                  <a:gd name="T5" fmla="*/ 1 h 69"/>
                  <a:gd name="T6" fmla="*/ 1 w 72"/>
                  <a:gd name="T7" fmla="*/ 1 h 69"/>
                  <a:gd name="T8" fmla="*/ 2 w 72"/>
                  <a:gd name="T9" fmla="*/ 0 h 69"/>
                  <a:gd name="T10" fmla="*/ 2 w 72"/>
                  <a:gd name="T11" fmla="*/ 0 h 69"/>
                  <a:gd name="T12" fmla="*/ 2 w 72"/>
                  <a:gd name="T13" fmla="*/ 0 h 69"/>
                  <a:gd name="T14" fmla="*/ 3 w 72"/>
                  <a:gd name="T15" fmla="*/ 0 h 69"/>
                  <a:gd name="T16" fmla="*/ 3 w 72"/>
                  <a:gd name="T17" fmla="*/ 0 h 69"/>
                  <a:gd name="T18" fmla="*/ 3 w 72"/>
                  <a:gd name="T19" fmla="*/ 0 h 69"/>
                  <a:gd name="T20" fmla="*/ 3 w 72"/>
                  <a:gd name="T21" fmla="*/ 0 h 69"/>
                  <a:gd name="T22" fmla="*/ 2 w 72"/>
                  <a:gd name="T23" fmla="*/ 0 h 69"/>
                  <a:gd name="T24" fmla="*/ 2 w 72"/>
                  <a:gd name="T25" fmla="*/ 1 h 69"/>
                  <a:gd name="T26" fmla="*/ 1 w 72"/>
                  <a:gd name="T27" fmla="*/ 1 h 69"/>
                  <a:gd name="T28" fmla="*/ 1 w 72"/>
                  <a:gd name="T29" fmla="*/ 1 h 69"/>
                  <a:gd name="T30" fmla="*/ 1 w 72"/>
                  <a:gd name="T31" fmla="*/ 2 h 69"/>
                  <a:gd name="T32" fmla="*/ 0 w 72"/>
                  <a:gd name="T33" fmla="*/ 2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2" h="69">
                    <a:moveTo>
                      <a:pt x="0" y="69"/>
                    </a:moveTo>
                    <a:lnTo>
                      <a:pt x="6" y="61"/>
                    </a:lnTo>
                    <a:lnTo>
                      <a:pt x="15" y="50"/>
                    </a:lnTo>
                    <a:lnTo>
                      <a:pt x="25" y="37"/>
                    </a:lnTo>
                    <a:lnTo>
                      <a:pt x="37" y="24"/>
                    </a:lnTo>
                    <a:lnTo>
                      <a:pt x="48" y="13"/>
                    </a:lnTo>
                    <a:lnTo>
                      <a:pt x="59" y="4"/>
                    </a:lnTo>
                    <a:lnTo>
                      <a:pt x="68" y="0"/>
                    </a:lnTo>
                    <a:lnTo>
                      <a:pt x="72" y="1"/>
                    </a:lnTo>
                    <a:lnTo>
                      <a:pt x="72" y="8"/>
                    </a:lnTo>
                    <a:lnTo>
                      <a:pt x="67" y="18"/>
                    </a:lnTo>
                    <a:lnTo>
                      <a:pt x="56" y="29"/>
                    </a:lnTo>
                    <a:lnTo>
                      <a:pt x="45" y="41"/>
                    </a:lnTo>
                    <a:lnTo>
                      <a:pt x="31" y="52"/>
                    </a:lnTo>
                    <a:lnTo>
                      <a:pt x="18" y="61"/>
                    </a:lnTo>
                    <a:lnTo>
                      <a:pt x="7" y="67"/>
                    </a:lnTo>
                    <a:lnTo>
                      <a:pt x="0" y="6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16" name="Freeform 122">
                <a:extLst>
                  <a:ext uri="{FF2B5EF4-FFF2-40B4-BE49-F238E27FC236}">
                    <a16:creationId xmlns:a16="http://schemas.microsoft.com/office/drawing/2014/main" xmlns="" id="{40DC8E1E-D8FE-47B5-B679-865A0A2972BE}"/>
                  </a:ext>
                </a:extLst>
              </p:cNvPr>
              <p:cNvSpPr>
                <a:spLocks/>
              </p:cNvSpPr>
              <p:nvPr/>
            </p:nvSpPr>
            <p:spPr bwMode="auto">
              <a:xfrm>
                <a:off x="2875" y="484"/>
                <a:ext cx="33" cy="31"/>
              </a:xfrm>
              <a:custGeom>
                <a:avLst/>
                <a:gdLst>
                  <a:gd name="T0" fmla="*/ 2 w 67"/>
                  <a:gd name="T1" fmla="*/ 1 h 62"/>
                  <a:gd name="T2" fmla="*/ 2 w 67"/>
                  <a:gd name="T3" fmla="*/ 1 h 62"/>
                  <a:gd name="T4" fmla="*/ 1 w 67"/>
                  <a:gd name="T5" fmla="*/ 1 h 62"/>
                  <a:gd name="T6" fmla="*/ 1 w 67"/>
                  <a:gd name="T7" fmla="*/ 1 h 62"/>
                  <a:gd name="T8" fmla="*/ 1 w 67"/>
                  <a:gd name="T9" fmla="*/ 1 h 62"/>
                  <a:gd name="T10" fmla="*/ 0 w 67"/>
                  <a:gd name="T11" fmla="*/ 2 h 62"/>
                  <a:gd name="T12" fmla="*/ 0 w 67"/>
                  <a:gd name="T13" fmla="*/ 2 h 62"/>
                  <a:gd name="T14" fmla="*/ 0 w 67"/>
                  <a:gd name="T15" fmla="*/ 2 h 62"/>
                  <a:gd name="T16" fmla="*/ 0 w 67"/>
                  <a:gd name="T17" fmla="*/ 2 h 62"/>
                  <a:gd name="T18" fmla="*/ 0 w 67"/>
                  <a:gd name="T19" fmla="*/ 2 h 62"/>
                  <a:gd name="T20" fmla="*/ 0 w 67"/>
                  <a:gd name="T21" fmla="*/ 2 h 62"/>
                  <a:gd name="T22" fmla="*/ 0 w 67"/>
                  <a:gd name="T23" fmla="*/ 1 h 62"/>
                  <a:gd name="T24" fmla="*/ 1 w 67"/>
                  <a:gd name="T25" fmla="*/ 1 h 62"/>
                  <a:gd name="T26" fmla="*/ 1 w 67"/>
                  <a:gd name="T27" fmla="*/ 1 h 62"/>
                  <a:gd name="T28" fmla="*/ 1 w 67"/>
                  <a:gd name="T29" fmla="*/ 1 h 62"/>
                  <a:gd name="T30" fmla="*/ 1 w 67"/>
                  <a:gd name="T31" fmla="*/ 0 h 62"/>
                  <a:gd name="T32" fmla="*/ 2 w 67"/>
                  <a:gd name="T33" fmla="*/ 1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62">
                    <a:moveTo>
                      <a:pt x="67" y="4"/>
                    </a:moveTo>
                    <a:lnTo>
                      <a:pt x="66" y="7"/>
                    </a:lnTo>
                    <a:lnTo>
                      <a:pt x="59" y="13"/>
                    </a:lnTo>
                    <a:lnTo>
                      <a:pt x="50" y="20"/>
                    </a:lnTo>
                    <a:lnTo>
                      <a:pt x="40" y="28"/>
                    </a:lnTo>
                    <a:lnTo>
                      <a:pt x="28" y="37"/>
                    </a:lnTo>
                    <a:lnTo>
                      <a:pt x="17" y="46"/>
                    </a:lnTo>
                    <a:lnTo>
                      <a:pt x="7" y="54"/>
                    </a:lnTo>
                    <a:lnTo>
                      <a:pt x="0" y="62"/>
                    </a:lnTo>
                    <a:lnTo>
                      <a:pt x="5" y="51"/>
                    </a:lnTo>
                    <a:lnTo>
                      <a:pt x="12" y="39"/>
                    </a:lnTo>
                    <a:lnTo>
                      <a:pt x="21" y="27"/>
                    </a:lnTo>
                    <a:lnTo>
                      <a:pt x="32" y="15"/>
                    </a:lnTo>
                    <a:lnTo>
                      <a:pt x="43" y="7"/>
                    </a:lnTo>
                    <a:lnTo>
                      <a:pt x="52" y="1"/>
                    </a:lnTo>
                    <a:lnTo>
                      <a:pt x="62" y="0"/>
                    </a:lnTo>
                    <a:lnTo>
                      <a:pt x="67"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17" name="Freeform 123">
                <a:extLst>
                  <a:ext uri="{FF2B5EF4-FFF2-40B4-BE49-F238E27FC236}">
                    <a16:creationId xmlns:a16="http://schemas.microsoft.com/office/drawing/2014/main" xmlns="" id="{5D0B94B8-6D8C-4482-BE2F-10A05C83E07C}"/>
                  </a:ext>
                </a:extLst>
              </p:cNvPr>
              <p:cNvSpPr>
                <a:spLocks/>
              </p:cNvSpPr>
              <p:nvPr/>
            </p:nvSpPr>
            <p:spPr bwMode="auto">
              <a:xfrm>
                <a:off x="2807" y="325"/>
                <a:ext cx="40" cy="155"/>
              </a:xfrm>
              <a:custGeom>
                <a:avLst/>
                <a:gdLst>
                  <a:gd name="T0" fmla="*/ 1 w 79"/>
                  <a:gd name="T1" fmla="*/ 9 h 311"/>
                  <a:gd name="T2" fmla="*/ 1 w 79"/>
                  <a:gd name="T3" fmla="*/ 9 h 311"/>
                  <a:gd name="T4" fmla="*/ 1 w 79"/>
                  <a:gd name="T5" fmla="*/ 9 h 311"/>
                  <a:gd name="T6" fmla="*/ 1 w 79"/>
                  <a:gd name="T7" fmla="*/ 9 h 311"/>
                  <a:gd name="T8" fmla="*/ 0 w 79"/>
                  <a:gd name="T9" fmla="*/ 9 h 311"/>
                  <a:gd name="T10" fmla="*/ 1 w 79"/>
                  <a:gd name="T11" fmla="*/ 8 h 311"/>
                  <a:gd name="T12" fmla="*/ 2 w 79"/>
                  <a:gd name="T13" fmla="*/ 7 h 311"/>
                  <a:gd name="T14" fmla="*/ 2 w 79"/>
                  <a:gd name="T15" fmla="*/ 5 h 311"/>
                  <a:gd name="T16" fmla="*/ 3 w 79"/>
                  <a:gd name="T17" fmla="*/ 4 h 311"/>
                  <a:gd name="T18" fmla="*/ 2 w 79"/>
                  <a:gd name="T19" fmla="*/ 3 h 311"/>
                  <a:gd name="T20" fmla="*/ 2 w 79"/>
                  <a:gd name="T21" fmla="*/ 1 h 311"/>
                  <a:gd name="T22" fmla="*/ 2 w 79"/>
                  <a:gd name="T23" fmla="*/ 0 h 311"/>
                  <a:gd name="T24" fmla="*/ 2 w 79"/>
                  <a:gd name="T25" fmla="*/ 0 h 311"/>
                  <a:gd name="T26" fmla="*/ 2 w 79"/>
                  <a:gd name="T27" fmla="*/ 0 h 311"/>
                  <a:gd name="T28" fmla="*/ 3 w 79"/>
                  <a:gd name="T29" fmla="*/ 1 h 311"/>
                  <a:gd name="T30" fmla="*/ 3 w 79"/>
                  <a:gd name="T31" fmla="*/ 3 h 311"/>
                  <a:gd name="T32" fmla="*/ 3 w 79"/>
                  <a:gd name="T33" fmla="*/ 4 h 311"/>
                  <a:gd name="T34" fmla="*/ 3 w 79"/>
                  <a:gd name="T35" fmla="*/ 6 h 311"/>
                  <a:gd name="T36" fmla="*/ 2 w 79"/>
                  <a:gd name="T37" fmla="*/ 7 h 311"/>
                  <a:gd name="T38" fmla="*/ 2 w 79"/>
                  <a:gd name="T39" fmla="*/ 8 h 311"/>
                  <a:gd name="T40" fmla="*/ 1 w 79"/>
                  <a:gd name="T41" fmla="*/ 9 h 3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9" h="311">
                    <a:moveTo>
                      <a:pt x="8" y="311"/>
                    </a:moveTo>
                    <a:lnTo>
                      <a:pt x="4" y="311"/>
                    </a:lnTo>
                    <a:lnTo>
                      <a:pt x="2" y="309"/>
                    </a:lnTo>
                    <a:lnTo>
                      <a:pt x="1" y="307"/>
                    </a:lnTo>
                    <a:lnTo>
                      <a:pt x="0" y="303"/>
                    </a:lnTo>
                    <a:lnTo>
                      <a:pt x="32" y="265"/>
                    </a:lnTo>
                    <a:lnTo>
                      <a:pt x="51" y="225"/>
                    </a:lnTo>
                    <a:lnTo>
                      <a:pt x="63" y="183"/>
                    </a:lnTo>
                    <a:lnTo>
                      <a:pt x="66" y="142"/>
                    </a:lnTo>
                    <a:lnTo>
                      <a:pt x="64" y="101"/>
                    </a:lnTo>
                    <a:lnTo>
                      <a:pt x="58" y="63"/>
                    </a:lnTo>
                    <a:lnTo>
                      <a:pt x="51" y="29"/>
                    </a:lnTo>
                    <a:lnTo>
                      <a:pt x="45" y="0"/>
                    </a:lnTo>
                    <a:lnTo>
                      <a:pt x="61" y="20"/>
                    </a:lnTo>
                    <a:lnTo>
                      <a:pt x="72" y="53"/>
                    </a:lnTo>
                    <a:lnTo>
                      <a:pt x="79" y="97"/>
                    </a:lnTo>
                    <a:lnTo>
                      <a:pt x="79" y="146"/>
                    </a:lnTo>
                    <a:lnTo>
                      <a:pt x="73" y="196"/>
                    </a:lnTo>
                    <a:lnTo>
                      <a:pt x="59" y="243"/>
                    </a:lnTo>
                    <a:lnTo>
                      <a:pt x="38" y="283"/>
                    </a:lnTo>
                    <a:lnTo>
                      <a:pt x="8" y="31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18" name="Freeform 124">
                <a:extLst>
                  <a:ext uri="{FF2B5EF4-FFF2-40B4-BE49-F238E27FC236}">
                    <a16:creationId xmlns:a16="http://schemas.microsoft.com/office/drawing/2014/main" xmlns="" id="{E84AE063-9790-49E8-B58B-2FD7889F53E5}"/>
                  </a:ext>
                </a:extLst>
              </p:cNvPr>
              <p:cNvSpPr>
                <a:spLocks/>
              </p:cNvSpPr>
              <p:nvPr/>
            </p:nvSpPr>
            <p:spPr bwMode="auto">
              <a:xfrm>
                <a:off x="2806" y="326"/>
                <a:ext cx="33" cy="20"/>
              </a:xfrm>
              <a:custGeom>
                <a:avLst/>
                <a:gdLst>
                  <a:gd name="T0" fmla="*/ 2 w 67"/>
                  <a:gd name="T1" fmla="*/ 1 h 41"/>
                  <a:gd name="T2" fmla="*/ 1 w 67"/>
                  <a:gd name="T3" fmla="*/ 1 h 41"/>
                  <a:gd name="T4" fmla="*/ 1 w 67"/>
                  <a:gd name="T5" fmla="*/ 0 h 41"/>
                  <a:gd name="T6" fmla="*/ 1 w 67"/>
                  <a:gd name="T7" fmla="*/ 0 h 41"/>
                  <a:gd name="T8" fmla="*/ 0 w 67"/>
                  <a:gd name="T9" fmla="*/ 0 h 41"/>
                  <a:gd name="T10" fmla="*/ 0 w 67"/>
                  <a:gd name="T11" fmla="*/ 0 h 41"/>
                  <a:gd name="T12" fmla="*/ 0 w 67"/>
                  <a:gd name="T13" fmla="*/ 0 h 41"/>
                  <a:gd name="T14" fmla="*/ 0 w 67"/>
                  <a:gd name="T15" fmla="*/ 0 h 41"/>
                  <a:gd name="T16" fmla="*/ 0 w 67"/>
                  <a:gd name="T17" fmla="*/ 0 h 41"/>
                  <a:gd name="T18" fmla="*/ 0 w 67"/>
                  <a:gd name="T19" fmla="*/ 0 h 41"/>
                  <a:gd name="T20" fmla="*/ 0 w 67"/>
                  <a:gd name="T21" fmla="*/ 0 h 41"/>
                  <a:gd name="T22" fmla="*/ 0 w 67"/>
                  <a:gd name="T23" fmla="*/ 0 h 41"/>
                  <a:gd name="T24" fmla="*/ 0 w 67"/>
                  <a:gd name="T25" fmla="*/ 0 h 41"/>
                  <a:gd name="T26" fmla="*/ 1 w 67"/>
                  <a:gd name="T27" fmla="*/ 0 h 41"/>
                  <a:gd name="T28" fmla="*/ 1 w 67"/>
                  <a:gd name="T29" fmla="*/ 0 h 41"/>
                  <a:gd name="T30" fmla="*/ 1 w 67"/>
                  <a:gd name="T31" fmla="*/ 1 h 41"/>
                  <a:gd name="T32" fmla="*/ 2 w 67"/>
                  <a:gd name="T33" fmla="*/ 1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41">
                    <a:moveTo>
                      <a:pt x="67" y="41"/>
                    </a:moveTo>
                    <a:lnTo>
                      <a:pt x="60" y="33"/>
                    </a:lnTo>
                    <a:lnTo>
                      <a:pt x="51" y="25"/>
                    </a:lnTo>
                    <a:lnTo>
                      <a:pt x="41" y="18"/>
                    </a:lnTo>
                    <a:lnTo>
                      <a:pt x="30" y="11"/>
                    </a:lnTo>
                    <a:lnTo>
                      <a:pt x="20" y="5"/>
                    </a:lnTo>
                    <a:lnTo>
                      <a:pt x="11" y="2"/>
                    </a:lnTo>
                    <a:lnTo>
                      <a:pt x="4" y="0"/>
                    </a:lnTo>
                    <a:lnTo>
                      <a:pt x="0" y="3"/>
                    </a:lnTo>
                    <a:lnTo>
                      <a:pt x="1" y="6"/>
                    </a:lnTo>
                    <a:lnTo>
                      <a:pt x="6" y="10"/>
                    </a:lnTo>
                    <a:lnTo>
                      <a:pt x="14" y="13"/>
                    </a:lnTo>
                    <a:lnTo>
                      <a:pt x="23" y="18"/>
                    </a:lnTo>
                    <a:lnTo>
                      <a:pt x="35" y="22"/>
                    </a:lnTo>
                    <a:lnTo>
                      <a:pt x="46" y="28"/>
                    </a:lnTo>
                    <a:lnTo>
                      <a:pt x="58" y="34"/>
                    </a:lnTo>
                    <a:lnTo>
                      <a:pt x="67" y="4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19" name="Freeform 125">
                <a:extLst>
                  <a:ext uri="{FF2B5EF4-FFF2-40B4-BE49-F238E27FC236}">
                    <a16:creationId xmlns:a16="http://schemas.microsoft.com/office/drawing/2014/main" xmlns="" id="{969F8DFA-0DDD-4F34-995D-D733D9E800BD}"/>
                  </a:ext>
                </a:extLst>
              </p:cNvPr>
              <p:cNvSpPr>
                <a:spLocks/>
              </p:cNvSpPr>
              <p:nvPr/>
            </p:nvSpPr>
            <p:spPr bwMode="auto">
              <a:xfrm>
                <a:off x="2805" y="337"/>
                <a:ext cx="37" cy="23"/>
              </a:xfrm>
              <a:custGeom>
                <a:avLst/>
                <a:gdLst>
                  <a:gd name="T0" fmla="*/ 0 w 74"/>
                  <a:gd name="T1" fmla="*/ 1 h 46"/>
                  <a:gd name="T2" fmla="*/ 1 w 74"/>
                  <a:gd name="T3" fmla="*/ 0 h 46"/>
                  <a:gd name="T4" fmla="*/ 1 w 74"/>
                  <a:gd name="T5" fmla="*/ 1 h 46"/>
                  <a:gd name="T6" fmla="*/ 1 w 74"/>
                  <a:gd name="T7" fmla="*/ 1 h 46"/>
                  <a:gd name="T8" fmla="*/ 1 w 74"/>
                  <a:gd name="T9" fmla="*/ 1 h 46"/>
                  <a:gd name="T10" fmla="*/ 2 w 74"/>
                  <a:gd name="T11" fmla="*/ 1 h 46"/>
                  <a:gd name="T12" fmla="*/ 2 w 74"/>
                  <a:gd name="T13" fmla="*/ 1 h 46"/>
                  <a:gd name="T14" fmla="*/ 3 w 74"/>
                  <a:gd name="T15" fmla="*/ 2 h 46"/>
                  <a:gd name="T16" fmla="*/ 3 w 74"/>
                  <a:gd name="T17" fmla="*/ 2 h 46"/>
                  <a:gd name="T18" fmla="*/ 3 w 74"/>
                  <a:gd name="T19" fmla="*/ 2 h 46"/>
                  <a:gd name="T20" fmla="*/ 2 w 74"/>
                  <a:gd name="T21" fmla="*/ 2 h 46"/>
                  <a:gd name="T22" fmla="*/ 2 w 74"/>
                  <a:gd name="T23" fmla="*/ 1 h 46"/>
                  <a:gd name="T24" fmla="*/ 1 w 74"/>
                  <a:gd name="T25" fmla="*/ 1 h 46"/>
                  <a:gd name="T26" fmla="*/ 1 w 74"/>
                  <a:gd name="T27" fmla="*/ 1 h 46"/>
                  <a:gd name="T28" fmla="*/ 1 w 74"/>
                  <a:gd name="T29" fmla="*/ 1 h 46"/>
                  <a:gd name="T30" fmla="*/ 1 w 74"/>
                  <a:gd name="T31" fmla="*/ 1 h 46"/>
                  <a:gd name="T32" fmla="*/ 0 w 74"/>
                  <a:gd name="T33" fmla="*/ 1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4" h="46">
                    <a:moveTo>
                      <a:pt x="0" y="1"/>
                    </a:moveTo>
                    <a:lnTo>
                      <a:pt x="4" y="0"/>
                    </a:lnTo>
                    <a:lnTo>
                      <a:pt x="11" y="1"/>
                    </a:lnTo>
                    <a:lnTo>
                      <a:pt x="20" y="5"/>
                    </a:lnTo>
                    <a:lnTo>
                      <a:pt x="31" y="11"/>
                    </a:lnTo>
                    <a:lnTo>
                      <a:pt x="44" y="18"/>
                    </a:lnTo>
                    <a:lnTo>
                      <a:pt x="55" y="26"/>
                    </a:lnTo>
                    <a:lnTo>
                      <a:pt x="66" y="36"/>
                    </a:lnTo>
                    <a:lnTo>
                      <a:pt x="74" y="46"/>
                    </a:lnTo>
                    <a:lnTo>
                      <a:pt x="65" y="41"/>
                    </a:lnTo>
                    <a:lnTo>
                      <a:pt x="53" y="35"/>
                    </a:lnTo>
                    <a:lnTo>
                      <a:pt x="40" y="28"/>
                    </a:lnTo>
                    <a:lnTo>
                      <a:pt x="29" y="22"/>
                    </a:lnTo>
                    <a:lnTo>
                      <a:pt x="17" y="15"/>
                    </a:lnTo>
                    <a:lnTo>
                      <a:pt x="8" y="9"/>
                    </a:lnTo>
                    <a:lnTo>
                      <a:pt x="1" y="5"/>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20" name="Freeform 126">
                <a:extLst>
                  <a:ext uri="{FF2B5EF4-FFF2-40B4-BE49-F238E27FC236}">
                    <a16:creationId xmlns:a16="http://schemas.microsoft.com/office/drawing/2014/main" xmlns="" id="{24EF4E70-BBF3-45B4-9879-E5A82AF7AF7F}"/>
                  </a:ext>
                </a:extLst>
              </p:cNvPr>
              <p:cNvSpPr>
                <a:spLocks/>
              </p:cNvSpPr>
              <p:nvPr/>
            </p:nvSpPr>
            <p:spPr bwMode="auto">
              <a:xfrm>
                <a:off x="2797" y="360"/>
                <a:ext cx="48" cy="31"/>
              </a:xfrm>
              <a:custGeom>
                <a:avLst/>
                <a:gdLst>
                  <a:gd name="T0" fmla="*/ 0 w 96"/>
                  <a:gd name="T1" fmla="*/ 0 h 64"/>
                  <a:gd name="T2" fmla="*/ 1 w 96"/>
                  <a:gd name="T3" fmla="*/ 0 h 64"/>
                  <a:gd name="T4" fmla="*/ 1 w 96"/>
                  <a:gd name="T5" fmla="*/ 0 h 64"/>
                  <a:gd name="T6" fmla="*/ 1 w 96"/>
                  <a:gd name="T7" fmla="*/ 0 h 64"/>
                  <a:gd name="T8" fmla="*/ 2 w 96"/>
                  <a:gd name="T9" fmla="*/ 0 h 64"/>
                  <a:gd name="T10" fmla="*/ 2 w 96"/>
                  <a:gd name="T11" fmla="*/ 0 h 64"/>
                  <a:gd name="T12" fmla="*/ 3 w 96"/>
                  <a:gd name="T13" fmla="*/ 1 h 64"/>
                  <a:gd name="T14" fmla="*/ 3 w 96"/>
                  <a:gd name="T15" fmla="*/ 1 h 64"/>
                  <a:gd name="T16" fmla="*/ 3 w 96"/>
                  <a:gd name="T17" fmla="*/ 1 h 64"/>
                  <a:gd name="T18" fmla="*/ 3 w 96"/>
                  <a:gd name="T19" fmla="*/ 1 h 64"/>
                  <a:gd name="T20" fmla="*/ 3 w 96"/>
                  <a:gd name="T21" fmla="*/ 1 h 64"/>
                  <a:gd name="T22" fmla="*/ 2 w 96"/>
                  <a:gd name="T23" fmla="*/ 1 h 64"/>
                  <a:gd name="T24" fmla="*/ 2 w 96"/>
                  <a:gd name="T25" fmla="*/ 1 h 64"/>
                  <a:gd name="T26" fmla="*/ 1 w 96"/>
                  <a:gd name="T27" fmla="*/ 0 h 64"/>
                  <a:gd name="T28" fmla="*/ 1 w 96"/>
                  <a:gd name="T29" fmla="*/ 0 h 64"/>
                  <a:gd name="T30" fmla="*/ 1 w 96"/>
                  <a:gd name="T31" fmla="*/ 0 h 64"/>
                  <a:gd name="T32" fmla="*/ 0 w 96"/>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6" h="64">
                    <a:moveTo>
                      <a:pt x="0" y="1"/>
                    </a:moveTo>
                    <a:lnTo>
                      <a:pt x="5" y="0"/>
                    </a:lnTo>
                    <a:lnTo>
                      <a:pt x="15" y="3"/>
                    </a:lnTo>
                    <a:lnTo>
                      <a:pt x="29" y="8"/>
                    </a:lnTo>
                    <a:lnTo>
                      <a:pt x="44" y="16"/>
                    </a:lnTo>
                    <a:lnTo>
                      <a:pt x="60" y="27"/>
                    </a:lnTo>
                    <a:lnTo>
                      <a:pt x="75" y="39"/>
                    </a:lnTo>
                    <a:lnTo>
                      <a:pt x="88" y="51"/>
                    </a:lnTo>
                    <a:lnTo>
                      <a:pt x="96" y="64"/>
                    </a:lnTo>
                    <a:lnTo>
                      <a:pt x="88" y="58"/>
                    </a:lnTo>
                    <a:lnTo>
                      <a:pt x="75" y="51"/>
                    </a:lnTo>
                    <a:lnTo>
                      <a:pt x="59" y="42"/>
                    </a:lnTo>
                    <a:lnTo>
                      <a:pt x="42" y="33"/>
                    </a:lnTo>
                    <a:lnTo>
                      <a:pt x="24" y="22"/>
                    </a:lnTo>
                    <a:lnTo>
                      <a:pt x="10" y="14"/>
                    </a:lnTo>
                    <a:lnTo>
                      <a:pt x="2" y="6"/>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21" name="Freeform 127">
                <a:extLst>
                  <a:ext uri="{FF2B5EF4-FFF2-40B4-BE49-F238E27FC236}">
                    <a16:creationId xmlns:a16="http://schemas.microsoft.com/office/drawing/2014/main" xmlns="" id="{1214AE6A-8CA3-4A69-A2D0-37EDEF8738AB}"/>
                  </a:ext>
                </a:extLst>
              </p:cNvPr>
              <p:cNvSpPr>
                <a:spLocks/>
              </p:cNvSpPr>
              <p:nvPr/>
            </p:nvSpPr>
            <p:spPr bwMode="auto">
              <a:xfrm>
                <a:off x="2790" y="386"/>
                <a:ext cx="52" cy="34"/>
              </a:xfrm>
              <a:custGeom>
                <a:avLst/>
                <a:gdLst>
                  <a:gd name="T0" fmla="*/ 0 w 105"/>
                  <a:gd name="T1" fmla="*/ 1 h 68"/>
                  <a:gd name="T2" fmla="*/ 0 w 105"/>
                  <a:gd name="T3" fmla="*/ 0 h 68"/>
                  <a:gd name="T4" fmla="*/ 0 w 105"/>
                  <a:gd name="T5" fmla="*/ 1 h 68"/>
                  <a:gd name="T6" fmla="*/ 1 w 105"/>
                  <a:gd name="T7" fmla="*/ 1 h 68"/>
                  <a:gd name="T8" fmla="*/ 1 w 105"/>
                  <a:gd name="T9" fmla="*/ 1 h 68"/>
                  <a:gd name="T10" fmla="*/ 2 w 105"/>
                  <a:gd name="T11" fmla="*/ 1 h 68"/>
                  <a:gd name="T12" fmla="*/ 2 w 105"/>
                  <a:gd name="T13" fmla="*/ 2 h 68"/>
                  <a:gd name="T14" fmla="*/ 3 w 105"/>
                  <a:gd name="T15" fmla="*/ 2 h 68"/>
                  <a:gd name="T16" fmla="*/ 3 w 105"/>
                  <a:gd name="T17" fmla="*/ 3 h 68"/>
                  <a:gd name="T18" fmla="*/ 3 w 105"/>
                  <a:gd name="T19" fmla="*/ 2 h 68"/>
                  <a:gd name="T20" fmla="*/ 2 w 105"/>
                  <a:gd name="T21" fmla="*/ 2 h 68"/>
                  <a:gd name="T22" fmla="*/ 2 w 105"/>
                  <a:gd name="T23" fmla="*/ 2 h 68"/>
                  <a:gd name="T24" fmla="*/ 1 w 105"/>
                  <a:gd name="T25" fmla="*/ 2 h 68"/>
                  <a:gd name="T26" fmla="*/ 0 w 105"/>
                  <a:gd name="T27" fmla="*/ 1 h 68"/>
                  <a:gd name="T28" fmla="*/ 0 w 105"/>
                  <a:gd name="T29" fmla="*/ 1 h 68"/>
                  <a:gd name="T30" fmla="*/ 0 w 105"/>
                  <a:gd name="T31" fmla="*/ 1 h 68"/>
                  <a:gd name="T32" fmla="*/ 0 w 105"/>
                  <a:gd name="T33" fmla="*/ 1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5" h="68">
                    <a:moveTo>
                      <a:pt x="0" y="1"/>
                    </a:moveTo>
                    <a:lnTo>
                      <a:pt x="6" y="0"/>
                    </a:lnTo>
                    <a:lnTo>
                      <a:pt x="17" y="4"/>
                    </a:lnTo>
                    <a:lnTo>
                      <a:pt x="33" y="11"/>
                    </a:lnTo>
                    <a:lnTo>
                      <a:pt x="51" y="21"/>
                    </a:lnTo>
                    <a:lnTo>
                      <a:pt x="69" y="32"/>
                    </a:lnTo>
                    <a:lnTo>
                      <a:pt x="85" y="45"/>
                    </a:lnTo>
                    <a:lnTo>
                      <a:pt x="98" y="57"/>
                    </a:lnTo>
                    <a:lnTo>
                      <a:pt x="105" y="68"/>
                    </a:lnTo>
                    <a:lnTo>
                      <a:pt x="97" y="64"/>
                    </a:lnTo>
                    <a:lnTo>
                      <a:pt x="83" y="57"/>
                    </a:lnTo>
                    <a:lnTo>
                      <a:pt x="66" y="46"/>
                    </a:lnTo>
                    <a:lnTo>
                      <a:pt x="46" y="35"/>
                    </a:lnTo>
                    <a:lnTo>
                      <a:pt x="29" y="24"/>
                    </a:lnTo>
                    <a:lnTo>
                      <a:pt x="13" y="14"/>
                    </a:lnTo>
                    <a:lnTo>
                      <a:pt x="4" y="6"/>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22" name="Freeform 128">
                <a:extLst>
                  <a:ext uri="{FF2B5EF4-FFF2-40B4-BE49-F238E27FC236}">
                    <a16:creationId xmlns:a16="http://schemas.microsoft.com/office/drawing/2014/main" xmlns="" id="{5F25E17F-FB1B-498B-A92A-7520270D6B61}"/>
                  </a:ext>
                </a:extLst>
              </p:cNvPr>
              <p:cNvSpPr>
                <a:spLocks/>
              </p:cNvSpPr>
              <p:nvPr/>
            </p:nvSpPr>
            <p:spPr bwMode="auto">
              <a:xfrm>
                <a:off x="2794" y="402"/>
                <a:ext cx="43" cy="37"/>
              </a:xfrm>
              <a:custGeom>
                <a:avLst/>
                <a:gdLst>
                  <a:gd name="T0" fmla="*/ 0 w 85"/>
                  <a:gd name="T1" fmla="*/ 0 h 72"/>
                  <a:gd name="T2" fmla="*/ 1 w 85"/>
                  <a:gd name="T3" fmla="*/ 0 h 72"/>
                  <a:gd name="T4" fmla="*/ 1 w 85"/>
                  <a:gd name="T5" fmla="*/ 1 h 72"/>
                  <a:gd name="T6" fmla="*/ 1 w 85"/>
                  <a:gd name="T7" fmla="*/ 1 h 72"/>
                  <a:gd name="T8" fmla="*/ 2 w 85"/>
                  <a:gd name="T9" fmla="*/ 1 h 72"/>
                  <a:gd name="T10" fmla="*/ 2 w 85"/>
                  <a:gd name="T11" fmla="*/ 2 h 72"/>
                  <a:gd name="T12" fmla="*/ 3 w 85"/>
                  <a:gd name="T13" fmla="*/ 2 h 72"/>
                  <a:gd name="T14" fmla="*/ 3 w 85"/>
                  <a:gd name="T15" fmla="*/ 2 h 72"/>
                  <a:gd name="T16" fmla="*/ 3 w 85"/>
                  <a:gd name="T17" fmla="*/ 3 h 72"/>
                  <a:gd name="T18" fmla="*/ 3 w 85"/>
                  <a:gd name="T19" fmla="*/ 3 h 72"/>
                  <a:gd name="T20" fmla="*/ 3 w 85"/>
                  <a:gd name="T21" fmla="*/ 2 h 72"/>
                  <a:gd name="T22" fmla="*/ 2 w 85"/>
                  <a:gd name="T23" fmla="*/ 2 h 72"/>
                  <a:gd name="T24" fmla="*/ 2 w 85"/>
                  <a:gd name="T25" fmla="*/ 2 h 72"/>
                  <a:gd name="T26" fmla="*/ 1 w 85"/>
                  <a:gd name="T27" fmla="*/ 1 h 72"/>
                  <a:gd name="T28" fmla="*/ 1 w 85"/>
                  <a:gd name="T29" fmla="*/ 1 h 72"/>
                  <a:gd name="T30" fmla="*/ 1 w 85"/>
                  <a:gd name="T31" fmla="*/ 1 h 72"/>
                  <a:gd name="T32" fmla="*/ 0 w 85"/>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5" h="72">
                    <a:moveTo>
                      <a:pt x="0" y="0"/>
                    </a:moveTo>
                    <a:lnTo>
                      <a:pt x="5" y="0"/>
                    </a:lnTo>
                    <a:lnTo>
                      <a:pt x="15" y="5"/>
                    </a:lnTo>
                    <a:lnTo>
                      <a:pt x="28" y="15"/>
                    </a:lnTo>
                    <a:lnTo>
                      <a:pt x="43" y="25"/>
                    </a:lnTo>
                    <a:lnTo>
                      <a:pt x="58" y="39"/>
                    </a:lnTo>
                    <a:lnTo>
                      <a:pt x="72" y="51"/>
                    </a:lnTo>
                    <a:lnTo>
                      <a:pt x="81" y="63"/>
                    </a:lnTo>
                    <a:lnTo>
                      <a:pt x="85" y="72"/>
                    </a:lnTo>
                    <a:lnTo>
                      <a:pt x="77" y="66"/>
                    </a:lnTo>
                    <a:lnTo>
                      <a:pt x="65" y="57"/>
                    </a:lnTo>
                    <a:lnTo>
                      <a:pt x="50" y="47"/>
                    </a:lnTo>
                    <a:lnTo>
                      <a:pt x="35" y="35"/>
                    </a:lnTo>
                    <a:lnTo>
                      <a:pt x="20" y="24"/>
                    </a:lnTo>
                    <a:lnTo>
                      <a:pt x="8" y="13"/>
                    </a:lnTo>
                    <a:lnTo>
                      <a:pt x="1" y="5"/>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23" name="Freeform 129">
                <a:extLst>
                  <a:ext uri="{FF2B5EF4-FFF2-40B4-BE49-F238E27FC236}">
                    <a16:creationId xmlns:a16="http://schemas.microsoft.com/office/drawing/2014/main" xmlns="" id="{B065A939-1613-4A53-A2DA-BD9553DEE034}"/>
                  </a:ext>
                </a:extLst>
              </p:cNvPr>
              <p:cNvSpPr>
                <a:spLocks/>
              </p:cNvSpPr>
              <p:nvPr/>
            </p:nvSpPr>
            <p:spPr bwMode="auto">
              <a:xfrm>
                <a:off x="2795" y="422"/>
                <a:ext cx="35" cy="31"/>
              </a:xfrm>
              <a:custGeom>
                <a:avLst/>
                <a:gdLst>
                  <a:gd name="T0" fmla="*/ 0 w 70"/>
                  <a:gd name="T1" fmla="*/ 0 h 62"/>
                  <a:gd name="T2" fmla="*/ 1 w 70"/>
                  <a:gd name="T3" fmla="*/ 0 h 62"/>
                  <a:gd name="T4" fmla="*/ 1 w 70"/>
                  <a:gd name="T5" fmla="*/ 1 h 62"/>
                  <a:gd name="T6" fmla="*/ 1 w 70"/>
                  <a:gd name="T7" fmla="*/ 1 h 62"/>
                  <a:gd name="T8" fmla="*/ 2 w 70"/>
                  <a:gd name="T9" fmla="*/ 1 h 62"/>
                  <a:gd name="T10" fmla="*/ 2 w 70"/>
                  <a:gd name="T11" fmla="*/ 1 h 62"/>
                  <a:gd name="T12" fmla="*/ 2 w 70"/>
                  <a:gd name="T13" fmla="*/ 2 h 62"/>
                  <a:gd name="T14" fmla="*/ 3 w 70"/>
                  <a:gd name="T15" fmla="*/ 2 h 62"/>
                  <a:gd name="T16" fmla="*/ 3 w 70"/>
                  <a:gd name="T17" fmla="*/ 2 h 62"/>
                  <a:gd name="T18" fmla="*/ 2 w 70"/>
                  <a:gd name="T19" fmla="*/ 2 h 62"/>
                  <a:gd name="T20" fmla="*/ 2 w 70"/>
                  <a:gd name="T21" fmla="*/ 2 h 62"/>
                  <a:gd name="T22" fmla="*/ 2 w 70"/>
                  <a:gd name="T23" fmla="*/ 2 h 62"/>
                  <a:gd name="T24" fmla="*/ 1 w 70"/>
                  <a:gd name="T25" fmla="*/ 1 h 62"/>
                  <a:gd name="T26" fmla="*/ 1 w 70"/>
                  <a:gd name="T27" fmla="*/ 1 h 62"/>
                  <a:gd name="T28" fmla="*/ 1 w 70"/>
                  <a:gd name="T29" fmla="*/ 1 h 62"/>
                  <a:gd name="T30" fmla="*/ 1 w 70"/>
                  <a:gd name="T31" fmla="*/ 1 h 62"/>
                  <a:gd name="T32" fmla="*/ 0 w 70"/>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0" h="62">
                    <a:moveTo>
                      <a:pt x="0" y="0"/>
                    </a:moveTo>
                    <a:lnTo>
                      <a:pt x="4" y="0"/>
                    </a:lnTo>
                    <a:lnTo>
                      <a:pt x="12" y="2"/>
                    </a:lnTo>
                    <a:lnTo>
                      <a:pt x="24" y="9"/>
                    </a:lnTo>
                    <a:lnTo>
                      <a:pt x="35" y="17"/>
                    </a:lnTo>
                    <a:lnTo>
                      <a:pt x="47" y="26"/>
                    </a:lnTo>
                    <a:lnTo>
                      <a:pt x="57" y="38"/>
                    </a:lnTo>
                    <a:lnTo>
                      <a:pt x="65" y="49"/>
                    </a:lnTo>
                    <a:lnTo>
                      <a:pt x="70" y="62"/>
                    </a:lnTo>
                    <a:lnTo>
                      <a:pt x="63" y="55"/>
                    </a:lnTo>
                    <a:lnTo>
                      <a:pt x="53" y="47"/>
                    </a:lnTo>
                    <a:lnTo>
                      <a:pt x="40" y="38"/>
                    </a:lnTo>
                    <a:lnTo>
                      <a:pt x="27" y="27"/>
                    </a:lnTo>
                    <a:lnTo>
                      <a:pt x="16" y="18"/>
                    </a:lnTo>
                    <a:lnTo>
                      <a:pt x="7" y="10"/>
                    </a:lnTo>
                    <a:lnTo>
                      <a:pt x="1"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24" name="Freeform 130">
                <a:extLst>
                  <a:ext uri="{FF2B5EF4-FFF2-40B4-BE49-F238E27FC236}">
                    <a16:creationId xmlns:a16="http://schemas.microsoft.com/office/drawing/2014/main" xmlns="" id="{D215057B-68EB-423F-BB1E-D7C6E23FB35D}"/>
                  </a:ext>
                </a:extLst>
              </p:cNvPr>
              <p:cNvSpPr>
                <a:spLocks/>
              </p:cNvSpPr>
              <p:nvPr/>
            </p:nvSpPr>
            <p:spPr bwMode="auto">
              <a:xfrm>
                <a:off x="2795" y="441"/>
                <a:ext cx="25" cy="26"/>
              </a:xfrm>
              <a:custGeom>
                <a:avLst/>
                <a:gdLst>
                  <a:gd name="T0" fmla="*/ 0 w 49"/>
                  <a:gd name="T1" fmla="*/ 0 h 53"/>
                  <a:gd name="T2" fmla="*/ 1 w 49"/>
                  <a:gd name="T3" fmla="*/ 0 h 53"/>
                  <a:gd name="T4" fmla="*/ 1 w 49"/>
                  <a:gd name="T5" fmla="*/ 0 h 53"/>
                  <a:gd name="T6" fmla="*/ 1 w 49"/>
                  <a:gd name="T7" fmla="*/ 0 h 53"/>
                  <a:gd name="T8" fmla="*/ 1 w 49"/>
                  <a:gd name="T9" fmla="*/ 0 h 53"/>
                  <a:gd name="T10" fmla="*/ 2 w 49"/>
                  <a:gd name="T11" fmla="*/ 0 h 53"/>
                  <a:gd name="T12" fmla="*/ 2 w 49"/>
                  <a:gd name="T13" fmla="*/ 1 h 53"/>
                  <a:gd name="T14" fmla="*/ 2 w 49"/>
                  <a:gd name="T15" fmla="*/ 1 h 53"/>
                  <a:gd name="T16" fmla="*/ 2 w 49"/>
                  <a:gd name="T17" fmla="*/ 1 h 53"/>
                  <a:gd name="T18" fmla="*/ 2 w 49"/>
                  <a:gd name="T19" fmla="*/ 1 h 53"/>
                  <a:gd name="T20" fmla="*/ 2 w 49"/>
                  <a:gd name="T21" fmla="*/ 1 h 53"/>
                  <a:gd name="T22" fmla="*/ 1 w 49"/>
                  <a:gd name="T23" fmla="*/ 1 h 53"/>
                  <a:gd name="T24" fmla="*/ 1 w 49"/>
                  <a:gd name="T25" fmla="*/ 0 h 53"/>
                  <a:gd name="T26" fmla="*/ 1 w 49"/>
                  <a:gd name="T27" fmla="*/ 0 h 53"/>
                  <a:gd name="T28" fmla="*/ 1 w 49"/>
                  <a:gd name="T29" fmla="*/ 0 h 53"/>
                  <a:gd name="T30" fmla="*/ 1 w 49"/>
                  <a:gd name="T31" fmla="*/ 0 h 53"/>
                  <a:gd name="T32" fmla="*/ 0 w 49"/>
                  <a:gd name="T33" fmla="*/ 0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53">
                    <a:moveTo>
                      <a:pt x="0" y="0"/>
                    </a:moveTo>
                    <a:lnTo>
                      <a:pt x="3" y="0"/>
                    </a:lnTo>
                    <a:lnTo>
                      <a:pt x="10" y="3"/>
                    </a:lnTo>
                    <a:lnTo>
                      <a:pt x="19" y="10"/>
                    </a:lnTo>
                    <a:lnTo>
                      <a:pt x="28" y="18"/>
                    </a:lnTo>
                    <a:lnTo>
                      <a:pt x="36" y="29"/>
                    </a:lnTo>
                    <a:lnTo>
                      <a:pt x="43" y="38"/>
                    </a:lnTo>
                    <a:lnTo>
                      <a:pt x="48" y="47"/>
                    </a:lnTo>
                    <a:lnTo>
                      <a:pt x="49" y="53"/>
                    </a:lnTo>
                    <a:lnTo>
                      <a:pt x="45" y="47"/>
                    </a:lnTo>
                    <a:lnTo>
                      <a:pt x="36" y="40"/>
                    </a:lnTo>
                    <a:lnTo>
                      <a:pt x="28" y="33"/>
                    </a:lnTo>
                    <a:lnTo>
                      <a:pt x="20" y="25"/>
                    </a:lnTo>
                    <a:lnTo>
                      <a:pt x="12" y="17"/>
                    </a:lnTo>
                    <a:lnTo>
                      <a:pt x="5" y="10"/>
                    </a:lnTo>
                    <a:lnTo>
                      <a:pt x="1"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25" name="Freeform 131">
                <a:extLst>
                  <a:ext uri="{FF2B5EF4-FFF2-40B4-BE49-F238E27FC236}">
                    <a16:creationId xmlns:a16="http://schemas.microsoft.com/office/drawing/2014/main" xmlns="" id="{101B7E04-56BF-4DE0-A29B-7A61A239A4F1}"/>
                  </a:ext>
                </a:extLst>
              </p:cNvPr>
              <p:cNvSpPr>
                <a:spLocks/>
              </p:cNvSpPr>
              <p:nvPr/>
            </p:nvSpPr>
            <p:spPr bwMode="auto">
              <a:xfrm>
                <a:off x="2797" y="458"/>
                <a:ext cx="17" cy="18"/>
              </a:xfrm>
              <a:custGeom>
                <a:avLst/>
                <a:gdLst>
                  <a:gd name="T0" fmla="*/ 0 w 35"/>
                  <a:gd name="T1" fmla="*/ 0 h 36"/>
                  <a:gd name="T2" fmla="*/ 0 w 35"/>
                  <a:gd name="T3" fmla="*/ 0 h 36"/>
                  <a:gd name="T4" fmla="*/ 0 w 35"/>
                  <a:gd name="T5" fmla="*/ 1 h 36"/>
                  <a:gd name="T6" fmla="*/ 0 w 35"/>
                  <a:gd name="T7" fmla="*/ 1 h 36"/>
                  <a:gd name="T8" fmla="*/ 0 w 35"/>
                  <a:gd name="T9" fmla="*/ 1 h 36"/>
                  <a:gd name="T10" fmla="*/ 0 w 35"/>
                  <a:gd name="T11" fmla="*/ 1 h 36"/>
                  <a:gd name="T12" fmla="*/ 1 w 35"/>
                  <a:gd name="T13" fmla="*/ 1 h 36"/>
                  <a:gd name="T14" fmla="*/ 1 w 35"/>
                  <a:gd name="T15" fmla="*/ 1 h 36"/>
                  <a:gd name="T16" fmla="*/ 1 w 35"/>
                  <a:gd name="T17" fmla="*/ 2 h 36"/>
                  <a:gd name="T18" fmla="*/ 0 w 35"/>
                  <a:gd name="T19" fmla="*/ 1 h 36"/>
                  <a:gd name="T20" fmla="*/ 0 w 35"/>
                  <a:gd name="T21" fmla="*/ 1 h 36"/>
                  <a:gd name="T22" fmla="*/ 0 w 35"/>
                  <a:gd name="T23" fmla="*/ 1 h 36"/>
                  <a:gd name="T24" fmla="*/ 0 w 35"/>
                  <a:gd name="T25" fmla="*/ 1 h 36"/>
                  <a:gd name="T26" fmla="*/ 0 w 35"/>
                  <a:gd name="T27" fmla="*/ 1 h 36"/>
                  <a:gd name="T28" fmla="*/ 0 w 35"/>
                  <a:gd name="T29" fmla="*/ 1 h 36"/>
                  <a:gd name="T30" fmla="*/ 0 w 35"/>
                  <a:gd name="T31" fmla="*/ 1 h 36"/>
                  <a:gd name="T32" fmla="*/ 0 w 35"/>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5" h="36">
                    <a:moveTo>
                      <a:pt x="2" y="0"/>
                    </a:moveTo>
                    <a:lnTo>
                      <a:pt x="6" y="0"/>
                    </a:lnTo>
                    <a:lnTo>
                      <a:pt x="10" y="3"/>
                    </a:lnTo>
                    <a:lnTo>
                      <a:pt x="17" y="6"/>
                    </a:lnTo>
                    <a:lnTo>
                      <a:pt x="23" y="12"/>
                    </a:lnTo>
                    <a:lnTo>
                      <a:pt x="29" y="18"/>
                    </a:lnTo>
                    <a:lnTo>
                      <a:pt x="32" y="25"/>
                    </a:lnTo>
                    <a:lnTo>
                      <a:pt x="35" y="30"/>
                    </a:lnTo>
                    <a:lnTo>
                      <a:pt x="33" y="36"/>
                    </a:lnTo>
                    <a:lnTo>
                      <a:pt x="31" y="29"/>
                    </a:lnTo>
                    <a:lnTo>
                      <a:pt x="27" y="23"/>
                    </a:lnTo>
                    <a:lnTo>
                      <a:pt x="20" y="18"/>
                    </a:lnTo>
                    <a:lnTo>
                      <a:pt x="13" y="13"/>
                    </a:lnTo>
                    <a:lnTo>
                      <a:pt x="7" y="10"/>
                    </a:lnTo>
                    <a:lnTo>
                      <a:pt x="2" y="6"/>
                    </a:lnTo>
                    <a:lnTo>
                      <a:pt x="0" y="3"/>
                    </a:lnTo>
                    <a:lnTo>
                      <a:pt x="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26" name="Freeform 132">
                <a:extLst>
                  <a:ext uri="{FF2B5EF4-FFF2-40B4-BE49-F238E27FC236}">
                    <a16:creationId xmlns:a16="http://schemas.microsoft.com/office/drawing/2014/main" xmlns="" id="{3C81D878-A6C3-4F74-9D57-7EC43BB47D75}"/>
                  </a:ext>
                </a:extLst>
              </p:cNvPr>
              <p:cNvSpPr>
                <a:spLocks/>
              </p:cNvSpPr>
              <p:nvPr/>
            </p:nvSpPr>
            <p:spPr bwMode="auto">
              <a:xfrm>
                <a:off x="2812" y="314"/>
                <a:ext cx="21" cy="20"/>
              </a:xfrm>
              <a:custGeom>
                <a:avLst/>
                <a:gdLst>
                  <a:gd name="T0" fmla="*/ 1 w 43"/>
                  <a:gd name="T1" fmla="*/ 2 h 40"/>
                  <a:gd name="T2" fmla="*/ 1 w 43"/>
                  <a:gd name="T3" fmla="*/ 2 h 40"/>
                  <a:gd name="T4" fmla="*/ 1 w 43"/>
                  <a:gd name="T5" fmla="*/ 2 h 40"/>
                  <a:gd name="T6" fmla="*/ 0 w 43"/>
                  <a:gd name="T7" fmla="*/ 1 h 40"/>
                  <a:gd name="T8" fmla="*/ 0 w 43"/>
                  <a:gd name="T9" fmla="*/ 1 h 40"/>
                  <a:gd name="T10" fmla="*/ 0 w 43"/>
                  <a:gd name="T11" fmla="*/ 1 h 40"/>
                  <a:gd name="T12" fmla="*/ 0 w 43"/>
                  <a:gd name="T13" fmla="*/ 1 h 40"/>
                  <a:gd name="T14" fmla="*/ 0 w 43"/>
                  <a:gd name="T15" fmla="*/ 1 h 40"/>
                  <a:gd name="T16" fmla="*/ 0 w 43"/>
                  <a:gd name="T17" fmla="*/ 1 h 40"/>
                  <a:gd name="T18" fmla="*/ 0 w 43"/>
                  <a:gd name="T19" fmla="*/ 0 h 40"/>
                  <a:gd name="T20" fmla="*/ 0 w 43"/>
                  <a:gd name="T21" fmla="*/ 1 h 40"/>
                  <a:gd name="T22" fmla="*/ 0 w 43"/>
                  <a:gd name="T23" fmla="*/ 1 h 40"/>
                  <a:gd name="T24" fmla="*/ 0 w 43"/>
                  <a:gd name="T25" fmla="*/ 1 h 40"/>
                  <a:gd name="T26" fmla="*/ 0 w 43"/>
                  <a:gd name="T27" fmla="*/ 1 h 40"/>
                  <a:gd name="T28" fmla="*/ 1 w 43"/>
                  <a:gd name="T29" fmla="*/ 1 h 40"/>
                  <a:gd name="T30" fmla="*/ 1 w 43"/>
                  <a:gd name="T31" fmla="*/ 2 h 40"/>
                  <a:gd name="T32" fmla="*/ 1 w 43"/>
                  <a:gd name="T33" fmla="*/ 2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40">
                    <a:moveTo>
                      <a:pt x="43" y="40"/>
                    </a:moveTo>
                    <a:lnTo>
                      <a:pt x="39" y="38"/>
                    </a:lnTo>
                    <a:lnTo>
                      <a:pt x="32" y="35"/>
                    </a:lnTo>
                    <a:lnTo>
                      <a:pt x="24" y="29"/>
                    </a:lnTo>
                    <a:lnTo>
                      <a:pt x="16" y="23"/>
                    </a:lnTo>
                    <a:lnTo>
                      <a:pt x="8" y="16"/>
                    </a:lnTo>
                    <a:lnTo>
                      <a:pt x="2" y="10"/>
                    </a:lnTo>
                    <a:lnTo>
                      <a:pt x="0" y="6"/>
                    </a:lnTo>
                    <a:lnTo>
                      <a:pt x="1" y="1"/>
                    </a:lnTo>
                    <a:lnTo>
                      <a:pt x="6" y="0"/>
                    </a:lnTo>
                    <a:lnTo>
                      <a:pt x="10" y="2"/>
                    </a:lnTo>
                    <a:lnTo>
                      <a:pt x="16" y="7"/>
                    </a:lnTo>
                    <a:lnTo>
                      <a:pt x="23" y="14"/>
                    </a:lnTo>
                    <a:lnTo>
                      <a:pt x="29" y="22"/>
                    </a:lnTo>
                    <a:lnTo>
                      <a:pt x="35" y="30"/>
                    </a:lnTo>
                    <a:lnTo>
                      <a:pt x="39" y="36"/>
                    </a:lnTo>
                    <a:lnTo>
                      <a:pt x="43" y="4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27" name="Freeform 133">
                <a:extLst>
                  <a:ext uri="{FF2B5EF4-FFF2-40B4-BE49-F238E27FC236}">
                    <a16:creationId xmlns:a16="http://schemas.microsoft.com/office/drawing/2014/main" xmlns="" id="{E3954907-8C0B-4D48-ADCA-5AB2DD024F78}"/>
                  </a:ext>
                </a:extLst>
              </p:cNvPr>
              <p:cNvSpPr>
                <a:spLocks/>
              </p:cNvSpPr>
              <p:nvPr/>
            </p:nvSpPr>
            <p:spPr bwMode="auto">
              <a:xfrm>
                <a:off x="2834" y="312"/>
                <a:ext cx="11" cy="23"/>
              </a:xfrm>
              <a:custGeom>
                <a:avLst/>
                <a:gdLst>
                  <a:gd name="T0" fmla="*/ 0 w 22"/>
                  <a:gd name="T1" fmla="*/ 2 h 46"/>
                  <a:gd name="T2" fmla="*/ 1 w 22"/>
                  <a:gd name="T3" fmla="*/ 2 h 46"/>
                  <a:gd name="T4" fmla="*/ 1 w 22"/>
                  <a:gd name="T5" fmla="*/ 1 h 46"/>
                  <a:gd name="T6" fmla="*/ 1 w 22"/>
                  <a:gd name="T7" fmla="*/ 1 h 46"/>
                  <a:gd name="T8" fmla="*/ 1 w 22"/>
                  <a:gd name="T9" fmla="*/ 0 h 46"/>
                  <a:gd name="T10" fmla="*/ 1 w 22"/>
                  <a:gd name="T11" fmla="*/ 1 h 46"/>
                  <a:gd name="T12" fmla="*/ 1 w 22"/>
                  <a:gd name="T13" fmla="*/ 1 h 46"/>
                  <a:gd name="T14" fmla="*/ 1 w 22"/>
                  <a:gd name="T15" fmla="*/ 2 h 46"/>
                  <a:gd name="T16" fmla="*/ 0 w 22"/>
                  <a:gd name="T17" fmla="*/ 2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46">
                    <a:moveTo>
                      <a:pt x="0" y="46"/>
                    </a:moveTo>
                    <a:lnTo>
                      <a:pt x="5" y="37"/>
                    </a:lnTo>
                    <a:lnTo>
                      <a:pt x="15" y="23"/>
                    </a:lnTo>
                    <a:lnTo>
                      <a:pt x="22" y="9"/>
                    </a:lnTo>
                    <a:lnTo>
                      <a:pt x="20" y="0"/>
                    </a:lnTo>
                    <a:lnTo>
                      <a:pt x="14" y="2"/>
                    </a:lnTo>
                    <a:lnTo>
                      <a:pt x="8" y="16"/>
                    </a:lnTo>
                    <a:lnTo>
                      <a:pt x="3" y="33"/>
                    </a:lnTo>
                    <a:lnTo>
                      <a:pt x="0"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28" name="Freeform 134">
                <a:extLst>
                  <a:ext uri="{FF2B5EF4-FFF2-40B4-BE49-F238E27FC236}">
                    <a16:creationId xmlns:a16="http://schemas.microsoft.com/office/drawing/2014/main" xmlns="" id="{D432CF4C-F9A9-4BB5-ADFA-EEF33F398F02}"/>
                  </a:ext>
                </a:extLst>
              </p:cNvPr>
              <p:cNvSpPr>
                <a:spLocks/>
              </p:cNvSpPr>
              <p:nvPr/>
            </p:nvSpPr>
            <p:spPr bwMode="auto">
              <a:xfrm>
                <a:off x="2826" y="303"/>
                <a:ext cx="6" cy="27"/>
              </a:xfrm>
              <a:custGeom>
                <a:avLst/>
                <a:gdLst>
                  <a:gd name="T0" fmla="*/ 1 w 12"/>
                  <a:gd name="T1" fmla="*/ 2 h 53"/>
                  <a:gd name="T2" fmla="*/ 1 w 12"/>
                  <a:gd name="T3" fmla="*/ 2 h 53"/>
                  <a:gd name="T4" fmla="*/ 1 w 12"/>
                  <a:gd name="T5" fmla="*/ 1 h 53"/>
                  <a:gd name="T6" fmla="*/ 1 w 12"/>
                  <a:gd name="T7" fmla="*/ 1 h 53"/>
                  <a:gd name="T8" fmla="*/ 1 w 12"/>
                  <a:gd name="T9" fmla="*/ 0 h 53"/>
                  <a:gd name="T10" fmla="*/ 0 w 12"/>
                  <a:gd name="T11" fmla="*/ 1 h 53"/>
                  <a:gd name="T12" fmla="*/ 1 w 12"/>
                  <a:gd name="T13" fmla="*/ 1 h 53"/>
                  <a:gd name="T14" fmla="*/ 1 w 12"/>
                  <a:gd name="T15" fmla="*/ 2 h 53"/>
                  <a:gd name="T16" fmla="*/ 1 w 12"/>
                  <a:gd name="T17" fmla="*/ 2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53">
                    <a:moveTo>
                      <a:pt x="12" y="53"/>
                    </a:moveTo>
                    <a:lnTo>
                      <a:pt x="12" y="43"/>
                    </a:lnTo>
                    <a:lnTo>
                      <a:pt x="12" y="26"/>
                    </a:lnTo>
                    <a:lnTo>
                      <a:pt x="10" y="8"/>
                    </a:lnTo>
                    <a:lnTo>
                      <a:pt x="4" y="0"/>
                    </a:lnTo>
                    <a:lnTo>
                      <a:pt x="0" y="7"/>
                    </a:lnTo>
                    <a:lnTo>
                      <a:pt x="3" y="23"/>
                    </a:lnTo>
                    <a:lnTo>
                      <a:pt x="8" y="41"/>
                    </a:lnTo>
                    <a:lnTo>
                      <a:pt x="12" y="5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29" name="Freeform 135">
                <a:extLst>
                  <a:ext uri="{FF2B5EF4-FFF2-40B4-BE49-F238E27FC236}">
                    <a16:creationId xmlns:a16="http://schemas.microsoft.com/office/drawing/2014/main" xmlns="" id="{8044C13F-C19E-4A68-9CAB-FC1A187A7400}"/>
                  </a:ext>
                </a:extLst>
              </p:cNvPr>
              <p:cNvSpPr>
                <a:spLocks/>
              </p:cNvSpPr>
              <p:nvPr/>
            </p:nvSpPr>
            <p:spPr bwMode="auto">
              <a:xfrm>
                <a:off x="2837" y="319"/>
                <a:ext cx="21" cy="24"/>
              </a:xfrm>
              <a:custGeom>
                <a:avLst/>
                <a:gdLst>
                  <a:gd name="T0" fmla="*/ 0 w 41"/>
                  <a:gd name="T1" fmla="*/ 2 h 47"/>
                  <a:gd name="T2" fmla="*/ 1 w 41"/>
                  <a:gd name="T3" fmla="*/ 2 h 47"/>
                  <a:gd name="T4" fmla="*/ 1 w 41"/>
                  <a:gd name="T5" fmla="*/ 2 h 47"/>
                  <a:gd name="T6" fmla="*/ 1 w 41"/>
                  <a:gd name="T7" fmla="*/ 1 h 47"/>
                  <a:gd name="T8" fmla="*/ 1 w 41"/>
                  <a:gd name="T9" fmla="*/ 1 h 47"/>
                  <a:gd name="T10" fmla="*/ 1 w 41"/>
                  <a:gd name="T11" fmla="*/ 1 h 47"/>
                  <a:gd name="T12" fmla="*/ 2 w 41"/>
                  <a:gd name="T13" fmla="*/ 1 h 47"/>
                  <a:gd name="T14" fmla="*/ 2 w 41"/>
                  <a:gd name="T15" fmla="*/ 0 h 47"/>
                  <a:gd name="T16" fmla="*/ 2 w 41"/>
                  <a:gd name="T17" fmla="*/ 1 h 47"/>
                  <a:gd name="T18" fmla="*/ 2 w 41"/>
                  <a:gd name="T19" fmla="*/ 1 h 47"/>
                  <a:gd name="T20" fmla="*/ 2 w 41"/>
                  <a:gd name="T21" fmla="*/ 1 h 47"/>
                  <a:gd name="T22" fmla="*/ 1 w 41"/>
                  <a:gd name="T23" fmla="*/ 1 h 47"/>
                  <a:gd name="T24" fmla="*/ 1 w 41"/>
                  <a:gd name="T25" fmla="*/ 1 h 47"/>
                  <a:gd name="T26" fmla="*/ 1 w 41"/>
                  <a:gd name="T27" fmla="*/ 1 h 47"/>
                  <a:gd name="T28" fmla="*/ 1 w 41"/>
                  <a:gd name="T29" fmla="*/ 2 h 47"/>
                  <a:gd name="T30" fmla="*/ 1 w 41"/>
                  <a:gd name="T31" fmla="*/ 2 h 47"/>
                  <a:gd name="T32" fmla="*/ 0 w 41"/>
                  <a:gd name="T33" fmla="*/ 2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47">
                    <a:moveTo>
                      <a:pt x="0" y="47"/>
                    </a:moveTo>
                    <a:lnTo>
                      <a:pt x="3" y="41"/>
                    </a:lnTo>
                    <a:lnTo>
                      <a:pt x="9" y="33"/>
                    </a:lnTo>
                    <a:lnTo>
                      <a:pt x="15" y="24"/>
                    </a:lnTo>
                    <a:lnTo>
                      <a:pt x="20" y="16"/>
                    </a:lnTo>
                    <a:lnTo>
                      <a:pt x="27" y="8"/>
                    </a:lnTo>
                    <a:lnTo>
                      <a:pt x="33" y="3"/>
                    </a:lnTo>
                    <a:lnTo>
                      <a:pt x="38" y="0"/>
                    </a:lnTo>
                    <a:lnTo>
                      <a:pt x="41" y="1"/>
                    </a:lnTo>
                    <a:lnTo>
                      <a:pt x="41" y="4"/>
                    </a:lnTo>
                    <a:lnTo>
                      <a:pt x="38" y="10"/>
                    </a:lnTo>
                    <a:lnTo>
                      <a:pt x="32" y="17"/>
                    </a:lnTo>
                    <a:lnTo>
                      <a:pt x="25" y="24"/>
                    </a:lnTo>
                    <a:lnTo>
                      <a:pt x="17" y="32"/>
                    </a:lnTo>
                    <a:lnTo>
                      <a:pt x="10" y="38"/>
                    </a:lnTo>
                    <a:lnTo>
                      <a:pt x="3" y="43"/>
                    </a:lnTo>
                    <a:lnTo>
                      <a:pt x="0" y="4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30" name="Freeform 136">
                <a:extLst>
                  <a:ext uri="{FF2B5EF4-FFF2-40B4-BE49-F238E27FC236}">
                    <a16:creationId xmlns:a16="http://schemas.microsoft.com/office/drawing/2014/main" xmlns="" id="{A4F98A38-C5A0-4A1B-A2AA-44108C80374B}"/>
                  </a:ext>
                </a:extLst>
              </p:cNvPr>
              <p:cNvSpPr>
                <a:spLocks/>
              </p:cNvSpPr>
              <p:nvPr/>
            </p:nvSpPr>
            <p:spPr bwMode="auto">
              <a:xfrm>
                <a:off x="2818" y="465"/>
                <a:ext cx="34" cy="7"/>
              </a:xfrm>
              <a:custGeom>
                <a:avLst/>
                <a:gdLst>
                  <a:gd name="T0" fmla="*/ 0 w 68"/>
                  <a:gd name="T1" fmla="*/ 0 h 15"/>
                  <a:gd name="T2" fmla="*/ 1 w 68"/>
                  <a:gd name="T3" fmla="*/ 0 h 15"/>
                  <a:gd name="T4" fmla="*/ 1 w 68"/>
                  <a:gd name="T5" fmla="*/ 0 h 15"/>
                  <a:gd name="T6" fmla="*/ 1 w 68"/>
                  <a:gd name="T7" fmla="*/ 0 h 15"/>
                  <a:gd name="T8" fmla="*/ 2 w 68"/>
                  <a:gd name="T9" fmla="*/ 0 h 15"/>
                  <a:gd name="T10" fmla="*/ 2 w 68"/>
                  <a:gd name="T11" fmla="*/ 0 h 15"/>
                  <a:gd name="T12" fmla="*/ 2 w 68"/>
                  <a:gd name="T13" fmla="*/ 0 h 15"/>
                  <a:gd name="T14" fmla="*/ 3 w 68"/>
                  <a:gd name="T15" fmla="*/ 0 h 15"/>
                  <a:gd name="T16" fmla="*/ 3 w 68"/>
                  <a:gd name="T17" fmla="*/ 0 h 15"/>
                  <a:gd name="T18" fmla="*/ 3 w 68"/>
                  <a:gd name="T19" fmla="*/ 0 h 15"/>
                  <a:gd name="T20" fmla="*/ 2 w 68"/>
                  <a:gd name="T21" fmla="*/ 0 h 15"/>
                  <a:gd name="T22" fmla="*/ 2 w 68"/>
                  <a:gd name="T23" fmla="*/ 0 h 15"/>
                  <a:gd name="T24" fmla="*/ 2 w 68"/>
                  <a:gd name="T25" fmla="*/ 0 h 15"/>
                  <a:gd name="T26" fmla="*/ 1 w 68"/>
                  <a:gd name="T27" fmla="*/ 0 h 15"/>
                  <a:gd name="T28" fmla="*/ 1 w 68"/>
                  <a:gd name="T29" fmla="*/ 0 h 15"/>
                  <a:gd name="T30" fmla="*/ 1 w 68"/>
                  <a:gd name="T31" fmla="*/ 0 h 15"/>
                  <a:gd name="T32" fmla="*/ 0 w 68"/>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15">
                    <a:moveTo>
                      <a:pt x="0" y="2"/>
                    </a:moveTo>
                    <a:lnTo>
                      <a:pt x="8" y="1"/>
                    </a:lnTo>
                    <a:lnTo>
                      <a:pt x="17" y="1"/>
                    </a:lnTo>
                    <a:lnTo>
                      <a:pt x="28" y="0"/>
                    </a:lnTo>
                    <a:lnTo>
                      <a:pt x="40" y="0"/>
                    </a:lnTo>
                    <a:lnTo>
                      <a:pt x="50" y="1"/>
                    </a:lnTo>
                    <a:lnTo>
                      <a:pt x="58" y="3"/>
                    </a:lnTo>
                    <a:lnTo>
                      <a:pt x="65" y="6"/>
                    </a:lnTo>
                    <a:lnTo>
                      <a:pt x="68" y="10"/>
                    </a:lnTo>
                    <a:lnTo>
                      <a:pt x="65" y="14"/>
                    </a:lnTo>
                    <a:lnTo>
                      <a:pt x="60" y="15"/>
                    </a:lnTo>
                    <a:lnTo>
                      <a:pt x="51" y="14"/>
                    </a:lnTo>
                    <a:lnTo>
                      <a:pt x="41" y="12"/>
                    </a:lnTo>
                    <a:lnTo>
                      <a:pt x="30" y="8"/>
                    </a:lnTo>
                    <a:lnTo>
                      <a:pt x="18" y="6"/>
                    </a:lnTo>
                    <a:lnTo>
                      <a:pt x="8" y="3"/>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31" name="Freeform 137">
                <a:extLst>
                  <a:ext uri="{FF2B5EF4-FFF2-40B4-BE49-F238E27FC236}">
                    <a16:creationId xmlns:a16="http://schemas.microsoft.com/office/drawing/2014/main" xmlns="" id="{9E072479-8B94-4B06-8B38-34DEFB20B4ED}"/>
                  </a:ext>
                </a:extLst>
              </p:cNvPr>
              <p:cNvSpPr>
                <a:spLocks/>
              </p:cNvSpPr>
              <p:nvPr/>
            </p:nvSpPr>
            <p:spPr bwMode="auto">
              <a:xfrm>
                <a:off x="2814" y="473"/>
                <a:ext cx="32" cy="12"/>
              </a:xfrm>
              <a:custGeom>
                <a:avLst/>
                <a:gdLst>
                  <a:gd name="T0" fmla="*/ 0 w 65"/>
                  <a:gd name="T1" fmla="*/ 0 h 25"/>
                  <a:gd name="T2" fmla="*/ 0 w 65"/>
                  <a:gd name="T3" fmla="*/ 0 h 25"/>
                  <a:gd name="T4" fmla="*/ 0 w 65"/>
                  <a:gd name="T5" fmla="*/ 0 h 25"/>
                  <a:gd name="T6" fmla="*/ 0 w 65"/>
                  <a:gd name="T7" fmla="*/ 0 h 25"/>
                  <a:gd name="T8" fmla="*/ 1 w 65"/>
                  <a:gd name="T9" fmla="*/ 0 h 25"/>
                  <a:gd name="T10" fmla="*/ 1 w 65"/>
                  <a:gd name="T11" fmla="*/ 0 h 25"/>
                  <a:gd name="T12" fmla="*/ 1 w 65"/>
                  <a:gd name="T13" fmla="*/ 0 h 25"/>
                  <a:gd name="T14" fmla="*/ 1 w 65"/>
                  <a:gd name="T15" fmla="*/ 0 h 25"/>
                  <a:gd name="T16" fmla="*/ 2 w 65"/>
                  <a:gd name="T17" fmla="*/ 0 h 25"/>
                  <a:gd name="T18" fmla="*/ 1 w 65"/>
                  <a:gd name="T19" fmla="*/ 0 h 25"/>
                  <a:gd name="T20" fmla="*/ 1 w 65"/>
                  <a:gd name="T21" fmla="*/ 0 h 25"/>
                  <a:gd name="T22" fmla="*/ 1 w 65"/>
                  <a:gd name="T23" fmla="*/ 0 h 25"/>
                  <a:gd name="T24" fmla="*/ 1 w 65"/>
                  <a:gd name="T25" fmla="*/ 0 h 25"/>
                  <a:gd name="T26" fmla="*/ 0 w 65"/>
                  <a:gd name="T27" fmla="*/ 0 h 25"/>
                  <a:gd name="T28" fmla="*/ 0 w 65"/>
                  <a:gd name="T29" fmla="*/ 0 h 25"/>
                  <a:gd name="T30" fmla="*/ 0 w 65"/>
                  <a:gd name="T31" fmla="*/ 0 h 25"/>
                  <a:gd name="T32" fmla="*/ 0 w 65"/>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25">
                    <a:moveTo>
                      <a:pt x="0" y="0"/>
                    </a:moveTo>
                    <a:lnTo>
                      <a:pt x="7" y="0"/>
                    </a:lnTo>
                    <a:lnTo>
                      <a:pt x="15" y="1"/>
                    </a:lnTo>
                    <a:lnTo>
                      <a:pt x="26" y="4"/>
                    </a:lnTo>
                    <a:lnTo>
                      <a:pt x="37" y="6"/>
                    </a:lnTo>
                    <a:lnTo>
                      <a:pt x="48" y="8"/>
                    </a:lnTo>
                    <a:lnTo>
                      <a:pt x="56" y="13"/>
                    </a:lnTo>
                    <a:lnTo>
                      <a:pt x="63" y="16"/>
                    </a:lnTo>
                    <a:lnTo>
                      <a:pt x="65" y="21"/>
                    </a:lnTo>
                    <a:lnTo>
                      <a:pt x="63" y="25"/>
                    </a:lnTo>
                    <a:lnTo>
                      <a:pt x="57" y="25"/>
                    </a:lnTo>
                    <a:lnTo>
                      <a:pt x="48" y="22"/>
                    </a:lnTo>
                    <a:lnTo>
                      <a:pt x="36" y="18"/>
                    </a:lnTo>
                    <a:lnTo>
                      <a:pt x="25" y="13"/>
                    </a:lnTo>
                    <a:lnTo>
                      <a:pt x="14" y="7"/>
                    </a:lnTo>
                    <a:lnTo>
                      <a:pt x="5"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32" name="Freeform 138">
                <a:extLst>
                  <a:ext uri="{FF2B5EF4-FFF2-40B4-BE49-F238E27FC236}">
                    <a16:creationId xmlns:a16="http://schemas.microsoft.com/office/drawing/2014/main" xmlns="" id="{E3956FE1-6E0E-4A5C-8F7B-772A1BE5FA49}"/>
                  </a:ext>
                </a:extLst>
              </p:cNvPr>
              <p:cNvSpPr>
                <a:spLocks/>
              </p:cNvSpPr>
              <p:nvPr/>
            </p:nvSpPr>
            <p:spPr bwMode="auto">
              <a:xfrm>
                <a:off x="2830" y="448"/>
                <a:ext cx="32" cy="7"/>
              </a:xfrm>
              <a:custGeom>
                <a:avLst/>
                <a:gdLst>
                  <a:gd name="T0" fmla="*/ 0 w 63"/>
                  <a:gd name="T1" fmla="*/ 0 h 15"/>
                  <a:gd name="T2" fmla="*/ 1 w 63"/>
                  <a:gd name="T3" fmla="*/ 0 h 15"/>
                  <a:gd name="T4" fmla="*/ 1 w 63"/>
                  <a:gd name="T5" fmla="*/ 0 h 15"/>
                  <a:gd name="T6" fmla="*/ 1 w 63"/>
                  <a:gd name="T7" fmla="*/ 0 h 15"/>
                  <a:gd name="T8" fmla="*/ 1 w 63"/>
                  <a:gd name="T9" fmla="*/ 0 h 15"/>
                  <a:gd name="T10" fmla="*/ 2 w 63"/>
                  <a:gd name="T11" fmla="*/ 0 h 15"/>
                  <a:gd name="T12" fmla="*/ 2 w 63"/>
                  <a:gd name="T13" fmla="*/ 0 h 15"/>
                  <a:gd name="T14" fmla="*/ 2 w 63"/>
                  <a:gd name="T15" fmla="*/ 0 h 15"/>
                  <a:gd name="T16" fmla="*/ 2 w 63"/>
                  <a:gd name="T17" fmla="*/ 0 h 15"/>
                  <a:gd name="T18" fmla="*/ 2 w 63"/>
                  <a:gd name="T19" fmla="*/ 0 h 15"/>
                  <a:gd name="T20" fmla="*/ 2 w 63"/>
                  <a:gd name="T21" fmla="*/ 0 h 15"/>
                  <a:gd name="T22" fmla="*/ 2 w 63"/>
                  <a:gd name="T23" fmla="*/ 0 h 15"/>
                  <a:gd name="T24" fmla="*/ 2 w 63"/>
                  <a:gd name="T25" fmla="*/ 0 h 15"/>
                  <a:gd name="T26" fmla="*/ 1 w 63"/>
                  <a:gd name="T27" fmla="*/ 0 h 15"/>
                  <a:gd name="T28" fmla="*/ 1 w 63"/>
                  <a:gd name="T29" fmla="*/ 0 h 15"/>
                  <a:gd name="T30" fmla="*/ 1 w 63"/>
                  <a:gd name="T31" fmla="*/ 0 h 15"/>
                  <a:gd name="T32" fmla="*/ 0 w 63"/>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5">
                    <a:moveTo>
                      <a:pt x="0" y="7"/>
                    </a:moveTo>
                    <a:lnTo>
                      <a:pt x="2" y="4"/>
                    </a:lnTo>
                    <a:lnTo>
                      <a:pt x="9" y="2"/>
                    </a:lnTo>
                    <a:lnTo>
                      <a:pt x="18" y="1"/>
                    </a:lnTo>
                    <a:lnTo>
                      <a:pt x="30" y="0"/>
                    </a:lnTo>
                    <a:lnTo>
                      <a:pt x="40" y="1"/>
                    </a:lnTo>
                    <a:lnTo>
                      <a:pt x="50" y="2"/>
                    </a:lnTo>
                    <a:lnTo>
                      <a:pt x="58" y="4"/>
                    </a:lnTo>
                    <a:lnTo>
                      <a:pt x="63" y="9"/>
                    </a:lnTo>
                    <a:lnTo>
                      <a:pt x="63" y="12"/>
                    </a:lnTo>
                    <a:lnTo>
                      <a:pt x="58" y="15"/>
                    </a:lnTo>
                    <a:lnTo>
                      <a:pt x="50" y="13"/>
                    </a:lnTo>
                    <a:lnTo>
                      <a:pt x="40" y="12"/>
                    </a:lnTo>
                    <a:lnTo>
                      <a:pt x="30" y="10"/>
                    </a:lnTo>
                    <a:lnTo>
                      <a:pt x="18" y="9"/>
                    </a:lnTo>
                    <a:lnTo>
                      <a:pt x="8" y="7"/>
                    </a:lnTo>
                    <a:lnTo>
                      <a:pt x="0" y="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33" name="Freeform 139">
                <a:extLst>
                  <a:ext uri="{FF2B5EF4-FFF2-40B4-BE49-F238E27FC236}">
                    <a16:creationId xmlns:a16="http://schemas.microsoft.com/office/drawing/2014/main" xmlns="" id="{3189EA66-8921-4B47-ACE3-343B1206EA53}"/>
                  </a:ext>
                </a:extLst>
              </p:cNvPr>
              <p:cNvSpPr>
                <a:spLocks/>
              </p:cNvSpPr>
              <p:nvPr/>
            </p:nvSpPr>
            <p:spPr bwMode="auto">
              <a:xfrm>
                <a:off x="2834" y="429"/>
                <a:ext cx="37" cy="10"/>
              </a:xfrm>
              <a:custGeom>
                <a:avLst/>
                <a:gdLst>
                  <a:gd name="T0" fmla="*/ 0 w 75"/>
                  <a:gd name="T1" fmla="*/ 1 h 20"/>
                  <a:gd name="T2" fmla="*/ 0 w 75"/>
                  <a:gd name="T3" fmla="*/ 1 h 20"/>
                  <a:gd name="T4" fmla="*/ 0 w 75"/>
                  <a:gd name="T5" fmla="*/ 1 h 20"/>
                  <a:gd name="T6" fmla="*/ 0 w 75"/>
                  <a:gd name="T7" fmla="*/ 1 h 20"/>
                  <a:gd name="T8" fmla="*/ 1 w 75"/>
                  <a:gd name="T9" fmla="*/ 1 h 20"/>
                  <a:gd name="T10" fmla="*/ 1 w 75"/>
                  <a:gd name="T11" fmla="*/ 1 h 20"/>
                  <a:gd name="T12" fmla="*/ 2 w 75"/>
                  <a:gd name="T13" fmla="*/ 0 h 20"/>
                  <a:gd name="T14" fmla="*/ 2 w 75"/>
                  <a:gd name="T15" fmla="*/ 1 h 20"/>
                  <a:gd name="T16" fmla="*/ 2 w 75"/>
                  <a:gd name="T17" fmla="*/ 1 h 20"/>
                  <a:gd name="T18" fmla="*/ 2 w 75"/>
                  <a:gd name="T19" fmla="*/ 1 h 20"/>
                  <a:gd name="T20" fmla="*/ 2 w 75"/>
                  <a:gd name="T21" fmla="*/ 1 h 20"/>
                  <a:gd name="T22" fmla="*/ 1 w 75"/>
                  <a:gd name="T23" fmla="*/ 1 h 20"/>
                  <a:gd name="T24" fmla="*/ 1 w 75"/>
                  <a:gd name="T25" fmla="*/ 1 h 20"/>
                  <a:gd name="T26" fmla="*/ 0 w 75"/>
                  <a:gd name="T27" fmla="*/ 1 h 20"/>
                  <a:gd name="T28" fmla="*/ 0 w 75"/>
                  <a:gd name="T29" fmla="*/ 1 h 20"/>
                  <a:gd name="T30" fmla="*/ 0 w 75"/>
                  <a:gd name="T31" fmla="*/ 1 h 20"/>
                  <a:gd name="T32" fmla="*/ 0 w 75"/>
                  <a:gd name="T33" fmla="*/ 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5" h="20">
                    <a:moveTo>
                      <a:pt x="0" y="20"/>
                    </a:moveTo>
                    <a:lnTo>
                      <a:pt x="8" y="16"/>
                    </a:lnTo>
                    <a:lnTo>
                      <a:pt x="18" y="11"/>
                    </a:lnTo>
                    <a:lnTo>
                      <a:pt x="30" y="6"/>
                    </a:lnTo>
                    <a:lnTo>
                      <a:pt x="42" y="3"/>
                    </a:lnTo>
                    <a:lnTo>
                      <a:pt x="54" y="1"/>
                    </a:lnTo>
                    <a:lnTo>
                      <a:pt x="64" y="0"/>
                    </a:lnTo>
                    <a:lnTo>
                      <a:pt x="71" y="1"/>
                    </a:lnTo>
                    <a:lnTo>
                      <a:pt x="75" y="5"/>
                    </a:lnTo>
                    <a:lnTo>
                      <a:pt x="72" y="10"/>
                    </a:lnTo>
                    <a:lnTo>
                      <a:pt x="67" y="13"/>
                    </a:lnTo>
                    <a:lnTo>
                      <a:pt x="56" y="16"/>
                    </a:lnTo>
                    <a:lnTo>
                      <a:pt x="43" y="16"/>
                    </a:lnTo>
                    <a:lnTo>
                      <a:pt x="31" y="17"/>
                    </a:lnTo>
                    <a:lnTo>
                      <a:pt x="18" y="18"/>
                    </a:lnTo>
                    <a:lnTo>
                      <a:pt x="8" y="19"/>
                    </a:lnTo>
                    <a:lnTo>
                      <a:pt x="0" y="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34" name="Freeform 140">
                <a:extLst>
                  <a:ext uri="{FF2B5EF4-FFF2-40B4-BE49-F238E27FC236}">
                    <a16:creationId xmlns:a16="http://schemas.microsoft.com/office/drawing/2014/main" xmlns="" id="{9137BF57-20DB-44FC-A41D-975D68907E60}"/>
                  </a:ext>
                </a:extLst>
              </p:cNvPr>
              <p:cNvSpPr>
                <a:spLocks/>
              </p:cNvSpPr>
              <p:nvPr/>
            </p:nvSpPr>
            <p:spPr bwMode="auto">
              <a:xfrm>
                <a:off x="2840" y="410"/>
                <a:ext cx="41" cy="12"/>
              </a:xfrm>
              <a:custGeom>
                <a:avLst/>
                <a:gdLst>
                  <a:gd name="T0" fmla="*/ 0 w 82"/>
                  <a:gd name="T1" fmla="*/ 1 h 24"/>
                  <a:gd name="T2" fmla="*/ 1 w 82"/>
                  <a:gd name="T3" fmla="*/ 1 h 24"/>
                  <a:gd name="T4" fmla="*/ 1 w 82"/>
                  <a:gd name="T5" fmla="*/ 1 h 24"/>
                  <a:gd name="T6" fmla="*/ 2 w 82"/>
                  <a:gd name="T7" fmla="*/ 1 h 24"/>
                  <a:gd name="T8" fmla="*/ 2 w 82"/>
                  <a:gd name="T9" fmla="*/ 1 h 24"/>
                  <a:gd name="T10" fmla="*/ 2 w 82"/>
                  <a:gd name="T11" fmla="*/ 1 h 24"/>
                  <a:gd name="T12" fmla="*/ 3 w 82"/>
                  <a:gd name="T13" fmla="*/ 0 h 24"/>
                  <a:gd name="T14" fmla="*/ 3 w 82"/>
                  <a:gd name="T15" fmla="*/ 1 h 24"/>
                  <a:gd name="T16" fmla="*/ 3 w 82"/>
                  <a:gd name="T17" fmla="*/ 1 h 24"/>
                  <a:gd name="T18" fmla="*/ 3 w 82"/>
                  <a:gd name="T19" fmla="*/ 1 h 24"/>
                  <a:gd name="T20" fmla="*/ 3 w 82"/>
                  <a:gd name="T21" fmla="*/ 1 h 24"/>
                  <a:gd name="T22" fmla="*/ 2 w 82"/>
                  <a:gd name="T23" fmla="*/ 1 h 24"/>
                  <a:gd name="T24" fmla="*/ 2 w 82"/>
                  <a:gd name="T25" fmla="*/ 1 h 24"/>
                  <a:gd name="T26" fmla="*/ 1 w 82"/>
                  <a:gd name="T27" fmla="*/ 1 h 24"/>
                  <a:gd name="T28" fmla="*/ 1 w 82"/>
                  <a:gd name="T29" fmla="*/ 1 h 24"/>
                  <a:gd name="T30" fmla="*/ 1 w 82"/>
                  <a:gd name="T31" fmla="*/ 1 h 24"/>
                  <a:gd name="T32" fmla="*/ 0 w 82"/>
                  <a:gd name="T33" fmla="*/ 1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2" h="24">
                    <a:moveTo>
                      <a:pt x="0" y="24"/>
                    </a:moveTo>
                    <a:lnTo>
                      <a:pt x="8" y="20"/>
                    </a:lnTo>
                    <a:lnTo>
                      <a:pt x="20" y="16"/>
                    </a:lnTo>
                    <a:lnTo>
                      <a:pt x="34" y="10"/>
                    </a:lnTo>
                    <a:lnTo>
                      <a:pt x="48" y="5"/>
                    </a:lnTo>
                    <a:lnTo>
                      <a:pt x="61" y="2"/>
                    </a:lnTo>
                    <a:lnTo>
                      <a:pt x="73" y="0"/>
                    </a:lnTo>
                    <a:lnTo>
                      <a:pt x="80" y="1"/>
                    </a:lnTo>
                    <a:lnTo>
                      <a:pt x="82" y="4"/>
                    </a:lnTo>
                    <a:lnTo>
                      <a:pt x="79" y="10"/>
                    </a:lnTo>
                    <a:lnTo>
                      <a:pt x="69" y="14"/>
                    </a:lnTo>
                    <a:lnTo>
                      <a:pt x="58" y="16"/>
                    </a:lnTo>
                    <a:lnTo>
                      <a:pt x="44" y="18"/>
                    </a:lnTo>
                    <a:lnTo>
                      <a:pt x="29" y="20"/>
                    </a:lnTo>
                    <a:lnTo>
                      <a:pt x="17" y="22"/>
                    </a:lnTo>
                    <a:lnTo>
                      <a:pt x="6" y="23"/>
                    </a:lnTo>
                    <a:lnTo>
                      <a:pt x="0" y="2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35" name="Freeform 141">
                <a:extLst>
                  <a:ext uri="{FF2B5EF4-FFF2-40B4-BE49-F238E27FC236}">
                    <a16:creationId xmlns:a16="http://schemas.microsoft.com/office/drawing/2014/main" xmlns="" id="{4599A22F-404A-403C-91C2-7998F0154C9F}"/>
                  </a:ext>
                </a:extLst>
              </p:cNvPr>
              <p:cNvSpPr>
                <a:spLocks/>
              </p:cNvSpPr>
              <p:nvPr/>
            </p:nvSpPr>
            <p:spPr bwMode="auto">
              <a:xfrm>
                <a:off x="2841" y="371"/>
                <a:ext cx="44" cy="20"/>
              </a:xfrm>
              <a:custGeom>
                <a:avLst/>
                <a:gdLst>
                  <a:gd name="T0" fmla="*/ 0 w 86"/>
                  <a:gd name="T1" fmla="*/ 1 h 42"/>
                  <a:gd name="T2" fmla="*/ 1 w 86"/>
                  <a:gd name="T3" fmla="*/ 1 h 42"/>
                  <a:gd name="T4" fmla="*/ 1 w 86"/>
                  <a:gd name="T5" fmla="*/ 0 h 42"/>
                  <a:gd name="T6" fmla="*/ 1 w 86"/>
                  <a:gd name="T7" fmla="*/ 0 h 42"/>
                  <a:gd name="T8" fmla="*/ 2 w 86"/>
                  <a:gd name="T9" fmla="*/ 0 h 42"/>
                  <a:gd name="T10" fmla="*/ 2 w 86"/>
                  <a:gd name="T11" fmla="*/ 0 h 42"/>
                  <a:gd name="T12" fmla="*/ 3 w 86"/>
                  <a:gd name="T13" fmla="*/ 0 h 42"/>
                  <a:gd name="T14" fmla="*/ 3 w 86"/>
                  <a:gd name="T15" fmla="*/ 0 h 42"/>
                  <a:gd name="T16" fmla="*/ 3 w 86"/>
                  <a:gd name="T17" fmla="*/ 0 h 42"/>
                  <a:gd name="T18" fmla="*/ 3 w 86"/>
                  <a:gd name="T19" fmla="*/ 0 h 42"/>
                  <a:gd name="T20" fmla="*/ 3 w 86"/>
                  <a:gd name="T21" fmla="*/ 0 h 42"/>
                  <a:gd name="T22" fmla="*/ 2 w 86"/>
                  <a:gd name="T23" fmla="*/ 0 h 42"/>
                  <a:gd name="T24" fmla="*/ 2 w 86"/>
                  <a:gd name="T25" fmla="*/ 0 h 42"/>
                  <a:gd name="T26" fmla="*/ 1 w 86"/>
                  <a:gd name="T27" fmla="*/ 0 h 42"/>
                  <a:gd name="T28" fmla="*/ 1 w 86"/>
                  <a:gd name="T29" fmla="*/ 0 h 42"/>
                  <a:gd name="T30" fmla="*/ 1 w 86"/>
                  <a:gd name="T31" fmla="*/ 1 h 42"/>
                  <a:gd name="T32" fmla="*/ 0 w 86"/>
                  <a:gd name="T33" fmla="*/ 1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6" h="42">
                    <a:moveTo>
                      <a:pt x="0" y="42"/>
                    </a:moveTo>
                    <a:lnTo>
                      <a:pt x="8" y="35"/>
                    </a:lnTo>
                    <a:lnTo>
                      <a:pt x="19" y="27"/>
                    </a:lnTo>
                    <a:lnTo>
                      <a:pt x="32" y="19"/>
                    </a:lnTo>
                    <a:lnTo>
                      <a:pt x="47" y="11"/>
                    </a:lnTo>
                    <a:lnTo>
                      <a:pt x="61" y="5"/>
                    </a:lnTo>
                    <a:lnTo>
                      <a:pt x="72" y="1"/>
                    </a:lnTo>
                    <a:lnTo>
                      <a:pt x="81" y="0"/>
                    </a:lnTo>
                    <a:lnTo>
                      <a:pt x="86" y="3"/>
                    </a:lnTo>
                    <a:lnTo>
                      <a:pt x="85" y="7"/>
                    </a:lnTo>
                    <a:lnTo>
                      <a:pt x="76" y="12"/>
                    </a:lnTo>
                    <a:lnTo>
                      <a:pt x="63" y="17"/>
                    </a:lnTo>
                    <a:lnTo>
                      <a:pt x="48" y="22"/>
                    </a:lnTo>
                    <a:lnTo>
                      <a:pt x="32" y="27"/>
                    </a:lnTo>
                    <a:lnTo>
                      <a:pt x="17" y="32"/>
                    </a:lnTo>
                    <a:lnTo>
                      <a:pt x="5" y="37"/>
                    </a:lnTo>
                    <a:lnTo>
                      <a:pt x="0" y="4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36" name="Freeform 142">
                <a:extLst>
                  <a:ext uri="{FF2B5EF4-FFF2-40B4-BE49-F238E27FC236}">
                    <a16:creationId xmlns:a16="http://schemas.microsoft.com/office/drawing/2014/main" xmlns="" id="{74335AA0-B793-4C92-B1E6-5D79B2C4B207}"/>
                  </a:ext>
                </a:extLst>
              </p:cNvPr>
              <p:cNvSpPr>
                <a:spLocks/>
              </p:cNvSpPr>
              <p:nvPr/>
            </p:nvSpPr>
            <p:spPr bwMode="auto">
              <a:xfrm>
                <a:off x="2838" y="333"/>
                <a:ext cx="40" cy="24"/>
              </a:xfrm>
              <a:custGeom>
                <a:avLst/>
                <a:gdLst>
                  <a:gd name="T0" fmla="*/ 0 w 80"/>
                  <a:gd name="T1" fmla="*/ 1 h 50"/>
                  <a:gd name="T2" fmla="*/ 1 w 80"/>
                  <a:gd name="T3" fmla="*/ 1 h 50"/>
                  <a:gd name="T4" fmla="*/ 1 w 80"/>
                  <a:gd name="T5" fmla="*/ 1 h 50"/>
                  <a:gd name="T6" fmla="*/ 1 w 80"/>
                  <a:gd name="T7" fmla="*/ 0 h 50"/>
                  <a:gd name="T8" fmla="*/ 2 w 80"/>
                  <a:gd name="T9" fmla="*/ 0 h 50"/>
                  <a:gd name="T10" fmla="*/ 2 w 80"/>
                  <a:gd name="T11" fmla="*/ 0 h 50"/>
                  <a:gd name="T12" fmla="*/ 3 w 80"/>
                  <a:gd name="T13" fmla="*/ 0 h 50"/>
                  <a:gd name="T14" fmla="*/ 3 w 80"/>
                  <a:gd name="T15" fmla="*/ 0 h 50"/>
                  <a:gd name="T16" fmla="*/ 3 w 80"/>
                  <a:gd name="T17" fmla="*/ 0 h 50"/>
                  <a:gd name="T18" fmla="*/ 3 w 80"/>
                  <a:gd name="T19" fmla="*/ 0 h 50"/>
                  <a:gd name="T20" fmla="*/ 3 w 80"/>
                  <a:gd name="T21" fmla="*/ 0 h 50"/>
                  <a:gd name="T22" fmla="*/ 2 w 80"/>
                  <a:gd name="T23" fmla="*/ 0 h 50"/>
                  <a:gd name="T24" fmla="*/ 2 w 80"/>
                  <a:gd name="T25" fmla="*/ 0 h 50"/>
                  <a:gd name="T26" fmla="*/ 1 w 80"/>
                  <a:gd name="T27" fmla="*/ 1 h 50"/>
                  <a:gd name="T28" fmla="*/ 1 w 80"/>
                  <a:gd name="T29" fmla="*/ 1 h 50"/>
                  <a:gd name="T30" fmla="*/ 1 w 80"/>
                  <a:gd name="T31" fmla="*/ 1 h 50"/>
                  <a:gd name="T32" fmla="*/ 0 w 80"/>
                  <a:gd name="T33" fmla="*/ 1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0" h="50">
                    <a:moveTo>
                      <a:pt x="0" y="50"/>
                    </a:moveTo>
                    <a:lnTo>
                      <a:pt x="7" y="43"/>
                    </a:lnTo>
                    <a:lnTo>
                      <a:pt x="17" y="35"/>
                    </a:lnTo>
                    <a:lnTo>
                      <a:pt x="30" y="26"/>
                    </a:lnTo>
                    <a:lnTo>
                      <a:pt x="42" y="15"/>
                    </a:lnTo>
                    <a:lnTo>
                      <a:pt x="56" y="8"/>
                    </a:lnTo>
                    <a:lnTo>
                      <a:pt x="68" y="2"/>
                    </a:lnTo>
                    <a:lnTo>
                      <a:pt x="76" y="0"/>
                    </a:lnTo>
                    <a:lnTo>
                      <a:pt x="80" y="2"/>
                    </a:lnTo>
                    <a:lnTo>
                      <a:pt x="79" y="8"/>
                    </a:lnTo>
                    <a:lnTo>
                      <a:pt x="71" y="14"/>
                    </a:lnTo>
                    <a:lnTo>
                      <a:pt x="60" y="21"/>
                    </a:lnTo>
                    <a:lnTo>
                      <a:pt x="46" y="28"/>
                    </a:lnTo>
                    <a:lnTo>
                      <a:pt x="30" y="35"/>
                    </a:lnTo>
                    <a:lnTo>
                      <a:pt x="16" y="40"/>
                    </a:lnTo>
                    <a:lnTo>
                      <a:pt x="6" y="45"/>
                    </a:lnTo>
                    <a:lnTo>
                      <a:pt x="0" y="5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37" name="Freeform 143">
                <a:extLst>
                  <a:ext uri="{FF2B5EF4-FFF2-40B4-BE49-F238E27FC236}">
                    <a16:creationId xmlns:a16="http://schemas.microsoft.com/office/drawing/2014/main" xmlns="" id="{8E0BF5D7-A90B-46B7-9351-4EA5B4DB25F4}"/>
                  </a:ext>
                </a:extLst>
              </p:cNvPr>
              <p:cNvSpPr>
                <a:spLocks/>
              </p:cNvSpPr>
              <p:nvPr/>
            </p:nvSpPr>
            <p:spPr bwMode="auto">
              <a:xfrm>
                <a:off x="2843" y="386"/>
                <a:ext cx="36" cy="21"/>
              </a:xfrm>
              <a:custGeom>
                <a:avLst/>
                <a:gdLst>
                  <a:gd name="T0" fmla="*/ 0 w 74"/>
                  <a:gd name="T1" fmla="*/ 1 h 43"/>
                  <a:gd name="T2" fmla="*/ 0 w 74"/>
                  <a:gd name="T3" fmla="*/ 1 h 43"/>
                  <a:gd name="T4" fmla="*/ 0 w 74"/>
                  <a:gd name="T5" fmla="*/ 0 h 43"/>
                  <a:gd name="T6" fmla="*/ 0 w 74"/>
                  <a:gd name="T7" fmla="*/ 0 h 43"/>
                  <a:gd name="T8" fmla="*/ 1 w 74"/>
                  <a:gd name="T9" fmla="*/ 0 h 43"/>
                  <a:gd name="T10" fmla="*/ 1 w 74"/>
                  <a:gd name="T11" fmla="*/ 0 h 43"/>
                  <a:gd name="T12" fmla="*/ 1 w 74"/>
                  <a:gd name="T13" fmla="*/ 0 h 43"/>
                  <a:gd name="T14" fmla="*/ 2 w 74"/>
                  <a:gd name="T15" fmla="*/ 0 h 43"/>
                  <a:gd name="T16" fmla="*/ 2 w 74"/>
                  <a:gd name="T17" fmla="*/ 0 h 43"/>
                  <a:gd name="T18" fmla="*/ 2 w 74"/>
                  <a:gd name="T19" fmla="*/ 0 h 43"/>
                  <a:gd name="T20" fmla="*/ 1 w 74"/>
                  <a:gd name="T21" fmla="*/ 0 h 43"/>
                  <a:gd name="T22" fmla="*/ 1 w 74"/>
                  <a:gd name="T23" fmla="*/ 0 h 43"/>
                  <a:gd name="T24" fmla="*/ 1 w 74"/>
                  <a:gd name="T25" fmla="*/ 0 h 43"/>
                  <a:gd name="T26" fmla="*/ 0 w 74"/>
                  <a:gd name="T27" fmla="*/ 0 h 43"/>
                  <a:gd name="T28" fmla="*/ 0 w 74"/>
                  <a:gd name="T29" fmla="*/ 1 h 43"/>
                  <a:gd name="T30" fmla="*/ 0 w 74"/>
                  <a:gd name="T31" fmla="*/ 1 h 43"/>
                  <a:gd name="T32" fmla="*/ 0 w 74"/>
                  <a:gd name="T33" fmla="*/ 1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4" h="43">
                    <a:moveTo>
                      <a:pt x="0" y="43"/>
                    </a:moveTo>
                    <a:lnTo>
                      <a:pt x="7" y="37"/>
                    </a:lnTo>
                    <a:lnTo>
                      <a:pt x="16" y="29"/>
                    </a:lnTo>
                    <a:lnTo>
                      <a:pt x="28" y="21"/>
                    </a:lnTo>
                    <a:lnTo>
                      <a:pt x="40" y="13"/>
                    </a:lnTo>
                    <a:lnTo>
                      <a:pt x="53" y="6"/>
                    </a:lnTo>
                    <a:lnTo>
                      <a:pt x="63" y="1"/>
                    </a:lnTo>
                    <a:lnTo>
                      <a:pt x="70" y="0"/>
                    </a:lnTo>
                    <a:lnTo>
                      <a:pt x="74" y="4"/>
                    </a:lnTo>
                    <a:lnTo>
                      <a:pt x="71" y="10"/>
                    </a:lnTo>
                    <a:lnTo>
                      <a:pt x="63" y="15"/>
                    </a:lnTo>
                    <a:lnTo>
                      <a:pt x="53" y="21"/>
                    </a:lnTo>
                    <a:lnTo>
                      <a:pt x="40" y="27"/>
                    </a:lnTo>
                    <a:lnTo>
                      <a:pt x="28" y="31"/>
                    </a:lnTo>
                    <a:lnTo>
                      <a:pt x="15" y="36"/>
                    </a:lnTo>
                    <a:lnTo>
                      <a:pt x="6" y="39"/>
                    </a:lnTo>
                    <a:lnTo>
                      <a:pt x="0" y="4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38" name="Freeform 144">
                <a:extLst>
                  <a:ext uri="{FF2B5EF4-FFF2-40B4-BE49-F238E27FC236}">
                    <a16:creationId xmlns:a16="http://schemas.microsoft.com/office/drawing/2014/main" xmlns="" id="{D95CA26D-4B03-4F68-8A3E-3227E09D1639}"/>
                  </a:ext>
                </a:extLst>
              </p:cNvPr>
              <p:cNvSpPr>
                <a:spLocks/>
              </p:cNvSpPr>
              <p:nvPr/>
            </p:nvSpPr>
            <p:spPr bwMode="auto">
              <a:xfrm>
                <a:off x="2793" y="371"/>
                <a:ext cx="52" cy="34"/>
              </a:xfrm>
              <a:custGeom>
                <a:avLst/>
                <a:gdLst>
                  <a:gd name="T0" fmla="*/ 0 w 104"/>
                  <a:gd name="T1" fmla="*/ 1 h 68"/>
                  <a:gd name="T2" fmla="*/ 1 w 104"/>
                  <a:gd name="T3" fmla="*/ 0 h 68"/>
                  <a:gd name="T4" fmla="*/ 1 w 104"/>
                  <a:gd name="T5" fmla="*/ 1 h 68"/>
                  <a:gd name="T6" fmla="*/ 2 w 104"/>
                  <a:gd name="T7" fmla="*/ 1 h 68"/>
                  <a:gd name="T8" fmla="*/ 2 w 104"/>
                  <a:gd name="T9" fmla="*/ 1 h 68"/>
                  <a:gd name="T10" fmla="*/ 3 w 104"/>
                  <a:gd name="T11" fmla="*/ 2 h 68"/>
                  <a:gd name="T12" fmla="*/ 3 w 104"/>
                  <a:gd name="T13" fmla="*/ 2 h 68"/>
                  <a:gd name="T14" fmla="*/ 4 w 104"/>
                  <a:gd name="T15" fmla="*/ 2 h 68"/>
                  <a:gd name="T16" fmla="*/ 4 w 104"/>
                  <a:gd name="T17" fmla="*/ 3 h 68"/>
                  <a:gd name="T18" fmla="*/ 3 w 104"/>
                  <a:gd name="T19" fmla="*/ 2 h 68"/>
                  <a:gd name="T20" fmla="*/ 3 w 104"/>
                  <a:gd name="T21" fmla="*/ 2 h 68"/>
                  <a:gd name="T22" fmla="*/ 2 w 104"/>
                  <a:gd name="T23" fmla="*/ 2 h 68"/>
                  <a:gd name="T24" fmla="*/ 2 w 104"/>
                  <a:gd name="T25" fmla="*/ 2 h 68"/>
                  <a:gd name="T26" fmla="*/ 1 w 104"/>
                  <a:gd name="T27" fmla="*/ 1 h 68"/>
                  <a:gd name="T28" fmla="*/ 1 w 104"/>
                  <a:gd name="T29" fmla="*/ 1 h 68"/>
                  <a:gd name="T30" fmla="*/ 1 w 104"/>
                  <a:gd name="T31" fmla="*/ 1 h 68"/>
                  <a:gd name="T32" fmla="*/ 0 w 104"/>
                  <a:gd name="T33" fmla="*/ 1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4" h="68">
                    <a:moveTo>
                      <a:pt x="0" y="2"/>
                    </a:moveTo>
                    <a:lnTo>
                      <a:pt x="6" y="0"/>
                    </a:lnTo>
                    <a:lnTo>
                      <a:pt x="17" y="4"/>
                    </a:lnTo>
                    <a:lnTo>
                      <a:pt x="33" y="11"/>
                    </a:lnTo>
                    <a:lnTo>
                      <a:pt x="51" y="21"/>
                    </a:lnTo>
                    <a:lnTo>
                      <a:pt x="69" y="33"/>
                    </a:lnTo>
                    <a:lnTo>
                      <a:pt x="84" y="45"/>
                    </a:lnTo>
                    <a:lnTo>
                      <a:pt x="97" y="57"/>
                    </a:lnTo>
                    <a:lnTo>
                      <a:pt x="104" y="68"/>
                    </a:lnTo>
                    <a:lnTo>
                      <a:pt x="96" y="64"/>
                    </a:lnTo>
                    <a:lnTo>
                      <a:pt x="82" y="57"/>
                    </a:lnTo>
                    <a:lnTo>
                      <a:pt x="64" y="46"/>
                    </a:lnTo>
                    <a:lnTo>
                      <a:pt x="46" y="35"/>
                    </a:lnTo>
                    <a:lnTo>
                      <a:pt x="29" y="25"/>
                    </a:lnTo>
                    <a:lnTo>
                      <a:pt x="13" y="14"/>
                    </a:lnTo>
                    <a:lnTo>
                      <a:pt x="3" y="6"/>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39" name="Freeform 145">
                <a:extLst>
                  <a:ext uri="{FF2B5EF4-FFF2-40B4-BE49-F238E27FC236}">
                    <a16:creationId xmlns:a16="http://schemas.microsoft.com/office/drawing/2014/main" xmlns="" id="{02FD03C0-E92C-4F50-9B80-FEC35FB92E35}"/>
                  </a:ext>
                </a:extLst>
              </p:cNvPr>
              <p:cNvSpPr>
                <a:spLocks/>
              </p:cNvSpPr>
              <p:nvPr/>
            </p:nvSpPr>
            <p:spPr bwMode="auto">
              <a:xfrm>
                <a:off x="2803" y="349"/>
                <a:ext cx="41" cy="29"/>
              </a:xfrm>
              <a:custGeom>
                <a:avLst/>
                <a:gdLst>
                  <a:gd name="T0" fmla="*/ 0 w 81"/>
                  <a:gd name="T1" fmla="*/ 0 h 59"/>
                  <a:gd name="T2" fmla="*/ 1 w 81"/>
                  <a:gd name="T3" fmla="*/ 0 h 59"/>
                  <a:gd name="T4" fmla="*/ 1 w 81"/>
                  <a:gd name="T5" fmla="*/ 0 h 59"/>
                  <a:gd name="T6" fmla="*/ 1 w 81"/>
                  <a:gd name="T7" fmla="*/ 0 h 59"/>
                  <a:gd name="T8" fmla="*/ 2 w 81"/>
                  <a:gd name="T9" fmla="*/ 0 h 59"/>
                  <a:gd name="T10" fmla="*/ 2 w 81"/>
                  <a:gd name="T11" fmla="*/ 0 h 59"/>
                  <a:gd name="T12" fmla="*/ 2 w 81"/>
                  <a:gd name="T13" fmla="*/ 1 h 59"/>
                  <a:gd name="T14" fmla="*/ 3 w 81"/>
                  <a:gd name="T15" fmla="*/ 1 h 59"/>
                  <a:gd name="T16" fmla="*/ 3 w 81"/>
                  <a:gd name="T17" fmla="*/ 1 h 59"/>
                  <a:gd name="T18" fmla="*/ 3 w 81"/>
                  <a:gd name="T19" fmla="*/ 1 h 59"/>
                  <a:gd name="T20" fmla="*/ 2 w 81"/>
                  <a:gd name="T21" fmla="*/ 1 h 59"/>
                  <a:gd name="T22" fmla="*/ 2 w 81"/>
                  <a:gd name="T23" fmla="*/ 1 h 59"/>
                  <a:gd name="T24" fmla="*/ 1 w 81"/>
                  <a:gd name="T25" fmla="*/ 0 h 59"/>
                  <a:gd name="T26" fmla="*/ 1 w 81"/>
                  <a:gd name="T27" fmla="*/ 0 h 59"/>
                  <a:gd name="T28" fmla="*/ 1 w 81"/>
                  <a:gd name="T29" fmla="*/ 0 h 59"/>
                  <a:gd name="T30" fmla="*/ 1 w 81"/>
                  <a:gd name="T31" fmla="*/ 0 h 59"/>
                  <a:gd name="T32" fmla="*/ 0 w 81"/>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1" h="59">
                    <a:moveTo>
                      <a:pt x="0" y="0"/>
                    </a:moveTo>
                    <a:lnTo>
                      <a:pt x="3" y="0"/>
                    </a:lnTo>
                    <a:lnTo>
                      <a:pt x="11" y="3"/>
                    </a:lnTo>
                    <a:lnTo>
                      <a:pt x="23" y="7"/>
                    </a:lnTo>
                    <a:lnTo>
                      <a:pt x="36" y="15"/>
                    </a:lnTo>
                    <a:lnTo>
                      <a:pt x="50" y="25"/>
                    </a:lnTo>
                    <a:lnTo>
                      <a:pt x="64" y="35"/>
                    </a:lnTo>
                    <a:lnTo>
                      <a:pt x="74" y="47"/>
                    </a:lnTo>
                    <a:lnTo>
                      <a:pt x="81" y="59"/>
                    </a:lnTo>
                    <a:lnTo>
                      <a:pt x="72" y="52"/>
                    </a:lnTo>
                    <a:lnTo>
                      <a:pt x="61" y="44"/>
                    </a:lnTo>
                    <a:lnTo>
                      <a:pt x="47" y="35"/>
                    </a:lnTo>
                    <a:lnTo>
                      <a:pt x="32" y="26"/>
                    </a:lnTo>
                    <a:lnTo>
                      <a:pt x="19" y="18"/>
                    </a:lnTo>
                    <a:lnTo>
                      <a:pt x="9" y="10"/>
                    </a:lnTo>
                    <a:lnTo>
                      <a:pt x="2"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40" name="Freeform 146">
                <a:extLst>
                  <a:ext uri="{FF2B5EF4-FFF2-40B4-BE49-F238E27FC236}">
                    <a16:creationId xmlns:a16="http://schemas.microsoft.com/office/drawing/2014/main" xmlns="" id="{7B62E94A-1678-4DB9-B29F-7AA5F4581BC2}"/>
                  </a:ext>
                </a:extLst>
              </p:cNvPr>
              <p:cNvSpPr>
                <a:spLocks/>
              </p:cNvSpPr>
              <p:nvPr/>
            </p:nvSpPr>
            <p:spPr bwMode="auto">
              <a:xfrm>
                <a:off x="2841" y="349"/>
                <a:ext cx="40" cy="25"/>
              </a:xfrm>
              <a:custGeom>
                <a:avLst/>
                <a:gdLst>
                  <a:gd name="T0" fmla="*/ 0 w 80"/>
                  <a:gd name="T1" fmla="*/ 2 h 49"/>
                  <a:gd name="T2" fmla="*/ 1 w 80"/>
                  <a:gd name="T3" fmla="*/ 2 h 49"/>
                  <a:gd name="T4" fmla="*/ 1 w 80"/>
                  <a:gd name="T5" fmla="*/ 2 h 49"/>
                  <a:gd name="T6" fmla="*/ 1 w 80"/>
                  <a:gd name="T7" fmla="*/ 1 h 49"/>
                  <a:gd name="T8" fmla="*/ 2 w 80"/>
                  <a:gd name="T9" fmla="*/ 1 h 49"/>
                  <a:gd name="T10" fmla="*/ 2 w 80"/>
                  <a:gd name="T11" fmla="*/ 1 h 49"/>
                  <a:gd name="T12" fmla="*/ 3 w 80"/>
                  <a:gd name="T13" fmla="*/ 1 h 49"/>
                  <a:gd name="T14" fmla="*/ 3 w 80"/>
                  <a:gd name="T15" fmla="*/ 0 h 49"/>
                  <a:gd name="T16" fmla="*/ 3 w 80"/>
                  <a:gd name="T17" fmla="*/ 1 h 49"/>
                  <a:gd name="T18" fmla="*/ 3 w 80"/>
                  <a:gd name="T19" fmla="*/ 1 h 49"/>
                  <a:gd name="T20" fmla="*/ 3 w 80"/>
                  <a:gd name="T21" fmla="*/ 1 h 49"/>
                  <a:gd name="T22" fmla="*/ 2 w 80"/>
                  <a:gd name="T23" fmla="*/ 1 h 49"/>
                  <a:gd name="T24" fmla="*/ 2 w 80"/>
                  <a:gd name="T25" fmla="*/ 1 h 49"/>
                  <a:gd name="T26" fmla="*/ 1 w 80"/>
                  <a:gd name="T27" fmla="*/ 2 h 49"/>
                  <a:gd name="T28" fmla="*/ 1 w 80"/>
                  <a:gd name="T29" fmla="*/ 2 h 49"/>
                  <a:gd name="T30" fmla="*/ 1 w 80"/>
                  <a:gd name="T31" fmla="*/ 2 h 49"/>
                  <a:gd name="T32" fmla="*/ 0 w 80"/>
                  <a:gd name="T33" fmla="*/ 2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0" h="49">
                    <a:moveTo>
                      <a:pt x="0" y="49"/>
                    </a:moveTo>
                    <a:lnTo>
                      <a:pt x="6" y="43"/>
                    </a:lnTo>
                    <a:lnTo>
                      <a:pt x="16" y="34"/>
                    </a:lnTo>
                    <a:lnTo>
                      <a:pt x="28" y="25"/>
                    </a:lnTo>
                    <a:lnTo>
                      <a:pt x="42" y="16"/>
                    </a:lnTo>
                    <a:lnTo>
                      <a:pt x="55" y="8"/>
                    </a:lnTo>
                    <a:lnTo>
                      <a:pt x="66" y="2"/>
                    </a:lnTo>
                    <a:lnTo>
                      <a:pt x="76" y="0"/>
                    </a:lnTo>
                    <a:lnTo>
                      <a:pt x="80" y="2"/>
                    </a:lnTo>
                    <a:lnTo>
                      <a:pt x="79" y="8"/>
                    </a:lnTo>
                    <a:lnTo>
                      <a:pt x="71" y="15"/>
                    </a:lnTo>
                    <a:lnTo>
                      <a:pt x="58" y="21"/>
                    </a:lnTo>
                    <a:lnTo>
                      <a:pt x="44" y="28"/>
                    </a:lnTo>
                    <a:lnTo>
                      <a:pt x="29" y="34"/>
                    </a:lnTo>
                    <a:lnTo>
                      <a:pt x="16" y="40"/>
                    </a:lnTo>
                    <a:lnTo>
                      <a:pt x="5" y="46"/>
                    </a:lnTo>
                    <a:lnTo>
                      <a:pt x="0" y="4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41" name="Freeform 147">
                <a:extLst>
                  <a:ext uri="{FF2B5EF4-FFF2-40B4-BE49-F238E27FC236}">
                    <a16:creationId xmlns:a16="http://schemas.microsoft.com/office/drawing/2014/main" xmlns="" id="{E56F8B85-47E9-45AC-9049-351CE3EA6E41}"/>
                  </a:ext>
                </a:extLst>
              </p:cNvPr>
              <p:cNvSpPr>
                <a:spLocks/>
              </p:cNvSpPr>
              <p:nvPr/>
            </p:nvSpPr>
            <p:spPr bwMode="auto">
              <a:xfrm>
                <a:off x="2757" y="210"/>
                <a:ext cx="34" cy="132"/>
              </a:xfrm>
              <a:custGeom>
                <a:avLst/>
                <a:gdLst>
                  <a:gd name="T0" fmla="*/ 1 w 68"/>
                  <a:gd name="T1" fmla="*/ 8 h 265"/>
                  <a:gd name="T2" fmla="*/ 1 w 68"/>
                  <a:gd name="T3" fmla="*/ 8 h 265"/>
                  <a:gd name="T4" fmla="*/ 1 w 68"/>
                  <a:gd name="T5" fmla="*/ 8 h 265"/>
                  <a:gd name="T6" fmla="*/ 1 w 68"/>
                  <a:gd name="T7" fmla="*/ 8 h 265"/>
                  <a:gd name="T8" fmla="*/ 0 w 68"/>
                  <a:gd name="T9" fmla="*/ 8 h 265"/>
                  <a:gd name="T10" fmla="*/ 1 w 68"/>
                  <a:gd name="T11" fmla="*/ 7 h 265"/>
                  <a:gd name="T12" fmla="*/ 2 w 68"/>
                  <a:gd name="T13" fmla="*/ 5 h 265"/>
                  <a:gd name="T14" fmla="*/ 2 w 68"/>
                  <a:gd name="T15" fmla="*/ 4 h 265"/>
                  <a:gd name="T16" fmla="*/ 2 w 68"/>
                  <a:gd name="T17" fmla="*/ 3 h 265"/>
                  <a:gd name="T18" fmla="*/ 2 w 68"/>
                  <a:gd name="T19" fmla="*/ 2 h 265"/>
                  <a:gd name="T20" fmla="*/ 2 w 68"/>
                  <a:gd name="T21" fmla="*/ 1 h 265"/>
                  <a:gd name="T22" fmla="*/ 2 w 68"/>
                  <a:gd name="T23" fmla="*/ 0 h 265"/>
                  <a:gd name="T24" fmla="*/ 2 w 68"/>
                  <a:gd name="T25" fmla="*/ 0 h 265"/>
                  <a:gd name="T26" fmla="*/ 2 w 68"/>
                  <a:gd name="T27" fmla="*/ 0 h 265"/>
                  <a:gd name="T28" fmla="*/ 2 w 68"/>
                  <a:gd name="T29" fmla="*/ 1 h 265"/>
                  <a:gd name="T30" fmla="*/ 3 w 68"/>
                  <a:gd name="T31" fmla="*/ 2 h 265"/>
                  <a:gd name="T32" fmla="*/ 3 w 68"/>
                  <a:gd name="T33" fmla="*/ 3 h 265"/>
                  <a:gd name="T34" fmla="*/ 2 w 68"/>
                  <a:gd name="T35" fmla="*/ 5 h 265"/>
                  <a:gd name="T36" fmla="*/ 2 w 68"/>
                  <a:gd name="T37" fmla="*/ 6 h 265"/>
                  <a:gd name="T38" fmla="*/ 2 w 68"/>
                  <a:gd name="T39" fmla="*/ 7 h 265"/>
                  <a:gd name="T40" fmla="*/ 1 w 68"/>
                  <a:gd name="T41" fmla="*/ 8 h 26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8" h="265">
                    <a:moveTo>
                      <a:pt x="7" y="265"/>
                    </a:moveTo>
                    <a:lnTo>
                      <a:pt x="4" y="265"/>
                    </a:lnTo>
                    <a:lnTo>
                      <a:pt x="2" y="262"/>
                    </a:lnTo>
                    <a:lnTo>
                      <a:pt x="1" y="260"/>
                    </a:lnTo>
                    <a:lnTo>
                      <a:pt x="0" y="258"/>
                    </a:lnTo>
                    <a:lnTo>
                      <a:pt x="26" y="226"/>
                    </a:lnTo>
                    <a:lnTo>
                      <a:pt x="43" y="191"/>
                    </a:lnTo>
                    <a:lnTo>
                      <a:pt x="54" y="156"/>
                    </a:lnTo>
                    <a:lnTo>
                      <a:pt x="56" y="121"/>
                    </a:lnTo>
                    <a:lnTo>
                      <a:pt x="55" y="86"/>
                    </a:lnTo>
                    <a:lnTo>
                      <a:pt x="49" y="54"/>
                    </a:lnTo>
                    <a:lnTo>
                      <a:pt x="43" y="25"/>
                    </a:lnTo>
                    <a:lnTo>
                      <a:pt x="38" y="0"/>
                    </a:lnTo>
                    <a:lnTo>
                      <a:pt x="51" y="17"/>
                    </a:lnTo>
                    <a:lnTo>
                      <a:pt x="62" y="45"/>
                    </a:lnTo>
                    <a:lnTo>
                      <a:pt x="68" y="83"/>
                    </a:lnTo>
                    <a:lnTo>
                      <a:pt x="68" y="124"/>
                    </a:lnTo>
                    <a:lnTo>
                      <a:pt x="63" y="167"/>
                    </a:lnTo>
                    <a:lnTo>
                      <a:pt x="51" y="207"/>
                    </a:lnTo>
                    <a:lnTo>
                      <a:pt x="33" y="241"/>
                    </a:lnTo>
                    <a:lnTo>
                      <a:pt x="7" y="2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42" name="Freeform 148">
                <a:extLst>
                  <a:ext uri="{FF2B5EF4-FFF2-40B4-BE49-F238E27FC236}">
                    <a16:creationId xmlns:a16="http://schemas.microsoft.com/office/drawing/2014/main" xmlns="" id="{676E9E2A-A10E-4D6B-9EFF-E80CA04B5F2B}"/>
                  </a:ext>
                </a:extLst>
              </p:cNvPr>
              <p:cNvSpPr>
                <a:spLocks/>
              </p:cNvSpPr>
              <p:nvPr/>
            </p:nvSpPr>
            <p:spPr bwMode="auto">
              <a:xfrm>
                <a:off x="2757" y="212"/>
                <a:ext cx="28" cy="16"/>
              </a:xfrm>
              <a:custGeom>
                <a:avLst/>
                <a:gdLst>
                  <a:gd name="T0" fmla="*/ 1 w 57"/>
                  <a:gd name="T1" fmla="*/ 1 h 34"/>
                  <a:gd name="T2" fmla="*/ 1 w 57"/>
                  <a:gd name="T3" fmla="*/ 0 h 34"/>
                  <a:gd name="T4" fmla="*/ 1 w 57"/>
                  <a:gd name="T5" fmla="*/ 0 h 34"/>
                  <a:gd name="T6" fmla="*/ 1 w 57"/>
                  <a:gd name="T7" fmla="*/ 0 h 34"/>
                  <a:gd name="T8" fmla="*/ 0 w 57"/>
                  <a:gd name="T9" fmla="*/ 0 h 34"/>
                  <a:gd name="T10" fmla="*/ 0 w 57"/>
                  <a:gd name="T11" fmla="*/ 0 h 34"/>
                  <a:gd name="T12" fmla="*/ 0 w 57"/>
                  <a:gd name="T13" fmla="*/ 0 h 34"/>
                  <a:gd name="T14" fmla="*/ 0 w 57"/>
                  <a:gd name="T15" fmla="*/ 0 h 34"/>
                  <a:gd name="T16" fmla="*/ 0 w 57"/>
                  <a:gd name="T17" fmla="*/ 0 h 34"/>
                  <a:gd name="T18" fmla="*/ 0 w 57"/>
                  <a:gd name="T19" fmla="*/ 0 h 34"/>
                  <a:gd name="T20" fmla="*/ 0 w 57"/>
                  <a:gd name="T21" fmla="*/ 0 h 34"/>
                  <a:gd name="T22" fmla="*/ 0 w 57"/>
                  <a:gd name="T23" fmla="*/ 0 h 34"/>
                  <a:gd name="T24" fmla="*/ 0 w 57"/>
                  <a:gd name="T25" fmla="*/ 0 h 34"/>
                  <a:gd name="T26" fmla="*/ 0 w 57"/>
                  <a:gd name="T27" fmla="*/ 0 h 34"/>
                  <a:gd name="T28" fmla="*/ 1 w 57"/>
                  <a:gd name="T29" fmla="*/ 0 h 34"/>
                  <a:gd name="T30" fmla="*/ 1 w 57"/>
                  <a:gd name="T31" fmla="*/ 0 h 34"/>
                  <a:gd name="T32" fmla="*/ 1 w 57"/>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34">
                    <a:moveTo>
                      <a:pt x="57" y="34"/>
                    </a:moveTo>
                    <a:lnTo>
                      <a:pt x="51" y="27"/>
                    </a:lnTo>
                    <a:lnTo>
                      <a:pt x="43" y="20"/>
                    </a:lnTo>
                    <a:lnTo>
                      <a:pt x="34" y="14"/>
                    </a:lnTo>
                    <a:lnTo>
                      <a:pt x="26" y="8"/>
                    </a:lnTo>
                    <a:lnTo>
                      <a:pt x="17" y="4"/>
                    </a:lnTo>
                    <a:lnTo>
                      <a:pt x="9" y="1"/>
                    </a:lnTo>
                    <a:lnTo>
                      <a:pt x="4" y="0"/>
                    </a:lnTo>
                    <a:lnTo>
                      <a:pt x="0" y="1"/>
                    </a:lnTo>
                    <a:lnTo>
                      <a:pt x="0" y="4"/>
                    </a:lnTo>
                    <a:lnTo>
                      <a:pt x="5" y="7"/>
                    </a:lnTo>
                    <a:lnTo>
                      <a:pt x="12" y="11"/>
                    </a:lnTo>
                    <a:lnTo>
                      <a:pt x="20" y="14"/>
                    </a:lnTo>
                    <a:lnTo>
                      <a:pt x="29" y="19"/>
                    </a:lnTo>
                    <a:lnTo>
                      <a:pt x="40" y="23"/>
                    </a:lnTo>
                    <a:lnTo>
                      <a:pt x="49" y="28"/>
                    </a:lnTo>
                    <a:lnTo>
                      <a:pt x="57" y="3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43" name="Freeform 149">
                <a:extLst>
                  <a:ext uri="{FF2B5EF4-FFF2-40B4-BE49-F238E27FC236}">
                    <a16:creationId xmlns:a16="http://schemas.microsoft.com/office/drawing/2014/main" xmlns="" id="{B67B2FED-1224-4A20-BB35-6CCF3C6AECEB}"/>
                  </a:ext>
                </a:extLst>
              </p:cNvPr>
              <p:cNvSpPr>
                <a:spLocks/>
              </p:cNvSpPr>
              <p:nvPr/>
            </p:nvSpPr>
            <p:spPr bwMode="auto">
              <a:xfrm>
                <a:off x="2756" y="220"/>
                <a:ext cx="31" cy="20"/>
              </a:xfrm>
              <a:custGeom>
                <a:avLst/>
                <a:gdLst>
                  <a:gd name="T0" fmla="*/ 0 w 62"/>
                  <a:gd name="T1" fmla="*/ 1 h 40"/>
                  <a:gd name="T2" fmla="*/ 1 w 62"/>
                  <a:gd name="T3" fmla="*/ 0 h 40"/>
                  <a:gd name="T4" fmla="*/ 1 w 62"/>
                  <a:gd name="T5" fmla="*/ 1 h 40"/>
                  <a:gd name="T6" fmla="*/ 1 w 62"/>
                  <a:gd name="T7" fmla="*/ 1 h 40"/>
                  <a:gd name="T8" fmla="*/ 1 w 62"/>
                  <a:gd name="T9" fmla="*/ 1 h 40"/>
                  <a:gd name="T10" fmla="*/ 2 w 62"/>
                  <a:gd name="T11" fmla="*/ 1 h 40"/>
                  <a:gd name="T12" fmla="*/ 2 w 62"/>
                  <a:gd name="T13" fmla="*/ 1 h 40"/>
                  <a:gd name="T14" fmla="*/ 2 w 62"/>
                  <a:gd name="T15" fmla="*/ 1 h 40"/>
                  <a:gd name="T16" fmla="*/ 2 w 62"/>
                  <a:gd name="T17" fmla="*/ 2 h 40"/>
                  <a:gd name="T18" fmla="*/ 2 w 62"/>
                  <a:gd name="T19" fmla="*/ 2 h 40"/>
                  <a:gd name="T20" fmla="*/ 2 w 62"/>
                  <a:gd name="T21" fmla="*/ 1 h 40"/>
                  <a:gd name="T22" fmla="*/ 2 w 62"/>
                  <a:gd name="T23" fmla="*/ 1 h 40"/>
                  <a:gd name="T24" fmla="*/ 1 w 62"/>
                  <a:gd name="T25" fmla="*/ 1 h 40"/>
                  <a:gd name="T26" fmla="*/ 1 w 62"/>
                  <a:gd name="T27" fmla="*/ 1 h 40"/>
                  <a:gd name="T28" fmla="*/ 1 w 62"/>
                  <a:gd name="T29" fmla="*/ 1 h 40"/>
                  <a:gd name="T30" fmla="*/ 1 w 62"/>
                  <a:gd name="T31" fmla="*/ 1 h 40"/>
                  <a:gd name="T32" fmla="*/ 0 w 62"/>
                  <a:gd name="T33" fmla="*/ 1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2" h="40">
                    <a:moveTo>
                      <a:pt x="0" y="2"/>
                    </a:moveTo>
                    <a:lnTo>
                      <a:pt x="3" y="0"/>
                    </a:lnTo>
                    <a:lnTo>
                      <a:pt x="8" y="2"/>
                    </a:lnTo>
                    <a:lnTo>
                      <a:pt x="18" y="5"/>
                    </a:lnTo>
                    <a:lnTo>
                      <a:pt x="27" y="10"/>
                    </a:lnTo>
                    <a:lnTo>
                      <a:pt x="37" y="15"/>
                    </a:lnTo>
                    <a:lnTo>
                      <a:pt x="46" y="22"/>
                    </a:lnTo>
                    <a:lnTo>
                      <a:pt x="56" y="30"/>
                    </a:lnTo>
                    <a:lnTo>
                      <a:pt x="62" y="40"/>
                    </a:lnTo>
                    <a:lnTo>
                      <a:pt x="54" y="35"/>
                    </a:lnTo>
                    <a:lnTo>
                      <a:pt x="45" y="30"/>
                    </a:lnTo>
                    <a:lnTo>
                      <a:pt x="35" y="25"/>
                    </a:lnTo>
                    <a:lnTo>
                      <a:pt x="24" y="19"/>
                    </a:lnTo>
                    <a:lnTo>
                      <a:pt x="14" y="13"/>
                    </a:lnTo>
                    <a:lnTo>
                      <a:pt x="6" y="9"/>
                    </a:lnTo>
                    <a:lnTo>
                      <a:pt x="1" y="4"/>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44" name="Freeform 150">
                <a:extLst>
                  <a:ext uri="{FF2B5EF4-FFF2-40B4-BE49-F238E27FC236}">
                    <a16:creationId xmlns:a16="http://schemas.microsoft.com/office/drawing/2014/main" xmlns="" id="{A5A26C5F-9E7C-410D-ABDF-29F93868784E}"/>
                  </a:ext>
                </a:extLst>
              </p:cNvPr>
              <p:cNvSpPr>
                <a:spLocks/>
              </p:cNvSpPr>
              <p:nvPr/>
            </p:nvSpPr>
            <p:spPr bwMode="auto">
              <a:xfrm>
                <a:off x="2749" y="240"/>
                <a:ext cx="41" cy="26"/>
              </a:xfrm>
              <a:custGeom>
                <a:avLst/>
                <a:gdLst>
                  <a:gd name="T0" fmla="*/ 0 w 81"/>
                  <a:gd name="T1" fmla="*/ 0 h 53"/>
                  <a:gd name="T2" fmla="*/ 1 w 81"/>
                  <a:gd name="T3" fmla="*/ 0 h 53"/>
                  <a:gd name="T4" fmla="*/ 1 w 81"/>
                  <a:gd name="T5" fmla="*/ 0 h 53"/>
                  <a:gd name="T6" fmla="*/ 1 w 81"/>
                  <a:gd name="T7" fmla="*/ 0 h 53"/>
                  <a:gd name="T8" fmla="*/ 2 w 81"/>
                  <a:gd name="T9" fmla="*/ 0 h 53"/>
                  <a:gd name="T10" fmla="*/ 2 w 81"/>
                  <a:gd name="T11" fmla="*/ 0 h 53"/>
                  <a:gd name="T12" fmla="*/ 2 w 81"/>
                  <a:gd name="T13" fmla="*/ 1 h 53"/>
                  <a:gd name="T14" fmla="*/ 3 w 81"/>
                  <a:gd name="T15" fmla="*/ 1 h 53"/>
                  <a:gd name="T16" fmla="*/ 3 w 81"/>
                  <a:gd name="T17" fmla="*/ 1 h 53"/>
                  <a:gd name="T18" fmla="*/ 3 w 81"/>
                  <a:gd name="T19" fmla="*/ 1 h 53"/>
                  <a:gd name="T20" fmla="*/ 2 w 81"/>
                  <a:gd name="T21" fmla="*/ 1 h 53"/>
                  <a:gd name="T22" fmla="*/ 2 w 81"/>
                  <a:gd name="T23" fmla="*/ 1 h 53"/>
                  <a:gd name="T24" fmla="*/ 2 w 81"/>
                  <a:gd name="T25" fmla="*/ 0 h 53"/>
                  <a:gd name="T26" fmla="*/ 1 w 81"/>
                  <a:gd name="T27" fmla="*/ 0 h 53"/>
                  <a:gd name="T28" fmla="*/ 1 w 81"/>
                  <a:gd name="T29" fmla="*/ 0 h 53"/>
                  <a:gd name="T30" fmla="*/ 1 w 81"/>
                  <a:gd name="T31" fmla="*/ 0 h 53"/>
                  <a:gd name="T32" fmla="*/ 0 w 81"/>
                  <a:gd name="T33" fmla="*/ 0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1" h="53">
                    <a:moveTo>
                      <a:pt x="0" y="1"/>
                    </a:moveTo>
                    <a:lnTo>
                      <a:pt x="4" y="0"/>
                    </a:lnTo>
                    <a:lnTo>
                      <a:pt x="13" y="2"/>
                    </a:lnTo>
                    <a:lnTo>
                      <a:pt x="25" y="7"/>
                    </a:lnTo>
                    <a:lnTo>
                      <a:pt x="37" y="13"/>
                    </a:lnTo>
                    <a:lnTo>
                      <a:pt x="51" y="23"/>
                    </a:lnTo>
                    <a:lnTo>
                      <a:pt x="64" y="32"/>
                    </a:lnTo>
                    <a:lnTo>
                      <a:pt x="74" y="42"/>
                    </a:lnTo>
                    <a:lnTo>
                      <a:pt x="81" y="53"/>
                    </a:lnTo>
                    <a:lnTo>
                      <a:pt x="75" y="48"/>
                    </a:lnTo>
                    <a:lnTo>
                      <a:pt x="64" y="42"/>
                    </a:lnTo>
                    <a:lnTo>
                      <a:pt x="50" y="35"/>
                    </a:lnTo>
                    <a:lnTo>
                      <a:pt x="36" y="26"/>
                    </a:lnTo>
                    <a:lnTo>
                      <a:pt x="21" y="18"/>
                    </a:lnTo>
                    <a:lnTo>
                      <a:pt x="10" y="11"/>
                    </a:lnTo>
                    <a:lnTo>
                      <a:pt x="3" y="5"/>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45" name="Freeform 151">
                <a:extLst>
                  <a:ext uri="{FF2B5EF4-FFF2-40B4-BE49-F238E27FC236}">
                    <a16:creationId xmlns:a16="http://schemas.microsoft.com/office/drawing/2014/main" xmlns="" id="{6D3C11E1-2E1B-44BF-8536-577CDAC5A92A}"/>
                  </a:ext>
                </a:extLst>
              </p:cNvPr>
              <p:cNvSpPr>
                <a:spLocks/>
              </p:cNvSpPr>
              <p:nvPr/>
            </p:nvSpPr>
            <p:spPr bwMode="auto">
              <a:xfrm>
                <a:off x="2743" y="262"/>
                <a:ext cx="44" cy="29"/>
              </a:xfrm>
              <a:custGeom>
                <a:avLst/>
                <a:gdLst>
                  <a:gd name="T0" fmla="*/ 0 w 88"/>
                  <a:gd name="T1" fmla="*/ 0 h 59"/>
                  <a:gd name="T2" fmla="*/ 1 w 88"/>
                  <a:gd name="T3" fmla="*/ 0 h 59"/>
                  <a:gd name="T4" fmla="*/ 1 w 88"/>
                  <a:gd name="T5" fmla="*/ 0 h 59"/>
                  <a:gd name="T6" fmla="*/ 1 w 88"/>
                  <a:gd name="T7" fmla="*/ 0 h 59"/>
                  <a:gd name="T8" fmla="*/ 2 w 88"/>
                  <a:gd name="T9" fmla="*/ 0 h 59"/>
                  <a:gd name="T10" fmla="*/ 2 w 88"/>
                  <a:gd name="T11" fmla="*/ 0 h 59"/>
                  <a:gd name="T12" fmla="*/ 3 w 88"/>
                  <a:gd name="T13" fmla="*/ 1 h 59"/>
                  <a:gd name="T14" fmla="*/ 3 w 88"/>
                  <a:gd name="T15" fmla="*/ 1 h 59"/>
                  <a:gd name="T16" fmla="*/ 3 w 88"/>
                  <a:gd name="T17" fmla="*/ 1 h 59"/>
                  <a:gd name="T18" fmla="*/ 3 w 88"/>
                  <a:gd name="T19" fmla="*/ 1 h 59"/>
                  <a:gd name="T20" fmla="*/ 3 w 88"/>
                  <a:gd name="T21" fmla="*/ 1 h 59"/>
                  <a:gd name="T22" fmla="*/ 2 w 88"/>
                  <a:gd name="T23" fmla="*/ 1 h 59"/>
                  <a:gd name="T24" fmla="*/ 2 w 88"/>
                  <a:gd name="T25" fmla="*/ 0 h 59"/>
                  <a:gd name="T26" fmla="*/ 1 w 88"/>
                  <a:gd name="T27" fmla="*/ 0 h 59"/>
                  <a:gd name="T28" fmla="*/ 1 w 88"/>
                  <a:gd name="T29" fmla="*/ 0 h 59"/>
                  <a:gd name="T30" fmla="*/ 1 w 88"/>
                  <a:gd name="T31" fmla="*/ 0 h 59"/>
                  <a:gd name="T32" fmla="*/ 0 w 88"/>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8" h="59">
                    <a:moveTo>
                      <a:pt x="0" y="2"/>
                    </a:moveTo>
                    <a:lnTo>
                      <a:pt x="4" y="0"/>
                    </a:lnTo>
                    <a:lnTo>
                      <a:pt x="15" y="3"/>
                    </a:lnTo>
                    <a:lnTo>
                      <a:pt x="27" y="10"/>
                    </a:lnTo>
                    <a:lnTo>
                      <a:pt x="42" y="18"/>
                    </a:lnTo>
                    <a:lnTo>
                      <a:pt x="57" y="28"/>
                    </a:lnTo>
                    <a:lnTo>
                      <a:pt x="71" y="38"/>
                    </a:lnTo>
                    <a:lnTo>
                      <a:pt x="83" y="49"/>
                    </a:lnTo>
                    <a:lnTo>
                      <a:pt x="88" y="59"/>
                    </a:lnTo>
                    <a:lnTo>
                      <a:pt x="82" y="56"/>
                    </a:lnTo>
                    <a:lnTo>
                      <a:pt x="70" y="49"/>
                    </a:lnTo>
                    <a:lnTo>
                      <a:pt x="55" y="40"/>
                    </a:lnTo>
                    <a:lnTo>
                      <a:pt x="39" y="30"/>
                    </a:lnTo>
                    <a:lnTo>
                      <a:pt x="24" y="21"/>
                    </a:lnTo>
                    <a:lnTo>
                      <a:pt x="11" y="12"/>
                    </a:lnTo>
                    <a:lnTo>
                      <a:pt x="2" y="5"/>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46" name="Freeform 152">
                <a:extLst>
                  <a:ext uri="{FF2B5EF4-FFF2-40B4-BE49-F238E27FC236}">
                    <a16:creationId xmlns:a16="http://schemas.microsoft.com/office/drawing/2014/main" xmlns="" id="{F871491A-7CAD-4D1F-A9E4-D088C959BEB4}"/>
                  </a:ext>
                </a:extLst>
              </p:cNvPr>
              <p:cNvSpPr>
                <a:spLocks/>
              </p:cNvSpPr>
              <p:nvPr/>
            </p:nvSpPr>
            <p:spPr bwMode="auto">
              <a:xfrm>
                <a:off x="2747" y="276"/>
                <a:ext cx="36" cy="31"/>
              </a:xfrm>
              <a:custGeom>
                <a:avLst/>
                <a:gdLst>
                  <a:gd name="T0" fmla="*/ 0 w 71"/>
                  <a:gd name="T1" fmla="*/ 0 h 62"/>
                  <a:gd name="T2" fmla="*/ 1 w 71"/>
                  <a:gd name="T3" fmla="*/ 0 h 62"/>
                  <a:gd name="T4" fmla="*/ 1 w 71"/>
                  <a:gd name="T5" fmla="*/ 1 h 62"/>
                  <a:gd name="T6" fmla="*/ 1 w 71"/>
                  <a:gd name="T7" fmla="*/ 1 h 62"/>
                  <a:gd name="T8" fmla="*/ 2 w 71"/>
                  <a:gd name="T9" fmla="*/ 1 h 62"/>
                  <a:gd name="T10" fmla="*/ 2 w 71"/>
                  <a:gd name="T11" fmla="*/ 2 h 62"/>
                  <a:gd name="T12" fmla="*/ 2 w 71"/>
                  <a:gd name="T13" fmla="*/ 2 h 62"/>
                  <a:gd name="T14" fmla="*/ 3 w 71"/>
                  <a:gd name="T15" fmla="*/ 2 h 62"/>
                  <a:gd name="T16" fmla="*/ 3 w 71"/>
                  <a:gd name="T17" fmla="*/ 2 h 62"/>
                  <a:gd name="T18" fmla="*/ 2 w 71"/>
                  <a:gd name="T19" fmla="*/ 2 h 62"/>
                  <a:gd name="T20" fmla="*/ 2 w 71"/>
                  <a:gd name="T21" fmla="*/ 2 h 62"/>
                  <a:gd name="T22" fmla="*/ 2 w 71"/>
                  <a:gd name="T23" fmla="*/ 2 h 62"/>
                  <a:gd name="T24" fmla="*/ 1 w 71"/>
                  <a:gd name="T25" fmla="*/ 1 h 62"/>
                  <a:gd name="T26" fmla="*/ 1 w 71"/>
                  <a:gd name="T27" fmla="*/ 1 h 62"/>
                  <a:gd name="T28" fmla="*/ 1 w 71"/>
                  <a:gd name="T29" fmla="*/ 1 h 62"/>
                  <a:gd name="T30" fmla="*/ 1 w 71"/>
                  <a:gd name="T31" fmla="*/ 1 h 62"/>
                  <a:gd name="T32" fmla="*/ 0 w 71"/>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62">
                    <a:moveTo>
                      <a:pt x="0" y="0"/>
                    </a:moveTo>
                    <a:lnTo>
                      <a:pt x="3" y="0"/>
                    </a:lnTo>
                    <a:lnTo>
                      <a:pt x="11" y="5"/>
                    </a:lnTo>
                    <a:lnTo>
                      <a:pt x="23" y="13"/>
                    </a:lnTo>
                    <a:lnTo>
                      <a:pt x="36" y="22"/>
                    </a:lnTo>
                    <a:lnTo>
                      <a:pt x="48" y="34"/>
                    </a:lnTo>
                    <a:lnTo>
                      <a:pt x="60" y="44"/>
                    </a:lnTo>
                    <a:lnTo>
                      <a:pt x="68" y="54"/>
                    </a:lnTo>
                    <a:lnTo>
                      <a:pt x="71" y="62"/>
                    </a:lnTo>
                    <a:lnTo>
                      <a:pt x="64" y="57"/>
                    </a:lnTo>
                    <a:lnTo>
                      <a:pt x="54" y="50"/>
                    </a:lnTo>
                    <a:lnTo>
                      <a:pt x="41" y="41"/>
                    </a:lnTo>
                    <a:lnTo>
                      <a:pt x="29" y="31"/>
                    </a:lnTo>
                    <a:lnTo>
                      <a:pt x="16" y="21"/>
                    </a:lnTo>
                    <a:lnTo>
                      <a:pt x="7" y="13"/>
                    </a:lnTo>
                    <a:lnTo>
                      <a:pt x="1" y="5"/>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47" name="Freeform 153">
                <a:extLst>
                  <a:ext uri="{FF2B5EF4-FFF2-40B4-BE49-F238E27FC236}">
                    <a16:creationId xmlns:a16="http://schemas.microsoft.com/office/drawing/2014/main" xmlns="" id="{3214FF0E-A49E-48DF-A5FC-86CCDD02A1CC}"/>
                  </a:ext>
                </a:extLst>
              </p:cNvPr>
              <p:cNvSpPr>
                <a:spLocks/>
              </p:cNvSpPr>
              <p:nvPr/>
            </p:nvSpPr>
            <p:spPr bwMode="auto">
              <a:xfrm>
                <a:off x="2748" y="293"/>
                <a:ext cx="29" cy="26"/>
              </a:xfrm>
              <a:custGeom>
                <a:avLst/>
                <a:gdLst>
                  <a:gd name="T0" fmla="*/ 0 w 59"/>
                  <a:gd name="T1" fmla="*/ 0 h 53"/>
                  <a:gd name="T2" fmla="*/ 0 w 59"/>
                  <a:gd name="T3" fmla="*/ 0 h 53"/>
                  <a:gd name="T4" fmla="*/ 0 w 59"/>
                  <a:gd name="T5" fmla="*/ 0 h 53"/>
                  <a:gd name="T6" fmla="*/ 0 w 59"/>
                  <a:gd name="T7" fmla="*/ 0 h 53"/>
                  <a:gd name="T8" fmla="*/ 0 w 59"/>
                  <a:gd name="T9" fmla="*/ 0 h 53"/>
                  <a:gd name="T10" fmla="*/ 1 w 59"/>
                  <a:gd name="T11" fmla="*/ 0 h 53"/>
                  <a:gd name="T12" fmla="*/ 1 w 59"/>
                  <a:gd name="T13" fmla="*/ 1 h 53"/>
                  <a:gd name="T14" fmla="*/ 1 w 59"/>
                  <a:gd name="T15" fmla="*/ 1 h 53"/>
                  <a:gd name="T16" fmla="*/ 1 w 59"/>
                  <a:gd name="T17" fmla="*/ 1 h 53"/>
                  <a:gd name="T18" fmla="*/ 1 w 59"/>
                  <a:gd name="T19" fmla="*/ 1 h 53"/>
                  <a:gd name="T20" fmla="*/ 1 w 59"/>
                  <a:gd name="T21" fmla="*/ 1 h 53"/>
                  <a:gd name="T22" fmla="*/ 1 w 59"/>
                  <a:gd name="T23" fmla="*/ 1 h 53"/>
                  <a:gd name="T24" fmla="*/ 0 w 59"/>
                  <a:gd name="T25" fmla="*/ 0 h 53"/>
                  <a:gd name="T26" fmla="*/ 0 w 59"/>
                  <a:gd name="T27" fmla="*/ 0 h 53"/>
                  <a:gd name="T28" fmla="*/ 0 w 59"/>
                  <a:gd name="T29" fmla="*/ 0 h 53"/>
                  <a:gd name="T30" fmla="*/ 0 w 59"/>
                  <a:gd name="T31" fmla="*/ 0 h 53"/>
                  <a:gd name="T32" fmla="*/ 0 w 59"/>
                  <a:gd name="T33" fmla="*/ 0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53">
                    <a:moveTo>
                      <a:pt x="0" y="0"/>
                    </a:moveTo>
                    <a:lnTo>
                      <a:pt x="4" y="0"/>
                    </a:lnTo>
                    <a:lnTo>
                      <a:pt x="11" y="2"/>
                    </a:lnTo>
                    <a:lnTo>
                      <a:pt x="20" y="7"/>
                    </a:lnTo>
                    <a:lnTo>
                      <a:pt x="30" y="13"/>
                    </a:lnTo>
                    <a:lnTo>
                      <a:pt x="39" y="23"/>
                    </a:lnTo>
                    <a:lnTo>
                      <a:pt x="49" y="32"/>
                    </a:lnTo>
                    <a:lnTo>
                      <a:pt x="55" y="42"/>
                    </a:lnTo>
                    <a:lnTo>
                      <a:pt x="59" y="53"/>
                    </a:lnTo>
                    <a:lnTo>
                      <a:pt x="53" y="47"/>
                    </a:lnTo>
                    <a:lnTo>
                      <a:pt x="44" y="40"/>
                    </a:lnTo>
                    <a:lnTo>
                      <a:pt x="34" y="32"/>
                    </a:lnTo>
                    <a:lnTo>
                      <a:pt x="23" y="24"/>
                    </a:lnTo>
                    <a:lnTo>
                      <a:pt x="13" y="16"/>
                    </a:lnTo>
                    <a:lnTo>
                      <a:pt x="5" y="9"/>
                    </a:lnTo>
                    <a:lnTo>
                      <a:pt x="0"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48" name="Freeform 154">
                <a:extLst>
                  <a:ext uri="{FF2B5EF4-FFF2-40B4-BE49-F238E27FC236}">
                    <a16:creationId xmlns:a16="http://schemas.microsoft.com/office/drawing/2014/main" xmlns="" id="{299F7C92-3449-430F-AB12-7E29961ED4C2}"/>
                  </a:ext>
                </a:extLst>
              </p:cNvPr>
              <p:cNvSpPr>
                <a:spLocks/>
              </p:cNvSpPr>
              <p:nvPr/>
            </p:nvSpPr>
            <p:spPr bwMode="auto">
              <a:xfrm>
                <a:off x="2748" y="309"/>
                <a:ext cx="21" cy="22"/>
              </a:xfrm>
              <a:custGeom>
                <a:avLst/>
                <a:gdLst>
                  <a:gd name="T0" fmla="*/ 0 w 43"/>
                  <a:gd name="T1" fmla="*/ 0 h 45"/>
                  <a:gd name="T2" fmla="*/ 0 w 43"/>
                  <a:gd name="T3" fmla="*/ 0 h 45"/>
                  <a:gd name="T4" fmla="*/ 0 w 43"/>
                  <a:gd name="T5" fmla="*/ 0 h 45"/>
                  <a:gd name="T6" fmla="*/ 0 w 43"/>
                  <a:gd name="T7" fmla="*/ 0 h 45"/>
                  <a:gd name="T8" fmla="*/ 0 w 43"/>
                  <a:gd name="T9" fmla="*/ 0 h 45"/>
                  <a:gd name="T10" fmla="*/ 0 w 43"/>
                  <a:gd name="T11" fmla="*/ 0 h 45"/>
                  <a:gd name="T12" fmla="*/ 1 w 43"/>
                  <a:gd name="T13" fmla="*/ 1 h 45"/>
                  <a:gd name="T14" fmla="*/ 1 w 43"/>
                  <a:gd name="T15" fmla="*/ 1 h 45"/>
                  <a:gd name="T16" fmla="*/ 1 w 43"/>
                  <a:gd name="T17" fmla="*/ 1 h 45"/>
                  <a:gd name="T18" fmla="*/ 1 w 43"/>
                  <a:gd name="T19" fmla="*/ 1 h 45"/>
                  <a:gd name="T20" fmla="*/ 1 w 43"/>
                  <a:gd name="T21" fmla="*/ 1 h 45"/>
                  <a:gd name="T22" fmla="*/ 0 w 43"/>
                  <a:gd name="T23" fmla="*/ 0 h 45"/>
                  <a:gd name="T24" fmla="*/ 0 w 43"/>
                  <a:gd name="T25" fmla="*/ 0 h 45"/>
                  <a:gd name="T26" fmla="*/ 0 w 43"/>
                  <a:gd name="T27" fmla="*/ 0 h 45"/>
                  <a:gd name="T28" fmla="*/ 0 w 43"/>
                  <a:gd name="T29" fmla="*/ 0 h 45"/>
                  <a:gd name="T30" fmla="*/ 0 w 43"/>
                  <a:gd name="T31" fmla="*/ 0 h 45"/>
                  <a:gd name="T32" fmla="*/ 0 w 43"/>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45">
                    <a:moveTo>
                      <a:pt x="0" y="0"/>
                    </a:moveTo>
                    <a:lnTo>
                      <a:pt x="3" y="0"/>
                    </a:lnTo>
                    <a:lnTo>
                      <a:pt x="9" y="2"/>
                    </a:lnTo>
                    <a:lnTo>
                      <a:pt x="16" y="8"/>
                    </a:lnTo>
                    <a:lnTo>
                      <a:pt x="24" y="16"/>
                    </a:lnTo>
                    <a:lnTo>
                      <a:pt x="31" y="24"/>
                    </a:lnTo>
                    <a:lnTo>
                      <a:pt x="38" y="32"/>
                    </a:lnTo>
                    <a:lnTo>
                      <a:pt x="41" y="39"/>
                    </a:lnTo>
                    <a:lnTo>
                      <a:pt x="43" y="45"/>
                    </a:lnTo>
                    <a:lnTo>
                      <a:pt x="38" y="40"/>
                    </a:lnTo>
                    <a:lnTo>
                      <a:pt x="32" y="34"/>
                    </a:lnTo>
                    <a:lnTo>
                      <a:pt x="25" y="29"/>
                    </a:lnTo>
                    <a:lnTo>
                      <a:pt x="18" y="22"/>
                    </a:lnTo>
                    <a:lnTo>
                      <a:pt x="12" y="15"/>
                    </a:lnTo>
                    <a:lnTo>
                      <a:pt x="6" y="9"/>
                    </a:lnTo>
                    <a:lnTo>
                      <a:pt x="1"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49" name="Freeform 155">
                <a:extLst>
                  <a:ext uri="{FF2B5EF4-FFF2-40B4-BE49-F238E27FC236}">
                    <a16:creationId xmlns:a16="http://schemas.microsoft.com/office/drawing/2014/main" xmlns="" id="{DCCF1E35-7F2D-48D0-A21B-1A34082D99DB}"/>
                  </a:ext>
                </a:extLst>
              </p:cNvPr>
              <p:cNvSpPr>
                <a:spLocks/>
              </p:cNvSpPr>
              <p:nvPr/>
            </p:nvSpPr>
            <p:spPr bwMode="auto">
              <a:xfrm>
                <a:off x="2749" y="323"/>
                <a:ext cx="15" cy="16"/>
              </a:xfrm>
              <a:custGeom>
                <a:avLst/>
                <a:gdLst>
                  <a:gd name="T0" fmla="*/ 1 w 29"/>
                  <a:gd name="T1" fmla="*/ 0 h 31"/>
                  <a:gd name="T2" fmla="*/ 1 w 29"/>
                  <a:gd name="T3" fmla="*/ 1 h 31"/>
                  <a:gd name="T4" fmla="*/ 1 w 29"/>
                  <a:gd name="T5" fmla="*/ 1 h 31"/>
                  <a:gd name="T6" fmla="*/ 1 w 29"/>
                  <a:gd name="T7" fmla="*/ 1 h 31"/>
                  <a:gd name="T8" fmla="*/ 1 w 29"/>
                  <a:gd name="T9" fmla="*/ 1 h 31"/>
                  <a:gd name="T10" fmla="*/ 1 w 29"/>
                  <a:gd name="T11" fmla="*/ 1 h 31"/>
                  <a:gd name="T12" fmla="*/ 1 w 29"/>
                  <a:gd name="T13" fmla="*/ 1 h 31"/>
                  <a:gd name="T14" fmla="*/ 1 w 29"/>
                  <a:gd name="T15" fmla="*/ 1 h 31"/>
                  <a:gd name="T16" fmla="*/ 1 w 29"/>
                  <a:gd name="T17" fmla="*/ 1 h 31"/>
                  <a:gd name="T18" fmla="*/ 1 w 29"/>
                  <a:gd name="T19" fmla="*/ 1 h 31"/>
                  <a:gd name="T20" fmla="*/ 1 w 29"/>
                  <a:gd name="T21" fmla="*/ 1 h 31"/>
                  <a:gd name="T22" fmla="*/ 0 w 29"/>
                  <a:gd name="T23" fmla="*/ 1 h 31"/>
                  <a:gd name="T24" fmla="*/ 1 w 29"/>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31">
                    <a:moveTo>
                      <a:pt x="3" y="0"/>
                    </a:moveTo>
                    <a:lnTo>
                      <a:pt x="10" y="1"/>
                    </a:lnTo>
                    <a:lnTo>
                      <a:pt x="20" y="9"/>
                    </a:lnTo>
                    <a:lnTo>
                      <a:pt x="29" y="20"/>
                    </a:lnTo>
                    <a:lnTo>
                      <a:pt x="29" y="31"/>
                    </a:lnTo>
                    <a:lnTo>
                      <a:pt x="27" y="25"/>
                    </a:lnTo>
                    <a:lnTo>
                      <a:pt x="24" y="20"/>
                    </a:lnTo>
                    <a:lnTo>
                      <a:pt x="18" y="16"/>
                    </a:lnTo>
                    <a:lnTo>
                      <a:pt x="12" y="11"/>
                    </a:lnTo>
                    <a:lnTo>
                      <a:pt x="6" y="8"/>
                    </a:lnTo>
                    <a:lnTo>
                      <a:pt x="3" y="4"/>
                    </a:lnTo>
                    <a:lnTo>
                      <a:pt x="0" y="2"/>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50" name="Freeform 156">
                <a:extLst>
                  <a:ext uri="{FF2B5EF4-FFF2-40B4-BE49-F238E27FC236}">
                    <a16:creationId xmlns:a16="http://schemas.microsoft.com/office/drawing/2014/main" xmlns="" id="{A40D9382-8741-497D-A783-22ACD36D244E}"/>
                  </a:ext>
                </a:extLst>
              </p:cNvPr>
              <p:cNvSpPr>
                <a:spLocks/>
              </p:cNvSpPr>
              <p:nvPr/>
            </p:nvSpPr>
            <p:spPr bwMode="auto">
              <a:xfrm>
                <a:off x="2761" y="201"/>
                <a:ext cx="19" cy="17"/>
              </a:xfrm>
              <a:custGeom>
                <a:avLst/>
                <a:gdLst>
                  <a:gd name="T0" fmla="*/ 2 w 37"/>
                  <a:gd name="T1" fmla="*/ 1 h 35"/>
                  <a:gd name="T2" fmla="*/ 2 w 37"/>
                  <a:gd name="T3" fmla="*/ 1 h 35"/>
                  <a:gd name="T4" fmla="*/ 1 w 37"/>
                  <a:gd name="T5" fmla="*/ 0 h 35"/>
                  <a:gd name="T6" fmla="*/ 1 w 37"/>
                  <a:gd name="T7" fmla="*/ 0 h 35"/>
                  <a:gd name="T8" fmla="*/ 1 w 37"/>
                  <a:gd name="T9" fmla="*/ 0 h 35"/>
                  <a:gd name="T10" fmla="*/ 1 w 37"/>
                  <a:gd name="T11" fmla="*/ 0 h 35"/>
                  <a:gd name="T12" fmla="*/ 1 w 37"/>
                  <a:gd name="T13" fmla="*/ 0 h 35"/>
                  <a:gd name="T14" fmla="*/ 0 w 37"/>
                  <a:gd name="T15" fmla="*/ 0 h 35"/>
                  <a:gd name="T16" fmla="*/ 1 w 37"/>
                  <a:gd name="T17" fmla="*/ 0 h 35"/>
                  <a:gd name="T18" fmla="*/ 1 w 37"/>
                  <a:gd name="T19" fmla="*/ 0 h 35"/>
                  <a:gd name="T20" fmla="*/ 1 w 37"/>
                  <a:gd name="T21" fmla="*/ 0 h 35"/>
                  <a:gd name="T22" fmla="*/ 1 w 37"/>
                  <a:gd name="T23" fmla="*/ 0 h 35"/>
                  <a:gd name="T24" fmla="*/ 1 w 37"/>
                  <a:gd name="T25" fmla="*/ 0 h 35"/>
                  <a:gd name="T26" fmla="*/ 1 w 37"/>
                  <a:gd name="T27" fmla="*/ 0 h 35"/>
                  <a:gd name="T28" fmla="*/ 1 w 37"/>
                  <a:gd name="T29" fmla="*/ 0 h 35"/>
                  <a:gd name="T30" fmla="*/ 2 w 37"/>
                  <a:gd name="T31" fmla="*/ 0 h 35"/>
                  <a:gd name="T32" fmla="*/ 2 w 37"/>
                  <a:gd name="T33" fmla="*/ 1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35">
                    <a:moveTo>
                      <a:pt x="37" y="35"/>
                    </a:moveTo>
                    <a:lnTo>
                      <a:pt x="34" y="33"/>
                    </a:lnTo>
                    <a:lnTo>
                      <a:pt x="28" y="29"/>
                    </a:lnTo>
                    <a:lnTo>
                      <a:pt x="22" y="24"/>
                    </a:lnTo>
                    <a:lnTo>
                      <a:pt x="15" y="20"/>
                    </a:lnTo>
                    <a:lnTo>
                      <a:pt x="8" y="14"/>
                    </a:lnTo>
                    <a:lnTo>
                      <a:pt x="2" y="10"/>
                    </a:lnTo>
                    <a:lnTo>
                      <a:pt x="0" y="5"/>
                    </a:lnTo>
                    <a:lnTo>
                      <a:pt x="1" y="1"/>
                    </a:lnTo>
                    <a:lnTo>
                      <a:pt x="4" y="0"/>
                    </a:lnTo>
                    <a:lnTo>
                      <a:pt x="10" y="3"/>
                    </a:lnTo>
                    <a:lnTo>
                      <a:pt x="15" y="7"/>
                    </a:lnTo>
                    <a:lnTo>
                      <a:pt x="20" y="13"/>
                    </a:lnTo>
                    <a:lnTo>
                      <a:pt x="25" y="19"/>
                    </a:lnTo>
                    <a:lnTo>
                      <a:pt x="30" y="26"/>
                    </a:lnTo>
                    <a:lnTo>
                      <a:pt x="34" y="31"/>
                    </a:lnTo>
                    <a:lnTo>
                      <a:pt x="37" y="3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51" name="Freeform 157">
                <a:extLst>
                  <a:ext uri="{FF2B5EF4-FFF2-40B4-BE49-F238E27FC236}">
                    <a16:creationId xmlns:a16="http://schemas.microsoft.com/office/drawing/2014/main" xmlns="" id="{F57060F6-989D-487A-AB85-5B0FD5C4DF85}"/>
                  </a:ext>
                </a:extLst>
              </p:cNvPr>
              <p:cNvSpPr>
                <a:spLocks/>
              </p:cNvSpPr>
              <p:nvPr/>
            </p:nvSpPr>
            <p:spPr bwMode="auto">
              <a:xfrm>
                <a:off x="2781" y="199"/>
                <a:ext cx="9" cy="20"/>
              </a:xfrm>
              <a:custGeom>
                <a:avLst/>
                <a:gdLst>
                  <a:gd name="T0" fmla="*/ 0 w 18"/>
                  <a:gd name="T1" fmla="*/ 2 h 40"/>
                  <a:gd name="T2" fmla="*/ 1 w 18"/>
                  <a:gd name="T3" fmla="*/ 2 h 40"/>
                  <a:gd name="T4" fmla="*/ 1 w 18"/>
                  <a:gd name="T5" fmla="*/ 1 h 40"/>
                  <a:gd name="T6" fmla="*/ 1 w 18"/>
                  <a:gd name="T7" fmla="*/ 1 h 40"/>
                  <a:gd name="T8" fmla="*/ 1 w 18"/>
                  <a:gd name="T9" fmla="*/ 0 h 40"/>
                  <a:gd name="T10" fmla="*/ 1 w 18"/>
                  <a:gd name="T11" fmla="*/ 1 h 40"/>
                  <a:gd name="T12" fmla="*/ 1 w 18"/>
                  <a:gd name="T13" fmla="*/ 1 h 40"/>
                  <a:gd name="T14" fmla="*/ 1 w 18"/>
                  <a:gd name="T15" fmla="*/ 1 h 40"/>
                  <a:gd name="T16" fmla="*/ 0 w 18"/>
                  <a:gd name="T17" fmla="*/ 2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40">
                    <a:moveTo>
                      <a:pt x="0" y="40"/>
                    </a:moveTo>
                    <a:lnTo>
                      <a:pt x="4" y="33"/>
                    </a:lnTo>
                    <a:lnTo>
                      <a:pt x="12" y="21"/>
                    </a:lnTo>
                    <a:lnTo>
                      <a:pt x="18" y="8"/>
                    </a:lnTo>
                    <a:lnTo>
                      <a:pt x="17" y="0"/>
                    </a:lnTo>
                    <a:lnTo>
                      <a:pt x="11" y="2"/>
                    </a:lnTo>
                    <a:lnTo>
                      <a:pt x="7" y="15"/>
                    </a:lnTo>
                    <a:lnTo>
                      <a:pt x="2" y="29"/>
                    </a:lnTo>
                    <a:lnTo>
                      <a:pt x="0" y="4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52" name="Freeform 158">
                <a:extLst>
                  <a:ext uri="{FF2B5EF4-FFF2-40B4-BE49-F238E27FC236}">
                    <a16:creationId xmlns:a16="http://schemas.microsoft.com/office/drawing/2014/main" xmlns="" id="{BB0034A6-38C9-42B3-BC28-7E3D17475948}"/>
                  </a:ext>
                </a:extLst>
              </p:cNvPr>
              <p:cNvSpPr>
                <a:spLocks/>
              </p:cNvSpPr>
              <p:nvPr/>
            </p:nvSpPr>
            <p:spPr bwMode="auto">
              <a:xfrm>
                <a:off x="2774" y="192"/>
                <a:ext cx="5" cy="22"/>
              </a:xfrm>
              <a:custGeom>
                <a:avLst/>
                <a:gdLst>
                  <a:gd name="T0" fmla="*/ 1 w 10"/>
                  <a:gd name="T1" fmla="*/ 1 h 45"/>
                  <a:gd name="T2" fmla="*/ 1 w 10"/>
                  <a:gd name="T3" fmla="*/ 1 h 45"/>
                  <a:gd name="T4" fmla="*/ 1 w 10"/>
                  <a:gd name="T5" fmla="*/ 0 h 45"/>
                  <a:gd name="T6" fmla="*/ 1 w 10"/>
                  <a:gd name="T7" fmla="*/ 0 h 45"/>
                  <a:gd name="T8" fmla="*/ 1 w 10"/>
                  <a:gd name="T9" fmla="*/ 0 h 45"/>
                  <a:gd name="T10" fmla="*/ 0 w 10"/>
                  <a:gd name="T11" fmla="*/ 0 h 45"/>
                  <a:gd name="T12" fmla="*/ 1 w 10"/>
                  <a:gd name="T13" fmla="*/ 0 h 45"/>
                  <a:gd name="T14" fmla="*/ 1 w 10"/>
                  <a:gd name="T15" fmla="*/ 1 h 45"/>
                  <a:gd name="T16" fmla="*/ 1 w 10"/>
                  <a:gd name="T17" fmla="*/ 1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45">
                    <a:moveTo>
                      <a:pt x="10" y="45"/>
                    </a:moveTo>
                    <a:lnTo>
                      <a:pt x="9" y="36"/>
                    </a:lnTo>
                    <a:lnTo>
                      <a:pt x="10" y="21"/>
                    </a:lnTo>
                    <a:lnTo>
                      <a:pt x="8" y="7"/>
                    </a:lnTo>
                    <a:lnTo>
                      <a:pt x="3" y="0"/>
                    </a:lnTo>
                    <a:lnTo>
                      <a:pt x="0" y="6"/>
                    </a:lnTo>
                    <a:lnTo>
                      <a:pt x="2" y="18"/>
                    </a:lnTo>
                    <a:lnTo>
                      <a:pt x="7" y="35"/>
                    </a:lnTo>
                    <a:lnTo>
                      <a:pt x="10" y="4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53" name="Freeform 159">
                <a:extLst>
                  <a:ext uri="{FF2B5EF4-FFF2-40B4-BE49-F238E27FC236}">
                    <a16:creationId xmlns:a16="http://schemas.microsoft.com/office/drawing/2014/main" xmlns="" id="{3BCA1FD1-5CC5-4197-8FE3-679B95B70D12}"/>
                  </a:ext>
                </a:extLst>
              </p:cNvPr>
              <p:cNvSpPr>
                <a:spLocks/>
              </p:cNvSpPr>
              <p:nvPr/>
            </p:nvSpPr>
            <p:spPr bwMode="auto">
              <a:xfrm>
                <a:off x="2784" y="205"/>
                <a:ext cx="17" cy="20"/>
              </a:xfrm>
              <a:custGeom>
                <a:avLst/>
                <a:gdLst>
                  <a:gd name="T0" fmla="*/ 0 w 34"/>
                  <a:gd name="T1" fmla="*/ 2 h 40"/>
                  <a:gd name="T2" fmla="*/ 1 w 34"/>
                  <a:gd name="T3" fmla="*/ 2 h 40"/>
                  <a:gd name="T4" fmla="*/ 1 w 34"/>
                  <a:gd name="T5" fmla="*/ 1 h 40"/>
                  <a:gd name="T6" fmla="*/ 1 w 34"/>
                  <a:gd name="T7" fmla="*/ 1 h 40"/>
                  <a:gd name="T8" fmla="*/ 1 w 34"/>
                  <a:gd name="T9" fmla="*/ 1 h 40"/>
                  <a:gd name="T10" fmla="*/ 1 w 34"/>
                  <a:gd name="T11" fmla="*/ 1 h 40"/>
                  <a:gd name="T12" fmla="*/ 1 w 34"/>
                  <a:gd name="T13" fmla="*/ 1 h 40"/>
                  <a:gd name="T14" fmla="*/ 1 w 34"/>
                  <a:gd name="T15" fmla="*/ 0 h 40"/>
                  <a:gd name="T16" fmla="*/ 2 w 34"/>
                  <a:gd name="T17" fmla="*/ 1 h 40"/>
                  <a:gd name="T18" fmla="*/ 2 w 34"/>
                  <a:gd name="T19" fmla="*/ 1 h 40"/>
                  <a:gd name="T20" fmla="*/ 1 w 34"/>
                  <a:gd name="T21" fmla="*/ 1 h 40"/>
                  <a:gd name="T22" fmla="*/ 1 w 34"/>
                  <a:gd name="T23" fmla="*/ 1 h 40"/>
                  <a:gd name="T24" fmla="*/ 1 w 34"/>
                  <a:gd name="T25" fmla="*/ 1 h 40"/>
                  <a:gd name="T26" fmla="*/ 1 w 34"/>
                  <a:gd name="T27" fmla="*/ 1 h 40"/>
                  <a:gd name="T28" fmla="*/ 1 w 34"/>
                  <a:gd name="T29" fmla="*/ 1 h 40"/>
                  <a:gd name="T30" fmla="*/ 1 w 34"/>
                  <a:gd name="T31" fmla="*/ 2 h 40"/>
                  <a:gd name="T32" fmla="*/ 0 w 34"/>
                  <a:gd name="T33" fmla="*/ 2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40">
                    <a:moveTo>
                      <a:pt x="0" y="40"/>
                    </a:moveTo>
                    <a:lnTo>
                      <a:pt x="3" y="34"/>
                    </a:lnTo>
                    <a:lnTo>
                      <a:pt x="6" y="28"/>
                    </a:lnTo>
                    <a:lnTo>
                      <a:pt x="11" y="20"/>
                    </a:lnTo>
                    <a:lnTo>
                      <a:pt x="17" y="13"/>
                    </a:lnTo>
                    <a:lnTo>
                      <a:pt x="23" y="6"/>
                    </a:lnTo>
                    <a:lnTo>
                      <a:pt x="27" y="2"/>
                    </a:lnTo>
                    <a:lnTo>
                      <a:pt x="31" y="0"/>
                    </a:lnTo>
                    <a:lnTo>
                      <a:pt x="34" y="1"/>
                    </a:lnTo>
                    <a:lnTo>
                      <a:pt x="34" y="4"/>
                    </a:lnTo>
                    <a:lnTo>
                      <a:pt x="32" y="9"/>
                    </a:lnTo>
                    <a:lnTo>
                      <a:pt x="27" y="14"/>
                    </a:lnTo>
                    <a:lnTo>
                      <a:pt x="20" y="20"/>
                    </a:lnTo>
                    <a:lnTo>
                      <a:pt x="15" y="27"/>
                    </a:lnTo>
                    <a:lnTo>
                      <a:pt x="8" y="32"/>
                    </a:lnTo>
                    <a:lnTo>
                      <a:pt x="3" y="36"/>
                    </a:lnTo>
                    <a:lnTo>
                      <a:pt x="0" y="4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54" name="Freeform 160">
                <a:extLst>
                  <a:ext uri="{FF2B5EF4-FFF2-40B4-BE49-F238E27FC236}">
                    <a16:creationId xmlns:a16="http://schemas.microsoft.com/office/drawing/2014/main" xmlns="" id="{DAA6288B-5657-43EE-B626-91F54FE5D8F1}"/>
                  </a:ext>
                </a:extLst>
              </p:cNvPr>
              <p:cNvSpPr>
                <a:spLocks/>
              </p:cNvSpPr>
              <p:nvPr/>
            </p:nvSpPr>
            <p:spPr bwMode="auto">
              <a:xfrm>
                <a:off x="2768" y="329"/>
                <a:ext cx="28" cy="6"/>
              </a:xfrm>
              <a:custGeom>
                <a:avLst/>
                <a:gdLst>
                  <a:gd name="T0" fmla="*/ 0 w 57"/>
                  <a:gd name="T1" fmla="*/ 0 h 13"/>
                  <a:gd name="T2" fmla="*/ 0 w 57"/>
                  <a:gd name="T3" fmla="*/ 0 h 13"/>
                  <a:gd name="T4" fmla="*/ 0 w 57"/>
                  <a:gd name="T5" fmla="*/ 0 h 13"/>
                  <a:gd name="T6" fmla="*/ 0 w 57"/>
                  <a:gd name="T7" fmla="*/ 0 h 13"/>
                  <a:gd name="T8" fmla="*/ 1 w 57"/>
                  <a:gd name="T9" fmla="*/ 0 h 13"/>
                  <a:gd name="T10" fmla="*/ 1 w 57"/>
                  <a:gd name="T11" fmla="*/ 0 h 13"/>
                  <a:gd name="T12" fmla="*/ 1 w 57"/>
                  <a:gd name="T13" fmla="*/ 0 h 13"/>
                  <a:gd name="T14" fmla="*/ 1 w 57"/>
                  <a:gd name="T15" fmla="*/ 0 h 13"/>
                  <a:gd name="T16" fmla="*/ 1 w 57"/>
                  <a:gd name="T17" fmla="*/ 0 h 13"/>
                  <a:gd name="T18" fmla="*/ 1 w 57"/>
                  <a:gd name="T19" fmla="*/ 0 h 13"/>
                  <a:gd name="T20" fmla="*/ 1 w 57"/>
                  <a:gd name="T21" fmla="*/ 0 h 13"/>
                  <a:gd name="T22" fmla="*/ 1 w 57"/>
                  <a:gd name="T23" fmla="*/ 0 h 13"/>
                  <a:gd name="T24" fmla="*/ 1 w 57"/>
                  <a:gd name="T25" fmla="*/ 0 h 13"/>
                  <a:gd name="T26" fmla="*/ 0 w 57"/>
                  <a:gd name="T27" fmla="*/ 0 h 13"/>
                  <a:gd name="T28" fmla="*/ 0 w 57"/>
                  <a:gd name="T29" fmla="*/ 0 h 13"/>
                  <a:gd name="T30" fmla="*/ 0 w 57"/>
                  <a:gd name="T31" fmla="*/ 0 h 13"/>
                  <a:gd name="T32" fmla="*/ 0 w 57"/>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13">
                    <a:moveTo>
                      <a:pt x="0" y="1"/>
                    </a:moveTo>
                    <a:lnTo>
                      <a:pt x="7" y="1"/>
                    </a:lnTo>
                    <a:lnTo>
                      <a:pt x="15" y="0"/>
                    </a:lnTo>
                    <a:lnTo>
                      <a:pt x="25" y="0"/>
                    </a:lnTo>
                    <a:lnTo>
                      <a:pt x="34" y="0"/>
                    </a:lnTo>
                    <a:lnTo>
                      <a:pt x="42" y="0"/>
                    </a:lnTo>
                    <a:lnTo>
                      <a:pt x="50" y="3"/>
                    </a:lnTo>
                    <a:lnTo>
                      <a:pt x="54" y="5"/>
                    </a:lnTo>
                    <a:lnTo>
                      <a:pt x="57" y="8"/>
                    </a:lnTo>
                    <a:lnTo>
                      <a:pt x="56" y="12"/>
                    </a:lnTo>
                    <a:lnTo>
                      <a:pt x="50" y="13"/>
                    </a:lnTo>
                    <a:lnTo>
                      <a:pt x="43" y="12"/>
                    </a:lnTo>
                    <a:lnTo>
                      <a:pt x="34" y="9"/>
                    </a:lnTo>
                    <a:lnTo>
                      <a:pt x="25" y="7"/>
                    </a:lnTo>
                    <a:lnTo>
                      <a:pt x="15" y="5"/>
                    </a:lnTo>
                    <a:lnTo>
                      <a:pt x="7" y="3"/>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55" name="Freeform 161">
                <a:extLst>
                  <a:ext uri="{FF2B5EF4-FFF2-40B4-BE49-F238E27FC236}">
                    <a16:creationId xmlns:a16="http://schemas.microsoft.com/office/drawing/2014/main" xmlns="" id="{AC4387A0-0ADD-4918-90B5-5F49F7CFA223}"/>
                  </a:ext>
                </a:extLst>
              </p:cNvPr>
              <p:cNvSpPr>
                <a:spLocks/>
              </p:cNvSpPr>
              <p:nvPr/>
            </p:nvSpPr>
            <p:spPr bwMode="auto">
              <a:xfrm>
                <a:off x="2763" y="337"/>
                <a:ext cx="28" cy="9"/>
              </a:xfrm>
              <a:custGeom>
                <a:avLst/>
                <a:gdLst>
                  <a:gd name="T0" fmla="*/ 0 w 55"/>
                  <a:gd name="T1" fmla="*/ 0 h 20"/>
                  <a:gd name="T2" fmla="*/ 1 w 55"/>
                  <a:gd name="T3" fmla="*/ 0 h 20"/>
                  <a:gd name="T4" fmla="*/ 1 w 55"/>
                  <a:gd name="T5" fmla="*/ 0 h 20"/>
                  <a:gd name="T6" fmla="*/ 1 w 55"/>
                  <a:gd name="T7" fmla="*/ 0 h 20"/>
                  <a:gd name="T8" fmla="*/ 1 w 55"/>
                  <a:gd name="T9" fmla="*/ 0 h 20"/>
                  <a:gd name="T10" fmla="*/ 2 w 55"/>
                  <a:gd name="T11" fmla="*/ 0 h 20"/>
                  <a:gd name="T12" fmla="*/ 2 w 55"/>
                  <a:gd name="T13" fmla="*/ 0 h 20"/>
                  <a:gd name="T14" fmla="*/ 2 w 55"/>
                  <a:gd name="T15" fmla="*/ 0 h 20"/>
                  <a:gd name="T16" fmla="*/ 2 w 55"/>
                  <a:gd name="T17" fmla="*/ 0 h 20"/>
                  <a:gd name="T18" fmla="*/ 2 w 55"/>
                  <a:gd name="T19" fmla="*/ 0 h 20"/>
                  <a:gd name="T20" fmla="*/ 2 w 55"/>
                  <a:gd name="T21" fmla="*/ 0 h 20"/>
                  <a:gd name="T22" fmla="*/ 2 w 55"/>
                  <a:gd name="T23" fmla="*/ 0 h 20"/>
                  <a:gd name="T24" fmla="*/ 1 w 55"/>
                  <a:gd name="T25" fmla="*/ 0 h 20"/>
                  <a:gd name="T26" fmla="*/ 1 w 55"/>
                  <a:gd name="T27" fmla="*/ 0 h 20"/>
                  <a:gd name="T28" fmla="*/ 1 w 55"/>
                  <a:gd name="T29" fmla="*/ 0 h 20"/>
                  <a:gd name="T30" fmla="*/ 1 w 55"/>
                  <a:gd name="T31" fmla="*/ 0 h 20"/>
                  <a:gd name="T32" fmla="*/ 0 w 55"/>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5" h="20">
                    <a:moveTo>
                      <a:pt x="0" y="0"/>
                    </a:moveTo>
                    <a:lnTo>
                      <a:pt x="6" y="0"/>
                    </a:lnTo>
                    <a:lnTo>
                      <a:pt x="14" y="1"/>
                    </a:lnTo>
                    <a:lnTo>
                      <a:pt x="22" y="3"/>
                    </a:lnTo>
                    <a:lnTo>
                      <a:pt x="31" y="5"/>
                    </a:lnTo>
                    <a:lnTo>
                      <a:pt x="40" y="7"/>
                    </a:lnTo>
                    <a:lnTo>
                      <a:pt x="47" y="9"/>
                    </a:lnTo>
                    <a:lnTo>
                      <a:pt x="53" y="13"/>
                    </a:lnTo>
                    <a:lnTo>
                      <a:pt x="55" y="18"/>
                    </a:lnTo>
                    <a:lnTo>
                      <a:pt x="53" y="20"/>
                    </a:lnTo>
                    <a:lnTo>
                      <a:pt x="48" y="20"/>
                    </a:lnTo>
                    <a:lnTo>
                      <a:pt x="40" y="18"/>
                    </a:lnTo>
                    <a:lnTo>
                      <a:pt x="31" y="14"/>
                    </a:lnTo>
                    <a:lnTo>
                      <a:pt x="21" y="11"/>
                    </a:lnTo>
                    <a:lnTo>
                      <a:pt x="12" y="6"/>
                    </a:lnTo>
                    <a:lnTo>
                      <a:pt x="5"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56" name="Freeform 162">
                <a:extLst>
                  <a:ext uri="{FF2B5EF4-FFF2-40B4-BE49-F238E27FC236}">
                    <a16:creationId xmlns:a16="http://schemas.microsoft.com/office/drawing/2014/main" xmlns="" id="{92D73637-421C-467E-8632-4DB75525DB9C}"/>
                  </a:ext>
                </a:extLst>
              </p:cNvPr>
              <p:cNvSpPr>
                <a:spLocks/>
              </p:cNvSpPr>
              <p:nvPr/>
            </p:nvSpPr>
            <p:spPr bwMode="auto">
              <a:xfrm>
                <a:off x="2777" y="315"/>
                <a:ext cx="27" cy="6"/>
              </a:xfrm>
              <a:custGeom>
                <a:avLst/>
                <a:gdLst>
                  <a:gd name="T0" fmla="*/ 0 w 54"/>
                  <a:gd name="T1" fmla="*/ 0 h 13"/>
                  <a:gd name="T2" fmla="*/ 1 w 54"/>
                  <a:gd name="T3" fmla="*/ 0 h 13"/>
                  <a:gd name="T4" fmla="*/ 1 w 54"/>
                  <a:gd name="T5" fmla="*/ 0 h 13"/>
                  <a:gd name="T6" fmla="*/ 1 w 54"/>
                  <a:gd name="T7" fmla="*/ 0 h 13"/>
                  <a:gd name="T8" fmla="*/ 1 w 54"/>
                  <a:gd name="T9" fmla="*/ 0 h 13"/>
                  <a:gd name="T10" fmla="*/ 2 w 54"/>
                  <a:gd name="T11" fmla="*/ 0 h 13"/>
                  <a:gd name="T12" fmla="*/ 2 w 54"/>
                  <a:gd name="T13" fmla="*/ 0 h 13"/>
                  <a:gd name="T14" fmla="*/ 2 w 54"/>
                  <a:gd name="T15" fmla="*/ 0 h 13"/>
                  <a:gd name="T16" fmla="*/ 2 w 54"/>
                  <a:gd name="T17" fmla="*/ 0 h 13"/>
                  <a:gd name="T18" fmla="*/ 2 w 54"/>
                  <a:gd name="T19" fmla="*/ 0 h 13"/>
                  <a:gd name="T20" fmla="*/ 2 w 54"/>
                  <a:gd name="T21" fmla="*/ 0 h 13"/>
                  <a:gd name="T22" fmla="*/ 2 w 54"/>
                  <a:gd name="T23" fmla="*/ 0 h 13"/>
                  <a:gd name="T24" fmla="*/ 2 w 54"/>
                  <a:gd name="T25" fmla="*/ 0 h 13"/>
                  <a:gd name="T26" fmla="*/ 1 w 54"/>
                  <a:gd name="T27" fmla="*/ 0 h 13"/>
                  <a:gd name="T28" fmla="*/ 1 w 54"/>
                  <a:gd name="T29" fmla="*/ 0 h 13"/>
                  <a:gd name="T30" fmla="*/ 1 w 54"/>
                  <a:gd name="T31" fmla="*/ 0 h 13"/>
                  <a:gd name="T32" fmla="*/ 0 w 54"/>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13">
                    <a:moveTo>
                      <a:pt x="0" y="7"/>
                    </a:moveTo>
                    <a:lnTo>
                      <a:pt x="2" y="5"/>
                    </a:lnTo>
                    <a:lnTo>
                      <a:pt x="8" y="3"/>
                    </a:lnTo>
                    <a:lnTo>
                      <a:pt x="16" y="2"/>
                    </a:lnTo>
                    <a:lnTo>
                      <a:pt x="25" y="0"/>
                    </a:lnTo>
                    <a:lnTo>
                      <a:pt x="34" y="2"/>
                    </a:lnTo>
                    <a:lnTo>
                      <a:pt x="44" y="3"/>
                    </a:lnTo>
                    <a:lnTo>
                      <a:pt x="50" y="5"/>
                    </a:lnTo>
                    <a:lnTo>
                      <a:pt x="54" y="8"/>
                    </a:lnTo>
                    <a:lnTo>
                      <a:pt x="54" y="12"/>
                    </a:lnTo>
                    <a:lnTo>
                      <a:pt x="50" y="13"/>
                    </a:lnTo>
                    <a:lnTo>
                      <a:pt x="44" y="13"/>
                    </a:lnTo>
                    <a:lnTo>
                      <a:pt x="34" y="11"/>
                    </a:lnTo>
                    <a:lnTo>
                      <a:pt x="25" y="10"/>
                    </a:lnTo>
                    <a:lnTo>
                      <a:pt x="16" y="8"/>
                    </a:lnTo>
                    <a:lnTo>
                      <a:pt x="7" y="7"/>
                    </a:lnTo>
                    <a:lnTo>
                      <a:pt x="0" y="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57" name="Freeform 163">
                <a:extLst>
                  <a:ext uri="{FF2B5EF4-FFF2-40B4-BE49-F238E27FC236}">
                    <a16:creationId xmlns:a16="http://schemas.microsoft.com/office/drawing/2014/main" xmlns="" id="{0959ABB7-289E-47E0-A0A7-A878652564BE}"/>
                  </a:ext>
                </a:extLst>
              </p:cNvPr>
              <p:cNvSpPr>
                <a:spLocks/>
              </p:cNvSpPr>
              <p:nvPr/>
            </p:nvSpPr>
            <p:spPr bwMode="auto">
              <a:xfrm>
                <a:off x="2780" y="299"/>
                <a:ext cx="32" cy="8"/>
              </a:xfrm>
              <a:custGeom>
                <a:avLst/>
                <a:gdLst>
                  <a:gd name="T0" fmla="*/ 0 w 63"/>
                  <a:gd name="T1" fmla="*/ 0 h 17"/>
                  <a:gd name="T2" fmla="*/ 1 w 63"/>
                  <a:gd name="T3" fmla="*/ 0 h 17"/>
                  <a:gd name="T4" fmla="*/ 1 w 63"/>
                  <a:gd name="T5" fmla="*/ 0 h 17"/>
                  <a:gd name="T6" fmla="*/ 1 w 63"/>
                  <a:gd name="T7" fmla="*/ 0 h 17"/>
                  <a:gd name="T8" fmla="*/ 2 w 63"/>
                  <a:gd name="T9" fmla="*/ 0 h 17"/>
                  <a:gd name="T10" fmla="*/ 2 w 63"/>
                  <a:gd name="T11" fmla="*/ 0 h 17"/>
                  <a:gd name="T12" fmla="*/ 2 w 63"/>
                  <a:gd name="T13" fmla="*/ 0 h 17"/>
                  <a:gd name="T14" fmla="*/ 2 w 63"/>
                  <a:gd name="T15" fmla="*/ 0 h 17"/>
                  <a:gd name="T16" fmla="*/ 2 w 63"/>
                  <a:gd name="T17" fmla="*/ 0 h 17"/>
                  <a:gd name="T18" fmla="*/ 2 w 63"/>
                  <a:gd name="T19" fmla="*/ 0 h 17"/>
                  <a:gd name="T20" fmla="*/ 2 w 63"/>
                  <a:gd name="T21" fmla="*/ 0 h 17"/>
                  <a:gd name="T22" fmla="*/ 2 w 63"/>
                  <a:gd name="T23" fmla="*/ 0 h 17"/>
                  <a:gd name="T24" fmla="*/ 2 w 63"/>
                  <a:gd name="T25" fmla="*/ 0 h 17"/>
                  <a:gd name="T26" fmla="*/ 1 w 63"/>
                  <a:gd name="T27" fmla="*/ 0 h 17"/>
                  <a:gd name="T28" fmla="*/ 1 w 63"/>
                  <a:gd name="T29" fmla="*/ 0 h 17"/>
                  <a:gd name="T30" fmla="*/ 1 w 63"/>
                  <a:gd name="T31" fmla="*/ 0 h 17"/>
                  <a:gd name="T32" fmla="*/ 0 w 63"/>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7">
                    <a:moveTo>
                      <a:pt x="0" y="17"/>
                    </a:moveTo>
                    <a:lnTo>
                      <a:pt x="7" y="14"/>
                    </a:lnTo>
                    <a:lnTo>
                      <a:pt x="16" y="9"/>
                    </a:lnTo>
                    <a:lnTo>
                      <a:pt x="26" y="6"/>
                    </a:lnTo>
                    <a:lnTo>
                      <a:pt x="37" y="2"/>
                    </a:lnTo>
                    <a:lnTo>
                      <a:pt x="46" y="1"/>
                    </a:lnTo>
                    <a:lnTo>
                      <a:pt x="54" y="0"/>
                    </a:lnTo>
                    <a:lnTo>
                      <a:pt x="61" y="1"/>
                    </a:lnTo>
                    <a:lnTo>
                      <a:pt x="63" y="5"/>
                    </a:lnTo>
                    <a:lnTo>
                      <a:pt x="62" y="8"/>
                    </a:lnTo>
                    <a:lnTo>
                      <a:pt x="56" y="12"/>
                    </a:lnTo>
                    <a:lnTo>
                      <a:pt x="48" y="13"/>
                    </a:lnTo>
                    <a:lnTo>
                      <a:pt x="38" y="14"/>
                    </a:lnTo>
                    <a:lnTo>
                      <a:pt x="26" y="15"/>
                    </a:lnTo>
                    <a:lnTo>
                      <a:pt x="16" y="15"/>
                    </a:lnTo>
                    <a:lnTo>
                      <a:pt x="7" y="16"/>
                    </a:lnTo>
                    <a:lnTo>
                      <a:pt x="0" y="1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58" name="Freeform 164">
                <a:extLst>
                  <a:ext uri="{FF2B5EF4-FFF2-40B4-BE49-F238E27FC236}">
                    <a16:creationId xmlns:a16="http://schemas.microsoft.com/office/drawing/2014/main" xmlns="" id="{86C2CF00-81B8-4677-8200-2FDB56EA319B}"/>
                  </a:ext>
                </a:extLst>
              </p:cNvPr>
              <p:cNvSpPr>
                <a:spLocks/>
              </p:cNvSpPr>
              <p:nvPr/>
            </p:nvSpPr>
            <p:spPr bwMode="auto">
              <a:xfrm>
                <a:off x="2786" y="283"/>
                <a:ext cx="35" cy="10"/>
              </a:xfrm>
              <a:custGeom>
                <a:avLst/>
                <a:gdLst>
                  <a:gd name="T0" fmla="*/ 0 w 69"/>
                  <a:gd name="T1" fmla="*/ 1 h 20"/>
                  <a:gd name="T2" fmla="*/ 1 w 69"/>
                  <a:gd name="T3" fmla="*/ 1 h 20"/>
                  <a:gd name="T4" fmla="*/ 1 w 69"/>
                  <a:gd name="T5" fmla="*/ 1 h 20"/>
                  <a:gd name="T6" fmla="*/ 1 w 69"/>
                  <a:gd name="T7" fmla="*/ 1 h 20"/>
                  <a:gd name="T8" fmla="*/ 2 w 69"/>
                  <a:gd name="T9" fmla="*/ 1 h 20"/>
                  <a:gd name="T10" fmla="*/ 2 w 69"/>
                  <a:gd name="T11" fmla="*/ 1 h 20"/>
                  <a:gd name="T12" fmla="*/ 2 w 69"/>
                  <a:gd name="T13" fmla="*/ 0 h 20"/>
                  <a:gd name="T14" fmla="*/ 3 w 69"/>
                  <a:gd name="T15" fmla="*/ 0 h 20"/>
                  <a:gd name="T16" fmla="*/ 3 w 69"/>
                  <a:gd name="T17" fmla="*/ 1 h 20"/>
                  <a:gd name="T18" fmla="*/ 3 w 69"/>
                  <a:gd name="T19" fmla="*/ 1 h 20"/>
                  <a:gd name="T20" fmla="*/ 2 w 69"/>
                  <a:gd name="T21" fmla="*/ 1 h 20"/>
                  <a:gd name="T22" fmla="*/ 2 w 69"/>
                  <a:gd name="T23" fmla="*/ 1 h 20"/>
                  <a:gd name="T24" fmla="*/ 2 w 69"/>
                  <a:gd name="T25" fmla="*/ 1 h 20"/>
                  <a:gd name="T26" fmla="*/ 1 w 69"/>
                  <a:gd name="T27" fmla="*/ 1 h 20"/>
                  <a:gd name="T28" fmla="*/ 1 w 69"/>
                  <a:gd name="T29" fmla="*/ 1 h 20"/>
                  <a:gd name="T30" fmla="*/ 1 w 69"/>
                  <a:gd name="T31" fmla="*/ 1 h 20"/>
                  <a:gd name="T32" fmla="*/ 0 w 69"/>
                  <a:gd name="T33" fmla="*/ 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20">
                    <a:moveTo>
                      <a:pt x="0" y="20"/>
                    </a:moveTo>
                    <a:lnTo>
                      <a:pt x="6" y="17"/>
                    </a:lnTo>
                    <a:lnTo>
                      <a:pt x="16" y="13"/>
                    </a:lnTo>
                    <a:lnTo>
                      <a:pt x="28" y="8"/>
                    </a:lnTo>
                    <a:lnTo>
                      <a:pt x="39" y="5"/>
                    </a:lnTo>
                    <a:lnTo>
                      <a:pt x="51" y="1"/>
                    </a:lnTo>
                    <a:lnTo>
                      <a:pt x="60" y="0"/>
                    </a:lnTo>
                    <a:lnTo>
                      <a:pt x="67" y="0"/>
                    </a:lnTo>
                    <a:lnTo>
                      <a:pt x="69" y="4"/>
                    </a:lnTo>
                    <a:lnTo>
                      <a:pt x="66" y="8"/>
                    </a:lnTo>
                    <a:lnTo>
                      <a:pt x="59" y="12"/>
                    </a:lnTo>
                    <a:lnTo>
                      <a:pt x="49" y="14"/>
                    </a:lnTo>
                    <a:lnTo>
                      <a:pt x="37" y="16"/>
                    </a:lnTo>
                    <a:lnTo>
                      <a:pt x="26" y="17"/>
                    </a:lnTo>
                    <a:lnTo>
                      <a:pt x="14" y="18"/>
                    </a:lnTo>
                    <a:lnTo>
                      <a:pt x="6" y="18"/>
                    </a:lnTo>
                    <a:lnTo>
                      <a:pt x="0" y="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59" name="Freeform 165">
                <a:extLst>
                  <a:ext uri="{FF2B5EF4-FFF2-40B4-BE49-F238E27FC236}">
                    <a16:creationId xmlns:a16="http://schemas.microsoft.com/office/drawing/2014/main" xmlns="" id="{16BDE5BA-D192-4F1C-89BF-27A64F3EEE51}"/>
                  </a:ext>
                </a:extLst>
              </p:cNvPr>
              <p:cNvSpPr>
                <a:spLocks/>
              </p:cNvSpPr>
              <p:nvPr/>
            </p:nvSpPr>
            <p:spPr bwMode="auto">
              <a:xfrm>
                <a:off x="2787" y="249"/>
                <a:ext cx="37" cy="18"/>
              </a:xfrm>
              <a:custGeom>
                <a:avLst/>
                <a:gdLst>
                  <a:gd name="T0" fmla="*/ 0 w 74"/>
                  <a:gd name="T1" fmla="*/ 2 h 36"/>
                  <a:gd name="T2" fmla="*/ 1 w 74"/>
                  <a:gd name="T3" fmla="*/ 1 h 36"/>
                  <a:gd name="T4" fmla="*/ 1 w 74"/>
                  <a:gd name="T5" fmla="*/ 1 h 36"/>
                  <a:gd name="T6" fmla="*/ 1 w 74"/>
                  <a:gd name="T7" fmla="*/ 1 h 36"/>
                  <a:gd name="T8" fmla="*/ 2 w 74"/>
                  <a:gd name="T9" fmla="*/ 1 h 36"/>
                  <a:gd name="T10" fmla="*/ 2 w 74"/>
                  <a:gd name="T11" fmla="*/ 1 h 36"/>
                  <a:gd name="T12" fmla="*/ 2 w 74"/>
                  <a:gd name="T13" fmla="*/ 1 h 36"/>
                  <a:gd name="T14" fmla="*/ 3 w 74"/>
                  <a:gd name="T15" fmla="*/ 0 h 36"/>
                  <a:gd name="T16" fmla="*/ 3 w 74"/>
                  <a:gd name="T17" fmla="*/ 1 h 36"/>
                  <a:gd name="T18" fmla="*/ 3 w 74"/>
                  <a:gd name="T19" fmla="*/ 1 h 36"/>
                  <a:gd name="T20" fmla="*/ 3 w 74"/>
                  <a:gd name="T21" fmla="*/ 1 h 36"/>
                  <a:gd name="T22" fmla="*/ 2 w 74"/>
                  <a:gd name="T23" fmla="*/ 1 h 36"/>
                  <a:gd name="T24" fmla="*/ 2 w 74"/>
                  <a:gd name="T25" fmla="*/ 1 h 36"/>
                  <a:gd name="T26" fmla="*/ 1 w 74"/>
                  <a:gd name="T27" fmla="*/ 1 h 36"/>
                  <a:gd name="T28" fmla="*/ 1 w 74"/>
                  <a:gd name="T29" fmla="*/ 1 h 36"/>
                  <a:gd name="T30" fmla="*/ 1 w 74"/>
                  <a:gd name="T31" fmla="*/ 1 h 36"/>
                  <a:gd name="T32" fmla="*/ 0 w 74"/>
                  <a:gd name="T33" fmla="*/ 2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4" h="36">
                    <a:moveTo>
                      <a:pt x="0" y="36"/>
                    </a:moveTo>
                    <a:lnTo>
                      <a:pt x="7" y="30"/>
                    </a:lnTo>
                    <a:lnTo>
                      <a:pt x="18" y="23"/>
                    </a:lnTo>
                    <a:lnTo>
                      <a:pt x="28" y="16"/>
                    </a:lnTo>
                    <a:lnTo>
                      <a:pt x="41" y="9"/>
                    </a:lnTo>
                    <a:lnTo>
                      <a:pt x="52" y="5"/>
                    </a:lnTo>
                    <a:lnTo>
                      <a:pt x="63" y="1"/>
                    </a:lnTo>
                    <a:lnTo>
                      <a:pt x="71" y="0"/>
                    </a:lnTo>
                    <a:lnTo>
                      <a:pt x="74" y="2"/>
                    </a:lnTo>
                    <a:lnTo>
                      <a:pt x="73" y="6"/>
                    </a:lnTo>
                    <a:lnTo>
                      <a:pt x="66" y="10"/>
                    </a:lnTo>
                    <a:lnTo>
                      <a:pt x="54" y="15"/>
                    </a:lnTo>
                    <a:lnTo>
                      <a:pt x="42" y="19"/>
                    </a:lnTo>
                    <a:lnTo>
                      <a:pt x="28" y="23"/>
                    </a:lnTo>
                    <a:lnTo>
                      <a:pt x="15" y="28"/>
                    </a:lnTo>
                    <a:lnTo>
                      <a:pt x="6" y="32"/>
                    </a:lnTo>
                    <a:lnTo>
                      <a:pt x="0" y="3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60" name="Freeform 166">
                <a:extLst>
                  <a:ext uri="{FF2B5EF4-FFF2-40B4-BE49-F238E27FC236}">
                    <a16:creationId xmlns:a16="http://schemas.microsoft.com/office/drawing/2014/main" xmlns="" id="{9DBCE4BF-B275-43DA-80FA-ABFAADFB9038}"/>
                  </a:ext>
                </a:extLst>
              </p:cNvPr>
              <p:cNvSpPr>
                <a:spLocks/>
              </p:cNvSpPr>
              <p:nvPr/>
            </p:nvSpPr>
            <p:spPr bwMode="auto">
              <a:xfrm>
                <a:off x="2784" y="216"/>
                <a:ext cx="34" cy="22"/>
              </a:xfrm>
              <a:custGeom>
                <a:avLst/>
                <a:gdLst>
                  <a:gd name="T0" fmla="*/ 0 w 68"/>
                  <a:gd name="T1" fmla="*/ 2 h 43"/>
                  <a:gd name="T2" fmla="*/ 1 w 68"/>
                  <a:gd name="T3" fmla="*/ 2 h 43"/>
                  <a:gd name="T4" fmla="*/ 1 w 68"/>
                  <a:gd name="T5" fmla="*/ 1 h 43"/>
                  <a:gd name="T6" fmla="*/ 1 w 68"/>
                  <a:gd name="T7" fmla="*/ 1 h 43"/>
                  <a:gd name="T8" fmla="*/ 2 w 68"/>
                  <a:gd name="T9" fmla="*/ 1 h 43"/>
                  <a:gd name="T10" fmla="*/ 2 w 68"/>
                  <a:gd name="T11" fmla="*/ 1 h 43"/>
                  <a:gd name="T12" fmla="*/ 2 w 68"/>
                  <a:gd name="T13" fmla="*/ 1 h 43"/>
                  <a:gd name="T14" fmla="*/ 2 w 68"/>
                  <a:gd name="T15" fmla="*/ 0 h 43"/>
                  <a:gd name="T16" fmla="*/ 3 w 68"/>
                  <a:gd name="T17" fmla="*/ 1 h 43"/>
                  <a:gd name="T18" fmla="*/ 3 w 68"/>
                  <a:gd name="T19" fmla="*/ 1 h 43"/>
                  <a:gd name="T20" fmla="*/ 2 w 68"/>
                  <a:gd name="T21" fmla="*/ 1 h 43"/>
                  <a:gd name="T22" fmla="*/ 2 w 68"/>
                  <a:gd name="T23" fmla="*/ 1 h 43"/>
                  <a:gd name="T24" fmla="*/ 2 w 68"/>
                  <a:gd name="T25" fmla="*/ 1 h 43"/>
                  <a:gd name="T26" fmla="*/ 1 w 68"/>
                  <a:gd name="T27" fmla="*/ 1 h 43"/>
                  <a:gd name="T28" fmla="*/ 1 w 68"/>
                  <a:gd name="T29" fmla="*/ 2 h 43"/>
                  <a:gd name="T30" fmla="*/ 1 w 68"/>
                  <a:gd name="T31" fmla="*/ 2 h 43"/>
                  <a:gd name="T32" fmla="*/ 0 w 68"/>
                  <a:gd name="T33" fmla="*/ 2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43">
                    <a:moveTo>
                      <a:pt x="0" y="43"/>
                    </a:moveTo>
                    <a:lnTo>
                      <a:pt x="5" y="38"/>
                    </a:lnTo>
                    <a:lnTo>
                      <a:pt x="14" y="30"/>
                    </a:lnTo>
                    <a:lnTo>
                      <a:pt x="24" y="22"/>
                    </a:lnTo>
                    <a:lnTo>
                      <a:pt x="35" y="14"/>
                    </a:lnTo>
                    <a:lnTo>
                      <a:pt x="47" y="7"/>
                    </a:lnTo>
                    <a:lnTo>
                      <a:pt x="56" y="3"/>
                    </a:lnTo>
                    <a:lnTo>
                      <a:pt x="64" y="0"/>
                    </a:lnTo>
                    <a:lnTo>
                      <a:pt x="68" y="3"/>
                    </a:lnTo>
                    <a:lnTo>
                      <a:pt x="67" y="7"/>
                    </a:lnTo>
                    <a:lnTo>
                      <a:pt x="60" y="13"/>
                    </a:lnTo>
                    <a:lnTo>
                      <a:pt x="50" y="19"/>
                    </a:lnTo>
                    <a:lnTo>
                      <a:pt x="38" y="25"/>
                    </a:lnTo>
                    <a:lnTo>
                      <a:pt x="25" y="30"/>
                    </a:lnTo>
                    <a:lnTo>
                      <a:pt x="14" y="36"/>
                    </a:lnTo>
                    <a:lnTo>
                      <a:pt x="4" y="40"/>
                    </a:lnTo>
                    <a:lnTo>
                      <a:pt x="0" y="4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61" name="Freeform 167">
                <a:extLst>
                  <a:ext uri="{FF2B5EF4-FFF2-40B4-BE49-F238E27FC236}">
                    <a16:creationId xmlns:a16="http://schemas.microsoft.com/office/drawing/2014/main" xmlns="" id="{DF0128AC-E737-4BC0-8449-8BA40AEF03C5}"/>
                  </a:ext>
                </a:extLst>
              </p:cNvPr>
              <p:cNvSpPr>
                <a:spLocks/>
              </p:cNvSpPr>
              <p:nvPr/>
            </p:nvSpPr>
            <p:spPr bwMode="auto">
              <a:xfrm>
                <a:off x="2788" y="262"/>
                <a:ext cx="31" cy="18"/>
              </a:xfrm>
              <a:custGeom>
                <a:avLst/>
                <a:gdLst>
                  <a:gd name="T0" fmla="*/ 0 w 62"/>
                  <a:gd name="T1" fmla="*/ 2 h 35"/>
                  <a:gd name="T2" fmla="*/ 1 w 62"/>
                  <a:gd name="T3" fmla="*/ 1 h 35"/>
                  <a:gd name="T4" fmla="*/ 1 w 62"/>
                  <a:gd name="T5" fmla="*/ 1 h 35"/>
                  <a:gd name="T6" fmla="*/ 1 w 62"/>
                  <a:gd name="T7" fmla="*/ 1 h 35"/>
                  <a:gd name="T8" fmla="*/ 2 w 62"/>
                  <a:gd name="T9" fmla="*/ 1 h 35"/>
                  <a:gd name="T10" fmla="*/ 2 w 62"/>
                  <a:gd name="T11" fmla="*/ 1 h 35"/>
                  <a:gd name="T12" fmla="*/ 2 w 62"/>
                  <a:gd name="T13" fmla="*/ 1 h 35"/>
                  <a:gd name="T14" fmla="*/ 2 w 62"/>
                  <a:gd name="T15" fmla="*/ 0 h 35"/>
                  <a:gd name="T16" fmla="*/ 2 w 62"/>
                  <a:gd name="T17" fmla="*/ 1 h 35"/>
                  <a:gd name="T18" fmla="*/ 2 w 62"/>
                  <a:gd name="T19" fmla="*/ 1 h 35"/>
                  <a:gd name="T20" fmla="*/ 2 w 62"/>
                  <a:gd name="T21" fmla="*/ 1 h 35"/>
                  <a:gd name="T22" fmla="*/ 2 w 62"/>
                  <a:gd name="T23" fmla="*/ 1 h 35"/>
                  <a:gd name="T24" fmla="*/ 2 w 62"/>
                  <a:gd name="T25" fmla="*/ 1 h 35"/>
                  <a:gd name="T26" fmla="*/ 1 w 62"/>
                  <a:gd name="T27" fmla="*/ 1 h 35"/>
                  <a:gd name="T28" fmla="*/ 1 w 62"/>
                  <a:gd name="T29" fmla="*/ 1 h 35"/>
                  <a:gd name="T30" fmla="*/ 1 w 62"/>
                  <a:gd name="T31" fmla="*/ 2 h 35"/>
                  <a:gd name="T32" fmla="*/ 0 w 62"/>
                  <a:gd name="T33" fmla="*/ 2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2" h="35">
                    <a:moveTo>
                      <a:pt x="0" y="35"/>
                    </a:moveTo>
                    <a:lnTo>
                      <a:pt x="5" y="31"/>
                    </a:lnTo>
                    <a:lnTo>
                      <a:pt x="13" y="25"/>
                    </a:lnTo>
                    <a:lnTo>
                      <a:pt x="24" y="17"/>
                    </a:lnTo>
                    <a:lnTo>
                      <a:pt x="34" y="10"/>
                    </a:lnTo>
                    <a:lnTo>
                      <a:pt x="45" y="4"/>
                    </a:lnTo>
                    <a:lnTo>
                      <a:pt x="53" y="1"/>
                    </a:lnTo>
                    <a:lnTo>
                      <a:pt x="60" y="0"/>
                    </a:lnTo>
                    <a:lnTo>
                      <a:pt x="62" y="2"/>
                    </a:lnTo>
                    <a:lnTo>
                      <a:pt x="60" y="8"/>
                    </a:lnTo>
                    <a:lnTo>
                      <a:pt x="54" y="12"/>
                    </a:lnTo>
                    <a:lnTo>
                      <a:pt x="45" y="17"/>
                    </a:lnTo>
                    <a:lnTo>
                      <a:pt x="34" y="21"/>
                    </a:lnTo>
                    <a:lnTo>
                      <a:pt x="23" y="26"/>
                    </a:lnTo>
                    <a:lnTo>
                      <a:pt x="12" y="30"/>
                    </a:lnTo>
                    <a:lnTo>
                      <a:pt x="4" y="33"/>
                    </a:lnTo>
                    <a:lnTo>
                      <a:pt x="0" y="3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62" name="Freeform 168">
                <a:extLst>
                  <a:ext uri="{FF2B5EF4-FFF2-40B4-BE49-F238E27FC236}">
                    <a16:creationId xmlns:a16="http://schemas.microsoft.com/office/drawing/2014/main" xmlns="" id="{441CCE15-FB4B-40F4-AF8D-4B3DC968B250}"/>
                  </a:ext>
                </a:extLst>
              </p:cNvPr>
              <p:cNvSpPr>
                <a:spLocks/>
              </p:cNvSpPr>
              <p:nvPr/>
            </p:nvSpPr>
            <p:spPr bwMode="auto">
              <a:xfrm>
                <a:off x="2746" y="250"/>
                <a:ext cx="44" cy="28"/>
              </a:xfrm>
              <a:custGeom>
                <a:avLst/>
                <a:gdLst>
                  <a:gd name="T0" fmla="*/ 0 w 88"/>
                  <a:gd name="T1" fmla="*/ 0 h 58"/>
                  <a:gd name="T2" fmla="*/ 1 w 88"/>
                  <a:gd name="T3" fmla="*/ 0 h 58"/>
                  <a:gd name="T4" fmla="*/ 1 w 88"/>
                  <a:gd name="T5" fmla="*/ 0 h 58"/>
                  <a:gd name="T6" fmla="*/ 1 w 88"/>
                  <a:gd name="T7" fmla="*/ 0 h 58"/>
                  <a:gd name="T8" fmla="*/ 2 w 88"/>
                  <a:gd name="T9" fmla="*/ 0 h 58"/>
                  <a:gd name="T10" fmla="*/ 2 w 88"/>
                  <a:gd name="T11" fmla="*/ 0 h 58"/>
                  <a:gd name="T12" fmla="*/ 3 w 88"/>
                  <a:gd name="T13" fmla="*/ 1 h 58"/>
                  <a:gd name="T14" fmla="*/ 3 w 88"/>
                  <a:gd name="T15" fmla="*/ 1 h 58"/>
                  <a:gd name="T16" fmla="*/ 3 w 88"/>
                  <a:gd name="T17" fmla="*/ 1 h 58"/>
                  <a:gd name="T18" fmla="*/ 3 w 88"/>
                  <a:gd name="T19" fmla="*/ 1 h 58"/>
                  <a:gd name="T20" fmla="*/ 3 w 88"/>
                  <a:gd name="T21" fmla="*/ 1 h 58"/>
                  <a:gd name="T22" fmla="*/ 2 w 88"/>
                  <a:gd name="T23" fmla="*/ 1 h 58"/>
                  <a:gd name="T24" fmla="*/ 2 w 88"/>
                  <a:gd name="T25" fmla="*/ 0 h 58"/>
                  <a:gd name="T26" fmla="*/ 1 w 88"/>
                  <a:gd name="T27" fmla="*/ 0 h 58"/>
                  <a:gd name="T28" fmla="*/ 1 w 88"/>
                  <a:gd name="T29" fmla="*/ 0 h 58"/>
                  <a:gd name="T30" fmla="*/ 1 w 88"/>
                  <a:gd name="T31" fmla="*/ 0 h 58"/>
                  <a:gd name="T32" fmla="*/ 0 w 88"/>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8" h="58">
                    <a:moveTo>
                      <a:pt x="0" y="1"/>
                    </a:moveTo>
                    <a:lnTo>
                      <a:pt x="4" y="0"/>
                    </a:lnTo>
                    <a:lnTo>
                      <a:pt x="15" y="3"/>
                    </a:lnTo>
                    <a:lnTo>
                      <a:pt x="27" y="8"/>
                    </a:lnTo>
                    <a:lnTo>
                      <a:pt x="42" y="18"/>
                    </a:lnTo>
                    <a:lnTo>
                      <a:pt x="57" y="27"/>
                    </a:lnTo>
                    <a:lnTo>
                      <a:pt x="71" y="37"/>
                    </a:lnTo>
                    <a:lnTo>
                      <a:pt x="82" y="49"/>
                    </a:lnTo>
                    <a:lnTo>
                      <a:pt x="88" y="58"/>
                    </a:lnTo>
                    <a:lnTo>
                      <a:pt x="81" y="54"/>
                    </a:lnTo>
                    <a:lnTo>
                      <a:pt x="70" y="47"/>
                    </a:lnTo>
                    <a:lnTo>
                      <a:pt x="55" y="39"/>
                    </a:lnTo>
                    <a:lnTo>
                      <a:pt x="39" y="30"/>
                    </a:lnTo>
                    <a:lnTo>
                      <a:pt x="24" y="21"/>
                    </a:lnTo>
                    <a:lnTo>
                      <a:pt x="11" y="12"/>
                    </a:lnTo>
                    <a:lnTo>
                      <a:pt x="2" y="5"/>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63" name="Freeform 169">
                <a:extLst>
                  <a:ext uri="{FF2B5EF4-FFF2-40B4-BE49-F238E27FC236}">
                    <a16:creationId xmlns:a16="http://schemas.microsoft.com/office/drawing/2014/main" xmlns="" id="{6E0644DA-3D3A-4580-8534-D8DA66C5A681}"/>
                  </a:ext>
                </a:extLst>
              </p:cNvPr>
              <p:cNvSpPr>
                <a:spLocks/>
              </p:cNvSpPr>
              <p:nvPr/>
            </p:nvSpPr>
            <p:spPr bwMode="auto">
              <a:xfrm>
                <a:off x="2754" y="231"/>
                <a:ext cx="34" cy="24"/>
              </a:xfrm>
              <a:custGeom>
                <a:avLst/>
                <a:gdLst>
                  <a:gd name="T0" fmla="*/ 0 w 69"/>
                  <a:gd name="T1" fmla="*/ 0 h 50"/>
                  <a:gd name="T2" fmla="*/ 0 w 69"/>
                  <a:gd name="T3" fmla="*/ 0 h 50"/>
                  <a:gd name="T4" fmla="*/ 0 w 69"/>
                  <a:gd name="T5" fmla="*/ 0 h 50"/>
                  <a:gd name="T6" fmla="*/ 0 w 69"/>
                  <a:gd name="T7" fmla="*/ 0 h 50"/>
                  <a:gd name="T8" fmla="*/ 1 w 69"/>
                  <a:gd name="T9" fmla="*/ 0 h 50"/>
                  <a:gd name="T10" fmla="*/ 1 w 69"/>
                  <a:gd name="T11" fmla="*/ 0 h 50"/>
                  <a:gd name="T12" fmla="*/ 1 w 69"/>
                  <a:gd name="T13" fmla="*/ 0 h 50"/>
                  <a:gd name="T14" fmla="*/ 1 w 69"/>
                  <a:gd name="T15" fmla="*/ 1 h 50"/>
                  <a:gd name="T16" fmla="*/ 2 w 69"/>
                  <a:gd name="T17" fmla="*/ 1 h 50"/>
                  <a:gd name="T18" fmla="*/ 1 w 69"/>
                  <a:gd name="T19" fmla="*/ 1 h 50"/>
                  <a:gd name="T20" fmla="*/ 1 w 69"/>
                  <a:gd name="T21" fmla="*/ 1 h 50"/>
                  <a:gd name="T22" fmla="*/ 1 w 69"/>
                  <a:gd name="T23" fmla="*/ 0 h 50"/>
                  <a:gd name="T24" fmla="*/ 0 w 69"/>
                  <a:gd name="T25" fmla="*/ 0 h 50"/>
                  <a:gd name="T26" fmla="*/ 0 w 69"/>
                  <a:gd name="T27" fmla="*/ 0 h 50"/>
                  <a:gd name="T28" fmla="*/ 0 w 69"/>
                  <a:gd name="T29" fmla="*/ 0 h 50"/>
                  <a:gd name="T30" fmla="*/ 0 w 69"/>
                  <a:gd name="T31" fmla="*/ 0 h 50"/>
                  <a:gd name="T32" fmla="*/ 0 w 69"/>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50">
                    <a:moveTo>
                      <a:pt x="0" y="0"/>
                    </a:moveTo>
                    <a:lnTo>
                      <a:pt x="3" y="0"/>
                    </a:lnTo>
                    <a:lnTo>
                      <a:pt x="10" y="3"/>
                    </a:lnTo>
                    <a:lnTo>
                      <a:pt x="20" y="7"/>
                    </a:lnTo>
                    <a:lnTo>
                      <a:pt x="32" y="13"/>
                    </a:lnTo>
                    <a:lnTo>
                      <a:pt x="43" y="21"/>
                    </a:lnTo>
                    <a:lnTo>
                      <a:pt x="54" y="30"/>
                    </a:lnTo>
                    <a:lnTo>
                      <a:pt x="63" y="39"/>
                    </a:lnTo>
                    <a:lnTo>
                      <a:pt x="69" y="50"/>
                    </a:lnTo>
                    <a:lnTo>
                      <a:pt x="62" y="44"/>
                    </a:lnTo>
                    <a:lnTo>
                      <a:pt x="52" y="37"/>
                    </a:lnTo>
                    <a:lnTo>
                      <a:pt x="40" y="29"/>
                    </a:lnTo>
                    <a:lnTo>
                      <a:pt x="27" y="21"/>
                    </a:lnTo>
                    <a:lnTo>
                      <a:pt x="17" y="14"/>
                    </a:lnTo>
                    <a:lnTo>
                      <a:pt x="8" y="8"/>
                    </a:lnTo>
                    <a:lnTo>
                      <a:pt x="1"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64" name="Freeform 170">
                <a:extLst>
                  <a:ext uri="{FF2B5EF4-FFF2-40B4-BE49-F238E27FC236}">
                    <a16:creationId xmlns:a16="http://schemas.microsoft.com/office/drawing/2014/main" xmlns="" id="{6A66F6EB-738C-409C-8D75-AB7C17FDCC0B}"/>
                  </a:ext>
                </a:extLst>
              </p:cNvPr>
              <p:cNvSpPr>
                <a:spLocks/>
              </p:cNvSpPr>
              <p:nvPr/>
            </p:nvSpPr>
            <p:spPr bwMode="auto">
              <a:xfrm>
                <a:off x="2786" y="231"/>
                <a:ext cx="35" cy="21"/>
              </a:xfrm>
              <a:custGeom>
                <a:avLst/>
                <a:gdLst>
                  <a:gd name="T0" fmla="*/ 0 w 69"/>
                  <a:gd name="T1" fmla="*/ 1 h 43"/>
                  <a:gd name="T2" fmla="*/ 1 w 69"/>
                  <a:gd name="T3" fmla="*/ 1 h 43"/>
                  <a:gd name="T4" fmla="*/ 1 w 69"/>
                  <a:gd name="T5" fmla="*/ 0 h 43"/>
                  <a:gd name="T6" fmla="*/ 1 w 69"/>
                  <a:gd name="T7" fmla="*/ 0 h 43"/>
                  <a:gd name="T8" fmla="*/ 2 w 69"/>
                  <a:gd name="T9" fmla="*/ 0 h 43"/>
                  <a:gd name="T10" fmla="*/ 2 w 69"/>
                  <a:gd name="T11" fmla="*/ 0 h 43"/>
                  <a:gd name="T12" fmla="*/ 2 w 69"/>
                  <a:gd name="T13" fmla="*/ 0 h 43"/>
                  <a:gd name="T14" fmla="*/ 3 w 69"/>
                  <a:gd name="T15" fmla="*/ 0 h 43"/>
                  <a:gd name="T16" fmla="*/ 3 w 69"/>
                  <a:gd name="T17" fmla="*/ 0 h 43"/>
                  <a:gd name="T18" fmla="*/ 3 w 69"/>
                  <a:gd name="T19" fmla="*/ 0 h 43"/>
                  <a:gd name="T20" fmla="*/ 2 w 69"/>
                  <a:gd name="T21" fmla="*/ 0 h 43"/>
                  <a:gd name="T22" fmla="*/ 2 w 69"/>
                  <a:gd name="T23" fmla="*/ 0 h 43"/>
                  <a:gd name="T24" fmla="*/ 2 w 69"/>
                  <a:gd name="T25" fmla="*/ 0 h 43"/>
                  <a:gd name="T26" fmla="*/ 1 w 69"/>
                  <a:gd name="T27" fmla="*/ 0 h 43"/>
                  <a:gd name="T28" fmla="*/ 1 w 69"/>
                  <a:gd name="T29" fmla="*/ 1 h 43"/>
                  <a:gd name="T30" fmla="*/ 1 w 69"/>
                  <a:gd name="T31" fmla="*/ 1 h 43"/>
                  <a:gd name="T32" fmla="*/ 0 w 69"/>
                  <a:gd name="T33" fmla="*/ 1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43">
                    <a:moveTo>
                      <a:pt x="0" y="43"/>
                    </a:moveTo>
                    <a:lnTo>
                      <a:pt x="6" y="37"/>
                    </a:lnTo>
                    <a:lnTo>
                      <a:pt x="14" y="30"/>
                    </a:lnTo>
                    <a:lnTo>
                      <a:pt x="26" y="22"/>
                    </a:lnTo>
                    <a:lnTo>
                      <a:pt x="37" y="14"/>
                    </a:lnTo>
                    <a:lnTo>
                      <a:pt x="47" y="7"/>
                    </a:lnTo>
                    <a:lnTo>
                      <a:pt x="58" y="3"/>
                    </a:lnTo>
                    <a:lnTo>
                      <a:pt x="65" y="0"/>
                    </a:lnTo>
                    <a:lnTo>
                      <a:pt x="69" y="3"/>
                    </a:lnTo>
                    <a:lnTo>
                      <a:pt x="68" y="7"/>
                    </a:lnTo>
                    <a:lnTo>
                      <a:pt x="61" y="13"/>
                    </a:lnTo>
                    <a:lnTo>
                      <a:pt x="51" y="19"/>
                    </a:lnTo>
                    <a:lnTo>
                      <a:pt x="38" y="25"/>
                    </a:lnTo>
                    <a:lnTo>
                      <a:pt x="26" y="29"/>
                    </a:lnTo>
                    <a:lnTo>
                      <a:pt x="14" y="35"/>
                    </a:lnTo>
                    <a:lnTo>
                      <a:pt x="5" y="40"/>
                    </a:lnTo>
                    <a:lnTo>
                      <a:pt x="0" y="4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65" name="Freeform 171">
                <a:extLst>
                  <a:ext uri="{FF2B5EF4-FFF2-40B4-BE49-F238E27FC236}">
                    <a16:creationId xmlns:a16="http://schemas.microsoft.com/office/drawing/2014/main" xmlns="" id="{28CB3D0D-1750-4E89-BA6B-98D3D83E8389}"/>
                  </a:ext>
                </a:extLst>
              </p:cNvPr>
              <p:cNvSpPr>
                <a:spLocks/>
              </p:cNvSpPr>
              <p:nvPr/>
            </p:nvSpPr>
            <p:spPr bwMode="auto">
              <a:xfrm>
                <a:off x="2063" y="1221"/>
                <a:ext cx="150" cy="58"/>
              </a:xfrm>
              <a:custGeom>
                <a:avLst/>
                <a:gdLst>
                  <a:gd name="T0" fmla="*/ 9 w 301"/>
                  <a:gd name="T1" fmla="*/ 1 h 116"/>
                  <a:gd name="T2" fmla="*/ 9 w 301"/>
                  <a:gd name="T3" fmla="*/ 1 h 116"/>
                  <a:gd name="T4" fmla="*/ 9 w 301"/>
                  <a:gd name="T5" fmla="*/ 1 h 116"/>
                  <a:gd name="T6" fmla="*/ 9 w 301"/>
                  <a:gd name="T7" fmla="*/ 1 h 116"/>
                  <a:gd name="T8" fmla="*/ 9 w 301"/>
                  <a:gd name="T9" fmla="*/ 1 h 116"/>
                  <a:gd name="T10" fmla="*/ 8 w 301"/>
                  <a:gd name="T11" fmla="*/ 1 h 116"/>
                  <a:gd name="T12" fmla="*/ 7 w 301"/>
                  <a:gd name="T13" fmla="*/ 1 h 116"/>
                  <a:gd name="T14" fmla="*/ 6 w 301"/>
                  <a:gd name="T15" fmla="*/ 1 h 116"/>
                  <a:gd name="T16" fmla="*/ 6 w 301"/>
                  <a:gd name="T17" fmla="*/ 1 h 116"/>
                  <a:gd name="T18" fmla="*/ 5 w 301"/>
                  <a:gd name="T19" fmla="*/ 1 h 116"/>
                  <a:gd name="T20" fmla="*/ 4 w 301"/>
                  <a:gd name="T21" fmla="*/ 1 h 116"/>
                  <a:gd name="T22" fmla="*/ 4 w 301"/>
                  <a:gd name="T23" fmla="*/ 1 h 116"/>
                  <a:gd name="T24" fmla="*/ 3 w 301"/>
                  <a:gd name="T25" fmla="*/ 2 h 116"/>
                  <a:gd name="T26" fmla="*/ 3 w 301"/>
                  <a:gd name="T27" fmla="*/ 2 h 116"/>
                  <a:gd name="T28" fmla="*/ 2 w 301"/>
                  <a:gd name="T29" fmla="*/ 2 h 116"/>
                  <a:gd name="T30" fmla="*/ 2 w 301"/>
                  <a:gd name="T31" fmla="*/ 3 h 116"/>
                  <a:gd name="T32" fmla="*/ 1 w 301"/>
                  <a:gd name="T33" fmla="*/ 3 h 116"/>
                  <a:gd name="T34" fmla="*/ 1 w 301"/>
                  <a:gd name="T35" fmla="*/ 3 h 116"/>
                  <a:gd name="T36" fmla="*/ 0 w 301"/>
                  <a:gd name="T37" fmla="*/ 4 h 116"/>
                  <a:gd name="T38" fmla="*/ 0 w 301"/>
                  <a:gd name="T39" fmla="*/ 4 h 116"/>
                  <a:gd name="T40" fmla="*/ 0 w 301"/>
                  <a:gd name="T41" fmla="*/ 4 h 116"/>
                  <a:gd name="T42" fmla="*/ 0 w 301"/>
                  <a:gd name="T43" fmla="*/ 4 h 116"/>
                  <a:gd name="T44" fmla="*/ 0 w 301"/>
                  <a:gd name="T45" fmla="*/ 3 h 116"/>
                  <a:gd name="T46" fmla="*/ 0 w 301"/>
                  <a:gd name="T47" fmla="*/ 3 h 116"/>
                  <a:gd name="T48" fmla="*/ 1 w 301"/>
                  <a:gd name="T49" fmla="*/ 3 h 116"/>
                  <a:gd name="T50" fmla="*/ 1 w 301"/>
                  <a:gd name="T51" fmla="*/ 2 h 116"/>
                  <a:gd name="T52" fmla="*/ 2 w 301"/>
                  <a:gd name="T53" fmla="*/ 2 h 116"/>
                  <a:gd name="T54" fmla="*/ 3 w 301"/>
                  <a:gd name="T55" fmla="*/ 1 h 116"/>
                  <a:gd name="T56" fmla="*/ 3 w 301"/>
                  <a:gd name="T57" fmla="*/ 1 h 116"/>
                  <a:gd name="T58" fmla="*/ 4 w 301"/>
                  <a:gd name="T59" fmla="*/ 1 h 116"/>
                  <a:gd name="T60" fmla="*/ 5 w 301"/>
                  <a:gd name="T61" fmla="*/ 1 h 116"/>
                  <a:gd name="T62" fmla="*/ 6 w 301"/>
                  <a:gd name="T63" fmla="*/ 1 h 116"/>
                  <a:gd name="T64" fmla="*/ 6 w 301"/>
                  <a:gd name="T65" fmla="*/ 0 h 116"/>
                  <a:gd name="T66" fmla="*/ 7 w 301"/>
                  <a:gd name="T67" fmla="*/ 0 h 116"/>
                  <a:gd name="T68" fmla="*/ 8 w 301"/>
                  <a:gd name="T69" fmla="*/ 1 h 116"/>
                  <a:gd name="T70" fmla="*/ 8 w 301"/>
                  <a:gd name="T71" fmla="*/ 1 h 116"/>
                  <a:gd name="T72" fmla="*/ 9 w 301"/>
                  <a:gd name="T73" fmla="*/ 1 h 11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01" h="116">
                    <a:moveTo>
                      <a:pt x="301" y="21"/>
                    </a:moveTo>
                    <a:lnTo>
                      <a:pt x="301" y="22"/>
                    </a:lnTo>
                    <a:lnTo>
                      <a:pt x="297" y="24"/>
                    </a:lnTo>
                    <a:lnTo>
                      <a:pt x="294" y="25"/>
                    </a:lnTo>
                    <a:lnTo>
                      <a:pt x="294" y="28"/>
                    </a:lnTo>
                    <a:lnTo>
                      <a:pt x="270" y="20"/>
                    </a:lnTo>
                    <a:lnTo>
                      <a:pt x="246" y="15"/>
                    </a:lnTo>
                    <a:lnTo>
                      <a:pt x="223" y="14"/>
                    </a:lnTo>
                    <a:lnTo>
                      <a:pt x="200" y="14"/>
                    </a:lnTo>
                    <a:lnTo>
                      <a:pt x="180" y="17"/>
                    </a:lnTo>
                    <a:lnTo>
                      <a:pt x="159" y="22"/>
                    </a:lnTo>
                    <a:lnTo>
                      <a:pt x="138" y="29"/>
                    </a:lnTo>
                    <a:lnTo>
                      <a:pt x="120" y="37"/>
                    </a:lnTo>
                    <a:lnTo>
                      <a:pt x="101" y="46"/>
                    </a:lnTo>
                    <a:lnTo>
                      <a:pt x="83" y="55"/>
                    </a:lnTo>
                    <a:lnTo>
                      <a:pt x="67" y="66"/>
                    </a:lnTo>
                    <a:lnTo>
                      <a:pt x="52" y="77"/>
                    </a:lnTo>
                    <a:lnTo>
                      <a:pt x="37" y="88"/>
                    </a:lnTo>
                    <a:lnTo>
                      <a:pt x="23" y="98"/>
                    </a:lnTo>
                    <a:lnTo>
                      <a:pt x="12" y="107"/>
                    </a:lnTo>
                    <a:lnTo>
                      <a:pt x="0" y="116"/>
                    </a:lnTo>
                    <a:lnTo>
                      <a:pt x="5" y="105"/>
                    </a:lnTo>
                    <a:lnTo>
                      <a:pt x="13" y="93"/>
                    </a:lnTo>
                    <a:lnTo>
                      <a:pt x="24" y="81"/>
                    </a:lnTo>
                    <a:lnTo>
                      <a:pt x="39" y="68"/>
                    </a:lnTo>
                    <a:lnTo>
                      <a:pt x="57" y="56"/>
                    </a:lnTo>
                    <a:lnTo>
                      <a:pt x="76" y="44"/>
                    </a:lnTo>
                    <a:lnTo>
                      <a:pt x="98" y="32"/>
                    </a:lnTo>
                    <a:lnTo>
                      <a:pt x="121" y="23"/>
                    </a:lnTo>
                    <a:lnTo>
                      <a:pt x="145" y="14"/>
                    </a:lnTo>
                    <a:lnTo>
                      <a:pt x="169" y="7"/>
                    </a:lnTo>
                    <a:lnTo>
                      <a:pt x="194" y="2"/>
                    </a:lnTo>
                    <a:lnTo>
                      <a:pt x="218" y="0"/>
                    </a:lnTo>
                    <a:lnTo>
                      <a:pt x="241" y="0"/>
                    </a:lnTo>
                    <a:lnTo>
                      <a:pt x="263" y="3"/>
                    </a:lnTo>
                    <a:lnTo>
                      <a:pt x="282" y="10"/>
                    </a:lnTo>
                    <a:lnTo>
                      <a:pt x="301" y="2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66" name="Freeform 172">
                <a:extLst>
                  <a:ext uri="{FF2B5EF4-FFF2-40B4-BE49-F238E27FC236}">
                    <a16:creationId xmlns:a16="http://schemas.microsoft.com/office/drawing/2014/main" xmlns="" id="{4202F226-47A2-4DAE-A701-909F3AF9D004}"/>
                  </a:ext>
                </a:extLst>
              </p:cNvPr>
              <p:cNvSpPr>
                <a:spLocks/>
              </p:cNvSpPr>
              <p:nvPr/>
            </p:nvSpPr>
            <p:spPr bwMode="auto">
              <a:xfrm>
                <a:off x="2086" y="1250"/>
                <a:ext cx="10" cy="50"/>
              </a:xfrm>
              <a:custGeom>
                <a:avLst/>
                <a:gdLst>
                  <a:gd name="T0" fmla="*/ 0 w 21"/>
                  <a:gd name="T1" fmla="*/ 4 h 100"/>
                  <a:gd name="T2" fmla="*/ 0 w 21"/>
                  <a:gd name="T3" fmla="*/ 3 h 100"/>
                  <a:gd name="T4" fmla="*/ 0 w 21"/>
                  <a:gd name="T5" fmla="*/ 2 h 100"/>
                  <a:gd name="T6" fmla="*/ 0 w 21"/>
                  <a:gd name="T7" fmla="*/ 1 h 100"/>
                  <a:gd name="T8" fmla="*/ 0 w 21"/>
                  <a:gd name="T9" fmla="*/ 0 h 100"/>
                  <a:gd name="T10" fmla="*/ 0 w 21"/>
                  <a:gd name="T11" fmla="*/ 1 h 100"/>
                  <a:gd name="T12" fmla="*/ 0 w 21"/>
                  <a:gd name="T13" fmla="*/ 2 h 100"/>
                  <a:gd name="T14" fmla="*/ 0 w 21"/>
                  <a:gd name="T15" fmla="*/ 3 h 100"/>
                  <a:gd name="T16" fmla="*/ 0 w 21"/>
                  <a:gd name="T17" fmla="*/ 4 h 1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100">
                    <a:moveTo>
                      <a:pt x="4" y="100"/>
                    </a:moveTo>
                    <a:lnTo>
                      <a:pt x="0" y="87"/>
                    </a:lnTo>
                    <a:lnTo>
                      <a:pt x="0" y="58"/>
                    </a:lnTo>
                    <a:lnTo>
                      <a:pt x="7" y="26"/>
                    </a:lnTo>
                    <a:lnTo>
                      <a:pt x="21" y="0"/>
                    </a:lnTo>
                    <a:lnTo>
                      <a:pt x="16" y="25"/>
                    </a:lnTo>
                    <a:lnTo>
                      <a:pt x="12" y="58"/>
                    </a:lnTo>
                    <a:lnTo>
                      <a:pt x="8" y="87"/>
                    </a:lnTo>
                    <a:lnTo>
                      <a:pt x="4" y="10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67" name="Freeform 173">
                <a:extLst>
                  <a:ext uri="{FF2B5EF4-FFF2-40B4-BE49-F238E27FC236}">
                    <a16:creationId xmlns:a16="http://schemas.microsoft.com/office/drawing/2014/main" xmlns="" id="{FD6A444A-E2C7-4F63-A2D1-E0880485CE3D}"/>
                  </a:ext>
                </a:extLst>
              </p:cNvPr>
              <p:cNvSpPr>
                <a:spLocks/>
              </p:cNvSpPr>
              <p:nvPr/>
            </p:nvSpPr>
            <p:spPr bwMode="auto">
              <a:xfrm>
                <a:off x="2095" y="1241"/>
                <a:ext cx="15" cy="60"/>
              </a:xfrm>
              <a:custGeom>
                <a:avLst/>
                <a:gdLst>
                  <a:gd name="T0" fmla="*/ 1 w 28"/>
                  <a:gd name="T1" fmla="*/ 4 h 120"/>
                  <a:gd name="T2" fmla="*/ 1 w 28"/>
                  <a:gd name="T3" fmla="*/ 4 h 120"/>
                  <a:gd name="T4" fmla="*/ 0 w 28"/>
                  <a:gd name="T5" fmla="*/ 4 h 120"/>
                  <a:gd name="T6" fmla="*/ 1 w 28"/>
                  <a:gd name="T7" fmla="*/ 3 h 120"/>
                  <a:gd name="T8" fmla="*/ 1 w 28"/>
                  <a:gd name="T9" fmla="*/ 3 h 120"/>
                  <a:gd name="T10" fmla="*/ 1 w 28"/>
                  <a:gd name="T11" fmla="*/ 2 h 120"/>
                  <a:gd name="T12" fmla="*/ 1 w 28"/>
                  <a:gd name="T13" fmla="*/ 1 h 120"/>
                  <a:gd name="T14" fmla="*/ 1 w 28"/>
                  <a:gd name="T15" fmla="*/ 1 h 120"/>
                  <a:gd name="T16" fmla="*/ 1 w 28"/>
                  <a:gd name="T17" fmla="*/ 0 h 120"/>
                  <a:gd name="T18" fmla="*/ 1 w 28"/>
                  <a:gd name="T19" fmla="*/ 1 h 120"/>
                  <a:gd name="T20" fmla="*/ 1 w 28"/>
                  <a:gd name="T21" fmla="*/ 3 h 120"/>
                  <a:gd name="T22" fmla="*/ 1 w 28"/>
                  <a:gd name="T23" fmla="*/ 4 h 120"/>
                  <a:gd name="T24" fmla="*/ 1 w 28"/>
                  <a:gd name="T25" fmla="*/ 4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8" h="120">
                    <a:moveTo>
                      <a:pt x="4" y="120"/>
                    </a:moveTo>
                    <a:lnTo>
                      <a:pt x="1" y="116"/>
                    </a:lnTo>
                    <a:lnTo>
                      <a:pt x="0" y="105"/>
                    </a:lnTo>
                    <a:lnTo>
                      <a:pt x="1" y="89"/>
                    </a:lnTo>
                    <a:lnTo>
                      <a:pt x="3" y="69"/>
                    </a:lnTo>
                    <a:lnTo>
                      <a:pt x="8" y="50"/>
                    </a:lnTo>
                    <a:lnTo>
                      <a:pt x="13" y="30"/>
                    </a:lnTo>
                    <a:lnTo>
                      <a:pt x="20" y="13"/>
                    </a:lnTo>
                    <a:lnTo>
                      <a:pt x="28" y="0"/>
                    </a:lnTo>
                    <a:lnTo>
                      <a:pt x="24" y="26"/>
                    </a:lnTo>
                    <a:lnTo>
                      <a:pt x="18" y="66"/>
                    </a:lnTo>
                    <a:lnTo>
                      <a:pt x="12" y="104"/>
                    </a:lnTo>
                    <a:lnTo>
                      <a:pt x="4" y="1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68" name="Freeform 174">
                <a:extLst>
                  <a:ext uri="{FF2B5EF4-FFF2-40B4-BE49-F238E27FC236}">
                    <a16:creationId xmlns:a16="http://schemas.microsoft.com/office/drawing/2014/main" xmlns="" id="{D863218B-5625-438B-B5B7-7EB6D30B627C}"/>
                  </a:ext>
                </a:extLst>
              </p:cNvPr>
              <p:cNvSpPr>
                <a:spLocks/>
              </p:cNvSpPr>
              <p:nvPr/>
            </p:nvSpPr>
            <p:spPr bwMode="auto">
              <a:xfrm>
                <a:off x="2120" y="1231"/>
                <a:ext cx="11" cy="63"/>
              </a:xfrm>
              <a:custGeom>
                <a:avLst/>
                <a:gdLst>
                  <a:gd name="T0" fmla="*/ 1 w 22"/>
                  <a:gd name="T1" fmla="*/ 4 h 125"/>
                  <a:gd name="T2" fmla="*/ 0 w 22"/>
                  <a:gd name="T3" fmla="*/ 4 h 125"/>
                  <a:gd name="T4" fmla="*/ 1 w 22"/>
                  <a:gd name="T5" fmla="*/ 3 h 125"/>
                  <a:gd name="T6" fmla="*/ 1 w 22"/>
                  <a:gd name="T7" fmla="*/ 1 h 125"/>
                  <a:gd name="T8" fmla="*/ 1 w 22"/>
                  <a:gd name="T9" fmla="*/ 0 h 125"/>
                  <a:gd name="T10" fmla="*/ 1 w 22"/>
                  <a:gd name="T11" fmla="*/ 1 h 125"/>
                  <a:gd name="T12" fmla="*/ 1 w 22"/>
                  <a:gd name="T13" fmla="*/ 3 h 125"/>
                  <a:gd name="T14" fmla="*/ 1 w 22"/>
                  <a:gd name="T15" fmla="*/ 4 h 125"/>
                  <a:gd name="T16" fmla="*/ 1 w 22"/>
                  <a:gd name="T17" fmla="*/ 4 h 1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125">
                    <a:moveTo>
                      <a:pt x="6" y="125"/>
                    </a:moveTo>
                    <a:lnTo>
                      <a:pt x="0" y="108"/>
                    </a:lnTo>
                    <a:lnTo>
                      <a:pt x="2" y="70"/>
                    </a:lnTo>
                    <a:lnTo>
                      <a:pt x="9" y="28"/>
                    </a:lnTo>
                    <a:lnTo>
                      <a:pt x="22" y="0"/>
                    </a:lnTo>
                    <a:lnTo>
                      <a:pt x="20" y="25"/>
                    </a:lnTo>
                    <a:lnTo>
                      <a:pt x="16" y="68"/>
                    </a:lnTo>
                    <a:lnTo>
                      <a:pt x="12" y="108"/>
                    </a:lnTo>
                    <a:lnTo>
                      <a:pt x="6" y="12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69" name="Freeform 175">
                <a:extLst>
                  <a:ext uri="{FF2B5EF4-FFF2-40B4-BE49-F238E27FC236}">
                    <a16:creationId xmlns:a16="http://schemas.microsoft.com/office/drawing/2014/main" xmlns="" id="{5500E010-7784-49A3-9F3B-BD78088376FF}"/>
                  </a:ext>
                </a:extLst>
              </p:cNvPr>
              <p:cNvSpPr>
                <a:spLocks/>
              </p:cNvSpPr>
              <p:nvPr/>
            </p:nvSpPr>
            <p:spPr bwMode="auto">
              <a:xfrm>
                <a:off x="2136" y="1227"/>
                <a:ext cx="9" cy="56"/>
              </a:xfrm>
              <a:custGeom>
                <a:avLst/>
                <a:gdLst>
                  <a:gd name="T0" fmla="*/ 1 w 18"/>
                  <a:gd name="T1" fmla="*/ 4 h 111"/>
                  <a:gd name="T2" fmla="*/ 0 w 18"/>
                  <a:gd name="T3" fmla="*/ 3 h 111"/>
                  <a:gd name="T4" fmla="*/ 1 w 18"/>
                  <a:gd name="T5" fmla="*/ 2 h 111"/>
                  <a:gd name="T6" fmla="*/ 1 w 18"/>
                  <a:gd name="T7" fmla="*/ 1 h 111"/>
                  <a:gd name="T8" fmla="*/ 1 w 18"/>
                  <a:gd name="T9" fmla="*/ 0 h 111"/>
                  <a:gd name="T10" fmla="*/ 1 w 18"/>
                  <a:gd name="T11" fmla="*/ 1 h 111"/>
                  <a:gd name="T12" fmla="*/ 1 w 18"/>
                  <a:gd name="T13" fmla="*/ 2 h 111"/>
                  <a:gd name="T14" fmla="*/ 1 w 18"/>
                  <a:gd name="T15" fmla="*/ 4 h 111"/>
                  <a:gd name="T16" fmla="*/ 1 w 18"/>
                  <a:gd name="T17" fmla="*/ 4 h 1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111">
                    <a:moveTo>
                      <a:pt x="4" y="111"/>
                    </a:moveTo>
                    <a:lnTo>
                      <a:pt x="0" y="96"/>
                    </a:lnTo>
                    <a:lnTo>
                      <a:pt x="1" y="61"/>
                    </a:lnTo>
                    <a:lnTo>
                      <a:pt x="7" y="23"/>
                    </a:lnTo>
                    <a:lnTo>
                      <a:pt x="18" y="0"/>
                    </a:lnTo>
                    <a:lnTo>
                      <a:pt x="16" y="25"/>
                    </a:lnTo>
                    <a:lnTo>
                      <a:pt x="15" y="63"/>
                    </a:lnTo>
                    <a:lnTo>
                      <a:pt x="12" y="98"/>
                    </a:lnTo>
                    <a:lnTo>
                      <a:pt x="4" y="11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70" name="Freeform 176">
                <a:extLst>
                  <a:ext uri="{FF2B5EF4-FFF2-40B4-BE49-F238E27FC236}">
                    <a16:creationId xmlns:a16="http://schemas.microsoft.com/office/drawing/2014/main" xmlns="" id="{BE199FB8-BEFA-4F4D-9960-E665F452DC5F}"/>
                  </a:ext>
                </a:extLst>
              </p:cNvPr>
              <p:cNvSpPr>
                <a:spLocks/>
              </p:cNvSpPr>
              <p:nvPr/>
            </p:nvSpPr>
            <p:spPr bwMode="auto">
              <a:xfrm>
                <a:off x="2162" y="1223"/>
                <a:ext cx="8" cy="48"/>
              </a:xfrm>
              <a:custGeom>
                <a:avLst/>
                <a:gdLst>
                  <a:gd name="T0" fmla="*/ 1 w 15"/>
                  <a:gd name="T1" fmla="*/ 4 h 94"/>
                  <a:gd name="T2" fmla="*/ 1 w 15"/>
                  <a:gd name="T3" fmla="*/ 3 h 94"/>
                  <a:gd name="T4" fmla="*/ 0 w 15"/>
                  <a:gd name="T5" fmla="*/ 2 h 94"/>
                  <a:gd name="T6" fmla="*/ 1 w 15"/>
                  <a:gd name="T7" fmla="*/ 1 h 94"/>
                  <a:gd name="T8" fmla="*/ 1 w 15"/>
                  <a:gd name="T9" fmla="*/ 0 h 94"/>
                  <a:gd name="T10" fmla="*/ 1 w 15"/>
                  <a:gd name="T11" fmla="*/ 1 h 94"/>
                  <a:gd name="T12" fmla="*/ 1 w 15"/>
                  <a:gd name="T13" fmla="*/ 2 h 94"/>
                  <a:gd name="T14" fmla="*/ 1 w 15"/>
                  <a:gd name="T15" fmla="*/ 3 h 94"/>
                  <a:gd name="T16" fmla="*/ 1 w 15"/>
                  <a:gd name="T17" fmla="*/ 4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94">
                    <a:moveTo>
                      <a:pt x="10" y="94"/>
                    </a:moveTo>
                    <a:lnTo>
                      <a:pt x="4" y="83"/>
                    </a:lnTo>
                    <a:lnTo>
                      <a:pt x="0" y="56"/>
                    </a:lnTo>
                    <a:lnTo>
                      <a:pt x="2" y="25"/>
                    </a:lnTo>
                    <a:lnTo>
                      <a:pt x="14" y="0"/>
                    </a:lnTo>
                    <a:lnTo>
                      <a:pt x="14" y="23"/>
                    </a:lnTo>
                    <a:lnTo>
                      <a:pt x="15" y="54"/>
                    </a:lnTo>
                    <a:lnTo>
                      <a:pt x="15" y="83"/>
                    </a:lnTo>
                    <a:lnTo>
                      <a:pt x="10" y="9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71" name="Freeform 177">
                <a:extLst>
                  <a:ext uri="{FF2B5EF4-FFF2-40B4-BE49-F238E27FC236}">
                    <a16:creationId xmlns:a16="http://schemas.microsoft.com/office/drawing/2014/main" xmlns="" id="{7588B3C9-88E9-4955-8020-1C22485105B9}"/>
                  </a:ext>
                </a:extLst>
              </p:cNvPr>
              <p:cNvSpPr>
                <a:spLocks/>
              </p:cNvSpPr>
              <p:nvPr/>
            </p:nvSpPr>
            <p:spPr bwMode="auto">
              <a:xfrm>
                <a:off x="2201" y="1228"/>
                <a:ext cx="8" cy="24"/>
              </a:xfrm>
              <a:custGeom>
                <a:avLst/>
                <a:gdLst>
                  <a:gd name="T0" fmla="*/ 0 w 18"/>
                  <a:gd name="T1" fmla="*/ 2 h 46"/>
                  <a:gd name="T2" fmla="*/ 0 w 18"/>
                  <a:gd name="T3" fmla="*/ 2 h 46"/>
                  <a:gd name="T4" fmla="*/ 0 w 18"/>
                  <a:gd name="T5" fmla="*/ 1 h 46"/>
                  <a:gd name="T6" fmla="*/ 0 w 18"/>
                  <a:gd name="T7" fmla="*/ 1 h 46"/>
                  <a:gd name="T8" fmla="*/ 0 w 18"/>
                  <a:gd name="T9" fmla="*/ 0 h 46"/>
                  <a:gd name="T10" fmla="*/ 0 w 18"/>
                  <a:gd name="T11" fmla="*/ 1 h 46"/>
                  <a:gd name="T12" fmla="*/ 0 w 18"/>
                  <a:gd name="T13" fmla="*/ 1 h 46"/>
                  <a:gd name="T14" fmla="*/ 0 w 18"/>
                  <a:gd name="T15" fmla="*/ 2 h 46"/>
                  <a:gd name="T16" fmla="*/ 0 w 18"/>
                  <a:gd name="T17" fmla="*/ 2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46">
                    <a:moveTo>
                      <a:pt x="15" y="46"/>
                    </a:moveTo>
                    <a:lnTo>
                      <a:pt x="8" y="40"/>
                    </a:lnTo>
                    <a:lnTo>
                      <a:pt x="3" y="26"/>
                    </a:lnTo>
                    <a:lnTo>
                      <a:pt x="0" y="10"/>
                    </a:lnTo>
                    <a:lnTo>
                      <a:pt x="5" y="0"/>
                    </a:lnTo>
                    <a:lnTo>
                      <a:pt x="5" y="15"/>
                    </a:lnTo>
                    <a:lnTo>
                      <a:pt x="12" y="30"/>
                    </a:lnTo>
                    <a:lnTo>
                      <a:pt x="18" y="41"/>
                    </a:lnTo>
                    <a:lnTo>
                      <a:pt x="15"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72" name="Freeform 178">
                <a:extLst>
                  <a:ext uri="{FF2B5EF4-FFF2-40B4-BE49-F238E27FC236}">
                    <a16:creationId xmlns:a16="http://schemas.microsoft.com/office/drawing/2014/main" xmlns="" id="{9563CAF9-E042-4750-8E43-BC458A538013}"/>
                  </a:ext>
                </a:extLst>
              </p:cNvPr>
              <p:cNvSpPr>
                <a:spLocks/>
              </p:cNvSpPr>
              <p:nvPr/>
            </p:nvSpPr>
            <p:spPr bwMode="auto">
              <a:xfrm>
                <a:off x="2072" y="1261"/>
                <a:ext cx="10" cy="42"/>
              </a:xfrm>
              <a:custGeom>
                <a:avLst/>
                <a:gdLst>
                  <a:gd name="T0" fmla="*/ 0 w 21"/>
                  <a:gd name="T1" fmla="*/ 2 h 86"/>
                  <a:gd name="T2" fmla="*/ 0 w 21"/>
                  <a:gd name="T3" fmla="*/ 2 h 86"/>
                  <a:gd name="T4" fmla="*/ 0 w 21"/>
                  <a:gd name="T5" fmla="*/ 1 h 86"/>
                  <a:gd name="T6" fmla="*/ 0 w 21"/>
                  <a:gd name="T7" fmla="*/ 0 h 86"/>
                  <a:gd name="T8" fmla="*/ 0 w 21"/>
                  <a:gd name="T9" fmla="*/ 0 h 86"/>
                  <a:gd name="T10" fmla="*/ 0 w 21"/>
                  <a:gd name="T11" fmla="*/ 0 h 86"/>
                  <a:gd name="T12" fmla="*/ 0 w 21"/>
                  <a:gd name="T13" fmla="*/ 1 h 86"/>
                  <a:gd name="T14" fmla="*/ 0 w 21"/>
                  <a:gd name="T15" fmla="*/ 2 h 86"/>
                  <a:gd name="T16" fmla="*/ 0 w 21"/>
                  <a:gd name="T17" fmla="*/ 2 h 8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86">
                    <a:moveTo>
                      <a:pt x="4" y="86"/>
                    </a:moveTo>
                    <a:lnTo>
                      <a:pt x="0" y="77"/>
                    </a:lnTo>
                    <a:lnTo>
                      <a:pt x="0" y="52"/>
                    </a:lnTo>
                    <a:lnTo>
                      <a:pt x="7" y="25"/>
                    </a:lnTo>
                    <a:lnTo>
                      <a:pt x="21" y="0"/>
                    </a:lnTo>
                    <a:lnTo>
                      <a:pt x="16" y="25"/>
                    </a:lnTo>
                    <a:lnTo>
                      <a:pt x="12" y="52"/>
                    </a:lnTo>
                    <a:lnTo>
                      <a:pt x="8" y="77"/>
                    </a:lnTo>
                    <a:lnTo>
                      <a:pt x="4" y="8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73" name="Freeform 179">
                <a:extLst>
                  <a:ext uri="{FF2B5EF4-FFF2-40B4-BE49-F238E27FC236}">
                    <a16:creationId xmlns:a16="http://schemas.microsoft.com/office/drawing/2014/main" xmlns="" id="{0CC251D3-4993-497A-8E2B-6356DAB6DDBA}"/>
                  </a:ext>
                </a:extLst>
              </p:cNvPr>
              <p:cNvSpPr>
                <a:spLocks/>
              </p:cNvSpPr>
              <p:nvPr/>
            </p:nvSpPr>
            <p:spPr bwMode="auto">
              <a:xfrm>
                <a:off x="2108" y="1237"/>
                <a:ext cx="11" cy="60"/>
              </a:xfrm>
              <a:custGeom>
                <a:avLst/>
                <a:gdLst>
                  <a:gd name="T0" fmla="*/ 0 w 23"/>
                  <a:gd name="T1" fmla="*/ 3 h 121"/>
                  <a:gd name="T2" fmla="*/ 0 w 23"/>
                  <a:gd name="T3" fmla="*/ 3 h 121"/>
                  <a:gd name="T4" fmla="*/ 0 w 23"/>
                  <a:gd name="T5" fmla="*/ 2 h 121"/>
                  <a:gd name="T6" fmla="*/ 0 w 23"/>
                  <a:gd name="T7" fmla="*/ 0 h 121"/>
                  <a:gd name="T8" fmla="*/ 0 w 23"/>
                  <a:gd name="T9" fmla="*/ 0 h 121"/>
                  <a:gd name="T10" fmla="*/ 0 w 23"/>
                  <a:gd name="T11" fmla="*/ 0 h 121"/>
                  <a:gd name="T12" fmla="*/ 0 w 23"/>
                  <a:gd name="T13" fmla="*/ 2 h 121"/>
                  <a:gd name="T14" fmla="*/ 0 w 23"/>
                  <a:gd name="T15" fmla="*/ 3 h 121"/>
                  <a:gd name="T16" fmla="*/ 0 w 23"/>
                  <a:gd name="T17" fmla="*/ 3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121">
                    <a:moveTo>
                      <a:pt x="6" y="121"/>
                    </a:moveTo>
                    <a:lnTo>
                      <a:pt x="0" y="105"/>
                    </a:lnTo>
                    <a:lnTo>
                      <a:pt x="2" y="68"/>
                    </a:lnTo>
                    <a:lnTo>
                      <a:pt x="9" y="28"/>
                    </a:lnTo>
                    <a:lnTo>
                      <a:pt x="23" y="0"/>
                    </a:lnTo>
                    <a:lnTo>
                      <a:pt x="21" y="24"/>
                    </a:lnTo>
                    <a:lnTo>
                      <a:pt x="17" y="66"/>
                    </a:lnTo>
                    <a:lnTo>
                      <a:pt x="11" y="105"/>
                    </a:lnTo>
                    <a:lnTo>
                      <a:pt x="6" y="12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74" name="Freeform 180">
                <a:extLst>
                  <a:ext uri="{FF2B5EF4-FFF2-40B4-BE49-F238E27FC236}">
                    <a16:creationId xmlns:a16="http://schemas.microsoft.com/office/drawing/2014/main" xmlns="" id="{3FDDFDCC-239E-4906-9F12-DCFD2000FB4E}"/>
                  </a:ext>
                </a:extLst>
              </p:cNvPr>
              <p:cNvSpPr>
                <a:spLocks/>
              </p:cNvSpPr>
              <p:nvPr/>
            </p:nvSpPr>
            <p:spPr bwMode="auto">
              <a:xfrm>
                <a:off x="2151" y="1224"/>
                <a:ext cx="7" cy="55"/>
              </a:xfrm>
              <a:custGeom>
                <a:avLst/>
                <a:gdLst>
                  <a:gd name="T0" fmla="*/ 1 w 14"/>
                  <a:gd name="T1" fmla="*/ 4 h 109"/>
                  <a:gd name="T2" fmla="*/ 1 w 14"/>
                  <a:gd name="T3" fmla="*/ 3 h 109"/>
                  <a:gd name="T4" fmla="*/ 0 w 14"/>
                  <a:gd name="T5" fmla="*/ 2 h 109"/>
                  <a:gd name="T6" fmla="*/ 1 w 14"/>
                  <a:gd name="T7" fmla="*/ 1 h 109"/>
                  <a:gd name="T8" fmla="*/ 1 w 14"/>
                  <a:gd name="T9" fmla="*/ 0 h 109"/>
                  <a:gd name="T10" fmla="*/ 1 w 14"/>
                  <a:gd name="T11" fmla="*/ 1 h 109"/>
                  <a:gd name="T12" fmla="*/ 1 w 14"/>
                  <a:gd name="T13" fmla="*/ 2 h 109"/>
                  <a:gd name="T14" fmla="*/ 1 w 14"/>
                  <a:gd name="T15" fmla="*/ 3 h 109"/>
                  <a:gd name="T16" fmla="*/ 1 w 14"/>
                  <a:gd name="T17" fmla="*/ 4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109">
                    <a:moveTo>
                      <a:pt x="11" y="109"/>
                    </a:moveTo>
                    <a:lnTo>
                      <a:pt x="4" y="96"/>
                    </a:lnTo>
                    <a:lnTo>
                      <a:pt x="0" y="63"/>
                    </a:lnTo>
                    <a:lnTo>
                      <a:pt x="3" y="28"/>
                    </a:lnTo>
                    <a:lnTo>
                      <a:pt x="13" y="0"/>
                    </a:lnTo>
                    <a:lnTo>
                      <a:pt x="13" y="25"/>
                    </a:lnTo>
                    <a:lnTo>
                      <a:pt x="14" y="62"/>
                    </a:lnTo>
                    <a:lnTo>
                      <a:pt x="14" y="96"/>
                    </a:lnTo>
                    <a:lnTo>
                      <a:pt x="11" y="10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75" name="Freeform 181">
                <a:extLst>
                  <a:ext uri="{FF2B5EF4-FFF2-40B4-BE49-F238E27FC236}">
                    <a16:creationId xmlns:a16="http://schemas.microsoft.com/office/drawing/2014/main" xmlns="" id="{A3AA98C1-7755-46EC-B08D-03AE4A5F477C}"/>
                  </a:ext>
                </a:extLst>
              </p:cNvPr>
              <p:cNvSpPr>
                <a:spLocks/>
              </p:cNvSpPr>
              <p:nvPr/>
            </p:nvSpPr>
            <p:spPr bwMode="auto">
              <a:xfrm>
                <a:off x="2175" y="1224"/>
                <a:ext cx="5" cy="44"/>
              </a:xfrm>
              <a:custGeom>
                <a:avLst/>
                <a:gdLst>
                  <a:gd name="T0" fmla="*/ 0 w 12"/>
                  <a:gd name="T1" fmla="*/ 3 h 88"/>
                  <a:gd name="T2" fmla="*/ 0 w 12"/>
                  <a:gd name="T3" fmla="*/ 3 h 88"/>
                  <a:gd name="T4" fmla="*/ 0 w 12"/>
                  <a:gd name="T5" fmla="*/ 2 h 88"/>
                  <a:gd name="T6" fmla="*/ 0 w 12"/>
                  <a:gd name="T7" fmla="*/ 1 h 88"/>
                  <a:gd name="T8" fmla="*/ 0 w 12"/>
                  <a:gd name="T9" fmla="*/ 0 h 88"/>
                  <a:gd name="T10" fmla="*/ 0 w 12"/>
                  <a:gd name="T11" fmla="*/ 1 h 88"/>
                  <a:gd name="T12" fmla="*/ 0 w 12"/>
                  <a:gd name="T13" fmla="*/ 2 h 88"/>
                  <a:gd name="T14" fmla="*/ 0 w 12"/>
                  <a:gd name="T15" fmla="*/ 3 h 88"/>
                  <a:gd name="T16" fmla="*/ 0 w 12"/>
                  <a:gd name="T17" fmla="*/ 3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88">
                    <a:moveTo>
                      <a:pt x="5" y="88"/>
                    </a:moveTo>
                    <a:lnTo>
                      <a:pt x="0" y="76"/>
                    </a:lnTo>
                    <a:lnTo>
                      <a:pt x="0" y="47"/>
                    </a:lnTo>
                    <a:lnTo>
                      <a:pt x="5" y="16"/>
                    </a:lnTo>
                    <a:lnTo>
                      <a:pt x="12" y="0"/>
                    </a:lnTo>
                    <a:lnTo>
                      <a:pt x="11" y="19"/>
                    </a:lnTo>
                    <a:lnTo>
                      <a:pt x="11" y="48"/>
                    </a:lnTo>
                    <a:lnTo>
                      <a:pt x="9" y="75"/>
                    </a:lnTo>
                    <a:lnTo>
                      <a:pt x="5" y="8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76" name="Freeform 182">
                <a:extLst>
                  <a:ext uri="{FF2B5EF4-FFF2-40B4-BE49-F238E27FC236}">
                    <a16:creationId xmlns:a16="http://schemas.microsoft.com/office/drawing/2014/main" xmlns="" id="{BE9A3039-918C-4361-9447-ED2A55AE57D5}"/>
                  </a:ext>
                </a:extLst>
              </p:cNvPr>
              <p:cNvSpPr>
                <a:spLocks/>
              </p:cNvSpPr>
              <p:nvPr/>
            </p:nvSpPr>
            <p:spPr bwMode="auto">
              <a:xfrm>
                <a:off x="2188" y="1226"/>
                <a:ext cx="7" cy="27"/>
              </a:xfrm>
              <a:custGeom>
                <a:avLst/>
                <a:gdLst>
                  <a:gd name="T0" fmla="*/ 0 w 15"/>
                  <a:gd name="T1" fmla="*/ 2 h 54"/>
                  <a:gd name="T2" fmla="*/ 0 w 15"/>
                  <a:gd name="T3" fmla="*/ 2 h 54"/>
                  <a:gd name="T4" fmla="*/ 0 w 15"/>
                  <a:gd name="T5" fmla="*/ 1 h 54"/>
                  <a:gd name="T6" fmla="*/ 0 w 15"/>
                  <a:gd name="T7" fmla="*/ 1 h 54"/>
                  <a:gd name="T8" fmla="*/ 0 w 15"/>
                  <a:gd name="T9" fmla="*/ 0 h 54"/>
                  <a:gd name="T10" fmla="*/ 0 w 15"/>
                  <a:gd name="T11" fmla="*/ 1 h 54"/>
                  <a:gd name="T12" fmla="*/ 0 w 15"/>
                  <a:gd name="T13" fmla="*/ 2 h 54"/>
                  <a:gd name="T14" fmla="*/ 0 w 15"/>
                  <a:gd name="T15" fmla="*/ 2 h 54"/>
                  <a:gd name="T16" fmla="*/ 0 w 15"/>
                  <a:gd name="T17" fmla="*/ 2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54">
                    <a:moveTo>
                      <a:pt x="11" y="54"/>
                    </a:moveTo>
                    <a:lnTo>
                      <a:pt x="6" y="47"/>
                    </a:lnTo>
                    <a:lnTo>
                      <a:pt x="1" y="30"/>
                    </a:lnTo>
                    <a:lnTo>
                      <a:pt x="0" y="12"/>
                    </a:lnTo>
                    <a:lnTo>
                      <a:pt x="6" y="0"/>
                    </a:lnTo>
                    <a:lnTo>
                      <a:pt x="6" y="15"/>
                    </a:lnTo>
                    <a:lnTo>
                      <a:pt x="10" y="34"/>
                    </a:lnTo>
                    <a:lnTo>
                      <a:pt x="15" y="49"/>
                    </a:lnTo>
                    <a:lnTo>
                      <a:pt x="11"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77" name="Freeform 183">
                <a:extLst>
                  <a:ext uri="{FF2B5EF4-FFF2-40B4-BE49-F238E27FC236}">
                    <a16:creationId xmlns:a16="http://schemas.microsoft.com/office/drawing/2014/main" xmlns="" id="{09861FE8-199F-47F9-B8FE-77EDC1690FE1}"/>
                  </a:ext>
                </a:extLst>
              </p:cNvPr>
              <p:cNvSpPr>
                <a:spLocks/>
              </p:cNvSpPr>
              <p:nvPr/>
            </p:nvSpPr>
            <p:spPr bwMode="auto">
              <a:xfrm>
                <a:off x="2059" y="1270"/>
                <a:ext cx="11" cy="27"/>
              </a:xfrm>
              <a:custGeom>
                <a:avLst/>
                <a:gdLst>
                  <a:gd name="T0" fmla="*/ 1 w 22"/>
                  <a:gd name="T1" fmla="*/ 0 h 54"/>
                  <a:gd name="T2" fmla="*/ 1 w 22"/>
                  <a:gd name="T3" fmla="*/ 1 h 54"/>
                  <a:gd name="T4" fmla="*/ 1 w 22"/>
                  <a:gd name="T5" fmla="*/ 1 h 54"/>
                  <a:gd name="T6" fmla="*/ 1 w 22"/>
                  <a:gd name="T7" fmla="*/ 2 h 54"/>
                  <a:gd name="T8" fmla="*/ 1 w 22"/>
                  <a:gd name="T9" fmla="*/ 2 h 54"/>
                  <a:gd name="T10" fmla="*/ 0 w 22"/>
                  <a:gd name="T11" fmla="*/ 2 h 54"/>
                  <a:gd name="T12" fmla="*/ 1 w 22"/>
                  <a:gd name="T13" fmla="*/ 1 h 54"/>
                  <a:gd name="T14" fmla="*/ 1 w 22"/>
                  <a:gd name="T15" fmla="*/ 1 h 54"/>
                  <a:gd name="T16" fmla="*/ 1 w 22"/>
                  <a:gd name="T17" fmla="*/ 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54">
                    <a:moveTo>
                      <a:pt x="22" y="0"/>
                    </a:moveTo>
                    <a:lnTo>
                      <a:pt x="21" y="11"/>
                    </a:lnTo>
                    <a:lnTo>
                      <a:pt x="17" y="31"/>
                    </a:lnTo>
                    <a:lnTo>
                      <a:pt x="12" y="48"/>
                    </a:lnTo>
                    <a:lnTo>
                      <a:pt x="3" y="54"/>
                    </a:lnTo>
                    <a:lnTo>
                      <a:pt x="0" y="45"/>
                    </a:lnTo>
                    <a:lnTo>
                      <a:pt x="6" y="29"/>
                    </a:lnTo>
                    <a:lnTo>
                      <a:pt x="15" y="13"/>
                    </a:lnTo>
                    <a:lnTo>
                      <a:pt x="2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78" name="Freeform 184">
                <a:extLst>
                  <a:ext uri="{FF2B5EF4-FFF2-40B4-BE49-F238E27FC236}">
                    <a16:creationId xmlns:a16="http://schemas.microsoft.com/office/drawing/2014/main" xmlns="" id="{88CB12AE-5163-417A-A6AD-99DCAD90A7E2}"/>
                  </a:ext>
                </a:extLst>
              </p:cNvPr>
              <p:cNvSpPr>
                <a:spLocks/>
              </p:cNvSpPr>
              <p:nvPr/>
            </p:nvSpPr>
            <p:spPr bwMode="auto">
              <a:xfrm>
                <a:off x="2046" y="1268"/>
                <a:ext cx="26" cy="5"/>
              </a:xfrm>
              <a:custGeom>
                <a:avLst/>
                <a:gdLst>
                  <a:gd name="T0" fmla="*/ 2 w 51"/>
                  <a:gd name="T1" fmla="*/ 0 h 11"/>
                  <a:gd name="T2" fmla="*/ 2 w 51"/>
                  <a:gd name="T3" fmla="*/ 0 h 11"/>
                  <a:gd name="T4" fmla="*/ 2 w 51"/>
                  <a:gd name="T5" fmla="*/ 0 h 11"/>
                  <a:gd name="T6" fmla="*/ 2 w 51"/>
                  <a:gd name="T7" fmla="*/ 0 h 11"/>
                  <a:gd name="T8" fmla="*/ 1 w 51"/>
                  <a:gd name="T9" fmla="*/ 0 h 11"/>
                  <a:gd name="T10" fmla="*/ 1 w 51"/>
                  <a:gd name="T11" fmla="*/ 0 h 11"/>
                  <a:gd name="T12" fmla="*/ 1 w 51"/>
                  <a:gd name="T13" fmla="*/ 0 h 11"/>
                  <a:gd name="T14" fmla="*/ 1 w 51"/>
                  <a:gd name="T15" fmla="*/ 0 h 11"/>
                  <a:gd name="T16" fmla="*/ 0 w 51"/>
                  <a:gd name="T17" fmla="*/ 0 h 11"/>
                  <a:gd name="T18" fmla="*/ 1 w 51"/>
                  <a:gd name="T19" fmla="*/ 0 h 11"/>
                  <a:gd name="T20" fmla="*/ 1 w 51"/>
                  <a:gd name="T21" fmla="*/ 0 h 11"/>
                  <a:gd name="T22" fmla="*/ 1 w 51"/>
                  <a:gd name="T23" fmla="*/ 0 h 11"/>
                  <a:gd name="T24" fmla="*/ 1 w 51"/>
                  <a:gd name="T25" fmla="*/ 0 h 11"/>
                  <a:gd name="T26" fmla="*/ 1 w 51"/>
                  <a:gd name="T27" fmla="*/ 0 h 11"/>
                  <a:gd name="T28" fmla="*/ 2 w 51"/>
                  <a:gd name="T29" fmla="*/ 0 h 11"/>
                  <a:gd name="T30" fmla="*/ 2 w 51"/>
                  <a:gd name="T31" fmla="*/ 0 h 11"/>
                  <a:gd name="T32" fmla="*/ 2 w 51"/>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11">
                    <a:moveTo>
                      <a:pt x="51" y="3"/>
                    </a:moveTo>
                    <a:lnTo>
                      <a:pt x="48" y="3"/>
                    </a:lnTo>
                    <a:lnTo>
                      <a:pt x="41" y="1"/>
                    </a:lnTo>
                    <a:lnTo>
                      <a:pt x="33" y="1"/>
                    </a:lnTo>
                    <a:lnTo>
                      <a:pt x="24" y="0"/>
                    </a:lnTo>
                    <a:lnTo>
                      <a:pt x="15" y="0"/>
                    </a:lnTo>
                    <a:lnTo>
                      <a:pt x="8" y="0"/>
                    </a:lnTo>
                    <a:lnTo>
                      <a:pt x="2" y="3"/>
                    </a:lnTo>
                    <a:lnTo>
                      <a:pt x="0" y="6"/>
                    </a:lnTo>
                    <a:lnTo>
                      <a:pt x="1" y="10"/>
                    </a:lnTo>
                    <a:lnTo>
                      <a:pt x="5" y="11"/>
                    </a:lnTo>
                    <a:lnTo>
                      <a:pt x="12" y="11"/>
                    </a:lnTo>
                    <a:lnTo>
                      <a:pt x="20" y="10"/>
                    </a:lnTo>
                    <a:lnTo>
                      <a:pt x="29" y="8"/>
                    </a:lnTo>
                    <a:lnTo>
                      <a:pt x="39" y="6"/>
                    </a:lnTo>
                    <a:lnTo>
                      <a:pt x="46" y="4"/>
                    </a:lnTo>
                    <a:lnTo>
                      <a:pt x="51"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79" name="Freeform 185">
                <a:extLst>
                  <a:ext uri="{FF2B5EF4-FFF2-40B4-BE49-F238E27FC236}">
                    <a16:creationId xmlns:a16="http://schemas.microsoft.com/office/drawing/2014/main" xmlns="" id="{838FE218-1134-4D75-BEE4-AF1D68342711}"/>
                  </a:ext>
                </a:extLst>
              </p:cNvPr>
              <p:cNvSpPr>
                <a:spLocks/>
              </p:cNvSpPr>
              <p:nvPr/>
            </p:nvSpPr>
            <p:spPr bwMode="auto">
              <a:xfrm>
                <a:off x="2042" y="1278"/>
                <a:ext cx="22" cy="16"/>
              </a:xfrm>
              <a:custGeom>
                <a:avLst/>
                <a:gdLst>
                  <a:gd name="T0" fmla="*/ 2 w 44"/>
                  <a:gd name="T1" fmla="*/ 0 h 32"/>
                  <a:gd name="T2" fmla="*/ 2 w 44"/>
                  <a:gd name="T3" fmla="*/ 1 h 32"/>
                  <a:gd name="T4" fmla="*/ 2 w 44"/>
                  <a:gd name="T5" fmla="*/ 1 h 32"/>
                  <a:gd name="T6" fmla="*/ 1 w 44"/>
                  <a:gd name="T7" fmla="*/ 1 h 32"/>
                  <a:gd name="T8" fmla="*/ 1 w 44"/>
                  <a:gd name="T9" fmla="*/ 1 h 32"/>
                  <a:gd name="T10" fmla="*/ 1 w 44"/>
                  <a:gd name="T11" fmla="*/ 1 h 32"/>
                  <a:gd name="T12" fmla="*/ 1 w 44"/>
                  <a:gd name="T13" fmla="*/ 1 h 32"/>
                  <a:gd name="T14" fmla="*/ 0 w 44"/>
                  <a:gd name="T15" fmla="*/ 1 h 32"/>
                  <a:gd name="T16" fmla="*/ 0 w 44"/>
                  <a:gd name="T17" fmla="*/ 1 h 32"/>
                  <a:gd name="T18" fmla="*/ 1 w 44"/>
                  <a:gd name="T19" fmla="*/ 1 h 32"/>
                  <a:gd name="T20" fmla="*/ 1 w 44"/>
                  <a:gd name="T21" fmla="*/ 1 h 32"/>
                  <a:gd name="T22" fmla="*/ 1 w 44"/>
                  <a:gd name="T23" fmla="*/ 1 h 32"/>
                  <a:gd name="T24" fmla="*/ 1 w 44"/>
                  <a:gd name="T25" fmla="*/ 1 h 32"/>
                  <a:gd name="T26" fmla="*/ 1 w 44"/>
                  <a:gd name="T27" fmla="*/ 1 h 32"/>
                  <a:gd name="T28" fmla="*/ 2 w 44"/>
                  <a:gd name="T29" fmla="*/ 1 h 32"/>
                  <a:gd name="T30" fmla="*/ 2 w 44"/>
                  <a:gd name="T31" fmla="*/ 1 h 32"/>
                  <a:gd name="T32" fmla="*/ 2 w 44"/>
                  <a:gd name="T33" fmla="*/ 0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32">
                    <a:moveTo>
                      <a:pt x="44" y="0"/>
                    </a:moveTo>
                    <a:lnTo>
                      <a:pt x="41" y="2"/>
                    </a:lnTo>
                    <a:lnTo>
                      <a:pt x="35" y="5"/>
                    </a:lnTo>
                    <a:lnTo>
                      <a:pt x="28" y="8"/>
                    </a:lnTo>
                    <a:lnTo>
                      <a:pt x="19" y="12"/>
                    </a:lnTo>
                    <a:lnTo>
                      <a:pt x="11" y="16"/>
                    </a:lnTo>
                    <a:lnTo>
                      <a:pt x="5" y="21"/>
                    </a:lnTo>
                    <a:lnTo>
                      <a:pt x="0" y="25"/>
                    </a:lnTo>
                    <a:lnTo>
                      <a:pt x="0" y="30"/>
                    </a:lnTo>
                    <a:lnTo>
                      <a:pt x="3" y="32"/>
                    </a:lnTo>
                    <a:lnTo>
                      <a:pt x="9" y="31"/>
                    </a:lnTo>
                    <a:lnTo>
                      <a:pt x="14" y="28"/>
                    </a:lnTo>
                    <a:lnTo>
                      <a:pt x="21" y="22"/>
                    </a:lnTo>
                    <a:lnTo>
                      <a:pt x="28" y="16"/>
                    </a:lnTo>
                    <a:lnTo>
                      <a:pt x="35" y="9"/>
                    </a:lnTo>
                    <a:lnTo>
                      <a:pt x="41" y="5"/>
                    </a:lnTo>
                    <a:lnTo>
                      <a:pt x="4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80" name="Freeform 186">
                <a:extLst>
                  <a:ext uri="{FF2B5EF4-FFF2-40B4-BE49-F238E27FC236}">
                    <a16:creationId xmlns:a16="http://schemas.microsoft.com/office/drawing/2014/main" xmlns="" id="{EBC75F28-4DB3-4673-83FD-4CD70B2ECE0B}"/>
                  </a:ext>
                </a:extLst>
              </p:cNvPr>
              <p:cNvSpPr>
                <a:spLocks/>
              </p:cNvSpPr>
              <p:nvPr/>
            </p:nvSpPr>
            <p:spPr bwMode="auto">
              <a:xfrm>
                <a:off x="2186" y="1194"/>
                <a:ext cx="7" cy="34"/>
              </a:xfrm>
              <a:custGeom>
                <a:avLst/>
                <a:gdLst>
                  <a:gd name="T0" fmla="*/ 1 w 14"/>
                  <a:gd name="T1" fmla="*/ 3 h 68"/>
                  <a:gd name="T2" fmla="*/ 1 w 14"/>
                  <a:gd name="T3" fmla="*/ 2 h 68"/>
                  <a:gd name="T4" fmla="*/ 0 w 14"/>
                  <a:gd name="T5" fmla="*/ 1 h 68"/>
                  <a:gd name="T6" fmla="*/ 1 w 14"/>
                  <a:gd name="T7" fmla="*/ 1 h 68"/>
                  <a:gd name="T8" fmla="*/ 1 w 14"/>
                  <a:gd name="T9" fmla="*/ 0 h 68"/>
                  <a:gd name="T10" fmla="*/ 1 w 14"/>
                  <a:gd name="T11" fmla="*/ 1 h 68"/>
                  <a:gd name="T12" fmla="*/ 1 w 14"/>
                  <a:gd name="T13" fmla="*/ 1 h 68"/>
                  <a:gd name="T14" fmla="*/ 1 w 14"/>
                  <a:gd name="T15" fmla="*/ 2 h 68"/>
                  <a:gd name="T16" fmla="*/ 1 w 14"/>
                  <a:gd name="T17" fmla="*/ 3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68">
                    <a:moveTo>
                      <a:pt x="12" y="68"/>
                    </a:moveTo>
                    <a:lnTo>
                      <a:pt x="4" y="52"/>
                    </a:lnTo>
                    <a:lnTo>
                      <a:pt x="0" y="30"/>
                    </a:lnTo>
                    <a:lnTo>
                      <a:pt x="1" y="10"/>
                    </a:lnTo>
                    <a:lnTo>
                      <a:pt x="8" y="0"/>
                    </a:lnTo>
                    <a:lnTo>
                      <a:pt x="14" y="7"/>
                    </a:lnTo>
                    <a:lnTo>
                      <a:pt x="14" y="26"/>
                    </a:lnTo>
                    <a:lnTo>
                      <a:pt x="12" y="49"/>
                    </a:lnTo>
                    <a:lnTo>
                      <a:pt x="12"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81" name="Freeform 187">
                <a:extLst>
                  <a:ext uri="{FF2B5EF4-FFF2-40B4-BE49-F238E27FC236}">
                    <a16:creationId xmlns:a16="http://schemas.microsoft.com/office/drawing/2014/main" xmlns="" id="{4A8ADF22-C1A8-4FCF-B093-49011FA52924}"/>
                  </a:ext>
                </a:extLst>
              </p:cNvPr>
              <p:cNvSpPr>
                <a:spLocks/>
              </p:cNvSpPr>
              <p:nvPr/>
            </p:nvSpPr>
            <p:spPr bwMode="auto">
              <a:xfrm>
                <a:off x="2205" y="1201"/>
                <a:ext cx="13" cy="33"/>
              </a:xfrm>
              <a:custGeom>
                <a:avLst/>
                <a:gdLst>
                  <a:gd name="T0" fmla="*/ 0 w 28"/>
                  <a:gd name="T1" fmla="*/ 3 h 64"/>
                  <a:gd name="T2" fmla="*/ 0 w 28"/>
                  <a:gd name="T3" fmla="*/ 2 h 64"/>
                  <a:gd name="T4" fmla="*/ 0 w 28"/>
                  <a:gd name="T5" fmla="*/ 1 h 64"/>
                  <a:gd name="T6" fmla="*/ 0 w 28"/>
                  <a:gd name="T7" fmla="*/ 1 h 64"/>
                  <a:gd name="T8" fmla="*/ 0 w 28"/>
                  <a:gd name="T9" fmla="*/ 0 h 64"/>
                  <a:gd name="T10" fmla="*/ 0 w 28"/>
                  <a:gd name="T11" fmla="*/ 1 h 64"/>
                  <a:gd name="T12" fmla="*/ 0 w 28"/>
                  <a:gd name="T13" fmla="*/ 1 h 64"/>
                  <a:gd name="T14" fmla="*/ 0 w 28"/>
                  <a:gd name="T15" fmla="*/ 1 h 64"/>
                  <a:gd name="T16" fmla="*/ 0 w 28"/>
                  <a:gd name="T17" fmla="*/ 1 h 64"/>
                  <a:gd name="T18" fmla="*/ 0 w 28"/>
                  <a:gd name="T19" fmla="*/ 2 h 64"/>
                  <a:gd name="T20" fmla="*/ 0 w 28"/>
                  <a:gd name="T21" fmla="*/ 2 h 64"/>
                  <a:gd name="T22" fmla="*/ 0 w 28"/>
                  <a:gd name="T23" fmla="*/ 2 h 64"/>
                  <a:gd name="T24" fmla="*/ 0 w 28"/>
                  <a:gd name="T25" fmla="*/ 3 h 6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8" h="64">
                    <a:moveTo>
                      <a:pt x="0" y="64"/>
                    </a:moveTo>
                    <a:lnTo>
                      <a:pt x="3" y="49"/>
                    </a:lnTo>
                    <a:lnTo>
                      <a:pt x="8" y="27"/>
                    </a:lnTo>
                    <a:lnTo>
                      <a:pt x="15" y="9"/>
                    </a:lnTo>
                    <a:lnTo>
                      <a:pt x="24" y="0"/>
                    </a:lnTo>
                    <a:lnTo>
                      <a:pt x="28" y="2"/>
                    </a:lnTo>
                    <a:lnTo>
                      <a:pt x="27" y="9"/>
                    </a:lnTo>
                    <a:lnTo>
                      <a:pt x="24" y="18"/>
                    </a:lnTo>
                    <a:lnTo>
                      <a:pt x="20" y="30"/>
                    </a:lnTo>
                    <a:lnTo>
                      <a:pt x="14" y="41"/>
                    </a:lnTo>
                    <a:lnTo>
                      <a:pt x="8" y="52"/>
                    </a:lnTo>
                    <a:lnTo>
                      <a:pt x="4" y="60"/>
                    </a:lnTo>
                    <a:lnTo>
                      <a:pt x="0" y="6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82" name="Freeform 188">
                <a:extLst>
                  <a:ext uri="{FF2B5EF4-FFF2-40B4-BE49-F238E27FC236}">
                    <a16:creationId xmlns:a16="http://schemas.microsoft.com/office/drawing/2014/main" xmlns="" id="{6B2DA261-B701-445E-A4D1-DCEEB644B828}"/>
                  </a:ext>
                </a:extLst>
              </p:cNvPr>
              <p:cNvSpPr>
                <a:spLocks/>
              </p:cNvSpPr>
              <p:nvPr/>
            </p:nvSpPr>
            <p:spPr bwMode="auto">
              <a:xfrm>
                <a:off x="2173" y="1194"/>
                <a:ext cx="7" cy="31"/>
              </a:xfrm>
              <a:custGeom>
                <a:avLst/>
                <a:gdLst>
                  <a:gd name="T0" fmla="*/ 0 w 15"/>
                  <a:gd name="T1" fmla="*/ 2 h 62"/>
                  <a:gd name="T2" fmla="*/ 0 w 15"/>
                  <a:gd name="T3" fmla="*/ 2 h 62"/>
                  <a:gd name="T4" fmla="*/ 0 w 15"/>
                  <a:gd name="T5" fmla="*/ 2 h 62"/>
                  <a:gd name="T6" fmla="*/ 0 w 15"/>
                  <a:gd name="T7" fmla="*/ 1 h 62"/>
                  <a:gd name="T8" fmla="*/ 0 w 15"/>
                  <a:gd name="T9" fmla="*/ 0 h 62"/>
                  <a:gd name="T10" fmla="*/ 0 w 15"/>
                  <a:gd name="T11" fmla="*/ 1 h 62"/>
                  <a:gd name="T12" fmla="*/ 0 w 15"/>
                  <a:gd name="T13" fmla="*/ 1 h 62"/>
                  <a:gd name="T14" fmla="*/ 0 w 15"/>
                  <a:gd name="T15" fmla="*/ 2 h 62"/>
                  <a:gd name="T16" fmla="*/ 0 w 15"/>
                  <a:gd name="T17" fmla="*/ 2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62">
                    <a:moveTo>
                      <a:pt x="15" y="62"/>
                    </a:moveTo>
                    <a:lnTo>
                      <a:pt x="6" y="54"/>
                    </a:lnTo>
                    <a:lnTo>
                      <a:pt x="0" y="34"/>
                    </a:lnTo>
                    <a:lnTo>
                      <a:pt x="0" y="12"/>
                    </a:lnTo>
                    <a:lnTo>
                      <a:pt x="6" y="0"/>
                    </a:lnTo>
                    <a:lnTo>
                      <a:pt x="12" y="3"/>
                    </a:lnTo>
                    <a:lnTo>
                      <a:pt x="14" y="21"/>
                    </a:lnTo>
                    <a:lnTo>
                      <a:pt x="14" y="44"/>
                    </a:lnTo>
                    <a:lnTo>
                      <a:pt x="15" y="6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83" name="Freeform 189">
                <a:extLst>
                  <a:ext uri="{FF2B5EF4-FFF2-40B4-BE49-F238E27FC236}">
                    <a16:creationId xmlns:a16="http://schemas.microsoft.com/office/drawing/2014/main" xmlns="" id="{88AFA977-83B6-4AEE-A1A7-19EE976E620F}"/>
                  </a:ext>
                </a:extLst>
              </p:cNvPr>
              <p:cNvSpPr>
                <a:spLocks/>
              </p:cNvSpPr>
              <p:nvPr/>
            </p:nvSpPr>
            <p:spPr bwMode="auto">
              <a:xfrm>
                <a:off x="2159" y="1192"/>
                <a:ext cx="10" cy="33"/>
              </a:xfrm>
              <a:custGeom>
                <a:avLst/>
                <a:gdLst>
                  <a:gd name="T0" fmla="*/ 1 w 20"/>
                  <a:gd name="T1" fmla="*/ 2 h 67"/>
                  <a:gd name="T2" fmla="*/ 1 w 20"/>
                  <a:gd name="T3" fmla="*/ 1 h 67"/>
                  <a:gd name="T4" fmla="*/ 1 w 20"/>
                  <a:gd name="T5" fmla="*/ 1 h 67"/>
                  <a:gd name="T6" fmla="*/ 0 w 20"/>
                  <a:gd name="T7" fmla="*/ 0 h 67"/>
                  <a:gd name="T8" fmla="*/ 1 w 20"/>
                  <a:gd name="T9" fmla="*/ 0 h 67"/>
                  <a:gd name="T10" fmla="*/ 1 w 20"/>
                  <a:gd name="T11" fmla="*/ 0 h 67"/>
                  <a:gd name="T12" fmla="*/ 1 w 20"/>
                  <a:gd name="T13" fmla="*/ 0 h 67"/>
                  <a:gd name="T14" fmla="*/ 1 w 20"/>
                  <a:gd name="T15" fmla="*/ 1 h 67"/>
                  <a:gd name="T16" fmla="*/ 1 w 20"/>
                  <a:gd name="T17" fmla="*/ 2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67">
                    <a:moveTo>
                      <a:pt x="20" y="67"/>
                    </a:moveTo>
                    <a:lnTo>
                      <a:pt x="10" y="54"/>
                    </a:lnTo>
                    <a:lnTo>
                      <a:pt x="3" y="34"/>
                    </a:lnTo>
                    <a:lnTo>
                      <a:pt x="0" y="13"/>
                    </a:lnTo>
                    <a:lnTo>
                      <a:pt x="4" y="0"/>
                    </a:lnTo>
                    <a:lnTo>
                      <a:pt x="10" y="5"/>
                    </a:lnTo>
                    <a:lnTo>
                      <a:pt x="12" y="22"/>
                    </a:lnTo>
                    <a:lnTo>
                      <a:pt x="15" y="45"/>
                    </a:lnTo>
                    <a:lnTo>
                      <a:pt x="20" y="6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84" name="Freeform 190">
                <a:extLst>
                  <a:ext uri="{FF2B5EF4-FFF2-40B4-BE49-F238E27FC236}">
                    <a16:creationId xmlns:a16="http://schemas.microsoft.com/office/drawing/2014/main" xmlns="" id="{18FB1F02-E511-497A-934D-E01DF42AD97D}"/>
                  </a:ext>
                </a:extLst>
              </p:cNvPr>
              <p:cNvSpPr>
                <a:spLocks/>
              </p:cNvSpPr>
              <p:nvPr/>
            </p:nvSpPr>
            <p:spPr bwMode="auto">
              <a:xfrm>
                <a:off x="2145" y="1194"/>
                <a:ext cx="14" cy="32"/>
              </a:xfrm>
              <a:custGeom>
                <a:avLst/>
                <a:gdLst>
                  <a:gd name="T0" fmla="*/ 1 w 27"/>
                  <a:gd name="T1" fmla="*/ 2 h 64"/>
                  <a:gd name="T2" fmla="*/ 1 w 27"/>
                  <a:gd name="T3" fmla="*/ 2 h 64"/>
                  <a:gd name="T4" fmla="*/ 1 w 27"/>
                  <a:gd name="T5" fmla="*/ 2 h 64"/>
                  <a:gd name="T6" fmla="*/ 1 w 27"/>
                  <a:gd name="T7" fmla="*/ 2 h 64"/>
                  <a:gd name="T8" fmla="*/ 1 w 27"/>
                  <a:gd name="T9" fmla="*/ 1 h 64"/>
                  <a:gd name="T10" fmla="*/ 1 w 27"/>
                  <a:gd name="T11" fmla="*/ 1 h 64"/>
                  <a:gd name="T12" fmla="*/ 0 w 27"/>
                  <a:gd name="T13" fmla="*/ 1 h 64"/>
                  <a:gd name="T14" fmla="*/ 1 w 27"/>
                  <a:gd name="T15" fmla="*/ 1 h 64"/>
                  <a:gd name="T16" fmla="*/ 1 w 27"/>
                  <a:gd name="T17" fmla="*/ 0 h 64"/>
                  <a:gd name="T18" fmla="*/ 1 w 27"/>
                  <a:gd name="T19" fmla="*/ 1 h 64"/>
                  <a:gd name="T20" fmla="*/ 1 w 27"/>
                  <a:gd name="T21" fmla="*/ 1 h 64"/>
                  <a:gd name="T22" fmla="*/ 1 w 27"/>
                  <a:gd name="T23" fmla="*/ 2 h 64"/>
                  <a:gd name="T24" fmla="*/ 1 w 27"/>
                  <a:gd name="T25" fmla="*/ 2 h 6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64">
                    <a:moveTo>
                      <a:pt x="27" y="64"/>
                    </a:moveTo>
                    <a:lnTo>
                      <a:pt x="20" y="59"/>
                    </a:lnTo>
                    <a:lnTo>
                      <a:pt x="15" y="51"/>
                    </a:lnTo>
                    <a:lnTo>
                      <a:pt x="9" y="40"/>
                    </a:lnTo>
                    <a:lnTo>
                      <a:pt x="5" y="30"/>
                    </a:lnTo>
                    <a:lnTo>
                      <a:pt x="2" y="19"/>
                    </a:lnTo>
                    <a:lnTo>
                      <a:pt x="0" y="10"/>
                    </a:lnTo>
                    <a:lnTo>
                      <a:pt x="1" y="3"/>
                    </a:lnTo>
                    <a:lnTo>
                      <a:pt x="3" y="0"/>
                    </a:lnTo>
                    <a:lnTo>
                      <a:pt x="10" y="6"/>
                    </a:lnTo>
                    <a:lnTo>
                      <a:pt x="16" y="24"/>
                    </a:lnTo>
                    <a:lnTo>
                      <a:pt x="22" y="46"/>
                    </a:lnTo>
                    <a:lnTo>
                      <a:pt x="27" y="6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85" name="Freeform 191">
                <a:extLst>
                  <a:ext uri="{FF2B5EF4-FFF2-40B4-BE49-F238E27FC236}">
                    <a16:creationId xmlns:a16="http://schemas.microsoft.com/office/drawing/2014/main" xmlns="" id="{4254E67D-86DA-4F3F-8427-97E0544E4361}"/>
                  </a:ext>
                </a:extLst>
              </p:cNvPr>
              <p:cNvSpPr>
                <a:spLocks/>
              </p:cNvSpPr>
              <p:nvPr/>
            </p:nvSpPr>
            <p:spPr bwMode="auto">
              <a:xfrm>
                <a:off x="2127" y="1196"/>
                <a:ext cx="20" cy="32"/>
              </a:xfrm>
              <a:custGeom>
                <a:avLst/>
                <a:gdLst>
                  <a:gd name="T0" fmla="*/ 2 w 40"/>
                  <a:gd name="T1" fmla="*/ 2 h 66"/>
                  <a:gd name="T2" fmla="*/ 2 w 40"/>
                  <a:gd name="T3" fmla="*/ 1 h 66"/>
                  <a:gd name="T4" fmla="*/ 1 w 40"/>
                  <a:gd name="T5" fmla="*/ 1 h 66"/>
                  <a:gd name="T6" fmla="*/ 1 w 40"/>
                  <a:gd name="T7" fmla="*/ 1 h 66"/>
                  <a:gd name="T8" fmla="*/ 1 w 40"/>
                  <a:gd name="T9" fmla="*/ 0 h 66"/>
                  <a:gd name="T10" fmla="*/ 1 w 40"/>
                  <a:gd name="T11" fmla="*/ 0 h 66"/>
                  <a:gd name="T12" fmla="*/ 1 w 40"/>
                  <a:gd name="T13" fmla="*/ 0 h 66"/>
                  <a:gd name="T14" fmla="*/ 0 w 40"/>
                  <a:gd name="T15" fmla="*/ 0 h 66"/>
                  <a:gd name="T16" fmla="*/ 1 w 40"/>
                  <a:gd name="T17" fmla="*/ 0 h 66"/>
                  <a:gd name="T18" fmla="*/ 1 w 40"/>
                  <a:gd name="T19" fmla="*/ 0 h 66"/>
                  <a:gd name="T20" fmla="*/ 1 w 40"/>
                  <a:gd name="T21" fmla="*/ 0 h 66"/>
                  <a:gd name="T22" fmla="*/ 1 w 40"/>
                  <a:gd name="T23" fmla="*/ 0 h 66"/>
                  <a:gd name="T24" fmla="*/ 1 w 40"/>
                  <a:gd name="T25" fmla="*/ 0 h 66"/>
                  <a:gd name="T26" fmla="*/ 1 w 40"/>
                  <a:gd name="T27" fmla="*/ 1 h 66"/>
                  <a:gd name="T28" fmla="*/ 1 w 40"/>
                  <a:gd name="T29" fmla="*/ 1 h 66"/>
                  <a:gd name="T30" fmla="*/ 2 w 40"/>
                  <a:gd name="T31" fmla="*/ 1 h 66"/>
                  <a:gd name="T32" fmla="*/ 2 w 40"/>
                  <a:gd name="T33" fmla="*/ 2 h 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66">
                    <a:moveTo>
                      <a:pt x="40" y="66"/>
                    </a:moveTo>
                    <a:lnTo>
                      <a:pt x="33" y="59"/>
                    </a:lnTo>
                    <a:lnTo>
                      <a:pt x="26" y="51"/>
                    </a:lnTo>
                    <a:lnTo>
                      <a:pt x="18" y="41"/>
                    </a:lnTo>
                    <a:lnTo>
                      <a:pt x="11" y="30"/>
                    </a:lnTo>
                    <a:lnTo>
                      <a:pt x="4" y="21"/>
                    </a:lnTo>
                    <a:lnTo>
                      <a:pt x="1" y="12"/>
                    </a:lnTo>
                    <a:lnTo>
                      <a:pt x="0" y="5"/>
                    </a:lnTo>
                    <a:lnTo>
                      <a:pt x="3" y="0"/>
                    </a:lnTo>
                    <a:lnTo>
                      <a:pt x="8" y="0"/>
                    </a:lnTo>
                    <a:lnTo>
                      <a:pt x="14" y="6"/>
                    </a:lnTo>
                    <a:lnTo>
                      <a:pt x="18" y="15"/>
                    </a:lnTo>
                    <a:lnTo>
                      <a:pt x="24" y="26"/>
                    </a:lnTo>
                    <a:lnTo>
                      <a:pt x="29" y="38"/>
                    </a:lnTo>
                    <a:lnTo>
                      <a:pt x="32" y="50"/>
                    </a:lnTo>
                    <a:lnTo>
                      <a:pt x="37" y="59"/>
                    </a:lnTo>
                    <a:lnTo>
                      <a:pt x="40" y="6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86" name="Freeform 192">
                <a:extLst>
                  <a:ext uri="{FF2B5EF4-FFF2-40B4-BE49-F238E27FC236}">
                    <a16:creationId xmlns:a16="http://schemas.microsoft.com/office/drawing/2014/main" xmlns="" id="{A0C376C1-B993-4046-88A3-0546AC015E6B}"/>
                  </a:ext>
                </a:extLst>
              </p:cNvPr>
              <p:cNvSpPr>
                <a:spLocks/>
              </p:cNvSpPr>
              <p:nvPr/>
            </p:nvSpPr>
            <p:spPr bwMode="auto">
              <a:xfrm>
                <a:off x="2106" y="1201"/>
                <a:ext cx="27" cy="33"/>
              </a:xfrm>
              <a:custGeom>
                <a:avLst/>
                <a:gdLst>
                  <a:gd name="T0" fmla="*/ 1 w 56"/>
                  <a:gd name="T1" fmla="*/ 3 h 65"/>
                  <a:gd name="T2" fmla="*/ 1 w 56"/>
                  <a:gd name="T3" fmla="*/ 2 h 65"/>
                  <a:gd name="T4" fmla="*/ 1 w 56"/>
                  <a:gd name="T5" fmla="*/ 2 h 65"/>
                  <a:gd name="T6" fmla="*/ 0 w 56"/>
                  <a:gd name="T7" fmla="*/ 2 h 65"/>
                  <a:gd name="T8" fmla="*/ 0 w 56"/>
                  <a:gd name="T9" fmla="*/ 1 h 65"/>
                  <a:gd name="T10" fmla="*/ 0 w 56"/>
                  <a:gd name="T11" fmla="*/ 1 h 65"/>
                  <a:gd name="T12" fmla="*/ 0 w 56"/>
                  <a:gd name="T13" fmla="*/ 1 h 65"/>
                  <a:gd name="T14" fmla="*/ 0 w 56"/>
                  <a:gd name="T15" fmla="*/ 1 h 65"/>
                  <a:gd name="T16" fmla="*/ 0 w 56"/>
                  <a:gd name="T17" fmla="*/ 0 h 65"/>
                  <a:gd name="T18" fmla="*/ 0 w 56"/>
                  <a:gd name="T19" fmla="*/ 1 h 65"/>
                  <a:gd name="T20" fmla="*/ 0 w 56"/>
                  <a:gd name="T21" fmla="*/ 1 h 65"/>
                  <a:gd name="T22" fmla="*/ 0 w 56"/>
                  <a:gd name="T23" fmla="*/ 1 h 65"/>
                  <a:gd name="T24" fmla="*/ 1 w 56"/>
                  <a:gd name="T25" fmla="*/ 1 h 65"/>
                  <a:gd name="T26" fmla="*/ 1 w 56"/>
                  <a:gd name="T27" fmla="*/ 2 h 65"/>
                  <a:gd name="T28" fmla="*/ 1 w 56"/>
                  <a:gd name="T29" fmla="*/ 2 h 65"/>
                  <a:gd name="T30" fmla="*/ 1 w 56"/>
                  <a:gd name="T31" fmla="*/ 2 h 65"/>
                  <a:gd name="T32" fmla="*/ 1 w 56"/>
                  <a:gd name="T33" fmla="*/ 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65">
                    <a:moveTo>
                      <a:pt x="56" y="65"/>
                    </a:moveTo>
                    <a:lnTo>
                      <a:pt x="49" y="60"/>
                    </a:lnTo>
                    <a:lnTo>
                      <a:pt x="39" y="52"/>
                    </a:lnTo>
                    <a:lnTo>
                      <a:pt x="29" y="41"/>
                    </a:lnTo>
                    <a:lnTo>
                      <a:pt x="19" y="31"/>
                    </a:lnTo>
                    <a:lnTo>
                      <a:pt x="9" y="19"/>
                    </a:lnTo>
                    <a:lnTo>
                      <a:pt x="3" y="10"/>
                    </a:lnTo>
                    <a:lnTo>
                      <a:pt x="0" y="3"/>
                    </a:lnTo>
                    <a:lnTo>
                      <a:pt x="3" y="0"/>
                    </a:lnTo>
                    <a:lnTo>
                      <a:pt x="8" y="1"/>
                    </a:lnTo>
                    <a:lnTo>
                      <a:pt x="16" y="8"/>
                    </a:lnTo>
                    <a:lnTo>
                      <a:pt x="24" y="17"/>
                    </a:lnTo>
                    <a:lnTo>
                      <a:pt x="33" y="29"/>
                    </a:lnTo>
                    <a:lnTo>
                      <a:pt x="39" y="41"/>
                    </a:lnTo>
                    <a:lnTo>
                      <a:pt x="46" y="52"/>
                    </a:lnTo>
                    <a:lnTo>
                      <a:pt x="52" y="61"/>
                    </a:lnTo>
                    <a:lnTo>
                      <a:pt x="56" y="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87" name="Freeform 193">
                <a:extLst>
                  <a:ext uri="{FF2B5EF4-FFF2-40B4-BE49-F238E27FC236}">
                    <a16:creationId xmlns:a16="http://schemas.microsoft.com/office/drawing/2014/main" xmlns="" id="{CEC51F06-1A2E-4E8E-9859-4EBDC3DC6FA5}"/>
                  </a:ext>
                </a:extLst>
              </p:cNvPr>
              <p:cNvSpPr>
                <a:spLocks/>
              </p:cNvSpPr>
              <p:nvPr/>
            </p:nvSpPr>
            <p:spPr bwMode="auto">
              <a:xfrm>
                <a:off x="2085" y="1206"/>
                <a:ext cx="32" cy="34"/>
              </a:xfrm>
              <a:custGeom>
                <a:avLst/>
                <a:gdLst>
                  <a:gd name="T0" fmla="*/ 2 w 63"/>
                  <a:gd name="T1" fmla="*/ 3 h 68"/>
                  <a:gd name="T2" fmla="*/ 2 w 63"/>
                  <a:gd name="T3" fmla="*/ 2 h 68"/>
                  <a:gd name="T4" fmla="*/ 2 w 63"/>
                  <a:gd name="T5" fmla="*/ 2 h 68"/>
                  <a:gd name="T6" fmla="*/ 2 w 63"/>
                  <a:gd name="T7" fmla="*/ 2 h 68"/>
                  <a:gd name="T8" fmla="*/ 1 w 63"/>
                  <a:gd name="T9" fmla="*/ 2 h 68"/>
                  <a:gd name="T10" fmla="*/ 1 w 63"/>
                  <a:gd name="T11" fmla="*/ 1 h 68"/>
                  <a:gd name="T12" fmla="*/ 1 w 63"/>
                  <a:gd name="T13" fmla="*/ 1 h 68"/>
                  <a:gd name="T14" fmla="*/ 0 w 63"/>
                  <a:gd name="T15" fmla="*/ 1 h 68"/>
                  <a:gd name="T16" fmla="*/ 1 w 63"/>
                  <a:gd name="T17" fmla="*/ 0 h 68"/>
                  <a:gd name="T18" fmla="*/ 1 w 63"/>
                  <a:gd name="T19" fmla="*/ 0 h 68"/>
                  <a:gd name="T20" fmla="*/ 1 w 63"/>
                  <a:gd name="T21" fmla="*/ 1 h 68"/>
                  <a:gd name="T22" fmla="*/ 1 w 63"/>
                  <a:gd name="T23" fmla="*/ 1 h 68"/>
                  <a:gd name="T24" fmla="*/ 2 w 63"/>
                  <a:gd name="T25" fmla="*/ 1 h 68"/>
                  <a:gd name="T26" fmla="*/ 2 w 63"/>
                  <a:gd name="T27" fmla="*/ 2 h 68"/>
                  <a:gd name="T28" fmla="*/ 2 w 63"/>
                  <a:gd name="T29" fmla="*/ 2 h 68"/>
                  <a:gd name="T30" fmla="*/ 2 w 63"/>
                  <a:gd name="T31" fmla="*/ 2 h 68"/>
                  <a:gd name="T32" fmla="*/ 2 w 63"/>
                  <a:gd name="T33" fmla="*/ 3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68">
                    <a:moveTo>
                      <a:pt x="63" y="68"/>
                    </a:moveTo>
                    <a:lnTo>
                      <a:pt x="55" y="63"/>
                    </a:lnTo>
                    <a:lnTo>
                      <a:pt x="46" y="55"/>
                    </a:lnTo>
                    <a:lnTo>
                      <a:pt x="33" y="46"/>
                    </a:lnTo>
                    <a:lnTo>
                      <a:pt x="22" y="35"/>
                    </a:lnTo>
                    <a:lnTo>
                      <a:pt x="12" y="24"/>
                    </a:lnTo>
                    <a:lnTo>
                      <a:pt x="3" y="14"/>
                    </a:lnTo>
                    <a:lnTo>
                      <a:pt x="0" y="6"/>
                    </a:lnTo>
                    <a:lnTo>
                      <a:pt x="2" y="0"/>
                    </a:lnTo>
                    <a:lnTo>
                      <a:pt x="8" y="0"/>
                    </a:lnTo>
                    <a:lnTo>
                      <a:pt x="16" y="6"/>
                    </a:lnTo>
                    <a:lnTo>
                      <a:pt x="24" y="15"/>
                    </a:lnTo>
                    <a:lnTo>
                      <a:pt x="33" y="27"/>
                    </a:lnTo>
                    <a:lnTo>
                      <a:pt x="41" y="40"/>
                    </a:lnTo>
                    <a:lnTo>
                      <a:pt x="49" y="52"/>
                    </a:lnTo>
                    <a:lnTo>
                      <a:pt x="58" y="62"/>
                    </a:lnTo>
                    <a:lnTo>
                      <a:pt x="63"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88" name="Freeform 194">
                <a:extLst>
                  <a:ext uri="{FF2B5EF4-FFF2-40B4-BE49-F238E27FC236}">
                    <a16:creationId xmlns:a16="http://schemas.microsoft.com/office/drawing/2014/main" xmlns="" id="{5D240AE7-ED45-477A-8A4C-F9E296B946C3}"/>
                  </a:ext>
                </a:extLst>
              </p:cNvPr>
              <p:cNvSpPr>
                <a:spLocks/>
              </p:cNvSpPr>
              <p:nvPr/>
            </p:nvSpPr>
            <p:spPr bwMode="auto">
              <a:xfrm>
                <a:off x="2069" y="1215"/>
                <a:ext cx="37" cy="32"/>
              </a:xfrm>
              <a:custGeom>
                <a:avLst/>
                <a:gdLst>
                  <a:gd name="T0" fmla="*/ 3 w 73"/>
                  <a:gd name="T1" fmla="*/ 2 h 64"/>
                  <a:gd name="T2" fmla="*/ 2 w 73"/>
                  <a:gd name="T3" fmla="*/ 2 h 64"/>
                  <a:gd name="T4" fmla="*/ 2 w 73"/>
                  <a:gd name="T5" fmla="*/ 2 h 64"/>
                  <a:gd name="T6" fmla="*/ 2 w 73"/>
                  <a:gd name="T7" fmla="*/ 2 h 64"/>
                  <a:gd name="T8" fmla="*/ 1 w 73"/>
                  <a:gd name="T9" fmla="*/ 2 h 64"/>
                  <a:gd name="T10" fmla="*/ 1 w 73"/>
                  <a:gd name="T11" fmla="*/ 1 h 64"/>
                  <a:gd name="T12" fmla="*/ 1 w 73"/>
                  <a:gd name="T13" fmla="*/ 1 h 64"/>
                  <a:gd name="T14" fmla="*/ 1 w 73"/>
                  <a:gd name="T15" fmla="*/ 1 h 64"/>
                  <a:gd name="T16" fmla="*/ 0 w 73"/>
                  <a:gd name="T17" fmla="*/ 1 h 64"/>
                  <a:gd name="T18" fmla="*/ 1 w 73"/>
                  <a:gd name="T19" fmla="*/ 0 h 64"/>
                  <a:gd name="T20" fmla="*/ 1 w 73"/>
                  <a:gd name="T21" fmla="*/ 1 h 64"/>
                  <a:gd name="T22" fmla="*/ 1 w 73"/>
                  <a:gd name="T23" fmla="*/ 1 h 64"/>
                  <a:gd name="T24" fmla="*/ 2 w 73"/>
                  <a:gd name="T25" fmla="*/ 1 h 64"/>
                  <a:gd name="T26" fmla="*/ 2 w 73"/>
                  <a:gd name="T27" fmla="*/ 2 h 64"/>
                  <a:gd name="T28" fmla="*/ 2 w 73"/>
                  <a:gd name="T29" fmla="*/ 2 h 64"/>
                  <a:gd name="T30" fmla="*/ 3 w 73"/>
                  <a:gd name="T31" fmla="*/ 2 h 64"/>
                  <a:gd name="T32" fmla="*/ 3 w 73"/>
                  <a:gd name="T33" fmla="*/ 2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3" h="64">
                    <a:moveTo>
                      <a:pt x="73" y="64"/>
                    </a:moveTo>
                    <a:lnTo>
                      <a:pt x="64" y="60"/>
                    </a:lnTo>
                    <a:lnTo>
                      <a:pt x="53" y="55"/>
                    </a:lnTo>
                    <a:lnTo>
                      <a:pt x="40" y="49"/>
                    </a:lnTo>
                    <a:lnTo>
                      <a:pt x="28" y="41"/>
                    </a:lnTo>
                    <a:lnTo>
                      <a:pt x="17" y="32"/>
                    </a:lnTo>
                    <a:lnTo>
                      <a:pt x="8" y="22"/>
                    </a:lnTo>
                    <a:lnTo>
                      <a:pt x="2" y="13"/>
                    </a:lnTo>
                    <a:lnTo>
                      <a:pt x="0" y="3"/>
                    </a:lnTo>
                    <a:lnTo>
                      <a:pt x="2" y="0"/>
                    </a:lnTo>
                    <a:lnTo>
                      <a:pt x="10" y="5"/>
                    </a:lnTo>
                    <a:lnTo>
                      <a:pt x="20" y="13"/>
                    </a:lnTo>
                    <a:lnTo>
                      <a:pt x="33" y="23"/>
                    </a:lnTo>
                    <a:lnTo>
                      <a:pt x="46" y="36"/>
                    </a:lnTo>
                    <a:lnTo>
                      <a:pt x="57" y="48"/>
                    </a:lnTo>
                    <a:lnTo>
                      <a:pt x="68" y="57"/>
                    </a:lnTo>
                    <a:lnTo>
                      <a:pt x="73" y="6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89" name="Freeform 195">
                <a:extLst>
                  <a:ext uri="{FF2B5EF4-FFF2-40B4-BE49-F238E27FC236}">
                    <a16:creationId xmlns:a16="http://schemas.microsoft.com/office/drawing/2014/main" xmlns="" id="{BF07A014-D1DD-42AD-BB0C-58D7C65ED39E}"/>
                  </a:ext>
                </a:extLst>
              </p:cNvPr>
              <p:cNvSpPr>
                <a:spLocks/>
              </p:cNvSpPr>
              <p:nvPr/>
            </p:nvSpPr>
            <p:spPr bwMode="auto">
              <a:xfrm>
                <a:off x="2056" y="1235"/>
                <a:ext cx="40" cy="16"/>
              </a:xfrm>
              <a:custGeom>
                <a:avLst/>
                <a:gdLst>
                  <a:gd name="T0" fmla="*/ 0 w 81"/>
                  <a:gd name="T1" fmla="*/ 1 h 31"/>
                  <a:gd name="T2" fmla="*/ 0 w 81"/>
                  <a:gd name="T3" fmla="*/ 0 h 31"/>
                  <a:gd name="T4" fmla="*/ 0 w 81"/>
                  <a:gd name="T5" fmla="*/ 1 h 31"/>
                  <a:gd name="T6" fmla="*/ 0 w 81"/>
                  <a:gd name="T7" fmla="*/ 1 h 31"/>
                  <a:gd name="T8" fmla="*/ 1 w 81"/>
                  <a:gd name="T9" fmla="*/ 1 h 31"/>
                  <a:gd name="T10" fmla="*/ 1 w 81"/>
                  <a:gd name="T11" fmla="*/ 1 h 31"/>
                  <a:gd name="T12" fmla="*/ 1 w 81"/>
                  <a:gd name="T13" fmla="*/ 1 h 31"/>
                  <a:gd name="T14" fmla="*/ 2 w 81"/>
                  <a:gd name="T15" fmla="*/ 1 h 31"/>
                  <a:gd name="T16" fmla="*/ 2 w 81"/>
                  <a:gd name="T17" fmla="*/ 1 h 31"/>
                  <a:gd name="T18" fmla="*/ 2 w 81"/>
                  <a:gd name="T19" fmla="*/ 1 h 31"/>
                  <a:gd name="T20" fmla="*/ 1 w 81"/>
                  <a:gd name="T21" fmla="*/ 1 h 31"/>
                  <a:gd name="T22" fmla="*/ 1 w 81"/>
                  <a:gd name="T23" fmla="*/ 1 h 31"/>
                  <a:gd name="T24" fmla="*/ 0 w 81"/>
                  <a:gd name="T25" fmla="*/ 1 h 31"/>
                  <a:gd name="T26" fmla="*/ 0 w 81"/>
                  <a:gd name="T27" fmla="*/ 1 h 31"/>
                  <a:gd name="T28" fmla="*/ 0 w 81"/>
                  <a:gd name="T29" fmla="*/ 1 h 31"/>
                  <a:gd name="T30" fmla="*/ 0 w 81"/>
                  <a:gd name="T31" fmla="*/ 1 h 31"/>
                  <a:gd name="T32" fmla="*/ 0 w 81"/>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1" h="31">
                    <a:moveTo>
                      <a:pt x="0" y="1"/>
                    </a:moveTo>
                    <a:lnTo>
                      <a:pt x="5" y="0"/>
                    </a:lnTo>
                    <a:lnTo>
                      <a:pt x="13" y="2"/>
                    </a:lnTo>
                    <a:lnTo>
                      <a:pt x="23" y="6"/>
                    </a:lnTo>
                    <a:lnTo>
                      <a:pt x="36" y="11"/>
                    </a:lnTo>
                    <a:lnTo>
                      <a:pt x="49" y="16"/>
                    </a:lnTo>
                    <a:lnTo>
                      <a:pt x="61" y="22"/>
                    </a:lnTo>
                    <a:lnTo>
                      <a:pt x="73" y="26"/>
                    </a:lnTo>
                    <a:lnTo>
                      <a:pt x="81" y="29"/>
                    </a:lnTo>
                    <a:lnTo>
                      <a:pt x="69" y="31"/>
                    </a:lnTo>
                    <a:lnTo>
                      <a:pt x="57" y="30"/>
                    </a:lnTo>
                    <a:lnTo>
                      <a:pt x="42" y="27"/>
                    </a:lnTo>
                    <a:lnTo>
                      <a:pt x="28" y="24"/>
                    </a:lnTo>
                    <a:lnTo>
                      <a:pt x="15" y="19"/>
                    </a:lnTo>
                    <a:lnTo>
                      <a:pt x="5" y="14"/>
                    </a:lnTo>
                    <a:lnTo>
                      <a:pt x="0" y="8"/>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90" name="Freeform 196">
                <a:extLst>
                  <a:ext uri="{FF2B5EF4-FFF2-40B4-BE49-F238E27FC236}">
                    <a16:creationId xmlns:a16="http://schemas.microsoft.com/office/drawing/2014/main" xmlns="" id="{C3915BE6-BA1A-4C85-A067-969834D72DD0}"/>
                  </a:ext>
                </a:extLst>
              </p:cNvPr>
              <p:cNvSpPr>
                <a:spLocks/>
              </p:cNvSpPr>
              <p:nvPr/>
            </p:nvSpPr>
            <p:spPr bwMode="auto">
              <a:xfrm>
                <a:off x="2043" y="1247"/>
                <a:ext cx="40" cy="15"/>
              </a:xfrm>
              <a:custGeom>
                <a:avLst/>
                <a:gdLst>
                  <a:gd name="T0" fmla="*/ 0 w 78"/>
                  <a:gd name="T1" fmla="*/ 0 h 30"/>
                  <a:gd name="T2" fmla="*/ 1 w 78"/>
                  <a:gd name="T3" fmla="*/ 0 h 30"/>
                  <a:gd name="T4" fmla="*/ 1 w 78"/>
                  <a:gd name="T5" fmla="*/ 1 h 30"/>
                  <a:gd name="T6" fmla="*/ 1 w 78"/>
                  <a:gd name="T7" fmla="*/ 1 h 30"/>
                  <a:gd name="T8" fmla="*/ 2 w 78"/>
                  <a:gd name="T9" fmla="*/ 1 h 30"/>
                  <a:gd name="T10" fmla="*/ 2 w 78"/>
                  <a:gd name="T11" fmla="*/ 1 h 30"/>
                  <a:gd name="T12" fmla="*/ 2 w 78"/>
                  <a:gd name="T13" fmla="*/ 1 h 30"/>
                  <a:gd name="T14" fmla="*/ 3 w 78"/>
                  <a:gd name="T15" fmla="*/ 1 h 30"/>
                  <a:gd name="T16" fmla="*/ 3 w 78"/>
                  <a:gd name="T17" fmla="*/ 1 h 30"/>
                  <a:gd name="T18" fmla="*/ 3 w 78"/>
                  <a:gd name="T19" fmla="*/ 1 h 30"/>
                  <a:gd name="T20" fmla="*/ 2 w 78"/>
                  <a:gd name="T21" fmla="*/ 1 h 30"/>
                  <a:gd name="T22" fmla="*/ 2 w 78"/>
                  <a:gd name="T23" fmla="*/ 1 h 30"/>
                  <a:gd name="T24" fmla="*/ 1 w 78"/>
                  <a:gd name="T25" fmla="*/ 1 h 30"/>
                  <a:gd name="T26" fmla="*/ 1 w 78"/>
                  <a:gd name="T27" fmla="*/ 1 h 30"/>
                  <a:gd name="T28" fmla="*/ 1 w 78"/>
                  <a:gd name="T29" fmla="*/ 1 h 30"/>
                  <a:gd name="T30" fmla="*/ 0 w 78"/>
                  <a:gd name="T31" fmla="*/ 1 h 30"/>
                  <a:gd name="T32" fmla="*/ 0 w 7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8" h="30">
                    <a:moveTo>
                      <a:pt x="0" y="0"/>
                    </a:moveTo>
                    <a:lnTo>
                      <a:pt x="5" y="0"/>
                    </a:lnTo>
                    <a:lnTo>
                      <a:pt x="13" y="1"/>
                    </a:lnTo>
                    <a:lnTo>
                      <a:pt x="23" y="6"/>
                    </a:lnTo>
                    <a:lnTo>
                      <a:pt x="36" y="10"/>
                    </a:lnTo>
                    <a:lnTo>
                      <a:pt x="49" y="16"/>
                    </a:lnTo>
                    <a:lnTo>
                      <a:pt x="61" y="21"/>
                    </a:lnTo>
                    <a:lnTo>
                      <a:pt x="71" y="25"/>
                    </a:lnTo>
                    <a:lnTo>
                      <a:pt x="78" y="28"/>
                    </a:lnTo>
                    <a:lnTo>
                      <a:pt x="68" y="30"/>
                    </a:lnTo>
                    <a:lnTo>
                      <a:pt x="55" y="29"/>
                    </a:lnTo>
                    <a:lnTo>
                      <a:pt x="40" y="28"/>
                    </a:lnTo>
                    <a:lnTo>
                      <a:pt x="28" y="24"/>
                    </a:lnTo>
                    <a:lnTo>
                      <a:pt x="15" y="18"/>
                    </a:lnTo>
                    <a:lnTo>
                      <a:pt x="6" y="13"/>
                    </a:lnTo>
                    <a:lnTo>
                      <a:pt x="0" y="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91" name="Freeform 197">
                <a:extLst>
                  <a:ext uri="{FF2B5EF4-FFF2-40B4-BE49-F238E27FC236}">
                    <a16:creationId xmlns:a16="http://schemas.microsoft.com/office/drawing/2014/main" xmlns="" id="{9DFAB527-7CAA-480E-A7BB-33F67387B10A}"/>
                  </a:ext>
                </a:extLst>
              </p:cNvPr>
              <p:cNvSpPr>
                <a:spLocks/>
              </p:cNvSpPr>
              <p:nvPr/>
            </p:nvSpPr>
            <p:spPr bwMode="auto">
              <a:xfrm>
                <a:off x="1925" y="1187"/>
                <a:ext cx="197" cy="44"/>
              </a:xfrm>
              <a:custGeom>
                <a:avLst/>
                <a:gdLst>
                  <a:gd name="T0" fmla="*/ 13 w 394"/>
                  <a:gd name="T1" fmla="*/ 1 h 88"/>
                  <a:gd name="T2" fmla="*/ 13 w 394"/>
                  <a:gd name="T3" fmla="*/ 1 h 88"/>
                  <a:gd name="T4" fmla="*/ 13 w 394"/>
                  <a:gd name="T5" fmla="*/ 1 h 88"/>
                  <a:gd name="T6" fmla="*/ 13 w 394"/>
                  <a:gd name="T7" fmla="*/ 1 h 88"/>
                  <a:gd name="T8" fmla="*/ 13 w 394"/>
                  <a:gd name="T9" fmla="*/ 0 h 88"/>
                  <a:gd name="T10" fmla="*/ 12 w 394"/>
                  <a:gd name="T11" fmla="*/ 1 h 88"/>
                  <a:gd name="T12" fmla="*/ 11 w 394"/>
                  <a:gd name="T13" fmla="*/ 1 h 88"/>
                  <a:gd name="T14" fmla="*/ 10 w 394"/>
                  <a:gd name="T15" fmla="*/ 2 h 88"/>
                  <a:gd name="T16" fmla="*/ 9 w 394"/>
                  <a:gd name="T17" fmla="*/ 2 h 88"/>
                  <a:gd name="T18" fmla="*/ 8 w 394"/>
                  <a:gd name="T19" fmla="*/ 2 h 88"/>
                  <a:gd name="T20" fmla="*/ 7 w 394"/>
                  <a:gd name="T21" fmla="*/ 3 h 88"/>
                  <a:gd name="T22" fmla="*/ 7 w 394"/>
                  <a:gd name="T23" fmla="*/ 3 h 88"/>
                  <a:gd name="T24" fmla="*/ 6 w 394"/>
                  <a:gd name="T25" fmla="*/ 3 h 88"/>
                  <a:gd name="T26" fmla="*/ 5 w 394"/>
                  <a:gd name="T27" fmla="*/ 3 h 88"/>
                  <a:gd name="T28" fmla="*/ 4 w 394"/>
                  <a:gd name="T29" fmla="*/ 3 h 88"/>
                  <a:gd name="T30" fmla="*/ 4 w 394"/>
                  <a:gd name="T31" fmla="*/ 3 h 88"/>
                  <a:gd name="T32" fmla="*/ 3 w 394"/>
                  <a:gd name="T33" fmla="*/ 3 h 88"/>
                  <a:gd name="T34" fmla="*/ 2 w 394"/>
                  <a:gd name="T35" fmla="*/ 3 h 88"/>
                  <a:gd name="T36" fmla="*/ 2 w 394"/>
                  <a:gd name="T37" fmla="*/ 3 h 88"/>
                  <a:gd name="T38" fmla="*/ 1 w 394"/>
                  <a:gd name="T39" fmla="*/ 3 h 88"/>
                  <a:gd name="T40" fmla="*/ 0 w 394"/>
                  <a:gd name="T41" fmla="*/ 3 h 88"/>
                  <a:gd name="T42" fmla="*/ 1 w 394"/>
                  <a:gd name="T43" fmla="*/ 3 h 88"/>
                  <a:gd name="T44" fmla="*/ 1 w 394"/>
                  <a:gd name="T45" fmla="*/ 3 h 88"/>
                  <a:gd name="T46" fmla="*/ 2 w 394"/>
                  <a:gd name="T47" fmla="*/ 3 h 88"/>
                  <a:gd name="T48" fmla="*/ 3 w 394"/>
                  <a:gd name="T49" fmla="*/ 3 h 88"/>
                  <a:gd name="T50" fmla="*/ 3 w 394"/>
                  <a:gd name="T51" fmla="*/ 3 h 88"/>
                  <a:gd name="T52" fmla="*/ 4 w 394"/>
                  <a:gd name="T53" fmla="*/ 3 h 88"/>
                  <a:gd name="T54" fmla="*/ 5 w 394"/>
                  <a:gd name="T55" fmla="*/ 3 h 88"/>
                  <a:gd name="T56" fmla="*/ 6 w 394"/>
                  <a:gd name="T57" fmla="*/ 3 h 88"/>
                  <a:gd name="T58" fmla="*/ 7 w 394"/>
                  <a:gd name="T59" fmla="*/ 3 h 88"/>
                  <a:gd name="T60" fmla="*/ 8 w 394"/>
                  <a:gd name="T61" fmla="*/ 3 h 88"/>
                  <a:gd name="T62" fmla="*/ 9 w 394"/>
                  <a:gd name="T63" fmla="*/ 3 h 88"/>
                  <a:gd name="T64" fmla="*/ 10 w 394"/>
                  <a:gd name="T65" fmla="*/ 2 h 88"/>
                  <a:gd name="T66" fmla="*/ 11 w 394"/>
                  <a:gd name="T67" fmla="*/ 2 h 88"/>
                  <a:gd name="T68" fmla="*/ 11 w 394"/>
                  <a:gd name="T69" fmla="*/ 2 h 88"/>
                  <a:gd name="T70" fmla="*/ 12 w 394"/>
                  <a:gd name="T71" fmla="*/ 1 h 88"/>
                  <a:gd name="T72" fmla="*/ 13 w 394"/>
                  <a:gd name="T73" fmla="*/ 1 h 8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94" h="88">
                    <a:moveTo>
                      <a:pt x="388" y="13"/>
                    </a:moveTo>
                    <a:lnTo>
                      <a:pt x="390" y="10"/>
                    </a:lnTo>
                    <a:lnTo>
                      <a:pt x="391" y="7"/>
                    </a:lnTo>
                    <a:lnTo>
                      <a:pt x="393" y="3"/>
                    </a:lnTo>
                    <a:lnTo>
                      <a:pt x="394" y="0"/>
                    </a:lnTo>
                    <a:lnTo>
                      <a:pt x="364" y="16"/>
                    </a:lnTo>
                    <a:lnTo>
                      <a:pt x="335" y="30"/>
                    </a:lnTo>
                    <a:lnTo>
                      <a:pt x="307" y="41"/>
                    </a:lnTo>
                    <a:lnTo>
                      <a:pt x="279" y="51"/>
                    </a:lnTo>
                    <a:lnTo>
                      <a:pt x="251" y="59"/>
                    </a:lnTo>
                    <a:lnTo>
                      <a:pt x="224" y="65"/>
                    </a:lnTo>
                    <a:lnTo>
                      <a:pt x="198" y="69"/>
                    </a:lnTo>
                    <a:lnTo>
                      <a:pt x="173" y="73"/>
                    </a:lnTo>
                    <a:lnTo>
                      <a:pt x="148" y="75"/>
                    </a:lnTo>
                    <a:lnTo>
                      <a:pt x="124" y="76"/>
                    </a:lnTo>
                    <a:lnTo>
                      <a:pt x="101" y="77"/>
                    </a:lnTo>
                    <a:lnTo>
                      <a:pt x="79" y="77"/>
                    </a:lnTo>
                    <a:lnTo>
                      <a:pt x="57" y="77"/>
                    </a:lnTo>
                    <a:lnTo>
                      <a:pt x="38" y="77"/>
                    </a:lnTo>
                    <a:lnTo>
                      <a:pt x="18" y="76"/>
                    </a:lnTo>
                    <a:lnTo>
                      <a:pt x="0" y="76"/>
                    </a:lnTo>
                    <a:lnTo>
                      <a:pt x="13" y="79"/>
                    </a:lnTo>
                    <a:lnTo>
                      <a:pt x="28" y="83"/>
                    </a:lnTo>
                    <a:lnTo>
                      <a:pt x="47" y="85"/>
                    </a:lnTo>
                    <a:lnTo>
                      <a:pt x="70" y="86"/>
                    </a:lnTo>
                    <a:lnTo>
                      <a:pt x="95" y="88"/>
                    </a:lnTo>
                    <a:lnTo>
                      <a:pt x="122" y="88"/>
                    </a:lnTo>
                    <a:lnTo>
                      <a:pt x="151" y="85"/>
                    </a:lnTo>
                    <a:lnTo>
                      <a:pt x="181" y="83"/>
                    </a:lnTo>
                    <a:lnTo>
                      <a:pt x="209" y="79"/>
                    </a:lnTo>
                    <a:lnTo>
                      <a:pt x="239" y="75"/>
                    </a:lnTo>
                    <a:lnTo>
                      <a:pt x="269" y="68"/>
                    </a:lnTo>
                    <a:lnTo>
                      <a:pt x="297" y="60"/>
                    </a:lnTo>
                    <a:lnTo>
                      <a:pt x="323" y="51"/>
                    </a:lnTo>
                    <a:lnTo>
                      <a:pt x="348" y="40"/>
                    </a:lnTo>
                    <a:lnTo>
                      <a:pt x="369" y="28"/>
                    </a:lnTo>
                    <a:lnTo>
                      <a:pt x="388"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92" name="Freeform 198">
                <a:extLst>
                  <a:ext uri="{FF2B5EF4-FFF2-40B4-BE49-F238E27FC236}">
                    <a16:creationId xmlns:a16="http://schemas.microsoft.com/office/drawing/2014/main" xmlns="" id="{29F8121A-8BE4-4898-AD18-BD4A9149B160}"/>
                  </a:ext>
                </a:extLst>
              </p:cNvPr>
              <p:cNvSpPr>
                <a:spLocks/>
              </p:cNvSpPr>
              <p:nvPr/>
            </p:nvSpPr>
            <p:spPr bwMode="auto">
              <a:xfrm>
                <a:off x="1938" y="1199"/>
                <a:ext cx="28" cy="29"/>
              </a:xfrm>
              <a:custGeom>
                <a:avLst/>
                <a:gdLst>
                  <a:gd name="T0" fmla="*/ 0 w 57"/>
                  <a:gd name="T1" fmla="*/ 0 h 59"/>
                  <a:gd name="T2" fmla="*/ 0 w 57"/>
                  <a:gd name="T3" fmla="*/ 0 h 59"/>
                  <a:gd name="T4" fmla="*/ 0 w 57"/>
                  <a:gd name="T5" fmla="*/ 0 h 59"/>
                  <a:gd name="T6" fmla="*/ 0 w 57"/>
                  <a:gd name="T7" fmla="*/ 0 h 59"/>
                  <a:gd name="T8" fmla="*/ 0 w 57"/>
                  <a:gd name="T9" fmla="*/ 0 h 59"/>
                  <a:gd name="T10" fmla="*/ 0 w 57"/>
                  <a:gd name="T11" fmla="*/ 1 h 59"/>
                  <a:gd name="T12" fmla="*/ 0 w 57"/>
                  <a:gd name="T13" fmla="*/ 1 h 59"/>
                  <a:gd name="T14" fmla="*/ 1 w 57"/>
                  <a:gd name="T15" fmla="*/ 1 h 59"/>
                  <a:gd name="T16" fmla="*/ 1 w 57"/>
                  <a:gd name="T17" fmla="*/ 1 h 59"/>
                  <a:gd name="T18" fmla="*/ 1 w 57"/>
                  <a:gd name="T19" fmla="*/ 1 h 59"/>
                  <a:gd name="T20" fmla="*/ 1 w 57"/>
                  <a:gd name="T21" fmla="*/ 1 h 59"/>
                  <a:gd name="T22" fmla="*/ 1 w 57"/>
                  <a:gd name="T23" fmla="*/ 1 h 59"/>
                  <a:gd name="T24" fmla="*/ 0 w 57"/>
                  <a:gd name="T25" fmla="*/ 0 h 59"/>
                  <a:gd name="T26" fmla="*/ 0 w 57"/>
                  <a:gd name="T27" fmla="*/ 0 h 59"/>
                  <a:gd name="T28" fmla="*/ 0 w 57"/>
                  <a:gd name="T29" fmla="*/ 0 h 59"/>
                  <a:gd name="T30" fmla="*/ 0 w 57"/>
                  <a:gd name="T31" fmla="*/ 0 h 59"/>
                  <a:gd name="T32" fmla="*/ 0 w 57"/>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59">
                    <a:moveTo>
                      <a:pt x="1" y="0"/>
                    </a:moveTo>
                    <a:lnTo>
                      <a:pt x="0" y="3"/>
                    </a:lnTo>
                    <a:lnTo>
                      <a:pt x="1" y="9"/>
                    </a:lnTo>
                    <a:lnTo>
                      <a:pt x="5" y="17"/>
                    </a:lnTo>
                    <a:lnTo>
                      <a:pt x="12" y="28"/>
                    </a:lnTo>
                    <a:lnTo>
                      <a:pt x="20" y="38"/>
                    </a:lnTo>
                    <a:lnTo>
                      <a:pt x="31" y="47"/>
                    </a:lnTo>
                    <a:lnTo>
                      <a:pt x="43" y="54"/>
                    </a:lnTo>
                    <a:lnTo>
                      <a:pt x="57" y="59"/>
                    </a:lnTo>
                    <a:lnTo>
                      <a:pt x="50" y="53"/>
                    </a:lnTo>
                    <a:lnTo>
                      <a:pt x="43" y="44"/>
                    </a:lnTo>
                    <a:lnTo>
                      <a:pt x="35" y="33"/>
                    </a:lnTo>
                    <a:lnTo>
                      <a:pt x="26" y="23"/>
                    </a:lnTo>
                    <a:lnTo>
                      <a:pt x="19" y="14"/>
                    </a:lnTo>
                    <a:lnTo>
                      <a:pt x="11" y="6"/>
                    </a:lnTo>
                    <a:lnTo>
                      <a:pt x="5" y="1"/>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93" name="Freeform 199">
                <a:extLst>
                  <a:ext uri="{FF2B5EF4-FFF2-40B4-BE49-F238E27FC236}">
                    <a16:creationId xmlns:a16="http://schemas.microsoft.com/office/drawing/2014/main" xmlns="" id="{1C26660C-66AA-4989-AF82-94AFBE4A447F}"/>
                  </a:ext>
                </a:extLst>
              </p:cNvPr>
              <p:cNvSpPr>
                <a:spLocks/>
              </p:cNvSpPr>
              <p:nvPr/>
            </p:nvSpPr>
            <p:spPr bwMode="auto">
              <a:xfrm>
                <a:off x="1965" y="1195"/>
                <a:ext cx="36" cy="34"/>
              </a:xfrm>
              <a:custGeom>
                <a:avLst/>
                <a:gdLst>
                  <a:gd name="T0" fmla="*/ 0 w 73"/>
                  <a:gd name="T1" fmla="*/ 0 h 68"/>
                  <a:gd name="T2" fmla="*/ 0 w 73"/>
                  <a:gd name="T3" fmla="*/ 1 h 68"/>
                  <a:gd name="T4" fmla="*/ 0 w 73"/>
                  <a:gd name="T5" fmla="*/ 1 h 68"/>
                  <a:gd name="T6" fmla="*/ 0 w 73"/>
                  <a:gd name="T7" fmla="*/ 1 h 68"/>
                  <a:gd name="T8" fmla="*/ 0 w 73"/>
                  <a:gd name="T9" fmla="*/ 2 h 68"/>
                  <a:gd name="T10" fmla="*/ 0 w 73"/>
                  <a:gd name="T11" fmla="*/ 2 h 68"/>
                  <a:gd name="T12" fmla="*/ 1 w 73"/>
                  <a:gd name="T13" fmla="*/ 2 h 68"/>
                  <a:gd name="T14" fmla="*/ 1 w 73"/>
                  <a:gd name="T15" fmla="*/ 2 h 68"/>
                  <a:gd name="T16" fmla="*/ 2 w 73"/>
                  <a:gd name="T17" fmla="*/ 3 h 68"/>
                  <a:gd name="T18" fmla="*/ 2 w 73"/>
                  <a:gd name="T19" fmla="*/ 2 h 68"/>
                  <a:gd name="T20" fmla="*/ 1 w 73"/>
                  <a:gd name="T21" fmla="*/ 2 h 68"/>
                  <a:gd name="T22" fmla="*/ 1 w 73"/>
                  <a:gd name="T23" fmla="*/ 2 h 68"/>
                  <a:gd name="T24" fmla="*/ 1 w 73"/>
                  <a:gd name="T25" fmla="*/ 1 h 68"/>
                  <a:gd name="T26" fmla="*/ 0 w 73"/>
                  <a:gd name="T27" fmla="*/ 1 h 68"/>
                  <a:gd name="T28" fmla="*/ 0 w 73"/>
                  <a:gd name="T29" fmla="*/ 1 h 68"/>
                  <a:gd name="T30" fmla="*/ 0 w 73"/>
                  <a:gd name="T31" fmla="*/ 1 h 68"/>
                  <a:gd name="T32" fmla="*/ 0 w 73"/>
                  <a:gd name="T33" fmla="*/ 0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3" h="68">
                    <a:moveTo>
                      <a:pt x="3" y="0"/>
                    </a:moveTo>
                    <a:lnTo>
                      <a:pt x="0" y="5"/>
                    </a:lnTo>
                    <a:lnTo>
                      <a:pt x="3" y="12"/>
                    </a:lnTo>
                    <a:lnTo>
                      <a:pt x="9" y="22"/>
                    </a:lnTo>
                    <a:lnTo>
                      <a:pt x="19" y="34"/>
                    </a:lnTo>
                    <a:lnTo>
                      <a:pt x="31" y="45"/>
                    </a:lnTo>
                    <a:lnTo>
                      <a:pt x="44" y="55"/>
                    </a:lnTo>
                    <a:lnTo>
                      <a:pt x="59" y="63"/>
                    </a:lnTo>
                    <a:lnTo>
                      <a:pt x="73" y="68"/>
                    </a:lnTo>
                    <a:lnTo>
                      <a:pt x="67" y="63"/>
                    </a:lnTo>
                    <a:lnTo>
                      <a:pt x="59" y="54"/>
                    </a:lnTo>
                    <a:lnTo>
                      <a:pt x="50" y="43"/>
                    </a:lnTo>
                    <a:lnTo>
                      <a:pt x="38" y="30"/>
                    </a:lnTo>
                    <a:lnTo>
                      <a:pt x="28" y="17"/>
                    </a:lnTo>
                    <a:lnTo>
                      <a:pt x="17" y="8"/>
                    </a:lnTo>
                    <a:lnTo>
                      <a:pt x="8" y="1"/>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94" name="Freeform 200">
                <a:extLst>
                  <a:ext uri="{FF2B5EF4-FFF2-40B4-BE49-F238E27FC236}">
                    <a16:creationId xmlns:a16="http://schemas.microsoft.com/office/drawing/2014/main" xmlns="" id="{D2EB345E-B57A-4F93-A322-DA1940A34B01}"/>
                  </a:ext>
                </a:extLst>
              </p:cNvPr>
              <p:cNvSpPr>
                <a:spLocks/>
              </p:cNvSpPr>
              <p:nvPr/>
            </p:nvSpPr>
            <p:spPr bwMode="auto">
              <a:xfrm>
                <a:off x="1987" y="1189"/>
                <a:ext cx="32" cy="38"/>
              </a:xfrm>
              <a:custGeom>
                <a:avLst/>
                <a:gdLst>
                  <a:gd name="T0" fmla="*/ 1 w 63"/>
                  <a:gd name="T1" fmla="*/ 0 h 76"/>
                  <a:gd name="T2" fmla="*/ 0 w 63"/>
                  <a:gd name="T3" fmla="*/ 1 h 76"/>
                  <a:gd name="T4" fmla="*/ 1 w 63"/>
                  <a:gd name="T5" fmla="*/ 1 h 76"/>
                  <a:gd name="T6" fmla="*/ 1 w 63"/>
                  <a:gd name="T7" fmla="*/ 1 h 76"/>
                  <a:gd name="T8" fmla="*/ 1 w 63"/>
                  <a:gd name="T9" fmla="*/ 2 h 76"/>
                  <a:gd name="T10" fmla="*/ 1 w 63"/>
                  <a:gd name="T11" fmla="*/ 2 h 76"/>
                  <a:gd name="T12" fmla="*/ 2 w 63"/>
                  <a:gd name="T13" fmla="*/ 2 h 76"/>
                  <a:gd name="T14" fmla="*/ 2 w 63"/>
                  <a:gd name="T15" fmla="*/ 3 h 76"/>
                  <a:gd name="T16" fmla="*/ 2 w 63"/>
                  <a:gd name="T17" fmla="*/ 3 h 76"/>
                  <a:gd name="T18" fmla="*/ 2 w 63"/>
                  <a:gd name="T19" fmla="*/ 3 h 76"/>
                  <a:gd name="T20" fmla="*/ 2 w 63"/>
                  <a:gd name="T21" fmla="*/ 2 h 76"/>
                  <a:gd name="T22" fmla="*/ 2 w 63"/>
                  <a:gd name="T23" fmla="*/ 2 h 76"/>
                  <a:gd name="T24" fmla="*/ 2 w 63"/>
                  <a:gd name="T25" fmla="*/ 2 h 76"/>
                  <a:gd name="T26" fmla="*/ 1 w 63"/>
                  <a:gd name="T27" fmla="*/ 1 h 76"/>
                  <a:gd name="T28" fmla="*/ 1 w 63"/>
                  <a:gd name="T29" fmla="*/ 1 h 76"/>
                  <a:gd name="T30" fmla="*/ 1 w 63"/>
                  <a:gd name="T31" fmla="*/ 1 h 76"/>
                  <a:gd name="T32" fmla="*/ 1 w 63"/>
                  <a:gd name="T33" fmla="*/ 0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76">
                    <a:moveTo>
                      <a:pt x="2" y="0"/>
                    </a:moveTo>
                    <a:lnTo>
                      <a:pt x="0" y="5"/>
                    </a:lnTo>
                    <a:lnTo>
                      <a:pt x="1" y="14"/>
                    </a:lnTo>
                    <a:lnTo>
                      <a:pt x="7" y="26"/>
                    </a:lnTo>
                    <a:lnTo>
                      <a:pt x="16" y="38"/>
                    </a:lnTo>
                    <a:lnTo>
                      <a:pt x="27" y="51"/>
                    </a:lnTo>
                    <a:lnTo>
                      <a:pt x="38" y="63"/>
                    </a:lnTo>
                    <a:lnTo>
                      <a:pt x="51" y="72"/>
                    </a:lnTo>
                    <a:lnTo>
                      <a:pt x="63" y="76"/>
                    </a:lnTo>
                    <a:lnTo>
                      <a:pt x="60" y="71"/>
                    </a:lnTo>
                    <a:lnTo>
                      <a:pt x="53" y="60"/>
                    </a:lnTo>
                    <a:lnTo>
                      <a:pt x="45" y="48"/>
                    </a:lnTo>
                    <a:lnTo>
                      <a:pt x="35" y="33"/>
                    </a:lnTo>
                    <a:lnTo>
                      <a:pt x="24" y="20"/>
                    </a:lnTo>
                    <a:lnTo>
                      <a:pt x="15" y="8"/>
                    </a:lnTo>
                    <a:lnTo>
                      <a:pt x="7" y="2"/>
                    </a:lnTo>
                    <a:lnTo>
                      <a:pt x="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95" name="Freeform 201">
                <a:extLst>
                  <a:ext uri="{FF2B5EF4-FFF2-40B4-BE49-F238E27FC236}">
                    <a16:creationId xmlns:a16="http://schemas.microsoft.com/office/drawing/2014/main" xmlns="" id="{824D6F1D-97FB-4769-8D22-1C63572EFDF1}"/>
                  </a:ext>
                </a:extLst>
              </p:cNvPr>
              <p:cNvSpPr>
                <a:spLocks/>
              </p:cNvSpPr>
              <p:nvPr/>
            </p:nvSpPr>
            <p:spPr bwMode="auto">
              <a:xfrm>
                <a:off x="2024" y="1187"/>
                <a:ext cx="28" cy="35"/>
              </a:xfrm>
              <a:custGeom>
                <a:avLst/>
                <a:gdLst>
                  <a:gd name="T0" fmla="*/ 1 w 55"/>
                  <a:gd name="T1" fmla="*/ 0 h 70"/>
                  <a:gd name="T2" fmla="*/ 0 w 55"/>
                  <a:gd name="T3" fmla="*/ 1 h 70"/>
                  <a:gd name="T4" fmla="*/ 1 w 55"/>
                  <a:gd name="T5" fmla="*/ 1 h 70"/>
                  <a:gd name="T6" fmla="*/ 1 w 55"/>
                  <a:gd name="T7" fmla="*/ 1 h 70"/>
                  <a:gd name="T8" fmla="*/ 1 w 55"/>
                  <a:gd name="T9" fmla="*/ 2 h 70"/>
                  <a:gd name="T10" fmla="*/ 1 w 55"/>
                  <a:gd name="T11" fmla="*/ 2 h 70"/>
                  <a:gd name="T12" fmla="*/ 2 w 55"/>
                  <a:gd name="T13" fmla="*/ 2 h 70"/>
                  <a:gd name="T14" fmla="*/ 2 w 55"/>
                  <a:gd name="T15" fmla="*/ 3 h 70"/>
                  <a:gd name="T16" fmla="*/ 2 w 55"/>
                  <a:gd name="T17" fmla="*/ 3 h 70"/>
                  <a:gd name="T18" fmla="*/ 2 w 55"/>
                  <a:gd name="T19" fmla="*/ 2 h 70"/>
                  <a:gd name="T20" fmla="*/ 2 w 55"/>
                  <a:gd name="T21" fmla="*/ 2 h 70"/>
                  <a:gd name="T22" fmla="*/ 2 w 55"/>
                  <a:gd name="T23" fmla="*/ 2 h 70"/>
                  <a:gd name="T24" fmla="*/ 1 w 55"/>
                  <a:gd name="T25" fmla="*/ 1 h 70"/>
                  <a:gd name="T26" fmla="*/ 1 w 55"/>
                  <a:gd name="T27" fmla="*/ 1 h 70"/>
                  <a:gd name="T28" fmla="*/ 1 w 55"/>
                  <a:gd name="T29" fmla="*/ 1 h 70"/>
                  <a:gd name="T30" fmla="*/ 1 w 55"/>
                  <a:gd name="T31" fmla="*/ 1 h 70"/>
                  <a:gd name="T32" fmla="*/ 1 w 55"/>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5" h="70">
                    <a:moveTo>
                      <a:pt x="1" y="0"/>
                    </a:moveTo>
                    <a:lnTo>
                      <a:pt x="0" y="3"/>
                    </a:lnTo>
                    <a:lnTo>
                      <a:pt x="2" y="13"/>
                    </a:lnTo>
                    <a:lnTo>
                      <a:pt x="8" y="23"/>
                    </a:lnTo>
                    <a:lnTo>
                      <a:pt x="15" y="36"/>
                    </a:lnTo>
                    <a:lnTo>
                      <a:pt x="24" y="48"/>
                    </a:lnTo>
                    <a:lnTo>
                      <a:pt x="34" y="59"/>
                    </a:lnTo>
                    <a:lnTo>
                      <a:pt x="45" y="67"/>
                    </a:lnTo>
                    <a:lnTo>
                      <a:pt x="55" y="70"/>
                    </a:lnTo>
                    <a:lnTo>
                      <a:pt x="51" y="63"/>
                    </a:lnTo>
                    <a:lnTo>
                      <a:pt x="45" y="54"/>
                    </a:lnTo>
                    <a:lnTo>
                      <a:pt x="38" y="41"/>
                    </a:lnTo>
                    <a:lnTo>
                      <a:pt x="31" y="29"/>
                    </a:lnTo>
                    <a:lnTo>
                      <a:pt x="23" y="16"/>
                    </a:lnTo>
                    <a:lnTo>
                      <a:pt x="15" y="7"/>
                    </a:lnTo>
                    <a:lnTo>
                      <a:pt x="8" y="1"/>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96" name="Freeform 202">
                <a:extLst>
                  <a:ext uri="{FF2B5EF4-FFF2-40B4-BE49-F238E27FC236}">
                    <a16:creationId xmlns:a16="http://schemas.microsoft.com/office/drawing/2014/main" xmlns="" id="{A97C3226-D4DB-4D03-BE63-B321C639DB7F}"/>
                  </a:ext>
                </a:extLst>
              </p:cNvPr>
              <p:cNvSpPr>
                <a:spLocks/>
              </p:cNvSpPr>
              <p:nvPr/>
            </p:nvSpPr>
            <p:spPr bwMode="auto">
              <a:xfrm>
                <a:off x="2046" y="1186"/>
                <a:ext cx="20" cy="32"/>
              </a:xfrm>
              <a:custGeom>
                <a:avLst/>
                <a:gdLst>
                  <a:gd name="T0" fmla="*/ 1 w 39"/>
                  <a:gd name="T1" fmla="*/ 0 h 63"/>
                  <a:gd name="T2" fmla="*/ 1 w 39"/>
                  <a:gd name="T3" fmla="*/ 1 h 63"/>
                  <a:gd name="T4" fmla="*/ 0 w 39"/>
                  <a:gd name="T5" fmla="*/ 1 h 63"/>
                  <a:gd name="T6" fmla="*/ 1 w 39"/>
                  <a:gd name="T7" fmla="*/ 1 h 63"/>
                  <a:gd name="T8" fmla="*/ 1 w 39"/>
                  <a:gd name="T9" fmla="*/ 1 h 63"/>
                  <a:gd name="T10" fmla="*/ 1 w 39"/>
                  <a:gd name="T11" fmla="*/ 2 h 63"/>
                  <a:gd name="T12" fmla="*/ 1 w 39"/>
                  <a:gd name="T13" fmla="*/ 2 h 63"/>
                  <a:gd name="T14" fmla="*/ 1 w 39"/>
                  <a:gd name="T15" fmla="*/ 2 h 63"/>
                  <a:gd name="T16" fmla="*/ 2 w 39"/>
                  <a:gd name="T17" fmla="*/ 2 h 63"/>
                  <a:gd name="T18" fmla="*/ 2 w 39"/>
                  <a:gd name="T19" fmla="*/ 2 h 63"/>
                  <a:gd name="T20" fmla="*/ 1 w 39"/>
                  <a:gd name="T21" fmla="*/ 2 h 63"/>
                  <a:gd name="T22" fmla="*/ 1 w 39"/>
                  <a:gd name="T23" fmla="*/ 2 h 63"/>
                  <a:gd name="T24" fmla="*/ 1 w 39"/>
                  <a:gd name="T25" fmla="*/ 1 h 63"/>
                  <a:gd name="T26" fmla="*/ 1 w 39"/>
                  <a:gd name="T27" fmla="*/ 1 h 63"/>
                  <a:gd name="T28" fmla="*/ 1 w 39"/>
                  <a:gd name="T29" fmla="*/ 1 h 63"/>
                  <a:gd name="T30" fmla="*/ 1 w 39"/>
                  <a:gd name="T31" fmla="*/ 1 h 63"/>
                  <a:gd name="T32" fmla="*/ 1 w 39"/>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63">
                    <a:moveTo>
                      <a:pt x="3" y="0"/>
                    </a:moveTo>
                    <a:lnTo>
                      <a:pt x="1" y="3"/>
                    </a:lnTo>
                    <a:lnTo>
                      <a:pt x="0" y="10"/>
                    </a:lnTo>
                    <a:lnTo>
                      <a:pt x="1" y="19"/>
                    </a:lnTo>
                    <a:lnTo>
                      <a:pt x="4" y="30"/>
                    </a:lnTo>
                    <a:lnTo>
                      <a:pt x="10" y="41"/>
                    </a:lnTo>
                    <a:lnTo>
                      <a:pt x="17" y="50"/>
                    </a:lnTo>
                    <a:lnTo>
                      <a:pt x="27" y="58"/>
                    </a:lnTo>
                    <a:lnTo>
                      <a:pt x="39" y="63"/>
                    </a:lnTo>
                    <a:lnTo>
                      <a:pt x="35" y="56"/>
                    </a:lnTo>
                    <a:lnTo>
                      <a:pt x="31" y="47"/>
                    </a:lnTo>
                    <a:lnTo>
                      <a:pt x="26" y="37"/>
                    </a:lnTo>
                    <a:lnTo>
                      <a:pt x="22" y="25"/>
                    </a:lnTo>
                    <a:lnTo>
                      <a:pt x="17" y="15"/>
                    </a:lnTo>
                    <a:lnTo>
                      <a:pt x="12" y="5"/>
                    </a:lnTo>
                    <a:lnTo>
                      <a:pt x="8" y="1"/>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97" name="Freeform 203">
                <a:extLst>
                  <a:ext uri="{FF2B5EF4-FFF2-40B4-BE49-F238E27FC236}">
                    <a16:creationId xmlns:a16="http://schemas.microsoft.com/office/drawing/2014/main" xmlns="" id="{E210C684-4407-44B1-B488-C9E9F16ACD31}"/>
                  </a:ext>
                </a:extLst>
              </p:cNvPr>
              <p:cNvSpPr>
                <a:spLocks/>
              </p:cNvSpPr>
              <p:nvPr/>
            </p:nvSpPr>
            <p:spPr bwMode="auto">
              <a:xfrm>
                <a:off x="2081" y="1181"/>
                <a:ext cx="15" cy="24"/>
              </a:xfrm>
              <a:custGeom>
                <a:avLst/>
                <a:gdLst>
                  <a:gd name="T0" fmla="*/ 1 w 30"/>
                  <a:gd name="T1" fmla="*/ 0 h 49"/>
                  <a:gd name="T2" fmla="*/ 0 w 30"/>
                  <a:gd name="T3" fmla="*/ 0 h 49"/>
                  <a:gd name="T4" fmla="*/ 0 w 30"/>
                  <a:gd name="T5" fmla="*/ 0 h 49"/>
                  <a:gd name="T6" fmla="*/ 1 w 30"/>
                  <a:gd name="T7" fmla="*/ 0 h 49"/>
                  <a:gd name="T8" fmla="*/ 1 w 30"/>
                  <a:gd name="T9" fmla="*/ 0 h 49"/>
                  <a:gd name="T10" fmla="*/ 1 w 30"/>
                  <a:gd name="T11" fmla="*/ 1 h 49"/>
                  <a:gd name="T12" fmla="*/ 1 w 30"/>
                  <a:gd name="T13" fmla="*/ 1 h 49"/>
                  <a:gd name="T14" fmla="*/ 1 w 30"/>
                  <a:gd name="T15" fmla="*/ 1 h 49"/>
                  <a:gd name="T16" fmla="*/ 1 w 30"/>
                  <a:gd name="T17" fmla="*/ 1 h 49"/>
                  <a:gd name="T18" fmla="*/ 1 w 30"/>
                  <a:gd name="T19" fmla="*/ 1 h 49"/>
                  <a:gd name="T20" fmla="*/ 1 w 30"/>
                  <a:gd name="T21" fmla="*/ 0 h 49"/>
                  <a:gd name="T22" fmla="*/ 1 w 30"/>
                  <a:gd name="T23" fmla="*/ 0 h 49"/>
                  <a:gd name="T24" fmla="*/ 1 w 30"/>
                  <a:gd name="T25" fmla="*/ 0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49">
                    <a:moveTo>
                      <a:pt x="2" y="0"/>
                    </a:moveTo>
                    <a:lnTo>
                      <a:pt x="0" y="4"/>
                    </a:lnTo>
                    <a:lnTo>
                      <a:pt x="0" y="10"/>
                    </a:lnTo>
                    <a:lnTo>
                      <a:pt x="2" y="18"/>
                    </a:lnTo>
                    <a:lnTo>
                      <a:pt x="6" y="26"/>
                    </a:lnTo>
                    <a:lnTo>
                      <a:pt x="11" y="35"/>
                    </a:lnTo>
                    <a:lnTo>
                      <a:pt x="17" y="42"/>
                    </a:lnTo>
                    <a:lnTo>
                      <a:pt x="24" y="47"/>
                    </a:lnTo>
                    <a:lnTo>
                      <a:pt x="30" y="49"/>
                    </a:lnTo>
                    <a:lnTo>
                      <a:pt x="24" y="37"/>
                    </a:lnTo>
                    <a:lnTo>
                      <a:pt x="17" y="21"/>
                    </a:lnTo>
                    <a:lnTo>
                      <a:pt x="10" y="7"/>
                    </a:lnTo>
                    <a:lnTo>
                      <a:pt x="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98" name="Freeform 204">
                <a:extLst>
                  <a:ext uri="{FF2B5EF4-FFF2-40B4-BE49-F238E27FC236}">
                    <a16:creationId xmlns:a16="http://schemas.microsoft.com/office/drawing/2014/main" xmlns="" id="{EB96D031-648C-4C5D-A4BE-D0B57B269C3D}"/>
                  </a:ext>
                </a:extLst>
              </p:cNvPr>
              <p:cNvSpPr>
                <a:spLocks/>
              </p:cNvSpPr>
              <p:nvPr/>
            </p:nvSpPr>
            <p:spPr bwMode="auto">
              <a:xfrm>
                <a:off x="2099" y="1184"/>
                <a:ext cx="11" cy="15"/>
              </a:xfrm>
              <a:custGeom>
                <a:avLst/>
                <a:gdLst>
                  <a:gd name="T0" fmla="*/ 1 w 22"/>
                  <a:gd name="T1" fmla="*/ 0 h 31"/>
                  <a:gd name="T2" fmla="*/ 0 w 22"/>
                  <a:gd name="T3" fmla="*/ 0 h 31"/>
                  <a:gd name="T4" fmla="*/ 1 w 22"/>
                  <a:gd name="T5" fmla="*/ 0 h 31"/>
                  <a:gd name="T6" fmla="*/ 1 w 22"/>
                  <a:gd name="T7" fmla="*/ 0 h 31"/>
                  <a:gd name="T8" fmla="*/ 1 w 22"/>
                  <a:gd name="T9" fmla="*/ 0 h 31"/>
                  <a:gd name="T10" fmla="*/ 1 w 22"/>
                  <a:gd name="T11" fmla="*/ 0 h 31"/>
                  <a:gd name="T12" fmla="*/ 1 w 22"/>
                  <a:gd name="T13" fmla="*/ 0 h 31"/>
                  <a:gd name="T14" fmla="*/ 1 w 22"/>
                  <a:gd name="T15" fmla="*/ 0 h 31"/>
                  <a:gd name="T16" fmla="*/ 1 w 22"/>
                  <a:gd name="T17" fmla="*/ 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31">
                    <a:moveTo>
                      <a:pt x="2" y="1"/>
                    </a:moveTo>
                    <a:lnTo>
                      <a:pt x="0" y="10"/>
                    </a:lnTo>
                    <a:lnTo>
                      <a:pt x="4" y="22"/>
                    </a:lnTo>
                    <a:lnTo>
                      <a:pt x="12" y="31"/>
                    </a:lnTo>
                    <a:lnTo>
                      <a:pt x="22" y="30"/>
                    </a:lnTo>
                    <a:lnTo>
                      <a:pt x="13" y="24"/>
                    </a:lnTo>
                    <a:lnTo>
                      <a:pt x="10" y="10"/>
                    </a:lnTo>
                    <a:lnTo>
                      <a:pt x="7" y="0"/>
                    </a:lnTo>
                    <a:lnTo>
                      <a:pt x="2"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799" name="Freeform 205">
                <a:extLst>
                  <a:ext uri="{FF2B5EF4-FFF2-40B4-BE49-F238E27FC236}">
                    <a16:creationId xmlns:a16="http://schemas.microsoft.com/office/drawing/2014/main" xmlns="" id="{2D3ED042-556B-4EAA-A203-61AA9087B6F1}"/>
                  </a:ext>
                </a:extLst>
              </p:cNvPr>
              <p:cNvSpPr>
                <a:spLocks/>
              </p:cNvSpPr>
              <p:nvPr/>
            </p:nvSpPr>
            <p:spPr bwMode="auto">
              <a:xfrm>
                <a:off x="1952" y="1197"/>
                <a:ext cx="32" cy="32"/>
              </a:xfrm>
              <a:custGeom>
                <a:avLst/>
                <a:gdLst>
                  <a:gd name="T0" fmla="*/ 1 w 64"/>
                  <a:gd name="T1" fmla="*/ 0 h 64"/>
                  <a:gd name="T2" fmla="*/ 0 w 64"/>
                  <a:gd name="T3" fmla="*/ 1 h 64"/>
                  <a:gd name="T4" fmla="*/ 1 w 64"/>
                  <a:gd name="T5" fmla="*/ 1 h 64"/>
                  <a:gd name="T6" fmla="*/ 1 w 64"/>
                  <a:gd name="T7" fmla="*/ 1 h 64"/>
                  <a:gd name="T8" fmla="*/ 1 w 64"/>
                  <a:gd name="T9" fmla="*/ 1 h 64"/>
                  <a:gd name="T10" fmla="*/ 1 w 64"/>
                  <a:gd name="T11" fmla="*/ 2 h 64"/>
                  <a:gd name="T12" fmla="*/ 2 w 64"/>
                  <a:gd name="T13" fmla="*/ 2 h 64"/>
                  <a:gd name="T14" fmla="*/ 2 w 64"/>
                  <a:gd name="T15" fmla="*/ 2 h 64"/>
                  <a:gd name="T16" fmla="*/ 2 w 64"/>
                  <a:gd name="T17" fmla="*/ 2 h 64"/>
                  <a:gd name="T18" fmla="*/ 2 w 64"/>
                  <a:gd name="T19" fmla="*/ 2 h 64"/>
                  <a:gd name="T20" fmla="*/ 2 w 64"/>
                  <a:gd name="T21" fmla="*/ 2 h 64"/>
                  <a:gd name="T22" fmla="*/ 2 w 64"/>
                  <a:gd name="T23" fmla="*/ 2 h 64"/>
                  <a:gd name="T24" fmla="*/ 2 w 64"/>
                  <a:gd name="T25" fmla="*/ 1 h 64"/>
                  <a:gd name="T26" fmla="*/ 1 w 64"/>
                  <a:gd name="T27" fmla="*/ 1 h 64"/>
                  <a:gd name="T28" fmla="*/ 1 w 64"/>
                  <a:gd name="T29" fmla="*/ 1 h 64"/>
                  <a:gd name="T30" fmla="*/ 1 w 64"/>
                  <a:gd name="T31" fmla="*/ 1 h 64"/>
                  <a:gd name="T32" fmla="*/ 1 w 64"/>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64">
                    <a:moveTo>
                      <a:pt x="2" y="0"/>
                    </a:moveTo>
                    <a:lnTo>
                      <a:pt x="0" y="4"/>
                    </a:lnTo>
                    <a:lnTo>
                      <a:pt x="1" y="11"/>
                    </a:lnTo>
                    <a:lnTo>
                      <a:pt x="7" y="20"/>
                    </a:lnTo>
                    <a:lnTo>
                      <a:pt x="15" y="31"/>
                    </a:lnTo>
                    <a:lnTo>
                      <a:pt x="25" y="42"/>
                    </a:lnTo>
                    <a:lnTo>
                      <a:pt x="38" y="51"/>
                    </a:lnTo>
                    <a:lnTo>
                      <a:pt x="51" y="59"/>
                    </a:lnTo>
                    <a:lnTo>
                      <a:pt x="64" y="64"/>
                    </a:lnTo>
                    <a:lnTo>
                      <a:pt x="60" y="58"/>
                    </a:lnTo>
                    <a:lnTo>
                      <a:pt x="52" y="50"/>
                    </a:lnTo>
                    <a:lnTo>
                      <a:pt x="44" y="39"/>
                    </a:lnTo>
                    <a:lnTo>
                      <a:pt x="34" y="27"/>
                    </a:lnTo>
                    <a:lnTo>
                      <a:pt x="25" y="16"/>
                    </a:lnTo>
                    <a:lnTo>
                      <a:pt x="16" y="6"/>
                    </a:lnTo>
                    <a:lnTo>
                      <a:pt x="8" y="1"/>
                    </a:lnTo>
                    <a:lnTo>
                      <a:pt x="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800" name="Freeform 206">
                <a:extLst>
                  <a:ext uri="{FF2B5EF4-FFF2-40B4-BE49-F238E27FC236}">
                    <a16:creationId xmlns:a16="http://schemas.microsoft.com/office/drawing/2014/main" xmlns="" id="{64FEB5E3-FAAB-4D97-B6A7-99920FABF5EE}"/>
                  </a:ext>
                </a:extLst>
              </p:cNvPr>
              <p:cNvSpPr>
                <a:spLocks/>
              </p:cNvSpPr>
              <p:nvPr/>
            </p:nvSpPr>
            <p:spPr bwMode="auto">
              <a:xfrm>
                <a:off x="1923" y="1203"/>
                <a:ext cx="26" cy="25"/>
              </a:xfrm>
              <a:custGeom>
                <a:avLst/>
                <a:gdLst>
                  <a:gd name="T0" fmla="*/ 1 w 52"/>
                  <a:gd name="T1" fmla="*/ 0 h 51"/>
                  <a:gd name="T2" fmla="*/ 0 w 52"/>
                  <a:gd name="T3" fmla="*/ 0 h 51"/>
                  <a:gd name="T4" fmla="*/ 1 w 52"/>
                  <a:gd name="T5" fmla="*/ 0 h 51"/>
                  <a:gd name="T6" fmla="*/ 1 w 52"/>
                  <a:gd name="T7" fmla="*/ 0 h 51"/>
                  <a:gd name="T8" fmla="*/ 1 w 52"/>
                  <a:gd name="T9" fmla="*/ 0 h 51"/>
                  <a:gd name="T10" fmla="*/ 1 w 52"/>
                  <a:gd name="T11" fmla="*/ 1 h 51"/>
                  <a:gd name="T12" fmla="*/ 1 w 52"/>
                  <a:gd name="T13" fmla="*/ 1 h 51"/>
                  <a:gd name="T14" fmla="*/ 2 w 52"/>
                  <a:gd name="T15" fmla="*/ 1 h 51"/>
                  <a:gd name="T16" fmla="*/ 2 w 52"/>
                  <a:gd name="T17" fmla="*/ 1 h 51"/>
                  <a:gd name="T18" fmla="*/ 2 w 52"/>
                  <a:gd name="T19" fmla="*/ 1 h 51"/>
                  <a:gd name="T20" fmla="*/ 2 w 52"/>
                  <a:gd name="T21" fmla="*/ 1 h 51"/>
                  <a:gd name="T22" fmla="*/ 1 w 52"/>
                  <a:gd name="T23" fmla="*/ 0 h 51"/>
                  <a:gd name="T24" fmla="*/ 1 w 52"/>
                  <a:gd name="T25" fmla="*/ 0 h 51"/>
                  <a:gd name="T26" fmla="*/ 1 w 52"/>
                  <a:gd name="T27" fmla="*/ 0 h 51"/>
                  <a:gd name="T28" fmla="*/ 1 w 52"/>
                  <a:gd name="T29" fmla="*/ 0 h 51"/>
                  <a:gd name="T30" fmla="*/ 1 w 52"/>
                  <a:gd name="T31" fmla="*/ 0 h 51"/>
                  <a:gd name="T32" fmla="*/ 1 w 52"/>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1">
                    <a:moveTo>
                      <a:pt x="3" y="0"/>
                    </a:moveTo>
                    <a:lnTo>
                      <a:pt x="0" y="4"/>
                    </a:lnTo>
                    <a:lnTo>
                      <a:pt x="1" y="8"/>
                    </a:lnTo>
                    <a:lnTo>
                      <a:pt x="5" y="16"/>
                    </a:lnTo>
                    <a:lnTo>
                      <a:pt x="11" y="24"/>
                    </a:lnTo>
                    <a:lnTo>
                      <a:pt x="18" y="32"/>
                    </a:lnTo>
                    <a:lnTo>
                      <a:pt x="27" y="40"/>
                    </a:lnTo>
                    <a:lnTo>
                      <a:pt x="38" y="47"/>
                    </a:lnTo>
                    <a:lnTo>
                      <a:pt x="52" y="51"/>
                    </a:lnTo>
                    <a:lnTo>
                      <a:pt x="45" y="45"/>
                    </a:lnTo>
                    <a:lnTo>
                      <a:pt x="38" y="37"/>
                    </a:lnTo>
                    <a:lnTo>
                      <a:pt x="31" y="28"/>
                    </a:lnTo>
                    <a:lnTo>
                      <a:pt x="24" y="20"/>
                    </a:lnTo>
                    <a:lnTo>
                      <a:pt x="18" y="12"/>
                    </a:lnTo>
                    <a:lnTo>
                      <a:pt x="12" y="5"/>
                    </a:lnTo>
                    <a:lnTo>
                      <a:pt x="6" y="1"/>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801" name="Freeform 207">
                <a:extLst>
                  <a:ext uri="{FF2B5EF4-FFF2-40B4-BE49-F238E27FC236}">
                    <a16:creationId xmlns:a16="http://schemas.microsoft.com/office/drawing/2014/main" xmlns="" id="{D81849CE-670E-4BBC-9D4E-B14F8F5D715A}"/>
                  </a:ext>
                </a:extLst>
              </p:cNvPr>
              <p:cNvSpPr>
                <a:spLocks/>
              </p:cNvSpPr>
              <p:nvPr/>
            </p:nvSpPr>
            <p:spPr bwMode="auto">
              <a:xfrm>
                <a:off x="2011" y="1191"/>
                <a:ext cx="27" cy="35"/>
              </a:xfrm>
              <a:custGeom>
                <a:avLst/>
                <a:gdLst>
                  <a:gd name="T0" fmla="*/ 0 w 56"/>
                  <a:gd name="T1" fmla="*/ 0 h 69"/>
                  <a:gd name="T2" fmla="*/ 0 w 56"/>
                  <a:gd name="T3" fmla="*/ 1 h 69"/>
                  <a:gd name="T4" fmla="*/ 0 w 56"/>
                  <a:gd name="T5" fmla="*/ 1 h 69"/>
                  <a:gd name="T6" fmla="*/ 0 w 56"/>
                  <a:gd name="T7" fmla="*/ 1 h 69"/>
                  <a:gd name="T8" fmla="*/ 0 w 56"/>
                  <a:gd name="T9" fmla="*/ 2 h 69"/>
                  <a:gd name="T10" fmla="*/ 0 w 56"/>
                  <a:gd name="T11" fmla="*/ 2 h 69"/>
                  <a:gd name="T12" fmla="*/ 1 w 56"/>
                  <a:gd name="T13" fmla="*/ 2 h 69"/>
                  <a:gd name="T14" fmla="*/ 1 w 56"/>
                  <a:gd name="T15" fmla="*/ 3 h 69"/>
                  <a:gd name="T16" fmla="*/ 1 w 56"/>
                  <a:gd name="T17" fmla="*/ 3 h 69"/>
                  <a:gd name="T18" fmla="*/ 1 w 56"/>
                  <a:gd name="T19" fmla="*/ 2 h 69"/>
                  <a:gd name="T20" fmla="*/ 1 w 56"/>
                  <a:gd name="T21" fmla="*/ 2 h 69"/>
                  <a:gd name="T22" fmla="*/ 1 w 56"/>
                  <a:gd name="T23" fmla="*/ 2 h 69"/>
                  <a:gd name="T24" fmla="*/ 0 w 56"/>
                  <a:gd name="T25" fmla="*/ 1 h 69"/>
                  <a:gd name="T26" fmla="*/ 0 w 56"/>
                  <a:gd name="T27" fmla="*/ 1 h 69"/>
                  <a:gd name="T28" fmla="*/ 0 w 56"/>
                  <a:gd name="T29" fmla="*/ 1 h 69"/>
                  <a:gd name="T30" fmla="*/ 0 w 56"/>
                  <a:gd name="T31" fmla="*/ 0 h 69"/>
                  <a:gd name="T32" fmla="*/ 0 w 56"/>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69">
                    <a:moveTo>
                      <a:pt x="1" y="0"/>
                    </a:moveTo>
                    <a:lnTo>
                      <a:pt x="0" y="3"/>
                    </a:lnTo>
                    <a:lnTo>
                      <a:pt x="1" y="12"/>
                    </a:lnTo>
                    <a:lnTo>
                      <a:pt x="7" y="23"/>
                    </a:lnTo>
                    <a:lnTo>
                      <a:pt x="15" y="36"/>
                    </a:lnTo>
                    <a:lnTo>
                      <a:pt x="24" y="47"/>
                    </a:lnTo>
                    <a:lnTo>
                      <a:pt x="35" y="59"/>
                    </a:lnTo>
                    <a:lnTo>
                      <a:pt x="45" y="66"/>
                    </a:lnTo>
                    <a:lnTo>
                      <a:pt x="56" y="69"/>
                    </a:lnTo>
                    <a:lnTo>
                      <a:pt x="51" y="62"/>
                    </a:lnTo>
                    <a:lnTo>
                      <a:pt x="45" y="53"/>
                    </a:lnTo>
                    <a:lnTo>
                      <a:pt x="38" y="40"/>
                    </a:lnTo>
                    <a:lnTo>
                      <a:pt x="31" y="28"/>
                    </a:lnTo>
                    <a:lnTo>
                      <a:pt x="23" y="16"/>
                    </a:lnTo>
                    <a:lnTo>
                      <a:pt x="15" y="6"/>
                    </a:lnTo>
                    <a:lnTo>
                      <a:pt x="8" y="0"/>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802" name="Freeform 208">
                <a:extLst>
                  <a:ext uri="{FF2B5EF4-FFF2-40B4-BE49-F238E27FC236}">
                    <a16:creationId xmlns:a16="http://schemas.microsoft.com/office/drawing/2014/main" xmlns="" id="{1487CA6D-7A2B-4281-BBE7-CC479C24E3CF}"/>
                  </a:ext>
                </a:extLst>
              </p:cNvPr>
              <p:cNvSpPr>
                <a:spLocks/>
              </p:cNvSpPr>
              <p:nvPr/>
            </p:nvSpPr>
            <p:spPr bwMode="auto">
              <a:xfrm>
                <a:off x="2061" y="1184"/>
                <a:ext cx="20" cy="29"/>
              </a:xfrm>
              <a:custGeom>
                <a:avLst/>
                <a:gdLst>
                  <a:gd name="T0" fmla="*/ 1 w 40"/>
                  <a:gd name="T1" fmla="*/ 0 h 59"/>
                  <a:gd name="T2" fmla="*/ 0 w 40"/>
                  <a:gd name="T3" fmla="*/ 0 h 59"/>
                  <a:gd name="T4" fmla="*/ 1 w 40"/>
                  <a:gd name="T5" fmla="*/ 0 h 59"/>
                  <a:gd name="T6" fmla="*/ 1 w 40"/>
                  <a:gd name="T7" fmla="*/ 0 h 59"/>
                  <a:gd name="T8" fmla="*/ 1 w 40"/>
                  <a:gd name="T9" fmla="*/ 0 h 59"/>
                  <a:gd name="T10" fmla="*/ 1 w 40"/>
                  <a:gd name="T11" fmla="*/ 1 h 59"/>
                  <a:gd name="T12" fmla="*/ 1 w 40"/>
                  <a:gd name="T13" fmla="*/ 1 h 59"/>
                  <a:gd name="T14" fmla="*/ 2 w 40"/>
                  <a:gd name="T15" fmla="*/ 1 h 59"/>
                  <a:gd name="T16" fmla="*/ 2 w 40"/>
                  <a:gd name="T17" fmla="*/ 1 h 59"/>
                  <a:gd name="T18" fmla="*/ 2 w 40"/>
                  <a:gd name="T19" fmla="*/ 1 h 59"/>
                  <a:gd name="T20" fmla="*/ 2 w 40"/>
                  <a:gd name="T21" fmla="*/ 1 h 59"/>
                  <a:gd name="T22" fmla="*/ 1 w 40"/>
                  <a:gd name="T23" fmla="*/ 1 h 59"/>
                  <a:gd name="T24" fmla="*/ 1 w 40"/>
                  <a:gd name="T25" fmla="*/ 0 h 59"/>
                  <a:gd name="T26" fmla="*/ 1 w 40"/>
                  <a:gd name="T27" fmla="*/ 0 h 59"/>
                  <a:gd name="T28" fmla="*/ 1 w 40"/>
                  <a:gd name="T29" fmla="*/ 0 h 59"/>
                  <a:gd name="T30" fmla="*/ 1 w 40"/>
                  <a:gd name="T31" fmla="*/ 0 h 59"/>
                  <a:gd name="T32" fmla="*/ 1 w 40"/>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59">
                    <a:moveTo>
                      <a:pt x="2" y="0"/>
                    </a:moveTo>
                    <a:lnTo>
                      <a:pt x="0" y="4"/>
                    </a:lnTo>
                    <a:lnTo>
                      <a:pt x="1" y="10"/>
                    </a:lnTo>
                    <a:lnTo>
                      <a:pt x="5" y="20"/>
                    </a:lnTo>
                    <a:lnTo>
                      <a:pt x="11" y="31"/>
                    </a:lnTo>
                    <a:lnTo>
                      <a:pt x="18" y="42"/>
                    </a:lnTo>
                    <a:lnTo>
                      <a:pt x="26" y="50"/>
                    </a:lnTo>
                    <a:lnTo>
                      <a:pt x="33" y="57"/>
                    </a:lnTo>
                    <a:lnTo>
                      <a:pt x="40" y="59"/>
                    </a:lnTo>
                    <a:lnTo>
                      <a:pt x="38" y="53"/>
                    </a:lnTo>
                    <a:lnTo>
                      <a:pt x="33" y="45"/>
                    </a:lnTo>
                    <a:lnTo>
                      <a:pt x="28" y="36"/>
                    </a:lnTo>
                    <a:lnTo>
                      <a:pt x="23" y="25"/>
                    </a:lnTo>
                    <a:lnTo>
                      <a:pt x="17" y="16"/>
                    </a:lnTo>
                    <a:lnTo>
                      <a:pt x="11" y="8"/>
                    </a:lnTo>
                    <a:lnTo>
                      <a:pt x="7" y="2"/>
                    </a:lnTo>
                    <a:lnTo>
                      <a:pt x="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803" name="Freeform 209">
                <a:extLst>
                  <a:ext uri="{FF2B5EF4-FFF2-40B4-BE49-F238E27FC236}">
                    <a16:creationId xmlns:a16="http://schemas.microsoft.com/office/drawing/2014/main" xmlns="" id="{9DD03179-E319-4069-A611-C4CCDE27153C}"/>
                  </a:ext>
                </a:extLst>
              </p:cNvPr>
              <p:cNvSpPr>
                <a:spLocks/>
              </p:cNvSpPr>
              <p:nvPr/>
            </p:nvSpPr>
            <p:spPr bwMode="auto">
              <a:xfrm>
                <a:off x="1906" y="1223"/>
                <a:ext cx="30" cy="5"/>
              </a:xfrm>
              <a:custGeom>
                <a:avLst/>
                <a:gdLst>
                  <a:gd name="T0" fmla="*/ 1 w 61"/>
                  <a:gd name="T1" fmla="*/ 1 h 9"/>
                  <a:gd name="T2" fmla="*/ 1 w 61"/>
                  <a:gd name="T3" fmla="*/ 1 h 9"/>
                  <a:gd name="T4" fmla="*/ 1 w 61"/>
                  <a:gd name="T5" fmla="*/ 1 h 9"/>
                  <a:gd name="T6" fmla="*/ 1 w 61"/>
                  <a:gd name="T7" fmla="*/ 1 h 9"/>
                  <a:gd name="T8" fmla="*/ 0 w 61"/>
                  <a:gd name="T9" fmla="*/ 1 h 9"/>
                  <a:gd name="T10" fmla="*/ 0 w 61"/>
                  <a:gd name="T11" fmla="*/ 1 h 9"/>
                  <a:gd name="T12" fmla="*/ 0 w 61"/>
                  <a:gd name="T13" fmla="*/ 1 h 9"/>
                  <a:gd name="T14" fmla="*/ 0 w 61"/>
                  <a:gd name="T15" fmla="*/ 1 h 9"/>
                  <a:gd name="T16" fmla="*/ 0 w 61"/>
                  <a:gd name="T17" fmla="*/ 1 h 9"/>
                  <a:gd name="T18" fmla="*/ 0 w 61"/>
                  <a:gd name="T19" fmla="*/ 1 h 9"/>
                  <a:gd name="T20" fmla="*/ 0 w 61"/>
                  <a:gd name="T21" fmla="*/ 1 h 9"/>
                  <a:gd name="T22" fmla="*/ 0 w 61"/>
                  <a:gd name="T23" fmla="*/ 0 h 9"/>
                  <a:gd name="T24" fmla="*/ 0 w 61"/>
                  <a:gd name="T25" fmla="*/ 0 h 9"/>
                  <a:gd name="T26" fmla="*/ 1 w 61"/>
                  <a:gd name="T27" fmla="*/ 1 h 9"/>
                  <a:gd name="T28" fmla="*/ 1 w 61"/>
                  <a:gd name="T29" fmla="*/ 1 h 9"/>
                  <a:gd name="T30" fmla="*/ 1 w 61"/>
                  <a:gd name="T31" fmla="*/ 1 h 9"/>
                  <a:gd name="T32" fmla="*/ 1 w 61"/>
                  <a:gd name="T33" fmla="*/ 1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9">
                    <a:moveTo>
                      <a:pt x="61" y="4"/>
                    </a:moveTo>
                    <a:lnTo>
                      <a:pt x="56" y="4"/>
                    </a:lnTo>
                    <a:lnTo>
                      <a:pt x="48" y="5"/>
                    </a:lnTo>
                    <a:lnTo>
                      <a:pt x="38" y="6"/>
                    </a:lnTo>
                    <a:lnTo>
                      <a:pt x="27" y="8"/>
                    </a:lnTo>
                    <a:lnTo>
                      <a:pt x="17" y="9"/>
                    </a:lnTo>
                    <a:lnTo>
                      <a:pt x="8" y="9"/>
                    </a:lnTo>
                    <a:lnTo>
                      <a:pt x="2" y="8"/>
                    </a:lnTo>
                    <a:lnTo>
                      <a:pt x="0" y="5"/>
                    </a:lnTo>
                    <a:lnTo>
                      <a:pt x="2" y="2"/>
                    </a:lnTo>
                    <a:lnTo>
                      <a:pt x="9" y="1"/>
                    </a:lnTo>
                    <a:lnTo>
                      <a:pt x="17" y="0"/>
                    </a:lnTo>
                    <a:lnTo>
                      <a:pt x="26" y="0"/>
                    </a:lnTo>
                    <a:lnTo>
                      <a:pt x="37" y="1"/>
                    </a:lnTo>
                    <a:lnTo>
                      <a:pt x="46" y="2"/>
                    </a:lnTo>
                    <a:lnTo>
                      <a:pt x="55" y="3"/>
                    </a:lnTo>
                    <a:lnTo>
                      <a:pt x="61"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804" name="Freeform 210">
                <a:extLst>
                  <a:ext uri="{FF2B5EF4-FFF2-40B4-BE49-F238E27FC236}">
                    <a16:creationId xmlns:a16="http://schemas.microsoft.com/office/drawing/2014/main" xmlns="" id="{CAF294FE-3D10-4EB8-BDA0-CB9662787E04}"/>
                  </a:ext>
                </a:extLst>
              </p:cNvPr>
              <p:cNvSpPr>
                <a:spLocks/>
              </p:cNvSpPr>
              <p:nvPr/>
            </p:nvSpPr>
            <p:spPr bwMode="auto">
              <a:xfrm>
                <a:off x="1928" y="1229"/>
                <a:ext cx="42" cy="33"/>
              </a:xfrm>
              <a:custGeom>
                <a:avLst/>
                <a:gdLst>
                  <a:gd name="T0" fmla="*/ 3 w 84"/>
                  <a:gd name="T1" fmla="*/ 0 h 66"/>
                  <a:gd name="T2" fmla="*/ 3 w 84"/>
                  <a:gd name="T3" fmla="*/ 1 h 66"/>
                  <a:gd name="T4" fmla="*/ 2 w 84"/>
                  <a:gd name="T5" fmla="*/ 1 h 66"/>
                  <a:gd name="T6" fmla="*/ 2 w 84"/>
                  <a:gd name="T7" fmla="*/ 1 h 66"/>
                  <a:gd name="T8" fmla="*/ 1 w 84"/>
                  <a:gd name="T9" fmla="*/ 1 h 66"/>
                  <a:gd name="T10" fmla="*/ 1 w 84"/>
                  <a:gd name="T11" fmla="*/ 2 h 66"/>
                  <a:gd name="T12" fmla="*/ 1 w 84"/>
                  <a:gd name="T13" fmla="*/ 2 h 66"/>
                  <a:gd name="T14" fmla="*/ 0 w 84"/>
                  <a:gd name="T15" fmla="*/ 2 h 66"/>
                  <a:gd name="T16" fmla="*/ 1 w 84"/>
                  <a:gd name="T17" fmla="*/ 3 h 66"/>
                  <a:gd name="T18" fmla="*/ 1 w 84"/>
                  <a:gd name="T19" fmla="*/ 3 h 66"/>
                  <a:gd name="T20" fmla="*/ 1 w 84"/>
                  <a:gd name="T21" fmla="*/ 2 h 66"/>
                  <a:gd name="T22" fmla="*/ 1 w 84"/>
                  <a:gd name="T23" fmla="*/ 2 h 66"/>
                  <a:gd name="T24" fmla="*/ 2 w 84"/>
                  <a:gd name="T25" fmla="*/ 2 h 66"/>
                  <a:gd name="T26" fmla="*/ 2 w 84"/>
                  <a:gd name="T27" fmla="*/ 1 h 66"/>
                  <a:gd name="T28" fmla="*/ 3 w 84"/>
                  <a:gd name="T29" fmla="*/ 1 h 66"/>
                  <a:gd name="T30" fmla="*/ 3 w 84"/>
                  <a:gd name="T31" fmla="*/ 1 h 66"/>
                  <a:gd name="T32" fmla="*/ 3 w 84"/>
                  <a:gd name="T33" fmla="*/ 0 h 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4" h="66">
                    <a:moveTo>
                      <a:pt x="84" y="0"/>
                    </a:moveTo>
                    <a:lnTo>
                      <a:pt x="75" y="5"/>
                    </a:lnTo>
                    <a:lnTo>
                      <a:pt x="61" y="12"/>
                    </a:lnTo>
                    <a:lnTo>
                      <a:pt x="46" y="21"/>
                    </a:lnTo>
                    <a:lnTo>
                      <a:pt x="30" y="31"/>
                    </a:lnTo>
                    <a:lnTo>
                      <a:pt x="16" y="43"/>
                    </a:lnTo>
                    <a:lnTo>
                      <a:pt x="5" y="52"/>
                    </a:lnTo>
                    <a:lnTo>
                      <a:pt x="0" y="60"/>
                    </a:lnTo>
                    <a:lnTo>
                      <a:pt x="1" y="66"/>
                    </a:lnTo>
                    <a:lnTo>
                      <a:pt x="8" y="66"/>
                    </a:lnTo>
                    <a:lnTo>
                      <a:pt x="17" y="60"/>
                    </a:lnTo>
                    <a:lnTo>
                      <a:pt x="28" y="51"/>
                    </a:lnTo>
                    <a:lnTo>
                      <a:pt x="41" y="39"/>
                    </a:lnTo>
                    <a:lnTo>
                      <a:pt x="53" y="27"/>
                    </a:lnTo>
                    <a:lnTo>
                      <a:pt x="65" y="15"/>
                    </a:lnTo>
                    <a:lnTo>
                      <a:pt x="76" y="6"/>
                    </a:lnTo>
                    <a:lnTo>
                      <a:pt x="8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805" name="Freeform 211">
                <a:extLst>
                  <a:ext uri="{FF2B5EF4-FFF2-40B4-BE49-F238E27FC236}">
                    <a16:creationId xmlns:a16="http://schemas.microsoft.com/office/drawing/2014/main" xmlns="" id="{54304B10-0930-46F3-BC55-6EE45616B5CC}"/>
                  </a:ext>
                </a:extLst>
              </p:cNvPr>
              <p:cNvSpPr>
                <a:spLocks/>
              </p:cNvSpPr>
              <p:nvPr/>
            </p:nvSpPr>
            <p:spPr bwMode="auto">
              <a:xfrm>
                <a:off x="1947" y="1228"/>
                <a:ext cx="38" cy="35"/>
              </a:xfrm>
              <a:custGeom>
                <a:avLst/>
                <a:gdLst>
                  <a:gd name="T0" fmla="*/ 3 w 76"/>
                  <a:gd name="T1" fmla="*/ 0 h 70"/>
                  <a:gd name="T2" fmla="*/ 3 w 76"/>
                  <a:gd name="T3" fmla="*/ 1 h 70"/>
                  <a:gd name="T4" fmla="*/ 2 w 76"/>
                  <a:gd name="T5" fmla="*/ 1 h 70"/>
                  <a:gd name="T6" fmla="*/ 2 w 76"/>
                  <a:gd name="T7" fmla="*/ 1 h 70"/>
                  <a:gd name="T8" fmla="*/ 1 w 76"/>
                  <a:gd name="T9" fmla="*/ 2 h 70"/>
                  <a:gd name="T10" fmla="*/ 1 w 76"/>
                  <a:gd name="T11" fmla="*/ 2 h 70"/>
                  <a:gd name="T12" fmla="*/ 1 w 76"/>
                  <a:gd name="T13" fmla="*/ 2 h 70"/>
                  <a:gd name="T14" fmla="*/ 0 w 76"/>
                  <a:gd name="T15" fmla="*/ 3 h 70"/>
                  <a:gd name="T16" fmla="*/ 1 w 76"/>
                  <a:gd name="T17" fmla="*/ 3 h 70"/>
                  <a:gd name="T18" fmla="*/ 1 w 76"/>
                  <a:gd name="T19" fmla="*/ 3 h 70"/>
                  <a:gd name="T20" fmla="*/ 1 w 76"/>
                  <a:gd name="T21" fmla="*/ 2 h 70"/>
                  <a:gd name="T22" fmla="*/ 1 w 76"/>
                  <a:gd name="T23" fmla="*/ 2 h 70"/>
                  <a:gd name="T24" fmla="*/ 2 w 76"/>
                  <a:gd name="T25" fmla="*/ 2 h 70"/>
                  <a:gd name="T26" fmla="*/ 2 w 76"/>
                  <a:gd name="T27" fmla="*/ 1 h 70"/>
                  <a:gd name="T28" fmla="*/ 2 w 76"/>
                  <a:gd name="T29" fmla="*/ 1 h 70"/>
                  <a:gd name="T30" fmla="*/ 3 w 76"/>
                  <a:gd name="T31" fmla="*/ 1 h 70"/>
                  <a:gd name="T32" fmla="*/ 3 w 76"/>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6" h="70">
                    <a:moveTo>
                      <a:pt x="76" y="0"/>
                    </a:moveTo>
                    <a:lnTo>
                      <a:pt x="66" y="6"/>
                    </a:lnTo>
                    <a:lnTo>
                      <a:pt x="54" y="15"/>
                    </a:lnTo>
                    <a:lnTo>
                      <a:pt x="40" y="25"/>
                    </a:lnTo>
                    <a:lnTo>
                      <a:pt x="25" y="38"/>
                    </a:lnTo>
                    <a:lnTo>
                      <a:pt x="13" y="49"/>
                    </a:lnTo>
                    <a:lnTo>
                      <a:pt x="4" y="59"/>
                    </a:lnTo>
                    <a:lnTo>
                      <a:pt x="0" y="67"/>
                    </a:lnTo>
                    <a:lnTo>
                      <a:pt x="2" y="70"/>
                    </a:lnTo>
                    <a:lnTo>
                      <a:pt x="9" y="68"/>
                    </a:lnTo>
                    <a:lnTo>
                      <a:pt x="18" y="61"/>
                    </a:lnTo>
                    <a:lnTo>
                      <a:pt x="29" y="50"/>
                    </a:lnTo>
                    <a:lnTo>
                      <a:pt x="40" y="38"/>
                    </a:lnTo>
                    <a:lnTo>
                      <a:pt x="51" y="25"/>
                    </a:lnTo>
                    <a:lnTo>
                      <a:pt x="61" y="14"/>
                    </a:lnTo>
                    <a:lnTo>
                      <a:pt x="70" y="4"/>
                    </a:lnTo>
                    <a:lnTo>
                      <a:pt x="7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806" name="Freeform 212">
                <a:extLst>
                  <a:ext uri="{FF2B5EF4-FFF2-40B4-BE49-F238E27FC236}">
                    <a16:creationId xmlns:a16="http://schemas.microsoft.com/office/drawing/2014/main" xmlns="" id="{2F6EA0A7-D835-42B6-B519-F9D9C09A54A8}"/>
                  </a:ext>
                </a:extLst>
              </p:cNvPr>
              <p:cNvSpPr>
                <a:spLocks/>
              </p:cNvSpPr>
              <p:nvPr/>
            </p:nvSpPr>
            <p:spPr bwMode="auto">
              <a:xfrm>
                <a:off x="1967" y="1227"/>
                <a:ext cx="34" cy="38"/>
              </a:xfrm>
              <a:custGeom>
                <a:avLst/>
                <a:gdLst>
                  <a:gd name="T0" fmla="*/ 3 w 68"/>
                  <a:gd name="T1" fmla="*/ 0 h 75"/>
                  <a:gd name="T2" fmla="*/ 2 w 68"/>
                  <a:gd name="T3" fmla="*/ 1 h 75"/>
                  <a:gd name="T4" fmla="*/ 2 w 68"/>
                  <a:gd name="T5" fmla="*/ 1 h 75"/>
                  <a:gd name="T6" fmla="*/ 2 w 68"/>
                  <a:gd name="T7" fmla="*/ 1 h 75"/>
                  <a:gd name="T8" fmla="*/ 1 w 68"/>
                  <a:gd name="T9" fmla="*/ 2 h 75"/>
                  <a:gd name="T10" fmla="*/ 1 w 68"/>
                  <a:gd name="T11" fmla="*/ 2 h 75"/>
                  <a:gd name="T12" fmla="*/ 1 w 68"/>
                  <a:gd name="T13" fmla="*/ 2 h 75"/>
                  <a:gd name="T14" fmla="*/ 0 w 68"/>
                  <a:gd name="T15" fmla="*/ 3 h 75"/>
                  <a:gd name="T16" fmla="*/ 1 w 68"/>
                  <a:gd name="T17" fmla="*/ 3 h 75"/>
                  <a:gd name="T18" fmla="*/ 1 w 68"/>
                  <a:gd name="T19" fmla="*/ 3 h 75"/>
                  <a:gd name="T20" fmla="*/ 1 w 68"/>
                  <a:gd name="T21" fmla="*/ 3 h 75"/>
                  <a:gd name="T22" fmla="*/ 1 w 68"/>
                  <a:gd name="T23" fmla="*/ 2 h 75"/>
                  <a:gd name="T24" fmla="*/ 2 w 68"/>
                  <a:gd name="T25" fmla="*/ 2 h 75"/>
                  <a:gd name="T26" fmla="*/ 2 w 68"/>
                  <a:gd name="T27" fmla="*/ 1 h 75"/>
                  <a:gd name="T28" fmla="*/ 2 w 68"/>
                  <a:gd name="T29" fmla="*/ 1 h 75"/>
                  <a:gd name="T30" fmla="*/ 2 w 68"/>
                  <a:gd name="T31" fmla="*/ 1 h 75"/>
                  <a:gd name="T32" fmla="*/ 3 w 68"/>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75">
                    <a:moveTo>
                      <a:pt x="68" y="0"/>
                    </a:moveTo>
                    <a:lnTo>
                      <a:pt x="58" y="7"/>
                    </a:lnTo>
                    <a:lnTo>
                      <a:pt x="46" y="17"/>
                    </a:lnTo>
                    <a:lnTo>
                      <a:pt x="33" y="28"/>
                    </a:lnTo>
                    <a:lnTo>
                      <a:pt x="21" y="41"/>
                    </a:lnTo>
                    <a:lnTo>
                      <a:pt x="10" y="54"/>
                    </a:lnTo>
                    <a:lnTo>
                      <a:pt x="3" y="63"/>
                    </a:lnTo>
                    <a:lnTo>
                      <a:pt x="0" y="71"/>
                    </a:lnTo>
                    <a:lnTo>
                      <a:pt x="2" y="75"/>
                    </a:lnTo>
                    <a:lnTo>
                      <a:pt x="8" y="72"/>
                    </a:lnTo>
                    <a:lnTo>
                      <a:pt x="16" y="65"/>
                    </a:lnTo>
                    <a:lnTo>
                      <a:pt x="25" y="54"/>
                    </a:lnTo>
                    <a:lnTo>
                      <a:pt x="35" y="41"/>
                    </a:lnTo>
                    <a:lnTo>
                      <a:pt x="44" y="27"/>
                    </a:lnTo>
                    <a:lnTo>
                      <a:pt x="53" y="15"/>
                    </a:lnTo>
                    <a:lnTo>
                      <a:pt x="61" y="5"/>
                    </a:lnTo>
                    <a:lnTo>
                      <a:pt x="6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807" name="Freeform 213">
                <a:extLst>
                  <a:ext uri="{FF2B5EF4-FFF2-40B4-BE49-F238E27FC236}">
                    <a16:creationId xmlns:a16="http://schemas.microsoft.com/office/drawing/2014/main" xmlns="" id="{6A39A840-066A-4C4F-B4DE-C8EDC3E37BFA}"/>
                  </a:ext>
                </a:extLst>
              </p:cNvPr>
              <p:cNvSpPr>
                <a:spLocks/>
              </p:cNvSpPr>
              <p:nvPr/>
            </p:nvSpPr>
            <p:spPr bwMode="auto">
              <a:xfrm>
                <a:off x="1992" y="1224"/>
                <a:ext cx="26" cy="36"/>
              </a:xfrm>
              <a:custGeom>
                <a:avLst/>
                <a:gdLst>
                  <a:gd name="T0" fmla="*/ 2 w 52"/>
                  <a:gd name="T1" fmla="*/ 0 h 70"/>
                  <a:gd name="T2" fmla="*/ 2 w 52"/>
                  <a:gd name="T3" fmla="*/ 1 h 70"/>
                  <a:gd name="T4" fmla="*/ 2 w 52"/>
                  <a:gd name="T5" fmla="*/ 1 h 70"/>
                  <a:gd name="T6" fmla="*/ 1 w 52"/>
                  <a:gd name="T7" fmla="*/ 1 h 70"/>
                  <a:gd name="T8" fmla="*/ 1 w 52"/>
                  <a:gd name="T9" fmla="*/ 2 h 70"/>
                  <a:gd name="T10" fmla="*/ 1 w 52"/>
                  <a:gd name="T11" fmla="*/ 2 h 70"/>
                  <a:gd name="T12" fmla="*/ 1 w 52"/>
                  <a:gd name="T13" fmla="*/ 2 h 70"/>
                  <a:gd name="T14" fmla="*/ 0 w 52"/>
                  <a:gd name="T15" fmla="*/ 3 h 70"/>
                  <a:gd name="T16" fmla="*/ 1 w 52"/>
                  <a:gd name="T17" fmla="*/ 3 h 70"/>
                  <a:gd name="T18" fmla="*/ 1 w 52"/>
                  <a:gd name="T19" fmla="*/ 3 h 70"/>
                  <a:gd name="T20" fmla="*/ 1 w 52"/>
                  <a:gd name="T21" fmla="*/ 2 h 70"/>
                  <a:gd name="T22" fmla="*/ 1 w 52"/>
                  <a:gd name="T23" fmla="*/ 2 h 70"/>
                  <a:gd name="T24" fmla="*/ 1 w 52"/>
                  <a:gd name="T25" fmla="*/ 2 h 70"/>
                  <a:gd name="T26" fmla="*/ 2 w 52"/>
                  <a:gd name="T27" fmla="*/ 1 h 70"/>
                  <a:gd name="T28" fmla="*/ 2 w 52"/>
                  <a:gd name="T29" fmla="*/ 1 h 70"/>
                  <a:gd name="T30" fmla="*/ 2 w 52"/>
                  <a:gd name="T31" fmla="*/ 1 h 70"/>
                  <a:gd name="T32" fmla="*/ 2 w 52"/>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70">
                    <a:moveTo>
                      <a:pt x="52" y="0"/>
                    </a:moveTo>
                    <a:lnTo>
                      <a:pt x="45" y="7"/>
                    </a:lnTo>
                    <a:lnTo>
                      <a:pt x="35" y="16"/>
                    </a:lnTo>
                    <a:lnTo>
                      <a:pt x="25" y="28"/>
                    </a:lnTo>
                    <a:lnTo>
                      <a:pt x="15" y="39"/>
                    </a:lnTo>
                    <a:lnTo>
                      <a:pt x="7" y="51"/>
                    </a:lnTo>
                    <a:lnTo>
                      <a:pt x="2" y="61"/>
                    </a:lnTo>
                    <a:lnTo>
                      <a:pt x="0" y="68"/>
                    </a:lnTo>
                    <a:lnTo>
                      <a:pt x="5" y="70"/>
                    </a:lnTo>
                    <a:lnTo>
                      <a:pt x="12" y="68"/>
                    </a:lnTo>
                    <a:lnTo>
                      <a:pt x="19" y="61"/>
                    </a:lnTo>
                    <a:lnTo>
                      <a:pt x="26" y="52"/>
                    </a:lnTo>
                    <a:lnTo>
                      <a:pt x="32" y="40"/>
                    </a:lnTo>
                    <a:lnTo>
                      <a:pt x="37" y="28"/>
                    </a:lnTo>
                    <a:lnTo>
                      <a:pt x="42" y="16"/>
                    </a:lnTo>
                    <a:lnTo>
                      <a:pt x="48" y="7"/>
                    </a:lnTo>
                    <a:lnTo>
                      <a:pt x="5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808" name="Freeform 214">
                <a:extLst>
                  <a:ext uri="{FF2B5EF4-FFF2-40B4-BE49-F238E27FC236}">
                    <a16:creationId xmlns:a16="http://schemas.microsoft.com/office/drawing/2014/main" xmlns="" id="{1BA712FD-2088-4D35-B8F2-A0E48BB67477}"/>
                  </a:ext>
                </a:extLst>
              </p:cNvPr>
              <p:cNvSpPr>
                <a:spLocks/>
              </p:cNvSpPr>
              <p:nvPr/>
            </p:nvSpPr>
            <p:spPr bwMode="auto">
              <a:xfrm>
                <a:off x="2014" y="1222"/>
                <a:ext cx="23" cy="35"/>
              </a:xfrm>
              <a:custGeom>
                <a:avLst/>
                <a:gdLst>
                  <a:gd name="T0" fmla="*/ 1 w 47"/>
                  <a:gd name="T1" fmla="*/ 0 h 69"/>
                  <a:gd name="T2" fmla="*/ 1 w 47"/>
                  <a:gd name="T3" fmla="*/ 1 h 69"/>
                  <a:gd name="T4" fmla="*/ 1 w 47"/>
                  <a:gd name="T5" fmla="*/ 1 h 69"/>
                  <a:gd name="T6" fmla="*/ 0 w 47"/>
                  <a:gd name="T7" fmla="*/ 1 h 69"/>
                  <a:gd name="T8" fmla="*/ 0 w 47"/>
                  <a:gd name="T9" fmla="*/ 2 h 69"/>
                  <a:gd name="T10" fmla="*/ 0 w 47"/>
                  <a:gd name="T11" fmla="*/ 2 h 69"/>
                  <a:gd name="T12" fmla="*/ 0 w 47"/>
                  <a:gd name="T13" fmla="*/ 2 h 69"/>
                  <a:gd name="T14" fmla="*/ 0 w 47"/>
                  <a:gd name="T15" fmla="*/ 3 h 69"/>
                  <a:gd name="T16" fmla="*/ 0 w 47"/>
                  <a:gd name="T17" fmla="*/ 3 h 69"/>
                  <a:gd name="T18" fmla="*/ 0 w 47"/>
                  <a:gd name="T19" fmla="*/ 3 h 69"/>
                  <a:gd name="T20" fmla="*/ 0 w 47"/>
                  <a:gd name="T21" fmla="*/ 2 h 69"/>
                  <a:gd name="T22" fmla="*/ 0 w 47"/>
                  <a:gd name="T23" fmla="*/ 2 h 69"/>
                  <a:gd name="T24" fmla="*/ 0 w 47"/>
                  <a:gd name="T25" fmla="*/ 2 h 69"/>
                  <a:gd name="T26" fmla="*/ 1 w 47"/>
                  <a:gd name="T27" fmla="*/ 1 h 69"/>
                  <a:gd name="T28" fmla="*/ 1 w 47"/>
                  <a:gd name="T29" fmla="*/ 1 h 69"/>
                  <a:gd name="T30" fmla="*/ 1 w 47"/>
                  <a:gd name="T31" fmla="*/ 1 h 69"/>
                  <a:gd name="T32" fmla="*/ 1 w 47"/>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69">
                    <a:moveTo>
                      <a:pt x="47" y="0"/>
                    </a:moveTo>
                    <a:lnTo>
                      <a:pt x="42" y="7"/>
                    </a:lnTo>
                    <a:lnTo>
                      <a:pt x="32" y="16"/>
                    </a:lnTo>
                    <a:lnTo>
                      <a:pt x="23" y="29"/>
                    </a:lnTo>
                    <a:lnTo>
                      <a:pt x="14" y="41"/>
                    </a:lnTo>
                    <a:lnTo>
                      <a:pt x="6" y="52"/>
                    </a:lnTo>
                    <a:lnTo>
                      <a:pt x="1" y="61"/>
                    </a:lnTo>
                    <a:lnTo>
                      <a:pt x="0" y="68"/>
                    </a:lnTo>
                    <a:lnTo>
                      <a:pt x="5" y="69"/>
                    </a:lnTo>
                    <a:lnTo>
                      <a:pt x="12" y="66"/>
                    </a:lnTo>
                    <a:lnTo>
                      <a:pt x="18" y="58"/>
                    </a:lnTo>
                    <a:lnTo>
                      <a:pt x="25" y="49"/>
                    </a:lnTo>
                    <a:lnTo>
                      <a:pt x="31" y="36"/>
                    </a:lnTo>
                    <a:lnTo>
                      <a:pt x="36" y="24"/>
                    </a:lnTo>
                    <a:lnTo>
                      <a:pt x="40" y="14"/>
                    </a:lnTo>
                    <a:lnTo>
                      <a:pt x="44" y="5"/>
                    </a:lnTo>
                    <a:lnTo>
                      <a:pt x="4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809" name="Freeform 215">
                <a:extLst>
                  <a:ext uri="{FF2B5EF4-FFF2-40B4-BE49-F238E27FC236}">
                    <a16:creationId xmlns:a16="http://schemas.microsoft.com/office/drawing/2014/main" xmlns="" id="{29ABB531-0795-4362-8E0A-76C328226AA4}"/>
                  </a:ext>
                </a:extLst>
              </p:cNvPr>
              <p:cNvSpPr>
                <a:spLocks/>
              </p:cNvSpPr>
              <p:nvPr/>
            </p:nvSpPr>
            <p:spPr bwMode="auto">
              <a:xfrm>
                <a:off x="2042" y="1219"/>
                <a:ext cx="12" cy="30"/>
              </a:xfrm>
              <a:custGeom>
                <a:avLst/>
                <a:gdLst>
                  <a:gd name="T0" fmla="*/ 0 w 26"/>
                  <a:gd name="T1" fmla="*/ 0 h 59"/>
                  <a:gd name="T2" fmla="*/ 0 w 26"/>
                  <a:gd name="T3" fmla="*/ 1 h 59"/>
                  <a:gd name="T4" fmla="*/ 0 w 26"/>
                  <a:gd name="T5" fmla="*/ 1 h 59"/>
                  <a:gd name="T6" fmla="*/ 0 w 26"/>
                  <a:gd name="T7" fmla="*/ 1 h 59"/>
                  <a:gd name="T8" fmla="*/ 0 w 26"/>
                  <a:gd name="T9" fmla="*/ 2 h 59"/>
                  <a:gd name="T10" fmla="*/ 0 w 26"/>
                  <a:gd name="T11" fmla="*/ 2 h 59"/>
                  <a:gd name="T12" fmla="*/ 0 w 26"/>
                  <a:gd name="T13" fmla="*/ 2 h 59"/>
                  <a:gd name="T14" fmla="*/ 0 w 26"/>
                  <a:gd name="T15" fmla="*/ 2 h 59"/>
                  <a:gd name="T16" fmla="*/ 0 w 26"/>
                  <a:gd name="T17" fmla="*/ 2 h 59"/>
                  <a:gd name="T18" fmla="*/ 0 w 26"/>
                  <a:gd name="T19" fmla="*/ 2 h 59"/>
                  <a:gd name="T20" fmla="*/ 0 w 26"/>
                  <a:gd name="T21" fmla="*/ 2 h 59"/>
                  <a:gd name="T22" fmla="*/ 0 w 26"/>
                  <a:gd name="T23" fmla="*/ 1 h 59"/>
                  <a:gd name="T24" fmla="*/ 0 w 26"/>
                  <a:gd name="T25" fmla="*/ 0 h 5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 h="59">
                    <a:moveTo>
                      <a:pt x="26" y="0"/>
                    </a:moveTo>
                    <a:lnTo>
                      <a:pt x="20" y="6"/>
                    </a:lnTo>
                    <a:lnTo>
                      <a:pt x="14" y="16"/>
                    </a:lnTo>
                    <a:lnTo>
                      <a:pt x="9" y="26"/>
                    </a:lnTo>
                    <a:lnTo>
                      <a:pt x="5" y="36"/>
                    </a:lnTo>
                    <a:lnTo>
                      <a:pt x="2" y="46"/>
                    </a:lnTo>
                    <a:lnTo>
                      <a:pt x="0" y="53"/>
                    </a:lnTo>
                    <a:lnTo>
                      <a:pt x="3" y="58"/>
                    </a:lnTo>
                    <a:lnTo>
                      <a:pt x="9" y="59"/>
                    </a:lnTo>
                    <a:lnTo>
                      <a:pt x="19" y="51"/>
                    </a:lnTo>
                    <a:lnTo>
                      <a:pt x="21" y="33"/>
                    </a:lnTo>
                    <a:lnTo>
                      <a:pt x="22" y="13"/>
                    </a:lnTo>
                    <a:lnTo>
                      <a:pt x="2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810" name="Freeform 216">
                <a:extLst>
                  <a:ext uri="{FF2B5EF4-FFF2-40B4-BE49-F238E27FC236}">
                    <a16:creationId xmlns:a16="http://schemas.microsoft.com/office/drawing/2014/main" xmlns="" id="{A1DAE667-80CF-4CFD-9F7A-DED1AA583DEC}"/>
                  </a:ext>
                </a:extLst>
              </p:cNvPr>
              <p:cNvSpPr>
                <a:spLocks/>
              </p:cNvSpPr>
              <p:nvPr/>
            </p:nvSpPr>
            <p:spPr bwMode="auto">
              <a:xfrm>
                <a:off x="2062" y="1216"/>
                <a:ext cx="6" cy="26"/>
              </a:xfrm>
              <a:custGeom>
                <a:avLst/>
                <a:gdLst>
                  <a:gd name="T0" fmla="*/ 1 w 11"/>
                  <a:gd name="T1" fmla="*/ 0 h 51"/>
                  <a:gd name="T2" fmla="*/ 1 w 11"/>
                  <a:gd name="T3" fmla="*/ 1 h 51"/>
                  <a:gd name="T4" fmla="*/ 1 w 11"/>
                  <a:gd name="T5" fmla="*/ 1 h 51"/>
                  <a:gd name="T6" fmla="*/ 0 w 11"/>
                  <a:gd name="T7" fmla="*/ 2 h 51"/>
                  <a:gd name="T8" fmla="*/ 1 w 11"/>
                  <a:gd name="T9" fmla="*/ 2 h 51"/>
                  <a:gd name="T10" fmla="*/ 1 w 11"/>
                  <a:gd name="T11" fmla="*/ 2 h 51"/>
                  <a:gd name="T12" fmla="*/ 1 w 11"/>
                  <a:gd name="T13" fmla="*/ 1 h 51"/>
                  <a:gd name="T14" fmla="*/ 1 w 11"/>
                  <a:gd name="T15" fmla="*/ 1 h 51"/>
                  <a:gd name="T16" fmla="*/ 1 w 11"/>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51">
                    <a:moveTo>
                      <a:pt x="11" y="0"/>
                    </a:moveTo>
                    <a:lnTo>
                      <a:pt x="6" y="12"/>
                    </a:lnTo>
                    <a:lnTo>
                      <a:pt x="1" y="31"/>
                    </a:lnTo>
                    <a:lnTo>
                      <a:pt x="0" y="46"/>
                    </a:lnTo>
                    <a:lnTo>
                      <a:pt x="6" y="51"/>
                    </a:lnTo>
                    <a:lnTo>
                      <a:pt x="11" y="45"/>
                    </a:lnTo>
                    <a:lnTo>
                      <a:pt x="11" y="31"/>
                    </a:lnTo>
                    <a:lnTo>
                      <a:pt x="10" y="15"/>
                    </a:lnTo>
                    <a:lnTo>
                      <a:pt x="1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811" name="Freeform 217">
                <a:extLst>
                  <a:ext uri="{FF2B5EF4-FFF2-40B4-BE49-F238E27FC236}">
                    <a16:creationId xmlns:a16="http://schemas.microsoft.com/office/drawing/2014/main" xmlns="" id="{30D76CBF-CFE3-4A40-B6AB-48A9AF0B641B}"/>
                  </a:ext>
                </a:extLst>
              </p:cNvPr>
              <p:cNvSpPr>
                <a:spLocks/>
              </p:cNvSpPr>
              <p:nvPr/>
            </p:nvSpPr>
            <p:spPr bwMode="auto">
              <a:xfrm>
                <a:off x="2077" y="1212"/>
                <a:ext cx="8" cy="25"/>
              </a:xfrm>
              <a:custGeom>
                <a:avLst/>
                <a:gdLst>
                  <a:gd name="T0" fmla="*/ 1 w 15"/>
                  <a:gd name="T1" fmla="*/ 0 h 50"/>
                  <a:gd name="T2" fmla="*/ 1 w 15"/>
                  <a:gd name="T3" fmla="*/ 1 h 50"/>
                  <a:gd name="T4" fmla="*/ 0 w 15"/>
                  <a:gd name="T5" fmla="*/ 1 h 50"/>
                  <a:gd name="T6" fmla="*/ 1 w 15"/>
                  <a:gd name="T7" fmla="*/ 2 h 50"/>
                  <a:gd name="T8" fmla="*/ 1 w 15"/>
                  <a:gd name="T9" fmla="*/ 2 h 50"/>
                  <a:gd name="T10" fmla="*/ 1 w 15"/>
                  <a:gd name="T11" fmla="*/ 2 h 50"/>
                  <a:gd name="T12" fmla="*/ 1 w 15"/>
                  <a:gd name="T13" fmla="*/ 2 h 50"/>
                  <a:gd name="T14" fmla="*/ 1 w 15"/>
                  <a:gd name="T15" fmla="*/ 1 h 50"/>
                  <a:gd name="T16" fmla="*/ 1 w 15"/>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50">
                    <a:moveTo>
                      <a:pt x="7" y="0"/>
                    </a:moveTo>
                    <a:lnTo>
                      <a:pt x="2" y="11"/>
                    </a:lnTo>
                    <a:lnTo>
                      <a:pt x="0" y="28"/>
                    </a:lnTo>
                    <a:lnTo>
                      <a:pt x="2" y="43"/>
                    </a:lnTo>
                    <a:lnTo>
                      <a:pt x="9" y="50"/>
                    </a:lnTo>
                    <a:lnTo>
                      <a:pt x="15" y="46"/>
                    </a:lnTo>
                    <a:lnTo>
                      <a:pt x="13" y="33"/>
                    </a:lnTo>
                    <a:lnTo>
                      <a:pt x="8" y="16"/>
                    </a:lnTo>
                    <a:lnTo>
                      <a:pt x="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812" name="Freeform 218">
                <a:extLst>
                  <a:ext uri="{FF2B5EF4-FFF2-40B4-BE49-F238E27FC236}">
                    <a16:creationId xmlns:a16="http://schemas.microsoft.com/office/drawing/2014/main" xmlns="" id="{7F6315DB-5EF2-4F75-AA84-B2C350B0C431}"/>
                  </a:ext>
                </a:extLst>
              </p:cNvPr>
              <p:cNvSpPr>
                <a:spLocks/>
              </p:cNvSpPr>
              <p:nvPr/>
            </p:nvSpPr>
            <p:spPr bwMode="auto">
              <a:xfrm>
                <a:off x="2090" y="1204"/>
                <a:ext cx="8" cy="25"/>
              </a:xfrm>
              <a:custGeom>
                <a:avLst/>
                <a:gdLst>
                  <a:gd name="T0" fmla="*/ 1 w 16"/>
                  <a:gd name="T1" fmla="*/ 0 h 49"/>
                  <a:gd name="T2" fmla="*/ 1 w 16"/>
                  <a:gd name="T3" fmla="*/ 1 h 49"/>
                  <a:gd name="T4" fmla="*/ 1 w 16"/>
                  <a:gd name="T5" fmla="*/ 1 h 49"/>
                  <a:gd name="T6" fmla="*/ 0 w 16"/>
                  <a:gd name="T7" fmla="*/ 2 h 49"/>
                  <a:gd name="T8" fmla="*/ 1 w 16"/>
                  <a:gd name="T9" fmla="*/ 2 h 49"/>
                  <a:gd name="T10" fmla="*/ 1 w 16"/>
                  <a:gd name="T11" fmla="*/ 2 h 49"/>
                  <a:gd name="T12" fmla="*/ 1 w 16"/>
                  <a:gd name="T13" fmla="*/ 1 h 49"/>
                  <a:gd name="T14" fmla="*/ 1 w 16"/>
                  <a:gd name="T15" fmla="*/ 1 h 49"/>
                  <a:gd name="T16" fmla="*/ 1 w 16"/>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49">
                    <a:moveTo>
                      <a:pt x="15" y="0"/>
                    </a:moveTo>
                    <a:lnTo>
                      <a:pt x="8" y="6"/>
                    </a:lnTo>
                    <a:lnTo>
                      <a:pt x="1" y="21"/>
                    </a:lnTo>
                    <a:lnTo>
                      <a:pt x="0" y="39"/>
                    </a:lnTo>
                    <a:lnTo>
                      <a:pt x="7" y="49"/>
                    </a:lnTo>
                    <a:lnTo>
                      <a:pt x="15" y="46"/>
                    </a:lnTo>
                    <a:lnTo>
                      <a:pt x="16" y="32"/>
                    </a:lnTo>
                    <a:lnTo>
                      <a:pt x="15" y="13"/>
                    </a:lnTo>
                    <a:lnTo>
                      <a:pt x="1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813" name="Freeform 219">
                <a:extLst>
                  <a:ext uri="{FF2B5EF4-FFF2-40B4-BE49-F238E27FC236}">
                    <a16:creationId xmlns:a16="http://schemas.microsoft.com/office/drawing/2014/main" xmlns="" id="{19F16894-F25C-45AE-94BD-42707098F342}"/>
                  </a:ext>
                </a:extLst>
              </p:cNvPr>
              <p:cNvSpPr>
                <a:spLocks/>
              </p:cNvSpPr>
              <p:nvPr/>
            </p:nvSpPr>
            <p:spPr bwMode="auto">
              <a:xfrm>
                <a:off x="2100" y="1199"/>
                <a:ext cx="7" cy="27"/>
              </a:xfrm>
              <a:custGeom>
                <a:avLst/>
                <a:gdLst>
                  <a:gd name="T0" fmla="*/ 0 w 15"/>
                  <a:gd name="T1" fmla="*/ 0 h 54"/>
                  <a:gd name="T2" fmla="*/ 0 w 15"/>
                  <a:gd name="T3" fmla="*/ 1 h 54"/>
                  <a:gd name="T4" fmla="*/ 0 w 15"/>
                  <a:gd name="T5" fmla="*/ 1 h 54"/>
                  <a:gd name="T6" fmla="*/ 0 w 15"/>
                  <a:gd name="T7" fmla="*/ 2 h 54"/>
                  <a:gd name="T8" fmla="*/ 0 w 15"/>
                  <a:gd name="T9" fmla="*/ 2 h 54"/>
                  <a:gd name="T10" fmla="*/ 0 w 15"/>
                  <a:gd name="T11" fmla="*/ 2 h 54"/>
                  <a:gd name="T12" fmla="*/ 0 w 15"/>
                  <a:gd name="T13" fmla="*/ 2 h 54"/>
                  <a:gd name="T14" fmla="*/ 0 w 15"/>
                  <a:gd name="T15" fmla="*/ 1 h 54"/>
                  <a:gd name="T16" fmla="*/ 0 w 15"/>
                  <a:gd name="T17" fmla="*/ 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54">
                    <a:moveTo>
                      <a:pt x="11" y="0"/>
                    </a:moveTo>
                    <a:lnTo>
                      <a:pt x="7" y="12"/>
                    </a:lnTo>
                    <a:lnTo>
                      <a:pt x="2" y="27"/>
                    </a:lnTo>
                    <a:lnTo>
                      <a:pt x="0" y="43"/>
                    </a:lnTo>
                    <a:lnTo>
                      <a:pt x="6" y="54"/>
                    </a:lnTo>
                    <a:lnTo>
                      <a:pt x="12" y="51"/>
                    </a:lnTo>
                    <a:lnTo>
                      <a:pt x="15" y="34"/>
                    </a:lnTo>
                    <a:lnTo>
                      <a:pt x="14" y="14"/>
                    </a:lnTo>
                    <a:lnTo>
                      <a:pt x="1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814" name="Freeform 220">
                <a:extLst>
                  <a:ext uri="{FF2B5EF4-FFF2-40B4-BE49-F238E27FC236}">
                    <a16:creationId xmlns:a16="http://schemas.microsoft.com/office/drawing/2014/main" xmlns="" id="{26898A29-EC9D-42FE-88BA-21917460DEF4}"/>
                  </a:ext>
                </a:extLst>
              </p:cNvPr>
              <p:cNvSpPr>
                <a:spLocks/>
              </p:cNvSpPr>
              <p:nvPr/>
            </p:nvSpPr>
            <p:spPr bwMode="auto">
              <a:xfrm>
                <a:off x="1912" y="1228"/>
                <a:ext cx="42" cy="27"/>
              </a:xfrm>
              <a:custGeom>
                <a:avLst/>
                <a:gdLst>
                  <a:gd name="T0" fmla="*/ 0 w 85"/>
                  <a:gd name="T1" fmla="*/ 2 h 54"/>
                  <a:gd name="T2" fmla="*/ 0 w 85"/>
                  <a:gd name="T3" fmla="*/ 2 h 54"/>
                  <a:gd name="T4" fmla="*/ 0 w 85"/>
                  <a:gd name="T5" fmla="*/ 2 h 54"/>
                  <a:gd name="T6" fmla="*/ 0 w 85"/>
                  <a:gd name="T7" fmla="*/ 2 h 54"/>
                  <a:gd name="T8" fmla="*/ 1 w 85"/>
                  <a:gd name="T9" fmla="*/ 1 h 54"/>
                  <a:gd name="T10" fmla="*/ 1 w 85"/>
                  <a:gd name="T11" fmla="*/ 1 h 54"/>
                  <a:gd name="T12" fmla="*/ 1 w 85"/>
                  <a:gd name="T13" fmla="*/ 1 h 54"/>
                  <a:gd name="T14" fmla="*/ 2 w 85"/>
                  <a:gd name="T15" fmla="*/ 1 h 54"/>
                  <a:gd name="T16" fmla="*/ 2 w 85"/>
                  <a:gd name="T17" fmla="*/ 0 h 54"/>
                  <a:gd name="T18" fmla="*/ 2 w 85"/>
                  <a:gd name="T19" fmla="*/ 1 h 54"/>
                  <a:gd name="T20" fmla="*/ 1 w 85"/>
                  <a:gd name="T21" fmla="*/ 1 h 54"/>
                  <a:gd name="T22" fmla="*/ 1 w 85"/>
                  <a:gd name="T23" fmla="*/ 1 h 54"/>
                  <a:gd name="T24" fmla="*/ 0 w 85"/>
                  <a:gd name="T25" fmla="*/ 1 h 54"/>
                  <a:gd name="T26" fmla="*/ 0 w 85"/>
                  <a:gd name="T27" fmla="*/ 2 h 54"/>
                  <a:gd name="T28" fmla="*/ 0 w 85"/>
                  <a:gd name="T29" fmla="*/ 2 h 54"/>
                  <a:gd name="T30" fmla="*/ 0 w 85"/>
                  <a:gd name="T31" fmla="*/ 2 h 54"/>
                  <a:gd name="T32" fmla="*/ 0 w 85"/>
                  <a:gd name="T33" fmla="*/ 2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5" h="54">
                    <a:moveTo>
                      <a:pt x="3" y="54"/>
                    </a:moveTo>
                    <a:lnTo>
                      <a:pt x="7" y="52"/>
                    </a:lnTo>
                    <a:lnTo>
                      <a:pt x="15" y="46"/>
                    </a:lnTo>
                    <a:lnTo>
                      <a:pt x="24" y="38"/>
                    </a:lnTo>
                    <a:lnTo>
                      <a:pt x="37" y="29"/>
                    </a:lnTo>
                    <a:lnTo>
                      <a:pt x="50" y="18"/>
                    </a:lnTo>
                    <a:lnTo>
                      <a:pt x="62" y="9"/>
                    </a:lnTo>
                    <a:lnTo>
                      <a:pt x="75" y="3"/>
                    </a:lnTo>
                    <a:lnTo>
                      <a:pt x="85" y="0"/>
                    </a:lnTo>
                    <a:lnTo>
                      <a:pt x="72" y="3"/>
                    </a:lnTo>
                    <a:lnTo>
                      <a:pt x="57" y="9"/>
                    </a:lnTo>
                    <a:lnTo>
                      <a:pt x="41" y="17"/>
                    </a:lnTo>
                    <a:lnTo>
                      <a:pt x="26" y="25"/>
                    </a:lnTo>
                    <a:lnTo>
                      <a:pt x="13" y="34"/>
                    </a:lnTo>
                    <a:lnTo>
                      <a:pt x="4" y="42"/>
                    </a:lnTo>
                    <a:lnTo>
                      <a:pt x="0" y="49"/>
                    </a:lnTo>
                    <a:lnTo>
                      <a:pt x="3"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815" name="Freeform 221">
                <a:extLst>
                  <a:ext uri="{FF2B5EF4-FFF2-40B4-BE49-F238E27FC236}">
                    <a16:creationId xmlns:a16="http://schemas.microsoft.com/office/drawing/2014/main" xmlns="" id="{3F5D0D87-EA55-4866-BCF5-68EA0008ECE1}"/>
                  </a:ext>
                </a:extLst>
              </p:cNvPr>
              <p:cNvSpPr>
                <a:spLocks/>
              </p:cNvSpPr>
              <p:nvPr/>
            </p:nvSpPr>
            <p:spPr bwMode="auto">
              <a:xfrm>
                <a:off x="1905" y="1226"/>
                <a:ext cx="31" cy="17"/>
              </a:xfrm>
              <a:custGeom>
                <a:avLst/>
                <a:gdLst>
                  <a:gd name="T0" fmla="*/ 1 w 63"/>
                  <a:gd name="T1" fmla="*/ 0 h 35"/>
                  <a:gd name="T2" fmla="*/ 1 w 63"/>
                  <a:gd name="T3" fmla="*/ 0 h 35"/>
                  <a:gd name="T4" fmla="*/ 1 w 63"/>
                  <a:gd name="T5" fmla="*/ 0 h 35"/>
                  <a:gd name="T6" fmla="*/ 1 w 63"/>
                  <a:gd name="T7" fmla="*/ 0 h 35"/>
                  <a:gd name="T8" fmla="*/ 0 w 63"/>
                  <a:gd name="T9" fmla="*/ 0 h 35"/>
                  <a:gd name="T10" fmla="*/ 0 w 63"/>
                  <a:gd name="T11" fmla="*/ 0 h 35"/>
                  <a:gd name="T12" fmla="*/ 0 w 63"/>
                  <a:gd name="T13" fmla="*/ 0 h 35"/>
                  <a:gd name="T14" fmla="*/ 0 w 63"/>
                  <a:gd name="T15" fmla="*/ 1 h 35"/>
                  <a:gd name="T16" fmla="*/ 0 w 63"/>
                  <a:gd name="T17" fmla="*/ 1 h 35"/>
                  <a:gd name="T18" fmla="*/ 0 w 63"/>
                  <a:gd name="T19" fmla="*/ 1 h 35"/>
                  <a:gd name="T20" fmla="*/ 0 w 63"/>
                  <a:gd name="T21" fmla="*/ 0 h 35"/>
                  <a:gd name="T22" fmla="*/ 0 w 63"/>
                  <a:gd name="T23" fmla="*/ 0 h 35"/>
                  <a:gd name="T24" fmla="*/ 1 w 63"/>
                  <a:gd name="T25" fmla="*/ 0 h 35"/>
                  <a:gd name="T26" fmla="*/ 1 w 63"/>
                  <a:gd name="T27" fmla="*/ 0 h 35"/>
                  <a:gd name="T28" fmla="*/ 1 w 63"/>
                  <a:gd name="T29" fmla="*/ 0 h 35"/>
                  <a:gd name="T30" fmla="*/ 1 w 63"/>
                  <a:gd name="T31" fmla="*/ 0 h 35"/>
                  <a:gd name="T32" fmla="*/ 1 w 63"/>
                  <a:gd name="T33" fmla="*/ 0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35">
                    <a:moveTo>
                      <a:pt x="63" y="0"/>
                    </a:moveTo>
                    <a:lnTo>
                      <a:pt x="55" y="4"/>
                    </a:lnTo>
                    <a:lnTo>
                      <a:pt x="44" y="8"/>
                    </a:lnTo>
                    <a:lnTo>
                      <a:pt x="33" y="14"/>
                    </a:lnTo>
                    <a:lnTo>
                      <a:pt x="22" y="19"/>
                    </a:lnTo>
                    <a:lnTo>
                      <a:pt x="12" y="24"/>
                    </a:lnTo>
                    <a:lnTo>
                      <a:pt x="5" y="29"/>
                    </a:lnTo>
                    <a:lnTo>
                      <a:pt x="0" y="32"/>
                    </a:lnTo>
                    <a:lnTo>
                      <a:pt x="2" y="35"/>
                    </a:lnTo>
                    <a:lnTo>
                      <a:pt x="6" y="35"/>
                    </a:lnTo>
                    <a:lnTo>
                      <a:pt x="13" y="31"/>
                    </a:lnTo>
                    <a:lnTo>
                      <a:pt x="22" y="27"/>
                    </a:lnTo>
                    <a:lnTo>
                      <a:pt x="32" y="21"/>
                    </a:lnTo>
                    <a:lnTo>
                      <a:pt x="42" y="14"/>
                    </a:lnTo>
                    <a:lnTo>
                      <a:pt x="50" y="8"/>
                    </a:lnTo>
                    <a:lnTo>
                      <a:pt x="58" y="4"/>
                    </a:lnTo>
                    <a:lnTo>
                      <a:pt x="6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816" name="Freeform 222">
                <a:extLst>
                  <a:ext uri="{FF2B5EF4-FFF2-40B4-BE49-F238E27FC236}">
                    <a16:creationId xmlns:a16="http://schemas.microsoft.com/office/drawing/2014/main" xmlns="" id="{EA131988-3382-43C1-A0D7-D6705973BC04}"/>
                  </a:ext>
                </a:extLst>
              </p:cNvPr>
              <p:cNvSpPr>
                <a:spLocks/>
              </p:cNvSpPr>
              <p:nvPr/>
            </p:nvSpPr>
            <p:spPr bwMode="auto">
              <a:xfrm>
                <a:off x="2019" y="1102"/>
                <a:ext cx="166" cy="46"/>
              </a:xfrm>
              <a:custGeom>
                <a:avLst/>
                <a:gdLst>
                  <a:gd name="T0" fmla="*/ 11 w 331"/>
                  <a:gd name="T1" fmla="*/ 3 h 91"/>
                  <a:gd name="T2" fmla="*/ 11 w 331"/>
                  <a:gd name="T3" fmla="*/ 3 h 91"/>
                  <a:gd name="T4" fmla="*/ 11 w 331"/>
                  <a:gd name="T5" fmla="*/ 3 h 91"/>
                  <a:gd name="T6" fmla="*/ 11 w 331"/>
                  <a:gd name="T7" fmla="*/ 3 h 91"/>
                  <a:gd name="T8" fmla="*/ 11 w 331"/>
                  <a:gd name="T9" fmla="*/ 3 h 91"/>
                  <a:gd name="T10" fmla="*/ 10 w 331"/>
                  <a:gd name="T11" fmla="*/ 3 h 91"/>
                  <a:gd name="T12" fmla="*/ 10 w 331"/>
                  <a:gd name="T13" fmla="*/ 2 h 91"/>
                  <a:gd name="T14" fmla="*/ 9 w 331"/>
                  <a:gd name="T15" fmla="*/ 2 h 91"/>
                  <a:gd name="T16" fmla="*/ 8 w 331"/>
                  <a:gd name="T17" fmla="*/ 1 h 91"/>
                  <a:gd name="T18" fmla="*/ 7 w 331"/>
                  <a:gd name="T19" fmla="*/ 1 h 91"/>
                  <a:gd name="T20" fmla="*/ 7 w 331"/>
                  <a:gd name="T21" fmla="*/ 1 h 91"/>
                  <a:gd name="T22" fmla="*/ 6 w 331"/>
                  <a:gd name="T23" fmla="*/ 1 h 91"/>
                  <a:gd name="T24" fmla="*/ 5 w 331"/>
                  <a:gd name="T25" fmla="*/ 1 h 91"/>
                  <a:gd name="T26" fmla="*/ 5 w 331"/>
                  <a:gd name="T27" fmla="*/ 1 h 91"/>
                  <a:gd name="T28" fmla="*/ 4 w 331"/>
                  <a:gd name="T29" fmla="*/ 1 h 91"/>
                  <a:gd name="T30" fmla="*/ 3 w 331"/>
                  <a:gd name="T31" fmla="*/ 1 h 91"/>
                  <a:gd name="T32" fmla="*/ 3 w 331"/>
                  <a:gd name="T33" fmla="*/ 1 h 91"/>
                  <a:gd name="T34" fmla="*/ 2 w 331"/>
                  <a:gd name="T35" fmla="*/ 1 h 91"/>
                  <a:gd name="T36" fmla="*/ 1 w 331"/>
                  <a:gd name="T37" fmla="*/ 1 h 91"/>
                  <a:gd name="T38" fmla="*/ 1 w 331"/>
                  <a:gd name="T39" fmla="*/ 1 h 91"/>
                  <a:gd name="T40" fmla="*/ 0 w 331"/>
                  <a:gd name="T41" fmla="*/ 1 h 91"/>
                  <a:gd name="T42" fmla="*/ 1 w 331"/>
                  <a:gd name="T43" fmla="*/ 1 h 91"/>
                  <a:gd name="T44" fmla="*/ 1 w 331"/>
                  <a:gd name="T45" fmla="*/ 1 h 91"/>
                  <a:gd name="T46" fmla="*/ 2 w 331"/>
                  <a:gd name="T47" fmla="*/ 1 h 91"/>
                  <a:gd name="T48" fmla="*/ 2 w 331"/>
                  <a:gd name="T49" fmla="*/ 1 h 91"/>
                  <a:gd name="T50" fmla="*/ 3 w 331"/>
                  <a:gd name="T51" fmla="*/ 1 h 91"/>
                  <a:gd name="T52" fmla="*/ 4 w 331"/>
                  <a:gd name="T53" fmla="*/ 0 h 91"/>
                  <a:gd name="T54" fmla="*/ 5 w 331"/>
                  <a:gd name="T55" fmla="*/ 1 h 91"/>
                  <a:gd name="T56" fmla="*/ 6 w 331"/>
                  <a:gd name="T57" fmla="*/ 1 h 91"/>
                  <a:gd name="T58" fmla="*/ 6 w 331"/>
                  <a:gd name="T59" fmla="*/ 1 h 91"/>
                  <a:gd name="T60" fmla="*/ 7 w 331"/>
                  <a:gd name="T61" fmla="*/ 1 h 91"/>
                  <a:gd name="T62" fmla="*/ 8 w 331"/>
                  <a:gd name="T63" fmla="*/ 1 h 91"/>
                  <a:gd name="T64" fmla="*/ 9 w 331"/>
                  <a:gd name="T65" fmla="*/ 1 h 91"/>
                  <a:gd name="T66" fmla="*/ 9 w 331"/>
                  <a:gd name="T67" fmla="*/ 2 h 91"/>
                  <a:gd name="T68" fmla="*/ 10 w 331"/>
                  <a:gd name="T69" fmla="*/ 2 h 91"/>
                  <a:gd name="T70" fmla="*/ 10 w 331"/>
                  <a:gd name="T71" fmla="*/ 2 h 91"/>
                  <a:gd name="T72" fmla="*/ 11 w 331"/>
                  <a:gd name="T73" fmla="*/ 3 h 9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31" h="91">
                    <a:moveTo>
                      <a:pt x="330" y="77"/>
                    </a:moveTo>
                    <a:lnTo>
                      <a:pt x="331" y="80"/>
                    </a:lnTo>
                    <a:lnTo>
                      <a:pt x="330" y="84"/>
                    </a:lnTo>
                    <a:lnTo>
                      <a:pt x="329" y="87"/>
                    </a:lnTo>
                    <a:lnTo>
                      <a:pt x="329" y="91"/>
                    </a:lnTo>
                    <a:lnTo>
                      <a:pt x="309" y="72"/>
                    </a:lnTo>
                    <a:lnTo>
                      <a:pt x="289" y="56"/>
                    </a:lnTo>
                    <a:lnTo>
                      <a:pt x="267" y="42"/>
                    </a:lnTo>
                    <a:lnTo>
                      <a:pt x="245" y="32"/>
                    </a:lnTo>
                    <a:lnTo>
                      <a:pt x="222" y="24"/>
                    </a:lnTo>
                    <a:lnTo>
                      <a:pt x="199" y="18"/>
                    </a:lnTo>
                    <a:lnTo>
                      <a:pt x="177" y="13"/>
                    </a:lnTo>
                    <a:lnTo>
                      <a:pt x="154" y="11"/>
                    </a:lnTo>
                    <a:lnTo>
                      <a:pt x="132" y="10"/>
                    </a:lnTo>
                    <a:lnTo>
                      <a:pt x="110" y="10"/>
                    </a:lnTo>
                    <a:lnTo>
                      <a:pt x="88" y="11"/>
                    </a:lnTo>
                    <a:lnTo>
                      <a:pt x="69" y="13"/>
                    </a:lnTo>
                    <a:lnTo>
                      <a:pt x="49" y="16"/>
                    </a:lnTo>
                    <a:lnTo>
                      <a:pt x="32" y="18"/>
                    </a:lnTo>
                    <a:lnTo>
                      <a:pt x="15" y="20"/>
                    </a:lnTo>
                    <a:lnTo>
                      <a:pt x="0" y="23"/>
                    </a:lnTo>
                    <a:lnTo>
                      <a:pt x="10" y="16"/>
                    </a:lnTo>
                    <a:lnTo>
                      <a:pt x="25" y="10"/>
                    </a:lnTo>
                    <a:lnTo>
                      <a:pt x="43" y="5"/>
                    </a:lnTo>
                    <a:lnTo>
                      <a:pt x="63" y="3"/>
                    </a:lnTo>
                    <a:lnTo>
                      <a:pt x="86" y="1"/>
                    </a:lnTo>
                    <a:lnTo>
                      <a:pt x="110" y="0"/>
                    </a:lnTo>
                    <a:lnTo>
                      <a:pt x="135" y="1"/>
                    </a:lnTo>
                    <a:lnTo>
                      <a:pt x="162" y="2"/>
                    </a:lnTo>
                    <a:lnTo>
                      <a:pt x="188" y="5"/>
                    </a:lnTo>
                    <a:lnTo>
                      <a:pt x="214" y="11"/>
                    </a:lnTo>
                    <a:lnTo>
                      <a:pt x="238" y="17"/>
                    </a:lnTo>
                    <a:lnTo>
                      <a:pt x="262" y="26"/>
                    </a:lnTo>
                    <a:lnTo>
                      <a:pt x="283" y="35"/>
                    </a:lnTo>
                    <a:lnTo>
                      <a:pt x="302" y="48"/>
                    </a:lnTo>
                    <a:lnTo>
                      <a:pt x="317" y="61"/>
                    </a:lnTo>
                    <a:lnTo>
                      <a:pt x="330" y="7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817" name="Freeform 223">
                <a:extLst>
                  <a:ext uri="{FF2B5EF4-FFF2-40B4-BE49-F238E27FC236}">
                    <a16:creationId xmlns:a16="http://schemas.microsoft.com/office/drawing/2014/main" xmlns="" id="{49B368CC-F418-4428-9E88-B8961A86BEA5}"/>
                  </a:ext>
                </a:extLst>
              </p:cNvPr>
              <p:cNvSpPr>
                <a:spLocks/>
              </p:cNvSpPr>
              <p:nvPr/>
            </p:nvSpPr>
            <p:spPr bwMode="auto">
              <a:xfrm>
                <a:off x="2024" y="1107"/>
                <a:ext cx="22" cy="33"/>
              </a:xfrm>
              <a:custGeom>
                <a:avLst/>
                <a:gdLst>
                  <a:gd name="T0" fmla="*/ 2 w 44"/>
                  <a:gd name="T1" fmla="*/ 0 h 67"/>
                  <a:gd name="T2" fmla="*/ 2 w 44"/>
                  <a:gd name="T3" fmla="*/ 0 h 67"/>
                  <a:gd name="T4" fmla="*/ 1 w 44"/>
                  <a:gd name="T5" fmla="*/ 0 h 67"/>
                  <a:gd name="T6" fmla="*/ 1 w 44"/>
                  <a:gd name="T7" fmla="*/ 0 h 67"/>
                  <a:gd name="T8" fmla="*/ 1 w 44"/>
                  <a:gd name="T9" fmla="*/ 1 h 67"/>
                  <a:gd name="T10" fmla="*/ 1 w 44"/>
                  <a:gd name="T11" fmla="*/ 1 h 67"/>
                  <a:gd name="T12" fmla="*/ 1 w 44"/>
                  <a:gd name="T13" fmla="*/ 1 h 67"/>
                  <a:gd name="T14" fmla="*/ 0 w 44"/>
                  <a:gd name="T15" fmla="*/ 1 h 67"/>
                  <a:gd name="T16" fmla="*/ 1 w 44"/>
                  <a:gd name="T17" fmla="*/ 2 h 67"/>
                  <a:gd name="T18" fmla="*/ 1 w 44"/>
                  <a:gd name="T19" fmla="*/ 2 h 67"/>
                  <a:gd name="T20" fmla="*/ 1 w 44"/>
                  <a:gd name="T21" fmla="*/ 1 h 67"/>
                  <a:gd name="T22" fmla="*/ 1 w 44"/>
                  <a:gd name="T23" fmla="*/ 1 h 67"/>
                  <a:gd name="T24" fmla="*/ 1 w 44"/>
                  <a:gd name="T25" fmla="*/ 1 h 67"/>
                  <a:gd name="T26" fmla="*/ 1 w 44"/>
                  <a:gd name="T27" fmla="*/ 1 h 67"/>
                  <a:gd name="T28" fmla="*/ 1 w 44"/>
                  <a:gd name="T29" fmla="*/ 0 h 67"/>
                  <a:gd name="T30" fmla="*/ 2 w 44"/>
                  <a:gd name="T31" fmla="*/ 0 h 67"/>
                  <a:gd name="T32" fmla="*/ 2 w 44"/>
                  <a:gd name="T33" fmla="*/ 0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67">
                    <a:moveTo>
                      <a:pt x="44" y="0"/>
                    </a:moveTo>
                    <a:lnTo>
                      <a:pt x="35" y="7"/>
                    </a:lnTo>
                    <a:lnTo>
                      <a:pt x="26" y="15"/>
                    </a:lnTo>
                    <a:lnTo>
                      <a:pt x="18" y="25"/>
                    </a:lnTo>
                    <a:lnTo>
                      <a:pt x="10" y="37"/>
                    </a:lnTo>
                    <a:lnTo>
                      <a:pt x="4" y="47"/>
                    </a:lnTo>
                    <a:lnTo>
                      <a:pt x="1" y="56"/>
                    </a:lnTo>
                    <a:lnTo>
                      <a:pt x="0" y="63"/>
                    </a:lnTo>
                    <a:lnTo>
                      <a:pt x="1" y="67"/>
                    </a:lnTo>
                    <a:lnTo>
                      <a:pt x="4" y="65"/>
                    </a:lnTo>
                    <a:lnTo>
                      <a:pt x="9" y="61"/>
                    </a:lnTo>
                    <a:lnTo>
                      <a:pt x="14" y="53"/>
                    </a:lnTo>
                    <a:lnTo>
                      <a:pt x="18" y="44"/>
                    </a:lnTo>
                    <a:lnTo>
                      <a:pt x="24" y="32"/>
                    </a:lnTo>
                    <a:lnTo>
                      <a:pt x="30" y="21"/>
                    </a:lnTo>
                    <a:lnTo>
                      <a:pt x="37" y="9"/>
                    </a:lnTo>
                    <a:lnTo>
                      <a:pt x="4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818" name="Freeform 224">
                <a:extLst>
                  <a:ext uri="{FF2B5EF4-FFF2-40B4-BE49-F238E27FC236}">
                    <a16:creationId xmlns:a16="http://schemas.microsoft.com/office/drawing/2014/main" xmlns="" id="{FB9806E0-5D33-405B-A0E9-77BFDE6AB50A}"/>
                  </a:ext>
                </a:extLst>
              </p:cNvPr>
              <p:cNvSpPr>
                <a:spLocks/>
              </p:cNvSpPr>
              <p:nvPr/>
            </p:nvSpPr>
            <p:spPr bwMode="auto">
              <a:xfrm>
                <a:off x="2029" y="1106"/>
                <a:ext cx="33" cy="39"/>
              </a:xfrm>
              <a:custGeom>
                <a:avLst/>
                <a:gdLst>
                  <a:gd name="T0" fmla="*/ 1 w 66"/>
                  <a:gd name="T1" fmla="*/ 3 h 78"/>
                  <a:gd name="T2" fmla="*/ 0 w 66"/>
                  <a:gd name="T3" fmla="*/ 3 h 78"/>
                  <a:gd name="T4" fmla="*/ 1 w 66"/>
                  <a:gd name="T5" fmla="*/ 3 h 78"/>
                  <a:gd name="T6" fmla="*/ 1 w 66"/>
                  <a:gd name="T7" fmla="*/ 2 h 78"/>
                  <a:gd name="T8" fmla="*/ 1 w 66"/>
                  <a:gd name="T9" fmla="*/ 2 h 78"/>
                  <a:gd name="T10" fmla="*/ 1 w 66"/>
                  <a:gd name="T11" fmla="*/ 1 h 78"/>
                  <a:gd name="T12" fmla="*/ 2 w 66"/>
                  <a:gd name="T13" fmla="*/ 1 h 78"/>
                  <a:gd name="T14" fmla="*/ 2 w 66"/>
                  <a:gd name="T15" fmla="*/ 1 h 78"/>
                  <a:gd name="T16" fmla="*/ 3 w 66"/>
                  <a:gd name="T17" fmla="*/ 0 h 78"/>
                  <a:gd name="T18" fmla="*/ 2 w 66"/>
                  <a:gd name="T19" fmla="*/ 1 h 78"/>
                  <a:gd name="T20" fmla="*/ 2 w 66"/>
                  <a:gd name="T21" fmla="*/ 1 h 78"/>
                  <a:gd name="T22" fmla="*/ 2 w 66"/>
                  <a:gd name="T23" fmla="*/ 2 h 78"/>
                  <a:gd name="T24" fmla="*/ 1 w 66"/>
                  <a:gd name="T25" fmla="*/ 2 h 78"/>
                  <a:gd name="T26" fmla="*/ 1 w 66"/>
                  <a:gd name="T27" fmla="*/ 2 h 78"/>
                  <a:gd name="T28" fmla="*/ 1 w 66"/>
                  <a:gd name="T29" fmla="*/ 3 h 78"/>
                  <a:gd name="T30" fmla="*/ 1 w 66"/>
                  <a:gd name="T31" fmla="*/ 3 h 78"/>
                  <a:gd name="T32" fmla="*/ 1 w 66"/>
                  <a:gd name="T33" fmla="*/ 3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6" h="78">
                    <a:moveTo>
                      <a:pt x="1" y="78"/>
                    </a:moveTo>
                    <a:lnTo>
                      <a:pt x="0" y="74"/>
                    </a:lnTo>
                    <a:lnTo>
                      <a:pt x="4" y="65"/>
                    </a:lnTo>
                    <a:lnTo>
                      <a:pt x="9" y="55"/>
                    </a:lnTo>
                    <a:lnTo>
                      <a:pt x="17" y="41"/>
                    </a:lnTo>
                    <a:lnTo>
                      <a:pt x="28" y="28"/>
                    </a:lnTo>
                    <a:lnTo>
                      <a:pt x="39" y="16"/>
                    </a:lnTo>
                    <a:lnTo>
                      <a:pt x="52" y="5"/>
                    </a:lnTo>
                    <a:lnTo>
                      <a:pt x="66" y="0"/>
                    </a:lnTo>
                    <a:lnTo>
                      <a:pt x="58" y="8"/>
                    </a:lnTo>
                    <a:lnTo>
                      <a:pt x="50" y="20"/>
                    </a:lnTo>
                    <a:lnTo>
                      <a:pt x="39" y="33"/>
                    </a:lnTo>
                    <a:lnTo>
                      <a:pt x="29" y="47"/>
                    </a:lnTo>
                    <a:lnTo>
                      <a:pt x="20" y="59"/>
                    </a:lnTo>
                    <a:lnTo>
                      <a:pt x="12" y="70"/>
                    </a:lnTo>
                    <a:lnTo>
                      <a:pt x="5" y="77"/>
                    </a:lnTo>
                    <a:lnTo>
                      <a:pt x="1" y="7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819" name="Freeform 225">
                <a:extLst>
                  <a:ext uri="{FF2B5EF4-FFF2-40B4-BE49-F238E27FC236}">
                    <a16:creationId xmlns:a16="http://schemas.microsoft.com/office/drawing/2014/main" xmlns="" id="{39B62F60-5813-42F5-8657-F283A9EBFD36}"/>
                  </a:ext>
                </a:extLst>
              </p:cNvPr>
              <p:cNvSpPr>
                <a:spLocks/>
              </p:cNvSpPr>
              <p:nvPr/>
            </p:nvSpPr>
            <p:spPr bwMode="auto">
              <a:xfrm>
                <a:off x="2051" y="1105"/>
                <a:ext cx="42" cy="46"/>
              </a:xfrm>
              <a:custGeom>
                <a:avLst/>
                <a:gdLst>
                  <a:gd name="T0" fmla="*/ 1 w 84"/>
                  <a:gd name="T1" fmla="*/ 3 h 92"/>
                  <a:gd name="T2" fmla="*/ 0 w 84"/>
                  <a:gd name="T3" fmla="*/ 3 h 92"/>
                  <a:gd name="T4" fmla="*/ 1 w 84"/>
                  <a:gd name="T5" fmla="*/ 3 h 92"/>
                  <a:gd name="T6" fmla="*/ 1 w 84"/>
                  <a:gd name="T7" fmla="*/ 2 h 92"/>
                  <a:gd name="T8" fmla="*/ 1 w 84"/>
                  <a:gd name="T9" fmla="*/ 2 h 92"/>
                  <a:gd name="T10" fmla="*/ 2 w 84"/>
                  <a:gd name="T11" fmla="*/ 1 h 92"/>
                  <a:gd name="T12" fmla="*/ 2 w 84"/>
                  <a:gd name="T13" fmla="*/ 1 h 92"/>
                  <a:gd name="T14" fmla="*/ 3 w 84"/>
                  <a:gd name="T15" fmla="*/ 1 h 92"/>
                  <a:gd name="T16" fmla="*/ 3 w 84"/>
                  <a:gd name="T17" fmla="*/ 0 h 92"/>
                  <a:gd name="T18" fmla="*/ 3 w 84"/>
                  <a:gd name="T19" fmla="*/ 1 h 92"/>
                  <a:gd name="T20" fmla="*/ 3 w 84"/>
                  <a:gd name="T21" fmla="*/ 1 h 92"/>
                  <a:gd name="T22" fmla="*/ 2 w 84"/>
                  <a:gd name="T23" fmla="*/ 2 h 92"/>
                  <a:gd name="T24" fmla="*/ 2 w 84"/>
                  <a:gd name="T25" fmla="*/ 2 h 92"/>
                  <a:gd name="T26" fmla="*/ 1 w 84"/>
                  <a:gd name="T27" fmla="*/ 3 h 92"/>
                  <a:gd name="T28" fmla="*/ 1 w 84"/>
                  <a:gd name="T29" fmla="*/ 3 h 92"/>
                  <a:gd name="T30" fmla="*/ 1 w 84"/>
                  <a:gd name="T31" fmla="*/ 3 h 92"/>
                  <a:gd name="T32" fmla="*/ 1 w 84"/>
                  <a:gd name="T33" fmla="*/ 3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4" h="92">
                    <a:moveTo>
                      <a:pt x="1" y="92"/>
                    </a:moveTo>
                    <a:lnTo>
                      <a:pt x="0" y="88"/>
                    </a:lnTo>
                    <a:lnTo>
                      <a:pt x="5" y="77"/>
                    </a:lnTo>
                    <a:lnTo>
                      <a:pt x="14" y="64"/>
                    </a:lnTo>
                    <a:lnTo>
                      <a:pt x="25" y="49"/>
                    </a:lnTo>
                    <a:lnTo>
                      <a:pt x="39" y="32"/>
                    </a:lnTo>
                    <a:lnTo>
                      <a:pt x="54" y="19"/>
                    </a:lnTo>
                    <a:lnTo>
                      <a:pt x="70" y="7"/>
                    </a:lnTo>
                    <a:lnTo>
                      <a:pt x="84" y="0"/>
                    </a:lnTo>
                    <a:lnTo>
                      <a:pt x="77" y="7"/>
                    </a:lnTo>
                    <a:lnTo>
                      <a:pt x="68" y="20"/>
                    </a:lnTo>
                    <a:lnTo>
                      <a:pt x="55" y="35"/>
                    </a:lnTo>
                    <a:lnTo>
                      <a:pt x="41" y="52"/>
                    </a:lnTo>
                    <a:lnTo>
                      <a:pt x="29" y="68"/>
                    </a:lnTo>
                    <a:lnTo>
                      <a:pt x="16" y="82"/>
                    </a:lnTo>
                    <a:lnTo>
                      <a:pt x="7" y="90"/>
                    </a:lnTo>
                    <a:lnTo>
                      <a:pt x="1" y="9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820" name="Freeform 226">
                <a:extLst>
                  <a:ext uri="{FF2B5EF4-FFF2-40B4-BE49-F238E27FC236}">
                    <a16:creationId xmlns:a16="http://schemas.microsoft.com/office/drawing/2014/main" xmlns="" id="{162C5D20-D789-458F-AD3C-180C66227569}"/>
                  </a:ext>
                </a:extLst>
              </p:cNvPr>
              <p:cNvSpPr>
                <a:spLocks/>
              </p:cNvSpPr>
              <p:nvPr/>
            </p:nvSpPr>
            <p:spPr bwMode="auto">
              <a:xfrm>
                <a:off x="2084" y="1108"/>
                <a:ext cx="39" cy="51"/>
              </a:xfrm>
              <a:custGeom>
                <a:avLst/>
                <a:gdLst>
                  <a:gd name="T0" fmla="*/ 1 w 77"/>
                  <a:gd name="T1" fmla="*/ 4 h 102"/>
                  <a:gd name="T2" fmla="*/ 0 w 77"/>
                  <a:gd name="T3" fmla="*/ 3 h 102"/>
                  <a:gd name="T4" fmla="*/ 1 w 77"/>
                  <a:gd name="T5" fmla="*/ 3 h 102"/>
                  <a:gd name="T6" fmla="*/ 1 w 77"/>
                  <a:gd name="T7" fmla="*/ 3 h 102"/>
                  <a:gd name="T8" fmla="*/ 1 w 77"/>
                  <a:gd name="T9" fmla="*/ 2 h 102"/>
                  <a:gd name="T10" fmla="*/ 2 w 77"/>
                  <a:gd name="T11" fmla="*/ 2 h 102"/>
                  <a:gd name="T12" fmla="*/ 2 w 77"/>
                  <a:gd name="T13" fmla="*/ 1 h 102"/>
                  <a:gd name="T14" fmla="*/ 2 w 77"/>
                  <a:gd name="T15" fmla="*/ 1 h 102"/>
                  <a:gd name="T16" fmla="*/ 3 w 77"/>
                  <a:gd name="T17" fmla="*/ 0 h 102"/>
                  <a:gd name="T18" fmla="*/ 3 w 77"/>
                  <a:gd name="T19" fmla="*/ 1 h 102"/>
                  <a:gd name="T20" fmla="*/ 2 w 77"/>
                  <a:gd name="T21" fmla="*/ 1 h 102"/>
                  <a:gd name="T22" fmla="*/ 2 w 77"/>
                  <a:gd name="T23" fmla="*/ 2 h 102"/>
                  <a:gd name="T24" fmla="*/ 2 w 77"/>
                  <a:gd name="T25" fmla="*/ 2 h 102"/>
                  <a:gd name="T26" fmla="*/ 1 w 77"/>
                  <a:gd name="T27" fmla="*/ 3 h 102"/>
                  <a:gd name="T28" fmla="*/ 1 w 77"/>
                  <a:gd name="T29" fmla="*/ 3 h 102"/>
                  <a:gd name="T30" fmla="*/ 1 w 77"/>
                  <a:gd name="T31" fmla="*/ 4 h 102"/>
                  <a:gd name="T32" fmla="*/ 1 w 77"/>
                  <a:gd name="T33" fmla="*/ 4 h 10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7" h="102">
                    <a:moveTo>
                      <a:pt x="1" y="102"/>
                    </a:moveTo>
                    <a:lnTo>
                      <a:pt x="0" y="95"/>
                    </a:lnTo>
                    <a:lnTo>
                      <a:pt x="4" y="83"/>
                    </a:lnTo>
                    <a:lnTo>
                      <a:pt x="12" y="68"/>
                    </a:lnTo>
                    <a:lnTo>
                      <a:pt x="24" y="51"/>
                    </a:lnTo>
                    <a:lnTo>
                      <a:pt x="37" y="34"/>
                    </a:lnTo>
                    <a:lnTo>
                      <a:pt x="50" y="19"/>
                    </a:lnTo>
                    <a:lnTo>
                      <a:pt x="64" y="7"/>
                    </a:lnTo>
                    <a:lnTo>
                      <a:pt x="77" y="0"/>
                    </a:lnTo>
                    <a:lnTo>
                      <a:pt x="72" y="8"/>
                    </a:lnTo>
                    <a:lnTo>
                      <a:pt x="63" y="21"/>
                    </a:lnTo>
                    <a:lnTo>
                      <a:pt x="51" y="38"/>
                    </a:lnTo>
                    <a:lnTo>
                      <a:pt x="39" y="57"/>
                    </a:lnTo>
                    <a:lnTo>
                      <a:pt x="26" y="74"/>
                    </a:lnTo>
                    <a:lnTo>
                      <a:pt x="15" y="89"/>
                    </a:lnTo>
                    <a:lnTo>
                      <a:pt x="7" y="99"/>
                    </a:lnTo>
                    <a:lnTo>
                      <a:pt x="1" y="10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821" name="Freeform 227">
                <a:extLst>
                  <a:ext uri="{FF2B5EF4-FFF2-40B4-BE49-F238E27FC236}">
                    <a16:creationId xmlns:a16="http://schemas.microsoft.com/office/drawing/2014/main" xmlns="" id="{16DEE401-F667-45B9-AD59-E79BC63A02BC}"/>
                  </a:ext>
                </a:extLst>
              </p:cNvPr>
              <p:cNvSpPr>
                <a:spLocks/>
              </p:cNvSpPr>
              <p:nvPr/>
            </p:nvSpPr>
            <p:spPr bwMode="auto">
              <a:xfrm>
                <a:off x="2102" y="1114"/>
                <a:ext cx="33" cy="46"/>
              </a:xfrm>
              <a:custGeom>
                <a:avLst/>
                <a:gdLst>
                  <a:gd name="T0" fmla="*/ 0 w 67"/>
                  <a:gd name="T1" fmla="*/ 3 h 92"/>
                  <a:gd name="T2" fmla="*/ 0 w 67"/>
                  <a:gd name="T3" fmla="*/ 3 h 92"/>
                  <a:gd name="T4" fmla="*/ 0 w 67"/>
                  <a:gd name="T5" fmla="*/ 3 h 92"/>
                  <a:gd name="T6" fmla="*/ 0 w 67"/>
                  <a:gd name="T7" fmla="*/ 2 h 92"/>
                  <a:gd name="T8" fmla="*/ 0 w 67"/>
                  <a:gd name="T9" fmla="*/ 2 h 92"/>
                  <a:gd name="T10" fmla="*/ 1 w 67"/>
                  <a:gd name="T11" fmla="*/ 1 h 92"/>
                  <a:gd name="T12" fmla="*/ 1 w 67"/>
                  <a:gd name="T13" fmla="*/ 1 h 92"/>
                  <a:gd name="T14" fmla="*/ 1 w 67"/>
                  <a:gd name="T15" fmla="*/ 1 h 92"/>
                  <a:gd name="T16" fmla="*/ 2 w 67"/>
                  <a:gd name="T17" fmla="*/ 0 h 92"/>
                  <a:gd name="T18" fmla="*/ 1 w 67"/>
                  <a:gd name="T19" fmla="*/ 1 h 92"/>
                  <a:gd name="T20" fmla="*/ 1 w 67"/>
                  <a:gd name="T21" fmla="*/ 1 h 92"/>
                  <a:gd name="T22" fmla="*/ 1 w 67"/>
                  <a:gd name="T23" fmla="*/ 2 h 92"/>
                  <a:gd name="T24" fmla="*/ 1 w 67"/>
                  <a:gd name="T25" fmla="*/ 2 h 92"/>
                  <a:gd name="T26" fmla="*/ 0 w 67"/>
                  <a:gd name="T27" fmla="*/ 3 h 92"/>
                  <a:gd name="T28" fmla="*/ 0 w 67"/>
                  <a:gd name="T29" fmla="*/ 3 h 92"/>
                  <a:gd name="T30" fmla="*/ 0 w 67"/>
                  <a:gd name="T31" fmla="*/ 3 h 92"/>
                  <a:gd name="T32" fmla="*/ 0 w 67"/>
                  <a:gd name="T33" fmla="*/ 3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92">
                    <a:moveTo>
                      <a:pt x="0" y="92"/>
                    </a:moveTo>
                    <a:lnTo>
                      <a:pt x="0" y="87"/>
                    </a:lnTo>
                    <a:lnTo>
                      <a:pt x="4" y="77"/>
                    </a:lnTo>
                    <a:lnTo>
                      <a:pt x="12" y="62"/>
                    </a:lnTo>
                    <a:lnTo>
                      <a:pt x="22" y="46"/>
                    </a:lnTo>
                    <a:lnTo>
                      <a:pt x="34" y="30"/>
                    </a:lnTo>
                    <a:lnTo>
                      <a:pt x="46" y="15"/>
                    </a:lnTo>
                    <a:lnTo>
                      <a:pt x="57" y="4"/>
                    </a:lnTo>
                    <a:lnTo>
                      <a:pt x="67" y="0"/>
                    </a:lnTo>
                    <a:lnTo>
                      <a:pt x="61" y="8"/>
                    </a:lnTo>
                    <a:lnTo>
                      <a:pt x="53" y="22"/>
                    </a:lnTo>
                    <a:lnTo>
                      <a:pt x="44" y="38"/>
                    </a:lnTo>
                    <a:lnTo>
                      <a:pt x="34" y="54"/>
                    </a:lnTo>
                    <a:lnTo>
                      <a:pt x="24" y="70"/>
                    </a:lnTo>
                    <a:lnTo>
                      <a:pt x="14" y="83"/>
                    </a:lnTo>
                    <a:lnTo>
                      <a:pt x="6" y="91"/>
                    </a:lnTo>
                    <a:lnTo>
                      <a:pt x="0" y="9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822" name="Freeform 228">
                <a:extLst>
                  <a:ext uri="{FF2B5EF4-FFF2-40B4-BE49-F238E27FC236}">
                    <a16:creationId xmlns:a16="http://schemas.microsoft.com/office/drawing/2014/main" xmlns="" id="{B258728D-CAB6-4C7E-AAD7-D34F105E7EA7}"/>
                  </a:ext>
                </a:extLst>
              </p:cNvPr>
              <p:cNvSpPr>
                <a:spLocks/>
              </p:cNvSpPr>
              <p:nvPr/>
            </p:nvSpPr>
            <p:spPr bwMode="auto">
              <a:xfrm>
                <a:off x="2130" y="1121"/>
                <a:ext cx="29" cy="38"/>
              </a:xfrm>
              <a:custGeom>
                <a:avLst/>
                <a:gdLst>
                  <a:gd name="T0" fmla="*/ 1 w 56"/>
                  <a:gd name="T1" fmla="*/ 2 h 77"/>
                  <a:gd name="T2" fmla="*/ 0 w 56"/>
                  <a:gd name="T3" fmla="*/ 2 h 77"/>
                  <a:gd name="T4" fmla="*/ 1 w 56"/>
                  <a:gd name="T5" fmla="*/ 2 h 77"/>
                  <a:gd name="T6" fmla="*/ 1 w 56"/>
                  <a:gd name="T7" fmla="*/ 1 h 77"/>
                  <a:gd name="T8" fmla="*/ 1 w 56"/>
                  <a:gd name="T9" fmla="*/ 1 h 77"/>
                  <a:gd name="T10" fmla="*/ 1 w 56"/>
                  <a:gd name="T11" fmla="*/ 0 h 77"/>
                  <a:gd name="T12" fmla="*/ 2 w 56"/>
                  <a:gd name="T13" fmla="*/ 0 h 77"/>
                  <a:gd name="T14" fmla="*/ 2 w 56"/>
                  <a:gd name="T15" fmla="*/ 0 h 77"/>
                  <a:gd name="T16" fmla="*/ 2 w 56"/>
                  <a:gd name="T17" fmla="*/ 0 h 77"/>
                  <a:gd name="T18" fmla="*/ 2 w 56"/>
                  <a:gd name="T19" fmla="*/ 0 h 77"/>
                  <a:gd name="T20" fmla="*/ 2 w 56"/>
                  <a:gd name="T21" fmla="*/ 0 h 77"/>
                  <a:gd name="T22" fmla="*/ 2 w 56"/>
                  <a:gd name="T23" fmla="*/ 1 h 77"/>
                  <a:gd name="T24" fmla="*/ 1 w 56"/>
                  <a:gd name="T25" fmla="*/ 1 h 77"/>
                  <a:gd name="T26" fmla="*/ 1 w 56"/>
                  <a:gd name="T27" fmla="*/ 1 h 77"/>
                  <a:gd name="T28" fmla="*/ 1 w 56"/>
                  <a:gd name="T29" fmla="*/ 2 h 77"/>
                  <a:gd name="T30" fmla="*/ 1 w 56"/>
                  <a:gd name="T31" fmla="*/ 2 h 77"/>
                  <a:gd name="T32" fmla="*/ 1 w 56"/>
                  <a:gd name="T33" fmla="*/ 2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77">
                    <a:moveTo>
                      <a:pt x="1" y="77"/>
                    </a:moveTo>
                    <a:lnTo>
                      <a:pt x="0" y="72"/>
                    </a:lnTo>
                    <a:lnTo>
                      <a:pt x="1" y="64"/>
                    </a:lnTo>
                    <a:lnTo>
                      <a:pt x="6" y="52"/>
                    </a:lnTo>
                    <a:lnTo>
                      <a:pt x="14" y="40"/>
                    </a:lnTo>
                    <a:lnTo>
                      <a:pt x="22" y="27"/>
                    </a:lnTo>
                    <a:lnTo>
                      <a:pt x="32" y="15"/>
                    </a:lnTo>
                    <a:lnTo>
                      <a:pt x="44" y="6"/>
                    </a:lnTo>
                    <a:lnTo>
                      <a:pt x="56" y="0"/>
                    </a:lnTo>
                    <a:lnTo>
                      <a:pt x="50" y="9"/>
                    </a:lnTo>
                    <a:lnTo>
                      <a:pt x="44" y="20"/>
                    </a:lnTo>
                    <a:lnTo>
                      <a:pt x="35" y="33"/>
                    </a:lnTo>
                    <a:lnTo>
                      <a:pt x="27" y="47"/>
                    </a:lnTo>
                    <a:lnTo>
                      <a:pt x="18" y="59"/>
                    </a:lnTo>
                    <a:lnTo>
                      <a:pt x="11" y="70"/>
                    </a:lnTo>
                    <a:lnTo>
                      <a:pt x="6" y="75"/>
                    </a:lnTo>
                    <a:lnTo>
                      <a:pt x="1" y="7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823" name="Freeform 229">
                <a:extLst>
                  <a:ext uri="{FF2B5EF4-FFF2-40B4-BE49-F238E27FC236}">
                    <a16:creationId xmlns:a16="http://schemas.microsoft.com/office/drawing/2014/main" xmlns="" id="{7C1C6E4C-0456-4D60-8787-CEA205A7463A}"/>
                  </a:ext>
                </a:extLst>
              </p:cNvPr>
              <p:cNvSpPr>
                <a:spLocks/>
              </p:cNvSpPr>
              <p:nvPr/>
            </p:nvSpPr>
            <p:spPr bwMode="auto">
              <a:xfrm>
                <a:off x="2171" y="1143"/>
                <a:ext cx="8" cy="23"/>
              </a:xfrm>
              <a:custGeom>
                <a:avLst/>
                <a:gdLst>
                  <a:gd name="T0" fmla="*/ 1 w 15"/>
                  <a:gd name="T1" fmla="*/ 2 h 46"/>
                  <a:gd name="T2" fmla="*/ 0 w 15"/>
                  <a:gd name="T3" fmla="*/ 2 h 46"/>
                  <a:gd name="T4" fmla="*/ 0 w 15"/>
                  <a:gd name="T5" fmla="*/ 1 h 46"/>
                  <a:gd name="T6" fmla="*/ 1 w 15"/>
                  <a:gd name="T7" fmla="*/ 1 h 46"/>
                  <a:gd name="T8" fmla="*/ 1 w 15"/>
                  <a:gd name="T9" fmla="*/ 0 h 46"/>
                  <a:gd name="T10" fmla="*/ 1 w 15"/>
                  <a:gd name="T11" fmla="*/ 1 h 46"/>
                  <a:gd name="T12" fmla="*/ 1 w 15"/>
                  <a:gd name="T13" fmla="*/ 1 h 46"/>
                  <a:gd name="T14" fmla="*/ 1 w 15"/>
                  <a:gd name="T15" fmla="*/ 2 h 46"/>
                  <a:gd name="T16" fmla="*/ 1 w 15"/>
                  <a:gd name="T17" fmla="*/ 2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46">
                    <a:moveTo>
                      <a:pt x="4" y="46"/>
                    </a:moveTo>
                    <a:lnTo>
                      <a:pt x="0" y="38"/>
                    </a:lnTo>
                    <a:lnTo>
                      <a:pt x="0" y="23"/>
                    </a:lnTo>
                    <a:lnTo>
                      <a:pt x="4" y="7"/>
                    </a:lnTo>
                    <a:lnTo>
                      <a:pt x="15" y="0"/>
                    </a:lnTo>
                    <a:lnTo>
                      <a:pt x="9" y="13"/>
                    </a:lnTo>
                    <a:lnTo>
                      <a:pt x="9" y="30"/>
                    </a:lnTo>
                    <a:lnTo>
                      <a:pt x="9" y="44"/>
                    </a:lnTo>
                    <a:lnTo>
                      <a:pt x="4"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824" name="Freeform 230">
                <a:extLst>
                  <a:ext uri="{FF2B5EF4-FFF2-40B4-BE49-F238E27FC236}">
                    <a16:creationId xmlns:a16="http://schemas.microsoft.com/office/drawing/2014/main" xmlns="" id="{FE7EEE05-71CA-4E68-8AB4-81DCA8CC29C5}"/>
                  </a:ext>
                </a:extLst>
              </p:cNvPr>
              <p:cNvSpPr>
                <a:spLocks/>
              </p:cNvSpPr>
              <p:nvPr/>
            </p:nvSpPr>
            <p:spPr bwMode="auto">
              <a:xfrm>
                <a:off x="2042" y="1104"/>
                <a:ext cx="37" cy="43"/>
              </a:xfrm>
              <a:custGeom>
                <a:avLst/>
                <a:gdLst>
                  <a:gd name="T0" fmla="*/ 0 w 75"/>
                  <a:gd name="T1" fmla="*/ 3 h 85"/>
                  <a:gd name="T2" fmla="*/ 0 w 75"/>
                  <a:gd name="T3" fmla="*/ 3 h 85"/>
                  <a:gd name="T4" fmla="*/ 0 w 75"/>
                  <a:gd name="T5" fmla="*/ 3 h 85"/>
                  <a:gd name="T6" fmla="*/ 0 w 75"/>
                  <a:gd name="T7" fmla="*/ 2 h 85"/>
                  <a:gd name="T8" fmla="*/ 0 w 75"/>
                  <a:gd name="T9" fmla="*/ 2 h 85"/>
                  <a:gd name="T10" fmla="*/ 1 w 75"/>
                  <a:gd name="T11" fmla="*/ 1 h 85"/>
                  <a:gd name="T12" fmla="*/ 1 w 75"/>
                  <a:gd name="T13" fmla="*/ 1 h 85"/>
                  <a:gd name="T14" fmla="*/ 1 w 75"/>
                  <a:gd name="T15" fmla="*/ 1 h 85"/>
                  <a:gd name="T16" fmla="*/ 2 w 75"/>
                  <a:gd name="T17" fmla="*/ 0 h 85"/>
                  <a:gd name="T18" fmla="*/ 2 w 75"/>
                  <a:gd name="T19" fmla="*/ 1 h 85"/>
                  <a:gd name="T20" fmla="*/ 1 w 75"/>
                  <a:gd name="T21" fmla="*/ 1 h 85"/>
                  <a:gd name="T22" fmla="*/ 1 w 75"/>
                  <a:gd name="T23" fmla="*/ 2 h 85"/>
                  <a:gd name="T24" fmla="*/ 1 w 75"/>
                  <a:gd name="T25" fmla="*/ 2 h 85"/>
                  <a:gd name="T26" fmla="*/ 0 w 75"/>
                  <a:gd name="T27" fmla="*/ 2 h 85"/>
                  <a:gd name="T28" fmla="*/ 0 w 75"/>
                  <a:gd name="T29" fmla="*/ 3 h 85"/>
                  <a:gd name="T30" fmla="*/ 0 w 75"/>
                  <a:gd name="T31" fmla="*/ 3 h 85"/>
                  <a:gd name="T32" fmla="*/ 0 w 75"/>
                  <a:gd name="T33" fmla="*/ 3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5" h="85">
                    <a:moveTo>
                      <a:pt x="2" y="85"/>
                    </a:moveTo>
                    <a:lnTo>
                      <a:pt x="0" y="81"/>
                    </a:lnTo>
                    <a:lnTo>
                      <a:pt x="4" y="71"/>
                    </a:lnTo>
                    <a:lnTo>
                      <a:pt x="11" y="59"/>
                    </a:lnTo>
                    <a:lnTo>
                      <a:pt x="21" y="45"/>
                    </a:lnTo>
                    <a:lnTo>
                      <a:pt x="34" y="30"/>
                    </a:lnTo>
                    <a:lnTo>
                      <a:pt x="48" y="17"/>
                    </a:lnTo>
                    <a:lnTo>
                      <a:pt x="62" y="7"/>
                    </a:lnTo>
                    <a:lnTo>
                      <a:pt x="75" y="0"/>
                    </a:lnTo>
                    <a:lnTo>
                      <a:pt x="70" y="7"/>
                    </a:lnTo>
                    <a:lnTo>
                      <a:pt x="60" y="18"/>
                    </a:lnTo>
                    <a:lnTo>
                      <a:pt x="50" y="33"/>
                    </a:lnTo>
                    <a:lnTo>
                      <a:pt x="38" y="48"/>
                    </a:lnTo>
                    <a:lnTo>
                      <a:pt x="27" y="63"/>
                    </a:lnTo>
                    <a:lnTo>
                      <a:pt x="15" y="76"/>
                    </a:lnTo>
                    <a:lnTo>
                      <a:pt x="7" y="84"/>
                    </a:lnTo>
                    <a:lnTo>
                      <a:pt x="2" y="8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825" name="Freeform 231">
                <a:extLst>
                  <a:ext uri="{FF2B5EF4-FFF2-40B4-BE49-F238E27FC236}">
                    <a16:creationId xmlns:a16="http://schemas.microsoft.com/office/drawing/2014/main" xmlns="" id="{D78E8D98-77D5-4E24-8133-AC16FC90DE11}"/>
                  </a:ext>
                </a:extLst>
              </p:cNvPr>
              <p:cNvSpPr>
                <a:spLocks/>
              </p:cNvSpPr>
              <p:nvPr/>
            </p:nvSpPr>
            <p:spPr bwMode="auto">
              <a:xfrm>
                <a:off x="2070" y="1105"/>
                <a:ext cx="37" cy="50"/>
              </a:xfrm>
              <a:custGeom>
                <a:avLst/>
                <a:gdLst>
                  <a:gd name="T0" fmla="*/ 1 w 74"/>
                  <a:gd name="T1" fmla="*/ 4 h 99"/>
                  <a:gd name="T2" fmla="*/ 0 w 74"/>
                  <a:gd name="T3" fmla="*/ 3 h 99"/>
                  <a:gd name="T4" fmla="*/ 1 w 74"/>
                  <a:gd name="T5" fmla="*/ 3 h 99"/>
                  <a:gd name="T6" fmla="*/ 1 w 74"/>
                  <a:gd name="T7" fmla="*/ 3 h 99"/>
                  <a:gd name="T8" fmla="*/ 1 w 74"/>
                  <a:gd name="T9" fmla="*/ 2 h 99"/>
                  <a:gd name="T10" fmla="*/ 2 w 74"/>
                  <a:gd name="T11" fmla="*/ 2 h 99"/>
                  <a:gd name="T12" fmla="*/ 2 w 74"/>
                  <a:gd name="T13" fmla="*/ 1 h 99"/>
                  <a:gd name="T14" fmla="*/ 2 w 74"/>
                  <a:gd name="T15" fmla="*/ 1 h 99"/>
                  <a:gd name="T16" fmla="*/ 3 w 74"/>
                  <a:gd name="T17" fmla="*/ 0 h 99"/>
                  <a:gd name="T18" fmla="*/ 3 w 74"/>
                  <a:gd name="T19" fmla="*/ 1 h 99"/>
                  <a:gd name="T20" fmla="*/ 2 w 74"/>
                  <a:gd name="T21" fmla="*/ 1 h 99"/>
                  <a:gd name="T22" fmla="*/ 2 w 74"/>
                  <a:gd name="T23" fmla="*/ 2 h 99"/>
                  <a:gd name="T24" fmla="*/ 2 w 74"/>
                  <a:gd name="T25" fmla="*/ 2 h 99"/>
                  <a:gd name="T26" fmla="*/ 1 w 74"/>
                  <a:gd name="T27" fmla="*/ 3 h 99"/>
                  <a:gd name="T28" fmla="*/ 1 w 74"/>
                  <a:gd name="T29" fmla="*/ 3 h 99"/>
                  <a:gd name="T30" fmla="*/ 1 w 74"/>
                  <a:gd name="T31" fmla="*/ 4 h 99"/>
                  <a:gd name="T32" fmla="*/ 1 w 74"/>
                  <a:gd name="T33" fmla="*/ 4 h 9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4" h="99">
                    <a:moveTo>
                      <a:pt x="1" y="99"/>
                    </a:moveTo>
                    <a:lnTo>
                      <a:pt x="0" y="94"/>
                    </a:lnTo>
                    <a:lnTo>
                      <a:pt x="3" y="82"/>
                    </a:lnTo>
                    <a:lnTo>
                      <a:pt x="11" y="67"/>
                    </a:lnTo>
                    <a:lnTo>
                      <a:pt x="22" y="50"/>
                    </a:lnTo>
                    <a:lnTo>
                      <a:pt x="34" y="33"/>
                    </a:lnTo>
                    <a:lnTo>
                      <a:pt x="48" y="18"/>
                    </a:lnTo>
                    <a:lnTo>
                      <a:pt x="61" y="6"/>
                    </a:lnTo>
                    <a:lnTo>
                      <a:pt x="74" y="0"/>
                    </a:lnTo>
                    <a:lnTo>
                      <a:pt x="69" y="8"/>
                    </a:lnTo>
                    <a:lnTo>
                      <a:pt x="60" y="21"/>
                    </a:lnTo>
                    <a:lnTo>
                      <a:pt x="49" y="38"/>
                    </a:lnTo>
                    <a:lnTo>
                      <a:pt x="38" y="56"/>
                    </a:lnTo>
                    <a:lnTo>
                      <a:pt x="25" y="73"/>
                    </a:lnTo>
                    <a:lnTo>
                      <a:pt x="15" y="88"/>
                    </a:lnTo>
                    <a:lnTo>
                      <a:pt x="6" y="97"/>
                    </a:lnTo>
                    <a:lnTo>
                      <a:pt x="1" y="9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826" name="Freeform 232">
                <a:extLst>
                  <a:ext uri="{FF2B5EF4-FFF2-40B4-BE49-F238E27FC236}">
                    <a16:creationId xmlns:a16="http://schemas.microsoft.com/office/drawing/2014/main" xmlns="" id="{65B781B2-BBB3-4ECB-B340-6B2F39A23BE9}"/>
                  </a:ext>
                </a:extLst>
              </p:cNvPr>
              <p:cNvSpPr>
                <a:spLocks/>
              </p:cNvSpPr>
              <p:nvPr/>
            </p:nvSpPr>
            <p:spPr bwMode="auto">
              <a:xfrm>
                <a:off x="2119" y="1114"/>
                <a:ext cx="28" cy="48"/>
              </a:xfrm>
              <a:custGeom>
                <a:avLst/>
                <a:gdLst>
                  <a:gd name="T0" fmla="*/ 1 w 55"/>
                  <a:gd name="T1" fmla="*/ 3 h 95"/>
                  <a:gd name="T2" fmla="*/ 0 w 55"/>
                  <a:gd name="T3" fmla="*/ 3 h 95"/>
                  <a:gd name="T4" fmla="*/ 1 w 55"/>
                  <a:gd name="T5" fmla="*/ 3 h 95"/>
                  <a:gd name="T6" fmla="*/ 1 w 55"/>
                  <a:gd name="T7" fmla="*/ 3 h 95"/>
                  <a:gd name="T8" fmla="*/ 1 w 55"/>
                  <a:gd name="T9" fmla="*/ 2 h 95"/>
                  <a:gd name="T10" fmla="*/ 1 w 55"/>
                  <a:gd name="T11" fmla="*/ 2 h 95"/>
                  <a:gd name="T12" fmla="*/ 1 w 55"/>
                  <a:gd name="T13" fmla="*/ 1 h 95"/>
                  <a:gd name="T14" fmla="*/ 2 w 55"/>
                  <a:gd name="T15" fmla="*/ 1 h 95"/>
                  <a:gd name="T16" fmla="*/ 2 w 55"/>
                  <a:gd name="T17" fmla="*/ 0 h 95"/>
                  <a:gd name="T18" fmla="*/ 2 w 55"/>
                  <a:gd name="T19" fmla="*/ 1 h 95"/>
                  <a:gd name="T20" fmla="*/ 2 w 55"/>
                  <a:gd name="T21" fmla="*/ 1 h 95"/>
                  <a:gd name="T22" fmla="*/ 2 w 55"/>
                  <a:gd name="T23" fmla="*/ 2 h 95"/>
                  <a:gd name="T24" fmla="*/ 1 w 55"/>
                  <a:gd name="T25" fmla="*/ 2 h 95"/>
                  <a:gd name="T26" fmla="*/ 1 w 55"/>
                  <a:gd name="T27" fmla="*/ 3 h 95"/>
                  <a:gd name="T28" fmla="*/ 1 w 55"/>
                  <a:gd name="T29" fmla="*/ 3 h 95"/>
                  <a:gd name="T30" fmla="*/ 1 w 55"/>
                  <a:gd name="T31" fmla="*/ 3 h 95"/>
                  <a:gd name="T32" fmla="*/ 1 w 55"/>
                  <a:gd name="T33" fmla="*/ 3 h 9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5" h="95">
                    <a:moveTo>
                      <a:pt x="1" y="95"/>
                    </a:moveTo>
                    <a:lnTo>
                      <a:pt x="0" y="90"/>
                    </a:lnTo>
                    <a:lnTo>
                      <a:pt x="1" y="79"/>
                    </a:lnTo>
                    <a:lnTo>
                      <a:pt x="6" y="65"/>
                    </a:lnTo>
                    <a:lnTo>
                      <a:pt x="13" y="49"/>
                    </a:lnTo>
                    <a:lnTo>
                      <a:pt x="21" y="33"/>
                    </a:lnTo>
                    <a:lnTo>
                      <a:pt x="31" y="18"/>
                    </a:lnTo>
                    <a:lnTo>
                      <a:pt x="43" y="7"/>
                    </a:lnTo>
                    <a:lnTo>
                      <a:pt x="55" y="0"/>
                    </a:lnTo>
                    <a:lnTo>
                      <a:pt x="49" y="9"/>
                    </a:lnTo>
                    <a:lnTo>
                      <a:pt x="43" y="22"/>
                    </a:lnTo>
                    <a:lnTo>
                      <a:pt x="34" y="38"/>
                    </a:lnTo>
                    <a:lnTo>
                      <a:pt x="26" y="55"/>
                    </a:lnTo>
                    <a:lnTo>
                      <a:pt x="18" y="71"/>
                    </a:lnTo>
                    <a:lnTo>
                      <a:pt x="11" y="85"/>
                    </a:lnTo>
                    <a:lnTo>
                      <a:pt x="6" y="93"/>
                    </a:lnTo>
                    <a:lnTo>
                      <a:pt x="1" y="9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20494" name="Freeform 233">
              <a:extLst>
                <a:ext uri="{FF2B5EF4-FFF2-40B4-BE49-F238E27FC236}">
                  <a16:creationId xmlns:a16="http://schemas.microsoft.com/office/drawing/2014/main" xmlns="" id="{08D09BA8-4076-421F-870A-9475B71F5074}"/>
                </a:ext>
              </a:extLst>
            </p:cNvPr>
            <p:cNvSpPr>
              <a:spLocks/>
            </p:cNvSpPr>
            <p:nvPr/>
          </p:nvSpPr>
          <p:spPr bwMode="auto">
            <a:xfrm>
              <a:off x="2139" y="1126"/>
              <a:ext cx="29" cy="36"/>
            </a:xfrm>
            <a:custGeom>
              <a:avLst/>
              <a:gdLst>
                <a:gd name="T0" fmla="*/ 1 w 58"/>
                <a:gd name="T1" fmla="*/ 3 h 70"/>
                <a:gd name="T2" fmla="*/ 0 w 58"/>
                <a:gd name="T3" fmla="*/ 3 h 70"/>
                <a:gd name="T4" fmla="*/ 1 w 58"/>
                <a:gd name="T5" fmla="*/ 2 h 70"/>
                <a:gd name="T6" fmla="*/ 1 w 58"/>
                <a:gd name="T7" fmla="*/ 2 h 70"/>
                <a:gd name="T8" fmla="*/ 1 w 58"/>
                <a:gd name="T9" fmla="*/ 1 h 70"/>
                <a:gd name="T10" fmla="*/ 1 w 58"/>
                <a:gd name="T11" fmla="*/ 1 h 70"/>
                <a:gd name="T12" fmla="*/ 2 w 58"/>
                <a:gd name="T13" fmla="*/ 1 h 70"/>
                <a:gd name="T14" fmla="*/ 2 w 58"/>
                <a:gd name="T15" fmla="*/ 1 h 70"/>
                <a:gd name="T16" fmla="*/ 2 w 58"/>
                <a:gd name="T17" fmla="*/ 0 h 70"/>
                <a:gd name="T18" fmla="*/ 2 w 58"/>
                <a:gd name="T19" fmla="*/ 1 h 70"/>
                <a:gd name="T20" fmla="*/ 2 w 58"/>
                <a:gd name="T21" fmla="*/ 1 h 70"/>
                <a:gd name="T22" fmla="*/ 2 w 58"/>
                <a:gd name="T23" fmla="*/ 1 h 70"/>
                <a:gd name="T24" fmla="*/ 1 w 58"/>
                <a:gd name="T25" fmla="*/ 2 h 70"/>
                <a:gd name="T26" fmla="*/ 1 w 58"/>
                <a:gd name="T27" fmla="*/ 2 h 70"/>
                <a:gd name="T28" fmla="*/ 1 w 58"/>
                <a:gd name="T29" fmla="*/ 2 h 70"/>
                <a:gd name="T30" fmla="*/ 1 w 58"/>
                <a:gd name="T31" fmla="*/ 3 h 70"/>
                <a:gd name="T32" fmla="*/ 1 w 58"/>
                <a:gd name="T33" fmla="*/ 3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70">
                  <a:moveTo>
                    <a:pt x="1" y="70"/>
                  </a:moveTo>
                  <a:lnTo>
                    <a:pt x="0" y="66"/>
                  </a:lnTo>
                  <a:lnTo>
                    <a:pt x="5" y="56"/>
                  </a:lnTo>
                  <a:lnTo>
                    <a:pt x="12" y="45"/>
                  </a:lnTo>
                  <a:lnTo>
                    <a:pt x="21" y="32"/>
                  </a:lnTo>
                  <a:lnTo>
                    <a:pt x="31" y="21"/>
                  </a:lnTo>
                  <a:lnTo>
                    <a:pt x="42" y="9"/>
                  </a:lnTo>
                  <a:lnTo>
                    <a:pt x="51" y="2"/>
                  </a:lnTo>
                  <a:lnTo>
                    <a:pt x="58" y="0"/>
                  </a:lnTo>
                  <a:lnTo>
                    <a:pt x="53" y="7"/>
                  </a:lnTo>
                  <a:lnTo>
                    <a:pt x="46" y="16"/>
                  </a:lnTo>
                  <a:lnTo>
                    <a:pt x="38" y="28"/>
                  </a:lnTo>
                  <a:lnTo>
                    <a:pt x="30" y="39"/>
                  </a:lnTo>
                  <a:lnTo>
                    <a:pt x="21" y="51"/>
                  </a:lnTo>
                  <a:lnTo>
                    <a:pt x="13" y="61"/>
                  </a:lnTo>
                  <a:lnTo>
                    <a:pt x="6" y="68"/>
                  </a:lnTo>
                  <a:lnTo>
                    <a:pt x="1"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495" name="Freeform 234">
              <a:extLst>
                <a:ext uri="{FF2B5EF4-FFF2-40B4-BE49-F238E27FC236}">
                  <a16:creationId xmlns:a16="http://schemas.microsoft.com/office/drawing/2014/main" xmlns="" id="{EDB59F34-ED96-4941-B11E-5D476AACDC2F}"/>
                </a:ext>
              </a:extLst>
            </p:cNvPr>
            <p:cNvSpPr>
              <a:spLocks/>
            </p:cNvSpPr>
            <p:nvPr/>
          </p:nvSpPr>
          <p:spPr bwMode="auto">
            <a:xfrm>
              <a:off x="2161" y="1131"/>
              <a:ext cx="11" cy="26"/>
            </a:xfrm>
            <a:custGeom>
              <a:avLst/>
              <a:gdLst>
                <a:gd name="T0" fmla="*/ 1 w 22"/>
                <a:gd name="T1" fmla="*/ 2 h 52"/>
                <a:gd name="T2" fmla="*/ 0 w 22"/>
                <a:gd name="T3" fmla="*/ 2 h 52"/>
                <a:gd name="T4" fmla="*/ 1 w 22"/>
                <a:gd name="T5" fmla="*/ 1 h 52"/>
                <a:gd name="T6" fmla="*/ 1 w 22"/>
                <a:gd name="T7" fmla="*/ 1 h 52"/>
                <a:gd name="T8" fmla="*/ 1 w 22"/>
                <a:gd name="T9" fmla="*/ 0 h 52"/>
                <a:gd name="T10" fmla="*/ 1 w 22"/>
                <a:gd name="T11" fmla="*/ 1 h 52"/>
                <a:gd name="T12" fmla="*/ 1 w 22"/>
                <a:gd name="T13" fmla="*/ 1 h 52"/>
                <a:gd name="T14" fmla="*/ 1 w 22"/>
                <a:gd name="T15" fmla="*/ 2 h 52"/>
                <a:gd name="T16" fmla="*/ 1 w 22"/>
                <a:gd name="T17" fmla="*/ 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52">
                  <a:moveTo>
                    <a:pt x="2" y="52"/>
                  </a:moveTo>
                  <a:lnTo>
                    <a:pt x="0" y="43"/>
                  </a:lnTo>
                  <a:lnTo>
                    <a:pt x="3" y="26"/>
                  </a:lnTo>
                  <a:lnTo>
                    <a:pt x="10" y="8"/>
                  </a:lnTo>
                  <a:lnTo>
                    <a:pt x="22" y="0"/>
                  </a:lnTo>
                  <a:lnTo>
                    <a:pt x="14" y="14"/>
                  </a:lnTo>
                  <a:lnTo>
                    <a:pt x="11" y="32"/>
                  </a:lnTo>
                  <a:lnTo>
                    <a:pt x="8" y="49"/>
                  </a:lnTo>
                  <a:lnTo>
                    <a:pt x="2"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496" name="Freeform 235">
              <a:extLst>
                <a:ext uri="{FF2B5EF4-FFF2-40B4-BE49-F238E27FC236}">
                  <a16:creationId xmlns:a16="http://schemas.microsoft.com/office/drawing/2014/main" xmlns="" id="{6B1308CC-FC23-462C-BE1C-53AAA7B02258}"/>
                </a:ext>
              </a:extLst>
            </p:cNvPr>
            <p:cNvSpPr>
              <a:spLocks/>
            </p:cNvSpPr>
            <p:nvPr/>
          </p:nvSpPr>
          <p:spPr bwMode="auto">
            <a:xfrm>
              <a:off x="2011" y="1111"/>
              <a:ext cx="22" cy="20"/>
            </a:xfrm>
            <a:custGeom>
              <a:avLst/>
              <a:gdLst>
                <a:gd name="T0" fmla="*/ 1 w 45"/>
                <a:gd name="T1" fmla="*/ 0 h 40"/>
                <a:gd name="T2" fmla="*/ 1 w 45"/>
                <a:gd name="T3" fmla="*/ 1 h 40"/>
                <a:gd name="T4" fmla="*/ 1 w 45"/>
                <a:gd name="T5" fmla="*/ 1 h 40"/>
                <a:gd name="T6" fmla="*/ 0 w 45"/>
                <a:gd name="T7" fmla="*/ 1 h 40"/>
                <a:gd name="T8" fmla="*/ 0 w 45"/>
                <a:gd name="T9" fmla="*/ 1 h 40"/>
                <a:gd name="T10" fmla="*/ 0 w 45"/>
                <a:gd name="T11" fmla="*/ 1 h 40"/>
                <a:gd name="T12" fmla="*/ 0 w 45"/>
                <a:gd name="T13" fmla="*/ 2 h 40"/>
                <a:gd name="T14" fmla="*/ 0 w 45"/>
                <a:gd name="T15" fmla="*/ 2 h 40"/>
                <a:gd name="T16" fmla="*/ 0 w 45"/>
                <a:gd name="T17" fmla="*/ 2 h 40"/>
                <a:gd name="T18" fmla="*/ 0 w 45"/>
                <a:gd name="T19" fmla="*/ 2 h 40"/>
                <a:gd name="T20" fmla="*/ 0 w 45"/>
                <a:gd name="T21" fmla="*/ 1 h 40"/>
                <a:gd name="T22" fmla="*/ 0 w 45"/>
                <a:gd name="T23" fmla="*/ 1 h 40"/>
                <a:gd name="T24" fmla="*/ 0 w 45"/>
                <a:gd name="T25" fmla="*/ 1 h 40"/>
                <a:gd name="T26" fmla="*/ 0 w 45"/>
                <a:gd name="T27" fmla="*/ 1 h 40"/>
                <a:gd name="T28" fmla="*/ 1 w 45"/>
                <a:gd name="T29" fmla="*/ 1 h 40"/>
                <a:gd name="T30" fmla="*/ 1 w 45"/>
                <a:gd name="T31" fmla="*/ 1 h 40"/>
                <a:gd name="T32" fmla="*/ 1 w 45"/>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40">
                  <a:moveTo>
                    <a:pt x="45" y="0"/>
                  </a:moveTo>
                  <a:lnTo>
                    <a:pt x="42" y="3"/>
                  </a:lnTo>
                  <a:lnTo>
                    <a:pt x="37" y="9"/>
                  </a:lnTo>
                  <a:lnTo>
                    <a:pt x="31" y="17"/>
                  </a:lnTo>
                  <a:lnTo>
                    <a:pt x="26" y="25"/>
                  </a:lnTo>
                  <a:lnTo>
                    <a:pt x="19" y="32"/>
                  </a:lnTo>
                  <a:lnTo>
                    <a:pt x="12" y="38"/>
                  </a:lnTo>
                  <a:lnTo>
                    <a:pt x="6" y="40"/>
                  </a:lnTo>
                  <a:lnTo>
                    <a:pt x="1" y="39"/>
                  </a:lnTo>
                  <a:lnTo>
                    <a:pt x="0" y="34"/>
                  </a:lnTo>
                  <a:lnTo>
                    <a:pt x="3" y="30"/>
                  </a:lnTo>
                  <a:lnTo>
                    <a:pt x="8" y="24"/>
                  </a:lnTo>
                  <a:lnTo>
                    <a:pt x="15" y="18"/>
                  </a:lnTo>
                  <a:lnTo>
                    <a:pt x="24" y="13"/>
                  </a:lnTo>
                  <a:lnTo>
                    <a:pt x="33" y="8"/>
                  </a:lnTo>
                  <a:lnTo>
                    <a:pt x="39" y="3"/>
                  </a:lnTo>
                  <a:lnTo>
                    <a:pt x="4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497" name="Freeform 236">
              <a:extLst>
                <a:ext uri="{FF2B5EF4-FFF2-40B4-BE49-F238E27FC236}">
                  <a16:creationId xmlns:a16="http://schemas.microsoft.com/office/drawing/2014/main" xmlns="" id="{C75902F1-5ECD-4E18-B9E0-37B4F670FABC}"/>
                </a:ext>
              </a:extLst>
            </p:cNvPr>
            <p:cNvSpPr>
              <a:spLocks/>
            </p:cNvSpPr>
            <p:nvPr/>
          </p:nvSpPr>
          <p:spPr bwMode="auto">
            <a:xfrm>
              <a:off x="2001" y="1110"/>
              <a:ext cx="28" cy="6"/>
            </a:xfrm>
            <a:custGeom>
              <a:avLst/>
              <a:gdLst>
                <a:gd name="T0" fmla="*/ 2 w 54"/>
                <a:gd name="T1" fmla="*/ 1 h 11"/>
                <a:gd name="T2" fmla="*/ 2 w 54"/>
                <a:gd name="T3" fmla="*/ 1 h 11"/>
                <a:gd name="T4" fmla="*/ 2 w 54"/>
                <a:gd name="T5" fmla="*/ 1 h 11"/>
                <a:gd name="T6" fmla="*/ 2 w 54"/>
                <a:gd name="T7" fmla="*/ 1 h 11"/>
                <a:gd name="T8" fmla="*/ 1 w 54"/>
                <a:gd name="T9" fmla="*/ 1 h 11"/>
                <a:gd name="T10" fmla="*/ 1 w 54"/>
                <a:gd name="T11" fmla="*/ 0 h 11"/>
                <a:gd name="T12" fmla="*/ 1 w 54"/>
                <a:gd name="T13" fmla="*/ 1 h 11"/>
                <a:gd name="T14" fmla="*/ 1 w 54"/>
                <a:gd name="T15" fmla="*/ 1 h 11"/>
                <a:gd name="T16" fmla="*/ 0 w 54"/>
                <a:gd name="T17" fmla="*/ 1 h 11"/>
                <a:gd name="T18" fmla="*/ 1 w 54"/>
                <a:gd name="T19" fmla="*/ 1 h 11"/>
                <a:gd name="T20" fmla="*/ 1 w 54"/>
                <a:gd name="T21" fmla="*/ 1 h 11"/>
                <a:gd name="T22" fmla="*/ 1 w 54"/>
                <a:gd name="T23" fmla="*/ 1 h 11"/>
                <a:gd name="T24" fmla="*/ 1 w 54"/>
                <a:gd name="T25" fmla="*/ 1 h 11"/>
                <a:gd name="T26" fmla="*/ 1 w 54"/>
                <a:gd name="T27" fmla="*/ 1 h 11"/>
                <a:gd name="T28" fmla="*/ 2 w 54"/>
                <a:gd name="T29" fmla="*/ 1 h 11"/>
                <a:gd name="T30" fmla="*/ 2 w 54"/>
                <a:gd name="T31" fmla="*/ 1 h 11"/>
                <a:gd name="T32" fmla="*/ 2 w 54"/>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11">
                  <a:moveTo>
                    <a:pt x="54" y="3"/>
                  </a:moveTo>
                  <a:lnTo>
                    <a:pt x="51" y="3"/>
                  </a:lnTo>
                  <a:lnTo>
                    <a:pt x="44" y="2"/>
                  </a:lnTo>
                  <a:lnTo>
                    <a:pt x="34" y="1"/>
                  </a:lnTo>
                  <a:lnTo>
                    <a:pt x="25" y="1"/>
                  </a:lnTo>
                  <a:lnTo>
                    <a:pt x="16" y="0"/>
                  </a:lnTo>
                  <a:lnTo>
                    <a:pt x="8" y="1"/>
                  </a:lnTo>
                  <a:lnTo>
                    <a:pt x="2" y="3"/>
                  </a:lnTo>
                  <a:lnTo>
                    <a:pt x="0" y="6"/>
                  </a:lnTo>
                  <a:lnTo>
                    <a:pt x="1" y="10"/>
                  </a:lnTo>
                  <a:lnTo>
                    <a:pt x="7" y="11"/>
                  </a:lnTo>
                  <a:lnTo>
                    <a:pt x="14" y="11"/>
                  </a:lnTo>
                  <a:lnTo>
                    <a:pt x="22" y="10"/>
                  </a:lnTo>
                  <a:lnTo>
                    <a:pt x="31" y="9"/>
                  </a:lnTo>
                  <a:lnTo>
                    <a:pt x="40" y="6"/>
                  </a:lnTo>
                  <a:lnTo>
                    <a:pt x="48" y="4"/>
                  </a:lnTo>
                  <a:lnTo>
                    <a:pt x="54"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498" name="Freeform 237">
              <a:extLst>
                <a:ext uri="{FF2B5EF4-FFF2-40B4-BE49-F238E27FC236}">
                  <a16:creationId xmlns:a16="http://schemas.microsoft.com/office/drawing/2014/main" xmlns="" id="{3A17468C-4822-4589-98D5-99C58BA75FF3}"/>
                </a:ext>
              </a:extLst>
            </p:cNvPr>
            <p:cNvSpPr>
              <a:spLocks/>
            </p:cNvSpPr>
            <p:nvPr/>
          </p:nvSpPr>
          <p:spPr bwMode="auto">
            <a:xfrm>
              <a:off x="2008" y="1089"/>
              <a:ext cx="26" cy="23"/>
            </a:xfrm>
            <a:custGeom>
              <a:avLst/>
              <a:gdLst>
                <a:gd name="T0" fmla="*/ 2 w 51"/>
                <a:gd name="T1" fmla="*/ 2 h 45"/>
                <a:gd name="T2" fmla="*/ 2 w 51"/>
                <a:gd name="T3" fmla="*/ 2 h 45"/>
                <a:gd name="T4" fmla="*/ 2 w 51"/>
                <a:gd name="T5" fmla="*/ 2 h 45"/>
                <a:gd name="T6" fmla="*/ 1 w 51"/>
                <a:gd name="T7" fmla="*/ 1 h 45"/>
                <a:gd name="T8" fmla="*/ 1 w 51"/>
                <a:gd name="T9" fmla="*/ 1 h 45"/>
                <a:gd name="T10" fmla="*/ 1 w 51"/>
                <a:gd name="T11" fmla="*/ 1 h 45"/>
                <a:gd name="T12" fmla="*/ 1 w 51"/>
                <a:gd name="T13" fmla="*/ 1 h 45"/>
                <a:gd name="T14" fmla="*/ 0 w 51"/>
                <a:gd name="T15" fmla="*/ 1 h 45"/>
                <a:gd name="T16" fmla="*/ 1 w 51"/>
                <a:gd name="T17" fmla="*/ 0 h 45"/>
                <a:gd name="T18" fmla="*/ 1 w 51"/>
                <a:gd name="T19" fmla="*/ 0 h 45"/>
                <a:gd name="T20" fmla="*/ 1 w 51"/>
                <a:gd name="T21" fmla="*/ 1 h 45"/>
                <a:gd name="T22" fmla="*/ 1 w 51"/>
                <a:gd name="T23" fmla="*/ 1 h 45"/>
                <a:gd name="T24" fmla="*/ 1 w 51"/>
                <a:gd name="T25" fmla="*/ 1 h 45"/>
                <a:gd name="T26" fmla="*/ 2 w 51"/>
                <a:gd name="T27" fmla="*/ 1 h 45"/>
                <a:gd name="T28" fmla="*/ 2 w 51"/>
                <a:gd name="T29" fmla="*/ 2 h 45"/>
                <a:gd name="T30" fmla="*/ 2 w 51"/>
                <a:gd name="T31" fmla="*/ 2 h 45"/>
                <a:gd name="T32" fmla="*/ 2 w 51"/>
                <a:gd name="T33" fmla="*/ 2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5">
                  <a:moveTo>
                    <a:pt x="51" y="45"/>
                  </a:moveTo>
                  <a:lnTo>
                    <a:pt x="44" y="40"/>
                  </a:lnTo>
                  <a:lnTo>
                    <a:pt x="35" y="35"/>
                  </a:lnTo>
                  <a:lnTo>
                    <a:pt x="26" y="28"/>
                  </a:lnTo>
                  <a:lnTo>
                    <a:pt x="17" y="21"/>
                  </a:lnTo>
                  <a:lnTo>
                    <a:pt x="9" y="14"/>
                  </a:lnTo>
                  <a:lnTo>
                    <a:pt x="3" y="8"/>
                  </a:lnTo>
                  <a:lnTo>
                    <a:pt x="0" y="4"/>
                  </a:lnTo>
                  <a:lnTo>
                    <a:pt x="1" y="0"/>
                  </a:lnTo>
                  <a:lnTo>
                    <a:pt x="5" y="0"/>
                  </a:lnTo>
                  <a:lnTo>
                    <a:pt x="11" y="4"/>
                  </a:lnTo>
                  <a:lnTo>
                    <a:pt x="18" y="9"/>
                  </a:lnTo>
                  <a:lnTo>
                    <a:pt x="26" y="17"/>
                  </a:lnTo>
                  <a:lnTo>
                    <a:pt x="34" y="25"/>
                  </a:lnTo>
                  <a:lnTo>
                    <a:pt x="41" y="34"/>
                  </a:lnTo>
                  <a:lnTo>
                    <a:pt x="47" y="40"/>
                  </a:lnTo>
                  <a:lnTo>
                    <a:pt x="51" y="4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499" name="Freeform 238">
              <a:extLst>
                <a:ext uri="{FF2B5EF4-FFF2-40B4-BE49-F238E27FC236}">
                  <a16:creationId xmlns:a16="http://schemas.microsoft.com/office/drawing/2014/main" xmlns="" id="{4849F70E-F466-4C21-88E3-15E6DA1E8AD6}"/>
                </a:ext>
              </a:extLst>
            </p:cNvPr>
            <p:cNvSpPr>
              <a:spLocks/>
            </p:cNvSpPr>
            <p:nvPr/>
          </p:nvSpPr>
          <p:spPr bwMode="auto">
            <a:xfrm>
              <a:off x="2165" y="1094"/>
              <a:ext cx="7" cy="34"/>
            </a:xfrm>
            <a:custGeom>
              <a:avLst/>
              <a:gdLst>
                <a:gd name="T0" fmla="*/ 0 w 15"/>
                <a:gd name="T1" fmla="*/ 3 h 68"/>
                <a:gd name="T2" fmla="*/ 0 w 15"/>
                <a:gd name="T3" fmla="*/ 2 h 68"/>
                <a:gd name="T4" fmla="*/ 0 w 15"/>
                <a:gd name="T5" fmla="*/ 1 h 68"/>
                <a:gd name="T6" fmla="*/ 0 w 15"/>
                <a:gd name="T7" fmla="*/ 1 h 68"/>
                <a:gd name="T8" fmla="*/ 0 w 15"/>
                <a:gd name="T9" fmla="*/ 0 h 68"/>
                <a:gd name="T10" fmla="*/ 0 w 15"/>
                <a:gd name="T11" fmla="*/ 1 h 68"/>
                <a:gd name="T12" fmla="*/ 0 w 15"/>
                <a:gd name="T13" fmla="*/ 1 h 68"/>
                <a:gd name="T14" fmla="*/ 0 w 15"/>
                <a:gd name="T15" fmla="*/ 2 h 68"/>
                <a:gd name="T16" fmla="*/ 0 w 15"/>
                <a:gd name="T17" fmla="*/ 3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68">
                  <a:moveTo>
                    <a:pt x="3" y="68"/>
                  </a:moveTo>
                  <a:lnTo>
                    <a:pt x="1" y="51"/>
                  </a:lnTo>
                  <a:lnTo>
                    <a:pt x="0" y="28"/>
                  </a:lnTo>
                  <a:lnTo>
                    <a:pt x="1" y="10"/>
                  </a:lnTo>
                  <a:lnTo>
                    <a:pt x="9" y="0"/>
                  </a:lnTo>
                  <a:lnTo>
                    <a:pt x="15" y="8"/>
                  </a:lnTo>
                  <a:lnTo>
                    <a:pt x="13" y="27"/>
                  </a:lnTo>
                  <a:lnTo>
                    <a:pt x="7" y="50"/>
                  </a:lnTo>
                  <a:lnTo>
                    <a:pt x="3"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00" name="Freeform 239">
              <a:extLst>
                <a:ext uri="{FF2B5EF4-FFF2-40B4-BE49-F238E27FC236}">
                  <a16:creationId xmlns:a16="http://schemas.microsoft.com/office/drawing/2014/main" xmlns="" id="{6041C9D2-8AF6-4F27-935B-ECDB09D7B548}"/>
                </a:ext>
              </a:extLst>
            </p:cNvPr>
            <p:cNvSpPr>
              <a:spLocks/>
            </p:cNvSpPr>
            <p:nvPr/>
          </p:nvSpPr>
          <p:spPr bwMode="auto">
            <a:xfrm>
              <a:off x="2172" y="1101"/>
              <a:ext cx="15" cy="32"/>
            </a:xfrm>
            <a:custGeom>
              <a:avLst/>
              <a:gdLst>
                <a:gd name="T0" fmla="*/ 0 w 30"/>
                <a:gd name="T1" fmla="*/ 2 h 65"/>
                <a:gd name="T2" fmla="*/ 1 w 30"/>
                <a:gd name="T3" fmla="*/ 1 h 65"/>
                <a:gd name="T4" fmla="*/ 1 w 30"/>
                <a:gd name="T5" fmla="*/ 0 h 65"/>
                <a:gd name="T6" fmla="*/ 1 w 30"/>
                <a:gd name="T7" fmla="*/ 0 h 65"/>
                <a:gd name="T8" fmla="*/ 1 w 30"/>
                <a:gd name="T9" fmla="*/ 0 h 65"/>
                <a:gd name="T10" fmla="*/ 1 w 30"/>
                <a:gd name="T11" fmla="*/ 0 h 65"/>
                <a:gd name="T12" fmla="*/ 1 w 30"/>
                <a:gd name="T13" fmla="*/ 0 h 65"/>
                <a:gd name="T14" fmla="*/ 1 w 30"/>
                <a:gd name="T15" fmla="*/ 0 h 65"/>
                <a:gd name="T16" fmla="*/ 1 w 30"/>
                <a:gd name="T17" fmla="*/ 0 h 65"/>
                <a:gd name="T18" fmla="*/ 1 w 30"/>
                <a:gd name="T19" fmla="*/ 1 h 65"/>
                <a:gd name="T20" fmla="*/ 1 w 30"/>
                <a:gd name="T21" fmla="*/ 1 h 65"/>
                <a:gd name="T22" fmla="*/ 1 w 30"/>
                <a:gd name="T23" fmla="*/ 1 h 65"/>
                <a:gd name="T24" fmla="*/ 0 w 30"/>
                <a:gd name="T25" fmla="*/ 2 h 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65">
                  <a:moveTo>
                    <a:pt x="0" y="65"/>
                  </a:moveTo>
                  <a:lnTo>
                    <a:pt x="2" y="49"/>
                  </a:lnTo>
                  <a:lnTo>
                    <a:pt x="8" y="28"/>
                  </a:lnTo>
                  <a:lnTo>
                    <a:pt x="16" y="8"/>
                  </a:lnTo>
                  <a:lnTo>
                    <a:pt x="26" y="0"/>
                  </a:lnTo>
                  <a:lnTo>
                    <a:pt x="30" y="3"/>
                  </a:lnTo>
                  <a:lnTo>
                    <a:pt x="29" y="8"/>
                  </a:lnTo>
                  <a:lnTo>
                    <a:pt x="25" y="18"/>
                  </a:lnTo>
                  <a:lnTo>
                    <a:pt x="21" y="29"/>
                  </a:lnTo>
                  <a:lnTo>
                    <a:pt x="14" y="41"/>
                  </a:lnTo>
                  <a:lnTo>
                    <a:pt x="8" y="51"/>
                  </a:lnTo>
                  <a:lnTo>
                    <a:pt x="3" y="60"/>
                  </a:lnTo>
                  <a:lnTo>
                    <a:pt x="0" y="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01" name="Freeform 240">
              <a:extLst>
                <a:ext uri="{FF2B5EF4-FFF2-40B4-BE49-F238E27FC236}">
                  <a16:creationId xmlns:a16="http://schemas.microsoft.com/office/drawing/2014/main" xmlns="" id="{14D90C8C-F6BD-4669-8005-D201DB7DECC3}"/>
                </a:ext>
              </a:extLst>
            </p:cNvPr>
            <p:cNvSpPr>
              <a:spLocks/>
            </p:cNvSpPr>
            <p:nvPr/>
          </p:nvSpPr>
          <p:spPr bwMode="auto">
            <a:xfrm>
              <a:off x="2151" y="1094"/>
              <a:ext cx="8" cy="32"/>
            </a:xfrm>
            <a:custGeom>
              <a:avLst/>
              <a:gdLst>
                <a:gd name="T0" fmla="*/ 1 w 15"/>
                <a:gd name="T1" fmla="*/ 2 h 65"/>
                <a:gd name="T2" fmla="*/ 1 w 15"/>
                <a:gd name="T3" fmla="*/ 1 h 65"/>
                <a:gd name="T4" fmla="*/ 0 w 15"/>
                <a:gd name="T5" fmla="*/ 1 h 65"/>
                <a:gd name="T6" fmla="*/ 1 w 15"/>
                <a:gd name="T7" fmla="*/ 0 h 65"/>
                <a:gd name="T8" fmla="*/ 1 w 15"/>
                <a:gd name="T9" fmla="*/ 0 h 65"/>
                <a:gd name="T10" fmla="*/ 1 w 15"/>
                <a:gd name="T11" fmla="*/ 0 h 65"/>
                <a:gd name="T12" fmla="*/ 1 w 15"/>
                <a:gd name="T13" fmla="*/ 0 h 65"/>
                <a:gd name="T14" fmla="*/ 1 w 15"/>
                <a:gd name="T15" fmla="*/ 1 h 65"/>
                <a:gd name="T16" fmla="*/ 1 w 15"/>
                <a:gd name="T17" fmla="*/ 2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65">
                  <a:moveTo>
                    <a:pt x="8" y="65"/>
                  </a:moveTo>
                  <a:lnTo>
                    <a:pt x="3" y="54"/>
                  </a:lnTo>
                  <a:lnTo>
                    <a:pt x="0" y="34"/>
                  </a:lnTo>
                  <a:lnTo>
                    <a:pt x="1" y="13"/>
                  </a:lnTo>
                  <a:lnTo>
                    <a:pt x="9" y="0"/>
                  </a:lnTo>
                  <a:lnTo>
                    <a:pt x="15" y="5"/>
                  </a:lnTo>
                  <a:lnTo>
                    <a:pt x="14" y="23"/>
                  </a:lnTo>
                  <a:lnTo>
                    <a:pt x="11" y="46"/>
                  </a:lnTo>
                  <a:lnTo>
                    <a:pt x="8" y="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02" name="Freeform 241">
              <a:extLst>
                <a:ext uri="{FF2B5EF4-FFF2-40B4-BE49-F238E27FC236}">
                  <a16:creationId xmlns:a16="http://schemas.microsoft.com/office/drawing/2014/main" xmlns="" id="{88D305B0-7D61-4BA9-9339-77B7DD650D85}"/>
                </a:ext>
              </a:extLst>
            </p:cNvPr>
            <p:cNvSpPr>
              <a:spLocks/>
            </p:cNvSpPr>
            <p:nvPr/>
          </p:nvSpPr>
          <p:spPr bwMode="auto">
            <a:xfrm>
              <a:off x="2139" y="1085"/>
              <a:ext cx="6" cy="35"/>
            </a:xfrm>
            <a:custGeom>
              <a:avLst/>
              <a:gdLst>
                <a:gd name="T0" fmla="*/ 1 w 12"/>
                <a:gd name="T1" fmla="*/ 3 h 69"/>
                <a:gd name="T2" fmla="*/ 1 w 12"/>
                <a:gd name="T3" fmla="*/ 2 h 69"/>
                <a:gd name="T4" fmla="*/ 1 w 12"/>
                <a:gd name="T5" fmla="*/ 2 h 69"/>
                <a:gd name="T6" fmla="*/ 0 w 12"/>
                <a:gd name="T7" fmla="*/ 1 h 69"/>
                <a:gd name="T8" fmla="*/ 1 w 12"/>
                <a:gd name="T9" fmla="*/ 0 h 69"/>
                <a:gd name="T10" fmla="*/ 1 w 12"/>
                <a:gd name="T11" fmla="*/ 1 h 69"/>
                <a:gd name="T12" fmla="*/ 1 w 12"/>
                <a:gd name="T13" fmla="*/ 1 h 69"/>
                <a:gd name="T14" fmla="*/ 1 w 12"/>
                <a:gd name="T15" fmla="*/ 2 h 69"/>
                <a:gd name="T16" fmla="*/ 1 w 12"/>
                <a:gd name="T17" fmla="*/ 3 h 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69">
                  <a:moveTo>
                    <a:pt x="12" y="69"/>
                  </a:moveTo>
                  <a:lnTo>
                    <a:pt x="6" y="55"/>
                  </a:lnTo>
                  <a:lnTo>
                    <a:pt x="1" y="33"/>
                  </a:lnTo>
                  <a:lnTo>
                    <a:pt x="0" y="12"/>
                  </a:lnTo>
                  <a:lnTo>
                    <a:pt x="6" y="0"/>
                  </a:lnTo>
                  <a:lnTo>
                    <a:pt x="10" y="5"/>
                  </a:lnTo>
                  <a:lnTo>
                    <a:pt x="12" y="23"/>
                  </a:lnTo>
                  <a:lnTo>
                    <a:pt x="10" y="47"/>
                  </a:lnTo>
                  <a:lnTo>
                    <a:pt x="12" y="6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03" name="Freeform 242">
              <a:extLst>
                <a:ext uri="{FF2B5EF4-FFF2-40B4-BE49-F238E27FC236}">
                  <a16:creationId xmlns:a16="http://schemas.microsoft.com/office/drawing/2014/main" xmlns="" id="{1B7B137B-1717-48FC-AA17-1DA1F35FCAA4}"/>
                </a:ext>
              </a:extLst>
            </p:cNvPr>
            <p:cNvSpPr>
              <a:spLocks/>
            </p:cNvSpPr>
            <p:nvPr/>
          </p:nvSpPr>
          <p:spPr bwMode="auto">
            <a:xfrm>
              <a:off x="2126" y="1079"/>
              <a:ext cx="7" cy="34"/>
            </a:xfrm>
            <a:custGeom>
              <a:avLst/>
              <a:gdLst>
                <a:gd name="T0" fmla="*/ 0 w 15"/>
                <a:gd name="T1" fmla="*/ 3 h 68"/>
                <a:gd name="T2" fmla="*/ 0 w 15"/>
                <a:gd name="T3" fmla="*/ 2 h 68"/>
                <a:gd name="T4" fmla="*/ 0 w 15"/>
                <a:gd name="T5" fmla="*/ 1 h 68"/>
                <a:gd name="T6" fmla="*/ 0 w 15"/>
                <a:gd name="T7" fmla="*/ 1 h 68"/>
                <a:gd name="T8" fmla="*/ 0 w 15"/>
                <a:gd name="T9" fmla="*/ 0 h 68"/>
                <a:gd name="T10" fmla="*/ 0 w 15"/>
                <a:gd name="T11" fmla="*/ 1 h 68"/>
                <a:gd name="T12" fmla="*/ 0 w 15"/>
                <a:gd name="T13" fmla="*/ 1 h 68"/>
                <a:gd name="T14" fmla="*/ 0 w 15"/>
                <a:gd name="T15" fmla="*/ 2 h 68"/>
                <a:gd name="T16" fmla="*/ 0 w 15"/>
                <a:gd name="T17" fmla="*/ 3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68">
                  <a:moveTo>
                    <a:pt x="15" y="68"/>
                  </a:moveTo>
                  <a:lnTo>
                    <a:pt x="9" y="52"/>
                  </a:lnTo>
                  <a:lnTo>
                    <a:pt x="3" y="29"/>
                  </a:lnTo>
                  <a:lnTo>
                    <a:pt x="0" y="10"/>
                  </a:lnTo>
                  <a:lnTo>
                    <a:pt x="4" y="0"/>
                  </a:lnTo>
                  <a:lnTo>
                    <a:pt x="10" y="9"/>
                  </a:lnTo>
                  <a:lnTo>
                    <a:pt x="12" y="27"/>
                  </a:lnTo>
                  <a:lnTo>
                    <a:pt x="12" y="50"/>
                  </a:lnTo>
                  <a:lnTo>
                    <a:pt x="15"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04" name="Freeform 243">
              <a:extLst>
                <a:ext uri="{FF2B5EF4-FFF2-40B4-BE49-F238E27FC236}">
                  <a16:creationId xmlns:a16="http://schemas.microsoft.com/office/drawing/2014/main" xmlns="" id="{A92DEFBD-0139-4D62-B092-FC0E52043913}"/>
                </a:ext>
              </a:extLst>
            </p:cNvPr>
            <p:cNvSpPr>
              <a:spLocks/>
            </p:cNvSpPr>
            <p:nvPr/>
          </p:nvSpPr>
          <p:spPr bwMode="auto">
            <a:xfrm>
              <a:off x="2112" y="1072"/>
              <a:ext cx="9" cy="38"/>
            </a:xfrm>
            <a:custGeom>
              <a:avLst/>
              <a:gdLst>
                <a:gd name="T0" fmla="*/ 1 w 18"/>
                <a:gd name="T1" fmla="*/ 3 h 76"/>
                <a:gd name="T2" fmla="*/ 1 w 18"/>
                <a:gd name="T3" fmla="*/ 2 h 76"/>
                <a:gd name="T4" fmla="*/ 1 w 18"/>
                <a:gd name="T5" fmla="*/ 1 h 76"/>
                <a:gd name="T6" fmla="*/ 0 w 18"/>
                <a:gd name="T7" fmla="*/ 1 h 76"/>
                <a:gd name="T8" fmla="*/ 1 w 18"/>
                <a:gd name="T9" fmla="*/ 0 h 76"/>
                <a:gd name="T10" fmla="*/ 1 w 18"/>
                <a:gd name="T11" fmla="*/ 1 h 76"/>
                <a:gd name="T12" fmla="*/ 1 w 18"/>
                <a:gd name="T13" fmla="*/ 1 h 76"/>
                <a:gd name="T14" fmla="*/ 1 w 18"/>
                <a:gd name="T15" fmla="*/ 2 h 76"/>
                <a:gd name="T16" fmla="*/ 1 w 18"/>
                <a:gd name="T17" fmla="*/ 3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76">
                  <a:moveTo>
                    <a:pt x="18" y="76"/>
                  </a:moveTo>
                  <a:lnTo>
                    <a:pt x="10" y="56"/>
                  </a:lnTo>
                  <a:lnTo>
                    <a:pt x="2" y="31"/>
                  </a:lnTo>
                  <a:lnTo>
                    <a:pt x="0" y="9"/>
                  </a:lnTo>
                  <a:lnTo>
                    <a:pt x="7" y="0"/>
                  </a:lnTo>
                  <a:lnTo>
                    <a:pt x="15" y="9"/>
                  </a:lnTo>
                  <a:lnTo>
                    <a:pt x="17" y="31"/>
                  </a:lnTo>
                  <a:lnTo>
                    <a:pt x="16" y="57"/>
                  </a:lnTo>
                  <a:lnTo>
                    <a:pt x="18" y="7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05" name="Freeform 244">
              <a:extLst>
                <a:ext uri="{FF2B5EF4-FFF2-40B4-BE49-F238E27FC236}">
                  <a16:creationId xmlns:a16="http://schemas.microsoft.com/office/drawing/2014/main" xmlns="" id="{5F34484F-695A-4749-BF6A-C168F8941AA7}"/>
                </a:ext>
              </a:extLst>
            </p:cNvPr>
            <p:cNvSpPr>
              <a:spLocks/>
            </p:cNvSpPr>
            <p:nvPr/>
          </p:nvSpPr>
          <p:spPr bwMode="auto">
            <a:xfrm>
              <a:off x="2094" y="1066"/>
              <a:ext cx="13" cy="42"/>
            </a:xfrm>
            <a:custGeom>
              <a:avLst/>
              <a:gdLst>
                <a:gd name="T0" fmla="*/ 0 w 27"/>
                <a:gd name="T1" fmla="*/ 3 h 84"/>
                <a:gd name="T2" fmla="*/ 0 w 27"/>
                <a:gd name="T3" fmla="*/ 3 h 84"/>
                <a:gd name="T4" fmla="*/ 0 w 27"/>
                <a:gd name="T5" fmla="*/ 2 h 84"/>
                <a:gd name="T6" fmla="*/ 0 w 27"/>
                <a:gd name="T7" fmla="*/ 2 h 84"/>
                <a:gd name="T8" fmla="*/ 0 w 27"/>
                <a:gd name="T9" fmla="*/ 2 h 84"/>
                <a:gd name="T10" fmla="*/ 0 w 27"/>
                <a:gd name="T11" fmla="*/ 1 h 84"/>
                <a:gd name="T12" fmla="*/ 0 w 27"/>
                <a:gd name="T13" fmla="*/ 1 h 84"/>
                <a:gd name="T14" fmla="*/ 0 w 27"/>
                <a:gd name="T15" fmla="*/ 1 h 84"/>
                <a:gd name="T16" fmla="*/ 0 w 27"/>
                <a:gd name="T17" fmla="*/ 0 h 84"/>
                <a:gd name="T18" fmla="*/ 0 w 27"/>
                <a:gd name="T19" fmla="*/ 1 h 84"/>
                <a:gd name="T20" fmla="*/ 0 w 27"/>
                <a:gd name="T21" fmla="*/ 2 h 84"/>
                <a:gd name="T22" fmla="*/ 0 w 27"/>
                <a:gd name="T23" fmla="*/ 3 h 84"/>
                <a:gd name="T24" fmla="*/ 0 w 27"/>
                <a:gd name="T25" fmla="*/ 3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84">
                  <a:moveTo>
                    <a:pt x="27" y="84"/>
                  </a:moveTo>
                  <a:lnTo>
                    <a:pt x="23" y="76"/>
                  </a:lnTo>
                  <a:lnTo>
                    <a:pt x="18" y="63"/>
                  </a:lnTo>
                  <a:lnTo>
                    <a:pt x="12" y="50"/>
                  </a:lnTo>
                  <a:lnTo>
                    <a:pt x="7" y="35"/>
                  </a:lnTo>
                  <a:lnTo>
                    <a:pt x="3" y="21"/>
                  </a:lnTo>
                  <a:lnTo>
                    <a:pt x="0" y="9"/>
                  </a:lnTo>
                  <a:lnTo>
                    <a:pt x="1" y="2"/>
                  </a:lnTo>
                  <a:lnTo>
                    <a:pt x="5" y="0"/>
                  </a:lnTo>
                  <a:lnTo>
                    <a:pt x="15" y="13"/>
                  </a:lnTo>
                  <a:lnTo>
                    <a:pt x="21" y="39"/>
                  </a:lnTo>
                  <a:lnTo>
                    <a:pt x="23" y="67"/>
                  </a:lnTo>
                  <a:lnTo>
                    <a:pt x="27" y="8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06" name="Freeform 245">
              <a:extLst>
                <a:ext uri="{FF2B5EF4-FFF2-40B4-BE49-F238E27FC236}">
                  <a16:creationId xmlns:a16="http://schemas.microsoft.com/office/drawing/2014/main" xmlns="" id="{230EF82E-B083-4C84-964D-C788519423F9}"/>
                </a:ext>
              </a:extLst>
            </p:cNvPr>
            <p:cNvSpPr>
              <a:spLocks/>
            </p:cNvSpPr>
            <p:nvPr/>
          </p:nvSpPr>
          <p:spPr bwMode="auto">
            <a:xfrm>
              <a:off x="2079" y="1062"/>
              <a:ext cx="17" cy="45"/>
            </a:xfrm>
            <a:custGeom>
              <a:avLst/>
              <a:gdLst>
                <a:gd name="T0" fmla="*/ 1 w 35"/>
                <a:gd name="T1" fmla="*/ 2 h 91"/>
                <a:gd name="T2" fmla="*/ 0 w 35"/>
                <a:gd name="T3" fmla="*/ 2 h 91"/>
                <a:gd name="T4" fmla="*/ 0 w 35"/>
                <a:gd name="T5" fmla="*/ 2 h 91"/>
                <a:gd name="T6" fmla="*/ 0 w 35"/>
                <a:gd name="T7" fmla="*/ 1 h 91"/>
                <a:gd name="T8" fmla="*/ 0 w 35"/>
                <a:gd name="T9" fmla="*/ 1 h 91"/>
                <a:gd name="T10" fmla="*/ 0 w 35"/>
                <a:gd name="T11" fmla="*/ 0 h 91"/>
                <a:gd name="T12" fmla="*/ 0 w 35"/>
                <a:gd name="T13" fmla="*/ 0 h 91"/>
                <a:gd name="T14" fmla="*/ 0 w 35"/>
                <a:gd name="T15" fmla="*/ 0 h 91"/>
                <a:gd name="T16" fmla="*/ 0 w 35"/>
                <a:gd name="T17" fmla="*/ 0 h 91"/>
                <a:gd name="T18" fmla="*/ 0 w 35"/>
                <a:gd name="T19" fmla="*/ 0 h 91"/>
                <a:gd name="T20" fmla="*/ 0 w 35"/>
                <a:gd name="T21" fmla="*/ 1 h 91"/>
                <a:gd name="T22" fmla="*/ 1 w 35"/>
                <a:gd name="T23" fmla="*/ 2 h 91"/>
                <a:gd name="T24" fmla="*/ 1 w 35"/>
                <a:gd name="T25" fmla="*/ 2 h 9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5" h="91">
                  <a:moveTo>
                    <a:pt x="35" y="91"/>
                  </a:moveTo>
                  <a:lnTo>
                    <a:pt x="27" y="83"/>
                  </a:lnTo>
                  <a:lnTo>
                    <a:pt x="19" y="70"/>
                  </a:lnTo>
                  <a:lnTo>
                    <a:pt x="12" y="56"/>
                  </a:lnTo>
                  <a:lnTo>
                    <a:pt x="6" y="40"/>
                  </a:lnTo>
                  <a:lnTo>
                    <a:pt x="1" y="25"/>
                  </a:lnTo>
                  <a:lnTo>
                    <a:pt x="0" y="13"/>
                  </a:lnTo>
                  <a:lnTo>
                    <a:pt x="1" y="3"/>
                  </a:lnTo>
                  <a:lnTo>
                    <a:pt x="6" y="0"/>
                  </a:lnTo>
                  <a:lnTo>
                    <a:pt x="18" y="10"/>
                  </a:lnTo>
                  <a:lnTo>
                    <a:pt x="27" y="37"/>
                  </a:lnTo>
                  <a:lnTo>
                    <a:pt x="33" y="68"/>
                  </a:lnTo>
                  <a:lnTo>
                    <a:pt x="35" y="9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07" name="Freeform 246">
              <a:extLst>
                <a:ext uri="{FF2B5EF4-FFF2-40B4-BE49-F238E27FC236}">
                  <a16:creationId xmlns:a16="http://schemas.microsoft.com/office/drawing/2014/main" xmlns="" id="{FEE97EE5-6258-4391-AE56-F845569CFE16}"/>
                </a:ext>
              </a:extLst>
            </p:cNvPr>
            <p:cNvSpPr>
              <a:spLocks/>
            </p:cNvSpPr>
            <p:nvPr/>
          </p:nvSpPr>
          <p:spPr bwMode="auto">
            <a:xfrm>
              <a:off x="2052" y="1066"/>
              <a:ext cx="28" cy="43"/>
            </a:xfrm>
            <a:custGeom>
              <a:avLst/>
              <a:gdLst>
                <a:gd name="T0" fmla="*/ 2 w 56"/>
                <a:gd name="T1" fmla="*/ 3 h 85"/>
                <a:gd name="T2" fmla="*/ 2 w 56"/>
                <a:gd name="T3" fmla="*/ 3 h 85"/>
                <a:gd name="T4" fmla="*/ 2 w 56"/>
                <a:gd name="T5" fmla="*/ 3 h 85"/>
                <a:gd name="T6" fmla="*/ 1 w 56"/>
                <a:gd name="T7" fmla="*/ 2 h 85"/>
                <a:gd name="T8" fmla="*/ 1 w 56"/>
                <a:gd name="T9" fmla="*/ 2 h 85"/>
                <a:gd name="T10" fmla="*/ 1 w 56"/>
                <a:gd name="T11" fmla="*/ 1 h 85"/>
                <a:gd name="T12" fmla="*/ 1 w 56"/>
                <a:gd name="T13" fmla="*/ 1 h 85"/>
                <a:gd name="T14" fmla="*/ 0 w 56"/>
                <a:gd name="T15" fmla="*/ 1 h 85"/>
                <a:gd name="T16" fmla="*/ 1 w 56"/>
                <a:gd name="T17" fmla="*/ 0 h 85"/>
                <a:gd name="T18" fmla="*/ 1 w 56"/>
                <a:gd name="T19" fmla="*/ 0 h 85"/>
                <a:gd name="T20" fmla="*/ 1 w 56"/>
                <a:gd name="T21" fmla="*/ 1 h 85"/>
                <a:gd name="T22" fmla="*/ 1 w 56"/>
                <a:gd name="T23" fmla="*/ 1 h 85"/>
                <a:gd name="T24" fmla="*/ 1 w 56"/>
                <a:gd name="T25" fmla="*/ 1 h 85"/>
                <a:gd name="T26" fmla="*/ 2 w 56"/>
                <a:gd name="T27" fmla="*/ 2 h 85"/>
                <a:gd name="T28" fmla="*/ 2 w 56"/>
                <a:gd name="T29" fmla="*/ 2 h 85"/>
                <a:gd name="T30" fmla="*/ 2 w 56"/>
                <a:gd name="T31" fmla="*/ 3 h 85"/>
                <a:gd name="T32" fmla="*/ 2 w 56"/>
                <a:gd name="T33" fmla="*/ 3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85">
                  <a:moveTo>
                    <a:pt x="56" y="85"/>
                  </a:moveTo>
                  <a:lnTo>
                    <a:pt x="47" y="77"/>
                  </a:lnTo>
                  <a:lnTo>
                    <a:pt x="38" y="67"/>
                  </a:lnTo>
                  <a:lnTo>
                    <a:pt x="27" y="53"/>
                  </a:lnTo>
                  <a:lnTo>
                    <a:pt x="17" y="39"/>
                  </a:lnTo>
                  <a:lnTo>
                    <a:pt x="8" y="25"/>
                  </a:lnTo>
                  <a:lnTo>
                    <a:pt x="2" y="14"/>
                  </a:lnTo>
                  <a:lnTo>
                    <a:pt x="0" y="5"/>
                  </a:lnTo>
                  <a:lnTo>
                    <a:pt x="2" y="0"/>
                  </a:lnTo>
                  <a:lnTo>
                    <a:pt x="8" y="0"/>
                  </a:lnTo>
                  <a:lnTo>
                    <a:pt x="15" y="7"/>
                  </a:lnTo>
                  <a:lnTo>
                    <a:pt x="23" y="16"/>
                  </a:lnTo>
                  <a:lnTo>
                    <a:pt x="32" y="29"/>
                  </a:lnTo>
                  <a:lnTo>
                    <a:pt x="40" y="44"/>
                  </a:lnTo>
                  <a:lnTo>
                    <a:pt x="47" y="59"/>
                  </a:lnTo>
                  <a:lnTo>
                    <a:pt x="53" y="73"/>
                  </a:lnTo>
                  <a:lnTo>
                    <a:pt x="56" y="8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08" name="Freeform 247">
              <a:extLst>
                <a:ext uri="{FF2B5EF4-FFF2-40B4-BE49-F238E27FC236}">
                  <a16:creationId xmlns:a16="http://schemas.microsoft.com/office/drawing/2014/main" xmlns="" id="{204E7703-F2F7-4BAB-98FB-CB2F6CE3C407}"/>
                </a:ext>
              </a:extLst>
            </p:cNvPr>
            <p:cNvSpPr>
              <a:spLocks/>
            </p:cNvSpPr>
            <p:nvPr/>
          </p:nvSpPr>
          <p:spPr bwMode="auto">
            <a:xfrm>
              <a:off x="2028" y="1073"/>
              <a:ext cx="36" cy="35"/>
            </a:xfrm>
            <a:custGeom>
              <a:avLst/>
              <a:gdLst>
                <a:gd name="T0" fmla="*/ 3 w 71"/>
                <a:gd name="T1" fmla="*/ 3 h 70"/>
                <a:gd name="T2" fmla="*/ 2 w 71"/>
                <a:gd name="T3" fmla="*/ 2 h 70"/>
                <a:gd name="T4" fmla="*/ 2 w 71"/>
                <a:gd name="T5" fmla="*/ 2 h 70"/>
                <a:gd name="T6" fmla="*/ 2 w 71"/>
                <a:gd name="T7" fmla="*/ 2 h 70"/>
                <a:gd name="T8" fmla="*/ 1 w 71"/>
                <a:gd name="T9" fmla="*/ 2 h 70"/>
                <a:gd name="T10" fmla="*/ 1 w 71"/>
                <a:gd name="T11" fmla="*/ 1 h 70"/>
                <a:gd name="T12" fmla="*/ 1 w 71"/>
                <a:gd name="T13" fmla="*/ 1 h 70"/>
                <a:gd name="T14" fmla="*/ 0 w 71"/>
                <a:gd name="T15" fmla="*/ 1 h 70"/>
                <a:gd name="T16" fmla="*/ 1 w 71"/>
                <a:gd name="T17" fmla="*/ 0 h 70"/>
                <a:gd name="T18" fmla="*/ 1 w 71"/>
                <a:gd name="T19" fmla="*/ 0 h 70"/>
                <a:gd name="T20" fmla="*/ 1 w 71"/>
                <a:gd name="T21" fmla="*/ 1 h 70"/>
                <a:gd name="T22" fmla="*/ 1 w 71"/>
                <a:gd name="T23" fmla="*/ 1 h 70"/>
                <a:gd name="T24" fmla="*/ 2 w 71"/>
                <a:gd name="T25" fmla="*/ 1 h 70"/>
                <a:gd name="T26" fmla="*/ 2 w 71"/>
                <a:gd name="T27" fmla="*/ 2 h 70"/>
                <a:gd name="T28" fmla="*/ 2 w 71"/>
                <a:gd name="T29" fmla="*/ 2 h 70"/>
                <a:gd name="T30" fmla="*/ 3 w 71"/>
                <a:gd name="T31" fmla="*/ 2 h 70"/>
                <a:gd name="T32" fmla="*/ 3 w 71"/>
                <a:gd name="T33" fmla="*/ 3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70">
                  <a:moveTo>
                    <a:pt x="71" y="70"/>
                  </a:moveTo>
                  <a:lnTo>
                    <a:pt x="63" y="64"/>
                  </a:lnTo>
                  <a:lnTo>
                    <a:pt x="51" y="56"/>
                  </a:lnTo>
                  <a:lnTo>
                    <a:pt x="38" y="46"/>
                  </a:lnTo>
                  <a:lnTo>
                    <a:pt x="24" y="34"/>
                  </a:lnTo>
                  <a:lnTo>
                    <a:pt x="13" y="23"/>
                  </a:lnTo>
                  <a:lnTo>
                    <a:pt x="3" y="12"/>
                  </a:lnTo>
                  <a:lnTo>
                    <a:pt x="0" y="4"/>
                  </a:lnTo>
                  <a:lnTo>
                    <a:pt x="1" y="0"/>
                  </a:lnTo>
                  <a:lnTo>
                    <a:pt x="8" y="0"/>
                  </a:lnTo>
                  <a:lnTo>
                    <a:pt x="18" y="6"/>
                  </a:lnTo>
                  <a:lnTo>
                    <a:pt x="30" y="15"/>
                  </a:lnTo>
                  <a:lnTo>
                    <a:pt x="41" y="26"/>
                  </a:lnTo>
                  <a:lnTo>
                    <a:pt x="53" y="40"/>
                  </a:lnTo>
                  <a:lnTo>
                    <a:pt x="62" y="52"/>
                  </a:lnTo>
                  <a:lnTo>
                    <a:pt x="69" y="63"/>
                  </a:lnTo>
                  <a:lnTo>
                    <a:pt x="71"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09" name="Freeform 248">
              <a:extLst>
                <a:ext uri="{FF2B5EF4-FFF2-40B4-BE49-F238E27FC236}">
                  <a16:creationId xmlns:a16="http://schemas.microsoft.com/office/drawing/2014/main" xmlns="" id="{EA6DAE12-8B7D-4170-A0F3-4460A3F919D9}"/>
                </a:ext>
              </a:extLst>
            </p:cNvPr>
            <p:cNvSpPr>
              <a:spLocks/>
            </p:cNvSpPr>
            <p:nvPr/>
          </p:nvSpPr>
          <p:spPr bwMode="auto">
            <a:xfrm>
              <a:off x="2016" y="1078"/>
              <a:ext cx="33" cy="32"/>
            </a:xfrm>
            <a:custGeom>
              <a:avLst/>
              <a:gdLst>
                <a:gd name="T0" fmla="*/ 1 w 64"/>
                <a:gd name="T1" fmla="*/ 0 h 65"/>
                <a:gd name="T2" fmla="*/ 1 w 64"/>
                <a:gd name="T3" fmla="*/ 0 h 65"/>
                <a:gd name="T4" fmla="*/ 1 w 64"/>
                <a:gd name="T5" fmla="*/ 0 h 65"/>
                <a:gd name="T6" fmla="*/ 1 w 64"/>
                <a:gd name="T7" fmla="*/ 0 h 65"/>
                <a:gd name="T8" fmla="*/ 1 w 64"/>
                <a:gd name="T9" fmla="*/ 0 h 65"/>
                <a:gd name="T10" fmla="*/ 2 w 64"/>
                <a:gd name="T11" fmla="*/ 1 h 65"/>
                <a:gd name="T12" fmla="*/ 2 w 64"/>
                <a:gd name="T13" fmla="*/ 1 h 65"/>
                <a:gd name="T14" fmla="*/ 2 w 64"/>
                <a:gd name="T15" fmla="*/ 1 h 65"/>
                <a:gd name="T16" fmla="*/ 3 w 64"/>
                <a:gd name="T17" fmla="*/ 2 h 65"/>
                <a:gd name="T18" fmla="*/ 2 w 64"/>
                <a:gd name="T19" fmla="*/ 1 h 65"/>
                <a:gd name="T20" fmla="*/ 2 w 64"/>
                <a:gd name="T21" fmla="*/ 1 h 65"/>
                <a:gd name="T22" fmla="*/ 1 w 64"/>
                <a:gd name="T23" fmla="*/ 1 h 65"/>
                <a:gd name="T24" fmla="*/ 1 w 64"/>
                <a:gd name="T25" fmla="*/ 1 h 65"/>
                <a:gd name="T26" fmla="*/ 1 w 64"/>
                <a:gd name="T27" fmla="*/ 0 h 65"/>
                <a:gd name="T28" fmla="*/ 1 w 64"/>
                <a:gd name="T29" fmla="*/ 0 h 65"/>
                <a:gd name="T30" fmla="*/ 0 w 64"/>
                <a:gd name="T31" fmla="*/ 0 h 65"/>
                <a:gd name="T32" fmla="*/ 1 w 64"/>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65">
                  <a:moveTo>
                    <a:pt x="3" y="0"/>
                  </a:moveTo>
                  <a:lnTo>
                    <a:pt x="7" y="1"/>
                  </a:lnTo>
                  <a:lnTo>
                    <a:pt x="12" y="7"/>
                  </a:lnTo>
                  <a:lnTo>
                    <a:pt x="21" y="16"/>
                  </a:lnTo>
                  <a:lnTo>
                    <a:pt x="29" y="27"/>
                  </a:lnTo>
                  <a:lnTo>
                    <a:pt x="38" y="38"/>
                  </a:lnTo>
                  <a:lnTo>
                    <a:pt x="47" y="48"/>
                  </a:lnTo>
                  <a:lnTo>
                    <a:pt x="56" y="58"/>
                  </a:lnTo>
                  <a:lnTo>
                    <a:pt x="64" y="65"/>
                  </a:lnTo>
                  <a:lnTo>
                    <a:pt x="53" y="61"/>
                  </a:lnTo>
                  <a:lnTo>
                    <a:pt x="40" y="53"/>
                  </a:lnTo>
                  <a:lnTo>
                    <a:pt x="29" y="44"/>
                  </a:lnTo>
                  <a:lnTo>
                    <a:pt x="17" y="33"/>
                  </a:lnTo>
                  <a:lnTo>
                    <a:pt x="8" y="23"/>
                  </a:lnTo>
                  <a:lnTo>
                    <a:pt x="2" y="14"/>
                  </a:lnTo>
                  <a:lnTo>
                    <a:pt x="0" y="6"/>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10" name="Freeform 249">
              <a:extLst>
                <a:ext uri="{FF2B5EF4-FFF2-40B4-BE49-F238E27FC236}">
                  <a16:creationId xmlns:a16="http://schemas.microsoft.com/office/drawing/2014/main" xmlns="" id="{6BAEB13B-3A5E-45C1-86FD-35261B8E7698}"/>
                </a:ext>
              </a:extLst>
            </p:cNvPr>
            <p:cNvSpPr>
              <a:spLocks/>
            </p:cNvSpPr>
            <p:nvPr/>
          </p:nvSpPr>
          <p:spPr bwMode="auto">
            <a:xfrm>
              <a:off x="1859" y="1141"/>
              <a:ext cx="156" cy="38"/>
            </a:xfrm>
            <a:custGeom>
              <a:avLst/>
              <a:gdLst>
                <a:gd name="T0" fmla="*/ 10 w 312"/>
                <a:gd name="T1" fmla="*/ 3 h 76"/>
                <a:gd name="T2" fmla="*/ 10 w 312"/>
                <a:gd name="T3" fmla="*/ 3 h 76"/>
                <a:gd name="T4" fmla="*/ 10 w 312"/>
                <a:gd name="T5" fmla="*/ 3 h 76"/>
                <a:gd name="T6" fmla="*/ 10 w 312"/>
                <a:gd name="T7" fmla="*/ 3 h 76"/>
                <a:gd name="T8" fmla="*/ 10 w 312"/>
                <a:gd name="T9" fmla="*/ 3 h 76"/>
                <a:gd name="T10" fmla="*/ 9 w 312"/>
                <a:gd name="T11" fmla="*/ 2 h 76"/>
                <a:gd name="T12" fmla="*/ 9 w 312"/>
                <a:gd name="T13" fmla="*/ 2 h 76"/>
                <a:gd name="T14" fmla="*/ 8 w 312"/>
                <a:gd name="T15" fmla="*/ 2 h 76"/>
                <a:gd name="T16" fmla="*/ 7 w 312"/>
                <a:gd name="T17" fmla="*/ 1 h 76"/>
                <a:gd name="T18" fmla="*/ 7 w 312"/>
                <a:gd name="T19" fmla="*/ 1 h 76"/>
                <a:gd name="T20" fmla="*/ 6 w 312"/>
                <a:gd name="T21" fmla="*/ 1 h 76"/>
                <a:gd name="T22" fmla="*/ 6 w 312"/>
                <a:gd name="T23" fmla="*/ 1 h 76"/>
                <a:gd name="T24" fmla="*/ 5 w 312"/>
                <a:gd name="T25" fmla="*/ 1 h 76"/>
                <a:gd name="T26" fmla="*/ 4 w 312"/>
                <a:gd name="T27" fmla="*/ 1 h 76"/>
                <a:gd name="T28" fmla="*/ 4 w 312"/>
                <a:gd name="T29" fmla="*/ 1 h 76"/>
                <a:gd name="T30" fmla="*/ 3 w 312"/>
                <a:gd name="T31" fmla="*/ 1 h 76"/>
                <a:gd name="T32" fmla="*/ 2 w 312"/>
                <a:gd name="T33" fmla="*/ 1 h 76"/>
                <a:gd name="T34" fmla="*/ 2 w 312"/>
                <a:gd name="T35" fmla="*/ 1 h 76"/>
                <a:gd name="T36" fmla="*/ 1 w 312"/>
                <a:gd name="T37" fmla="*/ 1 h 76"/>
                <a:gd name="T38" fmla="*/ 1 w 312"/>
                <a:gd name="T39" fmla="*/ 2 h 76"/>
                <a:gd name="T40" fmla="*/ 0 w 312"/>
                <a:gd name="T41" fmla="*/ 2 h 76"/>
                <a:gd name="T42" fmla="*/ 1 w 312"/>
                <a:gd name="T43" fmla="*/ 1 h 76"/>
                <a:gd name="T44" fmla="*/ 1 w 312"/>
                <a:gd name="T45" fmla="*/ 1 h 76"/>
                <a:gd name="T46" fmla="*/ 2 w 312"/>
                <a:gd name="T47" fmla="*/ 1 h 76"/>
                <a:gd name="T48" fmla="*/ 2 w 312"/>
                <a:gd name="T49" fmla="*/ 1 h 76"/>
                <a:gd name="T50" fmla="*/ 3 w 312"/>
                <a:gd name="T51" fmla="*/ 1 h 76"/>
                <a:gd name="T52" fmla="*/ 3 w 312"/>
                <a:gd name="T53" fmla="*/ 1 h 76"/>
                <a:gd name="T54" fmla="*/ 4 w 312"/>
                <a:gd name="T55" fmla="*/ 0 h 76"/>
                <a:gd name="T56" fmla="*/ 5 w 312"/>
                <a:gd name="T57" fmla="*/ 0 h 76"/>
                <a:gd name="T58" fmla="*/ 6 w 312"/>
                <a:gd name="T59" fmla="*/ 1 h 76"/>
                <a:gd name="T60" fmla="*/ 7 w 312"/>
                <a:gd name="T61" fmla="*/ 1 h 76"/>
                <a:gd name="T62" fmla="*/ 7 w 312"/>
                <a:gd name="T63" fmla="*/ 1 h 76"/>
                <a:gd name="T64" fmla="*/ 8 w 312"/>
                <a:gd name="T65" fmla="*/ 1 h 76"/>
                <a:gd name="T66" fmla="*/ 9 w 312"/>
                <a:gd name="T67" fmla="*/ 1 h 76"/>
                <a:gd name="T68" fmla="*/ 9 w 312"/>
                <a:gd name="T69" fmla="*/ 2 h 76"/>
                <a:gd name="T70" fmla="*/ 10 w 312"/>
                <a:gd name="T71" fmla="*/ 2 h 76"/>
                <a:gd name="T72" fmla="*/ 10 w 312"/>
                <a:gd name="T73" fmla="*/ 3 h 7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12" h="76">
                  <a:moveTo>
                    <a:pt x="310" y="68"/>
                  </a:moveTo>
                  <a:lnTo>
                    <a:pt x="312" y="70"/>
                  </a:lnTo>
                  <a:lnTo>
                    <a:pt x="309" y="72"/>
                  </a:lnTo>
                  <a:lnTo>
                    <a:pt x="306" y="75"/>
                  </a:lnTo>
                  <a:lnTo>
                    <a:pt x="303" y="76"/>
                  </a:lnTo>
                  <a:lnTo>
                    <a:pt x="285" y="59"/>
                  </a:lnTo>
                  <a:lnTo>
                    <a:pt x="264" y="45"/>
                  </a:lnTo>
                  <a:lnTo>
                    <a:pt x="245" y="34"/>
                  </a:lnTo>
                  <a:lnTo>
                    <a:pt x="224" y="25"/>
                  </a:lnTo>
                  <a:lnTo>
                    <a:pt x="203" y="19"/>
                  </a:lnTo>
                  <a:lnTo>
                    <a:pt x="181" y="16"/>
                  </a:lnTo>
                  <a:lnTo>
                    <a:pt x="161" y="14"/>
                  </a:lnTo>
                  <a:lnTo>
                    <a:pt x="140" y="12"/>
                  </a:lnTo>
                  <a:lnTo>
                    <a:pt x="120" y="14"/>
                  </a:lnTo>
                  <a:lnTo>
                    <a:pt x="100" y="16"/>
                  </a:lnTo>
                  <a:lnTo>
                    <a:pt x="80" y="18"/>
                  </a:lnTo>
                  <a:lnTo>
                    <a:pt x="62" y="22"/>
                  </a:lnTo>
                  <a:lnTo>
                    <a:pt x="44" y="26"/>
                  </a:lnTo>
                  <a:lnTo>
                    <a:pt x="28" y="30"/>
                  </a:lnTo>
                  <a:lnTo>
                    <a:pt x="13" y="34"/>
                  </a:lnTo>
                  <a:lnTo>
                    <a:pt x="0" y="38"/>
                  </a:lnTo>
                  <a:lnTo>
                    <a:pt x="6" y="29"/>
                  </a:lnTo>
                  <a:lnTo>
                    <a:pt x="18" y="22"/>
                  </a:lnTo>
                  <a:lnTo>
                    <a:pt x="34" y="15"/>
                  </a:lnTo>
                  <a:lnTo>
                    <a:pt x="51" y="9"/>
                  </a:lnTo>
                  <a:lnTo>
                    <a:pt x="72" y="4"/>
                  </a:lnTo>
                  <a:lnTo>
                    <a:pt x="95" y="1"/>
                  </a:lnTo>
                  <a:lnTo>
                    <a:pt x="119" y="0"/>
                  </a:lnTo>
                  <a:lnTo>
                    <a:pt x="145" y="0"/>
                  </a:lnTo>
                  <a:lnTo>
                    <a:pt x="170" y="1"/>
                  </a:lnTo>
                  <a:lnTo>
                    <a:pt x="194" y="4"/>
                  </a:lnTo>
                  <a:lnTo>
                    <a:pt x="218" y="10"/>
                  </a:lnTo>
                  <a:lnTo>
                    <a:pt x="242" y="17"/>
                  </a:lnTo>
                  <a:lnTo>
                    <a:pt x="263" y="26"/>
                  </a:lnTo>
                  <a:lnTo>
                    <a:pt x="282" y="38"/>
                  </a:lnTo>
                  <a:lnTo>
                    <a:pt x="298" y="52"/>
                  </a:lnTo>
                  <a:lnTo>
                    <a:pt x="310"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11" name="Freeform 250">
              <a:extLst>
                <a:ext uri="{FF2B5EF4-FFF2-40B4-BE49-F238E27FC236}">
                  <a16:creationId xmlns:a16="http://schemas.microsoft.com/office/drawing/2014/main" xmlns="" id="{3EEC28B9-7876-4E13-BE79-9A0142221CF1}"/>
                </a:ext>
              </a:extLst>
            </p:cNvPr>
            <p:cNvSpPr>
              <a:spLocks/>
            </p:cNvSpPr>
            <p:nvPr/>
          </p:nvSpPr>
          <p:spPr bwMode="auto">
            <a:xfrm>
              <a:off x="1862" y="1150"/>
              <a:ext cx="19" cy="34"/>
            </a:xfrm>
            <a:custGeom>
              <a:avLst/>
              <a:gdLst>
                <a:gd name="T0" fmla="*/ 2 w 38"/>
                <a:gd name="T1" fmla="*/ 0 h 68"/>
                <a:gd name="T2" fmla="*/ 1 w 38"/>
                <a:gd name="T3" fmla="*/ 1 h 68"/>
                <a:gd name="T4" fmla="*/ 1 w 38"/>
                <a:gd name="T5" fmla="*/ 1 h 68"/>
                <a:gd name="T6" fmla="*/ 1 w 38"/>
                <a:gd name="T7" fmla="*/ 1 h 68"/>
                <a:gd name="T8" fmla="*/ 1 w 38"/>
                <a:gd name="T9" fmla="*/ 2 h 68"/>
                <a:gd name="T10" fmla="*/ 1 w 38"/>
                <a:gd name="T11" fmla="*/ 2 h 68"/>
                <a:gd name="T12" fmla="*/ 1 w 38"/>
                <a:gd name="T13" fmla="*/ 2 h 68"/>
                <a:gd name="T14" fmla="*/ 0 w 38"/>
                <a:gd name="T15" fmla="*/ 3 h 68"/>
                <a:gd name="T16" fmla="*/ 1 w 38"/>
                <a:gd name="T17" fmla="*/ 3 h 68"/>
                <a:gd name="T18" fmla="*/ 1 w 38"/>
                <a:gd name="T19" fmla="*/ 3 h 68"/>
                <a:gd name="T20" fmla="*/ 1 w 38"/>
                <a:gd name="T21" fmla="*/ 2 h 68"/>
                <a:gd name="T22" fmla="*/ 1 w 38"/>
                <a:gd name="T23" fmla="*/ 2 h 68"/>
                <a:gd name="T24" fmla="*/ 1 w 38"/>
                <a:gd name="T25" fmla="*/ 2 h 68"/>
                <a:gd name="T26" fmla="*/ 1 w 38"/>
                <a:gd name="T27" fmla="*/ 1 h 68"/>
                <a:gd name="T28" fmla="*/ 1 w 38"/>
                <a:gd name="T29" fmla="*/ 1 h 68"/>
                <a:gd name="T30" fmla="*/ 1 w 38"/>
                <a:gd name="T31" fmla="*/ 1 h 68"/>
                <a:gd name="T32" fmla="*/ 2 w 38"/>
                <a:gd name="T33" fmla="*/ 0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68">
                  <a:moveTo>
                    <a:pt x="38" y="0"/>
                  </a:moveTo>
                  <a:lnTo>
                    <a:pt x="30" y="7"/>
                  </a:lnTo>
                  <a:lnTo>
                    <a:pt x="23" y="16"/>
                  </a:lnTo>
                  <a:lnTo>
                    <a:pt x="16" y="27"/>
                  </a:lnTo>
                  <a:lnTo>
                    <a:pt x="9" y="38"/>
                  </a:lnTo>
                  <a:lnTo>
                    <a:pt x="5" y="48"/>
                  </a:lnTo>
                  <a:lnTo>
                    <a:pt x="1" y="58"/>
                  </a:lnTo>
                  <a:lnTo>
                    <a:pt x="0" y="65"/>
                  </a:lnTo>
                  <a:lnTo>
                    <a:pt x="1" y="68"/>
                  </a:lnTo>
                  <a:lnTo>
                    <a:pt x="5" y="67"/>
                  </a:lnTo>
                  <a:lnTo>
                    <a:pt x="8" y="62"/>
                  </a:lnTo>
                  <a:lnTo>
                    <a:pt x="12" y="54"/>
                  </a:lnTo>
                  <a:lnTo>
                    <a:pt x="16" y="44"/>
                  </a:lnTo>
                  <a:lnTo>
                    <a:pt x="21" y="32"/>
                  </a:lnTo>
                  <a:lnTo>
                    <a:pt x="27" y="21"/>
                  </a:lnTo>
                  <a:lnTo>
                    <a:pt x="32" y="9"/>
                  </a:lnTo>
                  <a:lnTo>
                    <a:pt x="3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12" name="Freeform 251">
              <a:extLst>
                <a:ext uri="{FF2B5EF4-FFF2-40B4-BE49-F238E27FC236}">
                  <a16:creationId xmlns:a16="http://schemas.microsoft.com/office/drawing/2014/main" xmlns="" id="{A4D3B80D-3935-4A55-81EE-545101B16A33}"/>
                </a:ext>
              </a:extLst>
            </p:cNvPr>
            <p:cNvSpPr>
              <a:spLocks/>
            </p:cNvSpPr>
            <p:nvPr/>
          </p:nvSpPr>
          <p:spPr bwMode="auto">
            <a:xfrm>
              <a:off x="1872" y="1146"/>
              <a:ext cx="22" cy="38"/>
            </a:xfrm>
            <a:custGeom>
              <a:avLst/>
              <a:gdLst>
                <a:gd name="T0" fmla="*/ 0 w 45"/>
                <a:gd name="T1" fmla="*/ 3 h 75"/>
                <a:gd name="T2" fmla="*/ 0 w 45"/>
                <a:gd name="T3" fmla="*/ 3 h 75"/>
                <a:gd name="T4" fmla="*/ 0 w 45"/>
                <a:gd name="T5" fmla="*/ 3 h 75"/>
                <a:gd name="T6" fmla="*/ 0 w 45"/>
                <a:gd name="T7" fmla="*/ 2 h 75"/>
                <a:gd name="T8" fmla="*/ 0 w 45"/>
                <a:gd name="T9" fmla="*/ 2 h 75"/>
                <a:gd name="T10" fmla="*/ 0 w 45"/>
                <a:gd name="T11" fmla="*/ 1 h 75"/>
                <a:gd name="T12" fmla="*/ 0 w 45"/>
                <a:gd name="T13" fmla="*/ 1 h 75"/>
                <a:gd name="T14" fmla="*/ 1 w 45"/>
                <a:gd name="T15" fmla="*/ 1 h 75"/>
                <a:gd name="T16" fmla="*/ 1 w 45"/>
                <a:gd name="T17" fmla="*/ 0 h 75"/>
                <a:gd name="T18" fmla="*/ 1 w 45"/>
                <a:gd name="T19" fmla="*/ 1 h 75"/>
                <a:gd name="T20" fmla="*/ 1 w 45"/>
                <a:gd name="T21" fmla="*/ 1 h 75"/>
                <a:gd name="T22" fmla="*/ 0 w 45"/>
                <a:gd name="T23" fmla="*/ 2 h 75"/>
                <a:gd name="T24" fmla="*/ 0 w 45"/>
                <a:gd name="T25" fmla="*/ 2 h 75"/>
                <a:gd name="T26" fmla="*/ 0 w 45"/>
                <a:gd name="T27" fmla="*/ 2 h 75"/>
                <a:gd name="T28" fmla="*/ 0 w 45"/>
                <a:gd name="T29" fmla="*/ 3 h 75"/>
                <a:gd name="T30" fmla="*/ 0 w 45"/>
                <a:gd name="T31" fmla="*/ 3 h 75"/>
                <a:gd name="T32" fmla="*/ 0 w 45"/>
                <a:gd name="T33" fmla="*/ 3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75">
                  <a:moveTo>
                    <a:pt x="1" y="75"/>
                  </a:moveTo>
                  <a:lnTo>
                    <a:pt x="0" y="72"/>
                  </a:lnTo>
                  <a:lnTo>
                    <a:pt x="1" y="65"/>
                  </a:lnTo>
                  <a:lnTo>
                    <a:pt x="4" y="55"/>
                  </a:lnTo>
                  <a:lnTo>
                    <a:pt x="9" y="44"/>
                  </a:lnTo>
                  <a:lnTo>
                    <a:pt x="16" y="31"/>
                  </a:lnTo>
                  <a:lnTo>
                    <a:pt x="24" y="20"/>
                  </a:lnTo>
                  <a:lnTo>
                    <a:pt x="34" y="8"/>
                  </a:lnTo>
                  <a:lnTo>
                    <a:pt x="45" y="0"/>
                  </a:lnTo>
                  <a:lnTo>
                    <a:pt x="39" y="9"/>
                  </a:lnTo>
                  <a:lnTo>
                    <a:pt x="33" y="21"/>
                  </a:lnTo>
                  <a:lnTo>
                    <a:pt x="26" y="34"/>
                  </a:lnTo>
                  <a:lnTo>
                    <a:pt x="21" y="46"/>
                  </a:lnTo>
                  <a:lnTo>
                    <a:pt x="14" y="58"/>
                  </a:lnTo>
                  <a:lnTo>
                    <a:pt x="9" y="67"/>
                  </a:lnTo>
                  <a:lnTo>
                    <a:pt x="4" y="74"/>
                  </a:lnTo>
                  <a:lnTo>
                    <a:pt x="1" y="7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13" name="Freeform 252">
              <a:extLst>
                <a:ext uri="{FF2B5EF4-FFF2-40B4-BE49-F238E27FC236}">
                  <a16:creationId xmlns:a16="http://schemas.microsoft.com/office/drawing/2014/main" xmlns="" id="{64325D14-A028-451D-BB0D-0EB43306127F}"/>
                </a:ext>
              </a:extLst>
            </p:cNvPr>
            <p:cNvSpPr>
              <a:spLocks/>
            </p:cNvSpPr>
            <p:nvPr/>
          </p:nvSpPr>
          <p:spPr bwMode="auto">
            <a:xfrm>
              <a:off x="1895" y="1143"/>
              <a:ext cx="30" cy="49"/>
            </a:xfrm>
            <a:custGeom>
              <a:avLst/>
              <a:gdLst>
                <a:gd name="T0" fmla="*/ 1 w 60"/>
                <a:gd name="T1" fmla="*/ 4 h 98"/>
                <a:gd name="T2" fmla="*/ 0 w 60"/>
                <a:gd name="T3" fmla="*/ 3 h 98"/>
                <a:gd name="T4" fmla="*/ 1 w 60"/>
                <a:gd name="T5" fmla="*/ 3 h 98"/>
                <a:gd name="T6" fmla="*/ 1 w 60"/>
                <a:gd name="T7" fmla="*/ 3 h 98"/>
                <a:gd name="T8" fmla="*/ 1 w 60"/>
                <a:gd name="T9" fmla="*/ 2 h 98"/>
                <a:gd name="T10" fmla="*/ 1 w 60"/>
                <a:gd name="T11" fmla="*/ 2 h 98"/>
                <a:gd name="T12" fmla="*/ 2 w 60"/>
                <a:gd name="T13" fmla="*/ 1 h 98"/>
                <a:gd name="T14" fmla="*/ 2 w 60"/>
                <a:gd name="T15" fmla="*/ 1 h 98"/>
                <a:gd name="T16" fmla="*/ 2 w 60"/>
                <a:gd name="T17" fmla="*/ 0 h 98"/>
                <a:gd name="T18" fmla="*/ 2 w 60"/>
                <a:gd name="T19" fmla="*/ 1 h 98"/>
                <a:gd name="T20" fmla="*/ 2 w 60"/>
                <a:gd name="T21" fmla="*/ 1 h 98"/>
                <a:gd name="T22" fmla="*/ 2 w 60"/>
                <a:gd name="T23" fmla="*/ 2 h 98"/>
                <a:gd name="T24" fmla="*/ 1 w 60"/>
                <a:gd name="T25" fmla="*/ 2 h 98"/>
                <a:gd name="T26" fmla="*/ 1 w 60"/>
                <a:gd name="T27" fmla="*/ 3 h 98"/>
                <a:gd name="T28" fmla="*/ 1 w 60"/>
                <a:gd name="T29" fmla="*/ 3 h 98"/>
                <a:gd name="T30" fmla="*/ 1 w 60"/>
                <a:gd name="T31" fmla="*/ 3 h 98"/>
                <a:gd name="T32" fmla="*/ 1 w 60"/>
                <a:gd name="T33" fmla="*/ 4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0" h="98">
                  <a:moveTo>
                    <a:pt x="1" y="98"/>
                  </a:moveTo>
                  <a:lnTo>
                    <a:pt x="0" y="92"/>
                  </a:lnTo>
                  <a:lnTo>
                    <a:pt x="2" y="82"/>
                  </a:lnTo>
                  <a:lnTo>
                    <a:pt x="8" y="68"/>
                  </a:lnTo>
                  <a:lnTo>
                    <a:pt x="15" y="52"/>
                  </a:lnTo>
                  <a:lnTo>
                    <a:pt x="25" y="36"/>
                  </a:lnTo>
                  <a:lnTo>
                    <a:pt x="37" y="21"/>
                  </a:lnTo>
                  <a:lnTo>
                    <a:pt x="48" y="8"/>
                  </a:lnTo>
                  <a:lnTo>
                    <a:pt x="60" y="0"/>
                  </a:lnTo>
                  <a:lnTo>
                    <a:pt x="55" y="8"/>
                  </a:lnTo>
                  <a:lnTo>
                    <a:pt x="48" y="21"/>
                  </a:lnTo>
                  <a:lnTo>
                    <a:pt x="40" y="37"/>
                  </a:lnTo>
                  <a:lnTo>
                    <a:pt x="31" y="56"/>
                  </a:lnTo>
                  <a:lnTo>
                    <a:pt x="22" y="72"/>
                  </a:lnTo>
                  <a:lnTo>
                    <a:pt x="14" y="87"/>
                  </a:lnTo>
                  <a:lnTo>
                    <a:pt x="6" y="96"/>
                  </a:lnTo>
                  <a:lnTo>
                    <a:pt x="1" y="9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14" name="Freeform 253">
              <a:extLst>
                <a:ext uri="{FF2B5EF4-FFF2-40B4-BE49-F238E27FC236}">
                  <a16:creationId xmlns:a16="http://schemas.microsoft.com/office/drawing/2014/main" xmlns="" id="{C8AAC51C-67C3-44FE-A4AB-9D0D89627DAA}"/>
                </a:ext>
              </a:extLst>
            </p:cNvPr>
            <p:cNvSpPr>
              <a:spLocks/>
            </p:cNvSpPr>
            <p:nvPr/>
          </p:nvSpPr>
          <p:spPr bwMode="auto">
            <a:xfrm>
              <a:off x="1921" y="1146"/>
              <a:ext cx="33" cy="52"/>
            </a:xfrm>
            <a:custGeom>
              <a:avLst/>
              <a:gdLst>
                <a:gd name="T0" fmla="*/ 1 w 65"/>
                <a:gd name="T1" fmla="*/ 3 h 105"/>
                <a:gd name="T2" fmla="*/ 0 w 65"/>
                <a:gd name="T3" fmla="*/ 3 h 105"/>
                <a:gd name="T4" fmla="*/ 1 w 65"/>
                <a:gd name="T5" fmla="*/ 2 h 105"/>
                <a:gd name="T6" fmla="*/ 1 w 65"/>
                <a:gd name="T7" fmla="*/ 2 h 105"/>
                <a:gd name="T8" fmla="*/ 1 w 65"/>
                <a:gd name="T9" fmla="*/ 1 h 105"/>
                <a:gd name="T10" fmla="*/ 1 w 65"/>
                <a:gd name="T11" fmla="*/ 1 h 105"/>
                <a:gd name="T12" fmla="*/ 2 w 65"/>
                <a:gd name="T13" fmla="*/ 0 h 105"/>
                <a:gd name="T14" fmla="*/ 2 w 65"/>
                <a:gd name="T15" fmla="*/ 0 h 105"/>
                <a:gd name="T16" fmla="*/ 3 w 65"/>
                <a:gd name="T17" fmla="*/ 0 h 105"/>
                <a:gd name="T18" fmla="*/ 2 w 65"/>
                <a:gd name="T19" fmla="*/ 0 h 105"/>
                <a:gd name="T20" fmla="*/ 2 w 65"/>
                <a:gd name="T21" fmla="*/ 0 h 105"/>
                <a:gd name="T22" fmla="*/ 2 w 65"/>
                <a:gd name="T23" fmla="*/ 1 h 105"/>
                <a:gd name="T24" fmla="*/ 2 w 65"/>
                <a:gd name="T25" fmla="*/ 1 h 105"/>
                <a:gd name="T26" fmla="*/ 1 w 65"/>
                <a:gd name="T27" fmla="*/ 2 h 105"/>
                <a:gd name="T28" fmla="*/ 1 w 65"/>
                <a:gd name="T29" fmla="*/ 2 h 105"/>
                <a:gd name="T30" fmla="*/ 1 w 65"/>
                <a:gd name="T31" fmla="*/ 3 h 105"/>
                <a:gd name="T32" fmla="*/ 1 w 65"/>
                <a:gd name="T33" fmla="*/ 3 h 10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105">
                  <a:moveTo>
                    <a:pt x="1" y="105"/>
                  </a:moveTo>
                  <a:lnTo>
                    <a:pt x="0" y="99"/>
                  </a:lnTo>
                  <a:lnTo>
                    <a:pt x="3" y="88"/>
                  </a:lnTo>
                  <a:lnTo>
                    <a:pt x="9" y="71"/>
                  </a:lnTo>
                  <a:lnTo>
                    <a:pt x="19" y="54"/>
                  </a:lnTo>
                  <a:lnTo>
                    <a:pt x="30" y="36"/>
                  </a:lnTo>
                  <a:lnTo>
                    <a:pt x="42" y="20"/>
                  </a:lnTo>
                  <a:lnTo>
                    <a:pt x="54" y="7"/>
                  </a:lnTo>
                  <a:lnTo>
                    <a:pt x="65" y="0"/>
                  </a:lnTo>
                  <a:lnTo>
                    <a:pt x="61" y="8"/>
                  </a:lnTo>
                  <a:lnTo>
                    <a:pt x="54" y="22"/>
                  </a:lnTo>
                  <a:lnTo>
                    <a:pt x="45" y="39"/>
                  </a:lnTo>
                  <a:lnTo>
                    <a:pt x="33" y="58"/>
                  </a:lnTo>
                  <a:lnTo>
                    <a:pt x="23" y="76"/>
                  </a:lnTo>
                  <a:lnTo>
                    <a:pt x="14" y="91"/>
                  </a:lnTo>
                  <a:lnTo>
                    <a:pt x="5" y="101"/>
                  </a:lnTo>
                  <a:lnTo>
                    <a:pt x="1" y="10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15" name="Freeform 254">
              <a:extLst>
                <a:ext uri="{FF2B5EF4-FFF2-40B4-BE49-F238E27FC236}">
                  <a16:creationId xmlns:a16="http://schemas.microsoft.com/office/drawing/2014/main" xmlns="" id="{8455DBEF-ABD5-4ECF-8D55-B83F8A025602}"/>
                </a:ext>
              </a:extLst>
            </p:cNvPr>
            <p:cNvSpPr>
              <a:spLocks/>
            </p:cNvSpPr>
            <p:nvPr/>
          </p:nvSpPr>
          <p:spPr bwMode="auto">
            <a:xfrm>
              <a:off x="1938" y="1150"/>
              <a:ext cx="35" cy="43"/>
            </a:xfrm>
            <a:custGeom>
              <a:avLst/>
              <a:gdLst>
                <a:gd name="T0" fmla="*/ 0 w 71"/>
                <a:gd name="T1" fmla="*/ 2 h 87"/>
                <a:gd name="T2" fmla="*/ 0 w 71"/>
                <a:gd name="T3" fmla="*/ 2 h 87"/>
                <a:gd name="T4" fmla="*/ 0 w 71"/>
                <a:gd name="T5" fmla="*/ 2 h 87"/>
                <a:gd name="T6" fmla="*/ 0 w 71"/>
                <a:gd name="T7" fmla="*/ 1 h 87"/>
                <a:gd name="T8" fmla="*/ 0 w 71"/>
                <a:gd name="T9" fmla="*/ 1 h 87"/>
                <a:gd name="T10" fmla="*/ 1 w 71"/>
                <a:gd name="T11" fmla="*/ 0 h 87"/>
                <a:gd name="T12" fmla="*/ 1 w 71"/>
                <a:gd name="T13" fmla="*/ 0 h 87"/>
                <a:gd name="T14" fmla="*/ 1 w 71"/>
                <a:gd name="T15" fmla="*/ 0 h 87"/>
                <a:gd name="T16" fmla="*/ 2 w 71"/>
                <a:gd name="T17" fmla="*/ 0 h 87"/>
                <a:gd name="T18" fmla="*/ 2 w 71"/>
                <a:gd name="T19" fmla="*/ 0 h 87"/>
                <a:gd name="T20" fmla="*/ 1 w 71"/>
                <a:gd name="T21" fmla="*/ 0 h 87"/>
                <a:gd name="T22" fmla="*/ 1 w 71"/>
                <a:gd name="T23" fmla="*/ 1 h 87"/>
                <a:gd name="T24" fmla="*/ 1 w 71"/>
                <a:gd name="T25" fmla="*/ 1 h 87"/>
                <a:gd name="T26" fmla="*/ 0 w 71"/>
                <a:gd name="T27" fmla="*/ 2 h 87"/>
                <a:gd name="T28" fmla="*/ 0 w 71"/>
                <a:gd name="T29" fmla="*/ 2 h 87"/>
                <a:gd name="T30" fmla="*/ 0 w 71"/>
                <a:gd name="T31" fmla="*/ 2 h 87"/>
                <a:gd name="T32" fmla="*/ 0 w 71"/>
                <a:gd name="T33" fmla="*/ 2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87">
                  <a:moveTo>
                    <a:pt x="0" y="87"/>
                  </a:moveTo>
                  <a:lnTo>
                    <a:pt x="0" y="82"/>
                  </a:lnTo>
                  <a:lnTo>
                    <a:pt x="5" y="72"/>
                  </a:lnTo>
                  <a:lnTo>
                    <a:pt x="14" y="58"/>
                  </a:lnTo>
                  <a:lnTo>
                    <a:pt x="25" y="43"/>
                  </a:lnTo>
                  <a:lnTo>
                    <a:pt x="37" y="28"/>
                  </a:lnTo>
                  <a:lnTo>
                    <a:pt x="50" y="14"/>
                  </a:lnTo>
                  <a:lnTo>
                    <a:pt x="62" y="5"/>
                  </a:lnTo>
                  <a:lnTo>
                    <a:pt x="71" y="0"/>
                  </a:lnTo>
                  <a:lnTo>
                    <a:pt x="66" y="8"/>
                  </a:lnTo>
                  <a:lnTo>
                    <a:pt x="57" y="21"/>
                  </a:lnTo>
                  <a:lnTo>
                    <a:pt x="46" y="36"/>
                  </a:lnTo>
                  <a:lnTo>
                    <a:pt x="35" y="52"/>
                  </a:lnTo>
                  <a:lnTo>
                    <a:pt x="24" y="67"/>
                  </a:lnTo>
                  <a:lnTo>
                    <a:pt x="14" y="79"/>
                  </a:lnTo>
                  <a:lnTo>
                    <a:pt x="6" y="85"/>
                  </a:lnTo>
                  <a:lnTo>
                    <a:pt x="0" y="8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16" name="Freeform 255">
              <a:extLst>
                <a:ext uri="{FF2B5EF4-FFF2-40B4-BE49-F238E27FC236}">
                  <a16:creationId xmlns:a16="http://schemas.microsoft.com/office/drawing/2014/main" xmlns="" id="{12EB8CE9-DE47-40E0-B251-DDFA5125FA0C}"/>
                </a:ext>
              </a:extLst>
            </p:cNvPr>
            <p:cNvSpPr>
              <a:spLocks/>
            </p:cNvSpPr>
            <p:nvPr/>
          </p:nvSpPr>
          <p:spPr bwMode="auto">
            <a:xfrm>
              <a:off x="1957" y="1156"/>
              <a:ext cx="30" cy="36"/>
            </a:xfrm>
            <a:custGeom>
              <a:avLst/>
              <a:gdLst>
                <a:gd name="T0" fmla="*/ 0 w 61"/>
                <a:gd name="T1" fmla="*/ 3 h 71"/>
                <a:gd name="T2" fmla="*/ 0 w 61"/>
                <a:gd name="T3" fmla="*/ 3 h 71"/>
                <a:gd name="T4" fmla="*/ 0 w 61"/>
                <a:gd name="T5" fmla="*/ 2 h 71"/>
                <a:gd name="T6" fmla="*/ 0 w 61"/>
                <a:gd name="T7" fmla="*/ 2 h 71"/>
                <a:gd name="T8" fmla="*/ 0 w 61"/>
                <a:gd name="T9" fmla="*/ 2 h 71"/>
                <a:gd name="T10" fmla="*/ 0 w 61"/>
                <a:gd name="T11" fmla="*/ 1 h 71"/>
                <a:gd name="T12" fmla="*/ 1 w 61"/>
                <a:gd name="T13" fmla="*/ 1 h 71"/>
                <a:gd name="T14" fmla="*/ 1 w 61"/>
                <a:gd name="T15" fmla="*/ 1 h 71"/>
                <a:gd name="T16" fmla="*/ 1 w 61"/>
                <a:gd name="T17" fmla="*/ 0 h 71"/>
                <a:gd name="T18" fmla="*/ 1 w 61"/>
                <a:gd name="T19" fmla="*/ 1 h 71"/>
                <a:gd name="T20" fmla="*/ 1 w 61"/>
                <a:gd name="T21" fmla="*/ 1 h 71"/>
                <a:gd name="T22" fmla="*/ 1 w 61"/>
                <a:gd name="T23" fmla="*/ 1 h 71"/>
                <a:gd name="T24" fmla="*/ 0 w 61"/>
                <a:gd name="T25" fmla="*/ 2 h 71"/>
                <a:gd name="T26" fmla="*/ 0 w 61"/>
                <a:gd name="T27" fmla="*/ 2 h 71"/>
                <a:gd name="T28" fmla="*/ 0 w 61"/>
                <a:gd name="T29" fmla="*/ 2 h 71"/>
                <a:gd name="T30" fmla="*/ 0 w 61"/>
                <a:gd name="T31" fmla="*/ 3 h 71"/>
                <a:gd name="T32" fmla="*/ 0 w 61"/>
                <a:gd name="T33" fmla="*/ 3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71">
                  <a:moveTo>
                    <a:pt x="1" y="71"/>
                  </a:moveTo>
                  <a:lnTo>
                    <a:pt x="0" y="67"/>
                  </a:lnTo>
                  <a:lnTo>
                    <a:pt x="4" y="59"/>
                  </a:lnTo>
                  <a:lnTo>
                    <a:pt x="8" y="47"/>
                  </a:lnTo>
                  <a:lnTo>
                    <a:pt x="16" y="35"/>
                  </a:lnTo>
                  <a:lnTo>
                    <a:pt x="27" y="24"/>
                  </a:lnTo>
                  <a:lnTo>
                    <a:pt x="37" y="12"/>
                  </a:lnTo>
                  <a:lnTo>
                    <a:pt x="48" y="4"/>
                  </a:lnTo>
                  <a:lnTo>
                    <a:pt x="61" y="0"/>
                  </a:lnTo>
                  <a:lnTo>
                    <a:pt x="55" y="7"/>
                  </a:lnTo>
                  <a:lnTo>
                    <a:pt x="47" y="17"/>
                  </a:lnTo>
                  <a:lnTo>
                    <a:pt x="38" y="30"/>
                  </a:lnTo>
                  <a:lnTo>
                    <a:pt x="29" y="42"/>
                  </a:lnTo>
                  <a:lnTo>
                    <a:pt x="20" y="55"/>
                  </a:lnTo>
                  <a:lnTo>
                    <a:pt x="12" y="64"/>
                  </a:lnTo>
                  <a:lnTo>
                    <a:pt x="5" y="70"/>
                  </a:lnTo>
                  <a:lnTo>
                    <a:pt x="1" y="7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17" name="Freeform 256">
              <a:extLst>
                <a:ext uri="{FF2B5EF4-FFF2-40B4-BE49-F238E27FC236}">
                  <a16:creationId xmlns:a16="http://schemas.microsoft.com/office/drawing/2014/main" xmlns="" id="{9A82D442-5109-450E-BAC6-14CDE6380942}"/>
                </a:ext>
              </a:extLst>
            </p:cNvPr>
            <p:cNvSpPr>
              <a:spLocks/>
            </p:cNvSpPr>
            <p:nvPr/>
          </p:nvSpPr>
          <p:spPr bwMode="auto">
            <a:xfrm>
              <a:off x="1976" y="1166"/>
              <a:ext cx="26" cy="25"/>
            </a:xfrm>
            <a:custGeom>
              <a:avLst/>
              <a:gdLst>
                <a:gd name="T0" fmla="*/ 0 w 53"/>
                <a:gd name="T1" fmla="*/ 1 h 51"/>
                <a:gd name="T2" fmla="*/ 0 w 53"/>
                <a:gd name="T3" fmla="*/ 1 h 51"/>
                <a:gd name="T4" fmla="*/ 0 w 53"/>
                <a:gd name="T5" fmla="*/ 1 h 51"/>
                <a:gd name="T6" fmla="*/ 0 w 53"/>
                <a:gd name="T7" fmla="*/ 0 h 51"/>
                <a:gd name="T8" fmla="*/ 0 w 53"/>
                <a:gd name="T9" fmla="*/ 0 h 51"/>
                <a:gd name="T10" fmla="*/ 0 w 53"/>
                <a:gd name="T11" fmla="*/ 0 h 51"/>
                <a:gd name="T12" fmla="*/ 1 w 53"/>
                <a:gd name="T13" fmla="*/ 0 h 51"/>
                <a:gd name="T14" fmla="*/ 1 w 53"/>
                <a:gd name="T15" fmla="*/ 0 h 51"/>
                <a:gd name="T16" fmla="*/ 1 w 53"/>
                <a:gd name="T17" fmla="*/ 0 h 51"/>
                <a:gd name="T18" fmla="*/ 1 w 53"/>
                <a:gd name="T19" fmla="*/ 0 h 51"/>
                <a:gd name="T20" fmla="*/ 1 w 53"/>
                <a:gd name="T21" fmla="*/ 0 h 51"/>
                <a:gd name="T22" fmla="*/ 1 w 53"/>
                <a:gd name="T23" fmla="*/ 0 h 51"/>
                <a:gd name="T24" fmla="*/ 0 w 53"/>
                <a:gd name="T25" fmla="*/ 0 h 51"/>
                <a:gd name="T26" fmla="*/ 0 w 53"/>
                <a:gd name="T27" fmla="*/ 1 h 51"/>
                <a:gd name="T28" fmla="*/ 0 w 53"/>
                <a:gd name="T29" fmla="*/ 1 h 51"/>
                <a:gd name="T30" fmla="*/ 0 w 53"/>
                <a:gd name="T31" fmla="*/ 1 h 51"/>
                <a:gd name="T32" fmla="*/ 0 w 53"/>
                <a:gd name="T33" fmla="*/ 1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51">
                  <a:moveTo>
                    <a:pt x="0" y="51"/>
                  </a:moveTo>
                  <a:lnTo>
                    <a:pt x="0" y="48"/>
                  </a:lnTo>
                  <a:lnTo>
                    <a:pt x="4" y="41"/>
                  </a:lnTo>
                  <a:lnTo>
                    <a:pt x="10" y="31"/>
                  </a:lnTo>
                  <a:lnTo>
                    <a:pt x="20" y="22"/>
                  </a:lnTo>
                  <a:lnTo>
                    <a:pt x="29" y="14"/>
                  </a:lnTo>
                  <a:lnTo>
                    <a:pt x="38" y="6"/>
                  </a:lnTo>
                  <a:lnTo>
                    <a:pt x="47" y="1"/>
                  </a:lnTo>
                  <a:lnTo>
                    <a:pt x="53" y="0"/>
                  </a:lnTo>
                  <a:lnTo>
                    <a:pt x="47" y="6"/>
                  </a:lnTo>
                  <a:lnTo>
                    <a:pt x="40" y="13"/>
                  </a:lnTo>
                  <a:lnTo>
                    <a:pt x="33" y="21"/>
                  </a:lnTo>
                  <a:lnTo>
                    <a:pt x="25" y="30"/>
                  </a:lnTo>
                  <a:lnTo>
                    <a:pt x="19" y="38"/>
                  </a:lnTo>
                  <a:lnTo>
                    <a:pt x="10" y="45"/>
                  </a:lnTo>
                  <a:lnTo>
                    <a:pt x="5" y="50"/>
                  </a:lnTo>
                  <a:lnTo>
                    <a:pt x="0" y="5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18" name="Freeform 257">
              <a:extLst>
                <a:ext uri="{FF2B5EF4-FFF2-40B4-BE49-F238E27FC236}">
                  <a16:creationId xmlns:a16="http://schemas.microsoft.com/office/drawing/2014/main" xmlns="" id="{F8803D8B-5220-4355-A4C0-1F958AF96E0C}"/>
                </a:ext>
              </a:extLst>
            </p:cNvPr>
            <p:cNvSpPr>
              <a:spLocks/>
            </p:cNvSpPr>
            <p:nvPr/>
          </p:nvSpPr>
          <p:spPr bwMode="auto">
            <a:xfrm>
              <a:off x="1993" y="1171"/>
              <a:ext cx="18" cy="18"/>
            </a:xfrm>
            <a:custGeom>
              <a:avLst/>
              <a:gdLst>
                <a:gd name="T0" fmla="*/ 0 w 34"/>
                <a:gd name="T1" fmla="*/ 2 h 34"/>
                <a:gd name="T2" fmla="*/ 0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0 h 34"/>
                <a:gd name="T16" fmla="*/ 2 w 34"/>
                <a:gd name="T17" fmla="*/ 1 h 34"/>
                <a:gd name="T18" fmla="*/ 1 w 34"/>
                <a:gd name="T19" fmla="*/ 1 h 34"/>
                <a:gd name="T20" fmla="*/ 1 w 34"/>
                <a:gd name="T21" fmla="*/ 1 h 34"/>
                <a:gd name="T22" fmla="*/ 1 w 34"/>
                <a:gd name="T23" fmla="*/ 1 h 34"/>
                <a:gd name="T24" fmla="*/ 1 w 34"/>
                <a:gd name="T25" fmla="*/ 1 h 34"/>
                <a:gd name="T26" fmla="*/ 1 w 34"/>
                <a:gd name="T27" fmla="*/ 1 h 34"/>
                <a:gd name="T28" fmla="*/ 1 w 34"/>
                <a:gd name="T29" fmla="*/ 2 h 34"/>
                <a:gd name="T30" fmla="*/ 1 w 34"/>
                <a:gd name="T31" fmla="*/ 2 h 34"/>
                <a:gd name="T32" fmla="*/ 0 w 34"/>
                <a:gd name="T33" fmla="*/ 2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0" y="32"/>
                  </a:moveTo>
                  <a:lnTo>
                    <a:pt x="0" y="29"/>
                  </a:lnTo>
                  <a:lnTo>
                    <a:pt x="1" y="24"/>
                  </a:lnTo>
                  <a:lnTo>
                    <a:pt x="6" y="18"/>
                  </a:lnTo>
                  <a:lnTo>
                    <a:pt x="10" y="11"/>
                  </a:lnTo>
                  <a:lnTo>
                    <a:pt x="16" y="6"/>
                  </a:lnTo>
                  <a:lnTo>
                    <a:pt x="23" y="2"/>
                  </a:lnTo>
                  <a:lnTo>
                    <a:pt x="29" y="0"/>
                  </a:lnTo>
                  <a:lnTo>
                    <a:pt x="34" y="1"/>
                  </a:lnTo>
                  <a:lnTo>
                    <a:pt x="27" y="3"/>
                  </a:lnTo>
                  <a:lnTo>
                    <a:pt x="22" y="8"/>
                  </a:lnTo>
                  <a:lnTo>
                    <a:pt x="17" y="15"/>
                  </a:lnTo>
                  <a:lnTo>
                    <a:pt x="12" y="22"/>
                  </a:lnTo>
                  <a:lnTo>
                    <a:pt x="8" y="29"/>
                  </a:lnTo>
                  <a:lnTo>
                    <a:pt x="6" y="33"/>
                  </a:lnTo>
                  <a:lnTo>
                    <a:pt x="2" y="34"/>
                  </a:lnTo>
                  <a:lnTo>
                    <a:pt x="0" y="3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19" name="Freeform 258">
              <a:extLst>
                <a:ext uri="{FF2B5EF4-FFF2-40B4-BE49-F238E27FC236}">
                  <a16:creationId xmlns:a16="http://schemas.microsoft.com/office/drawing/2014/main" xmlns="" id="{856568D2-EB30-41FF-826D-EF131A19C3EA}"/>
                </a:ext>
              </a:extLst>
            </p:cNvPr>
            <p:cNvSpPr>
              <a:spLocks/>
            </p:cNvSpPr>
            <p:nvPr/>
          </p:nvSpPr>
          <p:spPr bwMode="auto">
            <a:xfrm>
              <a:off x="1848" y="1156"/>
              <a:ext cx="20" cy="22"/>
            </a:xfrm>
            <a:custGeom>
              <a:avLst/>
              <a:gdLst>
                <a:gd name="T0" fmla="*/ 2 w 40"/>
                <a:gd name="T1" fmla="*/ 0 h 44"/>
                <a:gd name="T2" fmla="*/ 2 w 40"/>
                <a:gd name="T3" fmla="*/ 1 h 44"/>
                <a:gd name="T4" fmla="*/ 2 w 40"/>
                <a:gd name="T5" fmla="*/ 1 h 44"/>
                <a:gd name="T6" fmla="*/ 1 w 40"/>
                <a:gd name="T7" fmla="*/ 1 h 44"/>
                <a:gd name="T8" fmla="*/ 1 w 40"/>
                <a:gd name="T9" fmla="*/ 1 h 44"/>
                <a:gd name="T10" fmla="*/ 1 w 40"/>
                <a:gd name="T11" fmla="*/ 2 h 44"/>
                <a:gd name="T12" fmla="*/ 1 w 40"/>
                <a:gd name="T13" fmla="*/ 2 h 44"/>
                <a:gd name="T14" fmla="*/ 1 w 40"/>
                <a:gd name="T15" fmla="*/ 2 h 44"/>
                <a:gd name="T16" fmla="*/ 1 w 40"/>
                <a:gd name="T17" fmla="*/ 2 h 44"/>
                <a:gd name="T18" fmla="*/ 0 w 40"/>
                <a:gd name="T19" fmla="*/ 2 h 44"/>
                <a:gd name="T20" fmla="*/ 1 w 40"/>
                <a:gd name="T21" fmla="*/ 1 h 44"/>
                <a:gd name="T22" fmla="*/ 1 w 40"/>
                <a:gd name="T23" fmla="*/ 1 h 44"/>
                <a:gd name="T24" fmla="*/ 1 w 40"/>
                <a:gd name="T25" fmla="*/ 1 h 44"/>
                <a:gd name="T26" fmla="*/ 1 w 40"/>
                <a:gd name="T27" fmla="*/ 1 h 44"/>
                <a:gd name="T28" fmla="*/ 1 w 40"/>
                <a:gd name="T29" fmla="*/ 1 h 44"/>
                <a:gd name="T30" fmla="*/ 2 w 40"/>
                <a:gd name="T31" fmla="*/ 1 h 44"/>
                <a:gd name="T32" fmla="*/ 2 w 40"/>
                <a:gd name="T33" fmla="*/ 0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44">
                  <a:moveTo>
                    <a:pt x="40" y="0"/>
                  </a:moveTo>
                  <a:lnTo>
                    <a:pt x="38" y="3"/>
                  </a:lnTo>
                  <a:lnTo>
                    <a:pt x="33" y="10"/>
                  </a:lnTo>
                  <a:lnTo>
                    <a:pt x="28" y="18"/>
                  </a:lnTo>
                  <a:lnTo>
                    <a:pt x="23" y="26"/>
                  </a:lnTo>
                  <a:lnTo>
                    <a:pt x="17" y="34"/>
                  </a:lnTo>
                  <a:lnTo>
                    <a:pt x="11" y="40"/>
                  </a:lnTo>
                  <a:lnTo>
                    <a:pt x="5" y="44"/>
                  </a:lnTo>
                  <a:lnTo>
                    <a:pt x="1" y="42"/>
                  </a:lnTo>
                  <a:lnTo>
                    <a:pt x="0" y="38"/>
                  </a:lnTo>
                  <a:lnTo>
                    <a:pt x="2" y="32"/>
                  </a:lnTo>
                  <a:lnTo>
                    <a:pt x="7" y="26"/>
                  </a:lnTo>
                  <a:lnTo>
                    <a:pt x="13" y="19"/>
                  </a:lnTo>
                  <a:lnTo>
                    <a:pt x="22" y="14"/>
                  </a:lnTo>
                  <a:lnTo>
                    <a:pt x="30" y="8"/>
                  </a:lnTo>
                  <a:lnTo>
                    <a:pt x="35" y="3"/>
                  </a:lnTo>
                  <a:lnTo>
                    <a:pt x="4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20" name="Freeform 259">
              <a:extLst>
                <a:ext uri="{FF2B5EF4-FFF2-40B4-BE49-F238E27FC236}">
                  <a16:creationId xmlns:a16="http://schemas.microsoft.com/office/drawing/2014/main" xmlns="" id="{8A0B5443-EC9A-4CE2-B3FE-6F1A96A47058}"/>
                </a:ext>
              </a:extLst>
            </p:cNvPr>
            <p:cNvSpPr>
              <a:spLocks/>
            </p:cNvSpPr>
            <p:nvPr/>
          </p:nvSpPr>
          <p:spPr bwMode="auto">
            <a:xfrm>
              <a:off x="1845" y="1144"/>
              <a:ext cx="24" cy="11"/>
            </a:xfrm>
            <a:custGeom>
              <a:avLst/>
              <a:gdLst>
                <a:gd name="T0" fmla="*/ 2 w 47"/>
                <a:gd name="T1" fmla="*/ 1 h 21"/>
                <a:gd name="T2" fmla="*/ 2 w 47"/>
                <a:gd name="T3" fmla="*/ 1 h 21"/>
                <a:gd name="T4" fmla="*/ 2 w 47"/>
                <a:gd name="T5" fmla="*/ 1 h 21"/>
                <a:gd name="T6" fmla="*/ 1 w 47"/>
                <a:gd name="T7" fmla="*/ 1 h 21"/>
                <a:gd name="T8" fmla="*/ 1 w 47"/>
                <a:gd name="T9" fmla="*/ 1 h 21"/>
                <a:gd name="T10" fmla="*/ 1 w 47"/>
                <a:gd name="T11" fmla="*/ 1 h 21"/>
                <a:gd name="T12" fmla="*/ 1 w 47"/>
                <a:gd name="T13" fmla="*/ 1 h 21"/>
                <a:gd name="T14" fmla="*/ 1 w 47"/>
                <a:gd name="T15" fmla="*/ 0 h 21"/>
                <a:gd name="T16" fmla="*/ 0 w 47"/>
                <a:gd name="T17" fmla="*/ 1 h 21"/>
                <a:gd name="T18" fmla="*/ 0 w 47"/>
                <a:gd name="T19" fmla="*/ 1 h 21"/>
                <a:gd name="T20" fmla="*/ 1 w 47"/>
                <a:gd name="T21" fmla="*/ 1 h 21"/>
                <a:gd name="T22" fmla="*/ 1 w 47"/>
                <a:gd name="T23" fmla="*/ 1 h 21"/>
                <a:gd name="T24" fmla="*/ 1 w 47"/>
                <a:gd name="T25" fmla="*/ 1 h 21"/>
                <a:gd name="T26" fmla="*/ 1 w 47"/>
                <a:gd name="T27" fmla="*/ 1 h 21"/>
                <a:gd name="T28" fmla="*/ 2 w 47"/>
                <a:gd name="T29" fmla="*/ 1 h 21"/>
                <a:gd name="T30" fmla="*/ 2 w 47"/>
                <a:gd name="T31" fmla="*/ 1 h 21"/>
                <a:gd name="T32" fmla="*/ 2 w 47"/>
                <a:gd name="T33" fmla="*/ 1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21">
                  <a:moveTo>
                    <a:pt x="47" y="21"/>
                  </a:moveTo>
                  <a:lnTo>
                    <a:pt x="44" y="20"/>
                  </a:lnTo>
                  <a:lnTo>
                    <a:pt x="39" y="17"/>
                  </a:lnTo>
                  <a:lnTo>
                    <a:pt x="32" y="12"/>
                  </a:lnTo>
                  <a:lnTo>
                    <a:pt x="24" y="8"/>
                  </a:lnTo>
                  <a:lnTo>
                    <a:pt x="17" y="4"/>
                  </a:lnTo>
                  <a:lnTo>
                    <a:pt x="9" y="1"/>
                  </a:lnTo>
                  <a:lnTo>
                    <a:pt x="3" y="0"/>
                  </a:lnTo>
                  <a:lnTo>
                    <a:pt x="0" y="2"/>
                  </a:lnTo>
                  <a:lnTo>
                    <a:pt x="0" y="5"/>
                  </a:lnTo>
                  <a:lnTo>
                    <a:pt x="3" y="9"/>
                  </a:lnTo>
                  <a:lnTo>
                    <a:pt x="9" y="12"/>
                  </a:lnTo>
                  <a:lnTo>
                    <a:pt x="17" y="15"/>
                  </a:lnTo>
                  <a:lnTo>
                    <a:pt x="26" y="17"/>
                  </a:lnTo>
                  <a:lnTo>
                    <a:pt x="34" y="19"/>
                  </a:lnTo>
                  <a:lnTo>
                    <a:pt x="41" y="20"/>
                  </a:lnTo>
                  <a:lnTo>
                    <a:pt x="47" y="2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21" name="Freeform 260">
              <a:extLst>
                <a:ext uri="{FF2B5EF4-FFF2-40B4-BE49-F238E27FC236}">
                  <a16:creationId xmlns:a16="http://schemas.microsoft.com/office/drawing/2014/main" xmlns="" id="{AC487E37-EE22-4BB2-AE4A-30281026D4FE}"/>
                </a:ext>
              </a:extLst>
            </p:cNvPr>
            <p:cNvSpPr>
              <a:spLocks/>
            </p:cNvSpPr>
            <p:nvPr/>
          </p:nvSpPr>
          <p:spPr bwMode="auto">
            <a:xfrm>
              <a:off x="1838" y="1157"/>
              <a:ext cx="26" cy="6"/>
            </a:xfrm>
            <a:custGeom>
              <a:avLst/>
              <a:gdLst>
                <a:gd name="T0" fmla="*/ 1 w 53"/>
                <a:gd name="T1" fmla="*/ 0 h 13"/>
                <a:gd name="T2" fmla="*/ 1 w 53"/>
                <a:gd name="T3" fmla="*/ 0 h 13"/>
                <a:gd name="T4" fmla="*/ 1 w 53"/>
                <a:gd name="T5" fmla="*/ 0 h 13"/>
                <a:gd name="T6" fmla="*/ 1 w 53"/>
                <a:gd name="T7" fmla="*/ 0 h 13"/>
                <a:gd name="T8" fmla="*/ 0 w 53"/>
                <a:gd name="T9" fmla="*/ 0 h 13"/>
                <a:gd name="T10" fmla="*/ 0 w 53"/>
                <a:gd name="T11" fmla="*/ 0 h 13"/>
                <a:gd name="T12" fmla="*/ 0 w 53"/>
                <a:gd name="T13" fmla="*/ 0 h 13"/>
                <a:gd name="T14" fmla="*/ 0 w 53"/>
                <a:gd name="T15" fmla="*/ 0 h 13"/>
                <a:gd name="T16" fmla="*/ 0 w 53"/>
                <a:gd name="T17" fmla="*/ 0 h 13"/>
                <a:gd name="T18" fmla="*/ 0 w 53"/>
                <a:gd name="T19" fmla="*/ 0 h 13"/>
                <a:gd name="T20" fmla="*/ 0 w 53"/>
                <a:gd name="T21" fmla="*/ 0 h 13"/>
                <a:gd name="T22" fmla="*/ 0 w 53"/>
                <a:gd name="T23" fmla="*/ 0 h 13"/>
                <a:gd name="T24" fmla="*/ 0 w 53"/>
                <a:gd name="T25" fmla="*/ 0 h 13"/>
                <a:gd name="T26" fmla="*/ 0 w 53"/>
                <a:gd name="T27" fmla="*/ 0 h 13"/>
                <a:gd name="T28" fmla="*/ 1 w 53"/>
                <a:gd name="T29" fmla="*/ 0 h 13"/>
                <a:gd name="T30" fmla="*/ 1 w 53"/>
                <a:gd name="T31" fmla="*/ 0 h 13"/>
                <a:gd name="T32" fmla="*/ 1 w 53"/>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13">
                  <a:moveTo>
                    <a:pt x="53" y="0"/>
                  </a:moveTo>
                  <a:lnTo>
                    <a:pt x="49" y="0"/>
                  </a:lnTo>
                  <a:lnTo>
                    <a:pt x="43" y="0"/>
                  </a:lnTo>
                  <a:lnTo>
                    <a:pt x="33" y="0"/>
                  </a:lnTo>
                  <a:lnTo>
                    <a:pt x="24" y="0"/>
                  </a:lnTo>
                  <a:lnTo>
                    <a:pt x="15" y="1"/>
                  </a:lnTo>
                  <a:lnTo>
                    <a:pt x="7" y="2"/>
                  </a:lnTo>
                  <a:lnTo>
                    <a:pt x="2" y="5"/>
                  </a:lnTo>
                  <a:lnTo>
                    <a:pt x="0" y="8"/>
                  </a:lnTo>
                  <a:lnTo>
                    <a:pt x="2" y="12"/>
                  </a:lnTo>
                  <a:lnTo>
                    <a:pt x="7" y="13"/>
                  </a:lnTo>
                  <a:lnTo>
                    <a:pt x="14" y="12"/>
                  </a:lnTo>
                  <a:lnTo>
                    <a:pt x="23" y="10"/>
                  </a:lnTo>
                  <a:lnTo>
                    <a:pt x="31" y="7"/>
                  </a:lnTo>
                  <a:lnTo>
                    <a:pt x="40" y="5"/>
                  </a:lnTo>
                  <a:lnTo>
                    <a:pt x="47" y="2"/>
                  </a:lnTo>
                  <a:lnTo>
                    <a:pt x="5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22" name="Freeform 261">
              <a:extLst>
                <a:ext uri="{FF2B5EF4-FFF2-40B4-BE49-F238E27FC236}">
                  <a16:creationId xmlns:a16="http://schemas.microsoft.com/office/drawing/2014/main" xmlns="" id="{BB8C11D8-09F0-4DFD-AAE4-1CE6A7303C49}"/>
                </a:ext>
              </a:extLst>
            </p:cNvPr>
            <p:cNvSpPr>
              <a:spLocks/>
            </p:cNvSpPr>
            <p:nvPr/>
          </p:nvSpPr>
          <p:spPr bwMode="auto">
            <a:xfrm>
              <a:off x="1853" y="1131"/>
              <a:ext cx="24" cy="20"/>
            </a:xfrm>
            <a:custGeom>
              <a:avLst/>
              <a:gdLst>
                <a:gd name="T0" fmla="*/ 2 w 48"/>
                <a:gd name="T1" fmla="*/ 1 h 41"/>
                <a:gd name="T2" fmla="*/ 2 w 48"/>
                <a:gd name="T3" fmla="*/ 1 h 41"/>
                <a:gd name="T4" fmla="*/ 2 w 48"/>
                <a:gd name="T5" fmla="*/ 0 h 41"/>
                <a:gd name="T6" fmla="*/ 1 w 48"/>
                <a:gd name="T7" fmla="*/ 0 h 41"/>
                <a:gd name="T8" fmla="*/ 1 w 48"/>
                <a:gd name="T9" fmla="*/ 0 h 41"/>
                <a:gd name="T10" fmla="*/ 1 w 48"/>
                <a:gd name="T11" fmla="*/ 0 h 41"/>
                <a:gd name="T12" fmla="*/ 1 w 48"/>
                <a:gd name="T13" fmla="*/ 0 h 41"/>
                <a:gd name="T14" fmla="*/ 0 w 48"/>
                <a:gd name="T15" fmla="*/ 0 h 41"/>
                <a:gd name="T16" fmla="*/ 1 w 48"/>
                <a:gd name="T17" fmla="*/ 0 h 41"/>
                <a:gd name="T18" fmla="*/ 1 w 48"/>
                <a:gd name="T19" fmla="*/ 0 h 41"/>
                <a:gd name="T20" fmla="*/ 1 w 48"/>
                <a:gd name="T21" fmla="*/ 0 h 41"/>
                <a:gd name="T22" fmla="*/ 1 w 48"/>
                <a:gd name="T23" fmla="*/ 0 h 41"/>
                <a:gd name="T24" fmla="*/ 1 w 48"/>
                <a:gd name="T25" fmla="*/ 0 h 41"/>
                <a:gd name="T26" fmla="*/ 1 w 48"/>
                <a:gd name="T27" fmla="*/ 0 h 41"/>
                <a:gd name="T28" fmla="*/ 2 w 48"/>
                <a:gd name="T29" fmla="*/ 0 h 41"/>
                <a:gd name="T30" fmla="*/ 2 w 48"/>
                <a:gd name="T31" fmla="*/ 1 h 41"/>
                <a:gd name="T32" fmla="*/ 2 w 48"/>
                <a:gd name="T33" fmla="*/ 1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41">
                  <a:moveTo>
                    <a:pt x="48" y="41"/>
                  </a:moveTo>
                  <a:lnTo>
                    <a:pt x="42" y="37"/>
                  </a:lnTo>
                  <a:lnTo>
                    <a:pt x="34" y="31"/>
                  </a:lnTo>
                  <a:lnTo>
                    <a:pt x="25" y="26"/>
                  </a:lnTo>
                  <a:lnTo>
                    <a:pt x="16" y="20"/>
                  </a:lnTo>
                  <a:lnTo>
                    <a:pt x="9" y="14"/>
                  </a:lnTo>
                  <a:lnTo>
                    <a:pt x="3" y="8"/>
                  </a:lnTo>
                  <a:lnTo>
                    <a:pt x="0" y="5"/>
                  </a:lnTo>
                  <a:lnTo>
                    <a:pt x="1" y="1"/>
                  </a:lnTo>
                  <a:lnTo>
                    <a:pt x="6" y="0"/>
                  </a:lnTo>
                  <a:lnTo>
                    <a:pt x="11" y="4"/>
                  </a:lnTo>
                  <a:lnTo>
                    <a:pt x="17" y="9"/>
                  </a:lnTo>
                  <a:lnTo>
                    <a:pt x="25" y="15"/>
                  </a:lnTo>
                  <a:lnTo>
                    <a:pt x="32" y="23"/>
                  </a:lnTo>
                  <a:lnTo>
                    <a:pt x="39" y="30"/>
                  </a:lnTo>
                  <a:lnTo>
                    <a:pt x="45" y="37"/>
                  </a:lnTo>
                  <a:lnTo>
                    <a:pt x="48" y="4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23" name="Freeform 262">
              <a:extLst>
                <a:ext uri="{FF2B5EF4-FFF2-40B4-BE49-F238E27FC236}">
                  <a16:creationId xmlns:a16="http://schemas.microsoft.com/office/drawing/2014/main" xmlns="" id="{149FB862-31F0-4F2B-B862-230BCDFB030E}"/>
                </a:ext>
              </a:extLst>
            </p:cNvPr>
            <p:cNvSpPr>
              <a:spLocks/>
            </p:cNvSpPr>
            <p:nvPr/>
          </p:nvSpPr>
          <p:spPr bwMode="auto">
            <a:xfrm>
              <a:off x="1999" y="1133"/>
              <a:ext cx="7" cy="34"/>
            </a:xfrm>
            <a:custGeom>
              <a:avLst/>
              <a:gdLst>
                <a:gd name="T0" fmla="*/ 1 w 14"/>
                <a:gd name="T1" fmla="*/ 3 h 68"/>
                <a:gd name="T2" fmla="*/ 0 w 14"/>
                <a:gd name="T3" fmla="*/ 2 h 68"/>
                <a:gd name="T4" fmla="*/ 0 w 14"/>
                <a:gd name="T5" fmla="*/ 1 h 68"/>
                <a:gd name="T6" fmla="*/ 1 w 14"/>
                <a:gd name="T7" fmla="*/ 1 h 68"/>
                <a:gd name="T8" fmla="*/ 1 w 14"/>
                <a:gd name="T9" fmla="*/ 0 h 68"/>
                <a:gd name="T10" fmla="*/ 1 w 14"/>
                <a:gd name="T11" fmla="*/ 1 h 68"/>
                <a:gd name="T12" fmla="*/ 1 w 14"/>
                <a:gd name="T13" fmla="*/ 1 h 68"/>
                <a:gd name="T14" fmla="*/ 1 w 14"/>
                <a:gd name="T15" fmla="*/ 2 h 68"/>
                <a:gd name="T16" fmla="*/ 1 w 14"/>
                <a:gd name="T17" fmla="*/ 3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68">
                  <a:moveTo>
                    <a:pt x="3" y="68"/>
                  </a:moveTo>
                  <a:lnTo>
                    <a:pt x="0" y="51"/>
                  </a:lnTo>
                  <a:lnTo>
                    <a:pt x="0" y="29"/>
                  </a:lnTo>
                  <a:lnTo>
                    <a:pt x="3" y="9"/>
                  </a:lnTo>
                  <a:lnTo>
                    <a:pt x="9" y="0"/>
                  </a:lnTo>
                  <a:lnTo>
                    <a:pt x="14" y="8"/>
                  </a:lnTo>
                  <a:lnTo>
                    <a:pt x="12" y="26"/>
                  </a:lnTo>
                  <a:lnTo>
                    <a:pt x="6" y="49"/>
                  </a:lnTo>
                  <a:lnTo>
                    <a:pt x="3"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24" name="Freeform 263">
              <a:extLst>
                <a:ext uri="{FF2B5EF4-FFF2-40B4-BE49-F238E27FC236}">
                  <a16:creationId xmlns:a16="http://schemas.microsoft.com/office/drawing/2014/main" xmlns="" id="{E9C77CDC-1618-4DEB-AB8B-BFF60B23D1DD}"/>
                </a:ext>
              </a:extLst>
            </p:cNvPr>
            <p:cNvSpPr>
              <a:spLocks/>
            </p:cNvSpPr>
            <p:nvPr/>
          </p:nvSpPr>
          <p:spPr bwMode="auto">
            <a:xfrm>
              <a:off x="2008" y="1139"/>
              <a:ext cx="11" cy="33"/>
            </a:xfrm>
            <a:custGeom>
              <a:avLst/>
              <a:gdLst>
                <a:gd name="T0" fmla="*/ 0 w 23"/>
                <a:gd name="T1" fmla="*/ 3 h 66"/>
                <a:gd name="T2" fmla="*/ 0 w 23"/>
                <a:gd name="T3" fmla="*/ 2 h 66"/>
                <a:gd name="T4" fmla="*/ 0 w 23"/>
                <a:gd name="T5" fmla="*/ 1 h 66"/>
                <a:gd name="T6" fmla="*/ 0 w 23"/>
                <a:gd name="T7" fmla="*/ 1 h 66"/>
                <a:gd name="T8" fmla="*/ 0 w 23"/>
                <a:gd name="T9" fmla="*/ 0 h 66"/>
                <a:gd name="T10" fmla="*/ 0 w 23"/>
                <a:gd name="T11" fmla="*/ 1 h 66"/>
                <a:gd name="T12" fmla="*/ 0 w 23"/>
                <a:gd name="T13" fmla="*/ 1 h 66"/>
                <a:gd name="T14" fmla="*/ 0 w 23"/>
                <a:gd name="T15" fmla="*/ 2 h 66"/>
                <a:gd name="T16" fmla="*/ 0 w 23"/>
                <a:gd name="T17" fmla="*/ 3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66">
                  <a:moveTo>
                    <a:pt x="0" y="66"/>
                  </a:moveTo>
                  <a:lnTo>
                    <a:pt x="1" y="51"/>
                  </a:lnTo>
                  <a:lnTo>
                    <a:pt x="4" y="29"/>
                  </a:lnTo>
                  <a:lnTo>
                    <a:pt x="11" y="10"/>
                  </a:lnTo>
                  <a:lnTo>
                    <a:pt x="19" y="0"/>
                  </a:lnTo>
                  <a:lnTo>
                    <a:pt x="23" y="8"/>
                  </a:lnTo>
                  <a:lnTo>
                    <a:pt x="17" y="29"/>
                  </a:lnTo>
                  <a:lnTo>
                    <a:pt x="6" y="52"/>
                  </a:lnTo>
                  <a:lnTo>
                    <a:pt x="0" y="6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25" name="Freeform 264">
              <a:extLst>
                <a:ext uri="{FF2B5EF4-FFF2-40B4-BE49-F238E27FC236}">
                  <a16:creationId xmlns:a16="http://schemas.microsoft.com/office/drawing/2014/main" xmlns="" id="{57279B17-F1AD-4A7C-A52E-38E9F465654D}"/>
                </a:ext>
              </a:extLst>
            </p:cNvPr>
            <p:cNvSpPr>
              <a:spLocks/>
            </p:cNvSpPr>
            <p:nvPr/>
          </p:nvSpPr>
          <p:spPr bwMode="auto">
            <a:xfrm>
              <a:off x="1982" y="1125"/>
              <a:ext cx="7" cy="31"/>
            </a:xfrm>
            <a:custGeom>
              <a:avLst/>
              <a:gdLst>
                <a:gd name="T0" fmla="*/ 1 w 14"/>
                <a:gd name="T1" fmla="*/ 1 h 63"/>
                <a:gd name="T2" fmla="*/ 1 w 14"/>
                <a:gd name="T3" fmla="*/ 1 h 63"/>
                <a:gd name="T4" fmla="*/ 0 w 14"/>
                <a:gd name="T5" fmla="*/ 1 h 63"/>
                <a:gd name="T6" fmla="*/ 1 w 14"/>
                <a:gd name="T7" fmla="*/ 0 h 63"/>
                <a:gd name="T8" fmla="*/ 1 w 14"/>
                <a:gd name="T9" fmla="*/ 0 h 63"/>
                <a:gd name="T10" fmla="*/ 1 w 14"/>
                <a:gd name="T11" fmla="*/ 0 h 63"/>
                <a:gd name="T12" fmla="*/ 1 w 14"/>
                <a:gd name="T13" fmla="*/ 0 h 63"/>
                <a:gd name="T14" fmla="*/ 1 w 14"/>
                <a:gd name="T15" fmla="*/ 1 h 63"/>
                <a:gd name="T16" fmla="*/ 1 w 14"/>
                <a:gd name="T17" fmla="*/ 1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63">
                  <a:moveTo>
                    <a:pt x="8" y="63"/>
                  </a:moveTo>
                  <a:lnTo>
                    <a:pt x="2" y="54"/>
                  </a:lnTo>
                  <a:lnTo>
                    <a:pt x="0" y="33"/>
                  </a:lnTo>
                  <a:lnTo>
                    <a:pt x="1" y="12"/>
                  </a:lnTo>
                  <a:lnTo>
                    <a:pt x="8" y="0"/>
                  </a:lnTo>
                  <a:lnTo>
                    <a:pt x="14" y="4"/>
                  </a:lnTo>
                  <a:lnTo>
                    <a:pt x="12" y="23"/>
                  </a:lnTo>
                  <a:lnTo>
                    <a:pt x="9" y="44"/>
                  </a:lnTo>
                  <a:lnTo>
                    <a:pt x="8" y="6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26" name="Freeform 265">
              <a:extLst>
                <a:ext uri="{FF2B5EF4-FFF2-40B4-BE49-F238E27FC236}">
                  <a16:creationId xmlns:a16="http://schemas.microsoft.com/office/drawing/2014/main" xmlns="" id="{67EB2B86-7340-4B85-A496-5A20E48BCCAA}"/>
                </a:ext>
              </a:extLst>
            </p:cNvPr>
            <p:cNvSpPr>
              <a:spLocks/>
            </p:cNvSpPr>
            <p:nvPr/>
          </p:nvSpPr>
          <p:spPr bwMode="auto">
            <a:xfrm>
              <a:off x="1962" y="1116"/>
              <a:ext cx="11" cy="37"/>
            </a:xfrm>
            <a:custGeom>
              <a:avLst/>
              <a:gdLst>
                <a:gd name="T0" fmla="*/ 1 w 21"/>
                <a:gd name="T1" fmla="*/ 2 h 75"/>
                <a:gd name="T2" fmla="*/ 1 w 21"/>
                <a:gd name="T3" fmla="*/ 1 h 75"/>
                <a:gd name="T4" fmla="*/ 1 w 21"/>
                <a:gd name="T5" fmla="*/ 1 h 75"/>
                <a:gd name="T6" fmla="*/ 0 w 21"/>
                <a:gd name="T7" fmla="*/ 0 h 75"/>
                <a:gd name="T8" fmla="*/ 1 w 21"/>
                <a:gd name="T9" fmla="*/ 0 h 75"/>
                <a:gd name="T10" fmla="*/ 1 w 21"/>
                <a:gd name="T11" fmla="*/ 0 h 75"/>
                <a:gd name="T12" fmla="*/ 1 w 21"/>
                <a:gd name="T13" fmla="*/ 0 h 75"/>
                <a:gd name="T14" fmla="*/ 1 w 21"/>
                <a:gd name="T15" fmla="*/ 1 h 75"/>
                <a:gd name="T16" fmla="*/ 1 w 21"/>
                <a:gd name="T17" fmla="*/ 2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75">
                  <a:moveTo>
                    <a:pt x="21" y="75"/>
                  </a:moveTo>
                  <a:lnTo>
                    <a:pt x="12" y="57"/>
                  </a:lnTo>
                  <a:lnTo>
                    <a:pt x="3" y="32"/>
                  </a:lnTo>
                  <a:lnTo>
                    <a:pt x="0" y="10"/>
                  </a:lnTo>
                  <a:lnTo>
                    <a:pt x="4" y="0"/>
                  </a:lnTo>
                  <a:lnTo>
                    <a:pt x="13" y="8"/>
                  </a:lnTo>
                  <a:lnTo>
                    <a:pt x="17" y="30"/>
                  </a:lnTo>
                  <a:lnTo>
                    <a:pt x="19" y="57"/>
                  </a:lnTo>
                  <a:lnTo>
                    <a:pt x="21" y="7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27" name="Freeform 266">
              <a:extLst>
                <a:ext uri="{FF2B5EF4-FFF2-40B4-BE49-F238E27FC236}">
                  <a16:creationId xmlns:a16="http://schemas.microsoft.com/office/drawing/2014/main" xmlns="" id="{D4C43C88-BAED-44DD-8309-D12EAE3E3321}"/>
                </a:ext>
              </a:extLst>
            </p:cNvPr>
            <p:cNvSpPr>
              <a:spLocks/>
            </p:cNvSpPr>
            <p:nvPr/>
          </p:nvSpPr>
          <p:spPr bwMode="auto">
            <a:xfrm>
              <a:off x="1944" y="1106"/>
              <a:ext cx="13" cy="41"/>
            </a:xfrm>
            <a:custGeom>
              <a:avLst/>
              <a:gdLst>
                <a:gd name="T0" fmla="*/ 1 w 25"/>
                <a:gd name="T1" fmla="*/ 3 h 80"/>
                <a:gd name="T2" fmla="*/ 1 w 25"/>
                <a:gd name="T3" fmla="*/ 3 h 80"/>
                <a:gd name="T4" fmla="*/ 1 w 25"/>
                <a:gd name="T5" fmla="*/ 2 h 80"/>
                <a:gd name="T6" fmla="*/ 1 w 25"/>
                <a:gd name="T7" fmla="*/ 2 h 80"/>
                <a:gd name="T8" fmla="*/ 1 w 25"/>
                <a:gd name="T9" fmla="*/ 2 h 80"/>
                <a:gd name="T10" fmla="*/ 1 w 25"/>
                <a:gd name="T11" fmla="*/ 1 h 80"/>
                <a:gd name="T12" fmla="*/ 0 w 25"/>
                <a:gd name="T13" fmla="*/ 1 h 80"/>
                <a:gd name="T14" fmla="*/ 0 w 25"/>
                <a:gd name="T15" fmla="*/ 1 h 80"/>
                <a:gd name="T16" fmla="*/ 1 w 25"/>
                <a:gd name="T17" fmla="*/ 0 h 80"/>
                <a:gd name="T18" fmla="*/ 1 w 25"/>
                <a:gd name="T19" fmla="*/ 1 h 80"/>
                <a:gd name="T20" fmla="*/ 1 w 25"/>
                <a:gd name="T21" fmla="*/ 2 h 80"/>
                <a:gd name="T22" fmla="*/ 1 w 25"/>
                <a:gd name="T23" fmla="*/ 3 h 80"/>
                <a:gd name="T24" fmla="*/ 1 w 25"/>
                <a:gd name="T25" fmla="*/ 3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 h="80">
                  <a:moveTo>
                    <a:pt x="25" y="80"/>
                  </a:moveTo>
                  <a:lnTo>
                    <a:pt x="22" y="72"/>
                  </a:lnTo>
                  <a:lnTo>
                    <a:pt x="16" y="62"/>
                  </a:lnTo>
                  <a:lnTo>
                    <a:pt x="11" y="48"/>
                  </a:lnTo>
                  <a:lnTo>
                    <a:pt x="6" y="34"/>
                  </a:lnTo>
                  <a:lnTo>
                    <a:pt x="2" y="20"/>
                  </a:lnTo>
                  <a:lnTo>
                    <a:pt x="0" y="9"/>
                  </a:lnTo>
                  <a:lnTo>
                    <a:pt x="0" y="2"/>
                  </a:lnTo>
                  <a:lnTo>
                    <a:pt x="4" y="0"/>
                  </a:lnTo>
                  <a:lnTo>
                    <a:pt x="14" y="12"/>
                  </a:lnTo>
                  <a:lnTo>
                    <a:pt x="18" y="38"/>
                  </a:lnTo>
                  <a:lnTo>
                    <a:pt x="22" y="64"/>
                  </a:lnTo>
                  <a:lnTo>
                    <a:pt x="25" y="8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28" name="Freeform 267">
              <a:extLst>
                <a:ext uri="{FF2B5EF4-FFF2-40B4-BE49-F238E27FC236}">
                  <a16:creationId xmlns:a16="http://schemas.microsoft.com/office/drawing/2014/main" xmlns="" id="{77F64534-5B94-4DF8-9AC9-070A4F2B4A9C}"/>
                </a:ext>
              </a:extLst>
            </p:cNvPr>
            <p:cNvSpPr>
              <a:spLocks/>
            </p:cNvSpPr>
            <p:nvPr/>
          </p:nvSpPr>
          <p:spPr bwMode="auto">
            <a:xfrm>
              <a:off x="1904" y="1103"/>
              <a:ext cx="21" cy="44"/>
            </a:xfrm>
            <a:custGeom>
              <a:avLst/>
              <a:gdLst>
                <a:gd name="T0" fmla="*/ 1 w 44"/>
                <a:gd name="T1" fmla="*/ 3 h 86"/>
                <a:gd name="T2" fmla="*/ 1 w 44"/>
                <a:gd name="T3" fmla="*/ 3 h 86"/>
                <a:gd name="T4" fmla="*/ 0 w 44"/>
                <a:gd name="T5" fmla="*/ 3 h 86"/>
                <a:gd name="T6" fmla="*/ 0 w 44"/>
                <a:gd name="T7" fmla="*/ 2 h 86"/>
                <a:gd name="T8" fmla="*/ 0 w 44"/>
                <a:gd name="T9" fmla="*/ 2 h 86"/>
                <a:gd name="T10" fmla="*/ 0 w 44"/>
                <a:gd name="T11" fmla="*/ 1 h 86"/>
                <a:gd name="T12" fmla="*/ 0 w 44"/>
                <a:gd name="T13" fmla="*/ 1 h 86"/>
                <a:gd name="T14" fmla="*/ 0 w 44"/>
                <a:gd name="T15" fmla="*/ 1 h 86"/>
                <a:gd name="T16" fmla="*/ 0 w 44"/>
                <a:gd name="T17" fmla="*/ 0 h 86"/>
                <a:gd name="T18" fmla="*/ 0 w 44"/>
                <a:gd name="T19" fmla="*/ 1 h 86"/>
                <a:gd name="T20" fmla="*/ 0 w 44"/>
                <a:gd name="T21" fmla="*/ 1 h 86"/>
                <a:gd name="T22" fmla="*/ 0 w 44"/>
                <a:gd name="T23" fmla="*/ 1 h 86"/>
                <a:gd name="T24" fmla="*/ 0 w 44"/>
                <a:gd name="T25" fmla="*/ 2 h 86"/>
                <a:gd name="T26" fmla="*/ 0 w 44"/>
                <a:gd name="T27" fmla="*/ 2 h 86"/>
                <a:gd name="T28" fmla="*/ 1 w 44"/>
                <a:gd name="T29" fmla="*/ 3 h 86"/>
                <a:gd name="T30" fmla="*/ 1 w 44"/>
                <a:gd name="T31" fmla="*/ 3 h 86"/>
                <a:gd name="T32" fmla="*/ 1 w 44"/>
                <a:gd name="T33" fmla="*/ 3 h 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86">
                  <a:moveTo>
                    <a:pt x="44" y="86"/>
                  </a:moveTo>
                  <a:lnTo>
                    <a:pt x="37" y="78"/>
                  </a:lnTo>
                  <a:lnTo>
                    <a:pt x="29" y="67"/>
                  </a:lnTo>
                  <a:lnTo>
                    <a:pt x="20" y="53"/>
                  </a:lnTo>
                  <a:lnTo>
                    <a:pt x="13" y="39"/>
                  </a:lnTo>
                  <a:lnTo>
                    <a:pt x="6" y="25"/>
                  </a:lnTo>
                  <a:lnTo>
                    <a:pt x="1" y="14"/>
                  </a:lnTo>
                  <a:lnTo>
                    <a:pt x="0" y="5"/>
                  </a:lnTo>
                  <a:lnTo>
                    <a:pt x="2" y="0"/>
                  </a:lnTo>
                  <a:lnTo>
                    <a:pt x="7" y="1"/>
                  </a:lnTo>
                  <a:lnTo>
                    <a:pt x="13" y="10"/>
                  </a:lnTo>
                  <a:lnTo>
                    <a:pt x="19" y="23"/>
                  </a:lnTo>
                  <a:lnTo>
                    <a:pt x="23" y="38"/>
                  </a:lnTo>
                  <a:lnTo>
                    <a:pt x="29" y="54"/>
                  </a:lnTo>
                  <a:lnTo>
                    <a:pt x="35" y="69"/>
                  </a:lnTo>
                  <a:lnTo>
                    <a:pt x="39" y="81"/>
                  </a:lnTo>
                  <a:lnTo>
                    <a:pt x="44" y="8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29" name="Freeform 268">
              <a:extLst>
                <a:ext uri="{FF2B5EF4-FFF2-40B4-BE49-F238E27FC236}">
                  <a16:creationId xmlns:a16="http://schemas.microsoft.com/office/drawing/2014/main" xmlns="" id="{E2CFA8D0-F7FA-4E7F-9FA6-27F67043F6A0}"/>
                </a:ext>
              </a:extLst>
            </p:cNvPr>
            <p:cNvSpPr>
              <a:spLocks/>
            </p:cNvSpPr>
            <p:nvPr/>
          </p:nvSpPr>
          <p:spPr bwMode="auto">
            <a:xfrm>
              <a:off x="1866" y="1110"/>
              <a:ext cx="25" cy="40"/>
            </a:xfrm>
            <a:custGeom>
              <a:avLst/>
              <a:gdLst>
                <a:gd name="T0" fmla="*/ 1 w 52"/>
                <a:gd name="T1" fmla="*/ 3 h 79"/>
                <a:gd name="T2" fmla="*/ 1 w 52"/>
                <a:gd name="T3" fmla="*/ 3 h 79"/>
                <a:gd name="T4" fmla="*/ 1 w 52"/>
                <a:gd name="T5" fmla="*/ 2 h 79"/>
                <a:gd name="T6" fmla="*/ 0 w 52"/>
                <a:gd name="T7" fmla="*/ 2 h 79"/>
                <a:gd name="T8" fmla="*/ 0 w 52"/>
                <a:gd name="T9" fmla="*/ 2 h 79"/>
                <a:gd name="T10" fmla="*/ 0 w 52"/>
                <a:gd name="T11" fmla="*/ 1 h 79"/>
                <a:gd name="T12" fmla="*/ 0 w 52"/>
                <a:gd name="T13" fmla="*/ 1 h 79"/>
                <a:gd name="T14" fmla="*/ 0 w 52"/>
                <a:gd name="T15" fmla="*/ 1 h 79"/>
                <a:gd name="T16" fmla="*/ 0 w 52"/>
                <a:gd name="T17" fmla="*/ 0 h 79"/>
                <a:gd name="T18" fmla="*/ 0 w 52"/>
                <a:gd name="T19" fmla="*/ 1 h 79"/>
                <a:gd name="T20" fmla="*/ 0 w 52"/>
                <a:gd name="T21" fmla="*/ 1 h 79"/>
                <a:gd name="T22" fmla="*/ 0 w 52"/>
                <a:gd name="T23" fmla="*/ 1 h 79"/>
                <a:gd name="T24" fmla="*/ 0 w 52"/>
                <a:gd name="T25" fmla="*/ 2 h 79"/>
                <a:gd name="T26" fmla="*/ 1 w 52"/>
                <a:gd name="T27" fmla="*/ 2 h 79"/>
                <a:gd name="T28" fmla="*/ 1 w 52"/>
                <a:gd name="T29" fmla="*/ 2 h 79"/>
                <a:gd name="T30" fmla="*/ 1 w 52"/>
                <a:gd name="T31" fmla="*/ 3 h 79"/>
                <a:gd name="T32" fmla="*/ 1 w 52"/>
                <a:gd name="T33" fmla="*/ 3 h 7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79">
                  <a:moveTo>
                    <a:pt x="52" y="79"/>
                  </a:moveTo>
                  <a:lnTo>
                    <a:pt x="45" y="72"/>
                  </a:lnTo>
                  <a:lnTo>
                    <a:pt x="37" y="63"/>
                  </a:lnTo>
                  <a:lnTo>
                    <a:pt x="27" y="50"/>
                  </a:lnTo>
                  <a:lnTo>
                    <a:pt x="17" y="38"/>
                  </a:lnTo>
                  <a:lnTo>
                    <a:pt x="8" y="25"/>
                  </a:lnTo>
                  <a:lnTo>
                    <a:pt x="2" y="14"/>
                  </a:lnTo>
                  <a:lnTo>
                    <a:pt x="0" y="4"/>
                  </a:lnTo>
                  <a:lnTo>
                    <a:pt x="2" y="0"/>
                  </a:lnTo>
                  <a:lnTo>
                    <a:pt x="8" y="1"/>
                  </a:lnTo>
                  <a:lnTo>
                    <a:pt x="15" y="9"/>
                  </a:lnTo>
                  <a:lnTo>
                    <a:pt x="22" y="20"/>
                  </a:lnTo>
                  <a:lnTo>
                    <a:pt x="29" y="35"/>
                  </a:lnTo>
                  <a:lnTo>
                    <a:pt x="36" y="50"/>
                  </a:lnTo>
                  <a:lnTo>
                    <a:pt x="43" y="63"/>
                  </a:lnTo>
                  <a:lnTo>
                    <a:pt x="47" y="73"/>
                  </a:lnTo>
                  <a:lnTo>
                    <a:pt x="52" y="7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30" name="Freeform 269">
              <a:extLst>
                <a:ext uri="{FF2B5EF4-FFF2-40B4-BE49-F238E27FC236}">
                  <a16:creationId xmlns:a16="http://schemas.microsoft.com/office/drawing/2014/main" xmlns="" id="{03EB2154-4B42-4F13-950A-973480B9182F}"/>
                </a:ext>
              </a:extLst>
            </p:cNvPr>
            <p:cNvSpPr>
              <a:spLocks/>
            </p:cNvSpPr>
            <p:nvPr/>
          </p:nvSpPr>
          <p:spPr bwMode="auto">
            <a:xfrm>
              <a:off x="1919" y="1109"/>
              <a:ext cx="23" cy="36"/>
            </a:xfrm>
            <a:custGeom>
              <a:avLst/>
              <a:gdLst>
                <a:gd name="T0" fmla="*/ 2 w 45"/>
                <a:gd name="T1" fmla="*/ 2 h 73"/>
                <a:gd name="T2" fmla="*/ 2 w 45"/>
                <a:gd name="T3" fmla="*/ 2 h 73"/>
                <a:gd name="T4" fmla="*/ 1 w 45"/>
                <a:gd name="T5" fmla="*/ 1 h 73"/>
                <a:gd name="T6" fmla="*/ 1 w 45"/>
                <a:gd name="T7" fmla="*/ 1 h 73"/>
                <a:gd name="T8" fmla="*/ 1 w 45"/>
                <a:gd name="T9" fmla="*/ 1 h 73"/>
                <a:gd name="T10" fmla="*/ 1 w 45"/>
                <a:gd name="T11" fmla="*/ 0 h 73"/>
                <a:gd name="T12" fmla="*/ 1 w 45"/>
                <a:gd name="T13" fmla="*/ 0 h 73"/>
                <a:gd name="T14" fmla="*/ 0 w 45"/>
                <a:gd name="T15" fmla="*/ 0 h 73"/>
                <a:gd name="T16" fmla="*/ 1 w 45"/>
                <a:gd name="T17" fmla="*/ 0 h 73"/>
                <a:gd name="T18" fmla="*/ 1 w 45"/>
                <a:gd name="T19" fmla="*/ 0 h 73"/>
                <a:gd name="T20" fmla="*/ 1 w 45"/>
                <a:gd name="T21" fmla="*/ 0 h 73"/>
                <a:gd name="T22" fmla="*/ 1 w 45"/>
                <a:gd name="T23" fmla="*/ 0 h 73"/>
                <a:gd name="T24" fmla="*/ 1 w 45"/>
                <a:gd name="T25" fmla="*/ 1 h 73"/>
                <a:gd name="T26" fmla="*/ 1 w 45"/>
                <a:gd name="T27" fmla="*/ 1 h 73"/>
                <a:gd name="T28" fmla="*/ 2 w 45"/>
                <a:gd name="T29" fmla="*/ 1 h 73"/>
                <a:gd name="T30" fmla="*/ 2 w 45"/>
                <a:gd name="T31" fmla="*/ 2 h 73"/>
                <a:gd name="T32" fmla="*/ 2 w 45"/>
                <a:gd name="T33" fmla="*/ 2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73">
                  <a:moveTo>
                    <a:pt x="45" y="73"/>
                  </a:moveTo>
                  <a:lnTo>
                    <a:pt x="39" y="66"/>
                  </a:lnTo>
                  <a:lnTo>
                    <a:pt x="31" y="57"/>
                  </a:lnTo>
                  <a:lnTo>
                    <a:pt x="23" y="45"/>
                  </a:lnTo>
                  <a:lnTo>
                    <a:pt x="14" y="33"/>
                  </a:lnTo>
                  <a:lnTo>
                    <a:pt x="7" y="21"/>
                  </a:lnTo>
                  <a:lnTo>
                    <a:pt x="3" y="11"/>
                  </a:lnTo>
                  <a:lnTo>
                    <a:pt x="0" y="4"/>
                  </a:lnTo>
                  <a:lnTo>
                    <a:pt x="4" y="0"/>
                  </a:lnTo>
                  <a:lnTo>
                    <a:pt x="9" y="3"/>
                  </a:lnTo>
                  <a:lnTo>
                    <a:pt x="15" y="9"/>
                  </a:lnTo>
                  <a:lnTo>
                    <a:pt x="22" y="20"/>
                  </a:lnTo>
                  <a:lnTo>
                    <a:pt x="28" y="33"/>
                  </a:lnTo>
                  <a:lnTo>
                    <a:pt x="32" y="45"/>
                  </a:lnTo>
                  <a:lnTo>
                    <a:pt x="38" y="58"/>
                  </a:lnTo>
                  <a:lnTo>
                    <a:pt x="42" y="67"/>
                  </a:lnTo>
                  <a:lnTo>
                    <a:pt x="45" y="7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31" name="Freeform 270">
              <a:extLst>
                <a:ext uri="{FF2B5EF4-FFF2-40B4-BE49-F238E27FC236}">
                  <a16:creationId xmlns:a16="http://schemas.microsoft.com/office/drawing/2014/main" xmlns="" id="{A7617365-406C-4EC4-B625-183C3DAD3B07}"/>
                </a:ext>
              </a:extLst>
            </p:cNvPr>
            <p:cNvSpPr>
              <a:spLocks/>
            </p:cNvSpPr>
            <p:nvPr/>
          </p:nvSpPr>
          <p:spPr bwMode="auto">
            <a:xfrm>
              <a:off x="1906" y="1142"/>
              <a:ext cx="33" cy="53"/>
            </a:xfrm>
            <a:custGeom>
              <a:avLst/>
              <a:gdLst>
                <a:gd name="T0" fmla="*/ 0 w 67"/>
                <a:gd name="T1" fmla="*/ 4 h 106"/>
                <a:gd name="T2" fmla="*/ 0 w 67"/>
                <a:gd name="T3" fmla="*/ 4 h 106"/>
                <a:gd name="T4" fmla="*/ 0 w 67"/>
                <a:gd name="T5" fmla="*/ 3 h 106"/>
                <a:gd name="T6" fmla="*/ 0 w 67"/>
                <a:gd name="T7" fmla="*/ 3 h 106"/>
                <a:gd name="T8" fmla="*/ 0 w 67"/>
                <a:gd name="T9" fmla="*/ 2 h 106"/>
                <a:gd name="T10" fmla="*/ 0 w 67"/>
                <a:gd name="T11" fmla="*/ 2 h 106"/>
                <a:gd name="T12" fmla="*/ 1 w 67"/>
                <a:gd name="T13" fmla="*/ 1 h 106"/>
                <a:gd name="T14" fmla="*/ 1 w 67"/>
                <a:gd name="T15" fmla="*/ 1 h 106"/>
                <a:gd name="T16" fmla="*/ 2 w 67"/>
                <a:gd name="T17" fmla="*/ 0 h 106"/>
                <a:gd name="T18" fmla="*/ 1 w 67"/>
                <a:gd name="T19" fmla="*/ 1 h 106"/>
                <a:gd name="T20" fmla="*/ 1 w 67"/>
                <a:gd name="T21" fmla="*/ 1 h 106"/>
                <a:gd name="T22" fmla="*/ 1 w 67"/>
                <a:gd name="T23" fmla="*/ 2 h 106"/>
                <a:gd name="T24" fmla="*/ 1 w 67"/>
                <a:gd name="T25" fmla="*/ 2 h 106"/>
                <a:gd name="T26" fmla="*/ 0 w 67"/>
                <a:gd name="T27" fmla="*/ 3 h 106"/>
                <a:gd name="T28" fmla="*/ 0 w 67"/>
                <a:gd name="T29" fmla="*/ 3 h 106"/>
                <a:gd name="T30" fmla="*/ 0 w 67"/>
                <a:gd name="T31" fmla="*/ 4 h 106"/>
                <a:gd name="T32" fmla="*/ 0 w 67"/>
                <a:gd name="T33" fmla="*/ 4 h 1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106">
                  <a:moveTo>
                    <a:pt x="1" y="106"/>
                  </a:moveTo>
                  <a:lnTo>
                    <a:pt x="0" y="100"/>
                  </a:lnTo>
                  <a:lnTo>
                    <a:pt x="3" y="88"/>
                  </a:lnTo>
                  <a:lnTo>
                    <a:pt x="10" y="73"/>
                  </a:lnTo>
                  <a:lnTo>
                    <a:pt x="20" y="54"/>
                  </a:lnTo>
                  <a:lnTo>
                    <a:pt x="31" y="37"/>
                  </a:lnTo>
                  <a:lnTo>
                    <a:pt x="44" y="21"/>
                  </a:lnTo>
                  <a:lnTo>
                    <a:pt x="55" y="8"/>
                  </a:lnTo>
                  <a:lnTo>
                    <a:pt x="67" y="0"/>
                  </a:lnTo>
                  <a:lnTo>
                    <a:pt x="62" y="8"/>
                  </a:lnTo>
                  <a:lnTo>
                    <a:pt x="55" y="22"/>
                  </a:lnTo>
                  <a:lnTo>
                    <a:pt x="46" y="40"/>
                  </a:lnTo>
                  <a:lnTo>
                    <a:pt x="34" y="59"/>
                  </a:lnTo>
                  <a:lnTo>
                    <a:pt x="24" y="77"/>
                  </a:lnTo>
                  <a:lnTo>
                    <a:pt x="14" y="92"/>
                  </a:lnTo>
                  <a:lnTo>
                    <a:pt x="6" y="103"/>
                  </a:lnTo>
                  <a:lnTo>
                    <a:pt x="1" y="10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32" name="Freeform 271">
              <a:extLst>
                <a:ext uri="{FF2B5EF4-FFF2-40B4-BE49-F238E27FC236}">
                  <a16:creationId xmlns:a16="http://schemas.microsoft.com/office/drawing/2014/main" xmlns="" id="{EE0BF1B8-D960-4509-9C67-1711AC9215F1}"/>
                </a:ext>
              </a:extLst>
            </p:cNvPr>
            <p:cNvSpPr>
              <a:spLocks/>
            </p:cNvSpPr>
            <p:nvPr/>
          </p:nvSpPr>
          <p:spPr bwMode="auto">
            <a:xfrm>
              <a:off x="1883" y="1144"/>
              <a:ext cx="29" cy="42"/>
            </a:xfrm>
            <a:custGeom>
              <a:avLst/>
              <a:gdLst>
                <a:gd name="T0" fmla="*/ 0 w 57"/>
                <a:gd name="T1" fmla="*/ 3 h 83"/>
                <a:gd name="T2" fmla="*/ 0 w 57"/>
                <a:gd name="T3" fmla="*/ 3 h 83"/>
                <a:gd name="T4" fmla="*/ 1 w 57"/>
                <a:gd name="T5" fmla="*/ 3 h 83"/>
                <a:gd name="T6" fmla="*/ 1 w 57"/>
                <a:gd name="T7" fmla="*/ 2 h 83"/>
                <a:gd name="T8" fmla="*/ 1 w 57"/>
                <a:gd name="T9" fmla="*/ 2 h 83"/>
                <a:gd name="T10" fmla="*/ 1 w 57"/>
                <a:gd name="T11" fmla="*/ 1 h 83"/>
                <a:gd name="T12" fmla="*/ 2 w 57"/>
                <a:gd name="T13" fmla="*/ 1 h 83"/>
                <a:gd name="T14" fmla="*/ 2 w 57"/>
                <a:gd name="T15" fmla="*/ 1 h 83"/>
                <a:gd name="T16" fmla="*/ 2 w 57"/>
                <a:gd name="T17" fmla="*/ 0 h 83"/>
                <a:gd name="T18" fmla="*/ 2 w 57"/>
                <a:gd name="T19" fmla="*/ 1 h 83"/>
                <a:gd name="T20" fmla="*/ 2 w 57"/>
                <a:gd name="T21" fmla="*/ 1 h 83"/>
                <a:gd name="T22" fmla="*/ 2 w 57"/>
                <a:gd name="T23" fmla="*/ 2 h 83"/>
                <a:gd name="T24" fmla="*/ 1 w 57"/>
                <a:gd name="T25" fmla="*/ 2 h 83"/>
                <a:gd name="T26" fmla="*/ 1 w 57"/>
                <a:gd name="T27" fmla="*/ 2 h 83"/>
                <a:gd name="T28" fmla="*/ 1 w 57"/>
                <a:gd name="T29" fmla="*/ 3 h 83"/>
                <a:gd name="T30" fmla="*/ 1 w 57"/>
                <a:gd name="T31" fmla="*/ 3 h 83"/>
                <a:gd name="T32" fmla="*/ 0 w 57"/>
                <a:gd name="T33" fmla="*/ 3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83">
                  <a:moveTo>
                    <a:pt x="0" y="83"/>
                  </a:moveTo>
                  <a:lnTo>
                    <a:pt x="0" y="79"/>
                  </a:lnTo>
                  <a:lnTo>
                    <a:pt x="2" y="71"/>
                  </a:lnTo>
                  <a:lnTo>
                    <a:pt x="7" y="60"/>
                  </a:lnTo>
                  <a:lnTo>
                    <a:pt x="15" y="46"/>
                  </a:lnTo>
                  <a:lnTo>
                    <a:pt x="24" y="32"/>
                  </a:lnTo>
                  <a:lnTo>
                    <a:pt x="34" y="18"/>
                  </a:lnTo>
                  <a:lnTo>
                    <a:pt x="46" y="7"/>
                  </a:lnTo>
                  <a:lnTo>
                    <a:pt x="57" y="0"/>
                  </a:lnTo>
                  <a:lnTo>
                    <a:pt x="51" y="9"/>
                  </a:lnTo>
                  <a:lnTo>
                    <a:pt x="42" y="20"/>
                  </a:lnTo>
                  <a:lnTo>
                    <a:pt x="34" y="35"/>
                  </a:lnTo>
                  <a:lnTo>
                    <a:pt x="25" y="49"/>
                  </a:lnTo>
                  <a:lnTo>
                    <a:pt x="17" y="63"/>
                  </a:lnTo>
                  <a:lnTo>
                    <a:pt x="9" y="73"/>
                  </a:lnTo>
                  <a:lnTo>
                    <a:pt x="3" y="80"/>
                  </a:lnTo>
                  <a:lnTo>
                    <a:pt x="0" y="8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33" name="Freeform 272">
              <a:extLst>
                <a:ext uri="{FF2B5EF4-FFF2-40B4-BE49-F238E27FC236}">
                  <a16:creationId xmlns:a16="http://schemas.microsoft.com/office/drawing/2014/main" xmlns="" id="{7051BFE1-CD2B-4240-ABB8-E02C9EABE3A4}"/>
                </a:ext>
              </a:extLst>
            </p:cNvPr>
            <p:cNvSpPr>
              <a:spLocks/>
            </p:cNvSpPr>
            <p:nvPr/>
          </p:nvSpPr>
          <p:spPr bwMode="auto">
            <a:xfrm>
              <a:off x="1883" y="1107"/>
              <a:ext cx="26" cy="40"/>
            </a:xfrm>
            <a:custGeom>
              <a:avLst/>
              <a:gdLst>
                <a:gd name="T0" fmla="*/ 2 w 52"/>
                <a:gd name="T1" fmla="*/ 3 h 79"/>
                <a:gd name="T2" fmla="*/ 2 w 52"/>
                <a:gd name="T3" fmla="*/ 3 h 79"/>
                <a:gd name="T4" fmla="*/ 2 w 52"/>
                <a:gd name="T5" fmla="*/ 2 h 79"/>
                <a:gd name="T6" fmla="*/ 1 w 52"/>
                <a:gd name="T7" fmla="*/ 2 h 79"/>
                <a:gd name="T8" fmla="*/ 1 w 52"/>
                <a:gd name="T9" fmla="*/ 2 h 79"/>
                <a:gd name="T10" fmla="*/ 1 w 52"/>
                <a:gd name="T11" fmla="*/ 1 h 79"/>
                <a:gd name="T12" fmla="*/ 1 w 52"/>
                <a:gd name="T13" fmla="*/ 1 h 79"/>
                <a:gd name="T14" fmla="*/ 0 w 52"/>
                <a:gd name="T15" fmla="*/ 1 h 79"/>
                <a:gd name="T16" fmla="*/ 1 w 52"/>
                <a:gd name="T17" fmla="*/ 0 h 79"/>
                <a:gd name="T18" fmla="*/ 1 w 52"/>
                <a:gd name="T19" fmla="*/ 1 h 79"/>
                <a:gd name="T20" fmla="*/ 1 w 52"/>
                <a:gd name="T21" fmla="*/ 1 h 79"/>
                <a:gd name="T22" fmla="*/ 1 w 52"/>
                <a:gd name="T23" fmla="*/ 1 h 79"/>
                <a:gd name="T24" fmla="*/ 1 w 52"/>
                <a:gd name="T25" fmla="*/ 2 h 79"/>
                <a:gd name="T26" fmla="*/ 2 w 52"/>
                <a:gd name="T27" fmla="*/ 2 h 79"/>
                <a:gd name="T28" fmla="*/ 2 w 52"/>
                <a:gd name="T29" fmla="*/ 2 h 79"/>
                <a:gd name="T30" fmla="*/ 2 w 52"/>
                <a:gd name="T31" fmla="*/ 3 h 79"/>
                <a:gd name="T32" fmla="*/ 2 w 52"/>
                <a:gd name="T33" fmla="*/ 3 h 7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79">
                  <a:moveTo>
                    <a:pt x="52" y="79"/>
                  </a:moveTo>
                  <a:lnTo>
                    <a:pt x="45" y="73"/>
                  </a:lnTo>
                  <a:lnTo>
                    <a:pt x="37" y="63"/>
                  </a:lnTo>
                  <a:lnTo>
                    <a:pt x="26" y="51"/>
                  </a:lnTo>
                  <a:lnTo>
                    <a:pt x="17" y="38"/>
                  </a:lnTo>
                  <a:lnTo>
                    <a:pt x="8" y="25"/>
                  </a:lnTo>
                  <a:lnTo>
                    <a:pt x="2" y="14"/>
                  </a:lnTo>
                  <a:lnTo>
                    <a:pt x="0" y="5"/>
                  </a:lnTo>
                  <a:lnTo>
                    <a:pt x="2" y="0"/>
                  </a:lnTo>
                  <a:lnTo>
                    <a:pt x="8" y="1"/>
                  </a:lnTo>
                  <a:lnTo>
                    <a:pt x="15" y="9"/>
                  </a:lnTo>
                  <a:lnTo>
                    <a:pt x="22" y="21"/>
                  </a:lnTo>
                  <a:lnTo>
                    <a:pt x="28" y="36"/>
                  </a:lnTo>
                  <a:lnTo>
                    <a:pt x="35" y="51"/>
                  </a:lnTo>
                  <a:lnTo>
                    <a:pt x="42" y="63"/>
                  </a:lnTo>
                  <a:lnTo>
                    <a:pt x="47" y="74"/>
                  </a:lnTo>
                  <a:lnTo>
                    <a:pt x="52" y="7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34" name="Freeform 273">
              <a:extLst>
                <a:ext uri="{FF2B5EF4-FFF2-40B4-BE49-F238E27FC236}">
                  <a16:creationId xmlns:a16="http://schemas.microsoft.com/office/drawing/2014/main" xmlns="" id="{D4E5B0D8-4343-4BD4-9FBD-649BA2E96621}"/>
                </a:ext>
              </a:extLst>
            </p:cNvPr>
            <p:cNvSpPr>
              <a:spLocks/>
            </p:cNvSpPr>
            <p:nvPr/>
          </p:nvSpPr>
          <p:spPr bwMode="auto">
            <a:xfrm>
              <a:off x="1746" y="1199"/>
              <a:ext cx="132" cy="32"/>
            </a:xfrm>
            <a:custGeom>
              <a:avLst/>
              <a:gdLst>
                <a:gd name="T0" fmla="*/ 8 w 265"/>
                <a:gd name="T1" fmla="*/ 1 h 65"/>
                <a:gd name="T2" fmla="*/ 8 w 265"/>
                <a:gd name="T3" fmla="*/ 1 h 65"/>
                <a:gd name="T4" fmla="*/ 8 w 265"/>
                <a:gd name="T5" fmla="*/ 1 h 65"/>
                <a:gd name="T6" fmla="*/ 8 w 265"/>
                <a:gd name="T7" fmla="*/ 2 h 65"/>
                <a:gd name="T8" fmla="*/ 8 w 265"/>
                <a:gd name="T9" fmla="*/ 2 h 65"/>
                <a:gd name="T10" fmla="*/ 7 w 265"/>
                <a:gd name="T11" fmla="*/ 1 h 65"/>
                <a:gd name="T12" fmla="*/ 7 w 265"/>
                <a:gd name="T13" fmla="*/ 1 h 65"/>
                <a:gd name="T14" fmla="*/ 6 w 265"/>
                <a:gd name="T15" fmla="*/ 0 h 65"/>
                <a:gd name="T16" fmla="*/ 5 w 265"/>
                <a:gd name="T17" fmla="*/ 0 h 65"/>
                <a:gd name="T18" fmla="*/ 5 w 265"/>
                <a:gd name="T19" fmla="*/ 0 h 65"/>
                <a:gd name="T20" fmla="*/ 4 w 265"/>
                <a:gd name="T21" fmla="*/ 0 h 65"/>
                <a:gd name="T22" fmla="*/ 4 w 265"/>
                <a:gd name="T23" fmla="*/ 0 h 65"/>
                <a:gd name="T24" fmla="*/ 3 w 265"/>
                <a:gd name="T25" fmla="*/ 0 h 65"/>
                <a:gd name="T26" fmla="*/ 3 w 265"/>
                <a:gd name="T27" fmla="*/ 0 h 65"/>
                <a:gd name="T28" fmla="*/ 2 w 265"/>
                <a:gd name="T29" fmla="*/ 0 h 65"/>
                <a:gd name="T30" fmla="*/ 2 w 265"/>
                <a:gd name="T31" fmla="*/ 0 h 65"/>
                <a:gd name="T32" fmla="*/ 1 w 265"/>
                <a:gd name="T33" fmla="*/ 0 h 65"/>
                <a:gd name="T34" fmla="*/ 1 w 265"/>
                <a:gd name="T35" fmla="*/ 0 h 65"/>
                <a:gd name="T36" fmla="*/ 0 w 265"/>
                <a:gd name="T37" fmla="*/ 0 h 65"/>
                <a:gd name="T38" fmla="*/ 0 w 265"/>
                <a:gd name="T39" fmla="*/ 0 h 65"/>
                <a:gd name="T40" fmla="*/ 0 w 265"/>
                <a:gd name="T41" fmla="*/ 1 h 65"/>
                <a:gd name="T42" fmla="*/ 0 w 265"/>
                <a:gd name="T43" fmla="*/ 0 h 65"/>
                <a:gd name="T44" fmla="*/ 0 w 265"/>
                <a:gd name="T45" fmla="*/ 0 h 65"/>
                <a:gd name="T46" fmla="*/ 0 w 265"/>
                <a:gd name="T47" fmla="*/ 0 h 65"/>
                <a:gd name="T48" fmla="*/ 1 w 265"/>
                <a:gd name="T49" fmla="*/ 0 h 65"/>
                <a:gd name="T50" fmla="*/ 1 w 265"/>
                <a:gd name="T51" fmla="*/ 0 h 65"/>
                <a:gd name="T52" fmla="*/ 2 w 265"/>
                <a:gd name="T53" fmla="*/ 0 h 65"/>
                <a:gd name="T54" fmla="*/ 3 w 265"/>
                <a:gd name="T55" fmla="*/ 0 h 65"/>
                <a:gd name="T56" fmla="*/ 3 w 265"/>
                <a:gd name="T57" fmla="*/ 0 h 65"/>
                <a:gd name="T58" fmla="*/ 4 w 265"/>
                <a:gd name="T59" fmla="*/ 0 h 65"/>
                <a:gd name="T60" fmla="*/ 5 w 265"/>
                <a:gd name="T61" fmla="*/ 0 h 65"/>
                <a:gd name="T62" fmla="*/ 5 w 265"/>
                <a:gd name="T63" fmla="*/ 0 h 65"/>
                <a:gd name="T64" fmla="*/ 6 w 265"/>
                <a:gd name="T65" fmla="*/ 0 h 65"/>
                <a:gd name="T66" fmla="*/ 7 w 265"/>
                <a:gd name="T67" fmla="*/ 0 h 65"/>
                <a:gd name="T68" fmla="*/ 7 w 265"/>
                <a:gd name="T69" fmla="*/ 1 h 65"/>
                <a:gd name="T70" fmla="*/ 7 w 265"/>
                <a:gd name="T71" fmla="*/ 1 h 65"/>
                <a:gd name="T72" fmla="*/ 8 w 265"/>
                <a:gd name="T73" fmla="*/ 1 h 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65" h="65">
                  <a:moveTo>
                    <a:pt x="265" y="58"/>
                  </a:moveTo>
                  <a:lnTo>
                    <a:pt x="265" y="60"/>
                  </a:lnTo>
                  <a:lnTo>
                    <a:pt x="263" y="62"/>
                  </a:lnTo>
                  <a:lnTo>
                    <a:pt x="260" y="64"/>
                  </a:lnTo>
                  <a:lnTo>
                    <a:pt x="258" y="65"/>
                  </a:lnTo>
                  <a:lnTo>
                    <a:pt x="241" y="51"/>
                  </a:lnTo>
                  <a:lnTo>
                    <a:pt x="225" y="38"/>
                  </a:lnTo>
                  <a:lnTo>
                    <a:pt x="208" y="29"/>
                  </a:lnTo>
                  <a:lnTo>
                    <a:pt x="191" y="22"/>
                  </a:lnTo>
                  <a:lnTo>
                    <a:pt x="172" y="17"/>
                  </a:lnTo>
                  <a:lnTo>
                    <a:pt x="155" y="14"/>
                  </a:lnTo>
                  <a:lnTo>
                    <a:pt x="137" y="12"/>
                  </a:lnTo>
                  <a:lnTo>
                    <a:pt x="119" y="12"/>
                  </a:lnTo>
                  <a:lnTo>
                    <a:pt x="102" y="12"/>
                  </a:lnTo>
                  <a:lnTo>
                    <a:pt x="85" y="14"/>
                  </a:lnTo>
                  <a:lnTo>
                    <a:pt x="69" y="16"/>
                  </a:lnTo>
                  <a:lnTo>
                    <a:pt x="53" y="20"/>
                  </a:lnTo>
                  <a:lnTo>
                    <a:pt x="38" y="23"/>
                  </a:lnTo>
                  <a:lnTo>
                    <a:pt x="24" y="26"/>
                  </a:lnTo>
                  <a:lnTo>
                    <a:pt x="11" y="29"/>
                  </a:lnTo>
                  <a:lnTo>
                    <a:pt x="0" y="32"/>
                  </a:lnTo>
                  <a:lnTo>
                    <a:pt x="7" y="26"/>
                  </a:lnTo>
                  <a:lnTo>
                    <a:pt x="16" y="19"/>
                  </a:lnTo>
                  <a:lnTo>
                    <a:pt x="28" y="13"/>
                  </a:lnTo>
                  <a:lnTo>
                    <a:pt x="45" y="8"/>
                  </a:lnTo>
                  <a:lnTo>
                    <a:pt x="62" y="4"/>
                  </a:lnTo>
                  <a:lnTo>
                    <a:pt x="81" y="1"/>
                  </a:lnTo>
                  <a:lnTo>
                    <a:pt x="102" y="0"/>
                  </a:lnTo>
                  <a:lnTo>
                    <a:pt x="123" y="0"/>
                  </a:lnTo>
                  <a:lnTo>
                    <a:pt x="145" y="1"/>
                  </a:lnTo>
                  <a:lnTo>
                    <a:pt x="165" y="5"/>
                  </a:lnTo>
                  <a:lnTo>
                    <a:pt x="186" y="9"/>
                  </a:lnTo>
                  <a:lnTo>
                    <a:pt x="206" y="15"/>
                  </a:lnTo>
                  <a:lnTo>
                    <a:pt x="224" y="23"/>
                  </a:lnTo>
                  <a:lnTo>
                    <a:pt x="240" y="32"/>
                  </a:lnTo>
                  <a:lnTo>
                    <a:pt x="254" y="44"/>
                  </a:lnTo>
                  <a:lnTo>
                    <a:pt x="265" y="5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35" name="Freeform 274">
              <a:extLst>
                <a:ext uri="{FF2B5EF4-FFF2-40B4-BE49-F238E27FC236}">
                  <a16:creationId xmlns:a16="http://schemas.microsoft.com/office/drawing/2014/main" xmlns="" id="{553BB76B-5421-4791-8461-960CC7F53511}"/>
                </a:ext>
              </a:extLst>
            </p:cNvPr>
            <p:cNvSpPr>
              <a:spLocks/>
            </p:cNvSpPr>
            <p:nvPr/>
          </p:nvSpPr>
          <p:spPr bwMode="auto">
            <a:xfrm>
              <a:off x="1748" y="1207"/>
              <a:ext cx="16" cy="28"/>
            </a:xfrm>
            <a:custGeom>
              <a:avLst/>
              <a:gdLst>
                <a:gd name="T0" fmla="*/ 1 w 33"/>
                <a:gd name="T1" fmla="*/ 0 h 58"/>
                <a:gd name="T2" fmla="*/ 0 w 33"/>
                <a:gd name="T3" fmla="*/ 0 h 58"/>
                <a:gd name="T4" fmla="*/ 0 w 33"/>
                <a:gd name="T5" fmla="*/ 0 h 58"/>
                <a:gd name="T6" fmla="*/ 0 w 33"/>
                <a:gd name="T7" fmla="*/ 0 h 58"/>
                <a:gd name="T8" fmla="*/ 0 w 33"/>
                <a:gd name="T9" fmla="*/ 0 h 58"/>
                <a:gd name="T10" fmla="*/ 0 w 33"/>
                <a:gd name="T11" fmla="*/ 1 h 58"/>
                <a:gd name="T12" fmla="*/ 0 w 33"/>
                <a:gd name="T13" fmla="*/ 1 h 58"/>
                <a:gd name="T14" fmla="*/ 0 w 33"/>
                <a:gd name="T15" fmla="*/ 1 h 58"/>
                <a:gd name="T16" fmla="*/ 0 w 33"/>
                <a:gd name="T17" fmla="*/ 1 h 58"/>
                <a:gd name="T18" fmla="*/ 0 w 33"/>
                <a:gd name="T19" fmla="*/ 1 h 58"/>
                <a:gd name="T20" fmla="*/ 0 w 33"/>
                <a:gd name="T21" fmla="*/ 1 h 58"/>
                <a:gd name="T22" fmla="*/ 0 w 33"/>
                <a:gd name="T23" fmla="*/ 0 h 58"/>
                <a:gd name="T24" fmla="*/ 1 w 33"/>
                <a:gd name="T25" fmla="*/ 0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58">
                  <a:moveTo>
                    <a:pt x="33" y="0"/>
                  </a:moveTo>
                  <a:lnTo>
                    <a:pt x="26" y="6"/>
                  </a:lnTo>
                  <a:lnTo>
                    <a:pt x="20" y="14"/>
                  </a:lnTo>
                  <a:lnTo>
                    <a:pt x="13" y="23"/>
                  </a:lnTo>
                  <a:lnTo>
                    <a:pt x="8" y="32"/>
                  </a:lnTo>
                  <a:lnTo>
                    <a:pt x="4" y="42"/>
                  </a:lnTo>
                  <a:lnTo>
                    <a:pt x="1" y="49"/>
                  </a:lnTo>
                  <a:lnTo>
                    <a:pt x="0" y="54"/>
                  </a:lnTo>
                  <a:lnTo>
                    <a:pt x="1" y="58"/>
                  </a:lnTo>
                  <a:lnTo>
                    <a:pt x="7" y="53"/>
                  </a:lnTo>
                  <a:lnTo>
                    <a:pt x="14" y="37"/>
                  </a:lnTo>
                  <a:lnTo>
                    <a:pt x="22" y="17"/>
                  </a:lnTo>
                  <a:lnTo>
                    <a:pt x="3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36" name="Freeform 275">
              <a:extLst>
                <a:ext uri="{FF2B5EF4-FFF2-40B4-BE49-F238E27FC236}">
                  <a16:creationId xmlns:a16="http://schemas.microsoft.com/office/drawing/2014/main" xmlns="" id="{1222BA37-D216-43D7-B30E-4ABFCFF50330}"/>
                </a:ext>
              </a:extLst>
            </p:cNvPr>
            <p:cNvSpPr>
              <a:spLocks/>
            </p:cNvSpPr>
            <p:nvPr/>
          </p:nvSpPr>
          <p:spPr bwMode="auto">
            <a:xfrm>
              <a:off x="1757" y="1204"/>
              <a:ext cx="19" cy="31"/>
            </a:xfrm>
            <a:custGeom>
              <a:avLst/>
              <a:gdLst>
                <a:gd name="T0" fmla="*/ 1 w 38"/>
                <a:gd name="T1" fmla="*/ 1 h 64"/>
                <a:gd name="T2" fmla="*/ 0 w 38"/>
                <a:gd name="T3" fmla="*/ 1 h 64"/>
                <a:gd name="T4" fmla="*/ 1 w 38"/>
                <a:gd name="T5" fmla="*/ 1 h 64"/>
                <a:gd name="T6" fmla="*/ 1 w 38"/>
                <a:gd name="T7" fmla="*/ 1 h 64"/>
                <a:gd name="T8" fmla="*/ 1 w 38"/>
                <a:gd name="T9" fmla="*/ 1 h 64"/>
                <a:gd name="T10" fmla="*/ 1 w 38"/>
                <a:gd name="T11" fmla="*/ 0 h 64"/>
                <a:gd name="T12" fmla="*/ 1 w 38"/>
                <a:gd name="T13" fmla="*/ 0 h 64"/>
                <a:gd name="T14" fmla="*/ 1 w 38"/>
                <a:gd name="T15" fmla="*/ 0 h 64"/>
                <a:gd name="T16" fmla="*/ 2 w 38"/>
                <a:gd name="T17" fmla="*/ 0 h 64"/>
                <a:gd name="T18" fmla="*/ 2 w 38"/>
                <a:gd name="T19" fmla="*/ 0 h 64"/>
                <a:gd name="T20" fmla="*/ 1 w 38"/>
                <a:gd name="T21" fmla="*/ 0 h 64"/>
                <a:gd name="T22" fmla="*/ 1 w 38"/>
                <a:gd name="T23" fmla="*/ 0 h 64"/>
                <a:gd name="T24" fmla="*/ 1 w 38"/>
                <a:gd name="T25" fmla="*/ 1 h 64"/>
                <a:gd name="T26" fmla="*/ 1 w 38"/>
                <a:gd name="T27" fmla="*/ 1 h 64"/>
                <a:gd name="T28" fmla="*/ 1 w 38"/>
                <a:gd name="T29" fmla="*/ 1 h 64"/>
                <a:gd name="T30" fmla="*/ 1 w 38"/>
                <a:gd name="T31" fmla="*/ 1 h 64"/>
                <a:gd name="T32" fmla="*/ 1 w 38"/>
                <a:gd name="T33" fmla="*/ 1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64">
                  <a:moveTo>
                    <a:pt x="1" y="64"/>
                  </a:moveTo>
                  <a:lnTo>
                    <a:pt x="0" y="61"/>
                  </a:lnTo>
                  <a:lnTo>
                    <a:pt x="1" y="55"/>
                  </a:lnTo>
                  <a:lnTo>
                    <a:pt x="3" y="46"/>
                  </a:lnTo>
                  <a:lnTo>
                    <a:pt x="8" y="37"/>
                  </a:lnTo>
                  <a:lnTo>
                    <a:pt x="13" y="27"/>
                  </a:lnTo>
                  <a:lnTo>
                    <a:pt x="20" y="17"/>
                  </a:lnTo>
                  <a:lnTo>
                    <a:pt x="28" y="7"/>
                  </a:lnTo>
                  <a:lnTo>
                    <a:pt x="38" y="0"/>
                  </a:lnTo>
                  <a:lnTo>
                    <a:pt x="33" y="8"/>
                  </a:lnTo>
                  <a:lnTo>
                    <a:pt x="28" y="18"/>
                  </a:lnTo>
                  <a:lnTo>
                    <a:pt x="23" y="28"/>
                  </a:lnTo>
                  <a:lnTo>
                    <a:pt x="17" y="38"/>
                  </a:lnTo>
                  <a:lnTo>
                    <a:pt x="12" y="49"/>
                  </a:lnTo>
                  <a:lnTo>
                    <a:pt x="6" y="57"/>
                  </a:lnTo>
                  <a:lnTo>
                    <a:pt x="3" y="63"/>
                  </a:lnTo>
                  <a:lnTo>
                    <a:pt x="1" y="6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37" name="Freeform 276">
              <a:extLst>
                <a:ext uri="{FF2B5EF4-FFF2-40B4-BE49-F238E27FC236}">
                  <a16:creationId xmlns:a16="http://schemas.microsoft.com/office/drawing/2014/main" xmlns="" id="{FA37F298-EE4B-4C17-814F-0CEF6B292644}"/>
                </a:ext>
              </a:extLst>
            </p:cNvPr>
            <p:cNvSpPr>
              <a:spLocks/>
            </p:cNvSpPr>
            <p:nvPr/>
          </p:nvSpPr>
          <p:spPr bwMode="auto">
            <a:xfrm>
              <a:off x="1776" y="1201"/>
              <a:ext cx="26" cy="41"/>
            </a:xfrm>
            <a:custGeom>
              <a:avLst/>
              <a:gdLst>
                <a:gd name="T0" fmla="*/ 1 w 52"/>
                <a:gd name="T1" fmla="*/ 2 h 83"/>
                <a:gd name="T2" fmla="*/ 0 w 52"/>
                <a:gd name="T3" fmla="*/ 2 h 83"/>
                <a:gd name="T4" fmla="*/ 1 w 52"/>
                <a:gd name="T5" fmla="*/ 2 h 83"/>
                <a:gd name="T6" fmla="*/ 1 w 52"/>
                <a:gd name="T7" fmla="*/ 1 h 83"/>
                <a:gd name="T8" fmla="*/ 1 w 52"/>
                <a:gd name="T9" fmla="*/ 1 h 83"/>
                <a:gd name="T10" fmla="*/ 1 w 52"/>
                <a:gd name="T11" fmla="*/ 0 h 83"/>
                <a:gd name="T12" fmla="*/ 1 w 52"/>
                <a:gd name="T13" fmla="*/ 0 h 83"/>
                <a:gd name="T14" fmla="*/ 2 w 52"/>
                <a:gd name="T15" fmla="*/ 0 h 83"/>
                <a:gd name="T16" fmla="*/ 2 w 52"/>
                <a:gd name="T17" fmla="*/ 0 h 83"/>
                <a:gd name="T18" fmla="*/ 2 w 52"/>
                <a:gd name="T19" fmla="*/ 0 h 83"/>
                <a:gd name="T20" fmla="*/ 2 w 52"/>
                <a:gd name="T21" fmla="*/ 0 h 83"/>
                <a:gd name="T22" fmla="*/ 2 w 52"/>
                <a:gd name="T23" fmla="*/ 0 h 83"/>
                <a:gd name="T24" fmla="*/ 1 w 52"/>
                <a:gd name="T25" fmla="*/ 1 h 83"/>
                <a:gd name="T26" fmla="*/ 1 w 52"/>
                <a:gd name="T27" fmla="*/ 1 h 83"/>
                <a:gd name="T28" fmla="*/ 1 w 52"/>
                <a:gd name="T29" fmla="*/ 2 h 83"/>
                <a:gd name="T30" fmla="*/ 1 w 52"/>
                <a:gd name="T31" fmla="*/ 2 h 83"/>
                <a:gd name="T32" fmla="*/ 1 w 52"/>
                <a:gd name="T33" fmla="*/ 2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83">
                  <a:moveTo>
                    <a:pt x="1" y="83"/>
                  </a:moveTo>
                  <a:lnTo>
                    <a:pt x="0" y="78"/>
                  </a:lnTo>
                  <a:lnTo>
                    <a:pt x="2" y="70"/>
                  </a:lnTo>
                  <a:lnTo>
                    <a:pt x="7" y="57"/>
                  </a:lnTo>
                  <a:lnTo>
                    <a:pt x="12" y="45"/>
                  </a:lnTo>
                  <a:lnTo>
                    <a:pt x="22" y="31"/>
                  </a:lnTo>
                  <a:lnTo>
                    <a:pt x="31" y="17"/>
                  </a:lnTo>
                  <a:lnTo>
                    <a:pt x="41" y="7"/>
                  </a:lnTo>
                  <a:lnTo>
                    <a:pt x="52" y="0"/>
                  </a:lnTo>
                  <a:lnTo>
                    <a:pt x="47" y="7"/>
                  </a:lnTo>
                  <a:lnTo>
                    <a:pt x="41" y="17"/>
                  </a:lnTo>
                  <a:lnTo>
                    <a:pt x="33" y="31"/>
                  </a:lnTo>
                  <a:lnTo>
                    <a:pt x="26" y="46"/>
                  </a:lnTo>
                  <a:lnTo>
                    <a:pt x="18" y="61"/>
                  </a:lnTo>
                  <a:lnTo>
                    <a:pt x="11" y="72"/>
                  </a:lnTo>
                  <a:lnTo>
                    <a:pt x="5" y="80"/>
                  </a:lnTo>
                  <a:lnTo>
                    <a:pt x="1" y="8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38" name="Freeform 277">
              <a:extLst>
                <a:ext uri="{FF2B5EF4-FFF2-40B4-BE49-F238E27FC236}">
                  <a16:creationId xmlns:a16="http://schemas.microsoft.com/office/drawing/2014/main" xmlns="" id="{C4E81E6F-7FDE-4483-80CF-F067815CD7AA}"/>
                </a:ext>
              </a:extLst>
            </p:cNvPr>
            <p:cNvSpPr>
              <a:spLocks/>
            </p:cNvSpPr>
            <p:nvPr/>
          </p:nvSpPr>
          <p:spPr bwMode="auto">
            <a:xfrm>
              <a:off x="1798" y="1203"/>
              <a:ext cx="28" cy="44"/>
            </a:xfrm>
            <a:custGeom>
              <a:avLst/>
              <a:gdLst>
                <a:gd name="T0" fmla="*/ 0 w 57"/>
                <a:gd name="T1" fmla="*/ 2 h 90"/>
                <a:gd name="T2" fmla="*/ 0 w 57"/>
                <a:gd name="T3" fmla="*/ 2 h 90"/>
                <a:gd name="T4" fmla="*/ 0 w 57"/>
                <a:gd name="T5" fmla="*/ 2 h 90"/>
                <a:gd name="T6" fmla="*/ 0 w 57"/>
                <a:gd name="T7" fmla="*/ 1 h 90"/>
                <a:gd name="T8" fmla="*/ 0 w 57"/>
                <a:gd name="T9" fmla="*/ 1 h 90"/>
                <a:gd name="T10" fmla="*/ 0 w 57"/>
                <a:gd name="T11" fmla="*/ 0 h 90"/>
                <a:gd name="T12" fmla="*/ 1 w 57"/>
                <a:gd name="T13" fmla="*/ 0 h 90"/>
                <a:gd name="T14" fmla="*/ 1 w 57"/>
                <a:gd name="T15" fmla="*/ 0 h 90"/>
                <a:gd name="T16" fmla="*/ 1 w 57"/>
                <a:gd name="T17" fmla="*/ 0 h 90"/>
                <a:gd name="T18" fmla="*/ 1 w 57"/>
                <a:gd name="T19" fmla="*/ 0 h 90"/>
                <a:gd name="T20" fmla="*/ 1 w 57"/>
                <a:gd name="T21" fmla="*/ 0 h 90"/>
                <a:gd name="T22" fmla="*/ 1 w 57"/>
                <a:gd name="T23" fmla="*/ 1 h 90"/>
                <a:gd name="T24" fmla="*/ 0 w 57"/>
                <a:gd name="T25" fmla="*/ 1 h 90"/>
                <a:gd name="T26" fmla="*/ 0 w 57"/>
                <a:gd name="T27" fmla="*/ 2 h 90"/>
                <a:gd name="T28" fmla="*/ 0 w 57"/>
                <a:gd name="T29" fmla="*/ 2 h 90"/>
                <a:gd name="T30" fmla="*/ 0 w 57"/>
                <a:gd name="T31" fmla="*/ 2 h 90"/>
                <a:gd name="T32" fmla="*/ 0 w 57"/>
                <a:gd name="T33" fmla="*/ 2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90">
                  <a:moveTo>
                    <a:pt x="2" y="90"/>
                  </a:moveTo>
                  <a:lnTo>
                    <a:pt x="0" y="85"/>
                  </a:lnTo>
                  <a:lnTo>
                    <a:pt x="3" y="75"/>
                  </a:lnTo>
                  <a:lnTo>
                    <a:pt x="9" y="61"/>
                  </a:lnTo>
                  <a:lnTo>
                    <a:pt x="17" y="46"/>
                  </a:lnTo>
                  <a:lnTo>
                    <a:pt x="26" y="31"/>
                  </a:lnTo>
                  <a:lnTo>
                    <a:pt x="37" y="17"/>
                  </a:lnTo>
                  <a:lnTo>
                    <a:pt x="48" y="6"/>
                  </a:lnTo>
                  <a:lnTo>
                    <a:pt x="57" y="0"/>
                  </a:lnTo>
                  <a:lnTo>
                    <a:pt x="53" y="7"/>
                  </a:lnTo>
                  <a:lnTo>
                    <a:pt x="47" y="19"/>
                  </a:lnTo>
                  <a:lnTo>
                    <a:pt x="38" y="34"/>
                  </a:lnTo>
                  <a:lnTo>
                    <a:pt x="29" y="50"/>
                  </a:lnTo>
                  <a:lnTo>
                    <a:pt x="20" y="66"/>
                  </a:lnTo>
                  <a:lnTo>
                    <a:pt x="12" y="78"/>
                  </a:lnTo>
                  <a:lnTo>
                    <a:pt x="5" y="88"/>
                  </a:lnTo>
                  <a:lnTo>
                    <a:pt x="2" y="9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39" name="Freeform 278">
              <a:extLst>
                <a:ext uri="{FF2B5EF4-FFF2-40B4-BE49-F238E27FC236}">
                  <a16:creationId xmlns:a16="http://schemas.microsoft.com/office/drawing/2014/main" xmlns="" id="{2AD2BCB6-2F89-4B94-9C05-3281F6A64794}"/>
                </a:ext>
              </a:extLst>
            </p:cNvPr>
            <p:cNvSpPr>
              <a:spLocks/>
            </p:cNvSpPr>
            <p:nvPr/>
          </p:nvSpPr>
          <p:spPr bwMode="auto">
            <a:xfrm>
              <a:off x="1813" y="1207"/>
              <a:ext cx="30" cy="36"/>
            </a:xfrm>
            <a:custGeom>
              <a:avLst/>
              <a:gdLst>
                <a:gd name="T0" fmla="*/ 0 w 60"/>
                <a:gd name="T1" fmla="*/ 2 h 74"/>
                <a:gd name="T2" fmla="*/ 0 w 60"/>
                <a:gd name="T3" fmla="*/ 2 h 74"/>
                <a:gd name="T4" fmla="*/ 1 w 60"/>
                <a:gd name="T5" fmla="*/ 1 h 74"/>
                <a:gd name="T6" fmla="*/ 1 w 60"/>
                <a:gd name="T7" fmla="*/ 1 h 74"/>
                <a:gd name="T8" fmla="*/ 1 w 60"/>
                <a:gd name="T9" fmla="*/ 1 h 74"/>
                <a:gd name="T10" fmla="*/ 1 w 60"/>
                <a:gd name="T11" fmla="*/ 0 h 74"/>
                <a:gd name="T12" fmla="*/ 2 w 60"/>
                <a:gd name="T13" fmla="*/ 0 h 74"/>
                <a:gd name="T14" fmla="*/ 2 w 60"/>
                <a:gd name="T15" fmla="*/ 0 h 74"/>
                <a:gd name="T16" fmla="*/ 2 w 60"/>
                <a:gd name="T17" fmla="*/ 0 h 74"/>
                <a:gd name="T18" fmla="*/ 2 w 60"/>
                <a:gd name="T19" fmla="*/ 0 h 74"/>
                <a:gd name="T20" fmla="*/ 2 w 60"/>
                <a:gd name="T21" fmla="*/ 0 h 74"/>
                <a:gd name="T22" fmla="*/ 2 w 60"/>
                <a:gd name="T23" fmla="*/ 0 h 74"/>
                <a:gd name="T24" fmla="*/ 1 w 60"/>
                <a:gd name="T25" fmla="*/ 1 h 74"/>
                <a:gd name="T26" fmla="*/ 1 w 60"/>
                <a:gd name="T27" fmla="*/ 1 h 74"/>
                <a:gd name="T28" fmla="*/ 1 w 60"/>
                <a:gd name="T29" fmla="*/ 2 h 74"/>
                <a:gd name="T30" fmla="*/ 1 w 60"/>
                <a:gd name="T31" fmla="*/ 2 h 74"/>
                <a:gd name="T32" fmla="*/ 0 w 60"/>
                <a:gd name="T33" fmla="*/ 2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0" h="74">
                  <a:moveTo>
                    <a:pt x="0" y="74"/>
                  </a:moveTo>
                  <a:lnTo>
                    <a:pt x="0" y="70"/>
                  </a:lnTo>
                  <a:lnTo>
                    <a:pt x="5" y="61"/>
                  </a:lnTo>
                  <a:lnTo>
                    <a:pt x="12" y="50"/>
                  </a:lnTo>
                  <a:lnTo>
                    <a:pt x="21" y="37"/>
                  </a:lnTo>
                  <a:lnTo>
                    <a:pt x="31" y="24"/>
                  </a:lnTo>
                  <a:lnTo>
                    <a:pt x="42" y="13"/>
                  </a:lnTo>
                  <a:lnTo>
                    <a:pt x="52" y="4"/>
                  </a:lnTo>
                  <a:lnTo>
                    <a:pt x="60" y="0"/>
                  </a:lnTo>
                  <a:lnTo>
                    <a:pt x="56" y="7"/>
                  </a:lnTo>
                  <a:lnTo>
                    <a:pt x="47" y="17"/>
                  </a:lnTo>
                  <a:lnTo>
                    <a:pt x="39" y="31"/>
                  </a:lnTo>
                  <a:lnTo>
                    <a:pt x="30" y="44"/>
                  </a:lnTo>
                  <a:lnTo>
                    <a:pt x="21" y="57"/>
                  </a:lnTo>
                  <a:lnTo>
                    <a:pt x="12" y="67"/>
                  </a:lnTo>
                  <a:lnTo>
                    <a:pt x="5" y="73"/>
                  </a:lnTo>
                  <a:lnTo>
                    <a:pt x="0" y="7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40" name="Freeform 279">
              <a:extLst>
                <a:ext uri="{FF2B5EF4-FFF2-40B4-BE49-F238E27FC236}">
                  <a16:creationId xmlns:a16="http://schemas.microsoft.com/office/drawing/2014/main" xmlns="" id="{D2FFF396-465D-4648-972E-56052090908F}"/>
                </a:ext>
              </a:extLst>
            </p:cNvPr>
            <p:cNvSpPr>
              <a:spLocks/>
            </p:cNvSpPr>
            <p:nvPr/>
          </p:nvSpPr>
          <p:spPr bwMode="auto">
            <a:xfrm>
              <a:off x="1829" y="1212"/>
              <a:ext cx="26" cy="30"/>
            </a:xfrm>
            <a:custGeom>
              <a:avLst/>
              <a:gdLst>
                <a:gd name="T0" fmla="*/ 1 w 52"/>
                <a:gd name="T1" fmla="*/ 1 h 61"/>
                <a:gd name="T2" fmla="*/ 0 w 52"/>
                <a:gd name="T3" fmla="*/ 1 h 61"/>
                <a:gd name="T4" fmla="*/ 1 w 52"/>
                <a:gd name="T5" fmla="*/ 1 h 61"/>
                <a:gd name="T6" fmla="*/ 1 w 52"/>
                <a:gd name="T7" fmla="*/ 1 h 61"/>
                <a:gd name="T8" fmla="*/ 1 w 52"/>
                <a:gd name="T9" fmla="*/ 0 h 61"/>
                <a:gd name="T10" fmla="*/ 1 w 52"/>
                <a:gd name="T11" fmla="*/ 0 h 61"/>
                <a:gd name="T12" fmla="*/ 1 w 52"/>
                <a:gd name="T13" fmla="*/ 0 h 61"/>
                <a:gd name="T14" fmla="*/ 2 w 52"/>
                <a:gd name="T15" fmla="*/ 0 h 61"/>
                <a:gd name="T16" fmla="*/ 2 w 52"/>
                <a:gd name="T17" fmla="*/ 0 h 61"/>
                <a:gd name="T18" fmla="*/ 2 w 52"/>
                <a:gd name="T19" fmla="*/ 0 h 61"/>
                <a:gd name="T20" fmla="*/ 2 w 52"/>
                <a:gd name="T21" fmla="*/ 0 h 61"/>
                <a:gd name="T22" fmla="*/ 2 w 52"/>
                <a:gd name="T23" fmla="*/ 0 h 61"/>
                <a:gd name="T24" fmla="*/ 1 w 52"/>
                <a:gd name="T25" fmla="*/ 1 h 61"/>
                <a:gd name="T26" fmla="*/ 1 w 52"/>
                <a:gd name="T27" fmla="*/ 1 h 61"/>
                <a:gd name="T28" fmla="*/ 1 w 52"/>
                <a:gd name="T29" fmla="*/ 1 h 61"/>
                <a:gd name="T30" fmla="*/ 1 w 52"/>
                <a:gd name="T31" fmla="*/ 1 h 61"/>
                <a:gd name="T32" fmla="*/ 1 w 52"/>
                <a:gd name="T33" fmla="*/ 1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61">
                  <a:moveTo>
                    <a:pt x="2" y="61"/>
                  </a:moveTo>
                  <a:lnTo>
                    <a:pt x="0" y="56"/>
                  </a:lnTo>
                  <a:lnTo>
                    <a:pt x="3" y="49"/>
                  </a:lnTo>
                  <a:lnTo>
                    <a:pt x="7" y="40"/>
                  </a:lnTo>
                  <a:lnTo>
                    <a:pt x="14" y="29"/>
                  </a:lnTo>
                  <a:lnTo>
                    <a:pt x="22" y="20"/>
                  </a:lnTo>
                  <a:lnTo>
                    <a:pt x="32" y="11"/>
                  </a:lnTo>
                  <a:lnTo>
                    <a:pt x="42" y="4"/>
                  </a:lnTo>
                  <a:lnTo>
                    <a:pt x="52" y="0"/>
                  </a:lnTo>
                  <a:lnTo>
                    <a:pt x="47" y="5"/>
                  </a:lnTo>
                  <a:lnTo>
                    <a:pt x="41" y="15"/>
                  </a:lnTo>
                  <a:lnTo>
                    <a:pt x="33" y="25"/>
                  </a:lnTo>
                  <a:lnTo>
                    <a:pt x="25" y="36"/>
                  </a:lnTo>
                  <a:lnTo>
                    <a:pt x="17" y="47"/>
                  </a:lnTo>
                  <a:lnTo>
                    <a:pt x="11" y="55"/>
                  </a:lnTo>
                  <a:lnTo>
                    <a:pt x="5" y="59"/>
                  </a:lnTo>
                  <a:lnTo>
                    <a:pt x="2" y="6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41" name="Freeform 280">
              <a:extLst>
                <a:ext uri="{FF2B5EF4-FFF2-40B4-BE49-F238E27FC236}">
                  <a16:creationId xmlns:a16="http://schemas.microsoft.com/office/drawing/2014/main" xmlns="" id="{11F93AAB-2A9A-4A90-9167-9CD2F669E31B}"/>
                </a:ext>
              </a:extLst>
            </p:cNvPr>
            <p:cNvSpPr>
              <a:spLocks/>
            </p:cNvSpPr>
            <p:nvPr/>
          </p:nvSpPr>
          <p:spPr bwMode="auto">
            <a:xfrm>
              <a:off x="1845" y="1220"/>
              <a:ext cx="22" cy="22"/>
            </a:xfrm>
            <a:custGeom>
              <a:avLst/>
              <a:gdLst>
                <a:gd name="T0" fmla="*/ 0 w 45"/>
                <a:gd name="T1" fmla="*/ 2 h 42"/>
                <a:gd name="T2" fmla="*/ 0 w 45"/>
                <a:gd name="T3" fmla="*/ 2 h 42"/>
                <a:gd name="T4" fmla="*/ 0 w 45"/>
                <a:gd name="T5" fmla="*/ 2 h 42"/>
                <a:gd name="T6" fmla="*/ 0 w 45"/>
                <a:gd name="T7" fmla="*/ 1 h 42"/>
                <a:gd name="T8" fmla="*/ 0 w 45"/>
                <a:gd name="T9" fmla="*/ 1 h 42"/>
                <a:gd name="T10" fmla="*/ 0 w 45"/>
                <a:gd name="T11" fmla="*/ 1 h 42"/>
                <a:gd name="T12" fmla="*/ 1 w 45"/>
                <a:gd name="T13" fmla="*/ 1 h 42"/>
                <a:gd name="T14" fmla="*/ 1 w 45"/>
                <a:gd name="T15" fmla="*/ 1 h 42"/>
                <a:gd name="T16" fmla="*/ 1 w 45"/>
                <a:gd name="T17" fmla="*/ 0 h 42"/>
                <a:gd name="T18" fmla="*/ 1 w 45"/>
                <a:gd name="T19" fmla="*/ 1 h 42"/>
                <a:gd name="T20" fmla="*/ 1 w 45"/>
                <a:gd name="T21" fmla="*/ 1 h 42"/>
                <a:gd name="T22" fmla="*/ 0 w 45"/>
                <a:gd name="T23" fmla="*/ 1 h 42"/>
                <a:gd name="T24" fmla="*/ 0 w 45"/>
                <a:gd name="T25" fmla="*/ 1 h 42"/>
                <a:gd name="T26" fmla="*/ 0 w 45"/>
                <a:gd name="T27" fmla="*/ 1 h 42"/>
                <a:gd name="T28" fmla="*/ 0 w 45"/>
                <a:gd name="T29" fmla="*/ 2 h 42"/>
                <a:gd name="T30" fmla="*/ 0 w 45"/>
                <a:gd name="T31" fmla="*/ 2 h 42"/>
                <a:gd name="T32" fmla="*/ 0 w 45"/>
                <a:gd name="T33" fmla="*/ 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42">
                  <a:moveTo>
                    <a:pt x="0" y="42"/>
                  </a:moveTo>
                  <a:lnTo>
                    <a:pt x="0" y="39"/>
                  </a:lnTo>
                  <a:lnTo>
                    <a:pt x="3" y="33"/>
                  </a:lnTo>
                  <a:lnTo>
                    <a:pt x="9" y="26"/>
                  </a:lnTo>
                  <a:lnTo>
                    <a:pt x="16" y="18"/>
                  </a:lnTo>
                  <a:lnTo>
                    <a:pt x="24" y="10"/>
                  </a:lnTo>
                  <a:lnTo>
                    <a:pt x="32" y="4"/>
                  </a:lnTo>
                  <a:lnTo>
                    <a:pt x="40" y="1"/>
                  </a:lnTo>
                  <a:lnTo>
                    <a:pt x="45" y="0"/>
                  </a:lnTo>
                  <a:lnTo>
                    <a:pt x="40" y="4"/>
                  </a:lnTo>
                  <a:lnTo>
                    <a:pt x="34" y="10"/>
                  </a:lnTo>
                  <a:lnTo>
                    <a:pt x="29" y="17"/>
                  </a:lnTo>
                  <a:lnTo>
                    <a:pt x="22" y="24"/>
                  </a:lnTo>
                  <a:lnTo>
                    <a:pt x="15" y="31"/>
                  </a:lnTo>
                  <a:lnTo>
                    <a:pt x="9" y="37"/>
                  </a:lnTo>
                  <a:lnTo>
                    <a:pt x="3" y="41"/>
                  </a:lnTo>
                  <a:lnTo>
                    <a:pt x="0" y="4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42" name="Freeform 281">
              <a:extLst>
                <a:ext uri="{FF2B5EF4-FFF2-40B4-BE49-F238E27FC236}">
                  <a16:creationId xmlns:a16="http://schemas.microsoft.com/office/drawing/2014/main" xmlns="" id="{880BABFC-40F5-4D6E-A633-F08DD9E8F901}"/>
                </a:ext>
              </a:extLst>
            </p:cNvPr>
            <p:cNvSpPr>
              <a:spLocks/>
            </p:cNvSpPr>
            <p:nvPr/>
          </p:nvSpPr>
          <p:spPr bwMode="auto">
            <a:xfrm>
              <a:off x="1860" y="1226"/>
              <a:ext cx="15" cy="13"/>
            </a:xfrm>
            <a:custGeom>
              <a:avLst/>
              <a:gdLst>
                <a:gd name="T0" fmla="*/ 0 w 30"/>
                <a:gd name="T1" fmla="*/ 0 h 27"/>
                <a:gd name="T2" fmla="*/ 1 w 30"/>
                <a:gd name="T3" fmla="*/ 0 h 27"/>
                <a:gd name="T4" fmla="*/ 1 w 30"/>
                <a:gd name="T5" fmla="*/ 0 h 27"/>
                <a:gd name="T6" fmla="*/ 1 w 30"/>
                <a:gd name="T7" fmla="*/ 0 h 27"/>
                <a:gd name="T8" fmla="*/ 1 w 30"/>
                <a:gd name="T9" fmla="*/ 0 h 27"/>
                <a:gd name="T10" fmla="*/ 1 w 30"/>
                <a:gd name="T11" fmla="*/ 0 h 27"/>
                <a:gd name="T12" fmla="*/ 1 w 30"/>
                <a:gd name="T13" fmla="*/ 0 h 27"/>
                <a:gd name="T14" fmla="*/ 1 w 30"/>
                <a:gd name="T15" fmla="*/ 0 h 27"/>
                <a:gd name="T16" fmla="*/ 0 w 30"/>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0" h="27">
                  <a:moveTo>
                    <a:pt x="0" y="27"/>
                  </a:moveTo>
                  <a:lnTo>
                    <a:pt x="1" y="20"/>
                  </a:lnTo>
                  <a:lnTo>
                    <a:pt x="9" y="9"/>
                  </a:lnTo>
                  <a:lnTo>
                    <a:pt x="19" y="0"/>
                  </a:lnTo>
                  <a:lnTo>
                    <a:pt x="30" y="0"/>
                  </a:lnTo>
                  <a:lnTo>
                    <a:pt x="19" y="6"/>
                  </a:lnTo>
                  <a:lnTo>
                    <a:pt x="10" y="17"/>
                  </a:lnTo>
                  <a:lnTo>
                    <a:pt x="4" y="27"/>
                  </a:lnTo>
                  <a:lnTo>
                    <a:pt x="0" y="2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43" name="Freeform 282">
              <a:extLst>
                <a:ext uri="{FF2B5EF4-FFF2-40B4-BE49-F238E27FC236}">
                  <a16:creationId xmlns:a16="http://schemas.microsoft.com/office/drawing/2014/main" xmlns="" id="{87936EDD-93EC-47A6-969D-A3205B8E48D0}"/>
                </a:ext>
              </a:extLst>
            </p:cNvPr>
            <p:cNvSpPr>
              <a:spLocks/>
            </p:cNvSpPr>
            <p:nvPr/>
          </p:nvSpPr>
          <p:spPr bwMode="auto">
            <a:xfrm>
              <a:off x="1737" y="1212"/>
              <a:ext cx="17" cy="18"/>
            </a:xfrm>
            <a:custGeom>
              <a:avLst/>
              <a:gdLst>
                <a:gd name="T0" fmla="*/ 1 w 35"/>
                <a:gd name="T1" fmla="*/ 0 h 35"/>
                <a:gd name="T2" fmla="*/ 0 w 35"/>
                <a:gd name="T3" fmla="*/ 1 h 35"/>
                <a:gd name="T4" fmla="*/ 0 w 35"/>
                <a:gd name="T5" fmla="*/ 1 h 35"/>
                <a:gd name="T6" fmla="*/ 0 w 35"/>
                <a:gd name="T7" fmla="*/ 2 h 35"/>
                <a:gd name="T8" fmla="*/ 0 w 35"/>
                <a:gd name="T9" fmla="*/ 2 h 35"/>
                <a:gd name="T10" fmla="*/ 0 w 35"/>
                <a:gd name="T11" fmla="*/ 1 h 35"/>
                <a:gd name="T12" fmla="*/ 0 w 35"/>
                <a:gd name="T13" fmla="*/ 1 h 35"/>
                <a:gd name="T14" fmla="*/ 0 w 35"/>
                <a:gd name="T15" fmla="*/ 1 h 35"/>
                <a:gd name="T16" fmla="*/ 0 w 35"/>
                <a:gd name="T17" fmla="*/ 1 h 35"/>
                <a:gd name="T18" fmla="*/ 0 w 35"/>
                <a:gd name="T19" fmla="*/ 1 h 35"/>
                <a:gd name="T20" fmla="*/ 0 w 35"/>
                <a:gd name="T21" fmla="*/ 1 h 35"/>
                <a:gd name="T22" fmla="*/ 0 w 35"/>
                <a:gd name="T23" fmla="*/ 1 h 35"/>
                <a:gd name="T24" fmla="*/ 1 w 35"/>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5" h="35">
                  <a:moveTo>
                    <a:pt x="35" y="0"/>
                  </a:moveTo>
                  <a:lnTo>
                    <a:pt x="29" y="9"/>
                  </a:lnTo>
                  <a:lnTo>
                    <a:pt x="20" y="23"/>
                  </a:lnTo>
                  <a:lnTo>
                    <a:pt x="9" y="34"/>
                  </a:lnTo>
                  <a:lnTo>
                    <a:pt x="1" y="35"/>
                  </a:lnTo>
                  <a:lnTo>
                    <a:pt x="0" y="32"/>
                  </a:lnTo>
                  <a:lnTo>
                    <a:pt x="3" y="27"/>
                  </a:lnTo>
                  <a:lnTo>
                    <a:pt x="7" y="21"/>
                  </a:lnTo>
                  <a:lnTo>
                    <a:pt x="13" y="17"/>
                  </a:lnTo>
                  <a:lnTo>
                    <a:pt x="19" y="11"/>
                  </a:lnTo>
                  <a:lnTo>
                    <a:pt x="26" y="6"/>
                  </a:lnTo>
                  <a:lnTo>
                    <a:pt x="31" y="2"/>
                  </a:lnTo>
                  <a:lnTo>
                    <a:pt x="3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44" name="Freeform 283">
              <a:extLst>
                <a:ext uri="{FF2B5EF4-FFF2-40B4-BE49-F238E27FC236}">
                  <a16:creationId xmlns:a16="http://schemas.microsoft.com/office/drawing/2014/main" xmlns="" id="{19A945DB-6CF8-4DEE-A352-AC44AF56452C}"/>
                </a:ext>
              </a:extLst>
            </p:cNvPr>
            <p:cNvSpPr>
              <a:spLocks/>
            </p:cNvSpPr>
            <p:nvPr/>
          </p:nvSpPr>
          <p:spPr bwMode="auto">
            <a:xfrm>
              <a:off x="1734" y="1202"/>
              <a:ext cx="20" cy="9"/>
            </a:xfrm>
            <a:custGeom>
              <a:avLst/>
              <a:gdLst>
                <a:gd name="T0" fmla="*/ 2 w 40"/>
                <a:gd name="T1" fmla="*/ 1 h 17"/>
                <a:gd name="T2" fmla="*/ 2 w 40"/>
                <a:gd name="T3" fmla="*/ 1 h 17"/>
                <a:gd name="T4" fmla="*/ 2 w 40"/>
                <a:gd name="T5" fmla="*/ 1 h 17"/>
                <a:gd name="T6" fmla="*/ 1 w 40"/>
                <a:gd name="T7" fmla="*/ 1 h 17"/>
                <a:gd name="T8" fmla="*/ 1 w 40"/>
                <a:gd name="T9" fmla="*/ 1 h 17"/>
                <a:gd name="T10" fmla="*/ 1 w 40"/>
                <a:gd name="T11" fmla="*/ 1 h 17"/>
                <a:gd name="T12" fmla="*/ 1 w 40"/>
                <a:gd name="T13" fmla="*/ 0 h 17"/>
                <a:gd name="T14" fmla="*/ 1 w 40"/>
                <a:gd name="T15" fmla="*/ 0 h 17"/>
                <a:gd name="T16" fmla="*/ 0 w 40"/>
                <a:gd name="T17" fmla="*/ 1 h 17"/>
                <a:gd name="T18" fmla="*/ 0 w 40"/>
                <a:gd name="T19" fmla="*/ 1 h 17"/>
                <a:gd name="T20" fmla="*/ 1 w 40"/>
                <a:gd name="T21" fmla="*/ 1 h 17"/>
                <a:gd name="T22" fmla="*/ 1 w 40"/>
                <a:gd name="T23" fmla="*/ 1 h 17"/>
                <a:gd name="T24" fmla="*/ 1 w 40"/>
                <a:gd name="T25" fmla="*/ 1 h 17"/>
                <a:gd name="T26" fmla="*/ 1 w 40"/>
                <a:gd name="T27" fmla="*/ 1 h 17"/>
                <a:gd name="T28" fmla="*/ 1 w 40"/>
                <a:gd name="T29" fmla="*/ 1 h 17"/>
                <a:gd name="T30" fmla="*/ 2 w 40"/>
                <a:gd name="T31" fmla="*/ 1 h 17"/>
                <a:gd name="T32" fmla="*/ 2 w 40"/>
                <a:gd name="T33" fmla="*/ 1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17">
                  <a:moveTo>
                    <a:pt x="40" y="17"/>
                  </a:moveTo>
                  <a:lnTo>
                    <a:pt x="38" y="16"/>
                  </a:lnTo>
                  <a:lnTo>
                    <a:pt x="33" y="13"/>
                  </a:lnTo>
                  <a:lnTo>
                    <a:pt x="26" y="9"/>
                  </a:lnTo>
                  <a:lnTo>
                    <a:pt x="20" y="6"/>
                  </a:lnTo>
                  <a:lnTo>
                    <a:pt x="13" y="2"/>
                  </a:lnTo>
                  <a:lnTo>
                    <a:pt x="8" y="0"/>
                  </a:lnTo>
                  <a:lnTo>
                    <a:pt x="3" y="0"/>
                  </a:lnTo>
                  <a:lnTo>
                    <a:pt x="0" y="1"/>
                  </a:lnTo>
                  <a:lnTo>
                    <a:pt x="0" y="5"/>
                  </a:lnTo>
                  <a:lnTo>
                    <a:pt x="2" y="7"/>
                  </a:lnTo>
                  <a:lnTo>
                    <a:pt x="8" y="9"/>
                  </a:lnTo>
                  <a:lnTo>
                    <a:pt x="15" y="11"/>
                  </a:lnTo>
                  <a:lnTo>
                    <a:pt x="22" y="14"/>
                  </a:lnTo>
                  <a:lnTo>
                    <a:pt x="28" y="15"/>
                  </a:lnTo>
                  <a:lnTo>
                    <a:pt x="35" y="16"/>
                  </a:lnTo>
                  <a:lnTo>
                    <a:pt x="40" y="1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45" name="Freeform 284">
              <a:extLst>
                <a:ext uri="{FF2B5EF4-FFF2-40B4-BE49-F238E27FC236}">
                  <a16:creationId xmlns:a16="http://schemas.microsoft.com/office/drawing/2014/main" xmlns="" id="{ECBDEEEC-AD7B-4BAF-AF13-FD046CA38B8F}"/>
                </a:ext>
              </a:extLst>
            </p:cNvPr>
            <p:cNvSpPr>
              <a:spLocks/>
            </p:cNvSpPr>
            <p:nvPr/>
          </p:nvSpPr>
          <p:spPr bwMode="auto">
            <a:xfrm>
              <a:off x="1728" y="1213"/>
              <a:ext cx="22" cy="5"/>
            </a:xfrm>
            <a:custGeom>
              <a:avLst/>
              <a:gdLst>
                <a:gd name="T0" fmla="*/ 1 w 45"/>
                <a:gd name="T1" fmla="*/ 0 h 10"/>
                <a:gd name="T2" fmla="*/ 1 w 45"/>
                <a:gd name="T3" fmla="*/ 0 h 10"/>
                <a:gd name="T4" fmla="*/ 1 w 45"/>
                <a:gd name="T5" fmla="*/ 0 h 10"/>
                <a:gd name="T6" fmla="*/ 0 w 45"/>
                <a:gd name="T7" fmla="*/ 0 h 10"/>
                <a:gd name="T8" fmla="*/ 0 w 45"/>
                <a:gd name="T9" fmla="*/ 0 h 10"/>
                <a:gd name="T10" fmla="*/ 0 w 45"/>
                <a:gd name="T11" fmla="*/ 0 h 10"/>
                <a:gd name="T12" fmla="*/ 0 w 45"/>
                <a:gd name="T13" fmla="*/ 1 h 10"/>
                <a:gd name="T14" fmla="*/ 0 w 45"/>
                <a:gd name="T15" fmla="*/ 1 h 10"/>
                <a:gd name="T16" fmla="*/ 0 w 45"/>
                <a:gd name="T17" fmla="*/ 1 h 10"/>
                <a:gd name="T18" fmla="*/ 0 w 45"/>
                <a:gd name="T19" fmla="*/ 1 h 10"/>
                <a:gd name="T20" fmla="*/ 0 w 45"/>
                <a:gd name="T21" fmla="*/ 1 h 10"/>
                <a:gd name="T22" fmla="*/ 0 w 45"/>
                <a:gd name="T23" fmla="*/ 1 h 10"/>
                <a:gd name="T24" fmla="*/ 0 w 45"/>
                <a:gd name="T25" fmla="*/ 1 h 10"/>
                <a:gd name="T26" fmla="*/ 0 w 45"/>
                <a:gd name="T27" fmla="*/ 1 h 10"/>
                <a:gd name="T28" fmla="*/ 1 w 45"/>
                <a:gd name="T29" fmla="*/ 1 h 10"/>
                <a:gd name="T30" fmla="*/ 1 w 45"/>
                <a:gd name="T31" fmla="*/ 1 h 10"/>
                <a:gd name="T32" fmla="*/ 1 w 45"/>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10">
                  <a:moveTo>
                    <a:pt x="45" y="0"/>
                  </a:moveTo>
                  <a:lnTo>
                    <a:pt x="41" y="0"/>
                  </a:lnTo>
                  <a:lnTo>
                    <a:pt x="36" y="0"/>
                  </a:lnTo>
                  <a:lnTo>
                    <a:pt x="29" y="0"/>
                  </a:lnTo>
                  <a:lnTo>
                    <a:pt x="21" y="0"/>
                  </a:lnTo>
                  <a:lnTo>
                    <a:pt x="13" y="0"/>
                  </a:lnTo>
                  <a:lnTo>
                    <a:pt x="7" y="1"/>
                  </a:lnTo>
                  <a:lnTo>
                    <a:pt x="2" y="3"/>
                  </a:lnTo>
                  <a:lnTo>
                    <a:pt x="0" y="7"/>
                  </a:lnTo>
                  <a:lnTo>
                    <a:pt x="1" y="9"/>
                  </a:lnTo>
                  <a:lnTo>
                    <a:pt x="6" y="10"/>
                  </a:lnTo>
                  <a:lnTo>
                    <a:pt x="12" y="10"/>
                  </a:lnTo>
                  <a:lnTo>
                    <a:pt x="20" y="8"/>
                  </a:lnTo>
                  <a:lnTo>
                    <a:pt x="26" y="6"/>
                  </a:lnTo>
                  <a:lnTo>
                    <a:pt x="35" y="3"/>
                  </a:lnTo>
                  <a:lnTo>
                    <a:pt x="40" y="1"/>
                  </a:lnTo>
                  <a:lnTo>
                    <a:pt x="4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46" name="Freeform 285">
              <a:extLst>
                <a:ext uri="{FF2B5EF4-FFF2-40B4-BE49-F238E27FC236}">
                  <a16:creationId xmlns:a16="http://schemas.microsoft.com/office/drawing/2014/main" xmlns="" id="{B173E4E7-0AA6-4C6E-BA8A-AC588311A9F3}"/>
                </a:ext>
              </a:extLst>
            </p:cNvPr>
            <p:cNvSpPr>
              <a:spLocks/>
            </p:cNvSpPr>
            <p:nvPr/>
          </p:nvSpPr>
          <p:spPr bwMode="auto">
            <a:xfrm>
              <a:off x="1741" y="1191"/>
              <a:ext cx="20" cy="17"/>
            </a:xfrm>
            <a:custGeom>
              <a:avLst/>
              <a:gdLst>
                <a:gd name="T0" fmla="*/ 1 w 42"/>
                <a:gd name="T1" fmla="*/ 2 h 33"/>
                <a:gd name="T2" fmla="*/ 1 w 42"/>
                <a:gd name="T3" fmla="*/ 1 h 33"/>
                <a:gd name="T4" fmla="*/ 0 w 42"/>
                <a:gd name="T5" fmla="*/ 1 h 33"/>
                <a:gd name="T6" fmla="*/ 0 w 42"/>
                <a:gd name="T7" fmla="*/ 1 h 33"/>
                <a:gd name="T8" fmla="*/ 0 w 42"/>
                <a:gd name="T9" fmla="*/ 1 h 33"/>
                <a:gd name="T10" fmla="*/ 0 w 42"/>
                <a:gd name="T11" fmla="*/ 1 h 33"/>
                <a:gd name="T12" fmla="*/ 0 w 42"/>
                <a:gd name="T13" fmla="*/ 1 h 33"/>
                <a:gd name="T14" fmla="*/ 0 w 42"/>
                <a:gd name="T15" fmla="*/ 1 h 33"/>
                <a:gd name="T16" fmla="*/ 0 w 42"/>
                <a:gd name="T17" fmla="*/ 0 h 33"/>
                <a:gd name="T18" fmla="*/ 0 w 42"/>
                <a:gd name="T19" fmla="*/ 0 h 33"/>
                <a:gd name="T20" fmla="*/ 0 w 42"/>
                <a:gd name="T21" fmla="*/ 1 h 33"/>
                <a:gd name="T22" fmla="*/ 0 w 42"/>
                <a:gd name="T23" fmla="*/ 1 h 33"/>
                <a:gd name="T24" fmla="*/ 0 w 42"/>
                <a:gd name="T25" fmla="*/ 1 h 33"/>
                <a:gd name="T26" fmla="*/ 0 w 42"/>
                <a:gd name="T27" fmla="*/ 1 h 33"/>
                <a:gd name="T28" fmla="*/ 1 w 42"/>
                <a:gd name="T29" fmla="*/ 1 h 33"/>
                <a:gd name="T30" fmla="*/ 1 w 42"/>
                <a:gd name="T31" fmla="*/ 1 h 33"/>
                <a:gd name="T32" fmla="*/ 1 w 42"/>
                <a:gd name="T33" fmla="*/ 2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33">
                  <a:moveTo>
                    <a:pt x="42" y="33"/>
                  </a:moveTo>
                  <a:lnTo>
                    <a:pt x="36" y="31"/>
                  </a:lnTo>
                  <a:lnTo>
                    <a:pt x="29" y="27"/>
                  </a:lnTo>
                  <a:lnTo>
                    <a:pt x="22" y="22"/>
                  </a:lnTo>
                  <a:lnTo>
                    <a:pt x="14" y="16"/>
                  </a:lnTo>
                  <a:lnTo>
                    <a:pt x="8" y="12"/>
                  </a:lnTo>
                  <a:lnTo>
                    <a:pt x="3" y="7"/>
                  </a:lnTo>
                  <a:lnTo>
                    <a:pt x="0" y="2"/>
                  </a:lnTo>
                  <a:lnTo>
                    <a:pt x="1" y="0"/>
                  </a:lnTo>
                  <a:lnTo>
                    <a:pt x="5" y="0"/>
                  </a:lnTo>
                  <a:lnTo>
                    <a:pt x="10" y="2"/>
                  </a:lnTo>
                  <a:lnTo>
                    <a:pt x="15" y="7"/>
                  </a:lnTo>
                  <a:lnTo>
                    <a:pt x="22" y="13"/>
                  </a:lnTo>
                  <a:lnTo>
                    <a:pt x="28" y="18"/>
                  </a:lnTo>
                  <a:lnTo>
                    <a:pt x="34" y="25"/>
                  </a:lnTo>
                  <a:lnTo>
                    <a:pt x="38" y="30"/>
                  </a:lnTo>
                  <a:lnTo>
                    <a:pt x="42" y="3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47" name="Freeform 286">
              <a:extLst>
                <a:ext uri="{FF2B5EF4-FFF2-40B4-BE49-F238E27FC236}">
                  <a16:creationId xmlns:a16="http://schemas.microsoft.com/office/drawing/2014/main" xmlns="" id="{A065EA4C-3FA2-469D-95F1-BF44AC2F3D85}"/>
                </a:ext>
              </a:extLst>
            </p:cNvPr>
            <p:cNvSpPr>
              <a:spLocks/>
            </p:cNvSpPr>
            <p:nvPr/>
          </p:nvSpPr>
          <p:spPr bwMode="auto">
            <a:xfrm>
              <a:off x="1864" y="1193"/>
              <a:ext cx="7" cy="29"/>
            </a:xfrm>
            <a:custGeom>
              <a:avLst/>
              <a:gdLst>
                <a:gd name="T0" fmla="*/ 1 w 13"/>
                <a:gd name="T1" fmla="*/ 2 h 58"/>
                <a:gd name="T2" fmla="*/ 1 w 13"/>
                <a:gd name="T3" fmla="*/ 2 h 58"/>
                <a:gd name="T4" fmla="*/ 0 w 13"/>
                <a:gd name="T5" fmla="*/ 1 h 58"/>
                <a:gd name="T6" fmla="*/ 1 w 13"/>
                <a:gd name="T7" fmla="*/ 1 h 58"/>
                <a:gd name="T8" fmla="*/ 1 w 13"/>
                <a:gd name="T9" fmla="*/ 0 h 58"/>
                <a:gd name="T10" fmla="*/ 1 w 13"/>
                <a:gd name="T11" fmla="*/ 1 h 58"/>
                <a:gd name="T12" fmla="*/ 1 w 13"/>
                <a:gd name="T13" fmla="*/ 1 h 58"/>
                <a:gd name="T14" fmla="*/ 1 w 13"/>
                <a:gd name="T15" fmla="*/ 2 h 58"/>
                <a:gd name="T16" fmla="*/ 1 w 13"/>
                <a:gd name="T17" fmla="*/ 2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58">
                  <a:moveTo>
                    <a:pt x="2" y="58"/>
                  </a:moveTo>
                  <a:lnTo>
                    <a:pt x="1" y="43"/>
                  </a:lnTo>
                  <a:lnTo>
                    <a:pt x="0" y="25"/>
                  </a:lnTo>
                  <a:lnTo>
                    <a:pt x="2" y="9"/>
                  </a:lnTo>
                  <a:lnTo>
                    <a:pt x="8" y="0"/>
                  </a:lnTo>
                  <a:lnTo>
                    <a:pt x="13" y="7"/>
                  </a:lnTo>
                  <a:lnTo>
                    <a:pt x="10" y="24"/>
                  </a:lnTo>
                  <a:lnTo>
                    <a:pt x="6" y="43"/>
                  </a:lnTo>
                  <a:lnTo>
                    <a:pt x="2" y="5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48" name="Freeform 287">
              <a:extLst>
                <a:ext uri="{FF2B5EF4-FFF2-40B4-BE49-F238E27FC236}">
                  <a16:creationId xmlns:a16="http://schemas.microsoft.com/office/drawing/2014/main" xmlns="" id="{A2BB7916-C31F-4770-8E26-800D70B56621}"/>
                </a:ext>
              </a:extLst>
            </p:cNvPr>
            <p:cNvSpPr>
              <a:spLocks/>
            </p:cNvSpPr>
            <p:nvPr/>
          </p:nvSpPr>
          <p:spPr bwMode="auto">
            <a:xfrm>
              <a:off x="1872" y="1198"/>
              <a:ext cx="10" cy="28"/>
            </a:xfrm>
            <a:custGeom>
              <a:avLst/>
              <a:gdLst>
                <a:gd name="T0" fmla="*/ 0 w 18"/>
                <a:gd name="T1" fmla="*/ 2 h 55"/>
                <a:gd name="T2" fmla="*/ 1 w 18"/>
                <a:gd name="T3" fmla="*/ 2 h 55"/>
                <a:gd name="T4" fmla="*/ 1 w 18"/>
                <a:gd name="T5" fmla="*/ 1 h 55"/>
                <a:gd name="T6" fmla="*/ 1 w 18"/>
                <a:gd name="T7" fmla="*/ 1 h 55"/>
                <a:gd name="T8" fmla="*/ 1 w 18"/>
                <a:gd name="T9" fmla="*/ 0 h 55"/>
                <a:gd name="T10" fmla="*/ 1 w 18"/>
                <a:gd name="T11" fmla="*/ 1 h 55"/>
                <a:gd name="T12" fmla="*/ 1 w 18"/>
                <a:gd name="T13" fmla="*/ 1 h 55"/>
                <a:gd name="T14" fmla="*/ 1 w 18"/>
                <a:gd name="T15" fmla="*/ 2 h 55"/>
                <a:gd name="T16" fmla="*/ 0 w 18"/>
                <a:gd name="T17" fmla="*/ 2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55">
                  <a:moveTo>
                    <a:pt x="0" y="55"/>
                  </a:moveTo>
                  <a:lnTo>
                    <a:pt x="1" y="41"/>
                  </a:lnTo>
                  <a:lnTo>
                    <a:pt x="3" y="24"/>
                  </a:lnTo>
                  <a:lnTo>
                    <a:pt x="9" y="8"/>
                  </a:lnTo>
                  <a:lnTo>
                    <a:pt x="16" y="0"/>
                  </a:lnTo>
                  <a:lnTo>
                    <a:pt x="18" y="7"/>
                  </a:lnTo>
                  <a:lnTo>
                    <a:pt x="14" y="24"/>
                  </a:lnTo>
                  <a:lnTo>
                    <a:pt x="6" y="44"/>
                  </a:lnTo>
                  <a:lnTo>
                    <a:pt x="0"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49" name="Freeform 288">
              <a:extLst>
                <a:ext uri="{FF2B5EF4-FFF2-40B4-BE49-F238E27FC236}">
                  <a16:creationId xmlns:a16="http://schemas.microsoft.com/office/drawing/2014/main" xmlns="" id="{9802159A-1D5E-4A13-B246-6B03491CBEFA}"/>
                </a:ext>
              </a:extLst>
            </p:cNvPr>
            <p:cNvSpPr>
              <a:spLocks/>
            </p:cNvSpPr>
            <p:nvPr/>
          </p:nvSpPr>
          <p:spPr bwMode="auto">
            <a:xfrm>
              <a:off x="1850" y="1185"/>
              <a:ext cx="6" cy="27"/>
            </a:xfrm>
            <a:custGeom>
              <a:avLst/>
              <a:gdLst>
                <a:gd name="T0" fmla="*/ 1 w 12"/>
                <a:gd name="T1" fmla="*/ 2 h 54"/>
                <a:gd name="T2" fmla="*/ 1 w 12"/>
                <a:gd name="T3" fmla="*/ 2 h 54"/>
                <a:gd name="T4" fmla="*/ 0 w 12"/>
                <a:gd name="T5" fmla="*/ 1 h 54"/>
                <a:gd name="T6" fmla="*/ 1 w 12"/>
                <a:gd name="T7" fmla="*/ 1 h 54"/>
                <a:gd name="T8" fmla="*/ 1 w 12"/>
                <a:gd name="T9" fmla="*/ 0 h 54"/>
                <a:gd name="T10" fmla="*/ 1 w 12"/>
                <a:gd name="T11" fmla="*/ 1 h 54"/>
                <a:gd name="T12" fmla="*/ 1 w 12"/>
                <a:gd name="T13" fmla="*/ 1 h 54"/>
                <a:gd name="T14" fmla="*/ 1 w 12"/>
                <a:gd name="T15" fmla="*/ 2 h 54"/>
                <a:gd name="T16" fmla="*/ 1 w 12"/>
                <a:gd name="T17" fmla="*/ 2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54">
                  <a:moveTo>
                    <a:pt x="7" y="54"/>
                  </a:moveTo>
                  <a:lnTo>
                    <a:pt x="2" y="46"/>
                  </a:lnTo>
                  <a:lnTo>
                    <a:pt x="0" y="28"/>
                  </a:lnTo>
                  <a:lnTo>
                    <a:pt x="1" y="10"/>
                  </a:lnTo>
                  <a:lnTo>
                    <a:pt x="7" y="0"/>
                  </a:lnTo>
                  <a:lnTo>
                    <a:pt x="12" y="3"/>
                  </a:lnTo>
                  <a:lnTo>
                    <a:pt x="10" y="19"/>
                  </a:lnTo>
                  <a:lnTo>
                    <a:pt x="8" y="38"/>
                  </a:lnTo>
                  <a:lnTo>
                    <a:pt x="7"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50" name="Freeform 289">
              <a:extLst>
                <a:ext uri="{FF2B5EF4-FFF2-40B4-BE49-F238E27FC236}">
                  <a16:creationId xmlns:a16="http://schemas.microsoft.com/office/drawing/2014/main" xmlns="" id="{F0F643B3-C40B-47E7-8D1E-BC481D3A839C}"/>
                </a:ext>
              </a:extLst>
            </p:cNvPr>
            <p:cNvSpPr>
              <a:spLocks/>
            </p:cNvSpPr>
            <p:nvPr/>
          </p:nvSpPr>
          <p:spPr bwMode="auto">
            <a:xfrm>
              <a:off x="1833" y="1178"/>
              <a:ext cx="10" cy="31"/>
            </a:xfrm>
            <a:custGeom>
              <a:avLst/>
              <a:gdLst>
                <a:gd name="T0" fmla="*/ 1 w 19"/>
                <a:gd name="T1" fmla="*/ 2 h 62"/>
                <a:gd name="T2" fmla="*/ 1 w 19"/>
                <a:gd name="T3" fmla="*/ 2 h 62"/>
                <a:gd name="T4" fmla="*/ 1 w 19"/>
                <a:gd name="T5" fmla="*/ 1 h 62"/>
                <a:gd name="T6" fmla="*/ 0 w 19"/>
                <a:gd name="T7" fmla="*/ 1 h 62"/>
                <a:gd name="T8" fmla="*/ 1 w 19"/>
                <a:gd name="T9" fmla="*/ 0 h 62"/>
                <a:gd name="T10" fmla="*/ 1 w 19"/>
                <a:gd name="T11" fmla="*/ 1 h 62"/>
                <a:gd name="T12" fmla="*/ 1 w 19"/>
                <a:gd name="T13" fmla="*/ 1 h 62"/>
                <a:gd name="T14" fmla="*/ 1 w 19"/>
                <a:gd name="T15" fmla="*/ 2 h 62"/>
                <a:gd name="T16" fmla="*/ 1 w 19"/>
                <a:gd name="T17" fmla="*/ 2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 h="62">
                  <a:moveTo>
                    <a:pt x="19" y="62"/>
                  </a:moveTo>
                  <a:lnTo>
                    <a:pt x="11" y="46"/>
                  </a:lnTo>
                  <a:lnTo>
                    <a:pt x="3" y="26"/>
                  </a:lnTo>
                  <a:lnTo>
                    <a:pt x="0" y="8"/>
                  </a:lnTo>
                  <a:lnTo>
                    <a:pt x="4" y="0"/>
                  </a:lnTo>
                  <a:lnTo>
                    <a:pt x="11" y="6"/>
                  </a:lnTo>
                  <a:lnTo>
                    <a:pt x="15" y="25"/>
                  </a:lnTo>
                  <a:lnTo>
                    <a:pt x="16" y="47"/>
                  </a:lnTo>
                  <a:lnTo>
                    <a:pt x="19" y="6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51" name="Freeform 290">
              <a:extLst>
                <a:ext uri="{FF2B5EF4-FFF2-40B4-BE49-F238E27FC236}">
                  <a16:creationId xmlns:a16="http://schemas.microsoft.com/office/drawing/2014/main" xmlns="" id="{9D7C7B53-F9CA-4D80-9A4C-01EF47F414F3}"/>
                </a:ext>
              </a:extLst>
            </p:cNvPr>
            <p:cNvSpPr>
              <a:spLocks/>
            </p:cNvSpPr>
            <p:nvPr/>
          </p:nvSpPr>
          <p:spPr bwMode="auto">
            <a:xfrm>
              <a:off x="1818" y="1170"/>
              <a:ext cx="11" cy="34"/>
            </a:xfrm>
            <a:custGeom>
              <a:avLst/>
              <a:gdLst>
                <a:gd name="T0" fmla="*/ 1 w 21"/>
                <a:gd name="T1" fmla="*/ 2 h 70"/>
                <a:gd name="T2" fmla="*/ 1 w 21"/>
                <a:gd name="T3" fmla="*/ 1 h 70"/>
                <a:gd name="T4" fmla="*/ 1 w 21"/>
                <a:gd name="T5" fmla="*/ 0 h 70"/>
                <a:gd name="T6" fmla="*/ 0 w 21"/>
                <a:gd name="T7" fmla="*/ 0 h 70"/>
                <a:gd name="T8" fmla="*/ 1 w 21"/>
                <a:gd name="T9" fmla="*/ 0 h 70"/>
                <a:gd name="T10" fmla="*/ 1 w 21"/>
                <a:gd name="T11" fmla="*/ 0 h 70"/>
                <a:gd name="T12" fmla="*/ 1 w 21"/>
                <a:gd name="T13" fmla="*/ 1 h 70"/>
                <a:gd name="T14" fmla="*/ 1 w 21"/>
                <a:gd name="T15" fmla="*/ 1 h 70"/>
                <a:gd name="T16" fmla="*/ 1 w 21"/>
                <a:gd name="T17" fmla="*/ 2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70">
                  <a:moveTo>
                    <a:pt x="21" y="70"/>
                  </a:moveTo>
                  <a:lnTo>
                    <a:pt x="13" y="53"/>
                  </a:lnTo>
                  <a:lnTo>
                    <a:pt x="5" y="29"/>
                  </a:lnTo>
                  <a:lnTo>
                    <a:pt x="0" y="8"/>
                  </a:lnTo>
                  <a:lnTo>
                    <a:pt x="3" y="0"/>
                  </a:lnTo>
                  <a:lnTo>
                    <a:pt x="11" y="11"/>
                  </a:lnTo>
                  <a:lnTo>
                    <a:pt x="16" y="32"/>
                  </a:lnTo>
                  <a:lnTo>
                    <a:pt x="19" y="55"/>
                  </a:lnTo>
                  <a:lnTo>
                    <a:pt x="21"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52" name="Freeform 291">
              <a:extLst>
                <a:ext uri="{FF2B5EF4-FFF2-40B4-BE49-F238E27FC236}">
                  <a16:creationId xmlns:a16="http://schemas.microsoft.com/office/drawing/2014/main" xmlns="" id="{36BD2729-D86A-4C74-8F32-79628117A7BB}"/>
                </a:ext>
              </a:extLst>
            </p:cNvPr>
            <p:cNvSpPr>
              <a:spLocks/>
            </p:cNvSpPr>
            <p:nvPr/>
          </p:nvSpPr>
          <p:spPr bwMode="auto">
            <a:xfrm>
              <a:off x="1784" y="1167"/>
              <a:ext cx="18" cy="37"/>
            </a:xfrm>
            <a:custGeom>
              <a:avLst/>
              <a:gdLst>
                <a:gd name="T0" fmla="*/ 1 w 37"/>
                <a:gd name="T1" fmla="*/ 3 h 72"/>
                <a:gd name="T2" fmla="*/ 0 w 37"/>
                <a:gd name="T3" fmla="*/ 3 h 72"/>
                <a:gd name="T4" fmla="*/ 0 w 37"/>
                <a:gd name="T5" fmla="*/ 2 h 72"/>
                <a:gd name="T6" fmla="*/ 0 w 37"/>
                <a:gd name="T7" fmla="*/ 2 h 72"/>
                <a:gd name="T8" fmla="*/ 0 w 37"/>
                <a:gd name="T9" fmla="*/ 2 h 72"/>
                <a:gd name="T10" fmla="*/ 0 w 37"/>
                <a:gd name="T11" fmla="*/ 1 h 72"/>
                <a:gd name="T12" fmla="*/ 0 w 37"/>
                <a:gd name="T13" fmla="*/ 1 h 72"/>
                <a:gd name="T14" fmla="*/ 0 w 37"/>
                <a:gd name="T15" fmla="*/ 1 h 72"/>
                <a:gd name="T16" fmla="*/ 0 w 37"/>
                <a:gd name="T17" fmla="*/ 0 h 72"/>
                <a:gd name="T18" fmla="*/ 0 w 37"/>
                <a:gd name="T19" fmla="*/ 1 h 72"/>
                <a:gd name="T20" fmla="*/ 0 w 37"/>
                <a:gd name="T21" fmla="*/ 1 h 72"/>
                <a:gd name="T22" fmla="*/ 0 w 37"/>
                <a:gd name="T23" fmla="*/ 1 h 72"/>
                <a:gd name="T24" fmla="*/ 0 w 37"/>
                <a:gd name="T25" fmla="*/ 1 h 72"/>
                <a:gd name="T26" fmla="*/ 0 w 37"/>
                <a:gd name="T27" fmla="*/ 2 h 72"/>
                <a:gd name="T28" fmla="*/ 0 w 37"/>
                <a:gd name="T29" fmla="*/ 2 h 72"/>
                <a:gd name="T30" fmla="*/ 1 w 37"/>
                <a:gd name="T31" fmla="*/ 3 h 72"/>
                <a:gd name="T32" fmla="*/ 1 w 37"/>
                <a:gd name="T33" fmla="*/ 3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72">
                  <a:moveTo>
                    <a:pt x="37" y="72"/>
                  </a:moveTo>
                  <a:lnTo>
                    <a:pt x="31" y="65"/>
                  </a:lnTo>
                  <a:lnTo>
                    <a:pt x="24" y="56"/>
                  </a:lnTo>
                  <a:lnTo>
                    <a:pt x="16" y="45"/>
                  </a:lnTo>
                  <a:lnTo>
                    <a:pt x="10" y="33"/>
                  </a:lnTo>
                  <a:lnTo>
                    <a:pt x="4" y="22"/>
                  </a:lnTo>
                  <a:lnTo>
                    <a:pt x="1" y="11"/>
                  </a:lnTo>
                  <a:lnTo>
                    <a:pt x="0" y="3"/>
                  </a:lnTo>
                  <a:lnTo>
                    <a:pt x="2" y="0"/>
                  </a:lnTo>
                  <a:lnTo>
                    <a:pt x="7" y="1"/>
                  </a:lnTo>
                  <a:lnTo>
                    <a:pt x="10" y="8"/>
                  </a:lnTo>
                  <a:lnTo>
                    <a:pt x="15" y="18"/>
                  </a:lnTo>
                  <a:lnTo>
                    <a:pt x="19" y="31"/>
                  </a:lnTo>
                  <a:lnTo>
                    <a:pt x="24" y="45"/>
                  </a:lnTo>
                  <a:lnTo>
                    <a:pt x="28" y="57"/>
                  </a:lnTo>
                  <a:lnTo>
                    <a:pt x="32" y="67"/>
                  </a:lnTo>
                  <a:lnTo>
                    <a:pt x="37" y="7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53" name="Freeform 292">
              <a:extLst>
                <a:ext uri="{FF2B5EF4-FFF2-40B4-BE49-F238E27FC236}">
                  <a16:creationId xmlns:a16="http://schemas.microsoft.com/office/drawing/2014/main" xmlns="" id="{0670205D-DCDC-476E-BDDE-4E5CF9C16AB5}"/>
                </a:ext>
              </a:extLst>
            </p:cNvPr>
            <p:cNvSpPr>
              <a:spLocks/>
            </p:cNvSpPr>
            <p:nvPr/>
          </p:nvSpPr>
          <p:spPr bwMode="auto">
            <a:xfrm>
              <a:off x="1752" y="1173"/>
              <a:ext cx="21" cy="34"/>
            </a:xfrm>
            <a:custGeom>
              <a:avLst/>
              <a:gdLst>
                <a:gd name="T0" fmla="*/ 1 w 44"/>
                <a:gd name="T1" fmla="*/ 3 h 68"/>
                <a:gd name="T2" fmla="*/ 1 w 44"/>
                <a:gd name="T3" fmla="*/ 2 h 68"/>
                <a:gd name="T4" fmla="*/ 0 w 44"/>
                <a:gd name="T5" fmla="*/ 2 h 68"/>
                <a:gd name="T6" fmla="*/ 0 w 44"/>
                <a:gd name="T7" fmla="*/ 2 h 68"/>
                <a:gd name="T8" fmla="*/ 0 w 44"/>
                <a:gd name="T9" fmla="*/ 2 h 68"/>
                <a:gd name="T10" fmla="*/ 0 w 44"/>
                <a:gd name="T11" fmla="*/ 1 h 68"/>
                <a:gd name="T12" fmla="*/ 0 w 44"/>
                <a:gd name="T13" fmla="*/ 1 h 68"/>
                <a:gd name="T14" fmla="*/ 0 w 44"/>
                <a:gd name="T15" fmla="*/ 1 h 68"/>
                <a:gd name="T16" fmla="*/ 0 w 44"/>
                <a:gd name="T17" fmla="*/ 0 h 68"/>
                <a:gd name="T18" fmla="*/ 0 w 44"/>
                <a:gd name="T19" fmla="*/ 1 h 68"/>
                <a:gd name="T20" fmla="*/ 0 w 44"/>
                <a:gd name="T21" fmla="*/ 1 h 68"/>
                <a:gd name="T22" fmla="*/ 0 w 44"/>
                <a:gd name="T23" fmla="*/ 1 h 68"/>
                <a:gd name="T24" fmla="*/ 0 w 44"/>
                <a:gd name="T25" fmla="*/ 1 h 68"/>
                <a:gd name="T26" fmla="*/ 0 w 44"/>
                <a:gd name="T27" fmla="*/ 2 h 68"/>
                <a:gd name="T28" fmla="*/ 1 w 44"/>
                <a:gd name="T29" fmla="*/ 2 h 68"/>
                <a:gd name="T30" fmla="*/ 1 w 44"/>
                <a:gd name="T31" fmla="*/ 2 h 68"/>
                <a:gd name="T32" fmla="*/ 1 w 44"/>
                <a:gd name="T33" fmla="*/ 3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68">
                  <a:moveTo>
                    <a:pt x="44" y="68"/>
                  </a:moveTo>
                  <a:lnTo>
                    <a:pt x="38" y="63"/>
                  </a:lnTo>
                  <a:lnTo>
                    <a:pt x="31" y="54"/>
                  </a:lnTo>
                  <a:lnTo>
                    <a:pt x="22" y="44"/>
                  </a:lnTo>
                  <a:lnTo>
                    <a:pt x="14" y="33"/>
                  </a:lnTo>
                  <a:lnTo>
                    <a:pt x="7" y="21"/>
                  </a:lnTo>
                  <a:lnTo>
                    <a:pt x="3" y="12"/>
                  </a:lnTo>
                  <a:lnTo>
                    <a:pt x="0" y="5"/>
                  </a:lnTo>
                  <a:lnTo>
                    <a:pt x="3" y="0"/>
                  </a:lnTo>
                  <a:lnTo>
                    <a:pt x="7" y="1"/>
                  </a:lnTo>
                  <a:lnTo>
                    <a:pt x="13" y="7"/>
                  </a:lnTo>
                  <a:lnTo>
                    <a:pt x="19" y="18"/>
                  </a:lnTo>
                  <a:lnTo>
                    <a:pt x="24" y="30"/>
                  </a:lnTo>
                  <a:lnTo>
                    <a:pt x="30" y="43"/>
                  </a:lnTo>
                  <a:lnTo>
                    <a:pt x="36" y="54"/>
                  </a:lnTo>
                  <a:lnTo>
                    <a:pt x="41" y="64"/>
                  </a:lnTo>
                  <a:lnTo>
                    <a:pt x="44"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54" name="Freeform 293">
              <a:extLst>
                <a:ext uri="{FF2B5EF4-FFF2-40B4-BE49-F238E27FC236}">
                  <a16:creationId xmlns:a16="http://schemas.microsoft.com/office/drawing/2014/main" xmlns="" id="{175ECCAE-5B71-4380-AD2D-CC1533E1CE49}"/>
                </a:ext>
              </a:extLst>
            </p:cNvPr>
            <p:cNvSpPr>
              <a:spLocks/>
            </p:cNvSpPr>
            <p:nvPr/>
          </p:nvSpPr>
          <p:spPr bwMode="auto">
            <a:xfrm>
              <a:off x="1797" y="1171"/>
              <a:ext cx="19" cy="32"/>
            </a:xfrm>
            <a:custGeom>
              <a:avLst/>
              <a:gdLst>
                <a:gd name="T0" fmla="*/ 2 w 37"/>
                <a:gd name="T1" fmla="*/ 3 h 62"/>
                <a:gd name="T2" fmla="*/ 1 w 37"/>
                <a:gd name="T3" fmla="*/ 2 h 62"/>
                <a:gd name="T4" fmla="*/ 1 w 37"/>
                <a:gd name="T5" fmla="*/ 2 h 62"/>
                <a:gd name="T6" fmla="*/ 1 w 37"/>
                <a:gd name="T7" fmla="*/ 2 h 62"/>
                <a:gd name="T8" fmla="*/ 1 w 37"/>
                <a:gd name="T9" fmla="*/ 1 h 62"/>
                <a:gd name="T10" fmla="*/ 1 w 37"/>
                <a:gd name="T11" fmla="*/ 1 h 62"/>
                <a:gd name="T12" fmla="*/ 1 w 37"/>
                <a:gd name="T13" fmla="*/ 1 h 62"/>
                <a:gd name="T14" fmla="*/ 0 w 37"/>
                <a:gd name="T15" fmla="*/ 1 h 62"/>
                <a:gd name="T16" fmla="*/ 1 w 37"/>
                <a:gd name="T17" fmla="*/ 0 h 62"/>
                <a:gd name="T18" fmla="*/ 1 w 37"/>
                <a:gd name="T19" fmla="*/ 1 h 62"/>
                <a:gd name="T20" fmla="*/ 1 w 37"/>
                <a:gd name="T21" fmla="*/ 1 h 62"/>
                <a:gd name="T22" fmla="*/ 1 w 37"/>
                <a:gd name="T23" fmla="*/ 1 h 62"/>
                <a:gd name="T24" fmla="*/ 1 w 37"/>
                <a:gd name="T25" fmla="*/ 1 h 62"/>
                <a:gd name="T26" fmla="*/ 1 w 37"/>
                <a:gd name="T27" fmla="*/ 2 h 62"/>
                <a:gd name="T28" fmla="*/ 1 w 37"/>
                <a:gd name="T29" fmla="*/ 2 h 62"/>
                <a:gd name="T30" fmla="*/ 2 w 37"/>
                <a:gd name="T31" fmla="*/ 2 h 62"/>
                <a:gd name="T32" fmla="*/ 2 w 37"/>
                <a:gd name="T33" fmla="*/ 3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62">
                  <a:moveTo>
                    <a:pt x="37" y="62"/>
                  </a:moveTo>
                  <a:lnTo>
                    <a:pt x="32" y="56"/>
                  </a:lnTo>
                  <a:lnTo>
                    <a:pt x="25" y="48"/>
                  </a:lnTo>
                  <a:lnTo>
                    <a:pt x="19" y="38"/>
                  </a:lnTo>
                  <a:lnTo>
                    <a:pt x="12" y="28"/>
                  </a:lnTo>
                  <a:lnTo>
                    <a:pt x="6" y="18"/>
                  </a:lnTo>
                  <a:lnTo>
                    <a:pt x="1" y="9"/>
                  </a:lnTo>
                  <a:lnTo>
                    <a:pt x="0" y="3"/>
                  </a:lnTo>
                  <a:lnTo>
                    <a:pt x="2" y="0"/>
                  </a:lnTo>
                  <a:lnTo>
                    <a:pt x="8" y="2"/>
                  </a:lnTo>
                  <a:lnTo>
                    <a:pt x="13" y="8"/>
                  </a:lnTo>
                  <a:lnTo>
                    <a:pt x="19" y="17"/>
                  </a:lnTo>
                  <a:lnTo>
                    <a:pt x="23" y="28"/>
                  </a:lnTo>
                  <a:lnTo>
                    <a:pt x="28" y="39"/>
                  </a:lnTo>
                  <a:lnTo>
                    <a:pt x="31" y="49"/>
                  </a:lnTo>
                  <a:lnTo>
                    <a:pt x="35" y="57"/>
                  </a:lnTo>
                  <a:lnTo>
                    <a:pt x="37" y="6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55" name="Freeform 294">
              <a:extLst>
                <a:ext uri="{FF2B5EF4-FFF2-40B4-BE49-F238E27FC236}">
                  <a16:creationId xmlns:a16="http://schemas.microsoft.com/office/drawing/2014/main" xmlns="" id="{EAB8053F-7FE9-44CB-8F32-09AEAF52D0AC}"/>
                </a:ext>
              </a:extLst>
            </p:cNvPr>
            <p:cNvSpPr>
              <a:spLocks/>
            </p:cNvSpPr>
            <p:nvPr/>
          </p:nvSpPr>
          <p:spPr bwMode="auto">
            <a:xfrm>
              <a:off x="1786" y="1200"/>
              <a:ext cx="28" cy="45"/>
            </a:xfrm>
            <a:custGeom>
              <a:avLst/>
              <a:gdLst>
                <a:gd name="T0" fmla="*/ 0 w 58"/>
                <a:gd name="T1" fmla="*/ 3 h 90"/>
                <a:gd name="T2" fmla="*/ 0 w 58"/>
                <a:gd name="T3" fmla="*/ 3 h 90"/>
                <a:gd name="T4" fmla="*/ 0 w 58"/>
                <a:gd name="T5" fmla="*/ 3 h 90"/>
                <a:gd name="T6" fmla="*/ 0 w 58"/>
                <a:gd name="T7" fmla="*/ 2 h 90"/>
                <a:gd name="T8" fmla="*/ 0 w 58"/>
                <a:gd name="T9" fmla="*/ 2 h 90"/>
                <a:gd name="T10" fmla="*/ 0 w 58"/>
                <a:gd name="T11" fmla="*/ 1 h 90"/>
                <a:gd name="T12" fmla="*/ 1 w 58"/>
                <a:gd name="T13" fmla="*/ 1 h 90"/>
                <a:gd name="T14" fmla="*/ 1 w 58"/>
                <a:gd name="T15" fmla="*/ 1 h 90"/>
                <a:gd name="T16" fmla="*/ 1 w 58"/>
                <a:gd name="T17" fmla="*/ 0 h 90"/>
                <a:gd name="T18" fmla="*/ 1 w 58"/>
                <a:gd name="T19" fmla="*/ 1 h 90"/>
                <a:gd name="T20" fmla="*/ 1 w 58"/>
                <a:gd name="T21" fmla="*/ 1 h 90"/>
                <a:gd name="T22" fmla="*/ 1 w 58"/>
                <a:gd name="T23" fmla="*/ 2 h 90"/>
                <a:gd name="T24" fmla="*/ 0 w 58"/>
                <a:gd name="T25" fmla="*/ 2 h 90"/>
                <a:gd name="T26" fmla="*/ 0 w 58"/>
                <a:gd name="T27" fmla="*/ 3 h 90"/>
                <a:gd name="T28" fmla="*/ 0 w 58"/>
                <a:gd name="T29" fmla="*/ 3 h 90"/>
                <a:gd name="T30" fmla="*/ 0 w 58"/>
                <a:gd name="T31" fmla="*/ 3 h 90"/>
                <a:gd name="T32" fmla="*/ 0 w 58"/>
                <a:gd name="T33" fmla="*/ 3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90">
                  <a:moveTo>
                    <a:pt x="1" y="90"/>
                  </a:moveTo>
                  <a:lnTo>
                    <a:pt x="0" y="86"/>
                  </a:lnTo>
                  <a:lnTo>
                    <a:pt x="4" y="75"/>
                  </a:lnTo>
                  <a:lnTo>
                    <a:pt x="9" y="62"/>
                  </a:lnTo>
                  <a:lnTo>
                    <a:pt x="17" y="47"/>
                  </a:lnTo>
                  <a:lnTo>
                    <a:pt x="27" y="32"/>
                  </a:lnTo>
                  <a:lnTo>
                    <a:pt x="38" y="18"/>
                  </a:lnTo>
                  <a:lnTo>
                    <a:pt x="48" y="6"/>
                  </a:lnTo>
                  <a:lnTo>
                    <a:pt x="58" y="0"/>
                  </a:lnTo>
                  <a:lnTo>
                    <a:pt x="54" y="7"/>
                  </a:lnTo>
                  <a:lnTo>
                    <a:pt x="47" y="19"/>
                  </a:lnTo>
                  <a:lnTo>
                    <a:pt x="39" y="34"/>
                  </a:lnTo>
                  <a:lnTo>
                    <a:pt x="30" y="50"/>
                  </a:lnTo>
                  <a:lnTo>
                    <a:pt x="21" y="66"/>
                  </a:lnTo>
                  <a:lnTo>
                    <a:pt x="12" y="79"/>
                  </a:lnTo>
                  <a:lnTo>
                    <a:pt x="6" y="88"/>
                  </a:lnTo>
                  <a:lnTo>
                    <a:pt x="1" y="9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56" name="Freeform 295">
              <a:extLst>
                <a:ext uri="{FF2B5EF4-FFF2-40B4-BE49-F238E27FC236}">
                  <a16:creationId xmlns:a16="http://schemas.microsoft.com/office/drawing/2014/main" xmlns="" id="{9D623D82-FDB8-46EF-813D-8B19E73F44B5}"/>
                </a:ext>
              </a:extLst>
            </p:cNvPr>
            <p:cNvSpPr>
              <a:spLocks/>
            </p:cNvSpPr>
            <p:nvPr/>
          </p:nvSpPr>
          <p:spPr bwMode="auto">
            <a:xfrm>
              <a:off x="1767" y="1202"/>
              <a:ext cx="24" cy="35"/>
            </a:xfrm>
            <a:custGeom>
              <a:avLst/>
              <a:gdLst>
                <a:gd name="T0" fmla="*/ 0 w 48"/>
                <a:gd name="T1" fmla="*/ 3 h 70"/>
                <a:gd name="T2" fmla="*/ 0 w 48"/>
                <a:gd name="T3" fmla="*/ 3 h 70"/>
                <a:gd name="T4" fmla="*/ 1 w 48"/>
                <a:gd name="T5" fmla="*/ 2 h 70"/>
                <a:gd name="T6" fmla="*/ 1 w 48"/>
                <a:gd name="T7" fmla="*/ 2 h 70"/>
                <a:gd name="T8" fmla="*/ 1 w 48"/>
                <a:gd name="T9" fmla="*/ 2 h 70"/>
                <a:gd name="T10" fmla="*/ 1 w 48"/>
                <a:gd name="T11" fmla="*/ 1 h 70"/>
                <a:gd name="T12" fmla="*/ 1 w 48"/>
                <a:gd name="T13" fmla="*/ 1 h 70"/>
                <a:gd name="T14" fmla="*/ 2 w 48"/>
                <a:gd name="T15" fmla="*/ 1 h 70"/>
                <a:gd name="T16" fmla="*/ 2 w 48"/>
                <a:gd name="T17" fmla="*/ 0 h 70"/>
                <a:gd name="T18" fmla="*/ 2 w 48"/>
                <a:gd name="T19" fmla="*/ 1 h 70"/>
                <a:gd name="T20" fmla="*/ 2 w 48"/>
                <a:gd name="T21" fmla="*/ 1 h 70"/>
                <a:gd name="T22" fmla="*/ 1 w 48"/>
                <a:gd name="T23" fmla="*/ 1 h 70"/>
                <a:gd name="T24" fmla="*/ 1 w 48"/>
                <a:gd name="T25" fmla="*/ 2 h 70"/>
                <a:gd name="T26" fmla="*/ 1 w 48"/>
                <a:gd name="T27" fmla="*/ 2 h 70"/>
                <a:gd name="T28" fmla="*/ 1 w 48"/>
                <a:gd name="T29" fmla="*/ 2 h 70"/>
                <a:gd name="T30" fmla="*/ 1 w 48"/>
                <a:gd name="T31" fmla="*/ 3 h 70"/>
                <a:gd name="T32" fmla="*/ 0 w 48"/>
                <a:gd name="T33" fmla="*/ 3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70">
                  <a:moveTo>
                    <a:pt x="0" y="70"/>
                  </a:moveTo>
                  <a:lnTo>
                    <a:pt x="0" y="67"/>
                  </a:lnTo>
                  <a:lnTo>
                    <a:pt x="2" y="60"/>
                  </a:lnTo>
                  <a:lnTo>
                    <a:pt x="6" y="49"/>
                  </a:lnTo>
                  <a:lnTo>
                    <a:pt x="13" y="38"/>
                  </a:lnTo>
                  <a:lnTo>
                    <a:pt x="20" y="26"/>
                  </a:lnTo>
                  <a:lnTo>
                    <a:pt x="29" y="15"/>
                  </a:lnTo>
                  <a:lnTo>
                    <a:pt x="38" y="6"/>
                  </a:lnTo>
                  <a:lnTo>
                    <a:pt x="48" y="0"/>
                  </a:lnTo>
                  <a:lnTo>
                    <a:pt x="43" y="8"/>
                  </a:lnTo>
                  <a:lnTo>
                    <a:pt x="37" y="18"/>
                  </a:lnTo>
                  <a:lnTo>
                    <a:pt x="29" y="30"/>
                  </a:lnTo>
                  <a:lnTo>
                    <a:pt x="22" y="43"/>
                  </a:lnTo>
                  <a:lnTo>
                    <a:pt x="15" y="54"/>
                  </a:lnTo>
                  <a:lnTo>
                    <a:pt x="8" y="63"/>
                  </a:lnTo>
                  <a:lnTo>
                    <a:pt x="4" y="69"/>
                  </a:lnTo>
                  <a:lnTo>
                    <a:pt x="0"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57" name="Freeform 296">
              <a:extLst>
                <a:ext uri="{FF2B5EF4-FFF2-40B4-BE49-F238E27FC236}">
                  <a16:creationId xmlns:a16="http://schemas.microsoft.com/office/drawing/2014/main" xmlns="" id="{99673AF1-B57D-4A23-891C-99428F14FE0D}"/>
                </a:ext>
              </a:extLst>
            </p:cNvPr>
            <p:cNvSpPr>
              <a:spLocks/>
            </p:cNvSpPr>
            <p:nvPr/>
          </p:nvSpPr>
          <p:spPr bwMode="auto">
            <a:xfrm>
              <a:off x="1766" y="1171"/>
              <a:ext cx="22" cy="34"/>
            </a:xfrm>
            <a:custGeom>
              <a:avLst/>
              <a:gdLst>
                <a:gd name="T0" fmla="*/ 2 w 44"/>
                <a:gd name="T1" fmla="*/ 3 h 68"/>
                <a:gd name="T2" fmla="*/ 2 w 44"/>
                <a:gd name="T3" fmla="*/ 2 h 68"/>
                <a:gd name="T4" fmla="*/ 1 w 44"/>
                <a:gd name="T5" fmla="*/ 2 h 68"/>
                <a:gd name="T6" fmla="*/ 1 w 44"/>
                <a:gd name="T7" fmla="*/ 2 h 68"/>
                <a:gd name="T8" fmla="*/ 1 w 44"/>
                <a:gd name="T9" fmla="*/ 1 h 68"/>
                <a:gd name="T10" fmla="*/ 1 w 44"/>
                <a:gd name="T11" fmla="*/ 1 h 68"/>
                <a:gd name="T12" fmla="*/ 1 w 44"/>
                <a:gd name="T13" fmla="*/ 1 h 68"/>
                <a:gd name="T14" fmla="*/ 0 w 44"/>
                <a:gd name="T15" fmla="*/ 1 h 68"/>
                <a:gd name="T16" fmla="*/ 1 w 44"/>
                <a:gd name="T17" fmla="*/ 0 h 68"/>
                <a:gd name="T18" fmla="*/ 1 w 44"/>
                <a:gd name="T19" fmla="*/ 1 h 68"/>
                <a:gd name="T20" fmla="*/ 1 w 44"/>
                <a:gd name="T21" fmla="*/ 1 h 68"/>
                <a:gd name="T22" fmla="*/ 1 w 44"/>
                <a:gd name="T23" fmla="*/ 1 h 68"/>
                <a:gd name="T24" fmla="*/ 1 w 44"/>
                <a:gd name="T25" fmla="*/ 1 h 68"/>
                <a:gd name="T26" fmla="*/ 1 w 44"/>
                <a:gd name="T27" fmla="*/ 2 h 68"/>
                <a:gd name="T28" fmla="*/ 2 w 44"/>
                <a:gd name="T29" fmla="*/ 2 h 68"/>
                <a:gd name="T30" fmla="*/ 2 w 44"/>
                <a:gd name="T31" fmla="*/ 2 h 68"/>
                <a:gd name="T32" fmla="*/ 2 w 44"/>
                <a:gd name="T33" fmla="*/ 3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68">
                  <a:moveTo>
                    <a:pt x="44" y="68"/>
                  </a:moveTo>
                  <a:lnTo>
                    <a:pt x="38" y="62"/>
                  </a:lnTo>
                  <a:lnTo>
                    <a:pt x="31" y="54"/>
                  </a:lnTo>
                  <a:lnTo>
                    <a:pt x="23" y="42"/>
                  </a:lnTo>
                  <a:lnTo>
                    <a:pt x="15" y="32"/>
                  </a:lnTo>
                  <a:lnTo>
                    <a:pt x="7" y="20"/>
                  </a:lnTo>
                  <a:lnTo>
                    <a:pt x="2" y="11"/>
                  </a:lnTo>
                  <a:lnTo>
                    <a:pt x="0" y="3"/>
                  </a:lnTo>
                  <a:lnTo>
                    <a:pt x="2" y="0"/>
                  </a:lnTo>
                  <a:lnTo>
                    <a:pt x="7" y="1"/>
                  </a:lnTo>
                  <a:lnTo>
                    <a:pt x="13" y="7"/>
                  </a:lnTo>
                  <a:lnTo>
                    <a:pt x="18" y="17"/>
                  </a:lnTo>
                  <a:lnTo>
                    <a:pt x="25" y="30"/>
                  </a:lnTo>
                  <a:lnTo>
                    <a:pt x="31" y="42"/>
                  </a:lnTo>
                  <a:lnTo>
                    <a:pt x="36" y="54"/>
                  </a:lnTo>
                  <a:lnTo>
                    <a:pt x="40" y="63"/>
                  </a:lnTo>
                  <a:lnTo>
                    <a:pt x="44"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58" name="Freeform 297">
              <a:extLst>
                <a:ext uri="{FF2B5EF4-FFF2-40B4-BE49-F238E27FC236}">
                  <a16:creationId xmlns:a16="http://schemas.microsoft.com/office/drawing/2014/main" xmlns="" id="{B22585BF-7E49-4469-BD53-961FD7F57544}"/>
                </a:ext>
              </a:extLst>
            </p:cNvPr>
            <p:cNvSpPr>
              <a:spLocks/>
            </p:cNvSpPr>
            <p:nvPr/>
          </p:nvSpPr>
          <p:spPr bwMode="auto">
            <a:xfrm>
              <a:off x="2654" y="677"/>
              <a:ext cx="86" cy="89"/>
            </a:xfrm>
            <a:custGeom>
              <a:avLst/>
              <a:gdLst>
                <a:gd name="T0" fmla="*/ 0 w 173"/>
                <a:gd name="T1" fmla="*/ 2 h 178"/>
                <a:gd name="T2" fmla="*/ 0 w 173"/>
                <a:gd name="T3" fmla="*/ 2 h 178"/>
                <a:gd name="T4" fmla="*/ 0 w 173"/>
                <a:gd name="T5" fmla="*/ 3 h 178"/>
                <a:gd name="T6" fmla="*/ 1 w 173"/>
                <a:gd name="T7" fmla="*/ 3 h 178"/>
                <a:gd name="T8" fmla="*/ 1 w 173"/>
                <a:gd name="T9" fmla="*/ 3 h 178"/>
                <a:gd name="T10" fmla="*/ 1 w 173"/>
                <a:gd name="T11" fmla="*/ 4 h 178"/>
                <a:gd name="T12" fmla="*/ 1 w 173"/>
                <a:gd name="T13" fmla="*/ 4 h 178"/>
                <a:gd name="T14" fmla="*/ 1 w 173"/>
                <a:gd name="T15" fmla="*/ 4 h 178"/>
                <a:gd name="T16" fmla="*/ 0 w 173"/>
                <a:gd name="T17" fmla="*/ 3 h 178"/>
                <a:gd name="T18" fmla="*/ 0 w 173"/>
                <a:gd name="T19" fmla="*/ 3 h 178"/>
                <a:gd name="T20" fmla="*/ 0 w 173"/>
                <a:gd name="T21" fmla="*/ 4 h 178"/>
                <a:gd name="T22" fmla="*/ 0 w 173"/>
                <a:gd name="T23" fmla="*/ 5 h 178"/>
                <a:gd name="T24" fmla="*/ 0 w 173"/>
                <a:gd name="T25" fmla="*/ 5 h 178"/>
                <a:gd name="T26" fmla="*/ 0 w 173"/>
                <a:gd name="T27" fmla="*/ 5 h 178"/>
                <a:gd name="T28" fmla="*/ 1 w 173"/>
                <a:gd name="T29" fmla="*/ 5 h 178"/>
                <a:gd name="T30" fmla="*/ 1 w 173"/>
                <a:gd name="T31" fmla="*/ 5 h 178"/>
                <a:gd name="T32" fmla="*/ 1 w 173"/>
                <a:gd name="T33" fmla="*/ 5 h 178"/>
                <a:gd name="T34" fmla="*/ 1 w 173"/>
                <a:gd name="T35" fmla="*/ 6 h 178"/>
                <a:gd name="T36" fmla="*/ 1 w 173"/>
                <a:gd name="T37" fmla="*/ 6 h 178"/>
                <a:gd name="T38" fmla="*/ 2 w 173"/>
                <a:gd name="T39" fmla="*/ 6 h 178"/>
                <a:gd name="T40" fmla="*/ 2 w 173"/>
                <a:gd name="T41" fmla="*/ 5 h 178"/>
                <a:gd name="T42" fmla="*/ 2 w 173"/>
                <a:gd name="T43" fmla="*/ 5 h 178"/>
                <a:gd name="T44" fmla="*/ 2 w 173"/>
                <a:gd name="T45" fmla="*/ 4 h 178"/>
                <a:gd name="T46" fmla="*/ 2 w 173"/>
                <a:gd name="T47" fmla="*/ 5 h 178"/>
                <a:gd name="T48" fmla="*/ 2 w 173"/>
                <a:gd name="T49" fmla="*/ 5 h 178"/>
                <a:gd name="T50" fmla="*/ 3 w 173"/>
                <a:gd name="T51" fmla="*/ 5 h 178"/>
                <a:gd name="T52" fmla="*/ 4 w 173"/>
                <a:gd name="T53" fmla="*/ 5 h 178"/>
                <a:gd name="T54" fmla="*/ 4 w 173"/>
                <a:gd name="T55" fmla="*/ 5 h 178"/>
                <a:gd name="T56" fmla="*/ 5 w 173"/>
                <a:gd name="T57" fmla="*/ 5 h 178"/>
                <a:gd name="T58" fmla="*/ 4 w 173"/>
                <a:gd name="T59" fmla="*/ 4 h 178"/>
                <a:gd name="T60" fmla="*/ 4 w 173"/>
                <a:gd name="T61" fmla="*/ 4 h 178"/>
                <a:gd name="T62" fmla="*/ 3 w 173"/>
                <a:gd name="T63" fmla="*/ 4 h 178"/>
                <a:gd name="T64" fmla="*/ 3 w 173"/>
                <a:gd name="T65" fmla="*/ 3 h 178"/>
                <a:gd name="T66" fmla="*/ 4 w 173"/>
                <a:gd name="T67" fmla="*/ 3 h 178"/>
                <a:gd name="T68" fmla="*/ 5 w 173"/>
                <a:gd name="T69" fmla="*/ 3 h 178"/>
                <a:gd name="T70" fmla="*/ 5 w 173"/>
                <a:gd name="T71" fmla="*/ 2 h 178"/>
                <a:gd name="T72" fmla="*/ 4 w 173"/>
                <a:gd name="T73" fmla="*/ 2 h 178"/>
                <a:gd name="T74" fmla="*/ 4 w 173"/>
                <a:gd name="T75" fmla="*/ 2 h 178"/>
                <a:gd name="T76" fmla="*/ 4 w 173"/>
                <a:gd name="T77" fmla="*/ 2 h 178"/>
                <a:gd name="T78" fmla="*/ 3 w 173"/>
                <a:gd name="T79" fmla="*/ 3 h 178"/>
                <a:gd name="T80" fmla="*/ 3 w 173"/>
                <a:gd name="T81" fmla="*/ 3 h 178"/>
                <a:gd name="T82" fmla="*/ 3 w 173"/>
                <a:gd name="T83" fmla="*/ 3 h 178"/>
                <a:gd name="T84" fmla="*/ 3 w 173"/>
                <a:gd name="T85" fmla="*/ 2 h 178"/>
                <a:gd name="T86" fmla="*/ 3 w 173"/>
                <a:gd name="T87" fmla="*/ 1 h 178"/>
                <a:gd name="T88" fmla="*/ 3 w 173"/>
                <a:gd name="T89" fmla="*/ 1 h 178"/>
                <a:gd name="T90" fmla="*/ 2 w 173"/>
                <a:gd name="T91" fmla="*/ 1 h 178"/>
                <a:gd name="T92" fmla="*/ 2 w 173"/>
                <a:gd name="T93" fmla="*/ 1 h 178"/>
                <a:gd name="T94" fmla="*/ 2 w 173"/>
                <a:gd name="T95" fmla="*/ 1 h 178"/>
                <a:gd name="T96" fmla="*/ 2 w 173"/>
                <a:gd name="T97" fmla="*/ 2 h 178"/>
                <a:gd name="T98" fmla="*/ 2 w 173"/>
                <a:gd name="T99" fmla="*/ 2 h 178"/>
                <a:gd name="T100" fmla="*/ 2 w 173"/>
                <a:gd name="T101" fmla="*/ 3 h 178"/>
                <a:gd name="T102" fmla="*/ 2 w 173"/>
                <a:gd name="T103" fmla="*/ 3 h 178"/>
                <a:gd name="T104" fmla="*/ 1 w 173"/>
                <a:gd name="T105" fmla="*/ 2 h 17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73" h="178">
                  <a:moveTo>
                    <a:pt x="43" y="39"/>
                  </a:moveTo>
                  <a:lnTo>
                    <a:pt x="37" y="41"/>
                  </a:lnTo>
                  <a:lnTo>
                    <a:pt x="31" y="43"/>
                  </a:lnTo>
                  <a:lnTo>
                    <a:pt x="25" y="46"/>
                  </a:lnTo>
                  <a:lnTo>
                    <a:pt x="20" y="52"/>
                  </a:lnTo>
                  <a:lnTo>
                    <a:pt x="16" y="58"/>
                  </a:lnTo>
                  <a:lnTo>
                    <a:pt x="15" y="65"/>
                  </a:lnTo>
                  <a:lnTo>
                    <a:pt x="16" y="74"/>
                  </a:lnTo>
                  <a:lnTo>
                    <a:pt x="22" y="83"/>
                  </a:lnTo>
                  <a:lnTo>
                    <a:pt x="28" y="87"/>
                  </a:lnTo>
                  <a:lnTo>
                    <a:pt x="34" y="87"/>
                  </a:lnTo>
                  <a:lnTo>
                    <a:pt x="40" y="85"/>
                  </a:lnTo>
                  <a:lnTo>
                    <a:pt x="43" y="83"/>
                  </a:lnTo>
                  <a:lnTo>
                    <a:pt x="48" y="88"/>
                  </a:lnTo>
                  <a:lnTo>
                    <a:pt x="52" y="91"/>
                  </a:lnTo>
                  <a:lnTo>
                    <a:pt x="56" y="95"/>
                  </a:lnTo>
                  <a:lnTo>
                    <a:pt x="59" y="99"/>
                  </a:lnTo>
                  <a:lnTo>
                    <a:pt x="61" y="103"/>
                  </a:lnTo>
                  <a:lnTo>
                    <a:pt x="61" y="104"/>
                  </a:lnTo>
                  <a:lnTo>
                    <a:pt x="58" y="104"/>
                  </a:lnTo>
                  <a:lnTo>
                    <a:pt x="52" y="103"/>
                  </a:lnTo>
                  <a:lnTo>
                    <a:pt x="46" y="102"/>
                  </a:lnTo>
                  <a:lnTo>
                    <a:pt x="42" y="102"/>
                  </a:lnTo>
                  <a:lnTo>
                    <a:pt x="38" y="100"/>
                  </a:lnTo>
                  <a:lnTo>
                    <a:pt x="37" y="98"/>
                  </a:lnTo>
                  <a:lnTo>
                    <a:pt x="35" y="95"/>
                  </a:lnTo>
                  <a:lnTo>
                    <a:pt x="30" y="91"/>
                  </a:lnTo>
                  <a:lnTo>
                    <a:pt x="25" y="90"/>
                  </a:lnTo>
                  <a:lnTo>
                    <a:pt x="16" y="91"/>
                  </a:lnTo>
                  <a:lnTo>
                    <a:pt x="8" y="95"/>
                  </a:lnTo>
                  <a:lnTo>
                    <a:pt x="4" y="100"/>
                  </a:lnTo>
                  <a:lnTo>
                    <a:pt x="0" y="109"/>
                  </a:lnTo>
                  <a:lnTo>
                    <a:pt x="0" y="118"/>
                  </a:lnTo>
                  <a:lnTo>
                    <a:pt x="2" y="124"/>
                  </a:lnTo>
                  <a:lnTo>
                    <a:pt x="3" y="127"/>
                  </a:lnTo>
                  <a:lnTo>
                    <a:pt x="5" y="130"/>
                  </a:lnTo>
                  <a:lnTo>
                    <a:pt x="6" y="133"/>
                  </a:lnTo>
                  <a:lnTo>
                    <a:pt x="10" y="135"/>
                  </a:lnTo>
                  <a:lnTo>
                    <a:pt x="15" y="137"/>
                  </a:lnTo>
                  <a:lnTo>
                    <a:pt x="20" y="138"/>
                  </a:lnTo>
                  <a:lnTo>
                    <a:pt x="26" y="138"/>
                  </a:lnTo>
                  <a:lnTo>
                    <a:pt x="31" y="137"/>
                  </a:lnTo>
                  <a:lnTo>
                    <a:pt x="36" y="136"/>
                  </a:lnTo>
                  <a:lnTo>
                    <a:pt x="40" y="134"/>
                  </a:lnTo>
                  <a:lnTo>
                    <a:pt x="42" y="132"/>
                  </a:lnTo>
                  <a:lnTo>
                    <a:pt x="45" y="128"/>
                  </a:lnTo>
                  <a:lnTo>
                    <a:pt x="51" y="127"/>
                  </a:lnTo>
                  <a:lnTo>
                    <a:pt x="56" y="129"/>
                  </a:lnTo>
                  <a:lnTo>
                    <a:pt x="59" y="130"/>
                  </a:lnTo>
                  <a:lnTo>
                    <a:pt x="50" y="138"/>
                  </a:lnTo>
                  <a:lnTo>
                    <a:pt x="42" y="150"/>
                  </a:lnTo>
                  <a:lnTo>
                    <a:pt x="38" y="163"/>
                  </a:lnTo>
                  <a:lnTo>
                    <a:pt x="42" y="172"/>
                  </a:lnTo>
                  <a:lnTo>
                    <a:pt x="45" y="174"/>
                  </a:lnTo>
                  <a:lnTo>
                    <a:pt x="50" y="177"/>
                  </a:lnTo>
                  <a:lnTo>
                    <a:pt x="56" y="178"/>
                  </a:lnTo>
                  <a:lnTo>
                    <a:pt x="60" y="177"/>
                  </a:lnTo>
                  <a:lnTo>
                    <a:pt x="66" y="175"/>
                  </a:lnTo>
                  <a:lnTo>
                    <a:pt x="71" y="174"/>
                  </a:lnTo>
                  <a:lnTo>
                    <a:pt x="74" y="171"/>
                  </a:lnTo>
                  <a:lnTo>
                    <a:pt x="78" y="167"/>
                  </a:lnTo>
                  <a:lnTo>
                    <a:pt x="81" y="159"/>
                  </a:lnTo>
                  <a:lnTo>
                    <a:pt x="81" y="150"/>
                  </a:lnTo>
                  <a:lnTo>
                    <a:pt x="80" y="142"/>
                  </a:lnTo>
                  <a:lnTo>
                    <a:pt x="76" y="135"/>
                  </a:lnTo>
                  <a:lnTo>
                    <a:pt x="74" y="132"/>
                  </a:lnTo>
                  <a:lnTo>
                    <a:pt x="74" y="128"/>
                  </a:lnTo>
                  <a:lnTo>
                    <a:pt x="76" y="126"/>
                  </a:lnTo>
                  <a:lnTo>
                    <a:pt x="79" y="125"/>
                  </a:lnTo>
                  <a:lnTo>
                    <a:pt x="81" y="126"/>
                  </a:lnTo>
                  <a:lnTo>
                    <a:pt x="83" y="128"/>
                  </a:lnTo>
                  <a:lnTo>
                    <a:pt x="84" y="134"/>
                  </a:lnTo>
                  <a:lnTo>
                    <a:pt x="86" y="140"/>
                  </a:lnTo>
                  <a:lnTo>
                    <a:pt x="88" y="145"/>
                  </a:lnTo>
                  <a:lnTo>
                    <a:pt x="92" y="151"/>
                  </a:lnTo>
                  <a:lnTo>
                    <a:pt x="102" y="152"/>
                  </a:lnTo>
                  <a:lnTo>
                    <a:pt x="113" y="145"/>
                  </a:lnTo>
                  <a:lnTo>
                    <a:pt x="118" y="150"/>
                  </a:lnTo>
                  <a:lnTo>
                    <a:pt x="124" y="153"/>
                  </a:lnTo>
                  <a:lnTo>
                    <a:pt x="130" y="156"/>
                  </a:lnTo>
                  <a:lnTo>
                    <a:pt x="139" y="157"/>
                  </a:lnTo>
                  <a:lnTo>
                    <a:pt x="145" y="155"/>
                  </a:lnTo>
                  <a:lnTo>
                    <a:pt x="152" y="151"/>
                  </a:lnTo>
                  <a:lnTo>
                    <a:pt x="158" y="144"/>
                  </a:lnTo>
                  <a:lnTo>
                    <a:pt x="163" y="134"/>
                  </a:lnTo>
                  <a:lnTo>
                    <a:pt x="163" y="133"/>
                  </a:lnTo>
                  <a:lnTo>
                    <a:pt x="163" y="132"/>
                  </a:lnTo>
                  <a:lnTo>
                    <a:pt x="162" y="130"/>
                  </a:lnTo>
                  <a:lnTo>
                    <a:pt x="162" y="129"/>
                  </a:lnTo>
                  <a:lnTo>
                    <a:pt x="159" y="125"/>
                  </a:lnTo>
                  <a:lnTo>
                    <a:pt x="155" y="118"/>
                  </a:lnTo>
                  <a:lnTo>
                    <a:pt x="148" y="113"/>
                  </a:lnTo>
                  <a:lnTo>
                    <a:pt x="136" y="113"/>
                  </a:lnTo>
                  <a:lnTo>
                    <a:pt x="129" y="114"/>
                  </a:lnTo>
                  <a:lnTo>
                    <a:pt x="125" y="112"/>
                  </a:lnTo>
                  <a:lnTo>
                    <a:pt x="120" y="109"/>
                  </a:lnTo>
                  <a:lnTo>
                    <a:pt x="117" y="105"/>
                  </a:lnTo>
                  <a:lnTo>
                    <a:pt x="122" y="99"/>
                  </a:lnTo>
                  <a:lnTo>
                    <a:pt x="127" y="94"/>
                  </a:lnTo>
                  <a:lnTo>
                    <a:pt x="133" y="89"/>
                  </a:lnTo>
                  <a:lnTo>
                    <a:pt x="137" y="84"/>
                  </a:lnTo>
                  <a:lnTo>
                    <a:pt x="149" y="85"/>
                  </a:lnTo>
                  <a:lnTo>
                    <a:pt x="157" y="83"/>
                  </a:lnTo>
                  <a:lnTo>
                    <a:pt x="164" y="80"/>
                  </a:lnTo>
                  <a:lnTo>
                    <a:pt x="170" y="73"/>
                  </a:lnTo>
                  <a:lnTo>
                    <a:pt x="172" y="66"/>
                  </a:lnTo>
                  <a:lnTo>
                    <a:pt x="173" y="59"/>
                  </a:lnTo>
                  <a:lnTo>
                    <a:pt x="171" y="52"/>
                  </a:lnTo>
                  <a:lnTo>
                    <a:pt x="166" y="45"/>
                  </a:lnTo>
                  <a:lnTo>
                    <a:pt x="160" y="41"/>
                  </a:lnTo>
                  <a:lnTo>
                    <a:pt x="151" y="39"/>
                  </a:lnTo>
                  <a:lnTo>
                    <a:pt x="142" y="41"/>
                  </a:lnTo>
                  <a:lnTo>
                    <a:pt x="134" y="44"/>
                  </a:lnTo>
                  <a:lnTo>
                    <a:pt x="129" y="50"/>
                  </a:lnTo>
                  <a:lnTo>
                    <a:pt x="128" y="54"/>
                  </a:lnTo>
                  <a:lnTo>
                    <a:pt x="128" y="59"/>
                  </a:lnTo>
                  <a:lnTo>
                    <a:pt x="129" y="64"/>
                  </a:lnTo>
                  <a:lnTo>
                    <a:pt x="124" y="71"/>
                  </a:lnTo>
                  <a:lnTo>
                    <a:pt x="117" y="76"/>
                  </a:lnTo>
                  <a:lnTo>
                    <a:pt x="111" y="81"/>
                  </a:lnTo>
                  <a:lnTo>
                    <a:pt x="107" y="83"/>
                  </a:lnTo>
                  <a:lnTo>
                    <a:pt x="105" y="81"/>
                  </a:lnTo>
                  <a:lnTo>
                    <a:pt x="103" y="79"/>
                  </a:lnTo>
                  <a:lnTo>
                    <a:pt x="101" y="76"/>
                  </a:lnTo>
                  <a:lnTo>
                    <a:pt x="97" y="75"/>
                  </a:lnTo>
                  <a:lnTo>
                    <a:pt x="101" y="68"/>
                  </a:lnTo>
                  <a:lnTo>
                    <a:pt x="103" y="60"/>
                  </a:lnTo>
                  <a:lnTo>
                    <a:pt x="104" y="53"/>
                  </a:lnTo>
                  <a:lnTo>
                    <a:pt x="105" y="49"/>
                  </a:lnTo>
                  <a:lnTo>
                    <a:pt x="113" y="43"/>
                  </a:lnTo>
                  <a:lnTo>
                    <a:pt x="119" y="35"/>
                  </a:lnTo>
                  <a:lnTo>
                    <a:pt x="122" y="27"/>
                  </a:lnTo>
                  <a:lnTo>
                    <a:pt x="121" y="19"/>
                  </a:lnTo>
                  <a:lnTo>
                    <a:pt x="117" y="11"/>
                  </a:lnTo>
                  <a:lnTo>
                    <a:pt x="111" y="5"/>
                  </a:lnTo>
                  <a:lnTo>
                    <a:pt x="103" y="1"/>
                  </a:lnTo>
                  <a:lnTo>
                    <a:pt x="94" y="0"/>
                  </a:lnTo>
                  <a:lnTo>
                    <a:pt x="89" y="1"/>
                  </a:lnTo>
                  <a:lnTo>
                    <a:pt x="83" y="5"/>
                  </a:lnTo>
                  <a:lnTo>
                    <a:pt x="79" y="8"/>
                  </a:lnTo>
                  <a:lnTo>
                    <a:pt x="74" y="12"/>
                  </a:lnTo>
                  <a:lnTo>
                    <a:pt x="71" y="15"/>
                  </a:lnTo>
                  <a:lnTo>
                    <a:pt x="69" y="19"/>
                  </a:lnTo>
                  <a:lnTo>
                    <a:pt x="68" y="22"/>
                  </a:lnTo>
                  <a:lnTo>
                    <a:pt x="68" y="27"/>
                  </a:lnTo>
                  <a:lnTo>
                    <a:pt x="71" y="34"/>
                  </a:lnTo>
                  <a:lnTo>
                    <a:pt x="74" y="39"/>
                  </a:lnTo>
                  <a:lnTo>
                    <a:pt x="79" y="44"/>
                  </a:lnTo>
                  <a:lnTo>
                    <a:pt x="83" y="46"/>
                  </a:lnTo>
                  <a:lnTo>
                    <a:pt x="84" y="54"/>
                  </a:lnTo>
                  <a:lnTo>
                    <a:pt x="83" y="61"/>
                  </a:lnTo>
                  <a:lnTo>
                    <a:pt x="83" y="67"/>
                  </a:lnTo>
                  <a:lnTo>
                    <a:pt x="83" y="71"/>
                  </a:lnTo>
                  <a:lnTo>
                    <a:pt x="79" y="71"/>
                  </a:lnTo>
                  <a:lnTo>
                    <a:pt x="75" y="72"/>
                  </a:lnTo>
                  <a:lnTo>
                    <a:pt x="73" y="74"/>
                  </a:lnTo>
                  <a:lnTo>
                    <a:pt x="72" y="74"/>
                  </a:lnTo>
                  <a:lnTo>
                    <a:pt x="66" y="67"/>
                  </a:lnTo>
                  <a:lnTo>
                    <a:pt x="63" y="54"/>
                  </a:lnTo>
                  <a:lnTo>
                    <a:pt x="56" y="44"/>
                  </a:lnTo>
                  <a:lnTo>
                    <a:pt x="43" y="39"/>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59" name="Freeform 298">
              <a:extLst>
                <a:ext uri="{FF2B5EF4-FFF2-40B4-BE49-F238E27FC236}">
                  <a16:creationId xmlns:a16="http://schemas.microsoft.com/office/drawing/2014/main" xmlns="" id="{5B3A4401-F3EC-40A7-AD32-2F0E65AD1443}"/>
                </a:ext>
              </a:extLst>
            </p:cNvPr>
            <p:cNvSpPr>
              <a:spLocks/>
            </p:cNvSpPr>
            <p:nvPr/>
          </p:nvSpPr>
          <p:spPr bwMode="auto">
            <a:xfrm>
              <a:off x="2593" y="794"/>
              <a:ext cx="89" cy="154"/>
            </a:xfrm>
            <a:custGeom>
              <a:avLst/>
              <a:gdLst>
                <a:gd name="T0" fmla="*/ 5 w 179"/>
                <a:gd name="T1" fmla="*/ 0 h 309"/>
                <a:gd name="T2" fmla="*/ 5 w 179"/>
                <a:gd name="T3" fmla="*/ 0 h 309"/>
                <a:gd name="T4" fmla="*/ 4 w 179"/>
                <a:gd name="T5" fmla="*/ 1 h 309"/>
                <a:gd name="T6" fmla="*/ 3 w 179"/>
                <a:gd name="T7" fmla="*/ 1 h 309"/>
                <a:gd name="T8" fmla="*/ 3 w 179"/>
                <a:gd name="T9" fmla="*/ 1 h 309"/>
                <a:gd name="T10" fmla="*/ 2 w 179"/>
                <a:gd name="T11" fmla="*/ 2 h 309"/>
                <a:gd name="T12" fmla="*/ 2 w 179"/>
                <a:gd name="T13" fmla="*/ 2 h 309"/>
                <a:gd name="T14" fmla="*/ 1 w 179"/>
                <a:gd name="T15" fmla="*/ 2 h 309"/>
                <a:gd name="T16" fmla="*/ 1 w 179"/>
                <a:gd name="T17" fmla="*/ 2 h 309"/>
                <a:gd name="T18" fmla="*/ 1 w 179"/>
                <a:gd name="T19" fmla="*/ 2 h 309"/>
                <a:gd name="T20" fmla="*/ 1 w 179"/>
                <a:gd name="T21" fmla="*/ 2 h 309"/>
                <a:gd name="T22" fmla="*/ 1 w 179"/>
                <a:gd name="T23" fmla="*/ 3 h 309"/>
                <a:gd name="T24" fmla="*/ 0 w 179"/>
                <a:gd name="T25" fmla="*/ 3 h 309"/>
                <a:gd name="T26" fmla="*/ 0 w 179"/>
                <a:gd name="T27" fmla="*/ 3 h 309"/>
                <a:gd name="T28" fmla="*/ 0 w 179"/>
                <a:gd name="T29" fmla="*/ 4 h 309"/>
                <a:gd name="T30" fmla="*/ 0 w 179"/>
                <a:gd name="T31" fmla="*/ 4 h 309"/>
                <a:gd name="T32" fmla="*/ 0 w 179"/>
                <a:gd name="T33" fmla="*/ 4 h 309"/>
                <a:gd name="T34" fmla="*/ 0 w 179"/>
                <a:gd name="T35" fmla="*/ 5 h 309"/>
                <a:gd name="T36" fmla="*/ 0 w 179"/>
                <a:gd name="T37" fmla="*/ 5 h 309"/>
                <a:gd name="T38" fmla="*/ 0 w 179"/>
                <a:gd name="T39" fmla="*/ 6 h 309"/>
                <a:gd name="T40" fmla="*/ 0 w 179"/>
                <a:gd name="T41" fmla="*/ 7 h 309"/>
                <a:gd name="T42" fmla="*/ 0 w 179"/>
                <a:gd name="T43" fmla="*/ 7 h 309"/>
                <a:gd name="T44" fmla="*/ 0 w 179"/>
                <a:gd name="T45" fmla="*/ 7 h 309"/>
                <a:gd name="T46" fmla="*/ 1 w 179"/>
                <a:gd name="T47" fmla="*/ 7 h 309"/>
                <a:gd name="T48" fmla="*/ 1 w 179"/>
                <a:gd name="T49" fmla="*/ 7 h 309"/>
                <a:gd name="T50" fmla="*/ 1 w 179"/>
                <a:gd name="T51" fmla="*/ 8 h 309"/>
                <a:gd name="T52" fmla="*/ 2 w 179"/>
                <a:gd name="T53" fmla="*/ 8 h 309"/>
                <a:gd name="T54" fmla="*/ 2 w 179"/>
                <a:gd name="T55" fmla="*/ 9 h 309"/>
                <a:gd name="T56" fmla="*/ 2 w 179"/>
                <a:gd name="T57" fmla="*/ 9 h 309"/>
                <a:gd name="T58" fmla="*/ 2 w 179"/>
                <a:gd name="T59" fmla="*/ 9 h 309"/>
                <a:gd name="T60" fmla="*/ 3 w 179"/>
                <a:gd name="T61" fmla="*/ 8 h 309"/>
                <a:gd name="T62" fmla="*/ 3 w 179"/>
                <a:gd name="T63" fmla="*/ 8 h 309"/>
                <a:gd name="T64" fmla="*/ 3 w 179"/>
                <a:gd name="T65" fmla="*/ 8 h 309"/>
                <a:gd name="T66" fmla="*/ 3 w 179"/>
                <a:gd name="T67" fmla="*/ 7 h 309"/>
                <a:gd name="T68" fmla="*/ 4 w 179"/>
                <a:gd name="T69" fmla="*/ 7 h 309"/>
                <a:gd name="T70" fmla="*/ 4 w 179"/>
                <a:gd name="T71" fmla="*/ 7 h 309"/>
                <a:gd name="T72" fmla="*/ 5 w 179"/>
                <a:gd name="T73" fmla="*/ 7 h 309"/>
                <a:gd name="T74" fmla="*/ 4 w 179"/>
                <a:gd name="T75" fmla="*/ 7 h 309"/>
                <a:gd name="T76" fmla="*/ 4 w 179"/>
                <a:gd name="T77" fmla="*/ 6 h 309"/>
                <a:gd name="T78" fmla="*/ 4 w 179"/>
                <a:gd name="T79" fmla="*/ 5 h 309"/>
                <a:gd name="T80" fmla="*/ 5 w 179"/>
                <a:gd name="T81" fmla="*/ 5 h 309"/>
                <a:gd name="T82" fmla="*/ 4 w 179"/>
                <a:gd name="T83" fmla="*/ 4 h 309"/>
                <a:gd name="T84" fmla="*/ 4 w 179"/>
                <a:gd name="T85" fmla="*/ 3 h 309"/>
                <a:gd name="T86" fmla="*/ 4 w 179"/>
                <a:gd name="T87" fmla="*/ 2 h 309"/>
                <a:gd name="T88" fmla="*/ 4 w 179"/>
                <a:gd name="T89" fmla="*/ 1 h 309"/>
                <a:gd name="T90" fmla="*/ 5 w 179"/>
                <a:gd name="T91" fmla="*/ 1 h 309"/>
                <a:gd name="T92" fmla="*/ 5 w 179"/>
                <a:gd name="T93" fmla="*/ 0 h 309"/>
                <a:gd name="T94" fmla="*/ 5 w 179"/>
                <a:gd name="T95" fmla="*/ 0 h 309"/>
                <a:gd name="T96" fmla="*/ 5 w 179"/>
                <a:gd name="T97" fmla="*/ 0 h 309"/>
                <a:gd name="T98" fmla="*/ 5 w 179"/>
                <a:gd name="T99" fmla="*/ 0 h 309"/>
                <a:gd name="T100" fmla="*/ 5 w 179"/>
                <a:gd name="T101" fmla="*/ 0 h 309"/>
                <a:gd name="T102" fmla="*/ 5 w 179"/>
                <a:gd name="T103" fmla="*/ 0 h 309"/>
                <a:gd name="T104" fmla="*/ 5 w 179"/>
                <a:gd name="T105" fmla="*/ 0 h 309"/>
                <a:gd name="T106" fmla="*/ 5 w 179"/>
                <a:gd name="T107" fmla="*/ 0 h 30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79" h="309">
                  <a:moveTo>
                    <a:pt x="177" y="0"/>
                  </a:moveTo>
                  <a:lnTo>
                    <a:pt x="162" y="20"/>
                  </a:lnTo>
                  <a:lnTo>
                    <a:pt x="146" y="37"/>
                  </a:lnTo>
                  <a:lnTo>
                    <a:pt x="127" y="51"/>
                  </a:lnTo>
                  <a:lnTo>
                    <a:pt x="109" y="61"/>
                  </a:lnTo>
                  <a:lnTo>
                    <a:pt x="89" y="69"/>
                  </a:lnTo>
                  <a:lnTo>
                    <a:pt x="70" y="75"/>
                  </a:lnTo>
                  <a:lnTo>
                    <a:pt x="51" y="77"/>
                  </a:lnTo>
                  <a:lnTo>
                    <a:pt x="33" y="77"/>
                  </a:lnTo>
                  <a:lnTo>
                    <a:pt x="34" y="84"/>
                  </a:lnTo>
                  <a:lnTo>
                    <a:pt x="34" y="92"/>
                  </a:lnTo>
                  <a:lnTo>
                    <a:pt x="33" y="100"/>
                  </a:lnTo>
                  <a:lnTo>
                    <a:pt x="30" y="110"/>
                  </a:lnTo>
                  <a:lnTo>
                    <a:pt x="26" y="119"/>
                  </a:lnTo>
                  <a:lnTo>
                    <a:pt x="19" y="128"/>
                  </a:lnTo>
                  <a:lnTo>
                    <a:pt x="11" y="135"/>
                  </a:lnTo>
                  <a:lnTo>
                    <a:pt x="0" y="142"/>
                  </a:lnTo>
                  <a:lnTo>
                    <a:pt x="12" y="161"/>
                  </a:lnTo>
                  <a:lnTo>
                    <a:pt x="20" y="187"/>
                  </a:lnTo>
                  <a:lnTo>
                    <a:pt x="21" y="211"/>
                  </a:lnTo>
                  <a:lnTo>
                    <a:pt x="12" y="232"/>
                  </a:lnTo>
                  <a:lnTo>
                    <a:pt x="20" y="235"/>
                  </a:lnTo>
                  <a:lnTo>
                    <a:pt x="29" y="240"/>
                  </a:lnTo>
                  <a:lnTo>
                    <a:pt x="40" y="246"/>
                  </a:lnTo>
                  <a:lnTo>
                    <a:pt x="51" y="252"/>
                  </a:lnTo>
                  <a:lnTo>
                    <a:pt x="61" y="263"/>
                  </a:lnTo>
                  <a:lnTo>
                    <a:pt x="72" y="276"/>
                  </a:lnTo>
                  <a:lnTo>
                    <a:pt x="80" y="290"/>
                  </a:lnTo>
                  <a:lnTo>
                    <a:pt x="86" y="309"/>
                  </a:lnTo>
                  <a:lnTo>
                    <a:pt x="90" y="299"/>
                  </a:lnTo>
                  <a:lnTo>
                    <a:pt x="96" y="286"/>
                  </a:lnTo>
                  <a:lnTo>
                    <a:pt x="104" y="274"/>
                  </a:lnTo>
                  <a:lnTo>
                    <a:pt x="113" y="264"/>
                  </a:lnTo>
                  <a:lnTo>
                    <a:pt x="123" y="254"/>
                  </a:lnTo>
                  <a:lnTo>
                    <a:pt x="134" y="247"/>
                  </a:lnTo>
                  <a:lnTo>
                    <a:pt x="147" y="241"/>
                  </a:lnTo>
                  <a:lnTo>
                    <a:pt x="161" y="239"/>
                  </a:lnTo>
                  <a:lnTo>
                    <a:pt x="154" y="225"/>
                  </a:lnTo>
                  <a:lnTo>
                    <a:pt x="150" y="208"/>
                  </a:lnTo>
                  <a:lnTo>
                    <a:pt x="152" y="188"/>
                  </a:lnTo>
                  <a:lnTo>
                    <a:pt x="165" y="168"/>
                  </a:lnTo>
                  <a:lnTo>
                    <a:pt x="154" y="135"/>
                  </a:lnTo>
                  <a:lnTo>
                    <a:pt x="150" y="103"/>
                  </a:lnTo>
                  <a:lnTo>
                    <a:pt x="151" y="74"/>
                  </a:lnTo>
                  <a:lnTo>
                    <a:pt x="156" y="52"/>
                  </a:lnTo>
                  <a:lnTo>
                    <a:pt x="161" y="39"/>
                  </a:lnTo>
                  <a:lnTo>
                    <a:pt x="166" y="27"/>
                  </a:lnTo>
                  <a:lnTo>
                    <a:pt x="172" y="15"/>
                  </a:lnTo>
                  <a:lnTo>
                    <a:pt x="177" y="9"/>
                  </a:lnTo>
                  <a:lnTo>
                    <a:pt x="179" y="7"/>
                  </a:lnTo>
                  <a:lnTo>
                    <a:pt x="179" y="5"/>
                  </a:lnTo>
                  <a:lnTo>
                    <a:pt x="178" y="4"/>
                  </a:lnTo>
                  <a:lnTo>
                    <a:pt x="177" y="2"/>
                  </a:lnTo>
                  <a:lnTo>
                    <a:pt x="177"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60" name="Freeform 299">
              <a:extLst>
                <a:ext uri="{FF2B5EF4-FFF2-40B4-BE49-F238E27FC236}">
                  <a16:creationId xmlns:a16="http://schemas.microsoft.com/office/drawing/2014/main" xmlns="" id="{7357A66F-21BB-42C4-ADB2-AFEA7391A6DA}"/>
                </a:ext>
              </a:extLst>
            </p:cNvPr>
            <p:cNvSpPr>
              <a:spLocks/>
            </p:cNvSpPr>
            <p:nvPr/>
          </p:nvSpPr>
          <p:spPr bwMode="auto">
            <a:xfrm>
              <a:off x="2820" y="755"/>
              <a:ext cx="167" cy="128"/>
            </a:xfrm>
            <a:custGeom>
              <a:avLst/>
              <a:gdLst>
                <a:gd name="T0" fmla="*/ 5 w 334"/>
                <a:gd name="T1" fmla="*/ 0 h 256"/>
                <a:gd name="T2" fmla="*/ 5 w 334"/>
                <a:gd name="T3" fmla="*/ 1 h 256"/>
                <a:gd name="T4" fmla="*/ 4 w 334"/>
                <a:gd name="T5" fmla="*/ 1 h 256"/>
                <a:gd name="T6" fmla="*/ 4 w 334"/>
                <a:gd name="T7" fmla="*/ 1 h 256"/>
                <a:gd name="T8" fmla="*/ 3 w 334"/>
                <a:gd name="T9" fmla="*/ 1 h 256"/>
                <a:gd name="T10" fmla="*/ 3 w 334"/>
                <a:gd name="T11" fmla="*/ 1 h 256"/>
                <a:gd name="T12" fmla="*/ 2 w 334"/>
                <a:gd name="T13" fmla="*/ 1 h 256"/>
                <a:gd name="T14" fmla="*/ 2 w 334"/>
                <a:gd name="T15" fmla="*/ 2 h 256"/>
                <a:gd name="T16" fmla="*/ 1 w 334"/>
                <a:gd name="T17" fmla="*/ 2 h 256"/>
                <a:gd name="T18" fmla="*/ 1 w 334"/>
                <a:gd name="T19" fmla="*/ 2 h 256"/>
                <a:gd name="T20" fmla="*/ 1 w 334"/>
                <a:gd name="T21" fmla="*/ 2 h 256"/>
                <a:gd name="T22" fmla="*/ 1 w 334"/>
                <a:gd name="T23" fmla="*/ 1 h 256"/>
                <a:gd name="T24" fmla="*/ 0 w 334"/>
                <a:gd name="T25" fmla="*/ 1 h 256"/>
                <a:gd name="T26" fmla="*/ 1 w 334"/>
                <a:gd name="T27" fmla="*/ 2 h 256"/>
                <a:gd name="T28" fmla="*/ 2 w 334"/>
                <a:gd name="T29" fmla="*/ 2 h 256"/>
                <a:gd name="T30" fmla="*/ 2 w 334"/>
                <a:gd name="T31" fmla="*/ 3 h 256"/>
                <a:gd name="T32" fmla="*/ 2 w 334"/>
                <a:gd name="T33" fmla="*/ 4 h 256"/>
                <a:gd name="T34" fmla="*/ 3 w 334"/>
                <a:gd name="T35" fmla="*/ 4 h 256"/>
                <a:gd name="T36" fmla="*/ 3 w 334"/>
                <a:gd name="T37" fmla="*/ 5 h 256"/>
                <a:gd name="T38" fmla="*/ 3 w 334"/>
                <a:gd name="T39" fmla="*/ 6 h 256"/>
                <a:gd name="T40" fmla="*/ 3 w 334"/>
                <a:gd name="T41" fmla="*/ 6 h 256"/>
                <a:gd name="T42" fmla="*/ 4 w 334"/>
                <a:gd name="T43" fmla="*/ 6 h 256"/>
                <a:gd name="T44" fmla="*/ 4 w 334"/>
                <a:gd name="T45" fmla="*/ 7 h 256"/>
                <a:gd name="T46" fmla="*/ 4 w 334"/>
                <a:gd name="T47" fmla="*/ 7 h 256"/>
                <a:gd name="T48" fmla="*/ 5 w 334"/>
                <a:gd name="T49" fmla="*/ 7 h 256"/>
                <a:gd name="T50" fmla="*/ 5 w 334"/>
                <a:gd name="T51" fmla="*/ 7 h 256"/>
                <a:gd name="T52" fmla="*/ 6 w 334"/>
                <a:gd name="T53" fmla="*/ 8 h 256"/>
                <a:gd name="T54" fmla="*/ 6 w 334"/>
                <a:gd name="T55" fmla="*/ 8 h 256"/>
                <a:gd name="T56" fmla="*/ 6 w 334"/>
                <a:gd name="T57" fmla="*/ 8 h 256"/>
                <a:gd name="T58" fmla="*/ 6 w 334"/>
                <a:gd name="T59" fmla="*/ 8 h 256"/>
                <a:gd name="T60" fmla="*/ 7 w 334"/>
                <a:gd name="T61" fmla="*/ 8 h 256"/>
                <a:gd name="T62" fmla="*/ 7 w 334"/>
                <a:gd name="T63" fmla="*/ 8 h 256"/>
                <a:gd name="T64" fmla="*/ 8 w 334"/>
                <a:gd name="T65" fmla="*/ 8 h 256"/>
                <a:gd name="T66" fmla="*/ 9 w 334"/>
                <a:gd name="T67" fmla="*/ 8 h 256"/>
                <a:gd name="T68" fmla="*/ 9 w 334"/>
                <a:gd name="T69" fmla="*/ 8 h 256"/>
                <a:gd name="T70" fmla="*/ 10 w 334"/>
                <a:gd name="T71" fmla="*/ 8 h 256"/>
                <a:gd name="T72" fmla="*/ 11 w 334"/>
                <a:gd name="T73" fmla="*/ 8 h 256"/>
                <a:gd name="T74" fmla="*/ 11 w 334"/>
                <a:gd name="T75" fmla="*/ 8 h 256"/>
                <a:gd name="T76" fmla="*/ 10 w 334"/>
                <a:gd name="T77" fmla="*/ 8 h 256"/>
                <a:gd name="T78" fmla="*/ 10 w 334"/>
                <a:gd name="T79" fmla="*/ 7 h 256"/>
                <a:gd name="T80" fmla="*/ 10 w 334"/>
                <a:gd name="T81" fmla="*/ 7 h 256"/>
                <a:gd name="T82" fmla="*/ 10 w 334"/>
                <a:gd name="T83" fmla="*/ 6 h 256"/>
                <a:gd name="T84" fmla="*/ 10 w 334"/>
                <a:gd name="T85" fmla="*/ 5 h 256"/>
                <a:gd name="T86" fmla="*/ 10 w 334"/>
                <a:gd name="T87" fmla="*/ 5 h 256"/>
                <a:gd name="T88" fmla="*/ 10 w 334"/>
                <a:gd name="T89" fmla="*/ 4 h 256"/>
                <a:gd name="T90" fmla="*/ 10 w 334"/>
                <a:gd name="T91" fmla="*/ 4 h 256"/>
                <a:gd name="T92" fmla="*/ 10 w 334"/>
                <a:gd name="T93" fmla="*/ 4 h 256"/>
                <a:gd name="T94" fmla="*/ 9 w 334"/>
                <a:gd name="T95" fmla="*/ 3 h 256"/>
                <a:gd name="T96" fmla="*/ 9 w 334"/>
                <a:gd name="T97" fmla="*/ 3 h 256"/>
                <a:gd name="T98" fmla="*/ 8 w 334"/>
                <a:gd name="T99" fmla="*/ 3 h 256"/>
                <a:gd name="T100" fmla="*/ 8 w 334"/>
                <a:gd name="T101" fmla="*/ 2 h 256"/>
                <a:gd name="T102" fmla="*/ 8 w 334"/>
                <a:gd name="T103" fmla="*/ 2 h 256"/>
                <a:gd name="T104" fmla="*/ 8 w 334"/>
                <a:gd name="T105" fmla="*/ 1 h 256"/>
                <a:gd name="T106" fmla="*/ 7 w 334"/>
                <a:gd name="T107" fmla="*/ 1 h 256"/>
                <a:gd name="T108" fmla="*/ 7 w 334"/>
                <a:gd name="T109" fmla="*/ 1 h 256"/>
                <a:gd name="T110" fmla="*/ 7 w 334"/>
                <a:gd name="T111" fmla="*/ 1 h 256"/>
                <a:gd name="T112" fmla="*/ 7 w 334"/>
                <a:gd name="T113" fmla="*/ 1 h 256"/>
                <a:gd name="T114" fmla="*/ 6 w 334"/>
                <a:gd name="T115" fmla="*/ 1 h 256"/>
                <a:gd name="T116" fmla="*/ 6 w 334"/>
                <a:gd name="T117" fmla="*/ 1 h 256"/>
                <a:gd name="T118" fmla="*/ 6 w 334"/>
                <a:gd name="T119" fmla="*/ 1 h 256"/>
                <a:gd name="T120" fmla="*/ 5 w 334"/>
                <a:gd name="T121" fmla="*/ 0 h 25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34" h="256">
                  <a:moveTo>
                    <a:pt x="152" y="0"/>
                  </a:moveTo>
                  <a:lnTo>
                    <a:pt x="141" y="3"/>
                  </a:lnTo>
                  <a:lnTo>
                    <a:pt x="126" y="9"/>
                  </a:lnTo>
                  <a:lnTo>
                    <a:pt x="108" y="15"/>
                  </a:lnTo>
                  <a:lnTo>
                    <a:pt x="91" y="21"/>
                  </a:lnTo>
                  <a:lnTo>
                    <a:pt x="71" y="26"/>
                  </a:lnTo>
                  <a:lnTo>
                    <a:pt x="54" y="31"/>
                  </a:lnTo>
                  <a:lnTo>
                    <a:pt x="37" y="34"/>
                  </a:lnTo>
                  <a:lnTo>
                    <a:pt x="22" y="35"/>
                  </a:lnTo>
                  <a:lnTo>
                    <a:pt x="15" y="34"/>
                  </a:lnTo>
                  <a:lnTo>
                    <a:pt x="9" y="33"/>
                  </a:lnTo>
                  <a:lnTo>
                    <a:pt x="4" y="32"/>
                  </a:lnTo>
                  <a:lnTo>
                    <a:pt x="0" y="32"/>
                  </a:lnTo>
                  <a:lnTo>
                    <a:pt x="17" y="44"/>
                  </a:lnTo>
                  <a:lnTo>
                    <a:pt x="35" y="59"/>
                  </a:lnTo>
                  <a:lnTo>
                    <a:pt x="48" y="76"/>
                  </a:lnTo>
                  <a:lnTo>
                    <a:pt x="62" y="97"/>
                  </a:lnTo>
                  <a:lnTo>
                    <a:pt x="73" y="118"/>
                  </a:lnTo>
                  <a:lnTo>
                    <a:pt x="82" y="141"/>
                  </a:lnTo>
                  <a:lnTo>
                    <a:pt x="89" y="167"/>
                  </a:lnTo>
                  <a:lnTo>
                    <a:pt x="93" y="191"/>
                  </a:lnTo>
                  <a:lnTo>
                    <a:pt x="101" y="191"/>
                  </a:lnTo>
                  <a:lnTo>
                    <a:pt x="113" y="195"/>
                  </a:lnTo>
                  <a:lnTo>
                    <a:pt x="124" y="199"/>
                  </a:lnTo>
                  <a:lnTo>
                    <a:pt x="138" y="207"/>
                  </a:lnTo>
                  <a:lnTo>
                    <a:pt x="151" y="216"/>
                  </a:lnTo>
                  <a:lnTo>
                    <a:pt x="162" y="228"/>
                  </a:lnTo>
                  <a:lnTo>
                    <a:pt x="173" y="241"/>
                  </a:lnTo>
                  <a:lnTo>
                    <a:pt x="181" y="256"/>
                  </a:lnTo>
                  <a:lnTo>
                    <a:pt x="191" y="248"/>
                  </a:lnTo>
                  <a:lnTo>
                    <a:pt x="204" y="241"/>
                  </a:lnTo>
                  <a:lnTo>
                    <a:pt x="220" y="234"/>
                  </a:lnTo>
                  <a:lnTo>
                    <a:pt x="238" y="229"/>
                  </a:lnTo>
                  <a:lnTo>
                    <a:pt x="259" y="228"/>
                  </a:lnTo>
                  <a:lnTo>
                    <a:pt x="282" y="229"/>
                  </a:lnTo>
                  <a:lnTo>
                    <a:pt x="308" y="235"/>
                  </a:lnTo>
                  <a:lnTo>
                    <a:pt x="334" y="246"/>
                  </a:lnTo>
                  <a:lnTo>
                    <a:pt x="326" y="237"/>
                  </a:lnTo>
                  <a:lnTo>
                    <a:pt x="318" y="226"/>
                  </a:lnTo>
                  <a:lnTo>
                    <a:pt x="311" y="212"/>
                  </a:lnTo>
                  <a:lnTo>
                    <a:pt x="306" y="196"/>
                  </a:lnTo>
                  <a:lnTo>
                    <a:pt x="303" y="177"/>
                  </a:lnTo>
                  <a:lnTo>
                    <a:pt x="304" y="158"/>
                  </a:lnTo>
                  <a:lnTo>
                    <a:pt x="310" y="135"/>
                  </a:lnTo>
                  <a:lnTo>
                    <a:pt x="320" y="109"/>
                  </a:lnTo>
                  <a:lnTo>
                    <a:pt x="305" y="106"/>
                  </a:lnTo>
                  <a:lnTo>
                    <a:pt x="289" y="101"/>
                  </a:lnTo>
                  <a:lnTo>
                    <a:pt x="274" y="95"/>
                  </a:lnTo>
                  <a:lnTo>
                    <a:pt x="259" y="86"/>
                  </a:lnTo>
                  <a:lnTo>
                    <a:pt x="248" y="74"/>
                  </a:lnTo>
                  <a:lnTo>
                    <a:pt x="238" y="59"/>
                  </a:lnTo>
                  <a:lnTo>
                    <a:pt x="234" y="39"/>
                  </a:lnTo>
                  <a:lnTo>
                    <a:pt x="233" y="16"/>
                  </a:lnTo>
                  <a:lnTo>
                    <a:pt x="223" y="18"/>
                  </a:lnTo>
                  <a:lnTo>
                    <a:pt x="215" y="19"/>
                  </a:lnTo>
                  <a:lnTo>
                    <a:pt x="205" y="21"/>
                  </a:lnTo>
                  <a:lnTo>
                    <a:pt x="196" y="19"/>
                  </a:lnTo>
                  <a:lnTo>
                    <a:pt x="185" y="17"/>
                  </a:lnTo>
                  <a:lnTo>
                    <a:pt x="175" y="14"/>
                  </a:lnTo>
                  <a:lnTo>
                    <a:pt x="164" y="8"/>
                  </a:lnTo>
                  <a:lnTo>
                    <a:pt x="152"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61" name="Freeform 300">
              <a:extLst>
                <a:ext uri="{FF2B5EF4-FFF2-40B4-BE49-F238E27FC236}">
                  <a16:creationId xmlns:a16="http://schemas.microsoft.com/office/drawing/2014/main" xmlns="" id="{DA636F76-5933-4B96-B939-DF104B4CD55C}"/>
                </a:ext>
              </a:extLst>
            </p:cNvPr>
            <p:cNvSpPr>
              <a:spLocks/>
            </p:cNvSpPr>
            <p:nvPr/>
          </p:nvSpPr>
          <p:spPr bwMode="auto">
            <a:xfrm>
              <a:off x="2734" y="564"/>
              <a:ext cx="147" cy="180"/>
            </a:xfrm>
            <a:custGeom>
              <a:avLst/>
              <a:gdLst>
                <a:gd name="T0" fmla="*/ 8 w 293"/>
                <a:gd name="T1" fmla="*/ 5 h 361"/>
                <a:gd name="T2" fmla="*/ 7 w 293"/>
                <a:gd name="T3" fmla="*/ 5 h 361"/>
                <a:gd name="T4" fmla="*/ 5 w 293"/>
                <a:gd name="T5" fmla="*/ 6 h 361"/>
                <a:gd name="T6" fmla="*/ 4 w 293"/>
                <a:gd name="T7" fmla="*/ 7 h 361"/>
                <a:gd name="T8" fmla="*/ 3 w 293"/>
                <a:gd name="T9" fmla="*/ 8 h 361"/>
                <a:gd name="T10" fmla="*/ 3 w 293"/>
                <a:gd name="T11" fmla="*/ 9 h 361"/>
                <a:gd name="T12" fmla="*/ 3 w 293"/>
                <a:gd name="T13" fmla="*/ 10 h 361"/>
                <a:gd name="T14" fmla="*/ 2 w 293"/>
                <a:gd name="T15" fmla="*/ 10 h 361"/>
                <a:gd name="T16" fmla="*/ 2 w 293"/>
                <a:gd name="T17" fmla="*/ 10 h 361"/>
                <a:gd name="T18" fmla="*/ 1 w 293"/>
                <a:gd name="T19" fmla="*/ 11 h 361"/>
                <a:gd name="T20" fmla="*/ 1 w 293"/>
                <a:gd name="T21" fmla="*/ 11 h 361"/>
                <a:gd name="T22" fmla="*/ 1 w 293"/>
                <a:gd name="T23" fmla="*/ 11 h 361"/>
                <a:gd name="T24" fmla="*/ 1 w 293"/>
                <a:gd name="T25" fmla="*/ 11 h 361"/>
                <a:gd name="T26" fmla="*/ 0 w 293"/>
                <a:gd name="T27" fmla="*/ 11 h 361"/>
                <a:gd name="T28" fmla="*/ 1 w 293"/>
                <a:gd name="T29" fmla="*/ 10 h 361"/>
                <a:gd name="T30" fmla="*/ 2 w 293"/>
                <a:gd name="T31" fmla="*/ 9 h 361"/>
                <a:gd name="T32" fmla="*/ 3 w 293"/>
                <a:gd name="T33" fmla="*/ 8 h 361"/>
                <a:gd name="T34" fmla="*/ 3 w 293"/>
                <a:gd name="T35" fmla="*/ 7 h 361"/>
                <a:gd name="T36" fmla="*/ 3 w 293"/>
                <a:gd name="T37" fmla="*/ 6 h 361"/>
                <a:gd name="T38" fmla="*/ 3 w 293"/>
                <a:gd name="T39" fmla="*/ 5 h 361"/>
                <a:gd name="T40" fmla="*/ 3 w 293"/>
                <a:gd name="T41" fmla="*/ 4 h 361"/>
                <a:gd name="T42" fmla="*/ 3 w 293"/>
                <a:gd name="T43" fmla="*/ 4 h 361"/>
                <a:gd name="T44" fmla="*/ 4 w 293"/>
                <a:gd name="T45" fmla="*/ 3 h 361"/>
                <a:gd name="T46" fmla="*/ 4 w 293"/>
                <a:gd name="T47" fmla="*/ 2 h 361"/>
                <a:gd name="T48" fmla="*/ 5 w 293"/>
                <a:gd name="T49" fmla="*/ 1 h 361"/>
                <a:gd name="T50" fmla="*/ 6 w 293"/>
                <a:gd name="T51" fmla="*/ 1 h 361"/>
                <a:gd name="T52" fmla="*/ 7 w 293"/>
                <a:gd name="T53" fmla="*/ 1 h 361"/>
                <a:gd name="T54" fmla="*/ 8 w 293"/>
                <a:gd name="T55" fmla="*/ 0 h 361"/>
                <a:gd name="T56" fmla="*/ 8 w 293"/>
                <a:gd name="T57" fmla="*/ 0 h 361"/>
                <a:gd name="T58" fmla="*/ 8 w 293"/>
                <a:gd name="T59" fmla="*/ 1 h 361"/>
                <a:gd name="T60" fmla="*/ 8 w 293"/>
                <a:gd name="T61" fmla="*/ 2 h 361"/>
                <a:gd name="T62" fmla="*/ 9 w 293"/>
                <a:gd name="T63" fmla="*/ 3 h 361"/>
                <a:gd name="T64" fmla="*/ 9 w 293"/>
                <a:gd name="T65" fmla="*/ 3 h 361"/>
                <a:gd name="T66" fmla="*/ 9 w 293"/>
                <a:gd name="T67" fmla="*/ 4 h 361"/>
                <a:gd name="T68" fmla="*/ 8 w 293"/>
                <a:gd name="T69" fmla="*/ 4 h 361"/>
                <a:gd name="T70" fmla="*/ 8 w 293"/>
                <a:gd name="T71" fmla="*/ 5 h 36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93" h="361">
                  <a:moveTo>
                    <a:pt x="256" y="175"/>
                  </a:moveTo>
                  <a:lnTo>
                    <a:pt x="247" y="175"/>
                  </a:lnTo>
                  <a:lnTo>
                    <a:pt x="230" y="175"/>
                  </a:lnTo>
                  <a:lnTo>
                    <a:pt x="209" y="178"/>
                  </a:lnTo>
                  <a:lnTo>
                    <a:pt x="185" y="183"/>
                  </a:lnTo>
                  <a:lnTo>
                    <a:pt x="160" y="194"/>
                  </a:lnTo>
                  <a:lnTo>
                    <a:pt x="134" y="211"/>
                  </a:lnTo>
                  <a:lnTo>
                    <a:pt x="112" y="235"/>
                  </a:lnTo>
                  <a:lnTo>
                    <a:pt x="95" y="270"/>
                  </a:lnTo>
                  <a:lnTo>
                    <a:pt x="89" y="286"/>
                  </a:lnTo>
                  <a:lnTo>
                    <a:pt x="85" y="301"/>
                  </a:lnTo>
                  <a:lnTo>
                    <a:pt x="80" y="314"/>
                  </a:lnTo>
                  <a:lnTo>
                    <a:pt x="76" y="324"/>
                  </a:lnTo>
                  <a:lnTo>
                    <a:pt x="71" y="333"/>
                  </a:lnTo>
                  <a:lnTo>
                    <a:pt x="65" y="341"/>
                  </a:lnTo>
                  <a:lnTo>
                    <a:pt x="61" y="346"/>
                  </a:lnTo>
                  <a:lnTo>
                    <a:pt x="54" y="348"/>
                  </a:lnTo>
                  <a:lnTo>
                    <a:pt x="47" y="349"/>
                  </a:lnTo>
                  <a:lnTo>
                    <a:pt x="39" y="351"/>
                  </a:lnTo>
                  <a:lnTo>
                    <a:pt x="31" y="352"/>
                  </a:lnTo>
                  <a:lnTo>
                    <a:pt x="24" y="354"/>
                  </a:lnTo>
                  <a:lnTo>
                    <a:pt x="17" y="355"/>
                  </a:lnTo>
                  <a:lnTo>
                    <a:pt x="11" y="357"/>
                  </a:lnTo>
                  <a:lnTo>
                    <a:pt x="5" y="359"/>
                  </a:lnTo>
                  <a:lnTo>
                    <a:pt x="1" y="361"/>
                  </a:lnTo>
                  <a:lnTo>
                    <a:pt x="1" y="360"/>
                  </a:lnTo>
                  <a:lnTo>
                    <a:pt x="1" y="359"/>
                  </a:lnTo>
                  <a:lnTo>
                    <a:pt x="0" y="357"/>
                  </a:lnTo>
                  <a:lnTo>
                    <a:pt x="0" y="356"/>
                  </a:lnTo>
                  <a:lnTo>
                    <a:pt x="24" y="345"/>
                  </a:lnTo>
                  <a:lnTo>
                    <a:pt x="42" y="329"/>
                  </a:lnTo>
                  <a:lnTo>
                    <a:pt x="55" y="309"/>
                  </a:lnTo>
                  <a:lnTo>
                    <a:pt x="64" y="287"/>
                  </a:lnTo>
                  <a:lnTo>
                    <a:pt x="69" y="265"/>
                  </a:lnTo>
                  <a:lnTo>
                    <a:pt x="71" y="244"/>
                  </a:lnTo>
                  <a:lnTo>
                    <a:pt x="72" y="226"/>
                  </a:lnTo>
                  <a:lnTo>
                    <a:pt x="72" y="213"/>
                  </a:lnTo>
                  <a:lnTo>
                    <a:pt x="72" y="202"/>
                  </a:lnTo>
                  <a:lnTo>
                    <a:pt x="69" y="187"/>
                  </a:lnTo>
                  <a:lnTo>
                    <a:pt x="65" y="172"/>
                  </a:lnTo>
                  <a:lnTo>
                    <a:pt x="61" y="155"/>
                  </a:lnTo>
                  <a:lnTo>
                    <a:pt x="70" y="152"/>
                  </a:lnTo>
                  <a:lnTo>
                    <a:pt x="81" y="147"/>
                  </a:lnTo>
                  <a:lnTo>
                    <a:pt x="93" y="137"/>
                  </a:lnTo>
                  <a:lnTo>
                    <a:pt x="104" y="126"/>
                  </a:lnTo>
                  <a:lnTo>
                    <a:pt x="114" y="112"/>
                  </a:lnTo>
                  <a:lnTo>
                    <a:pt x="119" y="96"/>
                  </a:lnTo>
                  <a:lnTo>
                    <a:pt x="120" y="80"/>
                  </a:lnTo>
                  <a:lnTo>
                    <a:pt x="117" y="64"/>
                  </a:lnTo>
                  <a:lnTo>
                    <a:pt x="130" y="62"/>
                  </a:lnTo>
                  <a:lnTo>
                    <a:pt x="145" y="58"/>
                  </a:lnTo>
                  <a:lnTo>
                    <a:pt x="163" y="52"/>
                  </a:lnTo>
                  <a:lnTo>
                    <a:pt x="181" y="43"/>
                  </a:lnTo>
                  <a:lnTo>
                    <a:pt x="200" y="34"/>
                  </a:lnTo>
                  <a:lnTo>
                    <a:pt x="216" y="22"/>
                  </a:lnTo>
                  <a:lnTo>
                    <a:pt x="229" y="12"/>
                  </a:lnTo>
                  <a:lnTo>
                    <a:pt x="238" y="0"/>
                  </a:lnTo>
                  <a:lnTo>
                    <a:pt x="237" y="14"/>
                  </a:lnTo>
                  <a:lnTo>
                    <a:pt x="239" y="30"/>
                  </a:lnTo>
                  <a:lnTo>
                    <a:pt x="242" y="47"/>
                  </a:lnTo>
                  <a:lnTo>
                    <a:pt x="248" y="65"/>
                  </a:lnTo>
                  <a:lnTo>
                    <a:pt x="256" y="82"/>
                  </a:lnTo>
                  <a:lnTo>
                    <a:pt x="267" y="97"/>
                  </a:lnTo>
                  <a:lnTo>
                    <a:pt x="279" y="110"/>
                  </a:lnTo>
                  <a:lnTo>
                    <a:pt x="293" y="119"/>
                  </a:lnTo>
                  <a:lnTo>
                    <a:pt x="284" y="120"/>
                  </a:lnTo>
                  <a:lnTo>
                    <a:pt x="274" y="124"/>
                  </a:lnTo>
                  <a:lnTo>
                    <a:pt x="266" y="128"/>
                  </a:lnTo>
                  <a:lnTo>
                    <a:pt x="257" y="135"/>
                  </a:lnTo>
                  <a:lnTo>
                    <a:pt x="252" y="142"/>
                  </a:lnTo>
                  <a:lnTo>
                    <a:pt x="249" y="152"/>
                  </a:lnTo>
                  <a:lnTo>
                    <a:pt x="251" y="163"/>
                  </a:lnTo>
                  <a:lnTo>
                    <a:pt x="256" y="175"/>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62" name="Freeform 301">
              <a:extLst>
                <a:ext uri="{FF2B5EF4-FFF2-40B4-BE49-F238E27FC236}">
                  <a16:creationId xmlns:a16="http://schemas.microsoft.com/office/drawing/2014/main" xmlns="" id="{79B4B9CE-7512-49BF-BE0D-778417158E6D}"/>
                </a:ext>
              </a:extLst>
            </p:cNvPr>
            <p:cNvSpPr>
              <a:spLocks/>
            </p:cNvSpPr>
            <p:nvPr/>
          </p:nvSpPr>
          <p:spPr bwMode="auto">
            <a:xfrm>
              <a:off x="2686" y="566"/>
              <a:ext cx="86" cy="176"/>
            </a:xfrm>
            <a:custGeom>
              <a:avLst/>
              <a:gdLst>
                <a:gd name="T0" fmla="*/ 2 w 173"/>
                <a:gd name="T1" fmla="*/ 11 h 351"/>
                <a:gd name="T2" fmla="*/ 2 w 173"/>
                <a:gd name="T3" fmla="*/ 11 h 351"/>
                <a:gd name="T4" fmla="*/ 2 w 173"/>
                <a:gd name="T5" fmla="*/ 11 h 351"/>
                <a:gd name="T6" fmla="*/ 1 w 173"/>
                <a:gd name="T7" fmla="*/ 11 h 351"/>
                <a:gd name="T8" fmla="*/ 1 w 173"/>
                <a:gd name="T9" fmla="*/ 11 h 351"/>
                <a:gd name="T10" fmla="*/ 2 w 173"/>
                <a:gd name="T11" fmla="*/ 10 h 351"/>
                <a:gd name="T12" fmla="*/ 2 w 173"/>
                <a:gd name="T13" fmla="*/ 10 h 351"/>
                <a:gd name="T14" fmla="*/ 3 w 173"/>
                <a:gd name="T15" fmla="*/ 10 h 351"/>
                <a:gd name="T16" fmla="*/ 3 w 173"/>
                <a:gd name="T17" fmla="*/ 10 h 351"/>
                <a:gd name="T18" fmla="*/ 3 w 173"/>
                <a:gd name="T19" fmla="*/ 9 h 351"/>
                <a:gd name="T20" fmla="*/ 3 w 173"/>
                <a:gd name="T21" fmla="*/ 9 h 351"/>
                <a:gd name="T22" fmla="*/ 3 w 173"/>
                <a:gd name="T23" fmla="*/ 9 h 351"/>
                <a:gd name="T24" fmla="*/ 2 w 173"/>
                <a:gd name="T25" fmla="*/ 9 h 351"/>
                <a:gd name="T26" fmla="*/ 2 w 173"/>
                <a:gd name="T27" fmla="*/ 9 h 351"/>
                <a:gd name="T28" fmla="*/ 2 w 173"/>
                <a:gd name="T29" fmla="*/ 9 h 351"/>
                <a:gd name="T30" fmla="*/ 1 w 173"/>
                <a:gd name="T31" fmla="*/ 9 h 351"/>
                <a:gd name="T32" fmla="*/ 1 w 173"/>
                <a:gd name="T33" fmla="*/ 10 h 351"/>
                <a:gd name="T34" fmla="*/ 1 w 173"/>
                <a:gd name="T35" fmla="*/ 10 h 351"/>
                <a:gd name="T36" fmla="*/ 1 w 173"/>
                <a:gd name="T37" fmla="*/ 10 h 351"/>
                <a:gd name="T38" fmla="*/ 1 w 173"/>
                <a:gd name="T39" fmla="*/ 10 h 351"/>
                <a:gd name="T40" fmla="*/ 1 w 173"/>
                <a:gd name="T41" fmla="*/ 10 h 351"/>
                <a:gd name="T42" fmla="*/ 1 w 173"/>
                <a:gd name="T43" fmla="*/ 9 h 351"/>
                <a:gd name="T44" fmla="*/ 1 w 173"/>
                <a:gd name="T45" fmla="*/ 9 h 351"/>
                <a:gd name="T46" fmla="*/ 1 w 173"/>
                <a:gd name="T47" fmla="*/ 8 h 351"/>
                <a:gd name="T48" fmla="*/ 1 w 173"/>
                <a:gd name="T49" fmla="*/ 8 h 351"/>
                <a:gd name="T50" fmla="*/ 1 w 173"/>
                <a:gd name="T51" fmla="*/ 8 h 351"/>
                <a:gd name="T52" fmla="*/ 1 w 173"/>
                <a:gd name="T53" fmla="*/ 8 h 351"/>
                <a:gd name="T54" fmla="*/ 1 w 173"/>
                <a:gd name="T55" fmla="*/ 8 h 351"/>
                <a:gd name="T56" fmla="*/ 1 w 173"/>
                <a:gd name="T57" fmla="*/ 7 h 351"/>
                <a:gd name="T58" fmla="*/ 0 w 173"/>
                <a:gd name="T59" fmla="*/ 8 h 351"/>
                <a:gd name="T60" fmla="*/ 0 w 173"/>
                <a:gd name="T61" fmla="*/ 8 h 351"/>
                <a:gd name="T62" fmla="*/ 0 w 173"/>
                <a:gd name="T63" fmla="*/ 8 h 351"/>
                <a:gd name="T64" fmla="*/ 0 w 173"/>
                <a:gd name="T65" fmla="*/ 7 h 351"/>
                <a:gd name="T66" fmla="*/ 0 w 173"/>
                <a:gd name="T67" fmla="*/ 5 h 351"/>
                <a:gd name="T68" fmla="*/ 1 w 173"/>
                <a:gd name="T69" fmla="*/ 3 h 351"/>
                <a:gd name="T70" fmla="*/ 3 w 173"/>
                <a:gd name="T71" fmla="*/ 1 h 351"/>
                <a:gd name="T72" fmla="*/ 4 w 173"/>
                <a:gd name="T73" fmla="*/ 1 h 351"/>
                <a:gd name="T74" fmla="*/ 5 w 173"/>
                <a:gd name="T75" fmla="*/ 1 h 351"/>
                <a:gd name="T76" fmla="*/ 5 w 173"/>
                <a:gd name="T77" fmla="*/ 0 h 351"/>
                <a:gd name="T78" fmla="*/ 5 w 173"/>
                <a:gd name="T79" fmla="*/ 1 h 351"/>
                <a:gd name="T80" fmla="*/ 4 w 173"/>
                <a:gd name="T81" fmla="*/ 1 h 351"/>
                <a:gd name="T82" fmla="*/ 4 w 173"/>
                <a:gd name="T83" fmla="*/ 2 h 351"/>
                <a:gd name="T84" fmla="*/ 4 w 173"/>
                <a:gd name="T85" fmla="*/ 4 h 351"/>
                <a:gd name="T86" fmla="*/ 4 w 173"/>
                <a:gd name="T87" fmla="*/ 5 h 351"/>
                <a:gd name="T88" fmla="*/ 5 w 173"/>
                <a:gd name="T89" fmla="*/ 6 h 351"/>
                <a:gd name="T90" fmla="*/ 5 w 173"/>
                <a:gd name="T91" fmla="*/ 7 h 351"/>
                <a:gd name="T92" fmla="*/ 5 w 173"/>
                <a:gd name="T93" fmla="*/ 7 h 351"/>
                <a:gd name="T94" fmla="*/ 5 w 173"/>
                <a:gd name="T95" fmla="*/ 9 h 351"/>
                <a:gd name="T96" fmla="*/ 4 w 173"/>
                <a:gd name="T97" fmla="*/ 10 h 351"/>
                <a:gd name="T98" fmla="*/ 3 w 173"/>
                <a:gd name="T99" fmla="*/ 11 h 3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73" h="351">
                  <a:moveTo>
                    <a:pt x="97" y="351"/>
                  </a:moveTo>
                  <a:lnTo>
                    <a:pt x="94" y="347"/>
                  </a:lnTo>
                  <a:lnTo>
                    <a:pt x="90" y="340"/>
                  </a:lnTo>
                  <a:lnTo>
                    <a:pt x="83" y="335"/>
                  </a:lnTo>
                  <a:lnTo>
                    <a:pt x="71" y="335"/>
                  </a:lnTo>
                  <a:lnTo>
                    <a:pt x="64" y="336"/>
                  </a:lnTo>
                  <a:lnTo>
                    <a:pt x="60" y="334"/>
                  </a:lnTo>
                  <a:lnTo>
                    <a:pt x="55" y="331"/>
                  </a:lnTo>
                  <a:lnTo>
                    <a:pt x="52" y="327"/>
                  </a:lnTo>
                  <a:lnTo>
                    <a:pt x="57" y="321"/>
                  </a:lnTo>
                  <a:lnTo>
                    <a:pt x="62" y="316"/>
                  </a:lnTo>
                  <a:lnTo>
                    <a:pt x="68" y="311"/>
                  </a:lnTo>
                  <a:lnTo>
                    <a:pt x="72" y="306"/>
                  </a:lnTo>
                  <a:lnTo>
                    <a:pt x="84" y="307"/>
                  </a:lnTo>
                  <a:lnTo>
                    <a:pt x="92" y="305"/>
                  </a:lnTo>
                  <a:lnTo>
                    <a:pt x="99" y="302"/>
                  </a:lnTo>
                  <a:lnTo>
                    <a:pt x="105" y="295"/>
                  </a:lnTo>
                  <a:lnTo>
                    <a:pt x="107" y="291"/>
                  </a:lnTo>
                  <a:lnTo>
                    <a:pt x="108" y="288"/>
                  </a:lnTo>
                  <a:lnTo>
                    <a:pt x="108" y="284"/>
                  </a:lnTo>
                  <a:lnTo>
                    <a:pt x="108" y="281"/>
                  </a:lnTo>
                  <a:lnTo>
                    <a:pt x="107" y="278"/>
                  </a:lnTo>
                  <a:lnTo>
                    <a:pt x="106" y="274"/>
                  </a:lnTo>
                  <a:lnTo>
                    <a:pt x="103" y="271"/>
                  </a:lnTo>
                  <a:lnTo>
                    <a:pt x="101" y="267"/>
                  </a:lnTo>
                  <a:lnTo>
                    <a:pt x="95" y="263"/>
                  </a:lnTo>
                  <a:lnTo>
                    <a:pt x="86" y="261"/>
                  </a:lnTo>
                  <a:lnTo>
                    <a:pt x="77" y="263"/>
                  </a:lnTo>
                  <a:lnTo>
                    <a:pt x="69" y="266"/>
                  </a:lnTo>
                  <a:lnTo>
                    <a:pt x="64" y="272"/>
                  </a:lnTo>
                  <a:lnTo>
                    <a:pt x="63" y="276"/>
                  </a:lnTo>
                  <a:lnTo>
                    <a:pt x="63" y="281"/>
                  </a:lnTo>
                  <a:lnTo>
                    <a:pt x="64" y="286"/>
                  </a:lnTo>
                  <a:lnTo>
                    <a:pt x="59" y="293"/>
                  </a:lnTo>
                  <a:lnTo>
                    <a:pt x="52" y="298"/>
                  </a:lnTo>
                  <a:lnTo>
                    <a:pt x="46" y="303"/>
                  </a:lnTo>
                  <a:lnTo>
                    <a:pt x="42" y="305"/>
                  </a:lnTo>
                  <a:lnTo>
                    <a:pt x="40" y="303"/>
                  </a:lnTo>
                  <a:lnTo>
                    <a:pt x="38" y="301"/>
                  </a:lnTo>
                  <a:lnTo>
                    <a:pt x="36" y="298"/>
                  </a:lnTo>
                  <a:lnTo>
                    <a:pt x="32" y="297"/>
                  </a:lnTo>
                  <a:lnTo>
                    <a:pt x="36" y="290"/>
                  </a:lnTo>
                  <a:lnTo>
                    <a:pt x="38" y="282"/>
                  </a:lnTo>
                  <a:lnTo>
                    <a:pt x="39" y="275"/>
                  </a:lnTo>
                  <a:lnTo>
                    <a:pt x="40" y="271"/>
                  </a:lnTo>
                  <a:lnTo>
                    <a:pt x="47" y="266"/>
                  </a:lnTo>
                  <a:lnTo>
                    <a:pt x="52" y="261"/>
                  </a:lnTo>
                  <a:lnTo>
                    <a:pt x="55" y="254"/>
                  </a:lnTo>
                  <a:lnTo>
                    <a:pt x="57" y="249"/>
                  </a:lnTo>
                  <a:lnTo>
                    <a:pt x="57" y="246"/>
                  </a:lnTo>
                  <a:lnTo>
                    <a:pt x="57" y="244"/>
                  </a:lnTo>
                  <a:lnTo>
                    <a:pt x="57" y="243"/>
                  </a:lnTo>
                  <a:lnTo>
                    <a:pt x="56" y="241"/>
                  </a:lnTo>
                  <a:lnTo>
                    <a:pt x="54" y="235"/>
                  </a:lnTo>
                  <a:lnTo>
                    <a:pt x="51" y="230"/>
                  </a:lnTo>
                  <a:lnTo>
                    <a:pt x="45" y="227"/>
                  </a:lnTo>
                  <a:lnTo>
                    <a:pt x="37" y="223"/>
                  </a:lnTo>
                  <a:lnTo>
                    <a:pt x="32" y="222"/>
                  </a:lnTo>
                  <a:lnTo>
                    <a:pt x="27" y="222"/>
                  </a:lnTo>
                  <a:lnTo>
                    <a:pt x="24" y="225"/>
                  </a:lnTo>
                  <a:lnTo>
                    <a:pt x="21" y="226"/>
                  </a:lnTo>
                  <a:lnTo>
                    <a:pt x="17" y="228"/>
                  </a:lnTo>
                  <a:lnTo>
                    <a:pt x="15" y="229"/>
                  </a:lnTo>
                  <a:lnTo>
                    <a:pt x="11" y="231"/>
                  </a:lnTo>
                  <a:lnTo>
                    <a:pt x="9" y="234"/>
                  </a:lnTo>
                  <a:lnTo>
                    <a:pt x="0" y="201"/>
                  </a:lnTo>
                  <a:lnTo>
                    <a:pt x="2" y="167"/>
                  </a:lnTo>
                  <a:lnTo>
                    <a:pt x="16" y="133"/>
                  </a:lnTo>
                  <a:lnTo>
                    <a:pt x="37" y="100"/>
                  </a:lnTo>
                  <a:lnTo>
                    <a:pt x="63" y="70"/>
                  </a:lnTo>
                  <a:lnTo>
                    <a:pt x="92" y="45"/>
                  </a:lnTo>
                  <a:lnTo>
                    <a:pt x="121" y="25"/>
                  </a:lnTo>
                  <a:lnTo>
                    <a:pt x="147" y="11"/>
                  </a:lnTo>
                  <a:lnTo>
                    <a:pt x="151" y="10"/>
                  </a:lnTo>
                  <a:lnTo>
                    <a:pt x="155" y="7"/>
                  </a:lnTo>
                  <a:lnTo>
                    <a:pt x="161" y="4"/>
                  </a:lnTo>
                  <a:lnTo>
                    <a:pt x="167" y="2"/>
                  </a:lnTo>
                  <a:lnTo>
                    <a:pt x="170" y="0"/>
                  </a:lnTo>
                  <a:lnTo>
                    <a:pt x="173" y="0"/>
                  </a:lnTo>
                  <a:lnTo>
                    <a:pt x="173" y="2"/>
                  </a:lnTo>
                  <a:lnTo>
                    <a:pt x="169" y="8"/>
                  </a:lnTo>
                  <a:lnTo>
                    <a:pt x="159" y="23"/>
                  </a:lnTo>
                  <a:lnTo>
                    <a:pt x="150" y="42"/>
                  </a:lnTo>
                  <a:lnTo>
                    <a:pt x="143" y="63"/>
                  </a:lnTo>
                  <a:lnTo>
                    <a:pt x="140" y="84"/>
                  </a:lnTo>
                  <a:lnTo>
                    <a:pt x="143" y="97"/>
                  </a:lnTo>
                  <a:lnTo>
                    <a:pt x="146" y="113"/>
                  </a:lnTo>
                  <a:lnTo>
                    <a:pt x="152" y="130"/>
                  </a:lnTo>
                  <a:lnTo>
                    <a:pt x="158" y="150"/>
                  </a:lnTo>
                  <a:lnTo>
                    <a:pt x="162" y="167"/>
                  </a:lnTo>
                  <a:lnTo>
                    <a:pt x="166" y="182"/>
                  </a:lnTo>
                  <a:lnTo>
                    <a:pt x="169" y="197"/>
                  </a:lnTo>
                  <a:lnTo>
                    <a:pt x="169" y="208"/>
                  </a:lnTo>
                  <a:lnTo>
                    <a:pt x="169" y="221"/>
                  </a:lnTo>
                  <a:lnTo>
                    <a:pt x="168" y="239"/>
                  </a:lnTo>
                  <a:lnTo>
                    <a:pt x="166" y="260"/>
                  </a:lnTo>
                  <a:lnTo>
                    <a:pt x="161" y="282"/>
                  </a:lnTo>
                  <a:lnTo>
                    <a:pt x="152" y="304"/>
                  </a:lnTo>
                  <a:lnTo>
                    <a:pt x="139" y="324"/>
                  </a:lnTo>
                  <a:lnTo>
                    <a:pt x="121" y="340"/>
                  </a:lnTo>
                  <a:lnTo>
                    <a:pt x="97" y="351"/>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63" name="Freeform 302">
              <a:extLst>
                <a:ext uri="{FF2B5EF4-FFF2-40B4-BE49-F238E27FC236}">
                  <a16:creationId xmlns:a16="http://schemas.microsoft.com/office/drawing/2014/main" xmlns="" id="{970AACED-17E6-4AE2-99C9-E046059C27B4}"/>
                </a:ext>
              </a:extLst>
            </p:cNvPr>
            <p:cNvSpPr>
              <a:spLocks/>
            </p:cNvSpPr>
            <p:nvPr/>
          </p:nvSpPr>
          <p:spPr bwMode="auto">
            <a:xfrm>
              <a:off x="2551" y="651"/>
              <a:ext cx="422" cy="296"/>
            </a:xfrm>
            <a:custGeom>
              <a:avLst/>
              <a:gdLst>
                <a:gd name="T0" fmla="*/ 13 w 844"/>
                <a:gd name="T1" fmla="*/ 15 h 593"/>
                <a:gd name="T2" fmla="*/ 12 w 844"/>
                <a:gd name="T3" fmla="*/ 17 h 593"/>
                <a:gd name="T4" fmla="*/ 11 w 844"/>
                <a:gd name="T5" fmla="*/ 17 h 593"/>
                <a:gd name="T6" fmla="*/ 10 w 844"/>
                <a:gd name="T7" fmla="*/ 15 h 593"/>
                <a:gd name="T8" fmla="*/ 9 w 844"/>
                <a:gd name="T9" fmla="*/ 14 h 593"/>
                <a:gd name="T10" fmla="*/ 8 w 844"/>
                <a:gd name="T11" fmla="*/ 13 h 593"/>
                <a:gd name="T12" fmla="*/ 8 w 844"/>
                <a:gd name="T13" fmla="*/ 9 h 593"/>
                <a:gd name="T14" fmla="*/ 10 w 844"/>
                <a:gd name="T15" fmla="*/ 7 h 593"/>
                <a:gd name="T16" fmla="*/ 10 w 844"/>
                <a:gd name="T17" fmla="*/ 6 h 593"/>
                <a:gd name="T18" fmla="*/ 9 w 844"/>
                <a:gd name="T19" fmla="*/ 7 h 593"/>
                <a:gd name="T20" fmla="*/ 8 w 844"/>
                <a:gd name="T21" fmla="*/ 10 h 593"/>
                <a:gd name="T22" fmla="*/ 5 w 844"/>
                <a:gd name="T23" fmla="*/ 11 h 593"/>
                <a:gd name="T24" fmla="*/ 3 w 844"/>
                <a:gd name="T25" fmla="*/ 11 h 593"/>
                <a:gd name="T26" fmla="*/ 2 w 844"/>
                <a:gd name="T27" fmla="*/ 10 h 593"/>
                <a:gd name="T28" fmla="*/ 1 w 844"/>
                <a:gd name="T29" fmla="*/ 9 h 593"/>
                <a:gd name="T30" fmla="*/ 3 w 844"/>
                <a:gd name="T31" fmla="*/ 8 h 593"/>
                <a:gd name="T32" fmla="*/ 5 w 844"/>
                <a:gd name="T33" fmla="*/ 6 h 593"/>
                <a:gd name="T34" fmla="*/ 7 w 844"/>
                <a:gd name="T35" fmla="*/ 5 h 593"/>
                <a:gd name="T36" fmla="*/ 8 w 844"/>
                <a:gd name="T37" fmla="*/ 5 h 593"/>
                <a:gd name="T38" fmla="*/ 9 w 844"/>
                <a:gd name="T39" fmla="*/ 5 h 593"/>
                <a:gd name="T40" fmla="*/ 8 w 844"/>
                <a:gd name="T41" fmla="*/ 6 h 593"/>
                <a:gd name="T42" fmla="*/ 8 w 844"/>
                <a:gd name="T43" fmla="*/ 7 h 593"/>
                <a:gd name="T44" fmla="*/ 9 w 844"/>
                <a:gd name="T45" fmla="*/ 7 h 593"/>
                <a:gd name="T46" fmla="*/ 9 w 844"/>
                <a:gd name="T47" fmla="*/ 6 h 593"/>
                <a:gd name="T48" fmla="*/ 9 w 844"/>
                <a:gd name="T49" fmla="*/ 5 h 593"/>
                <a:gd name="T50" fmla="*/ 10 w 844"/>
                <a:gd name="T51" fmla="*/ 6 h 593"/>
                <a:gd name="T52" fmla="*/ 11 w 844"/>
                <a:gd name="T53" fmla="*/ 6 h 593"/>
                <a:gd name="T54" fmla="*/ 12 w 844"/>
                <a:gd name="T55" fmla="*/ 6 h 593"/>
                <a:gd name="T56" fmla="*/ 13 w 844"/>
                <a:gd name="T57" fmla="*/ 5 h 593"/>
                <a:gd name="T58" fmla="*/ 14 w 844"/>
                <a:gd name="T59" fmla="*/ 5 h 593"/>
                <a:gd name="T60" fmla="*/ 15 w 844"/>
                <a:gd name="T61" fmla="*/ 3 h 593"/>
                <a:gd name="T62" fmla="*/ 17 w 844"/>
                <a:gd name="T63" fmla="*/ 0 h 593"/>
                <a:gd name="T64" fmla="*/ 20 w 844"/>
                <a:gd name="T65" fmla="*/ 0 h 593"/>
                <a:gd name="T66" fmla="*/ 22 w 844"/>
                <a:gd name="T67" fmla="*/ 0 h 593"/>
                <a:gd name="T68" fmla="*/ 24 w 844"/>
                <a:gd name="T69" fmla="*/ 1 h 593"/>
                <a:gd name="T70" fmla="*/ 26 w 844"/>
                <a:gd name="T71" fmla="*/ 1 h 593"/>
                <a:gd name="T72" fmla="*/ 27 w 844"/>
                <a:gd name="T73" fmla="*/ 1 h 593"/>
                <a:gd name="T74" fmla="*/ 24 w 844"/>
                <a:gd name="T75" fmla="*/ 5 h 593"/>
                <a:gd name="T76" fmla="*/ 21 w 844"/>
                <a:gd name="T77" fmla="*/ 6 h 593"/>
                <a:gd name="T78" fmla="*/ 18 w 844"/>
                <a:gd name="T79" fmla="*/ 7 h 593"/>
                <a:gd name="T80" fmla="*/ 16 w 844"/>
                <a:gd name="T81" fmla="*/ 7 h 593"/>
                <a:gd name="T82" fmla="*/ 14 w 844"/>
                <a:gd name="T83" fmla="*/ 6 h 593"/>
                <a:gd name="T84" fmla="*/ 13 w 844"/>
                <a:gd name="T85" fmla="*/ 5 h 593"/>
                <a:gd name="T86" fmla="*/ 12 w 844"/>
                <a:gd name="T87" fmla="*/ 6 h 593"/>
                <a:gd name="T88" fmla="*/ 12 w 844"/>
                <a:gd name="T89" fmla="*/ 6 h 593"/>
                <a:gd name="T90" fmla="*/ 13 w 844"/>
                <a:gd name="T91" fmla="*/ 6 h 593"/>
                <a:gd name="T92" fmla="*/ 14 w 844"/>
                <a:gd name="T93" fmla="*/ 6 h 593"/>
                <a:gd name="T94" fmla="*/ 17 w 844"/>
                <a:gd name="T95" fmla="*/ 7 h 593"/>
                <a:gd name="T96" fmla="*/ 19 w 844"/>
                <a:gd name="T97" fmla="*/ 9 h 593"/>
                <a:gd name="T98" fmla="*/ 20 w 844"/>
                <a:gd name="T99" fmla="*/ 12 h 593"/>
                <a:gd name="T100" fmla="*/ 19 w 844"/>
                <a:gd name="T101" fmla="*/ 13 h 593"/>
                <a:gd name="T102" fmla="*/ 16 w 844"/>
                <a:gd name="T103" fmla="*/ 12 h 593"/>
                <a:gd name="T104" fmla="*/ 14 w 844"/>
                <a:gd name="T105" fmla="*/ 12 h 593"/>
                <a:gd name="T106" fmla="*/ 13 w 844"/>
                <a:gd name="T107" fmla="*/ 10 h 593"/>
                <a:gd name="T108" fmla="*/ 12 w 844"/>
                <a:gd name="T109" fmla="*/ 7 h 593"/>
                <a:gd name="T110" fmla="*/ 11 w 844"/>
                <a:gd name="T111" fmla="*/ 6 h 593"/>
                <a:gd name="T112" fmla="*/ 10 w 844"/>
                <a:gd name="T113" fmla="*/ 6 h 593"/>
                <a:gd name="T114" fmla="*/ 11 w 844"/>
                <a:gd name="T115" fmla="*/ 7 h 593"/>
                <a:gd name="T116" fmla="*/ 12 w 844"/>
                <a:gd name="T117" fmla="*/ 9 h 59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44" h="593">
                  <a:moveTo>
                    <a:pt x="402" y="349"/>
                  </a:moveTo>
                  <a:lnTo>
                    <a:pt x="410" y="391"/>
                  </a:lnTo>
                  <a:lnTo>
                    <a:pt x="410" y="435"/>
                  </a:lnTo>
                  <a:lnTo>
                    <a:pt x="404" y="474"/>
                  </a:lnTo>
                  <a:lnTo>
                    <a:pt x="391" y="505"/>
                  </a:lnTo>
                  <a:lnTo>
                    <a:pt x="383" y="517"/>
                  </a:lnTo>
                  <a:lnTo>
                    <a:pt x="376" y="528"/>
                  </a:lnTo>
                  <a:lnTo>
                    <a:pt x="369" y="538"/>
                  </a:lnTo>
                  <a:lnTo>
                    <a:pt x="363" y="549"/>
                  </a:lnTo>
                  <a:lnTo>
                    <a:pt x="357" y="558"/>
                  </a:lnTo>
                  <a:lnTo>
                    <a:pt x="353" y="570"/>
                  </a:lnTo>
                  <a:lnTo>
                    <a:pt x="349" y="580"/>
                  </a:lnTo>
                  <a:lnTo>
                    <a:pt x="346" y="593"/>
                  </a:lnTo>
                  <a:lnTo>
                    <a:pt x="343" y="585"/>
                  </a:lnTo>
                  <a:lnTo>
                    <a:pt x="340" y="573"/>
                  </a:lnTo>
                  <a:lnTo>
                    <a:pt x="333" y="560"/>
                  </a:lnTo>
                  <a:lnTo>
                    <a:pt x="326" y="545"/>
                  </a:lnTo>
                  <a:lnTo>
                    <a:pt x="316" y="530"/>
                  </a:lnTo>
                  <a:lnTo>
                    <a:pt x="307" y="515"/>
                  </a:lnTo>
                  <a:lnTo>
                    <a:pt x="295" y="504"/>
                  </a:lnTo>
                  <a:lnTo>
                    <a:pt x="285" y="494"/>
                  </a:lnTo>
                  <a:lnTo>
                    <a:pt x="279" y="489"/>
                  </a:lnTo>
                  <a:lnTo>
                    <a:pt x="273" y="484"/>
                  </a:lnTo>
                  <a:lnTo>
                    <a:pt x="269" y="480"/>
                  </a:lnTo>
                  <a:lnTo>
                    <a:pt x="264" y="475"/>
                  </a:lnTo>
                  <a:lnTo>
                    <a:pt x="260" y="469"/>
                  </a:lnTo>
                  <a:lnTo>
                    <a:pt x="257" y="465"/>
                  </a:lnTo>
                  <a:lnTo>
                    <a:pt x="254" y="459"/>
                  </a:lnTo>
                  <a:lnTo>
                    <a:pt x="250" y="454"/>
                  </a:lnTo>
                  <a:lnTo>
                    <a:pt x="239" y="421"/>
                  </a:lnTo>
                  <a:lnTo>
                    <a:pt x="235" y="389"/>
                  </a:lnTo>
                  <a:lnTo>
                    <a:pt x="236" y="360"/>
                  </a:lnTo>
                  <a:lnTo>
                    <a:pt x="241" y="338"/>
                  </a:lnTo>
                  <a:lnTo>
                    <a:pt x="244" y="326"/>
                  </a:lnTo>
                  <a:lnTo>
                    <a:pt x="250" y="316"/>
                  </a:lnTo>
                  <a:lnTo>
                    <a:pt x="257" y="305"/>
                  </a:lnTo>
                  <a:lnTo>
                    <a:pt x="265" y="292"/>
                  </a:lnTo>
                  <a:lnTo>
                    <a:pt x="274" y="280"/>
                  </a:lnTo>
                  <a:lnTo>
                    <a:pt x="284" y="268"/>
                  </a:lnTo>
                  <a:lnTo>
                    <a:pt x="292" y="254"/>
                  </a:lnTo>
                  <a:lnTo>
                    <a:pt x="300" y="240"/>
                  </a:lnTo>
                  <a:lnTo>
                    <a:pt x="302" y="231"/>
                  </a:lnTo>
                  <a:lnTo>
                    <a:pt x="303" y="220"/>
                  </a:lnTo>
                  <a:lnTo>
                    <a:pt x="301" y="214"/>
                  </a:lnTo>
                  <a:lnTo>
                    <a:pt x="298" y="211"/>
                  </a:lnTo>
                  <a:lnTo>
                    <a:pt x="292" y="216"/>
                  </a:lnTo>
                  <a:lnTo>
                    <a:pt x="287" y="224"/>
                  </a:lnTo>
                  <a:lnTo>
                    <a:pt x="284" y="232"/>
                  </a:lnTo>
                  <a:lnTo>
                    <a:pt x="281" y="240"/>
                  </a:lnTo>
                  <a:lnTo>
                    <a:pt x="278" y="253"/>
                  </a:lnTo>
                  <a:lnTo>
                    <a:pt x="273" y="264"/>
                  </a:lnTo>
                  <a:lnTo>
                    <a:pt x="267" y="276"/>
                  </a:lnTo>
                  <a:lnTo>
                    <a:pt x="262" y="286"/>
                  </a:lnTo>
                  <a:lnTo>
                    <a:pt x="247" y="306"/>
                  </a:lnTo>
                  <a:lnTo>
                    <a:pt x="231" y="323"/>
                  </a:lnTo>
                  <a:lnTo>
                    <a:pt x="212" y="337"/>
                  </a:lnTo>
                  <a:lnTo>
                    <a:pt x="194" y="347"/>
                  </a:lnTo>
                  <a:lnTo>
                    <a:pt x="174" y="355"/>
                  </a:lnTo>
                  <a:lnTo>
                    <a:pt x="155" y="361"/>
                  </a:lnTo>
                  <a:lnTo>
                    <a:pt x="136" y="363"/>
                  </a:lnTo>
                  <a:lnTo>
                    <a:pt x="118" y="363"/>
                  </a:lnTo>
                  <a:lnTo>
                    <a:pt x="112" y="362"/>
                  </a:lnTo>
                  <a:lnTo>
                    <a:pt x="106" y="361"/>
                  </a:lnTo>
                  <a:lnTo>
                    <a:pt x="100" y="360"/>
                  </a:lnTo>
                  <a:lnTo>
                    <a:pt x="95" y="359"/>
                  </a:lnTo>
                  <a:lnTo>
                    <a:pt x="84" y="354"/>
                  </a:lnTo>
                  <a:lnTo>
                    <a:pt x="74" y="351"/>
                  </a:lnTo>
                  <a:lnTo>
                    <a:pt x="64" y="345"/>
                  </a:lnTo>
                  <a:lnTo>
                    <a:pt x="53" y="340"/>
                  </a:lnTo>
                  <a:lnTo>
                    <a:pt x="42" y="335"/>
                  </a:lnTo>
                  <a:lnTo>
                    <a:pt x="29" y="329"/>
                  </a:lnTo>
                  <a:lnTo>
                    <a:pt x="15" y="323"/>
                  </a:lnTo>
                  <a:lnTo>
                    <a:pt x="0" y="316"/>
                  </a:lnTo>
                  <a:lnTo>
                    <a:pt x="8" y="314"/>
                  </a:lnTo>
                  <a:lnTo>
                    <a:pt x="19" y="311"/>
                  </a:lnTo>
                  <a:lnTo>
                    <a:pt x="30" y="308"/>
                  </a:lnTo>
                  <a:lnTo>
                    <a:pt x="42" y="303"/>
                  </a:lnTo>
                  <a:lnTo>
                    <a:pt x="53" y="298"/>
                  </a:lnTo>
                  <a:lnTo>
                    <a:pt x="64" y="291"/>
                  </a:lnTo>
                  <a:lnTo>
                    <a:pt x="72" y="283"/>
                  </a:lnTo>
                  <a:lnTo>
                    <a:pt x="79" y="272"/>
                  </a:lnTo>
                  <a:lnTo>
                    <a:pt x="87" y="257"/>
                  </a:lnTo>
                  <a:lnTo>
                    <a:pt x="99" y="240"/>
                  </a:lnTo>
                  <a:lnTo>
                    <a:pt x="113" y="223"/>
                  </a:lnTo>
                  <a:lnTo>
                    <a:pt x="130" y="208"/>
                  </a:lnTo>
                  <a:lnTo>
                    <a:pt x="149" y="195"/>
                  </a:lnTo>
                  <a:lnTo>
                    <a:pt x="170" y="186"/>
                  </a:lnTo>
                  <a:lnTo>
                    <a:pt x="190" y="182"/>
                  </a:lnTo>
                  <a:lnTo>
                    <a:pt x="212" y="185"/>
                  </a:lnTo>
                  <a:lnTo>
                    <a:pt x="216" y="187"/>
                  </a:lnTo>
                  <a:lnTo>
                    <a:pt x="221" y="189"/>
                  </a:lnTo>
                  <a:lnTo>
                    <a:pt x="226" y="190"/>
                  </a:lnTo>
                  <a:lnTo>
                    <a:pt x="232" y="190"/>
                  </a:lnTo>
                  <a:lnTo>
                    <a:pt x="237" y="189"/>
                  </a:lnTo>
                  <a:lnTo>
                    <a:pt x="242" y="188"/>
                  </a:lnTo>
                  <a:lnTo>
                    <a:pt x="246" y="186"/>
                  </a:lnTo>
                  <a:lnTo>
                    <a:pt x="248" y="184"/>
                  </a:lnTo>
                  <a:lnTo>
                    <a:pt x="251" y="180"/>
                  </a:lnTo>
                  <a:lnTo>
                    <a:pt x="257" y="179"/>
                  </a:lnTo>
                  <a:lnTo>
                    <a:pt x="262" y="181"/>
                  </a:lnTo>
                  <a:lnTo>
                    <a:pt x="265" y="182"/>
                  </a:lnTo>
                  <a:lnTo>
                    <a:pt x="258" y="189"/>
                  </a:lnTo>
                  <a:lnTo>
                    <a:pt x="251" y="197"/>
                  </a:lnTo>
                  <a:lnTo>
                    <a:pt x="247" y="208"/>
                  </a:lnTo>
                  <a:lnTo>
                    <a:pt x="244" y="216"/>
                  </a:lnTo>
                  <a:lnTo>
                    <a:pt x="244" y="218"/>
                  </a:lnTo>
                  <a:lnTo>
                    <a:pt x="246" y="220"/>
                  </a:lnTo>
                  <a:lnTo>
                    <a:pt x="247" y="222"/>
                  </a:lnTo>
                  <a:lnTo>
                    <a:pt x="248" y="224"/>
                  </a:lnTo>
                  <a:lnTo>
                    <a:pt x="250" y="225"/>
                  </a:lnTo>
                  <a:lnTo>
                    <a:pt x="251" y="226"/>
                  </a:lnTo>
                  <a:lnTo>
                    <a:pt x="254" y="227"/>
                  </a:lnTo>
                  <a:lnTo>
                    <a:pt x="255" y="227"/>
                  </a:lnTo>
                  <a:lnTo>
                    <a:pt x="263" y="229"/>
                  </a:lnTo>
                  <a:lnTo>
                    <a:pt x="271" y="227"/>
                  </a:lnTo>
                  <a:lnTo>
                    <a:pt x="278" y="224"/>
                  </a:lnTo>
                  <a:lnTo>
                    <a:pt x="284" y="219"/>
                  </a:lnTo>
                  <a:lnTo>
                    <a:pt x="287" y="211"/>
                  </a:lnTo>
                  <a:lnTo>
                    <a:pt x="287" y="202"/>
                  </a:lnTo>
                  <a:lnTo>
                    <a:pt x="286" y="194"/>
                  </a:lnTo>
                  <a:lnTo>
                    <a:pt x="282" y="187"/>
                  </a:lnTo>
                  <a:lnTo>
                    <a:pt x="280" y="184"/>
                  </a:lnTo>
                  <a:lnTo>
                    <a:pt x="280" y="180"/>
                  </a:lnTo>
                  <a:lnTo>
                    <a:pt x="282" y="178"/>
                  </a:lnTo>
                  <a:lnTo>
                    <a:pt x="285" y="177"/>
                  </a:lnTo>
                  <a:lnTo>
                    <a:pt x="287" y="178"/>
                  </a:lnTo>
                  <a:lnTo>
                    <a:pt x="289" y="180"/>
                  </a:lnTo>
                  <a:lnTo>
                    <a:pt x="290" y="186"/>
                  </a:lnTo>
                  <a:lnTo>
                    <a:pt x="292" y="192"/>
                  </a:lnTo>
                  <a:lnTo>
                    <a:pt x="294" y="197"/>
                  </a:lnTo>
                  <a:lnTo>
                    <a:pt x="298" y="203"/>
                  </a:lnTo>
                  <a:lnTo>
                    <a:pt x="308" y="204"/>
                  </a:lnTo>
                  <a:lnTo>
                    <a:pt x="319" y="197"/>
                  </a:lnTo>
                  <a:lnTo>
                    <a:pt x="324" y="202"/>
                  </a:lnTo>
                  <a:lnTo>
                    <a:pt x="330" y="205"/>
                  </a:lnTo>
                  <a:lnTo>
                    <a:pt x="336" y="208"/>
                  </a:lnTo>
                  <a:lnTo>
                    <a:pt x="345" y="209"/>
                  </a:lnTo>
                  <a:lnTo>
                    <a:pt x="351" y="207"/>
                  </a:lnTo>
                  <a:lnTo>
                    <a:pt x="358" y="203"/>
                  </a:lnTo>
                  <a:lnTo>
                    <a:pt x="364" y="196"/>
                  </a:lnTo>
                  <a:lnTo>
                    <a:pt x="369" y="186"/>
                  </a:lnTo>
                  <a:lnTo>
                    <a:pt x="373" y="184"/>
                  </a:lnTo>
                  <a:lnTo>
                    <a:pt x="379" y="182"/>
                  </a:lnTo>
                  <a:lnTo>
                    <a:pt x="385" y="180"/>
                  </a:lnTo>
                  <a:lnTo>
                    <a:pt x="392" y="179"/>
                  </a:lnTo>
                  <a:lnTo>
                    <a:pt x="399" y="177"/>
                  </a:lnTo>
                  <a:lnTo>
                    <a:pt x="407" y="176"/>
                  </a:lnTo>
                  <a:lnTo>
                    <a:pt x="415" y="174"/>
                  </a:lnTo>
                  <a:lnTo>
                    <a:pt x="422" y="173"/>
                  </a:lnTo>
                  <a:lnTo>
                    <a:pt x="429" y="171"/>
                  </a:lnTo>
                  <a:lnTo>
                    <a:pt x="433" y="166"/>
                  </a:lnTo>
                  <a:lnTo>
                    <a:pt x="439" y="158"/>
                  </a:lnTo>
                  <a:lnTo>
                    <a:pt x="444" y="149"/>
                  </a:lnTo>
                  <a:lnTo>
                    <a:pt x="448" y="139"/>
                  </a:lnTo>
                  <a:lnTo>
                    <a:pt x="453" y="126"/>
                  </a:lnTo>
                  <a:lnTo>
                    <a:pt x="457" y="111"/>
                  </a:lnTo>
                  <a:lnTo>
                    <a:pt x="463" y="95"/>
                  </a:lnTo>
                  <a:lnTo>
                    <a:pt x="480" y="60"/>
                  </a:lnTo>
                  <a:lnTo>
                    <a:pt x="502" y="36"/>
                  </a:lnTo>
                  <a:lnTo>
                    <a:pt x="528" y="19"/>
                  </a:lnTo>
                  <a:lnTo>
                    <a:pt x="553" y="8"/>
                  </a:lnTo>
                  <a:lnTo>
                    <a:pt x="577" y="3"/>
                  </a:lnTo>
                  <a:lnTo>
                    <a:pt x="598" y="0"/>
                  </a:lnTo>
                  <a:lnTo>
                    <a:pt x="615" y="0"/>
                  </a:lnTo>
                  <a:lnTo>
                    <a:pt x="624" y="0"/>
                  </a:lnTo>
                  <a:lnTo>
                    <a:pt x="631" y="0"/>
                  </a:lnTo>
                  <a:lnTo>
                    <a:pt x="642" y="2"/>
                  </a:lnTo>
                  <a:lnTo>
                    <a:pt x="654" y="3"/>
                  </a:lnTo>
                  <a:lnTo>
                    <a:pt x="667" y="5"/>
                  </a:lnTo>
                  <a:lnTo>
                    <a:pt x="682" y="8"/>
                  </a:lnTo>
                  <a:lnTo>
                    <a:pt x="697" y="13"/>
                  </a:lnTo>
                  <a:lnTo>
                    <a:pt x="711" y="19"/>
                  </a:lnTo>
                  <a:lnTo>
                    <a:pt x="723" y="25"/>
                  </a:lnTo>
                  <a:lnTo>
                    <a:pt x="736" y="30"/>
                  </a:lnTo>
                  <a:lnTo>
                    <a:pt x="750" y="35"/>
                  </a:lnTo>
                  <a:lnTo>
                    <a:pt x="764" y="38"/>
                  </a:lnTo>
                  <a:lnTo>
                    <a:pt x="779" y="40"/>
                  </a:lnTo>
                  <a:lnTo>
                    <a:pt x="792" y="41"/>
                  </a:lnTo>
                  <a:lnTo>
                    <a:pt x="806" y="42"/>
                  </a:lnTo>
                  <a:lnTo>
                    <a:pt x="819" y="42"/>
                  </a:lnTo>
                  <a:lnTo>
                    <a:pt x="830" y="41"/>
                  </a:lnTo>
                  <a:lnTo>
                    <a:pt x="844" y="41"/>
                  </a:lnTo>
                  <a:lnTo>
                    <a:pt x="844" y="45"/>
                  </a:lnTo>
                  <a:lnTo>
                    <a:pt x="838" y="52"/>
                  </a:lnTo>
                  <a:lnTo>
                    <a:pt x="833" y="58"/>
                  </a:lnTo>
                  <a:lnTo>
                    <a:pt x="820" y="75"/>
                  </a:lnTo>
                  <a:lnTo>
                    <a:pt x="805" y="96"/>
                  </a:lnTo>
                  <a:lnTo>
                    <a:pt x="788" y="119"/>
                  </a:lnTo>
                  <a:lnTo>
                    <a:pt x="768" y="143"/>
                  </a:lnTo>
                  <a:lnTo>
                    <a:pt x="749" y="165"/>
                  </a:lnTo>
                  <a:lnTo>
                    <a:pt x="729" y="185"/>
                  </a:lnTo>
                  <a:lnTo>
                    <a:pt x="710" y="200"/>
                  </a:lnTo>
                  <a:lnTo>
                    <a:pt x="691" y="208"/>
                  </a:lnTo>
                  <a:lnTo>
                    <a:pt x="680" y="211"/>
                  </a:lnTo>
                  <a:lnTo>
                    <a:pt x="665" y="217"/>
                  </a:lnTo>
                  <a:lnTo>
                    <a:pt x="647" y="223"/>
                  </a:lnTo>
                  <a:lnTo>
                    <a:pt x="630" y="229"/>
                  </a:lnTo>
                  <a:lnTo>
                    <a:pt x="610" y="234"/>
                  </a:lnTo>
                  <a:lnTo>
                    <a:pt x="593" y="239"/>
                  </a:lnTo>
                  <a:lnTo>
                    <a:pt x="576" y="242"/>
                  </a:lnTo>
                  <a:lnTo>
                    <a:pt x="561" y="243"/>
                  </a:lnTo>
                  <a:lnTo>
                    <a:pt x="546" y="242"/>
                  </a:lnTo>
                  <a:lnTo>
                    <a:pt x="530" y="239"/>
                  </a:lnTo>
                  <a:lnTo>
                    <a:pt x="513" y="234"/>
                  </a:lnTo>
                  <a:lnTo>
                    <a:pt x="495" y="229"/>
                  </a:lnTo>
                  <a:lnTo>
                    <a:pt x="479" y="223"/>
                  </a:lnTo>
                  <a:lnTo>
                    <a:pt x="465" y="217"/>
                  </a:lnTo>
                  <a:lnTo>
                    <a:pt x="455" y="212"/>
                  </a:lnTo>
                  <a:lnTo>
                    <a:pt x="449" y="209"/>
                  </a:lnTo>
                  <a:lnTo>
                    <a:pt x="442" y="204"/>
                  </a:lnTo>
                  <a:lnTo>
                    <a:pt x="437" y="200"/>
                  </a:lnTo>
                  <a:lnTo>
                    <a:pt x="431" y="196"/>
                  </a:lnTo>
                  <a:lnTo>
                    <a:pt x="424" y="192"/>
                  </a:lnTo>
                  <a:lnTo>
                    <a:pt x="419" y="190"/>
                  </a:lnTo>
                  <a:lnTo>
                    <a:pt x="414" y="190"/>
                  </a:lnTo>
                  <a:lnTo>
                    <a:pt x="406" y="190"/>
                  </a:lnTo>
                  <a:lnTo>
                    <a:pt x="399" y="192"/>
                  </a:lnTo>
                  <a:lnTo>
                    <a:pt x="392" y="194"/>
                  </a:lnTo>
                  <a:lnTo>
                    <a:pt x="384" y="195"/>
                  </a:lnTo>
                  <a:lnTo>
                    <a:pt x="378" y="197"/>
                  </a:lnTo>
                  <a:lnTo>
                    <a:pt x="373" y="200"/>
                  </a:lnTo>
                  <a:lnTo>
                    <a:pt x="368" y="204"/>
                  </a:lnTo>
                  <a:lnTo>
                    <a:pt x="366" y="209"/>
                  </a:lnTo>
                  <a:lnTo>
                    <a:pt x="368" y="212"/>
                  </a:lnTo>
                  <a:lnTo>
                    <a:pt x="372" y="215"/>
                  </a:lnTo>
                  <a:lnTo>
                    <a:pt x="377" y="216"/>
                  </a:lnTo>
                  <a:lnTo>
                    <a:pt x="383" y="216"/>
                  </a:lnTo>
                  <a:lnTo>
                    <a:pt x="389" y="216"/>
                  </a:lnTo>
                  <a:lnTo>
                    <a:pt x="396" y="216"/>
                  </a:lnTo>
                  <a:lnTo>
                    <a:pt x="406" y="215"/>
                  </a:lnTo>
                  <a:lnTo>
                    <a:pt x="414" y="214"/>
                  </a:lnTo>
                  <a:lnTo>
                    <a:pt x="423" y="212"/>
                  </a:lnTo>
                  <a:lnTo>
                    <a:pt x="431" y="211"/>
                  </a:lnTo>
                  <a:lnTo>
                    <a:pt x="439" y="210"/>
                  </a:lnTo>
                  <a:lnTo>
                    <a:pt x="448" y="210"/>
                  </a:lnTo>
                  <a:lnTo>
                    <a:pt x="457" y="210"/>
                  </a:lnTo>
                  <a:lnTo>
                    <a:pt x="468" y="212"/>
                  </a:lnTo>
                  <a:lnTo>
                    <a:pt x="482" y="216"/>
                  </a:lnTo>
                  <a:lnTo>
                    <a:pt x="498" y="222"/>
                  </a:lnTo>
                  <a:lnTo>
                    <a:pt x="516" y="230"/>
                  </a:lnTo>
                  <a:lnTo>
                    <a:pt x="539" y="240"/>
                  </a:lnTo>
                  <a:lnTo>
                    <a:pt x="556" y="252"/>
                  </a:lnTo>
                  <a:lnTo>
                    <a:pt x="574" y="267"/>
                  </a:lnTo>
                  <a:lnTo>
                    <a:pt x="587" y="284"/>
                  </a:lnTo>
                  <a:lnTo>
                    <a:pt x="601" y="305"/>
                  </a:lnTo>
                  <a:lnTo>
                    <a:pt x="612" y="326"/>
                  </a:lnTo>
                  <a:lnTo>
                    <a:pt x="621" y="349"/>
                  </a:lnTo>
                  <a:lnTo>
                    <a:pt x="628" y="375"/>
                  </a:lnTo>
                  <a:lnTo>
                    <a:pt x="632" y="399"/>
                  </a:lnTo>
                  <a:lnTo>
                    <a:pt x="635" y="415"/>
                  </a:lnTo>
                  <a:lnTo>
                    <a:pt x="635" y="431"/>
                  </a:lnTo>
                  <a:lnTo>
                    <a:pt x="635" y="447"/>
                  </a:lnTo>
                  <a:lnTo>
                    <a:pt x="632" y="462"/>
                  </a:lnTo>
                  <a:lnTo>
                    <a:pt x="622" y="451"/>
                  </a:lnTo>
                  <a:lnTo>
                    <a:pt x="608" y="441"/>
                  </a:lnTo>
                  <a:lnTo>
                    <a:pt x="590" y="431"/>
                  </a:lnTo>
                  <a:lnTo>
                    <a:pt x="570" y="423"/>
                  </a:lnTo>
                  <a:lnTo>
                    <a:pt x="549" y="416"/>
                  </a:lnTo>
                  <a:lnTo>
                    <a:pt x="528" y="409"/>
                  </a:lnTo>
                  <a:lnTo>
                    <a:pt x="508" y="406"/>
                  </a:lnTo>
                  <a:lnTo>
                    <a:pt x="491" y="403"/>
                  </a:lnTo>
                  <a:lnTo>
                    <a:pt x="480" y="400"/>
                  </a:lnTo>
                  <a:lnTo>
                    <a:pt x="468" y="398"/>
                  </a:lnTo>
                  <a:lnTo>
                    <a:pt x="455" y="396"/>
                  </a:lnTo>
                  <a:lnTo>
                    <a:pt x="441" y="390"/>
                  </a:lnTo>
                  <a:lnTo>
                    <a:pt x="429" y="384"/>
                  </a:lnTo>
                  <a:lnTo>
                    <a:pt x="417" y="375"/>
                  </a:lnTo>
                  <a:lnTo>
                    <a:pt x="408" y="362"/>
                  </a:lnTo>
                  <a:lnTo>
                    <a:pt x="401" y="347"/>
                  </a:lnTo>
                  <a:lnTo>
                    <a:pt x="392" y="326"/>
                  </a:lnTo>
                  <a:lnTo>
                    <a:pt x="381" y="308"/>
                  </a:lnTo>
                  <a:lnTo>
                    <a:pt x="376" y="290"/>
                  </a:lnTo>
                  <a:lnTo>
                    <a:pt x="376" y="262"/>
                  </a:lnTo>
                  <a:lnTo>
                    <a:pt x="374" y="254"/>
                  </a:lnTo>
                  <a:lnTo>
                    <a:pt x="371" y="246"/>
                  </a:lnTo>
                  <a:lnTo>
                    <a:pt x="365" y="239"/>
                  </a:lnTo>
                  <a:lnTo>
                    <a:pt x="359" y="232"/>
                  </a:lnTo>
                  <a:lnTo>
                    <a:pt x="351" y="226"/>
                  </a:lnTo>
                  <a:lnTo>
                    <a:pt x="343" y="222"/>
                  </a:lnTo>
                  <a:lnTo>
                    <a:pt x="338" y="217"/>
                  </a:lnTo>
                  <a:lnTo>
                    <a:pt x="332" y="215"/>
                  </a:lnTo>
                  <a:lnTo>
                    <a:pt x="324" y="211"/>
                  </a:lnTo>
                  <a:lnTo>
                    <a:pt x="317" y="209"/>
                  </a:lnTo>
                  <a:lnTo>
                    <a:pt x="312" y="210"/>
                  </a:lnTo>
                  <a:lnTo>
                    <a:pt x="311" y="214"/>
                  </a:lnTo>
                  <a:lnTo>
                    <a:pt x="312" y="220"/>
                  </a:lnTo>
                  <a:lnTo>
                    <a:pt x="313" y="226"/>
                  </a:lnTo>
                  <a:lnTo>
                    <a:pt x="315" y="233"/>
                  </a:lnTo>
                  <a:lnTo>
                    <a:pt x="318" y="240"/>
                  </a:lnTo>
                  <a:lnTo>
                    <a:pt x="323" y="245"/>
                  </a:lnTo>
                  <a:lnTo>
                    <a:pt x="331" y="253"/>
                  </a:lnTo>
                  <a:lnTo>
                    <a:pt x="342" y="263"/>
                  </a:lnTo>
                  <a:lnTo>
                    <a:pt x="355" y="276"/>
                  </a:lnTo>
                  <a:lnTo>
                    <a:pt x="369" y="291"/>
                  </a:lnTo>
                  <a:lnTo>
                    <a:pt x="383" y="308"/>
                  </a:lnTo>
                  <a:lnTo>
                    <a:pt x="393" y="328"/>
                  </a:lnTo>
                  <a:lnTo>
                    <a:pt x="402" y="349"/>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64" name="Freeform 303">
              <a:extLst>
                <a:ext uri="{FF2B5EF4-FFF2-40B4-BE49-F238E27FC236}">
                  <a16:creationId xmlns:a16="http://schemas.microsoft.com/office/drawing/2014/main" xmlns="" id="{61C1EC29-FAEF-4696-92A4-DF76BEC52237}"/>
                </a:ext>
              </a:extLst>
            </p:cNvPr>
            <p:cNvSpPr>
              <a:spLocks/>
            </p:cNvSpPr>
            <p:nvPr/>
          </p:nvSpPr>
          <p:spPr bwMode="auto">
            <a:xfrm>
              <a:off x="2558" y="607"/>
              <a:ext cx="126" cy="129"/>
            </a:xfrm>
            <a:custGeom>
              <a:avLst/>
              <a:gdLst>
                <a:gd name="T0" fmla="*/ 6 w 253"/>
                <a:gd name="T1" fmla="*/ 8 h 258"/>
                <a:gd name="T2" fmla="*/ 6 w 253"/>
                <a:gd name="T3" fmla="*/ 8 h 258"/>
                <a:gd name="T4" fmla="*/ 6 w 253"/>
                <a:gd name="T5" fmla="*/ 8 h 258"/>
                <a:gd name="T6" fmla="*/ 7 w 253"/>
                <a:gd name="T7" fmla="*/ 8 h 258"/>
                <a:gd name="T8" fmla="*/ 7 w 253"/>
                <a:gd name="T9" fmla="*/ 8 h 258"/>
                <a:gd name="T10" fmla="*/ 7 w 253"/>
                <a:gd name="T11" fmla="*/ 8 h 258"/>
                <a:gd name="T12" fmla="*/ 7 w 253"/>
                <a:gd name="T13" fmla="*/ 8 h 258"/>
                <a:gd name="T14" fmla="*/ 7 w 253"/>
                <a:gd name="T15" fmla="*/ 8 h 258"/>
                <a:gd name="T16" fmla="*/ 7 w 253"/>
                <a:gd name="T17" fmla="*/ 8 h 258"/>
                <a:gd name="T18" fmla="*/ 7 w 253"/>
                <a:gd name="T19" fmla="*/ 8 h 258"/>
                <a:gd name="T20" fmla="*/ 7 w 253"/>
                <a:gd name="T21" fmla="*/ 8 h 258"/>
                <a:gd name="T22" fmla="*/ 6 w 253"/>
                <a:gd name="T23" fmla="*/ 8 h 258"/>
                <a:gd name="T24" fmla="*/ 6 w 253"/>
                <a:gd name="T25" fmla="*/ 7 h 258"/>
                <a:gd name="T26" fmla="*/ 6 w 253"/>
                <a:gd name="T27" fmla="*/ 7 h 258"/>
                <a:gd name="T28" fmla="*/ 6 w 253"/>
                <a:gd name="T29" fmla="*/ 7 h 258"/>
                <a:gd name="T30" fmla="*/ 6 w 253"/>
                <a:gd name="T31" fmla="*/ 6 h 258"/>
                <a:gd name="T32" fmla="*/ 6 w 253"/>
                <a:gd name="T33" fmla="*/ 6 h 258"/>
                <a:gd name="T34" fmla="*/ 7 w 253"/>
                <a:gd name="T35" fmla="*/ 6 h 258"/>
                <a:gd name="T36" fmla="*/ 7 w 253"/>
                <a:gd name="T37" fmla="*/ 5 h 258"/>
                <a:gd name="T38" fmla="*/ 7 w 253"/>
                <a:gd name="T39" fmla="*/ 4 h 258"/>
                <a:gd name="T40" fmla="*/ 6 w 253"/>
                <a:gd name="T41" fmla="*/ 2 h 258"/>
                <a:gd name="T42" fmla="*/ 4 w 253"/>
                <a:gd name="T43" fmla="*/ 2 h 258"/>
                <a:gd name="T44" fmla="*/ 2 w 253"/>
                <a:gd name="T45" fmla="*/ 1 h 258"/>
                <a:gd name="T46" fmla="*/ 1 w 253"/>
                <a:gd name="T47" fmla="*/ 1 h 258"/>
                <a:gd name="T48" fmla="*/ 0 w 253"/>
                <a:gd name="T49" fmla="*/ 1 h 258"/>
                <a:gd name="T50" fmla="*/ 0 w 253"/>
                <a:gd name="T51" fmla="*/ 1 h 258"/>
                <a:gd name="T52" fmla="*/ 0 w 253"/>
                <a:gd name="T53" fmla="*/ 1 h 258"/>
                <a:gd name="T54" fmla="*/ 0 w 253"/>
                <a:gd name="T55" fmla="*/ 2 h 258"/>
                <a:gd name="T56" fmla="*/ 1 w 253"/>
                <a:gd name="T57" fmla="*/ 3 h 258"/>
                <a:gd name="T58" fmla="*/ 1 w 253"/>
                <a:gd name="T59" fmla="*/ 4 h 258"/>
                <a:gd name="T60" fmla="*/ 1 w 253"/>
                <a:gd name="T61" fmla="*/ 5 h 258"/>
                <a:gd name="T62" fmla="*/ 2 w 253"/>
                <a:gd name="T63" fmla="*/ 6 h 258"/>
                <a:gd name="T64" fmla="*/ 3 w 253"/>
                <a:gd name="T65" fmla="*/ 8 h 258"/>
                <a:gd name="T66" fmla="*/ 4 w 253"/>
                <a:gd name="T67" fmla="*/ 8 h 2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53" h="258">
                  <a:moveTo>
                    <a:pt x="192" y="258"/>
                  </a:moveTo>
                  <a:lnTo>
                    <a:pt x="192" y="249"/>
                  </a:lnTo>
                  <a:lnTo>
                    <a:pt x="196" y="240"/>
                  </a:lnTo>
                  <a:lnTo>
                    <a:pt x="200" y="235"/>
                  </a:lnTo>
                  <a:lnTo>
                    <a:pt x="208" y="231"/>
                  </a:lnTo>
                  <a:lnTo>
                    <a:pt x="217" y="230"/>
                  </a:lnTo>
                  <a:lnTo>
                    <a:pt x="222" y="231"/>
                  </a:lnTo>
                  <a:lnTo>
                    <a:pt x="227" y="235"/>
                  </a:lnTo>
                  <a:lnTo>
                    <a:pt x="229" y="238"/>
                  </a:lnTo>
                  <a:lnTo>
                    <a:pt x="230" y="240"/>
                  </a:lnTo>
                  <a:lnTo>
                    <a:pt x="234" y="242"/>
                  </a:lnTo>
                  <a:lnTo>
                    <a:pt x="238" y="242"/>
                  </a:lnTo>
                  <a:lnTo>
                    <a:pt x="244" y="243"/>
                  </a:lnTo>
                  <a:lnTo>
                    <a:pt x="250" y="244"/>
                  </a:lnTo>
                  <a:lnTo>
                    <a:pt x="253" y="244"/>
                  </a:lnTo>
                  <a:lnTo>
                    <a:pt x="253" y="243"/>
                  </a:lnTo>
                  <a:lnTo>
                    <a:pt x="251" y="239"/>
                  </a:lnTo>
                  <a:lnTo>
                    <a:pt x="248" y="235"/>
                  </a:lnTo>
                  <a:lnTo>
                    <a:pt x="244" y="231"/>
                  </a:lnTo>
                  <a:lnTo>
                    <a:pt x="240" y="228"/>
                  </a:lnTo>
                  <a:lnTo>
                    <a:pt x="235" y="223"/>
                  </a:lnTo>
                  <a:lnTo>
                    <a:pt x="232" y="225"/>
                  </a:lnTo>
                  <a:lnTo>
                    <a:pt x="226" y="227"/>
                  </a:lnTo>
                  <a:lnTo>
                    <a:pt x="220" y="227"/>
                  </a:lnTo>
                  <a:lnTo>
                    <a:pt x="214" y="223"/>
                  </a:lnTo>
                  <a:lnTo>
                    <a:pt x="210" y="216"/>
                  </a:lnTo>
                  <a:lnTo>
                    <a:pt x="207" y="211"/>
                  </a:lnTo>
                  <a:lnTo>
                    <a:pt x="206" y="205"/>
                  </a:lnTo>
                  <a:lnTo>
                    <a:pt x="207" y="200"/>
                  </a:lnTo>
                  <a:lnTo>
                    <a:pt x="208" y="197"/>
                  </a:lnTo>
                  <a:lnTo>
                    <a:pt x="210" y="194"/>
                  </a:lnTo>
                  <a:lnTo>
                    <a:pt x="212" y="192"/>
                  </a:lnTo>
                  <a:lnTo>
                    <a:pt x="213" y="190"/>
                  </a:lnTo>
                  <a:lnTo>
                    <a:pt x="218" y="186"/>
                  </a:lnTo>
                  <a:lnTo>
                    <a:pt x="223" y="183"/>
                  </a:lnTo>
                  <a:lnTo>
                    <a:pt x="229" y="181"/>
                  </a:lnTo>
                  <a:lnTo>
                    <a:pt x="235" y="179"/>
                  </a:lnTo>
                  <a:lnTo>
                    <a:pt x="240" y="154"/>
                  </a:lnTo>
                  <a:lnTo>
                    <a:pt x="240" y="129"/>
                  </a:lnTo>
                  <a:lnTo>
                    <a:pt x="233" y="106"/>
                  </a:lnTo>
                  <a:lnTo>
                    <a:pt x="219" y="84"/>
                  </a:lnTo>
                  <a:lnTo>
                    <a:pt x="199" y="64"/>
                  </a:lnTo>
                  <a:lnTo>
                    <a:pt x="174" y="48"/>
                  </a:lnTo>
                  <a:lnTo>
                    <a:pt x="142" y="35"/>
                  </a:lnTo>
                  <a:lnTo>
                    <a:pt x="103" y="27"/>
                  </a:lnTo>
                  <a:lnTo>
                    <a:pt x="88" y="25"/>
                  </a:lnTo>
                  <a:lnTo>
                    <a:pt x="73" y="22"/>
                  </a:lnTo>
                  <a:lnTo>
                    <a:pt x="57" y="18"/>
                  </a:lnTo>
                  <a:lnTo>
                    <a:pt x="43" y="13"/>
                  </a:lnTo>
                  <a:lnTo>
                    <a:pt x="29" y="9"/>
                  </a:lnTo>
                  <a:lnTo>
                    <a:pt x="17" y="5"/>
                  </a:lnTo>
                  <a:lnTo>
                    <a:pt x="7" y="2"/>
                  </a:lnTo>
                  <a:lnTo>
                    <a:pt x="0" y="0"/>
                  </a:lnTo>
                  <a:lnTo>
                    <a:pt x="9" y="12"/>
                  </a:lnTo>
                  <a:lnTo>
                    <a:pt x="16" y="27"/>
                  </a:lnTo>
                  <a:lnTo>
                    <a:pt x="24" y="43"/>
                  </a:lnTo>
                  <a:lnTo>
                    <a:pt x="30" y="61"/>
                  </a:lnTo>
                  <a:lnTo>
                    <a:pt x="36" y="78"/>
                  </a:lnTo>
                  <a:lnTo>
                    <a:pt x="40" y="95"/>
                  </a:lnTo>
                  <a:lnTo>
                    <a:pt x="45" y="111"/>
                  </a:lnTo>
                  <a:lnTo>
                    <a:pt x="48" y="126"/>
                  </a:lnTo>
                  <a:lnTo>
                    <a:pt x="53" y="143"/>
                  </a:lnTo>
                  <a:lnTo>
                    <a:pt x="60" y="162"/>
                  </a:lnTo>
                  <a:lnTo>
                    <a:pt x="69" y="184"/>
                  </a:lnTo>
                  <a:lnTo>
                    <a:pt x="84" y="206"/>
                  </a:lnTo>
                  <a:lnTo>
                    <a:pt x="103" y="225"/>
                  </a:lnTo>
                  <a:lnTo>
                    <a:pt x="127" y="242"/>
                  </a:lnTo>
                  <a:lnTo>
                    <a:pt x="157" y="253"/>
                  </a:lnTo>
                  <a:lnTo>
                    <a:pt x="192" y="258"/>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65" name="Freeform 304">
              <a:extLst>
                <a:ext uri="{FF2B5EF4-FFF2-40B4-BE49-F238E27FC236}">
                  <a16:creationId xmlns:a16="http://schemas.microsoft.com/office/drawing/2014/main" xmlns="" id="{A4166F94-48C8-440C-956A-D94619B61828}"/>
                </a:ext>
              </a:extLst>
            </p:cNvPr>
            <p:cNvSpPr>
              <a:spLocks/>
            </p:cNvSpPr>
            <p:nvPr/>
          </p:nvSpPr>
          <p:spPr bwMode="auto">
            <a:xfrm>
              <a:off x="2694" y="683"/>
              <a:ext cx="13" cy="14"/>
            </a:xfrm>
            <a:custGeom>
              <a:avLst/>
              <a:gdLst>
                <a:gd name="T0" fmla="*/ 0 w 26"/>
                <a:gd name="T1" fmla="*/ 1 h 28"/>
                <a:gd name="T2" fmla="*/ 1 w 26"/>
                <a:gd name="T3" fmla="*/ 1 h 28"/>
                <a:gd name="T4" fmla="*/ 1 w 26"/>
                <a:gd name="T5" fmla="*/ 1 h 28"/>
                <a:gd name="T6" fmla="*/ 1 w 26"/>
                <a:gd name="T7" fmla="*/ 0 h 28"/>
                <a:gd name="T8" fmla="*/ 1 w 26"/>
                <a:gd name="T9" fmla="*/ 0 h 28"/>
                <a:gd name="T10" fmla="*/ 1 w 26"/>
                <a:gd name="T11" fmla="*/ 1 h 28"/>
                <a:gd name="T12" fmla="*/ 1 w 26"/>
                <a:gd name="T13" fmla="*/ 1 h 28"/>
                <a:gd name="T14" fmla="*/ 1 w 26"/>
                <a:gd name="T15" fmla="*/ 1 h 28"/>
                <a:gd name="T16" fmla="*/ 1 w 26"/>
                <a:gd name="T17" fmla="*/ 1 h 28"/>
                <a:gd name="T18" fmla="*/ 1 w 26"/>
                <a:gd name="T19" fmla="*/ 1 h 28"/>
                <a:gd name="T20" fmla="*/ 1 w 26"/>
                <a:gd name="T21" fmla="*/ 1 h 28"/>
                <a:gd name="T22" fmla="*/ 1 w 26"/>
                <a:gd name="T23" fmla="*/ 1 h 28"/>
                <a:gd name="T24" fmla="*/ 1 w 26"/>
                <a:gd name="T25" fmla="*/ 1 h 28"/>
                <a:gd name="T26" fmla="*/ 1 w 26"/>
                <a:gd name="T27" fmla="*/ 1 h 28"/>
                <a:gd name="T28" fmla="*/ 1 w 26"/>
                <a:gd name="T29" fmla="*/ 1 h 28"/>
                <a:gd name="T30" fmla="*/ 1 w 26"/>
                <a:gd name="T31" fmla="*/ 1 h 28"/>
                <a:gd name="T32" fmla="*/ 0 w 26"/>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 h="28">
                  <a:moveTo>
                    <a:pt x="0" y="11"/>
                  </a:moveTo>
                  <a:lnTo>
                    <a:pt x="1" y="6"/>
                  </a:lnTo>
                  <a:lnTo>
                    <a:pt x="5" y="2"/>
                  </a:lnTo>
                  <a:lnTo>
                    <a:pt x="9" y="0"/>
                  </a:lnTo>
                  <a:lnTo>
                    <a:pt x="14" y="0"/>
                  </a:lnTo>
                  <a:lnTo>
                    <a:pt x="18" y="2"/>
                  </a:lnTo>
                  <a:lnTo>
                    <a:pt x="23" y="4"/>
                  </a:lnTo>
                  <a:lnTo>
                    <a:pt x="25" y="8"/>
                  </a:lnTo>
                  <a:lnTo>
                    <a:pt x="26" y="14"/>
                  </a:lnTo>
                  <a:lnTo>
                    <a:pt x="25" y="19"/>
                  </a:lnTo>
                  <a:lnTo>
                    <a:pt x="23" y="24"/>
                  </a:lnTo>
                  <a:lnTo>
                    <a:pt x="18" y="26"/>
                  </a:lnTo>
                  <a:lnTo>
                    <a:pt x="15" y="28"/>
                  </a:lnTo>
                  <a:lnTo>
                    <a:pt x="10" y="26"/>
                  </a:lnTo>
                  <a:lnTo>
                    <a:pt x="6" y="22"/>
                  </a:lnTo>
                  <a:lnTo>
                    <a:pt x="1" y="17"/>
                  </a:lnTo>
                  <a:lnTo>
                    <a:pt x="0" y="1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66" name="Freeform 305">
              <a:extLst>
                <a:ext uri="{FF2B5EF4-FFF2-40B4-BE49-F238E27FC236}">
                  <a16:creationId xmlns:a16="http://schemas.microsoft.com/office/drawing/2014/main" xmlns="" id="{1FDCD810-F0B4-41A5-AB2D-C270ADF9020C}"/>
                </a:ext>
              </a:extLst>
            </p:cNvPr>
            <p:cNvSpPr>
              <a:spLocks/>
            </p:cNvSpPr>
            <p:nvPr/>
          </p:nvSpPr>
          <p:spPr bwMode="auto">
            <a:xfrm>
              <a:off x="2721" y="702"/>
              <a:ext cx="14" cy="14"/>
            </a:xfrm>
            <a:custGeom>
              <a:avLst/>
              <a:gdLst>
                <a:gd name="T0" fmla="*/ 0 w 29"/>
                <a:gd name="T1" fmla="*/ 0 h 29"/>
                <a:gd name="T2" fmla="*/ 0 w 29"/>
                <a:gd name="T3" fmla="*/ 0 h 29"/>
                <a:gd name="T4" fmla="*/ 0 w 29"/>
                <a:gd name="T5" fmla="*/ 0 h 29"/>
                <a:gd name="T6" fmla="*/ 0 w 29"/>
                <a:gd name="T7" fmla="*/ 0 h 29"/>
                <a:gd name="T8" fmla="*/ 0 w 29"/>
                <a:gd name="T9" fmla="*/ 0 h 29"/>
                <a:gd name="T10" fmla="*/ 0 w 29"/>
                <a:gd name="T11" fmla="*/ 0 h 29"/>
                <a:gd name="T12" fmla="*/ 0 w 29"/>
                <a:gd name="T13" fmla="*/ 0 h 29"/>
                <a:gd name="T14" fmla="*/ 0 w 29"/>
                <a:gd name="T15" fmla="*/ 0 h 29"/>
                <a:gd name="T16" fmla="*/ 0 w 29"/>
                <a:gd name="T17" fmla="*/ 0 h 29"/>
                <a:gd name="T18" fmla="*/ 0 w 29"/>
                <a:gd name="T19" fmla="*/ 0 h 29"/>
                <a:gd name="T20" fmla="*/ 0 w 29"/>
                <a:gd name="T21" fmla="*/ 0 h 29"/>
                <a:gd name="T22" fmla="*/ 0 w 29"/>
                <a:gd name="T23" fmla="*/ 0 h 29"/>
                <a:gd name="T24" fmla="*/ 0 w 29"/>
                <a:gd name="T25" fmla="*/ 0 h 29"/>
                <a:gd name="T26" fmla="*/ 0 w 29"/>
                <a:gd name="T27" fmla="*/ 0 h 29"/>
                <a:gd name="T28" fmla="*/ 0 w 29"/>
                <a:gd name="T29" fmla="*/ 0 h 29"/>
                <a:gd name="T30" fmla="*/ 0 w 29"/>
                <a:gd name="T31" fmla="*/ 0 h 29"/>
                <a:gd name="T32" fmla="*/ 0 w 29"/>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29">
                  <a:moveTo>
                    <a:pt x="2" y="3"/>
                  </a:moveTo>
                  <a:lnTo>
                    <a:pt x="8" y="1"/>
                  </a:lnTo>
                  <a:lnTo>
                    <a:pt x="14" y="0"/>
                  </a:lnTo>
                  <a:lnTo>
                    <a:pt x="21" y="2"/>
                  </a:lnTo>
                  <a:lnTo>
                    <a:pt x="25" y="4"/>
                  </a:lnTo>
                  <a:lnTo>
                    <a:pt x="28" y="9"/>
                  </a:lnTo>
                  <a:lnTo>
                    <a:pt x="29" y="15"/>
                  </a:lnTo>
                  <a:lnTo>
                    <a:pt x="29" y="22"/>
                  </a:lnTo>
                  <a:lnTo>
                    <a:pt x="27" y="26"/>
                  </a:lnTo>
                  <a:lnTo>
                    <a:pt x="22" y="29"/>
                  </a:lnTo>
                  <a:lnTo>
                    <a:pt x="15" y="29"/>
                  </a:lnTo>
                  <a:lnTo>
                    <a:pt x="8" y="27"/>
                  </a:lnTo>
                  <a:lnTo>
                    <a:pt x="5" y="23"/>
                  </a:lnTo>
                  <a:lnTo>
                    <a:pt x="2" y="18"/>
                  </a:lnTo>
                  <a:lnTo>
                    <a:pt x="0" y="12"/>
                  </a:lnTo>
                  <a:lnTo>
                    <a:pt x="0" y="8"/>
                  </a:lnTo>
                  <a:lnTo>
                    <a:pt x="2" y="3"/>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67" name="Freeform 306">
              <a:extLst>
                <a:ext uri="{FF2B5EF4-FFF2-40B4-BE49-F238E27FC236}">
                  <a16:creationId xmlns:a16="http://schemas.microsoft.com/office/drawing/2014/main" xmlns="" id="{94A3BD75-92E3-4494-8BAB-59E008A91254}"/>
                </a:ext>
              </a:extLst>
            </p:cNvPr>
            <p:cNvSpPr>
              <a:spLocks/>
            </p:cNvSpPr>
            <p:nvPr/>
          </p:nvSpPr>
          <p:spPr bwMode="auto">
            <a:xfrm>
              <a:off x="2689" y="719"/>
              <a:ext cx="14" cy="15"/>
            </a:xfrm>
            <a:custGeom>
              <a:avLst/>
              <a:gdLst>
                <a:gd name="T0" fmla="*/ 1 w 27"/>
                <a:gd name="T1" fmla="*/ 1 h 29"/>
                <a:gd name="T2" fmla="*/ 1 w 27"/>
                <a:gd name="T3" fmla="*/ 1 h 29"/>
                <a:gd name="T4" fmla="*/ 1 w 27"/>
                <a:gd name="T5" fmla="*/ 0 h 29"/>
                <a:gd name="T6" fmla="*/ 1 w 27"/>
                <a:gd name="T7" fmla="*/ 0 h 29"/>
                <a:gd name="T8" fmla="*/ 1 w 27"/>
                <a:gd name="T9" fmla="*/ 1 h 29"/>
                <a:gd name="T10" fmla="*/ 1 w 27"/>
                <a:gd name="T11" fmla="*/ 1 h 29"/>
                <a:gd name="T12" fmla="*/ 1 w 27"/>
                <a:gd name="T13" fmla="*/ 1 h 29"/>
                <a:gd name="T14" fmla="*/ 1 w 27"/>
                <a:gd name="T15" fmla="*/ 1 h 29"/>
                <a:gd name="T16" fmla="*/ 1 w 27"/>
                <a:gd name="T17" fmla="*/ 1 h 29"/>
                <a:gd name="T18" fmla="*/ 1 w 27"/>
                <a:gd name="T19" fmla="*/ 1 h 29"/>
                <a:gd name="T20" fmla="*/ 1 w 27"/>
                <a:gd name="T21" fmla="*/ 1 h 29"/>
                <a:gd name="T22" fmla="*/ 1 w 27"/>
                <a:gd name="T23" fmla="*/ 1 h 29"/>
                <a:gd name="T24" fmla="*/ 1 w 27"/>
                <a:gd name="T25" fmla="*/ 1 h 29"/>
                <a:gd name="T26" fmla="*/ 1 w 27"/>
                <a:gd name="T27" fmla="*/ 1 h 29"/>
                <a:gd name="T28" fmla="*/ 0 w 27"/>
                <a:gd name="T29" fmla="*/ 1 h 29"/>
                <a:gd name="T30" fmla="*/ 0 w 27"/>
                <a:gd name="T31" fmla="*/ 1 h 29"/>
                <a:gd name="T32" fmla="*/ 1 w 27"/>
                <a:gd name="T33" fmla="*/ 1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29">
                  <a:moveTo>
                    <a:pt x="2" y="6"/>
                  </a:moveTo>
                  <a:lnTo>
                    <a:pt x="5" y="3"/>
                  </a:lnTo>
                  <a:lnTo>
                    <a:pt x="11" y="0"/>
                  </a:lnTo>
                  <a:lnTo>
                    <a:pt x="18" y="0"/>
                  </a:lnTo>
                  <a:lnTo>
                    <a:pt x="24" y="4"/>
                  </a:lnTo>
                  <a:lnTo>
                    <a:pt x="27" y="10"/>
                  </a:lnTo>
                  <a:lnTo>
                    <a:pt x="27" y="15"/>
                  </a:lnTo>
                  <a:lnTo>
                    <a:pt x="25" y="21"/>
                  </a:lnTo>
                  <a:lnTo>
                    <a:pt x="23" y="26"/>
                  </a:lnTo>
                  <a:lnTo>
                    <a:pt x="18" y="28"/>
                  </a:lnTo>
                  <a:lnTo>
                    <a:pt x="13" y="29"/>
                  </a:lnTo>
                  <a:lnTo>
                    <a:pt x="8" y="29"/>
                  </a:lnTo>
                  <a:lnTo>
                    <a:pt x="3" y="26"/>
                  </a:lnTo>
                  <a:lnTo>
                    <a:pt x="1" y="21"/>
                  </a:lnTo>
                  <a:lnTo>
                    <a:pt x="0" y="15"/>
                  </a:lnTo>
                  <a:lnTo>
                    <a:pt x="0" y="10"/>
                  </a:lnTo>
                  <a:lnTo>
                    <a:pt x="2" y="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68" name="Freeform 307">
              <a:extLst>
                <a:ext uri="{FF2B5EF4-FFF2-40B4-BE49-F238E27FC236}">
                  <a16:creationId xmlns:a16="http://schemas.microsoft.com/office/drawing/2014/main" xmlns="" id="{07B19DB7-A1DC-4318-A9C7-929EBFD6E7DD}"/>
                </a:ext>
              </a:extLst>
            </p:cNvPr>
            <p:cNvSpPr>
              <a:spLocks/>
            </p:cNvSpPr>
            <p:nvPr/>
          </p:nvSpPr>
          <p:spPr bwMode="auto">
            <a:xfrm>
              <a:off x="2666" y="702"/>
              <a:ext cx="14" cy="14"/>
            </a:xfrm>
            <a:custGeom>
              <a:avLst/>
              <a:gdLst>
                <a:gd name="T0" fmla="*/ 1 w 28"/>
                <a:gd name="T1" fmla="*/ 1 h 27"/>
                <a:gd name="T2" fmla="*/ 1 w 28"/>
                <a:gd name="T3" fmla="*/ 1 h 27"/>
                <a:gd name="T4" fmla="*/ 0 w 28"/>
                <a:gd name="T5" fmla="*/ 1 h 27"/>
                <a:gd name="T6" fmla="*/ 0 w 28"/>
                <a:gd name="T7" fmla="*/ 1 h 27"/>
                <a:gd name="T8" fmla="*/ 1 w 28"/>
                <a:gd name="T9" fmla="*/ 1 h 27"/>
                <a:gd name="T10" fmla="*/ 1 w 28"/>
                <a:gd name="T11" fmla="*/ 1 h 27"/>
                <a:gd name="T12" fmla="*/ 1 w 28"/>
                <a:gd name="T13" fmla="*/ 1 h 27"/>
                <a:gd name="T14" fmla="*/ 1 w 28"/>
                <a:gd name="T15" fmla="*/ 1 h 27"/>
                <a:gd name="T16" fmla="*/ 1 w 28"/>
                <a:gd name="T17" fmla="*/ 1 h 27"/>
                <a:gd name="T18" fmla="*/ 1 w 28"/>
                <a:gd name="T19" fmla="*/ 1 h 27"/>
                <a:gd name="T20" fmla="*/ 1 w 28"/>
                <a:gd name="T21" fmla="*/ 1 h 27"/>
                <a:gd name="T22" fmla="*/ 1 w 28"/>
                <a:gd name="T23" fmla="*/ 1 h 27"/>
                <a:gd name="T24" fmla="*/ 1 w 28"/>
                <a:gd name="T25" fmla="*/ 1 h 27"/>
                <a:gd name="T26" fmla="*/ 1 w 28"/>
                <a:gd name="T27" fmla="*/ 1 h 27"/>
                <a:gd name="T28" fmla="*/ 1 w 28"/>
                <a:gd name="T29" fmla="*/ 0 h 27"/>
                <a:gd name="T30" fmla="*/ 1 w 28"/>
                <a:gd name="T31" fmla="*/ 0 h 27"/>
                <a:gd name="T32" fmla="*/ 1 w 28"/>
                <a:gd name="T33" fmla="*/ 1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8" h="27">
                  <a:moveTo>
                    <a:pt x="4" y="1"/>
                  </a:moveTo>
                  <a:lnTo>
                    <a:pt x="1" y="6"/>
                  </a:lnTo>
                  <a:lnTo>
                    <a:pt x="0" y="11"/>
                  </a:lnTo>
                  <a:lnTo>
                    <a:pt x="0" y="17"/>
                  </a:lnTo>
                  <a:lnTo>
                    <a:pt x="2" y="23"/>
                  </a:lnTo>
                  <a:lnTo>
                    <a:pt x="6" y="25"/>
                  </a:lnTo>
                  <a:lnTo>
                    <a:pt x="13" y="27"/>
                  </a:lnTo>
                  <a:lnTo>
                    <a:pt x="20" y="27"/>
                  </a:lnTo>
                  <a:lnTo>
                    <a:pt x="25" y="25"/>
                  </a:lnTo>
                  <a:lnTo>
                    <a:pt x="27" y="22"/>
                  </a:lnTo>
                  <a:lnTo>
                    <a:pt x="28" y="16"/>
                  </a:lnTo>
                  <a:lnTo>
                    <a:pt x="28" y="11"/>
                  </a:lnTo>
                  <a:lnTo>
                    <a:pt x="27" y="7"/>
                  </a:lnTo>
                  <a:lnTo>
                    <a:pt x="24" y="3"/>
                  </a:lnTo>
                  <a:lnTo>
                    <a:pt x="17" y="0"/>
                  </a:lnTo>
                  <a:lnTo>
                    <a:pt x="10" y="0"/>
                  </a:lnTo>
                  <a:lnTo>
                    <a:pt x="4"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69" name="Freeform 308">
              <a:extLst>
                <a:ext uri="{FF2B5EF4-FFF2-40B4-BE49-F238E27FC236}">
                  <a16:creationId xmlns:a16="http://schemas.microsoft.com/office/drawing/2014/main" xmlns="" id="{3DC18871-951F-4E59-AE34-E4DD3CEDDFDE}"/>
                </a:ext>
              </a:extLst>
            </p:cNvPr>
            <p:cNvSpPr>
              <a:spLocks/>
            </p:cNvSpPr>
            <p:nvPr/>
          </p:nvSpPr>
          <p:spPr bwMode="auto">
            <a:xfrm>
              <a:off x="2657" y="728"/>
              <a:ext cx="12" cy="13"/>
            </a:xfrm>
            <a:custGeom>
              <a:avLst/>
              <a:gdLst>
                <a:gd name="T0" fmla="*/ 0 w 24"/>
                <a:gd name="T1" fmla="*/ 1 h 25"/>
                <a:gd name="T2" fmla="*/ 0 w 24"/>
                <a:gd name="T3" fmla="*/ 1 h 25"/>
                <a:gd name="T4" fmla="*/ 0 w 24"/>
                <a:gd name="T5" fmla="*/ 1 h 25"/>
                <a:gd name="T6" fmla="*/ 1 w 24"/>
                <a:gd name="T7" fmla="*/ 1 h 25"/>
                <a:gd name="T8" fmla="*/ 1 w 24"/>
                <a:gd name="T9" fmla="*/ 1 h 25"/>
                <a:gd name="T10" fmla="*/ 1 w 24"/>
                <a:gd name="T11" fmla="*/ 0 h 25"/>
                <a:gd name="T12" fmla="*/ 1 w 24"/>
                <a:gd name="T13" fmla="*/ 1 h 25"/>
                <a:gd name="T14" fmla="*/ 1 w 24"/>
                <a:gd name="T15" fmla="*/ 1 h 25"/>
                <a:gd name="T16" fmla="*/ 1 w 24"/>
                <a:gd name="T17" fmla="*/ 1 h 25"/>
                <a:gd name="T18" fmla="*/ 1 w 24"/>
                <a:gd name="T19" fmla="*/ 1 h 25"/>
                <a:gd name="T20" fmla="*/ 1 w 24"/>
                <a:gd name="T21" fmla="*/ 1 h 25"/>
                <a:gd name="T22" fmla="*/ 1 w 24"/>
                <a:gd name="T23" fmla="*/ 1 h 25"/>
                <a:gd name="T24" fmla="*/ 1 w 24"/>
                <a:gd name="T25" fmla="*/ 1 h 25"/>
                <a:gd name="T26" fmla="*/ 1 w 24"/>
                <a:gd name="T27" fmla="*/ 1 h 25"/>
                <a:gd name="T28" fmla="*/ 1 w 24"/>
                <a:gd name="T29" fmla="*/ 1 h 25"/>
                <a:gd name="T30" fmla="*/ 1 w 24"/>
                <a:gd name="T31" fmla="*/ 1 h 25"/>
                <a:gd name="T32" fmla="*/ 0 w 24"/>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5">
                  <a:moveTo>
                    <a:pt x="0" y="16"/>
                  </a:moveTo>
                  <a:lnTo>
                    <a:pt x="0" y="11"/>
                  </a:lnTo>
                  <a:lnTo>
                    <a:pt x="0" y="7"/>
                  </a:lnTo>
                  <a:lnTo>
                    <a:pt x="4" y="3"/>
                  </a:lnTo>
                  <a:lnTo>
                    <a:pt x="9" y="1"/>
                  </a:lnTo>
                  <a:lnTo>
                    <a:pt x="16" y="0"/>
                  </a:lnTo>
                  <a:lnTo>
                    <a:pt x="21" y="1"/>
                  </a:lnTo>
                  <a:lnTo>
                    <a:pt x="23" y="4"/>
                  </a:lnTo>
                  <a:lnTo>
                    <a:pt x="24" y="8"/>
                  </a:lnTo>
                  <a:lnTo>
                    <a:pt x="24" y="12"/>
                  </a:lnTo>
                  <a:lnTo>
                    <a:pt x="23" y="18"/>
                  </a:lnTo>
                  <a:lnTo>
                    <a:pt x="20" y="23"/>
                  </a:lnTo>
                  <a:lnTo>
                    <a:pt x="16" y="25"/>
                  </a:lnTo>
                  <a:lnTo>
                    <a:pt x="12" y="25"/>
                  </a:lnTo>
                  <a:lnTo>
                    <a:pt x="7" y="23"/>
                  </a:lnTo>
                  <a:lnTo>
                    <a:pt x="3" y="19"/>
                  </a:lnTo>
                  <a:lnTo>
                    <a:pt x="0" y="1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70" name="Freeform 309">
              <a:extLst>
                <a:ext uri="{FF2B5EF4-FFF2-40B4-BE49-F238E27FC236}">
                  <a16:creationId xmlns:a16="http://schemas.microsoft.com/office/drawing/2014/main" xmlns="" id="{B25F7063-8C2F-4E74-8CBB-05992905AE87}"/>
                </a:ext>
              </a:extLst>
            </p:cNvPr>
            <p:cNvSpPr>
              <a:spLocks/>
            </p:cNvSpPr>
            <p:nvPr/>
          </p:nvSpPr>
          <p:spPr bwMode="auto">
            <a:xfrm>
              <a:off x="2680" y="748"/>
              <a:ext cx="11" cy="14"/>
            </a:xfrm>
            <a:custGeom>
              <a:avLst/>
              <a:gdLst>
                <a:gd name="T0" fmla="*/ 1 w 22"/>
                <a:gd name="T1" fmla="*/ 0 h 29"/>
                <a:gd name="T2" fmla="*/ 1 w 22"/>
                <a:gd name="T3" fmla="*/ 0 h 29"/>
                <a:gd name="T4" fmla="*/ 0 w 22"/>
                <a:gd name="T5" fmla="*/ 0 h 29"/>
                <a:gd name="T6" fmla="*/ 0 w 22"/>
                <a:gd name="T7" fmla="*/ 0 h 29"/>
                <a:gd name="T8" fmla="*/ 0 w 22"/>
                <a:gd name="T9" fmla="*/ 0 h 29"/>
                <a:gd name="T10" fmla="*/ 1 w 22"/>
                <a:gd name="T11" fmla="*/ 0 h 29"/>
                <a:gd name="T12" fmla="*/ 1 w 22"/>
                <a:gd name="T13" fmla="*/ 0 h 29"/>
                <a:gd name="T14" fmla="*/ 1 w 22"/>
                <a:gd name="T15" fmla="*/ 0 h 29"/>
                <a:gd name="T16" fmla="*/ 1 w 22"/>
                <a:gd name="T17" fmla="*/ 0 h 29"/>
                <a:gd name="T18" fmla="*/ 1 w 22"/>
                <a:gd name="T19" fmla="*/ 0 h 29"/>
                <a:gd name="T20" fmla="*/ 1 w 22"/>
                <a:gd name="T21" fmla="*/ 0 h 29"/>
                <a:gd name="T22" fmla="*/ 1 w 22"/>
                <a:gd name="T23" fmla="*/ 0 h 29"/>
                <a:gd name="T24" fmla="*/ 1 w 22"/>
                <a:gd name="T25" fmla="*/ 0 h 29"/>
                <a:gd name="T26" fmla="*/ 1 w 22"/>
                <a:gd name="T27" fmla="*/ 0 h 29"/>
                <a:gd name="T28" fmla="*/ 1 w 22"/>
                <a:gd name="T29" fmla="*/ 0 h 29"/>
                <a:gd name="T30" fmla="*/ 1 w 22"/>
                <a:gd name="T31" fmla="*/ 0 h 29"/>
                <a:gd name="T32" fmla="*/ 1 w 22"/>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9">
                  <a:moveTo>
                    <a:pt x="7" y="29"/>
                  </a:moveTo>
                  <a:lnTo>
                    <a:pt x="2" y="28"/>
                  </a:lnTo>
                  <a:lnTo>
                    <a:pt x="0" y="24"/>
                  </a:lnTo>
                  <a:lnTo>
                    <a:pt x="0" y="20"/>
                  </a:lnTo>
                  <a:lnTo>
                    <a:pt x="0" y="14"/>
                  </a:lnTo>
                  <a:lnTo>
                    <a:pt x="2" y="8"/>
                  </a:lnTo>
                  <a:lnTo>
                    <a:pt x="6" y="3"/>
                  </a:lnTo>
                  <a:lnTo>
                    <a:pt x="11" y="1"/>
                  </a:lnTo>
                  <a:lnTo>
                    <a:pt x="14" y="0"/>
                  </a:lnTo>
                  <a:lnTo>
                    <a:pt x="16" y="1"/>
                  </a:lnTo>
                  <a:lnTo>
                    <a:pt x="20" y="5"/>
                  </a:lnTo>
                  <a:lnTo>
                    <a:pt x="21" y="10"/>
                  </a:lnTo>
                  <a:lnTo>
                    <a:pt x="22" y="15"/>
                  </a:lnTo>
                  <a:lnTo>
                    <a:pt x="21" y="20"/>
                  </a:lnTo>
                  <a:lnTo>
                    <a:pt x="17" y="24"/>
                  </a:lnTo>
                  <a:lnTo>
                    <a:pt x="13" y="28"/>
                  </a:lnTo>
                  <a:lnTo>
                    <a:pt x="7" y="29"/>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71" name="Freeform 310">
              <a:extLst>
                <a:ext uri="{FF2B5EF4-FFF2-40B4-BE49-F238E27FC236}">
                  <a16:creationId xmlns:a16="http://schemas.microsoft.com/office/drawing/2014/main" xmlns="" id="{37D3F116-04D0-40D1-B804-5CF85B469D3D}"/>
                </a:ext>
              </a:extLst>
            </p:cNvPr>
            <p:cNvSpPr>
              <a:spLocks/>
            </p:cNvSpPr>
            <p:nvPr/>
          </p:nvSpPr>
          <p:spPr bwMode="auto">
            <a:xfrm>
              <a:off x="2699" y="735"/>
              <a:ext cx="13" cy="16"/>
            </a:xfrm>
            <a:custGeom>
              <a:avLst/>
              <a:gdLst>
                <a:gd name="T0" fmla="*/ 1 w 26"/>
                <a:gd name="T1" fmla="*/ 0 h 33"/>
                <a:gd name="T2" fmla="*/ 1 w 26"/>
                <a:gd name="T3" fmla="*/ 0 h 33"/>
                <a:gd name="T4" fmla="*/ 1 w 26"/>
                <a:gd name="T5" fmla="*/ 0 h 33"/>
                <a:gd name="T6" fmla="*/ 1 w 26"/>
                <a:gd name="T7" fmla="*/ 0 h 33"/>
                <a:gd name="T8" fmla="*/ 1 w 26"/>
                <a:gd name="T9" fmla="*/ 0 h 33"/>
                <a:gd name="T10" fmla="*/ 1 w 26"/>
                <a:gd name="T11" fmla="*/ 0 h 33"/>
                <a:gd name="T12" fmla="*/ 1 w 26"/>
                <a:gd name="T13" fmla="*/ 0 h 33"/>
                <a:gd name="T14" fmla="*/ 1 w 26"/>
                <a:gd name="T15" fmla="*/ 0 h 33"/>
                <a:gd name="T16" fmla="*/ 1 w 26"/>
                <a:gd name="T17" fmla="*/ 0 h 33"/>
                <a:gd name="T18" fmla="*/ 1 w 26"/>
                <a:gd name="T19" fmla="*/ 0 h 33"/>
                <a:gd name="T20" fmla="*/ 1 w 26"/>
                <a:gd name="T21" fmla="*/ 0 h 33"/>
                <a:gd name="T22" fmla="*/ 1 w 26"/>
                <a:gd name="T23" fmla="*/ 1 h 33"/>
                <a:gd name="T24" fmla="*/ 1 w 26"/>
                <a:gd name="T25" fmla="*/ 1 h 33"/>
                <a:gd name="T26" fmla="*/ 1 w 26"/>
                <a:gd name="T27" fmla="*/ 1 h 33"/>
                <a:gd name="T28" fmla="*/ 1 w 26"/>
                <a:gd name="T29" fmla="*/ 0 h 33"/>
                <a:gd name="T30" fmla="*/ 0 w 26"/>
                <a:gd name="T31" fmla="*/ 0 h 33"/>
                <a:gd name="T32" fmla="*/ 1 w 26"/>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 h="33">
                  <a:moveTo>
                    <a:pt x="1" y="17"/>
                  </a:moveTo>
                  <a:lnTo>
                    <a:pt x="4" y="12"/>
                  </a:lnTo>
                  <a:lnTo>
                    <a:pt x="6" y="6"/>
                  </a:lnTo>
                  <a:lnTo>
                    <a:pt x="11" y="2"/>
                  </a:lnTo>
                  <a:lnTo>
                    <a:pt x="16" y="0"/>
                  </a:lnTo>
                  <a:lnTo>
                    <a:pt x="22" y="2"/>
                  </a:lnTo>
                  <a:lnTo>
                    <a:pt x="25" y="5"/>
                  </a:lnTo>
                  <a:lnTo>
                    <a:pt x="26" y="11"/>
                  </a:lnTo>
                  <a:lnTo>
                    <a:pt x="26" y="17"/>
                  </a:lnTo>
                  <a:lnTo>
                    <a:pt x="23" y="22"/>
                  </a:lnTo>
                  <a:lnTo>
                    <a:pt x="19" y="28"/>
                  </a:lnTo>
                  <a:lnTo>
                    <a:pt x="13" y="32"/>
                  </a:lnTo>
                  <a:lnTo>
                    <a:pt x="8" y="33"/>
                  </a:lnTo>
                  <a:lnTo>
                    <a:pt x="5" y="32"/>
                  </a:lnTo>
                  <a:lnTo>
                    <a:pt x="1" y="27"/>
                  </a:lnTo>
                  <a:lnTo>
                    <a:pt x="0" y="22"/>
                  </a:lnTo>
                  <a:lnTo>
                    <a:pt x="1" y="17"/>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72" name="Freeform 311">
              <a:extLst>
                <a:ext uri="{FF2B5EF4-FFF2-40B4-BE49-F238E27FC236}">
                  <a16:creationId xmlns:a16="http://schemas.microsoft.com/office/drawing/2014/main" xmlns="" id="{DD9F447D-580A-44E6-AB5D-63F0BD833F4A}"/>
                </a:ext>
              </a:extLst>
            </p:cNvPr>
            <p:cNvSpPr>
              <a:spLocks/>
            </p:cNvSpPr>
            <p:nvPr/>
          </p:nvSpPr>
          <p:spPr bwMode="auto">
            <a:xfrm>
              <a:off x="2715" y="738"/>
              <a:ext cx="14" cy="13"/>
            </a:xfrm>
            <a:custGeom>
              <a:avLst/>
              <a:gdLst>
                <a:gd name="T0" fmla="*/ 1 w 26"/>
                <a:gd name="T1" fmla="*/ 0 h 27"/>
                <a:gd name="T2" fmla="*/ 1 w 26"/>
                <a:gd name="T3" fmla="*/ 0 h 27"/>
                <a:gd name="T4" fmla="*/ 1 w 26"/>
                <a:gd name="T5" fmla="*/ 0 h 27"/>
                <a:gd name="T6" fmla="*/ 1 w 26"/>
                <a:gd name="T7" fmla="*/ 0 h 27"/>
                <a:gd name="T8" fmla="*/ 1 w 26"/>
                <a:gd name="T9" fmla="*/ 0 h 27"/>
                <a:gd name="T10" fmla="*/ 1 w 26"/>
                <a:gd name="T11" fmla="*/ 0 h 27"/>
                <a:gd name="T12" fmla="*/ 1 w 26"/>
                <a:gd name="T13" fmla="*/ 0 h 27"/>
                <a:gd name="T14" fmla="*/ 1 w 26"/>
                <a:gd name="T15" fmla="*/ 0 h 27"/>
                <a:gd name="T16" fmla="*/ 1 w 26"/>
                <a:gd name="T17" fmla="*/ 0 h 27"/>
                <a:gd name="T18" fmla="*/ 1 w 26"/>
                <a:gd name="T19" fmla="*/ 0 h 27"/>
                <a:gd name="T20" fmla="*/ 1 w 26"/>
                <a:gd name="T21" fmla="*/ 0 h 27"/>
                <a:gd name="T22" fmla="*/ 0 w 26"/>
                <a:gd name="T23" fmla="*/ 0 h 27"/>
                <a:gd name="T24" fmla="*/ 1 w 26"/>
                <a:gd name="T25" fmla="*/ 0 h 27"/>
                <a:gd name="T26" fmla="*/ 1 w 26"/>
                <a:gd name="T27" fmla="*/ 0 h 27"/>
                <a:gd name="T28" fmla="*/ 1 w 26"/>
                <a:gd name="T29" fmla="*/ 0 h 27"/>
                <a:gd name="T30" fmla="*/ 1 w 26"/>
                <a:gd name="T31" fmla="*/ 0 h 27"/>
                <a:gd name="T32" fmla="*/ 1 w 26"/>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 h="27">
                  <a:moveTo>
                    <a:pt x="21" y="3"/>
                  </a:moveTo>
                  <a:lnTo>
                    <a:pt x="24" y="6"/>
                  </a:lnTo>
                  <a:lnTo>
                    <a:pt x="26" y="9"/>
                  </a:lnTo>
                  <a:lnTo>
                    <a:pt x="26" y="14"/>
                  </a:lnTo>
                  <a:lnTo>
                    <a:pt x="25" y="19"/>
                  </a:lnTo>
                  <a:lnTo>
                    <a:pt x="21" y="22"/>
                  </a:lnTo>
                  <a:lnTo>
                    <a:pt x="17" y="26"/>
                  </a:lnTo>
                  <a:lnTo>
                    <a:pt x="12" y="27"/>
                  </a:lnTo>
                  <a:lnTo>
                    <a:pt x="9" y="27"/>
                  </a:lnTo>
                  <a:lnTo>
                    <a:pt x="5" y="24"/>
                  </a:lnTo>
                  <a:lnTo>
                    <a:pt x="2" y="20"/>
                  </a:lnTo>
                  <a:lnTo>
                    <a:pt x="0" y="15"/>
                  </a:lnTo>
                  <a:lnTo>
                    <a:pt x="1" y="11"/>
                  </a:lnTo>
                  <a:lnTo>
                    <a:pt x="4" y="6"/>
                  </a:lnTo>
                  <a:lnTo>
                    <a:pt x="8" y="3"/>
                  </a:lnTo>
                  <a:lnTo>
                    <a:pt x="13" y="0"/>
                  </a:lnTo>
                  <a:lnTo>
                    <a:pt x="21" y="3"/>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73" name="Freeform 312">
              <a:extLst>
                <a:ext uri="{FF2B5EF4-FFF2-40B4-BE49-F238E27FC236}">
                  <a16:creationId xmlns:a16="http://schemas.microsoft.com/office/drawing/2014/main" xmlns="" id="{3570222C-D24A-4913-B97F-B1B6D79C1F16}"/>
                </a:ext>
              </a:extLst>
            </p:cNvPr>
            <p:cNvSpPr>
              <a:spLocks/>
            </p:cNvSpPr>
            <p:nvPr/>
          </p:nvSpPr>
          <p:spPr bwMode="auto">
            <a:xfrm>
              <a:off x="2570" y="757"/>
              <a:ext cx="108" cy="73"/>
            </a:xfrm>
            <a:custGeom>
              <a:avLst/>
              <a:gdLst>
                <a:gd name="T0" fmla="*/ 7 w 216"/>
                <a:gd name="T1" fmla="*/ 0 h 148"/>
                <a:gd name="T2" fmla="*/ 7 w 216"/>
                <a:gd name="T3" fmla="*/ 0 h 148"/>
                <a:gd name="T4" fmla="*/ 7 w 216"/>
                <a:gd name="T5" fmla="*/ 0 h 148"/>
                <a:gd name="T6" fmla="*/ 7 w 216"/>
                <a:gd name="T7" fmla="*/ 0 h 148"/>
                <a:gd name="T8" fmla="*/ 6 w 216"/>
                <a:gd name="T9" fmla="*/ 0 h 148"/>
                <a:gd name="T10" fmla="*/ 4 w 216"/>
                <a:gd name="T11" fmla="*/ 0 h 148"/>
                <a:gd name="T12" fmla="*/ 3 w 216"/>
                <a:gd name="T13" fmla="*/ 0 h 148"/>
                <a:gd name="T14" fmla="*/ 3 w 216"/>
                <a:gd name="T15" fmla="*/ 0 h 148"/>
                <a:gd name="T16" fmla="*/ 4 w 216"/>
                <a:gd name="T17" fmla="*/ 0 h 148"/>
                <a:gd name="T18" fmla="*/ 5 w 216"/>
                <a:gd name="T19" fmla="*/ 0 h 148"/>
                <a:gd name="T20" fmla="*/ 6 w 216"/>
                <a:gd name="T21" fmla="*/ 0 h 148"/>
                <a:gd name="T22" fmla="*/ 6 w 216"/>
                <a:gd name="T23" fmla="*/ 1 h 148"/>
                <a:gd name="T24" fmla="*/ 6 w 216"/>
                <a:gd name="T25" fmla="*/ 1 h 148"/>
                <a:gd name="T26" fmla="*/ 5 w 216"/>
                <a:gd name="T27" fmla="*/ 1 h 148"/>
                <a:gd name="T28" fmla="*/ 4 w 216"/>
                <a:gd name="T29" fmla="*/ 1 h 148"/>
                <a:gd name="T30" fmla="*/ 3 w 216"/>
                <a:gd name="T31" fmla="*/ 1 h 148"/>
                <a:gd name="T32" fmla="*/ 2 w 216"/>
                <a:gd name="T33" fmla="*/ 1 h 148"/>
                <a:gd name="T34" fmla="*/ 3 w 216"/>
                <a:gd name="T35" fmla="*/ 1 h 148"/>
                <a:gd name="T36" fmla="*/ 3 w 216"/>
                <a:gd name="T37" fmla="*/ 1 h 148"/>
                <a:gd name="T38" fmla="*/ 4 w 216"/>
                <a:gd name="T39" fmla="*/ 1 h 148"/>
                <a:gd name="T40" fmla="*/ 5 w 216"/>
                <a:gd name="T41" fmla="*/ 1 h 148"/>
                <a:gd name="T42" fmla="*/ 5 w 216"/>
                <a:gd name="T43" fmla="*/ 1 h 148"/>
                <a:gd name="T44" fmla="*/ 4 w 216"/>
                <a:gd name="T45" fmla="*/ 2 h 148"/>
                <a:gd name="T46" fmla="*/ 4 w 216"/>
                <a:gd name="T47" fmla="*/ 2 h 148"/>
                <a:gd name="T48" fmla="*/ 3 w 216"/>
                <a:gd name="T49" fmla="*/ 2 h 148"/>
                <a:gd name="T50" fmla="*/ 3 w 216"/>
                <a:gd name="T51" fmla="*/ 2 h 148"/>
                <a:gd name="T52" fmla="*/ 2 w 216"/>
                <a:gd name="T53" fmla="*/ 1 h 148"/>
                <a:gd name="T54" fmla="*/ 2 w 216"/>
                <a:gd name="T55" fmla="*/ 1 h 148"/>
                <a:gd name="T56" fmla="*/ 3 w 216"/>
                <a:gd name="T57" fmla="*/ 2 h 148"/>
                <a:gd name="T58" fmla="*/ 3 w 216"/>
                <a:gd name="T59" fmla="*/ 2 h 148"/>
                <a:gd name="T60" fmla="*/ 2 w 216"/>
                <a:gd name="T61" fmla="*/ 2 h 148"/>
                <a:gd name="T62" fmla="*/ 1 w 216"/>
                <a:gd name="T63" fmla="*/ 3 h 148"/>
                <a:gd name="T64" fmla="*/ 0 w 216"/>
                <a:gd name="T65" fmla="*/ 3 h 148"/>
                <a:gd name="T66" fmla="*/ 1 w 216"/>
                <a:gd name="T67" fmla="*/ 3 h 148"/>
                <a:gd name="T68" fmla="*/ 2 w 216"/>
                <a:gd name="T69" fmla="*/ 3 h 148"/>
                <a:gd name="T70" fmla="*/ 3 w 216"/>
                <a:gd name="T71" fmla="*/ 2 h 148"/>
                <a:gd name="T72" fmla="*/ 3 w 216"/>
                <a:gd name="T73" fmla="*/ 3 h 148"/>
                <a:gd name="T74" fmla="*/ 3 w 216"/>
                <a:gd name="T75" fmla="*/ 4 h 148"/>
                <a:gd name="T76" fmla="*/ 3 w 216"/>
                <a:gd name="T77" fmla="*/ 4 h 148"/>
                <a:gd name="T78" fmla="*/ 4 w 216"/>
                <a:gd name="T79" fmla="*/ 3 h 148"/>
                <a:gd name="T80" fmla="*/ 4 w 216"/>
                <a:gd name="T81" fmla="*/ 2 h 148"/>
                <a:gd name="T82" fmla="*/ 5 w 216"/>
                <a:gd name="T83" fmla="*/ 2 h 148"/>
                <a:gd name="T84" fmla="*/ 5 w 216"/>
                <a:gd name="T85" fmla="*/ 2 h 148"/>
                <a:gd name="T86" fmla="*/ 5 w 216"/>
                <a:gd name="T87" fmla="*/ 3 h 148"/>
                <a:gd name="T88" fmla="*/ 5 w 216"/>
                <a:gd name="T89" fmla="*/ 4 h 148"/>
                <a:gd name="T90" fmla="*/ 5 w 216"/>
                <a:gd name="T91" fmla="*/ 3 h 148"/>
                <a:gd name="T92" fmla="*/ 6 w 216"/>
                <a:gd name="T93" fmla="*/ 1 h 148"/>
                <a:gd name="T94" fmla="*/ 6 w 216"/>
                <a:gd name="T95" fmla="*/ 1 h 148"/>
                <a:gd name="T96" fmla="*/ 7 w 216"/>
                <a:gd name="T97" fmla="*/ 1 h 148"/>
                <a:gd name="T98" fmla="*/ 7 w 216"/>
                <a:gd name="T99" fmla="*/ 1 h 148"/>
                <a:gd name="T100" fmla="*/ 7 w 216"/>
                <a:gd name="T101" fmla="*/ 3 h 148"/>
                <a:gd name="T102" fmla="*/ 7 w 216"/>
                <a:gd name="T103" fmla="*/ 1 h 14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6" h="148">
                  <a:moveTo>
                    <a:pt x="216" y="16"/>
                  </a:moveTo>
                  <a:lnTo>
                    <a:pt x="215" y="16"/>
                  </a:lnTo>
                  <a:lnTo>
                    <a:pt x="212" y="15"/>
                  </a:lnTo>
                  <a:lnTo>
                    <a:pt x="211" y="14"/>
                  </a:lnTo>
                  <a:lnTo>
                    <a:pt x="209" y="13"/>
                  </a:lnTo>
                  <a:lnTo>
                    <a:pt x="208" y="11"/>
                  </a:lnTo>
                  <a:lnTo>
                    <a:pt x="207" y="9"/>
                  </a:lnTo>
                  <a:lnTo>
                    <a:pt x="205" y="7"/>
                  </a:lnTo>
                  <a:lnTo>
                    <a:pt x="205" y="5"/>
                  </a:lnTo>
                  <a:lnTo>
                    <a:pt x="202" y="9"/>
                  </a:lnTo>
                  <a:lnTo>
                    <a:pt x="198" y="13"/>
                  </a:lnTo>
                  <a:lnTo>
                    <a:pt x="196" y="16"/>
                  </a:lnTo>
                  <a:lnTo>
                    <a:pt x="194" y="19"/>
                  </a:lnTo>
                  <a:lnTo>
                    <a:pt x="186" y="15"/>
                  </a:lnTo>
                  <a:lnTo>
                    <a:pt x="173" y="12"/>
                  </a:lnTo>
                  <a:lnTo>
                    <a:pt x="159" y="7"/>
                  </a:lnTo>
                  <a:lnTo>
                    <a:pt x="144" y="5"/>
                  </a:lnTo>
                  <a:lnTo>
                    <a:pt x="128" y="1"/>
                  </a:lnTo>
                  <a:lnTo>
                    <a:pt x="114" y="0"/>
                  </a:lnTo>
                  <a:lnTo>
                    <a:pt x="102" y="0"/>
                  </a:lnTo>
                  <a:lnTo>
                    <a:pt x="94" y="1"/>
                  </a:lnTo>
                  <a:lnTo>
                    <a:pt x="84" y="5"/>
                  </a:lnTo>
                  <a:lnTo>
                    <a:pt x="83" y="6"/>
                  </a:lnTo>
                  <a:lnTo>
                    <a:pt x="87" y="6"/>
                  </a:lnTo>
                  <a:lnTo>
                    <a:pt x="94" y="5"/>
                  </a:lnTo>
                  <a:lnTo>
                    <a:pt x="105" y="5"/>
                  </a:lnTo>
                  <a:lnTo>
                    <a:pt x="117" y="5"/>
                  </a:lnTo>
                  <a:lnTo>
                    <a:pt x="131" y="7"/>
                  </a:lnTo>
                  <a:lnTo>
                    <a:pt x="143" y="11"/>
                  </a:lnTo>
                  <a:lnTo>
                    <a:pt x="156" y="14"/>
                  </a:lnTo>
                  <a:lnTo>
                    <a:pt x="166" y="18"/>
                  </a:lnTo>
                  <a:lnTo>
                    <a:pt x="175" y="22"/>
                  </a:lnTo>
                  <a:lnTo>
                    <a:pt x="182" y="27"/>
                  </a:lnTo>
                  <a:lnTo>
                    <a:pt x="185" y="30"/>
                  </a:lnTo>
                  <a:lnTo>
                    <a:pt x="183" y="31"/>
                  </a:lnTo>
                  <a:lnTo>
                    <a:pt x="179" y="32"/>
                  </a:lnTo>
                  <a:lnTo>
                    <a:pt x="174" y="35"/>
                  </a:lnTo>
                  <a:lnTo>
                    <a:pt x="169" y="38"/>
                  </a:lnTo>
                  <a:lnTo>
                    <a:pt x="162" y="42"/>
                  </a:lnTo>
                  <a:lnTo>
                    <a:pt x="156" y="45"/>
                  </a:lnTo>
                  <a:lnTo>
                    <a:pt x="151" y="49"/>
                  </a:lnTo>
                  <a:lnTo>
                    <a:pt x="144" y="45"/>
                  </a:lnTo>
                  <a:lnTo>
                    <a:pt x="134" y="43"/>
                  </a:lnTo>
                  <a:lnTo>
                    <a:pt x="122" y="39"/>
                  </a:lnTo>
                  <a:lnTo>
                    <a:pt x="110" y="36"/>
                  </a:lnTo>
                  <a:lnTo>
                    <a:pt x="96" y="34"/>
                  </a:lnTo>
                  <a:lnTo>
                    <a:pt x="83" y="32"/>
                  </a:lnTo>
                  <a:lnTo>
                    <a:pt x="73" y="32"/>
                  </a:lnTo>
                  <a:lnTo>
                    <a:pt x="64" y="35"/>
                  </a:lnTo>
                  <a:lnTo>
                    <a:pt x="58" y="38"/>
                  </a:lnTo>
                  <a:lnTo>
                    <a:pt x="55" y="41"/>
                  </a:lnTo>
                  <a:lnTo>
                    <a:pt x="56" y="42"/>
                  </a:lnTo>
                  <a:lnTo>
                    <a:pt x="63" y="41"/>
                  </a:lnTo>
                  <a:lnTo>
                    <a:pt x="67" y="39"/>
                  </a:lnTo>
                  <a:lnTo>
                    <a:pt x="73" y="39"/>
                  </a:lnTo>
                  <a:lnTo>
                    <a:pt x="80" y="39"/>
                  </a:lnTo>
                  <a:lnTo>
                    <a:pt x="86" y="41"/>
                  </a:lnTo>
                  <a:lnTo>
                    <a:pt x="93" y="41"/>
                  </a:lnTo>
                  <a:lnTo>
                    <a:pt x="99" y="42"/>
                  </a:lnTo>
                  <a:lnTo>
                    <a:pt x="106" y="44"/>
                  </a:lnTo>
                  <a:lnTo>
                    <a:pt x="112" y="45"/>
                  </a:lnTo>
                  <a:lnTo>
                    <a:pt x="124" y="49"/>
                  </a:lnTo>
                  <a:lnTo>
                    <a:pt x="133" y="51"/>
                  </a:lnTo>
                  <a:lnTo>
                    <a:pt x="139" y="53"/>
                  </a:lnTo>
                  <a:lnTo>
                    <a:pt x="143" y="56"/>
                  </a:lnTo>
                  <a:lnTo>
                    <a:pt x="140" y="58"/>
                  </a:lnTo>
                  <a:lnTo>
                    <a:pt x="135" y="60"/>
                  </a:lnTo>
                  <a:lnTo>
                    <a:pt x="129" y="62"/>
                  </a:lnTo>
                  <a:lnTo>
                    <a:pt x="124" y="65"/>
                  </a:lnTo>
                  <a:lnTo>
                    <a:pt x="118" y="67"/>
                  </a:lnTo>
                  <a:lnTo>
                    <a:pt x="112" y="68"/>
                  </a:lnTo>
                  <a:lnTo>
                    <a:pt x="107" y="71"/>
                  </a:lnTo>
                  <a:lnTo>
                    <a:pt x="104" y="72"/>
                  </a:lnTo>
                  <a:lnTo>
                    <a:pt x="101" y="73"/>
                  </a:lnTo>
                  <a:lnTo>
                    <a:pt x="96" y="73"/>
                  </a:lnTo>
                  <a:lnTo>
                    <a:pt x="90" y="72"/>
                  </a:lnTo>
                  <a:lnTo>
                    <a:pt x="86" y="71"/>
                  </a:lnTo>
                  <a:lnTo>
                    <a:pt x="80" y="68"/>
                  </a:lnTo>
                  <a:lnTo>
                    <a:pt x="74" y="66"/>
                  </a:lnTo>
                  <a:lnTo>
                    <a:pt x="68" y="65"/>
                  </a:lnTo>
                  <a:lnTo>
                    <a:pt x="64" y="62"/>
                  </a:lnTo>
                  <a:lnTo>
                    <a:pt x="56" y="60"/>
                  </a:lnTo>
                  <a:lnTo>
                    <a:pt x="48" y="60"/>
                  </a:lnTo>
                  <a:lnTo>
                    <a:pt x="44" y="62"/>
                  </a:lnTo>
                  <a:lnTo>
                    <a:pt x="48" y="65"/>
                  </a:lnTo>
                  <a:lnTo>
                    <a:pt x="57" y="68"/>
                  </a:lnTo>
                  <a:lnTo>
                    <a:pt x="67" y="72"/>
                  </a:lnTo>
                  <a:lnTo>
                    <a:pt x="75" y="75"/>
                  </a:lnTo>
                  <a:lnTo>
                    <a:pt x="81" y="79"/>
                  </a:lnTo>
                  <a:lnTo>
                    <a:pt x="74" y="81"/>
                  </a:lnTo>
                  <a:lnTo>
                    <a:pt x="65" y="84"/>
                  </a:lnTo>
                  <a:lnTo>
                    <a:pt x="53" y="88"/>
                  </a:lnTo>
                  <a:lnTo>
                    <a:pt x="42" y="91"/>
                  </a:lnTo>
                  <a:lnTo>
                    <a:pt x="29" y="95"/>
                  </a:lnTo>
                  <a:lnTo>
                    <a:pt x="19" y="98"/>
                  </a:lnTo>
                  <a:lnTo>
                    <a:pt x="10" y="100"/>
                  </a:lnTo>
                  <a:lnTo>
                    <a:pt x="5" y="102"/>
                  </a:lnTo>
                  <a:lnTo>
                    <a:pt x="0" y="104"/>
                  </a:lnTo>
                  <a:lnTo>
                    <a:pt x="0" y="105"/>
                  </a:lnTo>
                  <a:lnTo>
                    <a:pt x="4" y="105"/>
                  </a:lnTo>
                  <a:lnTo>
                    <a:pt x="11" y="105"/>
                  </a:lnTo>
                  <a:lnTo>
                    <a:pt x="19" y="105"/>
                  </a:lnTo>
                  <a:lnTo>
                    <a:pt x="29" y="103"/>
                  </a:lnTo>
                  <a:lnTo>
                    <a:pt x="41" y="102"/>
                  </a:lnTo>
                  <a:lnTo>
                    <a:pt x="53" y="99"/>
                  </a:lnTo>
                  <a:lnTo>
                    <a:pt x="65" y="96"/>
                  </a:lnTo>
                  <a:lnTo>
                    <a:pt x="76" y="92"/>
                  </a:lnTo>
                  <a:lnTo>
                    <a:pt x="86" y="90"/>
                  </a:lnTo>
                  <a:lnTo>
                    <a:pt x="91" y="87"/>
                  </a:lnTo>
                  <a:lnTo>
                    <a:pt x="90" y="99"/>
                  </a:lnTo>
                  <a:lnTo>
                    <a:pt x="86" y="115"/>
                  </a:lnTo>
                  <a:lnTo>
                    <a:pt x="81" y="132"/>
                  </a:lnTo>
                  <a:lnTo>
                    <a:pt x="75" y="142"/>
                  </a:lnTo>
                  <a:lnTo>
                    <a:pt x="72" y="147"/>
                  </a:lnTo>
                  <a:lnTo>
                    <a:pt x="73" y="148"/>
                  </a:lnTo>
                  <a:lnTo>
                    <a:pt x="76" y="147"/>
                  </a:lnTo>
                  <a:lnTo>
                    <a:pt x="80" y="143"/>
                  </a:lnTo>
                  <a:lnTo>
                    <a:pt x="87" y="133"/>
                  </a:lnTo>
                  <a:lnTo>
                    <a:pt x="95" y="117"/>
                  </a:lnTo>
                  <a:lnTo>
                    <a:pt x="103" y="99"/>
                  </a:lnTo>
                  <a:lnTo>
                    <a:pt x="106" y="87"/>
                  </a:lnTo>
                  <a:lnTo>
                    <a:pt x="111" y="85"/>
                  </a:lnTo>
                  <a:lnTo>
                    <a:pt x="118" y="82"/>
                  </a:lnTo>
                  <a:lnTo>
                    <a:pt x="125" y="80"/>
                  </a:lnTo>
                  <a:lnTo>
                    <a:pt x="132" y="76"/>
                  </a:lnTo>
                  <a:lnTo>
                    <a:pt x="139" y="74"/>
                  </a:lnTo>
                  <a:lnTo>
                    <a:pt x="145" y="71"/>
                  </a:lnTo>
                  <a:lnTo>
                    <a:pt x="151" y="68"/>
                  </a:lnTo>
                  <a:lnTo>
                    <a:pt x="155" y="67"/>
                  </a:lnTo>
                  <a:lnTo>
                    <a:pt x="155" y="80"/>
                  </a:lnTo>
                  <a:lnTo>
                    <a:pt x="152" y="97"/>
                  </a:lnTo>
                  <a:lnTo>
                    <a:pt x="149" y="115"/>
                  </a:lnTo>
                  <a:lnTo>
                    <a:pt x="145" y="128"/>
                  </a:lnTo>
                  <a:lnTo>
                    <a:pt x="143" y="134"/>
                  </a:lnTo>
                  <a:lnTo>
                    <a:pt x="144" y="136"/>
                  </a:lnTo>
                  <a:lnTo>
                    <a:pt x="147" y="135"/>
                  </a:lnTo>
                  <a:lnTo>
                    <a:pt x="150" y="128"/>
                  </a:lnTo>
                  <a:lnTo>
                    <a:pt x="156" y="115"/>
                  </a:lnTo>
                  <a:lnTo>
                    <a:pt x="163" y="98"/>
                  </a:lnTo>
                  <a:lnTo>
                    <a:pt x="167" y="79"/>
                  </a:lnTo>
                  <a:lnTo>
                    <a:pt x="167" y="61"/>
                  </a:lnTo>
                  <a:lnTo>
                    <a:pt x="177" y="54"/>
                  </a:lnTo>
                  <a:lnTo>
                    <a:pt x="183" y="46"/>
                  </a:lnTo>
                  <a:lnTo>
                    <a:pt x="189" y="41"/>
                  </a:lnTo>
                  <a:lnTo>
                    <a:pt x="194" y="36"/>
                  </a:lnTo>
                  <a:lnTo>
                    <a:pt x="196" y="34"/>
                  </a:lnTo>
                  <a:lnTo>
                    <a:pt x="200" y="32"/>
                  </a:lnTo>
                  <a:lnTo>
                    <a:pt x="201" y="35"/>
                  </a:lnTo>
                  <a:lnTo>
                    <a:pt x="201" y="41"/>
                  </a:lnTo>
                  <a:lnTo>
                    <a:pt x="200" y="53"/>
                  </a:lnTo>
                  <a:lnTo>
                    <a:pt x="198" y="72"/>
                  </a:lnTo>
                  <a:lnTo>
                    <a:pt x="197" y="91"/>
                  </a:lnTo>
                  <a:lnTo>
                    <a:pt x="195" y="104"/>
                  </a:lnTo>
                  <a:lnTo>
                    <a:pt x="203" y="88"/>
                  </a:lnTo>
                  <a:lnTo>
                    <a:pt x="209" y="64"/>
                  </a:lnTo>
                  <a:lnTo>
                    <a:pt x="213" y="37"/>
                  </a:lnTo>
                  <a:lnTo>
                    <a:pt x="216" y="16"/>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74" name="Freeform 313">
              <a:extLst>
                <a:ext uri="{FF2B5EF4-FFF2-40B4-BE49-F238E27FC236}">
                  <a16:creationId xmlns:a16="http://schemas.microsoft.com/office/drawing/2014/main" xmlns="" id="{7FFD50FE-85F9-4BCA-97CF-8E27DA55DD23}"/>
                </a:ext>
              </a:extLst>
            </p:cNvPr>
            <p:cNvSpPr>
              <a:spLocks/>
            </p:cNvSpPr>
            <p:nvPr/>
          </p:nvSpPr>
          <p:spPr bwMode="auto">
            <a:xfrm>
              <a:off x="2578" y="625"/>
              <a:ext cx="86" cy="82"/>
            </a:xfrm>
            <a:custGeom>
              <a:avLst/>
              <a:gdLst>
                <a:gd name="T0" fmla="*/ 5 w 173"/>
                <a:gd name="T1" fmla="*/ 5 h 165"/>
                <a:gd name="T2" fmla="*/ 5 w 173"/>
                <a:gd name="T3" fmla="*/ 4 h 165"/>
                <a:gd name="T4" fmla="*/ 5 w 173"/>
                <a:gd name="T5" fmla="*/ 4 h 165"/>
                <a:gd name="T6" fmla="*/ 4 w 173"/>
                <a:gd name="T7" fmla="*/ 4 h 165"/>
                <a:gd name="T8" fmla="*/ 4 w 173"/>
                <a:gd name="T9" fmla="*/ 3 h 165"/>
                <a:gd name="T10" fmla="*/ 4 w 173"/>
                <a:gd name="T11" fmla="*/ 2 h 165"/>
                <a:gd name="T12" fmla="*/ 4 w 173"/>
                <a:gd name="T13" fmla="*/ 1 h 165"/>
                <a:gd name="T14" fmla="*/ 4 w 173"/>
                <a:gd name="T15" fmla="*/ 1 h 165"/>
                <a:gd name="T16" fmla="*/ 4 w 173"/>
                <a:gd name="T17" fmla="*/ 2 h 165"/>
                <a:gd name="T18" fmla="*/ 4 w 173"/>
                <a:gd name="T19" fmla="*/ 3 h 165"/>
                <a:gd name="T20" fmla="*/ 4 w 173"/>
                <a:gd name="T21" fmla="*/ 3 h 165"/>
                <a:gd name="T22" fmla="*/ 3 w 173"/>
                <a:gd name="T23" fmla="*/ 3 h 165"/>
                <a:gd name="T24" fmla="*/ 3 w 173"/>
                <a:gd name="T25" fmla="*/ 3 h 165"/>
                <a:gd name="T26" fmla="*/ 3 w 173"/>
                <a:gd name="T27" fmla="*/ 3 h 165"/>
                <a:gd name="T28" fmla="*/ 3 w 173"/>
                <a:gd name="T29" fmla="*/ 2 h 165"/>
                <a:gd name="T30" fmla="*/ 2 w 173"/>
                <a:gd name="T31" fmla="*/ 1 h 165"/>
                <a:gd name="T32" fmla="*/ 2 w 173"/>
                <a:gd name="T33" fmla="*/ 0 h 165"/>
                <a:gd name="T34" fmla="*/ 2 w 173"/>
                <a:gd name="T35" fmla="*/ 0 h 165"/>
                <a:gd name="T36" fmla="*/ 2 w 173"/>
                <a:gd name="T37" fmla="*/ 0 h 165"/>
                <a:gd name="T38" fmla="*/ 2 w 173"/>
                <a:gd name="T39" fmla="*/ 0 h 165"/>
                <a:gd name="T40" fmla="*/ 2 w 173"/>
                <a:gd name="T41" fmla="*/ 0 h 165"/>
                <a:gd name="T42" fmla="*/ 2 w 173"/>
                <a:gd name="T43" fmla="*/ 1 h 165"/>
                <a:gd name="T44" fmla="*/ 2 w 173"/>
                <a:gd name="T45" fmla="*/ 1 h 165"/>
                <a:gd name="T46" fmla="*/ 2 w 173"/>
                <a:gd name="T47" fmla="*/ 2 h 165"/>
                <a:gd name="T48" fmla="*/ 2 w 173"/>
                <a:gd name="T49" fmla="*/ 2 h 165"/>
                <a:gd name="T50" fmla="*/ 1 w 173"/>
                <a:gd name="T51" fmla="*/ 1 h 165"/>
                <a:gd name="T52" fmla="*/ 0 w 173"/>
                <a:gd name="T53" fmla="*/ 0 h 165"/>
                <a:gd name="T54" fmla="*/ 0 w 173"/>
                <a:gd name="T55" fmla="*/ 0 h 165"/>
                <a:gd name="T56" fmla="*/ 0 w 173"/>
                <a:gd name="T57" fmla="*/ 0 h 165"/>
                <a:gd name="T58" fmla="*/ 0 w 173"/>
                <a:gd name="T59" fmla="*/ 0 h 165"/>
                <a:gd name="T60" fmla="*/ 0 w 173"/>
                <a:gd name="T61" fmla="*/ 1 h 165"/>
                <a:gd name="T62" fmla="*/ 1 w 173"/>
                <a:gd name="T63" fmla="*/ 1 h 165"/>
                <a:gd name="T64" fmla="*/ 1 w 173"/>
                <a:gd name="T65" fmla="*/ 1 h 165"/>
                <a:gd name="T66" fmla="*/ 1 w 173"/>
                <a:gd name="T67" fmla="*/ 2 h 165"/>
                <a:gd name="T68" fmla="*/ 2 w 173"/>
                <a:gd name="T69" fmla="*/ 2 h 165"/>
                <a:gd name="T70" fmla="*/ 2 w 173"/>
                <a:gd name="T71" fmla="*/ 2 h 165"/>
                <a:gd name="T72" fmla="*/ 2 w 173"/>
                <a:gd name="T73" fmla="*/ 2 h 165"/>
                <a:gd name="T74" fmla="*/ 2 w 173"/>
                <a:gd name="T75" fmla="*/ 2 h 165"/>
                <a:gd name="T76" fmla="*/ 1 w 173"/>
                <a:gd name="T77" fmla="*/ 2 h 165"/>
                <a:gd name="T78" fmla="*/ 1 w 173"/>
                <a:gd name="T79" fmla="*/ 2 h 165"/>
                <a:gd name="T80" fmla="*/ 1 w 173"/>
                <a:gd name="T81" fmla="*/ 2 h 165"/>
                <a:gd name="T82" fmla="*/ 0 w 173"/>
                <a:gd name="T83" fmla="*/ 2 h 165"/>
                <a:gd name="T84" fmla="*/ 1 w 173"/>
                <a:gd name="T85" fmla="*/ 2 h 165"/>
                <a:gd name="T86" fmla="*/ 1 w 173"/>
                <a:gd name="T87" fmla="*/ 3 h 165"/>
                <a:gd name="T88" fmla="*/ 2 w 173"/>
                <a:gd name="T89" fmla="*/ 3 h 165"/>
                <a:gd name="T90" fmla="*/ 2 w 173"/>
                <a:gd name="T91" fmla="*/ 3 h 165"/>
                <a:gd name="T92" fmla="*/ 3 w 173"/>
                <a:gd name="T93" fmla="*/ 3 h 165"/>
                <a:gd name="T94" fmla="*/ 3 w 173"/>
                <a:gd name="T95" fmla="*/ 3 h 165"/>
                <a:gd name="T96" fmla="*/ 3 w 173"/>
                <a:gd name="T97" fmla="*/ 3 h 165"/>
                <a:gd name="T98" fmla="*/ 4 w 173"/>
                <a:gd name="T99" fmla="*/ 4 h 165"/>
                <a:gd name="T100" fmla="*/ 4 w 173"/>
                <a:gd name="T101" fmla="*/ 4 h 165"/>
                <a:gd name="T102" fmla="*/ 3 w 173"/>
                <a:gd name="T103" fmla="*/ 4 h 165"/>
                <a:gd name="T104" fmla="*/ 3 w 173"/>
                <a:gd name="T105" fmla="*/ 4 h 165"/>
                <a:gd name="T106" fmla="*/ 2 w 173"/>
                <a:gd name="T107" fmla="*/ 4 h 165"/>
                <a:gd name="T108" fmla="*/ 2 w 173"/>
                <a:gd name="T109" fmla="*/ 4 h 165"/>
                <a:gd name="T110" fmla="*/ 2 w 173"/>
                <a:gd name="T111" fmla="*/ 4 h 165"/>
                <a:gd name="T112" fmla="*/ 2 w 173"/>
                <a:gd name="T113" fmla="*/ 4 h 165"/>
                <a:gd name="T114" fmla="*/ 3 w 173"/>
                <a:gd name="T115" fmla="*/ 4 h 165"/>
                <a:gd name="T116" fmla="*/ 4 w 173"/>
                <a:gd name="T117" fmla="*/ 4 h 165"/>
                <a:gd name="T118" fmla="*/ 4 w 173"/>
                <a:gd name="T119" fmla="*/ 4 h 165"/>
                <a:gd name="T120" fmla="*/ 4 w 173"/>
                <a:gd name="T121" fmla="*/ 4 h 165"/>
                <a:gd name="T122" fmla="*/ 5 w 173"/>
                <a:gd name="T123" fmla="*/ 4 h 16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73" h="165">
                  <a:moveTo>
                    <a:pt x="167" y="165"/>
                  </a:moveTo>
                  <a:lnTo>
                    <a:pt x="168" y="162"/>
                  </a:lnTo>
                  <a:lnTo>
                    <a:pt x="170" y="159"/>
                  </a:lnTo>
                  <a:lnTo>
                    <a:pt x="172" y="157"/>
                  </a:lnTo>
                  <a:lnTo>
                    <a:pt x="173" y="155"/>
                  </a:lnTo>
                  <a:lnTo>
                    <a:pt x="166" y="148"/>
                  </a:lnTo>
                  <a:lnTo>
                    <a:pt x="159" y="141"/>
                  </a:lnTo>
                  <a:lnTo>
                    <a:pt x="156" y="135"/>
                  </a:lnTo>
                  <a:lnTo>
                    <a:pt x="155" y="128"/>
                  </a:lnTo>
                  <a:lnTo>
                    <a:pt x="154" y="116"/>
                  </a:lnTo>
                  <a:lnTo>
                    <a:pt x="151" y="96"/>
                  </a:lnTo>
                  <a:lnTo>
                    <a:pt x="148" y="76"/>
                  </a:lnTo>
                  <a:lnTo>
                    <a:pt x="144" y="64"/>
                  </a:lnTo>
                  <a:lnTo>
                    <a:pt x="141" y="58"/>
                  </a:lnTo>
                  <a:lnTo>
                    <a:pt x="137" y="55"/>
                  </a:lnTo>
                  <a:lnTo>
                    <a:pt x="136" y="57"/>
                  </a:lnTo>
                  <a:lnTo>
                    <a:pt x="137" y="63"/>
                  </a:lnTo>
                  <a:lnTo>
                    <a:pt x="140" y="75"/>
                  </a:lnTo>
                  <a:lnTo>
                    <a:pt x="141" y="91"/>
                  </a:lnTo>
                  <a:lnTo>
                    <a:pt x="141" y="108"/>
                  </a:lnTo>
                  <a:lnTo>
                    <a:pt x="140" y="119"/>
                  </a:lnTo>
                  <a:lnTo>
                    <a:pt x="135" y="117"/>
                  </a:lnTo>
                  <a:lnTo>
                    <a:pt x="130" y="113"/>
                  </a:lnTo>
                  <a:lnTo>
                    <a:pt x="126" y="111"/>
                  </a:lnTo>
                  <a:lnTo>
                    <a:pt x="121" y="108"/>
                  </a:lnTo>
                  <a:lnTo>
                    <a:pt x="116" y="104"/>
                  </a:lnTo>
                  <a:lnTo>
                    <a:pt x="112" y="101"/>
                  </a:lnTo>
                  <a:lnTo>
                    <a:pt x="107" y="97"/>
                  </a:lnTo>
                  <a:lnTo>
                    <a:pt x="105" y="94"/>
                  </a:lnTo>
                  <a:lnTo>
                    <a:pt x="101" y="83"/>
                  </a:lnTo>
                  <a:lnTo>
                    <a:pt x="97" y="68"/>
                  </a:lnTo>
                  <a:lnTo>
                    <a:pt x="94" y="52"/>
                  </a:lnTo>
                  <a:lnTo>
                    <a:pt x="92" y="40"/>
                  </a:lnTo>
                  <a:lnTo>
                    <a:pt x="92" y="30"/>
                  </a:lnTo>
                  <a:lnTo>
                    <a:pt x="91" y="21"/>
                  </a:lnTo>
                  <a:lnTo>
                    <a:pt x="90" y="13"/>
                  </a:lnTo>
                  <a:lnTo>
                    <a:pt x="87" y="7"/>
                  </a:lnTo>
                  <a:lnTo>
                    <a:pt x="84" y="4"/>
                  </a:lnTo>
                  <a:lnTo>
                    <a:pt x="83" y="5"/>
                  </a:lnTo>
                  <a:lnTo>
                    <a:pt x="84" y="10"/>
                  </a:lnTo>
                  <a:lnTo>
                    <a:pt x="86" y="16"/>
                  </a:lnTo>
                  <a:lnTo>
                    <a:pt x="87" y="25"/>
                  </a:lnTo>
                  <a:lnTo>
                    <a:pt x="86" y="31"/>
                  </a:lnTo>
                  <a:lnTo>
                    <a:pt x="84" y="38"/>
                  </a:lnTo>
                  <a:lnTo>
                    <a:pt x="83" y="44"/>
                  </a:lnTo>
                  <a:lnTo>
                    <a:pt x="83" y="52"/>
                  </a:lnTo>
                  <a:lnTo>
                    <a:pt x="84" y="64"/>
                  </a:lnTo>
                  <a:lnTo>
                    <a:pt x="87" y="75"/>
                  </a:lnTo>
                  <a:lnTo>
                    <a:pt x="88" y="83"/>
                  </a:lnTo>
                  <a:lnTo>
                    <a:pt x="76" y="73"/>
                  </a:lnTo>
                  <a:lnTo>
                    <a:pt x="64" y="60"/>
                  </a:lnTo>
                  <a:lnTo>
                    <a:pt x="51" y="46"/>
                  </a:lnTo>
                  <a:lnTo>
                    <a:pt x="38" y="34"/>
                  </a:lnTo>
                  <a:lnTo>
                    <a:pt x="26" y="21"/>
                  </a:lnTo>
                  <a:lnTo>
                    <a:pt x="15" y="11"/>
                  </a:lnTo>
                  <a:lnTo>
                    <a:pt x="7" y="4"/>
                  </a:lnTo>
                  <a:lnTo>
                    <a:pt x="0" y="0"/>
                  </a:lnTo>
                  <a:lnTo>
                    <a:pt x="5" y="7"/>
                  </a:lnTo>
                  <a:lnTo>
                    <a:pt x="11" y="15"/>
                  </a:lnTo>
                  <a:lnTo>
                    <a:pt x="17" y="23"/>
                  </a:lnTo>
                  <a:lnTo>
                    <a:pt x="23" y="33"/>
                  </a:lnTo>
                  <a:lnTo>
                    <a:pt x="29" y="41"/>
                  </a:lnTo>
                  <a:lnTo>
                    <a:pt x="34" y="48"/>
                  </a:lnTo>
                  <a:lnTo>
                    <a:pt x="38" y="53"/>
                  </a:lnTo>
                  <a:lnTo>
                    <a:pt x="41" y="58"/>
                  </a:lnTo>
                  <a:lnTo>
                    <a:pt x="44" y="61"/>
                  </a:lnTo>
                  <a:lnTo>
                    <a:pt x="48" y="66"/>
                  </a:lnTo>
                  <a:lnTo>
                    <a:pt x="53" y="72"/>
                  </a:lnTo>
                  <a:lnTo>
                    <a:pt x="59" y="76"/>
                  </a:lnTo>
                  <a:lnTo>
                    <a:pt x="65" y="82"/>
                  </a:lnTo>
                  <a:lnTo>
                    <a:pt x="71" y="87"/>
                  </a:lnTo>
                  <a:lnTo>
                    <a:pt x="76" y="90"/>
                  </a:lnTo>
                  <a:lnTo>
                    <a:pt x="80" y="93"/>
                  </a:lnTo>
                  <a:lnTo>
                    <a:pt x="75" y="93"/>
                  </a:lnTo>
                  <a:lnTo>
                    <a:pt x="71" y="93"/>
                  </a:lnTo>
                  <a:lnTo>
                    <a:pt x="65" y="93"/>
                  </a:lnTo>
                  <a:lnTo>
                    <a:pt x="59" y="91"/>
                  </a:lnTo>
                  <a:lnTo>
                    <a:pt x="53" y="90"/>
                  </a:lnTo>
                  <a:lnTo>
                    <a:pt x="48" y="88"/>
                  </a:lnTo>
                  <a:lnTo>
                    <a:pt x="44" y="87"/>
                  </a:lnTo>
                  <a:lnTo>
                    <a:pt x="41" y="84"/>
                  </a:lnTo>
                  <a:lnTo>
                    <a:pt x="36" y="81"/>
                  </a:lnTo>
                  <a:lnTo>
                    <a:pt x="31" y="81"/>
                  </a:lnTo>
                  <a:lnTo>
                    <a:pt x="29" y="83"/>
                  </a:lnTo>
                  <a:lnTo>
                    <a:pt x="33" y="88"/>
                  </a:lnTo>
                  <a:lnTo>
                    <a:pt x="37" y="91"/>
                  </a:lnTo>
                  <a:lnTo>
                    <a:pt x="44" y="95"/>
                  </a:lnTo>
                  <a:lnTo>
                    <a:pt x="52" y="99"/>
                  </a:lnTo>
                  <a:lnTo>
                    <a:pt x="61" y="103"/>
                  </a:lnTo>
                  <a:lnTo>
                    <a:pt x="72" y="106"/>
                  </a:lnTo>
                  <a:lnTo>
                    <a:pt x="81" y="109"/>
                  </a:lnTo>
                  <a:lnTo>
                    <a:pt x="91" y="111"/>
                  </a:lnTo>
                  <a:lnTo>
                    <a:pt x="99" y="111"/>
                  </a:lnTo>
                  <a:lnTo>
                    <a:pt x="104" y="112"/>
                  </a:lnTo>
                  <a:lnTo>
                    <a:pt x="109" y="114"/>
                  </a:lnTo>
                  <a:lnTo>
                    <a:pt x="114" y="118"/>
                  </a:lnTo>
                  <a:lnTo>
                    <a:pt x="119" y="121"/>
                  </a:lnTo>
                  <a:lnTo>
                    <a:pt x="124" y="125"/>
                  </a:lnTo>
                  <a:lnTo>
                    <a:pt x="128" y="128"/>
                  </a:lnTo>
                  <a:lnTo>
                    <a:pt x="132" y="132"/>
                  </a:lnTo>
                  <a:lnTo>
                    <a:pt x="135" y="135"/>
                  </a:lnTo>
                  <a:lnTo>
                    <a:pt x="130" y="137"/>
                  </a:lnTo>
                  <a:lnTo>
                    <a:pt x="124" y="140"/>
                  </a:lnTo>
                  <a:lnTo>
                    <a:pt x="117" y="141"/>
                  </a:lnTo>
                  <a:lnTo>
                    <a:pt x="109" y="142"/>
                  </a:lnTo>
                  <a:lnTo>
                    <a:pt x="101" y="143"/>
                  </a:lnTo>
                  <a:lnTo>
                    <a:pt x="94" y="143"/>
                  </a:lnTo>
                  <a:lnTo>
                    <a:pt x="87" y="143"/>
                  </a:lnTo>
                  <a:lnTo>
                    <a:pt x="81" y="142"/>
                  </a:lnTo>
                  <a:lnTo>
                    <a:pt x="74" y="142"/>
                  </a:lnTo>
                  <a:lnTo>
                    <a:pt x="69" y="143"/>
                  </a:lnTo>
                  <a:lnTo>
                    <a:pt x="72" y="146"/>
                  </a:lnTo>
                  <a:lnTo>
                    <a:pt x="82" y="149"/>
                  </a:lnTo>
                  <a:lnTo>
                    <a:pt x="90" y="150"/>
                  </a:lnTo>
                  <a:lnTo>
                    <a:pt x="99" y="151"/>
                  </a:lnTo>
                  <a:lnTo>
                    <a:pt x="110" y="151"/>
                  </a:lnTo>
                  <a:lnTo>
                    <a:pt x="119" y="150"/>
                  </a:lnTo>
                  <a:lnTo>
                    <a:pt x="128" y="150"/>
                  </a:lnTo>
                  <a:lnTo>
                    <a:pt x="137" y="150"/>
                  </a:lnTo>
                  <a:lnTo>
                    <a:pt x="144" y="149"/>
                  </a:lnTo>
                  <a:lnTo>
                    <a:pt x="149" y="149"/>
                  </a:lnTo>
                  <a:lnTo>
                    <a:pt x="155" y="150"/>
                  </a:lnTo>
                  <a:lnTo>
                    <a:pt x="160" y="155"/>
                  </a:lnTo>
                  <a:lnTo>
                    <a:pt x="164" y="159"/>
                  </a:lnTo>
                  <a:lnTo>
                    <a:pt x="167" y="165"/>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75" name="Freeform 314">
              <a:extLst>
                <a:ext uri="{FF2B5EF4-FFF2-40B4-BE49-F238E27FC236}">
                  <a16:creationId xmlns:a16="http://schemas.microsoft.com/office/drawing/2014/main" xmlns="" id="{8670DD0E-0539-496A-91DB-EE37F2577400}"/>
                </a:ext>
              </a:extLst>
            </p:cNvPr>
            <p:cNvSpPr>
              <a:spLocks/>
            </p:cNvSpPr>
            <p:nvPr/>
          </p:nvSpPr>
          <p:spPr bwMode="auto">
            <a:xfrm>
              <a:off x="2706" y="594"/>
              <a:ext cx="54" cy="125"/>
            </a:xfrm>
            <a:custGeom>
              <a:avLst/>
              <a:gdLst>
                <a:gd name="T0" fmla="*/ 1 w 107"/>
                <a:gd name="T1" fmla="*/ 7 h 250"/>
                <a:gd name="T2" fmla="*/ 1 w 107"/>
                <a:gd name="T3" fmla="*/ 7 h 250"/>
                <a:gd name="T4" fmla="*/ 1 w 107"/>
                <a:gd name="T5" fmla="*/ 7 h 250"/>
                <a:gd name="T6" fmla="*/ 1 w 107"/>
                <a:gd name="T7" fmla="*/ 6 h 250"/>
                <a:gd name="T8" fmla="*/ 1 w 107"/>
                <a:gd name="T9" fmla="*/ 5 h 250"/>
                <a:gd name="T10" fmla="*/ 1 w 107"/>
                <a:gd name="T11" fmla="*/ 4 h 250"/>
                <a:gd name="T12" fmla="*/ 1 w 107"/>
                <a:gd name="T13" fmla="*/ 4 h 250"/>
                <a:gd name="T14" fmla="*/ 1 w 107"/>
                <a:gd name="T15" fmla="*/ 5 h 250"/>
                <a:gd name="T16" fmla="*/ 2 w 107"/>
                <a:gd name="T17" fmla="*/ 4 h 250"/>
                <a:gd name="T18" fmla="*/ 2 w 107"/>
                <a:gd name="T19" fmla="*/ 3 h 250"/>
                <a:gd name="T20" fmla="*/ 2 w 107"/>
                <a:gd name="T21" fmla="*/ 1 h 250"/>
                <a:gd name="T22" fmla="*/ 2 w 107"/>
                <a:gd name="T23" fmla="*/ 1 h 250"/>
                <a:gd name="T24" fmla="*/ 2 w 107"/>
                <a:gd name="T25" fmla="*/ 2 h 250"/>
                <a:gd name="T26" fmla="*/ 2 w 107"/>
                <a:gd name="T27" fmla="*/ 2 h 250"/>
                <a:gd name="T28" fmla="*/ 3 w 107"/>
                <a:gd name="T29" fmla="*/ 1 h 250"/>
                <a:gd name="T30" fmla="*/ 3 w 107"/>
                <a:gd name="T31" fmla="*/ 1 h 250"/>
                <a:gd name="T32" fmla="*/ 3 w 107"/>
                <a:gd name="T33" fmla="*/ 2 h 250"/>
                <a:gd name="T34" fmla="*/ 3 w 107"/>
                <a:gd name="T35" fmla="*/ 3 h 250"/>
                <a:gd name="T36" fmla="*/ 3 w 107"/>
                <a:gd name="T37" fmla="*/ 2 h 250"/>
                <a:gd name="T38" fmla="*/ 3 w 107"/>
                <a:gd name="T39" fmla="*/ 2 h 250"/>
                <a:gd name="T40" fmla="*/ 3 w 107"/>
                <a:gd name="T41" fmla="*/ 3 h 250"/>
                <a:gd name="T42" fmla="*/ 3 w 107"/>
                <a:gd name="T43" fmla="*/ 3 h 250"/>
                <a:gd name="T44" fmla="*/ 2 w 107"/>
                <a:gd name="T45" fmla="*/ 3 h 250"/>
                <a:gd name="T46" fmla="*/ 2 w 107"/>
                <a:gd name="T47" fmla="*/ 5 h 250"/>
                <a:gd name="T48" fmla="*/ 2 w 107"/>
                <a:gd name="T49" fmla="*/ 5 h 250"/>
                <a:gd name="T50" fmla="*/ 3 w 107"/>
                <a:gd name="T51" fmla="*/ 5 h 250"/>
                <a:gd name="T52" fmla="*/ 4 w 107"/>
                <a:gd name="T53" fmla="*/ 5 h 250"/>
                <a:gd name="T54" fmla="*/ 4 w 107"/>
                <a:gd name="T55" fmla="*/ 5 h 250"/>
                <a:gd name="T56" fmla="*/ 3 w 107"/>
                <a:gd name="T57" fmla="*/ 5 h 250"/>
                <a:gd name="T58" fmla="*/ 3 w 107"/>
                <a:gd name="T59" fmla="*/ 6 h 250"/>
                <a:gd name="T60" fmla="*/ 2 w 107"/>
                <a:gd name="T61" fmla="*/ 6 h 250"/>
                <a:gd name="T62" fmla="*/ 2 w 107"/>
                <a:gd name="T63" fmla="*/ 7 h 250"/>
                <a:gd name="T64" fmla="*/ 2 w 107"/>
                <a:gd name="T65" fmla="*/ 7 h 250"/>
                <a:gd name="T66" fmla="*/ 2 w 107"/>
                <a:gd name="T67" fmla="*/ 7 h 250"/>
                <a:gd name="T68" fmla="*/ 3 w 107"/>
                <a:gd name="T69" fmla="*/ 6 h 250"/>
                <a:gd name="T70" fmla="*/ 4 w 107"/>
                <a:gd name="T71" fmla="*/ 6 h 250"/>
                <a:gd name="T72" fmla="*/ 4 w 107"/>
                <a:gd name="T73" fmla="*/ 6 h 250"/>
                <a:gd name="T74" fmla="*/ 4 w 107"/>
                <a:gd name="T75" fmla="*/ 6 h 250"/>
                <a:gd name="T76" fmla="*/ 3 w 107"/>
                <a:gd name="T77" fmla="*/ 7 h 250"/>
                <a:gd name="T78" fmla="*/ 3 w 107"/>
                <a:gd name="T79" fmla="*/ 7 h 250"/>
                <a:gd name="T80" fmla="*/ 3 w 107"/>
                <a:gd name="T81" fmla="*/ 7 h 250"/>
                <a:gd name="T82" fmla="*/ 2 w 107"/>
                <a:gd name="T83" fmla="*/ 7 h 250"/>
                <a:gd name="T84" fmla="*/ 1 w 107"/>
                <a:gd name="T85" fmla="*/ 7 h 250"/>
                <a:gd name="T86" fmla="*/ 1 w 107"/>
                <a:gd name="T87" fmla="*/ 8 h 250"/>
                <a:gd name="T88" fmla="*/ 1 w 107"/>
                <a:gd name="T89" fmla="*/ 8 h 250"/>
                <a:gd name="T90" fmla="*/ 1 w 107"/>
                <a:gd name="T91" fmla="*/ 8 h 250"/>
                <a:gd name="T92" fmla="*/ 1 w 107"/>
                <a:gd name="T93" fmla="*/ 7 h 250"/>
                <a:gd name="T94" fmla="*/ 1 w 107"/>
                <a:gd name="T95" fmla="*/ 7 h 25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07" h="250">
                  <a:moveTo>
                    <a:pt x="0" y="216"/>
                  </a:moveTo>
                  <a:lnTo>
                    <a:pt x="7" y="211"/>
                  </a:lnTo>
                  <a:lnTo>
                    <a:pt x="12" y="206"/>
                  </a:lnTo>
                  <a:lnTo>
                    <a:pt x="15" y="199"/>
                  </a:lnTo>
                  <a:lnTo>
                    <a:pt x="17" y="194"/>
                  </a:lnTo>
                  <a:lnTo>
                    <a:pt x="20" y="196"/>
                  </a:lnTo>
                  <a:lnTo>
                    <a:pt x="22" y="198"/>
                  </a:lnTo>
                  <a:lnTo>
                    <a:pt x="23" y="198"/>
                  </a:lnTo>
                  <a:lnTo>
                    <a:pt x="25" y="199"/>
                  </a:lnTo>
                  <a:lnTo>
                    <a:pt x="27" y="196"/>
                  </a:lnTo>
                  <a:lnTo>
                    <a:pt x="29" y="187"/>
                  </a:lnTo>
                  <a:lnTo>
                    <a:pt x="29" y="178"/>
                  </a:lnTo>
                  <a:lnTo>
                    <a:pt x="28" y="172"/>
                  </a:lnTo>
                  <a:lnTo>
                    <a:pt x="21" y="160"/>
                  </a:lnTo>
                  <a:lnTo>
                    <a:pt x="12" y="141"/>
                  </a:lnTo>
                  <a:lnTo>
                    <a:pt x="4" y="121"/>
                  </a:lnTo>
                  <a:lnTo>
                    <a:pt x="0" y="110"/>
                  </a:lnTo>
                  <a:lnTo>
                    <a:pt x="1" y="103"/>
                  </a:lnTo>
                  <a:lnTo>
                    <a:pt x="2" y="98"/>
                  </a:lnTo>
                  <a:lnTo>
                    <a:pt x="4" y="99"/>
                  </a:lnTo>
                  <a:lnTo>
                    <a:pt x="5" y="104"/>
                  </a:lnTo>
                  <a:lnTo>
                    <a:pt x="8" y="115"/>
                  </a:lnTo>
                  <a:lnTo>
                    <a:pt x="15" y="130"/>
                  </a:lnTo>
                  <a:lnTo>
                    <a:pt x="24" y="144"/>
                  </a:lnTo>
                  <a:lnTo>
                    <a:pt x="32" y="152"/>
                  </a:lnTo>
                  <a:lnTo>
                    <a:pt x="37" y="138"/>
                  </a:lnTo>
                  <a:lnTo>
                    <a:pt x="42" y="118"/>
                  </a:lnTo>
                  <a:lnTo>
                    <a:pt x="44" y="97"/>
                  </a:lnTo>
                  <a:lnTo>
                    <a:pt x="43" y="83"/>
                  </a:lnTo>
                  <a:lnTo>
                    <a:pt x="40" y="70"/>
                  </a:lnTo>
                  <a:lnTo>
                    <a:pt x="38" y="54"/>
                  </a:lnTo>
                  <a:lnTo>
                    <a:pt x="38" y="39"/>
                  </a:lnTo>
                  <a:lnTo>
                    <a:pt x="39" y="29"/>
                  </a:lnTo>
                  <a:lnTo>
                    <a:pt x="42" y="25"/>
                  </a:lnTo>
                  <a:lnTo>
                    <a:pt x="43" y="25"/>
                  </a:lnTo>
                  <a:lnTo>
                    <a:pt x="44" y="30"/>
                  </a:lnTo>
                  <a:lnTo>
                    <a:pt x="43" y="36"/>
                  </a:lnTo>
                  <a:lnTo>
                    <a:pt x="43" y="44"/>
                  </a:lnTo>
                  <a:lnTo>
                    <a:pt x="45" y="54"/>
                  </a:lnTo>
                  <a:lnTo>
                    <a:pt x="47" y="65"/>
                  </a:lnTo>
                  <a:lnTo>
                    <a:pt x="50" y="70"/>
                  </a:lnTo>
                  <a:lnTo>
                    <a:pt x="55" y="54"/>
                  </a:lnTo>
                  <a:lnTo>
                    <a:pt x="62" y="34"/>
                  </a:lnTo>
                  <a:lnTo>
                    <a:pt x="70" y="15"/>
                  </a:lnTo>
                  <a:lnTo>
                    <a:pt x="81" y="2"/>
                  </a:lnTo>
                  <a:lnTo>
                    <a:pt x="85" y="0"/>
                  </a:lnTo>
                  <a:lnTo>
                    <a:pt x="88" y="0"/>
                  </a:lnTo>
                  <a:lnTo>
                    <a:pt x="86" y="4"/>
                  </a:lnTo>
                  <a:lnTo>
                    <a:pt x="82" y="7"/>
                  </a:lnTo>
                  <a:lnTo>
                    <a:pt x="76" y="19"/>
                  </a:lnTo>
                  <a:lnTo>
                    <a:pt x="69" y="37"/>
                  </a:lnTo>
                  <a:lnTo>
                    <a:pt x="63" y="57"/>
                  </a:lnTo>
                  <a:lnTo>
                    <a:pt x="60" y="69"/>
                  </a:lnTo>
                  <a:lnTo>
                    <a:pt x="67" y="68"/>
                  </a:lnTo>
                  <a:lnTo>
                    <a:pt x="76" y="66"/>
                  </a:lnTo>
                  <a:lnTo>
                    <a:pt x="84" y="62"/>
                  </a:lnTo>
                  <a:lnTo>
                    <a:pt x="90" y="59"/>
                  </a:lnTo>
                  <a:lnTo>
                    <a:pt x="93" y="55"/>
                  </a:lnTo>
                  <a:lnTo>
                    <a:pt x="96" y="55"/>
                  </a:lnTo>
                  <a:lnTo>
                    <a:pt x="96" y="58"/>
                  </a:lnTo>
                  <a:lnTo>
                    <a:pt x="92" y="61"/>
                  </a:lnTo>
                  <a:lnTo>
                    <a:pt x="89" y="64"/>
                  </a:lnTo>
                  <a:lnTo>
                    <a:pt x="85" y="67"/>
                  </a:lnTo>
                  <a:lnTo>
                    <a:pt x="81" y="70"/>
                  </a:lnTo>
                  <a:lnTo>
                    <a:pt x="75" y="74"/>
                  </a:lnTo>
                  <a:lnTo>
                    <a:pt x="69" y="77"/>
                  </a:lnTo>
                  <a:lnTo>
                    <a:pt x="65" y="81"/>
                  </a:lnTo>
                  <a:lnTo>
                    <a:pt x="61" y="83"/>
                  </a:lnTo>
                  <a:lnTo>
                    <a:pt x="58" y="85"/>
                  </a:lnTo>
                  <a:lnTo>
                    <a:pt x="55" y="104"/>
                  </a:lnTo>
                  <a:lnTo>
                    <a:pt x="51" y="125"/>
                  </a:lnTo>
                  <a:lnTo>
                    <a:pt x="47" y="143"/>
                  </a:lnTo>
                  <a:lnTo>
                    <a:pt x="44" y="153"/>
                  </a:lnTo>
                  <a:lnTo>
                    <a:pt x="52" y="153"/>
                  </a:lnTo>
                  <a:lnTo>
                    <a:pt x="60" y="152"/>
                  </a:lnTo>
                  <a:lnTo>
                    <a:pt x="68" y="151"/>
                  </a:lnTo>
                  <a:lnTo>
                    <a:pt x="76" y="150"/>
                  </a:lnTo>
                  <a:lnTo>
                    <a:pt x="83" y="149"/>
                  </a:lnTo>
                  <a:lnTo>
                    <a:pt x="90" y="146"/>
                  </a:lnTo>
                  <a:lnTo>
                    <a:pt x="95" y="145"/>
                  </a:lnTo>
                  <a:lnTo>
                    <a:pt x="98" y="143"/>
                  </a:lnTo>
                  <a:lnTo>
                    <a:pt x="101" y="141"/>
                  </a:lnTo>
                  <a:lnTo>
                    <a:pt x="103" y="141"/>
                  </a:lnTo>
                  <a:lnTo>
                    <a:pt x="103" y="142"/>
                  </a:lnTo>
                  <a:lnTo>
                    <a:pt x="99" y="145"/>
                  </a:lnTo>
                  <a:lnTo>
                    <a:pt x="96" y="148"/>
                  </a:lnTo>
                  <a:lnTo>
                    <a:pt x="90" y="151"/>
                  </a:lnTo>
                  <a:lnTo>
                    <a:pt x="82" y="156"/>
                  </a:lnTo>
                  <a:lnTo>
                    <a:pt x="74" y="159"/>
                  </a:lnTo>
                  <a:lnTo>
                    <a:pt x="65" y="163"/>
                  </a:lnTo>
                  <a:lnTo>
                    <a:pt x="57" y="166"/>
                  </a:lnTo>
                  <a:lnTo>
                    <a:pt x="51" y="170"/>
                  </a:lnTo>
                  <a:lnTo>
                    <a:pt x="46" y="171"/>
                  </a:lnTo>
                  <a:lnTo>
                    <a:pt x="42" y="175"/>
                  </a:lnTo>
                  <a:lnTo>
                    <a:pt x="38" y="184"/>
                  </a:lnTo>
                  <a:lnTo>
                    <a:pt x="37" y="194"/>
                  </a:lnTo>
                  <a:lnTo>
                    <a:pt x="36" y="201"/>
                  </a:lnTo>
                  <a:lnTo>
                    <a:pt x="38" y="204"/>
                  </a:lnTo>
                  <a:lnTo>
                    <a:pt x="45" y="205"/>
                  </a:lnTo>
                  <a:lnTo>
                    <a:pt x="52" y="205"/>
                  </a:lnTo>
                  <a:lnTo>
                    <a:pt x="58" y="204"/>
                  </a:lnTo>
                  <a:lnTo>
                    <a:pt x="63" y="201"/>
                  </a:lnTo>
                  <a:lnTo>
                    <a:pt x="70" y="198"/>
                  </a:lnTo>
                  <a:lnTo>
                    <a:pt x="77" y="195"/>
                  </a:lnTo>
                  <a:lnTo>
                    <a:pt x="83" y="191"/>
                  </a:lnTo>
                  <a:lnTo>
                    <a:pt x="89" y="189"/>
                  </a:lnTo>
                  <a:lnTo>
                    <a:pt x="93" y="186"/>
                  </a:lnTo>
                  <a:lnTo>
                    <a:pt x="98" y="183"/>
                  </a:lnTo>
                  <a:lnTo>
                    <a:pt x="100" y="181"/>
                  </a:lnTo>
                  <a:lnTo>
                    <a:pt x="104" y="178"/>
                  </a:lnTo>
                  <a:lnTo>
                    <a:pt x="107" y="176"/>
                  </a:lnTo>
                  <a:lnTo>
                    <a:pt x="107" y="179"/>
                  </a:lnTo>
                  <a:lnTo>
                    <a:pt x="104" y="184"/>
                  </a:lnTo>
                  <a:lnTo>
                    <a:pt x="100" y="189"/>
                  </a:lnTo>
                  <a:lnTo>
                    <a:pt x="96" y="195"/>
                  </a:lnTo>
                  <a:lnTo>
                    <a:pt x="91" y="201"/>
                  </a:lnTo>
                  <a:lnTo>
                    <a:pt x="86" y="208"/>
                  </a:lnTo>
                  <a:lnTo>
                    <a:pt x="81" y="213"/>
                  </a:lnTo>
                  <a:lnTo>
                    <a:pt x="76" y="219"/>
                  </a:lnTo>
                  <a:lnTo>
                    <a:pt x="72" y="224"/>
                  </a:lnTo>
                  <a:lnTo>
                    <a:pt x="68" y="226"/>
                  </a:lnTo>
                  <a:lnTo>
                    <a:pt x="67" y="223"/>
                  </a:lnTo>
                  <a:lnTo>
                    <a:pt x="66" y="219"/>
                  </a:lnTo>
                  <a:lnTo>
                    <a:pt x="63" y="216"/>
                  </a:lnTo>
                  <a:lnTo>
                    <a:pt x="61" y="212"/>
                  </a:lnTo>
                  <a:lnTo>
                    <a:pt x="55" y="208"/>
                  </a:lnTo>
                  <a:lnTo>
                    <a:pt x="46" y="206"/>
                  </a:lnTo>
                  <a:lnTo>
                    <a:pt x="37" y="208"/>
                  </a:lnTo>
                  <a:lnTo>
                    <a:pt x="29" y="211"/>
                  </a:lnTo>
                  <a:lnTo>
                    <a:pt x="24" y="217"/>
                  </a:lnTo>
                  <a:lnTo>
                    <a:pt x="23" y="221"/>
                  </a:lnTo>
                  <a:lnTo>
                    <a:pt x="23" y="226"/>
                  </a:lnTo>
                  <a:lnTo>
                    <a:pt x="24" y="231"/>
                  </a:lnTo>
                  <a:lnTo>
                    <a:pt x="19" y="238"/>
                  </a:lnTo>
                  <a:lnTo>
                    <a:pt x="12" y="243"/>
                  </a:lnTo>
                  <a:lnTo>
                    <a:pt x="6" y="248"/>
                  </a:lnTo>
                  <a:lnTo>
                    <a:pt x="2" y="250"/>
                  </a:lnTo>
                  <a:lnTo>
                    <a:pt x="8" y="242"/>
                  </a:lnTo>
                  <a:lnTo>
                    <a:pt x="14" y="234"/>
                  </a:lnTo>
                  <a:lnTo>
                    <a:pt x="17" y="227"/>
                  </a:lnTo>
                  <a:lnTo>
                    <a:pt x="16" y="221"/>
                  </a:lnTo>
                  <a:lnTo>
                    <a:pt x="13" y="218"/>
                  </a:lnTo>
                  <a:lnTo>
                    <a:pt x="9" y="214"/>
                  </a:lnTo>
                  <a:lnTo>
                    <a:pt x="6" y="214"/>
                  </a:lnTo>
                  <a:lnTo>
                    <a:pt x="0" y="216"/>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76" name="Freeform 315">
              <a:extLst>
                <a:ext uri="{FF2B5EF4-FFF2-40B4-BE49-F238E27FC236}">
                  <a16:creationId xmlns:a16="http://schemas.microsoft.com/office/drawing/2014/main" xmlns="" id="{5F736368-3030-45F6-923D-E5D70EE4FC56}"/>
                </a:ext>
              </a:extLst>
            </p:cNvPr>
            <p:cNvSpPr>
              <a:spLocks/>
            </p:cNvSpPr>
            <p:nvPr/>
          </p:nvSpPr>
          <p:spPr bwMode="auto">
            <a:xfrm>
              <a:off x="2695" y="663"/>
              <a:ext cx="9" cy="16"/>
            </a:xfrm>
            <a:custGeom>
              <a:avLst/>
              <a:gdLst>
                <a:gd name="T0" fmla="*/ 0 w 20"/>
                <a:gd name="T1" fmla="*/ 0 h 33"/>
                <a:gd name="T2" fmla="*/ 0 w 20"/>
                <a:gd name="T3" fmla="*/ 0 h 33"/>
                <a:gd name="T4" fmla="*/ 0 w 20"/>
                <a:gd name="T5" fmla="*/ 0 h 33"/>
                <a:gd name="T6" fmla="*/ 0 w 20"/>
                <a:gd name="T7" fmla="*/ 1 h 33"/>
                <a:gd name="T8" fmla="*/ 0 w 20"/>
                <a:gd name="T9" fmla="*/ 1 h 33"/>
                <a:gd name="T10" fmla="*/ 0 w 20"/>
                <a:gd name="T11" fmla="*/ 0 h 33"/>
                <a:gd name="T12" fmla="*/ 0 w 20"/>
                <a:gd name="T13" fmla="*/ 0 h 33"/>
                <a:gd name="T14" fmla="*/ 0 w 20"/>
                <a:gd name="T15" fmla="*/ 0 h 33"/>
                <a:gd name="T16" fmla="*/ 0 w 20"/>
                <a:gd name="T17" fmla="*/ 0 h 33"/>
                <a:gd name="T18" fmla="*/ 0 w 20"/>
                <a:gd name="T19" fmla="*/ 0 h 33"/>
                <a:gd name="T20" fmla="*/ 0 w 20"/>
                <a:gd name="T21" fmla="*/ 0 h 33"/>
                <a:gd name="T22" fmla="*/ 0 w 20"/>
                <a:gd name="T23" fmla="*/ 0 h 33"/>
                <a:gd name="T24" fmla="*/ 0 w 20"/>
                <a:gd name="T25" fmla="*/ 0 h 33"/>
                <a:gd name="T26" fmla="*/ 0 w 20"/>
                <a:gd name="T27" fmla="*/ 0 h 33"/>
                <a:gd name="T28" fmla="*/ 0 w 20"/>
                <a:gd name="T29" fmla="*/ 0 h 33"/>
                <a:gd name="T30" fmla="*/ 0 w 20"/>
                <a:gd name="T31" fmla="*/ 0 h 33"/>
                <a:gd name="T32" fmla="*/ 0 w 20"/>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33">
                  <a:moveTo>
                    <a:pt x="20" y="30"/>
                  </a:moveTo>
                  <a:lnTo>
                    <a:pt x="15" y="29"/>
                  </a:lnTo>
                  <a:lnTo>
                    <a:pt x="10" y="29"/>
                  </a:lnTo>
                  <a:lnTo>
                    <a:pt x="7" y="32"/>
                  </a:lnTo>
                  <a:lnTo>
                    <a:pt x="4" y="33"/>
                  </a:lnTo>
                  <a:lnTo>
                    <a:pt x="2" y="25"/>
                  </a:lnTo>
                  <a:lnTo>
                    <a:pt x="1" y="18"/>
                  </a:lnTo>
                  <a:lnTo>
                    <a:pt x="0" y="11"/>
                  </a:lnTo>
                  <a:lnTo>
                    <a:pt x="0" y="4"/>
                  </a:lnTo>
                  <a:lnTo>
                    <a:pt x="1" y="2"/>
                  </a:lnTo>
                  <a:lnTo>
                    <a:pt x="2" y="0"/>
                  </a:lnTo>
                  <a:lnTo>
                    <a:pt x="4" y="3"/>
                  </a:lnTo>
                  <a:lnTo>
                    <a:pt x="4" y="5"/>
                  </a:lnTo>
                  <a:lnTo>
                    <a:pt x="6" y="11"/>
                  </a:lnTo>
                  <a:lnTo>
                    <a:pt x="9" y="18"/>
                  </a:lnTo>
                  <a:lnTo>
                    <a:pt x="14" y="25"/>
                  </a:lnTo>
                  <a:lnTo>
                    <a:pt x="20" y="30"/>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77" name="Freeform 316">
              <a:extLst>
                <a:ext uri="{FF2B5EF4-FFF2-40B4-BE49-F238E27FC236}">
                  <a16:creationId xmlns:a16="http://schemas.microsoft.com/office/drawing/2014/main" xmlns="" id="{8C904816-5D78-4154-8401-6AF840A25F3D}"/>
                </a:ext>
              </a:extLst>
            </p:cNvPr>
            <p:cNvSpPr>
              <a:spLocks/>
            </p:cNvSpPr>
            <p:nvPr/>
          </p:nvSpPr>
          <p:spPr bwMode="auto">
            <a:xfrm>
              <a:off x="2767" y="659"/>
              <a:ext cx="170" cy="103"/>
            </a:xfrm>
            <a:custGeom>
              <a:avLst/>
              <a:gdLst>
                <a:gd name="T0" fmla="*/ 1 w 341"/>
                <a:gd name="T1" fmla="*/ 4 h 208"/>
                <a:gd name="T2" fmla="*/ 2 w 341"/>
                <a:gd name="T3" fmla="*/ 3 h 208"/>
                <a:gd name="T4" fmla="*/ 2 w 341"/>
                <a:gd name="T5" fmla="*/ 2 h 208"/>
                <a:gd name="T6" fmla="*/ 3 w 341"/>
                <a:gd name="T7" fmla="*/ 1 h 208"/>
                <a:gd name="T8" fmla="*/ 4 w 341"/>
                <a:gd name="T9" fmla="*/ 0 h 208"/>
                <a:gd name="T10" fmla="*/ 4 w 341"/>
                <a:gd name="T11" fmla="*/ 0 h 208"/>
                <a:gd name="T12" fmla="*/ 4 w 341"/>
                <a:gd name="T13" fmla="*/ 0 h 208"/>
                <a:gd name="T14" fmla="*/ 3 w 341"/>
                <a:gd name="T15" fmla="*/ 2 h 208"/>
                <a:gd name="T16" fmla="*/ 2 w 341"/>
                <a:gd name="T17" fmla="*/ 3 h 208"/>
                <a:gd name="T18" fmla="*/ 2 w 341"/>
                <a:gd name="T19" fmla="*/ 3 h 208"/>
                <a:gd name="T20" fmla="*/ 3 w 341"/>
                <a:gd name="T21" fmla="*/ 3 h 208"/>
                <a:gd name="T22" fmla="*/ 4 w 341"/>
                <a:gd name="T23" fmla="*/ 2 h 208"/>
                <a:gd name="T24" fmla="*/ 5 w 341"/>
                <a:gd name="T25" fmla="*/ 1 h 208"/>
                <a:gd name="T26" fmla="*/ 6 w 341"/>
                <a:gd name="T27" fmla="*/ 0 h 208"/>
                <a:gd name="T28" fmla="*/ 7 w 341"/>
                <a:gd name="T29" fmla="*/ 0 h 208"/>
                <a:gd name="T30" fmla="*/ 6 w 341"/>
                <a:gd name="T31" fmla="*/ 1 h 208"/>
                <a:gd name="T32" fmla="*/ 5 w 341"/>
                <a:gd name="T33" fmla="*/ 2 h 208"/>
                <a:gd name="T34" fmla="*/ 5 w 341"/>
                <a:gd name="T35" fmla="*/ 2 h 208"/>
                <a:gd name="T36" fmla="*/ 5 w 341"/>
                <a:gd name="T37" fmla="*/ 2 h 208"/>
                <a:gd name="T38" fmla="*/ 6 w 341"/>
                <a:gd name="T39" fmla="*/ 2 h 208"/>
                <a:gd name="T40" fmla="*/ 7 w 341"/>
                <a:gd name="T41" fmla="*/ 1 h 208"/>
                <a:gd name="T42" fmla="*/ 9 w 341"/>
                <a:gd name="T43" fmla="*/ 0 h 208"/>
                <a:gd name="T44" fmla="*/ 9 w 341"/>
                <a:gd name="T45" fmla="*/ 0 h 208"/>
                <a:gd name="T46" fmla="*/ 8 w 341"/>
                <a:gd name="T47" fmla="*/ 1 h 208"/>
                <a:gd name="T48" fmla="*/ 7 w 341"/>
                <a:gd name="T49" fmla="*/ 2 h 208"/>
                <a:gd name="T50" fmla="*/ 8 w 341"/>
                <a:gd name="T51" fmla="*/ 2 h 208"/>
                <a:gd name="T52" fmla="*/ 10 w 341"/>
                <a:gd name="T53" fmla="*/ 2 h 208"/>
                <a:gd name="T54" fmla="*/ 10 w 341"/>
                <a:gd name="T55" fmla="*/ 1 h 208"/>
                <a:gd name="T56" fmla="*/ 9 w 341"/>
                <a:gd name="T57" fmla="*/ 2 h 208"/>
                <a:gd name="T58" fmla="*/ 7 w 341"/>
                <a:gd name="T59" fmla="*/ 2 h 208"/>
                <a:gd name="T60" fmla="*/ 8 w 341"/>
                <a:gd name="T61" fmla="*/ 3 h 208"/>
                <a:gd name="T62" fmla="*/ 9 w 341"/>
                <a:gd name="T63" fmla="*/ 3 h 208"/>
                <a:gd name="T64" fmla="*/ 9 w 341"/>
                <a:gd name="T65" fmla="*/ 4 h 208"/>
                <a:gd name="T66" fmla="*/ 8 w 341"/>
                <a:gd name="T67" fmla="*/ 3 h 208"/>
                <a:gd name="T68" fmla="*/ 7 w 341"/>
                <a:gd name="T69" fmla="*/ 3 h 208"/>
                <a:gd name="T70" fmla="*/ 6 w 341"/>
                <a:gd name="T71" fmla="*/ 3 h 208"/>
                <a:gd name="T72" fmla="*/ 5 w 341"/>
                <a:gd name="T73" fmla="*/ 3 h 208"/>
                <a:gd name="T74" fmla="*/ 5 w 341"/>
                <a:gd name="T75" fmla="*/ 3 h 208"/>
                <a:gd name="T76" fmla="*/ 6 w 341"/>
                <a:gd name="T77" fmla="*/ 4 h 208"/>
                <a:gd name="T78" fmla="*/ 7 w 341"/>
                <a:gd name="T79" fmla="*/ 5 h 208"/>
                <a:gd name="T80" fmla="*/ 7 w 341"/>
                <a:gd name="T81" fmla="*/ 5 h 208"/>
                <a:gd name="T82" fmla="*/ 6 w 341"/>
                <a:gd name="T83" fmla="*/ 4 h 208"/>
                <a:gd name="T84" fmla="*/ 5 w 341"/>
                <a:gd name="T85" fmla="*/ 3 h 208"/>
                <a:gd name="T86" fmla="*/ 4 w 341"/>
                <a:gd name="T87" fmla="*/ 3 h 208"/>
                <a:gd name="T88" fmla="*/ 3 w 341"/>
                <a:gd name="T89" fmla="*/ 3 h 208"/>
                <a:gd name="T90" fmla="*/ 2 w 341"/>
                <a:gd name="T91" fmla="*/ 4 h 208"/>
                <a:gd name="T92" fmla="*/ 2 w 341"/>
                <a:gd name="T93" fmla="*/ 4 h 208"/>
                <a:gd name="T94" fmla="*/ 3 w 341"/>
                <a:gd name="T95" fmla="*/ 5 h 208"/>
                <a:gd name="T96" fmla="*/ 5 w 341"/>
                <a:gd name="T97" fmla="*/ 6 h 208"/>
                <a:gd name="T98" fmla="*/ 5 w 341"/>
                <a:gd name="T99" fmla="*/ 6 h 208"/>
                <a:gd name="T100" fmla="*/ 4 w 341"/>
                <a:gd name="T101" fmla="*/ 5 h 208"/>
                <a:gd name="T102" fmla="*/ 2 w 341"/>
                <a:gd name="T103" fmla="*/ 4 h 208"/>
                <a:gd name="T104" fmla="*/ 1 w 341"/>
                <a:gd name="T105" fmla="*/ 4 h 208"/>
                <a:gd name="T106" fmla="*/ 0 w 341"/>
                <a:gd name="T107" fmla="*/ 5 h 208"/>
                <a:gd name="T108" fmla="*/ 0 w 341"/>
                <a:gd name="T109" fmla="*/ 5 h 20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341" h="208">
                  <a:moveTo>
                    <a:pt x="14" y="161"/>
                  </a:moveTo>
                  <a:lnTo>
                    <a:pt x="19" y="157"/>
                  </a:lnTo>
                  <a:lnTo>
                    <a:pt x="26" y="151"/>
                  </a:lnTo>
                  <a:lnTo>
                    <a:pt x="34" y="147"/>
                  </a:lnTo>
                  <a:lnTo>
                    <a:pt x="43" y="141"/>
                  </a:lnTo>
                  <a:lnTo>
                    <a:pt x="52" y="136"/>
                  </a:lnTo>
                  <a:lnTo>
                    <a:pt x="60" y="131"/>
                  </a:lnTo>
                  <a:lnTo>
                    <a:pt x="66" y="127"/>
                  </a:lnTo>
                  <a:lnTo>
                    <a:pt x="68" y="124"/>
                  </a:lnTo>
                  <a:lnTo>
                    <a:pt x="72" y="113"/>
                  </a:lnTo>
                  <a:lnTo>
                    <a:pt x="77" y="96"/>
                  </a:lnTo>
                  <a:lnTo>
                    <a:pt x="85" y="78"/>
                  </a:lnTo>
                  <a:lnTo>
                    <a:pt x="92" y="64"/>
                  </a:lnTo>
                  <a:lnTo>
                    <a:pt x="97" y="57"/>
                  </a:lnTo>
                  <a:lnTo>
                    <a:pt x="103" y="49"/>
                  </a:lnTo>
                  <a:lnTo>
                    <a:pt x="111" y="40"/>
                  </a:lnTo>
                  <a:lnTo>
                    <a:pt x="119" y="29"/>
                  </a:lnTo>
                  <a:lnTo>
                    <a:pt x="128" y="20"/>
                  </a:lnTo>
                  <a:lnTo>
                    <a:pt x="136" y="11"/>
                  </a:lnTo>
                  <a:lnTo>
                    <a:pt x="143" y="5"/>
                  </a:lnTo>
                  <a:lnTo>
                    <a:pt x="148" y="1"/>
                  </a:lnTo>
                  <a:lnTo>
                    <a:pt x="153" y="0"/>
                  </a:lnTo>
                  <a:lnTo>
                    <a:pt x="154" y="0"/>
                  </a:lnTo>
                  <a:lnTo>
                    <a:pt x="153" y="4"/>
                  </a:lnTo>
                  <a:lnTo>
                    <a:pt x="150" y="7"/>
                  </a:lnTo>
                  <a:lnTo>
                    <a:pt x="146" y="11"/>
                  </a:lnTo>
                  <a:lnTo>
                    <a:pt x="141" y="18"/>
                  </a:lnTo>
                  <a:lnTo>
                    <a:pt x="133" y="26"/>
                  </a:lnTo>
                  <a:lnTo>
                    <a:pt x="125" y="36"/>
                  </a:lnTo>
                  <a:lnTo>
                    <a:pt x="115" y="46"/>
                  </a:lnTo>
                  <a:lnTo>
                    <a:pt x="107" y="56"/>
                  </a:lnTo>
                  <a:lnTo>
                    <a:pt x="102" y="65"/>
                  </a:lnTo>
                  <a:lnTo>
                    <a:pt x="98" y="71"/>
                  </a:lnTo>
                  <a:lnTo>
                    <a:pt x="93" y="81"/>
                  </a:lnTo>
                  <a:lnTo>
                    <a:pt x="90" y="91"/>
                  </a:lnTo>
                  <a:lnTo>
                    <a:pt x="89" y="103"/>
                  </a:lnTo>
                  <a:lnTo>
                    <a:pt x="88" y="110"/>
                  </a:lnTo>
                  <a:lnTo>
                    <a:pt x="88" y="113"/>
                  </a:lnTo>
                  <a:lnTo>
                    <a:pt x="89" y="113"/>
                  </a:lnTo>
                  <a:lnTo>
                    <a:pt x="91" y="112"/>
                  </a:lnTo>
                  <a:lnTo>
                    <a:pt x="97" y="110"/>
                  </a:lnTo>
                  <a:lnTo>
                    <a:pt x="102" y="108"/>
                  </a:lnTo>
                  <a:lnTo>
                    <a:pt x="106" y="103"/>
                  </a:lnTo>
                  <a:lnTo>
                    <a:pt x="113" y="98"/>
                  </a:lnTo>
                  <a:lnTo>
                    <a:pt x="120" y="94"/>
                  </a:lnTo>
                  <a:lnTo>
                    <a:pt x="127" y="89"/>
                  </a:lnTo>
                  <a:lnTo>
                    <a:pt x="133" y="84"/>
                  </a:lnTo>
                  <a:lnTo>
                    <a:pt x="138" y="81"/>
                  </a:lnTo>
                  <a:lnTo>
                    <a:pt x="142" y="80"/>
                  </a:lnTo>
                  <a:lnTo>
                    <a:pt x="149" y="67"/>
                  </a:lnTo>
                  <a:lnTo>
                    <a:pt x="159" y="54"/>
                  </a:lnTo>
                  <a:lnTo>
                    <a:pt x="172" y="42"/>
                  </a:lnTo>
                  <a:lnTo>
                    <a:pt x="186" y="30"/>
                  </a:lnTo>
                  <a:lnTo>
                    <a:pt x="198" y="21"/>
                  </a:lnTo>
                  <a:lnTo>
                    <a:pt x="211" y="12"/>
                  </a:lnTo>
                  <a:lnTo>
                    <a:pt x="221" y="7"/>
                  </a:lnTo>
                  <a:lnTo>
                    <a:pt x="228" y="4"/>
                  </a:lnTo>
                  <a:lnTo>
                    <a:pt x="236" y="3"/>
                  </a:lnTo>
                  <a:lnTo>
                    <a:pt x="241" y="3"/>
                  </a:lnTo>
                  <a:lnTo>
                    <a:pt x="240" y="4"/>
                  </a:lnTo>
                  <a:lnTo>
                    <a:pt x="234" y="7"/>
                  </a:lnTo>
                  <a:lnTo>
                    <a:pt x="224" y="13"/>
                  </a:lnTo>
                  <a:lnTo>
                    <a:pt x="212" y="22"/>
                  </a:lnTo>
                  <a:lnTo>
                    <a:pt x="199" y="33"/>
                  </a:lnTo>
                  <a:lnTo>
                    <a:pt x="187" y="44"/>
                  </a:lnTo>
                  <a:lnTo>
                    <a:pt x="175" y="56"/>
                  </a:lnTo>
                  <a:lnTo>
                    <a:pt x="166" y="66"/>
                  </a:lnTo>
                  <a:lnTo>
                    <a:pt x="160" y="75"/>
                  </a:lnTo>
                  <a:lnTo>
                    <a:pt x="158" y="82"/>
                  </a:lnTo>
                  <a:lnTo>
                    <a:pt x="158" y="84"/>
                  </a:lnTo>
                  <a:lnTo>
                    <a:pt x="160" y="86"/>
                  </a:lnTo>
                  <a:lnTo>
                    <a:pt x="165" y="84"/>
                  </a:lnTo>
                  <a:lnTo>
                    <a:pt x="172" y="83"/>
                  </a:lnTo>
                  <a:lnTo>
                    <a:pt x="176" y="82"/>
                  </a:lnTo>
                  <a:lnTo>
                    <a:pt x="182" y="81"/>
                  </a:lnTo>
                  <a:lnTo>
                    <a:pt x="188" y="80"/>
                  </a:lnTo>
                  <a:lnTo>
                    <a:pt x="194" y="79"/>
                  </a:lnTo>
                  <a:lnTo>
                    <a:pt x="199" y="78"/>
                  </a:lnTo>
                  <a:lnTo>
                    <a:pt x="204" y="76"/>
                  </a:lnTo>
                  <a:lnTo>
                    <a:pt x="209" y="75"/>
                  </a:lnTo>
                  <a:lnTo>
                    <a:pt x="212" y="75"/>
                  </a:lnTo>
                  <a:lnTo>
                    <a:pt x="221" y="67"/>
                  </a:lnTo>
                  <a:lnTo>
                    <a:pt x="233" y="60"/>
                  </a:lnTo>
                  <a:lnTo>
                    <a:pt x="245" y="52"/>
                  </a:lnTo>
                  <a:lnTo>
                    <a:pt x="260" y="45"/>
                  </a:lnTo>
                  <a:lnTo>
                    <a:pt x="273" y="38"/>
                  </a:lnTo>
                  <a:lnTo>
                    <a:pt x="286" y="33"/>
                  </a:lnTo>
                  <a:lnTo>
                    <a:pt x="295" y="29"/>
                  </a:lnTo>
                  <a:lnTo>
                    <a:pt x="301" y="26"/>
                  </a:lnTo>
                  <a:lnTo>
                    <a:pt x="306" y="23"/>
                  </a:lnTo>
                  <a:lnTo>
                    <a:pt x="310" y="26"/>
                  </a:lnTo>
                  <a:lnTo>
                    <a:pt x="308" y="30"/>
                  </a:lnTo>
                  <a:lnTo>
                    <a:pt x="301" y="34"/>
                  </a:lnTo>
                  <a:lnTo>
                    <a:pt x="291" y="37"/>
                  </a:lnTo>
                  <a:lnTo>
                    <a:pt x="281" y="41"/>
                  </a:lnTo>
                  <a:lnTo>
                    <a:pt x="270" y="46"/>
                  </a:lnTo>
                  <a:lnTo>
                    <a:pt x="260" y="53"/>
                  </a:lnTo>
                  <a:lnTo>
                    <a:pt x="251" y="59"/>
                  </a:lnTo>
                  <a:lnTo>
                    <a:pt x="243" y="66"/>
                  </a:lnTo>
                  <a:lnTo>
                    <a:pt x="237" y="72"/>
                  </a:lnTo>
                  <a:lnTo>
                    <a:pt x="234" y="78"/>
                  </a:lnTo>
                  <a:lnTo>
                    <a:pt x="245" y="79"/>
                  </a:lnTo>
                  <a:lnTo>
                    <a:pt x="258" y="78"/>
                  </a:lnTo>
                  <a:lnTo>
                    <a:pt x="272" y="76"/>
                  </a:lnTo>
                  <a:lnTo>
                    <a:pt x="286" y="74"/>
                  </a:lnTo>
                  <a:lnTo>
                    <a:pt x="300" y="71"/>
                  </a:lnTo>
                  <a:lnTo>
                    <a:pt x="311" y="68"/>
                  </a:lnTo>
                  <a:lnTo>
                    <a:pt x="320" y="65"/>
                  </a:lnTo>
                  <a:lnTo>
                    <a:pt x="327" y="63"/>
                  </a:lnTo>
                  <a:lnTo>
                    <a:pt x="335" y="59"/>
                  </a:lnTo>
                  <a:lnTo>
                    <a:pt x="340" y="58"/>
                  </a:lnTo>
                  <a:lnTo>
                    <a:pt x="341" y="59"/>
                  </a:lnTo>
                  <a:lnTo>
                    <a:pt x="336" y="64"/>
                  </a:lnTo>
                  <a:lnTo>
                    <a:pt x="331" y="67"/>
                  </a:lnTo>
                  <a:lnTo>
                    <a:pt x="321" y="72"/>
                  </a:lnTo>
                  <a:lnTo>
                    <a:pt x="311" y="78"/>
                  </a:lnTo>
                  <a:lnTo>
                    <a:pt x="298" y="82"/>
                  </a:lnTo>
                  <a:lnTo>
                    <a:pt x="283" y="87"/>
                  </a:lnTo>
                  <a:lnTo>
                    <a:pt x="268" y="90"/>
                  </a:lnTo>
                  <a:lnTo>
                    <a:pt x="253" y="93"/>
                  </a:lnTo>
                  <a:lnTo>
                    <a:pt x="239" y="93"/>
                  </a:lnTo>
                  <a:lnTo>
                    <a:pt x="243" y="97"/>
                  </a:lnTo>
                  <a:lnTo>
                    <a:pt x="251" y="103"/>
                  </a:lnTo>
                  <a:lnTo>
                    <a:pt x="260" y="109"/>
                  </a:lnTo>
                  <a:lnTo>
                    <a:pt x="270" y="114"/>
                  </a:lnTo>
                  <a:lnTo>
                    <a:pt x="280" y="120"/>
                  </a:lnTo>
                  <a:lnTo>
                    <a:pt x="289" y="125"/>
                  </a:lnTo>
                  <a:lnTo>
                    <a:pt x="297" y="128"/>
                  </a:lnTo>
                  <a:lnTo>
                    <a:pt x="303" y="131"/>
                  </a:lnTo>
                  <a:lnTo>
                    <a:pt x="310" y="135"/>
                  </a:lnTo>
                  <a:lnTo>
                    <a:pt x="313" y="137"/>
                  </a:lnTo>
                  <a:lnTo>
                    <a:pt x="311" y="140"/>
                  </a:lnTo>
                  <a:lnTo>
                    <a:pt x="304" y="139"/>
                  </a:lnTo>
                  <a:lnTo>
                    <a:pt x="296" y="136"/>
                  </a:lnTo>
                  <a:lnTo>
                    <a:pt x="286" y="132"/>
                  </a:lnTo>
                  <a:lnTo>
                    <a:pt x="272" y="127"/>
                  </a:lnTo>
                  <a:lnTo>
                    <a:pt x="258" y="121"/>
                  </a:lnTo>
                  <a:lnTo>
                    <a:pt x="244" y="116"/>
                  </a:lnTo>
                  <a:lnTo>
                    <a:pt x="233" y="110"/>
                  </a:lnTo>
                  <a:lnTo>
                    <a:pt x="224" y="104"/>
                  </a:lnTo>
                  <a:lnTo>
                    <a:pt x="218" y="99"/>
                  </a:lnTo>
                  <a:lnTo>
                    <a:pt x="212" y="99"/>
                  </a:lnTo>
                  <a:lnTo>
                    <a:pt x="205" y="101"/>
                  </a:lnTo>
                  <a:lnTo>
                    <a:pt x="198" y="101"/>
                  </a:lnTo>
                  <a:lnTo>
                    <a:pt x="190" y="102"/>
                  </a:lnTo>
                  <a:lnTo>
                    <a:pt x="182" y="102"/>
                  </a:lnTo>
                  <a:lnTo>
                    <a:pt x="175" y="103"/>
                  </a:lnTo>
                  <a:lnTo>
                    <a:pt x="169" y="103"/>
                  </a:lnTo>
                  <a:lnTo>
                    <a:pt x="166" y="104"/>
                  </a:lnTo>
                  <a:lnTo>
                    <a:pt x="169" y="110"/>
                  </a:lnTo>
                  <a:lnTo>
                    <a:pt x="175" y="116"/>
                  </a:lnTo>
                  <a:lnTo>
                    <a:pt x="181" y="122"/>
                  </a:lnTo>
                  <a:lnTo>
                    <a:pt x="188" y="129"/>
                  </a:lnTo>
                  <a:lnTo>
                    <a:pt x="195" y="135"/>
                  </a:lnTo>
                  <a:lnTo>
                    <a:pt x="202" y="141"/>
                  </a:lnTo>
                  <a:lnTo>
                    <a:pt x="209" y="146"/>
                  </a:lnTo>
                  <a:lnTo>
                    <a:pt x="213" y="149"/>
                  </a:lnTo>
                  <a:lnTo>
                    <a:pt x="222" y="154"/>
                  </a:lnTo>
                  <a:lnTo>
                    <a:pt x="232" y="159"/>
                  </a:lnTo>
                  <a:lnTo>
                    <a:pt x="241" y="164"/>
                  </a:lnTo>
                  <a:lnTo>
                    <a:pt x="247" y="167"/>
                  </a:lnTo>
                  <a:lnTo>
                    <a:pt x="251" y="172"/>
                  </a:lnTo>
                  <a:lnTo>
                    <a:pt x="255" y="177"/>
                  </a:lnTo>
                  <a:lnTo>
                    <a:pt x="252" y="178"/>
                  </a:lnTo>
                  <a:lnTo>
                    <a:pt x="241" y="172"/>
                  </a:lnTo>
                  <a:lnTo>
                    <a:pt x="232" y="166"/>
                  </a:lnTo>
                  <a:lnTo>
                    <a:pt x="220" y="159"/>
                  </a:lnTo>
                  <a:lnTo>
                    <a:pt x="207" y="151"/>
                  </a:lnTo>
                  <a:lnTo>
                    <a:pt x="194" y="143"/>
                  </a:lnTo>
                  <a:lnTo>
                    <a:pt x="181" y="135"/>
                  </a:lnTo>
                  <a:lnTo>
                    <a:pt x="171" y="128"/>
                  </a:lnTo>
                  <a:lnTo>
                    <a:pt x="161" y="122"/>
                  </a:lnTo>
                  <a:lnTo>
                    <a:pt x="156" y="118"/>
                  </a:lnTo>
                  <a:lnTo>
                    <a:pt x="150" y="113"/>
                  </a:lnTo>
                  <a:lnTo>
                    <a:pt x="144" y="113"/>
                  </a:lnTo>
                  <a:lnTo>
                    <a:pt x="139" y="114"/>
                  </a:lnTo>
                  <a:lnTo>
                    <a:pt x="134" y="117"/>
                  </a:lnTo>
                  <a:lnTo>
                    <a:pt x="129" y="118"/>
                  </a:lnTo>
                  <a:lnTo>
                    <a:pt x="123" y="120"/>
                  </a:lnTo>
                  <a:lnTo>
                    <a:pt x="118" y="122"/>
                  </a:lnTo>
                  <a:lnTo>
                    <a:pt x="111" y="124"/>
                  </a:lnTo>
                  <a:lnTo>
                    <a:pt x="104" y="126"/>
                  </a:lnTo>
                  <a:lnTo>
                    <a:pt x="98" y="128"/>
                  </a:lnTo>
                  <a:lnTo>
                    <a:pt x="93" y="131"/>
                  </a:lnTo>
                  <a:lnTo>
                    <a:pt x="91" y="132"/>
                  </a:lnTo>
                  <a:lnTo>
                    <a:pt x="89" y="135"/>
                  </a:lnTo>
                  <a:lnTo>
                    <a:pt x="90" y="137"/>
                  </a:lnTo>
                  <a:lnTo>
                    <a:pt x="92" y="142"/>
                  </a:lnTo>
                  <a:lnTo>
                    <a:pt x="98" y="147"/>
                  </a:lnTo>
                  <a:lnTo>
                    <a:pt x="104" y="151"/>
                  </a:lnTo>
                  <a:lnTo>
                    <a:pt x="112" y="158"/>
                  </a:lnTo>
                  <a:lnTo>
                    <a:pt x="123" y="166"/>
                  </a:lnTo>
                  <a:lnTo>
                    <a:pt x="135" y="175"/>
                  </a:lnTo>
                  <a:lnTo>
                    <a:pt x="148" y="184"/>
                  </a:lnTo>
                  <a:lnTo>
                    <a:pt x="159" y="192"/>
                  </a:lnTo>
                  <a:lnTo>
                    <a:pt x="169" y="197"/>
                  </a:lnTo>
                  <a:lnTo>
                    <a:pt x="176" y="201"/>
                  </a:lnTo>
                  <a:lnTo>
                    <a:pt x="182" y="205"/>
                  </a:lnTo>
                  <a:lnTo>
                    <a:pt x="182" y="208"/>
                  </a:lnTo>
                  <a:lnTo>
                    <a:pt x="175" y="208"/>
                  </a:lnTo>
                  <a:lnTo>
                    <a:pt x="164" y="202"/>
                  </a:lnTo>
                  <a:lnTo>
                    <a:pt x="154" y="196"/>
                  </a:lnTo>
                  <a:lnTo>
                    <a:pt x="144" y="189"/>
                  </a:lnTo>
                  <a:lnTo>
                    <a:pt x="130" y="181"/>
                  </a:lnTo>
                  <a:lnTo>
                    <a:pt x="116" y="172"/>
                  </a:lnTo>
                  <a:lnTo>
                    <a:pt x="104" y="164"/>
                  </a:lnTo>
                  <a:lnTo>
                    <a:pt x="91" y="157"/>
                  </a:lnTo>
                  <a:lnTo>
                    <a:pt x="83" y="152"/>
                  </a:lnTo>
                  <a:lnTo>
                    <a:pt x="77" y="150"/>
                  </a:lnTo>
                  <a:lnTo>
                    <a:pt x="73" y="150"/>
                  </a:lnTo>
                  <a:lnTo>
                    <a:pt x="65" y="152"/>
                  </a:lnTo>
                  <a:lnTo>
                    <a:pt x="53" y="156"/>
                  </a:lnTo>
                  <a:lnTo>
                    <a:pt x="42" y="161"/>
                  </a:lnTo>
                  <a:lnTo>
                    <a:pt x="29" y="164"/>
                  </a:lnTo>
                  <a:lnTo>
                    <a:pt x="19" y="167"/>
                  </a:lnTo>
                  <a:lnTo>
                    <a:pt x="9" y="170"/>
                  </a:lnTo>
                  <a:lnTo>
                    <a:pt x="4" y="171"/>
                  </a:lnTo>
                  <a:lnTo>
                    <a:pt x="0" y="171"/>
                  </a:lnTo>
                  <a:lnTo>
                    <a:pt x="2" y="169"/>
                  </a:lnTo>
                  <a:lnTo>
                    <a:pt x="7" y="165"/>
                  </a:lnTo>
                  <a:lnTo>
                    <a:pt x="14" y="161"/>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78" name="Freeform 317">
              <a:extLst>
                <a:ext uri="{FF2B5EF4-FFF2-40B4-BE49-F238E27FC236}">
                  <a16:creationId xmlns:a16="http://schemas.microsoft.com/office/drawing/2014/main" xmlns="" id="{0292D485-9F46-482D-BED3-ABF26BE9C238}"/>
                </a:ext>
              </a:extLst>
            </p:cNvPr>
            <p:cNvSpPr>
              <a:spLocks/>
            </p:cNvSpPr>
            <p:nvPr/>
          </p:nvSpPr>
          <p:spPr bwMode="auto">
            <a:xfrm>
              <a:off x="2733" y="763"/>
              <a:ext cx="123" cy="103"/>
            </a:xfrm>
            <a:custGeom>
              <a:avLst/>
              <a:gdLst>
                <a:gd name="T0" fmla="*/ 1 w 246"/>
                <a:gd name="T1" fmla="*/ 1 h 205"/>
                <a:gd name="T2" fmla="*/ 2 w 246"/>
                <a:gd name="T3" fmla="*/ 1 h 205"/>
                <a:gd name="T4" fmla="*/ 2 w 246"/>
                <a:gd name="T5" fmla="*/ 1 h 205"/>
                <a:gd name="T6" fmla="*/ 3 w 246"/>
                <a:gd name="T7" fmla="*/ 1 h 205"/>
                <a:gd name="T8" fmla="*/ 5 w 246"/>
                <a:gd name="T9" fmla="*/ 1 h 205"/>
                <a:gd name="T10" fmla="*/ 6 w 246"/>
                <a:gd name="T11" fmla="*/ 1 h 205"/>
                <a:gd name="T12" fmla="*/ 5 w 246"/>
                <a:gd name="T13" fmla="*/ 1 h 205"/>
                <a:gd name="T14" fmla="*/ 4 w 246"/>
                <a:gd name="T15" fmla="*/ 1 h 205"/>
                <a:gd name="T16" fmla="*/ 3 w 246"/>
                <a:gd name="T17" fmla="*/ 1 h 205"/>
                <a:gd name="T18" fmla="*/ 3 w 246"/>
                <a:gd name="T19" fmla="*/ 2 h 205"/>
                <a:gd name="T20" fmla="*/ 3 w 246"/>
                <a:gd name="T21" fmla="*/ 2 h 205"/>
                <a:gd name="T22" fmla="*/ 4 w 246"/>
                <a:gd name="T23" fmla="*/ 2 h 205"/>
                <a:gd name="T24" fmla="*/ 5 w 246"/>
                <a:gd name="T25" fmla="*/ 2 h 205"/>
                <a:gd name="T26" fmla="*/ 6 w 246"/>
                <a:gd name="T27" fmla="*/ 2 h 205"/>
                <a:gd name="T28" fmla="*/ 8 w 246"/>
                <a:gd name="T29" fmla="*/ 3 h 205"/>
                <a:gd name="T30" fmla="*/ 8 w 246"/>
                <a:gd name="T31" fmla="*/ 3 h 205"/>
                <a:gd name="T32" fmla="*/ 7 w 246"/>
                <a:gd name="T33" fmla="*/ 3 h 205"/>
                <a:gd name="T34" fmla="*/ 5 w 246"/>
                <a:gd name="T35" fmla="*/ 3 h 205"/>
                <a:gd name="T36" fmla="*/ 4 w 246"/>
                <a:gd name="T37" fmla="*/ 3 h 205"/>
                <a:gd name="T38" fmla="*/ 5 w 246"/>
                <a:gd name="T39" fmla="*/ 3 h 205"/>
                <a:gd name="T40" fmla="*/ 6 w 246"/>
                <a:gd name="T41" fmla="*/ 3 h 205"/>
                <a:gd name="T42" fmla="*/ 7 w 246"/>
                <a:gd name="T43" fmla="*/ 4 h 205"/>
                <a:gd name="T44" fmla="*/ 8 w 246"/>
                <a:gd name="T45" fmla="*/ 5 h 205"/>
                <a:gd name="T46" fmla="*/ 7 w 246"/>
                <a:gd name="T47" fmla="*/ 4 h 205"/>
                <a:gd name="T48" fmla="*/ 6 w 246"/>
                <a:gd name="T49" fmla="*/ 4 h 205"/>
                <a:gd name="T50" fmla="*/ 6 w 246"/>
                <a:gd name="T51" fmla="*/ 4 h 205"/>
                <a:gd name="T52" fmla="*/ 7 w 246"/>
                <a:gd name="T53" fmla="*/ 5 h 205"/>
                <a:gd name="T54" fmla="*/ 8 w 246"/>
                <a:gd name="T55" fmla="*/ 6 h 205"/>
                <a:gd name="T56" fmla="*/ 8 w 246"/>
                <a:gd name="T57" fmla="*/ 6 h 205"/>
                <a:gd name="T58" fmla="*/ 8 w 246"/>
                <a:gd name="T59" fmla="*/ 7 h 205"/>
                <a:gd name="T60" fmla="*/ 7 w 246"/>
                <a:gd name="T61" fmla="*/ 5 h 205"/>
                <a:gd name="T62" fmla="*/ 6 w 246"/>
                <a:gd name="T63" fmla="*/ 4 h 205"/>
                <a:gd name="T64" fmla="*/ 5 w 246"/>
                <a:gd name="T65" fmla="*/ 4 h 205"/>
                <a:gd name="T66" fmla="*/ 6 w 246"/>
                <a:gd name="T67" fmla="*/ 5 h 205"/>
                <a:gd name="T68" fmla="*/ 6 w 246"/>
                <a:gd name="T69" fmla="*/ 6 h 205"/>
                <a:gd name="T70" fmla="*/ 6 w 246"/>
                <a:gd name="T71" fmla="*/ 6 h 205"/>
                <a:gd name="T72" fmla="*/ 5 w 246"/>
                <a:gd name="T73" fmla="*/ 5 h 205"/>
                <a:gd name="T74" fmla="*/ 5 w 246"/>
                <a:gd name="T75" fmla="*/ 3 h 205"/>
                <a:gd name="T76" fmla="*/ 4 w 246"/>
                <a:gd name="T77" fmla="*/ 3 h 205"/>
                <a:gd name="T78" fmla="*/ 4 w 246"/>
                <a:gd name="T79" fmla="*/ 3 h 205"/>
                <a:gd name="T80" fmla="*/ 4 w 246"/>
                <a:gd name="T81" fmla="*/ 3 h 205"/>
                <a:gd name="T82" fmla="*/ 4 w 246"/>
                <a:gd name="T83" fmla="*/ 3 h 205"/>
                <a:gd name="T84" fmla="*/ 4 w 246"/>
                <a:gd name="T85" fmla="*/ 5 h 205"/>
                <a:gd name="T86" fmla="*/ 4 w 246"/>
                <a:gd name="T87" fmla="*/ 6 h 205"/>
                <a:gd name="T88" fmla="*/ 4 w 246"/>
                <a:gd name="T89" fmla="*/ 5 h 205"/>
                <a:gd name="T90" fmla="*/ 3 w 246"/>
                <a:gd name="T91" fmla="*/ 4 h 205"/>
                <a:gd name="T92" fmla="*/ 3 w 246"/>
                <a:gd name="T93" fmla="*/ 2 h 205"/>
                <a:gd name="T94" fmla="*/ 3 w 246"/>
                <a:gd name="T95" fmla="*/ 2 h 205"/>
                <a:gd name="T96" fmla="*/ 2 w 246"/>
                <a:gd name="T97" fmla="*/ 2 h 205"/>
                <a:gd name="T98" fmla="*/ 2 w 246"/>
                <a:gd name="T99" fmla="*/ 2 h 205"/>
                <a:gd name="T100" fmla="*/ 2 w 246"/>
                <a:gd name="T101" fmla="*/ 3 h 205"/>
                <a:gd name="T102" fmla="*/ 2 w 246"/>
                <a:gd name="T103" fmla="*/ 5 h 205"/>
                <a:gd name="T104" fmla="*/ 2 w 246"/>
                <a:gd name="T105" fmla="*/ 5 h 205"/>
                <a:gd name="T106" fmla="*/ 2 w 246"/>
                <a:gd name="T107" fmla="*/ 4 h 205"/>
                <a:gd name="T108" fmla="*/ 2 w 246"/>
                <a:gd name="T109" fmla="*/ 2 h 205"/>
                <a:gd name="T110" fmla="*/ 1 w 246"/>
                <a:gd name="T111" fmla="*/ 1 h 205"/>
                <a:gd name="T112" fmla="*/ 1 w 246"/>
                <a:gd name="T113" fmla="*/ 1 h 205"/>
                <a:gd name="T114" fmla="*/ 0 w 246"/>
                <a:gd name="T115" fmla="*/ 1 h 205"/>
                <a:gd name="T116" fmla="*/ 1 w 246"/>
                <a:gd name="T117" fmla="*/ 1 h 2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46" h="205">
                  <a:moveTo>
                    <a:pt x="8" y="3"/>
                  </a:moveTo>
                  <a:lnTo>
                    <a:pt x="13" y="7"/>
                  </a:lnTo>
                  <a:lnTo>
                    <a:pt x="17" y="10"/>
                  </a:lnTo>
                  <a:lnTo>
                    <a:pt x="23" y="14"/>
                  </a:lnTo>
                  <a:lnTo>
                    <a:pt x="28" y="17"/>
                  </a:lnTo>
                  <a:lnTo>
                    <a:pt x="33" y="21"/>
                  </a:lnTo>
                  <a:lnTo>
                    <a:pt x="38" y="23"/>
                  </a:lnTo>
                  <a:lnTo>
                    <a:pt x="44" y="24"/>
                  </a:lnTo>
                  <a:lnTo>
                    <a:pt x="48" y="24"/>
                  </a:lnTo>
                  <a:lnTo>
                    <a:pt x="61" y="21"/>
                  </a:lnTo>
                  <a:lnTo>
                    <a:pt x="76" y="18"/>
                  </a:lnTo>
                  <a:lnTo>
                    <a:pt x="93" y="16"/>
                  </a:lnTo>
                  <a:lnTo>
                    <a:pt x="111" y="14"/>
                  </a:lnTo>
                  <a:lnTo>
                    <a:pt x="128" y="13"/>
                  </a:lnTo>
                  <a:lnTo>
                    <a:pt x="144" y="13"/>
                  </a:lnTo>
                  <a:lnTo>
                    <a:pt x="157" y="14"/>
                  </a:lnTo>
                  <a:lnTo>
                    <a:pt x="165" y="16"/>
                  </a:lnTo>
                  <a:lnTo>
                    <a:pt x="172" y="21"/>
                  </a:lnTo>
                  <a:lnTo>
                    <a:pt x="172" y="22"/>
                  </a:lnTo>
                  <a:lnTo>
                    <a:pt x="166" y="23"/>
                  </a:lnTo>
                  <a:lnTo>
                    <a:pt x="154" y="22"/>
                  </a:lnTo>
                  <a:lnTo>
                    <a:pt x="146" y="22"/>
                  </a:lnTo>
                  <a:lnTo>
                    <a:pt x="135" y="22"/>
                  </a:lnTo>
                  <a:lnTo>
                    <a:pt x="120" y="23"/>
                  </a:lnTo>
                  <a:lnTo>
                    <a:pt x="105" y="24"/>
                  </a:lnTo>
                  <a:lnTo>
                    <a:pt x="90" y="26"/>
                  </a:lnTo>
                  <a:lnTo>
                    <a:pt x="77" y="29"/>
                  </a:lnTo>
                  <a:lnTo>
                    <a:pt x="67" y="31"/>
                  </a:lnTo>
                  <a:lnTo>
                    <a:pt x="61" y="34"/>
                  </a:lnTo>
                  <a:lnTo>
                    <a:pt x="67" y="38"/>
                  </a:lnTo>
                  <a:lnTo>
                    <a:pt x="73" y="41"/>
                  </a:lnTo>
                  <a:lnTo>
                    <a:pt x="80" y="44"/>
                  </a:lnTo>
                  <a:lnTo>
                    <a:pt x="88" y="47"/>
                  </a:lnTo>
                  <a:lnTo>
                    <a:pt x="95" y="49"/>
                  </a:lnTo>
                  <a:lnTo>
                    <a:pt x="100" y="52"/>
                  </a:lnTo>
                  <a:lnTo>
                    <a:pt x="105" y="54"/>
                  </a:lnTo>
                  <a:lnTo>
                    <a:pt x="108" y="56"/>
                  </a:lnTo>
                  <a:lnTo>
                    <a:pt x="121" y="54"/>
                  </a:lnTo>
                  <a:lnTo>
                    <a:pt x="137" y="54"/>
                  </a:lnTo>
                  <a:lnTo>
                    <a:pt x="154" y="54"/>
                  </a:lnTo>
                  <a:lnTo>
                    <a:pt x="173" y="56"/>
                  </a:lnTo>
                  <a:lnTo>
                    <a:pt x="190" y="60"/>
                  </a:lnTo>
                  <a:lnTo>
                    <a:pt x="205" y="63"/>
                  </a:lnTo>
                  <a:lnTo>
                    <a:pt x="217" y="68"/>
                  </a:lnTo>
                  <a:lnTo>
                    <a:pt x="225" y="72"/>
                  </a:lnTo>
                  <a:lnTo>
                    <a:pt x="232" y="79"/>
                  </a:lnTo>
                  <a:lnTo>
                    <a:pt x="232" y="82"/>
                  </a:lnTo>
                  <a:lnTo>
                    <a:pt x="227" y="81"/>
                  </a:lnTo>
                  <a:lnTo>
                    <a:pt x="218" y="77"/>
                  </a:lnTo>
                  <a:lnTo>
                    <a:pt x="210" y="75"/>
                  </a:lnTo>
                  <a:lnTo>
                    <a:pt x="199" y="71"/>
                  </a:lnTo>
                  <a:lnTo>
                    <a:pt x="185" y="69"/>
                  </a:lnTo>
                  <a:lnTo>
                    <a:pt x="172" y="67"/>
                  </a:lnTo>
                  <a:lnTo>
                    <a:pt x="157" y="66"/>
                  </a:lnTo>
                  <a:lnTo>
                    <a:pt x="144" y="66"/>
                  </a:lnTo>
                  <a:lnTo>
                    <a:pt x="133" y="66"/>
                  </a:lnTo>
                  <a:lnTo>
                    <a:pt x="124" y="68"/>
                  </a:lnTo>
                  <a:lnTo>
                    <a:pt x="136" y="76"/>
                  </a:lnTo>
                  <a:lnTo>
                    <a:pt x="146" y="83"/>
                  </a:lnTo>
                  <a:lnTo>
                    <a:pt x="153" y="87"/>
                  </a:lnTo>
                  <a:lnTo>
                    <a:pt x="157" y="92"/>
                  </a:lnTo>
                  <a:lnTo>
                    <a:pt x="166" y="92"/>
                  </a:lnTo>
                  <a:lnTo>
                    <a:pt x="177" y="93"/>
                  </a:lnTo>
                  <a:lnTo>
                    <a:pt x="190" y="96"/>
                  </a:lnTo>
                  <a:lnTo>
                    <a:pt x="204" y="98"/>
                  </a:lnTo>
                  <a:lnTo>
                    <a:pt x="218" y="104"/>
                  </a:lnTo>
                  <a:lnTo>
                    <a:pt x="230" y="112"/>
                  </a:lnTo>
                  <a:lnTo>
                    <a:pt x="240" y="122"/>
                  </a:lnTo>
                  <a:lnTo>
                    <a:pt x="246" y="136"/>
                  </a:lnTo>
                  <a:lnTo>
                    <a:pt x="240" y="130"/>
                  </a:lnTo>
                  <a:lnTo>
                    <a:pt x="232" y="124"/>
                  </a:lnTo>
                  <a:lnTo>
                    <a:pt x="222" y="119"/>
                  </a:lnTo>
                  <a:lnTo>
                    <a:pt x="212" y="114"/>
                  </a:lnTo>
                  <a:lnTo>
                    <a:pt x="203" y="109"/>
                  </a:lnTo>
                  <a:lnTo>
                    <a:pt x="192" y="107"/>
                  </a:lnTo>
                  <a:lnTo>
                    <a:pt x="182" y="106"/>
                  </a:lnTo>
                  <a:lnTo>
                    <a:pt x="173" y="106"/>
                  </a:lnTo>
                  <a:lnTo>
                    <a:pt x="184" y="117"/>
                  </a:lnTo>
                  <a:lnTo>
                    <a:pt x="195" y="129"/>
                  </a:lnTo>
                  <a:lnTo>
                    <a:pt x="205" y="139"/>
                  </a:lnTo>
                  <a:lnTo>
                    <a:pt x="215" y="150"/>
                  </a:lnTo>
                  <a:lnTo>
                    <a:pt x="223" y="159"/>
                  </a:lnTo>
                  <a:lnTo>
                    <a:pt x="230" y="167"/>
                  </a:lnTo>
                  <a:lnTo>
                    <a:pt x="235" y="172"/>
                  </a:lnTo>
                  <a:lnTo>
                    <a:pt x="237" y="175"/>
                  </a:lnTo>
                  <a:lnTo>
                    <a:pt x="240" y="181"/>
                  </a:lnTo>
                  <a:lnTo>
                    <a:pt x="242" y="188"/>
                  </a:lnTo>
                  <a:lnTo>
                    <a:pt x="244" y="197"/>
                  </a:lnTo>
                  <a:lnTo>
                    <a:pt x="246" y="205"/>
                  </a:lnTo>
                  <a:lnTo>
                    <a:pt x="240" y="196"/>
                  </a:lnTo>
                  <a:lnTo>
                    <a:pt x="230" y="183"/>
                  </a:lnTo>
                  <a:lnTo>
                    <a:pt x="218" y="168"/>
                  </a:lnTo>
                  <a:lnTo>
                    <a:pt x="205" y="152"/>
                  </a:lnTo>
                  <a:lnTo>
                    <a:pt x="192" y="137"/>
                  </a:lnTo>
                  <a:lnTo>
                    <a:pt x="181" y="125"/>
                  </a:lnTo>
                  <a:lnTo>
                    <a:pt x="172" y="116"/>
                  </a:lnTo>
                  <a:lnTo>
                    <a:pt x="166" y="112"/>
                  </a:lnTo>
                  <a:lnTo>
                    <a:pt x="161" y="111"/>
                  </a:lnTo>
                  <a:lnTo>
                    <a:pt x="159" y="114"/>
                  </a:lnTo>
                  <a:lnTo>
                    <a:pt x="159" y="119"/>
                  </a:lnTo>
                  <a:lnTo>
                    <a:pt x="160" y="124"/>
                  </a:lnTo>
                  <a:lnTo>
                    <a:pt x="164" y="135"/>
                  </a:lnTo>
                  <a:lnTo>
                    <a:pt x="169" y="153"/>
                  </a:lnTo>
                  <a:lnTo>
                    <a:pt x="177" y="170"/>
                  </a:lnTo>
                  <a:lnTo>
                    <a:pt x="182" y="182"/>
                  </a:lnTo>
                  <a:lnTo>
                    <a:pt x="183" y="187"/>
                  </a:lnTo>
                  <a:lnTo>
                    <a:pt x="181" y="187"/>
                  </a:lnTo>
                  <a:lnTo>
                    <a:pt x="177" y="184"/>
                  </a:lnTo>
                  <a:lnTo>
                    <a:pt x="173" y="179"/>
                  </a:lnTo>
                  <a:lnTo>
                    <a:pt x="166" y="165"/>
                  </a:lnTo>
                  <a:lnTo>
                    <a:pt x="156" y="143"/>
                  </a:lnTo>
                  <a:lnTo>
                    <a:pt x="147" y="119"/>
                  </a:lnTo>
                  <a:lnTo>
                    <a:pt x="147" y="101"/>
                  </a:lnTo>
                  <a:lnTo>
                    <a:pt x="141" y="96"/>
                  </a:lnTo>
                  <a:lnTo>
                    <a:pt x="135" y="91"/>
                  </a:lnTo>
                  <a:lnTo>
                    <a:pt x="128" y="87"/>
                  </a:lnTo>
                  <a:lnTo>
                    <a:pt x="122" y="84"/>
                  </a:lnTo>
                  <a:lnTo>
                    <a:pt x="116" y="81"/>
                  </a:lnTo>
                  <a:lnTo>
                    <a:pt x="112" y="78"/>
                  </a:lnTo>
                  <a:lnTo>
                    <a:pt x="108" y="76"/>
                  </a:lnTo>
                  <a:lnTo>
                    <a:pt x="106" y="75"/>
                  </a:lnTo>
                  <a:lnTo>
                    <a:pt x="104" y="72"/>
                  </a:lnTo>
                  <a:lnTo>
                    <a:pt x="101" y="71"/>
                  </a:lnTo>
                  <a:lnTo>
                    <a:pt x="99" y="74"/>
                  </a:lnTo>
                  <a:lnTo>
                    <a:pt x="98" y="79"/>
                  </a:lnTo>
                  <a:lnTo>
                    <a:pt x="99" y="93"/>
                  </a:lnTo>
                  <a:lnTo>
                    <a:pt x="104" y="114"/>
                  </a:lnTo>
                  <a:lnTo>
                    <a:pt x="112" y="138"/>
                  </a:lnTo>
                  <a:lnTo>
                    <a:pt x="123" y="157"/>
                  </a:lnTo>
                  <a:lnTo>
                    <a:pt x="129" y="165"/>
                  </a:lnTo>
                  <a:lnTo>
                    <a:pt x="129" y="168"/>
                  </a:lnTo>
                  <a:lnTo>
                    <a:pt x="124" y="167"/>
                  </a:lnTo>
                  <a:lnTo>
                    <a:pt x="119" y="162"/>
                  </a:lnTo>
                  <a:lnTo>
                    <a:pt x="115" y="158"/>
                  </a:lnTo>
                  <a:lnTo>
                    <a:pt x="109" y="150"/>
                  </a:lnTo>
                  <a:lnTo>
                    <a:pt x="104" y="138"/>
                  </a:lnTo>
                  <a:lnTo>
                    <a:pt x="97" y="125"/>
                  </a:lnTo>
                  <a:lnTo>
                    <a:pt x="92" y="112"/>
                  </a:lnTo>
                  <a:lnTo>
                    <a:pt x="89" y="97"/>
                  </a:lnTo>
                  <a:lnTo>
                    <a:pt x="88" y="81"/>
                  </a:lnTo>
                  <a:lnTo>
                    <a:pt x="89" y="64"/>
                  </a:lnTo>
                  <a:lnTo>
                    <a:pt x="84" y="61"/>
                  </a:lnTo>
                  <a:lnTo>
                    <a:pt x="80" y="58"/>
                  </a:lnTo>
                  <a:lnTo>
                    <a:pt x="75" y="54"/>
                  </a:lnTo>
                  <a:lnTo>
                    <a:pt x="69" y="52"/>
                  </a:lnTo>
                  <a:lnTo>
                    <a:pt x="63" y="49"/>
                  </a:lnTo>
                  <a:lnTo>
                    <a:pt x="59" y="47"/>
                  </a:lnTo>
                  <a:lnTo>
                    <a:pt x="55" y="45"/>
                  </a:lnTo>
                  <a:lnTo>
                    <a:pt x="52" y="44"/>
                  </a:lnTo>
                  <a:lnTo>
                    <a:pt x="48" y="53"/>
                  </a:lnTo>
                  <a:lnTo>
                    <a:pt x="50" y="67"/>
                  </a:lnTo>
                  <a:lnTo>
                    <a:pt x="52" y="82"/>
                  </a:lnTo>
                  <a:lnTo>
                    <a:pt x="54" y="93"/>
                  </a:lnTo>
                  <a:lnTo>
                    <a:pt x="57" y="106"/>
                  </a:lnTo>
                  <a:lnTo>
                    <a:pt x="60" y="122"/>
                  </a:lnTo>
                  <a:lnTo>
                    <a:pt x="63" y="138"/>
                  </a:lnTo>
                  <a:lnTo>
                    <a:pt x="67" y="149"/>
                  </a:lnTo>
                  <a:lnTo>
                    <a:pt x="67" y="151"/>
                  </a:lnTo>
                  <a:lnTo>
                    <a:pt x="63" y="150"/>
                  </a:lnTo>
                  <a:lnTo>
                    <a:pt x="59" y="144"/>
                  </a:lnTo>
                  <a:lnTo>
                    <a:pt x="54" y="134"/>
                  </a:lnTo>
                  <a:lnTo>
                    <a:pt x="51" y="114"/>
                  </a:lnTo>
                  <a:lnTo>
                    <a:pt x="45" y="85"/>
                  </a:lnTo>
                  <a:lnTo>
                    <a:pt x="40" y="58"/>
                  </a:lnTo>
                  <a:lnTo>
                    <a:pt x="37" y="40"/>
                  </a:lnTo>
                  <a:lnTo>
                    <a:pt x="30" y="33"/>
                  </a:lnTo>
                  <a:lnTo>
                    <a:pt x="23" y="26"/>
                  </a:lnTo>
                  <a:lnTo>
                    <a:pt x="17" y="21"/>
                  </a:lnTo>
                  <a:lnTo>
                    <a:pt x="12" y="16"/>
                  </a:lnTo>
                  <a:lnTo>
                    <a:pt x="8" y="11"/>
                  </a:lnTo>
                  <a:lnTo>
                    <a:pt x="5" y="8"/>
                  </a:lnTo>
                  <a:lnTo>
                    <a:pt x="1" y="6"/>
                  </a:lnTo>
                  <a:lnTo>
                    <a:pt x="0" y="3"/>
                  </a:lnTo>
                  <a:lnTo>
                    <a:pt x="0" y="1"/>
                  </a:lnTo>
                  <a:lnTo>
                    <a:pt x="1" y="0"/>
                  </a:lnTo>
                  <a:lnTo>
                    <a:pt x="5" y="1"/>
                  </a:lnTo>
                  <a:lnTo>
                    <a:pt x="8" y="3"/>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79" name="Freeform 318">
              <a:extLst>
                <a:ext uri="{FF2B5EF4-FFF2-40B4-BE49-F238E27FC236}">
                  <a16:creationId xmlns:a16="http://schemas.microsoft.com/office/drawing/2014/main" xmlns="" id="{83667D1F-19BD-43EE-8351-A2FE24AAFC3A}"/>
                </a:ext>
              </a:extLst>
            </p:cNvPr>
            <p:cNvSpPr>
              <a:spLocks/>
            </p:cNvSpPr>
            <p:nvPr/>
          </p:nvSpPr>
          <p:spPr bwMode="auto">
            <a:xfrm>
              <a:off x="2669" y="775"/>
              <a:ext cx="85" cy="141"/>
            </a:xfrm>
            <a:custGeom>
              <a:avLst/>
              <a:gdLst>
                <a:gd name="T0" fmla="*/ 3 w 170"/>
                <a:gd name="T1" fmla="*/ 1 h 282"/>
                <a:gd name="T2" fmla="*/ 3 w 170"/>
                <a:gd name="T3" fmla="*/ 2 h 282"/>
                <a:gd name="T4" fmla="*/ 3 w 170"/>
                <a:gd name="T5" fmla="*/ 2 h 282"/>
                <a:gd name="T6" fmla="*/ 3 w 170"/>
                <a:gd name="T7" fmla="*/ 2 h 282"/>
                <a:gd name="T8" fmla="*/ 4 w 170"/>
                <a:gd name="T9" fmla="*/ 3 h 282"/>
                <a:gd name="T10" fmla="*/ 5 w 170"/>
                <a:gd name="T11" fmla="*/ 3 h 282"/>
                <a:gd name="T12" fmla="*/ 5 w 170"/>
                <a:gd name="T13" fmla="*/ 4 h 282"/>
                <a:gd name="T14" fmla="*/ 6 w 170"/>
                <a:gd name="T15" fmla="*/ 5 h 282"/>
                <a:gd name="T16" fmla="*/ 6 w 170"/>
                <a:gd name="T17" fmla="*/ 6 h 282"/>
                <a:gd name="T18" fmla="*/ 6 w 170"/>
                <a:gd name="T19" fmla="*/ 6 h 282"/>
                <a:gd name="T20" fmla="*/ 5 w 170"/>
                <a:gd name="T21" fmla="*/ 5 h 282"/>
                <a:gd name="T22" fmla="*/ 5 w 170"/>
                <a:gd name="T23" fmla="*/ 5 h 282"/>
                <a:gd name="T24" fmla="*/ 5 w 170"/>
                <a:gd name="T25" fmla="*/ 4 h 282"/>
                <a:gd name="T26" fmla="*/ 4 w 170"/>
                <a:gd name="T27" fmla="*/ 3 h 282"/>
                <a:gd name="T28" fmla="*/ 4 w 170"/>
                <a:gd name="T29" fmla="*/ 3 h 282"/>
                <a:gd name="T30" fmla="*/ 3 w 170"/>
                <a:gd name="T31" fmla="*/ 3 h 282"/>
                <a:gd name="T32" fmla="*/ 3 w 170"/>
                <a:gd name="T33" fmla="*/ 3 h 282"/>
                <a:gd name="T34" fmla="*/ 3 w 170"/>
                <a:gd name="T35" fmla="*/ 4 h 282"/>
                <a:gd name="T36" fmla="*/ 4 w 170"/>
                <a:gd name="T37" fmla="*/ 5 h 282"/>
                <a:gd name="T38" fmla="*/ 4 w 170"/>
                <a:gd name="T39" fmla="*/ 5 h 282"/>
                <a:gd name="T40" fmla="*/ 5 w 170"/>
                <a:gd name="T41" fmla="*/ 6 h 282"/>
                <a:gd name="T42" fmla="*/ 5 w 170"/>
                <a:gd name="T43" fmla="*/ 7 h 282"/>
                <a:gd name="T44" fmla="*/ 5 w 170"/>
                <a:gd name="T45" fmla="*/ 8 h 282"/>
                <a:gd name="T46" fmla="*/ 5 w 170"/>
                <a:gd name="T47" fmla="*/ 7 h 282"/>
                <a:gd name="T48" fmla="*/ 5 w 170"/>
                <a:gd name="T49" fmla="*/ 7 h 282"/>
                <a:gd name="T50" fmla="*/ 4 w 170"/>
                <a:gd name="T51" fmla="*/ 6 h 282"/>
                <a:gd name="T52" fmla="*/ 4 w 170"/>
                <a:gd name="T53" fmla="*/ 5 h 282"/>
                <a:gd name="T54" fmla="*/ 4 w 170"/>
                <a:gd name="T55" fmla="*/ 5 h 282"/>
                <a:gd name="T56" fmla="*/ 4 w 170"/>
                <a:gd name="T57" fmla="*/ 6 h 282"/>
                <a:gd name="T58" fmla="*/ 4 w 170"/>
                <a:gd name="T59" fmla="*/ 8 h 282"/>
                <a:gd name="T60" fmla="*/ 4 w 170"/>
                <a:gd name="T61" fmla="*/ 9 h 282"/>
                <a:gd name="T62" fmla="*/ 4 w 170"/>
                <a:gd name="T63" fmla="*/ 9 h 282"/>
                <a:gd name="T64" fmla="*/ 4 w 170"/>
                <a:gd name="T65" fmla="*/ 8 h 282"/>
                <a:gd name="T66" fmla="*/ 3 w 170"/>
                <a:gd name="T67" fmla="*/ 6 h 282"/>
                <a:gd name="T68" fmla="*/ 3 w 170"/>
                <a:gd name="T69" fmla="*/ 6 h 282"/>
                <a:gd name="T70" fmla="*/ 2 w 170"/>
                <a:gd name="T71" fmla="*/ 6 h 282"/>
                <a:gd name="T72" fmla="*/ 2 w 170"/>
                <a:gd name="T73" fmla="*/ 7 h 282"/>
                <a:gd name="T74" fmla="*/ 2 w 170"/>
                <a:gd name="T75" fmla="*/ 7 h 282"/>
                <a:gd name="T76" fmla="*/ 2 w 170"/>
                <a:gd name="T77" fmla="*/ 8 h 282"/>
                <a:gd name="T78" fmla="*/ 1 w 170"/>
                <a:gd name="T79" fmla="*/ 7 h 282"/>
                <a:gd name="T80" fmla="*/ 2 w 170"/>
                <a:gd name="T81" fmla="*/ 7 h 282"/>
                <a:gd name="T82" fmla="*/ 2 w 170"/>
                <a:gd name="T83" fmla="*/ 6 h 282"/>
                <a:gd name="T84" fmla="*/ 2 w 170"/>
                <a:gd name="T85" fmla="*/ 6 h 282"/>
                <a:gd name="T86" fmla="*/ 3 w 170"/>
                <a:gd name="T87" fmla="*/ 5 h 282"/>
                <a:gd name="T88" fmla="*/ 3 w 170"/>
                <a:gd name="T89" fmla="*/ 4 h 282"/>
                <a:gd name="T90" fmla="*/ 3 w 170"/>
                <a:gd name="T91" fmla="*/ 3 h 282"/>
                <a:gd name="T92" fmla="*/ 3 w 170"/>
                <a:gd name="T93" fmla="*/ 3 h 282"/>
                <a:gd name="T94" fmla="*/ 2 w 170"/>
                <a:gd name="T95" fmla="*/ 3 h 282"/>
                <a:gd name="T96" fmla="*/ 1 w 170"/>
                <a:gd name="T97" fmla="*/ 4 h 282"/>
                <a:gd name="T98" fmla="*/ 1 w 170"/>
                <a:gd name="T99" fmla="*/ 5 h 282"/>
                <a:gd name="T100" fmla="*/ 1 w 170"/>
                <a:gd name="T101" fmla="*/ 6 h 282"/>
                <a:gd name="T102" fmla="*/ 0 w 170"/>
                <a:gd name="T103" fmla="*/ 5 h 282"/>
                <a:gd name="T104" fmla="*/ 1 w 170"/>
                <a:gd name="T105" fmla="*/ 5 h 282"/>
                <a:gd name="T106" fmla="*/ 1 w 170"/>
                <a:gd name="T107" fmla="*/ 4 h 282"/>
                <a:gd name="T108" fmla="*/ 2 w 170"/>
                <a:gd name="T109" fmla="*/ 3 h 282"/>
                <a:gd name="T110" fmla="*/ 2 w 170"/>
                <a:gd name="T111" fmla="*/ 2 h 282"/>
                <a:gd name="T112" fmla="*/ 3 w 170"/>
                <a:gd name="T113" fmla="*/ 2 h 282"/>
                <a:gd name="T114" fmla="*/ 3 w 170"/>
                <a:gd name="T115" fmla="*/ 1 h 282"/>
                <a:gd name="T116" fmla="*/ 3 w 170"/>
                <a:gd name="T117" fmla="*/ 1 h 282"/>
                <a:gd name="T118" fmla="*/ 3 w 170"/>
                <a:gd name="T119" fmla="*/ 1 h 28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70" h="282">
                  <a:moveTo>
                    <a:pt x="73" y="0"/>
                  </a:moveTo>
                  <a:lnTo>
                    <a:pt x="75" y="2"/>
                  </a:lnTo>
                  <a:lnTo>
                    <a:pt x="78" y="16"/>
                  </a:lnTo>
                  <a:lnTo>
                    <a:pt x="80" y="34"/>
                  </a:lnTo>
                  <a:lnTo>
                    <a:pt x="82" y="43"/>
                  </a:lnTo>
                  <a:lnTo>
                    <a:pt x="85" y="45"/>
                  </a:lnTo>
                  <a:lnTo>
                    <a:pt x="89" y="50"/>
                  </a:lnTo>
                  <a:lnTo>
                    <a:pt x="96" y="54"/>
                  </a:lnTo>
                  <a:lnTo>
                    <a:pt x="105" y="61"/>
                  </a:lnTo>
                  <a:lnTo>
                    <a:pt x="113" y="69"/>
                  </a:lnTo>
                  <a:lnTo>
                    <a:pt x="122" y="80"/>
                  </a:lnTo>
                  <a:lnTo>
                    <a:pt x="132" y="90"/>
                  </a:lnTo>
                  <a:lnTo>
                    <a:pt x="139" y="103"/>
                  </a:lnTo>
                  <a:lnTo>
                    <a:pt x="151" y="126"/>
                  </a:lnTo>
                  <a:lnTo>
                    <a:pt x="160" y="141"/>
                  </a:lnTo>
                  <a:lnTo>
                    <a:pt x="167" y="151"/>
                  </a:lnTo>
                  <a:lnTo>
                    <a:pt x="170" y="158"/>
                  </a:lnTo>
                  <a:lnTo>
                    <a:pt x="170" y="163"/>
                  </a:lnTo>
                  <a:lnTo>
                    <a:pt x="169" y="165"/>
                  </a:lnTo>
                  <a:lnTo>
                    <a:pt x="165" y="163"/>
                  </a:lnTo>
                  <a:lnTo>
                    <a:pt x="162" y="156"/>
                  </a:lnTo>
                  <a:lnTo>
                    <a:pt x="158" y="149"/>
                  </a:lnTo>
                  <a:lnTo>
                    <a:pt x="154" y="140"/>
                  </a:lnTo>
                  <a:lnTo>
                    <a:pt x="147" y="129"/>
                  </a:lnTo>
                  <a:lnTo>
                    <a:pt x="140" y="118"/>
                  </a:lnTo>
                  <a:lnTo>
                    <a:pt x="133" y="106"/>
                  </a:lnTo>
                  <a:lnTo>
                    <a:pt x="126" y="96"/>
                  </a:lnTo>
                  <a:lnTo>
                    <a:pt x="119" y="88"/>
                  </a:lnTo>
                  <a:lnTo>
                    <a:pt x="114" y="83"/>
                  </a:lnTo>
                  <a:lnTo>
                    <a:pt x="106" y="77"/>
                  </a:lnTo>
                  <a:lnTo>
                    <a:pt x="101" y="73"/>
                  </a:lnTo>
                  <a:lnTo>
                    <a:pt x="95" y="69"/>
                  </a:lnTo>
                  <a:lnTo>
                    <a:pt x="90" y="68"/>
                  </a:lnTo>
                  <a:lnTo>
                    <a:pt x="90" y="83"/>
                  </a:lnTo>
                  <a:lnTo>
                    <a:pt x="90" y="99"/>
                  </a:lnTo>
                  <a:lnTo>
                    <a:pt x="91" y="114"/>
                  </a:lnTo>
                  <a:lnTo>
                    <a:pt x="93" y="126"/>
                  </a:lnTo>
                  <a:lnTo>
                    <a:pt x="99" y="131"/>
                  </a:lnTo>
                  <a:lnTo>
                    <a:pt x="110" y="140"/>
                  </a:lnTo>
                  <a:lnTo>
                    <a:pt x="120" y="150"/>
                  </a:lnTo>
                  <a:lnTo>
                    <a:pt x="132" y="161"/>
                  </a:lnTo>
                  <a:lnTo>
                    <a:pt x="141" y="175"/>
                  </a:lnTo>
                  <a:lnTo>
                    <a:pt x="150" y="190"/>
                  </a:lnTo>
                  <a:lnTo>
                    <a:pt x="157" y="208"/>
                  </a:lnTo>
                  <a:lnTo>
                    <a:pt x="159" y="226"/>
                  </a:lnTo>
                  <a:lnTo>
                    <a:pt x="159" y="233"/>
                  </a:lnTo>
                  <a:lnTo>
                    <a:pt x="156" y="231"/>
                  </a:lnTo>
                  <a:lnTo>
                    <a:pt x="151" y="220"/>
                  </a:lnTo>
                  <a:lnTo>
                    <a:pt x="144" y="203"/>
                  </a:lnTo>
                  <a:lnTo>
                    <a:pt x="140" y="193"/>
                  </a:lnTo>
                  <a:lnTo>
                    <a:pt x="134" y="183"/>
                  </a:lnTo>
                  <a:lnTo>
                    <a:pt x="128" y="174"/>
                  </a:lnTo>
                  <a:lnTo>
                    <a:pt x="121" y="166"/>
                  </a:lnTo>
                  <a:lnTo>
                    <a:pt x="113" y="159"/>
                  </a:lnTo>
                  <a:lnTo>
                    <a:pt x="106" y="155"/>
                  </a:lnTo>
                  <a:lnTo>
                    <a:pt x="99" y="150"/>
                  </a:lnTo>
                  <a:lnTo>
                    <a:pt x="94" y="148"/>
                  </a:lnTo>
                  <a:lnTo>
                    <a:pt x="103" y="172"/>
                  </a:lnTo>
                  <a:lnTo>
                    <a:pt x="110" y="206"/>
                  </a:lnTo>
                  <a:lnTo>
                    <a:pt x="112" y="243"/>
                  </a:lnTo>
                  <a:lnTo>
                    <a:pt x="111" y="274"/>
                  </a:lnTo>
                  <a:lnTo>
                    <a:pt x="109" y="281"/>
                  </a:lnTo>
                  <a:lnTo>
                    <a:pt x="108" y="282"/>
                  </a:lnTo>
                  <a:lnTo>
                    <a:pt x="106" y="278"/>
                  </a:lnTo>
                  <a:lnTo>
                    <a:pt x="106" y="269"/>
                  </a:lnTo>
                  <a:lnTo>
                    <a:pt x="104" y="248"/>
                  </a:lnTo>
                  <a:lnTo>
                    <a:pt x="97" y="213"/>
                  </a:lnTo>
                  <a:lnTo>
                    <a:pt x="89" y="180"/>
                  </a:lnTo>
                  <a:lnTo>
                    <a:pt x="82" y="160"/>
                  </a:lnTo>
                  <a:lnTo>
                    <a:pt x="76" y="164"/>
                  </a:lnTo>
                  <a:lnTo>
                    <a:pt x="70" y="169"/>
                  </a:lnTo>
                  <a:lnTo>
                    <a:pt x="63" y="176"/>
                  </a:lnTo>
                  <a:lnTo>
                    <a:pt x="57" y="184"/>
                  </a:lnTo>
                  <a:lnTo>
                    <a:pt x="50" y="194"/>
                  </a:lnTo>
                  <a:lnTo>
                    <a:pt x="45" y="203"/>
                  </a:lnTo>
                  <a:lnTo>
                    <a:pt x="41" y="213"/>
                  </a:lnTo>
                  <a:lnTo>
                    <a:pt x="38" y="222"/>
                  </a:lnTo>
                  <a:lnTo>
                    <a:pt x="36" y="229"/>
                  </a:lnTo>
                  <a:lnTo>
                    <a:pt x="34" y="229"/>
                  </a:lnTo>
                  <a:lnTo>
                    <a:pt x="32" y="224"/>
                  </a:lnTo>
                  <a:lnTo>
                    <a:pt x="34" y="212"/>
                  </a:lnTo>
                  <a:lnTo>
                    <a:pt x="37" y="204"/>
                  </a:lnTo>
                  <a:lnTo>
                    <a:pt x="42" y="195"/>
                  </a:lnTo>
                  <a:lnTo>
                    <a:pt x="48" y="183"/>
                  </a:lnTo>
                  <a:lnTo>
                    <a:pt x="55" y="172"/>
                  </a:lnTo>
                  <a:lnTo>
                    <a:pt x="60" y="161"/>
                  </a:lnTo>
                  <a:lnTo>
                    <a:pt x="66" y="151"/>
                  </a:lnTo>
                  <a:lnTo>
                    <a:pt x="72" y="143"/>
                  </a:lnTo>
                  <a:lnTo>
                    <a:pt x="75" y="138"/>
                  </a:lnTo>
                  <a:lnTo>
                    <a:pt x="76" y="120"/>
                  </a:lnTo>
                  <a:lnTo>
                    <a:pt x="78" y="99"/>
                  </a:lnTo>
                  <a:lnTo>
                    <a:pt x="76" y="82"/>
                  </a:lnTo>
                  <a:lnTo>
                    <a:pt x="76" y="70"/>
                  </a:lnTo>
                  <a:lnTo>
                    <a:pt x="67" y="76"/>
                  </a:lnTo>
                  <a:lnTo>
                    <a:pt x="57" y="85"/>
                  </a:lnTo>
                  <a:lnTo>
                    <a:pt x="47" y="96"/>
                  </a:lnTo>
                  <a:lnTo>
                    <a:pt x="35" y="108"/>
                  </a:lnTo>
                  <a:lnTo>
                    <a:pt x="25" y="121"/>
                  </a:lnTo>
                  <a:lnTo>
                    <a:pt x="17" y="135"/>
                  </a:lnTo>
                  <a:lnTo>
                    <a:pt x="10" y="148"/>
                  </a:lnTo>
                  <a:lnTo>
                    <a:pt x="6" y="159"/>
                  </a:lnTo>
                  <a:lnTo>
                    <a:pt x="4" y="165"/>
                  </a:lnTo>
                  <a:lnTo>
                    <a:pt x="2" y="165"/>
                  </a:lnTo>
                  <a:lnTo>
                    <a:pt x="0" y="160"/>
                  </a:lnTo>
                  <a:lnTo>
                    <a:pt x="2" y="152"/>
                  </a:lnTo>
                  <a:lnTo>
                    <a:pt x="5" y="144"/>
                  </a:lnTo>
                  <a:lnTo>
                    <a:pt x="11" y="133"/>
                  </a:lnTo>
                  <a:lnTo>
                    <a:pt x="19" y="119"/>
                  </a:lnTo>
                  <a:lnTo>
                    <a:pt x="29" y="103"/>
                  </a:lnTo>
                  <a:lnTo>
                    <a:pt x="40" y="88"/>
                  </a:lnTo>
                  <a:lnTo>
                    <a:pt x="51" y="73"/>
                  </a:lnTo>
                  <a:lnTo>
                    <a:pt x="61" y="61"/>
                  </a:lnTo>
                  <a:lnTo>
                    <a:pt x="71" y="53"/>
                  </a:lnTo>
                  <a:lnTo>
                    <a:pt x="75" y="44"/>
                  </a:lnTo>
                  <a:lnTo>
                    <a:pt x="74" y="31"/>
                  </a:lnTo>
                  <a:lnTo>
                    <a:pt x="72" y="19"/>
                  </a:lnTo>
                  <a:lnTo>
                    <a:pt x="70" y="12"/>
                  </a:lnTo>
                  <a:lnTo>
                    <a:pt x="70" y="8"/>
                  </a:lnTo>
                  <a:lnTo>
                    <a:pt x="71" y="6"/>
                  </a:lnTo>
                  <a:lnTo>
                    <a:pt x="72" y="4"/>
                  </a:lnTo>
                  <a:lnTo>
                    <a:pt x="73" y="0"/>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80" name="Freeform 319">
              <a:extLst>
                <a:ext uri="{FF2B5EF4-FFF2-40B4-BE49-F238E27FC236}">
                  <a16:creationId xmlns:a16="http://schemas.microsoft.com/office/drawing/2014/main" xmlns="" id="{10280232-D1D4-42BB-9D76-FE1CB48C76EF}"/>
                </a:ext>
              </a:extLst>
            </p:cNvPr>
            <p:cNvSpPr>
              <a:spLocks/>
            </p:cNvSpPr>
            <p:nvPr/>
          </p:nvSpPr>
          <p:spPr bwMode="auto">
            <a:xfrm>
              <a:off x="2754" y="592"/>
              <a:ext cx="103" cy="146"/>
            </a:xfrm>
            <a:custGeom>
              <a:avLst/>
              <a:gdLst>
                <a:gd name="T0" fmla="*/ 1 w 206"/>
                <a:gd name="T1" fmla="*/ 9 h 292"/>
                <a:gd name="T2" fmla="*/ 1 w 206"/>
                <a:gd name="T3" fmla="*/ 8 h 292"/>
                <a:gd name="T4" fmla="*/ 2 w 206"/>
                <a:gd name="T5" fmla="*/ 7 h 292"/>
                <a:gd name="T6" fmla="*/ 2 w 206"/>
                <a:gd name="T7" fmla="*/ 6 h 292"/>
                <a:gd name="T8" fmla="*/ 2 w 206"/>
                <a:gd name="T9" fmla="*/ 5 h 292"/>
                <a:gd name="T10" fmla="*/ 2 w 206"/>
                <a:gd name="T11" fmla="*/ 5 h 292"/>
                <a:gd name="T12" fmla="*/ 2 w 206"/>
                <a:gd name="T13" fmla="*/ 4 h 292"/>
                <a:gd name="T14" fmla="*/ 2 w 206"/>
                <a:gd name="T15" fmla="*/ 5 h 292"/>
                <a:gd name="T16" fmla="*/ 2 w 206"/>
                <a:gd name="T17" fmla="*/ 5 h 292"/>
                <a:gd name="T18" fmla="*/ 2 w 206"/>
                <a:gd name="T19" fmla="*/ 5 h 292"/>
                <a:gd name="T20" fmla="*/ 3 w 206"/>
                <a:gd name="T21" fmla="*/ 5 h 292"/>
                <a:gd name="T22" fmla="*/ 3 w 206"/>
                <a:gd name="T23" fmla="*/ 4 h 292"/>
                <a:gd name="T24" fmla="*/ 4 w 206"/>
                <a:gd name="T25" fmla="*/ 4 h 292"/>
                <a:gd name="T26" fmla="*/ 4 w 206"/>
                <a:gd name="T27" fmla="*/ 3 h 292"/>
                <a:gd name="T28" fmla="*/ 4 w 206"/>
                <a:gd name="T29" fmla="*/ 3 h 292"/>
                <a:gd name="T30" fmla="*/ 4 w 206"/>
                <a:gd name="T31" fmla="*/ 2 h 292"/>
                <a:gd name="T32" fmla="*/ 3 w 206"/>
                <a:gd name="T33" fmla="*/ 1 h 292"/>
                <a:gd name="T34" fmla="*/ 3 w 206"/>
                <a:gd name="T35" fmla="*/ 1 h 292"/>
                <a:gd name="T36" fmla="*/ 4 w 206"/>
                <a:gd name="T37" fmla="*/ 1 h 292"/>
                <a:gd name="T38" fmla="*/ 4 w 206"/>
                <a:gd name="T39" fmla="*/ 2 h 292"/>
                <a:gd name="T40" fmla="*/ 5 w 206"/>
                <a:gd name="T41" fmla="*/ 2 h 292"/>
                <a:gd name="T42" fmla="*/ 5 w 206"/>
                <a:gd name="T43" fmla="*/ 2 h 292"/>
                <a:gd name="T44" fmla="*/ 5 w 206"/>
                <a:gd name="T45" fmla="*/ 1 h 292"/>
                <a:gd name="T46" fmla="*/ 6 w 206"/>
                <a:gd name="T47" fmla="*/ 1 h 292"/>
                <a:gd name="T48" fmla="*/ 6 w 206"/>
                <a:gd name="T49" fmla="*/ 0 h 292"/>
                <a:gd name="T50" fmla="*/ 6 w 206"/>
                <a:gd name="T51" fmla="*/ 1 h 292"/>
                <a:gd name="T52" fmla="*/ 6 w 206"/>
                <a:gd name="T53" fmla="*/ 1 h 292"/>
                <a:gd name="T54" fmla="*/ 5 w 206"/>
                <a:gd name="T55" fmla="*/ 2 h 292"/>
                <a:gd name="T56" fmla="*/ 5 w 206"/>
                <a:gd name="T57" fmla="*/ 2 h 292"/>
                <a:gd name="T58" fmla="*/ 5 w 206"/>
                <a:gd name="T59" fmla="*/ 3 h 292"/>
                <a:gd name="T60" fmla="*/ 5 w 206"/>
                <a:gd name="T61" fmla="*/ 3 h 292"/>
                <a:gd name="T62" fmla="*/ 5 w 206"/>
                <a:gd name="T63" fmla="*/ 3 h 292"/>
                <a:gd name="T64" fmla="*/ 6 w 206"/>
                <a:gd name="T65" fmla="*/ 3 h 292"/>
                <a:gd name="T66" fmla="*/ 6 w 206"/>
                <a:gd name="T67" fmla="*/ 2 h 292"/>
                <a:gd name="T68" fmla="*/ 7 w 206"/>
                <a:gd name="T69" fmla="*/ 2 h 292"/>
                <a:gd name="T70" fmla="*/ 7 w 206"/>
                <a:gd name="T71" fmla="*/ 2 h 292"/>
                <a:gd name="T72" fmla="*/ 7 w 206"/>
                <a:gd name="T73" fmla="*/ 3 h 292"/>
                <a:gd name="T74" fmla="*/ 6 w 206"/>
                <a:gd name="T75" fmla="*/ 3 h 292"/>
                <a:gd name="T76" fmla="*/ 5 w 206"/>
                <a:gd name="T77" fmla="*/ 3 h 292"/>
                <a:gd name="T78" fmla="*/ 5 w 206"/>
                <a:gd name="T79" fmla="*/ 4 h 292"/>
                <a:gd name="T80" fmla="*/ 4 w 206"/>
                <a:gd name="T81" fmla="*/ 4 h 292"/>
                <a:gd name="T82" fmla="*/ 4 w 206"/>
                <a:gd name="T83" fmla="*/ 4 h 292"/>
                <a:gd name="T84" fmla="*/ 4 w 206"/>
                <a:gd name="T85" fmla="*/ 5 h 292"/>
                <a:gd name="T86" fmla="*/ 4 w 206"/>
                <a:gd name="T87" fmla="*/ 5 h 292"/>
                <a:gd name="T88" fmla="*/ 4 w 206"/>
                <a:gd name="T89" fmla="*/ 5 h 292"/>
                <a:gd name="T90" fmla="*/ 3 w 206"/>
                <a:gd name="T91" fmla="*/ 5 h 292"/>
                <a:gd name="T92" fmla="*/ 3 w 206"/>
                <a:gd name="T93" fmla="*/ 5 h 292"/>
                <a:gd name="T94" fmla="*/ 3 w 206"/>
                <a:gd name="T95" fmla="*/ 5 h 292"/>
                <a:gd name="T96" fmla="*/ 3 w 206"/>
                <a:gd name="T97" fmla="*/ 6 h 292"/>
                <a:gd name="T98" fmla="*/ 2 w 206"/>
                <a:gd name="T99" fmla="*/ 6 h 292"/>
                <a:gd name="T100" fmla="*/ 2 w 206"/>
                <a:gd name="T101" fmla="*/ 7 h 292"/>
                <a:gd name="T102" fmla="*/ 2 w 206"/>
                <a:gd name="T103" fmla="*/ 8 h 292"/>
                <a:gd name="T104" fmla="*/ 2 w 206"/>
                <a:gd name="T105" fmla="*/ 9 h 292"/>
                <a:gd name="T106" fmla="*/ 1 w 206"/>
                <a:gd name="T107" fmla="*/ 9 h 292"/>
                <a:gd name="T108" fmla="*/ 1 w 206"/>
                <a:gd name="T109" fmla="*/ 9 h 292"/>
                <a:gd name="T110" fmla="*/ 1 w 206"/>
                <a:gd name="T111" fmla="*/ 10 h 29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6" h="292">
                  <a:moveTo>
                    <a:pt x="0" y="292"/>
                  </a:moveTo>
                  <a:lnTo>
                    <a:pt x="7" y="279"/>
                  </a:lnTo>
                  <a:lnTo>
                    <a:pt x="16" y="260"/>
                  </a:lnTo>
                  <a:lnTo>
                    <a:pt x="24" y="241"/>
                  </a:lnTo>
                  <a:lnTo>
                    <a:pt x="30" y="227"/>
                  </a:lnTo>
                  <a:lnTo>
                    <a:pt x="36" y="213"/>
                  </a:lnTo>
                  <a:lnTo>
                    <a:pt x="44" y="193"/>
                  </a:lnTo>
                  <a:lnTo>
                    <a:pt x="53" y="175"/>
                  </a:lnTo>
                  <a:lnTo>
                    <a:pt x="57" y="164"/>
                  </a:lnTo>
                  <a:lnTo>
                    <a:pt x="51" y="156"/>
                  </a:lnTo>
                  <a:lnTo>
                    <a:pt x="44" y="148"/>
                  </a:lnTo>
                  <a:lnTo>
                    <a:pt x="39" y="140"/>
                  </a:lnTo>
                  <a:lnTo>
                    <a:pt x="37" y="130"/>
                  </a:lnTo>
                  <a:lnTo>
                    <a:pt x="37" y="123"/>
                  </a:lnTo>
                  <a:lnTo>
                    <a:pt x="38" y="124"/>
                  </a:lnTo>
                  <a:lnTo>
                    <a:pt x="40" y="129"/>
                  </a:lnTo>
                  <a:lnTo>
                    <a:pt x="42" y="134"/>
                  </a:lnTo>
                  <a:lnTo>
                    <a:pt x="47" y="139"/>
                  </a:lnTo>
                  <a:lnTo>
                    <a:pt x="54" y="143"/>
                  </a:lnTo>
                  <a:lnTo>
                    <a:pt x="60" y="145"/>
                  </a:lnTo>
                  <a:lnTo>
                    <a:pt x="64" y="147"/>
                  </a:lnTo>
                  <a:lnTo>
                    <a:pt x="71" y="140"/>
                  </a:lnTo>
                  <a:lnTo>
                    <a:pt x="79" y="131"/>
                  </a:lnTo>
                  <a:lnTo>
                    <a:pt x="87" y="122"/>
                  </a:lnTo>
                  <a:lnTo>
                    <a:pt x="95" y="111"/>
                  </a:lnTo>
                  <a:lnTo>
                    <a:pt x="102" y="102"/>
                  </a:lnTo>
                  <a:lnTo>
                    <a:pt x="108" y="94"/>
                  </a:lnTo>
                  <a:lnTo>
                    <a:pt x="113" y="87"/>
                  </a:lnTo>
                  <a:lnTo>
                    <a:pt x="115" y="83"/>
                  </a:lnTo>
                  <a:lnTo>
                    <a:pt x="115" y="72"/>
                  </a:lnTo>
                  <a:lnTo>
                    <a:pt x="112" y="56"/>
                  </a:lnTo>
                  <a:lnTo>
                    <a:pt x="107" y="39"/>
                  </a:lnTo>
                  <a:lnTo>
                    <a:pt x="100" y="26"/>
                  </a:lnTo>
                  <a:lnTo>
                    <a:pt x="94" y="19"/>
                  </a:lnTo>
                  <a:lnTo>
                    <a:pt x="92" y="15"/>
                  </a:lnTo>
                  <a:lnTo>
                    <a:pt x="93" y="14"/>
                  </a:lnTo>
                  <a:lnTo>
                    <a:pt x="98" y="16"/>
                  </a:lnTo>
                  <a:lnTo>
                    <a:pt x="106" y="26"/>
                  </a:lnTo>
                  <a:lnTo>
                    <a:pt x="115" y="42"/>
                  </a:lnTo>
                  <a:lnTo>
                    <a:pt x="122" y="60"/>
                  </a:lnTo>
                  <a:lnTo>
                    <a:pt x="124" y="72"/>
                  </a:lnTo>
                  <a:lnTo>
                    <a:pt x="129" y="64"/>
                  </a:lnTo>
                  <a:lnTo>
                    <a:pt x="133" y="55"/>
                  </a:lnTo>
                  <a:lnTo>
                    <a:pt x="139" y="45"/>
                  </a:lnTo>
                  <a:lnTo>
                    <a:pt x="145" y="33"/>
                  </a:lnTo>
                  <a:lnTo>
                    <a:pt x="151" y="23"/>
                  </a:lnTo>
                  <a:lnTo>
                    <a:pt x="156" y="14"/>
                  </a:lnTo>
                  <a:lnTo>
                    <a:pt x="162" y="7"/>
                  </a:lnTo>
                  <a:lnTo>
                    <a:pt x="167" y="2"/>
                  </a:lnTo>
                  <a:lnTo>
                    <a:pt x="173" y="0"/>
                  </a:lnTo>
                  <a:lnTo>
                    <a:pt x="174" y="1"/>
                  </a:lnTo>
                  <a:lnTo>
                    <a:pt x="171" y="4"/>
                  </a:lnTo>
                  <a:lnTo>
                    <a:pt x="168" y="10"/>
                  </a:lnTo>
                  <a:lnTo>
                    <a:pt x="164" y="16"/>
                  </a:lnTo>
                  <a:lnTo>
                    <a:pt x="161" y="24"/>
                  </a:lnTo>
                  <a:lnTo>
                    <a:pt x="155" y="35"/>
                  </a:lnTo>
                  <a:lnTo>
                    <a:pt x="150" y="48"/>
                  </a:lnTo>
                  <a:lnTo>
                    <a:pt x="144" y="60"/>
                  </a:lnTo>
                  <a:lnTo>
                    <a:pt x="138" y="70"/>
                  </a:lnTo>
                  <a:lnTo>
                    <a:pt x="132" y="78"/>
                  </a:lnTo>
                  <a:lnTo>
                    <a:pt x="129" y="83"/>
                  </a:lnTo>
                  <a:lnTo>
                    <a:pt x="139" y="80"/>
                  </a:lnTo>
                  <a:lnTo>
                    <a:pt x="148" y="77"/>
                  </a:lnTo>
                  <a:lnTo>
                    <a:pt x="158" y="75"/>
                  </a:lnTo>
                  <a:lnTo>
                    <a:pt x="167" y="72"/>
                  </a:lnTo>
                  <a:lnTo>
                    <a:pt x="174" y="70"/>
                  </a:lnTo>
                  <a:lnTo>
                    <a:pt x="181" y="67"/>
                  </a:lnTo>
                  <a:lnTo>
                    <a:pt x="186" y="64"/>
                  </a:lnTo>
                  <a:lnTo>
                    <a:pt x="191" y="61"/>
                  </a:lnTo>
                  <a:lnTo>
                    <a:pt x="198" y="56"/>
                  </a:lnTo>
                  <a:lnTo>
                    <a:pt x="204" y="54"/>
                  </a:lnTo>
                  <a:lnTo>
                    <a:pt x="206" y="56"/>
                  </a:lnTo>
                  <a:lnTo>
                    <a:pt x="201" y="62"/>
                  </a:lnTo>
                  <a:lnTo>
                    <a:pt x="196" y="65"/>
                  </a:lnTo>
                  <a:lnTo>
                    <a:pt x="188" y="71"/>
                  </a:lnTo>
                  <a:lnTo>
                    <a:pt x="176" y="77"/>
                  </a:lnTo>
                  <a:lnTo>
                    <a:pt x="164" y="84"/>
                  </a:lnTo>
                  <a:lnTo>
                    <a:pt x="152" y="90"/>
                  </a:lnTo>
                  <a:lnTo>
                    <a:pt x="141" y="94"/>
                  </a:lnTo>
                  <a:lnTo>
                    <a:pt x="132" y="98"/>
                  </a:lnTo>
                  <a:lnTo>
                    <a:pt x="127" y="99"/>
                  </a:lnTo>
                  <a:lnTo>
                    <a:pt x="116" y="105"/>
                  </a:lnTo>
                  <a:lnTo>
                    <a:pt x="106" y="116"/>
                  </a:lnTo>
                  <a:lnTo>
                    <a:pt x="98" y="128"/>
                  </a:lnTo>
                  <a:lnTo>
                    <a:pt x="95" y="136"/>
                  </a:lnTo>
                  <a:lnTo>
                    <a:pt x="98" y="139"/>
                  </a:lnTo>
                  <a:lnTo>
                    <a:pt x="101" y="141"/>
                  </a:lnTo>
                  <a:lnTo>
                    <a:pt x="105" y="143"/>
                  </a:lnTo>
                  <a:lnTo>
                    <a:pt x="108" y="143"/>
                  </a:lnTo>
                  <a:lnTo>
                    <a:pt x="103" y="147"/>
                  </a:lnTo>
                  <a:lnTo>
                    <a:pt x="98" y="151"/>
                  </a:lnTo>
                  <a:lnTo>
                    <a:pt x="93" y="154"/>
                  </a:lnTo>
                  <a:lnTo>
                    <a:pt x="90" y="158"/>
                  </a:lnTo>
                  <a:lnTo>
                    <a:pt x="86" y="156"/>
                  </a:lnTo>
                  <a:lnTo>
                    <a:pt x="85" y="155"/>
                  </a:lnTo>
                  <a:lnTo>
                    <a:pt x="83" y="156"/>
                  </a:lnTo>
                  <a:lnTo>
                    <a:pt x="78" y="163"/>
                  </a:lnTo>
                  <a:lnTo>
                    <a:pt x="71" y="175"/>
                  </a:lnTo>
                  <a:lnTo>
                    <a:pt x="64" y="189"/>
                  </a:lnTo>
                  <a:lnTo>
                    <a:pt x="56" y="205"/>
                  </a:lnTo>
                  <a:lnTo>
                    <a:pt x="48" y="222"/>
                  </a:lnTo>
                  <a:lnTo>
                    <a:pt x="42" y="238"/>
                  </a:lnTo>
                  <a:lnTo>
                    <a:pt x="39" y="252"/>
                  </a:lnTo>
                  <a:lnTo>
                    <a:pt x="38" y="262"/>
                  </a:lnTo>
                  <a:lnTo>
                    <a:pt x="36" y="268"/>
                  </a:lnTo>
                  <a:lnTo>
                    <a:pt x="32" y="275"/>
                  </a:lnTo>
                  <a:lnTo>
                    <a:pt x="29" y="281"/>
                  </a:lnTo>
                  <a:lnTo>
                    <a:pt x="25" y="285"/>
                  </a:lnTo>
                  <a:lnTo>
                    <a:pt x="21" y="288"/>
                  </a:lnTo>
                  <a:lnTo>
                    <a:pt x="13" y="290"/>
                  </a:lnTo>
                  <a:lnTo>
                    <a:pt x="6" y="292"/>
                  </a:lnTo>
                  <a:lnTo>
                    <a:pt x="0" y="292"/>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81" name="Freeform 320">
              <a:extLst>
                <a:ext uri="{FF2B5EF4-FFF2-40B4-BE49-F238E27FC236}">
                  <a16:creationId xmlns:a16="http://schemas.microsoft.com/office/drawing/2014/main" xmlns="" id="{8DE34051-DDDA-4B73-818B-B453FBAF2744}"/>
                </a:ext>
              </a:extLst>
            </p:cNvPr>
            <p:cNvSpPr>
              <a:spLocks/>
            </p:cNvSpPr>
            <p:nvPr/>
          </p:nvSpPr>
          <p:spPr bwMode="auto">
            <a:xfrm>
              <a:off x="2605" y="825"/>
              <a:ext cx="67" cy="113"/>
            </a:xfrm>
            <a:custGeom>
              <a:avLst/>
              <a:gdLst>
                <a:gd name="T0" fmla="*/ 3 w 132"/>
                <a:gd name="T1" fmla="*/ 0 h 227"/>
                <a:gd name="T2" fmla="*/ 3 w 132"/>
                <a:gd name="T3" fmla="*/ 1 h 227"/>
                <a:gd name="T4" fmla="*/ 2 w 132"/>
                <a:gd name="T5" fmla="*/ 1 h 227"/>
                <a:gd name="T6" fmla="*/ 2 w 132"/>
                <a:gd name="T7" fmla="*/ 1 h 227"/>
                <a:gd name="T8" fmla="*/ 1 w 132"/>
                <a:gd name="T9" fmla="*/ 2 h 227"/>
                <a:gd name="T10" fmla="*/ 1 w 132"/>
                <a:gd name="T11" fmla="*/ 2 h 227"/>
                <a:gd name="T12" fmla="*/ 0 w 132"/>
                <a:gd name="T13" fmla="*/ 2 h 227"/>
                <a:gd name="T14" fmla="*/ 1 w 132"/>
                <a:gd name="T15" fmla="*/ 2 h 227"/>
                <a:gd name="T16" fmla="*/ 1 w 132"/>
                <a:gd name="T17" fmla="*/ 2 h 227"/>
                <a:gd name="T18" fmla="*/ 1 w 132"/>
                <a:gd name="T19" fmla="*/ 2 h 227"/>
                <a:gd name="T20" fmla="*/ 2 w 132"/>
                <a:gd name="T21" fmla="*/ 2 h 227"/>
                <a:gd name="T22" fmla="*/ 2 w 132"/>
                <a:gd name="T23" fmla="*/ 1 h 227"/>
                <a:gd name="T24" fmla="*/ 2 w 132"/>
                <a:gd name="T25" fmla="*/ 2 h 227"/>
                <a:gd name="T26" fmla="*/ 2 w 132"/>
                <a:gd name="T27" fmla="*/ 3 h 227"/>
                <a:gd name="T28" fmla="*/ 2 w 132"/>
                <a:gd name="T29" fmla="*/ 3 h 227"/>
                <a:gd name="T30" fmla="*/ 2 w 132"/>
                <a:gd name="T31" fmla="*/ 3 h 227"/>
                <a:gd name="T32" fmla="*/ 1 w 132"/>
                <a:gd name="T33" fmla="*/ 4 h 227"/>
                <a:gd name="T34" fmla="*/ 1 w 132"/>
                <a:gd name="T35" fmla="*/ 4 h 227"/>
                <a:gd name="T36" fmla="*/ 1 w 132"/>
                <a:gd name="T37" fmla="*/ 5 h 227"/>
                <a:gd name="T38" fmla="*/ 1 w 132"/>
                <a:gd name="T39" fmla="*/ 5 h 227"/>
                <a:gd name="T40" fmla="*/ 1 w 132"/>
                <a:gd name="T41" fmla="*/ 5 h 227"/>
                <a:gd name="T42" fmla="*/ 1 w 132"/>
                <a:gd name="T43" fmla="*/ 4 h 227"/>
                <a:gd name="T44" fmla="*/ 2 w 132"/>
                <a:gd name="T45" fmla="*/ 4 h 227"/>
                <a:gd name="T46" fmla="*/ 2 w 132"/>
                <a:gd name="T47" fmla="*/ 3 h 227"/>
                <a:gd name="T48" fmla="*/ 2 w 132"/>
                <a:gd name="T49" fmla="*/ 4 h 227"/>
                <a:gd name="T50" fmla="*/ 2 w 132"/>
                <a:gd name="T51" fmla="*/ 6 h 227"/>
                <a:gd name="T52" fmla="*/ 3 w 132"/>
                <a:gd name="T53" fmla="*/ 7 h 227"/>
                <a:gd name="T54" fmla="*/ 3 w 132"/>
                <a:gd name="T55" fmla="*/ 7 h 227"/>
                <a:gd name="T56" fmla="*/ 3 w 132"/>
                <a:gd name="T57" fmla="*/ 6 h 227"/>
                <a:gd name="T58" fmla="*/ 3 w 132"/>
                <a:gd name="T59" fmla="*/ 4 h 227"/>
                <a:gd name="T60" fmla="*/ 3 w 132"/>
                <a:gd name="T61" fmla="*/ 3 h 227"/>
                <a:gd name="T62" fmla="*/ 3 w 132"/>
                <a:gd name="T63" fmla="*/ 3 h 227"/>
                <a:gd name="T64" fmla="*/ 3 w 132"/>
                <a:gd name="T65" fmla="*/ 3 h 227"/>
                <a:gd name="T66" fmla="*/ 3 w 132"/>
                <a:gd name="T67" fmla="*/ 4 h 227"/>
                <a:gd name="T68" fmla="*/ 4 w 132"/>
                <a:gd name="T69" fmla="*/ 4 h 227"/>
                <a:gd name="T70" fmla="*/ 4 w 132"/>
                <a:gd name="T71" fmla="*/ 5 h 227"/>
                <a:gd name="T72" fmla="*/ 4 w 132"/>
                <a:gd name="T73" fmla="*/ 5 h 227"/>
                <a:gd name="T74" fmla="*/ 4 w 132"/>
                <a:gd name="T75" fmla="*/ 5 h 227"/>
                <a:gd name="T76" fmla="*/ 4 w 132"/>
                <a:gd name="T77" fmla="*/ 4 h 227"/>
                <a:gd name="T78" fmla="*/ 4 w 132"/>
                <a:gd name="T79" fmla="*/ 4 h 227"/>
                <a:gd name="T80" fmla="*/ 3 w 132"/>
                <a:gd name="T81" fmla="*/ 3 h 227"/>
                <a:gd name="T82" fmla="*/ 3 w 132"/>
                <a:gd name="T83" fmla="*/ 3 h 227"/>
                <a:gd name="T84" fmla="*/ 3 w 132"/>
                <a:gd name="T85" fmla="*/ 2 h 227"/>
                <a:gd name="T86" fmla="*/ 3 w 132"/>
                <a:gd name="T87" fmla="*/ 2 h 227"/>
                <a:gd name="T88" fmla="*/ 3 w 132"/>
                <a:gd name="T89" fmla="*/ 1 h 227"/>
                <a:gd name="T90" fmla="*/ 3 w 132"/>
                <a:gd name="T91" fmla="*/ 1 h 227"/>
                <a:gd name="T92" fmla="*/ 3 w 132"/>
                <a:gd name="T93" fmla="*/ 2 h 227"/>
                <a:gd name="T94" fmla="*/ 4 w 132"/>
                <a:gd name="T95" fmla="*/ 2 h 227"/>
                <a:gd name="T96" fmla="*/ 4 w 132"/>
                <a:gd name="T97" fmla="*/ 2 h 227"/>
                <a:gd name="T98" fmla="*/ 4 w 132"/>
                <a:gd name="T99" fmla="*/ 3 h 227"/>
                <a:gd name="T100" fmla="*/ 5 w 132"/>
                <a:gd name="T101" fmla="*/ 3 h 227"/>
                <a:gd name="T102" fmla="*/ 4 w 132"/>
                <a:gd name="T103" fmla="*/ 2 h 227"/>
                <a:gd name="T104" fmla="*/ 4 w 132"/>
                <a:gd name="T105" fmla="*/ 2 h 227"/>
                <a:gd name="T106" fmla="*/ 4 w 132"/>
                <a:gd name="T107" fmla="*/ 1 h 227"/>
                <a:gd name="T108" fmla="*/ 3 w 132"/>
                <a:gd name="T109" fmla="*/ 1 h 227"/>
                <a:gd name="T110" fmla="*/ 3 w 132"/>
                <a:gd name="T111" fmla="*/ 0 h 227"/>
                <a:gd name="T112" fmla="*/ 4 w 132"/>
                <a:gd name="T113" fmla="*/ 0 h 227"/>
                <a:gd name="T114" fmla="*/ 3 w 132"/>
                <a:gd name="T115" fmla="*/ 0 h 22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32" h="227">
                  <a:moveTo>
                    <a:pt x="92" y="5"/>
                  </a:moveTo>
                  <a:lnTo>
                    <a:pt x="86" y="15"/>
                  </a:lnTo>
                  <a:lnTo>
                    <a:pt x="79" y="28"/>
                  </a:lnTo>
                  <a:lnTo>
                    <a:pt x="72" y="41"/>
                  </a:lnTo>
                  <a:lnTo>
                    <a:pt x="70" y="49"/>
                  </a:lnTo>
                  <a:lnTo>
                    <a:pt x="62" y="49"/>
                  </a:lnTo>
                  <a:lnTo>
                    <a:pt x="53" y="52"/>
                  </a:lnTo>
                  <a:lnTo>
                    <a:pt x="41" y="56"/>
                  </a:lnTo>
                  <a:lnTo>
                    <a:pt x="31" y="61"/>
                  </a:lnTo>
                  <a:lnTo>
                    <a:pt x="19" y="67"/>
                  </a:lnTo>
                  <a:lnTo>
                    <a:pt x="11" y="73"/>
                  </a:lnTo>
                  <a:lnTo>
                    <a:pt x="4" y="79"/>
                  </a:lnTo>
                  <a:lnTo>
                    <a:pt x="1" y="82"/>
                  </a:lnTo>
                  <a:lnTo>
                    <a:pt x="0" y="87"/>
                  </a:lnTo>
                  <a:lnTo>
                    <a:pt x="0" y="89"/>
                  </a:lnTo>
                  <a:lnTo>
                    <a:pt x="1" y="89"/>
                  </a:lnTo>
                  <a:lnTo>
                    <a:pt x="5" y="87"/>
                  </a:lnTo>
                  <a:lnTo>
                    <a:pt x="10" y="84"/>
                  </a:lnTo>
                  <a:lnTo>
                    <a:pt x="17" y="80"/>
                  </a:lnTo>
                  <a:lnTo>
                    <a:pt x="25" y="75"/>
                  </a:lnTo>
                  <a:lnTo>
                    <a:pt x="34" y="70"/>
                  </a:lnTo>
                  <a:lnTo>
                    <a:pt x="43" y="66"/>
                  </a:lnTo>
                  <a:lnTo>
                    <a:pt x="51" y="61"/>
                  </a:lnTo>
                  <a:lnTo>
                    <a:pt x="60" y="58"/>
                  </a:lnTo>
                  <a:lnTo>
                    <a:pt x="65" y="57"/>
                  </a:lnTo>
                  <a:lnTo>
                    <a:pt x="62" y="68"/>
                  </a:lnTo>
                  <a:lnTo>
                    <a:pt x="58" y="83"/>
                  </a:lnTo>
                  <a:lnTo>
                    <a:pt x="56" y="97"/>
                  </a:lnTo>
                  <a:lnTo>
                    <a:pt x="54" y="106"/>
                  </a:lnTo>
                  <a:lnTo>
                    <a:pt x="48" y="112"/>
                  </a:lnTo>
                  <a:lnTo>
                    <a:pt x="41" y="119"/>
                  </a:lnTo>
                  <a:lnTo>
                    <a:pt x="34" y="127"/>
                  </a:lnTo>
                  <a:lnTo>
                    <a:pt x="26" y="135"/>
                  </a:lnTo>
                  <a:lnTo>
                    <a:pt x="18" y="144"/>
                  </a:lnTo>
                  <a:lnTo>
                    <a:pt x="11" y="151"/>
                  </a:lnTo>
                  <a:lnTo>
                    <a:pt x="7" y="157"/>
                  </a:lnTo>
                  <a:lnTo>
                    <a:pt x="4" y="162"/>
                  </a:lnTo>
                  <a:lnTo>
                    <a:pt x="3" y="166"/>
                  </a:lnTo>
                  <a:lnTo>
                    <a:pt x="4" y="168"/>
                  </a:lnTo>
                  <a:lnTo>
                    <a:pt x="7" y="168"/>
                  </a:lnTo>
                  <a:lnTo>
                    <a:pt x="10" y="165"/>
                  </a:lnTo>
                  <a:lnTo>
                    <a:pt x="13" y="160"/>
                  </a:lnTo>
                  <a:lnTo>
                    <a:pt x="19" y="156"/>
                  </a:lnTo>
                  <a:lnTo>
                    <a:pt x="25" y="149"/>
                  </a:lnTo>
                  <a:lnTo>
                    <a:pt x="32" y="142"/>
                  </a:lnTo>
                  <a:lnTo>
                    <a:pt x="39" y="136"/>
                  </a:lnTo>
                  <a:lnTo>
                    <a:pt x="45" y="130"/>
                  </a:lnTo>
                  <a:lnTo>
                    <a:pt x="50" y="126"/>
                  </a:lnTo>
                  <a:lnTo>
                    <a:pt x="55" y="123"/>
                  </a:lnTo>
                  <a:lnTo>
                    <a:pt x="56" y="142"/>
                  </a:lnTo>
                  <a:lnTo>
                    <a:pt x="58" y="172"/>
                  </a:lnTo>
                  <a:lnTo>
                    <a:pt x="61" y="202"/>
                  </a:lnTo>
                  <a:lnTo>
                    <a:pt x="63" y="220"/>
                  </a:lnTo>
                  <a:lnTo>
                    <a:pt x="65" y="226"/>
                  </a:lnTo>
                  <a:lnTo>
                    <a:pt x="66" y="227"/>
                  </a:lnTo>
                  <a:lnTo>
                    <a:pt x="66" y="225"/>
                  </a:lnTo>
                  <a:lnTo>
                    <a:pt x="68" y="218"/>
                  </a:lnTo>
                  <a:lnTo>
                    <a:pt x="68" y="198"/>
                  </a:lnTo>
                  <a:lnTo>
                    <a:pt x="66" y="165"/>
                  </a:lnTo>
                  <a:lnTo>
                    <a:pt x="65" y="133"/>
                  </a:lnTo>
                  <a:lnTo>
                    <a:pt x="68" y="113"/>
                  </a:lnTo>
                  <a:lnTo>
                    <a:pt x="69" y="111"/>
                  </a:lnTo>
                  <a:lnTo>
                    <a:pt x="71" y="111"/>
                  </a:lnTo>
                  <a:lnTo>
                    <a:pt x="72" y="114"/>
                  </a:lnTo>
                  <a:lnTo>
                    <a:pt x="73" y="119"/>
                  </a:lnTo>
                  <a:lnTo>
                    <a:pt x="76" y="123"/>
                  </a:lnTo>
                  <a:lnTo>
                    <a:pt x="80" y="130"/>
                  </a:lnTo>
                  <a:lnTo>
                    <a:pt x="86" y="138"/>
                  </a:lnTo>
                  <a:lnTo>
                    <a:pt x="93" y="148"/>
                  </a:lnTo>
                  <a:lnTo>
                    <a:pt x="101" y="156"/>
                  </a:lnTo>
                  <a:lnTo>
                    <a:pt x="108" y="163"/>
                  </a:lnTo>
                  <a:lnTo>
                    <a:pt x="114" y="168"/>
                  </a:lnTo>
                  <a:lnTo>
                    <a:pt x="118" y="171"/>
                  </a:lnTo>
                  <a:lnTo>
                    <a:pt x="122" y="171"/>
                  </a:lnTo>
                  <a:lnTo>
                    <a:pt x="122" y="167"/>
                  </a:lnTo>
                  <a:lnTo>
                    <a:pt x="117" y="162"/>
                  </a:lnTo>
                  <a:lnTo>
                    <a:pt x="111" y="155"/>
                  </a:lnTo>
                  <a:lnTo>
                    <a:pt x="107" y="150"/>
                  </a:lnTo>
                  <a:lnTo>
                    <a:pt x="102" y="144"/>
                  </a:lnTo>
                  <a:lnTo>
                    <a:pt x="98" y="137"/>
                  </a:lnTo>
                  <a:lnTo>
                    <a:pt x="92" y="129"/>
                  </a:lnTo>
                  <a:lnTo>
                    <a:pt x="86" y="122"/>
                  </a:lnTo>
                  <a:lnTo>
                    <a:pt x="81" y="115"/>
                  </a:lnTo>
                  <a:lnTo>
                    <a:pt x="79" y="110"/>
                  </a:lnTo>
                  <a:lnTo>
                    <a:pt x="77" y="105"/>
                  </a:lnTo>
                  <a:lnTo>
                    <a:pt x="76" y="95"/>
                  </a:lnTo>
                  <a:lnTo>
                    <a:pt x="77" y="81"/>
                  </a:lnTo>
                  <a:lnTo>
                    <a:pt x="78" y="68"/>
                  </a:lnTo>
                  <a:lnTo>
                    <a:pt x="80" y="60"/>
                  </a:lnTo>
                  <a:lnTo>
                    <a:pt x="81" y="58"/>
                  </a:lnTo>
                  <a:lnTo>
                    <a:pt x="84" y="58"/>
                  </a:lnTo>
                  <a:lnTo>
                    <a:pt x="86" y="60"/>
                  </a:lnTo>
                  <a:lnTo>
                    <a:pt x="91" y="65"/>
                  </a:lnTo>
                  <a:lnTo>
                    <a:pt x="94" y="68"/>
                  </a:lnTo>
                  <a:lnTo>
                    <a:pt x="100" y="73"/>
                  </a:lnTo>
                  <a:lnTo>
                    <a:pt x="106" y="79"/>
                  </a:lnTo>
                  <a:lnTo>
                    <a:pt x="111" y="84"/>
                  </a:lnTo>
                  <a:lnTo>
                    <a:pt x="118" y="89"/>
                  </a:lnTo>
                  <a:lnTo>
                    <a:pt x="123" y="94"/>
                  </a:lnTo>
                  <a:lnTo>
                    <a:pt x="127" y="98"/>
                  </a:lnTo>
                  <a:lnTo>
                    <a:pt x="131" y="100"/>
                  </a:lnTo>
                  <a:lnTo>
                    <a:pt x="132" y="100"/>
                  </a:lnTo>
                  <a:lnTo>
                    <a:pt x="129" y="96"/>
                  </a:lnTo>
                  <a:lnTo>
                    <a:pt x="123" y="88"/>
                  </a:lnTo>
                  <a:lnTo>
                    <a:pt x="117" y="81"/>
                  </a:lnTo>
                  <a:lnTo>
                    <a:pt x="110" y="73"/>
                  </a:lnTo>
                  <a:lnTo>
                    <a:pt x="103" y="65"/>
                  </a:lnTo>
                  <a:lnTo>
                    <a:pt x="98" y="57"/>
                  </a:lnTo>
                  <a:lnTo>
                    <a:pt x="94" y="52"/>
                  </a:lnTo>
                  <a:lnTo>
                    <a:pt x="93" y="46"/>
                  </a:lnTo>
                  <a:lnTo>
                    <a:pt x="92" y="35"/>
                  </a:lnTo>
                  <a:lnTo>
                    <a:pt x="92" y="23"/>
                  </a:lnTo>
                  <a:lnTo>
                    <a:pt x="96" y="12"/>
                  </a:lnTo>
                  <a:lnTo>
                    <a:pt x="100" y="4"/>
                  </a:lnTo>
                  <a:lnTo>
                    <a:pt x="100" y="0"/>
                  </a:lnTo>
                  <a:lnTo>
                    <a:pt x="95" y="1"/>
                  </a:lnTo>
                  <a:lnTo>
                    <a:pt x="92" y="5"/>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82" name="Freeform 321">
              <a:extLst>
                <a:ext uri="{FF2B5EF4-FFF2-40B4-BE49-F238E27FC236}">
                  <a16:creationId xmlns:a16="http://schemas.microsoft.com/office/drawing/2014/main" xmlns="" id="{D8A6CD45-4BF2-43D6-8DE9-BCEEA89715DB}"/>
                </a:ext>
              </a:extLst>
            </p:cNvPr>
            <p:cNvSpPr>
              <a:spLocks/>
            </p:cNvSpPr>
            <p:nvPr/>
          </p:nvSpPr>
          <p:spPr bwMode="auto">
            <a:xfrm>
              <a:off x="2838" y="774"/>
              <a:ext cx="132" cy="104"/>
            </a:xfrm>
            <a:custGeom>
              <a:avLst/>
              <a:gdLst>
                <a:gd name="T0" fmla="*/ 1 w 263"/>
                <a:gd name="T1" fmla="*/ 1 h 207"/>
                <a:gd name="T2" fmla="*/ 1 w 263"/>
                <a:gd name="T3" fmla="*/ 2 h 207"/>
                <a:gd name="T4" fmla="*/ 2 w 263"/>
                <a:gd name="T5" fmla="*/ 2 h 207"/>
                <a:gd name="T6" fmla="*/ 2 w 263"/>
                <a:gd name="T7" fmla="*/ 2 h 207"/>
                <a:gd name="T8" fmla="*/ 2 w 263"/>
                <a:gd name="T9" fmla="*/ 3 h 207"/>
                <a:gd name="T10" fmla="*/ 3 w 263"/>
                <a:gd name="T11" fmla="*/ 5 h 207"/>
                <a:gd name="T12" fmla="*/ 3 w 263"/>
                <a:gd name="T13" fmla="*/ 4 h 207"/>
                <a:gd name="T14" fmla="*/ 3 w 263"/>
                <a:gd name="T15" fmla="*/ 3 h 207"/>
                <a:gd name="T16" fmla="*/ 3 w 263"/>
                <a:gd name="T17" fmla="*/ 2 h 207"/>
                <a:gd name="T18" fmla="*/ 4 w 263"/>
                <a:gd name="T19" fmla="*/ 3 h 207"/>
                <a:gd name="T20" fmla="*/ 4 w 263"/>
                <a:gd name="T21" fmla="*/ 4 h 207"/>
                <a:gd name="T22" fmla="*/ 5 w 263"/>
                <a:gd name="T23" fmla="*/ 6 h 207"/>
                <a:gd name="T24" fmla="*/ 5 w 263"/>
                <a:gd name="T25" fmla="*/ 7 h 207"/>
                <a:gd name="T26" fmla="*/ 5 w 263"/>
                <a:gd name="T27" fmla="*/ 6 h 207"/>
                <a:gd name="T28" fmla="*/ 5 w 263"/>
                <a:gd name="T29" fmla="*/ 4 h 207"/>
                <a:gd name="T30" fmla="*/ 6 w 263"/>
                <a:gd name="T31" fmla="*/ 5 h 207"/>
                <a:gd name="T32" fmla="*/ 8 w 263"/>
                <a:gd name="T33" fmla="*/ 6 h 207"/>
                <a:gd name="T34" fmla="*/ 9 w 263"/>
                <a:gd name="T35" fmla="*/ 6 h 207"/>
                <a:gd name="T36" fmla="*/ 8 w 263"/>
                <a:gd name="T37" fmla="*/ 6 h 207"/>
                <a:gd name="T38" fmla="*/ 7 w 263"/>
                <a:gd name="T39" fmla="*/ 5 h 207"/>
                <a:gd name="T40" fmla="*/ 6 w 263"/>
                <a:gd name="T41" fmla="*/ 4 h 207"/>
                <a:gd name="T42" fmla="*/ 5 w 263"/>
                <a:gd name="T43" fmla="*/ 3 h 207"/>
                <a:gd name="T44" fmla="*/ 5 w 263"/>
                <a:gd name="T45" fmla="*/ 3 h 207"/>
                <a:gd name="T46" fmla="*/ 6 w 263"/>
                <a:gd name="T47" fmla="*/ 3 h 207"/>
                <a:gd name="T48" fmla="*/ 8 w 263"/>
                <a:gd name="T49" fmla="*/ 3 h 207"/>
                <a:gd name="T50" fmla="*/ 9 w 263"/>
                <a:gd name="T51" fmla="*/ 3 h 207"/>
                <a:gd name="T52" fmla="*/ 8 w 263"/>
                <a:gd name="T53" fmla="*/ 3 h 207"/>
                <a:gd name="T54" fmla="*/ 7 w 263"/>
                <a:gd name="T55" fmla="*/ 3 h 207"/>
                <a:gd name="T56" fmla="*/ 5 w 263"/>
                <a:gd name="T57" fmla="*/ 3 h 207"/>
                <a:gd name="T58" fmla="*/ 5 w 263"/>
                <a:gd name="T59" fmla="*/ 3 h 207"/>
                <a:gd name="T60" fmla="*/ 4 w 263"/>
                <a:gd name="T61" fmla="*/ 2 h 207"/>
                <a:gd name="T62" fmla="*/ 3 w 263"/>
                <a:gd name="T63" fmla="*/ 2 h 207"/>
                <a:gd name="T64" fmla="*/ 4 w 263"/>
                <a:gd name="T65" fmla="*/ 2 h 207"/>
                <a:gd name="T66" fmla="*/ 5 w 263"/>
                <a:gd name="T67" fmla="*/ 1 h 207"/>
                <a:gd name="T68" fmla="*/ 6 w 263"/>
                <a:gd name="T69" fmla="*/ 1 h 207"/>
                <a:gd name="T70" fmla="*/ 6 w 263"/>
                <a:gd name="T71" fmla="*/ 0 h 207"/>
                <a:gd name="T72" fmla="*/ 5 w 263"/>
                <a:gd name="T73" fmla="*/ 1 h 207"/>
                <a:gd name="T74" fmla="*/ 4 w 263"/>
                <a:gd name="T75" fmla="*/ 1 h 207"/>
                <a:gd name="T76" fmla="*/ 3 w 263"/>
                <a:gd name="T77" fmla="*/ 2 h 207"/>
                <a:gd name="T78" fmla="*/ 2 w 263"/>
                <a:gd name="T79" fmla="*/ 2 h 207"/>
                <a:gd name="T80" fmla="*/ 2 w 263"/>
                <a:gd name="T81" fmla="*/ 1 h 207"/>
                <a:gd name="T82" fmla="*/ 1 w 263"/>
                <a:gd name="T83" fmla="*/ 1 h 207"/>
                <a:gd name="T84" fmla="*/ 0 w 263"/>
                <a:gd name="T85" fmla="*/ 1 h 20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63" h="207">
                  <a:moveTo>
                    <a:pt x="0" y="16"/>
                  </a:moveTo>
                  <a:lnTo>
                    <a:pt x="6" y="21"/>
                  </a:lnTo>
                  <a:lnTo>
                    <a:pt x="14" y="28"/>
                  </a:lnTo>
                  <a:lnTo>
                    <a:pt x="21" y="35"/>
                  </a:lnTo>
                  <a:lnTo>
                    <a:pt x="25" y="38"/>
                  </a:lnTo>
                  <a:lnTo>
                    <a:pt x="27" y="39"/>
                  </a:lnTo>
                  <a:lnTo>
                    <a:pt x="31" y="40"/>
                  </a:lnTo>
                  <a:lnTo>
                    <a:pt x="35" y="43"/>
                  </a:lnTo>
                  <a:lnTo>
                    <a:pt x="41" y="45"/>
                  </a:lnTo>
                  <a:lnTo>
                    <a:pt x="47" y="48"/>
                  </a:lnTo>
                  <a:lnTo>
                    <a:pt x="52" y="51"/>
                  </a:lnTo>
                  <a:lnTo>
                    <a:pt x="56" y="53"/>
                  </a:lnTo>
                  <a:lnTo>
                    <a:pt x="60" y="55"/>
                  </a:lnTo>
                  <a:lnTo>
                    <a:pt x="60" y="74"/>
                  </a:lnTo>
                  <a:lnTo>
                    <a:pt x="59" y="96"/>
                  </a:lnTo>
                  <a:lnTo>
                    <a:pt x="60" y="115"/>
                  </a:lnTo>
                  <a:lnTo>
                    <a:pt x="62" y="130"/>
                  </a:lnTo>
                  <a:lnTo>
                    <a:pt x="65" y="136"/>
                  </a:lnTo>
                  <a:lnTo>
                    <a:pt x="67" y="136"/>
                  </a:lnTo>
                  <a:lnTo>
                    <a:pt x="67" y="131"/>
                  </a:lnTo>
                  <a:lnTo>
                    <a:pt x="65" y="124"/>
                  </a:lnTo>
                  <a:lnTo>
                    <a:pt x="65" y="111"/>
                  </a:lnTo>
                  <a:lnTo>
                    <a:pt x="68" y="89"/>
                  </a:lnTo>
                  <a:lnTo>
                    <a:pt x="70" y="68"/>
                  </a:lnTo>
                  <a:lnTo>
                    <a:pt x="72" y="56"/>
                  </a:lnTo>
                  <a:lnTo>
                    <a:pt x="77" y="60"/>
                  </a:lnTo>
                  <a:lnTo>
                    <a:pt x="83" y="64"/>
                  </a:lnTo>
                  <a:lnTo>
                    <a:pt x="90" y="71"/>
                  </a:lnTo>
                  <a:lnTo>
                    <a:pt x="97" y="78"/>
                  </a:lnTo>
                  <a:lnTo>
                    <a:pt x="103" y="84"/>
                  </a:lnTo>
                  <a:lnTo>
                    <a:pt x="110" y="90"/>
                  </a:lnTo>
                  <a:lnTo>
                    <a:pt x="116" y="94"/>
                  </a:lnTo>
                  <a:lnTo>
                    <a:pt x="121" y="97"/>
                  </a:lnTo>
                  <a:lnTo>
                    <a:pt x="123" y="120"/>
                  </a:lnTo>
                  <a:lnTo>
                    <a:pt x="129" y="153"/>
                  </a:lnTo>
                  <a:lnTo>
                    <a:pt x="137" y="184"/>
                  </a:lnTo>
                  <a:lnTo>
                    <a:pt x="144" y="203"/>
                  </a:lnTo>
                  <a:lnTo>
                    <a:pt x="148" y="207"/>
                  </a:lnTo>
                  <a:lnTo>
                    <a:pt x="149" y="204"/>
                  </a:lnTo>
                  <a:lnTo>
                    <a:pt x="147" y="196"/>
                  </a:lnTo>
                  <a:lnTo>
                    <a:pt x="145" y="187"/>
                  </a:lnTo>
                  <a:lnTo>
                    <a:pt x="141" y="170"/>
                  </a:lnTo>
                  <a:lnTo>
                    <a:pt x="137" y="146"/>
                  </a:lnTo>
                  <a:lnTo>
                    <a:pt x="133" y="121"/>
                  </a:lnTo>
                  <a:lnTo>
                    <a:pt x="133" y="105"/>
                  </a:lnTo>
                  <a:lnTo>
                    <a:pt x="145" y="112"/>
                  </a:lnTo>
                  <a:lnTo>
                    <a:pt x="162" y="121"/>
                  </a:lnTo>
                  <a:lnTo>
                    <a:pt x="182" y="131"/>
                  </a:lnTo>
                  <a:lnTo>
                    <a:pt x="202" y="143"/>
                  </a:lnTo>
                  <a:lnTo>
                    <a:pt x="222" y="154"/>
                  </a:lnTo>
                  <a:lnTo>
                    <a:pt x="239" y="165"/>
                  </a:lnTo>
                  <a:lnTo>
                    <a:pt x="252" y="172"/>
                  </a:lnTo>
                  <a:lnTo>
                    <a:pt x="259" y="176"/>
                  </a:lnTo>
                  <a:lnTo>
                    <a:pt x="262" y="179"/>
                  </a:lnTo>
                  <a:lnTo>
                    <a:pt x="263" y="177"/>
                  </a:lnTo>
                  <a:lnTo>
                    <a:pt x="260" y="173"/>
                  </a:lnTo>
                  <a:lnTo>
                    <a:pt x="253" y="166"/>
                  </a:lnTo>
                  <a:lnTo>
                    <a:pt x="245" y="160"/>
                  </a:lnTo>
                  <a:lnTo>
                    <a:pt x="231" y="151"/>
                  </a:lnTo>
                  <a:lnTo>
                    <a:pt x="215" y="141"/>
                  </a:lnTo>
                  <a:lnTo>
                    <a:pt x="197" y="129"/>
                  </a:lnTo>
                  <a:lnTo>
                    <a:pt x="178" y="117"/>
                  </a:lnTo>
                  <a:lnTo>
                    <a:pt x="162" y="107"/>
                  </a:lnTo>
                  <a:lnTo>
                    <a:pt x="148" y="100"/>
                  </a:lnTo>
                  <a:lnTo>
                    <a:pt x="140" y="96"/>
                  </a:lnTo>
                  <a:lnTo>
                    <a:pt x="133" y="93"/>
                  </a:lnTo>
                  <a:lnTo>
                    <a:pt x="136" y="92"/>
                  </a:lnTo>
                  <a:lnTo>
                    <a:pt x="143" y="91"/>
                  </a:lnTo>
                  <a:lnTo>
                    <a:pt x="152" y="89"/>
                  </a:lnTo>
                  <a:lnTo>
                    <a:pt x="161" y="85"/>
                  </a:lnTo>
                  <a:lnTo>
                    <a:pt x="174" y="83"/>
                  </a:lnTo>
                  <a:lnTo>
                    <a:pt x="189" y="81"/>
                  </a:lnTo>
                  <a:lnTo>
                    <a:pt x="204" y="79"/>
                  </a:lnTo>
                  <a:lnTo>
                    <a:pt x="220" y="79"/>
                  </a:lnTo>
                  <a:lnTo>
                    <a:pt x="235" y="81"/>
                  </a:lnTo>
                  <a:lnTo>
                    <a:pt x="246" y="82"/>
                  </a:lnTo>
                  <a:lnTo>
                    <a:pt x="255" y="85"/>
                  </a:lnTo>
                  <a:lnTo>
                    <a:pt x="263" y="89"/>
                  </a:lnTo>
                  <a:lnTo>
                    <a:pt x="263" y="86"/>
                  </a:lnTo>
                  <a:lnTo>
                    <a:pt x="259" y="82"/>
                  </a:lnTo>
                  <a:lnTo>
                    <a:pt x="251" y="76"/>
                  </a:lnTo>
                  <a:lnTo>
                    <a:pt x="244" y="75"/>
                  </a:lnTo>
                  <a:lnTo>
                    <a:pt x="230" y="74"/>
                  </a:lnTo>
                  <a:lnTo>
                    <a:pt x="213" y="74"/>
                  </a:lnTo>
                  <a:lnTo>
                    <a:pt x="194" y="74"/>
                  </a:lnTo>
                  <a:lnTo>
                    <a:pt x="175" y="75"/>
                  </a:lnTo>
                  <a:lnTo>
                    <a:pt x="158" y="75"/>
                  </a:lnTo>
                  <a:lnTo>
                    <a:pt x="145" y="76"/>
                  </a:lnTo>
                  <a:lnTo>
                    <a:pt x="137" y="76"/>
                  </a:lnTo>
                  <a:lnTo>
                    <a:pt x="132" y="76"/>
                  </a:lnTo>
                  <a:lnTo>
                    <a:pt x="125" y="73"/>
                  </a:lnTo>
                  <a:lnTo>
                    <a:pt x="118" y="68"/>
                  </a:lnTo>
                  <a:lnTo>
                    <a:pt x="111" y="62"/>
                  </a:lnTo>
                  <a:lnTo>
                    <a:pt x="103" y="56"/>
                  </a:lnTo>
                  <a:lnTo>
                    <a:pt x="97" y="52"/>
                  </a:lnTo>
                  <a:lnTo>
                    <a:pt x="92" y="47"/>
                  </a:lnTo>
                  <a:lnTo>
                    <a:pt x="88" y="45"/>
                  </a:lnTo>
                  <a:lnTo>
                    <a:pt x="97" y="40"/>
                  </a:lnTo>
                  <a:lnTo>
                    <a:pt x="106" y="35"/>
                  </a:lnTo>
                  <a:lnTo>
                    <a:pt x="116" y="29"/>
                  </a:lnTo>
                  <a:lnTo>
                    <a:pt x="128" y="22"/>
                  </a:lnTo>
                  <a:lnTo>
                    <a:pt x="138" y="16"/>
                  </a:lnTo>
                  <a:lnTo>
                    <a:pt x="148" y="10"/>
                  </a:lnTo>
                  <a:lnTo>
                    <a:pt x="156" y="7"/>
                  </a:lnTo>
                  <a:lnTo>
                    <a:pt x="163" y="6"/>
                  </a:lnTo>
                  <a:lnTo>
                    <a:pt x="170" y="3"/>
                  </a:lnTo>
                  <a:lnTo>
                    <a:pt x="169" y="1"/>
                  </a:lnTo>
                  <a:lnTo>
                    <a:pt x="161" y="0"/>
                  </a:lnTo>
                  <a:lnTo>
                    <a:pt x="151" y="2"/>
                  </a:lnTo>
                  <a:lnTo>
                    <a:pt x="144" y="6"/>
                  </a:lnTo>
                  <a:lnTo>
                    <a:pt x="133" y="9"/>
                  </a:lnTo>
                  <a:lnTo>
                    <a:pt x="122" y="14"/>
                  </a:lnTo>
                  <a:lnTo>
                    <a:pt x="110" y="20"/>
                  </a:lnTo>
                  <a:lnTo>
                    <a:pt x="100" y="25"/>
                  </a:lnTo>
                  <a:lnTo>
                    <a:pt x="90" y="30"/>
                  </a:lnTo>
                  <a:lnTo>
                    <a:pt x="82" y="33"/>
                  </a:lnTo>
                  <a:lnTo>
                    <a:pt x="77" y="37"/>
                  </a:lnTo>
                  <a:lnTo>
                    <a:pt x="71" y="39"/>
                  </a:lnTo>
                  <a:lnTo>
                    <a:pt x="64" y="39"/>
                  </a:lnTo>
                  <a:lnTo>
                    <a:pt x="57" y="38"/>
                  </a:lnTo>
                  <a:lnTo>
                    <a:pt x="48" y="33"/>
                  </a:lnTo>
                  <a:lnTo>
                    <a:pt x="42" y="30"/>
                  </a:lnTo>
                  <a:lnTo>
                    <a:pt x="37" y="28"/>
                  </a:lnTo>
                  <a:lnTo>
                    <a:pt x="29" y="24"/>
                  </a:lnTo>
                  <a:lnTo>
                    <a:pt x="22" y="21"/>
                  </a:lnTo>
                  <a:lnTo>
                    <a:pt x="15" y="18"/>
                  </a:lnTo>
                  <a:lnTo>
                    <a:pt x="8" y="17"/>
                  </a:lnTo>
                  <a:lnTo>
                    <a:pt x="3" y="16"/>
                  </a:lnTo>
                  <a:lnTo>
                    <a:pt x="0" y="16"/>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83" name="Freeform 322">
              <a:extLst>
                <a:ext uri="{FF2B5EF4-FFF2-40B4-BE49-F238E27FC236}">
                  <a16:creationId xmlns:a16="http://schemas.microsoft.com/office/drawing/2014/main" xmlns="" id="{805D1143-68E1-47DF-B77B-FBA361E82714}"/>
                </a:ext>
              </a:extLst>
            </p:cNvPr>
            <p:cNvSpPr>
              <a:spLocks/>
            </p:cNvSpPr>
            <p:nvPr/>
          </p:nvSpPr>
          <p:spPr bwMode="auto">
            <a:xfrm>
              <a:off x="2115" y="995"/>
              <a:ext cx="334" cy="331"/>
            </a:xfrm>
            <a:custGeom>
              <a:avLst/>
              <a:gdLst>
                <a:gd name="T0" fmla="*/ 9 w 667"/>
                <a:gd name="T1" fmla="*/ 4 h 663"/>
                <a:gd name="T2" fmla="*/ 6 w 667"/>
                <a:gd name="T3" fmla="*/ 3 h 663"/>
                <a:gd name="T4" fmla="*/ 3 w 667"/>
                <a:gd name="T5" fmla="*/ 2 h 663"/>
                <a:gd name="T6" fmla="*/ 2 w 667"/>
                <a:gd name="T7" fmla="*/ 2 h 663"/>
                <a:gd name="T8" fmla="*/ 3 w 667"/>
                <a:gd name="T9" fmla="*/ 4 h 663"/>
                <a:gd name="T10" fmla="*/ 4 w 667"/>
                <a:gd name="T11" fmla="*/ 7 h 663"/>
                <a:gd name="T12" fmla="*/ 6 w 667"/>
                <a:gd name="T13" fmla="*/ 8 h 663"/>
                <a:gd name="T14" fmla="*/ 8 w 667"/>
                <a:gd name="T15" fmla="*/ 9 h 663"/>
                <a:gd name="T16" fmla="*/ 7 w 667"/>
                <a:gd name="T17" fmla="*/ 10 h 663"/>
                <a:gd name="T18" fmla="*/ 6 w 667"/>
                <a:gd name="T19" fmla="*/ 9 h 663"/>
                <a:gd name="T20" fmla="*/ 4 w 667"/>
                <a:gd name="T21" fmla="*/ 10 h 663"/>
                <a:gd name="T22" fmla="*/ 2 w 667"/>
                <a:gd name="T23" fmla="*/ 12 h 663"/>
                <a:gd name="T24" fmla="*/ 1 w 667"/>
                <a:gd name="T25" fmla="*/ 13 h 663"/>
                <a:gd name="T26" fmla="*/ 1 w 667"/>
                <a:gd name="T27" fmla="*/ 14 h 663"/>
                <a:gd name="T28" fmla="*/ 2 w 667"/>
                <a:gd name="T29" fmla="*/ 15 h 663"/>
                <a:gd name="T30" fmla="*/ 5 w 667"/>
                <a:gd name="T31" fmla="*/ 15 h 663"/>
                <a:gd name="T32" fmla="*/ 8 w 667"/>
                <a:gd name="T33" fmla="*/ 13 h 663"/>
                <a:gd name="T34" fmla="*/ 8 w 667"/>
                <a:gd name="T35" fmla="*/ 12 h 663"/>
                <a:gd name="T36" fmla="*/ 9 w 667"/>
                <a:gd name="T37" fmla="*/ 10 h 663"/>
                <a:gd name="T38" fmla="*/ 10 w 667"/>
                <a:gd name="T39" fmla="*/ 11 h 663"/>
                <a:gd name="T40" fmla="*/ 9 w 667"/>
                <a:gd name="T41" fmla="*/ 13 h 663"/>
                <a:gd name="T42" fmla="*/ 8 w 667"/>
                <a:gd name="T43" fmla="*/ 13 h 663"/>
                <a:gd name="T44" fmla="*/ 7 w 667"/>
                <a:gd name="T45" fmla="*/ 14 h 663"/>
                <a:gd name="T46" fmla="*/ 6 w 667"/>
                <a:gd name="T47" fmla="*/ 17 h 663"/>
                <a:gd name="T48" fmla="*/ 7 w 667"/>
                <a:gd name="T49" fmla="*/ 18 h 663"/>
                <a:gd name="T50" fmla="*/ 6 w 667"/>
                <a:gd name="T51" fmla="*/ 20 h 663"/>
                <a:gd name="T52" fmla="*/ 8 w 667"/>
                <a:gd name="T53" fmla="*/ 20 h 663"/>
                <a:gd name="T54" fmla="*/ 11 w 667"/>
                <a:gd name="T55" fmla="*/ 18 h 663"/>
                <a:gd name="T56" fmla="*/ 12 w 667"/>
                <a:gd name="T57" fmla="*/ 16 h 663"/>
                <a:gd name="T58" fmla="*/ 11 w 667"/>
                <a:gd name="T59" fmla="*/ 13 h 663"/>
                <a:gd name="T60" fmla="*/ 11 w 667"/>
                <a:gd name="T61" fmla="*/ 11 h 663"/>
                <a:gd name="T62" fmla="*/ 12 w 667"/>
                <a:gd name="T63" fmla="*/ 13 h 663"/>
                <a:gd name="T64" fmla="*/ 13 w 667"/>
                <a:gd name="T65" fmla="*/ 15 h 663"/>
                <a:gd name="T66" fmla="*/ 15 w 667"/>
                <a:gd name="T67" fmla="*/ 17 h 663"/>
                <a:gd name="T68" fmla="*/ 18 w 667"/>
                <a:gd name="T69" fmla="*/ 18 h 663"/>
                <a:gd name="T70" fmla="*/ 19 w 667"/>
                <a:gd name="T71" fmla="*/ 16 h 663"/>
                <a:gd name="T72" fmla="*/ 16 w 667"/>
                <a:gd name="T73" fmla="*/ 12 h 663"/>
                <a:gd name="T74" fmla="*/ 14 w 667"/>
                <a:gd name="T75" fmla="*/ 12 h 663"/>
                <a:gd name="T76" fmla="*/ 14 w 667"/>
                <a:gd name="T77" fmla="*/ 11 h 663"/>
                <a:gd name="T78" fmla="*/ 16 w 667"/>
                <a:gd name="T79" fmla="*/ 12 h 663"/>
                <a:gd name="T80" fmla="*/ 19 w 667"/>
                <a:gd name="T81" fmla="*/ 12 h 663"/>
                <a:gd name="T82" fmla="*/ 21 w 667"/>
                <a:gd name="T83" fmla="*/ 11 h 663"/>
                <a:gd name="T84" fmla="*/ 21 w 667"/>
                <a:gd name="T85" fmla="*/ 11 h 663"/>
                <a:gd name="T86" fmla="*/ 19 w 667"/>
                <a:gd name="T87" fmla="*/ 9 h 663"/>
                <a:gd name="T88" fmla="*/ 17 w 667"/>
                <a:gd name="T89" fmla="*/ 7 h 663"/>
                <a:gd name="T90" fmla="*/ 14 w 667"/>
                <a:gd name="T91" fmla="*/ 8 h 663"/>
                <a:gd name="T92" fmla="*/ 13 w 667"/>
                <a:gd name="T93" fmla="*/ 8 h 663"/>
                <a:gd name="T94" fmla="*/ 13 w 667"/>
                <a:gd name="T95" fmla="*/ 8 h 663"/>
                <a:gd name="T96" fmla="*/ 14 w 667"/>
                <a:gd name="T97" fmla="*/ 7 h 663"/>
                <a:gd name="T98" fmla="*/ 15 w 667"/>
                <a:gd name="T99" fmla="*/ 7 h 663"/>
                <a:gd name="T100" fmla="*/ 16 w 667"/>
                <a:gd name="T101" fmla="*/ 3 h 663"/>
                <a:gd name="T102" fmla="*/ 15 w 667"/>
                <a:gd name="T103" fmla="*/ 0 h 663"/>
                <a:gd name="T104" fmla="*/ 14 w 667"/>
                <a:gd name="T105" fmla="*/ 1 h 663"/>
                <a:gd name="T106" fmla="*/ 12 w 667"/>
                <a:gd name="T107" fmla="*/ 2 h 663"/>
                <a:gd name="T108" fmla="*/ 10 w 667"/>
                <a:gd name="T109" fmla="*/ 5 h 663"/>
                <a:gd name="T110" fmla="*/ 10 w 667"/>
                <a:gd name="T111" fmla="*/ 7 h 6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67" h="663">
                  <a:moveTo>
                    <a:pt x="291" y="242"/>
                  </a:moveTo>
                  <a:lnTo>
                    <a:pt x="289" y="220"/>
                  </a:lnTo>
                  <a:lnTo>
                    <a:pt x="284" y="197"/>
                  </a:lnTo>
                  <a:lnTo>
                    <a:pt x="275" y="175"/>
                  </a:lnTo>
                  <a:lnTo>
                    <a:pt x="265" y="155"/>
                  </a:lnTo>
                  <a:lnTo>
                    <a:pt x="251" y="136"/>
                  </a:lnTo>
                  <a:lnTo>
                    <a:pt x="236" y="121"/>
                  </a:lnTo>
                  <a:lnTo>
                    <a:pt x="220" y="111"/>
                  </a:lnTo>
                  <a:lnTo>
                    <a:pt x="202" y="104"/>
                  </a:lnTo>
                  <a:lnTo>
                    <a:pt x="184" y="99"/>
                  </a:lnTo>
                  <a:lnTo>
                    <a:pt x="162" y="96"/>
                  </a:lnTo>
                  <a:lnTo>
                    <a:pt x="139" y="91"/>
                  </a:lnTo>
                  <a:lnTo>
                    <a:pt x="116" y="86"/>
                  </a:lnTo>
                  <a:lnTo>
                    <a:pt x="95" y="81"/>
                  </a:lnTo>
                  <a:lnTo>
                    <a:pt x="77" y="76"/>
                  </a:lnTo>
                  <a:lnTo>
                    <a:pt x="62" y="72"/>
                  </a:lnTo>
                  <a:lnTo>
                    <a:pt x="53" y="67"/>
                  </a:lnTo>
                  <a:lnTo>
                    <a:pt x="43" y="60"/>
                  </a:lnTo>
                  <a:lnTo>
                    <a:pt x="39" y="60"/>
                  </a:lnTo>
                  <a:lnTo>
                    <a:pt x="39" y="64"/>
                  </a:lnTo>
                  <a:lnTo>
                    <a:pt x="45" y="72"/>
                  </a:lnTo>
                  <a:lnTo>
                    <a:pt x="52" y="86"/>
                  </a:lnTo>
                  <a:lnTo>
                    <a:pt x="57" y="105"/>
                  </a:lnTo>
                  <a:lnTo>
                    <a:pt x="62" y="129"/>
                  </a:lnTo>
                  <a:lnTo>
                    <a:pt x="65" y="154"/>
                  </a:lnTo>
                  <a:lnTo>
                    <a:pt x="69" y="167"/>
                  </a:lnTo>
                  <a:lnTo>
                    <a:pt x="75" y="182"/>
                  </a:lnTo>
                  <a:lnTo>
                    <a:pt x="84" y="198"/>
                  </a:lnTo>
                  <a:lnTo>
                    <a:pt x="94" y="216"/>
                  </a:lnTo>
                  <a:lnTo>
                    <a:pt x="107" y="232"/>
                  </a:lnTo>
                  <a:lnTo>
                    <a:pt x="121" y="247"/>
                  </a:lnTo>
                  <a:lnTo>
                    <a:pt x="137" y="260"/>
                  </a:lnTo>
                  <a:lnTo>
                    <a:pt x="154" y="269"/>
                  </a:lnTo>
                  <a:lnTo>
                    <a:pt x="171" y="276"/>
                  </a:lnTo>
                  <a:lnTo>
                    <a:pt x="187" y="280"/>
                  </a:lnTo>
                  <a:lnTo>
                    <a:pt x="202" y="286"/>
                  </a:lnTo>
                  <a:lnTo>
                    <a:pt x="215" y="291"/>
                  </a:lnTo>
                  <a:lnTo>
                    <a:pt x="228" y="298"/>
                  </a:lnTo>
                  <a:lnTo>
                    <a:pt x="238" y="306"/>
                  </a:lnTo>
                  <a:lnTo>
                    <a:pt x="248" y="316"/>
                  </a:lnTo>
                  <a:lnTo>
                    <a:pt x="258" y="330"/>
                  </a:lnTo>
                  <a:lnTo>
                    <a:pt x="248" y="332"/>
                  </a:lnTo>
                  <a:lnTo>
                    <a:pt x="239" y="332"/>
                  </a:lnTo>
                  <a:lnTo>
                    <a:pt x="230" y="331"/>
                  </a:lnTo>
                  <a:lnTo>
                    <a:pt x="222" y="329"/>
                  </a:lnTo>
                  <a:lnTo>
                    <a:pt x="213" y="326"/>
                  </a:lnTo>
                  <a:lnTo>
                    <a:pt x="203" y="323"/>
                  </a:lnTo>
                  <a:lnTo>
                    <a:pt x="194" y="321"/>
                  </a:lnTo>
                  <a:lnTo>
                    <a:pt x="184" y="318"/>
                  </a:lnTo>
                  <a:lnTo>
                    <a:pt x="170" y="318"/>
                  </a:lnTo>
                  <a:lnTo>
                    <a:pt x="155" y="319"/>
                  </a:lnTo>
                  <a:lnTo>
                    <a:pt x="141" y="324"/>
                  </a:lnTo>
                  <a:lnTo>
                    <a:pt x="128" y="331"/>
                  </a:lnTo>
                  <a:lnTo>
                    <a:pt x="115" y="339"/>
                  </a:lnTo>
                  <a:lnTo>
                    <a:pt x="102" y="349"/>
                  </a:lnTo>
                  <a:lnTo>
                    <a:pt x="92" y="361"/>
                  </a:lnTo>
                  <a:lnTo>
                    <a:pt x="84" y="374"/>
                  </a:lnTo>
                  <a:lnTo>
                    <a:pt x="76" y="386"/>
                  </a:lnTo>
                  <a:lnTo>
                    <a:pt x="66" y="398"/>
                  </a:lnTo>
                  <a:lnTo>
                    <a:pt x="56" y="408"/>
                  </a:lnTo>
                  <a:lnTo>
                    <a:pt x="46" y="417"/>
                  </a:lnTo>
                  <a:lnTo>
                    <a:pt x="35" y="425"/>
                  </a:lnTo>
                  <a:lnTo>
                    <a:pt x="26" y="432"/>
                  </a:lnTo>
                  <a:lnTo>
                    <a:pt x="17" y="437"/>
                  </a:lnTo>
                  <a:lnTo>
                    <a:pt x="10" y="442"/>
                  </a:lnTo>
                  <a:lnTo>
                    <a:pt x="2" y="446"/>
                  </a:lnTo>
                  <a:lnTo>
                    <a:pt x="0" y="450"/>
                  </a:lnTo>
                  <a:lnTo>
                    <a:pt x="3" y="454"/>
                  </a:lnTo>
                  <a:lnTo>
                    <a:pt x="14" y="461"/>
                  </a:lnTo>
                  <a:lnTo>
                    <a:pt x="17" y="463"/>
                  </a:lnTo>
                  <a:lnTo>
                    <a:pt x="22" y="466"/>
                  </a:lnTo>
                  <a:lnTo>
                    <a:pt x="28" y="469"/>
                  </a:lnTo>
                  <a:lnTo>
                    <a:pt x="37" y="473"/>
                  </a:lnTo>
                  <a:lnTo>
                    <a:pt x="46" y="476"/>
                  </a:lnTo>
                  <a:lnTo>
                    <a:pt x="56" y="480"/>
                  </a:lnTo>
                  <a:lnTo>
                    <a:pt x="66" y="483"/>
                  </a:lnTo>
                  <a:lnTo>
                    <a:pt x="79" y="487"/>
                  </a:lnTo>
                  <a:lnTo>
                    <a:pt x="98" y="490"/>
                  </a:lnTo>
                  <a:lnTo>
                    <a:pt x="117" y="492"/>
                  </a:lnTo>
                  <a:lnTo>
                    <a:pt x="138" y="491"/>
                  </a:lnTo>
                  <a:lnTo>
                    <a:pt x="159" y="488"/>
                  </a:lnTo>
                  <a:lnTo>
                    <a:pt x="178" y="481"/>
                  </a:lnTo>
                  <a:lnTo>
                    <a:pt x="197" y="470"/>
                  </a:lnTo>
                  <a:lnTo>
                    <a:pt x="214" y="455"/>
                  </a:lnTo>
                  <a:lnTo>
                    <a:pt x="230" y="435"/>
                  </a:lnTo>
                  <a:lnTo>
                    <a:pt x="235" y="427"/>
                  </a:lnTo>
                  <a:lnTo>
                    <a:pt x="238" y="419"/>
                  </a:lnTo>
                  <a:lnTo>
                    <a:pt x="243" y="409"/>
                  </a:lnTo>
                  <a:lnTo>
                    <a:pt x="246" y="400"/>
                  </a:lnTo>
                  <a:lnTo>
                    <a:pt x="251" y="389"/>
                  </a:lnTo>
                  <a:lnTo>
                    <a:pt x="255" y="377"/>
                  </a:lnTo>
                  <a:lnTo>
                    <a:pt x="261" y="368"/>
                  </a:lnTo>
                  <a:lnTo>
                    <a:pt x="267" y="360"/>
                  </a:lnTo>
                  <a:lnTo>
                    <a:pt x="273" y="354"/>
                  </a:lnTo>
                  <a:lnTo>
                    <a:pt x="279" y="348"/>
                  </a:lnTo>
                  <a:lnTo>
                    <a:pt x="286" y="345"/>
                  </a:lnTo>
                  <a:lnTo>
                    <a:pt x="294" y="344"/>
                  </a:lnTo>
                  <a:lnTo>
                    <a:pt x="294" y="353"/>
                  </a:lnTo>
                  <a:lnTo>
                    <a:pt x="294" y="361"/>
                  </a:lnTo>
                  <a:lnTo>
                    <a:pt x="297" y="368"/>
                  </a:lnTo>
                  <a:lnTo>
                    <a:pt x="300" y="372"/>
                  </a:lnTo>
                  <a:lnTo>
                    <a:pt x="299" y="390"/>
                  </a:lnTo>
                  <a:lnTo>
                    <a:pt x="294" y="404"/>
                  </a:lnTo>
                  <a:lnTo>
                    <a:pt x="284" y="415"/>
                  </a:lnTo>
                  <a:lnTo>
                    <a:pt x="268" y="423"/>
                  </a:lnTo>
                  <a:lnTo>
                    <a:pt x="263" y="425"/>
                  </a:lnTo>
                  <a:lnTo>
                    <a:pt x="258" y="428"/>
                  </a:lnTo>
                  <a:lnTo>
                    <a:pt x="253" y="430"/>
                  </a:lnTo>
                  <a:lnTo>
                    <a:pt x="248" y="434"/>
                  </a:lnTo>
                  <a:lnTo>
                    <a:pt x="244" y="437"/>
                  </a:lnTo>
                  <a:lnTo>
                    <a:pt x="239" y="440"/>
                  </a:lnTo>
                  <a:lnTo>
                    <a:pt x="235" y="444"/>
                  </a:lnTo>
                  <a:lnTo>
                    <a:pt x="231" y="447"/>
                  </a:lnTo>
                  <a:lnTo>
                    <a:pt x="221" y="459"/>
                  </a:lnTo>
                  <a:lnTo>
                    <a:pt x="212" y="472"/>
                  </a:lnTo>
                  <a:lnTo>
                    <a:pt x="203" y="485"/>
                  </a:lnTo>
                  <a:lnTo>
                    <a:pt x="197" y="499"/>
                  </a:lnTo>
                  <a:lnTo>
                    <a:pt x="192" y="514"/>
                  </a:lnTo>
                  <a:lnTo>
                    <a:pt x="189" y="529"/>
                  </a:lnTo>
                  <a:lnTo>
                    <a:pt x="189" y="545"/>
                  </a:lnTo>
                  <a:lnTo>
                    <a:pt x="190" y="560"/>
                  </a:lnTo>
                  <a:lnTo>
                    <a:pt x="191" y="571"/>
                  </a:lnTo>
                  <a:lnTo>
                    <a:pt x="193" y="580"/>
                  </a:lnTo>
                  <a:lnTo>
                    <a:pt x="194" y="589"/>
                  </a:lnTo>
                  <a:lnTo>
                    <a:pt x="194" y="597"/>
                  </a:lnTo>
                  <a:lnTo>
                    <a:pt x="195" y="617"/>
                  </a:lnTo>
                  <a:lnTo>
                    <a:pt x="194" y="632"/>
                  </a:lnTo>
                  <a:lnTo>
                    <a:pt x="191" y="643"/>
                  </a:lnTo>
                  <a:lnTo>
                    <a:pt x="186" y="652"/>
                  </a:lnTo>
                  <a:lnTo>
                    <a:pt x="183" y="661"/>
                  </a:lnTo>
                  <a:lnTo>
                    <a:pt x="185" y="663"/>
                  </a:lnTo>
                  <a:lnTo>
                    <a:pt x="192" y="663"/>
                  </a:lnTo>
                  <a:lnTo>
                    <a:pt x="202" y="662"/>
                  </a:lnTo>
                  <a:lnTo>
                    <a:pt x="225" y="659"/>
                  </a:lnTo>
                  <a:lnTo>
                    <a:pt x="247" y="654"/>
                  </a:lnTo>
                  <a:lnTo>
                    <a:pt x="267" y="647"/>
                  </a:lnTo>
                  <a:lnTo>
                    <a:pt x="285" y="637"/>
                  </a:lnTo>
                  <a:lnTo>
                    <a:pt x="301" y="626"/>
                  </a:lnTo>
                  <a:lnTo>
                    <a:pt x="316" y="612"/>
                  </a:lnTo>
                  <a:lnTo>
                    <a:pt x="329" y="598"/>
                  </a:lnTo>
                  <a:lnTo>
                    <a:pt x="339" y="582"/>
                  </a:lnTo>
                  <a:lnTo>
                    <a:pt x="349" y="566"/>
                  </a:lnTo>
                  <a:lnTo>
                    <a:pt x="355" y="548"/>
                  </a:lnTo>
                  <a:lnTo>
                    <a:pt x="360" y="530"/>
                  </a:lnTo>
                  <a:lnTo>
                    <a:pt x="362" y="512"/>
                  </a:lnTo>
                  <a:lnTo>
                    <a:pt x="362" y="492"/>
                  </a:lnTo>
                  <a:lnTo>
                    <a:pt x="360" y="474"/>
                  </a:lnTo>
                  <a:lnTo>
                    <a:pt x="357" y="455"/>
                  </a:lnTo>
                  <a:lnTo>
                    <a:pt x="350" y="438"/>
                  </a:lnTo>
                  <a:lnTo>
                    <a:pt x="342" y="421"/>
                  </a:lnTo>
                  <a:lnTo>
                    <a:pt x="335" y="408"/>
                  </a:lnTo>
                  <a:lnTo>
                    <a:pt x="329" y="398"/>
                  </a:lnTo>
                  <a:lnTo>
                    <a:pt x="327" y="389"/>
                  </a:lnTo>
                  <a:lnTo>
                    <a:pt x="334" y="386"/>
                  </a:lnTo>
                  <a:lnTo>
                    <a:pt x="341" y="383"/>
                  </a:lnTo>
                  <a:lnTo>
                    <a:pt x="346" y="381"/>
                  </a:lnTo>
                  <a:lnTo>
                    <a:pt x="350" y="377"/>
                  </a:lnTo>
                  <a:lnTo>
                    <a:pt x="360" y="389"/>
                  </a:lnTo>
                  <a:lnTo>
                    <a:pt x="367" y="406"/>
                  </a:lnTo>
                  <a:lnTo>
                    <a:pt x="370" y="427"/>
                  </a:lnTo>
                  <a:lnTo>
                    <a:pt x="374" y="447"/>
                  </a:lnTo>
                  <a:lnTo>
                    <a:pt x="376" y="462"/>
                  </a:lnTo>
                  <a:lnTo>
                    <a:pt x="379" y="476"/>
                  </a:lnTo>
                  <a:lnTo>
                    <a:pt x="383" y="491"/>
                  </a:lnTo>
                  <a:lnTo>
                    <a:pt x="389" y="505"/>
                  </a:lnTo>
                  <a:lnTo>
                    <a:pt x="398" y="518"/>
                  </a:lnTo>
                  <a:lnTo>
                    <a:pt x="410" y="530"/>
                  </a:lnTo>
                  <a:lnTo>
                    <a:pt x="425" y="541"/>
                  </a:lnTo>
                  <a:lnTo>
                    <a:pt x="444" y="550"/>
                  </a:lnTo>
                  <a:lnTo>
                    <a:pt x="465" y="558"/>
                  </a:lnTo>
                  <a:lnTo>
                    <a:pt x="484" y="565"/>
                  </a:lnTo>
                  <a:lnTo>
                    <a:pt x="503" y="573"/>
                  </a:lnTo>
                  <a:lnTo>
                    <a:pt x="520" y="580"/>
                  </a:lnTo>
                  <a:lnTo>
                    <a:pt x="535" y="589"/>
                  </a:lnTo>
                  <a:lnTo>
                    <a:pt x="549" y="599"/>
                  </a:lnTo>
                  <a:lnTo>
                    <a:pt x="559" y="611"/>
                  </a:lnTo>
                  <a:lnTo>
                    <a:pt x="568" y="625"/>
                  </a:lnTo>
                  <a:lnTo>
                    <a:pt x="573" y="604"/>
                  </a:lnTo>
                  <a:lnTo>
                    <a:pt x="577" y="575"/>
                  </a:lnTo>
                  <a:lnTo>
                    <a:pt x="578" y="543"/>
                  </a:lnTo>
                  <a:lnTo>
                    <a:pt x="575" y="508"/>
                  </a:lnTo>
                  <a:lnTo>
                    <a:pt x="567" y="476"/>
                  </a:lnTo>
                  <a:lnTo>
                    <a:pt x="552" y="446"/>
                  </a:lnTo>
                  <a:lnTo>
                    <a:pt x="530" y="423"/>
                  </a:lnTo>
                  <a:lnTo>
                    <a:pt x="498" y="409"/>
                  </a:lnTo>
                  <a:lnTo>
                    <a:pt x="487" y="407"/>
                  </a:lnTo>
                  <a:lnTo>
                    <a:pt x="476" y="405"/>
                  </a:lnTo>
                  <a:lnTo>
                    <a:pt x="466" y="401"/>
                  </a:lnTo>
                  <a:lnTo>
                    <a:pt x="457" y="399"/>
                  </a:lnTo>
                  <a:lnTo>
                    <a:pt x="448" y="397"/>
                  </a:lnTo>
                  <a:lnTo>
                    <a:pt x="441" y="395"/>
                  </a:lnTo>
                  <a:lnTo>
                    <a:pt x="434" y="393"/>
                  </a:lnTo>
                  <a:lnTo>
                    <a:pt x="429" y="392"/>
                  </a:lnTo>
                  <a:lnTo>
                    <a:pt x="434" y="387"/>
                  </a:lnTo>
                  <a:lnTo>
                    <a:pt x="437" y="382"/>
                  </a:lnTo>
                  <a:lnTo>
                    <a:pt x="441" y="376"/>
                  </a:lnTo>
                  <a:lnTo>
                    <a:pt x="442" y="371"/>
                  </a:lnTo>
                  <a:lnTo>
                    <a:pt x="464" y="382"/>
                  </a:lnTo>
                  <a:lnTo>
                    <a:pt x="487" y="391"/>
                  </a:lnTo>
                  <a:lnTo>
                    <a:pt x="507" y="397"/>
                  </a:lnTo>
                  <a:lnTo>
                    <a:pt x="529" y="400"/>
                  </a:lnTo>
                  <a:lnTo>
                    <a:pt x="549" y="402"/>
                  </a:lnTo>
                  <a:lnTo>
                    <a:pt x="567" y="401"/>
                  </a:lnTo>
                  <a:lnTo>
                    <a:pt x="583" y="398"/>
                  </a:lnTo>
                  <a:lnTo>
                    <a:pt x="598" y="393"/>
                  </a:lnTo>
                  <a:lnTo>
                    <a:pt x="612" y="387"/>
                  </a:lnTo>
                  <a:lnTo>
                    <a:pt x="624" y="383"/>
                  </a:lnTo>
                  <a:lnTo>
                    <a:pt x="633" y="378"/>
                  </a:lnTo>
                  <a:lnTo>
                    <a:pt x="642" y="375"/>
                  </a:lnTo>
                  <a:lnTo>
                    <a:pt x="649" y="372"/>
                  </a:lnTo>
                  <a:lnTo>
                    <a:pt x="656" y="371"/>
                  </a:lnTo>
                  <a:lnTo>
                    <a:pt x="662" y="370"/>
                  </a:lnTo>
                  <a:lnTo>
                    <a:pt x="667" y="370"/>
                  </a:lnTo>
                  <a:lnTo>
                    <a:pt x="654" y="364"/>
                  </a:lnTo>
                  <a:lnTo>
                    <a:pt x="642" y="357"/>
                  </a:lnTo>
                  <a:lnTo>
                    <a:pt x="631" y="351"/>
                  </a:lnTo>
                  <a:lnTo>
                    <a:pt x="619" y="341"/>
                  </a:lnTo>
                  <a:lnTo>
                    <a:pt x="610" y="331"/>
                  </a:lnTo>
                  <a:lnTo>
                    <a:pt x="601" y="319"/>
                  </a:lnTo>
                  <a:lnTo>
                    <a:pt x="593" y="308"/>
                  </a:lnTo>
                  <a:lnTo>
                    <a:pt x="585" y="295"/>
                  </a:lnTo>
                  <a:lnTo>
                    <a:pt x="574" y="283"/>
                  </a:lnTo>
                  <a:lnTo>
                    <a:pt x="560" y="271"/>
                  </a:lnTo>
                  <a:lnTo>
                    <a:pt x="543" y="262"/>
                  </a:lnTo>
                  <a:lnTo>
                    <a:pt x="525" y="254"/>
                  </a:lnTo>
                  <a:lnTo>
                    <a:pt x="504" y="249"/>
                  </a:lnTo>
                  <a:lnTo>
                    <a:pt x="484" y="247"/>
                  </a:lnTo>
                  <a:lnTo>
                    <a:pt x="466" y="249"/>
                  </a:lnTo>
                  <a:lnTo>
                    <a:pt x="451" y="256"/>
                  </a:lnTo>
                  <a:lnTo>
                    <a:pt x="442" y="263"/>
                  </a:lnTo>
                  <a:lnTo>
                    <a:pt x="433" y="268"/>
                  </a:lnTo>
                  <a:lnTo>
                    <a:pt x="426" y="272"/>
                  </a:lnTo>
                  <a:lnTo>
                    <a:pt x="419" y="276"/>
                  </a:lnTo>
                  <a:lnTo>
                    <a:pt x="413" y="279"/>
                  </a:lnTo>
                  <a:lnTo>
                    <a:pt x="408" y="281"/>
                  </a:lnTo>
                  <a:lnTo>
                    <a:pt x="405" y="283"/>
                  </a:lnTo>
                  <a:lnTo>
                    <a:pt x="402" y="284"/>
                  </a:lnTo>
                  <a:lnTo>
                    <a:pt x="402" y="278"/>
                  </a:lnTo>
                  <a:lnTo>
                    <a:pt x="402" y="271"/>
                  </a:lnTo>
                  <a:lnTo>
                    <a:pt x="400" y="263"/>
                  </a:lnTo>
                  <a:lnTo>
                    <a:pt x="398" y="258"/>
                  </a:lnTo>
                  <a:lnTo>
                    <a:pt x="404" y="255"/>
                  </a:lnTo>
                  <a:lnTo>
                    <a:pt x="410" y="251"/>
                  </a:lnTo>
                  <a:lnTo>
                    <a:pt x="414" y="250"/>
                  </a:lnTo>
                  <a:lnTo>
                    <a:pt x="420" y="249"/>
                  </a:lnTo>
                  <a:lnTo>
                    <a:pt x="426" y="249"/>
                  </a:lnTo>
                  <a:lnTo>
                    <a:pt x="431" y="248"/>
                  </a:lnTo>
                  <a:lnTo>
                    <a:pt x="438" y="246"/>
                  </a:lnTo>
                  <a:lnTo>
                    <a:pt x="444" y="243"/>
                  </a:lnTo>
                  <a:lnTo>
                    <a:pt x="459" y="232"/>
                  </a:lnTo>
                  <a:lnTo>
                    <a:pt x="472" y="215"/>
                  </a:lnTo>
                  <a:lnTo>
                    <a:pt x="482" y="194"/>
                  </a:lnTo>
                  <a:lnTo>
                    <a:pt x="489" y="172"/>
                  </a:lnTo>
                  <a:lnTo>
                    <a:pt x="495" y="149"/>
                  </a:lnTo>
                  <a:lnTo>
                    <a:pt x="496" y="127"/>
                  </a:lnTo>
                  <a:lnTo>
                    <a:pt x="495" y="109"/>
                  </a:lnTo>
                  <a:lnTo>
                    <a:pt x="489" y="94"/>
                  </a:lnTo>
                  <a:lnTo>
                    <a:pt x="480" y="71"/>
                  </a:lnTo>
                  <a:lnTo>
                    <a:pt x="474" y="44"/>
                  </a:lnTo>
                  <a:lnTo>
                    <a:pt x="473" y="20"/>
                  </a:lnTo>
                  <a:lnTo>
                    <a:pt x="475" y="0"/>
                  </a:lnTo>
                  <a:lnTo>
                    <a:pt x="465" y="15"/>
                  </a:lnTo>
                  <a:lnTo>
                    <a:pt x="454" y="28"/>
                  </a:lnTo>
                  <a:lnTo>
                    <a:pt x="444" y="39"/>
                  </a:lnTo>
                  <a:lnTo>
                    <a:pt x="433" y="50"/>
                  </a:lnTo>
                  <a:lnTo>
                    <a:pt x="421" y="59"/>
                  </a:lnTo>
                  <a:lnTo>
                    <a:pt x="411" y="66"/>
                  </a:lnTo>
                  <a:lnTo>
                    <a:pt x="400" y="71"/>
                  </a:lnTo>
                  <a:lnTo>
                    <a:pt x="390" y="74"/>
                  </a:lnTo>
                  <a:lnTo>
                    <a:pt x="370" y="82"/>
                  </a:lnTo>
                  <a:lnTo>
                    <a:pt x="353" y="96"/>
                  </a:lnTo>
                  <a:lnTo>
                    <a:pt x="336" y="113"/>
                  </a:lnTo>
                  <a:lnTo>
                    <a:pt x="323" y="135"/>
                  </a:lnTo>
                  <a:lnTo>
                    <a:pt x="313" y="159"/>
                  </a:lnTo>
                  <a:lnTo>
                    <a:pt x="308" y="186"/>
                  </a:lnTo>
                  <a:lnTo>
                    <a:pt x="309" y="213"/>
                  </a:lnTo>
                  <a:lnTo>
                    <a:pt x="316" y="242"/>
                  </a:lnTo>
                  <a:lnTo>
                    <a:pt x="311" y="241"/>
                  </a:lnTo>
                  <a:lnTo>
                    <a:pt x="304" y="240"/>
                  </a:lnTo>
                  <a:lnTo>
                    <a:pt x="297" y="241"/>
                  </a:lnTo>
                  <a:lnTo>
                    <a:pt x="291" y="242"/>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84" name="Freeform 323">
              <a:extLst>
                <a:ext uri="{FF2B5EF4-FFF2-40B4-BE49-F238E27FC236}">
                  <a16:creationId xmlns:a16="http://schemas.microsoft.com/office/drawing/2014/main" xmlns="" id="{3EBAEF01-2CB8-4E5F-8798-09885ADF4347}"/>
                </a:ext>
              </a:extLst>
            </p:cNvPr>
            <p:cNvSpPr>
              <a:spLocks/>
            </p:cNvSpPr>
            <p:nvPr/>
          </p:nvSpPr>
          <p:spPr bwMode="auto">
            <a:xfrm>
              <a:off x="2208" y="973"/>
              <a:ext cx="102" cy="143"/>
            </a:xfrm>
            <a:custGeom>
              <a:avLst/>
              <a:gdLst>
                <a:gd name="T0" fmla="*/ 7 w 204"/>
                <a:gd name="T1" fmla="*/ 3 h 287"/>
                <a:gd name="T2" fmla="*/ 6 w 204"/>
                <a:gd name="T3" fmla="*/ 3 h 287"/>
                <a:gd name="T4" fmla="*/ 6 w 204"/>
                <a:gd name="T5" fmla="*/ 4 h 287"/>
                <a:gd name="T6" fmla="*/ 6 w 204"/>
                <a:gd name="T7" fmla="*/ 4 h 287"/>
                <a:gd name="T8" fmla="*/ 5 w 204"/>
                <a:gd name="T9" fmla="*/ 4 h 287"/>
                <a:gd name="T10" fmla="*/ 5 w 204"/>
                <a:gd name="T11" fmla="*/ 5 h 287"/>
                <a:gd name="T12" fmla="*/ 5 w 204"/>
                <a:gd name="T13" fmla="*/ 5 h 287"/>
                <a:gd name="T14" fmla="*/ 5 w 204"/>
                <a:gd name="T15" fmla="*/ 6 h 287"/>
                <a:gd name="T16" fmla="*/ 4 w 204"/>
                <a:gd name="T17" fmla="*/ 6 h 287"/>
                <a:gd name="T18" fmla="*/ 4 w 204"/>
                <a:gd name="T19" fmla="*/ 6 h 287"/>
                <a:gd name="T20" fmla="*/ 4 w 204"/>
                <a:gd name="T21" fmla="*/ 6 h 287"/>
                <a:gd name="T22" fmla="*/ 4 w 204"/>
                <a:gd name="T23" fmla="*/ 7 h 287"/>
                <a:gd name="T24" fmla="*/ 4 w 204"/>
                <a:gd name="T25" fmla="*/ 7 h 287"/>
                <a:gd name="T26" fmla="*/ 4 w 204"/>
                <a:gd name="T27" fmla="*/ 7 h 287"/>
                <a:gd name="T28" fmla="*/ 4 w 204"/>
                <a:gd name="T29" fmla="*/ 8 h 287"/>
                <a:gd name="T30" fmla="*/ 4 w 204"/>
                <a:gd name="T31" fmla="*/ 8 h 287"/>
                <a:gd name="T32" fmla="*/ 5 w 204"/>
                <a:gd name="T33" fmla="*/ 8 h 287"/>
                <a:gd name="T34" fmla="*/ 4 w 204"/>
                <a:gd name="T35" fmla="*/ 8 h 287"/>
                <a:gd name="T36" fmla="*/ 4 w 204"/>
                <a:gd name="T37" fmla="*/ 8 h 287"/>
                <a:gd name="T38" fmla="*/ 4 w 204"/>
                <a:gd name="T39" fmla="*/ 8 h 287"/>
                <a:gd name="T40" fmla="*/ 4 w 204"/>
                <a:gd name="T41" fmla="*/ 8 h 287"/>
                <a:gd name="T42" fmla="*/ 4 w 204"/>
                <a:gd name="T43" fmla="*/ 8 h 287"/>
                <a:gd name="T44" fmla="*/ 4 w 204"/>
                <a:gd name="T45" fmla="*/ 7 h 287"/>
                <a:gd name="T46" fmla="*/ 3 w 204"/>
                <a:gd name="T47" fmla="*/ 6 h 287"/>
                <a:gd name="T48" fmla="*/ 3 w 204"/>
                <a:gd name="T49" fmla="*/ 6 h 287"/>
                <a:gd name="T50" fmla="*/ 3 w 204"/>
                <a:gd name="T51" fmla="*/ 5 h 287"/>
                <a:gd name="T52" fmla="*/ 2 w 204"/>
                <a:gd name="T53" fmla="*/ 5 h 287"/>
                <a:gd name="T54" fmla="*/ 2 w 204"/>
                <a:gd name="T55" fmla="*/ 4 h 287"/>
                <a:gd name="T56" fmla="*/ 1 w 204"/>
                <a:gd name="T57" fmla="*/ 4 h 287"/>
                <a:gd name="T58" fmla="*/ 1 w 204"/>
                <a:gd name="T59" fmla="*/ 4 h 287"/>
                <a:gd name="T60" fmla="*/ 1 w 204"/>
                <a:gd name="T61" fmla="*/ 3 h 287"/>
                <a:gd name="T62" fmla="*/ 1 w 204"/>
                <a:gd name="T63" fmla="*/ 3 h 287"/>
                <a:gd name="T64" fmla="*/ 0 w 204"/>
                <a:gd name="T65" fmla="*/ 3 h 287"/>
                <a:gd name="T66" fmla="*/ 1 w 204"/>
                <a:gd name="T67" fmla="*/ 2 h 287"/>
                <a:gd name="T68" fmla="*/ 1 w 204"/>
                <a:gd name="T69" fmla="*/ 2 h 287"/>
                <a:gd name="T70" fmla="*/ 1 w 204"/>
                <a:gd name="T71" fmla="*/ 2 h 287"/>
                <a:gd name="T72" fmla="*/ 1 w 204"/>
                <a:gd name="T73" fmla="*/ 1 h 287"/>
                <a:gd name="T74" fmla="*/ 1 w 204"/>
                <a:gd name="T75" fmla="*/ 1 h 287"/>
                <a:gd name="T76" fmla="*/ 1 w 204"/>
                <a:gd name="T77" fmla="*/ 0 h 287"/>
                <a:gd name="T78" fmla="*/ 1 w 204"/>
                <a:gd name="T79" fmla="*/ 0 h 287"/>
                <a:gd name="T80" fmla="*/ 1 w 204"/>
                <a:gd name="T81" fmla="*/ 0 h 287"/>
                <a:gd name="T82" fmla="*/ 1 w 204"/>
                <a:gd name="T83" fmla="*/ 0 h 287"/>
                <a:gd name="T84" fmla="*/ 2 w 204"/>
                <a:gd name="T85" fmla="*/ 0 h 287"/>
                <a:gd name="T86" fmla="*/ 2 w 204"/>
                <a:gd name="T87" fmla="*/ 0 h 287"/>
                <a:gd name="T88" fmla="*/ 2 w 204"/>
                <a:gd name="T89" fmla="*/ 1 h 287"/>
                <a:gd name="T90" fmla="*/ 3 w 204"/>
                <a:gd name="T91" fmla="*/ 1 h 287"/>
                <a:gd name="T92" fmla="*/ 3 w 204"/>
                <a:gd name="T93" fmla="*/ 1 h 287"/>
                <a:gd name="T94" fmla="*/ 4 w 204"/>
                <a:gd name="T95" fmla="*/ 1 h 287"/>
                <a:gd name="T96" fmla="*/ 4 w 204"/>
                <a:gd name="T97" fmla="*/ 1 h 287"/>
                <a:gd name="T98" fmla="*/ 4 w 204"/>
                <a:gd name="T99" fmla="*/ 1 h 287"/>
                <a:gd name="T100" fmla="*/ 4 w 204"/>
                <a:gd name="T101" fmla="*/ 2 h 287"/>
                <a:gd name="T102" fmla="*/ 5 w 204"/>
                <a:gd name="T103" fmla="*/ 2 h 287"/>
                <a:gd name="T104" fmla="*/ 5 w 204"/>
                <a:gd name="T105" fmla="*/ 3 h 287"/>
                <a:gd name="T106" fmla="*/ 5 w 204"/>
                <a:gd name="T107" fmla="*/ 3 h 287"/>
                <a:gd name="T108" fmla="*/ 5 w 204"/>
                <a:gd name="T109" fmla="*/ 3 h 287"/>
                <a:gd name="T110" fmla="*/ 6 w 204"/>
                <a:gd name="T111" fmla="*/ 3 h 287"/>
                <a:gd name="T112" fmla="*/ 7 w 204"/>
                <a:gd name="T113" fmla="*/ 3 h 28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04" h="287">
                  <a:moveTo>
                    <a:pt x="204" y="119"/>
                  </a:moveTo>
                  <a:lnTo>
                    <a:pt x="191" y="124"/>
                  </a:lnTo>
                  <a:lnTo>
                    <a:pt x="179" y="132"/>
                  </a:lnTo>
                  <a:lnTo>
                    <a:pt x="167" y="141"/>
                  </a:lnTo>
                  <a:lnTo>
                    <a:pt x="156" y="151"/>
                  </a:lnTo>
                  <a:lnTo>
                    <a:pt x="146" y="164"/>
                  </a:lnTo>
                  <a:lnTo>
                    <a:pt x="137" y="179"/>
                  </a:lnTo>
                  <a:lnTo>
                    <a:pt x="130" y="194"/>
                  </a:lnTo>
                  <a:lnTo>
                    <a:pt x="126" y="211"/>
                  </a:lnTo>
                  <a:lnTo>
                    <a:pt x="125" y="217"/>
                  </a:lnTo>
                  <a:lnTo>
                    <a:pt x="123" y="222"/>
                  </a:lnTo>
                  <a:lnTo>
                    <a:pt x="122" y="227"/>
                  </a:lnTo>
                  <a:lnTo>
                    <a:pt x="122" y="233"/>
                  </a:lnTo>
                  <a:lnTo>
                    <a:pt x="122" y="246"/>
                  </a:lnTo>
                  <a:lnTo>
                    <a:pt x="123" y="260"/>
                  </a:lnTo>
                  <a:lnTo>
                    <a:pt x="126" y="273"/>
                  </a:lnTo>
                  <a:lnTo>
                    <a:pt x="130" y="287"/>
                  </a:lnTo>
                  <a:lnTo>
                    <a:pt x="125" y="286"/>
                  </a:lnTo>
                  <a:lnTo>
                    <a:pt x="118" y="285"/>
                  </a:lnTo>
                  <a:lnTo>
                    <a:pt x="111" y="286"/>
                  </a:lnTo>
                  <a:lnTo>
                    <a:pt x="105" y="287"/>
                  </a:lnTo>
                  <a:lnTo>
                    <a:pt x="103" y="265"/>
                  </a:lnTo>
                  <a:lnTo>
                    <a:pt x="98" y="242"/>
                  </a:lnTo>
                  <a:lnTo>
                    <a:pt x="89" y="220"/>
                  </a:lnTo>
                  <a:lnTo>
                    <a:pt x="79" y="200"/>
                  </a:lnTo>
                  <a:lnTo>
                    <a:pt x="65" y="181"/>
                  </a:lnTo>
                  <a:lnTo>
                    <a:pt x="50" y="166"/>
                  </a:lnTo>
                  <a:lnTo>
                    <a:pt x="34" y="156"/>
                  </a:lnTo>
                  <a:lnTo>
                    <a:pt x="16" y="149"/>
                  </a:lnTo>
                  <a:lnTo>
                    <a:pt x="19" y="135"/>
                  </a:lnTo>
                  <a:lnTo>
                    <a:pt x="17" y="121"/>
                  </a:lnTo>
                  <a:lnTo>
                    <a:pt x="12" y="110"/>
                  </a:lnTo>
                  <a:lnTo>
                    <a:pt x="0" y="103"/>
                  </a:lnTo>
                  <a:lnTo>
                    <a:pt x="6" y="95"/>
                  </a:lnTo>
                  <a:lnTo>
                    <a:pt x="13" y="83"/>
                  </a:lnTo>
                  <a:lnTo>
                    <a:pt x="19" y="69"/>
                  </a:lnTo>
                  <a:lnTo>
                    <a:pt x="23" y="54"/>
                  </a:lnTo>
                  <a:lnTo>
                    <a:pt x="27" y="40"/>
                  </a:lnTo>
                  <a:lnTo>
                    <a:pt x="27" y="26"/>
                  </a:lnTo>
                  <a:lnTo>
                    <a:pt x="24" y="12"/>
                  </a:lnTo>
                  <a:lnTo>
                    <a:pt x="19" y="0"/>
                  </a:lnTo>
                  <a:lnTo>
                    <a:pt x="28" y="8"/>
                  </a:lnTo>
                  <a:lnTo>
                    <a:pt x="38" y="18"/>
                  </a:lnTo>
                  <a:lnTo>
                    <a:pt x="49" y="27"/>
                  </a:lnTo>
                  <a:lnTo>
                    <a:pt x="61" y="34"/>
                  </a:lnTo>
                  <a:lnTo>
                    <a:pt x="74" y="41"/>
                  </a:lnTo>
                  <a:lnTo>
                    <a:pt x="90" y="45"/>
                  </a:lnTo>
                  <a:lnTo>
                    <a:pt x="106" y="46"/>
                  </a:lnTo>
                  <a:lnTo>
                    <a:pt x="126" y="45"/>
                  </a:lnTo>
                  <a:lnTo>
                    <a:pt x="126" y="59"/>
                  </a:lnTo>
                  <a:lnTo>
                    <a:pt x="127" y="74"/>
                  </a:lnTo>
                  <a:lnTo>
                    <a:pt x="130" y="89"/>
                  </a:lnTo>
                  <a:lnTo>
                    <a:pt x="136" y="103"/>
                  </a:lnTo>
                  <a:lnTo>
                    <a:pt x="146" y="114"/>
                  </a:lnTo>
                  <a:lnTo>
                    <a:pt x="160" y="121"/>
                  </a:lnTo>
                  <a:lnTo>
                    <a:pt x="180" y="124"/>
                  </a:lnTo>
                  <a:lnTo>
                    <a:pt x="204" y="119"/>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85" name="Freeform 324">
              <a:extLst>
                <a:ext uri="{FF2B5EF4-FFF2-40B4-BE49-F238E27FC236}">
                  <a16:creationId xmlns:a16="http://schemas.microsoft.com/office/drawing/2014/main" xmlns="" id="{DB4E1601-4D78-4D64-8922-89B7BFA3F951}"/>
                </a:ext>
              </a:extLst>
            </p:cNvPr>
            <p:cNvSpPr>
              <a:spLocks/>
            </p:cNvSpPr>
            <p:nvPr/>
          </p:nvSpPr>
          <p:spPr bwMode="auto">
            <a:xfrm>
              <a:off x="2117" y="1212"/>
              <a:ext cx="114" cy="134"/>
            </a:xfrm>
            <a:custGeom>
              <a:avLst/>
              <a:gdLst>
                <a:gd name="T0" fmla="*/ 3 w 228"/>
                <a:gd name="T1" fmla="*/ 2 h 267"/>
                <a:gd name="T2" fmla="*/ 3 w 228"/>
                <a:gd name="T3" fmla="*/ 2 h 267"/>
                <a:gd name="T4" fmla="*/ 4 w 228"/>
                <a:gd name="T5" fmla="*/ 2 h 267"/>
                <a:gd name="T6" fmla="*/ 4 w 228"/>
                <a:gd name="T7" fmla="*/ 2 h 267"/>
                <a:gd name="T8" fmla="*/ 5 w 228"/>
                <a:gd name="T9" fmla="*/ 2 h 267"/>
                <a:gd name="T10" fmla="*/ 5 w 228"/>
                <a:gd name="T11" fmla="*/ 2 h 267"/>
                <a:gd name="T12" fmla="*/ 6 w 228"/>
                <a:gd name="T13" fmla="*/ 2 h 267"/>
                <a:gd name="T14" fmla="*/ 6 w 228"/>
                <a:gd name="T15" fmla="*/ 2 h 267"/>
                <a:gd name="T16" fmla="*/ 7 w 228"/>
                <a:gd name="T17" fmla="*/ 1 h 267"/>
                <a:gd name="T18" fmla="*/ 7 w 228"/>
                <a:gd name="T19" fmla="*/ 1 h 267"/>
                <a:gd name="T20" fmla="*/ 8 w 228"/>
                <a:gd name="T21" fmla="*/ 1 h 267"/>
                <a:gd name="T22" fmla="*/ 8 w 228"/>
                <a:gd name="T23" fmla="*/ 1 h 267"/>
                <a:gd name="T24" fmla="*/ 7 w 228"/>
                <a:gd name="T25" fmla="*/ 1 h 267"/>
                <a:gd name="T26" fmla="*/ 7 w 228"/>
                <a:gd name="T27" fmla="*/ 2 h 267"/>
                <a:gd name="T28" fmla="*/ 6 w 228"/>
                <a:gd name="T29" fmla="*/ 3 h 267"/>
                <a:gd name="T30" fmla="*/ 6 w 228"/>
                <a:gd name="T31" fmla="*/ 4 h 267"/>
                <a:gd name="T32" fmla="*/ 6 w 228"/>
                <a:gd name="T33" fmla="*/ 5 h 267"/>
                <a:gd name="T34" fmla="*/ 6 w 228"/>
                <a:gd name="T35" fmla="*/ 5 h 267"/>
                <a:gd name="T36" fmla="*/ 6 w 228"/>
                <a:gd name="T37" fmla="*/ 6 h 267"/>
                <a:gd name="T38" fmla="*/ 6 w 228"/>
                <a:gd name="T39" fmla="*/ 6 h 267"/>
                <a:gd name="T40" fmla="*/ 5 w 228"/>
                <a:gd name="T41" fmla="*/ 6 h 267"/>
                <a:gd name="T42" fmla="*/ 5 w 228"/>
                <a:gd name="T43" fmla="*/ 8 h 267"/>
                <a:gd name="T44" fmla="*/ 5 w 228"/>
                <a:gd name="T45" fmla="*/ 8 h 267"/>
                <a:gd name="T46" fmla="*/ 4 w 228"/>
                <a:gd name="T47" fmla="*/ 8 h 267"/>
                <a:gd name="T48" fmla="*/ 3 w 228"/>
                <a:gd name="T49" fmla="*/ 8 h 267"/>
                <a:gd name="T50" fmla="*/ 2 w 228"/>
                <a:gd name="T51" fmla="*/ 8 h 267"/>
                <a:gd name="T52" fmla="*/ 2 w 228"/>
                <a:gd name="T53" fmla="*/ 8 h 267"/>
                <a:gd name="T54" fmla="*/ 2 w 228"/>
                <a:gd name="T55" fmla="*/ 7 h 267"/>
                <a:gd name="T56" fmla="*/ 1 w 228"/>
                <a:gd name="T57" fmla="*/ 7 h 267"/>
                <a:gd name="T58" fmla="*/ 1 w 228"/>
                <a:gd name="T59" fmla="*/ 6 h 267"/>
                <a:gd name="T60" fmla="*/ 1 w 228"/>
                <a:gd name="T61" fmla="*/ 5 h 267"/>
                <a:gd name="T62" fmla="*/ 1 w 228"/>
                <a:gd name="T63" fmla="*/ 4 h 267"/>
                <a:gd name="T64" fmla="*/ 1 w 228"/>
                <a:gd name="T65" fmla="*/ 3 h 267"/>
                <a:gd name="T66" fmla="*/ 2 w 228"/>
                <a:gd name="T67" fmla="*/ 3 h 267"/>
                <a:gd name="T68" fmla="*/ 2 w 228"/>
                <a:gd name="T69" fmla="*/ 3 h 267"/>
                <a:gd name="T70" fmla="*/ 3 w 228"/>
                <a:gd name="T71" fmla="*/ 2 h 26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28" h="267">
                  <a:moveTo>
                    <a:pt x="76" y="52"/>
                  </a:moveTo>
                  <a:lnTo>
                    <a:pt x="83" y="53"/>
                  </a:lnTo>
                  <a:lnTo>
                    <a:pt x="89" y="54"/>
                  </a:lnTo>
                  <a:lnTo>
                    <a:pt x="96" y="55"/>
                  </a:lnTo>
                  <a:lnTo>
                    <a:pt x="103" y="55"/>
                  </a:lnTo>
                  <a:lnTo>
                    <a:pt x="110" y="56"/>
                  </a:lnTo>
                  <a:lnTo>
                    <a:pt x="116" y="56"/>
                  </a:lnTo>
                  <a:lnTo>
                    <a:pt x="125" y="56"/>
                  </a:lnTo>
                  <a:lnTo>
                    <a:pt x="131" y="56"/>
                  </a:lnTo>
                  <a:lnTo>
                    <a:pt x="139" y="56"/>
                  </a:lnTo>
                  <a:lnTo>
                    <a:pt x="146" y="55"/>
                  </a:lnTo>
                  <a:lnTo>
                    <a:pt x="153" y="53"/>
                  </a:lnTo>
                  <a:lnTo>
                    <a:pt x="161" y="52"/>
                  </a:lnTo>
                  <a:lnTo>
                    <a:pt x="171" y="48"/>
                  </a:lnTo>
                  <a:lnTo>
                    <a:pt x="180" y="45"/>
                  </a:lnTo>
                  <a:lnTo>
                    <a:pt x="188" y="39"/>
                  </a:lnTo>
                  <a:lnTo>
                    <a:pt x="196" y="33"/>
                  </a:lnTo>
                  <a:lnTo>
                    <a:pt x="204" y="26"/>
                  </a:lnTo>
                  <a:lnTo>
                    <a:pt x="212" y="19"/>
                  </a:lnTo>
                  <a:lnTo>
                    <a:pt x="220" y="10"/>
                  </a:lnTo>
                  <a:lnTo>
                    <a:pt x="227" y="0"/>
                  </a:lnTo>
                  <a:lnTo>
                    <a:pt x="228" y="3"/>
                  </a:lnTo>
                  <a:lnTo>
                    <a:pt x="228" y="5"/>
                  </a:lnTo>
                  <a:lnTo>
                    <a:pt x="228" y="9"/>
                  </a:lnTo>
                  <a:lnTo>
                    <a:pt x="228" y="12"/>
                  </a:lnTo>
                  <a:lnTo>
                    <a:pt x="218" y="24"/>
                  </a:lnTo>
                  <a:lnTo>
                    <a:pt x="209" y="37"/>
                  </a:lnTo>
                  <a:lnTo>
                    <a:pt x="200" y="50"/>
                  </a:lnTo>
                  <a:lnTo>
                    <a:pt x="194" y="64"/>
                  </a:lnTo>
                  <a:lnTo>
                    <a:pt x="189" y="79"/>
                  </a:lnTo>
                  <a:lnTo>
                    <a:pt x="186" y="94"/>
                  </a:lnTo>
                  <a:lnTo>
                    <a:pt x="186" y="110"/>
                  </a:lnTo>
                  <a:lnTo>
                    <a:pt x="187" y="125"/>
                  </a:lnTo>
                  <a:lnTo>
                    <a:pt x="188" y="136"/>
                  </a:lnTo>
                  <a:lnTo>
                    <a:pt x="190" y="145"/>
                  </a:lnTo>
                  <a:lnTo>
                    <a:pt x="191" y="154"/>
                  </a:lnTo>
                  <a:lnTo>
                    <a:pt x="191" y="162"/>
                  </a:lnTo>
                  <a:lnTo>
                    <a:pt x="184" y="161"/>
                  </a:lnTo>
                  <a:lnTo>
                    <a:pt x="176" y="164"/>
                  </a:lnTo>
                  <a:lnTo>
                    <a:pt x="167" y="169"/>
                  </a:lnTo>
                  <a:lnTo>
                    <a:pt x="158" y="178"/>
                  </a:lnTo>
                  <a:lnTo>
                    <a:pt x="150" y="191"/>
                  </a:lnTo>
                  <a:lnTo>
                    <a:pt x="144" y="206"/>
                  </a:lnTo>
                  <a:lnTo>
                    <a:pt x="141" y="226"/>
                  </a:lnTo>
                  <a:lnTo>
                    <a:pt x="142" y="247"/>
                  </a:lnTo>
                  <a:lnTo>
                    <a:pt x="133" y="239"/>
                  </a:lnTo>
                  <a:lnTo>
                    <a:pt x="119" y="235"/>
                  </a:lnTo>
                  <a:lnTo>
                    <a:pt x="104" y="231"/>
                  </a:lnTo>
                  <a:lnTo>
                    <a:pt x="88" y="231"/>
                  </a:lnTo>
                  <a:lnTo>
                    <a:pt x="73" y="235"/>
                  </a:lnTo>
                  <a:lnTo>
                    <a:pt x="59" y="242"/>
                  </a:lnTo>
                  <a:lnTo>
                    <a:pt x="47" y="252"/>
                  </a:lnTo>
                  <a:lnTo>
                    <a:pt x="40" y="267"/>
                  </a:lnTo>
                  <a:lnTo>
                    <a:pt x="40" y="253"/>
                  </a:lnTo>
                  <a:lnTo>
                    <a:pt x="39" y="238"/>
                  </a:lnTo>
                  <a:lnTo>
                    <a:pt x="37" y="223"/>
                  </a:lnTo>
                  <a:lnTo>
                    <a:pt x="32" y="208"/>
                  </a:lnTo>
                  <a:lnTo>
                    <a:pt x="28" y="194"/>
                  </a:lnTo>
                  <a:lnTo>
                    <a:pt x="20" y="182"/>
                  </a:lnTo>
                  <a:lnTo>
                    <a:pt x="12" y="174"/>
                  </a:lnTo>
                  <a:lnTo>
                    <a:pt x="0" y="170"/>
                  </a:lnTo>
                  <a:lnTo>
                    <a:pt x="13" y="152"/>
                  </a:lnTo>
                  <a:lnTo>
                    <a:pt x="21" y="130"/>
                  </a:lnTo>
                  <a:lnTo>
                    <a:pt x="23" y="109"/>
                  </a:lnTo>
                  <a:lnTo>
                    <a:pt x="19" y="95"/>
                  </a:lnTo>
                  <a:lnTo>
                    <a:pt x="28" y="93"/>
                  </a:lnTo>
                  <a:lnTo>
                    <a:pt x="36" y="90"/>
                  </a:lnTo>
                  <a:lnTo>
                    <a:pt x="45" y="85"/>
                  </a:lnTo>
                  <a:lnTo>
                    <a:pt x="53" y="80"/>
                  </a:lnTo>
                  <a:lnTo>
                    <a:pt x="61" y="75"/>
                  </a:lnTo>
                  <a:lnTo>
                    <a:pt x="67" y="68"/>
                  </a:lnTo>
                  <a:lnTo>
                    <a:pt x="73" y="61"/>
                  </a:lnTo>
                  <a:lnTo>
                    <a:pt x="76" y="52"/>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86" name="Freeform 325">
              <a:extLst>
                <a:ext uri="{FF2B5EF4-FFF2-40B4-BE49-F238E27FC236}">
                  <a16:creationId xmlns:a16="http://schemas.microsoft.com/office/drawing/2014/main" xmlns="" id="{28BE64B7-3599-4B7F-B3B1-F6EC1FF9BDB4}"/>
                </a:ext>
              </a:extLst>
            </p:cNvPr>
            <p:cNvSpPr>
              <a:spLocks/>
            </p:cNvSpPr>
            <p:nvPr/>
          </p:nvSpPr>
          <p:spPr bwMode="auto">
            <a:xfrm>
              <a:off x="2213" y="989"/>
              <a:ext cx="72" cy="100"/>
            </a:xfrm>
            <a:custGeom>
              <a:avLst/>
              <a:gdLst>
                <a:gd name="T0" fmla="*/ 4 w 142"/>
                <a:gd name="T1" fmla="*/ 6 h 200"/>
                <a:gd name="T2" fmla="*/ 4 w 142"/>
                <a:gd name="T3" fmla="*/ 7 h 200"/>
                <a:gd name="T4" fmla="*/ 4 w 142"/>
                <a:gd name="T5" fmla="*/ 6 h 200"/>
                <a:gd name="T6" fmla="*/ 3 w 142"/>
                <a:gd name="T7" fmla="*/ 6 h 200"/>
                <a:gd name="T8" fmla="*/ 3 w 142"/>
                <a:gd name="T9" fmla="*/ 5 h 200"/>
                <a:gd name="T10" fmla="*/ 3 w 142"/>
                <a:gd name="T11" fmla="*/ 5 h 200"/>
                <a:gd name="T12" fmla="*/ 2 w 142"/>
                <a:gd name="T13" fmla="*/ 5 h 200"/>
                <a:gd name="T14" fmla="*/ 2 w 142"/>
                <a:gd name="T15" fmla="*/ 5 h 200"/>
                <a:gd name="T16" fmla="*/ 2 w 142"/>
                <a:gd name="T17" fmla="*/ 5 h 200"/>
                <a:gd name="T18" fmla="*/ 2 w 142"/>
                <a:gd name="T19" fmla="*/ 5 h 200"/>
                <a:gd name="T20" fmla="*/ 2 w 142"/>
                <a:gd name="T21" fmla="*/ 5 h 200"/>
                <a:gd name="T22" fmla="*/ 2 w 142"/>
                <a:gd name="T23" fmla="*/ 5 h 200"/>
                <a:gd name="T24" fmla="*/ 3 w 142"/>
                <a:gd name="T25" fmla="*/ 5 h 200"/>
                <a:gd name="T26" fmla="*/ 3 w 142"/>
                <a:gd name="T27" fmla="*/ 5 h 200"/>
                <a:gd name="T28" fmla="*/ 3 w 142"/>
                <a:gd name="T29" fmla="*/ 4 h 200"/>
                <a:gd name="T30" fmla="*/ 3 w 142"/>
                <a:gd name="T31" fmla="*/ 4 h 200"/>
                <a:gd name="T32" fmla="*/ 2 w 142"/>
                <a:gd name="T33" fmla="*/ 4 h 200"/>
                <a:gd name="T34" fmla="*/ 2 w 142"/>
                <a:gd name="T35" fmla="*/ 3 h 200"/>
                <a:gd name="T36" fmla="*/ 1 w 142"/>
                <a:gd name="T37" fmla="*/ 3 h 200"/>
                <a:gd name="T38" fmla="*/ 1 w 142"/>
                <a:gd name="T39" fmla="*/ 3 h 200"/>
                <a:gd name="T40" fmla="*/ 1 w 142"/>
                <a:gd name="T41" fmla="*/ 3 h 200"/>
                <a:gd name="T42" fmla="*/ 1 w 142"/>
                <a:gd name="T43" fmla="*/ 2 h 200"/>
                <a:gd name="T44" fmla="*/ 1 w 142"/>
                <a:gd name="T45" fmla="*/ 3 h 200"/>
                <a:gd name="T46" fmla="*/ 1 w 142"/>
                <a:gd name="T47" fmla="*/ 3 h 200"/>
                <a:gd name="T48" fmla="*/ 2 w 142"/>
                <a:gd name="T49" fmla="*/ 3 h 200"/>
                <a:gd name="T50" fmla="*/ 2 w 142"/>
                <a:gd name="T51" fmla="*/ 3 h 200"/>
                <a:gd name="T52" fmla="*/ 3 w 142"/>
                <a:gd name="T53" fmla="*/ 3 h 200"/>
                <a:gd name="T54" fmla="*/ 2 w 142"/>
                <a:gd name="T55" fmla="*/ 2 h 200"/>
                <a:gd name="T56" fmla="*/ 2 w 142"/>
                <a:gd name="T57" fmla="*/ 1 h 200"/>
                <a:gd name="T58" fmla="*/ 2 w 142"/>
                <a:gd name="T59" fmla="*/ 1 h 200"/>
                <a:gd name="T60" fmla="*/ 1 w 142"/>
                <a:gd name="T61" fmla="*/ 1 h 200"/>
                <a:gd name="T62" fmla="*/ 2 w 142"/>
                <a:gd name="T63" fmla="*/ 1 h 200"/>
                <a:gd name="T64" fmla="*/ 2 w 142"/>
                <a:gd name="T65" fmla="*/ 1 h 200"/>
                <a:gd name="T66" fmla="*/ 2 w 142"/>
                <a:gd name="T67" fmla="*/ 2 h 200"/>
                <a:gd name="T68" fmla="*/ 3 w 142"/>
                <a:gd name="T69" fmla="*/ 2 h 200"/>
                <a:gd name="T70" fmla="*/ 3 w 142"/>
                <a:gd name="T71" fmla="*/ 3 h 200"/>
                <a:gd name="T72" fmla="*/ 3 w 142"/>
                <a:gd name="T73" fmla="*/ 3 h 200"/>
                <a:gd name="T74" fmla="*/ 4 w 142"/>
                <a:gd name="T75" fmla="*/ 2 h 200"/>
                <a:gd name="T76" fmla="*/ 4 w 142"/>
                <a:gd name="T77" fmla="*/ 1 h 200"/>
                <a:gd name="T78" fmla="*/ 4 w 142"/>
                <a:gd name="T79" fmla="*/ 1 h 200"/>
                <a:gd name="T80" fmla="*/ 4 w 142"/>
                <a:gd name="T81" fmla="*/ 2 h 200"/>
                <a:gd name="T82" fmla="*/ 4 w 142"/>
                <a:gd name="T83" fmla="*/ 3 h 200"/>
                <a:gd name="T84" fmla="*/ 3 w 142"/>
                <a:gd name="T85" fmla="*/ 4 h 200"/>
                <a:gd name="T86" fmla="*/ 4 w 142"/>
                <a:gd name="T87" fmla="*/ 5 h 200"/>
                <a:gd name="T88" fmla="*/ 4 w 142"/>
                <a:gd name="T89" fmla="*/ 5 h 200"/>
                <a:gd name="T90" fmla="*/ 4 w 142"/>
                <a:gd name="T91" fmla="*/ 5 h 200"/>
                <a:gd name="T92" fmla="*/ 4 w 142"/>
                <a:gd name="T93" fmla="*/ 4 h 200"/>
                <a:gd name="T94" fmla="*/ 5 w 142"/>
                <a:gd name="T95" fmla="*/ 4 h 200"/>
                <a:gd name="T96" fmla="*/ 5 w 142"/>
                <a:gd name="T97" fmla="*/ 4 h 200"/>
                <a:gd name="T98" fmla="*/ 5 w 142"/>
                <a:gd name="T99" fmla="*/ 4 h 200"/>
                <a:gd name="T100" fmla="*/ 5 w 142"/>
                <a:gd name="T101" fmla="*/ 4 h 200"/>
                <a:gd name="T102" fmla="*/ 5 w 142"/>
                <a:gd name="T103" fmla="*/ 4 h 200"/>
                <a:gd name="T104" fmla="*/ 4 w 142"/>
                <a:gd name="T105" fmla="*/ 5 h 200"/>
                <a:gd name="T106" fmla="*/ 4 w 142"/>
                <a:gd name="T107" fmla="*/ 5 h 200"/>
                <a:gd name="T108" fmla="*/ 4 w 142"/>
                <a:gd name="T109" fmla="*/ 6 h 200"/>
                <a:gd name="T110" fmla="*/ 4 w 142"/>
                <a:gd name="T111" fmla="*/ 6 h 2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42" h="200">
                  <a:moveTo>
                    <a:pt x="115" y="178"/>
                  </a:moveTo>
                  <a:lnTo>
                    <a:pt x="114" y="184"/>
                  </a:lnTo>
                  <a:lnTo>
                    <a:pt x="112" y="189"/>
                  </a:lnTo>
                  <a:lnTo>
                    <a:pt x="111" y="194"/>
                  </a:lnTo>
                  <a:lnTo>
                    <a:pt x="111" y="200"/>
                  </a:lnTo>
                  <a:lnTo>
                    <a:pt x="104" y="189"/>
                  </a:lnTo>
                  <a:lnTo>
                    <a:pt x="99" y="175"/>
                  </a:lnTo>
                  <a:lnTo>
                    <a:pt x="93" y="162"/>
                  </a:lnTo>
                  <a:lnTo>
                    <a:pt x="91" y="154"/>
                  </a:lnTo>
                  <a:lnTo>
                    <a:pt x="86" y="152"/>
                  </a:lnTo>
                  <a:lnTo>
                    <a:pt x="80" y="149"/>
                  </a:lnTo>
                  <a:lnTo>
                    <a:pt x="73" y="146"/>
                  </a:lnTo>
                  <a:lnTo>
                    <a:pt x="66" y="144"/>
                  </a:lnTo>
                  <a:lnTo>
                    <a:pt x="59" y="141"/>
                  </a:lnTo>
                  <a:lnTo>
                    <a:pt x="53" y="139"/>
                  </a:lnTo>
                  <a:lnTo>
                    <a:pt x="47" y="137"/>
                  </a:lnTo>
                  <a:lnTo>
                    <a:pt x="41" y="137"/>
                  </a:lnTo>
                  <a:lnTo>
                    <a:pt x="40" y="136"/>
                  </a:lnTo>
                  <a:lnTo>
                    <a:pt x="39" y="133"/>
                  </a:lnTo>
                  <a:lnTo>
                    <a:pt x="36" y="132"/>
                  </a:lnTo>
                  <a:lnTo>
                    <a:pt x="35" y="131"/>
                  </a:lnTo>
                  <a:lnTo>
                    <a:pt x="40" y="131"/>
                  </a:lnTo>
                  <a:lnTo>
                    <a:pt x="47" y="132"/>
                  </a:lnTo>
                  <a:lnTo>
                    <a:pt x="55" y="133"/>
                  </a:lnTo>
                  <a:lnTo>
                    <a:pt x="64" y="133"/>
                  </a:lnTo>
                  <a:lnTo>
                    <a:pt x="72" y="134"/>
                  </a:lnTo>
                  <a:lnTo>
                    <a:pt x="79" y="136"/>
                  </a:lnTo>
                  <a:lnTo>
                    <a:pt x="85" y="137"/>
                  </a:lnTo>
                  <a:lnTo>
                    <a:pt x="88" y="138"/>
                  </a:lnTo>
                  <a:lnTo>
                    <a:pt x="85" y="126"/>
                  </a:lnTo>
                  <a:lnTo>
                    <a:pt x="81" y="117"/>
                  </a:lnTo>
                  <a:lnTo>
                    <a:pt x="78" y="110"/>
                  </a:lnTo>
                  <a:lnTo>
                    <a:pt x="74" y="104"/>
                  </a:lnTo>
                  <a:lnTo>
                    <a:pt x="63" y="100"/>
                  </a:lnTo>
                  <a:lnTo>
                    <a:pt x="53" y="95"/>
                  </a:lnTo>
                  <a:lnTo>
                    <a:pt x="42" y="91"/>
                  </a:lnTo>
                  <a:lnTo>
                    <a:pt x="33" y="85"/>
                  </a:lnTo>
                  <a:lnTo>
                    <a:pt x="25" y="79"/>
                  </a:lnTo>
                  <a:lnTo>
                    <a:pt x="17" y="74"/>
                  </a:lnTo>
                  <a:lnTo>
                    <a:pt x="10" y="72"/>
                  </a:lnTo>
                  <a:lnTo>
                    <a:pt x="5" y="70"/>
                  </a:lnTo>
                  <a:lnTo>
                    <a:pt x="2" y="68"/>
                  </a:lnTo>
                  <a:lnTo>
                    <a:pt x="0" y="65"/>
                  </a:lnTo>
                  <a:lnTo>
                    <a:pt x="1" y="64"/>
                  </a:lnTo>
                  <a:lnTo>
                    <a:pt x="6" y="65"/>
                  </a:lnTo>
                  <a:lnTo>
                    <a:pt x="12" y="68"/>
                  </a:lnTo>
                  <a:lnTo>
                    <a:pt x="19" y="71"/>
                  </a:lnTo>
                  <a:lnTo>
                    <a:pt x="27" y="76"/>
                  </a:lnTo>
                  <a:lnTo>
                    <a:pt x="36" y="79"/>
                  </a:lnTo>
                  <a:lnTo>
                    <a:pt x="47" y="84"/>
                  </a:lnTo>
                  <a:lnTo>
                    <a:pt x="56" y="87"/>
                  </a:lnTo>
                  <a:lnTo>
                    <a:pt x="64" y="91"/>
                  </a:lnTo>
                  <a:lnTo>
                    <a:pt x="72" y="92"/>
                  </a:lnTo>
                  <a:lnTo>
                    <a:pt x="71" y="84"/>
                  </a:lnTo>
                  <a:lnTo>
                    <a:pt x="68" y="72"/>
                  </a:lnTo>
                  <a:lnTo>
                    <a:pt x="62" y="58"/>
                  </a:lnTo>
                  <a:lnTo>
                    <a:pt x="56" y="46"/>
                  </a:lnTo>
                  <a:lnTo>
                    <a:pt x="49" y="32"/>
                  </a:lnTo>
                  <a:lnTo>
                    <a:pt x="42" y="20"/>
                  </a:lnTo>
                  <a:lnTo>
                    <a:pt x="36" y="12"/>
                  </a:lnTo>
                  <a:lnTo>
                    <a:pt x="33" y="7"/>
                  </a:lnTo>
                  <a:lnTo>
                    <a:pt x="30" y="2"/>
                  </a:lnTo>
                  <a:lnTo>
                    <a:pt x="31" y="0"/>
                  </a:lnTo>
                  <a:lnTo>
                    <a:pt x="36" y="2"/>
                  </a:lnTo>
                  <a:lnTo>
                    <a:pt x="43" y="9"/>
                  </a:lnTo>
                  <a:lnTo>
                    <a:pt x="48" y="15"/>
                  </a:lnTo>
                  <a:lnTo>
                    <a:pt x="54" y="24"/>
                  </a:lnTo>
                  <a:lnTo>
                    <a:pt x="59" y="34"/>
                  </a:lnTo>
                  <a:lnTo>
                    <a:pt x="66" y="45"/>
                  </a:lnTo>
                  <a:lnTo>
                    <a:pt x="72" y="56"/>
                  </a:lnTo>
                  <a:lnTo>
                    <a:pt x="77" y="66"/>
                  </a:lnTo>
                  <a:lnTo>
                    <a:pt x="80" y="77"/>
                  </a:lnTo>
                  <a:lnTo>
                    <a:pt x="82" y="84"/>
                  </a:lnTo>
                  <a:lnTo>
                    <a:pt x="92" y="73"/>
                  </a:lnTo>
                  <a:lnTo>
                    <a:pt x="100" y="56"/>
                  </a:lnTo>
                  <a:lnTo>
                    <a:pt x="104" y="39"/>
                  </a:lnTo>
                  <a:lnTo>
                    <a:pt x="107" y="26"/>
                  </a:lnTo>
                  <a:lnTo>
                    <a:pt x="107" y="20"/>
                  </a:lnTo>
                  <a:lnTo>
                    <a:pt x="108" y="19"/>
                  </a:lnTo>
                  <a:lnTo>
                    <a:pt x="109" y="24"/>
                  </a:lnTo>
                  <a:lnTo>
                    <a:pt x="110" y="31"/>
                  </a:lnTo>
                  <a:lnTo>
                    <a:pt x="110" y="43"/>
                  </a:lnTo>
                  <a:lnTo>
                    <a:pt x="108" y="63"/>
                  </a:lnTo>
                  <a:lnTo>
                    <a:pt x="102" y="83"/>
                  </a:lnTo>
                  <a:lnTo>
                    <a:pt x="88" y="100"/>
                  </a:lnTo>
                  <a:lnTo>
                    <a:pt x="94" y="111"/>
                  </a:lnTo>
                  <a:lnTo>
                    <a:pt x="97" y="122"/>
                  </a:lnTo>
                  <a:lnTo>
                    <a:pt x="99" y="131"/>
                  </a:lnTo>
                  <a:lnTo>
                    <a:pt x="100" y="138"/>
                  </a:lnTo>
                  <a:lnTo>
                    <a:pt x="106" y="136"/>
                  </a:lnTo>
                  <a:lnTo>
                    <a:pt x="111" y="132"/>
                  </a:lnTo>
                  <a:lnTo>
                    <a:pt x="116" y="129"/>
                  </a:lnTo>
                  <a:lnTo>
                    <a:pt x="120" y="125"/>
                  </a:lnTo>
                  <a:lnTo>
                    <a:pt x="125" y="122"/>
                  </a:lnTo>
                  <a:lnTo>
                    <a:pt x="129" y="117"/>
                  </a:lnTo>
                  <a:lnTo>
                    <a:pt x="132" y="113"/>
                  </a:lnTo>
                  <a:lnTo>
                    <a:pt x="134" y="107"/>
                  </a:lnTo>
                  <a:lnTo>
                    <a:pt x="138" y="101"/>
                  </a:lnTo>
                  <a:lnTo>
                    <a:pt x="141" y="100"/>
                  </a:lnTo>
                  <a:lnTo>
                    <a:pt x="142" y="103"/>
                  </a:lnTo>
                  <a:lnTo>
                    <a:pt x="142" y="110"/>
                  </a:lnTo>
                  <a:lnTo>
                    <a:pt x="140" y="115"/>
                  </a:lnTo>
                  <a:lnTo>
                    <a:pt x="137" y="121"/>
                  </a:lnTo>
                  <a:lnTo>
                    <a:pt x="132" y="127"/>
                  </a:lnTo>
                  <a:lnTo>
                    <a:pt x="127" y="134"/>
                  </a:lnTo>
                  <a:lnTo>
                    <a:pt x="122" y="140"/>
                  </a:lnTo>
                  <a:lnTo>
                    <a:pt x="116" y="146"/>
                  </a:lnTo>
                  <a:lnTo>
                    <a:pt x="110" y="151"/>
                  </a:lnTo>
                  <a:lnTo>
                    <a:pt x="106" y="153"/>
                  </a:lnTo>
                  <a:lnTo>
                    <a:pt x="108" y="161"/>
                  </a:lnTo>
                  <a:lnTo>
                    <a:pt x="110" y="167"/>
                  </a:lnTo>
                  <a:lnTo>
                    <a:pt x="112" y="174"/>
                  </a:lnTo>
                  <a:lnTo>
                    <a:pt x="115" y="178"/>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87" name="Freeform 326">
              <a:extLst>
                <a:ext uri="{FF2B5EF4-FFF2-40B4-BE49-F238E27FC236}">
                  <a16:creationId xmlns:a16="http://schemas.microsoft.com/office/drawing/2014/main" xmlns="" id="{B865AD7D-D6C8-4E79-AC75-273B828E4E5E}"/>
                </a:ext>
              </a:extLst>
            </p:cNvPr>
            <p:cNvSpPr>
              <a:spLocks/>
            </p:cNvSpPr>
            <p:nvPr/>
          </p:nvSpPr>
          <p:spPr bwMode="auto">
            <a:xfrm>
              <a:off x="2127" y="1238"/>
              <a:ext cx="70" cy="91"/>
            </a:xfrm>
            <a:custGeom>
              <a:avLst/>
              <a:gdLst>
                <a:gd name="T0" fmla="*/ 5 w 140"/>
                <a:gd name="T1" fmla="*/ 1 h 180"/>
                <a:gd name="T2" fmla="*/ 4 w 140"/>
                <a:gd name="T3" fmla="*/ 1 h 180"/>
                <a:gd name="T4" fmla="*/ 4 w 140"/>
                <a:gd name="T5" fmla="*/ 1 h 180"/>
                <a:gd name="T6" fmla="*/ 4 w 140"/>
                <a:gd name="T7" fmla="*/ 1 h 180"/>
                <a:gd name="T8" fmla="*/ 3 w 140"/>
                <a:gd name="T9" fmla="*/ 2 h 180"/>
                <a:gd name="T10" fmla="*/ 2 w 140"/>
                <a:gd name="T11" fmla="*/ 2 h 180"/>
                <a:gd name="T12" fmla="*/ 2 w 140"/>
                <a:gd name="T13" fmla="*/ 2 h 180"/>
                <a:gd name="T14" fmla="*/ 1 w 140"/>
                <a:gd name="T15" fmla="*/ 2 h 180"/>
                <a:gd name="T16" fmla="*/ 1 w 140"/>
                <a:gd name="T17" fmla="*/ 2 h 180"/>
                <a:gd name="T18" fmla="*/ 1 w 140"/>
                <a:gd name="T19" fmla="*/ 2 h 180"/>
                <a:gd name="T20" fmla="*/ 1 w 140"/>
                <a:gd name="T21" fmla="*/ 2 h 180"/>
                <a:gd name="T22" fmla="*/ 2 w 140"/>
                <a:gd name="T23" fmla="*/ 2 h 180"/>
                <a:gd name="T24" fmla="*/ 2 w 140"/>
                <a:gd name="T25" fmla="*/ 2 h 180"/>
                <a:gd name="T26" fmla="*/ 3 w 140"/>
                <a:gd name="T27" fmla="*/ 2 h 180"/>
                <a:gd name="T28" fmla="*/ 3 w 140"/>
                <a:gd name="T29" fmla="*/ 2 h 180"/>
                <a:gd name="T30" fmla="*/ 3 w 140"/>
                <a:gd name="T31" fmla="*/ 3 h 180"/>
                <a:gd name="T32" fmla="*/ 2 w 140"/>
                <a:gd name="T33" fmla="*/ 3 h 180"/>
                <a:gd name="T34" fmla="*/ 2 w 140"/>
                <a:gd name="T35" fmla="*/ 3 h 180"/>
                <a:gd name="T36" fmla="*/ 1 w 140"/>
                <a:gd name="T37" fmla="*/ 4 h 180"/>
                <a:gd name="T38" fmla="*/ 1 w 140"/>
                <a:gd name="T39" fmla="*/ 4 h 180"/>
                <a:gd name="T40" fmla="*/ 1 w 140"/>
                <a:gd name="T41" fmla="*/ 4 h 180"/>
                <a:gd name="T42" fmla="*/ 1 w 140"/>
                <a:gd name="T43" fmla="*/ 4 h 180"/>
                <a:gd name="T44" fmla="*/ 1 w 140"/>
                <a:gd name="T45" fmla="*/ 4 h 180"/>
                <a:gd name="T46" fmla="*/ 1 w 140"/>
                <a:gd name="T47" fmla="*/ 4 h 180"/>
                <a:gd name="T48" fmla="*/ 2 w 140"/>
                <a:gd name="T49" fmla="*/ 4 h 180"/>
                <a:gd name="T50" fmla="*/ 2 w 140"/>
                <a:gd name="T51" fmla="*/ 4 h 180"/>
                <a:gd name="T52" fmla="*/ 2 w 140"/>
                <a:gd name="T53" fmla="*/ 4 h 180"/>
                <a:gd name="T54" fmla="*/ 2 w 140"/>
                <a:gd name="T55" fmla="*/ 5 h 180"/>
                <a:gd name="T56" fmla="*/ 2 w 140"/>
                <a:gd name="T57" fmla="*/ 6 h 180"/>
                <a:gd name="T58" fmla="*/ 2 w 140"/>
                <a:gd name="T59" fmla="*/ 5 h 180"/>
                <a:gd name="T60" fmla="*/ 2 w 140"/>
                <a:gd name="T61" fmla="*/ 5 h 180"/>
                <a:gd name="T62" fmla="*/ 2 w 140"/>
                <a:gd name="T63" fmla="*/ 4 h 180"/>
                <a:gd name="T64" fmla="*/ 3 w 140"/>
                <a:gd name="T65" fmla="*/ 4 h 180"/>
                <a:gd name="T66" fmla="*/ 3 w 140"/>
                <a:gd name="T67" fmla="*/ 5 h 180"/>
                <a:gd name="T68" fmla="*/ 4 w 140"/>
                <a:gd name="T69" fmla="*/ 6 h 180"/>
                <a:gd name="T70" fmla="*/ 4 w 140"/>
                <a:gd name="T71" fmla="*/ 6 h 180"/>
                <a:gd name="T72" fmla="*/ 3 w 140"/>
                <a:gd name="T73" fmla="*/ 5 h 180"/>
                <a:gd name="T74" fmla="*/ 3 w 140"/>
                <a:gd name="T75" fmla="*/ 4 h 180"/>
                <a:gd name="T76" fmla="*/ 3 w 140"/>
                <a:gd name="T77" fmla="*/ 3 h 180"/>
                <a:gd name="T78" fmla="*/ 4 w 140"/>
                <a:gd name="T79" fmla="*/ 2 h 180"/>
                <a:gd name="T80" fmla="*/ 4 w 140"/>
                <a:gd name="T81" fmla="*/ 2 h 180"/>
                <a:gd name="T82" fmla="*/ 5 w 140"/>
                <a:gd name="T83" fmla="*/ 3 h 180"/>
                <a:gd name="T84" fmla="*/ 5 w 140"/>
                <a:gd name="T85" fmla="*/ 4 h 180"/>
                <a:gd name="T86" fmla="*/ 5 w 140"/>
                <a:gd name="T87" fmla="*/ 4 h 180"/>
                <a:gd name="T88" fmla="*/ 5 w 140"/>
                <a:gd name="T89" fmla="*/ 3 h 180"/>
                <a:gd name="T90" fmla="*/ 4 w 140"/>
                <a:gd name="T91" fmla="*/ 2 h 180"/>
                <a:gd name="T92" fmla="*/ 4 w 140"/>
                <a:gd name="T93" fmla="*/ 1 h 180"/>
                <a:gd name="T94" fmla="*/ 5 w 140"/>
                <a:gd name="T95" fmla="*/ 1 h 180"/>
                <a:gd name="T96" fmla="*/ 5 w 140"/>
                <a:gd name="T97" fmla="*/ 0 h 1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40" h="180">
                  <a:moveTo>
                    <a:pt x="140" y="0"/>
                  </a:moveTo>
                  <a:lnTo>
                    <a:pt x="132" y="1"/>
                  </a:lnTo>
                  <a:lnTo>
                    <a:pt x="125" y="3"/>
                  </a:lnTo>
                  <a:lnTo>
                    <a:pt x="118" y="4"/>
                  </a:lnTo>
                  <a:lnTo>
                    <a:pt x="110" y="4"/>
                  </a:lnTo>
                  <a:lnTo>
                    <a:pt x="109" y="12"/>
                  </a:lnTo>
                  <a:lnTo>
                    <a:pt x="105" y="21"/>
                  </a:lnTo>
                  <a:lnTo>
                    <a:pt x="99" y="28"/>
                  </a:lnTo>
                  <a:lnTo>
                    <a:pt x="92" y="32"/>
                  </a:lnTo>
                  <a:lnTo>
                    <a:pt x="84" y="33"/>
                  </a:lnTo>
                  <a:lnTo>
                    <a:pt x="75" y="34"/>
                  </a:lnTo>
                  <a:lnTo>
                    <a:pt x="64" y="35"/>
                  </a:lnTo>
                  <a:lnTo>
                    <a:pt x="54" y="39"/>
                  </a:lnTo>
                  <a:lnTo>
                    <a:pt x="44" y="41"/>
                  </a:lnTo>
                  <a:lnTo>
                    <a:pt x="34" y="44"/>
                  </a:lnTo>
                  <a:lnTo>
                    <a:pt x="28" y="48"/>
                  </a:lnTo>
                  <a:lnTo>
                    <a:pt x="23" y="53"/>
                  </a:lnTo>
                  <a:lnTo>
                    <a:pt x="21" y="55"/>
                  </a:lnTo>
                  <a:lnTo>
                    <a:pt x="21" y="56"/>
                  </a:lnTo>
                  <a:lnTo>
                    <a:pt x="22" y="56"/>
                  </a:lnTo>
                  <a:lnTo>
                    <a:pt x="26" y="54"/>
                  </a:lnTo>
                  <a:lnTo>
                    <a:pt x="31" y="51"/>
                  </a:lnTo>
                  <a:lnTo>
                    <a:pt x="37" y="49"/>
                  </a:lnTo>
                  <a:lnTo>
                    <a:pt x="44" y="47"/>
                  </a:lnTo>
                  <a:lnTo>
                    <a:pt x="52" y="46"/>
                  </a:lnTo>
                  <a:lnTo>
                    <a:pt x="60" y="43"/>
                  </a:lnTo>
                  <a:lnTo>
                    <a:pt x="69" y="43"/>
                  </a:lnTo>
                  <a:lnTo>
                    <a:pt x="78" y="43"/>
                  </a:lnTo>
                  <a:lnTo>
                    <a:pt x="86" y="44"/>
                  </a:lnTo>
                  <a:lnTo>
                    <a:pt x="80" y="57"/>
                  </a:lnTo>
                  <a:lnTo>
                    <a:pt x="75" y="71"/>
                  </a:lnTo>
                  <a:lnTo>
                    <a:pt x="69" y="81"/>
                  </a:lnTo>
                  <a:lnTo>
                    <a:pt x="62" y="88"/>
                  </a:lnTo>
                  <a:lnTo>
                    <a:pt x="57" y="91"/>
                  </a:lnTo>
                  <a:lnTo>
                    <a:pt x="51" y="93"/>
                  </a:lnTo>
                  <a:lnTo>
                    <a:pt x="42" y="95"/>
                  </a:lnTo>
                  <a:lnTo>
                    <a:pt x="33" y="97"/>
                  </a:lnTo>
                  <a:lnTo>
                    <a:pt x="25" y="100"/>
                  </a:lnTo>
                  <a:lnTo>
                    <a:pt x="17" y="102"/>
                  </a:lnTo>
                  <a:lnTo>
                    <a:pt x="10" y="103"/>
                  </a:lnTo>
                  <a:lnTo>
                    <a:pt x="4" y="104"/>
                  </a:lnTo>
                  <a:lnTo>
                    <a:pt x="1" y="106"/>
                  </a:lnTo>
                  <a:lnTo>
                    <a:pt x="0" y="106"/>
                  </a:lnTo>
                  <a:lnTo>
                    <a:pt x="1" y="107"/>
                  </a:lnTo>
                  <a:lnTo>
                    <a:pt x="7" y="107"/>
                  </a:lnTo>
                  <a:lnTo>
                    <a:pt x="11" y="107"/>
                  </a:lnTo>
                  <a:lnTo>
                    <a:pt x="17" y="106"/>
                  </a:lnTo>
                  <a:lnTo>
                    <a:pt x="24" y="106"/>
                  </a:lnTo>
                  <a:lnTo>
                    <a:pt x="31" y="104"/>
                  </a:lnTo>
                  <a:lnTo>
                    <a:pt x="38" y="103"/>
                  </a:lnTo>
                  <a:lnTo>
                    <a:pt x="46" y="102"/>
                  </a:lnTo>
                  <a:lnTo>
                    <a:pt x="53" y="101"/>
                  </a:lnTo>
                  <a:lnTo>
                    <a:pt x="60" y="100"/>
                  </a:lnTo>
                  <a:lnTo>
                    <a:pt x="49" y="111"/>
                  </a:lnTo>
                  <a:lnTo>
                    <a:pt x="40" y="124"/>
                  </a:lnTo>
                  <a:lnTo>
                    <a:pt x="33" y="145"/>
                  </a:lnTo>
                  <a:lnTo>
                    <a:pt x="31" y="180"/>
                  </a:lnTo>
                  <a:lnTo>
                    <a:pt x="34" y="172"/>
                  </a:lnTo>
                  <a:lnTo>
                    <a:pt x="39" y="163"/>
                  </a:lnTo>
                  <a:lnTo>
                    <a:pt x="44" y="152"/>
                  </a:lnTo>
                  <a:lnTo>
                    <a:pt x="48" y="141"/>
                  </a:lnTo>
                  <a:lnTo>
                    <a:pt x="54" y="130"/>
                  </a:lnTo>
                  <a:lnTo>
                    <a:pt x="60" y="119"/>
                  </a:lnTo>
                  <a:lnTo>
                    <a:pt x="64" y="111"/>
                  </a:lnTo>
                  <a:lnTo>
                    <a:pt x="70" y="106"/>
                  </a:lnTo>
                  <a:lnTo>
                    <a:pt x="74" y="121"/>
                  </a:lnTo>
                  <a:lnTo>
                    <a:pt x="79" y="137"/>
                  </a:lnTo>
                  <a:lnTo>
                    <a:pt x="86" y="152"/>
                  </a:lnTo>
                  <a:lnTo>
                    <a:pt x="93" y="162"/>
                  </a:lnTo>
                  <a:lnTo>
                    <a:pt x="98" y="167"/>
                  </a:lnTo>
                  <a:lnTo>
                    <a:pt x="99" y="165"/>
                  </a:lnTo>
                  <a:lnTo>
                    <a:pt x="98" y="162"/>
                  </a:lnTo>
                  <a:lnTo>
                    <a:pt x="94" y="157"/>
                  </a:lnTo>
                  <a:lnTo>
                    <a:pt x="89" y="141"/>
                  </a:lnTo>
                  <a:lnTo>
                    <a:pt x="84" y="124"/>
                  </a:lnTo>
                  <a:lnTo>
                    <a:pt x="80" y="109"/>
                  </a:lnTo>
                  <a:lnTo>
                    <a:pt x="80" y="96"/>
                  </a:lnTo>
                  <a:lnTo>
                    <a:pt x="84" y="84"/>
                  </a:lnTo>
                  <a:lnTo>
                    <a:pt x="91" y="70"/>
                  </a:lnTo>
                  <a:lnTo>
                    <a:pt x="98" y="56"/>
                  </a:lnTo>
                  <a:lnTo>
                    <a:pt x="102" y="48"/>
                  </a:lnTo>
                  <a:lnTo>
                    <a:pt x="113" y="58"/>
                  </a:lnTo>
                  <a:lnTo>
                    <a:pt x="123" y="71"/>
                  </a:lnTo>
                  <a:lnTo>
                    <a:pt x="131" y="87"/>
                  </a:lnTo>
                  <a:lnTo>
                    <a:pt x="135" y="108"/>
                  </a:lnTo>
                  <a:lnTo>
                    <a:pt x="136" y="115"/>
                  </a:lnTo>
                  <a:lnTo>
                    <a:pt x="137" y="115"/>
                  </a:lnTo>
                  <a:lnTo>
                    <a:pt x="139" y="110"/>
                  </a:lnTo>
                  <a:lnTo>
                    <a:pt x="139" y="104"/>
                  </a:lnTo>
                  <a:lnTo>
                    <a:pt x="137" y="84"/>
                  </a:lnTo>
                  <a:lnTo>
                    <a:pt x="131" y="63"/>
                  </a:lnTo>
                  <a:lnTo>
                    <a:pt x="124" y="47"/>
                  </a:lnTo>
                  <a:lnTo>
                    <a:pt x="117" y="39"/>
                  </a:lnTo>
                  <a:lnTo>
                    <a:pt x="124" y="29"/>
                  </a:lnTo>
                  <a:lnTo>
                    <a:pt x="130" y="19"/>
                  </a:lnTo>
                  <a:lnTo>
                    <a:pt x="136" y="9"/>
                  </a:lnTo>
                  <a:lnTo>
                    <a:pt x="139" y="0"/>
                  </a:lnTo>
                  <a:lnTo>
                    <a:pt x="140" y="0"/>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88" name="Freeform 327">
              <a:extLst>
                <a:ext uri="{FF2B5EF4-FFF2-40B4-BE49-F238E27FC236}">
                  <a16:creationId xmlns:a16="http://schemas.microsoft.com/office/drawing/2014/main" xmlns="" id="{B80FE9CC-E702-47C5-BF9D-951070578F51}"/>
                </a:ext>
              </a:extLst>
            </p:cNvPr>
            <p:cNvSpPr>
              <a:spLocks/>
            </p:cNvSpPr>
            <p:nvPr/>
          </p:nvSpPr>
          <p:spPr bwMode="auto">
            <a:xfrm>
              <a:off x="2236" y="1115"/>
              <a:ext cx="100" cy="77"/>
            </a:xfrm>
            <a:custGeom>
              <a:avLst/>
              <a:gdLst>
                <a:gd name="T0" fmla="*/ 4 w 199"/>
                <a:gd name="T1" fmla="*/ 1 h 154"/>
                <a:gd name="T2" fmla="*/ 5 w 199"/>
                <a:gd name="T3" fmla="*/ 1 h 154"/>
                <a:gd name="T4" fmla="*/ 5 w 199"/>
                <a:gd name="T5" fmla="*/ 1 h 154"/>
                <a:gd name="T6" fmla="*/ 5 w 199"/>
                <a:gd name="T7" fmla="*/ 1 h 154"/>
                <a:gd name="T8" fmla="*/ 5 w 199"/>
                <a:gd name="T9" fmla="*/ 2 h 154"/>
                <a:gd name="T10" fmla="*/ 4 w 199"/>
                <a:gd name="T11" fmla="*/ 2 h 154"/>
                <a:gd name="T12" fmla="*/ 4 w 199"/>
                <a:gd name="T13" fmla="*/ 2 h 154"/>
                <a:gd name="T14" fmla="*/ 4 w 199"/>
                <a:gd name="T15" fmla="*/ 3 h 154"/>
                <a:gd name="T16" fmla="*/ 4 w 199"/>
                <a:gd name="T17" fmla="*/ 3 h 154"/>
                <a:gd name="T18" fmla="*/ 5 w 199"/>
                <a:gd name="T19" fmla="*/ 2 h 154"/>
                <a:gd name="T20" fmla="*/ 5 w 199"/>
                <a:gd name="T21" fmla="*/ 3 h 154"/>
                <a:gd name="T22" fmla="*/ 5 w 199"/>
                <a:gd name="T23" fmla="*/ 3 h 154"/>
                <a:gd name="T24" fmla="*/ 5 w 199"/>
                <a:gd name="T25" fmla="*/ 3 h 154"/>
                <a:gd name="T26" fmla="*/ 5 w 199"/>
                <a:gd name="T27" fmla="*/ 3 h 154"/>
                <a:gd name="T28" fmla="*/ 5 w 199"/>
                <a:gd name="T29" fmla="*/ 4 h 154"/>
                <a:gd name="T30" fmla="*/ 6 w 199"/>
                <a:gd name="T31" fmla="*/ 4 h 154"/>
                <a:gd name="T32" fmla="*/ 6 w 199"/>
                <a:gd name="T33" fmla="*/ 4 h 154"/>
                <a:gd name="T34" fmla="*/ 6 w 199"/>
                <a:gd name="T35" fmla="*/ 4 h 154"/>
                <a:gd name="T36" fmla="*/ 7 w 199"/>
                <a:gd name="T37" fmla="*/ 5 h 154"/>
                <a:gd name="T38" fmla="*/ 6 w 199"/>
                <a:gd name="T39" fmla="*/ 5 h 154"/>
                <a:gd name="T40" fmla="*/ 6 w 199"/>
                <a:gd name="T41" fmla="*/ 5 h 154"/>
                <a:gd name="T42" fmla="*/ 5 w 199"/>
                <a:gd name="T43" fmla="*/ 5 h 154"/>
                <a:gd name="T44" fmla="*/ 5 w 199"/>
                <a:gd name="T45" fmla="*/ 4 h 154"/>
                <a:gd name="T46" fmla="*/ 5 w 199"/>
                <a:gd name="T47" fmla="*/ 4 h 154"/>
                <a:gd name="T48" fmla="*/ 4 w 199"/>
                <a:gd name="T49" fmla="*/ 3 h 154"/>
                <a:gd name="T50" fmla="*/ 4 w 199"/>
                <a:gd name="T51" fmla="*/ 4 h 154"/>
                <a:gd name="T52" fmla="*/ 4 w 199"/>
                <a:gd name="T53" fmla="*/ 5 h 154"/>
                <a:gd name="T54" fmla="*/ 4 w 199"/>
                <a:gd name="T55" fmla="*/ 5 h 154"/>
                <a:gd name="T56" fmla="*/ 3 w 199"/>
                <a:gd name="T57" fmla="*/ 5 h 154"/>
                <a:gd name="T58" fmla="*/ 2 w 199"/>
                <a:gd name="T59" fmla="*/ 5 h 154"/>
                <a:gd name="T60" fmla="*/ 2 w 199"/>
                <a:gd name="T61" fmla="*/ 4 h 154"/>
                <a:gd name="T62" fmla="*/ 2 w 199"/>
                <a:gd name="T63" fmla="*/ 3 h 154"/>
                <a:gd name="T64" fmla="*/ 2 w 199"/>
                <a:gd name="T65" fmla="*/ 3 h 154"/>
                <a:gd name="T66" fmla="*/ 2 w 199"/>
                <a:gd name="T67" fmla="*/ 3 h 154"/>
                <a:gd name="T68" fmla="*/ 1 w 199"/>
                <a:gd name="T69" fmla="*/ 3 h 154"/>
                <a:gd name="T70" fmla="*/ 1 w 199"/>
                <a:gd name="T71" fmla="*/ 3 h 154"/>
                <a:gd name="T72" fmla="*/ 1 w 199"/>
                <a:gd name="T73" fmla="*/ 2 h 154"/>
                <a:gd name="T74" fmla="*/ 1 w 199"/>
                <a:gd name="T75" fmla="*/ 2 h 154"/>
                <a:gd name="T76" fmla="*/ 1 w 199"/>
                <a:gd name="T77" fmla="*/ 2 h 154"/>
                <a:gd name="T78" fmla="*/ 1 w 199"/>
                <a:gd name="T79" fmla="*/ 2 h 154"/>
                <a:gd name="T80" fmla="*/ 2 w 199"/>
                <a:gd name="T81" fmla="*/ 1 h 154"/>
                <a:gd name="T82" fmla="*/ 2 w 199"/>
                <a:gd name="T83" fmla="*/ 1 h 154"/>
                <a:gd name="T84" fmla="*/ 3 w 199"/>
                <a:gd name="T85" fmla="*/ 1 h 154"/>
                <a:gd name="T86" fmla="*/ 3 w 199"/>
                <a:gd name="T87" fmla="*/ 1 h 154"/>
                <a:gd name="T88" fmla="*/ 3 w 199"/>
                <a:gd name="T89" fmla="*/ 2 h 154"/>
                <a:gd name="T90" fmla="*/ 4 w 199"/>
                <a:gd name="T91" fmla="*/ 2 h 154"/>
                <a:gd name="T92" fmla="*/ 4 w 199"/>
                <a:gd name="T93" fmla="*/ 2 h 154"/>
                <a:gd name="T94" fmla="*/ 4 w 199"/>
                <a:gd name="T95" fmla="*/ 2 h 154"/>
                <a:gd name="T96" fmla="*/ 4 w 199"/>
                <a:gd name="T97" fmla="*/ 2 h 154"/>
                <a:gd name="T98" fmla="*/ 4 w 199"/>
                <a:gd name="T99" fmla="*/ 1 h 15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9" h="154">
                  <a:moveTo>
                    <a:pt x="109" y="16"/>
                  </a:moveTo>
                  <a:lnTo>
                    <a:pt x="112" y="13"/>
                  </a:lnTo>
                  <a:lnTo>
                    <a:pt x="118" y="10"/>
                  </a:lnTo>
                  <a:lnTo>
                    <a:pt x="125" y="9"/>
                  </a:lnTo>
                  <a:lnTo>
                    <a:pt x="132" y="9"/>
                  </a:lnTo>
                  <a:lnTo>
                    <a:pt x="138" y="9"/>
                  </a:lnTo>
                  <a:lnTo>
                    <a:pt x="145" y="10"/>
                  </a:lnTo>
                  <a:lnTo>
                    <a:pt x="150" y="14"/>
                  </a:lnTo>
                  <a:lnTo>
                    <a:pt x="156" y="20"/>
                  </a:lnTo>
                  <a:lnTo>
                    <a:pt x="155" y="18"/>
                  </a:lnTo>
                  <a:lnTo>
                    <a:pt x="157" y="23"/>
                  </a:lnTo>
                  <a:lnTo>
                    <a:pt x="159" y="31"/>
                  </a:lnTo>
                  <a:lnTo>
                    <a:pt x="159" y="38"/>
                  </a:lnTo>
                  <a:lnTo>
                    <a:pt x="159" y="44"/>
                  </a:lnTo>
                  <a:lnTo>
                    <a:pt x="156" y="48"/>
                  </a:lnTo>
                  <a:lnTo>
                    <a:pt x="152" y="53"/>
                  </a:lnTo>
                  <a:lnTo>
                    <a:pt x="142" y="55"/>
                  </a:lnTo>
                  <a:lnTo>
                    <a:pt x="127" y="54"/>
                  </a:lnTo>
                  <a:lnTo>
                    <a:pt x="124" y="58"/>
                  </a:lnTo>
                  <a:lnTo>
                    <a:pt x="119" y="61"/>
                  </a:lnTo>
                  <a:lnTo>
                    <a:pt x="115" y="64"/>
                  </a:lnTo>
                  <a:lnTo>
                    <a:pt x="112" y="67"/>
                  </a:lnTo>
                  <a:lnTo>
                    <a:pt x="114" y="68"/>
                  </a:lnTo>
                  <a:lnTo>
                    <a:pt x="115" y="70"/>
                  </a:lnTo>
                  <a:lnTo>
                    <a:pt x="116" y="71"/>
                  </a:lnTo>
                  <a:lnTo>
                    <a:pt x="116" y="73"/>
                  </a:lnTo>
                  <a:lnTo>
                    <a:pt x="118" y="68"/>
                  </a:lnTo>
                  <a:lnTo>
                    <a:pt x="124" y="63"/>
                  </a:lnTo>
                  <a:lnTo>
                    <a:pt x="132" y="62"/>
                  </a:lnTo>
                  <a:lnTo>
                    <a:pt x="139" y="63"/>
                  </a:lnTo>
                  <a:lnTo>
                    <a:pt x="144" y="66"/>
                  </a:lnTo>
                  <a:lnTo>
                    <a:pt x="147" y="68"/>
                  </a:lnTo>
                  <a:lnTo>
                    <a:pt x="149" y="70"/>
                  </a:lnTo>
                  <a:lnTo>
                    <a:pt x="152" y="74"/>
                  </a:lnTo>
                  <a:lnTo>
                    <a:pt x="153" y="75"/>
                  </a:lnTo>
                  <a:lnTo>
                    <a:pt x="153" y="77"/>
                  </a:lnTo>
                  <a:lnTo>
                    <a:pt x="153" y="78"/>
                  </a:lnTo>
                  <a:lnTo>
                    <a:pt x="153" y="81"/>
                  </a:lnTo>
                  <a:lnTo>
                    <a:pt x="153" y="84"/>
                  </a:lnTo>
                  <a:lnTo>
                    <a:pt x="152" y="89"/>
                  </a:lnTo>
                  <a:lnTo>
                    <a:pt x="149" y="93"/>
                  </a:lnTo>
                  <a:lnTo>
                    <a:pt x="147" y="96"/>
                  </a:lnTo>
                  <a:lnTo>
                    <a:pt x="148" y="97"/>
                  </a:lnTo>
                  <a:lnTo>
                    <a:pt x="150" y="98"/>
                  </a:lnTo>
                  <a:lnTo>
                    <a:pt x="153" y="100"/>
                  </a:lnTo>
                  <a:lnTo>
                    <a:pt x="155" y="101"/>
                  </a:lnTo>
                  <a:lnTo>
                    <a:pt x="160" y="99"/>
                  </a:lnTo>
                  <a:lnTo>
                    <a:pt x="164" y="97"/>
                  </a:lnTo>
                  <a:lnTo>
                    <a:pt x="169" y="97"/>
                  </a:lnTo>
                  <a:lnTo>
                    <a:pt x="173" y="97"/>
                  </a:lnTo>
                  <a:lnTo>
                    <a:pt x="179" y="98"/>
                  </a:lnTo>
                  <a:lnTo>
                    <a:pt x="184" y="100"/>
                  </a:lnTo>
                  <a:lnTo>
                    <a:pt x="188" y="104"/>
                  </a:lnTo>
                  <a:lnTo>
                    <a:pt x="192" y="107"/>
                  </a:lnTo>
                  <a:lnTo>
                    <a:pt x="197" y="116"/>
                  </a:lnTo>
                  <a:lnTo>
                    <a:pt x="199" y="127"/>
                  </a:lnTo>
                  <a:lnTo>
                    <a:pt x="197" y="137"/>
                  </a:lnTo>
                  <a:lnTo>
                    <a:pt x="191" y="145"/>
                  </a:lnTo>
                  <a:lnTo>
                    <a:pt x="187" y="149"/>
                  </a:lnTo>
                  <a:lnTo>
                    <a:pt x="183" y="151"/>
                  </a:lnTo>
                  <a:lnTo>
                    <a:pt x="177" y="153"/>
                  </a:lnTo>
                  <a:lnTo>
                    <a:pt x="172" y="153"/>
                  </a:lnTo>
                  <a:lnTo>
                    <a:pt x="167" y="154"/>
                  </a:lnTo>
                  <a:lnTo>
                    <a:pt x="162" y="153"/>
                  </a:lnTo>
                  <a:lnTo>
                    <a:pt x="157" y="151"/>
                  </a:lnTo>
                  <a:lnTo>
                    <a:pt x="153" y="149"/>
                  </a:lnTo>
                  <a:lnTo>
                    <a:pt x="147" y="142"/>
                  </a:lnTo>
                  <a:lnTo>
                    <a:pt x="145" y="134"/>
                  </a:lnTo>
                  <a:lnTo>
                    <a:pt x="144" y="127"/>
                  </a:lnTo>
                  <a:lnTo>
                    <a:pt x="146" y="120"/>
                  </a:lnTo>
                  <a:lnTo>
                    <a:pt x="140" y="115"/>
                  </a:lnTo>
                  <a:lnTo>
                    <a:pt x="130" y="107"/>
                  </a:lnTo>
                  <a:lnTo>
                    <a:pt x="119" y="100"/>
                  </a:lnTo>
                  <a:lnTo>
                    <a:pt x="114" y="96"/>
                  </a:lnTo>
                  <a:lnTo>
                    <a:pt x="112" y="94"/>
                  </a:lnTo>
                  <a:lnTo>
                    <a:pt x="111" y="94"/>
                  </a:lnTo>
                  <a:lnTo>
                    <a:pt x="110" y="96"/>
                  </a:lnTo>
                  <a:lnTo>
                    <a:pt x="111" y="98"/>
                  </a:lnTo>
                  <a:lnTo>
                    <a:pt x="115" y="108"/>
                  </a:lnTo>
                  <a:lnTo>
                    <a:pt x="115" y="120"/>
                  </a:lnTo>
                  <a:lnTo>
                    <a:pt x="111" y="129"/>
                  </a:lnTo>
                  <a:lnTo>
                    <a:pt x="107" y="137"/>
                  </a:lnTo>
                  <a:lnTo>
                    <a:pt x="103" y="141"/>
                  </a:lnTo>
                  <a:lnTo>
                    <a:pt x="98" y="143"/>
                  </a:lnTo>
                  <a:lnTo>
                    <a:pt x="91" y="146"/>
                  </a:lnTo>
                  <a:lnTo>
                    <a:pt x="84" y="149"/>
                  </a:lnTo>
                  <a:lnTo>
                    <a:pt x="76" y="146"/>
                  </a:lnTo>
                  <a:lnTo>
                    <a:pt x="68" y="143"/>
                  </a:lnTo>
                  <a:lnTo>
                    <a:pt x="62" y="138"/>
                  </a:lnTo>
                  <a:lnTo>
                    <a:pt x="57" y="132"/>
                  </a:lnTo>
                  <a:lnTo>
                    <a:pt x="54" y="128"/>
                  </a:lnTo>
                  <a:lnTo>
                    <a:pt x="51" y="121"/>
                  </a:lnTo>
                  <a:lnTo>
                    <a:pt x="51" y="113"/>
                  </a:lnTo>
                  <a:lnTo>
                    <a:pt x="51" y="104"/>
                  </a:lnTo>
                  <a:lnTo>
                    <a:pt x="54" y="100"/>
                  </a:lnTo>
                  <a:lnTo>
                    <a:pt x="57" y="96"/>
                  </a:lnTo>
                  <a:lnTo>
                    <a:pt x="61" y="92"/>
                  </a:lnTo>
                  <a:lnTo>
                    <a:pt x="64" y="90"/>
                  </a:lnTo>
                  <a:lnTo>
                    <a:pt x="57" y="89"/>
                  </a:lnTo>
                  <a:lnTo>
                    <a:pt x="51" y="84"/>
                  </a:lnTo>
                  <a:lnTo>
                    <a:pt x="46" y="78"/>
                  </a:lnTo>
                  <a:lnTo>
                    <a:pt x="42" y="73"/>
                  </a:lnTo>
                  <a:lnTo>
                    <a:pt x="41" y="81"/>
                  </a:lnTo>
                  <a:lnTo>
                    <a:pt x="38" y="88"/>
                  </a:lnTo>
                  <a:lnTo>
                    <a:pt x="31" y="91"/>
                  </a:lnTo>
                  <a:lnTo>
                    <a:pt x="18" y="89"/>
                  </a:lnTo>
                  <a:lnTo>
                    <a:pt x="10" y="84"/>
                  </a:lnTo>
                  <a:lnTo>
                    <a:pt x="4" y="78"/>
                  </a:lnTo>
                  <a:lnTo>
                    <a:pt x="1" y="73"/>
                  </a:lnTo>
                  <a:lnTo>
                    <a:pt x="0" y="68"/>
                  </a:lnTo>
                  <a:lnTo>
                    <a:pt x="1" y="61"/>
                  </a:lnTo>
                  <a:lnTo>
                    <a:pt x="4" y="53"/>
                  </a:lnTo>
                  <a:lnTo>
                    <a:pt x="9" y="46"/>
                  </a:lnTo>
                  <a:lnTo>
                    <a:pt x="11" y="41"/>
                  </a:lnTo>
                  <a:lnTo>
                    <a:pt x="13" y="39"/>
                  </a:lnTo>
                  <a:lnTo>
                    <a:pt x="17" y="38"/>
                  </a:lnTo>
                  <a:lnTo>
                    <a:pt x="19" y="37"/>
                  </a:lnTo>
                  <a:lnTo>
                    <a:pt x="23" y="36"/>
                  </a:lnTo>
                  <a:lnTo>
                    <a:pt x="26" y="35"/>
                  </a:lnTo>
                  <a:lnTo>
                    <a:pt x="30" y="35"/>
                  </a:lnTo>
                  <a:lnTo>
                    <a:pt x="32" y="33"/>
                  </a:lnTo>
                  <a:lnTo>
                    <a:pt x="34" y="33"/>
                  </a:lnTo>
                  <a:lnTo>
                    <a:pt x="33" y="26"/>
                  </a:lnTo>
                  <a:lnTo>
                    <a:pt x="34" y="17"/>
                  </a:lnTo>
                  <a:lnTo>
                    <a:pt x="39" y="9"/>
                  </a:lnTo>
                  <a:lnTo>
                    <a:pt x="48" y="2"/>
                  </a:lnTo>
                  <a:lnTo>
                    <a:pt x="54" y="1"/>
                  </a:lnTo>
                  <a:lnTo>
                    <a:pt x="61" y="0"/>
                  </a:lnTo>
                  <a:lnTo>
                    <a:pt x="68" y="1"/>
                  </a:lnTo>
                  <a:lnTo>
                    <a:pt x="73" y="2"/>
                  </a:lnTo>
                  <a:lnTo>
                    <a:pt x="81" y="7"/>
                  </a:lnTo>
                  <a:lnTo>
                    <a:pt x="87" y="16"/>
                  </a:lnTo>
                  <a:lnTo>
                    <a:pt x="86" y="28"/>
                  </a:lnTo>
                  <a:lnTo>
                    <a:pt x="79" y="37"/>
                  </a:lnTo>
                  <a:lnTo>
                    <a:pt x="86" y="38"/>
                  </a:lnTo>
                  <a:lnTo>
                    <a:pt x="93" y="43"/>
                  </a:lnTo>
                  <a:lnTo>
                    <a:pt x="98" y="48"/>
                  </a:lnTo>
                  <a:lnTo>
                    <a:pt x="99" y="55"/>
                  </a:lnTo>
                  <a:lnTo>
                    <a:pt x="98" y="59"/>
                  </a:lnTo>
                  <a:lnTo>
                    <a:pt x="98" y="61"/>
                  </a:lnTo>
                  <a:lnTo>
                    <a:pt x="98" y="62"/>
                  </a:lnTo>
                  <a:lnTo>
                    <a:pt x="100" y="61"/>
                  </a:lnTo>
                  <a:lnTo>
                    <a:pt x="103" y="58"/>
                  </a:lnTo>
                  <a:lnTo>
                    <a:pt x="107" y="54"/>
                  </a:lnTo>
                  <a:lnTo>
                    <a:pt x="109" y="51"/>
                  </a:lnTo>
                  <a:lnTo>
                    <a:pt x="111" y="46"/>
                  </a:lnTo>
                  <a:lnTo>
                    <a:pt x="109" y="39"/>
                  </a:lnTo>
                  <a:lnTo>
                    <a:pt x="107" y="32"/>
                  </a:lnTo>
                  <a:lnTo>
                    <a:pt x="106" y="24"/>
                  </a:lnTo>
                  <a:lnTo>
                    <a:pt x="109" y="16"/>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89" name="Freeform 328">
              <a:extLst>
                <a:ext uri="{FF2B5EF4-FFF2-40B4-BE49-F238E27FC236}">
                  <a16:creationId xmlns:a16="http://schemas.microsoft.com/office/drawing/2014/main" xmlns="" id="{88101044-6B55-4F83-AE9D-7CE368D415BF}"/>
                </a:ext>
              </a:extLst>
            </p:cNvPr>
            <p:cNvSpPr>
              <a:spLocks/>
            </p:cNvSpPr>
            <p:nvPr/>
          </p:nvSpPr>
          <p:spPr bwMode="auto">
            <a:xfrm>
              <a:off x="2155" y="1046"/>
              <a:ext cx="93" cy="90"/>
            </a:xfrm>
            <a:custGeom>
              <a:avLst/>
              <a:gdLst>
                <a:gd name="T0" fmla="*/ 6 w 186"/>
                <a:gd name="T1" fmla="*/ 6 h 179"/>
                <a:gd name="T2" fmla="*/ 6 w 186"/>
                <a:gd name="T3" fmla="*/ 6 h 179"/>
                <a:gd name="T4" fmla="*/ 5 w 186"/>
                <a:gd name="T5" fmla="*/ 6 h 179"/>
                <a:gd name="T6" fmla="*/ 5 w 186"/>
                <a:gd name="T7" fmla="*/ 6 h 179"/>
                <a:gd name="T8" fmla="*/ 4 w 186"/>
                <a:gd name="T9" fmla="*/ 6 h 179"/>
                <a:gd name="T10" fmla="*/ 4 w 186"/>
                <a:gd name="T11" fmla="*/ 6 h 179"/>
                <a:gd name="T12" fmla="*/ 4 w 186"/>
                <a:gd name="T13" fmla="*/ 5 h 179"/>
                <a:gd name="T14" fmla="*/ 4 w 186"/>
                <a:gd name="T15" fmla="*/ 5 h 179"/>
                <a:gd name="T16" fmla="*/ 5 w 186"/>
                <a:gd name="T17" fmla="*/ 5 h 179"/>
                <a:gd name="T18" fmla="*/ 5 w 186"/>
                <a:gd name="T19" fmla="*/ 5 h 179"/>
                <a:gd name="T20" fmla="*/ 4 w 186"/>
                <a:gd name="T21" fmla="*/ 4 h 179"/>
                <a:gd name="T22" fmla="*/ 3 w 186"/>
                <a:gd name="T23" fmla="*/ 4 h 179"/>
                <a:gd name="T24" fmla="*/ 2 w 186"/>
                <a:gd name="T25" fmla="*/ 4 h 179"/>
                <a:gd name="T26" fmla="*/ 2 w 186"/>
                <a:gd name="T27" fmla="*/ 4 h 179"/>
                <a:gd name="T28" fmla="*/ 2 w 186"/>
                <a:gd name="T29" fmla="*/ 4 h 179"/>
                <a:gd name="T30" fmla="*/ 3 w 186"/>
                <a:gd name="T31" fmla="*/ 4 h 179"/>
                <a:gd name="T32" fmla="*/ 3 w 186"/>
                <a:gd name="T33" fmla="*/ 4 h 179"/>
                <a:gd name="T34" fmla="*/ 3 w 186"/>
                <a:gd name="T35" fmla="*/ 4 h 179"/>
                <a:gd name="T36" fmla="*/ 3 w 186"/>
                <a:gd name="T37" fmla="*/ 3 h 179"/>
                <a:gd name="T38" fmla="*/ 2 w 186"/>
                <a:gd name="T39" fmla="*/ 3 h 179"/>
                <a:gd name="T40" fmla="*/ 1 w 186"/>
                <a:gd name="T41" fmla="*/ 3 h 179"/>
                <a:gd name="T42" fmla="*/ 1 w 186"/>
                <a:gd name="T43" fmla="*/ 3 h 179"/>
                <a:gd name="T44" fmla="*/ 1 w 186"/>
                <a:gd name="T45" fmla="*/ 3 h 179"/>
                <a:gd name="T46" fmla="*/ 1 w 186"/>
                <a:gd name="T47" fmla="*/ 3 h 179"/>
                <a:gd name="T48" fmla="*/ 2 w 186"/>
                <a:gd name="T49" fmla="*/ 3 h 179"/>
                <a:gd name="T50" fmla="*/ 2 w 186"/>
                <a:gd name="T51" fmla="*/ 2 h 179"/>
                <a:gd name="T52" fmla="*/ 1 w 186"/>
                <a:gd name="T53" fmla="*/ 2 h 179"/>
                <a:gd name="T54" fmla="*/ 1 w 186"/>
                <a:gd name="T55" fmla="*/ 1 h 179"/>
                <a:gd name="T56" fmla="*/ 1 w 186"/>
                <a:gd name="T57" fmla="*/ 0 h 179"/>
                <a:gd name="T58" fmla="*/ 1 w 186"/>
                <a:gd name="T59" fmla="*/ 1 h 179"/>
                <a:gd name="T60" fmla="*/ 2 w 186"/>
                <a:gd name="T61" fmla="*/ 1 h 179"/>
                <a:gd name="T62" fmla="*/ 2 w 186"/>
                <a:gd name="T63" fmla="*/ 2 h 179"/>
                <a:gd name="T64" fmla="*/ 3 w 186"/>
                <a:gd name="T65" fmla="*/ 2 h 179"/>
                <a:gd name="T66" fmla="*/ 3 w 186"/>
                <a:gd name="T67" fmla="*/ 1 h 179"/>
                <a:gd name="T68" fmla="*/ 3 w 186"/>
                <a:gd name="T69" fmla="*/ 1 h 179"/>
                <a:gd name="T70" fmla="*/ 3 w 186"/>
                <a:gd name="T71" fmla="*/ 2 h 179"/>
                <a:gd name="T72" fmla="*/ 4 w 186"/>
                <a:gd name="T73" fmla="*/ 3 h 179"/>
                <a:gd name="T74" fmla="*/ 4 w 186"/>
                <a:gd name="T75" fmla="*/ 3 h 179"/>
                <a:gd name="T76" fmla="*/ 5 w 186"/>
                <a:gd name="T77" fmla="*/ 2 h 179"/>
                <a:gd name="T78" fmla="*/ 5 w 186"/>
                <a:gd name="T79" fmla="*/ 2 h 179"/>
                <a:gd name="T80" fmla="*/ 5 w 186"/>
                <a:gd name="T81" fmla="*/ 3 h 179"/>
                <a:gd name="T82" fmla="*/ 5 w 186"/>
                <a:gd name="T83" fmla="*/ 4 h 179"/>
                <a:gd name="T84" fmla="*/ 6 w 186"/>
                <a:gd name="T85" fmla="*/ 5 h 179"/>
                <a:gd name="T86" fmla="*/ 6 w 186"/>
                <a:gd name="T87" fmla="*/ 4 h 179"/>
                <a:gd name="T88" fmla="*/ 6 w 186"/>
                <a:gd name="T89" fmla="*/ 4 h 179"/>
                <a:gd name="T90" fmla="*/ 6 w 186"/>
                <a:gd name="T91" fmla="*/ 5 h 179"/>
                <a:gd name="T92" fmla="*/ 6 w 186"/>
                <a:gd name="T93" fmla="*/ 5 h 179"/>
                <a:gd name="T94" fmla="*/ 6 w 186"/>
                <a:gd name="T95" fmla="*/ 6 h 17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86" h="179">
                  <a:moveTo>
                    <a:pt x="186" y="174"/>
                  </a:moveTo>
                  <a:lnTo>
                    <a:pt x="182" y="175"/>
                  </a:lnTo>
                  <a:lnTo>
                    <a:pt x="180" y="176"/>
                  </a:lnTo>
                  <a:lnTo>
                    <a:pt x="176" y="177"/>
                  </a:lnTo>
                  <a:lnTo>
                    <a:pt x="174" y="179"/>
                  </a:lnTo>
                  <a:lnTo>
                    <a:pt x="168" y="171"/>
                  </a:lnTo>
                  <a:lnTo>
                    <a:pt x="165" y="167"/>
                  </a:lnTo>
                  <a:lnTo>
                    <a:pt x="159" y="166"/>
                  </a:lnTo>
                  <a:lnTo>
                    <a:pt x="151" y="167"/>
                  </a:lnTo>
                  <a:lnTo>
                    <a:pt x="145" y="168"/>
                  </a:lnTo>
                  <a:lnTo>
                    <a:pt x="138" y="169"/>
                  </a:lnTo>
                  <a:lnTo>
                    <a:pt x="132" y="169"/>
                  </a:lnTo>
                  <a:lnTo>
                    <a:pt x="125" y="169"/>
                  </a:lnTo>
                  <a:lnTo>
                    <a:pt x="118" y="169"/>
                  </a:lnTo>
                  <a:lnTo>
                    <a:pt x="111" y="168"/>
                  </a:lnTo>
                  <a:lnTo>
                    <a:pt x="106" y="167"/>
                  </a:lnTo>
                  <a:lnTo>
                    <a:pt x="102" y="166"/>
                  </a:lnTo>
                  <a:lnTo>
                    <a:pt x="97" y="162"/>
                  </a:lnTo>
                  <a:lnTo>
                    <a:pt x="95" y="160"/>
                  </a:lnTo>
                  <a:lnTo>
                    <a:pt x="98" y="158"/>
                  </a:lnTo>
                  <a:lnTo>
                    <a:pt x="105" y="159"/>
                  </a:lnTo>
                  <a:lnTo>
                    <a:pt x="110" y="160"/>
                  </a:lnTo>
                  <a:lnTo>
                    <a:pt x="115" y="160"/>
                  </a:lnTo>
                  <a:lnTo>
                    <a:pt x="122" y="159"/>
                  </a:lnTo>
                  <a:lnTo>
                    <a:pt x="128" y="158"/>
                  </a:lnTo>
                  <a:lnTo>
                    <a:pt x="134" y="156"/>
                  </a:lnTo>
                  <a:lnTo>
                    <a:pt x="138" y="155"/>
                  </a:lnTo>
                  <a:lnTo>
                    <a:pt x="143" y="153"/>
                  </a:lnTo>
                  <a:lnTo>
                    <a:pt x="145" y="152"/>
                  </a:lnTo>
                  <a:lnTo>
                    <a:pt x="138" y="143"/>
                  </a:lnTo>
                  <a:lnTo>
                    <a:pt x="129" y="132"/>
                  </a:lnTo>
                  <a:lnTo>
                    <a:pt x="121" y="125"/>
                  </a:lnTo>
                  <a:lnTo>
                    <a:pt x="117" y="121"/>
                  </a:lnTo>
                  <a:lnTo>
                    <a:pt x="109" y="123"/>
                  </a:lnTo>
                  <a:lnTo>
                    <a:pt x="99" y="124"/>
                  </a:lnTo>
                  <a:lnTo>
                    <a:pt x="88" y="125"/>
                  </a:lnTo>
                  <a:lnTo>
                    <a:pt x="77" y="126"/>
                  </a:lnTo>
                  <a:lnTo>
                    <a:pt x="66" y="128"/>
                  </a:lnTo>
                  <a:lnTo>
                    <a:pt x="56" y="126"/>
                  </a:lnTo>
                  <a:lnTo>
                    <a:pt x="46" y="125"/>
                  </a:lnTo>
                  <a:lnTo>
                    <a:pt x="41" y="122"/>
                  </a:lnTo>
                  <a:lnTo>
                    <a:pt x="36" y="117"/>
                  </a:lnTo>
                  <a:lnTo>
                    <a:pt x="36" y="114"/>
                  </a:lnTo>
                  <a:lnTo>
                    <a:pt x="39" y="113"/>
                  </a:lnTo>
                  <a:lnTo>
                    <a:pt x="46" y="115"/>
                  </a:lnTo>
                  <a:lnTo>
                    <a:pt x="51" y="116"/>
                  </a:lnTo>
                  <a:lnTo>
                    <a:pt x="58" y="117"/>
                  </a:lnTo>
                  <a:lnTo>
                    <a:pt x="66" y="116"/>
                  </a:lnTo>
                  <a:lnTo>
                    <a:pt x="74" y="116"/>
                  </a:lnTo>
                  <a:lnTo>
                    <a:pt x="81" y="115"/>
                  </a:lnTo>
                  <a:lnTo>
                    <a:pt x="89" y="113"/>
                  </a:lnTo>
                  <a:lnTo>
                    <a:pt x="96" y="110"/>
                  </a:lnTo>
                  <a:lnTo>
                    <a:pt x="100" y="108"/>
                  </a:lnTo>
                  <a:lnTo>
                    <a:pt x="96" y="100"/>
                  </a:lnTo>
                  <a:lnTo>
                    <a:pt x="90" y="93"/>
                  </a:lnTo>
                  <a:lnTo>
                    <a:pt x="82" y="87"/>
                  </a:lnTo>
                  <a:lnTo>
                    <a:pt x="75" y="81"/>
                  </a:lnTo>
                  <a:lnTo>
                    <a:pt x="65" y="85"/>
                  </a:lnTo>
                  <a:lnTo>
                    <a:pt x="54" y="86"/>
                  </a:lnTo>
                  <a:lnTo>
                    <a:pt x="44" y="87"/>
                  </a:lnTo>
                  <a:lnTo>
                    <a:pt x="33" y="86"/>
                  </a:lnTo>
                  <a:lnTo>
                    <a:pt x="23" y="84"/>
                  </a:lnTo>
                  <a:lnTo>
                    <a:pt x="14" y="80"/>
                  </a:lnTo>
                  <a:lnTo>
                    <a:pt x="7" y="76"/>
                  </a:lnTo>
                  <a:lnTo>
                    <a:pt x="3" y="70"/>
                  </a:lnTo>
                  <a:lnTo>
                    <a:pt x="1" y="66"/>
                  </a:lnTo>
                  <a:lnTo>
                    <a:pt x="1" y="65"/>
                  </a:lnTo>
                  <a:lnTo>
                    <a:pt x="3" y="66"/>
                  </a:lnTo>
                  <a:lnTo>
                    <a:pt x="7" y="69"/>
                  </a:lnTo>
                  <a:lnTo>
                    <a:pt x="12" y="71"/>
                  </a:lnTo>
                  <a:lnTo>
                    <a:pt x="18" y="72"/>
                  </a:lnTo>
                  <a:lnTo>
                    <a:pt x="24" y="73"/>
                  </a:lnTo>
                  <a:lnTo>
                    <a:pt x="33" y="75"/>
                  </a:lnTo>
                  <a:lnTo>
                    <a:pt x="41" y="75"/>
                  </a:lnTo>
                  <a:lnTo>
                    <a:pt x="49" y="73"/>
                  </a:lnTo>
                  <a:lnTo>
                    <a:pt x="56" y="73"/>
                  </a:lnTo>
                  <a:lnTo>
                    <a:pt x="61" y="71"/>
                  </a:lnTo>
                  <a:lnTo>
                    <a:pt x="54" y="64"/>
                  </a:lnTo>
                  <a:lnTo>
                    <a:pt x="46" y="56"/>
                  </a:lnTo>
                  <a:lnTo>
                    <a:pt x="38" y="48"/>
                  </a:lnTo>
                  <a:lnTo>
                    <a:pt x="29" y="39"/>
                  </a:lnTo>
                  <a:lnTo>
                    <a:pt x="21" y="31"/>
                  </a:lnTo>
                  <a:lnTo>
                    <a:pt x="14" y="23"/>
                  </a:lnTo>
                  <a:lnTo>
                    <a:pt x="8" y="15"/>
                  </a:lnTo>
                  <a:lnTo>
                    <a:pt x="4" y="9"/>
                  </a:lnTo>
                  <a:lnTo>
                    <a:pt x="0" y="2"/>
                  </a:lnTo>
                  <a:lnTo>
                    <a:pt x="3" y="0"/>
                  </a:lnTo>
                  <a:lnTo>
                    <a:pt x="6" y="1"/>
                  </a:lnTo>
                  <a:lnTo>
                    <a:pt x="11" y="4"/>
                  </a:lnTo>
                  <a:lnTo>
                    <a:pt x="14" y="9"/>
                  </a:lnTo>
                  <a:lnTo>
                    <a:pt x="20" y="15"/>
                  </a:lnTo>
                  <a:lnTo>
                    <a:pt x="27" y="23"/>
                  </a:lnTo>
                  <a:lnTo>
                    <a:pt x="36" y="32"/>
                  </a:lnTo>
                  <a:lnTo>
                    <a:pt x="44" y="41"/>
                  </a:lnTo>
                  <a:lnTo>
                    <a:pt x="52" y="49"/>
                  </a:lnTo>
                  <a:lnTo>
                    <a:pt x="60" y="55"/>
                  </a:lnTo>
                  <a:lnTo>
                    <a:pt x="65" y="60"/>
                  </a:lnTo>
                  <a:lnTo>
                    <a:pt x="69" y="50"/>
                  </a:lnTo>
                  <a:lnTo>
                    <a:pt x="72" y="39"/>
                  </a:lnTo>
                  <a:lnTo>
                    <a:pt x="73" y="28"/>
                  </a:lnTo>
                  <a:lnTo>
                    <a:pt x="72" y="19"/>
                  </a:lnTo>
                  <a:lnTo>
                    <a:pt x="71" y="13"/>
                  </a:lnTo>
                  <a:lnTo>
                    <a:pt x="72" y="10"/>
                  </a:lnTo>
                  <a:lnTo>
                    <a:pt x="74" y="10"/>
                  </a:lnTo>
                  <a:lnTo>
                    <a:pt x="76" y="13"/>
                  </a:lnTo>
                  <a:lnTo>
                    <a:pt x="81" y="31"/>
                  </a:lnTo>
                  <a:lnTo>
                    <a:pt x="83" y="47"/>
                  </a:lnTo>
                  <a:lnTo>
                    <a:pt x="84" y="61"/>
                  </a:lnTo>
                  <a:lnTo>
                    <a:pt x="83" y="68"/>
                  </a:lnTo>
                  <a:lnTo>
                    <a:pt x="91" y="76"/>
                  </a:lnTo>
                  <a:lnTo>
                    <a:pt x="99" y="84"/>
                  </a:lnTo>
                  <a:lnTo>
                    <a:pt x="106" y="91"/>
                  </a:lnTo>
                  <a:lnTo>
                    <a:pt x="111" y="96"/>
                  </a:lnTo>
                  <a:lnTo>
                    <a:pt x="120" y="93"/>
                  </a:lnTo>
                  <a:lnTo>
                    <a:pt x="127" y="84"/>
                  </a:lnTo>
                  <a:lnTo>
                    <a:pt x="132" y="71"/>
                  </a:lnTo>
                  <a:lnTo>
                    <a:pt x="132" y="57"/>
                  </a:lnTo>
                  <a:lnTo>
                    <a:pt x="130" y="47"/>
                  </a:lnTo>
                  <a:lnTo>
                    <a:pt x="132" y="42"/>
                  </a:lnTo>
                  <a:lnTo>
                    <a:pt x="134" y="43"/>
                  </a:lnTo>
                  <a:lnTo>
                    <a:pt x="136" y="50"/>
                  </a:lnTo>
                  <a:lnTo>
                    <a:pt x="140" y="65"/>
                  </a:lnTo>
                  <a:lnTo>
                    <a:pt x="141" y="83"/>
                  </a:lnTo>
                  <a:lnTo>
                    <a:pt x="141" y="99"/>
                  </a:lnTo>
                  <a:lnTo>
                    <a:pt x="135" y="110"/>
                  </a:lnTo>
                  <a:lnTo>
                    <a:pt x="144" y="120"/>
                  </a:lnTo>
                  <a:lnTo>
                    <a:pt x="152" y="128"/>
                  </a:lnTo>
                  <a:lnTo>
                    <a:pt x="157" y="136"/>
                  </a:lnTo>
                  <a:lnTo>
                    <a:pt x="161" y="141"/>
                  </a:lnTo>
                  <a:lnTo>
                    <a:pt x="166" y="137"/>
                  </a:lnTo>
                  <a:lnTo>
                    <a:pt x="171" y="131"/>
                  </a:lnTo>
                  <a:lnTo>
                    <a:pt x="174" y="125"/>
                  </a:lnTo>
                  <a:lnTo>
                    <a:pt x="175" y="120"/>
                  </a:lnTo>
                  <a:lnTo>
                    <a:pt x="178" y="117"/>
                  </a:lnTo>
                  <a:lnTo>
                    <a:pt x="180" y="116"/>
                  </a:lnTo>
                  <a:lnTo>
                    <a:pt x="182" y="118"/>
                  </a:lnTo>
                  <a:lnTo>
                    <a:pt x="183" y="124"/>
                  </a:lnTo>
                  <a:lnTo>
                    <a:pt x="182" y="132"/>
                  </a:lnTo>
                  <a:lnTo>
                    <a:pt x="179" y="141"/>
                  </a:lnTo>
                  <a:lnTo>
                    <a:pt x="176" y="148"/>
                  </a:lnTo>
                  <a:lnTo>
                    <a:pt x="174" y="153"/>
                  </a:lnTo>
                  <a:lnTo>
                    <a:pt x="176" y="158"/>
                  </a:lnTo>
                  <a:lnTo>
                    <a:pt x="180" y="163"/>
                  </a:lnTo>
                  <a:lnTo>
                    <a:pt x="182" y="168"/>
                  </a:lnTo>
                  <a:lnTo>
                    <a:pt x="186" y="174"/>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90" name="Freeform 329">
              <a:extLst>
                <a:ext uri="{FF2B5EF4-FFF2-40B4-BE49-F238E27FC236}">
                  <a16:creationId xmlns:a16="http://schemas.microsoft.com/office/drawing/2014/main" xmlns="" id="{8CA792C1-A482-4464-A328-7BF37B57E89F}"/>
                </a:ext>
              </a:extLst>
            </p:cNvPr>
            <p:cNvSpPr>
              <a:spLocks/>
            </p:cNvSpPr>
            <p:nvPr/>
          </p:nvSpPr>
          <p:spPr bwMode="auto">
            <a:xfrm>
              <a:off x="2275" y="1023"/>
              <a:ext cx="75" cy="100"/>
            </a:xfrm>
            <a:custGeom>
              <a:avLst/>
              <a:gdLst>
                <a:gd name="T0" fmla="*/ 1 w 150"/>
                <a:gd name="T1" fmla="*/ 7 h 200"/>
                <a:gd name="T2" fmla="*/ 1 w 150"/>
                <a:gd name="T3" fmla="*/ 6 h 200"/>
                <a:gd name="T4" fmla="*/ 1 w 150"/>
                <a:gd name="T5" fmla="*/ 6 h 200"/>
                <a:gd name="T6" fmla="*/ 0 w 150"/>
                <a:gd name="T7" fmla="*/ 5 h 200"/>
                <a:gd name="T8" fmla="*/ 1 w 150"/>
                <a:gd name="T9" fmla="*/ 4 h 200"/>
                <a:gd name="T10" fmla="*/ 1 w 150"/>
                <a:gd name="T11" fmla="*/ 4 h 200"/>
                <a:gd name="T12" fmla="*/ 1 w 150"/>
                <a:gd name="T13" fmla="*/ 5 h 200"/>
                <a:gd name="T14" fmla="*/ 1 w 150"/>
                <a:gd name="T15" fmla="*/ 6 h 200"/>
                <a:gd name="T16" fmla="*/ 2 w 150"/>
                <a:gd name="T17" fmla="*/ 6 h 200"/>
                <a:gd name="T18" fmla="*/ 2 w 150"/>
                <a:gd name="T19" fmla="*/ 6 h 200"/>
                <a:gd name="T20" fmla="*/ 2 w 150"/>
                <a:gd name="T21" fmla="*/ 5 h 200"/>
                <a:gd name="T22" fmla="*/ 2 w 150"/>
                <a:gd name="T23" fmla="*/ 4 h 200"/>
                <a:gd name="T24" fmla="*/ 2 w 150"/>
                <a:gd name="T25" fmla="*/ 3 h 200"/>
                <a:gd name="T26" fmla="*/ 2 w 150"/>
                <a:gd name="T27" fmla="*/ 3 h 200"/>
                <a:gd name="T28" fmla="*/ 2 w 150"/>
                <a:gd name="T29" fmla="*/ 4 h 200"/>
                <a:gd name="T30" fmla="*/ 2 w 150"/>
                <a:gd name="T31" fmla="*/ 5 h 200"/>
                <a:gd name="T32" fmla="*/ 2 w 150"/>
                <a:gd name="T33" fmla="*/ 5 h 200"/>
                <a:gd name="T34" fmla="*/ 3 w 150"/>
                <a:gd name="T35" fmla="*/ 4 h 200"/>
                <a:gd name="T36" fmla="*/ 2 w 150"/>
                <a:gd name="T37" fmla="*/ 3 h 200"/>
                <a:gd name="T38" fmla="*/ 3 w 150"/>
                <a:gd name="T39" fmla="*/ 2 h 200"/>
                <a:gd name="T40" fmla="*/ 3 w 150"/>
                <a:gd name="T41" fmla="*/ 1 h 200"/>
                <a:gd name="T42" fmla="*/ 3 w 150"/>
                <a:gd name="T43" fmla="*/ 1 h 200"/>
                <a:gd name="T44" fmla="*/ 3 w 150"/>
                <a:gd name="T45" fmla="*/ 2 h 200"/>
                <a:gd name="T46" fmla="*/ 3 w 150"/>
                <a:gd name="T47" fmla="*/ 3 h 200"/>
                <a:gd name="T48" fmla="*/ 3 w 150"/>
                <a:gd name="T49" fmla="*/ 3 h 200"/>
                <a:gd name="T50" fmla="*/ 4 w 150"/>
                <a:gd name="T51" fmla="*/ 2 h 200"/>
                <a:gd name="T52" fmla="*/ 4 w 150"/>
                <a:gd name="T53" fmla="*/ 2 h 200"/>
                <a:gd name="T54" fmla="*/ 4 w 150"/>
                <a:gd name="T55" fmla="*/ 1 h 200"/>
                <a:gd name="T56" fmla="*/ 5 w 150"/>
                <a:gd name="T57" fmla="*/ 1 h 200"/>
                <a:gd name="T58" fmla="*/ 5 w 150"/>
                <a:gd name="T59" fmla="*/ 1 h 200"/>
                <a:gd name="T60" fmla="*/ 4 w 150"/>
                <a:gd name="T61" fmla="*/ 1 h 200"/>
                <a:gd name="T62" fmla="*/ 4 w 150"/>
                <a:gd name="T63" fmla="*/ 2 h 200"/>
                <a:gd name="T64" fmla="*/ 4 w 150"/>
                <a:gd name="T65" fmla="*/ 2 h 200"/>
                <a:gd name="T66" fmla="*/ 4 w 150"/>
                <a:gd name="T67" fmla="*/ 3 h 200"/>
                <a:gd name="T68" fmla="*/ 4 w 150"/>
                <a:gd name="T69" fmla="*/ 3 h 200"/>
                <a:gd name="T70" fmla="*/ 4 w 150"/>
                <a:gd name="T71" fmla="*/ 3 h 200"/>
                <a:gd name="T72" fmla="*/ 5 w 150"/>
                <a:gd name="T73" fmla="*/ 3 h 200"/>
                <a:gd name="T74" fmla="*/ 5 w 150"/>
                <a:gd name="T75" fmla="*/ 3 h 200"/>
                <a:gd name="T76" fmla="*/ 5 w 150"/>
                <a:gd name="T77" fmla="*/ 3 h 200"/>
                <a:gd name="T78" fmla="*/ 5 w 150"/>
                <a:gd name="T79" fmla="*/ 3 h 200"/>
                <a:gd name="T80" fmla="*/ 5 w 150"/>
                <a:gd name="T81" fmla="*/ 3 h 200"/>
                <a:gd name="T82" fmla="*/ 4 w 150"/>
                <a:gd name="T83" fmla="*/ 3 h 200"/>
                <a:gd name="T84" fmla="*/ 4 w 150"/>
                <a:gd name="T85" fmla="*/ 4 h 200"/>
                <a:gd name="T86" fmla="*/ 4 w 150"/>
                <a:gd name="T87" fmla="*/ 4 h 200"/>
                <a:gd name="T88" fmla="*/ 3 w 150"/>
                <a:gd name="T89" fmla="*/ 4 h 200"/>
                <a:gd name="T90" fmla="*/ 3 w 150"/>
                <a:gd name="T91" fmla="*/ 5 h 200"/>
                <a:gd name="T92" fmla="*/ 3 w 150"/>
                <a:gd name="T93" fmla="*/ 6 h 200"/>
                <a:gd name="T94" fmla="*/ 3 w 150"/>
                <a:gd name="T95" fmla="*/ 6 h 200"/>
                <a:gd name="T96" fmla="*/ 4 w 150"/>
                <a:gd name="T97" fmla="*/ 5 h 200"/>
                <a:gd name="T98" fmla="*/ 4 w 150"/>
                <a:gd name="T99" fmla="*/ 5 h 200"/>
                <a:gd name="T100" fmla="*/ 4 w 150"/>
                <a:gd name="T101" fmla="*/ 5 h 200"/>
                <a:gd name="T102" fmla="*/ 5 w 150"/>
                <a:gd name="T103" fmla="*/ 5 h 200"/>
                <a:gd name="T104" fmla="*/ 4 w 150"/>
                <a:gd name="T105" fmla="*/ 5 h 200"/>
                <a:gd name="T106" fmla="*/ 4 w 150"/>
                <a:gd name="T107" fmla="*/ 6 h 200"/>
                <a:gd name="T108" fmla="*/ 3 w 150"/>
                <a:gd name="T109" fmla="*/ 6 h 200"/>
                <a:gd name="T110" fmla="*/ 3 w 150"/>
                <a:gd name="T111" fmla="*/ 6 h 200"/>
                <a:gd name="T112" fmla="*/ 2 w 150"/>
                <a:gd name="T113" fmla="*/ 6 h 200"/>
                <a:gd name="T114" fmla="*/ 2 w 150"/>
                <a:gd name="T115" fmla="*/ 6 h 200"/>
                <a:gd name="T116" fmla="*/ 2 w 150"/>
                <a:gd name="T117" fmla="*/ 7 h 200"/>
                <a:gd name="T118" fmla="*/ 2 w 150"/>
                <a:gd name="T119" fmla="*/ 7 h 2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50" h="200">
                  <a:moveTo>
                    <a:pt x="31" y="200"/>
                  </a:moveTo>
                  <a:lnTo>
                    <a:pt x="26" y="197"/>
                  </a:lnTo>
                  <a:lnTo>
                    <a:pt x="21" y="191"/>
                  </a:lnTo>
                  <a:lnTo>
                    <a:pt x="15" y="182"/>
                  </a:lnTo>
                  <a:lnTo>
                    <a:pt x="9" y="172"/>
                  </a:lnTo>
                  <a:lnTo>
                    <a:pt x="5" y="162"/>
                  </a:lnTo>
                  <a:lnTo>
                    <a:pt x="1" y="151"/>
                  </a:lnTo>
                  <a:lnTo>
                    <a:pt x="0" y="139"/>
                  </a:lnTo>
                  <a:lnTo>
                    <a:pt x="1" y="127"/>
                  </a:lnTo>
                  <a:lnTo>
                    <a:pt x="3" y="121"/>
                  </a:lnTo>
                  <a:lnTo>
                    <a:pt x="6" y="119"/>
                  </a:lnTo>
                  <a:lnTo>
                    <a:pt x="7" y="122"/>
                  </a:lnTo>
                  <a:lnTo>
                    <a:pt x="8" y="127"/>
                  </a:lnTo>
                  <a:lnTo>
                    <a:pt x="10" y="144"/>
                  </a:lnTo>
                  <a:lnTo>
                    <a:pt x="15" y="161"/>
                  </a:lnTo>
                  <a:lnTo>
                    <a:pt x="23" y="177"/>
                  </a:lnTo>
                  <a:lnTo>
                    <a:pt x="34" y="187"/>
                  </a:lnTo>
                  <a:lnTo>
                    <a:pt x="39" y="183"/>
                  </a:lnTo>
                  <a:lnTo>
                    <a:pt x="43" y="176"/>
                  </a:lnTo>
                  <a:lnTo>
                    <a:pt x="44" y="171"/>
                  </a:lnTo>
                  <a:lnTo>
                    <a:pt x="46" y="169"/>
                  </a:lnTo>
                  <a:lnTo>
                    <a:pt x="39" y="151"/>
                  </a:lnTo>
                  <a:lnTo>
                    <a:pt x="34" y="129"/>
                  </a:lnTo>
                  <a:lnTo>
                    <a:pt x="33" y="109"/>
                  </a:lnTo>
                  <a:lnTo>
                    <a:pt x="33" y="95"/>
                  </a:lnTo>
                  <a:lnTo>
                    <a:pt x="36" y="87"/>
                  </a:lnTo>
                  <a:lnTo>
                    <a:pt x="38" y="84"/>
                  </a:lnTo>
                  <a:lnTo>
                    <a:pt x="40" y="86"/>
                  </a:lnTo>
                  <a:lnTo>
                    <a:pt x="40" y="94"/>
                  </a:lnTo>
                  <a:lnTo>
                    <a:pt x="40" y="108"/>
                  </a:lnTo>
                  <a:lnTo>
                    <a:pt x="43" y="125"/>
                  </a:lnTo>
                  <a:lnTo>
                    <a:pt x="46" y="142"/>
                  </a:lnTo>
                  <a:lnTo>
                    <a:pt x="53" y="153"/>
                  </a:lnTo>
                  <a:lnTo>
                    <a:pt x="60" y="142"/>
                  </a:lnTo>
                  <a:lnTo>
                    <a:pt x="67" y="131"/>
                  </a:lnTo>
                  <a:lnTo>
                    <a:pt x="70" y="118"/>
                  </a:lnTo>
                  <a:lnTo>
                    <a:pt x="72" y="109"/>
                  </a:lnTo>
                  <a:lnTo>
                    <a:pt x="64" y="87"/>
                  </a:lnTo>
                  <a:lnTo>
                    <a:pt x="63" y="64"/>
                  </a:lnTo>
                  <a:lnTo>
                    <a:pt x="66" y="42"/>
                  </a:lnTo>
                  <a:lnTo>
                    <a:pt x="74" y="26"/>
                  </a:lnTo>
                  <a:lnTo>
                    <a:pt x="78" y="23"/>
                  </a:lnTo>
                  <a:lnTo>
                    <a:pt x="81" y="23"/>
                  </a:lnTo>
                  <a:lnTo>
                    <a:pt x="81" y="25"/>
                  </a:lnTo>
                  <a:lnTo>
                    <a:pt x="81" y="30"/>
                  </a:lnTo>
                  <a:lnTo>
                    <a:pt x="76" y="47"/>
                  </a:lnTo>
                  <a:lnTo>
                    <a:pt x="75" y="65"/>
                  </a:lnTo>
                  <a:lnTo>
                    <a:pt x="76" y="80"/>
                  </a:lnTo>
                  <a:lnTo>
                    <a:pt x="82" y="92"/>
                  </a:lnTo>
                  <a:lnTo>
                    <a:pt x="91" y="79"/>
                  </a:lnTo>
                  <a:lnTo>
                    <a:pt x="97" y="66"/>
                  </a:lnTo>
                  <a:lnTo>
                    <a:pt x="100" y="55"/>
                  </a:lnTo>
                  <a:lnTo>
                    <a:pt x="102" y="46"/>
                  </a:lnTo>
                  <a:lnTo>
                    <a:pt x="106" y="35"/>
                  </a:lnTo>
                  <a:lnTo>
                    <a:pt x="112" y="23"/>
                  </a:lnTo>
                  <a:lnTo>
                    <a:pt x="119" y="12"/>
                  </a:lnTo>
                  <a:lnTo>
                    <a:pt x="124" y="4"/>
                  </a:lnTo>
                  <a:lnTo>
                    <a:pt x="129" y="1"/>
                  </a:lnTo>
                  <a:lnTo>
                    <a:pt x="133" y="0"/>
                  </a:lnTo>
                  <a:lnTo>
                    <a:pt x="136" y="2"/>
                  </a:lnTo>
                  <a:lnTo>
                    <a:pt x="135" y="6"/>
                  </a:lnTo>
                  <a:lnTo>
                    <a:pt x="124" y="19"/>
                  </a:lnTo>
                  <a:lnTo>
                    <a:pt x="115" y="32"/>
                  </a:lnTo>
                  <a:lnTo>
                    <a:pt x="109" y="43"/>
                  </a:lnTo>
                  <a:lnTo>
                    <a:pt x="107" y="54"/>
                  </a:lnTo>
                  <a:lnTo>
                    <a:pt x="106" y="64"/>
                  </a:lnTo>
                  <a:lnTo>
                    <a:pt x="102" y="76"/>
                  </a:lnTo>
                  <a:lnTo>
                    <a:pt x="98" y="87"/>
                  </a:lnTo>
                  <a:lnTo>
                    <a:pt x="93" y="95"/>
                  </a:lnTo>
                  <a:lnTo>
                    <a:pt x="101" y="93"/>
                  </a:lnTo>
                  <a:lnTo>
                    <a:pt x="108" y="91"/>
                  </a:lnTo>
                  <a:lnTo>
                    <a:pt x="116" y="87"/>
                  </a:lnTo>
                  <a:lnTo>
                    <a:pt x="123" y="84"/>
                  </a:lnTo>
                  <a:lnTo>
                    <a:pt x="130" y="79"/>
                  </a:lnTo>
                  <a:lnTo>
                    <a:pt x="136" y="76"/>
                  </a:lnTo>
                  <a:lnTo>
                    <a:pt x="140" y="72"/>
                  </a:lnTo>
                  <a:lnTo>
                    <a:pt x="143" y="69"/>
                  </a:lnTo>
                  <a:lnTo>
                    <a:pt x="146" y="65"/>
                  </a:lnTo>
                  <a:lnTo>
                    <a:pt x="150" y="64"/>
                  </a:lnTo>
                  <a:lnTo>
                    <a:pt x="150" y="66"/>
                  </a:lnTo>
                  <a:lnTo>
                    <a:pt x="148" y="71"/>
                  </a:lnTo>
                  <a:lnTo>
                    <a:pt x="143" y="80"/>
                  </a:lnTo>
                  <a:lnTo>
                    <a:pt x="136" y="87"/>
                  </a:lnTo>
                  <a:lnTo>
                    <a:pt x="128" y="93"/>
                  </a:lnTo>
                  <a:lnTo>
                    <a:pt x="120" y="99"/>
                  </a:lnTo>
                  <a:lnTo>
                    <a:pt x="112" y="102"/>
                  </a:lnTo>
                  <a:lnTo>
                    <a:pt x="104" y="104"/>
                  </a:lnTo>
                  <a:lnTo>
                    <a:pt x="97" y="107"/>
                  </a:lnTo>
                  <a:lnTo>
                    <a:pt x="92" y="107"/>
                  </a:lnTo>
                  <a:lnTo>
                    <a:pt x="85" y="118"/>
                  </a:lnTo>
                  <a:lnTo>
                    <a:pt x="77" y="134"/>
                  </a:lnTo>
                  <a:lnTo>
                    <a:pt x="70" y="151"/>
                  </a:lnTo>
                  <a:lnTo>
                    <a:pt x="68" y="160"/>
                  </a:lnTo>
                  <a:lnTo>
                    <a:pt x="74" y="162"/>
                  </a:lnTo>
                  <a:lnTo>
                    <a:pt x="81" y="163"/>
                  </a:lnTo>
                  <a:lnTo>
                    <a:pt x="89" y="163"/>
                  </a:lnTo>
                  <a:lnTo>
                    <a:pt x="95" y="162"/>
                  </a:lnTo>
                  <a:lnTo>
                    <a:pt x="104" y="160"/>
                  </a:lnTo>
                  <a:lnTo>
                    <a:pt x="110" y="156"/>
                  </a:lnTo>
                  <a:lnTo>
                    <a:pt x="117" y="152"/>
                  </a:lnTo>
                  <a:lnTo>
                    <a:pt x="122" y="146"/>
                  </a:lnTo>
                  <a:lnTo>
                    <a:pt x="127" y="140"/>
                  </a:lnTo>
                  <a:lnTo>
                    <a:pt x="130" y="138"/>
                  </a:lnTo>
                  <a:lnTo>
                    <a:pt x="131" y="140"/>
                  </a:lnTo>
                  <a:lnTo>
                    <a:pt x="129" y="146"/>
                  </a:lnTo>
                  <a:lnTo>
                    <a:pt x="124" y="154"/>
                  </a:lnTo>
                  <a:lnTo>
                    <a:pt x="117" y="162"/>
                  </a:lnTo>
                  <a:lnTo>
                    <a:pt x="109" y="168"/>
                  </a:lnTo>
                  <a:lnTo>
                    <a:pt x="101" y="171"/>
                  </a:lnTo>
                  <a:lnTo>
                    <a:pt x="92" y="175"/>
                  </a:lnTo>
                  <a:lnTo>
                    <a:pt x="83" y="176"/>
                  </a:lnTo>
                  <a:lnTo>
                    <a:pt x="74" y="176"/>
                  </a:lnTo>
                  <a:lnTo>
                    <a:pt x="66" y="174"/>
                  </a:lnTo>
                  <a:lnTo>
                    <a:pt x="61" y="179"/>
                  </a:lnTo>
                  <a:lnTo>
                    <a:pt x="58" y="183"/>
                  </a:lnTo>
                  <a:lnTo>
                    <a:pt x="55" y="187"/>
                  </a:lnTo>
                  <a:lnTo>
                    <a:pt x="54" y="193"/>
                  </a:lnTo>
                  <a:lnTo>
                    <a:pt x="47" y="193"/>
                  </a:lnTo>
                  <a:lnTo>
                    <a:pt x="40" y="194"/>
                  </a:lnTo>
                  <a:lnTo>
                    <a:pt x="34" y="197"/>
                  </a:lnTo>
                  <a:lnTo>
                    <a:pt x="31" y="200"/>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91" name="Freeform 330">
              <a:extLst>
                <a:ext uri="{FF2B5EF4-FFF2-40B4-BE49-F238E27FC236}">
                  <a16:creationId xmlns:a16="http://schemas.microsoft.com/office/drawing/2014/main" xmlns="" id="{57F8D2F1-BA50-4C21-9196-615B3C65324E}"/>
                </a:ext>
              </a:extLst>
            </p:cNvPr>
            <p:cNvSpPr>
              <a:spLocks/>
            </p:cNvSpPr>
            <p:nvPr/>
          </p:nvSpPr>
          <p:spPr bwMode="auto">
            <a:xfrm>
              <a:off x="2312" y="1135"/>
              <a:ext cx="119" cy="55"/>
            </a:xfrm>
            <a:custGeom>
              <a:avLst/>
              <a:gdLst>
                <a:gd name="T0" fmla="*/ 1 w 237"/>
                <a:gd name="T1" fmla="*/ 2 h 110"/>
                <a:gd name="T2" fmla="*/ 1 w 237"/>
                <a:gd name="T3" fmla="*/ 2 h 110"/>
                <a:gd name="T4" fmla="*/ 1 w 237"/>
                <a:gd name="T5" fmla="*/ 2 h 110"/>
                <a:gd name="T6" fmla="*/ 1 w 237"/>
                <a:gd name="T7" fmla="*/ 2 h 110"/>
                <a:gd name="T8" fmla="*/ 2 w 237"/>
                <a:gd name="T9" fmla="*/ 2 h 110"/>
                <a:gd name="T10" fmla="*/ 3 w 237"/>
                <a:gd name="T11" fmla="*/ 2 h 110"/>
                <a:gd name="T12" fmla="*/ 3 w 237"/>
                <a:gd name="T13" fmla="*/ 2 h 110"/>
                <a:gd name="T14" fmla="*/ 3 w 237"/>
                <a:gd name="T15" fmla="*/ 3 h 110"/>
                <a:gd name="T16" fmla="*/ 3 w 237"/>
                <a:gd name="T17" fmla="*/ 3 h 110"/>
                <a:gd name="T18" fmla="*/ 3 w 237"/>
                <a:gd name="T19" fmla="*/ 3 h 110"/>
                <a:gd name="T20" fmla="*/ 4 w 237"/>
                <a:gd name="T21" fmla="*/ 4 h 110"/>
                <a:gd name="T22" fmla="*/ 4 w 237"/>
                <a:gd name="T23" fmla="*/ 3 h 110"/>
                <a:gd name="T24" fmla="*/ 4 w 237"/>
                <a:gd name="T25" fmla="*/ 3 h 110"/>
                <a:gd name="T26" fmla="*/ 3 w 237"/>
                <a:gd name="T27" fmla="*/ 2 h 110"/>
                <a:gd name="T28" fmla="*/ 3 w 237"/>
                <a:gd name="T29" fmla="*/ 2 h 110"/>
                <a:gd name="T30" fmla="*/ 4 w 237"/>
                <a:gd name="T31" fmla="*/ 2 h 110"/>
                <a:gd name="T32" fmla="*/ 4 w 237"/>
                <a:gd name="T33" fmla="*/ 2 h 110"/>
                <a:gd name="T34" fmla="*/ 5 w 237"/>
                <a:gd name="T35" fmla="*/ 2 h 110"/>
                <a:gd name="T36" fmla="*/ 5 w 237"/>
                <a:gd name="T37" fmla="*/ 3 h 110"/>
                <a:gd name="T38" fmla="*/ 5 w 237"/>
                <a:gd name="T39" fmla="*/ 3 h 110"/>
                <a:gd name="T40" fmla="*/ 5 w 237"/>
                <a:gd name="T41" fmla="*/ 3 h 110"/>
                <a:gd name="T42" fmla="*/ 6 w 237"/>
                <a:gd name="T43" fmla="*/ 4 h 110"/>
                <a:gd name="T44" fmla="*/ 6 w 237"/>
                <a:gd name="T45" fmla="*/ 4 h 110"/>
                <a:gd name="T46" fmla="*/ 6 w 237"/>
                <a:gd name="T47" fmla="*/ 4 h 110"/>
                <a:gd name="T48" fmla="*/ 6 w 237"/>
                <a:gd name="T49" fmla="*/ 4 h 110"/>
                <a:gd name="T50" fmla="*/ 6 w 237"/>
                <a:gd name="T51" fmla="*/ 3 h 110"/>
                <a:gd name="T52" fmla="*/ 5 w 237"/>
                <a:gd name="T53" fmla="*/ 3 h 110"/>
                <a:gd name="T54" fmla="*/ 5 w 237"/>
                <a:gd name="T55" fmla="*/ 3 h 110"/>
                <a:gd name="T56" fmla="*/ 5 w 237"/>
                <a:gd name="T57" fmla="*/ 3 h 110"/>
                <a:gd name="T58" fmla="*/ 6 w 237"/>
                <a:gd name="T59" fmla="*/ 3 h 110"/>
                <a:gd name="T60" fmla="*/ 7 w 237"/>
                <a:gd name="T61" fmla="*/ 3 h 110"/>
                <a:gd name="T62" fmla="*/ 7 w 237"/>
                <a:gd name="T63" fmla="*/ 3 h 110"/>
                <a:gd name="T64" fmla="*/ 8 w 237"/>
                <a:gd name="T65" fmla="*/ 3 h 110"/>
                <a:gd name="T66" fmla="*/ 8 w 237"/>
                <a:gd name="T67" fmla="*/ 3 h 110"/>
                <a:gd name="T68" fmla="*/ 7 w 237"/>
                <a:gd name="T69" fmla="*/ 3 h 110"/>
                <a:gd name="T70" fmla="*/ 7 w 237"/>
                <a:gd name="T71" fmla="*/ 3 h 110"/>
                <a:gd name="T72" fmla="*/ 6 w 237"/>
                <a:gd name="T73" fmla="*/ 2 h 110"/>
                <a:gd name="T74" fmla="*/ 5 w 237"/>
                <a:gd name="T75" fmla="*/ 2 h 110"/>
                <a:gd name="T76" fmla="*/ 6 w 237"/>
                <a:gd name="T77" fmla="*/ 2 h 110"/>
                <a:gd name="T78" fmla="*/ 6 w 237"/>
                <a:gd name="T79" fmla="*/ 2 h 110"/>
                <a:gd name="T80" fmla="*/ 6 w 237"/>
                <a:gd name="T81" fmla="*/ 2 h 110"/>
                <a:gd name="T82" fmla="*/ 6 w 237"/>
                <a:gd name="T83" fmla="*/ 1 h 110"/>
                <a:gd name="T84" fmla="*/ 6 w 237"/>
                <a:gd name="T85" fmla="*/ 1 h 110"/>
                <a:gd name="T86" fmla="*/ 6 w 237"/>
                <a:gd name="T87" fmla="*/ 1 h 110"/>
                <a:gd name="T88" fmla="*/ 5 w 237"/>
                <a:gd name="T89" fmla="*/ 2 h 110"/>
                <a:gd name="T90" fmla="*/ 5 w 237"/>
                <a:gd name="T91" fmla="*/ 2 h 110"/>
                <a:gd name="T92" fmla="*/ 5 w 237"/>
                <a:gd name="T93" fmla="*/ 2 h 110"/>
                <a:gd name="T94" fmla="*/ 4 w 237"/>
                <a:gd name="T95" fmla="*/ 2 h 110"/>
                <a:gd name="T96" fmla="*/ 4 w 237"/>
                <a:gd name="T97" fmla="*/ 2 h 110"/>
                <a:gd name="T98" fmla="*/ 4 w 237"/>
                <a:gd name="T99" fmla="*/ 2 h 110"/>
                <a:gd name="T100" fmla="*/ 3 w 237"/>
                <a:gd name="T101" fmla="*/ 2 h 110"/>
                <a:gd name="T102" fmla="*/ 4 w 237"/>
                <a:gd name="T103" fmla="*/ 1 h 110"/>
                <a:gd name="T104" fmla="*/ 4 w 237"/>
                <a:gd name="T105" fmla="*/ 1 h 110"/>
                <a:gd name="T106" fmla="*/ 4 w 237"/>
                <a:gd name="T107" fmla="*/ 0 h 110"/>
                <a:gd name="T108" fmla="*/ 4 w 237"/>
                <a:gd name="T109" fmla="*/ 1 h 110"/>
                <a:gd name="T110" fmla="*/ 4 w 237"/>
                <a:gd name="T111" fmla="*/ 1 h 110"/>
                <a:gd name="T112" fmla="*/ 3 w 237"/>
                <a:gd name="T113" fmla="*/ 1 h 110"/>
                <a:gd name="T114" fmla="*/ 3 w 237"/>
                <a:gd name="T115" fmla="*/ 1 h 110"/>
                <a:gd name="T116" fmla="*/ 2 w 237"/>
                <a:gd name="T117" fmla="*/ 1 h 110"/>
                <a:gd name="T118" fmla="*/ 2 w 237"/>
                <a:gd name="T119" fmla="*/ 1 h 110"/>
                <a:gd name="T120" fmla="*/ 1 w 237"/>
                <a:gd name="T121" fmla="*/ 1 h 110"/>
                <a:gd name="T122" fmla="*/ 1 w 237"/>
                <a:gd name="T123" fmla="*/ 2 h 11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37" h="110">
                  <a:moveTo>
                    <a:pt x="0" y="34"/>
                  </a:moveTo>
                  <a:lnTo>
                    <a:pt x="1" y="35"/>
                  </a:lnTo>
                  <a:lnTo>
                    <a:pt x="1" y="37"/>
                  </a:lnTo>
                  <a:lnTo>
                    <a:pt x="1" y="38"/>
                  </a:lnTo>
                  <a:lnTo>
                    <a:pt x="1" y="41"/>
                  </a:lnTo>
                  <a:lnTo>
                    <a:pt x="10" y="41"/>
                  </a:lnTo>
                  <a:lnTo>
                    <a:pt x="19" y="41"/>
                  </a:lnTo>
                  <a:lnTo>
                    <a:pt x="31" y="41"/>
                  </a:lnTo>
                  <a:lnTo>
                    <a:pt x="41" y="42"/>
                  </a:lnTo>
                  <a:lnTo>
                    <a:pt x="51" y="44"/>
                  </a:lnTo>
                  <a:lnTo>
                    <a:pt x="59" y="46"/>
                  </a:lnTo>
                  <a:lnTo>
                    <a:pt x="66" y="49"/>
                  </a:lnTo>
                  <a:lnTo>
                    <a:pt x="70" y="51"/>
                  </a:lnTo>
                  <a:lnTo>
                    <a:pt x="72" y="54"/>
                  </a:lnTo>
                  <a:lnTo>
                    <a:pt x="74" y="60"/>
                  </a:lnTo>
                  <a:lnTo>
                    <a:pt x="77" y="66"/>
                  </a:lnTo>
                  <a:lnTo>
                    <a:pt x="80" y="74"/>
                  </a:lnTo>
                  <a:lnTo>
                    <a:pt x="85" y="81"/>
                  </a:lnTo>
                  <a:lnTo>
                    <a:pt x="91" y="88"/>
                  </a:lnTo>
                  <a:lnTo>
                    <a:pt x="96" y="94"/>
                  </a:lnTo>
                  <a:lnTo>
                    <a:pt x="104" y="98"/>
                  </a:lnTo>
                  <a:lnTo>
                    <a:pt x="111" y="101"/>
                  </a:lnTo>
                  <a:lnTo>
                    <a:pt x="114" y="99"/>
                  </a:lnTo>
                  <a:lnTo>
                    <a:pt x="111" y="96"/>
                  </a:lnTo>
                  <a:lnTo>
                    <a:pt x="106" y="89"/>
                  </a:lnTo>
                  <a:lnTo>
                    <a:pt x="99" y="81"/>
                  </a:lnTo>
                  <a:lnTo>
                    <a:pt x="93" y="71"/>
                  </a:lnTo>
                  <a:lnTo>
                    <a:pt x="91" y="60"/>
                  </a:lnTo>
                  <a:lnTo>
                    <a:pt x="89" y="52"/>
                  </a:lnTo>
                  <a:lnTo>
                    <a:pt x="95" y="52"/>
                  </a:lnTo>
                  <a:lnTo>
                    <a:pt x="101" y="52"/>
                  </a:lnTo>
                  <a:lnTo>
                    <a:pt x="107" y="53"/>
                  </a:lnTo>
                  <a:lnTo>
                    <a:pt x="114" y="54"/>
                  </a:lnTo>
                  <a:lnTo>
                    <a:pt x="119" y="56"/>
                  </a:lnTo>
                  <a:lnTo>
                    <a:pt x="125" y="57"/>
                  </a:lnTo>
                  <a:lnTo>
                    <a:pt x="129" y="59"/>
                  </a:lnTo>
                  <a:lnTo>
                    <a:pt x="132" y="60"/>
                  </a:lnTo>
                  <a:lnTo>
                    <a:pt x="133" y="66"/>
                  </a:lnTo>
                  <a:lnTo>
                    <a:pt x="135" y="72"/>
                  </a:lnTo>
                  <a:lnTo>
                    <a:pt x="140" y="79"/>
                  </a:lnTo>
                  <a:lnTo>
                    <a:pt x="145" y="86"/>
                  </a:lnTo>
                  <a:lnTo>
                    <a:pt x="150" y="92"/>
                  </a:lnTo>
                  <a:lnTo>
                    <a:pt x="157" y="98"/>
                  </a:lnTo>
                  <a:lnTo>
                    <a:pt x="163" y="103"/>
                  </a:lnTo>
                  <a:lnTo>
                    <a:pt x="170" y="106"/>
                  </a:lnTo>
                  <a:lnTo>
                    <a:pt x="182" y="110"/>
                  </a:lnTo>
                  <a:lnTo>
                    <a:pt x="188" y="110"/>
                  </a:lnTo>
                  <a:lnTo>
                    <a:pt x="191" y="107"/>
                  </a:lnTo>
                  <a:lnTo>
                    <a:pt x="185" y="104"/>
                  </a:lnTo>
                  <a:lnTo>
                    <a:pt x="177" y="99"/>
                  </a:lnTo>
                  <a:lnTo>
                    <a:pt x="170" y="95"/>
                  </a:lnTo>
                  <a:lnTo>
                    <a:pt x="163" y="89"/>
                  </a:lnTo>
                  <a:lnTo>
                    <a:pt x="159" y="84"/>
                  </a:lnTo>
                  <a:lnTo>
                    <a:pt x="154" y="79"/>
                  </a:lnTo>
                  <a:lnTo>
                    <a:pt x="149" y="74"/>
                  </a:lnTo>
                  <a:lnTo>
                    <a:pt x="147" y="69"/>
                  </a:lnTo>
                  <a:lnTo>
                    <a:pt x="146" y="66"/>
                  </a:lnTo>
                  <a:lnTo>
                    <a:pt x="155" y="71"/>
                  </a:lnTo>
                  <a:lnTo>
                    <a:pt x="167" y="74"/>
                  </a:lnTo>
                  <a:lnTo>
                    <a:pt x="179" y="76"/>
                  </a:lnTo>
                  <a:lnTo>
                    <a:pt x="192" y="79"/>
                  </a:lnTo>
                  <a:lnTo>
                    <a:pt x="205" y="81"/>
                  </a:lnTo>
                  <a:lnTo>
                    <a:pt x="215" y="82"/>
                  </a:lnTo>
                  <a:lnTo>
                    <a:pt x="224" y="83"/>
                  </a:lnTo>
                  <a:lnTo>
                    <a:pt x="230" y="83"/>
                  </a:lnTo>
                  <a:lnTo>
                    <a:pt x="236" y="83"/>
                  </a:lnTo>
                  <a:lnTo>
                    <a:pt x="237" y="81"/>
                  </a:lnTo>
                  <a:lnTo>
                    <a:pt x="233" y="77"/>
                  </a:lnTo>
                  <a:lnTo>
                    <a:pt x="226" y="76"/>
                  </a:lnTo>
                  <a:lnTo>
                    <a:pt x="218" y="75"/>
                  </a:lnTo>
                  <a:lnTo>
                    <a:pt x="208" y="73"/>
                  </a:lnTo>
                  <a:lnTo>
                    <a:pt x="196" y="69"/>
                  </a:lnTo>
                  <a:lnTo>
                    <a:pt x="185" y="66"/>
                  </a:lnTo>
                  <a:lnTo>
                    <a:pt x="175" y="62"/>
                  </a:lnTo>
                  <a:lnTo>
                    <a:pt x="165" y="59"/>
                  </a:lnTo>
                  <a:lnTo>
                    <a:pt x="157" y="57"/>
                  </a:lnTo>
                  <a:lnTo>
                    <a:pt x="154" y="54"/>
                  </a:lnTo>
                  <a:lnTo>
                    <a:pt x="161" y="48"/>
                  </a:lnTo>
                  <a:lnTo>
                    <a:pt x="169" y="42"/>
                  </a:lnTo>
                  <a:lnTo>
                    <a:pt x="177" y="39"/>
                  </a:lnTo>
                  <a:lnTo>
                    <a:pt x="184" y="38"/>
                  </a:lnTo>
                  <a:lnTo>
                    <a:pt x="190" y="37"/>
                  </a:lnTo>
                  <a:lnTo>
                    <a:pt x="191" y="35"/>
                  </a:lnTo>
                  <a:lnTo>
                    <a:pt x="188" y="31"/>
                  </a:lnTo>
                  <a:lnTo>
                    <a:pt x="182" y="29"/>
                  </a:lnTo>
                  <a:lnTo>
                    <a:pt x="177" y="28"/>
                  </a:lnTo>
                  <a:lnTo>
                    <a:pt x="171" y="29"/>
                  </a:lnTo>
                  <a:lnTo>
                    <a:pt x="165" y="30"/>
                  </a:lnTo>
                  <a:lnTo>
                    <a:pt x="160" y="33"/>
                  </a:lnTo>
                  <a:lnTo>
                    <a:pt x="154" y="36"/>
                  </a:lnTo>
                  <a:lnTo>
                    <a:pt x="149" y="38"/>
                  </a:lnTo>
                  <a:lnTo>
                    <a:pt x="145" y="43"/>
                  </a:lnTo>
                  <a:lnTo>
                    <a:pt x="142" y="46"/>
                  </a:lnTo>
                  <a:lnTo>
                    <a:pt x="137" y="46"/>
                  </a:lnTo>
                  <a:lnTo>
                    <a:pt x="130" y="45"/>
                  </a:lnTo>
                  <a:lnTo>
                    <a:pt x="123" y="45"/>
                  </a:lnTo>
                  <a:lnTo>
                    <a:pt x="116" y="44"/>
                  </a:lnTo>
                  <a:lnTo>
                    <a:pt x="109" y="43"/>
                  </a:lnTo>
                  <a:lnTo>
                    <a:pt x="102" y="43"/>
                  </a:lnTo>
                  <a:lnTo>
                    <a:pt x="97" y="43"/>
                  </a:lnTo>
                  <a:lnTo>
                    <a:pt x="95" y="43"/>
                  </a:lnTo>
                  <a:lnTo>
                    <a:pt x="94" y="33"/>
                  </a:lnTo>
                  <a:lnTo>
                    <a:pt x="97" y="23"/>
                  </a:lnTo>
                  <a:lnTo>
                    <a:pt x="104" y="14"/>
                  </a:lnTo>
                  <a:lnTo>
                    <a:pt x="115" y="7"/>
                  </a:lnTo>
                  <a:lnTo>
                    <a:pt x="123" y="4"/>
                  </a:lnTo>
                  <a:lnTo>
                    <a:pt x="124" y="1"/>
                  </a:lnTo>
                  <a:lnTo>
                    <a:pt x="121" y="0"/>
                  </a:lnTo>
                  <a:lnTo>
                    <a:pt x="115" y="0"/>
                  </a:lnTo>
                  <a:lnTo>
                    <a:pt x="110" y="1"/>
                  </a:lnTo>
                  <a:lnTo>
                    <a:pt x="104" y="5"/>
                  </a:lnTo>
                  <a:lnTo>
                    <a:pt x="97" y="8"/>
                  </a:lnTo>
                  <a:lnTo>
                    <a:pt x="91" y="14"/>
                  </a:lnTo>
                  <a:lnTo>
                    <a:pt x="83" y="19"/>
                  </a:lnTo>
                  <a:lnTo>
                    <a:pt x="77" y="24"/>
                  </a:lnTo>
                  <a:lnTo>
                    <a:pt x="72" y="28"/>
                  </a:lnTo>
                  <a:lnTo>
                    <a:pt x="70" y="31"/>
                  </a:lnTo>
                  <a:lnTo>
                    <a:pt x="63" y="31"/>
                  </a:lnTo>
                  <a:lnTo>
                    <a:pt x="55" y="31"/>
                  </a:lnTo>
                  <a:lnTo>
                    <a:pt x="45" y="31"/>
                  </a:lnTo>
                  <a:lnTo>
                    <a:pt x="34" y="31"/>
                  </a:lnTo>
                  <a:lnTo>
                    <a:pt x="24" y="31"/>
                  </a:lnTo>
                  <a:lnTo>
                    <a:pt x="13" y="31"/>
                  </a:lnTo>
                  <a:lnTo>
                    <a:pt x="5" y="33"/>
                  </a:lnTo>
                  <a:lnTo>
                    <a:pt x="0" y="34"/>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92" name="Freeform 331">
              <a:extLst>
                <a:ext uri="{FF2B5EF4-FFF2-40B4-BE49-F238E27FC236}">
                  <a16:creationId xmlns:a16="http://schemas.microsoft.com/office/drawing/2014/main" xmlns="" id="{B2B532C7-B026-40AB-BE4E-F6EB6B2DA847}"/>
                </a:ext>
              </a:extLst>
            </p:cNvPr>
            <p:cNvSpPr>
              <a:spLocks/>
            </p:cNvSpPr>
            <p:nvPr/>
          </p:nvSpPr>
          <p:spPr bwMode="auto">
            <a:xfrm>
              <a:off x="2300" y="1183"/>
              <a:ext cx="97" cy="111"/>
            </a:xfrm>
            <a:custGeom>
              <a:avLst/>
              <a:gdLst>
                <a:gd name="T0" fmla="*/ 1 w 194"/>
                <a:gd name="T1" fmla="*/ 1 h 222"/>
                <a:gd name="T2" fmla="*/ 1 w 194"/>
                <a:gd name="T3" fmla="*/ 1 h 222"/>
                <a:gd name="T4" fmla="*/ 1 w 194"/>
                <a:gd name="T5" fmla="*/ 2 h 222"/>
                <a:gd name="T6" fmla="*/ 1 w 194"/>
                <a:gd name="T7" fmla="*/ 4 h 222"/>
                <a:gd name="T8" fmla="*/ 2 w 194"/>
                <a:gd name="T9" fmla="*/ 4 h 222"/>
                <a:gd name="T10" fmla="*/ 2 w 194"/>
                <a:gd name="T11" fmla="*/ 2 h 222"/>
                <a:gd name="T12" fmla="*/ 2 w 194"/>
                <a:gd name="T13" fmla="*/ 2 h 222"/>
                <a:gd name="T14" fmla="*/ 2 w 194"/>
                <a:gd name="T15" fmla="*/ 2 h 222"/>
                <a:gd name="T16" fmla="*/ 2 w 194"/>
                <a:gd name="T17" fmla="*/ 2 h 222"/>
                <a:gd name="T18" fmla="*/ 3 w 194"/>
                <a:gd name="T19" fmla="*/ 3 h 222"/>
                <a:gd name="T20" fmla="*/ 3 w 194"/>
                <a:gd name="T21" fmla="*/ 4 h 222"/>
                <a:gd name="T22" fmla="*/ 3 w 194"/>
                <a:gd name="T23" fmla="*/ 5 h 222"/>
                <a:gd name="T24" fmla="*/ 3 w 194"/>
                <a:gd name="T25" fmla="*/ 5 h 222"/>
                <a:gd name="T26" fmla="*/ 4 w 194"/>
                <a:gd name="T27" fmla="*/ 4 h 222"/>
                <a:gd name="T28" fmla="*/ 4 w 194"/>
                <a:gd name="T29" fmla="*/ 4 h 222"/>
                <a:gd name="T30" fmla="*/ 5 w 194"/>
                <a:gd name="T31" fmla="*/ 5 h 222"/>
                <a:gd name="T32" fmla="*/ 5 w 194"/>
                <a:gd name="T33" fmla="*/ 6 h 222"/>
                <a:gd name="T34" fmla="*/ 6 w 194"/>
                <a:gd name="T35" fmla="*/ 7 h 222"/>
                <a:gd name="T36" fmla="*/ 6 w 194"/>
                <a:gd name="T37" fmla="*/ 7 h 222"/>
                <a:gd name="T38" fmla="*/ 7 w 194"/>
                <a:gd name="T39" fmla="*/ 7 h 222"/>
                <a:gd name="T40" fmla="*/ 6 w 194"/>
                <a:gd name="T41" fmla="*/ 7 h 222"/>
                <a:gd name="T42" fmla="*/ 6 w 194"/>
                <a:gd name="T43" fmla="*/ 6 h 222"/>
                <a:gd name="T44" fmla="*/ 5 w 194"/>
                <a:gd name="T45" fmla="*/ 5 h 222"/>
                <a:gd name="T46" fmla="*/ 4 w 194"/>
                <a:gd name="T47" fmla="*/ 4 h 222"/>
                <a:gd name="T48" fmla="*/ 4 w 194"/>
                <a:gd name="T49" fmla="*/ 3 h 222"/>
                <a:gd name="T50" fmla="*/ 5 w 194"/>
                <a:gd name="T51" fmla="*/ 3 h 222"/>
                <a:gd name="T52" fmla="*/ 5 w 194"/>
                <a:gd name="T53" fmla="*/ 3 h 222"/>
                <a:gd name="T54" fmla="*/ 5 w 194"/>
                <a:gd name="T55" fmla="*/ 3 h 222"/>
                <a:gd name="T56" fmla="*/ 6 w 194"/>
                <a:gd name="T57" fmla="*/ 3 h 222"/>
                <a:gd name="T58" fmla="*/ 6 w 194"/>
                <a:gd name="T59" fmla="*/ 3 h 222"/>
                <a:gd name="T60" fmla="*/ 6 w 194"/>
                <a:gd name="T61" fmla="*/ 3 h 222"/>
                <a:gd name="T62" fmla="*/ 5 w 194"/>
                <a:gd name="T63" fmla="*/ 3 h 222"/>
                <a:gd name="T64" fmla="*/ 5 w 194"/>
                <a:gd name="T65" fmla="*/ 3 h 222"/>
                <a:gd name="T66" fmla="*/ 4 w 194"/>
                <a:gd name="T67" fmla="*/ 3 h 222"/>
                <a:gd name="T68" fmla="*/ 4 w 194"/>
                <a:gd name="T69" fmla="*/ 3 h 222"/>
                <a:gd name="T70" fmla="*/ 3 w 194"/>
                <a:gd name="T71" fmla="*/ 3 h 222"/>
                <a:gd name="T72" fmla="*/ 3 w 194"/>
                <a:gd name="T73" fmla="*/ 2 h 222"/>
                <a:gd name="T74" fmla="*/ 3 w 194"/>
                <a:gd name="T75" fmla="*/ 2 h 222"/>
                <a:gd name="T76" fmla="*/ 3 w 194"/>
                <a:gd name="T77" fmla="*/ 2 h 222"/>
                <a:gd name="T78" fmla="*/ 3 w 194"/>
                <a:gd name="T79" fmla="*/ 2 h 222"/>
                <a:gd name="T80" fmla="*/ 3 w 194"/>
                <a:gd name="T81" fmla="*/ 2 h 222"/>
                <a:gd name="T82" fmla="*/ 4 w 194"/>
                <a:gd name="T83" fmla="*/ 2 h 222"/>
                <a:gd name="T84" fmla="*/ 4 w 194"/>
                <a:gd name="T85" fmla="*/ 2 h 222"/>
                <a:gd name="T86" fmla="*/ 4 w 194"/>
                <a:gd name="T87" fmla="*/ 2 h 222"/>
                <a:gd name="T88" fmla="*/ 4 w 194"/>
                <a:gd name="T89" fmla="*/ 2 h 222"/>
                <a:gd name="T90" fmla="*/ 3 w 194"/>
                <a:gd name="T91" fmla="*/ 2 h 222"/>
                <a:gd name="T92" fmla="*/ 3 w 194"/>
                <a:gd name="T93" fmla="*/ 2 h 222"/>
                <a:gd name="T94" fmla="*/ 2 w 194"/>
                <a:gd name="T95" fmla="*/ 2 h 222"/>
                <a:gd name="T96" fmla="*/ 2 w 194"/>
                <a:gd name="T97" fmla="*/ 1 h 222"/>
                <a:gd name="T98" fmla="*/ 2 w 194"/>
                <a:gd name="T99" fmla="*/ 1 h 222"/>
                <a:gd name="T100" fmla="*/ 1 w 194"/>
                <a:gd name="T101" fmla="*/ 1 h 222"/>
                <a:gd name="T102" fmla="*/ 1 w 194"/>
                <a:gd name="T103" fmla="*/ 0 h 22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4" h="222">
                  <a:moveTo>
                    <a:pt x="0" y="1"/>
                  </a:moveTo>
                  <a:lnTo>
                    <a:pt x="9" y="8"/>
                  </a:lnTo>
                  <a:lnTo>
                    <a:pt x="18" y="18"/>
                  </a:lnTo>
                  <a:lnTo>
                    <a:pt x="27" y="29"/>
                  </a:lnTo>
                  <a:lnTo>
                    <a:pt x="33" y="36"/>
                  </a:lnTo>
                  <a:lnTo>
                    <a:pt x="28" y="53"/>
                  </a:lnTo>
                  <a:lnTo>
                    <a:pt x="27" y="77"/>
                  </a:lnTo>
                  <a:lnTo>
                    <a:pt x="29" y="101"/>
                  </a:lnTo>
                  <a:lnTo>
                    <a:pt x="36" y="117"/>
                  </a:lnTo>
                  <a:lnTo>
                    <a:pt x="35" y="99"/>
                  </a:lnTo>
                  <a:lnTo>
                    <a:pt x="36" y="78"/>
                  </a:lnTo>
                  <a:lnTo>
                    <a:pt x="38" y="60"/>
                  </a:lnTo>
                  <a:lnTo>
                    <a:pt x="45" y="49"/>
                  </a:lnTo>
                  <a:lnTo>
                    <a:pt x="49" y="47"/>
                  </a:lnTo>
                  <a:lnTo>
                    <a:pt x="51" y="48"/>
                  </a:lnTo>
                  <a:lnTo>
                    <a:pt x="53" y="51"/>
                  </a:lnTo>
                  <a:lnTo>
                    <a:pt x="57" y="55"/>
                  </a:lnTo>
                  <a:lnTo>
                    <a:pt x="64" y="63"/>
                  </a:lnTo>
                  <a:lnTo>
                    <a:pt x="73" y="74"/>
                  </a:lnTo>
                  <a:lnTo>
                    <a:pt x="83" y="85"/>
                  </a:lnTo>
                  <a:lnTo>
                    <a:pt x="89" y="92"/>
                  </a:lnTo>
                  <a:lnTo>
                    <a:pt x="86" y="111"/>
                  </a:lnTo>
                  <a:lnTo>
                    <a:pt x="83" y="131"/>
                  </a:lnTo>
                  <a:lnTo>
                    <a:pt x="86" y="151"/>
                  </a:lnTo>
                  <a:lnTo>
                    <a:pt x="97" y="167"/>
                  </a:lnTo>
                  <a:lnTo>
                    <a:pt x="95" y="149"/>
                  </a:lnTo>
                  <a:lnTo>
                    <a:pt x="94" y="129"/>
                  </a:lnTo>
                  <a:lnTo>
                    <a:pt x="97" y="112"/>
                  </a:lnTo>
                  <a:lnTo>
                    <a:pt x="105" y="101"/>
                  </a:lnTo>
                  <a:lnTo>
                    <a:pt x="112" y="108"/>
                  </a:lnTo>
                  <a:lnTo>
                    <a:pt x="122" y="121"/>
                  </a:lnTo>
                  <a:lnTo>
                    <a:pt x="134" y="136"/>
                  </a:lnTo>
                  <a:lnTo>
                    <a:pt x="147" y="153"/>
                  </a:lnTo>
                  <a:lnTo>
                    <a:pt x="159" y="172"/>
                  </a:lnTo>
                  <a:lnTo>
                    <a:pt x="171" y="189"/>
                  </a:lnTo>
                  <a:lnTo>
                    <a:pt x="180" y="203"/>
                  </a:lnTo>
                  <a:lnTo>
                    <a:pt x="186" y="214"/>
                  </a:lnTo>
                  <a:lnTo>
                    <a:pt x="190" y="221"/>
                  </a:lnTo>
                  <a:lnTo>
                    <a:pt x="193" y="222"/>
                  </a:lnTo>
                  <a:lnTo>
                    <a:pt x="194" y="219"/>
                  </a:lnTo>
                  <a:lnTo>
                    <a:pt x="192" y="210"/>
                  </a:lnTo>
                  <a:lnTo>
                    <a:pt x="188" y="202"/>
                  </a:lnTo>
                  <a:lnTo>
                    <a:pt x="180" y="188"/>
                  </a:lnTo>
                  <a:lnTo>
                    <a:pt x="170" y="170"/>
                  </a:lnTo>
                  <a:lnTo>
                    <a:pt x="158" y="152"/>
                  </a:lnTo>
                  <a:lnTo>
                    <a:pt x="147" y="134"/>
                  </a:lnTo>
                  <a:lnTo>
                    <a:pt x="135" y="116"/>
                  </a:lnTo>
                  <a:lnTo>
                    <a:pt x="125" y="105"/>
                  </a:lnTo>
                  <a:lnTo>
                    <a:pt x="118" y="98"/>
                  </a:lnTo>
                  <a:lnTo>
                    <a:pt x="122" y="93"/>
                  </a:lnTo>
                  <a:lnTo>
                    <a:pt x="128" y="90"/>
                  </a:lnTo>
                  <a:lnTo>
                    <a:pt x="134" y="87"/>
                  </a:lnTo>
                  <a:lnTo>
                    <a:pt x="140" y="85"/>
                  </a:lnTo>
                  <a:lnTo>
                    <a:pt x="146" y="84"/>
                  </a:lnTo>
                  <a:lnTo>
                    <a:pt x="151" y="84"/>
                  </a:lnTo>
                  <a:lnTo>
                    <a:pt x="156" y="86"/>
                  </a:lnTo>
                  <a:lnTo>
                    <a:pt x="162" y="89"/>
                  </a:lnTo>
                  <a:lnTo>
                    <a:pt x="171" y="93"/>
                  </a:lnTo>
                  <a:lnTo>
                    <a:pt x="175" y="96"/>
                  </a:lnTo>
                  <a:lnTo>
                    <a:pt x="177" y="93"/>
                  </a:lnTo>
                  <a:lnTo>
                    <a:pt x="173" y="87"/>
                  </a:lnTo>
                  <a:lnTo>
                    <a:pt x="167" y="83"/>
                  </a:lnTo>
                  <a:lnTo>
                    <a:pt x="160" y="79"/>
                  </a:lnTo>
                  <a:lnTo>
                    <a:pt x="151" y="77"/>
                  </a:lnTo>
                  <a:lnTo>
                    <a:pt x="142" y="75"/>
                  </a:lnTo>
                  <a:lnTo>
                    <a:pt x="132" y="75"/>
                  </a:lnTo>
                  <a:lnTo>
                    <a:pt x="122" y="76"/>
                  </a:lnTo>
                  <a:lnTo>
                    <a:pt x="114" y="79"/>
                  </a:lnTo>
                  <a:lnTo>
                    <a:pt x="108" y="83"/>
                  </a:lnTo>
                  <a:lnTo>
                    <a:pt x="102" y="78"/>
                  </a:lnTo>
                  <a:lnTo>
                    <a:pt x="96" y="74"/>
                  </a:lnTo>
                  <a:lnTo>
                    <a:pt x="90" y="68"/>
                  </a:lnTo>
                  <a:lnTo>
                    <a:pt x="84" y="63"/>
                  </a:lnTo>
                  <a:lnTo>
                    <a:pt x="79" y="58"/>
                  </a:lnTo>
                  <a:lnTo>
                    <a:pt x="74" y="53"/>
                  </a:lnTo>
                  <a:lnTo>
                    <a:pt x="71" y="49"/>
                  </a:lnTo>
                  <a:lnTo>
                    <a:pt x="68" y="47"/>
                  </a:lnTo>
                  <a:lnTo>
                    <a:pt x="72" y="45"/>
                  </a:lnTo>
                  <a:lnTo>
                    <a:pt x="75" y="44"/>
                  </a:lnTo>
                  <a:lnTo>
                    <a:pt x="81" y="41"/>
                  </a:lnTo>
                  <a:lnTo>
                    <a:pt x="86" y="41"/>
                  </a:lnTo>
                  <a:lnTo>
                    <a:pt x="91" y="40"/>
                  </a:lnTo>
                  <a:lnTo>
                    <a:pt x="97" y="40"/>
                  </a:lnTo>
                  <a:lnTo>
                    <a:pt x="103" y="41"/>
                  </a:lnTo>
                  <a:lnTo>
                    <a:pt x="109" y="43"/>
                  </a:lnTo>
                  <a:lnTo>
                    <a:pt x="114" y="43"/>
                  </a:lnTo>
                  <a:lnTo>
                    <a:pt x="116" y="41"/>
                  </a:lnTo>
                  <a:lnTo>
                    <a:pt x="112" y="39"/>
                  </a:lnTo>
                  <a:lnTo>
                    <a:pt x="106" y="37"/>
                  </a:lnTo>
                  <a:lnTo>
                    <a:pt x="102" y="37"/>
                  </a:lnTo>
                  <a:lnTo>
                    <a:pt x="96" y="36"/>
                  </a:lnTo>
                  <a:lnTo>
                    <a:pt x="88" y="34"/>
                  </a:lnTo>
                  <a:lnTo>
                    <a:pt x="81" y="33"/>
                  </a:lnTo>
                  <a:lnTo>
                    <a:pt x="73" y="33"/>
                  </a:lnTo>
                  <a:lnTo>
                    <a:pt x="66" y="32"/>
                  </a:lnTo>
                  <a:lnTo>
                    <a:pt x="59" y="33"/>
                  </a:lnTo>
                  <a:lnTo>
                    <a:pt x="55" y="33"/>
                  </a:lnTo>
                  <a:lnTo>
                    <a:pt x="48" y="32"/>
                  </a:lnTo>
                  <a:lnTo>
                    <a:pt x="41" y="28"/>
                  </a:lnTo>
                  <a:lnTo>
                    <a:pt x="34" y="22"/>
                  </a:lnTo>
                  <a:lnTo>
                    <a:pt x="26" y="15"/>
                  </a:lnTo>
                  <a:lnTo>
                    <a:pt x="19" y="8"/>
                  </a:lnTo>
                  <a:lnTo>
                    <a:pt x="12" y="3"/>
                  </a:lnTo>
                  <a:lnTo>
                    <a:pt x="6" y="0"/>
                  </a:lnTo>
                  <a:lnTo>
                    <a:pt x="0" y="1"/>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93" name="Freeform 332">
              <a:extLst>
                <a:ext uri="{FF2B5EF4-FFF2-40B4-BE49-F238E27FC236}">
                  <a16:creationId xmlns:a16="http://schemas.microsoft.com/office/drawing/2014/main" xmlns="" id="{6CB8C464-A549-4FFE-9232-F4BA03DA4BF2}"/>
                </a:ext>
              </a:extLst>
            </p:cNvPr>
            <p:cNvSpPr>
              <a:spLocks/>
            </p:cNvSpPr>
            <p:nvPr/>
          </p:nvSpPr>
          <p:spPr bwMode="auto">
            <a:xfrm>
              <a:off x="2217" y="1193"/>
              <a:ext cx="73" cy="128"/>
            </a:xfrm>
            <a:custGeom>
              <a:avLst/>
              <a:gdLst>
                <a:gd name="T0" fmla="*/ 2 w 147"/>
                <a:gd name="T1" fmla="*/ 1 h 255"/>
                <a:gd name="T2" fmla="*/ 2 w 147"/>
                <a:gd name="T3" fmla="*/ 2 h 255"/>
                <a:gd name="T4" fmla="*/ 1 w 147"/>
                <a:gd name="T5" fmla="*/ 2 h 255"/>
                <a:gd name="T6" fmla="*/ 0 w 147"/>
                <a:gd name="T7" fmla="*/ 3 h 255"/>
                <a:gd name="T8" fmla="*/ 0 w 147"/>
                <a:gd name="T9" fmla="*/ 3 h 255"/>
                <a:gd name="T10" fmla="*/ 0 w 147"/>
                <a:gd name="T11" fmla="*/ 3 h 255"/>
                <a:gd name="T12" fmla="*/ 1 w 147"/>
                <a:gd name="T13" fmla="*/ 3 h 255"/>
                <a:gd name="T14" fmla="*/ 2 w 147"/>
                <a:gd name="T15" fmla="*/ 2 h 255"/>
                <a:gd name="T16" fmla="*/ 2 w 147"/>
                <a:gd name="T17" fmla="*/ 3 h 255"/>
                <a:gd name="T18" fmla="*/ 1 w 147"/>
                <a:gd name="T19" fmla="*/ 4 h 255"/>
                <a:gd name="T20" fmla="*/ 0 w 147"/>
                <a:gd name="T21" fmla="*/ 4 h 255"/>
                <a:gd name="T22" fmla="*/ 0 w 147"/>
                <a:gd name="T23" fmla="*/ 5 h 255"/>
                <a:gd name="T24" fmla="*/ 0 w 147"/>
                <a:gd name="T25" fmla="*/ 5 h 255"/>
                <a:gd name="T26" fmla="*/ 0 w 147"/>
                <a:gd name="T27" fmla="*/ 5 h 255"/>
                <a:gd name="T28" fmla="*/ 1 w 147"/>
                <a:gd name="T29" fmla="*/ 5 h 255"/>
                <a:gd name="T30" fmla="*/ 2 w 147"/>
                <a:gd name="T31" fmla="*/ 4 h 255"/>
                <a:gd name="T32" fmla="*/ 2 w 147"/>
                <a:gd name="T33" fmla="*/ 5 h 255"/>
                <a:gd name="T34" fmla="*/ 1 w 147"/>
                <a:gd name="T35" fmla="*/ 6 h 255"/>
                <a:gd name="T36" fmla="*/ 0 w 147"/>
                <a:gd name="T37" fmla="*/ 6 h 255"/>
                <a:gd name="T38" fmla="*/ 0 w 147"/>
                <a:gd name="T39" fmla="*/ 7 h 255"/>
                <a:gd name="T40" fmla="*/ 0 w 147"/>
                <a:gd name="T41" fmla="*/ 7 h 255"/>
                <a:gd name="T42" fmla="*/ 1 w 147"/>
                <a:gd name="T43" fmla="*/ 6 h 255"/>
                <a:gd name="T44" fmla="*/ 1 w 147"/>
                <a:gd name="T45" fmla="*/ 6 h 255"/>
                <a:gd name="T46" fmla="*/ 1 w 147"/>
                <a:gd name="T47" fmla="*/ 7 h 255"/>
                <a:gd name="T48" fmla="*/ 0 w 147"/>
                <a:gd name="T49" fmla="*/ 8 h 255"/>
                <a:gd name="T50" fmla="*/ 0 w 147"/>
                <a:gd name="T51" fmla="*/ 8 h 255"/>
                <a:gd name="T52" fmla="*/ 0 w 147"/>
                <a:gd name="T53" fmla="*/ 8 h 255"/>
                <a:gd name="T54" fmla="*/ 0 w 147"/>
                <a:gd name="T55" fmla="*/ 8 h 255"/>
                <a:gd name="T56" fmla="*/ 1 w 147"/>
                <a:gd name="T57" fmla="*/ 7 h 255"/>
                <a:gd name="T58" fmla="*/ 2 w 147"/>
                <a:gd name="T59" fmla="*/ 6 h 255"/>
                <a:gd name="T60" fmla="*/ 2 w 147"/>
                <a:gd name="T61" fmla="*/ 7 h 255"/>
                <a:gd name="T62" fmla="*/ 2 w 147"/>
                <a:gd name="T63" fmla="*/ 7 h 255"/>
                <a:gd name="T64" fmla="*/ 3 w 147"/>
                <a:gd name="T65" fmla="*/ 7 h 255"/>
                <a:gd name="T66" fmla="*/ 3 w 147"/>
                <a:gd name="T67" fmla="*/ 6 h 255"/>
                <a:gd name="T68" fmla="*/ 2 w 147"/>
                <a:gd name="T69" fmla="*/ 6 h 255"/>
                <a:gd name="T70" fmla="*/ 2 w 147"/>
                <a:gd name="T71" fmla="*/ 4 h 255"/>
                <a:gd name="T72" fmla="*/ 2 w 147"/>
                <a:gd name="T73" fmla="*/ 4 h 255"/>
                <a:gd name="T74" fmla="*/ 3 w 147"/>
                <a:gd name="T75" fmla="*/ 4 h 255"/>
                <a:gd name="T76" fmla="*/ 4 w 147"/>
                <a:gd name="T77" fmla="*/ 5 h 255"/>
                <a:gd name="T78" fmla="*/ 4 w 147"/>
                <a:gd name="T79" fmla="*/ 6 h 255"/>
                <a:gd name="T80" fmla="*/ 4 w 147"/>
                <a:gd name="T81" fmla="*/ 5 h 255"/>
                <a:gd name="T82" fmla="*/ 3 w 147"/>
                <a:gd name="T83" fmla="*/ 4 h 255"/>
                <a:gd name="T84" fmla="*/ 2 w 147"/>
                <a:gd name="T85" fmla="*/ 3 h 255"/>
                <a:gd name="T86" fmla="*/ 3 w 147"/>
                <a:gd name="T87" fmla="*/ 3 h 255"/>
                <a:gd name="T88" fmla="*/ 3 w 147"/>
                <a:gd name="T89" fmla="*/ 3 h 255"/>
                <a:gd name="T90" fmla="*/ 4 w 147"/>
                <a:gd name="T91" fmla="*/ 3 h 255"/>
                <a:gd name="T92" fmla="*/ 4 w 147"/>
                <a:gd name="T93" fmla="*/ 3 h 255"/>
                <a:gd name="T94" fmla="*/ 4 w 147"/>
                <a:gd name="T95" fmla="*/ 3 h 255"/>
                <a:gd name="T96" fmla="*/ 4 w 147"/>
                <a:gd name="T97" fmla="*/ 3 h 255"/>
                <a:gd name="T98" fmla="*/ 3 w 147"/>
                <a:gd name="T99" fmla="*/ 2 h 255"/>
                <a:gd name="T100" fmla="*/ 3 w 147"/>
                <a:gd name="T101" fmla="*/ 2 h 255"/>
                <a:gd name="T102" fmla="*/ 3 w 147"/>
                <a:gd name="T103" fmla="*/ 1 h 255"/>
                <a:gd name="T104" fmla="*/ 3 w 147"/>
                <a:gd name="T105" fmla="*/ 1 h 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47" h="255">
                  <a:moveTo>
                    <a:pt x="97" y="12"/>
                  </a:moveTo>
                  <a:lnTo>
                    <a:pt x="96" y="23"/>
                  </a:lnTo>
                  <a:lnTo>
                    <a:pt x="95" y="31"/>
                  </a:lnTo>
                  <a:lnTo>
                    <a:pt x="93" y="38"/>
                  </a:lnTo>
                  <a:lnTo>
                    <a:pt x="89" y="42"/>
                  </a:lnTo>
                  <a:lnTo>
                    <a:pt x="81" y="47"/>
                  </a:lnTo>
                  <a:lnTo>
                    <a:pt x="71" y="52"/>
                  </a:lnTo>
                  <a:lnTo>
                    <a:pt x="59" y="57"/>
                  </a:lnTo>
                  <a:lnTo>
                    <a:pt x="47" y="63"/>
                  </a:lnTo>
                  <a:lnTo>
                    <a:pt x="35" y="70"/>
                  </a:lnTo>
                  <a:lnTo>
                    <a:pt x="26" y="77"/>
                  </a:lnTo>
                  <a:lnTo>
                    <a:pt x="19" y="83"/>
                  </a:lnTo>
                  <a:lnTo>
                    <a:pt x="15" y="90"/>
                  </a:lnTo>
                  <a:lnTo>
                    <a:pt x="15" y="94"/>
                  </a:lnTo>
                  <a:lnTo>
                    <a:pt x="17" y="95"/>
                  </a:lnTo>
                  <a:lnTo>
                    <a:pt x="19" y="95"/>
                  </a:lnTo>
                  <a:lnTo>
                    <a:pt x="22" y="92"/>
                  </a:lnTo>
                  <a:lnTo>
                    <a:pt x="27" y="86"/>
                  </a:lnTo>
                  <a:lnTo>
                    <a:pt x="34" y="81"/>
                  </a:lnTo>
                  <a:lnTo>
                    <a:pt x="41" y="76"/>
                  </a:lnTo>
                  <a:lnTo>
                    <a:pt x="49" y="72"/>
                  </a:lnTo>
                  <a:lnTo>
                    <a:pt x="57" y="68"/>
                  </a:lnTo>
                  <a:lnTo>
                    <a:pt x="66" y="65"/>
                  </a:lnTo>
                  <a:lnTo>
                    <a:pt x="74" y="64"/>
                  </a:lnTo>
                  <a:lnTo>
                    <a:pt x="82" y="63"/>
                  </a:lnTo>
                  <a:lnTo>
                    <a:pt x="80" y="77"/>
                  </a:lnTo>
                  <a:lnTo>
                    <a:pt x="76" y="88"/>
                  </a:lnTo>
                  <a:lnTo>
                    <a:pt x="74" y="99"/>
                  </a:lnTo>
                  <a:lnTo>
                    <a:pt x="71" y="106"/>
                  </a:lnTo>
                  <a:lnTo>
                    <a:pt x="59" y="108"/>
                  </a:lnTo>
                  <a:lnTo>
                    <a:pt x="48" y="111"/>
                  </a:lnTo>
                  <a:lnTo>
                    <a:pt x="37" y="116"/>
                  </a:lnTo>
                  <a:lnTo>
                    <a:pt x="28" y="122"/>
                  </a:lnTo>
                  <a:lnTo>
                    <a:pt x="20" y="128"/>
                  </a:lnTo>
                  <a:lnTo>
                    <a:pt x="14" y="134"/>
                  </a:lnTo>
                  <a:lnTo>
                    <a:pt x="10" y="141"/>
                  </a:lnTo>
                  <a:lnTo>
                    <a:pt x="9" y="149"/>
                  </a:lnTo>
                  <a:lnTo>
                    <a:pt x="10" y="154"/>
                  </a:lnTo>
                  <a:lnTo>
                    <a:pt x="11" y="154"/>
                  </a:lnTo>
                  <a:lnTo>
                    <a:pt x="13" y="152"/>
                  </a:lnTo>
                  <a:lnTo>
                    <a:pt x="15" y="146"/>
                  </a:lnTo>
                  <a:lnTo>
                    <a:pt x="18" y="143"/>
                  </a:lnTo>
                  <a:lnTo>
                    <a:pt x="24" y="139"/>
                  </a:lnTo>
                  <a:lnTo>
                    <a:pt x="30" y="134"/>
                  </a:lnTo>
                  <a:lnTo>
                    <a:pt x="38" y="130"/>
                  </a:lnTo>
                  <a:lnTo>
                    <a:pt x="48" y="125"/>
                  </a:lnTo>
                  <a:lnTo>
                    <a:pt x="56" y="122"/>
                  </a:lnTo>
                  <a:lnTo>
                    <a:pt x="65" y="119"/>
                  </a:lnTo>
                  <a:lnTo>
                    <a:pt x="72" y="119"/>
                  </a:lnTo>
                  <a:lnTo>
                    <a:pt x="71" y="133"/>
                  </a:lnTo>
                  <a:lnTo>
                    <a:pt x="68" y="146"/>
                  </a:lnTo>
                  <a:lnTo>
                    <a:pt x="65" y="156"/>
                  </a:lnTo>
                  <a:lnTo>
                    <a:pt x="62" y="163"/>
                  </a:lnTo>
                  <a:lnTo>
                    <a:pt x="52" y="167"/>
                  </a:lnTo>
                  <a:lnTo>
                    <a:pt x="44" y="170"/>
                  </a:lnTo>
                  <a:lnTo>
                    <a:pt x="35" y="175"/>
                  </a:lnTo>
                  <a:lnTo>
                    <a:pt x="28" y="179"/>
                  </a:lnTo>
                  <a:lnTo>
                    <a:pt x="22" y="184"/>
                  </a:lnTo>
                  <a:lnTo>
                    <a:pt x="17" y="191"/>
                  </a:lnTo>
                  <a:lnTo>
                    <a:pt x="13" y="198"/>
                  </a:lnTo>
                  <a:lnTo>
                    <a:pt x="12" y="206"/>
                  </a:lnTo>
                  <a:lnTo>
                    <a:pt x="17" y="200"/>
                  </a:lnTo>
                  <a:lnTo>
                    <a:pt x="22" y="196"/>
                  </a:lnTo>
                  <a:lnTo>
                    <a:pt x="29" y="190"/>
                  </a:lnTo>
                  <a:lnTo>
                    <a:pt x="35" y="185"/>
                  </a:lnTo>
                  <a:lnTo>
                    <a:pt x="42" y="182"/>
                  </a:lnTo>
                  <a:lnTo>
                    <a:pt x="48" y="178"/>
                  </a:lnTo>
                  <a:lnTo>
                    <a:pt x="52" y="176"/>
                  </a:lnTo>
                  <a:lnTo>
                    <a:pt x="57" y="175"/>
                  </a:lnTo>
                  <a:lnTo>
                    <a:pt x="56" y="182"/>
                  </a:lnTo>
                  <a:lnTo>
                    <a:pt x="52" y="191"/>
                  </a:lnTo>
                  <a:lnTo>
                    <a:pt x="47" y="201"/>
                  </a:lnTo>
                  <a:lnTo>
                    <a:pt x="41" y="214"/>
                  </a:lnTo>
                  <a:lnTo>
                    <a:pt x="33" y="225"/>
                  </a:lnTo>
                  <a:lnTo>
                    <a:pt x="25" y="236"/>
                  </a:lnTo>
                  <a:lnTo>
                    <a:pt x="15" y="244"/>
                  </a:lnTo>
                  <a:lnTo>
                    <a:pt x="6" y="250"/>
                  </a:lnTo>
                  <a:lnTo>
                    <a:pt x="2" y="252"/>
                  </a:lnTo>
                  <a:lnTo>
                    <a:pt x="0" y="254"/>
                  </a:lnTo>
                  <a:lnTo>
                    <a:pt x="2" y="255"/>
                  </a:lnTo>
                  <a:lnTo>
                    <a:pt x="9" y="254"/>
                  </a:lnTo>
                  <a:lnTo>
                    <a:pt x="14" y="252"/>
                  </a:lnTo>
                  <a:lnTo>
                    <a:pt x="21" y="246"/>
                  </a:lnTo>
                  <a:lnTo>
                    <a:pt x="30" y="239"/>
                  </a:lnTo>
                  <a:lnTo>
                    <a:pt x="41" y="229"/>
                  </a:lnTo>
                  <a:lnTo>
                    <a:pt x="50" y="217"/>
                  </a:lnTo>
                  <a:lnTo>
                    <a:pt x="58" y="204"/>
                  </a:lnTo>
                  <a:lnTo>
                    <a:pt x="65" y="190"/>
                  </a:lnTo>
                  <a:lnTo>
                    <a:pt x="70" y="174"/>
                  </a:lnTo>
                  <a:lnTo>
                    <a:pt x="79" y="178"/>
                  </a:lnTo>
                  <a:lnTo>
                    <a:pt x="88" y="186"/>
                  </a:lnTo>
                  <a:lnTo>
                    <a:pt x="94" y="196"/>
                  </a:lnTo>
                  <a:lnTo>
                    <a:pt x="94" y="205"/>
                  </a:lnTo>
                  <a:lnTo>
                    <a:pt x="91" y="214"/>
                  </a:lnTo>
                  <a:lnTo>
                    <a:pt x="90" y="220"/>
                  </a:lnTo>
                  <a:lnTo>
                    <a:pt x="93" y="221"/>
                  </a:lnTo>
                  <a:lnTo>
                    <a:pt x="97" y="217"/>
                  </a:lnTo>
                  <a:lnTo>
                    <a:pt x="101" y="212"/>
                  </a:lnTo>
                  <a:lnTo>
                    <a:pt x="103" y="207"/>
                  </a:lnTo>
                  <a:lnTo>
                    <a:pt x="103" y="204"/>
                  </a:lnTo>
                  <a:lnTo>
                    <a:pt x="102" y="198"/>
                  </a:lnTo>
                  <a:lnTo>
                    <a:pt x="97" y="186"/>
                  </a:lnTo>
                  <a:lnTo>
                    <a:pt x="91" y="176"/>
                  </a:lnTo>
                  <a:lnTo>
                    <a:pt x="86" y="169"/>
                  </a:lnTo>
                  <a:lnTo>
                    <a:pt x="81" y="164"/>
                  </a:lnTo>
                  <a:lnTo>
                    <a:pt x="83" y="153"/>
                  </a:lnTo>
                  <a:lnTo>
                    <a:pt x="86" y="138"/>
                  </a:lnTo>
                  <a:lnTo>
                    <a:pt x="88" y="125"/>
                  </a:lnTo>
                  <a:lnTo>
                    <a:pt x="89" y="115"/>
                  </a:lnTo>
                  <a:lnTo>
                    <a:pt x="90" y="111"/>
                  </a:lnTo>
                  <a:lnTo>
                    <a:pt x="93" y="110"/>
                  </a:lnTo>
                  <a:lnTo>
                    <a:pt x="97" y="111"/>
                  </a:lnTo>
                  <a:lnTo>
                    <a:pt x="104" y="115"/>
                  </a:lnTo>
                  <a:lnTo>
                    <a:pt x="112" y="121"/>
                  </a:lnTo>
                  <a:lnTo>
                    <a:pt x="121" y="129"/>
                  </a:lnTo>
                  <a:lnTo>
                    <a:pt x="128" y="141"/>
                  </a:lnTo>
                  <a:lnTo>
                    <a:pt x="132" y="158"/>
                  </a:lnTo>
                  <a:lnTo>
                    <a:pt x="133" y="164"/>
                  </a:lnTo>
                  <a:lnTo>
                    <a:pt x="134" y="166"/>
                  </a:lnTo>
                  <a:lnTo>
                    <a:pt x="135" y="163"/>
                  </a:lnTo>
                  <a:lnTo>
                    <a:pt x="136" y="156"/>
                  </a:lnTo>
                  <a:lnTo>
                    <a:pt x="136" y="151"/>
                  </a:lnTo>
                  <a:lnTo>
                    <a:pt x="134" y="143"/>
                  </a:lnTo>
                  <a:lnTo>
                    <a:pt x="132" y="133"/>
                  </a:lnTo>
                  <a:lnTo>
                    <a:pt x="127" y="123"/>
                  </a:lnTo>
                  <a:lnTo>
                    <a:pt x="121" y="114"/>
                  </a:lnTo>
                  <a:lnTo>
                    <a:pt x="113" y="107"/>
                  </a:lnTo>
                  <a:lnTo>
                    <a:pt x="104" y="100"/>
                  </a:lnTo>
                  <a:lnTo>
                    <a:pt x="91" y="96"/>
                  </a:lnTo>
                  <a:lnTo>
                    <a:pt x="95" y="88"/>
                  </a:lnTo>
                  <a:lnTo>
                    <a:pt x="98" y="78"/>
                  </a:lnTo>
                  <a:lnTo>
                    <a:pt x="101" y="69"/>
                  </a:lnTo>
                  <a:lnTo>
                    <a:pt x="101" y="62"/>
                  </a:lnTo>
                  <a:lnTo>
                    <a:pt x="106" y="63"/>
                  </a:lnTo>
                  <a:lnTo>
                    <a:pt x="113" y="65"/>
                  </a:lnTo>
                  <a:lnTo>
                    <a:pt x="119" y="68"/>
                  </a:lnTo>
                  <a:lnTo>
                    <a:pt x="126" y="70"/>
                  </a:lnTo>
                  <a:lnTo>
                    <a:pt x="131" y="75"/>
                  </a:lnTo>
                  <a:lnTo>
                    <a:pt x="135" y="79"/>
                  </a:lnTo>
                  <a:lnTo>
                    <a:pt x="139" y="85"/>
                  </a:lnTo>
                  <a:lnTo>
                    <a:pt x="141" y="92"/>
                  </a:lnTo>
                  <a:lnTo>
                    <a:pt x="143" y="99"/>
                  </a:lnTo>
                  <a:lnTo>
                    <a:pt x="146" y="100"/>
                  </a:lnTo>
                  <a:lnTo>
                    <a:pt x="147" y="96"/>
                  </a:lnTo>
                  <a:lnTo>
                    <a:pt x="147" y="88"/>
                  </a:lnTo>
                  <a:lnTo>
                    <a:pt x="146" y="83"/>
                  </a:lnTo>
                  <a:lnTo>
                    <a:pt x="142" y="77"/>
                  </a:lnTo>
                  <a:lnTo>
                    <a:pt x="138" y="70"/>
                  </a:lnTo>
                  <a:lnTo>
                    <a:pt x="133" y="63"/>
                  </a:lnTo>
                  <a:lnTo>
                    <a:pt x="127" y="57"/>
                  </a:lnTo>
                  <a:lnTo>
                    <a:pt x="121" y="52"/>
                  </a:lnTo>
                  <a:lnTo>
                    <a:pt x="114" y="48"/>
                  </a:lnTo>
                  <a:lnTo>
                    <a:pt x="109" y="46"/>
                  </a:lnTo>
                  <a:lnTo>
                    <a:pt x="109" y="34"/>
                  </a:lnTo>
                  <a:lnTo>
                    <a:pt x="109" y="24"/>
                  </a:lnTo>
                  <a:lnTo>
                    <a:pt x="109" y="15"/>
                  </a:lnTo>
                  <a:lnTo>
                    <a:pt x="108" y="5"/>
                  </a:lnTo>
                  <a:lnTo>
                    <a:pt x="105" y="0"/>
                  </a:lnTo>
                  <a:lnTo>
                    <a:pt x="102" y="1"/>
                  </a:lnTo>
                  <a:lnTo>
                    <a:pt x="100" y="5"/>
                  </a:lnTo>
                  <a:lnTo>
                    <a:pt x="97" y="12"/>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94" name="Freeform 333">
              <a:extLst>
                <a:ext uri="{FF2B5EF4-FFF2-40B4-BE49-F238E27FC236}">
                  <a16:creationId xmlns:a16="http://schemas.microsoft.com/office/drawing/2014/main" xmlns="" id="{ABED4752-D780-4B79-BD6A-DE0DCE8BF2B4}"/>
                </a:ext>
              </a:extLst>
            </p:cNvPr>
            <p:cNvSpPr>
              <a:spLocks/>
            </p:cNvSpPr>
            <p:nvPr/>
          </p:nvSpPr>
          <p:spPr bwMode="auto">
            <a:xfrm>
              <a:off x="2136" y="1164"/>
              <a:ext cx="117" cy="66"/>
            </a:xfrm>
            <a:custGeom>
              <a:avLst/>
              <a:gdLst>
                <a:gd name="T0" fmla="*/ 7 w 234"/>
                <a:gd name="T1" fmla="*/ 1 h 131"/>
                <a:gd name="T2" fmla="*/ 6 w 234"/>
                <a:gd name="T3" fmla="*/ 1 h 131"/>
                <a:gd name="T4" fmla="*/ 5 w 234"/>
                <a:gd name="T5" fmla="*/ 1 h 131"/>
                <a:gd name="T6" fmla="*/ 5 w 234"/>
                <a:gd name="T7" fmla="*/ 1 h 131"/>
                <a:gd name="T8" fmla="*/ 5 w 234"/>
                <a:gd name="T9" fmla="*/ 1 h 131"/>
                <a:gd name="T10" fmla="*/ 4 w 234"/>
                <a:gd name="T11" fmla="*/ 1 h 131"/>
                <a:gd name="T12" fmla="*/ 4 w 234"/>
                <a:gd name="T13" fmla="*/ 1 h 131"/>
                <a:gd name="T14" fmla="*/ 3 w 234"/>
                <a:gd name="T15" fmla="*/ 1 h 131"/>
                <a:gd name="T16" fmla="*/ 3 w 234"/>
                <a:gd name="T17" fmla="*/ 1 h 131"/>
                <a:gd name="T18" fmla="*/ 3 w 234"/>
                <a:gd name="T19" fmla="*/ 1 h 131"/>
                <a:gd name="T20" fmla="*/ 3 w 234"/>
                <a:gd name="T21" fmla="*/ 1 h 131"/>
                <a:gd name="T22" fmla="*/ 4 w 234"/>
                <a:gd name="T23" fmla="*/ 1 h 131"/>
                <a:gd name="T24" fmla="*/ 4 w 234"/>
                <a:gd name="T25" fmla="*/ 2 h 131"/>
                <a:gd name="T26" fmla="*/ 4 w 234"/>
                <a:gd name="T27" fmla="*/ 2 h 131"/>
                <a:gd name="T28" fmla="*/ 4 w 234"/>
                <a:gd name="T29" fmla="*/ 2 h 131"/>
                <a:gd name="T30" fmla="*/ 4 w 234"/>
                <a:gd name="T31" fmla="*/ 2 h 131"/>
                <a:gd name="T32" fmla="*/ 3 w 234"/>
                <a:gd name="T33" fmla="*/ 2 h 131"/>
                <a:gd name="T34" fmla="*/ 3 w 234"/>
                <a:gd name="T35" fmla="*/ 2 h 131"/>
                <a:gd name="T36" fmla="*/ 2 w 234"/>
                <a:gd name="T37" fmla="*/ 2 h 131"/>
                <a:gd name="T38" fmla="*/ 2 w 234"/>
                <a:gd name="T39" fmla="*/ 2 h 131"/>
                <a:gd name="T40" fmla="*/ 2 w 234"/>
                <a:gd name="T41" fmla="*/ 2 h 131"/>
                <a:gd name="T42" fmla="*/ 2 w 234"/>
                <a:gd name="T43" fmla="*/ 2 h 131"/>
                <a:gd name="T44" fmla="*/ 3 w 234"/>
                <a:gd name="T45" fmla="*/ 3 h 131"/>
                <a:gd name="T46" fmla="*/ 3 w 234"/>
                <a:gd name="T47" fmla="*/ 3 h 131"/>
                <a:gd name="T48" fmla="*/ 3 w 234"/>
                <a:gd name="T49" fmla="*/ 3 h 131"/>
                <a:gd name="T50" fmla="*/ 2 w 234"/>
                <a:gd name="T51" fmla="*/ 3 h 131"/>
                <a:gd name="T52" fmla="*/ 2 w 234"/>
                <a:gd name="T53" fmla="*/ 4 h 131"/>
                <a:gd name="T54" fmla="*/ 1 w 234"/>
                <a:gd name="T55" fmla="*/ 4 h 131"/>
                <a:gd name="T56" fmla="*/ 1 w 234"/>
                <a:gd name="T57" fmla="*/ 4 h 131"/>
                <a:gd name="T58" fmla="*/ 1 w 234"/>
                <a:gd name="T59" fmla="*/ 4 h 131"/>
                <a:gd name="T60" fmla="*/ 1 w 234"/>
                <a:gd name="T61" fmla="*/ 4 h 131"/>
                <a:gd name="T62" fmla="*/ 2 w 234"/>
                <a:gd name="T63" fmla="*/ 4 h 131"/>
                <a:gd name="T64" fmla="*/ 2 w 234"/>
                <a:gd name="T65" fmla="*/ 4 h 131"/>
                <a:gd name="T66" fmla="*/ 3 w 234"/>
                <a:gd name="T67" fmla="*/ 3 h 131"/>
                <a:gd name="T68" fmla="*/ 4 w 234"/>
                <a:gd name="T69" fmla="*/ 3 h 131"/>
                <a:gd name="T70" fmla="*/ 4 w 234"/>
                <a:gd name="T71" fmla="*/ 4 h 131"/>
                <a:gd name="T72" fmla="*/ 3 w 234"/>
                <a:gd name="T73" fmla="*/ 5 h 131"/>
                <a:gd name="T74" fmla="*/ 4 w 234"/>
                <a:gd name="T75" fmla="*/ 5 h 131"/>
                <a:gd name="T76" fmla="*/ 4 w 234"/>
                <a:gd name="T77" fmla="*/ 4 h 131"/>
                <a:gd name="T78" fmla="*/ 4 w 234"/>
                <a:gd name="T79" fmla="*/ 4 h 131"/>
                <a:gd name="T80" fmla="*/ 4 w 234"/>
                <a:gd name="T81" fmla="*/ 3 h 131"/>
                <a:gd name="T82" fmla="*/ 4 w 234"/>
                <a:gd name="T83" fmla="*/ 3 h 131"/>
                <a:gd name="T84" fmla="*/ 5 w 234"/>
                <a:gd name="T85" fmla="*/ 2 h 131"/>
                <a:gd name="T86" fmla="*/ 5 w 234"/>
                <a:gd name="T87" fmla="*/ 2 h 131"/>
                <a:gd name="T88" fmla="*/ 6 w 234"/>
                <a:gd name="T89" fmla="*/ 2 h 131"/>
                <a:gd name="T90" fmla="*/ 6 w 234"/>
                <a:gd name="T91" fmla="*/ 3 h 131"/>
                <a:gd name="T92" fmla="*/ 6 w 234"/>
                <a:gd name="T93" fmla="*/ 4 h 131"/>
                <a:gd name="T94" fmla="*/ 6 w 234"/>
                <a:gd name="T95" fmla="*/ 4 h 131"/>
                <a:gd name="T96" fmla="*/ 6 w 234"/>
                <a:gd name="T97" fmla="*/ 3 h 131"/>
                <a:gd name="T98" fmla="*/ 6 w 234"/>
                <a:gd name="T99" fmla="*/ 2 h 131"/>
                <a:gd name="T100" fmla="*/ 6 w 234"/>
                <a:gd name="T101" fmla="*/ 2 h 131"/>
                <a:gd name="T102" fmla="*/ 6 w 234"/>
                <a:gd name="T103" fmla="*/ 1 h 131"/>
                <a:gd name="T104" fmla="*/ 7 w 234"/>
                <a:gd name="T105" fmla="*/ 1 h 131"/>
                <a:gd name="T106" fmla="*/ 8 w 234"/>
                <a:gd name="T107" fmla="*/ 1 h 131"/>
                <a:gd name="T108" fmla="*/ 8 w 234"/>
                <a:gd name="T109" fmla="*/ 0 h 131"/>
                <a:gd name="T110" fmla="*/ 7 w 234"/>
                <a:gd name="T111" fmla="*/ 1 h 13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34" h="131">
                  <a:moveTo>
                    <a:pt x="209" y="3"/>
                  </a:moveTo>
                  <a:lnTo>
                    <a:pt x="202" y="6"/>
                  </a:lnTo>
                  <a:lnTo>
                    <a:pt x="193" y="9"/>
                  </a:lnTo>
                  <a:lnTo>
                    <a:pt x="181" y="14"/>
                  </a:lnTo>
                  <a:lnTo>
                    <a:pt x="170" y="18"/>
                  </a:lnTo>
                  <a:lnTo>
                    <a:pt x="159" y="23"/>
                  </a:lnTo>
                  <a:lnTo>
                    <a:pt x="149" y="28"/>
                  </a:lnTo>
                  <a:lnTo>
                    <a:pt x="142" y="32"/>
                  </a:lnTo>
                  <a:lnTo>
                    <a:pt x="138" y="34"/>
                  </a:lnTo>
                  <a:lnTo>
                    <a:pt x="134" y="30"/>
                  </a:lnTo>
                  <a:lnTo>
                    <a:pt x="127" y="28"/>
                  </a:lnTo>
                  <a:lnTo>
                    <a:pt x="120" y="24"/>
                  </a:lnTo>
                  <a:lnTo>
                    <a:pt x="112" y="22"/>
                  </a:lnTo>
                  <a:lnTo>
                    <a:pt x="104" y="22"/>
                  </a:lnTo>
                  <a:lnTo>
                    <a:pt x="95" y="21"/>
                  </a:lnTo>
                  <a:lnTo>
                    <a:pt x="88" y="22"/>
                  </a:lnTo>
                  <a:lnTo>
                    <a:pt x="81" y="24"/>
                  </a:lnTo>
                  <a:lnTo>
                    <a:pt x="76" y="26"/>
                  </a:lnTo>
                  <a:lnTo>
                    <a:pt x="77" y="28"/>
                  </a:lnTo>
                  <a:lnTo>
                    <a:pt x="81" y="29"/>
                  </a:lnTo>
                  <a:lnTo>
                    <a:pt x="87" y="29"/>
                  </a:lnTo>
                  <a:lnTo>
                    <a:pt x="91" y="29"/>
                  </a:lnTo>
                  <a:lnTo>
                    <a:pt x="96" y="30"/>
                  </a:lnTo>
                  <a:lnTo>
                    <a:pt x="103" y="32"/>
                  </a:lnTo>
                  <a:lnTo>
                    <a:pt x="109" y="34"/>
                  </a:lnTo>
                  <a:lnTo>
                    <a:pt x="115" y="38"/>
                  </a:lnTo>
                  <a:lnTo>
                    <a:pt x="120" y="40"/>
                  </a:lnTo>
                  <a:lnTo>
                    <a:pt x="125" y="44"/>
                  </a:lnTo>
                  <a:lnTo>
                    <a:pt x="127" y="46"/>
                  </a:lnTo>
                  <a:lnTo>
                    <a:pt x="122" y="51"/>
                  </a:lnTo>
                  <a:lnTo>
                    <a:pt x="117" y="57"/>
                  </a:lnTo>
                  <a:lnTo>
                    <a:pt x="110" y="63"/>
                  </a:lnTo>
                  <a:lnTo>
                    <a:pt x="104" y="67"/>
                  </a:lnTo>
                  <a:lnTo>
                    <a:pt x="96" y="64"/>
                  </a:lnTo>
                  <a:lnTo>
                    <a:pt x="87" y="63"/>
                  </a:lnTo>
                  <a:lnTo>
                    <a:pt x="76" y="61"/>
                  </a:lnTo>
                  <a:lnTo>
                    <a:pt x="65" y="60"/>
                  </a:lnTo>
                  <a:lnTo>
                    <a:pt x="54" y="60"/>
                  </a:lnTo>
                  <a:lnTo>
                    <a:pt x="45" y="60"/>
                  </a:lnTo>
                  <a:lnTo>
                    <a:pt x="37" y="60"/>
                  </a:lnTo>
                  <a:lnTo>
                    <a:pt x="31" y="62"/>
                  </a:lnTo>
                  <a:lnTo>
                    <a:pt x="37" y="62"/>
                  </a:lnTo>
                  <a:lnTo>
                    <a:pt x="44" y="63"/>
                  </a:lnTo>
                  <a:lnTo>
                    <a:pt x="51" y="64"/>
                  </a:lnTo>
                  <a:lnTo>
                    <a:pt x="60" y="66"/>
                  </a:lnTo>
                  <a:lnTo>
                    <a:pt x="68" y="68"/>
                  </a:lnTo>
                  <a:lnTo>
                    <a:pt x="75" y="69"/>
                  </a:lnTo>
                  <a:lnTo>
                    <a:pt x="82" y="72"/>
                  </a:lnTo>
                  <a:lnTo>
                    <a:pt x="88" y="75"/>
                  </a:lnTo>
                  <a:lnTo>
                    <a:pt x="80" y="83"/>
                  </a:lnTo>
                  <a:lnTo>
                    <a:pt x="71" y="90"/>
                  </a:lnTo>
                  <a:lnTo>
                    <a:pt x="60" y="94"/>
                  </a:lnTo>
                  <a:lnTo>
                    <a:pt x="49" y="99"/>
                  </a:lnTo>
                  <a:lnTo>
                    <a:pt x="38" y="101"/>
                  </a:lnTo>
                  <a:lnTo>
                    <a:pt x="27" y="104"/>
                  </a:lnTo>
                  <a:lnTo>
                    <a:pt x="18" y="105"/>
                  </a:lnTo>
                  <a:lnTo>
                    <a:pt x="10" y="105"/>
                  </a:lnTo>
                  <a:lnTo>
                    <a:pt x="3" y="105"/>
                  </a:lnTo>
                  <a:lnTo>
                    <a:pt x="0" y="107"/>
                  </a:lnTo>
                  <a:lnTo>
                    <a:pt x="1" y="108"/>
                  </a:lnTo>
                  <a:lnTo>
                    <a:pt x="8" y="111"/>
                  </a:lnTo>
                  <a:lnTo>
                    <a:pt x="15" y="111"/>
                  </a:lnTo>
                  <a:lnTo>
                    <a:pt x="24" y="111"/>
                  </a:lnTo>
                  <a:lnTo>
                    <a:pt x="36" y="109"/>
                  </a:lnTo>
                  <a:lnTo>
                    <a:pt x="49" y="107"/>
                  </a:lnTo>
                  <a:lnTo>
                    <a:pt x="62" y="105"/>
                  </a:lnTo>
                  <a:lnTo>
                    <a:pt x="75" y="100"/>
                  </a:lnTo>
                  <a:lnTo>
                    <a:pt x="87" y="93"/>
                  </a:lnTo>
                  <a:lnTo>
                    <a:pt x="97" y="86"/>
                  </a:lnTo>
                  <a:lnTo>
                    <a:pt x="103" y="96"/>
                  </a:lnTo>
                  <a:lnTo>
                    <a:pt x="104" y="106"/>
                  </a:lnTo>
                  <a:lnTo>
                    <a:pt x="103" y="117"/>
                  </a:lnTo>
                  <a:lnTo>
                    <a:pt x="96" y="127"/>
                  </a:lnTo>
                  <a:lnTo>
                    <a:pt x="92" y="130"/>
                  </a:lnTo>
                  <a:lnTo>
                    <a:pt x="94" y="131"/>
                  </a:lnTo>
                  <a:lnTo>
                    <a:pt x="97" y="131"/>
                  </a:lnTo>
                  <a:lnTo>
                    <a:pt x="103" y="129"/>
                  </a:lnTo>
                  <a:lnTo>
                    <a:pt x="109" y="122"/>
                  </a:lnTo>
                  <a:lnTo>
                    <a:pt x="113" y="111"/>
                  </a:lnTo>
                  <a:lnTo>
                    <a:pt x="114" y="97"/>
                  </a:lnTo>
                  <a:lnTo>
                    <a:pt x="112" y="83"/>
                  </a:lnTo>
                  <a:lnTo>
                    <a:pt x="117" y="78"/>
                  </a:lnTo>
                  <a:lnTo>
                    <a:pt x="122" y="72"/>
                  </a:lnTo>
                  <a:lnTo>
                    <a:pt x="128" y="67"/>
                  </a:lnTo>
                  <a:lnTo>
                    <a:pt x="134" y="61"/>
                  </a:lnTo>
                  <a:lnTo>
                    <a:pt x="140" y="56"/>
                  </a:lnTo>
                  <a:lnTo>
                    <a:pt x="145" y="52"/>
                  </a:lnTo>
                  <a:lnTo>
                    <a:pt x="151" y="48"/>
                  </a:lnTo>
                  <a:lnTo>
                    <a:pt x="157" y="46"/>
                  </a:lnTo>
                  <a:lnTo>
                    <a:pt x="163" y="55"/>
                  </a:lnTo>
                  <a:lnTo>
                    <a:pt x="166" y="68"/>
                  </a:lnTo>
                  <a:lnTo>
                    <a:pt x="166" y="82"/>
                  </a:lnTo>
                  <a:lnTo>
                    <a:pt x="163" y="96"/>
                  </a:lnTo>
                  <a:lnTo>
                    <a:pt x="161" y="99"/>
                  </a:lnTo>
                  <a:lnTo>
                    <a:pt x="163" y="101"/>
                  </a:lnTo>
                  <a:lnTo>
                    <a:pt x="166" y="100"/>
                  </a:lnTo>
                  <a:lnTo>
                    <a:pt x="170" y="97"/>
                  </a:lnTo>
                  <a:lnTo>
                    <a:pt x="173" y="86"/>
                  </a:lnTo>
                  <a:lnTo>
                    <a:pt x="175" y="72"/>
                  </a:lnTo>
                  <a:lnTo>
                    <a:pt x="175" y="55"/>
                  </a:lnTo>
                  <a:lnTo>
                    <a:pt x="170" y="39"/>
                  </a:lnTo>
                  <a:lnTo>
                    <a:pt x="174" y="34"/>
                  </a:lnTo>
                  <a:lnTo>
                    <a:pt x="181" y="29"/>
                  </a:lnTo>
                  <a:lnTo>
                    <a:pt x="190" y="23"/>
                  </a:lnTo>
                  <a:lnTo>
                    <a:pt x="201" y="17"/>
                  </a:lnTo>
                  <a:lnTo>
                    <a:pt x="210" y="11"/>
                  </a:lnTo>
                  <a:lnTo>
                    <a:pt x="220" y="7"/>
                  </a:lnTo>
                  <a:lnTo>
                    <a:pt x="228" y="2"/>
                  </a:lnTo>
                  <a:lnTo>
                    <a:pt x="234" y="0"/>
                  </a:lnTo>
                  <a:lnTo>
                    <a:pt x="229" y="0"/>
                  </a:lnTo>
                  <a:lnTo>
                    <a:pt x="221" y="1"/>
                  </a:lnTo>
                  <a:lnTo>
                    <a:pt x="213" y="2"/>
                  </a:lnTo>
                  <a:lnTo>
                    <a:pt x="209" y="3"/>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95" name="Freeform 334">
              <a:extLst>
                <a:ext uri="{FF2B5EF4-FFF2-40B4-BE49-F238E27FC236}">
                  <a16:creationId xmlns:a16="http://schemas.microsoft.com/office/drawing/2014/main" xmlns="" id="{0BCC4CE4-561D-4B37-AA7F-EE9CEB86BC41}"/>
                </a:ext>
              </a:extLst>
            </p:cNvPr>
            <p:cNvSpPr>
              <a:spLocks/>
            </p:cNvSpPr>
            <p:nvPr/>
          </p:nvSpPr>
          <p:spPr bwMode="auto">
            <a:xfrm>
              <a:off x="2298" y="1127"/>
              <a:ext cx="11" cy="12"/>
            </a:xfrm>
            <a:custGeom>
              <a:avLst/>
              <a:gdLst>
                <a:gd name="T0" fmla="*/ 1 w 22"/>
                <a:gd name="T1" fmla="*/ 1 h 23"/>
                <a:gd name="T2" fmla="*/ 1 w 22"/>
                <a:gd name="T3" fmla="*/ 0 h 23"/>
                <a:gd name="T4" fmla="*/ 1 w 22"/>
                <a:gd name="T5" fmla="*/ 0 h 23"/>
                <a:gd name="T6" fmla="*/ 1 w 22"/>
                <a:gd name="T7" fmla="*/ 1 h 23"/>
                <a:gd name="T8" fmla="*/ 1 w 22"/>
                <a:gd name="T9" fmla="*/ 1 h 23"/>
                <a:gd name="T10" fmla="*/ 1 w 22"/>
                <a:gd name="T11" fmla="*/ 1 h 23"/>
                <a:gd name="T12" fmla="*/ 1 w 22"/>
                <a:gd name="T13" fmla="*/ 1 h 23"/>
                <a:gd name="T14" fmla="*/ 1 w 22"/>
                <a:gd name="T15" fmla="*/ 1 h 23"/>
                <a:gd name="T16" fmla="*/ 1 w 22"/>
                <a:gd name="T17" fmla="*/ 1 h 23"/>
                <a:gd name="T18" fmla="*/ 1 w 22"/>
                <a:gd name="T19" fmla="*/ 1 h 23"/>
                <a:gd name="T20" fmla="*/ 1 w 22"/>
                <a:gd name="T21" fmla="*/ 1 h 23"/>
                <a:gd name="T22" fmla="*/ 1 w 22"/>
                <a:gd name="T23" fmla="*/ 1 h 23"/>
                <a:gd name="T24" fmla="*/ 1 w 22"/>
                <a:gd name="T25" fmla="*/ 1 h 23"/>
                <a:gd name="T26" fmla="*/ 1 w 22"/>
                <a:gd name="T27" fmla="*/ 1 h 23"/>
                <a:gd name="T28" fmla="*/ 0 w 22"/>
                <a:gd name="T29" fmla="*/ 1 h 23"/>
                <a:gd name="T30" fmla="*/ 1 w 22"/>
                <a:gd name="T31" fmla="*/ 1 h 23"/>
                <a:gd name="T32" fmla="*/ 1 w 22"/>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3">
                  <a:moveTo>
                    <a:pt x="3" y="1"/>
                  </a:moveTo>
                  <a:lnTo>
                    <a:pt x="9" y="0"/>
                  </a:lnTo>
                  <a:lnTo>
                    <a:pt x="14" y="0"/>
                  </a:lnTo>
                  <a:lnTo>
                    <a:pt x="18" y="2"/>
                  </a:lnTo>
                  <a:lnTo>
                    <a:pt x="21" y="6"/>
                  </a:lnTo>
                  <a:lnTo>
                    <a:pt x="22" y="11"/>
                  </a:lnTo>
                  <a:lnTo>
                    <a:pt x="22" y="15"/>
                  </a:lnTo>
                  <a:lnTo>
                    <a:pt x="21" y="19"/>
                  </a:lnTo>
                  <a:lnTo>
                    <a:pt x="18" y="21"/>
                  </a:lnTo>
                  <a:lnTo>
                    <a:pt x="16" y="22"/>
                  </a:lnTo>
                  <a:lnTo>
                    <a:pt x="12" y="23"/>
                  </a:lnTo>
                  <a:lnTo>
                    <a:pt x="7" y="22"/>
                  </a:lnTo>
                  <a:lnTo>
                    <a:pt x="3" y="20"/>
                  </a:lnTo>
                  <a:lnTo>
                    <a:pt x="1" y="15"/>
                  </a:lnTo>
                  <a:lnTo>
                    <a:pt x="0" y="8"/>
                  </a:lnTo>
                  <a:lnTo>
                    <a:pt x="1" y="4"/>
                  </a:lnTo>
                  <a:lnTo>
                    <a:pt x="3"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96" name="Freeform 335">
              <a:extLst>
                <a:ext uri="{FF2B5EF4-FFF2-40B4-BE49-F238E27FC236}">
                  <a16:creationId xmlns:a16="http://schemas.microsoft.com/office/drawing/2014/main" xmlns="" id="{F253B080-E037-4AAF-A439-65A28B4A0131}"/>
                </a:ext>
              </a:extLst>
            </p:cNvPr>
            <p:cNvSpPr>
              <a:spLocks/>
            </p:cNvSpPr>
            <p:nvPr/>
          </p:nvSpPr>
          <p:spPr bwMode="auto">
            <a:xfrm>
              <a:off x="2296" y="1154"/>
              <a:ext cx="9" cy="8"/>
            </a:xfrm>
            <a:custGeom>
              <a:avLst/>
              <a:gdLst>
                <a:gd name="T0" fmla="*/ 0 w 19"/>
                <a:gd name="T1" fmla="*/ 1 h 15"/>
                <a:gd name="T2" fmla="*/ 0 w 19"/>
                <a:gd name="T3" fmla="*/ 0 h 15"/>
                <a:gd name="T4" fmla="*/ 0 w 19"/>
                <a:gd name="T5" fmla="*/ 0 h 15"/>
                <a:gd name="T6" fmla="*/ 0 w 19"/>
                <a:gd name="T7" fmla="*/ 0 h 15"/>
                <a:gd name="T8" fmla="*/ 0 w 19"/>
                <a:gd name="T9" fmla="*/ 1 h 15"/>
                <a:gd name="T10" fmla="*/ 0 w 19"/>
                <a:gd name="T11" fmla="*/ 1 h 15"/>
                <a:gd name="T12" fmla="*/ 0 w 19"/>
                <a:gd name="T13" fmla="*/ 1 h 15"/>
                <a:gd name="T14" fmla="*/ 0 w 19"/>
                <a:gd name="T15" fmla="*/ 1 h 15"/>
                <a:gd name="T16" fmla="*/ 0 w 19"/>
                <a:gd name="T17" fmla="*/ 1 h 15"/>
                <a:gd name="T18" fmla="*/ 0 w 19"/>
                <a:gd name="T19" fmla="*/ 1 h 15"/>
                <a:gd name="T20" fmla="*/ 0 w 19"/>
                <a:gd name="T21" fmla="*/ 1 h 15"/>
                <a:gd name="T22" fmla="*/ 0 w 19"/>
                <a:gd name="T23" fmla="*/ 1 h 15"/>
                <a:gd name="T24" fmla="*/ 0 w 19"/>
                <a:gd name="T25" fmla="*/ 1 h 15"/>
                <a:gd name="T26" fmla="*/ 0 w 19"/>
                <a:gd name="T27" fmla="*/ 1 h 15"/>
                <a:gd name="T28" fmla="*/ 0 w 19"/>
                <a:gd name="T29" fmla="*/ 1 h 15"/>
                <a:gd name="T30" fmla="*/ 0 w 19"/>
                <a:gd name="T31" fmla="*/ 1 h 15"/>
                <a:gd name="T32" fmla="*/ 0 w 19"/>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5">
                  <a:moveTo>
                    <a:pt x="3" y="1"/>
                  </a:moveTo>
                  <a:lnTo>
                    <a:pt x="6" y="0"/>
                  </a:lnTo>
                  <a:lnTo>
                    <a:pt x="11" y="0"/>
                  </a:lnTo>
                  <a:lnTo>
                    <a:pt x="14" y="0"/>
                  </a:lnTo>
                  <a:lnTo>
                    <a:pt x="17" y="3"/>
                  </a:lnTo>
                  <a:lnTo>
                    <a:pt x="19" y="5"/>
                  </a:lnTo>
                  <a:lnTo>
                    <a:pt x="19" y="7"/>
                  </a:lnTo>
                  <a:lnTo>
                    <a:pt x="18" y="10"/>
                  </a:lnTo>
                  <a:lnTo>
                    <a:pt x="17" y="13"/>
                  </a:lnTo>
                  <a:lnTo>
                    <a:pt x="13" y="15"/>
                  </a:lnTo>
                  <a:lnTo>
                    <a:pt x="8" y="14"/>
                  </a:lnTo>
                  <a:lnTo>
                    <a:pt x="4" y="13"/>
                  </a:lnTo>
                  <a:lnTo>
                    <a:pt x="3" y="12"/>
                  </a:lnTo>
                  <a:lnTo>
                    <a:pt x="2" y="11"/>
                  </a:lnTo>
                  <a:lnTo>
                    <a:pt x="0" y="8"/>
                  </a:lnTo>
                  <a:lnTo>
                    <a:pt x="0" y="5"/>
                  </a:lnTo>
                  <a:lnTo>
                    <a:pt x="3"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97" name="Freeform 336">
              <a:extLst>
                <a:ext uri="{FF2B5EF4-FFF2-40B4-BE49-F238E27FC236}">
                  <a16:creationId xmlns:a16="http://schemas.microsoft.com/office/drawing/2014/main" xmlns="" id="{28B41D7D-EE50-4004-A0AA-1291C8A19E7A}"/>
                </a:ext>
              </a:extLst>
            </p:cNvPr>
            <p:cNvSpPr>
              <a:spLocks/>
            </p:cNvSpPr>
            <p:nvPr/>
          </p:nvSpPr>
          <p:spPr bwMode="auto">
            <a:xfrm>
              <a:off x="2316" y="1172"/>
              <a:ext cx="12" cy="12"/>
            </a:xfrm>
            <a:custGeom>
              <a:avLst/>
              <a:gdLst>
                <a:gd name="T0" fmla="*/ 1 w 24"/>
                <a:gd name="T1" fmla="*/ 1 h 23"/>
                <a:gd name="T2" fmla="*/ 1 w 24"/>
                <a:gd name="T3" fmla="*/ 1 h 23"/>
                <a:gd name="T4" fmla="*/ 1 w 24"/>
                <a:gd name="T5" fmla="*/ 0 h 23"/>
                <a:gd name="T6" fmla="*/ 1 w 24"/>
                <a:gd name="T7" fmla="*/ 0 h 23"/>
                <a:gd name="T8" fmla="*/ 1 w 24"/>
                <a:gd name="T9" fmla="*/ 1 h 23"/>
                <a:gd name="T10" fmla="*/ 1 w 24"/>
                <a:gd name="T11" fmla="*/ 1 h 23"/>
                <a:gd name="T12" fmla="*/ 1 w 24"/>
                <a:gd name="T13" fmla="*/ 1 h 23"/>
                <a:gd name="T14" fmla="*/ 1 w 24"/>
                <a:gd name="T15" fmla="*/ 1 h 23"/>
                <a:gd name="T16" fmla="*/ 1 w 24"/>
                <a:gd name="T17" fmla="*/ 1 h 23"/>
                <a:gd name="T18" fmla="*/ 1 w 24"/>
                <a:gd name="T19" fmla="*/ 1 h 23"/>
                <a:gd name="T20" fmla="*/ 1 w 24"/>
                <a:gd name="T21" fmla="*/ 1 h 23"/>
                <a:gd name="T22" fmla="*/ 1 w 24"/>
                <a:gd name="T23" fmla="*/ 1 h 23"/>
                <a:gd name="T24" fmla="*/ 1 w 24"/>
                <a:gd name="T25" fmla="*/ 1 h 23"/>
                <a:gd name="T26" fmla="*/ 1 w 24"/>
                <a:gd name="T27" fmla="*/ 1 h 23"/>
                <a:gd name="T28" fmla="*/ 0 w 24"/>
                <a:gd name="T29" fmla="*/ 1 h 23"/>
                <a:gd name="T30" fmla="*/ 0 w 24"/>
                <a:gd name="T31" fmla="*/ 1 h 23"/>
                <a:gd name="T32" fmla="*/ 1 w 24"/>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3">
                  <a:moveTo>
                    <a:pt x="2" y="6"/>
                  </a:moveTo>
                  <a:lnTo>
                    <a:pt x="7" y="2"/>
                  </a:lnTo>
                  <a:lnTo>
                    <a:pt x="11" y="0"/>
                  </a:lnTo>
                  <a:lnTo>
                    <a:pt x="15" y="0"/>
                  </a:lnTo>
                  <a:lnTo>
                    <a:pt x="19" y="3"/>
                  </a:lnTo>
                  <a:lnTo>
                    <a:pt x="23" y="7"/>
                  </a:lnTo>
                  <a:lnTo>
                    <a:pt x="24" y="10"/>
                  </a:lnTo>
                  <a:lnTo>
                    <a:pt x="24" y="15"/>
                  </a:lnTo>
                  <a:lnTo>
                    <a:pt x="22" y="18"/>
                  </a:lnTo>
                  <a:lnTo>
                    <a:pt x="18" y="22"/>
                  </a:lnTo>
                  <a:lnTo>
                    <a:pt x="12" y="23"/>
                  </a:lnTo>
                  <a:lnTo>
                    <a:pt x="7" y="23"/>
                  </a:lnTo>
                  <a:lnTo>
                    <a:pt x="3" y="21"/>
                  </a:lnTo>
                  <a:lnTo>
                    <a:pt x="1" y="17"/>
                  </a:lnTo>
                  <a:lnTo>
                    <a:pt x="0" y="13"/>
                  </a:lnTo>
                  <a:lnTo>
                    <a:pt x="0" y="9"/>
                  </a:lnTo>
                  <a:lnTo>
                    <a:pt x="2" y="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98" name="Freeform 337">
              <a:extLst>
                <a:ext uri="{FF2B5EF4-FFF2-40B4-BE49-F238E27FC236}">
                  <a16:creationId xmlns:a16="http://schemas.microsoft.com/office/drawing/2014/main" xmlns="" id="{A0A1FFD0-59B7-4CD9-B4DE-D00CE6275396}"/>
                </a:ext>
              </a:extLst>
            </p:cNvPr>
            <p:cNvSpPr>
              <a:spLocks/>
            </p:cNvSpPr>
            <p:nvPr/>
          </p:nvSpPr>
          <p:spPr bwMode="auto">
            <a:xfrm>
              <a:off x="2271" y="1168"/>
              <a:ext cx="14" cy="13"/>
            </a:xfrm>
            <a:custGeom>
              <a:avLst/>
              <a:gdLst>
                <a:gd name="T0" fmla="*/ 1 w 26"/>
                <a:gd name="T1" fmla="*/ 0 h 25"/>
                <a:gd name="T2" fmla="*/ 1 w 26"/>
                <a:gd name="T3" fmla="*/ 1 h 25"/>
                <a:gd name="T4" fmla="*/ 1 w 26"/>
                <a:gd name="T5" fmla="*/ 1 h 25"/>
                <a:gd name="T6" fmla="*/ 1 w 26"/>
                <a:gd name="T7" fmla="*/ 1 h 25"/>
                <a:gd name="T8" fmla="*/ 1 w 26"/>
                <a:gd name="T9" fmla="*/ 1 h 25"/>
                <a:gd name="T10" fmla="*/ 1 w 26"/>
                <a:gd name="T11" fmla="*/ 1 h 25"/>
                <a:gd name="T12" fmla="*/ 1 w 26"/>
                <a:gd name="T13" fmla="*/ 1 h 25"/>
                <a:gd name="T14" fmla="*/ 1 w 26"/>
                <a:gd name="T15" fmla="*/ 1 h 25"/>
                <a:gd name="T16" fmla="*/ 1 w 26"/>
                <a:gd name="T17" fmla="*/ 1 h 25"/>
                <a:gd name="T18" fmla="*/ 1 w 26"/>
                <a:gd name="T19" fmla="*/ 1 h 25"/>
                <a:gd name="T20" fmla="*/ 1 w 26"/>
                <a:gd name="T21" fmla="*/ 1 h 25"/>
                <a:gd name="T22" fmla="*/ 1 w 26"/>
                <a:gd name="T23" fmla="*/ 1 h 25"/>
                <a:gd name="T24" fmla="*/ 0 w 26"/>
                <a:gd name="T25" fmla="*/ 1 h 25"/>
                <a:gd name="T26" fmla="*/ 1 w 26"/>
                <a:gd name="T27" fmla="*/ 1 h 25"/>
                <a:gd name="T28" fmla="*/ 1 w 26"/>
                <a:gd name="T29" fmla="*/ 1 h 25"/>
                <a:gd name="T30" fmla="*/ 1 w 26"/>
                <a:gd name="T31" fmla="*/ 1 h 25"/>
                <a:gd name="T32" fmla="*/ 1 w 26"/>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 h="25">
                  <a:moveTo>
                    <a:pt x="14" y="0"/>
                  </a:moveTo>
                  <a:lnTo>
                    <a:pt x="19" y="1"/>
                  </a:lnTo>
                  <a:lnTo>
                    <a:pt x="24" y="2"/>
                  </a:lnTo>
                  <a:lnTo>
                    <a:pt x="25" y="6"/>
                  </a:lnTo>
                  <a:lnTo>
                    <a:pt x="26" y="11"/>
                  </a:lnTo>
                  <a:lnTo>
                    <a:pt x="25" y="17"/>
                  </a:lnTo>
                  <a:lnTo>
                    <a:pt x="23" y="22"/>
                  </a:lnTo>
                  <a:lnTo>
                    <a:pt x="19" y="24"/>
                  </a:lnTo>
                  <a:lnTo>
                    <a:pt x="15" y="25"/>
                  </a:lnTo>
                  <a:lnTo>
                    <a:pt x="9" y="24"/>
                  </a:lnTo>
                  <a:lnTo>
                    <a:pt x="4" y="21"/>
                  </a:lnTo>
                  <a:lnTo>
                    <a:pt x="1" y="18"/>
                  </a:lnTo>
                  <a:lnTo>
                    <a:pt x="0" y="14"/>
                  </a:lnTo>
                  <a:lnTo>
                    <a:pt x="1" y="9"/>
                  </a:lnTo>
                  <a:lnTo>
                    <a:pt x="3" y="5"/>
                  </a:lnTo>
                  <a:lnTo>
                    <a:pt x="8" y="1"/>
                  </a:lnTo>
                  <a:lnTo>
                    <a:pt x="14" y="0"/>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599" name="Freeform 338">
              <a:extLst>
                <a:ext uri="{FF2B5EF4-FFF2-40B4-BE49-F238E27FC236}">
                  <a16:creationId xmlns:a16="http://schemas.microsoft.com/office/drawing/2014/main" xmlns="" id="{BB183725-8BC0-46ED-98BB-359E038855C3}"/>
                </a:ext>
              </a:extLst>
            </p:cNvPr>
            <p:cNvSpPr>
              <a:spLocks/>
            </p:cNvSpPr>
            <p:nvPr/>
          </p:nvSpPr>
          <p:spPr bwMode="auto">
            <a:xfrm>
              <a:off x="2265" y="1139"/>
              <a:ext cx="13" cy="13"/>
            </a:xfrm>
            <a:custGeom>
              <a:avLst/>
              <a:gdLst>
                <a:gd name="T0" fmla="*/ 0 w 27"/>
                <a:gd name="T1" fmla="*/ 1 h 26"/>
                <a:gd name="T2" fmla="*/ 0 w 27"/>
                <a:gd name="T3" fmla="*/ 1 h 26"/>
                <a:gd name="T4" fmla="*/ 0 w 27"/>
                <a:gd name="T5" fmla="*/ 1 h 26"/>
                <a:gd name="T6" fmla="*/ 0 w 27"/>
                <a:gd name="T7" fmla="*/ 1 h 26"/>
                <a:gd name="T8" fmla="*/ 0 w 27"/>
                <a:gd name="T9" fmla="*/ 0 h 26"/>
                <a:gd name="T10" fmla="*/ 0 w 27"/>
                <a:gd name="T11" fmla="*/ 0 h 26"/>
                <a:gd name="T12" fmla="*/ 0 w 27"/>
                <a:gd name="T13" fmla="*/ 1 h 26"/>
                <a:gd name="T14" fmla="*/ 0 w 27"/>
                <a:gd name="T15" fmla="*/ 1 h 26"/>
                <a:gd name="T16" fmla="*/ 0 w 27"/>
                <a:gd name="T17" fmla="*/ 1 h 26"/>
                <a:gd name="T18" fmla="*/ 0 w 27"/>
                <a:gd name="T19" fmla="*/ 1 h 26"/>
                <a:gd name="T20" fmla="*/ 0 w 27"/>
                <a:gd name="T21" fmla="*/ 1 h 26"/>
                <a:gd name="T22" fmla="*/ 0 w 27"/>
                <a:gd name="T23" fmla="*/ 1 h 26"/>
                <a:gd name="T24" fmla="*/ 0 w 27"/>
                <a:gd name="T25" fmla="*/ 1 h 26"/>
                <a:gd name="T26" fmla="*/ 0 w 27"/>
                <a:gd name="T27" fmla="*/ 1 h 26"/>
                <a:gd name="T28" fmla="*/ 0 w 27"/>
                <a:gd name="T29" fmla="*/ 1 h 26"/>
                <a:gd name="T30" fmla="*/ 0 w 27"/>
                <a:gd name="T31" fmla="*/ 1 h 26"/>
                <a:gd name="T32" fmla="*/ 0 w 27"/>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26">
                  <a:moveTo>
                    <a:pt x="0" y="14"/>
                  </a:moveTo>
                  <a:lnTo>
                    <a:pt x="0" y="8"/>
                  </a:lnTo>
                  <a:lnTo>
                    <a:pt x="4" y="4"/>
                  </a:lnTo>
                  <a:lnTo>
                    <a:pt x="8" y="1"/>
                  </a:lnTo>
                  <a:lnTo>
                    <a:pt x="13" y="0"/>
                  </a:lnTo>
                  <a:lnTo>
                    <a:pt x="18" y="0"/>
                  </a:lnTo>
                  <a:lnTo>
                    <a:pt x="22" y="3"/>
                  </a:lnTo>
                  <a:lnTo>
                    <a:pt x="25" y="5"/>
                  </a:lnTo>
                  <a:lnTo>
                    <a:pt x="27" y="8"/>
                  </a:lnTo>
                  <a:lnTo>
                    <a:pt x="27" y="13"/>
                  </a:lnTo>
                  <a:lnTo>
                    <a:pt x="25" y="18"/>
                  </a:lnTo>
                  <a:lnTo>
                    <a:pt x="22" y="22"/>
                  </a:lnTo>
                  <a:lnTo>
                    <a:pt x="18" y="26"/>
                  </a:lnTo>
                  <a:lnTo>
                    <a:pt x="14" y="26"/>
                  </a:lnTo>
                  <a:lnTo>
                    <a:pt x="8" y="23"/>
                  </a:lnTo>
                  <a:lnTo>
                    <a:pt x="2" y="20"/>
                  </a:lnTo>
                  <a:lnTo>
                    <a:pt x="0" y="14"/>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00" name="Freeform 339">
              <a:extLst>
                <a:ext uri="{FF2B5EF4-FFF2-40B4-BE49-F238E27FC236}">
                  <a16:creationId xmlns:a16="http://schemas.microsoft.com/office/drawing/2014/main" xmlns="" id="{EB085576-F220-49BE-B31A-C0CC4009B046}"/>
                </a:ext>
              </a:extLst>
            </p:cNvPr>
            <p:cNvSpPr>
              <a:spLocks/>
            </p:cNvSpPr>
            <p:nvPr/>
          </p:nvSpPr>
          <p:spPr bwMode="auto">
            <a:xfrm>
              <a:off x="2244" y="1139"/>
              <a:ext cx="11" cy="11"/>
            </a:xfrm>
            <a:custGeom>
              <a:avLst/>
              <a:gdLst>
                <a:gd name="T0" fmla="*/ 0 w 23"/>
                <a:gd name="T1" fmla="*/ 1 h 22"/>
                <a:gd name="T2" fmla="*/ 0 w 23"/>
                <a:gd name="T3" fmla="*/ 1 h 22"/>
                <a:gd name="T4" fmla="*/ 0 w 23"/>
                <a:gd name="T5" fmla="*/ 1 h 22"/>
                <a:gd name="T6" fmla="*/ 0 w 23"/>
                <a:gd name="T7" fmla="*/ 1 h 22"/>
                <a:gd name="T8" fmla="*/ 0 w 23"/>
                <a:gd name="T9" fmla="*/ 0 h 22"/>
                <a:gd name="T10" fmla="*/ 0 w 23"/>
                <a:gd name="T11" fmla="*/ 0 h 22"/>
                <a:gd name="T12" fmla="*/ 0 w 23"/>
                <a:gd name="T13" fmla="*/ 1 h 22"/>
                <a:gd name="T14" fmla="*/ 0 w 23"/>
                <a:gd name="T15" fmla="*/ 1 h 22"/>
                <a:gd name="T16" fmla="*/ 0 w 23"/>
                <a:gd name="T17" fmla="*/ 1 h 22"/>
                <a:gd name="T18" fmla="*/ 0 w 23"/>
                <a:gd name="T19" fmla="*/ 1 h 22"/>
                <a:gd name="T20" fmla="*/ 0 w 23"/>
                <a:gd name="T21" fmla="*/ 1 h 22"/>
                <a:gd name="T22" fmla="*/ 0 w 23"/>
                <a:gd name="T23" fmla="*/ 1 h 22"/>
                <a:gd name="T24" fmla="*/ 0 w 23"/>
                <a:gd name="T25" fmla="*/ 1 h 22"/>
                <a:gd name="T26" fmla="*/ 0 w 23"/>
                <a:gd name="T27" fmla="*/ 1 h 22"/>
                <a:gd name="T28" fmla="*/ 0 w 23"/>
                <a:gd name="T29" fmla="*/ 1 h 22"/>
                <a:gd name="T30" fmla="*/ 0 w 23"/>
                <a:gd name="T31" fmla="*/ 1 h 22"/>
                <a:gd name="T32" fmla="*/ 0 w 23"/>
                <a:gd name="T33" fmla="*/ 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22">
                  <a:moveTo>
                    <a:pt x="0" y="14"/>
                  </a:moveTo>
                  <a:lnTo>
                    <a:pt x="1" y="9"/>
                  </a:lnTo>
                  <a:lnTo>
                    <a:pt x="3" y="5"/>
                  </a:lnTo>
                  <a:lnTo>
                    <a:pt x="7" y="1"/>
                  </a:lnTo>
                  <a:lnTo>
                    <a:pt x="11" y="0"/>
                  </a:lnTo>
                  <a:lnTo>
                    <a:pt x="16" y="0"/>
                  </a:lnTo>
                  <a:lnTo>
                    <a:pt x="19" y="2"/>
                  </a:lnTo>
                  <a:lnTo>
                    <a:pt x="21" y="6"/>
                  </a:lnTo>
                  <a:lnTo>
                    <a:pt x="23" y="9"/>
                  </a:lnTo>
                  <a:lnTo>
                    <a:pt x="21" y="14"/>
                  </a:lnTo>
                  <a:lnTo>
                    <a:pt x="20" y="17"/>
                  </a:lnTo>
                  <a:lnTo>
                    <a:pt x="17" y="20"/>
                  </a:lnTo>
                  <a:lnTo>
                    <a:pt x="13" y="22"/>
                  </a:lnTo>
                  <a:lnTo>
                    <a:pt x="9" y="22"/>
                  </a:lnTo>
                  <a:lnTo>
                    <a:pt x="4" y="21"/>
                  </a:lnTo>
                  <a:lnTo>
                    <a:pt x="1" y="17"/>
                  </a:lnTo>
                  <a:lnTo>
                    <a:pt x="0" y="14"/>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01" name="Freeform 340">
              <a:extLst>
                <a:ext uri="{FF2B5EF4-FFF2-40B4-BE49-F238E27FC236}">
                  <a16:creationId xmlns:a16="http://schemas.microsoft.com/office/drawing/2014/main" xmlns="" id="{BDCCFE6C-12ED-4CE8-907B-A0AB526B801D}"/>
                </a:ext>
              </a:extLst>
            </p:cNvPr>
            <p:cNvSpPr>
              <a:spLocks/>
            </p:cNvSpPr>
            <p:nvPr/>
          </p:nvSpPr>
          <p:spPr bwMode="auto">
            <a:xfrm>
              <a:off x="2261" y="1120"/>
              <a:ext cx="12" cy="11"/>
            </a:xfrm>
            <a:custGeom>
              <a:avLst/>
              <a:gdLst>
                <a:gd name="T0" fmla="*/ 0 w 24"/>
                <a:gd name="T1" fmla="*/ 0 h 23"/>
                <a:gd name="T2" fmla="*/ 1 w 24"/>
                <a:gd name="T3" fmla="*/ 0 h 23"/>
                <a:gd name="T4" fmla="*/ 1 w 24"/>
                <a:gd name="T5" fmla="*/ 0 h 23"/>
                <a:gd name="T6" fmla="*/ 1 w 24"/>
                <a:gd name="T7" fmla="*/ 0 h 23"/>
                <a:gd name="T8" fmla="*/ 1 w 24"/>
                <a:gd name="T9" fmla="*/ 0 h 23"/>
                <a:gd name="T10" fmla="*/ 1 w 24"/>
                <a:gd name="T11" fmla="*/ 0 h 23"/>
                <a:gd name="T12" fmla="*/ 1 w 24"/>
                <a:gd name="T13" fmla="*/ 0 h 23"/>
                <a:gd name="T14" fmla="*/ 1 w 24"/>
                <a:gd name="T15" fmla="*/ 0 h 23"/>
                <a:gd name="T16" fmla="*/ 1 w 24"/>
                <a:gd name="T17" fmla="*/ 0 h 23"/>
                <a:gd name="T18" fmla="*/ 1 w 24"/>
                <a:gd name="T19" fmla="*/ 0 h 23"/>
                <a:gd name="T20" fmla="*/ 1 w 24"/>
                <a:gd name="T21" fmla="*/ 0 h 23"/>
                <a:gd name="T22" fmla="*/ 1 w 24"/>
                <a:gd name="T23" fmla="*/ 0 h 23"/>
                <a:gd name="T24" fmla="*/ 1 w 24"/>
                <a:gd name="T25" fmla="*/ 0 h 23"/>
                <a:gd name="T26" fmla="*/ 1 w 24"/>
                <a:gd name="T27" fmla="*/ 0 h 23"/>
                <a:gd name="T28" fmla="*/ 1 w 24"/>
                <a:gd name="T29" fmla="*/ 0 h 23"/>
                <a:gd name="T30" fmla="*/ 1 w 24"/>
                <a:gd name="T31" fmla="*/ 0 h 23"/>
                <a:gd name="T32" fmla="*/ 0 w 24"/>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3">
                  <a:moveTo>
                    <a:pt x="0" y="13"/>
                  </a:moveTo>
                  <a:lnTo>
                    <a:pt x="1" y="8"/>
                  </a:lnTo>
                  <a:lnTo>
                    <a:pt x="4" y="5"/>
                  </a:lnTo>
                  <a:lnTo>
                    <a:pt x="6" y="2"/>
                  </a:lnTo>
                  <a:lnTo>
                    <a:pt x="11" y="0"/>
                  </a:lnTo>
                  <a:lnTo>
                    <a:pt x="15" y="0"/>
                  </a:lnTo>
                  <a:lnTo>
                    <a:pt x="20" y="2"/>
                  </a:lnTo>
                  <a:lnTo>
                    <a:pt x="22" y="5"/>
                  </a:lnTo>
                  <a:lnTo>
                    <a:pt x="24" y="8"/>
                  </a:lnTo>
                  <a:lnTo>
                    <a:pt x="23" y="13"/>
                  </a:lnTo>
                  <a:lnTo>
                    <a:pt x="22" y="17"/>
                  </a:lnTo>
                  <a:lnTo>
                    <a:pt x="19" y="21"/>
                  </a:lnTo>
                  <a:lnTo>
                    <a:pt x="15" y="23"/>
                  </a:lnTo>
                  <a:lnTo>
                    <a:pt x="9" y="23"/>
                  </a:lnTo>
                  <a:lnTo>
                    <a:pt x="5" y="21"/>
                  </a:lnTo>
                  <a:lnTo>
                    <a:pt x="1" y="17"/>
                  </a:lnTo>
                  <a:lnTo>
                    <a:pt x="0" y="13"/>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02" name="Freeform 341">
              <a:extLst>
                <a:ext uri="{FF2B5EF4-FFF2-40B4-BE49-F238E27FC236}">
                  <a16:creationId xmlns:a16="http://schemas.microsoft.com/office/drawing/2014/main" xmlns="" id="{4CECC114-A7B7-4ED7-A273-1DD98D85F9B5}"/>
                </a:ext>
              </a:extLst>
            </p:cNvPr>
            <p:cNvSpPr>
              <a:spLocks/>
            </p:cNvSpPr>
            <p:nvPr/>
          </p:nvSpPr>
          <p:spPr bwMode="auto">
            <a:xfrm>
              <a:off x="2670" y="1074"/>
              <a:ext cx="98" cy="95"/>
            </a:xfrm>
            <a:custGeom>
              <a:avLst/>
              <a:gdLst>
                <a:gd name="T0" fmla="*/ 5 w 195"/>
                <a:gd name="T1" fmla="*/ 5 h 190"/>
                <a:gd name="T2" fmla="*/ 6 w 195"/>
                <a:gd name="T3" fmla="*/ 5 h 190"/>
                <a:gd name="T4" fmla="*/ 6 w 195"/>
                <a:gd name="T5" fmla="*/ 4 h 190"/>
                <a:gd name="T6" fmla="*/ 5 w 195"/>
                <a:gd name="T7" fmla="*/ 4 h 190"/>
                <a:gd name="T8" fmla="*/ 5 w 195"/>
                <a:gd name="T9" fmla="*/ 3 h 190"/>
                <a:gd name="T10" fmla="*/ 4 w 195"/>
                <a:gd name="T11" fmla="*/ 3 h 190"/>
                <a:gd name="T12" fmla="*/ 5 w 195"/>
                <a:gd name="T13" fmla="*/ 3 h 190"/>
                <a:gd name="T14" fmla="*/ 5 w 195"/>
                <a:gd name="T15" fmla="*/ 3 h 190"/>
                <a:gd name="T16" fmla="*/ 5 w 195"/>
                <a:gd name="T17" fmla="*/ 4 h 190"/>
                <a:gd name="T18" fmla="*/ 6 w 195"/>
                <a:gd name="T19" fmla="*/ 4 h 190"/>
                <a:gd name="T20" fmla="*/ 7 w 195"/>
                <a:gd name="T21" fmla="*/ 3 h 190"/>
                <a:gd name="T22" fmla="*/ 6 w 195"/>
                <a:gd name="T23" fmla="*/ 2 h 190"/>
                <a:gd name="T24" fmla="*/ 6 w 195"/>
                <a:gd name="T25" fmla="*/ 2 h 190"/>
                <a:gd name="T26" fmla="*/ 6 w 195"/>
                <a:gd name="T27" fmla="*/ 2 h 190"/>
                <a:gd name="T28" fmla="*/ 5 w 195"/>
                <a:gd name="T29" fmla="*/ 2 h 190"/>
                <a:gd name="T30" fmla="*/ 5 w 195"/>
                <a:gd name="T31" fmla="*/ 2 h 190"/>
                <a:gd name="T32" fmla="*/ 5 w 195"/>
                <a:gd name="T33" fmla="*/ 1 h 190"/>
                <a:gd name="T34" fmla="*/ 5 w 195"/>
                <a:gd name="T35" fmla="*/ 1 h 190"/>
                <a:gd name="T36" fmla="*/ 5 w 195"/>
                <a:gd name="T37" fmla="*/ 0 h 190"/>
                <a:gd name="T38" fmla="*/ 4 w 195"/>
                <a:gd name="T39" fmla="*/ 1 h 190"/>
                <a:gd name="T40" fmla="*/ 4 w 195"/>
                <a:gd name="T41" fmla="*/ 1 h 190"/>
                <a:gd name="T42" fmla="*/ 4 w 195"/>
                <a:gd name="T43" fmla="*/ 2 h 190"/>
                <a:gd name="T44" fmla="*/ 4 w 195"/>
                <a:gd name="T45" fmla="*/ 2 h 190"/>
                <a:gd name="T46" fmla="*/ 4 w 195"/>
                <a:gd name="T47" fmla="*/ 2 h 190"/>
                <a:gd name="T48" fmla="*/ 4 w 195"/>
                <a:gd name="T49" fmla="*/ 1 h 190"/>
                <a:gd name="T50" fmla="*/ 3 w 195"/>
                <a:gd name="T51" fmla="*/ 1 h 190"/>
                <a:gd name="T52" fmla="*/ 2 w 195"/>
                <a:gd name="T53" fmla="*/ 1 h 190"/>
                <a:gd name="T54" fmla="*/ 1 w 195"/>
                <a:gd name="T55" fmla="*/ 1 h 190"/>
                <a:gd name="T56" fmla="*/ 1 w 195"/>
                <a:gd name="T57" fmla="*/ 2 h 190"/>
                <a:gd name="T58" fmla="*/ 1 w 195"/>
                <a:gd name="T59" fmla="*/ 2 h 190"/>
                <a:gd name="T60" fmla="*/ 2 w 195"/>
                <a:gd name="T61" fmla="*/ 2 h 190"/>
                <a:gd name="T62" fmla="*/ 2 w 195"/>
                <a:gd name="T63" fmla="*/ 3 h 190"/>
                <a:gd name="T64" fmla="*/ 2 w 195"/>
                <a:gd name="T65" fmla="*/ 3 h 190"/>
                <a:gd name="T66" fmla="*/ 2 w 195"/>
                <a:gd name="T67" fmla="*/ 3 h 190"/>
                <a:gd name="T68" fmla="*/ 1 w 195"/>
                <a:gd name="T69" fmla="*/ 3 h 190"/>
                <a:gd name="T70" fmla="*/ 1 w 195"/>
                <a:gd name="T71" fmla="*/ 4 h 190"/>
                <a:gd name="T72" fmla="*/ 0 w 195"/>
                <a:gd name="T73" fmla="*/ 4 h 190"/>
                <a:gd name="T74" fmla="*/ 1 w 195"/>
                <a:gd name="T75" fmla="*/ 5 h 190"/>
                <a:gd name="T76" fmla="*/ 1 w 195"/>
                <a:gd name="T77" fmla="*/ 5 h 190"/>
                <a:gd name="T78" fmla="*/ 2 w 195"/>
                <a:gd name="T79" fmla="*/ 5 h 190"/>
                <a:gd name="T80" fmla="*/ 2 w 195"/>
                <a:gd name="T81" fmla="*/ 4 h 190"/>
                <a:gd name="T82" fmla="*/ 2 w 195"/>
                <a:gd name="T83" fmla="*/ 4 h 190"/>
                <a:gd name="T84" fmla="*/ 3 w 195"/>
                <a:gd name="T85" fmla="*/ 4 h 190"/>
                <a:gd name="T86" fmla="*/ 3 w 195"/>
                <a:gd name="T87" fmla="*/ 4 h 190"/>
                <a:gd name="T88" fmla="*/ 3 w 195"/>
                <a:gd name="T89" fmla="*/ 4 h 190"/>
                <a:gd name="T90" fmla="*/ 2 w 195"/>
                <a:gd name="T91" fmla="*/ 5 h 190"/>
                <a:gd name="T92" fmla="*/ 2 w 195"/>
                <a:gd name="T93" fmla="*/ 6 h 190"/>
                <a:gd name="T94" fmla="*/ 3 w 195"/>
                <a:gd name="T95" fmla="*/ 6 h 190"/>
                <a:gd name="T96" fmla="*/ 3 w 195"/>
                <a:gd name="T97" fmla="*/ 6 h 190"/>
                <a:gd name="T98" fmla="*/ 4 w 195"/>
                <a:gd name="T99" fmla="*/ 6 h 190"/>
                <a:gd name="T100" fmla="*/ 4 w 195"/>
                <a:gd name="T101" fmla="*/ 6 h 190"/>
                <a:gd name="T102" fmla="*/ 4 w 195"/>
                <a:gd name="T103" fmla="*/ 5 h 190"/>
                <a:gd name="T104" fmla="*/ 4 w 195"/>
                <a:gd name="T105" fmla="*/ 4 h 190"/>
                <a:gd name="T106" fmla="*/ 4 w 195"/>
                <a:gd name="T107" fmla="*/ 4 h 190"/>
                <a:gd name="T108" fmla="*/ 4 w 195"/>
                <a:gd name="T109" fmla="*/ 4 h 190"/>
                <a:gd name="T110" fmla="*/ 4 w 195"/>
                <a:gd name="T111" fmla="*/ 5 h 19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5" h="190">
                  <a:moveTo>
                    <a:pt x="140" y="152"/>
                  </a:moveTo>
                  <a:lnTo>
                    <a:pt x="146" y="152"/>
                  </a:lnTo>
                  <a:lnTo>
                    <a:pt x="154" y="150"/>
                  </a:lnTo>
                  <a:lnTo>
                    <a:pt x="161" y="146"/>
                  </a:lnTo>
                  <a:lnTo>
                    <a:pt x="167" y="142"/>
                  </a:lnTo>
                  <a:lnTo>
                    <a:pt x="171" y="136"/>
                  </a:lnTo>
                  <a:lnTo>
                    <a:pt x="173" y="128"/>
                  </a:lnTo>
                  <a:lnTo>
                    <a:pt x="172" y="119"/>
                  </a:lnTo>
                  <a:lnTo>
                    <a:pt x="167" y="107"/>
                  </a:lnTo>
                  <a:lnTo>
                    <a:pt x="162" y="103"/>
                  </a:lnTo>
                  <a:lnTo>
                    <a:pt x="156" y="103"/>
                  </a:lnTo>
                  <a:lnTo>
                    <a:pt x="149" y="103"/>
                  </a:lnTo>
                  <a:lnTo>
                    <a:pt x="145" y="105"/>
                  </a:lnTo>
                  <a:lnTo>
                    <a:pt x="140" y="100"/>
                  </a:lnTo>
                  <a:lnTo>
                    <a:pt x="135" y="95"/>
                  </a:lnTo>
                  <a:lnTo>
                    <a:pt x="132" y="90"/>
                  </a:lnTo>
                  <a:lnTo>
                    <a:pt x="129" y="85"/>
                  </a:lnTo>
                  <a:lnTo>
                    <a:pt x="127" y="81"/>
                  </a:lnTo>
                  <a:lnTo>
                    <a:pt x="127" y="80"/>
                  </a:lnTo>
                  <a:lnTo>
                    <a:pt x="131" y="81"/>
                  </a:lnTo>
                  <a:lnTo>
                    <a:pt x="137" y="83"/>
                  </a:lnTo>
                  <a:lnTo>
                    <a:pt x="144" y="84"/>
                  </a:lnTo>
                  <a:lnTo>
                    <a:pt x="148" y="85"/>
                  </a:lnTo>
                  <a:lnTo>
                    <a:pt x="152" y="88"/>
                  </a:lnTo>
                  <a:lnTo>
                    <a:pt x="153" y="90"/>
                  </a:lnTo>
                  <a:lnTo>
                    <a:pt x="155" y="93"/>
                  </a:lnTo>
                  <a:lnTo>
                    <a:pt x="158" y="98"/>
                  </a:lnTo>
                  <a:lnTo>
                    <a:pt x="165" y="100"/>
                  </a:lnTo>
                  <a:lnTo>
                    <a:pt x="175" y="100"/>
                  </a:lnTo>
                  <a:lnTo>
                    <a:pt x="183" y="97"/>
                  </a:lnTo>
                  <a:lnTo>
                    <a:pt x="190" y="91"/>
                  </a:lnTo>
                  <a:lnTo>
                    <a:pt x="194" y="83"/>
                  </a:lnTo>
                  <a:lnTo>
                    <a:pt x="195" y="73"/>
                  </a:lnTo>
                  <a:lnTo>
                    <a:pt x="195" y="67"/>
                  </a:lnTo>
                  <a:lnTo>
                    <a:pt x="194" y="62"/>
                  </a:lnTo>
                  <a:lnTo>
                    <a:pt x="192" y="59"/>
                  </a:lnTo>
                  <a:lnTo>
                    <a:pt x="191" y="55"/>
                  </a:lnTo>
                  <a:lnTo>
                    <a:pt x="186" y="52"/>
                  </a:lnTo>
                  <a:lnTo>
                    <a:pt x="182" y="50"/>
                  </a:lnTo>
                  <a:lnTo>
                    <a:pt x="176" y="47"/>
                  </a:lnTo>
                  <a:lnTo>
                    <a:pt x="170" y="46"/>
                  </a:lnTo>
                  <a:lnTo>
                    <a:pt x="164" y="46"/>
                  </a:lnTo>
                  <a:lnTo>
                    <a:pt x="160" y="47"/>
                  </a:lnTo>
                  <a:lnTo>
                    <a:pt x="155" y="50"/>
                  </a:lnTo>
                  <a:lnTo>
                    <a:pt x="152" y="52"/>
                  </a:lnTo>
                  <a:lnTo>
                    <a:pt x="147" y="55"/>
                  </a:lnTo>
                  <a:lnTo>
                    <a:pt x="142" y="55"/>
                  </a:lnTo>
                  <a:lnTo>
                    <a:pt x="137" y="53"/>
                  </a:lnTo>
                  <a:lnTo>
                    <a:pt x="132" y="52"/>
                  </a:lnTo>
                  <a:lnTo>
                    <a:pt x="142" y="44"/>
                  </a:lnTo>
                  <a:lnTo>
                    <a:pt x="153" y="32"/>
                  </a:lnTo>
                  <a:lnTo>
                    <a:pt x="158" y="20"/>
                  </a:lnTo>
                  <a:lnTo>
                    <a:pt x="156" y="9"/>
                  </a:lnTo>
                  <a:lnTo>
                    <a:pt x="153" y="5"/>
                  </a:lnTo>
                  <a:lnTo>
                    <a:pt x="147" y="2"/>
                  </a:lnTo>
                  <a:lnTo>
                    <a:pt x="142" y="1"/>
                  </a:lnTo>
                  <a:lnTo>
                    <a:pt x="137" y="0"/>
                  </a:lnTo>
                  <a:lnTo>
                    <a:pt x="131" y="1"/>
                  </a:lnTo>
                  <a:lnTo>
                    <a:pt x="125" y="4"/>
                  </a:lnTo>
                  <a:lnTo>
                    <a:pt x="120" y="6"/>
                  </a:lnTo>
                  <a:lnTo>
                    <a:pt x="117" y="9"/>
                  </a:lnTo>
                  <a:lnTo>
                    <a:pt x="112" y="17"/>
                  </a:lnTo>
                  <a:lnTo>
                    <a:pt x="111" y="28"/>
                  </a:lnTo>
                  <a:lnTo>
                    <a:pt x="111" y="37"/>
                  </a:lnTo>
                  <a:lnTo>
                    <a:pt x="115" y="44"/>
                  </a:lnTo>
                  <a:lnTo>
                    <a:pt x="117" y="50"/>
                  </a:lnTo>
                  <a:lnTo>
                    <a:pt x="116" y="53"/>
                  </a:lnTo>
                  <a:lnTo>
                    <a:pt x="114" y="54"/>
                  </a:lnTo>
                  <a:lnTo>
                    <a:pt x="110" y="55"/>
                  </a:lnTo>
                  <a:lnTo>
                    <a:pt x="108" y="54"/>
                  </a:lnTo>
                  <a:lnTo>
                    <a:pt x="107" y="51"/>
                  </a:lnTo>
                  <a:lnTo>
                    <a:pt x="106" y="45"/>
                  </a:lnTo>
                  <a:lnTo>
                    <a:pt x="106" y="39"/>
                  </a:lnTo>
                  <a:lnTo>
                    <a:pt x="103" y="32"/>
                  </a:lnTo>
                  <a:lnTo>
                    <a:pt x="99" y="25"/>
                  </a:lnTo>
                  <a:lnTo>
                    <a:pt x="89" y="23"/>
                  </a:lnTo>
                  <a:lnTo>
                    <a:pt x="74" y="29"/>
                  </a:lnTo>
                  <a:lnTo>
                    <a:pt x="70" y="23"/>
                  </a:lnTo>
                  <a:lnTo>
                    <a:pt x="64" y="19"/>
                  </a:lnTo>
                  <a:lnTo>
                    <a:pt x="57" y="15"/>
                  </a:lnTo>
                  <a:lnTo>
                    <a:pt x="49" y="14"/>
                  </a:lnTo>
                  <a:lnTo>
                    <a:pt x="41" y="15"/>
                  </a:lnTo>
                  <a:lnTo>
                    <a:pt x="33" y="19"/>
                  </a:lnTo>
                  <a:lnTo>
                    <a:pt x="26" y="24"/>
                  </a:lnTo>
                  <a:lnTo>
                    <a:pt x="19" y="35"/>
                  </a:lnTo>
                  <a:lnTo>
                    <a:pt x="19" y="36"/>
                  </a:lnTo>
                  <a:lnTo>
                    <a:pt x="19" y="38"/>
                  </a:lnTo>
                  <a:lnTo>
                    <a:pt x="20" y="39"/>
                  </a:lnTo>
                  <a:lnTo>
                    <a:pt x="20" y="42"/>
                  </a:lnTo>
                  <a:lnTo>
                    <a:pt x="23" y="46"/>
                  </a:lnTo>
                  <a:lnTo>
                    <a:pt x="27" y="54"/>
                  </a:lnTo>
                  <a:lnTo>
                    <a:pt x="34" y="60"/>
                  </a:lnTo>
                  <a:lnTo>
                    <a:pt x="47" y="61"/>
                  </a:lnTo>
                  <a:lnTo>
                    <a:pt x="54" y="61"/>
                  </a:lnTo>
                  <a:lnTo>
                    <a:pt x="59" y="64"/>
                  </a:lnTo>
                  <a:lnTo>
                    <a:pt x="64" y="68"/>
                  </a:lnTo>
                  <a:lnTo>
                    <a:pt x="66" y="73"/>
                  </a:lnTo>
                  <a:lnTo>
                    <a:pt x="59" y="78"/>
                  </a:lnTo>
                  <a:lnTo>
                    <a:pt x="54" y="84"/>
                  </a:lnTo>
                  <a:lnTo>
                    <a:pt x="47" y="89"/>
                  </a:lnTo>
                  <a:lnTo>
                    <a:pt x="42" y="92"/>
                  </a:lnTo>
                  <a:lnTo>
                    <a:pt x="35" y="91"/>
                  </a:lnTo>
                  <a:lnTo>
                    <a:pt x="30" y="90"/>
                  </a:lnTo>
                  <a:lnTo>
                    <a:pt x="24" y="90"/>
                  </a:lnTo>
                  <a:lnTo>
                    <a:pt x="19" y="91"/>
                  </a:lnTo>
                  <a:lnTo>
                    <a:pt x="15" y="92"/>
                  </a:lnTo>
                  <a:lnTo>
                    <a:pt x="11" y="95"/>
                  </a:lnTo>
                  <a:lnTo>
                    <a:pt x="8" y="98"/>
                  </a:lnTo>
                  <a:lnTo>
                    <a:pt x="4" y="102"/>
                  </a:lnTo>
                  <a:lnTo>
                    <a:pt x="1" y="108"/>
                  </a:lnTo>
                  <a:lnTo>
                    <a:pt x="0" y="117"/>
                  </a:lnTo>
                  <a:lnTo>
                    <a:pt x="1" y="125"/>
                  </a:lnTo>
                  <a:lnTo>
                    <a:pt x="4" y="131"/>
                  </a:lnTo>
                  <a:lnTo>
                    <a:pt x="8" y="135"/>
                  </a:lnTo>
                  <a:lnTo>
                    <a:pt x="11" y="137"/>
                  </a:lnTo>
                  <a:lnTo>
                    <a:pt x="16" y="138"/>
                  </a:lnTo>
                  <a:lnTo>
                    <a:pt x="21" y="140"/>
                  </a:lnTo>
                  <a:lnTo>
                    <a:pt x="27" y="141"/>
                  </a:lnTo>
                  <a:lnTo>
                    <a:pt x="32" y="140"/>
                  </a:lnTo>
                  <a:lnTo>
                    <a:pt x="36" y="140"/>
                  </a:lnTo>
                  <a:lnTo>
                    <a:pt x="41" y="137"/>
                  </a:lnTo>
                  <a:lnTo>
                    <a:pt x="46" y="133"/>
                  </a:lnTo>
                  <a:lnTo>
                    <a:pt x="48" y="127"/>
                  </a:lnTo>
                  <a:lnTo>
                    <a:pt x="48" y="121"/>
                  </a:lnTo>
                  <a:lnTo>
                    <a:pt x="48" y="117"/>
                  </a:lnTo>
                  <a:lnTo>
                    <a:pt x="55" y="110"/>
                  </a:lnTo>
                  <a:lnTo>
                    <a:pt x="63" y="105"/>
                  </a:lnTo>
                  <a:lnTo>
                    <a:pt x="71" y="100"/>
                  </a:lnTo>
                  <a:lnTo>
                    <a:pt x="74" y="98"/>
                  </a:lnTo>
                  <a:lnTo>
                    <a:pt x="77" y="100"/>
                  </a:lnTo>
                  <a:lnTo>
                    <a:pt x="79" y="104"/>
                  </a:lnTo>
                  <a:lnTo>
                    <a:pt x="81" y="106"/>
                  </a:lnTo>
                  <a:lnTo>
                    <a:pt x="85" y="108"/>
                  </a:lnTo>
                  <a:lnTo>
                    <a:pt x="80" y="115"/>
                  </a:lnTo>
                  <a:lnTo>
                    <a:pt x="77" y="122"/>
                  </a:lnTo>
                  <a:lnTo>
                    <a:pt x="74" y="130"/>
                  </a:lnTo>
                  <a:lnTo>
                    <a:pt x="72" y="135"/>
                  </a:lnTo>
                  <a:lnTo>
                    <a:pt x="63" y="141"/>
                  </a:lnTo>
                  <a:lnTo>
                    <a:pt x="55" y="149"/>
                  </a:lnTo>
                  <a:lnTo>
                    <a:pt x="50" y="158"/>
                  </a:lnTo>
                  <a:lnTo>
                    <a:pt x="50" y="167"/>
                  </a:lnTo>
                  <a:lnTo>
                    <a:pt x="54" y="175"/>
                  </a:lnTo>
                  <a:lnTo>
                    <a:pt x="61" y="183"/>
                  </a:lnTo>
                  <a:lnTo>
                    <a:pt x="70" y="188"/>
                  </a:lnTo>
                  <a:lnTo>
                    <a:pt x="79" y="190"/>
                  </a:lnTo>
                  <a:lnTo>
                    <a:pt x="85" y="189"/>
                  </a:lnTo>
                  <a:lnTo>
                    <a:pt x="91" y="187"/>
                  </a:lnTo>
                  <a:lnTo>
                    <a:pt x="96" y="183"/>
                  </a:lnTo>
                  <a:lnTo>
                    <a:pt x="102" y="180"/>
                  </a:lnTo>
                  <a:lnTo>
                    <a:pt x="106" y="176"/>
                  </a:lnTo>
                  <a:lnTo>
                    <a:pt x="108" y="173"/>
                  </a:lnTo>
                  <a:lnTo>
                    <a:pt x="109" y="170"/>
                  </a:lnTo>
                  <a:lnTo>
                    <a:pt x="110" y="165"/>
                  </a:lnTo>
                  <a:lnTo>
                    <a:pt x="108" y="156"/>
                  </a:lnTo>
                  <a:lnTo>
                    <a:pt x="104" y="149"/>
                  </a:lnTo>
                  <a:lnTo>
                    <a:pt x="100" y="144"/>
                  </a:lnTo>
                  <a:lnTo>
                    <a:pt x="95" y="141"/>
                  </a:lnTo>
                  <a:lnTo>
                    <a:pt x="96" y="133"/>
                  </a:lnTo>
                  <a:lnTo>
                    <a:pt x="97" y="125"/>
                  </a:lnTo>
                  <a:lnTo>
                    <a:pt x="99" y="119"/>
                  </a:lnTo>
                  <a:lnTo>
                    <a:pt x="100" y="114"/>
                  </a:lnTo>
                  <a:lnTo>
                    <a:pt x="103" y="114"/>
                  </a:lnTo>
                  <a:lnTo>
                    <a:pt x="108" y="113"/>
                  </a:lnTo>
                  <a:lnTo>
                    <a:pt x="110" y="112"/>
                  </a:lnTo>
                  <a:lnTo>
                    <a:pt x="111" y="112"/>
                  </a:lnTo>
                  <a:lnTo>
                    <a:pt x="117" y="121"/>
                  </a:lnTo>
                  <a:lnTo>
                    <a:pt x="120" y="134"/>
                  </a:lnTo>
                  <a:lnTo>
                    <a:pt x="126" y="146"/>
                  </a:lnTo>
                  <a:lnTo>
                    <a:pt x="140" y="152"/>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03" name="Freeform 342">
              <a:extLst>
                <a:ext uri="{FF2B5EF4-FFF2-40B4-BE49-F238E27FC236}">
                  <a16:creationId xmlns:a16="http://schemas.microsoft.com/office/drawing/2014/main" xmlns="" id="{E6694CEC-DC2B-42DA-A08A-3EDFAAC63D28}"/>
                </a:ext>
              </a:extLst>
            </p:cNvPr>
            <p:cNvSpPr>
              <a:spLocks/>
            </p:cNvSpPr>
            <p:nvPr/>
          </p:nvSpPr>
          <p:spPr bwMode="auto">
            <a:xfrm>
              <a:off x="2744" y="879"/>
              <a:ext cx="105" cy="165"/>
            </a:xfrm>
            <a:custGeom>
              <a:avLst/>
              <a:gdLst>
                <a:gd name="T0" fmla="*/ 0 w 211"/>
                <a:gd name="T1" fmla="*/ 11 h 328"/>
                <a:gd name="T2" fmla="*/ 0 w 211"/>
                <a:gd name="T3" fmla="*/ 10 h 328"/>
                <a:gd name="T4" fmla="*/ 1 w 211"/>
                <a:gd name="T5" fmla="*/ 10 h 328"/>
                <a:gd name="T6" fmla="*/ 1 w 211"/>
                <a:gd name="T7" fmla="*/ 9 h 328"/>
                <a:gd name="T8" fmla="*/ 2 w 211"/>
                <a:gd name="T9" fmla="*/ 9 h 328"/>
                <a:gd name="T10" fmla="*/ 3 w 211"/>
                <a:gd name="T11" fmla="*/ 9 h 328"/>
                <a:gd name="T12" fmla="*/ 3 w 211"/>
                <a:gd name="T13" fmla="*/ 9 h 328"/>
                <a:gd name="T14" fmla="*/ 4 w 211"/>
                <a:gd name="T15" fmla="*/ 9 h 328"/>
                <a:gd name="T16" fmla="*/ 5 w 211"/>
                <a:gd name="T17" fmla="*/ 9 h 328"/>
                <a:gd name="T18" fmla="*/ 5 w 211"/>
                <a:gd name="T19" fmla="*/ 8 h 328"/>
                <a:gd name="T20" fmla="*/ 5 w 211"/>
                <a:gd name="T21" fmla="*/ 8 h 328"/>
                <a:gd name="T22" fmla="*/ 5 w 211"/>
                <a:gd name="T23" fmla="*/ 8 h 328"/>
                <a:gd name="T24" fmla="*/ 5 w 211"/>
                <a:gd name="T25" fmla="*/ 8 h 328"/>
                <a:gd name="T26" fmla="*/ 5 w 211"/>
                <a:gd name="T27" fmla="*/ 7 h 328"/>
                <a:gd name="T28" fmla="*/ 5 w 211"/>
                <a:gd name="T29" fmla="*/ 7 h 328"/>
                <a:gd name="T30" fmla="*/ 6 w 211"/>
                <a:gd name="T31" fmla="*/ 7 h 328"/>
                <a:gd name="T32" fmla="*/ 6 w 211"/>
                <a:gd name="T33" fmla="*/ 7 h 328"/>
                <a:gd name="T34" fmla="*/ 6 w 211"/>
                <a:gd name="T35" fmla="*/ 6 h 328"/>
                <a:gd name="T36" fmla="*/ 6 w 211"/>
                <a:gd name="T37" fmla="*/ 5 h 328"/>
                <a:gd name="T38" fmla="*/ 6 w 211"/>
                <a:gd name="T39" fmla="*/ 4 h 328"/>
                <a:gd name="T40" fmla="*/ 6 w 211"/>
                <a:gd name="T41" fmla="*/ 3 h 328"/>
                <a:gd name="T42" fmla="*/ 6 w 211"/>
                <a:gd name="T43" fmla="*/ 3 h 328"/>
                <a:gd name="T44" fmla="*/ 5 w 211"/>
                <a:gd name="T45" fmla="*/ 3 h 328"/>
                <a:gd name="T46" fmla="*/ 5 w 211"/>
                <a:gd name="T47" fmla="*/ 3 h 328"/>
                <a:gd name="T48" fmla="*/ 5 w 211"/>
                <a:gd name="T49" fmla="*/ 3 h 328"/>
                <a:gd name="T50" fmla="*/ 4 w 211"/>
                <a:gd name="T51" fmla="*/ 2 h 328"/>
                <a:gd name="T52" fmla="*/ 4 w 211"/>
                <a:gd name="T53" fmla="*/ 2 h 328"/>
                <a:gd name="T54" fmla="*/ 4 w 211"/>
                <a:gd name="T55" fmla="*/ 1 h 328"/>
                <a:gd name="T56" fmla="*/ 4 w 211"/>
                <a:gd name="T57" fmla="*/ 0 h 328"/>
                <a:gd name="T58" fmla="*/ 4 w 211"/>
                <a:gd name="T59" fmla="*/ 1 h 328"/>
                <a:gd name="T60" fmla="*/ 3 w 211"/>
                <a:gd name="T61" fmla="*/ 1 h 328"/>
                <a:gd name="T62" fmla="*/ 3 w 211"/>
                <a:gd name="T63" fmla="*/ 2 h 328"/>
                <a:gd name="T64" fmla="*/ 3 w 211"/>
                <a:gd name="T65" fmla="*/ 2 h 328"/>
                <a:gd name="T66" fmla="*/ 2 w 211"/>
                <a:gd name="T67" fmla="*/ 2 h 328"/>
                <a:gd name="T68" fmla="*/ 2 w 211"/>
                <a:gd name="T69" fmla="*/ 2 h 328"/>
                <a:gd name="T70" fmla="*/ 1 w 211"/>
                <a:gd name="T71" fmla="*/ 3 h 328"/>
                <a:gd name="T72" fmla="*/ 1 w 211"/>
                <a:gd name="T73" fmla="*/ 3 h 328"/>
                <a:gd name="T74" fmla="*/ 1 w 211"/>
                <a:gd name="T75" fmla="*/ 3 h 328"/>
                <a:gd name="T76" fmla="*/ 1 w 211"/>
                <a:gd name="T77" fmla="*/ 4 h 328"/>
                <a:gd name="T78" fmla="*/ 1 w 211"/>
                <a:gd name="T79" fmla="*/ 4 h 328"/>
                <a:gd name="T80" fmla="*/ 1 w 211"/>
                <a:gd name="T81" fmla="*/ 5 h 328"/>
                <a:gd name="T82" fmla="*/ 1 w 211"/>
                <a:gd name="T83" fmla="*/ 6 h 328"/>
                <a:gd name="T84" fmla="*/ 1 w 211"/>
                <a:gd name="T85" fmla="*/ 7 h 328"/>
                <a:gd name="T86" fmla="*/ 1 w 211"/>
                <a:gd name="T87" fmla="*/ 8 h 328"/>
                <a:gd name="T88" fmla="*/ 0 w 211"/>
                <a:gd name="T89" fmla="*/ 9 h 328"/>
                <a:gd name="T90" fmla="*/ 0 w 211"/>
                <a:gd name="T91" fmla="*/ 9 h 328"/>
                <a:gd name="T92" fmla="*/ 0 w 211"/>
                <a:gd name="T93" fmla="*/ 10 h 328"/>
                <a:gd name="T94" fmla="*/ 0 w 211"/>
                <a:gd name="T95" fmla="*/ 10 h 328"/>
                <a:gd name="T96" fmla="*/ 0 w 211"/>
                <a:gd name="T97" fmla="*/ 10 h 328"/>
                <a:gd name="T98" fmla="*/ 0 w 211"/>
                <a:gd name="T99" fmla="*/ 11 h 328"/>
                <a:gd name="T100" fmla="*/ 0 w 211"/>
                <a:gd name="T101" fmla="*/ 11 h 328"/>
                <a:gd name="T102" fmla="*/ 0 w 211"/>
                <a:gd name="T103" fmla="*/ 11 h 328"/>
                <a:gd name="T104" fmla="*/ 0 w 211"/>
                <a:gd name="T105" fmla="*/ 11 h 328"/>
                <a:gd name="T106" fmla="*/ 0 w 211"/>
                <a:gd name="T107" fmla="*/ 11 h 32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1" h="328">
                  <a:moveTo>
                    <a:pt x="0" y="328"/>
                  </a:moveTo>
                  <a:lnTo>
                    <a:pt x="19" y="307"/>
                  </a:lnTo>
                  <a:lnTo>
                    <a:pt x="38" y="291"/>
                  </a:lnTo>
                  <a:lnTo>
                    <a:pt x="60" y="277"/>
                  </a:lnTo>
                  <a:lnTo>
                    <a:pt x="82" y="268"/>
                  </a:lnTo>
                  <a:lnTo>
                    <a:pt x="105" y="261"/>
                  </a:lnTo>
                  <a:lnTo>
                    <a:pt x="127" y="258"/>
                  </a:lnTo>
                  <a:lnTo>
                    <a:pt x="148" y="257"/>
                  </a:lnTo>
                  <a:lnTo>
                    <a:pt x="167" y="259"/>
                  </a:lnTo>
                  <a:lnTo>
                    <a:pt x="167" y="252"/>
                  </a:lnTo>
                  <a:lnTo>
                    <a:pt x="168" y="243"/>
                  </a:lnTo>
                  <a:lnTo>
                    <a:pt x="171" y="234"/>
                  </a:lnTo>
                  <a:lnTo>
                    <a:pt x="174" y="224"/>
                  </a:lnTo>
                  <a:lnTo>
                    <a:pt x="180" y="214"/>
                  </a:lnTo>
                  <a:lnTo>
                    <a:pt x="188" y="206"/>
                  </a:lnTo>
                  <a:lnTo>
                    <a:pt x="198" y="199"/>
                  </a:lnTo>
                  <a:lnTo>
                    <a:pt x="211" y="193"/>
                  </a:lnTo>
                  <a:lnTo>
                    <a:pt x="200" y="170"/>
                  </a:lnTo>
                  <a:lnTo>
                    <a:pt x="195" y="141"/>
                  </a:lnTo>
                  <a:lnTo>
                    <a:pt x="196" y="115"/>
                  </a:lnTo>
                  <a:lnTo>
                    <a:pt x="209" y="93"/>
                  </a:lnTo>
                  <a:lnTo>
                    <a:pt x="200" y="88"/>
                  </a:lnTo>
                  <a:lnTo>
                    <a:pt x="191" y="83"/>
                  </a:lnTo>
                  <a:lnTo>
                    <a:pt x="180" y="76"/>
                  </a:lnTo>
                  <a:lnTo>
                    <a:pt x="168" y="65"/>
                  </a:lnTo>
                  <a:lnTo>
                    <a:pt x="158" y="53"/>
                  </a:lnTo>
                  <a:lnTo>
                    <a:pt x="149" y="38"/>
                  </a:lnTo>
                  <a:lnTo>
                    <a:pt x="141" y="20"/>
                  </a:lnTo>
                  <a:lnTo>
                    <a:pt x="137" y="0"/>
                  </a:lnTo>
                  <a:lnTo>
                    <a:pt x="131" y="11"/>
                  </a:lnTo>
                  <a:lnTo>
                    <a:pt x="123" y="23"/>
                  </a:lnTo>
                  <a:lnTo>
                    <a:pt x="114" y="34"/>
                  </a:lnTo>
                  <a:lnTo>
                    <a:pt x="103" y="46"/>
                  </a:lnTo>
                  <a:lnTo>
                    <a:pt x="90" y="55"/>
                  </a:lnTo>
                  <a:lnTo>
                    <a:pt x="77" y="63"/>
                  </a:lnTo>
                  <a:lnTo>
                    <a:pt x="62" y="66"/>
                  </a:lnTo>
                  <a:lnTo>
                    <a:pt x="47" y="68"/>
                  </a:lnTo>
                  <a:lnTo>
                    <a:pt x="53" y="84"/>
                  </a:lnTo>
                  <a:lnTo>
                    <a:pt x="55" y="102"/>
                  </a:lnTo>
                  <a:lnTo>
                    <a:pt x="50" y="124"/>
                  </a:lnTo>
                  <a:lnTo>
                    <a:pt x="34" y="145"/>
                  </a:lnTo>
                  <a:lnTo>
                    <a:pt x="43" y="182"/>
                  </a:lnTo>
                  <a:lnTo>
                    <a:pt x="43" y="217"/>
                  </a:lnTo>
                  <a:lnTo>
                    <a:pt x="37" y="249"/>
                  </a:lnTo>
                  <a:lnTo>
                    <a:pt x="30" y="273"/>
                  </a:lnTo>
                  <a:lnTo>
                    <a:pt x="23" y="287"/>
                  </a:lnTo>
                  <a:lnTo>
                    <a:pt x="15" y="300"/>
                  </a:lnTo>
                  <a:lnTo>
                    <a:pt x="8" y="312"/>
                  </a:lnTo>
                  <a:lnTo>
                    <a:pt x="2" y="318"/>
                  </a:lnTo>
                  <a:lnTo>
                    <a:pt x="0" y="320"/>
                  </a:lnTo>
                  <a:lnTo>
                    <a:pt x="0" y="323"/>
                  </a:lnTo>
                  <a:lnTo>
                    <a:pt x="0" y="325"/>
                  </a:lnTo>
                  <a:lnTo>
                    <a:pt x="1" y="326"/>
                  </a:lnTo>
                  <a:lnTo>
                    <a:pt x="0" y="328"/>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04" name="Freeform 343">
              <a:extLst>
                <a:ext uri="{FF2B5EF4-FFF2-40B4-BE49-F238E27FC236}">
                  <a16:creationId xmlns:a16="http://schemas.microsoft.com/office/drawing/2014/main" xmlns="" id="{C962A944-2916-4100-A164-079D9E53EE4E}"/>
                </a:ext>
              </a:extLst>
            </p:cNvPr>
            <p:cNvSpPr>
              <a:spLocks/>
            </p:cNvSpPr>
            <p:nvPr/>
          </p:nvSpPr>
          <p:spPr bwMode="auto">
            <a:xfrm>
              <a:off x="2419" y="914"/>
              <a:ext cx="171" cy="146"/>
            </a:xfrm>
            <a:custGeom>
              <a:avLst/>
              <a:gdLst>
                <a:gd name="T0" fmla="*/ 6 w 341"/>
                <a:gd name="T1" fmla="*/ 10 h 291"/>
                <a:gd name="T2" fmla="*/ 6 w 341"/>
                <a:gd name="T3" fmla="*/ 10 h 291"/>
                <a:gd name="T4" fmla="*/ 7 w 341"/>
                <a:gd name="T5" fmla="*/ 9 h 291"/>
                <a:gd name="T6" fmla="*/ 7 w 341"/>
                <a:gd name="T7" fmla="*/ 9 h 291"/>
                <a:gd name="T8" fmla="*/ 8 w 341"/>
                <a:gd name="T9" fmla="*/ 9 h 291"/>
                <a:gd name="T10" fmla="*/ 9 w 341"/>
                <a:gd name="T11" fmla="*/ 9 h 291"/>
                <a:gd name="T12" fmla="*/ 9 w 341"/>
                <a:gd name="T13" fmla="*/ 9 h 291"/>
                <a:gd name="T14" fmla="*/ 10 w 341"/>
                <a:gd name="T15" fmla="*/ 9 h 291"/>
                <a:gd name="T16" fmla="*/ 10 w 341"/>
                <a:gd name="T17" fmla="*/ 9 h 291"/>
                <a:gd name="T18" fmla="*/ 11 w 341"/>
                <a:gd name="T19" fmla="*/ 9 h 291"/>
                <a:gd name="T20" fmla="*/ 11 w 341"/>
                <a:gd name="T21" fmla="*/ 9 h 291"/>
                <a:gd name="T22" fmla="*/ 11 w 341"/>
                <a:gd name="T23" fmla="*/ 9 h 291"/>
                <a:gd name="T24" fmla="*/ 11 w 341"/>
                <a:gd name="T25" fmla="*/ 9 h 291"/>
                <a:gd name="T26" fmla="*/ 11 w 341"/>
                <a:gd name="T27" fmla="*/ 9 h 291"/>
                <a:gd name="T28" fmla="*/ 10 w 341"/>
                <a:gd name="T29" fmla="*/ 8 h 291"/>
                <a:gd name="T30" fmla="*/ 10 w 341"/>
                <a:gd name="T31" fmla="*/ 7 h 291"/>
                <a:gd name="T32" fmla="*/ 9 w 341"/>
                <a:gd name="T33" fmla="*/ 7 h 291"/>
                <a:gd name="T34" fmla="*/ 9 w 341"/>
                <a:gd name="T35" fmla="*/ 6 h 291"/>
                <a:gd name="T36" fmla="*/ 9 w 341"/>
                <a:gd name="T37" fmla="*/ 5 h 291"/>
                <a:gd name="T38" fmla="*/ 9 w 341"/>
                <a:gd name="T39" fmla="*/ 4 h 291"/>
                <a:gd name="T40" fmla="*/ 9 w 341"/>
                <a:gd name="T41" fmla="*/ 3 h 291"/>
                <a:gd name="T42" fmla="*/ 8 w 341"/>
                <a:gd name="T43" fmla="*/ 3 h 291"/>
                <a:gd name="T44" fmla="*/ 8 w 341"/>
                <a:gd name="T45" fmla="*/ 3 h 291"/>
                <a:gd name="T46" fmla="*/ 7 w 341"/>
                <a:gd name="T47" fmla="*/ 3 h 291"/>
                <a:gd name="T48" fmla="*/ 7 w 341"/>
                <a:gd name="T49" fmla="*/ 3 h 291"/>
                <a:gd name="T50" fmla="*/ 7 w 341"/>
                <a:gd name="T51" fmla="*/ 2 h 291"/>
                <a:gd name="T52" fmla="*/ 6 w 341"/>
                <a:gd name="T53" fmla="*/ 2 h 291"/>
                <a:gd name="T54" fmla="*/ 6 w 341"/>
                <a:gd name="T55" fmla="*/ 1 h 291"/>
                <a:gd name="T56" fmla="*/ 6 w 341"/>
                <a:gd name="T57" fmla="*/ 1 h 291"/>
                <a:gd name="T58" fmla="*/ 5 w 341"/>
                <a:gd name="T59" fmla="*/ 1 h 291"/>
                <a:gd name="T60" fmla="*/ 5 w 341"/>
                <a:gd name="T61" fmla="*/ 1 h 291"/>
                <a:gd name="T62" fmla="*/ 4 w 341"/>
                <a:gd name="T63" fmla="*/ 1 h 291"/>
                <a:gd name="T64" fmla="*/ 4 w 341"/>
                <a:gd name="T65" fmla="*/ 1 h 291"/>
                <a:gd name="T66" fmla="*/ 3 w 341"/>
                <a:gd name="T67" fmla="*/ 1 h 291"/>
                <a:gd name="T68" fmla="*/ 2 w 341"/>
                <a:gd name="T69" fmla="*/ 1 h 291"/>
                <a:gd name="T70" fmla="*/ 1 w 341"/>
                <a:gd name="T71" fmla="*/ 1 h 291"/>
                <a:gd name="T72" fmla="*/ 1 w 341"/>
                <a:gd name="T73" fmla="*/ 0 h 291"/>
                <a:gd name="T74" fmla="*/ 1 w 341"/>
                <a:gd name="T75" fmla="*/ 1 h 291"/>
                <a:gd name="T76" fmla="*/ 1 w 341"/>
                <a:gd name="T77" fmla="*/ 1 h 291"/>
                <a:gd name="T78" fmla="*/ 1 w 341"/>
                <a:gd name="T79" fmla="*/ 2 h 291"/>
                <a:gd name="T80" fmla="*/ 1 w 341"/>
                <a:gd name="T81" fmla="*/ 2 h 291"/>
                <a:gd name="T82" fmla="*/ 1 w 341"/>
                <a:gd name="T83" fmla="*/ 3 h 291"/>
                <a:gd name="T84" fmla="*/ 1 w 341"/>
                <a:gd name="T85" fmla="*/ 4 h 291"/>
                <a:gd name="T86" fmla="*/ 1 w 341"/>
                <a:gd name="T87" fmla="*/ 4 h 291"/>
                <a:gd name="T88" fmla="*/ 0 w 341"/>
                <a:gd name="T89" fmla="*/ 5 h 291"/>
                <a:gd name="T90" fmla="*/ 1 w 341"/>
                <a:gd name="T91" fmla="*/ 5 h 291"/>
                <a:gd name="T92" fmla="*/ 2 w 341"/>
                <a:gd name="T93" fmla="*/ 6 h 291"/>
                <a:gd name="T94" fmla="*/ 2 w 341"/>
                <a:gd name="T95" fmla="*/ 6 h 291"/>
                <a:gd name="T96" fmla="*/ 2 w 341"/>
                <a:gd name="T97" fmla="*/ 6 h 291"/>
                <a:gd name="T98" fmla="*/ 3 w 341"/>
                <a:gd name="T99" fmla="*/ 7 h 291"/>
                <a:gd name="T100" fmla="*/ 3 w 341"/>
                <a:gd name="T101" fmla="*/ 7 h 291"/>
                <a:gd name="T102" fmla="*/ 3 w 341"/>
                <a:gd name="T103" fmla="*/ 8 h 291"/>
                <a:gd name="T104" fmla="*/ 3 w 341"/>
                <a:gd name="T105" fmla="*/ 9 h 291"/>
                <a:gd name="T106" fmla="*/ 3 w 341"/>
                <a:gd name="T107" fmla="*/ 9 h 291"/>
                <a:gd name="T108" fmla="*/ 4 w 341"/>
                <a:gd name="T109" fmla="*/ 9 h 291"/>
                <a:gd name="T110" fmla="*/ 4 w 341"/>
                <a:gd name="T111" fmla="*/ 9 h 291"/>
                <a:gd name="T112" fmla="*/ 4 w 341"/>
                <a:gd name="T113" fmla="*/ 9 h 291"/>
                <a:gd name="T114" fmla="*/ 5 w 341"/>
                <a:gd name="T115" fmla="*/ 9 h 291"/>
                <a:gd name="T116" fmla="*/ 5 w 341"/>
                <a:gd name="T117" fmla="*/ 9 h 291"/>
                <a:gd name="T118" fmla="*/ 5 w 341"/>
                <a:gd name="T119" fmla="*/ 9 h 291"/>
                <a:gd name="T120" fmla="*/ 6 w 341"/>
                <a:gd name="T121" fmla="*/ 10 h 29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41" h="291">
                  <a:moveTo>
                    <a:pt x="171" y="291"/>
                  </a:moveTo>
                  <a:lnTo>
                    <a:pt x="184" y="289"/>
                  </a:lnTo>
                  <a:lnTo>
                    <a:pt x="201" y="286"/>
                  </a:lnTo>
                  <a:lnTo>
                    <a:pt x="220" y="281"/>
                  </a:lnTo>
                  <a:lnTo>
                    <a:pt x="240" y="276"/>
                  </a:lnTo>
                  <a:lnTo>
                    <a:pt x="261" y="273"/>
                  </a:lnTo>
                  <a:lnTo>
                    <a:pt x="282" y="271"/>
                  </a:lnTo>
                  <a:lnTo>
                    <a:pt x="301" y="270"/>
                  </a:lnTo>
                  <a:lnTo>
                    <a:pt x="318" y="270"/>
                  </a:lnTo>
                  <a:lnTo>
                    <a:pt x="324" y="271"/>
                  </a:lnTo>
                  <a:lnTo>
                    <a:pt x="331" y="272"/>
                  </a:lnTo>
                  <a:lnTo>
                    <a:pt x="337" y="274"/>
                  </a:lnTo>
                  <a:lnTo>
                    <a:pt x="341" y="274"/>
                  </a:lnTo>
                  <a:lnTo>
                    <a:pt x="322" y="260"/>
                  </a:lnTo>
                  <a:lnTo>
                    <a:pt x="306" y="242"/>
                  </a:lnTo>
                  <a:lnTo>
                    <a:pt x="292" y="221"/>
                  </a:lnTo>
                  <a:lnTo>
                    <a:pt x="281" y="197"/>
                  </a:lnTo>
                  <a:lnTo>
                    <a:pt x="271" y="172"/>
                  </a:lnTo>
                  <a:lnTo>
                    <a:pt x="265" y="144"/>
                  </a:lnTo>
                  <a:lnTo>
                    <a:pt x="260" y="116"/>
                  </a:lnTo>
                  <a:lnTo>
                    <a:pt x="258" y="89"/>
                  </a:lnTo>
                  <a:lnTo>
                    <a:pt x="248" y="88"/>
                  </a:lnTo>
                  <a:lnTo>
                    <a:pt x="237" y="84"/>
                  </a:lnTo>
                  <a:lnTo>
                    <a:pt x="224" y="76"/>
                  </a:lnTo>
                  <a:lnTo>
                    <a:pt x="210" y="67"/>
                  </a:lnTo>
                  <a:lnTo>
                    <a:pt x="198" y="54"/>
                  </a:lnTo>
                  <a:lnTo>
                    <a:pt x="186" y="40"/>
                  </a:lnTo>
                  <a:lnTo>
                    <a:pt x="177" y="25"/>
                  </a:lnTo>
                  <a:lnTo>
                    <a:pt x="170" y="8"/>
                  </a:lnTo>
                  <a:lnTo>
                    <a:pt x="159" y="15"/>
                  </a:lnTo>
                  <a:lnTo>
                    <a:pt x="144" y="22"/>
                  </a:lnTo>
                  <a:lnTo>
                    <a:pt x="125" y="26"/>
                  </a:lnTo>
                  <a:lnTo>
                    <a:pt x="105" y="30"/>
                  </a:lnTo>
                  <a:lnTo>
                    <a:pt x="82" y="29"/>
                  </a:lnTo>
                  <a:lnTo>
                    <a:pt x="56" y="24"/>
                  </a:lnTo>
                  <a:lnTo>
                    <a:pt x="30" y="15"/>
                  </a:lnTo>
                  <a:lnTo>
                    <a:pt x="2" y="0"/>
                  </a:lnTo>
                  <a:lnTo>
                    <a:pt x="9" y="11"/>
                  </a:lnTo>
                  <a:lnTo>
                    <a:pt x="16" y="25"/>
                  </a:lnTo>
                  <a:lnTo>
                    <a:pt x="22" y="40"/>
                  </a:lnTo>
                  <a:lnTo>
                    <a:pt x="25" y="59"/>
                  </a:lnTo>
                  <a:lnTo>
                    <a:pt x="26" y="78"/>
                  </a:lnTo>
                  <a:lnTo>
                    <a:pt x="23" y="100"/>
                  </a:lnTo>
                  <a:lnTo>
                    <a:pt x="15" y="124"/>
                  </a:lnTo>
                  <a:lnTo>
                    <a:pt x="0" y="151"/>
                  </a:lnTo>
                  <a:lnTo>
                    <a:pt x="17" y="157"/>
                  </a:lnTo>
                  <a:lnTo>
                    <a:pt x="33" y="164"/>
                  </a:lnTo>
                  <a:lnTo>
                    <a:pt x="49" y="173"/>
                  </a:lnTo>
                  <a:lnTo>
                    <a:pt x="63" y="185"/>
                  </a:lnTo>
                  <a:lnTo>
                    <a:pt x="75" y="199"/>
                  </a:lnTo>
                  <a:lnTo>
                    <a:pt x="83" y="218"/>
                  </a:lnTo>
                  <a:lnTo>
                    <a:pt x="87" y="240"/>
                  </a:lnTo>
                  <a:lnTo>
                    <a:pt x="85" y="265"/>
                  </a:lnTo>
                  <a:lnTo>
                    <a:pt x="94" y="264"/>
                  </a:lnTo>
                  <a:lnTo>
                    <a:pt x="105" y="263"/>
                  </a:lnTo>
                  <a:lnTo>
                    <a:pt x="115" y="263"/>
                  </a:lnTo>
                  <a:lnTo>
                    <a:pt x="125" y="265"/>
                  </a:lnTo>
                  <a:lnTo>
                    <a:pt x="136" y="268"/>
                  </a:lnTo>
                  <a:lnTo>
                    <a:pt x="147" y="273"/>
                  </a:lnTo>
                  <a:lnTo>
                    <a:pt x="159" y="281"/>
                  </a:lnTo>
                  <a:lnTo>
                    <a:pt x="171" y="291"/>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05" name="Freeform 344">
              <a:extLst>
                <a:ext uri="{FF2B5EF4-FFF2-40B4-BE49-F238E27FC236}">
                  <a16:creationId xmlns:a16="http://schemas.microsoft.com/office/drawing/2014/main" xmlns="" id="{1CA115E4-0976-4E5D-A605-088BE8BC574F}"/>
                </a:ext>
              </a:extLst>
            </p:cNvPr>
            <p:cNvSpPr>
              <a:spLocks/>
            </p:cNvSpPr>
            <p:nvPr/>
          </p:nvSpPr>
          <p:spPr bwMode="auto">
            <a:xfrm>
              <a:off x="2506" y="1091"/>
              <a:ext cx="174" cy="184"/>
            </a:xfrm>
            <a:custGeom>
              <a:avLst/>
              <a:gdLst>
                <a:gd name="T0" fmla="*/ 1 w 349"/>
                <a:gd name="T1" fmla="*/ 6 h 367"/>
                <a:gd name="T2" fmla="*/ 2 w 349"/>
                <a:gd name="T3" fmla="*/ 6 h 367"/>
                <a:gd name="T4" fmla="*/ 2 w 349"/>
                <a:gd name="T5" fmla="*/ 6 h 367"/>
                <a:gd name="T6" fmla="*/ 3 w 349"/>
                <a:gd name="T7" fmla="*/ 6 h 367"/>
                <a:gd name="T8" fmla="*/ 4 w 349"/>
                <a:gd name="T9" fmla="*/ 6 h 367"/>
                <a:gd name="T10" fmla="*/ 5 w 349"/>
                <a:gd name="T11" fmla="*/ 5 h 367"/>
                <a:gd name="T12" fmla="*/ 6 w 349"/>
                <a:gd name="T13" fmla="*/ 5 h 367"/>
                <a:gd name="T14" fmla="*/ 7 w 349"/>
                <a:gd name="T15" fmla="*/ 4 h 367"/>
                <a:gd name="T16" fmla="*/ 7 w 349"/>
                <a:gd name="T17" fmla="*/ 3 h 367"/>
                <a:gd name="T18" fmla="*/ 8 w 349"/>
                <a:gd name="T19" fmla="*/ 2 h 367"/>
                <a:gd name="T20" fmla="*/ 8 w 349"/>
                <a:gd name="T21" fmla="*/ 1 h 367"/>
                <a:gd name="T22" fmla="*/ 8 w 349"/>
                <a:gd name="T23" fmla="*/ 1 h 367"/>
                <a:gd name="T24" fmla="*/ 9 w 349"/>
                <a:gd name="T25" fmla="*/ 1 h 367"/>
                <a:gd name="T26" fmla="*/ 9 w 349"/>
                <a:gd name="T27" fmla="*/ 1 h 367"/>
                <a:gd name="T28" fmla="*/ 10 w 349"/>
                <a:gd name="T29" fmla="*/ 1 h 367"/>
                <a:gd name="T30" fmla="*/ 10 w 349"/>
                <a:gd name="T31" fmla="*/ 1 h 367"/>
                <a:gd name="T32" fmla="*/ 10 w 349"/>
                <a:gd name="T33" fmla="*/ 1 h 367"/>
                <a:gd name="T34" fmla="*/ 10 w 349"/>
                <a:gd name="T35" fmla="*/ 1 h 367"/>
                <a:gd name="T36" fmla="*/ 10 w 349"/>
                <a:gd name="T37" fmla="*/ 1 h 367"/>
                <a:gd name="T38" fmla="*/ 8 w 349"/>
                <a:gd name="T39" fmla="*/ 2 h 367"/>
                <a:gd name="T40" fmla="*/ 8 w 349"/>
                <a:gd name="T41" fmla="*/ 4 h 367"/>
                <a:gd name="T42" fmla="*/ 7 w 349"/>
                <a:gd name="T43" fmla="*/ 5 h 367"/>
                <a:gd name="T44" fmla="*/ 7 w 349"/>
                <a:gd name="T45" fmla="*/ 6 h 367"/>
                <a:gd name="T46" fmla="*/ 7 w 349"/>
                <a:gd name="T47" fmla="*/ 7 h 367"/>
                <a:gd name="T48" fmla="*/ 7 w 349"/>
                <a:gd name="T49" fmla="*/ 7 h 367"/>
                <a:gd name="T50" fmla="*/ 6 w 349"/>
                <a:gd name="T51" fmla="*/ 8 h 367"/>
                <a:gd name="T52" fmla="*/ 6 w 349"/>
                <a:gd name="T53" fmla="*/ 9 h 367"/>
                <a:gd name="T54" fmla="*/ 5 w 349"/>
                <a:gd name="T55" fmla="*/ 10 h 367"/>
                <a:gd name="T56" fmla="*/ 5 w 349"/>
                <a:gd name="T57" fmla="*/ 10 h 367"/>
                <a:gd name="T58" fmla="*/ 4 w 349"/>
                <a:gd name="T59" fmla="*/ 10 h 367"/>
                <a:gd name="T60" fmla="*/ 2 w 349"/>
                <a:gd name="T61" fmla="*/ 11 h 367"/>
                <a:gd name="T62" fmla="*/ 1 w 349"/>
                <a:gd name="T63" fmla="*/ 12 h 367"/>
                <a:gd name="T64" fmla="*/ 1 w 349"/>
                <a:gd name="T65" fmla="*/ 11 h 367"/>
                <a:gd name="T66" fmla="*/ 1 w 349"/>
                <a:gd name="T67" fmla="*/ 10 h 367"/>
                <a:gd name="T68" fmla="*/ 1 w 349"/>
                <a:gd name="T69" fmla="*/ 9 h 367"/>
                <a:gd name="T70" fmla="*/ 0 w 349"/>
                <a:gd name="T71" fmla="*/ 8 h 367"/>
                <a:gd name="T72" fmla="*/ 0 w 349"/>
                <a:gd name="T73" fmla="*/ 8 h 367"/>
                <a:gd name="T74" fmla="*/ 1 w 349"/>
                <a:gd name="T75" fmla="*/ 7 h 367"/>
                <a:gd name="T76" fmla="*/ 1 w 349"/>
                <a:gd name="T77" fmla="*/ 7 h 367"/>
                <a:gd name="T78" fmla="*/ 1 w 349"/>
                <a:gd name="T79" fmla="*/ 6 h 36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49" h="367">
                  <a:moveTo>
                    <a:pt x="47" y="174"/>
                  </a:moveTo>
                  <a:lnTo>
                    <a:pt x="51" y="174"/>
                  </a:lnTo>
                  <a:lnTo>
                    <a:pt x="57" y="175"/>
                  </a:lnTo>
                  <a:lnTo>
                    <a:pt x="65" y="176"/>
                  </a:lnTo>
                  <a:lnTo>
                    <a:pt x="75" y="176"/>
                  </a:lnTo>
                  <a:lnTo>
                    <a:pt x="87" y="177"/>
                  </a:lnTo>
                  <a:lnTo>
                    <a:pt x="98" y="176"/>
                  </a:lnTo>
                  <a:lnTo>
                    <a:pt x="112" y="175"/>
                  </a:lnTo>
                  <a:lnTo>
                    <a:pt x="126" y="173"/>
                  </a:lnTo>
                  <a:lnTo>
                    <a:pt x="141" y="169"/>
                  </a:lnTo>
                  <a:lnTo>
                    <a:pt x="155" y="164"/>
                  </a:lnTo>
                  <a:lnTo>
                    <a:pt x="170" y="158"/>
                  </a:lnTo>
                  <a:lnTo>
                    <a:pt x="185" y="148"/>
                  </a:lnTo>
                  <a:lnTo>
                    <a:pt x="199" y="138"/>
                  </a:lnTo>
                  <a:lnTo>
                    <a:pt x="211" y="124"/>
                  </a:lnTo>
                  <a:lnTo>
                    <a:pt x="224" y="108"/>
                  </a:lnTo>
                  <a:lnTo>
                    <a:pt x="234" y="88"/>
                  </a:lnTo>
                  <a:lnTo>
                    <a:pt x="242" y="71"/>
                  </a:lnTo>
                  <a:lnTo>
                    <a:pt x="250" y="56"/>
                  </a:lnTo>
                  <a:lnTo>
                    <a:pt x="256" y="42"/>
                  </a:lnTo>
                  <a:lnTo>
                    <a:pt x="263" y="31"/>
                  </a:lnTo>
                  <a:lnTo>
                    <a:pt x="269" y="22"/>
                  </a:lnTo>
                  <a:lnTo>
                    <a:pt x="274" y="15"/>
                  </a:lnTo>
                  <a:lnTo>
                    <a:pt x="281" y="11"/>
                  </a:lnTo>
                  <a:lnTo>
                    <a:pt x="289" y="9"/>
                  </a:lnTo>
                  <a:lnTo>
                    <a:pt x="298" y="9"/>
                  </a:lnTo>
                  <a:lnTo>
                    <a:pt x="307" y="8"/>
                  </a:lnTo>
                  <a:lnTo>
                    <a:pt x="315" y="7"/>
                  </a:lnTo>
                  <a:lnTo>
                    <a:pt x="323" y="5"/>
                  </a:lnTo>
                  <a:lnTo>
                    <a:pt x="330" y="4"/>
                  </a:lnTo>
                  <a:lnTo>
                    <a:pt x="337" y="3"/>
                  </a:lnTo>
                  <a:lnTo>
                    <a:pt x="344" y="1"/>
                  </a:lnTo>
                  <a:lnTo>
                    <a:pt x="348" y="0"/>
                  </a:lnTo>
                  <a:lnTo>
                    <a:pt x="348" y="1"/>
                  </a:lnTo>
                  <a:lnTo>
                    <a:pt x="348" y="3"/>
                  </a:lnTo>
                  <a:lnTo>
                    <a:pt x="349" y="4"/>
                  </a:lnTo>
                  <a:lnTo>
                    <a:pt x="349" y="7"/>
                  </a:lnTo>
                  <a:lnTo>
                    <a:pt x="321" y="16"/>
                  </a:lnTo>
                  <a:lnTo>
                    <a:pt x="299" y="32"/>
                  </a:lnTo>
                  <a:lnTo>
                    <a:pt x="283" y="52"/>
                  </a:lnTo>
                  <a:lnTo>
                    <a:pt x="270" y="75"/>
                  </a:lnTo>
                  <a:lnTo>
                    <a:pt x="262" y="98"/>
                  </a:lnTo>
                  <a:lnTo>
                    <a:pt x="257" y="120"/>
                  </a:lnTo>
                  <a:lnTo>
                    <a:pt x="254" y="139"/>
                  </a:lnTo>
                  <a:lnTo>
                    <a:pt x="253" y="154"/>
                  </a:lnTo>
                  <a:lnTo>
                    <a:pt x="251" y="167"/>
                  </a:lnTo>
                  <a:lnTo>
                    <a:pt x="253" y="182"/>
                  </a:lnTo>
                  <a:lnTo>
                    <a:pt x="255" y="200"/>
                  </a:lnTo>
                  <a:lnTo>
                    <a:pt x="258" y="219"/>
                  </a:lnTo>
                  <a:lnTo>
                    <a:pt x="248" y="220"/>
                  </a:lnTo>
                  <a:lnTo>
                    <a:pt x="235" y="226"/>
                  </a:lnTo>
                  <a:lnTo>
                    <a:pt x="222" y="234"/>
                  </a:lnTo>
                  <a:lnTo>
                    <a:pt x="208" y="246"/>
                  </a:lnTo>
                  <a:lnTo>
                    <a:pt x="196" y="260"/>
                  </a:lnTo>
                  <a:lnTo>
                    <a:pt x="188" y="276"/>
                  </a:lnTo>
                  <a:lnTo>
                    <a:pt x="184" y="294"/>
                  </a:lnTo>
                  <a:lnTo>
                    <a:pt x="186" y="312"/>
                  </a:lnTo>
                  <a:lnTo>
                    <a:pt x="172" y="312"/>
                  </a:lnTo>
                  <a:lnTo>
                    <a:pt x="154" y="314"/>
                  </a:lnTo>
                  <a:lnTo>
                    <a:pt x="134" y="319"/>
                  </a:lnTo>
                  <a:lnTo>
                    <a:pt x="113" y="326"/>
                  </a:lnTo>
                  <a:lnTo>
                    <a:pt x="93" y="335"/>
                  </a:lnTo>
                  <a:lnTo>
                    <a:pt x="73" y="345"/>
                  </a:lnTo>
                  <a:lnTo>
                    <a:pt x="58" y="356"/>
                  </a:lnTo>
                  <a:lnTo>
                    <a:pt x="47" y="367"/>
                  </a:lnTo>
                  <a:lnTo>
                    <a:pt x="49" y="351"/>
                  </a:lnTo>
                  <a:lnTo>
                    <a:pt x="49" y="334"/>
                  </a:lnTo>
                  <a:lnTo>
                    <a:pt x="47" y="314"/>
                  </a:lnTo>
                  <a:lnTo>
                    <a:pt x="42" y="294"/>
                  </a:lnTo>
                  <a:lnTo>
                    <a:pt x="35" y="275"/>
                  </a:lnTo>
                  <a:lnTo>
                    <a:pt x="26" y="257"/>
                  </a:lnTo>
                  <a:lnTo>
                    <a:pt x="14" y="242"/>
                  </a:lnTo>
                  <a:lnTo>
                    <a:pt x="0" y="230"/>
                  </a:lnTo>
                  <a:lnTo>
                    <a:pt x="11" y="230"/>
                  </a:lnTo>
                  <a:lnTo>
                    <a:pt x="21" y="228"/>
                  </a:lnTo>
                  <a:lnTo>
                    <a:pt x="32" y="223"/>
                  </a:lnTo>
                  <a:lnTo>
                    <a:pt x="41" y="217"/>
                  </a:lnTo>
                  <a:lnTo>
                    <a:pt x="48" y="211"/>
                  </a:lnTo>
                  <a:lnTo>
                    <a:pt x="51" y="200"/>
                  </a:lnTo>
                  <a:lnTo>
                    <a:pt x="51" y="188"/>
                  </a:lnTo>
                  <a:lnTo>
                    <a:pt x="47" y="174"/>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06" name="Freeform 345">
              <a:extLst>
                <a:ext uri="{FF2B5EF4-FFF2-40B4-BE49-F238E27FC236}">
                  <a16:creationId xmlns:a16="http://schemas.microsoft.com/office/drawing/2014/main" xmlns="" id="{3E2F9959-87E5-4B55-8B88-8A8B628926CE}"/>
                </a:ext>
              </a:extLst>
            </p:cNvPr>
            <p:cNvSpPr>
              <a:spLocks/>
            </p:cNvSpPr>
            <p:nvPr/>
          </p:nvSpPr>
          <p:spPr bwMode="auto">
            <a:xfrm>
              <a:off x="2617" y="1095"/>
              <a:ext cx="107" cy="186"/>
            </a:xfrm>
            <a:custGeom>
              <a:avLst/>
              <a:gdLst>
                <a:gd name="T0" fmla="*/ 4 w 213"/>
                <a:gd name="T1" fmla="*/ 0 h 373"/>
                <a:gd name="T2" fmla="*/ 5 w 213"/>
                <a:gd name="T3" fmla="*/ 0 h 373"/>
                <a:gd name="T4" fmla="*/ 5 w 213"/>
                <a:gd name="T5" fmla="*/ 0 h 373"/>
                <a:gd name="T6" fmla="*/ 6 w 213"/>
                <a:gd name="T7" fmla="*/ 0 h 373"/>
                <a:gd name="T8" fmla="*/ 6 w 213"/>
                <a:gd name="T9" fmla="*/ 1 h 373"/>
                <a:gd name="T10" fmla="*/ 5 w 213"/>
                <a:gd name="T11" fmla="*/ 1 h 373"/>
                <a:gd name="T12" fmla="*/ 5 w 213"/>
                <a:gd name="T13" fmla="*/ 1 h 373"/>
                <a:gd name="T14" fmla="*/ 5 w 213"/>
                <a:gd name="T15" fmla="*/ 1 h 373"/>
                <a:gd name="T16" fmla="*/ 4 w 213"/>
                <a:gd name="T17" fmla="*/ 1 h 373"/>
                <a:gd name="T18" fmla="*/ 4 w 213"/>
                <a:gd name="T19" fmla="*/ 1 h 373"/>
                <a:gd name="T20" fmla="*/ 4 w 213"/>
                <a:gd name="T21" fmla="*/ 1 h 373"/>
                <a:gd name="T22" fmla="*/ 4 w 213"/>
                <a:gd name="T23" fmla="*/ 2 h 373"/>
                <a:gd name="T24" fmla="*/ 4 w 213"/>
                <a:gd name="T25" fmla="*/ 2 h 373"/>
                <a:gd name="T26" fmla="*/ 4 w 213"/>
                <a:gd name="T27" fmla="*/ 2 h 373"/>
                <a:gd name="T28" fmla="*/ 4 w 213"/>
                <a:gd name="T29" fmla="*/ 2 h 373"/>
                <a:gd name="T30" fmla="*/ 4 w 213"/>
                <a:gd name="T31" fmla="*/ 3 h 373"/>
                <a:gd name="T32" fmla="*/ 5 w 213"/>
                <a:gd name="T33" fmla="*/ 3 h 373"/>
                <a:gd name="T34" fmla="*/ 5 w 213"/>
                <a:gd name="T35" fmla="*/ 3 h 373"/>
                <a:gd name="T36" fmla="*/ 5 w 213"/>
                <a:gd name="T37" fmla="*/ 2 h 373"/>
                <a:gd name="T38" fmla="*/ 5 w 213"/>
                <a:gd name="T39" fmla="*/ 2 h 373"/>
                <a:gd name="T40" fmla="*/ 5 w 213"/>
                <a:gd name="T41" fmla="*/ 2 h 373"/>
                <a:gd name="T42" fmla="*/ 6 w 213"/>
                <a:gd name="T43" fmla="*/ 1 h 373"/>
                <a:gd name="T44" fmla="*/ 6 w 213"/>
                <a:gd name="T45" fmla="*/ 1 h 373"/>
                <a:gd name="T46" fmla="*/ 6 w 213"/>
                <a:gd name="T47" fmla="*/ 2 h 373"/>
                <a:gd name="T48" fmla="*/ 6 w 213"/>
                <a:gd name="T49" fmla="*/ 2 h 373"/>
                <a:gd name="T50" fmla="*/ 6 w 213"/>
                <a:gd name="T51" fmla="*/ 2 h 373"/>
                <a:gd name="T52" fmla="*/ 6 w 213"/>
                <a:gd name="T53" fmla="*/ 3 h 373"/>
                <a:gd name="T54" fmla="*/ 5 w 213"/>
                <a:gd name="T55" fmla="*/ 3 h 373"/>
                <a:gd name="T56" fmla="*/ 5 w 213"/>
                <a:gd name="T57" fmla="*/ 3 h 373"/>
                <a:gd name="T58" fmla="*/ 5 w 213"/>
                <a:gd name="T59" fmla="*/ 3 h 373"/>
                <a:gd name="T60" fmla="*/ 5 w 213"/>
                <a:gd name="T61" fmla="*/ 4 h 373"/>
                <a:gd name="T62" fmla="*/ 6 w 213"/>
                <a:gd name="T63" fmla="*/ 4 h 373"/>
                <a:gd name="T64" fmla="*/ 6 w 213"/>
                <a:gd name="T65" fmla="*/ 4 h 373"/>
                <a:gd name="T66" fmla="*/ 6 w 213"/>
                <a:gd name="T67" fmla="*/ 4 h 373"/>
                <a:gd name="T68" fmla="*/ 7 w 213"/>
                <a:gd name="T69" fmla="*/ 4 h 373"/>
                <a:gd name="T70" fmla="*/ 7 w 213"/>
                <a:gd name="T71" fmla="*/ 4 h 373"/>
                <a:gd name="T72" fmla="*/ 7 w 213"/>
                <a:gd name="T73" fmla="*/ 4 h 373"/>
                <a:gd name="T74" fmla="*/ 7 w 213"/>
                <a:gd name="T75" fmla="*/ 6 h 373"/>
                <a:gd name="T76" fmla="*/ 7 w 213"/>
                <a:gd name="T77" fmla="*/ 7 h 373"/>
                <a:gd name="T78" fmla="*/ 6 w 213"/>
                <a:gd name="T79" fmla="*/ 8 h 373"/>
                <a:gd name="T80" fmla="*/ 5 w 213"/>
                <a:gd name="T81" fmla="*/ 9 h 373"/>
                <a:gd name="T82" fmla="*/ 4 w 213"/>
                <a:gd name="T83" fmla="*/ 10 h 373"/>
                <a:gd name="T84" fmla="*/ 3 w 213"/>
                <a:gd name="T85" fmla="*/ 10 h 373"/>
                <a:gd name="T86" fmla="*/ 2 w 213"/>
                <a:gd name="T87" fmla="*/ 11 h 373"/>
                <a:gd name="T88" fmla="*/ 1 w 213"/>
                <a:gd name="T89" fmla="*/ 11 h 373"/>
                <a:gd name="T90" fmla="*/ 1 w 213"/>
                <a:gd name="T91" fmla="*/ 11 h 373"/>
                <a:gd name="T92" fmla="*/ 1 w 213"/>
                <a:gd name="T93" fmla="*/ 11 h 373"/>
                <a:gd name="T94" fmla="*/ 0 w 213"/>
                <a:gd name="T95" fmla="*/ 11 h 373"/>
                <a:gd name="T96" fmla="*/ 1 w 213"/>
                <a:gd name="T97" fmla="*/ 11 h 373"/>
                <a:gd name="T98" fmla="*/ 1 w 213"/>
                <a:gd name="T99" fmla="*/ 10 h 373"/>
                <a:gd name="T100" fmla="*/ 2 w 213"/>
                <a:gd name="T101" fmla="*/ 10 h 373"/>
                <a:gd name="T102" fmla="*/ 2 w 213"/>
                <a:gd name="T103" fmla="*/ 9 h 373"/>
                <a:gd name="T104" fmla="*/ 2 w 213"/>
                <a:gd name="T105" fmla="*/ 8 h 373"/>
                <a:gd name="T106" fmla="*/ 2 w 213"/>
                <a:gd name="T107" fmla="*/ 7 h 373"/>
                <a:gd name="T108" fmla="*/ 1 w 213"/>
                <a:gd name="T109" fmla="*/ 6 h 373"/>
                <a:gd name="T110" fmla="*/ 1 w 213"/>
                <a:gd name="T111" fmla="*/ 5 h 373"/>
                <a:gd name="T112" fmla="*/ 1 w 213"/>
                <a:gd name="T113" fmla="*/ 4 h 373"/>
                <a:gd name="T114" fmla="*/ 2 w 213"/>
                <a:gd name="T115" fmla="*/ 2 h 373"/>
                <a:gd name="T116" fmla="*/ 2 w 213"/>
                <a:gd name="T117" fmla="*/ 1 h 373"/>
                <a:gd name="T118" fmla="*/ 4 w 213"/>
                <a:gd name="T119" fmla="*/ 0 h 37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3" h="373">
                  <a:moveTo>
                    <a:pt x="125" y="0"/>
                  </a:moveTo>
                  <a:lnTo>
                    <a:pt x="128" y="4"/>
                  </a:lnTo>
                  <a:lnTo>
                    <a:pt x="132" y="12"/>
                  </a:lnTo>
                  <a:lnTo>
                    <a:pt x="139" y="18"/>
                  </a:lnTo>
                  <a:lnTo>
                    <a:pt x="152" y="19"/>
                  </a:lnTo>
                  <a:lnTo>
                    <a:pt x="159" y="19"/>
                  </a:lnTo>
                  <a:lnTo>
                    <a:pt x="164" y="22"/>
                  </a:lnTo>
                  <a:lnTo>
                    <a:pt x="169" y="26"/>
                  </a:lnTo>
                  <a:lnTo>
                    <a:pt x="171" y="31"/>
                  </a:lnTo>
                  <a:lnTo>
                    <a:pt x="164" y="36"/>
                  </a:lnTo>
                  <a:lnTo>
                    <a:pt x="159" y="42"/>
                  </a:lnTo>
                  <a:lnTo>
                    <a:pt x="152" y="47"/>
                  </a:lnTo>
                  <a:lnTo>
                    <a:pt x="147" y="50"/>
                  </a:lnTo>
                  <a:lnTo>
                    <a:pt x="140" y="49"/>
                  </a:lnTo>
                  <a:lnTo>
                    <a:pt x="135" y="48"/>
                  </a:lnTo>
                  <a:lnTo>
                    <a:pt x="129" y="48"/>
                  </a:lnTo>
                  <a:lnTo>
                    <a:pt x="124" y="49"/>
                  </a:lnTo>
                  <a:lnTo>
                    <a:pt x="120" y="50"/>
                  </a:lnTo>
                  <a:lnTo>
                    <a:pt x="116" y="53"/>
                  </a:lnTo>
                  <a:lnTo>
                    <a:pt x="113" y="56"/>
                  </a:lnTo>
                  <a:lnTo>
                    <a:pt x="109" y="60"/>
                  </a:lnTo>
                  <a:lnTo>
                    <a:pt x="107" y="63"/>
                  </a:lnTo>
                  <a:lnTo>
                    <a:pt x="106" y="66"/>
                  </a:lnTo>
                  <a:lnTo>
                    <a:pt x="105" y="71"/>
                  </a:lnTo>
                  <a:lnTo>
                    <a:pt x="105" y="75"/>
                  </a:lnTo>
                  <a:lnTo>
                    <a:pt x="105" y="78"/>
                  </a:lnTo>
                  <a:lnTo>
                    <a:pt x="106" y="81"/>
                  </a:lnTo>
                  <a:lnTo>
                    <a:pt x="108" y="86"/>
                  </a:lnTo>
                  <a:lnTo>
                    <a:pt x="109" y="89"/>
                  </a:lnTo>
                  <a:lnTo>
                    <a:pt x="113" y="93"/>
                  </a:lnTo>
                  <a:lnTo>
                    <a:pt x="116" y="95"/>
                  </a:lnTo>
                  <a:lnTo>
                    <a:pt x="121" y="96"/>
                  </a:lnTo>
                  <a:lnTo>
                    <a:pt x="126" y="98"/>
                  </a:lnTo>
                  <a:lnTo>
                    <a:pt x="132" y="99"/>
                  </a:lnTo>
                  <a:lnTo>
                    <a:pt x="137" y="98"/>
                  </a:lnTo>
                  <a:lnTo>
                    <a:pt x="141" y="98"/>
                  </a:lnTo>
                  <a:lnTo>
                    <a:pt x="146" y="95"/>
                  </a:lnTo>
                  <a:lnTo>
                    <a:pt x="151" y="91"/>
                  </a:lnTo>
                  <a:lnTo>
                    <a:pt x="153" y="85"/>
                  </a:lnTo>
                  <a:lnTo>
                    <a:pt x="153" y="79"/>
                  </a:lnTo>
                  <a:lnTo>
                    <a:pt x="153" y="75"/>
                  </a:lnTo>
                  <a:lnTo>
                    <a:pt x="160" y="68"/>
                  </a:lnTo>
                  <a:lnTo>
                    <a:pt x="168" y="63"/>
                  </a:lnTo>
                  <a:lnTo>
                    <a:pt x="176" y="58"/>
                  </a:lnTo>
                  <a:lnTo>
                    <a:pt x="179" y="56"/>
                  </a:lnTo>
                  <a:lnTo>
                    <a:pt x="182" y="58"/>
                  </a:lnTo>
                  <a:lnTo>
                    <a:pt x="184" y="62"/>
                  </a:lnTo>
                  <a:lnTo>
                    <a:pt x="186" y="64"/>
                  </a:lnTo>
                  <a:lnTo>
                    <a:pt x="190" y="66"/>
                  </a:lnTo>
                  <a:lnTo>
                    <a:pt x="185" y="73"/>
                  </a:lnTo>
                  <a:lnTo>
                    <a:pt x="182" y="80"/>
                  </a:lnTo>
                  <a:lnTo>
                    <a:pt x="179" y="88"/>
                  </a:lnTo>
                  <a:lnTo>
                    <a:pt x="177" y="93"/>
                  </a:lnTo>
                  <a:lnTo>
                    <a:pt x="170" y="98"/>
                  </a:lnTo>
                  <a:lnTo>
                    <a:pt x="163" y="102"/>
                  </a:lnTo>
                  <a:lnTo>
                    <a:pt x="159" y="109"/>
                  </a:lnTo>
                  <a:lnTo>
                    <a:pt x="156" y="116"/>
                  </a:lnTo>
                  <a:lnTo>
                    <a:pt x="155" y="118"/>
                  </a:lnTo>
                  <a:lnTo>
                    <a:pt x="155" y="121"/>
                  </a:lnTo>
                  <a:lnTo>
                    <a:pt x="155" y="123"/>
                  </a:lnTo>
                  <a:lnTo>
                    <a:pt x="155" y="125"/>
                  </a:lnTo>
                  <a:lnTo>
                    <a:pt x="158" y="131"/>
                  </a:lnTo>
                  <a:lnTo>
                    <a:pt x="162" y="137"/>
                  </a:lnTo>
                  <a:lnTo>
                    <a:pt x="168" y="141"/>
                  </a:lnTo>
                  <a:lnTo>
                    <a:pt x="176" y="146"/>
                  </a:lnTo>
                  <a:lnTo>
                    <a:pt x="181" y="147"/>
                  </a:lnTo>
                  <a:lnTo>
                    <a:pt x="185" y="147"/>
                  </a:lnTo>
                  <a:lnTo>
                    <a:pt x="190" y="147"/>
                  </a:lnTo>
                  <a:lnTo>
                    <a:pt x="193" y="146"/>
                  </a:lnTo>
                  <a:lnTo>
                    <a:pt x="198" y="144"/>
                  </a:lnTo>
                  <a:lnTo>
                    <a:pt x="201" y="141"/>
                  </a:lnTo>
                  <a:lnTo>
                    <a:pt x="205" y="140"/>
                  </a:lnTo>
                  <a:lnTo>
                    <a:pt x="207" y="138"/>
                  </a:lnTo>
                  <a:lnTo>
                    <a:pt x="212" y="156"/>
                  </a:lnTo>
                  <a:lnTo>
                    <a:pt x="213" y="175"/>
                  </a:lnTo>
                  <a:lnTo>
                    <a:pt x="212" y="193"/>
                  </a:lnTo>
                  <a:lnTo>
                    <a:pt x="206" y="212"/>
                  </a:lnTo>
                  <a:lnTo>
                    <a:pt x="198" y="229"/>
                  </a:lnTo>
                  <a:lnTo>
                    <a:pt x="188" y="247"/>
                  </a:lnTo>
                  <a:lnTo>
                    <a:pt x="175" y="263"/>
                  </a:lnTo>
                  <a:lnTo>
                    <a:pt x="160" y="280"/>
                  </a:lnTo>
                  <a:lnTo>
                    <a:pt x="145" y="296"/>
                  </a:lnTo>
                  <a:lnTo>
                    <a:pt x="128" y="310"/>
                  </a:lnTo>
                  <a:lnTo>
                    <a:pt x="110" y="322"/>
                  </a:lnTo>
                  <a:lnTo>
                    <a:pt x="93" y="334"/>
                  </a:lnTo>
                  <a:lnTo>
                    <a:pt x="76" y="344"/>
                  </a:lnTo>
                  <a:lnTo>
                    <a:pt x="60" y="352"/>
                  </a:lnTo>
                  <a:lnTo>
                    <a:pt x="44" y="359"/>
                  </a:lnTo>
                  <a:lnTo>
                    <a:pt x="29" y="364"/>
                  </a:lnTo>
                  <a:lnTo>
                    <a:pt x="25" y="365"/>
                  </a:lnTo>
                  <a:lnTo>
                    <a:pt x="19" y="367"/>
                  </a:lnTo>
                  <a:lnTo>
                    <a:pt x="14" y="369"/>
                  </a:lnTo>
                  <a:lnTo>
                    <a:pt x="7" y="372"/>
                  </a:lnTo>
                  <a:lnTo>
                    <a:pt x="2" y="373"/>
                  </a:lnTo>
                  <a:lnTo>
                    <a:pt x="0" y="373"/>
                  </a:lnTo>
                  <a:lnTo>
                    <a:pt x="0" y="371"/>
                  </a:lnTo>
                  <a:lnTo>
                    <a:pt x="4" y="366"/>
                  </a:lnTo>
                  <a:lnTo>
                    <a:pt x="11" y="359"/>
                  </a:lnTo>
                  <a:lnTo>
                    <a:pt x="18" y="350"/>
                  </a:lnTo>
                  <a:lnTo>
                    <a:pt x="25" y="341"/>
                  </a:lnTo>
                  <a:lnTo>
                    <a:pt x="31" y="330"/>
                  </a:lnTo>
                  <a:lnTo>
                    <a:pt x="37" y="320"/>
                  </a:lnTo>
                  <a:lnTo>
                    <a:pt x="40" y="308"/>
                  </a:lnTo>
                  <a:lnTo>
                    <a:pt x="44" y="298"/>
                  </a:lnTo>
                  <a:lnTo>
                    <a:pt x="45" y="287"/>
                  </a:lnTo>
                  <a:lnTo>
                    <a:pt x="45" y="272"/>
                  </a:lnTo>
                  <a:lnTo>
                    <a:pt x="42" y="254"/>
                  </a:lnTo>
                  <a:lnTo>
                    <a:pt x="39" y="234"/>
                  </a:lnTo>
                  <a:lnTo>
                    <a:pt x="34" y="212"/>
                  </a:lnTo>
                  <a:lnTo>
                    <a:pt x="31" y="193"/>
                  </a:lnTo>
                  <a:lnTo>
                    <a:pt x="29" y="175"/>
                  </a:lnTo>
                  <a:lnTo>
                    <a:pt x="27" y="160"/>
                  </a:lnTo>
                  <a:lnTo>
                    <a:pt x="29" y="147"/>
                  </a:lnTo>
                  <a:lnTo>
                    <a:pt x="30" y="132"/>
                  </a:lnTo>
                  <a:lnTo>
                    <a:pt x="33" y="113"/>
                  </a:lnTo>
                  <a:lnTo>
                    <a:pt x="38" y="91"/>
                  </a:lnTo>
                  <a:lnTo>
                    <a:pt x="46" y="68"/>
                  </a:lnTo>
                  <a:lnTo>
                    <a:pt x="59" y="45"/>
                  </a:lnTo>
                  <a:lnTo>
                    <a:pt x="75" y="25"/>
                  </a:lnTo>
                  <a:lnTo>
                    <a:pt x="97" y="9"/>
                  </a:lnTo>
                  <a:lnTo>
                    <a:pt x="125" y="0"/>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07" name="Freeform 346">
              <a:extLst>
                <a:ext uri="{FF2B5EF4-FFF2-40B4-BE49-F238E27FC236}">
                  <a16:creationId xmlns:a16="http://schemas.microsoft.com/office/drawing/2014/main" xmlns="" id="{61582D54-1893-4AAC-A138-6ED281FC5280}"/>
                </a:ext>
              </a:extLst>
            </p:cNvPr>
            <p:cNvSpPr>
              <a:spLocks/>
            </p:cNvSpPr>
            <p:nvPr/>
          </p:nvSpPr>
          <p:spPr bwMode="auto">
            <a:xfrm>
              <a:off x="2411" y="870"/>
              <a:ext cx="478" cy="310"/>
            </a:xfrm>
            <a:custGeom>
              <a:avLst/>
              <a:gdLst>
                <a:gd name="T0" fmla="*/ 16 w 957"/>
                <a:gd name="T1" fmla="*/ 6 h 620"/>
                <a:gd name="T2" fmla="*/ 17 w 957"/>
                <a:gd name="T3" fmla="*/ 3 h 620"/>
                <a:gd name="T4" fmla="*/ 18 w 957"/>
                <a:gd name="T5" fmla="*/ 1 h 620"/>
                <a:gd name="T6" fmla="*/ 19 w 957"/>
                <a:gd name="T7" fmla="*/ 2 h 620"/>
                <a:gd name="T8" fmla="*/ 20 w 957"/>
                <a:gd name="T9" fmla="*/ 4 h 620"/>
                <a:gd name="T10" fmla="*/ 22 w 957"/>
                <a:gd name="T11" fmla="*/ 7 h 620"/>
                <a:gd name="T12" fmla="*/ 21 w 957"/>
                <a:gd name="T13" fmla="*/ 10 h 620"/>
                <a:gd name="T14" fmla="*/ 19 w 957"/>
                <a:gd name="T15" fmla="*/ 12 h 620"/>
                <a:gd name="T16" fmla="*/ 19 w 957"/>
                <a:gd name="T17" fmla="*/ 14 h 620"/>
                <a:gd name="T18" fmla="*/ 20 w 957"/>
                <a:gd name="T19" fmla="*/ 12 h 620"/>
                <a:gd name="T20" fmla="*/ 22 w 957"/>
                <a:gd name="T21" fmla="*/ 10 h 620"/>
                <a:gd name="T22" fmla="*/ 25 w 957"/>
                <a:gd name="T23" fmla="*/ 9 h 620"/>
                <a:gd name="T24" fmla="*/ 26 w 957"/>
                <a:gd name="T25" fmla="*/ 9 h 620"/>
                <a:gd name="T26" fmla="*/ 28 w 957"/>
                <a:gd name="T27" fmla="*/ 10 h 620"/>
                <a:gd name="T28" fmla="*/ 29 w 957"/>
                <a:gd name="T29" fmla="*/ 11 h 620"/>
                <a:gd name="T30" fmla="*/ 27 w 957"/>
                <a:gd name="T31" fmla="*/ 12 h 620"/>
                <a:gd name="T32" fmla="*/ 25 w 957"/>
                <a:gd name="T33" fmla="*/ 14 h 620"/>
                <a:gd name="T34" fmla="*/ 22 w 957"/>
                <a:gd name="T35" fmla="*/ 15 h 620"/>
                <a:gd name="T36" fmla="*/ 21 w 957"/>
                <a:gd name="T37" fmla="*/ 15 h 620"/>
                <a:gd name="T38" fmla="*/ 20 w 957"/>
                <a:gd name="T39" fmla="*/ 15 h 620"/>
                <a:gd name="T40" fmla="*/ 21 w 957"/>
                <a:gd name="T41" fmla="*/ 14 h 620"/>
                <a:gd name="T42" fmla="*/ 21 w 957"/>
                <a:gd name="T43" fmla="*/ 13 h 620"/>
                <a:gd name="T44" fmla="*/ 20 w 957"/>
                <a:gd name="T45" fmla="*/ 13 h 620"/>
                <a:gd name="T46" fmla="*/ 19 w 957"/>
                <a:gd name="T47" fmla="*/ 14 h 620"/>
                <a:gd name="T48" fmla="*/ 19 w 957"/>
                <a:gd name="T49" fmla="*/ 15 h 620"/>
                <a:gd name="T50" fmla="*/ 19 w 957"/>
                <a:gd name="T51" fmla="*/ 14 h 620"/>
                <a:gd name="T52" fmla="*/ 18 w 957"/>
                <a:gd name="T53" fmla="*/ 14 h 620"/>
                <a:gd name="T54" fmla="*/ 17 w 957"/>
                <a:gd name="T55" fmla="*/ 14 h 620"/>
                <a:gd name="T56" fmla="*/ 16 w 957"/>
                <a:gd name="T57" fmla="*/ 14 h 620"/>
                <a:gd name="T58" fmla="*/ 14 w 957"/>
                <a:gd name="T59" fmla="*/ 15 h 620"/>
                <a:gd name="T60" fmla="*/ 13 w 957"/>
                <a:gd name="T61" fmla="*/ 16 h 620"/>
                <a:gd name="T62" fmla="*/ 12 w 957"/>
                <a:gd name="T63" fmla="*/ 19 h 620"/>
                <a:gd name="T64" fmla="*/ 9 w 957"/>
                <a:gd name="T65" fmla="*/ 20 h 620"/>
                <a:gd name="T66" fmla="*/ 7 w 957"/>
                <a:gd name="T67" fmla="*/ 20 h 620"/>
                <a:gd name="T68" fmla="*/ 6 w 957"/>
                <a:gd name="T69" fmla="*/ 20 h 620"/>
                <a:gd name="T70" fmla="*/ 4 w 957"/>
                <a:gd name="T71" fmla="*/ 19 h 620"/>
                <a:gd name="T72" fmla="*/ 2 w 957"/>
                <a:gd name="T73" fmla="*/ 18 h 620"/>
                <a:gd name="T74" fmla="*/ 0 w 957"/>
                <a:gd name="T75" fmla="*/ 18 h 620"/>
                <a:gd name="T76" fmla="*/ 1 w 957"/>
                <a:gd name="T77" fmla="*/ 16 h 620"/>
                <a:gd name="T78" fmla="*/ 5 w 957"/>
                <a:gd name="T79" fmla="*/ 13 h 620"/>
                <a:gd name="T80" fmla="*/ 8 w 957"/>
                <a:gd name="T81" fmla="*/ 12 h 620"/>
                <a:gd name="T82" fmla="*/ 11 w 957"/>
                <a:gd name="T83" fmla="*/ 12 h 620"/>
                <a:gd name="T84" fmla="*/ 13 w 957"/>
                <a:gd name="T85" fmla="*/ 13 h 620"/>
                <a:gd name="T86" fmla="*/ 14 w 957"/>
                <a:gd name="T87" fmla="*/ 14 h 620"/>
                <a:gd name="T88" fmla="*/ 15 w 957"/>
                <a:gd name="T89" fmla="*/ 14 h 620"/>
                <a:gd name="T90" fmla="*/ 16 w 957"/>
                <a:gd name="T91" fmla="*/ 14 h 620"/>
                <a:gd name="T92" fmla="*/ 16 w 957"/>
                <a:gd name="T93" fmla="*/ 13 h 620"/>
                <a:gd name="T94" fmla="*/ 15 w 957"/>
                <a:gd name="T95" fmla="*/ 13 h 620"/>
                <a:gd name="T96" fmla="*/ 13 w 957"/>
                <a:gd name="T97" fmla="*/ 13 h 620"/>
                <a:gd name="T98" fmla="*/ 10 w 957"/>
                <a:gd name="T99" fmla="*/ 11 h 620"/>
                <a:gd name="T100" fmla="*/ 8 w 957"/>
                <a:gd name="T101" fmla="*/ 8 h 620"/>
                <a:gd name="T102" fmla="*/ 8 w 957"/>
                <a:gd name="T103" fmla="*/ 4 h 620"/>
                <a:gd name="T104" fmla="*/ 10 w 957"/>
                <a:gd name="T105" fmla="*/ 5 h 620"/>
                <a:gd name="T106" fmla="*/ 13 w 957"/>
                <a:gd name="T107" fmla="*/ 7 h 620"/>
                <a:gd name="T108" fmla="*/ 15 w 957"/>
                <a:gd name="T109" fmla="*/ 8 h 620"/>
                <a:gd name="T110" fmla="*/ 17 w 957"/>
                <a:gd name="T111" fmla="*/ 11 h 620"/>
                <a:gd name="T112" fmla="*/ 17 w 957"/>
                <a:gd name="T113" fmla="*/ 13 h 620"/>
                <a:gd name="T114" fmla="*/ 18 w 957"/>
                <a:gd name="T115" fmla="*/ 14 h 620"/>
                <a:gd name="T116" fmla="*/ 18 w 957"/>
                <a:gd name="T117" fmla="*/ 13 h 620"/>
                <a:gd name="T118" fmla="*/ 18 w 957"/>
                <a:gd name="T119" fmla="*/ 12 h 620"/>
                <a:gd name="T120" fmla="*/ 16 w 957"/>
                <a:gd name="T121" fmla="*/ 9 h 62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57" h="620">
                  <a:moveTo>
                    <a:pt x="521" y="259"/>
                  </a:moveTo>
                  <a:lnTo>
                    <a:pt x="519" y="236"/>
                  </a:lnTo>
                  <a:lnTo>
                    <a:pt x="517" y="212"/>
                  </a:lnTo>
                  <a:lnTo>
                    <a:pt x="520" y="189"/>
                  </a:lnTo>
                  <a:lnTo>
                    <a:pt x="523" y="165"/>
                  </a:lnTo>
                  <a:lnTo>
                    <a:pt x="528" y="143"/>
                  </a:lnTo>
                  <a:lnTo>
                    <a:pt x="535" y="124"/>
                  </a:lnTo>
                  <a:lnTo>
                    <a:pt x="544" y="105"/>
                  </a:lnTo>
                  <a:lnTo>
                    <a:pt x="553" y="91"/>
                  </a:lnTo>
                  <a:lnTo>
                    <a:pt x="564" y="79"/>
                  </a:lnTo>
                  <a:lnTo>
                    <a:pt x="573" y="67"/>
                  </a:lnTo>
                  <a:lnTo>
                    <a:pt x="581" y="57"/>
                  </a:lnTo>
                  <a:lnTo>
                    <a:pt x="588" y="46"/>
                  </a:lnTo>
                  <a:lnTo>
                    <a:pt x="595" y="36"/>
                  </a:lnTo>
                  <a:lnTo>
                    <a:pt x="602" y="26"/>
                  </a:lnTo>
                  <a:lnTo>
                    <a:pt x="607" y="13"/>
                  </a:lnTo>
                  <a:lnTo>
                    <a:pt x="612" y="0"/>
                  </a:lnTo>
                  <a:lnTo>
                    <a:pt x="613" y="9"/>
                  </a:lnTo>
                  <a:lnTo>
                    <a:pt x="616" y="22"/>
                  </a:lnTo>
                  <a:lnTo>
                    <a:pt x="622" y="38"/>
                  </a:lnTo>
                  <a:lnTo>
                    <a:pt x="629" y="54"/>
                  </a:lnTo>
                  <a:lnTo>
                    <a:pt x="637" y="72"/>
                  </a:lnTo>
                  <a:lnTo>
                    <a:pt x="646" y="89"/>
                  </a:lnTo>
                  <a:lnTo>
                    <a:pt x="657" y="104"/>
                  </a:lnTo>
                  <a:lnTo>
                    <a:pt x="667" y="115"/>
                  </a:lnTo>
                  <a:lnTo>
                    <a:pt x="679" y="127"/>
                  </a:lnTo>
                  <a:lnTo>
                    <a:pt x="688" y="138"/>
                  </a:lnTo>
                  <a:lnTo>
                    <a:pt x="695" y="151"/>
                  </a:lnTo>
                  <a:lnTo>
                    <a:pt x="701" y="164"/>
                  </a:lnTo>
                  <a:lnTo>
                    <a:pt x="710" y="201"/>
                  </a:lnTo>
                  <a:lnTo>
                    <a:pt x="710" y="236"/>
                  </a:lnTo>
                  <a:lnTo>
                    <a:pt x="704" y="268"/>
                  </a:lnTo>
                  <a:lnTo>
                    <a:pt x="697" y="292"/>
                  </a:lnTo>
                  <a:lnTo>
                    <a:pt x="691" y="303"/>
                  </a:lnTo>
                  <a:lnTo>
                    <a:pt x="684" y="315"/>
                  </a:lnTo>
                  <a:lnTo>
                    <a:pt x="675" y="327"/>
                  </a:lnTo>
                  <a:lnTo>
                    <a:pt x="665" y="339"/>
                  </a:lnTo>
                  <a:lnTo>
                    <a:pt x="653" y="352"/>
                  </a:lnTo>
                  <a:lnTo>
                    <a:pt x="642" y="364"/>
                  </a:lnTo>
                  <a:lnTo>
                    <a:pt x="631" y="378"/>
                  </a:lnTo>
                  <a:lnTo>
                    <a:pt x="621" y="393"/>
                  </a:lnTo>
                  <a:lnTo>
                    <a:pt x="616" y="404"/>
                  </a:lnTo>
                  <a:lnTo>
                    <a:pt x="615" y="414"/>
                  </a:lnTo>
                  <a:lnTo>
                    <a:pt x="615" y="422"/>
                  </a:lnTo>
                  <a:lnTo>
                    <a:pt x="619" y="424"/>
                  </a:lnTo>
                  <a:lnTo>
                    <a:pt x="627" y="420"/>
                  </a:lnTo>
                  <a:lnTo>
                    <a:pt x="633" y="413"/>
                  </a:lnTo>
                  <a:lnTo>
                    <a:pt x="637" y="404"/>
                  </a:lnTo>
                  <a:lnTo>
                    <a:pt x="641" y="395"/>
                  </a:lnTo>
                  <a:lnTo>
                    <a:pt x="646" y="382"/>
                  </a:lnTo>
                  <a:lnTo>
                    <a:pt x="652" y="369"/>
                  </a:lnTo>
                  <a:lnTo>
                    <a:pt x="659" y="357"/>
                  </a:lnTo>
                  <a:lnTo>
                    <a:pt x="667" y="347"/>
                  </a:lnTo>
                  <a:lnTo>
                    <a:pt x="686" y="326"/>
                  </a:lnTo>
                  <a:lnTo>
                    <a:pt x="705" y="310"/>
                  </a:lnTo>
                  <a:lnTo>
                    <a:pt x="727" y="296"/>
                  </a:lnTo>
                  <a:lnTo>
                    <a:pt x="749" y="287"/>
                  </a:lnTo>
                  <a:lnTo>
                    <a:pt x="772" y="280"/>
                  </a:lnTo>
                  <a:lnTo>
                    <a:pt x="794" y="277"/>
                  </a:lnTo>
                  <a:lnTo>
                    <a:pt x="815" y="276"/>
                  </a:lnTo>
                  <a:lnTo>
                    <a:pt x="834" y="278"/>
                  </a:lnTo>
                  <a:lnTo>
                    <a:pt x="841" y="280"/>
                  </a:lnTo>
                  <a:lnTo>
                    <a:pt x="847" y="281"/>
                  </a:lnTo>
                  <a:lnTo>
                    <a:pt x="852" y="284"/>
                  </a:lnTo>
                  <a:lnTo>
                    <a:pt x="858" y="286"/>
                  </a:lnTo>
                  <a:lnTo>
                    <a:pt x="870" y="292"/>
                  </a:lnTo>
                  <a:lnTo>
                    <a:pt x="880" y="298"/>
                  </a:lnTo>
                  <a:lnTo>
                    <a:pt x="892" y="304"/>
                  </a:lnTo>
                  <a:lnTo>
                    <a:pt x="902" y="311"/>
                  </a:lnTo>
                  <a:lnTo>
                    <a:pt x="914" y="319"/>
                  </a:lnTo>
                  <a:lnTo>
                    <a:pt x="926" y="327"/>
                  </a:lnTo>
                  <a:lnTo>
                    <a:pt x="941" y="336"/>
                  </a:lnTo>
                  <a:lnTo>
                    <a:pt x="957" y="345"/>
                  </a:lnTo>
                  <a:lnTo>
                    <a:pt x="948" y="346"/>
                  </a:lnTo>
                  <a:lnTo>
                    <a:pt x="937" y="348"/>
                  </a:lnTo>
                  <a:lnTo>
                    <a:pt x="924" y="351"/>
                  </a:lnTo>
                  <a:lnTo>
                    <a:pt x="910" y="354"/>
                  </a:lnTo>
                  <a:lnTo>
                    <a:pt x="897" y="359"/>
                  </a:lnTo>
                  <a:lnTo>
                    <a:pt x="885" y="364"/>
                  </a:lnTo>
                  <a:lnTo>
                    <a:pt x="874" y="372"/>
                  </a:lnTo>
                  <a:lnTo>
                    <a:pt x="866" y="383"/>
                  </a:lnTo>
                  <a:lnTo>
                    <a:pt x="855" y="399"/>
                  </a:lnTo>
                  <a:lnTo>
                    <a:pt x="840" y="416"/>
                  </a:lnTo>
                  <a:lnTo>
                    <a:pt x="823" y="432"/>
                  </a:lnTo>
                  <a:lnTo>
                    <a:pt x="802" y="447"/>
                  </a:lnTo>
                  <a:lnTo>
                    <a:pt x="780" y="460"/>
                  </a:lnTo>
                  <a:lnTo>
                    <a:pt x="757" y="467"/>
                  </a:lnTo>
                  <a:lnTo>
                    <a:pt x="733" y="469"/>
                  </a:lnTo>
                  <a:lnTo>
                    <a:pt x="710" y="463"/>
                  </a:lnTo>
                  <a:lnTo>
                    <a:pt x="705" y="460"/>
                  </a:lnTo>
                  <a:lnTo>
                    <a:pt x="701" y="458"/>
                  </a:lnTo>
                  <a:lnTo>
                    <a:pt x="695" y="455"/>
                  </a:lnTo>
                  <a:lnTo>
                    <a:pt x="689" y="454"/>
                  </a:lnTo>
                  <a:lnTo>
                    <a:pt x="683" y="454"/>
                  </a:lnTo>
                  <a:lnTo>
                    <a:pt x="679" y="455"/>
                  </a:lnTo>
                  <a:lnTo>
                    <a:pt x="674" y="458"/>
                  </a:lnTo>
                  <a:lnTo>
                    <a:pt x="671" y="460"/>
                  </a:lnTo>
                  <a:lnTo>
                    <a:pt x="666" y="463"/>
                  </a:lnTo>
                  <a:lnTo>
                    <a:pt x="661" y="463"/>
                  </a:lnTo>
                  <a:lnTo>
                    <a:pt x="656" y="461"/>
                  </a:lnTo>
                  <a:lnTo>
                    <a:pt x="651" y="460"/>
                  </a:lnTo>
                  <a:lnTo>
                    <a:pt x="660" y="454"/>
                  </a:lnTo>
                  <a:lnTo>
                    <a:pt x="668" y="445"/>
                  </a:lnTo>
                  <a:lnTo>
                    <a:pt x="675" y="436"/>
                  </a:lnTo>
                  <a:lnTo>
                    <a:pt x="677" y="425"/>
                  </a:lnTo>
                  <a:lnTo>
                    <a:pt x="677" y="423"/>
                  </a:lnTo>
                  <a:lnTo>
                    <a:pt x="677" y="421"/>
                  </a:lnTo>
                  <a:lnTo>
                    <a:pt x="676" y="420"/>
                  </a:lnTo>
                  <a:lnTo>
                    <a:pt x="675" y="417"/>
                  </a:lnTo>
                  <a:lnTo>
                    <a:pt x="674" y="415"/>
                  </a:lnTo>
                  <a:lnTo>
                    <a:pt x="672" y="414"/>
                  </a:lnTo>
                  <a:lnTo>
                    <a:pt x="671" y="413"/>
                  </a:lnTo>
                  <a:lnTo>
                    <a:pt x="668" y="412"/>
                  </a:lnTo>
                  <a:lnTo>
                    <a:pt x="660" y="409"/>
                  </a:lnTo>
                  <a:lnTo>
                    <a:pt x="651" y="409"/>
                  </a:lnTo>
                  <a:lnTo>
                    <a:pt x="643" y="413"/>
                  </a:lnTo>
                  <a:lnTo>
                    <a:pt x="636" y="417"/>
                  </a:lnTo>
                  <a:lnTo>
                    <a:pt x="631" y="425"/>
                  </a:lnTo>
                  <a:lnTo>
                    <a:pt x="630" y="436"/>
                  </a:lnTo>
                  <a:lnTo>
                    <a:pt x="630" y="445"/>
                  </a:lnTo>
                  <a:lnTo>
                    <a:pt x="634" y="452"/>
                  </a:lnTo>
                  <a:lnTo>
                    <a:pt x="636" y="458"/>
                  </a:lnTo>
                  <a:lnTo>
                    <a:pt x="635" y="461"/>
                  </a:lnTo>
                  <a:lnTo>
                    <a:pt x="633" y="462"/>
                  </a:lnTo>
                  <a:lnTo>
                    <a:pt x="629" y="463"/>
                  </a:lnTo>
                  <a:lnTo>
                    <a:pt x="627" y="462"/>
                  </a:lnTo>
                  <a:lnTo>
                    <a:pt x="626" y="459"/>
                  </a:lnTo>
                  <a:lnTo>
                    <a:pt x="625" y="453"/>
                  </a:lnTo>
                  <a:lnTo>
                    <a:pt x="625" y="447"/>
                  </a:lnTo>
                  <a:lnTo>
                    <a:pt x="622" y="440"/>
                  </a:lnTo>
                  <a:lnTo>
                    <a:pt x="618" y="433"/>
                  </a:lnTo>
                  <a:lnTo>
                    <a:pt x="608" y="431"/>
                  </a:lnTo>
                  <a:lnTo>
                    <a:pt x="593" y="437"/>
                  </a:lnTo>
                  <a:lnTo>
                    <a:pt x="589" y="431"/>
                  </a:lnTo>
                  <a:lnTo>
                    <a:pt x="583" y="427"/>
                  </a:lnTo>
                  <a:lnTo>
                    <a:pt x="576" y="423"/>
                  </a:lnTo>
                  <a:lnTo>
                    <a:pt x="568" y="422"/>
                  </a:lnTo>
                  <a:lnTo>
                    <a:pt x="560" y="423"/>
                  </a:lnTo>
                  <a:lnTo>
                    <a:pt x="552" y="427"/>
                  </a:lnTo>
                  <a:lnTo>
                    <a:pt x="545" y="432"/>
                  </a:lnTo>
                  <a:lnTo>
                    <a:pt x="538" y="443"/>
                  </a:lnTo>
                  <a:lnTo>
                    <a:pt x="534" y="444"/>
                  </a:lnTo>
                  <a:lnTo>
                    <a:pt x="527" y="446"/>
                  </a:lnTo>
                  <a:lnTo>
                    <a:pt x="520" y="447"/>
                  </a:lnTo>
                  <a:lnTo>
                    <a:pt x="513" y="448"/>
                  </a:lnTo>
                  <a:lnTo>
                    <a:pt x="505" y="450"/>
                  </a:lnTo>
                  <a:lnTo>
                    <a:pt x="497" y="451"/>
                  </a:lnTo>
                  <a:lnTo>
                    <a:pt x="488" y="452"/>
                  </a:lnTo>
                  <a:lnTo>
                    <a:pt x="479" y="452"/>
                  </a:lnTo>
                  <a:lnTo>
                    <a:pt x="471" y="454"/>
                  </a:lnTo>
                  <a:lnTo>
                    <a:pt x="464" y="458"/>
                  </a:lnTo>
                  <a:lnTo>
                    <a:pt x="459" y="465"/>
                  </a:lnTo>
                  <a:lnTo>
                    <a:pt x="453" y="474"/>
                  </a:lnTo>
                  <a:lnTo>
                    <a:pt x="446" y="485"/>
                  </a:lnTo>
                  <a:lnTo>
                    <a:pt x="440" y="499"/>
                  </a:lnTo>
                  <a:lnTo>
                    <a:pt x="432" y="514"/>
                  </a:lnTo>
                  <a:lnTo>
                    <a:pt x="424" y="531"/>
                  </a:lnTo>
                  <a:lnTo>
                    <a:pt x="414" y="551"/>
                  </a:lnTo>
                  <a:lnTo>
                    <a:pt x="401" y="567"/>
                  </a:lnTo>
                  <a:lnTo>
                    <a:pt x="389" y="581"/>
                  </a:lnTo>
                  <a:lnTo>
                    <a:pt x="375" y="591"/>
                  </a:lnTo>
                  <a:lnTo>
                    <a:pt x="360" y="601"/>
                  </a:lnTo>
                  <a:lnTo>
                    <a:pt x="345" y="607"/>
                  </a:lnTo>
                  <a:lnTo>
                    <a:pt x="331" y="612"/>
                  </a:lnTo>
                  <a:lnTo>
                    <a:pt x="316" y="616"/>
                  </a:lnTo>
                  <a:lnTo>
                    <a:pt x="302" y="618"/>
                  </a:lnTo>
                  <a:lnTo>
                    <a:pt x="288" y="619"/>
                  </a:lnTo>
                  <a:lnTo>
                    <a:pt x="277" y="620"/>
                  </a:lnTo>
                  <a:lnTo>
                    <a:pt x="265" y="619"/>
                  </a:lnTo>
                  <a:lnTo>
                    <a:pt x="255" y="619"/>
                  </a:lnTo>
                  <a:lnTo>
                    <a:pt x="247" y="618"/>
                  </a:lnTo>
                  <a:lnTo>
                    <a:pt x="241" y="617"/>
                  </a:lnTo>
                  <a:lnTo>
                    <a:pt x="237" y="617"/>
                  </a:lnTo>
                  <a:lnTo>
                    <a:pt x="228" y="616"/>
                  </a:lnTo>
                  <a:lnTo>
                    <a:pt x="218" y="613"/>
                  </a:lnTo>
                  <a:lnTo>
                    <a:pt x="205" y="610"/>
                  </a:lnTo>
                  <a:lnTo>
                    <a:pt x="190" y="605"/>
                  </a:lnTo>
                  <a:lnTo>
                    <a:pt x="176" y="599"/>
                  </a:lnTo>
                  <a:lnTo>
                    <a:pt x="159" y="594"/>
                  </a:lnTo>
                  <a:lnTo>
                    <a:pt x="146" y="586"/>
                  </a:lnTo>
                  <a:lnTo>
                    <a:pt x="132" y="578"/>
                  </a:lnTo>
                  <a:lnTo>
                    <a:pt x="118" y="569"/>
                  </a:lnTo>
                  <a:lnTo>
                    <a:pt x="104" y="563"/>
                  </a:lnTo>
                  <a:lnTo>
                    <a:pt x="89" y="558"/>
                  </a:lnTo>
                  <a:lnTo>
                    <a:pt x="73" y="553"/>
                  </a:lnTo>
                  <a:lnTo>
                    <a:pt x="58" y="551"/>
                  </a:lnTo>
                  <a:lnTo>
                    <a:pt x="43" y="549"/>
                  </a:lnTo>
                  <a:lnTo>
                    <a:pt x="28" y="548"/>
                  </a:lnTo>
                  <a:lnTo>
                    <a:pt x="15" y="548"/>
                  </a:lnTo>
                  <a:lnTo>
                    <a:pt x="0" y="545"/>
                  </a:lnTo>
                  <a:lnTo>
                    <a:pt x="2" y="539"/>
                  </a:lnTo>
                  <a:lnTo>
                    <a:pt x="9" y="534"/>
                  </a:lnTo>
                  <a:lnTo>
                    <a:pt x="15" y="528"/>
                  </a:lnTo>
                  <a:lnTo>
                    <a:pt x="32" y="511"/>
                  </a:lnTo>
                  <a:lnTo>
                    <a:pt x="51" y="490"/>
                  </a:lnTo>
                  <a:lnTo>
                    <a:pt x="73" y="466"/>
                  </a:lnTo>
                  <a:lnTo>
                    <a:pt x="96" y="443"/>
                  </a:lnTo>
                  <a:lnTo>
                    <a:pt x="120" y="421"/>
                  </a:lnTo>
                  <a:lnTo>
                    <a:pt x="146" y="401"/>
                  </a:lnTo>
                  <a:lnTo>
                    <a:pt x="169" y="387"/>
                  </a:lnTo>
                  <a:lnTo>
                    <a:pt x="189" y="380"/>
                  </a:lnTo>
                  <a:lnTo>
                    <a:pt x="202" y="378"/>
                  </a:lnTo>
                  <a:lnTo>
                    <a:pt x="219" y="375"/>
                  </a:lnTo>
                  <a:lnTo>
                    <a:pt x="238" y="370"/>
                  </a:lnTo>
                  <a:lnTo>
                    <a:pt x="258" y="365"/>
                  </a:lnTo>
                  <a:lnTo>
                    <a:pt x="279" y="362"/>
                  </a:lnTo>
                  <a:lnTo>
                    <a:pt x="300" y="360"/>
                  </a:lnTo>
                  <a:lnTo>
                    <a:pt x="319" y="359"/>
                  </a:lnTo>
                  <a:lnTo>
                    <a:pt x="336" y="359"/>
                  </a:lnTo>
                  <a:lnTo>
                    <a:pt x="352" y="361"/>
                  </a:lnTo>
                  <a:lnTo>
                    <a:pt x="369" y="367"/>
                  </a:lnTo>
                  <a:lnTo>
                    <a:pt x="387" y="374"/>
                  </a:lnTo>
                  <a:lnTo>
                    <a:pt x="406" y="382"/>
                  </a:lnTo>
                  <a:lnTo>
                    <a:pt x="422" y="390"/>
                  </a:lnTo>
                  <a:lnTo>
                    <a:pt x="436" y="398"/>
                  </a:lnTo>
                  <a:lnTo>
                    <a:pt x="447" y="404"/>
                  </a:lnTo>
                  <a:lnTo>
                    <a:pt x="453" y="408"/>
                  </a:lnTo>
                  <a:lnTo>
                    <a:pt x="460" y="414"/>
                  </a:lnTo>
                  <a:lnTo>
                    <a:pt x="466" y="420"/>
                  </a:lnTo>
                  <a:lnTo>
                    <a:pt x="473" y="425"/>
                  </a:lnTo>
                  <a:lnTo>
                    <a:pt x="479" y="430"/>
                  </a:lnTo>
                  <a:lnTo>
                    <a:pt x="484" y="432"/>
                  </a:lnTo>
                  <a:lnTo>
                    <a:pt x="491" y="433"/>
                  </a:lnTo>
                  <a:lnTo>
                    <a:pt x="499" y="433"/>
                  </a:lnTo>
                  <a:lnTo>
                    <a:pt x="507" y="433"/>
                  </a:lnTo>
                  <a:lnTo>
                    <a:pt x="515" y="432"/>
                  </a:lnTo>
                  <a:lnTo>
                    <a:pt x="523" y="431"/>
                  </a:lnTo>
                  <a:lnTo>
                    <a:pt x="529" y="430"/>
                  </a:lnTo>
                  <a:lnTo>
                    <a:pt x="535" y="428"/>
                  </a:lnTo>
                  <a:lnTo>
                    <a:pt x="542" y="423"/>
                  </a:lnTo>
                  <a:lnTo>
                    <a:pt x="544" y="420"/>
                  </a:lnTo>
                  <a:lnTo>
                    <a:pt x="543" y="416"/>
                  </a:lnTo>
                  <a:lnTo>
                    <a:pt x="538" y="412"/>
                  </a:lnTo>
                  <a:lnTo>
                    <a:pt x="534" y="409"/>
                  </a:lnTo>
                  <a:lnTo>
                    <a:pt x="528" y="408"/>
                  </a:lnTo>
                  <a:lnTo>
                    <a:pt x="520" y="408"/>
                  </a:lnTo>
                  <a:lnTo>
                    <a:pt x="512" y="408"/>
                  </a:lnTo>
                  <a:lnTo>
                    <a:pt x="502" y="408"/>
                  </a:lnTo>
                  <a:lnTo>
                    <a:pt x="492" y="408"/>
                  </a:lnTo>
                  <a:lnTo>
                    <a:pt x="483" y="409"/>
                  </a:lnTo>
                  <a:lnTo>
                    <a:pt x="474" y="409"/>
                  </a:lnTo>
                  <a:lnTo>
                    <a:pt x="464" y="409"/>
                  </a:lnTo>
                  <a:lnTo>
                    <a:pt x="455" y="409"/>
                  </a:lnTo>
                  <a:lnTo>
                    <a:pt x="445" y="407"/>
                  </a:lnTo>
                  <a:lnTo>
                    <a:pt x="433" y="404"/>
                  </a:lnTo>
                  <a:lnTo>
                    <a:pt x="418" y="398"/>
                  </a:lnTo>
                  <a:lnTo>
                    <a:pt x="402" y="389"/>
                  </a:lnTo>
                  <a:lnTo>
                    <a:pt x="383" y="378"/>
                  </a:lnTo>
                  <a:lnTo>
                    <a:pt x="359" y="363"/>
                  </a:lnTo>
                  <a:lnTo>
                    <a:pt x="340" y="349"/>
                  </a:lnTo>
                  <a:lnTo>
                    <a:pt x="324" y="331"/>
                  </a:lnTo>
                  <a:lnTo>
                    <a:pt x="310" y="310"/>
                  </a:lnTo>
                  <a:lnTo>
                    <a:pt x="299" y="286"/>
                  </a:lnTo>
                  <a:lnTo>
                    <a:pt x="289" y="261"/>
                  </a:lnTo>
                  <a:lnTo>
                    <a:pt x="283" y="233"/>
                  </a:lnTo>
                  <a:lnTo>
                    <a:pt x="278" y="205"/>
                  </a:lnTo>
                  <a:lnTo>
                    <a:pt x="276" y="178"/>
                  </a:lnTo>
                  <a:lnTo>
                    <a:pt x="276" y="159"/>
                  </a:lnTo>
                  <a:lnTo>
                    <a:pt x="278" y="142"/>
                  </a:lnTo>
                  <a:lnTo>
                    <a:pt x="280" y="125"/>
                  </a:lnTo>
                  <a:lnTo>
                    <a:pt x="284" y="109"/>
                  </a:lnTo>
                  <a:lnTo>
                    <a:pt x="293" y="122"/>
                  </a:lnTo>
                  <a:lnTo>
                    <a:pt x="308" y="135"/>
                  </a:lnTo>
                  <a:lnTo>
                    <a:pt x="326" y="148"/>
                  </a:lnTo>
                  <a:lnTo>
                    <a:pt x="347" y="159"/>
                  </a:lnTo>
                  <a:lnTo>
                    <a:pt x="369" y="170"/>
                  </a:lnTo>
                  <a:lnTo>
                    <a:pt x="392" y="178"/>
                  </a:lnTo>
                  <a:lnTo>
                    <a:pt x="413" y="185"/>
                  </a:lnTo>
                  <a:lnTo>
                    <a:pt x="431" y="190"/>
                  </a:lnTo>
                  <a:lnTo>
                    <a:pt x="443" y="194"/>
                  </a:lnTo>
                  <a:lnTo>
                    <a:pt x="455" y="197"/>
                  </a:lnTo>
                  <a:lnTo>
                    <a:pt x="469" y="203"/>
                  </a:lnTo>
                  <a:lnTo>
                    <a:pt x="483" y="210"/>
                  </a:lnTo>
                  <a:lnTo>
                    <a:pt x="497" y="219"/>
                  </a:lnTo>
                  <a:lnTo>
                    <a:pt x="508" y="231"/>
                  </a:lnTo>
                  <a:lnTo>
                    <a:pt x="517" y="245"/>
                  </a:lnTo>
                  <a:lnTo>
                    <a:pt x="523" y="263"/>
                  </a:lnTo>
                  <a:lnTo>
                    <a:pt x="531" y="288"/>
                  </a:lnTo>
                  <a:lnTo>
                    <a:pt x="539" y="308"/>
                  </a:lnTo>
                  <a:lnTo>
                    <a:pt x="544" y="330"/>
                  </a:lnTo>
                  <a:lnTo>
                    <a:pt x="540" y="360"/>
                  </a:lnTo>
                  <a:lnTo>
                    <a:pt x="540" y="369"/>
                  </a:lnTo>
                  <a:lnTo>
                    <a:pt x="543" y="378"/>
                  </a:lnTo>
                  <a:lnTo>
                    <a:pt x="549" y="386"/>
                  </a:lnTo>
                  <a:lnTo>
                    <a:pt x="555" y="394"/>
                  </a:lnTo>
                  <a:lnTo>
                    <a:pt x="562" y="401"/>
                  </a:lnTo>
                  <a:lnTo>
                    <a:pt x="570" y="408"/>
                  </a:lnTo>
                  <a:lnTo>
                    <a:pt x="577" y="413"/>
                  </a:lnTo>
                  <a:lnTo>
                    <a:pt x="583" y="416"/>
                  </a:lnTo>
                  <a:lnTo>
                    <a:pt x="591" y="421"/>
                  </a:lnTo>
                  <a:lnTo>
                    <a:pt x="599" y="424"/>
                  </a:lnTo>
                  <a:lnTo>
                    <a:pt x="604" y="423"/>
                  </a:lnTo>
                  <a:lnTo>
                    <a:pt x="605" y="420"/>
                  </a:lnTo>
                  <a:lnTo>
                    <a:pt x="605" y="413"/>
                  </a:lnTo>
                  <a:lnTo>
                    <a:pt x="605" y="406"/>
                  </a:lnTo>
                  <a:lnTo>
                    <a:pt x="604" y="398"/>
                  </a:lnTo>
                  <a:lnTo>
                    <a:pt x="600" y="390"/>
                  </a:lnTo>
                  <a:lnTo>
                    <a:pt x="596" y="384"/>
                  </a:lnTo>
                  <a:lnTo>
                    <a:pt x="588" y="375"/>
                  </a:lnTo>
                  <a:lnTo>
                    <a:pt x="577" y="362"/>
                  </a:lnTo>
                  <a:lnTo>
                    <a:pt x="565" y="347"/>
                  </a:lnTo>
                  <a:lnTo>
                    <a:pt x="551" y="329"/>
                  </a:lnTo>
                  <a:lnTo>
                    <a:pt x="538" y="308"/>
                  </a:lnTo>
                  <a:lnTo>
                    <a:pt x="528" y="285"/>
                  </a:lnTo>
                  <a:lnTo>
                    <a:pt x="521" y="259"/>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08" name="Freeform 347">
              <a:extLst>
                <a:ext uri="{FF2B5EF4-FFF2-40B4-BE49-F238E27FC236}">
                  <a16:creationId xmlns:a16="http://schemas.microsoft.com/office/drawing/2014/main" xmlns="" id="{B3B0F6C2-D39B-4D44-99F7-969D13252C03}"/>
                </a:ext>
              </a:extLst>
            </p:cNvPr>
            <p:cNvSpPr>
              <a:spLocks/>
            </p:cNvSpPr>
            <p:nvPr/>
          </p:nvSpPr>
          <p:spPr bwMode="auto">
            <a:xfrm>
              <a:off x="2734" y="1110"/>
              <a:ext cx="123" cy="153"/>
            </a:xfrm>
            <a:custGeom>
              <a:avLst/>
              <a:gdLst>
                <a:gd name="T0" fmla="*/ 2 w 248"/>
                <a:gd name="T1" fmla="*/ 1 h 305"/>
                <a:gd name="T2" fmla="*/ 1 w 248"/>
                <a:gd name="T3" fmla="*/ 1 h 305"/>
                <a:gd name="T4" fmla="*/ 1 w 248"/>
                <a:gd name="T5" fmla="*/ 1 h 305"/>
                <a:gd name="T6" fmla="*/ 0 w 248"/>
                <a:gd name="T7" fmla="*/ 1 h 305"/>
                <a:gd name="T8" fmla="*/ 0 w 248"/>
                <a:gd name="T9" fmla="*/ 1 h 305"/>
                <a:gd name="T10" fmla="*/ 0 w 248"/>
                <a:gd name="T11" fmla="*/ 1 h 305"/>
                <a:gd name="T12" fmla="*/ 0 w 248"/>
                <a:gd name="T13" fmla="*/ 1 h 305"/>
                <a:gd name="T14" fmla="*/ 0 w 248"/>
                <a:gd name="T15" fmla="*/ 1 h 305"/>
                <a:gd name="T16" fmla="*/ 0 w 248"/>
                <a:gd name="T17" fmla="*/ 1 h 305"/>
                <a:gd name="T18" fmla="*/ 0 w 248"/>
                <a:gd name="T19" fmla="*/ 1 h 305"/>
                <a:gd name="T20" fmla="*/ 0 w 248"/>
                <a:gd name="T21" fmla="*/ 1 h 305"/>
                <a:gd name="T22" fmla="*/ 1 w 248"/>
                <a:gd name="T23" fmla="*/ 1 h 305"/>
                <a:gd name="T24" fmla="*/ 1 w 248"/>
                <a:gd name="T25" fmla="*/ 2 h 305"/>
                <a:gd name="T26" fmla="*/ 1 w 248"/>
                <a:gd name="T27" fmla="*/ 2 h 305"/>
                <a:gd name="T28" fmla="*/ 1 w 248"/>
                <a:gd name="T29" fmla="*/ 2 h 305"/>
                <a:gd name="T30" fmla="*/ 1 w 248"/>
                <a:gd name="T31" fmla="*/ 3 h 305"/>
                <a:gd name="T32" fmla="*/ 0 w 248"/>
                <a:gd name="T33" fmla="*/ 3 h 305"/>
                <a:gd name="T34" fmla="*/ 0 w 248"/>
                <a:gd name="T35" fmla="*/ 3 h 305"/>
                <a:gd name="T36" fmla="*/ 0 w 248"/>
                <a:gd name="T37" fmla="*/ 4 h 305"/>
                <a:gd name="T38" fmla="*/ 0 w 248"/>
                <a:gd name="T39" fmla="*/ 6 h 305"/>
                <a:gd name="T40" fmla="*/ 1 w 248"/>
                <a:gd name="T41" fmla="*/ 7 h 305"/>
                <a:gd name="T42" fmla="*/ 3 w 248"/>
                <a:gd name="T43" fmla="*/ 8 h 305"/>
                <a:gd name="T44" fmla="*/ 4 w 248"/>
                <a:gd name="T45" fmla="*/ 9 h 305"/>
                <a:gd name="T46" fmla="*/ 5 w 248"/>
                <a:gd name="T47" fmla="*/ 9 h 305"/>
                <a:gd name="T48" fmla="*/ 6 w 248"/>
                <a:gd name="T49" fmla="*/ 10 h 305"/>
                <a:gd name="T50" fmla="*/ 7 w 248"/>
                <a:gd name="T51" fmla="*/ 10 h 305"/>
                <a:gd name="T52" fmla="*/ 7 w 248"/>
                <a:gd name="T53" fmla="*/ 10 h 305"/>
                <a:gd name="T54" fmla="*/ 7 w 248"/>
                <a:gd name="T55" fmla="*/ 8 h 305"/>
                <a:gd name="T56" fmla="*/ 6 w 248"/>
                <a:gd name="T57" fmla="*/ 7 h 305"/>
                <a:gd name="T58" fmla="*/ 6 w 248"/>
                <a:gd name="T59" fmla="*/ 6 h 305"/>
                <a:gd name="T60" fmla="*/ 6 w 248"/>
                <a:gd name="T61" fmla="*/ 5 h 305"/>
                <a:gd name="T62" fmla="*/ 6 w 248"/>
                <a:gd name="T63" fmla="*/ 3 h 305"/>
                <a:gd name="T64" fmla="*/ 5 w 248"/>
                <a:gd name="T65" fmla="*/ 2 h 305"/>
                <a:gd name="T66" fmla="*/ 3 w 248"/>
                <a:gd name="T67" fmla="*/ 1 h 30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8" h="305">
                  <a:moveTo>
                    <a:pt x="68" y="0"/>
                  </a:moveTo>
                  <a:lnTo>
                    <a:pt x="67" y="10"/>
                  </a:lnTo>
                  <a:lnTo>
                    <a:pt x="63" y="18"/>
                  </a:lnTo>
                  <a:lnTo>
                    <a:pt x="56" y="24"/>
                  </a:lnTo>
                  <a:lnTo>
                    <a:pt x="48" y="27"/>
                  </a:lnTo>
                  <a:lnTo>
                    <a:pt x="38" y="27"/>
                  </a:lnTo>
                  <a:lnTo>
                    <a:pt x="31" y="25"/>
                  </a:lnTo>
                  <a:lnTo>
                    <a:pt x="28" y="20"/>
                  </a:lnTo>
                  <a:lnTo>
                    <a:pt x="26" y="17"/>
                  </a:lnTo>
                  <a:lnTo>
                    <a:pt x="25" y="15"/>
                  </a:lnTo>
                  <a:lnTo>
                    <a:pt x="21" y="12"/>
                  </a:lnTo>
                  <a:lnTo>
                    <a:pt x="17" y="11"/>
                  </a:lnTo>
                  <a:lnTo>
                    <a:pt x="10" y="10"/>
                  </a:lnTo>
                  <a:lnTo>
                    <a:pt x="4" y="8"/>
                  </a:lnTo>
                  <a:lnTo>
                    <a:pt x="0" y="7"/>
                  </a:lnTo>
                  <a:lnTo>
                    <a:pt x="0" y="8"/>
                  </a:lnTo>
                  <a:lnTo>
                    <a:pt x="2" y="12"/>
                  </a:lnTo>
                  <a:lnTo>
                    <a:pt x="5" y="17"/>
                  </a:lnTo>
                  <a:lnTo>
                    <a:pt x="8" y="22"/>
                  </a:lnTo>
                  <a:lnTo>
                    <a:pt x="13" y="27"/>
                  </a:lnTo>
                  <a:lnTo>
                    <a:pt x="18" y="32"/>
                  </a:lnTo>
                  <a:lnTo>
                    <a:pt x="22" y="30"/>
                  </a:lnTo>
                  <a:lnTo>
                    <a:pt x="29" y="30"/>
                  </a:lnTo>
                  <a:lnTo>
                    <a:pt x="35" y="30"/>
                  </a:lnTo>
                  <a:lnTo>
                    <a:pt x="40" y="34"/>
                  </a:lnTo>
                  <a:lnTo>
                    <a:pt x="44" y="42"/>
                  </a:lnTo>
                  <a:lnTo>
                    <a:pt x="46" y="49"/>
                  </a:lnTo>
                  <a:lnTo>
                    <a:pt x="46" y="55"/>
                  </a:lnTo>
                  <a:lnTo>
                    <a:pt x="45" y="61"/>
                  </a:lnTo>
                  <a:lnTo>
                    <a:pt x="43" y="64"/>
                  </a:lnTo>
                  <a:lnTo>
                    <a:pt x="42" y="67"/>
                  </a:lnTo>
                  <a:lnTo>
                    <a:pt x="40" y="70"/>
                  </a:lnTo>
                  <a:lnTo>
                    <a:pt x="37" y="72"/>
                  </a:lnTo>
                  <a:lnTo>
                    <a:pt x="31" y="76"/>
                  </a:lnTo>
                  <a:lnTo>
                    <a:pt x="25" y="78"/>
                  </a:lnTo>
                  <a:lnTo>
                    <a:pt x="19" y="79"/>
                  </a:lnTo>
                  <a:lnTo>
                    <a:pt x="13" y="79"/>
                  </a:lnTo>
                  <a:lnTo>
                    <a:pt x="4" y="107"/>
                  </a:lnTo>
                  <a:lnTo>
                    <a:pt x="2" y="135"/>
                  </a:lnTo>
                  <a:lnTo>
                    <a:pt x="6" y="161"/>
                  </a:lnTo>
                  <a:lnTo>
                    <a:pt x="19" y="186"/>
                  </a:lnTo>
                  <a:lnTo>
                    <a:pt x="37" y="209"/>
                  </a:lnTo>
                  <a:lnTo>
                    <a:pt x="64" y="231"/>
                  </a:lnTo>
                  <a:lnTo>
                    <a:pt x="97" y="249"/>
                  </a:lnTo>
                  <a:lnTo>
                    <a:pt x="139" y="262"/>
                  </a:lnTo>
                  <a:lnTo>
                    <a:pt x="155" y="267"/>
                  </a:lnTo>
                  <a:lnTo>
                    <a:pt x="171" y="273"/>
                  </a:lnTo>
                  <a:lnTo>
                    <a:pt x="188" y="279"/>
                  </a:lnTo>
                  <a:lnTo>
                    <a:pt x="203" y="284"/>
                  </a:lnTo>
                  <a:lnTo>
                    <a:pt x="218" y="291"/>
                  </a:lnTo>
                  <a:lnTo>
                    <a:pt x="230" y="297"/>
                  </a:lnTo>
                  <a:lnTo>
                    <a:pt x="240" y="302"/>
                  </a:lnTo>
                  <a:lnTo>
                    <a:pt x="248" y="305"/>
                  </a:lnTo>
                  <a:lnTo>
                    <a:pt x="240" y="290"/>
                  </a:lnTo>
                  <a:lnTo>
                    <a:pt x="233" y="273"/>
                  </a:lnTo>
                  <a:lnTo>
                    <a:pt x="226" y="254"/>
                  </a:lnTo>
                  <a:lnTo>
                    <a:pt x="221" y="235"/>
                  </a:lnTo>
                  <a:lnTo>
                    <a:pt x="218" y="215"/>
                  </a:lnTo>
                  <a:lnTo>
                    <a:pt x="215" y="196"/>
                  </a:lnTo>
                  <a:lnTo>
                    <a:pt x="212" y="176"/>
                  </a:lnTo>
                  <a:lnTo>
                    <a:pt x="210" y="160"/>
                  </a:lnTo>
                  <a:lnTo>
                    <a:pt x="208" y="141"/>
                  </a:lnTo>
                  <a:lnTo>
                    <a:pt x="202" y="120"/>
                  </a:lnTo>
                  <a:lnTo>
                    <a:pt x="194" y="94"/>
                  </a:lnTo>
                  <a:lnTo>
                    <a:pt x="181" y="69"/>
                  </a:lnTo>
                  <a:lnTo>
                    <a:pt x="163" y="46"/>
                  </a:lnTo>
                  <a:lnTo>
                    <a:pt x="139" y="25"/>
                  </a:lnTo>
                  <a:lnTo>
                    <a:pt x="107" y="9"/>
                  </a:lnTo>
                  <a:lnTo>
                    <a:pt x="68" y="0"/>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09" name="Freeform 348">
              <a:extLst>
                <a:ext uri="{FF2B5EF4-FFF2-40B4-BE49-F238E27FC236}">
                  <a16:creationId xmlns:a16="http://schemas.microsoft.com/office/drawing/2014/main" xmlns="" id="{C67BE6C5-7B15-4BAE-A227-0E430C3D4612}"/>
                </a:ext>
              </a:extLst>
            </p:cNvPr>
            <p:cNvSpPr>
              <a:spLocks/>
            </p:cNvSpPr>
            <p:nvPr/>
          </p:nvSpPr>
          <p:spPr bwMode="auto">
            <a:xfrm>
              <a:off x="2703" y="1147"/>
              <a:ext cx="15" cy="15"/>
            </a:xfrm>
            <a:custGeom>
              <a:avLst/>
              <a:gdLst>
                <a:gd name="T0" fmla="*/ 1 w 29"/>
                <a:gd name="T1" fmla="*/ 0 h 31"/>
                <a:gd name="T2" fmla="*/ 1 w 29"/>
                <a:gd name="T3" fmla="*/ 0 h 31"/>
                <a:gd name="T4" fmla="*/ 1 w 29"/>
                <a:gd name="T5" fmla="*/ 0 h 31"/>
                <a:gd name="T6" fmla="*/ 1 w 29"/>
                <a:gd name="T7" fmla="*/ 0 h 31"/>
                <a:gd name="T8" fmla="*/ 1 w 29"/>
                <a:gd name="T9" fmla="*/ 0 h 31"/>
                <a:gd name="T10" fmla="*/ 1 w 29"/>
                <a:gd name="T11" fmla="*/ 0 h 31"/>
                <a:gd name="T12" fmla="*/ 1 w 29"/>
                <a:gd name="T13" fmla="*/ 0 h 31"/>
                <a:gd name="T14" fmla="*/ 1 w 29"/>
                <a:gd name="T15" fmla="*/ 0 h 31"/>
                <a:gd name="T16" fmla="*/ 0 w 29"/>
                <a:gd name="T17" fmla="*/ 0 h 31"/>
                <a:gd name="T18" fmla="*/ 1 w 29"/>
                <a:gd name="T19" fmla="*/ 0 h 31"/>
                <a:gd name="T20" fmla="*/ 1 w 29"/>
                <a:gd name="T21" fmla="*/ 0 h 31"/>
                <a:gd name="T22" fmla="*/ 1 w 29"/>
                <a:gd name="T23" fmla="*/ 0 h 31"/>
                <a:gd name="T24" fmla="*/ 1 w 29"/>
                <a:gd name="T25" fmla="*/ 0 h 31"/>
                <a:gd name="T26" fmla="*/ 1 w 29"/>
                <a:gd name="T27" fmla="*/ 0 h 31"/>
                <a:gd name="T28" fmla="*/ 1 w 29"/>
                <a:gd name="T29" fmla="*/ 0 h 31"/>
                <a:gd name="T30" fmla="*/ 1 w 29"/>
                <a:gd name="T31" fmla="*/ 0 h 31"/>
                <a:gd name="T32" fmla="*/ 1 w 29"/>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31">
                  <a:moveTo>
                    <a:pt x="29" y="20"/>
                  </a:moveTo>
                  <a:lnTo>
                    <a:pt x="27" y="26"/>
                  </a:lnTo>
                  <a:lnTo>
                    <a:pt x="23" y="30"/>
                  </a:lnTo>
                  <a:lnTo>
                    <a:pt x="19" y="31"/>
                  </a:lnTo>
                  <a:lnTo>
                    <a:pt x="13" y="30"/>
                  </a:lnTo>
                  <a:lnTo>
                    <a:pt x="7" y="28"/>
                  </a:lnTo>
                  <a:lnTo>
                    <a:pt x="4" y="25"/>
                  </a:lnTo>
                  <a:lnTo>
                    <a:pt x="2" y="20"/>
                  </a:lnTo>
                  <a:lnTo>
                    <a:pt x="0" y="14"/>
                  </a:lnTo>
                  <a:lnTo>
                    <a:pt x="3" y="8"/>
                  </a:lnTo>
                  <a:lnTo>
                    <a:pt x="6" y="4"/>
                  </a:lnTo>
                  <a:lnTo>
                    <a:pt x="11" y="1"/>
                  </a:lnTo>
                  <a:lnTo>
                    <a:pt x="15" y="0"/>
                  </a:lnTo>
                  <a:lnTo>
                    <a:pt x="20" y="3"/>
                  </a:lnTo>
                  <a:lnTo>
                    <a:pt x="26" y="7"/>
                  </a:lnTo>
                  <a:lnTo>
                    <a:pt x="29" y="14"/>
                  </a:lnTo>
                  <a:lnTo>
                    <a:pt x="29" y="20"/>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10" name="Freeform 349">
              <a:extLst>
                <a:ext uri="{FF2B5EF4-FFF2-40B4-BE49-F238E27FC236}">
                  <a16:creationId xmlns:a16="http://schemas.microsoft.com/office/drawing/2014/main" xmlns="" id="{F539AB6F-A8AD-476E-954C-7F5324113DF2}"/>
                </a:ext>
              </a:extLst>
            </p:cNvPr>
            <p:cNvSpPr>
              <a:spLocks/>
            </p:cNvSpPr>
            <p:nvPr/>
          </p:nvSpPr>
          <p:spPr bwMode="auto">
            <a:xfrm>
              <a:off x="2675" y="1122"/>
              <a:ext cx="16" cy="16"/>
            </a:xfrm>
            <a:custGeom>
              <a:avLst/>
              <a:gdLst>
                <a:gd name="T0" fmla="*/ 1 w 31"/>
                <a:gd name="T1" fmla="*/ 1 h 31"/>
                <a:gd name="T2" fmla="*/ 1 w 31"/>
                <a:gd name="T3" fmla="*/ 1 h 31"/>
                <a:gd name="T4" fmla="*/ 1 w 31"/>
                <a:gd name="T5" fmla="*/ 1 h 31"/>
                <a:gd name="T6" fmla="*/ 1 w 31"/>
                <a:gd name="T7" fmla="*/ 1 h 31"/>
                <a:gd name="T8" fmla="*/ 1 w 31"/>
                <a:gd name="T9" fmla="*/ 1 h 31"/>
                <a:gd name="T10" fmla="*/ 0 w 31"/>
                <a:gd name="T11" fmla="*/ 1 h 31"/>
                <a:gd name="T12" fmla="*/ 0 w 31"/>
                <a:gd name="T13" fmla="*/ 1 h 31"/>
                <a:gd name="T14" fmla="*/ 1 w 31"/>
                <a:gd name="T15" fmla="*/ 1 h 31"/>
                <a:gd name="T16" fmla="*/ 1 w 31"/>
                <a:gd name="T17" fmla="*/ 1 h 31"/>
                <a:gd name="T18" fmla="*/ 1 w 31"/>
                <a:gd name="T19" fmla="*/ 0 h 31"/>
                <a:gd name="T20" fmla="*/ 1 w 31"/>
                <a:gd name="T21" fmla="*/ 0 h 31"/>
                <a:gd name="T22" fmla="*/ 1 w 31"/>
                <a:gd name="T23" fmla="*/ 1 h 31"/>
                <a:gd name="T24" fmla="*/ 1 w 31"/>
                <a:gd name="T25" fmla="*/ 1 h 31"/>
                <a:gd name="T26" fmla="*/ 1 w 31"/>
                <a:gd name="T27" fmla="*/ 1 h 31"/>
                <a:gd name="T28" fmla="*/ 1 w 31"/>
                <a:gd name="T29" fmla="*/ 1 h 31"/>
                <a:gd name="T30" fmla="*/ 1 w 31"/>
                <a:gd name="T31" fmla="*/ 1 h 31"/>
                <a:gd name="T32" fmla="*/ 1 w 31"/>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31">
                  <a:moveTo>
                    <a:pt x="28" y="29"/>
                  </a:moveTo>
                  <a:lnTo>
                    <a:pt x="22" y="31"/>
                  </a:lnTo>
                  <a:lnTo>
                    <a:pt x="15" y="31"/>
                  </a:lnTo>
                  <a:lnTo>
                    <a:pt x="7" y="29"/>
                  </a:lnTo>
                  <a:lnTo>
                    <a:pt x="2" y="25"/>
                  </a:lnTo>
                  <a:lnTo>
                    <a:pt x="0" y="20"/>
                  </a:lnTo>
                  <a:lnTo>
                    <a:pt x="0" y="14"/>
                  </a:lnTo>
                  <a:lnTo>
                    <a:pt x="2" y="7"/>
                  </a:lnTo>
                  <a:lnTo>
                    <a:pt x="5" y="2"/>
                  </a:lnTo>
                  <a:lnTo>
                    <a:pt x="10" y="0"/>
                  </a:lnTo>
                  <a:lnTo>
                    <a:pt x="17" y="0"/>
                  </a:lnTo>
                  <a:lnTo>
                    <a:pt x="24" y="3"/>
                  </a:lnTo>
                  <a:lnTo>
                    <a:pt x="28" y="8"/>
                  </a:lnTo>
                  <a:lnTo>
                    <a:pt x="30" y="14"/>
                  </a:lnTo>
                  <a:lnTo>
                    <a:pt x="31" y="20"/>
                  </a:lnTo>
                  <a:lnTo>
                    <a:pt x="31" y="24"/>
                  </a:lnTo>
                  <a:lnTo>
                    <a:pt x="28" y="29"/>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11" name="Freeform 350">
              <a:extLst>
                <a:ext uri="{FF2B5EF4-FFF2-40B4-BE49-F238E27FC236}">
                  <a16:creationId xmlns:a16="http://schemas.microsoft.com/office/drawing/2014/main" xmlns="" id="{B59402C4-AC75-4D1C-A418-91B3C94B07FC}"/>
                </a:ext>
              </a:extLst>
            </p:cNvPr>
            <p:cNvSpPr>
              <a:spLocks/>
            </p:cNvSpPr>
            <p:nvPr/>
          </p:nvSpPr>
          <p:spPr bwMode="auto">
            <a:xfrm>
              <a:off x="2712" y="1107"/>
              <a:ext cx="16" cy="17"/>
            </a:xfrm>
            <a:custGeom>
              <a:avLst/>
              <a:gdLst>
                <a:gd name="T0" fmla="*/ 1 w 31"/>
                <a:gd name="T1" fmla="*/ 1 h 32"/>
                <a:gd name="T2" fmla="*/ 1 w 31"/>
                <a:gd name="T3" fmla="*/ 2 h 32"/>
                <a:gd name="T4" fmla="*/ 1 w 31"/>
                <a:gd name="T5" fmla="*/ 2 h 32"/>
                <a:gd name="T6" fmla="*/ 1 w 31"/>
                <a:gd name="T7" fmla="*/ 2 h 32"/>
                <a:gd name="T8" fmla="*/ 1 w 31"/>
                <a:gd name="T9" fmla="*/ 1 h 32"/>
                <a:gd name="T10" fmla="*/ 0 w 31"/>
                <a:gd name="T11" fmla="*/ 1 h 32"/>
                <a:gd name="T12" fmla="*/ 1 w 31"/>
                <a:gd name="T13" fmla="*/ 1 h 32"/>
                <a:gd name="T14" fmla="*/ 1 w 31"/>
                <a:gd name="T15" fmla="*/ 1 h 32"/>
                <a:gd name="T16" fmla="*/ 1 w 31"/>
                <a:gd name="T17" fmla="*/ 1 h 32"/>
                <a:gd name="T18" fmla="*/ 1 w 31"/>
                <a:gd name="T19" fmla="*/ 1 h 32"/>
                <a:gd name="T20" fmla="*/ 1 w 31"/>
                <a:gd name="T21" fmla="*/ 0 h 32"/>
                <a:gd name="T22" fmla="*/ 1 w 31"/>
                <a:gd name="T23" fmla="*/ 1 h 32"/>
                <a:gd name="T24" fmla="*/ 1 w 31"/>
                <a:gd name="T25" fmla="*/ 1 h 32"/>
                <a:gd name="T26" fmla="*/ 1 w 31"/>
                <a:gd name="T27" fmla="*/ 1 h 32"/>
                <a:gd name="T28" fmla="*/ 1 w 31"/>
                <a:gd name="T29" fmla="*/ 1 h 32"/>
                <a:gd name="T30" fmla="*/ 1 w 31"/>
                <a:gd name="T31" fmla="*/ 1 h 32"/>
                <a:gd name="T32" fmla="*/ 1 w 31"/>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32">
                  <a:moveTo>
                    <a:pt x="27" y="28"/>
                  </a:moveTo>
                  <a:lnTo>
                    <a:pt x="23" y="31"/>
                  </a:lnTo>
                  <a:lnTo>
                    <a:pt x="16" y="32"/>
                  </a:lnTo>
                  <a:lnTo>
                    <a:pt x="9" y="32"/>
                  </a:lnTo>
                  <a:lnTo>
                    <a:pt x="3" y="28"/>
                  </a:lnTo>
                  <a:lnTo>
                    <a:pt x="0" y="21"/>
                  </a:lnTo>
                  <a:lnTo>
                    <a:pt x="1" y="14"/>
                  </a:lnTo>
                  <a:lnTo>
                    <a:pt x="3" y="8"/>
                  </a:lnTo>
                  <a:lnTo>
                    <a:pt x="8" y="3"/>
                  </a:lnTo>
                  <a:lnTo>
                    <a:pt x="12" y="1"/>
                  </a:lnTo>
                  <a:lnTo>
                    <a:pt x="18" y="0"/>
                  </a:lnTo>
                  <a:lnTo>
                    <a:pt x="24" y="1"/>
                  </a:lnTo>
                  <a:lnTo>
                    <a:pt x="29" y="5"/>
                  </a:lnTo>
                  <a:lnTo>
                    <a:pt x="31" y="10"/>
                  </a:lnTo>
                  <a:lnTo>
                    <a:pt x="31" y="17"/>
                  </a:lnTo>
                  <a:lnTo>
                    <a:pt x="30" y="23"/>
                  </a:lnTo>
                  <a:lnTo>
                    <a:pt x="27" y="28"/>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12" name="Freeform 351">
              <a:extLst>
                <a:ext uri="{FF2B5EF4-FFF2-40B4-BE49-F238E27FC236}">
                  <a16:creationId xmlns:a16="http://schemas.microsoft.com/office/drawing/2014/main" xmlns="" id="{179834B5-E0F5-47E6-9286-5B2E027A8E54}"/>
                </a:ext>
              </a:extLst>
            </p:cNvPr>
            <p:cNvSpPr>
              <a:spLocks/>
            </p:cNvSpPr>
            <p:nvPr/>
          </p:nvSpPr>
          <p:spPr bwMode="auto">
            <a:xfrm>
              <a:off x="2735" y="1130"/>
              <a:ext cx="16" cy="16"/>
            </a:xfrm>
            <a:custGeom>
              <a:avLst/>
              <a:gdLst>
                <a:gd name="T0" fmla="*/ 1 w 31"/>
                <a:gd name="T1" fmla="*/ 1 h 31"/>
                <a:gd name="T2" fmla="*/ 1 w 31"/>
                <a:gd name="T3" fmla="*/ 1 h 31"/>
                <a:gd name="T4" fmla="*/ 1 w 31"/>
                <a:gd name="T5" fmla="*/ 1 h 31"/>
                <a:gd name="T6" fmla="*/ 1 w 31"/>
                <a:gd name="T7" fmla="*/ 1 h 31"/>
                <a:gd name="T8" fmla="*/ 1 w 31"/>
                <a:gd name="T9" fmla="*/ 1 h 31"/>
                <a:gd name="T10" fmla="*/ 1 w 31"/>
                <a:gd name="T11" fmla="*/ 1 h 31"/>
                <a:gd name="T12" fmla="*/ 1 w 31"/>
                <a:gd name="T13" fmla="*/ 1 h 31"/>
                <a:gd name="T14" fmla="*/ 1 w 31"/>
                <a:gd name="T15" fmla="*/ 0 h 31"/>
                <a:gd name="T16" fmla="*/ 1 w 31"/>
                <a:gd name="T17" fmla="*/ 1 h 31"/>
                <a:gd name="T18" fmla="*/ 1 w 31"/>
                <a:gd name="T19" fmla="*/ 1 h 31"/>
                <a:gd name="T20" fmla="*/ 0 w 31"/>
                <a:gd name="T21" fmla="*/ 1 h 31"/>
                <a:gd name="T22" fmla="*/ 0 w 31"/>
                <a:gd name="T23" fmla="*/ 1 h 31"/>
                <a:gd name="T24" fmla="*/ 0 w 31"/>
                <a:gd name="T25" fmla="*/ 1 h 31"/>
                <a:gd name="T26" fmla="*/ 1 w 31"/>
                <a:gd name="T27" fmla="*/ 1 h 31"/>
                <a:gd name="T28" fmla="*/ 1 w 31"/>
                <a:gd name="T29" fmla="*/ 1 h 31"/>
                <a:gd name="T30" fmla="*/ 1 w 31"/>
                <a:gd name="T31" fmla="*/ 1 h 31"/>
                <a:gd name="T32" fmla="*/ 1 w 31"/>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31">
                  <a:moveTo>
                    <a:pt x="24" y="31"/>
                  </a:moveTo>
                  <a:lnTo>
                    <a:pt x="29" y="26"/>
                  </a:lnTo>
                  <a:lnTo>
                    <a:pt x="31" y="19"/>
                  </a:lnTo>
                  <a:lnTo>
                    <a:pt x="31" y="13"/>
                  </a:lnTo>
                  <a:lnTo>
                    <a:pt x="30" y="7"/>
                  </a:lnTo>
                  <a:lnTo>
                    <a:pt x="25" y="3"/>
                  </a:lnTo>
                  <a:lnTo>
                    <a:pt x="18" y="1"/>
                  </a:lnTo>
                  <a:lnTo>
                    <a:pt x="10" y="0"/>
                  </a:lnTo>
                  <a:lnTo>
                    <a:pt x="4" y="2"/>
                  </a:lnTo>
                  <a:lnTo>
                    <a:pt x="1" y="6"/>
                  </a:lnTo>
                  <a:lnTo>
                    <a:pt x="0" y="10"/>
                  </a:lnTo>
                  <a:lnTo>
                    <a:pt x="0" y="16"/>
                  </a:lnTo>
                  <a:lnTo>
                    <a:pt x="0" y="21"/>
                  </a:lnTo>
                  <a:lnTo>
                    <a:pt x="3" y="25"/>
                  </a:lnTo>
                  <a:lnTo>
                    <a:pt x="10" y="29"/>
                  </a:lnTo>
                  <a:lnTo>
                    <a:pt x="18" y="31"/>
                  </a:lnTo>
                  <a:lnTo>
                    <a:pt x="24" y="3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13" name="Freeform 352">
              <a:extLst>
                <a:ext uri="{FF2B5EF4-FFF2-40B4-BE49-F238E27FC236}">
                  <a16:creationId xmlns:a16="http://schemas.microsoft.com/office/drawing/2014/main" xmlns="" id="{B94CD40C-0777-451F-B895-8F0BF0DC9FCC}"/>
                </a:ext>
              </a:extLst>
            </p:cNvPr>
            <p:cNvSpPr>
              <a:spLocks/>
            </p:cNvSpPr>
            <p:nvPr/>
          </p:nvSpPr>
          <p:spPr bwMode="auto">
            <a:xfrm>
              <a:off x="2750" y="1103"/>
              <a:ext cx="14" cy="14"/>
            </a:xfrm>
            <a:custGeom>
              <a:avLst/>
              <a:gdLst>
                <a:gd name="T0" fmla="*/ 1 w 27"/>
                <a:gd name="T1" fmla="*/ 1 h 28"/>
                <a:gd name="T2" fmla="*/ 1 w 27"/>
                <a:gd name="T3" fmla="*/ 1 h 28"/>
                <a:gd name="T4" fmla="*/ 1 w 27"/>
                <a:gd name="T5" fmla="*/ 1 h 28"/>
                <a:gd name="T6" fmla="*/ 1 w 27"/>
                <a:gd name="T7" fmla="*/ 1 h 28"/>
                <a:gd name="T8" fmla="*/ 1 w 27"/>
                <a:gd name="T9" fmla="*/ 1 h 28"/>
                <a:gd name="T10" fmla="*/ 1 w 27"/>
                <a:gd name="T11" fmla="*/ 1 h 28"/>
                <a:gd name="T12" fmla="*/ 1 w 27"/>
                <a:gd name="T13" fmla="*/ 1 h 28"/>
                <a:gd name="T14" fmla="*/ 1 w 27"/>
                <a:gd name="T15" fmla="*/ 1 h 28"/>
                <a:gd name="T16" fmla="*/ 0 w 27"/>
                <a:gd name="T17" fmla="*/ 1 h 28"/>
                <a:gd name="T18" fmla="*/ 1 w 27"/>
                <a:gd name="T19" fmla="*/ 1 h 28"/>
                <a:gd name="T20" fmla="*/ 1 w 27"/>
                <a:gd name="T21" fmla="*/ 1 h 28"/>
                <a:gd name="T22" fmla="*/ 1 w 27"/>
                <a:gd name="T23" fmla="*/ 1 h 28"/>
                <a:gd name="T24" fmla="*/ 1 w 27"/>
                <a:gd name="T25" fmla="*/ 0 h 28"/>
                <a:gd name="T26" fmla="*/ 1 w 27"/>
                <a:gd name="T27" fmla="*/ 0 h 28"/>
                <a:gd name="T28" fmla="*/ 1 w 27"/>
                <a:gd name="T29" fmla="*/ 1 h 28"/>
                <a:gd name="T30" fmla="*/ 1 w 27"/>
                <a:gd name="T31" fmla="*/ 1 h 28"/>
                <a:gd name="T32" fmla="*/ 1 w 27"/>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28">
                  <a:moveTo>
                    <a:pt x="27" y="11"/>
                  </a:moveTo>
                  <a:lnTo>
                    <a:pt x="27" y="16"/>
                  </a:lnTo>
                  <a:lnTo>
                    <a:pt x="26" y="21"/>
                  </a:lnTo>
                  <a:lnTo>
                    <a:pt x="23" y="25"/>
                  </a:lnTo>
                  <a:lnTo>
                    <a:pt x="16" y="28"/>
                  </a:lnTo>
                  <a:lnTo>
                    <a:pt x="9" y="28"/>
                  </a:lnTo>
                  <a:lnTo>
                    <a:pt x="4" y="25"/>
                  </a:lnTo>
                  <a:lnTo>
                    <a:pt x="1" y="22"/>
                  </a:lnTo>
                  <a:lnTo>
                    <a:pt x="0" y="17"/>
                  </a:lnTo>
                  <a:lnTo>
                    <a:pt x="1" y="13"/>
                  </a:lnTo>
                  <a:lnTo>
                    <a:pt x="3" y="7"/>
                  </a:lnTo>
                  <a:lnTo>
                    <a:pt x="8" y="2"/>
                  </a:lnTo>
                  <a:lnTo>
                    <a:pt x="11" y="0"/>
                  </a:lnTo>
                  <a:lnTo>
                    <a:pt x="16" y="0"/>
                  </a:lnTo>
                  <a:lnTo>
                    <a:pt x="22" y="3"/>
                  </a:lnTo>
                  <a:lnTo>
                    <a:pt x="26" y="7"/>
                  </a:lnTo>
                  <a:lnTo>
                    <a:pt x="27" y="1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14" name="Freeform 353">
              <a:extLst>
                <a:ext uri="{FF2B5EF4-FFF2-40B4-BE49-F238E27FC236}">
                  <a16:creationId xmlns:a16="http://schemas.microsoft.com/office/drawing/2014/main" xmlns="" id="{AEAFAEB6-AC72-47F3-BBCF-8716575E9160}"/>
                </a:ext>
              </a:extLst>
            </p:cNvPr>
            <p:cNvSpPr>
              <a:spLocks/>
            </p:cNvSpPr>
            <p:nvPr/>
          </p:nvSpPr>
          <p:spPr bwMode="auto">
            <a:xfrm>
              <a:off x="2730" y="1078"/>
              <a:ext cx="12" cy="15"/>
            </a:xfrm>
            <a:custGeom>
              <a:avLst/>
              <a:gdLst>
                <a:gd name="T0" fmla="*/ 0 w 25"/>
                <a:gd name="T1" fmla="*/ 0 h 31"/>
                <a:gd name="T2" fmla="*/ 0 w 25"/>
                <a:gd name="T3" fmla="*/ 0 h 31"/>
                <a:gd name="T4" fmla="*/ 0 w 25"/>
                <a:gd name="T5" fmla="*/ 0 h 31"/>
                <a:gd name="T6" fmla="*/ 0 w 25"/>
                <a:gd name="T7" fmla="*/ 0 h 31"/>
                <a:gd name="T8" fmla="*/ 0 w 25"/>
                <a:gd name="T9" fmla="*/ 0 h 31"/>
                <a:gd name="T10" fmla="*/ 0 w 25"/>
                <a:gd name="T11" fmla="*/ 0 h 31"/>
                <a:gd name="T12" fmla="*/ 0 w 25"/>
                <a:gd name="T13" fmla="*/ 0 h 31"/>
                <a:gd name="T14" fmla="*/ 0 w 25"/>
                <a:gd name="T15" fmla="*/ 0 h 31"/>
                <a:gd name="T16" fmla="*/ 0 w 25"/>
                <a:gd name="T17" fmla="*/ 0 h 31"/>
                <a:gd name="T18" fmla="*/ 0 w 25"/>
                <a:gd name="T19" fmla="*/ 0 h 31"/>
                <a:gd name="T20" fmla="*/ 0 w 25"/>
                <a:gd name="T21" fmla="*/ 0 h 31"/>
                <a:gd name="T22" fmla="*/ 0 w 25"/>
                <a:gd name="T23" fmla="*/ 0 h 31"/>
                <a:gd name="T24" fmla="*/ 0 w 25"/>
                <a:gd name="T25" fmla="*/ 0 h 31"/>
                <a:gd name="T26" fmla="*/ 0 w 25"/>
                <a:gd name="T27" fmla="*/ 0 h 31"/>
                <a:gd name="T28" fmla="*/ 0 w 25"/>
                <a:gd name="T29" fmla="*/ 0 h 31"/>
                <a:gd name="T30" fmla="*/ 0 w 25"/>
                <a:gd name="T31" fmla="*/ 0 h 31"/>
                <a:gd name="T32" fmla="*/ 0 w 25"/>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5" h="31">
                  <a:moveTo>
                    <a:pt x="18" y="0"/>
                  </a:moveTo>
                  <a:lnTo>
                    <a:pt x="22" y="2"/>
                  </a:lnTo>
                  <a:lnTo>
                    <a:pt x="25" y="6"/>
                  </a:lnTo>
                  <a:lnTo>
                    <a:pt x="25" y="12"/>
                  </a:lnTo>
                  <a:lnTo>
                    <a:pt x="25" y="18"/>
                  </a:lnTo>
                  <a:lnTo>
                    <a:pt x="21" y="24"/>
                  </a:lnTo>
                  <a:lnTo>
                    <a:pt x="16" y="28"/>
                  </a:lnTo>
                  <a:lnTo>
                    <a:pt x="12" y="30"/>
                  </a:lnTo>
                  <a:lnTo>
                    <a:pt x="7" y="31"/>
                  </a:lnTo>
                  <a:lnTo>
                    <a:pt x="4" y="30"/>
                  </a:lnTo>
                  <a:lnTo>
                    <a:pt x="1" y="25"/>
                  </a:lnTo>
                  <a:lnTo>
                    <a:pt x="0" y="20"/>
                  </a:lnTo>
                  <a:lnTo>
                    <a:pt x="0" y="14"/>
                  </a:lnTo>
                  <a:lnTo>
                    <a:pt x="3" y="9"/>
                  </a:lnTo>
                  <a:lnTo>
                    <a:pt x="6" y="5"/>
                  </a:lnTo>
                  <a:lnTo>
                    <a:pt x="12" y="1"/>
                  </a:lnTo>
                  <a:lnTo>
                    <a:pt x="18" y="0"/>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15" name="Freeform 354">
              <a:extLst>
                <a:ext uri="{FF2B5EF4-FFF2-40B4-BE49-F238E27FC236}">
                  <a16:creationId xmlns:a16="http://schemas.microsoft.com/office/drawing/2014/main" xmlns="" id="{B0972D4E-E531-4D48-9BC0-6377DCC2AB77}"/>
                </a:ext>
              </a:extLst>
            </p:cNvPr>
            <p:cNvSpPr>
              <a:spLocks/>
            </p:cNvSpPr>
            <p:nvPr/>
          </p:nvSpPr>
          <p:spPr bwMode="auto">
            <a:xfrm>
              <a:off x="2704" y="1088"/>
              <a:ext cx="15" cy="17"/>
            </a:xfrm>
            <a:custGeom>
              <a:avLst/>
              <a:gdLst>
                <a:gd name="T0" fmla="*/ 1 w 30"/>
                <a:gd name="T1" fmla="*/ 1 h 33"/>
                <a:gd name="T2" fmla="*/ 1 w 30"/>
                <a:gd name="T3" fmla="*/ 1 h 33"/>
                <a:gd name="T4" fmla="*/ 1 w 30"/>
                <a:gd name="T5" fmla="*/ 1 h 33"/>
                <a:gd name="T6" fmla="*/ 1 w 30"/>
                <a:gd name="T7" fmla="*/ 1 h 33"/>
                <a:gd name="T8" fmla="*/ 1 w 30"/>
                <a:gd name="T9" fmla="*/ 2 h 33"/>
                <a:gd name="T10" fmla="*/ 1 w 30"/>
                <a:gd name="T11" fmla="*/ 1 h 33"/>
                <a:gd name="T12" fmla="*/ 0 w 30"/>
                <a:gd name="T13" fmla="*/ 1 h 33"/>
                <a:gd name="T14" fmla="*/ 0 w 30"/>
                <a:gd name="T15" fmla="*/ 1 h 33"/>
                <a:gd name="T16" fmla="*/ 1 w 30"/>
                <a:gd name="T17" fmla="*/ 1 h 33"/>
                <a:gd name="T18" fmla="*/ 1 w 30"/>
                <a:gd name="T19" fmla="*/ 1 h 33"/>
                <a:gd name="T20" fmla="*/ 1 w 30"/>
                <a:gd name="T21" fmla="*/ 1 h 33"/>
                <a:gd name="T22" fmla="*/ 1 w 30"/>
                <a:gd name="T23" fmla="*/ 1 h 33"/>
                <a:gd name="T24" fmla="*/ 1 w 30"/>
                <a:gd name="T25" fmla="*/ 0 h 33"/>
                <a:gd name="T26" fmla="*/ 1 w 30"/>
                <a:gd name="T27" fmla="*/ 1 h 33"/>
                <a:gd name="T28" fmla="*/ 1 w 30"/>
                <a:gd name="T29" fmla="*/ 1 h 33"/>
                <a:gd name="T30" fmla="*/ 1 w 30"/>
                <a:gd name="T31" fmla="*/ 1 h 33"/>
                <a:gd name="T32" fmla="*/ 1 w 30"/>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0" h="33">
                  <a:moveTo>
                    <a:pt x="27" y="17"/>
                  </a:moveTo>
                  <a:lnTo>
                    <a:pt x="24" y="23"/>
                  </a:lnTo>
                  <a:lnTo>
                    <a:pt x="20" y="29"/>
                  </a:lnTo>
                  <a:lnTo>
                    <a:pt x="16" y="32"/>
                  </a:lnTo>
                  <a:lnTo>
                    <a:pt x="9" y="33"/>
                  </a:lnTo>
                  <a:lnTo>
                    <a:pt x="3" y="31"/>
                  </a:lnTo>
                  <a:lnTo>
                    <a:pt x="0" y="28"/>
                  </a:lnTo>
                  <a:lnTo>
                    <a:pt x="0" y="22"/>
                  </a:lnTo>
                  <a:lnTo>
                    <a:pt x="1" y="15"/>
                  </a:lnTo>
                  <a:lnTo>
                    <a:pt x="4" y="9"/>
                  </a:lnTo>
                  <a:lnTo>
                    <a:pt x="10" y="3"/>
                  </a:lnTo>
                  <a:lnTo>
                    <a:pt x="16" y="1"/>
                  </a:lnTo>
                  <a:lnTo>
                    <a:pt x="22" y="0"/>
                  </a:lnTo>
                  <a:lnTo>
                    <a:pt x="25" y="1"/>
                  </a:lnTo>
                  <a:lnTo>
                    <a:pt x="28" y="6"/>
                  </a:lnTo>
                  <a:lnTo>
                    <a:pt x="30" y="11"/>
                  </a:lnTo>
                  <a:lnTo>
                    <a:pt x="27" y="17"/>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16" name="Freeform 355">
              <a:extLst>
                <a:ext uri="{FF2B5EF4-FFF2-40B4-BE49-F238E27FC236}">
                  <a16:creationId xmlns:a16="http://schemas.microsoft.com/office/drawing/2014/main" xmlns="" id="{9FDAA736-87B8-4257-A60C-8231DB2CEB92}"/>
                </a:ext>
              </a:extLst>
            </p:cNvPr>
            <p:cNvSpPr>
              <a:spLocks/>
            </p:cNvSpPr>
            <p:nvPr/>
          </p:nvSpPr>
          <p:spPr bwMode="auto">
            <a:xfrm>
              <a:off x="2686" y="1086"/>
              <a:ext cx="15" cy="14"/>
            </a:xfrm>
            <a:custGeom>
              <a:avLst/>
              <a:gdLst>
                <a:gd name="T0" fmla="*/ 1 w 29"/>
                <a:gd name="T1" fmla="*/ 0 h 29"/>
                <a:gd name="T2" fmla="*/ 1 w 29"/>
                <a:gd name="T3" fmla="*/ 0 h 29"/>
                <a:gd name="T4" fmla="*/ 0 w 29"/>
                <a:gd name="T5" fmla="*/ 0 h 29"/>
                <a:gd name="T6" fmla="*/ 0 w 29"/>
                <a:gd name="T7" fmla="*/ 0 h 29"/>
                <a:gd name="T8" fmla="*/ 1 w 29"/>
                <a:gd name="T9" fmla="*/ 0 h 29"/>
                <a:gd name="T10" fmla="*/ 1 w 29"/>
                <a:gd name="T11" fmla="*/ 0 h 29"/>
                <a:gd name="T12" fmla="*/ 1 w 29"/>
                <a:gd name="T13" fmla="*/ 0 h 29"/>
                <a:gd name="T14" fmla="*/ 1 w 29"/>
                <a:gd name="T15" fmla="*/ 0 h 29"/>
                <a:gd name="T16" fmla="*/ 1 w 29"/>
                <a:gd name="T17" fmla="*/ 0 h 29"/>
                <a:gd name="T18" fmla="*/ 1 w 29"/>
                <a:gd name="T19" fmla="*/ 0 h 29"/>
                <a:gd name="T20" fmla="*/ 1 w 29"/>
                <a:gd name="T21" fmla="*/ 0 h 29"/>
                <a:gd name="T22" fmla="*/ 1 w 29"/>
                <a:gd name="T23" fmla="*/ 0 h 29"/>
                <a:gd name="T24" fmla="*/ 1 w 29"/>
                <a:gd name="T25" fmla="*/ 0 h 29"/>
                <a:gd name="T26" fmla="*/ 1 w 29"/>
                <a:gd name="T27" fmla="*/ 0 h 29"/>
                <a:gd name="T28" fmla="*/ 1 w 29"/>
                <a:gd name="T29" fmla="*/ 0 h 29"/>
                <a:gd name="T30" fmla="*/ 1 w 29"/>
                <a:gd name="T31" fmla="*/ 0 h 29"/>
                <a:gd name="T32" fmla="*/ 1 w 29"/>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29">
                  <a:moveTo>
                    <a:pt x="5" y="26"/>
                  </a:moveTo>
                  <a:lnTo>
                    <a:pt x="1" y="22"/>
                  </a:lnTo>
                  <a:lnTo>
                    <a:pt x="0" y="17"/>
                  </a:lnTo>
                  <a:lnTo>
                    <a:pt x="0" y="13"/>
                  </a:lnTo>
                  <a:lnTo>
                    <a:pt x="2" y="8"/>
                  </a:lnTo>
                  <a:lnTo>
                    <a:pt x="7" y="5"/>
                  </a:lnTo>
                  <a:lnTo>
                    <a:pt x="12" y="1"/>
                  </a:lnTo>
                  <a:lnTo>
                    <a:pt x="16" y="0"/>
                  </a:lnTo>
                  <a:lnTo>
                    <a:pt x="21" y="1"/>
                  </a:lnTo>
                  <a:lnTo>
                    <a:pt x="25" y="4"/>
                  </a:lnTo>
                  <a:lnTo>
                    <a:pt x="28" y="8"/>
                  </a:lnTo>
                  <a:lnTo>
                    <a:pt x="29" y="14"/>
                  </a:lnTo>
                  <a:lnTo>
                    <a:pt x="28" y="19"/>
                  </a:lnTo>
                  <a:lnTo>
                    <a:pt x="23" y="23"/>
                  </a:lnTo>
                  <a:lnTo>
                    <a:pt x="18" y="28"/>
                  </a:lnTo>
                  <a:lnTo>
                    <a:pt x="12" y="29"/>
                  </a:lnTo>
                  <a:lnTo>
                    <a:pt x="5" y="2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17" name="Freeform 356">
              <a:extLst>
                <a:ext uri="{FF2B5EF4-FFF2-40B4-BE49-F238E27FC236}">
                  <a16:creationId xmlns:a16="http://schemas.microsoft.com/office/drawing/2014/main" xmlns="" id="{9BCDAEEF-AA9D-46DF-92E0-1CAD1D923BD9}"/>
                </a:ext>
              </a:extLst>
            </p:cNvPr>
            <p:cNvSpPr>
              <a:spLocks/>
            </p:cNvSpPr>
            <p:nvPr/>
          </p:nvSpPr>
          <p:spPr bwMode="auto">
            <a:xfrm>
              <a:off x="2745" y="1012"/>
              <a:ext cx="123" cy="79"/>
            </a:xfrm>
            <a:custGeom>
              <a:avLst/>
              <a:gdLst>
                <a:gd name="T0" fmla="*/ 0 w 247"/>
                <a:gd name="T1" fmla="*/ 4 h 159"/>
                <a:gd name="T2" fmla="*/ 0 w 247"/>
                <a:gd name="T3" fmla="*/ 4 h 159"/>
                <a:gd name="T4" fmla="*/ 0 w 247"/>
                <a:gd name="T5" fmla="*/ 4 h 159"/>
                <a:gd name="T6" fmla="*/ 0 w 247"/>
                <a:gd name="T7" fmla="*/ 4 h 159"/>
                <a:gd name="T8" fmla="*/ 1 w 247"/>
                <a:gd name="T9" fmla="*/ 4 h 159"/>
                <a:gd name="T10" fmla="*/ 2 w 247"/>
                <a:gd name="T11" fmla="*/ 4 h 159"/>
                <a:gd name="T12" fmla="*/ 4 w 247"/>
                <a:gd name="T13" fmla="*/ 4 h 159"/>
                <a:gd name="T14" fmla="*/ 4 w 247"/>
                <a:gd name="T15" fmla="*/ 4 h 159"/>
                <a:gd name="T16" fmla="*/ 3 w 247"/>
                <a:gd name="T17" fmla="*/ 4 h 159"/>
                <a:gd name="T18" fmla="*/ 2 w 247"/>
                <a:gd name="T19" fmla="*/ 4 h 159"/>
                <a:gd name="T20" fmla="*/ 1 w 247"/>
                <a:gd name="T21" fmla="*/ 3 h 159"/>
                <a:gd name="T22" fmla="*/ 1 w 247"/>
                <a:gd name="T23" fmla="*/ 3 h 159"/>
                <a:gd name="T24" fmla="*/ 1 w 247"/>
                <a:gd name="T25" fmla="*/ 3 h 159"/>
                <a:gd name="T26" fmla="*/ 2 w 247"/>
                <a:gd name="T27" fmla="*/ 3 h 159"/>
                <a:gd name="T28" fmla="*/ 3 w 247"/>
                <a:gd name="T29" fmla="*/ 3 h 159"/>
                <a:gd name="T30" fmla="*/ 4 w 247"/>
                <a:gd name="T31" fmla="*/ 3 h 159"/>
                <a:gd name="T32" fmla="*/ 5 w 247"/>
                <a:gd name="T33" fmla="*/ 3 h 159"/>
                <a:gd name="T34" fmla="*/ 5 w 247"/>
                <a:gd name="T35" fmla="*/ 3 h 159"/>
                <a:gd name="T36" fmla="*/ 4 w 247"/>
                <a:gd name="T37" fmla="*/ 3 h 159"/>
                <a:gd name="T38" fmla="*/ 3 w 247"/>
                <a:gd name="T39" fmla="*/ 3 h 159"/>
                <a:gd name="T40" fmla="*/ 3 w 247"/>
                <a:gd name="T41" fmla="*/ 3 h 159"/>
                <a:gd name="T42" fmla="*/ 2 w 247"/>
                <a:gd name="T43" fmla="*/ 2 h 159"/>
                <a:gd name="T44" fmla="*/ 3 w 247"/>
                <a:gd name="T45" fmla="*/ 2 h 159"/>
                <a:gd name="T46" fmla="*/ 3 w 247"/>
                <a:gd name="T47" fmla="*/ 2 h 159"/>
                <a:gd name="T48" fmla="*/ 4 w 247"/>
                <a:gd name="T49" fmla="*/ 2 h 159"/>
                <a:gd name="T50" fmla="*/ 4 w 247"/>
                <a:gd name="T51" fmla="*/ 2 h 159"/>
                <a:gd name="T52" fmla="*/ 5 w 247"/>
                <a:gd name="T53" fmla="*/ 2 h 159"/>
                <a:gd name="T54" fmla="*/ 6 w 247"/>
                <a:gd name="T55" fmla="*/ 3 h 159"/>
                <a:gd name="T56" fmla="*/ 5 w 247"/>
                <a:gd name="T57" fmla="*/ 2 h 159"/>
                <a:gd name="T58" fmla="*/ 5 w 247"/>
                <a:gd name="T59" fmla="*/ 2 h 159"/>
                <a:gd name="T60" fmla="*/ 4 w 247"/>
                <a:gd name="T61" fmla="*/ 2 h 159"/>
                <a:gd name="T62" fmla="*/ 5 w 247"/>
                <a:gd name="T63" fmla="*/ 2 h 159"/>
                <a:gd name="T64" fmla="*/ 7 w 247"/>
                <a:gd name="T65" fmla="*/ 1 h 159"/>
                <a:gd name="T66" fmla="*/ 7 w 247"/>
                <a:gd name="T67" fmla="*/ 1 h 159"/>
                <a:gd name="T68" fmla="*/ 7 w 247"/>
                <a:gd name="T69" fmla="*/ 1 h 159"/>
                <a:gd name="T70" fmla="*/ 6 w 247"/>
                <a:gd name="T71" fmla="*/ 1 h 159"/>
                <a:gd name="T72" fmla="*/ 5 w 247"/>
                <a:gd name="T73" fmla="*/ 1 h 159"/>
                <a:gd name="T74" fmla="*/ 4 w 247"/>
                <a:gd name="T75" fmla="*/ 1 h 159"/>
                <a:gd name="T76" fmla="*/ 5 w 247"/>
                <a:gd name="T77" fmla="*/ 0 h 159"/>
                <a:gd name="T78" fmla="*/ 5 w 247"/>
                <a:gd name="T79" fmla="*/ 0 h 159"/>
                <a:gd name="T80" fmla="*/ 4 w 247"/>
                <a:gd name="T81" fmla="*/ 0 h 159"/>
                <a:gd name="T82" fmla="*/ 4 w 247"/>
                <a:gd name="T83" fmla="*/ 1 h 159"/>
                <a:gd name="T84" fmla="*/ 4 w 247"/>
                <a:gd name="T85" fmla="*/ 2 h 159"/>
                <a:gd name="T86" fmla="*/ 3 w 247"/>
                <a:gd name="T87" fmla="*/ 2 h 159"/>
                <a:gd name="T88" fmla="*/ 2 w 247"/>
                <a:gd name="T89" fmla="*/ 2 h 159"/>
                <a:gd name="T90" fmla="*/ 2 w 247"/>
                <a:gd name="T91" fmla="*/ 2 h 159"/>
                <a:gd name="T92" fmla="*/ 2 w 247"/>
                <a:gd name="T93" fmla="*/ 0 h 159"/>
                <a:gd name="T94" fmla="*/ 2 w 247"/>
                <a:gd name="T95" fmla="*/ 0 h 159"/>
                <a:gd name="T96" fmla="*/ 2 w 247"/>
                <a:gd name="T97" fmla="*/ 1 h 159"/>
                <a:gd name="T98" fmla="*/ 1 w 247"/>
                <a:gd name="T99" fmla="*/ 2 h 159"/>
                <a:gd name="T100" fmla="*/ 0 w 247"/>
                <a:gd name="T101" fmla="*/ 3 h 159"/>
                <a:gd name="T102" fmla="*/ 0 w 247"/>
                <a:gd name="T103" fmla="*/ 3 h 159"/>
                <a:gd name="T104" fmla="*/ 0 w 247"/>
                <a:gd name="T105" fmla="*/ 2 h 159"/>
                <a:gd name="T106" fmla="*/ 0 w 247"/>
                <a:gd name="T107" fmla="*/ 1 h 159"/>
                <a:gd name="T108" fmla="*/ 0 w 247"/>
                <a:gd name="T109" fmla="*/ 4 h 15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47" h="159">
                  <a:moveTo>
                    <a:pt x="0" y="128"/>
                  </a:moveTo>
                  <a:lnTo>
                    <a:pt x="3" y="129"/>
                  </a:lnTo>
                  <a:lnTo>
                    <a:pt x="4" y="130"/>
                  </a:lnTo>
                  <a:lnTo>
                    <a:pt x="6" y="131"/>
                  </a:lnTo>
                  <a:lnTo>
                    <a:pt x="7" y="133"/>
                  </a:lnTo>
                  <a:lnTo>
                    <a:pt x="8" y="136"/>
                  </a:lnTo>
                  <a:lnTo>
                    <a:pt x="9" y="137"/>
                  </a:lnTo>
                  <a:lnTo>
                    <a:pt x="9" y="139"/>
                  </a:lnTo>
                  <a:lnTo>
                    <a:pt x="9" y="141"/>
                  </a:lnTo>
                  <a:lnTo>
                    <a:pt x="14" y="137"/>
                  </a:lnTo>
                  <a:lnTo>
                    <a:pt x="19" y="133"/>
                  </a:lnTo>
                  <a:lnTo>
                    <a:pt x="22" y="131"/>
                  </a:lnTo>
                  <a:lnTo>
                    <a:pt x="24" y="129"/>
                  </a:lnTo>
                  <a:lnTo>
                    <a:pt x="34" y="133"/>
                  </a:lnTo>
                  <a:lnTo>
                    <a:pt x="46" y="139"/>
                  </a:lnTo>
                  <a:lnTo>
                    <a:pt x="61" y="145"/>
                  </a:lnTo>
                  <a:lnTo>
                    <a:pt x="77" y="149"/>
                  </a:lnTo>
                  <a:lnTo>
                    <a:pt x="95" y="154"/>
                  </a:lnTo>
                  <a:lnTo>
                    <a:pt x="110" y="158"/>
                  </a:lnTo>
                  <a:lnTo>
                    <a:pt x="123" y="159"/>
                  </a:lnTo>
                  <a:lnTo>
                    <a:pt x="133" y="159"/>
                  </a:lnTo>
                  <a:lnTo>
                    <a:pt x="142" y="156"/>
                  </a:lnTo>
                  <a:lnTo>
                    <a:pt x="144" y="155"/>
                  </a:lnTo>
                  <a:lnTo>
                    <a:pt x="140" y="154"/>
                  </a:lnTo>
                  <a:lnTo>
                    <a:pt x="133" y="154"/>
                  </a:lnTo>
                  <a:lnTo>
                    <a:pt x="120" y="154"/>
                  </a:lnTo>
                  <a:lnTo>
                    <a:pt x="106" y="152"/>
                  </a:lnTo>
                  <a:lnTo>
                    <a:pt x="92" y="147"/>
                  </a:lnTo>
                  <a:lnTo>
                    <a:pt x="79" y="143"/>
                  </a:lnTo>
                  <a:lnTo>
                    <a:pt x="66" y="138"/>
                  </a:lnTo>
                  <a:lnTo>
                    <a:pt x="54" y="132"/>
                  </a:lnTo>
                  <a:lnTo>
                    <a:pt x="45" y="126"/>
                  </a:lnTo>
                  <a:lnTo>
                    <a:pt x="38" y="121"/>
                  </a:lnTo>
                  <a:lnTo>
                    <a:pt x="36" y="117"/>
                  </a:lnTo>
                  <a:lnTo>
                    <a:pt x="38" y="115"/>
                  </a:lnTo>
                  <a:lnTo>
                    <a:pt x="43" y="115"/>
                  </a:lnTo>
                  <a:lnTo>
                    <a:pt x="49" y="113"/>
                  </a:lnTo>
                  <a:lnTo>
                    <a:pt x="56" y="109"/>
                  </a:lnTo>
                  <a:lnTo>
                    <a:pt x="62" y="107"/>
                  </a:lnTo>
                  <a:lnTo>
                    <a:pt x="69" y="103"/>
                  </a:lnTo>
                  <a:lnTo>
                    <a:pt x="74" y="101"/>
                  </a:lnTo>
                  <a:lnTo>
                    <a:pt x="81" y="105"/>
                  </a:lnTo>
                  <a:lnTo>
                    <a:pt x="92" y="109"/>
                  </a:lnTo>
                  <a:lnTo>
                    <a:pt x="105" y="114"/>
                  </a:lnTo>
                  <a:lnTo>
                    <a:pt x="119" y="118"/>
                  </a:lnTo>
                  <a:lnTo>
                    <a:pt x="133" y="123"/>
                  </a:lnTo>
                  <a:lnTo>
                    <a:pt x="147" y="125"/>
                  </a:lnTo>
                  <a:lnTo>
                    <a:pt x="159" y="126"/>
                  </a:lnTo>
                  <a:lnTo>
                    <a:pt x="168" y="125"/>
                  </a:lnTo>
                  <a:lnTo>
                    <a:pt x="175" y="123"/>
                  </a:lnTo>
                  <a:lnTo>
                    <a:pt x="179" y="121"/>
                  </a:lnTo>
                  <a:lnTo>
                    <a:pt x="178" y="120"/>
                  </a:lnTo>
                  <a:lnTo>
                    <a:pt x="171" y="120"/>
                  </a:lnTo>
                  <a:lnTo>
                    <a:pt x="165" y="120"/>
                  </a:lnTo>
                  <a:lnTo>
                    <a:pt x="158" y="120"/>
                  </a:lnTo>
                  <a:lnTo>
                    <a:pt x="151" y="118"/>
                  </a:lnTo>
                  <a:lnTo>
                    <a:pt x="144" y="117"/>
                  </a:lnTo>
                  <a:lnTo>
                    <a:pt x="137" y="116"/>
                  </a:lnTo>
                  <a:lnTo>
                    <a:pt x="130" y="114"/>
                  </a:lnTo>
                  <a:lnTo>
                    <a:pt x="123" y="110"/>
                  </a:lnTo>
                  <a:lnTo>
                    <a:pt x="117" y="108"/>
                  </a:lnTo>
                  <a:lnTo>
                    <a:pt x="105" y="103"/>
                  </a:lnTo>
                  <a:lnTo>
                    <a:pt x="96" y="100"/>
                  </a:lnTo>
                  <a:lnTo>
                    <a:pt x="89" y="98"/>
                  </a:lnTo>
                  <a:lnTo>
                    <a:pt x="84" y="94"/>
                  </a:lnTo>
                  <a:lnTo>
                    <a:pt x="89" y="92"/>
                  </a:lnTo>
                  <a:lnTo>
                    <a:pt x="94" y="90"/>
                  </a:lnTo>
                  <a:lnTo>
                    <a:pt x="100" y="87"/>
                  </a:lnTo>
                  <a:lnTo>
                    <a:pt x="107" y="86"/>
                  </a:lnTo>
                  <a:lnTo>
                    <a:pt x="113" y="85"/>
                  </a:lnTo>
                  <a:lnTo>
                    <a:pt x="120" y="84"/>
                  </a:lnTo>
                  <a:lnTo>
                    <a:pt x="125" y="83"/>
                  </a:lnTo>
                  <a:lnTo>
                    <a:pt x="129" y="81"/>
                  </a:lnTo>
                  <a:lnTo>
                    <a:pt x="133" y="80"/>
                  </a:lnTo>
                  <a:lnTo>
                    <a:pt x="138" y="81"/>
                  </a:lnTo>
                  <a:lnTo>
                    <a:pt x="143" y="83"/>
                  </a:lnTo>
                  <a:lnTo>
                    <a:pt x="149" y="85"/>
                  </a:lnTo>
                  <a:lnTo>
                    <a:pt x="156" y="87"/>
                  </a:lnTo>
                  <a:lnTo>
                    <a:pt x="161" y="91"/>
                  </a:lnTo>
                  <a:lnTo>
                    <a:pt x="167" y="93"/>
                  </a:lnTo>
                  <a:lnTo>
                    <a:pt x="172" y="95"/>
                  </a:lnTo>
                  <a:lnTo>
                    <a:pt x="181" y="99"/>
                  </a:lnTo>
                  <a:lnTo>
                    <a:pt x="190" y="100"/>
                  </a:lnTo>
                  <a:lnTo>
                    <a:pt x="194" y="99"/>
                  </a:lnTo>
                  <a:lnTo>
                    <a:pt x="190" y="95"/>
                  </a:lnTo>
                  <a:lnTo>
                    <a:pt x="186" y="93"/>
                  </a:lnTo>
                  <a:lnTo>
                    <a:pt x="181" y="91"/>
                  </a:lnTo>
                  <a:lnTo>
                    <a:pt x="175" y="87"/>
                  </a:lnTo>
                  <a:lnTo>
                    <a:pt x="170" y="85"/>
                  </a:lnTo>
                  <a:lnTo>
                    <a:pt x="165" y="83"/>
                  </a:lnTo>
                  <a:lnTo>
                    <a:pt x="160" y="80"/>
                  </a:lnTo>
                  <a:lnTo>
                    <a:pt x="157" y="78"/>
                  </a:lnTo>
                  <a:lnTo>
                    <a:pt x="155" y="76"/>
                  </a:lnTo>
                  <a:lnTo>
                    <a:pt x="163" y="75"/>
                  </a:lnTo>
                  <a:lnTo>
                    <a:pt x="173" y="72"/>
                  </a:lnTo>
                  <a:lnTo>
                    <a:pt x="186" y="70"/>
                  </a:lnTo>
                  <a:lnTo>
                    <a:pt x="199" y="68"/>
                  </a:lnTo>
                  <a:lnTo>
                    <a:pt x="213" y="65"/>
                  </a:lnTo>
                  <a:lnTo>
                    <a:pt x="226" y="63"/>
                  </a:lnTo>
                  <a:lnTo>
                    <a:pt x="235" y="61"/>
                  </a:lnTo>
                  <a:lnTo>
                    <a:pt x="241" y="60"/>
                  </a:lnTo>
                  <a:lnTo>
                    <a:pt x="247" y="58"/>
                  </a:lnTo>
                  <a:lnTo>
                    <a:pt x="247" y="56"/>
                  </a:lnTo>
                  <a:lnTo>
                    <a:pt x="243" y="55"/>
                  </a:lnTo>
                  <a:lnTo>
                    <a:pt x="235" y="54"/>
                  </a:lnTo>
                  <a:lnTo>
                    <a:pt x="227" y="54"/>
                  </a:lnTo>
                  <a:lnTo>
                    <a:pt x="216" y="54"/>
                  </a:lnTo>
                  <a:lnTo>
                    <a:pt x="202" y="55"/>
                  </a:lnTo>
                  <a:lnTo>
                    <a:pt x="188" y="56"/>
                  </a:lnTo>
                  <a:lnTo>
                    <a:pt x="174" y="58"/>
                  </a:lnTo>
                  <a:lnTo>
                    <a:pt x="163" y="61"/>
                  </a:lnTo>
                  <a:lnTo>
                    <a:pt x="152" y="63"/>
                  </a:lnTo>
                  <a:lnTo>
                    <a:pt x="145" y="65"/>
                  </a:lnTo>
                  <a:lnTo>
                    <a:pt x="149" y="52"/>
                  </a:lnTo>
                  <a:lnTo>
                    <a:pt x="155" y="34"/>
                  </a:lnTo>
                  <a:lnTo>
                    <a:pt x="161" y="17"/>
                  </a:lnTo>
                  <a:lnTo>
                    <a:pt x="170" y="7"/>
                  </a:lnTo>
                  <a:lnTo>
                    <a:pt x="173" y="2"/>
                  </a:lnTo>
                  <a:lnTo>
                    <a:pt x="173" y="0"/>
                  </a:lnTo>
                  <a:lnTo>
                    <a:pt x="168" y="1"/>
                  </a:lnTo>
                  <a:lnTo>
                    <a:pt x="164" y="4"/>
                  </a:lnTo>
                  <a:lnTo>
                    <a:pt x="160" y="9"/>
                  </a:lnTo>
                  <a:lnTo>
                    <a:pt x="156" y="15"/>
                  </a:lnTo>
                  <a:lnTo>
                    <a:pt x="150" y="24"/>
                  </a:lnTo>
                  <a:lnTo>
                    <a:pt x="144" y="33"/>
                  </a:lnTo>
                  <a:lnTo>
                    <a:pt x="138" y="42"/>
                  </a:lnTo>
                  <a:lnTo>
                    <a:pt x="133" y="52"/>
                  </a:lnTo>
                  <a:lnTo>
                    <a:pt x="129" y="58"/>
                  </a:lnTo>
                  <a:lnTo>
                    <a:pt x="128" y="64"/>
                  </a:lnTo>
                  <a:lnTo>
                    <a:pt x="122" y="65"/>
                  </a:lnTo>
                  <a:lnTo>
                    <a:pt x="115" y="68"/>
                  </a:lnTo>
                  <a:lnTo>
                    <a:pt x="107" y="70"/>
                  </a:lnTo>
                  <a:lnTo>
                    <a:pt x="99" y="72"/>
                  </a:lnTo>
                  <a:lnTo>
                    <a:pt x="91" y="75"/>
                  </a:lnTo>
                  <a:lnTo>
                    <a:pt x="83" y="77"/>
                  </a:lnTo>
                  <a:lnTo>
                    <a:pt x="77" y="79"/>
                  </a:lnTo>
                  <a:lnTo>
                    <a:pt x="73" y="80"/>
                  </a:lnTo>
                  <a:lnTo>
                    <a:pt x="74" y="67"/>
                  </a:lnTo>
                  <a:lnTo>
                    <a:pt x="79" y="47"/>
                  </a:lnTo>
                  <a:lnTo>
                    <a:pt x="84" y="27"/>
                  </a:lnTo>
                  <a:lnTo>
                    <a:pt x="90" y="14"/>
                  </a:lnTo>
                  <a:lnTo>
                    <a:pt x="94" y="7"/>
                  </a:lnTo>
                  <a:lnTo>
                    <a:pt x="94" y="4"/>
                  </a:lnTo>
                  <a:lnTo>
                    <a:pt x="90" y="5"/>
                  </a:lnTo>
                  <a:lnTo>
                    <a:pt x="85" y="12"/>
                  </a:lnTo>
                  <a:lnTo>
                    <a:pt x="77" y="26"/>
                  </a:lnTo>
                  <a:lnTo>
                    <a:pt x="67" y="45"/>
                  </a:lnTo>
                  <a:lnTo>
                    <a:pt x="60" y="65"/>
                  </a:lnTo>
                  <a:lnTo>
                    <a:pt x="58" y="84"/>
                  </a:lnTo>
                  <a:lnTo>
                    <a:pt x="47" y="91"/>
                  </a:lnTo>
                  <a:lnTo>
                    <a:pt x="39" y="98"/>
                  </a:lnTo>
                  <a:lnTo>
                    <a:pt x="33" y="105"/>
                  </a:lnTo>
                  <a:lnTo>
                    <a:pt x="27" y="109"/>
                  </a:lnTo>
                  <a:lnTo>
                    <a:pt x="23" y="111"/>
                  </a:lnTo>
                  <a:lnTo>
                    <a:pt x="20" y="111"/>
                  </a:lnTo>
                  <a:lnTo>
                    <a:pt x="19" y="109"/>
                  </a:lnTo>
                  <a:lnTo>
                    <a:pt x="20" y="103"/>
                  </a:lnTo>
                  <a:lnTo>
                    <a:pt x="22" y="90"/>
                  </a:lnTo>
                  <a:lnTo>
                    <a:pt x="26" y="69"/>
                  </a:lnTo>
                  <a:lnTo>
                    <a:pt x="30" y="48"/>
                  </a:lnTo>
                  <a:lnTo>
                    <a:pt x="34" y="34"/>
                  </a:lnTo>
                  <a:lnTo>
                    <a:pt x="23" y="50"/>
                  </a:lnTo>
                  <a:lnTo>
                    <a:pt x="13" y="77"/>
                  </a:lnTo>
                  <a:lnTo>
                    <a:pt x="5" y="105"/>
                  </a:lnTo>
                  <a:lnTo>
                    <a:pt x="0" y="128"/>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18" name="Freeform 357">
              <a:extLst>
                <a:ext uri="{FF2B5EF4-FFF2-40B4-BE49-F238E27FC236}">
                  <a16:creationId xmlns:a16="http://schemas.microsoft.com/office/drawing/2014/main" xmlns="" id="{241424A0-C0F8-4A12-9713-2DA38802E439}"/>
                </a:ext>
              </a:extLst>
            </p:cNvPr>
            <p:cNvSpPr>
              <a:spLocks/>
            </p:cNvSpPr>
            <p:nvPr/>
          </p:nvSpPr>
          <p:spPr bwMode="auto">
            <a:xfrm>
              <a:off x="2752" y="1141"/>
              <a:ext cx="85" cy="100"/>
            </a:xfrm>
            <a:custGeom>
              <a:avLst/>
              <a:gdLst>
                <a:gd name="T0" fmla="*/ 0 w 171"/>
                <a:gd name="T1" fmla="*/ 1 h 200"/>
                <a:gd name="T2" fmla="*/ 0 w 171"/>
                <a:gd name="T3" fmla="*/ 1 h 200"/>
                <a:gd name="T4" fmla="*/ 0 w 171"/>
                <a:gd name="T5" fmla="*/ 1 h 200"/>
                <a:gd name="T6" fmla="*/ 0 w 171"/>
                <a:gd name="T7" fmla="*/ 2 h 200"/>
                <a:gd name="T8" fmla="*/ 0 w 171"/>
                <a:gd name="T9" fmla="*/ 2 h 200"/>
                <a:gd name="T10" fmla="*/ 0 w 171"/>
                <a:gd name="T11" fmla="*/ 4 h 200"/>
                <a:gd name="T12" fmla="*/ 0 w 171"/>
                <a:gd name="T13" fmla="*/ 4 h 200"/>
                <a:gd name="T14" fmla="*/ 0 w 171"/>
                <a:gd name="T15" fmla="*/ 4 h 200"/>
                <a:gd name="T16" fmla="*/ 0 w 171"/>
                <a:gd name="T17" fmla="*/ 4 h 200"/>
                <a:gd name="T18" fmla="*/ 0 w 171"/>
                <a:gd name="T19" fmla="*/ 3 h 200"/>
                <a:gd name="T20" fmla="*/ 1 w 171"/>
                <a:gd name="T21" fmla="*/ 2 h 200"/>
                <a:gd name="T22" fmla="*/ 1 w 171"/>
                <a:gd name="T23" fmla="*/ 2 h 200"/>
                <a:gd name="T24" fmla="*/ 1 w 171"/>
                <a:gd name="T25" fmla="*/ 3 h 200"/>
                <a:gd name="T26" fmla="*/ 2 w 171"/>
                <a:gd name="T27" fmla="*/ 3 h 200"/>
                <a:gd name="T28" fmla="*/ 2 w 171"/>
                <a:gd name="T29" fmla="*/ 4 h 200"/>
                <a:gd name="T30" fmla="*/ 2 w 171"/>
                <a:gd name="T31" fmla="*/ 5 h 200"/>
                <a:gd name="T32" fmla="*/ 2 w 171"/>
                <a:gd name="T33" fmla="*/ 5 h 200"/>
                <a:gd name="T34" fmla="*/ 2 w 171"/>
                <a:gd name="T35" fmla="*/ 6 h 200"/>
                <a:gd name="T36" fmla="*/ 2 w 171"/>
                <a:gd name="T37" fmla="*/ 6 h 200"/>
                <a:gd name="T38" fmla="*/ 2 w 171"/>
                <a:gd name="T39" fmla="*/ 6 h 200"/>
                <a:gd name="T40" fmla="*/ 2 w 171"/>
                <a:gd name="T41" fmla="*/ 6 h 200"/>
                <a:gd name="T42" fmla="*/ 2 w 171"/>
                <a:gd name="T43" fmla="*/ 5 h 200"/>
                <a:gd name="T44" fmla="*/ 2 w 171"/>
                <a:gd name="T45" fmla="*/ 5 h 200"/>
                <a:gd name="T46" fmla="*/ 2 w 171"/>
                <a:gd name="T47" fmla="*/ 4 h 200"/>
                <a:gd name="T48" fmla="*/ 3 w 171"/>
                <a:gd name="T49" fmla="*/ 4 h 200"/>
                <a:gd name="T50" fmla="*/ 3 w 171"/>
                <a:gd name="T51" fmla="*/ 5 h 200"/>
                <a:gd name="T52" fmla="*/ 4 w 171"/>
                <a:gd name="T53" fmla="*/ 6 h 200"/>
                <a:gd name="T54" fmla="*/ 5 w 171"/>
                <a:gd name="T55" fmla="*/ 7 h 200"/>
                <a:gd name="T56" fmla="*/ 5 w 171"/>
                <a:gd name="T57" fmla="*/ 6 h 200"/>
                <a:gd name="T58" fmla="*/ 4 w 171"/>
                <a:gd name="T59" fmla="*/ 6 h 200"/>
                <a:gd name="T60" fmla="*/ 4 w 171"/>
                <a:gd name="T61" fmla="*/ 5 h 200"/>
                <a:gd name="T62" fmla="*/ 4 w 171"/>
                <a:gd name="T63" fmla="*/ 5 h 200"/>
                <a:gd name="T64" fmla="*/ 4 w 171"/>
                <a:gd name="T65" fmla="*/ 4 h 200"/>
                <a:gd name="T66" fmla="*/ 3 w 171"/>
                <a:gd name="T67" fmla="*/ 4 h 200"/>
                <a:gd name="T68" fmla="*/ 3 w 171"/>
                <a:gd name="T69" fmla="*/ 4 h 200"/>
                <a:gd name="T70" fmla="*/ 3 w 171"/>
                <a:gd name="T71" fmla="*/ 3 h 200"/>
                <a:gd name="T72" fmla="*/ 3 w 171"/>
                <a:gd name="T73" fmla="*/ 3 h 200"/>
                <a:gd name="T74" fmla="*/ 3 w 171"/>
                <a:gd name="T75" fmla="*/ 3 h 200"/>
                <a:gd name="T76" fmla="*/ 3 w 171"/>
                <a:gd name="T77" fmla="*/ 3 h 200"/>
                <a:gd name="T78" fmla="*/ 4 w 171"/>
                <a:gd name="T79" fmla="*/ 4 h 200"/>
                <a:gd name="T80" fmla="*/ 4 w 171"/>
                <a:gd name="T81" fmla="*/ 4 h 200"/>
                <a:gd name="T82" fmla="*/ 4 w 171"/>
                <a:gd name="T83" fmla="*/ 4 h 200"/>
                <a:gd name="T84" fmla="*/ 4 w 171"/>
                <a:gd name="T85" fmla="*/ 4 h 200"/>
                <a:gd name="T86" fmla="*/ 3 w 171"/>
                <a:gd name="T87" fmla="*/ 3 h 200"/>
                <a:gd name="T88" fmla="*/ 3 w 171"/>
                <a:gd name="T89" fmla="*/ 3 h 200"/>
                <a:gd name="T90" fmla="*/ 2 w 171"/>
                <a:gd name="T91" fmla="*/ 3 h 200"/>
                <a:gd name="T92" fmla="*/ 2 w 171"/>
                <a:gd name="T93" fmla="*/ 2 h 200"/>
                <a:gd name="T94" fmla="*/ 1 w 171"/>
                <a:gd name="T95" fmla="*/ 2 h 200"/>
                <a:gd name="T96" fmla="*/ 1 w 171"/>
                <a:gd name="T97" fmla="*/ 2 h 200"/>
                <a:gd name="T98" fmla="*/ 1 w 171"/>
                <a:gd name="T99" fmla="*/ 2 h 200"/>
                <a:gd name="T100" fmla="*/ 1 w 171"/>
                <a:gd name="T101" fmla="*/ 2 h 200"/>
                <a:gd name="T102" fmla="*/ 1 w 171"/>
                <a:gd name="T103" fmla="*/ 1 h 200"/>
                <a:gd name="T104" fmla="*/ 2 w 171"/>
                <a:gd name="T105" fmla="*/ 1 h 200"/>
                <a:gd name="T106" fmla="*/ 2 w 171"/>
                <a:gd name="T107" fmla="*/ 2 h 200"/>
                <a:gd name="T108" fmla="*/ 3 w 171"/>
                <a:gd name="T109" fmla="*/ 2 h 200"/>
                <a:gd name="T110" fmla="*/ 3 w 171"/>
                <a:gd name="T111" fmla="*/ 1 h 200"/>
                <a:gd name="T112" fmla="*/ 2 w 171"/>
                <a:gd name="T113" fmla="*/ 1 h 200"/>
                <a:gd name="T114" fmla="*/ 2 w 171"/>
                <a:gd name="T115" fmla="*/ 1 h 200"/>
                <a:gd name="T116" fmla="*/ 1 w 171"/>
                <a:gd name="T117" fmla="*/ 1 h 200"/>
                <a:gd name="T118" fmla="*/ 1 w 171"/>
                <a:gd name="T119" fmla="*/ 1 h 200"/>
                <a:gd name="T120" fmla="*/ 0 w 171"/>
                <a:gd name="T121" fmla="*/ 1 h 200"/>
                <a:gd name="T122" fmla="*/ 0 w 171"/>
                <a:gd name="T123" fmla="*/ 1 h 20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71" h="200">
                  <a:moveTo>
                    <a:pt x="8" y="0"/>
                  </a:moveTo>
                  <a:lnTo>
                    <a:pt x="6" y="3"/>
                  </a:lnTo>
                  <a:lnTo>
                    <a:pt x="5" y="6"/>
                  </a:lnTo>
                  <a:lnTo>
                    <a:pt x="3" y="9"/>
                  </a:lnTo>
                  <a:lnTo>
                    <a:pt x="0" y="11"/>
                  </a:lnTo>
                  <a:lnTo>
                    <a:pt x="7" y="18"/>
                  </a:lnTo>
                  <a:lnTo>
                    <a:pt x="14" y="26"/>
                  </a:lnTo>
                  <a:lnTo>
                    <a:pt x="18" y="34"/>
                  </a:lnTo>
                  <a:lnTo>
                    <a:pt x="18" y="41"/>
                  </a:lnTo>
                  <a:lnTo>
                    <a:pt x="16" y="54"/>
                  </a:lnTo>
                  <a:lnTo>
                    <a:pt x="18" y="76"/>
                  </a:lnTo>
                  <a:lnTo>
                    <a:pt x="19" y="99"/>
                  </a:lnTo>
                  <a:lnTo>
                    <a:pt x="21" y="114"/>
                  </a:lnTo>
                  <a:lnTo>
                    <a:pt x="24" y="121"/>
                  </a:lnTo>
                  <a:lnTo>
                    <a:pt x="27" y="124"/>
                  </a:lnTo>
                  <a:lnTo>
                    <a:pt x="29" y="123"/>
                  </a:lnTo>
                  <a:lnTo>
                    <a:pt x="29" y="116"/>
                  </a:lnTo>
                  <a:lnTo>
                    <a:pt x="28" y="102"/>
                  </a:lnTo>
                  <a:lnTo>
                    <a:pt x="29" y="84"/>
                  </a:lnTo>
                  <a:lnTo>
                    <a:pt x="30" y="67"/>
                  </a:lnTo>
                  <a:lnTo>
                    <a:pt x="32" y="54"/>
                  </a:lnTo>
                  <a:lnTo>
                    <a:pt x="37" y="57"/>
                  </a:lnTo>
                  <a:lnTo>
                    <a:pt x="42" y="61"/>
                  </a:lnTo>
                  <a:lnTo>
                    <a:pt x="47" y="64"/>
                  </a:lnTo>
                  <a:lnTo>
                    <a:pt x="52" y="69"/>
                  </a:lnTo>
                  <a:lnTo>
                    <a:pt x="57" y="74"/>
                  </a:lnTo>
                  <a:lnTo>
                    <a:pt x="61" y="78"/>
                  </a:lnTo>
                  <a:lnTo>
                    <a:pt x="65" y="83"/>
                  </a:lnTo>
                  <a:lnTo>
                    <a:pt x="67" y="86"/>
                  </a:lnTo>
                  <a:lnTo>
                    <a:pt x="70" y="98"/>
                  </a:lnTo>
                  <a:lnTo>
                    <a:pt x="73" y="114"/>
                  </a:lnTo>
                  <a:lnTo>
                    <a:pt x="75" y="132"/>
                  </a:lnTo>
                  <a:lnTo>
                    <a:pt x="75" y="146"/>
                  </a:lnTo>
                  <a:lnTo>
                    <a:pt x="74" y="157"/>
                  </a:lnTo>
                  <a:lnTo>
                    <a:pt x="73" y="166"/>
                  </a:lnTo>
                  <a:lnTo>
                    <a:pt x="74" y="176"/>
                  </a:lnTo>
                  <a:lnTo>
                    <a:pt x="76" y="183"/>
                  </a:lnTo>
                  <a:lnTo>
                    <a:pt x="79" y="186"/>
                  </a:lnTo>
                  <a:lnTo>
                    <a:pt x="80" y="184"/>
                  </a:lnTo>
                  <a:lnTo>
                    <a:pt x="81" y="180"/>
                  </a:lnTo>
                  <a:lnTo>
                    <a:pt x="80" y="173"/>
                  </a:lnTo>
                  <a:lnTo>
                    <a:pt x="80" y="163"/>
                  </a:lnTo>
                  <a:lnTo>
                    <a:pt x="82" y="155"/>
                  </a:lnTo>
                  <a:lnTo>
                    <a:pt x="84" y="148"/>
                  </a:lnTo>
                  <a:lnTo>
                    <a:pt x="85" y="143"/>
                  </a:lnTo>
                  <a:lnTo>
                    <a:pt x="87" y="135"/>
                  </a:lnTo>
                  <a:lnTo>
                    <a:pt x="87" y="121"/>
                  </a:lnTo>
                  <a:lnTo>
                    <a:pt x="87" y="108"/>
                  </a:lnTo>
                  <a:lnTo>
                    <a:pt x="85" y="99"/>
                  </a:lnTo>
                  <a:lnTo>
                    <a:pt x="97" y="112"/>
                  </a:lnTo>
                  <a:lnTo>
                    <a:pt x="108" y="127"/>
                  </a:lnTo>
                  <a:lnTo>
                    <a:pt x="121" y="143"/>
                  </a:lnTo>
                  <a:lnTo>
                    <a:pt x="134" y="159"/>
                  </a:lnTo>
                  <a:lnTo>
                    <a:pt x="145" y="174"/>
                  </a:lnTo>
                  <a:lnTo>
                    <a:pt x="156" y="186"/>
                  </a:lnTo>
                  <a:lnTo>
                    <a:pt x="164" y="196"/>
                  </a:lnTo>
                  <a:lnTo>
                    <a:pt x="171" y="200"/>
                  </a:lnTo>
                  <a:lnTo>
                    <a:pt x="166" y="192"/>
                  </a:lnTo>
                  <a:lnTo>
                    <a:pt x="161" y="182"/>
                  </a:lnTo>
                  <a:lnTo>
                    <a:pt x="156" y="173"/>
                  </a:lnTo>
                  <a:lnTo>
                    <a:pt x="150" y="162"/>
                  </a:lnTo>
                  <a:lnTo>
                    <a:pt x="144" y="153"/>
                  </a:lnTo>
                  <a:lnTo>
                    <a:pt x="140" y="144"/>
                  </a:lnTo>
                  <a:lnTo>
                    <a:pt x="135" y="137"/>
                  </a:lnTo>
                  <a:lnTo>
                    <a:pt x="133" y="132"/>
                  </a:lnTo>
                  <a:lnTo>
                    <a:pt x="130" y="128"/>
                  </a:lnTo>
                  <a:lnTo>
                    <a:pt x="127" y="122"/>
                  </a:lnTo>
                  <a:lnTo>
                    <a:pt x="121" y="116"/>
                  </a:lnTo>
                  <a:lnTo>
                    <a:pt x="115" y="109"/>
                  </a:lnTo>
                  <a:lnTo>
                    <a:pt x="110" y="103"/>
                  </a:lnTo>
                  <a:lnTo>
                    <a:pt x="104" y="98"/>
                  </a:lnTo>
                  <a:lnTo>
                    <a:pt x="98" y="93"/>
                  </a:lnTo>
                  <a:lnTo>
                    <a:pt x="95" y="90"/>
                  </a:lnTo>
                  <a:lnTo>
                    <a:pt x="99" y="90"/>
                  </a:lnTo>
                  <a:lnTo>
                    <a:pt x="105" y="91"/>
                  </a:lnTo>
                  <a:lnTo>
                    <a:pt x="111" y="92"/>
                  </a:lnTo>
                  <a:lnTo>
                    <a:pt x="118" y="93"/>
                  </a:lnTo>
                  <a:lnTo>
                    <a:pt x="123" y="95"/>
                  </a:lnTo>
                  <a:lnTo>
                    <a:pt x="129" y="98"/>
                  </a:lnTo>
                  <a:lnTo>
                    <a:pt x="134" y="101"/>
                  </a:lnTo>
                  <a:lnTo>
                    <a:pt x="137" y="103"/>
                  </a:lnTo>
                  <a:lnTo>
                    <a:pt x="142" y="107"/>
                  </a:lnTo>
                  <a:lnTo>
                    <a:pt x="146" y="108"/>
                  </a:lnTo>
                  <a:lnTo>
                    <a:pt x="149" y="107"/>
                  </a:lnTo>
                  <a:lnTo>
                    <a:pt x="145" y="101"/>
                  </a:lnTo>
                  <a:lnTo>
                    <a:pt x="141" y="97"/>
                  </a:lnTo>
                  <a:lnTo>
                    <a:pt x="134" y="92"/>
                  </a:lnTo>
                  <a:lnTo>
                    <a:pt x="126" y="86"/>
                  </a:lnTo>
                  <a:lnTo>
                    <a:pt x="115" y="80"/>
                  </a:lnTo>
                  <a:lnTo>
                    <a:pt x="105" y="76"/>
                  </a:lnTo>
                  <a:lnTo>
                    <a:pt x="95" y="71"/>
                  </a:lnTo>
                  <a:lnTo>
                    <a:pt x="85" y="68"/>
                  </a:lnTo>
                  <a:lnTo>
                    <a:pt x="76" y="67"/>
                  </a:lnTo>
                  <a:lnTo>
                    <a:pt x="72" y="64"/>
                  </a:lnTo>
                  <a:lnTo>
                    <a:pt x="66" y="62"/>
                  </a:lnTo>
                  <a:lnTo>
                    <a:pt x="61" y="57"/>
                  </a:lnTo>
                  <a:lnTo>
                    <a:pt x="56" y="54"/>
                  </a:lnTo>
                  <a:lnTo>
                    <a:pt x="51" y="49"/>
                  </a:lnTo>
                  <a:lnTo>
                    <a:pt x="46" y="45"/>
                  </a:lnTo>
                  <a:lnTo>
                    <a:pt x="43" y="41"/>
                  </a:lnTo>
                  <a:lnTo>
                    <a:pt x="39" y="37"/>
                  </a:lnTo>
                  <a:lnTo>
                    <a:pt x="45" y="34"/>
                  </a:lnTo>
                  <a:lnTo>
                    <a:pt x="52" y="33"/>
                  </a:lnTo>
                  <a:lnTo>
                    <a:pt x="60" y="32"/>
                  </a:lnTo>
                  <a:lnTo>
                    <a:pt x="69" y="32"/>
                  </a:lnTo>
                  <a:lnTo>
                    <a:pt x="79" y="32"/>
                  </a:lnTo>
                  <a:lnTo>
                    <a:pt x="87" y="32"/>
                  </a:lnTo>
                  <a:lnTo>
                    <a:pt x="94" y="33"/>
                  </a:lnTo>
                  <a:lnTo>
                    <a:pt x="99" y="34"/>
                  </a:lnTo>
                  <a:lnTo>
                    <a:pt x="107" y="37"/>
                  </a:lnTo>
                  <a:lnTo>
                    <a:pt x="112" y="36"/>
                  </a:lnTo>
                  <a:lnTo>
                    <a:pt x="110" y="32"/>
                  </a:lnTo>
                  <a:lnTo>
                    <a:pt x="99" y="27"/>
                  </a:lnTo>
                  <a:lnTo>
                    <a:pt x="90" y="25"/>
                  </a:lnTo>
                  <a:lnTo>
                    <a:pt x="80" y="24"/>
                  </a:lnTo>
                  <a:lnTo>
                    <a:pt x="69" y="22"/>
                  </a:lnTo>
                  <a:lnTo>
                    <a:pt x="59" y="22"/>
                  </a:lnTo>
                  <a:lnTo>
                    <a:pt x="49" y="21"/>
                  </a:lnTo>
                  <a:lnTo>
                    <a:pt x="39" y="21"/>
                  </a:lnTo>
                  <a:lnTo>
                    <a:pt x="32" y="19"/>
                  </a:lnTo>
                  <a:lnTo>
                    <a:pt x="27" y="19"/>
                  </a:lnTo>
                  <a:lnTo>
                    <a:pt x="20" y="17"/>
                  </a:lnTo>
                  <a:lnTo>
                    <a:pt x="15" y="12"/>
                  </a:lnTo>
                  <a:lnTo>
                    <a:pt x="12" y="6"/>
                  </a:lnTo>
                  <a:lnTo>
                    <a:pt x="8" y="0"/>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19" name="Freeform 358">
              <a:extLst>
                <a:ext uri="{FF2B5EF4-FFF2-40B4-BE49-F238E27FC236}">
                  <a16:creationId xmlns:a16="http://schemas.microsoft.com/office/drawing/2014/main" xmlns="" id="{DF12192C-CFF9-4A50-9AC6-BE6C42DC67E7}"/>
                </a:ext>
              </a:extLst>
            </p:cNvPr>
            <p:cNvSpPr>
              <a:spLocks/>
            </p:cNvSpPr>
            <p:nvPr/>
          </p:nvSpPr>
          <p:spPr bwMode="auto">
            <a:xfrm>
              <a:off x="2644" y="1123"/>
              <a:ext cx="63" cy="131"/>
            </a:xfrm>
            <a:custGeom>
              <a:avLst/>
              <a:gdLst>
                <a:gd name="T0" fmla="*/ 4 w 125"/>
                <a:gd name="T1" fmla="*/ 1 h 263"/>
                <a:gd name="T2" fmla="*/ 4 w 125"/>
                <a:gd name="T3" fmla="*/ 1 h 263"/>
                <a:gd name="T4" fmla="*/ 3 w 125"/>
                <a:gd name="T5" fmla="*/ 1 h 263"/>
                <a:gd name="T6" fmla="*/ 3 w 125"/>
                <a:gd name="T7" fmla="*/ 2 h 263"/>
                <a:gd name="T8" fmla="*/ 4 w 125"/>
                <a:gd name="T9" fmla="*/ 3 h 263"/>
                <a:gd name="T10" fmla="*/ 4 w 125"/>
                <a:gd name="T11" fmla="*/ 5 h 263"/>
                <a:gd name="T12" fmla="*/ 4 w 125"/>
                <a:gd name="T13" fmla="*/ 4 h 263"/>
                <a:gd name="T14" fmla="*/ 3 w 125"/>
                <a:gd name="T15" fmla="*/ 3 h 263"/>
                <a:gd name="T16" fmla="*/ 3 w 125"/>
                <a:gd name="T17" fmla="*/ 4 h 263"/>
                <a:gd name="T18" fmla="*/ 2 w 125"/>
                <a:gd name="T19" fmla="*/ 6 h 263"/>
                <a:gd name="T20" fmla="*/ 2 w 125"/>
                <a:gd name="T21" fmla="*/ 7 h 263"/>
                <a:gd name="T22" fmla="*/ 2 w 125"/>
                <a:gd name="T23" fmla="*/ 7 h 263"/>
                <a:gd name="T24" fmla="*/ 2 w 125"/>
                <a:gd name="T25" fmla="*/ 6 h 263"/>
                <a:gd name="T26" fmla="*/ 2 w 125"/>
                <a:gd name="T27" fmla="*/ 6 h 263"/>
                <a:gd name="T28" fmla="*/ 2 w 125"/>
                <a:gd name="T29" fmla="*/ 7 h 263"/>
                <a:gd name="T30" fmla="*/ 1 w 125"/>
                <a:gd name="T31" fmla="*/ 8 h 263"/>
                <a:gd name="T32" fmla="*/ 1 w 125"/>
                <a:gd name="T33" fmla="*/ 8 h 263"/>
                <a:gd name="T34" fmla="*/ 1 w 125"/>
                <a:gd name="T35" fmla="*/ 7 h 263"/>
                <a:gd name="T36" fmla="*/ 2 w 125"/>
                <a:gd name="T37" fmla="*/ 5 h 263"/>
                <a:gd name="T38" fmla="*/ 1 w 125"/>
                <a:gd name="T39" fmla="*/ 5 h 263"/>
                <a:gd name="T40" fmla="*/ 1 w 125"/>
                <a:gd name="T41" fmla="*/ 6 h 263"/>
                <a:gd name="T42" fmla="*/ 1 w 125"/>
                <a:gd name="T43" fmla="*/ 6 h 263"/>
                <a:gd name="T44" fmla="*/ 1 w 125"/>
                <a:gd name="T45" fmla="*/ 6 h 263"/>
                <a:gd name="T46" fmla="*/ 1 w 125"/>
                <a:gd name="T47" fmla="*/ 5 h 263"/>
                <a:gd name="T48" fmla="*/ 2 w 125"/>
                <a:gd name="T49" fmla="*/ 5 h 263"/>
                <a:gd name="T50" fmla="*/ 2 w 125"/>
                <a:gd name="T51" fmla="*/ 4 h 263"/>
                <a:gd name="T52" fmla="*/ 3 w 125"/>
                <a:gd name="T53" fmla="*/ 3 h 263"/>
                <a:gd name="T54" fmla="*/ 2 w 125"/>
                <a:gd name="T55" fmla="*/ 3 h 263"/>
                <a:gd name="T56" fmla="*/ 1 w 125"/>
                <a:gd name="T57" fmla="*/ 3 h 263"/>
                <a:gd name="T58" fmla="*/ 1 w 125"/>
                <a:gd name="T59" fmla="*/ 3 h 263"/>
                <a:gd name="T60" fmla="*/ 1 w 125"/>
                <a:gd name="T61" fmla="*/ 3 h 263"/>
                <a:gd name="T62" fmla="*/ 1 w 125"/>
                <a:gd name="T63" fmla="*/ 2 h 263"/>
                <a:gd name="T64" fmla="*/ 2 w 125"/>
                <a:gd name="T65" fmla="*/ 2 h 263"/>
                <a:gd name="T66" fmla="*/ 3 w 125"/>
                <a:gd name="T67" fmla="*/ 2 h 263"/>
                <a:gd name="T68" fmla="*/ 3 w 125"/>
                <a:gd name="T69" fmla="*/ 1 h 263"/>
                <a:gd name="T70" fmla="*/ 3 w 125"/>
                <a:gd name="T71" fmla="*/ 1 h 263"/>
                <a:gd name="T72" fmla="*/ 2 w 125"/>
                <a:gd name="T73" fmla="*/ 1 h 263"/>
                <a:gd name="T74" fmla="*/ 1 w 125"/>
                <a:gd name="T75" fmla="*/ 1 h 263"/>
                <a:gd name="T76" fmla="*/ 1 w 125"/>
                <a:gd name="T77" fmla="*/ 1 h 263"/>
                <a:gd name="T78" fmla="*/ 1 w 125"/>
                <a:gd name="T79" fmla="*/ 2 h 263"/>
                <a:gd name="T80" fmla="*/ 1 w 125"/>
                <a:gd name="T81" fmla="*/ 1 h 263"/>
                <a:gd name="T82" fmla="*/ 2 w 125"/>
                <a:gd name="T83" fmla="*/ 0 h 263"/>
                <a:gd name="T84" fmla="*/ 2 w 125"/>
                <a:gd name="T85" fmla="*/ 0 h 263"/>
                <a:gd name="T86" fmla="*/ 2 w 125"/>
                <a:gd name="T87" fmla="*/ 0 h 263"/>
                <a:gd name="T88" fmla="*/ 2 w 125"/>
                <a:gd name="T89" fmla="*/ 1 h 263"/>
                <a:gd name="T90" fmla="*/ 3 w 125"/>
                <a:gd name="T91" fmla="*/ 1 h 263"/>
                <a:gd name="T92" fmla="*/ 3 w 125"/>
                <a:gd name="T93" fmla="*/ 1 h 263"/>
                <a:gd name="T94" fmla="*/ 4 w 125"/>
                <a:gd name="T95" fmla="*/ 0 h 263"/>
                <a:gd name="T96" fmla="*/ 4 w 125"/>
                <a:gd name="T97" fmla="*/ 0 h 263"/>
                <a:gd name="T98" fmla="*/ 4 w 125"/>
                <a:gd name="T99" fmla="*/ 0 h 263"/>
                <a:gd name="T100" fmla="*/ 4 w 125"/>
                <a:gd name="T101" fmla="*/ 0 h 263"/>
                <a:gd name="T102" fmla="*/ 4 w 125"/>
                <a:gd name="T103" fmla="*/ 1 h 26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25" h="263">
                  <a:moveTo>
                    <a:pt x="123" y="37"/>
                  </a:moveTo>
                  <a:lnTo>
                    <a:pt x="116" y="42"/>
                  </a:lnTo>
                  <a:lnTo>
                    <a:pt x="109" y="46"/>
                  </a:lnTo>
                  <a:lnTo>
                    <a:pt x="105" y="53"/>
                  </a:lnTo>
                  <a:lnTo>
                    <a:pt x="102" y="60"/>
                  </a:lnTo>
                  <a:lnTo>
                    <a:pt x="100" y="57"/>
                  </a:lnTo>
                  <a:lnTo>
                    <a:pt x="98" y="54"/>
                  </a:lnTo>
                  <a:lnTo>
                    <a:pt x="97" y="53"/>
                  </a:lnTo>
                  <a:lnTo>
                    <a:pt x="94" y="53"/>
                  </a:lnTo>
                  <a:lnTo>
                    <a:pt x="92" y="57"/>
                  </a:lnTo>
                  <a:lnTo>
                    <a:pt x="90" y="66"/>
                  </a:lnTo>
                  <a:lnTo>
                    <a:pt x="87" y="76"/>
                  </a:lnTo>
                  <a:lnTo>
                    <a:pt x="89" y="83"/>
                  </a:lnTo>
                  <a:lnTo>
                    <a:pt x="94" y="96"/>
                  </a:lnTo>
                  <a:lnTo>
                    <a:pt x="102" y="118"/>
                  </a:lnTo>
                  <a:lnTo>
                    <a:pt x="108" y="139"/>
                  </a:lnTo>
                  <a:lnTo>
                    <a:pt x="110" y="154"/>
                  </a:lnTo>
                  <a:lnTo>
                    <a:pt x="109" y="163"/>
                  </a:lnTo>
                  <a:lnTo>
                    <a:pt x="107" y="166"/>
                  </a:lnTo>
                  <a:lnTo>
                    <a:pt x="105" y="165"/>
                  </a:lnTo>
                  <a:lnTo>
                    <a:pt x="105" y="159"/>
                  </a:lnTo>
                  <a:lnTo>
                    <a:pt x="102" y="146"/>
                  </a:lnTo>
                  <a:lnTo>
                    <a:pt x="97" y="129"/>
                  </a:lnTo>
                  <a:lnTo>
                    <a:pt x="89" y="113"/>
                  </a:lnTo>
                  <a:lnTo>
                    <a:pt x="81" y="104"/>
                  </a:lnTo>
                  <a:lnTo>
                    <a:pt x="74" y="119"/>
                  </a:lnTo>
                  <a:lnTo>
                    <a:pt x="67" y="141"/>
                  </a:lnTo>
                  <a:lnTo>
                    <a:pt x="61" y="161"/>
                  </a:lnTo>
                  <a:lnTo>
                    <a:pt x="60" y="178"/>
                  </a:lnTo>
                  <a:lnTo>
                    <a:pt x="61" y="193"/>
                  </a:lnTo>
                  <a:lnTo>
                    <a:pt x="62" y="210"/>
                  </a:lnTo>
                  <a:lnTo>
                    <a:pt x="62" y="227"/>
                  </a:lnTo>
                  <a:lnTo>
                    <a:pt x="59" y="237"/>
                  </a:lnTo>
                  <a:lnTo>
                    <a:pt x="55" y="241"/>
                  </a:lnTo>
                  <a:lnTo>
                    <a:pt x="54" y="240"/>
                  </a:lnTo>
                  <a:lnTo>
                    <a:pt x="54" y="236"/>
                  </a:lnTo>
                  <a:lnTo>
                    <a:pt x="55" y="229"/>
                  </a:lnTo>
                  <a:lnTo>
                    <a:pt x="56" y="220"/>
                  </a:lnTo>
                  <a:lnTo>
                    <a:pt x="55" y="209"/>
                  </a:lnTo>
                  <a:lnTo>
                    <a:pt x="54" y="198"/>
                  </a:lnTo>
                  <a:lnTo>
                    <a:pt x="52" y="190"/>
                  </a:lnTo>
                  <a:lnTo>
                    <a:pt x="48" y="198"/>
                  </a:lnTo>
                  <a:lnTo>
                    <a:pt x="44" y="207"/>
                  </a:lnTo>
                  <a:lnTo>
                    <a:pt x="39" y="218"/>
                  </a:lnTo>
                  <a:lnTo>
                    <a:pt x="34" y="229"/>
                  </a:lnTo>
                  <a:lnTo>
                    <a:pt x="29" y="240"/>
                  </a:lnTo>
                  <a:lnTo>
                    <a:pt x="23" y="249"/>
                  </a:lnTo>
                  <a:lnTo>
                    <a:pt x="17" y="256"/>
                  </a:lnTo>
                  <a:lnTo>
                    <a:pt x="10" y="260"/>
                  </a:lnTo>
                  <a:lnTo>
                    <a:pt x="5" y="263"/>
                  </a:lnTo>
                  <a:lnTo>
                    <a:pt x="2" y="263"/>
                  </a:lnTo>
                  <a:lnTo>
                    <a:pt x="3" y="259"/>
                  </a:lnTo>
                  <a:lnTo>
                    <a:pt x="8" y="256"/>
                  </a:lnTo>
                  <a:lnTo>
                    <a:pt x="16" y="244"/>
                  </a:lnTo>
                  <a:lnTo>
                    <a:pt x="26" y="225"/>
                  </a:lnTo>
                  <a:lnTo>
                    <a:pt x="36" y="204"/>
                  </a:lnTo>
                  <a:lnTo>
                    <a:pt x="40" y="190"/>
                  </a:lnTo>
                  <a:lnTo>
                    <a:pt x="37" y="190"/>
                  </a:lnTo>
                  <a:lnTo>
                    <a:pt x="32" y="191"/>
                  </a:lnTo>
                  <a:lnTo>
                    <a:pt x="28" y="191"/>
                  </a:lnTo>
                  <a:lnTo>
                    <a:pt x="22" y="193"/>
                  </a:lnTo>
                  <a:lnTo>
                    <a:pt x="17" y="194"/>
                  </a:lnTo>
                  <a:lnTo>
                    <a:pt x="13" y="195"/>
                  </a:lnTo>
                  <a:lnTo>
                    <a:pt x="9" y="197"/>
                  </a:lnTo>
                  <a:lnTo>
                    <a:pt x="6" y="198"/>
                  </a:lnTo>
                  <a:lnTo>
                    <a:pt x="2" y="201"/>
                  </a:lnTo>
                  <a:lnTo>
                    <a:pt x="0" y="201"/>
                  </a:lnTo>
                  <a:lnTo>
                    <a:pt x="1" y="198"/>
                  </a:lnTo>
                  <a:lnTo>
                    <a:pt x="5" y="195"/>
                  </a:lnTo>
                  <a:lnTo>
                    <a:pt x="8" y="193"/>
                  </a:lnTo>
                  <a:lnTo>
                    <a:pt x="13" y="189"/>
                  </a:lnTo>
                  <a:lnTo>
                    <a:pt x="18" y="187"/>
                  </a:lnTo>
                  <a:lnTo>
                    <a:pt x="25" y="183"/>
                  </a:lnTo>
                  <a:lnTo>
                    <a:pt x="31" y="180"/>
                  </a:lnTo>
                  <a:lnTo>
                    <a:pt x="37" y="178"/>
                  </a:lnTo>
                  <a:lnTo>
                    <a:pt x="41" y="174"/>
                  </a:lnTo>
                  <a:lnTo>
                    <a:pt x="45" y="173"/>
                  </a:lnTo>
                  <a:lnTo>
                    <a:pt x="49" y="153"/>
                  </a:lnTo>
                  <a:lnTo>
                    <a:pt x="56" y="131"/>
                  </a:lnTo>
                  <a:lnTo>
                    <a:pt x="63" y="112"/>
                  </a:lnTo>
                  <a:lnTo>
                    <a:pt x="68" y="101"/>
                  </a:lnTo>
                  <a:lnTo>
                    <a:pt x="60" y="100"/>
                  </a:lnTo>
                  <a:lnTo>
                    <a:pt x="51" y="100"/>
                  </a:lnTo>
                  <a:lnTo>
                    <a:pt x="41" y="100"/>
                  </a:lnTo>
                  <a:lnTo>
                    <a:pt x="33" y="100"/>
                  </a:lnTo>
                  <a:lnTo>
                    <a:pt x="24" y="101"/>
                  </a:lnTo>
                  <a:lnTo>
                    <a:pt x="17" y="103"/>
                  </a:lnTo>
                  <a:lnTo>
                    <a:pt x="11" y="105"/>
                  </a:lnTo>
                  <a:lnTo>
                    <a:pt x="8" y="106"/>
                  </a:lnTo>
                  <a:lnTo>
                    <a:pt x="3" y="108"/>
                  </a:lnTo>
                  <a:lnTo>
                    <a:pt x="2" y="108"/>
                  </a:lnTo>
                  <a:lnTo>
                    <a:pt x="2" y="106"/>
                  </a:lnTo>
                  <a:lnTo>
                    <a:pt x="6" y="103"/>
                  </a:lnTo>
                  <a:lnTo>
                    <a:pt x="10" y="100"/>
                  </a:lnTo>
                  <a:lnTo>
                    <a:pt x="17" y="97"/>
                  </a:lnTo>
                  <a:lnTo>
                    <a:pt x="26" y="93"/>
                  </a:lnTo>
                  <a:lnTo>
                    <a:pt x="37" y="90"/>
                  </a:lnTo>
                  <a:lnTo>
                    <a:pt x="46" y="88"/>
                  </a:lnTo>
                  <a:lnTo>
                    <a:pt x="55" y="84"/>
                  </a:lnTo>
                  <a:lnTo>
                    <a:pt x="63" y="83"/>
                  </a:lnTo>
                  <a:lnTo>
                    <a:pt x="68" y="82"/>
                  </a:lnTo>
                  <a:lnTo>
                    <a:pt x="74" y="77"/>
                  </a:lnTo>
                  <a:lnTo>
                    <a:pt x="78" y="67"/>
                  </a:lnTo>
                  <a:lnTo>
                    <a:pt x="81" y="57"/>
                  </a:lnTo>
                  <a:lnTo>
                    <a:pt x="82" y="50"/>
                  </a:lnTo>
                  <a:lnTo>
                    <a:pt x="79" y="46"/>
                  </a:lnTo>
                  <a:lnTo>
                    <a:pt x="74" y="44"/>
                  </a:lnTo>
                  <a:lnTo>
                    <a:pt x="66" y="43"/>
                  </a:lnTo>
                  <a:lnTo>
                    <a:pt x="60" y="44"/>
                  </a:lnTo>
                  <a:lnTo>
                    <a:pt x="53" y="46"/>
                  </a:lnTo>
                  <a:lnTo>
                    <a:pt x="45" y="48"/>
                  </a:lnTo>
                  <a:lnTo>
                    <a:pt x="38" y="52"/>
                  </a:lnTo>
                  <a:lnTo>
                    <a:pt x="30" y="54"/>
                  </a:lnTo>
                  <a:lnTo>
                    <a:pt x="24" y="57"/>
                  </a:lnTo>
                  <a:lnTo>
                    <a:pt x="18" y="59"/>
                  </a:lnTo>
                  <a:lnTo>
                    <a:pt x="14" y="61"/>
                  </a:lnTo>
                  <a:lnTo>
                    <a:pt x="10" y="63"/>
                  </a:lnTo>
                  <a:lnTo>
                    <a:pt x="6" y="67"/>
                  </a:lnTo>
                  <a:lnTo>
                    <a:pt x="2" y="68"/>
                  </a:lnTo>
                  <a:lnTo>
                    <a:pt x="2" y="66"/>
                  </a:lnTo>
                  <a:lnTo>
                    <a:pt x="7" y="60"/>
                  </a:lnTo>
                  <a:lnTo>
                    <a:pt x="11" y="55"/>
                  </a:lnTo>
                  <a:lnTo>
                    <a:pt x="16" y="50"/>
                  </a:lnTo>
                  <a:lnTo>
                    <a:pt x="22" y="43"/>
                  </a:lnTo>
                  <a:lnTo>
                    <a:pt x="28" y="36"/>
                  </a:lnTo>
                  <a:lnTo>
                    <a:pt x="34" y="30"/>
                  </a:lnTo>
                  <a:lnTo>
                    <a:pt x="40" y="24"/>
                  </a:lnTo>
                  <a:lnTo>
                    <a:pt x="46" y="21"/>
                  </a:lnTo>
                  <a:lnTo>
                    <a:pt x="51" y="19"/>
                  </a:lnTo>
                  <a:lnTo>
                    <a:pt x="51" y="22"/>
                  </a:lnTo>
                  <a:lnTo>
                    <a:pt x="52" y="25"/>
                  </a:lnTo>
                  <a:lnTo>
                    <a:pt x="54" y="30"/>
                  </a:lnTo>
                  <a:lnTo>
                    <a:pt x="55" y="33"/>
                  </a:lnTo>
                  <a:lnTo>
                    <a:pt x="59" y="37"/>
                  </a:lnTo>
                  <a:lnTo>
                    <a:pt x="62" y="39"/>
                  </a:lnTo>
                  <a:lnTo>
                    <a:pt x="67" y="40"/>
                  </a:lnTo>
                  <a:lnTo>
                    <a:pt x="72" y="42"/>
                  </a:lnTo>
                  <a:lnTo>
                    <a:pt x="78" y="43"/>
                  </a:lnTo>
                  <a:lnTo>
                    <a:pt x="83" y="42"/>
                  </a:lnTo>
                  <a:lnTo>
                    <a:pt x="87" y="42"/>
                  </a:lnTo>
                  <a:lnTo>
                    <a:pt x="92" y="39"/>
                  </a:lnTo>
                  <a:lnTo>
                    <a:pt x="97" y="35"/>
                  </a:lnTo>
                  <a:lnTo>
                    <a:pt x="99" y="29"/>
                  </a:lnTo>
                  <a:lnTo>
                    <a:pt x="99" y="23"/>
                  </a:lnTo>
                  <a:lnTo>
                    <a:pt x="99" y="19"/>
                  </a:lnTo>
                  <a:lnTo>
                    <a:pt x="106" y="12"/>
                  </a:lnTo>
                  <a:lnTo>
                    <a:pt x="114" y="7"/>
                  </a:lnTo>
                  <a:lnTo>
                    <a:pt x="122" y="2"/>
                  </a:lnTo>
                  <a:lnTo>
                    <a:pt x="125" y="0"/>
                  </a:lnTo>
                  <a:lnTo>
                    <a:pt x="119" y="8"/>
                  </a:lnTo>
                  <a:lnTo>
                    <a:pt x="110" y="16"/>
                  </a:lnTo>
                  <a:lnTo>
                    <a:pt x="106" y="23"/>
                  </a:lnTo>
                  <a:lnTo>
                    <a:pt x="106" y="29"/>
                  </a:lnTo>
                  <a:lnTo>
                    <a:pt x="109" y="33"/>
                  </a:lnTo>
                  <a:lnTo>
                    <a:pt x="113" y="38"/>
                  </a:lnTo>
                  <a:lnTo>
                    <a:pt x="117" y="39"/>
                  </a:lnTo>
                  <a:lnTo>
                    <a:pt x="123" y="37"/>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20" name="Freeform 359">
              <a:extLst>
                <a:ext uri="{FF2B5EF4-FFF2-40B4-BE49-F238E27FC236}">
                  <a16:creationId xmlns:a16="http://schemas.microsoft.com/office/drawing/2014/main" xmlns="" id="{315F712E-FD2A-44B2-A5CB-0523E6EB4C47}"/>
                </a:ext>
              </a:extLst>
            </p:cNvPr>
            <p:cNvSpPr>
              <a:spLocks/>
            </p:cNvSpPr>
            <p:nvPr/>
          </p:nvSpPr>
          <p:spPr bwMode="auto">
            <a:xfrm>
              <a:off x="2705" y="1168"/>
              <a:ext cx="10" cy="17"/>
            </a:xfrm>
            <a:custGeom>
              <a:avLst/>
              <a:gdLst>
                <a:gd name="T0" fmla="*/ 0 w 20"/>
                <a:gd name="T1" fmla="*/ 0 h 33"/>
                <a:gd name="T2" fmla="*/ 1 w 20"/>
                <a:gd name="T3" fmla="*/ 1 h 33"/>
                <a:gd name="T4" fmla="*/ 1 w 20"/>
                <a:gd name="T5" fmla="*/ 1 h 33"/>
                <a:gd name="T6" fmla="*/ 1 w 20"/>
                <a:gd name="T7" fmla="*/ 1 h 33"/>
                <a:gd name="T8" fmla="*/ 1 w 20"/>
                <a:gd name="T9" fmla="*/ 0 h 33"/>
                <a:gd name="T10" fmla="*/ 1 w 20"/>
                <a:gd name="T11" fmla="*/ 1 h 33"/>
                <a:gd name="T12" fmla="*/ 1 w 20"/>
                <a:gd name="T13" fmla="*/ 1 h 33"/>
                <a:gd name="T14" fmla="*/ 1 w 20"/>
                <a:gd name="T15" fmla="*/ 1 h 33"/>
                <a:gd name="T16" fmla="*/ 1 w 20"/>
                <a:gd name="T17" fmla="*/ 1 h 33"/>
                <a:gd name="T18" fmla="*/ 1 w 20"/>
                <a:gd name="T19" fmla="*/ 2 h 33"/>
                <a:gd name="T20" fmla="*/ 1 w 20"/>
                <a:gd name="T21" fmla="*/ 2 h 33"/>
                <a:gd name="T22" fmla="*/ 1 w 20"/>
                <a:gd name="T23" fmla="*/ 1 h 33"/>
                <a:gd name="T24" fmla="*/ 1 w 20"/>
                <a:gd name="T25" fmla="*/ 1 h 33"/>
                <a:gd name="T26" fmla="*/ 1 w 20"/>
                <a:gd name="T27" fmla="*/ 1 h 33"/>
                <a:gd name="T28" fmla="*/ 1 w 20"/>
                <a:gd name="T29" fmla="*/ 1 h 33"/>
                <a:gd name="T30" fmla="*/ 1 w 20"/>
                <a:gd name="T31" fmla="*/ 1 h 33"/>
                <a:gd name="T32" fmla="*/ 0 w 20"/>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33">
                  <a:moveTo>
                    <a:pt x="0" y="0"/>
                  </a:moveTo>
                  <a:lnTo>
                    <a:pt x="5" y="1"/>
                  </a:lnTo>
                  <a:lnTo>
                    <a:pt x="9" y="1"/>
                  </a:lnTo>
                  <a:lnTo>
                    <a:pt x="14" y="1"/>
                  </a:lnTo>
                  <a:lnTo>
                    <a:pt x="17" y="0"/>
                  </a:lnTo>
                  <a:lnTo>
                    <a:pt x="18" y="8"/>
                  </a:lnTo>
                  <a:lnTo>
                    <a:pt x="20" y="16"/>
                  </a:lnTo>
                  <a:lnTo>
                    <a:pt x="18" y="23"/>
                  </a:lnTo>
                  <a:lnTo>
                    <a:pt x="17" y="31"/>
                  </a:lnTo>
                  <a:lnTo>
                    <a:pt x="16" y="33"/>
                  </a:lnTo>
                  <a:lnTo>
                    <a:pt x="15" y="33"/>
                  </a:lnTo>
                  <a:lnTo>
                    <a:pt x="14" y="32"/>
                  </a:lnTo>
                  <a:lnTo>
                    <a:pt x="14" y="29"/>
                  </a:lnTo>
                  <a:lnTo>
                    <a:pt x="13" y="23"/>
                  </a:lnTo>
                  <a:lnTo>
                    <a:pt x="9" y="15"/>
                  </a:lnTo>
                  <a:lnTo>
                    <a:pt x="5" y="7"/>
                  </a:lnTo>
                  <a:lnTo>
                    <a:pt x="0" y="0"/>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21" name="Freeform 360">
              <a:extLst>
                <a:ext uri="{FF2B5EF4-FFF2-40B4-BE49-F238E27FC236}">
                  <a16:creationId xmlns:a16="http://schemas.microsoft.com/office/drawing/2014/main" xmlns="" id="{34320F55-394F-4B62-A738-CBE120CE70B6}"/>
                </a:ext>
              </a:extLst>
            </p:cNvPr>
            <p:cNvSpPr>
              <a:spLocks/>
            </p:cNvSpPr>
            <p:nvPr/>
          </p:nvSpPr>
          <p:spPr bwMode="auto">
            <a:xfrm>
              <a:off x="2452" y="1056"/>
              <a:ext cx="192" cy="116"/>
            </a:xfrm>
            <a:custGeom>
              <a:avLst/>
              <a:gdLst>
                <a:gd name="T0" fmla="*/ 10 w 386"/>
                <a:gd name="T1" fmla="*/ 3 h 232"/>
                <a:gd name="T2" fmla="*/ 9 w 386"/>
                <a:gd name="T3" fmla="*/ 4 h 232"/>
                <a:gd name="T4" fmla="*/ 8 w 386"/>
                <a:gd name="T5" fmla="*/ 5 h 232"/>
                <a:gd name="T6" fmla="*/ 7 w 386"/>
                <a:gd name="T7" fmla="*/ 7 h 232"/>
                <a:gd name="T8" fmla="*/ 6 w 386"/>
                <a:gd name="T9" fmla="*/ 8 h 232"/>
                <a:gd name="T10" fmla="*/ 6 w 386"/>
                <a:gd name="T11" fmla="*/ 8 h 232"/>
                <a:gd name="T12" fmla="*/ 6 w 386"/>
                <a:gd name="T13" fmla="*/ 7 h 232"/>
                <a:gd name="T14" fmla="*/ 8 w 386"/>
                <a:gd name="T15" fmla="*/ 6 h 232"/>
                <a:gd name="T16" fmla="*/ 8 w 386"/>
                <a:gd name="T17" fmla="*/ 4 h 232"/>
                <a:gd name="T18" fmla="*/ 8 w 386"/>
                <a:gd name="T19" fmla="*/ 4 h 232"/>
                <a:gd name="T20" fmla="*/ 7 w 386"/>
                <a:gd name="T21" fmla="*/ 5 h 232"/>
                <a:gd name="T22" fmla="*/ 7 w 386"/>
                <a:gd name="T23" fmla="*/ 5 h 232"/>
                <a:gd name="T24" fmla="*/ 5 w 386"/>
                <a:gd name="T25" fmla="*/ 6 h 232"/>
                <a:gd name="T26" fmla="*/ 3 w 386"/>
                <a:gd name="T27" fmla="*/ 7 h 232"/>
                <a:gd name="T28" fmla="*/ 3 w 386"/>
                <a:gd name="T29" fmla="*/ 7 h 232"/>
                <a:gd name="T30" fmla="*/ 4 w 386"/>
                <a:gd name="T31" fmla="*/ 6 h 232"/>
                <a:gd name="T32" fmla="*/ 6 w 386"/>
                <a:gd name="T33" fmla="*/ 5 h 232"/>
                <a:gd name="T34" fmla="*/ 6 w 386"/>
                <a:gd name="T35" fmla="*/ 5 h 232"/>
                <a:gd name="T36" fmla="*/ 5 w 386"/>
                <a:gd name="T37" fmla="*/ 5 h 232"/>
                <a:gd name="T38" fmla="*/ 4 w 386"/>
                <a:gd name="T39" fmla="*/ 5 h 232"/>
                <a:gd name="T40" fmla="*/ 3 w 386"/>
                <a:gd name="T41" fmla="*/ 6 h 232"/>
                <a:gd name="T42" fmla="*/ 1 w 386"/>
                <a:gd name="T43" fmla="*/ 6 h 232"/>
                <a:gd name="T44" fmla="*/ 1 w 386"/>
                <a:gd name="T45" fmla="*/ 6 h 232"/>
                <a:gd name="T46" fmla="*/ 2 w 386"/>
                <a:gd name="T47" fmla="*/ 6 h 232"/>
                <a:gd name="T48" fmla="*/ 3 w 386"/>
                <a:gd name="T49" fmla="*/ 5 h 232"/>
                <a:gd name="T50" fmla="*/ 2 w 386"/>
                <a:gd name="T51" fmla="*/ 5 h 232"/>
                <a:gd name="T52" fmla="*/ 0 w 386"/>
                <a:gd name="T53" fmla="*/ 5 h 232"/>
                <a:gd name="T54" fmla="*/ 0 w 386"/>
                <a:gd name="T55" fmla="*/ 5 h 232"/>
                <a:gd name="T56" fmla="*/ 1 w 386"/>
                <a:gd name="T57" fmla="*/ 4 h 232"/>
                <a:gd name="T58" fmla="*/ 3 w 386"/>
                <a:gd name="T59" fmla="*/ 4 h 232"/>
                <a:gd name="T60" fmla="*/ 2 w 386"/>
                <a:gd name="T61" fmla="*/ 4 h 232"/>
                <a:gd name="T62" fmla="*/ 1 w 386"/>
                <a:gd name="T63" fmla="*/ 3 h 232"/>
                <a:gd name="T64" fmla="*/ 1 w 386"/>
                <a:gd name="T65" fmla="*/ 2 h 232"/>
                <a:gd name="T66" fmla="*/ 2 w 386"/>
                <a:gd name="T67" fmla="*/ 3 h 232"/>
                <a:gd name="T68" fmla="*/ 4 w 386"/>
                <a:gd name="T69" fmla="*/ 4 h 232"/>
                <a:gd name="T70" fmla="*/ 5 w 386"/>
                <a:gd name="T71" fmla="*/ 4 h 232"/>
                <a:gd name="T72" fmla="*/ 5 w 386"/>
                <a:gd name="T73" fmla="*/ 4 h 232"/>
                <a:gd name="T74" fmla="*/ 5 w 386"/>
                <a:gd name="T75" fmla="*/ 3 h 232"/>
                <a:gd name="T76" fmla="*/ 4 w 386"/>
                <a:gd name="T77" fmla="*/ 3 h 232"/>
                <a:gd name="T78" fmla="*/ 4 w 386"/>
                <a:gd name="T79" fmla="*/ 2 h 232"/>
                <a:gd name="T80" fmla="*/ 3 w 386"/>
                <a:gd name="T81" fmla="*/ 2 h 232"/>
                <a:gd name="T82" fmla="*/ 3 w 386"/>
                <a:gd name="T83" fmla="*/ 1 h 232"/>
                <a:gd name="T84" fmla="*/ 4 w 386"/>
                <a:gd name="T85" fmla="*/ 2 h 232"/>
                <a:gd name="T86" fmla="*/ 6 w 386"/>
                <a:gd name="T87" fmla="*/ 4 h 232"/>
                <a:gd name="T88" fmla="*/ 7 w 386"/>
                <a:gd name="T89" fmla="*/ 4 h 232"/>
                <a:gd name="T90" fmla="*/ 7 w 386"/>
                <a:gd name="T91" fmla="*/ 4 h 232"/>
                <a:gd name="T92" fmla="*/ 8 w 386"/>
                <a:gd name="T93" fmla="*/ 4 h 232"/>
                <a:gd name="T94" fmla="*/ 8 w 386"/>
                <a:gd name="T95" fmla="*/ 3 h 232"/>
                <a:gd name="T96" fmla="*/ 7 w 386"/>
                <a:gd name="T97" fmla="*/ 2 h 232"/>
                <a:gd name="T98" fmla="*/ 6 w 386"/>
                <a:gd name="T99" fmla="*/ 1 h 232"/>
                <a:gd name="T100" fmla="*/ 6 w 386"/>
                <a:gd name="T101" fmla="*/ 1 h 232"/>
                <a:gd name="T102" fmla="*/ 7 w 386"/>
                <a:gd name="T103" fmla="*/ 2 h 232"/>
                <a:gd name="T104" fmla="*/ 9 w 386"/>
                <a:gd name="T105" fmla="*/ 3 h 232"/>
                <a:gd name="T106" fmla="*/ 10 w 386"/>
                <a:gd name="T107" fmla="*/ 3 h 232"/>
                <a:gd name="T108" fmla="*/ 11 w 386"/>
                <a:gd name="T109" fmla="*/ 2 h 232"/>
                <a:gd name="T110" fmla="*/ 11 w 386"/>
                <a:gd name="T111" fmla="*/ 3 h 2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86" h="232">
                  <a:moveTo>
                    <a:pt x="370" y="74"/>
                  </a:moveTo>
                  <a:lnTo>
                    <a:pt x="364" y="78"/>
                  </a:lnTo>
                  <a:lnTo>
                    <a:pt x="356" y="82"/>
                  </a:lnTo>
                  <a:lnTo>
                    <a:pt x="347" y="87"/>
                  </a:lnTo>
                  <a:lnTo>
                    <a:pt x="335" y="91"/>
                  </a:lnTo>
                  <a:lnTo>
                    <a:pt x="325" y="96"/>
                  </a:lnTo>
                  <a:lnTo>
                    <a:pt x="316" y="101"/>
                  </a:lnTo>
                  <a:lnTo>
                    <a:pt x="310" y="104"/>
                  </a:lnTo>
                  <a:lnTo>
                    <a:pt x="307" y="108"/>
                  </a:lnTo>
                  <a:lnTo>
                    <a:pt x="302" y="118"/>
                  </a:lnTo>
                  <a:lnTo>
                    <a:pt x="293" y="136"/>
                  </a:lnTo>
                  <a:lnTo>
                    <a:pt x="282" y="156"/>
                  </a:lnTo>
                  <a:lnTo>
                    <a:pt x="273" y="171"/>
                  </a:lnTo>
                  <a:lnTo>
                    <a:pt x="267" y="178"/>
                  </a:lnTo>
                  <a:lnTo>
                    <a:pt x="259" y="186"/>
                  </a:lnTo>
                  <a:lnTo>
                    <a:pt x="250" y="195"/>
                  </a:lnTo>
                  <a:lnTo>
                    <a:pt x="239" y="204"/>
                  </a:lnTo>
                  <a:lnTo>
                    <a:pt x="228" y="214"/>
                  </a:lnTo>
                  <a:lnTo>
                    <a:pt x="219" y="222"/>
                  </a:lnTo>
                  <a:lnTo>
                    <a:pt x="210" y="227"/>
                  </a:lnTo>
                  <a:lnTo>
                    <a:pt x="204" y="231"/>
                  </a:lnTo>
                  <a:lnTo>
                    <a:pt x="198" y="232"/>
                  </a:lnTo>
                  <a:lnTo>
                    <a:pt x="196" y="231"/>
                  </a:lnTo>
                  <a:lnTo>
                    <a:pt x="198" y="229"/>
                  </a:lnTo>
                  <a:lnTo>
                    <a:pt x="202" y="225"/>
                  </a:lnTo>
                  <a:lnTo>
                    <a:pt x="206" y="222"/>
                  </a:lnTo>
                  <a:lnTo>
                    <a:pt x="213" y="215"/>
                  </a:lnTo>
                  <a:lnTo>
                    <a:pt x="224" y="206"/>
                  </a:lnTo>
                  <a:lnTo>
                    <a:pt x="234" y="196"/>
                  </a:lnTo>
                  <a:lnTo>
                    <a:pt x="244" y="186"/>
                  </a:lnTo>
                  <a:lnTo>
                    <a:pt x="255" y="177"/>
                  </a:lnTo>
                  <a:lnTo>
                    <a:pt x="263" y="167"/>
                  </a:lnTo>
                  <a:lnTo>
                    <a:pt x="267" y="162"/>
                  </a:lnTo>
                  <a:lnTo>
                    <a:pt x="273" y="151"/>
                  </a:lnTo>
                  <a:lnTo>
                    <a:pt x="278" y="139"/>
                  </a:lnTo>
                  <a:lnTo>
                    <a:pt x="281" y="128"/>
                  </a:lnTo>
                  <a:lnTo>
                    <a:pt x="283" y="120"/>
                  </a:lnTo>
                  <a:lnTo>
                    <a:pt x="283" y="117"/>
                  </a:lnTo>
                  <a:lnTo>
                    <a:pt x="282" y="116"/>
                  </a:lnTo>
                  <a:lnTo>
                    <a:pt x="279" y="117"/>
                  </a:lnTo>
                  <a:lnTo>
                    <a:pt x="273" y="119"/>
                  </a:lnTo>
                  <a:lnTo>
                    <a:pt x="269" y="121"/>
                  </a:lnTo>
                  <a:lnTo>
                    <a:pt x="262" y="126"/>
                  </a:lnTo>
                  <a:lnTo>
                    <a:pt x="255" y="129"/>
                  </a:lnTo>
                  <a:lnTo>
                    <a:pt x="247" y="134"/>
                  </a:lnTo>
                  <a:lnTo>
                    <a:pt x="239" y="139"/>
                  </a:lnTo>
                  <a:lnTo>
                    <a:pt x="231" y="142"/>
                  </a:lnTo>
                  <a:lnTo>
                    <a:pt x="225" y="144"/>
                  </a:lnTo>
                  <a:lnTo>
                    <a:pt x="220" y="146"/>
                  </a:lnTo>
                  <a:lnTo>
                    <a:pt x="211" y="159"/>
                  </a:lnTo>
                  <a:lnTo>
                    <a:pt x="198" y="172"/>
                  </a:lnTo>
                  <a:lnTo>
                    <a:pt x="183" y="184"/>
                  </a:lnTo>
                  <a:lnTo>
                    <a:pt x="167" y="195"/>
                  </a:lnTo>
                  <a:lnTo>
                    <a:pt x="151" y="204"/>
                  </a:lnTo>
                  <a:lnTo>
                    <a:pt x="137" y="211"/>
                  </a:lnTo>
                  <a:lnTo>
                    <a:pt x="126" y="216"/>
                  </a:lnTo>
                  <a:lnTo>
                    <a:pt x="118" y="218"/>
                  </a:lnTo>
                  <a:lnTo>
                    <a:pt x="108" y="219"/>
                  </a:lnTo>
                  <a:lnTo>
                    <a:pt x="104" y="219"/>
                  </a:lnTo>
                  <a:lnTo>
                    <a:pt x="105" y="217"/>
                  </a:lnTo>
                  <a:lnTo>
                    <a:pt x="112" y="215"/>
                  </a:lnTo>
                  <a:lnTo>
                    <a:pt x="123" y="209"/>
                  </a:lnTo>
                  <a:lnTo>
                    <a:pt x="137" y="201"/>
                  </a:lnTo>
                  <a:lnTo>
                    <a:pt x="152" y="192"/>
                  </a:lnTo>
                  <a:lnTo>
                    <a:pt x="166" y="180"/>
                  </a:lnTo>
                  <a:lnTo>
                    <a:pt x="180" y="169"/>
                  </a:lnTo>
                  <a:lnTo>
                    <a:pt x="191" y="158"/>
                  </a:lnTo>
                  <a:lnTo>
                    <a:pt x="199" y="149"/>
                  </a:lnTo>
                  <a:lnTo>
                    <a:pt x="203" y="142"/>
                  </a:lnTo>
                  <a:lnTo>
                    <a:pt x="203" y="140"/>
                  </a:lnTo>
                  <a:lnTo>
                    <a:pt x="201" y="139"/>
                  </a:lnTo>
                  <a:lnTo>
                    <a:pt x="196" y="139"/>
                  </a:lnTo>
                  <a:lnTo>
                    <a:pt x="188" y="139"/>
                  </a:lnTo>
                  <a:lnTo>
                    <a:pt x="182" y="139"/>
                  </a:lnTo>
                  <a:lnTo>
                    <a:pt x="176" y="140"/>
                  </a:lnTo>
                  <a:lnTo>
                    <a:pt x="169" y="141"/>
                  </a:lnTo>
                  <a:lnTo>
                    <a:pt x="164" y="141"/>
                  </a:lnTo>
                  <a:lnTo>
                    <a:pt x="157" y="142"/>
                  </a:lnTo>
                  <a:lnTo>
                    <a:pt x="151" y="143"/>
                  </a:lnTo>
                  <a:lnTo>
                    <a:pt x="146" y="143"/>
                  </a:lnTo>
                  <a:lnTo>
                    <a:pt x="143" y="143"/>
                  </a:lnTo>
                  <a:lnTo>
                    <a:pt x="133" y="150"/>
                  </a:lnTo>
                  <a:lnTo>
                    <a:pt x="119" y="157"/>
                  </a:lnTo>
                  <a:lnTo>
                    <a:pt x="104" y="164"/>
                  </a:lnTo>
                  <a:lnTo>
                    <a:pt x="88" y="170"/>
                  </a:lnTo>
                  <a:lnTo>
                    <a:pt x="72" y="176"/>
                  </a:lnTo>
                  <a:lnTo>
                    <a:pt x="58" y="180"/>
                  </a:lnTo>
                  <a:lnTo>
                    <a:pt x="47" y="184"/>
                  </a:lnTo>
                  <a:lnTo>
                    <a:pt x="41" y="186"/>
                  </a:lnTo>
                  <a:lnTo>
                    <a:pt x="34" y="187"/>
                  </a:lnTo>
                  <a:lnTo>
                    <a:pt x="30" y="185"/>
                  </a:lnTo>
                  <a:lnTo>
                    <a:pt x="32" y="181"/>
                  </a:lnTo>
                  <a:lnTo>
                    <a:pt x="42" y="178"/>
                  </a:lnTo>
                  <a:lnTo>
                    <a:pt x="52" y="176"/>
                  </a:lnTo>
                  <a:lnTo>
                    <a:pt x="64" y="172"/>
                  </a:lnTo>
                  <a:lnTo>
                    <a:pt x="76" y="167"/>
                  </a:lnTo>
                  <a:lnTo>
                    <a:pt x="88" y="162"/>
                  </a:lnTo>
                  <a:lnTo>
                    <a:pt x="99" y="156"/>
                  </a:lnTo>
                  <a:lnTo>
                    <a:pt x="108" y="149"/>
                  </a:lnTo>
                  <a:lnTo>
                    <a:pt x="115" y="143"/>
                  </a:lnTo>
                  <a:lnTo>
                    <a:pt x="120" y="138"/>
                  </a:lnTo>
                  <a:lnTo>
                    <a:pt x="107" y="135"/>
                  </a:lnTo>
                  <a:lnTo>
                    <a:pt x="94" y="134"/>
                  </a:lnTo>
                  <a:lnTo>
                    <a:pt x="77" y="134"/>
                  </a:lnTo>
                  <a:lnTo>
                    <a:pt x="62" y="135"/>
                  </a:lnTo>
                  <a:lnTo>
                    <a:pt x="47" y="138"/>
                  </a:lnTo>
                  <a:lnTo>
                    <a:pt x="34" y="140"/>
                  </a:lnTo>
                  <a:lnTo>
                    <a:pt x="23" y="141"/>
                  </a:lnTo>
                  <a:lnTo>
                    <a:pt x="15" y="143"/>
                  </a:lnTo>
                  <a:lnTo>
                    <a:pt x="6" y="146"/>
                  </a:lnTo>
                  <a:lnTo>
                    <a:pt x="0" y="147"/>
                  </a:lnTo>
                  <a:lnTo>
                    <a:pt x="0" y="146"/>
                  </a:lnTo>
                  <a:lnTo>
                    <a:pt x="6" y="141"/>
                  </a:lnTo>
                  <a:lnTo>
                    <a:pt x="13" y="138"/>
                  </a:lnTo>
                  <a:lnTo>
                    <a:pt x="22" y="133"/>
                  </a:lnTo>
                  <a:lnTo>
                    <a:pt x="35" y="128"/>
                  </a:lnTo>
                  <a:lnTo>
                    <a:pt x="50" y="125"/>
                  </a:lnTo>
                  <a:lnTo>
                    <a:pt x="66" y="121"/>
                  </a:lnTo>
                  <a:lnTo>
                    <a:pt x="83" y="119"/>
                  </a:lnTo>
                  <a:lnTo>
                    <a:pt x="100" y="119"/>
                  </a:lnTo>
                  <a:lnTo>
                    <a:pt x="117" y="121"/>
                  </a:lnTo>
                  <a:lnTo>
                    <a:pt x="112" y="116"/>
                  </a:lnTo>
                  <a:lnTo>
                    <a:pt x="104" y="108"/>
                  </a:lnTo>
                  <a:lnTo>
                    <a:pt x="95" y="101"/>
                  </a:lnTo>
                  <a:lnTo>
                    <a:pt x="84" y="93"/>
                  </a:lnTo>
                  <a:lnTo>
                    <a:pt x="74" y="86"/>
                  </a:lnTo>
                  <a:lnTo>
                    <a:pt x="65" y="80"/>
                  </a:lnTo>
                  <a:lnTo>
                    <a:pt x="57" y="74"/>
                  </a:lnTo>
                  <a:lnTo>
                    <a:pt x="51" y="71"/>
                  </a:lnTo>
                  <a:lnTo>
                    <a:pt x="43" y="66"/>
                  </a:lnTo>
                  <a:lnTo>
                    <a:pt x="41" y="63"/>
                  </a:lnTo>
                  <a:lnTo>
                    <a:pt x="43" y="60"/>
                  </a:lnTo>
                  <a:lnTo>
                    <a:pt x="51" y="63"/>
                  </a:lnTo>
                  <a:lnTo>
                    <a:pt x="59" y="66"/>
                  </a:lnTo>
                  <a:lnTo>
                    <a:pt x="70" y="72"/>
                  </a:lnTo>
                  <a:lnTo>
                    <a:pt x="83" y="79"/>
                  </a:lnTo>
                  <a:lnTo>
                    <a:pt x="98" y="87"/>
                  </a:lnTo>
                  <a:lnTo>
                    <a:pt x="112" y="95"/>
                  </a:lnTo>
                  <a:lnTo>
                    <a:pt x="125" y="103"/>
                  </a:lnTo>
                  <a:lnTo>
                    <a:pt x="135" y="110"/>
                  </a:lnTo>
                  <a:lnTo>
                    <a:pt x="141" y="116"/>
                  </a:lnTo>
                  <a:lnTo>
                    <a:pt x="146" y="116"/>
                  </a:lnTo>
                  <a:lnTo>
                    <a:pt x="153" y="117"/>
                  </a:lnTo>
                  <a:lnTo>
                    <a:pt x="161" y="117"/>
                  </a:lnTo>
                  <a:lnTo>
                    <a:pt x="169" y="117"/>
                  </a:lnTo>
                  <a:lnTo>
                    <a:pt x="178" y="117"/>
                  </a:lnTo>
                  <a:lnTo>
                    <a:pt x="186" y="117"/>
                  </a:lnTo>
                  <a:lnTo>
                    <a:pt x="191" y="117"/>
                  </a:lnTo>
                  <a:lnTo>
                    <a:pt x="196" y="117"/>
                  </a:lnTo>
                  <a:lnTo>
                    <a:pt x="194" y="110"/>
                  </a:lnTo>
                  <a:lnTo>
                    <a:pt x="188" y="103"/>
                  </a:lnTo>
                  <a:lnTo>
                    <a:pt x="182" y="95"/>
                  </a:lnTo>
                  <a:lnTo>
                    <a:pt x="175" y="87"/>
                  </a:lnTo>
                  <a:lnTo>
                    <a:pt x="168" y="80"/>
                  </a:lnTo>
                  <a:lnTo>
                    <a:pt x="161" y="73"/>
                  </a:lnTo>
                  <a:lnTo>
                    <a:pt x="156" y="67"/>
                  </a:lnTo>
                  <a:lnTo>
                    <a:pt x="151" y="63"/>
                  </a:lnTo>
                  <a:lnTo>
                    <a:pt x="146" y="59"/>
                  </a:lnTo>
                  <a:lnTo>
                    <a:pt x="142" y="56"/>
                  </a:lnTo>
                  <a:lnTo>
                    <a:pt x="136" y="52"/>
                  </a:lnTo>
                  <a:lnTo>
                    <a:pt x="131" y="49"/>
                  </a:lnTo>
                  <a:lnTo>
                    <a:pt x="127" y="46"/>
                  </a:lnTo>
                  <a:lnTo>
                    <a:pt x="122" y="43"/>
                  </a:lnTo>
                  <a:lnTo>
                    <a:pt x="119" y="41"/>
                  </a:lnTo>
                  <a:lnTo>
                    <a:pt x="115" y="38"/>
                  </a:lnTo>
                  <a:lnTo>
                    <a:pt x="111" y="33"/>
                  </a:lnTo>
                  <a:lnTo>
                    <a:pt x="110" y="27"/>
                  </a:lnTo>
                  <a:lnTo>
                    <a:pt x="112" y="26"/>
                  </a:lnTo>
                  <a:lnTo>
                    <a:pt x="123" y="34"/>
                  </a:lnTo>
                  <a:lnTo>
                    <a:pt x="133" y="41"/>
                  </a:lnTo>
                  <a:lnTo>
                    <a:pt x="144" y="50"/>
                  </a:lnTo>
                  <a:lnTo>
                    <a:pt x="158" y="60"/>
                  </a:lnTo>
                  <a:lnTo>
                    <a:pt x="171" y="71"/>
                  </a:lnTo>
                  <a:lnTo>
                    <a:pt x="183" y="81"/>
                  </a:lnTo>
                  <a:lnTo>
                    <a:pt x="195" y="90"/>
                  </a:lnTo>
                  <a:lnTo>
                    <a:pt x="204" y="97"/>
                  </a:lnTo>
                  <a:lnTo>
                    <a:pt x="210" y="103"/>
                  </a:lnTo>
                  <a:lnTo>
                    <a:pt x="216" y="109"/>
                  </a:lnTo>
                  <a:lnTo>
                    <a:pt x="221" y="110"/>
                  </a:lnTo>
                  <a:lnTo>
                    <a:pt x="227" y="109"/>
                  </a:lnTo>
                  <a:lnTo>
                    <a:pt x="234" y="108"/>
                  </a:lnTo>
                  <a:lnTo>
                    <a:pt x="239" y="106"/>
                  </a:lnTo>
                  <a:lnTo>
                    <a:pt x="245" y="105"/>
                  </a:lnTo>
                  <a:lnTo>
                    <a:pt x="252" y="104"/>
                  </a:lnTo>
                  <a:lnTo>
                    <a:pt x="259" y="102"/>
                  </a:lnTo>
                  <a:lnTo>
                    <a:pt x="267" y="101"/>
                  </a:lnTo>
                  <a:lnTo>
                    <a:pt x="273" y="100"/>
                  </a:lnTo>
                  <a:lnTo>
                    <a:pt x="278" y="97"/>
                  </a:lnTo>
                  <a:lnTo>
                    <a:pt x="281" y="96"/>
                  </a:lnTo>
                  <a:lnTo>
                    <a:pt x="285" y="93"/>
                  </a:lnTo>
                  <a:lnTo>
                    <a:pt x="285" y="89"/>
                  </a:lnTo>
                  <a:lnTo>
                    <a:pt x="282" y="86"/>
                  </a:lnTo>
                  <a:lnTo>
                    <a:pt x="277" y="79"/>
                  </a:lnTo>
                  <a:lnTo>
                    <a:pt x="271" y="73"/>
                  </a:lnTo>
                  <a:lnTo>
                    <a:pt x="262" y="65"/>
                  </a:lnTo>
                  <a:lnTo>
                    <a:pt x="251" y="55"/>
                  </a:lnTo>
                  <a:lnTo>
                    <a:pt x="239" y="43"/>
                  </a:lnTo>
                  <a:lnTo>
                    <a:pt x="226" y="33"/>
                  </a:lnTo>
                  <a:lnTo>
                    <a:pt x="214" y="22"/>
                  </a:lnTo>
                  <a:lnTo>
                    <a:pt x="204" y="14"/>
                  </a:lnTo>
                  <a:lnTo>
                    <a:pt x="197" y="10"/>
                  </a:lnTo>
                  <a:lnTo>
                    <a:pt x="190" y="4"/>
                  </a:lnTo>
                  <a:lnTo>
                    <a:pt x="193" y="0"/>
                  </a:lnTo>
                  <a:lnTo>
                    <a:pt x="199" y="3"/>
                  </a:lnTo>
                  <a:lnTo>
                    <a:pt x="212" y="10"/>
                  </a:lnTo>
                  <a:lnTo>
                    <a:pt x="220" y="17"/>
                  </a:lnTo>
                  <a:lnTo>
                    <a:pt x="232" y="27"/>
                  </a:lnTo>
                  <a:lnTo>
                    <a:pt x="245" y="37"/>
                  </a:lnTo>
                  <a:lnTo>
                    <a:pt x="259" y="48"/>
                  </a:lnTo>
                  <a:lnTo>
                    <a:pt x="273" y="58"/>
                  </a:lnTo>
                  <a:lnTo>
                    <a:pt x="285" y="67"/>
                  </a:lnTo>
                  <a:lnTo>
                    <a:pt x="294" y="74"/>
                  </a:lnTo>
                  <a:lnTo>
                    <a:pt x="298" y="76"/>
                  </a:lnTo>
                  <a:lnTo>
                    <a:pt x="304" y="76"/>
                  </a:lnTo>
                  <a:lnTo>
                    <a:pt x="313" y="75"/>
                  </a:lnTo>
                  <a:lnTo>
                    <a:pt x="326" y="73"/>
                  </a:lnTo>
                  <a:lnTo>
                    <a:pt x="340" y="71"/>
                  </a:lnTo>
                  <a:lnTo>
                    <a:pt x="354" y="67"/>
                  </a:lnTo>
                  <a:lnTo>
                    <a:pt x="366" y="65"/>
                  </a:lnTo>
                  <a:lnTo>
                    <a:pt x="377" y="63"/>
                  </a:lnTo>
                  <a:lnTo>
                    <a:pt x="382" y="63"/>
                  </a:lnTo>
                  <a:lnTo>
                    <a:pt x="386" y="64"/>
                  </a:lnTo>
                  <a:lnTo>
                    <a:pt x="384" y="65"/>
                  </a:lnTo>
                  <a:lnTo>
                    <a:pt x="377" y="68"/>
                  </a:lnTo>
                  <a:lnTo>
                    <a:pt x="370" y="74"/>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22" name="Freeform 361">
              <a:extLst>
                <a:ext uri="{FF2B5EF4-FFF2-40B4-BE49-F238E27FC236}">
                  <a16:creationId xmlns:a16="http://schemas.microsoft.com/office/drawing/2014/main" xmlns="" id="{A522D81D-261A-4285-BB60-33554BE760E9}"/>
                </a:ext>
              </a:extLst>
            </p:cNvPr>
            <p:cNvSpPr>
              <a:spLocks/>
            </p:cNvSpPr>
            <p:nvPr/>
          </p:nvSpPr>
          <p:spPr bwMode="auto">
            <a:xfrm>
              <a:off x="2558" y="944"/>
              <a:ext cx="127" cy="127"/>
            </a:xfrm>
            <a:custGeom>
              <a:avLst/>
              <a:gdLst>
                <a:gd name="T0" fmla="*/ 8 w 254"/>
                <a:gd name="T1" fmla="*/ 8 h 254"/>
                <a:gd name="T2" fmla="*/ 7 w 254"/>
                <a:gd name="T3" fmla="*/ 8 h 254"/>
                <a:gd name="T4" fmla="*/ 7 w 254"/>
                <a:gd name="T5" fmla="*/ 7 h 254"/>
                <a:gd name="T6" fmla="*/ 5 w 254"/>
                <a:gd name="T7" fmla="*/ 8 h 254"/>
                <a:gd name="T8" fmla="*/ 4 w 254"/>
                <a:gd name="T9" fmla="*/ 7 h 254"/>
                <a:gd name="T10" fmla="*/ 3 w 254"/>
                <a:gd name="T11" fmla="*/ 7 h 254"/>
                <a:gd name="T12" fmla="*/ 3 w 254"/>
                <a:gd name="T13" fmla="*/ 7 h 254"/>
                <a:gd name="T14" fmla="*/ 4 w 254"/>
                <a:gd name="T15" fmla="*/ 7 h 254"/>
                <a:gd name="T16" fmla="*/ 6 w 254"/>
                <a:gd name="T17" fmla="*/ 7 h 254"/>
                <a:gd name="T18" fmla="*/ 6 w 254"/>
                <a:gd name="T19" fmla="*/ 7 h 254"/>
                <a:gd name="T20" fmla="*/ 6 w 254"/>
                <a:gd name="T21" fmla="*/ 6 h 254"/>
                <a:gd name="T22" fmla="*/ 5 w 254"/>
                <a:gd name="T23" fmla="*/ 6 h 254"/>
                <a:gd name="T24" fmla="*/ 4 w 254"/>
                <a:gd name="T25" fmla="*/ 6 h 254"/>
                <a:gd name="T26" fmla="*/ 2 w 254"/>
                <a:gd name="T27" fmla="*/ 6 h 254"/>
                <a:gd name="T28" fmla="*/ 1 w 254"/>
                <a:gd name="T29" fmla="*/ 5 h 254"/>
                <a:gd name="T30" fmla="*/ 1 w 254"/>
                <a:gd name="T31" fmla="*/ 5 h 254"/>
                <a:gd name="T32" fmla="*/ 2 w 254"/>
                <a:gd name="T33" fmla="*/ 5 h 254"/>
                <a:gd name="T34" fmla="*/ 3 w 254"/>
                <a:gd name="T35" fmla="*/ 6 h 254"/>
                <a:gd name="T36" fmla="*/ 4 w 254"/>
                <a:gd name="T37" fmla="*/ 6 h 254"/>
                <a:gd name="T38" fmla="*/ 3 w 254"/>
                <a:gd name="T39" fmla="*/ 5 h 254"/>
                <a:gd name="T40" fmla="*/ 3 w 254"/>
                <a:gd name="T41" fmla="*/ 5 h 254"/>
                <a:gd name="T42" fmla="*/ 1 w 254"/>
                <a:gd name="T43" fmla="*/ 4 h 254"/>
                <a:gd name="T44" fmla="*/ 0 w 254"/>
                <a:gd name="T45" fmla="*/ 3 h 254"/>
                <a:gd name="T46" fmla="*/ 1 w 254"/>
                <a:gd name="T47" fmla="*/ 4 h 254"/>
                <a:gd name="T48" fmla="*/ 2 w 254"/>
                <a:gd name="T49" fmla="*/ 4 h 254"/>
                <a:gd name="T50" fmla="*/ 3 w 254"/>
                <a:gd name="T51" fmla="*/ 4 h 254"/>
                <a:gd name="T52" fmla="*/ 2 w 254"/>
                <a:gd name="T53" fmla="*/ 2 h 254"/>
                <a:gd name="T54" fmla="*/ 1 w 254"/>
                <a:gd name="T55" fmla="*/ 2 h 254"/>
                <a:gd name="T56" fmla="*/ 1 w 254"/>
                <a:gd name="T57" fmla="*/ 1 h 254"/>
                <a:gd name="T58" fmla="*/ 1 w 254"/>
                <a:gd name="T59" fmla="*/ 1 h 254"/>
                <a:gd name="T60" fmla="*/ 2 w 254"/>
                <a:gd name="T61" fmla="*/ 2 h 254"/>
                <a:gd name="T62" fmla="*/ 3 w 254"/>
                <a:gd name="T63" fmla="*/ 4 h 254"/>
                <a:gd name="T64" fmla="*/ 3 w 254"/>
                <a:gd name="T65" fmla="*/ 4 h 254"/>
                <a:gd name="T66" fmla="*/ 3 w 254"/>
                <a:gd name="T67" fmla="*/ 3 h 254"/>
                <a:gd name="T68" fmla="*/ 3 w 254"/>
                <a:gd name="T69" fmla="*/ 2 h 254"/>
                <a:gd name="T70" fmla="*/ 3 w 254"/>
                <a:gd name="T71" fmla="*/ 1 h 254"/>
                <a:gd name="T72" fmla="*/ 4 w 254"/>
                <a:gd name="T73" fmla="*/ 3 h 254"/>
                <a:gd name="T74" fmla="*/ 4 w 254"/>
                <a:gd name="T75" fmla="*/ 5 h 254"/>
                <a:gd name="T76" fmla="*/ 5 w 254"/>
                <a:gd name="T77" fmla="*/ 5 h 254"/>
                <a:gd name="T78" fmla="*/ 5 w 254"/>
                <a:gd name="T79" fmla="*/ 5 h 254"/>
                <a:gd name="T80" fmla="*/ 5 w 254"/>
                <a:gd name="T81" fmla="*/ 6 h 254"/>
                <a:gd name="T82" fmla="*/ 5 w 254"/>
                <a:gd name="T83" fmla="*/ 5 h 254"/>
                <a:gd name="T84" fmla="*/ 5 w 254"/>
                <a:gd name="T85" fmla="*/ 3 h 254"/>
                <a:gd name="T86" fmla="*/ 5 w 254"/>
                <a:gd name="T87" fmla="*/ 2 h 254"/>
                <a:gd name="T88" fmla="*/ 5 w 254"/>
                <a:gd name="T89" fmla="*/ 3 h 254"/>
                <a:gd name="T90" fmla="*/ 6 w 254"/>
                <a:gd name="T91" fmla="*/ 4 h 254"/>
                <a:gd name="T92" fmla="*/ 6 w 254"/>
                <a:gd name="T93" fmla="*/ 6 h 254"/>
                <a:gd name="T94" fmla="*/ 6 w 254"/>
                <a:gd name="T95" fmla="*/ 6 h 254"/>
                <a:gd name="T96" fmla="*/ 7 w 254"/>
                <a:gd name="T97" fmla="*/ 7 h 254"/>
                <a:gd name="T98" fmla="*/ 7 w 254"/>
                <a:gd name="T99" fmla="*/ 6 h 254"/>
                <a:gd name="T100" fmla="*/ 7 w 254"/>
                <a:gd name="T101" fmla="*/ 5 h 254"/>
                <a:gd name="T102" fmla="*/ 7 w 254"/>
                <a:gd name="T103" fmla="*/ 3 h 254"/>
                <a:gd name="T104" fmla="*/ 7 w 254"/>
                <a:gd name="T105" fmla="*/ 3 h 254"/>
                <a:gd name="T106" fmla="*/ 7 w 254"/>
                <a:gd name="T107" fmla="*/ 4 h 254"/>
                <a:gd name="T108" fmla="*/ 7 w 254"/>
                <a:gd name="T109" fmla="*/ 7 h 254"/>
                <a:gd name="T110" fmla="*/ 8 w 254"/>
                <a:gd name="T111" fmla="*/ 8 h 254"/>
                <a:gd name="T112" fmla="*/ 8 w 254"/>
                <a:gd name="T113" fmla="*/ 8 h 254"/>
                <a:gd name="T114" fmla="*/ 8 w 254"/>
                <a:gd name="T115" fmla="*/ 8 h 254"/>
                <a:gd name="T116" fmla="*/ 8 w 254"/>
                <a:gd name="T117" fmla="*/ 8 h 25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54" h="254">
                  <a:moveTo>
                    <a:pt x="244" y="250"/>
                  </a:moveTo>
                  <a:lnTo>
                    <a:pt x="240" y="246"/>
                  </a:lnTo>
                  <a:lnTo>
                    <a:pt x="235" y="242"/>
                  </a:lnTo>
                  <a:lnTo>
                    <a:pt x="229" y="237"/>
                  </a:lnTo>
                  <a:lnTo>
                    <a:pt x="225" y="232"/>
                  </a:lnTo>
                  <a:lnTo>
                    <a:pt x="219" y="228"/>
                  </a:lnTo>
                  <a:lnTo>
                    <a:pt x="213" y="224"/>
                  </a:lnTo>
                  <a:lnTo>
                    <a:pt x="209" y="222"/>
                  </a:lnTo>
                  <a:lnTo>
                    <a:pt x="203" y="222"/>
                  </a:lnTo>
                  <a:lnTo>
                    <a:pt x="189" y="224"/>
                  </a:lnTo>
                  <a:lnTo>
                    <a:pt x="173" y="226"/>
                  </a:lnTo>
                  <a:lnTo>
                    <a:pt x="153" y="226"/>
                  </a:lnTo>
                  <a:lnTo>
                    <a:pt x="134" y="226"/>
                  </a:lnTo>
                  <a:lnTo>
                    <a:pt x="114" y="226"/>
                  </a:lnTo>
                  <a:lnTo>
                    <a:pt x="98" y="223"/>
                  </a:lnTo>
                  <a:lnTo>
                    <a:pt x="84" y="221"/>
                  </a:lnTo>
                  <a:lnTo>
                    <a:pt x="75" y="217"/>
                  </a:lnTo>
                  <a:lnTo>
                    <a:pt x="68" y="212"/>
                  </a:lnTo>
                  <a:lnTo>
                    <a:pt x="68" y="209"/>
                  </a:lnTo>
                  <a:lnTo>
                    <a:pt x="75" y="211"/>
                  </a:lnTo>
                  <a:lnTo>
                    <a:pt x="87" y="213"/>
                  </a:lnTo>
                  <a:lnTo>
                    <a:pt x="96" y="214"/>
                  </a:lnTo>
                  <a:lnTo>
                    <a:pt x="108" y="215"/>
                  </a:lnTo>
                  <a:lnTo>
                    <a:pt x="125" y="215"/>
                  </a:lnTo>
                  <a:lnTo>
                    <a:pt x="141" y="215"/>
                  </a:lnTo>
                  <a:lnTo>
                    <a:pt x="157" y="215"/>
                  </a:lnTo>
                  <a:lnTo>
                    <a:pt x="172" y="214"/>
                  </a:lnTo>
                  <a:lnTo>
                    <a:pt x="183" y="212"/>
                  </a:lnTo>
                  <a:lnTo>
                    <a:pt x="190" y="209"/>
                  </a:lnTo>
                  <a:lnTo>
                    <a:pt x="186" y="205"/>
                  </a:lnTo>
                  <a:lnTo>
                    <a:pt x="179" y="201"/>
                  </a:lnTo>
                  <a:lnTo>
                    <a:pt x="172" y="197"/>
                  </a:lnTo>
                  <a:lnTo>
                    <a:pt x="164" y="192"/>
                  </a:lnTo>
                  <a:lnTo>
                    <a:pt x="157" y="189"/>
                  </a:lnTo>
                  <a:lnTo>
                    <a:pt x="150" y="185"/>
                  </a:lnTo>
                  <a:lnTo>
                    <a:pt x="144" y="182"/>
                  </a:lnTo>
                  <a:lnTo>
                    <a:pt x="141" y="179"/>
                  </a:lnTo>
                  <a:lnTo>
                    <a:pt x="127" y="181"/>
                  </a:lnTo>
                  <a:lnTo>
                    <a:pt x="110" y="178"/>
                  </a:lnTo>
                  <a:lnTo>
                    <a:pt x="90" y="176"/>
                  </a:lnTo>
                  <a:lnTo>
                    <a:pt x="72" y="171"/>
                  </a:lnTo>
                  <a:lnTo>
                    <a:pt x="53" y="167"/>
                  </a:lnTo>
                  <a:lnTo>
                    <a:pt x="37" y="161"/>
                  </a:lnTo>
                  <a:lnTo>
                    <a:pt x="24" y="154"/>
                  </a:lnTo>
                  <a:lnTo>
                    <a:pt x="16" y="148"/>
                  </a:lnTo>
                  <a:lnTo>
                    <a:pt x="11" y="140"/>
                  </a:lnTo>
                  <a:lnTo>
                    <a:pt x="11" y="137"/>
                  </a:lnTo>
                  <a:lnTo>
                    <a:pt x="15" y="139"/>
                  </a:lnTo>
                  <a:lnTo>
                    <a:pt x="24" y="144"/>
                  </a:lnTo>
                  <a:lnTo>
                    <a:pt x="32" y="147"/>
                  </a:lnTo>
                  <a:lnTo>
                    <a:pt x="44" y="152"/>
                  </a:lnTo>
                  <a:lnTo>
                    <a:pt x="58" y="156"/>
                  </a:lnTo>
                  <a:lnTo>
                    <a:pt x="73" y="160"/>
                  </a:lnTo>
                  <a:lnTo>
                    <a:pt x="89" y="163"/>
                  </a:lnTo>
                  <a:lnTo>
                    <a:pt x="103" y="166"/>
                  </a:lnTo>
                  <a:lnTo>
                    <a:pt x="115" y="167"/>
                  </a:lnTo>
                  <a:lnTo>
                    <a:pt x="125" y="166"/>
                  </a:lnTo>
                  <a:lnTo>
                    <a:pt x="113" y="154"/>
                  </a:lnTo>
                  <a:lnTo>
                    <a:pt x="103" y="146"/>
                  </a:lnTo>
                  <a:lnTo>
                    <a:pt x="96" y="140"/>
                  </a:lnTo>
                  <a:lnTo>
                    <a:pt x="92" y="135"/>
                  </a:lnTo>
                  <a:lnTo>
                    <a:pt x="83" y="132"/>
                  </a:lnTo>
                  <a:lnTo>
                    <a:pt x="70" y="130"/>
                  </a:lnTo>
                  <a:lnTo>
                    <a:pt x="57" y="126"/>
                  </a:lnTo>
                  <a:lnTo>
                    <a:pt x="43" y="121"/>
                  </a:lnTo>
                  <a:lnTo>
                    <a:pt x="28" y="114"/>
                  </a:lnTo>
                  <a:lnTo>
                    <a:pt x="15" y="103"/>
                  </a:lnTo>
                  <a:lnTo>
                    <a:pt x="6" y="91"/>
                  </a:lnTo>
                  <a:lnTo>
                    <a:pt x="0" y="75"/>
                  </a:lnTo>
                  <a:lnTo>
                    <a:pt x="7" y="82"/>
                  </a:lnTo>
                  <a:lnTo>
                    <a:pt x="16" y="90"/>
                  </a:lnTo>
                  <a:lnTo>
                    <a:pt x="26" y="97"/>
                  </a:lnTo>
                  <a:lnTo>
                    <a:pt x="35" y="103"/>
                  </a:lnTo>
                  <a:lnTo>
                    <a:pt x="45" y="109"/>
                  </a:lnTo>
                  <a:lnTo>
                    <a:pt x="57" y="113"/>
                  </a:lnTo>
                  <a:lnTo>
                    <a:pt x="66" y="115"/>
                  </a:lnTo>
                  <a:lnTo>
                    <a:pt x="76" y="116"/>
                  </a:lnTo>
                  <a:lnTo>
                    <a:pt x="66" y="102"/>
                  </a:lnTo>
                  <a:lnTo>
                    <a:pt x="56" y="88"/>
                  </a:lnTo>
                  <a:lnTo>
                    <a:pt x="45" y="76"/>
                  </a:lnTo>
                  <a:lnTo>
                    <a:pt x="36" y="63"/>
                  </a:lnTo>
                  <a:lnTo>
                    <a:pt x="27" y="53"/>
                  </a:lnTo>
                  <a:lnTo>
                    <a:pt x="21" y="44"/>
                  </a:lnTo>
                  <a:lnTo>
                    <a:pt x="16" y="37"/>
                  </a:lnTo>
                  <a:lnTo>
                    <a:pt x="14" y="33"/>
                  </a:lnTo>
                  <a:lnTo>
                    <a:pt x="13" y="26"/>
                  </a:lnTo>
                  <a:lnTo>
                    <a:pt x="12" y="18"/>
                  </a:lnTo>
                  <a:lnTo>
                    <a:pt x="11" y="8"/>
                  </a:lnTo>
                  <a:lnTo>
                    <a:pt x="8" y="0"/>
                  </a:lnTo>
                  <a:lnTo>
                    <a:pt x="14" y="11"/>
                  </a:lnTo>
                  <a:lnTo>
                    <a:pt x="23" y="26"/>
                  </a:lnTo>
                  <a:lnTo>
                    <a:pt x="35" y="44"/>
                  </a:lnTo>
                  <a:lnTo>
                    <a:pt x="47" y="62"/>
                  </a:lnTo>
                  <a:lnTo>
                    <a:pt x="59" y="79"/>
                  </a:lnTo>
                  <a:lnTo>
                    <a:pt x="70" y="95"/>
                  </a:lnTo>
                  <a:lnTo>
                    <a:pt x="80" y="106"/>
                  </a:lnTo>
                  <a:lnTo>
                    <a:pt x="85" y="111"/>
                  </a:lnTo>
                  <a:lnTo>
                    <a:pt x="91" y="113"/>
                  </a:lnTo>
                  <a:lnTo>
                    <a:pt x="94" y="109"/>
                  </a:lnTo>
                  <a:lnTo>
                    <a:pt x="94" y="105"/>
                  </a:lnTo>
                  <a:lnTo>
                    <a:pt x="94" y="98"/>
                  </a:lnTo>
                  <a:lnTo>
                    <a:pt x="91" y="85"/>
                  </a:lnTo>
                  <a:lnTo>
                    <a:pt x="85" y="65"/>
                  </a:lnTo>
                  <a:lnTo>
                    <a:pt x="80" y="46"/>
                  </a:lnTo>
                  <a:lnTo>
                    <a:pt x="76" y="33"/>
                  </a:lnTo>
                  <a:lnTo>
                    <a:pt x="76" y="29"/>
                  </a:lnTo>
                  <a:lnTo>
                    <a:pt x="79" y="27"/>
                  </a:lnTo>
                  <a:lnTo>
                    <a:pt x="82" y="31"/>
                  </a:lnTo>
                  <a:lnTo>
                    <a:pt x="85" y="38"/>
                  </a:lnTo>
                  <a:lnTo>
                    <a:pt x="91" y="53"/>
                  </a:lnTo>
                  <a:lnTo>
                    <a:pt x="100" y="78"/>
                  </a:lnTo>
                  <a:lnTo>
                    <a:pt x="105" y="105"/>
                  </a:lnTo>
                  <a:lnTo>
                    <a:pt x="104" y="124"/>
                  </a:lnTo>
                  <a:lnTo>
                    <a:pt x="111" y="131"/>
                  </a:lnTo>
                  <a:lnTo>
                    <a:pt x="118" y="138"/>
                  </a:lnTo>
                  <a:lnTo>
                    <a:pt x="125" y="143"/>
                  </a:lnTo>
                  <a:lnTo>
                    <a:pt x="130" y="148"/>
                  </a:lnTo>
                  <a:lnTo>
                    <a:pt x="136" y="152"/>
                  </a:lnTo>
                  <a:lnTo>
                    <a:pt x="141" y="155"/>
                  </a:lnTo>
                  <a:lnTo>
                    <a:pt x="144" y="159"/>
                  </a:lnTo>
                  <a:lnTo>
                    <a:pt x="146" y="160"/>
                  </a:lnTo>
                  <a:lnTo>
                    <a:pt x="149" y="162"/>
                  </a:lnTo>
                  <a:lnTo>
                    <a:pt x="151" y="163"/>
                  </a:lnTo>
                  <a:lnTo>
                    <a:pt x="153" y="161"/>
                  </a:lnTo>
                  <a:lnTo>
                    <a:pt x="156" y="155"/>
                  </a:lnTo>
                  <a:lnTo>
                    <a:pt x="157" y="140"/>
                  </a:lnTo>
                  <a:lnTo>
                    <a:pt x="155" y="116"/>
                  </a:lnTo>
                  <a:lnTo>
                    <a:pt x="149" y="88"/>
                  </a:lnTo>
                  <a:lnTo>
                    <a:pt x="137" y="67"/>
                  </a:lnTo>
                  <a:lnTo>
                    <a:pt x="133" y="57"/>
                  </a:lnTo>
                  <a:lnTo>
                    <a:pt x="133" y="54"/>
                  </a:lnTo>
                  <a:lnTo>
                    <a:pt x="137" y="55"/>
                  </a:lnTo>
                  <a:lnTo>
                    <a:pt x="143" y="61"/>
                  </a:lnTo>
                  <a:lnTo>
                    <a:pt x="146" y="67"/>
                  </a:lnTo>
                  <a:lnTo>
                    <a:pt x="151" y="77"/>
                  </a:lnTo>
                  <a:lnTo>
                    <a:pt x="157" y="90"/>
                  </a:lnTo>
                  <a:lnTo>
                    <a:pt x="161" y="103"/>
                  </a:lnTo>
                  <a:lnTo>
                    <a:pt x="166" y="120"/>
                  </a:lnTo>
                  <a:lnTo>
                    <a:pt x="168" y="137"/>
                  </a:lnTo>
                  <a:lnTo>
                    <a:pt x="167" y="155"/>
                  </a:lnTo>
                  <a:lnTo>
                    <a:pt x="164" y="173"/>
                  </a:lnTo>
                  <a:lnTo>
                    <a:pt x="168" y="177"/>
                  </a:lnTo>
                  <a:lnTo>
                    <a:pt x="173" y="182"/>
                  </a:lnTo>
                  <a:lnTo>
                    <a:pt x="179" y="186"/>
                  </a:lnTo>
                  <a:lnTo>
                    <a:pt x="184" y="190"/>
                  </a:lnTo>
                  <a:lnTo>
                    <a:pt x="189" y="193"/>
                  </a:lnTo>
                  <a:lnTo>
                    <a:pt x="195" y="196"/>
                  </a:lnTo>
                  <a:lnTo>
                    <a:pt x="198" y="198"/>
                  </a:lnTo>
                  <a:lnTo>
                    <a:pt x="202" y="200"/>
                  </a:lnTo>
                  <a:lnTo>
                    <a:pt x="206" y="191"/>
                  </a:lnTo>
                  <a:lnTo>
                    <a:pt x="207" y="175"/>
                  </a:lnTo>
                  <a:lnTo>
                    <a:pt x="206" y="159"/>
                  </a:lnTo>
                  <a:lnTo>
                    <a:pt x="205" y="145"/>
                  </a:lnTo>
                  <a:lnTo>
                    <a:pt x="204" y="130"/>
                  </a:lnTo>
                  <a:lnTo>
                    <a:pt x="203" y="111"/>
                  </a:lnTo>
                  <a:lnTo>
                    <a:pt x="201" y="94"/>
                  </a:lnTo>
                  <a:lnTo>
                    <a:pt x="198" y="83"/>
                  </a:lnTo>
                  <a:lnTo>
                    <a:pt x="198" y="79"/>
                  </a:lnTo>
                  <a:lnTo>
                    <a:pt x="202" y="82"/>
                  </a:lnTo>
                  <a:lnTo>
                    <a:pt x="207" y="88"/>
                  </a:lnTo>
                  <a:lnTo>
                    <a:pt x="211" y="101"/>
                  </a:lnTo>
                  <a:lnTo>
                    <a:pt x="212" y="123"/>
                  </a:lnTo>
                  <a:lnTo>
                    <a:pt x="214" y="155"/>
                  </a:lnTo>
                  <a:lnTo>
                    <a:pt x="217" y="186"/>
                  </a:lnTo>
                  <a:lnTo>
                    <a:pt x="218" y="206"/>
                  </a:lnTo>
                  <a:lnTo>
                    <a:pt x="225" y="214"/>
                  </a:lnTo>
                  <a:lnTo>
                    <a:pt x="232" y="222"/>
                  </a:lnTo>
                  <a:lnTo>
                    <a:pt x="236" y="229"/>
                  </a:lnTo>
                  <a:lnTo>
                    <a:pt x="242" y="235"/>
                  </a:lnTo>
                  <a:lnTo>
                    <a:pt x="245" y="241"/>
                  </a:lnTo>
                  <a:lnTo>
                    <a:pt x="249" y="245"/>
                  </a:lnTo>
                  <a:lnTo>
                    <a:pt x="252" y="249"/>
                  </a:lnTo>
                  <a:lnTo>
                    <a:pt x="254" y="251"/>
                  </a:lnTo>
                  <a:lnTo>
                    <a:pt x="254" y="253"/>
                  </a:lnTo>
                  <a:lnTo>
                    <a:pt x="252" y="254"/>
                  </a:lnTo>
                  <a:lnTo>
                    <a:pt x="249" y="253"/>
                  </a:lnTo>
                  <a:lnTo>
                    <a:pt x="244" y="250"/>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23" name="Freeform 362">
              <a:extLst>
                <a:ext uri="{FF2B5EF4-FFF2-40B4-BE49-F238E27FC236}">
                  <a16:creationId xmlns:a16="http://schemas.microsoft.com/office/drawing/2014/main" xmlns="" id="{65BAAAB9-783D-4BAF-B006-E391F084454C}"/>
                </a:ext>
              </a:extLst>
            </p:cNvPr>
            <p:cNvSpPr>
              <a:spLocks/>
            </p:cNvSpPr>
            <p:nvPr/>
          </p:nvSpPr>
          <p:spPr bwMode="auto">
            <a:xfrm>
              <a:off x="2672" y="905"/>
              <a:ext cx="93" cy="156"/>
            </a:xfrm>
            <a:custGeom>
              <a:avLst/>
              <a:gdLst>
                <a:gd name="T0" fmla="*/ 3 w 186"/>
                <a:gd name="T1" fmla="*/ 9 h 313"/>
                <a:gd name="T2" fmla="*/ 3 w 186"/>
                <a:gd name="T3" fmla="*/ 8 h 313"/>
                <a:gd name="T4" fmla="*/ 3 w 186"/>
                <a:gd name="T5" fmla="*/ 8 h 313"/>
                <a:gd name="T6" fmla="*/ 3 w 186"/>
                <a:gd name="T7" fmla="*/ 7 h 313"/>
                <a:gd name="T8" fmla="*/ 2 w 186"/>
                <a:gd name="T9" fmla="*/ 7 h 313"/>
                <a:gd name="T10" fmla="*/ 2 w 186"/>
                <a:gd name="T11" fmla="*/ 6 h 313"/>
                <a:gd name="T12" fmla="*/ 1 w 186"/>
                <a:gd name="T13" fmla="*/ 5 h 313"/>
                <a:gd name="T14" fmla="*/ 1 w 186"/>
                <a:gd name="T15" fmla="*/ 4 h 313"/>
                <a:gd name="T16" fmla="*/ 1 w 186"/>
                <a:gd name="T17" fmla="*/ 3 h 313"/>
                <a:gd name="T18" fmla="*/ 1 w 186"/>
                <a:gd name="T19" fmla="*/ 3 h 313"/>
                <a:gd name="T20" fmla="*/ 1 w 186"/>
                <a:gd name="T21" fmla="*/ 4 h 313"/>
                <a:gd name="T22" fmla="*/ 1 w 186"/>
                <a:gd name="T23" fmla="*/ 5 h 313"/>
                <a:gd name="T24" fmla="*/ 2 w 186"/>
                <a:gd name="T25" fmla="*/ 5 h 313"/>
                <a:gd name="T26" fmla="*/ 2 w 186"/>
                <a:gd name="T27" fmla="*/ 6 h 313"/>
                <a:gd name="T28" fmla="*/ 2 w 186"/>
                <a:gd name="T29" fmla="*/ 7 h 313"/>
                <a:gd name="T30" fmla="*/ 3 w 186"/>
                <a:gd name="T31" fmla="*/ 7 h 313"/>
                <a:gd name="T32" fmla="*/ 3 w 186"/>
                <a:gd name="T33" fmla="*/ 6 h 313"/>
                <a:gd name="T34" fmla="*/ 3 w 186"/>
                <a:gd name="T35" fmla="*/ 5 h 313"/>
                <a:gd name="T36" fmla="*/ 3 w 186"/>
                <a:gd name="T37" fmla="*/ 5 h 313"/>
                <a:gd name="T38" fmla="*/ 2 w 186"/>
                <a:gd name="T39" fmla="*/ 4 h 313"/>
                <a:gd name="T40" fmla="*/ 2 w 186"/>
                <a:gd name="T41" fmla="*/ 3 h 313"/>
                <a:gd name="T42" fmla="*/ 1 w 186"/>
                <a:gd name="T43" fmla="*/ 2 h 313"/>
                <a:gd name="T44" fmla="*/ 1 w 186"/>
                <a:gd name="T45" fmla="*/ 1 h 313"/>
                <a:gd name="T46" fmla="*/ 1 w 186"/>
                <a:gd name="T47" fmla="*/ 1 h 313"/>
                <a:gd name="T48" fmla="*/ 2 w 186"/>
                <a:gd name="T49" fmla="*/ 2 h 313"/>
                <a:gd name="T50" fmla="*/ 2 w 186"/>
                <a:gd name="T51" fmla="*/ 3 h 313"/>
                <a:gd name="T52" fmla="*/ 2 w 186"/>
                <a:gd name="T53" fmla="*/ 4 h 313"/>
                <a:gd name="T54" fmla="*/ 3 w 186"/>
                <a:gd name="T55" fmla="*/ 4 h 313"/>
                <a:gd name="T56" fmla="*/ 3 w 186"/>
                <a:gd name="T57" fmla="*/ 3 h 313"/>
                <a:gd name="T58" fmla="*/ 3 w 186"/>
                <a:gd name="T59" fmla="*/ 1 h 313"/>
                <a:gd name="T60" fmla="*/ 3 w 186"/>
                <a:gd name="T61" fmla="*/ 0 h 313"/>
                <a:gd name="T62" fmla="*/ 3 w 186"/>
                <a:gd name="T63" fmla="*/ 0 h 313"/>
                <a:gd name="T64" fmla="*/ 3 w 186"/>
                <a:gd name="T65" fmla="*/ 1 h 313"/>
                <a:gd name="T66" fmla="*/ 3 w 186"/>
                <a:gd name="T67" fmla="*/ 3 h 313"/>
                <a:gd name="T68" fmla="*/ 4 w 186"/>
                <a:gd name="T69" fmla="*/ 4 h 313"/>
                <a:gd name="T70" fmla="*/ 4 w 186"/>
                <a:gd name="T71" fmla="*/ 3 h 313"/>
                <a:gd name="T72" fmla="*/ 5 w 186"/>
                <a:gd name="T73" fmla="*/ 3 h 313"/>
                <a:gd name="T74" fmla="*/ 5 w 186"/>
                <a:gd name="T75" fmla="*/ 2 h 313"/>
                <a:gd name="T76" fmla="*/ 5 w 186"/>
                <a:gd name="T77" fmla="*/ 2 h 313"/>
                <a:gd name="T78" fmla="*/ 5 w 186"/>
                <a:gd name="T79" fmla="*/ 2 h 313"/>
                <a:gd name="T80" fmla="*/ 5 w 186"/>
                <a:gd name="T81" fmla="*/ 2 h 313"/>
                <a:gd name="T82" fmla="*/ 5 w 186"/>
                <a:gd name="T83" fmla="*/ 3 h 313"/>
                <a:gd name="T84" fmla="*/ 4 w 186"/>
                <a:gd name="T85" fmla="*/ 4 h 313"/>
                <a:gd name="T86" fmla="*/ 4 w 186"/>
                <a:gd name="T87" fmla="*/ 4 h 313"/>
                <a:gd name="T88" fmla="*/ 4 w 186"/>
                <a:gd name="T89" fmla="*/ 5 h 313"/>
                <a:gd name="T90" fmla="*/ 3 w 186"/>
                <a:gd name="T91" fmla="*/ 6 h 313"/>
                <a:gd name="T92" fmla="*/ 4 w 186"/>
                <a:gd name="T93" fmla="*/ 7 h 313"/>
                <a:gd name="T94" fmla="*/ 4 w 186"/>
                <a:gd name="T95" fmla="*/ 6 h 313"/>
                <a:gd name="T96" fmla="*/ 5 w 186"/>
                <a:gd name="T97" fmla="*/ 5 h 313"/>
                <a:gd name="T98" fmla="*/ 6 w 186"/>
                <a:gd name="T99" fmla="*/ 4 h 313"/>
                <a:gd name="T100" fmla="*/ 6 w 186"/>
                <a:gd name="T101" fmla="*/ 4 h 313"/>
                <a:gd name="T102" fmla="*/ 6 w 186"/>
                <a:gd name="T103" fmla="*/ 4 h 313"/>
                <a:gd name="T104" fmla="*/ 6 w 186"/>
                <a:gd name="T105" fmla="*/ 5 h 313"/>
                <a:gd name="T106" fmla="*/ 5 w 186"/>
                <a:gd name="T107" fmla="*/ 5 h 313"/>
                <a:gd name="T108" fmla="*/ 5 w 186"/>
                <a:gd name="T109" fmla="*/ 6 h 313"/>
                <a:gd name="T110" fmla="*/ 4 w 186"/>
                <a:gd name="T111" fmla="*/ 7 h 313"/>
                <a:gd name="T112" fmla="*/ 3 w 186"/>
                <a:gd name="T113" fmla="*/ 8 h 313"/>
                <a:gd name="T114" fmla="*/ 3 w 186"/>
                <a:gd name="T115" fmla="*/ 9 h 313"/>
                <a:gd name="T116" fmla="*/ 3 w 186"/>
                <a:gd name="T117" fmla="*/ 9 h 313"/>
                <a:gd name="T118" fmla="*/ 3 w 186"/>
                <a:gd name="T119" fmla="*/ 9 h 31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6" h="313">
                  <a:moveTo>
                    <a:pt x="88" y="313"/>
                  </a:moveTo>
                  <a:lnTo>
                    <a:pt x="84" y="310"/>
                  </a:lnTo>
                  <a:lnTo>
                    <a:pt x="83" y="294"/>
                  </a:lnTo>
                  <a:lnTo>
                    <a:pt x="83" y="277"/>
                  </a:lnTo>
                  <a:lnTo>
                    <a:pt x="82" y="267"/>
                  </a:lnTo>
                  <a:lnTo>
                    <a:pt x="80" y="263"/>
                  </a:lnTo>
                  <a:lnTo>
                    <a:pt x="75" y="258"/>
                  </a:lnTo>
                  <a:lnTo>
                    <a:pt x="68" y="252"/>
                  </a:lnTo>
                  <a:lnTo>
                    <a:pt x="60" y="242"/>
                  </a:lnTo>
                  <a:lnTo>
                    <a:pt x="51" y="232"/>
                  </a:lnTo>
                  <a:lnTo>
                    <a:pt x="43" y="220"/>
                  </a:lnTo>
                  <a:lnTo>
                    <a:pt x="35" y="207"/>
                  </a:lnTo>
                  <a:lnTo>
                    <a:pt x="28" y="192"/>
                  </a:lnTo>
                  <a:lnTo>
                    <a:pt x="17" y="166"/>
                  </a:lnTo>
                  <a:lnTo>
                    <a:pt x="8" y="148"/>
                  </a:lnTo>
                  <a:lnTo>
                    <a:pt x="3" y="136"/>
                  </a:lnTo>
                  <a:lnTo>
                    <a:pt x="0" y="127"/>
                  </a:lnTo>
                  <a:lnTo>
                    <a:pt x="1" y="123"/>
                  </a:lnTo>
                  <a:lnTo>
                    <a:pt x="4" y="120"/>
                  </a:lnTo>
                  <a:lnTo>
                    <a:pt x="6" y="124"/>
                  </a:lnTo>
                  <a:lnTo>
                    <a:pt x="9" y="132"/>
                  </a:lnTo>
                  <a:lnTo>
                    <a:pt x="12" y="139"/>
                  </a:lnTo>
                  <a:lnTo>
                    <a:pt x="16" y="149"/>
                  </a:lnTo>
                  <a:lnTo>
                    <a:pt x="22" y="162"/>
                  </a:lnTo>
                  <a:lnTo>
                    <a:pt x="29" y="176"/>
                  </a:lnTo>
                  <a:lnTo>
                    <a:pt x="35" y="189"/>
                  </a:lnTo>
                  <a:lnTo>
                    <a:pt x="42" y="201"/>
                  </a:lnTo>
                  <a:lnTo>
                    <a:pt x="47" y="211"/>
                  </a:lnTo>
                  <a:lnTo>
                    <a:pt x="52" y="217"/>
                  </a:lnTo>
                  <a:lnTo>
                    <a:pt x="59" y="225"/>
                  </a:lnTo>
                  <a:lnTo>
                    <a:pt x="66" y="230"/>
                  </a:lnTo>
                  <a:lnTo>
                    <a:pt x="72" y="234"/>
                  </a:lnTo>
                  <a:lnTo>
                    <a:pt x="76" y="237"/>
                  </a:lnTo>
                  <a:lnTo>
                    <a:pt x="79" y="220"/>
                  </a:lnTo>
                  <a:lnTo>
                    <a:pt x="81" y="202"/>
                  </a:lnTo>
                  <a:lnTo>
                    <a:pt x="82" y="185"/>
                  </a:lnTo>
                  <a:lnTo>
                    <a:pt x="82" y="173"/>
                  </a:lnTo>
                  <a:lnTo>
                    <a:pt x="75" y="165"/>
                  </a:lnTo>
                  <a:lnTo>
                    <a:pt x="65" y="156"/>
                  </a:lnTo>
                  <a:lnTo>
                    <a:pt x="54" y="143"/>
                  </a:lnTo>
                  <a:lnTo>
                    <a:pt x="44" y="129"/>
                  </a:lnTo>
                  <a:lnTo>
                    <a:pt x="34" y="113"/>
                  </a:lnTo>
                  <a:lnTo>
                    <a:pt x="26" y="95"/>
                  </a:lnTo>
                  <a:lnTo>
                    <a:pt x="21" y="75"/>
                  </a:lnTo>
                  <a:lnTo>
                    <a:pt x="20" y="55"/>
                  </a:lnTo>
                  <a:lnTo>
                    <a:pt x="21" y="48"/>
                  </a:lnTo>
                  <a:lnTo>
                    <a:pt x="24" y="50"/>
                  </a:lnTo>
                  <a:lnTo>
                    <a:pt x="28" y="63"/>
                  </a:lnTo>
                  <a:lnTo>
                    <a:pt x="34" y="82"/>
                  </a:lnTo>
                  <a:lnTo>
                    <a:pt x="37" y="94"/>
                  </a:lnTo>
                  <a:lnTo>
                    <a:pt x="42" y="104"/>
                  </a:lnTo>
                  <a:lnTo>
                    <a:pt x="49" y="114"/>
                  </a:lnTo>
                  <a:lnTo>
                    <a:pt x="55" y="125"/>
                  </a:lnTo>
                  <a:lnTo>
                    <a:pt x="62" y="133"/>
                  </a:lnTo>
                  <a:lnTo>
                    <a:pt x="69" y="140"/>
                  </a:lnTo>
                  <a:lnTo>
                    <a:pt x="76" y="144"/>
                  </a:lnTo>
                  <a:lnTo>
                    <a:pt x="82" y="148"/>
                  </a:lnTo>
                  <a:lnTo>
                    <a:pt x="75" y="120"/>
                  </a:lnTo>
                  <a:lnTo>
                    <a:pt x="72" y="81"/>
                  </a:lnTo>
                  <a:lnTo>
                    <a:pt x="73" y="41"/>
                  </a:lnTo>
                  <a:lnTo>
                    <a:pt x="79" y="8"/>
                  </a:lnTo>
                  <a:lnTo>
                    <a:pt x="82" y="0"/>
                  </a:lnTo>
                  <a:lnTo>
                    <a:pt x="84" y="0"/>
                  </a:lnTo>
                  <a:lnTo>
                    <a:pt x="85" y="5"/>
                  </a:lnTo>
                  <a:lnTo>
                    <a:pt x="84" y="14"/>
                  </a:lnTo>
                  <a:lnTo>
                    <a:pt x="84" y="37"/>
                  </a:lnTo>
                  <a:lnTo>
                    <a:pt x="87" y="75"/>
                  </a:lnTo>
                  <a:lnTo>
                    <a:pt x="91" y="113"/>
                  </a:lnTo>
                  <a:lnTo>
                    <a:pt x="96" y="136"/>
                  </a:lnTo>
                  <a:lnTo>
                    <a:pt x="103" y="133"/>
                  </a:lnTo>
                  <a:lnTo>
                    <a:pt x="111" y="128"/>
                  </a:lnTo>
                  <a:lnTo>
                    <a:pt x="119" y="120"/>
                  </a:lnTo>
                  <a:lnTo>
                    <a:pt x="128" y="112"/>
                  </a:lnTo>
                  <a:lnTo>
                    <a:pt x="136" y="103"/>
                  </a:lnTo>
                  <a:lnTo>
                    <a:pt x="143" y="94"/>
                  </a:lnTo>
                  <a:lnTo>
                    <a:pt x="148" y="83"/>
                  </a:lnTo>
                  <a:lnTo>
                    <a:pt x="151" y="73"/>
                  </a:lnTo>
                  <a:lnTo>
                    <a:pt x="154" y="66"/>
                  </a:lnTo>
                  <a:lnTo>
                    <a:pt x="158" y="66"/>
                  </a:lnTo>
                  <a:lnTo>
                    <a:pt x="159" y="73"/>
                  </a:lnTo>
                  <a:lnTo>
                    <a:pt x="156" y="84"/>
                  </a:lnTo>
                  <a:lnTo>
                    <a:pt x="151" y="93"/>
                  </a:lnTo>
                  <a:lnTo>
                    <a:pt x="145" y="103"/>
                  </a:lnTo>
                  <a:lnTo>
                    <a:pt x="137" y="114"/>
                  </a:lnTo>
                  <a:lnTo>
                    <a:pt x="129" y="126"/>
                  </a:lnTo>
                  <a:lnTo>
                    <a:pt x="121" y="137"/>
                  </a:lnTo>
                  <a:lnTo>
                    <a:pt x="113" y="148"/>
                  </a:lnTo>
                  <a:lnTo>
                    <a:pt x="106" y="156"/>
                  </a:lnTo>
                  <a:lnTo>
                    <a:pt x="102" y="161"/>
                  </a:lnTo>
                  <a:lnTo>
                    <a:pt x="98" y="181"/>
                  </a:lnTo>
                  <a:lnTo>
                    <a:pt x="95" y="203"/>
                  </a:lnTo>
                  <a:lnTo>
                    <a:pt x="92" y="223"/>
                  </a:lnTo>
                  <a:lnTo>
                    <a:pt x="91" y="235"/>
                  </a:lnTo>
                  <a:lnTo>
                    <a:pt x="102" y="230"/>
                  </a:lnTo>
                  <a:lnTo>
                    <a:pt x="114" y="222"/>
                  </a:lnTo>
                  <a:lnTo>
                    <a:pt x="128" y="210"/>
                  </a:lnTo>
                  <a:lnTo>
                    <a:pt x="141" y="199"/>
                  </a:lnTo>
                  <a:lnTo>
                    <a:pt x="153" y="186"/>
                  </a:lnTo>
                  <a:lnTo>
                    <a:pt x="165" y="172"/>
                  </a:lnTo>
                  <a:lnTo>
                    <a:pt x="174" y="159"/>
                  </a:lnTo>
                  <a:lnTo>
                    <a:pt x="180" y="147"/>
                  </a:lnTo>
                  <a:lnTo>
                    <a:pt x="183" y="141"/>
                  </a:lnTo>
                  <a:lnTo>
                    <a:pt x="186" y="140"/>
                  </a:lnTo>
                  <a:lnTo>
                    <a:pt x="186" y="146"/>
                  </a:lnTo>
                  <a:lnTo>
                    <a:pt x="183" y="155"/>
                  </a:lnTo>
                  <a:lnTo>
                    <a:pt x="179" y="163"/>
                  </a:lnTo>
                  <a:lnTo>
                    <a:pt x="171" y="174"/>
                  </a:lnTo>
                  <a:lnTo>
                    <a:pt x="160" y="189"/>
                  </a:lnTo>
                  <a:lnTo>
                    <a:pt x="148" y="205"/>
                  </a:lnTo>
                  <a:lnTo>
                    <a:pt x="135" y="222"/>
                  </a:lnTo>
                  <a:lnTo>
                    <a:pt x="121" y="237"/>
                  </a:lnTo>
                  <a:lnTo>
                    <a:pt x="108" y="248"/>
                  </a:lnTo>
                  <a:lnTo>
                    <a:pt x="97" y="256"/>
                  </a:lnTo>
                  <a:lnTo>
                    <a:pt x="90" y="265"/>
                  </a:lnTo>
                  <a:lnTo>
                    <a:pt x="90" y="279"/>
                  </a:lnTo>
                  <a:lnTo>
                    <a:pt x="91" y="293"/>
                  </a:lnTo>
                  <a:lnTo>
                    <a:pt x="92" y="301"/>
                  </a:lnTo>
                  <a:lnTo>
                    <a:pt x="92" y="305"/>
                  </a:lnTo>
                  <a:lnTo>
                    <a:pt x="91" y="307"/>
                  </a:lnTo>
                  <a:lnTo>
                    <a:pt x="90" y="309"/>
                  </a:lnTo>
                  <a:lnTo>
                    <a:pt x="88" y="313"/>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24" name="Freeform 363">
              <a:extLst>
                <a:ext uri="{FF2B5EF4-FFF2-40B4-BE49-F238E27FC236}">
                  <a16:creationId xmlns:a16="http://schemas.microsoft.com/office/drawing/2014/main" xmlns="" id="{07479EBB-96B3-4C7C-9469-9878ED447FFC}"/>
                </a:ext>
              </a:extLst>
            </p:cNvPr>
            <p:cNvSpPr>
              <a:spLocks/>
            </p:cNvSpPr>
            <p:nvPr/>
          </p:nvSpPr>
          <p:spPr bwMode="auto">
            <a:xfrm>
              <a:off x="2531" y="1095"/>
              <a:ext cx="127" cy="150"/>
            </a:xfrm>
            <a:custGeom>
              <a:avLst/>
              <a:gdLst>
                <a:gd name="T0" fmla="*/ 8 w 253"/>
                <a:gd name="T1" fmla="*/ 1 h 299"/>
                <a:gd name="T2" fmla="*/ 8 w 253"/>
                <a:gd name="T3" fmla="*/ 1 h 299"/>
                <a:gd name="T4" fmla="*/ 8 w 253"/>
                <a:gd name="T5" fmla="*/ 2 h 299"/>
                <a:gd name="T6" fmla="*/ 7 w 253"/>
                <a:gd name="T7" fmla="*/ 2 h 299"/>
                <a:gd name="T8" fmla="*/ 7 w 253"/>
                <a:gd name="T9" fmla="*/ 3 h 299"/>
                <a:gd name="T10" fmla="*/ 7 w 253"/>
                <a:gd name="T11" fmla="*/ 3 h 299"/>
                <a:gd name="T12" fmla="*/ 6 w 253"/>
                <a:gd name="T13" fmla="*/ 4 h 299"/>
                <a:gd name="T14" fmla="*/ 6 w 253"/>
                <a:gd name="T15" fmla="*/ 5 h 299"/>
                <a:gd name="T16" fmla="*/ 6 w 253"/>
                <a:gd name="T17" fmla="*/ 5 h 299"/>
                <a:gd name="T18" fmla="*/ 6 w 253"/>
                <a:gd name="T19" fmla="*/ 6 h 299"/>
                <a:gd name="T20" fmla="*/ 6 w 253"/>
                <a:gd name="T21" fmla="*/ 6 h 299"/>
                <a:gd name="T22" fmla="*/ 6 w 253"/>
                <a:gd name="T23" fmla="*/ 6 h 299"/>
                <a:gd name="T24" fmla="*/ 6 w 253"/>
                <a:gd name="T25" fmla="*/ 6 h 299"/>
                <a:gd name="T26" fmla="*/ 6 w 253"/>
                <a:gd name="T27" fmla="*/ 5 h 299"/>
                <a:gd name="T28" fmla="*/ 5 w 253"/>
                <a:gd name="T29" fmla="*/ 5 h 299"/>
                <a:gd name="T30" fmla="*/ 5 w 253"/>
                <a:gd name="T31" fmla="*/ 6 h 299"/>
                <a:gd name="T32" fmla="*/ 4 w 253"/>
                <a:gd name="T33" fmla="*/ 7 h 299"/>
                <a:gd name="T34" fmla="*/ 4 w 253"/>
                <a:gd name="T35" fmla="*/ 7 h 299"/>
                <a:gd name="T36" fmla="*/ 4 w 253"/>
                <a:gd name="T37" fmla="*/ 8 h 299"/>
                <a:gd name="T38" fmla="*/ 4 w 253"/>
                <a:gd name="T39" fmla="*/ 9 h 299"/>
                <a:gd name="T40" fmla="*/ 4 w 253"/>
                <a:gd name="T41" fmla="*/ 10 h 299"/>
                <a:gd name="T42" fmla="*/ 4 w 253"/>
                <a:gd name="T43" fmla="*/ 10 h 299"/>
                <a:gd name="T44" fmla="*/ 4 w 253"/>
                <a:gd name="T45" fmla="*/ 9 h 299"/>
                <a:gd name="T46" fmla="*/ 3 w 253"/>
                <a:gd name="T47" fmla="*/ 8 h 299"/>
                <a:gd name="T48" fmla="*/ 3 w 253"/>
                <a:gd name="T49" fmla="*/ 8 h 299"/>
                <a:gd name="T50" fmla="*/ 3 w 253"/>
                <a:gd name="T51" fmla="*/ 8 h 299"/>
                <a:gd name="T52" fmla="*/ 2 w 253"/>
                <a:gd name="T53" fmla="*/ 9 h 299"/>
                <a:gd name="T54" fmla="*/ 2 w 253"/>
                <a:gd name="T55" fmla="*/ 10 h 299"/>
                <a:gd name="T56" fmla="*/ 1 w 253"/>
                <a:gd name="T57" fmla="*/ 10 h 299"/>
                <a:gd name="T58" fmla="*/ 1 w 253"/>
                <a:gd name="T59" fmla="*/ 10 h 299"/>
                <a:gd name="T60" fmla="*/ 2 w 253"/>
                <a:gd name="T61" fmla="*/ 9 h 299"/>
                <a:gd name="T62" fmla="*/ 2 w 253"/>
                <a:gd name="T63" fmla="*/ 9 h 299"/>
                <a:gd name="T64" fmla="*/ 3 w 253"/>
                <a:gd name="T65" fmla="*/ 8 h 299"/>
                <a:gd name="T66" fmla="*/ 3 w 253"/>
                <a:gd name="T67" fmla="*/ 7 h 299"/>
                <a:gd name="T68" fmla="*/ 3 w 253"/>
                <a:gd name="T69" fmla="*/ 7 h 299"/>
                <a:gd name="T70" fmla="*/ 2 w 253"/>
                <a:gd name="T71" fmla="*/ 7 h 299"/>
                <a:gd name="T72" fmla="*/ 2 w 253"/>
                <a:gd name="T73" fmla="*/ 7 h 299"/>
                <a:gd name="T74" fmla="*/ 1 w 253"/>
                <a:gd name="T75" fmla="*/ 8 h 299"/>
                <a:gd name="T76" fmla="*/ 1 w 253"/>
                <a:gd name="T77" fmla="*/ 8 h 299"/>
                <a:gd name="T78" fmla="*/ 0 w 253"/>
                <a:gd name="T79" fmla="*/ 8 h 299"/>
                <a:gd name="T80" fmla="*/ 1 w 253"/>
                <a:gd name="T81" fmla="*/ 7 h 299"/>
                <a:gd name="T82" fmla="*/ 2 w 253"/>
                <a:gd name="T83" fmla="*/ 7 h 299"/>
                <a:gd name="T84" fmla="*/ 2 w 253"/>
                <a:gd name="T85" fmla="*/ 7 h 299"/>
                <a:gd name="T86" fmla="*/ 3 w 253"/>
                <a:gd name="T87" fmla="*/ 7 h 299"/>
                <a:gd name="T88" fmla="*/ 4 w 253"/>
                <a:gd name="T89" fmla="*/ 7 h 299"/>
                <a:gd name="T90" fmla="*/ 4 w 253"/>
                <a:gd name="T91" fmla="*/ 6 h 299"/>
                <a:gd name="T92" fmla="*/ 4 w 253"/>
                <a:gd name="T93" fmla="*/ 6 h 299"/>
                <a:gd name="T94" fmla="*/ 5 w 253"/>
                <a:gd name="T95" fmla="*/ 6 h 299"/>
                <a:gd name="T96" fmla="*/ 4 w 253"/>
                <a:gd name="T97" fmla="*/ 5 h 299"/>
                <a:gd name="T98" fmla="*/ 4 w 253"/>
                <a:gd name="T99" fmla="*/ 5 h 299"/>
                <a:gd name="T100" fmla="*/ 4 w 253"/>
                <a:gd name="T101" fmla="*/ 5 h 299"/>
                <a:gd name="T102" fmla="*/ 5 w 253"/>
                <a:gd name="T103" fmla="*/ 5 h 299"/>
                <a:gd name="T104" fmla="*/ 5 w 253"/>
                <a:gd name="T105" fmla="*/ 5 h 299"/>
                <a:gd name="T106" fmla="*/ 5 w 253"/>
                <a:gd name="T107" fmla="*/ 5 h 299"/>
                <a:gd name="T108" fmla="*/ 5 w 253"/>
                <a:gd name="T109" fmla="*/ 5 h 299"/>
                <a:gd name="T110" fmla="*/ 6 w 253"/>
                <a:gd name="T111" fmla="*/ 4 h 299"/>
                <a:gd name="T112" fmla="*/ 6 w 253"/>
                <a:gd name="T113" fmla="*/ 3 h 299"/>
                <a:gd name="T114" fmla="*/ 7 w 253"/>
                <a:gd name="T115" fmla="*/ 2 h 299"/>
                <a:gd name="T116" fmla="*/ 7 w 253"/>
                <a:gd name="T117" fmla="*/ 1 h 299"/>
                <a:gd name="T118" fmla="*/ 7 w 253"/>
                <a:gd name="T119" fmla="*/ 1 h 299"/>
                <a:gd name="T120" fmla="*/ 8 w 253"/>
                <a:gd name="T121" fmla="*/ 1 h 299"/>
                <a:gd name="T122" fmla="*/ 8 w 253"/>
                <a:gd name="T123" fmla="*/ 0 h 2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53" h="299">
                  <a:moveTo>
                    <a:pt x="253" y="0"/>
                  </a:moveTo>
                  <a:lnTo>
                    <a:pt x="249" y="6"/>
                  </a:lnTo>
                  <a:lnTo>
                    <a:pt x="244" y="14"/>
                  </a:lnTo>
                  <a:lnTo>
                    <a:pt x="238" y="24"/>
                  </a:lnTo>
                  <a:lnTo>
                    <a:pt x="232" y="34"/>
                  </a:lnTo>
                  <a:lnTo>
                    <a:pt x="226" y="45"/>
                  </a:lnTo>
                  <a:lnTo>
                    <a:pt x="220" y="55"/>
                  </a:lnTo>
                  <a:lnTo>
                    <a:pt x="215" y="63"/>
                  </a:lnTo>
                  <a:lnTo>
                    <a:pt x="212" y="69"/>
                  </a:lnTo>
                  <a:lnTo>
                    <a:pt x="209" y="75"/>
                  </a:lnTo>
                  <a:lnTo>
                    <a:pt x="204" y="84"/>
                  </a:lnTo>
                  <a:lnTo>
                    <a:pt x="199" y="93"/>
                  </a:lnTo>
                  <a:lnTo>
                    <a:pt x="194" y="103"/>
                  </a:lnTo>
                  <a:lnTo>
                    <a:pt x="188" y="114"/>
                  </a:lnTo>
                  <a:lnTo>
                    <a:pt x="182" y="123"/>
                  </a:lnTo>
                  <a:lnTo>
                    <a:pt x="177" y="130"/>
                  </a:lnTo>
                  <a:lnTo>
                    <a:pt x="175" y="133"/>
                  </a:lnTo>
                  <a:lnTo>
                    <a:pt x="182" y="143"/>
                  </a:lnTo>
                  <a:lnTo>
                    <a:pt x="189" y="152"/>
                  </a:lnTo>
                  <a:lnTo>
                    <a:pt x="192" y="162"/>
                  </a:lnTo>
                  <a:lnTo>
                    <a:pt x="194" y="174"/>
                  </a:lnTo>
                  <a:lnTo>
                    <a:pt x="192" y="181"/>
                  </a:lnTo>
                  <a:lnTo>
                    <a:pt x="191" y="180"/>
                  </a:lnTo>
                  <a:lnTo>
                    <a:pt x="190" y="175"/>
                  </a:lnTo>
                  <a:lnTo>
                    <a:pt x="188" y="168"/>
                  </a:lnTo>
                  <a:lnTo>
                    <a:pt x="183" y="163"/>
                  </a:lnTo>
                  <a:lnTo>
                    <a:pt x="176" y="158"/>
                  </a:lnTo>
                  <a:lnTo>
                    <a:pt x="171" y="154"/>
                  </a:lnTo>
                  <a:lnTo>
                    <a:pt x="165" y="152"/>
                  </a:lnTo>
                  <a:lnTo>
                    <a:pt x="157" y="159"/>
                  </a:lnTo>
                  <a:lnTo>
                    <a:pt x="148" y="167"/>
                  </a:lnTo>
                  <a:lnTo>
                    <a:pt x="137" y="176"/>
                  </a:lnTo>
                  <a:lnTo>
                    <a:pt x="128" y="186"/>
                  </a:lnTo>
                  <a:lnTo>
                    <a:pt x="119" y="196"/>
                  </a:lnTo>
                  <a:lnTo>
                    <a:pt x="111" y="204"/>
                  </a:lnTo>
                  <a:lnTo>
                    <a:pt x="105" y="211"/>
                  </a:lnTo>
                  <a:lnTo>
                    <a:pt x="103" y="215"/>
                  </a:lnTo>
                  <a:lnTo>
                    <a:pt x="101" y="227"/>
                  </a:lnTo>
                  <a:lnTo>
                    <a:pt x="103" y="245"/>
                  </a:lnTo>
                  <a:lnTo>
                    <a:pt x="106" y="265"/>
                  </a:lnTo>
                  <a:lnTo>
                    <a:pt x="112" y="280"/>
                  </a:lnTo>
                  <a:lnTo>
                    <a:pt x="116" y="289"/>
                  </a:lnTo>
                  <a:lnTo>
                    <a:pt x="119" y="294"/>
                  </a:lnTo>
                  <a:lnTo>
                    <a:pt x="118" y="295"/>
                  </a:lnTo>
                  <a:lnTo>
                    <a:pt x="113" y="290"/>
                  </a:lnTo>
                  <a:lnTo>
                    <a:pt x="106" y="279"/>
                  </a:lnTo>
                  <a:lnTo>
                    <a:pt x="98" y="259"/>
                  </a:lnTo>
                  <a:lnTo>
                    <a:pt x="93" y="239"/>
                  </a:lnTo>
                  <a:lnTo>
                    <a:pt x="92" y="226"/>
                  </a:lnTo>
                  <a:lnTo>
                    <a:pt x="86" y="234"/>
                  </a:lnTo>
                  <a:lnTo>
                    <a:pt x="80" y="244"/>
                  </a:lnTo>
                  <a:lnTo>
                    <a:pt x="73" y="256"/>
                  </a:lnTo>
                  <a:lnTo>
                    <a:pt x="65" y="266"/>
                  </a:lnTo>
                  <a:lnTo>
                    <a:pt x="57" y="277"/>
                  </a:lnTo>
                  <a:lnTo>
                    <a:pt x="50" y="287"/>
                  </a:lnTo>
                  <a:lnTo>
                    <a:pt x="43" y="294"/>
                  </a:lnTo>
                  <a:lnTo>
                    <a:pt x="37" y="297"/>
                  </a:lnTo>
                  <a:lnTo>
                    <a:pt x="30" y="299"/>
                  </a:lnTo>
                  <a:lnTo>
                    <a:pt x="28" y="298"/>
                  </a:lnTo>
                  <a:lnTo>
                    <a:pt x="31" y="295"/>
                  </a:lnTo>
                  <a:lnTo>
                    <a:pt x="36" y="289"/>
                  </a:lnTo>
                  <a:lnTo>
                    <a:pt x="39" y="283"/>
                  </a:lnTo>
                  <a:lnTo>
                    <a:pt x="45" y="274"/>
                  </a:lnTo>
                  <a:lnTo>
                    <a:pt x="52" y="262"/>
                  </a:lnTo>
                  <a:lnTo>
                    <a:pt x="60" y="250"/>
                  </a:lnTo>
                  <a:lnTo>
                    <a:pt x="68" y="237"/>
                  </a:lnTo>
                  <a:lnTo>
                    <a:pt x="76" y="226"/>
                  </a:lnTo>
                  <a:lnTo>
                    <a:pt x="82" y="218"/>
                  </a:lnTo>
                  <a:lnTo>
                    <a:pt x="86" y="214"/>
                  </a:lnTo>
                  <a:lnTo>
                    <a:pt x="75" y="215"/>
                  </a:lnTo>
                  <a:lnTo>
                    <a:pt x="65" y="218"/>
                  </a:lnTo>
                  <a:lnTo>
                    <a:pt x="54" y="219"/>
                  </a:lnTo>
                  <a:lnTo>
                    <a:pt x="45" y="221"/>
                  </a:lnTo>
                  <a:lnTo>
                    <a:pt x="36" y="223"/>
                  </a:lnTo>
                  <a:lnTo>
                    <a:pt x="29" y="226"/>
                  </a:lnTo>
                  <a:lnTo>
                    <a:pt x="22" y="228"/>
                  </a:lnTo>
                  <a:lnTo>
                    <a:pt x="16" y="231"/>
                  </a:lnTo>
                  <a:lnTo>
                    <a:pt x="7" y="236"/>
                  </a:lnTo>
                  <a:lnTo>
                    <a:pt x="1" y="236"/>
                  </a:lnTo>
                  <a:lnTo>
                    <a:pt x="0" y="234"/>
                  </a:lnTo>
                  <a:lnTo>
                    <a:pt x="5" y="229"/>
                  </a:lnTo>
                  <a:lnTo>
                    <a:pt x="12" y="224"/>
                  </a:lnTo>
                  <a:lnTo>
                    <a:pt x="22" y="220"/>
                  </a:lnTo>
                  <a:lnTo>
                    <a:pt x="35" y="214"/>
                  </a:lnTo>
                  <a:lnTo>
                    <a:pt x="48" y="209"/>
                  </a:lnTo>
                  <a:lnTo>
                    <a:pt x="62" y="204"/>
                  </a:lnTo>
                  <a:lnTo>
                    <a:pt x="75" y="200"/>
                  </a:lnTo>
                  <a:lnTo>
                    <a:pt x="85" y="198"/>
                  </a:lnTo>
                  <a:lnTo>
                    <a:pt x="92" y="197"/>
                  </a:lnTo>
                  <a:lnTo>
                    <a:pt x="98" y="196"/>
                  </a:lnTo>
                  <a:lnTo>
                    <a:pt x="104" y="192"/>
                  </a:lnTo>
                  <a:lnTo>
                    <a:pt x="111" y="186"/>
                  </a:lnTo>
                  <a:lnTo>
                    <a:pt x="116" y="181"/>
                  </a:lnTo>
                  <a:lnTo>
                    <a:pt x="122" y="174"/>
                  </a:lnTo>
                  <a:lnTo>
                    <a:pt x="127" y="168"/>
                  </a:lnTo>
                  <a:lnTo>
                    <a:pt x="129" y="163"/>
                  </a:lnTo>
                  <a:lnTo>
                    <a:pt x="130" y="160"/>
                  </a:lnTo>
                  <a:lnTo>
                    <a:pt x="128" y="156"/>
                  </a:lnTo>
                  <a:lnTo>
                    <a:pt x="124" y="153"/>
                  </a:lnTo>
                  <a:lnTo>
                    <a:pt x="120" y="152"/>
                  </a:lnTo>
                  <a:lnTo>
                    <a:pt x="116" y="151"/>
                  </a:lnTo>
                  <a:lnTo>
                    <a:pt x="123" y="147"/>
                  </a:lnTo>
                  <a:lnTo>
                    <a:pt x="129" y="144"/>
                  </a:lnTo>
                  <a:lnTo>
                    <a:pt x="134" y="140"/>
                  </a:lnTo>
                  <a:lnTo>
                    <a:pt x="138" y="137"/>
                  </a:lnTo>
                  <a:lnTo>
                    <a:pt x="142" y="139"/>
                  </a:lnTo>
                  <a:lnTo>
                    <a:pt x="144" y="140"/>
                  </a:lnTo>
                  <a:lnTo>
                    <a:pt x="145" y="140"/>
                  </a:lnTo>
                  <a:lnTo>
                    <a:pt x="146" y="140"/>
                  </a:lnTo>
                  <a:lnTo>
                    <a:pt x="152" y="133"/>
                  </a:lnTo>
                  <a:lnTo>
                    <a:pt x="161" y="121"/>
                  </a:lnTo>
                  <a:lnTo>
                    <a:pt x="171" y="106"/>
                  </a:lnTo>
                  <a:lnTo>
                    <a:pt x="181" y="90"/>
                  </a:lnTo>
                  <a:lnTo>
                    <a:pt x="191" y="71"/>
                  </a:lnTo>
                  <a:lnTo>
                    <a:pt x="200" y="55"/>
                  </a:lnTo>
                  <a:lnTo>
                    <a:pt x="206" y="40"/>
                  </a:lnTo>
                  <a:lnTo>
                    <a:pt x="209" y="29"/>
                  </a:lnTo>
                  <a:lnTo>
                    <a:pt x="212" y="23"/>
                  </a:lnTo>
                  <a:lnTo>
                    <a:pt x="217" y="16"/>
                  </a:lnTo>
                  <a:lnTo>
                    <a:pt x="220" y="10"/>
                  </a:lnTo>
                  <a:lnTo>
                    <a:pt x="225" y="6"/>
                  </a:lnTo>
                  <a:lnTo>
                    <a:pt x="230" y="3"/>
                  </a:lnTo>
                  <a:lnTo>
                    <a:pt x="240" y="1"/>
                  </a:lnTo>
                  <a:lnTo>
                    <a:pt x="248" y="0"/>
                  </a:lnTo>
                  <a:lnTo>
                    <a:pt x="253" y="0"/>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25" name="Freeform 364">
              <a:extLst>
                <a:ext uri="{FF2B5EF4-FFF2-40B4-BE49-F238E27FC236}">
                  <a16:creationId xmlns:a16="http://schemas.microsoft.com/office/drawing/2014/main" xmlns="" id="{2C081485-DED0-4092-B7C5-0065128F7659}"/>
                </a:ext>
              </a:extLst>
            </p:cNvPr>
            <p:cNvSpPr>
              <a:spLocks/>
            </p:cNvSpPr>
            <p:nvPr/>
          </p:nvSpPr>
          <p:spPr bwMode="auto">
            <a:xfrm>
              <a:off x="2765" y="890"/>
              <a:ext cx="73" cy="122"/>
            </a:xfrm>
            <a:custGeom>
              <a:avLst/>
              <a:gdLst>
                <a:gd name="T0" fmla="*/ 2 w 146"/>
                <a:gd name="T1" fmla="*/ 8 h 244"/>
                <a:gd name="T2" fmla="*/ 2 w 146"/>
                <a:gd name="T3" fmla="*/ 7 h 244"/>
                <a:gd name="T4" fmla="*/ 3 w 146"/>
                <a:gd name="T5" fmla="*/ 7 h 244"/>
                <a:gd name="T6" fmla="*/ 3 w 146"/>
                <a:gd name="T7" fmla="*/ 6 h 244"/>
                <a:gd name="T8" fmla="*/ 4 w 146"/>
                <a:gd name="T9" fmla="*/ 6 h 244"/>
                <a:gd name="T10" fmla="*/ 5 w 146"/>
                <a:gd name="T11" fmla="*/ 6 h 244"/>
                <a:gd name="T12" fmla="*/ 5 w 146"/>
                <a:gd name="T13" fmla="*/ 6 h 244"/>
                <a:gd name="T14" fmla="*/ 5 w 146"/>
                <a:gd name="T15" fmla="*/ 5 h 244"/>
                <a:gd name="T16" fmla="*/ 5 w 146"/>
                <a:gd name="T17" fmla="*/ 6 h 244"/>
                <a:gd name="T18" fmla="*/ 4 w 146"/>
                <a:gd name="T19" fmla="*/ 6 h 244"/>
                <a:gd name="T20" fmla="*/ 3 w 146"/>
                <a:gd name="T21" fmla="*/ 6 h 244"/>
                <a:gd name="T22" fmla="*/ 3 w 146"/>
                <a:gd name="T23" fmla="*/ 6 h 244"/>
                <a:gd name="T24" fmla="*/ 3 w 146"/>
                <a:gd name="T25" fmla="*/ 6 h 244"/>
                <a:gd name="T26" fmla="*/ 3 w 146"/>
                <a:gd name="T27" fmla="*/ 5 h 244"/>
                <a:gd name="T28" fmla="*/ 3 w 146"/>
                <a:gd name="T29" fmla="*/ 4 h 244"/>
                <a:gd name="T30" fmla="*/ 4 w 146"/>
                <a:gd name="T31" fmla="*/ 4 h 244"/>
                <a:gd name="T32" fmla="*/ 4 w 146"/>
                <a:gd name="T33" fmla="*/ 3 h 244"/>
                <a:gd name="T34" fmla="*/ 5 w 146"/>
                <a:gd name="T35" fmla="*/ 3 h 244"/>
                <a:gd name="T36" fmla="*/ 5 w 146"/>
                <a:gd name="T37" fmla="*/ 3 h 244"/>
                <a:gd name="T38" fmla="*/ 5 w 146"/>
                <a:gd name="T39" fmla="*/ 3 h 244"/>
                <a:gd name="T40" fmla="*/ 5 w 146"/>
                <a:gd name="T41" fmla="*/ 3 h 244"/>
                <a:gd name="T42" fmla="*/ 4 w 146"/>
                <a:gd name="T43" fmla="*/ 3 h 244"/>
                <a:gd name="T44" fmla="*/ 4 w 146"/>
                <a:gd name="T45" fmla="*/ 4 h 244"/>
                <a:gd name="T46" fmla="*/ 3 w 146"/>
                <a:gd name="T47" fmla="*/ 4 h 244"/>
                <a:gd name="T48" fmla="*/ 3 w 146"/>
                <a:gd name="T49" fmla="*/ 3 h 244"/>
                <a:gd name="T50" fmla="*/ 3 w 146"/>
                <a:gd name="T51" fmla="*/ 1 h 244"/>
                <a:gd name="T52" fmla="*/ 3 w 146"/>
                <a:gd name="T53" fmla="*/ 1 h 244"/>
                <a:gd name="T54" fmla="*/ 3 w 146"/>
                <a:gd name="T55" fmla="*/ 1 h 244"/>
                <a:gd name="T56" fmla="*/ 3 w 146"/>
                <a:gd name="T57" fmla="*/ 1 h 244"/>
                <a:gd name="T58" fmla="*/ 3 w 146"/>
                <a:gd name="T59" fmla="*/ 4 h 244"/>
                <a:gd name="T60" fmla="*/ 3 w 146"/>
                <a:gd name="T61" fmla="*/ 4 h 244"/>
                <a:gd name="T62" fmla="*/ 3 w 146"/>
                <a:gd name="T63" fmla="*/ 4 h 244"/>
                <a:gd name="T64" fmla="*/ 2 w 146"/>
                <a:gd name="T65" fmla="*/ 4 h 244"/>
                <a:gd name="T66" fmla="*/ 2 w 146"/>
                <a:gd name="T67" fmla="*/ 3 h 244"/>
                <a:gd name="T68" fmla="*/ 2 w 146"/>
                <a:gd name="T69" fmla="*/ 3 h 244"/>
                <a:gd name="T70" fmla="*/ 1 w 146"/>
                <a:gd name="T71" fmla="*/ 2 h 244"/>
                <a:gd name="T72" fmla="*/ 1 w 146"/>
                <a:gd name="T73" fmla="*/ 2 h 244"/>
                <a:gd name="T74" fmla="*/ 1 w 146"/>
                <a:gd name="T75" fmla="*/ 2 h 244"/>
                <a:gd name="T76" fmla="*/ 2 w 146"/>
                <a:gd name="T77" fmla="*/ 3 h 244"/>
                <a:gd name="T78" fmla="*/ 2 w 146"/>
                <a:gd name="T79" fmla="*/ 4 h 244"/>
                <a:gd name="T80" fmla="*/ 2 w 146"/>
                <a:gd name="T81" fmla="*/ 5 h 244"/>
                <a:gd name="T82" fmla="*/ 2 w 146"/>
                <a:gd name="T83" fmla="*/ 6 h 244"/>
                <a:gd name="T84" fmla="*/ 2 w 146"/>
                <a:gd name="T85" fmla="*/ 6 h 244"/>
                <a:gd name="T86" fmla="*/ 2 w 146"/>
                <a:gd name="T87" fmla="*/ 6 h 244"/>
                <a:gd name="T88" fmla="*/ 2 w 146"/>
                <a:gd name="T89" fmla="*/ 6 h 244"/>
                <a:gd name="T90" fmla="*/ 1 w 146"/>
                <a:gd name="T91" fmla="*/ 5 h 244"/>
                <a:gd name="T92" fmla="*/ 1 w 146"/>
                <a:gd name="T93" fmla="*/ 5 h 244"/>
                <a:gd name="T94" fmla="*/ 1 w 146"/>
                <a:gd name="T95" fmla="*/ 5 h 244"/>
                <a:gd name="T96" fmla="*/ 0 w 146"/>
                <a:gd name="T97" fmla="*/ 5 h 244"/>
                <a:gd name="T98" fmla="*/ 1 w 146"/>
                <a:gd name="T99" fmla="*/ 5 h 244"/>
                <a:gd name="T100" fmla="*/ 1 w 146"/>
                <a:gd name="T101" fmla="*/ 6 h 244"/>
                <a:gd name="T102" fmla="*/ 1 w 146"/>
                <a:gd name="T103" fmla="*/ 6 h 244"/>
                <a:gd name="T104" fmla="*/ 2 w 146"/>
                <a:gd name="T105" fmla="*/ 7 h 244"/>
                <a:gd name="T106" fmla="*/ 2 w 146"/>
                <a:gd name="T107" fmla="*/ 7 h 244"/>
                <a:gd name="T108" fmla="*/ 1 w 146"/>
                <a:gd name="T109" fmla="*/ 8 h 244"/>
                <a:gd name="T110" fmla="*/ 1 w 146"/>
                <a:gd name="T111" fmla="*/ 8 h 24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46" h="244">
                  <a:moveTo>
                    <a:pt x="31" y="240"/>
                  </a:moveTo>
                  <a:lnTo>
                    <a:pt x="39" y="230"/>
                  </a:lnTo>
                  <a:lnTo>
                    <a:pt x="48" y="216"/>
                  </a:lnTo>
                  <a:lnTo>
                    <a:pt x="57" y="204"/>
                  </a:lnTo>
                  <a:lnTo>
                    <a:pt x="61" y="195"/>
                  </a:lnTo>
                  <a:lnTo>
                    <a:pt x="69" y="195"/>
                  </a:lnTo>
                  <a:lnTo>
                    <a:pt x="80" y="193"/>
                  </a:lnTo>
                  <a:lnTo>
                    <a:pt x="92" y="190"/>
                  </a:lnTo>
                  <a:lnTo>
                    <a:pt x="106" y="185"/>
                  </a:lnTo>
                  <a:lnTo>
                    <a:pt x="117" y="180"/>
                  </a:lnTo>
                  <a:lnTo>
                    <a:pt x="128" y="175"/>
                  </a:lnTo>
                  <a:lnTo>
                    <a:pt x="136" y="170"/>
                  </a:lnTo>
                  <a:lnTo>
                    <a:pt x="139" y="167"/>
                  </a:lnTo>
                  <a:lnTo>
                    <a:pt x="141" y="161"/>
                  </a:lnTo>
                  <a:lnTo>
                    <a:pt x="142" y="159"/>
                  </a:lnTo>
                  <a:lnTo>
                    <a:pt x="140" y="159"/>
                  </a:lnTo>
                  <a:lnTo>
                    <a:pt x="136" y="161"/>
                  </a:lnTo>
                  <a:lnTo>
                    <a:pt x="131" y="163"/>
                  </a:lnTo>
                  <a:lnTo>
                    <a:pt x="123" y="167"/>
                  </a:lnTo>
                  <a:lnTo>
                    <a:pt x="114" y="170"/>
                  </a:lnTo>
                  <a:lnTo>
                    <a:pt x="103" y="175"/>
                  </a:lnTo>
                  <a:lnTo>
                    <a:pt x="92" y="179"/>
                  </a:lnTo>
                  <a:lnTo>
                    <a:pt x="81" y="183"/>
                  </a:lnTo>
                  <a:lnTo>
                    <a:pt x="73" y="185"/>
                  </a:lnTo>
                  <a:lnTo>
                    <a:pt x="67" y="186"/>
                  </a:lnTo>
                  <a:lnTo>
                    <a:pt x="71" y="175"/>
                  </a:lnTo>
                  <a:lnTo>
                    <a:pt x="77" y="159"/>
                  </a:lnTo>
                  <a:lnTo>
                    <a:pt x="83" y="142"/>
                  </a:lnTo>
                  <a:lnTo>
                    <a:pt x="85" y="133"/>
                  </a:lnTo>
                  <a:lnTo>
                    <a:pt x="92" y="127"/>
                  </a:lnTo>
                  <a:lnTo>
                    <a:pt x="100" y="121"/>
                  </a:lnTo>
                  <a:lnTo>
                    <a:pt x="109" y="114"/>
                  </a:lnTo>
                  <a:lnTo>
                    <a:pt x="118" y="104"/>
                  </a:lnTo>
                  <a:lnTo>
                    <a:pt x="128" y="96"/>
                  </a:lnTo>
                  <a:lnTo>
                    <a:pt x="136" y="89"/>
                  </a:lnTo>
                  <a:lnTo>
                    <a:pt x="141" y="84"/>
                  </a:lnTo>
                  <a:lnTo>
                    <a:pt x="145" y="79"/>
                  </a:lnTo>
                  <a:lnTo>
                    <a:pt x="146" y="74"/>
                  </a:lnTo>
                  <a:lnTo>
                    <a:pt x="146" y="71"/>
                  </a:lnTo>
                  <a:lnTo>
                    <a:pt x="144" y="71"/>
                  </a:lnTo>
                  <a:lnTo>
                    <a:pt x="139" y="76"/>
                  </a:lnTo>
                  <a:lnTo>
                    <a:pt x="134" y="79"/>
                  </a:lnTo>
                  <a:lnTo>
                    <a:pt x="129" y="85"/>
                  </a:lnTo>
                  <a:lnTo>
                    <a:pt x="122" y="91"/>
                  </a:lnTo>
                  <a:lnTo>
                    <a:pt x="114" y="96"/>
                  </a:lnTo>
                  <a:lnTo>
                    <a:pt x="106" y="102"/>
                  </a:lnTo>
                  <a:lnTo>
                    <a:pt x="98" y="108"/>
                  </a:lnTo>
                  <a:lnTo>
                    <a:pt x="91" y="112"/>
                  </a:lnTo>
                  <a:lnTo>
                    <a:pt x="86" y="115"/>
                  </a:lnTo>
                  <a:lnTo>
                    <a:pt x="87" y="94"/>
                  </a:lnTo>
                  <a:lnTo>
                    <a:pt x="88" y="61"/>
                  </a:lnTo>
                  <a:lnTo>
                    <a:pt x="90" y="27"/>
                  </a:lnTo>
                  <a:lnTo>
                    <a:pt x="88" y="8"/>
                  </a:lnTo>
                  <a:lnTo>
                    <a:pt x="87" y="1"/>
                  </a:lnTo>
                  <a:lnTo>
                    <a:pt x="86" y="0"/>
                  </a:lnTo>
                  <a:lnTo>
                    <a:pt x="85" y="2"/>
                  </a:lnTo>
                  <a:lnTo>
                    <a:pt x="84" y="10"/>
                  </a:lnTo>
                  <a:lnTo>
                    <a:pt x="81" y="32"/>
                  </a:lnTo>
                  <a:lnTo>
                    <a:pt x="79" y="68"/>
                  </a:lnTo>
                  <a:lnTo>
                    <a:pt x="76" y="103"/>
                  </a:lnTo>
                  <a:lnTo>
                    <a:pt x="71" y="125"/>
                  </a:lnTo>
                  <a:lnTo>
                    <a:pt x="69" y="127"/>
                  </a:lnTo>
                  <a:lnTo>
                    <a:pt x="67" y="126"/>
                  </a:lnTo>
                  <a:lnTo>
                    <a:pt x="65" y="123"/>
                  </a:lnTo>
                  <a:lnTo>
                    <a:pt x="64" y="117"/>
                  </a:lnTo>
                  <a:lnTo>
                    <a:pt x="63" y="111"/>
                  </a:lnTo>
                  <a:lnTo>
                    <a:pt x="58" y="103"/>
                  </a:lnTo>
                  <a:lnTo>
                    <a:pt x="54" y="94"/>
                  </a:lnTo>
                  <a:lnTo>
                    <a:pt x="47" y="84"/>
                  </a:lnTo>
                  <a:lnTo>
                    <a:pt x="40" y="73"/>
                  </a:lnTo>
                  <a:lnTo>
                    <a:pt x="33" y="64"/>
                  </a:lnTo>
                  <a:lnTo>
                    <a:pt x="26" y="58"/>
                  </a:lnTo>
                  <a:lnTo>
                    <a:pt x="22" y="55"/>
                  </a:lnTo>
                  <a:lnTo>
                    <a:pt x="17" y="55"/>
                  </a:lnTo>
                  <a:lnTo>
                    <a:pt x="18" y="58"/>
                  </a:lnTo>
                  <a:lnTo>
                    <a:pt x="23" y="64"/>
                  </a:lnTo>
                  <a:lnTo>
                    <a:pt x="29" y="73"/>
                  </a:lnTo>
                  <a:lnTo>
                    <a:pt x="37" y="86"/>
                  </a:lnTo>
                  <a:lnTo>
                    <a:pt x="46" y="103"/>
                  </a:lnTo>
                  <a:lnTo>
                    <a:pt x="55" y="119"/>
                  </a:lnTo>
                  <a:lnTo>
                    <a:pt x="60" y="132"/>
                  </a:lnTo>
                  <a:lnTo>
                    <a:pt x="60" y="144"/>
                  </a:lnTo>
                  <a:lnTo>
                    <a:pt x="57" y="159"/>
                  </a:lnTo>
                  <a:lnTo>
                    <a:pt x="54" y="172"/>
                  </a:lnTo>
                  <a:lnTo>
                    <a:pt x="50" y="180"/>
                  </a:lnTo>
                  <a:lnTo>
                    <a:pt x="48" y="183"/>
                  </a:lnTo>
                  <a:lnTo>
                    <a:pt x="46" y="183"/>
                  </a:lnTo>
                  <a:lnTo>
                    <a:pt x="43" y="179"/>
                  </a:lnTo>
                  <a:lnTo>
                    <a:pt x="39" y="174"/>
                  </a:lnTo>
                  <a:lnTo>
                    <a:pt x="35" y="169"/>
                  </a:lnTo>
                  <a:lnTo>
                    <a:pt x="31" y="164"/>
                  </a:lnTo>
                  <a:lnTo>
                    <a:pt x="25" y="157"/>
                  </a:lnTo>
                  <a:lnTo>
                    <a:pt x="19" y="151"/>
                  </a:lnTo>
                  <a:lnTo>
                    <a:pt x="14" y="145"/>
                  </a:lnTo>
                  <a:lnTo>
                    <a:pt x="8" y="139"/>
                  </a:lnTo>
                  <a:lnTo>
                    <a:pt x="3" y="134"/>
                  </a:lnTo>
                  <a:lnTo>
                    <a:pt x="1" y="131"/>
                  </a:lnTo>
                  <a:lnTo>
                    <a:pt x="0" y="130"/>
                  </a:lnTo>
                  <a:lnTo>
                    <a:pt x="2" y="136"/>
                  </a:lnTo>
                  <a:lnTo>
                    <a:pt x="8" y="145"/>
                  </a:lnTo>
                  <a:lnTo>
                    <a:pt x="14" y="154"/>
                  </a:lnTo>
                  <a:lnTo>
                    <a:pt x="19" y="163"/>
                  </a:lnTo>
                  <a:lnTo>
                    <a:pt x="26" y="172"/>
                  </a:lnTo>
                  <a:lnTo>
                    <a:pt x="32" y="182"/>
                  </a:lnTo>
                  <a:lnTo>
                    <a:pt x="34" y="187"/>
                  </a:lnTo>
                  <a:lnTo>
                    <a:pt x="35" y="194"/>
                  </a:lnTo>
                  <a:lnTo>
                    <a:pt x="35" y="206"/>
                  </a:lnTo>
                  <a:lnTo>
                    <a:pt x="33" y="220"/>
                  </a:lnTo>
                  <a:lnTo>
                    <a:pt x="27" y="231"/>
                  </a:lnTo>
                  <a:lnTo>
                    <a:pt x="23" y="239"/>
                  </a:lnTo>
                  <a:lnTo>
                    <a:pt x="23" y="244"/>
                  </a:lnTo>
                  <a:lnTo>
                    <a:pt x="26" y="244"/>
                  </a:lnTo>
                  <a:lnTo>
                    <a:pt x="31" y="240"/>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0626" name="Freeform 365">
              <a:extLst>
                <a:ext uri="{FF2B5EF4-FFF2-40B4-BE49-F238E27FC236}">
                  <a16:creationId xmlns:a16="http://schemas.microsoft.com/office/drawing/2014/main" xmlns="" id="{8DD921E9-FC7E-4CA2-8488-190C6977A4E1}"/>
                </a:ext>
              </a:extLst>
            </p:cNvPr>
            <p:cNvSpPr>
              <a:spLocks/>
            </p:cNvSpPr>
            <p:nvPr/>
          </p:nvSpPr>
          <p:spPr bwMode="auto">
            <a:xfrm>
              <a:off x="2432" y="924"/>
              <a:ext cx="139" cy="113"/>
            </a:xfrm>
            <a:custGeom>
              <a:avLst/>
              <a:gdLst>
                <a:gd name="T0" fmla="*/ 8 w 279"/>
                <a:gd name="T1" fmla="*/ 6 h 227"/>
                <a:gd name="T2" fmla="*/ 7 w 279"/>
                <a:gd name="T3" fmla="*/ 6 h 227"/>
                <a:gd name="T4" fmla="*/ 7 w 279"/>
                <a:gd name="T5" fmla="*/ 5 h 227"/>
                <a:gd name="T6" fmla="*/ 6 w 279"/>
                <a:gd name="T7" fmla="*/ 5 h 227"/>
                <a:gd name="T8" fmla="*/ 7 w 279"/>
                <a:gd name="T9" fmla="*/ 4 h 227"/>
                <a:gd name="T10" fmla="*/ 6 w 279"/>
                <a:gd name="T11" fmla="*/ 2 h 227"/>
                <a:gd name="T12" fmla="*/ 6 w 279"/>
                <a:gd name="T13" fmla="*/ 3 h 227"/>
                <a:gd name="T14" fmla="*/ 6 w 279"/>
                <a:gd name="T15" fmla="*/ 5 h 227"/>
                <a:gd name="T16" fmla="*/ 6 w 279"/>
                <a:gd name="T17" fmla="*/ 5 h 227"/>
                <a:gd name="T18" fmla="*/ 5 w 279"/>
                <a:gd name="T19" fmla="*/ 4 h 227"/>
                <a:gd name="T20" fmla="*/ 4 w 279"/>
                <a:gd name="T21" fmla="*/ 3 h 227"/>
                <a:gd name="T22" fmla="*/ 4 w 279"/>
                <a:gd name="T23" fmla="*/ 0 h 227"/>
                <a:gd name="T24" fmla="*/ 4 w 279"/>
                <a:gd name="T25" fmla="*/ 0 h 227"/>
                <a:gd name="T26" fmla="*/ 4 w 279"/>
                <a:gd name="T27" fmla="*/ 1 h 227"/>
                <a:gd name="T28" fmla="*/ 4 w 279"/>
                <a:gd name="T29" fmla="*/ 3 h 227"/>
                <a:gd name="T30" fmla="*/ 2 w 279"/>
                <a:gd name="T31" fmla="*/ 2 h 227"/>
                <a:gd name="T32" fmla="*/ 1 w 279"/>
                <a:gd name="T33" fmla="*/ 1 h 227"/>
                <a:gd name="T34" fmla="*/ 0 w 279"/>
                <a:gd name="T35" fmla="*/ 0 h 227"/>
                <a:gd name="T36" fmla="*/ 0 w 279"/>
                <a:gd name="T37" fmla="*/ 0 h 227"/>
                <a:gd name="T38" fmla="*/ 1 w 279"/>
                <a:gd name="T39" fmla="*/ 2 h 227"/>
                <a:gd name="T40" fmla="*/ 3 w 279"/>
                <a:gd name="T41" fmla="*/ 3 h 227"/>
                <a:gd name="T42" fmla="*/ 4 w 279"/>
                <a:gd name="T43" fmla="*/ 3 h 227"/>
                <a:gd name="T44" fmla="*/ 3 w 279"/>
                <a:gd name="T45" fmla="*/ 4 h 227"/>
                <a:gd name="T46" fmla="*/ 2 w 279"/>
                <a:gd name="T47" fmla="*/ 4 h 227"/>
                <a:gd name="T48" fmla="*/ 0 w 279"/>
                <a:gd name="T49" fmla="*/ 4 h 227"/>
                <a:gd name="T50" fmla="*/ 0 w 279"/>
                <a:gd name="T51" fmla="*/ 3 h 227"/>
                <a:gd name="T52" fmla="*/ 0 w 279"/>
                <a:gd name="T53" fmla="*/ 4 h 227"/>
                <a:gd name="T54" fmla="*/ 1 w 279"/>
                <a:gd name="T55" fmla="*/ 4 h 227"/>
                <a:gd name="T56" fmla="*/ 3 w 279"/>
                <a:gd name="T57" fmla="*/ 4 h 227"/>
                <a:gd name="T58" fmla="*/ 4 w 279"/>
                <a:gd name="T59" fmla="*/ 4 h 227"/>
                <a:gd name="T60" fmla="*/ 5 w 279"/>
                <a:gd name="T61" fmla="*/ 5 h 227"/>
                <a:gd name="T62" fmla="*/ 5 w 279"/>
                <a:gd name="T63" fmla="*/ 5 h 227"/>
                <a:gd name="T64" fmla="*/ 5 w 279"/>
                <a:gd name="T65" fmla="*/ 6 h 227"/>
                <a:gd name="T66" fmla="*/ 4 w 279"/>
                <a:gd name="T67" fmla="*/ 6 h 227"/>
                <a:gd name="T68" fmla="*/ 3 w 279"/>
                <a:gd name="T69" fmla="*/ 6 h 227"/>
                <a:gd name="T70" fmla="*/ 3 w 279"/>
                <a:gd name="T71" fmla="*/ 7 h 227"/>
                <a:gd name="T72" fmla="*/ 4 w 279"/>
                <a:gd name="T73" fmla="*/ 6 h 227"/>
                <a:gd name="T74" fmla="*/ 5 w 279"/>
                <a:gd name="T75" fmla="*/ 6 h 227"/>
                <a:gd name="T76" fmla="*/ 6 w 279"/>
                <a:gd name="T77" fmla="*/ 6 h 227"/>
                <a:gd name="T78" fmla="*/ 6 w 279"/>
                <a:gd name="T79" fmla="*/ 6 h 227"/>
                <a:gd name="T80" fmla="*/ 7 w 279"/>
                <a:gd name="T81" fmla="*/ 6 h 227"/>
                <a:gd name="T82" fmla="*/ 8 w 279"/>
                <a:gd name="T83" fmla="*/ 6 h 227"/>
                <a:gd name="T84" fmla="*/ 8 w 279"/>
                <a:gd name="T85" fmla="*/ 7 h 2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79" h="227">
                  <a:moveTo>
                    <a:pt x="279" y="227"/>
                  </a:moveTo>
                  <a:lnTo>
                    <a:pt x="273" y="222"/>
                  </a:lnTo>
                  <a:lnTo>
                    <a:pt x="266" y="212"/>
                  </a:lnTo>
                  <a:lnTo>
                    <a:pt x="259" y="205"/>
                  </a:lnTo>
                  <a:lnTo>
                    <a:pt x="255" y="201"/>
                  </a:lnTo>
                  <a:lnTo>
                    <a:pt x="252" y="200"/>
                  </a:lnTo>
                  <a:lnTo>
                    <a:pt x="249" y="196"/>
                  </a:lnTo>
                  <a:lnTo>
                    <a:pt x="243" y="194"/>
                  </a:lnTo>
                  <a:lnTo>
                    <a:pt x="237" y="191"/>
                  </a:lnTo>
                  <a:lnTo>
                    <a:pt x="232" y="187"/>
                  </a:lnTo>
                  <a:lnTo>
                    <a:pt x="226" y="184"/>
                  </a:lnTo>
                  <a:lnTo>
                    <a:pt x="221" y="180"/>
                  </a:lnTo>
                  <a:lnTo>
                    <a:pt x="219" y="177"/>
                  </a:lnTo>
                  <a:lnTo>
                    <a:pt x="221" y="156"/>
                  </a:lnTo>
                  <a:lnTo>
                    <a:pt x="225" y="132"/>
                  </a:lnTo>
                  <a:lnTo>
                    <a:pt x="226" y="110"/>
                  </a:lnTo>
                  <a:lnTo>
                    <a:pt x="225" y="94"/>
                  </a:lnTo>
                  <a:lnTo>
                    <a:pt x="222" y="87"/>
                  </a:lnTo>
                  <a:lnTo>
                    <a:pt x="221" y="87"/>
                  </a:lnTo>
                  <a:lnTo>
                    <a:pt x="220" y="93"/>
                  </a:lnTo>
                  <a:lnTo>
                    <a:pt x="221" y="101"/>
                  </a:lnTo>
                  <a:lnTo>
                    <a:pt x="219" y="116"/>
                  </a:lnTo>
                  <a:lnTo>
                    <a:pt x="214" y="139"/>
                  </a:lnTo>
                  <a:lnTo>
                    <a:pt x="208" y="161"/>
                  </a:lnTo>
                  <a:lnTo>
                    <a:pt x="205" y="174"/>
                  </a:lnTo>
                  <a:lnTo>
                    <a:pt x="200" y="171"/>
                  </a:lnTo>
                  <a:lnTo>
                    <a:pt x="195" y="164"/>
                  </a:lnTo>
                  <a:lnTo>
                    <a:pt x="188" y="156"/>
                  </a:lnTo>
                  <a:lnTo>
                    <a:pt x="181" y="148"/>
                  </a:lnTo>
                  <a:lnTo>
                    <a:pt x="173" y="140"/>
                  </a:lnTo>
                  <a:lnTo>
                    <a:pt x="166" y="132"/>
                  </a:lnTo>
                  <a:lnTo>
                    <a:pt x="160" y="127"/>
                  </a:lnTo>
                  <a:lnTo>
                    <a:pt x="157" y="124"/>
                  </a:lnTo>
                  <a:lnTo>
                    <a:pt x="158" y="97"/>
                  </a:lnTo>
                  <a:lnTo>
                    <a:pt x="156" y="61"/>
                  </a:lnTo>
                  <a:lnTo>
                    <a:pt x="151" y="27"/>
                  </a:lnTo>
                  <a:lnTo>
                    <a:pt x="144" y="5"/>
                  </a:lnTo>
                  <a:lnTo>
                    <a:pt x="139" y="0"/>
                  </a:lnTo>
                  <a:lnTo>
                    <a:pt x="139" y="3"/>
                  </a:lnTo>
                  <a:lnTo>
                    <a:pt x="139" y="12"/>
                  </a:lnTo>
                  <a:lnTo>
                    <a:pt x="142" y="22"/>
                  </a:lnTo>
                  <a:lnTo>
                    <a:pt x="144" y="40"/>
                  </a:lnTo>
                  <a:lnTo>
                    <a:pt x="146" y="67"/>
                  </a:lnTo>
                  <a:lnTo>
                    <a:pt x="146" y="95"/>
                  </a:lnTo>
                  <a:lnTo>
                    <a:pt x="144" y="113"/>
                  </a:lnTo>
                  <a:lnTo>
                    <a:pt x="133" y="104"/>
                  </a:lnTo>
                  <a:lnTo>
                    <a:pt x="115" y="93"/>
                  </a:lnTo>
                  <a:lnTo>
                    <a:pt x="95" y="79"/>
                  </a:lnTo>
                  <a:lnTo>
                    <a:pt x="74" y="63"/>
                  </a:lnTo>
                  <a:lnTo>
                    <a:pt x="53" y="49"/>
                  </a:lnTo>
                  <a:lnTo>
                    <a:pt x="36" y="35"/>
                  </a:lnTo>
                  <a:lnTo>
                    <a:pt x="22" y="26"/>
                  </a:lnTo>
                  <a:lnTo>
                    <a:pt x="16" y="20"/>
                  </a:lnTo>
                  <a:lnTo>
                    <a:pt x="13" y="17"/>
                  </a:lnTo>
                  <a:lnTo>
                    <a:pt x="12" y="18"/>
                  </a:lnTo>
                  <a:lnTo>
                    <a:pt x="14" y="23"/>
                  </a:lnTo>
                  <a:lnTo>
                    <a:pt x="21" y="31"/>
                  </a:lnTo>
                  <a:lnTo>
                    <a:pt x="29" y="40"/>
                  </a:lnTo>
                  <a:lnTo>
                    <a:pt x="42" y="50"/>
                  </a:lnTo>
                  <a:lnTo>
                    <a:pt x="59" y="64"/>
                  </a:lnTo>
                  <a:lnTo>
                    <a:pt x="77" y="79"/>
                  </a:lnTo>
                  <a:lnTo>
                    <a:pt x="97" y="94"/>
                  </a:lnTo>
                  <a:lnTo>
                    <a:pt x="113" y="106"/>
                  </a:lnTo>
                  <a:lnTo>
                    <a:pt x="127" y="117"/>
                  </a:lnTo>
                  <a:lnTo>
                    <a:pt x="136" y="123"/>
                  </a:lnTo>
                  <a:lnTo>
                    <a:pt x="143" y="126"/>
                  </a:lnTo>
                  <a:lnTo>
                    <a:pt x="141" y="127"/>
                  </a:lnTo>
                  <a:lnTo>
                    <a:pt x="134" y="127"/>
                  </a:lnTo>
                  <a:lnTo>
                    <a:pt x="122" y="128"/>
                  </a:lnTo>
                  <a:lnTo>
                    <a:pt x="112" y="131"/>
                  </a:lnTo>
                  <a:lnTo>
                    <a:pt x="98" y="132"/>
                  </a:lnTo>
                  <a:lnTo>
                    <a:pt x="82" y="133"/>
                  </a:lnTo>
                  <a:lnTo>
                    <a:pt x="63" y="132"/>
                  </a:lnTo>
                  <a:lnTo>
                    <a:pt x="46" y="131"/>
                  </a:lnTo>
                  <a:lnTo>
                    <a:pt x="31" y="128"/>
                  </a:lnTo>
                  <a:lnTo>
                    <a:pt x="17" y="125"/>
                  </a:lnTo>
                  <a:lnTo>
                    <a:pt x="8" y="120"/>
                  </a:lnTo>
                  <a:lnTo>
                    <a:pt x="0" y="114"/>
                  </a:lnTo>
                  <a:lnTo>
                    <a:pt x="0" y="118"/>
                  </a:lnTo>
                  <a:lnTo>
                    <a:pt x="5" y="124"/>
                  </a:lnTo>
                  <a:lnTo>
                    <a:pt x="12" y="131"/>
                  </a:lnTo>
                  <a:lnTo>
                    <a:pt x="20" y="133"/>
                  </a:lnTo>
                  <a:lnTo>
                    <a:pt x="35" y="135"/>
                  </a:lnTo>
                  <a:lnTo>
                    <a:pt x="53" y="138"/>
                  </a:lnTo>
                  <a:lnTo>
                    <a:pt x="74" y="140"/>
                  </a:lnTo>
                  <a:lnTo>
                    <a:pt x="95" y="141"/>
                  </a:lnTo>
                  <a:lnTo>
                    <a:pt x="113" y="142"/>
                  </a:lnTo>
                  <a:lnTo>
                    <a:pt x="128" y="143"/>
                  </a:lnTo>
                  <a:lnTo>
                    <a:pt x="136" y="143"/>
                  </a:lnTo>
                  <a:lnTo>
                    <a:pt x="142" y="144"/>
                  </a:lnTo>
                  <a:lnTo>
                    <a:pt x="149" y="149"/>
                  </a:lnTo>
                  <a:lnTo>
                    <a:pt x="156" y="156"/>
                  </a:lnTo>
                  <a:lnTo>
                    <a:pt x="164" y="163"/>
                  </a:lnTo>
                  <a:lnTo>
                    <a:pt x="172" y="171"/>
                  </a:lnTo>
                  <a:lnTo>
                    <a:pt x="179" y="178"/>
                  </a:lnTo>
                  <a:lnTo>
                    <a:pt x="183" y="182"/>
                  </a:lnTo>
                  <a:lnTo>
                    <a:pt x="187" y="186"/>
                  </a:lnTo>
                  <a:lnTo>
                    <a:pt x="177" y="189"/>
                  </a:lnTo>
                  <a:lnTo>
                    <a:pt x="166" y="194"/>
                  </a:lnTo>
                  <a:lnTo>
                    <a:pt x="153" y="200"/>
                  </a:lnTo>
                  <a:lnTo>
                    <a:pt x="141" y="205"/>
                  </a:lnTo>
                  <a:lnTo>
                    <a:pt x="128" y="211"/>
                  </a:lnTo>
                  <a:lnTo>
                    <a:pt x="116" y="215"/>
                  </a:lnTo>
                  <a:lnTo>
                    <a:pt x="107" y="218"/>
                  </a:lnTo>
                  <a:lnTo>
                    <a:pt x="99" y="219"/>
                  </a:lnTo>
                  <a:lnTo>
                    <a:pt x="92" y="220"/>
                  </a:lnTo>
                  <a:lnTo>
                    <a:pt x="93" y="223"/>
                  </a:lnTo>
                  <a:lnTo>
                    <a:pt x="100" y="225"/>
                  </a:lnTo>
                  <a:lnTo>
                    <a:pt x="113" y="224"/>
                  </a:lnTo>
                  <a:lnTo>
                    <a:pt x="121" y="222"/>
                  </a:lnTo>
                  <a:lnTo>
                    <a:pt x="133" y="219"/>
                  </a:lnTo>
                  <a:lnTo>
                    <a:pt x="145" y="215"/>
                  </a:lnTo>
                  <a:lnTo>
                    <a:pt x="159" y="210"/>
                  </a:lnTo>
                  <a:lnTo>
                    <a:pt x="172" y="207"/>
                  </a:lnTo>
                  <a:lnTo>
                    <a:pt x="183" y="202"/>
                  </a:lnTo>
                  <a:lnTo>
                    <a:pt x="192" y="199"/>
                  </a:lnTo>
                  <a:lnTo>
                    <a:pt x="198" y="196"/>
                  </a:lnTo>
                  <a:lnTo>
                    <a:pt x="205" y="194"/>
                  </a:lnTo>
                  <a:lnTo>
                    <a:pt x="212" y="194"/>
                  </a:lnTo>
                  <a:lnTo>
                    <a:pt x="219" y="197"/>
                  </a:lnTo>
                  <a:lnTo>
                    <a:pt x="228" y="203"/>
                  </a:lnTo>
                  <a:lnTo>
                    <a:pt x="234" y="207"/>
                  </a:lnTo>
                  <a:lnTo>
                    <a:pt x="241" y="211"/>
                  </a:lnTo>
                  <a:lnTo>
                    <a:pt x="249" y="215"/>
                  </a:lnTo>
                  <a:lnTo>
                    <a:pt x="257" y="219"/>
                  </a:lnTo>
                  <a:lnTo>
                    <a:pt x="264" y="223"/>
                  </a:lnTo>
                  <a:lnTo>
                    <a:pt x="271" y="225"/>
                  </a:lnTo>
                  <a:lnTo>
                    <a:pt x="275" y="227"/>
                  </a:lnTo>
                  <a:lnTo>
                    <a:pt x="279" y="227"/>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Tree>
  </p:cSld>
  <p:clrMapOvr>
    <a:masterClrMapping/>
  </p:clrMapOvr>
  <p:transition>
    <p:wheel spokes="8"/>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70659"/>
                                        </p:tgtEl>
                                        <p:attrNameLst>
                                          <p:attrName>style.visibility</p:attrName>
                                        </p:attrNameLst>
                                      </p:cBhvr>
                                      <p:to>
                                        <p:strVal val="visible"/>
                                      </p:to>
                                    </p:set>
                                    <p:animEffect transition="in" filter="blinds(horizontal)">
                                      <p:cBhvr>
                                        <p:cTn id="7" dur="500"/>
                                        <p:tgtEl>
                                          <p:spTgt spid="70659"/>
                                        </p:tgtEl>
                                      </p:cBhvr>
                                    </p:animEffect>
                                  </p:childTnLst>
                                </p:cTn>
                              </p:par>
                            </p:childTnLst>
                          </p:cTn>
                        </p:par>
                        <p:par>
                          <p:cTn id="8" fill="hold" nodeType="afterGroup">
                            <p:stCondLst>
                              <p:cond delay="500"/>
                            </p:stCondLst>
                            <p:childTnLst>
                              <p:par>
                                <p:cTn id="9" presetID="4" presetClass="entr" presetSubtype="16" fill="hold" nodeType="afterEffect">
                                  <p:stCondLst>
                                    <p:cond delay="0"/>
                                  </p:stCondLst>
                                  <p:childTnLst>
                                    <p:set>
                                      <p:cBhvr>
                                        <p:cTn id="10" dur="1" fill="hold">
                                          <p:stCondLst>
                                            <p:cond delay="0"/>
                                          </p:stCondLst>
                                        </p:cTn>
                                        <p:tgtEl>
                                          <p:spTgt spid="70660"/>
                                        </p:tgtEl>
                                        <p:attrNameLst>
                                          <p:attrName>style.visibility</p:attrName>
                                        </p:attrNameLst>
                                      </p:cBhvr>
                                      <p:to>
                                        <p:strVal val="visible"/>
                                      </p:to>
                                    </p:set>
                                    <p:animEffect transition="in" filter="box(in)">
                                      <p:cBhvr>
                                        <p:cTn id="11" dur="500"/>
                                        <p:tgtEl>
                                          <p:spTgt spid="70660"/>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5" presetClass="entr" presetSubtype="10" fill="hold" grpId="0" nodeType="clickEffect">
                                  <p:stCondLst>
                                    <p:cond delay="0"/>
                                  </p:stCondLst>
                                  <p:childTnLst>
                                    <p:set>
                                      <p:cBhvr>
                                        <p:cTn id="15" dur="1" fill="hold">
                                          <p:stCondLst>
                                            <p:cond delay="0"/>
                                          </p:stCondLst>
                                        </p:cTn>
                                        <p:tgtEl>
                                          <p:spTgt spid="70658"/>
                                        </p:tgtEl>
                                        <p:attrNameLst>
                                          <p:attrName>style.visibility</p:attrName>
                                        </p:attrNameLst>
                                      </p:cBhvr>
                                      <p:to>
                                        <p:strVal val="visible"/>
                                      </p:to>
                                    </p:set>
                                    <p:animEffect transition="in" filter="checkerboard(across)">
                                      <p:cBhvr>
                                        <p:cTn id="16" dur="500"/>
                                        <p:tgtEl>
                                          <p:spTgt spid="706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658"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417" name="Picture 41" descr="rom">
            <a:extLst>
              <a:ext uri="{FF2B5EF4-FFF2-40B4-BE49-F238E27FC236}">
                <a16:creationId xmlns:a16="http://schemas.microsoft.com/office/drawing/2014/main" xmlns="" id="{6F5705A1-3C56-48D3-B94F-18392879A7B4}"/>
              </a:ext>
            </a:extLst>
          </p:cNvPr>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6248400" y="3567113"/>
            <a:ext cx="2514600" cy="228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507" name="Line 2">
            <a:extLst>
              <a:ext uri="{FF2B5EF4-FFF2-40B4-BE49-F238E27FC236}">
                <a16:creationId xmlns:a16="http://schemas.microsoft.com/office/drawing/2014/main" xmlns="" id="{DF402382-E488-4941-8B2C-1D8854A38262}"/>
              </a:ext>
            </a:extLst>
          </p:cNvPr>
          <p:cNvSpPr>
            <a:spLocks noChangeShapeType="1"/>
          </p:cNvSpPr>
          <p:nvPr/>
        </p:nvSpPr>
        <p:spPr bwMode="auto">
          <a:xfrm>
            <a:off x="3733800" y="2286000"/>
            <a:ext cx="0" cy="4114800"/>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sp>
        <p:nvSpPr>
          <p:cNvPr id="21508" name="Text Box 3">
            <a:extLst>
              <a:ext uri="{FF2B5EF4-FFF2-40B4-BE49-F238E27FC236}">
                <a16:creationId xmlns:a16="http://schemas.microsoft.com/office/drawing/2014/main" xmlns="" id="{B0DCBDD6-D970-45B7-ADB0-04D2819CAE81}"/>
              </a:ext>
            </a:extLst>
          </p:cNvPr>
          <p:cNvSpPr txBox="1">
            <a:spLocks noChangeArrowheads="1"/>
          </p:cNvSpPr>
          <p:nvPr/>
        </p:nvSpPr>
        <p:spPr bwMode="auto">
          <a:xfrm>
            <a:off x="684213" y="2209800"/>
            <a:ext cx="2592387"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spcBef>
                <a:spcPct val="50000"/>
              </a:spcBef>
            </a:pPr>
            <a:r>
              <a:rPr lang="en-US" altLang="en-US" sz="2400" b="1">
                <a:solidFill>
                  <a:srgbClr val="0000FF"/>
                </a:solidFill>
              </a:rPr>
              <a:t>Luyện đọc:</a:t>
            </a:r>
          </a:p>
        </p:txBody>
      </p:sp>
      <p:sp>
        <p:nvSpPr>
          <p:cNvPr id="21509" name="Line 4">
            <a:extLst>
              <a:ext uri="{FF2B5EF4-FFF2-40B4-BE49-F238E27FC236}">
                <a16:creationId xmlns:a16="http://schemas.microsoft.com/office/drawing/2014/main" xmlns="" id="{80F7B3B9-7C0F-412F-BB10-657FB273E881}"/>
              </a:ext>
            </a:extLst>
          </p:cNvPr>
          <p:cNvSpPr>
            <a:spLocks noChangeShapeType="1"/>
          </p:cNvSpPr>
          <p:nvPr/>
        </p:nvSpPr>
        <p:spPr bwMode="auto">
          <a:xfrm>
            <a:off x="1217613" y="2667000"/>
            <a:ext cx="1449387" cy="0"/>
          </a:xfrm>
          <a:prstGeom prst="line">
            <a:avLst/>
          </a:prstGeom>
          <a:noFill/>
          <a:ln w="1270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sp>
        <p:nvSpPr>
          <p:cNvPr id="21510" name="Text Box 5">
            <a:extLst>
              <a:ext uri="{FF2B5EF4-FFF2-40B4-BE49-F238E27FC236}">
                <a16:creationId xmlns:a16="http://schemas.microsoft.com/office/drawing/2014/main" xmlns="" id="{31B6B24C-07A0-4F2F-A45B-A10C451CD376}"/>
              </a:ext>
            </a:extLst>
          </p:cNvPr>
          <p:cNvSpPr txBox="1">
            <a:spLocks noChangeArrowheads="1"/>
          </p:cNvSpPr>
          <p:nvPr/>
        </p:nvSpPr>
        <p:spPr bwMode="auto">
          <a:xfrm>
            <a:off x="5334000" y="2209800"/>
            <a:ext cx="2592388"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spcBef>
                <a:spcPct val="50000"/>
              </a:spcBef>
            </a:pPr>
            <a:r>
              <a:rPr lang="en-US" altLang="en-US" sz="2400" b="1">
                <a:solidFill>
                  <a:srgbClr val="0000FF"/>
                </a:solidFill>
              </a:rPr>
              <a:t>Tìm hiểu bài:</a:t>
            </a:r>
          </a:p>
        </p:txBody>
      </p:sp>
      <p:sp>
        <p:nvSpPr>
          <p:cNvPr id="21511" name="Line 6">
            <a:extLst>
              <a:ext uri="{FF2B5EF4-FFF2-40B4-BE49-F238E27FC236}">
                <a16:creationId xmlns:a16="http://schemas.microsoft.com/office/drawing/2014/main" xmlns="" id="{1B5DE49C-4B0F-4D49-8CB9-34FA8A595227}"/>
              </a:ext>
            </a:extLst>
          </p:cNvPr>
          <p:cNvSpPr>
            <a:spLocks noChangeShapeType="1"/>
          </p:cNvSpPr>
          <p:nvPr/>
        </p:nvSpPr>
        <p:spPr bwMode="auto">
          <a:xfrm>
            <a:off x="5867400" y="2667000"/>
            <a:ext cx="1447800" cy="0"/>
          </a:xfrm>
          <a:prstGeom prst="line">
            <a:avLst/>
          </a:prstGeom>
          <a:noFill/>
          <a:ln w="1270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grpSp>
        <p:nvGrpSpPr>
          <p:cNvPr id="21512" name="Group 10">
            <a:extLst>
              <a:ext uri="{FF2B5EF4-FFF2-40B4-BE49-F238E27FC236}">
                <a16:creationId xmlns:a16="http://schemas.microsoft.com/office/drawing/2014/main" xmlns="" id="{58E7B01F-6CD9-4A10-9F99-82AA1ED3220A}"/>
              </a:ext>
            </a:extLst>
          </p:cNvPr>
          <p:cNvGrpSpPr>
            <a:grpSpLocks/>
          </p:cNvGrpSpPr>
          <p:nvPr/>
        </p:nvGrpSpPr>
        <p:grpSpPr bwMode="auto">
          <a:xfrm>
            <a:off x="-152400" y="-152400"/>
            <a:ext cx="9372600" cy="7010400"/>
            <a:chOff x="48" y="0"/>
            <a:chExt cx="5664" cy="4224"/>
          </a:xfrm>
        </p:grpSpPr>
        <p:sp>
          <p:nvSpPr>
            <p:cNvPr id="21523" name="Line 11">
              <a:extLst>
                <a:ext uri="{FF2B5EF4-FFF2-40B4-BE49-F238E27FC236}">
                  <a16:creationId xmlns:a16="http://schemas.microsoft.com/office/drawing/2014/main" xmlns="" id="{960A04E9-0E74-49F4-8141-8D4F1595CEBF}"/>
                </a:ext>
              </a:extLst>
            </p:cNvPr>
            <p:cNvSpPr>
              <a:spLocks noChangeShapeType="1"/>
            </p:cNvSpPr>
            <p:nvPr/>
          </p:nvSpPr>
          <p:spPr bwMode="auto">
            <a:xfrm>
              <a:off x="288" y="1104"/>
              <a:ext cx="0" cy="2880"/>
            </a:xfrm>
            <a:prstGeom prst="line">
              <a:avLst/>
            </a:prstGeom>
            <a:noFill/>
            <a:ln w="57150">
              <a:pattFill prst="solidDmnd">
                <a:fgClr>
                  <a:srgbClr val="FFFF00"/>
                </a:fgClr>
                <a:bgClr>
                  <a:srgbClr val="27D988"/>
                </a:bgClr>
              </a:patt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a:p>
          </p:txBody>
        </p:sp>
        <p:sp>
          <p:nvSpPr>
            <p:cNvPr id="21524" name="Line 12">
              <a:extLst>
                <a:ext uri="{FF2B5EF4-FFF2-40B4-BE49-F238E27FC236}">
                  <a16:creationId xmlns:a16="http://schemas.microsoft.com/office/drawing/2014/main" xmlns="" id="{B203177D-13DC-4EDF-83F5-24BC38C66925}"/>
                </a:ext>
              </a:extLst>
            </p:cNvPr>
            <p:cNvSpPr>
              <a:spLocks noChangeShapeType="1"/>
            </p:cNvSpPr>
            <p:nvPr/>
          </p:nvSpPr>
          <p:spPr bwMode="auto">
            <a:xfrm>
              <a:off x="5472" y="288"/>
              <a:ext cx="0" cy="2928"/>
            </a:xfrm>
            <a:prstGeom prst="line">
              <a:avLst/>
            </a:prstGeom>
            <a:noFill/>
            <a:ln w="57150">
              <a:pattFill prst="solidDmnd">
                <a:fgClr>
                  <a:srgbClr val="FFFF00"/>
                </a:fgClr>
                <a:bgClr>
                  <a:srgbClr val="27D988"/>
                </a:bgClr>
              </a:patt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a:p>
          </p:txBody>
        </p:sp>
        <p:sp>
          <p:nvSpPr>
            <p:cNvPr id="21525" name="Line 13">
              <a:extLst>
                <a:ext uri="{FF2B5EF4-FFF2-40B4-BE49-F238E27FC236}">
                  <a16:creationId xmlns:a16="http://schemas.microsoft.com/office/drawing/2014/main" xmlns="" id="{971726D3-E6C3-4461-9DFF-4D07786B420E}"/>
                </a:ext>
              </a:extLst>
            </p:cNvPr>
            <p:cNvSpPr>
              <a:spLocks noChangeShapeType="1"/>
            </p:cNvSpPr>
            <p:nvPr/>
          </p:nvSpPr>
          <p:spPr bwMode="auto">
            <a:xfrm>
              <a:off x="192" y="432"/>
              <a:ext cx="0" cy="2880"/>
            </a:xfrm>
            <a:prstGeom prst="line">
              <a:avLst/>
            </a:prstGeom>
            <a:noFill/>
            <a:ln w="57150">
              <a:pattFill prst="plaid">
                <a:fgClr>
                  <a:srgbClr val="FF0066"/>
                </a:fgClr>
                <a:bgClr>
                  <a:srgbClr val="27D988"/>
                </a:bgClr>
              </a:patt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a:p>
          </p:txBody>
        </p:sp>
        <p:sp>
          <p:nvSpPr>
            <p:cNvPr id="21526" name="Line 14">
              <a:extLst>
                <a:ext uri="{FF2B5EF4-FFF2-40B4-BE49-F238E27FC236}">
                  <a16:creationId xmlns:a16="http://schemas.microsoft.com/office/drawing/2014/main" xmlns="" id="{E2B02C16-7B19-4D91-B9D7-3E4A32CB05BB}"/>
                </a:ext>
              </a:extLst>
            </p:cNvPr>
            <p:cNvSpPr>
              <a:spLocks noChangeShapeType="1"/>
            </p:cNvSpPr>
            <p:nvPr/>
          </p:nvSpPr>
          <p:spPr bwMode="auto">
            <a:xfrm>
              <a:off x="5568" y="1008"/>
              <a:ext cx="0" cy="2928"/>
            </a:xfrm>
            <a:prstGeom prst="line">
              <a:avLst/>
            </a:prstGeom>
            <a:noFill/>
            <a:ln w="57150">
              <a:pattFill prst="plaid">
                <a:fgClr>
                  <a:srgbClr val="FF0066"/>
                </a:fgClr>
                <a:bgClr>
                  <a:srgbClr val="27D988"/>
                </a:bgClr>
              </a:patt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a:p>
          </p:txBody>
        </p:sp>
        <p:grpSp>
          <p:nvGrpSpPr>
            <p:cNvPr id="21527" name="Group 15">
              <a:extLst>
                <a:ext uri="{FF2B5EF4-FFF2-40B4-BE49-F238E27FC236}">
                  <a16:creationId xmlns:a16="http://schemas.microsoft.com/office/drawing/2014/main" xmlns="" id="{576F1762-0667-4789-9763-69EA3DAC45E6}"/>
                </a:ext>
              </a:extLst>
            </p:cNvPr>
            <p:cNvGrpSpPr>
              <a:grpSpLocks/>
            </p:cNvGrpSpPr>
            <p:nvPr/>
          </p:nvGrpSpPr>
          <p:grpSpPr bwMode="auto">
            <a:xfrm>
              <a:off x="48" y="0"/>
              <a:ext cx="5664" cy="4224"/>
              <a:chOff x="48" y="0"/>
              <a:chExt cx="5664" cy="4272"/>
            </a:xfrm>
          </p:grpSpPr>
          <p:pic>
            <p:nvPicPr>
              <p:cNvPr id="21528" name="Picture 16" descr="BAR01">
                <a:extLst>
                  <a:ext uri="{FF2B5EF4-FFF2-40B4-BE49-F238E27FC236}">
                    <a16:creationId xmlns:a16="http://schemas.microsoft.com/office/drawing/2014/main" xmlns="" id="{8E2D748B-DC86-4008-B3A6-86619E5B3224}"/>
                  </a:ext>
                </a:extLst>
              </p:cNvPr>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336" y="4032"/>
                <a:ext cx="5088" cy="2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1529" name="Picture 17" descr="BAR01">
                <a:extLst>
                  <a:ext uri="{FF2B5EF4-FFF2-40B4-BE49-F238E27FC236}">
                    <a16:creationId xmlns:a16="http://schemas.microsoft.com/office/drawing/2014/main" xmlns="" id="{B10E5226-FFBE-4470-932C-1FCACEB07DFE}"/>
                  </a:ext>
                </a:extLst>
              </p:cNvPr>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336" y="48"/>
                <a:ext cx="5088" cy="2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1394" name="AutoShape 18">
                <a:extLst>
                  <a:ext uri="{FF2B5EF4-FFF2-40B4-BE49-F238E27FC236}">
                    <a16:creationId xmlns:a16="http://schemas.microsoft.com/office/drawing/2014/main" xmlns="" id="{96140FE3-2446-4413-9E3B-4AB6DD1742C0}"/>
                  </a:ext>
                </a:extLst>
              </p:cNvPr>
              <p:cNvSpPr>
                <a:spLocks noChangeArrowheads="1"/>
              </p:cNvSpPr>
              <p:nvPr/>
            </p:nvSpPr>
            <p:spPr bwMode="auto">
              <a:xfrm>
                <a:off x="48" y="48"/>
                <a:ext cx="336" cy="336"/>
              </a:xfrm>
              <a:prstGeom prst="star5">
                <a:avLst/>
              </a:prstGeom>
              <a:solidFill>
                <a:srgbClr val="FFFF00"/>
              </a:solidFill>
              <a:ln w="38100" cmpd="dbl" algn="ctr">
                <a:solidFill>
                  <a:srgbClr val="0099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eaLnBrk="1" hangingPunct="1">
                  <a:defRPr/>
                </a:pPr>
                <a:endParaRPr lang="en-US"/>
              </a:p>
            </p:txBody>
          </p:sp>
          <p:sp>
            <p:nvSpPr>
              <p:cNvPr id="101395" name="AutoShape 19">
                <a:extLst>
                  <a:ext uri="{FF2B5EF4-FFF2-40B4-BE49-F238E27FC236}">
                    <a16:creationId xmlns:a16="http://schemas.microsoft.com/office/drawing/2014/main" xmlns="" id="{704BC030-4DA5-4E94-BAFC-19A2A18DE154}"/>
                  </a:ext>
                </a:extLst>
              </p:cNvPr>
              <p:cNvSpPr>
                <a:spLocks noChangeArrowheads="1"/>
              </p:cNvSpPr>
              <p:nvPr/>
            </p:nvSpPr>
            <p:spPr bwMode="auto">
              <a:xfrm>
                <a:off x="5376" y="3936"/>
                <a:ext cx="336" cy="336"/>
              </a:xfrm>
              <a:prstGeom prst="star5">
                <a:avLst/>
              </a:prstGeom>
              <a:solidFill>
                <a:srgbClr val="FFFF00"/>
              </a:solidFill>
              <a:ln w="38100" cmpd="dbl" algn="ctr">
                <a:solidFill>
                  <a:srgbClr val="0099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eaLnBrk="1" hangingPunct="1">
                  <a:defRPr/>
                </a:pPr>
                <a:endParaRPr lang="en-US"/>
              </a:p>
            </p:txBody>
          </p:sp>
          <p:sp>
            <p:nvSpPr>
              <p:cNvPr id="101396" name="AutoShape 20">
                <a:extLst>
                  <a:ext uri="{FF2B5EF4-FFF2-40B4-BE49-F238E27FC236}">
                    <a16:creationId xmlns:a16="http://schemas.microsoft.com/office/drawing/2014/main" xmlns="" id="{BB5326C7-F7DF-478A-B012-0B8DBC65DCF4}"/>
                  </a:ext>
                </a:extLst>
              </p:cNvPr>
              <p:cNvSpPr>
                <a:spLocks noChangeArrowheads="1"/>
              </p:cNvSpPr>
              <p:nvPr/>
            </p:nvSpPr>
            <p:spPr bwMode="auto">
              <a:xfrm>
                <a:off x="5376" y="0"/>
                <a:ext cx="336" cy="336"/>
              </a:xfrm>
              <a:prstGeom prst="star5">
                <a:avLst/>
              </a:prstGeom>
              <a:solidFill>
                <a:srgbClr val="FFFF00"/>
              </a:solidFill>
              <a:ln w="38100" cmpd="dbl" algn="ctr">
                <a:solidFill>
                  <a:srgbClr val="0099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eaLnBrk="1" hangingPunct="1">
                  <a:defRPr/>
                </a:pPr>
                <a:endParaRPr lang="en-US"/>
              </a:p>
            </p:txBody>
          </p:sp>
          <p:sp>
            <p:nvSpPr>
              <p:cNvPr id="101397" name="AutoShape 21">
                <a:extLst>
                  <a:ext uri="{FF2B5EF4-FFF2-40B4-BE49-F238E27FC236}">
                    <a16:creationId xmlns:a16="http://schemas.microsoft.com/office/drawing/2014/main" xmlns="" id="{4896C895-40AF-4E42-A951-8EEFBA2D188B}"/>
                  </a:ext>
                </a:extLst>
              </p:cNvPr>
              <p:cNvSpPr>
                <a:spLocks noChangeArrowheads="1"/>
              </p:cNvSpPr>
              <p:nvPr/>
            </p:nvSpPr>
            <p:spPr bwMode="auto">
              <a:xfrm>
                <a:off x="48" y="3936"/>
                <a:ext cx="336" cy="336"/>
              </a:xfrm>
              <a:prstGeom prst="star5">
                <a:avLst/>
              </a:prstGeom>
              <a:solidFill>
                <a:srgbClr val="FFFF00"/>
              </a:solidFill>
              <a:ln w="38100" cmpd="dbl" algn="ctr">
                <a:solidFill>
                  <a:srgbClr val="0099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eaLnBrk="1" hangingPunct="1">
                  <a:defRPr/>
                </a:pPr>
                <a:endParaRPr lang="en-US"/>
              </a:p>
            </p:txBody>
          </p:sp>
        </p:grpSp>
      </p:grpSp>
      <p:sp>
        <p:nvSpPr>
          <p:cNvPr id="101406" name="Text Box 30">
            <a:extLst>
              <a:ext uri="{FF2B5EF4-FFF2-40B4-BE49-F238E27FC236}">
                <a16:creationId xmlns:a16="http://schemas.microsoft.com/office/drawing/2014/main" xmlns="" id="{F4D4A496-ED88-488C-93D2-EDC57996A501}"/>
              </a:ext>
            </a:extLst>
          </p:cNvPr>
          <p:cNvSpPr txBox="1">
            <a:spLocks noChangeArrowheads="1"/>
          </p:cNvSpPr>
          <p:nvPr/>
        </p:nvSpPr>
        <p:spPr bwMode="auto">
          <a:xfrm>
            <a:off x="5410200" y="2743200"/>
            <a:ext cx="2057400" cy="514350"/>
          </a:xfrm>
          <a:prstGeom prst="rect">
            <a:avLst/>
          </a:prstGeom>
          <a:solidFill>
            <a:srgbClr val="FFFF99"/>
          </a:solidFill>
          <a:ln w="57150" cmpd="thinThick">
            <a:solidFill>
              <a:srgbClr val="FF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spcBef>
                <a:spcPct val="50000"/>
              </a:spcBef>
            </a:pPr>
            <a:r>
              <a:rPr lang="en-US" altLang="en-US" sz="2400" b="1">
                <a:solidFill>
                  <a:srgbClr val="FF3300"/>
                </a:solidFill>
                <a:latin typeface="Arial" panose="020B0604020202020204" pitchFamily="34" charset="0"/>
                <a:cs typeface="Arial" panose="020B0604020202020204" pitchFamily="34" charset="0"/>
              </a:rPr>
              <a:t>Rơm bếp</a:t>
            </a:r>
          </a:p>
        </p:txBody>
      </p:sp>
      <p:pic>
        <p:nvPicPr>
          <p:cNvPr id="101415" name="Picture 39" descr="rom bep">
            <a:extLst>
              <a:ext uri="{FF2B5EF4-FFF2-40B4-BE49-F238E27FC236}">
                <a16:creationId xmlns:a16="http://schemas.microsoft.com/office/drawing/2014/main" xmlns="" id="{41993A54-623D-406D-ACE4-C522717A6884}"/>
              </a:ext>
            </a:extLst>
          </p:cNvPr>
          <p:cNvPicPr>
            <a:picLocks noChangeAspect="1" noChangeArrowheads="1"/>
          </p:cNvPicPr>
          <p:nvPr/>
        </p:nvPicPr>
        <p:blipFill>
          <a:blip r:embed="rId5" cstate="print">
            <a:extLst>
              <a:ext uri="{28A0092B-C50C-407E-A947-70E740481C1C}">
                <a14:useLocalDpi xmlns:a14="http://schemas.microsoft.com/office/drawing/2010/main" xmlns="" val="0"/>
              </a:ext>
            </a:extLst>
          </a:blip>
          <a:srcRect/>
          <a:stretch>
            <a:fillRect/>
          </a:stretch>
        </p:blipFill>
        <p:spPr bwMode="auto">
          <a:xfrm>
            <a:off x="3810000" y="3567113"/>
            <a:ext cx="2362200" cy="2300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1416" name="Line 40">
            <a:extLst>
              <a:ext uri="{FF2B5EF4-FFF2-40B4-BE49-F238E27FC236}">
                <a16:creationId xmlns:a16="http://schemas.microsoft.com/office/drawing/2014/main" xmlns="" id="{644CA9E5-851E-4151-8E9C-6FDB4D96A914}"/>
              </a:ext>
            </a:extLst>
          </p:cNvPr>
          <p:cNvSpPr>
            <a:spLocks noChangeShapeType="1"/>
          </p:cNvSpPr>
          <p:nvPr/>
        </p:nvSpPr>
        <p:spPr bwMode="auto">
          <a:xfrm>
            <a:off x="6553200" y="3276600"/>
            <a:ext cx="76200" cy="1447800"/>
          </a:xfrm>
          <a:prstGeom prst="line">
            <a:avLst/>
          </a:prstGeom>
          <a:noFill/>
          <a:ln w="38100">
            <a:solidFill>
              <a:srgbClr val="0000FF"/>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sp>
        <p:nvSpPr>
          <p:cNvPr id="101418" name="Line 42">
            <a:extLst>
              <a:ext uri="{FF2B5EF4-FFF2-40B4-BE49-F238E27FC236}">
                <a16:creationId xmlns:a16="http://schemas.microsoft.com/office/drawing/2014/main" xmlns="" id="{C63E5F0D-EE63-47B3-B40E-04E233F16BC4}"/>
              </a:ext>
            </a:extLst>
          </p:cNvPr>
          <p:cNvSpPr>
            <a:spLocks noChangeShapeType="1"/>
          </p:cNvSpPr>
          <p:nvPr/>
        </p:nvSpPr>
        <p:spPr bwMode="auto">
          <a:xfrm flipH="1">
            <a:off x="5638800" y="4648200"/>
            <a:ext cx="914400" cy="304800"/>
          </a:xfrm>
          <a:prstGeom prst="line">
            <a:avLst/>
          </a:prstGeom>
          <a:noFill/>
          <a:ln w="38100">
            <a:solidFill>
              <a:srgbClr val="0000FF"/>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sp>
        <p:nvSpPr>
          <p:cNvPr id="21517" name="Text Box 43">
            <a:extLst>
              <a:ext uri="{FF2B5EF4-FFF2-40B4-BE49-F238E27FC236}">
                <a16:creationId xmlns:a16="http://schemas.microsoft.com/office/drawing/2014/main" xmlns="" id="{739BF133-2823-4432-8D8C-0C7FE3B41C12}"/>
              </a:ext>
            </a:extLst>
          </p:cNvPr>
          <p:cNvSpPr txBox="1">
            <a:spLocks noChangeArrowheads="1"/>
          </p:cNvSpPr>
          <p:nvPr/>
        </p:nvSpPr>
        <p:spPr bwMode="auto">
          <a:xfrm>
            <a:off x="4495800" y="1401763"/>
            <a:ext cx="3276600" cy="4270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spcBef>
                <a:spcPct val="50000"/>
              </a:spcBef>
            </a:pPr>
            <a:r>
              <a:rPr lang="en-US" altLang="en-US" sz="2200" i="1"/>
              <a:t>Theo Nguyễn Tuân</a:t>
            </a:r>
          </a:p>
        </p:txBody>
      </p:sp>
      <p:sp>
        <p:nvSpPr>
          <p:cNvPr id="21518" name="Line 44">
            <a:extLst>
              <a:ext uri="{FF2B5EF4-FFF2-40B4-BE49-F238E27FC236}">
                <a16:creationId xmlns:a16="http://schemas.microsoft.com/office/drawing/2014/main" xmlns="" id="{5C08BD82-BF68-4070-8117-A0ECA51E7AA8}"/>
              </a:ext>
            </a:extLst>
          </p:cNvPr>
          <p:cNvSpPr>
            <a:spLocks noChangeShapeType="1"/>
          </p:cNvSpPr>
          <p:nvPr/>
        </p:nvSpPr>
        <p:spPr bwMode="auto">
          <a:xfrm flipV="1">
            <a:off x="228600" y="1371600"/>
            <a:ext cx="8610600" cy="0"/>
          </a:xfrm>
          <a:prstGeom prst="line">
            <a:avLst/>
          </a:prstGeom>
          <a:noFill/>
          <a:ln w="28575">
            <a:solidFill>
              <a:schemeClr val="accent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sp>
        <p:nvSpPr>
          <p:cNvPr id="21519" name="Line 45">
            <a:extLst>
              <a:ext uri="{FF2B5EF4-FFF2-40B4-BE49-F238E27FC236}">
                <a16:creationId xmlns:a16="http://schemas.microsoft.com/office/drawing/2014/main" xmlns="" id="{B554837C-05E6-4D0D-B041-C37746E1A529}"/>
              </a:ext>
            </a:extLst>
          </p:cNvPr>
          <p:cNvSpPr>
            <a:spLocks noChangeShapeType="1"/>
          </p:cNvSpPr>
          <p:nvPr/>
        </p:nvSpPr>
        <p:spPr bwMode="auto">
          <a:xfrm flipV="1">
            <a:off x="461963" y="1447800"/>
            <a:ext cx="8610600" cy="0"/>
          </a:xfrm>
          <a:prstGeom prst="line">
            <a:avLst/>
          </a:prstGeom>
          <a:noFill/>
          <a:ln w="28575">
            <a:solidFill>
              <a:srgbClr val="99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sp>
        <p:nvSpPr>
          <p:cNvPr id="21520" name="WordArt 48">
            <a:extLst>
              <a:ext uri="{FF2B5EF4-FFF2-40B4-BE49-F238E27FC236}">
                <a16:creationId xmlns:a16="http://schemas.microsoft.com/office/drawing/2014/main" xmlns="" id="{B3BA6C8D-BDBD-48FA-9131-E90B40CB5E90}"/>
              </a:ext>
            </a:extLst>
          </p:cNvPr>
          <p:cNvSpPr>
            <a:spLocks noChangeArrowheads="1" noChangeShapeType="1" noTextEdit="1"/>
          </p:cNvSpPr>
          <p:nvPr/>
        </p:nvSpPr>
        <p:spPr bwMode="auto">
          <a:xfrm>
            <a:off x="3119438" y="1014413"/>
            <a:ext cx="2452687" cy="338137"/>
          </a:xfrm>
          <a:prstGeom prst="rect">
            <a:avLst/>
          </a:prstGeom>
        </p:spPr>
        <p:txBody>
          <a:bodyPr wrap="none" fromWordArt="1">
            <a:prstTxWarp prst="textPlain">
              <a:avLst>
                <a:gd name="adj" fmla="val 50000"/>
              </a:avLst>
            </a:prstTxWarp>
          </a:bodyPr>
          <a:lstStyle/>
          <a:p>
            <a:pPr algn="ctr"/>
            <a:r>
              <a:rPr lang="en-US" sz="2800" kern="10">
                <a:ln w="9525">
                  <a:solidFill>
                    <a:srgbClr val="D60093"/>
                  </a:solidFill>
                  <a:round/>
                  <a:headEnd/>
                  <a:tailEnd/>
                </a:ln>
                <a:solidFill>
                  <a:srgbClr val="FF0000"/>
                </a:solidFill>
                <a:cs typeface="Times New Roman" panose="02020603050405020304" pitchFamily="18" charset="0"/>
              </a:rPr>
              <a:t>Tranh làng Hồ</a:t>
            </a:r>
          </a:p>
        </p:txBody>
      </p:sp>
      <p:sp>
        <p:nvSpPr>
          <p:cNvPr id="101425" name="Text Box 49">
            <a:extLst>
              <a:ext uri="{FF2B5EF4-FFF2-40B4-BE49-F238E27FC236}">
                <a16:creationId xmlns:a16="http://schemas.microsoft.com/office/drawing/2014/main" xmlns="" id="{C80CC180-225A-4A2A-AEE7-9DFED550A0ED}"/>
              </a:ext>
            </a:extLst>
          </p:cNvPr>
          <p:cNvSpPr txBox="1">
            <a:spLocks noChangeArrowheads="1"/>
          </p:cNvSpPr>
          <p:nvPr/>
        </p:nvSpPr>
        <p:spPr bwMode="auto">
          <a:xfrm>
            <a:off x="4724400" y="5943600"/>
            <a:ext cx="3352800" cy="711200"/>
          </a:xfrm>
          <a:prstGeom prst="rect">
            <a:avLst/>
          </a:prstGeom>
          <a:solidFill>
            <a:schemeClr val="accent1"/>
          </a:solidFill>
          <a:ln w="9525" algn="ctr">
            <a:solidFill>
              <a:srgbClr val="FF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spcBef>
                <a:spcPct val="50000"/>
              </a:spcBef>
            </a:pPr>
            <a:r>
              <a:rPr lang="en-US" altLang="en-US" sz="2000" b="1">
                <a:solidFill>
                  <a:srgbClr val="0000FF"/>
                </a:solidFill>
              </a:rPr>
              <a:t>Phần ngọn của cây lúa đem phơi khô dùng làm chất đốt</a:t>
            </a:r>
          </a:p>
        </p:txBody>
      </p:sp>
      <p:sp>
        <p:nvSpPr>
          <p:cNvPr id="21522" name="Text Box 6">
            <a:extLst>
              <a:ext uri="{FF2B5EF4-FFF2-40B4-BE49-F238E27FC236}">
                <a16:creationId xmlns:a16="http://schemas.microsoft.com/office/drawing/2014/main" xmlns="" id="{18B11866-091D-4919-9B9E-C85878F4B1A3}"/>
              </a:ext>
            </a:extLst>
          </p:cNvPr>
          <p:cNvSpPr txBox="1">
            <a:spLocks noChangeArrowheads="1"/>
          </p:cNvSpPr>
          <p:nvPr/>
        </p:nvSpPr>
        <p:spPr bwMode="auto">
          <a:xfrm>
            <a:off x="3449638" y="336550"/>
            <a:ext cx="1441450" cy="522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spcBef>
                <a:spcPct val="50000"/>
              </a:spcBef>
            </a:pPr>
            <a:r>
              <a:rPr lang="en-US" altLang="en-US" sz="2800" b="1"/>
              <a:t>Tập đọc</a:t>
            </a:r>
          </a:p>
        </p:txBody>
      </p:sp>
    </p:spTree>
  </p:cSld>
  <p:clrMapOvr>
    <a:masterClrMapping/>
  </p:clrMapOvr>
  <p:transition>
    <p:wheel spokes="8"/>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nodeType="withEffect">
                                  <p:stCondLst>
                                    <p:cond delay="0"/>
                                  </p:stCondLst>
                                  <p:childTnLst>
                                    <p:set>
                                      <p:cBhvr>
                                        <p:cTn id="6" dur="1" fill="hold">
                                          <p:stCondLst>
                                            <p:cond delay="0"/>
                                          </p:stCondLst>
                                        </p:cTn>
                                        <p:tgtEl>
                                          <p:spTgt spid="101415"/>
                                        </p:tgtEl>
                                        <p:attrNameLst>
                                          <p:attrName>style.visibility</p:attrName>
                                        </p:attrNameLst>
                                      </p:cBhvr>
                                      <p:to>
                                        <p:strVal val="visible"/>
                                      </p:to>
                                    </p:set>
                                    <p:animEffect transition="in" filter="checkerboard(across)">
                                      <p:cBhvr>
                                        <p:cTn id="7" dur="500"/>
                                        <p:tgtEl>
                                          <p:spTgt spid="101415"/>
                                        </p:tgtEl>
                                      </p:cBhvr>
                                    </p:animEffect>
                                  </p:childTnLst>
                                </p:cTn>
                              </p:par>
                              <p:par>
                                <p:cTn id="8" presetID="5" presetClass="entr" presetSubtype="10" fill="hold" nodeType="withEffect">
                                  <p:stCondLst>
                                    <p:cond delay="0"/>
                                  </p:stCondLst>
                                  <p:childTnLst>
                                    <p:set>
                                      <p:cBhvr>
                                        <p:cTn id="9" dur="1" fill="hold">
                                          <p:stCondLst>
                                            <p:cond delay="0"/>
                                          </p:stCondLst>
                                        </p:cTn>
                                        <p:tgtEl>
                                          <p:spTgt spid="101417"/>
                                        </p:tgtEl>
                                        <p:attrNameLst>
                                          <p:attrName>style.visibility</p:attrName>
                                        </p:attrNameLst>
                                      </p:cBhvr>
                                      <p:to>
                                        <p:strVal val="visible"/>
                                      </p:to>
                                    </p:set>
                                    <p:animEffect transition="in" filter="checkerboard(across)">
                                      <p:cBhvr>
                                        <p:cTn id="10" dur="500"/>
                                        <p:tgtEl>
                                          <p:spTgt spid="101417"/>
                                        </p:tgtEl>
                                      </p:cBhvr>
                                    </p:animEffect>
                                  </p:childTnLst>
                                </p:cTn>
                              </p:par>
                            </p:childTnLst>
                          </p:cTn>
                        </p:par>
                        <p:par>
                          <p:cTn id="11" fill="hold" nodeType="afterGroup">
                            <p:stCondLst>
                              <p:cond delay="500"/>
                            </p:stCondLst>
                            <p:childTnLst>
                              <p:par>
                                <p:cTn id="12" presetID="3" presetClass="entr" presetSubtype="10" fill="hold" grpId="0" nodeType="afterEffect">
                                  <p:stCondLst>
                                    <p:cond delay="0"/>
                                  </p:stCondLst>
                                  <p:childTnLst>
                                    <p:set>
                                      <p:cBhvr>
                                        <p:cTn id="13" dur="1" fill="hold">
                                          <p:stCondLst>
                                            <p:cond delay="0"/>
                                          </p:stCondLst>
                                        </p:cTn>
                                        <p:tgtEl>
                                          <p:spTgt spid="101406"/>
                                        </p:tgtEl>
                                        <p:attrNameLst>
                                          <p:attrName>style.visibility</p:attrName>
                                        </p:attrNameLst>
                                      </p:cBhvr>
                                      <p:to>
                                        <p:strVal val="visible"/>
                                      </p:to>
                                    </p:set>
                                    <p:animEffect transition="in" filter="blinds(horizontal)">
                                      <p:cBhvr>
                                        <p:cTn id="14" dur="1000"/>
                                        <p:tgtEl>
                                          <p:spTgt spid="101406"/>
                                        </p:tgtEl>
                                      </p:cBhvr>
                                    </p:animEffect>
                                  </p:childTnLst>
                                </p:cTn>
                              </p:par>
                            </p:childTnLst>
                          </p:cTn>
                        </p:par>
                        <p:par>
                          <p:cTn id="15" fill="hold" nodeType="afterGroup">
                            <p:stCondLst>
                              <p:cond delay="1500"/>
                            </p:stCondLst>
                            <p:childTnLst>
                              <p:par>
                                <p:cTn id="16" presetID="22" presetClass="entr" presetSubtype="4" fill="hold" nodeType="afterEffect">
                                  <p:stCondLst>
                                    <p:cond delay="0"/>
                                  </p:stCondLst>
                                  <p:childTnLst>
                                    <p:set>
                                      <p:cBhvr>
                                        <p:cTn id="17" dur="1" fill="hold">
                                          <p:stCondLst>
                                            <p:cond delay="0"/>
                                          </p:stCondLst>
                                        </p:cTn>
                                        <p:tgtEl>
                                          <p:spTgt spid="101416"/>
                                        </p:tgtEl>
                                        <p:attrNameLst>
                                          <p:attrName>style.visibility</p:attrName>
                                        </p:attrNameLst>
                                      </p:cBhvr>
                                      <p:to>
                                        <p:strVal val="visible"/>
                                      </p:to>
                                    </p:set>
                                    <p:animEffect transition="in" filter="wipe(down)">
                                      <p:cBhvr>
                                        <p:cTn id="18" dur="500"/>
                                        <p:tgtEl>
                                          <p:spTgt spid="101416"/>
                                        </p:tgtEl>
                                      </p:cBhvr>
                                    </p:animEffect>
                                  </p:childTnLst>
                                </p:cTn>
                              </p:par>
                            </p:childTnLst>
                          </p:cTn>
                        </p:par>
                        <p:par>
                          <p:cTn id="19" fill="hold" nodeType="afterGroup">
                            <p:stCondLst>
                              <p:cond delay="2000"/>
                            </p:stCondLst>
                            <p:childTnLst>
                              <p:par>
                                <p:cTn id="20" presetID="22" presetClass="entr" presetSubtype="4" fill="hold" nodeType="afterEffect">
                                  <p:stCondLst>
                                    <p:cond delay="0"/>
                                  </p:stCondLst>
                                  <p:childTnLst>
                                    <p:set>
                                      <p:cBhvr>
                                        <p:cTn id="21" dur="1" fill="hold">
                                          <p:stCondLst>
                                            <p:cond delay="0"/>
                                          </p:stCondLst>
                                        </p:cTn>
                                        <p:tgtEl>
                                          <p:spTgt spid="101418"/>
                                        </p:tgtEl>
                                        <p:attrNameLst>
                                          <p:attrName>style.visibility</p:attrName>
                                        </p:attrNameLst>
                                      </p:cBhvr>
                                      <p:to>
                                        <p:strVal val="visible"/>
                                      </p:to>
                                    </p:set>
                                    <p:animEffect transition="in" filter="wipe(down)">
                                      <p:cBhvr>
                                        <p:cTn id="22" dur="500"/>
                                        <p:tgtEl>
                                          <p:spTgt spid="101418"/>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3" presetClass="entr" presetSubtype="16" fill="hold" grpId="0" nodeType="clickEffect">
                                  <p:stCondLst>
                                    <p:cond delay="0"/>
                                  </p:stCondLst>
                                  <p:childTnLst>
                                    <p:set>
                                      <p:cBhvr>
                                        <p:cTn id="26" dur="1" fill="hold">
                                          <p:stCondLst>
                                            <p:cond delay="0"/>
                                          </p:stCondLst>
                                        </p:cTn>
                                        <p:tgtEl>
                                          <p:spTgt spid="101425"/>
                                        </p:tgtEl>
                                        <p:attrNameLst>
                                          <p:attrName>style.visibility</p:attrName>
                                        </p:attrNameLst>
                                      </p:cBhvr>
                                      <p:to>
                                        <p:strVal val="visible"/>
                                      </p:to>
                                    </p:set>
                                    <p:anim calcmode="lin" valueType="num">
                                      <p:cBhvr>
                                        <p:cTn id="27" dur="500" fill="hold"/>
                                        <p:tgtEl>
                                          <p:spTgt spid="101425"/>
                                        </p:tgtEl>
                                        <p:attrNameLst>
                                          <p:attrName>ppt_w</p:attrName>
                                        </p:attrNameLst>
                                      </p:cBhvr>
                                      <p:tavLst>
                                        <p:tav tm="0">
                                          <p:val>
                                            <p:fltVal val="0"/>
                                          </p:val>
                                        </p:tav>
                                        <p:tav tm="100000">
                                          <p:val>
                                            <p:strVal val="#ppt_w"/>
                                          </p:val>
                                        </p:tav>
                                      </p:tavLst>
                                    </p:anim>
                                    <p:anim calcmode="lin" valueType="num">
                                      <p:cBhvr>
                                        <p:cTn id="28" dur="500" fill="hold"/>
                                        <p:tgtEl>
                                          <p:spTgt spid="10142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406" grpId="0" animBg="1"/>
      <p:bldP spid="101425" grpId="0" animBg="1"/>
    </p:bldLst>
  </p:timing>
</p:sld>
</file>

<file path=ppt/slides/slide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22530" name="Picture 2" descr="A021020">
            <a:extLst>
              <a:ext uri="{FF2B5EF4-FFF2-40B4-BE49-F238E27FC236}">
                <a16:creationId xmlns:a16="http://schemas.microsoft.com/office/drawing/2014/main" xmlns="" id="{BA3BE9B3-58A3-4060-88EE-BF3FF834D324}"/>
              </a:ext>
            </a:extLst>
          </p:cNvPr>
          <p:cNvPicPr>
            <a:picLocks noChangeAspect="1" noChangeArrowheads="1"/>
          </p:cNvPicPr>
          <p:nvPr/>
        </p:nvPicPr>
        <p:blipFill>
          <a:blip r:embed="rId2" cstate="print">
            <a:clrChange>
              <a:clrFrom>
                <a:srgbClr val="FAFAFD"/>
              </a:clrFrom>
              <a:clrTo>
                <a:srgbClr val="FAFAFD">
                  <a:alpha val="0"/>
                </a:srgbClr>
              </a:clrTo>
            </a:clrChange>
            <a:lum contrast="48000"/>
            <a:extLst>
              <a:ext uri="{28A0092B-C50C-407E-A947-70E740481C1C}">
                <a14:useLocalDpi xmlns:a14="http://schemas.microsoft.com/office/drawing/2010/main" xmlns="" val="0"/>
              </a:ext>
            </a:extLst>
          </a:blip>
          <a:srcRect/>
          <a:stretch>
            <a:fillRect/>
          </a:stretch>
        </p:blipFill>
        <p:spPr bwMode="auto">
          <a:xfrm>
            <a:off x="8305800" y="4267200"/>
            <a:ext cx="838200" cy="2590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2531" name="Picture 3" descr="A021020">
            <a:extLst>
              <a:ext uri="{FF2B5EF4-FFF2-40B4-BE49-F238E27FC236}">
                <a16:creationId xmlns:a16="http://schemas.microsoft.com/office/drawing/2014/main" xmlns="" id="{B5290809-F6E6-4FE2-9E65-9537834335A3}"/>
              </a:ext>
            </a:extLst>
          </p:cNvPr>
          <p:cNvPicPr>
            <a:picLocks noChangeAspect="1" noChangeArrowheads="1"/>
          </p:cNvPicPr>
          <p:nvPr/>
        </p:nvPicPr>
        <p:blipFill>
          <a:blip r:embed="rId3" cstate="print">
            <a:clrChange>
              <a:clrFrom>
                <a:srgbClr val="FAFAFD"/>
              </a:clrFrom>
              <a:clrTo>
                <a:srgbClr val="FAFAFD">
                  <a:alpha val="0"/>
                </a:srgbClr>
              </a:clrTo>
            </a:clrChange>
            <a:lum contrast="48000"/>
            <a:extLst>
              <a:ext uri="{28A0092B-C50C-407E-A947-70E740481C1C}">
                <a14:useLocalDpi xmlns:a14="http://schemas.microsoft.com/office/drawing/2010/main" xmlns="" val="0"/>
              </a:ext>
            </a:extLst>
          </a:blip>
          <a:srcRect/>
          <a:stretch>
            <a:fillRect/>
          </a:stretch>
        </p:blipFill>
        <p:spPr bwMode="auto">
          <a:xfrm>
            <a:off x="76200" y="4495800"/>
            <a:ext cx="914400" cy="2362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532" name="AutoShape 371">
            <a:extLst>
              <a:ext uri="{FF2B5EF4-FFF2-40B4-BE49-F238E27FC236}">
                <a16:creationId xmlns:a16="http://schemas.microsoft.com/office/drawing/2014/main" xmlns="" id="{D2BB7A81-99B7-48F3-B098-8D2EE3D98C50}"/>
              </a:ext>
            </a:extLst>
          </p:cNvPr>
          <p:cNvSpPr>
            <a:spLocks noChangeArrowheads="1"/>
          </p:cNvSpPr>
          <p:nvPr/>
        </p:nvSpPr>
        <p:spPr bwMode="auto">
          <a:xfrm>
            <a:off x="990600" y="2286000"/>
            <a:ext cx="7315200" cy="914400"/>
          </a:xfrm>
          <a:prstGeom prst="horizontalScroll">
            <a:avLst>
              <a:gd name="adj" fmla="val 12500"/>
            </a:avLst>
          </a:prstGeom>
          <a:solidFill>
            <a:schemeClr val="accent1"/>
          </a:solidFill>
          <a:ln w="9525">
            <a:solidFill>
              <a:schemeClr val="tx1"/>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r>
              <a:rPr lang="en-US" altLang="en-US" sz="2800"/>
              <a:t>Đọc bài văn với giọng ca ngợi, tự hào.</a:t>
            </a:r>
          </a:p>
        </p:txBody>
      </p:sp>
      <p:sp>
        <p:nvSpPr>
          <p:cNvPr id="22533" name="Text Box 372">
            <a:extLst>
              <a:ext uri="{FF2B5EF4-FFF2-40B4-BE49-F238E27FC236}">
                <a16:creationId xmlns:a16="http://schemas.microsoft.com/office/drawing/2014/main" xmlns="" id="{363B2CF5-FE0C-49B5-A5A8-AC540B33FE34}"/>
              </a:ext>
            </a:extLst>
          </p:cNvPr>
          <p:cNvSpPr txBox="1">
            <a:spLocks noChangeArrowheads="1"/>
          </p:cNvSpPr>
          <p:nvPr/>
        </p:nvSpPr>
        <p:spPr bwMode="auto">
          <a:xfrm>
            <a:off x="4495800" y="1325563"/>
            <a:ext cx="3276600" cy="4270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spcBef>
                <a:spcPct val="50000"/>
              </a:spcBef>
            </a:pPr>
            <a:r>
              <a:rPr lang="en-US" altLang="en-US" sz="2200" i="1"/>
              <a:t>Theo Nguyễn Tuân</a:t>
            </a:r>
          </a:p>
        </p:txBody>
      </p:sp>
      <p:sp>
        <p:nvSpPr>
          <p:cNvPr id="22534" name="Line 373">
            <a:extLst>
              <a:ext uri="{FF2B5EF4-FFF2-40B4-BE49-F238E27FC236}">
                <a16:creationId xmlns:a16="http://schemas.microsoft.com/office/drawing/2014/main" xmlns="" id="{FE556512-0F69-4FCC-99E3-B6C1E143193C}"/>
              </a:ext>
            </a:extLst>
          </p:cNvPr>
          <p:cNvSpPr>
            <a:spLocks noChangeShapeType="1"/>
          </p:cNvSpPr>
          <p:nvPr/>
        </p:nvSpPr>
        <p:spPr bwMode="auto">
          <a:xfrm flipV="1">
            <a:off x="228600" y="1295400"/>
            <a:ext cx="8610600" cy="0"/>
          </a:xfrm>
          <a:prstGeom prst="line">
            <a:avLst/>
          </a:prstGeom>
          <a:noFill/>
          <a:ln w="28575">
            <a:solidFill>
              <a:schemeClr val="accent2"/>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sp>
        <p:nvSpPr>
          <p:cNvPr id="22535" name="Line 374">
            <a:extLst>
              <a:ext uri="{FF2B5EF4-FFF2-40B4-BE49-F238E27FC236}">
                <a16:creationId xmlns:a16="http://schemas.microsoft.com/office/drawing/2014/main" xmlns="" id="{F8A79C41-980F-4C73-91FC-796C06017DEC}"/>
              </a:ext>
            </a:extLst>
          </p:cNvPr>
          <p:cNvSpPr>
            <a:spLocks noChangeShapeType="1"/>
          </p:cNvSpPr>
          <p:nvPr/>
        </p:nvSpPr>
        <p:spPr bwMode="auto">
          <a:xfrm flipV="1">
            <a:off x="461963" y="1371600"/>
            <a:ext cx="8610600" cy="0"/>
          </a:xfrm>
          <a:prstGeom prst="line">
            <a:avLst/>
          </a:prstGeom>
          <a:noFill/>
          <a:ln w="28575">
            <a:solidFill>
              <a:srgbClr val="99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a:p>
        </p:txBody>
      </p:sp>
      <p:sp>
        <p:nvSpPr>
          <p:cNvPr id="22536" name="WordArt 377">
            <a:extLst>
              <a:ext uri="{FF2B5EF4-FFF2-40B4-BE49-F238E27FC236}">
                <a16:creationId xmlns:a16="http://schemas.microsoft.com/office/drawing/2014/main" xmlns="" id="{2B4CEEC7-0E6F-4A86-B70C-B729B78BB4DD}"/>
              </a:ext>
            </a:extLst>
          </p:cNvPr>
          <p:cNvSpPr>
            <a:spLocks noChangeArrowheads="1" noChangeShapeType="1" noTextEdit="1"/>
          </p:cNvSpPr>
          <p:nvPr/>
        </p:nvSpPr>
        <p:spPr bwMode="auto">
          <a:xfrm>
            <a:off x="3119438" y="938213"/>
            <a:ext cx="2452687" cy="338137"/>
          </a:xfrm>
          <a:prstGeom prst="rect">
            <a:avLst/>
          </a:prstGeom>
        </p:spPr>
        <p:txBody>
          <a:bodyPr wrap="none" fromWordArt="1">
            <a:prstTxWarp prst="textPlain">
              <a:avLst>
                <a:gd name="adj" fmla="val 50000"/>
              </a:avLst>
            </a:prstTxWarp>
          </a:bodyPr>
          <a:lstStyle/>
          <a:p>
            <a:pPr algn="ctr"/>
            <a:r>
              <a:rPr lang="en-US" sz="2800" kern="10">
                <a:ln w="9525">
                  <a:solidFill>
                    <a:srgbClr val="D60093"/>
                  </a:solidFill>
                  <a:round/>
                  <a:headEnd/>
                  <a:tailEnd/>
                </a:ln>
                <a:solidFill>
                  <a:srgbClr val="FF0000"/>
                </a:solidFill>
                <a:cs typeface="Times New Roman" panose="02020603050405020304" pitchFamily="18" charset="0"/>
              </a:rPr>
              <a:t>Tranh làng Hồ</a:t>
            </a:r>
          </a:p>
        </p:txBody>
      </p:sp>
      <p:sp>
        <p:nvSpPr>
          <p:cNvPr id="22537" name="Text Box 6">
            <a:extLst>
              <a:ext uri="{FF2B5EF4-FFF2-40B4-BE49-F238E27FC236}">
                <a16:creationId xmlns:a16="http://schemas.microsoft.com/office/drawing/2014/main" xmlns="" id="{55511B6F-51A0-40DB-8D86-045BFA3015A0}"/>
              </a:ext>
            </a:extLst>
          </p:cNvPr>
          <p:cNvSpPr txBox="1">
            <a:spLocks noChangeArrowheads="1"/>
          </p:cNvSpPr>
          <p:nvPr/>
        </p:nvSpPr>
        <p:spPr bwMode="auto">
          <a:xfrm>
            <a:off x="3441700" y="250825"/>
            <a:ext cx="1441450" cy="522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spcBef>
                <a:spcPct val="50000"/>
              </a:spcBef>
            </a:pPr>
            <a:r>
              <a:rPr lang="en-US" altLang="en-US" sz="2800" b="1"/>
              <a:t>Tập đọc</a:t>
            </a:r>
          </a:p>
        </p:txBody>
      </p:sp>
      <p:pic>
        <p:nvPicPr>
          <p:cNvPr id="22538" name="Picture 5" descr="POINSET2">
            <a:extLst>
              <a:ext uri="{FF2B5EF4-FFF2-40B4-BE49-F238E27FC236}">
                <a16:creationId xmlns:a16="http://schemas.microsoft.com/office/drawing/2014/main" xmlns="" id="{E4416330-1E95-459D-A2D0-2D7C835A94AA}"/>
              </a:ext>
            </a:extLst>
          </p:cNvPr>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0" y="0"/>
            <a:ext cx="1277938" cy="1273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2539" name="Group 30">
            <a:extLst>
              <a:ext uri="{FF2B5EF4-FFF2-40B4-BE49-F238E27FC236}">
                <a16:creationId xmlns:a16="http://schemas.microsoft.com/office/drawing/2014/main" xmlns="" id="{148BB4BF-DFDA-4AE1-8138-0513270B7210}"/>
              </a:ext>
            </a:extLst>
          </p:cNvPr>
          <p:cNvGrpSpPr>
            <a:grpSpLocks noChangeAspect="1"/>
          </p:cNvGrpSpPr>
          <p:nvPr/>
        </p:nvGrpSpPr>
        <p:grpSpPr bwMode="auto">
          <a:xfrm>
            <a:off x="7926388" y="76200"/>
            <a:ext cx="1196975" cy="1066800"/>
            <a:chOff x="1728" y="192"/>
            <a:chExt cx="1259" cy="1154"/>
          </a:xfrm>
        </p:grpSpPr>
        <p:sp>
          <p:nvSpPr>
            <p:cNvPr id="22540" name="AutoShape 31">
              <a:extLst>
                <a:ext uri="{FF2B5EF4-FFF2-40B4-BE49-F238E27FC236}">
                  <a16:creationId xmlns:a16="http://schemas.microsoft.com/office/drawing/2014/main" xmlns="" id="{610E5B73-3B18-4B55-A2F2-C31B6548CB3C}"/>
                </a:ext>
              </a:extLst>
            </p:cNvPr>
            <p:cNvSpPr>
              <a:spLocks noChangeAspect="1" noChangeArrowheads="1" noTextEdit="1"/>
            </p:cNvSpPr>
            <p:nvPr/>
          </p:nvSpPr>
          <p:spPr bwMode="auto">
            <a:xfrm>
              <a:off x="1728" y="192"/>
              <a:ext cx="1259" cy="11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p>
          </p:txBody>
        </p:sp>
        <p:grpSp>
          <p:nvGrpSpPr>
            <p:cNvPr id="22541" name="Group 32">
              <a:extLst>
                <a:ext uri="{FF2B5EF4-FFF2-40B4-BE49-F238E27FC236}">
                  <a16:creationId xmlns:a16="http://schemas.microsoft.com/office/drawing/2014/main" xmlns="" id="{62412CBC-76AE-4F33-B44D-B81C15258AA7}"/>
                </a:ext>
              </a:extLst>
            </p:cNvPr>
            <p:cNvGrpSpPr>
              <a:grpSpLocks/>
            </p:cNvGrpSpPr>
            <p:nvPr/>
          </p:nvGrpSpPr>
          <p:grpSpPr bwMode="auto">
            <a:xfrm>
              <a:off x="1905" y="192"/>
              <a:ext cx="1017" cy="1111"/>
              <a:chOff x="1905" y="192"/>
              <a:chExt cx="1017" cy="1111"/>
            </a:xfrm>
          </p:grpSpPr>
          <p:sp>
            <p:nvSpPr>
              <p:cNvPr id="22675" name="Freeform 33">
                <a:extLst>
                  <a:ext uri="{FF2B5EF4-FFF2-40B4-BE49-F238E27FC236}">
                    <a16:creationId xmlns:a16="http://schemas.microsoft.com/office/drawing/2014/main" xmlns="" id="{990D3E46-5CBD-4D86-A8E1-D11FB2368240}"/>
                  </a:ext>
                </a:extLst>
              </p:cNvPr>
              <p:cNvSpPr>
                <a:spLocks/>
              </p:cNvSpPr>
              <p:nvPr/>
            </p:nvSpPr>
            <p:spPr bwMode="auto">
              <a:xfrm>
                <a:off x="2178" y="336"/>
                <a:ext cx="444" cy="445"/>
              </a:xfrm>
              <a:custGeom>
                <a:avLst/>
                <a:gdLst>
                  <a:gd name="T0" fmla="*/ 15 w 889"/>
                  <a:gd name="T1" fmla="*/ 28 h 890"/>
                  <a:gd name="T2" fmla="*/ 18 w 889"/>
                  <a:gd name="T3" fmla="*/ 28 h 890"/>
                  <a:gd name="T4" fmla="*/ 20 w 889"/>
                  <a:gd name="T5" fmla="*/ 27 h 890"/>
                  <a:gd name="T6" fmla="*/ 22 w 889"/>
                  <a:gd name="T7" fmla="*/ 25 h 890"/>
                  <a:gd name="T8" fmla="*/ 24 w 889"/>
                  <a:gd name="T9" fmla="*/ 23 h 890"/>
                  <a:gd name="T10" fmla="*/ 26 w 889"/>
                  <a:gd name="T11" fmla="*/ 21 h 890"/>
                  <a:gd name="T12" fmla="*/ 27 w 889"/>
                  <a:gd name="T13" fmla="*/ 19 h 890"/>
                  <a:gd name="T14" fmla="*/ 27 w 889"/>
                  <a:gd name="T15" fmla="*/ 16 h 890"/>
                  <a:gd name="T16" fmla="*/ 27 w 889"/>
                  <a:gd name="T17" fmla="*/ 13 h 890"/>
                  <a:gd name="T18" fmla="*/ 27 w 889"/>
                  <a:gd name="T19" fmla="*/ 10 h 890"/>
                  <a:gd name="T20" fmla="*/ 26 w 889"/>
                  <a:gd name="T21" fmla="*/ 8 h 890"/>
                  <a:gd name="T22" fmla="*/ 24 w 889"/>
                  <a:gd name="T23" fmla="*/ 6 h 890"/>
                  <a:gd name="T24" fmla="*/ 22 w 889"/>
                  <a:gd name="T25" fmla="*/ 4 h 890"/>
                  <a:gd name="T26" fmla="*/ 20 w 889"/>
                  <a:gd name="T27" fmla="*/ 2 h 890"/>
                  <a:gd name="T28" fmla="*/ 18 w 889"/>
                  <a:gd name="T29" fmla="*/ 1 h 890"/>
                  <a:gd name="T30" fmla="*/ 15 w 889"/>
                  <a:gd name="T31" fmla="*/ 1 h 890"/>
                  <a:gd name="T32" fmla="*/ 12 w 889"/>
                  <a:gd name="T33" fmla="*/ 1 h 890"/>
                  <a:gd name="T34" fmla="*/ 9 w 889"/>
                  <a:gd name="T35" fmla="*/ 1 h 890"/>
                  <a:gd name="T36" fmla="*/ 7 w 889"/>
                  <a:gd name="T37" fmla="*/ 2 h 890"/>
                  <a:gd name="T38" fmla="*/ 5 w 889"/>
                  <a:gd name="T39" fmla="*/ 4 h 890"/>
                  <a:gd name="T40" fmla="*/ 3 w 889"/>
                  <a:gd name="T41" fmla="*/ 6 h 890"/>
                  <a:gd name="T42" fmla="*/ 1 w 889"/>
                  <a:gd name="T43" fmla="*/ 8 h 890"/>
                  <a:gd name="T44" fmla="*/ 0 w 889"/>
                  <a:gd name="T45" fmla="*/ 10 h 890"/>
                  <a:gd name="T46" fmla="*/ 0 w 889"/>
                  <a:gd name="T47" fmla="*/ 13 h 890"/>
                  <a:gd name="T48" fmla="*/ 0 w 889"/>
                  <a:gd name="T49" fmla="*/ 16 h 890"/>
                  <a:gd name="T50" fmla="*/ 0 w 889"/>
                  <a:gd name="T51" fmla="*/ 19 h 890"/>
                  <a:gd name="T52" fmla="*/ 1 w 889"/>
                  <a:gd name="T53" fmla="*/ 21 h 890"/>
                  <a:gd name="T54" fmla="*/ 3 w 889"/>
                  <a:gd name="T55" fmla="*/ 23 h 890"/>
                  <a:gd name="T56" fmla="*/ 5 w 889"/>
                  <a:gd name="T57" fmla="*/ 25 h 890"/>
                  <a:gd name="T58" fmla="*/ 7 w 889"/>
                  <a:gd name="T59" fmla="*/ 27 h 890"/>
                  <a:gd name="T60" fmla="*/ 9 w 889"/>
                  <a:gd name="T61" fmla="*/ 28 h 890"/>
                  <a:gd name="T62" fmla="*/ 12 w 889"/>
                  <a:gd name="T63" fmla="*/ 28 h 89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89" h="890">
                    <a:moveTo>
                      <a:pt x="445" y="890"/>
                    </a:moveTo>
                    <a:lnTo>
                      <a:pt x="490" y="887"/>
                    </a:lnTo>
                    <a:lnTo>
                      <a:pt x="534" y="880"/>
                    </a:lnTo>
                    <a:lnTo>
                      <a:pt x="577" y="870"/>
                    </a:lnTo>
                    <a:lnTo>
                      <a:pt x="617" y="855"/>
                    </a:lnTo>
                    <a:lnTo>
                      <a:pt x="656" y="835"/>
                    </a:lnTo>
                    <a:lnTo>
                      <a:pt x="693" y="814"/>
                    </a:lnTo>
                    <a:lnTo>
                      <a:pt x="727" y="788"/>
                    </a:lnTo>
                    <a:lnTo>
                      <a:pt x="759" y="759"/>
                    </a:lnTo>
                    <a:lnTo>
                      <a:pt x="788" y="727"/>
                    </a:lnTo>
                    <a:lnTo>
                      <a:pt x="813" y="694"/>
                    </a:lnTo>
                    <a:lnTo>
                      <a:pt x="835" y="657"/>
                    </a:lnTo>
                    <a:lnTo>
                      <a:pt x="855" y="618"/>
                    </a:lnTo>
                    <a:lnTo>
                      <a:pt x="869" y="577"/>
                    </a:lnTo>
                    <a:lnTo>
                      <a:pt x="880" y="535"/>
                    </a:lnTo>
                    <a:lnTo>
                      <a:pt x="887" y="490"/>
                    </a:lnTo>
                    <a:lnTo>
                      <a:pt x="889" y="445"/>
                    </a:lnTo>
                    <a:lnTo>
                      <a:pt x="887" y="400"/>
                    </a:lnTo>
                    <a:lnTo>
                      <a:pt x="880" y="355"/>
                    </a:lnTo>
                    <a:lnTo>
                      <a:pt x="869" y="312"/>
                    </a:lnTo>
                    <a:lnTo>
                      <a:pt x="855" y="272"/>
                    </a:lnTo>
                    <a:lnTo>
                      <a:pt x="835" y="233"/>
                    </a:lnTo>
                    <a:lnTo>
                      <a:pt x="813" y="196"/>
                    </a:lnTo>
                    <a:lnTo>
                      <a:pt x="788" y="163"/>
                    </a:lnTo>
                    <a:lnTo>
                      <a:pt x="759" y="130"/>
                    </a:lnTo>
                    <a:lnTo>
                      <a:pt x="727" y="101"/>
                    </a:lnTo>
                    <a:lnTo>
                      <a:pt x="693" y="76"/>
                    </a:lnTo>
                    <a:lnTo>
                      <a:pt x="656" y="54"/>
                    </a:lnTo>
                    <a:lnTo>
                      <a:pt x="617" y="35"/>
                    </a:lnTo>
                    <a:lnTo>
                      <a:pt x="577" y="20"/>
                    </a:lnTo>
                    <a:lnTo>
                      <a:pt x="534" y="9"/>
                    </a:lnTo>
                    <a:lnTo>
                      <a:pt x="490" y="2"/>
                    </a:lnTo>
                    <a:lnTo>
                      <a:pt x="445" y="0"/>
                    </a:lnTo>
                    <a:lnTo>
                      <a:pt x="400" y="2"/>
                    </a:lnTo>
                    <a:lnTo>
                      <a:pt x="355" y="9"/>
                    </a:lnTo>
                    <a:lnTo>
                      <a:pt x="312" y="20"/>
                    </a:lnTo>
                    <a:lnTo>
                      <a:pt x="272" y="35"/>
                    </a:lnTo>
                    <a:lnTo>
                      <a:pt x="233" y="54"/>
                    </a:lnTo>
                    <a:lnTo>
                      <a:pt x="196" y="76"/>
                    </a:lnTo>
                    <a:lnTo>
                      <a:pt x="163" y="101"/>
                    </a:lnTo>
                    <a:lnTo>
                      <a:pt x="130" y="130"/>
                    </a:lnTo>
                    <a:lnTo>
                      <a:pt x="102" y="163"/>
                    </a:lnTo>
                    <a:lnTo>
                      <a:pt x="76" y="196"/>
                    </a:lnTo>
                    <a:lnTo>
                      <a:pt x="54" y="233"/>
                    </a:lnTo>
                    <a:lnTo>
                      <a:pt x="35" y="272"/>
                    </a:lnTo>
                    <a:lnTo>
                      <a:pt x="20" y="312"/>
                    </a:lnTo>
                    <a:lnTo>
                      <a:pt x="9" y="355"/>
                    </a:lnTo>
                    <a:lnTo>
                      <a:pt x="3" y="400"/>
                    </a:lnTo>
                    <a:lnTo>
                      <a:pt x="0" y="445"/>
                    </a:lnTo>
                    <a:lnTo>
                      <a:pt x="3" y="490"/>
                    </a:lnTo>
                    <a:lnTo>
                      <a:pt x="9" y="535"/>
                    </a:lnTo>
                    <a:lnTo>
                      <a:pt x="20" y="577"/>
                    </a:lnTo>
                    <a:lnTo>
                      <a:pt x="35" y="618"/>
                    </a:lnTo>
                    <a:lnTo>
                      <a:pt x="54" y="657"/>
                    </a:lnTo>
                    <a:lnTo>
                      <a:pt x="76" y="694"/>
                    </a:lnTo>
                    <a:lnTo>
                      <a:pt x="102" y="727"/>
                    </a:lnTo>
                    <a:lnTo>
                      <a:pt x="130" y="759"/>
                    </a:lnTo>
                    <a:lnTo>
                      <a:pt x="163" y="788"/>
                    </a:lnTo>
                    <a:lnTo>
                      <a:pt x="196" y="814"/>
                    </a:lnTo>
                    <a:lnTo>
                      <a:pt x="233" y="835"/>
                    </a:lnTo>
                    <a:lnTo>
                      <a:pt x="272" y="855"/>
                    </a:lnTo>
                    <a:lnTo>
                      <a:pt x="312" y="870"/>
                    </a:lnTo>
                    <a:lnTo>
                      <a:pt x="355" y="880"/>
                    </a:lnTo>
                    <a:lnTo>
                      <a:pt x="400" y="887"/>
                    </a:lnTo>
                    <a:lnTo>
                      <a:pt x="445" y="890"/>
                    </a:lnTo>
                    <a:close/>
                  </a:path>
                </a:pathLst>
              </a:custGeom>
              <a:solidFill>
                <a:srgbClr val="FFFF6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76" name="Freeform 34">
                <a:extLst>
                  <a:ext uri="{FF2B5EF4-FFF2-40B4-BE49-F238E27FC236}">
                    <a16:creationId xmlns:a16="http://schemas.microsoft.com/office/drawing/2014/main" xmlns="" id="{05ADB83C-BE60-4EBC-8C24-0D179F95214A}"/>
                  </a:ext>
                </a:extLst>
              </p:cNvPr>
              <p:cNvSpPr>
                <a:spLocks/>
              </p:cNvSpPr>
              <p:nvPr/>
            </p:nvSpPr>
            <p:spPr bwMode="auto">
              <a:xfrm>
                <a:off x="2308" y="467"/>
                <a:ext cx="183" cy="184"/>
              </a:xfrm>
              <a:custGeom>
                <a:avLst/>
                <a:gdLst>
                  <a:gd name="T0" fmla="*/ 6 w 366"/>
                  <a:gd name="T1" fmla="*/ 12 h 367"/>
                  <a:gd name="T2" fmla="*/ 7 w 366"/>
                  <a:gd name="T3" fmla="*/ 12 h 367"/>
                  <a:gd name="T4" fmla="*/ 8 w 366"/>
                  <a:gd name="T5" fmla="*/ 11 h 367"/>
                  <a:gd name="T6" fmla="*/ 9 w 366"/>
                  <a:gd name="T7" fmla="*/ 11 h 367"/>
                  <a:gd name="T8" fmla="*/ 10 w 366"/>
                  <a:gd name="T9" fmla="*/ 10 h 367"/>
                  <a:gd name="T10" fmla="*/ 11 w 366"/>
                  <a:gd name="T11" fmla="*/ 9 h 367"/>
                  <a:gd name="T12" fmla="*/ 11 w 366"/>
                  <a:gd name="T13" fmla="*/ 8 h 367"/>
                  <a:gd name="T14" fmla="*/ 12 w 366"/>
                  <a:gd name="T15" fmla="*/ 7 h 367"/>
                  <a:gd name="T16" fmla="*/ 12 w 366"/>
                  <a:gd name="T17" fmla="*/ 6 h 367"/>
                  <a:gd name="T18" fmla="*/ 12 w 366"/>
                  <a:gd name="T19" fmla="*/ 5 h 367"/>
                  <a:gd name="T20" fmla="*/ 11 w 366"/>
                  <a:gd name="T21" fmla="*/ 4 h 367"/>
                  <a:gd name="T22" fmla="*/ 11 w 366"/>
                  <a:gd name="T23" fmla="*/ 3 h 367"/>
                  <a:gd name="T24" fmla="*/ 10 w 366"/>
                  <a:gd name="T25" fmla="*/ 2 h 367"/>
                  <a:gd name="T26" fmla="*/ 9 w 366"/>
                  <a:gd name="T27" fmla="*/ 1 h 367"/>
                  <a:gd name="T28" fmla="*/ 8 w 366"/>
                  <a:gd name="T29" fmla="*/ 1 h 367"/>
                  <a:gd name="T30" fmla="*/ 7 w 366"/>
                  <a:gd name="T31" fmla="*/ 1 h 367"/>
                  <a:gd name="T32" fmla="*/ 6 w 366"/>
                  <a:gd name="T33" fmla="*/ 0 h 367"/>
                  <a:gd name="T34" fmla="*/ 5 w 366"/>
                  <a:gd name="T35" fmla="*/ 1 h 367"/>
                  <a:gd name="T36" fmla="*/ 4 w 366"/>
                  <a:gd name="T37" fmla="*/ 1 h 367"/>
                  <a:gd name="T38" fmla="*/ 3 w 366"/>
                  <a:gd name="T39" fmla="*/ 1 h 367"/>
                  <a:gd name="T40" fmla="*/ 2 w 366"/>
                  <a:gd name="T41" fmla="*/ 2 h 367"/>
                  <a:gd name="T42" fmla="*/ 1 w 366"/>
                  <a:gd name="T43" fmla="*/ 3 h 367"/>
                  <a:gd name="T44" fmla="*/ 1 w 366"/>
                  <a:gd name="T45" fmla="*/ 4 h 367"/>
                  <a:gd name="T46" fmla="*/ 1 w 366"/>
                  <a:gd name="T47" fmla="*/ 5 h 367"/>
                  <a:gd name="T48" fmla="*/ 0 w 366"/>
                  <a:gd name="T49" fmla="*/ 6 h 367"/>
                  <a:gd name="T50" fmla="*/ 1 w 366"/>
                  <a:gd name="T51" fmla="*/ 7 h 367"/>
                  <a:gd name="T52" fmla="*/ 1 w 366"/>
                  <a:gd name="T53" fmla="*/ 8 h 367"/>
                  <a:gd name="T54" fmla="*/ 1 w 366"/>
                  <a:gd name="T55" fmla="*/ 9 h 367"/>
                  <a:gd name="T56" fmla="*/ 2 w 366"/>
                  <a:gd name="T57" fmla="*/ 10 h 367"/>
                  <a:gd name="T58" fmla="*/ 3 w 366"/>
                  <a:gd name="T59" fmla="*/ 11 h 367"/>
                  <a:gd name="T60" fmla="*/ 4 w 366"/>
                  <a:gd name="T61" fmla="*/ 11 h 367"/>
                  <a:gd name="T62" fmla="*/ 5 w 366"/>
                  <a:gd name="T63" fmla="*/ 12 h 367"/>
                  <a:gd name="T64" fmla="*/ 6 w 366"/>
                  <a:gd name="T65" fmla="*/ 12 h 3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6" h="367">
                    <a:moveTo>
                      <a:pt x="183" y="367"/>
                    </a:moveTo>
                    <a:lnTo>
                      <a:pt x="219" y="364"/>
                    </a:lnTo>
                    <a:lnTo>
                      <a:pt x="254" y="352"/>
                    </a:lnTo>
                    <a:lnTo>
                      <a:pt x="285" y="336"/>
                    </a:lnTo>
                    <a:lnTo>
                      <a:pt x="313" y="313"/>
                    </a:lnTo>
                    <a:lnTo>
                      <a:pt x="335" y="285"/>
                    </a:lnTo>
                    <a:lnTo>
                      <a:pt x="352" y="254"/>
                    </a:lnTo>
                    <a:lnTo>
                      <a:pt x="362" y="220"/>
                    </a:lnTo>
                    <a:lnTo>
                      <a:pt x="366" y="183"/>
                    </a:lnTo>
                    <a:lnTo>
                      <a:pt x="362" y="146"/>
                    </a:lnTo>
                    <a:lnTo>
                      <a:pt x="352" y="111"/>
                    </a:lnTo>
                    <a:lnTo>
                      <a:pt x="335" y="80"/>
                    </a:lnTo>
                    <a:lnTo>
                      <a:pt x="313" y="53"/>
                    </a:lnTo>
                    <a:lnTo>
                      <a:pt x="285" y="31"/>
                    </a:lnTo>
                    <a:lnTo>
                      <a:pt x="254" y="13"/>
                    </a:lnTo>
                    <a:lnTo>
                      <a:pt x="219" y="3"/>
                    </a:lnTo>
                    <a:lnTo>
                      <a:pt x="183" y="0"/>
                    </a:lnTo>
                    <a:lnTo>
                      <a:pt x="146" y="3"/>
                    </a:lnTo>
                    <a:lnTo>
                      <a:pt x="111" y="13"/>
                    </a:lnTo>
                    <a:lnTo>
                      <a:pt x="80" y="31"/>
                    </a:lnTo>
                    <a:lnTo>
                      <a:pt x="54" y="53"/>
                    </a:lnTo>
                    <a:lnTo>
                      <a:pt x="31" y="80"/>
                    </a:lnTo>
                    <a:lnTo>
                      <a:pt x="15" y="111"/>
                    </a:lnTo>
                    <a:lnTo>
                      <a:pt x="3" y="146"/>
                    </a:lnTo>
                    <a:lnTo>
                      <a:pt x="0" y="183"/>
                    </a:lnTo>
                    <a:lnTo>
                      <a:pt x="3" y="220"/>
                    </a:lnTo>
                    <a:lnTo>
                      <a:pt x="15" y="254"/>
                    </a:lnTo>
                    <a:lnTo>
                      <a:pt x="31" y="285"/>
                    </a:lnTo>
                    <a:lnTo>
                      <a:pt x="54" y="313"/>
                    </a:lnTo>
                    <a:lnTo>
                      <a:pt x="80" y="336"/>
                    </a:lnTo>
                    <a:lnTo>
                      <a:pt x="111" y="352"/>
                    </a:lnTo>
                    <a:lnTo>
                      <a:pt x="146" y="364"/>
                    </a:lnTo>
                    <a:lnTo>
                      <a:pt x="183" y="367"/>
                    </a:lnTo>
                    <a:close/>
                  </a:path>
                </a:pathLst>
              </a:custGeom>
              <a:solidFill>
                <a:srgbClr val="FFE5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77" name="Freeform 35">
                <a:extLst>
                  <a:ext uri="{FF2B5EF4-FFF2-40B4-BE49-F238E27FC236}">
                    <a16:creationId xmlns:a16="http://schemas.microsoft.com/office/drawing/2014/main" xmlns="" id="{9DA0F5FD-5191-48A0-BA29-B9DBB68D94F2}"/>
                  </a:ext>
                </a:extLst>
              </p:cNvPr>
              <p:cNvSpPr>
                <a:spLocks/>
              </p:cNvSpPr>
              <p:nvPr/>
            </p:nvSpPr>
            <p:spPr bwMode="auto">
              <a:xfrm>
                <a:off x="2308" y="467"/>
                <a:ext cx="183" cy="184"/>
              </a:xfrm>
              <a:custGeom>
                <a:avLst/>
                <a:gdLst>
                  <a:gd name="T0" fmla="*/ 6 w 366"/>
                  <a:gd name="T1" fmla="*/ 12 h 367"/>
                  <a:gd name="T2" fmla="*/ 7 w 366"/>
                  <a:gd name="T3" fmla="*/ 12 h 367"/>
                  <a:gd name="T4" fmla="*/ 8 w 366"/>
                  <a:gd name="T5" fmla="*/ 11 h 367"/>
                  <a:gd name="T6" fmla="*/ 9 w 366"/>
                  <a:gd name="T7" fmla="*/ 11 h 367"/>
                  <a:gd name="T8" fmla="*/ 10 w 366"/>
                  <a:gd name="T9" fmla="*/ 10 h 367"/>
                  <a:gd name="T10" fmla="*/ 11 w 366"/>
                  <a:gd name="T11" fmla="*/ 9 h 367"/>
                  <a:gd name="T12" fmla="*/ 11 w 366"/>
                  <a:gd name="T13" fmla="*/ 8 h 367"/>
                  <a:gd name="T14" fmla="*/ 12 w 366"/>
                  <a:gd name="T15" fmla="*/ 7 h 367"/>
                  <a:gd name="T16" fmla="*/ 12 w 366"/>
                  <a:gd name="T17" fmla="*/ 6 h 367"/>
                  <a:gd name="T18" fmla="*/ 12 w 366"/>
                  <a:gd name="T19" fmla="*/ 5 h 367"/>
                  <a:gd name="T20" fmla="*/ 11 w 366"/>
                  <a:gd name="T21" fmla="*/ 4 h 367"/>
                  <a:gd name="T22" fmla="*/ 11 w 366"/>
                  <a:gd name="T23" fmla="*/ 3 h 367"/>
                  <a:gd name="T24" fmla="*/ 10 w 366"/>
                  <a:gd name="T25" fmla="*/ 2 h 367"/>
                  <a:gd name="T26" fmla="*/ 9 w 366"/>
                  <a:gd name="T27" fmla="*/ 1 h 367"/>
                  <a:gd name="T28" fmla="*/ 8 w 366"/>
                  <a:gd name="T29" fmla="*/ 1 h 367"/>
                  <a:gd name="T30" fmla="*/ 7 w 366"/>
                  <a:gd name="T31" fmla="*/ 1 h 367"/>
                  <a:gd name="T32" fmla="*/ 6 w 366"/>
                  <a:gd name="T33" fmla="*/ 0 h 367"/>
                  <a:gd name="T34" fmla="*/ 5 w 366"/>
                  <a:gd name="T35" fmla="*/ 1 h 367"/>
                  <a:gd name="T36" fmla="*/ 4 w 366"/>
                  <a:gd name="T37" fmla="*/ 1 h 367"/>
                  <a:gd name="T38" fmla="*/ 3 w 366"/>
                  <a:gd name="T39" fmla="*/ 1 h 367"/>
                  <a:gd name="T40" fmla="*/ 2 w 366"/>
                  <a:gd name="T41" fmla="*/ 2 h 367"/>
                  <a:gd name="T42" fmla="*/ 1 w 366"/>
                  <a:gd name="T43" fmla="*/ 3 h 367"/>
                  <a:gd name="T44" fmla="*/ 1 w 366"/>
                  <a:gd name="T45" fmla="*/ 4 h 367"/>
                  <a:gd name="T46" fmla="*/ 1 w 366"/>
                  <a:gd name="T47" fmla="*/ 5 h 367"/>
                  <a:gd name="T48" fmla="*/ 0 w 366"/>
                  <a:gd name="T49" fmla="*/ 6 h 367"/>
                  <a:gd name="T50" fmla="*/ 1 w 366"/>
                  <a:gd name="T51" fmla="*/ 7 h 367"/>
                  <a:gd name="T52" fmla="*/ 1 w 366"/>
                  <a:gd name="T53" fmla="*/ 8 h 367"/>
                  <a:gd name="T54" fmla="*/ 1 w 366"/>
                  <a:gd name="T55" fmla="*/ 9 h 367"/>
                  <a:gd name="T56" fmla="*/ 2 w 366"/>
                  <a:gd name="T57" fmla="*/ 10 h 367"/>
                  <a:gd name="T58" fmla="*/ 3 w 366"/>
                  <a:gd name="T59" fmla="*/ 11 h 367"/>
                  <a:gd name="T60" fmla="*/ 4 w 366"/>
                  <a:gd name="T61" fmla="*/ 11 h 367"/>
                  <a:gd name="T62" fmla="*/ 5 w 366"/>
                  <a:gd name="T63" fmla="*/ 12 h 367"/>
                  <a:gd name="T64" fmla="*/ 6 w 366"/>
                  <a:gd name="T65" fmla="*/ 12 h 3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66" h="367">
                    <a:moveTo>
                      <a:pt x="183" y="367"/>
                    </a:moveTo>
                    <a:lnTo>
                      <a:pt x="219" y="364"/>
                    </a:lnTo>
                    <a:lnTo>
                      <a:pt x="254" y="352"/>
                    </a:lnTo>
                    <a:lnTo>
                      <a:pt x="285" y="336"/>
                    </a:lnTo>
                    <a:lnTo>
                      <a:pt x="313" y="313"/>
                    </a:lnTo>
                    <a:lnTo>
                      <a:pt x="335" y="285"/>
                    </a:lnTo>
                    <a:lnTo>
                      <a:pt x="352" y="254"/>
                    </a:lnTo>
                    <a:lnTo>
                      <a:pt x="362" y="220"/>
                    </a:lnTo>
                    <a:lnTo>
                      <a:pt x="366" y="183"/>
                    </a:lnTo>
                    <a:lnTo>
                      <a:pt x="362" y="146"/>
                    </a:lnTo>
                    <a:lnTo>
                      <a:pt x="352" y="111"/>
                    </a:lnTo>
                    <a:lnTo>
                      <a:pt x="335" y="80"/>
                    </a:lnTo>
                    <a:lnTo>
                      <a:pt x="313" y="53"/>
                    </a:lnTo>
                    <a:lnTo>
                      <a:pt x="285" y="31"/>
                    </a:lnTo>
                    <a:lnTo>
                      <a:pt x="254" y="13"/>
                    </a:lnTo>
                    <a:lnTo>
                      <a:pt x="219" y="3"/>
                    </a:lnTo>
                    <a:lnTo>
                      <a:pt x="183" y="0"/>
                    </a:lnTo>
                    <a:lnTo>
                      <a:pt x="146" y="3"/>
                    </a:lnTo>
                    <a:lnTo>
                      <a:pt x="111" y="13"/>
                    </a:lnTo>
                    <a:lnTo>
                      <a:pt x="80" y="31"/>
                    </a:lnTo>
                    <a:lnTo>
                      <a:pt x="54" y="53"/>
                    </a:lnTo>
                    <a:lnTo>
                      <a:pt x="31" y="80"/>
                    </a:lnTo>
                    <a:lnTo>
                      <a:pt x="15" y="111"/>
                    </a:lnTo>
                    <a:lnTo>
                      <a:pt x="3" y="146"/>
                    </a:lnTo>
                    <a:lnTo>
                      <a:pt x="0" y="183"/>
                    </a:lnTo>
                    <a:lnTo>
                      <a:pt x="3" y="220"/>
                    </a:lnTo>
                    <a:lnTo>
                      <a:pt x="15" y="254"/>
                    </a:lnTo>
                    <a:lnTo>
                      <a:pt x="31" y="285"/>
                    </a:lnTo>
                    <a:lnTo>
                      <a:pt x="54" y="313"/>
                    </a:lnTo>
                    <a:lnTo>
                      <a:pt x="80" y="336"/>
                    </a:lnTo>
                    <a:lnTo>
                      <a:pt x="111" y="352"/>
                    </a:lnTo>
                    <a:lnTo>
                      <a:pt x="146" y="364"/>
                    </a:lnTo>
                    <a:lnTo>
                      <a:pt x="183" y="367"/>
                    </a:lnTo>
                    <a:close/>
                  </a:path>
                </a:pathLst>
              </a:custGeom>
              <a:solidFill>
                <a:srgbClr val="FFFF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78" name="Freeform 36">
                <a:extLst>
                  <a:ext uri="{FF2B5EF4-FFF2-40B4-BE49-F238E27FC236}">
                    <a16:creationId xmlns:a16="http://schemas.microsoft.com/office/drawing/2014/main" xmlns="" id="{887278B6-B333-4DB6-A115-A0EC40B24DCA}"/>
                  </a:ext>
                </a:extLst>
              </p:cNvPr>
              <p:cNvSpPr>
                <a:spLocks/>
              </p:cNvSpPr>
              <p:nvPr/>
            </p:nvSpPr>
            <p:spPr bwMode="auto">
              <a:xfrm>
                <a:off x="2371" y="945"/>
                <a:ext cx="59" cy="126"/>
              </a:xfrm>
              <a:custGeom>
                <a:avLst/>
                <a:gdLst>
                  <a:gd name="T0" fmla="*/ 3 w 119"/>
                  <a:gd name="T1" fmla="*/ 8 h 251"/>
                  <a:gd name="T2" fmla="*/ 2 w 119"/>
                  <a:gd name="T3" fmla="*/ 0 h 251"/>
                  <a:gd name="T4" fmla="*/ 0 w 119"/>
                  <a:gd name="T5" fmla="*/ 0 h 251"/>
                  <a:gd name="T6" fmla="*/ 0 w 119"/>
                  <a:gd name="T7" fmla="*/ 8 h 251"/>
                  <a:gd name="T8" fmla="*/ 3 w 119"/>
                  <a:gd name="T9" fmla="*/ 8 h 25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9" h="251">
                    <a:moveTo>
                      <a:pt x="119" y="251"/>
                    </a:moveTo>
                    <a:lnTo>
                      <a:pt x="86" y="0"/>
                    </a:lnTo>
                    <a:lnTo>
                      <a:pt x="31" y="0"/>
                    </a:lnTo>
                    <a:lnTo>
                      <a:pt x="0" y="251"/>
                    </a:lnTo>
                    <a:lnTo>
                      <a:pt x="119" y="251"/>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79" name="Freeform 37">
                <a:extLst>
                  <a:ext uri="{FF2B5EF4-FFF2-40B4-BE49-F238E27FC236}">
                    <a16:creationId xmlns:a16="http://schemas.microsoft.com/office/drawing/2014/main" xmlns="" id="{329BA3F6-492E-46C9-B47F-D904588A9D16}"/>
                  </a:ext>
                </a:extLst>
              </p:cNvPr>
              <p:cNvSpPr>
                <a:spLocks/>
              </p:cNvSpPr>
              <p:nvPr/>
            </p:nvSpPr>
            <p:spPr bwMode="auto">
              <a:xfrm>
                <a:off x="2323" y="1137"/>
                <a:ext cx="155" cy="62"/>
              </a:xfrm>
              <a:custGeom>
                <a:avLst/>
                <a:gdLst>
                  <a:gd name="T0" fmla="*/ 0 w 310"/>
                  <a:gd name="T1" fmla="*/ 4 h 123"/>
                  <a:gd name="T2" fmla="*/ 1 w 310"/>
                  <a:gd name="T3" fmla="*/ 4 h 123"/>
                  <a:gd name="T4" fmla="*/ 1 w 310"/>
                  <a:gd name="T5" fmla="*/ 4 h 123"/>
                  <a:gd name="T6" fmla="*/ 1 w 310"/>
                  <a:gd name="T7" fmla="*/ 4 h 123"/>
                  <a:gd name="T8" fmla="*/ 2 w 310"/>
                  <a:gd name="T9" fmla="*/ 4 h 123"/>
                  <a:gd name="T10" fmla="*/ 3 w 310"/>
                  <a:gd name="T11" fmla="*/ 4 h 123"/>
                  <a:gd name="T12" fmla="*/ 3 w 310"/>
                  <a:gd name="T13" fmla="*/ 4 h 123"/>
                  <a:gd name="T14" fmla="*/ 4 w 310"/>
                  <a:gd name="T15" fmla="*/ 4 h 123"/>
                  <a:gd name="T16" fmla="*/ 5 w 310"/>
                  <a:gd name="T17" fmla="*/ 4 h 123"/>
                  <a:gd name="T18" fmla="*/ 6 w 310"/>
                  <a:gd name="T19" fmla="*/ 4 h 123"/>
                  <a:gd name="T20" fmla="*/ 7 w 310"/>
                  <a:gd name="T21" fmla="*/ 4 h 123"/>
                  <a:gd name="T22" fmla="*/ 8 w 310"/>
                  <a:gd name="T23" fmla="*/ 4 h 123"/>
                  <a:gd name="T24" fmla="*/ 9 w 310"/>
                  <a:gd name="T25" fmla="*/ 4 h 123"/>
                  <a:gd name="T26" fmla="*/ 9 w 310"/>
                  <a:gd name="T27" fmla="*/ 4 h 123"/>
                  <a:gd name="T28" fmla="*/ 10 w 310"/>
                  <a:gd name="T29" fmla="*/ 4 h 123"/>
                  <a:gd name="T30" fmla="*/ 10 w 310"/>
                  <a:gd name="T31" fmla="*/ 4 h 123"/>
                  <a:gd name="T32" fmla="*/ 10 w 310"/>
                  <a:gd name="T33" fmla="*/ 4 h 123"/>
                  <a:gd name="T34" fmla="*/ 9 w 310"/>
                  <a:gd name="T35" fmla="*/ 4 h 123"/>
                  <a:gd name="T36" fmla="*/ 9 w 310"/>
                  <a:gd name="T37" fmla="*/ 4 h 123"/>
                  <a:gd name="T38" fmla="*/ 8 w 310"/>
                  <a:gd name="T39" fmla="*/ 3 h 123"/>
                  <a:gd name="T40" fmla="*/ 7 w 310"/>
                  <a:gd name="T41" fmla="*/ 2 h 123"/>
                  <a:gd name="T42" fmla="*/ 7 w 310"/>
                  <a:gd name="T43" fmla="*/ 2 h 123"/>
                  <a:gd name="T44" fmla="*/ 7 w 310"/>
                  <a:gd name="T45" fmla="*/ 1 h 123"/>
                  <a:gd name="T46" fmla="*/ 6 w 310"/>
                  <a:gd name="T47" fmla="*/ 1 h 123"/>
                  <a:gd name="T48" fmla="*/ 6 w 310"/>
                  <a:gd name="T49" fmla="*/ 0 h 123"/>
                  <a:gd name="T50" fmla="*/ 4 w 310"/>
                  <a:gd name="T51" fmla="*/ 0 h 123"/>
                  <a:gd name="T52" fmla="*/ 4 w 310"/>
                  <a:gd name="T53" fmla="*/ 1 h 123"/>
                  <a:gd name="T54" fmla="*/ 4 w 310"/>
                  <a:gd name="T55" fmla="*/ 1 h 123"/>
                  <a:gd name="T56" fmla="*/ 4 w 310"/>
                  <a:gd name="T57" fmla="*/ 2 h 123"/>
                  <a:gd name="T58" fmla="*/ 3 w 310"/>
                  <a:gd name="T59" fmla="*/ 2 h 123"/>
                  <a:gd name="T60" fmla="*/ 3 w 310"/>
                  <a:gd name="T61" fmla="*/ 3 h 123"/>
                  <a:gd name="T62" fmla="*/ 2 w 310"/>
                  <a:gd name="T63" fmla="*/ 4 h 123"/>
                  <a:gd name="T64" fmla="*/ 1 w 310"/>
                  <a:gd name="T65" fmla="*/ 4 h 123"/>
                  <a:gd name="T66" fmla="*/ 0 w 310"/>
                  <a:gd name="T67" fmla="*/ 4 h 1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10" h="123">
                    <a:moveTo>
                      <a:pt x="0" y="110"/>
                    </a:moveTo>
                    <a:lnTo>
                      <a:pt x="4" y="113"/>
                    </a:lnTo>
                    <a:lnTo>
                      <a:pt x="13" y="116"/>
                    </a:lnTo>
                    <a:lnTo>
                      <a:pt x="27" y="119"/>
                    </a:lnTo>
                    <a:lnTo>
                      <a:pt x="45" y="120"/>
                    </a:lnTo>
                    <a:lnTo>
                      <a:pt x="68" y="121"/>
                    </a:lnTo>
                    <a:lnTo>
                      <a:pt x="95" y="122"/>
                    </a:lnTo>
                    <a:lnTo>
                      <a:pt x="124" y="123"/>
                    </a:lnTo>
                    <a:lnTo>
                      <a:pt x="155" y="123"/>
                    </a:lnTo>
                    <a:lnTo>
                      <a:pt x="186" y="123"/>
                    </a:lnTo>
                    <a:lnTo>
                      <a:pt x="216" y="122"/>
                    </a:lnTo>
                    <a:lnTo>
                      <a:pt x="242" y="121"/>
                    </a:lnTo>
                    <a:lnTo>
                      <a:pt x="265" y="120"/>
                    </a:lnTo>
                    <a:lnTo>
                      <a:pt x="284" y="119"/>
                    </a:lnTo>
                    <a:lnTo>
                      <a:pt x="298" y="116"/>
                    </a:lnTo>
                    <a:lnTo>
                      <a:pt x="307" y="113"/>
                    </a:lnTo>
                    <a:lnTo>
                      <a:pt x="310" y="110"/>
                    </a:lnTo>
                    <a:lnTo>
                      <a:pt x="283" y="107"/>
                    </a:lnTo>
                    <a:lnTo>
                      <a:pt x="258" y="97"/>
                    </a:lnTo>
                    <a:lnTo>
                      <a:pt x="238" y="82"/>
                    </a:lnTo>
                    <a:lnTo>
                      <a:pt x="222" y="63"/>
                    </a:lnTo>
                    <a:lnTo>
                      <a:pt x="208" y="45"/>
                    </a:lnTo>
                    <a:lnTo>
                      <a:pt x="196" y="26"/>
                    </a:lnTo>
                    <a:lnTo>
                      <a:pt x="189" y="11"/>
                    </a:lnTo>
                    <a:lnTo>
                      <a:pt x="185" y="0"/>
                    </a:lnTo>
                    <a:lnTo>
                      <a:pt x="125" y="0"/>
                    </a:lnTo>
                    <a:lnTo>
                      <a:pt x="120" y="11"/>
                    </a:lnTo>
                    <a:lnTo>
                      <a:pt x="113" y="26"/>
                    </a:lnTo>
                    <a:lnTo>
                      <a:pt x="103" y="45"/>
                    </a:lnTo>
                    <a:lnTo>
                      <a:pt x="89" y="63"/>
                    </a:lnTo>
                    <a:lnTo>
                      <a:pt x="72" y="82"/>
                    </a:lnTo>
                    <a:lnTo>
                      <a:pt x="52" y="97"/>
                    </a:lnTo>
                    <a:lnTo>
                      <a:pt x="28" y="107"/>
                    </a:lnTo>
                    <a:lnTo>
                      <a:pt x="0" y="110"/>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80" name="Rectangle 38">
                <a:extLst>
                  <a:ext uri="{FF2B5EF4-FFF2-40B4-BE49-F238E27FC236}">
                    <a16:creationId xmlns:a16="http://schemas.microsoft.com/office/drawing/2014/main" xmlns="" id="{41A6839E-66D4-409B-866A-61A99C1D07BD}"/>
                  </a:ext>
                </a:extLst>
              </p:cNvPr>
              <p:cNvSpPr>
                <a:spLocks noChangeArrowheads="1"/>
              </p:cNvSpPr>
              <p:nvPr/>
            </p:nvSpPr>
            <p:spPr bwMode="auto">
              <a:xfrm>
                <a:off x="2348" y="879"/>
                <a:ext cx="104" cy="29"/>
              </a:xfrm>
              <a:prstGeom prst="rect">
                <a:avLst/>
              </a:prstGeom>
              <a:solidFill>
                <a:srgbClr val="BF72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sz="3600">
                    <a:solidFill>
                      <a:schemeClr val="tx1"/>
                    </a:solidFill>
                    <a:latin typeface="Times New Roman" panose="02020603050405020304" pitchFamily="18" charset="0"/>
                  </a:defRPr>
                </a:lvl1pPr>
                <a:lvl2pPr marL="742950" indent="-285750">
                  <a:defRPr sz="3600">
                    <a:solidFill>
                      <a:schemeClr val="tx1"/>
                    </a:solidFill>
                    <a:latin typeface="Times New Roman" panose="02020603050405020304" pitchFamily="18" charset="0"/>
                  </a:defRPr>
                </a:lvl2pPr>
                <a:lvl3pPr marL="1143000" indent="-228600">
                  <a:defRPr sz="3600">
                    <a:solidFill>
                      <a:schemeClr val="tx1"/>
                    </a:solidFill>
                    <a:latin typeface="Times New Roman" panose="02020603050405020304" pitchFamily="18" charset="0"/>
                  </a:defRPr>
                </a:lvl3pPr>
                <a:lvl4pPr marL="1600200" indent="-228600">
                  <a:defRPr sz="3600">
                    <a:solidFill>
                      <a:schemeClr val="tx1"/>
                    </a:solidFill>
                    <a:latin typeface="Times New Roman" panose="02020603050405020304" pitchFamily="18" charset="0"/>
                  </a:defRPr>
                </a:lvl4pPr>
                <a:lvl5pPr marL="2057400" indent="-228600">
                  <a:defRPr sz="3600">
                    <a:solidFill>
                      <a:schemeClr val="tx1"/>
                    </a:solidFill>
                    <a:latin typeface="Times New Roman" panose="02020603050405020304" pitchFamily="18" charset="0"/>
                  </a:defRPr>
                </a:lvl5pPr>
                <a:lvl6pPr marL="2514600" indent="-228600" eaLnBrk="0" fontAlgn="base" hangingPunct="0">
                  <a:spcBef>
                    <a:spcPct val="0"/>
                  </a:spcBef>
                  <a:spcAft>
                    <a:spcPct val="0"/>
                  </a:spcAft>
                  <a:defRPr sz="3600">
                    <a:solidFill>
                      <a:schemeClr val="tx1"/>
                    </a:solidFill>
                    <a:latin typeface="Times New Roman" panose="02020603050405020304" pitchFamily="18" charset="0"/>
                  </a:defRPr>
                </a:lvl6pPr>
                <a:lvl7pPr marL="2971800" indent="-228600" eaLnBrk="0" fontAlgn="base" hangingPunct="0">
                  <a:spcBef>
                    <a:spcPct val="0"/>
                  </a:spcBef>
                  <a:spcAft>
                    <a:spcPct val="0"/>
                  </a:spcAft>
                  <a:defRPr sz="3600">
                    <a:solidFill>
                      <a:schemeClr val="tx1"/>
                    </a:solidFill>
                    <a:latin typeface="Times New Roman" panose="02020603050405020304" pitchFamily="18" charset="0"/>
                  </a:defRPr>
                </a:lvl7pPr>
                <a:lvl8pPr marL="3429000" indent="-228600" eaLnBrk="0" fontAlgn="base" hangingPunct="0">
                  <a:spcBef>
                    <a:spcPct val="0"/>
                  </a:spcBef>
                  <a:spcAft>
                    <a:spcPct val="0"/>
                  </a:spcAft>
                  <a:defRPr sz="3600">
                    <a:solidFill>
                      <a:schemeClr val="tx1"/>
                    </a:solidFill>
                    <a:latin typeface="Times New Roman" panose="02020603050405020304" pitchFamily="18" charset="0"/>
                  </a:defRPr>
                </a:lvl8pPr>
                <a:lvl9pPr marL="3886200" indent="-228600" eaLnBrk="0" fontAlgn="base" hangingPunct="0">
                  <a:spcBef>
                    <a:spcPct val="0"/>
                  </a:spcBef>
                  <a:spcAft>
                    <a:spcPct val="0"/>
                  </a:spcAft>
                  <a:defRPr sz="3600">
                    <a:solidFill>
                      <a:schemeClr val="tx1"/>
                    </a:solidFill>
                    <a:latin typeface="Times New Roman" panose="02020603050405020304" pitchFamily="18" charset="0"/>
                  </a:defRPr>
                </a:lvl9pPr>
              </a:lstStyle>
              <a:p>
                <a:pPr algn="ctr" eaLnBrk="1" hangingPunct="1"/>
                <a:endParaRPr lang="en-US" altLang="en-US"/>
              </a:p>
            </p:txBody>
          </p:sp>
          <p:sp>
            <p:nvSpPr>
              <p:cNvPr id="22681" name="Freeform 39">
                <a:extLst>
                  <a:ext uri="{FF2B5EF4-FFF2-40B4-BE49-F238E27FC236}">
                    <a16:creationId xmlns:a16="http://schemas.microsoft.com/office/drawing/2014/main" xmlns="" id="{4AB4677C-B4E2-4E39-AE5B-B8BC17999CF1}"/>
                  </a:ext>
                </a:extLst>
              </p:cNvPr>
              <p:cNvSpPr>
                <a:spLocks/>
              </p:cNvSpPr>
              <p:nvPr/>
            </p:nvSpPr>
            <p:spPr bwMode="auto">
              <a:xfrm>
                <a:off x="2371" y="1071"/>
                <a:ext cx="59" cy="27"/>
              </a:xfrm>
              <a:custGeom>
                <a:avLst/>
                <a:gdLst>
                  <a:gd name="T0" fmla="*/ 0 w 119"/>
                  <a:gd name="T1" fmla="*/ 2 h 54"/>
                  <a:gd name="T2" fmla="*/ 0 w 119"/>
                  <a:gd name="T3" fmla="*/ 0 h 54"/>
                  <a:gd name="T4" fmla="*/ 3 w 119"/>
                  <a:gd name="T5" fmla="*/ 0 h 54"/>
                  <a:gd name="T6" fmla="*/ 2 w 119"/>
                  <a:gd name="T7" fmla="*/ 2 h 54"/>
                  <a:gd name="T8" fmla="*/ 0 w 119"/>
                  <a:gd name="T9" fmla="*/ 2 h 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9" h="54">
                    <a:moveTo>
                      <a:pt x="29" y="54"/>
                    </a:moveTo>
                    <a:lnTo>
                      <a:pt x="0" y="0"/>
                    </a:lnTo>
                    <a:lnTo>
                      <a:pt x="119" y="0"/>
                    </a:lnTo>
                    <a:lnTo>
                      <a:pt x="89" y="54"/>
                    </a:lnTo>
                    <a:lnTo>
                      <a:pt x="29" y="54"/>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82" name="Freeform 40">
                <a:extLst>
                  <a:ext uri="{FF2B5EF4-FFF2-40B4-BE49-F238E27FC236}">
                    <a16:creationId xmlns:a16="http://schemas.microsoft.com/office/drawing/2014/main" xmlns="" id="{EEC7C448-CB66-4A41-B09B-1F3FC7149510}"/>
                  </a:ext>
                </a:extLst>
              </p:cNvPr>
              <p:cNvSpPr>
                <a:spLocks/>
              </p:cNvSpPr>
              <p:nvPr/>
            </p:nvSpPr>
            <p:spPr bwMode="auto">
              <a:xfrm>
                <a:off x="2362" y="908"/>
                <a:ext cx="76" cy="40"/>
              </a:xfrm>
              <a:custGeom>
                <a:avLst/>
                <a:gdLst>
                  <a:gd name="T0" fmla="*/ 0 w 152"/>
                  <a:gd name="T1" fmla="*/ 0 h 81"/>
                  <a:gd name="T2" fmla="*/ 1 w 152"/>
                  <a:gd name="T3" fmla="*/ 0 h 81"/>
                  <a:gd name="T4" fmla="*/ 1 w 152"/>
                  <a:gd name="T5" fmla="*/ 0 h 81"/>
                  <a:gd name="T6" fmla="*/ 1 w 152"/>
                  <a:gd name="T7" fmla="*/ 1 h 81"/>
                  <a:gd name="T8" fmla="*/ 1 w 152"/>
                  <a:gd name="T9" fmla="*/ 1 h 81"/>
                  <a:gd name="T10" fmla="*/ 2 w 152"/>
                  <a:gd name="T11" fmla="*/ 2 h 81"/>
                  <a:gd name="T12" fmla="*/ 2 w 152"/>
                  <a:gd name="T13" fmla="*/ 2 h 81"/>
                  <a:gd name="T14" fmla="*/ 2 w 152"/>
                  <a:gd name="T15" fmla="*/ 2 h 81"/>
                  <a:gd name="T16" fmla="*/ 3 w 152"/>
                  <a:gd name="T17" fmla="*/ 2 h 81"/>
                  <a:gd name="T18" fmla="*/ 3 w 152"/>
                  <a:gd name="T19" fmla="*/ 2 h 81"/>
                  <a:gd name="T20" fmla="*/ 4 w 152"/>
                  <a:gd name="T21" fmla="*/ 2 h 81"/>
                  <a:gd name="T22" fmla="*/ 4 w 152"/>
                  <a:gd name="T23" fmla="*/ 2 h 81"/>
                  <a:gd name="T24" fmla="*/ 5 w 152"/>
                  <a:gd name="T25" fmla="*/ 1 h 81"/>
                  <a:gd name="T26" fmla="*/ 5 w 152"/>
                  <a:gd name="T27" fmla="*/ 1 h 81"/>
                  <a:gd name="T28" fmla="*/ 5 w 152"/>
                  <a:gd name="T29" fmla="*/ 0 h 81"/>
                  <a:gd name="T30" fmla="*/ 5 w 152"/>
                  <a:gd name="T31" fmla="*/ 0 h 81"/>
                  <a:gd name="T32" fmla="*/ 5 w 152"/>
                  <a:gd name="T33" fmla="*/ 0 h 81"/>
                  <a:gd name="T34" fmla="*/ 0 w 152"/>
                  <a:gd name="T35" fmla="*/ 0 h 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52" h="81">
                    <a:moveTo>
                      <a:pt x="0" y="0"/>
                    </a:moveTo>
                    <a:lnTo>
                      <a:pt x="1" y="16"/>
                    </a:lnTo>
                    <a:lnTo>
                      <a:pt x="6" y="31"/>
                    </a:lnTo>
                    <a:lnTo>
                      <a:pt x="12" y="45"/>
                    </a:lnTo>
                    <a:lnTo>
                      <a:pt x="22" y="58"/>
                    </a:lnTo>
                    <a:lnTo>
                      <a:pt x="33" y="67"/>
                    </a:lnTo>
                    <a:lnTo>
                      <a:pt x="46" y="75"/>
                    </a:lnTo>
                    <a:lnTo>
                      <a:pt x="61" y="80"/>
                    </a:lnTo>
                    <a:lnTo>
                      <a:pt x="76" y="81"/>
                    </a:lnTo>
                    <a:lnTo>
                      <a:pt x="91" y="80"/>
                    </a:lnTo>
                    <a:lnTo>
                      <a:pt x="106" y="75"/>
                    </a:lnTo>
                    <a:lnTo>
                      <a:pt x="118" y="67"/>
                    </a:lnTo>
                    <a:lnTo>
                      <a:pt x="130" y="58"/>
                    </a:lnTo>
                    <a:lnTo>
                      <a:pt x="139" y="45"/>
                    </a:lnTo>
                    <a:lnTo>
                      <a:pt x="146" y="31"/>
                    </a:lnTo>
                    <a:lnTo>
                      <a:pt x="151" y="16"/>
                    </a:lnTo>
                    <a:lnTo>
                      <a:pt x="152" y="0"/>
                    </a:lnTo>
                    <a:lnTo>
                      <a:pt x="0" y="0"/>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83" name="Freeform 41">
                <a:extLst>
                  <a:ext uri="{FF2B5EF4-FFF2-40B4-BE49-F238E27FC236}">
                    <a16:creationId xmlns:a16="http://schemas.microsoft.com/office/drawing/2014/main" xmlns="" id="{85BBF5A7-2CAC-4976-B683-639A3B9046EA}"/>
                  </a:ext>
                </a:extLst>
              </p:cNvPr>
              <p:cNvSpPr>
                <a:spLocks/>
              </p:cNvSpPr>
              <p:nvPr/>
            </p:nvSpPr>
            <p:spPr bwMode="auto">
              <a:xfrm>
                <a:off x="2369" y="1098"/>
                <a:ext cx="64" cy="39"/>
              </a:xfrm>
              <a:custGeom>
                <a:avLst/>
                <a:gdLst>
                  <a:gd name="T0" fmla="*/ 2 w 128"/>
                  <a:gd name="T1" fmla="*/ 2 h 80"/>
                  <a:gd name="T2" fmla="*/ 1 w 128"/>
                  <a:gd name="T3" fmla="*/ 2 h 80"/>
                  <a:gd name="T4" fmla="*/ 1 w 128"/>
                  <a:gd name="T5" fmla="*/ 2 h 80"/>
                  <a:gd name="T6" fmla="*/ 1 w 128"/>
                  <a:gd name="T7" fmla="*/ 1 h 80"/>
                  <a:gd name="T8" fmla="*/ 0 w 128"/>
                  <a:gd name="T9" fmla="*/ 1 h 80"/>
                  <a:gd name="T10" fmla="*/ 1 w 128"/>
                  <a:gd name="T11" fmla="*/ 0 h 80"/>
                  <a:gd name="T12" fmla="*/ 1 w 128"/>
                  <a:gd name="T13" fmla="*/ 0 h 80"/>
                  <a:gd name="T14" fmla="*/ 1 w 128"/>
                  <a:gd name="T15" fmla="*/ 0 h 80"/>
                  <a:gd name="T16" fmla="*/ 2 w 128"/>
                  <a:gd name="T17" fmla="*/ 0 h 80"/>
                  <a:gd name="T18" fmla="*/ 3 w 128"/>
                  <a:gd name="T19" fmla="*/ 0 h 80"/>
                  <a:gd name="T20" fmla="*/ 4 w 128"/>
                  <a:gd name="T21" fmla="*/ 0 h 80"/>
                  <a:gd name="T22" fmla="*/ 4 w 128"/>
                  <a:gd name="T23" fmla="*/ 0 h 80"/>
                  <a:gd name="T24" fmla="*/ 4 w 128"/>
                  <a:gd name="T25" fmla="*/ 0 h 80"/>
                  <a:gd name="T26" fmla="*/ 4 w 128"/>
                  <a:gd name="T27" fmla="*/ 1 h 80"/>
                  <a:gd name="T28" fmla="*/ 4 w 128"/>
                  <a:gd name="T29" fmla="*/ 1 h 80"/>
                  <a:gd name="T30" fmla="*/ 4 w 128"/>
                  <a:gd name="T31" fmla="*/ 2 h 80"/>
                  <a:gd name="T32" fmla="*/ 4 w 128"/>
                  <a:gd name="T33" fmla="*/ 2 h 80"/>
                  <a:gd name="T34" fmla="*/ 3 w 128"/>
                  <a:gd name="T35" fmla="*/ 2 h 80"/>
                  <a:gd name="T36" fmla="*/ 2 w 128"/>
                  <a:gd name="T37" fmla="*/ 2 h 8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8" h="80">
                    <a:moveTo>
                      <a:pt x="34" y="80"/>
                    </a:moveTo>
                    <a:lnTo>
                      <a:pt x="20" y="76"/>
                    </a:lnTo>
                    <a:lnTo>
                      <a:pt x="10" y="67"/>
                    </a:lnTo>
                    <a:lnTo>
                      <a:pt x="3" y="55"/>
                    </a:lnTo>
                    <a:lnTo>
                      <a:pt x="0" y="40"/>
                    </a:lnTo>
                    <a:lnTo>
                      <a:pt x="3" y="26"/>
                    </a:lnTo>
                    <a:lnTo>
                      <a:pt x="9" y="13"/>
                    </a:lnTo>
                    <a:lnTo>
                      <a:pt x="19" y="4"/>
                    </a:lnTo>
                    <a:lnTo>
                      <a:pt x="34" y="0"/>
                    </a:lnTo>
                    <a:lnTo>
                      <a:pt x="94" y="0"/>
                    </a:lnTo>
                    <a:lnTo>
                      <a:pt x="109" y="4"/>
                    </a:lnTo>
                    <a:lnTo>
                      <a:pt x="120" y="13"/>
                    </a:lnTo>
                    <a:lnTo>
                      <a:pt x="126" y="26"/>
                    </a:lnTo>
                    <a:lnTo>
                      <a:pt x="128" y="40"/>
                    </a:lnTo>
                    <a:lnTo>
                      <a:pt x="126" y="55"/>
                    </a:lnTo>
                    <a:lnTo>
                      <a:pt x="119" y="67"/>
                    </a:lnTo>
                    <a:lnTo>
                      <a:pt x="109" y="76"/>
                    </a:lnTo>
                    <a:lnTo>
                      <a:pt x="94" y="80"/>
                    </a:lnTo>
                    <a:lnTo>
                      <a:pt x="34" y="80"/>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84" name="Freeform 42">
                <a:extLst>
                  <a:ext uri="{FF2B5EF4-FFF2-40B4-BE49-F238E27FC236}">
                    <a16:creationId xmlns:a16="http://schemas.microsoft.com/office/drawing/2014/main" xmlns="" id="{65A232F5-A2E5-41FF-8366-246026C729F1}"/>
                  </a:ext>
                </a:extLst>
              </p:cNvPr>
              <p:cNvSpPr>
                <a:spLocks/>
              </p:cNvSpPr>
              <p:nvPr/>
            </p:nvSpPr>
            <p:spPr bwMode="auto">
              <a:xfrm>
                <a:off x="2308" y="1193"/>
                <a:ext cx="185" cy="26"/>
              </a:xfrm>
              <a:custGeom>
                <a:avLst/>
                <a:gdLst>
                  <a:gd name="T0" fmla="*/ 0 w 369"/>
                  <a:gd name="T1" fmla="*/ 0 h 54"/>
                  <a:gd name="T2" fmla="*/ 1 w 369"/>
                  <a:gd name="T3" fmla="*/ 0 h 54"/>
                  <a:gd name="T4" fmla="*/ 1 w 369"/>
                  <a:gd name="T5" fmla="*/ 0 h 54"/>
                  <a:gd name="T6" fmla="*/ 1 w 369"/>
                  <a:gd name="T7" fmla="*/ 0 h 54"/>
                  <a:gd name="T8" fmla="*/ 1 w 369"/>
                  <a:gd name="T9" fmla="*/ 1 h 54"/>
                  <a:gd name="T10" fmla="*/ 1 w 369"/>
                  <a:gd name="T11" fmla="*/ 1 h 54"/>
                  <a:gd name="T12" fmla="*/ 1 w 369"/>
                  <a:gd name="T13" fmla="*/ 1 h 54"/>
                  <a:gd name="T14" fmla="*/ 2 w 369"/>
                  <a:gd name="T15" fmla="*/ 1 h 54"/>
                  <a:gd name="T16" fmla="*/ 2 w 369"/>
                  <a:gd name="T17" fmla="*/ 1 h 54"/>
                  <a:gd name="T18" fmla="*/ 3 w 369"/>
                  <a:gd name="T19" fmla="*/ 1 h 54"/>
                  <a:gd name="T20" fmla="*/ 3 w 369"/>
                  <a:gd name="T21" fmla="*/ 1 h 54"/>
                  <a:gd name="T22" fmla="*/ 3 w 369"/>
                  <a:gd name="T23" fmla="*/ 1 h 54"/>
                  <a:gd name="T24" fmla="*/ 4 w 369"/>
                  <a:gd name="T25" fmla="*/ 1 h 54"/>
                  <a:gd name="T26" fmla="*/ 5 w 369"/>
                  <a:gd name="T27" fmla="*/ 1 h 54"/>
                  <a:gd name="T28" fmla="*/ 5 w 369"/>
                  <a:gd name="T29" fmla="*/ 1 h 54"/>
                  <a:gd name="T30" fmla="*/ 6 w 369"/>
                  <a:gd name="T31" fmla="*/ 1 h 54"/>
                  <a:gd name="T32" fmla="*/ 6 w 369"/>
                  <a:gd name="T33" fmla="*/ 1 h 54"/>
                  <a:gd name="T34" fmla="*/ 7 w 369"/>
                  <a:gd name="T35" fmla="*/ 1 h 54"/>
                  <a:gd name="T36" fmla="*/ 7 w 369"/>
                  <a:gd name="T37" fmla="*/ 1 h 54"/>
                  <a:gd name="T38" fmla="*/ 8 w 369"/>
                  <a:gd name="T39" fmla="*/ 1 h 54"/>
                  <a:gd name="T40" fmla="*/ 8 w 369"/>
                  <a:gd name="T41" fmla="*/ 1 h 54"/>
                  <a:gd name="T42" fmla="*/ 9 w 369"/>
                  <a:gd name="T43" fmla="*/ 1 h 54"/>
                  <a:gd name="T44" fmla="*/ 9 w 369"/>
                  <a:gd name="T45" fmla="*/ 1 h 54"/>
                  <a:gd name="T46" fmla="*/ 10 w 369"/>
                  <a:gd name="T47" fmla="*/ 1 h 54"/>
                  <a:gd name="T48" fmla="*/ 10 w 369"/>
                  <a:gd name="T49" fmla="*/ 1 h 54"/>
                  <a:gd name="T50" fmla="*/ 11 w 369"/>
                  <a:gd name="T51" fmla="*/ 1 h 54"/>
                  <a:gd name="T52" fmla="*/ 11 w 369"/>
                  <a:gd name="T53" fmla="*/ 1 h 54"/>
                  <a:gd name="T54" fmla="*/ 11 w 369"/>
                  <a:gd name="T55" fmla="*/ 1 h 54"/>
                  <a:gd name="T56" fmla="*/ 12 w 369"/>
                  <a:gd name="T57" fmla="*/ 1 h 54"/>
                  <a:gd name="T58" fmla="*/ 12 w 369"/>
                  <a:gd name="T59" fmla="*/ 0 h 54"/>
                  <a:gd name="T60" fmla="*/ 12 w 369"/>
                  <a:gd name="T61" fmla="*/ 0 h 54"/>
                  <a:gd name="T62" fmla="*/ 12 w 369"/>
                  <a:gd name="T63" fmla="*/ 0 h 54"/>
                  <a:gd name="T64" fmla="*/ 12 w 369"/>
                  <a:gd name="T65" fmla="*/ 0 h 54"/>
                  <a:gd name="T66" fmla="*/ 11 w 369"/>
                  <a:gd name="T67" fmla="*/ 0 h 54"/>
                  <a:gd name="T68" fmla="*/ 11 w 369"/>
                  <a:gd name="T69" fmla="*/ 0 h 54"/>
                  <a:gd name="T70" fmla="*/ 11 w 369"/>
                  <a:gd name="T71" fmla="*/ 0 h 54"/>
                  <a:gd name="T72" fmla="*/ 10 w 369"/>
                  <a:gd name="T73" fmla="*/ 0 h 54"/>
                  <a:gd name="T74" fmla="*/ 10 w 369"/>
                  <a:gd name="T75" fmla="*/ 0 h 54"/>
                  <a:gd name="T76" fmla="*/ 9 w 369"/>
                  <a:gd name="T77" fmla="*/ 0 h 54"/>
                  <a:gd name="T78" fmla="*/ 8 w 369"/>
                  <a:gd name="T79" fmla="*/ 0 h 54"/>
                  <a:gd name="T80" fmla="*/ 7 w 369"/>
                  <a:gd name="T81" fmla="*/ 0 h 54"/>
                  <a:gd name="T82" fmla="*/ 6 w 369"/>
                  <a:gd name="T83" fmla="*/ 0 h 54"/>
                  <a:gd name="T84" fmla="*/ 5 w 369"/>
                  <a:gd name="T85" fmla="*/ 0 h 54"/>
                  <a:gd name="T86" fmla="*/ 4 w 369"/>
                  <a:gd name="T87" fmla="*/ 0 h 54"/>
                  <a:gd name="T88" fmla="*/ 4 w 369"/>
                  <a:gd name="T89" fmla="*/ 0 h 54"/>
                  <a:gd name="T90" fmla="*/ 3 w 369"/>
                  <a:gd name="T91" fmla="*/ 0 h 54"/>
                  <a:gd name="T92" fmla="*/ 2 w 369"/>
                  <a:gd name="T93" fmla="*/ 0 h 54"/>
                  <a:gd name="T94" fmla="*/ 2 w 369"/>
                  <a:gd name="T95" fmla="*/ 0 h 54"/>
                  <a:gd name="T96" fmla="*/ 2 w 369"/>
                  <a:gd name="T97" fmla="*/ 0 h 54"/>
                  <a:gd name="T98" fmla="*/ 1 w 369"/>
                  <a:gd name="T99" fmla="*/ 0 h 54"/>
                  <a:gd name="T100" fmla="*/ 0 w 369"/>
                  <a:gd name="T101" fmla="*/ 0 h 5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69" h="54">
                    <a:moveTo>
                      <a:pt x="0" y="22"/>
                    </a:moveTo>
                    <a:lnTo>
                      <a:pt x="1" y="26"/>
                    </a:lnTo>
                    <a:lnTo>
                      <a:pt x="3" y="28"/>
                    </a:lnTo>
                    <a:lnTo>
                      <a:pt x="8" y="32"/>
                    </a:lnTo>
                    <a:lnTo>
                      <a:pt x="15" y="35"/>
                    </a:lnTo>
                    <a:lnTo>
                      <a:pt x="21" y="37"/>
                    </a:lnTo>
                    <a:lnTo>
                      <a:pt x="31" y="40"/>
                    </a:lnTo>
                    <a:lnTo>
                      <a:pt x="42" y="42"/>
                    </a:lnTo>
                    <a:lnTo>
                      <a:pt x="54" y="44"/>
                    </a:lnTo>
                    <a:lnTo>
                      <a:pt x="66" y="47"/>
                    </a:lnTo>
                    <a:lnTo>
                      <a:pt x="81" y="48"/>
                    </a:lnTo>
                    <a:lnTo>
                      <a:pt x="96" y="50"/>
                    </a:lnTo>
                    <a:lnTo>
                      <a:pt x="112" y="51"/>
                    </a:lnTo>
                    <a:lnTo>
                      <a:pt x="130" y="52"/>
                    </a:lnTo>
                    <a:lnTo>
                      <a:pt x="147" y="52"/>
                    </a:lnTo>
                    <a:lnTo>
                      <a:pt x="165" y="54"/>
                    </a:lnTo>
                    <a:lnTo>
                      <a:pt x="184" y="54"/>
                    </a:lnTo>
                    <a:lnTo>
                      <a:pt x="202" y="54"/>
                    </a:lnTo>
                    <a:lnTo>
                      <a:pt x="221" y="52"/>
                    </a:lnTo>
                    <a:lnTo>
                      <a:pt x="239" y="52"/>
                    </a:lnTo>
                    <a:lnTo>
                      <a:pt x="256" y="51"/>
                    </a:lnTo>
                    <a:lnTo>
                      <a:pt x="272" y="50"/>
                    </a:lnTo>
                    <a:lnTo>
                      <a:pt x="287" y="48"/>
                    </a:lnTo>
                    <a:lnTo>
                      <a:pt x="301" y="47"/>
                    </a:lnTo>
                    <a:lnTo>
                      <a:pt x="315" y="44"/>
                    </a:lnTo>
                    <a:lnTo>
                      <a:pt x="327" y="42"/>
                    </a:lnTo>
                    <a:lnTo>
                      <a:pt x="338" y="40"/>
                    </a:lnTo>
                    <a:lnTo>
                      <a:pt x="347" y="37"/>
                    </a:lnTo>
                    <a:lnTo>
                      <a:pt x="354" y="35"/>
                    </a:lnTo>
                    <a:lnTo>
                      <a:pt x="361" y="32"/>
                    </a:lnTo>
                    <a:lnTo>
                      <a:pt x="366" y="28"/>
                    </a:lnTo>
                    <a:lnTo>
                      <a:pt x="368" y="26"/>
                    </a:lnTo>
                    <a:lnTo>
                      <a:pt x="369" y="22"/>
                    </a:lnTo>
                    <a:lnTo>
                      <a:pt x="339" y="0"/>
                    </a:lnTo>
                    <a:lnTo>
                      <a:pt x="336" y="3"/>
                    </a:lnTo>
                    <a:lnTo>
                      <a:pt x="327" y="6"/>
                    </a:lnTo>
                    <a:lnTo>
                      <a:pt x="313" y="9"/>
                    </a:lnTo>
                    <a:lnTo>
                      <a:pt x="294" y="10"/>
                    </a:lnTo>
                    <a:lnTo>
                      <a:pt x="271" y="11"/>
                    </a:lnTo>
                    <a:lnTo>
                      <a:pt x="245" y="12"/>
                    </a:lnTo>
                    <a:lnTo>
                      <a:pt x="215" y="13"/>
                    </a:lnTo>
                    <a:lnTo>
                      <a:pt x="184" y="13"/>
                    </a:lnTo>
                    <a:lnTo>
                      <a:pt x="153" y="13"/>
                    </a:lnTo>
                    <a:lnTo>
                      <a:pt x="124" y="12"/>
                    </a:lnTo>
                    <a:lnTo>
                      <a:pt x="97" y="11"/>
                    </a:lnTo>
                    <a:lnTo>
                      <a:pt x="74" y="10"/>
                    </a:lnTo>
                    <a:lnTo>
                      <a:pt x="56" y="9"/>
                    </a:lnTo>
                    <a:lnTo>
                      <a:pt x="42" y="6"/>
                    </a:lnTo>
                    <a:lnTo>
                      <a:pt x="33" y="3"/>
                    </a:lnTo>
                    <a:lnTo>
                      <a:pt x="29" y="0"/>
                    </a:lnTo>
                    <a:lnTo>
                      <a:pt x="0" y="22"/>
                    </a:lnTo>
                    <a:close/>
                  </a:path>
                </a:pathLst>
              </a:custGeom>
              <a:solidFill>
                <a:srgbClr val="BF72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85" name="Freeform 43">
                <a:extLst>
                  <a:ext uri="{FF2B5EF4-FFF2-40B4-BE49-F238E27FC236}">
                    <a16:creationId xmlns:a16="http://schemas.microsoft.com/office/drawing/2014/main" xmlns="" id="{91EB7C91-B003-4C6D-A0E3-45BAE8F3A982}"/>
                  </a:ext>
                </a:extLst>
              </p:cNvPr>
              <p:cNvSpPr>
                <a:spLocks/>
              </p:cNvSpPr>
              <p:nvPr/>
            </p:nvSpPr>
            <p:spPr bwMode="auto">
              <a:xfrm>
                <a:off x="2382" y="592"/>
                <a:ext cx="36" cy="287"/>
              </a:xfrm>
              <a:custGeom>
                <a:avLst/>
                <a:gdLst>
                  <a:gd name="T0" fmla="*/ 3 w 72"/>
                  <a:gd name="T1" fmla="*/ 18 h 573"/>
                  <a:gd name="T2" fmla="*/ 3 w 72"/>
                  <a:gd name="T3" fmla="*/ 15 h 573"/>
                  <a:gd name="T4" fmla="*/ 3 w 72"/>
                  <a:gd name="T5" fmla="*/ 12 h 573"/>
                  <a:gd name="T6" fmla="*/ 3 w 72"/>
                  <a:gd name="T7" fmla="*/ 9 h 573"/>
                  <a:gd name="T8" fmla="*/ 3 w 72"/>
                  <a:gd name="T9" fmla="*/ 7 h 573"/>
                  <a:gd name="T10" fmla="*/ 3 w 72"/>
                  <a:gd name="T11" fmla="*/ 5 h 573"/>
                  <a:gd name="T12" fmla="*/ 2 w 72"/>
                  <a:gd name="T13" fmla="*/ 3 h 573"/>
                  <a:gd name="T14" fmla="*/ 2 w 72"/>
                  <a:gd name="T15" fmla="*/ 2 h 573"/>
                  <a:gd name="T16" fmla="*/ 2 w 72"/>
                  <a:gd name="T17" fmla="*/ 0 h 573"/>
                  <a:gd name="T18" fmla="*/ 2 w 72"/>
                  <a:gd name="T19" fmla="*/ 0 h 573"/>
                  <a:gd name="T20" fmla="*/ 1 w 72"/>
                  <a:gd name="T21" fmla="*/ 2 h 573"/>
                  <a:gd name="T22" fmla="*/ 1 w 72"/>
                  <a:gd name="T23" fmla="*/ 3 h 573"/>
                  <a:gd name="T24" fmla="*/ 1 w 72"/>
                  <a:gd name="T25" fmla="*/ 5 h 573"/>
                  <a:gd name="T26" fmla="*/ 1 w 72"/>
                  <a:gd name="T27" fmla="*/ 7 h 573"/>
                  <a:gd name="T28" fmla="*/ 0 w 72"/>
                  <a:gd name="T29" fmla="*/ 9 h 573"/>
                  <a:gd name="T30" fmla="*/ 0 w 72"/>
                  <a:gd name="T31" fmla="*/ 12 h 573"/>
                  <a:gd name="T32" fmla="*/ 0 w 72"/>
                  <a:gd name="T33" fmla="*/ 15 h 573"/>
                  <a:gd name="T34" fmla="*/ 0 w 72"/>
                  <a:gd name="T35" fmla="*/ 18 h 573"/>
                  <a:gd name="T36" fmla="*/ 3 w 72"/>
                  <a:gd name="T37" fmla="*/ 18 h 57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72" h="573">
                    <a:moveTo>
                      <a:pt x="71" y="573"/>
                    </a:moveTo>
                    <a:lnTo>
                      <a:pt x="71" y="463"/>
                    </a:lnTo>
                    <a:lnTo>
                      <a:pt x="72" y="367"/>
                    </a:lnTo>
                    <a:lnTo>
                      <a:pt x="71" y="283"/>
                    </a:lnTo>
                    <a:lnTo>
                      <a:pt x="70" y="210"/>
                    </a:lnTo>
                    <a:lnTo>
                      <a:pt x="67" y="145"/>
                    </a:lnTo>
                    <a:lnTo>
                      <a:pt x="60" y="90"/>
                    </a:lnTo>
                    <a:lnTo>
                      <a:pt x="49" y="41"/>
                    </a:lnTo>
                    <a:lnTo>
                      <a:pt x="36" y="0"/>
                    </a:lnTo>
                    <a:lnTo>
                      <a:pt x="22" y="41"/>
                    </a:lnTo>
                    <a:lnTo>
                      <a:pt x="13" y="90"/>
                    </a:lnTo>
                    <a:lnTo>
                      <a:pt x="6" y="145"/>
                    </a:lnTo>
                    <a:lnTo>
                      <a:pt x="2" y="210"/>
                    </a:lnTo>
                    <a:lnTo>
                      <a:pt x="0" y="283"/>
                    </a:lnTo>
                    <a:lnTo>
                      <a:pt x="0" y="367"/>
                    </a:lnTo>
                    <a:lnTo>
                      <a:pt x="0" y="463"/>
                    </a:lnTo>
                    <a:lnTo>
                      <a:pt x="0" y="573"/>
                    </a:lnTo>
                    <a:lnTo>
                      <a:pt x="71" y="573"/>
                    </a:lnTo>
                    <a:close/>
                  </a:path>
                </a:pathLst>
              </a:custGeom>
              <a:solidFill>
                <a:srgbClr val="008C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86" name="Freeform 44">
                <a:extLst>
                  <a:ext uri="{FF2B5EF4-FFF2-40B4-BE49-F238E27FC236}">
                    <a16:creationId xmlns:a16="http://schemas.microsoft.com/office/drawing/2014/main" xmlns="" id="{7B87A9E7-7294-4EF4-91D0-0D21538DF4E5}"/>
                  </a:ext>
                </a:extLst>
              </p:cNvPr>
              <p:cNvSpPr>
                <a:spLocks/>
              </p:cNvSpPr>
              <p:nvPr/>
            </p:nvSpPr>
            <p:spPr bwMode="auto">
              <a:xfrm>
                <a:off x="2380" y="489"/>
                <a:ext cx="40" cy="103"/>
              </a:xfrm>
              <a:custGeom>
                <a:avLst/>
                <a:gdLst>
                  <a:gd name="T0" fmla="*/ 2 w 80"/>
                  <a:gd name="T1" fmla="*/ 7 h 206"/>
                  <a:gd name="T2" fmla="*/ 3 w 80"/>
                  <a:gd name="T3" fmla="*/ 6 h 206"/>
                  <a:gd name="T4" fmla="*/ 3 w 80"/>
                  <a:gd name="T5" fmla="*/ 5 h 206"/>
                  <a:gd name="T6" fmla="*/ 3 w 80"/>
                  <a:gd name="T7" fmla="*/ 5 h 206"/>
                  <a:gd name="T8" fmla="*/ 3 w 80"/>
                  <a:gd name="T9" fmla="*/ 4 h 206"/>
                  <a:gd name="T10" fmla="*/ 2 w 80"/>
                  <a:gd name="T11" fmla="*/ 3 h 206"/>
                  <a:gd name="T12" fmla="*/ 2 w 80"/>
                  <a:gd name="T13" fmla="*/ 2 h 206"/>
                  <a:gd name="T14" fmla="*/ 2 w 80"/>
                  <a:gd name="T15" fmla="*/ 1 h 206"/>
                  <a:gd name="T16" fmla="*/ 2 w 80"/>
                  <a:gd name="T17" fmla="*/ 0 h 206"/>
                  <a:gd name="T18" fmla="*/ 2 w 80"/>
                  <a:gd name="T19" fmla="*/ 1 h 206"/>
                  <a:gd name="T20" fmla="*/ 1 w 80"/>
                  <a:gd name="T21" fmla="*/ 2 h 206"/>
                  <a:gd name="T22" fmla="*/ 1 w 80"/>
                  <a:gd name="T23" fmla="*/ 3 h 206"/>
                  <a:gd name="T24" fmla="*/ 1 w 80"/>
                  <a:gd name="T25" fmla="*/ 4 h 206"/>
                  <a:gd name="T26" fmla="*/ 0 w 80"/>
                  <a:gd name="T27" fmla="*/ 5 h 206"/>
                  <a:gd name="T28" fmla="*/ 1 w 80"/>
                  <a:gd name="T29" fmla="*/ 5 h 206"/>
                  <a:gd name="T30" fmla="*/ 1 w 80"/>
                  <a:gd name="T31" fmla="*/ 6 h 206"/>
                  <a:gd name="T32" fmla="*/ 2 w 80"/>
                  <a:gd name="T33" fmla="*/ 7 h 2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0" h="206">
                    <a:moveTo>
                      <a:pt x="40" y="206"/>
                    </a:moveTo>
                    <a:lnTo>
                      <a:pt x="66" y="185"/>
                    </a:lnTo>
                    <a:lnTo>
                      <a:pt x="79" y="160"/>
                    </a:lnTo>
                    <a:lnTo>
                      <a:pt x="80" y="132"/>
                    </a:lnTo>
                    <a:lnTo>
                      <a:pt x="74" y="102"/>
                    </a:lnTo>
                    <a:lnTo>
                      <a:pt x="64" y="73"/>
                    </a:lnTo>
                    <a:lnTo>
                      <a:pt x="52" y="45"/>
                    </a:lnTo>
                    <a:lnTo>
                      <a:pt x="43" y="20"/>
                    </a:lnTo>
                    <a:lnTo>
                      <a:pt x="40" y="0"/>
                    </a:lnTo>
                    <a:lnTo>
                      <a:pt x="36" y="20"/>
                    </a:lnTo>
                    <a:lnTo>
                      <a:pt x="27" y="45"/>
                    </a:lnTo>
                    <a:lnTo>
                      <a:pt x="15" y="73"/>
                    </a:lnTo>
                    <a:lnTo>
                      <a:pt x="6" y="102"/>
                    </a:lnTo>
                    <a:lnTo>
                      <a:pt x="0" y="132"/>
                    </a:lnTo>
                    <a:lnTo>
                      <a:pt x="2" y="160"/>
                    </a:lnTo>
                    <a:lnTo>
                      <a:pt x="14" y="185"/>
                    </a:lnTo>
                    <a:lnTo>
                      <a:pt x="40" y="206"/>
                    </a:lnTo>
                    <a:close/>
                  </a:path>
                </a:pathLst>
              </a:custGeom>
              <a:solidFill>
                <a:srgbClr val="FFB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87" name="Freeform 45">
                <a:extLst>
                  <a:ext uri="{FF2B5EF4-FFF2-40B4-BE49-F238E27FC236}">
                    <a16:creationId xmlns:a16="http://schemas.microsoft.com/office/drawing/2014/main" xmlns="" id="{75C5C2DA-C2EC-40FD-AD95-8C1C1800E835}"/>
                  </a:ext>
                </a:extLst>
              </p:cNvPr>
              <p:cNvSpPr>
                <a:spLocks/>
              </p:cNvSpPr>
              <p:nvPr/>
            </p:nvSpPr>
            <p:spPr bwMode="auto">
              <a:xfrm>
                <a:off x="2705" y="526"/>
                <a:ext cx="56" cy="151"/>
              </a:xfrm>
              <a:custGeom>
                <a:avLst/>
                <a:gdLst>
                  <a:gd name="T0" fmla="*/ 3 w 112"/>
                  <a:gd name="T1" fmla="*/ 10 h 302"/>
                  <a:gd name="T2" fmla="*/ 3 w 112"/>
                  <a:gd name="T3" fmla="*/ 10 h 302"/>
                  <a:gd name="T4" fmla="*/ 3 w 112"/>
                  <a:gd name="T5" fmla="*/ 10 h 302"/>
                  <a:gd name="T6" fmla="*/ 3 w 112"/>
                  <a:gd name="T7" fmla="*/ 10 h 302"/>
                  <a:gd name="T8" fmla="*/ 3 w 112"/>
                  <a:gd name="T9" fmla="*/ 10 h 302"/>
                  <a:gd name="T10" fmla="*/ 4 w 112"/>
                  <a:gd name="T11" fmla="*/ 8 h 302"/>
                  <a:gd name="T12" fmla="*/ 4 w 112"/>
                  <a:gd name="T13" fmla="*/ 7 h 302"/>
                  <a:gd name="T14" fmla="*/ 3 w 112"/>
                  <a:gd name="T15" fmla="*/ 5 h 302"/>
                  <a:gd name="T16" fmla="*/ 3 w 112"/>
                  <a:gd name="T17" fmla="*/ 4 h 302"/>
                  <a:gd name="T18" fmla="*/ 2 w 112"/>
                  <a:gd name="T19" fmla="*/ 3 h 302"/>
                  <a:gd name="T20" fmla="*/ 2 w 112"/>
                  <a:gd name="T21" fmla="*/ 2 h 302"/>
                  <a:gd name="T22" fmla="*/ 1 w 112"/>
                  <a:gd name="T23" fmla="*/ 1 h 302"/>
                  <a:gd name="T24" fmla="*/ 0 w 112"/>
                  <a:gd name="T25" fmla="*/ 0 h 302"/>
                  <a:gd name="T26" fmla="*/ 1 w 112"/>
                  <a:gd name="T27" fmla="*/ 1 h 302"/>
                  <a:gd name="T28" fmla="*/ 2 w 112"/>
                  <a:gd name="T29" fmla="*/ 2 h 302"/>
                  <a:gd name="T30" fmla="*/ 3 w 112"/>
                  <a:gd name="T31" fmla="*/ 3 h 302"/>
                  <a:gd name="T32" fmla="*/ 3 w 112"/>
                  <a:gd name="T33" fmla="*/ 4 h 302"/>
                  <a:gd name="T34" fmla="*/ 4 w 112"/>
                  <a:gd name="T35" fmla="*/ 6 h 302"/>
                  <a:gd name="T36" fmla="*/ 4 w 112"/>
                  <a:gd name="T37" fmla="*/ 7 h 302"/>
                  <a:gd name="T38" fmla="*/ 4 w 112"/>
                  <a:gd name="T39" fmla="*/ 9 h 302"/>
                  <a:gd name="T40" fmla="*/ 3 w 112"/>
                  <a:gd name="T41" fmla="*/ 10 h 30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2" h="302">
                    <a:moveTo>
                      <a:pt x="88" y="302"/>
                    </a:moveTo>
                    <a:lnTo>
                      <a:pt x="87" y="302"/>
                    </a:lnTo>
                    <a:lnTo>
                      <a:pt x="86" y="299"/>
                    </a:lnTo>
                    <a:lnTo>
                      <a:pt x="84" y="296"/>
                    </a:lnTo>
                    <a:lnTo>
                      <a:pt x="83" y="295"/>
                    </a:lnTo>
                    <a:lnTo>
                      <a:pt x="97" y="248"/>
                    </a:lnTo>
                    <a:lnTo>
                      <a:pt x="99" y="203"/>
                    </a:lnTo>
                    <a:lnTo>
                      <a:pt x="91" y="160"/>
                    </a:lnTo>
                    <a:lnTo>
                      <a:pt x="78" y="120"/>
                    </a:lnTo>
                    <a:lnTo>
                      <a:pt x="60" y="84"/>
                    </a:lnTo>
                    <a:lnTo>
                      <a:pt x="39" y="52"/>
                    </a:lnTo>
                    <a:lnTo>
                      <a:pt x="18" y="23"/>
                    </a:lnTo>
                    <a:lnTo>
                      <a:pt x="0" y="0"/>
                    </a:lnTo>
                    <a:lnTo>
                      <a:pt x="23" y="13"/>
                    </a:lnTo>
                    <a:lnTo>
                      <a:pt x="47" y="39"/>
                    </a:lnTo>
                    <a:lnTo>
                      <a:pt x="71" y="78"/>
                    </a:lnTo>
                    <a:lnTo>
                      <a:pt x="91" y="122"/>
                    </a:lnTo>
                    <a:lnTo>
                      <a:pt x="106" y="171"/>
                    </a:lnTo>
                    <a:lnTo>
                      <a:pt x="112" y="219"/>
                    </a:lnTo>
                    <a:lnTo>
                      <a:pt x="107" y="264"/>
                    </a:lnTo>
                    <a:lnTo>
                      <a:pt x="88" y="30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88" name="Freeform 46">
                <a:extLst>
                  <a:ext uri="{FF2B5EF4-FFF2-40B4-BE49-F238E27FC236}">
                    <a16:creationId xmlns:a16="http://schemas.microsoft.com/office/drawing/2014/main" xmlns="" id="{DCCDDAFC-F6CE-4EA1-97DC-1A2F31BCE9ED}"/>
                  </a:ext>
                </a:extLst>
              </p:cNvPr>
              <p:cNvSpPr>
                <a:spLocks/>
              </p:cNvSpPr>
              <p:nvPr/>
            </p:nvSpPr>
            <p:spPr bwMode="auto">
              <a:xfrm>
                <a:off x="2684" y="549"/>
                <a:ext cx="50" cy="11"/>
              </a:xfrm>
              <a:custGeom>
                <a:avLst/>
                <a:gdLst>
                  <a:gd name="T0" fmla="*/ 0 w 101"/>
                  <a:gd name="T1" fmla="*/ 0 h 23"/>
                  <a:gd name="T2" fmla="*/ 0 w 101"/>
                  <a:gd name="T3" fmla="*/ 0 h 23"/>
                  <a:gd name="T4" fmla="*/ 0 w 101"/>
                  <a:gd name="T5" fmla="*/ 0 h 23"/>
                  <a:gd name="T6" fmla="*/ 0 w 101"/>
                  <a:gd name="T7" fmla="*/ 0 h 23"/>
                  <a:gd name="T8" fmla="*/ 1 w 101"/>
                  <a:gd name="T9" fmla="*/ 0 h 23"/>
                  <a:gd name="T10" fmla="*/ 1 w 101"/>
                  <a:gd name="T11" fmla="*/ 0 h 23"/>
                  <a:gd name="T12" fmla="*/ 2 w 101"/>
                  <a:gd name="T13" fmla="*/ 0 h 23"/>
                  <a:gd name="T14" fmla="*/ 2 w 101"/>
                  <a:gd name="T15" fmla="*/ 0 h 23"/>
                  <a:gd name="T16" fmla="*/ 3 w 101"/>
                  <a:gd name="T17" fmla="*/ 0 h 23"/>
                  <a:gd name="T18" fmla="*/ 2 w 101"/>
                  <a:gd name="T19" fmla="*/ 0 h 23"/>
                  <a:gd name="T20" fmla="*/ 2 w 101"/>
                  <a:gd name="T21" fmla="*/ 0 h 23"/>
                  <a:gd name="T22" fmla="*/ 1 w 101"/>
                  <a:gd name="T23" fmla="*/ 0 h 23"/>
                  <a:gd name="T24" fmla="*/ 1 w 101"/>
                  <a:gd name="T25" fmla="*/ 0 h 23"/>
                  <a:gd name="T26" fmla="*/ 0 w 101"/>
                  <a:gd name="T27" fmla="*/ 0 h 23"/>
                  <a:gd name="T28" fmla="*/ 0 w 101"/>
                  <a:gd name="T29" fmla="*/ 0 h 23"/>
                  <a:gd name="T30" fmla="*/ 0 w 101"/>
                  <a:gd name="T31" fmla="*/ 0 h 23"/>
                  <a:gd name="T32" fmla="*/ 0 w 101"/>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1" h="23">
                    <a:moveTo>
                      <a:pt x="0" y="3"/>
                    </a:moveTo>
                    <a:lnTo>
                      <a:pt x="4" y="0"/>
                    </a:lnTo>
                    <a:lnTo>
                      <a:pt x="13" y="0"/>
                    </a:lnTo>
                    <a:lnTo>
                      <a:pt x="26" y="0"/>
                    </a:lnTo>
                    <a:lnTo>
                      <a:pt x="42" y="1"/>
                    </a:lnTo>
                    <a:lnTo>
                      <a:pt x="58" y="4"/>
                    </a:lnTo>
                    <a:lnTo>
                      <a:pt x="74" y="8"/>
                    </a:lnTo>
                    <a:lnTo>
                      <a:pt x="89" y="15"/>
                    </a:lnTo>
                    <a:lnTo>
                      <a:pt x="101" y="23"/>
                    </a:lnTo>
                    <a:lnTo>
                      <a:pt x="89" y="21"/>
                    </a:lnTo>
                    <a:lnTo>
                      <a:pt x="75" y="18"/>
                    </a:lnTo>
                    <a:lnTo>
                      <a:pt x="58" y="15"/>
                    </a:lnTo>
                    <a:lnTo>
                      <a:pt x="42" y="13"/>
                    </a:lnTo>
                    <a:lnTo>
                      <a:pt x="26" y="11"/>
                    </a:lnTo>
                    <a:lnTo>
                      <a:pt x="13" y="7"/>
                    </a:lnTo>
                    <a:lnTo>
                      <a:pt x="4" y="5"/>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89" name="Freeform 47">
                <a:extLst>
                  <a:ext uri="{FF2B5EF4-FFF2-40B4-BE49-F238E27FC236}">
                    <a16:creationId xmlns:a16="http://schemas.microsoft.com/office/drawing/2014/main" xmlns="" id="{DDDD4172-DD4D-4B1D-8EA7-D753F19F0A40}"/>
                  </a:ext>
                </a:extLst>
              </p:cNvPr>
              <p:cNvSpPr>
                <a:spLocks/>
              </p:cNvSpPr>
              <p:nvPr/>
            </p:nvSpPr>
            <p:spPr bwMode="auto">
              <a:xfrm>
                <a:off x="2682" y="558"/>
                <a:ext cx="60" cy="15"/>
              </a:xfrm>
              <a:custGeom>
                <a:avLst/>
                <a:gdLst>
                  <a:gd name="T0" fmla="*/ 0 w 120"/>
                  <a:gd name="T1" fmla="*/ 0 h 31"/>
                  <a:gd name="T2" fmla="*/ 1 w 120"/>
                  <a:gd name="T3" fmla="*/ 0 h 31"/>
                  <a:gd name="T4" fmla="*/ 1 w 120"/>
                  <a:gd name="T5" fmla="*/ 0 h 31"/>
                  <a:gd name="T6" fmla="*/ 1 w 120"/>
                  <a:gd name="T7" fmla="*/ 0 h 31"/>
                  <a:gd name="T8" fmla="*/ 2 w 120"/>
                  <a:gd name="T9" fmla="*/ 0 h 31"/>
                  <a:gd name="T10" fmla="*/ 3 w 120"/>
                  <a:gd name="T11" fmla="*/ 0 h 31"/>
                  <a:gd name="T12" fmla="*/ 3 w 120"/>
                  <a:gd name="T13" fmla="*/ 0 h 31"/>
                  <a:gd name="T14" fmla="*/ 4 w 120"/>
                  <a:gd name="T15" fmla="*/ 0 h 31"/>
                  <a:gd name="T16" fmla="*/ 4 w 120"/>
                  <a:gd name="T17" fmla="*/ 0 h 31"/>
                  <a:gd name="T18" fmla="*/ 4 w 120"/>
                  <a:gd name="T19" fmla="*/ 0 h 31"/>
                  <a:gd name="T20" fmla="*/ 3 w 120"/>
                  <a:gd name="T21" fmla="*/ 0 h 31"/>
                  <a:gd name="T22" fmla="*/ 3 w 120"/>
                  <a:gd name="T23" fmla="*/ 0 h 31"/>
                  <a:gd name="T24" fmla="*/ 2 w 120"/>
                  <a:gd name="T25" fmla="*/ 0 h 31"/>
                  <a:gd name="T26" fmla="*/ 2 w 120"/>
                  <a:gd name="T27" fmla="*/ 0 h 31"/>
                  <a:gd name="T28" fmla="*/ 1 w 120"/>
                  <a:gd name="T29" fmla="*/ 0 h 31"/>
                  <a:gd name="T30" fmla="*/ 1 w 120"/>
                  <a:gd name="T31" fmla="*/ 0 h 31"/>
                  <a:gd name="T32" fmla="*/ 0 w 120"/>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0" h="31">
                    <a:moveTo>
                      <a:pt x="0" y="3"/>
                    </a:moveTo>
                    <a:lnTo>
                      <a:pt x="5" y="1"/>
                    </a:lnTo>
                    <a:lnTo>
                      <a:pt x="15" y="0"/>
                    </a:lnTo>
                    <a:lnTo>
                      <a:pt x="31" y="1"/>
                    </a:lnTo>
                    <a:lnTo>
                      <a:pt x="51" y="4"/>
                    </a:lnTo>
                    <a:lnTo>
                      <a:pt x="70" y="9"/>
                    </a:lnTo>
                    <a:lnTo>
                      <a:pt x="90" y="16"/>
                    </a:lnTo>
                    <a:lnTo>
                      <a:pt x="107" y="23"/>
                    </a:lnTo>
                    <a:lnTo>
                      <a:pt x="120" y="31"/>
                    </a:lnTo>
                    <a:lnTo>
                      <a:pt x="110" y="28"/>
                    </a:lnTo>
                    <a:lnTo>
                      <a:pt x="94" y="25"/>
                    </a:lnTo>
                    <a:lnTo>
                      <a:pt x="75" y="23"/>
                    </a:lnTo>
                    <a:lnTo>
                      <a:pt x="54" y="18"/>
                    </a:lnTo>
                    <a:lnTo>
                      <a:pt x="33" y="15"/>
                    </a:lnTo>
                    <a:lnTo>
                      <a:pt x="16" y="11"/>
                    </a:lnTo>
                    <a:lnTo>
                      <a:pt x="5" y="7"/>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90" name="Freeform 48">
                <a:extLst>
                  <a:ext uri="{FF2B5EF4-FFF2-40B4-BE49-F238E27FC236}">
                    <a16:creationId xmlns:a16="http://schemas.microsoft.com/office/drawing/2014/main" xmlns="" id="{49CB65A9-6FF2-472B-A9BB-EAA6351B1416}"/>
                  </a:ext>
                </a:extLst>
              </p:cNvPr>
              <p:cNvSpPr>
                <a:spLocks/>
              </p:cNvSpPr>
              <p:nvPr/>
            </p:nvSpPr>
            <p:spPr bwMode="auto">
              <a:xfrm>
                <a:off x="2690" y="583"/>
                <a:ext cx="62" cy="12"/>
              </a:xfrm>
              <a:custGeom>
                <a:avLst/>
                <a:gdLst>
                  <a:gd name="T0" fmla="*/ 0 w 124"/>
                  <a:gd name="T1" fmla="*/ 0 h 25"/>
                  <a:gd name="T2" fmla="*/ 1 w 124"/>
                  <a:gd name="T3" fmla="*/ 0 h 25"/>
                  <a:gd name="T4" fmla="*/ 1 w 124"/>
                  <a:gd name="T5" fmla="*/ 0 h 25"/>
                  <a:gd name="T6" fmla="*/ 2 w 124"/>
                  <a:gd name="T7" fmla="*/ 0 h 25"/>
                  <a:gd name="T8" fmla="*/ 2 w 124"/>
                  <a:gd name="T9" fmla="*/ 0 h 25"/>
                  <a:gd name="T10" fmla="*/ 3 w 124"/>
                  <a:gd name="T11" fmla="*/ 0 h 25"/>
                  <a:gd name="T12" fmla="*/ 4 w 124"/>
                  <a:gd name="T13" fmla="*/ 0 h 25"/>
                  <a:gd name="T14" fmla="*/ 4 w 124"/>
                  <a:gd name="T15" fmla="*/ 0 h 25"/>
                  <a:gd name="T16" fmla="*/ 4 w 124"/>
                  <a:gd name="T17" fmla="*/ 0 h 25"/>
                  <a:gd name="T18" fmla="*/ 4 w 124"/>
                  <a:gd name="T19" fmla="*/ 0 h 25"/>
                  <a:gd name="T20" fmla="*/ 4 w 124"/>
                  <a:gd name="T21" fmla="*/ 0 h 25"/>
                  <a:gd name="T22" fmla="*/ 3 w 124"/>
                  <a:gd name="T23" fmla="*/ 0 h 25"/>
                  <a:gd name="T24" fmla="*/ 2 w 124"/>
                  <a:gd name="T25" fmla="*/ 0 h 25"/>
                  <a:gd name="T26" fmla="*/ 2 w 124"/>
                  <a:gd name="T27" fmla="*/ 0 h 25"/>
                  <a:gd name="T28" fmla="*/ 1 w 124"/>
                  <a:gd name="T29" fmla="*/ 0 h 25"/>
                  <a:gd name="T30" fmla="*/ 1 w 124"/>
                  <a:gd name="T31" fmla="*/ 0 h 25"/>
                  <a:gd name="T32" fmla="*/ 0 w 124"/>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4" h="25">
                    <a:moveTo>
                      <a:pt x="0" y="5"/>
                    </a:moveTo>
                    <a:lnTo>
                      <a:pt x="5" y="2"/>
                    </a:lnTo>
                    <a:lnTo>
                      <a:pt x="17" y="0"/>
                    </a:lnTo>
                    <a:lnTo>
                      <a:pt x="34" y="0"/>
                    </a:lnTo>
                    <a:lnTo>
                      <a:pt x="55" y="3"/>
                    </a:lnTo>
                    <a:lnTo>
                      <a:pt x="76" y="6"/>
                    </a:lnTo>
                    <a:lnTo>
                      <a:pt x="97" y="11"/>
                    </a:lnTo>
                    <a:lnTo>
                      <a:pt x="113" y="17"/>
                    </a:lnTo>
                    <a:lnTo>
                      <a:pt x="124" y="25"/>
                    </a:lnTo>
                    <a:lnTo>
                      <a:pt x="115" y="23"/>
                    </a:lnTo>
                    <a:lnTo>
                      <a:pt x="99" y="22"/>
                    </a:lnTo>
                    <a:lnTo>
                      <a:pt x="78" y="20"/>
                    </a:lnTo>
                    <a:lnTo>
                      <a:pt x="56" y="18"/>
                    </a:lnTo>
                    <a:lnTo>
                      <a:pt x="36" y="14"/>
                    </a:lnTo>
                    <a:lnTo>
                      <a:pt x="17" y="11"/>
                    </a:lnTo>
                    <a:lnTo>
                      <a:pt x="5" y="8"/>
                    </a:lnTo>
                    <a:lnTo>
                      <a:pt x="0" y="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91" name="Freeform 49">
                <a:extLst>
                  <a:ext uri="{FF2B5EF4-FFF2-40B4-BE49-F238E27FC236}">
                    <a16:creationId xmlns:a16="http://schemas.microsoft.com/office/drawing/2014/main" xmlns="" id="{EA340887-D904-4107-80C1-FC7F705CCFB2}"/>
                  </a:ext>
                </a:extLst>
              </p:cNvPr>
              <p:cNvSpPr>
                <a:spLocks/>
              </p:cNvSpPr>
              <p:nvPr/>
            </p:nvSpPr>
            <p:spPr bwMode="auto">
              <a:xfrm>
                <a:off x="2700" y="599"/>
                <a:ext cx="56" cy="10"/>
              </a:xfrm>
              <a:custGeom>
                <a:avLst/>
                <a:gdLst>
                  <a:gd name="T0" fmla="*/ 0 w 112"/>
                  <a:gd name="T1" fmla="*/ 1 h 19"/>
                  <a:gd name="T2" fmla="*/ 1 w 112"/>
                  <a:gd name="T3" fmla="*/ 1 h 19"/>
                  <a:gd name="T4" fmla="*/ 1 w 112"/>
                  <a:gd name="T5" fmla="*/ 0 h 19"/>
                  <a:gd name="T6" fmla="*/ 1 w 112"/>
                  <a:gd name="T7" fmla="*/ 0 h 19"/>
                  <a:gd name="T8" fmla="*/ 2 w 112"/>
                  <a:gd name="T9" fmla="*/ 1 h 19"/>
                  <a:gd name="T10" fmla="*/ 3 w 112"/>
                  <a:gd name="T11" fmla="*/ 1 h 19"/>
                  <a:gd name="T12" fmla="*/ 3 w 112"/>
                  <a:gd name="T13" fmla="*/ 1 h 19"/>
                  <a:gd name="T14" fmla="*/ 4 w 112"/>
                  <a:gd name="T15" fmla="*/ 1 h 19"/>
                  <a:gd name="T16" fmla="*/ 4 w 112"/>
                  <a:gd name="T17" fmla="*/ 1 h 19"/>
                  <a:gd name="T18" fmla="*/ 4 w 112"/>
                  <a:gd name="T19" fmla="*/ 1 h 19"/>
                  <a:gd name="T20" fmla="*/ 3 w 112"/>
                  <a:gd name="T21" fmla="*/ 1 h 19"/>
                  <a:gd name="T22" fmla="*/ 3 w 112"/>
                  <a:gd name="T23" fmla="*/ 1 h 19"/>
                  <a:gd name="T24" fmla="*/ 2 w 112"/>
                  <a:gd name="T25" fmla="*/ 1 h 19"/>
                  <a:gd name="T26" fmla="*/ 1 w 112"/>
                  <a:gd name="T27" fmla="*/ 1 h 19"/>
                  <a:gd name="T28" fmla="*/ 1 w 112"/>
                  <a:gd name="T29" fmla="*/ 1 h 19"/>
                  <a:gd name="T30" fmla="*/ 1 w 112"/>
                  <a:gd name="T31" fmla="*/ 1 h 19"/>
                  <a:gd name="T32" fmla="*/ 0 w 112"/>
                  <a:gd name="T33" fmla="*/ 1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2" h="19">
                    <a:moveTo>
                      <a:pt x="0" y="3"/>
                    </a:moveTo>
                    <a:lnTo>
                      <a:pt x="4" y="1"/>
                    </a:lnTo>
                    <a:lnTo>
                      <a:pt x="15" y="0"/>
                    </a:lnTo>
                    <a:lnTo>
                      <a:pt x="32" y="0"/>
                    </a:lnTo>
                    <a:lnTo>
                      <a:pt x="51" y="2"/>
                    </a:lnTo>
                    <a:lnTo>
                      <a:pt x="71" y="4"/>
                    </a:lnTo>
                    <a:lnTo>
                      <a:pt x="89" y="8"/>
                    </a:lnTo>
                    <a:lnTo>
                      <a:pt x="103" y="13"/>
                    </a:lnTo>
                    <a:lnTo>
                      <a:pt x="112" y="19"/>
                    </a:lnTo>
                    <a:lnTo>
                      <a:pt x="102" y="18"/>
                    </a:lnTo>
                    <a:lnTo>
                      <a:pt x="87" y="17"/>
                    </a:lnTo>
                    <a:lnTo>
                      <a:pt x="68" y="16"/>
                    </a:lnTo>
                    <a:lnTo>
                      <a:pt x="49" y="15"/>
                    </a:lnTo>
                    <a:lnTo>
                      <a:pt x="30" y="12"/>
                    </a:lnTo>
                    <a:lnTo>
                      <a:pt x="14" y="10"/>
                    </a:lnTo>
                    <a:lnTo>
                      <a:pt x="4" y="8"/>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92" name="Freeform 50">
                <a:extLst>
                  <a:ext uri="{FF2B5EF4-FFF2-40B4-BE49-F238E27FC236}">
                    <a16:creationId xmlns:a16="http://schemas.microsoft.com/office/drawing/2014/main" xmlns="" id="{7F5CDCC3-5FC2-4B5D-8171-496768E8147D}"/>
                  </a:ext>
                </a:extLst>
              </p:cNvPr>
              <p:cNvSpPr>
                <a:spLocks/>
              </p:cNvSpPr>
              <p:nvPr/>
            </p:nvSpPr>
            <p:spPr bwMode="auto">
              <a:xfrm>
                <a:off x="2712" y="626"/>
                <a:ext cx="47" cy="7"/>
              </a:xfrm>
              <a:custGeom>
                <a:avLst/>
                <a:gdLst>
                  <a:gd name="T0" fmla="*/ 0 w 94"/>
                  <a:gd name="T1" fmla="*/ 0 h 15"/>
                  <a:gd name="T2" fmla="*/ 1 w 94"/>
                  <a:gd name="T3" fmla="*/ 0 h 15"/>
                  <a:gd name="T4" fmla="*/ 1 w 94"/>
                  <a:gd name="T5" fmla="*/ 0 h 15"/>
                  <a:gd name="T6" fmla="*/ 1 w 94"/>
                  <a:gd name="T7" fmla="*/ 0 h 15"/>
                  <a:gd name="T8" fmla="*/ 2 w 94"/>
                  <a:gd name="T9" fmla="*/ 0 h 15"/>
                  <a:gd name="T10" fmla="*/ 2 w 94"/>
                  <a:gd name="T11" fmla="*/ 0 h 15"/>
                  <a:gd name="T12" fmla="*/ 3 w 94"/>
                  <a:gd name="T13" fmla="*/ 0 h 15"/>
                  <a:gd name="T14" fmla="*/ 3 w 94"/>
                  <a:gd name="T15" fmla="*/ 0 h 15"/>
                  <a:gd name="T16" fmla="*/ 3 w 94"/>
                  <a:gd name="T17" fmla="*/ 0 h 15"/>
                  <a:gd name="T18" fmla="*/ 3 w 94"/>
                  <a:gd name="T19" fmla="*/ 0 h 15"/>
                  <a:gd name="T20" fmla="*/ 3 w 94"/>
                  <a:gd name="T21" fmla="*/ 0 h 15"/>
                  <a:gd name="T22" fmla="*/ 2 w 94"/>
                  <a:gd name="T23" fmla="*/ 0 h 15"/>
                  <a:gd name="T24" fmla="*/ 2 w 94"/>
                  <a:gd name="T25" fmla="*/ 0 h 15"/>
                  <a:gd name="T26" fmla="*/ 1 w 94"/>
                  <a:gd name="T27" fmla="*/ 0 h 15"/>
                  <a:gd name="T28" fmla="*/ 1 w 94"/>
                  <a:gd name="T29" fmla="*/ 0 h 15"/>
                  <a:gd name="T30" fmla="*/ 1 w 94"/>
                  <a:gd name="T31" fmla="*/ 0 h 15"/>
                  <a:gd name="T32" fmla="*/ 0 w 94"/>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4" h="15">
                    <a:moveTo>
                      <a:pt x="0" y="9"/>
                    </a:moveTo>
                    <a:lnTo>
                      <a:pt x="3" y="5"/>
                    </a:lnTo>
                    <a:lnTo>
                      <a:pt x="11" y="3"/>
                    </a:lnTo>
                    <a:lnTo>
                      <a:pt x="24" y="1"/>
                    </a:lnTo>
                    <a:lnTo>
                      <a:pt x="38" y="0"/>
                    </a:lnTo>
                    <a:lnTo>
                      <a:pt x="54" y="1"/>
                    </a:lnTo>
                    <a:lnTo>
                      <a:pt x="69" y="3"/>
                    </a:lnTo>
                    <a:lnTo>
                      <a:pt x="83" y="8"/>
                    </a:lnTo>
                    <a:lnTo>
                      <a:pt x="94" y="15"/>
                    </a:lnTo>
                    <a:lnTo>
                      <a:pt x="85" y="13"/>
                    </a:lnTo>
                    <a:lnTo>
                      <a:pt x="71" y="13"/>
                    </a:lnTo>
                    <a:lnTo>
                      <a:pt x="55" y="13"/>
                    </a:lnTo>
                    <a:lnTo>
                      <a:pt x="39" y="13"/>
                    </a:lnTo>
                    <a:lnTo>
                      <a:pt x="24" y="13"/>
                    </a:lnTo>
                    <a:lnTo>
                      <a:pt x="11" y="13"/>
                    </a:lnTo>
                    <a:lnTo>
                      <a:pt x="3" y="11"/>
                    </a:lnTo>
                    <a:lnTo>
                      <a:pt x="0" y="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93" name="Freeform 51">
                <a:extLst>
                  <a:ext uri="{FF2B5EF4-FFF2-40B4-BE49-F238E27FC236}">
                    <a16:creationId xmlns:a16="http://schemas.microsoft.com/office/drawing/2014/main" xmlns="" id="{1B5AAFEF-6038-4952-A945-64B848ABA754}"/>
                  </a:ext>
                </a:extLst>
              </p:cNvPr>
              <p:cNvSpPr>
                <a:spLocks/>
              </p:cNvSpPr>
              <p:nvPr/>
            </p:nvSpPr>
            <p:spPr bwMode="auto">
              <a:xfrm>
                <a:off x="2730" y="664"/>
                <a:ext cx="23" cy="9"/>
              </a:xfrm>
              <a:custGeom>
                <a:avLst/>
                <a:gdLst>
                  <a:gd name="T0" fmla="*/ 0 w 46"/>
                  <a:gd name="T1" fmla="*/ 1 h 18"/>
                  <a:gd name="T2" fmla="*/ 1 w 46"/>
                  <a:gd name="T3" fmla="*/ 1 h 18"/>
                  <a:gd name="T4" fmla="*/ 1 w 46"/>
                  <a:gd name="T5" fmla="*/ 1 h 18"/>
                  <a:gd name="T6" fmla="*/ 1 w 46"/>
                  <a:gd name="T7" fmla="*/ 1 h 18"/>
                  <a:gd name="T8" fmla="*/ 1 w 46"/>
                  <a:gd name="T9" fmla="*/ 1 h 18"/>
                  <a:gd name="T10" fmla="*/ 1 w 46"/>
                  <a:gd name="T11" fmla="*/ 1 h 18"/>
                  <a:gd name="T12" fmla="*/ 2 w 46"/>
                  <a:gd name="T13" fmla="*/ 0 h 18"/>
                  <a:gd name="T14" fmla="*/ 2 w 46"/>
                  <a:gd name="T15" fmla="*/ 1 h 18"/>
                  <a:gd name="T16" fmla="*/ 2 w 46"/>
                  <a:gd name="T17" fmla="*/ 1 h 18"/>
                  <a:gd name="T18" fmla="*/ 2 w 46"/>
                  <a:gd name="T19" fmla="*/ 1 h 18"/>
                  <a:gd name="T20" fmla="*/ 2 w 46"/>
                  <a:gd name="T21" fmla="*/ 1 h 18"/>
                  <a:gd name="T22" fmla="*/ 1 w 46"/>
                  <a:gd name="T23" fmla="*/ 1 h 18"/>
                  <a:gd name="T24" fmla="*/ 1 w 46"/>
                  <a:gd name="T25" fmla="*/ 1 h 18"/>
                  <a:gd name="T26" fmla="*/ 1 w 46"/>
                  <a:gd name="T27" fmla="*/ 1 h 18"/>
                  <a:gd name="T28" fmla="*/ 1 w 46"/>
                  <a:gd name="T29" fmla="*/ 1 h 18"/>
                  <a:gd name="T30" fmla="*/ 1 w 46"/>
                  <a:gd name="T31" fmla="*/ 1 h 18"/>
                  <a:gd name="T32" fmla="*/ 0 w 46"/>
                  <a:gd name="T33" fmla="*/ 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18">
                    <a:moveTo>
                      <a:pt x="0" y="16"/>
                    </a:moveTo>
                    <a:lnTo>
                      <a:pt x="1" y="12"/>
                    </a:lnTo>
                    <a:lnTo>
                      <a:pt x="6" y="9"/>
                    </a:lnTo>
                    <a:lnTo>
                      <a:pt x="12" y="5"/>
                    </a:lnTo>
                    <a:lnTo>
                      <a:pt x="20" y="3"/>
                    </a:lnTo>
                    <a:lnTo>
                      <a:pt x="28" y="1"/>
                    </a:lnTo>
                    <a:lnTo>
                      <a:pt x="36" y="0"/>
                    </a:lnTo>
                    <a:lnTo>
                      <a:pt x="42" y="2"/>
                    </a:lnTo>
                    <a:lnTo>
                      <a:pt x="46" y="5"/>
                    </a:lnTo>
                    <a:lnTo>
                      <a:pt x="39" y="4"/>
                    </a:lnTo>
                    <a:lnTo>
                      <a:pt x="33" y="5"/>
                    </a:lnTo>
                    <a:lnTo>
                      <a:pt x="25" y="9"/>
                    </a:lnTo>
                    <a:lnTo>
                      <a:pt x="16" y="12"/>
                    </a:lnTo>
                    <a:lnTo>
                      <a:pt x="11" y="16"/>
                    </a:lnTo>
                    <a:lnTo>
                      <a:pt x="5" y="18"/>
                    </a:lnTo>
                    <a:lnTo>
                      <a:pt x="1" y="18"/>
                    </a:lnTo>
                    <a:lnTo>
                      <a:pt x="0" y="1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94" name="Freeform 52">
                <a:extLst>
                  <a:ext uri="{FF2B5EF4-FFF2-40B4-BE49-F238E27FC236}">
                    <a16:creationId xmlns:a16="http://schemas.microsoft.com/office/drawing/2014/main" xmlns="" id="{363A2614-D26A-42F8-9632-AB154989302D}"/>
                  </a:ext>
                </a:extLst>
              </p:cNvPr>
              <p:cNvSpPr>
                <a:spLocks/>
              </p:cNvSpPr>
              <p:nvPr/>
            </p:nvSpPr>
            <p:spPr bwMode="auto">
              <a:xfrm>
                <a:off x="2681" y="534"/>
                <a:ext cx="42" cy="11"/>
              </a:xfrm>
              <a:custGeom>
                <a:avLst/>
                <a:gdLst>
                  <a:gd name="T0" fmla="*/ 0 w 86"/>
                  <a:gd name="T1" fmla="*/ 0 h 23"/>
                  <a:gd name="T2" fmla="*/ 0 w 86"/>
                  <a:gd name="T3" fmla="*/ 0 h 23"/>
                  <a:gd name="T4" fmla="*/ 0 w 86"/>
                  <a:gd name="T5" fmla="*/ 0 h 23"/>
                  <a:gd name="T6" fmla="*/ 0 w 86"/>
                  <a:gd name="T7" fmla="*/ 0 h 23"/>
                  <a:gd name="T8" fmla="*/ 1 w 86"/>
                  <a:gd name="T9" fmla="*/ 0 h 23"/>
                  <a:gd name="T10" fmla="*/ 1 w 86"/>
                  <a:gd name="T11" fmla="*/ 0 h 23"/>
                  <a:gd name="T12" fmla="*/ 1 w 86"/>
                  <a:gd name="T13" fmla="*/ 0 h 23"/>
                  <a:gd name="T14" fmla="*/ 2 w 86"/>
                  <a:gd name="T15" fmla="*/ 0 h 23"/>
                  <a:gd name="T16" fmla="*/ 2 w 86"/>
                  <a:gd name="T17" fmla="*/ 0 h 23"/>
                  <a:gd name="T18" fmla="*/ 2 w 86"/>
                  <a:gd name="T19" fmla="*/ 0 h 23"/>
                  <a:gd name="T20" fmla="*/ 1 w 86"/>
                  <a:gd name="T21" fmla="*/ 0 h 23"/>
                  <a:gd name="T22" fmla="*/ 1 w 86"/>
                  <a:gd name="T23" fmla="*/ 0 h 23"/>
                  <a:gd name="T24" fmla="*/ 1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6" h="23">
                    <a:moveTo>
                      <a:pt x="0" y="4"/>
                    </a:moveTo>
                    <a:lnTo>
                      <a:pt x="4" y="1"/>
                    </a:lnTo>
                    <a:lnTo>
                      <a:pt x="11" y="0"/>
                    </a:lnTo>
                    <a:lnTo>
                      <a:pt x="21" y="0"/>
                    </a:lnTo>
                    <a:lnTo>
                      <a:pt x="35" y="1"/>
                    </a:lnTo>
                    <a:lnTo>
                      <a:pt x="49" y="4"/>
                    </a:lnTo>
                    <a:lnTo>
                      <a:pt x="63" y="8"/>
                    </a:lnTo>
                    <a:lnTo>
                      <a:pt x="75" y="15"/>
                    </a:lnTo>
                    <a:lnTo>
                      <a:pt x="86" y="23"/>
                    </a:lnTo>
                    <a:lnTo>
                      <a:pt x="75" y="21"/>
                    </a:lnTo>
                    <a:lnTo>
                      <a:pt x="63" y="19"/>
                    </a:lnTo>
                    <a:lnTo>
                      <a:pt x="49" y="16"/>
                    </a:lnTo>
                    <a:lnTo>
                      <a:pt x="35" y="13"/>
                    </a:lnTo>
                    <a:lnTo>
                      <a:pt x="21" y="11"/>
                    </a:lnTo>
                    <a:lnTo>
                      <a:pt x="11" y="8"/>
                    </a:lnTo>
                    <a:lnTo>
                      <a:pt x="3" y="6"/>
                    </a:lnTo>
                    <a:lnTo>
                      <a:pt x="0"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95" name="Freeform 53">
                <a:extLst>
                  <a:ext uri="{FF2B5EF4-FFF2-40B4-BE49-F238E27FC236}">
                    <a16:creationId xmlns:a16="http://schemas.microsoft.com/office/drawing/2014/main" xmlns="" id="{522D0653-91E9-48E9-AEFF-0AE3808F12DB}"/>
                  </a:ext>
                </a:extLst>
              </p:cNvPr>
              <p:cNvSpPr>
                <a:spLocks/>
              </p:cNvSpPr>
              <p:nvPr/>
            </p:nvSpPr>
            <p:spPr bwMode="auto">
              <a:xfrm>
                <a:off x="2686" y="571"/>
                <a:ext cx="61" cy="12"/>
              </a:xfrm>
              <a:custGeom>
                <a:avLst/>
                <a:gdLst>
                  <a:gd name="T0" fmla="*/ 0 w 121"/>
                  <a:gd name="T1" fmla="*/ 1 h 24"/>
                  <a:gd name="T2" fmla="*/ 1 w 121"/>
                  <a:gd name="T3" fmla="*/ 1 h 24"/>
                  <a:gd name="T4" fmla="*/ 1 w 121"/>
                  <a:gd name="T5" fmla="*/ 0 h 24"/>
                  <a:gd name="T6" fmla="*/ 2 w 121"/>
                  <a:gd name="T7" fmla="*/ 0 h 24"/>
                  <a:gd name="T8" fmla="*/ 2 w 121"/>
                  <a:gd name="T9" fmla="*/ 1 h 24"/>
                  <a:gd name="T10" fmla="*/ 3 w 121"/>
                  <a:gd name="T11" fmla="*/ 1 h 24"/>
                  <a:gd name="T12" fmla="*/ 3 w 121"/>
                  <a:gd name="T13" fmla="*/ 1 h 24"/>
                  <a:gd name="T14" fmla="*/ 4 w 121"/>
                  <a:gd name="T15" fmla="*/ 1 h 24"/>
                  <a:gd name="T16" fmla="*/ 4 w 121"/>
                  <a:gd name="T17" fmla="*/ 1 h 24"/>
                  <a:gd name="T18" fmla="*/ 4 w 121"/>
                  <a:gd name="T19" fmla="*/ 1 h 24"/>
                  <a:gd name="T20" fmla="*/ 3 w 121"/>
                  <a:gd name="T21" fmla="*/ 1 h 24"/>
                  <a:gd name="T22" fmla="*/ 3 w 121"/>
                  <a:gd name="T23" fmla="*/ 1 h 24"/>
                  <a:gd name="T24" fmla="*/ 2 w 121"/>
                  <a:gd name="T25" fmla="*/ 1 h 24"/>
                  <a:gd name="T26" fmla="*/ 2 w 121"/>
                  <a:gd name="T27" fmla="*/ 1 h 24"/>
                  <a:gd name="T28" fmla="*/ 1 w 121"/>
                  <a:gd name="T29" fmla="*/ 1 h 24"/>
                  <a:gd name="T30" fmla="*/ 1 w 121"/>
                  <a:gd name="T31" fmla="*/ 1 h 24"/>
                  <a:gd name="T32" fmla="*/ 0 w 121"/>
                  <a:gd name="T33" fmla="*/ 1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1" h="24">
                    <a:moveTo>
                      <a:pt x="0" y="5"/>
                    </a:moveTo>
                    <a:lnTo>
                      <a:pt x="5" y="1"/>
                    </a:lnTo>
                    <a:lnTo>
                      <a:pt x="17" y="0"/>
                    </a:lnTo>
                    <a:lnTo>
                      <a:pt x="33" y="0"/>
                    </a:lnTo>
                    <a:lnTo>
                      <a:pt x="54" y="2"/>
                    </a:lnTo>
                    <a:lnTo>
                      <a:pt x="74" y="6"/>
                    </a:lnTo>
                    <a:lnTo>
                      <a:pt x="93" y="11"/>
                    </a:lnTo>
                    <a:lnTo>
                      <a:pt x="109" y="16"/>
                    </a:lnTo>
                    <a:lnTo>
                      <a:pt x="121" y="24"/>
                    </a:lnTo>
                    <a:lnTo>
                      <a:pt x="112" y="23"/>
                    </a:lnTo>
                    <a:lnTo>
                      <a:pt x="96" y="22"/>
                    </a:lnTo>
                    <a:lnTo>
                      <a:pt x="76" y="20"/>
                    </a:lnTo>
                    <a:lnTo>
                      <a:pt x="55" y="17"/>
                    </a:lnTo>
                    <a:lnTo>
                      <a:pt x="35" y="14"/>
                    </a:lnTo>
                    <a:lnTo>
                      <a:pt x="16" y="11"/>
                    </a:lnTo>
                    <a:lnTo>
                      <a:pt x="5" y="8"/>
                    </a:lnTo>
                    <a:lnTo>
                      <a:pt x="0" y="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96" name="Freeform 54">
                <a:extLst>
                  <a:ext uri="{FF2B5EF4-FFF2-40B4-BE49-F238E27FC236}">
                    <a16:creationId xmlns:a16="http://schemas.microsoft.com/office/drawing/2014/main" xmlns="" id="{0F6DAC1E-D8C1-40E5-A832-A0C988C4D84B}"/>
                  </a:ext>
                </a:extLst>
              </p:cNvPr>
              <p:cNvSpPr>
                <a:spLocks/>
              </p:cNvSpPr>
              <p:nvPr/>
            </p:nvSpPr>
            <p:spPr bwMode="auto">
              <a:xfrm>
                <a:off x="2703" y="615"/>
                <a:ext cx="55" cy="7"/>
              </a:xfrm>
              <a:custGeom>
                <a:avLst/>
                <a:gdLst>
                  <a:gd name="T0" fmla="*/ 0 w 110"/>
                  <a:gd name="T1" fmla="*/ 1 h 14"/>
                  <a:gd name="T2" fmla="*/ 1 w 110"/>
                  <a:gd name="T3" fmla="*/ 1 h 14"/>
                  <a:gd name="T4" fmla="*/ 1 w 110"/>
                  <a:gd name="T5" fmla="*/ 1 h 14"/>
                  <a:gd name="T6" fmla="*/ 1 w 110"/>
                  <a:gd name="T7" fmla="*/ 1 h 14"/>
                  <a:gd name="T8" fmla="*/ 2 w 110"/>
                  <a:gd name="T9" fmla="*/ 0 h 14"/>
                  <a:gd name="T10" fmla="*/ 3 w 110"/>
                  <a:gd name="T11" fmla="*/ 0 h 14"/>
                  <a:gd name="T12" fmla="*/ 3 w 110"/>
                  <a:gd name="T13" fmla="*/ 1 h 14"/>
                  <a:gd name="T14" fmla="*/ 4 w 110"/>
                  <a:gd name="T15" fmla="*/ 1 h 14"/>
                  <a:gd name="T16" fmla="*/ 4 w 110"/>
                  <a:gd name="T17" fmla="*/ 1 h 14"/>
                  <a:gd name="T18" fmla="*/ 4 w 110"/>
                  <a:gd name="T19" fmla="*/ 1 h 14"/>
                  <a:gd name="T20" fmla="*/ 3 w 110"/>
                  <a:gd name="T21" fmla="*/ 1 h 14"/>
                  <a:gd name="T22" fmla="*/ 3 w 110"/>
                  <a:gd name="T23" fmla="*/ 1 h 14"/>
                  <a:gd name="T24" fmla="*/ 2 w 110"/>
                  <a:gd name="T25" fmla="*/ 1 h 14"/>
                  <a:gd name="T26" fmla="*/ 1 w 110"/>
                  <a:gd name="T27" fmla="*/ 1 h 14"/>
                  <a:gd name="T28" fmla="*/ 1 w 110"/>
                  <a:gd name="T29" fmla="*/ 1 h 14"/>
                  <a:gd name="T30" fmla="*/ 1 w 110"/>
                  <a:gd name="T31" fmla="*/ 1 h 14"/>
                  <a:gd name="T32" fmla="*/ 0 w 110"/>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0" h="14">
                    <a:moveTo>
                      <a:pt x="0" y="9"/>
                    </a:moveTo>
                    <a:lnTo>
                      <a:pt x="5" y="6"/>
                    </a:lnTo>
                    <a:lnTo>
                      <a:pt x="14" y="3"/>
                    </a:lnTo>
                    <a:lnTo>
                      <a:pt x="29" y="1"/>
                    </a:lnTo>
                    <a:lnTo>
                      <a:pt x="46" y="0"/>
                    </a:lnTo>
                    <a:lnTo>
                      <a:pt x="65" y="0"/>
                    </a:lnTo>
                    <a:lnTo>
                      <a:pt x="82" y="2"/>
                    </a:lnTo>
                    <a:lnTo>
                      <a:pt x="98" y="7"/>
                    </a:lnTo>
                    <a:lnTo>
                      <a:pt x="110" y="14"/>
                    </a:lnTo>
                    <a:lnTo>
                      <a:pt x="99" y="12"/>
                    </a:lnTo>
                    <a:lnTo>
                      <a:pt x="84" y="12"/>
                    </a:lnTo>
                    <a:lnTo>
                      <a:pt x="66" y="14"/>
                    </a:lnTo>
                    <a:lnTo>
                      <a:pt x="48" y="14"/>
                    </a:lnTo>
                    <a:lnTo>
                      <a:pt x="30" y="14"/>
                    </a:lnTo>
                    <a:lnTo>
                      <a:pt x="14" y="14"/>
                    </a:lnTo>
                    <a:lnTo>
                      <a:pt x="4" y="11"/>
                    </a:lnTo>
                    <a:lnTo>
                      <a:pt x="0" y="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97" name="Freeform 55">
                <a:extLst>
                  <a:ext uri="{FF2B5EF4-FFF2-40B4-BE49-F238E27FC236}">
                    <a16:creationId xmlns:a16="http://schemas.microsoft.com/office/drawing/2014/main" xmlns="" id="{B6CBDCBD-C3A9-4317-8062-13BD33A14184}"/>
                  </a:ext>
                </a:extLst>
              </p:cNvPr>
              <p:cNvSpPr>
                <a:spLocks/>
              </p:cNvSpPr>
              <p:nvPr/>
            </p:nvSpPr>
            <p:spPr bwMode="auto">
              <a:xfrm>
                <a:off x="2714" y="638"/>
                <a:ext cx="44" cy="7"/>
              </a:xfrm>
              <a:custGeom>
                <a:avLst/>
                <a:gdLst>
                  <a:gd name="T0" fmla="*/ 0 w 89"/>
                  <a:gd name="T1" fmla="*/ 1 h 14"/>
                  <a:gd name="T2" fmla="*/ 0 w 89"/>
                  <a:gd name="T3" fmla="*/ 1 h 14"/>
                  <a:gd name="T4" fmla="*/ 0 w 89"/>
                  <a:gd name="T5" fmla="*/ 0 h 14"/>
                  <a:gd name="T6" fmla="*/ 0 w 89"/>
                  <a:gd name="T7" fmla="*/ 0 h 14"/>
                  <a:gd name="T8" fmla="*/ 1 w 89"/>
                  <a:gd name="T9" fmla="*/ 1 h 14"/>
                  <a:gd name="T10" fmla="*/ 1 w 89"/>
                  <a:gd name="T11" fmla="*/ 1 h 14"/>
                  <a:gd name="T12" fmla="*/ 2 w 89"/>
                  <a:gd name="T13" fmla="*/ 1 h 14"/>
                  <a:gd name="T14" fmla="*/ 2 w 89"/>
                  <a:gd name="T15" fmla="*/ 1 h 14"/>
                  <a:gd name="T16" fmla="*/ 2 w 89"/>
                  <a:gd name="T17" fmla="*/ 1 h 14"/>
                  <a:gd name="T18" fmla="*/ 2 w 89"/>
                  <a:gd name="T19" fmla="*/ 1 h 14"/>
                  <a:gd name="T20" fmla="*/ 2 w 89"/>
                  <a:gd name="T21" fmla="*/ 1 h 14"/>
                  <a:gd name="T22" fmla="*/ 1 w 89"/>
                  <a:gd name="T23" fmla="*/ 1 h 14"/>
                  <a:gd name="T24" fmla="*/ 1 w 89"/>
                  <a:gd name="T25" fmla="*/ 1 h 14"/>
                  <a:gd name="T26" fmla="*/ 0 w 89"/>
                  <a:gd name="T27" fmla="*/ 1 h 14"/>
                  <a:gd name="T28" fmla="*/ 0 w 89"/>
                  <a:gd name="T29" fmla="*/ 1 h 14"/>
                  <a:gd name="T30" fmla="*/ 0 w 89"/>
                  <a:gd name="T31" fmla="*/ 1 h 14"/>
                  <a:gd name="T32" fmla="*/ 0 w 89"/>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9" h="14">
                    <a:moveTo>
                      <a:pt x="0" y="4"/>
                    </a:moveTo>
                    <a:lnTo>
                      <a:pt x="4" y="2"/>
                    </a:lnTo>
                    <a:lnTo>
                      <a:pt x="13" y="0"/>
                    </a:lnTo>
                    <a:lnTo>
                      <a:pt x="27" y="0"/>
                    </a:lnTo>
                    <a:lnTo>
                      <a:pt x="43" y="1"/>
                    </a:lnTo>
                    <a:lnTo>
                      <a:pt x="58" y="3"/>
                    </a:lnTo>
                    <a:lnTo>
                      <a:pt x="73" y="6"/>
                    </a:lnTo>
                    <a:lnTo>
                      <a:pt x="83" y="9"/>
                    </a:lnTo>
                    <a:lnTo>
                      <a:pt x="89" y="14"/>
                    </a:lnTo>
                    <a:lnTo>
                      <a:pt x="81" y="13"/>
                    </a:lnTo>
                    <a:lnTo>
                      <a:pt x="69" y="13"/>
                    </a:lnTo>
                    <a:lnTo>
                      <a:pt x="55" y="11"/>
                    </a:lnTo>
                    <a:lnTo>
                      <a:pt x="40" y="10"/>
                    </a:lnTo>
                    <a:lnTo>
                      <a:pt x="27" y="10"/>
                    </a:lnTo>
                    <a:lnTo>
                      <a:pt x="14" y="8"/>
                    </a:lnTo>
                    <a:lnTo>
                      <a:pt x="5" y="7"/>
                    </a:lnTo>
                    <a:lnTo>
                      <a:pt x="0"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98" name="Freeform 56">
                <a:extLst>
                  <a:ext uri="{FF2B5EF4-FFF2-40B4-BE49-F238E27FC236}">
                    <a16:creationId xmlns:a16="http://schemas.microsoft.com/office/drawing/2014/main" xmlns="" id="{142FA018-3E5C-47EE-9246-ABA47D6272C4}"/>
                  </a:ext>
                </a:extLst>
              </p:cNvPr>
              <p:cNvSpPr>
                <a:spLocks/>
              </p:cNvSpPr>
              <p:nvPr/>
            </p:nvSpPr>
            <p:spPr bwMode="auto">
              <a:xfrm>
                <a:off x="2729" y="652"/>
                <a:ext cx="27" cy="7"/>
              </a:xfrm>
              <a:custGeom>
                <a:avLst/>
                <a:gdLst>
                  <a:gd name="T0" fmla="*/ 0 w 55"/>
                  <a:gd name="T1" fmla="*/ 1 h 14"/>
                  <a:gd name="T2" fmla="*/ 0 w 55"/>
                  <a:gd name="T3" fmla="*/ 1 h 14"/>
                  <a:gd name="T4" fmla="*/ 0 w 55"/>
                  <a:gd name="T5" fmla="*/ 1 h 14"/>
                  <a:gd name="T6" fmla="*/ 0 w 55"/>
                  <a:gd name="T7" fmla="*/ 1 h 14"/>
                  <a:gd name="T8" fmla="*/ 0 w 55"/>
                  <a:gd name="T9" fmla="*/ 1 h 14"/>
                  <a:gd name="T10" fmla="*/ 1 w 55"/>
                  <a:gd name="T11" fmla="*/ 0 h 14"/>
                  <a:gd name="T12" fmla="*/ 1 w 55"/>
                  <a:gd name="T13" fmla="*/ 1 h 14"/>
                  <a:gd name="T14" fmla="*/ 1 w 55"/>
                  <a:gd name="T15" fmla="*/ 1 h 14"/>
                  <a:gd name="T16" fmla="*/ 1 w 55"/>
                  <a:gd name="T17" fmla="*/ 1 h 14"/>
                  <a:gd name="T18" fmla="*/ 1 w 55"/>
                  <a:gd name="T19" fmla="*/ 1 h 14"/>
                  <a:gd name="T20" fmla="*/ 1 w 55"/>
                  <a:gd name="T21" fmla="*/ 1 h 14"/>
                  <a:gd name="T22" fmla="*/ 0 w 55"/>
                  <a:gd name="T23" fmla="*/ 1 h 14"/>
                  <a:gd name="T24" fmla="*/ 0 w 55"/>
                  <a:gd name="T25" fmla="*/ 1 h 14"/>
                  <a:gd name="T26" fmla="*/ 0 w 55"/>
                  <a:gd name="T27" fmla="*/ 1 h 14"/>
                  <a:gd name="T28" fmla="*/ 0 w 55"/>
                  <a:gd name="T29" fmla="*/ 1 h 14"/>
                  <a:gd name="T30" fmla="*/ 0 w 55"/>
                  <a:gd name="T31" fmla="*/ 1 h 14"/>
                  <a:gd name="T32" fmla="*/ 0 w 55"/>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5" h="14">
                    <a:moveTo>
                      <a:pt x="0" y="11"/>
                    </a:moveTo>
                    <a:lnTo>
                      <a:pt x="2" y="9"/>
                    </a:lnTo>
                    <a:lnTo>
                      <a:pt x="8" y="5"/>
                    </a:lnTo>
                    <a:lnTo>
                      <a:pt x="15" y="3"/>
                    </a:lnTo>
                    <a:lnTo>
                      <a:pt x="24" y="1"/>
                    </a:lnTo>
                    <a:lnTo>
                      <a:pt x="35" y="0"/>
                    </a:lnTo>
                    <a:lnTo>
                      <a:pt x="44" y="1"/>
                    </a:lnTo>
                    <a:lnTo>
                      <a:pt x="51" y="2"/>
                    </a:lnTo>
                    <a:lnTo>
                      <a:pt x="55" y="6"/>
                    </a:lnTo>
                    <a:lnTo>
                      <a:pt x="48" y="5"/>
                    </a:lnTo>
                    <a:lnTo>
                      <a:pt x="39" y="5"/>
                    </a:lnTo>
                    <a:lnTo>
                      <a:pt x="30" y="8"/>
                    </a:lnTo>
                    <a:lnTo>
                      <a:pt x="21" y="10"/>
                    </a:lnTo>
                    <a:lnTo>
                      <a:pt x="13" y="13"/>
                    </a:lnTo>
                    <a:lnTo>
                      <a:pt x="6" y="14"/>
                    </a:lnTo>
                    <a:lnTo>
                      <a:pt x="1" y="14"/>
                    </a:lnTo>
                    <a:lnTo>
                      <a:pt x="0" y="1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99" name="Freeform 57">
                <a:extLst>
                  <a:ext uri="{FF2B5EF4-FFF2-40B4-BE49-F238E27FC236}">
                    <a16:creationId xmlns:a16="http://schemas.microsoft.com/office/drawing/2014/main" xmlns="" id="{6308546D-3592-4E2C-B518-96F3411ED642}"/>
                  </a:ext>
                </a:extLst>
              </p:cNvPr>
              <p:cNvSpPr>
                <a:spLocks/>
              </p:cNvSpPr>
              <p:nvPr/>
            </p:nvSpPr>
            <p:spPr bwMode="auto">
              <a:xfrm>
                <a:off x="2688" y="522"/>
                <a:ext cx="27" cy="11"/>
              </a:xfrm>
              <a:custGeom>
                <a:avLst/>
                <a:gdLst>
                  <a:gd name="T0" fmla="*/ 2 w 54"/>
                  <a:gd name="T1" fmla="*/ 0 h 23"/>
                  <a:gd name="T2" fmla="*/ 2 w 54"/>
                  <a:gd name="T3" fmla="*/ 0 h 23"/>
                  <a:gd name="T4" fmla="*/ 2 w 54"/>
                  <a:gd name="T5" fmla="*/ 0 h 23"/>
                  <a:gd name="T6" fmla="*/ 2 w 54"/>
                  <a:gd name="T7" fmla="*/ 0 h 23"/>
                  <a:gd name="T8" fmla="*/ 1 w 54"/>
                  <a:gd name="T9" fmla="*/ 0 h 23"/>
                  <a:gd name="T10" fmla="*/ 1 w 54"/>
                  <a:gd name="T11" fmla="*/ 0 h 23"/>
                  <a:gd name="T12" fmla="*/ 1 w 54"/>
                  <a:gd name="T13" fmla="*/ 0 h 23"/>
                  <a:gd name="T14" fmla="*/ 0 w 54"/>
                  <a:gd name="T15" fmla="*/ 0 h 23"/>
                  <a:gd name="T16" fmla="*/ 0 w 54"/>
                  <a:gd name="T17" fmla="*/ 0 h 23"/>
                  <a:gd name="T18" fmla="*/ 1 w 54"/>
                  <a:gd name="T19" fmla="*/ 0 h 23"/>
                  <a:gd name="T20" fmla="*/ 1 w 54"/>
                  <a:gd name="T21" fmla="*/ 0 h 23"/>
                  <a:gd name="T22" fmla="*/ 1 w 54"/>
                  <a:gd name="T23" fmla="*/ 0 h 23"/>
                  <a:gd name="T24" fmla="*/ 1 w 54"/>
                  <a:gd name="T25" fmla="*/ 0 h 23"/>
                  <a:gd name="T26" fmla="*/ 2 w 54"/>
                  <a:gd name="T27" fmla="*/ 0 h 23"/>
                  <a:gd name="T28" fmla="*/ 2 w 54"/>
                  <a:gd name="T29" fmla="*/ 0 h 23"/>
                  <a:gd name="T30" fmla="*/ 2 w 54"/>
                  <a:gd name="T31" fmla="*/ 0 h 23"/>
                  <a:gd name="T32" fmla="*/ 2 w 54"/>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23">
                    <a:moveTo>
                      <a:pt x="54" y="23"/>
                    </a:moveTo>
                    <a:lnTo>
                      <a:pt x="50" y="22"/>
                    </a:lnTo>
                    <a:lnTo>
                      <a:pt x="42" y="21"/>
                    </a:lnTo>
                    <a:lnTo>
                      <a:pt x="33" y="20"/>
                    </a:lnTo>
                    <a:lnTo>
                      <a:pt x="22" y="17"/>
                    </a:lnTo>
                    <a:lnTo>
                      <a:pt x="13" y="15"/>
                    </a:lnTo>
                    <a:lnTo>
                      <a:pt x="5" y="12"/>
                    </a:lnTo>
                    <a:lnTo>
                      <a:pt x="0" y="8"/>
                    </a:lnTo>
                    <a:lnTo>
                      <a:pt x="0" y="4"/>
                    </a:lnTo>
                    <a:lnTo>
                      <a:pt x="4" y="0"/>
                    </a:lnTo>
                    <a:lnTo>
                      <a:pt x="10" y="0"/>
                    </a:lnTo>
                    <a:lnTo>
                      <a:pt x="16" y="2"/>
                    </a:lnTo>
                    <a:lnTo>
                      <a:pt x="26" y="7"/>
                    </a:lnTo>
                    <a:lnTo>
                      <a:pt x="34" y="12"/>
                    </a:lnTo>
                    <a:lnTo>
                      <a:pt x="42" y="16"/>
                    </a:lnTo>
                    <a:lnTo>
                      <a:pt x="50" y="21"/>
                    </a:lnTo>
                    <a:lnTo>
                      <a:pt x="54" y="2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00" name="Freeform 58">
                <a:extLst>
                  <a:ext uri="{FF2B5EF4-FFF2-40B4-BE49-F238E27FC236}">
                    <a16:creationId xmlns:a16="http://schemas.microsoft.com/office/drawing/2014/main" xmlns="" id="{4A8BF6BA-6DFB-471E-84CB-906425DC72F3}"/>
                  </a:ext>
                </a:extLst>
              </p:cNvPr>
              <p:cNvSpPr>
                <a:spLocks/>
              </p:cNvSpPr>
              <p:nvPr/>
            </p:nvSpPr>
            <p:spPr bwMode="auto">
              <a:xfrm>
                <a:off x="2712" y="509"/>
                <a:ext cx="5" cy="26"/>
              </a:xfrm>
              <a:custGeom>
                <a:avLst/>
                <a:gdLst>
                  <a:gd name="T0" fmla="*/ 1 w 10"/>
                  <a:gd name="T1" fmla="*/ 2 h 52"/>
                  <a:gd name="T2" fmla="*/ 1 w 10"/>
                  <a:gd name="T3" fmla="*/ 2 h 52"/>
                  <a:gd name="T4" fmla="*/ 1 w 10"/>
                  <a:gd name="T5" fmla="*/ 1 h 52"/>
                  <a:gd name="T6" fmla="*/ 1 w 10"/>
                  <a:gd name="T7" fmla="*/ 1 h 52"/>
                  <a:gd name="T8" fmla="*/ 1 w 10"/>
                  <a:gd name="T9" fmla="*/ 0 h 52"/>
                  <a:gd name="T10" fmla="*/ 0 w 10"/>
                  <a:gd name="T11" fmla="*/ 1 h 52"/>
                  <a:gd name="T12" fmla="*/ 1 w 10"/>
                  <a:gd name="T13" fmla="*/ 1 h 52"/>
                  <a:gd name="T14" fmla="*/ 1 w 10"/>
                  <a:gd name="T15" fmla="*/ 2 h 52"/>
                  <a:gd name="T16" fmla="*/ 1 w 10"/>
                  <a:gd name="T17" fmla="*/ 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52">
                    <a:moveTo>
                      <a:pt x="7" y="52"/>
                    </a:moveTo>
                    <a:lnTo>
                      <a:pt x="8" y="41"/>
                    </a:lnTo>
                    <a:lnTo>
                      <a:pt x="10" y="24"/>
                    </a:lnTo>
                    <a:lnTo>
                      <a:pt x="10" y="8"/>
                    </a:lnTo>
                    <a:lnTo>
                      <a:pt x="4" y="0"/>
                    </a:lnTo>
                    <a:lnTo>
                      <a:pt x="0" y="6"/>
                    </a:lnTo>
                    <a:lnTo>
                      <a:pt x="1" y="20"/>
                    </a:lnTo>
                    <a:lnTo>
                      <a:pt x="4" y="38"/>
                    </a:lnTo>
                    <a:lnTo>
                      <a:pt x="7"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01" name="Freeform 59">
                <a:extLst>
                  <a:ext uri="{FF2B5EF4-FFF2-40B4-BE49-F238E27FC236}">
                    <a16:creationId xmlns:a16="http://schemas.microsoft.com/office/drawing/2014/main" xmlns="" id="{CC4DBFA6-B72F-4775-989E-B8D79D21D51C}"/>
                  </a:ext>
                </a:extLst>
              </p:cNvPr>
              <p:cNvSpPr>
                <a:spLocks/>
              </p:cNvSpPr>
              <p:nvPr/>
            </p:nvSpPr>
            <p:spPr bwMode="auto">
              <a:xfrm>
                <a:off x="2691" y="504"/>
                <a:ext cx="16" cy="23"/>
              </a:xfrm>
              <a:custGeom>
                <a:avLst/>
                <a:gdLst>
                  <a:gd name="T0" fmla="*/ 1 w 31"/>
                  <a:gd name="T1" fmla="*/ 2 h 44"/>
                  <a:gd name="T2" fmla="*/ 1 w 31"/>
                  <a:gd name="T3" fmla="*/ 2 h 44"/>
                  <a:gd name="T4" fmla="*/ 1 w 31"/>
                  <a:gd name="T5" fmla="*/ 1 h 44"/>
                  <a:gd name="T6" fmla="*/ 1 w 31"/>
                  <a:gd name="T7" fmla="*/ 1 h 44"/>
                  <a:gd name="T8" fmla="*/ 1 w 31"/>
                  <a:gd name="T9" fmla="*/ 0 h 44"/>
                  <a:gd name="T10" fmla="*/ 0 w 31"/>
                  <a:gd name="T11" fmla="*/ 1 h 44"/>
                  <a:gd name="T12" fmla="*/ 1 w 31"/>
                  <a:gd name="T13" fmla="*/ 1 h 44"/>
                  <a:gd name="T14" fmla="*/ 1 w 31"/>
                  <a:gd name="T15" fmla="*/ 1 h 44"/>
                  <a:gd name="T16" fmla="*/ 1 w 31"/>
                  <a:gd name="T17" fmla="*/ 1 h 44"/>
                  <a:gd name="T18" fmla="*/ 1 w 31"/>
                  <a:gd name="T19" fmla="*/ 1 h 44"/>
                  <a:gd name="T20" fmla="*/ 1 w 31"/>
                  <a:gd name="T21" fmla="*/ 2 h 44"/>
                  <a:gd name="T22" fmla="*/ 1 w 31"/>
                  <a:gd name="T23" fmla="*/ 2 h 44"/>
                  <a:gd name="T24" fmla="*/ 1 w 31"/>
                  <a:gd name="T25" fmla="*/ 2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44">
                    <a:moveTo>
                      <a:pt x="31" y="44"/>
                    </a:moveTo>
                    <a:lnTo>
                      <a:pt x="27" y="35"/>
                    </a:lnTo>
                    <a:lnTo>
                      <a:pt x="20" y="18"/>
                    </a:lnTo>
                    <a:lnTo>
                      <a:pt x="11" y="4"/>
                    </a:lnTo>
                    <a:lnTo>
                      <a:pt x="3" y="0"/>
                    </a:lnTo>
                    <a:lnTo>
                      <a:pt x="0" y="3"/>
                    </a:lnTo>
                    <a:lnTo>
                      <a:pt x="1" y="8"/>
                    </a:lnTo>
                    <a:lnTo>
                      <a:pt x="5" y="13"/>
                    </a:lnTo>
                    <a:lnTo>
                      <a:pt x="9" y="20"/>
                    </a:lnTo>
                    <a:lnTo>
                      <a:pt x="15" y="28"/>
                    </a:lnTo>
                    <a:lnTo>
                      <a:pt x="22" y="35"/>
                    </a:lnTo>
                    <a:lnTo>
                      <a:pt x="28" y="40"/>
                    </a:lnTo>
                    <a:lnTo>
                      <a:pt x="31" y="4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02" name="Freeform 60">
                <a:extLst>
                  <a:ext uri="{FF2B5EF4-FFF2-40B4-BE49-F238E27FC236}">
                    <a16:creationId xmlns:a16="http://schemas.microsoft.com/office/drawing/2014/main" xmlns="" id="{97E8FFBF-0B12-46F2-80E8-369AFBA4E810}"/>
                  </a:ext>
                </a:extLst>
              </p:cNvPr>
              <p:cNvSpPr>
                <a:spLocks/>
              </p:cNvSpPr>
              <p:nvPr/>
            </p:nvSpPr>
            <p:spPr bwMode="auto">
              <a:xfrm>
                <a:off x="2753" y="650"/>
                <a:ext cx="35" cy="8"/>
              </a:xfrm>
              <a:custGeom>
                <a:avLst/>
                <a:gdLst>
                  <a:gd name="T0" fmla="*/ 0 w 69"/>
                  <a:gd name="T1" fmla="*/ 1 h 15"/>
                  <a:gd name="T2" fmla="*/ 1 w 69"/>
                  <a:gd name="T3" fmla="*/ 1 h 15"/>
                  <a:gd name="T4" fmla="*/ 1 w 69"/>
                  <a:gd name="T5" fmla="*/ 1 h 15"/>
                  <a:gd name="T6" fmla="*/ 1 w 69"/>
                  <a:gd name="T7" fmla="*/ 1 h 15"/>
                  <a:gd name="T8" fmla="*/ 2 w 69"/>
                  <a:gd name="T9" fmla="*/ 0 h 15"/>
                  <a:gd name="T10" fmla="*/ 2 w 69"/>
                  <a:gd name="T11" fmla="*/ 0 h 15"/>
                  <a:gd name="T12" fmla="*/ 2 w 69"/>
                  <a:gd name="T13" fmla="*/ 1 h 15"/>
                  <a:gd name="T14" fmla="*/ 3 w 69"/>
                  <a:gd name="T15" fmla="*/ 1 h 15"/>
                  <a:gd name="T16" fmla="*/ 3 w 69"/>
                  <a:gd name="T17" fmla="*/ 1 h 15"/>
                  <a:gd name="T18" fmla="*/ 3 w 69"/>
                  <a:gd name="T19" fmla="*/ 1 h 15"/>
                  <a:gd name="T20" fmla="*/ 2 w 69"/>
                  <a:gd name="T21" fmla="*/ 1 h 15"/>
                  <a:gd name="T22" fmla="*/ 2 w 69"/>
                  <a:gd name="T23" fmla="*/ 1 h 15"/>
                  <a:gd name="T24" fmla="*/ 2 w 69"/>
                  <a:gd name="T25" fmla="*/ 1 h 15"/>
                  <a:gd name="T26" fmla="*/ 1 w 69"/>
                  <a:gd name="T27" fmla="*/ 1 h 15"/>
                  <a:gd name="T28" fmla="*/ 1 w 69"/>
                  <a:gd name="T29" fmla="*/ 1 h 15"/>
                  <a:gd name="T30" fmla="*/ 1 w 69"/>
                  <a:gd name="T31" fmla="*/ 1 h 15"/>
                  <a:gd name="T32" fmla="*/ 0 w 69"/>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15">
                    <a:moveTo>
                      <a:pt x="0" y="10"/>
                    </a:moveTo>
                    <a:lnTo>
                      <a:pt x="6" y="6"/>
                    </a:lnTo>
                    <a:lnTo>
                      <a:pt x="17" y="4"/>
                    </a:lnTo>
                    <a:lnTo>
                      <a:pt x="27" y="1"/>
                    </a:lnTo>
                    <a:lnTo>
                      <a:pt x="39" y="0"/>
                    </a:lnTo>
                    <a:lnTo>
                      <a:pt x="49" y="0"/>
                    </a:lnTo>
                    <a:lnTo>
                      <a:pt x="58" y="2"/>
                    </a:lnTo>
                    <a:lnTo>
                      <a:pt x="65" y="5"/>
                    </a:lnTo>
                    <a:lnTo>
                      <a:pt x="69" y="9"/>
                    </a:lnTo>
                    <a:lnTo>
                      <a:pt x="67" y="13"/>
                    </a:lnTo>
                    <a:lnTo>
                      <a:pt x="62" y="15"/>
                    </a:lnTo>
                    <a:lnTo>
                      <a:pt x="53" y="15"/>
                    </a:lnTo>
                    <a:lnTo>
                      <a:pt x="41" y="15"/>
                    </a:lnTo>
                    <a:lnTo>
                      <a:pt x="29" y="13"/>
                    </a:lnTo>
                    <a:lnTo>
                      <a:pt x="18" y="12"/>
                    </a:lnTo>
                    <a:lnTo>
                      <a:pt x="8" y="10"/>
                    </a:lnTo>
                    <a:lnTo>
                      <a:pt x="0" y="1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03" name="Freeform 61">
                <a:extLst>
                  <a:ext uri="{FF2B5EF4-FFF2-40B4-BE49-F238E27FC236}">
                    <a16:creationId xmlns:a16="http://schemas.microsoft.com/office/drawing/2014/main" xmlns="" id="{14B8C1FF-00F6-439F-A72C-2F39FAF76776}"/>
                  </a:ext>
                </a:extLst>
              </p:cNvPr>
              <p:cNvSpPr>
                <a:spLocks/>
              </p:cNvSpPr>
              <p:nvPr/>
            </p:nvSpPr>
            <p:spPr bwMode="auto">
              <a:xfrm>
                <a:off x="2748" y="669"/>
                <a:ext cx="31" cy="14"/>
              </a:xfrm>
              <a:custGeom>
                <a:avLst/>
                <a:gdLst>
                  <a:gd name="T0" fmla="*/ 0 w 63"/>
                  <a:gd name="T1" fmla="*/ 0 h 28"/>
                  <a:gd name="T2" fmla="*/ 0 w 63"/>
                  <a:gd name="T3" fmla="*/ 1 h 28"/>
                  <a:gd name="T4" fmla="*/ 0 w 63"/>
                  <a:gd name="T5" fmla="*/ 1 h 28"/>
                  <a:gd name="T6" fmla="*/ 0 w 63"/>
                  <a:gd name="T7" fmla="*/ 1 h 28"/>
                  <a:gd name="T8" fmla="*/ 1 w 63"/>
                  <a:gd name="T9" fmla="*/ 1 h 28"/>
                  <a:gd name="T10" fmla="*/ 1 w 63"/>
                  <a:gd name="T11" fmla="*/ 1 h 28"/>
                  <a:gd name="T12" fmla="*/ 1 w 63"/>
                  <a:gd name="T13" fmla="*/ 1 h 28"/>
                  <a:gd name="T14" fmla="*/ 1 w 63"/>
                  <a:gd name="T15" fmla="*/ 1 h 28"/>
                  <a:gd name="T16" fmla="*/ 1 w 63"/>
                  <a:gd name="T17" fmla="*/ 1 h 28"/>
                  <a:gd name="T18" fmla="*/ 1 w 63"/>
                  <a:gd name="T19" fmla="*/ 1 h 28"/>
                  <a:gd name="T20" fmla="*/ 1 w 63"/>
                  <a:gd name="T21" fmla="*/ 1 h 28"/>
                  <a:gd name="T22" fmla="*/ 1 w 63"/>
                  <a:gd name="T23" fmla="*/ 1 h 28"/>
                  <a:gd name="T24" fmla="*/ 1 w 63"/>
                  <a:gd name="T25" fmla="*/ 1 h 28"/>
                  <a:gd name="T26" fmla="*/ 0 w 63"/>
                  <a:gd name="T27" fmla="*/ 1 h 28"/>
                  <a:gd name="T28" fmla="*/ 0 w 63"/>
                  <a:gd name="T29" fmla="*/ 1 h 28"/>
                  <a:gd name="T30" fmla="*/ 0 w 63"/>
                  <a:gd name="T31" fmla="*/ 1 h 28"/>
                  <a:gd name="T32" fmla="*/ 0 w 63"/>
                  <a:gd name="T33" fmla="*/ 0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28">
                    <a:moveTo>
                      <a:pt x="0" y="0"/>
                    </a:moveTo>
                    <a:lnTo>
                      <a:pt x="7" y="1"/>
                    </a:lnTo>
                    <a:lnTo>
                      <a:pt x="15" y="2"/>
                    </a:lnTo>
                    <a:lnTo>
                      <a:pt x="25" y="5"/>
                    </a:lnTo>
                    <a:lnTo>
                      <a:pt x="37" y="8"/>
                    </a:lnTo>
                    <a:lnTo>
                      <a:pt x="46" y="12"/>
                    </a:lnTo>
                    <a:lnTo>
                      <a:pt x="55" y="16"/>
                    </a:lnTo>
                    <a:lnTo>
                      <a:pt x="61" y="21"/>
                    </a:lnTo>
                    <a:lnTo>
                      <a:pt x="63" y="25"/>
                    </a:lnTo>
                    <a:lnTo>
                      <a:pt x="61" y="28"/>
                    </a:lnTo>
                    <a:lnTo>
                      <a:pt x="55" y="28"/>
                    </a:lnTo>
                    <a:lnTo>
                      <a:pt x="46" y="24"/>
                    </a:lnTo>
                    <a:lnTo>
                      <a:pt x="35" y="20"/>
                    </a:lnTo>
                    <a:lnTo>
                      <a:pt x="23" y="14"/>
                    </a:lnTo>
                    <a:lnTo>
                      <a:pt x="13" y="8"/>
                    </a:lnTo>
                    <a:lnTo>
                      <a:pt x="5"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04" name="Freeform 62">
                <a:extLst>
                  <a:ext uri="{FF2B5EF4-FFF2-40B4-BE49-F238E27FC236}">
                    <a16:creationId xmlns:a16="http://schemas.microsoft.com/office/drawing/2014/main" xmlns="" id="{E76B96EF-8DF6-4391-9076-931B2222AB9A}"/>
                  </a:ext>
                </a:extLst>
              </p:cNvPr>
              <p:cNvSpPr>
                <a:spLocks/>
              </p:cNvSpPr>
              <p:nvPr/>
            </p:nvSpPr>
            <p:spPr bwMode="auto">
              <a:xfrm>
                <a:off x="2757" y="637"/>
                <a:ext cx="31" cy="8"/>
              </a:xfrm>
              <a:custGeom>
                <a:avLst/>
                <a:gdLst>
                  <a:gd name="T0" fmla="*/ 0 w 64"/>
                  <a:gd name="T1" fmla="*/ 1 h 15"/>
                  <a:gd name="T2" fmla="*/ 0 w 64"/>
                  <a:gd name="T3" fmla="*/ 1 h 15"/>
                  <a:gd name="T4" fmla="*/ 0 w 64"/>
                  <a:gd name="T5" fmla="*/ 1 h 15"/>
                  <a:gd name="T6" fmla="*/ 0 w 64"/>
                  <a:gd name="T7" fmla="*/ 1 h 15"/>
                  <a:gd name="T8" fmla="*/ 0 w 64"/>
                  <a:gd name="T9" fmla="*/ 0 h 15"/>
                  <a:gd name="T10" fmla="*/ 1 w 64"/>
                  <a:gd name="T11" fmla="*/ 0 h 15"/>
                  <a:gd name="T12" fmla="*/ 1 w 64"/>
                  <a:gd name="T13" fmla="*/ 1 h 15"/>
                  <a:gd name="T14" fmla="*/ 1 w 64"/>
                  <a:gd name="T15" fmla="*/ 1 h 15"/>
                  <a:gd name="T16" fmla="*/ 1 w 64"/>
                  <a:gd name="T17" fmla="*/ 1 h 15"/>
                  <a:gd name="T18" fmla="*/ 1 w 64"/>
                  <a:gd name="T19" fmla="*/ 1 h 15"/>
                  <a:gd name="T20" fmla="*/ 1 w 64"/>
                  <a:gd name="T21" fmla="*/ 1 h 15"/>
                  <a:gd name="T22" fmla="*/ 1 w 64"/>
                  <a:gd name="T23" fmla="*/ 1 h 15"/>
                  <a:gd name="T24" fmla="*/ 1 w 64"/>
                  <a:gd name="T25" fmla="*/ 1 h 15"/>
                  <a:gd name="T26" fmla="*/ 0 w 64"/>
                  <a:gd name="T27" fmla="*/ 1 h 15"/>
                  <a:gd name="T28" fmla="*/ 0 w 64"/>
                  <a:gd name="T29" fmla="*/ 1 h 15"/>
                  <a:gd name="T30" fmla="*/ 0 w 64"/>
                  <a:gd name="T31" fmla="*/ 1 h 15"/>
                  <a:gd name="T32" fmla="*/ 0 w 64"/>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15">
                    <a:moveTo>
                      <a:pt x="0" y="15"/>
                    </a:moveTo>
                    <a:lnTo>
                      <a:pt x="3" y="10"/>
                    </a:lnTo>
                    <a:lnTo>
                      <a:pt x="10" y="5"/>
                    </a:lnTo>
                    <a:lnTo>
                      <a:pt x="19" y="2"/>
                    </a:lnTo>
                    <a:lnTo>
                      <a:pt x="29" y="0"/>
                    </a:lnTo>
                    <a:lnTo>
                      <a:pt x="41" y="0"/>
                    </a:lnTo>
                    <a:lnTo>
                      <a:pt x="51" y="1"/>
                    </a:lnTo>
                    <a:lnTo>
                      <a:pt x="59" y="3"/>
                    </a:lnTo>
                    <a:lnTo>
                      <a:pt x="64" y="7"/>
                    </a:lnTo>
                    <a:lnTo>
                      <a:pt x="64" y="10"/>
                    </a:lnTo>
                    <a:lnTo>
                      <a:pt x="59" y="12"/>
                    </a:lnTo>
                    <a:lnTo>
                      <a:pt x="52" y="14"/>
                    </a:lnTo>
                    <a:lnTo>
                      <a:pt x="42" y="14"/>
                    </a:lnTo>
                    <a:lnTo>
                      <a:pt x="30" y="14"/>
                    </a:lnTo>
                    <a:lnTo>
                      <a:pt x="19" y="14"/>
                    </a:lnTo>
                    <a:lnTo>
                      <a:pt x="9" y="14"/>
                    </a:lnTo>
                    <a:lnTo>
                      <a:pt x="0" y="1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05" name="Freeform 63">
                <a:extLst>
                  <a:ext uri="{FF2B5EF4-FFF2-40B4-BE49-F238E27FC236}">
                    <a16:creationId xmlns:a16="http://schemas.microsoft.com/office/drawing/2014/main" xmlns="" id="{82BD1F5A-189C-420A-97E7-385C51D81B7F}"/>
                  </a:ext>
                </a:extLst>
              </p:cNvPr>
              <p:cNvSpPr>
                <a:spLocks/>
              </p:cNvSpPr>
              <p:nvPr/>
            </p:nvSpPr>
            <p:spPr bwMode="auto">
              <a:xfrm>
                <a:off x="2757" y="624"/>
                <a:ext cx="34" cy="9"/>
              </a:xfrm>
              <a:custGeom>
                <a:avLst/>
                <a:gdLst>
                  <a:gd name="T0" fmla="*/ 0 w 66"/>
                  <a:gd name="T1" fmla="*/ 0 h 20"/>
                  <a:gd name="T2" fmla="*/ 1 w 66"/>
                  <a:gd name="T3" fmla="*/ 0 h 20"/>
                  <a:gd name="T4" fmla="*/ 1 w 66"/>
                  <a:gd name="T5" fmla="*/ 0 h 20"/>
                  <a:gd name="T6" fmla="*/ 1 w 66"/>
                  <a:gd name="T7" fmla="*/ 0 h 20"/>
                  <a:gd name="T8" fmla="*/ 2 w 66"/>
                  <a:gd name="T9" fmla="*/ 0 h 20"/>
                  <a:gd name="T10" fmla="*/ 2 w 66"/>
                  <a:gd name="T11" fmla="*/ 0 h 20"/>
                  <a:gd name="T12" fmla="*/ 2 w 66"/>
                  <a:gd name="T13" fmla="*/ 0 h 20"/>
                  <a:gd name="T14" fmla="*/ 2 w 66"/>
                  <a:gd name="T15" fmla="*/ 0 h 20"/>
                  <a:gd name="T16" fmla="*/ 3 w 66"/>
                  <a:gd name="T17" fmla="*/ 0 h 20"/>
                  <a:gd name="T18" fmla="*/ 3 w 66"/>
                  <a:gd name="T19" fmla="*/ 0 h 20"/>
                  <a:gd name="T20" fmla="*/ 2 w 66"/>
                  <a:gd name="T21" fmla="*/ 0 h 20"/>
                  <a:gd name="T22" fmla="*/ 2 w 66"/>
                  <a:gd name="T23" fmla="*/ 0 h 20"/>
                  <a:gd name="T24" fmla="*/ 2 w 66"/>
                  <a:gd name="T25" fmla="*/ 0 h 20"/>
                  <a:gd name="T26" fmla="*/ 2 w 66"/>
                  <a:gd name="T27" fmla="*/ 0 h 20"/>
                  <a:gd name="T28" fmla="*/ 1 w 66"/>
                  <a:gd name="T29" fmla="*/ 0 h 20"/>
                  <a:gd name="T30" fmla="*/ 1 w 66"/>
                  <a:gd name="T31" fmla="*/ 0 h 20"/>
                  <a:gd name="T32" fmla="*/ 0 w 66"/>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6" h="20">
                    <a:moveTo>
                      <a:pt x="0" y="20"/>
                    </a:moveTo>
                    <a:lnTo>
                      <a:pt x="4" y="14"/>
                    </a:lnTo>
                    <a:lnTo>
                      <a:pt x="11" y="9"/>
                    </a:lnTo>
                    <a:lnTo>
                      <a:pt x="21" y="5"/>
                    </a:lnTo>
                    <a:lnTo>
                      <a:pt x="33" y="2"/>
                    </a:lnTo>
                    <a:lnTo>
                      <a:pt x="43" y="0"/>
                    </a:lnTo>
                    <a:lnTo>
                      <a:pt x="54" y="0"/>
                    </a:lnTo>
                    <a:lnTo>
                      <a:pt x="62" y="1"/>
                    </a:lnTo>
                    <a:lnTo>
                      <a:pt x="66" y="5"/>
                    </a:lnTo>
                    <a:lnTo>
                      <a:pt x="66" y="8"/>
                    </a:lnTo>
                    <a:lnTo>
                      <a:pt x="62" y="9"/>
                    </a:lnTo>
                    <a:lnTo>
                      <a:pt x="55" y="12"/>
                    </a:lnTo>
                    <a:lnTo>
                      <a:pt x="45" y="13"/>
                    </a:lnTo>
                    <a:lnTo>
                      <a:pt x="33" y="14"/>
                    </a:lnTo>
                    <a:lnTo>
                      <a:pt x="20" y="15"/>
                    </a:lnTo>
                    <a:lnTo>
                      <a:pt x="9" y="17"/>
                    </a:lnTo>
                    <a:lnTo>
                      <a:pt x="0" y="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06" name="Freeform 64">
                <a:extLst>
                  <a:ext uri="{FF2B5EF4-FFF2-40B4-BE49-F238E27FC236}">
                    <a16:creationId xmlns:a16="http://schemas.microsoft.com/office/drawing/2014/main" xmlns="" id="{7127E6E7-418C-47C5-98F6-95D39469F64E}"/>
                  </a:ext>
                </a:extLst>
              </p:cNvPr>
              <p:cNvSpPr>
                <a:spLocks/>
              </p:cNvSpPr>
              <p:nvPr/>
            </p:nvSpPr>
            <p:spPr bwMode="auto">
              <a:xfrm>
                <a:off x="2756" y="610"/>
                <a:ext cx="32" cy="14"/>
              </a:xfrm>
              <a:custGeom>
                <a:avLst/>
                <a:gdLst>
                  <a:gd name="T0" fmla="*/ 0 w 65"/>
                  <a:gd name="T1" fmla="*/ 1 h 26"/>
                  <a:gd name="T2" fmla="*/ 0 w 65"/>
                  <a:gd name="T3" fmla="*/ 1 h 26"/>
                  <a:gd name="T4" fmla="*/ 0 w 65"/>
                  <a:gd name="T5" fmla="*/ 1 h 26"/>
                  <a:gd name="T6" fmla="*/ 0 w 65"/>
                  <a:gd name="T7" fmla="*/ 1 h 26"/>
                  <a:gd name="T8" fmla="*/ 1 w 65"/>
                  <a:gd name="T9" fmla="*/ 1 h 26"/>
                  <a:gd name="T10" fmla="*/ 1 w 65"/>
                  <a:gd name="T11" fmla="*/ 1 h 26"/>
                  <a:gd name="T12" fmla="*/ 1 w 65"/>
                  <a:gd name="T13" fmla="*/ 0 h 26"/>
                  <a:gd name="T14" fmla="*/ 1 w 65"/>
                  <a:gd name="T15" fmla="*/ 1 h 26"/>
                  <a:gd name="T16" fmla="*/ 2 w 65"/>
                  <a:gd name="T17" fmla="*/ 1 h 26"/>
                  <a:gd name="T18" fmla="*/ 2 w 65"/>
                  <a:gd name="T19" fmla="*/ 1 h 26"/>
                  <a:gd name="T20" fmla="*/ 1 w 65"/>
                  <a:gd name="T21" fmla="*/ 1 h 26"/>
                  <a:gd name="T22" fmla="*/ 1 w 65"/>
                  <a:gd name="T23" fmla="*/ 1 h 26"/>
                  <a:gd name="T24" fmla="*/ 1 w 65"/>
                  <a:gd name="T25" fmla="*/ 1 h 26"/>
                  <a:gd name="T26" fmla="*/ 0 w 65"/>
                  <a:gd name="T27" fmla="*/ 1 h 26"/>
                  <a:gd name="T28" fmla="*/ 0 w 65"/>
                  <a:gd name="T29" fmla="*/ 1 h 26"/>
                  <a:gd name="T30" fmla="*/ 0 w 65"/>
                  <a:gd name="T31" fmla="*/ 1 h 26"/>
                  <a:gd name="T32" fmla="*/ 0 w 65"/>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26">
                    <a:moveTo>
                      <a:pt x="0" y="26"/>
                    </a:moveTo>
                    <a:lnTo>
                      <a:pt x="6" y="19"/>
                    </a:lnTo>
                    <a:lnTo>
                      <a:pt x="14" y="13"/>
                    </a:lnTo>
                    <a:lnTo>
                      <a:pt x="24" y="8"/>
                    </a:lnTo>
                    <a:lnTo>
                      <a:pt x="35" y="4"/>
                    </a:lnTo>
                    <a:lnTo>
                      <a:pt x="45" y="1"/>
                    </a:lnTo>
                    <a:lnTo>
                      <a:pt x="54" y="0"/>
                    </a:lnTo>
                    <a:lnTo>
                      <a:pt x="61" y="1"/>
                    </a:lnTo>
                    <a:lnTo>
                      <a:pt x="65" y="3"/>
                    </a:lnTo>
                    <a:lnTo>
                      <a:pt x="64" y="6"/>
                    </a:lnTo>
                    <a:lnTo>
                      <a:pt x="59" y="10"/>
                    </a:lnTo>
                    <a:lnTo>
                      <a:pt x="51" y="13"/>
                    </a:lnTo>
                    <a:lnTo>
                      <a:pt x="41" y="16"/>
                    </a:lnTo>
                    <a:lnTo>
                      <a:pt x="30" y="18"/>
                    </a:lnTo>
                    <a:lnTo>
                      <a:pt x="19" y="20"/>
                    </a:lnTo>
                    <a:lnTo>
                      <a:pt x="8" y="23"/>
                    </a:lnTo>
                    <a:lnTo>
                      <a:pt x="0" y="2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07" name="Freeform 65">
                <a:extLst>
                  <a:ext uri="{FF2B5EF4-FFF2-40B4-BE49-F238E27FC236}">
                    <a16:creationId xmlns:a16="http://schemas.microsoft.com/office/drawing/2014/main" xmlns="" id="{FE15EF1E-24CA-4F95-B2E9-D1CFC7358DD4}"/>
                  </a:ext>
                </a:extLst>
              </p:cNvPr>
              <p:cNvSpPr>
                <a:spLocks/>
              </p:cNvSpPr>
              <p:nvPr/>
            </p:nvSpPr>
            <p:spPr bwMode="auto">
              <a:xfrm>
                <a:off x="2754" y="591"/>
                <a:ext cx="33" cy="20"/>
              </a:xfrm>
              <a:custGeom>
                <a:avLst/>
                <a:gdLst>
                  <a:gd name="T0" fmla="*/ 0 w 66"/>
                  <a:gd name="T1" fmla="*/ 2 h 40"/>
                  <a:gd name="T2" fmla="*/ 1 w 66"/>
                  <a:gd name="T3" fmla="*/ 2 h 40"/>
                  <a:gd name="T4" fmla="*/ 1 w 66"/>
                  <a:gd name="T5" fmla="*/ 1 h 40"/>
                  <a:gd name="T6" fmla="*/ 1 w 66"/>
                  <a:gd name="T7" fmla="*/ 1 h 40"/>
                  <a:gd name="T8" fmla="*/ 2 w 66"/>
                  <a:gd name="T9" fmla="*/ 1 h 40"/>
                  <a:gd name="T10" fmla="*/ 2 w 66"/>
                  <a:gd name="T11" fmla="*/ 1 h 40"/>
                  <a:gd name="T12" fmla="*/ 2 w 66"/>
                  <a:gd name="T13" fmla="*/ 1 h 40"/>
                  <a:gd name="T14" fmla="*/ 2 w 66"/>
                  <a:gd name="T15" fmla="*/ 0 h 40"/>
                  <a:gd name="T16" fmla="*/ 3 w 66"/>
                  <a:gd name="T17" fmla="*/ 1 h 40"/>
                  <a:gd name="T18" fmla="*/ 3 w 66"/>
                  <a:gd name="T19" fmla="*/ 1 h 40"/>
                  <a:gd name="T20" fmla="*/ 2 w 66"/>
                  <a:gd name="T21" fmla="*/ 1 h 40"/>
                  <a:gd name="T22" fmla="*/ 2 w 66"/>
                  <a:gd name="T23" fmla="*/ 1 h 40"/>
                  <a:gd name="T24" fmla="*/ 2 w 66"/>
                  <a:gd name="T25" fmla="*/ 1 h 40"/>
                  <a:gd name="T26" fmla="*/ 1 w 66"/>
                  <a:gd name="T27" fmla="*/ 1 h 40"/>
                  <a:gd name="T28" fmla="*/ 1 w 66"/>
                  <a:gd name="T29" fmla="*/ 1 h 40"/>
                  <a:gd name="T30" fmla="*/ 1 w 66"/>
                  <a:gd name="T31" fmla="*/ 2 h 40"/>
                  <a:gd name="T32" fmla="*/ 0 w 66"/>
                  <a:gd name="T33" fmla="*/ 2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6" h="40">
                    <a:moveTo>
                      <a:pt x="0" y="40"/>
                    </a:moveTo>
                    <a:lnTo>
                      <a:pt x="7" y="33"/>
                    </a:lnTo>
                    <a:lnTo>
                      <a:pt x="16" y="26"/>
                    </a:lnTo>
                    <a:lnTo>
                      <a:pt x="25" y="18"/>
                    </a:lnTo>
                    <a:lnTo>
                      <a:pt x="37" y="11"/>
                    </a:lnTo>
                    <a:lnTo>
                      <a:pt x="46" y="4"/>
                    </a:lnTo>
                    <a:lnTo>
                      <a:pt x="55" y="1"/>
                    </a:lnTo>
                    <a:lnTo>
                      <a:pt x="62" y="0"/>
                    </a:lnTo>
                    <a:lnTo>
                      <a:pt x="66" y="3"/>
                    </a:lnTo>
                    <a:lnTo>
                      <a:pt x="66" y="9"/>
                    </a:lnTo>
                    <a:lnTo>
                      <a:pt x="61" y="13"/>
                    </a:lnTo>
                    <a:lnTo>
                      <a:pt x="52" y="18"/>
                    </a:lnTo>
                    <a:lnTo>
                      <a:pt x="40" y="23"/>
                    </a:lnTo>
                    <a:lnTo>
                      <a:pt x="28" y="27"/>
                    </a:lnTo>
                    <a:lnTo>
                      <a:pt x="17" y="32"/>
                    </a:lnTo>
                    <a:lnTo>
                      <a:pt x="7" y="36"/>
                    </a:lnTo>
                    <a:lnTo>
                      <a:pt x="0" y="4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08" name="Freeform 66">
                <a:extLst>
                  <a:ext uri="{FF2B5EF4-FFF2-40B4-BE49-F238E27FC236}">
                    <a16:creationId xmlns:a16="http://schemas.microsoft.com/office/drawing/2014/main" xmlns="" id="{68D701D4-C3DE-42E6-BF76-7BDC4468804D}"/>
                  </a:ext>
                </a:extLst>
              </p:cNvPr>
              <p:cNvSpPr>
                <a:spLocks/>
              </p:cNvSpPr>
              <p:nvPr/>
            </p:nvSpPr>
            <p:spPr bwMode="auto">
              <a:xfrm>
                <a:off x="2749" y="571"/>
                <a:ext cx="33" cy="27"/>
              </a:xfrm>
              <a:custGeom>
                <a:avLst/>
                <a:gdLst>
                  <a:gd name="T0" fmla="*/ 0 w 67"/>
                  <a:gd name="T1" fmla="*/ 2 h 54"/>
                  <a:gd name="T2" fmla="*/ 0 w 67"/>
                  <a:gd name="T3" fmla="*/ 2 h 54"/>
                  <a:gd name="T4" fmla="*/ 0 w 67"/>
                  <a:gd name="T5" fmla="*/ 2 h 54"/>
                  <a:gd name="T6" fmla="*/ 0 w 67"/>
                  <a:gd name="T7" fmla="*/ 1 h 54"/>
                  <a:gd name="T8" fmla="*/ 1 w 67"/>
                  <a:gd name="T9" fmla="*/ 1 h 54"/>
                  <a:gd name="T10" fmla="*/ 1 w 67"/>
                  <a:gd name="T11" fmla="*/ 1 h 54"/>
                  <a:gd name="T12" fmla="*/ 1 w 67"/>
                  <a:gd name="T13" fmla="*/ 1 h 54"/>
                  <a:gd name="T14" fmla="*/ 2 w 67"/>
                  <a:gd name="T15" fmla="*/ 0 h 54"/>
                  <a:gd name="T16" fmla="*/ 2 w 67"/>
                  <a:gd name="T17" fmla="*/ 1 h 54"/>
                  <a:gd name="T18" fmla="*/ 2 w 67"/>
                  <a:gd name="T19" fmla="*/ 1 h 54"/>
                  <a:gd name="T20" fmla="*/ 1 w 67"/>
                  <a:gd name="T21" fmla="*/ 1 h 54"/>
                  <a:gd name="T22" fmla="*/ 1 w 67"/>
                  <a:gd name="T23" fmla="*/ 1 h 54"/>
                  <a:gd name="T24" fmla="*/ 1 w 67"/>
                  <a:gd name="T25" fmla="*/ 1 h 54"/>
                  <a:gd name="T26" fmla="*/ 0 w 67"/>
                  <a:gd name="T27" fmla="*/ 2 h 54"/>
                  <a:gd name="T28" fmla="*/ 0 w 67"/>
                  <a:gd name="T29" fmla="*/ 2 h 54"/>
                  <a:gd name="T30" fmla="*/ 0 w 67"/>
                  <a:gd name="T31" fmla="*/ 2 h 54"/>
                  <a:gd name="T32" fmla="*/ 0 w 67"/>
                  <a:gd name="T33" fmla="*/ 2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54">
                    <a:moveTo>
                      <a:pt x="0" y="54"/>
                    </a:moveTo>
                    <a:lnTo>
                      <a:pt x="6" y="47"/>
                    </a:lnTo>
                    <a:lnTo>
                      <a:pt x="14" y="38"/>
                    </a:lnTo>
                    <a:lnTo>
                      <a:pt x="25" y="28"/>
                    </a:lnTo>
                    <a:lnTo>
                      <a:pt x="36" y="17"/>
                    </a:lnTo>
                    <a:lnTo>
                      <a:pt x="46" y="9"/>
                    </a:lnTo>
                    <a:lnTo>
                      <a:pt x="57" y="2"/>
                    </a:lnTo>
                    <a:lnTo>
                      <a:pt x="64" y="0"/>
                    </a:lnTo>
                    <a:lnTo>
                      <a:pt x="67" y="2"/>
                    </a:lnTo>
                    <a:lnTo>
                      <a:pt x="66" y="8"/>
                    </a:lnTo>
                    <a:lnTo>
                      <a:pt x="59" y="16"/>
                    </a:lnTo>
                    <a:lnTo>
                      <a:pt x="50" y="23"/>
                    </a:lnTo>
                    <a:lnTo>
                      <a:pt x="38" y="31"/>
                    </a:lnTo>
                    <a:lnTo>
                      <a:pt x="26" y="38"/>
                    </a:lnTo>
                    <a:lnTo>
                      <a:pt x="14" y="45"/>
                    </a:lnTo>
                    <a:lnTo>
                      <a:pt x="6" y="51"/>
                    </a:lnTo>
                    <a:lnTo>
                      <a:pt x="0"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09" name="Freeform 67">
                <a:extLst>
                  <a:ext uri="{FF2B5EF4-FFF2-40B4-BE49-F238E27FC236}">
                    <a16:creationId xmlns:a16="http://schemas.microsoft.com/office/drawing/2014/main" xmlns="" id="{D8CAE05E-D9F3-4814-BAD7-CD657F261FFE}"/>
                  </a:ext>
                </a:extLst>
              </p:cNvPr>
              <p:cNvSpPr>
                <a:spLocks/>
              </p:cNvSpPr>
              <p:nvPr/>
            </p:nvSpPr>
            <p:spPr bwMode="auto">
              <a:xfrm>
                <a:off x="2743" y="550"/>
                <a:ext cx="35" cy="31"/>
              </a:xfrm>
              <a:custGeom>
                <a:avLst/>
                <a:gdLst>
                  <a:gd name="T0" fmla="*/ 0 w 69"/>
                  <a:gd name="T1" fmla="*/ 2 h 61"/>
                  <a:gd name="T2" fmla="*/ 1 w 69"/>
                  <a:gd name="T3" fmla="*/ 2 h 61"/>
                  <a:gd name="T4" fmla="*/ 1 w 69"/>
                  <a:gd name="T5" fmla="*/ 2 h 61"/>
                  <a:gd name="T6" fmla="*/ 1 w 69"/>
                  <a:gd name="T7" fmla="*/ 1 h 61"/>
                  <a:gd name="T8" fmla="*/ 2 w 69"/>
                  <a:gd name="T9" fmla="*/ 1 h 61"/>
                  <a:gd name="T10" fmla="*/ 2 w 69"/>
                  <a:gd name="T11" fmla="*/ 1 h 61"/>
                  <a:gd name="T12" fmla="*/ 2 w 69"/>
                  <a:gd name="T13" fmla="*/ 1 h 61"/>
                  <a:gd name="T14" fmla="*/ 2 w 69"/>
                  <a:gd name="T15" fmla="*/ 0 h 61"/>
                  <a:gd name="T16" fmla="*/ 3 w 69"/>
                  <a:gd name="T17" fmla="*/ 1 h 61"/>
                  <a:gd name="T18" fmla="*/ 3 w 69"/>
                  <a:gd name="T19" fmla="*/ 1 h 61"/>
                  <a:gd name="T20" fmla="*/ 2 w 69"/>
                  <a:gd name="T21" fmla="*/ 1 h 61"/>
                  <a:gd name="T22" fmla="*/ 2 w 69"/>
                  <a:gd name="T23" fmla="*/ 1 h 61"/>
                  <a:gd name="T24" fmla="*/ 2 w 69"/>
                  <a:gd name="T25" fmla="*/ 1 h 61"/>
                  <a:gd name="T26" fmla="*/ 1 w 69"/>
                  <a:gd name="T27" fmla="*/ 2 h 61"/>
                  <a:gd name="T28" fmla="*/ 1 w 69"/>
                  <a:gd name="T29" fmla="*/ 2 h 61"/>
                  <a:gd name="T30" fmla="*/ 1 w 69"/>
                  <a:gd name="T31" fmla="*/ 2 h 61"/>
                  <a:gd name="T32" fmla="*/ 0 w 69"/>
                  <a:gd name="T33" fmla="*/ 2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61">
                    <a:moveTo>
                      <a:pt x="0" y="61"/>
                    </a:moveTo>
                    <a:lnTo>
                      <a:pt x="5" y="54"/>
                    </a:lnTo>
                    <a:lnTo>
                      <a:pt x="13" y="43"/>
                    </a:lnTo>
                    <a:lnTo>
                      <a:pt x="23" y="32"/>
                    </a:lnTo>
                    <a:lnTo>
                      <a:pt x="33" y="20"/>
                    </a:lnTo>
                    <a:lnTo>
                      <a:pt x="45" y="10"/>
                    </a:lnTo>
                    <a:lnTo>
                      <a:pt x="55" y="3"/>
                    </a:lnTo>
                    <a:lnTo>
                      <a:pt x="63" y="0"/>
                    </a:lnTo>
                    <a:lnTo>
                      <a:pt x="69" y="2"/>
                    </a:lnTo>
                    <a:lnTo>
                      <a:pt x="69" y="8"/>
                    </a:lnTo>
                    <a:lnTo>
                      <a:pt x="63" y="15"/>
                    </a:lnTo>
                    <a:lnTo>
                      <a:pt x="54" y="23"/>
                    </a:lnTo>
                    <a:lnTo>
                      <a:pt x="41" y="31"/>
                    </a:lnTo>
                    <a:lnTo>
                      <a:pt x="29" y="40"/>
                    </a:lnTo>
                    <a:lnTo>
                      <a:pt x="16" y="48"/>
                    </a:lnTo>
                    <a:lnTo>
                      <a:pt x="6" y="55"/>
                    </a:lnTo>
                    <a:lnTo>
                      <a:pt x="0" y="6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10" name="Freeform 68">
                <a:extLst>
                  <a:ext uri="{FF2B5EF4-FFF2-40B4-BE49-F238E27FC236}">
                    <a16:creationId xmlns:a16="http://schemas.microsoft.com/office/drawing/2014/main" xmlns="" id="{AB52F403-3A71-4A9C-BC10-A32A9AB57C94}"/>
                  </a:ext>
                </a:extLst>
              </p:cNvPr>
              <p:cNvSpPr>
                <a:spLocks/>
              </p:cNvSpPr>
              <p:nvPr/>
            </p:nvSpPr>
            <p:spPr bwMode="auto">
              <a:xfrm>
                <a:off x="2737" y="533"/>
                <a:ext cx="32" cy="36"/>
              </a:xfrm>
              <a:custGeom>
                <a:avLst/>
                <a:gdLst>
                  <a:gd name="T0" fmla="*/ 0 w 65"/>
                  <a:gd name="T1" fmla="*/ 2 h 73"/>
                  <a:gd name="T2" fmla="*/ 0 w 65"/>
                  <a:gd name="T3" fmla="*/ 2 h 73"/>
                  <a:gd name="T4" fmla="*/ 0 w 65"/>
                  <a:gd name="T5" fmla="*/ 1 h 73"/>
                  <a:gd name="T6" fmla="*/ 0 w 65"/>
                  <a:gd name="T7" fmla="*/ 1 h 73"/>
                  <a:gd name="T8" fmla="*/ 0 w 65"/>
                  <a:gd name="T9" fmla="*/ 0 h 73"/>
                  <a:gd name="T10" fmla="*/ 1 w 65"/>
                  <a:gd name="T11" fmla="*/ 0 h 73"/>
                  <a:gd name="T12" fmla="*/ 1 w 65"/>
                  <a:gd name="T13" fmla="*/ 0 h 73"/>
                  <a:gd name="T14" fmla="*/ 1 w 65"/>
                  <a:gd name="T15" fmla="*/ 0 h 73"/>
                  <a:gd name="T16" fmla="*/ 1 w 65"/>
                  <a:gd name="T17" fmla="*/ 0 h 73"/>
                  <a:gd name="T18" fmla="*/ 2 w 65"/>
                  <a:gd name="T19" fmla="*/ 0 h 73"/>
                  <a:gd name="T20" fmla="*/ 1 w 65"/>
                  <a:gd name="T21" fmla="*/ 0 h 73"/>
                  <a:gd name="T22" fmla="*/ 1 w 65"/>
                  <a:gd name="T23" fmla="*/ 0 h 73"/>
                  <a:gd name="T24" fmla="*/ 1 w 65"/>
                  <a:gd name="T25" fmla="*/ 1 h 73"/>
                  <a:gd name="T26" fmla="*/ 0 w 65"/>
                  <a:gd name="T27" fmla="*/ 1 h 73"/>
                  <a:gd name="T28" fmla="*/ 0 w 65"/>
                  <a:gd name="T29" fmla="*/ 1 h 73"/>
                  <a:gd name="T30" fmla="*/ 0 w 65"/>
                  <a:gd name="T31" fmla="*/ 2 h 73"/>
                  <a:gd name="T32" fmla="*/ 0 w 65"/>
                  <a:gd name="T33" fmla="*/ 2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73">
                    <a:moveTo>
                      <a:pt x="0" y="73"/>
                    </a:moveTo>
                    <a:lnTo>
                      <a:pt x="4" y="64"/>
                    </a:lnTo>
                    <a:lnTo>
                      <a:pt x="9" y="52"/>
                    </a:lnTo>
                    <a:lnTo>
                      <a:pt x="16" y="39"/>
                    </a:lnTo>
                    <a:lnTo>
                      <a:pt x="24" y="28"/>
                    </a:lnTo>
                    <a:lnTo>
                      <a:pt x="34" y="17"/>
                    </a:lnTo>
                    <a:lnTo>
                      <a:pt x="44" y="8"/>
                    </a:lnTo>
                    <a:lnTo>
                      <a:pt x="53" y="2"/>
                    </a:lnTo>
                    <a:lnTo>
                      <a:pt x="63" y="0"/>
                    </a:lnTo>
                    <a:lnTo>
                      <a:pt x="65" y="4"/>
                    </a:lnTo>
                    <a:lnTo>
                      <a:pt x="61" y="11"/>
                    </a:lnTo>
                    <a:lnTo>
                      <a:pt x="52" y="21"/>
                    </a:lnTo>
                    <a:lnTo>
                      <a:pt x="42" y="32"/>
                    </a:lnTo>
                    <a:lnTo>
                      <a:pt x="29" y="45"/>
                    </a:lnTo>
                    <a:lnTo>
                      <a:pt x="17" y="57"/>
                    </a:lnTo>
                    <a:lnTo>
                      <a:pt x="7" y="67"/>
                    </a:lnTo>
                    <a:lnTo>
                      <a:pt x="0" y="7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11" name="Freeform 69">
                <a:extLst>
                  <a:ext uri="{FF2B5EF4-FFF2-40B4-BE49-F238E27FC236}">
                    <a16:creationId xmlns:a16="http://schemas.microsoft.com/office/drawing/2014/main" xmlns="" id="{8D5DC7E3-CCE7-45E6-8254-90DA99825295}"/>
                  </a:ext>
                </a:extLst>
              </p:cNvPr>
              <p:cNvSpPr>
                <a:spLocks/>
              </p:cNvSpPr>
              <p:nvPr/>
            </p:nvSpPr>
            <p:spPr bwMode="auto">
              <a:xfrm>
                <a:off x="2733" y="520"/>
                <a:ext cx="16" cy="40"/>
              </a:xfrm>
              <a:custGeom>
                <a:avLst/>
                <a:gdLst>
                  <a:gd name="T0" fmla="*/ 1 w 32"/>
                  <a:gd name="T1" fmla="*/ 1 h 79"/>
                  <a:gd name="T2" fmla="*/ 1 w 32"/>
                  <a:gd name="T3" fmla="*/ 1 h 79"/>
                  <a:gd name="T4" fmla="*/ 1 w 32"/>
                  <a:gd name="T5" fmla="*/ 1 h 79"/>
                  <a:gd name="T6" fmla="*/ 1 w 32"/>
                  <a:gd name="T7" fmla="*/ 1 h 79"/>
                  <a:gd name="T8" fmla="*/ 1 w 32"/>
                  <a:gd name="T9" fmla="*/ 2 h 79"/>
                  <a:gd name="T10" fmla="*/ 1 w 32"/>
                  <a:gd name="T11" fmla="*/ 2 h 79"/>
                  <a:gd name="T12" fmla="*/ 1 w 32"/>
                  <a:gd name="T13" fmla="*/ 2 h 79"/>
                  <a:gd name="T14" fmla="*/ 1 w 32"/>
                  <a:gd name="T15" fmla="*/ 3 h 79"/>
                  <a:gd name="T16" fmla="*/ 1 w 32"/>
                  <a:gd name="T17" fmla="*/ 3 h 79"/>
                  <a:gd name="T18" fmla="*/ 0 w 32"/>
                  <a:gd name="T19" fmla="*/ 3 h 79"/>
                  <a:gd name="T20" fmla="*/ 1 w 32"/>
                  <a:gd name="T21" fmla="*/ 2 h 79"/>
                  <a:gd name="T22" fmla="*/ 1 w 32"/>
                  <a:gd name="T23" fmla="*/ 2 h 79"/>
                  <a:gd name="T24" fmla="*/ 1 w 32"/>
                  <a:gd name="T25" fmla="*/ 1 h 79"/>
                  <a:gd name="T26" fmla="*/ 1 w 32"/>
                  <a:gd name="T27" fmla="*/ 1 h 79"/>
                  <a:gd name="T28" fmla="*/ 1 w 32"/>
                  <a:gd name="T29" fmla="*/ 1 h 79"/>
                  <a:gd name="T30" fmla="*/ 1 w 32"/>
                  <a:gd name="T31" fmla="*/ 0 h 79"/>
                  <a:gd name="T32" fmla="*/ 1 w 32"/>
                  <a:gd name="T33" fmla="*/ 1 h 7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79">
                    <a:moveTo>
                      <a:pt x="32" y="1"/>
                    </a:moveTo>
                    <a:lnTo>
                      <a:pt x="32" y="4"/>
                    </a:lnTo>
                    <a:lnTo>
                      <a:pt x="30" y="12"/>
                    </a:lnTo>
                    <a:lnTo>
                      <a:pt x="27" y="24"/>
                    </a:lnTo>
                    <a:lnTo>
                      <a:pt x="21" y="35"/>
                    </a:lnTo>
                    <a:lnTo>
                      <a:pt x="15" y="48"/>
                    </a:lnTo>
                    <a:lnTo>
                      <a:pt x="9" y="61"/>
                    </a:lnTo>
                    <a:lnTo>
                      <a:pt x="5" y="71"/>
                    </a:lnTo>
                    <a:lnTo>
                      <a:pt x="3" y="79"/>
                    </a:lnTo>
                    <a:lnTo>
                      <a:pt x="0" y="69"/>
                    </a:lnTo>
                    <a:lnTo>
                      <a:pt x="1" y="55"/>
                    </a:lnTo>
                    <a:lnTo>
                      <a:pt x="4" y="41"/>
                    </a:lnTo>
                    <a:lnTo>
                      <a:pt x="7" y="27"/>
                    </a:lnTo>
                    <a:lnTo>
                      <a:pt x="13" y="15"/>
                    </a:lnTo>
                    <a:lnTo>
                      <a:pt x="19" y="5"/>
                    </a:lnTo>
                    <a:lnTo>
                      <a:pt x="26" y="0"/>
                    </a:lnTo>
                    <a:lnTo>
                      <a:pt x="32"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12" name="Freeform 70">
                <a:extLst>
                  <a:ext uri="{FF2B5EF4-FFF2-40B4-BE49-F238E27FC236}">
                    <a16:creationId xmlns:a16="http://schemas.microsoft.com/office/drawing/2014/main" xmlns="" id="{3909CF5F-C3F6-4F24-A9D8-9A072F446975}"/>
                  </a:ext>
                </a:extLst>
              </p:cNvPr>
              <p:cNvSpPr>
                <a:spLocks/>
              </p:cNvSpPr>
              <p:nvPr/>
            </p:nvSpPr>
            <p:spPr bwMode="auto">
              <a:xfrm>
                <a:off x="2722" y="507"/>
                <a:ext cx="16" cy="39"/>
              </a:xfrm>
              <a:custGeom>
                <a:avLst/>
                <a:gdLst>
                  <a:gd name="T0" fmla="*/ 1 w 31"/>
                  <a:gd name="T1" fmla="*/ 0 h 79"/>
                  <a:gd name="T2" fmla="*/ 1 w 31"/>
                  <a:gd name="T3" fmla="*/ 0 h 79"/>
                  <a:gd name="T4" fmla="*/ 1 w 31"/>
                  <a:gd name="T5" fmla="*/ 0 h 79"/>
                  <a:gd name="T6" fmla="*/ 1 w 31"/>
                  <a:gd name="T7" fmla="*/ 0 h 79"/>
                  <a:gd name="T8" fmla="*/ 1 w 31"/>
                  <a:gd name="T9" fmla="*/ 1 h 79"/>
                  <a:gd name="T10" fmla="*/ 1 w 31"/>
                  <a:gd name="T11" fmla="*/ 1 h 79"/>
                  <a:gd name="T12" fmla="*/ 1 w 31"/>
                  <a:gd name="T13" fmla="*/ 1 h 79"/>
                  <a:gd name="T14" fmla="*/ 1 w 31"/>
                  <a:gd name="T15" fmla="*/ 2 h 79"/>
                  <a:gd name="T16" fmla="*/ 1 w 31"/>
                  <a:gd name="T17" fmla="*/ 2 h 79"/>
                  <a:gd name="T18" fmla="*/ 0 w 31"/>
                  <a:gd name="T19" fmla="*/ 2 h 79"/>
                  <a:gd name="T20" fmla="*/ 0 w 31"/>
                  <a:gd name="T21" fmla="*/ 1 h 79"/>
                  <a:gd name="T22" fmla="*/ 1 w 31"/>
                  <a:gd name="T23" fmla="*/ 1 h 79"/>
                  <a:gd name="T24" fmla="*/ 1 w 31"/>
                  <a:gd name="T25" fmla="*/ 0 h 79"/>
                  <a:gd name="T26" fmla="*/ 1 w 31"/>
                  <a:gd name="T27" fmla="*/ 0 h 79"/>
                  <a:gd name="T28" fmla="*/ 1 w 31"/>
                  <a:gd name="T29" fmla="*/ 0 h 79"/>
                  <a:gd name="T30" fmla="*/ 1 w 31"/>
                  <a:gd name="T31" fmla="*/ 0 h 79"/>
                  <a:gd name="T32" fmla="*/ 1 w 31"/>
                  <a:gd name="T33" fmla="*/ 0 h 7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79">
                    <a:moveTo>
                      <a:pt x="31" y="0"/>
                    </a:moveTo>
                    <a:lnTo>
                      <a:pt x="31" y="5"/>
                    </a:lnTo>
                    <a:lnTo>
                      <a:pt x="29" y="13"/>
                    </a:lnTo>
                    <a:lnTo>
                      <a:pt x="26" y="23"/>
                    </a:lnTo>
                    <a:lnTo>
                      <a:pt x="20" y="36"/>
                    </a:lnTo>
                    <a:lnTo>
                      <a:pt x="14" y="50"/>
                    </a:lnTo>
                    <a:lnTo>
                      <a:pt x="10" y="61"/>
                    </a:lnTo>
                    <a:lnTo>
                      <a:pt x="5" y="72"/>
                    </a:lnTo>
                    <a:lnTo>
                      <a:pt x="2" y="79"/>
                    </a:lnTo>
                    <a:lnTo>
                      <a:pt x="0" y="67"/>
                    </a:lnTo>
                    <a:lnTo>
                      <a:pt x="0" y="54"/>
                    </a:lnTo>
                    <a:lnTo>
                      <a:pt x="3" y="41"/>
                    </a:lnTo>
                    <a:lnTo>
                      <a:pt x="7" y="27"/>
                    </a:lnTo>
                    <a:lnTo>
                      <a:pt x="12" y="14"/>
                    </a:lnTo>
                    <a:lnTo>
                      <a:pt x="18" y="5"/>
                    </a:lnTo>
                    <a:lnTo>
                      <a:pt x="25" y="0"/>
                    </a:lnTo>
                    <a:lnTo>
                      <a:pt x="3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13" name="Freeform 71">
                <a:extLst>
                  <a:ext uri="{FF2B5EF4-FFF2-40B4-BE49-F238E27FC236}">
                    <a16:creationId xmlns:a16="http://schemas.microsoft.com/office/drawing/2014/main" xmlns="" id="{D48D13C6-6B4F-4AD8-953F-119EC7304A54}"/>
                  </a:ext>
                </a:extLst>
              </p:cNvPr>
              <p:cNvSpPr>
                <a:spLocks/>
              </p:cNvSpPr>
              <p:nvPr/>
            </p:nvSpPr>
            <p:spPr bwMode="auto">
              <a:xfrm>
                <a:off x="2756" y="390"/>
                <a:ext cx="40" cy="197"/>
              </a:xfrm>
              <a:custGeom>
                <a:avLst/>
                <a:gdLst>
                  <a:gd name="T0" fmla="*/ 2 w 81"/>
                  <a:gd name="T1" fmla="*/ 12 h 395"/>
                  <a:gd name="T2" fmla="*/ 2 w 81"/>
                  <a:gd name="T3" fmla="*/ 12 h 395"/>
                  <a:gd name="T4" fmla="*/ 2 w 81"/>
                  <a:gd name="T5" fmla="*/ 12 h 395"/>
                  <a:gd name="T6" fmla="*/ 2 w 81"/>
                  <a:gd name="T7" fmla="*/ 12 h 395"/>
                  <a:gd name="T8" fmla="*/ 2 w 81"/>
                  <a:gd name="T9" fmla="*/ 12 h 395"/>
                  <a:gd name="T10" fmla="*/ 1 w 81"/>
                  <a:gd name="T11" fmla="*/ 10 h 395"/>
                  <a:gd name="T12" fmla="*/ 1 w 81"/>
                  <a:gd name="T13" fmla="*/ 8 h 395"/>
                  <a:gd name="T14" fmla="*/ 0 w 81"/>
                  <a:gd name="T15" fmla="*/ 7 h 395"/>
                  <a:gd name="T16" fmla="*/ 0 w 81"/>
                  <a:gd name="T17" fmla="*/ 5 h 395"/>
                  <a:gd name="T18" fmla="*/ 0 w 81"/>
                  <a:gd name="T19" fmla="*/ 3 h 395"/>
                  <a:gd name="T20" fmla="*/ 0 w 81"/>
                  <a:gd name="T21" fmla="*/ 2 h 395"/>
                  <a:gd name="T22" fmla="*/ 0 w 81"/>
                  <a:gd name="T23" fmla="*/ 1 h 395"/>
                  <a:gd name="T24" fmla="*/ 0 w 81"/>
                  <a:gd name="T25" fmla="*/ 0 h 395"/>
                  <a:gd name="T26" fmla="*/ 0 w 81"/>
                  <a:gd name="T27" fmla="*/ 0 h 395"/>
                  <a:gd name="T28" fmla="*/ 0 w 81"/>
                  <a:gd name="T29" fmla="*/ 2 h 395"/>
                  <a:gd name="T30" fmla="*/ 0 w 81"/>
                  <a:gd name="T31" fmla="*/ 3 h 395"/>
                  <a:gd name="T32" fmla="*/ 0 w 81"/>
                  <a:gd name="T33" fmla="*/ 5 h 395"/>
                  <a:gd name="T34" fmla="*/ 0 w 81"/>
                  <a:gd name="T35" fmla="*/ 7 h 395"/>
                  <a:gd name="T36" fmla="*/ 0 w 81"/>
                  <a:gd name="T37" fmla="*/ 9 h 395"/>
                  <a:gd name="T38" fmla="*/ 1 w 81"/>
                  <a:gd name="T39" fmla="*/ 10 h 395"/>
                  <a:gd name="T40" fmla="*/ 2 w 81"/>
                  <a:gd name="T41" fmla="*/ 12 h 39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1" h="395">
                    <a:moveTo>
                      <a:pt x="68" y="390"/>
                    </a:moveTo>
                    <a:lnTo>
                      <a:pt x="72" y="392"/>
                    </a:lnTo>
                    <a:lnTo>
                      <a:pt x="75" y="393"/>
                    </a:lnTo>
                    <a:lnTo>
                      <a:pt x="77" y="394"/>
                    </a:lnTo>
                    <a:lnTo>
                      <a:pt x="81" y="395"/>
                    </a:lnTo>
                    <a:lnTo>
                      <a:pt x="53" y="337"/>
                    </a:lnTo>
                    <a:lnTo>
                      <a:pt x="34" y="280"/>
                    </a:lnTo>
                    <a:lnTo>
                      <a:pt x="21" y="225"/>
                    </a:lnTo>
                    <a:lnTo>
                      <a:pt x="14" y="173"/>
                    </a:lnTo>
                    <a:lnTo>
                      <a:pt x="11" y="125"/>
                    </a:lnTo>
                    <a:lnTo>
                      <a:pt x="11" y="79"/>
                    </a:lnTo>
                    <a:lnTo>
                      <a:pt x="13" y="37"/>
                    </a:lnTo>
                    <a:lnTo>
                      <a:pt x="14" y="0"/>
                    </a:lnTo>
                    <a:lnTo>
                      <a:pt x="7" y="28"/>
                    </a:lnTo>
                    <a:lnTo>
                      <a:pt x="2" y="71"/>
                    </a:lnTo>
                    <a:lnTo>
                      <a:pt x="0" y="122"/>
                    </a:lnTo>
                    <a:lnTo>
                      <a:pt x="4" y="180"/>
                    </a:lnTo>
                    <a:lnTo>
                      <a:pt x="11" y="240"/>
                    </a:lnTo>
                    <a:lnTo>
                      <a:pt x="23" y="298"/>
                    </a:lnTo>
                    <a:lnTo>
                      <a:pt x="42" y="348"/>
                    </a:lnTo>
                    <a:lnTo>
                      <a:pt x="68" y="39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14" name="Freeform 72">
                <a:extLst>
                  <a:ext uri="{FF2B5EF4-FFF2-40B4-BE49-F238E27FC236}">
                    <a16:creationId xmlns:a16="http://schemas.microsoft.com/office/drawing/2014/main" xmlns="" id="{8602BE06-9177-429A-A1EA-C4C32A7EA7B2}"/>
                  </a:ext>
                </a:extLst>
              </p:cNvPr>
              <p:cNvSpPr>
                <a:spLocks/>
              </p:cNvSpPr>
              <p:nvPr/>
            </p:nvSpPr>
            <p:spPr bwMode="auto">
              <a:xfrm>
                <a:off x="2759" y="403"/>
                <a:ext cx="30" cy="27"/>
              </a:xfrm>
              <a:custGeom>
                <a:avLst/>
                <a:gdLst>
                  <a:gd name="T0" fmla="*/ 2 w 60"/>
                  <a:gd name="T1" fmla="*/ 1 h 54"/>
                  <a:gd name="T2" fmla="*/ 2 w 60"/>
                  <a:gd name="T3" fmla="*/ 0 h 54"/>
                  <a:gd name="T4" fmla="*/ 2 w 60"/>
                  <a:gd name="T5" fmla="*/ 1 h 54"/>
                  <a:gd name="T6" fmla="*/ 2 w 60"/>
                  <a:gd name="T7" fmla="*/ 1 h 54"/>
                  <a:gd name="T8" fmla="*/ 1 w 60"/>
                  <a:gd name="T9" fmla="*/ 1 h 54"/>
                  <a:gd name="T10" fmla="*/ 1 w 60"/>
                  <a:gd name="T11" fmla="*/ 1 h 54"/>
                  <a:gd name="T12" fmla="*/ 1 w 60"/>
                  <a:gd name="T13" fmla="*/ 1 h 54"/>
                  <a:gd name="T14" fmla="*/ 1 w 60"/>
                  <a:gd name="T15" fmla="*/ 2 h 54"/>
                  <a:gd name="T16" fmla="*/ 0 w 60"/>
                  <a:gd name="T17" fmla="*/ 2 h 54"/>
                  <a:gd name="T18" fmla="*/ 1 w 60"/>
                  <a:gd name="T19" fmla="*/ 2 h 54"/>
                  <a:gd name="T20" fmla="*/ 1 w 60"/>
                  <a:gd name="T21" fmla="*/ 2 h 54"/>
                  <a:gd name="T22" fmla="*/ 1 w 60"/>
                  <a:gd name="T23" fmla="*/ 2 h 54"/>
                  <a:gd name="T24" fmla="*/ 2 w 60"/>
                  <a:gd name="T25" fmla="*/ 1 h 54"/>
                  <a:gd name="T26" fmla="*/ 2 w 60"/>
                  <a:gd name="T27" fmla="*/ 1 h 54"/>
                  <a:gd name="T28" fmla="*/ 2 w 60"/>
                  <a:gd name="T29" fmla="*/ 1 h 54"/>
                  <a:gd name="T30" fmla="*/ 2 w 60"/>
                  <a:gd name="T31" fmla="*/ 1 h 54"/>
                  <a:gd name="T32" fmla="*/ 2 w 60"/>
                  <a:gd name="T33" fmla="*/ 1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0" h="54">
                    <a:moveTo>
                      <a:pt x="60" y="1"/>
                    </a:moveTo>
                    <a:lnTo>
                      <a:pt x="56" y="0"/>
                    </a:lnTo>
                    <a:lnTo>
                      <a:pt x="50" y="1"/>
                    </a:lnTo>
                    <a:lnTo>
                      <a:pt x="42" y="4"/>
                    </a:lnTo>
                    <a:lnTo>
                      <a:pt x="31" y="10"/>
                    </a:lnTo>
                    <a:lnTo>
                      <a:pt x="21" y="19"/>
                    </a:lnTo>
                    <a:lnTo>
                      <a:pt x="12" y="29"/>
                    </a:lnTo>
                    <a:lnTo>
                      <a:pt x="5" y="41"/>
                    </a:lnTo>
                    <a:lnTo>
                      <a:pt x="0" y="54"/>
                    </a:lnTo>
                    <a:lnTo>
                      <a:pt x="7" y="48"/>
                    </a:lnTo>
                    <a:lnTo>
                      <a:pt x="15" y="40"/>
                    </a:lnTo>
                    <a:lnTo>
                      <a:pt x="25" y="33"/>
                    </a:lnTo>
                    <a:lnTo>
                      <a:pt x="36" y="25"/>
                    </a:lnTo>
                    <a:lnTo>
                      <a:pt x="46" y="17"/>
                    </a:lnTo>
                    <a:lnTo>
                      <a:pt x="54" y="10"/>
                    </a:lnTo>
                    <a:lnTo>
                      <a:pt x="59" y="4"/>
                    </a:lnTo>
                    <a:lnTo>
                      <a:pt x="6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15" name="Freeform 73">
                <a:extLst>
                  <a:ext uri="{FF2B5EF4-FFF2-40B4-BE49-F238E27FC236}">
                    <a16:creationId xmlns:a16="http://schemas.microsoft.com/office/drawing/2014/main" xmlns="" id="{E777F0BF-DD14-4597-A269-1D2E9052FDC9}"/>
                  </a:ext>
                </a:extLst>
              </p:cNvPr>
              <p:cNvSpPr>
                <a:spLocks/>
              </p:cNvSpPr>
              <p:nvPr/>
            </p:nvSpPr>
            <p:spPr bwMode="auto">
              <a:xfrm>
                <a:off x="2757" y="429"/>
                <a:ext cx="34" cy="36"/>
              </a:xfrm>
              <a:custGeom>
                <a:avLst/>
                <a:gdLst>
                  <a:gd name="T0" fmla="*/ 2 w 70"/>
                  <a:gd name="T1" fmla="*/ 1 h 71"/>
                  <a:gd name="T2" fmla="*/ 2 w 70"/>
                  <a:gd name="T3" fmla="*/ 0 h 71"/>
                  <a:gd name="T4" fmla="*/ 1 w 70"/>
                  <a:gd name="T5" fmla="*/ 1 h 71"/>
                  <a:gd name="T6" fmla="*/ 1 w 70"/>
                  <a:gd name="T7" fmla="*/ 1 h 71"/>
                  <a:gd name="T8" fmla="*/ 1 w 70"/>
                  <a:gd name="T9" fmla="*/ 1 h 71"/>
                  <a:gd name="T10" fmla="*/ 0 w 70"/>
                  <a:gd name="T11" fmla="*/ 1 h 71"/>
                  <a:gd name="T12" fmla="*/ 0 w 70"/>
                  <a:gd name="T13" fmla="*/ 2 h 71"/>
                  <a:gd name="T14" fmla="*/ 0 w 70"/>
                  <a:gd name="T15" fmla="*/ 2 h 71"/>
                  <a:gd name="T16" fmla="*/ 0 w 70"/>
                  <a:gd name="T17" fmla="*/ 3 h 71"/>
                  <a:gd name="T18" fmla="*/ 0 w 70"/>
                  <a:gd name="T19" fmla="*/ 3 h 71"/>
                  <a:gd name="T20" fmla="*/ 0 w 70"/>
                  <a:gd name="T21" fmla="*/ 2 h 71"/>
                  <a:gd name="T22" fmla="*/ 0 w 70"/>
                  <a:gd name="T23" fmla="*/ 2 h 71"/>
                  <a:gd name="T24" fmla="*/ 1 w 70"/>
                  <a:gd name="T25" fmla="*/ 2 h 71"/>
                  <a:gd name="T26" fmla="*/ 1 w 70"/>
                  <a:gd name="T27" fmla="*/ 1 h 71"/>
                  <a:gd name="T28" fmla="*/ 1 w 70"/>
                  <a:gd name="T29" fmla="*/ 1 h 71"/>
                  <a:gd name="T30" fmla="*/ 2 w 70"/>
                  <a:gd name="T31" fmla="*/ 1 h 71"/>
                  <a:gd name="T32" fmla="*/ 2 w 70"/>
                  <a:gd name="T33" fmla="*/ 1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0" h="71">
                    <a:moveTo>
                      <a:pt x="70" y="2"/>
                    </a:moveTo>
                    <a:lnTo>
                      <a:pt x="66" y="0"/>
                    </a:lnTo>
                    <a:lnTo>
                      <a:pt x="58" y="2"/>
                    </a:lnTo>
                    <a:lnTo>
                      <a:pt x="48" y="9"/>
                    </a:lnTo>
                    <a:lnTo>
                      <a:pt x="37" y="18"/>
                    </a:lnTo>
                    <a:lnTo>
                      <a:pt x="25" y="30"/>
                    </a:lnTo>
                    <a:lnTo>
                      <a:pt x="14" y="44"/>
                    </a:lnTo>
                    <a:lnTo>
                      <a:pt x="6" y="57"/>
                    </a:lnTo>
                    <a:lnTo>
                      <a:pt x="0" y="71"/>
                    </a:lnTo>
                    <a:lnTo>
                      <a:pt x="6" y="65"/>
                    </a:lnTo>
                    <a:lnTo>
                      <a:pt x="15" y="57"/>
                    </a:lnTo>
                    <a:lnTo>
                      <a:pt x="27" y="48"/>
                    </a:lnTo>
                    <a:lnTo>
                      <a:pt x="41" y="38"/>
                    </a:lnTo>
                    <a:lnTo>
                      <a:pt x="52" y="26"/>
                    </a:lnTo>
                    <a:lnTo>
                      <a:pt x="63" y="17"/>
                    </a:lnTo>
                    <a:lnTo>
                      <a:pt x="68" y="8"/>
                    </a:lnTo>
                    <a:lnTo>
                      <a:pt x="7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16" name="Freeform 74">
                <a:extLst>
                  <a:ext uri="{FF2B5EF4-FFF2-40B4-BE49-F238E27FC236}">
                    <a16:creationId xmlns:a16="http://schemas.microsoft.com/office/drawing/2014/main" xmlns="" id="{05190ED1-4D9A-46B2-980B-B3BA3AC3F40B}"/>
                  </a:ext>
                </a:extLst>
              </p:cNvPr>
              <p:cNvSpPr>
                <a:spLocks/>
              </p:cNvSpPr>
              <p:nvPr/>
            </p:nvSpPr>
            <p:spPr bwMode="auto">
              <a:xfrm>
                <a:off x="2759" y="452"/>
                <a:ext cx="39" cy="31"/>
              </a:xfrm>
              <a:custGeom>
                <a:avLst/>
                <a:gdLst>
                  <a:gd name="T0" fmla="*/ 3 w 77"/>
                  <a:gd name="T1" fmla="*/ 1 h 62"/>
                  <a:gd name="T2" fmla="*/ 3 w 77"/>
                  <a:gd name="T3" fmla="*/ 0 h 62"/>
                  <a:gd name="T4" fmla="*/ 2 w 77"/>
                  <a:gd name="T5" fmla="*/ 1 h 62"/>
                  <a:gd name="T6" fmla="*/ 2 w 77"/>
                  <a:gd name="T7" fmla="*/ 1 h 62"/>
                  <a:gd name="T8" fmla="*/ 2 w 77"/>
                  <a:gd name="T9" fmla="*/ 1 h 62"/>
                  <a:gd name="T10" fmla="*/ 1 w 77"/>
                  <a:gd name="T11" fmla="*/ 1 h 62"/>
                  <a:gd name="T12" fmla="*/ 1 w 77"/>
                  <a:gd name="T13" fmla="*/ 2 h 62"/>
                  <a:gd name="T14" fmla="*/ 1 w 77"/>
                  <a:gd name="T15" fmla="*/ 2 h 62"/>
                  <a:gd name="T16" fmla="*/ 0 w 77"/>
                  <a:gd name="T17" fmla="*/ 2 h 62"/>
                  <a:gd name="T18" fmla="*/ 1 w 77"/>
                  <a:gd name="T19" fmla="*/ 2 h 62"/>
                  <a:gd name="T20" fmla="*/ 1 w 77"/>
                  <a:gd name="T21" fmla="*/ 2 h 62"/>
                  <a:gd name="T22" fmla="*/ 1 w 77"/>
                  <a:gd name="T23" fmla="*/ 2 h 62"/>
                  <a:gd name="T24" fmla="*/ 2 w 77"/>
                  <a:gd name="T25" fmla="*/ 2 h 62"/>
                  <a:gd name="T26" fmla="*/ 2 w 77"/>
                  <a:gd name="T27" fmla="*/ 1 h 62"/>
                  <a:gd name="T28" fmla="*/ 3 w 77"/>
                  <a:gd name="T29" fmla="*/ 1 h 62"/>
                  <a:gd name="T30" fmla="*/ 3 w 77"/>
                  <a:gd name="T31" fmla="*/ 1 h 62"/>
                  <a:gd name="T32" fmla="*/ 3 w 77"/>
                  <a:gd name="T33" fmla="*/ 1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7" h="62">
                    <a:moveTo>
                      <a:pt x="77" y="2"/>
                    </a:moveTo>
                    <a:lnTo>
                      <a:pt x="73" y="0"/>
                    </a:lnTo>
                    <a:lnTo>
                      <a:pt x="63" y="1"/>
                    </a:lnTo>
                    <a:lnTo>
                      <a:pt x="52" y="7"/>
                    </a:lnTo>
                    <a:lnTo>
                      <a:pt x="39" y="15"/>
                    </a:lnTo>
                    <a:lnTo>
                      <a:pt x="25" y="25"/>
                    </a:lnTo>
                    <a:lnTo>
                      <a:pt x="14" y="37"/>
                    </a:lnTo>
                    <a:lnTo>
                      <a:pt x="5" y="49"/>
                    </a:lnTo>
                    <a:lnTo>
                      <a:pt x="0" y="62"/>
                    </a:lnTo>
                    <a:lnTo>
                      <a:pt x="6" y="58"/>
                    </a:lnTo>
                    <a:lnTo>
                      <a:pt x="16" y="52"/>
                    </a:lnTo>
                    <a:lnTo>
                      <a:pt x="30" y="42"/>
                    </a:lnTo>
                    <a:lnTo>
                      <a:pt x="44" y="33"/>
                    </a:lnTo>
                    <a:lnTo>
                      <a:pt x="56" y="24"/>
                    </a:lnTo>
                    <a:lnTo>
                      <a:pt x="68" y="15"/>
                    </a:lnTo>
                    <a:lnTo>
                      <a:pt x="75" y="7"/>
                    </a:lnTo>
                    <a:lnTo>
                      <a:pt x="77"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17" name="Freeform 75">
                <a:extLst>
                  <a:ext uri="{FF2B5EF4-FFF2-40B4-BE49-F238E27FC236}">
                    <a16:creationId xmlns:a16="http://schemas.microsoft.com/office/drawing/2014/main" xmlns="" id="{10FCF1E5-2663-42E5-AEEA-EFE5A93CE20D}"/>
                  </a:ext>
                </a:extLst>
              </p:cNvPr>
              <p:cNvSpPr>
                <a:spLocks/>
              </p:cNvSpPr>
              <p:nvPr/>
            </p:nvSpPr>
            <p:spPr bwMode="auto">
              <a:xfrm>
                <a:off x="2762" y="489"/>
                <a:ext cx="36" cy="27"/>
              </a:xfrm>
              <a:custGeom>
                <a:avLst/>
                <a:gdLst>
                  <a:gd name="T0" fmla="*/ 3 w 71"/>
                  <a:gd name="T1" fmla="*/ 1 h 54"/>
                  <a:gd name="T2" fmla="*/ 3 w 71"/>
                  <a:gd name="T3" fmla="*/ 0 h 54"/>
                  <a:gd name="T4" fmla="*/ 2 w 71"/>
                  <a:gd name="T5" fmla="*/ 1 h 54"/>
                  <a:gd name="T6" fmla="*/ 2 w 71"/>
                  <a:gd name="T7" fmla="*/ 1 h 54"/>
                  <a:gd name="T8" fmla="*/ 2 w 71"/>
                  <a:gd name="T9" fmla="*/ 1 h 54"/>
                  <a:gd name="T10" fmla="*/ 1 w 71"/>
                  <a:gd name="T11" fmla="*/ 1 h 54"/>
                  <a:gd name="T12" fmla="*/ 1 w 71"/>
                  <a:gd name="T13" fmla="*/ 2 h 54"/>
                  <a:gd name="T14" fmla="*/ 1 w 71"/>
                  <a:gd name="T15" fmla="*/ 2 h 54"/>
                  <a:gd name="T16" fmla="*/ 0 w 71"/>
                  <a:gd name="T17" fmla="*/ 2 h 54"/>
                  <a:gd name="T18" fmla="*/ 1 w 71"/>
                  <a:gd name="T19" fmla="*/ 2 h 54"/>
                  <a:gd name="T20" fmla="*/ 1 w 71"/>
                  <a:gd name="T21" fmla="*/ 2 h 54"/>
                  <a:gd name="T22" fmla="*/ 1 w 71"/>
                  <a:gd name="T23" fmla="*/ 2 h 54"/>
                  <a:gd name="T24" fmla="*/ 2 w 71"/>
                  <a:gd name="T25" fmla="*/ 1 h 54"/>
                  <a:gd name="T26" fmla="*/ 2 w 71"/>
                  <a:gd name="T27" fmla="*/ 1 h 54"/>
                  <a:gd name="T28" fmla="*/ 2 w 71"/>
                  <a:gd name="T29" fmla="*/ 1 h 54"/>
                  <a:gd name="T30" fmla="*/ 3 w 71"/>
                  <a:gd name="T31" fmla="*/ 1 h 54"/>
                  <a:gd name="T32" fmla="*/ 3 w 71"/>
                  <a:gd name="T33" fmla="*/ 1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54">
                    <a:moveTo>
                      <a:pt x="71" y="2"/>
                    </a:moveTo>
                    <a:lnTo>
                      <a:pt x="68" y="0"/>
                    </a:lnTo>
                    <a:lnTo>
                      <a:pt x="59" y="2"/>
                    </a:lnTo>
                    <a:lnTo>
                      <a:pt x="48" y="6"/>
                    </a:lnTo>
                    <a:lnTo>
                      <a:pt x="36" y="15"/>
                    </a:lnTo>
                    <a:lnTo>
                      <a:pt x="23" y="24"/>
                    </a:lnTo>
                    <a:lnTo>
                      <a:pt x="13" y="33"/>
                    </a:lnTo>
                    <a:lnTo>
                      <a:pt x="3" y="43"/>
                    </a:lnTo>
                    <a:lnTo>
                      <a:pt x="0" y="54"/>
                    </a:lnTo>
                    <a:lnTo>
                      <a:pt x="7" y="49"/>
                    </a:lnTo>
                    <a:lnTo>
                      <a:pt x="17" y="45"/>
                    </a:lnTo>
                    <a:lnTo>
                      <a:pt x="30" y="38"/>
                    </a:lnTo>
                    <a:lnTo>
                      <a:pt x="43" y="31"/>
                    </a:lnTo>
                    <a:lnTo>
                      <a:pt x="54" y="23"/>
                    </a:lnTo>
                    <a:lnTo>
                      <a:pt x="64" y="16"/>
                    </a:lnTo>
                    <a:lnTo>
                      <a:pt x="70" y="9"/>
                    </a:lnTo>
                    <a:lnTo>
                      <a:pt x="71"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18" name="Freeform 76">
                <a:extLst>
                  <a:ext uri="{FF2B5EF4-FFF2-40B4-BE49-F238E27FC236}">
                    <a16:creationId xmlns:a16="http://schemas.microsoft.com/office/drawing/2014/main" xmlns="" id="{B370957C-B09E-4175-B4F7-9703CCAF9EE3}"/>
                  </a:ext>
                </a:extLst>
              </p:cNvPr>
              <p:cNvSpPr>
                <a:spLocks/>
              </p:cNvSpPr>
              <p:nvPr/>
            </p:nvSpPr>
            <p:spPr bwMode="auto">
              <a:xfrm>
                <a:off x="2767" y="511"/>
                <a:ext cx="32" cy="19"/>
              </a:xfrm>
              <a:custGeom>
                <a:avLst/>
                <a:gdLst>
                  <a:gd name="T0" fmla="*/ 2 w 64"/>
                  <a:gd name="T1" fmla="*/ 1 h 38"/>
                  <a:gd name="T2" fmla="*/ 2 w 64"/>
                  <a:gd name="T3" fmla="*/ 0 h 38"/>
                  <a:gd name="T4" fmla="*/ 2 w 64"/>
                  <a:gd name="T5" fmla="*/ 0 h 38"/>
                  <a:gd name="T6" fmla="*/ 2 w 64"/>
                  <a:gd name="T7" fmla="*/ 1 h 38"/>
                  <a:gd name="T8" fmla="*/ 2 w 64"/>
                  <a:gd name="T9" fmla="*/ 1 h 38"/>
                  <a:gd name="T10" fmla="*/ 1 w 64"/>
                  <a:gd name="T11" fmla="*/ 1 h 38"/>
                  <a:gd name="T12" fmla="*/ 1 w 64"/>
                  <a:gd name="T13" fmla="*/ 1 h 38"/>
                  <a:gd name="T14" fmla="*/ 1 w 64"/>
                  <a:gd name="T15" fmla="*/ 1 h 38"/>
                  <a:gd name="T16" fmla="*/ 0 w 64"/>
                  <a:gd name="T17" fmla="*/ 2 h 38"/>
                  <a:gd name="T18" fmla="*/ 1 w 64"/>
                  <a:gd name="T19" fmla="*/ 2 h 38"/>
                  <a:gd name="T20" fmla="*/ 1 w 64"/>
                  <a:gd name="T21" fmla="*/ 1 h 38"/>
                  <a:gd name="T22" fmla="*/ 1 w 64"/>
                  <a:gd name="T23" fmla="*/ 1 h 38"/>
                  <a:gd name="T24" fmla="*/ 2 w 64"/>
                  <a:gd name="T25" fmla="*/ 1 h 38"/>
                  <a:gd name="T26" fmla="*/ 2 w 64"/>
                  <a:gd name="T27" fmla="*/ 1 h 38"/>
                  <a:gd name="T28" fmla="*/ 2 w 64"/>
                  <a:gd name="T29" fmla="*/ 1 h 38"/>
                  <a:gd name="T30" fmla="*/ 2 w 64"/>
                  <a:gd name="T31" fmla="*/ 1 h 38"/>
                  <a:gd name="T32" fmla="*/ 2 w 64"/>
                  <a:gd name="T33" fmla="*/ 1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38">
                    <a:moveTo>
                      <a:pt x="64" y="4"/>
                    </a:moveTo>
                    <a:lnTo>
                      <a:pt x="60" y="0"/>
                    </a:lnTo>
                    <a:lnTo>
                      <a:pt x="53" y="0"/>
                    </a:lnTo>
                    <a:lnTo>
                      <a:pt x="44" y="2"/>
                    </a:lnTo>
                    <a:lnTo>
                      <a:pt x="34" y="4"/>
                    </a:lnTo>
                    <a:lnTo>
                      <a:pt x="22" y="10"/>
                    </a:lnTo>
                    <a:lnTo>
                      <a:pt x="13" y="16"/>
                    </a:lnTo>
                    <a:lnTo>
                      <a:pt x="5" y="27"/>
                    </a:lnTo>
                    <a:lnTo>
                      <a:pt x="0" y="38"/>
                    </a:lnTo>
                    <a:lnTo>
                      <a:pt x="7" y="35"/>
                    </a:lnTo>
                    <a:lnTo>
                      <a:pt x="16" y="30"/>
                    </a:lnTo>
                    <a:lnTo>
                      <a:pt x="27" y="27"/>
                    </a:lnTo>
                    <a:lnTo>
                      <a:pt x="38" y="22"/>
                    </a:lnTo>
                    <a:lnTo>
                      <a:pt x="49" y="18"/>
                    </a:lnTo>
                    <a:lnTo>
                      <a:pt x="58" y="13"/>
                    </a:lnTo>
                    <a:lnTo>
                      <a:pt x="62" y="8"/>
                    </a:lnTo>
                    <a:lnTo>
                      <a:pt x="64"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19" name="Freeform 77">
                <a:extLst>
                  <a:ext uri="{FF2B5EF4-FFF2-40B4-BE49-F238E27FC236}">
                    <a16:creationId xmlns:a16="http://schemas.microsoft.com/office/drawing/2014/main" xmlns="" id="{3034EE4E-73B0-4E80-AE77-D281127FB6E7}"/>
                  </a:ext>
                </a:extLst>
              </p:cNvPr>
              <p:cNvSpPr>
                <a:spLocks/>
              </p:cNvSpPr>
              <p:nvPr/>
            </p:nvSpPr>
            <p:spPr bwMode="auto">
              <a:xfrm>
                <a:off x="2779" y="546"/>
                <a:ext cx="24" cy="15"/>
              </a:xfrm>
              <a:custGeom>
                <a:avLst/>
                <a:gdLst>
                  <a:gd name="T0" fmla="*/ 1 w 49"/>
                  <a:gd name="T1" fmla="*/ 1 h 28"/>
                  <a:gd name="T2" fmla="*/ 1 w 49"/>
                  <a:gd name="T3" fmla="*/ 0 h 28"/>
                  <a:gd name="T4" fmla="*/ 1 w 49"/>
                  <a:gd name="T5" fmla="*/ 0 h 28"/>
                  <a:gd name="T6" fmla="*/ 0 w 49"/>
                  <a:gd name="T7" fmla="*/ 1 h 28"/>
                  <a:gd name="T8" fmla="*/ 0 w 49"/>
                  <a:gd name="T9" fmla="*/ 1 h 28"/>
                  <a:gd name="T10" fmla="*/ 0 w 49"/>
                  <a:gd name="T11" fmla="*/ 1 h 28"/>
                  <a:gd name="T12" fmla="*/ 0 w 49"/>
                  <a:gd name="T13" fmla="*/ 1 h 28"/>
                  <a:gd name="T14" fmla="*/ 0 w 49"/>
                  <a:gd name="T15" fmla="*/ 1 h 28"/>
                  <a:gd name="T16" fmla="*/ 0 w 49"/>
                  <a:gd name="T17" fmla="*/ 1 h 28"/>
                  <a:gd name="T18" fmla="*/ 0 w 49"/>
                  <a:gd name="T19" fmla="*/ 1 h 28"/>
                  <a:gd name="T20" fmla="*/ 0 w 49"/>
                  <a:gd name="T21" fmla="*/ 1 h 28"/>
                  <a:gd name="T22" fmla="*/ 0 w 49"/>
                  <a:gd name="T23" fmla="*/ 1 h 28"/>
                  <a:gd name="T24" fmla="*/ 0 w 49"/>
                  <a:gd name="T25" fmla="*/ 1 h 28"/>
                  <a:gd name="T26" fmla="*/ 1 w 49"/>
                  <a:gd name="T27" fmla="*/ 1 h 28"/>
                  <a:gd name="T28" fmla="*/ 1 w 49"/>
                  <a:gd name="T29" fmla="*/ 1 h 28"/>
                  <a:gd name="T30" fmla="*/ 1 w 49"/>
                  <a:gd name="T31" fmla="*/ 1 h 28"/>
                  <a:gd name="T32" fmla="*/ 1 w 49"/>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28">
                    <a:moveTo>
                      <a:pt x="49" y="2"/>
                    </a:moveTo>
                    <a:lnTo>
                      <a:pt x="45" y="0"/>
                    </a:lnTo>
                    <a:lnTo>
                      <a:pt x="39" y="0"/>
                    </a:lnTo>
                    <a:lnTo>
                      <a:pt x="31" y="1"/>
                    </a:lnTo>
                    <a:lnTo>
                      <a:pt x="23" y="5"/>
                    </a:lnTo>
                    <a:lnTo>
                      <a:pt x="14" y="10"/>
                    </a:lnTo>
                    <a:lnTo>
                      <a:pt x="7" y="17"/>
                    </a:lnTo>
                    <a:lnTo>
                      <a:pt x="1" y="23"/>
                    </a:lnTo>
                    <a:lnTo>
                      <a:pt x="0" y="28"/>
                    </a:lnTo>
                    <a:lnTo>
                      <a:pt x="5" y="26"/>
                    </a:lnTo>
                    <a:lnTo>
                      <a:pt x="12" y="24"/>
                    </a:lnTo>
                    <a:lnTo>
                      <a:pt x="20" y="20"/>
                    </a:lnTo>
                    <a:lnTo>
                      <a:pt x="28" y="17"/>
                    </a:lnTo>
                    <a:lnTo>
                      <a:pt x="36" y="13"/>
                    </a:lnTo>
                    <a:lnTo>
                      <a:pt x="42" y="10"/>
                    </a:lnTo>
                    <a:lnTo>
                      <a:pt x="46" y="5"/>
                    </a:lnTo>
                    <a:lnTo>
                      <a:pt x="49"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20" name="Freeform 78">
                <a:extLst>
                  <a:ext uri="{FF2B5EF4-FFF2-40B4-BE49-F238E27FC236}">
                    <a16:creationId xmlns:a16="http://schemas.microsoft.com/office/drawing/2014/main" xmlns="" id="{67308B73-F30E-4A2E-8E52-2532651E17F9}"/>
                  </a:ext>
                </a:extLst>
              </p:cNvPr>
              <p:cNvSpPr>
                <a:spLocks/>
              </p:cNvSpPr>
              <p:nvPr/>
            </p:nvSpPr>
            <p:spPr bwMode="auto">
              <a:xfrm>
                <a:off x="2784" y="564"/>
                <a:ext cx="16" cy="11"/>
              </a:xfrm>
              <a:custGeom>
                <a:avLst/>
                <a:gdLst>
                  <a:gd name="T0" fmla="*/ 0 w 33"/>
                  <a:gd name="T1" fmla="*/ 1 h 22"/>
                  <a:gd name="T2" fmla="*/ 0 w 33"/>
                  <a:gd name="T3" fmla="*/ 0 h 22"/>
                  <a:gd name="T4" fmla="*/ 0 w 33"/>
                  <a:gd name="T5" fmla="*/ 0 h 22"/>
                  <a:gd name="T6" fmla="*/ 0 w 33"/>
                  <a:gd name="T7" fmla="*/ 1 h 22"/>
                  <a:gd name="T8" fmla="*/ 0 w 33"/>
                  <a:gd name="T9" fmla="*/ 1 h 22"/>
                  <a:gd name="T10" fmla="*/ 0 w 33"/>
                  <a:gd name="T11" fmla="*/ 1 h 22"/>
                  <a:gd name="T12" fmla="*/ 0 w 33"/>
                  <a:gd name="T13" fmla="*/ 1 h 22"/>
                  <a:gd name="T14" fmla="*/ 0 w 33"/>
                  <a:gd name="T15" fmla="*/ 1 h 22"/>
                  <a:gd name="T16" fmla="*/ 0 w 33"/>
                  <a:gd name="T17" fmla="*/ 1 h 22"/>
                  <a:gd name="T18" fmla="*/ 0 w 33"/>
                  <a:gd name="T19" fmla="*/ 1 h 22"/>
                  <a:gd name="T20" fmla="*/ 0 w 33"/>
                  <a:gd name="T21" fmla="*/ 1 h 22"/>
                  <a:gd name="T22" fmla="*/ 0 w 33"/>
                  <a:gd name="T23" fmla="*/ 1 h 22"/>
                  <a:gd name="T24" fmla="*/ 0 w 33"/>
                  <a:gd name="T25" fmla="*/ 1 h 22"/>
                  <a:gd name="T26" fmla="*/ 0 w 33"/>
                  <a:gd name="T27" fmla="*/ 1 h 22"/>
                  <a:gd name="T28" fmla="*/ 1 w 33"/>
                  <a:gd name="T29" fmla="*/ 1 h 22"/>
                  <a:gd name="T30" fmla="*/ 1 w 33"/>
                  <a:gd name="T31" fmla="*/ 1 h 22"/>
                  <a:gd name="T32" fmla="*/ 0 w 33"/>
                  <a:gd name="T33" fmla="*/ 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22">
                    <a:moveTo>
                      <a:pt x="31" y="1"/>
                    </a:moveTo>
                    <a:lnTo>
                      <a:pt x="27" y="0"/>
                    </a:lnTo>
                    <a:lnTo>
                      <a:pt x="23" y="0"/>
                    </a:lnTo>
                    <a:lnTo>
                      <a:pt x="17" y="1"/>
                    </a:lnTo>
                    <a:lnTo>
                      <a:pt x="10" y="3"/>
                    </a:lnTo>
                    <a:lnTo>
                      <a:pt x="5" y="6"/>
                    </a:lnTo>
                    <a:lnTo>
                      <a:pt x="1" y="11"/>
                    </a:lnTo>
                    <a:lnTo>
                      <a:pt x="0" y="16"/>
                    </a:lnTo>
                    <a:lnTo>
                      <a:pt x="2" y="22"/>
                    </a:lnTo>
                    <a:lnTo>
                      <a:pt x="3" y="16"/>
                    </a:lnTo>
                    <a:lnTo>
                      <a:pt x="8" y="13"/>
                    </a:lnTo>
                    <a:lnTo>
                      <a:pt x="15" y="11"/>
                    </a:lnTo>
                    <a:lnTo>
                      <a:pt x="21" y="9"/>
                    </a:lnTo>
                    <a:lnTo>
                      <a:pt x="27" y="8"/>
                    </a:lnTo>
                    <a:lnTo>
                      <a:pt x="32" y="6"/>
                    </a:lnTo>
                    <a:lnTo>
                      <a:pt x="33" y="5"/>
                    </a:lnTo>
                    <a:lnTo>
                      <a:pt x="31"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21" name="Freeform 79">
                <a:extLst>
                  <a:ext uri="{FF2B5EF4-FFF2-40B4-BE49-F238E27FC236}">
                    <a16:creationId xmlns:a16="http://schemas.microsoft.com/office/drawing/2014/main" xmlns="" id="{52180712-F465-43A5-A135-35F5D0D3A193}"/>
                  </a:ext>
                </a:extLst>
              </p:cNvPr>
              <p:cNvSpPr>
                <a:spLocks/>
              </p:cNvSpPr>
              <p:nvPr/>
            </p:nvSpPr>
            <p:spPr bwMode="auto">
              <a:xfrm>
                <a:off x="2757" y="417"/>
                <a:ext cx="33" cy="31"/>
              </a:xfrm>
              <a:custGeom>
                <a:avLst/>
                <a:gdLst>
                  <a:gd name="T0" fmla="*/ 3 w 65"/>
                  <a:gd name="T1" fmla="*/ 0 h 64"/>
                  <a:gd name="T2" fmla="*/ 2 w 65"/>
                  <a:gd name="T3" fmla="*/ 0 h 64"/>
                  <a:gd name="T4" fmla="*/ 2 w 65"/>
                  <a:gd name="T5" fmla="*/ 0 h 64"/>
                  <a:gd name="T6" fmla="*/ 2 w 65"/>
                  <a:gd name="T7" fmla="*/ 0 h 64"/>
                  <a:gd name="T8" fmla="*/ 2 w 65"/>
                  <a:gd name="T9" fmla="*/ 0 h 64"/>
                  <a:gd name="T10" fmla="*/ 1 w 65"/>
                  <a:gd name="T11" fmla="*/ 0 h 64"/>
                  <a:gd name="T12" fmla="*/ 1 w 65"/>
                  <a:gd name="T13" fmla="*/ 1 h 64"/>
                  <a:gd name="T14" fmla="*/ 1 w 65"/>
                  <a:gd name="T15" fmla="*/ 1 h 64"/>
                  <a:gd name="T16" fmla="*/ 0 w 65"/>
                  <a:gd name="T17" fmla="*/ 1 h 64"/>
                  <a:gd name="T18" fmla="*/ 1 w 65"/>
                  <a:gd name="T19" fmla="*/ 1 h 64"/>
                  <a:gd name="T20" fmla="*/ 1 w 65"/>
                  <a:gd name="T21" fmla="*/ 1 h 64"/>
                  <a:gd name="T22" fmla="*/ 1 w 65"/>
                  <a:gd name="T23" fmla="*/ 1 h 64"/>
                  <a:gd name="T24" fmla="*/ 2 w 65"/>
                  <a:gd name="T25" fmla="*/ 1 h 64"/>
                  <a:gd name="T26" fmla="*/ 2 w 65"/>
                  <a:gd name="T27" fmla="*/ 0 h 64"/>
                  <a:gd name="T28" fmla="*/ 2 w 65"/>
                  <a:gd name="T29" fmla="*/ 0 h 64"/>
                  <a:gd name="T30" fmla="*/ 2 w 65"/>
                  <a:gd name="T31" fmla="*/ 0 h 64"/>
                  <a:gd name="T32" fmla="*/ 3 w 65"/>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64">
                    <a:moveTo>
                      <a:pt x="65" y="3"/>
                    </a:moveTo>
                    <a:lnTo>
                      <a:pt x="62" y="0"/>
                    </a:lnTo>
                    <a:lnTo>
                      <a:pt x="55" y="2"/>
                    </a:lnTo>
                    <a:lnTo>
                      <a:pt x="45" y="6"/>
                    </a:lnTo>
                    <a:lnTo>
                      <a:pt x="34" y="14"/>
                    </a:lnTo>
                    <a:lnTo>
                      <a:pt x="23" y="25"/>
                    </a:lnTo>
                    <a:lnTo>
                      <a:pt x="13" y="37"/>
                    </a:lnTo>
                    <a:lnTo>
                      <a:pt x="5" y="50"/>
                    </a:lnTo>
                    <a:lnTo>
                      <a:pt x="0" y="64"/>
                    </a:lnTo>
                    <a:lnTo>
                      <a:pt x="5" y="59"/>
                    </a:lnTo>
                    <a:lnTo>
                      <a:pt x="13" y="51"/>
                    </a:lnTo>
                    <a:lnTo>
                      <a:pt x="25" y="43"/>
                    </a:lnTo>
                    <a:lnTo>
                      <a:pt x="38" y="34"/>
                    </a:lnTo>
                    <a:lnTo>
                      <a:pt x="49" y="25"/>
                    </a:lnTo>
                    <a:lnTo>
                      <a:pt x="58" y="17"/>
                    </a:lnTo>
                    <a:lnTo>
                      <a:pt x="64" y="8"/>
                    </a:lnTo>
                    <a:lnTo>
                      <a:pt x="65"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22" name="Freeform 80">
                <a:extLst>
                  <a:ext uri="{FF2B5EF4-FFF2-40B4-BE49-F238E27FC236}">
                    <a16:creationId xmlns:a16="http://schemas.microsoft.com/office/drawing/2014/main" xmlns="" id="{57874A0C-AC14-4C93-9235-3F51261E2B10}"/>
                  </a:ext>
                </a:extLst>
              </p:cNvPr>
              <p:cNvSpPr>
                <a:spLocks/>
              </p:cNvSpPr>
              <p:nvPr/>
            </p:nvSpPr>
            <p:spPr bwMode="auto">
              <a:xfrm>
                <a:off x="2759" y="388"/>
                <a:ext cx="26" cy="25"/>
              </a:xfrm>
              <a:custGeom>
                <a:avLst/>
                <a:gdLst>
                  <a:gd name="T0" fmla="*/ 2 w 52"/>
                  <a:gd name="T1" fmla="*/ 1 h 50"/>
                  <a:gd name="T2" fmla="*/ 2 w 52"/>
                  <a:gd name="T3" fmla="*/ 0 h 50"/>
                  <a:gd name="T4" fmla="*/ 2 w 52"/>
                  <a:gd name="T5" fmla="*/ 1 h 50"/>
                  <a:gd name="T6" fmla="*/ 2 w 52"/>
                  <a:gd name="T7" fmla="*/ 1 h 50"/>
                  <a:gd name="T8" fmla="*/ 1 w 52"/>
                  <a:gd name="T9" fmla="*/ 1 h 50"/>
                  <a:gd name="T10" fmla="*/ 1 w 52"/>
                  <a:gd name="T11" fmla="*/ 1 h 50"/>
                  <a:gd name="T12" fmla="*/ 1 w 52"/>
                  <a:gd name="T13" fmla="*/ 1 h 50"/>
                  <a:gd name="T14" fmla="*/ 1 w 52"/>
                  <a:gd name="T15" fmla="*/ 2 h 50"/>
                  <a:gd name="T16" fmla="*/ 0 w 52"/>
                  <a:gd name="T17" fmla="*/ 2 h 50"/>
                  <a:gd name="T18" fmla="*/ 1 w 52"/>
                  <a:gd name="T19" fmla="*/ 2 h 50"/>
                  <a:gd name="T20" fmla="*/ 1 w 52"/>
                  <a:gd name="T21" fmla="*/ 2 h 50"/>
                  <a:gd name="T22" fmla="*/ 1 w 52"/>
                  <a:gd name="T23" fmla="*/ 1 h 50"/>
                  <a:gd name="T24" fmla="*/ 1 w 52"/>
                  <a:gd name="T25" fmla="*/ 1 h 50"/>
                  <a:gd name="T26" fmla="*/ 2 w 52"/>
                  <a:gd name="T27" fmla="*/ 1 h 50"/>
                  <a:gd name="T28" fmla="*/ 2 w 52"/>
                  <a:gd name="T29" fmla="*/ 1 h 50"/>
                  <a:gd name="T30" fmla="*/ 2 w 52"/>
                  <a:gd name="T31" fmla="*/ 1 h 50"/>
                  <a:gd name="T32" fmla="*/ 2 w 52"/>
                  <a:gd name="T33" fmla="*/ 1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0">
                    <a:moveTo>
                      <a:pt x="52" y="2"/>
                    </a:moveTo>
                    <a:lnTo>
                      <a:pt x="50" y="0"/>
                    </a:lnTo>
                    <a:lnTo>
                      <a:pt x="44" y="1"/>
                    </a:lnTo>
                    <a:lnTo>
                      <a:pt x="37" y="4"/>
                    </a:lnTo>
                    <a:lnTo>
                      <a:pt x="28" y="9"/>
                    </a:lnTo>
                    <a:lnTo>
                      <a:pt x="20" y="16"/>
                    </a:lnTo>
                    <a:lnTo>
                      <a:pt x="12" y="26"/>
                    </a:lnTo>
                    <a:lnTo>
                      <a:pt x="5" y="37"/>
                    </a:lnTo>
                    <a:lnTo>
                      <a:pt x="0" y="50"/>
                    </a:lnTo>
                    <a:lnTo>
                      <a:pt x="7" y="44"/>
                    </a:lnTo>
                    <a:lnTo>
                      <a:pt x="15" y="38"/>
                    </a:lnTo>
                    <a:lnTo>
                      <a:pt x="23" y="30"/>
                    </a:lnTo>
                    <a:lnTo>
                      <a:pt x="32" y="23"/>
                    </a:lnTo>
                    <a:lnTo>
                      <a:pt x="40" y="17"/>
                    </a:lnTo>
                    <a:lnTo>
                      <a:pt x="47" y="11"/>
                    </a:lnTo>
                    <a:lnTo>
                      <a:pt x="51" y="6"/>
                    </a:lnTo>
                    <a:lnTo>
                      <a:pt x="52"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23" name="Freeform 81">
                <a:extLst>
                  <a:ext uri="{FF2B5EF4-FFF2-40B4-BE49-F238E27FC236}">
                    <a16:creationId xmlns:a16="http://schemas.microsoft.com/office/drawing/2014/main" xmlns="" id="{01821158-1AE6-4B11-AF4A-BBA71EB837CC}"/>
                  </a:ext>
                </a:extLst>
              </p:cNvPr>
              <p:cNvSpPr>
                <a:spLocks/>
              </p:cNvSpPr>
              <p:nvPr/>
            </p:nvSpPr>
            <p:spPr bwMode="auto">
              <a:xfrm>
                <a:off x="2759" y="475"/>
                <a:ext cx="36" cy="27"/>
              </a:xfrm>
              <a:custGeom>
                <a:avLst/>
                <a:gdLst>
                  <a:gd name="T0" fmla="*/ 3 w 71"/>
                  <a:gd name="T1" fmla="*/ 1 h 53"/>
                  <a:gd name="T2" fmla="*/ 3 w 71"/>
                  <a:gd name="T3" fmla="*/ 0 h 53"/>
                  <a:gd name="T4" fmla="*/ 2 w 71"/>
                  <a:gd name="T5" fmla="*/ 1 h 53"/>
                  <a:gd name="T6" fmla="*/ 2 w 71"/>
                  <a:gd name="T7" fmla="*/ 1 h 53"/>
                  <a:gd name="T8" fmla="*/ 2 w 71"/>
                  <a:gd name="T9" fmla="*/ 1 h 53"/>
                  <a:gd name="T10" fmla="*/ 1 w 71"/>
                  <a:gd name="T11" fmla="*/ 1 h 53"/>
                  <a:gd name="T12" fmla="*/ 1 w 71"/>
                  <a:gd name="T13" fmla="*/ 2 h 53"/>
                  <a:gd name="T14" fmla="*/ 1 w 71"/>
                  <a:gd name="T15" fmla="*/ 2 h 53"/>
                  <a:gd name="T16" fmla="*/ 0 w 71"/>
                  <a:gd name="T17" fmla="*/ 2 h 53"/>
                  <a:gd name="T18" fmla="*/ 1 w 71"/>
                  <a:gd name="T19" fmla="*/ 2 h 53"/>
                  <a:gd name="T20" fmla="*/ 1 w 71"/>
                  <a:gd name="T21" fmla="*/ 2 h 53"/>
                  <a:gd name="T22" fmla="*/ 1 w 71"/>
                  <a:gd name="T23" fmla="*/ 2 h 53"/>
                  <a:gd name="T24" fmla="*/ 2 w 71"/>
                  <a:gd name="T25" fmla="*/ 1 h 53"/>
                  <a:gd name="T26" fmla="*/ 2 w 71"/>
                  <a:gd name="T27" fmla="*/ 1 h 53"/>
                  <a:gd name="T28" fmla="*/ 3 w 71"/>
                  <a:gd name="T29" fmla="*/ 1 h 53"/>
                  <a:gd name="T30" fmla="*/ 3 w 71"/>
                  <a:gd name="T31" fmla="*/ 1 h 53"/>
                  <a:gd name="T32" fmla="*/ 3 w 71"/>
                  <a:gd name="T33" fmla="*/ 1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53">
                    <a:moveTo>
                      <a:pt x="71" y="1"/>
                    </a:moveTo>
                    <a:lnTo>
                      <a:pt x="68" y="0"/>
                    </a:lnTo>
                    <a:lnTo>
                      <a:pt x="59" y="2"/>
                    </a:lnTo>
                    <a:lnTo>
                      <a:pt x="48" y="7"/>
                    </a:lnTo>
                    <a:lnTo>
                      <a:pt x="36" y="15"/>
                    </a:lnTo>
                    <a:lnTo>
                      <a:pt x="23" y="23"/>
                    </a:lnTo>
                    <a:lnTo>
                      <a:pt x="13" y="33"/>
                    </a:lnTo>
                    <a:lnTo>
                      <a:pt x="4" y="44"/>
                    </a:lnTo>
                    <a:lnTo>
                      <a:pt x="0" y="53"/>
                    </a:lnTo>
                    <a:lnTo>
                      <a:pt x="7" y="49"/>
                    </a:lnTo>
                    <a:lnTo>
                      <a:pt x="17" y="44"/>
                    </a:lnTo>
                    <a:lnTo>
                      <a:pt x="30" y="37"/>
                    </a:lnTo>
                    <a:lnTo>
                      <a:pt x="43" y="30"/>
                    </a:lnTo>
                    <a:lnTo>
                      <a:pt x="54" y="23"/>
                    </a:lnTo>
                    <a:lnTo>
                      <a:pt x="65" y="15"/>
                    </a:lnTo>
                    <a:lnTo>
                      <a:pt x="70" y="8"/>
                    </a:lnTo>
                    <a:lnTo>
                      <a:pt x="71"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24" name="Freeform 82">
                <a:extLst>
                  <a:ext uri="{FF2B5EF4-FFF2-40B4-BE49-F238E27FC236}">
                    <a16:creationId xmlns:a16="http://schemas.microsoft.com/office/drawing/2014/main" xmlns="" id="{7DAECB03-178B-47D4-BBA8-B5970472D9AF}"/>
                  </a:ext>
                </a:extLst>
              </p:cNvPr>
              <p:cNvSpPr>
                <a:spLocks/>
              </p:cNvSpPr>
              <p:nvPr/>
            </p:nvSpPr>
            <p:spPr bwMode="auto">
              <a:xfrm>
                <a:off x="2771" y="526"/>
                <a:ext cx="30" cy="20"/>
              </a:xfrm>
              <a:custGeom>
                <a:avLst/>
                <a:gdLst>
                  <a:gd name="T0" fmla="*/ 2 w 60"/>
                  <a:gd name="T1" fmla="*/ 0 h 41"/>
                  <a:gd name="T2" fmla="*/ 2 w 60"/>
                  <a:gd name="T3" fmla="*/ 0 h 41"/>
                  <a:gd name="T4" fmla="*/ 2 w 60"/>
                  <a:gd name="T5" fmla="*/ 0 h 41"/>
                  <a:gd name="T6" fmla="*/ 2 w 60"/>
                  <a:gd name="T7" fmla="*/ 0 h 41"/>
                  <a:gd name="T8" fmla="*/ 1 w 60"/>
                  <a:gd name="T9" fmla="*/ 0 h 41"/>
                  <a:gd name="T10" fmla="*/ 1 w 60"/>
                  <a:gd name="T11" fmla="*/ 0 h 41"/>
                  <a:gd name="T12" fmla="*/ 1 w 60"/>
                  <a:gd name="T13" fmla="*/ 0 h 41"/>
                  <a:gd name="T14" fmla="*/ 1 w 60"/>
                  <a:gd name="T15" fmla="*/ 1 h 41"/>
                  <a:gd name="T16" fmla="*/ 0 w 60"/>
                  <a:gd name="T17" fmla="*/ 1 h 41"/>
                  <a:gd name="T18" fmla="*/ 1 w 60"/>
                  <a:gd name="T19" fmla="*/ 1 h 41"/>
                  <a:gd name="T20" fmla="*/ 1 w 60"/>
                  <a:gd name="T21" fmla="*/ 1 h 41"/>
                  <a:gd name="T22" fmla="*/ 1 w 60"/>
                  <a:gd name="T23" fmla="*/ 0 h 41"/>
                  <a:gd name="T24" fmla="*/ 2 w 60"/>
                  <a:gd name="T25" fmla="*/ 0 h 41"/>
                  <a:gd name="T26" fmla="*/ 2 w 60"/>
                  <a:gd name="T27" fmla="*/ 0 h 41"/>
                  <a:gd name="T28" fmla="*/ 2 w 60"/>
                  <a:gd name="T29" fmla="*/ 0 h 41"/>
                  <a:gd name="T30" fmla="*/ 2 w 60"/>
                  <a:gd name="T31" fmla="*/ 0 h 41"/>
                  <a:gd name="T32" fmla="*/ 2 w 60"/>
                  <a:gd name="T33" fmla="*/ 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0" h="41">
                    <a:moveTo>
                      <a:pt x="60" y="3"/>
                    </a:moveTo>
                    <a:lnTo>
                      <a:pt x="57" y="0"/>
                    </a:lnTo>
                    <a:lnTo>
                      <a:pt x="50" y="1"/>
                    </a:lnTo>
                    <a:lnTo>
                      <a:pt x="39" y="5"/>
                    </a:lnTo>
                    <a:lnTo>
                      <a:pt x="29" y="11"/>
                    </a:lnTo>
                    <a:lnTo>
                      <a:pt x="19" y="19"/>
                    </a:lnTo>
                    <a:lnTo>
                      <a:pt x="9" y="27"/>
                    </a:lnTo>
                    <a:lnTo>
                      <a:pt x="3" y="34"/>
                    </a:lnTo>
                    <a:lnTo>
                      <a:pt x="0" y="41"/>
                    </a:lnTo>
                    <a:lnTo>
                      <a:pt x="6" y="37"/>
                    </a:lnTo>
                    <a:lnTo>
                      <a:pt x="14" y="34"/>
                    </a:lnTo>
                    <a:lnTo>
                      <a:pt x="23" y="29"/>
                    </a:lnTo>
                    <a:lnTo>
                      <a:pt x="34" y="23"/>
                    </a:lnTo>
                    <a:lnTo>
                      <a:pt x="43" y="18"/>
                    </a:lnTo>
                    <a:lnTo>
                      <a:pt x="51" y="13"/>
                    </a:lnTo>
                    <a:lnTo>
                      <a:pt x="58" y="7"/>
                    </a:lnTo>
                    <a:lnTo>
                      <a:pt x="6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25" name="Freeform 83">
                <a:extLst>
                  <a:ext uri="{FF2B5EF4-FFF2-40B4-BE49-F238E27FC236}">
                    <a16:creationId xmlns:a16="http://schemas.microsoft.com/office/drawing/2014/main" xmlns="" id="{B4D5702C-98C1-4F00-B0C0-0C468ABBB90E}"/>
                  </a:ext>
                </a:extLst>
              </p:cNvPr>
              <p:cNvSpPr>
                <a:spLocks/>
              </p:cNvSpPr>
              <p:nvPr/>
            </p:nvSpPr>
            <p:spPr bwMode="auto">
              <a:xfrm>
                <a:off x="2760" y="370"/>
                <a:ext cx="4" cy="31"/>
              </a:xfrm>
              <a:custGeom>
                <a:avLst/>
                <a:gdLst>
                  <a:gd name="T0" fmla="*/ 1 w 8"/>
                  <a:gd name="T1" fmla="*/ 2 h 61"/>
                  <a:gd name="T2" fmla="*/ 1 w 8"/>
                  <a:gd name="T3" fmla="*/ 2 h 61"/>
                  <a:gd name="T4" fmla="*/ 0 w 8"/>
                  <a:gd name="T5" fmla="*/ 1 h 61"/>
                  <a:gd name="T6" fmla="*/ 0 w 8"/>
                  <a:gd name="T7" fmla="*/ 1 h 61"/>
                  <a:gd name="T8" fmla="*/ 1 w 8"/>
                  <a:gd name="T9" fmla="*/ 0 h 61"/>
                  <a:gd name="T10" fmla="*/ 1 w 8"/>
                  <a:gd name="T11" fmla="*/ 1 h 61"/>
                  <a:gd name="T12" fmla="*/ 1 w 8"/>
                  <a:gd name="T13" fmla="*/ 1 h 61"/>
                  <a:gd name="T14" fmla="*/ 1 w 8"/>
                  <a:gd name="T15" fmla="*/ 2 h 61"/>
                  <a:gd name="T16" fmla="*/ 1 w 8"/>
                  <a:gd name="T17" fmla="*/ 2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61">
                    <a:moveTo>
                      <a:pt x="4" y="61"/>
                    </a:moveTo>
                    <a:lnTo>
                      <a:pt x="3" y="48"/>
                    </a:lnTo>
                    <a:lnTo>
                      <a:pt x="0" y="27"/>
                    </a:lnTo>
                    <a:lnTo>
                      <a:pt x="0" y="8"/>
                    </a:lnTo>
                    <a:lnTo>
                      <a:pt x="4" y="0"/>
                    </a:lnTo>
                    <a:lnTo>
                      <a:pt x="8" y="9"/>
                    </a:lnTo>
                    <a:lnTo>
                      <a:pt x="8" y="27"/>
                    </a:lnTo>
                    <a:lnTo>
                      <a:pt x="6" y="46"/>
                    </a:lnTo>
                    <a:lnTo>
                      <a:pt x="4" y="6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26" name="Freeform 84">
                <a:extLst>
                  <a:ext uri="{FF2B5EF4-FFF2-40B4-BE49-F238E27FC236}">
                    <a16:creationId xmlns:a16="http://schemas.microsoft.com/office/drawing/2014/main" xmlns="" id="{A5D99756-BDB7-47BC-B0E7-C46E3629597C}"/>
                  </a:ext>
                </a:extLst>
              </p:cNvPr>
              <p:cNvSpPr>
                <a:spLocks/>
              </p:cNvSpPr>
              <p:nvPr/>
            </p:nvSpPr>
            <p:spPr bwMode="auto">
              <a:xfrm>
                <a:off x="2726" y="392"/>
                <a:ext cx="32" cy="43"/>
              </a:xfrm>
              <a:custGeom>
                <a:avLst/>
                <a:gdLst>
                  <a:gd name="T0" fmla="*/ 2 w 65"/>
                  <a:gd name="T1" fmla="*/ 3 h 85"/>
                  <a:gd name="T2" fmla="*/ 1 w 65"/>
                  <a:gd name="T3" fmla="*/ 3 h 85"/>
                  <a:gd name="T4" fmla="*/ 1 w 65"/>
                  <a:gd name="T5" fmla="*/ 2 h 85"/>
                  <a:gd name="T6" fmla="*/ 1 w 65"/>
                  <a:gd name="T7" fmla="*/ 2 h 85"/>
                  <a:gd name="T8" fmla="*/ 1 w 65"/>
                  <a:gd name="T9" fmla="*/ 1 h 85"/>
                  <a:gd name="T10" fmla="*/ 0 w 65"/>
                  <a:gd name="T11" fmla="*/ 1 h 85"/>
                  <a:gd name="T12" fmla="*/ 0 w 65"/>
                  <a:gd name="T13" fmla="*/ 1 h 85"/>
                  <a:gd name="T14" fmla="*/ 0 w 65"/>
                  <a:gd name="T15" fmla="*/ 0 h 85"/>
                  <a:gd name="T16" fmla="*/ 0 w 65"/>
                  <a:gd name="T17" fmla="*/ 1 h 85"/>
                  <a:gd name="T18" fmla="*/ 0 w 65"/>
                  <a:gd name="T19" fmla="*/ 1 h 85"/>
                  <a:gd name="T20" fmla="*/ 0 w 65"/>
                  <a:gd name="T21" fmla="*/ 1 h 85"/>
                  <a:gd name="T22" fmla="*/ 0 w 65"/>
                  <a:gd name="T23" fmla="*/ 1 h 85"/>
                  <a:gd name="T24" fmla="*/ 0 w 65"/>
                  <a:gd name="T25" fmla="*/ 2 h 85"/>
                  <a:gd name="T26" fmla="*/ 1 w 65"/>
                  <a:gd name="T27" fmla="*/ 2 h 85"/>
                  <a:gd name="T28" fmla="*/ 1 w 65"/>
                  <a:gd name="T29" fmla="*/ 3 h 85"/>
                  <a:gd name="T30" fmla="*/ 1 w 65"/>
                  <a:gd name="T31" fmla="*/ 3 h 85"/>
                  <a:gd name="T32" fmla="*/ 2 w 65"/>
                  <a:gd name="T33" fmla="*/ 3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85">
                    <a:moveTo>
                      <a:pt x="65" y="85"/>
                    </a:moveTo>
                    <a:lnTo>
                      <a:pt x="60" y="75"/>
                    </a:lnTo>
                    <a:lnTo>
                      <a:pt x="53" y="62"/>
                    </a:lnTo>
                    <a:lnTo>
                      <a:pt x="44" y="46"/>
                    </a:lnTo>
                    <a:lnTo>
                      <a:pt x="34" y="31"/>
                    </a:lnTo>
                    <a:lnTo>
                      <a:pt x="23" y="16"/>
                    </a:lnTo>
                    <a:lnTo>
                      <a:pt x="14" y="6"/>
                    </a:lnTo>
                    <a:lnTo>
                      <a:pt x="6" y="0"/>
                    </a:lnTo>
                    <a:lnTo>
                      <a:pt x="1" y="1"/>
                    </a:lnTo>
                    <a:lnTo>
                      <a:pt x="0" y="8"/>
                    </a:lnTo>
                    <a:lnTo>
                      <a:pt x="6" y="17"/>
                    </a:lnTo>
                    <a:lnTo>
                      <a:pt x="15" y="29"/>
                    </a:lnTo>
                    <a:lnTo>
                      <a:pt x="27" y="41"/>
                    </a:lnTo>
                    <a:lnTo>
                      <a:pt x="38" y="54"/>
                    </a:lnTo>
                    <a:lnTo>
                      <a:pt x="50" y="66"/>
                    </a:lnTo>
                    <a:lnTo>
                      <a:pt x="59" y="76"/>
                    </a:lnTo>
                    <a:lnTo>
                      <a:pt x="65" y="8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27" name="Freeform 85">
                <a:extLst>
                  <a:ext uri="{FF2B5EF4-FFF2-40B4-BE49-F238E27FC236}">
                    <a16:creationId xmlns:a16="http://schemas.microsoft.com/office/drawing/2014/main" xmlns="" id="{593CF20F-BA4B-41F5-9B49-EF0292EB792C}"/>
                  </a:ext>
                </a:extLst>
              </p:cNvPr>
              <p:cNvSpPr>
                <a:spLocks/>
              </p:cNvSpPr>
              <p:nvPr/>
            </p:nvSpPr>
            <p:spPr bwMode="auto">
              <a:xfrm>
                <a:off x="2724" y="410"/>
                <a:ext cx="34" cy="38"/>
              </a:xfrm>
              <a:custGeom>
                <a:avLst/>
                <a:gdLst>
                  <a:gd name="T0" fmla="*/ 3 w 68"/>
                  <a:gd name="T1" fmla="*/ 2 h 77"/>
                  <a:gd name="T2" fmla="*/ 2 w 68"/>
                  <a:gd name="T3" fmla="*/ 2 h 77"/>
                  <a:gd name="T4" fmla="*/ 2 w 68"/>
                  <a:gd name="T5" fmla="*/ 1 h 77"/>
                  <a:gd name="T6" fmla="*/ 2 w 68"/>
                  <a:gd name="T7" fmla="*/ 1 h 77"/>
                  <a:gd name="T8" fmla="*/ 1 w 68"/>
                  <a:gd name="T9" fmla="*/ 0 h 77"/>
                  <a:gd name="T10" fmla="*/ 1 w 68"/>
                  <a:gd name="T11" fmla="*/ 0 h 77"/>
                  <a:gd name="T12" fmla="*/ 1 w 68"/>
                  <a:gd name="T13" fmla="*/ 0 h 77"/>
                  <a:gd name="T14" fmla="*/ 1 w 68"/>
                  <a:gd name="T15" fmla="*/ 0 h 77"/>
                  <a:gd name="T16" fmla="*/ 0 w 68"/>
                  <a:gd name="T17" fmla="*/ 0 h 77"/>
                  <a:gd name="T18" fmla="*/ 1 w 68"/>
                  <a:gd name="T19" fmla="*/ 0 h 77"/>
                  <a:gd name="T20" fmla="*/ 1 w 68"/>
                  <a:gd name="T21" fmla="*/ 0 h 77"/>
                  <a:gd name="T22" fmla="*/ 1 w 68"/>
                  <a:gd name="T23" fmla="*/ 0 h 77"/>
                  <a:gd name="T24" fmla="*/ 1 w 68"/>
                  <a:gd name="T25" fmla="*/ 1 h 77"/>
                  <a:gd name="T26" fmla="*/ 2 w 68"/>
                  <a:gd name="T27" fmla="*/ 1 h 77"/>
                  <a:gd name="T28" fmla="*/ 2 w 68"/>
                  <a:gd name="T29" fmla="*/ 1 h 77"/>
                  <a:gd name="T30" fmla="*/ 2 w 68"/>
                  <a:gd name="T31" fmla="*/ 2 h 77"/>
                  <a:gd name="T32" fmla="*/ 3 w 68"/>
                  <a:gd name="T33" fmla="*/ 2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77">
                    <a:moveTo>
                      <a:pt x="68" y="77"/>
                    </a:moveTo>
                    <a:lnTo>
                      <a:pt x="62" y="68"/>
                    </a:lnTo>
                    <a:lnTo>
                      <a:pt x="53" y="55"/>
                    </a:lnTo>
                    <a:lnTo>
                      <a:pt x="43" y="41"/>
                    </a:lnTo>
                    <a:lnTo>
                      <a:pt x="31" y="26"/>
                    </a:lnTo>
                    <a:lnTo>
                      <a:pt x="21" y="13"/>
                    </a:lnTo>
                    <a:lnTo>
                      <a:pt x="10" y="4"/>
                    </a:lnTo>
                    <a:lnTo>
                      <a:pt x="3" y="0"/>
                    </a:lnTo>
                    <a:lnTo>
                      <a:pt x="0" y="2"/>
                    </a:lnTo>
                    <a:lnTo>
                      <a:pt x="1" y="9"/>
                    </a:lnTo>
                    <a:lnTo>
                      <a:pt x="8" y="19"/>
                    </a:lnTo>
                    <a:lnTo>
                      <a:pt x="18" y="30"/>
                    </a:lnTo>
                    <a:lnTo>
                      <a:pt x="31" y="41"/>
                    </a:lnTo>
                    <a:lnTo>
                      <a:pt x="43" y="53"/>
                    </a:lnTo>
                    <a:lnTo>
                      <a:pt x="54" y="63"/>
                    </a:lnTo>
                    <a:lnTo>
                      <a:pt x="63" y="71"/>
                    </a:lnTo>
                    <a:lnTo>
                      <a:pt x="68" y="7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28" name="Freeform 86">
                <a:extLst>
                  <a:ext uri="{FF2B5EF4-FFF2-40B4-BE49-F238E27FC236}">
                    <a16:creationId xmlns:a16="http://schemas.microsoft.com/office/drawing/2014/main" xmlns="" id="{58A29C0D-E865-44DE-B133-D6EB93E78207}"/>
                  </a:ext>
                </a:extLst>
              </p:cNvPr>
              <p:cNvSpPr>
                <a:spLocks/>
              </p:cNvSpPr>
              <p:nvPr/>
            </p:nvSpPr>
            <p:spPr bwMode="auto">
              <a:xfrm>
                <a:off x="2722" y="431"/>
                <a:ext cx="36" cy="35"/>
              </a:xfrm>
              <a:custGeom>
                <a:avLst/>
                <a:gdLst>
                  <a:gd name="T0" fmla="*/ 2 w 73"/>
                  <a:gd name="T1" fmla="*/ 3 h 70"/>
                  <a:gd name="T2" fmla="*/ 2 w 73"/>
                  <a:gd name="T3" fmla="*/ 2 h 70"/>
                  <a:gd name="T4" fmla="*/ 1 w 73"/>
                  <a:gd name="T5" fmla="*/ 2 h 70"/>
                  <a:gd name="T6" fmla="*/ 1 w 73"/>
                  <a:gd name="T7" fmla="*/ 2 h 70"/>
                  <a:gd name="T8" fmla="*/ 1 w 73"/>
                  <a:gd name="T9" fmla="*/ 1 h 70"/>
                  <a:gd name="T10" fmla="*/ 0 w 73"/>
                  <a:gd name="T11" fmla="*/ 1 h 70"/>
                  <a:gd name="T12" fmla="*/ 0 w 73"/>
                  <a:gd name="T13" fmla="*/ 1 h 70"/>
                  <a:gd name="T14" fmla="*/ 0 w 73"/>
                  <a:gd name="T15" fmla="*/ 0 h 70"/>
                  <a:gd name="T16" fmla="*/ 0 w 73"/>
                  <a:gd name="T17" fmla="*/ 1 h 70"/>
                  <a:gd name="T18" fmla="*/ 0 w 73"/>
                  <a:gd name="T19" fmla="*/ 1 h 70"/>
                  <a:gd name="T20" fmla="*/ 0 w 73"/>
                  <a:gd name="T21" fmla="*/ 1 h 70"/>
                  <a:gd name="T22" fmla="*/ 0 w 73"/>
                  <a:gd name="T23" fmla="*/ 1 h 70"/>
                  <a:gd name="T24" fmla="*/ 1 w 73"/>
                  <a:gd name="T25" fmla="*/ 2 h 70"/>
                  <a:gd name="T26" fmla="*/ 1 w 73"/>
                  <a:gd name="T27" fmla="*/ 2 h 70"/>
                  <a:gd name="T28" fmla="*/ 1 w 73"/>
                  <a:gd name="T29" fmla="*/ 2 h 70"/>
                  <a:gd name="T30" fmla="*/ 2 w 73"/>
                  <a:gd name="T31" fmla="*/ 2 h 70"/>
                  <a:gd name="T32" fmla="*/ 2 w 73"/>
                  <a:gd name="T33" fmla="*/ 3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3" h="70">
                    <a:moveTo>
                      <a:pt x="73" y="70"/>
                    </a:moveTo>
                    <a:lnTo>
                      <a:pt x="66" y="60"/>
                    </a:lnTo>
                    <a:lnTo>
                      <a:pt x="57" y="47"/>
                    </a:lnTo>
                    <a:lnTo>
                      <a:pt x="45" y="33"/>
                    </a:lnTo>
                    <a:lnTo>
                      <a:pt x="33" y="22"/>
                    </a:lnTo>
                    <a:lnTo>
                      <a:pt x="21" y="12"/>
                    </a:lnTo>
                    <a:lnTo>
                      <a:pt x="11" y="3"/>
                    </a:lnTo>
                    <a:lnTo>
                      <a:pt x="4" y="0"/>
                    </a:lnTo>
                    <a:lnTo>
                      <a:pt x="0" y="2"/>
                    </a:lnTo>
                    <a:lnTo>
                      <a:pt x="3" y="8"/>
                    </a:lnTo>
                    <a:lnTo>
                      <a:pt x="10" y="16"/>
                    </a:lnTo>
                    <a:lnTo>
                      <a:pt x="20" y="25"/>
                    </a:lnTo>
                    <a:lnTo>
                      <a:pt x="33" y="35"/>
                    </a:lnTo>
                    <a:lnTo>
                      <a:pt x="45" y="45"/>
                    </a:lnTo>
                    <a:lnTo>
                      <a:pt x="58" y="54"/>
                    </a:lnTo>
                    <a:lnTo>
                      <a:pt x="67" y="63"/>
                    </a:lnTo>
                    <a:lnTo>
                      <a:pt x="73"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29" name="Freeform 87">
                <a:extLst>
                  <a:ext uri="{FF2B5EF4-FFF2-40B4-BE49-F238E27FC236}">
                    <a16:creationId xmlns:a16="http://schemas.microsoft.com/office/drawing/2014/main" xmlns="" id="{00EF4CE6-4768-4623-97E2-7B77851A78DD}"/>
                  </a:ext>
                </a:extLst>
              </p:cNvPr>
              <p:cNvSpPr>
                <a:spLocks/>
              </p:cNvSpPr>
              <p:nvPr/>
            </p:nvSpPr>
            <p:spPr bwMode="auto">
              <a:xfrm>
                <a:off x="2727" y="456"/>
                <a:ext cx="34" cy="26"/>
              </a:xfrm>
              <a:custGeom>
                <a:avLst/>
                <a:gdLst>
                  <a:gd name="T0" fmla="*/ 2 w 69"/>
                  <a:gd name="T1" fmla="*/ 1 h 53"/>
                  <a:gd name="T2" fmla="*/ 1 w 69"/>
                  <a:gd name="T3" fmla="*/ 1 h 53"/>
                  <a:gd name="T4" fmla="*/ 1 w 69"/>
                  <a:gd name="T5" fmla="*/ 1 h 53"/>
                  <a:gd name="T6" fmla="*/ 1 w 69"/>
                  <a:gd name="T7" fmla="*/ 0 h 53"/>
                  <a:gd name="T8" fmla="*/ 0 w 69"/>
                  <a:gd name="T9" fmla="*/ 0 h 53"/>
                  <a:gd name="T10" fmla="*/ 0 w 69"/>
                  <a:gd name="T11" fmla="*/ 0 h 53"/>
                  <a:gd name="T12" fmla="*/ 0 w 69"/>
                  <a:gd name="T13" fmla="*/ 0 h 53"/>
                  <a:gd name="T14" fmla="*/ 0 w 69"/>
                  <a:gd name="T15" fmla="*/ 0 h 53"/>
                  <a:gd name="T16" fmla="*/ 0 w 69"/>
                  <a:gd name="T17" fmla="*/ 0 h 53"/>
                  <a:gd name="T18" fmla="*/ 0 w 69"/>
                  <a:gd name="T19" fmla="*/ 0 h 53"/>
                  <a:gd name="T20" fmla="*/ 0 w 69"/>
                  <a:gd name="T21" fmla="*/ 0 h 53"/>
                  <a:gd name="T22" fmla="*/ 0 w 69"/>
                  <a:gd name="T23" fmla="*/ 0 h 53"/>
                  <a:gd name="T24" fmla="*/ 0 w 69"/>
                  <a:gd name="T25" fmla="*/ 0 h 53"/>
                  <a:gd name="T26" fmla="*/ 1 w 69"/>
                  <a:gd name="T27" fmla="*/ 1 h 53"/>
                  <a:gd name="T28" fmla="*/ 1 w 69"/>
                  <a:gd name="T29" fmla="*/ 1 h 53"/>
                  <a:gd name="T30" fmla="*/ 1 w 69"/>
                  <a:gd name="T31" fmla="*/ 1 h 53"/>
                  <a:gd name="T32" fmla="*/ 2 w 69"/>
                  <a:gd name="T33" fmla="*/ 1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53">
                    <a:moveTo>
                      <a:pt x="69" y="53"/>
                    </a:moveTo>
                    <a:lnTo>
                      <a:pt x="62" y="45"/>
                    </a:lnTo>
                    <a:lnTo>
                      <a:pt x="53" y="35"/>
                    </a:lnTo>
                    <a:lnTo>
                      <a:pt x="41" y="24"/>
                    </a:lnTo>
                    <a:lnTo>
                      <a:pt x="30" y="15"/>
                    </a:lnTo>
                    <a:lnTo>
                      <a:pt x="19" y="6"/>
                    </a:lnTo>
                    <a:lnTo>
                      <a:pt x="9" y="1"/>
                    </a:lnTo>
                    <a:lnTo>
                      <a:pt x="2" y="0"/>
                    </a:lnTo>
                    <a:lnTo>
                      <a:pt x="0" y="4"/>
                    </a:lnTo>
                    <a:lnTo>
                      <a:pt x="2" y="11"/>
                    </a:lnTo>
                    <a:lnTo>
                      <a:pt x="8" y="18"/>
                    </a:lnTo>
                    <a:lnTo>
                      <a:pt x="18" y="24"/>
                    </a:lnTo>
                    <a:lnTo>
                      <a:pt x="30" y="30"/>
                    </a:lnTo>
                    <a:lnTo>
                      <a:pt x="41" y="35"/>
                    </a:lnTo>
                    <a:lnTo>
                      <a:pt x="53" y="41"/>
                    </a:lnTo>
                    <a:lnTo>
                      <a:pt x="62" y="47"/>
                    </a:lnTo>
                    <a:lnTo>
                      <a:pt x="69" y="5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30" name="Freeform 88">
                <a:extLst>
                  <a:ext uri="{FF2B5EF4-FFF2-40B4-BE49-F238E27FC236}">
                    <a16:creationId xmlns:a16="http://schemas.microsoft.com/office/drawing/2014/main" xmlns="" id="{880A5E0A-229B-4EEB-BF31-E17E4850A3E3}"/>
                  </a:ext>
                </a:extLst>
              </p:cNvPr>
              <p:cNvSpPr>
                <a:spLocks/>
              </p:cNvSpPr>
              <p:nvPr/>
            </p:nvSpPr>
            <p:spPr bwMode="auto">
              <a:xfrm>
                <a:off x="2729" y="477"/>
                <a:ext cx="33" cy="24"/>
              </a:xfrm>
              <a:custGeom>
                <a:avLst/>
                <a:gdLst>
                  <a:gd name="T0" fmla="*/ 2 w 67"/>
                  <a:gd name="T1" fmla="*/ 1 h 49"/>
                  <a:gd name="T2" fmla="*/ 1 w 67"/>
                  <a:gd name="T3" fmla="*/ 1 h 49"/>
                  <a:gd name="T4" fmla="*/ 1 w 67"/>
                  <a:gd name="T5" fmla="*/ 1 h 49"/>
                  <a:gd name="T6" fmla="*/ 1 w 67"/>
                  <a:gd name="T7" fmla="*/ 0 h 49"/>
                  <a:gd name="T8" fmla="*/ 0 w 67"/>
                  <a:gd name="T9" fmla="*/ 0 h 49"/>
                  <a:gd name="T10" fmla="*/ 0 w 67"/>
                  <a:gd name="T11" fmla="*/ 0 h 49"/>
                  <a:gd name="T12" fmla="*/ 0 w 67"/>
                  <a:gd name="T13" fmla="*/ 0 h 49"/>
                  <a:gd name="T14" fmla="*/ 0 w 67"/>
                  <a:gd name="T15" fmla="*/ 0 h 49"/>
                  <a:gd name="T16" fmla="*/ 0 w 67"/>
                  <a:gd name="T17" fmla="*/ 0 h 49"/>
                  <a:gd name="T18" fmla="*/ 0 w 67"/>
                  <a:gd name="T19" fmla="*/ 0 h 49"/>
                  <a:gd name="T20" fmla="*/ 0 w 67"/>
                  <a:gd name="T21" fmla="*/ 0 h 49"/>
                  <a:gd name="T22" fmla="*/ 0 w 67"/>
                  <a:gd name="T23" fmla="*/ 0 h 49"/>
                  <a:gd name="T24" fmla="*/ 0 w 67"/>
                  <a:gd name="T25" fmla="*/ 0 h 49"/>
                  <a:gd name="T26" fmla="*/ 1 w 67"/>
                  <a:gd name="T27" fmla="*/ 1 h 49"/>
                  <a:gd name="T28" fmla="*/ 1 w 67"/>
                  <a:gd name="T29" fmla="*/ 1 h 49"/>
                  <a:gd name="T30" fmla="*/ 1 w 67"/>
                  <a:gd name="T31" fmla="*/ 1 h 49"/>
                  <a:gd name="T32" fmla="*/ 2 w 67"/>
                  <a:gd name="T33" fmla="*/ 1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49">
                    <a:moveTo>
                      <a:pt x="67" y="49"/>
                    </a:moveTo>
                    <a:lnTo>
                      <a:pt x="61" y="43"/>
                    </a:lnTo>
                    <a:lnTo>
                      <a:pt x="51" y="34"/>
                    </a:lnTo>
                    <a:lnTo>
                      <a:pt x="39" y="25"/>
                    </a:lnTo>
                    <a:lnTo>
                      <a:pt x="28" y="14"/>
                    </a:lnTo>
                    <a:lnTo>
                      <a:pt x="16" y="7"/>
                    </a:lnTo>
                    <a:lnTo>
                      <a:pt x="7" y="2"/>
                    </a:lnTo>
                    <a:lnTo>
                      <a:pt x="1" y="0"/>
                    </a:lnTo>
                    <a:lnTo>
                      <a:pt x="0" y="5"/>
                    </a:lnTo>
                    <a:lnTo>
                      <a:pt x="4" y="12"/>
                    </a:lnTo>
                    <a:lnTo>
                      <a:pt x="11" y="19"/>
                    </a:lnTo>
                    <a:lnTo>
                      <a:pt x="20" y="26"/>
                    </a:lnTo>
                    <a:lnTo>
                      <a:pt x="31" y="31"/>
                    </a:lnTo>
                    <a:lnTo>
                      <a:pt x="43" y="37"/>
                    </a:lnTo>
                    <a:lnTo>
                      <a:pt x="53" y="42"/>
                    </a:lnTo>
                    <a:lnTo>
                      <a:pt x="62" y="45"/>
                    </a:lnTo>
                    <a:lnTo>
                      <a:pt x="67" y="4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31" name="Freeform 89">
                <a:extLst>
                  <a:ext uri="{FF2B5EF4-FFF2-40B4-BE49-F238E27FC236}">
                    <a16:creationId xmlns:a16="http://schemas.microsoft.com/office/drawing/2014/main" xmlns="" id="{5044B8A3-7DD3-4940-B320-4485CB9B5927}"/>
                  </a:ext>
                </a:extLst>
              </p:cNvPr>
              <p:cNvSpPr>
                <a:spLocks/>
              </p:cNvSpPr>
              <p:nvPr/>
            </p:nvSpPr>
            <p:spPr bwMode="auto">
              <a:xfrm>
                <a:off x="2736" y="506"/>
                <a:ext cx="29" cy="13"/>
              </a:xfrm>
              <a:custGeom>
                <a:avLst/>
                <a:gdLst>
                  <a:gd name="T0" fmla="*/ 1 w 59"/>
                  <a:gd name="T1" fmla="*/ 1 h 25"/>
                  <a:gd name="T2" fmla="*/ 1 w 59"/>
                  <a:gd name="T3" fmla="*/ 1 h 25"/>
                  <a:gd name="T4" fmla="*/ 1 w 59"/>
                  <a:gd name="T5" fmla="*/ 1 h 25"/>
                  <a:gd name="T6" fmla="*/ 1 w 59"/>
                  <a:gd name="T7" fmla="*/ 1 h 25"/>
                  <a:gd name="T8" fmla="*/ 0 w 59"/>
                  <a:gd name="T9" fmla="*/ 1 h 25"/>
                  <a:gd name="T10" fmla="*/ 0 w 59"/>
                  <a:gd name="T11" fmla="*/ 0 h 25"/>
                  <a:gd name="T12" fmla="*/ 0 w 59"/>
                  <a:gd name="T13" fmla="*/ 0 h 25"/>
                  <a:gd name="T14" fmla="*/ 0 w 59"/>
                  <a:gd name="T15" fmla="*/ 1 h 25"/>
                  <a:gd name="T16" fmla="*/ 0 w 59"/>
                  <a:gd name="T17" fmla="*/ 1 h 25"/>
                  <a:gd name="T18" fmla="*/ 0 w 59"/>
                  <a:gd name="T19" fmla="*/ 1 h 25"/>
                  <a:gd name="T20" fmla="*/ 0 w 59"/>
                  <a:gd name="T21" fmla="*/ 1 h 25"/>
                  <a:gd name="T22" fmla="*/ 0 w 59"/>
                  <a:gd name="T23" fmla="*/ 1 h 25"/>
                  <a:gd name="T24" fmla="*/ 0 w 59"/>
                  <a:gd name="T25" fmla="*/ 1 h 25"/>
                  <a:gd name="T26" fmla="*/ 1 w 59"/>
                  <a:gd name="T27" fmla="*/ 1 h 25"/>
                  <a:gd name="T28" fmla="*/ 1 w 59"/>
                  <a:gd name="T29" fmla="*/ 1 h 25"/>
                  <a:gd name="T30" fmla="*/ 1 w 59"/>
                  <a:gd name="T31" fmla="*/ 1 h 25"/>
                  <a:gd name="T32" fmla="*/ 1 w 59"/>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25">
                    <a:moveTo>
                      <a:pt x="59" y="25"/>
                    </a:moveTo>
                    <a:lnTo>
                      <a:pt x="52" y="20"/>
                    </a:lnTo>
                    <a:lnTo>
                      <a:pt x="43" y="14"/>
                    </a:lnTo>
                    <a:lnTo>
                      <a:pt x="32" y="8"/>
                    </a:lnTo>
                    <a:lnTo>
                      <a:pt x="23" y="3"/>
                    </a:lnTo>
                    <a:lnTo>
                      <a:pt x="14" y="0"/>
                    </a:lnTo>
                    <a:lnTo>
                      <a:pt x="7" y="0"/>
                    </a:lnTo>
                    <a:lnTo>
                      <a:pt x="1" y="1"/>
                    </a:lnTo>
                    <a:lnTo>
                      <a:pt x="0" y="7"/>
                    </a:lnTo>
                    <a:lnTo>
                      <a:pt x="2" y="13"/>
                    </a:lnTo>
                    <a:lnTo>
                      <a:pt x="8" y="17"/>
                    </a:lnTo>
                    <a:lnTo>
                      <a:pt x="16" y="20"/>
                    </a:lnTo>
                    <a:lnTo>
                      <a:pt x="25" y="21"/>
                    </a:lnTo>
                    <a:lnTo>
                      <a:pt x="35" y="21"/>
                    </a:lnTo>
                    <a:lnTo>
                      <a:pt x="45" y="22"/>
                    </a:lnTo>
                    <a:lnTo>
                      <a:pt x="53" y="23"/>
                    </a:lnTo>
                    <a:lnTo>
                      <a:pt x="59" y="2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32" name="Freeform 90">
                <a:extLst>
                  <a:ext uri="{FF2B5EF4-FFF2-40B4-BE49-F238E27FC236}">
                    <a16:creationId xmlns:a16="http://schemas.microsoft.com/office/drawing/2014/main" xmlns="" id="{959C5DF9-DE27-4CAD-9C08-0190638608E1}"/>
                  </a:ext>
                </a:extLst>
              </p:cNvPr>
              <p:cNvSpPr>
                <a:spLocks/>
              </p:cNvSpPr>
              <p:nvPr/>
            </p:nvSpPr>
            <p:spPr bwMode="auto">
              <a:xfrm>
                <a:off x="2743" y="526"/>
                <a:ext cx="26" cy="6"/>
              </a:xfrm>
              <a:custGeom>
                <a:avLst/>
                <a:gdLst>
                  <a:gd name="T0" fmla="*/ 2 w 52"/>
                  <a:gd name="T1" fmla="*/ 0 h 13"/>
                  <a:gd name="T2" fmla="*/ 2 w 52"/>
                  <a:gd name="T3" fmla="*/ 0 h 13"/>
                  <a:gd name="T4" fmla="*/ 2 w 52"/>
                  <a:gd name="T5" fmla="*/ 0 h 13"/>
                  <a:gd name="T6" fmla="*/ 1 w 52"/>
                  <a:gd name="T7" fmla="*/ 0 h 13"/>
                  <a:gd name="T8" fmla="*/ 1 w 52"/>
                  <a:gd name="T9" fmla="*/ 0 h 13"/>
                  <a:gd name="T10" fmla="*/ 1 w 52"/>
                  <a:gd name="T11" fmla="*/ 0 h 13"/>
                  <a:gd name="T12" fmla="*/ 1 w 52"/>
                  <a:gd name="T13" fmla="*/ 0 h 13"/>
                  <a:gd name="T14" fmla="*/ 1 w 52"/>
                  <a:gd name="T15" fmla="*/ 0 h 13"/>
                  <a:gd name="T16" fmla="*/ 0 w 52"/>
                  <a:gd name="T17" fmla="*/ 0 h 13"/>
                  <a:gd name="T18" fmla="*/ 1 w 52"/>
                  <a:gd name="T19" fmla="*/ 0 h 13"/>
                  <a:gd name="T20" fmla="*/ 1 w 52"/>
                  <a:gd name="T21" fmla="*/ 0 h 13"/>
                  <a:gd name="T22" fmla="*/ 1 w 52"/>
                  <a:gd name="T23" fmla="*/ 0 h 13"/>
                  <a:gd name="T24" fmla="*/ 1 w 52"/>
                  <a:gd name="T25" fmla="*/ 0 h 13"/>
                  <a:gd name="T26" fmla="*/ 1 w 52"/>
                  <a:gd name="T27" fmla="*/ 0 h 13"/>
                  <a:gd name="T28" fmla="*/ 2 w 52"/>
                  <a:gd name="T29" fmla="*/ 0 h 13"/>
                  <a:gd name="T30" fmla="*/ 2 w 52"/>
                  <a:gd name="T31" fmla="*/ 0 h 13"/>
                  <a:gd name="T32" fmla="*/ 2 w 52"/>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3">
                    <a:moveTo>
                      <a:pt x="52" y="13"/>
                    </a:moveTo>
                    <a:lnTo>
                      <a:pt x="46" y="11"/>
                    </a:lnTo>
                    <a:lnTo>
                      <a:pt x="38" y="7"/>
                    </a:lnTo>
                    <a:lnTo>
                      <a:pt x="30" y="4"/>
                    </a:lnTo>
                    <a:lnTo>
                      <a:pt x="21" y="1"/>
                    </a:lnTo>
                    <a:lnTo>
                      <a:pt x="12" y="0"/>
                    </a:lnTo>
                    <a:lnTo>
                      <a:pt x="6" y="0"/>
                    </a:lnTo>
                    <a:lnTo>
                      <a:pt x="1" y="1"/>
                    </a:lnTo>
                    <a:lnTo>
                      <a:pt x="0" y="6"/>
                    </a:lnTo>
                    <a:lnTo>
                      <a:pt x="2" y="10"/>
                    </a:lnTo>
                    <a:lnTo>
                      <a:pt x="7" y="12"/>
                    </a:lnTo>
                    <a:lnTo>
                      <a:pt x="12" y="13"/>
                    </a:lnTo>
                    <a:lnTo>
                      <a:pt x="21" y="13"/>
                    </a:lnTo>
                    <a:lnTo>
                      <a:pt x="29" y="12"/>
                    </a:lnTo>
                    <a:lnTo>
                      <a:pt x="37" y="12"/>
                    </a:lnTo>
                    <a:lnTo>
                      <a:pt x="45" y="12"/>
                    </a:lnTo>
                    <a:lnTo>
                      <a:pt x="52"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33" name="Freeform 91">
                <a:extLst>
                  <a:ext uri="{FF2B5EF4-FFF2-40B4-BE49-F238E27FC236}">
                    <a16:creationId xmlns:a16="http://schemas.microsoft.com/office/drawing/2014/main" xmlns="" id="{F364C504-AC8F-4735-ABED-1880D879BB4F}"/>
                  </a:ext>
                </a:extLst>
              </p:cNvPr>
              <p:cNvSpPr>
                <a:spLocks/>
              </p:cNvSpPr>
              <p:nvPr/>
            </p:nvSpPr>
            <p:spPr bwMode="auto">
              <a:xfrm>
                <a:off x="2747" y="542"/>
                <a:ext cx="25" cy="7"/>
              </a:xfrm>
              <a:custGeom>
                <a:avLst/>
                <a:gdLst>
                  <a:gd name="T0" fmla="*/ 1 w 51"/>
                  <a:gd name="T1" fmla="*/ 1 h 14"/>
                  <a:gd name="T2" fmla="*/ 1 w 51"/>
                  <a:gd name="T3" fmla="*/ 1 h 14"/>
                  <a:gd name="T4" fmla="*/ 1 w 51"/>
                  <a:gd name="T5" fmla="*/ 1 h 14"/>
                  <a:gd name="T6" fmla="*/ 0 w 51"/>
                  <a:gd name="T7" fmla="*/ 1 h 14"/>
                  <a:gd name="T8" fmla="*/ 0 w 51"/>
                  <a:gd name="T9" fmla="*/ 0 h 14"/>
                  <a:gd name="T10" fmla="*/ 0 w 51"/>
                  <a:gd name="T11" fmla="*/ 0 h 14"/>
                  <a:gd name="T12" fmla="*/ 0 w 51"/>
                  <a:gd name="T13" fmla="*/ 1 h 14"/>
                  <a:gd name="T14" fmla="*/ 0 w 51"/>
                  <a:gd name="T15" fmla="*/ 1 h 14"/>
                  <a:gd name="T16" fmla="*/ 0 w 51"/>
                  <a:gd name="T17" fmla="*/ 1 h 14"/>
                  <a:gd name="T18" fmla="*/ 0 w 51"/>
                  <a:gd name="T19" fmla="*/ 1 h 14"/>
                  <a:gd name="T20" fmla="*/ 0 w 51"/>
                  <a:gd name="T21" fmla="*/ 1 h 14"/>
                  <a:gd name="T22" fmla="*/ 0 w 51"/>
                  <a:gd name="T23" fmla="*/ 1 h 14"/>
                  <a:gd name="T24" fmla="*/ 0 w 51"/>
                  <a:gd name="T25" fmla="*/ 1 h 14"/>
                  <a:gd name="T26" fmla="*/ 0 w 51"/>
                  <a:gd name="T27" fmla="*/ 1 h 14"/>
                  <a:gd name="T28" fmla="*/ 1 w 51"/>
                  <a:gd name="T29" fmla="*/ 1 h 14"/>
                  <a:gd name="T30" fmla="*/ 1 w 51"/>
                  <a:gd name="T31" fmla="*/ 1 h 14"/>
                  <a:gd name="T32" fmla="*/ 1 w 51"/>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14">
                    <a:moveTo>
                      <a:pt x="51" y="7"/>
                    </a:moveTo>
                    <a:lnTo>
                      <a:pt x="46" y="5"/>
                    </a:lnTo>
                    <a:lnTo>
                      <a:pt x="39" y="3"/>
                    </a:lnTo>
                    <a:lnTo>
                      <a:pt x="31" y="2"/>
                    </a:lnTo>
                    <a:lnTo>
                      <a:pt x="22" y="0"/>
                    </a:lnTo>
                    <a:lnTo>
                      <a:pt x="14" y="0"/>
                    </a:lnTo>
                    <a:lnTo>
                      <a:pt x="7" y="2"/>
                    </a:lnTo>
                    <a:lnTo>
                      <a:pt x="2" y="5"/>
                    </a:lnTo>
                    <a:lnTo>
                      <a:pt x="0" y="10"/>
                    </a:lnTo>
                    <a:lnTo>
                      <a:pt x="1" y="13"/>
                    </a:lnTo>
                    <a:lnTo>
                      <a:pt x="4" y="14"/>
                    </a:lnTo>
                    <a:lnTo>
                      <a:pt x="10" y="14"/>
                    </a:lnTo>
                    <a:lnTo>
                      <a:pt x="17" y="13"/>
                    </a:lnTo>
                    <a:lnTo>
                      <a:pt x="25" y="11"/>
                    </a:lnTo>
                    <a:lnTo>
                      <a:pt x="34" y="8"/>
                    </a:lnTo>
                    <a:lnTo>
                      <a:pt x="42" y="7"/>
                    </a:lnTo>
                    <a:lnTo>
                      <a:pt x="51" y="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34" name="Freeform 92">
                <a:extLst>
                  <a:ext uri="{FF2B5EF4-FFF2-40B4-BE49-F238E27FC236}">
                    <a16:creationId xmlns:a16="http://schemas.microsoft.com/office/drawing/2014/main" xmlns="" id="{86547CDC-15D8-490C-B2D1-68B6318EA17E}"/>
                  </a:ext>
                </a:extLst>
              </p:cNvPr>
              <p:cNvSpPr>
                <a:spLocks/>
              </p:cNvSpPr>
              <p:nvPr/>
            </p:nvSpPr>
            <p:spPr bwMode="auto">
              <a:xfrm>
                <a:off x="2755" y="554"/>
                <a:ext cx="25" cy="8"/>
              </a:xfrm>
              <a:custGeom>
                <a:avLst/>
                <a:gdLst>
                  <a:gd name="T0" fmla="*/ 2 w 50"/>
                  <a:gd name="T1" fmla="*/ 1 h 16"/>
                  <a:gd name="T2" fmla="*/ 2 w 50"/>
                  <a:gd name="T3" fmla="*/ 1 h 16"/>
                  <a:gd name="T4" fmla="*/ 2 w 50"/>
                  <a:gd name="T5" fmla="*/ 1 h 16"/>
                  <a:gd name="T6" fmla="*/ 2 w 50"/>
                  <a:gd name="T7" fmla="*/ 1 h 16"/>
                  <a:gd name="T8" fmla="*/ 1 w 50"/>
                  <a:gd name="T9" fmla="*/ 1 h 16"/>
                  <a:gd name="T10" fmla="*/ 1 w 50"/>
                  <a:gd name="T11" fmla="*/ 0 h 16"/>
                  <a:gd name="T12" fmla="*/ 1 w 50"/>
                  <a:gd name="T13" fmla="*/ 0 h 16"/>
                  <a:gd name="T14" fmla="*/ 1 w 50"/>
                  <a:gd name="T15" fmla="*/ 1 h 16"/>
                  <a:gd name="T16" fmla="*/ 0 w 50"/>
                  <a:gd name="T17" fmla="*/ 1 h 16"/>
                  <a:gd name="T18" fmla="*/ 0 w 50"/>
                  <a:gd name="T19" fmla="*/ 1 h 16"/>
                  <a:gd name="T20" fmla="*/ 1 w 50"/>
                  <a:gd name="T21" fmla="*/ 1 h 16"/>
                  <a:gd name="T22" fmla="*/ 1 w 50"/>
                  <a:gd name="T23" fmla="*/ 1 h 16"/>
                  <a:gd name="T24" fmla="*/ 1 w 50"/>
                  <a:gd name="T25" fmla="*/ 1 h 16"/>
                  <a:gd name="T26" fmla="*/ 1 w 50"/>
                  <a:gd name="T27" fmla="*/ 1 h 16"/>
                  <a:gd name="T28" fmla="*/ 2 w 50"/>
                  <a:gd name="T29" fmla="*/ 1 h 16"/>
                  <a:gd name="T30" fmla="*/ 2 w 50"/>
                  <a:gd name="T31" fmla="*/ 1 h 16"/>
                  <a:gd name="T32" fmla="*/ 2 w 50"/>
                  <a:gd name="T33" fmla="*/ 1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16">
                    <a:moveTo>
                      <a:pt x="50" y="16"/>
                    </a:moveTo>
                    <a:lnTo>
                      <a:pt x="47" y="11"/>
                    </a:lnTo>
                    <a:lnTo>
                      <a:pt x="43" y="8"/>
                    </a:lnTo>
                    <a:lnTo>
                      <a:pt x="36" y="4"/>
                    </a:lnTo>
                    <a:lnTo>
                      <a:pt x="28" y="1"/>
                    </a:lnTo>
                    <a:lnTo>
                      <a:pt x="18" y="0"/>
                    </a:lnTo>
                    <a:lnTo>
                      <a:pt x="10" y="0"/>
                    </a:lnTo>
                    <a:lnTo>
                      <a:pt x="5" y="2"/>
                    </a:lnTo>
                    <a:lnTo>
                      <a:pt x="0" y="7"/>
                    </a:lnTo>
                    <a:lnTo>
                      <a:pt x="0" y="11"/>
                    </a:lnTo>
                    <a:lnTo>
                      <a:pt x="3" y="15"/>
                    </a:lnTo>
                    <a:lnTo>
                      <a:pt x="9" y="16"/>
                    </a:lnTo>
                    <a:lnTo>
                      <a:pt x="17" y="16"/>
                    </a:lnTo>
                    <a:lnTo>
                      <a:pt x="26" y="15"/>
                    </a:lnTo>
                    <a:lnTo>
                      <a:pt x="35" y="15"/>
                    </a:lnTo>
                    <a:lnTo>
                      <a:pt x="43" y="15"/>
                    </a:lnTo>
                    <a:lnTo>
                      <a:pt x="50" y="1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35" name="Freeform 93">
                <a:extLst>
                  <a:ext uri="{FF2B5EF4-FFF2-40B4-BE49-F238E27FC236}">
                    <a16:creationId xmlns:a16="http://schemas.microsoft.com/office/drawing/2014/main" xmlns="" id="{78BF686F-86D4-4B81-8BC5-6D55A0373925}"/>
                  </a:ext>
                </a:extLst>
              </p:cNvPr>
              <p:cNvSpPr>
                <a:spLocks/>
              </p:cNvSpPr>
              <p:nvPr/>
            </p:nvSpPr>
            <p:spPr bwMode="auto">
              <a:xfrm>
                <a:off x="2757" y="564"/>
                <a:ext cx="27" cy="8"/>
              </a:xfrm>
              <a:custGeom>
                <a:avLst/>
                <a:gdLst>
                  <a:gd name="T0" fmla="*/ 1 w 56"/>
                  <a:gd name="T1" fmla="*/ 1 h 15"/>
                  <a:gd name="T2" fmla="*/ 1 w 56"/>
                  <a:gd name="T3" fmla="*/ 1 h 15"/>
                  <a:gd name="T4" fmla="*/ 1 w 56"/>
                  <a:gd name="T5" fmla="*/ 1 h 15"/>
                  <a:gd name="T6" fmla="*/ 1 w 56"/>
                  <a:gd name="T7" fmla="*/ 1 h 15"/>
                  <a:gd name="T8" fmla="*/ 0 w 56"/>
                  <a:gd name="T9" fmla="*/ 1 h 15"/>
                  <a:gd name="T10" fmla="*/ 0 w 56"/>
                  <a:gd name="T11" fmla="*/ 0 h 15"/>
                  <a:gd name="T12" fmla="*/ 0 w 56"/>
                  <a:gd name="T13" fmla="*/ 0 h 15"/>
                  <a:gd name="T14" fmla="*/ 0 w 56"/>
                  <a:gd name="T15" fmla="*/ 1 h 15"/>
                  <a:gd name="T16" fmla="*/ 0 w 56"/>
                  <a:gd name="T17" fmla="*/ 1 h 15"/>
                  <a:gd name="T18" fmla="*/ 0 w 56"/>
                  <a:gd name="T19" fmla="*/ 1 h 15"/>
                  <a:gd name="T20" fmla="*/ 0 w 56"/>
                  <a:gd name="T21" fmla="*/ 1 h 15"/>
                  <a:gd name="T22" fmla="*/ 0 w 56"/>
                  <a:gd name="T23" fmla="*/ 1 h 15"/>
                  <a:gd name="T24" fmla="*/ 0 w 56"/>
                  <a:gd name="T25" fmla="*/ 1 h 15"/>
                  <a:gd name="T26" fmla="*/ 1 w 56"/>
                  <a:gd name="T27" fmla="*/ 1 h 15"/>
                  <a:gd name="T28" fmla="*/ 1 w 56"/>
                  <a:gd name="T29" fmla="*/ 1 h 15"/>
                  <a:gd name="T30" fmla="*/ 1 w 56"/>
                  <a:gd name="T31" fmla="*/ 1 h 15"/>
                  <a:gd name="T32" fmla="*/ 1 w 56"/>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15">
                    <a:moveTo>
                      <a:pt x="56" y="13"/>
                    </a:moveTo>
                    <a:lnTo>
                      <a:pt x="51" y="11"/>
                    </a:lnTo>
                    <a:lnTo>
                      <a:pt x="44" y="8"/>
                    </a:lnTo>
                    <a:lnTo>
                      <a:pt x="37" y="5"/>
                    </a:lnTo>
                    <a:lnTo>
                      <a:pt x="29" y="3"/>
                    </a:lnTo>
                    <a:lnTo>
                      <a:pt x="20" y="0"/>
                    </a:lnTo>
                    <a:lnTo>
                      <a:pt x="13" y="0"/>
                    </a:lnTo>
                    <a:lnTo>
                      <a:pt x="6" y="2"/>
                    </a:lnTo>
                    <a:lnTo>
                      <a:pt x="2" y="6"/>
                    </a:lnTo>
                    <a:lnTo>
                      <a:pt x="0" y="11"/>
                    </a:lnTo>
                    <a:lnTo>
                      <a:pt x="5" y="13"/>
                    </a:lnTo>
                    <a:lnTo>
                      <a:pt x="12" y="15"/>
                    </a:lnTo>
                    <a:lnTo>
                      <a:pt x="22" y="15"/>
                    </a:lnTo>
                    <a:lnTo>
                      <a:pt x="33" y="15"/>
                    </a:lnTo>
                    <a:lnTo>
                      <a:pt x="42" y="15"/>
                    </a:lnTo>
                    <a:lnTo>
                      <a:pt x="51" y="14"/>
                    </a:lnTo>
                    <a:lnTo>
                      <a:pt x="56"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36" name="Freeform 94">
                <a:extLst>
                  <a:ext uri="{FF2B5EF4-FFF2-40B4-BE49-F238E27FC236}">
                    <a16:creationId xmlns:a16="http://schemas.microsoft.com/office/drawing/2014/main" xmlns="" id="{5913136B-F5EA-448F-A882-3A17305A4C4B}"/>
                  </a:ext>
                </a:extLst>
              </p:cNvPr>
              <p:cNvSpPr>
                <a:spLocks/>
              </p:cNvSpPr>
              <p:nvPr/>
            </p:nvSpPr>
            <p:spPr bwMode="auto">
              <a:xfrm>
                <a:off x="2733" y="375"/>
                <a:ext cx="26" cy="43"/>
              </a:xfrm>
              <a:custGeom>
                <a:avLst/>
                <a:gdLst>
                  <a:gd name="T0" fmla="*/ 0 w 52"/>
                  <a:gd name="T1" fmla="*/ 1 h 86"/>
                  <a:gd name="T2" fmla="*/ 1 w 52"/>
                  <a:gd name="T3" fmla="*/ 1 h 86"/>
                  <a:gd name="T4" fmla="*/ 1 w 52"/>
                  <a:gd name="T5" fmla="*/ 1 h 86"/>
                  <a:gd name="T6" fmla="*/ 1 w 52"/>
                  <a:gd name="T7" fmla="*/ 1 h 86"/>
                  <a:gd name="T8" fmla="*/ 1 w 52"/>
                  <a:gd name="T9" fmla="*/ 2 h 86"/>
                  <a:gd name="T10" fmla="*/ 2 w 52"/>
                  <a:gd name="T11" fmla="*/ 2 h 86"/>
                  <a:gd name="T12" fmla="*/ 2 w 52"/>
                  <a:gd name="T13" fmla="*/ 2 h 86"/>
                  <a:gd name="T14" fmla="*/ 2 w 52"/>
                  <a:gd name="T15" fmla="*/ 3 h 86"/>
                  <a:gd name="T16" fmla="*/ 2 w 52"/>
                  <a:gd name="T17" fmla="*/ 3 h 86"/>
                  <a:gd name="T18" fmla="*/ 2 w 52"/>
                  <a:gd name="T19" fmla="*/ 3 h 86"/>
                  <a:gd name="T20" fmla="*/ 2 w 52"/>
                  <a:gd name="T21" fmla="*/ 2 h 86"/>
                  <a:gd name="T22" fmla="*/ 2 w 52"/>
                  <a:gd name="T23" fmla="*/ 2 h 86"/>
                  <a:gd name="T24" fmla="*/ 1 w 52"/>
                  <a:gd name="T25" fmla="*/ 1 h 86"/>
                  <a:gd name="T26" fmla="*/ 1 w 52"/>
                  <a:gd name="T27" fmla="*/ 1 h 86"/>
                  <a:gd name="T28" fmla="*/ 1 w 52"/>
                  <a:gd name="T29" fmla="*/ 1 h 86"/>
                  <a:gd name="T30" fmla="*/ 1 w 52"/>
                  <a:gd name="T31" fmla="*/ 0 h 86"/>
                  <a:gd name="T32" fmla="*/ 0 w 52"/>
                  <a:gd name="T33" fmla="*/ 1 h 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86">
                    <a:moveTo>
                      <a:pt x="0" y="3"/>
                    </a:moveTo>
                    <a:lnTo>
                      <a:pt x="3" y="7"/>
                    </a:lnTo>
                    <a:lnTo>
                      <a:pt x="7" y="15"/>
                    </a:lnTo>
                    <a:lnTo>
                      <a:pt x="15" y="26"/>
                    </a:lnTo>
                    <a:lnTo>
                      <a:pt x="24" y="37"/>
                    </a:lnTo>
                    <a:lnTo>
                      <a:pt x="35" y="50"/>
                    </a:lnTo>
                    <a:lnTo>
                      <a:pt x="43" y="63"/>
                    </a:lnTo>
                    <a:lnTo>
                      <a:pt x="49" y="75"/>
                    </a:lnTo>
                    <a:lnTo>
                      <a:pt x="52" y="86"/>
                    </a:lnTo>
                    <a:lnTo>
                      <a:pt x="49" y="72"/>
                    </a:lnTo>
                    <a:lnTo>
                      <a:pt x="43" y="57"/>
                    </a:lnTo>
                    <a:lnTo>
                      <a:pt x="36" y="41"/>
                    </a:lnTo>
                    <a:lnTo>
                      <a:pt x="28" y="26"/>
                    </a:lnTo>
                    <a:lnTo>
                      <a:pt x="20" y="13"/>
                    </a:lnTo>
                    <a:lnTo>
                      <a:pt x="12" y="4"/>
                    </a:lnTo>
                    <a:lnTo>
                      <a:pt x="5" y="0"/>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37" name="Freeform 95">
                <a:extLst>
                  <a:ext uri="{FF2B5EF4-FFF2-40B4-BE49-F238E27FC236}">
                    <a16:creationId xmlns:a16="http://schemas.microsoft.com/office/drawing/2014/main" xmlns="" id="{D6D53AF0-CF27-4D0F-BD5E-5F908F2BB0B3}"/>
                  </a:ext>
                </a:extLst>
              </p:cNvPr>
              <p:cNvSpPr>
                <a:spLocks/>
              </p:cNvSpPr>
              <p:nvPr/>
            </p:nvSpPr>
            <p:spPr bwMode="auto">
              <a:xfrm>
                <a:off x="2745" y="369"/>
                <a:ext cx="17" cy="31"/>
              </a:xfrm>
              <a:custGeom>
                <a:avLst/>
                <a:gdLst>
                  <a:gd name="T0" fmla="*/ 2 w 34"/>
                  <a:gd name="T1" fmla="*/ 2 h 62"/>
                  <a:gd name="T2" fmla="*/ 1 w 34"/>
                  <a:gd name="T3" fmla="*/ 2 h 62"/>
                  <a:gd name="T4" fmla="*/ 1 w 34"/>
                  <a:gd name="T5" fmla="*/ 1 h 62"/>
                  <a:gd name="T6" fmla="*/ 1 w 34"/>
                  <a:gd name="T7" fmla="*/ 1 h 62"/>
                  <a:gd name="T8" fmla="*/ 0 w 34"/>
                  <a:gd name="T9" fmla="*/ 0 h 62"/>
                  <a:gd name="T10" fmla="*/ 0 w 34"/>
                  <a:gd name="T11" fmla="*/ 1 h 62"/>
                  <a:gd name="T12" fmla="*/ 1 w 34"/>
                  <a:gd name="T13" fmla="*/ 1 h 62"/>
                  <a:gd name="T14" fmla="*/ 1 w 34"/>
                  <a:gd name="T15" fmla="*/ 1 h 62"/>
                  <a:gd name="T16" fmla="*/ 1 w 34"/>
                  <a:gd name="T17" fmla="*/ 1 h 62"/>
                  <a:gd name="T18" fmla="*/ 1 w 34"/>
                  <a:gd name="T19" fmla="*/ 2 h 62"/>
                  <a:gd name="T20" fmla="*/ 1 w 34"/>
                  <a:gd name="T21" fmla="*/ 2 h 62"/>
                  <a:gd name="T22" fmla="*/ 1 w 34"/>
                  <a:gd name="T23" fmla="*/ 2 h 62"/>
                  <a:gd name="T24" fmla="*/ 2 w 34"/>
                  <a:gd name="T25" fmla="*/ 2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4" h="62">
                    <a:moveTo>
                      <a:pt x="34" y="62"/>
                    </a:moveTo>
                    <a:lnTo>
                      <a:pt x="27" y="42"/>
                    </a:lnTo>
                    <a:lnTo>
                      <a:pt x="17" y="20"/>
                    </a:lnTo>
                    <a:lnTo>
                      <a:pt x="6" y="3"/>
                    </a:lnTo>
                    <a:lnTo>
                      <a:pt x="0" y="0"/>
                    </a:lnTo>
                    <a:lnTo>
                      <a:pt x="0" y="4"/>
                    </a:lnTo>
                    <a:lnTo>
                      <a:pt x="4" y="11"/>
                    </a:lnTo>
                    <a:lnTo>
                      <a:pt x="8" y="20"/>
                    </a:lnTo>
                    <a:lnTo>
                      <a:pt x="14" y="30"/>
                    </a:lnTo>
                    <a:lnTo>
                      <a:pt x="20" y="40"/>
                    </a:lnTo>
                    <a:lnTo>
                      <a:pt x="26" y="49"/>
                    </a:lnTo>
                    <a:lnTo>
                      <a:pt x="30" y="56"/>
                    </a:lnTo>
                    <a:lnTo>
                      <a:pt x="34" y="6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38" name="Freeform 96">
                <a:extLst>
                  <a:ext uri="{FF2B5EF4-FFF2-40B4-BE49-F238E27FC236}">
                    <a16:creationId xmlns:a16="http://schemas.microsoft.com/office/drawing/2014/main" xmlns="" id="{9668060E-B04E-4202-A184-A0AC1467A1A2}"/>
                  </a:ext>
                </a:extLst>
              </p:cNvPr>
              <p:cNvSpPr>
                <a:spLocks/>
              </p:cNvSpPr>
              <p:nvPr/>
            </p:nvSpPr>
            <p:spPr bwMode="auto">
              <a:xfrm>
                <a:off x="2834" y="486"/>
                <a:ext cx="48" cy="165"/>
              </a:xfrm>
              <a:custGeom>
                <a:avLst/>
                <a:gdLst>
                  <a:gd name="T0" fmla="*/ 1 w 95"/>
                  <a:gd name="T1" fmla="*/ 11 h 330"/>
                  <a:gd name="T2" fmla="*/ 1 w 95"/>
                  <a:gd name="T3" fmla="*/ 11 h 330"/>
                  <a:gd name="T4" fmla="*/ 1 w 95"/>
                  <a:gd name="T5" fmla="*/ 11 h 330"/>
                  <a:gd name="T6" fmla="*/ 1 w 95"/>
                  <a:gd name="T7" fmla="*/ 11 h 330"/>
                  <a:gd name="T8" fmla="*/ 0 w 95"/>
                  <a:gd name="T9" fmla="*/ 11 h 330"/>
                  <a:gd name="T10" fmla="*/ 2 w 95"/>
                  <a:gd name="T11" fmla="*/ 9 h 330"/>
                  <a:gd name="T12" fmla="*/ 2 w 95"/>
                  <a:gd name="T13" fmla="*/ 8 h 330"/>
                  <a:gd name="T14" fmla="*/ 3 w 95"/>
                  <a:gd name="T15" fmla="*/ 7 h 330"/>
                  <a:gd name="T16" fmla="*/ 3 w 95"/>
                  <a:gd name="T17" fmla="*/ 5 h 330"/>
                  <a:gd name="T18" fmla="*/ 3 w 95"/>
                  <a:gd name="T19" fmla="*/ 4 h 330"/>
                  <a:gd name="T20" fmla="*/ 3 w 95"/>
                  <a:gd name="T21" fmla="*/ 3 h 330"/>
                  <a:gd name="T22" fmla="*/ 3 w 95"/>
                  <a:gd name="T23" fmla="*/ 1 h 330"/>
                  <a:gd name="T24" fmla="*/ 3 w 95"/>
                  <a:gd name="T25" fmla="*/ 0 h 330"/>
                  <a:gd name="T26" fmla="*/ 3 w 95"/>
                  <a:gd name="T27" fmla="*/ 1 h 330"/>
                  <a:gd name="T28" fmla="*/ 3 w 95"/>
                  <a:gd name="T29" fmla="*/ 2 h 330"/>
                  <a:gd name="T30" fmla="*/ 3 w 95"/>
                  <a:gd name="T31" fmla="*/ 4 h 330"/>
                  <a:gd name="T32" fmla="*/ 3 w 95"/>
                  <a:gd name="T33" fmla="*/ 6 h 330"/>
                  <a:gd name="T34" fmla="*/ 3 w 95"/>
                  <a:gd name="T35" fmla="*/ 7 h 330"/>
                  <a:gd name="T36" fmla="*/ 3 w 95"/>
                  <a:gd name="T37" fmla="*/ 9 h 330"/>
                  <a:gd name="T38" fmla="*/ 2 w 95"/>
                  <a:gd name="T39" fmla="*/ 10 h 330"/>
                  <a:gd name="T40" fmla="*/ 1 w 95"/>
                  <a:gd name="T41" fmla="*/ 11 h 3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5" h="330">
                    <a:moveTo>
                      <a:pt x="14" y="329"/>
                    </a:moveTo>
                    <a:lnTo>
                      <a:pt x="10" y="330"/>
                    </a:lnTo>
                    <a:lnTo>
                      <a:pt x="7" y="329"/>
                    </a:lnTo>
                    <a:lnTo>
                      <a:pt x="3" y="328"/>
                    </a:lnTo>
                    <a:lnTo>
                      <a:pt x="0" y="328"/>
                    </a:lnTo>
                    <a:lnTo>
                      <a:pt x="35" y="288"/>
                    </a:lnTo>
                    <a:lnTo>
                      <a:pt x="60" y="245"/>
                    </a:lnTo>
                    <a:lnTo>
                      <a:pt x="76" y="200"/>
                    </a:lnTo>
                    <a:lnTo>
                      <a:pt x="83" y="154"/>
                    </a:lnTo>
                    <a:lnTo>
                      <a:pt x="85" y="110"/>
                    </a:lnTo>
                    <a:lnTo>
                      <a:pt x="83" y="69"/>
                    </a:lnTo>
                    <a:lnTo>
                      <a:pt x="79" y="32"/>
                    </a:lnTo>
                    <a:lnTo>
                      <a:pt x="75" y="0"/>
                    </a:lnTo>
                    <a:lnTo>
                      <a:pt x="86" y="25"/>
                    </a:lnTo>
                    <a:lnTo>
                      <a:pt x="94" y="64"/>
                    </a:lnTo>
                    <a:lnTo>
                      <a:pt x="95" y="111"/>
                    </a:lnTo>
                    <a:lnTo>
                      <a:pt x="92" y="162"/>
                    </a:lnTo>
                    <a:lnTo>
                      <a:pt x="83" y="214"/>
                    </a:lnTo>
                    <a:lnTo>
                      <a:pt x="67" y="262"/>
                    </a:lnTo>
                    <a:lnTo>
                      <a:pt x="43" y="302"/>
                    </a:lnTo>
                    <a:lnTo>
                      <a:pt x="14" y="32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39" name="Freeform 97">
                <a:extLst>
                  <a:ext uri="{FF2B5EF4-FFF2-40B4-BE49-F238E27FC236}">
                    <a16:creationId xmlns:a16="http://schemas.microsoft.com/office/drawing/2014/main" xmlns="" id="{81FF6AD3-7E06-4C33-BDC5-D69E9A1D539A}"/>
                  </a:ext>
                </a:extLst>
              </p:cNvPr>
              <p:cNvSpPr>
                <a:spLocks/>
              </p:cNvSpPr>
              <p:nvPr/>
            </p:nvSpPr>
            <p:spPr bwMode="auto">
              <a:xfrm>
                <a:off x="2845" y="490"/>
                <a:ext cx="33" cy="23"/>
              </a:xfrm>
              <a:custGeom>
                <a:avLst/>
                <a:gdLst>
                  <a:gd name="T0" fmla="*/ 3 w 64"/>
                  <a:gd name="T1" fmla="*/ 2 h 46"/>
                  <a:gd name="T2" fmla="*/ 2 w 64"/>
                  <a:gd name="T3" fmla="*/ 2 h 46"/>
                  <a:gd name="T4" fmla="*/ 2 w 64"/>
                  <a:gd name="T5" fmla="*/ 1 h 46"/>
                  <a:gd name="T6" fmla="*/ 2 w 64"/>
                  <a:gd name="T7" fmla="*/ 1 h 46"/>
                  <a:gd name="T8" fmla="*/ 1 w 64"/>
                  <a:gd name="T9" fmla="*/ 1 h 46"/>
                  <a:gd name="T10" fmla="*/ 1 w 64"/>
                  <a:gd name="T11" fmla="*/ 1 h 46"/>
                  <a:gd name="T12" fmla="*/ 1 w 64"/>
                  <a:gd name="T13" fmla="*/ 1 h 46"/>
                  <a:gd name="T14" fmla="*/ 1 w 64"/>
                  <a:gd name="T15" fmla="*/ 0 h 46"/>
                  <a:gd name="T16" fmla="*/ 0 w 64"/>
                  <a:gd name="T17" fmla="*/ 1 h 46"/>
                  <a:gd name="T18" fmla="*/ 0 w 64"/>
                  <a:gd name="T19" fmla="*/ 1 h 46"/>
                  <a:gd name="T20" fmla="*/ 1 w 64"/>
                  <a:gd name="T21" fmla="*/ 1 h 46"/>
                  <a:gd name="T22" fmla="*/ 1 w 64"/>
                  <a:gd name="T23" fmla="*/ 1 h 46"/>
                  <a:gd name="T24" fmla="*/ 1 w 64"/>
                  <a:gd name="T25" fmla="*/ 1 h 46"/>
                  <a:gd name="T26" fmla="*/ 2 w 64"/>
                  <a:gd name="T27" fmla="*/ 1 h 46"/>
                  <a:gd name="T28" fmla="*/ 2 w 64"/>
                  <a:gd name="T29" fmla="*/ 1 h 46"/>
                  <a:gd name="T30" fmla="*/ 2 w 64"/>
                  <a:gd name="T31" fmla="*/ 2 h 46"/>
                  <a:gd name="T32" fmla="*/ 3 w 64"/>
                  <a:gd name="T33" fmla="*/ 2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46">
                    <a:moveTo>
                      <a:pt x="64" y="46"/>
                    </a:moveTo>
                    <a:lnTo>
                      <a:pt x="58" y="37"/>
                    </a:lnTo>
                    <a:lnTo>
                      <a:pt x="49" y="27"/>
                    </a:lnTo>
                    <a:lnTo>
                      <a:pt x="40" y="19"/>
                    </a:lnTo>
                    <a:lnTo>
                      <a:pt x="29" y="11"/>
                    </a:lnTo>
                    <a:lnTo>
                      <a:pt x="19" y="5"/>
                    </a:lnTo>
                    <a:lnTo>
                      <a:pt x="10" y="1"/>
                    </a:lnTo>
                    <a:lnTo>
                      <a:pt x="3" y="0"/>
                    </a:lnTo>
                    <a:lnTo>
                      <a:pt x="0" y="1"/>
                    </a:lnTo>
                    <a:lnTo>
                      <a:pt x="0" y="4"/>
                    </a:lnTo>
                    <a:lnTo>
                      <a:pt x="4" y="9"/>
                    </a:lnTo>
                    <a:lnTo>
                      <a:pt x="12" y="14"/>
                    </a:lnTo>
                    <a:lnTo>
                      <a:pt x="22" y="19"/>
                    </a:lnTo>
                    <a:lnTo>
                      <a:pt x="33" y="25"/>
                    </a:lnTo>
                    <a:lnTo>
                      <a:pt x="45" y="31"/>
                    </a:lnTo>
                    <a:lnTo>
                      <a:pt x="55" y="38"/>
                    </a:lnTo>
                    <a:lnTo>
                      <a:pt x="64"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40" name="Freeform 98">
                <a:extLst>
                  <a:ext uri="{FF2B5EF4-FFF2-40B4-BE49-F238E27FC236}">
                    <a16:creationId xmlns:a16="http://schemas.microsoft.com/office/drawing/2014/main" xmlns="" id="{247BCE21-BA9A-4D34-9431-FC2591384C8E}"/>
                  </a:ext>
                </a:extLst>
              </p:cNvPr>
              <p:cNvSpPr>
                <a:spLocks/>
              </p:cNvSpPr>
              <p:nvPr/>
            </p:nvSpPr>
            <p:spPr bwMode="auto">
              <a:xfrm>
                <a:off x="2840" y="495"/>
                <a:ext cx="39" cy="34"/>
              </a:xfrm>
              <a:custGeom>
                <a:avLst/>
                <a:gdLst>
                  <a:gd name="T0" fmla="*/ 0 w 78"/>
                  <a:gd name="T1" fmla="*/ 1 h 68"/>
                  <a:gd name="T2" fmla="*/ 1 w 78"/>
                  <a:gd name="T3" fmla="*/ 0 h 68"/>
                  <a:gd name="T4" fmla="*/ 1 w 78"/>
                  <a:gd name="T5" fmla="*/ 1 h 68"/>
                  <a:gd name="T6" fmla="*/ 1 w 78"/>
                  <a:gd name="T7" fmla="*/ 1 h 68"/>
                  <a:gd name="T8" fmla="*/ 2 w 78"/>
                  <a:gd name="T9" fmla="*/ 1 h 68"/>
                  <a:gd name="T10" fmla="*/ 2 w 78"/>
                  <a:gd name="T11" fmla="*/ 1 h 68"/>
                  <a:gd name="T12" fmla="*/ 2 w 78"/>
                  <a:gd name="T13" fmla="*/ 2 h 68"/>
                  <a:gd name="T14" fmla="*/ 3 w 78"/>
                  <a:gd name="T15" fmla="*/ 2 h 68"/>
                  <a:gd name="T16" fmla="*/ 3 w 78"/>
                  <a:gd name="T17" fmla="*/ 3 h 68"/>
                  <a:gd name="T18" fmla="*/ 3 w 78"/>
                  <a:gd name="T19" fmla="*/ 2 h 68"/>
                  <a:gd name="T20" fmla="*/ 2 w 78"/>
                  <a:gd name="T21" fmla="*/ 2 h 68"/>
                  <a:gd name="T22" fmla="*/ 2 w 78"/>
                  <a:gd name="T23" fmla="*/ 2 h 68"/>
                  <a:gd name="T24" fmla="*/ 1 w 78"/>
                  <a:gd name="T25" fmla="*/ 1 h 68"/>
                  <a:gd name="T26" fmla="*/ 1 w 78"/>
                  <a:gd name="T27" fmla="*/ 1 h 68"/>
                  <a:gd name="T28" fmla="*/ 1 w 78"/>
                  <a:gd name="T29" fmla="*/ 1 h 68"/>
                  <a:gd name="T30" fmla="*/ 1 w 78"/>
                  <a:gd name="T31" fmla="*/ 1 h 68"/>
                  <a:gd name="T32" fmla="*/ 0 w 78"/>
                  <a:gd name="T33" fmla="*/ 1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8" h="68">
                    <a:moveTo>
                      <a:pt x="0" y="1"/>
                    </a:moveTo>
                    <a:lnTo>
                      <a:pt x="4" y="0"/>
                    </a:lnTo>
                    <a:lnTo>
                      <a:pt x="13" y="4"/>
                    </a:lnTo>
                    <a:lnTo>
                      <a:pt x="23" y="9"/>
                    </a:lnTo>
                    <a:lnTo>
                      <a:pt x="37" y="19"/>
                    </a:lnTo>
                    <a:lnTo>
                      <a:pt x="50" y="29"/>
                    </a:lnTo>
                    <a:lnTo>
                      <a:pt x="63" y="42"/>
                    </a:lnTo>
                    <a:lnTo>
                      <a:pt x="72" y="54"/>
                    </a:lnTo>
                    <a:lnTo>
                      <a:pt x="78" y="68"/>
                    </a:lnTo>
                    <a:lnTo>
                      <a:pt x="69" y="60"/>
                    </a:lnTo>
                    <a:lnTo>
                      <a:pt x="58" y="51"/>
                    </a:lnTo>
                    <a:lnTo>
                      <a:pt x="44" y="40"/>
                    </a:lnTo>
                    <a:lnTo>
                      <a:pt x="30" y="30"/>
                    </a:lnTo>
                    <a:lnTo>
                      <a:pt x="18" y="20"/>
                    </a:lnTo>
                    <a:lnTo>
                      <a:pt x="8" y="12"/>
                    </a:lnTo>
                    <a:lnTo>
                      <a:pt x="2" y="5"/>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41" name="Freeform 99">
                <a:extLst>
                  <a:ext uri="{FF2B5EF4-FFF2-40B4-BE49-F238E27FC236}">
                    <a16:creationId xmlns:a16="http://schemas.microsoft.com/office/drawing/2014/main" xmlns="" id="{62C23B4E-FE60-404D-9A5D-AE51BF22B658}"/>
                  </a:ext>
                </a:extLst>
              </p:cNvPr>
              <p:cNvSpPr>
                <a:spLocks/>
              </p:cNvSpPr>
              <p:nvPr/>
            </p:nvSpPr>
            <p:spPr bwMode="auto">
              <a:xfrm>
                <a:off x="2834" y="517"/>
                <a:ext cx="45" cy="43"/>
              </a:xfrm>
              <a:custGeom>
                <a:avLst/>
                <a:gdLst>
                  <a:gd name="T0" fmla="*/ 0 w 91"/>
                  <a:gd name="T1" fmla="*/ 0 h 85"/>
                  <a:gd name="T2" fmla="*/ 0 w 91"/>
                  <a:gd name="T3" fmla="*/ 0 h 85"/>
                  <a:gd name="T4" fmla="*/ 0 w 91"/>
                  <a:gd name="T5" fmla="*/ 1 h 85"/>
                  <a:gd name="T6" fmla="*/ 0 w 91"/>
                  <a:gd name="T7" fmla="*/ 1 h 85"/>
                  <a:gd name="T8" fmla="*/ 1 w 91"/>
                  <a:gd name="T9" fmla="*/ 1 h 85"/>
                  <a:gd name="T10" fmla="*/ 1 w 91"/>
                  <a:gd name="T11" fmla="*/ 2 h 85"/>
                  <a:gd name="T12" fmla="*/ 2 w 91"/>
                  <a:gd name="T13" fmla="*/ 2 h 85"/>
                  <a:gd name="T14" fmla="*/ 2 w 91"/>
                  <a:gd name="T15" fmla="*/ 3 h 85"/>
                  <a:gd name="T16" fmla="*/ 2 w 91"/>
                  <a:gd name="T17" fmla="*/ 3 h 85"/>
                  <a:gd name="T18" fmla="*/ 2 w 91"/>
                  <a:gd name="T19" fmla="*/ 3 h 85"/>
                  <a:gd name="T20" fmla="*/ 2 w 91"/>
                  <a:gd name="T21" fmla="*/ 3 h 85"/>
                  <a:gd name="T22" fmla="*/ 1 w 91"/>
                  <a:gd name="T23" fmla="*/ 2 h 85"/>
                  <a:gd name="T24" fmla="*/ 1 w 91"/>
                  <a:gd name="T25" fmla="*/ 2 h 85"/>
                  <a:gd name="T26" fmla="*/ 0 w 91"/>
                  <a:gd name="T27" fmla="*/ 1 h 85"/>
                  <a:gd name="T28" fmla="*/ 0 w 91"/>
                  <a:gd name="T29" fmla="*/ 1 h 85"/>
                  <a:gd name="T30" fmla="*/ 0 w 91"/>
                  <a:gd name="T31" fmla="*/ 1 h 85"/>
                  <a:gd name="T32" fmla="*/ 0 w 91"/>
                  <a:gd name="T33" fmla="*/ 0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1" h="85">
                    <a:moveTo>
                      <a:pt x="0" y="0"/>
                    </a:moveTo>
                    <a:lnTo>
                      <a:pt x="4" y="0"/>
                    </a:lnTo>
                    <a:lnTo>
                      <a:pt x="15" y="4"/>
                    </a:lnTo>
                    <a:lnTo>
                      <a:pt x="29" y="14"/>
                    </a:lnTo>
                    <a:lnTo>
                      <a:pt x="43" y="26"/>
                    </a:lnTo>
                    <a:lnTo>
                      <a:pt x="58" y="40"/>
                    </a:lnTo>
                    <a:lnTo>
                      <a:pt x="72" y="56"/>
                    </a:lnTo>
                    <a:lnTo>
                      <a:pt x="84" y="71"/>
                    </a:lnTo>
                    <a:lnTo>
                      <a:pt x="91" y="85"/>
                    </a:lnTo>
                    <a:lnTo>
                      <a:pt x="84" y="78"/>
                    </a:lnTo>
                    <a:lnTo>
                      <a:pt x="71" y="68"/>
                    </a:lnTo>
                    <a:lnTo>
                      <a:pt x="56" y="56"/>
                    </a:lnTo>
                    <a:lnTo>
                      <a:pt x="39" y="43"/>
                    </a:lnTo>
                    <a:lnTo>
                      <a:pt x="23" y="29"/>
                    </a:lnTo>
                    <a:lnTo>
                      <a:pt x="10" y="16"/>
                    </a:lnTo>
                    <a:lnTo>
                      <a:pt x="2"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42" name="Freeform 100">
                <a:extLst>
                  <a:ext uri="{FF2B5EF4-FFF2-40B4-BE49-F238E27FC236}">
                    <a16:creationId xmlns:a16="http://schemas.microsoft.com/office/drawing/2014/main" xmlns="" id="{A8F7B77C-738C-4F93-9FE0-9C7B6EFC3B7F}"/>
                  </a:ext>
                </a:extLst>
              </p:cNvPr>
              <p:cNvSpPr>
                <a:spLocks/>
              </p:cNvSpPr>
              <p:nvPr/>
            </p:nvSpPr>
            <p:spPr bwMode="auto">
              <a:xfrm>
                <a:off x="2825" y="550"/>
                <a:ext cx="50" cy="40"/>
              </a:xfrm>
              <a:custGeom>
                <a:avLst/>
                <a:gdLst>
                  <a:gd name="T0" fmla="*/ 0 w 101"/>
                  <a:gd name="T1" fmla="*/ 1 h 78"/>
                  <a:gd name="T2" fmla="*/ 0 w 101"/>
                  <a:gd name="T3" fmla="*/ 0 h 78"/>
                  <a:gd name="T4" fmla="*/ 0 w 101"/>
                  <a:gd name="T5" fmla="*/ 1 h 78"/>
                  <a:gd name="T6" fmla="*/ 1 w 101"/>
                  <a:gd name="T7" fmla="*/ 1 h 78"/>
                  <a:gd name="T8" fmla="*/ 1 w 101"/>
                  <a:gd name="T9" fmla="*/ 1 h 78"/>
                  <a:gd name="T10" fmla="*/ 2 w 101"/>
                  <a:gd name="T11" fmla="*/ 2 h 78"/>
                  <a:gd name="T12" fmla="*/ 2 w 101"/>
                  <a:gd name="T13" fmla="*/ 2 h 78"/>
                  <a:gd name="T14" fmla="*/ 2 w 101"/>
                  <a:gd name="T15" fmla="*/ 3 h 78"/>
                  <a:gd name="T16" fmla="*/ 3 w 101"/>
                  <a:gd name="T17" fmla="*/ 3 h 78"/>
                  <a:gd name="T18" fmla="*/ 2 w 101"/>
                  <a:gd name="T19" fmla="*/ 3 h 78"/>
                  <a:gd name="T20" fmla="*/ 2 w 101"/>
                  <a:gd name="T21" fmla="*/ 3 h 78"/>
                  <a:gd name="T22" fmla="*/ 1 w 101"/>
                  <a:gd name="T23" fmla="*/ 2 h 78"/>
                  <a:gd name="T24" fmla="*/ 1 w 101"/>
                  <a:gd name="T25" fmla="*/ 2 h 78"/>
                  <a:gd name="T26" fmla="*/ 0 w 101"/>
                  <a:gd name="T27" fmla="*/ 1 h 78"/>
                  <a:gd name="T28" fmla="*/ 0 w 101"/>
                  <a:gd name="T29" fmla="*/ 1 h 78"/>
                  <a:gd name="T30" fmla="*/ 0 w 101"/>
                  <a:gd name="T31" fmla="*/ 1 h 78"/>
                  <a:gd name="T32" fmla="*/ 0 w 101"/>
                  <a:gd name="T33" fmla="*/ 1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1" h="78">
                    <a:moveTo>
                      <a:pt x="0" y="1"/>
                    </a:moveTo>
                    <a:lnTo>
                      <a:pt x="6" y="0"/>
                    </a:lnTo>
                    <a:lnTo>
                      <a:pt x="19" y="4"/>
                    </a:lnTo>
                    <a:lnTo>
                      <a:pt x="34" y="12"/>
                    </a:lnTo>
                    <a:lnTo>
                      <a:pt x="51" y="24"/>
                    </a:lnTo>
                    <a:lnTo>
                      <a:pt x="67" y="38"/>
                    </a:lnTo>
                    <a:lnTo>
                      <a:pt x="82" y="52"/>
                    </a:lnTo>
                    <a:lnTo>
                      <a:pt x="95" y="65"/>
                    </a:lnTo>
                    <a:lnTo>
                      <a:pt x="101" y="78"/>
                    </a:lnTo>
                    <a:lnTo>
                      <a:pt x="93" y="73"/>
                    </a:lnTo>
                    <a:lnTo>
                      <a:pt x="80" y="64"/>
                    </a:lnTo>
                    <a:lnTo>
                      <a:pt x="63" y="53"/>
                    </a:lnTo>
                    <a:lnTo>
                      <a:pt x="44" y="39"/>
                    </a:lnTo>
                    <a:lnTo>
                      <a:pt x="27" y="26"/>
                    </a:lnTo>
                    <a:lnTo>
                      <a:pt x="13" y="15"/>
                    </a:lnTo>
                    <a:lnTo>
                      <a:pt x="3" y="5"/>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43" name="Freeform 101">
                <a:extLst>
                  <a:ext uri="{FF2B5EF4-FFF2-40B4-BE49-F238E27FC236}">
                    <a16:creationId xmlns:a16="http://schemas.microsoft.com/office/drawing/2014/main" xmlns="" id="{536DAD23-6EA0-412B-B667-036FAF148570}"/>
                  </a:ext>
                </a:extLst>
              </p:cNvPr>
              <p:cNvSpPr>
                <a:spLocks/>
              </p:cNvSpPr>
              <p:nvPr/>
            </p:nvSpPr>
            <p:spPr bwMode="auto">
              <a:xfrm>
                <a:off x="2824" y="567"/>
                <a:ext cx="45" cy="35"/>
              </a:xfrm>
              <a:custGeom>
                <a:avLst/>
                <a:gdLst>
                  <a:gd name="T0" fmla="*/ 0 w 91"/>
                  <a:gd name="T1" fmla="*/ 1 h 69"/>
                  <a:gd name="T2" fmla="*/ 0 w 91"/>
                  <a:gd name="T3" fmla="*/ 0 h 69"/>
                  <a:gd name="T4" fmla="*/ 0 w 91"/>
                  <a:gd name="T5" fmla="*/ 1 h 69"/>
                  <a:gd name="T6" fmla="*/ 0 w 91"/>
                  <a:gd name="T7" fmla="*/ 1 h 69"/>
                  <a:gd name="T8" fmla="*/ 1 w 91"/>
                  <a:gd name="T9" fmla="*/ 1 h 69"/>
                  <a:gd name="T10" fmla="*/ 1 w 91"/>
                  <a:gd name="T11" fmla="*/ 2 h 69"/>
                  <a:gd name="T12" fmla="*/ 2 w 91"/>
                  <a:gd name="T13" fmla="*/ 2 h 69"/>
                  <a:gd name="T14" fmla="*/ 2 w 91"/>
                  <a:gd name="T15" fmla="*/ 2 h 69"/>
                  <a:gd name="T16" fmla="*/ 2 w 91"/>
                  <a:gd name="T17" fmla="*/ 3 h 69"/>
                  <a:gd name="T18" fmla="*/ 2 w 91"/>
                  <a:gd name="T19" fmla="*/ 2 h 69"/>
                  <a:gd name="T20" fmla="*/ 2 w 91"/>
                  <a:gd name="T21" fmla="*/ 2 h 69"/>
                  <a:gd name="T22" fmla="*/ 1 w 91"/>
                  <a:gd name="T23" fmla="*/ 2 h 69"/>
                  <a:gd name="T24" fmla="*/ 1 w 91"/>
                  <a:gd name="T25" fmla="*/ 2 h 69"/>
                  <a:gd name="T26" fmla="*/ 0 w 91"/>
                  <a:gd name="T27" fmla="*/ 1 h 69"/>
                  <a:gd name="T28" fmla="*/ 0 w 91"/>
                  <a:gd name="T29" fmla="*/ 1 h 69"/>
                  <a:gd name="T30" fmla="*/ 0 w 91"/>
                  <a:gd name="T31" fmla="*/ 1 h 69"/>
                  <a:gd name="T32" fmla="*/ 0 w 91"/>
                  <a:gd name="T33" fmla="*/ 1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1" h="69">
                    <a:moveTo>
                      <a:pt x="0" y="1"/>
                    </a:moveTo>
                    <a:lnTo>
                      <a:pt x="5" y="0"/>
                    </a:lnTo>
                    <a:lnTo>
                      <a:pt x="15" y="5"/>
                    </a:lnTo>
                    <a:lnTo>
                      <a:pt x="30" y="13"/>
                    </a:lnTo>
                    <a:lnTo>
                      <a:pt x="46" y="23"/>
                    </a:lnTo>
                    <a:lnTo>
                      <a:pt x="61" y="35"/>
                    </a:lnTo>
                    <a:lnTo>
                      <a:pt x="76" y="47"/>
                    </a:lnTo>
                    <a:lnTo>
                      <a:pt x="86" y="59"/>
                    </a:lnTo>
                    <a:lnTo>
                      <a:pt x="91" y="69"/>
                    </a:lnTo>
                    <a:lnTo>
                      <a:pt x="83" y="64"/>
                    </a:lnTo>
                    <a:lnTo>
                      <a:pt x="69" y="55"/>
                    </a:lnTo>
                    <a:lnTo>
                      <a:pt x="53" y="46"/>
                    </a:lnTo>
                    <a:lnTo>
                      <a:pt x="37" y="35"/>
                    </a:lnTo>
                    <a:lnTo>
                      <a:pt x="21" y="24"/>
                    </a:lnTo>
                    <a:lnTo>
                      <a:pt x="9" y="15"/>
                    </a:lnTo>
                    <a:lnTo>
                      <a:pt x="1" y="7"/>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44" name="Freeform 102">
                <a:extLst>
                  <a:ext uri="{FF2B5EF4-FFF2-40B4-BE49-F238E27FC236}">
                    <a16:creationId xmlns:a16="http://schemas.microsoft.com/office/drawing/2014/main" xmlns="" id="{207EC910-0C61-4D7B-99F3-982EEAA6139D}"/>
                  </a:ext>
                </a:extLst>
              </p:cNvPr>
              <p:cNvSpPr>
                <a:spLocks/>
              </p:cNvSpPr>
              <p:nvPr/>
            </p:nvSpPr>
            <p:spPr bwMode="auto">
              <a:xfrm>
                <a:off x="2824" y="596"/>
                <a:ext cx="38" cy="29"/>
              </a:xfrm>
              <a:custGeom>
                <a:avLst/>
                <a:gdLst>
                  <a:gd name="T0" fmla="*/ 0 w 75"/>
                  <a:gd name="T1" fmla="*/ 1 h 58"/>
                  <a:gd name="T2" fmla="*/ 1 w 75"/>
                  <a:gd name="T3" fmla="*/ 0 h 58"/>
                  <a:gd name="T4" fmla="*/ 1 w 75"/>
                  <a:gd name="T5" fmla="*/ 1 h 58"/>
                  <a:gd name="T6" fmla="*/ 1 w 75"/>
                  <a:gd name="T7" fmla="*/ 1 h 58"/>
                  <a:gd name="T8" fmla="*/ 2 w 75"/>
                  <a:gd name="T9" fmla="*/ 1 h 58"/>
                  <a:gd name="T10" fmla="*/ 2 w 75"/>
                  <a:gd name="T11" fmla="*/ 1 h 58"/>
                  <a:gd name="T12" fmla="*/ 2 w 75"/>
                  <a:gd name="T13" fmla="*/ 2 h 58"/>
                  <a:gd name="T14" fmla="*/ 3 w 75"/>
                  <a:gd name="T15" fmla="*/ 2 h 58"/>
                  <a:gd name="T16" fmla="*/ 3 w 75"/>
                  <a:gd name="T17" fmla="*/ 2 h 58"/>
                  <a:gd name="T18" fmla="*/ 3 w 75"/>
                  <a:gd name="T19" fmla="*/ 2 h 58"/>
                  <a:gd name="T20" fmla="*/ 2 w 75"/>
                  <a:gd name="T21" fmla="*/ 2 h 58"/>
                  <a:gd name="T22" fmla="*/ 2 w 75"/>
                  <a:gd name="T23" fmla="*/ 2 h 58"/>
                  <a:gd name="T24" fmla="*/ 1 w 75"/>
                  <a:gd name="T25" fmla="*/ 1 h 58"/>
                  <a:gd name="T26" fmla="*/ 1 w 75"/>
                  <a:gd name="T27" fmla="*/ 1 h 58"/>
                  <a:gd name="T28" fmla="*/ 1 w 75"/>
                  <a:gd name="T29" fmla="*/ 1 h 58"/>
                  <a:gd name="T30" fmla="*/ 1 w 75"/>
                  <a:gd name="T31" fmla="*/ 1 h 58"/>
                  <a:gd name="T32" fmla="*/ 0 w 75"/>
                  <a:gd name="T33" fmla="*/ 1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5" h="58">
                    <a:moveTo>
                      <a:pt x="0" y="1"/>
                    </a:moveTo>
                    <a:lnTo>
                      <a:pt x="5" y="0"/>
                    </a:lnTo>
                    <a:lnTo>
                      <a:pt x="13" y="1"/>
                    </a:lnTo>
                    <a:lnTo>
                      <a:pt x="24" y="6"/>
                    </a:lnTo>
                    <a:lnTo>
                      <a:pt x="37" y="13"/>
                    </a:lnTo>
                    <a:lnTo>
                      <a:pt x="50" y="22"/>
                    </a:lnTo>
                    <a:lnTo>
                      <a:pt x="61" y="33"/>
                    </a:lnTo>
                    <a:lnTo>
                      <a:pt x="70" y="45"/>
                    </a:lnTo>
                    <a:lnTo>
                      <a:pt x="75" y="58"/>
                    </a:lnTo>
                    <a:lnTo>
                      <a:pt x="67" y="52"/>
                    </a:lnTo>
                    <a:lnTo>
                      <a:pt x="57" y="44"/>
                    </a:lnTo>
                    <a:lnTo>
                      <a:pt x="43" y="36"/>
                    </a:lnTo>
                    <a:lnTo>
                      <a:pt x="29" y="28"/>
                    </a:lnTo>
                    <a:lnTo>
                      <a:pt x="17" y="18"/>
                    </a:lnTo>
                    <a:lnTo>
                      <a:pt x="7" y="11"/>
                    </a:lnTo>
                    <a:lnTo>
                      <a:pt x="1" y="6"/>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45" name="Freeform 103">
                <a:extLst>
                  <a:ext uri="{FF2B5EF4-FFF2-40B4-BE49-F238E27FC236}">
                    <a16:creationId xmlns:a16="http://schemas.microsoft.com/office/drawing/2014/main" xmlns="" id="{898C37F5-4DA3-48F7-A67A-655EEA3128AB}"/>
                  </a:ext>
                </a:extLst>
              </p:cNvPr>
              <p:cNvSpPr>
                <a:spLocks/>
              </p:cNvSpPr>
              <p:nvPr/>
            </p:nvSpPr>
            <p:spPr bwMode="auto">
              <a:xfrm>
                <a:off x="2815" y="637"/>
                <a:ext cx="23" cy="8"/>
              </a:xfrm>
              <a:custGeom>
                <a:avLst/>
                <a:gdLst>
                  <a:gd name="T0" fmla="*/ 0 w 46"/>
                  <a:gd name="T1" fmla="*/ 1 h 15"/>
                  <a:gd name="T2" fmla="*/ 1 w 46"/>
                  <a:gd name="T3" fmla="*/ 1 h 15"/>
                  <a:gd name="T4" fmla="*/ 1 w 46"/>
                  <a:gd name="T5" fmla="*/ 0 h 15"/>
                  <a:gd name="T6" fmla="*/ 1 w 46"/>
                  <a:gd name="T7" fmla="*/ 0 h 15"/>
                  <a:gd name="T8" fmla="*/ 1 w 46"/>
                  <a:gd name="T9" fmla="*/ 0 h 15"/>
                  <a:gd name="T10" fmla="*/ 1 w 46"/>
                  <a:gd name="T11" fmla="*/ 1 h 15"/>
                  <a:gd name="T12" fmla="*/ 2 w 46"/>
                  <a:gd name="T13" fmla="*/ 1 h 15"/>
                  <a:gd name="T14" fmla="*/ 2 w 46"/>
                  <a:gd name="T15" fmla="*/ 1 h 15"/>
                  <a:gd name="T16" fmla="*/ 2 w 46"/>
                  <a:gd name="T17" fmla="*/ 1 h 15"/>
                  <a:gd name="T18" fmla="*/ 2 w 46"/>
                  <a:gd name="T19" fmla="*/ 1 h 15"/>
                  <a:gd name="T20" fmla="*/ 2 w 46"/>
                  <a:gd name="T21" fmla="*/ 1 h 15"/>
                  <a:gd name="T22" fmla="*/ 1 w 46"/>
                  <a:gd name="T23" fmla="*/ 1 h 15"/>
                  <a:gd name="T24" fmla="*/ 1 w 46"/>
                  <a:gd name="T25" fmla="*/ 1 h 15"/>
                  <a:gd name="T26" fmla="*/ 1 w 46"/>
                  <a:gd name="T27" fmla="*/ 1 h 15"/>
                  <a:gd name="T28" fmla="*/ 1 w 46"/>
                  <a:gd name="T29" fmla="*/ 1 h 15"/>
                  <a:gd name="T30" fmla="*/ 0 w 46"/>
                  <a:gd name="T31" fmla="*/ 1 h 15"/>
                  <a:gd name="T32" fmla="*/ 0 w 46"/>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15">
                    <a:moveTo>
                      <a:pt x="0" y="3"/>
                    </a:moveTo>
                    <a:lnTo>
                      <a:pt x="3" y="1"/>
                    </a:lnTo>
                    <a:lnTo>
                      <a:pt x="9" y="0"/>
                    </a:lnTo>
                    <a:lnTo>
                      <a:pt x="16" y="0"/>
                    </a:lnTo>
                    <a:lnTo>
                      <a:pt x="24" y="0"/>
                    </a:lnTo>
                    <a:lnTo>
                      <a:pt x="32" y="2"/>
                    </a:lnTo>
                    <a:lnTo>
                      <a:pt x="39" y="4"/>
                    </a:lnTo>
                    <a:lnTo>
                      <a:pt x="44" y="9"/>
                    </a:lnTo>
                    <a:lnTo>
                      <a:pt x="46" y="15"/>
                    </a:lnTo>
                    <a:lnTo>
                      <a:pt x="40" y="10"/>
                    </a:lnTo>
                    <a:lnTo>
                      <a:pt x="33" y="8"/>
                    </a:lnTo>
                    <a:lnTo>
                      <a:pt x="24" y="8"/>
                    </a:lnTo>
                    <a:lnTo>
                      <a:pt x="16" y="8"/>
                    </a:lnTo>
                    <a:lnTo>
                      <a:pt x="8" y="8"/>
                    </a:lnTo>
                    <a:lnTo>
                      <a:pt x="2" y="8"/>
                    </a:lnTo>
                    <a:lnTo>
                      <a:pt x="0" y="7"/>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46" name="Freeform 104">
                <a:extLst>
                  <a:ext uri="{FF2B5EF4-FFF2-40B4-BE49-F238E27FC236}">
                    <a16:creationId xmlns:a16="http://schemas.microsoft.com/office/drawing/2014/main" xmlns="" id="{BC7D3CEE-49A4-4E95-8DBE-1AE51E042E1D}"/>
                  </a:ext>
                </a:extLst>
              </p:cNvPr>
              <p:cNvSpPr>
                <a:spLocks/>
              </p:cNvSpPr>
              <p:nvPr/>
            </p:nvSpPr>
            <p:spPr bwMode="auto">
              <a:xfrm>
                <a:off x="2838" y="508"/>
                <a:ext cx="42" cy="38"/>
              </a:xfrm>
              <a:custGeom>
                <a:avLst/>
                <a:gdLst>
                  <a:gd name="T0" fmla="*/ 0 w 84"/>
                  <a:gd name="T1" fmla="*/ 1 h 76"/>
                  <a:gd name="T2" fmla="*/ 1 w 84"/>
                  <a:gd name="T3" fmla="*/ 0 h 76"/>
                  <a:gd name="T4" fmla="*/ 1 w 84"/>
                  <a:gd name="T5" fmla="*/ 1 h 76"/>
                  <a:gd name="T6" fmla="*/ 1 w 84"/>
                  <a:gd name="T7" fmla="*/ 1 h 76"/>
                  <a:gd name="T8" fmla="*/ 2 w 84"/>
                  <a:gd name="T9" fmla="*/ 1 h 76"/>
                  <a:gd name="T10" fmla="*/ 2 w 84"/>
                  <a:gd name="T11" fmla="*/ 2 h 76"/>
                  <a:gd name="T12" fmla="*/ 3 w 84"/>
                  <a:gd name="T13" fmla="*/ 2 h 76"/>
                  <a:gd name="T14" fmla="*/ 3 w 84"/>
                  <a:gd name="T15" fmla="*/ 2 h 76"/>
                  <a:gd name="T16" fmla="*/ 3 w 84"/>
                  <a:gd name="T17" fmla="*/ 3 h 76"/>
                  <a:gd name="T18" fmla="*/ 3 w 84"/>
                  <a:gd name="T19" fmla="*/ 3 h 76"/>
                  <a:gd name="T20" fmla="*/ 3 w 84"/>
                  <a:gd name="T21" fmla="*/ 2 h 76"/>
                  <a:gd name="T22" fmla="*/ 2 w 84"/>
                  <a:gd name="T23" fmla="*/ 2 h 76"/>
                  <a:gd name="T24" fmla="*/ 2 w 84"/>
                  <a:gd name="T25" fmla="*/ 2 h 76"/>
                  <a:gd name="T26" fmla="*/ 1 w 84"/>
                  <a:gd name="T27" fmla="*/ 1 h 76"/>
                  <a:gd name="T28" fmla="*/ 1 w 84"/>
                  <a:gd name="T29" fmla="*/ 1 h 76"/>
                  <a:gd name="T30" fmla="*/ 1 w 84"/>
                  <a:gd name="T31" fmla="*/ 1 h 76"/>
                  <a:gd name="T32" fmla="*/ 0 w 84"/>
                  <a:gd name="T33" fmla="*/ 1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4" h="76">
                    <a:moveTo>
                      <a:pt x="0" y="2"/>
                    </a:moveTo>
                    <a:lnTo>
                      <a:pt x="4" y="0"/>
                    </a:lnTo>
                    <a:lnTo>
                      <a:pt x="15" y="4"/>
                    </a:lnTo>
                    <a:lnTo>
                      <a:pt x="26" y="12"/>
                    </a:lnTo>
                    <a:lnTo>
                      <a:pt x="40" y="22"/>
                    </a:lnTo>
                    <a:lnTo>
                      <a:pt x="54" y="35"/>
                    </a:lnTo>
                    <a:lnTo>
                      <a:pt x="67" y="49"/>
                    </a:lnTo>
                    <a:lnTo>
                      <a:pt x="77" y="63"/>
                    </a:lnTo>
                    <a:lnTo>
                      <a:pt x="84" y="76"/>
                    </a:lnTo>
                    <a:lnTo>
                      <a:pt x="77" y="71"/>
                    </a:lnTo>
                    <a:lnTo>
                      <a:pt x="67" y="62"/>
                    </a:lnTo>
                    <a:lnTo>
                      <a:pt x="52" y="50"/>
                    </a:lnTo>
                    <a:lnTo>
                      <a:pt x="37" y="38"/>
                    </a:lnTo>
                    <a:lnTo>
                      <a:pt x="22" y="27"/>
                    </a:lnTo>
                    <a:lnTo>
                      <a:pt x="9" y="17"/>
                    </a:lnTo>
                    <a:lnTo>
                      <a:pt x="1" y="7"/>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47" name="Freeform 105">
                <a:extLst>
                  <a:ext uri="{FF2B5EF4-FFF2-40B4-BE49-F238E27FC236}">
                    <a16:creationId xmlns:a16="http://schemas.microsoft.com/office/drawing/2014/main" xmlns="" id="{4975CE14-899F-40CD-AD5A-736720D3D9CE}"/>
                  </a:ext>
                </a:extLst>
              </p:cNvPr>
              <p:cNvSpPr>
                <a:spLocks/>
              </p:cNvSpPr>
              <p:nvPr/>
            </p:nvSpPr>
            <p:spPr bwMode="auto">
              <a:xfrm>
                <a:off x="2830" y="535"/>
                <a:ext cx="48" cy="39"/>
              </a:xfrm>
              <a:custGeom>
                <a:avLst/>
                <a:gdLst>
                  <a:gd name="T0" fmla="*/ 0 w 96"/>
                  <a:gd name="T1" fmla="*/ 1 h 77"/>
                  <a:gd name="T2" fmla="*/ 1 w 96"/>
                  <a:gd name="T3" fmla="*/ 0 h 77"/>
                  <a:gd name="T4" fmla="*/ 1 w 96"/>
                  <a:gd name="T5" fmla="*/ 1 h 77"/>
                  <a:gd name="T6" fmla="*/ 1 w 96"/>
                  <a:gd name="T7" fmla="*/ 1 h 77"/>
                  <a:gd name="T8" fmla="*/ 2 w 96"/>
                  <a:gd name="T9" fmla="*/ 1 h 77"/>
                  <a:gd name="T10" fmla="*/ 2 w 96"/>
                  <a:gd name="T11" fmla="*/ 2 h 77"/>
                  <a:gd name="T12" fmla="*/ 3 w 96"/>
                  <a:gd name="T13" fmla="*/ 2 h 77"/>
                  <a:gd name="T14" fmla="*/ 3 w 96"/>
                  <a:gd name="T15" fmla="*/ 2 h 77"/>
                  <a:gd name="T16" fmla="*/ 3 w 96"/>
                  <a:gd name="T17" fmla="*/ 3 h 77"/>
                  <a:gd name="T18" fmla="*/ 3 w 96"/>
                  <a:gd name="T19" fmla="*/ 3 h 77"/>
                  <a:gd name="T20" fmla="*/ 3 w 96"/>
                  <a:gd name="T21" fmla="*/ 2 h 77"/>
                  <a:gd name="T22" fmla="*/ 2 w 96"/>
                  <a:gd name="T23" fmla="*/ 2 h 77"/>
                  <a:gd name="T24" fmla="*/ 2 w 96"/>
                  <a:gd name="T25" fmla="*/ 2 h 77"/>
                  <a:gd name="T26" fmla="*/ 1 w 96"/>
                  <a:gd name="T27" fmla="*/ 1 h 77"/>
                  <a:gd name="T28" fmla="*/ 1 w 96"/>
                  <a:gd name="T29" fmla="*/ 1 h 77"/>
                  <a:gd name="T30" fmla="*/ 1 w 96"/>
                  <a:gd name="T31" fmla="*/ 1 h 77"/>
                  <a:gd name="T32" fmla="*/ 0 w 96"/>
                  <a:gd name="T33" fmla="*/ 1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6" h="77">
                    <a:moveTo>
                      <a:pt x="0" y="1"/>
                    </a:moveTo>
                    <a:lnTo>
                      <a:pt x="5" y="0"/>
                    </a:lnTo>
                    <a:lnTo>
                      <a:pt x="17" y="4"/>
                    </a:lnTo>
                    <a:lnTo>
                      <a:pt x="32" y="12"/>
                    </a:lnTo>
                    <a:lnTo>
                      <a:pt x="48" y="23"/>
                    </a:lnTo>
                    <a:lnTo>
                      <a:pt x="64" y="37"/>
                    </a:lnTo>
                    <a:lnTo>
                      <a:pt x="79" y="50"/>
                    </a:lnTo>
                    <a:lnTo>
                      <a:pt x="91" y="64"/>
                    </a:lnTo>
                    <a:lnTo>
                      <a:pt x="96" y="77"/>
                    </a:lnTo>
                    <a:lnTo>
                      <a:pt x="89" y="72"/>
                    </a:lnTo>
                    <a:lnTo>
                      <a:pt x="77" y="63"/>
                    </a:lnTo>
                    <a:lnTo>
                      <a:pt x="60" y="52"/>
                    </a:lnTo>
                    <a:lnTo>
                      <a:pt x="42" y="39"/>
                    </a:lnTo>
                    <a:lnTo>
                      <a:pt x="25" y="26"/>
                    </a:lnTo>
                    <a:lnTo>
                      <a:pt x="11" y="15"/>
                    </a:lnTo>
                    <a:lnTo>
                      <a:pt x="2" y="7"/>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48" name="Freeform 106">
                <a:extLst>
                  <a:ext uri="{FF2B5EF4-FFF2-40B4-BE49-F238E27FC236}">
                    <a16:creationId xmlns:a16="http://schemas.microsoft.com/office/drawing/2014/main" xmlns="" id="{46DF4066-BC03-4B20-B3C0-0E9877EA4EE7}"/>
                  </a:ext>
                </a:extLst>
              </p:cNvPr>
              <p:cNvSpPr>
                <a:spLocks/>
              </p:cNvSpPr>
              <p:nvPr/>
            </p:nvSpPr>
            <p:spPr bwMode="auto">
              <a:xfrm>
                <a:off x="2822" y="585"/>
                <a:ext cx="46" cy="29"/>
              </a:xfrm>
              <a:custGeom>
                <a:avLst/>
                <a:gdLst>
                  <a:gd name="T0" fmla="*/ 0 w 93"/>
                  <a:gd name="T1" fmla="*/ 1 h 57"/>
                  <a:gd name="T2" fmla="*/ 0 w 93"/>
                  <a:gd name="T3" fmla="*/ 0 h 57"/>
                  <a:gd name="T4" fmla="*/ 0 w 93"/>
                  <a:gd name="T5" fmla="*/ 1 h 57"/>
                  <a:gd name="T6" fmla="*/ 0 w 93"/>
                  <a:gd name="T7" fmla="*/ 1 h 57"/>
                  <a:gd name="T8" fmla="*/ 1 w 93"/>
                  <a:gd name="T9" fmla="*/ 1 h 57"/>
                  <a:gd name="T10" fmla="*/ 1 w 93"/>
                  <a:gd name="T11" fmla="*/ 1 h 57"/>
                  <a:gd name="T12" fmla="*/ 2 w 93"/>
                  <a:gd name="T13" fmla="*/ 2 h 57"/>
                  <a:gd name="T14" fmla="*/ 2 w 93"/>
                  <a:gd name="T15" fmla="*/ 2 h 57"/>
                  <a:gd name="T16" fmla="*/ 2 w 93"/>
                  <a:gd name="T17" fmla="*/ 2 h 57"/>
                  <a:gd name="T18" fmla="*/ 2 w 93"/>
                  <a:gd name="T19" fmla="*/ 2 h 57"/>
                  <a:gd name="T20" fmla="*/ 2 w 93"/>
                  <a:gd name="T21" fmla="*/ 2 h 57"/>
                  <a:gd name="T22" fmla="*/ 1 w 93"/>
                  <a:gd name="T23" fmla="*/ 2 h 57"/>
                  <a:gd name="T24" fmla="*/ 1 w 93"/>
                  <a:gd name="T25" fmla="*/ 1 h 57"/>
                  <a:gd name="T26" fmla="*/ 0 w 93"/>
                  <a:gd name="T27" fmla="*/ 1 h 57"/>
                  <a:gd name="T28" fmla="*/ 0 w 93"/>
                  <a:gd name="T29" fmla="*/ 1 h 57"/>
                  <a:gd name="T30" fmla="*/ 0 w 93"/>
                  <a:gd name="T31" fmla="*/ 1 h 57"/>
                  <a:gd name="T32" fmla="*/ 0 w 93"/>
                  <a:gd name="T33" fmla="*/ 1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3" h="57">
                    <a:moveTo>
                      <a:pt x="0" y="1"/>
                    </a:moveTo>
                    <a:lnTo>
                      <a:pt x="4" y="0"/>
                    </a:lnTo>
                    <a:lnTo>
                      <a:pt x="15" y="2"/>
                    </a:lnTo>
                    <a:lnTo>
                      <a:pt x="28" y="7"/>
                    </a:lnTo>
                    <a:lnTo>
                      <a:pt x="44" y="14"/>
                    </a:lnTo>
                    <a:lnTo>
                      <a:pt x="59" y="23"/>
                    </a:lnTo>
                    <a:lnTo>
                      <a:pt x="74" y="33"/>
                    </a:lnTo>
                    <a:lnTo>
                      <a:pt x="86" y="45"/>
                    </a:lnTo>
                    <a:lnTo>
                      <a:pt x="93" y="57"/>
                    </a:lnTo>
                    <a:lnTo>
                      <a:pt x="84" y="52"/>
                    </a:lnTo>
                    <a:lnTo>
                      <a:pt x="71" y="45"/>
                    </a:lnTo>
                    <a:lnTo>
                      <a:pt x="55" y="37"/>
                    </a:lnTo>
                    <a:lnTo>
                      <a:pt x="38" y="28"/>
                    </a:lnTo>
                    <a:lnTo>
                      <a:pt x="23" y="19"/>
                    </a:lnTo>
                    <a:lnTo>
                      <a:pt x="10" y="11"/>
                    </a:lnTo>
                    <a:lnTo>
                      <a:pt x="1" y="6"/>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49" name="Freeform 107">
                <a:extLst>
                  <a:ext uri="{FF2B5EF4-FFF2-40B4-BE49-F238E27FC236}">
                    <a16:creationId xmlns:a16="http://schemas.microsoft.com/office/drawing/2014/main" xmlns="" id="{D0799798-7E31-4040-B7D8-2FB39E139EF0}"/>
                  </a:ext>
                </a:extLst>
              </p:cNvPr>
              <p:cNvSpPr>
                <a:spLocks/>
              </p:cNvSpPr>
              <p:nvPr/>
            </p:nvSpPr>
            <p:spPr bwMode="auto">
              <a:xfrm>
                <a:off x="2821" y="605"/>
                <a:ext cx="34" cy="29"/>
              </a:xfrm>
              <a:custGeom>
                <a:avLst/>
                <a:gdLst>
                  <a:gd name="T0" fmla="*/ 0 w 68"/>
                  <a:gd name="T1" fmla="*/ 0 h 58"/>
                  <a:gd name="T2" fmla="*/ 1 w 68"/>
                  <a:gd name="T3" fmla="*/ 0 h 58"/>
                  <a:gd name="T4" fmla="*/ 1 w 68"/>
                  <a:gd name="T5" fmla="*/ 1 h 58"/>
                  <a:gd name="T6" fmla="*/ 1 w 68"/>
                  <a:gd name="T7" fmla="*/ 1 h 58"/>
                  <a:gd name="T8" fmla="*/ 2 w 68"/>
                  <a:gd name="T9" fmla="*/ 1 h 58"/>
                  <a:gd name="T10" fmla="*/ 2 w 68"/>
                  <a:gd name="T11" fmla="*/ 1 h 58"/>
                  <a:gd name="T12" fmla="*/ 2 w 68"/>
                  <a:gd name="T13" fmla="*/ 2 h 58"/>
                  <a:gd name="T14" fmla="*/ 3 w 68"/>
                  <a:gd name="T15" fmla="*/ 2 h 58"/>
                  <a:gd name="T16" fmla="*/ 3 w 68"/>
                  <a:gd name="T17" fmla="*/ 2 h 58"/>
                  <a:gd name="T18" fmla="*/ 2 w 68"/>
                  <a:gd name="T19" fmla="*/ 2 h 58"/>
                  <a:gd name="T20" fmla="*/ 2 w 68"/>
                  <a:gd name="T21" fmla="*/ 2 h 58"/>
                  <a:gd name="T22" fmla="*/ 2 w 68"/>
                  <a:gd name="T23" fmla="*/ 2 h 58"/>
                  <a:gd name="T24" fmla="*/ 1 w 68"/>
                  <a:gd name="T25" fmla="*/ 1 h 58"/>
                  <a:gd name="T26" fmla="*/ 1 w 68"/>
                  <a:gd name="T27" fmla="*/ 1 h 58"/>
                  <a:gd name="T28" fmla="*/ 1 w 68"/>
                  <a:gd name="T29" fmla="*/ 1 h 58"/>
                  <a:gd name="T30" fmla="*/ 1 w 68"/>
                  <a:gd name="T31" fmla="*/ 1 h 58"/>
                  <a:gd name="T32" fmla="*/ 0 w 68"/>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58">
                    <a:moveTo>
                      <a:pt x="0" y="0"/>
                    </a:moveTo>
                    <a:lnTo>
                      <a:pt x="5" y="0"/>
                    </a:lnTo>
                    <a:lnTo>
                      <a:pt x="14" y="4"/>
                    </a:lnTo>
                    <a:lnTo>
                      <a:pt x="25" y="12"/>
                    </a:lnTo>
                    <a:lnTo>
                      <a:pt x="37" y="21"/>
                    </a:lnTo>
                    <a:lnTo>
                      <a:pt x="50" y="31"/>
                    </a:lnTo>
                    <a:lnTo>
                      <a:pt x="59" y="43"/>
                    </a:lnTo>
                    <a:lnTo>
                      <a:pt x="66" y="51"/>
                    </a:lnTo>
                    <a:lnTo>
                      <a:pt x="68" y="58"/>
                    </a:lnTo>
                    <a:lnTo>
                      <a:pt x="63" y="53"/>
                    </a:lnTo>
                    <a:lnTo>
                      <a:pt x="53" y="46"/>
                    </a:lnTo>
                    <a:lnTo>
                      <a:pt x="42" y="38"/>
                    </a:lnTo>
                    <a:lnTo>
                      <a:pt x="30" y="29"/>
                    </a:lnTo>
                    <a:lnTo>
                      <a:pt x="19" y="21"/>
                    </a:lnTo>
                    <a:lnTo>
                      <a:pt x="10" y="12"/>
                    </a:lnTo>
                    <a:lnTo>
                      <a:pt x="3" y="5"/>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50" name="Freeform 108">
                <a:extLst>
                  <a:ext uri="{FF2B5EF4-FFF2-40B4-BE49-F238E27FC236}">
                    <a16:creationId xmlns:a16="http://schemas.microsoft.com/office/drawing/2014/main" xmlns="" id="{72305F64-96E7-452E-8D22-256A31F34AE0}"/>
                  </a:ext>
                </a:extLst>
              </p:cNvPr>
              <p:cNvSpPr>
                <a:spLocks/>
              </p:cNvSpPr>
              <p:nvPr/>
            </p:nvSpPr>
            <p:spPr bwMode="auto">
              <a:xfrm>
                <a:off x="2825" y="627"/>
                <a:ext cx="26" cy="12"/>
              </a:xfrm>
              <a:custGeom>
                <a:avLst/>
                <a:gdLst>
                  <a:gd name="T0" fmla="*/ 0 w 51"/>
                  <a:gd name="T1" fmla="*/ 1 h 23"/>
                  <a:gd name="T2" fmla="*/ 1 w 51"/>
                  <a:gd name="T3" fmla="*/ 0 h 23"/>
                  <a:gd name="T4" fmla="*/ 1 w 51"/>
                  <a:gd name="T5" fmla="*/ 0 h 23"/>
                  <a:gd name="T6" fmla="*/ 1 w 51"/>
                  <a:gd name="T7" fmla="*/ 1 h 23"/>
                  <a:gd name="T8" fmla="*/ 1 w 51"/>
                  <a:gd name="T9" fmla="*/ 1 h 23"/>
                  <a:gd name="T10" fmla="*/ 2 w 51"/>
                  <a:gd name="T11" fmla="*/ 1 h 23"/>
                  <a:gd name="T12" fmla="*/ 2 w 51"/>
                  <a:gd name="T13" fmla="*/ 1 h 23"/>
                  <a:gd name="T14" fmla="*/ 2 w 51"/>
                  <a:gd name="T15" fmla="*/ 1 h 23"/>
                  <a:gd name="T16" fmla="*/ 2 w 51"/>
                  <a:gd name="T17" fmla="*/ 1 h 23"/>
                  <a:gd name="T18" fmla="*/ 2 w 51"/>
                  <a:gd name="T19" fmla="*/ 1 h 23"/>
                  <a:gd name="T20" fmla="*/ 2 w 51"/>
                  <a:gd name="T21" fmla="*/ 1 h 23"/>
                  <a:gd name="T22" fmla="*/ 1 w 51"/>
                  <a:gd name="T23" fmla="*/ 1 h 23"/>
                  <a:gd name="T24" fmla="*/ 1 w 51"/>
                  <a:gd name="T25" fmla="*/ 1 h 23"/>
                  <a:gd name="T26" fmla="*/ 1 w 51"/>
                  <a:gd name="T27" fmla="*/ 1 h 23"/>
                  <a:gd name="T28" fmla="*/ 1 w 51"/>
                  <a:gd name="T29" fmla="*/ 1 h 23"/>
                  <a:gd name="T30" fmla="*/ 0 w 51"/>
                  <a:gd name="T31" fmla="*/ 1 h 23"/>
                  <a:gd name="T32" fmla="*/ 0 w 51"/>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23">
                    <a:moveTo>
                      <a:pt x="0" y="2"/>
                    </a:moveTo>
                    <a:lnTo>
                      <a:pt x="3" y="0"/>
                    </a:lnTo>
                    <a:lnTo>
                      <a:pt x="10" y="0"/>
                    </a:lnTo>
                    <a:lnTo>
                      <a:pt x="18" y="1"/>
                    </a:lnTo>
                    <a:lnTo>
                      <a:pt x="27" y="3"/>
                    </a:lnTo>
                    <a:lnTo>
                      <a:pt x="36" y="7"/>
                    </a:lnTo>
                    <a:lnTo>
                      <a:pt x="43" y="11"/>
                    </a:lnTo>
                    <a:lnTo>
                      <a:pt x="49" y="17"/>
                    </a:lnTo>
                    <a:lnTo>
                      <a:pt x="51" y="23"/>
                    </a:lnTo>
                    <a:lnTo>
                      <a:pt x="45" y="18"/>
                    </a:lnTo>
                    <a:lnTo>
                      <a:pt x="37" y="15"/>
                    </a:lnTo>
                    <a:lnTo>
                      <a:pt x="28" y="13"/>
                    </a:lnTo>
                    <a:lnTo>
                      <a:pt x="19" y="10"/>
                    </a:lnTo>
                    <a:lnTo>
                      <a:pt x="10" y="9"/>
                    </a:lnTo>
                    <a:lnTo>
                      <a:pt x="4" y="8"/>
                    </a:lnTo>
                    <a:lnTo>
                      <a:pt x="0" y="6"/>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51" name="Freeform 109">
                <a:extLst>
                  <a:ext uri="{FF2B5EF4-FFF2-40B4-BE49-F238E27FC236}">
                    <a16:creationId xmlns:a16="http://schemas.microsoft.com/office/drawing/2014/main" xmlns="" id="{9698139D-3517-4E0F-B477-06353B29986E}"/>
                  </a:ext>
                </a:extLst>
              </p:cNvPr>
              <p:cNvSpPr>
                <a:spLocks/>
              </p:cNvSpPr>
              <p:nvPr/>
            </p:nvSpPr>
            <p:spPr bwMode="auto">
              <a:xfrm>
                <a:off x="2854" y="477"/>
                <a:ext cx="20" cy="23"/>
              </a:xfrm>
              <a:custGeom>
                <a:avLst/>
                <a:gdLst>
                  <a:gd name="T0" fmla="*/ 2 w 40"/>
                  <a:gd name="T1" fmla="*/ 2 h 46"/>
                  <a:gd name="T2" fmla="*/ 2 w 40"/>
                  <a:gd name="T3" fmla="*/ 2 h 46"/>
                  <a:gd name="T4" fmla="*/ 1 w 40"/>
                  <a:gd name="T5" fmla="*/ 2 h 46"/>
                  <a:gd name="T6" fmla="*/ 1 w 40"/>
                  <a:gd name="T7" fmla="*/ 1 h 46"/>
                  <a:gd name="T8" fmla="*/ 1 w 40"/>
                  <a:gd name="T9" fmla="*/ 1 h 46"/>
                  <a:gd name="T10" fmla="*/ 1 w 40"/>
                  <a:gd name="T11" fmla="*/ 1 h 46"/>
                  <a:gd name="T12" fmla="*/ 1 w 40"/>
                  <a:gd name="T13" fmla="*/ 1 h 46"/>
                  <a:gd name="T14" fmla="*/ 0 w 40"/>
                  <a:gd name="T15" fmla="*/ 1 h 46"/>
                  <a:gd name="T16" fmla="*/ 1 w 40"/>
                  <a:gd name="T17" fmla="*/ 1 h 46"/>
                  <a:gd name="T18" fmla="*/ 1 w 40"/>
                  <a:gd name="T19" fmla="*/ 0 h 46"/>
                  <a:gd name="T20" fmla="*/ 1 w 40"/>
                  <a:gd name="T21" fmla="*/ 1 h 46"/>
                  <a:gd name="T22" fmla="*/ 1 w 40"/>
                  <a:gd name="T23" fmla="*/ 1 h 46"/>
                  <a:gd name="T24" fmla="*/ 1 w 40"/>
                  <a:gd name="T25" fmla="*/ 1 h 46"/>
                  <a:gd name="T26" fmla="*/ 1 w 40"/>
                  <a:gd name="T27" fmla="*/ 1 h 46"/>
                  <a:gd name="T28" fmla="*/ 2 w 40"/>
                  <a:gd name="T29" fmla="*/ 2 h 46"/>
                  <a:gd name="T30" fmla="*/ 2 w 40"/>
                  <a:gd name="T31" fmla="*/ 2 h 46"/>
                  <a:gd name="T32" fmla="*/ 2 w 40"/>
                  <a:gd name="T33" fmla="*/ 2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46">
                    <a:moveTo>
                      <a:pt x="40" y="46"/>
                    </a:moveTo>
                    <a:lnTo>
                      <a:pt x="37" y="44"/>
                    </a:lnTo>
                    <a:lnTo>
                      <a:pt x="31" y="38"/>
                    </a:lnTo>
                    <a:lnTo>
                      <a:pt x="23" y="32"/>
                    </a:lnTo>
                    <a:lnTo>
                      <a:pt x="15" y="26"/>
                    </a:lnTo>
                    <a:lnTo>
                      <a:pt x="8" y="19"/>
                    </a:lnTo>
                    <a:lnTo>
                      <a:pt x="2" y="12"/>
                    </a:lnTo>
                    <a:lnTo>
                      <a:pt x="0" y="6"/>
                    </a:lnTo>
                    <a:lnTo>
                      <a:pt x="2" y="1"/>
                    </a:lnTo>
                    <a:lnTo>
                      <a:pt x="7" y="0"/>
                    </a:lnTo>
                    <a:lnTo>
                      <a:pt x="12" y="4"/>
                    </a:lnTo>
                    <a:lnTo>
                      <a:pt x="17" y="9"/>
                    </a:lnTo>
                    <a:lnTo>
                      <a:pt x="23" y="16"/>
                    </a:lnTo>
                    <a:lnTo>
                      <a:pt x="28" y="26"/>
                    </a:lnTo>
                    <a:lnTo>
                      <a:pt x="33" y="34"/>
                    </a:lnTo>
                    <a:lnTo>
                      <a:pt x="37" y="42"/>
                    </a:lnTo>
                    <a:lnTo>
                      <a:pt x="40"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52" name="Freeform 110">
                <a:extLst>
                  <a:ext uri="{FF2B5EF4-FFF2-40B4-BE49-F238E27FC236}">
                    <a16:creationId xmlns:a16="http://schemas.microsoft.com/office/drawing/2014/main" xmlns="" id="{252F8BF6-EFE4-4B0B-8616-07733BBBD220}"/>
                  </a:ext>
                </a:extLst>
              </p:cNvPr>
              <p:cNvSpPr>
                <a:spLocks/>
              </p:cNvSpPr>
              <p:nvPr/>
            </p:nvSpPr>
            <p:spPr bwMode="auto">
              <a:xfrm>
                <a:off x="2870" y="468"/>
                <a:ext cx="5" cy="27"/>
              </a:xfrm>
              <a:custGeom>
                <a:avLst/>
                <a:gdLst>
                  <a:gd name="T0" fmla="*/ 0 w 11"/>
                  <a:gd name="T1" fmla="*/ 2 h 54"/>
                  <a:gd name="T2" fmla="*/ 0 w 11"/>
                  <a:gd name="T3" fmla="*/ 2 h 54"/>
                  <a:gd name="T4" fmla="*/ 0 w 11"/>
                  <a:gd name="T5" fmla="*/ 1 h 54"/>
                  <a:gd name="T6" fmla="*/ 0 w 11"/>
                  <a:gd name="T7" fmla="*/ 1 h 54"/>
                  <a:gd name="T8" fmla="*/ 0 w 11"/>
                  <a:gd name="T9" fmla="*/ 0 h 54"/>
                  <a:gd name="T10" fmla="*/ 0 w 11"/>
                  <a:gd name="T11" fmla="*/ 1 h 54"/>
                  <a:gd name="T12" fmla="*/ 0 w 11"/>
                  <a:gd name="T13" fmla="*/ 1 h 54"/>
                  <a:gd name="T14" fmla="*/ 0 w 11"/>
                  <a:gd name="T15" fmla="*/ 2 h 54"/>
                  <a:gd name="T16" fmla="*/ 0 w 11"/>
                  <a:gd name="T17" fmla="*/ 2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54">
                    <a:moveTo>
                      <a:pt x="7" y="54"/>
                    </a:moveTo>
                    <a:lnTo>
                      <a:pt x="8" y="44"/>
                    </a:lnTo>
                    <a:lnTo>
                      <a:pt x="11" y="25"/>
                    </a:lnTo>
                    <a:lnTo>
                      <a:pt x="11" y="8"/>
                    </a:lnTo>
                    <a:lnTo>
                      <a:pt x="6" y="0"/>
                    </a:lnTo>
                    <a:lnTo>
                      <a:pt x="0" y="7"/>
                    </a:lnTo>
                    <a:lnTo>
                      <a:pt x="1" y="22"/>
                    </a:lnTo>
                    <a:lnTo>
                      <a:pt x="4" y="40"/>
                    </a:lnTo>
                    <a:lnTo>
                      <a:pt x="7"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53" name="Freeform 111">
                <a:extLst>
                  <a:ext uri="{FF2B5EF4-FFF2-40B4-BE49-F238E27FC236}">
                    <a16:creationId xmlns:a16="http://schemas.microsoft.com/office/drawing/2014/main" xmlns="" id="{CA9FECD9-5A22-4A76-9475-783FBD19C29D}"/>
                  </a:ext>
                </a:extLst>
              </p:cNvPr>
              <p:cNvSpPr>
                <a:spLocks/>
              </p:cNvSpPr>
              <p:nvPr/>
            </p:nvSpPr>
            <p:spPr bwMode="auto">
              <a:xfrm>
                <a:off x="2874" y="475"/>
                <a:ext cx="23" cy="25"/>
              </a:xfrm>
              <a:custGeom>
                <a:avLst/>
                <a:gdLst>
                  <a:gd name="T0" fmla="*/ 0 w 46"/>
                  <a:gd name="T1" fmla="*/ 2 h 50"/>
                  <a:gd name="T2" fmla="*/ 1 w 46"/>
                  <a:gd name="T3" fmla="*/ 2 h 50"/>
                  <a:gd name="T4" fmla="*/ 1 w 46"/>
                  <a:gd name="T5" fmla="*/ 2 h 50"/>
                  <a:gd name="T6" fmla="*/ 1 w 46"/>
                  <a:gd name="T7" fmla="*/ 1 h 50"/>
                  <a:gd name="T8" fmla="*/ 1 w 46"/>
                  <a:gd name="T9" fmla="*/ 1 h 50"/>
                  <a:gd name="T10" fmla="*/ 1 w 46"/>
                  <a:gd name="T11" fmla="*/ 1 h 50"/>
                  <a:gd name="T12" fmla="*/ 2 w 46"/>
                  <a:gd name="T13" fmla="*/ 1 h 50"/>
                  <a:gd name="T14" fmla="*/ 2 w 46"/>
                  <a:gd name="T15" fmla="*/ 0 h 50"/>
                  <a:gd name="T16" fmla="*/ 2 w 46"/>
                  <a:gd name="T17" fmla="*/ 1 h 50"/>
                  <a:gd name="T18" fmla="*/ 2 w 46"/>
                  <a:gd name="T19" fmla="*/ 1 h 50"/>
                  <a:gd name="T20" fmla="*/ 2 w 46"/>
                  <a:gd name="T21" fmla="*/ 1 h 50"/>
                  <a:gd name="T22" fmla="*/ 2 w 46"/>
                  <a:gd name="T23" fmla="*/ 1 h 50"/>
                  <a:gd name="T24" fmla="*/ 1 w 46"/>
                  <a:gd name="T25" fmla="*/ 1 h 50"/>
                  <a:gd name="T26" fmla="*/ 1 w 46"/>
                  <a:gd name="T27" fmla="*/ 2 h 50"/>
                  <a:gd name="T28" fmla="*/ 1 w 46"/>
                  <a:gd name="T29" fmla="*/ 2 h 50"/>
                  <a:gd name="T30" fmla="*/ 1 w 46"/>
                  <a:gd name="T31" fmla="*/ 2 h 50"/>
                  <a:gd name="T32" fmla="*/ 0 w 46"/>
                  <a:gd name="T33" fmla="*/ 2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50">
                    <a:moveTo>
                      <a:pt x="0" y="50"/>
                    </a:moveTo>
                    <a:lnTo>
                      <a:pt x="5" y="44"/>
                    </a:lnTo>
                    <a:lnTo>
                      <a:pt x="11" y="35"/>
                    </a:lnTo>
                    <a:lnTo>
                      <a:pt x="17" y="26"/>
                    </a:lnTo>
                    <a:lnTo>
                      <a:pt x="24" y="17"/>
                    </a:lnTo>
                    <a:lnTo>
                      <a:pt x="31" y="9"/>
                    </a:lnTo>
                    <a:lnTo>
                      <a:pt x="38" y="3"/>
                    </a:lnTo>
                    <a:lnTo>
                      <a:pt x="43" y="0"/>
                    </a:lnTo>
                    <a:lnTo>
                      <a:pt x="46" y="1"/>
                    </a:lnTo>
                    <a:lnTo>
                      <a:pt x="46" y="6"/>
                    </a:lnTo>
                    <a:lnTo>
                      <a:pt x="43" y="11"/>
                    </a:lnTo>
                    <a:lnTo>
                      <a:pt x="36" y="18"/>
                    </a:lnTo>
                    <a:lnTo>
                      <a:pt x="29" y="26"/>
                    </a:lnTo>
                    <a:lnTo>
                      <a:pt x="20" y="33"/>
                    </a:lnTo>
                    <a:lnTo>
                      <a:pt x="12" y="40"/>
                    </a:lnTo>
                    <a:lnTo>
                      <a:pt x="5" y="46"/>
                    </a:lnTo>
                    <a:lnTo>
                      <a:pt x="0" y="5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54" name="Freeform 112">
                <a:extLst>
                  <a:ext uri="{FF2B5EF4-FFF2-40B4-BE49-F238E27FC236}">
                    <a16:creationId xmlns:a16="http://schemas.microsoft.com/office/drawing/2014/main" xmlns="" id="{9B996768-4420-40C0-AD9B-CAFCEDF96E84}"/>
                  </a:ext>
                </a:extLst>
              </p:cNvPr>
              <p:cNvSpPr>
                <a:spLocks/>
              </p:cNvSpPr>
              <p:nvPr/>
            </p:nvSpPr>
            <p:spPr bwMode="auto">
              <a:xfrm>
                <a:off x="2855" y="632"/>
                <a:ext cx="33" cy="8"/>
              </a:xfrm>
              <a:custGeom>
                <a:avLst/>
                <a:gdLst>
                  <a:gd name="T0" fmla="*/ 0 w 67"/>
                  <a:gd name="T1" fmla="*/ 1 h 16"/>
                  <a:gd name="T2" fmla="*/ 0 w 67"/>
                  <a:gd name="T3" fmla="*/ 1 h 16"/>
                  <a:gd name="T4" fmla="*/ 0 w 67"/>
                  <a:gd name="T5" fmla="*/ 1 h 16"/>
                  <a:gd name="T6" fmla="*/ 0 w 67"/>
                  <a:gd name="T7" fmla="*/ 0 h 16"/>
                  <a:gd name="T8" fmla="*/ 1 w 67"/>
                  <a:gd name="T9" fmla="*/ 0 h 16"/>
                  <a:gd name="T10" fmla="*/ 1 w 67"/>
                  <a:gd name="T11" fmla="*/ 0 h 16"/>
                  <a:gd name="T12" fmla="*/ 1 w 67"/>
                  <a:gd name="T13" fmla="*/ 1 h 16"/>
                  <a:gd name="T14" fmla="*/ 2 w 67"/>
                  <a:gd name="T15" fmla="*/ 1 h 16"/>
                  <a:gd name="T16" fmla="*/ 2 w 67"/>
                  <a:gd name="T17" fmla="*/ 1 h 16"/>
                  <a:gd name="T18" fmla="*/ 2 w 67"/>
                  <a:gd name="T19" fmla="*/ 1 h 16"/>
                  <a:gd name="T20" fmla="*/ 1 w 67"/>
                  <a:gd name="T21" fmla="*/ 1 h 16"/>
                  <a:gd name="T22" fmla="*/ 1 w 67"/>
                  <a:gd name="T23" fmla="*/ 1 h 16"/>
                  <a:gd name="T24" fmla="*/ 1 w 67"/>
                  <a:gd name="T25" fmla="*/ 1 h 16"/>
                  <a:gd name="T26" fmla="*/ 0 w 67"/>
                  <a:gd name="T27" fmla="*/ 1 h 16"/>
                  <a:gd name="T28" fmla="*/ 0 w 67"/>
                  <a:gd name="T29" fmla="*/ 1 h 16"/>
                  <a:gd name="T30" fmla="*/ 0 w 67"/>
                  <a:gd name="T31" fmla="*/ 1 h 16"/>
                  <a:gd name="T32" fmla="*/ 0 w 67"/>
                  <a:gd name="T33" fmla="*/ 1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16">
                    <a:moveTo>
                      <a:pt x="0" y="2"/>
                    </a:moveTo>
                    <a:lnTo>
                      <a:pt x="8" y="1"/>
                    </a:lnTo>
                    <a:lnTo>
                      <a:pt x="17" y="1"/>
                    </a:lnTo>
                    <a:lnTo>
                      <a:pt x="29" y="0"/>
                    </a:lnTo>
                    <a:lnTo>
                      <a:pt x="39" y="0"/>
                    </a:lnTo>
                    <a:lnTo>
                      <a:pt x="50" y="0"/>
                    </a:lnTo>
                    <a:lnTo>
                      <a:pt x="59" y="2"/>
                    </a:lnTo>
                    <a:lnTo>
                      <a:pt x="65" y="6"/>
                    </a:lnTo>
                    <a:lnTo>
                      <a:pt x="67" y="11"/>
                    </a:lnTo>
                    <a:lnTo>
                      <a:pt x="65" y="15"/>
                    </a:lnTo>
                    <a:lnTo>
                      <a:pt x="59" y="16"/>
                    </a:lnTo>
                    <a:lnTo>
                      <a:pt x="51" y="15"/>
                    </a:lnTo>
                    <a:lnTo>
                      <a:pt x="40" y="13"/>
                    </a:lnTo>
                    <a:lnTo>
                      <a:pt x="29" y="11"/>
                    </a:lnTo>
                    <a:lnTo>
                      <a:pt x="19" y="7"/>
                    </a:lnTo>
                    <a:lnTo>
                      <a:pt x="8" y="4"/>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55" name="Freeform 113">
                <a:extLst>
                  <a:ext uri="{FF2B5EF4-FFF2-40B4-BE49-F238E27FC236}">
                    <a16:creationId xmlns:a16="http://schemas.microsoft.com/office/drawing/2014/main" xmlns="" id="{050B3C4C-56B3-4F69-A06E-853ED9C5AD15}"/>
                  </a:ext>
                </a:extLst>
              </p:cNvPr>
              <p:cNvSpPr>
                <a:spLocks/>
              </p:cNvSpPr>
              <p:nvPr/>
            </p:nvSpPr>
            <p:spPr bwMode="auto">
              <a:xfrm>
                <a:off x="2848" y="639"/>
                <a:ext cx="33" cy="16"/>
              </a:xfrm>
              <a:custGeom>
                <a:avLst/>
                <a:gdLst>
                  <a:gd name="T0" fmla="*/ 0 w 64"/>
                  <a:gd name="T1" fmla="*/ 0 h 32"/>
                  <a:gd name="T2" fmla="*/ 1 w 64"/>
                  <a:gd name="T3" fmla="*/ 1 h 32"/>
                  <a:gd name="T4" fmla="*/ 1 w 64"/>
                  <a:gd name="T5" fmla="*/ 1 h 32"/>
                  <a:gd name="T6" fmla="*/ 1 w 64"/>
                  <a:gd name="T7" fmla="*/ 1 h 32"/>
                  <a:gd name="T8" fmla="*/ 2 w 64"/>
                  <a:gd name="T9" fmla="*/ 1 h 32"/>
                  <a:gd name="T10" fmla="*/ 2 w 64"/>
                  <a:gd name="T11" fmla="*/ 1 h 32"/>
                  <a:gd name="T12" fmla="*/ 2 w 64"/>
                  <a:gd name="T13" fmla="*/ 1 h 32"/>
                  <a:gd name="T14" fmla="*/ 3 w 64"/>
                  <a:gd name="T15" fmla="*/ 1 h 32"/>
                  <a:gd name="T16" fmla="*/ 3 w 64"/>
                  <a:gd name="T17" fmla="*/ 1 h 32"/>
                  <a:gd name="T18" fmla="*/ 3 w 64"/>
                  <a:gd name="T19" fmla="*/ 1 h 32"/>
                  <a:gd name="T20" fmla="*/ 2 w 64"/>
                  <a:gd name="T21" fmla="*/ 1 h 32"/>
                  <a:gd name="T22" fmla="*/ 2 w 64"/>
                  <a:gd name="T23" fmla="*/ 1 h 32"/>
                  <a:gd name="T24" fmla="*/ 2 w 64"/>
                  <a:gd name="T25" fmla="*/ 1 h 32"/>
                  <a:gd name="T26" fmla="*/ 1 w 64"/>
                  <a:gd name="T27" fmla="*/ 1 h 32"/>
                  <a:gd name="T28" fmla="*/ 1 w 64"/>
                  <a:gd name="T29" fmla="*/ 1 h 32"/>
                  <a:gd name="T30" fmla="*/ 1 w 64"/>
                  <a:gd name="T31" fmla="*/ 1 h 32"/>
                  <a:gd name="T32" fmla="*/ 0 w 64"/>
                  <a:gd name="T33" fmla="*/ 0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32">
                    <a:moveTo>
                      <a:pt x="0" y="0"/>
                    </a:moveTo>
                    <a:lnTo>
                      <a:pt x="6" y="1"/>
                    </a:lnTo>
                    <a:lnTo>
                      <a:pt x="16" y="2"/>
                    </a:lnTo>
                    <a:lnTo>
                      <a:pt x="26" y="6"/>
                    </a:lnTo>
                    <a:lnTo>
                      <a:pt x="36" y="9"/>
                    </a:lnTo>
                    <a:lnTo>
                      <a:pt x="47" y="14"/>
                    </a:lnTo>
                    <a:lnTo>
                      <a:pt x="56" y="18"/>
                    </a:lnTo>
                    <a:lnTo>
                      <a:pt x="62" y="23"/>
                    </a:lnTo>
                    <a:lnTo>
                      <a:pt x="64" y="29"/>
                    </a:lnTo>
                    <a:lnTo>
                      <a:pt x="62" y="32"/>
                    </a:lnTo>
                    <a:lnTo>
                      <a:pt x="55" y="31"/>
                    </a:lnTo>
                    <a:lnTo>
                      <a:pt x="46" y="28"/>
                    </a:lnTo>
                    <a:lnTo>
                      <a:pt x="35" y="22"/>
                    </a:lnTo>
                    <a:lnTo>
                      <a:pt x="24" y="16"/>
                    </a:lnTo>
                    <a:lnTo>
                      <a:pt x="13" y="9"/>
                    </a:lnTo>
                    <a:lnTo>
                      <a:pt x="4"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56" name="Freeform 114">
                <a:extLst>
                  <a:ext uri="{FF2B5EF4-FFF2-40B4-BE49-F238E27FC236}">
                    <a16:creationId xmlns:a16="http://schemas.microsoft.com/office/drawing/2014/main" xmlns="" id="{E0D3989F-8CE9-46D9-9D1C-D4F493D10595}"/>
                  </a:ext>
                </a:extLst>
              </p:cNvPr>
              <p:cNvSpPr>
                <a:spLocks/>
              </p:cNvSpPr>
              <p:nvPr/>
            </p:nvSpPr>
            <p:spPr bwMode="auto">
              <a:xfrm>
                <a:off x="2856" y="618"/>
                <a:ext cx="33" cy="8"/>
              </a:xfrm>
              <a:custGeom>
                <a:avLst/>
                <a:gdLst>
                  <a:gd name="T0" fmla="*/ 0 w 64"/>
                  <a:gd name="T1" fmla="*/ 1 h 16"/>
                  <a:gd name="T2" fmla="*/ 1 w 64"/>
                  <a:gd name="T3" fmla="*/ 1 h 16"/>
                  <a:gd name="T4" fmla="*/ 1 w 64"/>
                  <a:gd name="T5" fmla="*/ 1 h 16"/>
                  <a:gd name="T6" fmla="*/ 1 w 64"/>
                  <a:gd name="T7" fmla="*/ 1 h 16"/>
                  <a:gd name="T8" fmla="*/ 1 w 64"/>
                  <a:gd name="T9" fmla="*/ 0 h 16"/>
                  <a:gd name="T10" fmla="*/ 2 w 64"/>
                  <a:gd name="T11" fmla="*/ 0 h 16"/>
                  <a:gd name="T12" fmla="*/ 2 w 64"/>
                  <a:gd name="T13" fmla="*/ 1 h 16"/>
                  <a:gd name="T14" fmla="*/ 2 w 64"/>
                  <a:gd name="T15" fmla="*/ 1 h 16"/>
                  <a:gd name="T16" fmla="*/ 3 w 64"/>
                  <a:gd name="T17" fmla="*/ 1 h 16"/>
                  <a:gd name="T18" fmla="*/ 3 w 64"/>
                  <a:gd name="T19" fmla="*/ 1 h 16"/>
                  <a:gd name="T20" fmla="*/ 2 w 64"/>
                  <a:gd name="T21" fmla="*/ 1 h 16"/>
                  <a:gd name="T22" fmla="*/ 2 w 64"/>
                  <a:gd name="T23" fmla="*/ 1 h 16"/>
                  <a:gd name="T24" fmla="*/ 2 w 64"/>
                  <a:gd name="T25" fmla="*/ 1 h 16"/>
                  <a:gd name="T26" fmla="*/ 1 w 64"/>
                  <a:gd name="T27" fmla="*/ 1 h 16"/>
                  <a:gd name="T28" fmla="*/ 1 w 64"/>
                  <a:gd name="T29" fmla="*/ 1 h 16"/>
                  <a:gd name="T30" fmla="*/ 1 w 64"/>
                  <a:gd name="T31" fmla="*/ 1 h 16"/>
                  <a:gd name="T32" fmla="*/ 0 w 64"/>
                  <a:gd name="T33" fmla="*/ 1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16">
                    <a:moveTo>
                      <a:pt x="0" y="8"/>
                    </a:moveTo>
                    <a:lnTo>
                      <a:pt x="3" y="5"/>
                    </a:lnTo>
                    <a:lnTo>
                      <a:pt x="10" y="2"/>
                    </a:lnTo>
                    <a:lnTo>
                      <a:pt x="19" y="1"/>
                    </a:lnTo>
                    <a:lnTo>
                      <a:pt x="31" y="0"/>
                    </a:lnTo>
                    <a:lnTo>
                      <a:pt x="42" y="0"/>
                    </a:lnTo>
                    <a:lnTo>
                      <a:pt x="51" y="2"/>
                    </a:lnTo>
                    <a:lnTo>
                      <a:pt x="60" y="5"/>
                    </a:lnTo>
                    <a:lnTo>
                      <a:pt x="64" y="10"/>
                    </a:lnTo>
                    <a:lnTo>
                      <a:pt x="64" y="15"/>
                    </a:lnTo>
                    <a:lnTo>
                      <a:pt x="60" y="16"/>
                    </a:lnTo>
                    <a:lnTo>
                      <a:pt x="51" y="16"/>
                    </a:lnTo>
                    <a:lnTo>
                      <a:pt x="41" y="13"/>
                    </a:lnTo>
                    <a:lnTo>
                      <a:pt x="30" y="12"/>
                    </a:lnTo>
                    <a:lnTo>
                      <a:pt x="18" y="10"/>
                    </a:lnTo>
                    <a:lnTo>
                      <a:pt x="8" y="8"/>
                    </a:lnTo>
                    <a:lnTo>
                      <a:pt x="0" y="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57" name="Freeform 115">
                <a:extLst>
                  <a:ext uri="{FF2B5EF4-FFF2-40B4-BE49-F238E27FC236}">
                    <a16:creationId xmlns:a16="http://schemas.microsoft.com/office/drawing/2014/main" xmlns="" id="{37779F4C-F706-4054-81A3-72E58C8E932C}"/>
                  </a:ext>
                </a:extLst>
              </p:cNvPr>
              <p:cNvSpPr>
                <a:spLocks/>
              </p:cNvSpPr>
              <p:nvPr/>
            </p:nvSpPr>
            <p:spPr bwMode="auto">
              <a:xfrm>
                <a:off x="2863" y="606"/>
                <a:ext cx="34" cy="6"/>
              </a:xfrm>
              <a:custGeom>
                <a:avLst/>
                <a:gdLst>
                  <a:gd name="T0" fmla="*/ 0 w 68"/>
                  <a:gd name="T1" fmla="*/ 1 h 12"/>
                  <a:gd name="T2" fmla="*/ 1 w 68"/>
                  <a:gd name="T3" fmla="*/ 1 h 12"/>
                  <a:gd name="T4" fmla="*/ 1 w 68"/>
                  <a:gd name="T5" fmla="*/ 1 h 12"/>
                  <a:gd name="T6" fmla="*/ 1 w 68"/>
                  <a:gd name="T7" fmla="*/ 1 h 12"/>
                  <a:gd name="T8" fmla="*/ 2 w 68"/>
                  <a:gd name="T9" fmla="*/ 1 h 12"/>
                  <a:gd name="T10" fmla="*/ 2 w 68"/>
                  <a:gd name="T11" fmla="*/ 0 h 12"/>
                  <a:gd name="T12" fmla="*/ 2 w 68"/>
                  <a:gd name="T13" fmla="*/ 0 h 12"/>
                  <a:gd name="T14" fmla="*/ 3 w 68"/>
                  <a:gd name="T15" fmla="*/ 1 h 12"/>
                  <a:gd name="T16" fmla="*/ 3 w 68"/>
                  <a:gd name="T17" fmla="*/ 1 h 12"/>
                  <a:gd name="T18" fmla="*/ 3 w 68"/>
                  <a:gd name="T19" fmla="*/ 1 h 12"/>
                  <a:gd name="T20" fmla="*/ 2 w 68"/>
                  <a:gd name="T21" fmla="*/ 1 h 12"/>
                  <a:gd name="T22" fmla="*/ 2 w 68"/>
                  <a:gd name="T23" fmla="*/ 1 h 12"/>
                  <a:gd name="T24" fmla="*/ 2 w 68"/>
                  <a:gd name="T25" fmla="*/ 1 h 12"/>
                  <a:gd name="T26" fmla="*/ 2 w 68"/>
                  <a:gd name="T27" fmla="*/ 1 h 12"/>
                  <a:gd name="T28" fmla="*/ 1 w 68"/>
                  <a:gd name="T29" fmla="*/ 1 h 12"/>
                  <a:gd name="T30" fmla="*/ 1 w 68"/>
                  <a:gd name="T31" fmla="*/ 1 h 12"/>
                  <a:gd name="T32" fmla="*/ 0 w 68"/>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12">
                    <a:moveTo>
                      <a:pt x="0" y="11"/>
                    </a:moveTo>
                    <a:lnTo>
                      <a:pt x="5" y="9"/>
                    </a:lnTo>
                    <a:lnTo>
                      <a:pt x="14" y="5"/>
                    </a:lnTo>
                    <a:lnTo>
                      <a:pt x="25" y="3"/>
                    </a:lnTo>
                    <a:lnTo>
                      <a:pt x="36" y="2"/>
                    </a:lnTo>
                    <a:lnTo>
                      <a:pt x="47" y="0"/>
                    </a:lnTo>
                    <a:lnTo>
                      <a:pt x="57" y="0"/>
                    </a:lnTo>
                    <a:lnTo>
                      <a:pt x="65" y="3"/>
                    </a:lnTo>
                    <a:lnTo>
                      <a:pt x="68" y="6"/>
                    </a:lnTo>
                    <a:lnTo>
                      <a:pt x="68" y="10"/>
                    </a:lnTo>
                    <a:lnTo>
                      <a:pt x="64" y="11"/>
                    </a:lnTo>
                    <a:lnTo>
                      <a:pt x="56" y="12"/>
                    </a:lnTo>
                    <a:lnTo>
                      <a:pt x="45" y="12"/>
                    </a:lnTo>
                    <a:lnTo>
                      <a:pt x="34" y="11"/>
                    </a:lnTo>
                    <a:lnTo>
                      <a:pt x="22" y="11"/>
                    </a:lnTo>
                    <a:lnTo>
                      <a:pt x="11" y="10"/>
                    </a:lnTo>
                    <a:lnTo>
                      <a:pt x="0" y="1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58" name="Freeform 116">
                <a:extLst>
                  <a:ext uri="{FF2B5EF4-FFF2-40B4-BE49-F238E27FC236}">
                    <a16:creationId xmlns:a16="http://schemas.microsoft.com/office/drawing/2014/main" xmlns="" id="{DF83DE83-437D-447A-B4C8-E724349968F1}"/>
                  </a:ext>
                </a:extLst>
              </p:cNvPr>
              <p:cNvSpPr>
                <a:spLocks/>
              </p:cNvSpPr>
              <p:nvPr/>
            </p:nvSpPr>
            <p:spPr bwMode="auto">
              <a:xfrm>
                <a:off x="2870" y="594"/>
                <a:ext cx="34" cy="6"/>
              </a:xfrm>
              <a:custGeom>
                <a:avLst/>
                <a:gdLst>
                  <a:gd name="T0" fmla="*/ 0 w 68"/>
                  <a:gd name="T1" fmla="*/ 0 h 13"/>
                  <a:gd name="T2" fmla="*/ 1 w 68"/>
                  <a:gd name="T3" fmla="*/ 0 h 13"/>
                  <a:gd name="T4" fmla="*/ 1 w 68"/>
                  <a:gd name="T5" fmla="*/ 0 h 13"/>
                  <a:gd name="T6" fmla="*/ 1 w 68"/>
                  <a:gd name="T7" fmla="*/ 0 h 13"/>
                  <a:gd name="T8" fmla="*/ 2 w 68"/>
                  <a:gd name="T9" fmla="*/ 0 h 13"/>
                  <a:gd name="T10" fmla="*/ 2 w 68"/>
                  <a:gd name="T11" fmla="*/ 0 h 13"/>
                  <a:gd name="T12" fmla="*/ 2 w 68"/>
                  <a:gd name="T13" fmla="*/ 0 h 13"/>
                  <a:gd name="T14" fmla="*/ 3 w 68"/>
                  <a:gd name="T15" fmla="*/ 0 h 13"/>
                  <a:gd name="T16" fmla="*/ 3 w 68"/>
                  <a:gd name="T17" fmla="*/ 0 h 13"/>
                  <a:gd name="T18" fmla="*/ 3 w 68"/>
                  <a:gd name="T19" fmla="*/ 0 h 13"/>
                  <a:gd name="T20" fmla="*/ 2 w 68"/>
                  <a:gd name="T21" fmla="*/ 0 h 13"/>
                  <a:gd name="T22" fmla="*/ 2 w 68"/>
                  <a:gd name="T23" fmla="*/ 0 h 13"/>
                  <a:gd name="T24" fmla="*/ 2 w 68"/>
                  <a:gd name="T25" fmla="*/ 0 h 13"/>
                  <a:gd name="T26" fmla="*/ 1 w 68"/>
                  <a:gd name="T27" fmla="*/ 0 h 13"/>
                  <a:gd name="T28" fmla="*/ 1 w 68"/>
                  <a:gd name="T29" fmla="*/ 0 h 13"/>
                  <a:gd name="T30" fmla="*/ 1 w 68"/>
                  <a:gd name="T31" fmla="*/ 0 h 13"/>
                  <a:gd name="T32" fmla="*/ 0 w 68"/>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13">
                    <a:moveTo>
                      <a:pt x="0" y="13"/>
                    </a:moveTo>
                    <a:lnTo>
                      <a:pt x="7" y="11"/>
                    </a:lnTo>
                    <a:lnTo>
                      <a:pt x="16" y="8"/>
                    </a:lnTo>
                    <a:lnTo>
                      <a:pt x="28" y="5"/>
                    </a:lnTo>
                    <a:lnTo>
                      <a:pt x="39" y="2"/>
                    </a:lnTo>
                    <a:lnTo>
                      <a:pt x="50" y="0"/>
                    </a:lnTo>
                    <a:lnTo>
                      <a:pt x="59" y="0"/>
                    </a:lnTo>
                    <a:lnTo>
                      <a:pt x="66" y="1"/>
                    </a:lnTo>
                    <a:lnTo>
                      <a:pt x="68" y="5"/>
                    </a:lnTo>
                    <a:lnTo>
                      <a:pt x="66" y="8"/>
                    </a:lnTo>
                    <a:lnTo>
                      <a:pt x="60" y="11"/>
                    </a:lnTo>
                    <a:lnTo>
                      <a:pt x="52" y="12"/>
                    </a:lnTo>
                    <a:lnTo>
                      <a:pt x="42" y="12"/>
                    </a:lnTo>
                    <a:lnTo>
                      <a:pt x="30" y="12"/>
                    </a:lnTo>
                    <a:lnTo>
                      <a:pt x="19" y="12"/>
                    </a:lnTo>
                    <a:lnTo>
                      <a:pt x="8" y="12"/>
                    </a:lnTo>
                    <a:lnTo>
                      <a:pt x="0"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59" name="Freeform 117">
                <a:extLst>
                  <a:ext uri="{FF2B5EF4-FFF2-40B4-BE49-F238E27FC236}">
                    <a16:creationId xmlns:a16="http://schemas.microsoft.com/office/drawing/2014/main" xmlns="" id="{E2701E12-3266-4307-BABA-86B3277E480C}"/>
                  </a:ext>
                </a:extLst>
              </p:cNvPr>
              <p:cNvSpPr>
                <a:spLocks/>
              </p:cNvSpPr>
              <p:nvPr/>
            </p:nvSpPr>
            <p:spPr bwMode="auto">
              <a:xfrm>
                <a:off x="2872" y="580"/>
                <a:ext cx="39" cy="8"/>
              </a:xfrm>
              <a:custGeom>
                <a:avLst/>
                <a:gdLst>
                  <a:gd name="T0" fmla="*/ 0 w 77"/>
                  <a:gd name="T1" fmla="*/ 0 h 17"/>
                  <a:gd name="T2" fmla="*/ 1 w 77"/>
                  <a:gd name="T3" fmla="*/ 0 h 17"/>
                  <a:gd name="T4" fmla="*/ 1 w 77"/>
                  <a:gd name="T5" fmla="*/ 0 h 17"/>
                  <a:gd name="T6" fmla="*/ 1 w 77"/>
                  <a:gd name="T7" fmla="*/ 0 h 17"/>
                  <a:gd name="T8" fmla="*/ 2 w 77"/>
                  <a:gd name="T9" fmla="*/ 0 h 17"/>
                  <a:gd name="T10" fmla="*/ 2 w 77"/>
                  <a:gd name="T11" fmla="*/ 0 h 17"/>
                  <a:gd name="T12" fmla="*/ 3 w 77"/>
                  <a:gd name="T13" fmla="*/ 0 h 17"/>
                  <a:gd name="T14" fmla="*/ 3 w 77"/>
                  <a:gd name="T15" fmla="*/ 0 h 17"/>
                  <a:gd name="T16" fmla="*/ 3 w 77"/>
                  <a:gd name="T17" fmla="*/ 0 h 17"/>
                  <a:gd name="T18" fmla="*/ 3 w 77"/>
                  <a:gd name="T19" fmla="*/ 0 h 17"/>
                  <a:gd name="T20" fmla="*/ 3 w 77"/>
                  <a:gd name="T21" fmla="*/ 0 h 17"/>
                  <a:gd name="T22" fmla="*/ 2 w 77"/>
                  <a:gd name="T23" fmla="*/ 0 h 17"/>
                  <a:gd name="T24" fmla="*/ 2 w 77"/>
                  <a:gd name="T25" fmla="*/ 0 h 17"/>
                  <a:gd name="T26" fmla="*/ 1 w 77"/>
                  <a:gd name="T27" fmla="*/ 0 h 17"/>
                  <a:gd name="T28" fmla="*/ 1 w 77"/>
                  <a:gd name="T29" fmla="*/ 0 h 17"/>
                  <a:gd name="T30" fmla="*/ 1 w 77"/>
                  <a:gd name="T31" fmla="*/ 0 h 17"/>
                  <a:gd name="T32" fmla="*/ 0 w 7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7" h="17">
                    <a:moveTo>
                      <a:pt x="0" y="17"/>
                    </a:moveTo>
                    <a:lnTo>
                      <a:pt x="9" y="13"/>
                    </a:lnTo>
                    <a:lnTo>
                      <a:pt x="21" y="9"/>
                    </a:lnTo>
                    <a:lnTo>
                      <a:pt x="32" y="5"/>
                    </a:lnTo>
                    <a:lnTo>
                      <a:pt x="46" y="2"/>
                    </a:lnTo>
                    <a:lnTo>
                      <a:pt x="57" y="0"/>
                    </a:lnTo>
                    <a:lnTo>
                      <a:pt x="68" y="0"/>
                    </a:lnTo>
                    <a:lnTo>
                      <a:pt x="75" y="3"/>
                    </a:lnTo>
                    <a:lnTo>
                      <a:pt x="77" y="7"/>
                    </a:lnTo>
                    <a:lnTo>
                      <a:pt x="75" y="12"/>
                    </a:lnTo>
                    <a:lnTo>
                      <a:pt x="68" y="15"/>
                    </a:lnTo>
                    <a:lnTo>
                      <a:pt x="57" y="17"/>
                    </a:lnTo>
                    <a:lnTo>
                      <a:pt x="45" y="17"/>
                    </a:lnTo>
                    <a:lnTo>
                      <a:pt x="32" y="15"/>
                    </a:lnTo>
                    <a:lnTo>
                      <a:pt x="19" y="15"/>
                    </a:lnTo>
                    <a:lnTo>
                      <a:pt x="8" y="15"/>
                    </a:lnTo>
                    <a:lnTo>
                      <a:pt x="0" y="1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60" name="Freeform 118">
                <a:extLst>
                  <a:ext uri="{FF2B5EF4-FFF2-40B4-BE49-F238E27FC236}">
                    <a16:creationId xmlns:a16="http://schemas.microsoft.com/office/drawing/2014/main" xmlns="" id="{5D619564-B04C-4A95-AF65-F4B88003C97A}"/>
                  </a:ext>
                </a:extLst>
              </p:cNvPr>
              <p:cNvSpPr>
                <a:spLocks/>
              </p:cNvSpPr>
              <p:nvPr/>
            </p:nvSpPr>
            <p:spPr bwMode="auto">
              <a:xfrm>
                <a:off x="2875" y="562"/>
                <a:ext cx="42" cy="12"/>
              </a:xfrm>
              <a:custGeom>
                <a:avLst/>
                <a:gdLst>
                  <a:gd name="T0" fmla="*/ 0 w 84"/>
                  <a:gd name="T1" fmla="*/ 1 h 24"/>
                  <a:gd name="T2" fmla="*/ 1 w 84"/>
                  <a:gd name="T3" fmla="*/ 1 h 24"/>
                  <a:gd name="T4" fmla="*/ 1 w 84"/>
                  <a:gd name="T5" fmla="*/ 1 h 24"/>
                  <a:gd name="T6" fmla="*/ 2 w 84"/>
                  <a:gd name="T7" fmla="*/ 1 h 24"/>
                  <a:gd name="T8" fmla="*/ 2 w 84"/>
                  <a:gd name="T9" fmla="*/ 1 h 24"/>
                  <a:gd name="T10" fmla="*/ 2 w 84"/>
                  <a:gd name="T11" fmla="*/ 1 h 24"/>
                  <a:gd name="T12" fmla="*/ 3 w 84"/>
                  <a:gd name="T13" fmla="*/ 0 h 24"/>
                  <a:gd name="T14" fmla="*/ 3 w 84"/>
                  <a:gd name="T15" fmla="*/ 0 h 24"/>
                  <a:gd name="T16" fmla="*/ 3 w 84"/>
                  <a:gd name="T17" fmla="*/ 1 h 24"/>
                  <a:gd name="T18" fmla="*/ 3 w 84"/>
                  <a:gd name="T19" fmla="*/ 1 h 24"/>
                  <a:gd name="T20" fmla="*/ 3 w 84"/>
                  <a:gd name="T21" fmla="*/ 1 h 24"/>
                  <a:gd name="T22" fmla="*/ 2 w 84"/>
                  <a:gd name="T23" fmla="*/ 1 h 24"/>
                  <a:gd name="T24" fmla="*/ 2 w 84"/>
                  <a:gd name="T25" fmla="*/ 1 h 24"/>
                  <a:gd name="T26" fmla="*/ 1 w 84"/>
                  <a:gd name="T27" fmla="*/ 1 h 24"/>
                  <a:gd name="T28" fmla="*/ 1 w 84"/>
                  <a:gd name="T29" fmla="*/ 1 h 24"/>
                  <a:gd name="T30" fmla="*/ 1 w 84"/>
                  <a:gd name="T31" fmla="*/ 1 h 24"/>
                  <a:gd name="T32" fmla="*/ 0 w 84"/>
                  <a:gd name="T33" fmla="*/ 1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4" h="24">
                    <a:moveTo>
                      <a:pt x="0" y="24"/>
                    </a:moveTo>
                    <a:lnTo>
                      <a:pt x="8" y="20"/>
                    </a:lnTo>
                    <a:lnTo>
                      <a:pt x="20" y="16"/>
                    </a:lnTo>
                    <a:lnTo>
                      <a:pt x="34" y="10"/>
                    </a:lnTo>
                    <a:lnTo>
                      <a:pt x="49" y="6"/>
                    </a:lnTo>
                    <a:lnTo>
                      <a:pt x="63" y="2"/>
                    </a:lnTo>
                    <a:lnTo>
                      <a:pt x="74" y="0"/>
                    </a:lnTo>
                    <a:lnTo>
                      <a:pt x="83" y="0"/>
                    </a:lnTo>
                    <a:lnTo>
                      <a:pt x="84" y="4"/>
                    </a:lnTo>
                    <a:lnTo>
                      <a:pt x="79" y="10"/>
                    </a:lnTo>
                    <a:lnTo>
                      <a:pt x="71" y="15"/>
                    </a:lnTo>
                    <a:lnTo>
                      <a:pt x="58" y="17"/>
                    </a:lnTo>
                    <a:lnTo>
                      <a:pt x="45" y="19"/>
                    </a:lnTo>
                    <a:lnTo>
                      <a:pt x="30" y="20"/>
                    </a:lnTo>
                    <a:lnTo>
                      <a:pt x="17" y="22"/>
                    </a:lnTo>
                    <a:lnTo>
                      <a:pt x="7" y="23"/>
                    </a:lnTo>
                    <a:lnTo>
                      <a:pt x="0" y="2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61" name="Freeform 119">
                <a:extLst>
                  <a:ext uri="{FF2B5EF4-FFF2-40B4-BE49-F238E27FC236}">
                    <a16:creationId xmlns:a16="http://schemas.microsoft.com/office/drawing/2014/main" xmlns="" id="{998883A2-7125-4475-9CA4-9A05FA478296}"/>
                  </a:ext>
                </a:extLst>
              </p:cNvPr>
              <p:cNvSpPr>
                <a:spLocks/>
              </p:cNvSpPr>
              <p:nvPr/>
            </p:nvSpPr>
            <p:spPr bwMode="auto">
              <a:xfrm>
                <a:off x="2876" y="547"/>
                <a:ext cx="46" cy="17"/>
              </a:xfrm>
              <a:custGeom>
                <a:avLst/>
                <a:gdLst>
                  <a:gd name="T0" fmla="*/ 0 w 92"/>
                  <a:gd name="T1" fmla="*/ 2 h 33"/>
                  <a:gd name="T2" fmla="*/ 1 w 92"/>
                  <a:gd name="T3" fmla="*/ 1 h 33"/>
                  <a:gd name="T4" fmla="*/ 1 w 92"/>
                  <a:gd name="T5" fmla="*/ 1 h 33"/>
                  <a:gd name="T6" fmla="*/ 2 w 92"/>
                  <a:gd name="T7" fmla="*/ 1 h 33"/>
                  <a:gd name="T8" fmla="*/ 2 w 92"/>
                  <a:gd name="T9" fmla="*/ 1 h 33"/>
                  <a:gd name="T10" fmla="*/ 3 w 92"/>
                  <a:gd name="T11" fmla="*/ 1 h 33"/>
                  <a:gd name="T12" fmla="*/ 3 w 92"/>
                  <a:gd name="T13" fmla="*/ 0 h 33"/>
                  <a:gd name="T14" fmla="*/ 3 w 92"/>
                  <a:gd name="T15" fmla="*/ 1 h 33"/>
                  <a:gd name="T16" fmla="*/ 3 w 92"/>
                  <a:gd name="T17" fmla="*/ 1 h 33"/>
                  <a:gd name="T18" fmla="*/ 3 w 92"/>
                  <a:gd name="T19" fmla="*/ 1 h 33"/>
                  <a:gd name="T20" fmla="*/ 3 w 92"/>
                  <a:gd name="T21" fmla="*/ 1 h 33"/>
                  <a:gd name="T22" fmla="*/ 3 w 92"/>
                  <a:gd name="T23" fmla="*/ 1 h 33"/>
                  <a:gd name="T24" fmla="*/ 2 w 92"/>
                  <a:gd name="T25" fmla="*/ 1 h 33"/>
                  <a:gd name="T26" fmla="*/ 2 w 92"/>
                  <a:gd name="T27" fmla="*/ 1 h 33"/>
                  <a:gd name="T28" fmla="*/ 1 w 92"/>
                  <a:gd name="T29" fmla="*/ 1 h 33"/>
                  <a:gd name="T30" fmla="*/ 1 w 92"/>
                  <a:gd name="T31" fmla="*/ 1 h 33"/>
                  <a:gd name="T32" fmla="*/ 0 w 92"/>
                  <a:gd name="T33" fmla="*/ 2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2" h="33">
                    <a:moveTo>
                      <a:pt x="0" y="33"/>
                    </a:moveTo>
                    <a:lnTo>
                      <a:pt x="8" y="25"/>
                    </a:lnTo>
                    <a:lnTo>
                      <a:pt x="21" y="18"/>
                    </a:lnTo>
                    <a:lnTo>
                      <a:pt x="35" y="11"/>
                    </a:lnTo>
                    <a:lnTo>
                      <a:pt x="52" y="6"/>
                    </a:lnTo>
                    <a:lnTo>
                      <a:pt x="67" y="1"/>
                    </a:lnTo>
                    <a:lnTo>
                      <a:pt x="79" y="0"/>
                    </a:lnTo>
                    <a:lnTo>
                      <a:pt x="88" y="2"/>
                    </a:lnTo>
                    <a:lnTo>
                      <a:pt x="92" y="7"/>
                    </a:lnTo>
                    <a:lnTo>
                      <a:pt x="90" y="12"/>
                    </a:lnTo>
                    <a:lnTo>
                      <a:pt x="80" y="18"/>
                    </a:lnTo>
                    <a:lnTo>
                      <a:pt x="69" y="22"/>
                    </a:lnTo>
                    <a:lnTo>
                      <a:pt x="54" y="25"/>
                    </a:lnTo>
                    <a:lnTo>
                      <a:pt x="38" y="29"/>
                    </a:lnTo>
                    <a:lnTo>
                      <a:pt x="23" y="31"/>
                    </a:lnTo>
                    <a:lnTo>
                      <a:pt x="10" y="32"/>
                    </a:lnTo>
                    <a:lnTo>
                      <a:pt x="0" y="3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62" name="Freeform 120">
                <a:extLst>
                  <a:ext uri="{FF2B5EF4-FFF2-40B4-BE49-F238E27FC236}">
                    <a16:creationId xmlns:a16="http://schemas.microsoft.com/office/drawing/2014/main" xmlns="" id="{EAB85BB0-4973-43EE-BB38-BEC9445F96CF}"/>
                  </a:ext>
                </a:extLst>
              </p:cNvPr>
              <p:cNvSpPr>
                <a:spLocks/>
              </p:cNvSpPr>
              <p:nvPr/>
            </p:nvSpPr>
            <p:spPr bwMode="auto">
              <a:xfrm>
                <a:off x="2876" y="519"/>
                <a:ext cx="42" cy="27"/>
              </a:xfrm>
              <a:custGeom>
                <a:avLst/>
                <a:gdLst>
                  <a:gd name="T0" fmla="*/ 0 w 85"/>
                  <a:gd name="T1" fmla="*/ 1 h 55"/>
                  <a:gd name="T2" fmla="*/ 0 w 85"/>
                  <a:gd name="T3" fmla="*/ 1 h 55"/>
                  <a:gd name="T4" fmla="*/ 0 w 85"/>
                  <a:gd name="T5" fmla="*/ 1 h 55"/>
                  <a:gd name="T6" fmla="*/ 1 w 85"/>
                  <a:gd name="T7" fmla="*/ 0 h 55"/>
                  <a:gd name="T8" fmla="*/ 1 w 85"/>
                  <a:gd name="T9" fmla="*/ 0 h 55"/>
                  <a:gd name="T10" fmla="*/ 1 w 85"/>
                  <a:gd name="T11" fmla="*/ 0 h 55"/>
                  <a:gd name="T12" fmla="*/ 2 w 85"/>
                  <a:gd name="T13" fmla="*/ 0 h 55"/>
                  <a:gd name="T14" fmla="*/ 2 w 85"/>
                  <a:gd name="T15" fmla="*/ 0 h 55"/>
                  <a:gd name="T16" fmla="*/ 2 w 85"/>
                  <a:gd name="T17" fmla="*/ 0 h 55"/>
                  <a:gd name="T18" fmla="*/ 2 w 85"/>
                  <a:gd name="T19" fmla="*/ 0 h 55"/>
                  <a:gd name="T20" fmla="*/ 2 w 85"/>
                  <a:gd name="T21" fmla="*/ 0 h 55"/>
                  <a:gd name="T22" fmla="*/ 2 w 85"/>
                  <a:gd name="T23" fmla="*/ 0 h 55"/>
                  <a:gd name="T24" fmla="*/ 1 w 85"/>
                  <a:gd name="T25" fmla="*/ 1 h 55"/>
                  <a:gd name="T26" fmla="*/ 1 w 85"/>
                  <a:gd name="T27" fmla="*/ 1 h 55"/>
                  <a:gd name="T28" fmla="*/ 0 w 85"/>
                  <a:gd name="T29" fmla="*/ 1 h 55"/>
                  <a:gd name="T30" fmla="*/ 0 w 85"/>
                  <a:gd name="T31" fmla="*/ 1 h 55"/>
                  <a:gd name="T32" fmla="*/ 0 w 85"/>
                  <a:gd name="T33" fmla="*/ 1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5" h="55">
                    <a:moveTo>
                      <a:pt x="0" y="55"/>
                    </a:moveTo>
                    <a:lnTo>
                      <a:pt x="8" y="47"/>
                    </a:lnTo>
                    <a:lnTo>
                      <a:pt x="18" y="36"/>
                    </a:lnTo>
                    <a:lnTo>
                      <a:pt x="32" y="26"/>
                    </a:lnTo>
                    <a:lnTo>
                      <a:pt x="46" y="17"/>
                    </a:lnTo>
                    <a:lnTo>
                      <a:pt x="60" y="9"/>
                    </a:lnTo>
                    <a:lnTo>
                      <a:pt x="71" y="3"/>
                    </a:lnTo>
                    <a:lnTo>
                      <a:pt x="80" y="0"/>
                    </a:lnTo>
                    <a:lnTo>
                      <a:pt x="85" y="3"/>
                    </a:lnTo>
                    <a:lnTo>
                      <a:pt x="85" y="9"/>
                    </a:lnTo>
                    <a:lnTo>
                      <a:pt x="78" y="15"/>
                    </a:lnTo>
                    <a:lnTo>
                      <a:pt x="69" y="24"/>
                    </a:lnTo>
                    <a:lnTo>
                      <a:pt x="55" y="32"/>
                    </a:lnTo>
                    <a:lnTo>
                      <a:pt x="41" y="40"/>
                    </a:lnTo>
                    <a:lnTo>
                      <a:pt x="26" y="47"/>
                    </a:lnTo>
                    <a:lnTo>
                      <a:pt x="11" y="52"/>
                    </a:lnTo>
                    <a:lnTo>
                      <a:pt x="0"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63" name="Freeform 121">
                <a:extLst>
                  <a:ext uri="{FF2B5EF4-FFF2-40B4-BE49-F238E27FC236}">
                    <a16:creationId xmlns:a16="http://schemas.microsoft.com/office/drawing/2014/main" xmlns="" id="{08292EDA-79C6-486D-A1B6-FD306717DFEE}"/>
                  </a:ext>
                </a:extLst>
              </p:cNvPr>
              <p:cNvSpPr>
                <a:spLocks/>
              </p:cNvSpPr>
              <p:nvPr/>
            </p:nvSpPr>
            <p:spPr bwMode="auto">
              <a:xfrm>
                <a:off x="2876" y="496"/>
                <a:ext cx="36" cy="34"/>
              </a:xfrm>
              <a:custGeom>
                <a:avLst/>
                <a:gdLst>
                  <a:gd name="T0" fmla="*/ 0 w 72"/>
                  <a:gd name="T1" fmla="*/ 2 h 69"/>
                  <a:gd name="T2" fmla="*/ 1 w 72"/>
                  <a:gd name="T3" fmla="*/ 1 h 69"/>
                  <a:gd name="T4" fmla="*/ 1 w 72"/>
                  <a:gd name="T5" fmla="*/ 1 h 69"/>
                  <a:gd name="T6" fmla="*/ 1 w 72"/>
                  <a:gd name="T7" fmla="*/ 1 h 69"/>
                  <a:gd name="T8" fmla="*/ 2 w 72"/>
                  <a:gd name="T9" fmla="*/ 0 h 69"/>
                  <a:gd name="T10" fmla="*/ 2 w 72"/>
                  <a:gd name="T11" fmla="*/ 0 h 69"/>
                  <a:gd name="T12" fmla="*/ 2 w 72"/>
                  <a:gd name="T13" fmla="*/ 0 h 69"/>
                  <a:gd name="T14" fmla="*/ 3 w 72"/>
                  <a:gd name="T15" fmla="*/ 0 h 69"/>
                  <a:gd name="T16" fmla="*/ 3 w 72"/>
                  <a:gd name="T17" fmla="*/ 0 h 69"/>
                  <a:gd name="T18" fmla="*/ 3 w 72"/>
                  <a:gd name="T19" fmla="*/ 0 h 69"/>
                  <a:gd name="T20" fmla="*/ 3 w 72"/>
                  <a:gd name="T21" fmla="*/ 0 h 69"/>
                  <a:gd name="T22" fmla="*/ 2 w 72"/>
                  <a:gd name="T23" fmla="*/ 0 h 69"/>
                  <a:gd name="T24" fmla="*/ 2 w 72"/>
                  <a:gd name="T25" fmla="*/ 1 h 69"/>
                  <a:gd name="T26" fmla="*/ 1 w 72"/>
                  <a:gd name="T27" fmla="*/ 1 h 69"/>
                  <a:gd name="T28" fmla="*/ 1 w 72"/>
                  <a:gd name="T29" fmla="*/ 1 h 69"/>
                  <a:gd name="T30" fmla="*/ 1 w 72"/>
                  <a:gd name="T31" fmla="*/ 2 h 69"/>
                  <a:gd name="T32" fmla="*/ 0 w 72"/>
                  <a:gd name="T33" fmla="*/ 2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2" h="69">
                    <a:moveTo>
                      <a:pt x="0" y="69"/>
                    </a:moveTo>
                    <a:lnTo>
                      <a:pt x="6" y="61"/>
                    </a:lnTo>
                    <a:lnTo>
                      <a:pt x="15" y="50"/>
                    </a:lnTo>
                    <a:lnTo>
                      <a:pt x="25" y="37"/>
                    </a:lnTo>
                    <a:lnTo>
                      <a:pt x="37" y="24"/>
                    </a:lnTo>
                    <a:lnTo>
                      <a:pt x="48" y="13"/>
                    </a:lnTo>
                    <a:lnTo>
                      <a:pt x="59" y="4"/>
                    </a:lnTo>
                    <a:lnTo>
                      <a:pt x="68" y="0"/>
                    </a:lnTo>
                    <a:lnTo>
                      <a:pt x="72" y="1"/>
                    </a:lnTo>
                    <a:lnTo>
                      <a:pt x="72" y="8"/>
                    </a:lnTo>
                    <a:lnTo>
                      <a:pt x="67" y="18"/>
                    </a:lnTo>
                    <a:lnTo>
                      <a:pt x="56" y="29"/>
                    </a:lnTo>
                    <a:lnTo>
                      <a:pt x="45" y="41"/>
                    </a:lnTo>
                    <a:lnTo>
                      <a:pt x="31" y="52"/>
                    </a:lnTo>
                    <a:lnTo>
                      <a:pt x="18" y="61"/>
                    </a:lnTo>
                    <a:lnTo>
                      <a:pt x="7" y="67"/>
                    </a:lnTo>
                    <a:lnTo>
                      <a:pt x="0" y="6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64" name="Freeform 122">
                <a:extLst>
                  <a:ext uri="{FF2B5EF4-FFF2-40B4-BE49-F238E27FC236}">
                    <a16:creationId xmlns:a16="http://schemas.microsoft.com/office/drawing/2014/main" xmlns="" id="{85D272D0-5C54-4FCE-9C13-3B2E113547E0}"/>
                  </a:ext>
                </a:extLst>
              </p:cNvPr>
              <p:cNvSpPr>
                <a:spLocks/>
              </p:cNvSpPr>
              <p:nvPr/>
            </p:nvSpPr>
            <p:spPr bwMode="auto">
              <a:xfrm>
                <a:off x="2875" y="484"/>
                <a:ext cx="33" cy="31"/>
              </a:xfrm>
              <a:custGeom>
                <a:avLst/>
                <a:gdLst>
                  <a:gd name="T0" fmla="*/ 2 w 67"/>
                  <a:gd name="T1" fmla="*/ 1 h 62"/>
                  <a:gd name="T2" fmla="*/ 2 w 67"/>
                  <a:gd name="T3" fmla="*/ 1 h 62"/>
                  <a:gd name="T4" fmla="*/ 1 w 67"/>
                  <a:gd name="T5" fmla="*/ 1 h 62"/>
                  <a:gd name="T6" fmla="*/ 1 w 67"/>
                  <a:gd name="T7" fmla="*/ 1 h 62"/>
                  <a:gd name="T8" fmla="*/ 1 w 67"/>
                  <a:gd name="T9" fmla="*/ 1 h 62"/>
                  <a:gd name="T10" fmla="*/ 0 w 67"/>
                  <a:gd name="T11" fmla="*/ 2 h 62"/>
                  <a:gd name="T12" fmla="*/ 0 w 67"/>
                  <a:gd name="T13" fmla="*/ 2 h 62"/>
                  <a:gd name="T14" fmla="*/ 0 w 67"/>
                  <a:gd name="T15" fmla="*/ 2 h 62"/>
                  <a:gd name="T16" fmla="*/ 0 w 67"/>
                  <a:gd name="T17" fmla="*/ 2 h 62"/>
                  <a:gd name="T18" fmla="*/ 0 w 67"/>
                  <a:gd name="T19" fmla="*/ 2 h 62"/>
                  <a:gd name="T20" fmla="*/ 0 w 67"/>
                  <a:gd name="T21" fmla="*/ 2 h 62"/>
                  <a:gd name="T22" fmla="*/ 0 w 67"/>
                  <a:gd name="T23" fmla="*/ 1 h 62"/>
                  <a:gd name="T24" fmla="*/ 1 w 67"/>
                  <a:gd name="T25" fmla="*/ 1 h 62"/>
                  <a:gd name="T26" fmla="*/ 1 w 67"/>
                  <a:gd name="T27" fmla="*/ 1 h 62"/>
                  <a:gd name="T28" fmla="*/ 1 w 67"/>
                  <a:gd name="T29" fmla="*/ 1 h 62"/>
                  <a:gd name="T30" fmla="*/ 1 w 67"/>
                  <a:gd name="T31" fmla="*/ 0 h 62"/>
                  <a:gd name="T32" fmla="*/ 2 w 67"/>
                  <a:gd name="T33" fmla="*/ 1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62">
                    <a:moveTo>
                      <a:pt x="67" y="4"/>
                    </a:moveTo>
                    <a:lnTo>
                      <a:pt x="66" y="7"/>
                    </a:lnTo>
                    <a:lnTo>
                      <a:pt x="59" y="13"/>
                    </a:lnTo>
                    <a:lnTo>
                      <a:pt x="50" y="20"/>
                    </a:lnTo>
                    <a:lnTo>
                      <a:pt x="40" y="28"/>
                    </a:lnTo>
                    <a:lnTo>
                      <a:pt x="28" y="37"/>
                    </a:lnTo>
                    <a:lnTo>
                      <a:pt x="17" y="46"/>
                    </a:lnTo>
                    <a:lnTo>
                      <a:pt x="7" y="54"/>
                    </a:lnTo>
                    <a:lnTo>
                      <a:pt x="0" y="62"/>
                    </a:lnTo>
                    <a:lnTo>
                      <a:pt x="5" y="51"/>
                    </a:lnTo>
                    <a:lnTo>
                      <a:pt x="12" y="39"/>
                    </a:lnTo>
                    <a:lnTo>
                      <a:pt x="21" y="27"/>
                    </a:lnTo>
                    <a:lnTo>
                      <a:pt x="32" y="15"/>
                    </a:lnTo>
                    <a:lnTo>
                      <a:pt x="43" y="7"/>
                    </a:lnTo>
                    <a:lnTo>
                      <a:pt x="52" y="1"/>
                    </a:lnTo>
                    <a:lnTo>
                      <a:pt x="62" y="0"/>
                    </a:lnTo>
                    <a:lnTo>
                      <a:pt x="67"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65" name="Freeform 123">
                <a:extLst>
                  <a:ext uri="{FF2B5EF4-FFF2-40B4-BE49-F238E27FC236}">
                    <a16:creationId xmlns:a16="http://schemas.microsoft.com/office/drawing/2014/main" xmlns="" id="{6BA6BC79-BDB2-4E03-A433-5F4635D767FC}"/>
                  </a:ext>
                </a:extLst>
              </p:cNvPr>
              <p:cNvSpPr>
                <a:spLocks/>
              </p:cNvSpPr>
              <p:nvPr/>
            </p:nvSpPr>
            <p:spPr bwMode="auto">
              <a:xfrm>
                <a:off x="2807" y="325"/>
                <a:ext cx="40" cy="155"/>
              </a:xfrm>
              <a:custGeom>
                <a:avLst/>
                <a:gdLst>
                  <a:gd name="T0" fmla="*/ 1 w 79"/>
                  <a:gd name="T1" fmla="*/ 9 h 311"/>
                  <a:gd name="T2" fmla="*/ 1 w 79"/>
                  <a:gd name="T3" fmla="*/ 9 h 311"/>
                  <a:gd name="T4" fmla="*/ 1 w 79"/>
                  <a:gd name="T5" fmla="*/ 9 h 311"/>
                  <a:gd name="T6" fmla="*/ 1 w 79"/>
                  <a:gd name="T7" fmla="*/ 9 h 311"/>
                  <a:gd name="T8" fmla="*/ 0 w 79"/>
                  <a:gd name="T9" fmla="*/ 9 h 311"/>
                  <a:gd name="T10" fmla="*/ 1 w 79"/>
                  <a:gd name="T11" fmla="*/ 8 h 311"/>
                  <a:gd name="T12" fmla="*/ 2 w 79"/>
                  <a:gd name="T13" fmla="*/ 7 h 311"/>
                  <a:gd name="T14" fmla="*/ 2 w 79"/>
                  <a:gd name="T15" fmla="*/ 5 h 311"/>
                  <a:gd name="T16" fmla="*/ 3 w 79"/>
                  <a:gd name="T17" fmla="*/ 4 h 311"/>
                  <a:gd name="T18" fmla="*/ 2 w 79"/>
                  <a:gd name="T19" fmla="*/ 3 h 311"/>
                  <a:gd name="T20" fmla="*/ 2 w 79"/>
                  <a:gd name="T21" fmla="*/ 1 h 311"/>
                  <a:gd name="T22" fmla="*/ 2 w 79"/>
                  <a:gd name="T23" fmla="*/ 0 h 311"/>
                  <a:gd name="T24" fmla="*/ 2 w 79"/>
                  <a:gd name="T25" fmla="*/ 0 h 311"/>
                  <a:gd name="T26" fmla="*/ 2 w 79"/>
                  <a:gd name="T27" fmla="*/ 0 h 311"/>
                  <a:gd name="T28" fmla="*/ 3 w 79"/>
                  <a:gd name="T29" fmla="*/ 1 h 311"/>
                  <a:gd name="T30" fmla="*/ 3 w 79"/>
                  <a:gd name="T31" fmla="*/ 3 h 311"/>
                  <a:gd name="T32" fmla="*/ 3 w 79"/>
                  <a:gd name="T33" fmla="*/ 4 h 311"/>
                  <a:gd name="T34" fmla="*/ 3 w 79"/>
                  <a:gd name="T35" fmla="*/ 6 h 311"/>
                  <a:gd name="T36" fmla="*/ 2 w 79"/>
                  <a:gd name="T37" fmla="*/ 7 h 311"/>
                  <a:gd name="T38" fmla="*/ 2 w 79"/>
                  <a:gd name="T39" fmla="*/ 8 h 311"/>
                  <a:gd name="T40" fmla="*/ 1 w 79"/>
                  <a:gd name="T41" fmla="*/ 9 h 3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9" h="311">
                    <a:moveTo>
                      <a:pt x="8" y="311"/>
                    </a:moveTo>
                    <a:lnTo>
                      <a:pt x="4" y="311"/>
                    </a:lnTo>
                    <a:lnTo>
                      <a:pt x="2" y="309"/>
                    </a:lnTo>
                    <a:lnTo>
                      <a:pt x="1" y="307"/>
                    </a:lnTo>
                    <a:lnTo>
                      <a:pt x="0" y="303"/>
                    </a:lnTo>
                    <a:lnTo>
                      <a:pt x="32" y="265"/>
                    </a:lnTo>
                    <a:lnTo>
                      <a:pt x="51" y="225"/>
                    </a:lnTo>
                    <a:lnTo>
                      <a:pt x="63" y="183"/>
                    </a:lnTo>
                    <a:lnTo>
                      <a:pt x="66" y="142"/>
                    </a:lnTo>
                    <a:lnTo>
                      <a:pt x="64" y="101"/>
                    </a:lnTo>
                    <a:lnTo>
                      <a:pt x="58" y="63"/>
                    </a:lnTo>
                    <a:lnTo>
                      <a:pt x="51" y="29"/>
                    </a:lnTo>
                    <a:lnTo>
                      <a:pt x="45" y="0"/>
                    </a:lnTo>
                    <a:lnTo>
                      <a:pt x="61" y="20"/>
                    </a:lnTo>
                    <a:lnTo>
                      <a:pt x="72" y="53"/>
                    </a:lnTo>
                    <a:lnTo>
                      <a:pt x="79" y="97"/>
                    </a:lnTo>
                    <a:lnTo>
                      <a:pt x="79" y="146"/>
                    </a:lnTo>
                    <a:lnTo>
                      <a:pt x="73" y="196"/>
                    </a:lnTo>
                    <a:lnTo>
                      <a:pt x="59" y="243"/>
                    </a:lnTo>
                    <a:lnTo>
                      <a:pt x="38" y="283"/>
                    </a:lnTo>
                    <a:lnTo>
                      <a:pt x="8" y="31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66" name="Freeform 124">
                <a:extLst>
                  <a:ext uri="{FF2B5EF4-FFF2-40B4-BE49-F238E27FC236}">
                    <a16:creationId xmlns:a16="http://schemas.microsoft.com/office/drawing/2014/main" xmlns="" id="{FF1FFF30-0179-432F-9BA8-E76343EEB9E8}"/>
                  </a:ext>
                </a:extLst>
              </p:cNvPr>
              <p:cNvSpPr>
                <a:spLocks/>
              </p:cNvSpPr>
              <p:nvPr/>
            </p:nvSpPr>
            <p:spPr bwMode="auto">
              <a:xfrm>
                <a:off x="2806" y="326"/>
                <a:ext cx="33" cy="20"/>
              </a:xfrm>
              <a:custGeom>
                <a:avLst/>
                <a:gdLst>
                  <a:gd name="T0" fmla="*/ 2 w 67"/>
                  <a:gd name="T1" fmla="*/ 1 h 41"/>
                  <a:gd name="T2" fmla="*/ 1 w 67"/>
                  <a:gd name="T3" fmla="*/ 1 h 41"/>
                  <a:gd name="T4" fmla="*/ 1 w 67"/>
                  <a:gd name="T5" fmla="*/ 0 h 41"/>
                  <a:gd name="T6" fmla="*/ 1 w 67"/>
                  <a:gd name="T7" fmla="*/ 0 h 41"/>
                  <a:gd name="T8" fmla="*/ 0 w 67"/>
                  <a:gd name="T9" fmla="*/ 0 h 41"/>
                  <a:gd name="T10" fmla="*/ 0 w 67"/>
                  <a:gd name="T11" fmla="*/ 0 h 41"/>
                  <a:gd name="T12" fmla="*/ 0 w 67"/>
                  <a:gd name="T13" fmla="*/ 0 h 41"/>
                  <a:gd name="T14" fmla="*/ 0 w 67"/>
                  <a:gd name="T15" fmla="*/ 0 h 41"/>
                  <a:gd name="T16" fmla="*/ 0 w 67"/>
                  <a:gd name="T17" fmla="*/ 0 h 41"/>
                  <a:gd name="T18" fmla="*/ 0 w 67"/>
                  <a:gd name="T19" fmla="*/ 0 h 41"/>
                  <a:gd name="T20" fmla="*/ 0 w 67"/>
                  <a:gd name="T21" fmla="*/ 0 h 41"/>
                  <a:gd name="T22" fmla="*/ 0 w 67"/>
                  <a:gd name="T23" fmla="*/ 0 h 41"/>
                  <a:gd name="T24" fmla="*/ 0 w 67"/>
                  <a:gd name="T25" fmla="*/ 0 h 41"/>
                  <a:gd name="T26" fmla="*/ 1 w 67"/>
                  <a:gd name="T27" fmla="*/ 0 h 41"/>
                  <a:gd name="T28" fmla="*/ 1 w 67"/>
                  <a:gd name="T29" fmla="*/ 0 h 41"/>
                  <a:gd name="T30" fmla="*/ 1 w 67"/>
                  <a:gd name="T31" fmla="*/ 1 h 41"/>
                  <a:gd name="T32" fmla="*/ 2 w 67"/>
                  <a:gd name="T33" fmla="*/ 1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41">
                    <a:moveTo>
                      <a:pt x="67" y="41"/>
                    </a:moveTo>
                    <a:lnTo>
                      <a:pt x="60" y="33"/>
                    </a:lnTo>
                    <a:lnTo>
                      <a:pt x="51" y="25"/>
                    </a:lnTo>
                    <a:lnTo>
                      <a:pt x="41" y="18"/>
                    </a:lnTo>
                    <a:lnTo>
                      <a:pt x="30" y="11"/>
                    </a:lnTo>
                    <a:lnTo>
                      <a:pt x="20" y="5"/>
                    </a:lnTo>
                    <a:lnTo>
                      <a:pt x="11" y="2"/>
                    </a:lnTo>
                    <a:lnTo>
                      <a:pt x="4" y="0"/>
                    </a:lnTo>
                    <a:lnTo>
                      <a:pt x="0" y="3"/>
                    </a:lnTo>
                    <a:lnTo>
                      <a:pt x="1" y="6"/>
                    </a:lnTo>
                    <a:lnTo>
                      <a:pt x="6" y="10"/>
                    </a:lnTo>
                    <a:lnTo>
                      <a:pt x="14" y="13"/>
                    </a:lnTo>
                    <a:lnTo>
                      <a:pt x="23" y="18"/>
                    </a:lnTo>
                    <a:lnTo>
                      <a:pt x="35" y="22"/>
                    </a:lnTo>
                    <a:lnTo>
                      <a:pt x="46" y="28"/>
                    </a:lnTo>
                    <a:lnTo>
                      <a:pt x="58" y="34"/>
                    </a:lnTo>
                    <a:lnTo>
                      <a:pt x="67" y="4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67" name="Freeform 125">
                <a:extLst>
                  <a:ext uri="{FF2B5EF4-FFF2-40B4-BE49-F238E27FC236}">
                    <a16:creationId xmlns:a16="http://schemas.microsoft.com/office/drawing/2014/main" xmlns="" id="{85F92B4F-4765-421D-B0B8-10132BD1CA2C}"/>
                  </a:ext>
                </a:extLst>
              </p:cNvPr>
              <p:cNvSpPr>
                <a:spLocks/>
              </p:cNvSpPr>
              <p:nvPr/>
            </p:nvSpPr>
            <p:spPr bwMode="auto">
              <a:xfrm>
                <a:off x="2805" y="337"/>
                <a:ext cx="37" cy="23"/>
              </a:xfrm>
              <a:custGeom>
                <a:avLst/>
                <a:gdLst>
                  <a:gd name="T0" fmla="*/ 0 w 74"/>
                  <a:gd name="T1" fmla="*/ 1 h 46"/>
                  <a:gd name="T2" fmla="*/ 1 w 74"/>
                  <a:gd name="T3" fmla="*/ 0 h 46"/>
                  <a:gd name="T4" fmla="*/ 1 w 74"/>
                  <a:gd name="T5" fmla="*/ 1 h 46"/>
                  <a:gd name="T6" fmla="*/ 1 w 74"/>
                  <a:gd name="T7" fmla="*/ 1 h 46"/>
                  <a:gd name="T8" fmla="*/ 1 w 74"/>
                  <a:gd name="T9" fmla="*/ 1 h 46"/>
                  <a:gd name="T10" fmla="*/ 2 w 74"/>
                  <a:gd name="T11" fmla="*/ 1 h 46"/>
                  <a:gd name="T12" fmla="*/ 2 w 74"/>
                  <a:gd name="T13" fmla="*/ 1 h 46"/>
                  <a:gd name="T14" fmla="*/ 3 w 74"/>
                  <a:gd name="T15" fmla="*/ 2 h 46"/>
                  <a:gd name="T16" fmla="*/ 3 w 74"/>
                  <a:gd name="T17" fmla="*/ 2 h 46"/>
                  <a:gd name="T18" fmla="*/ 3 w 74"/>
                  <a:gd name="T19" fmla="*/ 2 h 46"/>
                  <a:gd name="T20" fmla="*/ 2 w 74"/>
                  <a:gd name="T21" fmla="*/ 2 h 46"/>
                  <a:gd name="T22" fmla="*/ 2 w 74"/>
                  <a:gd name="T23" fmla="*/ 1 h 46"/>
                  <a:gd name="T24" fmla="*/ 1 w 74"/>
                  <a:gd name="T25" fmla="*/ 1 h 46"/>
                  <a:gd name="T26" fmla="*/ 1 w 74"/>
                  <a:gd name="T27" fmla="*/ 1 h 46"/>
                  <a:gd name="T28" fmla="*/ 1 w 74"/>
                  <a:gd name="T29" fmla="*/ 1 h 46"/>
                  <a:gd name="T30" fmla="*/ 1 w 74"/>
                  <a:gd name="T31" fmla="*/ 1 h 46"/>
                  <a:gd name="T32" fmla="*/ 0 w 74"/>
                  <a:gd name="T33" fmla="*/ 1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4" h="46">
                    <a:moveTo>
                      <a:pt x="0" y="1"/>
                    </a:moveTo>
                    <a:lnTo>
                      <a:pt x="4" y="0"/>
                    </a:lnTo>
                    <a:lnTo>
                      <a:pt x="11" y="1"/>
                    </a:lnTo>
                    <a:lnTo>
                      <a:pt x="20" y="5"/>
                    </a:lnTo>
                    <a:lnTo>
                      <a:pt x="31" y="11"/>
                    </a:lnTo>
                    <a:lnTo>
                      <a:pt x="44" y="18"/>
                    </a:lnTo>
                    <a:lnTo>
                      <a:pt x="55" y="26"/>
                    </a:lnTo>
                    <a:lnTo>
                      <a:pt x="66" y="36"/>
                    </a:lnTo>
                    <a:lnTo>
                      <a:pt x="74" y="46"/>
                    </a:lnTo>
                    <a:lnTo>
                      <a:pt x="65" y="41"/>
                    </a:lnTo>
                    <a:lnTo>
                      <a:pt x="53" y="35"/>
                    </a:lnTo>
                    <a:lnTo>
                      <a:pt x="40" y="28"/>
                    </a:lnTo>
                    <a:lnTo>
                      <a:pt x="29" y="22"/>
                    </a:lnTo>
                    <a:lnTo>
                      <a:pt x="17" y="15"/>
                    </a:lnTo>
                    <a:lnTo>
                      <a:pt x="8" y="9"/>
                    </a:lnTo>
                    <a:lnTo>
                      <a:pt x="1" y="5"/>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68" name="Freeform 126">
                <a:extLst>
                  <a:ext uri="{FF2B5EF4-FFF2-40B4-BE49-F238E27FC236}">
                    <a16:creationId xmlns:a16="http://schemas.microsoft.com/office/drawing/2014/main" xmlns="" id="{AB552B6F-22AD-4A16-8B8B-ED699ACC5C1D}"/>
                  </a:ext>
                </a:extLst>
              </p:cNvPr>
              <p:cNvSpPr>
                <a:spLocks/>
              </p:cNvSpPr>
              <p:nvPr/>
            </p:nvSpPr>
            <p:spPr bwMode="auto">
              <a:xfrm>
                <a:off x="2797" y="360"/>
                <a:ext cx="48" cy="31"/>
              </a:xfrm>
              <a:custGeom>
                <a:avLst/>
                <a:gdLst>
                  <a:gd name="T0" fmla="*/ 0 w 96"/>
                  <a:gd name="T1" fmla="*/ 0 h 64"/>
                  <a:gd name="T2" fmla="*/ 1 w 96"/>
                  <a:gd name="T3" fmla="*/ 0 h 64"/>
                  <a:gd name="T4" fmla="*/ 1 w 96"/>
                  <a:gd name="T5" fmla="*/ 0 h 64"/>
                  <a:gd name="T6" fmla="*/ 1 w 96"/>
                  <a:gd name="T7" fmla="*/ 0 h 64"/>
                  <a:gd name="T8" fmla="*/ 2 w 96"/>
                  <a:gd name="T9" fmla="*/ 0 h 64"/>
                  <a:gd name="T10" fmla="*/ 2 w 96"/>
                  <a:gd name="T11" fmla="*/ 0 h 64"/>
                  <a:gd name="T12" fmla="*/ 3 w 96"/>
                  <a:gd name="T13" fmla="*/ 1 h 64"/>
                  <a:gd name="T14" fmla="*/ 3 w 96"/>
                  <a:gd name="T15" fmla="*/ 1 h 64"/>
                  <a:gd name="T16" fmla="*/ 3 w 96"/>
                  <a:gd name="T17" fmla="*/ 1 h 64"/>
                  <a:gd name="T18" fmla="*/ 3 w 96"/>
                  <a:gd name="T19" fmla="*/ 1 h 64"/>
                  <a:gd name="T20" fmla="*/ 3 w 96"/>
                  <a:gd name="T21" fmla="*/ 1 h 64"/>
                  <a:gd name="T22" fmla="*/ 2 w 96"/>
                  <a:gd name="T23" fmla="*/ 1 h 64"/>
                  <a:gd name="T24" fmla="*/ 2 w 96"/>
                  <a:gd name="T25" fmla="*/ 1 h 64"/>
                  <a:gd name="T26" fmla="*/ 1 w 96"/>
                  <a:gd name="T27" fmla="*/ 0 h 64"/>
                  <a:gd name="T28" fmla="*/ 1 w 96"/>
                  <a:gd name="T29" fmla="*/ 0 h 64"/>
                  <a:gd name="T30" fmla="*/ 1 w 96"/>
                  <a:gd name="T31" fmla="*/ 0 h 64"/>
                  <a:gd name="T32" fmla="*/ 0 w 96"/>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6" h="64">
                    <a:moveTo>
                      <a:pt x="0" y="1"/>
                    </a:moveTo>
                    <a:lnTo>
                      <a:pt x="5" y="0"/>
                    </a:lnTo>
                    <a:lnTo>
                      <a:pt x="15" y="3"/>
                    </a:lnTo>
                    <a:lnTo>
                      <a:pt x="29" y="8"/>
                    </a:lnTo>
                    <a:lnTo>
                      <a:pt x="44" y="16"/>
                    </a:lnTo>
                    <a:lnTo>
                      <a:pt x="60" y="27"/>
                    </a:lnTo>
                    <a:lnTo>
                      <a:pt x="75" y="39"/>
                    </a:lnTo>
                    <a:lnTo>
                      <a:pt x="88" y="51"/>
                    </a:lnTo>
                    <a:lnTo>
                      <a:pt x="96" y="64"/>
                    </a:lnTo>
                    <a:lnTo>
                      <a:pt x="88" y="58"/>
                    </a:lnTo>
                    <a:lnTo>
                      <a:pt x="75" y="51"/>
                    </a:lnTo>
                    <a:lnTo>
                      <a:pt x="59" y="42"/>
                    </a:lnTo>
                    <a:lnTo>
                      <a:pt x="42" y="33"/>
                    </a:lnTo>
                    <a:lnTo>
                      <a:pt x="24" y="22"/>
                    </a:lnTo>
                    <a:lnTo>
                      <a:pt x="10" y="14"/>
                    </a:lnTo>
                    <a:lnTo>
                      <a:pt x="2" y="6"/>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69" name="Freeform 127">
                <a:extLst>
                  <a:ext uri="{FF2B5EF4-FFF2-40B4-BE49-F238E27FC236}">
                    <a16:creationId xmlns:a16="http://schemas.microsoft.com/office/drawing/2014/main" xmlns="" id="{03F52FC5-8F91-4CE8-A1FA-4B8AA89CBFA8}"/>
                  </a:ext>
                </a:extLst>
              </p:cNvPr>
              <p:cNvSpPr>
                <a:spLocks/>
              </p:cNvSpPr>
              <p:nvPr/>
            </p:nvSpPr>
            <p:spPr bwMode="auto">
              <a:xfrm>
                <a:off x="2790" y="386"/>
                <a:ext cx="52" cy="34"/>
              </a:xfrm>
              <a:custGeom>
                <a:avLst/>
                <a:gdLst>
                  <a:gd name="T0" fmla="*/ 0 w 105"/>
                  <a:gd name="T1" fmla="*/ 1 h 68"/>
                  <a:gd name="T2" fmla="*/ 0 w 105"/>
                  <a:gd name="T3" fmla="*/ 0 h 68"/>
                  <a:gd name="T4" fmla="*/ 0 w 105"/>
                  <a:gd name="T5" fmla="*/ 1 h 68"/>
                  <a:gd name="T6" fmla="*/ 1 w 105"/>
                  <a:gd name="T7" fmla="*/ 1 h 68"/>
                  <a:gd name="T8" fmla="*/ 1 w 105"/>
                  <a:gd name="T9" fmla="*/ 1 h 68"/>
                  <a:gd name="T10" fmla="*/ 2 w 105"/>
                  <a:gd name="T11" fmla="*/ 1 h 68"/>
                  <a:gd name="T12" fmla="*/ 2 w 105"/>
                  <a:gd name="T13" fmla="*/ 2 h 68"/>
                  <a:gd name="T14" fmla="*/ 3 w 105"/>
                  <a:gd name="T15" fmla="*/ 2 h 68"/>
                  <a:gd name="T16" fmla="*/ 3 w 105"/>
                  <a:gd name="T17" fmla="*/ 3 h 68"/>
                  <a:gd name="T18" fmla="*/ 3 w 105"/>
                  <a:gd name="T19" fmla="*/ 2 h 68"/>
                  <a:gd name="T20" fmla="*/ 2 w 105"/>
                  <a:gd name="T21" fmla="*/ 2 h 68"/>
                  <a:gd name="T22" fmla="*/ 2 w 105"/>
                  <a:gd name="T23" fmla="*/ 2 h 68"/>
                  <a:gd name="T24" fmla="*/ 1 w 105"/>
                  <a:gd name="T25" fmla="*/ 2 h 68"/>
                  <a:gd name="T26" fmla="*/ 0 w 105"/>
                  <a:gd name="T27" fmla="*/ 1 h 68"/>
                  <a:gd name="T28" fmla="*/ 0 w 105"/>
                  <a:gd name="T29" fmla="*/ 1 h 68"/>
                  <a:gd name="T30" fmla="*/ 0 w 105"/>
                  <a:gd name="T31" fmla="*/ 1 h 68"/>
                  <a:gd name="T32" fmla="*/ 0 w 105"/>
                  <a:gd name="T33" fmla="*/ 1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5" h="68">
                    <a:moveTo>
                      <a:pt x="0" y="1"/>
                    </a:moveTo>
                    <a:lnTo>
                      <a:pt x="6" y="0"/>
                    </a:lnTo>
                    <a:lnTo>
                      <a:pt x="17" y="4"/>
                    </a:lnTo>
                    <a:lnTo>
                      <a:pt x="33" y="11"/>
                    </a:lnTo>
                    <a:lnTo>
                      <a:pt x="51" y="21"/>
                    </a:lnTo>
                    <a:lnTo>
                      <a:pt x="69" y="32"/>
                    </a:lnTo>
                    <a:lnTo>
                      <a:pt x="85" y="45"/>
                    </a:lnTo>
                    <a:lnTo>
                      <a:pt x="98" y="57"/>
                    </a:lnTo>
                    <a:lnTo>
                      <a:pt x="105" y="68"/>
                    </a:lnTo>
                    <a:lnTo>
                      <a:pt x="97" y="64"/>
                    </a:lnTo>
                    <a:lnTo>
                      <a:pt x="83" y="57"/>
                    </a:lnTo>
                    <a:lnTo>
                      <a:pt x="66" y="46"/>
                    </a:lnTo>
                    <a:lnTo>
                      <a:pt x="46" y="35"/>
                    </a:lnTo>
                    <a:lnTo>
                      <a:pt x="29" y="24"/>
                    </a:lnTo>
                    <a:lnTo>
                      <a:pt x="13" y="14"/>
                    </a:lnTo>
                    <a:lnTo>
                      <a:pt x="4" y="6"/>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70" name="Freeform 128">
                <a:extLst>
                  <a:ext uri="{FF2B5EF4-FFF2-40B4-BE49-F238E27FC236}">
                    <a16:creationId xmlns:a16="http://schemas.microsoft.com/office/drawing/2014/main" xmlns="" id="{818E3F9E-1BAD-4009-B3DC-B3433323054A}"/>
                  </a:ext>
                </a:extLst>
              </p:cNvPr>
              <p:cNvSpPr>
                <a:spLocks/>
              </p:cNvSpPr>
              <p:nvPr/>
            </p:nvSpPr>
            <p:spPr bwMode="auto">
              <a:xfrm>
                <a:off x="2794" y="402"/>
                <a:ext cx="43" cy="37"/>
              </a:xfrm>
              <a:custGeom>
                <a:avLst/>
                <a:gdLst>
                  <a:gd name="T0" fmla="*/ 0 w 85"/>
                  <a:gd name="T1" fmla="*/ 0 h 72"/>
                  <a:gd name="T2" fmla="*/ 1 w 85"/>
                  <a:gd name="T3" fmla="*/ 0 h 72"/>
                  <a:gd name="T4" fmla="*/ 1 w 85"/>
                  <a:gd name="T5" fmla="*/ 1 h 72"/>
                  <a:gd name="T6" fmla="*/ 1 w 85"/>
                  <a:gd name="T7" fmla="*/ 1 h 72"/>
                  <a:gd name="T8" fmla="*/ 2 w 85"/>
                  <a:gd name="T9" fmla="*/ 1 h 72"/>
                  <a:gd name="T10" fmla="*/ 2 w 85"/>
                  <a:gd name="T11" fmla="*/ 2 h 72"/>
                  <a:gd name="T12" fmla="*/ 3 w 85"/>
                  <a:gd name="T13" fmla="*/ 2 h 72"/>
                  <a:gd name="T14" fmla="*/ 3 w 85"/>
                  <a:gd name="T15" fmla="*/ 2 h 72"/>
                  <a:gd name="T16" fmla="*/ 3 w 85"/>
                  <a:gd name="T17" fmla="*/ 3 h 72"/>
                  <a:gd name="T18" fmla="*/ 3 w 85"/>
                  <a:gd name="T19" fmla="*/ 3 h 72"/>
                  <a:gd name="T20" fmla="*/ 3 w 85"/>
                  <a:gd name="T21" fmla="*/ 2 h 72"/>
                  <a:gd name="T22" fmla="*/ 2 w 85"/>
                  <a:gd name="T23" fmla="*/ 2 h 72"/>
                  <a:gd name="T24" fmla="*/ 2 w 85"/>
                  <a:gd name="T25" fmla="*/ 2 h 72"/>
                  <a:gd name="T26" fmla="*/ 1 w 85"/>
                  <a:gd name="T27" fmla="*/ 1 h 72"/>
                  <a:gd name="T28" fmla="*/ 1 w 85"/>
                  <a:gd name="T29" fmla="*/ 1 h 72"/>
                  <a:gd name="T30" fmla="*/ 1 w 85"/>
                  <a:gd name="T31" fmla="*/ 1 h 72"/>
                  <a:gd name="T32" fmla="*/ 0 w 85"/>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5" h="72">
                    <a:moveTo>
                      <a:pt x="0" y="0"/>
                    </a:moveTo>
                    <a:lnTo>
                      <a:pt x="5" y="0"/>
                    </a:lnTo>
                    <a:lnTo>
                      <a:pt x="15" y="5"/>
                    </a:lnTo>
                    <a:lnTo>
                      <a:pt x="28" y="15"/>
                    </a:lnTo>
                    <a:lnTo>
                      <a:pt x="43" y="25"/>
                    </a:lnTo>
                    <a:lnTo>
                      <a:pt x="58" y="39"/>
                    </a:lnTo>
                    <a:lnTo>
                      <a:pt x="72" y="51"/>
                    </a:lnTo>
                    <a:lnTo>
                      <a:pt x="81" y="63"/>
                    </a:lnTo>
                    <a:lnTo>
                      <a:pt x="85" y="72"/>
                    </a:lnTo>
                    <a:lnTo>
                      <a:pt x="77" y="66"/>
                    </a:lnTo>
                    <a:lnTo>
                      <a:pt x="65" y="57"/>
                    </a:lnTo>
                    <a:lnTo>
                      <a:pt x="50" y="47"/>
                    </a:lnTo>
                    <a:lnTo>
                      <a:pt x="35" y="35"/>
                    </a:lnTo>
                    <a:lnTo>
                      <a:pt x="20" y="24"/>
                    </a:lnTo>
                    <a:lnTo>
                      <a:pt x="8" y="13"/>
                    </a:lnTo>
                    <a:lnTo>
                      <a:pt x="1" y="5"/>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71" name="Freeform 129">
                <a:extLst>
                  <a:ext uri="{FF2B5EF4-FFF2-40B4-BE49-F238E27FC236}">
                    <a16:creationId xmlns:a16="http://schemas.microsoft.com/office/drawing/2014/main" xmlns="" id="{056D4803-3723-4668-852F-00FD46F5ADCA}"/>
                  </a:ext>
                </a:extLst>
              </p:cNvPr>
              <p:cNvSpPr>
                <a:spLocks/>
              </p:cNvSpPr>
              <p:nvPr/>
            </p:nvSpPr>
            <p:spPr bwMode="auto">
              <a:xfrm>
                <a:off x="2795" y="422"/>
                <a:ext cx="35" cy="31"/>
              </a:xfrm>
              <a:custGeom>
                <a:avLst/>
                <a:gdLst>
                  <a:gd name="T0" fmla="*/ 0 w 70"/>
                  <a:gd name="T1" fmla="*/ 0 h 62"/>
                  <a:gd name="T2" fmla="*/ 1 w 70"/>
                  <a:gd name="T3" fmla="*/ 0 h 62"/>
                  <a:gd name="T4" fmla="*/ 1 w 70"/>
                  <a:gd name="T5" fmla="*/ 1 h 62"/>
                  <a:gd name="T6" fmla="*/ 1 w 70"/>
                  <a:gd name="T7" fmla="*/ 1 h 62"/>
                  <a:gd name="T8" fmla="*/ 2 w 70"/>
                  <a:gd name="T9" fmla="*/ 1 h 62"/>
                  <a:gd name="T10" fmla="*/ 2 w 70"/>
                  <a:gd name="T11" fmla="*/ 1 h 62"/>
                  <a:gd name="T12" fmla="*/ 2 w 70"/>
                  <a:gd name="T13" fmla="*/ 2 h 62"/>
                  <a:gd name="T14" fmla="*/ 3 w 70"/>
                  <a:gd name="T15" fmla="*/ 2 h 62"/>
                  <a:gd name="T16" fmla="*/ 3 w 70"/>
                  <a:gd name="T17" fmla="*/ 2 h 62"/>
                  <a:gd name="T18" fmla="*/ 2 w 70"/>
                  <a:gd name="T19" fmla="*/ 2 h 62"/>
                  <a:gd name="T20" fmla="*/ 2 w 70"/>
                  <a:gd name="T21" fmla="*/ 2 h 62"/>
                  <a:gd name="T22" fmla="*/ 2 w 70"/>
                  <a:gd name="T23" fmla="*/ 2 h 62"/>
                  <a:gd name="T24" fmla="*/ 1 w 70"/>
                  <a:gd name="T25" fmla="*/ 1 h 62"/>
                  <a:gd name="T26" fmla="*/ 1 w 70"/>
                  <a:gd name="T27" fmla="*/ 1 h 62"/>
                  <a:gd name="T28" fmla="*/ 1 w 70"/>
                  <a:gd name="T29" fmla="*/ 1 h 62"/>
                  <a:gd name="T30" fmla="*/ 1 w 70"/>
                  <a:gd name="T31" fmla="*/ 1 h 62"/>
                  <a:gd name="T32" fmla="*/ 0 w 70"/>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0" h="62">
                    <a:moveTo>
                      <a:pt x="0" y="0"/>
                    </a:moveTo>
                    <a:lnTo>
                      <a:pt x="4" y="0"/>
                    </a:lnTo>
                    <a:lnTo>
                      <a:pt x="12" y="2"/>
                    </a:lnTo>
                    <a:lnTo>
                      <a:pt x="24" y="9"/>
                    </a:lnTo>
                    <a:lnTo>
                      <a:pt x="35" y="17"/>
                    </a:lnTo>
                    <a:lnTo>
                      <a:pt x="47" y="26"/>
                    </a:lnTo>
                    <a:lnTo>
                      <a:pt x="57" y="38"/>
                    </a:lnTo>
                    <a:lnTo>
                      <a:pt x="65" y="49"/>
                    </a:lnTo>
                    <a:lnTo>
                      <a:pt x="70" y="62"/>
                    </a:lnTo>
                    <a:lnTo>
                      <a:pt x="63" y="55"/>
                    </a:lnTo>
                    <a:lnTo>
                      <a:pt x="53" y="47"/>
                    </a:lnTo>
                    <a:lnTo>
                      <a:pt x="40" y="38"/>
                    </a:lnTo>
                    <a:lnTo>
                      <a:pt x="27" y="27"/>
                    </a:lnTo>
                    <a:lnTo>
                      <a:pt x="16" y="18"/>
                    </a:lnTo>
                    <a:lnTo>
                      <a:pt x="7" y="10"/>
                    </a:lnTo>
                    <a:lnTo>
                      <a:pt x="1"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72" name="Freeform 130">
                <a:extLst>
                  <a:ext uri="{FF2B5EF4-FFF2-40B4-BE49-F238E27FC236}">
                    <a16:creationId xmlns:a16="http://schemas.microsoft.com/office/drawing/2014/main" xmlns="" id="{BDA7C877-AFB7-4F07-921E-8A10535DF751}"/>
                  </a:ext>
                </a:extLst>
              </p:cNvPr>
              <p:cNvSpPr>
                <a:spLocks/>
              </p:cNvSpPr>
              <p:nvPr/>
            </p:nvSpPr>
            <p:spPr bwMode="auto">
              <a:xfrm>
                <a:off x="2795" y="441"/>
                <a:ext cx="25" cy="26"/>
              </a:xfrm>
              <a:custGeom>
                <a:avLst/>
                <a:gdLst>
                  <a:gd name="T0" fmla="*/ 0 w 49"/>
                  <a:gd name="T1" fmla="*/ 0 h 53"/>
                  <a:gd name="T2" fmla="*/ 1 w 49"/>
                  <a:gd name="T3" fmla="*/ 0 h 53"/>
                  <a:gd name="T4" fmla="*/ 1 w 49"/>
                  <a:gd name="T5" fmla="*/ 0 h 53"/>
                  <a:gd name="T6" fmla="*/ 1 w 49"/>
                  <a:gd name="T7" fmla="*/ 0 h 53"/>
                  <a:gd name="T8" fmla="*/ 1 w 49"/>
                  <a:gd name="T9" fmla="*/ 0 h 53"/>
                  <a:gd name="T10" fmla="*/ 2 w 49"/>
                  <a:gd name="T11" fmla="*/ 0 h 53"/>
                  <a:gd name="T12" fmla="*/ 2 w 49"/>
                  <a:gd name="T13" fmla="*/ 1 h 53"/>
                  <a:gd name="T14" fmla="*/ 2 w 49"/>
                  <a:gd name="T15" fmla="*/ 1 h 53"/>
                  <a:gd name="T16" fmla="*/ 2 w 49"/>
                  <a:gd name="T17" fmla="*/ 1 h 53"/>
                  <a:gd name="T18" fmla="*/ 2 w 49"/>
                  <a:gd name="T19" fmla="*/ 1 h 53"/>
                  <a:gd name="T20" fmla="*/ 2 w 49"/>
                  <a:gd name="T21" fmla="*/ 1 h 53"/>
                  <a:gd name="T22" fmla="*/ 1 w 49"/>
                  <a:gd name="T23" fmla="*/ 1 h 53"/>
                  <a:gd name="T24" fmla="*/ 1 w 49"/>
                  <a:gd name="T25" fmla="*/ 0 h 53"/>
                  <a:gd name="T26" fmla="*/ 1 w 49"/>
                  <a:gd name="T27" fmla="*/ 0 h 53"/>
                  <a:gd name="T28" fmla="*/ 1 w 49"/>
                  <a:gd name="T29" fmla="*/ 0 h 53"/>
                  <a:gd name="T30" fmla="*/ 1 w 49"/>
                  <a:gd name="T31" fmla="*/ 0 h 53"/>
                  <a:gd name="T32" fmla="*/ 0 w 49"/>
                  <a:gd name="T33" fmla="*/ 0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53">
                    <a:moveTo>
                      <a:pt x="0" y="0"/>
                    </a:moveTo>
                    <a:lnTo>
                      <a:pt x="3" y="0"/>
                    </a:lnTo>
                    <a:lnTo>
                      <a:pt x="10" y="3"/>
                    </a:lnTo>
                    <a:lnTo>
                      <a:pt x="19" y="10"/>
                    </a:lnTo>
                    <a:lnTo>
                      <a:pt x="28" y="18"/>
                    </a:lnTo>
                    <a:lnTo>
                      <a:pt x="36" y="29"/>
                    </a:lnTo>
                    <a:lnTo>
                      <a:pt x="43" y="38"/>
                    </a:lnTo>
                    <a:lnTo>
                      <a:pt x="48" y="47"/>
                    </a:lnTo>
                    <a:lnTo>
                      <a:pt x="49" y="53"/>
                    </a:lnTo>
                    <a:lnTo>
                      <a:pt x="45" y="47"/>
                    </a:lnTo>
                    <a:lnTo>
                      <a:pt x="36" y="40"/>
                    </a:lnTo>
                    <a:lnTo>
                      <a:pt x="28" y="33"/>
                    </a:lnTo>
                    <a:lnTo>
                      <a:pt x="20" y="25"/>
                    </a:lnTo>
                    <a:lnTo>
                      <a:pt x="12" y="17"/>
                    </a:lnTo>
                    <a:lnTo>
                      <a:pt x="5" y="10"/>
                    </a:lnTo>
                    <a:lnTo>
                      <a:pt x="1"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73" name="Freeform 131">
                <a:extLst>
                  <a:ext uri="{FF2B5EF4-FFF2-40B4-BE49-F238E27FC236}">
                    <a16:creationId xmlns:a16="http://schemas.microsoft.com/office/drawing/2014/main" xmlns="" id="{C9E92CD9-0F9F-4236-A268-DB883BC1CF36}"/>
                  </a:ext>
                </a:extLst>
              </p:cNvPr>
              <p:cNvSpPr>
                <a:spLocks/>
              </p:cNvSpPr>
              <p:nvPr/>
            </p:nvSpPr>
            <p:spPr bwMode="auto">
              <a:xfrm>
                <a:off x="2797" y="458"/>
                <a:ext cx="17" cy="18"/>
              </a:xfrm>
              <a:custGeom>
                <a:avLst/>
                <a:gdLst>
                  <a:gd name="T0" fmla="*/ 0 w 35"/>
                  <a:gd name="T1" fmla="*/ 0 h 36"/>
                  <a:gd name="T2" fmla="*/ 0 w 35"/>
                  <a:gd name="T3" fmla="*/ 0 h 36"/>
                  <a:gd name="T4" fmla="*/ 0 w 35"/>
                  <a:gd name="T5" fmla="*/ 1 h 36"/>
                  <a:gd name="T6" fmla="*/ 0 w 35"/>
                  <a:gd name="T7" fmla="*/ 1 h 36"/>
                  <a:gd name="T8" fmla="*/ 0 w 35"/>
                  <a:gd name="T9" fmla="*/ 1 h 36"/>
                  <a:gd name="T10" fmla="*/ 0 w 35"/>
                  <a:gd name="T11" fmla="*/ 1 h 36"/>
                  <a:gd name="T12" fmla="*/ 1 w 35"/>
                  <a:gd name="T13" fmla="*/ 1 h 36"/>
                  <a:gd name="T14" fmla="*/ 1 w 35"/>
                  <a:gd name="T15" fmla="*/ 1 h 36"/>
                  <a:gd name="T16" fmla="*/ 1 w 35"/>
                  <a:gd name="T17" fmla="*/ 2 h 36"/>
                  <a:gd name="T18" fmla="*/ 0 w 35"/>
                  <a:gd name="T19" fmla="*/ 1 h 36"/>
                  <a:gd name="T20" fmla="*/ 0 w 35"/>
                  <a:gd name="T21" fmla="*/ 1 h 36"/>
                  <a:gd name="T22" fmla="*/ 0 w 35"/>
                  <a:gd name="T23" fmla="*/ 1 h 36"/>
                  <a:gd name="T24" fmla="*/ 0 w 35"/>
                  <a:gd name="T25" fmla="*/ 1 h 36"/>
                  <a:gd name="T26" fmla="*/ 0 w 35"/>
                  <a:gd name="T27" fmla="*/ 1 h 36"/>
                  <a:gd name="T28" fmla="*/ 0 w 35"/>
                  <a:gd name="T29" fmla="*/ 1 h 36"/>
                  <a:gd name="T30" fmla="*/ 0 w 35"/>
                  <a:gd name="T31" fmla="*/ 1 h 36"/>
                  <a:gd name="T32" fmla="*/ 0 w 35"/>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5" h="36">
                    <a:moveTo>
                      <a:pt x="2" y="0"/>
                    </a:moveTo>
                    <a:lnTo>
                      <a:pt x="6" y="0"/>
                    </a:lnTo>
                    <a:lnTo>
                      <a:pt x="10" y="3"/>
                    </a:lnTo>
                    <a:lnTo>
                      <a:pt x="17" y="6"/>
                    </a:lnTo>
                    <a:lnTo>
                      <a:pt x="23" y="12"/>
                    </a:lnTo>
                    <a:lnTo>
                      <a:pt x="29" y="18"/>
                    </a:lnTo>
                    <a:lnTo>
                      <a:pt x="32" y="25"/>
                    </a:lnTo>
                    <a:lnTo>
                      <a:pt x="35" y="30"/>
                    </a:lnTo>
                    <a:lnTo>
                      <a:pt x="33" y="36"/>
                    </a:lnTo>
                    <a:lnTo>
                      <a:pt x="31" y="29"/>
                    </a:lnTo>
                    <a:lnTo>
                      <a:pt x="27" y="23"/>
                    </a:lnTo>
                    <a:lnTo>
                      <a:pt x="20" y="18"/>
                    </a:lnTo>
                    <a:lnTo>
                      <a:pt x="13" y="13"/>
                    </a:lnTo>
                    <a:lnTo>
                      <a:pt x="7" y="10"/>
                    </a:lnTo>
                    <a:lnTo>
                      <a:pt x="2" y="6"/>
                    </a:lnTo>
                    <a:lnTo>
                      <a:pt x="0" y="3"/>
                    </a:lnTo>
                    <a:lnTo>
                      <a:pt x="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74" name="Freeform 132">
                <a:extLst>
                  <a:ext uri="{FF2B5EF4-FFF2-40B4-BE49-F238E27FC236}">
                    <a16:creationId xmlns:a16="http://schemas.microsoft.com/office/drawing/2014/main" xmlns="" id="{AF0C3A26-7ACB-40BE-A0E8-792BD4987C15}"/>
                  </a:ext>
                </a:extLst>
              </p:cNvPr>
              <p:cNvSpPr>
                <a:spLocks/>
              </p:cNvSpPr>
              <p:nvPr/>
            </p:nvSpPr>
            <p:spPr bwMode="auto">
              <a:xfrm>
                <a:off x="2812" y="314"/>
                <a:ext cx="21" cy="20"/>
              </a:xfrm>
              <a:custGeom>
                <a:avLst/>
                <a:gdLst>
                  <a:gd name="T0" fmla="*/ 1 w 43"/>
                  <a:gd name="T1" fmla="*/ 2 h 40"/>
                  <a:gd name="T2" fmla="*/ 1 w 43"/>
                  <a:gd name="T3" fmla="*/ 2 h 40"/>
                  <a:gd name="T4" fmla="*/ 1 w 43"/>
                  <a:gd name="T5" fmla="*/ 2 h 40"/>
                  <a:gd name="T6" fmla="*/ 0 w 43"/>
                  <a:gd name="T7" fmla="*/ 1 h 40"/>
                  <a:gd name="T8" fmla="*/ 0 w 43"/>
                  <a:gd name="T9" fmla="*/ 1 h 40"/>
                  <a:gd name="T10" fmla="*/ 0 w 43"/>
                  <a:gd name="T11" fmla="*/ 1 h 40"/>
                  <a:gd name="T12" fmla="*/ 0 w 43"/>
                  <a:gd name="T13" fmla="*/ 1 h 40"/>
                  <a:gd name="T14" fmla="*/ 0 w 43"/>
                  <a:gd name="T15" fmla="*/ 1 h 40"/>
                  <a:gd name="T16" fmla="*/ 0 w 43"/>
                  <a:gd name="T17" fmla="*/ 1 h 40"/>
                  <a:gd name="T18" fmla="*/ 0 w 43"/>
                  <a:gd name="T19" fmla="*/ 0 h 40"/>
                  <a:gd name="T20" fmla="*/ 0 w 43"/>
                  <a:gd name="T21" fmla="*/ 1 h 40"/>
                  <a:gd name="T22" fmla="*/ 0 w 43"/>
                  <a:gd name="T23" fmla="*/ 1 h 40"/>
                  <a:gd name="T24" fmla="*/ 0 w 43"/>
                  <a:gd name="T25" fmla="*/ 1 h 40"/>
                  <a:gd name="T26" fmla="*/ 0 w 43"/>
                  <a:gd name="T27" fmla="*/ 1 h 40"/>
                  <a:gd name="T28" fmla="*/ 1 w 43"/>
                  <a:gd name="T29" fmla="*/ 1 h 40"/>
                  <a:gd name="T30" fmla="*/ 1 w 43"/>
                  <a:gd name="T31" fmla="*/ 2 h 40"/>
                  <a:gd name="T32" fmla="*/ 1 w 43"/>
                  <a:gd name="T33" fmla="*/ 2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40">
                    <a:moveTo>
                      <a:pt x="43" y="40"/>
                    </a:moveTo>
                    <a:lnTo>
                      <a:pt x="39" y="38"/>
                    </a:lnTo>
                    <a:lnTo>
                      <a:pt x="32" y="35"/>
                    </a:lnTo>
                    <a:lnTo>
                      <a:pt x="24" y="29"/>
                    </a:lnTo>
                    <a:lnTo>
                      <a:pt x="16" y="23"/>
                    </a:lnTo>
                    <a:lnTo>
                      <a:pt x="8" y="16"/>
                    </a:lnTo>
                    <a:lnTo>
                      <a:pt x="2" y="10"/>
                    </a:lnTo>
                    <a:lnTo>
                      <a:pt x="0" y="6"/>
                    </a:lnTo>
                    <a:lnTo>
                      <a:pt x="1" y="1"/>
                    </a:lnTo>
                    <a:lnTo>
                      <a:pt x="6" y="0"/>
                    </a:lnTo>
                    <a:lnTo>
                      <a:pt x="10" y="2"/>
                    </a:lnTo>
                    <a:lnTo>
                      <a:pt x="16" y="7"/>
                    </a:lnTo>
                    <a:lnTo>
                      <a:pt x="23" y="14"/>
                    </a:lnTo>
                    <a:lnTo>
                      <a:pt x="29" y="22"/>
                    </a:lnTo>
                    <a:lnTo>
                      <a:pt x="35" y="30"/>
                    </a:lnTo>
                    <a:lnTo>
                      <a:pt x="39" y="36"/>
                    </a:lnTo>
                    <a:lnTo>
                      <a:pt x="43" y="4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75" name="Freeform 133">
                <a:extLst>
                  <a:ext uri="{FF2B5EF4-FFF2-40B4-BE49-F238E27FC236}">
                    <a16:creationId xmlns:a16="http://schemas.microsoft.com/office/drawing/2014/main" xmlns="" id="{DC87B367-638A-45EB-B90F-3962423D2435}"/>
                  </a:ext>
                </a:extLst>
              </p:cNvPr>
              <p:cNvSpPr>
                <a:spLocks/>
              </p:cNvSpPr>
              <p:nvPr/>
            </p:nvSpPr>
            <p:spPr bwMode="auto">
              <a:xfrm>
                <a:off x="2834" y="312"/>
                <a:ext cx="11" cy="23"/>
              </a:xfrm>
              <a:custGeom>
                <a:avLst/>
                <a:gdLst>
                  <a:gd name="T0" fmla="*/ 0 w 22"/>
                  <a:gd name="T1" fmla="*/ 2 h 46"/>
                  <a:gd name="T2" fmla="*/ 1 w 22"/>
                  <a:gd name="T3" fmla="*/ 2 h 46"/>
                  <a:gd name="T4" fmla="*/ 1 w 22"/>
                  <a:gd name="T5" fmla="*/ 1 h 46"/>
                  <a:gd name="T6" fmla="*/ 1 w 22"/>
                  <a:gd name="T7" fmla="*/ 1 h 46"/>
                  <a:gd name="T8" fmla="*/ 1 w 22"/>
                  <a:gd name="T9" fmla="*/ 0 h 46"/>
                  <a:gd name="T10" fmla="*/ 1 w 22"/>
                  <a:gd name="T11" fmla="*/ 1 h 46"/>
                  <a:gd name="T12" fmla="*/ 1 w 22"/>
                  <a:gd name="T13" fmla="*/ 1 h 46"/>
                  <a:gd name="T14" fmla="*/ 1 w 22"/>
                  <a:gd name="T15" fmla="*/ 2 h 46"/>
                  <a:gd name="T16" fmla="*/ 0 w 22"/>
                  <a:gd name="T17" fmla="*/ 2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46">
                    <a:moveTo>
                      <a:pt x="0" y="46"/>
                    </a:moveTo>
                    <a:lnTo>
                      <a:pt x="5" y="37"/>
                    </a:lnTo>
                    <a:lnTo>
                      <a:pt x="15" y="23"/>
                    </a:lnTo>
                    <a:lnTo>
                      <a:pt x="22" y="9"/>
                    </a:lnTo>
                    <a:lnTo>
                      <a:pt x="20" y="0"/>
                    </a:lnTo>
                    <a:lnTo>
                      <a:pt x="14" y="2"/>
                    </a:lnTo>
                    <a:lnTo>
                      <a:pt x="8" y="16"/>
                    </a:lnTo>
                    <a:lnTo>
                      <a:pt x="3" y="33"/>
                    </a:lnTo>
                    <a:lnTo>
                      <a:pt x="0"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76" name="Freeform 134">
                <a:extLst>
                  <a:ext uri="{FF2B5EF4-FFF2-40B4-BE49-F238E27FC236}">
                    <a16:creationId xmlns:a16="http://schemas.microsoft.com/office/drawing/2014/main" xmlns="" id="{01EF7330-C23C-4E78-86F2-82C65E7449A5}"/>
                  </a:ext>
                </a:extLst>
              </p:cNvPr>
              <p:cNvSpPr>
                <a:spLocks/>
              </p:cNvSpPr>
              <p:nvPr/>
            </p:nvSpPr>
            <p:spPr bwMode="auto">
              <a:xfrm>
                <a:off x="2826" y="303"/>
                <a:ext cx="6" cy="27"/>
              </a:xfrm>
              <a:custGeom>
                <a:avLst/>
                <a:gdLst>
                  <a:gd name="T0" fmla="*/ 1 w 12"/>
                  <a:gd name="T1" fmla="*/ 2 h 53"/>
                  <a:gd name="T2" fmla="*/ 1 w 12"/>
                  <a:gd name="T3" fmla="*/ 2 h 53"/>
                  <a:gd name="T4" fmla="*/ 1 w 12"/>
                  <a:gd name="T5" fmla="*/ 1 h 53"/>
                  <a:gd name="T6" fmla="*/ 1 w 12"/>
                  <a:gd name="T7" fmla="*/ 1 h 53"/>
                  <a:gd name="T8" fmla="*/ 1 w 12"/>
                  <a:gd name="T9" fmla="*/ 0 h 53"/>
                  <a:gd name="T10" fmla="*/ 0 w 12"/>
                  <a:gd name="T11" fmla="*/ 1 h 53"/>
                  <a:gd name="T12" fmla="*/ 1 w 12"/>
                  <a:gd name="T13" fmla="*/ 1 h 53"/>
                  <a:gd name="T14" fmla="*/ 1 w 12"/>
                  <a:gd name="T15" fmla="*/ 2 h 53"/>
                  <a:gd name="T16" fmla="*/ 1 w 12"/>
                  <a:gd name="T17" fmla="*/ 2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53">
                    <a:moveTo>
                      <a:pt x="12" y="53"/>
                    </a:moveTo>
                    <a:lnTo>
                      <a:pt x="12" y="43"/>
                    </a:lnTo>
                    <a:lnTo>
                      <a:pt x="12" y="26"/>
                    </a:lnTo>
                    <a:lnTo>
                      <a:pt x="10" y="8"/>
                    </a:lnTo>
                    <a:lnTo>
                      <a:pt x="4" y="0"/>
                    </a:lnTo>
                    <a:lnTo>
                      <a:pt x="0" y="7"/>
                    </a:lnTo>
                    <a:lnTo>
                      <a:pt x="3" y="23"/>
                    </a:lnTo>
                    <a:lnTo>
                      <a:pt x="8" y="41"/>
                    </a:lnTo>
                    <a:lnTo>
                      <a:pt x="12" y="5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77" name="Freeform 135">
                <a:extLst>
                  <a:ext uri="{FF2B5EF4-FFF2-40B4-BE49-F238E27FC236}">
                    <a16:creationId xmlns:a16="http://schemas.microsoft.com/office/drawing/2014/main" xmlns="" id="{8D8C8F02-8104-4D22-8AB2-6F2EBD9A3209}"/>
                  </a:ext>
                </a:extLst>
              </p:cNvPr>
              <p:cNvSpPr>
                <a:spLocks/>
              </p:cNvSpPr>
              <p:nvPr/>
            </p:nvSpPr>
            <p:spPr bwMode="auto">
              <a:xfrm>
                <a:off x="2837" y="319"/>
                <a:ext cx="21" cy="24"/>
              </a:xfrm>
              <a:custGeom>
                <a:avLst/>
                <a:gdLst>
                  <a:gd name="T0" fmla="*/ 0 w 41"/>
                  <a:gd name="T1" fmla="*/ 2 h 47"/>
                  <a:gd name="T2" fmla="*/ 1 w 41"/>
                  <a:gd name="T3" fmla="*/ 2 h 47"/>
                  <a:gd name="T4" fmla="*/ 1 w 41"/>
                  <a:gd name="T5" fmla="*/ 2 h 47"/>
                  <a:gd name="T6" fmla="*/ 1 w 41"/>
                  <a:gd name="T7" fmla="*/ 1 h 47"/>
                  <a:gd name="T8" fmla="*/ 1 w 41"/>
                  <a:gd name="T9" fmla="*/ 1 h 47"/>
                  <a:gd name="T10" fmla="*/ 1 w 41"/>
                  <a:gd name="T11" fmla="*/ 1 h 47"/>
                  <a:gd name="T12" fmla="*/ 2 w 41"/>
                  <a:gd name="T13" fmla="*/ 1 h 47"/>
                  <a:gd name="T14" fmla="*/ 2 w 41"/>
                  <a:gd name="T15" fmla="*/ 0 h 47"/>
                  <a:gd name="T16" fmla="*/ 2 w 41"/>
                  <a:gd name="T17" fmla="*/ 1 h 47"/>
                  <a:gd name="T18" fmla="*/ 2 w 41"/>
                  <a:gd name="T19" fmla="*/ 1 h 47"/>
                  <a:gd name="T20" fmla="*/ 2 w 41"/>
                  <a:gd name="T21" fmla="*/ 1 h 47"/>
                  <a:gd name="T22" fmla="*/ 1 w 41"/>
                  <a:gd name="T23" fmla="*/ 1 h 47"/>
                  <a:gd name="T24" fmla="*/ 1 w 41"/>
                  <a:gd name="T25" fmla="*/ 1 h 47"/>
                  <a:gd name="T26" fmla="*/ 1 w 41"/>
                  <a:gd name="T27" fmla="*/ 1 h 47"/>
                  <a:gd name="T28" fmla="*/ 1 w 41"/>
                  <a:gd name="T29" fmla="*/ 2 h 47"/>
                  <a:gd name="T30" fmla="*/ 1 w 41"/>
                  <a:gd name="T31" fmla="*/ 2 h 47"/>
                  <a:gd name="T32" fmla="*/ 0 w 41"/>
                  <a:gd name="T33" fmla="*/ 2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47">
                    <a:moveTo>
                      <a:pt x="0" y="47"/>
                    </a:moveTo>
                    <a:lnTo>
                      <a:pt x="3" y="41"/>
                    </a:lnTo>
                    <a:lnTo>
                      <a:pt x="9" y="33"/>
                    </a:lnTo>
                    <a:lnTo>
                      <a:pt x="15" y="24"/>
                    </a:lnTo>
                    <a:lnTo>
                      <a:pt x="20" y="16"/>
                    </a:lnTo>
                    <a:lnTo>
                      <a:pt x="27" y="8"/>
                    </a:lnTo>
                    <a:lnTo>
                      <a:pt x="33" y="3"/>
                    </a:lnTo>
                    <a:lnTo>
                      <a:pt x="38" y="0"/>
                    </a:lnTo>
                    <a:lnTo>
                      <a:pt x="41" y="1"/>
                    </a:lnTo>
                    <a:lnTo>
                      <a:pt x="41" y="4"/>
                    </a:lnTo>
                    <a:lnTo>
                      <a:pt x="38" y="10"/>
                    </a:lnTo>
                    <a:lnTo>
                      <a:pt x="32" y="17"/>
                    </a:lnTo>
                    <a:lnTo>
                      <a:pt x="25" y="24"/>
                    </a:lnTo>
                    <a:lnTo>
                      <a:pt x="17" y="32"/>
                    </a:lnTo>
                    <a:lnTo>
                      <a:pt x="10" y="38"/>
                    </a:lnTo>
                    <a:lnTo>
                      <a:pt x="3" y="43"/>
                    </a:lnTo>
                    <a:lnTo>
                      <a:pt x="0" y="4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78" name="Freeform 136">
                <a:extLst>
                  <a:ext uri="{FF2B5EF4-FFF2-40B4-BE49-F238E27FC236}">
                    <a16:creationId xmlns:a16="http://schemas.microsoft.com/office/drawing/2014/main" xmlns="" id="{36D6851D-9C56-4EF3-ACBC-0A5AB02FB622}"/>
                  </a:ext>
                </a:extLst>
              </p:cNvPr>
              <p:cNvSpPr>
                <a:spLocks/>
              </p:cNvSpPr>
              <p:nvPr/>
            </p:nvSpPr>
            <p:spPr bwMode="auto">
              <a:xfrm>
                <a:off x="2818" y="465"/>
                <a:ext cx="34" cy="7"/>
              </a:xfrm>
              <a:custGeom>
                <a:avLst/>
                <a:gdLst>
                  <a:gd name="T0" fmla="*/ 0 w 68"/>
                  <a:gd name="T1" fmla="*/ 0 h 15"/>
                  <a:gd name="T2" fmla="*/ 1 w 68"/>
                  <a:gd name="T3" fmla="*/ 0 h 15"/>
                  <a:gd name="T4" fmla="*/ 1 w 68"/>
                  <a:gd name="T5" fmla="*/ 0 h 15"/>
                  <a:gd name="T6" fmla="*/ 1 w 68"/>
                  <a:gd name="T7" fmla="*/ 0 h 15"/>
                  <a:gd name="T8" fmla="*/ 2 w 68"/>
                  <a:gd name="T9" fmla="*/ 0 h 15"/>
                  <a:gd name="T10" fmla="*/ 2 w 68"/>
                  <a:gd name="T11" fmla="*/ 0 h 15"/>
                  <a:gd name="T12" fmla="*/ 2 w 68"/>
                  <a:gd name="T13" fmla="*/ 0 h 15"/>
                  <a:gd name="T14" fmla="*/ 3 w 68"/>
                  <a:gd name="T15" fmla="*/ 0 h 15"/>
                  <a:gd name="T16" fmla="*/ 3 w 68"/>
                  <a:gd name="T17" fmla="*/ 0 h 15"/>
                  <a:gd name="T18" fmla="*/ 3 w 68"/>
                  <a:gd name="T19" fmla="*/ 0 h 15"/>
                  <a:gd name="T20" fmla="*/ 2 w 68"/>
                  <a:gd name="T21" fmla="*/ 0 h 15"/>
                  <a:gd name="T22" fmla="*/ 2 w 68"/>
                  <a:gd name="T23" fmla="*/ 0 h 15"/>
                  <a:gd name="T24" fmla="*/ 2 w 68"/>
                  <a:gd name="T25" fmla="*/ 0 h 15"/>
                  <a:gd name="T26" fmla="*/ 1 w 68"/>
                  <a:gd name="T27" fmla="*/ 0 h 15"/>
                  <a:gd name="T28" fmla="*/ 1 w 68"/>
                  <a:gd name="T29" fmla="*/ 0 h 15"/>
                  <a:gd name="T30" fmla="*/ 1 w 68"/>
                  <a:gd name="T31" fmla="*/ 0 h 15"/>
                  <a:gd name="T32" fmla="*/ 0 w 68"/>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15">
                    <a:moveTo>
                      <a:pt x="0" y="2"/>
                    </a:moveTo>
                    <a:lnTo>
                      <a:pt x="8" y="1"/>
                    </a:lnTo>
                    <a:lnTo>
                      <a:pt x="17" y="1"/>
                    </a:lnTo>
                    <a:lnTo>
                      <a:pt x="28" y="0"/>
                    </a:lnTo>
                    <a:lnTo>
                      <a:pt x="40" y="0"/>
                    </a:lnTo>
                    <a:lnTo>
                      <a:pt x="50" y="1"/>
                    </a:lnTo>
                    <a:lnTo>
                      <a:pt x="58" y="3"/>
                    </a:lnTo>
                    <a:lnTo>
                      <a:pt x="65" y="6"/>
                    </a:lnTo>
                    <a:lnTo>
                      <a:pt x="68" y="10"/>
                    </a:lnTo>
                    <a:lnTo>
                      <a:pt x="65" y="14"/>
                    </a:lnTo>
                    <a:lnTo>
                      <a:pt x="60" y="15"/>
                    </a:lnTo>
                    <a:lnTo>
                      <a:pt x="51" y="14"/>
                    </a:lnTo>
                    <a:lnTo>
                      <a:pt x="41" y="12"/>
                    </a:lnTo>
                    <a:lnTo>
                      <a:pt x="30" y="8"/>
                    </a:lnTo>
                    <a:lnTo>
                      <a:pt x="18" y="6"/>
                    </a:lnTo>
                    <a:lnTo>
                      <a:pt x="8" y="3"/>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79" name="Freeform 137">
                <a:extLst>
                  <a:ext uri="{FF2B5EF4-FFF2-40B4-BE49-F238E27FC236}">
                    <a16:creationId xmlns:a16="http://schemas.microsoft.com/office/drawing/2014/main" xmlns="" id="{CDC87777-465C-467B-B39E-D27EDE496901}"/>
                  </a:ext>
                </a:extLst>
              </p:cNvPr>
              <p:cNvSpPr>
                <a:spLocks/>
              </p:cNvSpPr>
              <p:nvPr/>
            </p:nvSpPr>
            <p:spPr bwMode="auto">
              <a:xfrm>
                <a:off x="2814" y="473"/>
                <a:ext cx="32" cy="12"/>
              </a:xfrm>
              <a:custGeom>
                <a:avLst/>
                <a:gdLst>
                  <a:gd name="T0" fmla="*/ 0 w 65"/>
                  <a:gd name="T1" fmla="*/ 0 h 25"/>
                  <a:gd name="T2" fmla="*/ 0 w 65"/>
                  <a:gd name="T3" fmla="*/ 0 h 25"/>
                  <a:gd name="T4" fmla="*/ 0 w 65"/>
                  <a:gd name="T5" fmla="*/ 0 h 25"/>
                  <a:gd name="T6" fmla="*/ 0 w 65"/>
                  <a:gd name="T7" fmla="*/ 0 h 25"/>
                  <a:gd name="T8" fmla="*/ 1 w 65"/>
                  <a:gd name="T9" fmla="*/ 0 h 25"/>
                  <a:gd name="T10" fmla="*/ 1 w 65"/>
                  <a:gd name="T11" fmla="*/ 0 h 25"/>
                  <a:gd name="T12" fmla="*/ 1 w 65"/>
                  <a:gd name="T13" fmla="*/ 0 h 25"/>
                  <a:gd name="T14" fmla="*/ 1 w 65"/>
                  <a:gd name="T15" fmla="*/ 0 h 25"/>
                  <a:gd name="T16" fmla="*/ 2 w 65"/>
                  <a:gd name="T17" fmla="*/ 0 h 25"/>
                  <a:gd name="T18" fmla="*/ 1 w 65"/>
                  <a:gd name="T19" fmla="*/ 0 h 25"/>
                  <a:gd name="T20" fmla="*/ 1 w 65"/>
                  <a:gd name="T21" fmla="*/ 0 h 25"/>
                  <a:gd name="T22" fmla="*/ 1 w 65"/>
                  <a:gd name="T23" fmla="*/ 0 h 25"/>
                  <a:gd name="T24" fmla="*/ 1 w 65"/>
                  <a:gd name="T25" fmla="*/ 0 h 25"/>
                  <a:gd name="T26" fmla="*/ 0 w 65"/>
                  <a:gd name="T27" fmla="*/ 0 h 25"/>
                  <a:gd name="T28" fmla="*/ 0 w 65"/>
                  <a:gd name="T29" fmla="*/ 0 h 25"/>
                  <a:gd name="T30" fmla="*/ 0 w 65"/>
                  <a:gd name="T31" fmla="*/ 0 h 25"/>
                  <a:gd name="T32" fmla="*/ 0 w 65"/>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25">
                    <a:moveTo>
                      <a:pt x="0" y="0"/>
                    </a:moveTo>
                    <a:lnTo>
                      <a:pt x="7" y="0"/>
                    </a:lnTo>
                    <a:lnTo>
                      <a:pt x="15" y="1"/>
                    </a:lnTo>
                    <a:lnTo>
                      <a:pt x="26" y="4"/>
                    </a:lnTo>
                    <a:lnTo>
                      <a:pt x="37" y="6"/>
                    </a:lnTo>
                    <a:lnTo>
                      <a:pt x="48" y="8"/>
                    </a:lnTo>
                    <a:lnTo>
                      <a:pt x="56" y="13"/>
                    </a:lnTo>
                    <a:lnTo>
                      <a:pt x="63" y="16"/>
                    </a:lnTo>
                    <a:lnTo>
                      <a:pt x="65" y="21"/>
                    </a:lnTo>
                    <a:lnTo>
                      <a:pt x="63" y="25"/>
                    </a:lnTo>
                    <a:lnTo>
                      <a:pt x="57" y="25"/>
                    </a:lnTo>
                    <a:lnTo>
                      <a:pt x="48" y="22"/>
                    </a:lnTo>
                    <a:lnTo>
                      <a:pt x="36" y="18"/>
                    </a:lnTo>
                    <a:lnTo>
                      <a:pt x="25" y="13"/>
                    </a:lnTo>
                    <a:lnTo>
                      <a:pt x="14" y="7"/>
                    </a:lnTo>
                    <a:lnTo>
                      <a:pt x="5"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80" name="Freeform 138">
                <a:extLst>
                  <a:ext uri="{FF2B5EF4-FFF2-40B4-BE49-F238E27FC236}">
                    <a16:creationId xmlns:a16="http://schemas.microsoft.com/office/drawing/2014/main" xmlns="" id="{64EB7F9B-0E82-4A1D-B0B7-E262A15E9D05}"/>
                  </a:ext>
                </a:extLst>
              </p:cNvPr>
              <p:cNvSpPr>
                <a:spLocks/>
              </p:cNvSpPr>
              <p:nvPr/>
            </p:nvSpPr>
            <p:spPr bwMode="auto">
              <a:xfrm>
                <a:off x="2830" y="448"/>
                <a:ext cx="32" cy="7"/>
              </a:xfrm>
              <a:custGeom>
                <a:avLst/>
                <a:gdLst>
                  <a:gd name="T0" fmla="*/ 0 w 63"/>
                  <a:gd name="T1" fmla="*/ 0 h 15"/>
                  <a:gd name="T2" fmla="*/ 1 w 63"/>
                  <a:gd name="T3" fmla="*/ 0 h 15"/>
                  <a:gd name="T4" fmla="*/ 1 w 63"/>
                  <a:gd name="T5" fmla="*/ 0 h 15"/>
                  <a:gd name="T6" fmla="*/ 1 w 63"/>
                  <a:gd name="T7" fmla="*/ 0 h 15"/>
                  <a:gd name="T8" fmla="*/ 1 w 63"/>
                  <a:gd name="T9" fmla="*/ 0 h 15"/>
                  <a:gd name="T10" fmla="*/ 2 w 63"/>
                  <a:gd name="T11" fmla="*/ 0 h 15"/>
                  <a:gd name="T12" fmla="*/ 2 w 63"/>
                  <a:gd name="T13" fmla="*/ 0 h 15"/>
                  <a:gd name="T14" fmla="*/ 2 w 63"/>
                  <a:gd name="T15" fmla="*/ 0 h 15"/>
                  <a:gd name="T16" fmla="*/ 2 w 63"/>
                  <a:gd name="T17" fmla="*/ 0 h 15"/>
                  <a:gd name="T18" fmla="*/ 2 w 63"/>
                  <a:gd name="T19" fmla="*/ 0 h 15"/>
                  <a:gd name="T20" fmla="*/ 2 w 63"/>
                  <a:gd name="T21" fmla="*/ 0 h 15"/>
                  <a:gd name="T22" fmla="*/ 2 w 63"/>
                  <a:gd name="T23" fmla="*/ 0 h 15"/>
                  <a:gd name="T24" fmla="*/ 2 w 63"/>
                  <a:gd name="T25" fmla="*/ 0 h 15"/>
                  <a:gd name="T26" fmla="*/ 1 w 63"/>
                  <a:gd name="T27" fmla="*/ 0 h 15"/>
                  <a:gd name="T28" fmla="*/ 1 w 63"/>
                  <a:gd name="T29" fmla="*/ 0 h 15"/>
                  <a:gd name="T30" fmla="*/ 1 w 63"/>
                  <a:gd name="T31" fmla="*/ 0 h 15"/>
                  <a:gd name="T32" fmla="*/ 0 w 63"/>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5">
                    <a:moveTo>
                      <a:pt x="0" y="7"/>
                    </a:moveTo>
                    <a:lnTo>
                      <a:pt x="2" y="4"/>
                    </a:lnTo>
                    <a:lnTo>
                      <a:pt x="9" y="2"/>
                    </a:lnTo>
                    <a:lnTo>
                      <a:pt x="18" y="1"/>
                    </a:lnTo>
                    <a:lnTo>
                      <a:pt x="30" y="0"/>
                    </a:lnTo>
                    <a:lnTo>
                      <a:pt x="40" y="1"/>
                    </a:lnTo>
                    <a:lnTo>
                      <a:pt x="50" y="2"/>
                    </a:lnTo>
                    <a:lnTo>
                      <a:pt x="58" y="4"/>
                    </a:lnTo>
                    <a:lnTo>
                      <a:pt x="63" y="9"/>
                    </a:lnTo>
                    <a:lnTo>
                      <a:pt x="63" y="12"/>
                    </a:lnTo>
                    <a:lnTo>
                      <a:pt x="58" y="15"/>
                    </a:lnTo>
                    <a:lnTo>
                      <a:pt x="50" y="13"/>
                    </a:lnTo>
                    <a:lnTo>
                      <a:pt x="40" y="12"/>
                    </a:lnTo>
                    <a:lnTo>
                      <a:pt x="30" y="10"/>
                    </a:lnTo>
                    <a:lnTo>
                      <a:pt x="18" y="9"/>
                    </a:lnTo>
                    <a:lnTo>
                      <a:pt x="8" y="7"/>
                    </a:lnTo>
                    <a:lnTo>
                      <a:pt x="0" y="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81" name="Freeform 139">
                <a:extLst>
                  <a:ext uri="{FF2B5EF4-FFF2-40B4-BE49-F238E27FC236}">
                    <a16:creationId xmlns:a16="http://schemas.microsoft.com/office/drawing/2014/main" xmlns="" id="{1D913951-0744-4897-B785-238580EC89EA}"/>
                  </a:ext>
                </a:extLst>
              </p:cNvPr>
              <p:cNvSpPr>
                <a:spLocks/>
              </p:cNvSpPr>
              <p:nvPr/>
            </p:nvSpPr>
            <p:spPr bwMode="auto">
              <a:xfrm>
                <a:off x="2834" y="429"/>
                <a:ext cx="37" cy="10"/>
              </a:xfrm>
              <a:custGeom>
                <a:avLst/>
                <a:gdLst>
                  <a:gd name="T0" fmla="*/ 0 w 75"/>
                  <a:gd name="T1" fmla="*/ 1 h 20"/>
                  <a:gd name="T2" fmla="*/ 0 w 75"/>
                  <a:gd name="T3" fmla="*/ 1 h 20"/>
                  <a:gd name="T4" fmla="*/ 0 w 75"/>
                  <a:gd name="T5" fmla="*/ 1 h 20"/>
                  <a:gd name="T6" fmla="*/ 0 w 75"/>
                  <a:gd name="T7" fmla="*/ 1 h 20"/>
                  <a:gd name="T8" fmla="*/ 1 w 75"/>
                  <a:gd name="T9" fmla="*/ 1 h 20"/>
                  <a:gd name="T10" fmla="*/ 1 w 75"/>
                  <a:gd name="T11" fmla="*/ 1 h 20"/>
                  <a:gd name="T12" fmla="*/ 2 w 75"/>
                  <a:gd name="T13" fmla="*/ 0 h 20"/>
                  <a:gd name="T14" fmla="*/ 2 w 75"/>
                  <a:gd name="T15" fmla="*/ 1 h 20"/>
                  <a:gd name="T16" fmla="*/ 2 w 75"/>
                  <a:gd name="T17" fmla="*/ 1 h 20"/>
                  <a:gd name="T18" fmla="*/ 2 w 75"/>
                  <a:gd name="T19" fmla="*/ 1 h 20"/>
                  <a:gd name="T20" fmla="*/ 2 w 75"/>
                  <a:gd name="T21" fmla="*/ 1 h 20"/>
                  <a:gd name="T22" fmla="*/ 1 w 75"/>
                  <a:gd name="T23" fmla="*/ 1 h 20"/>
                  <a:gd name="T24" fmla="*/ 1 w 75"/>
                  <a:gd name="T25" fmla="*/ 1 h 20"/>
                  <a:gd name="T26" fmla="*/ 0 w 75"/>
                  <a:gd name="T27" fmla="*/ 1 h 20"/>
                  <a:gd name="T28" fmla="*/ 0 w 75"/>
                  <a:gd name="T29" fmla="*/ 1 h 20"/>
                  <a:gd name="T30" fmla="*/ 0 w 75"/>
                  <a:gd name="T31" fmla="*/ 1 h 20"/>
                  <a:gd name="T32" fmla="*/ 0 w 75"/>
                  <a:gd name="T33" fmla="*/ 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5" h="20">
                    <a:moveTo>
                      <a:pt x="0" y="20"/>
                    </a:moveTo>
                    <a:lnTo>
                      <a:pt x="8" y="16"/>
                    </a:lnTo>
                    <a:lnTo>
                      <a:pt x="18" y="11"/>
                    </a:lnTo>
                    <a:lnTo>
                      <a:pt x="30" y="6"/>
                    </a:lnTo>
                    <a:lnTo>
                      <a:pt x="42" y="3"/>
                    </a:lnTo>
                    <a:lnTo>
                      <a:pt x="54" y="1"/>
                    </a:lnTo>
                    <a:lnTo>
                      <a:pt x="64" y="0"/>
                    </a:lnTo>
                    <a:lnTo>
                      <a:pt x="71" y="1"/>
                    </a:lnTo>
                    <a:lnTo>
                      <a:pt x="75" y="5"/>
                    </a:lnTo>
                    <a:lnTo>
                      <a:pt x="72" y="10"/>
                    </a:lnTo>
                    <a:lnTo>
                      <a:pt x="67" y="13"/>
                    </a:lnTo>
                    <a:lnTo>
                      <a:pt x="56" y="16"/>
                    </a:lnTo>
                    <a:lnTo>
                      <a:pt x="43" y="16"/>
                    </a:lnTo>
                    <a:lnTo>
                      <a:pt x="31" y="17"/>
                    </a:lnTo>
                    <a:lnTo>
                      <a:pt x="18" y="18"/>
                    </a:lnTo>
                    <a:lnTo>
                      <a:pt x="8" y="19"/>
                    </a:lnTo>
                    <a:lnTo>
                      <a:pt x="0" y="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82" name="Freeform 140">
                <a:extLst>
                  <a:ext uri="{FF2B5EF4-FFF2-40B4-BE49-F238E27FC236}">
                    <a16:creationId xmlns:a16="http://schemas.microsoft.com/office/drawing/2014/main" xmlns="" id="{530F6BD4-2461-4789-B175-638CEEEB5DFE}"/>
                  </a:ext>
                </a:extLst>
              </p:cNvPr>
              <p:cNvSpPr>
                <a:spLocks/>
              </p:cNvSpPr>
              <p:nvPr/>
            </p:nvSpPr>
            <p:spPr bwMode="auto">
              <a:xfrm>
                <a:off x="2840" y="410"/>
                <a:ext cx="41" cy="12"/>
              </a:xfrm>
              <a:custGeom>
                <a:avLst/>
                <a:gdLst>
                  <a:gd name="T0" fmla="*/ 0 w 82"/>
                  <a:gd name="T1" fmla="*/ 1 h 24"/>
                  <a:gd name="T2" fmla="*/ 1 w 82"/>
                  <a:gd name="T3" fmla="*/ 1 h 24"/>
                  <a:gd name="T4" fmla="*/ 1 w 82"/>
                  <a:gd name="T5" fmla="*/ 1 h 24"/>
                  <a:gd name="T6" fmla="*/ 2 w 82"/>
                  <a:gd name="T7" fmla="*/ 1 h 24"/>
                  <a:gd name="T8" fmla="*/ 2 w 82"/>
                  <a:gd name="T9" fmla="*/ 1 h 24"/>
                  <a:gd name="T10" fmla="*/ 2 w 82"/>
                  <a:gd name="T11" fmla="*/ 1 h 24"/>
                  <a:gd name="T12" fmla="*/ 3 w 82"/>
                  <a:gd name="T13" fmla="*/ 0 h 24"/>
                  <a:gd name="T14" fmla="*/ 3 w 82"/>
                  <a:gd name="T15" fmla="*/ 1 h 24"/>
                  <a:gd name="T16" fmla="*/ 3 w 82"/>
                  <a:gd name="T17" fmla="*/ 1 h 24"/>
                  <a:gd name="T18" fmla="*/ 3 w 82"/>
                  <a:gd name="T19" fmla="*/ 1 h 24"/>
                  <a:gd name="T20" fmla="*/ 3 w 82"/>
                  <a:gd name="T21" fmla="*/ 1 h 24"/>
                  <a:gd name="T22" fmla="*/ 2 w 82"/>
                  <a:gd name="T23" fmla="*/ 1 h 24"/>
                  <a:gd name="T24" fmla="*/ 2 w 82"/>
                  <a:gd name="T25" fmla="*/ 1 h 24"/>
                  <a:gd name="T26" fmla="*/ 1 w 82"/>
                  <a:gd name="T27" fmla="*/ 1 h 24"/>
                  <a:gd name="T28" fmla="*/ 1 w 82"/>
                  <a:gd name="T29" fmla="*/ 1 h 24"/>
                  <a:gd name="T30" fmla="*/ 1 w 82"/>
                  <a:gd name="T31" fmla="*/ 1 h 24"/>
                  <a:gd name="T32" fmla="*/ 0 w 82"/>
                  <a:gd name="T33" fmla="*/ 1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2" h="24">
                    <a:moveTo>
                      <a:pt x="0" y="24"/>
                    </a:moveTo>
                    <a:lnTo>
                      <a:pt x="8" y="20"/>
                    </a:lnTo>
                    <a:lnTo>
                      <a:pt x="20" y="16"/>
                    </a:lnTo>
                    <a:lnTo>
                      <a:pt x="34" y="10"/>
                    </a:lnTo>
                    <a:lnTo>
                      <a:pt x="48" y="5"/>
                    </a:lnTo>
                    <a:lnTo>
                      <a:pt x="61" y="2"/>
                    </a:lnTo>
                    <a:lnTo>
                      <a:pt x="73" y="0"/>
                    </a:lnTo>
                    <a:lnTo>
                      <a:pt x="80" y="1"/>
                    </a:lnTo>
                    <a:lnTo>
                      <a:pt x="82" y="4"/>
                    </a:lnTo>
                    <a:lnTo>
                      <a:pt x="79" y="10"/>
                    </a:lnTo>
                    <a:lnTo>
                      <a:pt x="69" y="14"/>
                    </a:lnTo>
                    <a:lnTo>
                      <a:pt x="58" y="16"/>
                    </a:lnTo>
                    <a:lnTo>
                      <a:pt x="44" y="18"/>
                    </a:lnTo>
                    <a:lnTo>
                      <a:pt x="29" y="20"/>
                    </a:lnTo>
                    <a:lnTo>
                      <a:pt x="17" y="22"/>
                    </a:lnTo>
                    <a:lnTo>
                      <a:pt x="6" y="23"/>
                    </a:lnTo>
                    <a:lnTo>
                      <a:pt x="0" y="2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83" name="Freeform 141">
                <a:extLst>
                  <a:ext uri="{FF2B5EF4-FFF2-40B4-BE49-F238E27FC236}">
                    <a16:creationId xmlns:a16="http://schemas.microsoft.com/office/drawing/2014/main" xmlns="" id="{CF4E47CB-5EBC-4529-9771-2E75B1111B6E}"/>
                  </a:ext>
                </a:extLst>
              </p:cNvPr>
              <p:cNvSpPr>
                <a:spLocks/>
              </p:cNvSpPr>
              <p:nvPr/>
            </p:nvSpPr>
            <p:spPr bwMode="auto">
              <a:xfrm>
                <a:off x="2841" y="371"/>
                <a:ext cx="44" cy="20"/>
              </a:xfrm>
              <a:custGeom>
                <a:avLst/>
                <a:gdLst>
                  <a:gd name="T0" fmla="*/ 0 w 86"/>
                  <a:gd name="T1" fmla="*/ 1 h 42"/>
                  <a:gd name="T2" fmla="*/ 1 w 86"/>
                  <a:gd name="T3" fmla="*/ 1 h 42"/>
                  <a:gd name="T4" fmla="*/ 1 w 86"/>
                  <a:gd name="T5" fmla="*/ 0 h 42"/>
                  <a:gd name="T6" fmla="*/ 1 w 86"/>
                  <a:gd name="T7" fmla="*/ 0 h 42"/>
                  <a:gd name="T8" fmla="*/ 2 w 86"/>
                  <a:gd name="T9" fmla="*/ 0 h 42"/>
                  <a:gd name="T10" fmla="*/ 2 w 86"/>
                  <a:gd name="T11" fmla="*/ 0 h 42"/>
                  <a:gd name="T12" fmla="*/ 3 w 86"/>
                  <a:gd name="T13" fmla="*/ 0 h 42"/>
                  <a:gd name="T14" fmla="*/ 3 w 86"/>
                  <a:gd name="T15" fmla="*/ 0 h 42"/>
                  <a:gd name="T16" fmla="*/ 3 w 86"/>
                  <a:gd name="T17" fmla="*/ 0 h 42"/>
                  <a:gd name="T18" fmla="*/ 3 w 86"/>
                  <a:gd name="T19" fmla="*/ 0 h 42"/>
                  <a:gd name="T20" fmla="*/ 3 w 86"/>
                  <a:gd name="T21" fmla="*/ 0 h 42"/>
                  <a:gd name="T22" fmla="*/ 2 w 86"/>
                  <a:gd name="T23" fmla="*/ 0 h 42"/>
                  <a:gd name="T24" fmla="*/ 2 w 86"/>
                  <a:gd name="T25" fmla="*/ 0 h 42"/>
                  <a:gd name="T26" fmla="*/ 1 w 86"/>
                  <a:gd name="T27" fmla="*/ 0 h 42"/>
                  <a:gd name="T28" fmla="*/ 1 w 86"/>
                  <a:gd name="T29" fmla="*/ 0 h 42"/>
                  <a:gd name="T30" fmla="*/ 1 w 86"/>
                  <a:gd name="T31" fmla="*/ 1 h 42"/>
                  <a:gd name="T32" fmla="*/ 0 w 86"/>
                  <a:gd name="T33" fmla="*/ 1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6" h="42">
                    <a:moveTo>
                      <a:pt x="0" y="42"/>
                    </a:moveTo>
                    <a:lnTo>
                      <a:pt x="8" y="35"/>
                    </a:lnTo>
                    <a:lnTo>
                      <a:pt x="19" y="27"/>
                    </a:lnTo>
                    <a:lnTo>
                      <a:pt x="32" y="19"/>
                    </a:lnTo>
                    <a:lnTo>
                      <a:pt x="47" y="11"/>
                    </a:lnTo>
                    <a:lnTo>
                      <a:pt x="61" y="5"/>
                    </a:lnTo>
                    <a:lnTo>
                      <a:pt x="72" y="1"/>
                    </a:lnTo>
                    <a:lnTo>
                      <a:pt x="81" y="0"/>
                    </a:lnTo>
                    <a:lnTo>
                      <a:pt x="86" y="3"/>
                    </a:lnTo>
                    <a:lnTo>
                      <a:pt x="85" y="7"/>
                    </a:lnTo>
                    <a:lnTo>
                      <a:pt x="76" y="12"/>
                    </a:lnTo>
                    <a:lnTo>
                      <a:pt x="63" y="17"/>
                    </a:lnTo>
                    <a:lnTo>
                      <a:pt x="48" y="22"/>
                    </a:lnTo>
                    <a:lnTo>
                      <a:pt x="32" y="27"/>
                    </a:lnTo>
                    <a:lnTo>
                      <a:pt x="17" y="32"/>
                    </a:lnTo>
                    <a:lnTo>
                      <a:pt x="5" y="37"/>
                    </a:lnTo>
                    <a:lnTo>
                      <a:pt x="0" y="4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84" name="Freeform 142">
                <a:extLst>
                  <a:ext uri="{FF2B5EF4-FFF2-40B4-BE49-F238E27FC236}">
                    <a16:creationId xmlns:a16="http://schemas.microsoft.com/office/drawing/2014/main" xmlns="" id="{F812D331-A8DF-4E95-875D-0F605F10B8F2}"/>
                  </a:ext>
                </a:extLst>
              </p:cNvPr>
              <p:cNvSpPr>
                <a:spLocks/>
              </p:cNvSpPr>
              <p:nvPr/>
            </p:nvSpPr>
            <p:spPr bwMode="auto">
              <a:xfrm>
                <a:off x="2838" y="333"/>
                <a:ext cx="40" cy="24"/>
              </a:xfrm>
              <a:custGeom>
                <a:avLst/>
                <a:gdLst>
                  <a:gd name="T0" fmla="*/ 0 w 80"/>
                  <a:gd name="T1" fmla="*/ 1 h 50"/>
                  <a:gd name="T2" fmla="*/ 1 w 80"/>
                  <a:gd name="T3" fmla="*/ 1 h 50"/>
                  <a:gd name="T4" fmla="*/ 1 w 80"/>
                  <a:gd name="T5" fmla="*/ 1 h 50"/>
                  <a:gd name="T6" fmla="*/ 1 w 80"/>
                  <a:gd name="T7" fmla="*/ 0 h 50"/>
                  <a:gd name="T8" fmla="*/ 2 w 80"/>
                  <a:gd name="T9" fmla="*/ 0 h 50"/>
                  <a:gd name="T10" fmla="*/ 2 w 80"/>
                  <a:gd name="T11" fmla="*/ 0 h 50"/>
                  <a:gd name="T12" fmla="*/ 3 w 80"/>
                  <a:gd name="T13" fmla="*/ 0 h 50"/>
                  <a:gd name="T14" fmla="*/ 3 w 80"/>
                  <a:gd name="T15" fmla="*/ 0 h 50"/>
                  <a:gd name="T16" fmla="*/ 3 w 80"/>
                  <a:gd name="T17" fmla="*/ 0 h 50"/>
                  <a:gd name="T18" fmla="*/ 3 w 80"/>
                  <a:gd name="T19" fmla="*/ 0 h 50"/>
                  <a:gd name="T20" fmla="*/ 3 w 80"/>
                  <a:gd name="T21" fmla="*/ 0 h 50"/>
                  <a:gd name="T22" fmla="*/ 2 w 80"/>
                  <a:gd name="T23" fmla="*/ 0 h 50"/>
                  <a:gd name="T24" fmla="*/ 2 w 80"/>
                  <a:gd name="T25" fmla="*/ 0 h 50"/>
                  <a:gd name="T26" fmla="*/ 1 w 80"/>
                  <a:gd name="T27" fmla="*/ 1 h 50"/>
                  <a:gd name="T28" fmla="*/ 1 w 80"/>
                  <a:gd name="T29" fmla="*/ 1 h 50"/>
                  <a:gd name="T30" fmla="*/ 1 w 80"/>
                  <a:gd name="T31" fmla="*/ 1 h 50"/>
                  <a:gd name="T32" fmla="*/ 0 w 80"/>
                  <a:gd name="T33" fmla="*/ 1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0" h="50">
                    <a:moveTo>
                      <a:pt x="0" y="50"/>
                    </a:moveTo>
                    <a:lnTo>
                      <a:pt x="7" y="43"/>
                    </a:lnTo>
                    <a:lnTo>
                      <a:pt x="17" y="35"/>
                    </a:lnTo>
                    <a:lnTo>
                      <a:pt x="30" y="26"/>
                    </a:lnTo>
                    <a:lnTo>
                      <a:pt x="42" y="15"/>
                    </a:lnTo>
                    <a:lnTo>
                      <a:pt x="56" y="8"/>
                    </a:lnTo>
                    <a:lnTo>
                      <a:pt x="68" y="2"/>
                    </a:lnTo>
                    <a:lnTo>
                      <a:pt x="76" y="0"/>
                    </a:lnTo>
                    <a:lnTo>
                      <a:pt x="80" y="2"/>
                    </a:lnTo>
                    <a:lnTo>
                      <a:pt x="79" y="8"/>
                    </a:lnTo>
                    <a:lnTo>
                      <a:pt x="71" y="14"/>
                    </a:lnTo>
                    <a:lnTo>
                      <a:pt x="60" y="21"/>
                    </a:lnTo>
                    <a:lnTo>
                      <a:pt x="46" y="28"/>
                    </a:lnTo>
                    <a:lnTo>
                      <a:pt x="30" y="35"/>
                    </a:lnTo>
                    <a:lnTo>
                      <a:pt x="16" y="40"/>
                    </a:lnTo>
                    <a:lnTo>
                      <a:pt x="6" y="45"/>
                    </a:lnTo>
                    <a:lnTo>
                      <a:pt x="0" y="5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85" name="Freeform 143">
                <a:extLst>
                  <a:ext uri="{FF2B5EF4-FFF2-40B4-BE49-F238E27FC236}">
                    <a16:creationId xmlns:a16="http://schemas.microsoft.com/office/drawing/2014/main" xmlns="" id="{232F81A2-6C05-4618-8C29-D06B0FF2F9A9}"/>
                  </a:ext>
                </a:extLst>
              </p:cNvPr>
              <p:cNvSpPr>
                <a:spLocks/>
              </p:cNvSpPr>
              <p:nvPr/>
            </p:nvSpPr>
            <p:spPr bwMode="auto">
              <a:xfrm>
                <a:off x="2843" y="386"/>
                <a:ext cx="36" cy="21"/>
              </a:xfrm>
              <a:custGeom>
                <a:avLst/>
                <a:gdLst>
                  <a:gd name="T0" fmla="*/ 0 w 74"/>
                  <a:gd name="T1" fmla="*/ 1 h 43"/>
                  <a:gd name="T2" fmla="*/ 0 w 74"/>
                  <a:gd name="T3" fmla="*/ 1 h 43"/>
                  <a:gd name="T4" fmla="*/ 0 w 74"/>
                  <a:gd name="T5" fmla="*/ 0 h 43"/>
                  <a:gd name="T6" fmla="*/ 0 w 74"/>
                  <a:gd name="T7" fmla="*/ 0 h 43"/>
                  <a:gd name="T8" fmla="*/ 1 w 74"/>
                  <a:gd name="T9" fmla="*/ 0 h 43"/>
                  <a:gd name="T10" fmla="*/ 1 w 74"/>
                  <a:gd name="T11" fmla="*/ 0 h 43"/>
                  <a:gd name="T12" fmla="*/ 1 w 74"/>
                  <a:gd name="T13" fmla="*/ 0 h 43"/>
                  <a:gd name="T14" fmla="*/ 2 w 74"/>
                  <a:gd name="T15" fmla="*/ 0 h 43"/>
                  <a:gd name="T16" fmla="*/ 2 w 74"/>
                  <a:gd name="T17" fmla="*/ 0 h 43"/>
                  <a:gd name="T18" fmla="*/ 2 w 74"/>
                  <a:gd name="T19" fmla="*/ 0 h 43"/>
                  <a:gd name="T20" fmla="*/ 1 w 74"/>
                  <a:gd name="T21" fmla="*/ 0 h 43"/>
                  <a:gd name="T22" fmla="*/ 1 w 74"/>
                  <a:gd name="T23" fmla="*/ 0 h 43"/>
                  <a:gd name="T24" fmla="*/ 1 w 74"/>
                  <a:gd name="T25" fmla="*/ 0 h 43"/>
                  <a:gd name="T26" fmla="*/ 0 w 74"/>
                  <a:gd name="T27" fmla="*/ 0 h 43"/>
                  <a:gd name="T28" fmla="*/ 0 w 74"/>
                  <a:gd name="T29" fmla="*/ 1 h 43"/>
                  <a:gd name="T30" fmla="*/ 0 w 74"/>
                  <a:gd name="T31" fmla="*/ 1 h 43"/>
                  <a:gd name="T32" fmla="*/ 0 w 74"/>
                  <a:gd name="T33" fmla="*/ 1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4" h="43">
                    <a:moveTo>
                      <a:pt x="0" y="43"/>
                    </a:moveTo>
                    <a:lnTo>
                      <a:pt x="7" y="37"/>
                    </a:lnTo>
                    <a:lnTo>
                      <a:pt x="16" y="29"/>
                    </a:lnTo>
                    <a:lnTo>
                      <a:pt x="28" y="21"/>
                    </a:lnTo>
                    <a:lnTo>
                      <a:pt x="40" y="13"/>
                    </a:lnTo>
                    <a:lnTo>
                      <a:pt x="53" y="6"/>
                    </a:lnTo>
                    <a:lnTo>
                      <a:pt x="63" y="1"/>
                    </a:lnTo>
                    <a:lnTo>
                      <a:pt x="70" y="0"/>
                    </a:lnTo>
                    <a:lnTo>
                      <a:pt x="74" y="4"/>
                    </a:lnTo>
                    <a:lnTo>
                      <a:pt x="71" y="10"/>
                    </a:lnTo>
                    <a:lnTo>
                      <a:pt x="63" y="15"/>
                    </a:lnTo>
                    <a:lnTo>
                      <a:pt x="53" y="21"/>
                    </a:lnTo>
                    <a:lnTo>
                      <a:pt x="40" y="27"/>
                    </a:lnTo>
                    <a:lnTo>
                      <a:pt x="28" y="31"/>
                    </a:lnTo>
                    <a:lnTo>
                      <a:pt x="15" y="36"/>
                    </a:lnTo>
                    <a:lnTo>
                      <a:pt x="6" y="39"/>
                    </a:lnTo>
                    <a:lnTo>
                      <a:pt x="0" y="4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86" name="Freeform 144">
                <a:extLst>
                  <a:ext uri="{FF2B5EF4-FFF2-40B4-BE49-F238E27FC236}">
                    <a16:creationId xmlns:a16="http://schemas.microsoft.com/office/drawing/2014/main" xmlns="" id="{E9E5ADDC-CFEF-4A13-9E80-D39919787D51}"/>
                  </a:ext>
                </a:extLst>
              </p:cNvPr>
              <p:cNvSpPr>
                <a:spLocks/>
              </p:cNvSpPr>
              <p:nvPr/>
            </p:nvSpPr>
            <p:spPr bwMode="auto">
              <a:xfrm>
                <a:off x="2793" y="371"/>
                <a:ext cx="52" cy="34"/>
              </a:xfrm>
              <a:custGeom>
                <a:avLst/>
                <a:gdLst>
                  <a:gd name="T0" fmla="*/ 0 w 104"/>
                  <a:gd name="T1" fmla="*/ 1 h 68"/>
                  <a:gd name="T2" fmla="*/ 1 w 104"/>
                  <a:gd name="T3" fmla="*/ 0 h 68"/>
                  <a:gd name="T4" fmla="*/ 1 w 104"/>
                  <a:gd name="T5" fmla="*/ 1 h 68"/>
                  <a:gd name="T6" fmla="*/ 2 w 104"/>
                  <a:gd name="T7" fmla="*/ 1 h 68"/>
                  <a:gd name="T8" fmla="*/ 2 w 104"/>
                  <a:gd name="T9" fmla="*/ 1 h 68"/>
                  <a:gd name="T10" fmla="*/ 3 w 104"/>
                  <a:gd name="T11" fmla="*/ 2 h 68"/>
                  <a:gd name="T12" fmla="*/ 3 w 104"/>
                  <a:gd name="T13" fmla="*/ 2 h 68"/>
                  <a:gd name="T14" fmla="*/ 4 w 104"/>
                  <a:gd name="T15" fmla="*/ 2 h 68"/>
                  <a:gd name="T16" fmla="*/ 4 w 104"/>
                  <a:gd name="T17" fmla="*/ 3 h 68"/>
                  <a:gd name="T18" fmla="*/ 3 w 104"/>
                  <a:gd name="T19" fmla="*/ 2 h 68"/>
                  <a:gd name="T20" fmla="*/ 3 w 104"/>
                  <a:gd name="T21" fmla="*/ 2 h 68"/>
                  <a:gd name="T22" fmla="*/ 2 w 104"/>
                  <a:gd name="T23" fmla="*/ 2 h 68"/>
                  <a:gd name="T24" fmla="*/ 2 w 104"/>
                  <a:gd name="T25" fmla="*/ 2 h 68"/>
                  <a:gd name="T26" fmla="*/ 1 w 104"/>
                  <a:gd name="T27" fmla="*/ 1 h 68"/>
                  <a:gd name="T28" fmla="*/ 1 w 104"/>
                  <a:gd name="T29" fmla="*/ 1 h 68"/>
                  <a:gd name="T30" fmla="*/ 1 w 104"/>
                  <a:gd name="T31" fmla="*/ 1 h 68"/>
                  <a:gd name="T32" fmla="*/ 0 w 104"/>
                  <a:gd name="T33" fmla="*/ 1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4" h="68">
                    <a:moveTo>
                      <a:pt x="0" y="2"/>
                    </a:moveTo>
                    <a:lnTo>
                      <a:pt x="6" y="0"/>
                    </a:lnTo>
                    <a:lnTo>
                      <a:pt x="17" y="4"/>
                    </a:lnTo>
                    <a:lnTo>
                      <a:pt x="33" y="11"/>
                    </a:lnTo>
                    <a:lnTo>
                      <a:pt x="51" y="21"/>
                    </a:lnTo>
                    <a:lnTo>
                      <a:pt x="69" y="33"/>
                    </a:lnTo>
                    <a:lnTo>
                      <a:pt x="84" y="45"/>
                    </a:lnTo>
                    <a:lnTo>
                      <a:pt x="97" y="57"/>
                    </a:lnTo>
                    <a:lnTo>
                      <a:pt x="104" y="68"/>
                    </a:lnTo>
                    <a:lnTo>
                      <a:pt x="96" y="64"/>
                    </a:lnTo>
                    <a:lnTo>
                      <a:pt x="82" y="57"/>
                    </a:lnTo>
                    <a:lnTo>
                      <a:pt x="64" y="46"/>
                    </a:lnTo>
                    <a:lnTo>
                      <a:pt x="46" y="35"/>
                    </a:lnTo>
                    <a:lnTo>
                      <a:pt x="29" y="25"/>
                    </a:lnTo>
                    <a:lnTo>
                      <a:pt x="13" y="14"/>
                    </a:lnTo>
                    <a:lnTo>
                      <a:pt x="3" y="6"/>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87" name="Freeform 145">
                <a:extLst>
                  <a:ext uri="{FF2B5EF4-FFF2-40B4-BE49-F238E27FC236}">
                    <a16:creationId xmlns:a16="http://schemas.microsoft.com/office/drawing/2014/main" xmlns="" id="{6EF1EEF6-7EFC-4EE5-9444-122FCA6DE226}"/>
                  </a:ext>
                </a:extLst>
              </p:cNvPr>
              <p:cNvSpPr>
                <a:spLocks/>
              </p:cNvSpPr>
              <p:nvPr/>
            </p:nvSpPr>
            <p:spPr bwMode="auto">
              <a:xfrm>
                <a:off x="2803" y="349"/>
                <a:ext cx="41" cy="29"/>
              </a:xfrm>
              <a:custGeom>
                <a:avLst/>
                <a:gdLst>
                  <a:gd name="T0" fmla="*/ 0 w 81"/>
                  <a:gd name="T1" fmla="*/ 0 h 59"/>
                  <a:gd name="T2" fmla="*/ 1 w 81"/>
                  <a:gd name="T3" fmla="*/ 0 h 59"/>
                  <a:gd name="T4" fmla="*/ 1 w 81"/>
                  <a:gd name="T5" fmla="*/ 0 h 59"/>
                  <a:gd name="T6" fmla="*/ 1 w 81"/>
                  <a:gd name="T7" fmla="*/ 0 h 59"/>
                  <a:gd name="T8" fmla="*/ 2 w 81"/>
                  <a:gd name="T9" fmla="*/ 0 h 59"/>
                  <a:gd name="T10" fmla="*/ 2 w 81"/>
                  <a:gd name="T11" fmla="*/ 0 h 59"/>
                  <a:gd name="T12" fmla="*/ 2 w 81"/>
                  <a:gd name="T13" fmla="*/ 1 h 59"/>
                  <a:gd name="T14" fmla="*/ 3 w 81"/>
                  <a:gd name="T15" fmla="*/ 1 h 59"/>
                  <a:gd name="T16" fmla="*/ 3 w 81"/>
                  <a:gd name="T17" fmla="*/ 1 h 59"/>
                  <a:gd name="T18" fmla="*/ 3 w 81"/>
                  <a:gd name="T19" fmla="*/ 1 h 59"/>
                  <a:gd name="T20" fmla="*/ 2 w 81"/>
                  <a:gd name="T21" fmla="*/ 1 h 59"/>
                  <a:gd name="T22" fmla="*/ 2 w 81"/>
                  <a:gd name="T23" fmla="*/ 1 h 59"/>
                  <a:gd name="T24" fmla="*/ 1 w 81"/>
                  <a:gd name="T25" fmla="*/ 0 h 59"/>
                  <a:gd name="T26" fmla="*/ 1 w 81"/>
                  <a:gd name="T27" fmla="*/ 0 h 59"/>
                  <a:gd name="T28" fmla="*/ 1 w 81"/>
                  <a:gd name="T29" fmla="*/ 0 h 59"/>
                  <a:gd name="T30" fmla="*/ 1 w 81"/>
                  <a:gd name="T31" fmla="*/ 0 h 59"/>
                  <a:gd name="T32" fmla="*/ 0 w 81"/>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1" h="59">
                    <a:moveTo>
                      <a:pt x="0" y="0"/>
                    </a:moveTo>
                    <a:lnTo>
                      <a:pt x="3" y="0"/>
                    </a:lnTo>
                    <a:lnTo>
                      <a:pt x="11" y="3"/>
                    </a:lnTo>
                    <a:lnTo>
                      <a:pt x="23" y="7"/>
                    </a:lnTo>
                    <a:lnTo>
                      <a:pt x="36" y="15"/>
                    </a:lnTo>
                    <a:lnTo>
                      <a:pt x="50" y="25"/>
                    </a:lnTo>
                    <a:lnTo>
                      <a:pt x="64" y="35"/>
                    </a:lnTo>
                    <a:lnTo>
                      <a:pt x="74" y="47"/>
                    </a:lnTo>
                    <a:lnTo>
                      <a:pt x="81" y="59"/>
                    </a:lnTo>
                    <a:lnTo>
                      <a:pt x="72" y="52"/>
                    </a:lnTo>
                    <a:lnTo>
                      <a:pt x="61" y="44"/>
                    </a:lnTo>
                    <a:lnTo>
                      <a:pt x="47" y="35"/>
                    </a:lnTo>
                    <a:lnTo>
                      <a:pt x="32" y="26"/>
                    </a:lnTo>
                    <a:lnTo>
                      <a:pt x="19" y="18"/>
                    </a:lnTo>
                    <a:lnTo>
                      <a:pt x="9" y="10"/>
                    </a:lnTo>
                    <a:lnTo>
                      <a:pt x="2"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88" name="Freeform 146">
                <a:extLst>
                  <a:ext uri="{FF2B5EF4-FFF2-40B4-BE49-F238E27FC236}">
                    <a16:creationId xmlns:a16="http://schemas.microsoft.com/office/drawing/2014/main" xmlns="" id="{EB937012-BC14-4EA2-B20C-E0FD5C2C3632}"/>
                  </a:ext>
                </a:extLst>
              </p:cNvPr>
              <p:cNvSpPr>
                <a:spLocks/>
              </p:cNvSpPr>
              <p:nvPr/>
            </p:nvSpPr>
            <p:spPr bwMode="auto">
              <a:xfrm>
                <a:off x="2841" y="349"/>
                <a:ext cx="40" cy="25"/>
              </a:xfrm>
              <a:custGeom>
                <a:avLst/>
                <a:gdLst>
                  <a:gd name="T0" fmla="*/ 0 w 80"/>
                  <a:gd name="T1" fmla="*/ 2 h 49"/>
                  <a:gd name="T2" fmla="*/ 1 w 80"/>
                  <a:gd name="T3" fmla="*/ 2 h 49"/>
                  <a:gd name="T4" fmla="*/ 1 w 80"/>
                  <a:gd name="T5" fmla="*/ 2 h 49"/>
                  <a:gd name="T6" fmla="*/ 1 w 80"/>
                  <a:gd name="T7" fmla="*/ 1 h 49"/>
                  <a:gd name="T8" fmla="*/ 2 w 80"/>
                  <a:gd name="T9" fmla="*/ 1 h 49"/>
                  <a:gd name="T10" fmla="*/ 2 w 80"/>
                  <a:gd name="T11" fmla="*/ 1 h 49"/>
                  <a:gd name="T12" fmla="*/ 3 w 80"/>
                  <a:gd name="T13" fmla="*/ 1 h 49"/>
                  <a:gd name="T14" fmla="*/ 3 w 80"/>
                  <a:gd name="T15" fmla="*/ 0 h 49"/>
                  <a:gd name="T16" fmla="*/ 3 w 80"/>
                  <a:gd name="T17" fmla="*/ 1 h 49"/>
                  <a:gd name="T18" fmla="*/ 3 w 80"/>
                  <a:gd name="T19" fmla="*/ 1 h 49"/>
                  <a:gd name="T20" fmla="*/ 3 w 80"/>
                  <a:gd name="T21" fmla="*/ 1 h 49"/>
                  <a:gd name="T22" fmla="*/ 2 w 80"/>
                  <a:gd name="T23" fmla="*/ 1 h 49"/>
                  <a:gd name="T24" fmla="*/ 2 w 80"/>
                  <a:gd name="T25" fmla="*/ 1 h 49"/>
                  <a:gd name="T26" fmla="*/ 1 w 80"/>
                  <a:gd name="T27" fmla="*/ 2 h 49"/>
                  <a:gd name="T28" fmla="*/ 1 w 80"/>
                  <a:gd name="T29" fmla="*/ 2 h 49"/>
                  <a:gd name="T30" fmla="*/ 1 w 80"/>
                  <a:gd name="T31" fmla="*/ 2 h 49"/>
                  <a:gd name="T32" fmla="*/ 0 w 80"/>
                  <a:gd name="T33" fmla="*/ 2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0" h="49">
                    <a:moveTo>
                      <a:pt x="0" y="49"/>
                    </a:moveTo>
                    <a:lnTo>
                      <a:pt x="6" y="43"/>
                    </a:lnTo>
                    <a:lnTo>
                      <a:pt x="16" y="34"/>
                    </a:lnTo>
                    <a:lnTo>
                      <a:pt x="28" y="25"/>
                    </a:lnTo>
                    <a:lnTo>
                      <a:pt x="42" y="16"/>
                    </a:lnTo>
                    <a:lnTo>
                      <a:pt x="55" y="8"/>
                    </a:lnTo>
                    <a:lnTo>
                      <a:pt x="66" y="2"/>
                    </a:lnTo>
                    <a:lnTo>
                      <a:pt x="76" y="0"/>
                    </a:lnTo>
                    <a:lnTo>
                      <a:pt x="80" y="2"/>
                    </a:lnTo>
                    <a:lnTo>
                      <a:pt x="79" y="8"/>
                    </a:lnTo>
                    <a:lnTo>
                      <a:pt x="71" y="15"/>
                    </a:lnTo>
                    <a:lnTo>
                      <a:pt x="58" y="21"/>
                    </a:lnTo>
                    <a:lnTo>
                      <a:pt x="44" y="28"/>
                    </a:lnTo>
                    <a:lnTo>
                      <a:pt x="29" y="34"/>
                    </a:lnTo>
                    <a:lnTo>
                      <a:pt x="16" y="40"/>
                    </a:lnTo>
                    <a:lnTo>
                      <a:pt x="5" y="46"/>
                    </a:lnTo>
                    <a:lnTo>
                      <a:pt x="0" y="4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89" name="Freeform 147">
                <a:extLst>
                  <a:ext uri="{FF2B5EF4-FFF2-40B4-BE49-F238E27FC236}">
                    <a16:creationId xmlns:a16="http://schemas.microsoft.com/office/drawing/2014/main" xmlns="" id="{6602DA06-FA27-4EDA-B256-EBBD3D0741C9}"/>
                  </a:ext>
                </a:extLst>
              </p:cNvPr>
              <p:cNvSpPr>
                <a:spLocks/>
              </p:cNvSpPr>
              <p:nvPr/>
            </p:nvSpPr>
            <p:spPr bwMode="auto">
              <a:xfrm>
                <a:off x="2757" y="210"/>
                <a:ext cx="34" cy="132"/>
              </a:xfrm>
              <a:custGeom>
                <a:avLst/>
                <a:gdLst>
                  <a:gd name="T0" fmla="*/ 1 w 68"/>
                  <a:gd name="T1" fmla="*/ 8 h 265"/>
                  <a:gd name="T2" fmla="*/ 1 w 68"/>
                  <a:gd name="T3" fmla="*/ 8 h 265"/>
                  <a:gd name="T4" fmla="*/ 1 w 68"/>
                  <a:gd name="T5" fmla="*/ 8 h 265"/>
                  <a:gd name="T6" fmla="*/ 1 w 68"/>
                  <a:gd name="T7" fmla="*/ 8 h 265"/>
                  <a:gd name="T8" fmla="*/ 0 w 68"/>
                  <a:gd name="T9" fmla="*/ 8 h 265"/>
                  <a:gd name="T10" fmla="*/ 1 w 68"/>
                  <a:gd name="T11" fmla="*/ 7 h 265"/>
                  <a:gd name="T12" fmla="*/ 2 w 68"/>
                  <a:gd name="T13" fmla="*/ 5 h 265"/>
                  <a:gd name="T14" fmla="*/ 2 w 68"/>
                  <a:gd name="T15" fmla="*/ 4 h 265"/>
                  <a:gd name="T16" fmla="*/ 2 w 68"/>
                  <a:gd name="T17" fmla="*/ 3 h 265"/>
                  <a:gd name="T18" fmla="*/ 2 w 68"/>
                  <a:gd name="T19" fmla="*/ 2 h 265"/>
                  <a:gd name="T20" fmla="*/ 2 w 68"/>
                  <a:gd name="T21" fmla="*/ 1 h 265"/>
                  <a:gd name="T22" fmla="*/ 2 w 68"/>
                  <a:gd name="T23" fmla="*/ 0 h 265"/>
                  <a:gd name="T24" fmla="*/ 2 w 68"/>
                  <a:gd name="T25" fmla="*/ 0 h 265"/>
                  <a:gd name="T26" fmla="*/ 2 w 68"/>
                  <a:gd name="T27" fmla="*/ 0 h 265"/>
                  <a:gd name="T28" fmla="*/ 2 w 68"/>
                  <a:gd name="T29" fmla="*/ 1 h 265"/>
                  <a:gd name="T30" fmla="*/ 3 w 68"/>
                  <a:gd name="T31" fmla="*/ 2 h 265"/>
                  <a:gd name="T32" fmla="*/ 3 w 68"/>
                  <a:gd name="T33" fmla="*/ 3 h 265"/>
                  <a:gd name="T34" fmla="*/ 2 w 68"/>
                  <a:gd name="T35" fmla="*/ 5 h 265"/>
                  <a:gd name="T36" fmla="*/ 2 w 68"/>
                  <a:gd name="T37" fmla="*/ 6 h 265"/>
                  <a:gd name="T38" fmla="*/ 2 w 68"/>
                  <a:gd name="T39" fmla="*/ 7 h 265"/>
                  <a:gd name="T40" fmla="*/ 1 w 68"/>
                  <a:gd name="T41" fmla="*/ 8 h 26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8" h="265">
                    <a:moveTo>
                      <a:pt x="7" y="265"/>
                    </a:moveTo>
                    <a:lnTo>
                      <a:pt x="4" y="265"/>
                    </a:lnTo>
                    <a:lnTo>
                      <a:pt x="2" y="262"/>
                    </a:lnTo>
                    <a:lnTo>
                      <a:pt x="1" y="260"/>
                    </a:lnTo>
                    <a:lnTo>
                      <a:pt x="0" y="258"/>
                    </a:lnTo>
                    <a:lnTo>
                      <a:pt x="26" y="226"/>
                    </a:lnTo>
                    <a:lnTo>
                      <a:pt x="43" y="191"/>
                    </a:lnTo>
                    <a:lnTo>
                      <a:pt x="54" y="156"/>
                    </a:lnTo>
                    <a:lnTo>
                      <a:pt x="56" y="121"/>
                    </a:lnTo>
                    <a:lnTo>
                      <a:pt x="55" y="86"/>
                    </a:lnTo>
                    <a:lnTo>
                      <a:pt x="49" y="54"/>
                    </a:lnTo>
                    <a:lnTo>
                      <a:pt x="43" y="25"/>
                    </a:lnTo>
                    <a:lnTo>
                      <a:pt x="38" y="0"/>
                    </a:lnTo>
                    <a:lnTo>
                      <a:pt x="51" y="17"/>
                    </a:lnTo>
                    <a:lnTo>
                      <a:pt x="62" y="45"/>
                    </a:lnTo>
                    <a:lnTo>
                      <a:pt x="68" y="83"/>
                    </a:lnTo>
                    <a:lnTo>
                      <a:pt x="68" y="124"/>
                    </a:lnTo>
                    <a:lnTo>
                      <a:pt x="63" y="167"/>
                    </a:lnTo>
                    <a:lnTo>
                      <a:pt x="51" y="207"/>
                    </a:lnTo>
                    <a:lnTo>
                      <a:pt x="33" y="241"/>
                    </a:lnTo>
                    <a:lnTo>
                      <a:pt x="7" y="2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90" name="Freeform 148">
                <a:extLst>
                  <a:ext uri="{FF2B5EF4-FFF2-40B4-BE49-F238E27FC236}">
                    <a16:creationId xmlns:a16="http://schemas.microsoft.com/office/drawing/2014/main" xmlns="" id="{259E72B7-33FA-4A93-AC05-A824CD400DD6}"/>
                  </a:ext>
                </a:extLst>
              </p:cNvPr>
              <p:cNvSpPr>
                <a:spLocks/>
              </p:cNvSpPr>
              <p:nvPr/>
            </p:nvSpPr>
            <p:spPr bwMode="auto">
              <a:xfrm>
                <a:off x="2757" y="212"/>
                <a:ext cx="28" cy="16"/>
              </a:xfrm>
              <a:custGeom>
                <a:avLst/>
                <a:gdLst>
                  <a:gd name="T0" fmla="*/ 1 w 57"/>
                  <a:gd name="T1" fmla="*/ 1 h 34"/>
                  <a:gd name="T2" fmla="*/ 1 w 57"/>
                  <a:gd name="T3" fmla="*/ 0 h 34"/>
                  <a:gd name="T4" fmla="*/ 1 w 57"/>
                  <a:gd name="T5" fmla="*/ 0 h 34"/>
                  <a:gd name="T6" fmla="*/ 1 w 57"/>
                  <a:gd name="T7" fmla="*/ 0 h 34"/>
                  <a:gd name="T8" fmla="*/ 0 w 57"/>
                  <a:gd name="T9" fmla="*/ 0 h 34"/>
                  <a:gd name="T10" fmla="*/ 0 w 57"/>
                  <a:gd name="T11" fmla="*/ 0 h 34"/>
                  <a:gd name="T12" fmla="*/ 0 w 57"/>
                  <a:gd name="T13" fmla="*/ 0 h 34"/>
                  <a:gd name="T14" fmla="*/ 0 w 57"/>
                  <a:gd name="T15" fmla="*/ 0 h 34"/>
                  <a:gd name="T16" fmla="*/ 0 w 57"/>
                  <a:gd name="T17" fmla="*/ 0 h 34"/>
                  <a:gd name="T18" fmla="*/ 0 w 57"/>
                  <a:gd name="T19" fmla="*/ 0 h 34"/>
                  <a:gd name="T20" fmla="*/ 0 w 57"/>
                  <a:gd name="T21" fmla="*/ 0 h 34"/>
                  <a:gd name="T22" fmla="*/ 0 w 57"/>
                  <a:gd name="T23" fmla="*/ 0 h 34"/>
                  <a:gd name="T24" fmla="*/ 0 w 57"/>
                  <a:gd name="T25" fmla="*/ 0 h 34"/>
                  <a:gd name="T26" fmla="*/ 0 w 57"/>
                  <a:gd name="T27" fmla="*/ 0 h 34"/>
                  <a:gd name="T28" fmla="*/ 1 w 57"/>
                  <a:gd name="T29" fmla="*/ 0 h 34"/>
                  <a:gd name="T30" fmla="*/ 1 w 57"/>
                  <a:gd name="T31" fmla="*/ 0 h 34"/>
                  <a:gd name="T32" fmla="*/ 1 w 57"/>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34">
                    <a:moveTo>
                      <a:pt x="57" y="34"/>
                    </a:moveTo>
                    <a:lnTo>
                      <a:pt x="51" y="27"/>
                    </a:lnTo>
                    <a:lnTo>
                      <a:pt x="43" y="20"/>
                    </a:lnTo>
                    <a:lnTo>
                      <a:pt x="34" y="14"/>
                    </a:lnTo>
                    <a:lnTo>
                      <a:pt x="26" y="8"/>
                    </a:lnTo>
                    <a:lnTo>
                      <a:pt x="17" y="4"/>
                    </a:lnTo>
                    <a:lnTo>
                      <a:pt x="9" y="1"/>
                    </a:lnTo>
                    <a:lnTo>
                      <a:pt x="4" y="0"/>
                    </a:lnTo>
                    <a:lnTo>
                      <a:pt x="0" y="1"/>
                    </a:lnTo>
                    <a:lnTo>
                      <a:pt x="0" y="4"/>
                    </a:lnTo>
                    <a:lnTo>
                      <a:pt x="5" y="7"/>
                    </a:lnTo>
                    <a:lnTo>
                      <a:pt x="12" y="11"/>
                    </a:lnTo>
                    <a:lnTo>
                      <a:pt x="20" y="14"/>
                    </a:lnTo>
                    <a:lnTo>
                      <a:pt x="29" y="19"/>
                    </a:lnTo>
                    <a:lnTo>
                      <a:pt x="40" y="23"/>
                    </a:lnTo>
                    <a:lnTo>
                      <a:pt x="49" y="28"/>
                    </a:lnTo>
                    <a:lnTo>
                      <a:pt x="57" y="3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91" name="Freeform 149">
                <a:extLst>
                  <a:ext uri="{FF2B5EF4-FFF2-40B4-BE49-F238E27FC236}">
                    <a16:creationId xmlns:a16="http://schemas.microsoft.com/office/drawing/2014/main" xmlns="" id="{36DCF624-7B5F-477C-A3A6-89D1E3CA8459}"/>
                  </a:ext>
                </a:extLst>
              </p:cNvPr>
              <p:cNvSpPr>
                <a:spLocks/>
              </p:cNvSpPr>
              <p:nvPr/>
            </p:nvSpPr>
            <p:spPr bwMode="auto">
              <a:xfrm>
                <a:off x="2756" y="220"/>
                <a:ext cx="31" cy="20"/>
              </a:xfrm>
              <a:custGeom>
                <a:avLst/>
                <a:gdLst>
                  <a:gd name="T0" fmla="*/ 0 w 62"/>
                  <a:gd name="T1" fmla="*/ 1 h 40"/>
                  <a:gd name="T2" fmla="*/ 1 w 62"/>
                  <a:gd name="T3" fmla="*/ 0 h 40"/>
                  <a:gd name="T4" fmla="*/ 1 w 62"/>
                  <a:gd name="T5" fmla="*/ 1 h 40"/>
                  <a:gd name="T6" fmla="*/ 1 w 62"/>
                  <a:gd name="T7" fmla="*/ 1 h 40"/>
                  <a:gd name="T8" fmla="*/ 1 w 62"/>
                  <a:gd name="T9" fmla="*/ 1 h 40"/>
                  <a:gd name="T10" fmla="*/ 2 w 62"/>
                  <a:gd name="T11" fmla="*/ 1 h 40"/>
                  <a:gd name="T12" fmla="*/ 2 w 62"/>
                  <a:gd name="T13" fmla="*/ 1 h 40"/>
                  <a:gd name="T14" fmla="*/ 2 w 62"/>
                  <a:gd name="T15" fmla="*/ 1 h 40"/>
                  <a:gd name="T16" fmla="*/ 2 w 62"/>
                  <a:gd name="T17" fmla="*/ 2 h 40"/>
                  <a:gd name="T18" fmla="*/ 2 w 62"/>
                  <a:gd name="T19" fmla="*/ 2 h 40"/>
                  <a:gd name="T20" fmla="*/ 2 w 62"/>
                  <a:gd name="T21" fmla="*/ 1 h 40"/>
                  <a:gd name="T22" fmla="*/ 2 w 62"/>
                  <a:gd name="T23" fmla="*/ 1 h 40"/>
                  <a:gd name="T24" fmla="*/ 1 w 62"/>
                  <a:gd name="T25" fmla="*/ 1 h 40"/>
                  <a:gd name="T26" fmla="*/ 1 w 62"/>
                  <a:gd name="T27" fmla="*/ 1 h 40"/>
                  <a:gd name="T28" fmla="*/ 1 w 62"/>
                  <a:gd name="T29" fmla="*/ 1 h 40"/>
                  <a:gd name="T30" fmla="*/ 1 w 62"/>
                  <a:gd name="T31" fmla="*/ 1 h 40"/>
                  <a:gd name="T32" fmla="*/ 0 w 62"/>
                  <a:gd name="T33" fmla="*/ 1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2" h="40">
                    <a:moveTo>
                      <a:pt x="0" y="2"/>
                    </a:moveTo>
                    <a:lnTo>
                      <a:pt x="3" y="0"/>
                    </a:lnTo>
                    <a:lnTo>
                      <a:pt x="8" y="2"/>
                    </a:lnTo>
                    <a:lnTo>
                      <a:pt x="18" y="5"/>
                    </a:lnTo>
                    <a:lnTo>
                      <a:pt x="27" y="10"/>
                    </a:lnTo>
                    <a:lnTo>
                      <a:pt x="37" y="15"/>
                    </a:lnTo>
                    <a:lnTo>
                      <a:pt x="46" y="22"/>
                    </a:lnTo>
                    <a:lnTo>
                      <a:pt x="56" y="30"/>
                    </a:lnTo>
                    <a:lnTo>
                      <a:pt x="62" y="40"/>
                    </a:lnTo>
                    <a:lnTo>
                      <a:pt x="54" y="35"/>
                    </a:lnTo>
                    <a:lnTo>
                      <a:pt x="45" y="30"/>
                    </a:lnTo>
                    <a:lnTo>
                      <a:pt x="35" y="25"/>
                    </a:lnTo>
                    <a:lnTo>
                      <a:pt x="24" y="19"/>
                    </a:lnTo>
                    <a:lnTo>
                      <a:pt x="14" y="13"/>
                    </a:lnTo>
                    <a:lnTo>
                      <a:pt x="6" y="9"/>
                    </a:lnTo>
                    <a:lnTo>
                      <a:pt x="1" y="4"/>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92" name="Freeform 150">
                <a:extLst>
                  <a:ext uri="{FF2B5EF4-FFF2-40B4-BE49-F238E27FC236}">
                    <a16:creationId xmlns:a16="http://schemas.microsoft.com/office/drawing/2014/main" xmlns="" id="{B28E0AD3-76E0-4F20-9F8B-361CED0C1654}"/>
                  </a:ext>
                </a:extLst>
              </p:cNvPr>
              <p:cNvSpPr>
                <a:spLocks/>
              </p:cNvSpPr>
              <p:nvPr/>
            </p:nvSpPr>
            <p:spPr bwMode="auto">
              <a:xfrm>
                <a:off x="2749" y="240"/>
                <a:ext cx="41" cy="26"/>
              </a:xfrm>
              <a:custGeom>
                <a:avLst/>
                <a:gdLst>
                  <a:gd name="T0" fmla="*/ 0 w 81"/>
                  <a:gd name="T1" fmla="*/ 0 h 53"/>
                  <a:gd name="T2" fmla="*/ 1 w 81"/>
                  <a:gd name="T3" fmla="*/ 0 h 53"/>
                  <a:gd name="T4" fmla="*/ 1 w 81"/>
                  <a:gd name="T5" fmla="*/ 0 h 53"/>
                  <a:gd name="T6" fmla="*/ 1 w 81"/>
                  <a:gd name="T7" fmla="*/ 0 h 53"/>
                  <a:gd name="T8" fmla="*/ 2 w 81"/>
                  <a:gd name="T9" fmla="*/ 0 h 53"/>
                  <a:gd name="T10" fmla="*/ 2 w 81"/>
                  <a:gd name="T11" fmla="*/ 0 h 53"/>
                  <a:gd name="T12" fmla="*/ 2 w 81"/>
                  <a:gd name="T13" fmla="*/ 1 h 53"/>
                  <a:gd name="T14" fmla="*/ 3 w 81"/>
                  <a:gd name="T15" fmla="*/ 1 h 53"/>
                  <a:gd name="T16" fmla="*/ 3 w 81"/>
                  <a:gd name="T17" fmla="*/ 1 h 53"/>
                  <a:gd name="T18" fmla="*/ 3 w 81"/>
                  <a:gd name="T19" fmla="*/ 1 h 53"/>
                  <a:gd name="T20" fmla="*/ 2 w 81"/>
                  <a:gd name="T21" fmla="*/ 1 h 53"/>
                  <a:gd name="T22" fmla="*/ 2 w 81"/>
                  <a:gd name="T23" fmla="*/ 1 h 53"/>
                  <a:gd name="T24" fmla="*/ 2 w 81"/>
                  <a:gd name="T25" fmla="*/ 0 h 53"/>
                  <a:gd name="T26" fmla="*/ 1 w 81"/>
                  <a:gd name="T27" fmla="*/ 0 h 53"/>
                  <a:gd name="T28" fmla="*/ 1 w 81"/>
                  <a:gd name="T29" fmla="*/ 0 h 53"/>
                  <a:gd name="T30" fmla="*/ 1 w 81"/>
                  <a:gd name="T31" fmla="*/ 0 h 53"/>
                  <a:gd name="T32" fmla="*/ 0 w 81"/>
                  <a:gd name="T33" fmla="*/ 0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1" h="53">
                    <a:moveTo>
                      <a:pt x="0" y="1"/>
                    </a:moveTo>
                    <a:lnTo>
                      <a:pt x="4" y="0"/>
                    </a:lnTo>
                    <a:lnTo>
                      <a:pt x="13" y="2"/>
                    </a:lnTo>
                    <a:lnTo>
                      <a:pt x="25" y="7"/>
                    </a:lnTo>
                    <a:lnTo>
                      <a:pt x="37" y="13"/>
                    </a:lnTo>
                    <a:lnTo>
                      <a:pt x="51" y="23"/>
                    </a:lnTo>
                    <a:lnTo>
                      <a:pt x="64" y="32"/>
                    </a:lnTo>
                    <a:lnTo>
                      <a:pt x="74" y="42"/>
                    </a:lnTo>
                    <a:lnTo>
                      <a:pt x="81" y="53"/>
                    </a:lnTo>
                    <a:lnTo>
                      <a:pt x="75" y="48"/>
                    </a:lnTo>
                    <a:lnTo>
                      <a:pt x="64" y="42"/>
                    </a:lnTo>
                    <a:lnTo>
                      <a:pt x="50" y="35"/>
                    </a:lnTo>
                    <a:lnTo>
                      <a:pt x="36" y="26"/>
                    </a:lnTo>
                    <a:lnTo>
                      <a:pt x="21" y="18"/>
                    </a:lnTo>
                    <a:lnTo>
                      <a:pt x="10" y="11"/>
                    </a:lnTo>
                    <a:lnTo>
                      <a:pt x="3" y="5"/>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93" name="Freeform 151">
                <a:extLst>
                  <a:ext uri="{FF2B5EF4-FFF2-40B4-BE49-F238E27FC236}">
                    <a16:creationId xmlns:a16="http://schemas.microsoft.com/office/drawing/2014/main" xmlns="" id="{E84367A7-69F2-45B1-8D9F-49B70E61ABAC}"/>
                  </a:ext>
                </a:extLst>
              </p:cNvPr>
              <p:cNvSpPr>
                <a:spLocks/>
              </p:cNvSpPr>
              <p:nvPr/>
            </p:nvSpPr>
            <p:spPr bwMode="auto">
              <a:xfrm>
                <a:off x="2743" y="262"/>
                <a:ext cx="44" cy="29"/>
              </a:xfrm>
              <a:custGeom>
                <a:avLst/>
                <a:gdLst>
                  <a:gd name="T0" fmla="*/ 0 w 88"/>
                  <a:gd name="T1" fmla="*/ 0 h 59"/>
                  <a:gd name="T2" fmla="*/ 1 w 88"/>
                  <a:gd name="T3" fmla="*/ 0 h 59"/>
                  <a:gd name="T4" fmla="*/ 1 w 88"/>
                  <a:gd name="T5" fmla="*/ 0 h 59"/>
                  <a:gd name="T6" fmla="*/ 1 w 88"/>
                  <a:gd name="T7" fmla="*/ 0 h 59"/>
                  <a:gd name="T8" fmla="*/ 2 w 88"/>
                  <a:gd name="T9" fmla="*/ 0 h 59"/>
                  <a:gd name="T10" fmla="*/ 2 w 88"/>
                  <a:gd name="T11" fmla="*/ 0 h 59"/>
                  <a:gd name="T12" fmla="*/ 3 w 88"/>
                  <a:gd name="T13" fmla="*/ 1 h 59"/>
                  <a:gd name="T14" fmla="*/ 3 w 88"/>
                  <a:gd name="T15" fmla="*/ 1 h 59"/>
                  <a:gd name="T16" fmla="*/ 3 w 88"/>
                  <a:gd name="T17" fmla="*/ 1 h 59"/>
                  <a:gd name="T18" fmla="*/ 3 w 88"/>
                  <a:gd name="T19" fmla="*/ 1 h 59"/>
                  <a:gd name="T20" fmla="*/ 3 w 88"/>
                  <a:gd name="T21" fmla="*/ 1 h 59"/>
                  <a:gd name="T22" fmla="*/ 2 w 88"/>
                  <a:gd name="T23" fmla="*/ 1 h 59"/>
                  <a:gd name="T24" fmla="*/ 2 w 88"/>
                  <a:gd name="T25" fmla="*/ 0 h 59"/>
                  <a:gd name="T26" fmla="*/ 1 w 88"/>
                  <a:gd name="T27" fmla="*/ 0 h 59"/>
                  <a:gd name="T28" fmla="*/ 1 w 88"/>
                  <a:gd name="T29" fmla="*/ 0 h 59"/>
                  <a:gd name="T30" fmla="*/ 1 w 88"/>
                  <a:gd name="T31" fmla="*/ 0 h 59"/>
                  <a:gd name="T32" fmla="*/ 0 w 88"/>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8" h="59">
                    <a:moveTo>
                      <a:pt x="0" y="2"/>
                    </a:moveTo>
                    <a:lnTo>
                      <a:pt x="4" y="0"/>
                    </a:lnTo>
                    <a:lnTo>
                      <a:pt x="15" y="3"/>
                    </a:lnTo>
                    <a:lnTo>
                      <a:pt x="27" y="10"/>
                    </a:lnTo>
                    <a:lnTo>
                      <a:pt x="42" y="18"/>
                    </a:lnTo>
                    <a:lnTo>
                      <a:pt x="57" y="28"/>
                    </a:lnTo>
                    <a:lnTo>
                      <a:pt x="71" y="38"/>
                    </a:lnTo>
                    <a:lnTo>
                      <a:pt x="83" y="49"/>
                    </a:lnTo>
                    <a:lnTo>
                      <a:pt x="88" y="59"/>
                    </a:lnTo>
                    <a:lnTo>
                      <a:pt x="82" y="56"/>
                    </a:lnTo>
                    <a:lnTo>
                      <a:pt x="70" y="49"/>
                    </a:lnTo>
                    <a:lnTo>
                      <a:pt x="55" y="40"/>
                    </a:lnTo>
                    <a:lnTo>
                      <a:pt x="39" y="30"/>
                    </a:lnTo>
                    <a:lnTo>
                      <a:pt x="24" y="21"/>
                    </a:lnTo>
                    <a:lnTo>
                      <a:pt x="11" y="12"/>
                    </a:lnTo>
                    <a:lnTo>
                      <a:pt x="2" y="5"/>
                    </a:lnTo>
                    <a:lnTo>
                      <a:pt x="0" y="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94" name="Freeform 152">
                <a:extLst>
                  <a:ext uri="{FF2B5EF4-FFF2-40B4-BE49-F238E27FC236}">
                    <a16:creationId xmlns:a16="http://schemas.microsoft.com/office/drawing/2014/main" xmlns="" id="{606EA3A2-87E2-4416-A9BC-5DE92D3D89E7}"/>
                  </a:ext>
                </a:extLst>
              </p:cNvPr>
              <p:cNvSpPr>
                <a:spLocks/>
              </p:cNvSpPr>
              <p:nvPr/>
            </p:nvSpPr>
            <p:spPr bwMode="auto">
              <a:xfrm>
                <a:off x="2747" y="276"/>
                <a:ext cx="36" cy="31"/>
              </a:xfrm>
              <a:custGeom>
                <a:avLst/>
                <a:gdLst>
                  <a:gd name="T0" fmla="*/ 0 w 71"/>
                  <a:gd name="T1" fmla="*/ 0 h 62"/>
                  <a:gd name="T2" fmla="*/ 1 w 71"/>
                  <a:gd name="T3" fmla="*/ 0 h 62"/>
                  <a:gd name="T4" fmla="*/ 1 w 71"/>
                  <a:gd name="T5" fmla="*/ 1 h 62"/>
                  <a:gd name="T6" fmla="*/ 1 w 71"/>
                  <a:gd name="T7" fmla="*/ 1 h 62"/>
                  <a:gd name="T8" fmla="*/ 2 w 71"/>
                  <a:gd name="T9" fmla="*/ 1 h 62"/>
                  <a:gd name="T10" fmla="*/ 2 w 71"/>
                  <a:gd name="T11" fmla="*/ 2 h 62"/>
                  <a:gd name="T12" fmla="*/ 2 w 71"/>
                  <a:gd name="T13" fmla="*/ 2 h 62"/>
                  <a:gd name="T14" fmla="*/ 3 w 71"/>
                  <a:gd name="T15" fmla="*/ 2 h 62"/>
                  <a:gd name="T16" fmla="*/ 3 w 71"/>
                  <a:gd name="T17" fmla="*/ 2 h 62"/>
                  <a:gd name="T18" fmla="*/ 2 w 71"/>
                  <a:gd name="T19" fmla="*/ 2 h 62"/>
                  <a:gd name="T20" fmla="*/ 2 w 71"/>
                  <a:gd name="T21" fmla="*/ 2 h 62"/>
                  <a:gd name="T22" fmla="*/ 2 w 71"/>
                  <a:gd name="T23" fmla="*/ 2 h 62"/>
                  <a:gd name="T24" fmla="*/ 1 w 71"/>
                  <a:gd name="T25" fmla="*/ 1 h 62"/>
                  <a:gd name="T26" fmla="*/ 1 w 71"/>
                  <a:gd name="T27" fmla="*/ 1 h 62"/>
                  <a:gd name="T28" fmla="*/ 1 w 71"/>
                  <a:gd name="T29" fmla="*/ 1 h 62"/>
                  <a:gd name="T30" fmla="*/ 1 w 71"/>
                  <a:gd name="T31" fmla="*/ 1 h 62"/>
                  <a:gd name="T32" fmla="*/ 0 w 71"/>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62">
                    <a:moveTo>
                      <a:pt x="0" y="0"/>
                    </a:moveTo>
                    <a:lnTo>
                      <a:pt x="3" y="0"/>
                    </a:lnTo>
                    <a:lnTo>
                      <a:pt x="11" y="5"/>
                    </a:lnTo>
                    <a:lnTo>
                      <a:pt x="23" y="13"/>
                    </a:lnTo>
                    <a:lnTo>
                      <a:pt x="36" y="22"/>
                    </a:lnTo>
                    <a:lnTo>
                      <a:pt x="48" y="34"/>
                    </a:lnTo>
                    <a:lnTo>
                      <a:pt x="60" y="44"/>
                    </a:lnTo>
                    <a:lnTo>
                      <a:pt x="68" y="54"/>
                    </a:lnTo>
                    <a:lnTo>
                      <a:pt x="71" y="62"/>
                    </a:lnTo>
                    <a:lnTo>
                      <a:pt x="64" y="57"/>
                    </a:lnTo>
                    <a:lnTo>
                      <a:pt x="54" y="50"/>
                    </a:lnTo>
                    <a:lnTo>
                      <a:pt x="41" y="41"/>
                    </a:lnTo>
                    <a:lnTo>
                      <a:pt x="29" y="31"/>
                    </a:lnTo>
                    <a:lnTo>
                      <a:pt x="16" y="21"/>
                    </a:lnTo>
                    <a:lnTo>
                      <a:pt x="7" y="13"/>
                    </a:lnTo>
                    <a:lnTo>
                      <a:pt x="1" y="5"/>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95" name="Freeform 153">
                <a:extLst>
                  <a:ext uri="{FF2B5EF4-FFF2-40B4-BE49-F238E27FC236}">
                    <a16:creationId xmlns:a16="http://schemas.microsoft.com/office/drawing/2014/main" xmlns="" id="{DD001ECE-030F-48FE-B017-BA55132622FB}"/>
                  </a:ext>
                </a:extLst>
              </p:cNvPr>
              <p:cNvSpPr>
                <a:spLocks/>
              </p:cNvSpPr>
              <p:nvPr/>
            </p:nvSpPr>
            <p:spPr bwMode="auto">
              <a:xfrm>
                <a:off x="2748" y="293"/>
                <a:ext cx="29" cy="26"/>
              </a:xfrm>
              <a:custGeom>
                <a:avLst/>
                <a:gdLst>
                  <a:gd name="T0" fmla="*/ 0 w 59"/>
                  <a:gd name="T1" fmla="*/ 0 h 53"/>
                  <a:gd name="T2" fmla="*/ 0 w 59"/>
                  <a:gd name="T3" fmla="*/ 0 h 53"/>
                  <a:gd name="T4" fmla="*/ 0 w 59"/>
                  <a:gd name="T5" fmla="*/ 0 h 53"/>
                  <a:gd name="T6" fmla="*/ 0 w 59"/>
                  <a:gd name="T7" fmla="*/ 0 h 53"/>
                  <a:gd name="T8" fmla="*/ 0 w 59"/>
                  <a:gd name="T9" fmla="*/ 0 h 53"/>
                  <a:gd name="T10" fmla="*/ 1 w 59"/>
                  <a:gd name="T11" fmla="*/ 0 h 53"/>
                  <a:gd name="T12" fmla="*/ 1 w 59"/>
                  <a:gd name="T13" fmla="*/ 1 h 53"/>
                  <a:gd name="T14" fmla="*/ 1 w 59"/>
                  <a:gd name="T15" fmla="*/ 1 h 53"/>
                  <a:gd name="T16" fmla="*/ 1 w 59"/>
                  <a:gd name="T17" fmla="*/ 1 h 53"/>
                  <a:gd name="T18" fmla="*/ 1 w 59"/>
                  <a:gd name="T19" fmla="*/ 1 h 53"/>
                  <a:gd name="T20" fmla="*/ 1 w 59"/>
                  <a:gd name="T21" fmla="*/ 1 h 53"/>
                  <a:gd name="T22" fmla="*/ 1 w 59"/>
                  <a:gd name="T23" fmla="*/ 1 h 53"/>
                  <a:gd name="T24" fmla="*/ 0 w 59"/>
                  <a:gd name="T25" fmla="*/ 0 h 53"/>
                  <a:gd name="T26" fmla="*/ 0 w 59"/>
                  <a:gd name="T27" fmla="*/ 0 h 53"/>
                  <a:gd name="T28" fmla="*/ 0 w 59"/>
                  <a:gd name="T29" fmla="*/ 0 h 53"/>
                  <a:gd name="T30" fmla="*/ 0 w 59"/>
                  <a:gd name="T31" fmla="*/ 0 h 53"/>
                  <a:gd name="T32" fmla="*/ 0 w 59"/>
                  <a:gd name="T33" fmla="*/ 0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9" h="53">
                    <a:moveTo>
                      <a:pt x="0" y="0"/>
                    </a:moveTo>
                    <a:lnTo>
                      <a:pt x="4" y="0"/>
                    </a:lnTo>
                    <a:lnTo>
                      <a:pt x="11" y="2"/>
                    </a:lnTo>
                    <a:lnTo>
                      <a:pt x="20" y="7"/>
                    </a:lnTo>
                    <a:lnTo>
                      <a:pt x="30" y="13"/>
                    </a:lnTo>
                    <a:lnTo>
                      <a:pt x="39" y="23"/>
                    </a:lnTo>
                    <a:lnTo>
                      <a:pt x="49" y="32"/>
                    </a:lnTo>
                    <a:lnTo>
                      <a:pt x="55" y="42"/>
                    </a:lnTo>
                    <a:lnTo>
                      <a:pt x="59" y="53"/>
                    </a:lnTo>
                    <a:lnTo>
                      <a:pt x="53" y="47"/>
                    </a:lnTo>
                    <a:lnTo>
                      <a:pt x="44" y="40"/>
                    </a:lnTo>
                    <a:lnTo>
                      <a:pt x="34" y="32"/>
                    </a:lnTo>
                    <a:lnTo>
                      <a:pt x="23" y="24"/>
                    </a:lnTo>
                    <a:lnTo>
                      <a:pt x="13" y="16"/>
                    </a:lnTo>
                    <a:lnTo>
                      <a:pt x="5" y="9"/>
                    </a:lnTo>
                    <a:lnTo>
                      <a:pt x="0"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96" name="Freeform 154">
                <a:extLst>
                  <a:ext uri="{FF2B5EF4-FFF2-40B4-BE49-F238E27FC236}">
                    <a16:creationId xmlns:a16="http://schemas.microsoft.com/office/drawing/2014/main" xmlns="" id="{EEAE61A7-158D-4C1B-A85D-17A0FA5D5212}"/>
                  </a:ext>
                </a:extLst>
              </p:cNvPr>
              <p:cNvSpPr>
                <a:spLocks/>
              </p:cNvSpPr>
              <p:nvPr/>
            </p:nvSpPr>
            <p:spPr bwMode="auto">
              <a:xfrm>
                <a:off x="2748" y="309"/>
                <a:ext cx="21" cy="22"/>
              </a:xfrm>
              <a:custGeom>
                <a:avLst/>
                <a:gdLst>
                  <a:gd name="T0" fmla="*/ 0 w 43"/>
                  <a:gd name="T1" fmla="*/ 0 h 45"/>
                  <a:gd name="T2" fmla="*/ 0 w 43"/>
                  <a:gd name="T3" fmla="*/ 0 h 45"/>
                  <a:gd name="T4" fmla="*/ 0 w 43"/>
                  <a:gd name="T5" fmla="*/ 0 h 45"/>
                  <a:gd name="T6" fmla="*/ 0 w 43"/>
                  <a:gd name="T7" fmla="*/ 0 h 45"/>
                  <a:gd name="T8" fmla="*/ 0 w 43"/>
                  <a:gd name="T9" fmla="*/ 0 h 45"/>
                  <a:gd name="T10" fmla="*/ 0 w 43"/>
                  <a:gd name="T11" fmla="*/ 0 h 45"/>
                  <a:gd name="T12" fmla="*/ 1 w 43"/>
                  <a:gd name="T13" fmla="*/ 1 h 45"/>
                  <a:gd name="T14" fmla="*/ 1 w 43"/>
                  <a:gd name="T15" fmla="*/ 1 h 45"/>
                  <a:gd name="T16" fmla="*/ 1 w 43"/>
                  <a:gd name="T17" fmla="*/ 1 h 45"/>
                  <a:gd name="T18" fmla="*/ 1 w 43"/>
                  <a:gd name="T19" fmla="*/ 1 h 45"/>
                  <a:gd name="T20" fmla="*/ 1 w 43"/>
                  <a:gd name="T21" fmla="*/ 1 h 45"/>
                  <a:gd name="T22" fmla="*/ 0 w 43"/>
                  <a:gd name="T23" fmla="*/ 0 h 45"/>
                  <a:gd name="T24" fmla="*/ 0 w 43"/>
                  <a:gd name="T25" fmla="*/ 0 h 45"/>
                  <a:gd name="T26" fmla="*/ 0 w 43"/>
                  <a:gd name="T27" fmla="*/ 0 h 45"/>
                  <a:gd name="T28" fmla="*/ 0 w 43"/>
                  <a:gd name="T29" fmla="*/ 0 h 45"/>
                  <a:gd name="T30" fmla="*/ 0 w 43"/>
                  <a:gd name="T31" fmla="*/ 0 h 45"/>
                  <a:gd name="T32" fmla="*/ 0 w 43"/>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45">
                    <a:moveTo>
                      <a:pt x="0" y="0"/>
                    </a:moveTo>
                    <a:lnTo>
                      <a:pt x="3" y="0"/>
                    </a:lnTo>
                    <a:lnTo>
                      <a:pt x="9" y="2"/>
                    </a:lnTo>
                    <a:lnTo>
                      <a:pt x="16" y="8"/>
                    </a:lnTo>
                    <a:lnTo>
                      <a:pt x="24" y="16"/>
                    </a:lnTo>
                    <a:lnTo>
                      <a:pt x="31" y="24"/>
                    </a:lnTo>
                    <a:lnTo>
                      <a:pt x="38" y="32"/>
                    </a:lnTo>
                    <a:lnTo>
                      <a:pt x="41" y="39"/>
                    </a:lnTo>
                    <a:lnTo>
                      <a:pt x="43" y="45"/>
                    </a:lnTo>
                    <a:lnTo>
                      <a:pt x="38" y="40"/>
                    </a:lnTo>
                    <a:lnTo>
                      <a:pt x="32" y="34"/>
                    </a:lnTo>
                    <a:lnTo>
                      <a:pt x="25" y="29"/>
                    </a:lnTo>
                    <a:lnTo>
                      <a:pt x="18" y="22"/>
                    </a:lnTo>
                    <a:lnTo>
                      <a:pt x="12" y="15"/>
                    </a:lnTo>
                    <a:lnTo>
                      <a:pt x="6" y="9"/>
                    </a:lnTo>
                    <a:lnTo>
                      <a:pt x="1"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97" name="Freeform 155">
                <a:extLst>
                  <a:ext uri="{FF2B5EF4-FFF2-40B4-BE49-F238E27FC236}">
                    <a16:creationId xmlns:a16="http://schemas.microsoft.com/office/drawing/2014/main" xmlns="" id="{AB961556-92C6-4CD4-A7B0-14156A208984}"/>
                  </a:ext>
                </a:extLst>
              </p:cNvPr>
              <p:cNvSpPr>
                <a:spLocks/>
              </p:cNvSpPr>
              <p:nvPr/>
            </p:nvSpPr>
            <p:spPr bwMode="auto">
              <a:xfrm>
                <a:off x="2749" y="323"/>
                <a:ext cx="15" cy="16"/>
              </a:xfrm>
              <a:custGeom>
                <a:avLst/>
                <a:gdLst>
                  <a:gd name="T0" fmla="*/ 1 w 29"/>
                  <a:gd name="T1" fmla="*/ 0 h 31"/>
                  <a:gd name="T2" fmla="*/ 1 w 29"/>
                  <a:gd name="T3" fmla="*/ 1 h 31"/>
                  <a:gd name="T4" fmla="*/ 1 w 29"/>
                  <a:gd name="T5" fmla="*/ 1 h 31"/>
                  <a:gd name="T6" fmla="*/ 1 w 29"/>
                  <a:gd name="T7" fmla="*/ 1 h 31"/>
                  <a:gd name="T8" fmla="*/ 1 w 29"/>
                  <a:gd name="T9" fmla="*/ 1 h 31"/>
                  <a:gd name="T10" fmla="*/ 1 w 29"/>
                  <a:gd name="T11" fmla="*/ 1 h 31"/>
                  <a:gd name="T12" fmla="*/ 1 w 29"/>
                  <a:gd name="T13" fmla="*/ 1 h 31"/>
                  <a:gd name="T14" fmla="*/ 1 w 29"/>
                  <a:gd name="T15" fmla="*/ 1 h 31"/>
                  <a:gd name="T16" fmla="*/ 1 w 29"/>
                  <a:gd name="T17" fmla="*/ 1 h 31"/>
                  <a:gd name="T18" fmla="*/ 1 w 29"/>
                  <a:gd name="T19" fmla="*/ 1 h 31"/>
                  <a:gd name="T20" fmla="*/ 1 w 29"/>
                  <a:gd name="T21" fmla="*/ 1 h 31"/>
                  <a:gd name="T22" fmla="*/ 0 w 29"/>
                  <a:gd name="T23" fmla="*/ 1 h 31"/>
                  <a:gd name="T24" fmla="*/ 1 w 29"/>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31">
                    <a:moveTo>
                      <a:pt x="3" y="0"/>
                    </a:moveTo>
                    <a:lnTo>
                      <a:pt x="10" y="1"/>
                    </a:lnTo>
                    <a:lnTo>
                      <a:pt x="20" y="9"/>
                    </a:lnTo>
                    <a:lnTo>
                      <a:pt x="29" y="20"/>
                    </a:lnTo>
                    <a:lnTo>
                      <a:pt x="29" y="31"/>
                    </a:lnTo>
                    <a:lnTo>
                      <a:pt x="27" y="25"/>
                    </a:lnTo>
                    <a:lnTo>
                      <a:pt x="24" y="20"/>
                    </a:lnTo>
                    <a:lnTo>
                      <a:pt x="18" y="16"/>
                    </a:lnTo>
                    <a:lnTo>
                      <a:pt x="12" y="11"/>
                    </a:lnTo>
                    <a:lnTo>
                      <a:pt x="6" y="8"/>
                    </a:lnTo>
                    <a:lnTo>
                      <a:pt x="3" y="4"/>
                    </a:lnTo>
                    <a:lnTo>
                      <a:pt x="0" y="2"/>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98" name="Freeform 156">
                <a:extLst>
                  <a:ext uri="{FF2B5EF4-FFF2-40B4-BE49-F238E27FC236}">
                    <a16:creationId xmlns:a16="http://schemas.microsoft.com/office/drawing/2014/main" xmlns="" id="{F516B6B4-47D1-43FF-A8A0-0FAC5896D5AF}"/>
                  </a:ext>
                </a:extLst>
              </p:cNvPr>
              <p:cNvSpPr>
                <a:spLocks/>
              </p:cNvSpPr>
              <p:nvPr/>
            </p:nvSpPr>
            <p:spPr bwMode="auto">
              <a:xfrm>
                <a:off x="2761" y="201"/>
                <a:ext cx="19" cy="17"/>
              </a:xfrm>
              <a:custGeom>
                <a:avLst/>
                <a:gdLst>
                  <a:gd name="T0" fmla="*/ 2 w 37"/>
                  <a:gd name="T1" fmla="*/ 1 h 35"/>
                  <a:gd name="T2" fmla="*/ 2 w 37"/>
                  <a:gd name="T3" fmla="*/ 1 h 35"/>
                  <a:gd name="T4" fmla="*/ 1 w 37"/>
                  <a:gd name="T5" fmla="*/ 0 h 35"/>
                  <a:gd name="T6" fmla="*/ 1 w 37"/>
                  <a:gd name="T7" fmla="*/ 0 h 35"/>
                  <a:gd name="T8" fmla="*/ 1 w 37"/>
                  <a:gd name="T9" fmla="*/ 0 h 35"/>
                  <a:gd name="T10" fmla="*/ 1 w 37"/>
                  <a:gd name="T11" fmla="*/ 0 h 35"/>
                  <a:gd name="T12" fmla="*/ 1 w 37"/>
                  <a:gd name="T13" fmla="*/ 0 h 35"/>
                  <a:gd name="T14" fmla="*/ 0 w 37"/>
                  <a:gd name="T15" fmla="*/ 0 h 35"/>
                  <a:gd name="T16" fmla="*/ 1 w 37"/>
                  <a:gd name="T17" fmla="*/ 0 h 35"/>
                  <a:gd name="T18" fmla="*/ 1 w 37"/>
                  <a:gd name="T19" fmla="*/ 0 h 35"/>
                  <a:gd name="T20" fmla="*/ 1 w 37"/>
                  <a:gd name="T21" fmla="*/ 0 h 35"/>
                  <a:gd name="T22" fmla="*/ 1 w 37"/>
                  <a:gd name="T23" fmla="*/ 0 h 35"/>
                  <a:gd name="T24" fmla="*/ 1 w 37"/>
                  <a:gd name="T25" fmla="*/ 0 h 35"/>
                  <a:gd name="T26" fmla="*/ 1 w 37"/>
                  <a:gd name="T27" fmla="*/ 0 h 35"/>
                  <a:gd name="T28" fmla="*/ 1 w 37"/>
                  <a:gd name="T29" fmla="*/ 0 h 35"/>
                  <a:gd name="T30" fmla="*/ 2 w 37"/>
                  <a:gd name="T31" fmla="*/ 0 h 35"/>
                  <a:gd name="T32" fmla="*/ 2 w 37"/>
                  <a:gd name="T33" fmla="*/ 1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35">
                    <a:moveTo>
                      <a:pt x="37" y="35"/>
                    </a:moveTo>
                    <a:lnTo>
                      <a:pt x="34" y="33"/>
                    </a:lnTo>
                    <a:lnTo>
                      <a:pt x="28" y="29"/>
                    </a:lnTo>
                    <a:lnTo>
                      <a:pt x="22" y="24"/>
                    </a:lnTo>
                    <a:lnTo>
                      <a:pt x="15" y="20"/>
                    </a:lnTo>
                    <a:lnTo>
                      <a:pt x="8" y="14"/>
                    </a:lnTo>
                    <a:lnTo>
                      <a:pt x="2" y="10"/>
                    </a:lnTo>
                    <a:lnTo>
                      <a:pt x="0" y="5"/>
                    </a:lnTo>
                    <a:lnTo>
                      <a:pt x="1" y="1"/>
                    </a:lnTo>
                    <a:lnTo>
                      <a:pt x="4" y="0"/>
                    </a:lnTo>
                    <a:lnTo>
                      <a:pt x="10" y="3"/>
                    </a:lnTo>
                    <a:lnTo>
                      <a:pt x="15" y="7"/>
                    </a:lnTo>
                    <a:lnTo>
                      <a:pt x="20" y="13"/>
                    </a:lnTo>
                    <a:lnTo>
                      <a:pt x="25" y="19"/>
                    </a:lnTo>
                    <a:lnTo>
                      <a:pt x="30" y="26"/>
                    </a:lnTo>
                    <a:lnTo>
                      <a:pt x="34" y="31"/>
                    </a:lnTo>
                    <a:lnTo>
                      <a:pt x="37" y="3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799" name="Freeform 157">
                <a:extLst>
                  <a:ext uri="{FF2B5EF4-FFF2-40B4-BE49-F238E27FC236}">
                    <a16:creationId xmlns:a16="http://schemas.microsoft.com/office/drawing/2014/main" xmlns="" id="{030D545C-ADB0-47CE-8BA9-A2B4A7220AB9}"/>
                  </a:ext>
                </a:extLst>
              </p:cNvPr>
              <p:cNvSpPr>
                <a:spLocks/>
              </p:cNvSpPr>
              <p:nvPr/>
            </p:nvSpPr>
            <p:spPr bwMode="auto">
              <a:xfrm>
                <a:off x="2781" y="199"/>
                <a:ext cx="9" cy="20"/>
              </a:xfrm>
              <a:custGeom>
                <a:avLst/>
                <a:gdLst>
                  <a:gd name="T0" fmla="*/ 0 w 18"/>
                  <a:gd name="T1" fmla="*/ 2 h 40"/>
                  <a:gd name="T2" fmla="*/ 1 w 18"/>
                  <a:gd name="T3" fmla="*/ 2 h 40"/>
                  <a:gd name="T4" fmla="*/ 1 w 18"/>
                  <a:gd name="T5" fmla="*/ 1 h 40"/>
                  <a:gd name="T6" fmla="*/ 1 w 18"/>
                  <a:gd name="T7" fmla="*/ 1 h 40"/>
                  <a:gd name="T8" fmla="*/ 1 w 18"/>
                  <a:gd name="T9" fmla="*/ 0 h 40"/>
                  <a:gd name="T10" fmla="*/ 1 w 18"/>
                  <a:gd name="T11" fmla="*/ 1 h 40"/>
                  <a:gd name="T12" fmla="*/ 1 w 18"/>
                  <a:gd name="T13" fmla="*/ 1 h 40"/>
                  <a:gd name="T14" fmla="*/ 1 w 18"/>
                  <a:gd name="T15" fmla="*/ 1 h 40"/>
                  <a:gd name="T16" fmla="*/ 0 w 18"/>
                  <a:gd name="T17" fmla="*/ 2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40">
                    <a:moveTo>
                      <a:pt x="0" y="40"/>
                    </a:moveTo>
                    <a:lnTo>
                      <a:pt x="4" y="33"/>
                    </a:lnTo>
                    <a:lnTo>
                      <a:pt x="12" y="21"/>
                    </a:lnTo>
                    <a:lnTo>
                      <a:pt x="18" y="8"/>
                    </a:lnTo>
                    <a:lnTo>
                      <a:pt x="17" y="0"/>
                    </a:lnTo>
                    <a:lnTo>
                      <a:pt x="11" y="2"/>
                    </a:lnTo>
                    <a:lnTo>
                      <a:pt x="7" y="15"/>
                    </a:lnTo>
                    <a:lnTo>
                      <a:pt x="2" y="29"/>
                    </a:lnTo>
                    <a:lnTo>
                      <a:pt x="0" y="4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00" name="Freeform 158">
                <a:extLst>
                  <a:ext uri="{FF2B5EF4-FFF2-40B4-BE49-F238E27FC236}">
                    <a16:creationId xmlns:a16="http://schemas.microsoft.com/office/drawing/2014/main" xmlns="" id="{85E1697A-C75E-4F14-8FCB-D7557A7ACBF8}"/>
                  </a:ext>
                </a:extLst>
              </p:cNvPr>
              <p:cNvSpPr>
                <a:spLocks/>
              </p:cNvSpPr>
              <p:nvPr/>
            </p:nvSpPr>
            <p:spPr bwMode="auto">
              <a:xfrm>
                <a:off x="2774" y="192"/>
                <a:ext cx="5" cy="22"/>
              </a:xfrm>
              <a:custGeom>
                <a:avLst/>
                <a:gdLst>
                  <a:gd name="T0" fmla="*/ 1 w 10"/>
                  <a:gd name="T1" fmla="*/ 1 h 45"/>
                  <a:gd name="T2" fmla="*/ 1 w 10"/>
                  <a:gd name="T3" fmla="*/ 1 h 45"/>
                  <a:gd name="T4" fmla="*/ 1 w 10"/>
                  <a:gd name="T5" fmla="*/ 0 h 45"/>
                  <a:gd name="T6" fmla="*/ 1 w 10"/>
                  <a:gd name="T7" fmla="*/ 0 h 45"/>
                  <a:gd name="T8" fmla="*/ 1 w 10"/>
                  <a:gd name="T9" fmla="*/ 0 h 45"/>
                  <a:gd name="T10" fmla="*/ 0 w 10"/>
                  <a:gd name="T11" fmla="*/ 0 h 45"/>
                  <a:gd name="T12" fmla="*/ 1 w 10"/>
                  <a:gd name="T13" fmla="*/ 0 h 45"/>
                  <a:gd name="T14" fmla="*/ 1 w 10"/>
                  <a:gd name="T15" fmla="*/ 1 h 45"/>
                  <a:gd name="T16" fmla="*/ 1 w 10"/>
                  <a:gd name="T17" fmla="*/ 1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45">
                    <a:moveTo>
                      <a:pt x="10" y="45"/>
                    </a:moveTo>
                    <a:lnTo>
                      <a:pt x="9" y="36"/>
                    </a:lnTo>
                    <a:lnTo>
                      <a:pt x="10" y="21"/>
                    </a:lnTo>
                    <a:lnTo>
                      <a:pt x="8" y="7"/>
                    </a:lnTo>
                    <a:lnTo>
                      <a:pt x="3" y="0"/>
                    </a:lnTo>
                    <a:lnTo>
                      <a:pt x="0" y="6"/>
                    </a:lnTo>
                    <a:lnTo>
                      <a:pt x="2" y="18"/>
                    </a:lnTo>
                    <a:lnTo>
                      <a:pt x="7" y="35"/>
                    </a:lnTo>
                    <a:lnTo>
                      <a:pt x="10" y="4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01" name="Freeform 159">
                <a:extLst>
                  <a:ext uri="{FF2B5EF4-FFF2-40B4-BE49-F238E27FC236}">
                    <a16:creationId xmlns:a16="http://schemas.microsoft.com/office/drawing/2014/main" xmlns="" id="{E38D8970-50B5-42EA-9169-A49D1712A0F1}"/>
                  </a:ext>
                </a:extLst>
              </p:cNvPr>
              <p:cNvSpPr>
                <a:spLocks/>
              </p:cNvSpPr>
              <p:nvPr/>
            </p:nvSpPr>
            <p:spPr bwMode="auto">
              <a:xfrm>
                <a:off x="2784" y="205"/>
                <a:ext cx="17" cy="20"/>
              </a:xfrm>
              <a:custGeom>
                <a:avLst/>
                <a:gdLst>
                  <a:gd name="T0" fmla="*/ 0 w 34"/>
                  <a:gd name="T1" fmla="*/ 2 h 40"/>
                  <a:gd name="T2" fmla="*/ 1 w 34"/>
                  <a:gd name="T3" fmla="*/ 2 h 40"/>
                  <a:gd name="T4" fmla="*/ 1 w 34"/>
                  <a:gd name="T5" fmla="*/ 1 h 40"/>
                  <a:gd name="T6" fmla="*/ 1 w 34"/>
                  <a:gd name="T7" fmla="*/ 1 h 40"/>
                  <a:gd name="T8" fmla="*/ 1 w 34"/>
                  <a:gd name="T9" fmla="*/ 1 h 40"/>
                  <a:gd name="T10" fmla="*/ 1 w 34"/>
                  <a:gd name="T11" fmla="*/ 1 h 40"/>
                  <a:gd name="T12" fmla="*/ 1 w 34"/>
                  <a:gd name="T13" fmla="*/ 1 h 40"/>
                  <a:gd name="T14" fmla="*/ 1 w 34"/>
                  <a:gd name="T15" fmla="*/ 0 h 40"/>
                  <a:gd name="T16" fmla="*/ 2 w 34"/>
                  <a:gd name="T17" fmla="*/ 1 h 40"/>
                  <a:gd name="T18" fmla="*/ 2 w 34"/>
                  <a:gd name="T19" fmla="*/ 1 h 40"/>
                  <a:gd name="T20" fmla="*/ 1 w 34"/>
                  <a:gd name="T21" fmla="*/ 1 h 40"/>
                  <a:gd name="T22" fmla="*/ 1 w 34"/>
                  <a:gd name="T23" fmla="*/ 1 h 40"/>
                  <a:gd name="T24" fmla="*/ 1 w 34"/>
                  <a:gd name="T25" fmla="*/ 1 h 40"/>
                  <a:gd name="T26" fmla="*/ 1 w 34"/>
                  <a:gd name="T27" fmla="*/ 1 h 40"/>
                  <a:gd name="T28" fmla="*/ 1 w 34"/>
                  <a:gd name="T29" fmla="*/ 1 h 40"/>
                  <a:gd name="T30" fmla="*/ 1 w 34"/>
                  <a:gd name="T31" fmla="*/ 2 h 40"/>
                  <a:gd name="T32" fmla="*/ 0 w 34"/>
                  <a:gd name="T33" fmla="*/ 2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40">
                    <a:moveTo>
                      <a:pt x="0" y="40"/>
                    </a:moveTo>
                    <a:lnTo>
                      <a:pt x="3" y="34"/>
                    </a:lnTo>
                    <a:lnTo>
                      <a:pt x="6" y="28"/>
                    </a:lnTo>
                    <a:lnTo>
                      <a:pt x="11" y="20"/>
                    </a:lnTo>
                    <a:lnTo>
                      <a:pt x="17" y="13"/>
                    </a:lnTo>
                    <a:lnTo>
                      <a:pt x="23" y="6"/>
                    </a:lnTo>
                    <a:lnTo>
                      <a:pt x="27" y="2"/>
                    </a:lnTo>
                    <a:lnTo>
                      <a:pt x="31" y="0"/>
                    </a:lnTo>
                    <a:lnTo>
                      <a:pt x="34" y="1"/>
                    </a:lnTo>
                    <a:lnTo>
                      <a:pt x="34" y="4"/>
                    </a:lnTo>
                    <a:lnTo>
                      <a:pt x="32" y="9"/>
                    </a:lnTo>
                    <a:lnTo>
                      <a:pt x="27" y="14"/>
                    </a:lnTo>
                    <a:lnTo>
                      <a:pt x="20" y="20"/>
                    </a:lnTo>
                    <a:lnTo>
                      <a:pt x="15" y="27"/>
                    </a:lnTo>
                    <a:lnTo>
                      <a:pt x="8" y="32"/>
                    </a:lnTo>
                    <a:lnTo>
                      <a:pt x="3" y="36"/>
                    </a:lnTo>
                    <a:lnTo>
                      <a:pt x="0" y="4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02" name="Freeform 160">
                <a:extLst>
                  <a:ext uri="{FF2B5EF4-FFF2-40B4-BE49-F238E27FC236}">
                    <a16:creationId xmlns:a16="http://schemas.microsoft.com/office/drawing/2014/main" xmlns="" id="{74F208C6-9012-4016-864A-B6A8792DDD21}"/>
                  </a:ext>
                </a:extLst>
              </p:cNvPr>
              <p:cNvSpPr>
                <a:spLocks/>
              </p:cNvSpPr>
              <p:nvPr/>
            </p:nvSpPr>
            <p:spPr bwMode="auto">
              <a:xfrm>
                <a:off x="2768" y="329"/>
                <a:ext cx="28" cy="6"/>
              </a:xfrm>
              <a:custGeom>
                <a:avLst/>
                <a:gdLst>
                  <a:gd name="T0" fmla="*/ 0 w 57"/>
                  <a:gd name="T1" fmla="*/ 0 h 13"/>
                  <a:gd name="T2" fmla="*/ 0 w 57"/>
                  <a:gd name="T3" fmla="*/ 0 h 13"/>
                  <a:gd name="T4" fmla="*/ 0 w 57"/>
                  <a:gd name="T5" fmla="*/ 0 h 13"/>
                  <a:gd name="T6" fmla="*/ 0 w 57"/>
                  <a:gd name="T7" fmla="*/ 0 h 13"/>
                  <a:gd name="T8" fmla="*/ 1 w 57"/>
                  <a:gd name="T9" fmla="*/ 0 h 13"/>
                  <a:gd name="T10" fmla="*/ 1 w 57"/>
                  <a:gd name="T11" fmla="*/ 0 h 13"/>
                  <a:gd name="T12" fmla="*/ 1 w 57"/>
                  <a:gd name="T13" fmla="*/ 0 h 13"/>
                  <a:gd name="T14" fmla="*/ 1 w 57"/>
                  <a:gd name="T15" fmla="*/ 0 h 13"/>
                  <a:gd name="T16" fmla="*/ 1 w 57"/>
                  <a:gd name="T17" fmla="*/ 0 h 13"/>
                  <a:gd name="T18" fmla="*/ 1 w 57"/>
                  <a:gd name="T19" fmla="*/ 0 h 13"/>
                  <a:gd name="T20" fmla="*/ 1 w 57"/>
                  <a:gd name="T21" fmla="*/ 0 h 13"/>
                  <a:gd name="T22" fmla="*/ 1 w 57"/>
                  <a:gd name="T23" fmla="*/ 0 h 13"/>
                  <a:gd name="T24" fmla="*/ 1 w 57"/>
                  <a:gd name="T25" fmla="*/ 0 h 13"/>
                  <a:gd name="T26" fmla="*/ 0 w 57"/>
                  <a:gd name="T27" fmla="*/ 0 h 13"/>
                  <a:gd name="T28" fmla="*/ 0 w 57"/>
                  <a:gd name="T29" fmla="*/ 0 h 13"/>
                  <a:gd name="T30" fmla="*/ 0 w 57"/>
                  <a:gd name="T31" fmla="*/ 0 h 13"/>
                  <a:gd name="T32" fmla="*/ 0 w 57"/>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13">
                    <a:moveTo>
                      <a:pt x="0" y="1"/>
                    </a:moveTo>
                    <a:lnTo>
                      <a:pt x="7" y="1"/>
                    </a:lnTo>
                    <a:lnTo>
                      <a:pt x="15" y="0"/>
                    </a:lnTo>
                    <a:lnTo>
                      <a:pt x="25" y="0"/>
                    </a:lnTo>
                    <a:lnTo>
                      <a:pt x="34" y="0"/>
                    </a:lnTo>
                    <a:lnTo>
                      <a:pt x="42" y="0"/>
                    </a:lnTo>
                    <a:lnTo>
                      <a:pt x="50" y="3"/>
                    </a:lnTo>
                    <a:lnTo>
                      <a:pt x="54" y="5"/>
                    </a:lnTo>
                    <a:lnTo>
                      <a:pt x="57" y="8"/>
                    </a:lnTo>
                    <a:lnTo>
                      <a:pt x="56" y="12"/>
                    </a:lnTo>
                    <a:lnTo>
                      <a:pt x="50" y="13"/>
                    </a:lnTo>
                    <a:lnTo>
                      <a:pt x="43" y="12"/>
                    </a:lnTo>
                    <a:lnTo>
                      <a:pt x="34" y="9"/>
                    </a:lnTo>
                    <a:lnTo>
                      <a:pt x="25" y="7"/>
                    </a:lnTo>
                    <a:lnTo>
                      <a:pt x="15" y="5"/>
                    </a:lnTo>
                    <a:lnTo>
                      <a:pt x="7" y="3"/>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03" name="Freeform 161">
                <a:extLst>
                  <a:ext uri="{FF2B5EF4-FFF2-40B4-BE49-F238E27FC236}">
                    <a16:creationId xmlns:a16="http://schemas.microsoft.com/office/drawing/2014/main" xmlns="" id="{7C4CB914-9ECC-4B84-B56A-00BDF499A6AF}"/>
                  </a:ext>
                </a:extLst>
              </p:cNvPr>
              <p:cNvSpPr>
                <a:spLocks/>
              </p:cNvSpPr>
              <p:nvPr/>
            </p:nvSpPr>
            <p:spPr bwMode="auto">
              <a:xfrm>
                <a:off x="2763" y="337"/>
                <a:ext cx="28" cy="9"/>
              </a:xfrm>
              <a:custGeom>
                <a:avLst/>
                <a:gdLst>
                  <a:gd name="T0" fmla="*/ 0 w 55"/>
                  <a:gd name="T1" fmla="*/ 0 h 20"/>
                  <a:gd name="T2" fmla="*/ 1 w 55"/>
                  <a:gd name="T3" fmla="*/ 0 h 20"/>
                  <a:gd name="T4" fmla="*/ 1 w 55"/>
                  <a:gd name="T5" fmla="*/ 0 h 20"/>
                  <a:gd name="T6" fmla="*/ 1 w 55"/>
                  <a:gd name="T7" fmla="*/ 0 h 20"/>
                  <a:gd name="T8" fmla="*/ 1 w 55"/>
                  <a:gd name="T9" fmla="*/ 0 h 20"/>
                  <a:gd name="T10" fmla="*/ 2 w 55"/>
                  <a:gd name="T11" fmla="*/ 0 h 20"/>
                  <a:gd name="T12" fmla="*/ 2 w 55"/>
                  <a:gd name="T13" fmla="*/ 0 h 20"/>
                  <a:gd name="T14" fmla="*/ 2 w 55"/>
                  <a:gd name="T15" fmla="*/ 0 h 20"/>
                  <a:gd name="T16" fmla="*/ 2 w 55"/>
                  <a:gd name="T17" fmla="*/ 0 h 20"/>
                  <a:gd name="T18" fmla="*/ 2 w 55"/>
                  <a:gd name="T19" fmla="*/ 0 h 20"/>
                  <a:gd name="T20" fmla="*/ 2 w 55"/>
                  <a:gd name="T21" fmla="*/ 0 h 20"/>
                  <a:gd name="T22" fmla="*/ 2 w 55"/>
                  <a:gd name="T23" fmla="*/ 0 h 20"/>
                  <a:gd name="T24" fmla="*/ 1 w 55"/>
                  <a:gd name="T25" fmla="*/ 0 h 20"/>
                  <a:gd name="T26" fmla="*/ 1 w 55"/>
                  <a:gd name="T27" fmla="*/ 0 h 20"/>
                  <a:gd name="T28" fmla="*/ 1 w 55"/>
                  <a:gd name="T29" fmla="*/ 0 h 20"/>
                  <a:gd name="T30" fmla="*/ 1 w 55"/>
                  <a:gd name="T31" fmla="*/ 0 h 20"/>
                  <a:gd name="T32" fmla="*/ 0 w 55"/>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5" h="20">
                    <a:moveTo>
                      <a:pt x="0" y="0"/>
                    </a:moveTo>
                    <a:lnTo>
                      <a:pt x="6" y="0"/>
                    </a:lnTo>
                    <a:lnTo>
                      <a:pt x="14" y="1"/>
                    </a:lnTo>
                    <a:lnTo>
                      <a:pt x="22" y="3"/>
                    </a:lnTo>
                    <a:lnTo>
                      <a:pt x="31" y="5"/>
                    </a:lnTo>
                    <a:lnTo>
                      <a:pt x="40" y="7"/>
                    </a:lnTo>
                    <a:lnTo>
                      <a:pt x="47" y="9"/>
                    </a:lnTo>
                    <a:lnTo>
                      <a:pt x="53" y="13"/>
                    </a:lnTo>
                    <a:lnTo>
                      <a:pt x="55" y="18"/>
                    </a:lnTo>
                    <a:lnTo>
                      <a:pt x="53" y="20"/>
                    </a:lnTo>
                    <a:lnTo>
                      <a:pt x="48" y="20"/>
                    </a:lnTo>
                    <a:lnTo>
                      <a:pt x="40" y="18"/>
                    </a:lnTo>
                    <a:lnTo>
                      <a:pt x="31" y="14"/>
                    </a:lnTo>
                    <a:lnTo>
                      <a:pt x="21" y="11"/>
                    </a:lnTo>
                    <a:lnTo>
                      <a:pt x="12" y="6"/>
                    </a:lnTo>
                    <a:lnTo>
                      <a:pt x="5"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04" name="Freeform 162">
                <a:extLst>
                  <a:ext uri="{FF2B5EF4-FFF2-40B4-BE49-F238E27FC236}">
                    <a16:creationId xmlns:a16="http://schemas.microsoft.com/office/drawing/2014/main" xmlns="" id="{5A548095-21D7-462E-AC4E-8968FAEE8404}"/>
                  </a:ext>
                </a:extLst>
              </p:cNvPr>
              <p:cNvSpPr>
                <a:spLocks/>
              </p:cNvSpPr>
              <p:nvPr/>
            </p:nvSpPr>
            <p:spPr bwMode="auto">
              <a:xfrm>
                <a:off x="2777" y="315"/>
                <a:ext cx="27" cy="6"/>
              </a:xfrm>
              <a:custGeom>
                <a:avLst/>
                <a:gdLst>
                  <a:gd name="T0" fmla="*/ 0 w 54"/>
                  <a:gd name="T1" fmla="*/ 0 h 13"/>
                  <a:gd name="T2" fmla="*/ 1 w 54"/>
                  <a:gd name="T3" fmla="*/ 0 h 13"/>
                  <a:gd name="T4" fmla="*/ 1 w 54"/>
                  <a:gd name="T5" fmla="*/ 0 h 13"/>
                  <a:gd name="T6" fmla="*/ 1 w 54"/>
                  <a:gd name="T7" fmla="*/ 0 h 13"/>
                  <a:gd name="T8" fmla="*/ 1 w 54"/>
                  <a:gd name="T9" fmla="*/ 0 h 13"/>
                  <a:gd name="T10" fmla="*/ 2 w 54"/>
                  <a:gd name="T11" fmla="*/ 0 h 13"/>
                  <a:gd name="T12" fmla="*/ 2 w 54"/>
                  <a:gd name="T13" fmla="*/ 0 h 13"/>
                  <a:gd name="T14" fmla="*/ 2 w 54"/>
                  <a:gd name="T15" fmla="*/ 0 h 13"/>
                  <a:gd name="T16" fmla="*/ 2 w 54"/>
                  <a:gd name="T17" fmla="*/ 0 h 13"/>
                  <a:gd name="T18" fmla="*/ 2 w 54"/>
                  <a:gd name="T19" fmla="*/ 0 h 13"/>
                  <a:gd name="T20" fmla="*/ 2 w 54"/>
                  <a:gd name="T21" fmla="*/ 0 h 13"/>
                  <a:gd name="T22" fmla="*/ 2 w 54"/>
                  <a:gd name="T23" fmla="*/ 0 h 13"/>
                  <a:gd name="T24" fmla="*/ 2 w 54"/>
                  <a:gd name="T25" fmla="*/ 0 h 13"/>
                  <a:gd name="T26" fmla="*/ 1 w 54"/>
                  <a:gd name="T27" fmla="*/ 0 h 13"/>
                  <a:gd name="T28" fmla="*/ 1 w 54"/>
                  <a:gd name="T29" fmla="*/ 0 h 13"/>
                  <a:gd name="T30" fmla="*/ 1 w 54"/>
                  <a:gd name="T31" fmla="*/ 0 h 13"/>
                  <a:gd name="T32" fmla="*/ 0 w 54"/>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13">
                    <a:moveTo>
                      <a:pt x="0" y="7"/>
                    </a:moveTo>
                    <a:lnTo>
                      <a:pt x="2" y="5"/>
                    </a:lnTo>
                    <a:lnTo>
                      <a:pt x="8" y="3"/>
                    </a:lnTo>
                    <a:lnTo>
                      <a:pt x="16" y="2"/>
                    </a:lnTo>
                    <a:lnTo>
                      <a:pt x="25" y="0"/>
                    </a:lnTo>
                    <a:lnTo>
                      <a:pt x="34" y="2"/>
                    </a:lnTo>
                    <a:lnTo>
                      <a:pt x="44" y="3"/>
                    </a:lnTo>
                    <a:lnTo>
                      <a:pt x="50" y="5"/>
                    </a:lnTo>
                    <a:lnTo>
                      <a:pt x="54" y="8"/>
                    </a:lnTo>
                    <a:lnTo>
                      <a:pt x="54" y="12"/>
                    </a:lnTo>
                    <a:lnTo>
                      <a:pt x="50" y="13"/>
                    </a:lnTo>
                    <a:lnTo>
                      <a:pt x="44" y="13"/>
                    </a:lnTo>
                    <a:lnTo>
                      <a:pt x="34" y="11"/>
                    </a:lnTo>
                    <a:lnTo>
                      <a:pt x="25" y="10"/>
                    </a:lnTo>
                    <a:lnTo>
                      <a:pt x="16" y="8"/>
                    </a:lnTo>
                    <a:lnTo>
                      <a:pt x="7" y="7"/>
                    </a:lnTo>
                    <a:lnTo>
                      <a:pt x="0" y="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05" name="Freeform 163">
                <a:extLst>
                  <a:ext uri="{FF2B5EF4-FFF2-40B4-BE49-F238E27FC236}">
                    <a16:creationId xmlns:a16="http://schemas.microsoft.com/office/drawing/2014/main" xmlns="" id="{5F112D04-119B-4473-9327-8004F81B308C}"/>
                  </a:ext>
                </a:extLst>
              </p:cNvPr>
              <p:cNvSpPr>
                <a:spLocks/>
              </p:cNvSpPr>
              <p:nvPr/>
            </p:nvSpPr>
            <p:spPr bwMode="auto">
              <a:xfrm>
                <a:off x="2780" y="299"/>
                <a:ext cx="32" cy="8"/>
              </a:xfrm>
              <a:custGeom>
                <a:avLst/>
                <a:gdLst>
                  <a:gd name="T0" fmla="*/ 0 w 63"/>
                  <a:gd name="T1" fmla="*/ 0 h 17"/>
                  <a:gd name="T2" fmla="*/ 1 w 63"/>
                  <a:gd name="T3" fmla="*/ 0 h 17"/>
                  <a:gd name="T4" fmla="*/ 1 w 63"/>
                  <a:gd name="T5" fmla="*/ 0 h 17"/>
                  <a:gd name="T6" fmla="*/ 1 w 63"/>
                  <a:gd name="T7" fmla="*/ 0 h 17"/>
                  <a:gd name="T8" fmla="*/ 2 w 63"/>
                  <a:gd name="T9" fmla="*/ 0 h 17"/>
                  <a:gd name="T10" fmla="*/ 2 w 63"/>
                  <a:gd name="T11" fmla="*/ 0 h 17"/>
                  <a:gd name="T12" fmla="*/ 2 w 63"/>
                  <a:gd name="T13" fmla="*/ 0 h 17"/>
                  <a:gd name="T14" fmla="*/ 2 w 63"/>
                  <a:gd name="T15" fmla="*/ 0 h 17"/>
                  <a:gd name="T16" fmla="*/ 2 w 63"/>
                  <a:gd name="T17" fmla="*/ 0 h 17"/>
                  <a:gd name="T18" fmla="*/ 2 w 63"/>
                  <a:gd name="T19" fmla="*/ 0 h 17"/>
                  <a:gd name="T20" fmla="*/ 2 w 63"/>
                  <a:gd name="T21" fmla="*/ 0 h 17"/>
                  <a:gd name="T22" fmla="*/ 2 w 63"/>
                  <a:gd name="T23" fmla="*/ 0 h 17"/>
                  <a:gd name="T24" fmla="*/ 2 w 63"/>
                  <a:gd name="T25" fmla="*/ 0 h 17"/>
                  <a:gd name="T26" fmla="*/ 1 w 63"/>
                  <a:gd name="T27" fmla="*/ 0 h 17"/>
                  <a:gd name="T28" fmla="*/ 1 w 63"/>
                  <a:gd name="T29" fmla="*/ 0 h 17"/>
                  <a:gd name="T30" fmla="*/ 1 w 63"/>
                  <a:gd name="T31" fmla="*/ 0 h 17"/>
                  <a:gd name="T32" fmla="*/ 0 w 63"/>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17">
                    <a:moveTo>
                      <a:pt x="0" y="17"/>
                    </a:moveTo>
                    <a:lnTo>
                      <a:pt x="7" y="14"/>
                    </a:lnTo>
                    <a:lnTo>
                      <a:pt x="16" y="9"/>
                    </a:lnTo>
                    <a:lnTo>
                      <a:pt x="26" y="6"/>
                    </a:lnTo>
                    <a:lnTo>
                      <a:pt x="37" y="2"/>
                    </a:lnTo>
                    <a:lnTo>
                      <a:pt x="46" y="1"/>
                    </a:lnTo>
                    <a:lnTo>
                      <a:pt x="54" y="0"/>
                    </a:lnTo>
                    <a:lnTo>
                      <a:pt x="61" y="1"/>
                    </a:lnTo>
                    <a:lnTo>
                      <a:pt x="63" y="5"/>
                    </a:lnTo>
                    <a:lnTo>
                      <a:pt x="62" y="8"/>
                    </a:lnTo>
                    <a:lnTo>
                      <a:pt x="56" y="12"/>
                    </a:lnTo>
                    <a:lnTo>
                      <a:pt x="48" y="13"/>
                    </a:lnTo>
                    <a:lnTo>
                      <a:pt x="38" y="14"/>
                    </a:lnTo>
                    <a:lnTo>
                      <a:pt x="26" y="15"/>
                    </a:lnTo>
                    <a:lnTo>
                      <a:pt x="16" y="15"/>
                    </a:lnTo>
                    <a:lnTo>
                      <a:pt x="7" y="16"/>
                    </a:lnTo>
                    <a:lnTo>
                      <a:pt x="0" y="1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06" name="Freeform 164">
                <a:extLst>
                  <a:ext uri="{FF2B5EF4-FFF2-40B4-BE49-F238E27FC236}">
                    <a16:creationId xmlns:a16="http://schemas.microsoft.com/office/drawing/2014/main" xmlns="" id="{3FB09E06-CD07-489E-8536-F77BCED263AF}"/>
                  </a:ext>
                </a:extLst>
              </p:cNvPr>
              <p:cNvSpPr>
                <a:spLocks/>
              </p:cNvSpPr>
              <p:nvPr/>
            </p:nvSpPr>
            <p:spPr bwMode="auto">
              <a:xfrm>
                <a:off x="2786" y="283"/>
                <a:ext cx="35" cy="10"/>
              </a:xfrm>
              <a:custGeom>
                <a:avLst/>
                <a:gdLst>
                  <a:gd name="T0" fmla="*/ 0 w 69"/>
                  <a:gd name="T1" fmla="*/ 1 h 20"/>
                  <a:gd name="T2" fmla="*/ 1 w 69"/>
                  <a:gd name="T3" fmla="*/ 1 h 20"/>
                  <a:gd name="T4" fmla="*/ 1 w 69"/>
                  <a:gd name="T5" fmla="*/ 1 h 20"/>
                  <a:gd name="T6" fmla="*/ 1 w 69"/>
                  <a:gd name="T7" fmla="*/ 1 h 20"/>
                  <a:gd name="T8" fmla="*/ 2 w 69"/>
                  <a:gd name="T9" fmla="*/ 1 h 20"/>
                  <a:gd name="T10" fmla="*/ 2 w 69"/>
                  <a:gd name="T11" fmla="*/ 1 h 20"/>
                  <a:gd name="T12" fmla="*/ 2 w 69"/>
                  <a:gd name="T13" fmla="*/ 0 h 20"/>
                  <a:gd name="T14" fmla="*/ 3 w 69"/>
                  <a:gd name="T15" fmla="*/ 0 h 20"/>
                  <a:gd name="T16" fmla="*/ 3 w 69"/>
                  <a:gd name="T17" fmla="*/ 1 h 20"/>
                  <a:gd name="T18" fmla="*/ 3 w 69"/>
                  <a:gd name="T19" fmla="*/ 1 h 20"/>
                  <a:gd name="T20" fmla="*/ 2 w 69"/>
                  <a:gd name="T21" fmla="*/ 1 h 20"/>
                  <a:gd name="T22" fmla="*/ 2 w 69"/>
                  <a:gd name="T23" fmla="*/ 1 h 20"/>
                  <a:gd name="T24" fmla="*/ 2 w 69"/>
                  <a:gd name="T25" fmla="*/ 1 h 20"/>
                  <a:gd name="T26" fmla="*/ 1 w 69"/>
                  <a:gd name="T27" fmla="*/ 1 h 20"/>
                  <a:gd name="T28" fmla="*/ 1 w 69"/>
                  <a:gd name="T29" fmla="*/ 1 h 20"/>
                  <a:gd name="T30" fmla="*/ 1 w 69"/>
                  <a:gd name="T31" fmla="*/ 1 h 20"/>
                  <a:gd name="T32" fmla="*/ 0 w 69"/>
                  <a:gd name="T33" fmla="*/ 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20">
                    <a:moveTo>
                      <a:pt x="0" y="20"/>
                    </a:moveTo>
                    <a:lnTo>
                      <a:pt x="6" y="17"/>
                    </a:lnTo>
                    <a:lnTo>
                      <a:pt x="16" y="13"/>
                    </a:lnTo>
                    <a:lnTo>
                      <a:pt x="28" y="8"/>
                    </a:lnTo>
                    <a:lnTo>
                      <a:pt x="39" y="5"/>
                    </a:lnTo>
                    <a:lnTo>
                      <a:pt x="51" y="1"/>
                    </a:lnTo>
                    <a:lnTo>
                      <a:pt x="60" y="0"/>
                    </a:lnTo>
                    <a:lnTo>
                      <a:pt x="67" y="0"/>
                    </a:lnTo>
                    <a:lnTo>
                      <a:pt x="69" y="4"/>
                    </a:lnTo>
                    <a:lnTo>
                      <a:pt x="66" y="8"/>
                    </a:lnTo>
                    <a:lnTo>
                      <a:pt x="59" y="12"/>
                    </a:lnTo>
                    <a:lnTo>
                      <a:pt x="49" y="14"/>
                    </a:lnTo>
                    <a:lnTo>
                      <a:pt x="37" y="16"/>
                    </a:lnTo>
                    <a:lnTo>
                      <a:pt x="26" y="17"/>
                    </a:lnTo>
                    <a:lnTo>
                      <a:pt x="14" y="18"/>
                    </a:lnTo>
                    <a:lnTo>
                      <a:pt x="6" y="18"/>
                    </a:lnTo>
                    <a:lnTo>
                      <a:pt x="0" y="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07" name="Freeform 165">
                <a:extLst>
                  <a:ext uri="{FF2B5EF4-FFF2-40B4-BE49-F238E27FC236}">
                    <a16:creationId xmlns:a16="http://schemas.microsoft.com/office/drawing/2014/main" xmlns="" id="{3CEEB70D-9D7B-4E43-AFD8-E30D6BD4ABAB}"/>
                  </a:ext>
                </a:extLst>
              </p:cNvPr>
              <p:cNvSpPr>
                <a:spLocks/>
              </p:cNvSpPr>
              <p:nvPr/>
            </p:nvSpPr>
            <p:spPr bwMode="auto">
              <a:xfrm>
                <a:off x="2787" y="249"/>
                <a:ext cx="37" cy="18"/>
              </a:xfrm>
              <a:custGeom>
                <a:avLst/>
                <a:gdLst>
                  <a:gd name="T0" fmla="*/ 0 w 74"/>
                  <a:gd name="T1" fmla="*/ 2 h 36"/>
                  <a:gd name="T2" fmla="*/ 1 w 74"/>
                  <a:gd name="T3" fmla="*/ 1 h 36"/>
                  <a:gd name="T4" fmla="*/ 1 w 74"/>
                  <a:gd name="T5" fmla="*/ 1 h 36"/>
                  <a:gd name="T6" fmla="*/ 1 w 74"/>
                  <a:gd name="T7" fmla="*/ 1 h 36"/>
                  <a:gd name="T8" fmla="*/ 2 w 74"/>
                  <a:gd name="T9" fmla="*/ 1 h 36"/>
                  <a:gd name="T10" fmla="*/ 2 w 74"/>
                  <a:gd name="T11" fmla="*/ 1 h 36"/>
                  <a:gd name="T12" fmla="*/ 2 w 74"/>
                  <a:gd name="T13" fmla="*/ 1 h 36"/>
                  <a:gd name="T14" fmla="*/ 3 w 74"/>
                  <a:gd name="T15" fmla="*/ 0 h 36"/>
                  <a:gd name="T16" fmla="*/ 3 w 74"/>
                  <a:gd name="T17" fmla="*/ 1 h 36"/>
                  <a:gd name="T18" fmla="*/ 3 w 74"/>
                  <a:gd name="T19" fmla="*/ 1 h 36"/>
                  <a:gd name="T20" fmla="*/ 3 w 74"/>
                  <a:gd name="T21" fmla="*/ 1 h 36"/>
                  <a:gd name="T22" fmla="*/ 2 w 74"/>
                  <a:gd name="T23" fmla="*/ 1 h 36"/>
                  <a:gd name="T24" fmla="*/ 2 w 74"/>
                  <a:gd name="T25" fmla="*/ 1 h 36"/>
                  <a:gd name="T26" fmla="*/ 1 w 74"/>
                  <a:gd name="T27" fmla="*/ 1 h 36"/>
                  <a:gd name="T28" fmla="*/ 1 w 74"/>
                  <a:gd name="T29" fmla="*/ 1 h 36"/>
                  <a:gd name="T30" fmla="*/ 1 w 74"/>
                  <a:gd name="T31" fmla="*/ 1 h 36"/>
                  <a:gd name="T32" fmla="*/ 0 w 74"/>
                  <a:gd name="T33" fmla="*/ 2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4" h="36">
                    <a:moveTo>
                      <a:pt x="0" y="36"/>
                    </a:moveTo>
                    <a:lnTo>
                      <a:pt x="7" y="30"/>
                    </a:lnTo>
                    <a:lnTo>
                      <a:pt x="18" y="23"/>
                    </a:lnTo>
                    <a:lnTo>
                      <a:pt x="28" y="16"/>
                    </a:lnTo>
                    <a:lnTo>
                      <a:pt x="41" y="9"/>
                    </a:lnTo>
                    <a:lnTo>
                      <a:pt x="52" y="5"/>
                    </a:lnTo>
                    <a:lnTo>
                      <a:pt x="63" y="1"/>
                    </a:lnTo>
                    <a:lnTo>
                      <a:pt x="71" y="0"/>
                    </a:lnTo>
                    <a:lnTo>
                      <a:pt x="74" y="2"/>
                    </a:lnTo>
                    <a:lnTo>
                      <a:pt x="73" y="6"/>
                    </a:lnTo>
                    <a:lnTo>
                      <a:pt x="66" y="10"/>
                    </a:lnTo>
                    <a:lnTo>
                      <a:pt x="54" y="15"/>
                    </a:lnTo>
                    <a:lnTo>
                      <a:pt x="42" y="19"/>
                    </a:lnTo>
                    <a:lnTo>
                      <a:pt x="28" y="23"/>
                    </a:lnTo>
                    <a:lnTo>
                      <a:pt x="15" y="28"/>
                    </a:lnTo>
                    <a:lnTo>
                      <a:pt x="6" y="32"/>
                    </a:lnTo>
                    <a:lnTo>
                      <a:pt x="0" y="3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08" name="Freeform 166">
                <a:extLst>
                  <a:ext uri="{FF2B5EF4-FFF2-40B4-BE49-F238E27FC236}">
                    <a16:creationId xmlns:a16="http://schemas.microsoft.com/office/drawing/2014/main" xmlns="" id="{80E88557-9FCA-465A-9725-39540337A536}"/>
                  </a:ext>
                </a:extLst>
              </p:cNvPr>
              <p:cNvSpPr>
                <a:spLocks/>
              </p:cNvSpPr>
              <p:nvPr/>
            </p:nvSpPr>
            <p:spPr bwMode="auto">
              <a:xfrm>
                <a:off x="2784" y="216"/>
                <a:ext cx="34" cy="22"/>
              </a:xfrm>
              <a:custGeom>
                <a:avLst/>
                <a:gdLst>
                  <a:gd name="T0" fmla="*/ 0 w 68"/>
                  <a:gd name="T1" fmla="*/ 2 h 43"/>
                  <a:gd name="T2" fmla="*/ 1 w 68"/>
                  <a:gd name="T3" fmla="*/ 2 h 43"/>
                  <a:gd name="T4" fmla="*/ 1 w 68"/>
                  <a:gd name="T5" fmla="*/ 1 h 43"/>
                  <a:gd name="T6" fmla="*/ 1 w 68"/>
                  <a:gd name="T7" fmla="*/ 1 h 43"/>
                  <a:gd name="T8" fmla="*/ 2 w 68"/>
                  <a:gd name="T9" fmla="*/ 1 h 43"/>
                  <a:gd name="T10" fmla="*/ 2 w 68"/>
                  <a:gd name="T11" fmla="*/ 1 h 43"/>
                  <a:gd name="T12" fmla="*/ 2 w 68"/>
                  <a:gd name="T13" fmla="*/ 1 h 43"/>
                  <a:gd name="T14" fmla="*/ 2 w 68"/>
                  <a:gd name="T15" fmla="*/ 0 h 43"/>
                  <a:gd name="T16" fmla="*/ 3 w 68"/>
                  <a:gd name="T17" fmla="*/ 1 h 43"/>
                  <a:gd name="T18" fmla="*/ 3 w 68"/>
                  <a:gd name="T19" fmla="*/ 1 h 43"/>
                  <a:gd name="T20" fmla="*/ 2 w 68"/>
                  <a:gd name="T21" fmla="*/ 1 h 43"/>
                  <a:gd name="T22" fmla="*/ 2 w 68"/>
                  <a:gd name="T23" fmla="*/ 1 h 43"/>
                  <a:gd name="T24" fmla="*/ 2 w 68"/>
                  <a:gd name="T25" fmla="*/ 1 h 43"/>
                  <a:gd name="T26" fmla="*/ 1 w 68"/>
                  <a:gd name="T27" fmla="*/ 1 h 43"/>
                  <a:gd name="T28" fmla="*/ 1 w 68"/>
                  <a:gd name="T29" fmla="*/ 2 h 43"/>
                  <a:gd name="T30" fmla="*/ 1 w 68"/>
                  <a:gd name="T31" fmla="*/ 2 h 43"/>
                  <a:gd name="T32" fmla="*/ 0 w 68"/>
                  <a:gd name="T33" fmla="*/ 2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43">
                    <a:moveTo>
                      <a:pt x="0" y="43"/>
                    </a:moveTo>
                    <a:lnTo>
                      <a:pt x="5" y="38"/>
                    </a:lnTo>
                    <a:lnTo>
                      <a:pt x="14" y="30"/>
                    </a:lnTo>
                    <a:lnTo>
                      <a:pt x="24" y="22"/>
                    </a:lnTo>
                    <a:lnTo>
                      <a:pt x="35" y="14"/>
                    </a:lnTo>
                    <a:lnTo>
                      <a:pt x="47" y="7"/>
                    </a:lnTo>
                    <a:lnTo>
                      <a:pt x="56" y="3"/>
                    </a:lnTo>
                    <a:lnTo>
                      <a:pt x="64" y="0"/>
                    </a:lnTo>
                    <a:lnTo>
                      <a:pt x="68" y="3"/>
                    </a:lnTo>
                    <a:lnTo>
                      <a:pt x="67" y="7"/>
                    </a:lnTo>
                    <a:lnTo>
                      <a:pt x="60" y="13"/>
                    </a:lnTo>
                    <a:lnTo>
                      <a:pt x="50" y="19"/>
                    </a:lnTo>
                    <a:lnTo>
                      <a:pt x="38" y="25"/>
                    </a:lnTo>
                    <a:lnTo>
                      <a:pt x="25" y="30"/>
                    </a:lnTo>
                    <a:lnTo>
                      <a:pt x="14" y="36"/>
                    </a:lnTo>
                    <a:lnTo>
                      <a:pt x="4" y="40"/>
                    </a:lnTo>
                    <a:lnTo>
                      <a:pt x="0" y="4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09" name="Freeform 167">
                <a:extLst>
                  <a:ext uri="{FF2B5EF4-FFF2-40B4-BE49-F238E27FC236}">
                    <a16:creationId xmlns:a16="http://schemas.microsoft.com/office/drawing/2014/main" xmlns="" id="{204ECDB8-0D76-46F1-BB47-3156681A7200}"/>
                  </a:ext>
                </a:extLst>
              </p:cNvPr>
              <p:cNvSpPr>
                <a:spLocks/>
              </p:cNvSpPr>
              <p:nvPr/>
            </p:nvSpPr>
            <p:spPr bwMode="auto">
              <a:xfrm>
                <a:off x="2788" y="262"/>
                <a:ext cx="31" cy="18"/>
              </a:xfrm>
              <a:custGeom>
                <a:avLst/>
                <a:gdLst>
                  <a:gd name="T0" fmla="*/ 0 w 62"/>
                  <a:gd name="T1" fmla="*/ 2 h 35"/>
                  <a:gd name="T2" fmla="*/ 1 w 62"/>
                  <a:gd name="T3" fmla="*/ 1 h 35"/>
                  <a:gd name="T4" fmla="*/ 1 w 62"/>
                  <a:gd name="T5" fmla="*/ 1 h 35"/>
                  <a:gd name="T6" fmla="*/ 1 w 62"/>
                  <a:gd name="T7" fmla="*/ 1 h 35"/>
                  <a:gd name="T8" fmla="*/ 2 w 62"/>
                  <a:gd name="T9" fmla="*/ 1 h 35"/>
                  <a:gd name="T10" fmla="*/ 2 w 62"/>
                  <a:gd name="T11" fmla="*/ 1 h 35"/>
                  <a:gd name="T12" fmla="*/ 2 w 62"/>
                  <a:gd name="T13" fmla="*/ 1 h 35"/>
                  <a:gd name="T14" fmla="*/ 2 w 62"/>
                  <a:gd name="T15" fmla="*/ 0 h 35"/>
                  <a:gd name="T16" fmla="*/ 2 w 62"/>
                  <a:gd name="T17" fmla="*/ 1 h 35"/>
                  <a:gd name="T18" fmla="*/ 2 w 62"/>
                  <a:gd name="T19" fmla="*/ 1 h 35"/>
                  <a:gd name="T20" fmla="*/ 2 w 62"/>
                  <a:gd name="T21" fmla="*/ 1 h 35"/>
                  <a:gd name="T22" fmla="*/ 2 w 62"/>
                  <a:gd name="T23" fmla="*/ 1 h 35"/>
                  <a:gd name="T24" fmla="*/ 2 w 62"/>
                  <a:gd name="T25" fmla="*/ 1 h 35"/>
                  <a:gd name="T26" fmla="*/ 1 w 62"/>
                  <a:gd name="T27" fmla="*/ 1 h 35"/>
                  <a:gd name="T28" fmla="*/ 1 w 62"/>
                  <a:gd name="T29" fmla="*/ 1 h 35"/>
                  <a:gd name="T30" fmla="*/ 1 w 62"/>
                  <a:gd name="T31" fmla="*/ 2 h 35"/>
                  <a:gd name="T32" fmla="*/ 0 w 62"/>
                  <a:gd name="T33" fmla="*/ 2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2" h="35">
                    <a:moveTo>
                      <a:pt x="0" y="35"/>
                    </a:moveTo>
                    <a:lnTo>
                      <a:pt x="5" y="31"/>
                    </a:lnTo>
                    <a:lnTo>
                      <a:pt x="13" y="25"/>
                    </a:lnTo>
                    <a:lnTo>
                      <a:pt x="24" y="17"/>
                    </a:lnTo>
                    <a:lnTo>
                      <a:pt x="34" y="10"/>
                    </a:lnTo>
                    <a:lnTo>
                      <a:pt x="45" y="4"/>
                    </a:lnTo>
                    <a:lnTo>
                      <a:pt x="53" y="1"/>
                    </a:lnTo>
                    <a:lnTo>
                      <a:pt x="60" y="0"/>
                    </a:lnTo>
                    <a:lnTo>
                      <a:pt x="62" y="2"/>
                    </a:lnTo>
                    <a:lnTo>
                      <a:pt x="60" y="8"/>
                    </a:lnTo>
                    <a:lnTo>
                      <a:pt x="54" y="12"/>
                    </a:lnTo>
                    <a:lnTo>
                      <a:pt x="45" y="17"/>
                    </a:lnTo>
                    <a:lnTo>
                      <a:pt x="34" y="21"/>
                    </a:lnTo>
                    <a:lnTo>
                      <a:pt x="23" y="26"/>
                    </a:lnTo>
                    <a:lnTo>
                      <a:pt x="12" y="30"/>
                    </a:lnTo>
                    <a:lnTo>
                      <a:pt x="4" y="33"/>
                    </a:lnTo>
                    <a:lnTo>
                      <a:pt x="0" y="3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10" name="Freeform 168">
                <a:extLst>
                  <a:ext uri="{FF2B5EF4-FFF2-40B4-BE49-F238E27FC236}">
                    <a16:creationId xmlns:a16="http://schemas.microsoft.com/office/drawing/2014/main" xmlns="" id="{C30AA983-549C-4AB2-89D3-D0A02A2F060A}"/>
                  </a:ext>
                </a:extLst>
              </p:cNvPr>
              <p:cNvSpPr>
                <a:spLocks/>
              </p:cNvSpPr>
              <p:nvPr/>
            </p:nvSpPr>
            <p:spPr bwMode="auto">
              <a:xfrm>
                <a:off x="2746" y="250"/>
                <a:ext cx="44" cy="28"/>
              </a:xfrm>
              <a:custGeom>
                <a:avLst/>
                <a:gdLst>
                  <a:gd name="T0" fmla="*/ 0 w 88"/>
                  <a:gd name="T1" fmla="*/ 0 h 58"/>
                  <a:gd name="T2" fmla="*/ 1 w 88"/>
                  <a:gd name="T3" fmla="*/ 0 h 58"/>
                  <a:gd name="T4" fmla="*/ 1 w 88"/>
                  <a:gd name="T5" fmla="*/ 0 h 58"/>
                  <a:gd name="T6" fmla="*/ 1 w 88"/>
                  <a:gd name="T7" fmla="*/ 0 h 58"/>
                  <a:gd name="T8" fmla="*/ 2 w 88"/>
                  <a:gd name="T9" fmla="*/ 0 h 58"/>
                  <a:gd name="T10" fmla="*/ 2 w 88"/>
                  <a:gd name="T11" fmla="*/ 0 h 58"/>
                  <a:gd name="T12" fmla="*/ 3 w 88"/>
                  <a:gd name="T13" fmla="*/ 1 h 58"/>
                  <a:gd name="T14" fmla="*/ 3 w 88"/>
                  <a:gd name="T15" fmla="*/ 1 h 58"/>
                  <a:gd name="T16" fmla="*/ 3 w 88"/>
                  <a:gd name="T17" fmla="*/ 1 h 58"/>
                  <a:gd name="T18" fmla="*/ 3 w 88"/>
                  <a:gd name="T19" fmla="*/ 1 h 58"/>
                  <a:gd name="T20" fmla="*/ 3 w 88"/>
                  <a:gd name="T21" fmla="*/ 1 h 58"/>
                  <a:gd name="T22" fmla="*/ 2 w 88"/>
                  <a:gd name="T23" fmla="*/ 1 h 58"/>
                  <a:gd name="T24" fmla="*/ 2 w 88"/>
                  <a:gd name="T25" fmla="*/ 0 h 58"/>
                  <a:gd name="T26" fmla="*/ 1 w 88"/>
                  <a:gd name="T27" fmla="*/ 0 h 58"/>
                  <a:gd name="T28" fmla="*/ 1 w 88"/>
                  <a:gd name="T29" fmla="*/ 0 h 58"/>
                  <a:gd name="T30" fmla="*/ 1 w 88"/>
                  <a:gd name="T31" fmla="*/ 0 h 58"/>
                  <a:gd name="T32" fmla="*/ 0 w 88"/>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8" h="58">
                    <a:moveTo>
                      <a:pt x="0" y="1"/>
                    </a:moveTo>
                    <a:lnTo>
                      <a:pt x="4" y="0"/>
                    </a:lnTo>
                    <a:lnTo>
                      <a:pt x="15" y="3"/>
                    </a:lnTo>
                    <a:lnTo>
                      <a:pt x="27" y="8"/>
                    </a:lnTo>
                    <a:lnTo>
                      <a:pt x="42" y="18"/>
                    </a:lnTo>
                    <a:lnTo>
                      <a:pt x="57" y="27"/>
                    </a:lnTo>
                    <a:lnTo>
                      <a:pt x="71" y="37"/>
                    </a:lnTo>
                    <a:lnTo>
                      <a:pt x="82" y="49"/>
                    </a:lnTo>
                    <a:lnTo>
                      <a:pt x="88" y="58"/>
                    </a:lnTo>
                    <a:lnTo>
                      <a:pt x="81" y="54"/>
                    </a:lnTo>
                    <a:lnTo>
                      <a:pt x="70" y="47"/>
                    </a:lnTo>
                    <a:lnTo>
                      <a:pt x="55" y="39"/>
                    </a:lnTo>
                    <a:lnTo>
                      <a:pt x="39" y="30"/>
                    </a:lnTo>
                    <a:lnTo>
                      <a:pt x="24" y="21"/>
                    </a:lnTo>
                    <a:lnTo>
                      <a:pt x="11" y="12"/>
                    </a:lnTo>
                    <a:lnTo>
                      <a:pt x="2" y="5"/>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11" name="Freeform 169">
                <a:extLst>
                  <a:ext uri="{FF2B5EF4-FFF2-40B4-BE49-F238E27FC236}">
                    <a16:creationId xmlns:a16="http://schemas.microsoft.com/office/drawing/2014/main" xmlns="" id="{FBA37433-0267-4C74-A66E-0CB70B5107CF}"/>
                  </a:ext>
                </a:extLst>
              </p:cNvPr>
              <p:cNvSpPr>
                <a:spLocks/>
              </p:cNvSpPr>
              <p:nvPr/>
            </p:nvSpPr>
            <p:spPr bwMode="auto">
              <a:xfrm>
                <a:off x="2754" y="231"/>
                <a:ext cx="34" cy="24"/>
              </a:xfrm>
              <a:custGeom>
                <a:avLst/>
                <a:gdLst>
                  <a:gd name="T0" fmla="*/ 0 w 69"/>
                  <a:gd name="T1" fmla="*/ 0 h 50"/>
                  <a:gd name="T2" fmla="*/ 0 w 69"/>
                  <a:gd name="T3" fmla="*/ 0 h 50"/>
                  <a:gd name="T4" fmla="*/ 0 w 69"/>
                  <a:gd name="T5" fmla="*/ 0 h 50"/>
                  <a:gd name="T6" fmla="*/ 0 w 69"/>
                  <a:gd name="T7" fmla="*/ 0 h 50"/>
                  <a:gd name="T8" fmla="*/ 1 w 69"/>
                  <a:gd name="T9" fmla="*/ 0 h 50"/>
                  <a:gd name="T10" fmla="*/ 1 w 69"/>
                  <a:gd name="T11" fmla="*/ 0 h 50"/>
                  <a:gd name="T12" fmla="*/ 1 w 69"/>
                  <a:gd name="T13" fmla="*/ 0 h 50"/>
                  <a:gd name="T14" fmla="*/ 1 w 69"/>
                  <a:gd name="T15" fmla="*/ 1 h 50"/>
                  <a:gd name="T16" fmla="*/ 2 w 69"/>
                  <a:gd name="T17" fmla="*/ 1 h 50"/>
                  <a:gd name="T18" fmla="*/ 1 w 69"/>
                  <a:gd name="T19" fmla="*/ 1 h 50"/>
                  <a:gd name="T20" fmla="*/ 1 w 69"/>
                  <a:gd name="T21" fmla="*/ 1 h 50"/>
                  <a:gd name="T22" fmla="*/ 1 w 69"/>
                  <a:gd name="T23" fmla="*/ 0 h 50"/>
                  <a:gd name="T24" fmla="*/ 0 w 69"/>
                  <a:gd name="T25" fmla="*/ 0 h 50"/>
                  <a:gd name="T26" fmla="*/ 0 w 69"/>
                  <a:gd name="T27" fmla="*/ 0 h 50"/>
                  <a:gd name="T28" fmla="*/ 0 w 69"/>
                  <a:gd name="T29" fmla="*/ 0 h 50"/>
                  <a:gd name="T30" fmla="*/ 0 w 69"/>
                  <a:gd name="T31" fmla="*/ 0 h 50"/>
                  <a:gd name="T32" fmla="*/ 0 w 69"/>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50">
                    <a:moveTo>
                      <a:pt x="0" y="0"/>
                    </a:moveTo>
                    <a:lnTo>
                      <a:pt x="3" y="0"/>
                    </a:lnTo>
                    <a:lnTo>
                      <a:pt x="10" y="3"/>
                    </a:lnTo>
                    <a:lnTo>
                      <a:pt x="20" y="7"/>
                    </a:lnTo>
                    <a:lnTo>
                      <a:pt x="32" y="13"/>
                    </a:lnTo>
                    <a:lnTo>
                      <a:pt x="43" y="21"/>
                    </a:lnTo>
                    <a:lnTo>
                      <a:pt x="54" y="30"/>
                    </a:lnTo>
                    <a:lnTo>
                      <a:pt x="63" y="39"/>
                    </a:lnTo>
                    <a:lnTo>
                      <a:pt x="69" y="50"/>
                    </a:lnTo>
                    <a:lnTo>
                      <a:pt x="62" y="44"/>
                    </a:lnTo>
                    <a:lnTo>
                      <a:pt x="52" y="37"/>
                    </a:lnTo>
                    <a:lnTo>
                      <a:pt x="40" y="29"/>
                    </a:lnTo>
                    <a:lnTo>
                      <a:pt x="27" y="21"/>
                    </a:lnTo>
                    <a:lnTo>
                      <a:pt x="17" y="14"/>
                    </a:lnTo>
                    <a:lnTo>
                      <a:pt x="8" y="8"/>
                    </a:lnTo>
                    <a:lnTo>
                      <a:pt x="1"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12" name="Freeform 170">
                <a:extLst>
                  <a:ext uri="{FF2B5EF4-FFF2-40B4-BE49-F238E27FC236}">
                    <a16:creationId xmlns:a16="http://schemas.microsoft.com/office/drawing/2014/main" xmlns="" id="{82FA0425-150F-49DC-85DD-39FD704ED3A7}"/>
                  </a:ext>
                </a:extLst>
              </p:cNvPr>
              <p:cNvSpPr>
                <a:spLocks/>
              </p:cNvSpPr>
              <p:nvPr/>
            </p:nvSpPr>
            <p:spPr bwMode="auto">
              <a:xfrm>
                <a:off x="2786" y="231"/>
                <a:ext cx="35" cy="21"/>
              </a:xfrm>
              <a:custGeom>
                <a:avLst/>
                <a:gdLst>
                  <a:gd name="T0" fmla="*/ 0 w 69"/>
                  <a:gd name="T1" fmla="*/ 1 h 43"/>
                  <a:gd name="T2" fmla="*/ 1 w 69"/>
                  <a:gd name="T3" fmla="*/ 1 h 43"/>
                  <a:gd name="T4" fmla="*/ 1 w 69"/>
                  <a:gd name="T5" fmla="*/ 0 h 43"/>
                  <a:gd name="T6" fmla="*/ 1 w 69"/>
                  <a:gd name="T7" fmla="*/ 0 h 43"/>
                  <a:gd name="T8" fmla="*/ 2 w 69"/>
                  <a:gd name="T9" fmla="*/ 0 h 43"/>
                  <a:gd name="T10" fmla="*/ 2 w 69"/>
                  <a:gd name="T11" fmla="*/ 0 h 43"/>
                  <a:gd name="T12" fmla="*/ 2 w 69"/>
                  <a:gd name="T13" fmla="*/ 0 h 43"/>
                  <a:gd name="T14" fmla="*/ 3 w 69"/>
                  <a:gd name="T15" fmla="*/ 0 h 43"/>
                  <a:gd name="T16" fmla="*/ 3 w 69"/>
                  <a:gd name="T17" fmla="*/ 0 h 43"/>
                  <a:gd name="T18" fmla="*/ 3 w 69"/>
                  <a:gd name="T19" fmla="*/ 0 h 43"/>
                  <a:gd name="T20" fmla="*/ 2 w 69"/>
                  <a:gd name="T21" fmla="*/ 0 h 43"/>
                  <a:gd name="T22" fmla="*/ 2 w 69"/>
                  <a:gd name="T23" fmla="*/ 0 h 43"/>
                  <a:gd name="T24" fmla="*/ 2 w 69"/>
                  <a:gd name="T25" fmla="*/ 0 h 43"/>
                  <a:gd name="T26" fmla="*/ 1 w 69"/>
                  <a:gd name="T27" fmla="*/ 0 h 43"/>
                  <a:gd name="T28" fmla="*/ 1 w 69"/>
                  <a:gd name="T29" fmla="*/ 1 h 43"/>
                  <a:gd name="T30" fmla="*/ 1 w 69"/>
                  <a:gd name="T31" fmla="*/ 1 h 43"/>
                  <a:gd name="T32" fmla="*/ 0 w 69"/>
                  <a:gd name="T33" fmla="*/ 1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9" h="43">
                    <a:moveTo>
                      <a:pt x="0" y="43"/>
                    </a:moveTo>
                    <a:lnTo>
                      <a:pt x="6" y="37"/>
                    </a:lnTo>
                    <a:lnTo>
                      <a:pt x="14" y="30"/>
                    </a:lnTo>
                    <a:lnTo>
                      <a:pt x="26" y="22"/>
                    </a:lnTo>
                    <a:lnTo>
                      <a:pt x="37" y="14"/>
                    </a:lnTo>
                    <a:lnTo>
                      <a:pt x="47" y="7"/>
                    </a:lnTo>
                    <a:lnTo>
                      <a:pt x="58" y="3"/>
                    </a:lnTo>
                    <a:lnTo>
                      <a:pt x="65" y="0"/>
                    </a:lnTo>
                    <a:lnTo>
                      <a:pt x="69" y="3"/>
                    </a:lnTo>
                    <a:lnTo>
                      <a:pt x="68" y="7"/>
                    </a:lnTo>
                    <a:lnTo>
                      <a:pt x="61" y="13"/>
                    </a:lnTo>
                    <a:lnTo>
                      <a:pt x="51" y="19"/>
                    </a:lnTo>
                    <a:lnTo>
                      <a:pt x="38" y="25"/>
                    </a:lnTo>
                    <a:lnTo>
                      <a:pt x="26" y="29"/>
                    </a:lnTo>
                    <a:lnTo>
                      <a:pt x="14" y="35"/>
                    </a:lnTo>
                    <a:lnTo>
                      <a:pt x="5" y="40"/>
                    </a:lnTo>
                    <a:lnTo>
                      <a:pt x="0" y="4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13" name="Freeform 171">
                <a:extLst>
                  <a:ext uri="{FF2B5EF4-FFF2-40B4-BE49-F238E27FC236}">
                    <a16:creationId xmlns:a16="http://schemas.microsoft.com/office/drawing/2014/main" xmlns="" id="{43A71F23-0407-411C-955A-C9B0D1449749}"/>
                  </a:ext>
                </a:extLst>
              </p:cNvPr>
              <p:cNvSpPr>
                <a:spLocks/>
              </p:cNvSpPr>
              <p:nvPr/>
            </p:nvSpPr>
            <p:spPr bwMode="auto">
              <a:xfrm>
                <a:off x="2063" y="1221"/>
                <a:ext cx="150" cy="58"/>
              </a:xfrm>
              <a:custGeom>
                <a:avLst/>
                <a:gdLst>
                  <a:gd name="T0" fmla="*/ 9 w 301"/>
                  <a:gd name="T1" fmla="*/ 1 h 116"/>
                  <a:gd name="T2" fmla="*/ 9 w 301"/>
                  <a:gd name="T3" fmla="*/ 1 h 116"/>
                  <a:gd name="T4" fmla="*/ 9 w 301"/>
                  <a:gd name="T5" fmla="*/ 1 h 116"/>
                  <a:gd name="T6" fmla="*/ 9 w 301"/>
                  <a:gd name="T7" fmla="*/ 1 h 116"/>
                  <a:gd name="T8" fmla="*/ 9 w 301"/>
                  <a:gd name="T9" fmla="*/ 1 h 116"/>
                  <a:gd name="T10" fmla="*/ 8 w 301"/>
                  <a:gd name="T11" fmla="*/ 1 h 116"/>
                  <a:gd name="T12" fmla="*/ 7 w 301"/>
                  <a:gd name="T13" fmla="*/ 1 h 116"/>
                  <a:gd name="T14" fmla="*/ 6 w 301"/>
                  <a:gd name="T15" fmla="*/ 1 h 116"/>
                  <a:gd name="T16" fmla="*/ 6 w 301"/>
                  <a:gd name="T17" fmla="*/ 1 h 116"/>
                  <a:gd name="T18" fmla="*/ 5 w 301"/>
                  <a:gd name="T19" fmla="*/ 1 h 116"/>
                  <a:gd name="T20" fmla="*/ 4 w 301"/>
                  <a:gd name="T21" fmla="*/ 1 h 116"/>
                  <a:gd name="T22" fmla="*/ 4 w 301"/>
                  <a:gd name="T23" fmla="*/ 1 h 116"/>
                  <a:gd name="T24" fmla="*/ 3 w 301"/>
                  <a:gd name="T25" fmla="*/ 2 h 116"/>
                  <a:gd name="T26" fmla="*/ 3 w 301"/>
                  <a:gd name="T27" fmla="*/ 2 h 116"/>
                  <a:gd name="T28" fmla="*/ 2 w 301"/>
                  <a:gd name="T29" fmla="*/ 2 h 116"/>
                  <a:gd name="T30" fmla="*/ 2 w 301"/>
                  <a:gd name="T31" fmla="*/ 3 h 116"/>
                  <a:gd name="T32" fmla="*/ 1 w 301"/>
                  <a:gd name="T33" fmla="*/ 3 h 116"/>
                  <a:gd name="T34" fmla="*/ 1 w 301"/>
                  <a:gd name="T35" fmla="*/ 3 h 116"/>
                  <a:gd name="T36" fmla="*/ 0 w 301"/>
                  <a:gd name="T37" fmla="*/ 4 h 116"/>
                  <a:gd name="T38" fmla="*/ 0 w 301"/>
                  <a:gd name="T39" fmla="*/ 4 h 116"/>
                  <a:gd name="T40" fmla="*/ 0 w 301"/>
                  <a:gd name="T41" fmla="*/ 4 h 116"/>
                  <a:gd name="T42" fmla="*/ 0 w 301"/>
                  <a:gd name="T43" fmla="*/ 4 h 116"/>
                  <a:gd name="T44" fmla="*/ 0 w 301"/>
                  <a:gd name="T45" fmla="*/ 3 h 116"/>
                  <a:gd name="T46" fmla="*/ 0 w 301"/>
                  <a:gd name="T47" fmla="*/ 3 h 116"/>
                  <a:gd name="T48" fmla="*/ 1 w 301"/>
                  <a:gd name="T49" fmla="*/ 3 h 116"/>
                  <a:gd name="T50" fmla="*/ 1 w 301"/>
                  <a:gd name="T51" fmla="*/ 2 h 116"/>
                  <a:gd name="T52" fmla="*/ 2 w 301"/>
                  <a:gd name="T53" fmla="*/ 2 h 116"/>
                  <a:gd name="T54" fmla="*/ 3 w 301"/>
                  <a:gd name="T55" fmla="*/ 1 h 116"/>
                  <a:gd name="T56" fmla="*/ 3 w 301"/>
                  <a:gd name="T57" fmla="*/ 1 h 116"/>
                  <a:gd name="T58" fmla="*/ 4 w 301"/>
                  <a:gd name="T59" fmla="*/ 1 h 116"/>
                  <a:gd name="T60" fmla="*/ 5 w 301"/>
                  <a:gd name="T61" fmla="*/ 1 h 116"/>
                  <a:gd name="T62" fmla="*/ 6 w 301"/>
                  <a:gd name="T63" fmla="*/ 1 h 116"/>
                  <a:gd name="T64" fmla="*/ 6 w 301"/>
                  <a:gd name="T65" fmla="*/ 0 h 116"/>
                  <a:gd name="T66" fmla="*/ 7 w 301"/>
                  <a:gd name="T67" fmla="*/ 0 h 116"/>
                  <a:gd name="T68" fmla="*/ 8 w 301"/>
                  <a:gd name="T69" fmla="*/ 1 h 116"/>
                  <a:gd name="T70" fmla="*/ 8 w 301"/>
                  <a:gd name="T71" fmla="*/ 1 h 116"/>
                  <a:gd name="T72" fmla="*/ 9 w 301"/>
                  <a:gd name="T73" fmla="*/ 1 h 11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01" h="116">
                    <a:moveTo>
                      <a:pt x="301" y="21"/>
                    </a:moveTo>
                    <a:lnTo>
                      <a:pt x="301" y="22"/>
                    </a:lnTo>
                    <a:lnTo>
                      <a:pt x="297" y="24"/>
                    </a:lnTo>
                    <a:lnTo>
                      <a:pt x="294" y="25"/>
                    </a:lnTo>
                    <a:lnTo>
                      <a:pt x="294" y="28"/>
                    </a:lnTo>
                    <a:lnTo>
                      <a:pt x="270" y="20"/>
                    </a:lnTo>
                    <a:lnTo>
                      <a:pt x="246" y="15"/>
                    </a:lnTo>
                    <a:lnTo>
                      <a:pt x="223" y="14"/>
                    </a:lnTo>
                    <a:lnTo>
                      <a:pt x="200" y="14"/>
                    </a:lnTo>
                    <a:lnTo>
                      <a:pt x="180" y="17"/>
                    </a:lnTo>
                    <a:lnTo>
                      <a:pt x="159" y="22"/>
                    </a:lnTo>
                    <a:lnTo>
                      <a:pt x="138" y="29"/>
                    </a:lnTo>
                    <a:lnTo>
                      <a:pt x="120" y="37"/>
                    </a:lnTo>
                    <a:lnTo>
                      <a:pt x="101" y="46"/>
                    </a:lnTo>
                    <a:lnTo>
                      <a:pt x="83" y="55"/>
                    </a:lnTo>
                    <a:lnTo>
                      <a:pt x="67" y="66"/>
                    </a:lnTo>
                    <a:lnTo>
                      <a:pt x="52" y="77"/>
                    </a:lnTo>
                    <a:lnTo>
                      <a:pt x="37" y="88"/>
                    </a:lnTo>
                    <a:lnTo>
                      <a:pt x="23" y="98"/>
                    </a:lnTo>
                    <a:lnTo>
                      <a:pt x="12" y="107"/>
                    </a:lnTo>
                    <a:lnTo>
                      <a:pt x="0" y="116"/>
                    </a:lnTo>
                    <a:lnTo>
                      <a:pt x="5" y="105"/>
                    </a:lnTo>
                    <a:lnTo>
                      <a:pt x="13" y="93"/>
                    </a:lnTo>
                    <a:lnTo>
                      <a:pt x="24" y="81"/>
                    </a:lnTo>
                    <a:lnTo>
                      <a:pt x="39" y="68"/>
                    </a:lnTo>
                    <a:lnTo>
                      <a:pt x="57" y="56"/>
                    </a:lnTo>
                    <a:lnTo>
                      <a:pt x="76" y="44"/>
                    </a:lnTo>
                    <a:lnTo>
                      <a:pt x="98" y="32"/>
                    </a:lnTo>
                    <a:lnTo>
                      <a:pt x="121" y="23"/>
                    </a:lnTo>
                    <a:lnTo>
                      <a:pt x="145" y="14"/>
                    </a:lnTo>
                    <a:lnTo>
                      <a:pt x="169" y="7"/>
                    </a:lnTo>
                    <a:lnTo>
                      <a:pt x="194" y="2"/>
                    </a:lnTo>
                    <a:lnTo>
                      <a:pt x="218" y="0"/>
                    </a:lnTo>
                    <a:lnTo>
                      <a:pt x="241" y="0"/>
                    </a:lnTo>
                    <a:lnTo>
                      <a:pt x="263" y="3"/>
                    </a:lnTo>
                    <a:lnTo>
                      <a:pt x="282" y="10"/>
                    </a:lnTo>
                    <a:lnTo>
                      <a:pt x="301" y="2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14" name="Freeform 172">
                <a:extLst>
                  <a:ext uri="{FF2B5EF4-FFF2-40B4-BE49-F238E27FC236}">
                    <a16:creationId xmlns:a16="http://schemas.microsoft.com/office/drawing/2014/main" xmlns="" id="{373D3430-C645-4CDA-9B59-C9271149F7E8}"/>
                  </a:ext>
                </a:extLst>
              </p:cNvPr>
              <p:cNvSpPr>
                <a:spLocks/>
              </p:cNvSpPr>
              <p:nvPr/>
            </p:nvSpPr>
            <p:spPr bwMode="auto">
              <a:xfrm>
                <a:off x="2086" y="1250"/>
                <a:ext cx="10" cy="50"/>
              </a:xfrm>
              <a:custGeom>
                <a:avLst/>
                <a:gdLst>
                  <a:gd name="T0" fmla="*/ 0 w 21"/>
                  <a:gd name="T1" fmla="*/ 4 h 100"/>
                  <a:gd name="T2" fmla="*/ 0 w 21"/>
                  <a:gd name="T3" fmla="*/ 3 h 100"/>
                  <a:gd name="T4" fmla="*/ 0 w 21"/>
                  <a:gd name="T5" fmla="*/ 2 h 100"/>
                  <a:gd name="T6" fmla="*/ 0 w 21"/>
                  <a:gd name="T7" fmla="*/ 1 h 100"/>
                  <a:gd name="T8" fmla="*/ 0 w 21"/>
                  <a:gd name="T9" fmla="*/ 0 h 100"/>
                  <a:gd name="T10" fmla="*/ 0 w 21"/>
                  <a:gd name="T11" fmla="*/ 1 h 100"/>
                  <a:gd name="T12" fmla="*/ 0 w 21"/>
                  <a:gd name="T13" fmla="*/ 2 h 100"/>
                  <a:gd name="T14" fmla="*/ 0 w 21"/>
                  <a:gd name="T15" fmla="*/ 3 h 100"/>
                  <a:gd name="T16" fmla="*/ 0 w 21"/>
                  <a:gd name="T17" fmla="*/ 4 h 1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100">
                    <a:moveTo>
                      <a:pt x="4" y="100"/>
                    </a:moveTo>
                    <a:lnTo>
                      <a:pt x="0" y="87"/>
                    </a:lnTo>
                    <a:lnTo>
                      <a:pt x="0" y="58"/>
                    </a:lnTo>
                    <a:lnTo>
                      <a:pt x="7" y="26"/>
                    </a:lnTo>
                    <a:lnTo>
                      <a:pt x="21" y="0"/>
                    </a:lnTo>
                    <a:lnTo>
                      <a:pt x="16" y="25"/>
                    </a:lnTo>
                    <a:lnTo>
                      <a:pt x="12" y="58"/>
                    </a:lnTo>
                    <a:lnTo>
                      <a:pt x="8" y="87"/>
                    </a:lnTo>
                    <a:lnTo>
                      <a:pt x="4" y="10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15" name="Freeform 173">
                <a:extLst>
                  <a:ext uri="{FF2B5EF4-FFF2-40B4-BE49-F238E27FC236}">
                    <a16:creationId xmlns:a16="http://schemas.microsoft.com/office/drawing/2014/main" xmlns="" id="{769851F2-4A59-4A0A-9685-46652FB242C1}"/>
                  </a:ext>
                </a:extLst>
              </p:cNvPr>
              <p:cNvSpPr>
                <a:spLocks/>
              </p:cNvSpPr>
              <p:nvPr/>
            </p:nvSpPr>
            <p:spPr bwMode="auto">
              <a:xfrm>
                <a:off x="2095" y="1241"/>
                <a:ext cx="15" cy="60"/>
              </a:xfrm>
              <a:custGeom>
                <a:avLst/>
                <a:gdLst>
                  <a:gd name="T0" fmla="*/ 1 w 28"/>
                  <a:gd name="T1" fmla="*/ 4 h 120"/>
                  <a:gd name="T2" fmla="*/ 1 w 28"/>
                  <a:gd name="T3" fmla="*/ 4 h 120"/>
                  <a:gd name="T4" fmla="*/ 0 w 28"/>
                  <a:gd name="T5" fmla="*/ 4 h 120"/>
                  <a:gd name="T6" fmla="*/ 1 w 28"/>
                  <a:gd name="T7" fmla="*/ 3 h 120"/>
                  <a:gd name="T8" fmla="*/ 1 w 28"/>
                  <a:gd name="T9" fmla="*/ 3 h 120"/>
                  <a:gd name="T10" fmla="*/ 1 w 28"/>
                  <a:gd name="T11" fmla="*/ 2 h 120"/>
                  <a:gd name="T12" fmla="*/ 1 w 28"/>
                  <a:gd name="T13" fmla="*/ 1 h 120"/>
                  <a:gd name="T14" fmla="*/ 1 w 28"/>
                  <a:gd name="T15" fmla="*/ 1 h 120"/>
                  <a:gd name="T16" fmla="*/ 1 w 28"/>
                  <a:gd name="T17" fmla="*/ 0 h 120"/>
                  <a:gd name="T18" fmla="*/ 1 w 28"/>
                  <a:gd name="T19" fmla="*/ 1 h 120"/>
                  <a:gd name="T20" fmla="*/ 1 w 28"/>
                  <a:gd name="T21" fmla="*/ 3 h 120"/>
                  <a:gd name="T22" fmla="*/ 1 w 28"/>
                  <a:gd name="T23" fmla="*/ 4 h 120"/>
                  <a:gd name="T24" fmla="*/ 1 w 28"/>
                  <a:gd name="T25" fmla="*/ 4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8" h="120">
                    <a:moveTo>
                      <a:pt x="4" y="120"/>
                    </a:moveTo>
                    <a:lnTo>
                      <a:pt x="1" y="116"/>
                    </a:lnTo>
                    <a:lnTo>
                      <a:pt x="0" y="105"/>
                    </a:lnTo>
                    <a:lnTo>
                      <a:pt x="1" y="89"/>
                    </a:lnTo>
                    <a:lnTo>
                      <a:pt x="3" y="69"/>
                    </a:lnTo>
                    <a:lnTo>
                      <a:pt x="8" y="50"/>
                    </a:lnTo>
                    <a:lnTo>
                      <a:pt x="13" y="30"/>
                    </a:lnTo>
                    <a:lnTo>
                      <a:pt x="20" y="13"/>
                    </a:lnTo>
                    <a:lnTo>
                      <a:pt x="28" y="0"/>
                    </a:lnTo>
                    <a:lnTo>
                      <a:pt x="24" y="26"/>
                    </a:lnTo>
                    <a:lnTo>
                      <a:pt x="18" y="66"/>
                    </a:lnTo>
                    <a:lnTo>
                      <a:pt x="12" y="104"/>
                    </a:lnTo>
                    <a:lnTo>
                      <a:pt x="4" y="1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16" name="Freeform 174">
                <a:extLst>
                  <a:ext uri="{FF2B5EF4-FFF2-40B4-BE49-F238E27FC236}">
                    <a16:creationId xmlns:a16="http://schemas.microsoft.com/office/drawing/2014/main" xmlns="" id="{439A8C9B-FC99-4DEE-8E66-E351A8511027}"/>
                  </a:ext>
                </a:extLst>
              </p:cNvPr>
              <p:cNvSpPr>
                <a:spLocks/>
              </p:cNvSpPr>
              <p:nvPr/>
            </p:nvSpPr>
            <p:spPr bwMode="auto">
              <a:xfrm>
                <a:off x="2120" y="1231"/>
                <a:ext cx="11" cy="63"/>
              </a:xfrm>
              <a:custGeom>
                <a:avLst/>
                <a:gdLst>
                  <a:gd name="T0" fmla="*/ 1 w 22"/>
                  <a:gd name="T1" fmla="*/ 4 h 125"/>
                  <a:gd name="T2" fmla="*/ 0 w 22"/>
                  <a:gd name="T3" fmla="*/ 4 h 125"/>
                  <a:gd name="T4" fmla="*/ 1 w 22"/>
                  <a:gd name="T5" fmla="*/ 3 h 125"/>
                  <a:gd name="T6" fmla="*/ 1 w 22"/>
                  <a:gd name="T7" fmla="*/ 1 h 125"/>
                  <a:gd name="T8" fmla="*/ 1 w 22"/>
                  <a:gd name="T9" fmla="*/ 0 h 125"/>
                  <a:gd name="T10" fmla="*/ 1 w 22"/>
                  <a:gd name="T11" fmla="*/ 1 h 125"/>
                  <a:gd name="T12" fmla="*/ 1 w 22"/>
                  <a:gd name="T13" fmla="*/ 3 h 125"/>
                  <a:gd name="T14" fmla="*/ 1 w 22"/>
                  <a:gd name="T15" fmla="*/ 4 h 125"/>
                  <a:gd name="T16" fmla="*/ 1 w 22"/>
                  <a:gd name="T17" fmla="*/ 4 h 1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125">
                    <a:moveTo>
                      <a:pt x="6" y="125"/>
                    </a:moveTo>
                    <a:lnTo>
                      <a:pt x="0" y="108"/>
                    </a:lnTo>
                    <a:lnTo>
                      <a:pt x="2" y="70"/>
                    </a:lnTo>
                    <a:lnTo>
                      <a:pt x="9" y="28"/>
                    </a:lnTo>
                    <a:lnTo>
                      <a:pt x="22" y="0"/>
                    </a:lnTo>
                    <a:lnTo>
                      <a:pt x="20" y="25"/>
                    </a:lnTo>
                    <a:lnTo>
                      <a:pt x="16" y="68"/>
                    </a:lnTo>
                    <a:lnTo>
                      <a:pt x="12" y="108"/>
                    </a:lnTo>
                    <a:lnTo>
                      <a:pt x="6" y="12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17" name="Freeform 175">
                <a:extLst>
                  <a:ext uri="{FF2B5EF4-FFF2-40B4-BE49-F238E27FC236}">
                    <a16:creationId xmlns:a16="http://schemas.microsoft.com/office/drawing/2014/main" xmlns="" id="{F4EC1714-C44D-49F2-A2F2-9C585A813686}"/>
                  </a:ext>
                </a:extLst>
              </p:cNvPr>
              <p:cNvSpPr>
                <a:spLocks/>
              </p:cNvSpPr>
              <p:nvPr/>
            </p:nvSpPr>
            <p:spPr bwMode="auto">
              <a:xfrm>
                <a:off x="2136" y="1227"/>
                <a:ext cx="9" cy="56"/>
              </a:xfrm>
              <a:custGeom>
                <a:avLst/>
                <a:gdLst>
                  <a:gd name="T0" fmla="*/ 1 w 18"/>
                  <a:gd name="T1" fmla="*/ 4 h 111"/>
                  <a:gd name="T2" fmla="*/ 0 w 18"/>
                  <a:gd name="T3" fmla="*/ 3 h 111"/>
                  <a:gd name="T4" fmla="*/ 1 w 18"/>
                  <a:gd name="T5" fmla="*/ 2 h 111"/>
                  <a:gd name="T6" fmla="*/ 1 w 18"/>
                  <a:gd name="T7" fmla="*/ 1 h 111"/>
                  <a:gd name="T8" fmla="*/ 1 w 18"/>
                  <a:gd name="T9" fmla="*/ 0 h 111"/>
                  <a:gd name="T10" fmla="*/ 1 w 18"/>
                  <a:gd name="T11" fmla="*/ 1 h 111"/>
                  <a:gd name="T12" fmla="*/ 1 w 18"/>
                  <a:gd name="T13" fmla="*/ 2 h 111"/>
                  <a:gd name="T14" fmla="*/ 1 w 18"/>
                  <a:gd name="T15" fmla="*/ 4 h 111"/>
                  <a:gd name="T16" fmla="*/ 1 w 18"/>
                  <a:gd name="T17" fmla="*/ 4 h 1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111">
                    <a:moveTo>
                      <a:pt x="4" y="111"/>
                    </a:moveTo>
                    <a:lnTo>
                      <a:pt x="0" y="96"/>
                    </a:lnTo>
                    <a:lnTo>
                      <a:pt x="1" y="61"/>
                    </a:lnTo>
                    <a:lnTo>
                      <a:pt x="7" y="23"/>
                    </a:lnTo>
                    <a:lnTo>
                      <a:pt x="18" y="0"/>
                    </a:lnTo>
                    <a:lnTo>
                      <a:pt x="16" y="25"/>
                    </a:lnTo>
                    <a:lnTo>
                      <a:pt x="15" y="63"/>
                    </a:lnTo>
                    <a:lnTo>
                      <a:pt x="12" y="98"/>
                    </a:lnTo>
                    <a:lnTo>
                      <a:pt x="4" y="11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18" name="Freeform 176">
                <a:extLst>
                  <a:ext uri="{FF2B5EF4-FFF2-40B4-BE49-F238E27FC236}">
                    <a16:creationId xmlns:a16="http://schemas.microsoft.com/office/drawing/2014/main" xmlns="" id="{4C69B80C-D1A7-46F3-95A2-506F3CC6130F}"/>
                  </a:ext>
                </a:extLst>
              </p:cNvPr>
              <p:cNvSpPr>
                <a:spLocks/>
              </p:cNvSpPr>
              <p:nvPr/>
            </p:nvSpPr>
            <p:spPr bwMode="auto">
              <a:xfrm>
                <a:off x="2162" y="1223"/>
                <a:ext cx="8" cy="48"/>
              </a:xfrm>
              <a:custGeom>
                <a:avLst/>
                <a:gdLst>
                  <a:gd name="T0" fmla="*/ 1 w 15"/>
                  <a:gd name="T1" fmla="*/ 4 h 94"/>
                  <a:gd name="T2" fmla="*/ 1 w 15"/>
                  <a:gd name="T3" fmla="*/ 3 h 94"/>
                  <a:gd name="T4" fmla="*/ 0 w 15"/>
                  <a:gd name="T5" fmla="*/ 2 h 94"/>
                  <a:gd name="T6" fmla="*/ 1 w 15"/>
                  <a:gd name="T7" fmla="*/ 1 h 94"/>
                  <a:gd name="T8" fmla="*/ 1 w 15"/>
                  <a:gd name="T9" fmla="*/ 0 h 94"/>
                  <a:gd name="T10" fmla="*/ 1 w 15"/>
                  <a:gd name="T11" fmla="*/ 1 h 94"/>
                  <a:gd name="T12" fmla="*/ 1 w 15"/>
                  <a:gd name="T13" fmla="*/ 2 h 94"/>
                  <a:gd name="T14" fmla="*/ 1 w 15"/>
                  <a:gd name="T15" fmla="*/ 3 h 94"/>
                  <a:gd name="T16" fmla="*/ 1 w 15"/>
                  <a:gd name="T17" fmla="*/ 4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94">
                    <a:moveTo>
                      <a:pt x="10" y="94"/>
                    </a:moveTo>
                    <a:lnTo>
                      <a:pt x="4" y="83"/>
                    </a:lnTo>
                    <a:lnTo>
                      <a:pt x="0" y="56"/>
                    </a:lnTo>
                    <a:lnTo>
                      <a:pt x="2" y="25"/>
                    </a:lnTo>
                    <a:lnTo>
                      <a:pt x="14" y="0"/>
                    </a:lnTo>
                    <a:lnTo>
                      <a:pt x="14" y="23"/>
                    </a:lnTo>
                    <a:lnTo>
                      <a:pt x="15" y="54"/>
                    </a:lnTo>
                    <a:lnTo>
                      <a:pt x="15" y="83"/>
                    </a:lnTo>
                    <a:lnTo>
                      <a:pt x="10" y="9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19" name="Freeform 177">
                <a:extLst>
                  <a:ext uri="{FF2B5EF4-FFF2-40B4-BE49-F238E27FC236}">
                    <a16:creationId xmlns:a16="http://schemas.microsoft.com/office/drawing/2014/main" xmlns="" id="{171A47BF-8F5D-413B-A533-111E47AB3F15}"/>
                  </a:ext>
                </a:extLst>
              </p:cNvPr>
              <p:cNvSpPr>
                <a:spLocks/>
              </p:cNvSpPr>
              <p:nvPr/>
            </p:nvSpPr>
            <p:spPr bwMode="auto">
              <a:xfrm>
                <a:off x="2201" y="1228"/>
                <a:ext cx="8" cy="24"/>
              </a:xfrm>
              <a:custGeom>
                <a:avLst/>
                <a:gdLst>
                  <a:gd name="T0" fmla="*/ 0 w 18"/>
                  <a:gd name="T1" fmla="*/ 2 h 46"/>
                  <a:gd name="T2" fmla="*/ 0 w 18"/>
                  <a:gd name="T3" fmla="*/ 2 h 46"/>
                  <a:gd name="T4" fmla="*/ 0 w 18"/>
                  <a:gd name="T5" fmla="*/ 1 h 46"/>
                  <a:gd name="T6" fmla="*/ 0 w 18"/>
                  <a:gd name="T7" fmla="*/ 1 h 46"/>
                  <a:gd name="T8" fmla="*/ 0 w 18"/>
                  <a:gd name="T9" fmla="*/ 0 h 46"/>
                  <a:gd name="T10" fmla="*/ 0 w 18"/>
                  <a:gd name="T11" fmla="*/ 1 h 46"/>
                  <a:gd name="T12" fmla="*/ 0 w 18"/>
                  <a:gd name="T13" fmla="*/ 1 h 46"/>
                  <a:gd name="T14" fmla="*/ 0 w 18"/>
                  <a:gd name="T15" fmla="*/ 2 h 46"/>
                  <a:gd name="T16" fmla="*/ 0 w 18"/>
                  <a:gd name="T17" fmla="*/ 2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46">
                    <a:moveTo>
                      <a:pt x="15" y="46"/>
                    </a:moveTo>
                    <a:lnTo>
                      <a:pt x="8" y="40"/>
                    </a:lnTo>
                    <a:lnTo>
                      <a:pt x="3" y="26"/>
                    </a:lnTo>
                    <a:lnTo>
                      <a:pt x="0" y="10"/>
                    </a:lnTo>
                    <a:lnTo>
                      <a:pt x="5" y="0"/>
                    </a:lnTo>
                    <a:lnTo>
                      <a:pt x="5" y="15"/>
                    </a:lnTo>
                    <a:lnTo>
                      <a:pt x="12" y="30"/>
                    </a:lnTo>
                    <a:lnTo>
                      <a:pt x="18" y="41"/>
                    </a:lnTo>
                    <a:lnTo>
                      <a:pt x="15"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20" name="Freeform 178">
                <a:extLst>
                  <a:ext uri="{FF2B5EF4-FFF2-40B4-BE49-F238E27FC236}">
                    <a16:creationId xmlns:a16="http://schemas.microsoft.com/office/drawing/2014/main" xmlns="" id="{84EE1129-0691-48E9-B75D-68F87F28EA3D}"/>
                  </a:ext>
                </a:extLst>
              </p:cNvPr>
              <p:cNvSpPr>
                <a:spLocks/>
              </p:cNvSpPr>
              <p:nvPr/>
            </p:nvSpPr>
            <p:spPr bwMode="auto">
              <a:xfrm>
                <a:off x="2072" y="1261"/>
                <a:ext cx="10" cy="42"/>
              </a:xfrm>
              <a:custGeom>
                <a:avLst/>
                <a:gdLst>
                  <a:gd name="T0" fmla="*/ 0 w 21"/>
                  <a:gd name="T1" fmla="*/ 2 h 86"/>
                  <a:gd name="T2" fmla="*/ 0 w 21"/>
                  <a:gd name="T3" fmla="*/ 2 h 86"/>
                  <a:gd name="T4" fmla="*/ 0 w 21"/>
                  <a:gd name="T5" fmla="*/ 1 h 86"/>
                  <a:gd name="T6" fmla="*/ 0 w 21"/>
                  <a:gd name="T7" fmla="*/ 0 h 86"/>
                  <a:gd name="T8" fmla="*/ 0 w 21"/>
                  <a:gd name="T9" fmla="*/ 0 h 86"/>
                  <a:gd name="T10" fmla="*/ 0 w 21"/>
                  <a:gd name="T11" fmla="*/ 0 h 86"/>
                  <a:gd name="T12" fmla="*/ 0 w 21"/>
                  <a:gd name="T13" fmla="*/ 1 h 86"/>
                  <a:gd name="T14" fmla="*/ 0 w 21"/>
                  <a:gd name="T15" fmla="*/ 2 h 86"/>
                  <a:gd name="T16" fmla="*/ 0 w 21"/>
                  <a:gd name="T17" fmla="*/ 2 h 8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86">
                    <a:moveTo>
                      <a:pt x="4" y="86"/>
                    </a:moveTo>
                    <a:lnTo>
                      <a:pt x="0" y="77"/>
                    </a:lnTo>
                    <a:lnTo>
                      <a:pt x="0" y="52"/>
                    </a:lnTo>
                    <a:lnTo>
                      <a:pt x="7" y="25"/>
                    </a:lnTo>
                    <a:lnTo>
                      <a:pt x="21" y="0"/>
                    </a:lnTo>
                    <a:lnTo>
                      <a:pt x="16" y="25"/>
                    </a:lnTo>
                    <a:lnTo>
                      <a:pt x="12" y="52"/>
                    </a:lnTo>
                    <a:lnTo>
                      <a:pt x="8" y="77"/>
                    </a:lnTo>
                    <a:lnTo>
                      <a:pt x="4" y="8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21" name="Freeform 179">
                <a:extLst>
                  <a:ext uri="{FF2B5EF4-FFF2-40B4-BE49-F238E27FC236}">
                    <a16:creationId xmlns:a16="http://schemas.microsoft.com/office/drawing/2014/main" xmlns="" id="{CB2BE133-262E-45D4-936B-ACDF755F9BCE}"/>
                  </a:ext>
                </a:extLst>
              </p:cNvPr>
              <p:cNvSpPr>
                <a:spLocks/>
              </p:cNvSpPr>
              <p:nvPr/>
            </p:nvSpPr>
            <p:spPr bwMode="auto">
              <a:xfrm>
                <a:off x="2108" y="1237"/>
                <a:ext cx="11" cy="60"/>
              </a:xfrm>
              <a:custGeom>
                <a:avLst/>
                <a:gdLst>
                  <a:gd name="T0" fmla="*/ 0 w 23"/>
                  <a:gd name="T1" fmla="*/ 3 h 121"/>
                  <a:gd name="T2" fmla="*/ 0 w 23"/>
                  <a:gd name="T3" fmla="*/ 3 h 121"/>
                  <a:gd name="T4" fmla="*/ 0 w 23"/>
                  <a:gd name="T5" fmla="*/ 2 h 121"/>
                  <a:gd name="T6" fmla="*/ 0 w 23"/>
                  <a:gd name="T7" fmla="*/ 0 h 121"/>
                  <a:gd name="T8" fmla="*/ 0 w 23"/>
                  <a:gd name="T9" fmla="*/ 0 h 121"/>
                  <a:gd name="T10" fmla="*/ 0 w 23"/>
                  <a:gd name="T11" fmla="*/ 0 h 121"/>
                  <a:gd name="T12" fmla="*/ 0 w 23"/>
                  <a:gd name="T13" fmla="*/ 2 h 121"/>
                  <a:gd name="T14" fmla="*/ 0 w 23"/>
                  <a:gd name="T15" fmla="*/ 3 h 121"/>
                  <a:gd name="T16" fmla="*/ 0 w 23"/>
                  <a:gd name="T17" fmla="*/ 3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121">
                    <a:moveTo>
                      <a:pt x="6" y="121"/>
                    </a:moveTo>
                    <a:lnTo>
                      <a:pt x="0" y="105"/>
                    </a:lnTo>
                    <a:lnTo>
                      <a:pt x="2" y="68"/>
                    </a:lnTo>
                    <a:lnTo>
                      <a:pt x="9" y="28"/>
                    </a:lnTo>
                    <a:lnTo>
                      <a:pt x="23" y="0"/>
                    </a:lnTo>
                    <a:lnTo>
                      <a:pt x="21" y="24"/>
                    </a:lnTo>
                    <a:lnTo>
                      <a:pt x="17" y="66"/>
                    </a:lnTo>
                    <a:lnTo>
                      <a:pt x="11" y="105"/>
                    </a:lnTo>
                    <a:lnTo>
                      <a:pt x="6" y="12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22" name="Freeform 180">
                <a:extLst>
                  <a:ext uri="{FF2B5EF4-FFF2-40B4-BE49-F238E27FC236}">
                    <a16:creationId xmlns:a16="http://schemas.microsoft.com/office/drawing/2014/main" xmlns="" id="{C736EE8F-1919-4ED1-83AE-9EA9D4E60707}"/>
                  </a:ext>
                </a:extLst>
              </p:cNvPr>
              <p:cNvSpPr>
                <a:spLocks/>
              </p:cNvSpPr>
              <p:nvPr/>
            </p:nvSpPr>
            <p:spPr bwMode="auto">
              <a:xfrm>
                <a:off x="2151" y="1224"/>
                <a:ext cx="7" cy="55"/>
              </a:xfrm>
              <a:custGeom>
                <a:avLst/>
                <a:gdLst>
                  <a:gd name="T0" fmla="*/ 1 w 14"/>
                  <a:gd name="T1" fmla="*/ 4 h 109"/>
                  <a:gd name="T2" fmla="*/ 1 w 14"/>
                  <a:gd name="T3" fmla="*/ 3 h 109"/>
                  <a:gd name="T4" fmla="*/ 0 w 14"/>
                  <a:gd name="T5" fmla="*/ 2 h 109"/>
                  <a:gd name="T6" fmla="*/ 1 w 14"/>
                  <a:gd name="T7" fmla="*/ 1 h 109"/>
                  <a:gd name="T8" fmla="*/ 1 w 14"/>
                  <a:gd name="T9" fmla="*/ 0 h 109"/>
                  <a:gd name="T10" fmla="*/ 1 w 14"/>
                  <a:gd name="T11" fmla="*/ 1 h 109"/>
                  <a:gd name="T12" fmla="*/ 1 w 14"/>
                  <a:gd name="T13" fmla="*/ 2 h 109"/>
                  <a:gd name="T14" fmla="*/ 1 w 14"/>
                  <a:gd name="T15" fmla="*/ 3 h 109"/>
                  <a:gd name="T16" fmla="*/ 1 w 14"/>
                  <a:gd name="T17" fmla="*/ 4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109">
                    <a:moveTo>
                      <a:pt x="11" y="109"/>
                    </a:moveTo>
                    <a:lnTo>
                      <a:pt x="4" y="96"/>
                    </a:lnTo>
                    <a:lnTo>
                      <a:pt x="0" y="63"/>
                    </a:lnTo>
                    <a:lnTo>
                      <a:pt x="3" y="28"/>
                    </a:lnTo>
                    <a:lnTo>
                      <a:pt x="13" y="0"/>
                    </a:lnTo>
                    <a:lnTo>
                      <a:pt x="13" y="25"/>
                    </a:lnTo>
                    <a:lnTo>
                      <a:pt x="14" y="62"/>
                    </a:lnTo>
                    <a:lnTo>
                      <a:pt x="14" y="96"/>
                    </a:lnTo>
                    <a:lnTo>
                      <a:pt x="11" y="10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23" name="Freeform 181">
                <a:extLst>
                  <a:ext uri="{FF2B5EF4-FFF2-40B4-BE49-F238E27FC236}">
                    <a16:creationId xmlns:a16="http://schemas.microsoft.com/office/drawing/2014/main" xmlns="" id="{D1741A0B-327B-4A65-9FB4-92F28EE12319}"/>
                  </a:ext>
                </a:extLst>
              </p:cNvPr>
              <p:cNvSpPr>
                <a:spLocks/>
              </p:cNvSpPr>
              <p:nvPr/>
            </p:nvSpPr>
            <p:spPr bwMode="auto">
              <a:xfrm>
                <a:off x="2175" y="1224"/>
                <a:ext cx="5" cy="44"/>
              </a:xfrm>
              <a:custGeom>
                <a:avLst/>
                <a:gdLst>
                  <a:gd name="T0" fmla="*/ 0 w 12"/>
                  <a:gd name="T1" fmla="*/ 3 h 88"/>
                  <a:gd name="T2" fmla="*/ 0 w 12"/>
                  <a:gd name="T3" fmla="*/ 3 h 88"/>
                  <a:gd name="T4" fmla="*/ 0 w 12"/>
                  <a:gd name="T5" fmla="*/ 2 h 88"/>
                  <a:gd name="T6" fmla="*/ 0 w 12"/>
                  <a:gd name="T7" fmla="*/ 1 h 88"/>
                  <a:gd name="T8" fmla="*/ 0 w 12"/>
                  <a:gd name="T9" fmla="*/ 0 h 88"/>
                  <a:gd name="T10" fmla="*/ 0 w 12"/>
                  <a:gd name="T11" fmla="*/ 1 h 88"/>
                  <a:gd name="T12" fmla="*/ 0 w 12"/>
                  <a:gd name="T13" fmla="*/ 2 h 88"/>
                  <a:gd name="T14" fmla="*/ 0 w 12"/>
                  <a:gd name="T15" fmla="*/ 3 h 88"/>
                  <a:gd name="T16" fmla="*/ 0 w 12"/>
                  <a:gd name="T17" fmla="*/ 3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88">
                    <a:moveTo>
                      <a:pt x="5" y="88"/>
                    </a:moveTo>
                    <a:lnTo>
                      <a:pt x="0" y="76"/>
                    </a:lnTo>
                    <a:lnTo>
                      <a:pt x="0" y="47"/>
                    </a:lnTo>
                    <a:lnTo>
                      <a:pt x="5" y="16"/>
                    </a:lnTo>
                    <a:lnTo>
                      <a:pt x="12" y="0"/>
                    </a:lnTo>
                    <a:lnTo>
                      <a:pt x="11" y="19"/>
                    </a:lnTo>
                    <a:lnTo>
                      <a:pt x="11" y="48"/>
                    </a:lnTo>
                    <a:lnTo>
                      <a:pt x="9" y="75"/>
                    </a:lnTo>
                    <a:lnTo>
                      <a:pt x="5" y="8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24" name="Freeform 182">
                <a:extLst>
                  <a:ext uri="{FF2B5EF4-FFF2-40B4-BE49-F238E27FC236}">
                    <a16:creationId xmlns:a16="http://schemas.microsoft.com/office/drawing/2014/main" xmlns="" id="{AC1A7AAC-884A-4EC9-A478-351A4520F0FE}"/>
                  </a:ext>
                </a:extLst>
              </p:cNvPr>
              <p:cNvSpPr>
                <a:spLocks/>
              </p:cNvSpPr>
              <p:nvPr/>
            </p:nvSpPr>
            <p:spPr bwMode="auto">
              <a:xfrm>
                <a:off x="2188" y="1226"/>
                <a:ext cx="7" cy="27"/>
              </a:xfrm>
              <a:custGeom>
                <a:avLst/>
                <a:gdLst>
                  <a:gd name="T0" fmla="*/ 0 w 15"/>
                  <a:gd name="T1" fmla="*/ 2 h 54"/>
                  <a:gd name="T2" fmla="*/ 0 w 15"/>
                  <a:gd name="T3" fmla="*/ 2 h 54"/>
                  <a:gd name="T4" fmla="*/ 0 w 15"/>
                  <a:gd name="T5" fmla="*/ 1 h 54"/>
                  <a:gd name="T6" fmla="*/ 0 w 15"/>
                  <a:gd name="T7" fmla="*/ 1 h 54"/>
                  <a:gd name="T8" fmla="*/ 0 w 15"/>
                  <a:gd name="T9" fmla="*/ 0 h 54"/>
                  <a:gd name="T10" fmla="*/ 0 w 15"/>
                  <a:gd name="T11" fmla="*/ 1 h 54"/>
                  <a:gd name="T12" fmla="*/ 0 w 15"/>
                  <a:gd name="T13" fmla="*/ 2 h 54"/>
                  <a:gd name="T14" fmla="*/ 0 w 15"/>
                  <a:gd name="T15" fmla="*/ 2 h 54"/>
                  <a:gd name="T16" fmla="*/ 0 w 15"/>
                  <a:gd name="T17" fmla="*/ 2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54">
                    <a:moveTo>
                      <a:pt x="11" y="54"/>
                    </a:moveTo>
                    <a:lnTo>
                      <a:pt x="6" y="47"/>
                    </a:lnTo>
                    <a:lnTo>
                      <a:pt x="1" y="30"/>
                    </a:lnTo>
                    <a:lnTo>
                      <a:pt x="0" y="12"/>
                    </a:lnTo>
                    <a:lnTo>
                      <a:pt x="6" y="0"/>
                    </a:lnTo>
                    <a:lnTo>
                      <a:pt x="6" y="15"/>
                    </a:lnTo>
                    <a:lnTo>
                      <a:pt x="10" y="34"/>
                    </a:lnTo>
                    <a:lnTo>
                      <a:pt x="15" y="49"/>
                    </a:lnTo>
                    <a:lnTo>
                      <a:pt x="11"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25" name="Freeform 183">
                <a:extLst>
                  <a:ext uri="{FF2B5EF4-FFF2-40B4-BE49-F238E27FC236}">
                    <a16:creationId xmlns:a16="http://schemas.microsoft.com/office/drawing/2014/main" xmlns="" id="{1A44E9A2-7E8E-417A-A4C1-C4D35355FE7C}"/>
                  </a:ext>
                </a:extLst>
              </p:cNvPr>
              <p:cNvSpPr>
                <a:spLocks/>
              </p:cNvSpPr>
              <p:nvPr/>
            </p:nvSpPr>
            <p:spPr bwMode="auto">
              <a:xfrm>
                <a:off x="2059" y="1270"/>
                <a:ext cx="11" cy="27"/>
              </a:xfrm>
              <a:custGeom>
                <a:avLst/>
                <a:gdLst>
                  <a:gd name="T0" fmla="*/ 1 w 22"/>
                  <a:gd name="T1" fmla="*/ 0 h 54"/>
                  <a:gd name="T2" fmla="*/ 1 w 22"/>
                  <a:gd name="T3" fmla="*/ 1 h 54"/>
                  <a:gd name="T4" fmla="*/ 1 w 22"/>
                  <a:gd name="T5" fmla="*/ 1 h 54"/>
                  <a:gd name="T6" fmla="*/ 1 w 22"/>
                  <a:gd name="T7" fmla="*/ 2 h 54"/>
                  <a:gd name="T8" fmla="*/ 1 w 22"/>
                  <a:gd name="T9" fmla="*/ 2 h 54"/>
                  <a:gd name="T10" fmla="*/ 0 w 22"/>
                  <a:gd name="T11" fmla="*/ 2 h 54"/>
                  <a:gd name="T12" fmla="*/ 1 w 22"/>
                  <a:gd name="T13" fmla="*/ 1 h 54"/>
                  <a:gd name="T14" fmla="*/ 1 w 22"/>
                  <a:gd name="T15" fmla="*/ 1 h 54"/>
                  <a:gd name="T16" fmla="*/ 1 w 22"/>
                  <a:gd name="T17" fmla="*/ 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54">
                    <a:moveTo>
                      <a:pt x="22" y="0"/>
                    </a:moveTo>
                    <a:lnTo>
                      <a:pt x="21" y="11"/>
                    </a:lnTo>
                    <a:lnTo>
                      <a:pt x="17" y="31"/>
                    </a:lnTo>
                    <a:lnTo>
                      <a:pt x="12" y="48"/>
                    </a:lnTo>
                    <a:lnTo>
                      <a:pt x="3" y="54"/>
                    </a:lnTo>
                    <a:lnTo>
                      <a:pt x="0" y="45"/>
                    </a:lnTo>
                    <a:lnTo>
                      <a:pt x="6" y="29"/>
                    </a:lnTo>
                    <a:lnTo>
                      <a:pt x="15" y="13"/>
                    </a:lnTo>
                    <a:lnTo>
                      <a:pt x="2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26" name="Freeform 184">
                <a:extLst>
                  <a:ext uri="{FF2B5EF4-FFF2-40B4-BE49-F238E27FC236}">
                    <a16:creationId xmlns:a16="http://schemas.microsoft.com/office/drawing/2014/main" xmlns="" id="{FF90DA8E-E24F-4961-BC9F-170C7502A1AC}"/>
                  </a:ext>
                </a:extLst>
              </p:cNvPr>
              <p:cNvSpPr>
                <a:spLocks/>
              </p:cNvSpPr>
              <p:nvPr/>
            </p:nvSpPr>
            <p:spPr bwMode="auto">
              <a:xfrm>
                <a:off x="2046" y="1268"/>
                <a:ext cx="26" cy="5"/>
              </a:xfrm>
              <a:custGeom>
                <a:avLst/>
                <a:gdLst>
                  <a:gd name="T0" fmla="*/ 2 w 51"/>
                  <a:gd name="T1" fmla="*/ 0 h 11"/>
                  <a:gd name="T2" fmla="*/ 2 w 51"/>
                  <a:gd name="T3" fmla="*/ 0 h 11"/>
                  <a:gd name="T4" fmla="*/ 2 w 51"/>
                  <a:gd name="T5" fmla="*/ 0 h 11"/>
                  <a:gd name="T6" fmla="*/ 2 w 51"/>
                  <a:gd name="T7" fmla="*/ 0 h 11"/>
                  <a:gd name="T8" fmla="*/ 1 w 51"/>
                  <a:gd name="T9" fmla="*/ 0 h 11"/>
                  <a:gd name="T10" fmla="*/ 1 w 51"/>
                  <a:gd name="T11" fmla="*/ 0 h 11"/>
                  <a:gd name="T12" fmla="*/ 1 w 51"/>
                  <a:gd name="T13" fmla="*/ 0 h 11"/>
                  <a:gd name="T14" fmla="*/ 1 w 51"/>
                  <a:gd name="T15" fmla="*/ 0 h 11"/>
                  <a:gd name="T16" fmla="*/ 0 w 51"/>
                  <a:gd name="T17" fmla="*/ 0 h 11"/>
                  <a:gd name="T18" fmla="*/ 1 w 51"/>
                  <a:gd name="T19" fmla="*/ 0 h 11"/>
                  <a:gd name="T20" fmla="*/ 1 w 51"/>
                  <a:gd name="T21" fmla="*/ 0 h 11"/>
                  <a:gd name="T22" fmla="*/ 1 w 51"/>
                  <a:gd name="T23" fmla="*/ 0 h 11"/>
                  <a:gd name="T24" fmla="*/ 1 w 51"/>
                  <a:gd name="T25" fmla="*/ 0 h 11"/>
                  <a:gd name="T26" fmla="*/ 1 w 51"/>
                  <a:gd name="T27" fmla="*/ 0 h 11"/>
                  <a:gd name="T28" fmla="*/ 2 w 51"/>
                  <a:gd name="T29" fmla="*/ 0 h 11"/>
                  <a:gd name="T30" fmla="*/ 2 w 51"/>
                  <a:gd name="T31" fmla="*/ 0 h 11"/>
                  <a:gd name="T32" fmla="*/ 2 w 51"/>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11">
                    <a:moveTo>
                      <a:pt x="51" y="3"/>
                    </a:moveTo>
                    <a:lnTo>
                      <a:pt x="48" y="3"/>
                    </a:lnTo>
                    <a:lnTo>
                      <a:pt x="41" y="1"/>
                    </a:lnTo>
                    <a:lnTo>
                      <a:pt x="33" y="1"/>
                    </a:lnTo>
                    <a:lnTo>
                      <a:pt x="24" y="0"/>
                    </a:lnTo>
                    <a:lnTo>
                      <a:pt x="15" y="0"/>
                    </a:lnTo>
                    <a:lnTo>
                      <a:pt x="8" y="0"/>
                    </a:lnTo>
                    <a:lnTo>
                      <a:pt x="2" y="3"/>
                    </a:lnTo>
                    <a:lnTo>
                      <a:pt x="0" y="6"/>
                    </a:lnTo>
                    <a:lnTo>
                      <a:pt x="1" y="10"/>
                    </a:lnTo>
                    <a:lnTo>
                      <a:pt x="5" y="11"/>
                    </a:lnTo>
                    <a:lnTo>
                      <a:pt x="12" y="11"/>
                    </a:lnTo>
                    <a:lnTo>
                      <a:pt x="20" y="10"/>
                    </a:lnTo>
                    <a:lnTo>
                      <a:pt x="29" y="8"/>
                    </a:lnTo>
                    <a:lnTo>
                      <a:pt x="39" y="6"/>
                    </a:lnTo>
                    <a:lnTo>
                      <a:pt x="46" y="4"/>
                    </a:lnTo>
                    <a:lnTo>
                      <a:pt x="51"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27" name="Freeform 185">
                <a:extLst>
                  <a:ext uri="{FF2B5EF4-FFF2-40B4-BE49-F238E27FC236}">
                    <a16:creationId xmlns:a16="http://schemas.microsoft.com/office/drawing/2014/main" xmlns="" id="{E2218915-B831-4ADD-9407-7DE1FFD5678C}"/>
                  </a:ext>
                </a:extLst>
              </p:cNvPr>
              <p:cNvSpPr>
                <a:spLocks/>
              </p:cNvSpPr>
              <p:nvPr/>
            </p:nvSpPr>
            <p:spPr bwMode="auto">
              <a:xfrm>
                <a:off x="2042" y="1278"/>
                <a:ext cx="22" cy="16"/>
              </a:xfrm>
              <a:custGeom>
                <a:avLst/>
                <a:gdLst>
                  <a:gd name="T0" fmla="*/ 2 w 44"/>
                  <a:gd name="T1" fmla="*/ 0 h 32"/>
                  <a:gd name="T2" fmla="*/ 2 w 44"/>
                  <a:gd name="T3" fmla="*/ 1 h 32"/>
                  <a:gd name="T4" fmla="*/ 2 w 44"/>
                  <a:gd name="T5" fmla="*/ 1 h 32"/>
                  <a:gd name="T6" fmla="*/ 1 w 44"/>
                  <a:gd name="T7" fmla="*/ 1 h 32"/>
                  <a:gd name="T8" fmla="*/ 1 w 44"/>
                  <a:gd name="T9" fmla="*/ 1 h 32"/>
                  <a:gd name="T10" fmla="*/ 1 w 44"/>
                  <a:gd name="T11" fmla="*/ 1 h 32"/>
                  <a:gd name="T12" fmla="*/ 1 w 44"/>
                  <a:gd name="T13" fmla="*/ 1 h 32"/>
                  <a:gd name="T14" fmla="*/ 0 w 44"/>
                  <a:gd name="T15" fmla="*/ 1 h 32"/>
                  <a:gd name="T16" fmla="*/ 0 w 44"/>
                  <a:gd name="T17" fmla="*/ 1 h 32"/>
                  <a:gd name="T18" fmla="*/ 1 w 44"/>
                  <a:gd name="T19" fmla="*/ 1 h 32"/>
                  <a:gd name="T20" fmla="*/ 1 w 44"/>
                  <a:gd name="T21" fmla="*/ 1 h 32"/>
                  <a:gd name="T22" fmla="*/ 1 w 44"/>
                  <a:gd name="T23" fmla="*/ 1 h 32"/>
                  <a:gd name="T24" fmla="*/ 1 w 44"/>
                  <a:gd name="T25" fmla="*/ 1 h 32"/>
                  <a:gd name="T26" fmla="*/ 1 w 44"/>
                  <a:gd name="T27" fmla="*/ 1 h 32"/>
                  <a:gd name="T28" fmla="*/ 2 w 44"/>
                  <a:gd name="T29" fmla="*/ 1 h 32"/>
                  <a:gd name="T30" fmla="*/ 2 w 44"/>
                  <a:gd name="T31" fmla="*/ 1 h 32"/>
                  <a:gd name="T32" fmla="*/ 2 w 44"/>
                  <a:gd name="T33" fmla="*/ 0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32">
                    <a:moveTo>
                      <a:pt x="44" y="0"/>
                    </a:moveTo>
                    <a:lnTo>
                      <a:pt x="41" y="2"/>
                    </a:lnTo>
                    <a:lnTo>
                      <a:pt x="35" y="5"/>
                    </a:lnTo>
                    <a:lnTo>
                      <a:pt x="28" y="8"/>
                    </a:lnTo>
                    <a:lnTo>
                      <a:pt x="19" y="12"/>
                    </a:lnTo>
                    <a:lnTo>
                      <a:pt x="11" y="16"/>
                    </a:lnTo>
                    <a:lnTo>
                      <a:pt x="5" y="21"/>
                    </a:lnTo>
                    <a:lnTo>
                      <a:pt x="0" y="25"/>
                    </a:lnTo>
                    <a:lnTo>
                      <a:pt x="0" y="30"/>
                    </a:lnTo>
                    <a:lnTo>
                      <a:pt x="3" y="32"/>
                    </a:lnTo>
                    <a:lnTo>
                      <a:pt x="9" y="31"/>
                    </a:lnTo>
                    <a:lnTo>
                      <a:pt x="14" y="28"/>
                    </a:lnTo>
                    <a:lnTo>
                      <a:pt x="21" y="22"/>
                    </a:lnTo>
                    <a:lnTo>
                      <a:pt x="28" y="16"/>
                    </a:lnTo>
                    <a:lnTo>
                      <a:pt x="35" y="9"/>
                    </a:lnTo>
                    <a:lnTo>
                      <a:pt x="41" y="5"/>
                    </a:lnTo>
                    <a:lnTo>
                      <a:pt x="4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28" name="Freeform 186">
                <a:extLst>
                  <a:ext uri="{FF2B5EF4-FFF2-40B4-BE49-F238E27FC236}">
                    <a16:creationId xmlns:a16="http://schemas.microsoft.com/office/drawing/2014/main" xmlns="" id="{44793377-D253-454D-990C-7E88E29DA4CE}"/>
                  </a:ext>
                </a:extLst>
              </p:cNvPr>
              <p:cNvSpPr>
                <a:spLocks/>
              </p:cNvSpPr>
              <p:nvPr/>
            </p:nvSpPr>
            <p:spPr bwMode="auto">
              <a:xfrm>
                <a:off x="2186" y="1194"/>
                <a:ext cx="7" cy="34"/>
              </a:xfrm>
              <a:custGeom>
                <a:avLst/>
                <a:gdLst>
                  <a:gd name="T0" fmla="*/ 1 w 14"/>
                  <a:gd name="T1" fmla="*/ 3 h 68"/>
                  <a:gd name="T2" fmla="*/ 1 w 14"/>
                  <a:gd name="T3" fmla="*/ 2 h 68"/>
                  <a:gd name="T4" fmla="*/ 0 w 14"/>
                  <a:gd name="T5" fmla="*/ 1 h 68"/>
                  <a:gd name="T6" fmla="*/ 1 w 14"/>
                  <a:gd name="T7" fmla="*/ 1 h 68"/>
                  <a:gd name="T8" fmla="*/ 1 w 14"/>
                  <a:gd name="T9" fmla="*/ 0 h 68"/>
                  <a:gd name="T10" fmla="*/ 1 w 14"/>
                  <a:gd name="T11" fmla="*/ 1 h 68"/>
                  <a:gd name="T12" fmla="*/ 1 w 14"/>
                  <a:gd name="T13" fmla="*/ 1 h 68"/>
                  <a:gd name="T14" fmla="*/ 1 w 14"/>
                  <a:gd name="T15" fmla="*/ 2 h 68"/>
                  <a:gd name="T16" fmla="*/ 1 w 14"/>
                  <a:gd name="T17" fmla="*/ 3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68">
                    <a:moveTo>
                      <a:pt x="12" y="68"/>
                    </a:moveTo>
                    <a:lnTo>
                      <a:pt x="4" y="52"/>
                    </a:lnTo>
                    <a:lnTo>
                      <a:pt x="0" y="30"/>
                    </a:lnTo>
                    <a:lnTo>
                      <a:pt x="1" y="10"/>
                    </a:lnTo>
                    <a:lnTo>
                      <a:pt x="8" y="0"/>
                    </a:lnTo>
                    <a:lnTo>
                      <a:pt x="14" y="7"/>
                    </a:lnTo>
                    <a:lnTo>
                      <a:pt x="14" y="26"/>
                    </a:lnTo>
                    <a:lnTo>
                      <a:pt x="12" y="49"/>
                    </a:lnTo>
                    <a:lnTo>
                      <a:pt x="12"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29" name="Freeform 187">
                <a:extLst>
                  <a:ext uri="{FF2B5EF4-FFF2-40B4-BE49-F238E27FC236}">
                    <a16:creationId xmlns:a16="http://schemas.microsoft.com/office/drawing/2014/main" xmlns="" id="{28ADBBBA-4381-488A-8BE5-B572334AA83D}"/>
                  </a:ext>
                </a:extLst>
              </p:cNvPr>
              <p:cNvSpPr>
                <a:spLocks/>
              </p:cNvSpPr>
              <p:nvPr/>
            </p:nvSpPr>
            <p:spPr bwMode="auto">
              <a:xfrm>
                <a:off x="2205" y="1201"/>
                <a:ext cx="13" cy="33"/>
              </a:xfrm>
              <a:custGeom>
                <a:avLst/>
                <a:gdLst>
                  <a:gd name="T0" fmla="*/ 0 w 28"/>
                  <a:gd name="T1" fmla="*/ 3 h 64"/>
                  <a:gd name="T2" fmla="*/ 0 w 28"/>
                  <a:gd name="T3" fmla="*/ 2 h 64"/>
                  <a:gd name="T4" fmla="*/ 0 w 28"/>
                  <a:gd name="T5" fmla="*/ 1 h 64"/>
                  <a:gd name="T6" fmla="*/ 0 w 28"/>
                  <a:gd name="T7" fmla="*/ 1 h 64"/>
                  <a:gd name="T8" fmla="*/ 0 w 28"/>
                  <a:gd name="T9" fmla="*/ 0 h 64"/>
                  <a:gd name="T10" fmla="*/ 0 w 28"/>
                  <a:gd name="T11" fmla="*/ 1 h 64"/>
                  <a:gd name="T12" fmla="*/ 0 w 28"/>
                  <a:gd name="T13" fmla="*/ 1 h 64"/>
                  <a:gd name="T14" fmla="*/ 0 w 28"/>
                  <a:gd name="T15" fmla="*/ 1 h 64"/>
                  <a:gd name="T16" fmla="*/ 0 w 28"/>
                  <a:gd name="T17" fmla="*/ 1 h 64"/>
                  <a:gd name="T18" fmla="*/ 0 w 28"/>
                  <a:gd name="T19" fmla="*/ 2 h 64"/>
                  <a:gd name="T20" fmla="*/ 0 w 28"/>
                  <a:gd name="T21" fmla="*/ 2 h 64"/>
                  <a:gd name="T22" fmla="*/ 0 w 28"/>
                  <a:gd name="T23" fmla="*/ 2 h 64"/>
                  <a:gd name="T24" fmla="*/ 0 w 28"/>
                  <a:gd name="T25" fmla="*/ 3 h 6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8" h="64">
                    <a:moveTo>
                      <a:pt x="0" y="64"/>
                    </a:moveTo>
                    <a:lnTo>
                      <a:pt x="3" y="49"/>
                    </a:lnTo>
                    <a:lnTo>
                      <a:pt x="8" y="27"/>
                    </a:lnTo>
                    <a:lnTo>
                      <a:pt x="15" y="9"/>
                    </a:lnTo>
                    <a:lnTo>
                      <a:pt x="24" y="0"/>
                    </a:lnTo>
                    <a:lnTo>
                      <a:pt x="28" y="2"/>
                    </a:lnTo>
                    <a:lnTo>
                      <a:pt x="27" y="9"/>
                    </a:lnTo>
                    <a:lnTo>
                      <a:pt x="24" y="18"/>
                    </a:lnTo>
                    <a:lnTo>
                      <a:pt x="20" y="30"/>
                    </a:lnTo>
                    <a:lnTo>
                      <a:pt x="14" y="41"/>
                    </a:lnTo>
                    <a:lnTo>
                      <a:pt x="8" y="52"/>
                    </a:lnTo>
                    <a:lnTo>
                      <a:pt x="4" y="60"/>
                    </a:lnTo>
                    <a:lnTo>
                      <a:pt x="0" y="6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30" name="Freeform 188">
                <a:extLst>
                  <a:ext uri="{FF2B5EF4-FFF2-40B4-BE49-F238E27FC236}">
                    <a16:creationId xmlns:a16="http://schemas.microsoft.com/office/drawing/2014/main" xmlns="" id="{93599FB7-BB2C-489C-8CD2-B5C0BC784C85}"/>
                  </a:ext>
                </a:extLst>
              </p:cNvPr>
              <p:cNvSpPr>
                <a:spLocks/>
              </p:cNvSpPr>
              <p:nvPr/>
            </p:nvSpPr>
            <p:spPr bwMode="auto">
              <a:xfrm>
                <a:off x="2173" y="1194"/>
                <a:ext cx="7" cy="31"/>
              </a:xfrm>
              <a:custGeom>
                <a:avLst/>
                <a:gdLst>
                  <a:gd name="T0" fmla="*/ 0 w 15"/>
                  <a:gd name="T1" fmla="*/ 2 h 62"/>
                  <a:gd name="T2" fmla="*/ 0 w 15"/>
                  <a:gd name="T3" fmla="*/ 2 h 62"/>
                  <a:gd name="T4" fmla="*/ 0 w 15"/>
                  <a:gd name="T5" fmla="*/ 2 h 62"/>
                  <a:gd name="T6" fmla="*/ 0 w 15"/>
                  <a:gd name="T7" fmla="*/ 1 h 62"/>
                  <a:gd name="T8" fmla="*/ 0 w 15"/>
                  <a:gd name="T9" fmla="*/ 0 h 62"/>
                  <a:gd name="T10" fmla="*/ 0 w 15"/>
                  <a:gd name="T11" fmla="*/ 1 h 62"/>
                  <a:gd name="T12" fmla="*/ 0 w 15"/>
                  <a:gd name="T13" fmla="*/ 1 h 62"/>
                  <a:gd name="T14" fmla="*/ 0 w 15"/>
                  <a:gd name="T15" fmla="*/ 2 h 62"/>
                  <a:gd name="T16" fmla="*/ 0 w 15"/>
                  <a:gd name="T17" fmla="*/ 2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62">
                    <a:moveTo>
                      <a:pt x="15" y="62"/>
                    </a:moveTo>
                    <a:lnTo>
                      <a:pt x="6" y="54"/>
                    </a:lnTo>
                    <a:lnTo>
                      <a:pt x="0" y="34"/>
                    </a:lnTo>
                    <a:lnTo>
                      <a:pt x="0" y="12"/>
                    </a:lnTo>
                    <a:lnTo>
                      <a:pt x="6" y="0"/>
                    </a:lnTo>
                    <a:lnTo>
                      <a:pt x="12" y="3"/>
                    </a:lnTo>
                    <a:lnTo>
                      <a:pt x="14" y="21"/>
                    </a:lnTo>
                    <a:lnTo>
                      <a:pt x="14" y="44"/>
                    </a:lnTo>
                    <a:lnTo>
                      <a:pt x="15" y="6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31" name="Freeform 189">
                <a:extLst>
                  <a:ext uri="{FF2B5EF4-FFF2-40B4-BE49-F238E27FC236}">
                    <a16:creationId xmlns:a16="http://schemas.microsoft.com/office/drawing/2014/main" xmlns="" id="{3ACF5C25-4871-47DC-839B-C17F29326969}"/>
                  </a:ext>
                </a:extLst>
              </p:cNvPr>
              <p:cNvSpPr>
                <a:spLocks/>
              </p:cNvSpPr>
              <p:nvPr/>
            </p:nvSpPr>
            <p:spPr bwMode="auto">
              <a:xfrm>
                <a:off x="2159" y="1192"/>
                <a:ext cx="10" cy="33"/>
              </a:xfrm>
              <a:custGeom>
                <a:avLst/>
                <a:gdLst>
                  <a:gd name="T0" fmla="*/ 1 w 20"/>
                  <a:gd name="T1" fmla="*/ 2 h 67"/>
                  <a:gd name="T2" fmla="*/ 1 w 20"/>
                  <a:gd name="T3" fmla="*/ 1 h 67"/>
                  <a:gd name="T4" fmla="*/ 1 w 20"/>
                  <a:gd name="T5" fmla="*/ 1 h 67"/>
                  <a:gd name="T6" fmla="*/ 0 w 20"/>
                  <a:gd name="T7" fmla="*/ 0 h 67"/>
                  <a:gd name="T8" fmla="*/ 1 w 20"/>
                  <a:gd name="T9" fmla="*/ 0 h 67"/>
                  <a:gd name="T10" fmla="*/ 1 w 20"/>
                  <a:gd name="T11" fmla="*/ 0 h 67"/>
                  <a:gd name="T12" fmla="*/ 1 w 20"/>
                  <a:gd name="T13" fmla="*/ 0 h 67"/>
                  <a:gd name="T14" fmla="*/ 1 w 20"/>
                  <a:gd name="T15" fmla="*/ 1 h 67"/>
                  <a:gd name="T16" fmla="*/ 1 w 20"/>
                  <a:gd name="T17" fmla="*/ 2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67">
                    <a:moveTo>
                      <a:pt x="20" y="67"/>
                    </a:moveTo>
                    <a:lnTo>
                      <a:pt x="10" y="54"/>
                    </a:lnTo>
                    <a:lnTo>
                      <a:pt x="3" y="34"/>
                    </a:lnTo>
                    <a:lnTo>
                      <a:pt x="0" y="13"/>
                    </a:lnTo>
                    <a:lnTo>
                      <a:pt x="4" y="0"/>
                    </a:lnTo>
                    <a:lnTo>
                      <a:pt x="10" y="5"/>
                    </a:lnTo>
                    <a:lnTo>
                      <a:pt x="12" y="22"/>
                    </a:lnTo>
                    <a:lnTo>
                      <a:pt x="15" y="45"/>
                    </a:lnTo>
                    <a:lnTo>
                      <a:pt x="20" y="6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32" name="Freeform 190">
                <a:extLst>
                  <a:ext uri="{FF2B5EF4-FFF2-40B4-BE49-F238E27FC236}">
                    <a16:creationId xmlns:a16="http://schemas.microsoft.com/office/drawing/2014/main" xmlns="" id="{5F9BFF60-26A0-4781-A3E2-81E26B45C35B}"/>
                  </a:ext>
                </a:extLst>
              </p:cNvPr>
              <p:cNvSpPr>
                <a:spLocks/>
              </p:cNvSpPr>
              <p:nvPr/>
            </p:nvSpPr>
            <p:spPr bwMode="auto">
              <a:xfrm>
                <a:off x="2145" y="1194"/>
                <a:ext cx="14" cy="32"/>
              </a:xfrm>
              <a:custGeom>
                <a:avLst/>
                <a:gdLst>
                  <a:gd name="T0" fmla="*/ 1 w 27"/>
                  <a:gd name="T1" fmla="*/ 2 h 64"/>
                  <a:gd name="T2" fmla="*/ 1 w 27"/>
                  <a:gd name="T3" fmla="*/ 2 h 64"/>
                  <a:gd name="T4" fmla="*/ 1 w 27"/>
                  <a:gd name="T5" fmla="*/ 2 h 64"/>
                  <a:gd name="T6" fmla="*/ 1 w 27"/>
                  <a:gd name="T7" fmla="*/ 2 h 64"/>
                  <a:gd name="T8" fmla="*/ 1 w 27"/>
                  <a:gd name="T9" fmla="*/ 1 h 64"/>
                  <a:gd name="T10" fmla="*/ 1 w 27"/>
                  <a:gd name="T11" fmla="*/ 1 h 64"/>
                  <a:gd name="T12" fmla="*/ 0 w 27"/>
                  <a:gd name="T13" fmla="*/ 1 h 64"/>
                  <a:gd name="T14" fmla="*/ 1 w 27"/>
                  <a:gd name="T15" fmla="*/ 1 h 64"/>
                  <a:gd name="T16" fmla="*/ 1 w 27"/>
                  <a:gd name="T17" fmla="*/ 0 h 64"/>
                  <a:gd name="T18" fmla="*/ 1 w 27"/>
                  <a:gd name="T19" fmla="*/ 1 h 64"/>
                  <a:gd name="T20" fmla="*/ 1 w 27"/>
                  <a:gd name="T21" fmla="*/ 1 h 64"/>
                  <a:gd name="T22" fmla="*/ 1 w 27"/>
                  <a:gd name="T23" fmla="*/ 2 h 64"/>
                  <a:gd name="T24" fmla="*/ 1 w 27"/>
                  <a:gd name="T25" fmla="*/ 2 h 6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64">
                    <a:moveTo>
                      <a:pt x="27" y="64"/>
                    </a:moveTo>
                    <a:lnTo>
                      <a:pt x="20" y="59"/>
                    </a:lnTo>
                    <a:lnTo>
                      <a:pt x="15" y="51"/>
                    </a:lnTo>
                    <a:lnTo>
                      <a:pt x="9" y="40"/>
                    </a:lnTo>
                    <a:lnTo>
                      <a:pt x="5" y="30"/>
                    </a:lnTo>
                    <a:lnTo>
                      <a:pt x="2" y="19"/>
                    </a:lnTo>
                    <a:lnTo>
                      <a:pt x="0" y="10"/>
                    </a:lnTo>
                    <a:lnTo>
                      <a:pt x="1" y="3"/>
                    </a:lnTo>
                    <a:lnTo>
                      <a:pt x="3" y="0"/>
                    </a:lnTo>
                    <a:lnTo>
                      <a:pt x="10" y="6"/>
                    </a:lnTo>
                    <a:lnTo>
                      <a:pt x="16" y="24"/>
                    </a:lnTo>
                    <a:lnTo>
                      <a:pt x="22" y="46"/>
                    </a:lnTo>
                    <a:lnTo>
                      <a:pt x="27" y="6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33" name="Freeform 191">
                <a:extLst>
                  <a:ext uri="{FF2B5EF4-FFF2-40B4-BE49-F238E27FC236}">
                    <a16:creationId xmlns:a16="http://schemas.microsoft.com/office/drawing/2014/main" xmlns="" id="{C40E277B-3139-4274-BD6F-373B33C1C247}"/>
                  </a:ext>
                </a:extLst>
              </p:cNvPr>
              <p:cNvSpPr>
                <a:spLocks/>
              </p:cNvSpPr>
              <p:nvPr/>
            </p:nvSpPr>
            <p:spPr bwMode="auto">
              <a:xfrm>
                <a:off x="2127" y="1196"/>
                <a:ext cx="20" cy="32"/>
              </a:xfrm>
              <a:custGeom>
                <a:avLst/>
                <a:gdLst>
                  <a:gd name="T0" fmla="*/ 2 w 40"/>
                  <a:gd name="T1" fmla="*/ 2 h 66"/>
                  <a:gd name="T2" fmla="*/ 2 w 40"/>
                  <a:gd name="T3" fmla="*/ 1 h 66"/>
                  <a:gd name="T4" fmla="*/ 1 w 40"/>
                  <a:gd name="T5" fmla="*/ 1 h 66"/>
                  <a:gd name="T6" fmla="*/ 1 w 40"/>
                  <a:gd name="T7" fmla="*/ 1 h 66"/>
                  <a:gd name="T8" fmla="*/ 1 w 40"/>
                  <a:gd name="T9" fmla="*/ 0 h 66"/>
                  <a:gd name="T10" fmla="*/ 1 w 40"/>
                  <a:gd name="T11" fmla="*/ 0 h 66"/>
                  <a:gd name="T12" fmla="*/ 1 w 40"/>
                  <a:gd name="T13" fmla="*/ 0 h 66"/>
                  <a:gd name="T14" fmla="*/ 0 w 40"/>
                  <a:gd name="T15" fmla="*/ 0 h 66"/>
                  <a:gd name="T16" fmla="*/ 1 w 40"/>
                  <a:gd name="T17" fmla="*/ 0 h 66"/>
                  <a:gd name="T18" fmla="*/ 1 w 40"/>
                  <a:gd name="T19" fmla="*/ 0 h 66"/>
                  <a:gd name="T20" fmla="*/ 1 w 40"/>
                  <a:gd name="T21" fmla="*/ 0 h 66"/>
                  <a:gd name="T22" fmla="*/ 1 w 40"/>
                  <a:gd name="T23" fmla="*/ 0 h 66"/>
                  <a:gd name="T24" fmla="*/ 1 w 40"/>
                  <a:gd name="T25" fmla="*/ 0 h 66"/>
                  <a:gd name="T26" fmla="*/ 1 w 40"/>
                  <a:gd name="T27" fmla="*/ 1 h 66"/>
                  <a:gd name="T28" fmla="*/ 1 w 40"/>
                  <a:gd name="T29" fmla="*/ 1 h 66"/>
                  <a:gd name="T30" fmla="*/ 2 w 40"/>
                  <a:gd name="T31" fmla="*/ 1 h 66"/>
                  <a:gd name="T32" fmla="*/ 2 w 40"/>
                  <a:gd name="T33" fmla="*/ 2 h 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66">
                    <a:moveTo>
                      <a:pt x="40" y="66"/>
                    </a:moveTo>
                    <a:lnTo>
                      <a:pt x="33" y="59"/>
                    </a:lnTo>
                    <a:lnTo>
                      <a:pt x="26" y="51"/>
                    </a:lnTo>
                    <a:lnTo>
                      <a:pt x="18" y="41"/>
                    </a:lnTo>
                    <a:lnTo>
                      <a:pt x="11" y="30"/>
                    </a:lnTo>
                    <a:lnTo>
                      <a:pt x="4" y="21"/>
                    </a:lnTo>
                    <a:lnTo>
                      <a:pt x="1" y="12"/>
                    </a:lnTo>
                    <a:lnTo>
                      <a:pt x="0" y="5"/>
                    </a:lnTo>
                    <a:lnTo>
                      <a:pt x="3" y="0"/>
                    </a:lnTo>
                    <a:lnTo>
                      <a:pt x="8" y="0"/>
                    </a:lnTo>
                    <a:lnTo>
                      <a:pt x="14" y="6"/>
                    </a:lnTo>
                    <a:lnTo>
                      <a:pt x="18" y="15"/>
                    </a:lnTo>
                    <a:lnTo>
                      <a:pt x="24" y="26"/>
                    </a:lnTo>
                    <a:lnTo>
                      <a:pt x="29" y="38"/>
                    </a:lnTo>
                    <a:lnTo>
                      <a:pt x="32" y="50"/>
                    </a:lnTo>
                    <a:lnTo>
                      <a:pt x="37" y="59"/>
                    </a:lnTo>
                    <a:lnTo>
                      <a:pt x="40" y="6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34" name="Freeform 192">
                <a:extLst>
                  <a:ext uri="{FF2B5EF4-FFF2-40B4-BE49-F238E27FC236}">
                    <a16:creationId xmlns:a16="http://schemas.microsoft.com/office/drawing/2014/main" xmlns="" id="{0CF889F3-3BEF-4D05-BC56-FBCF971616B4}"/>
                  </a:ext>
                </a:extLst>
              </p:cNvPr>
              <p:cNvSpPr>
                <a:spLocks/>
              </p:cNvSpPr>
              <p:nvPr/>
            </p:nvSpPr>
            <p:spPr bwMode="auto">
              <a:xfrm>
                <a:off x="2106" y="1201"/>
                <a:ext cx="27" cy="33"/>
              </a:xfrm>
              <a:custGeom>
                <a:avLst/>
                <a:gdLst>
                  <a:gd name="T0" fmla="*/ 1 w 56"/>
                  <a:gd name="T1" fmla="*/ 3 h 65"/>
                  <a:gd name="T2" fmla="*/ 1 w 56"/>
                  <a:gd name="T3" fmla="*/ 2 h 65"/>
                  <a:gd name="T4" fmla="*/ 1 w 56"/>
                  <a:gd name="T5" fmla="*/ 2 h 65"/>
                  <a:gd name="T6" fmla="*/ 0 w 56"/>
                  <a:gd name="T7" fmla="*/ 2 h 65"/>
                  <a:gd name="T8" fmla="*/ 0 w 56"/>
                  <a:gd name="T9" fmla="*/ 1 h 65"/>
                  <a:gd name="T10" fmla="*/ 0 w 56"/>
                  <a:gd name="T11" fmla="*/ 1 h 65"/>
                  <a:gd name="T12" fmla="*/ 0 w 56"/>
                  <a:gd name="T13" fmla="*/ 1 h 65"/>
                  <a:gd name="T14" fmla="*/ 0 w 56"/>
                  <a:gd name="T15" fmla="*/ 1 h 65"/>
                  <a:gd name="T16" fmla="*/ 0 w 56"/>
                  <a:gd name="T17" fmla="*/ 0 h 65"/>
                  <a:gd name="T18" fmla="*/ 0 w 56"/>
                  <a:gd name="T19" fmla="*/ 1 h 65"/>
                  <a:gd name="T20" fmla="*/ 0 w 56"/>
                  <a:gd name="T21" fmla="*/ 1 h 65"/>
                  <a:gd name="T22" fmla="*/ 0 w 56"/>
                  <a:gd name="T23" fmla="*/ 1 h 65"/>
                  <a:gd name="T24" fmla="*/ 1 w 56"/>
                  <a:gd name="T25" fmla="*/ 1 h 65"/>
                  <a:gd name="T26" fmla="*/ 1 w 56"/>
                  <a:gd name="T27" fmla="*/ 2 h 65"/>
                  <a:gd name="T28" fmla="*/ 1 w 56"/>
                  <a:gd name="T29" fmla="*/ 2 h 65"/>
                  <a:gd name="T30" fmla="*/ 1 w 56"/>
                  <a:gd name="T31" fmla="*/ 2 h 65"/>
                  <a:gd name="T32" fmla="*/ 1 w 56"/>
                  <a:gd name="T33" fmla="*/ 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65">
                    <a:moveTo>
                      <a:pt x="56" y="65"/>
                    </a:moveTo>
                    <a:lnTo>
                      <a:pt x="49" y="60"/>
                    </a:lnTo>
                    <a:lnTo>
                      <a:pt x="39" y="52"/>
                    </a:lnTo>
                    <a:lnTo>
                      <a:pt x="29" y="41"/>
                    </a:lnTo>
                    <a:lnTo>
                      <a:pt x="19" y="31"/>
                    </a:lnTo>
                    <a:lnTo>
                      <a:pt x="9" y="19"/>
                    </a:lnTo>
                    <a:lnTo>
                      <a:pt x="3" y="10"/>
                    </a:lnTo>
                    <a:lnTo>
                      <a:pt x="0" y="3"/>
                    </a:lnTo>
                    <a:lnTo>
                      <a:pt x="3" y="0"/>
                    </a:lnTo>
                    <a:lnTo>
                      <a:pt x="8" y="1"/>
                    </a:lnTo>
                    <a:lnTo>
                      <a:pt x="16" y="8"/>
                    </a:lnTo>
                    <a:lnTo>
                      <a:pt x="24" y="17"/>
                    </a:lnTo>
                    <a:lnTo>
                      <a:pt x="33" y="29"/>
                    </a:lnTo>
                    <a:lnTo>
                      <a:pt x="39" y="41"/>
                    </a:lnTo>
                    <a:lnTo>
                      <a:pt x="46" y="52"/>
                    </a:lnTo>
                    <a:lnTo>
                      <a:pt x="52" y="61"/>
                    </a:lnTo>
                    <a:lnTo>
                      <a:pt x="56" y="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35" name="Freeform 193">
                <a:extLst>
                  <a:ext uri="{FF2B5EF4-FFF2-40B4-BE49-F238E27FC236}">
                    <a16:creationId xmlns:a16="http://schemas.microsoft.com/office/drawing/2014/main" xmlns="" id="{6361B97D-A8D1-43A6-AE51-72D26BA08E18}"/>
                  </a:ext>
                </a:extLst>
              </p:cNvPr>
              <p:cNvSpPr>
                <a:spLocks/>
              </p:cNvSpPr>
              <p:nvPr/>
            </p:nvSpPr>
            <p:spPr bwMode="auto">
              <a:xfrm>
                <a:off x="2085" y="1206"/>
                <a:ext cx="32" cy="34"/>
              </a:xfrm>
              <a:custGeom>
                <a:avLst/>
                <a:gdLst>
                  <a:gd name="T0" fmla="*/ 2 w 63"/>
                  <a:gd name="T1" fmla="*/ 3 h 68"/>
                  <a:gd name="T2" fmla="*/ 2 w 63"/>
                  <a:gd name="T3" fmla="*/ 2 h 68"/>
                  <a:gd name="T4" fmla="*/ 2 w 63"/>
                  <a:gd name="T5" fmla="*/ 2 h 68"/>
                  <a:gd name="T6" fmla="*/ 2 w 63"/>
                  <a:gd name="T7" fmla="*/ 2 h 68"/>
                  <a:gd name="T8" fmla="*/ 1 w 63"/>
                  <a:gd name="T9" fmla="*/ 2 h 68"/>
                  <a:gd name="T10" fmla="*/ 1 w 63"/>
                  <a:gd name="T11" fmla="*/ 1 h 68"/>
                  <a:gd name="T12" fmla="*/ 1 w 63"/>
                  <a:gd name="T13" fmla="*/ 1 h 68"/>
                  <a:gd name="T14" fmla="*/ 0 w 63"/>
                  <a:gd name="T15" fmla="*/ 1 h 68"/>
                  <a:gd name="T16" fmla="*/ 1 w 63"/>
                  <a:gd name="T17" fmla="*/ 0 h 68"/>
                  <a:gd name="T18" fmla="*/ 1 w 63"/>
                  <a:gd name="T19" fmla="*/ 0 h 68"/>
                  <a:gd name="T20" fmla="*/ 1 w 63"/>
                  <a:gd name="T21" fmla="*/ 1 h 68"/>
                  <a:gd name="T22" fmla="*/ 1 w 63"/>
                  <a:gd name="T23" fmla="*/ 1 h 68"/>
                  <a:gd name="T24" fmla="*/ 2 w 63"/>
                  <a:gd name="T25" fmla="*/ 1 h 68"/>
                  <a:gd name="T26" fmla="*/ 2 w 63"/>
                  <a:gd name="T27" fmla="*/ 2 h 68"/>
                  <a:gd name="T28" fmla="*/ 2 w 63"/>
                  <a:gd name="T29" fmla="*/ 2 h 68"/>
                  <a:gd name="T30" fmla="*/ 2 w 63"/>
                  <a:gd name="T31" fmla="*/ 2 h 68"/>
                  <a:gd name="T32" fmla="*/ 2 w 63"/>
                  <a:gd name="T33" fmla="*/ 3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68">
                    <a:moveTo>
                      <a:pt x="63" y="68"/>
                    </a:moveTo>
                    <a:lnTo>
                      <a:pt x="55" y="63"/>
                    </a:lnTo>
                    <a:lnTo>
                      <a:pt x="46" y="55"/>
                    </a:lnTo>
                    <a:lnTo>
                      <a:pt x="33" y="46"/>
                    </a:lnTo>
                    <a:lnTo>
                      <a:pt x="22" y="35"/>
                    </a:lnTo>
                    <a:lnTo>
                      <a:pt x="12" y="24"/>
                    </a:lnTo>
                    <a:lnTo>
                      <a:pt x="3" y="14"/>
                    </a:lnTo>
                    <a:lnTo>
                      <a:pt x="0" y="6"/>
                    </a:lnTo>
                    <a:lnTo>
                      <a:pt x="2" y="0"/>
                    </a:lnTo>
                    <a:lnTo>
                      <a:pt x="8" y="0"/>
                    </a:lnTo>
                    <a:lnTo>
                      <a:pt x="16" y="6"/>
                    </a:lnTo>
                    <a:lnTo>
                      <a:pt x="24" y="15"/>
                    </a:lnTo>
                    <a:lnTo>
                      <a:pt x="33" y="27"/>
                    </a:lnTo>
                    <a:lnTo>
                      <a:pt x="41" y="40"/>
                    </a:lnTo>
                    <a:lnTo>
                      <a:pt x="49" y="52"/>
                    </a:lnTo>
                    <a:lnTo>
                      <a:pt x="58" y="62"/>
                    </a:lnTo>
                    <a:lnTo>
                      <a:pt x="63"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36" name="Freeform 194">
                <a:extLst>
                  <a:ext uri="{FF2B5EF4-FFF2-40B4-BE49-F238E27FC236}">
                    <a16:creationId xmlns:a16="http://schemas.microsoft.com/office/drawing/2014/main" xmlns="" id="{764E55F0-CE71-4056-BC6F-A649B5E393A3}"/>
                  </a:ext>
                </a:extLst>
              </p:cNvPr>
              <p:cNvSpPr>
                <a:spLocks/>
              </p:cNvSpPr>
              <p:nvPr/>
            </p:nvSpPr>
            <p:spPr bwMode="auto">
              <a:xfrm>
                <a:off x="2069" y="1215"/>
                <a:ext cx="37" cy="32"/>
              </a:xfrm>
              <a:custGeom>
                <a:avLst/>
                <a:gdLst>
                  <a:gd name="T0" fmla="*/ 3 w 73"/>
                  <a:gd name="T1" fmla="*/ 2 h 64"/>
                  <a:gd name="T2" fmla="*/ 2 w 73"/>
                  <a:gd name="T3" fmla="*/ 2 h 64"/>
                  <a:gd name="T4" fmla="*/ 2 w 73"/>
                  <a:gd name="T5" fmla="*/ 2 h 64"/>
                  <a:gd name="T6" fmla="*/ 2 w 73"/>
                  <a:gd name="T7" fmla="*/ 2 h 64"/>
                  <a:gd name="T8" fmla="*/ 1 w 73"/>
                  <a:gd name="T9" fmla="*/ 2 h 64"/>
                  <a:gd name="T10" fmla="*/ 1 w 73"/>
                  <a:gd name="T11" fmla="*/ 1 h 64"/>
                  <a:gd name="T12" fmla="*/ 1 w 73"/>
                  <a:gd name="T13" fmla="*/ 1 h 64"/>
                  <a:gd name="T14" fmla="*/ 1 w 73"/>
                  <a:gd name="T15" fmla="*/ 1 h 64"/>
                  <a:gd name="T16" fmla="*/ 0 w 73"/>
                  <a:gd name="T17" fmla="*/ 1 h 64"/>
                  <a:gd name="T18" fmla="*/ 1 w 73"/>
                  <a:gd name="T19" fmla="*/ 0 h 64"/>
                  <a:gd name="T20" fmla="*/ 1 w 73"/>
                  <a:gd name="T21" fmla="*/ 1 h 64"/>
                  <a:gd name="T22" fmla="*/ 1 w 73"/>
                  <a:gd name="T23" fmla="*/ 1 h 64"/>
                  <a:gd name="T24" fmla="*/ 2 w 73"/>
                  <a:gd name="T25" fmla="*/ 1 h 64"/>
                  <a:gd name="T26" fmla="*/ 2 w 73"/>
                  <a:gd name="T27" fmla="*/ 2 h 64"/>
                  <a:gd name="T28" fmla="*/ 2 w 73"/>
                  <a:gd name="T29" fmla="*/ 2 h 64"/>
                  <a:gd name="T30" fmla="*/ 3 w 73"/>
                  <a:gd name="T31" fmla="*/ 2 h 64"/>
                  <a:gd name="T32" fmla="*/ 3 w 73"/>
                  <a:gd name="T33" fmla="*/ 2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3" h="64">
                    <a:moveTo>
                      <a:pt x="73" y="64"/>
                    </a:moveTo>
                    <a:lnTo>
                      <a:pt x="64" y="60"/>
                    </a:lnTo>
                    <a:lnTo>
                      <a:pt x="53" y="55"/>
                    </a:lnTo>
                    <a:lnTo>
                      <a:pt x="40" y="49"/>
                    </a:lnTo>
                    <a:lnTo>
                      <a:pt x="28" y="41"/>
                    </a:lnTo>
                    <a:lnTo>
                      <a:pt x="17" y="32"/>
                    </a:lnTo>
                    <a:lnTo>
                      <a:pt x="8" y="22"/>
                    </a:lnTo>
                    <a:lnTo>
                      <a:pt x="2" y="13"/>
                    </a:lnTo>
                    <a:lnTo>
                      <a:pt x="0" y="3"/>
                    </a:lnTo>
                    <a:lnTo>
                      <a:pt x="2" y="0"/>
                    </a:lnTo>
                    <a:lnTo>
                      <a:pt x="10" y="5"/>
                    </a:lnTo>
                    <a:lnTo>
                      <a:pt x="20" y="13"/>
                    </a:lnTo>
                    <a:lnTo>
                      <a:pt x="33" y="23"/>
                    </a:lnTo>
                    <a:lnTo>
                      <a:pt x="46" y="36"/>
                    </a:lnTo>
                    <a:lnTo>
                      <a:pt x="57" y="48"/>
                    </a:lnTo>
                    <a:lnTo>
                      <a:pt x="68" y="57"/>
                    </a:lnTo>
                    <a:lnTo>
                      <a:pt x="73" y="6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37" name="Freeform 195">
                <a:extLst>
                  <a:ext uri="{FF2B5EF4-FFF2-40B4-BE49-F238E27FC236}">
                    <a16:creationId xmlns:a16="http://schemas.microsoft.com/office/drawing/2014/main" xmlns="" id="{24E2F853-BE26-40C7-A492-EEF59DB008D3}"/>
                  </a:ext>
                </a:extLst>
              </p:cNvPr>
              <p:cNvSpPr>
                <a:spLocks/>
              </p:cNvSpPr>
              <p:nvPr/>
            </p:nvSpPr>
            <p:spPr bwMode="auto">
              <a:xfrm>
                <a:off x="2056" y="1235"/>
                <a:ext cx="40" cy="16"/>
              </a:xfrm>
              <a:custGeom>
                <a:avLst/>
                <a:gdLst>
                  <a:gd name="T0" fmla="*/ 0 w 81"/>
                  <a:gd name="T1" fmla="*/ 1 h 31"/>
                  <a:gd name="T2" fmla="*/ 0 w 81"/>
                  <a:gd name="T3" fmla="*/ 0 h 31"/>
                  <a:gd name="T4" fmla="*/ 0 w 81"/>
                  <a:gd name="T5" fmla="*/ 1 h 31"/>
                  <a:gd name="T6" fmla="*/ 0 w 81"/>
                  <a:gd name="T7" fmla="*/ 1 h 31"/>
                  <a:gd name="T8" fmla="*/ 1 w 81"/>
                  <a:gd name="T9" fmla="*/ 1 h 31"/>
                  <a:gd name="T10" fmla="*/ 1 w 81"/>
                  <a:gd name="T11" fmla="*/ 1 h 31"/>
                  <a:gd name="T12" fmla="*/ 1 w 81"/>
                  <a:gd name="T13" fmla="*/ 1 h 31"/>
                  <a:gd name="T14" fmla="*/ 2 w 81"/>
                  <a:gd name="T15" fmla="*/ 1 h 31"/>
                  <a:gd name="T16" fmla="*/ 2 w 81"/>
                  <a:gd name="T17" fmla="*/ 1 h 31"/>
                  <a:gd name="T18" fmla="*/ 2 w 81"/>
                  <a:gd name="T19" fmla="*/ 1 h 31"/>
                  <a:gd name="T20" fmla="*/ 1 w 81"/>
                  <a:gd name="T21" fmla="*/ 1 h 31"/>
                  <a:gd name="T22" fmla="*/ 1 w 81"/>
                  <a:gd name="T23" fmla="*/ 1 h 31"/>
                  <a:gd name="T24" fmla="*/ 0 w 81"/>
                  <a:gd name="T25" fmla="*/ 1 h 31"/>
                  <a:gd name="T26" fmla="*/ 0 w 81"/>
                  <a:gd name="T27" fmla="*/ 1 h 31"/>
                  <a:gd name="T28" fmla="*/ 0 w 81"/>
                  <a:gd name="T29" fmla="*/ 1 h 31"/>
                  <a:gd name="T30" fmla="*/ 0 w 81"/>
                  <a:gd name="T31" fmla="*/ 1 h 31"/>
                  <a:gd name="T32" fmla="*/ 0 w 81"/>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1" h="31">
                    <a:moveTo>
                      <a:pt x="0" y="1"/>
                    </a:moveTo>
                    <a:lnTo>
                      <a:pt x="5" y="0"/>
                    </a:lnTo>
                    <a:lnTo>
                      <a:pt x="13" y="2"/>
                    </a:lnTo>
                    <a:lnTo>
                      <a:pt x="23" y="6"/>
                    </a:lnTo>
                    <a:lnTo>
                      <a:pt x="36" y="11"/>
                    </a:lnTo>
                    <a:lnTo>
                      <a:pt x="49" y="16"/>
                    </a:lnTo>
                    <a:lnTo>
                      <a:pt x="61" y="22"/>
                    </a:lnTo>
                    <a:lnTo>
                      <a:pt x="73" y="26"/>
                    </a:lnTo>
                    <a:lnTo>
                      <a:pt x="81" y="29"/>
                    </a:lnTo>
                    <a:lnTo>
                      <a:pt x="69" y="31"/>
                    </a:lnTo>
                    <a:lnTo>
                      <a:pt x="57" y="30"/>
                    </a:lnTo>
                    <a:lnTo>
                      <a:pt x="42" y="27"/>
                    </a:lnTo>
                    <a:lnTo>
                      <a:pt x="28" y="24"/>
                    </a:lnTo>
                    <a:lnTo>
                      <a:pt x="15" y="19"/>
                    </a:lnTo>
                    <a:lnTo>
                      <a:pt x="5" y="14"/>
                    </a:lnTo>
                    <a:lnTo>
                      <a:pt x="0" y="8"/>
                    </a:lnTo>
                    <a:lnTo>
                      <a:pt x="0"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38" name="Freeform 196">
                <a:extLst>
                  <a:ext uri="{FF2B5EF4-FFF2-40B4-BE49-F238E27FC236}">
                    <a16:creationId xmlns:a16="http://schemas.microsoft.com/office/drawing/2014/main" xmlns="" id="{2604BD90-02CE-4A3C-951D-28F8982612BC}"/>
                  </a:ext>
                </a:extLst>
              </p:cNvPr>
              <p:cNvSpPr>
                <a:spLocks/>
              </p:cNvSpPr>
              <p:nvPr/>
            </p:nvSpPr>
            <p:spPr bwMode="auto">
              <a:xfrm>
                <a:off x="2043" y="1247"/>
                <a:ext cx="40" cy="15"/>
              </a:xfrm>
              <a:custGeom>
                <a:avLst/>
                <a:gdLst>
                  <a:gd name="T0" fmla="*/ 0 w 78"/>
                  <a:gd name="T1" fmla="*/ 0 h 30"/>
                  <a:gd name="T2" fmla="*/ 1 w 78"/>
                  <a:gd name="T3" fmla="*/ 0 h 30"/>
                  <a:gd name="T4" fmla="*/ 1 w 78"/>
                  <a:gd name="T5" fmla="*/ 1 h 30"/>
                  <a:gd name="T6" fmla="*/ 1 w 78"/>
                  <a:gd name="T7" fmla="*/ 1 h 30"/>
                  <a:gd name="T8" fmla="*/ 2 w 78"/>
                  <a:gd name="T9" fmla="*/ 1 h 30"/>
                  <a:gd name="T10" fmla="*/ 2 w 78"/>
                  <a:gd name="T11" fmla="*/ 1 h 30"/>
                  <a:gd name="T12" fmla="*/ 2 w 78"/>
                  <a:gd name="T13" fmla="*/ 1 h 30"/>
                  <a:gd name="T14" fmla="*/ 3 w 78"/>
                  <a:gd name="T15" fmla="*/ 1 h 30"/>
                  <a:gd name="T16" fmla="*/ 3 w 78"/>
                  <a:gd name="T17" fmla="*/ 1 h 30"/>
                  <a:gd name="T18" fmla="*/ 3 w 78"/>
                  <a:gd name="T19" fmla="*/ 1 h 30"/>
                  <a:gd name="T20" fmla="*/ 2 w 78"/>
                  <a:gd name="T21" fmla="*/ 1 h 30"/>
                  <a:gd name="T22" fmla="*/ 2 w 78"/>
                  <a:gd name="T23" fmla="*/ 1 h 30"/>
                  <a:gd name="T24" fmla="*/ 1 w 78"/>
                  <a:gd name="T25" fmla="*/ 1 h 30"/>
                  <a:gd name="T26" fmla="*/ 1 w 78"/>
                  <a:gd name="T27" fmla="*/ 1 h 30"/>
                  <a:gd name="T28" fmla="*/ 1 w 78"/>
                  <a:gd name="T29" fmla="*/ 1 h 30"/>
                  <a:gd name="T30" fmla="*/ 0 w 78"/>
                  <a:gd name="T31" fmla="*/ 1 h 30"/>
                  <a:gd name="T32" fmla="*/ 0 w 7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8" h="30">
                    <a:moveTo>
                      <a:pt x="0" y="0"/>
                    </a:moveTo>
                    <a:lnTo>
                      <a:pt x="5" y="0"/>
                    </a:lnTo>
                    <a:lnTo>
                      <a:pt x="13" y="1"/>
                    </a:lnTo>
                    <a:lnTo>
                      <a:pt x="23" y="6"/>
                    </a:lnTo>
                    <a:lnTo>
                      <a:pt x="36" y="10"/>
                    </a:lnTo>
                    <a:lnTo>
                      <a:pt x="49" y="16"/>
                    </a:lnTo>
                    <a:lnTo>
                      <a:pt x="61" y="21"/>
                    </a:lnTo>
                    <a:lnTo>
                      <a:pt x="71" y="25"/>
                    </a:lnTo>
                    <a:lnTo>
                      <a:pt x="78" y="28"/>
                    </a:lnTo>
                    <a:lnTo>
                      <a:pt x="68" y="30"/>
                    </a:lnTo>
                    <a:lnTo>
                      <a:pt x="55" y="29"/>
                    </a:lnTo>
                    <a:lnTo>
                      <a:pt x="40" y="28"/>
                    </a:lnTo>
                    <a:lnTo>
                      <a:pt x="28" y="24"/>
                    </a:lnTo>
                    <a:lnTo>
                      <a:pt x="15" y="18"/>
                    </a:lnTo>
                    <a:lnTo>
                      <a:pt x="6" y="13"/>
                    </a:lnTo>
                    <a:lnTo>
                      <a:pt x="0" y="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39" name="Freeform 197">
                <a:extLst>
                  <a:ext uri="{FF2B5EF4-FFF2-40B4-BE49-F238E27FC236}">
                    <a16:creationId xmlns:a16="http://schemas.microsoft.com/office/drawing/2014/main" xmlns="" id="{F94A6DD0-B71E-4DD7-931F-98CC55608B0F}"/>
                  </a:ext>
                </a:extLst>
              </p:cNvPr>
              <p:cNvSpPr>
                <a:spLocks/>
              </p:cNvSpPr>
              <p:nvPr/>
            </p:nvSpPr>
            <p:spPr bwMode="auto">
              <a:xfrm>
                <a:off x="1925" y="1187"/>
                <a:ext cx="197" cy="44"/>
              </a:xfrm>
              <a:custGeom>
                <a:avLst/>
                <a:gdLst>
                  <a:gd name="T0" fmla="*/ 13 w 394"/>
                  <a:gd name="T1" fmla="*/ 1 h 88"/>
                  <a:gd name="T2" fmla="*/ 13 w 394"/>
                  <a:gd name="T3" fmla="*/ 1 h 88"/>
                  <a:gd name="T4" fmla="*/ 13 w 394"/>
                  <a:gd name="T5" fmla="*/ 1 h 88"/>
                  <a:gd name="T6" fmla="*/ 13 w 394"/>
                  <a:gd name="T7" fmla="*/ 1 h 88"/>
                  <a:gd name="T8" fmla="*/ 13 w 394"/>
                  <a:gd name="T9" fmla="*/ 0 h 88"/>
                  <a:gd name="T10" fmla="*/ 12 w 394"/>
                  <a:gd name="T11" fmla="*/ 1 h 88"/>
                  <a:gd name="T12" fmla="*/ 11 w 394"/>
                  <a:gd name="T13" fmla="*/ 1 h 88"/>
                  <a:gd name="T14" fmla="*/ 10 w 394"/>
                  <a:gd name="T15" fmla="*/ 2 h 88"/>
                  <a:gd name="T16" fmla="*/ 9 w 394"/>
                  <a:gd name="T17" fmla="*/ 2 h 88"/>
                  <a:gd name="T18" fmla="*/ 8 w 394"/>
                  <a:gd name="T19" fmla="*/ 2 h 88"/>
                  <a:gd name="T20" fmla="*/ 7 w 394"/>
                  <a:gd name="T21" fmla="*/ 3 h 88"/>
                  <a:gd name="T22" fmla="*/ 7 w 394"/>
                  <a:gd name="T23" fmla="*/ 3 h 88"/>
                  <a:gd name="T24" fmla="*/ 6 w 394"/>
                  <a:gd name="T25" fmla="*/ 3 h 88"/>
                  <a:gd name="T26" fmla="*/ 5 w 394"/>
                  <a:gd name="T27" fmla="*/ 3 h 88"/>
                  <a:gd name="T28" fmla="*/ 4 w 394"/>
                  <a:gd name="T29" fmla="*/ 3 h 88"/>
                  <a:gd name="T30" fmla="*/ 4 w 394"/>
                  <a:gd name="T31" fmla="*/ 3 h 88"/>
                  <a:gd name="T32" fmla="*/ 3 w 394"/>
                  <a:gd name="T33" fmla="*/ 3 h 88"/>
                  <a:gd name="T34" fmla="*/ 2 w 394"/>
                  <a:gd name="T35" fmla="*/ 3 h 88"/>
                  <a:gd name="T36" fmla="*/ 2 w 394"/>
                  <a:gd name="T37" fmla="*/ 3 h 88"/>
                  <a:gd name="T38" fmla="*/ 1 w 394"/>
                  <a:gd name="T39" fmla="*/ 3 h 88"/>
                  <a:gd name="T40" fmla="*/ 0 w 394"/>
                  <a:gd name="T41" fmla="*/ 3 h 88"/>
                  <a:gd name="T42" fmla="*/ 1 w 394"/>
                  <a:gd name="T43" fmla="*/ 3 h 88"/>
                  <a:gd name="T44" fmla="*/ 1 w 394"/>
                  <a:gd name="T45" fmla="*/ 3 h 88"/>
                  <a:gd name="T46" fmla="*/ 2 w 394"/>
                  <a:gd name="T47" fmla="*/ 3 h 88"/>
                  <a:gd name="T48" fmla="*/ 3 w 394"/>
                  <a:gd name="T49" fmla="*/ 3 h 88"/>
                  <a:gd name="T50" fmla="*/ 3 w 394"/>
                  <a:gd name="T51" fmla="*/ 3 h 88"/>
                  <a:gd name="T52" fmla="*/ 4 w 394"/>
                  <a:gd name="T53" fmla="*/ 3 h 88"/>
                  <a:gd name="T54" fmla="*/ 5 w 394"/>
                  <a:gd name="T55" fmla="*/ 3 h 88"/>
                  <a:gd name="T56" fmla="*/ 6 w 394"/>
                  <a:gd name="T57" fmla="*/ 3 h 88"/>
                  <a:gd name="T58" fmla="*/ 7 w 394"/>
                  <a:gd name="T59" fmla="*/ 3 h 88"/>
                  <a:gd name="T60" fmla="*/ 8 w 394"/>
                  <a:gd name="T61" fmla="*/ 3 h 88"/>
                  <a:gd name="T62" fmla="*/ 9 w 394"/>
                  <a:gd name="T63" fmla="*/ 3 h 88"/>
                  <a:gd name="T64" fmla="*/ 10 w 394"/>
                  <a:gd name="T65" fmla="*/ 2 h 88"/>
                  <a:gd name="T66" fmla="*/ 11 w 394"/>
                  <a:gd name="T67" fmla="*/ 2 h 88"/>
                  <a:gd name="T68" fmla="*/ 11 w 394"/>
                  <a:gd name="T69" fmla="*/ 2 h 88"/>
                  <a:gd name="T70" fmla="*/ 12 w 394"/>
                  <a:gd name="T71" fmla="*/ 1 h 88"/>
                  <a:gd name="T72" fmla="*/ 13 w 394"/>
                  <a:gd name="T73" fmla="*/ 1 h 8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94" h="88">
                    <a:moveTo>
                      <a:pt x="388" y="13"/>
                    </a:moveTo>
                    <a:lnTo>
                      <a:pt x="390" y="10"/>
                    </a:lnTo>
                    <a:lnTo>
                      <a:pt x="391" y="7"/>
                    </a:lnTo>
                    <a:lnTo>
                      <a:pt x="393" y="3"/>
                    </a:lnTo>
                    <a:lnTo>
                      <a:pt x="394" y="0"/>
                    </a:lnTo>
                    <a:lnTo>
                      <a:pt x="364" y="16"/>
                    </a:lnTo>
                    <a:lnTo>
                      <a:pt x="335" y="30"/>
                    </a:lnTo>
                    <a:lnTo>
                      <a:pt x="307" y="41"/>
                    </a:lnTo>
                    <a:lnTo>
                      <a:pt x="279" y="51"/>
                    </a:lnTo>
                    <a:lnTo>
                      <a:pt x="251" y="59"/>
                    </a:lnTo>
                    <a:lnTo>
                      <a:pt x="224" y="65"/>
                    </a:lnTo>
                    <a:lnTo>
                      <a:pt x="198" y="69"/>
                    </a:lnTo>
                    <a:lnTo>
                      <a:pt x="173" y="73"/>
                    </a:lnTo>
                    <a:lnTo>
                      <a:pt x="148" y="75"/>
                    </a:lnTo>
                    <a:lnTo>
                      <a:pt x="124" y="76"/>
                    </a:lnTo>
                    <a:lnTo>
                      <a:pt x="101" y="77"/>
                    </a:lnTo>
                    <a:lnTo>
                      <a:pt x="79" y="77"/>
                    </a:lnTo>
                    <a:lnTo>
                      <a:pt x="57" y="77"/>
                    </a:lnTo>
                    <a:lnTo>
                      <a:pt x="38" y="77"/>
                    </a:lnTo>
                    <a:lnTo>
                      <a:pt x="18" y="76"/>
                    </a:lnTo>
                    <a:lnTo>
                      <a:pt x="0" y="76"/>
                    </a:lnTo>
                    <a:lnTo>
                      <a:pt x="13" y="79"/>
                    </a:lnTo>
                    <a:lnTo>
                      <a:pt x="28" y="83"/>
                    </a:lnTo>
                    <a:lnTo>
                      <a:pt x="47" y="85"/>
                    </a:lnTo>
                    <a:lnTo>
                      <a:pt x="70" y="86"/>
                    </a:lnTo>
                    <a:lnTo>
                      <a:pt x="95" y="88"/>
                    </a:lnTo>
                    <a:lnTo>
                      <a:pt x="122" y="88"/>
                    </a:lnTo>
                    <a:lnTo>
                      <a:pt x="151" y="85"/>
                    </a:lnTo>
                    <a:lnTo>
                      <a:pt x="181" y="83"/>
                    </a:lnTo>
                    <a:lnTo>
                      <a:pt x="209" y="79"/>
                    </a:lnTo>
                    <a:lnTo>
                      <a:pt x="239" y="75"/>
                    </a:lnTo>
                    <a:lnTo>
                      <a:pt x="269" y="68"/>
                    </a:lnTo>
                    <a:lnTo>
                      <a:pt x="297" y="60"/>
                    </a:lnTo>
                    <a:lnTo>
                      <a:pt x="323" y="51"/>
                    </a:lnTo>
                    <a:lnTo>
                      <a:pt x="348" y="40"/>
                    </a:lnTo>
                    <a:lnTo>
                      <a:pt x="369" y="28"/>
                    </a:lnTo>
                    <a:lnTo>
                      <a:pt x="388"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40" name="Freeform 198">
                <a:extLst>
                  <a:ext uri="{FF2B5EF4-FFF2-40B4-BE49-F238E27FC236}">
                    <a16:creationId xmlns:a16="http://schemas.microsoft.com/office/drawing/2014/main" xmlns="" id="{0EEBBF20-6318-4C34-9157-D9D950894789}"/>
                  </a:ext>
                </a:extLst>
              </p:cNvPr>
              <p:cNvSpPr>
                <a:spLocks/>
              </p:cNvSpPr>
              <p:nvPr/>
            </p:nvSpPr>
            <p:spPr bwMode="auto">
              <a:xfrm>
                <a:off x="1938" y="1199"/>
                <a:ext cx="28" cy="29"/>
              </a:xfrm>
              <a:custGeom>
                <a:avLst/>
                <a:gdLst>
                  <a:gd name="T0" fmla="*/ 0 w 57"/>
                  <a:gd name="T1" fmla="*/ 0 h 59"/>
                  <a:gd name="T2" fmla="*/ 0 w 57"/>
                  <a:gd name="T3" fmla="*/ 0 h 59"/>
                  <a:gd name="T4" fmla="*/ 0 w 57"/>
                  <a:gd name="T5" fmla="*/ 0 h 59"/>
                  <a:gd name="T6" fmla="*/ 0 w 57"/>
                  <a:gd name="T7" fmla="*/ 0 h 59"/>
                  <a:gd name="T8" fmla="*/ 0 w 57"/>
                  <a:gd name="T9" fmla="*/ 0 h 59"/>
                  <a:gd name="T10" fmla="*/ 0 w 57"/>
                  <a:gd name="T11" fmla="*/ 1 h 59"/>
                  <a:gd name="T12" fmla="*/ 0 w 57"/>
                  <a:gd name="T13" fmla="*/ 1 h 59"/>
                  <a:gd name="T14" fmla="*/ 1 w 57"/>
                  <a:gd name="T15" fmla="*/ 1 h 59"/>
                  <a:gd name="T16" fmla="*/ 1 w 57"/>
                  <a:gd name="T17" fmla="*/ 1 h 59"/>
                  <a:gd name="T18" fmla="*/ 1 w 57"/>
                  <a:gd name="T19" fmla="*/ 1 h 59"/>
                  <a:gd name="T20" fmla="*/ 1 w 57"/>
                  <a:gd name="T21" fmla="*/ 1 h 59"/>
                  <a:gd name="T22" fmla="*/ 1 w 57"/>
                  <a:gd name="T23" fmla="*/ 1 h 59"/>
                  <a:gd name="T24" fmla="*/ 0 w 57"/>
                  <a:gd name="T25" fmla="*/ 0 h 59"/>
                  <a:gd name="T26" fmla="*/ 0 w 57"/>
                  <a:gd name="T27" fmla="*/ 0 h 59"/>
                  <a:gd name="T28" fmla="*/ 0 w 57"/>
                  <a:gd name="T29" fmla="*/ 0 h 59"/>
                  <a:gd name="T30" fmla="*/ 0 w 57"/>
                  <a:gd name="T31" fmla="*/ 0 h 59"/>
                  <a:gd name="T32" fmla="*/ 0 w 57"/>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59">
                    <a:moveTo>
                      <a:pt x="1" y="0"/>
                    </a:moveTo>
                    <a:lnTo>
                      <a:pt x="0" y="3"/>
                    </a:lnTo>
                    <a:lnTo>
                      <a:pt x="1" y="9"/>
                    </a:lnTo>
                    <a:lnTo>
                      <a:pt x="5" y="17"/>
                    </a:lnTo>
                    <a:lnTo>
                      <a:pt x="12" y="28"/>
                    </a:lnTo>
                    <a:lnTo>
                      <a:pt x="20" y="38"/>
                    </a:lnTo>
                    <a:lnTo>
                      <a:pt x="31" y="47"/>
                    </a:lnTo>
                    <a:lnTo>
                      <a:pt x="43" y="54"/>
                    </a:lnTo>
                    <a:lnTo>
                      <a:pt x="57" y="59"/>
                    </a:lnTo>
                    <a:lnTo>
                      <a:pt x="50" y="53"/>
                    </a:lnTo>
                    <a:lnTo>
                      <a:pt x="43" y="44"/>
                    </a:lnTo>
                    <a:lnTo>
                      <a:pt x="35" y="33"/>
                    </a:lnTo>
                    <a:lnTo>
                      <a:pt x="26" y="23"/>
                    </a:lnTo>
                    <a:lnTo>
                      <a:pt x="19" y="14"/>
                    </a:lnTo>
                    <a:lnTo>
                      <a:pt x="11" y="6"/>
                    </a:lnTo>
                    <a:lnTo>
                      <a:pt x="5" y="1"/>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41" name="Freeform 199">
                <a:extLst>
                  <a:ext uri="{FF2B5EF4-FFF2-40B4-BE49-F238E27FC236}">
                    <a16:creationId xmlns:a16="http://schemas.microsoft.com/office/drawing/2014/main" xmlns="" id="{FDA822D7-5EF6-4B63-913C-C9B39DE9190E}"/>
                  </a:ext>
                </a:extLst>
              </p:cNvPr>
              <p:cNvSpPr>
                <a:spLocks/>
              </p:cNvSpPr>
              <p:nvPr/>
            </p:nvSpPr>
            <p:spPr bwMode="auto">
              <a:xfrm>
                <a:off x="1965" y="1195"/>
                <a:ext cx="36" cy="34"/>
              </a:xfrm>
              <a:custGeom>
                <a:avLst/>
                <a:gdLst>
                  <a:gd name="T0" fmla="*/ 0 w 73"/>
                  <a:gd name="T1" fmla="*/ 0 h 68"/>
                  <a:gd name="T2" fmla="*/ 0 w 73"/>
                  <a:gd name="T3" fmla="*/ 1 h 68"/>
                  <a:gd name="T4" fmla="*/ 0 w 73"/>
                  <a:gd name="T5" fmla="*/ 1 h 68"/>
                  <a:gd name="T6" fmla="*/ 0 w 73"/>
                  <a:gd name="T7" fmla="*/ 1 h 68"/>
                  <a:gd name="T8" fmla="*/ 0 w 73"/>
                  <a:gd name="T9" fmla="*/ 2 h 68"/>
                  <a:gd name="T10" fmla="*/ 0 w 73"/>
                  <a:gd name="T11" fmla="*/ 2 h 68"/>
                  <a:gd name="T12" fmla="*/ 1 w 73"/>
                  <a:gd name="T13" fmla="*/ 2 h 68"/>
                  <a:gd name="T14" fmla="*/ 1 w 73"/>
                  <a:gd name="T15" fmla="*/ 2 h 68"/>
                  <a:gd name="T16" fmla="*/ 2 w 73"/>
                  <a:gd name="T17" fmla="*/ 3 h 68"/>
                  <a:gd name="T18" fmla="*/ 2 w 73"/>
                  <a:gd name="T19" fmla="*/ 2 h 68"/>
                  <a:gd name="T20" fmla="*/ 1 w 73"/>
                  <a:gd name="T21" fmla="*/ 2 h 68"/>
                  <a:gd name="T22" fmla="*/ 1 w 73"/>
                  <a:gd name="T23" fmla="*/ 2 h 68"/>
                  <a:gd name="T24" fmla="*/ 1 w 73"/>
                  <a:gd name="T25" fmla="*/ 1 h 68"/>
                  <a:gd name="T26" fmla="*/ 0 w 73"/>
                  <a:gd name="T27" fmla="*/ 1 h 68"/>
                  <a:gd name="T28" fmla="*/ 0 w 73"/>
                  <a:gd name="T29" fmla="*/ 1 h 68"/>
                  <a:gd name="T30" fmla="*/ 0 w 73"/>
                  <a:gd name="T31" fmla="*/ 1 h 68"/>
                  <a:gd name="T32" fmla="*/ 0 w 73"/>
                  <a:gd name="T33" fmla="*/ 0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3" h="68">
                    <a:moveTo>
                      <a:pt x="3" y="0"/>
                    </a:moveTo>
                    <a:lnTo>
                      <a:pt x="0" y="5"/>
                    </a:lnTo>
                    <a:lnTo>
                      <a:pt x="3" y="12"/>
                    </a:lnTo>
                    <a:lnTo>
                      <a:pt x="9" y="22"/>
                    </a:lnTo>
                    <a:lnTo>
                      <a:pt x="19" y="34"/>
                    </a:lnTo>
                    <a:lnTo>
                      <a:pt x="31" y="45"/>
                    </a:lnTo>
                    <a:lnTo>
                      <a:pt x="44" y="55"/>
                    </a:lnTo>
                    <a:lnTo>
                      <a:pt x="59" y="63"/>
                    </a:lnTo>
                    <a:lnTo>
                      <a:pt x="73" y="68"/>
                    </a:lnTo>
                    <a:lnTo>
                      <a:pt x="67" y="63"/>
                    </a:lnTo>
                    <a:lnTo>
                      <a:pt x="59" y="54"/>
                    </a:lnTo>
                    <a:lnTo>
                      <a:pt x="50" y="43"/>
                    </a:lnTo>
                    <a:lnTo>
                      <a:pt x="38" y="30"/>
                    </a:lnTo>
                    <a:lnTo>
                      <a:pt x="28" y="17"/>
                    </a:lnTo>
                    <a:lnTo>
                      <a:pt x="17" y="8"/>
                    </a:lnTo>
                    <a:lnTo>
                      <a:pt x="8" y="1"/>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42" name="Freeform 200">
                <a:extLst>
                  <a:ext uri="{FF2B5EF4-FFF2-40B4-BE49-F238E27FC236}">
                    <a16:creationId xmlns:a16="http://schemas.microsoft.com/office/drawing/2014/main" xmlns="" id="{F16DD59E-ADD9-4AB5-8418-53286098E69E}"/>
                  </a:ext>
                </a:extLst>
              </p:cNvPr>
              <p:cNvSpPr>
                <a:spLocks/>
              </p:cNvSpPr>
              <p:nvPr/>
            </p:nvSpPr>
            <p:spPr bwMode="auto">
              <a:xfrm>
                <a:off x="1987" y="1189"/>
                <a:ext cx="32" cy="38"/>
              </a:xfrm>
              <a:custGeom>
                <a:avLst/>
                <a:gdLst>
                  <a:gd name="T0" fmla="*/ 1 w 63"/>
                  <a:gd name="T1" fmla="*/ 0 h 76"/>
                  <a:gd name="T2" fmla="*/ 0 w 63"/>
                  <a:gd name="T3" fmla="*/ 1 h 76"/>
                  <a:gd name="T4" fmla="*/ 1 w 63"/>
                  <a:gd name="T5" fmla="*/ 1 h 76"/>
                  <a:gd name="T6" fmla="*/ 1 w 63"/>
                  <a:gd name="T7" fmla="*/ 1 h 76"/>
                  <a:gd name="T8" fmla="*/ 1 w 63"/>
                  <a:gd name="T9" fmla="*/ 2 h 76"/>
                  <a:gd name="T10" fmla="*/ 1 w 63"/>
                  <a:gd name="T11" fmla="*/ 2 h 76"/>
                  <a:gd name="T12" fmla="*/ 2 w 63"/>
                  <a:gd name="T13" fmla="*/ 2 h 76"/>
                  <a:gd name="T14" fmla="*/ 2 w 63"/>
                  <a:gd name="T15" fmla="*/ 3 h 76"/>
                  <a:gd name="T16" fmla="*/ 2 w 63"/>
                  <a:gd name="T17" fmla="*/ 3 h 76"/>
                  <a:gd name="T18" fmla="*/ 2 w 63"/>
                  <a:gd name="T19" fmla="*/ 3 h 76"/>
                  <a:gd name="T20" fmla="*/ 2 w 63"/>
                  <a:gd name="T21" fmla="*/ 2 h 76"/>
                  <a:gd name="T22" fmla="*/ 2 w 63"/>
                  <a:gd name="T23" fmla="*/ 2 h 76"/>
                  <a:gd name="T24" fmla="*/ 2 w 63"/>
                  <a:gd name="T25" fmla="*/ 2 h 76"/>
                  <a:gd name="T26" fmla="*/ 1 w 63"/>
                  <a:gd name="T27" fmla="*/ 1 h 76"/>
                  <a:gd name="T28" fmla="*/ 1 w 63"/>
                  <a:gd name="T29" fmla="*/ 1 h 76"/>
                  <a:gd name="T30" fmla="*/ 1 w 63"/>
                  <a:gd name="T31" fmla="*/ 1 h 76"/>
                  <a:gd name="T32" fmla="*/ 1 w 63"/>
                  <a:gd name="T33" fmla="*/ 0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76">
                    <a:moveTo>
                      <a:pt x="2" y="0"/>
                    </a:moveTo>
                    <a:lnTo>
                      <a:pt x="0" y="5"/>
                    </a:lnTo>
                    <a:lnTo>
                      <a:pt x="1" y="14"/>
                    </a:lnTo>
                    <a:lnTo>
                      <a:pt x="7" y="26"/>
                    </a:lnTo>
                    <a:lnTo>
                      <a:pt x="16" y="38"/>
                    </a:lnTo>
                    <a:lnTo>
                      <a:pt x="27" y="51"/>
                    </a:lnTo>
                    <a:lnTo>
                      <a:pt x="38" y="63"/>
                    </a:lnTo>
                    <a:lnTo>
                      <a:pt x="51" y="72"/>
                    </a:lnTo>
                    <a:lnTo>
                      <a:pt x="63" y="76"/>
                    </a:lnTo>
                    <a:lnTo>
                      <a:pt x="60" y="71"/>
                    </a:lnTo>
                    <a:lnTo>
                      <a:pt x="53" y="60"/>
                    </a:lnTo>
                    <a:lnTo>
                      <a:pt x="45" y="48"/>
                    </a:lnTo>
                    <a:lnTo>
                      <a:pt x="35" y="33"/>
                    </a:lnTo>
                    <a:lnTo>
                      <a:pt x="24" y="20"/>
                    </a:lnTo>
                    <a:lnTo>
                      <a:pt x="15" y="8"/>
                    </a:lnTo>
                    <a:lnTo>
                      <a:pt x="7" y="2"/>
                    </a:lnTo>
                    <a:lnTo>
                      <a:pt x="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43" name="Freeform 201">
                <a:extLst>
                  <a:ext uri="{FF2B5EF4-FFF2-40B4-BE49-F238E27FC236}">
                    <a16:creationId xmlns:a16="http://schemas.microsoft.com/office/drawing/2014/main" xmlns="" id="{AE67B300-9EF0-457F-9E43-810B52A87A4A}"/>
                  </a:ext>
                </a:extLst>
              </p:cNvPr>
              <p:cNvSpPr>
                <a:spLocks/>
              </p:cNvSpPr>
              <p:nvPr/>
            </p:nvSpPr>
            <p:spPr bwMode="auto">
              <a:xfrm>
                <a:off x="2024" y="1187"/>
                <a:ext cx="28" cy="35"/>
              </a:xfrm>
              <a:custGeom>
                <a:avLst/>
                <a:gdLst>
                  <a:gd name="T0" fmla="*/ 1 w 55"/>
                  <a:gd name="T1" fmla="*/ 0 h 70"/>
                  <a:gd name="T2" fmla="*/ 0 w 55"/>
                  <a:gd name="T3" fmla="*/ 1 h 70"/>
                  <a:gd name="T4" fmla="*/ 1 w 55"/>
                  <a:gd name="T5" fmla="*/ 1 h 70"/>
                  <a:gd name="T6" fmla="*/ 1 w 55"/>
                  <a:gd name="T7" fmla="*/ 1 h 70"/>
                  <a:gd name="T8" fmla="*/ 1 w 55"/>
                  <a:gd name="T9" fmla="*/ 2 h 70"/>
                  <a:gd name="T10" fmla="*/ 1 w 55"/>
                  <a:gd name="T11" fmla="*/ 2 h 70"/>
                  <a:gd name="T12" fmla="*/ 2 w 55"/>
                  <a:gd name="T13" fmla="*/ 2 h 70"/>
                  <a:gd name="T14" fmla="*/ 2 w 55"/>
                  <a:gd name="T15" fmla="*/ 3 h 70"/>
                  <a:gd name="T16" fmla="*/ 2 w 55"/>
                  <a:gd name="T17" fmla="*/ 3 h 70"/>
                  <a:gd name="T18" fmla="*/ 2 w 55"/>
                  <a:gd name="T19" fmla="*/ 2 h 70"/>
                  <a:gd name="T20" fmla="*/ 2 w 55"/>
                  <a:gd name="T21" fmla="*/ 2 h 70"/>
                  <a:gd name="T22" fmla="*/ 2 w 55"/>
                  <a:gd name="T23" fmla="*/ 2 h 70"/>
                  <a:gd name="T24" fmla="*/ 1 w 55"/>
                  <a:gd name="T25" fmla="*/ 1 h 70"/>
                  <a:gd name="T26" fmla="*/ 1 w 55"/>
                  <a:gd name="T27" fmla="*/ 1 h 70"/>
                  <a:gd name="T28" fmla="*/ 1 w 55"/>
                  <a:gd name="T29" fmla="*/ 1 h 70"/>
                  <a:gd name="T30" fmla="*/ 1 w 55"/>
                  <a:gd name="T31" fmla="*/ 1 h 70"/>
                  <a:gd name="T32" fmla="*/ 1 w 55"/>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5" h="70">
                    <a:moveTo>
                      <a:pt x="1" y="0"/>
                    </a:moveTo>
                    <a:lnTo>
                      <a:pt x="0" y="3"/>
                    </a:lnTo>
                    <a:lnTo>
                      <a:pt x="2" y="13"/>
                    </a:lnTo>
                    <a:lnTo>
                      <a:pt x="8" y="23"/>
                    </a:lnTo>
                    <a:lnTo>
                      <a:pt x="15" y="36"/>
                    </a:lnTo>
                    <a:lnTo>
                      <a:pt x="24" y="48"/>
                    </a:lnTo>
                    <a:lnTo>
                      <a:pt x="34" y="59"/>
                    </a:lnTo>
                    <a:lnTo>
                      <a:pt x="45" y="67"/>
                    </a:lnTo>
                    <a:lnTo>
                      <a:pt x="55" y="70"/>
                    </a:lnTo>
                    <a:lnTo>
                      <a:pt x="51" y="63"/>
                    </a:lnTo>
                    <a:lnTo>
                      <a:pt x="45" y="54"/>
                    </a:lnTo>
                    <a:lnTo>
                      <a:pt x="38" y="41"/>
                    </a:lnTo>
                    <a:lnTo>
                      <a:pt x="31" y="29"/>
                    </a:lnTo>
                    <a:lnTo>
                      <a:pt x="23" y="16"/>
                    </a:lnTo>
                    <a:lnTo>
                      <a:pt x="15" y="7"/>
                    </a:lnTo>
                    <a:lnTo>
                      <a:pt x="8" y="1"/>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44" name="Freeform 202">
                <a:extLst>
                  <a:ext uri="{FF2B5EF4-FFF2-40B4-BE49-F238E27FC236}">
                    <a16:creationId xmlns:a16="http://schemas.microsoft.com/office/drawing/2014/main" xmlns="" id="{ED01CBA0-5FA1-4372-B135-95A4A9BBB28E}"/>
                  </a:ext>
                </a:extLst>
              </p:cNvPr>
              <p:cNvSpPr>
                <a:spLocks/>
              </p:cNvSpPr>
              <p:nvPr/>
            </p:nvSpPr>
            <p:spPr bwMode="auto">
              <a:xfrm>
                <a:off x="2046" y="1186"/>
                <a:ext cx="20" cy="32"/>
              </a:xfrm>
              <a:custGeom>
                <a:avLst/>
                <a:gdLst>
                  <a:gd name="T0" fmla="*/ 1 w 39"/>
                  <a:gd name="T1" fmla="*/ 0 h 63"/>
                  <a:gd name="T2" fmla="*/ 1 w 39"/>
                  <a:gd name="T3" fmla="*/ 1 h 63"/>
                  <a:gd name="T4" fmla="*/ 0 w 39"/>
                  <a:gd name="T5" fmla="*/ 1 h 63"/>
                  <a:gd name="T6" fmla="*/ 1 w 39"/>
                  <a:gd name="T7" fmla="*/ 1 h 63"/>
                  <a:gd name="T8" fmla="*/ 1 w 39"/>
                  <a:gd name="T9" fmla="*/ 1 h 63"/>
                  <a:gd name="T10" fmla="*/ 1 w 39"/>
                  <a:gd name="T11" fmla="*/ 2 h 63"/>
                  <a:gd name="T12" fmla="*/ 1 w 39"/>
                  <a:gd name="T13" fmla="*/ 2 h 63"/>
                  <a:gd name="T14" fmla="*/ 1 w 39"/>
                  <a:gd name="T15" fmla="*/ 2 h 63"/>
                  <a:gd name="T16" fmla="*/ 2 w 39"/>
                  <a:gd name="T17" fmla="*/ 2 h 63"/>
                  <a:gd name="T18" fmla="*/ 2 w 39"/>
                  <a:gd name="T19" fmla="*/ 2 h 63"/>
                  <a:gd name="T20" fmla="*/ 1 w 39"/>
                  <a:gd name="T21" fmla="*/ 2 h 63"/>
                  <a:gd name="T22" fmla="*/ 1 w 39"/>
                  <a:gd name="T23" fmla="*/ 2 h 63"/>
                  <a:gd name="T24" fmla="*/ 1 w 39"/>
                  <a:gd name="T25" fmla="*/ 1 h 63"/>
                  <a:gd name="T26" fmla="*/ 1 w 39"/>
                  <a:gd name="T27" fmla="*/ 1 h 63"/>
                  <a:gd name="T28" fmla="*/ 1 w 39"/>
                  <a:gd name="T29" fmla="*/ 1 h 63"/>
                  <a:gd name="T30" fmla="*/ 1 w 39"/>
                  <a:gd name="T31" fmla="*/ 1 h 63"/>
                  <a:gd name="T32" fmla="*/ 1 w 39"/>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63">
                    <a:moveTo>
                      <a:pt x="3" y="0"/>
                    </a:moveTo>
                    <a:lnTo>
                      <a:pt x="1" y="3"/>
                    </a:lnTo>
                    <a:lnTo>
                      <a:pt x="0" y="10"/>
                    </a:lnTo>
                    <a:lnTo>
                      <a:pt x="1" y="19"/>
                    </a:lnTo>
                    <a:lnTo>
                      <a:pt x="4" y="30"/>
                    </a:lnTo>
                    <a:lnTo>
                      <a:pt x="10" y="41"/>
                    </a:lnTo>
                    <a:lnTo>
                      <a:pt x="17" y="50"/>
                    </a:lnTo>
                    <a:lnTo>
                      <a:pt x="27" y="58"/>
                    </a:lnTo>
                    <a:lnTo>
                      <a:pt x="39" y="63"/>
                    </a:lnTo>
                    <a:lnTo>
                      <a:pt x="35" y="56"/>
                    </a:lnTo>
                    <a:lnTo>
                      <a:pt x="31" y="47"/>
                    </a:lnTo>
                    <a:lnTo>
                      <a:pt x="26" y="37"/>
                    </a:lnTo>
                    <a:lnTo>
                      <a:pt x="22" y="25"/>
                    </a:lnTo>
                    <a:lnTo>
                      <a:pt x="17" y="15"/>
                    </a:lnTo>
                    <a:lnTo>
                      <a:pt x="12" y="5"/>
                    </a:lnTo>
                    <a:lnTo>
                      <a:pt x="8" y="1"/>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45" name="Freeform 203">
                <a:extLst>
                  <a:ext uri="{FF2B5EF4-FFF2-40B4-BE49-F238E27FC236}">
                    <a16:creationId xmlns:a16="http://schemas.microsoft.com/office/drawing/2014/main" xmlns="" id="{AF54FF7F-AA15-464C-B56A-537E23AA6C73}"/>
                  </a:ext>
                </a:extLst>
              </p:cNvPr>
              <p:cNvSpPr>
                <a:spLocks/>
              </p:cNvSpPr>
              <p:nvPr/>
            </p:nvSpPr>
            <p:spPr bwMode="auto">
              <a:xfrm>
                <a:off x="2081" y="1181"/>
                <a:ext cx="15" cy="24"/>
              </a:xfrm>
              <a:custGeom>
                <a:avLst/>
                <a:gdLst>
                  <a:gd name="T0" fmla="*/ 1 w 30"/>
                  <a:gd name="T1" fmla="*/ 0 h 49"/>
                  <a:gd name="T2" fmla="*/ 0 w 30"/>
                  <a:gd name="T3" fmla="*/ 0 h 49"/>
                  <a:gd name="T4" fmla="*/ 0 w 30"/>
                  <a:gd name="T5" fmla="*/ 0 h 49"/>
                  <a:gd name="T6" fmla="*/ 1 w 30"/>
                  <a:gd name="T7" fmla="*/ 0 h 49"/>
                  <a:gd name="T8" fmla="*/ 1 w 30"/>
                  <a:gd name="T9" fmla="*/ 0 h 49"/>
                  <a:gd name="T10" fmla="*/ 1 w 30"/>
                  <a:gd name="T11" fmla="*/ 1 h 49"/>
                  <a:gd name="T12" fmla="*/ 1 w 30"/>
                  <a:gd name="T13" fmla="*/ 1 h 49"/>
                  <a:gd name="T14" fmla="*/ 1 w 30"/>
                  <a:gd name="T15" fmla="*/ 1 h 49"/>
                  <a:gd name="T16" fmla="*/ 1 w 30"/>
                  <a:gd name="T17" fmla="*/ 1 h 49"/>
                  <a:gd name="T18" fmla="*/ 1 w 30"/>
                  <a:gd name="T19" fmla="*/ 1 h 49"/>
                  <a:gd name="T20" fmla="*/ 1 w 30"/>
                  <a:gd name="T21" fmla="*/ 0 h 49"/>
                  <a:gd name="T22" fmla="*/ 1 w 30"/>
                  <a:gd name="T23" fmla="*/ 0 h 49"/>
                  <a:gd name="T24" fmla="*/ 1 w 30"/>
                  <a:gd name="T25" fmla="*/ 0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49">
                    <a:moveTo>
                      <a:pt x="2" y="0"/>
                    </a:moveTo>
                    <a:lnTo>
                      <a:pt x="0" y="4"/>
                    </a:lnTo>
                    <a:lnTo>
                      <a:pt x="0" y="10"/>
                    </a:lnTo>
                    <a:lnTo>
                      <a:pt x="2" y="18"/>
                    </a:lnTo>
                    <a:lnTo>
                      <a:pt x="6" y="26"/>
                    </a:lnTo>
                    <a:lnTo>
                      <a:pt x="11" y="35"/>
                    </a:lnTo>
                    <a:lnTo>
                      <a:pt x="17" y="42"/>
                    </a:lnTo>
                    <a:lnTo>
                      <a:pt x="24" y="47"/>
                    </a:lnTo>
                    <a:lnTo>
                      <a:pt x="30" y="49"/>
                    </a:lnTo>
                    <a:lnTo>
                      <a:pt x="24" y="37"/>
                    </a:lnTo>
                    <a:lnTo>
                      <a:pt x="17" y="21"/>
                    </a:lnTo>
                    <a:lnTo>
                      <a:pt x="10" y="7"/>
                    </a:lnTo>
                    <a:lnTo>
                      <a:pt x="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46" name="Freeform 204">
                <a:extLst>
                  <a:ext uri="{FF2B5EF4-FFF2-40B4-BE49-F238E27FC236}">
                    <a16:creationId xmlns:a16="http://schemas.microsoft.com/office/drawing/2014/main" xmlns="" id="{948E2FF1-F429-4555-BD58-CE50FECEC02F}"/>
                  </a:ext>
                </a:extLst>
              </p:cNvPr>
              <p:cNvSpPr>
                <a:spLocks/>
              </p:cNvSpPr>
              <p:nvPr/>
            </p:nvSpPr>
            <p:spPr bwMode="auto">
              <a:xfrm>
                <a:off x="2099" y="1184"/>
                <a:ext cx="11" cy="15"/>
              </a:xfrm>
              <a:custGeom>
                <a:avLst/>
                <a:gdLst>
                  <a:gd name="T0" fmla="*/ 1 w 22"/>
                  <a:gd name="T1" fmla="*/ 0 h 31"/>
                  <a:gd name="T2" fmla="*/ 0 w 22"/>
                  <a:gd name="T3" fmla="*/ 0 h 31"/>
                  <a:gd name="T4" fmla="*/ 1 w 22"/>
                  <a:gd name="T5" fmla="*/ 0 h 31"/>
                  <a:gd name="T6" fmla="*/ 1 w 22"/>
                  <a:gd name="T7" fmla="*/ 0 h 31"/>
                  <a:gd name="T8" fmla="*/ 1 w 22"/>
                  <a:gd name="T9" fmla="*/ 0 h 31"/>
                  <a:gd name="T10" fmla="*/ 1 w 22"/>
                  <a:gd name="T11" fmla="*/ 0 h 31"/>
                  <a:gd name="T12" fmla="*/ 1 w 22"/>
                  <a:gd name="T13" fmla="*/ 0 h 31"/>
                  <a:gd name="T14" fmla="*/ 1 w 22"/>
                  <a:gd name="T15" fmla="*/ 0 h 31"/>
                  <a:gd name="T16" fmla="*/ 1 w 22"/>
                  <a:gd name="T17" fmla="*/ 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31">
                    <a:moveTo>
                      <a:pt x="2" y="1"/>
                    </a:moveTo>
                    <a:lnTo>
                      <a:pt x="0" y="10"/>
                    </a:lnTo>
                    <a:lnTo>
                      <a:pt x="4" y="22"/>
                    </a:lnTo>
                    <a:lnTo>
                      <a:pt x="12" y="31"/>
                    </a:lnTo>
                    <a:lnTo>
                      <a:pt x="22" y="30"/>
                    </a:lnTo>
                    <a:lnTo>
                      <a:pt x="13" y="24"/>
                    </a:lnTo>
                    <a:lnTo>
                      <a:pt x="10" y="10"/>
                    </a:lnTo>
                    <a:lnTo>
                      <a:pt x="7" y="0"/>
                    </a:lnTo>
                    <a:lnTo>
                      <a:pt x="2" y="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47" name="Freeform 205">
                <a:extLst>
                  <a:ext uri="{FF2B5EF4-FFF2-40B4-BE49-F238E27FC236}">
                    <a16:creationId xmlns:a16="http://schemas.microsoft.com/office/drawing/2014/main" xmlns="" id="{873DEAC9-765E-4F9F-A357-775A261FC7C7}"/>
                  </a:ext>
                </a:extLst>
              </p:cNvPr>
              <p:cNvSpPr>
                <a:spLocks/>
              </p:cNvSpPr>
              <p:nvPr/>
            </p:nvSpPr>
            <p:spPr bwMode="auto">
              <a:xfrm>
                <a:off x="1952" y="1197"/>
                <a:ext cx="32" cy="32"/>
              </a:xfrm>
              <a:custGeom>
                <a:avLst/>
                <a:gdLst>
                  <a:gd name="T0" fmla="*/ 1 w 64"/>
                  <a:gd name="T1" fmla="*/ 0 h 64"/>
                  <a:gd name="T2" fmla="*/ 0 w 64"/>
                  <a:gd name="T3" fmla="*/ 1 h 64"/>
                  <a:gd name="T4" fmla="*/ 1 w 64"/>
                  <a:gd name="T5" fmla="*/ 1 h 64"/>
                  <a:gd name="T6" fmla="*/ 1 w 64"/>
                  <a:gd name="T7" fmla="*/ 1 h 64"/>
                  <a:gd name="T8" fmla="*/ 1 w 64"/>
                  <a:gd name="T9" fmla="*/ 1 h 64"/>
                  <a:gd name="T10" fmla="*/ 1 w 64"/>
                  <a:gd name="T11" fmla="*/ 2 h 64"/>
                  <a:gd name="T12" fmla="*/ 2 w 64"/>
                  <a:gd name="T13" fmla="*/ 2 h 64"/>
                  <a:gd name="T14" fmla="*/ 2 w 64"/>
                  <a:gd name="T15" fmla="*/ 2 h 64"/>
                  <a:gd name="T16" fmla="*/ 2 w 64"/>
                  <a:gd name="T17" fmla="*/ 2 h 64"/>
                  <a:gd name="T18" fmla="*/ 2 w 64"/>
                  <a:gd name="T19" fmla="*/ 2 h 64"/>
                  <a:gd name="T20" fmla="*/ 2 w 64"/>
                  <a:gd name="T21" fmla="*/ 2 h 64"/>
                  <a:gd name="T22" fmla="*/ 2 w 64"/>
                  <a:gd name="T23" fmla="*/ 2 h 64"/>
                  <a:gd name="T24" fmla="*/ 2 w 64"/>
                  <a:gd name="T25" fmla="*/ 1 h 64"/>
                  <a:gd name="T26" fmla="*/ 1 w 64"/>
                  <a:gd name="T27" fmla="*/ 1 h 64"/>
                  <a:gd name="T28" fmla="*/ 1 w 64"/>
                  <a:gd name="T29" fmla="*/ 1 h 64"/>
                  <a:gd name="T30" fmla="*/ 1 w 64"/>
                  <a:gd name="T31" fmla="*/ 1 h 64"/>
                  <a:gd name="T32" fmla="*/ 1 w 64"/>
                  <a:gd name="T33" fmla="*/ 0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64">
                    <a:moveTo>
                      <a:pt x="2" y="0"/>
                    </a:moveTo>
                    <a:lnTo>
                      <a:pt x="0" y="4"/>
                    </a:lnTo>
                    <a:lnTo>
                      <a:pt x="1" y="11"/>
                    </a:lnTo>
                    <a:lnTo>
                      <a:pt x="7" y="20"/>
                    </a:lnTo>
                    <a:lnTo>
                      <a:pt x="15" y="31"/>
                    </a:lnTo>
                    <a:lnTo>
                      <a:pt x="25" y="42"/>
                    </a:lnTo>
                    <a:lnTo>
                      <a:pt x="38" y="51"/>
                    </a:lnTo>
                    <a:lnTo>
                      <a:pt x="51" y="59"/>
                    </a:lnTo>
                    <a:lnTo>
                      <a:pt x="64" y="64"/>
                    </a:lnTo>
                    <a:lnTo>
                      <a:pt x="60" y="58"/>
                    </a:lnTo>
                    <a:lnTo>
                      <a:pt x="52" y="50"/>
                    </a:lnTo>
                    <a:lnTo>
                      <a:pt x="44" y="39"/>
                    </a:lnTo>
                    <a:lnTo>
                      <a:pt x="34" y="27"/>
                    </a:lnTo>
                    <a:lnTo>
                      <a:pt x="25" y="16"/>
                    </a:lnTo>
                    <a:lnTo>
                      <a:pt x="16" y="6"/>
                    </a:lnTo>
                    <a:lnTo>
                      <a:pt x="8" y="1"/>
                    </a:lnTo>
                    <a:lnTo>
                      <a:pt x="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48" name="Freeform 206">
                <a:extLst>
                  <a:ext uri="{FF2B5EF4-FFF2-40B4-BE49-F238E27FC236}">
                    <a16:creationId xmlns:a16="http://schemas.microsoft.com/office/drawing/2014/main" xmlns="" id="{4CB491A2-6845-4C3A-93D0-84296473296A}"/>
                  </a:ext>
                </a:extLst>
              </p:cNvPr>
              <p:cNvSpPr>
                <a:spLocks/>
              </p:cNvSpPr>
              <p:nvPr/>
            </p:nvSpPr>
            <p:spPr bwMode="auto">
              <a:xfrm>
                <a:off x="1923" y="1203"/>
                <a:ext cx="26" cy="25"/>
              </a:xfrm>
              <a:custGeom>
                <a:avLst/>
                <a:gdLst>
                  <a:gd name="T0" fmla="*/ 1 w 52"/>
                  <a:gd name="T1" fmla="*/ 0 h 51"/>
                  <a:gd name="T2" fmla="*/ 0 w 52"/>
                  <a:gd name="T3" fmla="*/ 0 h 51"/>
                  <a:gd name="T4" fmla="*/ 1 w 52"/>
                  <a:gd name="T5" fmla="*/ 0 h 51"/>
                  <a:gd name="T6" fmla="*/ 1 w 52"/>
                  <a:gd name="T7" fmla="*/ 0 h 51"/>
                  <a:gd name="T8" fmla="*/ 1 w 52"/>
                  <a:gd name="T9" fmla="*/ 0 h 51"/>
                  <a:gd name="T10" fmla="*/ 1 w 52"/>
                  <a:gd name="T11" fmla="*/ 1 h 51"/>
                  <a:gd name="T12" fmla="*/ 1 w 52"/>
                  <a:gd name="T13" fmla="*/ 1 h 51"/>
                  <a:gd name="T14" fmla="*/ 2 w 52"/>
                  <a:gd name="T15" fmla="*/ 1 h 51"/>
                  <a:gd name="T16" fmla="*/ 2 w 52"/>
                  <a:gd name="T17" fmla="*/ 1 h 51"/>
                  <a:gd name="T18" fmla="*/ 2 w 52"/>
                  <a:gd name="T19" fmla="*/ 1 h 51"/>
                  <a:gd name="T20" fmla="*/ 2 w 52"/>
                  <a:gd name="T21" fmla="*/ 1 h 51"/>
                  <a:gd name="T22" fmla="*/ 1 w 52"/>
                  <a:gd name="T23" fmla="*/ 0 h 51"/>
                  <a:gd name="T24" fmla="*/ 1 w 52"/>
                  <a:gd name="T25" fmla="*/ 0 h 51"/>
                  <a:gd name="T26" fmla="*/ 1 w 52"/>
                  <a:gd name="T27" fmla="*/ 0 h 51"/>
                  <a:gd name="T28" fmla="*/ 1 w 52"/>
                  <a:gd name="T29" fmla="*/ 0 h 51"/>
                  <a:gd name="T30" fmla="*/ 1 w 52"/>
                  <a:gd name="T31" fmla="*/ 0 h 51"/>
                  <a:gd name="T32" fmla="*/ 1 w 52"/>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51">
                    <a:moveTo>
                      <a:pt x="3" y="0"/>
                    </a:moveTo>
                    <a:lnTo>
                      <a:pt x="0" y="4"/>
                    </a:lnTo>
                    <a:lnTo>
                      <a:pt x="1" y="8"/>
                    </a:lnTo>
                    <a:lnTo>
                      <a:pt x="5" y="16"/>
                    </a:lnTo>
                    <a:lnTo>
                      <a:pt x="11" y="24"/>
                    </a:lnTo>
                    <a:lnTo>
                      <a:pt x="18" y="32"/>
                    </a:lnTo>
                    <a:lnTo>
                      <a:pt x="27" y="40"/>
                    </a:lnTo>
                    <a:lnTo>
                      <a:pt x="38" y="47"/>
                    </a:lnTo>
                    <a:lnTo>
                      <a:pt x="52" y="51"/>
                    </a:lnTo>
                    <a:lnTo>
                      <a:pt x="45" y="45"/>
                    </a:lnTo>
                    <a:lnTo>
                      <a:pt x="38" y="37"/>
                    </a:lnTo>
                    <a:lnTo>
                      <a:pt x="31" y="28"/>
                    </a:lnTo>
                    <a:lnTo>
                      <a:pt x="24" y="20"/>
                    </a:lnTo>
                    <a:lnTo>
                      <a:pt x="18" y="12"/>
                    </a:lnTo>
                    <a:lnTo>
                      <a:pt x="12" y="5"/>
                    </a:lnTo>
                    <a:lnTo>
                      <a:pt x="6" y="1"/>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49" name="Freeform 207">
                <a:extLst>
                  <a:ext uri="{FF2B5EF4-FFF2-40B4-BE49-F238E27FC236}">
                    <a16:creationId xmlns:a16="http://schemas.microsoft.com/office/drawing/2014/main" xmlns="" id="{E652290B-3786-4063-A1B7-8D6068B0361F}"/>
                  </a:ext>
                </a:extLst>
              </p:cNvPr>
              <p:cNvSpPr>
                <a:spLocks/>
              </p:cNvSpPr>
              <p:nvPr/>
            </p:nvSpPr>
            <p:spPr bwMode="auto">
              <a:xfrm>
                <a:off x="2011" y="1191"/>
                <a:ext cx="27" cy="35"/>
              </a:xfrm>
              <a:custGeom>
                <a:avLst/>
                <a:gdLst>
                  <a:gd name="T0" fmla="*/ 0 w 56"/>
                  <a:gd name="T1" fmla="*/ 0 h 69"/>
                  <a:gd name="T2" fmla="*/ 0 w 56"/>
                  <a:gd name="T3" fmla="*/ 1 h 69"/>
                  <a:gd name="T4" fmla="*/ 0 w 56"/>
                  <a:gd name="T5" fmla="*/ 1 h 69"/>
                  <a:gd name="T6" fmla="*/ 0 w 56"/>
                  <a:gd name="T7" fmla="*/ 1 h 69"/>
                  <a:gd name="T8" fmla="*/ 0 w 56"/>
                  <a:gd name="T9" fmla="*/ 2 h 69"/>
                  <a:gd name="T10" fmla="*/ 0 w 56"/>
                  <a:gd name="T11" fmla="*/ 2 h 69"/>
                  <a:gd name="T12" fmla="*/ 1 w 56"/>
                  <a:gd name="T13" fmla="*/ 2 h 69"/>
                  <a:gd name="T14" fmla="*/ 1 w 56"/>
                  <a:gd name="T15" fmla="*/ 3 h 69"/>
                  <a:gd name="T16" fmla="*/ 1 w 56"/>
                  <a:gd name="T17" fmla="*/ 3 h 69"/>
                  <a:gd name="T18" fmla="*/ 1 w 56"/>
                  <a:gd name="T19" fmla="*/ 2 h 69"/>
                  <a:gd name="T20" fmla="*/ 1 w 56"/>
                  <a:gd name="T21" fmla="*/ 2 h 69"/>
                  <a:gd name="T22" fmla="*/ 1 w 56"/>
                  <a:gd name="T23" fmla="*/ 2 h 69"/>
                  <a:gd name="T24" fmla="*/ 0 w 56"/>
                  <a:gd name="T25" fmla="*/ 1 h 69"/>
                  <a:gd name="T26" fmla="*/ 0 w 56"/>
                  <a:gd name="T27" fmla="*/ 1 h 69"/>
                  <a:gd name="T28" fmla="*/ 0 w 56"/>
                  <a:gd name="T29" fmla="*/ 1 h 69"/>
                  <a:gd name="T30" fmla="*/ 0 w 56"/>
                  <a:gd name="T31" fmla="*/ 0 h 69"/>
                  <a:gd name="T32" fmla="*/ 0 w 56"/>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69">
                    <a:moveTo>
                      <a:pt x="1" y="0"/>
                    </a:moveTo>
                    <a:lnTo>
                      <a:pt x="0" y="3"/>
                    </a:lnTo>
                    <a:lnTo>
                      <a:pt x="1" y="12"/>
                    </a:lnTo>
                    <a:lnTo>
                      <a:pt x="7" y="23"/>
                    </a:lnTo>
                    <a:lnTo>
                      <a:pt x="15" y="36"/>
                    </a:lnTo>
                    <a:lnTo>
                      <a:pt x="24" y="47"/>
                    </a:lnTo>
                    <a:lnTo>
                      <a:pt x="35" y="59"/>
                    </a:lnTo>
                    <a:lnTo>
                      <a:pt x="45" y="66"/>
                    </a:lnTo>
                    <a:lnTo>
                      <a:pt x="56" y="69"/>
                    </a:lnTo>
                    <a:lnTo>
                      <a:pt x="51" y="62"/>
                    </a:lnTo>
                    <a:lnTo>
                      <a:pt x="45" y="53"/>
                    </a:lnTo>
                    <a:lnTo>
                      <a:pt x="38" y="40"/>
                    </a:lnTo>
                    <a:lnTo>
                      <a:pt x="31" y="28"/>
                    </a:lnTo>
                    <a:lnTo>
                      <a:pt x="23" y="16"/>
                    </a:lnTo>
                    <a:lnTo>
                      <a:pt x="15" y="6"/>
                    </a:lnTo>
                    <a:lnTo>
                      <a:pt x="8" y="0"/>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50" name="Freeform 208">
                <a:extLst>
                  <a:ext uri="{FF2B5EF4-FFF2-40B4-BE49-F238E27FC236}">
                    <a16:creationId xmlns:a16="http://schemas.microsoft.com/office/drawing/2014/main" xmlns="" id="{6FABF8F6-D6B9-42B0-848E-3F67120762B5}"/>
                  </a:ext>
                </a:extLst>
              </p:cNvPr>
              <p:cNvSpPr>
                <a:spLocks/>
              </p:cNvSpPr>
              <p:nvPr/>
            </p:nvSpPr>
            <p:spPr bwMode="auto">
              <a:xfrm>
                <a:off x="2061" y="1184"/>
                <a:ext cx="20" cy="29"/>
              </a:xfrm>
              <a:custGeom>
                <a:avLst/>
                <a:gdLst>
                  <a:gd name="T0" fmla="*/ 1 w 40"/>
                  <a:gd name="T1" fmla="*/ 0 h 59"/>
                  <a:gd name="T2" fmla="*/ 0 w 40"/>
                  <a:gd name="T3" fmla="*/ 0 h 59"/>
                  <a:gd name="T4" fmla="*/ 1 w 40"/>
                  <a:gd name="T5" fmla="*/ 0 h 59"/>
                  <a:gd name="T6" fmla="*/ 1 w 40"/>
                  <a:gd name="T7" fmla="*/ 0 h 59"/>
                  <a:gd name="T8" fmla="*/ 1 w 40"/>
                  <a:gd name="T9" fmla="*/ 0 h 59"/>
                  <a:gd name="T10" fmla="*/ 1 w 40"/>
                  <a:gd name="T11" fmla="*/ 1 h 59"/>
                  <a:gd name="T12" fmla="*/ 1 w 40"/>
                  <a:gd name="T13" fmla="*/ 1 h 59"/>
                  <a:gd name="T14" fmla="*/ 2 w 40"/>
                  <a:gd name="T15" fmla="*/ 1 h 59"/>
                  <a:gd name="T16" fmla="*/ 2 w 40"/>
                  <a:gd name="T17" fmla="*/ 1 h 59"/>
                  <a:gd name="T18" fmla="*/ 2 w 40"/>
                  <a:gd name="T19" fmla="*/ 1 h 59"/>
                  <a:gd name="T20" fmla="*/ 2 w 40"/>
                  <a:gd name="T21" fmla="*/ 1 h 59"/>
                  <a:gd name="T22" fmla="*/ 1 w 40"/>
                  <a:gd name="T23" fmla="*/ 1 h 59"/>
                  <a:gd name="T24" fmla="*/ 1 w 40"/>
                  <a:gd name="T25" fmla="*/ 0 h 59"/>
                  <a:gd name="T26" fmla="*/ 1 w 40"/>
                  <a:gd name="T27" fmla="*/ 0 h 59"/>
                  <a:gd name="T28" fmla="*/ 1 w 40"/>
                  <a:gd name="T29" fmla="*/ 0 h 59"/>
                  <a:gd name="T30" fmla="*/ 1 w 40"/>
                  <a:gd name="T31" fmla="*/ 0 h 59"/>
                  <a:gd name="T32" fmla="*/ 1 w 40"/>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59">
                    <a:moveTo>
                      <a:pt x="2" y="0"/>
                    </a:moveTo>
                    <a:lnTo>
                      <a:pt x="0" y="4"/>
                    </a:lnTo>
                    <a:lnTo>
                      <a:pt x="1" y="10"/>
                    </a:lnTo>
                    <a:lnTo>
                      <a:pt x="5" y="20"/>
                    </a:lnTo>
                    <a:lnTo>
                      <a:pt x="11" y="31"/>
                    </a:lnTo>
                    <a:lnTo>
                      <a:pt x="18" y="42"/>
                    </a:lnTo>
                    <a:lnTo>
                      <a:pt x="26" y="50"/>
                    </a:lnTo>
                    <a:lnTo>
                      <a:pt x="33" y="57"/>
                    </a:lnTo>
                    <a:lnTo>
                      <a:pt x="40" y="59"/>
                    </a:lnTo>
                    <a:lnTo>
                      <a:pt x="38" y="53"/>
                    </a:lnTo>
                    <a:lnTo>
                      <a:pt x="33" y="45"/>
                    </a:lnTo>
                    <a:lnTo>
                      <a:pt x="28" y="36"/>
                    </a:lnTo>
                    <a:lnTo>
                      <a:pt x="23" y="25"/>
                    </a:lnTo>
                    <a:lnTo>
                      <a:pt x="17" y="16"/>
                    </a:lnTo>
                    <a:lnTo>
                      <a:pt x="11" y="8"/>
                    </a:lnTo>
                    <a:lnTo>
                      <a:pt x="7" y="2"/>
                    </a:lnTo>
                    <a:lnTo>
                      <a:pt x="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51" name="Freeform 209">
                <a:extLst>
                  <a:ext uri="{FF2B5EF4-FFF2-40B4-BE49-F238E27FC236}">
                    <a16:creationId xmlns:a16="http://schemas.microsoft.com/office/drawing/2014/main" xmlns="" id="{1A60292D-43B2-4160-8F07-7F891AD319D8}"/>
                  </a:ext>
                </a:extLst>
              </p:cNvPr>
              <p:cNvSpPr>
                <a:spLocks/>
              </p:cNvSpPr>
              <p:nvPr/>
            </p:nvSpPr>
            <p:spPr bwMode="auto">
              <a:xfrm>
                <a:off x="1906" y="1223"/>
                <a:ext cx="30" cy="5"/>
              </a:xfrm>
              <a:custGeom>
                <a:avLst/>
                <a:gdLst>
                  <a:gd name="T0" fmla="*/ 1 w 61"/>
                  <a:gd name="T1" fmla="*/ 1 h 9"/>
                  <a:gd name="T2" fmla="*/ 1 w 61"/>
                  <a:gd name="T3" fmla="*/ 1 h 9"/>
                  <a:gd name="T4" fmla="*/ 1 w 61"/>
                  <a:gd name="T5" fmla="*/ 1 h 9"/>
                  <a:gd name="T6" fmla="*/ 1 w 61"/>
                  <a:gd name="T7" fmla="*/ 1 h 9"/>
                  <a:gd name="T8" fmla="*/ 0 w 61"/>
                  <a:gd name="T9" fmla="*/ 1 h 9"/>
                  <a:gd name="T10" fmla="*/ 0 w 61"/>
                  <a:gd name="T11" fmla="*/ 1 h 9"/>
                  <a:gd name="T12" fmla="*/ 0 w 61"/>
                  <a:gd name="T13" fmla="*/ 1 h 9"/>
                  <a:gd name="T14" fmla="*/ 0 w 61"/>
                  <a:gd name="T15" fmla="*/ 1 h 9"/>
                  <a:gd name="T16" fmla="*/ 0 w 61"/>
                  <a:gd name="T17" fmla="*/ 1 h 9"/>
                  <a:gd name="T18" fmla="*/ 0 w 61"/>
                  <a:gd name="T19" fmla="*/ 1 h 9"/>
                  <a:gd name="T20" fmla="*/ 0 w 61"/>
                  <a:gd name="T21" fmla="*/ 1 h 9"/>
                  <a:gd name="T22" fmla="*/ 0 w 61"/>
                  <a:gd name="T23" fmla="*/ 0 h 9"/>
                  <a:gd name="T24" fmla="*/ 0 w 61"/>
                  <a:gd name="T25" fmla="*/ 0 h 9"/>
                  <a:gd name="T26" fmla="*/ 1 w 61"/>
                  <a:gd name="T27" fmla="*/ 1 h 9"/>
                  <a:gd name="T28" fmla="*/ 1 w 61"/>
                  <a:gd name="T29" fmla="*/ 1 h 9"/>
                  <a:gd name="T30" fmla="*/ 1 w 61"/>
                  <a:gd name="T31" fmla="*/ 1 h 9"/>
                  <a:gd name="T32" fmla="*/ 1 w 61"/>
                  <a:gd name="T33" fmla="*/ 1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9">
                    <a:moveTo>
                      <a:pt x="61" y="4"/>
                    </a:moveTo>
                    <a:lnTo>
                      <a:pt x="56" y="4"/>
                    </a:lnTo>
                    <a:lnTo>
                      <a:pt x="48" y="5"/>
                    </a:lnTo>
                    <a:lnTo>
                      <a:pt x="38" y="6"/>
                    </a:lnTo>
                    <a:lnTo>
                      <a:pt x="27" y="8"/>
                    </a:lnTo>
                    <a:lnTo>
                      <a:pt x="17" y="9"/>
                    </a:lnTo>
                    <a:lnTo>
                      <a:pt x="8" y="9"/>
                    </a:lnTo>
                    <a:lnTo>
                      <a:pt x="2" y="8"/>
                    </a:lnTo>
                    <a:lnTo>
                      <a:pt x="0" y="5"/>
                    </a:lnTo>
                    <a:lnTo>
                      <a:pt x="2" y="2"/>
                    </a:lnTo>
                    <a:lnTo>
                      <a:pt x="9" y="1"/>
                    </a:lnTo>
                    <a:lnTo>
                      <a:pt x="17" y="0"/>
                    </a:lnTo>
                    <a:lnTo>
                      <a:pt x="26" y="0"/>
                    </a:lnTo>
                    <a:lnTo>
                      <a:pt x="37" y="1"/>
                    </a:lnTo>
                    <a:lnTo>
                      <a:pt x="46" y="2"/>
                    </a:lnTo>
                    <a:lnTo>
                      <a:pt x="55" y="3"/>
                    </a:lnTo>
                    <a:lnTo>
                      <a:pt x="61"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52" name="Freeform 210">
                <a:extLst>
                  <a:ext uri="{FF2B5EF4-FFF2-40B4-BE49-F238E27FC236}">
                    <a16:creationId xmlns:a16="http://schemas.microsoft.com/office/drawing/2014/main" xmlns="" id="{309F2A23-1F25-425C-8822-7F03BC419E96}"/>
                  </a:ext>
                </a:extLst>
              </p:cNvPr>
              <p:cNvSpPr>
                <a:spLocks/>
              </p:cNvSpPr>
              <p:nvPr/>
            </p:nvSpPr>
            <p:spPr bwMode="auto">
              <a:xfrm>
                <a:off x="1928" y="1229"/>
                <a:ext cx="42" cy="33"/>
              </a:xfrm>
              <a:custGeom>
                <a:avLst/>
                <a:gdLst>
                  <a:gd name="T0" fmla="*/ 3 w 84"/>
                  <a:gd name="T1" fmla="*/ 0 h 66"/>
                  <a:gd name="T2" fmla="*/ 3 w 84"/>
                  <a:gd name="T3" fmla="*/ 1 h 66"/>
                  <a:gd name="T4" fmla="*/ 2 w 84"/>
                  <a:gd name="T5" fmla="*/ 1 h 66"/>
                  <a:gd name="T6" fmla="*/ 2 w 84"/>
                  <a:gd name="T7" fmla="*/ 1 h 66"/>
                  <a:gd name="T8" fmla="*/ 1 w 84"/>
                  <a:gd name="T9" fmla="*/ 1 h 66"/>
                  <a:gd name="T10" fmla="*/ 1 w 84"/>
                  <a:gd name="T11" fmla="*/ 2 h 66"/>
                  <a:gd name="T12" fmla="*/ 1 w 84"/>
                  <a:gd name="T13" fmla="*/ 2 h 66"/>
                  <a:gd name="T14" fmla="*/ 0 w 84"/>
                  <a:gd name="T15" fmla="*/ 2 h 66"/>
                  <a:gd name="T16" fmla="*/ 1 w 84"/>
                  <a:gd name="T17" fmla="*/ 3 h 66"/>
                  <a:gd name="T18" fmla="*/ 1 w 84"/>
                  <a:gd name="T19" fmla="*/ 3 h 66"/>
                  <a:gd name="T20" fmla="*/ 1 w 84"/>
                  <a:gd name="T21" fmla="*/ 2 h 66"/>
                  <a:gd name="T22" fmla="*/ 1 w 84"/>
                  <a:gd name="T23" fmla="*/ 2 h 66"/>
                  <a:gd name="T24" fmla="*/ 2 w 84"/>
                  <a:gd name="T25" fmla="*/ 2 h 66"/>
                  <a:gd name="T26" fmla="*/ 2 w 84"/>
                  <a:gd name="T27" fmla="*/ 1 h 66"/>
                  <a:gd name="T28" fmla="*/ 3 w 84"/>
                  <a:gd name="T29" fmla="*/ 1 h 66"/>
                  <a:gd name="T30" fmla="*/ 3 w 84"/>
                  <a:gd name="T31" fmla="*/ 1 h 66"/>
                  <a:gd name="T32" fmla="*/ 3 w 84"/>
                  <a:gd name="T33" fmla="*/ 0 h 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4" h="66">
                    <a:moveTo>
                      <a:pt x="84" y="0"/>
                    </a:moveTo>
                    <a:lnTo>
                      <a:pt x="75" y="5"/>
                    </a:lnTo>
                    <a:lnTo>
                      <a:pt x="61" y="12"/>
                    </a:lnTo>
                    <a:lnTo>
                      <a:pt x="46" y="21"/>
                    </a:lnTo>
                    <a:lnTo>
                      <a:pt x="30" y="31"/>
                    </a:lnTo>
                    <a:lnTo>
                      <a:pt x="16" y="43"/>
                    </a:lnTo>
                    <a:lnTo>
                      <a:pt x="5" y="52"/>
                    </a:lnTo>
                    <a:lnTo>
                      <a:pt x="0" y="60"/>
                    </a:lnTo>
                    <a:lnTo>
                      <a:pt x="1" y="66"/>
                    </a:lnTo>
                    <a:lnTo>
                      <a:pt x="8" y="66"/>
                    </a:lnTo>
                    <a:lnTo>
                      <a:pt x="17" y="60"/>
                    </a:lnTo>
                    <a:lnTo>
                      <a:pt x="28" y="51"/>
                    </a:lnTo>
                    <a:lnTo>
                      <a:pt x="41" y="39"/>
                    </a:lnTo>
                    <a:lnTo>
                      <a:pt x="53" y="27"/>
                    </a:lnTo>
                    <a:lnTo>
                      <a:pt x="65" y="15"/>
                    </a:lnTo>
                    <a:lnTo>
                      <a:pt x="76" y="6"/>
                    </a:lnTo>
                    <a:lnTo>
                      <a:pt x="8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53" name="Freeform 211">
                <a:extLst>
                  <a:ext uri="{FF2B5EF4-FFF2-40B4-BE49-F238E27FC236}">
                    <a16:creationId xmlns:a16="http://schemas.microsoft.com/office/drawing/2014/main" xmlns="" id="{6295C825-AB5E-4740-A238-FB12F0291E88}"/>
                  </a:ext>
                </a:extLst>
              </p:cNvPr>
              <p:cNvSpPr>
                <a:spLocks/>
              </p:cNvSpPr>
              <p:nvPr/>
            </p:nvSpPr>
            <p:spPr bwMode="auto">
              <a:xfrm>
                <a:off x="1947" y="1228"/>
                <a:ext cx="38" cy="35"/>
              </a:xfrm>
              <a:custGeom>
                <a:avLst/>
                <a:gdLst>
                  <a:gd name="T0" fmla="*/ 3 w 76"/>
                  <a:gd name="T1" fmla="*/ 0 h 70"/>
                  <a:gd name="T2" fmla="*/ 3 w 76"/>
                  <a:gd name="T3" fmla="*/ 1 h 70"/>
                  <a:gd name="T4" fmla="*/ 2 w 76"/>
                  <a:gd name="T5" fmla="*/ 1 h 70"/>
                  <a:gd name="T6" fmla="*/ 2 w 76"/>
                  <a:gd name="T7" fmla="*/ 1 h 70"/>
                  <a:gd name="T8" fmla="*/ 1 w 76"/>
                  <a:gd name="T9" fmla="*/ 2 h 70"/>
                  <a:gd name="T10" fmla="*/ 1 w 76"/>
                  <a:gd name="T11" fmla="*/ 2 h 70"/>
                  <a:gd name="T12" fmla="*/ 1 w 76"/>
                  <a:gd name="T13" fmla="*/ 2 h 70"/>
                  <a:gd name="T14" fmla="*/ 0 w 76"/>
                  <a:gd name="T15" fmla="*/ 3 h 70"/>
                  <a:gd name="T16" fmla="*/ 1 w 76"/>
                  <a:gd name="T17" fmla="*/ 3 h 70"/>
                  <a:gd name="T18" fmla="*/ 1 w 76"/>
                  <a:gd name="T19" fmla="*/ 3 h 70"/>
                  <a:gd name="T20" fmla="*/ 1 w 76"/>
                  <a:gd name="T21" fmla="*/ 2 h 70"/>
                  <a:gd name="T22" fmla="*/ 1 w 76"/>
                  <a:gd name="T23" fmla="*/ 2 h 70"/>
                  <a:gd name="T24" fmla="*/ 2 w 76"/>
                  <a:gd name="T25" fmla="*/ 2 h 70"/>
                  <a:gd name="T26" fmla="*/ 2 w 76"/>
                  <a:gd name="T27" fmla="*/ 1 h 70"/>
                  <a:gd name="T28" fmla="*/ 2 w 76"/>
                  <a:gd name="T29" fmla="*/ 1 h 70"/>
                  <a:gd name="T30" fmla="*/ 3 w 76"/>
                  <a:gd name="T31" fmla="*/ 1 h 70"/>
                  <a:gd name="T32" fmla="*/ 3 w 76"/>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6" h="70">
                    <a:moveTo>
                      <a:pt x="76" y="0"/>
                    </a:moveTo>
                    <a:lnTo>
                      <a:pt x="66" y="6"/>
                    </a:lnTo>
                    <a:lnTo>
                      <a:pt x="54" y="15"/>
                    </a:lnTo>
                    <a:lnTo>
                      <a:pt x="40" y="25"/>
                    </a:lnTo>
                    <a:lnTo>
                      <a:pt x="25" y="38"/>
                    </a:lnTo>
                    <a:lnTo>
                      <a:pt x="13" y="49"/>
                    </a:lnTo>
                    <a:lnTo>
                      <a:pt x="4" y="59"/>
                    </a:lnTo>
                    <a:lnTo>
                      <a:pt x="0" y="67"/>
                    </a:lnTo>
                    <a:lnTo>
                      <a:pt x="2" y="70"/>
                    </a:lnTo>
                    <a:lnTo>
                      <a:pt x="9" y="68"/>
                    </a:lnTo>
                    <a:lnTo>
                      <a:pt x="18" y="61"/>
                    </a:lnTo>
                    <a:lnTo>
                      <a:pt x="29" y="50"/>
                    </a:lnTo>
                    <a:lnTo>
                      <a:pt x="40" y="38"/>
                    </a:lnTo>
                    <a:lnTo>
                      <a:pt x="51" y="25"/>
                    </a:lnTo>
                    <a:lnTo>
                      <a:pt x="61" y="14"/>
                    </a:lnTo>
                    <a:lnTo>
                      <a:pt x="70" y="4"/>
                    </a:lnTo>
                    <a:lnTo>
                      <a:pt x="7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54" name="Freeform 212">
                <a:extLst>
                  <a:ext uri="{FF2B5EF4-FFF2-40B4-BE49-F238E27FC236}">
                    <a16:creationId xmlns:a16="http://schemas.microsoft.com/office/drawing/2014/main" xmlns="" id="{09E57000-8A1D-4C07-AF61-F1BB2CFD39B9}"/>
                  </a:ext>
                </a:extLst>
              </p:cNvPr>
              <p:cNvSpPr>
                <a:spLocks/>
              </p:cNvSpPr>
              <p:nvPr/>
            </p:nvSpPr>
            <p:spPr bwMode="auto">
              <a:xfrm>
                <a:off x="1967" y="1227"/>
                <a:ext cx="34" cy="38"/>
              </a:xfrm>
              <a:custGeom>
                <a:avLst/>
                <a:gdLst>
                  <a:gd name="T0" fmla="*/ 3 w 68"/>
                  <a:gd name="T1" fmla="*/ 0 h 75"/>
                  <a:gd name="T2" fmla="*/ 2 w 68"/>
                  <a:gd name="T3" fmla="*/ 1 h 75"/>
                  <a:gd name="T4" fmla="*/ 2 w 68"/>
                  <a:gd name="T5" fmla="*/ 1 h 75"/>
                  <a:gd name="T6" fmla="*/ 2 w 68"/>
                  <a:gd name="T7" fmla="*/ 1 h 75"/>
                  <a:gd name="T8" fmla="*/ 1 w 68"/>
                  <a:gd name="T9" fmla="*/ 2 h 75"/>
                  <a:gd name="T10" fmla="*/ 1 w 68"/>
                  <a:gd name="T11" fmla="*/ 2 h 75"/>
                  <a:gd name="T12" fmla="*/ 1 w 68"/>
                  <a:gd name="T13" fmla="*/ 2 h 75"/>
                  <a:gd name="T14" fmla="*/ 0 w 68"/>
                  <a:gd name="T15" fmla="*/ 3 h 75"/>
                  <a:gd name="T16" fmla="*/ 1 w 68"/>
                  <a:gd name="T17" fmla="*/ 3 h 75"/>
                  <a:gd name="T18" fmla="*/ 1 w 68"/>
                  <a:gd name="T19" fmla="*/ 3 h 75"/>
                  <a:gd name="T20" fmla="*/ 1 w 68"/>
                  <a:gd name="T21" fmla="*/ 3 h 75"/>
                  <a:gd name="T22" fmla="*/ 1 w 68"/>
                  <a:gd name="T23" fmla="*/ 2 h 75"/>
                  <a:gd name="T24" fmla="*/ 2 w 68"/>
                  <a:gd name="T25" fmla="*/ 2 h 75"/>
                  <a:gd name="T26" fmla="*/ 2 w 68"/>
                  <a:gd name="T27" fmla="*/ 1 h 75"/>
                  <a:gd name="T28" fmla="*/ 2 w 68"/>
                  <a:gd name="T29" fmla="*/ 1 h 75"/>
                  <a:gd name="T30" fmla="*/ 2 w 68"/>
                  <a:gd name="T31" fmla="*/ 1 h 75"/>
                  <a:gd name="T32" fmla="*/ 3 w 68"/>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8" h="75">
                    <a:moveTo>
                      <a:pt x="68" y="0"/>
                    </a:moveTo>
                    <a:lnTo>
                      <a:pt x="58" y="7"/>
                    </a:lnTo>
                    <a:lnTo>
                      <a:pt x="46" y="17"/>
                    </a:lnTo>
                    <a:lnTo>
                      <a:pt x="33" y="28"/>
                    </a:lnTo>
                    <a:lnTo>
                      <a:pt x="21" y="41"/>
                    </a:lnTo>
                    <a:lnTo>
                      <a:pt x="10" y="54"/>
                    </a:lnTo>
                    <a:lnTo>
                      <a:pt x="3" y="63"/>
                    </a:lnTo>
                    <a:lnTo>
                      <a:pt x="0" y="71"/>
                    </a:lnTo>
                    <a:lnTo>
                      <a:pt x="2" y="75"/>
                    </a:lnTo>
                    <a:lnTo>
                      <a:pt x="8" y="72"/>
                    </a:lnTo>
                    <a:lnTo>
                      <a:pt x="16" y="65"/>
                    </a:lnTo>
                    <a:lnTo>
                      <a:pt x="25" y="54"/>
                    </a:lnTo>
                    <a:lnTo>
                      <a:pt x="35" y="41"/>
                    </a:lnTo>
                    <a:lnTo>
                      <a:pt x="44" y="27"/>
                    </a:lnTo>
                    <a:lnTo>
                      <a:pt x="53" y="15"/>
                    </a:lnTo>
                    <a:lnTo>
                      <a:pt x="61" y="5"/>
                    </a:lnTo>
                    <a:lnTo>
                      <a:pt x="6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55" name="Freeform 213">
                <a:extLst>
                  <a:ext uri="{FF2B5EF4-FFF2-40B4-BE49-F238E27FC236}">
                    <a16:creationId xmlns:a16="http://schemas.microsoft.com/office/drawing/2014/main" xmlns="" id="{A9BB395C-50C6-4FF3-B049-8E2563E13922}"/>
                  </a:ext>
                </a:extLst>
              </p:cNvPr>
              <p:cNvSpPr>
                <a:spLocks/>
              </p:cNvSpPr>
              <p:nvPr/>
            </p:nvSpPr>
            <p:spPr bwMode="auto">
              <a:xfrm>
                <a:off x="1992" y="1224"/>
                <a:ext cx="26" cy="36"/>
              </a:xfrm>
              <a:custGeom>
                <a:avLst/>
                <a:gdLst>
                  <a:gd name="T0" fmla="*/ 2 w 52"/>
                  <a:gd name="T1" fmla="*/ 0 h 70"/>
                  <a:gd name="T2" fmla="*/ 2 w 52"/>
                  <a:gd name="T3" fmla="*/ 1 h 70"/>
                  <a:gd name="T4" fmla="*/ 2 w 52"/>
                  <a:gd name="T5" fmla="*/ 1 h 70"/>
                  <a:gd name="T6" fmla="*/ 1 w 52"/>
                  <a:gd name="T7" fmla="*/ 1 h 70"/>
                  <a:gd name="T8" fmla="*/ 1 w 52"/>
                  <a:gd name="T9" fmla="*/ 2 h 70"/>
                  <a:gd name="T10" fmla="*/ 1 w 52"/>
                  <a:gd name="T11" fmla="*/ 2 h 70"/>
                  <a:gd name="T12" fmla="*/ 1 w 52"/>
                  <a:gd name="T13" fmla="*/ 2 h 70"/>
                  <a:gd name="T14" fmla="*/ 0 w 52"/>
                  <a:gd name="T15" fmla="*/ 3 h 70"/>
                  <a:gd name="T16" fmla="*/ 1 w 52"/>
                  <a:gd name="T17" fmla="*/ 3 h 70"/>
                  <a:gd name="T18" fmla="*/ 1 w 52"/>
                  <a:gd name="T19" fmla="*/ 3 h 70"/>
                  <a:gd name="T20" fmla="*/ 1 w 52"/>
                  <a:gd name="T21" fmla="*/ 2 h 70"/>
                  <a:gd name="T22" fmla="*/ 1 w 52"/>
                  <a:gd name="T23" fmla="*/ 2 h 70"/>
                  <a:gd name="T24" fmla="*/ 1 w 52"/>
                  <a:gd name="T25" fmla="*/ 2 h 70"/>
                  <a:gd name="T26" fmla="*/ 2 w 52"/>
                  <a:gd name="T27" fmla="*/ 1 h 70"/>
                  <a:gd name="T28" fmla="*/ 2 w 52"/>
                  <a:gd name="T29" fmla="*/ 1 h 70"/>
                  <a:gd name="T30" fmla="*/ 2 w 52"/>
                  <a:gd name="T31" fmla="*/ 1 h 70"/>
                  <a:gd name="T32" fmla="*/ 2 w 52"/>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70">
                    <a:moveTo>
                      <a:pt x="52" y="0"/>
                    </a:moveTo>
                    <a:lnTo>
                      <a:pt x="45" y="7"/>
                    </a:lnTo>
                    <a:lnTo>
                      <a:pt x="35" y="16"/>
                    </a:lnTo>
                    <a:lnTo>
                      <a:pt x="25" y="28"/>
                    </a:lnTo>
                    <a:lnTo>
                      <a:pt x="15" y="39"/>
                    </a:lnTo>
                    <a:lnTo>
                      <a:pt x="7" y="51"/>
                    </a:lnTo>
                    <a:lnTo>
                      <a:pt x="2" y="61"/>
                    </a:lnTo>
                    <a:lnTo>
                      <a:pt x="0" y="68"/>
                    </a:lnTo>
                    <a:lnTo>
                      <a:pt x="5" y="70"/>
                    </a:lnTo>
                    <a:lnTo>
                      <a:pt x="12" y="68"/>
                    </a:lnTo>
                    <a:lnTo>
                      <a:pt x="19" y="61"/>
                    </a:lnTo>
                    <a:lnTo>
                      <a:pt x="26" y="52"/>
                    </a:lnTo>
                    <a:lnTo>
                      <a:pt x="32" y="40"/>
                    </a:lnTo>
                    <a:lnTo>
                      <a:pt x="37" y="28"/>
                    </a:lnTo>
                    <a:lnTo>
                      <a:pt x="42" y="16"/>
                    </a:lnTo>
                    <a:lnTo>
                      <a:pt x="48" y="7"/>
                    </a:lnTo>
                    <a:lnTo>
                      <a:pt x="5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56" name="Freeform 214">
                <a:extLst>
                  <a:ext uri="{FF2B5EF4-FFF2-40B4-BE49-F238E27FC236}">
                    <a16:creationId xmlns:a16="http://schemas.microsoft.com/office/drawing/2014/main" xmlns="" id="{8B5100CD-BF88-4B42-A2B4-82898C42BCC0}"/>
                  </a:ext>
                </a:extLst>
              </p:cNvPr>
              <p:cNvSpPr>
                <a:spLocks/>
              </p:cNvSpPr>
              <p:nvPr/>
            </p:nvSpPr>
            <p:spPr bwMode="auto">
              <a:xfrm>
                <a:off x="2014" y="1222"/>
                <a:ext cx="23" cy="35"/>
              </a:xfrm>
              <a:custGeom>
                <a:avLst/>
                <a:gdLst>
                  <a:gd name="T0" fmla="*/ 1 w 47"/>
                  <a:gd name="T1" fmla="*/ 0 h 69"/>
                  <a:gd name="T2" fmla="*/ 1 w 47"/>
                  <a:gd name="T3" fmla="*/ 1 h 69"/>
                  <a:gd name="T4" fmla="*/ 1 w 47"/>
                  <a:gd name="T5" fmla="*/ 1 h 69"/>
                  <a:gd name="T6" fmla="*/ 0 w 47"/>
                  <a:gd name="T7" fmla="*/ 1 h 69"/>
                  <a:gd name="T8" fmla="*/ 0 w 47"/>
                  <a:gd name="T9" fmla="*/ 2 h 69"/>
                  <a:gd name="T10" fmla="*/ 0 w 47"/>
                  <a:gd name="T11" fmla="*/ 2 h 69"/>
                  <a:gd name="T12" fmla="*/ 0 w 47"/>
                  <a:gd name="T13" fmla="*/ 2 h 69"/>
                  <a:gd name="T14" fmla="*/ 0 w 47"/>
                  <a:gd name="T15" fmla="*/ 3 h 69"/>
                  <a:gd name="T16" fmla="*/ 0 w 47"/>
                  <a:gd name="T17" fmla="*/ 3 h 69"/>
                  <a:gd name="T18" fmla="*/ 0 w 47"/>
                  <a:gd name="T19" fmla="*/ 3 h 69"/>
                  <a:gd name="T20" fmla="*/ 0 w 47"/>
                  <a:gd name="T21" fmla="*/ 2 h 69"/>
                  <a:gd name="T22" fmla="*/ 0 w 47"/>
                  <a:gd name="T23" fmla="*/ 2 h 69"/>
                  <a:gd name="T24" fmla="*/ 0 w 47"/>
                  <a:gd name="T25" fmla="*/ 2 h 69"/>
                  <a:gd name="T26" fmla="*/ 1 w 47"/>
                  <a:gd name="T27" fmla="*/ 1 h 69"/>
                  <a:gd name="T28" fmla="*/ 1 w 47"/>
                  <a:gd name="T29" fmla="*/ 1 h 69"/>
                  <a:gd name="T30" fmla="*/ 1 w 47"/>
                  <a:gd name="T31" fmla="*/ 1 h 69"/>
                  <a:gd name="T32" fmla="*/ 1 w 47"/>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69">
                    <a:moveTo>
                      <a:pt x="47" y="0"/>
                    </a:moveTo>
                    <a:lnTo>
                      <a:pt x="42" y="7"/>
                    </a:lnTo>
                    <a:lnTo>
                      <a:pt x="32" y="16"/>
                    </a:lnTo>
                    <a:lnTo>
                      <a:pt x="23" y="29"/>
                    </a:lnTo>
                    <a:lnTo>
                      <a:pt x="14" y="41"/>
                    </a:lnTo>
                    <a:lnTo>
                      <a:pt x="6" y="52"/>
                    </a:lnTo>
                    <a:lnTo>
                      <a:pt x="1" y="61"/>
                    </a:lnTo>
                    <a:lnTo>
                      <a:pt x="0" y="68"/>
                    </a:lnTo>
                    <a:lnTo>
                      <a:pt x="5" y="69"/>
                    </a:lnTo>
                    <a:lnTo>
                      <a:pt x="12" y="66"/>
                    </a:lnTo>
                    <a:lnTo>
                      <a:pt x="18" y="58"/>
                    </a:lnTo>
                    <a:lnTo>
                      <a:pt x="25" y="49"/>
                    </a:lnTo>
                    <a:lnTo>
                      <a:pt x="31" y="36"/>
                    </a:lnTo>
                    <a:lnTo>
                      <a:pt x="36" y="24"/>
                    </a:lnTo>
                    <a:lnTo>
                      <a:pt x="40" y="14"/>
                    </a:lnTo>
                    <a:lnTo>
                      <a:pt x="44" y="5"/>
                    </a:lnTo>
                    <a:lnTo>
                      <a:pt x="4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57" name="Freeform 215">
                <a:extLst>
                  <a:ext uri="{FF2B5EF4-FFF2-40B4-BE49-F238E27FC236}">
                    <a16:creationId xmlns:a16="http://schemas.microsoft.com/office/drawing/2014/main" xmlns="" id="{25A19445-4F4F-4913-82A2-71028792A8C8}"/>
                  </a:ext>
                </a:extLst>
              </p:cNvPr>
              <p:cNvSpPr>
                <a:spLocks/>
              </p:cNvSpPr>
              <p:nvPr/>
            </p:nvSpPr>
            <p:spPr bwMode="auto">
              <a:xfrm>
                <a:off x="2042" y="1219"/>
                <a:ext cx="12" cy="30"/>
              </a:xfrm>
              <a:custGeom>
                <a:avLst/>
                <a:gdLst>
                  <a:gd name="T0" fmla="*/ 0 w 26"/>
                  <a:gd name="T1" fmla="*/ 0 h 59"/>
                  <a:gd name="T2" fmla="*/ 0 w 26"/>
                  <a:gd name="T3" fmla="*/ 1 h 59"/>
                  <a:gd name="T4" fmla="*/ 0 w 26"/>
                  <a:gd name="T5" fmla="*/ 1 h 59"/>
                  <a:gd name="T6" fmla="*/ 0 w 26"/>
                  <a:gd name="T7" fmla="*/ 1 h 59"/>
                  <a:gd name="T8" fmla="*/ 0 w 26"/>
                  <a:gd name="T9" fmla="*/ 2 h 59"/>
                  <a:gd name="T10" fmla="*/ 0 w 26"/>
                  <a:gd name="T11" fmla="*/ 2 h 59"/>
                  <a:gd name="T12" fmla="*/ 0 w 26"/>
                  <a:gd name="T13" fmla="*/ 2 h 59"/>
                  <a:gd name="T14" fmla="*/ 0 w 26"/>
                  <a:gd name="T15" fmla="*/ 2 h 59"/>
                  <a:gd name="T16" fmla="*/ 0 w 26"/>
                  <a:gd name="T17" fmla="*/ 2 h 59"/>
                  <a:gd name="T18" fmla="*/ 0 w 26"/>
                  <a:gd name="T19" fmla="*/ 2 h 59"/>
                  <a:gd name="T20" fmla="*/ 0 w 26"/>
                  <a:gd name="T21" fmla="*/ 2 h 59"/>
                  <a:gd name="T22" fmla="*/ 0 w 26"/>
                  <a:gd name="T23" fmla="*/ 1 h 59"/>
                  <a:gd name="T24" fmla="*/ 0 w 26"/>
                  <a:gd name="T25" fmla="*/ 0 h 5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 h="59">
                    <a:moveTo>
                      <a:pt x="26" y="0"/>
                    </a:moveTo>
                    <a:lnTo>
                      <a:pt x="20" y="6"/>
                    </a:lnTo>
                    <a:lnTo>
                      <a:pt x="14" y="16"/>
                    </a:lnTo>
                    <a:lnTo>
                      <a:pt x="9" y="26"/>
                    </a:lnTo>
                    <a:lnTo>
                      <a:pt x="5" y="36"/>
                    </a:lnTo>
                    <a:lnTo>
                      <a:pt x="2" y="46"/>
                    </a:lnTo>
                    <a:lnTo>
                      <a:pt x="0" y="53"/>
                    </a:lnTo>
                    <a:lnTo>
                      <a:pt x="3" y="58"/>
                    </a:lnTo>
                    <a:lnTo>
                      <a:pt x="9" y="59"/>
                    </a:lnTo>
                    <a:lnTo>
                      <a:pt x="19" y="51"/>
                    </a:lnTo>
                    <a:lnTo>
                      <a:pt x="21" y="33"/>
                    </a:lnTo>
                    <a:lnTo>
                      <a:pt x="22" y="13"/>
                    </a:lnTo>
                    <a:lnTo>
                      <a:pt x="2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58" name="Freeform 216">
                <a:extLst>
                  <a:ext uri="{FF2B5EF4-FFF2-40B4-BE49-F238E27FC236}">
                    <a16:creationId xmlns:a16="http://schemas.microsoft.com/office/drawing/2014/main" xmlns="" id="{BA9D64B8-2CCF-4F83-A6C5-15529E392FAE}"/>
                  </a:ext>
                </a:extLst>
              </p:cNvPr>
              <p:cNvSpPr>
                <a:spLocks/>
              </p:cNvSpPr>
              <p:nvPr/>
            </p:nvSpPr>
            <p:spPr bwMode="auto">
              <a:xfrm>
                <a:off x="2062" y="1216"/>
                <a:ext cx="6" cy="26"/>
              </a:xfrm>
              <a:custGeom>
                <a:avLst/>
                <a:gdLst>
                  <a:gd name="T0" fmla="*/ 1 w 11"/>
                  <a:gd name="T1" fmla="*/ 0 h 51"/>
                  <a:gd name="T2" fmla="*/ 1 w 11"/>
                  <a:gd name="T3" fmla="*/ 1 h 51"/>
                  <a:gd name="T4" fmla="*/ 1 w 11"/>
                  <a:gd name="T5" fmla="*/ 1 h 51"/>
                  <a:gd name="T6" fmla="*/ 0 w 11"/>
                  <a:gd name="T7" fmla="*/ 2 h 51"/>
                  <a:gd name="T8" fmla="*/ 1 w 11"/>
                  <a:gd name="T9" fmla="*/ 2 h 51"/>
                  <a:gd name="T10" fmla="*/ 1 w 11"/>
                  <a:gd name="T11" fmla="*/ 2 h 51"/>
                  <a:gd name="T12" fmla="*/ 1 w 11"/>
                  <a:gd name="T13" fmla="*/ 1 h 51"/>
                  <a:gd name="T14" fmla="*/ 1 w 11"/>
                  <a:gd name="T15" fmla="*/ 1 h 51"/>
                  <a:gd name="T16" fmla="*/ 1 w 11"/>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51">
                    <a:moveTo>
                      <a:pt x="11" y="0"/>
                    </a:moveTo>
                    <a:lnTo>
                      <a:pt x="6" y="12"/>
                    </a:lnTo>
                    <a:lnTo>
                      <a:pt x="1" y="31"/>
                    </a:lnTo>
                    <a:lnTo>
                      <a:pt x="0" y="46"/>
                    </a:lnTo>
                    <a:lnTo>
                      <a:pt x="6" y="51"/>
                    </a:lnTo>
                    <a:lnTo>
                      <a:pt x="11" y="45"/>
                    </a:lnTo>
                    <a:lnTo>
                      <a:pt x="11" y="31"/>
                    </a:lnTo>
                    <a:lnTo>
                      <a:pt x="10" y="15"/>
                    </a:lnTo>
                    <a:lnTo>
                      <a:pt x="1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59" name="Freeform 217">
                <a:extLst>
                  <a:ext uri="{FF2B5EF4-FFF2-40B4-BE49-F238E27FC236}">
                    <a16:creationId xmlns:a16="http://schemas.microsoft.com/office/drawing/2014/main" xmlns="" id="{01E75353-D025-4F4C-86F9-095A9094C9C0}"/>
                  </a:ext>
                </a:extLst>
              </p:cNvPr>
              <p:cNvSpPr>
                <a:spLocks/>
              </p:cNvSpPr>
              <p:nvPr/>
            </p:nvSpPr>
            <p:spPr bwMode="auto">
              <a:xfrm>
                <a:off x="2077" y="1212"/>
                <a:ext cx="8" cy="25"/>
              </a:xfrm>
              <a:custGeom>
                <a:avLst/>
                <a:gdLst>
                  <a:gd name="T0" fmla="*/ 1 w 15"/>
                  <a:gd name="T1" fmla="*/ 0 h 50"/>
                  <a:gd name="T2" fmla="*/ 1 w 15"/>
                  <a:gd name="T3" fmla="*/ 1 h 50"/>
                  <a:gd name="T4" fmla="*/ 0 w 15"/>
                  <a:gd name="T5" fmla="*/ 1 h 50"/>
                  <a:gd name="T6" fmla="*/ 1 w 15"/>
                  <a:gd name="T7" fmla="*/ 2 h 50"/>
                  <a:gd name="T8" fmla="*/ 1 w 15"/>
                  <a:gd name="T9" fmla="*/ 2 h 50"/>
                  <a:gd name="T10" fmla="*/ 1 w 15"/>
                  <a:gd name="T11" fmla="*/ 2 h 50"/>
                  <a:gd name="T12" fmla="*/ 1 w 15"/>
                  <a:gd name="T13" fmla="*/ 2 h 50"/>
                  <a:gd name="T14" fmla="*/ 1 w 15"/>
                  <a:gd name="T15" fmla="*/ 1 h 50"/>
                  <a:gd name="T16" fmla="*/ 1 w 15"/>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50">
                    <a:moveTo>
                      <a:pt x="7" y="0"/>
                    </a:moveTo>
                    <a:lnTo>
                      <a:pt x="2" y="11"/>
                    </a:lnTo>
                    <a:lnTo>
                      <a:pt x="0" y="28"/>
                    </a:lnTo>
                    <a:lnTo>
                      <a:pt x="2" y="43"/>
                    </a:lnTo>
                    <a:lnTo>
                      <a:pt x="9" y="50"/>
                    </a:lnTo>
                    <a:lnTo>
                      <a:pt x="15" y="46"/>
                    </a:lnTo>
                    <a:lnTo>
                      <a:pt x="13" y="33"/>
                    </a:lnTo>
                    <a:lnTo>
                      <a:pt x="8" y="16"/>
                    </a:lnTo>
                    <a:lnTo>
                      <a:pt x="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60" name="Freeform 218">
                <a:extLst>
                  <a:ext uri="{FF2B5EF4-FFF2-40B4-BE49-F238E27FC236}">
                    <a16:creationId xmlns:a16="http://schemas.microsoft.com/office/drawing/2014/main" xmlns="" id="{6742BB02-8B44-4AF7-84F2-5CF0E6FE8166}"/>
                  </a:ext>
                </a:extLst>
              </p:cNvPr>
              <p:cNvSpPr>
                <a:spLocks/>
              </p:cNvSpPr>
              <p:nvPr/>
            </p:nvSpPr>
            <p:spPr bwMode="auto">
              <a:xfrm>
                <a:off x="2090" y="1204"/>
                <a:ext cx="8" cy="25"/>
              </a:xfrm>
              <a:custGeom>
                <a:avLst/>
                <a:gdLst>
                  <a:gd name="T0" fmla="*/ 1 w 16"/>
                  <a:gd name="T1" fmla="*/ 0 h 49"/>
                  <a:gd name="T2" fmla="*/ 1 w 16"/>
                  <a:gd name="T3" fmla="*/ 1 h 49"/>
                  <a:gd name="T4" fmla="*/ 1 w 16"/>
                  <a:gd name="T5" fmla="*/ 1 h 49"/>
                  <a:gd name="T6" fmla="*/ 0 w 16"/>
                  <a:gd name="T7" fmla="*/ 2 h 49"/>
                  <a:gd name="T8" fmla="*/ 1 w 16"/>
                  <a:gd name="T9" fmla="*/ 2 h 49"/>
                  <a:gd name="T10" fmla="*/ 1 w 16"/>
                  <a:gd name="T11" fmla="*/ 2 h 49"/>
                  <a:gd name="T12" fmla="*/ 1 w 16"/>
                  <a:gd name="T13" fmla="*/ 1 h 49"/>
                  <a:gd name="T14" fmla="*/ 1 w 16"/>
                  <a:gd name="T15" fmla="*/ 1 h 49"/>
                  <a:gd name="T16" fmla="*/ 1 w 16"/>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49">
                    <a:moveTo>
                      <a:pt x="15" y="0"/>
                    </a:moveTo>
                    <a:lnTo>
                      <a:pt x="8" y="6"/>
                    </a:lnTo>
                    <a:lnTo>
                      <a:pt x="1" y="21"/>
                    </a:lnTo>
                    <a:lnTo>
                      <a:pt x="0" y="39"/>
                    </a:lnTo>
                    <a:lnTo>
                      <a:pt x="7" y="49"/>
                    </a:lnTo>
                    <a:lnTo>
                      <a:pt x="15" y="46"/>
                    </a:lnTo>
                    <a:lnTo>
                      <a:pt x="16" y="32"/>
                    </a:lnTo>
                    <a:lnTo>
                      <a:pt x="15" y="13"/>
                    </a:lnTo>
                    <a:lnTo>
                      <a:pt x="1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61" name="Freeform 219">
                <a:extLst>
                  <a:ext uri="{FF2B5EF4-FFF2-40B4-BE49-F238E27FC236}">
                    <a16:creationId xmlns:a16="http://schemas.microsoft.com/office/drawing/2014/main" xmlns="" id="{9B84EF18-FB4C-4CD1-816D-8536EF3FC336}"/>
                  </a:ext>
                </a:extLst>
              </p:cNvPr>
              <p:cNvSpPr>
                <a:spLocks/>
              </p:cNvSpPr>
              <p:nvPr/>
            </p:nvSpPr>
            <p:spPr bwMode="auto">
              <a:xfrm>
                <a:off x="2100" y="1199"/>
                <a:ext cx="7" cy="27"/>
              </a:xfrm>
              <a:custGeom>
                <a:avLst/>
                <a:gdLst>
                  <a:gd name="T0" fmla="*/ 0 w 15"/>
                  <a:gd name="T1" fmla="*/ 0 h 54"/>
                  <a:gd name="T2" fmla="*/ 0 w 15"/>
                  <a:gd name="T3" fmla="*/ 1 h 54"/>
                  <a:gd name="T4" fmla="*/ 0 w 15"/>
                  <a:gd name="T5" fmla="*/ 1 h 54"/>
                  <a:gd name="T6" fmla="*/ 0 w 15"/>
                  <a:gd name="T7" fmla="*/ 2 h 54"/>
                  <a:gd name="T8" fmla="*/ 0 w 15"/>
                  <a:gd name="T9" fmla="*/ 2 h 54"/>
                  <a:gd name="T10" fmla="*/ 0 w 15"/>
                  <a:gd name="T11" fmla="*/ 2 h 54"/>
                  <a:gd name="T12" fmla="*/ 0 w 15"/>
                  <a:gd name="T13" fmla="*/ 2 h 54"/>
                  <a:gd name="T14" fmla="*/ 0 w 15"/>
                  <a:gd name="T15" fmla="*/ 1 h 54"/>
                  <a:gd name="T16" fmla="*/ 0 w 15"/>
                  <a:gd name="T17" fmla="*/ 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54">
                    <a:moveTo>
                      <a:pt x="11" y="0"/>
                    </a:moveTo>
                    <a:lnTo>
                      <a:pt x="7" y="12"/>
                    </a:lnTo>
                    <a:lnTo>
                      <a:pt x="2" y="27"/>
                    </a:lnTo>
                    <a:lnTo>
                      <a:pt x="0" y="43"/>
                    </a:lnTo>
                    <a:lnTo>
                      <a:pt x="6" y="54"/>
                    </a:lnTo>
                    <a:lnTo>
                      <a:pt x="12" y="51"/>
                    </a:lnTo>
                    <a:lnTo>
                      <a:pt x="15" y="34"/>
                    </a:lnTo>
                    <a:lnTo>
                      <a:pt x="14" y="14"/>
                    </a:lnTo>
                    <a:lnTo>
                      <a:pt x="1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62" name="Freeform 220">
                <a:extLst>
                  <a:ext uri="{FF2B5EF4-FFF2-40B4-BE49-F238E27FC236}">
                    <a16:creationId xmlns:a16="http://schemas.microsoft.com/office/drawing/2014/main" xmlns="" id="{03F3E24B-7A22-4CE8-8288-F0F91CDF90C6}"/>
                  </a:ext>
                </a:extLst>
              </p:cNvPr>
              <p:cNvSpPr>
                <a:spLocks/>
              </p:cNvSpPr>
              <p:nvPr/>
            </p:nvSpPr>
            <p:spPr bwMode="auto">
              <a:xfrm>
                <a:off x="1912" y="1228"/>
                <a:ext cx="42" cy="27"/>
              </a:xfrm>
              <a:custGeom>
                <a:avLst/>
                <a:gdLst>
                  <a:gd name="T0" fmla="*/ 0 w 85"/>
                  <a:gd name="T1" fmla="*/ 2 h 54"/>
                  <a:gd name="T2" fmla="*/ 0 w 85"/>
                  <a:gd name="T3" fmla="*/ 2 h 54"/>
                  <a:gd name="T4" fmla="*/ 0 w 85"/>
                  <a:gd name="T5" fmla="*/ 2 h 54"/>
                  <a:gd name="T6" fmla="*/ 0 w 85"/>
                  <a:gd name="T7" fmla="*/ 2 h 54"/>
                  <a:gd name="T8" fmla="*/ 1 w 85"/>
                  <a:gd name="T9" fmla="*/ 1 h 54"/>
                  <a:gd name="T10" fmla="*/ 1 w 85"/>
                  <a:gd name="T11" fmla="*/ 1 h 54"/>
                  <a:gd name="T12" fmla="*/ 1 w 85"/>
                  <a:gd name="T13" fmla="*/ 1 h 54"/>
                  <a:gd name="T14" fmla="*/ 2 w 85"/>
                  <a:gd name="T15" fmla="*/ 1 h 54"/>
                  <a:gd name="T16" fmla="*/ 2 w 85"/>
                  <a:gd name="T17" fmla="*/ 0 h 54"/>
                  <a:gd name="T18" fmla="*/ 2 w 85"/>
                  <a:gd name="T19" fmla="*/ 1 h 54"/>
                  <a:gd name="T20" fmla="*/ 1 w 85"/>
                  <a:gd name="T21" fmla="*/ 1 h 54"/>
                  <a:gd name="T22" fmla="*/ 1 w 85"/>
                  <a:gd name="T23" fmla="*/ 1 h 54"/>
                  <a:gd name="T24" fmla="*/ 0 w 85"/>
                  <a:gd name="T25" fmla="*/ 1 h 54"/>
                  <a:gd name="T26" fmla="*/ 0 w 85"/>
                  <a:gd name="T27" fmla="*/ 2 h 54"/>
                  <a:gd name="T28" fmla="*/ 0 w 85"/>
                  <a:gd name="T29" fmla="*/ 2 h 54"/>
                  <a:gd name="T30" fmla="*/ 0 w 85"/>
                  <a:gd name="T31" fmla="*/ 2 h 54"/>
                  <a:gd name="T32" fmla="*/ 0 w 85"/>
                  <a:gd name="T33" fmla="*/ 2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5" h="54">
                    <a:moveTo>
                      <a:pt x="3" y="54"/>
                    </a:moveTo>
                    <a:lnTo>
                      <a:pt x="7" y="52"/>
                    </a:lnTo>
                    <a:lnTo>
                      <a:pt x="15" y="46"/>
                    </a:lnTo>
                    <a:lnTo>
                      <a:pt x="24" y="38"/>
                    </a:lnTo>
                    <a:lnTo>
                      <a:pt x="37" y="29"/>
                    </a:lnTo>
                    <a:lnTo>
                      <a:pt x="50" y="18"/>
                    </a:lnTo>
                    <a:lnTo>
                      <a:pt x="62" y="9"/>
                    </a:lnTo>
                    <a:lnTo>
                      <a:pt x="75" y="3"/>
                    </a:lnTo>
                    <a:lnTo>
                      <a:pt x="85" y="0"/>
                    </a:lnTo>
                    <a:lnTo>
                      <a:pt x="72" y="3"/>
                    </a:lnTo>
                    <a:lnTo>
                      <a:pt x="57" y="9"/>
                    </a:lnTo>
                    <a:lnTo>
                      <a:pt x="41" y="17"/>
                    </a:lnTo>
                    <a:lnTo>
                      <a:pt x="26" y="25"/>
                    </a:lnTo>
                    <a:lnTo>
                      <a:pt x="13" y="34"/>
                    </a:lnTo>
                    <a:lnTo>
                      <a:pt x="4" y="42"/>
                    </a:lnTo>
                    <a:lnTo>
                      <a:pt x="0" y="49"/>
                    </a:lnTo>
                    <a:lnTo>
                      <a:pt x="3"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63" name="Freeform 221">
                <a:extLst>
                  <a:ext uri="{FF2B5EF4-FFF2-40B4-BE49-F238E27FC236}">
                    <a16:creationId xmlns:a16="http://schemas.microsoft.com/office/drawing/2014/main" xmlns="" id="{B72BABB4-55DF-42C1-A512-AC048360EDB7}"/>
                  </a:ext>
                </a:extLst>
              </p:cNvPr>
              <p:cNvSpPr>
                <a:spLocks/>
              </p:cNvSpPr>
              <p:nvPr/>
            </p:nvSpPr>
            <p:spPr bwMode="auto">
              <a:xfrm>
                <a:off x="1905" y="1226"/>
                <a:ext cx="31" cy="17"/>
              </a:xfrm>
              <a:custGeom>
                <a:avLst/>
                <a:gdLst>
                  <a:gd name="T0" fmla="*/ 1 w 63"/>
                  <a:gd name="T1" fmla="*/ 0 h 35"/>
                  <a:gd name="T2" fmla="*/ 1 w 63"/>
                  <a:gd name="T3" fmla="*/ 0 h 35"/>
                  <a:gd name="T4" fmla="*/ 1 w 63"/>
                  <a:gd name="T5" fmla="*/ 0 h 35"/>
                  <a:gd name="T6" fmla="*/ 1 w 63"/>
                  <a:gd name="T7" fmla="*/ 0 h 35"/>
                  <a:gd name="T8" fmla="*/ 0 w 63"/>
                  <a:gd name="T9" fmla="*/ 0 h 35"/>
                  <a:gd name="T10" fmla="*/ 0 w 63"/>
                  <a:gd name="T11" fmla="*/ 0 h 35"/>
                  <a:gd name="T12" fmla="*/ 0 w 63"/>
                  <a:gd name="T13" fmla="*/ 0 h 35"/>
                  <a:gd name="T14" fmla="*/ 0 w 63"/>
                  <a:gd name="T15" fmla="*/ 1 h 35"/>
                  <a:gd name="T16" fmla="*/ 0 w 63"/>
                  <a:gd name="T17" fmla="*/ 1 h 35"/>
                  <a:gd name="T18" fmla="*/ 0 w 63"/>
                  <a:gd name="T19" fmla="*/ 1 h 35"/>
                  <a:gd name="T20" fmla="*/ 0 w 63"/>
                  <a:gd name="T21" fmla="*/ 0 h 35"/>
                  <a:gd name="T22" fmla="*/ 0 w 63"/>
                  <a:gd name="T23" fmla="*/ 0 h 35"/>
                  <a:gd name="T24" fmla="*/ 1 w 63"/>
                  <a:gd name="T25" fmla="*/ 0 h 35"/>
                  <a:gd name="T26" fmla="*/ 1 w 63"/>
                  <a:gd name="T27" fmla="*/ 0 h 35"/>
                  <a:gd name="T28" fmla="*/ 1 w 63"/>
                  <a:gd name="T29" fmla="*/ 0 h 35"/>
                  <a:gd name="T30" fmla="*/ 1 w 63"/>
                  <a:gd name="T31" fmla="*/ 0 h 35"/>
                  <a:gd name="T32" fmla="*/ 1 w 63"/>
                  <a:gd name="T33" fmla="*/ 0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35">
                    <a:moveTo>
                      <a:pt x="63" y="0"/>
                    </a:moveTo>
                    <a:lnTo>
                      <a:pt x="55" y="4"/>
                    </a:lnTo>
                    <a:lnTo>
                      <a:pt x="44" y="8"/>
                    </a:lnTo>
                    <a:lnTo>
                      <a:pt x="33" y="14"/>
                    </a:lnTo>
                    <a:lnTo>
                      <a:pt x="22" y="19"/>
                    </a:lnTo>
                    <a:lnTo>
                      <a:pt x="12" y="24"/>
                    </a:lnTo>
                    <a:lnTo>
                      <a:pt x="5" y="29"/>
                    </a:lnTo>
                    <a:lnTo>
                      <a:pt x="0" y="32"/>
                    </a:lnTo>
                    <a:lnTo>
                      <a:pt x="2" y="35"/>
                    </a:lnTo>
                    <a:lnTo>
                      <a:pt x="6" y="35"/>
                    </a:lnTo>
                    <a:lnTo>
                      <a:pt x="13" y="31"/>
                    </a:lnTo>
                    <a:lnTo>
                      <a:pt x="22" y="27"/>
                    </a:lnTo>
                    <a:lnTo>
                      <a:pt x="32" y="21"/>
                    </a:lnTo>
                    <a:lnTo>
                      <a:pt x="42" y="14"/>
                    </a:lnTo>
                    <a:lnTo>
                      <a:pt x="50" y="8"/>
                    </a:lnTo>
                    <a:lnTo>
                      <a:pt x="58" y="4"/>
                    </a:lnTo>
                    <a:lnTo>
                      <a:pt x="6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64" name="Freeform 222">
                <a:extLst>
                  <a:ext uri="{FF2B5EF4-FFF2-40B4-BE49-F238E27FC236}">
                    <a16:creationId xmlns:a16="http://schemas.microsoft.com/office/drawing/2014/main" xmlns="" id="{D72CA287-D3C6-4037-92AD-870D246678FA}"/>
                  </a:ext>
                </a:extLst>
              </p:cNvPr>
              <p:cNvSpPr>
                <a:spLocks/>
              </p:cNvSpPr>
              <p:nvPr/>
            </p:nvSpPr>
            <p:spPr bwMode="auto">
              <a:xfrm>
                <a:off x="2019" y="1102"/>
                <a:ext cx="166" cy="46"/>
              </a:xfrm>
              <a:custGeom>
                <a:avLst/>
                <a:gdLst>
                  <a:gd name="T0" fmla="*/ 11 w 331"/>
                  <a:gd name="T1" fmla="*/ 3 h 91"/>
                  <a:gd name="T2" fmla="*/ 11 w 331"/>
                  <a:gd name="T3" fmla="*/ 3 h 91"/>
                  <a:gd name="T4" fmla="*/ 11 w 331"/>
                  <a:gd name="T5" fmla="*/ 3 h 91"/>
                  <a:gd name="T6" fmla="*/ 11 w 331"/>
                  <a:gd name="T7" fmla="*/ 3 h 91"/>
                  <a:gd name="T8" fmla="*/ 11 w 331"/>
                  <a:gd name="T9" fmla="*/ 3 h 91"/>
                  <a:gd name="T10" fmla="*/ 10 w 331"/>
                  <a:gd name="T11" fmla="*/ 3 h 91"/>
                  <a:gd name="T12" fmla="*/ 10 w 331"/>
                  <a:gd name="T13" fmla="*/ 2 h 91"/>
                  <a:gd name="T14" fmla="*/ 9 w 331"/>
                  <a:gd name="T15" fmla="*/ 2 h 91"/>
                  <a:gd name="T16" fmla="*/ 8 w 331"/>
                  <a:gd name="T17" fmla="*/ 1 h 91"/>
                  <a:gd name="T18" fmla="*/ 7 w 331"/>
                  <a:gd name="T19" fmla="*/ 1 h 91"/>
                  <a:gd name="T20" fmla="*/ 7 w 331"/>
                  <a:gd name="T21" fmla="*/ 1 h 91"/>
                  <a:gd name="T22" fmla="*/ 6 w 331"/>
                  <a:gd name="T23" fmla="*/ 1 h 91"/>
                  <a:gd name="T24" fmla="*/ 5 w 331"/>
                  <a:gd name="T25" fmla="*/ 1 h 91"/>
                  <a:gd name="T26" fmla="*/ 5 w 331"/>
                  <a:gd name="T27" fmla="*/ 1 h 91"/>
                  <a:gd name="T28" fmla="*/ 4 w 331"/>
                  <a:gd name="T29" fmla="*/ 1 h 91"/>
                  <a:gd name="T30" fmla="*/ 3 w 331"/>
                  <a:gd name="T31" fmla="*/ 1 h 91"/>
                  <a:gd name="T32" fmla="*/ 3 w 331"/>
                  <a:gd name="T33" fmla="*/ 1 h 91"/>
                  <a:gd name="T34" fmla="*/ 2 w 331"/>
                  <a:gd name="T35" fmla="*/ 1 h 91"/>
                  <a:gd name="T36" fmla="*/ 1 w 331"/>
                  <a:gd name="T37" fmla="*/ 1 h 91"/>
                  <a:gd name="T38" fmla="*/ 1 w 331"/>
                  <a:gd name="T39" fmla="*/ 1 h 91"/>
                  <a:gd name="T40" fmla="*/ 0 w 331"/>
                  <a:gd name="T41" fmla="*/ 1 h 91"/>
                  <a:gd name="T42" fmla="*/ 1 w 331"/>
                  <a:gd name="T43" fmla="*/ 1 h 91"/>
                  <a:gd name="T44" fmla="*/ 1 w 331"/>
                  <a:gd name="T45" fmla="*/ 1 h 91"/>
                  <a:gd name="T46" fmla="*/ 2 w 331"/>
                  <a:gd name="T47" fmla="*/ 1 h 91"/>
                  <a:gd name="T48" fmla="*/ 2 w 331"/>
                  <a:gd name="T49" fmla="*/ 1 h 91"/>
                  <a:gd name="T50" fmla="*/ 3 w 331"/>
                  <a:gd name="T51" fmla="*/ 1 h 91"/>
                  <a:gd name="T52" fmla="*/ 4 w 331"/>
                  <a:gd name="T53" fmla="*/ 0 h 91"/>
                  <a:gd name="T54" fmla="*/ 5 w 331"/>
                  <a:gd name="T55" fmla="*/ 1 h 91"/>
                  <a:gd name="T56" fmla="*/ 6 w 331"/>
                  <a:gd name="T57" fmla="*/ 1 h 91"/>
                  <a:gd name="T58" fmla="*/ 6 w 331"/>
                  <a:gd name="T59" fmla="*/ 1 h 91"/>
                  <a:gd name="T60" fmla="*/ 7 w 331"/>
                  <a:gd name="T61" fmla="*/ 1 h 91"/>
                  <a:gd name="T62" fmla="*/ 8 w 331"/>
                  <a:gd name="T63" fmla="*/ 1 h 91"/>
                  <a:gd name="T64" fmla="*/ 9 w 331"/>
                  <a:gd name="T65" fmla="*/ 1 h 91"/>
                  <a:gd name="T66" fmla="*/ 9 w 331"/>
                  <a:gd name="T67" fmla="*/ 2 h 91"/>
                  <a:gd name="T68" fmla="*/ 10 w 331"/>
                  <a:gd name="T69" fmla="*/ 2 h 91"/>
                  <a:gd name="T70" fmla="*/ 10 w 331"/>
                  <a:gd name="T71" fmla="*/ 2 h 91"/>
                  <a:gd name="T72" fmla="*/ 11 w 331"/>
                  <a:gd name="T73" fmla="*/ 3 h 9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31" h="91">
                    <a:moveTo>
                      <a:pt x="330" y="77"/>
                    </a:moveTo>
                    <a:lnTo>
                      <a:pt x="331" y="80"/>
                    </a:lnTo>
                    <a:lnTo>
                      <a:pt x="330" y="84"/>
                    </a:lnTo>
                    <a:lnTo>
                      <a:pt x="329" y="87"/>
                    </a:lnTo>
                    <a:lnTo>
                      <a:pt x="329" y="91"/>
                    </a:lnTo>
                    <a:lnTo>
                      <a:pt x="309" y="72"/>
                    </a:lnTo>
                    <a:lnTo>
                      <a:pt x="289" y="56"/>
                    </a:lnTo>
                    <a:lnTo>
                      <a:pt x="267" y="42"/>
                    </a:lnTo>
                    <a:lnTo>
                      <a:pt x="245" y="32"/>
                    </a:lnTo>
                    <a:lnTo>
                      <a:pt x="222" y="24"/>
                    </a:lnTo>
                    <a:lnTo>
                      <a:pt x="199" y="18"/>
                    </a:lnTo>
                    <a:lnTo>
                      <a:pt x="177" y="13"/>
                    </a:lnTo>
                    <a:lnTo>
                      <a:pt x="154" y="11"/>
                    </a:lnTo>
                    <a:lnTo>
                      <a:pt x="132" y="10"/>
                    </a:lnTo>
                    <a:lnTo>
                      <a:pt x="110" y="10"/>
                    </a:lnTo>
                    <a:lnTo>
                      <a:pt x="88" y="11"/>
                    </a:lnTo>
                    <a:lnTo>
                      <a:pt x="69" y="13"/>
                    </a:lnTo>
                    <a:lnTo>
                      <a:pt x="49" y="16"/>
                    </a:lnTo>
                    <a:lnTo>
                      <a:pt x="32" y="18"/>
                    </a:lnTo>
                    <a:lnTo>
                      <a:pt x="15" y="20"/>
                    </a:lnTo>
                    <a:lnTo>
                      <a:pt x="0" y="23"/>
                    </a:lnTo>
                    <a:lnTo>
                      <a:pt x="10" y="16"/>
                    </a:lnTo>
                    <a:lnTo>
                      <a:pt x="25" y="10"/>
                    </a:lnTo>
                    <a:lnTo>
                      <a:pt x="43" y="5"/>
                    </a:lnTo>
                    <a:lnTo>
                      <a:pt x="63" y="3"/>
                    </a:lnTo>
                    <a:lnTo>
                      <a:pt x="86" y="1"/>
                    </a:lnTo>
                    <a:lnTo>
                      <a:pt x="110" y="0"/>
                    </a:lnTo>
                    <a:lnTo>
                      <a:pt x="135" y="1"/>
                    </a:lnTo>
                    <a:lnTo>
                      <a:pt x="162" y="2"/>
                    </a:lnTo>
                    <a:lnTo>
                      <a:pt x="188" y="5"/>
                    </a:lnTo>
                    <a:lnTo>
                      <a:pt x="214" y="11"/>
                    </a:lnTo>
                    <a:lnTo>
                      <a:pt x="238" y="17"/>
                    </a:lnTo>
                    <a:lnTo>
                      <a:pt x="262" y="26"/>
                    </a:lnTo>
                    <a:lnTo>
                      <a:pt x="283" y="35"/>
                    </a:lnTo>
                    <a:lnTo>
                      <a:pt x="302" y="48"/>
                    </a:lnTo>
                    <a:lnTo>
                      <a:pt x="317" y="61"/>
                    </a:lnTo>
                    <a:lnTo>
                      <a:pt x="330" y="7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65" name="Freeform 223">
                <a:extLst>
                  <a:ext uri="{FF2B5EF4-FFF2-40B4-BE49-F238E27FC236}">
                    <a16:creationId xmlns:a16="http://schemas.microsoft.com/office/drawing/2014/main" xmlns="" id="{74F599FF-AA48-4943-9CCC-A88E195A040D}"/>
                  </a:ext>
                </a:extLst>
              </p:cNvPr>
              <p:cNvSpPr>
                <a:spLocks/>
              </p:cNvSpPr>
              <p:nvPr/>
            </p:nvSpPr>
            <p:spPr bwMode="auto">
              <a:xfrm>
                <a:off x="2024" y="1107"/>
                <a:ext cx="22" cy="33"/>
              </a:xfrm>
              <a:custGeom>
                <a:avLst/>
                <a:gdLst>
                  <a:gd name="T0" fmla="*/ 2 w 44"/>
                  <a:gd name="T1" fmla="*/ 0 h 67"/>
                  <a:gd name="T2" fmla="*/ 2 w 44"/>
                  <a:gd name="T3" fmla="*/ 0 h 67"/>
                  <a:gd name="T4" fmla="*/ 1 w 44"/>
                  <a:gd name="T5" fmla="*/ 0 h 67"/>
                  <a:gd name="T6" fmla="*/ 1 w 44"/>
                  <a:gd name="T7" fmla="*/ 0 h 67"/>
                  <a:gd name="T8" fmla="*/ 1 w 44"/>
                  <a:gd name="T9" fmla="*/ 1 h 67"/>
                  <a:gd name="T10" fmla="*/ 1 w 44"/>
                  <a:gd name="T11" fmla="*/ 1 h 67"/>
                  <a:gd name="T12" fmla="*/ 1 w 44"/>
                  <a:gd name="T13" fmla="*/ 1 h 67"/>
                  <a:gd name="T14" fmla="*/ 0 w 44"/>
                  <a:gd name="T15" fmla="*/ 1 h 67"/>
                  <a:gd name="T16" fmla="*/ 1 w 44"/>
                  <a:gd name="T17" fmla="*/ 2 h 67"/>
                  <a:gd name="T18" fmla="*/ 1 w 44"/>
                  <a:gd name="T19" fmla="*/ 2 h 67"/>
                  <a:gd name="T20" fmla="*/ 1 w 44"/>
                  <a:gd name="T21" fmla="*/ 1 h 67"/>
                  <a:gd name="T22" fmla="*/ 1 w 44"/>
                  <a:gd name="T23" fmla="*/ 1 h 67"/>
                  <a:gd name="T24" fmla="*/ 1 w 44"/>
                  <a:gd name="T25" fmla="*/ 1 h 67"/>
                  <a:gd name="T26" fmla="*/ 1 w 44"/>
                  <a:gd name="T27" fmla="*/ 1 h 67"/>
                  <a:gd name="T28" fmla="*/ 1 w 44"/>
                  <a:gd name="T29" fmla="*/ 0 h 67"/>
                  <a:gd name="T30" fmla="*/ 2 w 44"/>
                  <a:gd name="T31" fmla="*/ 0 h 67"/>
                  <a:gd name="T32" fmla="*/ 2 w 44"/>
                  <a:gd name="T33" fmla="*/ 0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67">
                    <a:moveTo>
                      <a:pt x="44" y="0"/>
                    </a:moveTo>
                    <a:lnTo>
                      <a:pt x="35" y="7"/>
                    </a:lnTo>
                    <a:lnTo>
                      <a:pt x="26" y="15"/>
                    </a:lnTo>
                    <a:lnTo>
                      <a:pt x="18" y="25"/>
                    </a:lnTo>
                    <a:lnTo>
                      <a:pt x="10" y="37"/>
                    </a:lnTo>
                    <a:lnTo>
                      <a:pt x="4" y="47"/>
                    </a:lnTo>
                    <a:lnTo>
                      <a:pt x="1" y="56"/>
                    </a:lnTo>
                    <a:lnTo>
                      <a:pt x="0" y="63"/>
                    </a:lnTo>
                    <a:lnTo>
                      <a:pt x="1" y="67"/>
                    </a:lnTo>
                    <a:lnTo>
                      <a:pt x="4" y="65"/>
                    </a:lnTo>
                    <a:lnTo>
                      <a:pt x="9" y="61"/>
                    </a:lnTo>
                    <a:lnTo>
                      <a:pt x="14" y="53"/>
                    </a:lnTo>
                    <a:lnTo>
                      <a:pt x="18" y="44"/>
                    </a:lnTo>
                    <a:lnTo>
                      <a:pt x="24" y="32"/>
                    </a:lnTo>
                    <a:lnTo>
                      <a:pt x="30" y="21"/>
                    </a:lnTo>
                    <a:lnTo>
                      <a:pt x="37" y="9"/>
                    </a:lnTo>
                    <a:lnTo>
                      <a:pt x="4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66" name="Freeform 224">
                <a:extLst>
                  <a:ext uri="{FF2B5EF4-FFF2-40B4-BE49-F238E27FC236}">
                    <a16:creationId xmlns:a16="http://schemas.microsoft.com/office/drawing/2014/main" xmlns="" id="{E7A85806-1F21-4747-B6BD-369517F97D1C}"/>
                  </a:ext>
                </a:extLst>
              </p:cNvPr>
              <p:cNvSpPr>
                <a:spLocks/>
              </p:cNvSpPr>
              <p:nvPr/>
            </p:nvSpPr>
            <p:spPr bwMode="auto">
              <a:xfrm>
                <a:off x="2029" y="1106"/>
                <a:ext cx="33" cy="39"/>
              </a:xfrm>
              <a:custGeom>
                <a:avLst/>
                <a:gdLst>
                  <a:gd name="T0" fmla="*/ 1 w 66"/>
                  <a:gd name="T1" fmla="*/ 3 h 78"/>
                  <a:gd name="T2" fmla="*/ 0 w 66"/>
                  <a:gd name="T3" fmla="*/ 3 h 78"/>
                  <a:gd name="T4" fmla="*/ 1 w 66"/>
                  <a:gd name="T5" fmla="*/ 3 h 78"/>
                  <a:gd name="T6" fmla="*/ 1 w 66"/>
                  <a:gd name="T7" fmla="*/ 2 h 78"/>
                  <a:gd name="T8" fmla="*/ 1 w 66"/>
                  <a:gd name="T9" fmla="*/ 2 h 78"/>
                  <a:gd name="T10" fmla="*/ 1 w 66"/>
                  <a:gd name="T11" fmla="*/ 1 h 78"/>
                  <a:gd name="T12" fmla="*/ 2 w 66"/>
                  <a:gd name="T13" fmla="*/ 1 h 78"/>
                  <a:gd name="T14" fmla="*/ 2 w 66"/>
                  <a:gd name="T15" fmla="*/ 1 h 78"/>
                  <a:gd name="T16" fmla="*/ 3 w 66"/>
                  <a:gd name="T17" fmla="*/ 0 h 78"/>
                  <a:gd name="T18" fmla="*/ 2 w 66"/>
                  <a:gd name="T19" fmla="*/ 1 h 78"/>
                  <a:gd name="T20" fmla="*/ 2 w 66"/>
                  <a:gd name="T21" fmla="*/ 1 h 78"/>
                  <a:gd name="T22" fmla="*/ 2 w 66"/>
                  <a:gd name="T23" fmla="*/ 2 h 78"/>
                  <a:gd name="T24" fmla="*/ 1 w 66"/>
                  <a:gd name="T25" fmla="*/ 2 h 78"/>
                  <a:gd name="T26" fmla="*/ 1 w 66"/>
                  <a:gd name="T27" fmla="*/ 2 h 78"/>
                  <a:gd name="T28" fmla="*/ 1 w 66"/>
                  <a:gd name="T29" fmla="*/ 3 h 78"/>
                  <a:gd name="T30" fmla="*/ 1 w 66"/>
                  <a:gd name="T31" fmla="*/ 3 h 78"/>
                  <a:gd name="T32" fmla="*/ 1 w 66"/>
                  <a:gd name="T33" fmla="*/ 3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6" h="78">
                    <a:moveTo>
                      <a:pt x="1" y="78"/>
                    </a:moveTo>
                    <a:lnTo>
                      <a:pt x="0" y="74"/>
                    </a:lnTo>
                    <a:lnTo>
                      <a:pt x="4" y="65"/>
                    </a:lnTo>
                    <a:lnTo>
                      <a:pt x="9" y="55"/>
                    </a:lnTo>
                    <a:lnTo>
                      <a:pt x="17" y="41"/>
                    </a:lnTo>
                    <a:lnTo>
                      <a:pt x="28" y="28"/>
                    </a:lnTo>
                    <a:lnTo>
                      <a:pt x="39" y="16"/>
                    </a:lnTo>
                    <a:lnTo>
                      <a:pt x="52" y="5"/>
                    </a:lnTo>
                    <a:lnTo>
                      <a:pt x="66" y="0"/>
                    </a:lnTo>
                    <a:lnTo>
                      <a:pt x="58" y="8"/>
                    </a:lnTo>
                    <a:lnTo>
                      <a:pt x="50" y="20"/>
                    </a:lnTo>
                    <a:lnTo>
                      <a:pt x="39" y="33"/>
                    </a:lnTo>
                    <a:lnTo>
                      <a:pt x="29" y="47"/>
                    </a:lnTo>
                    <a:lnTo>
                      <a:pt x="20" y="59"/>
                    </a:lnTo>
                    <a:lnTo>
                      <a:pt x="12" y="70"/>
                    </a:lnTo>
                    <a:lnTo>
                      <a:pt x="5" y="77"/>
                    </a:lnTo>
                    <a:lnTo>
                      <a:pt x="1" y="7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67" name="Freeform 225">
                <a:extLst>
                  <a:ext uri="{FF2B5EF4-FFF2-40B4-BE49-F238E27FC236}">
                    <a16:creationId xmlns:a16="http://schemas.microsoft.com/office/drawing/2014/main" xmlns="" id="{0E55014E-FEC1-41DD-A99F-45A5978E3C28}"/>
                  </a:ext>
                </a:extLst>
              </p:cNvPr>
              <p:cNvSpPr>
                <a:spLocks/>
              </p:cNvSpPr>
              <p:nvPr/>
            </p:nvSpPr>
            <p:spPr bwMode="auto">
              <a:xfrm>
                <a:off x="2051" y="1105"/>
                <a:ext cx="42" cy="46"/>
              </a:xfrm>
              <a:custGeom>
                <a:avLst/>
                <a:gdLst>
                  <a:gd name="T0" fmla="*/ 1 w 84"/>
                  <a:gd name="T1" fmla="*/ 3 h 92"/>
                  <a:gd name="T2" fmla="*/ 0 w 84"/>
                  <a:gd name="T3" fmla="*/ 3 h 92"/>
                  <a:gd name="T4" fmla="*/ 1 w 84"/>
                  <a:gd name="T5" fmla="*/ 3 h 92"/>
                  <a:gd name="T6" fmla="*/ 1 w 84"/>
                  <a:gd name="T7" fmla="*/ 2 h 92"/>
                  <a:gd name="T8" fmla="*/ 1 w 84"/>
                  <a:gd name="T9" fmla="*/ 2 h 92"/>
                  <a:gd name="T10" fmla="*/ 2 w 84"/>
                  <a:gd name="T11" fmla="*/ 1 h 92"/>
                  <a:gd name="T12" fmla="*/ 2 w 84"/>
                  <a:gd name="T13" fmla="*/ 1 h 92"/>
                  <a:gd name="T14" fmla="*/ 3 w 84"/>
                  <a:gd name="T15" fmla="*/ 1 h 92"/>
                  <a:gd name="T16" fmla="*/ 3 w 84"/>
                  <a:gd name="T17" fmla="*/ 0 h 92"/>
                  <a:gd name="T18" fmla="*/ 3 w 84"/>
                  <a:gd name="T19" fmla="*/ 1 h 92"/>
                  <a:gd name="T20" fmla="*/ 3 w 84"/>
                  <a:gd name="T21" fmla="*/ 1 h 92"/>
                  <a:gd name="T22" fmla="*/ 2 w 84"/>
                  <a:gd name="T23" fmla="*/ 2 h 92"/>
                  <a:gd name="T24" fmla="*/ 2 w 84"/>
                  <a:gd name="T25" fmla="*/ 2 h 92"/>
                  <a:gd name="T26" fmla="*/ 1 w 84"/>
                  <a:gd name="T27" fmla="*/ 3 h 92"/>
                  <a:gd name="T28" fmla="*/ 1 w 84"/>
                  <a:gd name="T29" fmla="*/ 3 h 92"/>
                  <a:gd name="T30" fmla="*/ 1 w 84"/>
                  <a:gd name="T31" fmla="*/ 3 h 92"/>
                  <a:gd name="T32" fmla="*/ 1 w 84"/>
                  <a:gd name="T33" fmla="*/ 3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4" h="92">
                    <a:moveTo>
                      <a:pt x="1" y="92"/>
                    </a:moveTo>
                    <a:lnTo>
                      <a:pt x="0" y="88"/>
                    </a:lnTo>
                    <a:lnTo>
                      <a:pt x="5" y="77"/>
                    </a:lnTo>
                    <a:lnTo>
                      <a:pt x="14" y="64"/>
                    </a:lnTo>
                    <a:lnTo>
                      <a:pt x="25" y="49"/>
                    </a:lnTo>
                    <a:lnTo>
                      <a:pt x="39" y="32"/>
                    </a:lnTo>
                    <a:lnTo>
                      <a:pt x="54" y="19"/>
                    </a:lnTo>
                    <a:lnTo>
                      <a:pt x="70" y="7"/>
                    </a:lnTo>
                    <a:lnTo>
                      <a:pt x="84" y="0"/>
                    </a:lnTo>
                    <a:lnTo>
                      <a:pt x="77" y="7"/>
                    </a:lnTo>
                    <a:lnTo>
                      <a:pt x="68" y="20"/>
                    </a:lnTo>
                    <a:lnTo>
                      <a:pt x="55" y="35"/>
                    </a:lnTo>
                    <a:lnTo>
                      <a:pt x="41" y="52"/>
                    </a:lnTo>
                    <a:lnTo>
                      <a:pt x="29" y="68"/>
                    </a:lnTo>
                    <a:lnTo>
                      <a:pt x="16" y="82"/>
                    </a:lnTo>
                    <a:lnTo>
                      <a:pt x="7" y="90"/>
                    </a:lnTo>
                    <a:lnTo>
                      <a:pt x="1" y="9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68" name="Freeform 226">
                <a:extLst>
                  <a:ext uri="{FF2B5EF4-FFF2-40B4-BE49-F238E27FC236}">
                    <a16:creationId xmlns:a16="http://schemas.microsoft.com/office/drawing/2014/main" xmlns="" id="{618BFC78-005B-4F6C-9538-6E321614A155}"/>
                  </a:ext>
                </a:extLst>
              </p:cNvPr>
              <p:cNvSpPr>
                <a:spLocks/>
              </p:cNvSpPr>
              <p:nvPr/>
            </p:nvSpPr>
            <p:spPr bwMode="auto">
              <a:xfrm>
                <a:off x="2084" y="1108"/>
                <a:ext cx="39" cy="51"/>
              </a:xfrm>
              <a:custGeom>
                <a:avLst/>
                <a:gdLst>
                  <a:gd name="T0" fmla="*/ 1 w 77"/>
                  <a:gd name="T1" fmla="*/ 4 h 102"/>
                  <a:gd name="T2" fmla="*/ 0 w 77"/>
                  <a:gd name="T3" fmla="*/ 3 h 102"/>
                  <a:gd name="T4" fmla="*/ 1 w 77"/>
                  <a:gd name="T5" fmla="*/ 3 h 102"/>
                  <a:gd name="T6" fmla="*/ 1 w 77"/>
                  <a:gd name="T7" fmla="*/ 3 h 102"/>
                  <a:gd name="T8" fmla="*/ 1 w 77"/>
                  <a:gd name="T9" fmla="*/ 2 h 102"/>
                  <a:gd name="T10" fmla="*/ 2 w 77"/>
                  <a:gd name="T11" fmla="*/ 2 h 102"/>
                  <a:gd name="T12" fmla="*/ 2 w 77"/>
                  <a:gd name="T13" fmla="*/ 1 h 102"/>
                  <a:gd name="T14" fmla="*/ 2 w 77"/>
                  <a:gd name="T15" fmla="*/ 1 h 102"/>
                  <a:gd name="T16" fmla="*/ 3 w 77"/>
                  <a:gd name="T17" fmla="*/ 0 h 102"/>
                  <a:gd name="T18" fmla="*/ 3 w 77"/>
                  <a:gd name="T19" fmla="*/ 1 h 102"/>
                  <a:gd name="T20" fmla="*/ 2 w 77"/>
                  <a:gd name="T21" fmla="*/ 1 h 102"/>
                  <a:gd name="T22" fmla="*/ 2 w 77"/>
                  <a:gd name="T23" fmla="*/ 2 h 102"/>
                  <a:gd name="T24" fmla="*/ 2 w 77"/>
                  <a:gd name="T25" fmla="*/ 2 h 102"/>
                  <a:gd name="T26" fmla="*/ 1 w 77"/>
                  <a:gd name="T27" fmla="*/ 3 h 102"/>
                  <a:gd name="T28" fmla="*/ 1 w 77"/>
                  <a:gd name="T29" fmla="*/ 3 h 102"/>
                  <a:gd name="T30" fmla="*/ 1 w 77"/>
                  <a:gd name="T31" fmla="*/ 4 h 102"/>
                  <a:gd name="T32" fmla="*/ 1 w 77"/>
                  <a:gd name="T33" fmla="*/ 4 h 10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7" h="102">
                    <a:moveTo>
                      <a:pt x="1" y="102"/>
                    </a:moveTo>
                    <a:lnTo>
                      <a:pt x="0" y="95"/>
                    </a:lnTo>
                    <a:lnTo>
                      <a:pt x="4" y="83"/>
                    </a:lnTo>
                    <a:lnTo>
                      <a:pt x="12" y="68"/>
                    </a:lnTo>
                    <a:lnTo>
                      <a:pt x="24" y="51"/>
                    </a:lnTo>
                    <a:lnTo>
                      <a:pt x="37" y="34"/>
                    </a:lnTo>
                    <a:lnTo>
                      <a:pt x="50" y="19"/>
                    </a:lnTo>
                    <a:lnTo>
                      <a:pt x="64" y="7"/>
                    </a:lnTo>
                    <a:lnTo>
                      <a:pt x="77" y="0"/>
                    </a:lnTo>
                    <a:lnTo>
                      <a:pt x="72" y="8"/>
                    </a:lnTo>
                    <a:lnTo>
                      <a:pt x="63" y="21"/>
                    </a:lnTo>
                    <a:lnTo>
                      <a:pt x="51" y="38"/>
                    </a:lnTo>
                    <a:lnTo>
                      <a:pt x="39" y="57"/>
                    </a:lnTo>
                    <a:lnTo>
                      <a:pt x="26" y="74"/>
                    </a:lnTo>
                    <a:lnTo>
                      <a:pt x="15" y="89"/>
                    </a:lnTo>
                    <a:lnTo>
                      <a:pt x="7" y="99"/>
                    </a:lnTo>
                    <a:lnTo>
                      <a:pt x="1" y="10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69" name="Freeform 227">
                <a:extLst>
                  <a:ext uri="{FF2B5EF4-FFF2-40B4-BE49-F238E27FC236}">
                    <a16:creationId xmlns:a16="http://schemas.microsoft.com/office/drawing/2014/main" xmlns="" id="{20D3C2B9-3CF1-4815-BFDA-4F319BF5C30A}"/>
                  </a:ext>
                </a:extLst>
              </p:cNvPr>
              <p:cNvSpPr>
                <a:spLocks/>
              </p:cNvSpPr>
              <p:nvPr/>
            </p:nvSpPr>
            <p:spPr bwMode="auto">
              <a:xfrm>
                <a:off x="2102" y="1114"/>
                <a:ext cx="33" cy="46"/>
              </a:xfrm>
              <a:custGeom>
                <a:avLst/>
                <a:gdLst>
                  <a:gd name="T0" fmla="*/ 0 w 67"/>
                  <a:gd name="T1" fmla="*/ 3 h 92"/>
                  <a:gd name="T2" fmla="*/ 0 w 67"/>
                  <a:gd name="T3" fmla="*/ 3 h 92"/>
                  <a:gd name="T4" fmla="*/ 0 w 67"/>
                  <a:gd name="T5" fmla="*/ 3 h 92"/>
                  <a:gd name="T6" fmla="*/ 0 w 67"/>
                  <a:gd name="T7" fmla="*/ 2 h 92"/>
                  <a:gd name="T8" fmla="*/ 0 w 67"/>
                  <a:gd name="T9" fmla="*/ 2 h 92"/>
                  <a:gd name="T10" fmla="*/ 1 w 67"/>
                  <a:gd name="T11" fmla="*/ 1 h 92"/>
                  <a:gd name="T12" fmla="*/ 1 w 67"/>
                  <a:gd name="T13" fmla="*/ 1 h 92"/>
                  <a:gd name="T14" fmla="*/ 1 w 67"/>
                  <a:gd name="T15" fmla="*/ 1 h 92"/>
                  <a:gd name="T16" fmla="*/ 2 w 67"/>
                  <a:gd name="T17" fmla="*/ 0 h 92"/>
                  <a:gd name="T18" fmla="*/ 1 w 67"/>
                  <a:gd name="T19" fmla="*/ 1 h 92"/>
                  <a:gd name="T20" fmla="*/ 1 w 67"/>
                  <a:gd name="T21" fmla="*/ 1 h 92"/>
                  <a:gd name="T22" fmla="*/ 1 w 67"/>
                  <a:gd name="T23" fmla="*/ 2 h 92"/>
                  <a:gd name="T24" fmla="*/ 1 w 67"/>
                  <a:gd name="T25" fmla="*/ 2 h 92"/>
                  <a:gd name="T26" fmla="*/ 0 w 67"/>
                  <a:gd name="T27" fmla="*/ 3 h 92"/>
                  <a:gd name="T28" fmla="*/ 0 w 67"/>
                  <a:gd name="T29" fmla="*/ 3 h 92"/>
                  <a:gd name="T30" fmla="*/ 0 w 67"/>
                  <a:gd name="T31" fmla="*/ 3 h 92"/>
                  <a:gd name="T32" fmla="*/ 0 w 67"/>
                  <a:gd name="T33" fmla="*/ 3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92">
                    <a:moveTo>
                      <a:pt x="0" y="92"/>
                    </a:moveTo>
                    <a:lnTo>
                      <a:pt x="0" y="87"/>
                    </a:lnTo>
                    <a:lnTo>
                      <a:pt x="4" y="77"/>
                    </a:lnTo>
                    <a:lnTo>
                      <a:pt x="12" y="62"/>
                    </a:lnTo>
                    <a:lnTo>
                      <a:pt x="22" y="46"/>
                    </a:lnTo>
                    <a:lnTo>
                      <a:pt x="34" y="30"/>
                    </a:lnTo>
                    <a:lnTo>
                      <a:pt x="46" y="15"/>
                    </a:lnTo>
                    <a:lnTo>
                      <a:pt x="57" y="4"/>
                    </a:lnTo>
                    <a:lnTo>
                      <a:pt x="67" y="0"/>
                    </a:lnTo>
                    <a:lnTo>
                      <a:pt x="61" y="8"/>
                    </a:lnTo>
                    <a:lnTo>
                      <a:pt x="53" y="22"/>
                    </a:lnTo>
                    <a:lnTo>
                      <a:pt x="44" y="38"/>
                    </a:lnTo>
                    <a:lnTo>
                      <a:pt x="34" y="54"/>
                    </a:lnTo>
                    <a:lnTo>
                      <a:pt x="24" y="70"/>
                    </a:lnTo>
                    <a:lnTo>
                      <a:pt x="14" y="83"/>
                    </a:lnTo>
                    <a:lnTo>
                      <a:pt x="6" y="91"/>
                    </a:lnTo>
                    <a:lnTo>
                      <a:pt x="0" y="9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70" name="Freeform 228">
                <a:extLst>
                  <a:ext uri="{FF2B5EF4-FFF2-40B4-BE49-F238E27FC236}">
                    <a16:creationId xmlns:a16="http://schemas.microsoft.com/office/drawing/2014/main" xmlns="" id="{B0AFC28B-564D-48CE-96F8-C38977F6C204}"/>
                  </a:ext>
                </a:extLst>
              </p:cNvPr>
              <p:cNvSpPr>
                <a:spLocks/>
              </p:cNvSpPr>
              <p:nvPr/>
            </p:nvSpPr>
            <p:spPr bwMode="auto">
              <a:xfrm>
                <a:off x="2130" y="1121"/>
                <a:ext cx="29" cy="38"/>
              </a:xfrm>
              <a:custGeom>
                <a:avLst/>
                <a:gdLst>
                  <a:gd name="T0" fmla="*/ 1 w 56"/>
                  <a:gd name="T1" fmla="*/ 2 h 77"/>
                  <a:gd name="T2" fmla="*/ 0 w 56"/>
                  <a:gd name="T3" fmla="*/ 2 h 77"/>
                  <a:gd name="T4" fmla="*/ 1 w 56"/>
                  <a:gd name="T5" fmla="*/ 2 h 77"/>
                  <a:gd name="T6" fmla="*/ 1 w 56"/>
                  <a:gd name="T7" fmla="*/ 1 h 77"/>
                  <a:gd name="T8" fmla="*/ 1 w 56"/>
                  <a:gd name="T9" fmla="*/ 1 h 77"/>
                  <a:gd name="T10" fmla="*/ 1 w 56"/>
                  <a:gd name="T11" fmla="*/ 0 h 77"/>
                  <a:gd name="T12" fmla="*/ 2 w 56"/>
                  <a:gd name="T13" fmla="*/ 0 h 77"/>
                  <a:gd name="T14" fmla="*/ 2 w 56"/>
                  <a:gd name="T15" fmla="*/ 0 h 77"/>
                  <a:gd name="T16" fmla="*/ 2 w 56"/>
                  <a:gd name="T17" fmla="*/ 0 h 77"/>
                  <a:gd name="T18" fmla="*/ 2 w 56"/>
                  <a:gd name="T19" fmla="*/ 0 h 77"/>
                  <a:gd name="T20" fmla="*/ 2 w 56"/>
                  <a:gd name="T21" fmla="*/ 0 h 77"/>
                  <a:gd name="T22" fmla="*/ 2 w 56"/>
                  <a:gd name="T23" fmla="*/ 1 h 77"/>
                  <a:gd name="T24" fmla="*/ 1 w 56"/>
                  <a:gd name="T25" fmla="*/ 1 h 77"/>
                  <a:gd name="T26" fmla="*/ 1 w 56"/>
                  <a:gd name="T27" fmla="*/ 1 h 77"/>
                  <a:gd name="T28" fmla="*/ 1 w 56"/>
                  <a:gd name="T29" fmla="*/ 2 h 77"/>
                  <a:gd name="T30" fmla="*/ 1 w 56"/>
                  <a:gd name="T31" fmla="*/ 2 h 77"/>
                  <a:gd name="T32" fmla="*/ 1 w 56"/>
                  <a:gd name="T33" fmla="*/ 2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77">
                    <a:moveTo>
                      <a:pt x="1" y="77"/>
                    </a:moveTo>
                    <a:lnTo>
                      <a:pt x="0" y="72"/>
                    </a:lnTo>
                    <a:lnTo>
                      <a:pt x="1" y="64"/>
                    </a:lnTo>
                    <a:lnTo>
                      <a:pt x="6" y="52"/>
                    </a:lnTo>
                    <a:lnTo>
                      <a:pt x="14" y="40"/>
                    </a:lnTo>
                    <a:lnTo>
                      <a:pt x="22" y="27"/>
                    </a:lnTo>
                    <a:lnTo>
                      <a:pt x="32" y="15"/>
                    </a:lnTo>
                    <a:lnTo>
                      <a:pt x="44" y="6"/>
                    </a:lnTo>
                    <a:lnTo>
                      <a:pt x="56" y="0"/>
                    </a:lnTo>
                    <a:lnTo>
                      <a:pt x="50" y="9"/>
                    </a:lnTo>
                    <a:lnTo>
                      <a:pt x="44" y="20"/>
                    </a:lnTo>
                    <a:lnTo>
                      <a:pt x="35" y="33"/>
                    </a:lnTo>
                    <a:lnTo>
                      <a:pt x="27" y="47"/>
                    </a:lnTo>
                    <a:lnTo>
                      <a:pt x="18" y="59"/>
                    </a:lnTo>
                    <a:lnTo>
                      <a:pt x="11" y="70"/>
                    </a:lnTo>
                    <a:lnTo>
                      <a:pt x="6" y="75"/>
                    </a:lnTo>
                    <a:lnTo>
                      <a:pt x="1" y="7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71" name="Freeform 229">
                <a:extLst>
                  <a:ext uri="{FF2B5EF4-FFF2-40B4-BE49-F238E27FC236}">
                    <a16:creationId xmlns:a16="http://schemas.microsoft.com/office/drawing/2014/main" xmlns="" id="{6FF5732B-7CC5-47FD-8FDB-436C029DFBD9}"/>
                  </a:ext>
                </a:extLst>
              </p:cNvPr>
              <p:cNvSpPr>
                <a:spLocks/>
              </p:cNvSpPr>
              <p:nvPr/>
            </p:nvSpPr>
            <p:spPr bwMode="auto">
              <a:xfrm>
                <a:off x="2171" y="1143"/>
                <a:ext cx="8" cy="23"/>
              </a:xfrm>
              <a:custGeom>
                <a:avLst/>
                <a:gdLst>
                  <a:gd name="T0" fmla="*/ 1 w 15"/>
                  <a:gd name="T1" fmla="*/ 2 h 46"/>
                  <a:gd name="T2" fmla="*/ 0 w 15"/>
                  <a:gd name="T3" fmla="*/ 2 h 46"/>
                  <a:gd name="T4" fmla="*/ 0 w 15"/>
                  <a:gd name="T5" fmla="*/ 1 h 46"/>
                  <a:gd name="T6" fmla="*/ 1 w 15"/>
                  <a:gd name="T7" fmla="*/ 1 h 46"/>
                  <a:gd name="T8" fmla="*/ 1 w 15"/>
                  <a:gd name="T9" fmla="*/ 0 h 46"/>
                  <a:gd name="T10" fmla="*/ 1 w 15"/>
                  <a:gd name="T11" fmla="*/ 1 h 46"/>
                  <a:gd name="T12" fmla="*/ 1 w 15"/>
                  <a:gd name="T13" fmla="*/ 1 h 46"/>
                  <a:gd name="T14" fmla="*/ 1 w 15"/>
                  <a:gd name="T15" fmla="*/ 2 h 46"/>
                  <a:gd name="T16" fmla="*/ 1 w 15"/>
                  <a:gd name="T17" fmla="*/ 2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46">
                    <a:moveTo>
                      <a:pt x="4" y="46"/>
                    </a:moveTo>
                    <a:lnTo>
                      <a:pt x="0" y="38"/>
                    </a:lnTo>
                    <a:lnTo>
                      <a:pt x="0" y="23"/>
                    </a:lnTo>
                    <a:lnTo>
                      <a:pt x="4" y="7"/>
                    </a:lnTo>
                    <a:lnTo>
                      <a:pt x="15" y="0"/>
                    </a:lnTo>
                    <a:lnTo>
                      <a:pt x="9" y="13"/>
                    </a:lnTo>
                    <a:lnTo>
                      <a:pt x="9" y="30"/>
                    </a:lnTo>
                    <a:lnTo>
                      <a:pt x="9" y="44"/>
                    </a:lnTo>
                    <a:lnTo>
                      <a:pt x="4"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72" name="Freeform 230">
                <a:extLst>
                  <a:ext uri="{FF2B5EF4-FFF2-40B4-BE49-F238E27FC236}">
                    <a16:creationId xmlns:a16="http://schemas.microsoft.com/office/drawing/2014/main" xmlns="" id="{3229EEBD-3E57-4A95-96C7-5A437B29F1B4}"/>
                  </a:ext>
                </a:extLst>
              </p:cNvPr>
              <p:cNvSpPr>
                <a:spLocks/>
              </p:cNvSpPr>
              <p:nvPr/>
            </p:nvSpPr>
            <p:spPr bwMode="auto">
              <a:xfrm>
                <a:off x="2042" y="1104"/>
                <a:ext cx="37" cy="43"/>
              </a:xfrm>
              <a:custGeom>
                <a:avLst/>
                <a:gdLst>
                  <a:gd name="T0" fmla="*/ 0 w 75"/>
                  <a:gd name="T1" fmla="*/ 3 h 85"/>
                  <a:gd name="T2" fmla="*/ 0 w 75"/>
                  <a:gd name="T3" fmla="*/ 3 h 85"/>
                  <a:gd name="T4" fmla="*/ 0 w 75"/>
                  <a:gd name="T5" fmla="*/ 3 h 85"/>
                  <a:gd name="T6" fmla="*/ 0 w 75"/>
                  <a:gd name="T7" fmla="*/ 2 h 85"/>
                  <a:gd name="T8" fmla="*/ 0 w 75"/>
                  <a:gd name="T9" fmla="*/ 2 h 85"/>
                  <a:gd name="T10" fmla="*/ 1 w 75"/>
                  <a:gd name="T11" fmla="*/ 1 h 85"/>
                  <a:gd name="T12" fmla="*/ 1 w 75"/>
                  <a:gd name="T13" fmla="*/ 1 h 85"/>
                  <a:gd name="T14" fmla="*/ 1 w 75"/>
                  <a:gd name="T15" fmla="*/ 1 h 85"/>
                  <a:gd name="T16" fmla="*/ 2 w 75"/>
                  <a:gd name="T17" fmla="*/ 0 h 85"/>
                  <a:gd name="T18" fmla="*/ 2 w 75"/>
                  <a:gd name="T19" fmla="*/ 1 h 85"/>
                  <a:gd name="T20" fmla="*/ 1 w 75"/>
                  <a:gd name="T21" fmla="*/ 1 h 85"/>
                  <a:gd name="T22" fmla="*/ 1 w 75"/>
                  <a:gd name="T23" fmla="*/ 2 h 85"/>
                  <a:gd name="T24" fmla="*/ 1 w 75"/>
                  <a:gd name="T25" fmla="*/ 2 h 85"/>
                  <a:gd name="T26" fmla="*/ 0 w 75"/>
                  <a:gd name="T27" fmla="*/ 2 h 85"/>
                  <a:gd name="T28" fmla="*/ 0 w 75"/>
                  <a:gd name="T29" fmla="*/ 3 h 85"/>
                  <a:gd name="T30" fmla="*/ 0 w 75"/>
                  <a:gd name="T31" fmla="*/ 3 h 85"/>
                  <a:gd name="T32" fmla="*/ 0 w 75"/>
                  <a:gd name="T33" fmla="*/ 3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5" h="85">
                    <a:moveTo>
                      <a:pt x="2" y="85"/>
                    </a:moveTo>
                    <a:lnTo>
                      <a:pt x="0" y="81"/>
                    </a:lnTo>
                    <a:lnTo>
                      <a:pt x="4" y="71"/>
                    </a:lnTo>
                    <a:lnTo>
                      <a:pt x="11" y="59"/>
                    </a:lnTo>
                    <a:lnTo>
                      <a:pt x="21" y="45"/>
                    </a:lnTo>
                    <a:lnTo>
                      <a:pt x="34" y="30"/>
                    </a:lnTo>
                    <a:lnTo>
                      <a:pt x="48" y="17"/>
                    </a:lnTo>
                    <a:lnTo>
                      <a:pt x="62" y="7"/>
                    </a:lnTo>
                    <a:lnTo>
                      <a:pt x="75" y="0"/>
                    </a:lnTo>
                    <a:lnTo>
                      <a:pt x="70" y="7"/>
                    </a:lnTo>
                    <a:lnTo>
                      <a:pt x="60" y="18"/>
                    </a:lnTo>
                    <a:lnTo>
                      <a:pt x="50" y="33"/>
                    </a:lnTo>
                    <a:lnTo>
                      <a:pt x="38" y="48"/>
                    </a:lnTo>
                    <a:lnTo>
                      <a:pt x="27" y="63"/>
                    </a:lnTo>
                    <a:lnTo>
                      <a:pt x="15" y="76"/>
                    </a:lnTo>
                    <a:lnTo>
                      <a:pt x="7" y="84"/>
                    </a:lnTo>
                    <a:lnTo>
                      <a:pt x="2" y="8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73" name="Freeform 231">
                <a:extLst>
                  <a:ext uri="{FF2B5EF4-FFF2-40B4-BE49-F238E27FC236}">
                    <a16:creationId xmlns:a16="http://schemas.microsoft.com/office/drawing/2014/main" xmlns="" id="{832E6F19-41D3-49CD-9A20-061AC6402572}"/>
                  </a:ext>
                </a:extLst>
              </p:cNvPr>
              <p:cNvSpPr>
                <a:spLocks/>
              </p:cNvSpPr>
              <p:nvPr/>
            </p:nvSpPr>
            <p:spPr bwMode="auto">
              <a:xfrm>
                <a:off x="2070" y="1105"/>
                <a:ext cx="37" cy="50"/>
              </a:xfrm>
              <a:custGeom>
                <a:avLst/>
                <a:gdLst>
                  <a:gd name="T0" fmla="*/ 1 w 74"/>
                  <a:gd name="T1" fmla="*/ 4 h 99"/>
                  <a:gd name="T2" fmla="*/ 0 w 74"/>
                  <a:gd name="T3" fmla="*/ 3 h 99"/>
                  <a:gd name="T4" fmla="*/ 1 w 74"/>
                  <a:gd name="T5" fmla="*/ 3 h 99"/>
                  <a:gd name="T6" fmla="*/ 1 w 74"/>
                  <a:gd name="T7" fmla="*/ 3 h 99"/>
                  <a:gd name="T8" fmla="*/ 1 w 74"/>
                  <a:gd name="T9" fmla="*/ 2 h 99"/>
                  <a:gd name="T10" fmla="*/ 2 w 74"/>
                  <a:gd name="T11" fmla="*/ 2 h 99"/>
                  <a:gd name="T12" fmla="*/ 2 w 74"/>
                  <a:gd name="T13" fmla="*/ 1 h 99"/>
                  <a:gd name="T14" fmla="*/ 2 w 74"/>
                  <a:gd name="T15" fmla="*/ 1 h 99"/>
                  <a:gd name="T16" fmla="*/ 3 w 74"/>
                  <a:gd name="T17" fmla="*/ 0 h 99"/>
                  <a:gd name="T18" fmla="*/ 3 w 74"/>
                  <a:gd name="T19" fmla="*/ 1 h 99"/>
                  <a:gd name="T20" fmla="*/ 2 w 74"/>
                  <a:gd name="T21" fmla="*/ 1 h 99"/>
                  <a:gd name="T22" fmla="*/ 2 w 74"/>
                  <a:gd name="T23" fmla="*/ 2 h 99"/>
                  <a:gd name="T24" fmla="*/ 2 w 74"/>
                  <a:gd name="T25" fmla="*/ 2 h 99"/>
                  <a:gd name="T26" fmla="*/ 1 w 74"/>
                  <a:gd name="T27" fmla="*/ 3 h 99"/>
                  <a:gd name="T28" fmla="*/ 1 w 74"/>
                  <a:gd name="T29" fmla="*/ 3 h 99"/>
                  <a:gd name="T30" fmla="*/ 1 w 74"/>
                  <a:gd name="T31" fmla="*/ 4 h 99"/>
                  <a:gd name="T32" fmla="*/ 1 w 74"/>
                  <a:gd name="T33" fmla="*/ 4 h 9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4" h="99">
                    <a:moveTo>
                      <a:pt x="1" y="99"/>
                    </a:moveTo>
                    <a:lnTo>
                      <a:pt x="0" y="94"/>
                    </a:lnTo>
                    <a:lnTo>
                      <a:pt x="3" y="82"/>
                    </a:lnTo>
                    <a:lnTo>
                      <a:pt x="11" y="67"/>
                    </a:lnTo>
                    <a:lnTo>
                      <a:pt x="22" y="50"/>
                    </a:lnTo>
                    <a:lnTo>
                      <a:pt x="34" y="33"/>
                    </a:lnTo>
                    <a:lnTo>
                      <a:pt x="48" y="18"/>
                    </a:lnTo>
                    <a:lnTo>
                      <a:pt x="61" y="6"/>
                    </a:lnTo>
                    <a:lnTo>
                      <a:pt x="74" y="0"/>
                    </a:lnTo>
                    <a:lnTo>
                      <a:pt x="69" y="8"/>
                    </a:lnTo>
                    <a:lnTo>
                      <a:pt x="60" y="21"/>
                    </a:lnTo>
                    <a:lnTo>
                      <a:pt x="49" y="38"/>
                    </a:lnTo>
                    <a:lnTo>
                      <a:pt x="38" y="56"/>
                    </a:lnTo>
                    <a:lnTo>
                      <a:pt x="25" y="73"/>
                    </a:lnTo>
                    <a:lnTo>
                      <a:pt x="15" y="88"/>
                    </a:lnTo>
                    <a:lnTo>
                      <a:pt x="6" y="97"/>
                    </a:lnTo>
                    <a:lnTo>
                      <a:pt x="1" y="9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874" name="Freeform 232">
                <a:extLst>
                  <a:ext uri="{FF2B5EF4-FFF2-40B4-BE49-F238E27FC236}">
                    <a16:creationId xmlns:a16="http://schemas.microsoft.com/office/drawing/2014/main" xmlns="" id="{72D7FF0D-3393-43CC-8523-13B48D99C5F3}"/>
                  </a:ext>
                </a:extLst>
              </p:cNvPr>
              <p:cNvSpPr>
                <a:spLocks/>
              </p:cNvSpPr>
              <p:nvPr/>
            </p:nvSpPr>
            <p:spPr bwMode="auto">
              <a:xfrm>
                <a:off x="2119" y="1114"/>
                <a:ext cx="28" cy="48"/>
              </a:xfrm>
              <a:custGeom>
                <a:avLst/>
                <a:gdLst>
                  <a:gd name="T0" fmla="*/ 1 w 55"/>
                  <a:gd name="T1" fmla="*/ 3 h 95"/>
                  <a:gd name="T2" fmla="*/ 0 w 55"/>
                  <a:gd name="T3" fmla="*/ 3 h 95"/>
                  <a:gd name="T4" fmla="*/ 1 w 55"/>
                  <a:gd name="T5" fmla="*/ 3 h 95"/>
                  <a:gd name="T6" fmla="*/ 1 w 55"/>
                  <a:gd name="T7" fmla="*/ 3 h 95"/>
                  <a:gd name="T8" fmla="*/ 1 w 55"/>
                  <a:gd name="T9" fmla="*/ 2 h 95"/>
                  <a:gd name="T10" fmla="*/ 1 w 55"/>
                  <a:gd name="T11" fmla="*/ 2 h 95"/>
                  <a:gd name="T12" fmla="*/ 1 w 55"/>
                  <a:gd name="T13" fmla="*/ 1 h 95"/>
                  <a:gd name="T14" fmla="*/ 2 w 55"/>
                  <a:gd name="T15" fmla="*/ 1 h 95"/>
                  <a:gd name="T16" fmla="*/ 2 w 55"/>
                  <a:gd name="T17" fmla="*/ 0 h 95"/>
                  <a:gd name="T18" fmla="*/ 2 w 55"/>
                  <a:gd name="T19" fmla="*/ 1 h 95"/>
                  <a:gd name="T20" fmla="*/ 2 w 55"/>
                  <a:gd name="T21" fmla="*/ 1 h 95"/>
                  <a:gd name="T22" fmla="*/ 2 w 55"/>
                  <a:gd name="T23" fmla="*/ 2 h 95"/>
                  <a:gd name="T24" fmla="*/ 1 w 55"/>
                  <a:gd name="T25" fmla="*/ 2 h 95"/>
                  <a:gd name="T26" fmla="*/ 1 w 55"/>
                  <a:gd name="T27" fmla="*/ 3 h 95"/>
                  <a:gd name="T28" fmla="*/ 1 w 55"/>
                  <a:gd name="T29" fmla="*/ 3 h 95"/>
                  <a:gd name="T30" fmla="*/ 1 w 55"/>
                  <a:gd name="T31" fmla="*/ 3 h 95"/>
                  <a:gd name="T32" fmla="*/ 1 w 55"/>
                  <a:gd name="T33" fmla="*/ 3 h 9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5" h="95">
                    <a:moveTo>
                      <a:pt x="1" y="95"/>
                    </a:moveTo>
                    <a:lnTo>
                      <a:pt x="0" y="90"/>
                    </a:lnTo>
                    <a:lnTo>
                      <a:pt x="1" y="79"/>
                    </a:lnTo>
                    <a:lnTo>
                      <a:pt x="6" y="65"/>
                    </a:lnTo>
                    <a:lnTo>
                      <a:pt x="13" y="49"/>
                    </a:lnTo>
                    <a:lnTo>
                      <a:pt x="21" y="33"/>
                    </a:lnTo>
                    <a:lnTo>
                      <a:pt x="31" y="18"/>
                    </a:lnTo>
                    <a:lnTo>
                      <a:pt x="43" y="7"/>
                    </a:lnTo>
                    <a:lnTo>
                      <a:pt x="55" y="0"/>
                    </a:lnTo>
                    <a:lnTo>
                      <a:pt x="49" y="9"/>
                    </a:lnTo>
                    <a:lnTo>
                      <a:pt x="43" y="22"/>
                    </a:lnTo>
                    <a:lnTo>
                      <a:pt x="34" y="38"/>
                    </a:lnTo>
                    <a:lnTo>
                      <a:pt x="26" y="55"/>
                    </a:lnTo>
                    <a:lnTo>
                      <a:pt x="18" y="71"/>
                    </a:lnTo>
                    <a:lnTo>
                      <a:pt x="11" y="85"/>
                    </a:lnTo>
                    <a:lnTo>
                      <a:pt x="6" y="93"/>
                    </a:lnTo>
                    <a:lnTo>
                      <a:pt x="1" y="9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22542" name="Freeform 233">
              <a:extLst>
                <a:ext uri="{FF2B5EF4-FFF2-40B4-BE49-F238E27FC236}">
                  <a16:creationId xmlns:a16="http://schemas.microsoft.com/office/drawing/2014/main" xmlns="" id="{2C3FF198-56EA-4E0F-B580-64DA29FB7A42}"/>
                </a:ext>
              </a:extLst>
            </p:cNvPr>
            <p:cNvSpPr>
              <a:spLocks/>
            </p:cNvSpPr>
            <p:nvPr/>
          </p:nvSpPr>
          <p:spPr bwMode="auto">
            <a:xfrm>
              <a:off x="2139" y="1126"/>
              <a:ext cx="29" cy="36"/>
            </a:xfrm>
            <a:custGeom>
              <a:avLst/>
              <a:gdLst>
                <a:gd name="T0" fmla="*/ 1 w 58"/>
                <a:gd name="T1" fmla="*/ 3 h 70"/>
                <a:gd name="T2" fmla="*/ 0 w 58"/>
                <a:gd name="T3" fmla="*/ 3 h 70"/>
                <a:gd name="T4" fmla="*/ 1 w 58"/>
                <a:gd name="T5" fmla="*/ 2 h 70"/>
                <a:gd name="T6" fmla="*/ 1 w 58"/>
                <a:gd name="T7" fmla="*/ 2 h 70"/>
                <a:gd name="T8" fmla="*/ 1 w 58"/>
                <a:gd name="T9" fmla="*/ 1 h 70"/>
                <a:gd name="T10" fmla="*/ 1 w 58"/>
                <a:gd name="T11" fmla="*/ 1 h 70"/>
                <a:gd name="T12" fmla="*/ 2 w 58"/>
                <a:gd name="T13" fmla="*/ 1 h 70"/>
                <a:gd name="T14" fmla="*/ 2 w 58"/>
                <a:gd name="T15" fmla="*/ 1 h 70"/>
                <a:gd name="T16" fmla="*/ 2 w 58"/>
                <a:gd name="T17" fmla="*/ 0 h 70"/>
                <a:gd name="T18" fmla="*/ 2 w 58"/>
                <a:gd name="T19" fmla="*/ 1 h 70"/>
                <a:gd name="T20" fmla="*/ 2 w 58"/>
                <a:gd name="T21" fmla="*/ 1 h 70"/>
                <a:gd name="T22" fmla="*/ 2 w 58"/>
                <a:gd name="T23" fmla="*/ 1 h 70"/>
                <a:gd name="T24" fmla="*/ 1 w 58"/>
                <a:gd name="T25" fmla="*/ 2 h 70"/>
                <a:gd name="T26" fmla="*/ 1 w 58"/>
                <a:gd name="T27" fmla="*/ 2 h 70"/>
                <a:gd name="T28" fmla="*/ 1 w 58"/>
                <a:gd name="T29" fmla="*/ 2 h 70"/>
                <a:gd name="T30" fmla="*/ 1 w 58"/>
                <a:gd name="T31" fmla="*/ 3 h 70"/>
                <a:gd name="T32" fmla="*/ 1 w 58"/>
                <a:gd name="T33" fmla="*/ 3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70">
                  <a:moveTo>
                    <a:pt x="1" y="70"/>
                  </a:moveTo>
                  <a:lnTo>
                    <a:pt x="0" y="66"/>
                  </a:lnTo>
                  <a:lnTo>
                    <a:pt x="5" y="56"/>
                  </a:lnTo>
                  <a:lnTo>
                    <a:pt x="12" y="45"/>
                  </a:lnTo>
                  <a:lnTo>
                    <a:pt x="21" y="32"/>
                  </a:lnTo>
                  <a:lnTo>
                    <a:pt x="31" y="21"/>
                  </a:lnTo>
                  <a:lnTo>
                    <a:pt x="42" y="9"/>
                  </a:lnTo>
                  <a:lnTo>
                    <a:pt x="51" y="2"/>
                  </a:lnTo>
                  <a:lnTo>
                    <a:pt x="58" y="0"/>
                  </a:lnTo>
                  <a:lnTo>
                    <a:pt x="53" y="7"/>
                  </a:lnTo>
                  <a:lnTo>
                    <a:pt x="46" y="16"/>
                  </a:lnTo>
                  <a:lnTo>
                    <a:pt x="38" y="28"/>
                  </a:lnTo>
                  <a:lnTo>
                    <a:pt x="30" y="39"/>
                  </a:lnTo>
                  <a:lnTo>
                    <a:pt x="21" y="51"/>
                  </a:lnTo>
                  <a:lnTo>
                    <a:pt x="13" y="61"/>
                  </a:lnTo>
                  <a:lnTo>
                    <a:pt x="6" y="68"/>
                  </a:lnTo>
                  <a:lnTo>
                    <a:pt x="1"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543" name="Freeform 234">
              <a:extLst>
                <a:ext uri="{FF2B5EF4-FFF2-40B4-BE49-F238E27FC236}">
                  <a16:creationId xmlns:a16="http://schemas.microsoft.com/office/drawing/2014/main" xmlns="" id="{F659D4EB-E7C8-4EDD-8BBB-CA0F29F5A7EA}"/>
                </a:ext>
              </a:extLst>
            </p:cNvPr>
            <p:cNvSpPr>
              <a:spLocks/>
            </p:cNvSpPr>
            <p:nvPr/>
          </p:nvSpPr>
          <p:spPr bwMode="auto">
            <a:xfrm>
              <a:off x="2161" y="1131"/>
              <a:ext cx="11" cy="26"/>
            </a:xfrm>
            <a:custGeom>
              <a:avLst/>
              <a:gdLst>
                <a:gd name="T0" fmla="*/ 1 w 22"/>
                <a:gd name="T1" fmla="*/ 2 h 52"/>
                <a:gd name="T2" fmla="*/ 0 w 22"/>
                <a:gd name="T3" fmla="*/ 2 h 52"/>
                <a:gd name="T4" fmla="*/ 1 w 22"/>
                <a:gd name="T5" fmla="*/ 1 h 52"/>
                <a:gd name="T6" fmla="*/ 1 w 22"/>
                <a:gd name="T7" fmla="*/ 1 h 52"/>
                <a:gd name="T8" fmla="*/ 1 w 22"/>
                <a:gd name="T9" fmla="*/ 0 h 52"/>
                <a:gd name="T10" fmla="*/ 1 w 22"/>
                <a:gd name="T11" fmla="*/ 1 h 52"/>
                <a:gd name="T12" fmla="*/ 1 w 22"/>
                <a:gd name="T13" fmla="*/ 1 h 52"/>
                <a:gd name="T14" fmla="*/ 1 w 22"/>
                <a:gd name="T15" fmla="*/ 2 h 52"/>
                <a:gd name="T16" fmla="*/ 1 w 22"/>
                <a:gd name="T17" fmla="*/ 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52">
                  <a:moveTo>
                    <a:pt x="2" y="52"/>
                  </a:moveTo>
                  <a:lnTo>
                    <a:pt x="0" y="43"/>
                  </a:lnTo>
                  <a:lnTo>
                    <a:pt x="3" y="26"/>
                  </a:lnTo>
                  <a:lnTo>
                    <a:pt x="10" y="8"/>
                  </a:lnTo>
                  <a:lnTo>
                    <a:pt x="22" y="0"/>
                  </a:lnTo>
                  <a:lnTo>
                    <a:pt x="14" y="14"/>
                  </a:lnTo>
                  <a:lnTo>
                    <a:pt x="11" y="32"/>
                  </a:lnTo>
                  <a:lnTo>
                    <a:pt x="8" y="49"/>
                  </a:lnTo>
                  <a:lnTo>
                    <a:pt x="2"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544" name="Freeform 235">
              <a:extLst>
                <a:ext uri="{FF2B5EF4-FFF2-40B4-BE49-F238E27FC236}">
                  <a16:creationId xmlns:a16="http://schemas.microsoft.com/office/drawing/2014/main" xmlns="" id="{31FAD1DC-2004-4117-BAE8-6BF4F2F7F11A}"/>
                </a:ext>
              </a:extLst>
            </p:cNvPr>
            <p:cNvSpPr>
              <a:spLocks/>
            </p:cNvSpPr>
            <p:nvPr/>
          </p:nvSpPr>
          <p:spPr bwMode="auto">
            <a:xfrm>
              <a:off x="2011" y="1111"/>
              <a:ext cx="22" cy="20"/>
            </a:xfrm>
            <a:custGeom>
              <a:avLst/>
              <a:gdLst>
                <a:gd name="T0" fmla="*/ 1 w 45"/>
                <a:gd name="T1" fmla="*/ 0 h 40"/>
                <a:gd name="T2" fmla="*/ 1 w 45"/>
                <a:gd name="T3" fmla="*/ 1 h 40"/>
                <a:gd name="T4" fmla="*/ 1 w 45"/>
                <a:gd name="T5" fmla="*/ 1 h 40"/>
                <a:gd name="T6" fmla="*/ 0 w 45"/>
                <a:gd name="T7" fmla="*/ 1 h 40"/>
                <a:gd name="T8" fmla="*/ 0 w 45"/>
                <a:gd name="T9" fmla="*/ 1 h 40"/>
                <a:gd name="T10" fmla="*/ 0 w 45"/>
                <a:gd name="T11" fmla="*/ 1 h 40"/>
                <a:gd name="T12" fmla="*/ 0 w 45"/>
                <a:gd name="T13" fmla="*/ 2 h 40"/>
                <a:gd name="T14" fmla="*/ 0 w 45"/>
                <a:gd name="T15" fmla="*/ 2 h 40"/>
                <a:gd name="T16" fmla="*/ 0 w 45"/>
                <a:gd name="T17" fmla="*/ 2 h 40"/>
                <a:gd name="T18" fmla="*/ 0 w 45"/>
                <a:gd name="T19" fmla="*/ 2 h 40"/>
                <a:gd name="T20" fmla="*/ 0 w 45"/>
                <a:gd name="T21" fmla="*/ 1 h 40"/>
                <a:gd name="T22" fmla="*/ 0 w 45"/>
                <a:gd name="T23" fmla="*/ 1 h 40"/>
                <a:gd name="T24" fmla="*/ 0 w 45"/>
                <a:gd name="T25" fmla="*/ 1 h 40"/>
                <a:gd name="T26" fmla="*/ 0 w 45"/>
                <a:gd name="T27" fmla="*/ 1 h 40"/>
                <a:gd name="T28" fmla="*/ 1 w 45"/>
                <a:gd name="T29" fmla="*/ 1 h 40"/>
                <a:gd name="T30" fmla="*/ 1 w 45"/>
                <a:gd name="T31" fmla="*/ 1 h 40"/>
                <a:gd name="T32" fmla="*/ 1 w 45"/>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40">
                  <a:moveTo>
                    <a:pt x="45" y="0"/>
                  </a:moveTo>
                  <a:lnTo>
                    <a:pt x="42" y="3"/>
                  </a:lnTo>
                  <a:lnTo>
                    <a:pt x="37" y="9"/>
                  </a:lnTo>
                  <a:lnTo>
                    <a:pt x="31" y="17"/>
                  </a:lnTo>
                  <a:lnTo>
                    <a:pt x="26" y="25"/>
                  </a:lnTo>
                  <a:lnTo>
                    <a:pt x="19" y="32"/>
                  </a:lnTo>
                  <a:lnTo>
                    <a:pt x="12" y="38"/>
                  </a:lnTo>
                  <a:lnTo>
                    <a:pt x="6" y="40"/>
                  </a:lnTo>
                  <a:lnTo>
                    <a:pt x="1" y="39"/>
                  </a:lnTo>
                  <a:lnTo>
                    <a:pt x="0" y="34"/>
                  </a:lnTo>
                  <a:lnTo>
                    <a:pt x="3" y="30"/>
                  </a:lnTo>
                  <a:lnTo>
                    <a:pt x="8" y="24"/>
                  </a:lnTo>
                  <a:lnTo>
                    <a:pt x="15" y="18"/>
                  </a:lnTo>
                  <a:lnTo>
                    <a:pt x="24" y="13"/>
                  </a:lnTo>
                  <a:lnTo>
                    <a:pt x="33" y="8"/>
                  </a:lnTo>
                  <a:lnTo>
                    <a:pt x="39" y="3"/>
                  </a:lnTo>
                  <a:lnTo>
                    <a:pt x="4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545" name="Freeform 236">
              <a:extLst>
                <a:ext uri="{FF2B5EF4-FFF2-40B4-BE49-F238E27FC236}">
                  <a16:creationId xmlns:a16="http://schemas.microsoft.com/office/drawing/2014/main" xmlns="" id="{9C6BDBA5-CEFA-49AB-A10A-2342A5D4AF70}"/>
                </a:ext>
              </a:extLst>
            </p:cNvPr>
            <p:cNvSpPr>
              <a:spLocks/>
            </p:cNvSpPr>
            <p:nvPr/>
          </p:nvSpPr>
          <p:spPr bwMode="auto">
            <a:xfrm>
              <a:off x="2001" y="1110"/>
              <a:ext cx="28" cy="6"/>
            </a:xfrm>
            <a:custGeom>
              <a:avLst/>
              <a:gdLst>
                <a:gd name="T0" fmla="*/ 2 w 54"/>
                <a:gd name="T1" fmla="*/ 1 h 11"/>
                <a:gd name="T2" fmla="*/ 2 w 54"/>
                <a:gd name="T3" fmla="*/ 1 h 11"/>
                <a:gd name="T4" fmla="*/ 2 w 54"/>
                <a:gd name="T5" fmla="*/ 1 h 11"/>
                <a:gd name="T6" fmla="*/ 2 w 54"/>
                <a:gd name="T7" fmla="*/ 1 h 11"/>
                <a:gd name="T8" fmla="*/ 1 w 54"/>
                <a:gd name="T9" fmla="*/ 1 h 11"/>
                <a:gd name="T10" fmla="*/ 1 w 54"/>
                <a:gd name="T11" fmla="*/ 0 h 11"/>
                <a:gd name="T12" fmla="*/ 1 w 54"/>
                <a:gd name="T13" fmla="*/ 1 h 11"/>
                <a:gd name="T14" fmla="*/ 1 w 54"/>
                <a:gd name="T15" fmla="*/ 1 h 11"/>
                <a:gd name="T16" fmla="*/ 0 w 54"/>
                <a:gd name="T17" fmla="*/ 1 h 11"/>
                <a:gd name="T18" fmla="*/ 1 w 54"/>
                <a:gd name="T19" fmla="*/ 1 h 11"/>
                <a:gd name="T20" fmla="*/ 1 w 54"/>
                <a:gd name="T21" fmla="*/ 1 h 11"/>
                <a:gd name="T22" fmla="*/ 1 w 54"/>
                <a:gd name="T23" fmla="*/ 1 h 11"/>
                <a:gd name="T24" fmla="*/ 1 w 54"/>
                <a:gd name="T25" fmla="*/ 1 h 11"/>
                <a:gd name="T26" fmla="*/ 1 w 54"/>
                <a:gd name="T27" fmla="*/ 1 h 11"/>
                <a:gd name="T28" fmla="*/ 2 w 54"/>
                <a:gd name="T29" fmla="*/ 1 h 11"/>
                <a:gd name="T30" fmla="*/ 2 w 54"/>
                <a:gd name="T31" fmla="*/ 1 h 11"/>
                <a:gd name="T32" fmla="*/ 2 w 54"/>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11">
                  <a:moveTo>
                    <a:pt x="54" y="3"/>
                  </a:moveTo>
                  <a:lnTo>
                    <a:pt x="51" y="3"/>
                  </a:lnTo>
                  <a:lnTo>
                    <a:pt x="44" y="2"/>
                  </a:lnTo>
                  <a:lnTo>
                    <a:pt x="34" y="1"/>
                  </a:lnTo>
                  <a:lnTo>
                    <a:pt x="25" y="1"/>
                  </a:lnTo>
                  <a:lnTo>
                    <a:pt x="16" y="0"/>
                  </a:lnTo>
                  <a:lnTo>
                    <a:pt x="8" y="1"/>
                  </a:lnTo>
                  <a:lnTo>
                    <a:pt x="2" y="3"/>
                  </a:lnTo>
                  <a:lnTo>
                    <a:pt x="0" y="6"/>
                  </a:lnTo>
                  <a:lnTo>
                    <a:pt x="1" y="10"/>
                  </a:lnTo>
                  <a:lnTo>
                    <a:pt x="7" y="11"/>
                  </a:lnTo>
                  <a:lnTo>
                    <a:pt x="14" y="11"/>
                  </a:lnTo>
                  <a:lnTo>
                    <a:pt x="22" y="10"/>
                  </a:lnTo>
                  <a:lnTo>
                    <a:pt x="31" y="9"/>
                  </a:lnTo>
                  <a:lnTo>
                    <a:pt x="40" y="6"/>
                  </a:lnTo>
                  <a:lnTo>
                    <a:pt x="48" y="4"/>
                  </a:lnTo>
                  <a:lnTo>
                    <a:pt x="54"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546" name="Freeform 237">
              <a:extLst>
                <a:ext uri="{FF2B5EF4-FFF2-40B4-BE49-F238E27FC236}">
                  <a16:creationId xmlns:a16="http://schemas.microsoft.com/office/drawing/2014/main" xmlns="" id="{E2679A86-860E-4D7E-B9E2-8FE0EBDE560C}"/>
                </a:ext>
              </a:extLst>
            </p:cNvPr>
            <p:cNvSpPr>
              <a:spLocks/>
            </p:cNvSpPr>
            <p:nvPr/>
          </p:nvSpPr>
          <p:spPr bwMode="auto">
            <a:xfrm>
              <a:off x="2008" y="1089"/>
              <a:ext cx="26" cy="23"/>
            </a:xfrm>
            <a:custGeom>
              <a:avLst/>
              <a:gdLst>
                <a:gd name="T0" fmla="*/ 2 w 51"/>
                <a:gd name="T1" fmla="*/ 2 h 45"/>
                <a:gd name="T2" fmla="*/ 2 w 51"/>
                <a:gd name="T3" fmla="*/ 2 h 45"/>
                <a:gd name="T4" fmla="*/ 2 w 51"/>
                <a:gd name="T5" fmla="*/ 2 h 45"/>
                <a:gd name="T6" fmla="*/ 1 w 51"/>
                <a:gd name="T7" fmla="*/ 1 h 45"/>
                <a:gd name="T8" fmla="*/ 1 w 51"/>
                <a:gd name="T9" fmla="*/ 1 h 45"/>
                <a:gd name="T10" fmla="*/ 1 w 51"/>
                <a:gd name="T11" fmla="*/ 1 h 45"/>
                <a:gd name="T12" fmla="*/ 1 w 51"/>
                <a:gd name="T13" fmla="*/ 1 h 45"/>
                <a:gd name="T14" fmla="*/ 0 w 51"/>
                <a:gd name="T15" fmla="*/ 1 h 45"/>
                <a:gd name="T16" fmla="*/ 1 w 51"/>
                <a:gd name="T17" fmla="*/ 0 h 45"/>
                <a:gd name="T18" fmla="*/ 1 w 51"/>
                <a:gd name="T19" fmla="*/ 0 h 45"/>
                <a:gd name="T20" fmla="*/ 1 w 51"/>
                <a:gd name="T21" fmla="*/ 1 h 45"/>
                <a:gd name="T22" fmla="*/ 1 w 51"/>
                <a:gd name="T23" fmla="*/ 1 h 45"/>
                <a:gd name="T24" fmla="*/ 1 w 51"/>
                <a:gd name="T25" fmla="*/ 1 h 45"/>
                <a:gd name="T26" fmla="*/ 2 w 51"/>
                <a:gd name="T27" fmla="*/ 1 h 45"/>
                <a:gd name="T28" fmla="*/ 2 w 51"/>
                <a:gd name="T29" fmla="*/ 2 h 45"/>
                <a:gd name="T30" fmla="*/ 2 w 51"/>
                <a:gd name="T31" fmla="*/ 2 h 45"/>
                <a:gd name="T32" fmla="*/ 2 w 51"/>
                <a:gd name="T33" fmla="*/ 2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45">
                  <a:moveTo>
                    <a:pt x="51" y="45"/>
                  </a:moveTo>
                  <a:lnTo>
                    <a:pt x="44" y="40"/>
                  </a:lnTo>
                  <a:lnTo>
                    <a:pt x="35" y="35"/>
                  </a:lnTo>
                  <a:lnTo>
                    <a:pt x="26" y="28"/>
                  </a:lnTo>
                  <a:lnTo>
                    <a:pt x="17" y="21"/>
                  </a:lnTo>
                  <a:lnTo>
                    <a:pt x="9" y="14"/>
                  </a:lnTo>
                  <a:lnTo>
                    <a:pt x="3" y="8"/>
                  </a:lnTo>
                  <a:lnTo>
                    <a:pt x="0" y="4"/>
                  </a:lnTo>
                  <a:lnTo>
                    <a:pt x="1" y="0"/>
                  </a:lnTo>
                  <a:lnTo>
                    <a:pt x="5" y="0"/>
                  </a:lnTo>
                  <a:lnTo>
                    <a:pt x="11" y="4"/>
                  </a:lnTo>
                  <a:lnTo>
                    <a:pt x="18" y="9"/>
                  </a:lnTo>
                  <a:lnTo>
                    <a:pt x="26" y="17"/>
                  </a:lnTo>
                  <a:lnTo>
                    <a:pt x="34" y="25"/>
                  </a:lnTo>
                  <a:lnTo>
                    <a:pt x="41" y="34"/>
                  </a:lnTo>
                  <a:lnTo>
                    <a:pt x="47" y="40"/>
                  </a:lnTo>
                  <a:lnTo>
                    <a:pt x="51" y="4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547" name="Freeform 238">
              <a:extLst>
                <a:ext uri="{FF2B5EF4-FFF2-40B4-BE49-F238E27FC236}">
                  <a16:creationId xmlns:a16="http://schemas.microsoft.com/office/drawing/2014/main" xmlns="" id="{A90742BF-28F0-4250-AF7C-21F02D7C05D5}"/>
                </a:ext>
              </a:extLst>
            </p:cNvPr>
            <p:cNvSpPr>
              <a:spLocks/>
            </p:cNvSpPr>
            <p:nvPr/>
          </p:nvSpPr>
          <p:spPr bwMode="auto">
            <a:xfrm>
              <a:off x="2165" y="1094"/>
              <a:ext cx="7" cy="34"/>
            </a:xfrm>
            <a:custGeom>
              <a:avLst/>
              <a:gdLst>
                <a:gd name="T0" fmla="*/ 0 w 15"/>
                <a:gd name="T1" fmla="*/ 3 h 68"/>
                <a:gd name="T2" fmla="*/ 0 w 15"/>
                <a:gd name="T3" fmla="*/ 2 h 68"/>
                <a:gd name="T4" fmla="*/ 0 w 15"/>
                <a:gd name="T5" fmla="*/ 1 h 68"/>
                <a:gd name="T6" fmla="*/ 0 w 15"/>
                <a:gd name="T7" fmla="*/ 1 h 68"/>
                <a:gd name="T8" fmla="*/ 0 w 15"/>
                <a:gd name="T9" fmla="*/ 0 h 68"/>
                <a:gd name="T10" fmla="*/ 0 w 15"/>
                <a:gd name="T11" fmla="*/ 1 h 68"/>
                <a:gd name="T12" fmla="*/ 0 w 15"/>
                <a:gd name="T13" fmla="*/ 1 h 68"/>
                <a:gd name="T14" fmla="*/ 0 w 15"/>
                <a:gd name="T15" fmla="*/ 2 h 68"/>
                <a:gd name="T16" fmla="*/ 0 w 15"/>
                <a:gd name="T17" fmla="*/ 3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68">
                  <a:moveTo>
                    <a:pt x="3" y="68"/>
                  </a:moveTo>
                  <a:lnTo>
                    <a:pt x="1" y="51"/>
                  </a:lnTo>
                  <a:lnTo>
                    <a:pt x="0" y="28"/>
                  </a:lnTo>
                  <a:lnTo>
                    <a:pt x="1" y="10"/>
                  </a:lnTo>
                  <a:lnTo>
                    <a:pt x="9" y="0"/>
                  </a:lnTo>
                  <a:lnTo>
                    <a:pt x="15" y="8"/>
                  </a:lnTo>
                  <a:lnTo>
                    <a:pt x="13" y="27"/>
                  </a:lnTo>
                  <a:lnTo>
                    <a:pt x="7" y="50"/>
                  </a:lnTo>
                  <a:lnTo>
                    <a:pt x="3"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548" name="Freeform 239">
              <a:extLst>
                <a:ext uri="{FF2B5EF4-FFF2-40B4-BE49-F238E27FC236}">
                  <a16:creationId xmlns:a16="http://schemas.microsoft.com/office/drawing/2014/main" xmlns="" id="{4AF84A45-A005-489E-AAC7-FC7CC593A224}"/>
                </a:ext>
              </a:extLst>
            </p:cNvPr>
            <p:cNvSpPr>
              <a:spLocks/>
            </p:cNvSpPr>
            <p:nvPr/>
          </p:nvSpPr>
          <p:spPr bwMode="auto">
            <a:xfrm>
              <a:off x="2172" y="1101"/>
              <a:ext cx="15" cy="32"/>
            </a:xfrm>
            <a:custGeom>
              <a:avLst/>
              <a:gdLst>
                <a:gd name="T0" fmla="*/ 0 w 30"/>
                <a:gd name="T1" fmla="*/ 2 h 65"/>
                <a:gd name="T2" fmla="*/ 1 w 30"/>
                <a:gd name="T3" fmla="*/ 1 h 65"/>
                <a:gd name="T4" fmla="*/ 1 w 30"/>
                <a:gd name="T5" fmla="*/ 0 h 65"/>
                <a:gd name="T6" fmla="*/ 1 w 30"/>
                <a:gd name="T7" fmla="*/ 0 h 65"/>
                <a:gd name="T8" fmla="*/ 1 w 30"/>
                <a:gd name="T9" fmla="*/ 0 h 65"/>
                <a:gd name="T10" fmla="*/ 1 w 30"/>
                <a:gd name="T11" fmla="*/ 0 h 65"/>
                <a:gd name="T12" fmla="*/ 1 w 30"/>
                <a:gd name="T13" fmla="*/ 0 h 65"/>
                <a:gd name="T14" fmla="*/ 1 w 30"/>
                <a:gd name="T15" fmla="*/ 0 h 65"/>
                <a:gd name="T16" fmla="*/ 1 w 30"/>
                <a:gd name="T17" fmla="*/ 0 h 65"/>
                <a:gd name="T18" fmla="*/ 1 w 30"/>
                <a:gd name="T19" fmla="*/ 1 h 65"/>
                <a:gd name="T20" fmla="*/ 1 w 30"/>
                <a:gd name="T21" fmla="*/ 1 h 65"/>
                <a:gd name="T22" fmla="*/ 1 w 30"/>
                <a:gd name="T23" fmla="*/ 1 h 65"/>
                <a:gd name="T24" fmla="*/ 0 w 30"/>
                <a:gd name="T25" fmla="*/ 2 h 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65">
                  <a:moveTo>
                    <a:pt x="0" y="65"/>
                  </a:moveTo>
                  <a:lnTo>
                    <a:pt x="2" y="49"/>
                  </a:lnTo>
                  <a:lnTo>
                    <a:pt x="8" y="28"/>
                  </a:lnTo>
                  <a:lnTo>
                    <a:pt x="16" y="8"/>
                  </a:lnTo>
                  <a:lnTo>
                    <a:pt x="26" y="0"/>
                  </a:lnTo>
                  <a:lnTo>
                    <a:pt x="30" y="3"/>
                  </a:lnTo>
                  <a:lnTo>
                    <a:pt x="29" y="8"/>
                  </a:lnTo>
                  <a:lnTo>
                    <a:pt x="25" y="18"/>
                  </a:lnTo>
                  <a:lnTo>
                    <a:pt x="21" y="29"/>
                  </a:lnTo>
                  <a:lnTo>
                    <a:pt x="14" y="41"/>
                  </a:lnTo>
                  <a:lnTo>
                    <a:pt x="8" y="51"/>
                  </a:lnTo>
                  <a:lnTo>
                    <a:pt x="3" y="60"/>
                  </a:lnTo>
                  <a:lnTo>
                    <a:pt x="0" y="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549" name="Freeform 240">
              <a:extLst>
                <a:ext uri="{FF2B5EF4-FFF2-40B4-BE49-F238E27FC236}">
                  <a16:creationId xmlns:a16="http://schemas.microsoft.com/office/drawing/2014/main" xmlns="" id="{599D8D0E-44A0-4ABD-B331-B95519B0B094}"/>
                </a:ext>
              </a:extLst>
            </p:cNvPr>
            <p:cNvSpPr>
              <a:spLocks/>
            </p:cNvSpPr>
            <p:nvPr/>
          </p:nvSpPr>
          <p:spPr bwMode="auto">
            <a:xfrm>
              <a:off x="2151" y="1094"/>
              <a:ext cx="8" cy="32"/>
            </a:xfrm>
            <a:custGeom>
              <a:avLst/>
              <a:gdLst>
                <a:gd name="T0" fmla="*/ 1 w 15"/>
                <a:gd name="T1" fmla="*/ 2 h 65"/>
                <a:gd name="T2" fmla="*/ 1 w 15"/>
                <a:gd name="T3" fmla="*/ 1 h 65"/>
                <a:gd name="T4" fmla="*/ 0 w 15"/>
                <a:gd name="T5" fmla="*/ 1 h 65"/>
                <a:gd name="T6" fmla="*/ 1 w 15"/>
                <a:gd name="T7" fmla="*/ 0 h 65"/>
                <a:gd name="T8" fmla="*/ 1 w 15"/>
                <a:gd name="T9" fmla="*/ 0 h 65"/>
                <a:gd name="T10" fmla="*/ 1 w 15"/>
                <a:gd name="T11" fmla="*/ 0 h 65"/>
                <a:gd name="T12" fmla="*/ 1 w 15"/>
                <a:gd name="T13" fmla="*/ 0 h 65"/>
                <a:gd name="T14" fmla="*/ 1 w 15"/>
                <a:gd name="T15" fmla="*/ 1 h 65"/>
                <a:gd name="T16" fmla="*/ 1 w 15"/>
                <a:gd name="T17" fmla="*/ 2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65">
                  <a:moveTo>
                    <a:pt x="8" y="65"/>
                  </a:moveTo>
                  <a:lnTo>
                    <a:pt x="3" y="54"/>
                  </a:lnTo>
                  <a:lnTo>
                    <a:pt x="0" y="34"/>
                  </a:lnTo>
                  <a:lnTo>
                    <a:pt x="1" y="13"/>
                  </a:lnTo>
                  <a:lnTo>
                    <a:pt x="9" y="0"/>
                  </a:lnTo>
                  <a:lnTo>
                    <a:pt x="15" y="5"/>
                  </a:lnTo>
                  <a:lnTo>
                    <a:pt x="14" y="23"/>
                  </a:lnTo>
                  <a:lnTo>
                    <a:pt x="11" y="46"/>
                  </a:lnTo>
                  <a:lnTo>
                    <a:pt x="8" y="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550" name="Freeform 241">
              <a:extLst>
                <a:ext uri="{FF2B5EF4-FFF2-40B4-BE49-F238E27FC236}">
                  <a16:creationId xmlns:a16="http://schemas.microsoft.com/office/drawing/2014/main" xmlns="" id="{D9FEE7E0-2307-49B7-BEAA-38A0DAD09308}"/>
                </a:ext>
              </a:extLst>
            </p:cNvPr>
            <p:cNvSpPr>
              <a:spLocks/>
            </p:cNvSpPr>
            <p:nvPr/>
          </p:nvSpPr>
          <p:spPr bwMode="auto">
            <a:xfrm>
              <a:off x="2139" y="1085"/>
              <a:ext cx="6" cy="35"/>
            </a:xfrm>
            <a:custGeom>
              <a:avLst/>
              <a:gdLst>
                <a:gd name="T0" fmla="*/ 1 w 12"/>
                <a:gd name="T1" fmla="*/ 3 h 69"/>
                <a:gd name="T2" fmla="*/ 1 w 12"/>
                <a:gd name="T3" fmla="*/ 2 h 69"/>
                <a:gd name="T4" fmla="*/ 1 w 12"/>
                <a:gd name="T5" fmla="*/ 2 h 69"/>
                <a:gd name="T6" fmla="*/ 0 w 12"/>
                <a:gd name="T7" fmla="*/ 1 h 69"/>
                <a:gd name="T8" fmla="*/ 1 w 12"/>
                <a:gd name="T9" fmla="*/ 0 h 69"/>
                <a:gd name="T10" fmla="*/ 1 w 12"/>
                <a:gd name="T11" fmla="*/ 1 h 69"/>
                <a:gd name="T12" fmla="*/ 1 w 12"/>
                <a:gd name="T13" fmla="*/ 1 h 69"/>
                <a:gd name="T14" fmla="*/ 1 w 12"/>
                <a:gd name="T15" fmla="*/ 2 h 69"/>
                <a:gd name="T16" fmla="*/ 1 w 12"/>
                <a:gd name="T17" fmla="*/ 3 h 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69">
                  <a:moveTo>
                    <a:pt x="12" y="69"/>
                  </a:moveTo>
                  <a:lnTo>
                    <a:pt x="6" y="55"/>
                  </a:lnTo>
                  <a:lnTo>
                    <a:pt x="1" y="33"/>
                  </a:lnTo>
                  <a:lnTo>
                    <a:pt x="0" y="12"/>
                  </a:lnTo>
                  <a:lnTo>
                    <a:pt x="6" y="0"/>
                  </a:lnTo>
                  <a:lnTo>
                    <a:pt x="10" y="5"/>
                  </a:lnTo>
                  <a:lnTo>
                    <a:pt x="12" y="23"/>
                  </a:lnTo>
                  <a:lnTo>
                    <a:pt x="10" y="47"/>
                  </a:lnTo>
                  <a:lnTo>
                    <a:pt x="12" y="6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551" name="Freeform 242">
              <a:extLst>
                <a:ext uri="{FF2B5EF4-FFF2-40B4-BE49-F238E27FC236}">
                  <a16:creationId xmlns:a16="http://schemas.microsoft.com/office/drawing/2014/main" xmlns="" id="{797F15C2-1725-4BE3-B307-905591CD7D22}"/>
                </a:ext>
              </a:extLst>
            </p:cNvPr>
            <p:cNvSpPr>
              <a:spLocks/>
            </p:cNvSpPr>
            <p:nvPr/>
          </p:nvSpPr>
          <p:spPr bwMode="auto">
            <a:xfrm>
              <a:off x="2126" y="1079"/>
              <a:ext cx="7" cy="34"/>
            </a:xfrm>
            <a:custGeom>
              <a:avLst/>
              <a:gdLst>
                <a:gd name="T0" fmla="*/ 0 w 15"/>
                <a:gd name="T1" fmla="*/ 3 h 68"/>
                <a:gd name="T2" fmla="*/ 0 w 15"/>
                <a:gd name="T3" fmla="*/ 2 h 68"/>
                <a:gd name="T4" fmla="*/ 0 w 15"/>
                <a:gd name="T5" fmla="*/ 1 h 68"/>
                <a:gd name="T6" fmla="*/ 0 w 15"/>
                <a:gd name="T7" fmla="*/ 1 h 68"/>
                <a:gd name="T8" fmla="*/ 0 w 15"/>
                <a:gd name="T9" fmla="*/ 0 h 68"/>
                <a:gd name="T10" fmla="*/ 0 w 15"/>
                <a:gd name="T11" fmla="*/ 1 h 68"/>
                <a:gd name="T12" fmla="*/ 0 w 15"/>
                <a:gd name="T13" fmla="*/ 1 h 68"/>
                <a:gd name="T14" fmla="*/ 0 w 15"/>
                <a:gd name="T15" fmla="*/ 2 h 68"/>
                <a:gd name="T16" fmla="*/ 0 w 15"/>
                <a:gd name="T17" fmla="*/ 3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68">
                  <a:moveTo>
                    <a:pt x="15" y="68"/>
                  </a:moveTo>
                  <a:lnTo>
                    <a:pt x="9" y="52"/>
                  </a:lnTo>
                  <a:lnTo>
                    <a:pt x="3" y="29"/>
                  </a:lnTo>
                  <a:lnTo>
                    <a:pt x="0" y="10"/>
                  </a:lnTo>
                  <a:lnTo>
                    <a:pt x="4" y="0"/>
                  </a:lnTo>
                  <a:lnTo>
                    <a:pt x="10" y="9"/>
                  </a:lnTo>
                  <a:lnTo>
                    <a:pt x="12" y="27"/>
                  </a:lnTo>
                  <a:lnTo>
                    <a:pt x="12" y="50"/>
                  </a:lnTo>
                  <a:lnTo>
                    <a:pt x="15"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552" name="Freeform 243">
              <a:extLst>
                <a:ext uri="{FF2B5EF4-FFF2-40B4-BE49-F238E27FC236}">
                  <a16:creationId xmlns:a16="http://schemas.microsoft.com/office/drawing/2014/main" xmlns="" id="{EDFFA1F6-7554-407F-BAF4-B01E8F8AF9D3}"/>
                </a:ext>
              </a:extLst>
            </p:cNvPr>
            <p:cNvSpPr>
              <a:spLocks/>
            </p:cNvSpPr>
            <p:nvPr/>
          </p:nvSpPr>
          <p:spPr bwMode="auto">
            <a:xfrm>
              <a:off x="2112" y="1072"/>
              <a:ext cx="9" cy="38"/>
            </a:xfrm>
            <a:custGeom>
              <a:avLst/>
              <a:gdLst>
                <a:gd name="T0" fmla="*/ 1 w 18"/>
                <a:gd name="T1" fmla="*/ 3 h 76"/>
                <a:gd name="T2" fmla="*/ 1 w 18"/>
                <a:gd name="T3" fmla="*/ 2 h 76"/>
                <a:gd name="T4" fmla="*/ 1 w 18"/>
                <a:gd name="T5" fmla="*/ 1 h 76"/>
                <a:gd name="T6" fmla="*/ 0 w 18"/>
                <a:gd name="T7" fmla="*/ 1 h 76"/>
                <a:gd name="T8" fmla="*/ 1 w 18"/>
                <a:gd name="T9" fmla="*/ 0 h 76"/>
                <a:gd name="T10" fmla="*/ 1 w 18"/>
                <a:gd name="T11" fmla="*/ 1 h 76"/>
                <a:gd name="T12" fmla="*/ 1 w 18"/>
                <a:gd name="T13" fmla="*/ 1 h 76"/>
                <a:gd name="T14" fmla="*/ 1 w 18"/>
                <a:gd name="T15" fmla="*/ 2 h 76"/>
                <a:gd name="T16" fmla="*/ 1 w 18"/>
                <a:gd name="T17" fmla="*/ 3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76">
                  <a:moveTo>
                    <a:pt x="18" y="76"/>
                  </a:moveTo>
                  <a:lnTo>
                    <a:pt x="10" y="56"/>
                  </a:lnTo>
                  <a:lnTo>
                    <a:pt x="2" y="31"/>
                  </a:lnTo>
                  <a:lnTo>
                    <a:pt x="0" y="9"/>
                  </a:lnTo>
                  <a:lnTo>
                    <a:pt x="7" y="0"/>
                  </a:lnTo>
                  <a:lnTo>
                    <a:pt x="15" y="9"/>
                  </a:lnTo>
                  <a:lnTo>
                    <a:pt x="17" y="31"/>
                  </a:lnTo>
                  <a:lnTo>
                    <a:pt x="16" y="57"/>
                  </a:lnTo>
                  <a:lnTo>
                    <a:pt x="18" y="7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553" name="Freeform 244">
              <a:extLst>
                <a:ext uri="{FF2B5EF4-FFF2-40B4-BE49-F238E27FC236}">
                  <a16:creationId xmlns:a16="http://schemas.microsoft.com/office/drawing/2014/main" xmlns="" id="{2E4FE728-122B-42B7-BD71-7FEE8976078A}"/>
                </a:ext>
              </a:extLst>
            </p:cNvPr>
            <p:cNvSpPr>
              <a:spLocks/>
            </p:cNvSpPr>
            <p:nvPr/>
          </p:nvSpPr>
          <p:spPr bwMode="auto">
            <a:xfrm>
              <a:off x="2094" y="1066"/>
              <a:ext cx="13" cy="42"/>
            </a:xfrm>
            <a:custGeom>
              <a:avLst/>
              <a:gdLst>
                <a:gd name="T0" fmla="*/ 0 w 27"/>
                <a:gd name="T1" fmla="*/ 3 h 84"/>
                <a:gd name="T2" fmla="*/ 0 w 27"/>
                <a:gd name="T3" fmla="*/ 3 h 84"/>
                <a:gd name="T4" fmla="*/ 0 w 27"/>
                <a:gd name="T5" fmla="*/ 2 h 84"/>
                <a:gd name="T6" fmla="*/ 0 w 27"/>
                <a:gd name="T7" fmla="*/ 2 h 84"/>
                <a:gd name="T8" fmla="*/ 0 w 27"/>
                <a:gd name="T9" fmla="*/ 2 h 84"/>
                <a:gd name="T10" fmla="*/ 0 w 27"/>
                <a:gd name="T11" fmla="*/ 1 h 84"/>
                <a:gd name="T12" fmla="*/ 0 w 27"/>
                <a:gd name="T13" fmla="*/ 1 h 84"/>
                <a:gd name="T14" fmla="*/ 0 w 27"/>
                <a:gd name="T15" fmla="*/ 1 h 84"/>
                <a:gd name="T16" fmla="*/ 0 w 27"/>
                <a:gd name="T17" fmla="*/ 0 h 84"/>
                <a:gd name="T18" fmla="*/ 0 w 27"/>
                <a:gd name="T19" fmla="*/ 1 h 84"/>
                <a:gd name="T20" fmla="*/ 0 w 27"/>
                <a:gd name="T21" fmla="*/ 2 h 84"/>
                <a:gd name="T22" fmla="*/ 0 w 27"/>
                <a:gd name="T23" fmla="*/ 3 h 84"/>
                <a:gd name="T24" fmla="*/ 0 w 27"/>
                <a:gd name="T25" fmla="*/ 3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84">
                  <a:moveTo>
                    <a:pt x="27" y="84"/>
                  </a:moveTo>
                  <a:lnTo>
                    <a:pt x="23" y="76"/>
                  </a:lnTo>
                  <a:lnTo>
                    <a:pt x="18" y="63"/>
                  </a:lnTo>
                  <a:lnTo>
                    <a:pt x="12" y="50"/>
                  </a:lnTo>
                  <a:lnTo>
                    <a:pt x="7" y="35"/>
                  </a:lnTo>
                  <a:lnTo>
                    <a:pt x="3" y="21"/>
                  </a:lnTo>
                  <a:lnTo>
                    <a:pt x="0" y="9"/>
                  </a:lnTo>
                  <a:lnTo>
                    <a:pt x="1" y="2"/>
                  </a:lnTo>
                  <a:lnTo>
                    <a:pt x="5" y="0"/>
                  </a:lnTo>
                  <a:lnTo>
                    <a:pt x="15" y="13"/>
                  </a:lnTo>
                  <a:lnTo>
                    <a:pt x="21" y="39"/>
                  </a:lnTo>
                  <a:lnTo>
                    <a:pt x="23" y="67"/>
                  </a:lnTo>
                  <a:lnTo>
                    <a:pt x="27" y="8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554" name="Freeform 245">
              <a:extLst>
                <a:ext uri="{FF2B5EF4-FFF2-40B4-BE49-F238E27FC236}">
                  <a16:creationId xmlns:a16="http://schemas.microsoft.com/office/drawing/2014/main" xmlns="" id="{34727493-7216-484F-8A7C-A33FE716CC85}"/>
                </a:ext>
              </a:extLst>
            </p:cNvPr>
            <p:cNvSpPr>
              <a:spLocks/>
            </p:cNvSpPr>
            <p:nvPr/>
          </p:nvSpPr>
          <p:spPr bwMode="auto">
            <a:xfrm>
              <a:off x="2079" y="1062"/>
              <a:ext cx="17" cy="45"/>
            </a:xfrm>
            <a:custGeom>
              <a:avLst/>
              <a:gdLst>
                <a:gd name="T0" fmla="*/ 1 w 35"/>
                <a:gd name="T1" fmla="*/ 2 h 91"/>
                <a:gd name="T2" fmla="*/ 0 w 35"/>
                <a:gd name="T3" fmla="*/ 2 h 91"/>
                <a:gd name="T4" fmla="*/ 0 w 35"/>
                <a:gd name="T5" fmla="*/ 2 h 91"/>
                <a:gd name="T6" fmla="*/ 0 w 35"/>
                <a:gd name="T7" fmla="*/ 1 h 91"/>
                <a:gd name="T8" fmla="*/ 0 w 35"/>
                <a:gd name="T9" fmla="*/ 1 h 91"/>
                <a:gd name="T10" fmla="*/ 0 w 35"/>
                <a:gd name="T11" fmla="*/ 0 h 91"/>
                <a:gd name="T12" fmla="*/ 0 w 35"/>
                <a:gd name="T13" fmla="*/ 0 h 91"/>
                <a:gd name="T14" fmla="*/ 0 w 35"/>
                <a:gd name="T15" fmla="*/ 0 h 91"/>
                <a:gd name="T16" fmla="*/ 0 w 35"/>
                <a:gd name="T17" fmla="*/ 0 h 91"/>
                <a:gd name="T18" fmla="*/ 0 w 35"/>
                <a:gd name="T19" fmla="*/ 0 h 91"/>
                <a:gd name="T20" fmla="*/ 0 w 35"/>
                <a:gd name="T21" fmla="*/ 1 h 91"/>
                <a:gd name="T22" fmla="*/ 1 w 35"/>
                <a:gd name="T23" fmla="*/ 2 h 91"/>
                <a:gd name="T24" fmla="*/ 1 w 35"/>
                <a:gd name="T25" fmla="*/ 2 h 9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5" h="91">
                  <a:moveTo>
                    <a:pt x="35" y="91"/>
                  </a:moveTo>
                  <a:lnTo>
                    <a:pt x="27" y="83"/>
                  </a:lnTo>
                  <a:lnTo>
                    <a:pt x="19" y="70"/>
                  </a:lnTo>
                  <a:lnTo>
                    <a:pt x="12" y="56"/>
                  </a:lnTo>
                  <a:lnTo>
                    <a:pt x="6" y="40"/>
                  </a:lnTo>
                  <a:lnTo>
                    <a:pt x="1" y="25"/>
                  </a:lnTo>
                  <a:lnTo>
                    <a:pt x="0" y="13"/>
                  </a:lnTo>
                  <a:lnTo>
                    <a:pt x="1" y="3"/>
                  </a:lnTo>
                  <a:lnTo>
                    <a:pt x="6" y="0"/>
                  </a:lnTo>
                  <a:lnTo>
                    <a:pt x="18" y="10"/>
                  </a:lnTo>
                  <a:lnTo>
                    <a:pt x="27" y="37"/>
                  </a:lnTo>
                  <a:lnTo>
                    <a:pt x="33" y="68"/>
                  </a:lnTo>
                  <a:lnTo>
                    <a:pt x="35" y="9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555" name="Freeform 246">
              <a:extLst>
                <a:ext uri="{FF2B5EF4-FFF2-40B4-BE49-F238E27FC236}">
                  <a16:creationId xmlns:a16="http://schemas.microsoft.com/office/drawing/2014/main" xmlns="" id="{74FD421A-11CC-44CB-A2DC-6BE4048DFC98}"/>
                </a:ext>
              </a:extLst>
            </p:cNvPr>
            <p:cNvSpPr>
              <a:spLocks/>
            </p:cNvSpPr>
            <p:nvPr/>
          </p:nvSpPr>
          <p:spPr bwMode="auto">
            <a:xfrm>
              <a:off x="2052" y="1066"/>
              <a:ext cx="28" cy="43"/>
            </a:xfrm>
            <a:custGeom>
              <a:avLst/>
              <a:gdLst>
                <a:gd name="T0" fmla="*/ 2 w 56"/>
                <a:gd name="T1" fmla="*/ 3 h 85"/>
                <a:gd name="T2" fmla="*/ 2 w 56"/>
                <a:gd name="T3" fmla="*/ 3 h 85"/>
                <a:gd name="T4" fmla="*/ 2 w 56"/>
                <a:gd name="T5" fmla="*/ 3 h 85"/>
                <a:gd name="T6" fmla="*/ 1 w 56"/>
                <a:gd name="T7" fmla="*/ 2 h 85"/>
                <a:gd name="T8" fmla="*/ 1 w 56"/>
                <a:gd name="T9" fmla="*/ 2 h 85"/>
                <a:gd name="T10" fmla="*/ 1 w 56"/>
                <a:gd name="T11" fmla="*/ 1 h 85"/>
                <a:gd name="T12" fmla="*/ 1 w 56"/>
                <a:gd name="T13" fmla="*/ 1 h 85"/>
                <a:gd name="T14" fmla="*/ 0 w 56"/>
                <a:gd name="T15" fmla="*/ 1 h 85"/>
                <a:gd name="T16" fmla="*/ 1 w 56"/>
                <a:gd name="T17" fmla="*/ 0 h 85"/>
                <a:gd name="T18" fmla="*/ 1 w 56"/>
                <a:gd name="T19" fmla="*/ 0 h 85"/>
                <a:gd name="T20" fmla="*/ 1 w 56"/>
                <a:gd name="T21" fmla="*/ 1 h 85"/>
                <a:gd name="T22" fmla="*/ 1 w 56"/>
                <a:gd name="T23" fmla="*/ 1 h 85"/>
                <a:gd name="T24" fmla="*/ 1 w 56"/>
                <a:gd name="T25" fmla="*/ 1 h 85"/>
                <a:gd name="T26" fmla="*/ 2 w 56"/>
                <a:gd name="T27" fmla="*/ 2 h 85"/>
                <a:gd name="T28" fmla="*/ 2 w 56"/>
                <a:gd name="T29" fmla="*/ 2 h 85"/>
                <a:gd name="T30" fmla="*/ 2 w 56"/>
                <a:gd name="T31" fmla="*/ 3 h 85"/>
                <a:gd name="T32" fmla="*/ 2 w 56"/>
                <a:gd name="T33" fmla="*/ 3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6" h="85">
                  <a:moveTo>
                    <a:pt x="56" y="85"/>
                  </a:moveTo>
                  <a:lnTo>
                    <a:pt x="47" y="77"/>
                  </a:lnTo>
                  <a:lnTo>
                    <a:pt x="38" y="67"/>
                  </a:lnTo>
                  <a:lnTo>
                    <a:pt x="27" y="53"/>
                  </a:lnTo>
                  <a:lnTo>
                    <a:pt x="17" y="39"/>
                  </a:lnTo>
                  <a:lnTo>
                    <a:pt x="8" y="25"/>
                  </a:lnTo>
                  <a:lnTo>
                    <a:pt x="2" y="14"/>
                  </a:lnTo>
                  <a:lnTo>
                    <a:pt x="0" y="5"/>
                  </a:lnTo>
                  <a:lnTo>
                    <a:pt x="2" y="0"/>
                  </a:lnTo>
                  <a:lnTo>
                    <a:pt x="8" y="0"/>
                  </a:lnTo>
                  <a:lnTo>
                    <a:pt x="15" y="7"/>
                  </a:lnTo>
                  <a:lnTo>
                    <a:pt x="23" y="16"/>
                  </a:lnTo>
                  <a:lnTo>
                    <a:pt x="32" y="29"/>
                  </a:lnTo>
                  <a:lnTo>
                    <a:pt x="40" y="44"/>
                  </a:lnTo>
                  <a:lnTo>
                    <a:pt x="47" y="59"/>
                  </a:lnTo>
                  <a:lnTo>
                    <a:pt x="53" y="73"/>
                  </a:lnTo>
                  <a:lnTo>
                    <a:pt x="56" y="8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556" name="Freeform 247">
              <a:extLst>
                <a:ext uri="{FF2B5EF4-FFF2-40B4-BE49-F238E27FC236}">
                  <a16:creationId xmlns:a16="http://schemas.microsoft.com/office/drawing/2014/main" xmlns="" id="{AAA0EC2D-2F87-42D4-9328-73A1AAEB473A}"/>
                </a:ext>
              </a:extLst>
            </p:cNvPr>
            <p:cNvSpPr>
              <a:spLocks/>
            </p:cNvSpPr>
            <p:nvPr/>
          </p:nvSpPr>
          <p:spPr bwMode="auto">
            <a:xfrm>
              <a:off x="2028" y="1073"/>
              <a:ext cx="36" cy="35"/>
            </a:xfrm>
            <a:custGeom>
              <a:avLst/>
              <a:gdLst>
                <a:gd name="T0" fmla="*/ 3 w 71"/>
                <a:gd name="T1" fmla="*/ 3 h 70"/>
                <a:gd name="T2" fmla="*/ 2 w 71"/>
                <a:gd name="T3" fmla="*/ 2 h 70"/>
                <a:gd name="T4" fmla="*/ 2 w 71"/>
                <a:gd name="T5" fmla="*/ 2 h 70"/>
                <a:gd name="T6" fmla="*/ 2 w 71"/>
                <a:gd name="T7" fmla="*/ 2 h 70"/>
                <a:gd name="T8" fmla="*/ 1 w 71"/>
                <a:gd name="T9" fmla="*/ 2 h 70"/>
                <a:gd name="T10" fmla="*/ 1 w 71"/>
                <a:gd name="T11" fmla="*/ 1 h 70"/>
                <a:gd name="T12" fmla="*/ 1 w 71"/>
                <a:gd name="T13" fmla="*/ 1 h 70"/>
                <a:gd name="T14" fmla="*/ 0 w 71"/>
                <a:gd name="T15" fmla="*/ 1 h 70"/>
                <a:gd name="T16" fmla="*/ 1 w 71"/>
                <a:gd name="T17" fmla="*/ 0 h 70"/>
                <a:gd name="T18" fmla="*/ 1 w 71"/>
                <a:gd name="T19" fmla="*/ 0 h 70"/>
                <a:gd name="T20" fmla="*/ 1 w 71"/>
                <a:gd name="T21" fmla="*/ 1 h 70"/>
                <a:gd name="T22" fmla="*/ 1 w 71"/>
                <a:gd name="T23" fmla="*/ 1 h 70"/>
                <a:gd name="T24" fmla="*/ 2 w 71"/>
                <a:gd name="T25" fmla="*/ 1 h 70"/>
                <a:gd name="T26" fmla="*/ 2 w 71"/>
                <a:gd name="T27" fmla="*/ 2 h 70"/>
                <a:gd name="T28" fmla="*/ 2 w 71"/>
                <a:gd name="T29" fmla="*/ 2 h 70"/>
                <a:gd name="T30" fmla="*/ 3 w 71"/>
                <a:gd name="T31" fmla="*/ 2 h 70"/>
                <a:gd name="T32" fmla="*/ 3 w 71"/>
                <a:gd name="T33" fmla="*/ 3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70">
                  <a:moveTo>
                    <a:pt x="71" y="70"/>
                  </a:moveTo>
                  <a:lnTo>
                    <a:pt x="63" y="64"/>
                  </a:lnTo>
                  <a:lnTo>
                    <a:pt x="51" y="56"/>
                  </a:lnTo>
                  <a:lnTo>
                    <a:pt x="38" y="46"/>
                  </a:lnTo>
                  <a:lnTo>
                    <a:pt x="24" y="34"/>
                  </a:lnTo>
                  <a:lnTo>
                    <a:pt x="13" y="23"/>
                  </a:lnTo>
                  <a:lnTo>
                    <a:pt x="3" y="12"/>
                  </a:lnTo>
                  <a:lnTo>
                    <a:pt x="0" y="4"/>
                  </a:lnTo>
                  <a:lnTo>
                    <a:pt x="1" y="0"/>
                  </a:lnTo>
                  <a:lnTo>
                    <a:pt x="8" y="0"/>
                  </a:lnTo>
                  <a:lnTo>
                    <a:pt x="18" y="6"/>
                  </a:lnTo>
                  <a:lnTo>
                    <a:pt x="30" y="15"/>
                  </a:lnTo>
                  <a:lnTo>
                    <a:pt x="41" y="26"/>
                  </a:lnTo>
                  <a:lnTo>
                    <a:pt x="53" y="40"/>
                  </a:lnTo>
                  <a:lnTo>
                    <a:pt x="62" y="52"/>
                  </a:lnTo>
                  <a:lnTo>
                    <a:pt x="69" y="63"/>
                  </a:lnTo>
                  <a:lnTo>
                    <a:pt x="71"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557" name="Freeform 248">
              <a:extLst>
                <a:ext uri="{FF2B5EF4-FFF2-40B4-BE49-F238E27FC236}">
                  <a16:creationId xmlns:a16="http://schemas.microsoft.com/office/drawing/2014/main" xmlns="" id="{F69D824B-AFC1-43A2-950F-062F05E02831}"/>
                </a:ext>
              </a:extLst>
            </p:cNvPr>
            <p:cNvSpPr>
              <a:spLocks/>
            </p:cNvSpPr>
            <p:nvPr/>
          </p:nvSpPr>
          <p:spPr bwMode="auto">
            <a:xfrm>
              <a:off x="2016" y="1078"/>
              <a:ext cx="33" cy="32"/>
            </a:xfrm>
            <a:custGeom>
              <a:avLst/>
              <a:gdLst>
                <a:gd name="T0" fmla="*/ 1 w 64"/>
                <a:gd name="T1" fmla="*/ 0 h 65"/>
                <a:gd name="T2" fmla="*/ 1 w 64"/>
                <a:gd name="T3" fmla="*/ 0 h 65"/>
                <a:gd name="T4" fmla="*/ 1 w 64"/>
                <a:gd name="T5" fmla="*/ 0 h 65"/>
                <a:gd name="T6" fmla="*/ 1 w 64"/>
                <a:gd name="T7" fmla="*/ 0 h 65"/>
                <a:gd name="T8" fmla="*/ 1 w 64"/>
                <a:gd name="T9" fmla="*/ 0 h 65"/>
                <a:gd name="T10" fmla="*/ 2 w 64"/>
                <a:gd name="T11" fmla="*/ 1 h 65"/>
                <a:gd name="T12" fmla="*/ 2 w 64"/>
                <a:gd name="T13" fmla="*/ 1 h 65"/>
                <a:gd name="T14" fmla="*/ 2 w 64"/>
                <a:gd name="T15" fmla="*/ 1 h 65"/>
                <a:gd name="T16" fmla="*/ 3 w 64"/>
                <a:gd name="T17" fmla="*/ 2 h 65"/>
                <a:gd name="T18" fmla="*/ 2 w 64"/>
                <a:gd name="T19" fmla="*/ 1 h 65"/>
                <a:gd name="T20" fmla="*/ 2 w 64"/>
                <a:gd name="T21" fmla="*/ 1 h 65"/>
                <a:gd name="T22" fmla="*/ 1 w 64"/>
                <a:gd name="T23" fmla="*/ 1 h 65"/>
                <a:gd name="T24" fmla="*/ 1 w 64"/>
                <a:gd name="T25" fmla="*/ 1 h 65"/>
                <a:gd name="T26" fmla="*/ 1 w 64"/>
                <a:gd name="T27" fmla="*/ 0 h 65"/>
                <a:gd name="T28" fmla="*/ 1 w 64"/>
                <a:gd name="T29" fmla="*/ 0 h 65"/>
                <a:gd name="T30" fmla="*/ 0 w 64"/>
                <a:gd name="T31" fmla="*/ 0 h 65"/>
                <a:gd name="T32" fmla="*/ 1 w 64"/>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4" h="65">
                  <a:moveTo>
                    <a:pt x="3" y="0"/>
                  </a:moveTo>
                  <a:lnTo>
                    <a:pt x="7" y="1"/>
                  </a:lnTo>
                  <a:lnTo>
                    <a:pt x="12" y="7"/>
                  </a:lnTo>
                  <a:lnTo>
                    <a:pt x="21" y="16"/>
                  </a:lnTo>
                  <a:lnTo>
                    <a:pt x="29" y="27"/>
                  </a:lnTo>
                  <a:lnTo>
                    <a:pt x="38" y="38"/>
                  </a:lnTo>
                  <a:lnTo>
                    <a:pt x="47" y="48"/>
                  </a:lnTo>
                  <a:lnTo>
                    <a:pt x="56" y="58"/>
                  </a:lnTo>
                  <a:lnTo>
                    <a:pt x="64" y="65"/>
                  </a:lnTo>
                  <a:lnTo>
                    <a:pt x="53" y="61"/>
                  </a:lnTo>
                  <a:lnTo>
                    <a:pt x="40" y="53"/>
                  </a:lnTo>
                  <a:lnTo>
                    <a:pt x="29" y="44"/>
                  </a:lnTo>
                  <a:lnTo>
                    <a:pt x="17" y="33"/>
                  </a:lnTo>
                  <a:lnTo>
                    <a:pt x="8" y="23"/>
                  </a:lnTo>
                  <a:lnTo>
                    <a:pt x="2" y="14"/>
                  </a:lnTo>
                  <a:lnTo>
                    <a:pt x="0" y="6"/>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558" name="Freeform 249">
              <a:extLst>
                <a:ext uri="{FF2B5EF4-FFF2-40B4-BE49-F238E27FC236}">
                  <a16:creationId xmlns:a16="http://schemas.microsoft.com/office/drawing/2014/main" xmlns="" id="{E7E55907-AFE0-4406-BFA6-57B73B7D85D2}"/>
                </a:ext>
              </a:extLst>
            </p:cNvPr>
            <p:cNvSpPr>
              <a:spLocks/>
            </p:cNvSpPr>
            <p:nvPr/>
          </p:nvSpPr>
          <p:spPr bwMode="auto">
            <a:xfrm>
              <a:off x="1859" y="1141"/>
              <a:ext cx="156" cy="38"/>
            </a:xfrm>
            <a:custGeom>
              <a:avLst/>
              <a:gdLst>
                <a:gd name="T0" fmla="*/ 10 w 312"/>
                <a:gd name="T1" fmla="*/ 3 h 76"/>
                <a:gd name="T2" fmla="*/ 10 w 312"/>
                <a:gd name="T3" fmla="*/ 3 h 76"/>
                <a:gd name="T4" fmla="*/ 10 w 312"/>
                <a:gd name="T5" fmla="*/ 3 h 76"/>
                <a:gd name="T6" fmla="*/ 10 w 312"/>
                <a:gd name="T7" fmla="*/ 3 h 76"/>
                <a:gd name="T8" fmla="*/ 10 w 312"/>
                <a:gd name="T9" fmla="*/ 3 h 76"/>
                <a:gd name="T10" fmla="*/ 9 w 312"/>
                <a:gd name="T11" fmla="*/ 2 h 76"/>
                <a:gd name="T12" fmla="*/ 9 w 312"/>
                <a:gd name="T13" fmla="*/ 2 h 76"/>
                <a:gd name="T14" fmla="*/ 8 w 312"/>
                <a:gd name="T15" fmla="*/ 2 h 76"/>
                <a:gd name="T16" fmla="*/ 7 w 312"/>
                <a:gd name="T17" fmla="*/ 1 h 76"/>
                <a:gd name="T18" fmla="*/ 7 w 312"/>
                <a:gd name="T19" fmla="*/ 1 h 76"/>
                <a:gd name="T20" fmla="*/ 6 w 312"/>
                <a:gd name="T21" fmla="*/ 1 h 76"/>
                <a:gd name="T22" fmla="*/ 6 w 312"/>
                <a:gd name="T23" fmla="*/ 1 h 76"/>
                <a:gd name="T24" fmla="*/ 5 w 312"/>
                <a:gd name="T25" fmla="*/ 1 h 76"/>
                <a:gd name="T26" fmla="*/ 4 w 312"/>
                <a:gd name="T27" fmla="*/ 1 h 76"/>
                <a:gd name="T28" fmla="*/ 4 w 312"/>
                <a:gd name="T29" fmla="*/ 1 h 76"/>
                <a:gd name="T30" fmla="*/ 3 w 312"/>
                <a:gd name="T31" fmla="*/ 1 h 76"/>
                <a:gd name="T32" fmla="*/ 2 w 312"/>
                <a:gd name="T33" fmla="*/ 1 h 76"/>
                <a:gd name="T34" fmla="*/ 2 w 312"/>
                <a:gd name="T35" fmla="*/ 1 h 76"/>
                <a:gd name="T36" fmla="*/ 1 w 312"/>
                <a:gd name="T37" fmla="*/ 1 h 76"/>
                <a:gd name="T38" fmla="*/ 1 w 312"/>
                <a:gd name="T39" fmla="*/ 2 h 76"/>
                <a:gd name="T40" fmla="*/ 0 w 312"/>
                <a:gd name="T41" fmla="*/ 2 h 76"/>
                <a:gd name="T42" fmla="*/ 1 w 312"/>
                <a:gd name="T43" fmla="*/ 1 h 76"/>
                <a:gd name="T44" fmla="*/ 1 w 312"/>
                <a:gd name="T45" fmla="*/ 1 h 76"/>
                <a:gd name="T46" fmla="*/ 2 w 312"/>
                <a:gd name="T47" fmla="*/ 1 h 76"/>
                <a:gd name="T48" fmla="*/ 2 w 312"/>
                <a:gd name="T49" fmla="*/ 1 h 76"/>
                <a:gd name="T50" fmla="*/ 3 w 312"/>
                <a:gd name="T51" fmla="*/ 1 h 76"/>
                <a:gd name="T52" fmla="*/ 3 w 312"/>
                <a:gd name="T53" fmla="*/ 1 h 76"/>
                <a:gd name="T54" fmla="*/ 4 w 312"/>
                <a:gd name="T55" fmla="*/ 0 h 76"/>
                <a:gd name="T56" fmla="*/ 5 w 312"/>
                <a:gd name="T57" fmla="*/ 0 h 76"/>
                <a:gd name="T58" fmla="*/ 6 w 312"/>
                <a:gd name="T59" fmla="*/ 1 h 76"/>
                <a:gd name="T60" fmla="*/ 7 w 312"/>
                <a:gd name="T61" fmla="*/ 1 h 76"/>
                <a:gd name="T62" fmla="*/ 7 w 312"/>
                <a:gd name="T63" fmla="*/ 1 h 76"/>
                <a:gd name="T64" fmla="*/ 8 w 312"/>
                <a:gd name="T65" fmla="*/ 1 h 76"/>
                <a:gd name="T66" fmla="*/ 9 w 312"/>
                <a:gd name="T67" fmla="*/ 1 h 76"/>
                <a:gd name="T68" fmla="*/ 9 w 312"/>
                <a:gd name="T69" fmla="*/ 2 h 76"/>
                <a:gd name="T70" fmla="*/ 10 w 312"/>
                <a:gd name="T71" fmla="*/ 2 h 76"/>
                <a:gd name="T72" fmla="*/ 10 w 312"/>
                <a:gd name="T73" fmla="*/ 3 h 7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12" h="76">
                  <a:moveTo>
                    <a:pt x="310" y="68"/>
                  </a:moveTo>
                  <a:lnTo>
                    <a:pt x="312" y="70"/>
                  </a:lnTo>
                  <a:lnTo>
                    <a:pt x="309" y="72"/>
                  </a:lnTo>
                  <a:lnTo>
                    <a:pt x="306" y="75"/>
                  </a:lnTo>
                  <a:lnTo>
                    <a:pt x="303" y="76"/>
                  </a:lnTo>
                  <a:lnTo>
                    <a:pt x="285" y="59"/>
                  </a:lnTo>
                  <a:lnTo>
                    <a:pt x="264" y="45"/>
                  </a:lnTo>
                  <a:lnTo>
                    <a:pt x="245" y="34"/>
                  </a:lnTo>
                  <a:lnTo>
                    <a:pt x="224" y="25"/>
                  </a:lnTo>
                  <a:lnTo>
                    <a:pt x="203" y="19"/>
                  </a:lnTo>
                  <a:lnTo>
                    <a:pt x="181" y="16"/>
                  </a:lnTo>
                  <a:lnTo>
                    <a:pt x="161" y="14"/>
                  </a:lnTo>
                  <a:lnTo>
                    <a:pt x="140" y="12"/>
                  </a:lnTo>
                  <a:lnTo>
                    <a:pt x="120" y="14"/>
                  </a:lnTo>
                  <a:lnTo>
                    <a:pt x="100" y="16"/>
                  </a:lnTo>
                  <a:lnTo>
                    <a:pt x="80" y="18"/>
                  </a:lnTo>
                  <a:lnTo>
                    <a:pt x="62" y="22"/>
                  </a:lnTo>
                  <a:lnTo>
                    <a:pt x="44" y="26"/>
                  </a:lnTo>
                  <a:lnTo>
                    <a:pt x="28" y="30"/>
                  </a:lnTo>
                  <a:lnTo>
                    <a:pt x="13" y="34"/>
                  </a:lnTo>
                  <a:lnTo>
                    <a:pt x="0" y="38"/>
                  </a:lnTo>
                  <a:lnTo>
                    <a:pt x="6" y="29"/>
                  </a:lnTo>
                  <a:lnTo>
                    <a:pt x="18" y="22"/>
                  </a:lnTo>
                  <a:lnTo>
                    <a:pt x="34" y="15"/>
                  </a:lnTo>
                  <a:lnTo>
                    <a:pt x="51" y="9"/>
                  </a:lnTo>
                  <a:lnTo>
                    <a:pt x="72" y="4"/>
                  </a:lnTo>
                  <a:lnTo>
                    <a:pt x="95" y="1"/>
                  </a:lnTo>
                  <a:lnTo>
                    <a:pt x="119" y="0"/>
                  </a:lnTo>
                  <a:lnTo>
                    <a:pt x="145" y="0"/>
                  </a:lnTo>
                  <a:lnTo>
                    <a:pt x="170" y="1"/>
                  </a:lnTo>
                  <a:lnTo>
                    <a:pt x="194" y="4"/>
                  </a:lnTo>
                  <a:lnTo>
                    <a:pt x="218" y="10"/>
                  </a:lnTo>
                  <a:lnTo>
                    <a:pt x="242" y="17"/>
                  </a:lnTo>
                  <a:lnTo>
                    <a:pt x="263" y="26"/>
                  </a:lnTo>
                  <a:lnTo>
                    <a:pt x="282" y="38"/>
                  </a:lnTo>
                  <a:lnTo>
                    <a:pt x="298" y="52"/>
                  </a:lnTo>
                  <a:lnTo>
                    <a:pt x="310"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559" name="Freeform 250">
              <a:extLst>
                <a:ext uri="{FF2B5EF4-FFF2-40B4-BE49-F238E27FC236}">
                  <a16:creationId xmlns:a16="http://schemas.microsoft.com/office/drawing/2014/main" xmlns="" id="{881FFF78-52BA-4377-99A8-4EC299076FF0}"/>
                </a:ext>
              </a:extLst>
            </p:cNvPr>
            <p:cNvSpPr>
              <a:spLocks/>
            </p:cNvSpPr>
            <p:nvPr/>
          </p:nvSpPr>
          <p:spPr bwMode="auto">
            <a:xfrm>
              <a:off x="1862" y="1150"/>
              <a:ext cx="19" cy="34"/>
            </a:xfrm>
            <a:custGeom>
              <a:avLst/>
              <a:gdLst>
                <a:gd name="T0" fmla="*/ 2 w 38"/>
                <a:gd name="T1" fmla="*/ 0 h 68"/>
                <a:gd name="T2" fmla="*/ 1 w 38"/>
                <a:gd name="T3" fmla="*/ 1 h 68"/>
                <a:gd name="T4" fmla="*/ 1 w 38"/>
                <a:gd name="T5" fmla="*/ 1 h 68"/>
                <a:gd name="T6" fmla="*/ 1 w 38"/>
                <a:gd name="T7" fmla="*/ 1 h 68"/>
                <a:gd name="T8" fmla="*/ 1 w 38"/>
                <a:gd name="T9" fmla="*/ 2 h 68"/>
                <a:gd name="T10" fmla="*/ 1 w 38"/>
                <a:gd name="T11" fmla="*/ 2 h 68"/>
                <a:gd name="T12" fmla="*/ 1 w 38"/>
                <a:gd name="T13" fmla="*/ 2 h 68"/>
                <a:gd name="T14" fmla="*/ 0 w 38"/>
                <a:gd name="T15" fmla="*/ 3 h 68"/>
                <a:gd name="T16" fmla="*/ 1 w 38"/>
                <a:gd name="T17" fmla="*/ 3 h 68"/>
                <a:gd name="T18" fmla="*/ 1 w 38"/>
                <a:gd name="T19" fmla="*/ 3 h 68"/>
                <a:gd name="T20" fmla="*/ 1 w 38"/>
                <a:gd name="T21" fmla="*/ 2 h 68"/>
                <a:gd name="T22" fmla="*/ 1 w 38"/>
                <a:gd name="T23" fmla="*/ 2 h 68"/>
                <a:gd name="T24" fmla="*/ 1 w 38"/>
                <a:gd name="T25" fmla="*/ 2 h 68"/>
                <a:gd name="T26" fmla="*/ 1 w 38"/>
                <a:gd name="T27" fmla="*/ 1 h 68"/>
                <a:gd name="T28" fmla="*/ 1 w 38"/>
                <a:gd name="T29" fmla="*/ 1 h 68"/>
                <a:gd name="T30" fmla="*/ 1 w 38"/>
                <a:gd name="T31" fmla="*/ 1 h 68"/>
                <a:gd name="T32" fmla="*/ 2 w 38"/>
                <a:gd name="T33" fmla="*/ 0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68">
                  <a:moveTo>
                    <a:pt x="38" y="0"/>
                  </a:moveTo>
                  <a:lnTo>
                    <a:pt x="30" y="7"/>
                  </a:lnTo>
                  <a:lnTo>
                    <a:pt x="23" y="16"/>
                  </a:lnTo>
                  <a:lnTo>
                    <a:pt x="16" y="27"/>
                  </a:lnTo>
                  <a:lnTo>
                    <a:pt x="9" y="38"/>
                  </a:lnTo>
                  <a:lnTo>
                    <a:pt x="5" y="48"/>
                  </a:lnTo>
                  <a:lnTo>
                    <a:pt x="1" y="58"/>
                  </a:lnTo>
                  <a:lnTo>
                    <a:pt x="0" y="65"/>
                  </a:lnTo>
                  <a:lnTo>
                    <a:pt x="1" y="68"/>
                  </a:lnTo>
                  <a:lnTo>
                    <a:pt x="5" y="67"/>
                  </a:lnTo>
                  <a:lnTo>
                    <a:pt x="8" y="62"/>
                  </a:lnTo>
                  <a:lnTo>
                    <a:pt x="12" y="54"/>
                  </a:lnTo>
                  <a:lnTo>
                    <a:pt x="16" y="44"/>
                  </a:lnTo>
                  <a:lnTo>
                    <a:pt x="21" y="32"/>
                  </a:lnTo>
                  <a:lnTo>
                    <a:pt x="27" y="21"/>
                  </a:lnTo>
                  <a:lnTo>
                    <a:pt x="32" y="9"/>
                  </a:lnTo>
                  <a:lnTo>
                    <a:pt x="3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560" name="Freeform 251">
              <a:extLst>
                <a:ext uri="{FF2B5EF4-FFF2-40B4-BE49-F238E27FC236}">
                  <a16:creationId xmlns:a16="http://schemas.microsoft.com/office/drawing/2014/main" xmlns="" id="{3F87471D-5E39-4D92-93D1-B4971A915684}"/>
                </a:ext>
              </a:extLst>
            </p:cNvPr>
            <p:cNvSpPr>
              <a:spLocks/>
            </p:cNvSpPr>
            <p:nvPr/>
          </p:nvSpPr>
          <p:spPr bwMode="auto">
            <a:xfrm>
              <a:off x="1872" y="1146"/>
              <a:ext cx="22" cy="38"/>
            </a:xfrm>
            <a:custGeom>
              <a:avLst/>
              <a:gdLst>
                <a:gd name="T0" fmla="*/ 0 w 45"/>
                <a:gd name="T1" fmla="*/ 3 h 75"/>
                <a:gd name="T2" fmla="*/ 0 w 45"/>
                <a:gd name="T3" fmla="*/ 3 h 75"/>
                <a:gd name="T4" fmla="*/ 0 w 45"/>
                <a:gd name="T5" fmla="*/ 3 h 75"/>
                <a:gd name="T6" fmla="*/ 0 w 45"/>
                <a:gd name="T7" fmla="*/ 2 h 75"/>
                <a:gd name="T8" fmla="*/ 0 w 45"/>
                <a:gd name="T9" fmla="*/ 2 h 75"/>
                <a:gd name="T10" fmla="*/ 0 w 45"/>
                <a:gd name="T11" fmla="*/ 1 h 75"/>
                <a:gd name="T12" fmla="*/ 0 w 45"/>
                <a:gd name="T13" fmla="*/ 1 h 75"/>
                <a:gd name="T14" fmla="*/ 1 w 45"/>
                <a:gd name="T15" fmla="*/ 1 h 75"/>
                <a:gd name="T16" fmla="*/ 1 w 45"/>
                <a:gd name="T17" fmla="*/ 0 h 75"/>
                <a:gd name="T18" fmla="*/ 1 w 45"/>
                <a:gd name="T19" fmla="*/ 1 h 75"/>
                <a:gd name="T20" fmla="*/ 1 w 45"/>
                <a:gd name="T21" fmla="*/ 1 h 75"/>
                <a:gd name="T22" fmla="*/ 0 w 45"/>
                <a:gd name="T23" fmla="*/ 2 h 75"/>
                <a:gd name="T24" fmla="*/ 0 w 45"/>
                <a:gd name="T25" fmla="*/ 2 h 75"/>
                <a:gd name="T26" fmla="*/ 0 w 45"/>
                <a:gd name="T27" fmla="*/ 2 h 75"/>
                <a:gd name="T28" fmla="*/ 0 w 45"/>
                <a:gd name="T29" fmla="*/ 3 h 75"/>
                <a:gd name="T30" fmla="*/ 0 w 45"/>
                <a:gd name="T31" fmla="*/ 3 h 75"/>
                <a:gd name="T32" fmla="*/ 0 w 45"/>
                <a:gd name="T33" fmla="*/ 3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75">
                  <a:moveTo>
                    <a:pt x="1" y="75"/>
                  </a:moveTo>
                  <a:lnTo>
                    <a:pt x="0" y="72"/>
                  </a:lnTo>
                  <a:lnTo>
                    <a:pt x="1" y="65"/>
                  </a:lnTo>
                  <a:lnTo>
                    <a:pt x="4" y="55"/>
                  </a:lnTo>
                  <a:lnTo>
                    <a:pt x="9" y="44"/>
                  </a:lnTo>
                  <a:lnTo>
                    <a:pt x="16" y="31"/>
                  </a:lnTo>
                  <a:lnTo>
                    <a:pt x="24" y="20"/>
                  </a:lnTo>
                  <a:lnTo>
                    <a:pt x="34" y="8"/>
                  </a:lnTo>
                  <a:lnTo>
                    <a:pt x="45" y="0"/>
                  </a:lnTo>
                  <a:lnTo>
                    <a:pt x="39" y="9"/>
                  </a:lnTo>
                  <a:lnTo>
                    <a:pt x="33" y="21"/>
                  </a:lnTo>
                  <a:lnTo>
                    <a:pt x="26" y="34"/>
                  </a:lnTo>
                  <a:lnTo>
                    <a:pt x="21" y="46"/>
                  </a:lnTo>
                  <a:lnTo>
                    <a:pt x="14" y="58"/>
                  </a:lnTo>
                  <a:lnTo>
                    <a:pt x="9" y="67"/>
                  </a:lnTo>
                  <a:lnTo>
                    <a:pt x="4" y="74"/>
                  </a:lnTo>
                  <a:lnTo>
                    <a:pt x="1" y="7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561" name="Freeform 252">
              <a:extLst>
                <a:ext uri="{FF2B5EF4-FFF2-40B4-BE49-F238E27FC236}">
                  <a16:creationId xmlns:a16="http://schemas.microsoft.com/office/drawing/2014/main" xmlns="" id="{5623FB95-C840-4167-953C-0143CD143A8D}"/>
                </a:ext>
              </a:extLst>
            </p:cNvPr>
            <p:cNvSpPr>
              <a:spLocks/>
            </p:cNvSpPr>
            <p:nvPr/>
          </p:nvSpPr>
          <p:spPr bwMode="auto">
            <a:xfrm>
              <a:off x="1895" y="1143"/>
              <a:ext cx="30" cy="49"/>
            </a:xfrm>
            <a:custGeom>
              <a:avLst/>
              <a:gdLst>
                <a:gd name="T0" fmla="*/ 1 w 60"/>
                <a:gd name="T1" fmla="*/ 4 h 98"/>
                <a:gd name="T2" fmla="*/ 0 w 60"/>
                <a:gd name="T3" fmla="*/ 3 h 98"/>
                <a:gd name="T4" fmla="*/ 1 w 60"/>
                <a:gd name="T5" fmla="*/ 3 h 98"/>
                <a:gd name="T6" fmla="*/ 1 w 60"/>
                <a:gd name="T7" fmla="*/ 3 h 98"/>
                <a:gd name="T8" fmla="*/ 1 w 60"/>
                <a:gd name="T9" fmla="*/ 2 h 98"/>
                <a:gd name="T10" fmla="*/ 1 w 60"/>
                <a:gd name="T11" fmla="*/ 2 h 98"/>
                <a:gd name="T12" fmla="*/ 2 w 60"/>
                <a:gd name="T13" fmla="*/ 1 h 98"/>
                <a:gd name="T14" fmla="*/ 2 w 60"/>
                <a:gd name="T15" fmla="*/ 1 h 98"/>
                <a:gd name="T16" fmla="*/ 2 w 60"/>
                <a:gd name="T17" fmla="*/ 0 h 98"/>
                <a:gd name="T18" fmla="*/ 2 w 60"/>
                <a:gd name="T19" fmla="*/ 1 h 98"/>
                <a:gd name="T20" fmla="*/ 2 w 60"/>
                <a:gd name="T21" fmla="*/ 1 h 98"/>
                <a:gd name="T22" fmla="*/ 2 w 60"/>
                <a:gd name="T23" fmla="*/ 2 h 98"/>
                <a:gd name="T24" fmla="*/ 1 w 60"/>
                <a:gd name="T25" fmla="*/ 2 h 98"/>
                <a:gd name="T26" fmla="*/ 1 w 60"/>
                <a:gd name="T27" fmla="*/ 3 h 98"/>
                <a:gd name="T28" fmla="*/ 1 w 60"/>
                <a:gd name="T29" fmla="*/ 3 h 98"/>
                <a:gd name="T30" fmla="*/ 1 w 60"/>
                <a:gd name="T31" fmla="*/ 3 h 98"/>
                <a:gd name="T32" fmla="*/ 1 w 60"/>
                <a:gd name="T33" fmla="*/ 4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0" h="98">
                  <a:moveTo>
                    <a:pt x="1" y="98"/>
                  </a:moveTo>
                  <a:lnTo>
                    <a:pt x="0" y="92"/>
                  </a:lnTo>
                  <a:lnTo>
                    <a:pt x="2" y="82"/>
                  </a:lnTo>
                  <a:lnTo>
                    <a:pt x="8" y="68"/>
                  </a:lnTo>
                  <a:lnTo>
                    <a:pt x="15" y="52"/>
                  </a:lnTo>
                  <a:lnTo>
                    <a:pt x="25" y="36"/>
                  </a:lnTo>
                  <a:lnTo>
                    <a:pt x="37" y="21"/>
                  </a:lnTo>
                  <a:lnTo>
                    <a:pt x="48" y="8"/>
                  </a:lnTo>
                  <a:lnTo>
                    <a:pt x="60" y="0"/>
                  </a:lnTo>
                  <a:lnTo>
                    <a:pt x="55" y="8"/>
                  </a:lnTo>
                  <a:lnTo>
                    <a:pt x="48" y="21"/>
                  </a:lnTo>
                  <a:lnTo>
                    <a:pt x="40" y="37"/>
                  </a:lnTo>
                  <a:lnTo>
                    <a:pt x="31" y="56"/>
                  </a:lnTo>
                  <a:lnTo>
                    <a:pt x="22" y="72"/>
                  </a:lnTo>
                  <a:lnTo>
                    <a:pt x="14" y="87"/>
                  </a:lnTo>
                  <a:lnTo>
                    <a:pt x="6" y="96"/>
                  </a:lnTo>
                  <a:lnTo>
                    <a:pt x="1" y="9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562" name="Freeform 253">
              <a:extLst>
                <a:ext uri="{FF2B5EF4-FFF2-40B4-BE49-F238E27FC236}">
                  <a16:creationId xmlns:a16="http://schemas.microsoft.com/office/drawing/2014/main" xmlns="" id="{00F65098-8584-4BCF-8E97-BFA1A5F4724F}"/>
                </a:ext>
              </a:extLst>
            </p:cNvPr>
            <p:cNvSpPr>
              <a:spLocks/>
            </p:cNvSpPr>
            <p:nvPr/>
          </p:nvSpPr>
          <p:spPr bwMode="auto">
            <a:xfrm>
              <a:off x="1921" y="1146"/>
              <a:ext cx="33" cy="52"/>
            </a:xfrm>
            <a:custGeom>
              <a:avLst/>
              <a:gdLst>
                <a:gd name="T0" fmla="*/ 1 w 65"/>
                <a:gd name="T1" fmla="*/ 3 h 105"/>
                <a:gd name="T2" fmla="*/ 0 w 65"/>
                <a:gd name="T3" fmla="*/ 3 h 105"/>
                <a:gd name="T4" fmla="*/ 1 w 65"/>
                <a:gd name="T5" fmla="*/ 2 h 105"/>
                <a:gd name="T6" fmla="*/ 1 w 65"/>
                <a:gd name="T7" fmla="*/ 2 h 105"/>
                <a:gd name="T8" fmla="*/ 1 w 65"/>
                <a:gd name="T9" fmla="*/ 1 h 105"/>
                <a:gd name="T10" fmla="*/ 1 w 65"/>
                <a:gd name="T11" fmla="*/ 1 h 105"/>
                <a:gd name="T12" fmla="*/ 2 w 65"/>
                <a:gd name="T13" fmla="*/ 0 h 105"/>
                <a:gd name="T14" fmla="*/ 2 w 65"/>
                <a:gd name="T15" fmla="*/ 0 h 105"/>
                <a:gd name="T16" fmla="*/ 3 w 65"/>
                <a:gd name="T17" fmla="*/ 0 h 105"/>
                <a:gd name="T18" fmla="*/ 2 w 65"/>
                <a:gd name="T19" fmla="*/ 0 h 105"/>
                <a:gd name="T20" fmla="*/ 2 w 65"/>
                <a:gd name="T21" fmla="*/ 0 h 105"/>
                <a:gd name="T22" fmla="*/ 2 w 65"/>
                <a:gd name="T23" fmla="*/ 1 h 105"/>
                <a:gd name="T24" fmla="*/ 2 w 65"/>
                <a:gd name="T25" fmla="*/ 1 h 105"/>
                <a:gd name="T26" fmla="*/ 1 w 65"/>
                <a:gd name="T27" fmla="*/ 2 h 105"/>
                <a:gd name="T28" fmla="*/ 1 w 65"/>
                <a:gd name="T29" fmla="*/ 2 h 105"/>
                <a:gd name="T30" fmla="*/ 1 w 65"/>
                <a:gd name="T31" fmla="*/ 3 h 105"/>
                <a:gd name="T32" fmla="*/ 1 w 65"/>
                <a:gd name="T33" fmla="*/ 3 h 10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5" h="105">
                  <a:moveTo>
                    <a:pt x="1" y="105"/>
                  </a:moveTo>
                  <a:lnTo>
                    <a:pt x="0" y="99"/>
                  </a:lnTo>
                  <a:lnTo>
                    <a:pt x="3" y="88"/>
                  </a:lnTo>
                  <a:lnTo>
                    <a:pt x="9" y="71"/>
                  </a:lnTo>
                  <a:lnTo>
                    <a:pt x="19" y="54"/>
                  </a:lnTo>
                  <a:lnTo>
                    <a:pt x="30" y="36"/>
                  </a:lnTo>
                  <a:lnTo>
                    <a:pt x="42" y="20"/>
                  </a:lnTo>
                  <a:lnTo>
                    <a:pt x="54" y="7"/>
                  </a:lnTo>
                  <a:lnTo>
                    <a:pt x="65" y="0"/>
                  </a:lnTo>
                  <a:lnTo>
                    <a:pt x="61" y="8"/>
                  </a:lnTo>
                  <a:lnTo>
                    <a:pt x="54" y="22"/>
                  </a:lnTo>
                  <a:lnTo>
                    <a:pt x="45" y="39"/>
                  </a:lnTo>
                  <a:lnTo>
                    <a:pt x="33" y="58"/>
                  </a:lnTo>
                  <a:lnTo>
                    <a:pt x="23" y="76"/>
                  </a:lnTo>
                  <a:lnTo>
                    <a:pt x="14" y="91"/>
                  </a:lnTo>
                  <a:lnTo>
                    <a:pt x="5" y="101"/>
                  </a:lnTo>
                  <a:lnTo>
                    <a:pt x="1" y="10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563" name="Freeform 254">
              <a:extLst>
                <a:ext uri="{FF2B5EF4-FFF2-40B4-BE49-F238E27FC236}">
                  <a16:creationId xmlns:a16="http://schemas.microsoft.com/office/drawing/2014/main" xmlns="" id="{1DB63D9D-8B22-4F4A-A1E5-91065CDC1F26}"/>
                </a:ext>
              </a:extLst>
            </p:cNvPr>
            <p:cNvSpPr>
              <a:spLocks/>
            </p:cNvSpPr>
            <p:nvPr/>
          </p:nvSpPr>
          <p:spPr bwMode="auto">
            <a:xfrm>
              <a:off x="1938" y="1150"/>
              <a:ext cx="35" cy="43"/>
            </a:xfrm>
            <a:custGeom>
              <a:avLst/>
              <a:gdLst>
                <a:gd name="T0" fmla="*/ 0 w 71"/>
                <a:gd name="T1" fmla="*/ 2 h 87"/>
                <a:gd name="T2" fmla="*/ 0 w 71"/>
                <a:gd name="T3" fmla="*/ 2 h 87"/>
                <a:gd name="T4" fmla="*/ 0 w 71"/>
                <a:gd name="T5" fmla="*/ 2 h 87"/>
                <a:gd name="T6" fmla="*/ 0 w 71"/>
                <a:gd name="T7" fmla="*/ 1 h 87"/>
                <a:gd name="T8" fmla="*/ 0 w 71"/>
                <a:gd name="T9" fmla="*/ 1 h 87"/>
                <a:gd name="T10" fmla="*/ 1 w 71"/>
                <a:gd name="T11" fmla="*/ 0 h 87"/>
                <a:gd name="T12" fmla="*/ 1 w 71"/>
                <a:gd name="T13" fmla="*/ 0 h 87"/>
                <a:gd name="T14" fmla="*/ 1 w 71"/>
                <a:gd name="T15" fmla="*/ 0 h 87"/>
                <a:gd name="T16" fmla="*/ 2 w 71"/>
                <a:gd name="T17" fmla="*/ 0 h 87"/>
                <a:gd name="T18" fmla="*/ 2 w 71"/>
                <a:gd name="T19" fmla="*/ 0 h 87"/>
                <a:gd name="T20" fmla="*/ 1 w 71"/>
                <a:gd name="T21" fmla="*/ 0 h 87"/>
                <a:gd name="T22" fmla="*/ 1 w 71"/>
                <a:gd name="T23" fmla="*/ 1 h 87"/>
                <a:gd name="T24" fmla="*/ 1 w 71"/>
                <a:gd name="T25" fmla="*/ 1 h 87"/>
                <a:gd name="T26" fmla="*/ 0 w 71"/>
                <a:gd name="T27" fmla="*/ 2 h 87"/>
                <a:gd name="T28" fmla="*/ 0 w 71"/>
                <a:gd name="T29" fmla="*/ 2 h 87"/>
                <a:gd name="T30" fmla="*/ 0 w 71"/>
                <a:gd name="T31" fmla="*/ 2 h 87"/>
                <a:gd name="T32" fmla="*/ 0 w 71"/>
                <a:gd name="T33" fmla="*/ 2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87">
                  <a:moveTo>
                    <a:pt x="0" y="87"/>
                  </a:moveTo>
                  <a:lnTo>
                    <a:pt x="0" y="82"/>
                  </a:lnTo>
                  <a:lnTo>
                    <a:pt x="5" y="72"/>
                  </a:lnTo>
                  <a:lnTo>
                    <a:pt x="14" y="58"/>
                  </a:lnTo>
                  <a:lnTo>
                    <a:pt x="25" y="43"/>
                  </a:lnTo>
                  <a:lnTo>
                    <a:pt x="37" y="28"/>
                  </a:lnTo>
                  <a:lnTo>
                    <a:pt x="50" y="14"/>
                  </a:lnTo>
                  <a:lnTo>
                    <a:pt x="62" y="5"/>
                  </a:lnTo>
                  <a:lnTo>
                    <a:pt x="71" y="0"/>
                  </a:lnTo>
                  <a:lnTo>
                    <a:pt x="66" y="8"/>
                  </a:lnTo>
                  <a:lnTo>
                    <a:pt x="57" y="21"/>
                  </a:lnTo>
                  <a:lnTo>
                    <a:pt x="46" y="36"/>
                  </a:lnTo>
                  <a:lnTo>
                    <a:pt x="35" y="52"/>
                  </a:lnTo>
                  <a:lnTo>
                    <a:pt x="24" y="67"/>
                  </a:lnTo>
                  <a:lnTo>
                    <a:pt x="14" y="79"/>
                  </a:lnTo>
                  <a:lnTo>
                    <a:pt x="6" y="85"/>
                  </a:lnTo>
                  <a:lnTo>
                    <a:pt x="0" y="8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564" name="Freeform 255">
              <a:extLst>
                <a:ext uri="{FF2B5EF4-FFF2-40B4-BE49-F238E27FC236}">
                  <a16:creationId xmlns:a16="http://schemas.microsoft.com/office/drawing/2014/main" xmlns="" id="{87F5B96A-78F2-4D83-B736-73DCE4C6B255}"/>
                </a:ext>
              </a:extLst>
            </p:cNvPr>
            <p:cNvSpPr>
              <a:spLocks/>
            </p:cNvSpPr>
            <p:nvPr/>
          </p:nvSpPr>
          <p:spPr bwMode="auto">
            <a:xfrm>
              <a:off x="1957" y="1156"/>
              <a:ext cx="30" cy="36"/>
            </a:xfrm>
            <a:custGeom>
              <a:avLst/>
              <a:gdLst>
                <a:gd name="T0" fmla="*/ 0 w 61"/>
                <a:gd name="T1" fmla="*/ 3 h 71"/>
                <a:gd name="T2" fmla="*/ 0 w 61"/>
                <a:gd name="T3" fmla="*/ 3 h 71"/>
                <a:gd name="T4" fmla="*/ 0 w 61"/>
                <a:gd name="T5" fmla="*/ 2 h 71"/>
                <a:gd name="T6" fmla="*/ 0 w 61"/>
                <a:gd name="T7" fmla="*/ 2 h 71"/>
                <a:gd name="T8" fmla="*/ 0 w 61"/>
                <a:gd name="T9" fmla="*/ 2 h 71"/>
                <a:gd name="T10" fmla="*/ 0 w 61"/>
                <a:gd name="T11" fmla="*/ 1 h 71"/>
                <a:gd name="T12" fmla="*/ 1 w 61"/>
                <a:gd name="T13" fmla="*/ 1 h 71"/>
                <a:gd name="T14" fmla="*/ 1 w 61"/>
                <a:gd name="T15" fmla="*/ 1 h 71"/>
                <a:gd name="T16" fmla="*/ 1 w 61"/>
                <a:gd name="T17" fmla="*/ 0 h 71"/>
                <a:gd name="T18" fmla="*/ 1 w 61"/>
                <a:gd name="T19" fmla="*/ 1 h 71"/>
                <a:gd name="T20" fmla="*/ 1 w 61"/>
                <a:gd name="T21" fmla="*/ 1 h 71"/>
                <a:gd name="T22" fmla="*/ 1 w 61"/>
                <a:gd name="T23" fmla="*/ 1 h 71"/>
                <a:gd name="T24" fmla="*/ 0 w 61"/>
                <a:gd name="T25" fmla="*/ 2 h 71"/>
                <a:gd name="T26" fmla="*/ 0 w 61"/>
                <a:gd name="T27" fmla="*/ 2 h 71"/>
                <a:gd name="T28" fmla="*/ 0 w 61"/>
                <a:gd name="T29" fmla="*/ 2 h 71"/>
                <a:gd name="T30" fmla="*/ 0 w 61"/>
                <a:gd name="T31" fmla="*/ 3 h 71"/>
                <a:gd name="T32" fmla="*/ 0 w 61"/>
                <a:gd name="T33" fmla="*/ 3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71">
                  <a:moveTo>
                    <a:pt x="1" y="71"/>
                  </a:moveTo>
                  <a:lnTo>
                    <a:pt x="0" y="67"/>
                  </a:lnTo>
                  <a:lnTo>
                    <a:pt x="4" y="59"/>
                  </a:lnTo>
                  <a:lnTo>
                    <a:pt x="8" y="47"/>
                  </a:lnTo>
                  <a:lnTo>
                    <a:pt x="16" y="35"/>
                  </a:lnTo>
                  <a:lnTo>
                    <a:pt x="27" y="24"/>
                  </a:lnTo>
                  <a:lnTo>
                    <a:pt x="37" y="12"/>
                  </a:lnTo>
                  <a:lnTo>
                    <a:pt x="48" y="4"/>
                  </a:lnTo>
                  <a:lnTo>
                    <a:pt x="61" y="0"/>
                  </a:lnTo>
                  <a:lnTo>
                    <a:pt x="55" y="7"/>
                  </a:lnTo>
                  <a:lnTo>
                    <a:pt x="47" y="17"/>
                  </a:lnTo>
                  <a:lnTo>
                    <a:pt x="38" y="30"/>
                  </a:lnTo>
                  <a:lnTo>
                    <a:pt x="29" y="42"/>
                  </a:lnTo>
                  <a:lnTo>
                    <a:pt x="20" y="55"/>
                  </a:lnTo>
                  <a:lnTo>
                    <a:pt x="12" y="64"/>
                  </a:lnTo>
                  <a:lnTo>
                    <a:pt x="5" y="70"/>
                  </a:lnTo>
                  <a:lnTo>
                    <a:pt x="1" y="7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565" name="Freeform 256">
              <a:extLst>
                <a:ext uri="{FF2B5EF4-FFF2-40B4-BE49-F238E27FC236}">
                  <a16:creationId xmlns:a16="http://schemas.microsoft.com/office/drawing/2014/main" xmlns="" id="{12B774B6-E6AA-45ED-A54A-61C352A2B4E3}"/>
                </a:ext>
              </a:extLst>
            </p:cNvPr>
            <p:cNvSpPr>
              <a:spLocks/>
            </p:cNvSpPr>
            <p:nvPr/>
          </p:nvSpPr>
          <p:spPr bwMode="auto">
            <a:xfrm>
              <a:off x="1976" y="1166"/>
              <a:ext cx="26" cy="25"/>
            </a:xfrm>
            <a:custGeom>
              <a:avLst/>
              <a:gdLst>
                <a:gd name="T0" fmla="*/ 0 w 53"/>
                <a:gd name="T1" fmla="*/ 1 h 51"/>
                <a:gd name="T2" fmla="*/ 0 w 53"/>
                <a:gd name="T3" fmla="*/ 1 h 51"/>
                <a:gd name="T4" fmla="*/ 0 w 53"/>
                <a:gd name="T5" fmla="*/ 1 h 51"/>
                <a:gd name="T6" fmla="*/ 0 w 53"/>
                <a:gd name="T7" fmla="*/ 0 h 51"/>
                <a:gd name="T8" fmla="*/ 0 w 53"/>
                <a:gd name="T9" fmla="*/ 0 h 51"/>
                <a:gd name="T10" fmla="*/ 0 w 53"/>
                <a:gd name="T11" fmla="*/ 0 h 51"/>
                <a:gd name="T12" fmla="*/ 1 w 53"/>
                <a:gd name="T13" fmla="*/ 0 h 51"/>
                <a:gd name="T14" fmla="*/ 1 w 53"/>
                <a:gd name="T15" fmla="*/ 0 h 51"/>
                <a:gd name="T16" fmla="*/ 1 w 53"/>
                <a:gd name="T17" fmla="*/ 0 h 51"/>
                <a:gd name="T18" fmla="*/ 1 w 53"/>
                <a:gd name="T19" fmla="*/ 0 h 51"/>
                <a:gd name="T20" fmla="*/ 1 w 53"/>
                <a:gd name="T21" fmla="*/ 0 h 51"/>
                <a:gd name="T22" fmla="*/ 1 w 53"/>
                <a:gd name="T23" fmla="*/ 0 h 51"/>
                <a:gd name="T24" fmla="*/ 0 w 53"/>
                <a:gd name="T25" fmla="*/ 0 h 51"/>
                <a:gd name="T26" fmla="*/ 0 w 53"/>
                <a:gd name="T27" fmla="*/ 1 h 51"/>
                <a:gd name="T28" fmla="*/ 0 w 53"/>
                <a:gd name="T29" fmla="*/ 1 h 51"/>
                <a:gd name="T30" fmla="*/ 0 w 53"/>
                <a:gd name="T31" fmla="*/ 1 h 51"/>
                <a:gd name="T32" fmla="*/ 0 w 53"/>
                <a:gd name="T33" fmla="*/ 1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51">
                  <a:moveTo>
                    <a:pt x="0" y="51"/>
                  </a:moveTo>
                  <a:lnTo>
                    <a:pt x="0" y="48"/>
                  </a:lnTo>
                  <a:lnTo>
                    <a:pt x="4" y="41"/>
                  </a:lnTo>
                  <a:lnTo>
                    <a:pt x="10" y="31"/>
                  </a:lnTo>
                  <a:lnTo>
                    <a:pt x="20" y="22"/>
                  </a:lnTo>
                  <a:lnTo>
                    <a:pt x="29" y="14"/>
                  </a:lnTo>
                  <a:lnTo>
                    <a:pt x="38" y="6"/>
                  </a:lnTo>
                  <a:lnTo>
                    <a:pt x="47" y="1"/>
                  </a:lnTo>
                  <a:lnTo>
                    <a:pt x="53" y="0"/>
                  </a:lnTo>
                  <a:lnTo>
                    <a:pt x="47" y="6"/>
                  </a:lnTo>
                  <a:lnTo>
                    <a:pt x="40" y="13"/>
                  </a:lnTo>
                  <a:lnTo>
                    <a:pt x="33" y="21"/>
                  </a:lnTo>
                  <a:lnTo>
                    <a:pt x="25" y="30"/>
                  </a:lnTo>
                  <a:lnTo>
                    <a:pt x="19" y="38"/>
                  </a:lnTo>
                  <a:lnTo>
                    <a:pt x="10" y="45"/>
                  </a:lnTo>
                  <a:lnTo>
                    <a:pt x="5" y="50"/>
                  </a:lnTo>
                  <a:lnTo>
                    <a:pt x="0" y="5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566" name="Freeform 257">
              <a:extLst>
                <a:ext uri="{FF2B5EF4-FFF2-40B4-BE49-F238E27FC236}">
                  <a16:creationId xmlns:a16="http://schemas.microsoft.com/office/drawing/2014/main" xmlns="" id="{C1564213-F299-4BCB-9A25-AD29018FD3A0}"/>
                </a:ext>
              </a:extLst>
            </p:cNvPr>
            <p:cNvSpPr>
              <a:spLocks/>
            </p:cNvSpPr>
            <p:nvPr/>
          </p:nvSpPr>
          <p:spPr bwMode="auto">
            <a:xfrm>
              <a:off x="1993" y="1171"/>
              <a:ext cx="18" cy="18"/>
            </a:xfrm>
            <a:custGeom>
              <a:avLst/>
              <a:gdLst>
                <a:gd name="T0" fmla="*/ 0 w 34"/>
                <a:gd name="T1" fmla="*/ 2 h 34"/>
                <a:gd name="T2" fmla="*/ 0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0 h 34"/>
                <a:gd name="T16" fmla="*/ 2 w 34"/>
                <a:gd name="T17" fmla="*/ 1 h 34"/>
                <a:gd name="T18" fmla="*/ 1 w 34"/>
                <a:gd name="T19" fmla="*/ 1 h 34"/>
                <a:gd name="T20" fmla="*/ 1 w 34"/>
                <a:gd name="T21" fmla="*/ 1 h 34"/>
                <a:gd name="T22" fmla="*/ 1 w 34"/>
                <a:gd name="T23" fmla="*/ 1 h 34"/>
                <a:gd name="T24" fmla="*/ 1 w 34"/>
                <a:gd name="T25" fmla="*/ 1 h 34"/>
                <a:gd name="T26" fmla="*/ 1 w 34"/>
                <a:gd name="T27" fmla="*/ 1 h 34"/>
                <a:gd name="T28" fmla="*/ 1 w 34"/>
                <a:gd name="T29" fmla="*/ 2 h 34"/>
                <a:gd name="T30" fmla="*/ 1 w 34"/>
                <a:gd name="T31" fmla="*/ 2 h 34"/>
                <a:gd name="T32" fmla="*/ 0 w 34"/>
                <a:gd name="T33" fmla="*/ 2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0" y="32"/>
                  </a:moveTo>
                  <a:lnTo>
                    <a:pt x="0" y="29"/>
                  </a:lnTo>
                  <a:lnTo>
                    <a:pt x="1" y="24"/>
                  </a:lnTo>
                  <a:lnTo>
                    <a:pt x="6" y="18"/>
                  </a:lnTo>
                  <a:lnTo>
                    <a:pt x="10" y="11"/>
                  </a:lnTo>
                  <a:lnTo>
                    <a:pt x="16" y="6"/>
                  </a:lnTo>
                  <a:lnTo>
                    <a:pt x="23" y="2"/>
                  </a:lnTo>
                  <a:lnTo>
                    <a:pt x="29" y="0"/>
                  </a:lnTo>
                  <a:lnTo>
                    <a:pt x="34" y="1"/>
                  </a:lnTo>
                  <a:lnTo>
                    <a:pt x="27" y="3"/>
                  </a:lnTo>
                  <a:lnTo>
                    <a:pt x="22" y="8"/>
                  </a:lnTo>
                  <a:lnTo>
                    <a:pt x="17" y="15"/>
                  </a:lnTo>
                  <a:lnTo>
                    <a:pt x="12" y="22"/>
                  </a:lnTo>
                  <a:lnTo>
                    <a:pt x="8" y="29"/>
                  </a:lnTo>
                  <a:lnTo>
                    <a:pt x="6" y="33"/>
                  </a:lnTo>
                  <a:lnTo>
                    <a:pt x="2" y="34"/>
                  </a:lnTo>
                  <a:lnTo>
                    <a:pt x="0" y="3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567" name="Freeform 258">
              <a:extLst>
                <a:ext uri="{FF2B5EF4-FFF2-40B4-BE49-F238E27FC236}">
                  <a16:creationId xmlns:a16="http://schemas.microsoft.com/office/drawing/2014/main" xmlns="" id="{5A2E09C6-CA7A-453C-BB91-109B044D560B}"/>
                </a:ext>
              </a:extLst>
            </p:cNvPr>
            <p:cNvSpPr>
              <a:spLocks/>
            </p:cNvSpPr>
            <p:nvPr/>
          </p:nvSpPr>
          <p:spPr bwMode="auto">
            <a:xfrm>
              <a:off x="1848" y="1156"/>
              <a:ext cx="20" cy="22"/>
            </a:xfrm>
            <a:custGeom>
              <a:avLst/>
              <a:gdLst>
                <a:gd name="T0" fmla="*/ 2 w 40"/>
                <a:gd name="T1" fmla="*/ 0 h 44"/>
                <a:gd name="T2" fmla="*/ 2 w 40"/>
                <a:gd name="T3" fmla="*/ 1 h 44"/>
                <a:gd name="T4" fmla="*/ 2 w 40"/>
                <a:gd name="T5" fmla="*/ 1 h 44"/>
                <a:gd name="T6" fmla="*/ 1 w 40"/>
                <a:gd name="T7" fmla="*/ 1 h 44"/>
                <a:gd name="T8" fmla="*/ 1 w 40"/>
                <a:gd name="T9" fmla="*/ 1 h 44"/>
                <a:gd name="T10" fmla="*/ 1 w 40"/>
                <a:gd name="T11" fmla="*/ 2 h 44"/>
                <a:gd name="T12" fmla="*/ 1 w 40"/>
                <a:gd name="T13" fmla="*/ 2 h 44"/>
                <a:gd name="T14" fmla="*/ 1 w 40"/>
                <a:gd name="T15" fmla="*/ 2 h 44"/>
                <a:gd name="T16" fmla="*/ 1 w 40"/>
                <a:gd name="T17" fmla="*/ 2 h 44"/>
                <a:gd name="T18" fmla="*/ 0 w 40"/>
                <a:gd name="T19" fmla="*/ 2 h 44"/>
                <a:gd name="T20" fmla="*/ 1 w 40"/>
                <a:gd name="T21" fmla="*/ 1 h 44"/>
                <a:gd name="T22" fmla="*/ 1 w 40"/>
                <a:gd name="T23" fmla="*/ 1 h 44"/>
                <a:gd name="T24" fmla="*/ 1 w 40"/>
                <a:gd name="T25" fmla="*/ 1 h 44"/>
                <a:gd name="T26" fmla="*/ 1 w 40"/>
                <a:gd name="T27" fmla="*/ 1 h 44"/>
                <a:gd name="T28" fmla="*/ 1 w 40"/>
                <a:gd name="T29" fmla="*/ 1 h 44"/>
                <a:gd name="T30" fmla="*/ 2 w 40"/>
                <a:gd name="T31" fmla="*/ 1 h 44"/>
                <a:gd name="T32" fmla="*/ 2 w 40"/>
                <a:gd name="T33" fmla="*/ 0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44">
                  <a:moveTo>
                    <a:pt x="40" y="0"/>
                  </a:moveTo>
                  <a:lnTo>
                    <a:pt x="38" y="3"/>
                  </a:lnTo>
                  <a:lnTo>
                    <a:pt x="33" y="10"/>
                  </a:lnTo>
                  <a:lnTo>
                    <a:pt x="28" y="18"/>
                  </a:lnTo>
                  <a:lnTo>
                    <a:pt x="23" y="26"/>
                  </a:lnTo>
                  <a:lnTo>
                    <a:pt x="17" y="34"/>
                  </a:lnTo>
                  <a:lnTo>
                    <a:pt x="11" y="40"/>
                  </a:lnTo>
                  <a:lnTo>
                    <a:pt x="5" y="44"/>
                  </a:lnTo>
                  <a:lnTo>
                    <a:pt x="1" y="42"/>
                  </a:lnTo>
                  <a:lnTo>
                    <a:pt x="0" y="38"/>
                  </a:lnTo>
                  <a:lnTo>
                    <a:pt x="2" y="32"/>
                  </a:lnTo>
                  <a:lnTo>
                    <a:pt x="7" y="26"/>
                  </a:lnTo>
                  <a:lnTo>
                    <a:pt x="13" y="19"/>
                  </a:lnTo>
                  <a:lnTo>
                    <a:pt x="22" y="14"/>
                  </a:lnTo>
                  <a:lnTo>
                    <a:pt x="30" y="8"/>
                  </a:lnTo>
                  <a:lnTo>
                    <a:pt x="35" y="3"/>
                  </a:lnTo>
                  <a:lnTo>
                    <a:pt x="4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568" name="Freeform 259">
              <a:extLst>
                <a:ext uri="{FF2B5EF4-FFF2-40B4-BE49-F238E27FC236}">
                  <a16:creationId xmlns:a16="http://schemas.microsoft.com/office/drawing/2014/main" xmlns="" id="{4578C69A-1886-427E-BA63-23378C0D4046}"/>
                </a:ext>
              </a:extLst>
            </p:cNvPr>
            <p:cNvSpPr>
              <a:spLocks/>
            </p:cNvSpPr>
            <p:nvPr/>
          </p:nvSpPr>
          <p:spPr bwMode="auto">
            <a:xfrm>
              <a:off x="1845" y="1144"/>
              <a:ext cx="24" cy="11"/>
            </a:xfrm>
            <a:custGeom>
              <a:avLst/>
              <a:gdLst>
                <a:gd name="T0" fmla="*/ 2 w 47"/>
                <a:gd name="T1" fmla="*/ 1 h 21"/>
                <a:gd name="T2" fmla="*/ 2 w 47"/>
                <a:gd name="T3" fmla="*/ 1 h 21"/>
                <a:gd name="T4" fmla="*/ 2 w 47"/>
                <a:gd name="T5" fmla="*/ 1 h 21"/>
                <a:gd name="T6" fmla="*/ 1 w 47"/>
                <a:gd name="T7" fmla="*/ 1 h 21"/>
                <a:gd name="T8" fmla="*/ 1 w 47"/>
                <a:gd name="T9" fmla="*/ 1 h 21"/>
                <a:gd name="T10" fmla="*/ 1 w 47"/>
                <a:gd name="T11" fmla="*/ 1 h 21"/>
                <a:gd name="T12" fmla="*/ 1 w 47"/>
                <a:gd name="T13" fmla="*/ 1 h 21"/>
                <a:gd name="T14" fmla="*/ 1 w 47"/>
                <a:gd name="T15" fmla="*/ 0 h 21"/>
                <a:gd name="T16" fmla="*/ 0 w 47"/>
                <a:gd name="T17" fmla="*/ 1 h 21"/>
                <a:gd name="T18" fmla="*/ 0 w 47"/>
                <a:gd name="T19" fmla="*/ 1 h 21"/>
                <a:gd name="T20" fmla="*/ 1 w 47"/>
                <a:gd name="T21" fmla="*/ 1 h 21"/>
                <a:gd name="T22" fmla="*/ 1 w 47"/>
                <a:gd name="T23" fmla="*/ 1 h 21"/>
                <a:gd name="T24" fmla="*/ 1 w 47"/>
                <a:gd name="T25" fmla="*/ 1 h 21"/>
                <a:gd name="T26" fmla="*/ 1 w 47"/>
                <a:gd name="T27" fmla="*/ 1 h 21"/>
                <a:gd name="T28" fmla="*/ 2 w 47"/>
                <a:gd name="T29" fmla="*/ 1 h 21"/>
                <a:gd name="T30" fmla="*/ 2 w 47"/>
                <a:gd name="T31" fmla="*/ 1 h 21"/>
                <a:gd name="T32" fmla="*/ 2 w 47"/>
                <a:gd name="T33" fmla="*/ 1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21">
                  <a:moveTo>
                    <a:pt x="47" y="21"/>
                  </a:moveTo>
                  <a:lnTo>
                    <a:pt x="44" y="20"/>
                  </a:lnTo>
                  <a:lnTo>
                    <a:pt x="39" y="17"/>
                  </a:lnTo>
                  <a:lnTo>
                    <a:pt x="32" y="12"/>
                  </a:lnTo>
                  <a:lnTo>
                    <a:pt x="24" y="8"/>
                  </a:lnTo>
                  <a:lnTo>
                    <a:pt x="17" y="4"/>
                  </a:lnTo>
                  <a:lnTo>
                    <a:pt x="9" y="1"/>
                  </a:lnTo>
                  <a:lnTo>
                    <a:pt x="3" y="0"/>
                  </a:lnTo>
                  <a:lnTo>
                    <a:pt x="0" y="2"/>
                  </a:lnTo>
                  <a:lnTo>
                    <a:pt x="0" y="5"/>
                  </a:lnTo>
                  <a:lnTo>
                    <a:pt x="3" y="9"/>
                  </a:lnTo>
                  <a:lnTo>
                    <a:pt x="9" y="12"/>
                  </a:lnTo>
                  <a:lnTo>
                    <a:pt x="17" y="15"/>
                  </a:lnTo>
                  <a:lnTo>
                    <a:pt x="26" y="17"/>
                  </a:lnTo>
                  <a:lnTo>
                    <a:pt x="34" y="19"/>
                  </a:lnTo>
                  <a:lnTo>
                    <a:pt x="41" y="20"/>
                  </a:lnTo>
                  <a:lnTo>
                    <a:pt x="47" y="2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569" name="Freeform 260">
              <a:extLst>
                <a:ext uri="{FF2B5EF4-FFF2-40B4-BE49-F238E27FC236}">
                  <a16:creationId xmlns:a16="http://schemas.microsoft.com/office/drawing/2014/main" xmlns="" id="{1F0CC586-19E9-4A03-BAB9-A7B8C71687B6}"/>
                </a:ext>
              </a:extLst>
            </p:cNvPr>
            <p:cNvSpPr>
              <a:spLocks/>
            </p:cNvSpPr>
            <p:nvPr/>
          </p:nvSpPr>
          <p:spPr bwMode="auto">
            <a:xfrm>
              <a:off x="1838" y="1157"/>
              <a:ext cx="26" cy="6"/>
            </a:xfrm>
            <a:custGeom>
              <a:avLst/>
              <a:gdLst>
                <a:gd name="T0" fmla="*/ 1 w 53"/>
                <a:gd name="T1" fmla="*/ 0 h 13"/>
                <a:gd name="T2" fmla="*/ 1 w 53"/>
                <a:gd name="T3" fmla="*/ 0 h 13"/>
                <a:gd name="T4" fmla="*/ 1 w 53"/>
                <a:gd name="T5" fmla="*/ 0 h 13"/>
                <a:gd name="T6" fmla="*/ 1 w 53"/>
                <a:gd name="T7" fmla="*/ 0 h 13"/>
                <a:gd name="T8" fmla="*/ 0 w 53"/>
                <a:gd name="T9" fmla="*/ 0 h 13"/>
                <a:gd name="T10" fmla="*/ 0 w 53"/>
                <a:gd name="T11" fmla="*/ 0 h 13"/>
                <a:gd name="T12" fmla="*/ 0 w 53"/>
                <a:gd name="T13" fmla="*/ 0 h 13"/>
                <a:gd name="T14" fmla="*/ 0 w 53"/>
                <a:gd name="T15" fmla="*/ 0 h 13"/>
                <a:gd name="T16" fmla="*/ 0 w 53"/>
                <a:gd name="T17" fmla="*/ 0 h 13"/>
                <a:gd name="T18" fmla="*/ 0 w 53"/>
                <a:gd name="T19" fmla="*/ 0 h 13"/>
                <a:gd name="T20" fmla="*/ 0 w 53"/>
                <a:gd name="T21" fmla="*/ 0 h 13"/>
                <a:gd name="T22" fmla="*/ 0 w 53"/>
                <a:gd name="T23" fmla="*/ 0 h 13"/>
                <a:gd name="T24" fmla="*/ 0 w 53"/>
                <a:gd name="T25" fmla="*/ 0 h 13"/>
                <a:gd name="T26" fmla="*/ 0 w 53"/>
                <a:gd name="T27" fmla="*/ 0 h 13"/>
                <a:gd name="T28" fmla="*/ 1 w 53"/>
                <a:gd name="T29" fmla="*/ 0 h 13"/>
                <a:gd name="T30" fmla="*/ 1 w 53"/>
                <a:gd name="T31" fmla="*/ 0 h 13"/>
                <a:gd name="T32" fmla="*/ 1 w 53"/>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13">
                  <a:moveTo>
                    <a:pt x="53" y="0"/>
                  </a:moveTo>
                  <a:lnTo>
                    <a:pt x="49" y="0"/>
                  </a:lnTo>
                  <a:lnTo>
                    <a:pt x="43" y="0"/>
                  </a:lnTo>
                  <a:lnTo>
                    <a:pt x="33" y="0"/>
                  </a:lnTo>
                  <a:lnTo>
                    <a:pt x="24" y="0"/>
                  </a:lnTo>
                  <a:lnTo>
                    <a:pt x="15" y="1"/>
                  </a:lnTo>
                  <a:lnTo>
                    <a:pt x="7" y="2"/>
                  </a:lnTo>
                  <a:lnTo>
                    <a:pt x="2" y="5"/>
                  </a:lnTo>
                  <a:lnTo>
                    <a:pt x="0" y="8"/>
                  </a:lnTo>
                  <a:lnTo>
                    <a:pt x="2" y="12"/>
                  </a:lnTo>
                  <a:lnTo>
                    <a:pt x="7" y="13"/>
                  </a:lnTo>
                  <a:lnTo>
                    <a:pt x="14" y="12"/>
                  </a:lnTo>
                  <a:lnTo>
                    <a:pt x="23" y="10"/>
                  </a:lnTo>
                  <a:lnTo>
                    <a:pt x="31" y="7"/>
                  </a:lnTo>
                  <a:lnTo>
                    <a:pt x="40" y="5"/>
                  </a:lnTo>
                  <a:lnTo>
                    <a:pt x="47" y="2"/>
                  </a:lnTo>
                  <a:lnTo>
                    <a:pt x="5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570" name="Freeform 261">
              <a:extLst>
                <a:ext uri="{FF2B5EF4-FFF2-40B4-BE49-F238E27FC236}">
                  <a16:creationId xmlns:a16="http://schemas.microsoft.com/office/drawing/2014/main" xmlns="" id="{12986852-0D69-4901-AB2F-6548DA85A571}"/>
                </a:ext>
              </a:extLst>
            </p:cNvPr>
            <p:cNvSpPr>
              <a:spLocks/>
            </p:cNvSpPr>
            <p:nvPr/>
          </p:nvSpPr>
          <p:spPr bwMode="auto">
            <a:xfrm>
              <a:off x="1853" y="1131"/>
              <a:ext cx="24" cy="20"/>
            </a:xfrm>
            <a:custGeom>
              <a:avLst/>
              <a:gdLst>
                <a:gd name="T0" fmla="*/ 2 w 48"/>
                <a:gd name="T1" fmla="*/ 1 h 41"/>
                <a:gd name="T2" fmla="*/ 2 w 48"/>
                <a:gd name="T3" fmla="*/ 1 h 41"/>
                <a:gd name="T4" fmla="*/ 2 w 48"/>
                <a:gd name="T5" fmla="*/ 0 h 41"/>
                <a:gd name="T6" fmla="*/ 1 w 48"/>
                <a:gd name="T7" fmla="*/ 0 h 41"/>
                <a:gd name="T8" fmla="*/ 1 w 48"/>
                <a:gd name="T9" fmla="*/ 0 h 41"/>
                <a:gd name="T10" fmla="*/ 1 w 48"/>
                <a:gd name="T11" fmla="*/ 0 h 41"/>
                <a:gd name="T12" fmla="*/ 1 w 48"/>
                <a:gd name="T13" fmla="*/ 0 h 41"/>
                <a:gd name="T14" fmla="*/ 0 w 48"/>
                <a:gd name="T15" fmla="*/ 0 h 41"/>
                <a:gd name="T16" fmla="*/ 1 w 48"/>
                <a:gd name="T17" fmla="*/ 0 h 41"/>
                <a:gd name="T18" fmla="*/ 1 w 48"/>
                <a:gd name="T19" fmla="*/ 0 h 41"/>
                <a:gd name="T20" fmla="*/ 1 w 48"/>
                <a:gd name="T21" fmla="*/ 0 h 41"/>
                <a:gd name="T22" fmla="*/ 1 w 48"/>
                <a:gd name="T23" fmla="*/ 0 h 41"/>
                <a:gd name="T24" fmla="*/ 1 w 48"/>
                <a:gd name="T25" fmla="*/ 0 h 41"/>
                <a:gd name="T26" fmla="*/ 1 w 48"/>
                <a:gd name="T27" fmla="*/ 0 h 41"/>
                <a:gd name="T28" fmla="*/ 2 w 48"/>
                <a:gd name="T29" fmla="*/ 0 h 41"/>
                <a:gd name="T30" fmla="*/ 2 w 48"/>
                <a:gd name="T31" fmla="*/ 1 h 41"/>
                <a:gd name="T32" fmla="*/ 2 w 48"/>
                <a:gd name="T33" fmla="*/ 1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41">
                  <a:moveTo>
                    <a:pt x="48" y="41"/>
                  </a:moveTo>
                  <a:lnTo>
                    <a:pt x="42" y="37"/>
                  </a:lnTo>
                  <a:lnTo>
                    <a:pt x="34" y="31"/>
                  </a:lnTo>
                  <a:lnTo>
                    <a:pt x="25" y="26"/>
                  </a:lnTo>
                  <a:lnTo>
                    <a:pt x="16" y="20"/>
                  </a:lnTo>
                  <a:lnTo>
                    <a:pt x="9" y="14"/>
                  </a:lnTo>
                  <a:lnTo>
                    <a:pt x="3" y="8"/>
                  </a:lnTo>
                  <a:lnTo>
                    <a:pt x="0" y="5"/>
                  </a:lnTo>
                  <a:lnTo>
                    <a:pt x="1" y="1"/>
                  </a:lnTo>
                  <a:lnTo>
                    <a:pt x="6" y="0"/>
                  </a:lnTo>
                  <a:lnTo>
                    <a:pt x="11" y="4"/>
                  </a:lnTo>
                  <a:lnTo>
                    <a:pt x="17" y="9"/>
                  </a:lnTo>
                  <a:lnTo>
                    <a:pt x="25" y="15"/>
                  </a:lnTo>
                  <a:lnTo>
                    <a:pt x="32" y="23"/>
                  </a:lnTo>
                  <a:lnTo>
                    <a:pt x="39" y="30"/>
                  </a:lnTo>
                  <a:lnTo>
                    <a:pt x="45" y="37"/>
                  </a:lnTo>
                  <a:lnTo>
                    <a:pt x="48" y="4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571" name="Freeform 262">
              <a:extLst>
                <a:ext uri="{FF2B5EF4-FFF2-40B4-BE49-F238E27FC236}">
                  <a16:creationId xmlns:a16="http://schemas.microsoft.com/office/drawing/2014/main" xmlns="" id="{59470A4E-5659-4880-9EA8-89E9F30D41AB}"/>
                </a:ext>
              </a:extLst>
            </p:cNvPr>
            <p:cNvSpPr>
              <a:spLocks/>
            </p:cNvSpPr>
            <p:nvPr/>
          </p:nvSpPr>
          <p:spPr bwMode="auto">
            <a:xfrm>
              <a:off x="1999" y="1133"/>
              <a:ext cx="7" cy="34"/>
            </a:xfrm>
            <a:custGeom>
              <a:avLst/>
              <a:gdLst>
                <a:gd name="T0" fmla="*/ 1 w 14"/>
                <a:gd name="T1" fmla="*/ 3 h 68"/>
                <a:gd name="T2" fmla="*/ 0 w 14"/>
                <a:gd name="T3" fmla="*/ 2 h 68"/>
                <a:gd name="T4" fmla="*/ 0 w 14"/>
                <a:gd name="T5" fmla="*/ 1 h 68"/>
                <a:gd name="T6" fmla="*/ 1 w 14"/>
                <a:gd name="T7" fmla="*/ 1 h 68"/>
                <a:gd name="T8" fmla="*/ 1 w 14"/>
                <a:gd name="T9" fmla="*/ 0 h 68"/>
                <a:gd name="T10" fmla="*/ 1 w 14"/>
                <a:gd name="T11" fmla="*/ 1 h 68"/>
                <a:gd name="T12" fmla="*/ 1 w 14"/>
                <a:gd name="T13" fmla="*/ 1 h 68"/>
                <a:gd name="T14" fmla="*/ 1 w 14"/>
                <a:gd name="T15" fmla="*/ 2 h 68"/>
                <a:gd name="T16" fmla="*/ 1 w 14"/>
                <a:gd name="T17" fmla="*/ 3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68">
                  <a:moveTo>
                    <a:pt x="3" y="68"/>
                  </a:moveTo>
                  <a:lnTo>
                    <a:pt x="0" y="51"/>
                  </a:lnTo>
                  <a:lnTo>
                    <a:pt x="0" y="29"/>
                  </a:lnTo>
                  <a:lnTo>
                    <a:pt x="3" y="9"/>
                  </a:lnTo>
                  <a:lnTo>
                    <a:pt x="9" y="0"/>
                  </a:lnTo>
                  <a:lnTo>
                    <a:pt x="14" y="8"/>
                  </a:lnTo>
                  <a:lnTo>
                    <a:pt x="12" y="26"/>
                  </a:lnTo>
                  <a:lnTo>
                    <a:pt x="6" y="49"/>
                  </a:lnTo>
                  <a:lnTo>
                    <a:pt x="3"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572" name="Freeform 263">
              <a:extLst>
                <a:ext uri="{FF2B5EF4-FFF2-40B4-BE49-F238E27FC236}">
                  <a16:creationId xmlns:a16="http://schemas.microsoft.com/office/drawing/2014/main" xmlns="" id="{37140F70-D53F-4B89-AF48-3770804BAF1C}"/>
                </a:ext>
              </a:extLst>
            </p:cNvPr>
            <p:cNvSpPr>
              <a:spLocks/>
            </p:cNvSpPr>
            <p:nvPr/>
          </p:nvSpPr>
          <p:spPr bwMode="auto">
            <a:xfrm>
              <a:off x="2008" y="1139"/>
              <a:ext cx="11" cy="33"/>
            </a:xfrm>
            <a:custGeom>
              <a:avLst/>
              <a:gdLst>
                <a:gd name="T0" fmla="*/ 0 w 23"/>
                <a:gd name="T1" fmla="*/ 3 h 66"/>
                <a:gd name="T2" fmla="*/ 0 w 23"/>
                <a:gd name="T3" fmla="*/ 2 h 66"/>
                <a:gd name="T4" fmla="*/ 0 w 23"/>
                <a:gd name="T5" fmla="*/ 1 h 66"/>
                <a:gd name="T6" fmla="*/ 0 w 23"/>
                <a:gd name="T7" fmla="*/ 1 h 66"/>
                <a:gd name="T8" fmla="*/ 0 w 23"/>
                <a:gd name="T9" fmla="*/ 0 h 66"/>
                <a:gd name="T10" fmla="*/ 0 w 23"/>
                <a:gd name="T11" fmla="*/ 1 h 66"/>
                <a:gd name="T12" fmla="*/ 0 w 23"/>
                <a:gd name="T13" fmla="*/ 1 h 66"/>
                <a:gd name="T14" fmla="*/ 0 w 23"/>
                <a:gd name="T15" fmla="*/ 2 h 66"/>
                <a:gd name="T16" fmla="*/ 0 w 23"/>
                <a:gd name="T17" fmla="*/ 3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66">
                  <a:moveTo>
                    <a:pt x="0" y="66"/>
                  </a:moveTo>
                  <a:lnTo>
                    <a:pt x="1" y="51"/>
                  </a:lnTo>
                  <a:lnTo>
                    <a:pt x="4" y="29"/>
                  </a:lnTo>
                  <a:lnTo>
                    <a:pt x="11" y="10"/>
                  </a:lnTo>
                  <a:lnTo>
                    <a:pt x="19" y="0"/>
                  </a:lnTo>
                  <a:lnTo>
                    <a:pt x="23" y="8"/>
                  </a:lnTo>
                  <a:lnTo>
                    <a:pt x="17" y="29"/>
                  </a:lnTo>
                  <a:lnTo>
                    <a:pt x="6" y="52"/>
                  </a:lnTo>
                  <a:lnTo>
                    <a:pt x="0" y="6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573" name="Freeform 264">
              <a:extLst>
                <a:ext uri="{FF2B5EF4-FFF2-40B4-BE49-F238E27FC236}">
                  <a16:creationId xmlns:a16="http://schemas.microsoft.com/office/drawing/2014/main" xmlns="" id="{D6F86FD9-87EA-4402-A893-5AC3275F8823}"/>
                </a:ext>
              </a:extLst>
            </p:cNvPr>
            <p:cNvSpPr>
              <a:spLocks/>
            </p:cNvSpPr>
            <p:nvPr/>
          </p:nvSpPr>
          <p:spPr bwMode="auto">
            <a:xfrm>
              <a:off x="1982" y="1125"/>
              <a:ext cx="7" cy="31"/>
            </a:xfrm>
            <a:custGeom>
              <a:avLst/>
              <a:gdLst>
                <a:gd name="T0" fmla="*/ 1 w 14"/>
                <a:gd name="T1" fmla="*/ 1 h 63"/>
                <a:gd name="T2" fmla="*/ 1 w 14"/>
                <a:gd name="T3" fmla="*/ 1 h 63"/>
                <a:gd name="T4" fmla="*/ 0 w 14"/>
                <a:gd name="T5" fmla="*/ 1 h 63"/>
                <a:gd name="T6" fmla="*/ 1 w 14"/>
                <a:gd name="T7" fmla="*/ 0 h 63"/>
                <a:gd name="T8" fmla="*/ 1 w 14"/>
                <a:gd name="T9" fmla="*/ 0 h 63"/>
                <a:gd name="T10" fmla="*/ 1 w 14"/>
                <a:gd name="T11" fmla="*/ 0 h 63"/>
                <a:gd name="T12" fmla="*/ 1 w 14"/>
                <a:gd name="T13" fmla="*/ 0 h 63"/>
                <a:gd name="T14" fmla="*/ 1 w 14"/>
                <a:gd name="T15" fmla="*/ 1 h 63"/>
                <a:gd name="T16" fmla="*/ 1 w 14"/>
                <a:gd name="T17" fmla="*/ 1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63">
                  <a:moveTo>
                    <a:pt x="8" y="63"/>
                  </a:moveTo>
                  <a:lnTo>
                    <a:pt x="2" y="54"/>
                  </a:lnTo>
                  <a:lnTo>
                    <a:pt x="0" y="33"/>
                  </a:lnTo>
                  <a:lnTo>
                    <a:pt x="1" y="12"/>
                  </a:lnTo>
                  <a:lnTo>
                    <a:pt x="8" y="0"/>
                  </a:lnTo>
                  <a:lnTo>
                    <a:pt x="14" y="4"/>
                  </a:lnTo>
                  <a:lnTo>
                    <a:pt x="12" y="23"/>
                  </a:lnTo>
                  <a:lnTo>
                    <a:pt x="9" y="44"/>
                  </a:lnTo>
                  <a:lnTo>
                    <a:pt x="8" y="6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574" name="Freeform 265">
              <a:extLst>
                <a:ext uri="{FF2B5EF4-FFF2-40B4-BE49-F238E27FC236}">
                  <a16:creationId xmlns:a16="http://schemas.microsoft.com/office/drawing/2014/main" xmlns="" id="{12A116EB-4DBA-43EB-8048-CE83FC1C02BD}"/>
                </a:ext>
              </a:extLst>
            </p:cNvPr>
            <p:cNvSpPr>
              <a:spLocks/>
            </p:cNvSpPr>
            <p:nvPr/>
          </p:nvSpPr>
          <p:spPr bwMode="auto">
            <a:xfrm>
              <a:off x="1962" y="1116"/>
              <a:ext cx="11" cy="37"/>
            </a:xfrm>
            <a:custGeom>
              <a:avLst/>
              <a:gdLst>
                <a:gd name="T0" fmla="*/ 1 w 21"/>
                <a:gd name="T1" fmla="*/ 2 h 75"/>
                <a:gd name="T2" fmla="*/ 1 w 21"/>
                <a:gd name="T3" fmla="*/ 1 h 75"/>
                <a:gd name="T4" fmla="*/ 1 w 21"/>
                <a:gd name="T5" fmla="*/ 1 h 75"/>
                <a:gd name="T6" fmla="*/ 0 w 21"/>
                <a:gd name="T7" fmla="*/ 0 h 75"/>
                <a:gd name="T8" fmla="*/ 1 w 21"/>
                <a:gd name="T9" fmla="*/ 0 h 75"/>
                <a:gd name="T10" fmla="*/ 1 w 21"/>
                <a:gd name="T11" fmla="*/ 0 h 75"/>
                <a:gd name="T12" fmla="*/ 1 w 21"/>
                <a:gd name="T13" fmla="*/ 0 h 75"/>
                <a:gd name="T14" fmla="*/ 1 w 21"/>
                <a:gd name="T15" fmla="*/ 1 h 75"/>
                <a:gd name="T16" fmla="*/ 1 w 21"/>
                <a:gd name="T17" fmla="*/ 2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75">
                  <a:moveTo>
                    <a:pt x="21" y="75"/>
                  </a:moveTo>
                  <a:lnTo>
                    <a:pt x="12" y="57"/>
                  </a:lnTo>
                  <a:lnTo>
                    <a:pt x="3" y="32"/>
                  </a:lnTo>
                  <a:lnTo>
                    <a:pt x="0" y="10"/>
                  </a:lnTo>
                  <a:lnTo>
                    <a:pt x="4" y="0"/>
                  </a:lnTo>
                  <a:lnTo>
                    <a:pt x="13" y="8"/>
                  </a:lnTo>
                  <a:lnTo>
                    <a:pt x="17" y="30"/>
                  </a:lnTo>
                  <a:lnTo>
                    <a:pt x="19" y="57"/>
                  </a:lnTo>
                  <a:lnTo>
                    <a:pt x="21" y="7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575" name="Freeform 266">
              <a:extLst>
                <a:ext uri="{FF2B5EF4-FFF2-40B4-BE49-F238E27FC236}">
                  <a16:creationId xmlns:a16="http://schemas.microsoft.com/office/drawing/2014/main" xmlns="" id="{247CDE26-5108-41A2-988F-2490CFE2AF83}"/>
                </a:ext>
              </a:extLst>
            </p:cNvPr>
            <p:cNvSpPr>
              <a:spLocks/>
            </p:cNvSpPr>
            <p:nvPr/>
          </p:nvSpPr>
          <p:spPr bwMode="auto">
            <a:xfrm>
              <a:off x="1944" y="1106"/>
              <a:ext cx="13" cy="41"/>
            </a:xfrm>
            <a:custGeom>
              <a:avLst/>
              <a:gdLst>
                <a:gd name="T0" fmla="*/ 1 w 25"/>
                <a:gd name="T1" fmla="*/ 3 h 80"/>
                <a:gd name="T2" fmla="*/ 1 w 25"/>
                <a:gd name="T3" fmla="*/ 3 h 80"/>
                <a:gd name="T4" fmla="*/ 1 w 25"/>
                <a:gd name="T5" fmla="*/ 2 h 80"/>
                <a:gd name="T6" fmla="*/ 1 w 25"/>
                <a:gd name="T7" fmla="*/ 2 h 80"/>
                <a:gd name="T8" fmla="*/ 1 w 25"/>
                <a:gd name="T9" fmla="*/ 2 h 80"/>
                <a:gd name="T10" fmla="*/ 1 w 25"/>
                <a:gd name="T11" fmla="*/ 1 h 80"/>
                <a:gd name="T12" fmla="*/ 0 w 25"/>
                <a:gd name="T13" fmla="*/ 1 h 80"/>
                <a:gd name="T14" fmla="*/ 0 w 25"/>
                <a:gd name="T15" fmla="*/ 1 h 80"/>
                <a:gd name="T16" fmla="*/ 1 w 25"/>
                <a:gd name="T17" fmla="*/ 0 h 80"/>
                <a:gd name="T18" fmla="*/ 1 w 25"/>
                <a:gd name="T19" fmla="*/ 1 h 80"/>
                <a:gd name="T20" fmla="*/ 1 w 25"/>
                <a:gd name="T21" fmla="*/ 2 h 80"/>
                <a:gd name="T22" fmla="*/ 1 w 25"/>
                <a:gd name="T23" fmla="*/ 3 h 80"/>
                <a:gd name="T24" fmla="*/ 1 w 25"/>
                <a:gd name="T25" fmla="*/ 3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 h="80">
                  <a:moveTo>
                    <a:pt x="25" y="80"/>
                  </a:moveTo>
                  <a:lnTo>
                    <a:pt x="22" y="72"/>
                  </a:lnTo>
                  <a:lnTo>
                    <a:pt x="16" y="62"/>
                  </a:lnTo>
                  <a:lnTo>
                    <a:pt x="11" y="48"/>
                  </a:lnTo>
                  <a:lnTo>
                    <a:pt x="6" y="34"/>
                  </a:lnTo>
                  <a:lnTo>
                    <a:pt x="2" y="20"/>
                  </a:lnTo>
                  <a:lnTo>
                    <a:pt x="0" y="9"/>
                  </a:lnTo>
                  <a:lnTo>
                    <a:pt x="0" y="2"/>
                  </a:lnTo>
                  <a:lnTo>
                    <a:pt x="4" y="0"/>
                  </a:lnTo>
                  <a:lnTo>
                    <a:pt x="14" y="12"/>
                  </a:lnTo>
                  <a:lnTo>
                    <a:pt x="18" y="38"/>
                  </a:lnTo>
                  <a:lnTo>
                    <a:pt x="22" y="64"/>
                  </a:lnTo>
                  <a:lnTo>
                    <a:pt x="25" y="8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576" name="Freeform 267">
              <a:extLst>
                <a:ext uri="{FF2B5EF4-FFF2-40B4-BE49-F238E27FC236}">
                  <a16:creationId xmlns:a16="http://schemas.microsoft.com/office/drawing/2014/main" xmlns="" id="{98B52DE8-4E13-405B-9117-FF6F5E10E35A}"/>
                </a:ext>
              </a:extLst>
            </p:cNvPr>
            <p:cNvSpPr>
              <a:spLocks/>
            </p:cNvSpPr>
            <p:nvPr/>
          </p:nvSpPr>
          <p:spPr bwMode="auto">
            <a:xfrm>
              <a:off x="1904" y="1103"/>
              <a:ext cx="21" cy="44"/>
            </a:xfrm>
            <a:custGeom>
              <a:avLst/>
              <a:gdLst>
                <a:gd name="T0" fmla="*/ 1 w 44"/>
                <a:gd name="T1" fmla="*/ 3 h 86"/>
                <a:gd name="T2" fmla="*/ 1 w 44"/>
                <a:gd name="T3" fmla="*/ 3 h 86"/>
                <a:gd name="T4" fmla="*/ 0 w 44"/>
                <a:gd name="T5" fmla="*/ 3 h 86"/>
                <a:gd name="T6" fmla="*/ 0 w 44"/>
                <a:gd name="T7" fmla="*/ 2 h 86"/>
                <a:gd name="T8" fmla="*/ 0 w 44"/>
                <a:gd name="T9" fmla="*/ 2 h 86"/>
                <a:gd name="T10" fmla="*/ 0 w 44"/>
                <a:gd name="T11" fmla="*/ 1 h 86"/>
                <a:gd name="T12" fmla="*/ 0 w 44"/>
                <a:gd name="T13" fmla="*/ 1 h 86"/>
                <a:gd name="T14" fmla="*/ 0 w 44"/>
                <a:gd name="T15" fmla="*/ 1 h 86"/>
                <a:gd name="T16" fmla="*/ 0 w 44"/>
                <a:gd name="T17" fmla="*/ 0 h 86"/>
                <a:gd name="T18" fmla="*/ 0 w 44"/>
                <a:gd name="T19" fmla="*/ 1 h 86"/>
                <a:gd name="T20" fmla="*/ 0 w 44"/>
                <a:gd name="T21" fmla="*/ 1 h 86"/>
                <a:gd name="T22" fmla="*/ 0 w 44"/>
                <a:gd name="T23" fmla="*/ 1 h 86"/>
                <a:gd name="T24" fmla="*/ 0 w 44"/>
                <a:gd name="T25" fmla="*/ 2 h 86"/>
                <a:gd name="T26" fmla="*/ 0 w 44"/>
                <a:gd name="T27" fmla="*/ 2 h 86"/>
                <a:gd name="T28" fmla="*/ 1 w 44"/>
                <a:gd name="T29" fmla="*/ 3 h 86"/>
                <a:gd name="T30" fmla="*/ 1 w 44"/>
                <a:gd name="T31" fmla="*/ 3 h 86"/>
                <a:gd name="T32" fmla="*/ 1 w 44"/>
                <a:gd name="T33" fmla="*/ 3 h 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86">
                  <a:moveTo>
                    <a:pt x="44" y="86"/>
                  </a:moveTo>
                  <a:lnTo>
                    <a:pt x="37" y="78"/>
                  </a:lnTo>
                  <a:lnTo>
                    <a:pt x="29" y="67"/>
                  </a:lnTo>
                  <a:lnTo>
                    <a:pt x="20" y="53"/>
                  </a:lnTo>
                  <a:lnTo>
                    <a:pt x="13" y="39"/>
                  </a:lnTo>
                  <a:lnTo>
                    <a:pt x="6" y="25"/>
                  </a:lnTo>
                  <a:lnTo>
                    <a:pt x="1" y="14"/>
                  </a:lnTo>
                  <a:lnTo>
                    <a:pt x="0" y="5"/>
                  </a:lnTo>
                  <a:lnTo>
                    <a:pt x="2" y="0"/>
                  </a:lnTo>
                  <a:lnTo>
                    <a:pt x="7" y="1"/>
                  </a:lnTo>
                  <a:lnTo>
                    <a:pt x="13" y="10"/>
                  </a:lnTo>
                  <a:lnTo>
                    <a:pt x="19" y="23"/>
                  </a:lnTo>
                  <a:lnTo>
                    <a:pt x="23" y="38"/>
                  </a:lnTo>
                  <a:lnTo>
                    <a:pt x="29" y="54"/>
                  </a:lnTo>
                  <a:lnTo>
                    <a:pt x="35" y="69"/>
                  </a:lnTo>
                  <a:lnTo>
                    <a:pt x="39" y="81"/>
                  </a:lnTo>
                  <a:lnTo>
                    <a:pt x="44" y="8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577" name="Freeform 268">
              <a:extLst>
                <a:ext uri="{FF2B5EF4-FFF2-40B4-BE49-F238E27FC236}">
                  <a16:creationId xmlns:a16="http://schemas.microsoft.com/office/drawing/2014/main" xmlns="" id="{3174AAC8-A0C3-445D-AF12-A5D80CB96414}"/>
                </a:ext>
              </a:extLst>
            </p:cNvPr>
            <p:cNvSpPr>
              <a:spLocks/>
            </p:cNvSpPr>
            <p:nvPr/>
          </p:nvSpPr>
          <p:spPr bwMode="auto">
            <a:xfrm>
              <a:off x="1866" y="1110"/>
              <a:ext cx="25" cy="40"/>
            </a:xfrm>
            <a:custGeom>
              <a:avLst/>
              <a:gdLst>
                <a:gd name="T0" fmla="*/ 1 w 52"/>
                <a:gd name="T1" fmla="*/ 3 h 79"/>
                <a:gd name="T2" fmla="*/ 1 w 52"/>
                <a:gd name="T3" fmla="*/ 3 h 79"/>
                <a:gd name="T4" fmla="*/ 1 w 52"/>
                <a:gd name="T5" fmla="*/ 2 h 79"/>
                <a:gd name="T6" fmla="*/ 0 w 52"/>
                <a:gd name="T7" fmla="*/ 2 h 79"/>
                <a:gd name="T8" fmla="*/ 0 w 52"/>
                <a:gd name="T9" fmla="*/ 2 h 79"/>
                <a:gd name="T10" fmla="*/ 0 w 52"/>
                <a:gd name="T11" fmla="*/ 1 h 79"/>
                <a:gd name="T12" fmla="*/ 0 w 52"/>
                <a:gd name="T13" fmla="*/ 1 h 79"/>
                <a:gd name="T14" fmla="*/ 0 w 52"/>
                <a:gd name="T15" fmla="*/ 1 h 79"/>
                <a:gd name="T16" fmla="*/ 0 w 52"/>
                <a:gd name="T17" fmla="*/ 0 h 79"/>
                <a:gd name="T18" fmla="*/ 0 w 52"/>
                <a:gd name="T19" fmla="*/ 1 h 79"/>
                <a:gd name="T20" fmla="*/ 0 w 52"/>
                <a:gd name="T21" fmla="*/ 1 h 79"/>
                <a:gd name="T22" fmla="*/ 0 w 52"/>
                <a:gd name="T23" fmla="*/ 1 h 79"/>
                <a:gd name="T24" fmla="*/ 0 w 52"/>
                <a:gd name="T25" fmla="*/ 2 h 79"/>
                <a:gd name="T26" fmla="*/ 1 w 52"/>
                <a:gd name="T27" fmla="*/ 2 h 79"/>
                <a:gd name="T28" fmla="*/ 1 w 52"/>
                <a:gd name="T29" fmla="*/ 2 h 79"/>
                <a:gd name="T30" fmla="*/ 1 w 52"/>
                <a:gd name="T31" fmla="*/ 3 h 79"/>
                <a:gd name="T32" fmla="*/ 1 w 52"/>
                <a:gd name="T33" fmla="*/ 3 h 7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79">
                  <a:moveTo>
                    <a:pt x="52" y="79"/>
                  </a:moveTo>
                  <a:lnTo>
                    <a:pt x="45" y="72"/>
                  </a:lnTo>
                  <a:lnTo>
                    <a:pt x="37" y="63"/>
                  </a:lnTo>
                  <a:lnTo>
                    <a:pt x="27" y="50"/>
                  </a:lnTo>
                  <a:lnTo>
                    <a:pt x="17" y="38"/>
                  </a:lnTo>
                  <a:lnTo>
                    <a:pt x="8" y="25"/>
                  </a:lnTo>
                  <a:lnTo>
                    <a:pt x="2" y="14"/>
                  </a:lnTo>
                  <a:lnTo>
                    <a:pt x="0" y="4"/>
                  </a:lnTo>
                  <a:lnTo>
                    <a:pt x="2" y="0"/>
                  </a:lnTo>
                  <a:lnTo>
                    <a:pt x="8" y="1"/>
                  </a:lnTo>
                  <a:lnTo>
                    <a:pt x="15" y="9"/>
                  </a:lnTo>
                  <a:lnTo>
                    <a:pt x="22" y="20"/>
                  </a:lnTo>
                  <a:lnTo>
                    <a:pt x="29" y="35"/>
                  </a:lnTo>
                  <a:lnTo>
                    <a:pt x="36" y="50"/>
                  </a:lnTo>
                  <a:lnTo>
                    <a:pt x="43" y="63"/>
                  </a:lnTo>
                  <a:lnTo>
                    <a:pt x="47" y="73"/>
                  </a:lnTo>
                  <a:lnTo>
                    <a:pt x="52" y="7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578" name="Freeform 269">
              <a:extLst>
                <a:ext uri="{FF2B5EF4-FFF2-40B4-BE49-F238E27FC236}">
                  <a16:creationId xmlns:a16="http://schemas.microsoft.com/office/drawing/2014/main" xmlns="" id="{9996685C-9194-4C00-B3A9-BD2CE70A3ED1}"/>
                </a:ext>
              </a:extLst>
            </p:cNvPr>
            <p:cNvSpPr>
              <a:spLocks/>
            </p:cNvSpPr>
            <p:nvPr/>
          </p:nvSpPr>
          <p:spPr bwMode="auto">
            <a:xfrm>
              <a:off x="1919" y="1109"/>
              <a:ext cx="23" cy="36"/>
            </a:xfrm>
            <a:custGeom>
              <a:avLst/>
              <a:gdLst>
                <a:gd name="T0" fmla="*/ 2 w 45"/>
                <a:gd name="T1" fmla="*/ 2 h 73"/>
                <a:gd name="T2" fmla="*/ 2 w 45"/>
                <a:gd name="T3" fmla="*/ 2 h 73"/>
                <a:gd name="T4" fmla="*/ 1 w 45"/>
                <a:gd name="T5" fmla="*/ 1 h 73"/>
                <a:gd name="T6" fmla="*/ 1 w 45"/>
                <a:gd name="T7" fmla="*/ 1 h 73"/>
                <a:gd name="T8" fmla="*/ 1 w 45"/>
                <a:gd name="T9" fmla="*/ 1 h 73"/>
                <a:gd name="T10" fmla="*/ 1 w 45"/>
                <a:gd name="T11" fmla="*/ 0 h 73"/>
                <a:gd name="T12" fmla="*/ 1 w 45"/>
                <a:gd name="T13" fmla="*/ 0 h 73"/>
                <a:gd name="T14" fmla="*/ 0 w 45"/>
                <a:gd name="T15" fmla="*/ 0 h 73"/>
                <a:gd name="T16" fmla="*/ 1 w 45"/>
                <a:gd name="T17" fmla="*/ 0 h 73"/>
                <a:gd name="T18" fmla="*/ 1 w 45"/>
                <a:gd name="T19" fmla="*/ 0 h 73"/>
                <a:gd name="T20" fmla="*/ 1 w 45"/>
                <a:gd name="T21" fmla="*/ 0 h 73"/>
                <a:gd name="T22" fmla="*/ 1 w 45"/>
                <a:gd name="T23" fmla="*/ 0 h 73"/>
                <a:gd name="T24" fmla="*/ 1 w 45"/>
                <a:gd name="T25" fmla="*/ 1 h 73"/>
                <a:gd name="T26" fmla="*/ 1 w 45"/>
                <a:gd name="T27" fmla="*/ 1 h 73"/>
                <a:gd name="T28" fmla="*/ 2 w 45"/>
                <a:gd name="T29" fmla="*/ 1 h 73"/>
                <a:gd name="T30" fmla="*/ 2 w 45"/>
                <a:gd name="T31" fmla="*/ 2 h 73"/>
                <a:gd name="T32" fmla="*/ 2 w 45"/>
                <a:gd name="T33" fmla="*/ 2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73">
                  <a:moveTo>
                    <a:pt x="45" y="73"/>
                  </a:moveTo>
                  <a:lnTo>
                    <a:pt x="39" y="66"/>
                  </a:lnTo>
                  <a:lnTo>
                    <a:pt x="31" y="57"/>
                  </a:lnTo>
                  <a:lnTo>
                    <a:pt x="23" y="45"/>
                  </a:lnTo>
                  <a:lnTo>
                    <a:pt x="14" y="33"/>
                  </a:lnTo>
                  <a:lnTo>
                    <a:pt x="7" y="21"/>
                  </a:lnTo>
                  <a:lnTo>
                    <a:pt x="3" y="11"/>
                  </a:lnTo>
                  <a:lnTo>
                    <a:pt x="0" y="4"/>
                  </a:lnTo>
                  <a:lnTo>
                    <a:pt x="4" y="0"/>
                  </a:lnTo>
                  <a:lnTo>
                    <a:pt x="9" y="3"/>
                  </a:lnTo>
                  <a:lnTo>
                    <a:pt x="15" y="9"/>
                  </a:lnTo>
                  <a:lnTo>
                    <a:pt x="22" y="20"/>
                  </a:lnTo>
                  <a:lnTo>
                    <a:pt x="28" y="33"/>
                  </a:lnTo>
                  <a:lnTo>
                    <a:pt x="32" y="45"/>
                  </a:lnTo>
                  <a:lnTo>
                    <a:pt x="38" y="58"/>
                  </a:lnTo>
                  <a:lnTo>
                    <a:pt x="42" y="67"/>
                  </a:lnTo>
                  <a:lnTo>
                    <a:pt x="45" y="7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579" name="Freeform 270">
              <a:extLst>
                <a:ext uri="{FF2B5EF4-FFF2-40B4-BE49-F238E27FC236}">
                  <a16:creationId xmlns:a16="http://schemas.microsoft.com/office/drawing/2014/main" xmlns="" id="{9C0F984B-B798-4B00-9166-5C74D3BB1EB8}"/>
                </a:ext>
              </a:extLst>
            </p:cNvPr>
            <p:cNvSpPr>
              <a:spLocks/>
            </p:cNvSpPr>
            <p:nvPr/>
          </p:nvSpPr>
          <p:spPr bwMode="auto">
            <a:xfrm>
              <a:off x="1906" y="1142"/>
              <a:ext cx="33" cy="53"/>
            </a:xfrm>
            <a:custGeom>
              <a:avLst/>
              <a:gdLst>
                <a:gd name="T0" fmla="*/ 0 w 67"/>
                <a:gd name="T1" fmla="*/ 4 h 106"/>
                <a:gd name="T2" fmla="*/ 0 w 67"/>
                <a:gd name="T3" fmla="*/ 4 h 106"/>
                <a:gd name="T4" fmla="*/ 0 w 67"/>
                <a:gd name="T5" fmla="*/ 3 h 106"/>
                <a:gd name="T6" fmla="*/ 0 w 67"/>
                <a:gd name="T7" fmla="*/ 3 h 106"/>
                <a:gd name="T8" fmla="*/ 0 w 67"/>
                <a:gd name="T9" fmla="*/ 2 h 106"/>
                <a:gd name="T10" fmla="*/ 0 w 67"/>
                <a:gd name="T11" fmla="*/ 2 h 106"/>
                <a:gd name="T12" fmla="*/ 1 w 67"/>
                <a:gd name="T13" fmla="*/ 1 h 106"/>
                <a:gd name="T14" fmla="*/ 1 w 67"/>
                <a:gd name="T15" fmla="*/ 1 h 106"/>
                <a:gd name="T16" fmla="*/ 2 w 67"/>
                <a:gd name="T17" fmla="*/ 0 h 106"/>
                <a:gd name="T18" fmla="*/ 1 w 67"/>
                <a:gd name="T19" fmla="*/ 1 h 106"/>
                <a:gd name="T20" fmla="*/ 1 w 67"/>
                <a:gd name="T21" fmla="*/ 1 h 106"/>
                <a:gd name="T22" fmla="*/ 1 w 67"/>
                <a:gd name="T23" fmla="*/ 2 h 106"/>
                <a:gd name="T24" fmla="*/ 1 w 67"/>
                <a:gd name="T25" fmla="*/ 2 h 106"/>
                <a:gd name="T26" fmla="*/ 0 w 67"/>
                <a:gd name="T27" fmla="*/ 3 h 106"/>
                <a:gd name="T28" fmla="*/ 0 w 67"/>
                <a:gd name="T29" fmla="*/ 3 h 106"/>
                <a:gd name="T30" fmla="*/ 0 w 67"/>
                <a:gd name="T31" fmla="*/ 4 h 106"/>
                <a:gd name="T32" fmla="*/ 0 w 67"/>
                <a:gd name="T33" fmla="*/ 4 h 1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106">
                  <a:moveTo>
                    <a:pt x="1" y="106"/>
                  </a:moveTo>
                  <a:lnTo>
                    <a:pt x="0" y="100"/>
                  </a:lnTo>
                  <a:lnTo>
                    <a:pt x="3" y="88"/>
                  </a:lnTo>
                  <a:lnTo>
                    <a:pt x="10" y="73"/>
                  </a:lnTo>
                  <a:lnTo>
                    <a:pt x="20" y="54"/>
                  </a:lnTo>
                  <a:lnTo>
                    <a:pt x="31" y="37"/>
                  </a:lnTo>
                  <a:lnTo>
                    <a:pt x="44" y="21"/>
                  </a:lnTo>
                  <a:lnTo>
                    <a:pt x="55" y="8"/>
                  </a:lnTo>
                  <a:lnTo>
                    <a:pt x="67" y="0"/>
                  </a:lnTo>
                  <a:lnTo>
                    <a:pt x="62" y="8"/>
                  </a:lnTo>
                  <a:lnTo>
                    <a:pt x="55" y="22"/>
                  </a:lnTo>
                  <a:lnTo>
                    <a:pt x="46" y="40"/>
                  </a:lnTo>
                  <a:lnTo>
                    <a:pt x="34" y="59"/>
                  </a:lnTo>
                  <a:lnTo>
                    <a:pt x="24" y="77"/>
                  </a:lnTo>
                  <a:lnTo>
                    <a:pt x="14" y="92"/>
                  </a:lnTo>
                  <a:lnTo>
                    <a:pt x="6" y="103"/>
                  </a:lnTo>
                  <a:lnTo>
                    <a:pt x="1" y="10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580" name="Freeform 271">
              <a:extLst>
                <a:ext uri="{FF2B5EF4-FFF2-40B4-BE49-F238E27FC236}">
                  <a16:creationId xmlns:a16="http://schemas.microsoft.com/office/drawing/2014/main" xmlns="" id="{1A1174F8-B7FD-4F4C-8A2B-69B374F0E59D}"/>
                </a:ext>
              </a:extLst>
            </p:cNvPr>
            <p:cNvSpPr>
              <a:spLocks/>
            </p:cNvSpPr>
            <p:nvPr/>
          </p:nvSpPr>
          <p:spPr bwMode="auto">
            <a:xfrm>
              <a:off x="1883" y="1144"/>
              <a:ext cx="29" cy="42"/>
            </a:xfrm>
            <a:custGeom>
              <a:avLst/>
              <a:gdLst>
                <a:gd name="T0" fmla="*/ 0 w 57"/>
                <a:gd name="T1" fmla="*/ 3 h 83"/>
                <a:gd name="T2" fmla="*/ 0 w 57"/>
                <a:gd name="T3" fmla="*/ 3 h 83"/>
                <a:gd name="T4" fmla="*/ 1 w 57"/>
                <a:gd name="T5" fmla="*/ 3 h 83"/>
                <a:gd name="T6" fmla="*/ 1 w 57"/>
                <a:gd name="T7" fmla="*/ 2 h 83"/>
                <a:gd name="T8" fmla="*/ 1 w 57"/>
                <a:gd name="T9" fmla="*/ 2 h 83"/>
                <a:gd name="T10" fmla="*/ 1 w 57"/>
                <a:gd name="T11" fmla="*/ 1 h 83"/>
                <a:gd name="T12" fmla="*/ 2 w 57"/>
                <a:gd name="T13" fmla="*/ 1 h 83"/>
                <a:gd name="T14" fmla="*/ 2 w 57"/>
                <a:gd name="T15" fmla="*/ 1 h 83"/>
                <a:gd name="T16" fmla="*/ 2 w 57"/>
                <a:gd name="T17" fmla="*/ 0 h 83"/>
                <a:gd name="T18" fmla="*/ 2 w 57"/>
                <a:gd name="T19" fmla="*/ 1 h 83"/>
                <a:gd name="T20" fmla="*/ 2 w 57"/>
                <a:gd name="T21" fmla="*/ 1 h 83"/>
                <a:gd name="T22" fmla="*/ 2 w 57"/>
                <a:gd name="T23" fmla="*/ 2 h 83"/>
                <a:gd name="T24" fmla="*/ 1 w 57"/>
                <a:gd name="T25" fmla="*/ 2 h 83"/>
                <a:gd name="T26" fmla="*/ 1 w 57"/>
                <a:gd name="T27" fmla="*/ 2 h 83"/>
                <a:gd name="T28" fmla="*/ 1 w 57"/>
                <a:gd name="T29" fmla="*/ 3 h 83"/>
                <a:gd name="T30" fmla="*/ 1 w 57"/>
                <a:gd name="T31" fmla="*/ 3 h 83"/>
                <a:gd name="T32" fmla="*/ 0 w 57"/>
                <a:gd name="T33" fmla="*/ 3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83">
                  <a:moveTo>
                    <a:pt x="0" y="83"/>
                  </a:moveTo>
                  <a:lnTo>
                    <a:pt x="0" y="79"/>
                  </a:lnTo>
                  <a:lnTo>
                    <a:pt x="2" y="71"/>
                  </a:lnTo>
                  <a:lnTo>
                    <a:pt x="7" y="60"/>
                  </a:lnTo>
                  <a:lnTo>
                    <a:pt x="15" y="46"/>
                  </a:lnTo>
                  <a:lnTo>
                    <a:pt x="24" y="32"/>
                  </a:lnTo>
                  <a:lnTo>
                    <a:pt x="34" y="18"/>
                  </a:lnTo>
                  <a:lnTo>
                    <a:pt x="46" y="7"/>
                  </a:lnTo>
                  <a:lnTo>
                    <a:pt x="57" y="0"/>
                  </a:lnTo>
                  <a:lnTo>
                    <a:pt x="51" y="9"/>
                  </a:lnTo>
                  <a:lnTo>
                    <a:pt x="42" y="20"/>
                  </a:lnTo>
                  <a:lnTo>
                    <a:pt x="34" y="35"/>
                  </a:lnTo>
                  <a:lnTo>
                    <a:pt x="25" y="49"/>
                  </a:lnTo>
                  <a:lnTo>
                    <a:pt x="17" y="63"/>
                  </a:lnTo>
                  <a:lnTo>
                    <a:pt x="9" y="73"/>
                  </a:lnTo>
                  <a:lnTo>
                    <a:pt x="3" y="80"/>
                  </a:lnTo>
                  <a:lnTo>
                    <a:pt x="0" y="8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581" name="Freeform 272">
              <a:extLst>
                <a:ext uri="{FF2B5EF4-FFF2-40B4-BE49-F238E27FC236}">
                  <a16:creationId xmlns:a16="http://schemas.microsoft.com/office/drawing/2014/main" xmlns="" id="{E4FDDF35-8148-4AE1-B8C1-1D624C9DEE21}"/>
                </a:ext>
              </a:extLst>
            </p:cNvPr>
            <p:cNvSpPr>
              <a:spLocks/>
            </p:cNvSpPr>
            <p:nvPr/>
          </p:nvSpPr>
          <p:spPr bwMode="auto">
            <a:xfrm>
              <a:off x="1883" y="1107"/>
              <a:ext cx="26" cy="40"/>
            </a:xfrm>
            <a:custGeom>
              <a:avLst/>
              <a:gdLst>
                <a:gd name="T0" fmla="*/ 2 w 52"/>
                <a:gd name="T1" fmla="*/ 3 h 79"/>
                <a:gd name="T2" fmla="*/ 2 w 52"/>
                <a:gd name="T3" fmla="*/ 3 h 79"/>
                <a:gd name="T4" fmla="*/ 2 w 52"/>
                <a:gd name="T5" fmla="*/ 2 h 79"/>
                <a:gd name="T6" fmla="*/ 1 w 52"/>
                <a:gd name="T7" fmla="*/ 2 h 79"/>
                <a:gd name="T8" fmla="*/ 1 w 52"/>
                <a:gd name="T9" fmla="*/ 2 h 79"/>
                <a:gd name="T10" fmla="*/ 1 w 52"/>
                <a:gd name="T11" fmla="*/ 1 h 79"/>
                <a:gd name="T12" fmla="*/ 1 w 52"/>
                <a:gd name="T13" fmla="*/ 1 h 79"/>
                <a:gd name="T14" fmla="*/ 0 w 52"/>
                <a:gd name="T15" fmla="*/ 1 h 79"/>
                <a:gd name="T16" fmla="*/ 1 w 52"/>
                <a:gd name="T17" fmla="*/ 0 h 79"/>
                <a:gd name="T18" fmla="*/ 1 w 52"/>
                <a:gd name="T19" fmla="*/ 1 h 79"/>
                <a:gd name="T20" fmla="*/ 1 w 52"/>
                <a:gd name="T21" fmla="*/ 1 h 79"/>
                <a:gd name="T22" fmla="*/ 1 w 52"/>
                <a:gd name="T23" fmla="*/ 1 h 79"/>
                <a:gd name="T24" fmla="*/ 1 w 52"/>
                <a:gd name="T25" fmla="*/ 2 h 79"/>
                <a:gd name="T26" fmla="*/ 2 w 52"/>
                <a:gd name="T27" fmla="*/ 2 h 79"/>
                <a:gd name="T28" fmla="*/ 2 w 52"/>
                <a:gd name="T29" fmla="*/ 2 h 79"/>
                <a:gd name="T30" fmla="*/ 2 w 52"/>
                <a:gd name="T31" fmla="*/ 3 h 79"/>
                <a:gd name="T32" fmla="*/ 2 w 52"/>
                <a:gd name="T33" fmla="*/ 3 h 7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79">
                  <a:moveTo>
                    <a:pt x="52" y="79"/>
                  </a:moveTo>
                  <a:lnTo>
                    <a:pt x="45" y="73"/>
                  </a:lnTo>
                  <a:lnTo>
                    <a:pt x="37" y="63"/>
                  </a:lnTo>
                  <a:lnTo>
                    <a:pt x="26" y="51"/>
                  </a:lnTo>
                  <a:lnTo>
                    <a:pt x="17" y="38"/>
                  </a:lnTo>
                  <a:lnTo>
                    <a:pt x="8" y="25"/>
                  </a:lnTo>
                  <a:lnTo>
                    <a:pt x="2" y="14"/>
                  </a:lnTo>
                  <a:lnTo>
                    <a:pt x="0" y="5"/>
                  </a:lnTo>
                  <a:lnTo>
                    <a:pt x="2" y="0"/>
                  </a:lnTo>
                  <a:lnTo>
                    <a:pt x="8" y="1"/>
                  </a:lnTo>
                  <a:lnTo>
                    <a:pt x="15" y="9"/>
                  </a:lnTo>
                  <a:lnTo>
                    <a:pt x="22" y="21"/>
                  </a:lnTo>
                  <a:lnTo>
                    <a:pt x="28" y="36"/>
                  </a:lnTo>
                  <a:lnTo>
                    <a:pt x="35" y="51"/>
                  </a:lnTo>
                  <a:lnTo>
                    <a:pt x="42" y="63"/>
                  </a:lnTo>
                  <a:lnTo>
                    <a:pt x="47" y="74"/>
                  </a:lnTo>
                  <a:lnTo>
                    <a:pt x="52" y="7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582" name="Freeform 273">
              <a:extLst>
                <a:ext uri="{FF2B5EF4-FFF2-40B4-BE49-F238E27FC236}">
                  <a16:creationId xmlns:a16="http://schemas.microsoft.com/office/drawing/2014/main" xmlns="" id="{D00BC30C-5BBB-4886-A348-9C85E36BA0DC}"/>
                </a:ext>
              </a:extLst>
            </p:cNvPr>
            <p:cNvSpPr>
              <a:spLocks/>
            </p:cNvSpPr>
            <p:nvPr/>
          </p:nvSpPr>
          <p:spPr bwMode="auto">
            <a:xfrm>
              <a:off x="1746" y="1199"/>
              <a:ext cx="132" cy="32"/>
            </a:xfrm>
            <a:custGeom>
              <a:avLst/>
              <a:gdLst>
                <a:gd name="T0" fmla="*/ 8 w 265"/>
                <a:gd name="T1" fmla="*/ 1 h 65"/>
                <a:gd name="T2" fmla="*/ 8 w 265"/>
                <a:gd name="T3" fmla="*/ 1 h 65"/>
                <a:gd name="T4" fmla="*/ 8 w 265"/>
                <a:gd name="T5" fmla="*/ 1 h 65"/>
                <a:gd name="T6" fmla="*/ 8 w 265"/>
                <a:gd name="T7" fmla="*/ 2 h 65"/>
                <a:gd name="T8" fmla="*/ 8 w 265"/>
                <a:gd name="T9" fmla="*/ 2 h 65"/>
                <a:gd name="T10" fmla="*/ 7 w 265"/>
                <a:gd name="T11" fmla="*/ 1 h 65"/>
                <a:gd name="T12" fmla="*/ 7 w 265"/>
                <a:gd name="T13" fmla="*/ 1 h 65"/>
                <a:gd name="T14" fmla="*/ 6 w 265"/>
                <a:gd name="T15" fmla="*/ 0 h 65"/>
                <a:gd name="T16" fmla="*/ 5 w 265"/>
                <a:gd name="T17" fmla="*/ 0 h 65"/>
                <a:gd name="T18" fmla="*/ 5 w 265"/>
                <a:gd name="T19" fmla="*/ 0 h 65"/>
                <a:gd name="T20" fmla="*/ 4 w 265"/>
                <a:gd name="T21" fmla="*/ 0 h 65"/>
                <a:gd name="T22" fmla="*/ 4 w 265"/>
                <a:gd name="T23" fmla="*/ 0 h 65"/>
                <a:gd name="T24" fmla="*/ 3 w 265"/>
                <a:gd name="T25" fmla="*/ 0 h 65"/>
                <a:gd name="T26" fmla="*/ 3 w 265"/>
                <a:gd name="T27" fmla="*/ 0 h 65"/>
                <a:gd name="T28" fmla="*/ 2 w 265"/>
                <a:gd name="T29" fmla="*/ 0 h 65"/>
                <a:gd name="T30" fmla="*/ 2 w 265"/>
                <a:gd name="T31" fmla="*/ 0 h 65"/>
                <a:gd name="T32" fmla="*/ 1 w 265"/>
                <a:gd name="T33" fmla="*/ 0 h 65"/>
                <a:gd name="T34" fmla="*/ 1 w 265"/>
                <a:gd name="T35" fmla="*/ 0 h 65"/>
                <a:gd name="T36" fmla="*/ 0 w 265"/>
                <a:gd name="T37" fmla="*/ 0 h 65"/>
                <a:gd name="T38" fmla="*/ 0 w 265"/>
                <a:gd name="T39" fmla="*/ 0 h 65"/>
                <a:gd name="T40" fmla="*/ 0 w 265"/>
                <a:gd name="T41" fmla="*/ 1 h 65"/>
                <a:gd name="T42" fmla="*/ 0 w 265"/>
                <a:gd name="T43" fmla="*/ 0 h 65"/>
                <a:gd name="T44" fmla="*/ 0 w 265"/>
                <a:gd name="T45" fmla="*/ 0 h 65"/>
                <a:gd name="T46" fmla="*/ 0 w 265"/>
                <a:gd name="T47" fmla="*/ 0 h 65"/>
                <a:gd name="T48" fmla="*/ 1 w 265"/>
                <a:gd name="T49" fmla="*/ 0 h 65"/>
                <a:gd name="T50" fmla="*/ 1 w 265"/>
                <a:gd name="T51" fmla="*/ 0 h 65"/>
                <a:gd name="T52" fmla="*/ 2 w 265"/>
                <a:gd name="T53" fmla="*/ 0 h 65"/>
                <a:gd name="T54" fmla="*/ 3 w 265"/>
                <a:gd name="T55" fmla="*/ 0 h 65"/>
                <a:gd name="T56" fmla="*/ 3 w 265"/>
                <a:gd name="T57" fmla="*/ 0 h 65"/>
                <a:gd name="T58" fmla="*/ 4 w 265"/>
                <a:gd name="T59" fmla="*/ 0 h 65"/>
                <a:gd name="T60" fmla="*/ 5 w 265"/>
                <a:gd name="T61" fmla="*/ 0 h 65"/>
                <a:gd name="T62" fmla="*/ 5 w 265"/>
                <a:gd name="T63" fmla="*/ 0 h 65"/>
                <a:gd name="T64" fmla="*/ 6 w 265"/>
                <a:gd name="T65" fmla="*/ 0 h 65"/>
                <a:gd name="T66" fmla="*/ 7 w 265"/>
                <a:gd name="T67" fmla="*/ 0 h 65"/>
                <a:gd name="T68" fmla="*/ 7 w 265"/>
                <a:gd name="T69" fmla="*/ 1 h 65"/>
                <a:gd name="T70" fmla="*/ 7 w 265"/>
                <a:gd name="T71" fmla="*/ 1 h 65"/>
                <a:gd name="T72" fmla="*/ 8 w 265"/>
                <a:gd name="T73" fmla="*/ 1 h 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65" h="65">
                  <a:moveTo>
                    <a:pt x="265" y="58"/>
                  </a:moveTo>
                  <a:lnTo>
                    <a:pt x="265" y="60"/>
                  </a:lnTo>
                  <a:lnTo>
                    <a:pt x="263" y="62"/>
                  </a:lnTo>
                  <a:lnTo>
                    <a:pt x="260" y="64"/>
                  </a:lnTo>
                  <a:lnTo>
                    <a:pt x="258" y="65"/>
                  </a:lnTo>
                  <a:lnTo>
                    <a:pt x="241" y="51"/>
                  </a:lnTo>
                  <a:lnTo>
                    <a:pt x="225" y="38"/>
                  </a:lnTo>
                  <a:lnTo>
                    <a:pt x="208" y="29"/>
                  </a:lnTo>
                  <a:lnTo>
                    <a:pt x="191" y="22"/>
                  </a:lnTo>
                  <a:lnTo>
                    <a:pt x="172" y="17"/>
                  </a:lnTo>
                  <a:lnTo>
                    <a:pt x="155" y="14"/>
                  </a:lnTo>
                  <a:lnTo>
                    <a:pt x="137" y="12"/>
                  </a:lnTo>
                  <a:lnTo>
                    <a:pt x="119" y="12"/>
                  </a:lnTo>
                  <a:lnTo>
                    <a:pt x="102" y="12"/>
                  </a:lnTo>
                  <a:lnTo>
                    <a:pt x="85" y="14"/>
                  </a:lnTo>
                  <a:lnTo>
                    <a:pt x="69" y="16"/>
                  </a:lnTo>
                  <a:lnTo>
                    <a:pt x="53" y="20"/>
                  </a:lnTo>
                  <a:lnTo>
                    <a:pt x="38" y="23"/>
                  </a:lnTo>
                  <a:lnTo>
                    <a:pt x="24" y="26"/>
                  </a:lnTo>
                  <a:lnTo>
                    <a:pt x="11" y="29"/>
                  </a:lnTo>
                  <a:lnTo>
                    <a:pt x="0" y="32"/>
                  </a:lnTo>
                  <a:lnTo>
                    <a:pt x="7" y="26"/>
                  </a:lnTo>
                  <a:lnTo>
                    <a:pt x="16" y="19"/>
                  </a:lnTo>
                  <a:lnTo>
                    <a:pt x="28" y="13"/>
                  </a:lnTo>
                  <a:lnTo>
                    <a:pt x="45" y="8"/>
                  </a:lnTo>
                  <a:lnTo>
                    <a:pt x="62" y="4"/>
                  </a:lnTo>
                  <a:lnTo>
                    <a:pt x="81" y="1"/>
                  </a:lnTo>
                  <a:lnTo>
                    <a:pt x="102" y="0"/>
                  </a:lnTo>
                  <a:lnTo>
                    <a:pt x="123" y="0"/>
                  </a:lnTo>
                  <a:lnTo>
                    <a:pt x="145" y="1"/>
                  </a:lnTo>
                  <a:lnTo>
                    <a:pt x="165" y="5"/>
                  </a:lnTo>
                  <a:lnTo>
                    <a:pt x="186" y="9"/>
                  </a:lnTo>
                  <a:lnTo>
                    <a:pt x="206" y="15"/>
                  </a:lnTo>
                  <a:lnTo>
                    <a:pt x="224" y="23"/>
                  </a:lnTo>
                  <a:lnTo>
                    <a:pt x="240" y="32"/>
                  </a:lnTo>
                  <a:lnTo>
                    <a:pt x="254" y="44"/>
                  </a:lnTo>
                  <a:lnTo>
                    <a:pt x="265" y="5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583" name="Freeform 274">
              <a:extLst>
                <a:ext uri="{FF2B5EF4-FFF2-40B4-BE49-F238E27FC236}">
                  <a16:creationId xmlns:a16="http://schemas.microsoft.com/office/drawing/2014/main" xmlns="" id="{4507C8E9-3420-4E53-AFA0-D985F9916CD1}"/>
                </a:ext>
              </a:extLst>
            </p:cNvPr>
            <p:cNvSpPr>
              <a:spLocks/>
            </p:cNvSpPr>
            <p:nvPr/>
          </p:nvSpPr>
          <p:spPr bwMode="auto">
            <a:xfrm>
              <a:off x="1748" y="1207"/>
              <a:ext cx="16" cy="28"/>
            </a:xfrm>
            <a:custGeom>
              <a:avLst/>
              <a:gdLst>
                <a:gd name="T0" fmla="*/ 1 w 33"/>
                <a:gd name="T1" fmla="*/ 0 h 58"/>
                <a:gd name="T2" fmla="*/ 0 w 33"/>
                <a:gd name="T3" fmla="*/ 0 h 58"/>
                <a:gd name="T4" fmla="*/ 0 w 33"/>
                <a:gd name="T5" fmla="*/ 0 h 58"/>
                <a:gd name="T6" fmla="*/ 0 w 33"/>
                <a:gd name="T7" fmla="*/ 0 h 58"/>
                <a:gd name="T8" fmla="*/ 0 w 33"/>
                <a:gd name="T9" fmla="*/ 0 h 58"/>
                <a:gd name="T10" fmla="*/ 0 w 33"/>
                <a:gd name="T11" fmla="*/ 1 h 58"/>
                <a:gd name="T12" fmla="*/ 0 w 33"/>
                <a:gd name="T13" fmla="*/ 1 h 58"/>
                <a:gd name="T14" fmla="*/ 0 w 33"/>
                <a:gd name="T15" fmla="*/ 1 h 58"/>
                <a:gd name="T16" fmla="*/ 0 w 33"/>
                <a:gd name="T17" fmla="*/ 1 h 58"/>
                <a:gd name="T18" fmla="*/ 0 w 33"/>
                <a:gd name="T19" fmla="*/ 1 h 58"/>
                <a:gd name="T20" fmla="*/ 0 w 33"/>
                <a:gd name="T21" fmla="*/ 1 h 58"/>
                <a:gd name="T22" fmla="*/ 0 w 33"/>
                <a:gd name="T23" fmla="*/ 0 h 58"/>
                <a:gd name="T24" fmla="*/ 1 w 33"/>
                <a:gd name="T25" fmla="*/ 0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58">
                  <a:moveTo>
                    <a:pt x="33" y="0"/>
                  </a:moveTo>
                  <a:lnTo>
                    <a:pt x="26" y="6"/>
                  </a:lnTo>
                  <a:lnTo>
                    <a:pt x="20" y="14"/>
                  </a:lnTo>
                  <a:lnTo>
                    <a:pt x="13" y="23"/>
                  </a:lnTo>
                  <a:lnTo>
                    <a:pt x="8" y="32"/>
                  </a:lnTo>
                  <a:lnTo>
                    <a:pt x="4" y="42"/>
                  </a:lnTo>
                  <a:lnTo>
                    <a:pt x="1" y="49"/>
                  </a:lnTo>
                  <a:lnTo>
                    <a:pt x="0" y="54"/>
                  </a:lnTo>
                  <a:lnTo>
                    <a:pt x="1" y="58"/>
                  </a:lnTo>
                  <a:lnTo>
                    <a:pt x="7" y="53"/>
                  </a:lnTo>
                  <a:lnTo>
                    <a:pt x="14" y="37"/>
                  </a:lnTo>
                  <a:lnTo>
                    <a:pt x="22" y="17"/>
                  </a:lnTo>
                  <a:lnTo>
                    <a:pt x="3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584" name="Freeform 275">
              <a:extLst>
                <a:ext uri="{FF2B5EF4-FFF2-40B4-BE49-F238E27FC236}">
                  <a16:creationId xmlns:a16="http://schemas.microsoft.com/office/drawing/2014/main" xmlns="" id="{7B8DA743-7E1B-4399-8DF3-9BD14776C861}"/>
                </a:ext>
              </a:extLst>
            </p:cNvPr>
            <p:cNvSpPr>
              <a:spLocks/>
            </p:cNvSpPr>
            <p:nvPr/>
          </p:nvSpPr>
          <p:spPr bwMode="auto">
            <a:xfrm>
              <a:off x="1757" y="1204"/>
              <a:ext cx="19" cy="31"/>
            </a:xfrm>
            <a:custGeom>
              <a:avLst/>
              <a:gdLst>
                <a:gd name="T0" fmla="*/ 1 w 38"/>
                <a:gd name="T1" fmla="*/ 1 h 64"/>
                <a:gd name="T2" fmla="*/ 0 w 38"/>
                <a:gd name="T3" fmla="*/ 1 h 64"/>
                <a:gd name="T4" fmla="*/ 1 w 38"/>
                <a:gd name="T5" fmla="*/ 1 h 64"/>
                <a:gd name="T6" fmla="*/ 1 w 38"/>
                <a:gd name="T7" fmla="*/ 1 h 64"/>
                <a:gd name="T8" fmla="*/ 1 w 38"/>
                <a:gd name="T9" fmla="*/ 1 h 64"/>
                <a:gd name="T10" fmla="*/ 1 w 38"/>
                <a:gd name="T11" fmla="*/ 0 h 64"/>
                <a:gd name="T12" fmla="*/ 1 w 38"/>
                <a:gd name="T13" fmla="*/ 0 h 64"/>
                <a:gd name="T14" fmla="*/ 1 w 38"/>
                <a:gd name="T15" fmla="*/ 0 h 64"/>
                <a:gd name="T16" fmla="*/ 2 w 38"/>
                <a:gd name="T17" fmla="*/ 0 h 64"/>
                <a:gd name="T18" fmla="*/ 2 w 38"/>
                <a:gd name="T19" fmla="*/ 0 h 64"/>
                <a:gd name="T20" fmla="*/ 1 w 38"/>
                <a:gd name="T21" fmla="*/ 0 h 64"/>
                <a:gd name="T22" fmla="*/ 1 w 38"/>
                <a:gd name="T23" fmla="*/ 0 h 64"/>
                <a:gd name="T24" fmla="*/ 1 w 38"/>
                <a:gd name="T25" fmla="*/ 1 h 64"/>
                <a:gd name="T26" fmla="*/ 1 w 38"/>
                <a:gd name="T27" fmla="*/ 1 h 64"/>
                <a:gd name="T28" fmla="*/ 1 w 38"/>
                <a:gd name="T29" fmla="*/ 1 h 64"/>
                <a:gd name="T30" fmla="*/ 1 w 38"/>
                <a:gd name="T31" fmla="*/ 1 h 64"/>
                <a:gd name="T32" fmla="*/ 1 w 38"/>
                <a:gd name="T33" fmla="*/ 1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64">
                  <a:moveTo>
                    <a:pt x="1" y="64"/>
                  </a:moveTo>
                  <a:lnTo>
                    <a:pt x="0" y="61"/>
                  </a:lnTo>
                  <a:lnTo>
                    <a:pt x="1" y="55"/>
                  </a:lnTo>
                  <a:lnTo>
                    <a:pt x="3" y="46"/>
                  </a:lnTo>
                  <a:lnTo>
                    <a:pt x="8" y="37"/>
                  </a:lnTo>
                  <a:lnTo>
                    <a:pt x="13" y="27"/>
                  </a:lnTo>
                  <a:lnTo>
                    <a:pt x="20" y="17"/>
                  </a:lnTo>
                  <a:lnTo>
                    <a:pt x="28" y="7"/>
                  </a:lnTo>
                  <a:lnTo>
                    <a:pt x="38" y="0"/>
                  </a:lnTo>
                  <a:lnTo>
                    <a:pt x="33" y="8"/>
                  </a:lnTo>
                  <a:lnTo>
                    <a:pt x="28" y="18"/>
                  </a:lnTo>
                  <a:lnTo>
                    <a:pt x="23" y="28"/>
                  </a:lnTo>
                  <a:lnTo>
                    <a:pt x="17" y="38"/>
                  </a:lnTo>
                  <a:lnTo>
                    <a:pt x="12" y="49"/>
                  </a:lnTo>
                  <a:lnTo>
                    <a:pt x="6" y="57"/>
                  </a:lnTo>
                  <a:lnTo>
                    <a:pt x="3" y="63"/>
                  </a:lnTo>
                  <a:lnTo>
                    <a:pt x="1" y="6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585" name="Freeform 276">
              <a:extLst>
                <a:ext uri="{FF2B5EF4-FFF2-40B4-BE49-F238E27FC236}">
                  <a16:creationId xmlns:a16="http://schemas.microsoft.com/office/drawing/2014/main" xmlns="" id="{C0EF5DC3-5435-4132-BE70-9A703443F031}"/>
                </a:ext>
              </a:extLst>
            </p:cNvPr>
            <p:cNvSpPr>
              <a:spLocks/>
            </p:cNvSpPr>
            <p:nvPr/>
          </p:nvSpPr>
          <p:spPr bwMode="auto">
            <a:xfrm>
              <a:off x="1776" y="1201"/>
              <a:ext cx="26" cy="41"/>
            </a:xfrm>
            <a:custGeom>
              <a:avLst/>
              <a:gdLst>
                <a:gd name="T0" fmla="*/ 1 w 52"/>
                <a:gd name="T1" fmla="*/ 2 h 83"/>
                <a:gd name="T2" fmla="*/ 0 w 52"/>
                <a:gd name="T3" fmla="*/ 2 h 83"/>
                <a:gd name="T4" fmla="*/ 1 w 52"/>
                <a:gd name="T5" fmla="*/ 2 h 83"/>
                <a:gd name="T6" fmla="*/ 1 w 52"/>
                <a:gd name="T7" fmla="*/ 1 h 83"/>
                <a:gd name="T8" fmla="*/ 1 w 52"/>
                <a:gd name="T9" fmla="*/ 1 h 83"/>
                <a:gd name="T10" fmla="*/ 1 w 52"/>
                <a:gd name="T11" fmla="*/ 0 h 83"/>
                <a:gd name="T12" fmla="*/ 1 w 52"/>
                <a:gd name="T13" fmla="*/ 0 h 83"/>
                <a:gd name="T14" fmla="*/ 2 w 52"/>
                <a:gd name="T15" fmla="*/ 0 h 83"/>
                <a:gd name="T16" fmla="*/ 2 w 52"/>
                <a:gd name="T17" fmla="*/ 0 h 83"/>
                <a:gd name="T18" fmla="*/ 2 w 52"/>
                <a:gd name="T19" fmla="*/ 0 h 83"/>
                <a:gd name="T20" fmla="*/ 2 w 52"/>
                <a:gd name="T21" fmla="*/ 0 h 83"/>
                <a:gd name="T22" fmla="*/ 2 w 52"/>
                <a:gd name="T23" fmla="*/ 0 h 83"/>
                <a:gd name="T24" fmla="*/ 1 w 52"/>
                <a:gd name="T25" fmla="*/ 1 h 83"/>
                <a:gd name="T26" fmla="*/ 1 w 52"/>
                <a:gd name="T27" fmla="*/ 1 h 83"/>
                <a:gd name="T28" fmla="*/ 1 w 52"/>
                <a:gd name="T29" fmla="*/ 2 h 83"/>
                <a:gd name="T30" fmla="*/ 1 w 52"/>
                <a:gd name="T31" fmla="*/ 2 h 83"/>
                <a:gd name="T32" fmla="*/ 1 w 52"/>
                <a:gd name="T33" fmla="*/ 2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83">
                  <a:moveTo>
                    <a:pt x="1" y="83"/>
                  </a:moveTo>
                  <a:lnTo>
                    <a:pt x="0" y="78"/>
                  </a:lnTo>
                  <a:lnTo>
                    <a:pt x="2" y="70"/>
                  </a:lnTo>
                  <a:lnTo>
                    <a:pt x="7" y="57"/>
                  </a:lnTo>
                  <a:lnTo>
                    <a:pt x="12" y="45"/>
                  </a:lnTo>
                  <a:lnTo>
                    <a:pt x="22" y="31"/>
                  </a:lnTo>
                  <a:lnTo>
                    <a:pt x="31" y="17"/>
                  </a:lnTo>
                  <a:lnTo>
                    <a:pt x="41" y="7"/>
                  </a:lnTo>
                  <a:lnTo>
                    <a:pt x="52" y="0"/>
                  </a:lnTo>
                  <a:lnTo>
                    <a:pt x="47" y="7"/>
                  </a:lnTo>
                  <a:lnTo>
                    <a:pt x="41" y="17"/>
                  </a:lnTo>
                  <a:lnTo>
                    <a:pt x="33" y="31"/>
                  </a:lnTo>
                  <a:lnTo>
                    <a:pt x="26" y="46"/>
                  </a:lnTo>
                  <a:lnTo>
                    <a:pt x="18" y="61"/>
                  </a:lnTo>
                  <a:lnTo>
                    <a:pt x="11" y="72"/>
                  </a:lnTo>
                  <a:lnTo>
                    <a:pt x="5" y="80"/>
                  </a:lnTo>
                  <a:lnTo>
                    <a:pt x="1" y="8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586" name="Freeform 277">
              <a:extLst>
                <a:ext uri="{FF2B5EF4-FFF2-40B4-BE49-F238E27FC236}">
                  <a16:creationId xmlns:a16="http://schemas.microsoft.com/office/drawing/2014/main" xmlns="" id="{4B1952DC-D083-42F1-BD12-DFC1E11AEE68}"/>
                </a:ext>
              </a:extLst>
            </p:cNvPr>
            <p:cNvSpPr>
              <a:spLocks/>
            </p:cNvSpPr>
            <p:nvPr/>
          </p:nvSpPr>
          <p:spPr bwMode="auto">
            <a:xfrm>
              <a:off x="1798" y="1203"/>
              <a:ext cx="28" cy="44"/>
            </a:xfrm>
            <a:custGeom>
              <a:avLst/>
              <a:gdLst>
                <a:gd name="T0" fmla="*/ 0 w 57"/>
                <a:gd name="T1" fmla="*/ 2 h 90"/>
                <a:gd name="T2" fmla="*/ 0 w 57"/>
                <a:gd name="T3" fmla="*/ 2 h 90"/>
                <a:gd name="T4" fmla="*/ 0 w 57"/>
                <a:gd name="T5" fmla="*/ 2 h 90"/>
                <a:gd name="T6" fmla="*/ 0 w 57"/>
                <a:gd name="T7" fmla="*/ 1 h 90"/>
                <a:gd name="T8" fmla="*/ 0 w 57"/>
                <a:gd name="T9" fmla="*/ 1 h 90"/>
                <a:gd name="T10" fmla="*/ 0 w 57"/>
                <a:gd name="T11" fmla="*/ 0 h 90"/>
                <a:gd name="T12" fmla="*/ 1 w 57"/>
                <a:gd name="T13" fmla="*/ 0 h 90"/>
                <a:gd name="T14" fmla="*/ 1 w 57"/>
                <a:gd name="T15" fmla="*/ 0 h 90"/>
                <a:gd name="T16" fmla="*/ 1 w 57"/>
                <a:gd name="T17" fmla="*/ 0 h 90"/>
                <a:gd name="T18" fmla="*/ 1 w 57"/>
                <a:gd name="T19" fmla="*/ 0 h 90"/>
                <a:gd name="T20" fmla="*/ 1 w 57"/>
                <a:gd name="T21" fmla="*/ 0 h 90"/>
                <a:gd name="T22" fmla="*/ 1 w 57"/>
                <a:gd name="T23" fmla="*/ 1 h 90"/>
                <a:gd name="T24" fmla="*/ 0 w 57"/>
                <a:gd name="T25" fmla="*/ 1 h 90"/>
                <a:gd name="T26" fmla="*/ 0 w 57"/>
                <a:gd name="T27" fmla="*/ 2 h 90"/>
                <a:gd name="T28" fmla="*/ 0 w 57"/>
                <a:gd name="T29" fmla="*/ 2 h 90"/>
                <a:gd name="T30" fmla="*/ 0 w 57"/>
                <a:gd name="T31" fmla="*/ 2 h 90"/>
                <a:gd name="T32" fmla="*/ 0 w 57"/>
                <a:gd name="T33" fmla="*/ 2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90">
                  <a:moveTo>
                    <a:pt x="2" y="90"/>
                  </a:moveTo>
                  <a:lnTo>
                    <a:pt x="0" y="85"/>
                  </a:lnTo>
                  <a:lnTo>
                    <a:pt x="3" y="75"/>
                  </a:lnTo>
                  <a:lnTo>
                    <a:pt x="9" y="61"/>
                  </a:lnTo>
                  <a:lnTo>
                    <a:pt x="17" y="46"/>
                  </a:lnTo>
                  <a:lnTo>
                    <a:pt x="26" y="31"/>
                  </a:lnTo>
                  <a:lnTo>
                    <a:pt x="37" y="17"/>
                  </a:lnTo>
                  <a:lnTo>
                    <a:pt x="48" y="6"/>
                  </a:lnTo>
                  <a:lnTo>
                    <a:pt x="57" y="0"/>
                  </a:lnTo>
                  <a:lnTo>
                    <a:pt x="53" y="7"/>
                  </a:lnTo>
                  <a:lnTo>
                    <a:pt x="47" y="19"/>
                  </a:lnTo>
                  <a:lnTo>
                    <a:pt x="38" y="34"/>
                  </a:lnTo>
                  <a:lnTo>
                    <a:pt x="29" y="50"/>
                  </a:lnTo>
                  <a:lnTo>
                    <a:pt x="20" y="66"/>
                  </a:lnTo>
                  <a:lnTo>
                    <a:pt x="12" y="78"/>
                  </a:lnTo>
                  <a:lnTo>
                    <a:pt x="5" y="88"/>
                  </a:lnTo>
                  <a:lnTo>
                    <a:pt x="2" y="9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587" name="Freeform 278">
              <a:extLst>
                <a:ext uri="{FF2B5EF4-FFF2-40B4-BE49-F238E27FC236}">
                  <a16:creationId xmlns:a16="http://schemas.microsoft.com/office/drawing/2014/main" xmlns="" id="{3EE4CDFF-52D5-4301-B87A-55EFD4386303}"/>
                </a:ext>
              </a:extLst>
            </p:cNvPr>
            <p:cNvSpPr>
              <a:spLocks/>
            </p:cNvSpPr>
            <p:nvPr/>
          </p:nvSpPr>
          <p:spPr bwMode="auto">
            <a:xfrm>
              <a:off x="1813" y="1207"/>
              <a:ext cx="30" cy="36"/>
            </a:xfrm>
            <a:custGeom>
              <a:avLst/>
              <a:gdLst>
                <a:gd name="T0" fmla="*/ 0 w 60"/>
                <a:gd name="T1" fmla="*/ 2 h 74"/>
                <a:gd name="T2" fmla="*/ 0 w 60"/>
                <a:gd name="T3" fmla="*/ 2 h 74"/>
                <a:gd name="T4" fmla="*/ 1 w 60"/>
                <a:gd name="T5" fmla="*/ 1 h 74"/>
                <a:gd name="T6" fmla="*/ 1 w 60"/>
                <a:gd name="T7" fmla="*/ 1 h 74"/>
                <a:gd name="T8" fmla="*/ 1 w 60"/>
                <a:gd name="T9" fmla="*/ 1 h 74"/>
                <a:gd name="T10" fmla="*/ 1 w 60"/>
                <a:gd name="T11" fmla="*/ 0 h 74"/>
                <a:gd name="T12" fmla="*/ 2 w 60"/>
                <a:gd name="T13" fmla="*/ 0 h 74"/>
                <a:gd name="T14" fmla="*/ 2 w 60"/>
                <a:gd name="T15" fmla="*/ 0 h 74"/>
                <a:gd name="T16" fmla="*/ 2 w 60"/>
                <a:gd name="T17" fmla="*/ 0 h 74"/>
                <a:gd name="T18" fmla="*/ 2 w 60"/>
                <a:gd name="T19" fmla="*/ 0 h 74"/>
                <a:gd name="T20" fmla="*/ 2 w 60"/>
                <a:gd name="T21" fmla="*/ 0 h 74"/>
                <a:gd name="T22" fmla="*/ 2 w 60"/>
                <a:gd name="T23" fmla="*/ 0 h 74"/>
                <a:gd name="T24" fmla="*/ 1 w 60"/>
                <a:gd name="T25" fmla="*/ 1 h 74"/>
                <a:gd name="T26" fmla="*/ 1 w 60"/>
                <a:gd name="T27" fmla="*/ 1 h 74"/>
                <a:gd name="T28" fmla="*/ 1 w 60"/>
                <a:gd name="T29" fmla="*/ 2 h 74"/>
                <a:gd name="T30" fmla="*/ 1 w 60"/>
                <a:gd name="T31" fmla="*/ 2 h 74"/>
                <a:gd name="T32" fmla="*/ 0 w 60"/>
                <a:gd name="T33" fmla="*/ 2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0" h="74">
                  <a:moveTo>
                    <a:pt x="0" y="74"/>
                  </a:moveTo>
                  <a:lnTo>
                    <a:pt x="0" y="70"/>
                  </a:lnTo>
                  <a:lnTo>
                    <a:pt x="5" y="61"/>
                  </a:lnTo>
                  <a:lnTo>
                    <a:pt x="12" y="50"/>
                  </a:lnTo>
                  <a:lnTo>
                    <a:pt x="21" y="37"/>
                  </a:lnTo>
                  <a:lnTo>
                    <a:pt x="31" y="24"/>
                  </a:lnTo>
                  <a:lnTo>
                    <a:pt x="42" y="13"/>
                  </a:lnTo>
                  <a:lnTo>
                    <a:pt x="52" y="4"/>
                  </a:lnTo>
                  <a:lnTo>
                    <a:pt x="60" y="0"/>
                  </a:lnTo>
                  <a:lnTo>
                    <a:pt x="56" y="7"/>
                  </a:lnTo>
                  <a:lnTo>
                    <a:pt x="47" y="17"/>
                  </a:lnTo>
                  <a:lnTo>
                    <a:pt x="39" y="31"/>
                  </a:lnTo>
                  <a:lnTo>
                    <a:pt x="30" y="44"/>
                  </a:lnTo>
                  <a:lnTo>
                    <a:pt x="21" y="57"/>
                  </a:lnTo>
                  <a:lnTo>
                    <a:pt x="12" y="67"/>
                  </a:lnTo>
                  <a:lnTo>
                    <a:pt x="5" y="73"/>
                  </a:lnTo>
                  <a:lnTo>
                    <a:pt x="0" y="7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588" name="Freeform 279">
              <a:extLst>
                <a:ext uri="{FF2B5EF4-FFF2-40B4-BE49-F238E27FC236}">
                  <a16:creationId xmlns:a16="http://schemas.microsoft.com/office/drawing/2014/main" xmlns="" id="{8D4509A1-04AA-4947-B3CD-2E408D48ADBC}"/>
                </a:ext>
              </a:extLst>
            </p:cNvPr>
            <p:cNvSpPr>
              <a:spLocks/>
            </p:cNvSpPr>
            <p:nvPr/>
          </p:nvSpPr>
          <p:spPr bwMode="auto">
            <a:xfrm>
              <a:off x="1829" y="1212"/>
              <a:ext cx="26" cy="30"/>
            </a:xfrm>
            <a:custGeom>
              <a:avLst/>
              <a:gdLst>
                <a:gd name="T0" fmla="*/ 1 w 52"/>
                <a:gd name="T1" fmla="*/ 1 h 61"/>
                <a:gd name="T2" fmla="*/ 0 w 52"/>
                <a:gd name="T3" fmla="*/ 1 h 61"/>
                <a:gd name="T4" fmla="*/ 1 w 52"/>
                <a:gd name="T5" fmla="*/ 1 h 61"/>
                <a:gd name="T6" fmla="*/ 1 w 52"/>
                <a:gd name="T7" fmla="*/ 1 h 61"/>
                <a:gd name="T8" fmla="*/ 1 w 52"/>
                <a:gd name="T9" fmla="*/ 0 h 61"/>
                <a:gd name="T10" fmla="*/ 1 w 52"/>
                <a:gd name="T11" fmla="*/ 0 h 61"/>
                <a:gd name="T12" fmla="*/ 1 w 52"/>
                <a:gd name="T13" fmla="*/ 0 h 61"/>
                <a:gd name="T14" fmla="*/ 2 w 52"/>
                <a:gd name="T15" fmla="*/ 0 h 61"/>
                <a:gd name="T16" fmla="*/ 2 w 52"/>
                <a:gd name="T17" fmla="*/ 0 h 61"/>
                <a:gd name="T18" fmla="*/ 2 w 52"/>
                <a:gd name="T19" fmla="*/ 0 h 61"/>
                <a:gd name="T20" fmla="*/ 2 w 52"/>
                <a:gd name="T21" fmla="*/ 0 h 61"/>
                <a:gd name="T22" fmla="*/ 2 w 52"/>
                <a:gd name="T23" fmla="*/ 0 h 61"/>
                <a:gd name="T24" fmla="*/ 1 w 52"/>
                <a:gd name="T25" fmla="*/ 1 h 61"/>
                <a:gd name="T26" fmla="*/ 1 w 52"/>
                <a:gd name="T27" fmla="*/ 1 h 61"/>
                <a:gd name="T28" fmla="*/ 1 w 52"/>
                <a:gd name="T29" fmla="*/ 1 h 61"/>
                <a:gd name="T30" fmla="*/ 1 w 52"/>
                <a:gd name="T31" fmla="*/ 1 h 61"/>
                <a:gd name="T32" fmla="*/ 1 w 52"/>
                <a:gd name="T33" fmla="*/ 1 h 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61">
                  <a:moveTo>
                    <a:pt x="2" y="61"/>
                  </a:moveTo>
                  <a:lnTo>
                    <a:pt x="0" y="56"/>
                  </a:lnTo>
                  <a:lnTo>
                    <a:pt x="3" y="49"/>
                  </a:lnTo>
                  <a:lnTo>
                    <a:pt x="7" y="40"/>
                  </a:lnTo>
                  <a:lnTo>
                    <a:pt x="14" y="29"/>
                  </a:lnTo>
                  <a:lnTo>
                    <a:pt x="22" y="20"/>
                  </a:lnTo>
                  <a:lnTo>
                    <a:pt x="32" y="11"/>
                  </a:lnTo>
                  <a:lnTo>
                    <a:pt x="42" y="4"/>
                  </a:lnTo>
                  <a:lnTo>
                    <a:pt x="52" y="0"/>
                  </a:lnTo>
                  <a:lnTo>
                    <a:pt x="47" y="5"/>
                  </a:lnTo>
                  <a:lnTo>
                    <a:pt x="41" y="15"/>
                  </a:lnTo>
                  <a:lnTo>
                    <a:pt x="33" y="25"/>
                  </a:lnTo>
                  <a:lnTo>
                    <a:pt x="25" y="36"/>
                  </a:lnTo>
                  <a:lnTo>
                    <a:pt x="17" y="47"/>
                  </a:lnTo>
                  <a:lnTo>
                    <a:pt x="11" y="55"/>
                  </a:lnTo>
                  <a:lnTo>
                    <a:pt x="5" y="59"/>
                  </a:lnTo>
                  <a:lnTo>
                    <a:pt x="2" y="6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589" name="Freeform 280">
              <a:extLst>
                <a:ext uri="{FF2B5EF4-FFF2-40B4-BE49-F238E27FC236}">
                  <a16:creationId xmlns:a16="http://schemas.microsoft.com/office/drawing/2014/main" xmlns="" id="{3B6BF40D-F5FA-449E-A16F-5CF0959D06EB}"/>
                </a:ext>
              </a:extLst>
            </p:cNvPr>
            <p:cNvSpPr>
              <a:spLocks/>
            </p:cNvSpPr>
            <p:nvPr/>
          </p:nvSpPr>
          <p:spPr bwMode="auto">
            <a:xfrm>
              <a:off x="1845" y="1220"/>
              <a:ext cx="22" cy="22"/>
            </a:xfrm>
            <a:custGeom>
              <a:avLst/>
              <a:gdLst>
                <a:gd name="T0" fmla="*/ 0 w 45"/>
                <a:gd name="T1" fmla="*/ 2 h 42"/>
                <a:gd name="T2" fmla="*/ 0 w 45"/>
                <a:gd name="T3" fmla="*/ 2 h 42"/>
                <a:gd name="T4" fmla="*/ 0 w 45"/>
                <a:gd name="T5" fmla="*/ 2 h 42"/>
                <a:gd name="T6" fmla="*/ 0 w 45"/>
                <a:gd name="T7" fmla="*/ 1 h 42"/>
                <a:gd name="T8" fmla="*/ 0 w 45"/>
                <a:gd name="T9" fmla="*/ 1 h 42"/>
                <a:gd name="T10" fmla="*/ 0 w 45"/>
                <a:gd name="T11" fmla="*/ 1 h 42"/>
                <a:gd name="T12" fmla="*/ 1 w 45"/>
                <a:gd name="T13" fmla="*/ 1 h 42"/>
                <a:gd name="T14" fmla="*/ 1 w 45"/>
                <a:gd name="T15" fmla="*/ 1 h 42"/>
                <a:gd name="T16" fmla="*/ 1 w 45"/>
                <a:gd name="T17" fmla="*/ 0 h 42"/>
                <a:gd name="T18" fmla="*/ 1 w 45"/>
                <a:gd name="T19" fmla="*/ 1 h 42"/>
                <a:gd name="T20" fmla="*/ 1 w 45"/>
                <a:gd name="T21" fmla="*/ 1 h 42"/>
                <a:gd name="T22" fmla="*/ 0 w 45"/>
                <a:gd name="T23" fmla="*/ 1 h 42"/>
                <a:gd name="T24" fmla="*/ 0 w 45"/>
                <a:gd name="T25" fmla="*/ 1 h 42"/>
                <a:gd name="T26" fmla="*/ 0 w 45"/>
                <a:gd name="T27" fmla="*/ 1 h 42"/>
                <a:gd name="T28" fmla="*/ 0 w 45"/>
                <a:gd name="T29" fmla="*/ 2 h 42"/>
                <a:gd name="T30" fmla="*/ 0 w 45"/>
                <a:gd name="T31" fmla="*/ 2 h 42"/>
                <a:gd name="T32" fmla="*/ 0 w 45"/>
                <a:gd name="T33" fmla="*/ 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42">
                  <a:moveTo>
                    <a:pt x="0" y="42"/>
                  </a:moveTo>
                  <a:lnTo>
                    <a:pt x="0" y="39"/>
                  </a:lnTo>
                  <a:lnTo>
                    <a:pt x="3" y="33"/>
                  </a:lnTo>
                  <a:lnTo>
                    <a:pt x="9" y="26"/>
                  </a:lnTo>
                  <a:lnTo>
                    <a:pt x="16" y="18"/>
                  </a:lnTo>
                  <a:lnTo>
                    <a:pt x="24" y="10"/>
                  </a:lnTo>
                  <a:lnTo>
                    <a:pt x="32" y="4"/>
                  </a:lnTo>
                  <a:lnTo>
                    <a:pt x="40" y="1"/>
                  </a:lnTo>
                  <a:lnTo>
                    <a:pt x="45" y="0"/>
                  </a:lnTo>
                  <a:lnTo>
                    <a:pt x="40" y="4"/>
                  </a:lnTo>
                  <a:lnTo>
                    <a:pt x="34" y="10"/>
                  </a:lnTo>
                  <a:lnTo>
                    <a:pt x="29" y="17"/>
                  </a:lnTo>
                  <a:lnTo>
                    <a:pt x="22" y="24"/>
                  </a:lnTo>
                  <a:lnTo>
                    <a:pt x="15" y="31"/>
                  </a:lnTo>
                  <a:lnTo>
                    <a:pt x="9" y="37"/>
                  </a:lnTo>
                  <a:lnTo>
                    <a:pt x="3" y="41"/>
                  </a:lnTo>
                  <a:lnTo>
                    <a:pt x="0" y="4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590" name="Freeform 281">
              <a:extLst>
                <a:ext uri="{FF2B5EF4-FFF2-40B4-BE49-F238E27FC236}">
                  <a16:creationId xmlns:a16="http://schemas.microsoft.com/office/drawing/2014/main" xmlns="" id="{9EA407B3-9ED6-4F38-9DFC-B2539D9FFD7E}"/>
                </a:ext>
              </a:extLst>
            </p:cNvPr>
            <p:cNvSpPr>
              <a:spLocks/>
            </p:cNvSpPr>
            <p:nvPr/>
          </p:nvSpPr>
          <p:spPr bwMode="auto">
            <a:xfrm>
              <a:off x="1860" y="1226"/>
              <a:ext cx="15" cy="13"/>
            </a:xfrm>
            <a:custGeom>
              <a:avLst/>
              <a:gdLst>
                <a:gd name="T0" fmla="*/ 0 w 30"/>
                <a:gd name="T1" fmla="*/ 0 h 27"/>
                <a:gd name="T2" fmla="*/ 1 w 30"/>
                <a:gd name="T3" fmla="*/ 0 h 27"/>
                <a:gd name="T4" fmla="*/ 1 w 30"/>
                <a:gd name="T5" fmla="*/ 0 h 27"/>
                <a:gd name="T6" fmla="*/ 1 w 30"/>
                <a:gd name="T7" fmla="*/ 0 h 27"/>
                <a:gd name="T8" fmla="*/ 1 w 30"/>
                <a:gd name="T9" fmla="*/ 0 h 27"/>
                <a:gd name="T10" fmla="*/ 1 w 30"/>
                <a:gd name="T11" fmla="*/ 0 h 27"/>
                <a:gd name="T12" fmla="*/ 1 w 30"/>
                <a:gd name="T13" fmla="*/ 0 h 27"/>
                <a:gd name="T14" fmla="*/ 1 w 30"/>
                <a:gd name="T15" fmla="*/ 0 h 27"/>
                <a:gd name="T16" fmla="*/ 0 w 30"/>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0" h="27">
                  <a:moveTo>
                    <a:pt x="0" y="27"/>
                  </a:moveTo>
                  <a:lnTo>
                    <a:pt x="1" y="20"/>
                  </a:lnTo>
                  <a:lnTo>
                    <a:pt x="9" y="9"/>
                  </a:lnTo>
                  <a:lnTo>
                    <a:pt x="19" y="0"/>
                  </a:lnTo>
                  <a:lnTo>
                    <a:pt x="30" y="0"/>
                  </a:lnTo>
                  <a:lnTo>
                    <a:pt x="19" y="6"/>
                  </a:lnTo>
                  <a:lnTo>
                    <a:pt x="10" y="17"/>
                  </a:lnTo>
                  <a:lnTo>
                    <a:pt x="4" y="27"/>
                  </a:lnTo>
                  <a:lnTo>
                    <a:pt x="0" y="2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591" name="Freeform 282">
              <a:extLst>
                <a:ext uri="{FF2B5EF4-FFF2-40B4-BE49-F238E27FC236}">
                  <a16:creationId xmlns:a16="http://schemas.microsoft.com/office/drawing/2014/main" xmlns="" id="{E7D9D72B-19D8-4BAD-A123-6047D7B21B49}"/>
                </a:ext>
              </a:extLst>
            </p:cNvPr>
            <p:cNvSpPr>
              <a:spLocks/>
            </p:cNvSpPr>
            <p:nvPr/>
          </p:nvSpPr>
          <p:spPr bwMode="auto">
            <a:xfrm>
              <a:off x="1737" y="1212"/>
              <a:ext cx="17" cy="18"/>
            </a:xfrm>
            <a:custGeom>
              <a:avLst/>
              <a:gdLst>
                <a:gd name="T0" fmla="*/ 1 w 35"/>
                <a:gd name="T1" fmla="*/ 0 h 35"/>
                <a:gd name="T2" fmla="*/ 0 w 35"/>
                <a:gd name="T3" fmla="*/ 1 h 35"/>
                <a:gd name="T4" fmla="*/ 0 w 35"/>
                <a:gd name="T5" fmla="*/ 1 h 35"/>
                <a:gd name="T6" fmla="*/ 0 w 35"/>
                <a:gd name="T7" fmla="*/ 2 h 35"/>
                <a:gd name="T8" fmla="*/ 0 w 35"/>
                <a:gd name="T9" fmla="*/ 2 h 35"/>
                <a:gd name="T10" fmla="*/ 0 w 35"/>
                <a:gd name="T11" fmla="*/ 1 h 35"/>
                <a:gd name="T12" fmla="*/ 0 w 35"/>
                <a:gd name="T13" fmla="*/ 1 h 35"/>
                <a:gd name="T14" fmla="*/ 0 w 35"/>
                <a:gd name="T15" fmla="*/ 1 h 35"/>
                <a:gd name="T16" fmla="*/ 0 w 35"/>
                <a:gd name="T17" fmla="*/ 1 h 35"/>
                <a:gd name="T18" fmla="*/ 0 w 35"/>
                <a:gd name="T19" fmla="*/ 1 h 35"/>
                <a:gd name="T20" fmla="*/ 0 w 35"/>
                <a:gd name="T21" fmla="*/ 1 h 35"/>
                <a:gd name="T22" fmla="*/ 0 w 35"/>
                <a:gd name="T23" fmla="*/ 1 h 35"/>
                <a:gd name="T24" fmla="*/ 1 w 35"/>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5" h="35">
                  <a:moveTo>
                    <a:pt x="35" y="0"/>
                  </a:moveTo>
                  <a:lnTo>
                    <a:pt x="29" y="9"/>
                  </a:lnTo>
                  <a:lnTo>
                    <a:pt x="20" y="23"/>
                  </a:lnTo>
                  <a:lnTo>
                    <a:pt x="9" y="34"/>
                  </a:lnTo>
                  <a:lnTo>
                    <a:pt x="1" y="35"/>
                  </a:lnTo>
                  <a:lnTo>
                    <a:pt x="0" y="32"/>
                  </a:lnTo>
                  <a:lnTo>
                    <a:pt x="3" y="27"/>
                  </a:lnTo>
                  <a:lnTo>
                    <a:pt x="7" y="21"/>
                  </a:lnTo>
                  <a:lnTo>
                    <a:pt x="13" y="17"/>
                  </a:lnTo>
                  <a:lnTo>
                    <a:pt x="19" y="11"/>
                  </a:lnTo>
                  <a:lnTo>
                    <a:pt x="26" y="6"/>
                  </a:lnTo>
                  <a:lnTo>
                    <a:pt x="31" y="2"/>
                  </a:lnTo>
                  <a:lnTo>
                    <a:pt x="3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592" name="Freeform 283">
              <a:extLst>
                <a:ext uri="{FF2B5EF4-FFF2-40B4-BE49-F238E27FC236}">
                  <a16:creationId xmlns:a16="http://schemas.microsoft.com/office/drawing/2014/main" xmlns="" id="{1E4796FC-4704-43E3-9BFC-EF36558FAA96}"/>
                </a:ext>
              </a:extLst>
            </p:cNvPr>
            <p:cNvSpPr>
              <a:spLocks/>
            </p:cNvSpPr>
            <p:nvPr/>
          </p:nvSpPr>
          <p:spPr bwMode="auto">
            <a:xfrm>
              <a:off x="1734" y="1202"/>
              <a:ext cx="20" cy="9"/>
            </a:xfrm>
            <a:custGeom>
              <a:avLst/>
              <a:gdLst>
                <a:gd name="T0" fmla="*/ 2 w 40"/>
                <a:gd name="T1" fmla="*/ 1 h 17"/>
                <a:gd name="T2" fmla="*/ 2 w 40"/>
                <a:gd name="T3" fmla="*/ 1 h 17"/>
                <a:gd name="T4" fmla="*/ 2 w 40"/>
                <a:gd name="T5" fmla="*/ 1 h 17"/>
                <a:gd name="T6" fmla="*/ 1 w 40"/>
                <a:gd name="T7" fmla="*/ 1 h 17"/>
                <a:gd name="T8" fmla="*/ 1 w 40"/>
                <a:gd name="T9" fmla="*/ 1 h 17"/>
                <a:gd name="T10" fmla="*/ 1 w 40"/>
                <a:gd name="T11" fmla="*/ 1 h 17"/>
                <a:gd name="T12" fmla="*/ 1 w 40"/>
                <a:gd name="T13" fmla="*/ 0 h 17"/>
                <a:gd name="T14" fmla="*/ 1 w 40"/>
                <a:gd name="T15" fmla="*/ 0 h 17"/>
                <a:gd name="T16" fmla="*/ 0 w 40"/>
                <a:gd name="T17" fmla="*/ 1 h 17"/>
                <a:gd name="T18" fmla="*/ 0 w 40"/>
                <a:gd name="T19" fmla="*/ 1 h 17"/>
                <a:gd name="T20" fmla="*/ 1 w 40"/>
                <a:gd name="T21" fmla="*/ 1 h 17"/>
                <a:gd name="T22" fmla="*/ 1 w 40"/>
                <a:gd name="T23" fmla="*/ 1 h 17"/>
                <a:gd name="T24" fmla="*/ 1 w 40"/>
                <a:gd name="T25" fmla="*/ 1 h 17"/>
                <a:gd name="T26" fmla="*/ 1 w 40"/>
                <a:gd name="T27" fmla="*/ 1 h 17"/>
                <a:gd name="T28" fmla="*/ 1 w 40"/>
                <a:gd name="T29" fmla="*/ 1 h 17"/>
                <a:gd name="T30" fmla="*/ 2 w 40"/>
                <a:gd name="T31" fmla="*/ 1 h 17"/>
                <a:gd name="T32" fmla="*/ 2 w 40"/>
                <a:gd name="T33" fmla="*/ 1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17">
                  <a:moveTo>
                    <a:pt x="40" y="17"/>
                  </a:moveTo>
                  <a:lnTo>
                    <a:pt x="38" y="16"/>
                  </a:lnTo>
                  <a:lnTo>
                    <a:pt x="33" y="13"/>
                  </a:lnTo>
                  <a:lnTo>
                    <a:pt x="26" y="9"/>
                  </a:lnTo>
                  <a:lnTo>
                    <a:pt x="20" y="6"/>
                  </a:lnTo>
                  <a:lnTo>
                    <a:pt x="13" y="2"/>
                  </a:lnTo>
                  <a:lnTo>
                    <a:pt x="8" y="0"/>
                  </a:lnTo>
                  <a:lnTo>
                    <a:pt x="3" y="0"/>
                  </a:lnTo>
                  <a:lnTo>
                    <a:pt x="0" y="1"/>
                  </a:lnTo>
                  <a:lnTo>
                    <a:pt x="0" y="5"/>
                  </a:lnTo>
                  <a:lnTo>
                    <a:pt x="2" y="7"/>
                  </a:lnTo>
                  <a:lnTo>
                    <a:pt x="8" y="9"/>
                  </a:lnTo>
                  <a:lnTo>
                    <a:pt x="15" y="11"/>
                  </a:lnTo>
                  <a:lnTo>
                    <a:pt x="22" y="14"/>
                  </a:lnTo>
                  <a:lnTo>
                    <a:pt x="28" y="15"/>
                  </a:lnTo>
                  <a:lnTo>
                    <a:pt x="35" y="16"/>
                  </a:lnTo>
                  <a:lnTo>
                    <a:pt x="40" y="1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593" name="Freeform 284">
              <a:extLst>
                <a:ext uri="{FF2B5EF4-FFF2-40B4-BE49-F238E27FC236}">
                  <a16:creationId xmlns:a16="http://schemas.microsoft.com/office/drawing/2014/main" xmlns="" id="{20318C20-FE4F-4B02-8A3A-D3EA06ADF6B7}"/>
                </a:ext>
              </a:extLst>
            </p:cNvPr>
            <p:cNvSpPr>
              <a:spLocks/>
            </p:cNvSpPr>
            <p:nvPr/>
          </p:nvSpPr>
          <p:spPr bwMode="auto">
            <a:xfrm>
              <a:off x="1728" y="1213"/>
              <a:ext cx="22" cy="5"/>
            </a:xfrm>
            <a:custGeom>
              <a:avLst/>
              <a:gdLst>
                <a:gd name="T0" fmla="*/ 1 w 45"/>
                <a:gd name="T1" fmla="*/ 0 h 10"/>
                <a:gd name="T2" fmla="*/ 1 w 45"/>
                <a:gd name="T3" fmla="*/ 0 h 10"/>
                <a:gd name="T4" fmla="*/ 1 w 45"/>
                <a:gd name="T5" fmla="*/ 0 h 10"/>
                <a:gd name="T6" fmla="*/ 0 w 45"/>
                <a:gd name="T7" fmla="*/ 0 h 10"/>
                <a:gd name="T8" fmla="*/ 0 w 45"/>
                <a:gd name="T9" fmla="*/ 0 h 10"/>
                <a:gd name="T10" fmla="*/ 0 w 45"/>
                <a:gd name="T11" fmla="*/ 0 h 10"/>
                <a:gd name="T12" fmla="*/ 0 w 45"/>
                <a:gd name="T13" fmla="*/ 1 h 10"/>
                <a:gd name="T14" fmla="*/ 0 w 45"/>
                <a:gd name="T15" fmla="*/ 1 h 10"/>
                <a:gd name="T16" fmla="*/ 0 w 45"/>
                <a:gd name="T17" fmla="*/ 1 h 10"/>
                <a:gd name="T18" fmla="*/ 0 w 45"/>
                <a:gd name="T19" fmla="*/ 1 h 10"/>
                <a:gd name="T20" fmla="*/ 0 w 45"/>
                <a:gd name="T21" fmla="*/ 1 h 10"/>
                <a:gd name="T22" fmla="*/ 0 w 45"/>
                <a:gd name="T23" fmla="*/ 1 h 10"/>
                <a:gd name="T24" fmla="*/ 0 w 45"/>
                <a:gd name="T25" fmla="*/ 1 h 10"/>
                <a:gd name="T26" fmla="*/ 0 w 45"/>
                <a:gd name="T27" fmla="*/ 1 h 10"/>
                <a:gd name="T28" fmla="*/ 1 w 45"/>
                <a:gd name="T29" fmla="*/ 1 h 10"/>
                <a:gd name="T30" fmla="*/ 1 w 45"/>
                <a:gd name="T31" fmla="*/ 1 h 10"/>
                <a:gd name="T32" fmla="*/ 1 w 45"/>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10">
                  <a:moveTo>
                    <a:pt x="45" y="0"/>
                  </a:moveTo>
                  <a:lnTo>
                    <a:pt x="41" y="0"/>
                  </a:lnTo>
                  <a:lnTo>
                    <a:pt x="36" y="0"/>
                  </a:lnTo>
                  <a:lnTo>
                    <a:pt x="29" y="0"/>
                  </a:lnTo>
                  <a:lnTo>
                    <a:pt x="21" y="0"/>
                  </a:lnTo>
                  <a:lnTo>
                    <a:pt x="13" y="0"/>
                  </a:lnTo>
                  <a:lnTo>
                    <a:pt x="7" y="1"/>
                  </a:lnTo>
                  <a:lnTo>
                    <a:pt x="2" y="3"/>
                  </a:lnTo>
                  <a:lnTo>
                    <a:pt x="0" y="7"/>
                  </a:lnTo>
                  <a:lnTo>
                    <a:pt x="1" y="9"/>
                  </a:lnTo>
                  <a:lnTo>
                    <a:pt x="6" y="10"/>
                  </a:lnTo>
                  <a:lnTo>
                    <a:pt x="12" y="10"/>
                  </a:lnTo>
                  <a:lnTo>
                    <a:pt x="20" y="8"/>
                  </a:lnTo>
                  <a:lnTo>
                    <a:pt x="26" y="6"/>
                  </a:lnTo>
                  <a:lnTo>
                    <a:pt x="35" y="3"/>
                  </a:lnTo>
                  <a:lnTo>
                    <a:pt x="40" y="1"/>
                  </a:lnTo>
                  <a:lnTo>
                    <a:pt x="4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594" name="Freeform 285">
              <a:extLst>
                <a:ext uri="{FF2B5EF4-FFF2-40B4-BE49-F238E27FC236}">
                  <a16:creationId xmlns:a16="http://schemas.microsoft.com/office/drawing/2014/main" xmlns="" id="{9F077E69-F8E6-489A-9AF7-2985ACDB9CBB}"/>
                </a:ext>
              </a:extLst>
            </p:cNvPr>
            <p:cNvSpPr>
              <a:spLocks/>
            </p:cNvSpPr>
            <p:nvPr/>
          </p:nvSpPr>
          <p:spPr bwMode="auto">
            <a:xfrm>
              <a:off x="1741" y="1191"/>
              <a:ext cx="20" cy="17"/>
            </a:xfrm>
            <a:custGeom>
              <a:avLst/>
              <a:gdLst>
                <a:gd name="T0" fmla="*/ 1 w 42"/>
                <a:gd name="T1" fmla="*/ 2 h 33"/>
                <a:gd name="T2" fmla="*/ 1 w 42"/>
                <a:gd name="T3" fmla="*/ 1 h 33"/>
                <a:gd name="T4" fmla="*/ 0 w 42"/>
                <a:gd name="T5" fmla="*/ 1 h 33"/>
                <a:gd name="T6" fmla="*/ 0 w 42"/>
                <a:gd name="T7" fmla="*/ 1 h 33"/>
                <a:gd name="T8" fmla="*/ 0 w 42"/>
                <a:gd name="T9" fmla="*/ 1 h 33"/>
                <a:gd name="T10" fmla="*/ 0 w 42"/>
                <a:gd name="T11" fmla="*/ 1 h 33"/>
                <a:gd name="T12" fmla="*/ 0 w 42"/>
                <a:gd name="T13" fmla="*/ 1 h 33"/>
                <a:gd name="T14" fmla="*/ 0 w 42"/>
                <a:gd name="T15" fmla="*/ 1 h 33"/>
                <a:gd name="T16" fmla="*/ 0 w 42"/>
                <a:gd name="T17" fmla="*/ 0 h 33"/>
                <a:gd name="T18" fmla="*/ 0 w 42"/>
                <a:gd name="T19" fmla="*/ 0 h 33"/>
                <a:gd name="T20" fmla="*/ 0 w 42"/>
                <a:gd name="T21" fmla="*/ 1 h 33"/>
                <a:gd name="T22" fmla="*/ 0 w 42"/>
                <a:gd name="T23" fmla="*/ 1 h 33"/>
                <a:gd name="T24" fmla="*/ 0 w 42"/>
                <a:gd name="T25" fmla="*/ 1 h 33"/>
                <a:gd name="T26" fmla="*/ 0 w 42"/>
                <a:gd name="T27" fmla="*/ 1 h 33"/>
                <a:gd name="T28" fmla="*/ 1 w 42"/>
                <a:gd name="T29" fmla="*/ 1 h 33"/>
                <a:gd name="T30" fmla="*/ 1 w 42"/>
                <a:gd name="T31" fmla="*/ 1 h 33"/>
                <a:gd name="T32" fmla="*/ 1 w 42"/>
                <a:gd name="T33" fmla="*/ 2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33">
                  <a:moveTo>
                    <a:pt x="42" y="33"/>
                  </a:moveTo>
                  <a:lnTo>
                    <a:pt x="36" y="31"/>
                  </a:lnTo>
                  <a:lnTo>
                    <a:pt x="29" y="27"/>
                  </a:lnTo>
                  <a:lnTo>
                    <a:pt x="22" y="22"/>
                  </a:lnTo>
                  <a:lnTo>
                    <a:pt x="14" y="16"/>
                  </a:lnTo>
                  <a:lnTo>
                    <a:pt x="8" y="12"/>
                  </a:lnTo>
                  <a:lnTo>
                    <a:pt x="3" y="7"/>
                  </a:lnTo>
                  <a:lnTo>
                    <a:pt x="0" y="2"/>
                  </a:lnTo>
                  <a:lnTo>
                    <a:pt x="1" y="0"/>
                  </a:lnTo>
                  <a:lnTo>
                    <a:pt x="5" y="0"/>
                  </a:lnTo>
                  <a:lnTo>
                    <a:pt x="10" y="2"/>
                  </a:lnTo>
                  <a:lnTo>
                    <a:pt x="15" y="7"/>
                  </a:lnTo>
                  <a:lnTo>
                    <a:pt x="22" y="13"/>
                  </a:lnTo>
                  <a:lnTo>
                    <a:pt x="28" y="18"/>
                  </a:lnTo>
                  <a:lnTo>
                    <a:pt x="34" y="25"/>
                  </a:lnTo>
                  <a:lnTo>
                    <a:pt x="38" y="30"/>
                  </a:lnTo>
                  <a:lnTo>
                    <a:pt x="42" y="3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595" name="Freeform 286">
              <a:extLst>
                <a:ext uri="{FF2B5EF4-FFF2-40B4-BE49-F238E27FC236}">
                  <a16:creationId xmlns:a16="http://schemas.microsoft.com/office/drawing/2014/main" xmlns="" id="{8618915B-F1D4-4D33-B21B-07547E184D62}"/>
                </a:ext>
              </a:extLst>
            </p:cNvPr>
            <p:cNvSpPr>
              <a:spLocks/>
            </p:cNvSpPr>
            <p:nvPr/>
          </p:nvSpPr>
          <p:spPr bwMode="auto">
            <a:xfrm>
              <a:off x="1864" y="1193"/>
              <a:ext cx="7" cy="29"/>
            </a:xfrm>
            <a:custGeom>
              <a:avLst/>
              <a:gdLst>
                <a:gd name="T0" fmla="*/ 1 w 13"/>
                <a:gd name="T1" fmla="*/ 2 h 58"/>
                <a:gd name="T2" fmla="*/ 1 w 13"/>
                <a:gd name="T3" fmla="*/ 2 h 58"/>
                <a:gd name="T4" fmla="*/ 0 w 13"/>
                <a:gd name="T5" fmla="*/ 1 h 58"/>
                <a:gd name="T6" fmla="*/ 1 w 13"/>
                <a:gd name="T7" fmla="*/ 1 h 58"/>
                <a:gd name="T8" fmla="*/ 1 w 13"/>
                <a:gd name="T9" fmla="*/ 0 h 58"/>
                <a:gd name="T10" fmla="*/ 1 w 13"/>
                <a:gd name="T11" fmla="*/ 1 h 58"/>
                <a:gd name="T12" fmla="*/ 1 w 13"/>
                <a:gd name="T13" fmla="*/ 1 h 58"/>
                <a:gd name="T14" fmla="*/ 1 w 13"/>
                <a:gd name="T15" fmla="*/ 2 h 58"/>
                <a:gd name="T16" fmla="*/ 1 w 13"/>
                <a:gd name="T17" fmla="*/ 2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58">
                  <a:moveTo>
                    <a:pt x="2" y="58"/>
                  </a:moveTo>
                  <a:lnTo>
                    <a:pt x="1" y="43"/>
                  </a:lnTo>
                  <a:lnTo>
                    <a:pt x="0" y="25"/>
                  </a:lnTo>
                  <a:lnTo>
                    <a:pt x="2" y="9"/>
                  </a:lnTo>
                  <a:lnTo>
                    <a:pt x="8" y="0"/>
                  </a:lnTo>
                  <a:lnTo>
                    <a:pt x="13" y="7"/>
                  </a:lnTo>
                  <a:lnTo>
                    <a:pt x="10" y="24"/>
                  </a:lnTo>
                  <a:lnTo>
                    <a:pt x="6" y="43"/>
                  </a:lnTo>
                  <a:lnTo>
                    <a:pt x="2" y="5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596" name="Freeform 287">
              <a:extLst>
                <a:ext uri="{FF2B5EF4-FFF2-40B4-BE49-F238E27FC236}">
                  <a16:creationId xmlns:a16="http://schemas.microsoft.com/office/drawing/2014/main" xmlns="" id="{8C288BEF-48CD-4F90-9CEB-DBBDD471B022}"/>
                </a:ext>
              </a:extLst>
            </p:cNvPr>
            <p:cNvSpPr>
              <a:spLocks/>
            </p:cNvSpPr>
            <p:nvPr/>
          </p:nvSpPr>
          <p:spPr bwMode="auto">
            <a:xfrm>
              <a:off x="1872" y="1198"/>
              <a:ext cx="10" cy="28"/>
            </a:xfrm>
            <a:custGeom>
              <a:avLst/>
              <a:gdLst>
                <a:gd name="T0" fmla="*/ 0 w 18"/>
                <a:gd name="T1" fmla="*/ 2 h 55"/>
                <a:gd name="T2" fmla="*/ 1 w 18"/>
                <a:gd name="T3" fmla="*/ 2 h 55"/>
                <a:gd name="T4" fmla="*/ 1 w 18"/>
                <a:gd name="T5" fmla="*/ 1 h 55"/>
                <a:gd name="T6" fmla="*/ 1 w 18"/>
                <a:gd name="T7" fmla="*/ 1 h 55"/>
                <a:gd name="T8" fmla="*/ 1 w 18"/>
                <a:gd name="T9" fmla="*/ 0 h 55"/>
                <a:gd name="T10" fmla="*/ 1 w 18"/>
                <a:gd name="T11" fmla="*/ 1 h 55"/>
                <a:gd name="T12" fmla="*/ 1 w 18"/>
                <a:gd name="T13" fmla="*/ 1 h 55"/>
                <a:gd name="T14" fmla="*/ 1 w 18"/>
                <a:gd name="T15" fmla="*/ 2 h 55"/>
                <a:gd name="T16" fmla="*/ 0 w 18"/>
                <a:gd name="T17" fmla="*/ 2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55">
                  <a:moveTo>
                    <a:pt x="0" y="55"/>
                  </a:moveTo>
                  <a:lnTo>
                    <a:pt x="1" y="41"/>
                  </a:lnTo>
                  <a:lnTo>
                    <a:pt x="3" y="24"/>
                  </a:lnTo>
                  <a:lnTo>
                    <a:pt x="9" y="8"/>
                  </a:lnTo>
                  <a:lnTo>
                    <a:pt x="16" y="0"/>
                  </a:lnTo>
                  <a:lnTo>
                    <a:pt x="18" y="7"/>
                  </a:lnTo>
                  <a:lnTo>
                    <a:pt x="14" y="24"/>
                  </a:lnTo>
                  <a:lnTo>
                    <a:pt x="6" y="44"/>
                  </a:lnTo>
                  <a:lnTo>
                    <a:pt x="0"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597" name="Freeform 288">
              <a:extLst>
                <a:ext uri="{FF2B5EF4-FFF2-40B4-BE49-F238E27FC236}">
                  <a16:creationId xmlns:a16="http://schemas.microsoft.com/office/drawing/2014/main" xmlns="" id="{CB6815E3-F5FA-4CD7-8FDA-04277DDDF8D6}"/>
                </a:ext>
              </a:extLst>
            </p:cNvPr>
            <p:cNvSpPr>
              <a:spLocks/>
            </p:cNvSpPr>
            <p:nvPr/>
          </p:nvSpPr>
          <p:spPr bwMode="auto">
            <a:xfrm>
              <a:off x="1850" y="1185"/>
              <a:ext cx="6" cy="27"/>
            </a:xfrm>
            <a:custGeom>
              <a:avLst/>
              <a:gdLst>
                <a:gd name="T0" fmla="*/ 1 w 12"/>
                <a:gd name="T1" fmla="*/ 2 h 54"/>
                <a:gd name="T2" fmla="*/ 1 w 12"/>
                <a:gd name="T3" fmla="*/ 2 h 54"/>
                <a:gd name="T4" fmla="*/ 0 w 12"/>
                <a:gd name="T5" fmla="*/ 1 h 54"/>
                <a:gd name="T6" fmla="*/ 1 w 12"/>
                <a:gd name="T7" fmla="*/ 1 h 54"/>
                <a:gd name="T8" fmla="*/ 1 w 12"/>
                <a:gd name="T9" fmla="*/ 0 h 54"/>
                <a:gd name="T10" fmla="*/ 1 w 12"/>
                <a:gd name="T11" fmla="*/ 1 h 54"/>
                <a:gd name="T12" fmla="*/ 1 w 12"/>
                <a:gd name="T13" fmla="*/ 1 h 54"/>
                <a:gd name="T14" fmla="*/ 1 w 12"/>
                <a:gd name="T15" fmla="*/ 2 h 54"/>
                <a:gd name="T16" fmla="*/ 1 w 12"/>
                <a:gd name="T17" fmla="*/ 2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54">
                  <a:moveTo>
                    <a:pt x="7" y="54"/>
                  </a:moveTo>
                  <a:lnTo>
                    <a:pt x="2" y="46"/>
                  </a:lnTo>
                  <a:lnTo>
                    <a:pt x="0" y="28"/>
                  </a:lnTo>
                  <a:lnTo>
                    <a:pt x="1" y="10"/>
                  </a:lnTo>
                  <a:lnTo>
                    <a:pt x="7" y="0"/>
                  </a:lnTo>
                  <a:lnTo>
                    <a:pt x="12" y="3"/>
                  </a:lnTo>
                  <a:lnTo>
                    <a:pt x="10" y="19"/>
                  </a:lnTo>
                  <a:lnTo>
                    <a:pt x="8" y="38"/>
                  </a:lnTo>
                  <a:lnTo>
                    <a:pt x="7"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598" name="Freeform 289">
              <a:extLst>
                <a:ext uri="{FF2B5EF4-FFF2-40B4-BE49-F238E27FC236}">
                  <a16:creationId xmlns:a16="http://schemas.microsoft.com/office/drawing/2014/main" xmlns="" id="{39AD9F6B-59A1-4AB5-AC96-9A747F87DA1F}"/>
                </a:ext>
              </a:extLst>
            </p:cNvPr>
            <p:cNvSpPr>
              <a:spLocks/>
            </p:cNvSpPr>
            <p:nvPr/>
          </p:nvSpPr>
          <p:spPr bwMode="auto">
            <a:xfrm>
              <a:off x="1833" y="1178"/>
              <a:ext cx="10" cy="31"/>
            </a:xfrm>
            <a:custGeom>
              <a:avLst/>
              <a:gdLst>
                <a:gd name="T0" fmla="*/ 1 w 19"/>
                <a:gd name="T1" fmla="*/ 2 h 62"/>
                <a:gd name="T2" fmla="*/ 1 w 19"/>
                <a:gd name="T3" fmla="*/ 2 h 62"/>
                <a:gd name="T4" fmla="*/ 1 w 19"/>
                <a:gd name="T5" fmla="*/ 1 h 62"/>
                <a:gd name="T6" fmla="*/ 0 w 19"/>
                <a:gd name="T7" fmla="*/ 1 h 62"/>
                <a:gd name="T8" fmla="*/ 1 w 19"/>
                <a:gd name="T9" fmla="*/ 0 h 62"/>
                <a:gd name="T10" fmla="*/ 1 w 19"/>
                <a:gd name="T11" fmla="*/ 1 h 62"/>
                <a:gd name="T12" fmla="*/ 1 w 19"/>
                <a:gd name="T13" fmla="*/ 1 h 62"/>
                <a:gd name="T14" fmla="*/ 1 w 19"/>
                <a:gd name="T15" fmla="*/ 2 h 62"/>
                <a:gd name="T16" fmla="*/ 1 w 19"/>
                <a:gd name="T17" fmla="*/ 2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 h="62">
                  <a:moveTo>
                    <a:pt x="19" y="62"/>
                  </a:moveTo>
                  <a:lnTo>
                    <a:pt x="11" y="46"/>
                  </a:lnTo>
                  <a:lnTo>
                    <a:pt x="3" y="26"/>
                  </a:lnTo>
                  <a:lnTo>
                    <a:pt x="0" y="8"/>
                  </a:lnTo>
                  <a:lnTo>
                    <a:pt x="4" y="0"/>
                  </a:lnTo>
                  <a:lnTo>
                    <a:pt x="11" y="6"/>
                  </a:lnTo>
                  <a:lnTo>
                    <a:pt x="15" y="25"/>
                  </a:lnTo>
                  <a:lnTo>
                    <a:pt x="16" y="47"/>
                  </a:lnTo>
                  <a:lnTo>
                    <a:pt x="19" y="6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599" name="Freeform 290">
              <a:extLst>
                <a:ext uri="{FF2B5EF4-FFF2-40B4-BE49-F238E27FC236}">
                  <a16:creationId xmlns:a16="http://schemas.microsoft.com/office/drawing/2014/main" xmlns="" id="{3D372CB1-425C-43D9-ADC7-C5E9F5C7BF13}"/>
                </a:ext>
              </a:extLst>
            </p:cNvPr>
            <p:cNvSpPr>
              <a:spLocks/>
            </p:cNvSpPr>
            <p:nvPr/>
          </p:nvSpPr>
          <p:spPr bwMode="auto">
            <a:xfrm>
              <a:off x="1818" y="1170"/>
              <a:ext cx="11" cy="34"/>
            </a:xfrm>
            <a:custGeom>
              <a:avLst/>
              <a:gdLst>
                <a:gd name="T0" fmla="*/ 1 w 21"/>
                <a:gd name="T1" fmla="*/ 2 h 70"/>
                <a:gd name="T2" fmla="*/ 1 w 21"/>
                <a:gd name="T3" fmla="*/ 1 h 70"/>
                <a:gd name="T4" fmla="*/ 1 w 21"/>
                <a:gd name="T5" fmla="*/ 0 h 70"/>
                <a:gd name="T6" fmla="*/ 0 w 21"/>
                <a:gd name="T7" fmla="*/ 0 h 70"/>
                <a:gd name="T8" fmla="*/ 1 w 21"/>
                <a:gd name="T9" fmla="*/ 0 h 70"/>
                <a:gd name="T10" fmla="*/ 1 w 21"/>
                <a:gd name="T11" fmla="*/ 0 h 70"/>
                <a:gd name="T12" fmla="*/ 1 w 21"/>
                <a:gd name="T13" fmla="*/ 1 h 70"/>
                <a:gd name="T14" fmla="*/ 1 w 21"/>
                <a:gd name="T15" fmla="*/ 1 h 70"/>
                <a:gd name="T16" fmla="*/ 1 w 21"/>
                <a:gd name="T17" fmla="*/ 2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70">
                  <a:moveTo>
                    <a:pt x="21" y="70"/>
                  </a:moveTo>
                  <a:lnTo>
                    <a:pt x="13" y="53"/>
                  </a:lnTo>
                  <a:lnTo>
                    <a:pt x="5" y="29"/>
                  </a:lnTo>
                  <a:lnTo>
                    <a:pt x="0" y="8"/>
                  </a:lnTo>
                  <a:lnTo>
                    <a:pt x="3" y="0"/>
                  </a:lnTo>
                  <a:lnTo>
                    <a:pt x="11" y="11"/>
                  </a:lnTo>
                  <a:lnTo>
                    <a:pt x="16" y="32"/>
                  </a:lnTo>
                  <a:lnTo>
                    <a:pt x="19" y="55"/>
                  </a:lnTo>
                  <a:lnTo>
                    <a:pt x="21"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00" name="Freeform 291">
              <a:extLst>
                <a:ext uri="{FF2B5EF4-FFF2-40B4-BE49-F238E27FC236}">
                  <a16:creationId xmlns:a16="http://schemas.microsoft.com/office/drawing/2014/main" xmlns="" id="{0114CC10-099A-4055-ACE4-6544141DF0E5}"/>
                </a:ext>
              </a:extLst>
            </p:cNvPr>
            <p:cNvSpPr>
              <a:spLocks/>
            </p:cNvSpPr>
            <p:nvPr/>
          </p:nvSpPr>
          <p:spPr bwMode="auto">
            <a:xfrm>
              <a:off x="1784" y="1167"/>
              <a:ext cx="18" cy="37"/>
            </a:xfrm>
            <a:custGeom>
              <a:avLst/>
              <a:gdLst>
                <a:gd name="T0" fmla="*/ 1 w 37"/>
                <a:gd name="T1" fmla="*/ 3 h 72"/>
                <a:gd name="T2" fmla="*/ 0 w 37"/>
                <a:gd name="T3" fmla="*/ 3 h 72"/>
                <a:gd name="T4" fmla="*/ 0 w 37"/>
                <a:gd name="T5" fmla="*/ 2 h 72"/>
                <a:gd name="T6" fmla="*/ 0 w 37"/>
                <a:gd name="T7" fmla="*/ 2 h 72"/>
                <a:gd name="T8" fmla="*/ 0 w 37"/>
                <a:gd name="T9" fmla="*/ 2 h 72"/>
                <a:gd name="T10" fmla="*/ 0 w 37"/>
                <a:gd name="T11" fmla="*/ 1 h 72"/>
                <a:gd name="T12" fmla="*/ 0 w 37"/>
                <a:gd name="T13" fmla="*/ 1 h 72"/>
                <a:gd name="T14" fmla="*/ 0 w 37"/>
                <a:gd name="T15" fmla="*/ 1 h 72"/>
                <a:gd name="T16" fmla="*/ 0 w 37"/>
                <a:gd name="T17" fmla="*/ 0 h 72"/>
                <a:gd name="T18" fmla="*/ 0 w 37"/>
                <a:gd name="T19" fmla="*/ 1 h 72"/>
                <a:gd name="T20" fmla="*/ 0 w 37"/>
                <a:gd name="T21" fmla="*/ 1 h 72"/>
                <a:gd name="T22" fmla="*/ 0 w 37"/>
                <a:gd name="T23" fmla="*/ 1 h 72"/>
                <a:gd name="T24" fmla="*/ 0 w 37"/>
                <a:gd name="T25" fmla="*/ 1 h 72"/>
                <a:gd name="T26" fmla="*/ 0 w 37"/>
                <a:gd name="T27" fmla="*/ 2 h 72"/>
                <a:gd name="T28" fmla="*/ 0 w 37"/>
                <a:gd name="T29" fmla="*/ 2 h 72"/>
                <a:gd name="T30" fmla="*/ 1 w 37"/>
                <a:gd name="T31" fmla="*/ 3 h 72"/>
                <a:gd name="T32" fmla="*/ 1 w 37"/>
                <a:gd name="T33" fmla="*/ 3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72">
                  <a:moveTo>
                    <a:pt x="37" y="72"/>
                  </a:moveTo>
                  <a:lnTo>
                    <a:pt x="31" y="65"/>
                  </a:lnTo>
                  <a:lnTo>
                    <a:pt x="24" y="56"/>
                  </a:lnTo>
                  <a:lnTo>
                    <a:pt x="16" y="45"/>
                  </a:lnTo>
                  <a:lnTo>
                    <a:pt x="10" y="33"/>
                  </a:lnTo>
                  <a:lnTo>
                    <a:pt x="4" y="22"/>
                  </a:lnTo>
                  <a:lnTo>
                    <a:pt x="1" y="11"/>
                  </a:lnTo>
                  <a:lnTo>
                    <a:pt x="0" y="3"/>
                  </a:lnTo>
                  <a:lnTo>
                    <a:pt x="2" y="0"/>
                  </a:lnTo>
                  <a:lnTo>
                    <a:pt x="7" y="1"/>
                  </a:lnTo>
                  <a:lnTo>
                    <a:pt x="10" y="8"/>
                  </a:lnTo>
                  <a:lnTo>
                    <a:pt x="15" y="18"/>
                  </a:lnTo>
                  <a:lnTo>
                    <a:pt x="19" y="31"/>
                  </a:lnTo>
                  <a:lnTo>
                    <a:pt x="24" y="45"/>
                  </a:lnTo>
                  <a:lnTo>
                    <a:pt x="28" y="57"/>
                  </a:lnTo>
                  <a:lnTo>
                    <a:pt x="32" y="67"/>
                  </a:lnTo>
                  <a:lnTo>
                    <a:pt x="37" y="7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01" name="Freeform 292">
              <a:extLst>
                <a:ext uri="{FF2B5EF4-FFF2-40B4-BE49-F238E27FC236}">
                  <a16:creationId xmlns:a16="http://schemas.microsoft.com/office/drawing/2014/main" xmlns="" id="{4C9A90BF-6EE7-4B4B-9EA5-CF6C5B79618C}"/>
                </a:ext>
              </a:extLst>
            </p:cNvPr>
            <p:cNvSpPr>
              <a:spLocks/>
            </p:cNvSpPr>
            <p:nvPr/>
          </p:nvSpPr>
          <p:spPr bwMode="auto">
            <a:xfrm>
              <a:off x="1752" y="1173"/>
              <a:ext cx="21" cy="34"/>
            </a:xfrm>
            <a:custGeom>
              <a:avLst/>
              <a:gdLst>
                <a:gd name="T0" fmla="*/ 1 w 44"/>
                <a:gd name="T1" fmla="*/ 3 h 68"/>
                <a:gd name="T2" fmla="*/ 1 w 44"/>
                <a:gd name="T3" fmla="*/ 2 h 68"/>
                <a:gd name="T4" fmla="*/ 0 w 44"/>
                <a:gd name="T5" fmla="*/ 2 h 68"/>
                <a:gd name="T6" fmla="*/ 0 w 44"/>
                <a:gd name="T7" fmla="*/ 2 h 68"/>
                <a:gd name="T8" fmla="*/ 0 w 44"/>
                <a:gd name="T9" fmla="*/ 2 h 68"/>
                <a:gd name="T10" fmla="*/ 0 w 44"/>
                <a:gd name="T11" fmla="*/ 1 h 68"/>
                <a:gd name="T12" fmla="*/ 0 w 44"/>
                <a:gd name="T13" fmla="*/ 1 h 68"/>
                <a:gd name="T14" fmla="*/ 0 w 44"/>
                <a:gd name="T15" fmla="*/ 1 h 68"/>
                <a:gd name="T16" fmla="*/ 0 w 44"/>
                <a:gd name="T17" fmla="*/ 0 h 68"/>
                <a:gd name="T18" fmla="*/ 0 w 44"/>
                <a:gd name="T19" fmla="*/ 1 h 68"/>
                <a:gd name="T20" fmla="*/ 0 w 44"/>
                <a:gd name="T21" fmla="*/ 1 h 68"/>
                <a:gd name="T22" fmla="*/ 0 w 44"/>
                <a:gd name="T23" fmla="*/ 1 h 68"/>
                <a:gd name="T24" fmla="*/ 0 w 44"/>
                <a:gd name="T25" fmla="*/ 1 h 68"/>
                <a:gd name="T26" fmla="*/ 0 w 44"/>
                <a:gd name="T27" fmla="*/ 2 h 68"/>
                <a:gd name="T28" fmla="*/ 1 w 44"/>
                <a:gd name="T29" fmla="*/ 2 h 68"/>
                <a:gd name="T30" fmla="*/ 1 w 44"/>
                <a:gd name="T31" fmla="*/ 2 h 68"/>
                <a:gd name="T32" fmla="*/ 1 w 44"/>
                <a:gd name="T33" fmla="*/ 3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68">
                  <a:moveTo>
                    <a:pt x="44" y="68"/>
                  </a:moveTo>
                  <a:lnTo>
                    <a:pt x="38" y="63"/>
                  </a:lnTo>
                  <a:lnTo>
                    <a:pt x="31" y="54"/>
                  </a:lnTo>
                  <a:lnTo>
                    <a:pt x="22" y="44"/>
                  </a:lnTo>
                  <a:lnTo>
                    <a:pt x="14" y="33"/>
                  </a:lnTo>
                  <a:lnTo>
                    <a:pt x="7" y="21"/>
                  </a:lnTo>
                  <a:lnTo>
                    <a:pt x="3" y="12"/>
                  </a:lnTo>
                  <a:lnTo>
                    <a:pt x="0" y="5"/>
                  </a:lnTo>
                  <a:lnTo>
                    <a:pt x="3" y="0"/>
                  </a:lnTo>
                  <a:lnTo>
                    <a:pt x="7" y="1"/>
                  </a:lnTo>
                  <a:lnTo>
                    <a:pt x="13" y="7"/>
                  </a:lnTo>
                  <a:lnTo>
                    <a:pt x="19" y="18"/>
                  </a:lnTo>
                  <a:lnTo>
                    <a:pt x="24" y="30"/>
                  </a:lnTo>
                  <a:lnTo>
                    <a:pt x="30" y="43"/>
                  </a:lnTo>
                  <a:lnTo>
                    <a:pt x="36" y="54"/>
                  </a:lnTo>
                  <a:lnTo>
                    <a:pt x="41" y="64"/>
                  </a:lnTo>
                  <a:lnTo>
                    <a:pt x="44"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02" name="Freeform 293">
              <a:extLst>
                <a:ext uri="{FF2B5EF4-FFF2-40B4-BE49-F238E27FC236}">
                  <a16:creationId xmlns:a16="http://schemas.microsoft.com/office/drawing/2014/main" xmlns="" id="{67F8BD13-5EAB-44E3-A97E-16254B87B7D7}"/>
                </a:ext>
              </a:extLst>
            </p:cNvPr>
            <p:cNvSpPr>
              <a:spLocks/>
            </p:cNvSpPr>
            <p:nvPr/>
          </p:nvSpPr>
          <p:spPr bwMode="auto">
            <a:xfrm>
              <a:off x="1797" y="1171"/>
              <a:ext cx="19" cy="32"/>
            </a:xfrm>
            <a:custGeom>
              <a:avLst/>
              <a:gdLst>
                <a:gd name="T0" fmla="*/ 2 w 37"/>
                <a:gd name="T1" fmla="*/ 3 h 62"/>
                <a:gd name="T2" fmla="*/ 1 w 37"/>
                <a:gd name="T3" fmla="*/ 2 h 62"/>
                <a:gd name="T4" fmla="*/ 1 w 37"/>
                <a:gd name="T5" fmla="*/ 2 h 62"/>
                <a:gd name="T6" fmla="*/ 1 w 37"/>
                <a:gd name="T7" fmla="*/ 2 h 62"/>
                <a:gd name="T8" fmla="*/ 1 w 37"/>
                <a:gd name="T9" fmla="*/ 1 h 62"/>
                <a:gd name="T10" fmla="*/ 1 w 37"/>
                <a:gd name="T11" fmla="*/ 1 h 62"/>
                <a:gd name="T12" fmla="*/ 1 w 37"/>
                <a:gd name="T13" fmla="*/ 1 h 62"/>
                <a:gd name="T14" fmla="*/ 0 w 37"/>
                <a:gd name="T15" fmla="*/ 1 h 62"/>
                <a:gd name="T16" fmla="*/ 1 w 37"/>
                <a:gd name="T17" fmla="*/ 0 h 62"/>
                <a:gd name="T18" fmla="*/ 1 w 37"/>
                <a:gd name="T19" fmla="*/ 1 h 62"/>
                <a:gd name="T20" fmla="*/ 1 w 37"/>
                <a:gd name="T21" fmla="*/ 1 h 62"/>
                <a:gd name="T22" fmla="*/ 1 w 37"/>
                <a:gd name="T23" fmla="*/ 1 h 62"/>
                <a:gd name="T24" fmla="*/ 1 w 37"/>
                <a:gd name="T25" fmla="*/ 1 h 62"/>
                <a:gd name="T26" fmla="*/ 1 w 37"/>
                <a:gd name="T27" fmla="*/ 2 h 62"/>
                <a:gd name="T28" fmla="*/ 1 w 37"/>
                <a:gd name="T29" fmla="*/ 2 h 62"/>
                <a:gd name="T30" fmla="*/ 2 w 37"/>
                <a:gd name="T31" fmla="*/ 2 h 62"/>
                <a:gd name="T32" fmla="*/ 2 w 37"/>
                <a:gd name="T33" fmla="*/ 3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62">
                  <a:moveTo>
                    <a:pt x="37" y="62"/>
                  </a:moveTo>
                  <a:lnTo>
                    <a:pt x="32" y="56"/>
                  </a:lnTo>
                  <a:lnTo>
                    <a:pt x="25" y="48"/>
                  </a:lnTo>
                  <a:lnTo>
                    <a:pt x="19" y="38"/>
                  </a:lnTo>
                  <a:lnTo>
                    <a:pt x="12" y="28"/>
                  </a:lnTo>
                  <a:lnTo>
                    <a:pt x="6" y="18"/>
                  </a:lnTo>
                  <a:lnTo>
                    <a:pt x="1" y="9"/>
                  </a:lnTo>
                  <a:lnTo>
                    <a:pt x="0" y="3"/>
                  </a:lnTo>
                  <a:lnTo>
                    <a:pt x="2" y="0"/>
                  </a:lnTo>
                  <a:lnTo>
                    <a:pt x="8" y="2"/>
                  </a:lnTo>
                  <a:lnTo>
                    <a:pt x="13" y="8"/>
                  </a:lnTo>
                  <a:lnTo>
                    <a:pt x="19" y="17"/>
                  </a:lnTo>
                  <a:lnTo>
                    <a:pt x="23" y="28"/>
                  </a:lnTo>
                  <a:lnTo>
                    <a:pt x="28" y="39"/>
                  </a:lnTo>
                  <a:lnTo>
                    <a:pt x="31" y="49"/>
                  </a:lnTo>
                  <a:lnTo>
                    <a:pt x="35" y="57"/>
                  </a:lnTo>
                  <a:lnTo>
                    <a:pt x="37" y="6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03" name="Freeform 294">
              <a:extLst>
                <a:ext uri="{FF2B5EF4-FFF2-40B4-BE49-F238E27FC236}">
                  <a16:creationId xmlns:a16="http://schemas.microsoft.com/office/drawing/2014/main" xmlns="" id="{F90DF837-4053-4B8D-A5D5-BA5DCFCB753A}"/>
                </a:ext>
              </a:extLst>
            </p:cNvPr>
            <p:cNvSpPr>
              <a:spLocks/>
            </p:cNvSpPr>
            <p:nvPr/>
          </p:nvSpPr>
          <p:spPr bwMode="auto">
            <a:xfrm>
              <a:off x="1786" y="1200"/>
              <a:ext cx="28" cy="45"/>
            </a:xfrm>
            <a:custGeom>
              <a:avLst/>
              <a:gdLst>
                <a:gd name="T0" fmla="*/ 0 w 58"/>
                <a:gd name="T1" fmla="*/ 3 h 90"/>
                <a:gd name="T2" fmla="*/ 0 w 58"/>
                <a:gd name="T3" fmla="*/ 3 h 90"/>
                <a:gd name="T4" fmla="*/ 0 w 58"/>
                <a:gd name="T5" fmla="*/ 3 h 90"/>
                <a:gd name="T6" fmla="*/ 0 w 58"/>
                <a:gd name="T7" fmla="*/ 2 h 90"/>
                <a:gd name="T8" fmla="*/ 0 w 58"/>
                <a:gd name="T9" fmla="*/ 2 h 90"/>
                <a:gd name="T10" fmla="*/ 0 w 58"/>
                <a:gd name="T11" fmla="*/ 1 h 90"/>
                <a:gd name="T12" fmla="*/ 1 w 58"/>
                <a:gd name="T13" fmla="*/ 1 h 90"/>
                <a:gd name="T14" fmla="*/ 1 w 58"/>
                <a:gd name="T15" fmla="*/ 1 h 90"/>
                <a:gd name="T16" fmla="*/ 1 w 58"/>
                <a:gd name="T17" fmla="*/ 0 h 90"/>
                <a:gd name="T18" fmla="*/ 1 w 58"/>
                <a:gd name="T19" fmla="*/ 1 h 90"/>
                <a:gd name="T20" fmla="*/ 1 w 58"/>
                <a:gd name="T21" fmla="*/ 1 h 90"/>
                <a:gd name="T22" fmla="*/ 1 w 58"/>
                <a:gd name="T23" fmla="*/ 2 h 90"/>
                <a:gd name="T24" fmla="*/ 0 w 58"/>
                <a:gd name="T25" fmla="*/ 2 h 90"/>
                <a:gd name="T26" fmla="*/ 0 w 58"/>
                <a:gd name="T27" fmla="*/ 3 h 90"/>
                <a:gd name="T28" fmla="*/ 0 w 58"/>
                <a:gd name="T29" fmla="*/ 3 h 90"/>
                <a:gd name="T30" fmla="*/ 0 w 58"/>
                <a:gd name="T31" fmla="*/ 3 h 90"/>
                <a:gd name="T32" fmla="*/ 0 w 58"/>
                <a:gd name="T33" fmla="*/ 3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90">
                  <a:moveTo>
                    <a:pt x="1" y="90"/>
                  </a:moveTo>
                  <a:lnTo>
                    <a:pt x="0" y="86"/>
                  </a:lnTo>
                  <a:lnTo>
                    <a:pt x="4" y="75"/>
                  </a:lnTo>
                  <a:lnTo>
                    <a:pt x="9" y="62"/>
                  </a:lnTo>
                  <a:lnTo>
                    <a:pt x="17" y="47"/>
                  </a:lnTo>
                  <a:lnTo>
                    <a:pt x="27" y="32"/>
                  </a:lnTo>
                  <a:lnTo>
                    <a:pt x="38" y="18"/>
                  </a:lnTo>
                  <a:lnTo>
                    <a:pt x="48" y="6"/>
                  </a:lnTo>
                  <a:lnTo>
                    <a:pt x="58" y="0"/>
                  </a:lnTo>
                  <a:lnTo>
                    <a:pt x="54" y="7"/>
                  </a:lnTo>
                  <a:lnTo>
                    <a:pt x="47" y="19"/>
                  </a:lnTo>
                  <a:lnTo>
                    <a:pt x="39" y="34"/>
                  </a:lnTo>
                  <a:lnTo>
                    <a:pt x="30" y="50"/>
                  </a:lnTo>
                  <a:lnTo>
                    <a:pt x="21" y="66"/>
                  </a:lnTo>
                  <a:lnTo>
                    <a:pt x="12" y="79"/>
                  </a:lnTo>
                  <a:lnTo>
                    <a:pt x="6" y="88"/>
                  </a:lnTo>
                  <a:lnTo>
                    <a:pt x="1" y="9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04" name="Freeform 295">
              <a:extLst>
                <a:ext uri="{FF2B5EF4-FFF2-40B4-BE49-F238E27FC236}">
                  <a16:creationId xmlns:a16="http://schemas.microsoft.com/office/drawing/2014/main" xmlns="" id="{EB4401DE-1419-4288-82CC-E9FD15901CF9}"/>
                </a:ext>
              </a:extLst>
            </p:cNvPr>
            <p:cNvSpPr>
              <a:spLocks/>
            </p:cNvSpPr>
            <p:nvPr/>
          </p:nvSpPr>
          <p:spPr bwMode="auto">
            <a:xfrm>
              <a:off x="1767" y="1202"/>
              <a:ext cx="24" cy="35"/>
            </a:xfrm>
            <a:custGeom>
              <a:avLst/>
              <a:gdLst>
                <a:gd name="T0" fmla="*/ 0 w 48"/>
                <a:gd name="T1" fmla="*/ 3 h 70"/>
                <a:gd name="T2" fmla="*/ 0 w 48"/>
                <a:gd name="T3" fmla="*/ 3 h 70"/>
                <a:gd name="T4" fmla="*/ 1 w 48"/>
                <a:gd name="T5" fmla="*/ 2 h 70"/>
                <a:gd name="T6" fmla="*/ 1 w 48"/>
                <a:gd name="T7" fmla="*/ 2 h 70"/>
                <a:gd name="T8" fmla="*/ 1 w 48"/>
                <a:gd name="T9" fmla="*/ 2 h 70"/>
                <a:gd name="T10" fmla="*/ 1 w 48"/>
                <a:gd name="T11" fmla="*/ 1 h 70"/>
                <a:gd name="T12" fmla="*/ 1 w 48"/>
                <a:gd name="T13" fmla="*/ 1 h 70"/>
                <a:gd name="T14" fmla="*/ 2 w 48"/>
                <a:gd name="T15" fmla="*/ 1 h 70"/>
                <a:gd name="T16" fmla="*/ 2 w 48"/>
                <a:gd name="T17" fmla="*/ 0 h 70"/>
                <a:gd name="T18" fmla="*/ 2 w 48"/>
                <a:gd name="T19" fmla="*/ 1 h 70"/>
                <a:gd name="T20" fmla="*/ 2 w 48"/>
                <a:gd name="T21" fmla="*/ 1 h 70"/>
                <a:gd name="T22" fmla="*/ 1 w 48"/>
                <a:gd name="T23" fmla="*/ 1 h 70"/>
                <a:gd name="T24" fmla="*/ 1 w 48"/>
                <a:gd name="T25" fmla="*/ 2 h 70"/>
                <a:gd name="T26" fmla="*/ 1 w 48"/>
                <a:gd name="T27" fmla="*/ 2 h 70"/>
                <a:gd name="T28" fmla="*/ 1 w 48"/>
                <a:gd name="T29" fmla="*/ 2 h 70"/>
                <a:gd name="T30" fmla="*/ 1 w 48"/>
                <a:gd name="T31" fmla="*/ 3 h 70"/>
                <a:gd name="T32" fmla="*/ 0 w 48"/>
                <a:gd name="T33" fmla="*/ 3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70">
                  <a:moveTo>
                    <a:pt x="0" y="70"/>
                  </a:moveTo>
                  <a:lnTo>
                    <a:pt x="0" y="67"/>
                  </a:lnTo>
                  <a:lnTo>
                    <a:pt x="2" y="60"/>
                  </a:lnTo>
                  <a:lnTo>
                    <a:pt x="6" y="49"/>
                  </a:lnTo>
                  <a:lnTo>
                    <a:pt x="13" y="38"/>
                  </a:lnTo>
                  <a:lnTo>
                    <a:pt x="20" y="26"/>
                  </a:lnTo>
                  <a:lnTo>
                    <a:pt x="29" y="15"/>
                  </a:lnTo>
                  <a:lnTo>
                    <a:pt x="38" y="6"/>
                  </a:lnTo>
                  <a:lnTo>
                    <a:pt x="48" y="0"/>
                  </a:lnTo>
                  <a:lnTo>
                    <a:pt x="43" y="8"/>
                  </a:lnTo>
                  <a:lnTo>
                    <a:pt x="37" y="18"/>
                  </a:lnTo>
                  <a:lnTo>
                    <a:pt x="29" y="30"/>
                  </a:lnTo>
                  <a:lnTo>
                    <a:pt x="22" y="43"/>
                  </a:lnTo>
                  <a:lnTo>
                    <a:pt x="15" y="54"/>
                  </a:lnTo>
                  <a:lnTo>
                    <a:pt x="8" y="63"/>
                  </a:lnTo>
                  <a:lnTo>
                    <a:pt x="4" y="69"/>
                  </a:lnTo>
                  <a:lnTo>
                    <a:pt x="0"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05" name="Freeform 296">
              <a:extLst>
                <a:ext uri="{FF2B5EF4-FFF2-40B4-BE49-F238E27FC236}">
                  <a16:creationId xmlns:a16="http://schemas.microsoft.com/office/drawing/2014/main" xmlns="" id="{7E9522FF-B26C-4BB1-9CC1-8E6E32F4D585}"/>
                </a:ext>
              </a:extLst>
            </p:cNvPr>
            <p:cNvSpPr>
              <a:spLocks/>
            </p:cNvSpPr>
            <p:nvPr/>
          </p:nvSpPr>
          <p:spPr bwMode="auto">
            <a:xfrm>
              <a:off x="1766" y="1171"/>
              <a:ext cx="22" cy="34"/>
            </a:xfrm>
            <a:custGeom>
              <a:avLst/>
              <a:gdLst>
                <a:gd name="T0" fmla="*/ 2 w 44"/>
                <a:gd name="T1" fmla="*/ 3 h 68"/>
                <a:gd name="T2" fmla="*/ 2 w 44"/>
                <a:gd name="T3" fmla="*/ 2 h 68"/>
                <a:gd name="T4" fmla="*/ 1 w 44"/>
                <a:gd name="T5" fmla="*/ 2 h 68"/>
                <a:gd name="T6" fmla="*/ 1 w 44"/>
                <a:gd name="T7" fmla="*/ 2 h 68"/>
                <a:gd name="T8" fmla="*/ 1 w 44"/>
                <a:gd name="T9" fmla="*/ 1 h 68"/>
                <a:gd name="T10" fmla="*/ 1 w 44"/>
                <a:gd name="T11" fmla="*/ 1 h 68"/>
                <a:gd name="T12" fmla="*/ 1 w 44"/>
                <a:gd name="T13" fmla="*/ 1 h 68"/>
                <a:gd name="T14" fmla="*/ 0 w 44"/>
                <a:gd name="T15" fmla="*/ 1 h 68"/>
                <a:gd name="T16" fmla="*/ 1 w 44"/>
                <a:gd name="T17" fmla="*/ 0 h 68"/>
                <a:gd name="T18" fmla="*/ 1 w 44"/>
                <a:gd name="T19" fmla="*/ 1 h 68"/>
                <a:gd name="T20" fmla="*/ 1 w 44"/>
                <a:gd name="T21" fmla="*/ 1 h 68"/>
                <a:gd name="T22" fmla="*/ 1 w 44"/>
                <a:gd name="T23" fmla="*/ 1 h 68"/>
                <a:gd name="T24" fmla="*/ 1 w 44"/>
                <a:gd name="T25" fmla="*/ 1 h 68"/>
                <a:gd name="T26" fmla="*/ 1 w 44"/>
                <a:gd name="T27" fmla="*/ 2 h 68"/>
                <a:gd name="T28" fmla="*/ 2 w 44"/>
                <a:gd name="T29" fmla="*/ 2 h 68"/>
                <a:gd name="T30" fmla="*/ 2 w 44"/>
                <a:gd name="T31" fmla="*/ 2 h 68"/>
                <a:gd name="T32" fmla="*/ 2 w 44"/>
                <a:gd name="T33" fmla="*/ 3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 h="68">
                  <a:moveTo>
                    <a:pt x="44" y="68"/>
                  </a:moveTo>
                  <a:lnTo>
                    <a:pt x="38" y="62"/>
                  </a:lnTo>
                  <a:lnTo>
                    <a:pt x="31" y="54"/>
                  </a:lnTo>
                  <a:lnTo>
                    <a:pt x="23" y="42"/>
                  </a:lnTo>
                  <a:lnTo>
                    <a:pt x="15" y="32"/>
                  </a:lnTo>
                  <a:lnTo>
                    <a:pt x="7" y="20"/>
                  </a:lnTo>
                  <a:lnTo>
                    <a:pt x="2" y="11"/>
                  </a:lnTo>
                  <a:lnTo>
                    <a:pt x="0" y="3"/>
                  </a:lnTo>
                  <a:lnTo>
                    <a:pt x="2" y="0"/>
                  </a:lnTo>
                  <a:lnTo>
                    <a:pt x="7" y="1"/>
                  </a:lnTo>
                  <a:lnTo>
                    <a:pt x="13" y="7"/>
                  </a:lnTo>
                  <a:lnTo>
                    <a:pt x="18" y="17"/>
                  </a:lnTo>
                  <a:lnTo>
                    <a:pt x="25" y="30"/>
                  </a:lnTo>
                  <a:lnTo>
                    <a:pt x="31" y="42"/>
                  </a:lnTo>
                  <a:lnTo>
                    <a:pt x="36" y="54"/>
                  </a:lnTo>
                  <a:lnTo>
                    <a:pt x="40" y="63"/>
                  </a:lnTo>
                  <a:lnTo>
                    <a:pt x="44"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06" name="Freeform 297">
              <a:extLst>
                <a:ext uri="{FF2B5EF4-FFF2-40B4-BE49-F238E27FC236}">
                  <a16:creationId xmlns:a16="http://schemas.microsoft.com/office/drawing/2014/main" xmlns="" id="{66944997-7B5A-461A-9E3E-B3DACD56D2F6}"/>
                </a:ext>
              </a:extLst>
            </p:cNvPr>
            <p:cNvSpPr>
              <a:spLocks/>
            </p:cNvSpPr>
            <p:nvPr/>
          </p:nvSpPr>
          <p:spPr bwMode="auto">
            <a:xfrm>
              <a:off x="2654" y="677"/>
              <a:ext cx="86" cy="89"/>
            </a:xfrm>
            <a:custGeom>
              <a:avLst/>
              <a:gdLst>
                <a:gd name="T0" fmla="*/ 0 w 173"/>
                <a:gd name="T1" fmla="*/ 2 h 178"/>
                <a:gd name="T2" fmla="*/ 0 w 173"/>
                <a:gd name="T3" fmla="*/ 2 h 178"/>
                <a:gd name="T4" fmla="*/ 0 w 173"/>
                <a:gd name="T5" fmla="*/ 3 h 178"/>
                <a:gd name="T6" fmla="*/ 1 w 173"/>
                <a:gd name="T7" fmla="*/ 3 h 178"/>
                <a:gd name="T8" fmla="*/ 1 w 173"/>
                <a:gd name="T9" fmla="*/ 3 h 178"/>
                <a:gd name="T10" fmla="*/ 1 w 173"/>
                <a:gd name="T11" fmla="*/ 4 h 178"/>
                <a:gd name="T12" fmla="*/ 1 w 173"/>
                <a:gd name="T13" fmla="*/ 4 h 178"/>
                <a:gd name="T14" fmla="*/ 1 w 173"/>
                <a:gd name="T15" fmla="*/ 4 h 178"/>
                <a:gd name="T16" fmla="*/ 0 w 173"/>
                <a:gd name="T17" fmla="*/ 3 h 178"/>
                <a:gd name="T18" fmla="*/ 0 w 173"/>
                <a:gd name="T19" fmla="*/ 3 h 178"/>
                <a:gd name="T20" fmla="*/ 0 w 173"/>
                <a:gd name="T21" fmla="*/ 4 h 178"/>
                <a:gd name="T22" fmla="*/ 0 w 173"/>
                <a:gd name="T23" fmla="*/ 5 h 178"/>
                <a:gd name="T24" fmla="*/ 0 w 173"/>
                <a:gd name="T25" fmla="*/ 5 h 178"/>
                <a:gd name="T26" fmla="*/ 0 w 173"/>
                <a:gd name="T27" fmla="*/ 5 h 178"/>
                <a:gd name="T28" fmla="*/ 1 w 173"/>
                <a:gd name="T29" fmla="*/ 5 h 178"/>
                <a:gd name="T30" fmla="*/ 1 w 173"/>
                <a:gd name="T31" fmla="*/ 5 h 178"/>
                <a:gd name="T32" fmla="*/ 1 w 173"/>
                <a:gd name="T33" fmla="*/ 5 h 178"/>
                <a:gd name="T34" fmla="*/ 1 w 173"/>
                <a:gd name="T35" fmla="*/ 6 h 178"/>
                <a:gd name="T36" fmla="*/ 1 w 173"/>
                <a:gd name="T37" fmla="*/ 6 h 178"/>
                <a:gd name="T38" fmla="*/ 2 w 173"/>
                <a:gd name="T39" fmla="*/ 6 h 178"/>
                <a:gd name="T40" fmla="*/ 2 w 173"/>
                <a:gd name="T41" fmla="*/ 5 h 178"/>
                <a:gd name="T42" fmla="*/ 2 w 173"/>
                <a:gd name="T43" fmla="*/ 5 h 178"/>
                <a:gd name="T44" fmla="*/ 2 w 173"/>
                <a:gd name="T45" fmla="*/ 4 h 178"/>
                <a:gd name="T46" fmla="*/ 2 w 173"/>
                <a:gd name="T47" fmla="*/ 5 h 178"/>
                <a:gd name="T48" fmla="*/ 2 w 173"/>
                <a:gd name="T49" fmla="*/ 5 h 178"/>
                <a:gd name="T50" fmla="*/ 3 w 173"/>
                <a:gd name="T51" fmla="*/ 5 h 178"/>
                <a:gd name="T52" fmla="*/ 4 w 173"/>
                <a:gd name="T53" fmla="*/ 5 h 178"/>
                <a:gd name="T54" fmla="*/ 4 w 173"/>
                <a:gd name="T55" fmla="*/ 5 h 178"/>
                <a:gd name="T56" fmla="*/ 5 w 173"/>
                <a:gd name="T57" fmla="*/ 5 h 178"/>
                <a:gd name="T58" fmla="*/ 4 w 173"/>
                <a:gd name="T59" fmla="*/ 4 h 178"/>
                <a:gd name="T60" fmla="*/ 4 w 173"/>
                <a:gd name="T61" fmla="*/ 4 h 178"/>
                <a:gd name="T62" fmla="*/ 3 w 173"/>
                <a:gd name="T63" fmla="*/ 4 h 178"/>
                <a:gd name="T64" fmla="*/ 3 w 173"/>
                <a:gd name="T65" fmla="*/ 3 h 178"/>
                <a:gd name="T66" fmla="*/ 4 w 173"/>
                <a:gd name="T67" fmla="*/ 3 h 178"/>
                <a:gd name="T68" fmla="*/ 5 w 173"/>
                <a:gd name="T69" fmla="*/ 3 h 178"/>
                <a:gd name="T70" fmla="*/ 5 w 173"/>
                <a:gd name="T71" fmla="*/ 2 h 178"/>
                <a:gd name="T72" fmla="*/ 4 w 173"/>
                <a:gd name="T73" fmla="*/ 2 h 178"/>
                <a:gd name="T74" fmla="*/ 4 w 173"/>
                <a:gd name="T75" fmla="*/ 2 h 178"/>
                <a:gd name="T76" fmla="*/ 4 w 173"/>
                <a:gd name="T77" fmla="*/ 2 h 178"/>
                <a:gd name="T78" fmla="*/ 3 w 173"/>
                <a:gd name="T79" fmla="*/ 3 h 178"/>
                <a:gd name="T80" fmla="*/ 3 w 173"/>
                <a:gd name="T81" fmla="*/ 3 h 178"/>
                <a:gd name="T82" fmla="*/ 3 w 173"/>
                <a:gd name="T83" fmla="*/ 3 h 178"/>
                <a:gd name="T84" fmla="*/ 3 w 173"/>
                <a:gd name="T85" fmla="*/ 2 h 178"/>
                <a:gd name="T86" fmla="*/ 3 w 173"/>
                <a:gd name="T87" fmla="*/ 1 h 178"/>
                <a:gd name="T88" fmla="*/ 3 w 173"/>
                <a:gd name="T89" fmla="*/ 1 h 178"/>
                <a:gd name="T90" fmla="*/ 2 w 173"/>
                <a:gd name="T91" fmla="*/ 1 h 178"/>
                <a:gd name="T92" fmla="*/ 2 w 173"/>
                <a:gd name="T93" fmla="*/ 1 h 178"/>
                <a:gd name="T94" fmla="*/ 2 w 173"/>
                <a:gd name="T95" fmla="*/ 1 h 178"/>
                <a:gd name="T96" fmla="*/ 2 w 173"/>
                <a:gd name="T97" fmla="*/ 2 h 178"/>
                <a:gd name="T98" fmla="*/ 2 w 173"/>
                <a:gd name="T99" fmla="*/ 2 h 178"/>
                <a:gd name="T100" fmla="*/ 2 w 173"/>
                <a:gd name="T101" fmla="*/ 3 h 178"/>
                <a:gd name="T102" fmla="*/ 2 w 173"/>
                <a:gd name="T103" fmla="*/ 3 h 178"/>
                <a:gd name="T104" fmla="*/ 1 w 173"/>
                <a:gd name="T105" fmla="*/ 2 h 17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73" h="178">
                  <a:moveTo>
                    <a:pt x="43" y="39"/>
                  </a:moveTo>
                  <a:lnTo>
                    <a:pt x="37" y="41"/>
                  </a:lnTo>
                  <a:lnTo>
                    <a:pt x="31" y="43"/>
                  </a:lnTo>
                  <a:lnTo>
                    <a:pt x="25" y="46"/>
                  </a:lnTo>
                  <a:lnTo>
                    <a:pt x="20" y="52"/>
                  </a:lnTo>
                  <a:lnTo>
                    <a:pt x="16" y="58"/>
                  </a:lnTo>
                  <a:lnTo>
                    <a:pt x="15" y="65"/>
                  </a:lnTo>
                  <a:lnTo>
                    <a:pt x="16" y="74"/>
                  </a:lnTo>
                  <a:lnTo>
                    <a:pt x="22" y="83"/>
                  </a:lnTo>
                  <a:lnTo>
                    <a:pt x="28" y="87"/>
                  </a:lnTo>
                  <a:lnTo>
                    <a:pt x="34" y="87"/>
                  </a:lnTo>
                  <a:lnTo>
                    <a:pt x="40" y="85"/>
                  </a:lnTo>
                  <a:lnTo>
                    <a:pt x="43" y="83"/>
                  </a:lnTo>
                  <a:lnTo>
                    <a:pt x="48" y="88"/>
                  </a:lnTo>
                  <a:lnTo>
                    <a:pt x="52" y="91"/>
                  </a:lnTo>
                  <a:lnTo>
                    <a:pt x="56" y="95"/>
                  </a:lnTo>
                  <a:lnTo>
                    <a:pt x="59" y="99"/>
                  </a:lnTo>
                  <a:lnTo>
                    <a:pt x="61" y="103"/>
                  </a:lnTo>
                  <a:lnTo>
                    <a:pt x="61" y="104"/>
                  </a:lnTo>
                  <a:lnTo>
                    <a:pt x="58" y="104"/>
                  </a:lnTo>
                  <a:lnTo>
                    <a:pt x="52" y="103"/>
                  </a:lnTo>
                  <a:lnTo>
                    <a:pt x="46" y="102"/>
                  </a:lnTo>
                  <a:lnTo>
                    <a:pt x="42" y="102"/>
                  </a:lnTo>
                  <a:lnTo>
                    <a:pt x="38" y="100"/>
                  </a:lnTo>
                  <a:lnTo>
                    <a:pt x="37" y="98"/>
                  </a:lnTo>
                  <a:lnTo>
                    <a:pt x="35" y="95"/>
                  </a:lnTo>
                  <a:lnTo>
                    <a:pt x="30" y="91"/>
                  </a:lnTo>
                  <a:lnTo>
                    <a:pt x="25" y="90"/>
                  </a:lnTo>
                  <a:lnTo>
                    <a:pt x="16" y="91"/>
                  </a:lnTo>
                  <a:lnTo>
                    <a:pt x="8" y="95"/>
                  </a:lnTo>
                  <a:lnTo>
                    <a:pt x="4" y="100"/>
                  </a:lnTo>
                  <a:lnTo>
                    <a:pt x="0" y="109"/>
                  </a:lnTo>
                  <a:lnTo>
                    <a:pt x="0" y="118"/>
                  </a:lnTo>
                  <a:lnTo>
                    <a:pt x="2" y="124"/>
                  </a:lnTo>
                  <a:lnTo>
                    <a:pt x="3" y="127"/>
                  </a:lnTo>
                  <a:lnTo>
                    <a:pt x="5" y="130"/>
                  </a:lnTo>
                  <a:lnTo>
                    <a:pt x="6" y="133"/>
                  </a:lnTo>
                  <a:lnTo>
                    <a:pt x="10" y="135"/>
                  </a:lnTo>
                  <a:lnTo>
                    <a:pt x="15" y="137"/>
                  </a:lnTo>
                  <a:lnTo>
                    <a:pt x="20" y="138"/>
                  </a:lnTo>
                  <a:lnTo>
                    <a:pt x="26" y="138"/>
                  </a:lnTo>
                  <a:lnTo>
                    <a:pt x="31" y="137"/>
                  </a:lnTo>
                  <a:lnTo>
                    <a:pt x="36" y="136"/>
                  </a:lnTo>
                  <a:lnTo>
                    <a:pt x="40" y="134"/>
                  </a:lnTo>
                  <a:lnTo>
                    <a:pt x="42" y="132"/>
                  </a:lnTo>
                  <a:lnTo>
                    <a:pt x="45" y="128"/>
                  </a:lnTo>
                  <a:lnTo>
                    <a:pt x="51" y="127"/>
                  </a:lnTo>
                  <a:lnTo>
                    <a:pt x="56" y="129"/>
                  </a:lnTo>
                  <a:lnTo>
                    <a:pt x="59" y="130"/>
                  </a:lnTo>
                  <a:lnTo>
                    <a:pt x="50" y="138"/>
                  </a:lnTo>
                  <a:lnTo>
                    <a:pt x="42" y="150"/>
                  </a:lnTo>
                  <a:lnTo>
                    <a:pt x="38" y="163"/>
                  </a:lnTo>
                  <a:lnTo>
                    <a:pt x="42" y="172"/>
                  </a:lnTo>
                  <a:lnTo>
                    <a:pt x="45" y="174"/>
                  </a:lnTo>
                  <a:lnTo>
                    <a:pt x="50" y="177"/>
                  </a:lnTo>
                  <a:lnTo>
                    <a:pt x="56" y="178"/>
                  </a:lnTo>
                  <a:lnTo>
                    <a:pt x="60" y="177"/>
                  </a:lnTo>
                  <a:lnTo>
                    <a:pt x="66" y="175"/>
                  </a:lnTo>
                  <a:lnTo>
                    <a:pt x="71" y="174"/>
                  </a:lnTo>
                  <a:lnTo>
                    <a:pt x="74" y="171"/>
                  </a:lnTo>
                  <a:lnTo>
                    <a:pt x="78" y="167"/>
                  </a:lnTo>
                  <a:lnTo>
                    <a:pt x="81" y="159"/>
                  </a:lnTo>
                  <a:lnTo>
                    <a:pt x="81" y="150"/>
                  </a:lnTo>
                  <a:lnTo>
                    <a:pt x="80" y="142"/>
                  </a:lnTo>
                  <a:lnTo>
                    <a:pt x="76" y="135"/>
                  </a:lnTo>
                  <a:lnTo>
                    <a:pt x="74" y="132"/>
                  </a:lnTo>
                  <a:lnTo>
                    <a:pt x="74" y="128"/>
                  </a:lnTo>
                  <a:lnTo>
                    <a:pt x="76" y="126"/>
                  </a:lnTo>
                  <a:lnTo>
                    <a:pt x="79" y="125"/>
                  </a:lnTo>
                  <a:lnTo>
                    <a:pt x="81" y="126"/>
                  </a:lnTo>
                  <a:lnTo>
                    <a:pt x="83" y="128"/>
                  </a:lnTo>
                  <a:lnTo>
                    <a:pt x="84" y="134"/>
                  </a:lnTo>
                  <a:lnTo>
                    <a:pt x="86" y="140"/>
                  </a:lnTo>
                  <a:lnTo>
                    <a:pt x="88" y="145"/>
                  </a:lnTo>
                  <a:lnTo>
                    <a:pt x="92" y="151"/>
                  </a:lnTo>
                  <a:lnTo>
                    <a:pt x="102" y="152"/>
                  </a:lnTo>
                  <a:lnTo>
                    <a:pt x="113" y="145"/>
                  </a:lnTo>
                  <a:lnTo>
                    <a:pt x="118" y="150"/>
                  </a:lnTo>
                  <a:lnTo>
                    <a:pt x="124" y="153"/>
                  </a:lnTo>
                  <a:lnTo>
                    <a:pt x="130" y="156"/>
                  </a:lnTo>
                  <a:lnTo>
                    <a:pt x="139" y="157"/>
                  </a:lnTo>
                  <a:lnTo>
                    <a:pt x="145" y="155"/>
                  </a:lnTo>
                  <a:lnTo>
                    <a:pt x="152" y="151"/>
                  </a:lnTo>
                  <a:lnTo>
                    <a:pt x="158" y="144"/>
                  </a:lnTo>
                  <a:lnTo>
                    <a:pt x="163" y="134"/>
                  </a:lnTo>
                  <a:lnTo>
                    <a:pt x="163" y="133"/>
                  </a:lnTo>
                  <a:lnTo>
                    <a:pt x="163" y="132"/>
                  </a:lnTo>
                  <a:lnTo>
                    <a:pt x="162" y="130"/>
                  </a:lnTo>
                  <a:lnTo>
                    <a:pt x="162" y="129"/>
                  </a:lnTo>
                  <a:lnTo>
                    <a:pt x="159" y="125"/>
                  </a:lnTo>
                  <a:lnTo>
                    <a:pt x="155" y="118"/>
                  </a:lnTo>
                  <a:lnTo>
                    <a:pt x="148" y="113"/>
                  </a:lnTo>
                  <a:lnTo>
                    <a:pt x="136" y="113"/>
                  </a:lnTo>
                  <a:lnTo>
                    <a:pt x="129" y="114"/>
                  </a:lnTo>
                  <a:lnTo>
                    <a:pt x="125" y="112"/>
                  </a:lnTo>
                  <a:lnTo>
                    <a:pt x="120" y="109"/>
                  </a:lnTo>
                  <a:lnTo>
                    <a:pt x="117" y="105"/>
                  </a:lnTo>
                  <a:lnTo>
                    <a:pt x="122" y="99"/>
                  </a:lnTo>
                  <a:lnTo>
                    <a:pt x="127" y="94"/>
                  </a:lnTo>
                  <a:lnTo>
                    <a:pt x="133" y="89"/>
                  </a:lnTo>
                  <a:lnTo>
                    <a:pt x="137" y="84"/>
                  </a:lnTo>
                  <a:lnTo>
                    <a:pt x="149" y="85"/>
                  </a:lnTo>
                  <a:lnTo>
                    <a:pt x="157" y="83"/>
                  </a:lnTo>
                  <a:lnTo>
                    <a:pt x="164" y="80"/>
                  </a:lnTo>
                  <a:lnTo>
                    <a:pt x="170" y="73"/>
                  </a:lnTo>
                  <a:lnTo>
                    <a:pt x="172" y="66"/>
                  </a:lnTo>
                  <a:lnTo>
                    <a:pt x="173" y="59"/>
                  </a:lnTo>
                  <a:lnTo>
                    <a:pt x="171" y="52"/>
                  </a:lnTo>
                  <a:lnTo>
                    <a:pt x="166" y="45"/>
                  </a:lnTo>
                  <a:lnTo>
                    <a:pt x="160" y="41"/>
                  </a:lnTo>
                  <a:lnTo>
                    <a:pt x="151" y="39"/>
                  </a:lnTo>
                  <a:lnTo>
                    <a:pt x="142" y="41"/>
                  </a:lnTo>
                  <a:lnTo>
                    <a:pt x="134" y="44"/>
                  </a:lnTo>
                  <a:lnTo>
                    <a:pt x="129" y="50"/>
                  </a:lnTo>
                  <a:lnTo>
                    <a:pt x="128" y="54"/>
                  </a:lnTo>
                  <a:lnTo>
                    <a:pt x="128" y="59"/>
                  </a:lnTo>
                  <a:lnTo>
                    <a:pt x="129" y="64"/>
                  </a:lnTo>
                  <a:lnTo>
                    <a:pt x="124" y="71"/>
                  </a:lnTo>
                  <a:lnTo>
                    <a:pt x="117" y="76"/>
                  </a:lnTo>
                  <a:lnTo>
                    <a:pt x="111" y="81"/>
                  </a:lnTo>
                  <a:lnTo>
                    <a:pt x="107" y="83"/>
                  </a:lnTo>
                  <a:lnTo>
                    <a:pt x="105" y="81"/>
                  </a:lnTo>
                  <a:lnTo>
                    <a:pt x="103" y="79"/>
                  </a:lnTo>
                  <a:lnTo>
                    <a:pt x="101" y="76"/>
                  </a:lnTo>
                  <a:lnTo>
                    <a:pt x="97" y="75"/>
                  </a:lnTo>
                  <a:lnTo>
                    <a:pt x="101" y="68"/>
                  </a:lnTo>
                  <a:lnTo>
                    <a:pt x="103" y="60"/>
                  </a:lnTo>
                  <a:lnTo>
                    <a:pt x="104" y="53"/>
                  </a:lnTo>
                  <a:lnTo>
                    <a:pt x="105" y="49"/>
                  </a:lnTo>
                  <a:lnTo>
                    <a:pt x="113" y="43"/>
                  </a:lnTo>
                  <a:lnTo>
                    <a:pt x="119" y="35"/>
                  </a:lnTo>
                  <a:lnTo>
                    <a:pt x="122" y="27"/>
                  </a:lnTo>
                  <a:lnTo>
                    <a:pt x="121" y="19"/>
                  </a:lnTo>
                  <a:lnTo>
                    <a:pt x="117" y="11"/>
                  </a:lnTo>
                  <a:lnTo>
                    <a:pt x="111" y="5"/>
                  </a:lnTo>
                  <a:lnTo>
                    <a:pt x="103" y="1"/>
                  </a:lnTo>
                  <a:lnTo>
                    <a:pt x="94" y="0"/>
                  </a:lnTo>
                  <a:lnTo>
                    <a:pt x="89" y="1"/>
                  </a:lnTo>
                  <a:lnTo>
                    <a:pt x="83" y="5"/>
                  </a:lnTo>
                  <a:lnTo>
                    <a:pt x="79" y="8"/>
                  </a:lnTo>
                  <a:lnTo>
                    <a:pt x="74" y="12"/>
                  </a:lnTo>
                  <a:lnTo>
                    <a:pt x="71" y="15"/>
                  </a:lnTo>
                  <a:lnTo>
                    <a:pt x="69" y="19"/>
                  </a:lnTo>
                  <a:lnTo>
                    <a:pt x="68" y="22"/>
                  </a:lnTo>
                  <a:lnTo>
                    <a:pt x="68" y="27"/>
                  </a:lnTo>
                  <a:lnTo>
                    <a:pt x="71" y="34"/>
                  </a:lnTo>
                  <a:lnTo>
                    <a:pt x="74" y="39"/>
                  </a:lnTo>
                  <a:lnTo>
                    <a:pt x="79" y="44"/>
                  </a:lnTo>
                  <a:lnTo>
                    <a:pt x="83" y="46"/>
                  </a:lnTo>
                  <a:lnTo>
                    <a:pt x="84" y="54"/>
                  </a:lnTo>
                  <a:lnTo>
                    <a:pt x="83" y="61"/>
                  </a:lnTo>
                  <a:lnTo>
                    <a:pt x="83" y="67"/>
                  </a:lnTo>
                  <a:lnTo>
                    <a:pt x="83" y="71"/>
                  </a:lnTo>
                  <a:lnTo>
                    <a:pt x="79" y="71"/>
                  </a:lnTo>
                  <a:lnTo>
                    <a:pt x="75" y="72"/>
                  </a:lnTo>
                  <a:lnTo>
                    <a:pt x="73" y="74"/>
                  </a:lnTo>
                  <a:lnTo>
                    <a:pt x="72" y="74"/>
                  </a:lnTo>
                  <a:lnTo>
                    <a:pt x="66" y="67"/>
                  </a:lnTo>
                  <a:lnTo>
                    <a:pt x="63" y="54"/>
                  </a:lnTo>
                  <a:lnTo>
                    <a:pt x="56" y="44"/>
                  </a:lnTo>
                  <a:lnTo>
                    <a:pt x="43" y="39"/>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07" name="Freeform 298">
              <a:extLst>
                <a:ext uri="{FF2B5EF4-FFF2-40B4-BE49-F238E27FC236}">
                  <a16:creationId xmlns:a16="http://schemas.microsoft.com/office/drawing/2014/main" xmlns="" id="{41DB50A0-FDB1-417A-B761-CBECD564F5CD}"/>
                </a:ext>
              </a:extLst>
            </p:cNvPr>
            <p:cNvSpPr>
              <a:spLocks/>
            </p:cNvSpPr>
            <p:nvPr/>
          </p:nvSpPr>
          <p:spPr bwMode="auto">
            <a:xfrm>
              <a:off x="2593" y="794"/>
              <a:ext cx="89" cy="154"/>
            </a:xfrm>
            <a:custGeom>
              <a:avLst/>
              <a:gdLst>
                <a:gd name="T0" fmla="*/ 5 w 179"/>
                <a:gd name="T1" fmla="*/ 0 h 309"/>
                <a:gd name="T2" fmla="*/ 5 w 179"/>
                <a:gd name="T3" fmla="*/ 0 h 309"/>
                <a:gd name="T4" fmla="*/ 4 w 179"/>
                <a:gd name="T5" fmla="*/ 1 h 309"/>
                <a:gd name="T6" fmla="*/ 3 w 179"/>
                <a:gd name="T7" fmla="*/ 1 h 309"/>
                <a:gd name="T8" fmla="*/ 3 w 179"/>
                <a:gd name="T9" fmla="*/ 1 h 309"/>
                <a:gd name="T10" fmla="*/ 2 w 179"/>
                <a:gd name="T11" fmla="*/ 2 h 309"/>
                <a:gd name="T12" fmla="*/ 2 w 179"/>
                <a:gd name="T13" fmla="*/ 2 h 309"/>
                <a:gd name="T14" fmla="*/ 1 w 179"/>
                <a:gd name="T15" fmla="*/ 2 h 309"/>
                <a:gd name="T16" fmla="*/ 1 w 179"/>
                <a:gd name="T17" fmla="*/ 2 h 309"/>
                <a:gd name="T18" fmla="*/ 1 w 179"/>
                <a:gd name="T19" fmla="*/ 2 h 309"/>
                <a:gd name="T20" fmla="*/ 1 w 179"/>
                <a:gd name="T21" fmla="*/ 2 h 309"/>
                <a:gd name="T22" fmla="*/ 1 w 179"/>
                <a:gd name="T23" fmla="*/ 3 h 309"/>
                <a:gd name="T24" fmla="*/ 0 w 179"/>
                <a:gd name="T25" fmla="*/ 3 h 309"/>
                <a:gd name="T26" fmla="*/ 0 w 179"/>
                <a:gd name="T27" fmla="*/ 3 h 309"/>
                <a:gd name="T28" fmla="*/ 0 w 179"/>
                <a:gd name="T29" fmla="*/ 4 h 309"/>
                <a:gd name="T30" fmla="*/ 0 w 179"/>
                <a:gd name="T31" fmla="*/ 4 h 309"/>
                <a:gd name="T32" fmla="*/ 0 w 179"/>
                <a:gd name="T33" fmla="*/ 4 h 309"/>
                <a:gd name="T34" fmla="*/ 0 w 179"/>
                <a:gd name="T35" fmla="*/ 5 h 309"/>
                <a:gd name="T36" fmla="*/ 0 w 179"/>
                <a:gd name="T37" fmla="*/ 5 h 309"/>
                <a:gd name="T38" fmla="*/ 0 w 179"/>
                <a:gd name="T39" fmla="*/ 6 h 309"/>
                <a:gd name="T40" fmla="*/ 0 w 179"/>
                <a:gd name="T41" fmla="*/ 7 h 309"/>
                <a:gd name="T42" fmla="*/ 0 w 179"/>
                <a:gd name="T43" fmla="*/ 7 h 309"/>
                <a:gd name="T44" fmla="*/ 0 w 179"/>
                <a:gd name="T45" fmla="*/ 7 h 309"/>
                <a:gd name="T46" fmla="*/ 1 w 179"/>
                <a:gd name="T47" fmla="*/ 7 h 309"/>
                <a:gd name="T48" fmla="*/ 1 w 179"/>
                <a:gd name="T49" fmla="*/ 7 h 309"/>
                <a:gd name="T50" fmla="*/ 1 w 179"/>
                <a:gd name="T51" fmla="*/ 8 h 309"/>
                <a:gd name="T52" fmla="*/ 2 w 179"/>
                <a:gd name="T53" fmla="*/ 8 h 309"/>
                <a:gd name="T54" fmla="*/ 2 w 179"/>
                <a:gd name="T55" fmla="*/ 9 h 309"/>
                <a:gd name="T56" fmla="*/ 2 w 179"/>
                <a:gd name="T57" fmla="*/ 9 h 309"/>
                <a:gd name="T58" fmla="*/ 2 w 179"/>
                <a:gd name="T59" fmla="*/ 9 h 309"/>
                <a:gd name="T60" fmla="*/ 3 w 179"/>
                <a:gd name="T61" fmla="*/ 8 h 309"/>
                <a:gd name="T62" fmla="*/ 3 w 179"/>
                <a:gd name="T63" fmla="*/ 8 h 309"/>
                <a:gd name="T64" fmla="*/ 3 w 179"/>
                <a:gd name="T65" fmla="*/ 8 h 309"/>
                <a:gd name="T66" fmla="*/ 3 w 179"/>
                <a:gd name="T67" fmla="*/ 7 h 309"/>
                <a:gd name="T68" fmla="*/ 4 w 179"/>
                <a:gd name="T69" fmla="*/ 7 h 309"/>
                <a:gd name="T70" fmla="*/ 4 w 179"/>
                <a:gd name="T71" fmla="*/ 7 h 309"/>
                <a:gd name="T72" fmla="*/ 5 w 179"/>
                <a:gd name="T73" fmla="*/ 7 h 309"/>
                <a:gd name="T74" fmla="*/ 4 w 179"/>
                <a:gd name="T75" fmla="*/ 7 h 309"/>
                <a:gd name="T76" fmla="*/ 4 w 179"/>
                <a:gd name="T77" fmla="*/ 6 h 309"/>
                <a:gd name="T78" fmla="*/ 4 w 179"/>
                <a:gd name="T79" fmla="*/ 5 h 309"/>
                <a:gd name="T80" fmla="*/ 5 w 179"/>
                <a:gd name="T81" fmla="*/ 5 h 309"/>
                <a:gd name="T82" fmla="*/ 4 w 179"/>
                <a:gd name="T83" fmla="*/ 4 h 309"/>
                <a:gd name="T84" fmla="*/ 4 w 179"/>
                <a:gd name="T85" fmla="*/ 3 h 309"/>
                <a:gd name="T86" fmla="*/ 4 w 179"/>
                <a:gd name="T87" fmla="*/ 2 h 309"/>
                <a:gd name="T88" fmla="*/ 4 w 179"/>
                <a:gd name="T89" fmla="*/ 1 h 309"/>
                <a:gd name="T90" fmla="*/ 5 w 179"/>
                <a:gd name="T91" fmla="*/ 1 h 309"/>
                <a:gd name="T92" fmla="*/ 5 w 179"/>
                <a:gd name="T93" fmla="*/ 0 h 309"/>
                <a:gd name="T94" fmla="*/ 5 w 179"/>
                <a:gd name="T95" fmla="*/ 0 h 309"/>
                <a:gd name="T96" fmla="*/ 5 w 179"/>
                <a:gd name="T97" fmla="*/ 0 h 309"/>
                <a:gd name="T98" fmla="*/ 5 w 179"/>
                <a:gd name="T99" fmla="*/ 0 h 309"/>
                <a:gd name="T100" fmla="*/ 5 w 179"/>
                <a:gd name="T101" fmla="*/ 0 h 309"/>
                <a:gd name="T102" fmla="*/ 5 w 179"/>
                <a:gd name="T103" fmla="*/ 0 h 309"/>
                <a:gd name="T104" fmla="*/ 5 w 179"/>
                <a:gd name="T105" fmla="*/ 0 h 309"/>
                <a:gd name="T106" fmla="*/ 5 w 179"/>
                <a:gd name="T107" fmla="*/ 0 h 30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79" h="309">
                  <a:moveTo>
                    <a:pt x="177" y="0"/>
                  </a:moveTo>
                  <a:lnTo>
                    <a:pt x="162" y="20"/>
                  </a:lnTo>
                  <a:lnTo>
                    <a:pt x="146" y="37"/>
                  </a:lnTo>
                  <a:lnTo>
                    <a:pt x="127" y="51"/>
                  </a:lnTo>
                  <a:lnTo>
                    <a:pt x="109" y="61"/>
                  </a:lnTo>
                  <a:lnTo>
                    <a:pt x="89" y="69"/>
                  </a:lnTo>
                  <a:lnTo>
                    <a:pt x="70" y="75"/>
                  </a:lnTo>
                  <a:lnTo>
                    <a:pt x="51" y="77"/>
                  </a:lnTo>
                  <a:lnTo>
                    <a:pt x="33" y="77"/>
                  </a:lnTo>
                  <a:lnTo>
                    <a:pt x="34" y="84"/>
                  </a:lnTo>
                  <a:lnTo>
                    <a:pt x="34" y="92"/>
                  </a:lnTo>
                  <a:lnTo>
                    <a:pt x="33" y="100"/>
                  </a:lnTo>
                  <a:lnTo>
                    <a:pt x="30" y="110"/>
                  </a:lnTo>
                  <a:lnTo>
                    <a:pt x="26" y="119"/>
                  </a:lnTo>
                  <a:lnTo>
                    <a:pt x="19" y="128"/>
                  </a:lnTo>
                  <a:lnTo>
                    <a:pt x="11" y="135"/>
                  </a:lnTo>
                  <a:lnTo>
                    <a:pt x="0" y="142"/>
                  </a:lnTo>
                  <a:lnTo>
                    <a:pt x="12" y="161"/>
                  </a:lnTo>
                  <a:lnTo>
                    <a:pt x="20" y="187"/>
                  </a:lnTo>
                  <a:lnTo>
                    <a:pt x="21" y="211"/>
                  </a:lnTo>
                  <a:lnTo>
                    <a:pt x="12" y="232"/>
                  </a:lnTo>
                  <a:lnTo>
                    <a:pt x="20" y="235"/>
                  </a:lnTo>
                  <a:lnTo>
                    <a:pt x="29" y="240"/>
                  </a:lnTo>
                  <a:lnTo>
                    <a:pt x="40" y="246"/>
                  </a:lnTo>
                  <a:lnTo>
                    <a:pt x="51" y="252"/>
                  </a:lnTo>
                  <a:lnTo>
                    <a:pt x="61" y="263"/>
                  </a:lnTo>
                  <a:lnTo>
                    <a:pt x="72" y="276"/>
                  </a:lnTo>
                  <a:lnTo>
                    <a:pt x="80" y="290"/>
                  </a:lnTo>
                  <a:lnTo>
                    <a:pt x="86" y="309"/>
                  </a:lnTo>
                  <a:lnTo>
                    <a:pt x="90" y="299"/>
                  </a:lnTo>
                  <a:lnTo>
                    <a:pt x="96" y="286"/>
                  </a:lnTo>
                  <a:lnTo>
                    <a:pt x="104" y="274"/>
                  </a:lnTo>
                  <a:lnTo>
                    <a:pt x="113" y="264"/>
                  </a:lnTo>
                  <a:lnTo>
                    <a:pt x="123" y="254"/>
                  </a:lnTo>
                  <a:lnTo>
                    <a:pt x="134" y="247"/>
                  </a:lnTo>
                  <a:lnTo>
                    <a:pt x="147" y="241"/>
                  </a:lnTo>
                  <a:lnTo>
                    <a:pt x="161" y="239"/>
                  </a:lnTo>
                  <a:lnTo>
                    <a:pt x="154" y="225"/>
                  </a:lnTo>
                  <a:lnTo>
                    <a:pt x="150" y="208"/>
                  </a:lnTo>
                  <a:lnTo>
                    <a:pt x="152" y="188"/>
                  </a:lnTo>
                  <a:lnTo>
                    <a:pt x="165" y="168"/>
                  </a:lnTo>
                  <a:lnTo>
                    <a:pt x="154" y="135"/>
                  </a:lnTo>
                  <a:lnTo>
                    <a:pt x="150" y="103"/>
                  </a:lnTo>
                  <a:lnTo>
                    <a:pt x="151" y="74"/>
                  </a:lnTo>
                  <a:lnTo>
                    <a:pt x="156" y="52"/>
                  </a:lnTo>
                  <a:lnTo>
                    <a:pt x="161" y="39"/>
                  </a:lnTo>
                  <a:lnTo>
                    <a:pt x="166" y="27"/>
                  </a:lnTo>
                  <a:lnTo>
                    <a:pt x="172" y="15"/>
                  </a:lnTo>
                  <a:lnTo>
                    <a:pt x="177" y="9"/>
                  </a:lnTo>
                  <a:lnTo>
                    <a:pt x="179" y="7"/>
                  </a:lnTo>
                  <a:lnTo>
                    <a:pt x="179" y="5"/>
                  </a:lnTo>
                  <a:lnTo>
                    <a:pt x="178" y="4"/>
                  </a:lnTo>
                  <a:lnTo>
                    <a:pt x="177" y="2"/>
                  </a:lnTo>
                  <a:lnTo>
                    <a:pt x="177"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08" name="Freeform 299">
              <a:extLst>
                <a:ext uri="{FF2B5EF4-FFF2-40B4-BE49-F238E27FC236}">
                  <a16:creationId xmlns:a16="http://schemas.microsoft.com/office/drawing/2014/main" xmlns="" id="{D4D02EF4-A6B5-4FF5-BA94-19F96FC1A8A8}"/>
                </a:ext>
              </a:extLst>
            </p:cNvPr>
            <p:cNvSpPr>
              <a:spLocks/>
            </p:cNvSpPr>
            <p:nvPr/>
          </p:nvSpPr>
          <p:spPr bwMode="auto">
            <a:xfrm>
              <a:off x="2820" y="755"/>
              <a:ext cx="167" cy="128"/>
            </a:xfrm>
            <a:custGeom>
              <a:avLst/>
              <a:gdLst>
                <a:gd name="T0" fmla="*/ 5 w 334"/>
                <a:gd name="T1" fmla="*/ 0 h 256"/>
                <a:gd name="T2" fmla="*/ 5 w 334"/>
                <a:gd name="T3" fmla="*/ 1 h 256"/>
                <a:gd name="T4" fmla="*/ 4 w 334"/>
                <a:gd name="T5" fmla="*/ 1 h 256"/>
                <a:gd name="T6" fmla="*/ 4 w 334"/>
                <a:gd name="T7" fmla="*/ 1 h 256"/>
                <a:gd name="T8" fmla="*/ 3 w 334"/>
                <a:gd name="T9" fmla="*/ 1 h 256"/>
                <a:gd name="T10" fmla="*/ 3 w 334"/>
                <a:gd name="T11" fmla="*/ 1 h 256"/>
                <a:gd name="T12" fmla="*/ 2 w 334"/>
                <a:gd name="T13" fmla="*/ 1 h 256"/>
                <a:gd name="T14" fmla="*/ 2 w 334"/>
                <a:gd name="T15" fmla="*/ 2 h 256"/>
                <a:gd name="T16" fmla="*/ 1 w 334"/>
                <a:gd name="T17" fmla="*/ 2 h 256"/>
                <a:gd name="T18" fmla="*/ 1 w 334"/>
                <a:gd name="T19" fmla="*/ 2 h 256"/>
                <a:gd name="T20" fmla="*/ 1 w 334"/>
                <a:gd name="T21" fmla="*/ 2 h 256"/>
                <a:gd name="T22" fmla="*/ 1 w 334"/>
                <a:gd name="T23" fmla="*/ 1 h 256"/>
                <a:gd name="T24" fmla="*/ 0 w 334"/>
                <a:gd name="T25" fmla="*/ 1 h 256"/>
                <a:gd name="T26" fmla="*/ 1 w 334"/>
                <a:gd name="T27" fmla="*/ 2 h 256"/>
                <a:gd name="T28" fmla="*/ 2 w 334"/>
                <a:gd name="T29" fmla="*/ 2 h 256"/>
                <a:gd name="T30" fmla="*/ 2 w 334"/>
                <a:gd name="T31" fmla="*/ 3 h 256"/>
                <a:gd name="T32" fmla="*/ 2 w 334"/>
                <a:gd name="T33" fmla="*/ 4 h 256"/>
                <a:gd name="T34" fmla="*/ 3 w 334"/>
                <a:gd name="T35" fmla="*/ 4 h 256"/>
                <a:gd name="T36" fmla="*/ 3 w 334"/>
                <a:gd name="T37" fmla="*/ 5 h 256"/>
                <a:gd name="T38" fmla="*/ 3 w 334"/>
                <a:gd name="T39" fmla="*/ 6 h 256"/>
                <a:gd name="T40" fmla="*/ 3 w 334"/>
                <a:gd name="T41" fmla="*/ 6 h 256"/>
                <a:gd name="T42" fmla="*/ 4 w 334"/>
                <a:gd name="T43" fmla="*/ 6 h 256"/>
                <a:gd name="T44" fmla="*/ 4 w 334"/>
                <a:gd name="T45" fmla="*/ 7 h 256"/>
                <a:gd name="T46" fmla="*/ 4 w 334"/>
                <a:gd name="T47" fmla="*/ 7 h 256"/>
                <a:gd name="T48" fmla="*/ 5 w 334"/>
                <a:gd name="T49" fmla="*/ 7 h 256"/>
                <a:gd name="T50" fmla="*/ 5 w 334"/>
                <a:gd name="T51" fmla="*/ 7 h 256"/>
                <a:gd name="T52" fmla="*/ 6 w 334"/>
                <a:gd name="T53" fmla="*/ 8 h 256"/>
                <a:gd name="T54" fmla="*/ 6 w 334"/>
                <a:gd name="T55" fmla="*/ 8 h 256"/>
                <a:gd name="T56" fmla="*/ 6 w 334"/>
                <a:gd name="T57" fmla="*/ 8 h 256"/>
                <a:gd name="T58" fmla="*/ 6 w 334"/>
                <a:gd name="T59" fmla="*/ 8 h 256"/>
                <a:gd name="T60" fmla="*/ 7 w 334"/>
                <a:gd name="T61" fmla="*/ 8 h 256"/>
                <a:gd name="T62" fmla="*/ 7 w 334"/>
                <a:gd name="T63" fmla="*/ 8 h 256"/>
                <a:gd name="T64" fmla="*/ 8 w 334"/>
                <a:gd name="T65" fmla="*/ 8 h 256"/>
                <a:gd name="T66" fmla="*/ 9 w 334"/>
                <a:gd name="T67" fmla="*/ 8 h 256"/>
                <a:gd name="T68" fmla="*/ 9 w 334"/>
                <a:gd name="T69" fmla="*/ 8 h 256"/>
                <a:gd name="T70" fmla="*/ 10 w 334"/>
                <a:gd name="T71" fmla="*/ 8 h 256"/>
                <a:gd name="T72" fmla="*/ 11 w 334"/>
                <a:gd name="T73" fmla="*/ 8 h 256"/>
                <a:gd name="T74" fmla="*/ 11 w 334"/>
                <a:gd name="T75" fmla="*/ 8 h 256"/>
                <a:gd name="T76" fmla="*/ 10 w 334"/>
                <a:gd name="T77" fmla="*/ 8 h 256"/>
                <a:gd name="T78" fmla="*/ 10 w 334"/>
                <a:gd name="T79" fmla="*/ 7 h 256"/>
                <a:gd name="T80" fmla="*/ 10 w 334"/>
                <a:gd name="T81" fmla="*/ 7 h 256"/>
                <a:gd name="T82" fmla="*/ 10 w 334"/>
                <a:gd name="T83" fmla="*/ 6 h 256"/>
                <a:gd name="T84" fmla="*/ 10 w 334"/>
                <a:gd name="T85" fmla="*/ 5 h 256"/>
                <a:gd name="T86" fmla="*/ 10 w 334"/>
                <a:gd name="T87" fmla="*/ 5 h 256"/>
                <a:gd name="T88" fmla="*/ 10 w 334"/>
                <a:gd name="T89" fmla="*/ 4 h 256"/>
                <a:gd name="T90" fmla="*/ 10 w 334"/>
                <a:gd name="T91" fmla="*/ 4 h 256"/>
                <a:gd name="T92" fmla="*/ 10 w 334"/>
                <a:gd name="T93" fmla="*/ 4 h 256"/>
                <a:gd name="T94" fmla="*/ 9 w 334"/>
                <a:gd name="T95" fmla="*/ 3 h 256"/>
                <a:gd name="T96" fmla="*/ 9 w 334"/>
                <a:gd name="T97" fmla="*/ 3 h 256"/>
                <a:gd name="T98" fmla="*/ 8 w 334"/>
                <a:gd name="T99" fmla="*/ 3 h 256"/>
                <a:gd name="T100" fmla="*/ 8 w 334"/>
                <a:gd name="T101" fmla="*/ 2 h 256"/>
                <a:gd name="T102" fmla="*/ 8 w 334"/>
                <a:gd name="T103" fmla="*/ 2 h 256"/>
                <a:gd name="T104" fmla="*/ 8 w 334"/>
                <a:gd name="T105" fmla="*/ 1 h 256"/>
                <a:gd name="T106" fmla="*/ 7 w 334"/>
                <a:gd name="T107" fmla="*/ 1 h 256"/>
                <a:gd name="T108" fmla="*/ 7 w 334"/>
                <a:gd name="T109" fmla="*/ 1 h 256"/>
                <a:gd name="T110" fmla="*/ 7 w 334"/>
                <a:gd name="T111" fmla="*/ 1 h 256"/>
                <a:gd name="T112" fmla="*/ 7 w 334"/>
                <a:gd name="T113" fmla="*/ 1 h 256"/>
                <a:gd name="T114" fmla="*/ 6 w 334"/>
                <a:gd name="T115" fmla="*/ 1 h 256"/>
                <a:gd name="T116" fmla="*/ 6 w 334"/>
                <a:gd name="T117" fmla="*/ 1 h 256"/>
                <a:gd name="T118" fmla="*/ 6 w 334"/>
                <a:gd name="T119" fmla="*/ 1 h 256"/>
                <a:gd name="T120" fmla="*/ 5 w 334"/>
                <a:gd name="T121" fmla="*/ 0 h 25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34" h="256">
                  <a:moveTo>
                    <a:pt x="152" y="0"/>
                  </a:moveTo>
                  <a:lnTo>
                    <a:pt x="141" y="3"/>
                  </a:lnTo>
                  <a:lnTo>
                    <a:pt x="126" y="9"/>
                  </a:lnTo>
                  <a:lnTo>
                    <a:pt x="108" y="15"/>
                  </a:lnTo>
                  <a:lnTo>
                    <a:pt x="91" y="21"/>
                  </a:lnTo>
                  <a:lnTo>
                    <a:pt x="71" y="26"/>
                  </a:lnTo>
                  <a:lnTo>
                    <a:pt x="54" y="31"/>
                  </a:lnTo>
                  <a:lnTo>
                    <a:pt x="37" y="34"/>
                  </a:lnTo>
                  <a:lnTo>
                    <a:pt x="22" y="35"/>
                  </a:lnTo>
                  <a:lnTo>
                    <a:pt x="15" y="34"/>
                  </a:lnTo>
                  <a:lnTo>
                    <a:pt x="9" y="33"/>
                  </a:lnTo>
                  <a:lnTo>
                    <a:pt x="4" y="32"/>
                  </a:lnTo>
                  <a:lnTo>
                    <a:pt x="0" y="32"/>
                  </a:lnTo>
                  <a:lnTo>
                    <a:pt x="17" y="44"/>
                  </a:lnTo>
                  <a:lnTo>
                    <a:pt x="35" y="59"/>
                  </a:lnTo>
                  <a:lnTo>
                    <a:pt x="48" y="76"/>
                  </a:lnTo>
                  <a:lnTo>
                    <a:pt x="62" y="97"/>
                  </a:lnTo>
                  <a:lnTo>
                    <a:pt x="73" y="118"/>
                  </a:lnTo>
                  <a:lnTo>
                    <a:pt x="82" y="141"/>
                  </a:lnTo>
                  <a:lnTo>
                    <a:pt x="89" y="167"/>
                  </a:lnTo>
                  <a:lnTo>
                    <a:pt x="93" y="191"/>
                  </a:lnTo>
                  <a:lnTo>
                    <a:pt x="101" y="191"/>
                  </a:lnTo>
                  <a:lnTo>
                    <a:pt x="113" y="195"/>
                  </a:lnTo>
                  <a:lnTo>
                    <a:pt x="124" y="199"/>
                  </a:lnTo>
                  <a:lnTo>
                    <a:pt x="138" y="207"/>
                  </a:lnTo>
                  <a:lnTo>
                    <a:pt x="151" y="216"/>
                  </a:lnTo>
                  <a:lnTo>
                    <a:pt x="162" y="228"/>
                  </a:lnTo>
                  <a:lnTo>
                    <a:pt x="173" y="241"/>
                  </a:lnTo>
                  <a:lnTo>
                    <a:pt x="181" y="256"/>
                  </a:lnTo>
                  <a:lnTo>
                    <a:pt x="191" y="248"/>
                  </a:lnTo>
                  <a:lnTo>
                    <a:pt x="204" y="241"/>
                  </a:lnTo>
                  <a:lnTo>
                    <a:pt x="220" y="234"/>
                  </a:lnTo>
                  <a:lnTo>
                    <a:pt x="238" y="229"/>
                  </a:lnTo>
                  <a:lnTo>
                    <a:pt x="259" y="228"/>
                  </a:lnTo>
                  <a:lnTo>
                    <a:pt x="282" y="229"/>
                  </a:lnTo>
                  <a:lnTo>
                    <a:pt x="308" y="235"/>
                  </a:lnTo>
                  <a:lnTo>
                    <a:pt x="334" y="246"/>
                  </a:lnTo>
                  <a:lnTo>
                    <a:pt x="326" y="237"/>
                  </a:lnTo>
                  <a:lnTo>
                    <a:pt x="318" y="226"/>
                  </a:lnTo>
                  <a:lnTo>
                    <a:pt x="311" y="212"/>
                  </a:lnTo>
                  <a:lnTo>
                    <a:pt x="306" y="196"/>
                  </a:lnTo>
                  <a:lnTo>
                    <a:pt x="303" y="177"/>
                  </a:lnTo>
                  <a:lnTo>
                    <a:pt x="304" y="158"/>
                  </a:lnTo>
                  <a:lnTo>
                    <a:pt x="310" y="135"/>
                  </a:lnTo>
                  <a:lnTo>
                    <a:pt x="320" y="109"/>
                  </a:lnTo>
                  <a:lnTo>
                    <a:pt x="305" y="106"/>
                  </a:lnTo>
                  <a:lnTo>
                    <a:pt x="289" y="101"/>
                  </a:lnTo>
                  <a:lnTo>
                    <a:pt x="274" y="95"/>
                  </a:lnTo>
                  <a:lnTo>
                    <a:pt x="259" y="86"/>
                  </a:lnTo>
                  <a:lnTo>
                    <a:pt x="248" y="74"/>
                  </a:lnTo>
                  <a:lnTo>
                    <a:pt x="238" y="59"/>
                  </a:lnTo>
                  <a:lnTo>
                    <a:pt x="234" y="39"/>
                  </a:lnTo>
                  <a:lnTo>
                    <a:pt x="233" y="16"/>
                  </a:lnTo>
                  <a:lnTo>
                    <a:pt x="223" y="18"/>
                  </a:lnTo>
                  <a:lnTo>
                    <a:pt x="215" y="19"/>
                  </a:lnTo>
                  <a:lnTo>
                    <a:pt x="205" y="21"/>
                  </a:lnTo>
                  <a:lnTo>
                    <a:pt x="196" y="19"/>
                  </a:lnTo>
                  <a:lnTo>
                    <a:pt x="185" y="17"/>
                  </a:lnTo>
                  <a:lnTo>
                    <a:pt x="175" y="14"/>
                  </a:lnTo>
                  <a:lnTo>
                    <a:pt x="164" y="8"/>
                  </a:lnTo>
                  <a:lnTo>
                    <a:pt x="152"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09" name="Freeform 300">
              <a:extLst>
                <a:ext uri="{FF2B5EF4-FFF2-40B4-BE49-F238E27FC236}">
                  <a16:creationId xmlns:a16="http://schemas.microsoft.com/office/drawing/2014/main" xmlns="" id="{63C6A91A-7C21-4B03-BB70-39BCA09A992D}"/>
                </a:ext>
              </a:extLst>
            </p:cNvPr>
            <p:cNvSpPr>
              <a:spLocks/>
            </p:cNvSpPr>
            <p:nvPr/>
          </p:nvSpPr>
          <p:spPr bwMode="auto">
            <a:xfrm>
              <a:off x="2734" y="564"/>
              <a:ext cx="147" cy="180"/>
            </a:xfrm>
            <a:custGeom>
              <a:avLst/>
              <a:gdLst>
                <a:gd name="T0" fmla="*/ 8 w 293"/>
                <a:gd name="T1" fmla="*/ 5 h 361"/>
                <a:gd name="T2" fmla="*/ 7 w 293"/>
                <a:gd name="T3" fmla="*/ 5 h 361"/>
                <a:gd name="T4" fmla="*/ 5 w 293"/>
                <a:gd name="T5" fmla="*/ 6 h 361"/>
                <a:gd name="T6" fmla="*/ 4 w 293"/>
                <a:gd name="T7" fmla="*/ 7 h 361"/>
                <a:gd name="T8" fmla="*/ 3 w 293"/>
                <a:gd name="T9" fmla="*/ 8 h 361"/>
                <a:gd name="T10" fmla="*/ 3 w 293"/>
                <a:gd name="T11" fmla="*/ 9 h 361"/>
                <a:gd name="T12" fmla="*/ 3 w 293"/>
                <a:gd name="T13" fmla="*/ 10 h 361"/>
                <a:gd name="T14" fmla="*/ 2 w 293"/>
                <a:gd name="T15" fmla="*/ 10 h 361"/>
                <a:gd name="T16" fmla="*/ 2 w 293"/>
                <a:gd name="T17" fmla="*/ 10 h 361"/>
                <a:gd name="T18" fmla="*/ 1 w 293"/>
                <a:gd name="T19" fmla="*/ 11 h 361"/>
                <a:gd name="T20" fmla="*/ 1 w 293"/>
                <a:gd name="T21" fmla="*/ 11 h 361"/>
                <a:gd name="T22" fmla="*/ 1 w 293"/>
                <a:gd name="T23" fmla="*/ 11 h 361"/>
                <a:gd name="T24" fmla="*/ 1 w 293"/>
                <a:gd name="T25" fmla="*/ 11 h 361"/>
                <a:gd name="T26" fmla="*/ 0 w 293"/>
                <a:gd name="T27" fmla="*/ 11 h 361"/>
                <a:gd name="T28" fmla="*/ 1 w 293"/>
                <a:gd name="T29" fmla="*/ 10 h 361"/>
                <a:gd name="T30" fmla="*/ 2 w 293"/>
                <a:gd name="T31" fmla="*/ 9 h 361"/>
                <a:gd name="T32" fmla="*/ 3 w 293"/>
                <a:gd name="T33" fmla="*/ 8 h 361"/>
                <a:gd name="T34" fmla="*/ 3 w 293"/>
                <a:gd name="T35" fmla="*/ 7 h 361"/>
                <a:gd name="T36" fmla="*/ 3 w 293"/>
                <a:gd name="T37" fmla="*/ 6 h 361"/>
                <a:gd name="T38" fmla="*/ 3 w 293"/>
                <a:gd name="T39" fmla="*/ 5 h 361"/>
                <a:gd name="T40" fmla="*/ 3 w 293"/>
                <a:gd name="T41" fmla="*/ 4 h 361"/>
                <a:gd name="T42" fmla="*/ 3 w 293"/>
                <a:gd name="T43" fmla="*/ 4 h 361"/>
                <a:gd name="T44" fmla="*/ 4 w 293"/>
                <a:gd name="T45" fmla="*/ 3 h 361"/>
                <a:gd name="T46" fmla="*/ 4 w 293"/>
                <a:gd name="T47" fmla="*/ 2 h 361"/>
                <a:gd name="T48" fmla="*/ 5 w 293"/>
                <a:gd name="T49" fmla="*/ 1 h 361"/>
                <a:gd name="T50" fmla="*/ 6 w 293"/>
                <a:gd name="T51" fmla="*/ 1 h 361"/>
                <a:gd name="T52" fmla="*/ 7 w 293"/>
                <a:gd name="T53" fmla="*/ 1 h 361"/>
                <a:gd name="T54" fmla="*/ 8 w 293"/>
                <a:gd name="T55" fmla="*/ 0 h 361"/>
                <a:gd name="T56" fmla="*/ 8 w 293"/>
                <a:gd name="T57" fmla="*/ 0 h 361"/>
                <a:gd name="T58" fmla="*/ 8 w 293"/>
                <a:gd name="T59" fmla="*/ 1 h 361"/>
                <a:gd name="T60" fmla="*/ 8 w 293"/>
                <a:gd name="T61" fmla="*/ 2 h 361"/>
                <a:gd name="T62" fmla="*/ 9 w 293"/>
                <a:gd name="T63" fmla="*/ 3 h 361"/>
                <a:gd name="T64" fmla="*/ 9 w 293"/>
                <a:gd name="T65" fmla="*/ 3 h 361"/>
                <a:gd name="T66" fmla="*/ 9 w 293"/>
                <a:gd name="T67" fmla="*/ 4 h 361"/>
                <a:gd name="T68" fmla="*/ 8 w 293"/>
                <a:gd name="T69" fmla="*/ 4 h 361"/>
                <a:gd name="T70" fmla="*/ 8 w 293"/>
                <a:gd name="T71" fmla="*/ 5 h 36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93" h="361">
                  <a:moveTo>
                    <a:pt x="256" y="175"/>
                  </a:moveTo>
                  <a:lnTo>
                    <a:pt x="247" y="175"/>
                  </a:lnTo>
                  <a:lnTo>
                    <a:pt x="230" y="175"/>
                  </a:lnTo>
                  <a:lnTo>
                    <a:pt x="209" y="178"/>
                  </a:lnTo>
                  <a:lnTo>
                    <a:pt x="185" y="183"/>
                  </a:lnTo>
                  <a:lnTo>
                    <a:pt x="160" y="194"/>
                  </a:lnTo>
                  <a:lnTo>
                    <a:pt x="134" y="211"/>
                  </a:lnTo>
                  <a:lnTo>
                    <a:pt x="112" y="235"/>
                  </a:lnTo>
                  <a:lnTo>
                    <a:pt x="95" y="270"/>
                  </a:lnTo>
                  <a:lnTo>
                    <a:pt x="89" y="286"/>
                  </a:lnTo>
                  <a:lnTo>
                    <a:pt x="85" y="301"/>
                  </a:lnTo>
                  <a:lnTo>
                    <a:pt x="80" y="314"/>
                  </a:lnTo>
                  <a:lnTo>
                    <a:pt x="76" y="324"/>
                  </a:lnTo>
                  <a:lnTo>
                    <a:pt x="71" y="333"/>
                  </a:lnTo>
                  <a:lnTo>
                    <a:pt x="65" y="341"/>
                  </a:lnTo>
                  <a:lnTo>
                    <a:pt x="61" y="346"/>
                  </a:lnTo>
                  <a:lnTo>
                    <a:pt x="54" y="348"/>
                  </a:lnTo>
                  <a:lnTo>
                    <a:pt x="47" y="349"/>
                  </a:lnTo>
                  <a:lnTo>
                    <a:pt x="39" y="351"/>
                  </a:lnTo>
                  <a:lnTo>
                    <a:pt x="31" y="352"/>
                  </a:lnTo>
                  <a:lnTo>
                    <a:pt x="24" y="354"/>
                  </a:lnTo>
                  <a:lnTo>
                    <a:pt x="17" y="355"/>
                  </a:lnTo>
                  <a:lnTo>
                    <a:pt x="11" y="357"/>
                  </a:lnTo>
                  <a:lnTo>
                    <a:pt x="5" y="359"/>
                  </a:lnTo>
                  <a:lnTo>
                    <a:pt x="1" y="361"/>
                  </a:lnTo>
                  <a:lnTo>
                    <a:pt x="1" y="360"/>
                  </a:lnTo>
                  <a:lnTo>
                    <a:pt x="1" y="359"/>
                  </a:lnTo>
                  <a:lnTo>
                    <a:pt x="0" y="357"/>
                  </a:lnTo>
                  <a:lnTo>
                    <a:pt x="0" y="356"/>
                  </a:lnTo>
                  <a:lnTo>
                    <a:pt x="24" y="345"/>
                  </a:lnTo>
                  <a:lnTo>
                    <a:pt x="42" y="329"/>
                  </a:lnTo>
                  <a:lnTo>
                    <a:pt x="55" y="309"/>
                  </a:lnTo>
                  <a:lnTo>
                    <a:pt x="64" y="287"/>
                  </a:lnTo>
                  <a:lnTo>
                    <a:pt x="69" y="265"/>
                  </a:lnTo>
                  <a:lnTo>
                    <a:pt x="71" y="244"/>
                  </a:lnTo>
                  <a:lnTo>
                    <a:pt x="72" y="226"/>
                  </a:lnTo>
                  <a:lnTo>
                    <a:pt x="72" y="213"/>
                  </a:lnTo>
                  <a:lnTo>
                    <a:pt x="72" y="202"/>
                  </a:lnTo>
                  <a:lnTo>
                    <a:pt x="69" y="187"/>
                  </a:lnTo>
                  <a:lnTo>
                    <a:pt x="65" y="172"/>
                  </a:lnTo>
                  <a:lnTo>
                    <a:pt x="61" y="155"/>
                  </a:lnTo>
                  <a:lnTo>
                    <a:pt x="70" y="152"/>
                  </a:lnTo>
                  <a:lnTo>
                    <a:pt x="81" y="147"/>
                  </a:lnTo>
                  <a:lnTo>
                    <a:pt x="93" y="137"/>
                  </a:lnTo>
                  <a:lnTo>
                    <a:pt x="104" y="126"/>
                  </a:lnTo>
                  <a:lnTo>
                    <a:pt x="114" y="112"/>
                  </a:lnTo>
                  <a:lnTo>
                    <a:pt x="119" y="96"/>
                  </a:lnTo>
                  <a:lnTo>
                    <a:pt x="120" y="80"/>
                  </a:lnTo>
                  <a:lnTo>
                    <a:pt x="117" y="64"/>
                  </a:lnTo>
                  <a:lnTo>
                    <a:pt x="130" y="62"/>
                  </a:lnTo>
                  <a:lnTo>
                    <a:pt x="145" y="58"/>
                  </a:lnTo>
                  <a:lnTo>
                    <a:pt x="163" y="52"/>
                  </a:lnTo>
                  <a:lnTo>
                    <a:pt x="181" y="43"/>
                  </a:lnTo>
                  <a:lnTo>
                    <a:pt x="200" y="34"/>
                  </a:lnTo>
                  <a:lnTo>
                    <a:pt x="216" y="22"/>
                  </a:lnTo>
                  <a:lnTo>
                    <a:pt x="229" y="12"/>
                  </a:lnTo>
                  <a:lnTo>
                    <a:pt x="238" y="0"/>
                  </a:lnTo>
                  <a:lnTo>
                    <a:pt x="237" y="14"/>
                  </a:lnTo>
                  <a:lnTo>
                    <a:pt x="239" y="30"/>
                  </a:lnTo>
                  <a:lnTo>
                    <a:pt x="242" y="47"/>
                  </a:lnTo>
                  <a:lnTo>
                    <a:pt x="248" y="65"/>
                  </a:lnTo>
                  <a:lnTo>
                    <a:pt x="256" y="82"/>
                  </a:lnTo>
                  <a:lnTo>
                    <a:pt x="267" y="97"/>
                  </a:lnTo>
                  <a:lnTo>
                    <a:pt x="279" y="110"/>
                  </a:lnTo>
                  <a:lnTo>
                    <a:pt x="293" y="119"/>
                  </a:lnTo>
                  <a:lnTo>
                    <a:pt x="284" y="120"/>
                  </a:lnTo>
                  <a:lnTo>
                    <a:pt x="274" y="124"/>
                  </a:lnTo>
                  <a:lnTo>
                    <a:pt x="266" y="128"/>
                  </a:lnTo>
                  <a:lnTo>
                    <a:pt x="257" y="135"/>
                  </a:lnTo>
                  <a:lnTo>
                    <a:pt x="252" y="142"/>
                  </a:lnTo>
                  <a:lnTo>
                    <a:pt x="249" y="152"/>
                  </a:lnTo>
                  <a:lnTo>
                    <a:pt x="251" y="163"/>
                  </a:lnTo>
                  <a:lnTo>
                    <a:pt x="256" y="175"/>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10" name="Freeform 301">
              <a:extLst>
                <a:ext uri="{FF2B5EF4-FFF2-40B4-BE49-F238E27FC236}">
                  <a16:creationId xmlns:a16="http://schemas.microsoft.com/office/drawing/2014/main" xmlns="" id="{FCF87AF8-5E58-4AD0-A94E-9448C39DABAC}"/>
                </a:ext>
              </a:extLst>
            </p:cNvPr>
            <p:cNvSpPr>
              <a:spLocks/>
            </p:cNvSpPr>
            <p:nvPr/>
          </p:nvSpPr>
          <p:spPr bwMode="auto">
            <a:xfrm>
              <a:off x="2686" y="566"/>
              <a:ext cx="86" cy="176"/>
            </a:xfrm>
            <a:custGeom>
              <a:avLst/>
              <a:gdLst>
                <a:gd name="T0" fmla="*/ 2 w 173"/>
                <a:gd name="T1" fmla="*/ 11 h 351"/>
                <a:gd name="T2" fmla="*/ 2 w 173"/>
                <a:gd name="T3" fmla="*/ 11 h 351"/>
                <a:gd name="T4" fmla="*/ 2 w 173"/>
                <a:gd name="T5" fmla="*/ 11 h 351"/>
                <a:gd name="T6" fmla="*/ 1 w 173"/>
                <a:gd name="T7" fmla="*/ 11 h 351"/>
                <a:gd name="T8" fmla="*/ 1 w 173"/>
                <a:gd name="T9" fmla="*/ 11 h 351"/>
                <a:gd name="T10" fmla="*/ 2 w 173"/>
                <a:gd name="T11" fmla="*/ 10 h 351"/>
                <a:gd name="T12" fmla="*/ 2 w 173"/>
                <a:gd name="T13" fmla="*/ 10 h 351"/>
                <a:gd name="T14" fmla="*/ 3 w 173"/>
                <a:gd name="T15" fmla="*/ 10 h 351"/>
                <a:gd name="T16" fmla="*/ 3 w 173"/>
                <a:gd name="T17" fmla="*/ 10 h 351"/>
                <a:gd name="T18" fmla="*/ 3 w 173"/>
                <a:gd name="T19" fmla="*/ 9 h 351"/>
                <a:gd name="T20" fmla="*/ 3 w 173"/>
                <a:gd name="T21" fmla="*/ 9 h 351"/>
                <a:gd name="T22" fmla="*/ 3 w 173"/>
                <a:gd name="T23" fmla="*/ 9 h 351"/>
                <a:gd name="T24" fmla="*/ 2 w 173"/>
                <a:gd name="T25" fmla="*/ 9 h 351"/>
                <a:gd name="T26" fmla="*/ 2 w 173"/>
                <a:gd name="T27" fmla="*/ 9 h 351"/>
                <a:gd name="T28" fmla="*/ 2 w 173"/>
                <a:gd name="T29" fmla="*/ 9 h 351"/>
                <a:gd name="T30" fmla="*/ 1 w 173"/>
                <a:gd name="T31" fmla="*/ 9 h 351"/>
                <a:gd name="T32" fmla="*/ 1 w 173"/>
                <a:gd name="T33" fmla="*/ 10 h 351"/>
                <a:gd name="T34" fmla="*/ 1 w 173"/>
                <a:gd name="T35" fmla="*/ 10 h 351"/>
                <a:gd name="T36" fmla="*/ 1 w 173"/>
                <a:gd name="T37" fmla="*/ 10 h 351"/>
                <a:gd name="T38" fmla="*/ 1 w 173"/>
                <a:gd name="T39" fmla="*/ 10 h 351"/>
                <a:gd name="T40" fmla="*/ 1 w 173"/>
                <a:gd name="T41" fmla="*/ 10 h 351"/>
                <a:gd name="T42" fmla="*/ 1 w 173"/>
                <a:gd name="T43" fmla="*/ 9 h 351"/>
                <a:gd name="T44" fmla="*/ 1 w 173"/>
                <a:gd name="T45" fmla="*/ 9 h 351"/>
                <a:gd name="T46" fmla="*/ 1 w 173"/>
                <a:gd name="T47" fmla="*/ 8 h 351"/>
                <a:gd name="T48" fmla="*/ 1 w 173"/>
                <a:gd name="T49" fmla="*/ 8 h 351"/>
                <a:gd name="T50" fmla="*/ 1 w 173"/>
                <a:gd name="T51" fmla="*/ 8 h 351"/>
                <a:gd name="T52" fmla="*/ 1 w 173"/>
                <a:gd name="T53" fmla="*/ 8 h 351"/>
                <a:gd name="T54" fmla="*/ 1 w 173"/>
                <a:gd name="T55" fmla="*/ 8 h 351"/>
                <a:gd name="T56" fmla="*/ 1 w 173"/>
                <a:gd name="T57" fmla="*/ 7 h 351"/>
                <a:gd name="T58" fmla="*/ 0 w 173"/>
                <a:gd name="T59" fmla="*/ 8 h 351"/>
                <a:gd name="T60" fmla="*/ 0 w 173"/>
                <a:gd name="T61" fmla="*/ 8 h 351"/>
                <a:gd name="T62" fmla="*/ 0 w 173"/>
                <a:gd name="T63" fmla="*/ 8 h 351"/>
                <a:gd name="T64" fmla="*/ 0 w 173"/>
                <a:gd name="T65" fmla="*/ 7 h 351"/>
                <a:gd name="T66" fmla="*/ 0 w 173"/>
                <a:gd name="T67" fmla="*/ 5 h 351"/>
                <a:gd name="T68" fmla="*/ 1 w 173"/>
                <a:gd name="T69" fmla="*/ 3 h 351"/>
                <a:gd name="T70" fmla="*/ 3 w 173"/>
                <a:gd name="T71" fmla="*/ 1 h 351"/>
                <a:gd name="T72" fmla="*/ 4 w 173"/>
                <a:gd name="T73" fmla="*/ 1 h 351"/>
                <a:gd name="T74" fmla="*/ 5 w 173"/>
                <a:gd name="T75" fmla="*/ 1 h 351"/>
                <a:gd name="T76" fmla="*/ 5 w 173"/>
                <a:gd name="T77" fmla="*/ 0 h 351"/>
                <a:gd name="T78" fmla="*/ 5 w 173"/>
                <a:gd name="T79" fmla="*/ 1 h 351"/>
                <a:gd name="T80" fmla="*/ 4 w 173"/>
                <a:gd name="T81" fmla="*/ 1 h 351"/>
                <a:gd name="T82" fmla="*/ 4 w 173"/>
                <a:gd name="T83" fmla="*/ 2 h 351"/>
                <a:gd name="T84" fmla="*/ 4 w 173"/>
                <a:gd name="T85" fmla="*/ 4 h 351"/>
                <a:gd name="T86" fmla="*/ 4 w 173"/>
                <a:gd name="T87" fmla="*/ 5 h 351"/>
                <a:gd name="T88" fmla="*/ 5 w 173"/>
                <a:gd name="T89" fmla="*/ 6 h 351"/>
                <a:gd name="T90" fmla="*/ 5 w 173"/>
                <a:gd name="T91" fmla="*/ 7 h 351"/>
                <a:gd name="T92" fmla="*/ 5 w 173"/>
                <a:gd name="T93" fmla="*/ 7 h 351"/>
                <a:gd name="T94" fmla="*/ 5 w 173"/>
                <a:gd name="T95" fmla="*/ 9 h 351"/>
                <a:gd name="T96" fmla="*/ 4 w 173"/>
                <a:gd name="T97" fmla="*/ 10 h 351"/>
                <a:gd name="T98" fmla="*/ 3 w 173"/>
                <a:gd name="T99" fmla="*/ 11 h 3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73" h="351">
                  <a:moveTo>
                    <a:pt x="97" y="351"/>
                  </a:moveTo>
                  <a:lnTo>
                    <a:pt x="94" y="347"/>
                  </a:lnTo>
                  <a:lnTo>
                    <a:pt x="90" y="340"/>
                  </a:lnTo>
                  <a:lnTo>
                    <a:pt x="83" y="335"/>
                  </a:lnTo>
                  <a:lnTo>
                    <a:pt x="71" y="335"/>
                  </a:lnTo>
                  <a:lnTo>
                    <a:pt x="64" y="336"/>
                  </a:lnTo>
                  <a:lnTo>
                    <a:pt x="60" y="334"/>
                  </a:lnTo>
                  <a:lnTo>
                    <a:pt x="55" y="331"/>
                  </a:lnTo>
                  <a:lnTo>
                    <a:pt x="52" y="327"/>
                  </a:lnTo>
                  <a:lnTo>
                    <a:pt x="57" y="321"/>
                  </a:lnTo>
                  <a:lnTo>
                    <a:pt x="62" y="316"/>
                  </a:lnTo>
                  <a:lnTo>
                    <a:pt x="68" y="311"/>
                  </a:lnTo>
                  <a:lnTo>
                    <a:pt x="72" y="306"/>
                  </a:lnTo>
                  <a:lnTo>
                    <a:pt x="84" y="307"/>
                  </a:lnTo>
                  <a:lnTo>
                    <a:pt x="92" y="305"/>
                  </a:lnTo>
                  <a:lnTo>
                    <a:pt x="99" y="302"/>
                  </a:lnTo>
                  <a:lnTo>
                    <a:pt x="105" y="295"/>
                  </a:lnTo>
                  <a:lnTo>
                    <a:pt x="107" y="291"/>
                  </a:lnTo>
                  <a:lnTo>
                    <a:pt x="108" y="288"/>
                  </a:lnTo>
                  <a:lnTo>
                    <a:pt x="108" y="284"/>
                  </a:lnTo>
                  <a:lnTo>
                    <a:pt x="108" y="281"/>
                  </a:lnTo>
                  <a:lnTo>
                    <a:pt x="107" y="278"/>
                  </a:lnTo>
                  <a:lnTo>
                    <a:pt x="106" y="274"/>
                  </a:lnTo>
                  <a:lnTo>
                    <a:pt x="103" y="271"/>
                  </a:lnTo>
                  <a:lnTo>
                    <a:pt x="101" y="267"/>
                  </a:lnTo>
                  <a:lnTo>
                    <a:pt x="95" y="263"/>
                  </a:lnTo>
                  <a:lnTo>
                    <a:pt x="86" y="261"/>
                  </a:lnTo>
                  <a:lnTo>
                    <a:pt x="77" y="263"/>
                  </a:lnTo>
                  <a:lnTo>
                    <a:pt x="69" y="266"/>
                  </a:lnTo>
                  <a:lnTo>
                    <a:pt x="64" y="272"/>
                  </a:lnTo>
                  <a:lnTo>
                    <a:pt x="63" y="276"/>
                  </a:lnTo>
                  <a:lnTo>
                    <a:pt x="63" y="281"/>
                  </a:lnTo>
                  <a:lnTo>
                    <a:pt x="64" y="286"/>
                  </a:lnTo>
                  <a:lnTo>
                    <a:pt x="59" y="293"/>
                  </a:lnTo>
                  <a:lnTo>
                    <a:pt x="52" y="298"/>
                  </a:lnTo>
                  <a:lnTo>
                    <a:pt x="46" y="303"/>
                  </a:lnTo>
                  <a:lnTo>
                    <a:pt x="42" y="305"/>
                  </a:lnTo>
                  <a:lnTo>
                    <a:pt x="40" y="303"/>
                  </a:lnTo>
                  <a:lnTo>
                    <a:pt x="38" y="301"/>
                  </a:lnTo>
                  <a:lnTo>
                    <a:pt x="36" y="298"/>
                  </a:lnTo>
                  <a:lnTo>
                    <a:pt x="32" y="297"/>
                  </a:lnTo>
                  <a:lnTo>
                    <a:pt x="36" y="290"/>
                  </a:lnTo>
                  <a:lnTo>
                    <a:pt x="38" y="282"/>
                  </a:lnTo>
                  <a:lnTo>
                    <a:pt x="39" y="275"/>
                  </a:lnTo>
                  <a:lnTo>
                    <a:pt x="40" y="271"/>
                  </a:lnTo>
                  <a:lnTo>
                    <a:pt x="47" y="266"/>
                  </a:lnTo>
                  <a:lnTo>
                    <a:pt x="52" y="261"/>
                  </a:lnTo>
                  <a:lnTo>
                    <a:pt x="55" y="254"/>
                  </a:lnTo>
                  <a:lnTo>
                    <a:pt x="57" y="249"/>
                  </a:lnTo>
                  <a:lnTo>
                    <a:pt x="57" y="246"/>
                  </a:lnTo>
                  <a:lnTo>
                    <a:pt x="57" y="244"/>
                  </a:lnTo>
                  <a:lnTo>
                    <a:pt x="57" y="243"/>
                  </a:lnTo>
                  <a:lnTo>
                    <a:pt x="56" y="241"/>
                  </a:lnTo>
                  <a:lnTo>
                    <a:pt x="54" y="235"/>
                  </a:lnTo>
                  <a:lnTo>
                    <a:pt x="51" y="230"/>
                  </a:lnTo>
                  <a:lnTo>
                    <a:pt x="45" y="227"/>
                  </a:lnTo>
                  <a:lnTo>
                    <a:pt x="37" y="223"/>
                  </a:lnTo>
                  <a:lnTo>
                    <a:pt x="32" y="222"/>
                  </a:lnTo>
                  <a:lnTo>
                    <a:pt x="27" y="222"/>
                  </a:lnTo>
                  <a:lnTo>
                    <a:pt x="24" y="225"/>
                  </a:lnTo>
                  <a:lnTo>
                    <a:pt x="21" y="226"/>
                  </a:lnTo>
                  <a:lnTo>
                    <a:pt x="17" y="228"/>
                  </a:lnTo>
                  <a:lnTo>
                    <a:pt x="15" y="229"/>
                  </a:lnTo>
                  <a:lnTo>
                    <a:pt x="11" y="231"/>
                  </a:lnTo>
                  <a:lnTo>
                    <a:pt x="9" y="234"/>
                  </a:lnTo>
                  <a:lnTo>
                    <a:pt x="0" y="201"/>
                  </a:lnTo>
                  <a:lnTo>
                    <a:pt x="2" y="167"/>
                  </a:lnTo>
                  <a:lnTo>
                    <a:pt x="16" y="133"/>
                  </a:lnTo>
                  <a:lnTo>
                    <a:pt x="37" y="100"/>
                  </a:lnTo>
                  <a:lnTo>
                    <a:pt x="63" y="70"/>
                  </a:lnTo>
                  <a:lnTo>
                    <a:pt x="92" y="45"/>
                  </a:lnTo>
                  <a:lnTo>
                    <a:pt x="121" y="25"/>
                  </a:lnTo>
                  <a:lnTo>
                    <a:pt x="147" y="11"/>
                  </a:lnTo>
                  <a:lnTo>
                    <a:pt x="151" y="10"/>
                  </a:lnTo>
                  <a:lnTo>
                    <a:pt x="155" y="7"/>
                  </a:lnTo>
                  <a:lnTo>
                    <a:pt x="161" y="4"/>
                  </a:lnTo>
                  <a:lnTo>
                    <a:pt x="167" y="2"/>
                  </a:lnTo>
                  <a:lnTo>
                    <a:pt x="170" y="0"/>
                  </a:lnTo>
                  <a:lnTo>
                    <a:pt x="173" y="0"/>
                  </a:lnTo>
                  <a:lnTo>
                    <a:pt x="173" y="2"/>
                  </a:lnTo>
                  <a:lnTo>
                    <a:pt x="169" y="8"/>
                  </a:lnTo>
                  <a:lnTo>
                    <a:pt x="159" y="23"/>
                  </a:lnTo>
                  <a:lnTo>
                    <a:pt x="150" y="42"/>
                  </a:lnTo>
                  <a:lnTo>
                    <a:pt x="143" y="63"/>
                  </a:lnTo>
                  <a:lnTo>
                    <a:pt x="140" y="84"/>
                  </a:lnTo>
                  <a:lnTo>
                    <a:pt x="143" y="97"/>
                  </a:lnTo>
                  <a:lnTo>
                    <a:pt x="146" y="113"/>
                  </a:lnTo>
                  <a:lnTo>
                    <a:pt x="152" y="130"/>
                  </a:lnTo>
                  <a:lnTo>
                    <a:pt x="158" y="150"/>
                  </a:lnTo>
                  <a:lnTo>
                    <a:pt x="162" y="167"/>
                  </a:lnTo>
                  <a:lnTo>
                    <a:pt x="166" y="182"/>
                  </a:lnTo>
                  <a:lnTo>
                    <a:pt x="169" y="197"/>
                  </a:lnTo>
                  <a:lnTo>
                    <a:pt x="169" y="208"/>
                  </a:lnTo>
                  <a:lnTo>
                    <a:pt x="169" y="221"/>
                  </a:lnTo>
                  <a:lnTo>
                    <a:pt x="168" y="239"/>
                  </a:lnTo>
                  <a:lnTo>
                    <a:pt x="166" y="260"/>
                  </a:lnTo>
                  <a:lnTo>
                    <a:pt x="161" y="282"/>
                  </a:lnTo>
                  <a:lnTo>
                    <a:pt x="152" y="304"/>
                  </a:lnTo>
                  <a:lnTo>
                    <a:pt x="139" y="324"/>
                  </a:lnTo>
                  <a:lnTo>
                    <a:pt x="121" y="340"/>
                  </a:lnTo>
                  <a:lnTo>
                    <a:pt x="97" y="351"/>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11" name="Freeform 302">
              <a:extLst>
                <a:ext uri="{FF2B5EF4-FFF2-40B4-BE49-F238E27FC236}">
                  <a16:creationId xmlns:a16="http://schemas.microsoft.com/office/drawing/2014/main" xmlns="" id="{C0536612-E808-41E2-BD7A-D439B16E38EB}"/>
                </a:ext>
              </a:extLst>
            </p:cNvPr>
            <p:cNvSpPr>
              <a:spLocks/>
            </p:cNvSpPr>
            <p:nvPr/>
          </p:nvSpPr>
          <p:spPr bwMode="auto">
            <a:xfrm>
              <a:off x="2551" y="651"/>
              <a:ext cx="422" cy="296"/>
            </a:xfrm>
            <a:custGeom>
              <a:avLst/>
              <a:gdLst>
                <a:gd name="T0" fmla="*/ 13 w 844"/>
                <a:gd name="T1" fmla="*/ 15 h 593"/>
                <a:gd name="T2" fmla="*/ 12 w 844"/>
                <a:gd name="T3" fmla="*/ 17 h 593"/>
                <a:gd name="T4" fmla="*/ 11 w 844"/>
                <a:gd name="T5" fmla="*/ 17 h 593"/>
                <a:gd name="T6" fmla="*/ 10 w 844"/>
                <a:gd name="T7" fmla="*/ 15 h 593"/>
                <a:gd name="T8" fmla="*/ 9 w 844"/>
                <a:gd name="T9" fmla="*/ 14 h 593"/>
                <a:gd name="T10" fmla="*/ 8 w 844"/>
                <a:gd name="T11" fmla="*/ 13 h 593"/>
                <a:gd name="T12" fmla="*/ 8 w 844"/>
                <a:gd name="T13" fmla="*/ 9 h 593"/>
                <a:gd name="T14" fmla="*/ 10 w 844"/>
                <a:gd name="T15" fmla="*/ 7 h 593"/>
                <a:gd name="T16" fmla="*/ 10 w 844"/>
                <a:gd name="T17" fmla="*/ 6 h 593"/>
                <a:gd name="T18" fmla="*/ 9 w 844"/>
                <a:gd name="T19" fmla="*/ 7 h 593"/>
                <a:gd name="T20" fmla="*/ 8 w 844"/>
                <a:gd name="T21" fmla="*/ 10 h 593"/>
                <a:gd name="T22" fmla="*/ 5 w 844"/>
                <a:gd name="T23" fmla="*/ 11 h 593"/>
                <a:gd name="T24" fmla="*/ 3 w 844"/>
                <a:gd name="T25" fmla="*/ 11 h 593"/>
                <a:gd name="T26" fmla="*/ 2 w 844"/>
                <a:gd name="T27" fmla="*/ 10 h 593"/>
                <a:gd name="T28" fmla="*/ 1 w 844"/>
                <a:gd name="T29" fmla="*/ 9 h 593"/>
                <a:gd name="T30" fmla="*/ 3 w 844"/>
                <a:gd name="T31" fmla="*/ 8 h 593"/>
                <a:gd name="T32" fmla="*/ 5 w 844"/>
                <a:gd name="T33" fmla="*/ 6 h 593"/>
                <a:gd name="T34" fmla="*/ 7 w 844"/>
                <a:gd name="T35" fmla="*/ 5 h 593"/>
                <a:gd name="T36" fmla="*/ 8 w 844"/>
                <a:gd name="T37" fmla="*/ 5 h 593"/>
                <a:gd name="T38" fmla="*/ 9 w 844"/>
                <a:gd name="T39" fmla="*/ 5 h 593"/>
                <a:gd name="T40" fmla="*/ 8 w 844"/>
                <a:gd name="T41" fmla="*/ 6 h 593"/>
                <a:gd name="T42" fmla="*/ 8 w 844"/>
                <a:gd name="T43" fmla="*/ 7 h 593"/>
                <a:gd name="T44" fmla="*/ 9 w 844"/>
                <a:gd name="T45" fmla="*/ 7 h 593"/>
                <a:gd name="T46" fmla="*/ 9 w 844"/>
                <a:gd name="T47" fmla="*/ 6 h 593"/>
                <a:gd name="T48" fmla="*/ 9 w 844"/>
                <a:gd name="T49" fmla="*/ 5 h 593"/>
                <a:gd name="T50" fmla="*/ 10 w 844"/>
                <a:gd name="T51" fmla="*/ 6 h 593"/>
                <a:gd name="T52" fmla="*/ 11 w 844"/>
                <a:gd name="T53" fmla="*/ 6 h 593"/>
                <a:gd name="T54" fmla="*/ 12 w 844"/>
                <a:gd name="T55" fmla="*/ 6 h 593"/>
                <a:gd name="T56" fmla="*/ 13 w 844"/>
                <a:gd name="T57" fmla="*/ 5 h 593"/>
                <a:gd name="T58" fmla="*/ 14 w 844"/>
                <a:gd name="T59" fmla="*/ 5 h 593"/>
                <a:gd name="T60" fmla="*/ 15 w 844"/>
                <a:gd name="T61" fmla="*/ 3 h 593"/>
                <a:gd name="T62" fmla="*/ 17 w 844"/>
                <a:gd name="T63" fmla="*/ 0 h 593"/>
                <a:gd name="T64" fmla="*/ 20 w 844"/>
                <a:gd name="T65" fmla="*/ 0 h 593"/>
                <a:gd name="T66" fmla="*/ 22 w 844"/>
                <a:gd name="T67" fmla="*/ 0 h 593"/>
                <a:gd name="T68" fmla="*/ 24 w 844"/>
                <a:gd name="T69" fmla="*/ 1 h 593"/>
                <a:gd name="T70" fmla="*/ 26 w 844"/>
                <a:gd name="T71" fmla="*/ 1 h 593"/>
                <a:gd name="T72" fmla="*/ 27 w 844"/>
                <a:gd name="T73" fmla="*/ 1 h 593"/>
                <a:gd name="T74" fmla="*/ 24 w 844"/>
                <a:gd name="T75" fmla="*/ 5 h 593"/>
                <a:gd name="T76" fmla="*/ 21 w 844"/>
                <a:gd name="T77" fmla="*/ 6 h 593"/>
                <a:gd name="T78" fmla="*/ 18 w 844"/>
                <a:gd name="T79" fmla="*/ 7 h 593"/>
                <a:gd name="T80" fmla="*/ 16 w 844"/>
                <a:gd name="T81" fmla="*/ 7 h 593"/>
                <a:gd name="T82" fmla="*/ 14 w 844"/>
                <a:gd name="T83" fmla="*/ 6 h 593"/>
                <a:gd name="T84" fmla="*/ 13 w 844"/>
                <a:gd name="T85" fmla="*/ 5 h 593"/>
                <a:gd name="T86" fmla="*/ 12 w 844"/>
                <a:gd name="T87" fmla="*/ 6 h 593"/>
                <a:gd name="T88" fmla="*/ 12 w 844"/>
                <a:gd name="T89" fmla="*/ 6 h 593"/>
                <a:gd name="T90" fmla="*/ 13 w 844"/>
                <a:gd name="T91" fmla="*/ 6 h 593"/>
                <a:gd name="T92" fmla="*/ 14 w 844"/>
                <a:gd name="T93" fmla="*/ 6 h 593"/>
                <a:gd name="T94" fmla="*/ 17 w 844"/>
                <a:gd name="T95" fmla="*/ 7 h 593"/>
                <a:gd name="T96" fmla="*/ 19 w 844"/>
                <a:gd name="T97" fmla="*/ 9 h 593"/>
                <a:gd name="T98" fmla="*/ 20 w 844"/>
                <a:gd name="T99" fmla="*/ 12 h 593"/>
                <a:gd name="T100" fmla="*/ 19 w 844"/>
                <a:gd name="T101" fmla="*/ 13 h 593"/>
                <a:gd name="T102" fmla="*/ 16 w 844"/>
                <a:gd name="T103" fmla="*/ 12 h 593"/>
                <a:gd name="T104" fmla="*/ 14 w 844"/>
                <a:gd name="T105" fmla="*/ 12 h 593"/>
                <a:gd name="T106" fmla="*/ 13 w 844"/>
                <a:gd name="T107" fmla="*/ 10 h 593"/>
                <a:gd name="T108" fmla="*/ 12 w 844"/>
                <a:gd name="T109" fmla="*/ 7 h 593"/>
                <a:gd name="T110" fmla="*/ 11 w 844"/>
                <a:gd name="T111" fmla="*/ 6 h 593"/>
                <a:gd name="T112" fmla="*/ 10 w 844"/>
                <a:gd name="T113" fmla="*/ 6 h 593"/>
                <a:gd name="T114" fmla="*/ 11 w 844"/>
                <a:gd name="T115" fmla="*/ 7 h 593"/>
                <a:gd name="T116" fmla="*/ 12 w 844"/>
                <a:gd name="T117" fmla="*/ 9 h 59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44" h="593">
                  <a:moveTo>
                    <a:pt x="402" y="349"/>
                  </a:moveTo>
                  <a:lnTo>
                    <a:pt x="410" y="391"/>
                  </a:lnTo>
                  <a:lnTo>
                    <a:pt x="410" y="435"/>
                  </a:lnTo>
                  <a:lnTo>
                    <a:pt x="404" y="474"/>
                  </a:lnTo>
                  <a:lnTo>
                    <a:pt x="391" y="505"/>
                  </a:lnTo>
                  <a:lnTo>
                    <a:pt x="383" y="517"/>
                  </a:lnTo>
                  <a:lnTo>
                    <a:pt x="376" y="528"/>
                  </a:lnTo>
                  <a:lnTo>
                    <a:pt x="369" y="538"/>
                  </a:lnTo>
                  <a:lnTo>
                    <a:pt x="363" y="549"/>
                  </a:lnTo>
                  <a:lnTo>
                    <a:pt x="357" y="558"/>
                  </a:lnTo>
                  <a:lnTo>
                    <a:pt x="353" y="570"/>
                  </a:lnTo>
                  <a:lnTo>
                    <a:pt x="349" y="580"/>
                  </a:lnTo>
                  <a:lnTo>
                    <a:pt x="346" y="593"/>
                  </a:lnTo>
                  <a:lnTo>
                    <a:pt x="343" y="585"/>
                  </a:lnTo>
                  <a:lnTo>
                    <a:pt x="340" y="573"/>
                  </a:lnTo>
                  <a:lnTo>
                    <a:pt x="333" y="560"/>
                  </a:lnTo>
                  <a:lnTo>
                    <a:pt x="326" y="545"/>
                  </a:lnTo>
                  <a:lnTo>
                    <a:pt x="316" y="530"/>
                  </a:lnTo>
                  <a:lnTo>
                    <a:pt x="307" y="515"/>
                  </a:lnTo>
                  <a:lnTo>
                    <a:pt x="295" y="504"/>
                  </a:lnTo>
                  <a:lnTo>
                    <a:pt x="285" y="494"/>
                  </a:lnTo>
                  <a:lnTo>
                    <a:pt x="279" y="489"/>
                  </a:lnTo>
                  <a:lnTo>
                    <a:pt x="273" y="484"/>
                  </a:lnTo>
                  <a:lnTo>
                    <a:pt x="269" y="480"/>
                  </a:lnTo>
                  <a:lnTo>
                    <a:pt x="264" y="475"/>
                  </a:lnTo>
                  <a:lnTo>
                    <a:pt x="260" y="469"/>
                  </a:lnTo>
                  <a:lnTo>
                    <a:pt x="257" y="465"/>
                  </a:lnTo>
                  <a:lnTo>
                    <a:pt x="254" y="459"/>
                  </a:lnTo>
                  <a:lnTo>
                    <a:pt x="250" y="454"/>
                  </a:lnTo>
                  <a:lnTo>
                    <a:pt x="239" y="421"/>
                  </a:lnTo>
                  <a:lnTo>
                    <a:pt x="235" y="389"/>
                  </a:lnTo>
                  <a:lnTo>
                    <a:pt x="236" y="360"/>
                  </a:lnTo>
                  <a:lnTo>
                    <a:pt x="241" y="338"/>
                  </a:lnTo>
                  <a:lnTo>
                    <a:pt x="244" y="326"/>
                  </a:lnTo>
                  <a:lnTo>
                    <a:pt x="250" y="316"/>
                  </a:lnTo>
                  <a:lnTo>
                    <a:pt x="257" y="305"/>
                  </a:lnTo>
                  <a:lnTo>
                    <a:pt x="265" y="292"/>
                  </a:lnTo>
                  <a:lnTo>
                    <a:pt x="274" y="280"/>
                  </a:lnTo>
                  <a:lnTo>
                    <a:pt x="284" y="268"/>
                  </a:lnTo>
                  <a:lnTo>
                    <a:pt x="292" y="254"/>
                  </a:lnTo>
                  <a:lnTo>
                    <a:pt x="300" y="240"/>
                  </a:lnTo>
                  <a:lnTo>
                    <a:pt x="302" y="231"/>
                  </a:lnTo>
                  <a:lnTo>
                    <a:pt x="303" y="220"/>
                  </a:lnTo>
                  <a:lnTo>
                    <a:pt x="301" y="214"/>
                  </a:lnTo>
                  <a:lnTo>
                    <a:pt x="298" y="211"/>
                  </a:lnTo>
                  <a:lnTo>
                    <a:pt x="292" y="216"/>
                  </a:lnTo>
                  <a:lnTo>
                    <a:pt x="287" y="224"/>
                  </a:lnTo>
                  <a:lnTo>
                    <a:pt x="284" y="232"/>
                  </a:lnTo>
                  <a:lnTo>
                    <a:pt x="281" y="240"/>
                  </a:lnTo>
                  <a:lnTo>
                    <a:pt x="278" y="253"/>
                  </a:lnTo>
                  <a:lnTo>
                    <a:pt x="273" y="264"/>
                  </a:lnTo>
                  <a:lnTo>
                    <a:pt x="267" y="276"/>
                  </a:lnTo>
                  <a:lnTo>
                    <a:pt x="262" y="286"/>
                  </a:lnTo>
                  <a:lnTo>
                    <a:pt x="247" y="306"/>
                  </a:lnTo>
                  <a:lnTo>
                    <a:pt x="231" y="323"/>
                  </a:lnTo>
                  <a:lnTo>
                    <a:pt x="212" y="337"/>
                  </a:lnTo>
                  <a:lnTo>
                    <a:pt x="194" y="347"/>
                  </a:lnTo>
                  <a:lnTo>
                    <a:pt x="174" y="355"/>
                  </a:lnTo>
                  <a:lnTo>
                    <a:pt x="155" y="361"/>
                  </a:lnTo>
                  <a:lnTo>
                    <a:pt x="136" y="363"/>
                  </a:lnTo>
                  <a:lnTo>
                    <a:pt x="118" y="363"/>
                  </a:lnTo>
                  <a:lnTo>
                    <a:pt x="112" y="362"/>
                  </a:lnTo>
                  <a:lnTo>
                    <a:pt x="106" y="361"/>
                  </a:lnTo>
                  <a:lnTo>
                    <a:pt x="100" y="360"/>
                  </a:lnTo>
                  <a:lnTo>
                    <a:pt x="95" y="359"/>
                  </a:lnTo>
                  <a:lnTo>
                    <a:pt x="84" y="354"/>
                  </a:lnTo>
                  <a:lnTo>
                    <a:pt x="74" y="351"/>
                  </a:lnTo>
                  <a:lnTo>
                    <a:pt x="64" y="345"/>
                  </a:lnTo>
                  <a:lnTo>
                    <a:pt x="53" y="340"/>
                  </a:lnTo>
                  <a:lnTo>
                    <a:pt x="42" y="335"/>
                  </a:lnTo>
                  <a:lnTo>
                    <a:pt x="29" y="329"/>
                  </a:lnTo>
                  <a:lnTo>
                    <a:pt x="15" y="323"/>
                  </a:lnTo>
                  <a:lnTo>
                    <a:pt x="0" y="316"/>
                  </a:lnTo>
                  <a:lnTo>
                    <a:pt x="8" y="314"/>
                  </a:lnTo>
                  <a:lnTo>
                    <a:pt x="19" y="311"/>
                  </a:lnTo>
                  <a:lnTo>
                    <a:pt x="30" y="308"/>
                  </a:lnTo>
                  <a:lnTo>
                    <a:pt x="42" y="303"/>
                  </a:lnTo>
                  <a:lnTo>
                    <a:pt x="53" y="298"/>
                  </a:lnTo>
                  <a:lnTo>
                    <a:pt x="64" y="291"/>
                  </a:lnTo>
                  <a:lnTo>
                    <a:pt x="72" y="283"/>
                  </a:lnTo>
                  <a:lnTo>
                    <a:pt x="79" y="272"/>
                  </a:lnTo>
                  <a:lnTo>
                    <a:pt x="87" y="257"/>
                  </a:lnTo>
                  <a:lnTo>
                    <a:pt x="99" y="240"/>
                  </a:lnTo>
                  <a:lnTo>
                    <a:pt x="113" y="223"/>
                  </a:lnTo>
                  <a:lnTo>
                    <a:pt x="130" y="208"/>
                  </a:lnTo>
                  <a:lnTo>
                    <a:pt x="149" y="195"/>
                  </a:lnTo>
                  <a:lnTo>
                    <a:pt x="170" y="186"/>
                  </a:lnTo>
                  <a:lnTo>
                    <a:pt x="190" y="182"/>
                  </a:lnTo>
                  <a:lnTo>
                    <a:pt x="212" y="185"/>
                  </a:lnTo>
                  <a:lnTo>
                    <a:pt x="216" y="187"/>
                  </a:lnTo>
                  <a:lnTo>
                    <a:pt x="221" y="189"/>
                  </a:lnTo>
                  <a:lnTo>
                    <a:pt x="226" y="190"/>
                  </a:lnTo>
                  <a:lnTo>
                    <a:pt x="232" y="190"/>
                  </a:lnTo>
                  <a:lnTo>
                    <a:pt x="237" y="189"/>
                  </a:lnTo>
                  <a:lnTo>
                    <a:pt x="242" y="188"/>
                  </a:lnTo>
                  <a:lnTo>
                    <a:pt x="246" y="186"/>
                  </a:lnTo>
                  <a:lnTo>
                    <a:pt x="248" y="184"/>
                  </a:lnTo>
                  <a:lnTo>
                    <a:pt x="251" y="180"/>
                  </a:lnTo>
                  <a:lnTo>
                    <a:pt x="257" y="179"/>
                  </a:lnTo>
                  <a:lnTo>
                    <a:pt x="262" y="181"/>
                  </a:lnTo>
                  <a:lnTo>
                    <a:pt x="265" y="182"/>
                  </a:lnTo>
                  <a:lnTo>
                    <a:pt x="258" y="189"/>
                  </a:lnTo>
                  <a:lnTo>
                    <a:pt x="251" y="197"/>
                  </a:lnTo>
                  <a:lnTo>
                    <a:pt x="247" y="208"/>
                  </a:lnTo>
                  <a:lnTo>
                    <a:pt x="244" y="216"/>
                  </a:lnTo>
                  <a:lnTo>
                    <a:pt x="244" y="218"/>
                  </a:lnTo>
                  <a:lnTo>
                    <a:pt x="246" y="220"/>
                  </a:lnTo>
                  <a:lnTo>
                    <a:pt x="247" y="222"/>
                  </a:lnTo>
                  <a:lnTo>
                    <a:pt x="248" y="224"/>
                  </a:lnTo>
                  <a:lnTo>
                    <a:pt x="250" y="225"/>
                  </a:lnTo>
                  <a:lnTo>
                    <a:pt x="251" y="226"/>
                  </a:lnTo>
                  <a:lnTo>
                    <a:pt x="254" y="227"/>
                  </a:lnTo>
                  <a:lnTo>
                    <a:pt x="255" y="227"/>
                  </a:lnTo>
                  <a:lnTo>
                    <a:pt x="263" y="229"/>
                  </a:lnTo>
                  <a:lnTo>
                    <a:pt x="271" y="227"/>
                  </a:lnTo>
                  <a:lnTo>
                    <a:pt x="278" y="224"/>
                  </a:lnTo>
                  <a:lnTo>
                    <a:pt x="284" y="219"/>
                  </a:lnTo>
                  <a:lnTo>
                    <a:pt x="287" y="211"/>
                  </a:lnTo>
                  <a:lnTo>
                    <a:pt x="287" y="202"/>
                  </a:lnTo>
                  <a:lnTo>
                    <a:pt x="286" y="194"/>
                  </a:lnTo>
                  <a:lnTo>
                    <a:pt x="282" y="187"/>
                  </a:lnTo>
                  <a:lnTo>
                    <a:pt x="280" y="184"/>
                  </a:lnTo>
                  <a:lnTo>
                    <a:pt x="280" y="180"/>
                  </a:lnTo>
                  <a:lnTo>
                    <a:pt x="282" y="178"/>
                  </a:lnTo>
                  <a:lnTo>
                    <a:pt x="285" y="177"/>
                  </a:lnTo>
                  <a:lnTo>
                    <a:pt x="287" y="178"/>
                  </a:lnTo>
                  <a:lnTo>
                    <a:pt x="289" y="180"/>
                  </a:lnTo>
                  <a:lnTo>
                    <a:pt x="290" y="186"/>
                  </a:lnTo>
                  <a:lnTo>
                    <a:pt x="292" y="192"/>
                  </a:lnTo>
                  <a:lnTo>
                    <a:pt x="294" y="197"/>
                  </a:lnTo>
                  <a:lnTo>
                    <a:pt x="298" y="203"/>
                  </a:lnTo>
                  <a:lnTo>
                    <a:pt x="308" y="204"/>
                  </a:lnTo>
                  <a:lnTo>
                    <a:pt x="319" y="197"/>
                  </a:lnTo>
                  <a:lnTo>
                    <a:pt x="324" y="202"/>
                  </a:lnTo>
                  <a:lnTo>
                    <a:pt x="330" y="205"/>
                  </a:lnTo>
                  <a:lnTo>
                    <a:pt x="336" y="208"/>
                  </a:lnTo>
                  <a:lnTo>
                    <a:pt x="345" y="209"/>
                  </a:lnTo>
                  <a:lnTo>
                    <a:pt x="351" y="207"/>
                  </a:lnTo>
                  <a:lnTo>
                    <a:pt x="358" y="203"/>
                  </a:lnTo>
                  <a:lnTo>
                    <a:pt x="364" y="196"/>
                  </a:lnTo>
                  <a:lnTo>
                    <a:pt x="369" y="186"/>
                  </a:lnTo>
                  <a:lnTo>
                    <a:pt x="373" y="184"/>
                  </a:lnTo>
                  <a:lnTo>
                    <a:pt x="379" y="182"/>
                  </a:lnTo>
                  <a:lnTo>
                    <a:pt x="385" y="180"/>
                  </a:lnTo>
                  <a:lnTo>
                    <a:pt x="392" y="179"/>
                  </a:lnTo>
                  <a:lnTo>
                    <a:pt x="399" y="177"/>
                  </a:lnTo>
                  <a:lnTo>
                    <a:pt x="407" y="176"/>
                  </a:lnTo>
                  <a:lnTo>
                    <a:pt x="415" y="174"/>
                  </a:lnTo>
                  <a:lnTo>
                    <a:pt x="422" y="173"/>
                  </a:lnTo>
                  <a:lnTo>
                    <a:pt x="429" y="171"/>
                  </a:lnTo>
                  <a:lnTo>
                    <a:pt x="433" y="166"/>
                  </a:lnTo>
                  <a:lnTo>
                    <a:pt x="439" y="158"/>
                  </a:lnTo>
                  <a:lnTo>
                    <a:pt x="444" y="149"/>
                  </a:lnTo>
                  <a:lnTo>
                    <a:pt x="448" y="139"/>
                  </a:lnTo>
                  <a:lnTo>
                    <a:pt x="453" y="126"/>
                  </a:lnTo>
                  <a:lnTo>
                    <a:pt x="457" y="111"/>
                  </a:lnTo>
                  <a:lnTo>
                    <a:pt x="463" y="95"/>
                  </a:lnTo>
                  <a:lnTo>
                    <a:pt x="480" y="60"/>
                  </a:lnTo>
                  <a:lnTo>
                    <a:pt x="502" y="36"/>
                  </a:lnTo>
                  <a:lnTo>
                    <a:pt x="528" y="19"/>
                  </a:lnTo>
                  <a:lnTo>
                    <a:pt x="553" y="8"/>
                  </a:lnTo>
                  <a:lnTo>
                    <a:pt x="577" y="3"/>
                  </a:lnTo>
                  <a:lnTo>
                    <a:pt x="598" y="0"/>
                  </a:lnTo>
                  <a:lnTo>
                    <a:pt x="615" y="0"/>
                  </a:lnTo>
                  <a:lnTo>
                    <a:pt x="624" y="0"/>
                  </a:lnTo>
                  <a:lnTo>
                    <a:pt x="631" y="0"/>
                  </a:lnTo>
                  <a:lnTo>
                    <a:pt x="642" y="2"/>
                  </a:lnTo>
                  <a:lnTo>
                    <a:pt x="654" y="3"/>
                  </a:lnTo>
                  <a:lnTo>
                    <a:pt x="667" y="5"/>
                  </a:lnTo>
                  <a:lnTo>
                    <a:pt x="682" y="8"/>
                  </a:lnTo>
                  <a:lnTo>
                    <a:pt x="697" y="13"/>
                  </a:lnTo>
                  <a:lnTo>
                    <a:pt x="711" y="19"/>
                  </a:lnTo>
                  <a:lnTo>
                    <a:pt x="723" y="25"/>
                  </a:lnTo>
                  <a:lnTo>
                    <a:pt x="736" y="30"/>
                  </a:lnTo>
                  <a:lnTo>
                    <a:pt x="750" y="35"/>
                  </a:lnTo>
                  <a:lnTo>
                    <a:pt x="764" y="38"/>
                  </a:lnTo>
                  <a:lnTo>
                    <a:pt x="779" y="40"/>
                  </a:lnTo>
                  <a:lnTo>
                    <a:pt x="792" y="41"/>
                  </a:lnTo>
                  <a:lnTo>
                    <a:pt x="806" y="42"/>
                  </a:lnTo>
                  <a:lnTo>
                    <a:pt x="819" y="42"/>
                  </a:lnTo>
                  <a:lnTo>
                    <a:pt x="830" y="41"/>
                  </a:lnTo>
                  <a:lnTo>
                    <a:pt x="844" y="41"/>
                  </a:lnTo>
                  <a:lnTo>
                    <a:pt x="844" y="45"/>
                  </a:lnTo>
                  <a:lnTo>
                    <a:pt x="838" y="52"/>
                  </a:lnTo>
                  <a:lnTo>
                    <a:pt x="833" y="58"/>
                  </a:lnTo>
                  <a:lnTo>
                    <a:pt x="820" y="75"/>
                  </a:lnTo>
                  <a:lnTo>
                    <a:pt x="805" y="96"/>
                  </a:lnTo>
                  <a:lnTo>
                    <a:pt x="788" y="119"/>
                  </a:lnTo>
                  <a:lnTo>
                    <a:pt x="768" y="143"/>
                  </a:lnTo>
                  <a:lnTo>
                    <a:pt x="749" y="165"/>
                  </a:lnTo>
                  <a:lnTo>
                    <a:pt x="729" y="185"/>
                  </a:lnTo>
                  <a:lnTo>
                    <a:pt x="710" y="200"/>
                  </a:lnTo>
                  <a:lnTo>
                    <a:pt x="691" y="208"/>
                  </a:lnTo>
                  <a:lnTo>
                    <a:pt x="680" y="211"/>
                  </a:lnTo>
                  <a:lnTo>
                    <a:pt x="665" y="217"/>
                  </a:lnTo>
                  <a:lnTo>
                    <a:pt x="647" y="223"/>
                  </a:lnTo>
                  <a:lnTo>
                    <a:pt x="630" y="229"/>
                  </a:lnTo>
                  <a:lnTo>
                    <a:pt x="610" y="234"/>
                  </a:lnTo>
                  <a:lnTo>
                    <a:pt x="593" y="239"/>
                  </a:lnTo>
                  <a:lnTo>
                    <a:pt x="576" y="242"/>
                  </a:lnTo>
                  <a:lnTo>
                    <a:pt x="561" y="243"/>
                  </a:lnTo>
                  <a:lnTo>
                    <a:pt x="546" y="242"/>
                  </a:lnTo>
                  <a:lnTo>
                    <a:pt x="530" y="239"/>
                  </a:lnTo>
                  <a:lnTo>
                    <a:pt x="513" y="234"/>
                  </a:lnTo>
                  <a:lnTo>
                    <a:pt x="495" y="229"/>
                  </a:lnTo>
                  <a:lnTo>
                    <a:pt x="479" y="223"/>
                  </a:lnTo>
                  <a:lnTo>
                    <a:pt x="465" y="217"/>
                  </a:lnTo>
                  <a:lnTo>
                    <a:pt x="455" y="212"/>
                  </a:lnTo>
                  <a:lnTo>
                    <a:pt x="449" y="209"/>
                  </a:lnTo>
                  <a:lnTo>
                    <a:pt x="442" y="204"/>
                  </a:lnTo>
                  <a:lnTo>
                    <a:pt x="437" y="200"/>
                  </a:lnTo>
                  <a:lnTo>
                    <a:pt x="431" y="196"/>
                  </a:lnTo>
                  <a:lnTo>
                    <a:pt x="424" y="192"/>
                  </a:lnTo>
                  <a:lnTo>
                    <a:pt x="419" y="190"/>
                  </a:lnTo>
                  <a:lnTo>
                    <a:pt x="414" y="190"/>
                  </a:lnTo>
                  <a:lnTo>
                    <a:pt x="406" y="190"/>
                  </a:lnTo>
                  <a:lnTo>
                    <a:pt x="399" y="192"/>
                  </a:lnTo>
                  <a:lnTo>
                    <a:pt x="392" y="194"/>
                  </a:lnTo>
                  <a:lnTo>
                    <a:pt x="384" y="195"/>
                  </a:lnTo>
                  <a:lnTo>
                    <a:pt x="378" y="197"/>
                  </a:lnTo>
                  <a:lnTo>
                    <a:pt x="373" y="200"/>
                  </a:lnTo>
                  <a:lnTo>
                    <a:pt x="368" y="204"/>
                  </a:lnTo>
                  <a:lnTo>
                    <a:pt x="366" y="209"/>
                  </a:lnTo>
                  <a:lnTo>
                    <a:pt x="368" y="212"/>
                  </a:lnTo>
                  <a:lnTo>
                    <a:pt x="372" y="215"/>
                  </a:lnTo>
                  <a:lnTo>
                    <a:pt x="377" y="216"/>
                  </a:lnTo>
                  <a:lnTo>
                    <a:pt x="383" y="216"/>
                  </a:lnTo>
                  <a:lnTo>
                    <a:pt x="389" y="216"/>
                  </a:lnTo>
                  <a:lnTo>
                    <a:pt x="396" y="216"/>
                  </a:lnTo>
                  <a:lnTo>
                    <a:pt x="406" y="215"/>
                  </a:lnTo>
                  <a:lnTo>
                    <a:pt x="414" y="214"/>
                  </a:lnTo>
                  <a:lnTo>
                    <a:pt x="423" y="212"/>
                  </a:lnTo>
                  <a:lnTo>
                    <a:pt x="431" y="211"/>
                  </a:lnTo>
                  <a:lnTo>
                    <a:pt x="439" y="210"/>
                  </a:lnTo>
                  <a:lnTo>
                    <a:pt x="448" y="210"/>
                  </a:lnTo>
                  <a:lnTo>
                    <a:pt x="457" y="210"/>
                  </a:lnTo>
                  <a:lnTo>
                    <a:pt x="468" y="212"/>
                  </a:lnTo>
                  <a:lnTo>
                    <a:pt x="482" y="216"/>
                  </a:lnTo>
                  <a:lnTo>
                    <a:pt x="498" y="222"/>
                  </a:lnTo>
                  <a:lnTo>
                    <a:pt x="516" y="230"/>
                  </a:lnTo>
                  <a:lnTo>
                    <a:pt x="539" y="240"/>
                  </a:lnTo>
                  <a:lnTo>
                    <a:pt x="556" y="252"/>
                  </a:lnTo>
                  <a:lnTo>
                    <a:pt x="574" y="267"/>
                  </a:lnTo>
                  <a:lnTo>
                    <a:pt x="587" y="284"/>
                  </a:lnTo>
                  <a:lnTo>
                    <a:pt x="601" y="305"/>
                  </a:lnTo>
                  <a:lnTo>
                    <a:pt x="612" y="326"/>
                  </a:lnTo>
                  <a:lnTo>
                    <a:pt x="621" y="349"/>
                  </a:lnTo>
                  <a:lnTo>
                    <a:pt x="628" y="375"/>
                  </a:lnTo>
                  <a:lnTo>
                    <a:pt x="632" y="399"/>
                  </a:lnTo>
                  <a:lnTo>
                    <a:pt x="635" y="415"/>
                  </a:lnTo>
                  <a:lnTo>
                    <a:pt x="635" y="431"/>
                  </a:lnTo>
                  <a:lnTo>
                    <a:pt x="635" y="447"/>
                  </a:lnTo>
                  <a:lnTo>
                    <a:pt x="632" y="462"/>
                  </a:lnTo>
                  <a:lnTo>
                    <a:pt x="622" y="451"/>
                  </a:lnTo>
                  <a:lnTo>
                    <a:pt x="608" y="441"/>
                  </a:lnTo>
                  <a:lnTo>
                    <a:pt x="590" y="431"/>
                  </a:lnTo>
                  <a:lnTo>
                    <a:pt x="570" y="423"/>
                  </a:lnTo>
                  <a:lnTo>
                    <a:pt x="549" y="416"/>
                  </a:lnTo>
                  <a:lnTo>
                    <a:pt x="528" y="409"/>
                  </a:lnTo>
                  <a:lnTo>
                    <a:pt x="508" y="406"/>
                  </a:lnTo>
                  <a:lnTo>
                    <a:pt x="491" y="403"/>
                  </a:lnTo>
                  <a:lnTo>
                    <a:pt x="480" y="400"/>
                  </a:lnTo>
                  <a:lnTo>
                    <a:pt x="468" y="398"/>
                  </a:lnTo>
                  <a:lnTo>
                    <a:pt x="455" y="396"/>
                  </a:lnTo>
                  <a:lnTo>
                    <a:pt x="441" y="390"/>
                  </a:lnTo>
                  <a:lnTo>
                    <a:pt x="429" y="384"/>
                  </a:lnTo>
                  <a:lnTo>
                    <a:pt x="417" y="375"/>
                  </a:lnTo>
                  <a:lnTo>
                    <a:pt x="408" y="362"/>
                  </a:lnTo>
                  <a:lnTo>
                    <a:pt x="401" y="347"/>
                  </a:lnTo>
                  <a:lnTo>
                    <a:pt x="392" y="326"/>
                  </a:lnTo>
                  <a:lnTo>
                    <a:pt x="381" y="308"/>
                  </a:lnTo>
                  <a:lnTo>
                    <a:pt x="376" y="290"/>
                  </a:lnTo>
                  <a:lnTo>
                    <a:pt x="376" y="262"/>
                  </a:lnTo>
                  <a:lnTo>
                    <a:pt x="374" y="254"/>
                  </a:lnTo>
                  <a:lnTo>
                    <a:pt x="371" y="246"/>
                  </a:lnTo>
                  <a:lnTo>
                    <a:pt x="365" y="239"/>
                  </a:lnTo>
                  <a:lnTo>
                    <a:pt x="359" y="232"/>
                  </a:lnTo>
                  <a:lnTo>
                    <a:pt x="351" y="226"/>
                  </a:lnTo>
                  <a:lnTo>
                    <a:pt x="343" y="222"/>
                  </a:lnTo>
                  <a:lnTo>
                    <a:pt x="338" y="217"/>
                  </a:lnTo>
                  <a:lnTo>
                    <a:pt x="332" y="215"/>
                  </a:lnTo>
                  <a:lnTo>
                    <a:pt x="324" y="211"/>
                  </a:lnTo>
                  <a:lnTo>
                    <a:pt x="317" y="209"/>
                  </a:lnTo>
                  <a:lnTo>
                    <a:pt x="312" y="210"/>
                  </a:lnTo>
                  <a:lnTo>
                    <a:pt x="311" y="214"/>
                  </a:lnTo>
                  <a:lnTo>
                    <a:pt x="312" y="220"/>
                  </a:lnTo>
                  <a:lnTo>
                    <a:pt x="313" y="226"/>
                  </a:lnTo>
                  <a:lnTo>
                    <a:pt x="315" y="233"/>
                  </a:lnTo>
                  <a:lnTo>
                    <a:pt x="318" y="240"/>
                  </a:lnTo>
                  <a:lnTo>
                    <a:pt x="323" y="245"/>
                  </a:lnTo>
                  <a:lnTo>
                    <a:pt x="331" y="253"/>
                  </a:lnTo>
                  <a:lnTo>
                    <a:pt x="342" y="263"/>
                  </a:lnTo>
                  <a:lnTo>
                    <a:pt x="355" y="276"/>
                  </a:lnTo>
                  <a:lnTo>
                    <a:pt x="369" y="291"/>
                  </a:lnTo>
                  <a:lnTo>
                    <a:pt x="383" y="308"/>
                  </a:lnTo>
                  <a:lnTo>
                    <a:pt x="393" y="328"/>
                  </a:lnTo>
                  <a:lnTo>
                    <a:pt x="402" y="349"/>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12" name="Freeform 303">
              <a:extLst>
                <a:ext uri="{FF2B5EF4-FFF2-40B4-BE49-F238E27FC236}">
                  <a16:creationId xmlns:a16="http://schemas.microsoft.com/office/drawing/2014/main" xmlns="" id="{1AB051B9-483D-4B28-AAED-25C69F1F5241}"/>
                </a:ext>
              </a:extLst>
            </p:cNvPr>
            <p:cNvSpPr>
              <a:spLocks/>
            </p:cNvSpPr>
            <p:nvPr/>
          </p:nvSpPr>
          <p:spPr bwMode="auto">
            <a:xfrm>
              <a:off x="2558" y="607"/>
              <a:ext cx="126" cy="129"/>
            </a:xfrm>
            <a:custGeom>
              <a:avLst/>
              <a:gdLst>
                <a:gd name="T0" fmla="*/ 6 w 253"/>
                <a:gd name="T1" fmla="*/ 8 h 258"/>
                <a:gd name="T2" fmla="*/ 6 w 253"/>
                <a:gd name="T3" fmla="*/ 8 h 258"/>
                <a:gd name="T4" fmla="*/ 6 w 253"/>
                <a:gd name="T5" fmla="*/ 8 h 258"/>
                <a:gd name="T6" fmla="*/ 7 w 253"/>
                <a:gd name="T7" fmla="*/ 8 h 258"/>
                <a:gd name="T8" fmla="*/ 7 w 253"/>
                <a:gd name="T9" fmla="*/ 8 h 258"/>
                <a:gd name="T10" fmla="*/ 7 w 253"/>
                <a:gd name="T11" fmla="*/ 8 h 258"/>
                <a:gd name="T12" fmla="*/ 7 w 253"/>
                <a:gd name="T13" fmla="*/ 8 h 258"/>
                <a:gd name="T14" fmla="*/ 7 w 253"/>
                <a:gd name="T15" fmla="*/ 8 h 258"/>
                <a:gd name="T16" fmla="*/ 7 w 253"/>
                <a:gd name="T17" fmla="*/ 8 h 258"/>
                <a:gd name="T18" fmla="*/ 7 w 253"/>
                <a:gd name="T19" fmla="*/ 8 h 258"/>
                <a:gd name="T20" fmla="*/ 7 w 253"/>
                <a:gd name="T21" fmla="*/ 8 h 258"/>
                <a:gd name="T22" fmla="*/ 6 w 253"/>
                <a:gd name="T23" fmla="*/ 8 h 258"/>
                <a:gd name="T24" fmla="*/ 6 w 253"/>
                <a:gd name="T25" fmla="*/ 7 h 258"/>
                <a:gd name="T26" fmla="*/ 6 w 253"/>
                <a:gd name="T27" fmla="*/ 7 h 258"/>
                <a:gd name="T28" fmla="*/ 6 w 253"/>
                <a:gd name="T29" fmla="*/ 7 h 258"/>
                <a:gd name="T30" fmla="*/ 6 w 253"/>
                <a:gd name="T31" fmla="*/ 6 h 258"/>
                <a:gd name="T32" fmla="*/ 6 w 253"/>
                <a:gd name="T33" fmla="*/ 6 h 258"/>
                <a:gd name="T34" fmla="*/ 7 w 253"/>
                <a:gd name="T35" fmla="*/ 6 h 258"/>
                <a:gd name="T36" fmla="*/ 7 w 253"/>
                <a:gd name="T37" fmla="*/ 5 h 258"/>
                <a:gd name="T38" fmla="*/ 7 w 253"/>
                <a:gd name="T39" fmla="*/ 4 h 258"/>
                <a:gd name="T40" fmla="*/ 6 w 253"/>
                <a:gd name="T41" fmla="*/ 2 h 258"/>
                <a:gd name="T42" fmla="*/ 4 w 253"/>
                <a:gd name="T43" fmla="*/ 2 h 258"/>
                <a:gd name="T44" fmla="*/ 2 w 253"/>
                <a:gd name="T45" fmla="*/ 1 h 258"/>
                <a:gd name="T46" fmla="*/ 1 w 253"/>
                <a:gd name="T47" fmla="*/ 1 h 258"/>
                <a:gd name="T48" fmla="*/ 0 w 253"/>
                <a:gd name="T49" fmla="*/ 1 h 258"/>
                <a:gd name="T50" fmla="*/ 0 w 253"/>
                <a:gd name="T51" fmla="*/ 1 h 258"/>
                <a:gd name="T52" fmla="*/ 0 w 253"/>
                <a:gd name="T53" fmla="*/ 1 h 258"/>
                <a:gd name="T54" fmla="*/ 0 w 253"/>
                <a:gd name="T55" fmla="*/ 2 h 258"/>
                <a:gd name="T56" fmla="*/ 1 w 253"/>
                <a:gd name="T57" fmla="*/ 3 h 258"/>
                <a:gd name="T58" fmla="*/ 1 w 253"/>
                <a:gd name="T59" fmla="*/ 4 h 258"/>
                <a:gd name="T60" fmla="*/ 1 w 253"/>
                <a:gd name="T61" fmla="*/ 5 h 258"/>
                <a:gd name="T62" fmla="*/ 2 w 253"/>
                <a:gd name="T63" fmla="*/ 6 h 258"/>
                <a:gd name="T64" fmla="*/ 3 w 253"/>
                <a:gd name="T65" fmla="*/ 8 h 258"/>
                <a:gd name="T66" fmla="*/ 4 w 253"/>
                <a:gd name="T67" fmla="*/ 8 h 2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53" h="258">
                  <a:moveTo>
                    <a:pt x="192" y="258"/>
                  </a:moveTo>
                  <a:lnTo>
                    <a:pt x="192" y="249"/>
                  </a:lnTo>
                  <a:lnTo>
                    <a:pt x="196" y="240"/>
                  </a:lnTo>
                  <a:lnTo>
                    <a:pt x="200" y="235"/>
                  </a:lnTo>
                  <a:lnTo>
                    <a:pt x="208" y="231"/>
                  </a:lnTo>
                  <a:lnTo>
                    <a:pt x="217" y="230"/>
                  </a:lnTo>
                  <a:lnTo>
                    <a:pt x="222" y="231"/>
                  </a:lnTo>
                  <a:lnTo>
                    <a:pt x="227" y="235"/>
                  </a:lnTo>
                  <a:lnTo>
                    <a:pt x="229" y="238"/>
                  </a:lnTo>
                  <a:lnTo>
                    <a:pt x="230" y="240"/>
                  </a:lnTo>
                  <a:lnTo>
                    <a:pt x="234" y="242"/>
                  </a:lnTo>
                  <a:lnTo>
                    <a:pt x="238" y="242"/>
                  </a:lnTo>
                  <a:lnTo>
                    <a:pt x="244" y="243"/>
                  </a:lnTo>
                  <a:lnTo>
                    <a:pt x="250" y="244"/>
                  </a:lnTo>
                  <a:lnTo>
                    <a:pt x="253" y="244"/>
                  </a:lnTo>
                  <a:lnTo>
                    <a:pt x="253" y="243"/>
                  </a:lnTo>
                  <a:lnTo>
                    <a:pt x="251" y="239"/>
                  </a:lnTo>
                  <a:lnTo>
                    <a:pt x="248" y="235"/>
                  </a:lnTo>
                  <a:lnTo>
                    <a:pt x="244" y="231"/>
                  </a:lnTo>
                  <a:lnTo>
                    <a:pt x="240" y="228"/>
                  </a:lnTo>
                  <a:lnTo>
                    <a:pt x="235" y="223"/>
                  </a:lnTo>
                  <a:lnTo>
                    <a:pt x="232" y="225"/>
                  </a:lnTo>
                  <a:lnTo>
                    <a:pt x="226" y="227"/>
                  </a:lnTo>
                  <a:lnTo>
                    <a:pt x="220" y="227"/>
                  </a:lnTo>
                  <a:lnTo>
                    <a:pt x="214" y="223"/>
                  </a:lnTo>
                  <a:lnTo>
                    <a:pt x="210" y="216"/>
                  </a:lnTo>
                  <a:lnTo>
                    <a:pt x="207" y="211"/>
                  </a:lnTo>
                  <a:lnTo>
                    <a:pt x="206" y="205"/>
                  </a:lnTo>
                  <a:lnTo>
                    <a:pt x="207" y="200"/>
                  </a:lnTo>
                  <a:lnTo>
                    <a:pt x="208" y="197"/>
                  </a:lnTo>
                  <a:lnTo>
                    <a:pt x="210" y="194"/>
                  </a:lnTo>
                  <a:lnTo>
                    <a:pt x="212" y="192"/>
                  </a:lnTo>
                  <a:lnTo>
                    <a:pt x="213" y="190"/>
                  </a:lnTo>
                  <a:lnTo>
                    <a:pt x="218" y="186"/>
                  </a:lnTo>
                  <a:lnTo>
                    <a:pt x="223" y="183"/>
                  </a:lnTo>
                  <a:lnTo>
                    <a:pt x="229" y="181"/>
                  </a:lnTo>
                  <a:lnTo>
                    <a:pt x="235" y="179"/>
                  </a:lnTo>
                  <a:lnTo>
                    <a:pt x="240" y="154"/>
                  </a:lnTo>
                  <a:lnTo>
                    <a:pt x="240" y="129"/>
                  </a:lnTo>
                  <a:lnTo>
                    <a:pt x="233" y="106"/>
                  </a:lnTo>
                  <a:lnTo>
                    <a:pt x="219" y="84"/>
                  </a:lnTo>
                  <a:lnTo>
                    <a:pt x="199" y="64"/>
                  </a:lnTo>
                  <a:lnTo>
                    <a:pt x="174" y="48"/>
                  </a:lnTo>
                  <a:lnTo>
                    <a:pt x="142" y="35"/>
                  </a:lnTo>
                  <a:lnTo>
                    <a:pt x="103" y="27"/>
                  </a:lnTo>
                  <a:lnTo>
                    <a:pt x="88" y="25"/>
                  </a:lnTo>
                  <a:lnTo>
                    <a:pt x="73" y="22"/>
                  </a:lnTo>
                  <a:lnTo>
                    <a:pt x="57" y="18"/>
                  </a:lnTo>
                  <a:lnTo>
                    <a:pt x="43" y="13"/>
                  </a:lnTo>
                  <a:lnTo>
                    <a:pt x="29" y="9"/>
                  </a:lnTo>
                  <a:lnTo>
                    <a:pt x="17" y="5"/>
                  </a:lnTo>
                  <a:lnTo>
                    <a:pt x="7" y="2"/>
                  </a:lnTo>
                  <a:lnTo>
                    <a:pt x="0" y="0"/>
                  </a:lnTo>
                  <a:lnTo>
                    <a:pt x="9" y="12"/>
                  </a:lnTo>
                  <a:lnTo>
                    <a:pt x="16" y="27"/>
                  </a:lnTo>
                  <a:lnTo>
                    <a:pt x="24" y="43"/>
                  </a:lnTo>
                  <a:lnTo>
                    <a:pt x="30" y="61"/>
                  </a:lnTo>
                  <a:lnTo>
                    <a:pt x="36" y="78"/>
                  </a:lnTo>
                  <a:lnTo>
                    <a:pt x="40" y="95"/>
                  </a:lnTo>
                  <a:lnTo>
                    <a:pt x="45" y="111"/>
                  </a:lnTo>
                  <a:lnTo>
                    <a:pt x="48" y="126"/>
                  </a:lnTo>
                  <a:lnTo>
                    <a:pt x="53" y="143"/>
                  </a:lnTo>
                  <a:lnTo>
                    <a:pt x="60" y="162"/>
                  </a:lnTo>
                  <a:lnTo>
                    <a:pt x="69" y="184"/>
                  </a:lnTo>
                  <a:lnTo>
                    <a:pt x="84" y="206"/>
                  </a:lnTo>
                  <a:lnTo>
                    <a:pt x="103" y="225"/>
                  </a:lnTo>
                  <a:lnTo>
                    <a:pt x="127" y="242"/>
                  </a:lnTo>
                  <a:lnTo>
                    <a:pt x="157" y="253"/>
                  </a:lnTo>
                  <a:lnTo>
                    <a:pt x="192" y="258"/>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13" name="Freeform 304">
              <a:extLst>
                <a:ext uri="{FF2B5EF4-FFF2-40B4-BE49-F238E27FC236}">
                  <a16:creationId xmlns:a16="http://schemas.microsoft.com/office/drawing/2014/main" xmlns="" id="{7CC4BA7D-D77F-4F45-A7EC-21FBF592DF28}"/>
                </a:ext>
              </a:extLst>
            </p:cNvPr>
            <p:cNvSpPr>
              <a:spLocks/>
            </p:cNvSpPr>
            <p:nvPr/>
          </p:nvSpPr>
          <p:spPr bwMode="auto">
            <a:xfrm>
              <a:off x="2694" y="683"/>
              <a:ext cx="13" cy="14"/>
            </a:xfrm>
            <a:custGeom>
              <a:avLst/>
              <a:gdLst>
                <a:gd name="T0" fmla="*/ 0 w 26"/>
                <a:gd name="T1" fmla="*/ 1 h 28"/>
                <a:gd name="T2" fmla="*/ 1 w 26"/>
                <a:gd name="T3" fmla="*/ 1 h 28"/>
                <a:gd name="T4" fmla="*/ 1 w 26"/>
                <a:gd name="T5" fmla="*/ 1 h 28"/>
                <a:gd name="T6" fmla="*/ 1 w 26"/>
                <a:gd name="T7" fmla="*/ 0 h 28"/>
                <a:gd name="T8" fmla="*/ 1 w 26"/>
                <a:gd name="T9" fmla="*/ 0 h 28"/>
                <a:gd name="T10" fmla="*/ 1 w 26"/>
                <a:gd name="T11" fmla="*/ 1 h 28"/>
                <a:gd name="T12" fmla="*/ 1 w 26"/>
                <a:gd name="T13" fmla="*/ 1 h 28"/>
                <a:gd name="T14" fmla="*/ 1 w 26"/>
                <a:gd name="T15" fmla="*/ 1 h 28"/>
                <a:gd name="T16" fmla="*/ 1 w 26"/>
                <a:gd name="T17" fmla="*/ 1 h 28"/>
                <a:gd name="T18" fmla="*/ 1 w 26"/>
                <a:gd name="T19" fmla="*/ 1 h 28"/>
                <a:gd name="T20" fmla="*/ 1 w 26"/>
                <a:gd name="T21" fmla="*/ 1 h 28"/>
                <a:gd name="T22" fmla="*/ 1 w 26"/>
                <a:gd name="T23" fmla="*/ 1 h 28"/>
                <a:gd name="T24" fmla="*/ 1 w 26"/>
                <a:gd name="T25" fmla="*/ 1 h 28"/>
                <a:gd name="T26" fmla="*/ 1 w 26"/>
                <a:gd name="T27" fmla="*/ 1 h 28"/>
                <a:gd name="T28" fmla="*/ 1 w 26"/>
                <a:gd name="T29" fmla="*/ 1 h 28"/>
                <a:gd name="T30" fmla="*/ 1 w 26"/>
                <a:gd name="T31" fmla="*/ 1 h 28"/>
                <a:gd name="T32" fmla="*/ 0 w 26"/>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 h="28">
                  <a:moveTo>
                    <a:pt x="0" y="11"/>
                  </a:moveTo>
                  <a:lnTo>
                    <a:pt x="1" y="6"/>
                  </a:lnTo>
                  <a:lnTo>
                    <a:pt x="5" y="2"/>
                  </a:lnTo>
                  <a:lnTo>
                    <a:pt x="9" y="0"/>
                  </a:lnTo>
                  <a:lnTo>
                    <a:pt x="14" y="0"/>
                  </a:lnTo>
                  <a:lnTo>
                    <a:pt x="18" y="2"/>
                  </a:lnTo>
                  <a:lnTo>
                    <a:pt x="23" y="4"/>
                  </a:lnTo>
                  <a:lnTo>
                    <a:pt x="25" y="8"/>
                  </a:lnTo>
                  <a:lnTo>
                    <a:pt x="26" y="14"/>
                  </a:lnTo>
                  <a:lnTo>
                    <a:pt x="25" y="19"/>
                  </a:lnTo>
                  <a:lnTo>
                    <a:pt x="23" y="24"/>
                  </a:lnTo>
                  <a:lnTo>
                    <a:pt x="18" y="26"/>
                  </a:lnTo>
                  <a:lnTo>
                    <a:pt x="15" y="28"/>
                  </a:lnTo>
                  <a:lnTo>
                    <a:pt x="10" y="26"/>
                  </a:lnTo>
                  <a:lnTo>
                    <a:pt x="6" y="22"/>
                  </a:lnTo>
                  <a:lnTo>
                    <a:pt x="1" y="17"/>
                  </a:lnTo>
                  <a:lnTo>
                    <a:pt x="0" y="1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14" name="Freeform 305">
              <a:extLst>
                <a:ext uri="{FF2B5EF4-FFF2-40B4-BE49-F238E27FC236}">
                  <a16:creationId xmlns:a16="http://schemas.microsoft.com/office/drawing/2014/main" xmlns="" id="{9B3D7A48-EC79-4A31-A622-59F828C622CE}"/>
                </a:ext>
              </a:extLst>
            </p:cNvPr>
            <p:cNvSpPr>
              <a:spLocks/>
            </p:cNvSpPr>
            <p:nvPr/>
          </p:nvSpPr>
          <p:spPr bwMode="auto">
            <a:xfrm>
              <a:off x="2721" y="702"/>
              <a:ext cx="14" cy="14"/>
            </a:xfrm>
            <a:custGeom>
              <a:avLst/>
              <a:gdLst>
                <a:gd name="T0" fmla="*/ 0 w 29"/>
                <a:gd name="T1" fmla="*/ 0 h 29"/>
                <a:gd name="T2" fmla="*/ 0 w 29"/>
                <a:gd name="T3" fmla="*/ 0 h 29"/>
                <a:gd name="T4" fmla="*/ 0 w 29"/>
                <a:gd name="T5" fmla="*/ 0 h 29"/>
                <a:gd name="T6" fmla="*/ 0 w 29"/>
                <a:gd name="T7" fmla="*/ 0 h 29"/>
                <a:gd name="T8" fmla="*/ 0 w 29"/>
                <a:gd name="T9" fmla="*/ 0 h 29"/>
                <a:gd name="T10" fmla="*/ 0 w 29"/>
                <a:gd name="T11" fmla="*/ 0 h 29"/>
                <a:gd name="T12" fmla="*/ 0 w 29"/>
                <a:gd name="T13" fmla="*/ 0 h 29"/>
                <a:gd name="T14" fmla="*/ 0 w 29"/>
                <a:gd name="T15" fmla="*/ 0 h 29"/>
                <a:gd name="T16" fmla="*/ 0 w 29"/>
                <a:gd name="T17" fmla="*/ 0 h 29"/>
                <a:gd name="T18" fmla="*/ 0 w 29"/>
                <a:gd name="T19" fmla="*/ 0 h 29"/>
                <a:gd name="T20" fmla="*/ 0 w 29"/>
                <a:gd name="T21" fmla="*/ 0 h 29"/>
                <a:gd name="T22" fmla="*/ 0 w 29"/>
                <a:gd name="T23" fmla="*/ 0 h 29"/>
                <a:gd name="T24" fmla="*/ 0 w 29"/>
                <a:gd name="T25" fmla="*/ 0 h 29"/>
                <a:gd name="T26" fmla="*/ 0 w 29"/>
                <a:gd name="T27" fmla="*/ 0 h 29"/>
                <a:gd name="T28" fmla="*/ 0 w 29"/>
                <a:gd name="T29" fmla="*/ 0 h 29"/>
                <a:gd name="T30" fmla="*/ 0 w 29"/>
                <a:gd name="T31" fmla="*/ 0 h 29"/>
                <a:gd name="T32" fmla="*/ 0 w 29"/>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29">
                  <a:moveTo>
                    <a:pt x="2" y="3"/>
                  </a:moveTo>
                  <a:lnTo>
                    <a:pt x="8" y="1"/>
                  </a:lnTo>
                  <a:lnTo>
                    <a:pt x="14" y="0"/>
                  </a:lnTo>
                  <a:lnTo>
                    <a:pt x="21" y="2"/>
                  </a:lnTo>
                  <a:lnTo>
                    <a:pt x="25" y="4"/>
                  </a:lnTo>
                  <a:lnTo>
                    <a:pt x="28" y="9"/>
                  </a:lnTo>
                  <a:lnTo>
                    <a:pt x="29" y="15"/>
                  </a:lnTo>
                  <a:lnTo>
                    <a:pt x="29" y="22"/>
                  </a:lnTo>
                  <a:lnTo>
                    <a:pt x="27" y="26"/>
                  </a:lnTo>
                  <a:lnTo>
                    <a:pt x="22" y="29"/>
                  </a:lnTo>
                  <a:lnTo>
                    <a:pt x="15" y="29"/>
                  </a:lnTo>
                  <a:lnTo>
                    <a:pt x="8" y="27"/>
                  </a:lnTo>
                  <a:lnTo>
                    <a:pt x="5" y="23"/>
                  </a:lnTo>
                  <a:lnTo>
                    <a:pt x="2" y="18"/>
                  </a:lnTo>
                  <a:lnTo>
                    <a:pt x="0" y="12"/>
                  </a:lnTo>
                  <a:lnTo>
                    <a:pt x="0" y="8"/>
                  </a:lnTo>
                  <a:lnTo>
                    <a:pt x="2" y="3"/>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15" name="Freeform 306">
              <a:extLst>
                <a:ext uri="{FF2B5EF4-FFF2-40B4-BE49-F238E27FC236}">
                  <a16:creationId xmlns:a16="http://schemas.microsoft.com/office/drawing/2014/main" xmlns="" id="{74B28D37-796C-483F-AC5C-EF16D9638722}"/>
                </a:ext>
              </a:extLst>
            </p:cNvPr>
            <p:cNvSpPr>
              <a:spLocks/>
            </p:cNvSpPr>
            <p:nvPr/>
          </p:nvSpPr>
          <p:spPr bwMode="auto">
            <a:xfrm>
              <a:off x="2689" y="719"/>
              <a:ext cx="14" cy="15"/>
            </a:xfrm>
            <a:custGeom>
              <a:avLst/>
              <a:gdLst>
                <a:gd name="T0" fmla="*/ 1 w 27"/>
                <a:gd name="T1" fmla="*/ 1 h 29"/>
                <a:gd name="T2" fmla="*/ 1 w 27"/>
                <a:gd name="T3" fmla="*/ 1 h 29"/>
                <a:gd name="T4" fmla="*/ 1 w 27"/>
                <a:gd name="T5" fmla="*/ 0 h 29"/>
                <a:gd name="T6" fmla="*/ 1 w 27"/>
                <a:gd name="T7" fmla="*/ 0 h 29"/>
                <a:gd name="T8" fmla="*/ 1 w 27"/>
                <a:gd name="T9" fmla="*/ 1 h 29"/>
                <a:gd name="T10" fmla="*/ 1 w 27"/>
                <a:gd name="T11" fmla="*/ 1 h 29"/>
                <a:gd name="T12" fmla="*/ 1 w 27"/>
                <a:gd name="T13" fmla="*/ 1 h 29"/>
                <a:gd name="T14" fmla="*/ 1 w 27"/>
                <a:gd name="T15" fmla="*/ 1 h 29"/>
                <a:gd name="T16" fmla="*/ 1 w 27"/>
                <a:gd name="T17" fmla="*/ 1 h 29"/>
                <a:gd name="T18" fmla="*/ 1 w 27"/>
                <a:gd name="T19" fmla="*/ 1 h 29"/>
                <a:gd name="T20" fmla="*/ 1 w 27"/>
                <a:gd name="T21" fmla="*/ 1 h 29"/>
                <a:gd name="T22" fmla="*/ 1 w 27"/>
                <a:gd name="T23" fmla="*/ 1 h 29"/>
                <a:gd name="T24" fmla="*/ 1 w 27"/>
                <a:gd name="T25" fmla="*/ 1 h 29"/>
                <a:gd name="T26" fmla="*/ 1 w 27"/>
                <a:gd name="T27" fmla="*/ 1 h 29"/>
                <a:gd name="T28" fmla="*/ 0 w 27"/>
                <a:gd name="T29" fmla="*/ 1 h 29"/>
                <a:gd name="T30" fmla="*/ 0 w 27"/>
                <a:gd name="T31" fmla="*/ 1 h 29"/>
                <a:gd name="T32" fmla="*/ 1 w 27"/>
                <a:gd name="T33" fmla="*/ 1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29">
                  <a:moveTo>
                    <a:pt x="2" y="6"/>
                  </a:moveTo>
                  <a:lnTo>
                    <a:pt x="5" y="3"/>
                  </a:lnTo>
                  <a:lnTo>
                    <a:pt x="11" y="0"/>
                  </a:lnTo>
                  <a:lnTo>
                    <a:pt x="18" y="0"/>
                  </a:lnTo>
                  <a:lnTo>
                    <a:pt x="24" y="4"/>
                  </a:lnTo>
                  <a:lnTo>
                    <a:pt x="27" y="10"/>
                  </a:lnTo>
                  <a:lnTo>
                    <a:pt x="27" y="15"/>
                  </a:lnTo>
                  <a:lnTo>
                    <a:pt x="25" y="21"/>
                  </a:lnTo>
                  <a:lnTo>
                    <a:pt x="23" y="26"/>
                  </a:lnTo>
                  <a:lnTo>
                    <a:pt x="18" y="28"/>
                  </a:lnTo>
                  <a:lnTo>
                    <a:pt x="13" y="29"/>
                  </a:lnTo>
                  <a:lnTo>
                    <a:pt x="8" y="29"/>
                  </a:lnTo>
                  <a:lnTo>
                    <a:pt x="3" y="26"/>
                  </a:lnTo>
                  <a:lnTo>
                    <a:pt x="1" y="21"/>
                  </a:lnTo>
                  <a:lnTo>
                    <a:pt x="0" y="15"/>
                  </a:lnTo>
                  <a:lnTo>
                    <a:pt x="0" y="10"/>
                  </a:lnTo>
                  <a:lnTo>
                    <a:pt x="2" y="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16" name="Freeform 307">
              <a:extLst>
                <a:ext uri="{FF2B5EF4-FFF2-40B4-BE49-F238E27FC236}">
                  <a16:creationId xmlns:a16="http://schemas.microsoft.com/office/drawing/2014/main" xmlns="" id="{F15DDF7A-23BF-4C89-8752-1961F6737190}"/>
                </a:ext>
              </a:extLst>
            </p:cNvPr>
            <p:cNvSpPr>
              <a:spLocks/>
            </p:cNvSpPr>
            <p:nvPr/>
          </p:nvSpPr>
          <p:spPr bwMode="auto">
            <a:xfrm>
              <a:off x="2666" y="702"/>
              <a:ext cx="14" cy="14"/>
            </a:xfrm>
            <a:custGeom>
              <a:avLst/>
              <a:gdLst>
                <a:gd name="T0" fmla="*/ 1 w 28"/>
                <a:gd name="T1" fmla="*/ 1 h 27"/>
                <a:gd name="T2" fmla="*/ 1 w 28"/>
                <a:gd name="T3" fmla="*/ 1 h 27"/>
                <a:gd name="T4" fmla="*/ 0 w 28"/>
                <a:gd name="T5" fmla="*/ 1 h 27"/>
                <a:gd name="T6" fmla="*/ 0 w 28"/>
                <a:gd name="T7" fmla="*/ 1 h 27"/>
                <a:gd name="T8" fmla="*/ 1 w 28"/>
                <a:gd name="T9" fmla="*/ 1 h 27"/>
                <a:gd name="T10" fmla="*/ 1 w 28"/>
                <a:gd name="T11" fmla="*/ 1 h 27"/>
                <a:gd name="T12" fmla="*/ 1 w 28"/>
                <a:gd name="T13" fmla="*/ 1 h 27"/>
                <a:gd name="T14" fmla="*/ 1 w 28"/>
                <a:gd name="T15" fmla="*/ 1 h 27"/>
                <a:gd name="T16" fmla="*/ 1 w 28"/>
                <a:gd name="T17" fmla="*/ 1 h 27"/>
                <a:gd name="T18" fmla="*/ 1 w 28"/>
                <a:gd name="T19" fmla="*/ 1 h 27"/>
                <a:gd name="T20" fmla="*/ 1 w 28"/>
                <a:gd name="T21" fmla="*/ 1 h 27"/>
                <a:gd name="T22" fmla="*/ 1 w 28"/>
                <a:gd name="T23" fmla="*/ 1 h 27"/>
                <a:gd name="T24" fmla="*/ 1 w 28"/>
                <a:gd name="T25" fmla="*/ 1 h 27"/>
                <a:gd name="T26" fmla="*/ 1 w 28"/>
                <a:gd name="T27" fmla="*/ 1 h 27"/>
                <a:gd name="T28" fmla="*/ 1 w 28"/>
                <a:gd name="T29" fmla="*/ 0 h 27"/>
                <a:gd name="T30" fmla="*/ 1 w 28"/>
                <a:gd name="T31" fmla="*/ 0 h 27"/>
                <a:gd name="T32" fmla="*/ 1 w 28"/>
                <a:gd name="T33" fmla="*/ 1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8" h="27">
                  <a:moveTo>
                    <a:pt x="4" y="1"/>
                  </a:moveTo>
                  <a:lnTo>
                    <a:pt x="1" y="6"/>
                  </a:lnTo>
                  <a:lnTo>
                    <a:pt x="0" y="11"/>
                  </a:lnTo>
                  <a:lnTo>
                    <a:pt x="0" y="17"/>
                  </a:lnTo>
                  <a:lnTo>
                    <a:pt x="2" y="23"/>
                  </a:lnTo>
                  <a:lnTo>
                    <a:pt x="6" y="25"/>
                  </a:lnTo>
                  <a:lnTo>
                    <a:pt x="13" y="27"/>
                  </a:lnTo>
                  <a:lnTo>
                    <a:pt x="20" y="27"/>
                  </a:lnTo>
                  <a:lnTo>
                    <a:pt x="25" y="25"/>
                  </a:lnTo>
                  <a:lnTo>
                    <a:pt x="27" y="22"/>
                  </a:lnTo>
                  <a:lnTo>
                    <a:pt x="28" y="16"/>
                  </a:lnTo>
                  <a:lnTo>
                    <a:pt x="28" y="11"/>
                  </a:lnTo>
                  <a:lnTo>
                    <a:pt x="27" y="7"/>
                  </a:lnTo>
                  <a:lnTo>
                    <a:pt x="24" y="3"/>
                  </a:lnTo>
                  <a:lnTo>
                    <a:pt x="17" y="0"/>
                  </a:lnTo>
                  <a:lnTo>
                    <a:pt x="10" y="0"/>
                  </a:lnTo>
                  <a:lnTo>
                    <a:pt x="4"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17" name="Freeform 308">
              <a:extLst>
                <a:ext uri="{FF2B5EF4-FFF2-40B4-BE49-F238E27FC236}">
                  <a16:creationId xmlns:a16="http://schemas.microsoft.com/office/drawing/2014/main" xmlns="" id="{4A6644B5-1035-4B41-BBEC-E28636D613D0}"/>
                </a:ext>
              </a:extLst>
            </p:cNvPr>
            <p:cNvSpPr>
              <a:spLocks/>
            </p:cNvSpPr>
            <p:nvPr/>
          </p:nvSpPr>
          <p:spPr bwMode="auto">
            <a:xfrm>
              <a:off x="2657" y="728"/>
              <a:ext cx="12" cy="13"/>
            </a:xfrm>
            <a:custGeom>
              <a:avLst/>
              <a:gdLst>
                <a:gd name="T0" fmla="*/ 0 w 24"/>
                <a:gd name="T1" fmla="*/ 1 h 25"/>
                <a:gd name="T2" fmla="*/ 0 w 24"/>
                <a:gd name="T3" fmla="*/ 1 h 25"/>
                <a:gd name="T4" fmla="*/ 0 w 24"/>
                <a:gd name="T5" fmla="*/ 1 h 25"/>
                <a:gd name="T6" fmla="*/ 1 w 24"/>
                <a:gd name="T7" fmla="*/ 1 h 25"/>
                <a:gd name="T8" fmla="*/ 1 w 24"/>
                <a:gd name="T9" fmla="*/ 1 h 25"/>
                <a:gd name="T10" fmla="*/ 1 w 24"/>
                <a:gd name="T11" fmla="*/ 0 h 25"/>
                <a:gd name="T12" fmla="*/ 1 w 24"/>
                <a:gd name="T13" fmla="*/ 1 h 25"/>
                <a:gd name="T14" fmla="*/ 1 w 24"/>
                <a:gd name="T15" fmla="*/ 1 h 25"/>
                <a:gd name="T16" fmla="*/ 1 w 24"/>
                <a:gd name="T17" fmla="*/ 1 h 25"/>
                <a:gd name="T18" fmla="*/ 1 w 24"/>
                <a:gd name="T19" fmla="*/ 1 h 25"/>
                <a:gd name="T20" fmla="*/ 1 w 24"/>
                <a:gd name="T21" fmla="*/ 1 h 25"/>
                <a:gd name="T22" fmla="*/ 1 w 24"/>
                <a:gd name="T23" fmla="*/ 1 h 25"/>
                <a:gd name="T24" fmla="*/ 1 w 24"/>
                <a:gd name="T25" fmla="*/ 1 h 25"/>
                <a:gd name="T26" fmla="*/ 1 w 24"/>
                <a:gd name="T27" fmla="*/ 1 h 25"/>
                <a:gd name="T28" fmla="*/ 1 w 24"/>
                <a:gd name="T29" fmla="*/ 1 h 25"/>
                <a:gd name="T30" fmla="*/ 1 w 24"/>
                <a:gd name="T31" fmla="*/ 1 h 25"/>
                <a:gd name="T32" fmla="*/ 0 w 24"/>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5">
                  <a:moveTo>
                    <a:pt x="0" y="16"/>
                  </a:moveTo>
                  <a:lnTo>
                    <a:pt x="0" y="11"/>
                  </a:lnTo>
                  <a:lnTo>
                    <a:pt x="0" y="7"/>
                  </a:lnTo>
                  <a:lnTo>
                    <a:pt x="4" y="3"/>
                  </a:lnTo>
                  <a:lnTo>
                    <a:pt x="9" y="1"/>
                  </a:lnTo>
                  <a:lnTo>
                    <a:pt x="16" y="0"/>
                  </a:lnTo>
                  <a:lnTo>
                    <a:pt x="21" y="1"/>
                  </a:lnTo>
                  <a:lnTo>
                    <a:pt x="23" y="4"/>
                  </a:lnTo>
                  <a:lnTo>
                    <a:pt x="24" y="8"/>
                  </a:lnTo>
                  <a:lnTo>
                    <a:pt x="24" y="12"/>
                  </a:lnTo>
                  <a:lnTo>
                    <a:pt x="23" y="18"/>
                  </a:lnTo>
                  <a:lnTo>
                    <a:pt x="20" y="23"/>
                  </a:lnTo>
                  <a:lnTo>
                    <a:pt x="16" y="25"/>
                  </a:lnTo>
                  <a:lnTo>
                    <a:pt x="12" y="25"/>
                  </a:lnTo>
                  <a:lnTo>
                    <a:pt x="7" y="23"/>
                  </a:lnTo>
                  <a:lnTo>
                    <a:pt x="3" y="19"/>
                  </a:lnTo>
                  <a:lnTo>
                    <a:pt x="0" y="1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18" name="Freeform 309">
              <a:extLst>
                <a:ext uri="{FF2B5EF4-FFF2-40B4-BE49-F238E27FC236}">
                  <a16:creationId xmlns:a16="http://schemas.microsoft.com/office/drawing/2014/main" xmlns="" id="{B10B211B-CFF8-4F89-A8A0-8D034A9117F6}"/>
                </a:ext>
              </a:extLst>
            </p:cNvPr>
            <p:cNvSpPr>
              <a:spLocks/>
            </p:cNvSpPr>
            <p:nvPr/>
          </p:nvSpPr>
          <p:spPr bwMode="auto">
            <a:xfrm>
              <a:off x="2680" y="748"/>
              <a:ext cx="11" cy="14"/>
            </a:xfrm>
            <a:custGeom>
              <a:avLst/>
              <a:gdLst>
                <a:gd name="T0" fmla="*/ 1 w 22"/>
                <a:gd name="T1" fmla="*/ 0 h 29"/>
                <a:gd name="T2" fmla="*/ 1 w 22"/>
                <a:gd name="T3" fmla="*/ 0 h 29"/>
                <a:gd name="T4" fmla="*/ 0 w 22"/>
                <a:gd name="T5" fmla="*/ 0 h 29"/>
                <a:gd name="T6" fmla="*/ 0 w 22"/>
                <a:gd name="T7" fmla="*/ 0 h 29"/>
                <a:gd name="T8" fmla="*/ 0 w 22"/>
                <a:gd name="T9" fmla="*/ 0 h 29"/>
                <a:gd name="T10" fmla="*/ 1 w 22"/>
                <a:gd name="T11" fmla="*/ 0 h 29"/>
                <a:gd name="T12" fmla="*/ 1 w 22"/>
                <a:gd name="T13" fmla="*/ 0 h 29"/>
                <a:gd name="T14" fmla="*/ 1 w 22"/>
                <a:gd name="T15" fmla="*/ 0 h 29"/>
                <a:gd name="T16" fmla="*/ 1 w 22"/>
                <a:gd name="T17" fmla="*/ 0 h 29"/>
                <a:gd name="T18" fmla="*/ 1 w 22"/>
                <a:gd name="T19" fmla="*/ 0 h 29"/>
                <a:gd name="T20" fmla="*/ 1 w 22"/>
                <a:gd name="T21" fmla="*/ 0 h 29"/>
                <a:gd name="T22" fmla="*/ 1 w 22"/>
                <a:gd name="T23" fmla="*/ 0 h 29"/>
                <a:gd name="T24" fmla="*/ 1 w 22"/>
                <a:gd name="T25" fmla="*/ 0 h 29"/>
                <a:gd name="T26" fmla="*/ 1 w 22"/>
                <a:gd name="T27" fmla="*/ 0 h 29"/>
                <a:gd name="T28" fmla="*/ 1 w 22"/>
                <a:gd name="T29" fmla="*/ 0 h 29"/>
                <a:gd name="T30" fmla="*/ 1 w 22"/>
                <a:gd name="T31" fmla="*/ 0 h 29"/>
                <a:gd name="T32" fmla="*/ 1 w 22"/>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9">
                  <a:moveTo>
                    <a:pt x="7" y="29"/>
                  </a:moveTo>
                  <a:lnTo>
                    <a:pt x="2" y="28"/>
                  </a:lnTo>
                  <a:lnTo>
                    <a:pt x="0" y="24"/>
                  </a:lnTo>
                  <a:lnTo>
                    <a:pt x="0" y="20"/>
                  </a:lnTo>
                  <a:lnTo>
                    <a:pt x="0" y="14"/>
                  </a:lnTo>
                  <a:lnTo>
                    <a:pt x="2" y="8"/>
                  </a:lnTo>
                  <a:lnTo>
                    <a:pt x="6" y="3"/>
                  </a:lnTo>
                  <a:lnTo>
                    <a:pt x="11" y="1"/>
                  </a:lnTo>
                  <a:lnTo>
                    <a:pt x="14" y="0"/>
                  </a:lnTo>
                  <a:lnTo>
                    <a:pt x="16" y="1"/>
                  </a:lnTo>
                  <a:lnTo>
                    <a:pt x="20" y="5"/>
                  </a:lnTo>
                  <a:lnTo>
                    <a:pt x="21" y="10"/>
                  </a:lnTo>
                  <a:lnTo>
                    <a:pt x="22" y="15"/>
                  </a:lnTo>
                  <a:lnTo>
                    <a:pt x="21" y="20"/>
                  </a:lnTo>
                  <a:lnTo>
                    <a:pt x="17" y="24"/>
                  </a:lnTo>
                  <a:lnTo>
                    <a:pt x="13" y="28"/>
                  </a:lnTo>
                  <a:lnTo>
                    <a:pt x="7" y="29"/>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19" name="Freeform 310">
              <a:extLst>
                <a:ext uri="{FF2B5EF4-FFF2-40B4-BE49-F238E27FC236}">
                  <a16:creationId xmlns:a16="http://schemas.microsoft.com/office/drawing/2014/main" xmlns="" id="{8DE2E5E7-FE53-4B2B-8F62-87530A17EE7D}"/>
                </a:ext>
              </a:extLst>
            </p:cNvPr>
            <p:cNvSpPr>
              <a:spLocks/>
            </p:cNvSpPr>
            <p:nvPr/>
          </p:nvSpPr>
          <p:spPr bwMode="auto">
            <a:xfrm>
              <a:off x="2699" y="735"/>
              <a:ext cx="13" cy="16"/>
            </a:xfrm>
            <a:custGeom>
              <a:avLst/>
              <a:gdLst>
                <a:gd name="T0" fmla="*/ 1 w 26"/>
                <a:gd name="T1" fmla="*/ 0 h 33"/>
                <a:gd name="T2" fmla="*/ 1 w 26"/>
                <a:gd name="T3" fmla="*/ 0 h 33"/>
                <a:gd name="T4" fmla="*/ 1 w 26"/>
                <a:gd name="T5" fmla="*/ 0 h 33"/>
                <a:gd name="T6" fmla="*/ 1 w 26"/>
                <a:gd name="T7" fmla="*/ 0 h 33"/>
                <a:gd name="T8" fmla="*/ 1 w 26"/>
                <a:gd name="T9" fmla="*/ 0 h 33"/>
                <a:gd name="T10" fmla="*/ 1 w 26"/>
                <a:gd name="T11" fmla="*/ 0 h 33"/>
                <a:gd name="T12" fmla="*/ 1 w 26"/>
                <a:gd name="T13" fmla="*/ 0 h 33"/>
                <a:gd name="T14" fmla="*/ 1 w 26"/>
                <a:gd name="T15" fmla="*/ 0 h 33"/>
                <a:gd name="T16" fmla="*/ 1 w 26"/>
                <a:gd name="T17" fmla="*/ 0 h 33"/>
                <a:gd name="T18" fmla="*/ 1 w 26"/>
                <a:gd name="T19" fmla="*/ 0 h 33"/>
                <a:gd name="T20" fmla="*/ 1 w 26"/>
                <a:gd name="T21" fmla="*/ 0 h 33"/>
                <a:gd name="T22" fmla="*/ 1 w 26"/>
                <a:gd name="T23" fmla="*/ 1 h 33"/>
                <a:gd name="T24" fmla="*/ 1 w 26"/>
                <a:gd name="T25" fmla="*/ 1 h 33"/>
                <a:gd name="T26" fmla="*/ 1 w 26"/>
                <a:gd name="T27" fmla="*/ 1 h 33"/>
                <a:gd name="T28" fmla="*/ 1 w 26"/>
                <a:gd name="T29" fmla="*/ 0 h 33"/>
                <a:gd name="T30" fmla="*/ 0 w 26"/>
                <a:gd name="T31" fmla="*/ 0 h 33"/>
                <a:gd name="T32" fmla="*/ 1 w 26"/>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 h="33">
                  <a:moveTo>
                    <a:pt x="1" y="17"/>
                  </a:moveTo>
                  <a:lnTo>
                    <a:pt x="4" y="12"/>
                  </a:lnTo>
                  <a:lnTo>
                    <a:pt x="6" y="6"/>
                  </a:lnTo>
                  <a:lnTo>
                    <a:pt x="11" y="2"/>
                  </a:lnTo>
                  <a:lnTo>
                    <a:pt x="16" y="0"/>
                  </a:lnTo>
                  <a:lnTo>
                    <a:pt x="22" y="2"/>
                  </a:lnTo>
                  <a:lnTo>
                    <a:pt x="25" y="5"/>
                  </a:lnTo>
                  <a:lnTo>
                    <a:pt x="26" y="11"/>
                  </a:lnTo>
                  <a:lnTo>
                    <a:pt x="26" y="17"/>
                  </a:lnTo>
                  <a:lnTo>
                    <a:pt x="23" y="22"/>
                  </a:lnTo>
                  <a:lnTo>
                    <a:pt x="19" y="28"/>
                  </a:lnTo>
                  <a:lnTo>
                    <a:pt x="13" y="32"/>
                  </a:lnTo>
                  <a:lnTo>
                    <a:pt x="8" y="33"/>
                  </a:lnTo>
                  <a:lnTo>
                    <a:pt x="5" y="32"/>
                  </a:lnTo>
                  <a:lnTo>
                    <a:pt x="1" y="27"/>
                  </a:lnTo>
                  <a:lnTo>
                    <a:pt x="0" y="22"/>
                  </a:lnTo>
                  <a:lnTo>
                    <a:pt x="1" y="17"/>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20" name="Freeform 311">
              <a:extLst>
                <a:ext uri="{FF2B5EF4-FFF2-40B4-BE49-F238E27FC236}">
                  <a16:creationId xmlns:a16="http://schemas.microsoft.com/office/drawing/2014/main" xmlns="" id="{FEBE2E28-0DB4-4FA0-81DB-5B82BF3E46D6}"/>
                </a:ext>
              </a:extLst>
            </p:cNvPr>
            <p:cNvSpPr>
              <a:spLocks/>
            </p:cNvSpPr>
            <p:nvPr/>
          </p:nvSpPr>
          <p:spPr bwMode="auto">
            <a:xfrm>
              <a:off x="2715" y="738"/>
              <a:ext cx="14" cy="13"/>
            </a:xfrm>
            <a:custGeom>
              <a:avLst/>
              <a:gdLst>
                <a:gd name="T0" fmla="*/ 1 w 26"/>
                <a:gd name="T1" fmla="*/ 0 h 27"/>
                <a:gd name="T2" fmla="*/ 1 w 26"/>
                <a:gd name="T3" fmla="*/ 0 h 27"/>
                <a:gd name="T4" fmla="*/ 1 w 26"/>
                <a:gd name="T5" fmla="*/ 0 h 27"/>
                <a:gd name="T6" fmla="*/ 1 w 26"/>
                <a:gd name="T7" fmla="*/ 0 h 27"/>
                <a:gd name="T8" fmla="*/ 1 w 26"/>
                <a:gd name="T9" fmla="*/ 0 h 27"/>
                <a:gd name="T10" fmla="*/ 1 w 26"/>
                <a:gd name="T11" fmla="*/ 0 h 27"/>
                <a:gd name="T12" fmla="*/ 1 w 26"/>
                <a:gd name="T13" fmla="*/ 0 h 27"/>
                <a:gd name="T14" fmla="*/ 1 w 26"/>
                <a:gd name="T15" fmla="*/ 0 h 27"/>
                <a:gd name="T16" fmla="*/ 1 w 26"/>
                <a:gd name="T17" fmla="*/ 0 h 27"/>
                <a:gd name="T18" fmla="*/ 1 w 26"/>
                <a:gd name="T19" fmla="*/ 0 h 27"/>
                <a:gd name="T20" fmla="*/ 1 w 26"/>
                <a:gd name="T21" fmla="*/ 0 h 27"/>
                <a:gd name="T22" fmla="*/ 0 w 26"/>
                <a:gd name="T23" fmla="*/ 0 h 27"/>
                <a:gd name="T24" fmla="*/ 1 w 26"/>
                <a:gd name="T25" fmla="*/ 0 h 27"/>
                <a:gd name="T26" fmla="*/ 1 w 26"/>
                <a:gd name="T27" fmla="*/ 0 h 27"/>
                <a:gd name="T28" fmla="*/ 1 w 26"/>
                <a:gd name="T29" fmla="*/ 0 h 27"/>
                <a:gd name="T30" fmla="*/ 1 w 26"/>
                <a:gd name="T31" fmla="*/ 0 h 27"/>
                <a:gd name="T32" fmla="*/ 1 w 26"/>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 h="27">
                  <a:moveTo>
                    <a:pt x="21" y="3"/>
                  </a:moveTo>
                  <a:lnTo>
                    <a:pt x="24" y="6"/>
                  </a:lnTo>
                  <a:lnTo>
                    <a:pt x="26" y="9"/>
                  </a:lnTo>
                  <a:lnTo>
                    <a:pt x="26" y="14"/>
                  </a:lnTo>
                  <a:lnTo>
                    <a:pt x="25" y="19"/>
                  </a:lnTo>
                  <a:lnTo>
                    <a:pt x="21" y="22"/>
                  </a:lnTo>
                  <a:lnTo>
                    <a:pt x="17" y="26"/>
                  </a:lnTo>
                  <a:lnTo>
                    <a:pt x="12" y="27"/>
                  </a:lnTo>
                  <a:lnTo>
                    <a:pt x="9" y="27"/>
                  </a:lnTo>
                  <a:lnTo>
                    <a:pt x="5" y="24"/>
                  </a:lnTo>
                  <a:lnTo>
                    <a:pt x="2" y="20"/>
                  </a:lnTo>
                  <a:lnTo>
                    <a:pt x="0" y="15"/>
                  </a:lnTo>
                  <a:lnTo>
                    <a:pt x="1" y="11"/>
                  </a:lnTo>
                  <a:lnTo>
                    <a:pt x="4" y="6"/>
                  </a:lnTo>
                  <a:lnTo>
                    <a:pt x="8" y="3"/>
                  </a:lnTo>
                  <a:lnTo>
                    <a:pt x="13" y="0"/>
                  </a:lnTo>
                  <a:lnTo>
                    <a:pt x="21" y="3"/>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21" name="Freeform 312">
              <a:extLst>
                <a:ext uri="{FF2B5EF4-FFF2-40B4-BE49-F238E27FC236}">
                  <a16:creationId xmlns:a16="http://schemas.microsoft.com/office/drawing/2014/main" xmlns="" id="{A5E59E98-2807-438A-854C-F19D28399333}"/>
                </a:ext>
              </a:extLst>
            </p:cNvPr>
            <p:cNvSpPr>
              <a:spLocks/>
            </p:cNvSpPr>
            <p:nvPr/>
          </p:nvSpPr>
          <p:spPr bwMode="auto">
            <a:xfrm>
              <a:off x="2570" y="757"/>
              <a:ext cx="108" cy="73"/>
            </a:xfrm>
            <a:custGeom>
              <a:avLst/>
              <a:gdLst>
                <a:gd name="T0" fmla="*/ 7 w 216"/>
                <a:gd name="T1" fmla="*/ 0 h 148"/>
                <a:gd name="T2" fmla="*/ 7 w 216"/>
                <a:gd name="T3" fmla="*/ 0 h 148"/>
                <a:gd name="T4" fmla="*/ 7 w 216"/>
                <a:gd name="T5" fmla="*/ 0 h 148"/>
                <a:gd name="T6" fmla="*/ 7 w 216"/>
                <a:gd name="T7" fmla="*/ 0 h 148"/>
                <a:gd name="T8" fmla="*/ 6 w 216"/>
                <a:gd name="T9" fmla="*/ 0 h 148"/>
                <a:gd name="T10" fmla="*/ 4 w 216"/>
                <a:gd name="T11" fmla="*/ 0 h 148"/>
                <a:gd name="T12" fmla="*/ 3 w 216"/>
                <a:gd name="T13" fmla="*/ 0 h 148"/>
                <a:gd name="T14" fmla="*/ 3 w 216"/>
                <a:gd name="T15" fmla="*/ 0 h 148"/>
                <a:gd name="T16" fmla="*/ 4 w 216"/>
                <a:gd name="T17" fmla="*/ 0 h 148"/>
                <a:gd name="T18" fmla="*/ 5 w 216"/>
                <a:gd name="T19" fmla="*/ 0 h 148"/>
                <a:gd name="T20" fmla="*/ 6 w 216"/>
                <a:gd name="T21" fmla="*/ 0 h 148"/>
                <a:gd name="T22" fmla="*/ 6 w 216"/>
                <a:gd name="T23" fmla="*/ 1 h 148"/>
                <a:gd name="T24" fmla="*/ 6 w 216"/>
                <a:gd name="T25" fmla="*/ 1 h 148"/>
                <a:gd name="T26" fmla="*/ 5 w 216"/>
                <a:gd name="T27" fmla="*/ 1 h 148"/>
                <a:gd name="T28" fmla="*/ 4 w 216"/>
                <a:gd name="T29" fmla="*/ 1 h 148"/>
                <a:gd name="T30" fmla="*/ 3 w 216"/>
                <a:gd name="T31" fmla="*/ 1 h 148"/>
                <a:gd name="T32" fmla="*/ 2 w 216"/>
                <a:gd name="T33" fmla="*/ 1 h 148"/>
                <a:gd name="T34" fmla="*/ 3 w 216"/>
                <a:gd name="T35" fmla="*/ 1 h 148"/>
                <a:gd name="T36" fmla="*/ 3 w 216"/>
                <a:gd name="T37" fmla="*/ 1 h 148"/>
                <a:gd name="T38" fmla="*/ 4 w 216"/>
                <a:gd name="T39" fmla="*/ 1 h 148"/>
                <a:gd name="T40" fmla="*/ 5 w 216"/>
                <a:gd name="T41" fmla="*/ 1 h 148"/>
                <a:gd name="T42" fmla="*/ 5 w 216"/>
                <a:gd name="T43" fmla="*/ 1 h 148"/>
                <a:gd name="T44" fmla="*/ 4 w 216"/>
                <a:gd name="T45" fmla="*/ 2 h 148"/>
                <a:gd name="T46" fmla="*/ 4 w 216"/>
                <a:gd name="T47" fmla="*/ 2 h 148"/>
                <a:gd name="T48" fmla="*/ 3 w 216"/>
                <a:gd name="T49" fmla="*/ 2 h 148"/>
                <a:gd name="T50" fmla="*/ 3 w 216"/>
                <a:gd name="T51" fmla="*/ 2 h 148"/>
                <a:gd name="T52" fmla="*/ 2 w 216"/>
                <a:gd name="T53" fmla="*/ 1 h 148"/>
                <a:gd name="T54" fmla="*/ 2 w 216"/>
                <a:gd name="T55" fmla="*/ 1 h 148"/>
                <a:gd name="T56" fmla="*/ 3 w 216"/>
                <a:gd name="T57" fmla="*/ 2 h 148"/>
                <a:gd name="T58" fmla="*/ 3 w 216"/>
                <a:gd name="T59" fmla="*/ 2 h 148"/>
                <a:gd name="T60" fmla="*/ 2 w 216"/>
                <a:gd name="T61" fmla="*/ 2 h 148"/>
                <a:gd name="T62" fmla="*/ 1 w 216"/>
                <a:gd name="T63" fmla="*/ 3 h 148"/>
                <a:gd name="T64" fmla="*/ 0 w 216"/>
                <a:gd name="T65" fmla="*/ 3 h 148"/>
                <a:gd name="T66" fmla="*/ 1 w 216"/>
                <a:gd name="T67" fmla="*/ 3 h 148"/>
                <a:gd name="T68" fmla="*/ 2 w 216"/>
                <a:gd name="T69" fmla="*/ 3 h 148"/>
                <a:gd name="T70" fmla="*/ 3 w 216"/>
                <a:gd name="T71" fmla="*/ 2 h 148"/>
                <a:gd name="T72" fmla="*/ 3 w 216"/>
                <a:gd name="T73" fmla="*/ 3 h 148"/>
                <a:gd name="T74" fmla="*/ 3 w 216"/>
                <a:gd name="T75" fmla="*/ 4 h 148"/>
                <a:gd name="T76" fmla="*/ 3 w 216"/>
                <a:gd name="T77" fmla="*/ 4 h 148"/>
                <a:gd name="T78" fmla="*/ 4 w 216"/>
                <a:gd name="T79" fmla="*/ 3 h 148"/>
                <a:gd name="T80" fmla="*/ 4 w 216"/>
                <a:gd name="T81" fmla="*/ 2 h 148"/>
                <a:gd name="T82" fmla="*/ 5 w 216"/>
                <a:gd name="T83" fmla="*/ 2 h 148"/>
                <a:gd name="T84" fmla="*/ 5 w 216"/>
                <a:gd name="T85" fmla="*/ 2 h 148"/>
                <a:gd name="T86" fmla="*/ 5 w 216"/>
                <a:gd name="T87" fmla="*/ 3 h 148"/>
                <a:gd name="T88" fmla="*/ 5 w 216"/>
                <a:gd name="T89" fmla="*/ 4 h 148"/>
                <a:gd name="T90" fmla="*/ 5 w 216"/>
                <a:gd name="T91" fmla="*/ 3 h 148"/>
                <a:gd name="T92" fmla="*/ 6 w 216"/>
                <a:gd name="T93" fmla="*/ 1 h 148"/>
                <a:gd name="T94" fmla="*/ 6 w 216"/>
                <a:gd name="T95" fmla="*/ 1 h 148"/>
                <a:gd name="T96" fmla="*/ 7 w 216"/>
                <a:gd name="T97" fmla="*/ 1 h 148"/>
                <a:gd name="T98" fmla="*/ 7 w 216"/>
                <a:gd name="T99" fmla="*/ 1 h 148"/>
                <a:gd name="T100" fmla="*/ 7 w 216"/>
                <a:gd name="T101" fmla="*/ 3 h 148"/>
                <a:gd name="T102" fmla="*/ 7 w 216"/>
                <a:gd name="T103" fmla="*/ 1 h 14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6" h="148">
                  <a:moveTo>
                    <a:pt x="216" y="16"/>
                  </a:moveTo>
                  <a:lnTo>
                    <a:pt x="215" y="16"/>
                  </a:lnTo>
                  <a:lnTo>
                    <a:pt x="212" y="15"/>
                  </a:lnTo>
                  <a:lnTo>
                    <a:pt x="211" y="14"/>
                  </a:lnTo>
                  <a:lnTo>
                    <a:pt x="209" y="13"/>
                  </a:lnTo>
                  <a:lnTo>
                    <a:pt x="208" y="11"/>
                  </a:lnTo>
                  <a:lnTo>
                    <a:pt x="207" y="9"/>
                  </a:lnTo>
                  <a:lnTo>
                    <a:pt x="205" y="7"/>
                  </a:lnTo>
                  <a:lnTo>
                    <a:pt x="205" y="5"/>
                  </a:lnTo>
                  <a:lnTo>
                    <a:pt x="202" y="9"/>
                  </a:lnTo>
                  <a:lnTo>
                    <a:pt x="198" y="13"/>
                  </a:lnTo>
                  <a:lnTo>
                    <a:pt x="196" y="16"/>
                  </a:lnTo>
                  <a:lnTo>
                    <a:pt x="194" y="19"/>
                  </a:lnTo>
                  <a:lnTo>
                    <a:pt x="186" y="15"/>
                  </a:lnTo>
                  <a:lnTo>
                    <a:pt x="173" y="12"/>
                  </a:lnTo>
                  <a:lnTo>
                    <a:pt x="159" y="7"/>
                  </a:lnTo>
                  <a:lnTo>
                    <a:pt x="144" y="5"/>
                  </a:lnTo>
                  <a:lnTo>
                    <a:pt x="128" y="1"/>
                  </a:lnTo>
                  <a:lnTo>
                    <a:pt x="114" y="0"/>
                  </a:lnTo>
                  <a:lnTo>
                    <a:pt x="102" y="0"/>
                  </a:lnTo>
                  <a:lnTo>
                    <a:pt x="94" y="1"/>
                  </a:lnTo>
                  <a:lnTo>
                    <a:pt x="84" y="5"/>
                  </a:lnTo>
                  <a:lnTo>
                    <a:pt x="83" y="6"/>
                  </a:lnTo>
                  <a:lnTo>
                    <a:pt x="87" y="6"/>
                  </a:lnTo>
                  <a:lnTo>
                    <a:pt x="94" y="5"/>
                  </a:lnTo>
                  <a:lnTo>
                    <a:pt x="105" y="5"/>
                  </a:lnTo>
                  <a:lnTo>
                    <a:pt x="117" y="5"/>
                  </a:lnTo>
                  <a:lnTo>
                    <a:pt x="131" y="7"/>
                  </a:lnTo>
                  <a:lnTo>
                    <a:pt x="143" y="11"/>
                  </a:lnTo>
                  <a:lnTo>
                    <a:pt x="156" y="14"/>
                  </a:lnTo>
                  <a:lnTo>
                    <a:pt x="166" y="18"/>
                  </a:lnTo>
                  <a:lnTo>
                    <a:pt x="175" y="22"/>
                  </a:lnTo>
                  <a:lnTo>
                    <a:pt x="182" y="27"/>
                  </a:lnTo>
                  <a:lnTo>
                    <a:pt x="185" y="30"/>
                  </a:lnTo>
                  <a:lnTo>
                    <a:pt x="183" y="31"/>
                  </a:lnTo>
                  <a:lnTo>
                    <a:pt x="179" y="32"/>
                  </a:lnTo>
                  <a:lnTo>
                    <a:pt x="174" y="35"/>
                  </a:lnTo>
                  <a:lnTo>
                    <a:pt x="169" y="38"/>
                  </a:lnTo>
                  <a:lnTo>
                    <a:pt x="162" y="42"/>
                  </a:lnTo>
                  <a:lnTo>
                    <a:pt x="156" y="45"/>
                  </a:lnTo>
                  <a:lnTo>
                    <a:pt x="151" y="49"/>
                  </a:lnTo>
                  <a:lnTo>
                    <a:pt x="144" y="45"/>
                  </a:lnTo>
                  <a:lnTo>
                    <a:pt x="134" y="43"/>
                  </a:lnTo>
                  <a:lnTo>
                    <a:pt x="122" y="39"/>
                  </a:lnTo>
                  <a:lnTo>
                    <a:pt x="110" y="36"/>
                  </a:lnTo>
                  <a:lnTo>
                    <a:pt x="96" y="34"/>
                  </a:lnTo>
                  <a:lnTo>
                    <a:pt x="83" y="32"/>
                  </a:lnTo>
                  <a:lnTo>
                    <a:pt x="73" y="32"/>
                  </a:lnTo>
                  <a:lnTo>
                    <a:pt x="64" y="35"/>
                  </a:lnTo>
                  <a:lnTo>
                    <a:pt x="58" y="38"/>
                  </a:lnTo>
                  <a:lnTo>
                    <a:pt x="55" y="41"/>
                  </a:lnTo>
                  <a:lnTo>
                    <a:pt x="56" y="42"/>
                  </a:lnTo>
                  <a:lnTo>
                    <a:pt x="63" y="41"/>
                  </a:lnTo>
                  <a:lnTo>
                    <a:pt x="67" y="39"/>
                  </a:lnTo>
                  <a:lnTo>
                    <a:pt x="73" y="39"/>
                  </a:lnTo>
                  <a:lnTo>
                    <a:pt x="80" y="39"/>
                  </a:lnTo>
                  <a:lnTo>
                    <a:pt x="86" y="41"/>
                  </a:lnTo>
                  <a:lnTo>
                    <a:pt x="93" y="41"/>
                  </a:lnTo>
                  <a:lnTo>
                    <a:pt x="99" y="42"/>
                  </a:lnTo>
                  <a:lnTo>
                    <a:pt x="106" y="44"/>
                  </a:lnTo>
                  <a:lnTo>
                    <a:pt x="112" y="45"/>
                  </a:lnTo>
                  <a:lnTo>
                    <a:pt x="124" y="49"/>
                  </a:lnTo>
                  <a:lnTo>
                    <a:pt x="133" y="51"/>
                  </a:lnTo>
                  <a:lnTo>
                    <a:pt x="139" y="53"/>
                  </a:lnTo>
                  <a:lnTo>
                    <a:pt x="143" y="56"/>
                  </a:lnTo>
                  <a:lnTo>
                    <a:pt x="140" y="58"/>
                  </a:lnTo>
                  <a:lnTo>
                    <a:pt x="135" y="60"/>
                  </a:lnTo>
                  <a:lnTo>
                    <a:pt x="129" y="62"/>
                  </a:lnTo>
                  <a:lnTo>
                    <a:pt x="124" y="65"/>
                  </a:lnTo>
                  <a:lnTo>
                    <a:pt x="118" y="67"/>
                  </a:lnTo>
                  <a:lnTo>
                    <a:pt x="112" y="68"/>
                  </a:lnTo>
                  <a:lnTo>
                    <a:pt x="107" y="71"/>
                  </a:lnTo>
                  <a:lnTo>
                    <a:pt x="104" y="72"/>
                  </a:lnTo>
                  <a:lnTo>
                    <a:pt x="101" y="73"/>
                  </a:lnTo>
                  <a:lnTo>
                    <a:pt x="96" y="73"/>
                  </a:lnTo>
                  <a:lnTo>
                    <a:pt x="90" y="72"/>
                  </a:lnTo>
                  <a:lnTo>
                    <a:pt x="86" y="71"/>
                  </a:lnTo>
                  <a:lnTo>
                    <a:pt x="80" y="68"/>
                  </a:lnTo>
                  <a:lnTo>
                    <a:pt x="74" y="66"/>
                  </a:lnTo>
                  <a:lnTo>
                    <a:pt x="68" y="65"/>
                  </a:lnTo>
                  <a:lnTo>
                    <a:pt x="64" y="62"/>
                  </a:lnTo>
                  <a:lnTo>
                    <a:pt x="56" y="60"/>
                  </a:lnTo>
                  <a:lnTo>
                    <a:pt x="48" y="60"/>
                  </a:lnTo>
                  <a:lnTo>
                    <a:pt x="44" y="62"/>
                  </a:lnTo>
                  <a:lnTo>
                    <a:pt x="48" y="65"/>
                  </a:lnTo>
                  <a:lnTo>
                    <a:pt x="57" y="68"/>
                  </a:lnTo>
                  <a:lnTo>
                    <a:pt x="67" y="72"/>
                  </a:lnTo>
                  <a:lnTo>
                    <a:pt x="75" y="75"/>
                  </a:lnTo>
                  <a:lnTo>
                    <a:pt x="81" y="79"/>
                  </a:lnTo>
                  <a:lnTo>
                    <a:pt x="74" y="81"/>
                  </a:lnTo>
                  <a:lnTo>
                    <a:pt x="65" y="84"/>
                  </a:lnTo>
                  <a:lnTo>
                    <a:pt x="53" y="88"/>
                  </a:lnTo>
                  <a:lnTo>
                    <a:pt x="42" y="91"/>
                  </a:lnTo>
                  <a:lnTo>
                    <a:pt x="29" y="95"/>
                  </a:lnTo>
                  <a:lnTo>
                    <a:pt x="19" y="98"/>
                  </a:lnTo>
                  <a:lnTo>
                    <a:pt x="10" y="100"/>
                  </a:lnTo>
                  <a:lnTo>
                    <a:pt x="5" y="102"/>
                  </a:lnTo>
                  <a:lnTo>
                    <a:pt x="0" y="104"/>
                  </a:lnTo>
                  <a:lnTo>
                    <a:pt x="0" y="105"/>
                  </a:lnTo>
                  <a:lnTo>
                    <a:pt x="4" y="105"/>
                  </a:lnTo>
                  <a:lnTo>
                    <a:pt x="11" y="105"/>
                  </a:lnTo>
                  <a:lnTo>
                    <a:pt x="19" y="105"/>
                  </a:lnTo>
                  <a:lnTo>
                    <a:pt x="29" y="103"/>
                  </a:lnTo>
                  <a:lnTo>
                    <a:pt x="41" y="102"/>
                  </a:lnTo>
                  <a:lnTo>
                    <a:pt x="53" y="99"/>
                  </a:lnTo>
                  <a:lnTo>
                    <a:pt x="65" y="96"/>
                  </a:lnTo>
                  <a:lnTo>
                    <a:pt x="76" y="92"/>
                  </a:lnTo>
                  <a:lnTo>
                    <a:pt x="86" y="90"/>
                  </a:lnTo>
                  <a:lnTo>
                    <a:pt x="91" y="87"/>
                  </a:lnTo>
                  <a:lnTo>
                    <a:pt x="90" y="99"/>
                  </a:lnTo>
                  <a:lnTo>
                    <a:pt x="86" y="115"/>
                  </a:lnTo>
                  <a:lnTo>
                    <a:pt x="81" y="132"/>
                  </a:lnTo>
                  <a:lnTo>
                    <a:pt x="75" y="142"/>
                  </a:lnTo>
                  <a:lnTo>
                    <a:pt x="72" y="147"/>
                  </a:lnTo>
                  <a:lnTo>
                    <a:pt x="73" y="148"/>
                  </a:lnTo>
                  <a:lnTo>
                    <a:pt x="76" y="147"/>
                  </a:lnTo>
                  <a:lnTo>
                    <a:pt x="80" y="143"/>
                  </a:lnTo>
                  <a:lnTo>
                    <a:pt x="87" y="133"/>
                  </a:lnTo>
                  <a:lnTo>
                    <a:pt x="95" y="117"/>
                  </a:lnTo>
                  <a:lnTo>
                    <a:pt x="103" y="99"/>
                  </a:lnTo>
                  <a:lnTo>
                    <a:pt x="106" y="87"/>
                  </a:lnTo>
                  <a:lnTo>
                    <a:pt x="111" y="85"/>
                  </a:lnTo>
                  <a:lnTo>
                    <a:pt x="118" y="82"/>
                  </a:lnTo>
                  <a:lnTo>
                    <a:pt x="125" y="80"/>
                  </a:lnTo>
                  <a:lnTo>
                    <a:pt x="132" y="76"/>
                  </a:lnTo>
                  <a:lnTo>
                    <a:pt x="139" y="74"/>
                  </a:lnTo>
                  <a:lnTo>
                    <a:pt x="145" y="71"/>
                  </a:lnTo>
                  <a:lnTo>
                    <a:pt x="151" y="68"/>
                  </a:lnTo>
                  <a:lnTo>
                    <a:pt x="155" y="67"/>
                  </a:lnTo>
                  <a:lnTo>
                    <a:pt x="155" y="80"/>
                  </a:lnTo>
                  <a:lnTo>
                    <a:pt x="152" y="97"/>
                  </a:lnTo>
                  <a:lnTo>
                    <a:pt x="149" y="115"/>
                  </a:lnTo>
                  <a:lnTo>
                    <a:pt x="145" y="128"/>
                  </a:lnTo>
                  <a:lnTo>
                    <a:pt x="143" y="134"/>
                  </a:lnTo>
                  <a:lnTo>
                    <a:pt x="144" y="136"/>
                  </a:lnTo>
                  <a:lnTo>
                    <a:pt x="147" y="135"/>
                  </a:lnTo>
                  <a:lnTo>
                    <a:pt x="150" y="128"/>
                  </a:lnTo>
                  <a:lnTo>
                    <a:pt x="156" y="115"/>
                  </a:lnTo>
                  <a:lnTo>
                    <a:pt x="163" y="98"/>
                  </a:lnTo>
                  <a:lnTo>
                    <a:pt x="167" y="79"/>
                  </a:lnTo>
                  <a:lnTo>
                    <a:pt x="167" y="61"/>
                  </a:lnTo>
                  <a:lnTo>
                    <a:pt x="177" y="54"/>
                  </a:lnTo>
                  <a:lnTo>
                    <a:pt x="183" y="46"/>
                  </a:lnTo>
                  <a:lnTo>
                    <a:pt x="189" y="41"/>
                  </a:lnTo>
                  <a:lnTo>
                    <a:pt x="194" y="36"/>
                  </a:lnTo>
                  <a:lnTo>
                    <a:pt x="196" y="34"/>
                  </a:lnTo>
                  <a:lnTo>
                    <a:pt x="200" y="32"/>
                  </a:lnTo>
                  <a:lnTo>
                    <a:pt x="201" y="35"/>
                  </a:lnTo>
                  <a:lnTo>
                    <a:pt x="201" y="41"/>
                  </a:lnTo>
                  <a:lnTo>
                    <a:pt x="200" y="53"/>
                  </a:lnTo>
                  <a:lnTo>
                    <a:pt x="198" y="72"/>
                  </a:lnTo>
                  <a:lnTo>
                    <a:pt x="197" y="91"/>
                  </a:lnTo>
                  <a:lnTo>
                    <a:pt x="195" y="104"/>
                  </a:lnTo>
                  <a:lnTo>
                    <a:pt x="203" y="88"/>
                  </a:lnTo>
                  <a:lnTo>
                    <a:pt x="209" y="64"/>
                  </a:lnTo>
                  <a:lnTo>
                    <a:pt x="213" y="37"/>
                  </a:lnTo>
                  <a:lnTo>
                    <a:pt x="216" y="16"/>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22" name="Freeform 313">
              <a:extLst>
                <a:ext uri="{FF2B5EF4-FFF2-40B4-BE49-F238E27FC236}">
                  <a16:creationId xmlns:a16="http://schemas.microsoft.com/office/drawing/2014/main" xmlns="" id="{F9B3354B-6408-4A35-A2FB-58E43EB1C5EC}"/>
                </a:ext>
              </a:extLst>
            </p:cNvPr>
            <p:cNvSpPr>
              <a:spLocks/>
            </p:cNvSpPr>
            <p:nvPr/>
          </p:nvSpPr>
          <p:spPr bwMode="auto">
            <a:xfrm>
              <a:off x="2578" y="625"/>
              <a:ext cx="86" cy="82"/>
            </a:xfrm>
            <a:custGeom>
              <a:avLst/>
              <a:gdLst>
                <a:gd name="T0" fmla="*/ 5 w 173"/>
                <a:gd name="T1" fmla="*/ 5 h 165"/>
                <a:gd name="T2" fmla="*/ 5 w 173"/>
                <a:gd name="T3" fmla="*/ 4 h 165"/>
                <a:gd name="T4" fmla="*/ 5 w 173"/>
                <a:gd name="T5" fmla="*/ 4 h 165"/>
                <a:gd name="T6" fmla="*/ 4 w 173"/>
                <a:gd name="T7" fmla="*/ 4 h 165"/>
                <a:gd name="T8" fmla="*/ 4 w 173"/>
                <a:gd name="T9" fmla="*/ 3 h 165"/>
                <a:gd name="T10" fmla="*/ 4 w 173"/>
                <a:gd name="T11" fmla="*/ 2 h 165"/>
                <a:gd name="T12" fmla="*/ 4 w 173"/>
                <a:gd name="T13" fmla="*/ 1 h 165"/>
                <a:gd name="T14" fmla="*/ 4 w 173"/>
                <a:gd name="T15" fmla="*/ 1 h 165"/>
                <a:gd name="T16" fmla="*/ 4 w 173"/>
                <a:gd name="T17" fmla="*/ 2 h 165"/>
                <a:gd name="T18" fmla="*/ 4 w 173"/>
                <a:gd name="T19" fmla="*/ 3 h 165"/>
                <a:gd name="T20" fmla="*/ 4 w 173"/>
                <a:gd name="T21" fmla="*/ 3 h 165"/>
                <a:gd name="T22" fmla="*/ 3 w 173"/>
                <a:gd name="T23" fmla="*/ 3 h 165"/>
                <a:gd name="T24" fmla="*/ 3 w 173"/>
                <a:gd name="T25" fmla="*/ 3 h 165"/>
                <a:gd name="T26" fmla="*/ 3 w 173"/>
                <a:gd name="T27" fmla="*/ 3 h 165"/>
                <a:gd name="T28" fmla="*/ 3 w 173"/>
                <a:gd name="T29" fmla="*/ 2 h 165"/>
                <a:gd name="T30" fmla="*/ 2 w 173"/>
                <a:gd name="T31" fmla="*/ 1 h 165"/>
                <a:gd name="T32" fmla="*/ 2 w 173"/>
                <a:gd name="T33" fmla="*/ 0 h 165"/>
                <a:gd name="T34" fmla="*/ 2 w 173"/>
                <a:gd name="T35" fmla="*/ 0 h 165"/>
                <a:gd name="T36" fmla="*/ 2 w 173"/>
                <a:gd name="T37" fmla="*/ 0 h 165"/>
                <a:gd name="T38" fmla="*/ 2 w 173"/>
                <a:gd name="T39" fmla="*/ 0 h 165"/>
                <a:gd name="T40" fmla="*/ 2 w 173"/>
                <a:gd name="T41" fmla="*/ 0 h 165"/>
                <a:gd name="T42" fmla="*/ 2 w 173"/>
                <a:gd name="T43" fmla="*/ 1 h 165"/>
                <a:gd name="T44" fmla="*/ 2 w 173"/>
                <a:gd name="T45" fmla="*/ 1 h 165"/>
                <a:gd name="T46" fmla="*/ 2 w 173"/>
                <a:gd name="T47" fmla="*/ 2 h 165"/>
                <a:gd name="T48" fmla="*/ 2 w 173"/>
                <a:gd name="T49" fmla="*/ 2 h 165"/>
                <a:gd name="T50" fmla="*/ 1 w 173"/>
                <a:gd name="T51" fmla="*/ 1 h 165"/>
                <a:gd name="T52" fmla="*/ 0 w 173"/>
                <a:gd name="T53" fmla="*/ 0 h 165"/>
                <a:gd name="T54" fmla="*/ 0 w 173"/>
                <a:gd name="T55" fmla="*/ 0 h 165"/>
                <a:gd name="T56" fmla="*/ 0 w 173"/>
                <a:gd name="T57" fmla="*/ 0 h 165"/>
                <a:gd name="T58" fmla="*/ 0 w 173"/>
                <a:gd name="T59" fmla="*/ 0 h 165"/>
                <a:gd name="T60" fmla="*/ 0 w 173"/>
                <a:gd name="T61" fmla="*/ 1 h 165"/>
                <a:gd name="T62" fmla="*/ 1 w 173"/>
                <a:gd name="T63" fmla="*/ 1 h 165"/>
                <a:gd name="T64" fmla="*/ 1 w 173"/>
                <a:gd name="T65" fmla="*/ 1 h 165"/>
                <a:gd name="T66" fmla="*/ 1 w 173"/>
                <a:gd name="T67" fmla="*/ 2 h 165"/>
                <a:gd name="T68" fmla="*/ 2 w 173"/>
                <a:gd name="T69" fmla="*/ 2 h 165"/>
                <a:gd name="T70" fmla="*/ 2 w 173"/>
                <a:gd name="T71" fmla="*/ 2 h 165"/>
                <a:gd name="T72" fmla="*/ 2 w 173"/>
                <a:gd name="T73" fmla="*/ 2 h 165"/>
                <a:gd name="T74" fmla="*/ 2 w 173"/>
                <a:gd name="T75" fmla="*/ 2 h 165"/>
                <a:gd name="T76" fmla="*/ 1 w 173"/>
                <a:gd name="T77" fmla="*/ 2 h 165"/>
                <a:gd name="T78" fmla="*/ 1 w 173"/>
                <a:gd name="T79" fmla="*/ 2 h 165"/>
                <a:gd name="T80" fmla="*/ 1 w 173"/>
                <a:gd name="T81" fmla="*/ 2 h 165"/>
                <a:gd name="T82" fmla="*/ 0 w 173"/>
                <a:gd name="T83" fmla="*/ 2 h 165"/>
                <a:gd name="T84" fmla="*/ 1 w 173"/>
                <a:gd name="T85" fmla="*/ 2 h 165"/>
                <a:gd name="T86" fmla="*/ 1 w 173"/>
                <a:gd name="T87" fmla="*/ 3 h 165"/>
                <a:gd name="T88" fmla="*/ 2 w 173"/>
                <a:gd name="T89" fmla="*/ 3 h 165"/>
                <a:gd name="T90" fmla="*/ 2 w 173"/>
                <a:gd name="T91" fmla="*/ 3 h 165"/>
                <a:gd name="T92" fmla="*/ 3 w 173"/>
                <a:gd name="T93" fmla="*/ 3 h 165"/>
                <a:gd name="T94" fmla="*/ 3 w 173"/>
                <a:gd name="T95" fmla="*/ 3 h 165"/>
                <a:gd name="T96" fmla="*/ 3 w 173"/>
                <a:gd name="T97" fmla="*/ 3 h 165"/>
                <a:gd name="T98" fmla="*/ 4 w 173"/>
                <a:gd name="T99" fmla="*/ 4 h 165"/>
                <a:gd name="T100" fmla="*/ 4 w 173"/>
                <a:gd name="T101" fmla="*/ 4 h 165"/>
                <a:gd name="T102" fmla="*/ 3 w 173"/>
                <a:gd name="T103" fmla="*/ 4 h 165"/>
                <a:gd name="T104" fmla="*/ 3 w 173"/>
                <a:gd name="T105" fmla="*/ 4 h 165"/>
                <a:gd name="T106" fmla="*/ 2 w 173"/>
                <a:gd name="T107" fmla="*/ 4 h 165"/>
                <a:gd name="T108" fmla="*/ 2 w 173"/>
                <a:gd name="T109" fmla="*/ 4 h 165"/>
                <a:gd name="T110" fmla="*/ 2 w 173"/>
                <a:gd name="T111" fmla="*/ 4 h 165"/>
                <a:gd name="T112" fmla="*/ 2 w 173"/>
                <a:gd name="T113" fmla="*/ 4 h 165"/>
                <a:gd name="T114" fmla="*/ 3 w 173"/>
                <a:gd name="T115" fmla="*/ 4 h 165"/>
                <a:gd name="T116" fmla="*/ 4 w 173"/>
                <a:gd name="T117" fmla="*/ 4 h 165"/>
                <a:gd name="T118" fmla="*/ 4 w 173"/>
                <a:gd name="T119" fmla="*/ 4 h 165"/>
                <a:gd name="T120" fmla="*/ 4 w 173"/>
                <a:gd name="T121" fmla="*/ 4 h 165"/>
                <a:gd name="T122" fmla="*/ 5 w 173"/>
                <a:gd name="T123" fmla="*/ 4 h 16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73" h="165">
                  <a:moveTo>
                    <a:pt x="167" y="165"/>
                  </a:moveTo>
                  <a:lnTo>
                    <a:pt x="168" y="162"/>
                  </a:lnTo>
                  <a:lnTo>
                    <a:pt x="170" y="159"/>
                  </a:lnTo>
                  <a:lnTo>
                    <a:pt x="172" y="157"/>
                  </a:lnTo>
                  <a:lnTo>
                    <a:pt x="173" y="155"/>
                  </a:lnTo>
                  <a:lnTo>
                    <a:pt x="166" y="148"/>
                  </a:lnTo>
                  <a:lnTo>
                    <a:pt x="159" y="141"/>
                  </a:lnTo>
                  <a:lnTo>
                    <a:pt x="156" y="135"/>
                  </a:lnTo>
                  <a:lnTo>
                    <a:pt x="155" y="128"/>
                  </a:lnTo>
                  <a:lnTo>
                    <a:pt x="154" y="116"/>
                  </a:lnTo>
                  <a:lnTo>
                    <a:pt x="151" y="96"/>
                  </a:lnTo>
                  <a:lnTo>
                    <a:pt x="148" y="76"/>
                  </a:lnTo>
                  <a:lnTo>
                    <a:pt x="144" y="64"/>
                  </a:lnTo>
                  <a:lnTo>
                    <a:pt x="141" y="58"/>
                  </a:lnTo>
                  <a:lnTo>
                    <a:pt x="137" y="55"/>
                  </a:lnTo>
                  <a:lnTo>
                    <a:pt x="136" y="57"/>
                  </a:lnTo>
                  <a:lnTo>
                    <a:pt x="137" y="63"/>
                  </a:lnTo>
                  <a:lnTo>
                    <a:pt x="140" y="75"/>
                  </a:lnTo>
                  <a:lnTo>
                    <a:pt x="141" y="91"/>
                  </a:lnTo>
                  <a:lnTo>
                    <a:pt x="141" y="108"/>
                  </a:lnTo>
                  <a:lnTo>
                    <a:pt x="140" y="119"/>
                  </a:lnTo>
                  <a:lnTo>
                    <a:pt x="135" y="117"/>
                  </a:lnTo>
                  <a:lnTo>
                    <a:pt x="130" y="113"/>
                  </a:lnTo>
                  <a:lnTo>
                    <a:pt x="126" y="111"/>
                  </a:lnTo>
                  <a:lnTo>
                    <a:pt x="121" y="108"/>
                  </a:lnTo>
                  <a:lnTo>
                    <a:pt x="116" y="104"/>
                  </a:lnTo>
                  <a:lnTo>
                    <a:pt x="112" y="101"/>
                  </a:lnTo>
                  <a:lnTo>
                    <a:pt x="107" y="97"/>
                  </a:lnTo>
                  <a:lnTo>
                    <a:pt x="105" y="94"/>
                  </a:lnTo>
                  <a:lnTo>
                    <a:pt x="101" y="83"/>
                  </a:lnTo>
                  <a:lnTo>
                    <a:pt x="97" y="68"/>
                  </a:lnTo>
                  <a:lnTo>
                    <a:pt x="94" y="52"/>
                  </a:lnTo>
                  <a:lnTo>
                    <a:pt x="92" y="40"/>
                  </a:lnTo>
                  <a:lnTo>
                    <a:pt x="92" y="30"/>
                  </a:lnTo>
                  <a:lnTo>
                    <a:pt x="91" y="21"/>
                  </a:lnTo>
                  <a:lnTo>
                    <a:pt x="90" y="13"/>
                  </a:lnTo>
                  <a:lnTo>
                    <a:pt x="87" y="7"/>
                  </a:lnTo>
                  <a:lnTo>
                    <a:pt x="84" y="4"/>
                  </a:lnTo>
                  <a:lnTo>
                    <a:pt x="83" y="5"/>
                  </a:lnTo>
                  <a:lnTo>
                    <a:pt x="84" y="10"/>
                  </a:lnTo>
                  <a:lnTo>
                    <a:pt x="86" y="16"/>
                  </a:lnTo>
                  <a:lnTo>
                    <a:pt x="87" y="25"/>
                  </a:lnTo>
                  <a:lnTo>
                    <a:pt x="86" y="31"/>
                  </a:lnTo>
                  <a:lnTo>
                    <a:pt x="84" y="38"/>
                  </a:lnTo>
                  <a:lnTo>
                    <a:pt x="83" y="44"/>
                  </a:lnTo>
                  <a:lnTo>
                    <a:pt x="83" y="52"/>
                  </a:lnTo>
                  <a:lnTo>
                    <a:pt x="84" y="64"/>
                  </a:lnTo>
                  <a:lnTo>
                    <a:pt x="87" y="75"/>
                  </a:lnTo>
                  <a:lnTo>
                    <a:pt x="88" y="83"/>
                  </a:lnTo>
                  <a:lnTo>
                    <a:pt x="76" y="73"/>
                  </a:lnTo>
                  <a:lnTo>
                    <a:pt x="64" y="60"/>
                  </a:lnTo>
                  <a:lnTo>
                    <a:pt x="51" y="46"/>
                  </a:lnTo>
                  <a:lnTo>
                    <a:pt x="38" y="34"/>
                  </a:lnTo>
                  <a:lnTo>
                    <a:pt x="26" y="21"/>
                  </a:lnTo>
                  <a:lnTo>
                    <a:pt x="15" y="11"/>
                  </a:lnTo>
                  <a:lnTo>
                    <a:pt x="7" y="4"/>
                  </a:lnTo>
                  <a:lnTo>
                    <a:pt x="0" y="0"/>
                  </a:lnTo>
                  <a:lnTo>
                    <a:pt x="5" y="7"/>
                  </a:lnTo>
                  <a:lnTo>
                    <a:pt x="11" y="15"/>
                  </a:lnTo>
                  <a:lnTo>
                    <a:pt x="17" y="23"/>
                  </a:lnTo>
                  <a:lnTo>
                    <a:pt x="23" y="33"/>
                  </a:lnTo>
                  <a:lnTo>
                    <a:pt x="29" y="41"/>
                  </a:lnTo>
                  <a:lnTo>
                    <a:pt x="34" y="48"/>
                  </a:lnTo>
                  <a:lnTo>
                    <a:pt x="38" y="53"/>
                  </a:lnTo>
                  <a:lnTo>
                    <a:pt x="41" y="58"/>
                  </a:lnTo>
                  <a:lnTo>
                    <a:pt x="44" y="61"/>
                  </a:lnTo>
                  <a:lnTo>
                    <a:pt x="48" y="66"/>
                  </a:lnTo>
                  <a:lnTo>
                    <a:pt x="53" y="72"/>
                  </a:lnTo>
                  <a:lnTo>
                    <a:pt x="59" y="76"/>
                  </a:lnTo>
                  <a:lnTo>
                    <a:pt x="65" y="82"/>
                  </a:lnTo>
                  <a:lnTo>
                    <a:pt x="71" y="87"/>
                  </a:lnTo>
                  <a:lnTo>
                    <a:pt x="76" y="90"/>
                  </a:lnTo>
                  <a:lnTo>
                    <a:pt x="80" y="93"/>
                  </a:lnTo>
                  <a:lnTo>
                    <a:pt x="75" y="93"/>
                  </a:lnTo>
                  <a:lnTo>
                    <a:pt x="71" y="93"/>
                  </a:lnTo>
                  <a:lnTo>
                    <a:pt x="65" y="93"/>
                  </a:lnTo>
                  <a:lnTo>
                    <a:pt x="59" y="91"/>
                  </a:lnTo>
                  <a:lnTo>
                    <a:pt x="53" y="90"/>
                  </a:lnTo>
                  <a:lnTo>
                    <a:pt x="48" y="88"/>
                  </a:lnTo>
                  <a:lnTo>
                    <a:pt x="44" y="87"/>
                  </a:lnTo>
                  <a:lnTo>
                    <a:pt x="41" y="84"/>
                  </a:lnTo>
                  <a:lnTo>
                    <a:pt x="36" y="81"/>
                  </a:lnTo>
                  <a:lnTo>
                    <a:pt x="31" y="81"/>
                  </a:lnTo>
                  <a:lnTo>
                    <a:pt x="29" y="83"/>
                  </a:lnTo>
                  <a:lnTo>
                    <a:pt x="33" y="88"/>
                  </a:lnTo>
                  <a:lnTo>
                    <a:pt x="37" y="91"/>
                  </a:lnTo>
                  <a:lnTo>
                    <a:pt x="44" y="95"/>
                  </a:lnTo>
                  <a:lnTo>
                    <a:pt x="52" y="99"/>
                  </a:lnTo>
                  <a:lnTo>
                    <a:pt x="61" y="103"/>
                  </a:lnTo>
                  <a:lnTo>
                    <a:pt x="72" y="106"/>
                  </a:lnTo>
                  <a:lnTo>
                    <a:pt x="81" y="109"/>
                  </a:lnTo>
                  <a:lnTo>
                    <a:pt x="91" y="111"/>
                  </a:lnTo>
                  <a:lnTo>
                    <a:pt x="99" y="111"/>
                  </a:lnTo>
                  <a:lnTo>
                    <a:pt x="104" y="112"/>
                  </a:lnTo>
                  <a:lnTo>
                    <a:pt x="109" y="114"/>
                  </a:lnTo>
                  <a:lnTo>
                    <a:pt x="114" y="118"/>
                  </a:lnTo>
                  <a:lnTo>
                    <a:pt x="119" y="121"/>
                  </a:lnTo>
                  <a:lnTo>
                    <a:pt x="124" y="125"/>
                  </a:lnTo>
                  <a:lnTo>
                    <a:pt x="128" y="128"/>
                  </a:lnTo>
                  <a:lnTo>
                    <a:pt x="132" y="132"/>
                  </a:lnTo>
                  <a:lnTo>
                    <a:pt x="135" y="135"/>
                  </a:lnTo>
                  <a:lnTo>
                    <a:pt x="130" y="137"/>
                  </a:lnTo>
                  <a:lnTo>
                    <a:pt x="124" y="140"/>
                  </a:lnTo>
                  <a:lnTo>
                    <a:pt x="117" y="141"/>
                  </a:lnTo>
                  <a:lnTo>
                    <a:pt x="109" y="142"/>
                  </a:lnTo>
                  <a:lnTo>
                    <a:pt x="101" y="143"/>
                  </a:lnTo>
                  <a:lnTo>
                    <a:pt x="94" y="143"/>
                  </a:lnTo>
                  <a:lnTo>
                    <a:pt x="87" y="143"/>
                  </a:lnTo>
                  <a:lnTo>
                    <a:pt x="81" y="142"/>
                  </a:lnTo>
                  <a:lnTo>
                    <a:pt x="74" y="142"/>
                  </a:lnTo>
                  <a:lnTo>
                    <a:pt x="69" y="143"/>
                  </a:lnTo>
                  <a:lnTo>
                    <a:pt x="72" y="146"/>
                  </a:lnTo>
                  <a:lnTo>
                    <a:pt x="82" y="149"/>
                  </a:lnTo>
                  <a:lnTo>
                    <a:pt x="90" y="150"/>
                  </a:lnTo>
                  <a:lnTo>
                    <a:pt x="99" y="151"/>
                  </a:lnTo>
                  <a:lnTo>
                    <a:pt x="110" y="151"/>
                  </a:lnTo>
                  <a:lnTo>
                    <a:pt x="119" y="150"/>
                  </a:lnTo>
                  <a:lnTo>
                    <a:pt x="128" y="150"/>
                  </a:lnTo>
                  <a:lnTo>
                    <a:pt x="137" y="150"/>
                  </a:lnTo>
                  <a:lnTo>
                    <a:pt x="144" y="149"/>
                  </a:lnTo>
                  <a:lnTo>
                    <a:pt x="149" y="149"/>
                  </a:lnTo>
                  <a:lnTo>
                    <a:pt x="155" y="150"/>
                  </a:lnTo>
                  <a:lnTo>
                    <a:pt x="160" y="155"/>
                  </a:lnTo>
                  <a:lnTo>
                    <a:pt x="164" y="159"/>
                  </a:lnTo>
                  <a:lnTo>
                    <a:pt x="167" y="165"/>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23" name="Freeform 314">
              <a:extLst>
                <a:ext uri="{FF2B5EF4-FFF2-40B4-BE49-F238E27FC236}">
                  <a16:creationId xmlns:a16="http://schemas.microsoft.com/office/drawing/2014/main" xmlns="" id="{415C7586-3CFD-4EC3-BC77-6BCA2F120648}"/>
                </a:ext>
              </a:extLst>
            </p:cNvPr>
            <p:cNvSpPr>
              <a:spLocks/>
            </p:cNvSpPr>
            <p:nvPr/>
          </p:nvSpPr>
          <p:spPr bwMode="auto">
            <a:xfrm>
              <a:off x="2706" y="594"/>
              <a:ext cx="54" cy="125"/>
            </a:xfrm>
            <a:custGeom>
              <a:avLst/>
              <a:gdLst>
                <a:gd name="T0" fmla="*/ 1 w 107"/>
                <a:gd name="T1" fmla="*/ 7 h 250"/>
                <a:gd name="T2" fmla="*/ 1 w 107"/>
                <a:gd name="T3" fmla="*/ 7 h 250"/>
                <a:gd name="T4" fmla="*/ 1 w 107"/>
                <a:gd name="T5" fmla="*/ 7 h 250"/>
                <a:gd name="T6" fmla="*/ 1 w 107"/>
                <a:gd name="T7" fmla="*/ 6 h 250"/>
                <a:gd name="T8" fmla="*/ 1 w 107"/>
                <a:gd name="T9" fmla="*/ 5 h 250"/>
                <a:gd name="T10" fmla="*/ 1 w 107"/>
                <a:gd name="T11" fmla="*/ 4 h 250"/>
                <a:gd name="T12" fmla="*/ 1 w 107"/>
                <a:gd name="T13" fmla="*/ 4 h 250"/>
                <a:gd name="T14" fmla="*/ 1 w 107"/>
                <a:gd name="T15" fmla="*/ 5 h 250"/>
                <a:gd name="T16" fmla="*/ 2 w 107"/>
                <a:gd name="T17" fmla="*/ 4 h 250"/>
                <a:gd name="T18" fmla="*/ 2 w 107"/>
                <a:gd name="T19" fmla="*/ 3 h 250"/>
                <a:gd name="T20" fmla="*/ 2 w 107"/>
                <a:gd name="T21" fmla="*/ 1 h 250"/>
                <a:gd name="T22" fmla="*/ 2 w 107"/>
                <a:gd name="T23" fmla="*/ 1 h 250"/>
                <a:gd name="T24" fmla="*/ 2 w 107"/>
                <a:gd name="T25" fmla="*/ 2 h 250"/>
                <a:gd name="T26" fmla="*/ 2 w 107"/>
                <a:gd name="T27" fmla="*/ 2 h 250"/>
                <a:gd name="T28" fmla="*/ 3 w 107"/>
                <a:gd name="T29" fmla="*/ 1 h 250"/>
                <a:gd name="T30" fmla="*/ 3 w 107"/>
                <a:gd name="T31" fmla="*/ 1 h 250"/>
                <a:gd name="T32" fmla="*/ 3 w 107"/>
                <a:gd name="T33" fmla="*/ 2 h 250"/>
                <a:gd name="T34" fmla="*/ 3 w 107"/>
                <a:gd name="T35" fmla="*/ 3 h 250"/>
                <a:gd name="T36" fmla="*/ 3 w 107"/>
                <a:gd name="T37" fmla="*/ 2 h 250"/>
                <a:gd name="T38" fmla="*/ 3 w 107"/>
                <a:gd name="T39" fmla="*/ 2 h 250"/>
                <a:gd name="T40" fmla="*/ 3 w 107"/>
                <a:gd name="T41" fmla="*/ 3 h 250"/>
                <a:gd name="T42" fmla="*/ 3 w 107"/>
                <a:gd name="T43" fmla="*/ 3 h 250"/>
                <a:gd name="T44" fmla="*/ 2 w 107"/>
                <a:gd name="T45" fmla="*/ 3 h 250"/>
                <a:gd name="T46" fmla="*/ 2 w 107"/>
                <a:gd name="T47" fmla="*/ 5 h 250"/>
                <a:gd name="T48" fmla="*/ 2 w 107"/>
                <a:gd name="T49" fmla="*/ 5 h 250"/>
                <a:gd name="T50" fmla="*/ 3 w 107"/>
                <a:gd name="T51" fmla="*/ 5 h 250"/>
                <a:gd name="T52" fmla="*/ 4 w 107"/>
                <a:gd name="T53" fmla="*/ 5 h 250"/>
                <a:gd name="T54" fmla="*/ 4 w 107"/>
                <a:gd name="T55" fmla="*/ 5 h 250"/>
                <a:gd name="T56" fmla="*/ 3 w 107"/>
                <a:gd name="T57" fmla="*/ 5 h 250"/>
                <a:gd name="T58" fmla="*/ 3 w 107"/>
                <a:gd name="T59" fmla="*/ 6 h 250"/>
                <a:gd name="T60" fmla="*/ 2 w 107"/>
                <a:gd name="T61" fmla="*/ 6 h 250"/>
                <a:gd name="T62" fmla="*/ 2 w 107"/>
                <a:gd name="T63" fmla="*/ 7 h 250"/>
                <a:gd name="T64" fmla="*/ 2 w 107"/>
                <a:gd name="T65" fmla="*/ 7 h 250"/>
                <a:gd name="T66" fmla="*/ 2 w 107"/>
                <a:gd name="T67" fmla="*/ 7 h 250"/>
                <a:gd name="T68" fmla="*/ 3 w 107"/>
                <a:gd name="T69" fmla="*/ 6 h 250"/>
                <a:gd name="T70" fmla="*/ 4 w 107"/>
                <a:gd name="T71" fmla="*/ 6 h 250"/>
                <a:gd name="T72" fmla="*/ 4 w 107"/>
                <a:gd name="T73" fmla="*/ 6 h 250"/>
                <a:gd name="T74" fmla="*/ 4 w 107"/>
                <a:gd name="T75" fmla="*/ 6 h 250"/>
                <a:gd name="T76" fmla="*/ 3 w 107"/>
                <a:gd name="T77" fmla="*/ 7 h 250"/>
                <a:gd name="T78" fmla="*/ 3 w 107"/>
                <a:gd name="T79" fmla="*/ 7 h 250"/>
                <a:gd name="T80" fmla="*/ 3 w 107"/>
                <a:gd name="T81" fmla="*/ 7 h 250"/>
                <a:gd name="T82" fmla="*/ 2 w 107"/>
                <a:gd name="T83" fmla="*/ 7 h 250"/>
                <a:gd name="T84" fmla="*/ 1 w 107"/>
                <a:gd name="T85" fmla="*/ 7 h 250"/>
                <a:gd name="T86" fmla="*/ 1 w 107"/>
                <a:gd name="T87" fmla="*/ 8 h 250"/>
                <a:gd name="T88" fmla="*/ 1 w 107"/>
                <a:gd name="T89" fmla="*/ 8 h 250"/>
                <a:gd name="T90" fmla="*/ 1 w 107"/>
                <a:gd name="T91" fmla="*/ 8 h 250"/>
                <a:gd name="T92" fmla="*/ 1 w 107"/>
                <a:gd name="T93" fmla="*/ 7 h 250"/>
                <a:gd name="T94" fmla="*/ 1 w 107"/>
                <a:gd name="T95" fmla="*/ 7 h 25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07" h="250">
                  <a:moveTo>
                    <a:pt x="0" y="216"/>
                  </a:moveTo>
                  <a:lnTo>
                    <a:pt x="7" y="211"/>
                  </a:lnTo>
                  <a:lnTo>
                    <a:pt x="12" y="206"/>
                  </a:lnTo>
                  <a:lnTo>
                    <a:pt x="15" y="199"/>
                  </a:lnTo>
                  <a:lnTo>
                    <a:pt x="17" y="194"/>
                  </a:lnTo>
                  <a:lnTo>
                    <a:pt x="20" y="196"/>
                  </a:lnTo>
                  <a:lnTo>
                    <a:pt x="22" y="198"/>
                  </a:lnTo>
                  <a:lnTo>
                    <a:pt x="23" y="198"/>
                  </a:lnTo>
                  <a:lnTo>
                    <a:pt x="25" y="199"/>
                  </a:lnTo>
                  <a:lnTo>
                    <a:pt x="27" y="196"/>
                  </a:lnTo>
                  <a:lnTo>
                    <a:pt x="29" y="187"/>
                  </a:lnTo>
                  <a:lnTo>
                    <a:pt x="29" y="178"/>
                  </a:lnTo>
                  <a:lnTo>
                    <a:pt x="28" y="172"/>
                  </a:lnTo>
                  <a:lnTo>
                    <a:pt x="21" y="160"/>
                  </a:lnTo>
                  <a:lnTo>
                    <a:pt x="12" y="141"/>
                  </a:lnTo>
                  <a:lnTo>
                    <a:pt x="4" y="121"/>
                  </a:lnTo>
                  <a:lnTo>
                    <a:pt x="0" y="110"/>
                  </a:lnTo>
                  <a:lnTo>
                    <a:pt x="1" y="103"/>
                  </a:lnTo>
                  <a:lnTo>
                    <a:pt x="2" y="98"/>
                  </a:lnTo>
                  <a:lnTo>
                    <a:pt x="4" y="99"/>
                  </a:lnTo>
                  <a:lnTo>
                    <a:pt x="5" y="104"/>
                  </a:lnTo>
                  <a:lnTo>
                    <a:pt x="8" y="115"/>
                  </a:lnTo>
                  <a:lnTo>
                    <a:pt x="15" y="130"/>
                  </a:lnTo>
                  <a:lnTo>
                    <a:pt x="24" y="144"/>
                  </a:lnTo>
                  <a:lnTo>
                    <a:pt x="32" y="152"/>
                  </a:lnTo>
                  <a:lnTo>
                    <a:pt x="37" y="138"/>
                  </a:lnTo>
                  <a:lnTo>
                    <a:pt x="42" y="118"/>
                  </a:lnTo>
                  <a:lnTo>
                    <a:pt x="44" y="97"/>
                  </a:lnTo>
                  <a:lnTo>
                    <a:pt x="43" y="83"/>
                  </a:lnTo>
                  <a:lnTo>
                    <a:pt x="40" y="70"/>
                  </a:lnTo>
                  <a:lnTo>
                    <a:pt x="38" y="54"/>
                  </a:lnTo>
                  <a:lnTo>
                    <a:pt x="38" y="39"/>
                  </a:lnTo>
                  <a:lnTo>
                    <a:pt x="39" y="29"/>
                  </a:lnTo>
                  <a:lnTo>
                    <a:pt x="42" y="25"/>
                  </a:lnTo>
                  <a:lnTo>
                    <a:pt x="43" y="25"/>
                  </a:lnTo>
                  <a:lnTo>
                    <a:pt x="44" y="30"/>
                  </a:lnTo>
                  <a:lnTo>
                    <a:pt x="43" y="36"/>
                  </a:lnTo>
                  <a:lnTo>
                    <a:pt x="43" y="44"/>
                  </a:lnTo>
                  <a:lnTo>
                    <a:pt x="45" y="54"/>
                  </a:lnTo>
                  <a:lnTo>
                    <a:pt x="47" y="65"/>
                  </a:lnTo>
                  <a:lnTo>
                    <a:pt x="50" y="70"/>
                  </a:lnTo>
                  <a:lnTo>
                    <a:pt x="55" y="54"/>
                  </a:lnTo>
                  <a:lnTo>
                    <a:pt x="62" y="34"/>
                  </a:lnTo>
                  <a:lnTo>
                    <a:pt x="70" y="15"/>
                  </a:lnTo>
                  <a:lnTo>
                    <a:pt x="81" y="2"/>
                  </a:lnTo>
                  <a:lnTo>
                    <a:pt x="85" y="0"/>
                  </a:lnTo>
                  <a:lnTo>
                    <a:pt x="88" y="0"/>
                  </a:lnTo>
                  <a:lnTo>
                    <a:pt x="86" y="4"/>
                  </a:lnTo>
                  <a:lnTo>
                    <a:pt x="82" y="7"/>
                  </a:lnTo>
                  <a:lnTo>
                    <a:pt x="76" y="19"/>
                  </a:lnTo>
                  <a:lnTo>
                    <a:pt x="69" y="37"/>
                  </a:lnTo>
                  <a:lnTo>
                    <a:pt x="63" y="57"/>
                  </a:lnTo>
                  <a:lnTo>
                    <a:pt x="60" y="69"/>
                  </a:lnTo>
                  <a:lnTo>
                    <a:pt x="67" y="68"/>
                  </a:lnTo>
                  <a:lnTo>
                    <a:pt x="76" y="66"/>
                  </a:lnTo>
                  <a:lnTo>
                    <a:pt x="84" y="62"/>
                  </a:lnTo>
                  <a:lnTo>
                    <a:pt x="90" y="59"/>
                  </a:lnTo>
                  <a:lnTo>
                    <a:pt x="93" y="55"/>
                  </a:lnTo>
                  <a:lnTo>
                    <a:pt x="96" y="55"/>
                  </a:lnTo>
                  <a:lnTo>
                    <a:pt x="96" y="58"/>
                  </a:lnTo>
                  <a:lnTo>
                    <a:pt x="92" y="61"/>
                  </a:lnTo>
                  <a:lnTo>
                    <a:pt x="89" y="64"/>
                  </a:lnTo>
                  <a:lnTo>
                    <a:pt x="85" y="67"/>
                  </a:lnTo>
                  <a:lnTo>
                    <a:pt x="81" y="70"/>
                  </a:lnTo>
                  <a:lnTo>
                    <a:pt x="75" y="74"/>
                  </a:lnTo>
                  <a:lnTo>
                    <a:pt x="69" y="77"/>
                  </a:lnTo>
                  <a:lnTo>
                    <a:pt x="65" y="81"/>
                  </a:lnTo>
                  <a:lnTo>
                    <a:pt x="61" y="83"/>
                  </a:lnTo>
                  <a:lnTo>
                    <a:pt x="58" y="85"/>
                  </a:lnTo>
                  <a:lnTo>
                    <a:pt x="55" y="104"/>
                  </a:lnTo>
                  <a:lnTo>
                    <a:pt x="51" y="125"/>
                  </a:lnTo>
                  <a:lnTo>
                    <a:pt x="47" y="143"/>
                  </a:lnTo>
                  <a:lnTo>
                    <a:pt x="44" y="153"/>
                  </a:lnTo>
                  <a:lnTo>
                    <a:pt x="52" y="153"/>
                  </a:lnTo>
                  <a:lnTo>
                    <a:pt x="60" y="152"/>
                  </a:lnTo>
                  <a:lnTo>
                    <a:pt x="68" y="151"/>
                  </a:lnTo>
                  <a:lnTo>
                    <a:pt x="76" y="150"/>
                  </a:lnTo>
                  <a:lnTo>
                    <a:pt x="83" y="149"/>
                  </a:lnTo>
                  <a:lnTo>
                    <a:pt x="90" y="146"/>
                  </a:lnTo>
                  <a:lnTo>
                    <a:pt x="95" y="145"/>
                  </a:lnTo>
                  <a:lnTo>
                    <a:pt x="98" y="143"/>
                  </a:lnTo>
                  <a:lnTo>
                    <a:pt x="101" y="141"/>
                  </a:lnTo>
                  <a:lnTo>
                    <a:pt x="103" y="141"/>
                  </a:lnTo>
                  <a:lnTo>
                    <a:pt x="103" y="142"/>
                  </a:lnTo>
                  <a:lnTo>
                    <a:pt x="99" y="145"/>
                  </a:lnTo>
                  <a:lnTo>
                    <a:pt x="96" y="148"/>
                  </a:lnTo>
                  <a:lnTo>
                    <a:pt x="90" y="151"/>
                  </a:lnTo>
                  <a:lnTo>
                    <a:pt x="82" y="156"/>
                  </a:lnTo>
                  <a:lnTo>
                    <a:pt x="74" y="159"/>
                  </a:lnTo>
                  <a:lnTo>
                    <a:pt x="65" y="163"/>
                  </a:lnTo>
                  <a:lnTo>
                    <a:pt x="57" y="166"/>
                  </a:lnTo>
                  <a:lnTo>
                    <a:pt x="51" y="170"/>
                  </a:lnTo>
                  <a:lnTo>
                    <a:pt x="46" y="171"/>
                  </a:lnTo>
                  <a:lnTo>
                    <a:pt x="42" y="175"/>
                  </a:lnTo>
                  <a:lnTo>
                    <a:pt x="38" y="184"/>
                  </a:lnTo>
                  <a:lnTo>
                    <a:pt x="37" y="194"/>
                  </a:lnTo>
                  <a:lnTo>
                    <a:pt x="36" y="201"/>
                  </a:lnTo>
                  <a:lnTo>
                    <a:pt x="38" y="204"/>
                  </a:lnTo>
                  <a:lnTo>
                    <a:pt x="45" y="205"/>
                  </a:lnTo>
                  <a:lnTo>
                    <a:pt x="52" y="205"/>
                  </a:lnTo>
                  <a:lnTo>
                    <a:pt x="58" y="204"/>
                  </a:lnTo>
                  <a:lnTo>
                    <a:pt x="63" y="201"/>
                  </a:lnTo>
                  <a:lnTo>
                    <a:pt x="70" y="198"/>
                  </a:lnTo>
                  <a:lnTo>
                    <a:pt x="77" y="195"/>
                  </a:lnTo>
                  <a:lnTo>
                    <a:pt x="83" y="191"/>
                  </a:lnTo>
                  <a:lnTo>
                    <a:pt x="89" y="189"/>
                  </a:lnTo>
                  <a:lnTo>
                    <a:pt x="93" y="186"/>
                  </a:lnTo>
                  <a:lnTo>
                    <a:pt x="98" y="183"/>
                  </a:lnTo>
                  <a:lnTo>
                    <a:pt x="100" y="181"/>
                  </a:lnTo>
                  <a:lnTo>
                    <a:pt x="104" y="178"/>
                  </a:lnTo>
                  <a:lnTo>
                    <a:pt x="107" y="176"/>
                  </a:lnTo>
                  <a:lnTo>
                    <a:pt x="107" y="179"/>
                  </a:lnTo>
                  <a:lnTo>
                    <a:pt x="104" y="184"/>
                  </a:lnTo>
                  <a:lnTo>
                    <a:pt x="100" y="189"/>
                  </a:lnTo>
                  <a:lnTo>
                    <a:pt x="96" y="195"/>
                  </a:lnTo>
                  <a:lnTo>
                    <a:pt x="91" y="201"/>
                  </a:lnTo>
                  <a:lnTo>
                    <a:pt x="86" y="208"/>
                  </a:lnTo>
                  <a:lnTo>
                    <a:pt x="81" y="213"/>
                  </a:lnTo>
                  <a:lnTo>
                    <a:pt x="76" y="219"/>
                  </a:lnTo>
                  <a:lnTo>
                    <a:pt x="72" y="224"/>
                  </a:lnTo>
                  <a:lnTo>
                    <a:pt x="68" y="226"/>
                  </a:lnTo>
                  <a:lnTo>
                    <a:pt x="67" y="223"/>
                  </a:lnTo>
                  <a:lnTo>
                    <a:pt x="66" y="219"/>
                  </a:lnTo>
                  <a:lnTo>
                    <a:pt x="63" y="216"/>
                  </a:lnTo>
                  <a:lnTo>
                    <a:pt x="61" y="212"/>
                  </a:lnTo>
                  <a:lnTo>
                    <a:pt x="55" y="208"/>
                  </a:lnTo>
                  <a:lnTo>
                    <a:pt x="46" y="206"/>
                  </a:lnTo>
                  <a:lnTo>
                    <a:pt x="37" y="208"/>
                  </a:lnTo>
                  <a:lnTo>
                    <a:pt x="29" y="211"/>
                  </a:lnTo>
                  <a:lnTo>
                    <a:pt x="24" y="217"/>
                  </a:lnTo>
                  <a:lnTo>
                    <a:pt x="23" y="221"/>
                  </a:lnTo>
                  <a:lnTo>
                    <a:pt x="23" y="226"/>
                  </a:lnTo>
                  <a:lnTo>
                    <a:pt x="24" y="231"/>
                  </a:lnTo>
                  <a:lnTo>
                    <a:pt x="19" y="238"/>
                  </a:lnTo>
                  <a:lnTo>
                    <a:pt x="12" y="243"/>
                  </a:lnTo>
                  <a:lnTo>
                    <a:pt x="6" y="248"/>
                  </a:lnTo>
                  <a:lnTo>
                    <a:pt x="2" y="250"/>
                  </a:lnTo>
                  <a:lnTo>
                    <a:pt x="8" y="242"/>
                  </a:lnTo>
                  <a:lnTo>
                    <a:pt x="14" y="234"/>
                  </a:lnTo>
                  <a:lnTo>
                    <a:pt x="17" y="227"/>
                  </a:lnTo>
                  <a:lnTo>
                    <a:pt x="16" y="221"/>
                  </a:lnTo>
                  <a:lnTo>
                    <a:pt x="13" y="218"/>
                  </a:lnTo>
                  <a:lnTo>
                    <a:pt x="9" y="214"/>
                  </a:lnTo>
                  <a:lnTo>
                    <a:pt x="6" y="214"/>
                  </a:lnTo>
                  <a:lnTo>
                    <a:pt x="0" y="216"/>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24" name="Freeform 315">
              <a:extLst>
                <a:ext uri="{FF2B5EF4-FFF2-40B4-BE49-F238E27FC236}">
                  <a16:creationId xmlns:a16="http://schemas.microsoft.com/office/drawing/2014/main" xmlns="" id="{DE105437-1AE4-4283-A11D-F05DD418FA3B}"/>
                </a:ext>
              </a:extLst>
            </p:cNvPr>
            <p:cNvSpPr>
              <a:spLocks/>
            </p:cNvSpPr>
            <p:nvPr/>
          </p:nvSpPr>
          <p:spPr bwMode="auto">
            <a:xfrm>
              <a:off x="2695" y="663"/>
              <a:ext cx="9" cy="16"/>
            </a:xfrm>
            <a:custGeom>
              <a:avLst/>
              <a:gdLst>
                <a:gd name="T0" fmla="*/ 0 w 20"/>
                <a:gd name="T1" fmla="*/ 0 h 33"/>
                <a:gd name="T2" fmla="*/ 0 w 20"/>
                <a:gd name="T3" fmla="*/ 0 h 33"/>
                <a:gd name="T4" fmla="*/ 0 w 20"/>
                <a:gd name="T5" fmla="*/ 0 h 33"/>
                <a:gd name="T6" fmla="*/ 0 w 20"/>
                <a:gd name="T7" fmla="*/ 1 h 33"/>
                <a:gd name="T8" fmla="*/ 0 w 20"/>
                <a:gd name="T9" fmla="*/ 1 h 33"/>
                <a:gd name="T10" fmla="*/ 0 w 20"/>
                <a:gd name="T11" fmla="*/ 0 h 33"/>
                <a:gd name="T12" fmla="*/ 0 w 20"/>
                <a:gd name="T13" fmla="*/ 0 h 33"/>
                <a:gd name="T14" fmla="*/ 0 w 20"/>
                <a:gd name="T15" fmla="*/ 0 h 33"/>
                <a:gd name="T16" fmla="*/ 0 w 20"/>
                <a:gd name="T17" fmla="*/ 0 h 33"/>
                <a:gd name="T18" fmla="*/ 0 w 20"/>
                <a:gd name="T19" fmla="*/ 0 h 33"/>
                <a:gd name="T20" fmla="*/ 0 w 20"/>
                <a:gd name="T21" fmla="*/ 0 h 33"/>
                <a:gd name="T22" fmla="*/ 0 w 20"/>
                <a:gd name="T23" fmla="*/ 0 h 33"/>
                <a:gd name="T24" fmla="*/ 0 w 20"/>
                <a:gd name="T25" fmla="*/ 0 h 33"/>
                <a:gd name="T26" fmla="*/ 0 w 20"/>
                <a:gd name="T27" fmla="*/ 0 h 33"/>
                <a:gd name="T28" fmla="*/ 0 w 20"/>
                <a:gd name="T29" fmla="*/ 0 h 33"/>
                <a:gd name="T30" fmla="*/ 0 w 20"/>
                <a:gd name="T31" fmla="*/ 0 h 33"/>
                <a:gd name="T32" fmla="*/ 0 w 20"/>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33">
                  <a:moveTo>
                    <a:pt x="20" y="30"/>
                  </a:moveTo>
                  <a:lnTo>
                    <a:pt x="15" y="29"/>
                  </a:lnTo>
                  <a:lnTo>
                    <a:pt x="10" y="29"/>
                  </a:lnTo>
                  <a:lnTo>
                    <a:pt x="7" y="32"/>
                  </a:lnTo>
                  <a:lnTo>
                    <a:pt x="4" y="33"/>
                  </a:lnTo>
                  <a:lnTo>
                    <a:pt x="2" y="25"/>
                  </a:lnTo>
                  <a:lnTo>
                    <a:pt x="1" y="18"/>
                  </a:lnTo>
                  <a:lnTo>
                    <a:pt x="0" y="11"/>
                  </a:lnTo>
                  <a:lnTo>
                    <a:pt x="0" y="4"/>
                  </a:lnTo>
                  <a:lnTo>
                    <a:pt x="1" y="2"/>
                  </a:lnTo>
                  <a:lnTo>
                    <a:pt x="2" y="0"/>
                  </a:lnTo>
                  <a:lnTo>
                    <a:pt x="4" y="3"/>
                  </a:lnTo>
                  <a:lnTo>
                    <a:pt x="4" y="5"/>
                  </a:lnTo>
                  <a:lnTo>
                    <a:pt x="6" y="11"/>
                  </a:lnTo>
                  <a:lnTo>
                    <a:pt x="9" y="18"/>
                  </a:lnTo>
                  <a:lnTo>
                    <a:pt x="14" y="25"/>
                  </a:lnTo>
                  <a:lnTo>
                    <a:pt x="20" y="30"/>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25" name="Freeform 316">
              <a:extLst>
                <a:ext uri="{FF2B5EF4-FFF2-40B4-BE49-F238E27FC236}">
                  <a16:creationId xmlns:a16="http://schemas.microsoft.com/office/drawing/2014/main" xmlns="" id="{779FFE7F-C3E6-4ADE-B2A7-6B3A14C61278}"/>
                </a:ext>
              </a:extLst>
            </p:cNvPr>
            <p:cNvSpPr>
              <a:spLocks/>
            </p:cNvSpPr>
            <p:nvPr/>
          </p:nvSpPr>
          <p:spPr bwMode="auto">
            <a:xfrm>
              <a:off x="2767" y="659"/>
              <a:ext cx="170" cy="103"/>
            </a:xfrm>
            <a:custGeom>
              <a:avLst/>
              <a:gdLst>
                <a:gd name="T0" fmla="*/ 1 w 341"/>
                <a:gd name="T1" fmla="*/ 4 h 208"/>
                <a:gd name="T2" fmla="*/ 2 w 341"/>
                <a:gd name="T3" fmla="*/ 3 h 208"/>
                <a:gd name="T4" fmla="*/ 2 w 341"/>
                <a:gd name="T5" fmla="*/ 2 h 208"/>
                <a:gd name="T6" fmla="*/ 3 w 341"/>
                <a:gd name="T7" fmla="*/ 1 h 208"/>
                <a:gd name="T8" fmla="*/ 4 w 341"/>
                <a:gd name="T9" fmla="*/ 0 h 208"/>
                <a:gd name="T10" fmla="*/ 4 w 341"/>
                <a:gd name="T11" fmla="*/ 0 h 208"/>
                <a:gd name="T12" fmla="*/ 4 w 341"/>
                <a:gd name="T13" fmla="*/ 0 h 208"/>
                <a:gd name="T14" fmla="*/ 3 w 341"/>
                <a:gd name="T15" fmla="*/ 2 h 208"/>
                <a:gd name="T16" fmla="*/ 2 w 341"/>
                <a:gd name="T17" fmla="*/ 3 h 208"/>
                <a:gd name="T18" fmla="*/ 2 w 341"/>
                <a:gd name="T19" fmla="*/ 3 h 208"/>
                <a:gd name="T20" fmla="*/ 3 w 341"/>
                <a:gd name="T21" fmla="*/ 3 h 208"/>
                <a:gd name="T22" fmla="*/ 4 w 341"/>
                <a:gd name="T23" fmla="*/ 2 h 208"/>
                <a:gd name="T24" fmla="*/ 5 w 341"/>
                <a:gd name="T25" fmla="*/ 1 h 208"/>
                <a:gd name="T26" fmla="*/ 6 w 341"/>
                <a:gd name="T27" fmla="*/ 0 h 208"/>
                <a:gd name="T28" fmla="*/ 7 w 341"/>
                <a:gd name="T29" fmla="*/ 0 h 208"/>
                <a:gd name="T30" fmla="*/ 6 w 341"/>
                <a:gd name="T31" fmla="*/ 1 h 208"/>
                <a:gd name="T32" fmla="*/ 5 w 341"/>
                <a:gd name="T33" fmla="*/ 2 h 208"/>
                <a:gd name="T34" fmla="*/ 5 w 341"/>
                <a:gd name="T35" fmla="*/ 2 h 208"/>
                <a:gd name="T36" fmla="*/ 5 w 341"/>
                <a:gd name="T37" fmla="*/ 2 h 208"/>
                <a:gd name="T38" fmla="*/ 6 w 341"/>
                <a:gd name="T39" fmla="*/ 2 h 208"/>
                <a:gd name="T40" fmla="*/ 7 w 341"/>
                <a:gd name="T41" fmla="*/ 1 h 208"/>
                <a:gd name="T42" fmla="*/ 9 w 341"/>
                <a:gd name="T43" fmla="*/ 0 h 208"/>
                <a:gd name="T44" fmla="*/ 9 w 341"/>
                <a:gd name="T45" fmla="*/ 0 h 208"/>
                <a:gd name="T46" fmla="*/ 8 w 341"/>
                <a:gd name="T47" fmla="*/ 1 h 208"/>
                <a:gd name="T48" fmla="*/ 7 w 341"/>
                <a:gd name="T49" fmla="*/ 2 h 208"/>
                <a:gd name="T50" fmla="*/ 8 w 341"/>
                <a:gd name="T51" fmla="*/ 2 h 208"/>
                <a:gd name="T52" fmla="*/ 10 w 341"/>
                <a:gd name="T53" fmla="*/ 2 h 208"/>
                <a:gd name="T54" fmla="*/ 10 w 341"/>
                <a:gd name="T55" fmla="*/ 1 h 208"/>
                <a:gd name="T56" fmla="*/ 9 w 341"/>
                <a:gd name="T57" fmla="*/ 2 h 208"/>
                <a:gd name="T58" fmla="*/ 7 w 341"/>
                <a:gd name="T59" fmla="*/ 2 h 208"/>
                <a:gd name="T60" fmla="*/ 8 w 341"/>
                <a:gd name="T61" fmla="*/ 3 h 208"/>
                <a:gd name="T62" fmla="*/ 9 w 341"/>
                <a:gd name="T63" fmla="*/ 3 h 208"/>
                <a:gd name="T64" fmla="*/ 9 w 341"/>
                <a:gd name="T65" fmla="*/ 4 h 208"/>
                <a:gd name="T66" fmla="*/ 8 w 341"/>
                <a:gd name="T67" fmla="*/ 3 h 208"/>
                <a:gd name="T68" fmla="*/ 7 w 341"/>
                <a:gd name="T69" fmla="*/ 3 h 208"/>
                <a:gd name="T70" fmla="*/ 6 w 341"/>
                <a:gd name="T71" fmla="*/ 3 h 208"/>
                <a:gd name="T72" fmla="*/ 5 w 341"/>
                <a:gd name="T73" fmla="*/ 3 h 208"/>
                <a:gd name="T74" fmla="*/ 5 w 341"/>
                <a:gd name="T75" fmla="*/ 3 h 208"/>
                <a:gd name="T76" fmla="*/ 6 w 341"/>
                <a:gd name="T77" fmla="*/ 4 h 208"/>
                <a:gd name="T78" fmla="*/ 7 w 341"/>
                <a:gd name="T79" fmla="*/ 5 h 208"/>
                <a:gd name="T80" fmla="*/ 7 w 341"/>
                <a:gd name="T81" fmla="*/ 5 h 208"/>
                <a:gd name="T82" fmla="*/ 6 w 341"/>
                <a:gd name="T83" fmla="*/ 4 h 208"/>
                <a:gd name="T84" fmla="*/ 5 w 341"/>
                <a:gd name="T85" fmla="*/ 3 h 208"/>
                <a:gd name="T86" fmla="*/ 4 w 341"/>
                <a:gd name="T87" fmla="*/ 3 h 208"/>
                <a:gd name="T88" fmla="*/ 3 w 341"/>
                <a:gd name="T89" fmla="*/ 3 h 208"/>
                <a:gd name="T90" fmla="*/ 2 w 341"/>
                <a:gd name="T91" fmla="*/ 4 h 208"/>
                <a:gd name="T92" fmla="*/ 2 w 341"/>
                <a:gd name="T93" fmla="*/ 4 h 208"/>
                <a:gd name="T94" fmla="*/ 3 w 341"/>
                <a:gd name="T95" fmla="*/ 5 h 208"/>
                <a:gd name="T96" fmla="*/ 5 w 341"/>
                <a:gd name="T97" fmla="*/ 6 h 208"/>
                <a:gd name="T98" fmla="*/ 5 w 341"/>
                <a:gd name="T99" fmla="*/ 6 h 208"/>
                <a:gd name="T100" fmla="*/ 4 w 341"/>
                <a:gd name="T101" fmla="*/ 5 h 208"/>
                <a:gd name="T102" fmla="*/ 2 w 341"/>
                <a:gd name="T103" fmla="*/ 4 h 208"/>
                <a:gd name="T104" fmla="*/ 1 w 341"/>
                <a:gd name="T105" fmla="*/ 4 h 208"/>
                <a:gd name="T106" fmla="*/ 0 w 341"/>
                <a:gd name="T107" fmla="*/ 5 h 208"/>
                <a:gd name="T108" fmla="*/ 0 w 341"/>
                <a:gd name="T109" fmla="*/ 5 h 20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341" h="208">
                  <a:moveTo>
                    <a:pt x="14" y="161"/>
                  </a:moveTo>
                  <a:lnTo>
                    <a:pt x="19" y="157"/>
                  </a:lnTo>
                  <a:lnTo>
                    <a:pt x="26" y="151"/>
                  </a:lnTo>
                  <a:lnTo>
                    <a:pt x="34" y="147"/>
                  </a:lnTo>
                  <a:lnTo>
                    <a:pt x="43" y="141"/>
                  </a:lnTo>
                  <a:lnTo>
                    <a:pt x="52" y="136"/>
                  </a:lnTo>
                  <a:lnTo>
                    <a:pt x="60" y="131"/>
                  </a:lnTo>
                  <a:lnTo>
                    <a:pt x="66" y="127"/>
                  </a:lnTo>
                  <a:lnTo>
                    <a:pt x="68" y="124"/>
                  </a:lnTo>
                  <a:lnTo>
                    <a:pt x="72" y="113"/>
                  </a:lnTo>
                  <a:lnTo>
                    <a:pt x="77" y="96"/>
                  </a:lnTo>
                  <a:lnTo>
                    <a:pt x="85" y="78"/>
                  </a:lnTo>
                  <a:lnTo>
                    <a:pt x="92" y="64"/>
                  </a:lnTo>
                  <a:lnTo>
                    <a:pt x="97" y="57"/>
                  </a:lnTo>
                  <a:lnTo>
                    <a:pt x="103" y="49"/>
                  </a:lnTo>
                  <a:lnTo>
                    <a:pt x="111" y="40"/>
                  </a:lnTo>
                  <a:lnTo>
                    <a:pt x="119" y="29"/>
                  </a:lnTo>
                  <a:lnTo>
                    <a:pt x="128" y="20"/>
                  </a:lnTo>
                  <a:lnTo>
                    <a:pt x="136" y="11"/>
                  </a:lnTo>
                  <a:lnTo>
                    <a:pt x="143" y="5"/>
                  </a:lnTo>
                  <a:lnTo>
                    <a:pt x="148" y="1"/>
                  </a:lnTo>
                  <a:lnTo>
                    <a:pt x="153" y="0"/>
                  </a:lnTo>
                  <a:lnTo>
                    <a:pt x="154" y="0"/>
                  </a:lnTo>
                  <a:lnTo>
                    <a:pt x="153" y="4"/>
                  </a:lnTo>
                  <a:lnTo>
                    <a:pt x="150" y="7"/>
                  </a:lnTo>
                  <a:lnTo>
                    <a:pt x="146" y="11"/>
                  </a:lnTo>
                  <a:lnTo>
                    <a:pt x="141" y="18"/>
                  </a:lnTo>
                  <a:lnTo>
                    <a:pt x="133" y="26"/>
                  </a:lnTo>
                  <a:lnTo>
                    <a:pt x="125" y="36"/>
                  </a:lnTo>
                  <a:lnTo>
                    <a:pt x="115" y="46"/>
                  </a:lnTo>
                  <a:lnTo>
                    <a:pt x="107" y="56"/>
                  </a:lnTo>
                  <a:lnTo>
                    <a:pt x="102" y="65"/>
                  </a:lnTo>
                  <a:lnTo>
                    <a:pt x="98" y="71"/>
                  </a:lnTo>
                  <a:lnTo>
                    <a:pt x="93" y="81"/>
                  </a:lnTo>
                  <a:lnTo>
                    <a:pt x="90" y="91"/>
                  </a:lnTo>
                  <a:lnTo>
                    <a:pt x="89" y="103"/>
                  </a:lnTo>
                  <a:lnTo>
                    <a:pt x="88" y="110"/>
                  </a:lnTo>
                  <a:lnTo>
                    <a:pt x="88" y="113"/>
                  </a:lnTo>
                  <a:lnTo>
                    <a:pt x="89" y="113"/>
                  </a:lnTo>
                  <a:lnTo>
                    <a:pt x="91" y="112"/>
                  </a:lnTo>
                  <a:lnTo>
                    <a:pt x="97" y="110"/>
                  </a:lnTo>
                  <a:lnTo>
                    <a:pt x="102" y="108"/>
                  </a:lnTo>
                  <a:lnTo>
                    <a:pt x="106" y="103"/>
                  </a:lnTo>
                  <a:lnTo>
                    <a:pt x="113" y="98"/>
                  </a:lnTo>
                  <a:lnTo>
                    <a:pt x="120" y="94"/>
                  </a:lnTo>
                  <a:lnTo>
                    <a:pt x="127" y="89"/>
                  </a:lnTo>
                  <a:lnTo>
                    <a:pt x="133" y="84"/>
                  </a:lnTo>
                  <a:lnTo>
                    <a:pt x="138" y="81"/>
                  </a:lnTo>
                  <a:lnTo>
                    <a:pt x="142" y="80"/>
                  </a:lnTo>
                  <a:lnTo>
                    <a:pt x="149" y="67"/>
                  </a:lnTo>
                  <a:lnTo>
                    <a:pt x="159" y="54"/>
                  </a:lnTo>
                  <a:lnTo>
                    <a:pt x="172" y="42"/>
                  </a:lnTo>
                  <a:lnTo>
                    <a:pt x="186" y="30"/>
                  </a:lnTo>
                  <a:lnTo>
                    <a:pt x="198" y="21"/>
                  </a:lnTo>
                  <a:lnTo>
                    <a:pt x="211" y="12"/>
                  </a:lnTo>
                  <a:lnTo>
                    <a:pt x="221" y="7"/>
                  </a:lnTo>
                  <a:lnTo>
                    <a:pt x="228" y="4"/>
                  </a:lnTo>
                  <a:lnTo>
                    <a:pt x="236" y="3"/>
                  </a:lnTo>
                  <a:lnTo>
                    <a:pt x="241" y="3"/>
                  </a:lnTo>
                  <a:lnTo>
                    <a:pt x="240" y="4"/>
                  </a:lnTo>
                  <a:lnTo>
                    <a:pt x="234" y="7"/>
                  </a:lnTo>
                  <a:lnTo>
                    <a:pt x="224" y="13"/>
                  </a:lnTo>
                  <a:lnTo>
                    <a:pt x="212" y="22"/>
                  </a:lnTo>
                  <a:lnTo>
                    <a:pt x="199" y="33"/>
                  </a:lnTo>
                  <a:lnTo>
                    <a:pt x="187" y="44"/>
                  </a:lnTo>
                  <a:lnTo>
                    <a:pt x="175" y="56"/>
                  </a:lnTo>
                  <a:lnTo>
                    <a:pt x="166" y="66"/>
                  </a:lnTo>
                  <a:lnTo>
                    <a:pt x="160" y="75"/>
                  </a:lnTo>
                  <a:lnTo>
                    <a:pt x="158" y="82"/>
                  </a:lnTo>
                  <a:lnTo>
                    <a:pt x="158" y="84"/>
                  </a:lnTo>
                  <a:lnTo>
                    <a:pt x="160" y="86"/>
                  </a:lnTo>
                  <a:lnTo>
                    <a:pt x="165" y="84"/>
                  </a:lnTo>
                  <a:lnTo>
                    <a:pt x="172" y="83"/>
                  </a:lnTo>
                  <a:lnTo>
                    <a:pt x="176" y="82"/>
                  </a:lnTo>
                  <a:lnTo>
                    <a:pt x="182" y="81"/>
                  </a:lnTo>
                  <a:lnTo>
                    <a:pt x="188" y="80"/>
                  </a:lnTo>
                  <a:lnTo>
                    <a:pt x="194" y="79"/>
                  </a:lnTo>
                  <a:lnTo>
                    <a:pt x="199" y="78"/>
                  </a:lnTo>
                  <a:lnTo>
                    <a:pt x="204" y="76"/>
                  </a:lnTo>
                  <a:lnTo>
                    <a:pt x="209" y="75"/>
                  </a:lnTo>
                  <a:lnTo>
                    <a:pt x="212" y="75"/>
                  </a:lnTo>
                  <a:lnTo>
                    <a:pt x="221" y="67"/>
                  </a:lnTo>
                  <a:lnTo>
                    <a:pt x="233" y="60"/>
                  </a:lnTo>
                  <a:lnTo>
                    <a:pt x="245" y="52"/>
                  </a:lnTo>
                  <a:lnTo>
                    <a:pt x="260" y="45"/>
                  </a:lnTo>
                  <a:lnTo>
                    <a:pt x="273" y="38"/>
                  </a:lnTo>
                  <a:lnTo>
                    <a:pt x="286" y="33"/>
                  </a:lnTo>
                  <a:lnTo>
                    <a:pt x="295" y="29"/>
                  </a:lnTo>
                  <a:lnTo>
                    <a:pt x="301" y="26"/>
                  </a:lnTo>
                  <a:lnTo>
                    <a:pt x="306" y="23"/>
                  </a:lnTo>
                  <a:lnTo>
                    <a:pt x="310" y="26"/>
                  </a:lnTo>
                  <a:lnTo>
                    <a:pt x="308" y="30"/>
                  </a:lnTo>
                  <a:lnTo>
                    <a:pt x="301" y="34"/>
                  </a:lnTo>
                  <a:lnTo>
                    <a:pt x="291" y="37"/>
                  </a:lnTo>
                  <a:lnTo>
                    <a:pt x="281" y="41"/>
                  </a:lnTo>
                  <a:lnTo>
                    <a:pt x="270" y="46"/>
                  </a:lnTo>
                  <a:lnTo>
                    <a:pt x="260" y="53"/>
                  </a:lnTo>
                  <a:lnTo>
                    <a:pt x="251" y="59"/>
                  </a:lnTo>
                  <a:lnTo>
                    <a:pt x="243" y="66"/>
                  </a:lnTo>
                  <a:lnTo>
                    <a:pt x="237" y="72"/>
                  </a:lnTo>
                  <a:lnTo>
                    <a:pt x="234" y="78"/>
                  </a:lnTo>
                  <a:lnTo>
                    <a:pt x="245" y="79"/>
                  </a:lnTo>
                  <a:lnTo>
                    <a:pt x="258" y="78"/>
                  </a:lnTo>
                  <a:lnTo>
                    <a:pt x="272" y="76"/>
                  </a:lnTo>
                  <a:lnTo>
                    <a:pt x="286" y="74"/>
                  </a:lnTo>
                  <a:lnTo>
                    <a:pt x="300" y="71"/>
                  </a:lnTo>
                  <a:lnTo>
                    <a:pt x="311" y="68"/>
                  </a:lnTo>
                  <a:lnTo>
                    <a:pt x="320" y="65"/>
                  </a:lnTo>
                  <a:lnTo>
                    <a:pt x="327" y="63"/>
                  </a:lnTo>
                  <a:lnTo>
                    <a:pt x="335" y="59"/>
                  </a:lnTo>
                  <a:lnTo>
                    <a:pt x="340" y="58"/>
                  </a:lnTo>
                  <a:lnTo>
                    <a:pt x="341" y="59"/>
                  </a:lnTo>
                  <a:lnTo>
                    <a:pt x="336" y="64"/>
                  </a:lnTo>
                  <a:lnTo>
                    <a:pt x="331" y="67"/>
                  </a:lnTo>
                  <a:lnTo>
                    <a:pt x="321" y="72"/>
                  </a:lnTo>
                  <a:lnTo>
                    <a:pt x="311" y="78"/>
                  </a:lnTo>
                  <a:lnTo>
                    <a:pt x="298" y="82"/>
                  </a:lnTo>
                  <a:lnTo>
                    <a:pt x="283" y="87"/>
                  </a:lnTo>
                  <a:lnTo>
                    <a:pt x="268" y="90"/>
                  </a:lnTo>
                  <a:lnTo>
                    <a:pt x="253" y="93"/>
                  </a:lnTo>
                  <a:lnTo>
                    <a:pt x="239" y="93"/>
                  </a:lnTo>
                  <a:lnTo>
                    <a:pt x="243" y="97"/>
                  </a:lnTo>
                  <a:lnTo>
                    <a:pt x="251" y="103"/>
                  </a:lnTo>
                  <a:lnTo>
                    <a:pt x="260" y="109"/>
                  </a:lnTo>
                  <a:lnTo>
                    <a:pt x="270" y="114"/>
                  </a:lnTo>
                  <a:lnTo>
                    <a:pt x="280" y="120"/>
                  </a:lnTo>
                  <a:lnTo>
                    <a:pt x="289" y="125"/>
                  </a:lnTo>
                  <a:lnTo>
                    <a:pt x="297" y="128"/>
                  </a:lnTo>
                  <a:lnTo>
                    <a:pt x="303" y="131"/>
                  </a:lnTo>
                  <a:lnTo>
                    <a:pt x="310" y="135"/>
                  </a:lnTo>
                  <a:lnTo>
                    <a:pt x="313" y="137"/>
                  </a:lnTo>
                  <a:lnTo>
                    <a:pt x="311" y="140"/>
                  </a:lnTo>
                  <a:lnTo>
                    <a:pt x="304" y="139"/>
                  </a:lnTo>
                  <a:lnTo>
                    <a:pt x="296" y="136"/>
                  </a:lnTo>
                  <a:lnTo>
                    <a:pt x="286" y="132"/>
                  </a:lnTo>
                  <a:lnTo>
                    <a:pt x="272" y="127"/>
                  </a:lnTo>
                  <a:lnTo>
                    <a:pt x="258" y="121"/>
                  </a:lnTo>
                  <a:lnTo>
                    <a:pt x="244" y="116"/>
                  </a:lnTo>
                  <a:lnTo>
                    <a:pt x="233" y="110"/>
                  </a:lnTo>
                  <a:lnTo>
                    <a:pt x="224" y="104"/>
                  </a:lnTo>
                  <a:lnTo>
                    <a:pt x="218" y="99"/>
                  </a:lnTo>
                  <a:lnTo>
                    <a:pt x="212" y="99"/>
                  </a:lnTo>
                  <a:lnTo>
                    <a:pt x="205" y="101"/>
                  </a:lnTo>
                  <a:lnTo>
                    <a:pt x="198" y="101"/>
                  </a:lnTo>
                  <a:lnTo>
                    <a:pt x="190" y="102"/>
                  </a:lnTo>
                  <a:lnTo>
                    <a:pt x="182" y="102"/>
                  </a:lnTo>
                  <a:lnTo>
                    <a:pt x="175" y="103"/>
                  </a:lnTo>
                  <a:lnTo>
                    <a:pt x="169" y="103"/>
                  </a:lnTo>
                  <a:lnTo>
                    <a:pt x="166" y="104"/>
                  </a:lnTo>
                  <a:lnTo>
                    <a:pt x="169" y="110"/>
                  </a:lnTo>
                  <a:lnTo>
                    <a:pt x="175" y="116"/>
                  </a:lnTo>
                  <a:lnTo>
                    <a:pt x="181" y="122"/>
                  </a:lnTo>
                  <a:lnTo>
                    <a:pt x="188" y="129"/>
                  </a:lnTo>
                  <a:lnTo>
                    <a:pt x="195" y="135"/>
                  </a:lnTo>
                  <a:lnTo>
                    <a:pt x="202" y="141"/>
                  </a:lnTo>
                  <a:lnTo>
                    <a:pt x="209" y="146"/>
                  </a:lnTo>
                  <a:lnTo>
                    <a:pt x="213" y="149"/>
                  </a:lnTo>
                  <a:lnTo>
                    <a:pt x="222" y="154"/>
                  </a:lnTo>
                  <a:lnTo>
                    <a:pt x="232" y="159"/>
                  </a:lnTo>
                  <a:lnTo>
                    <a:pt x="241" y="164"/>
                  </a:lnTo>
                  <a:lnTo>
                    <a:pt x="247" y="167"/>
                  </a:lnTo>
                  <a:lnTo>
                    <a:pt x="251" y="172"/>
                  </a:lnTo>
                  <a:lnTo>
                    <a:pt x="255" y="177"/>
                  </a:lnTo>
                  <a:lnTo>
                    <a:pt x="252" y="178"/>
                  </a:lnTo>
                  <a:lnTo>
                    <a:pt x="241" y="172"/>
                  </a:lnTo>
                  <a:lnTo>
                    <a:pt x="232" y="166"/>
                  </a:lnTo>
                  <a:lnTo>
                    <a:pt x="220" y="159"/>
                  </a:lnTo>
                  <a:lnTo>
                    <a:pt x="207" y="151"/>
                  </a:lnTo>
                  <a:lnTo>
                    <a:pt x="194" y="143"/>
                  </a:lnTo>
                  <a:lnTo>
                    <a:pt x="181" y="135"/>
                  </a:lnTo>
                  <a:lnTo>
                    <a:pt x="171" y="128"/>
                  </a:lnTo>
                  <a:lnTo>
                    <a:pt x="161" y="122"/>
                  </a:lnTo>
                  <a:lnTo>
                    <a:pt x="156" y="118"/>
                  </a:lnTo>
                  <a:lnTo>
                    <a:pt x="150" y="113"/>
                  </a:lnTo>
                  <a:lnTo>
                    <a:pt x="144" y="113"/>
                  </a:lnTo>
                  <a:lnTo>
                    <a:pt x="139" y="114"/>
                  </a:lnTo>
                  <a:lnTo>
                    <a:pt x="134" y="117"/>
                  </a:lnTo>
                  <a:lnTo>
                    <a:pt x="129" y="118"/>
                  </a:lnTo>
                  <a:lnTo>
                    <a:pt x="123" y="120"/>
                  </a:lnTo>
                  <a:lnTo>
                    <a:pt x="118" y="122"/>
                  </a:lnTo>
                  <a:lnTo>
                    <a:pt x="111" y="124"/>
                  </a:lnTo>
                  <a:lnTo>
                    <a:pt x="104" y="126"/>
                  </a:lnTo>
                  <a:lnTo>
                    <a:pt x="98" y="128"/>
                  </a:lnTo>
                  <a:lnTo>
                    <a:pt x="93" y="131"/>
                  </a:lnTo>
                  <a:lnTo>
                    <a:pt x="91" y="132"/>
                  </a:lnTo>
                  <a:lnTo>
                    <a:pt x="89" y="135"/>
                  </a:lnTo>
                  <a:lnTo>
                    <a:pt x="90" y="137"/>
                  </a:lnTo>
                  <a:lnTo>
                    <a:pt x="92" y="142"/>
                  </a:lnTo>
                  <a:lnTo>
                    <a:pt x="98" y="147"/>
                  </a:lnTo>
                  <a:lnTo>
                    <a:pt x="104" y="151"/>
                  </a:lnTo>
                  <a:lnTo>
                    <a:pt x="112" y="158"/>
                  </a:lnTo>
                  <a:lnTo>
                    <a:pt x="123" y="166"/>
                  </a:lnTo>
                  <a:lnTo>
                    <a:pt x="135" y="175"/>
                  </a:lnTo>
                  <a:lnTo>
                    <a:pt x="148" y="184"/>
                  </a:lnTo>
                  <a:lnTo>
                    <a:pt x="159" y="192"/>
                  </a:lnTo>
                  <a:lnTo>
                    <a:pt x="169" y="197"/>
                  </a:lnTo>
                  <a:lnTo>
                    <a:pt x="176" y="201"/>
                  </a:lnTo>
                  <a:lnTo>
                    <a:pt x="182" y="205"/>
                  </a:lnTo>
                  <a:lnTo>
                    <a:pt x="182" y="208"/>
                  </a:lnTo>
                  <a:lnTo>
                    <a:pt x="175" y="208"/>
                  </a:lnTo>
                  <a:lnTo>
                    <a:pt x="164" y="202"/>
                  </a:lnTo>
                  <a:lnTo>
                    <a:pt x="154" y="196"/>
                  </a:lnTo>
                  <a:lnTo>
                    <a:pt x="144" y="189"/>
                  </a:lnTo>
                  <a:lnTo>
                    <a:pt x="130" y="181"/>
                  </a:lnTo>
                  <a:lnTo>
                    <a:pt x="116" y="172"/>
                  </a:lnTo>
                  <a:lnTo>
                    <a:pt x="104" y="164"/>
                  </a:lnTo>
                  <a:lnTo>
                    <a:pt x="91" y="157"/>
                  </a:lnTo>
                  <a:lnTo>
                    <a:pt x="83" y="152"/>
                  </a:lnTo>
                  <a:lnTo>
                    <a:pt x="77" y="150"/>
                  </a:lnTo>
                  <a:lnTo>
                    <a:pt x="73" y="150"/>
                  </a:lnTo>
                  <a:lnTo>
                    <a:pt x="65" y="152"/>
                  </a:lnTo>
                  <a:lnTo>
                    <a:pt x="53" y="156"/>
                  </a:lnTo>
                  <a:lnTo>
                    <a:pt x="42" y="161"/>
                  </a:lnTo>
                  <a:lnTo>
                    <a:pt x="29" y="164"/>
                  </a:lnTo>
                  <a:lnTo>
                    <a:pt x="19" y="167"/>
                  </a:lnTo>
                  <a:lnTo>
                    <a:pt x="9" y="170"/>
                  </a:lnTo>
                  <a:lnTo>
                    <a:pt x="4" y="171"/>
                  </a:lnTo>
                  <a:lnTo>
                    <a:pt x="0" y="171"/>
                  </a:lnTo>
                  <a:lnTo>
                    <a:pt x="2" y="169"/>
                  </a:lnTo>
                  <a:lnTo>
                    <a:pt x="7" y="165"/>
                  </a:lnTo>
                  <a:lnTo>
                    <a:pt x="14" y="161"/>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26" name="Freeform 317">
              <a:extLst>
                <a:ext uri="{FF2B5EF4-FFF2-40B4-BE49-F238E27FC236}">
                  <a16:creationId xmlns:a16="http://schemas.microsoft.com/office/drawing/2014/main" xmlns="" id="{0EB359D1-E455-4452-940F-AAE0C236B2B6}"/>
                </a:ext>
              </a:extLst>
            </p:cNvPr>
            <p:cNvSpPr>
              <a:spLocks/>
            </p:cNvSpPr>
            <p:nvPr/>
          </p:nvSpPr>
          <p:spPr bwMode="auto">
            <a:xfrm>
              <a:off x="2733" y="763"/>
              <a:ext cx="123" cy="103"/>
            </a:xfrm>
            <a:custGeom>
              <a:avLst/>
              <a:gdLst>
                <a:gd name="T0" fmla="*/ 1 w 246"/>
                <a:gd name="T1" fmla="*/ 1 h 205"/>
                <a:gd name="T2" fmla="*/ 2 w 246"/>
                <a:gd name="T3" fmla="*/ 1 h 205"/>
                <a:gd name="T4" fmla="*/ 2 w 246"/>
                <a:gd name="T5" fmla="*/ 1 h 205"/>
                <a:gd name="T6" fmla="*/ 3 w 246"/>
                <a:gd name="T7" fmla="*/ 1 h 205"/>
                <a:gd name="T8" fmla="*/ 5 w 246"/>
                <a:gd name="T9" fmla="*/ 1 h 205"/>
                <a:gd name="T10" fmla="*/ 6 w 246"/>
                <a:gd name="T11" fmla="*/ 1 h 205"/>
                <a:gd name="T12" fmla="*/ 5 w 246"/>
                <a:gd name="T13" fmla="*/ 1 h 205"/>
                <a:gd name="T14" fmla="*/ 4 w 246"/>
                <a:gd name="T15" fmla="*/ 1 h 205"/>
                <a:gd name="T16" fmla="*/ 3 w 246"/>
                <a:gd name="T17" fmla="*/ 1 h 205"/>
                <a:gd name="T18" fmla="*/ 3 w 246"/>
                <a:gd name="T19" fmla="*/ 2 h 205"/>
                <a:gd name="T20" fmla="*/ 3 w 246"/>
                <a:gd name="T21" fmla="*/ 2 h 205"/>
                <a:gd name="T22" fmla="*/ 4 w 246"/>
                <a:gd name="T23" fmla="*/ 2 h 205"/>
                <a:gd name="T24" fmla="*/ 5 w 246"/>
                <a:gd name="T25" fmla="*/ 2 h 205"/>
                <a:gd name="T26" fmla="*/ 6 w 246"/>
                <a:gd name="T27" fmla="*/ 2 h 205"/>
                <a:gd name="T28" fmla="*/ 8 w 246"/>
                <a:gd name="T29" fmla="*/ 3 h 205"/>
                <a:gd name="T30" fmla="*/ 8 w 246"/>
                <a:gd name="T31" fmla="*/ 3 h 205"/>
                <a:gd name="T32" fmla="*/ 7 w 246"/>
                <a:gd name="T33" fmla="*/ 3 h 205"/>
                <a:gd name="T34" fmla="*/ 5 w 246"/>
                <a:gd name="T35" fmla="*/ 3 h 205"/>
                <a:gd name="T36" fmla="*/ 4 w 246"/>
                <a:gd name="T37" fmla="*/ 3 h 205"/>
                <a:gd name="T38" fmla="*/ 5 w 246"/>
                <a:gd name="T39" fmla="*/ 3 h 205"/>
                <a:gd name="T40" fmla="*/ 6 w 246"/>
                <a:gd name="T41" fmla="*/ 3 h 205"/>
                <a:gd name="T42" fmla="*/ 7 w 246"/>
                <a:gd name="T43" fmla="*/ 4 h 205"/>
                <a:gd name="T44" fmla="*/ 8 w 246"/>
                <a:gd name="T45" fmla="*/ 5 h 205"/>
                <a:gd name="T46" fmla="*/ 7 w 246"/>
                <a:gd name="T47" fmla="*/ 4 h 205"/>
                <a:gd name="T48" fmla="*/ 6 w 246"/>
                <a:gd name="T49" fmla="*/ 4 h 205"/>
                <a:gd name="T50" fmla="*/ 6 w 246"/>
                <a:gd name="T51" fmla="*/ 4 h 205"/>
                <a:gd name="T52" fmla="*/ 7 w 246"/>
                <a:gd name="T53" fmla="*/ 5 h 205"/>
                <a:gd name="T54" fmla="*/ 8 w 246"/>
                <a:gd name="T55" fmla="*/ 6 h 205"/>
                <a:gd name="T56" fmla="*/ 8 w 246"/>
                <a:gd name="T57" fmla="*/ 6 h 205"/>
                <a:gd name="T58" fmla="*/ 8 w 246"/>
                <a:gd name="T59" fmla="*/ 7 h 205"/>
                <a:gd name="T60" fmla="*/ 7 w 246"/>
                <a:gd name="T61" fmla="*/ 5 h 205"/>
                <a:gd name="T62" fmla="*/ 6 w 246"/>
                <a:gd name="T63" fmla="*/ 4 h 205"/>
                <a:gd name="T64" fmla="*/ 5 w 246"/>
                <a:gd name="T65" fmla="*/ 4 h 205"/>
                <a:gd name="T66" fmla="*/ 6 w 246"/>
                <a:gd name="T67" fmla="*/ 5 h 205"/>
                <a:gd name="T68" fmla="*/ 6 w 246"/>
                <a:gd name="T69" fmla="*/ 6 h 205"/>
                <a:gd name="T70" fmla="*/ 6 w 246"/>
                <a:gd name="T71" fmla="*/ 6 h 205"/>
                <a:gd name="T72" fmla="*/ 5 w 246"/>
                <a:gd name="T73" fmla="*/ 5 h 205"/>
                <a:gd name="T74" fmla="*/ 5 w 246"/>
                <a:gd name="T75" fmla="*/ 3 h 205"/>
                <a:gd name="T76" fmla="*/ 4 w 246"/>
                <a:gd name="T77" fmla="*/ 3 h 205"/>
                <a:gd name="T78" fmla="*/ 4 w 246"/>
                <a:gd name="T79" fmla="*/ 3 h 205"/>
                <a:gd name="T80" fmla="*/ 4 w 246"/>
                <a:gd name="T81" fmla="*/ 3 h 205"/>
                <a:gd name="T82" fmla="*/ 4 w 246"/>
                <a:gd name="T83" fmla="*/ 3 h 205"/>
                <a:gd name="T84" fmla="*/ 4 w 246"/>
                <a:gd name="T85" fmla="*/ 5 h 205"/>
                <a:gd name="T86" fmla="*/ 4 w 246"/>
                <a:gd name="T87" fmla="*/ 6 h 205"/>
                <a:gd name="T88" fmla="*/ 4 w 246"/>
                <a:gd name="T89" fmla="*/ 5 h 205"/>
                <a:gd name="T90" fmla="*/ 3 w 246"/>
                <a:gd name="T91" fmla="*/ 4 h 205"/>
                <a:gd name="T92" fmla="*/ 3 w 246"/>
                <a:gd name="T93" fmla="*/ 2 h 205"/>
                <a:gd name="T94" fmla="*/ 3 w 246"/>
                <a:gd name="T95" fmla="*/ 2 h 205"/>
                <a:gd name="T96" fmla="*/ 2 w 246"/>
                <a:gd name="T97" fmla="*/ 2 h 205"/>
                <a:gd name="T98" fmla="*/ 2 w 246"/>
                <a:gd name="T99" fmla="*/ 2 h 205"/>
                <a:gd name="T100" fmla="*/ 2 w 246"/>
                <a:gd name="T101" fmla="*/ 3 h 205"/>
                <a:gd name="T102" fmla="*/ 2 w 246"/>
                <a:gd name="T103" fmla="*/ 5 h 205"/>
                <a:gd name="T104" fmla="*/ 2 w 246"/>
                <a:gd name="T105" fmla="*/ 5 h 205"/>
                <a:gd name="T106" fmla="*/ 2 w 246"/>
                <a:gd name="T107" fmla="*/ 4 h 205"/>
                <a:gd name="T108" fmla="*/ 2 w 246"/>
                <a:gd name="T109" fmla="*/ 2 h 205"/>
                <a:gd name="T110" fmla="*/ 1 w 246"/>
                <a:gd name="T111" fmla="*/ 1 h 205"/>
                <a:gd name="T112" fmla="*/ 1 w 246"/>
                <a:gd name="T113" fmla="*/ 1 h 205"/>
                <a:gd name="T114" fmla="*/ 0 w 246"/>
                <a:gd name="T115" fmla="*/ 1 h 205"/>
                <a:gd name="T116" fmla="*/ 1 w 246"/>
                <a:gd name="T117" fmla="*/ 1 h 2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46" h="205">
                  <a:moveTo>
                    <a:pt x="8" y="3"/>
                  </a:moveTo>
                  <a:lnTo>
                    <a:pt x="13" y="7"/>
                  </a:lnTo>
                  <a:lnTo>
                    <a:pt x="17" y="10"/>
                  </a:lnTo>
                  <a:lnTo>
                    <a:pt x="23" y="14"/>
                  </a:lnTo>
                  <a:lnTo>
                    <a:pt x="28" y="17"/>
                  </a:lnTo>
                  <a:lnTo>
                    <a:pt x="33" y="21"/>
                  </a:lnTo>
                  <a:lnTo>
                    <a:pt x="38" y="23"/>
                  </a:lnTo>
                  <a:lnTo>
                    <a:pt x="44" y="24"/>
                  </a:lnTo>
                  <a:lnTo>
                    <a:pt x="48" y="24"/>
                  </a:lnTo>
                  <a:lnTo>
                    <a:pt x="61" y="21"/>
                  </a:lnTo>
                  <a:lnTo>
                    <a:pt x="76" y="18"/>
                  </a:lnTo>
                  <a:lnTo>
                    <a:pt x="93" y="16"/>
                  </a:lnTo>
                  <a:lnTo>
                    <a:pt x="111" y="14"/>
                  </a:lnTo>
                  <a:lnTo>
                    <a:pt x="128" y="13"/>
                  </a:lnTo>
                  <a:lnTo>
                    <a:pt x="144" y="13"/>
                  </a:lnTo>
                  <a:lnTo>
                    <a:pt x="157" y="14"/>
                  </a:lnTo>
                  <a:lnTo>
                    <a:pt x="165" y="16"/>
                  </a:lnTo>
                  <a:lnTo>
                    <a:pt x="172" y="21"/>
                  </a:lnTo>
                  <a:lnTo>
                    <a:pt x="172" y="22"/>
                  </a:lnTo>
                  <a:lnTo>
                    <a:pt x="166" y="23"/>
                  </a:lnTo>
                  <a:lnTo>
                    <a:pt x="154" y="22"/>
                  </a:lnTo>
                  <a:lnTo>
                    <a:pt x="146" y="22"/>
                  </a:lnTo>
                  <a:lnTo>
                    <a:pt x="135" y="22"/>
                  </a:lnTo>
                  <a:lnTo>
                    <a:pt x="120" y="23"/>
                  </a:lnTo>
                  <a:lnTo>
                    <a:pt x="105" y="24"/>
                  </a:lnTo>
                  <a:lnTo>
                    <a:pt x="90" y="26"/>
                  </a:lnTo>
                  <a:lnTo>
                    <a:pt x="77" y="29"/>
                  </a:lnTo>
                  <a:lnTo>
                    <a:pt x="67" y="31"/>
                  </a:lnTo>
                  <a:lnTo>
                    <a:pt x="61" y="34"/>
                  </a:lnTo>
                  <a:lnTo>
                    <a:pt x="67" y="38"/>
                  </a:lnTo>
                  <a:lnTo>
                    <a:pt x="73" y="41"/>
                  </a:lnTo>
                  <a:lnTo>
                    <a:pt x="80" y="44"/>
                  </a:lnTo>
                  <a:lnTo>
                    <a:pt x="88" y="47"/>
                  </a:lnTo>
                  <a:lnTo>
                    <a:pt x="95" y="49"/>
                  </a:lnTo>
                  <a:lnTo>
                    <a:pt x="100" y="52"/>
                  </a:lnTo>
                  <a:lnTo>
                    <a:pt x="105" y="54"/>
                  </a:lnTo>
                  <a:lnTo>
                    <a:pt x="108" y="56"/>
                  </a:lnTo>
                  <a:lnTo>
                    <a:pt x="121" y="54"/>
                  </a:lnTo>
                  <a:lnTo>
                    <a:pt x="137" y="54"/>
                  </a:lnTo>
                  <a:lnTo>
                    <a:pt x="154" y="54"/>
                  </a:lnTo>
                  <a:lnTo>
                    <a:pt x="173" y="56"/>
                  </a:lnTo>
                  <a:lnTo>
                    <a:pt x="190" y="60"/>
                  </a:lnTo>
                  <a:lnTo>
                    <a:pt x="205" y="63"/>
                  </a:lnTo>
                  <a:lnTo>
                    <a:pt x="217" y="68"/>
                  </a:lnTo>
                  <a:lnTo>
                    <a:pt x="225" y="72"/>
                  </a:lnTo>
                  <a:lnTo>
                    <a:pt x="232" y="79"/>
                  </a:lnTo>
                  <a:lnTo>
                    <a:pt x="232" y="82"/>
                  </a:lnTo>
                  <a:lnTo>
                    <a:pt x="227" y="81"/>
                  </a:lnTo>
                  <a:lnTo>
                    <a:pt x="218" y="77"/>
                  </a:lnTo>
                  <a:lnTo>
                    <a:pt x="210" y="75"/>
                  </a:lnTo>
                  <a:lnTo>
                    <a:pt x="199" y="71"/>
                  </a:lnTo>
                  <a:lnTo>
                    <a:pt x="185" y="69"/>
                  </a:lnTo>
                  <a:lnTo>
                    <a:pt x="172" y="67"/>
                  </a:lnTo>
                  <a:lnTo>
                    <a:pt x="157" y="66"/>
                  </a:lnTo>
                  <a:lnTo>
                    <a:pt x="144" y="66"/>
                  </a:lnTo>
                  <a:lnTo>
                    <a:pt x="133" y="66"/>
                  </a:lnTo>
                  <a:lnTo>
                    <a:pt x="124" y="68"/>
                  </a:lnTo>
                  <a:lnTo>
                    <a:pt x="136" y="76"/>
                  </a:lnTo>
                  <a:lnTo>
                    <a:pt x="146" y="83"/>
                  </a:lnTo>
                  <a:lnTo>
                    <a:pt x="153" y="87"/>
                  </a:lnTo>
                  <a:lnTo>
                    <a:pt x="157" y="92"/>
                  </a:lnTo>
                  <a:lnTo>
                    <a:pt x="166" y="92"/>
                  </a:lnTo>
                  <a:lnTo>
                    <a:pt x="177" y="93"/>
                  </a:lnTo>
                  <a:lnTo>
                    <a:pt x="190" y="96"/>
                  </a:lnTo>
                  <a:lnTo>
                    <a:pt x="204" y="98"/>
                  </a:lnTo>
                  <a:lnTo>
                    <a:pt x="218" y="104"/>
                  </a:lnTo>
                  <a:lnTo>
                    <a:pt x="230" y="112"/>
                  </a:lnTo>
                  <a:lnTo>
                    <a:pt x="240" y="122"/>
                  </a:lnTo>
                  <a:lnTo>
                    <a:pt x="246" y="136"/>
                  </a:lnTo>
                  <a:lnTo>
                    <a:pt x="240" y="130"/>
                  </a:lnTo>
                  <a:lnTo>
                    <a:pt x="232" y="124"/>
                  </a:lnTo>
                  <a:lnTo>
                    <a:pt x="222" y="119"/>
                  </a:lnTo>
                  <a:lnTo>
                    <a:pt x="212" y="114"/>
                  </a:lnTo>
                  <a:lnTo>
                    <a:pt x="203" y="109"/>
                  </a:lnTo>
                  <a:lnTo>
                    <a:pt x="192" y="107"/>
                  </a:lnTo>
                  <a:lnTo>
                    <a:pt x="182" y="106"/>
                  </a:lnTo>
                  <a:lnTo>
                    <a:pt x="173" y="106"/>
                  </a:lnTo>
                  <a:lnTo>
                    <a:pt x="184" y="117"/>
                  </a:lnTo>
                  <a:lnTo>
                    <a:pt x="195" y="129"/>
                  </a:lnTo>
                  <a:lnTo>
                    <a:pt x="205" y="139"/>
                  </a:lnTo>
                  <a:lnTo>
                    <a:pt x="215" y="150"/>
                  </a:lnTo>
                  <a:lnTo>
                    <a:pt x="223" y="159"/>
                  </a:lnTo>
                  <a:lnTo>
                    <a:pt x="230" y="167"/>
                  </a:lnTo>
                  <a:lnTo>
                    <a:pt x="235" y="172"/>
                  </a:lnTo>
                  <a:lnTo>
                    <a:pt x="237" y="175"/>
                  </a:lnTo>
                  <a:lnTo>
                    <a:pt x="240" y="181"/>
                  </a:lnTo>
                  <a:lnTo>
                    <a:pt x="242" y="188"/>
                  </a:lnTo>
                  <a:lnTo>
                    <a:pt x="244" y="197"/>
                  </a:lnTo>
                  <a:lnTo>
                    <a:pt x="246" y="205"/>
                  </a:lnTo>
                  <a:lnTo>
                    <a:pt x="240" y="196"/>
                  </a:lnTo>
                  <a:lnTo>
                    <a:pt x="230" y="183"/>
                  </a:lnTo>
                  <a:lnTo>
                    <a:pt x="218" y="168"/>
                  </a:lnTo>
                  <a:lnTo>
                    <a:pt x="205" y="152"/>
                  </a:lnTo>
                  <a:lnTo>
                    <a:pt x="192" y="137"/>
                  </a:lnTo>
                  <a:lnTo>
                    <a:pt x="181" y="125"/>
                  </a:lnTo>
                  <a:lnTo>
                    <a:pt x="172" y="116"/>
                  </a:lnTo>
                  <a:lnTo>
                    <a:pt x="166" y="112"/>
                  </a:lnTo>
                  <a:lnTo>
                    <a:pt x="161" y="111"/>
                  </a:lnTo>
                  <a:lnTo>
                    <a:pt x="159" y="114"/>
                  </a:lnTo>
                  <a:lnTo>
                    <a:pt x="159" y="119"/>
                  </a:lnTo>
                  <a:lnTo>
                    <a:pt x="160" y="124"/>
                  </a:lnTo>
                  <a:lnTo>
                    <a:pt x="164" y="135"/>
                  </a:lnTo>
                  <a:lnTo>
                    <a:pt x="169" y="153"/>
                  </a:lnTo>
                  <a:lnTo>
                    <a:pt x="177" y="170"/>
                  </a:lnTo>
                  <a:lnTo>
                    <a:pt x="182" y="182"/>
                  </a:lnTo>
                  <a:lnTo>
                    <a:pt x="183" y="187"/>
                  </a:lnTo>
                  <a:lnTo>
                    <a:pt x="181" y="187"/>
                  </a:lnTo>
                  <a:lnTo>
                    <a:pt x="177" y="184"/>
                  </a:lnTo>
                  <a:lnTo>
                    <a:pt x="173" y="179"/>
                  </a:lnTo>
                  <a:lnTo>
                    <a:pt x="166" y="165"/>
                  </a:lnTo>
                  <a:lnTo>
                    <a:pt x="156" y="143"/>
                  </a:lnTo>
                  <a:lnTo>
                    <a:pt x="147" y="119"/>
                  </a:lnTo>
                  <a:lnTo>
                    <a:pt x="147" y="101"/>
                  </a:lnTo>
                  <a:lnTo>
                    <a:pt x="141" y="96"/>
                  </a:lnTo>
                  <a:lnTo>
                    <a:pt x="135" y="91"/>
                  </a:lnTo>
                  <a:lnTo>
                    <a:pt x="128" y="87"/>
                  </a:lnTo>
                  <a:lnTo>
                    <a:pt x="122" y="84"/>
                  </a:lnTo>
                  <a:lnTo>
                    <a:pt x="116" y="81"/>
                  </a:lnTo>
                  <a:lnTo>
                    <a:pt x="112" y="78"/>
                  </a:lnTo>
                  <a:lnTo>
                    <a:pt x="108" y="76"/>
                  </a:lnTo>
                  <a:lnTo>
                    <a:pt x="106" y="75"/>
                  </a:lnTo>
                  <a:lnTo>
                    <a:pt x="104" y="72"/>
                  </a:lnTo>
                  <a:lnTo>
                    <a:pt x="101" y="71"/>
                  </a:lnTo>
                  <a:lnTo>
                    <a:pt x="99" y="74"/>
                  </a:lnTo>
                  <a:lnTo>
                    <a:pt x="98" y="79"/>
                  </a:lnTo>
                  <a:lnTo>
                    <a:pt x="99" y="93"/>
                  </a:lnTo>
                  <a:lnTo>
                    <a:pt x="104" y="114"/>
                  </a:lnTo>
                  <a:lnTo>
                    <a:pt x="112" y="138"/>
                  </a:lnTo>
                  <a:lnTo>
                    <a:pt x="123" y="157"/>
                  </a:lnTo>
                  <a:lnTo>
                    <a:pt x="129" y="165"/>
                  </a:lnTo>
                  <a:lnTo>
                    <a:pt x="129" y="168"/>
                  </a:lnTo>
                  <a:lnTo>
                    <a:pt x="124" y="167"/>
                  </a:lnTo>
                  <a:lnTo>
                    <a:pt x="119" y="162"/>
                  </a:lnTo>
                  <a:lnTo>
                    <a:pt x="115" y="158"/>
                  </a:lnTo>
                  <a:lnTo>
                    <a:pt x="109" y="150"/>
                  </a:lnTo>
                  <a:lnTo>
                    <a:pt x="104" y="138"/>
                  </a:lnTo>
                  <a:lnTo>
                    <a:pt x="97" y="125"/>
                  </a:lnTo>
                  <a:lnTo>
                    <a:pt x="92" y="112"/>
                  </a:lnTo>
                  <a:lnTo>
                    <a:pt x="89" y="97"/>
                  </a:lnTo>
                  <a:lnTo>
                    <a:pt x="88" y="81"/>
                  </a:lnTo>
                  <a:lnTo>
                    <a:pt x="89" y="64"/>
                  </a:lnTo>
                  <a:lnTo>
                    <a:pt x="84" y="61"/>
                  </a:lnTo>
                  <a:lnTo>
                    <a:pt x="80" y="58"/>
                  </a:lnTo>
                  <a:lnTo>
                    <a:pt x="75" y="54"/>
                  </a:lnTo>
                  <a:lnTo>
                    <a:pt x="69" y="52"/>
                  </a:lnTo>
                  <a:lnTo>
                    <a:pt x="63" y="49"/>
                  </a:lnTo>
                  <a:lnTo>
                    <a:pt x="59" y="47"/>
                  </a:lnTo>
                  <a:lnTo>
                    <a:pt x="55" y="45"/>
                  </a:lnTo>
                  <a:lnTo>
                    <a:pt x="52" y="44"/>
                  </a:lnTo>
                  <a:lnTo>
                    <a:pt x="48" y="53"/>
                  </a:lnTo>
                  <a:lnTo>
                    <a:pt x="50" y="67"/>
                  </a:lnTo>
                  <a:lnTo>
                    <a:pt x="52" y="82"/>
                  </a:lnTo>
                  <a:lnTo>
                    <a:pt x="54" y="93"/>
                  </a:lnTo>
                  <a:lnTo>
                    <a:pt x="57" y="106"/>
                  </a:lnTo>
                  <a:lnTo>
                    <a:pt x="60" y="122"/>
                  </a:lnTo>
                  <a:lnTo>
                    <a:pt x="63" y="138"/>
                  </a:lnTo>
                  <a:lnTo>
                    <a:pt x="67" y="149"/>
                  </a:lnTo>
                  <a:lnTo>
                    <a:pt x="67" y="151"/>
                  </a:lnTo>
                  <a:lnTo>
                    <a:pt x="63" y="150"/>
                  </a:lnTo>
                  <a:lnTo>
                    <a:pt x="59" y="144"/>
                  </a:lnTo>
                  <a:lnTo>
                    <a:pt x="54" y="134"/>
                  </a:lnTo>
                  <a:lnTo>
                    <a:pt x="51" y="114"/>
                  </a:lnTo>
                  <a:lnTo>
                    <a:pt x="45" y="85"/>
                  </a:lnTo>
                  <a:lnTo>
                    <a:pt x="40" y="58"/>
                  </a:lnTo>
                  <a:lnTo>
                    <a:pt x="37" y="40"/>
                  </a:lnTo>
                  <a:lnTo>
                    <a:pt x="30" y="33"/>
                  </a:lnTo>
                  <a:lnTo>
                    <a:pt x="23" y="26"/>
                  </a:lnTo>
                  <a:lnTo>
                    <a:pt x="17" y="21"/>
                  </a:lnTo>
                  <a:lnTo>
                    <a:pt x="12" y="16"/>
                  </a:lnTo>
                  <a:lnTo>
                    <a:pt x="8" y="11"/>
                  </a:lnTo>
                  <a:lnTo>
                    <a:pt x="5" y="8"/>
                  </a:lnTo>
                  <a:lnTo>
                    <a:pt x="1" y="6"/>
                  </a:lnTo>
                  <a:lnTo>
                    <a:pt x="0" y="3"/>
                  </a:lnTo>
                  <a:lnTo>
                    <a:pt x="0" y="1"/>
                  </a:lnTo>
                  <a:lnTo>
                    <a:pt x="1" y="0"/>
                  </a:lnTo>
                  <a:lnTo>
                    <a:pt x="5" y="1"/>
                  </a:lnTo>
                  <a:lnTo>
                    <a:pt x="8" y="3"/>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27" name="Freeform 318">
              <a:extLst>
                <a:ext uri="{FF2B5EF4-FFF2-40B4-BE49-F238E27FC236}">
                  <a16:creationId xmlns:a16="http://schemas.microsoft.com/office/drawing/2014/main" xmlns="" id="{F53AA11C-1489-4FBB-92E9-13C6A6F74E3F}"/>
                </a:ext>
              </a:extLst>
            </p:cNvPr>
            <p:cNvSpPr>
              <a:spLocks/>
            </p:cNvSpPr>
            <p:nvPr/>
          </p:nvSpPr>
          <p:spPr bwMode="auto">
            <a:xfrm>
              <a:off x="2669" y="775"/>
              <a:ext cx="85" cy="141"/>
            </a:xfrm>
            <a:custGeom>
              <a:avLst/>
              <a:gdLst>
                <a:gd name="T0" fmla="*/ 3 w 170"/>
                <a:gd name="T1" fmla="*/ 1 h 282"/>
                <a:gd name="T2" fmla="*/ 3 w 170"/>
                <a:gd name="T3" fmla="*/ 2 h 282"/>
                <a:gd name="T4" fmla="*/ 3 w 170"/>
                <a:gd name="T5" fmla="*/ 2 h 282"/>
                <a:gd name="T6" fmla="*/ 3 w 170"/>
                <a:gd name="T7" fmla="*/ 2 h 282"/>
                <a:gd name="T8" fmla="*/ 4 w 170"/>
                <a:gd name="T9" fmla="*/ 3 h 282"/>
                <a:gd name="T10" fmla="*/ 5 w 170"/>
                <a:gd name="T11" fmla="*/ 3 h 282"/>
                <a:gd name="T12" fmla="*/ 5 w 170"/>
                <a:gd name="T13" fmla="*/ 4 h 282"/>
                <a:gd name="T14" fmla="*/ 6 w 170"/>
                <a:gd name="T15" fmla="*/ 5 h 282"/>
                <a:gd name="T16" fmla="*/ 6 w 170"/>
                <a:gd name="T17" fmla="*/ 6 h 282"/>
                <a:gd name="T18" fmla="*/ 6 w 170"/>
                <a:gd name="T19" fmla="*/ 6 h 282"/>
                <a:gd name="T20" fmla="*/ 5 w 170"/>
                <a:gd name="T21" fmla="*/ 5 h 282"/>
                <a:gd name="T22" fmla="*/ 5 w 170"/>
                <a:gd name="T23" fmla="*/ 5 h 282"/>
                <a:gd name="T24" fmla="*/ 5 w 170"/>
                <a:gd name="T25" fmla="*/ 4 h 282"/>
                <a:gd name="T26" fmla="*/ 4 w 170"/>
                <a:gd name="T27" fmla="*/ 3 h 282"/>
                <a:gd name="T28" fmla="*/ 4 w 170"/>
                <a:gd name="T29" fmla="*/ 3 h 282"/>
                <a:gd name="T30" fmla="*/ 3 w 170"/>
                <a:gd name="T31" fmla="*/ 3 h 282"/>
                <a:gd name="T32" fmla="*/ 3 w 170"/>
                <a:gd name="T33" fmla="*/ 3 h 282"/>
                <a:gd name="T34" fmla="*/ 3 w 170"/>
                <a:gd name="T35" fmla="*/ 4 h 282"/>
                <a:gd name="T36" fmla="*/ 4 w 170"/>
                <a:gd name="T37" fmla="*/ 5 h 282"/>
                <a:gd name="T38" fmla="*/ 4 w 170"/>
                <a:gd name="T39" fmla="*/ 5 h 282"/>
                <a:gd name="T40" fmla="*/ 5 w 170"/>
                <a:gd name="T41" fmla="*/ 6 h 282"/>
                <a:gd name="T42" fmla="*/ 5 w 170"/>
                <a:gd name="T43" fmla="*/ 7 h 282"/>
                <a:gd name="T44" fmla="*/ 5 w 170"/>
                <a:gd name="T45" fmla="*/ 8 h 282"/>
                <a:gd name="T46" fmla="*/ 5 w 170"/>
                <a:gd name="T47" fmla="*/ 7 h 282"/>
                <a:gd name="T48" fmla="*/ 5 w 170"/>
                <a:gd name="T49" fmla="*/ 7 h 282"/>
                <a:gd name="T50" fmla="*/ 4 w 170"/>
                <a:gd name="T51" fmla="*/ 6 h 282"/>
                <a:gd name="T52" fmla="*/ 4 w 170"/>
                <a:gd name="T53" fmla="*/ 5 h 282"/>
                <a:gd name="T54" fmla="*/ 4 w 170"/>
                <a:gd name="T55" fmla="*/ 5 h 282"/>
                <a:gd name="T56" fmla="*/ 4 w 170"/>
                <a:gd name="T57" fmla="*/ 6 h 282"/>
                <a:gd name="T58" fmla="*/ 4 w 170"/>
                <a:gd name="T59" fmla="*/ 8 h 282"/>
                <a:gd name="T60" fmla="*/ 4 w 170"/>
                <a:gd name="T61" fmla="*/ 9 h 282"/>
                <a:gd name="T62" fmla="*/ 4 w 170"/>
                <a:gd name="T63" fmla="*/ 9 h 282"/>
                <a:gd name="T64" fmla="*/ 4 w 170"/>
                <a:gd name="T65" fmla="*/ 8 h 282"/>
                <a:gd name="T66" fmla="*/ 3 w 170"/>
                <a:gd name="T67" fmla="*/ 6 h 282"/>
                <a:gd name="T68" fmla="*/ 3 w 170"/>
                <a:gd name="T69" fmla="*/ 6 h 282"/>
                <a:gd name="T70" fmla="*/ 2 w 170"/>
                <a:gd name="T71" fmla="*/ 6 h 282"/>
                <a:gd name="T72" fmla="*/ 2 w 170"/>
                <a:gd name="T73" fmla="*/ 7 h 282"/>
                <a:gd name="T74" fmla="*/ 2 w 170"/>
                <a:gd name="T75" fmla="*/ 7 h 282"/>
                <a:gd name="T76" fmla="*/ 2 w 170"/>
                <a:gd name="T77" fmla="*/ 8 h 282"/>
                <a:gd name="T78" fmla="*/ 1 w 170"/>
                <a:gd name="T79" fmla="*/ 7 h 282"/>
                <a:gd name="T80" fmla="*/ 2 w 170"/>
                <a:gd name="T81" fmla="*/ 7 h 282"/>
                <a:gd name="T82" fmla="*/ 2 w 170"/>
                <a:gd name="T83" fmla="*/ 6 h 282"/>
                <a:gd name="T84" fmla="*/ 2 w 170"/>
                <a:gd name="T85" fmla="*/ 6 h 282"/>
                <a:gd name="T86" fmla="*/ 3 w 170"/>
                <a:gd name="T87" fmla="*/ 5 h 282"/>
                <a:gd name="T88" fmla="*/ 3 w 170"/>
                <a:gd name="T89" fmla="*/ 4 h 282"/>
                <a:gd name="T90" fmla="*/ 3 w 170"/>
                <a:gd name="T91" fmla="*/ 3 h 282"/>
                <a:gd name="T92" fmla="*/ 3 w 170"/>
                <a:gd name="T93" fmla="*/ 3 h 282"/>
                <a:gd name="T94" fmla="*/ 2 w 170"/>
                <a:gd name="T95" fmla="*/ 3 h 282"/>
                <a:gd name="T96" fmla="*/ 1 w 170"/>
                <a:gd name="T97" fmla="*/ 4 h 282"/>
                <a:gd name="T98" fmla="*/ 1 w 170"/>
                <a:gd name="T99" fmla="*/ 5 h 282"/>
                <a:gd name="T100" fmla="*/ 1 w 170"/>
                <a:gd name="T101" fmla="*/ 6 h 282"/>
                <a:gd name="T102" fmla="*/ 0 w 170"/>
                <a:gd name="T103" fmla="*/ 5 h 282"/>
                <a:gd name="T104" fmla="*/ 1 w 170"/>
                <a:gd name="T105" fmla="*/ 5 h 282"/>
                <a:gd name="T106" fmla="*/ 1 w 170"/>
                <a:gd name="T107" fmla="*/ 4 h 282"/>
                <a:gd name="T108" fmla="*/ 2 w 170"/>
                <a:gd name="T109" fmla="*/ 3 h 282"/>
                <a:gd name="T110" fmla="*/ 2 w 170"/>
                <a:gd name="T111" fmla="*/ 2 h 282"/>
                <a:gd name="T112" fmla="*/ 3 w 170"/>
                <a:gd name="T113" fmla="*/ 2 h 282"/>
                <a:gd name="T114" fmla="*/ 3 w 170"/>
                <a:gd name="T115" fmla="*/ 1 h 282"/>
                <a:gd name="T116" fmla="*/ 3 w 170"/>
                <a:gd name="T117" fmla="*/ 1 h 282"/>
                <a:gd name="T118" fmla="*/ 3 w 170"/>
                <a:gd name="T119" fmla="*/ 1 h 28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70" h="282">
                  <a:moveTo>
                    <a:pt x="73" y="0"/>
                  </a:moveTo>
                  <a:lnTo>
                    <a:pt x="75" y="2"/>
                  </a:lnTo>
                  <a:lnTo>
                    <a:pt x="78" y="16"/>
                  </a:lnTo>
                  <a:lnTo>
                    <a:pt x="80" y="34"/>
                  </a:lnTo>
                  <a:lnTo>
                    <a:pt x="82" y="43"/>
                  </a:lnTo>
                  <a:lnTo>
                    <a:pt x="85" y="45"/>
                  </a:lnTo>
                  <a:lnTo>
                    <a:pt x="89" y="50"/>
                  </a:lnTo>
                  <a:lnTo>
                    <a:pt x="96" y="54"/>
                  </a:lnTo>
                  <a:lnTo>
                    <a:pt x="105" y="61"/>
                  </a:lnTo>
                  <a:lnTo>
                    <a:pt x="113" y="69"/>
                  </a:lnTo>
                  <a:lnTo>
                    <a:pt x="122" y="80"/>
                  </a:lnTo>
                  <a:lnTo>
                    <a:pt x="132" y="90"/>
                  </a:lnTo>
                  <a:lnTo>
                    <a:pt x="139" y="103"/>
                  </a:lnTo>
                  <a:lnTo>
                    <a:pt x="151" y="126"/>
                  </a:lnTo>
                  <a:lnTo>
                    <a:pt x="160" y="141"/>
                  </a:lnTo>
                  <a:lnTo>
                    <a:pt x="167" y="151"/>
                  </a:lnTo>
                  <a:lnTo>
                    <a:pt x="170" y="158"/>
                  </a:lnTo>
                  <a:lnTo>
                    <a:pt x="170" y="163"/>
                  </a:lnTo>
                  <a:lnTo>
                    <a:pt x="169" y="165"/>
                  </a:lnTo>
                  <a:lnTo>
                    <a:pt x="165" y="163"/>
                  </a:lnTo>
                  <a:lnTo>
                    <a:pt x="162" y="156"/>
                  </a:lnTo>
                  <a:lnTo>
                    <a:pt x="158" y="149"/>
                  </a:lnTo>
                  <a:lnTo>
                    <a:pt x="154" y="140"/>
                  </a:lnTo>
                  <a:lnTo>
                    <a:pt x="147" y="129"/>
                  </a:lnTo>
                  <a:lnTo>
                    <a:pt x="140" y="118"/>
                  </a:lnTo>
                  <a:lnTo>
                    <a:pt x="133" y="106"/>
                  </a:lnTo>
                  <a:lnTo>
                    <a:pt x="126" y="96"/>
                  </a:lnTo>
                  <a:lnTo>
                    <a:pt x="119" y="88"/>
                  </a:lnTo>
                  <a:lnTo>
                    <a:pt x="114" y="83"/>
                  </a:lnTo>
                  <a:lnTo>
                    <a:pt x="106" y="77"/>
                  </a:lnTo>
                  <a:lnTo>
                    <a:pt x="101" y="73"/>
                  </a:lnTo>
                  <a:lnTo>
                    <a:pt x="95" y="69"/>
                  </a:lnTo>
                  <a:lnTo>
                    <a:pt x="90" y="68"/>
                  </a:lnTo>
                  <a:lnTo>
                    <a:pt x="90" y="83"/>
                  </a:lnTo>
                  <a:lnTo>
                    <a:pt x="90" y="99"/>
                  </a:lnTo>
                  <a:lnTo>
                    <a:pt x="91" y="114"/>
                  </a:lnTo>
                  <a:lnTo>
                    <a:pt x="93" y="126"/>
                  </a:lnTo>
                  <a:lnTo>
                    <a:pt x="99" y="131"/>
                  </a:lnTo>
                  <a:lnTo>
                    <a:pt x="110" y="140"/>
                  </a:lnTo>
                  <a:lnTo>
                    <a:pt x="120" y="150"/>
                  </a:lnTo>
                  <a:lnTo>
                    <a:pt x="132" y="161"/>
                  </a:lnTo>
                  <a:lnTo>
                    <a:pt x="141" y="175"/>
                  </a:lnTo>
                  <a:lnTo>
                    <a:pt x="150" y="190"/>
                  </a:lnTo>
                  <a:lnTo>
                    <a:pt x="157" y="208"/>
                  </a:lnTo>
                  <a:lnTo>
                    <a:pt x="159" y="226"/>
                  </a:lnTo>
                  <a:lnTo>
                    <a:pt x="159" y="233"/>
                  </a:lnTo>
                  <a:lnTo>
                    <a:pt x="156" y="231"/>
                  </a:lnTo>
                  <a:lnTo>
                    <a:pt x="151" y="220"/>
                  </a:lnTo>
                  <a:lnTo>
                    <a:pt x="144" y="203"/>
                  </a:lnTo>
                  <a:lnTo>
                    <a:pt x="140" y="193"/>
                  </a:lnTo>
                  <a:lnTo>
                    <a:pt x="134" y="183"/>
                  </a:lnTo>
                  <a:lnTo>
                    <a:pt x="128" y="174"/>
                  </a:lnTo>
                  <a:lnTo>
                    <a:pt x="121" y="166"/>
                  </a:lnTo>
                  <a:lnTo>
                    <a:pt x="113" y="159"/>
                  </a:lnTo>
                  <a:lnTo>
                    <a:pt x="106" y="155"/>
                  </a:lnTo>
                  <a:lnTo>
                    <a:pt x="99" y="150"/>
                  </a:lnTo>
                  <a:lnTo>
                    <a:pt x="94" y="148"/>
                  </a:lnTo>
                  <a:lnTo>
                    <a:pt x="103" y="172"/>
                  </a:lnTo>
                  <a:lnTo>
                    <a:pt x="110" y="206"/>
                  </a:lnTo>
                  <a:lnTo>
                    <a:pt x="112" y="243"/>
                  </a:lnTo>
                  <a:lnTo>
                    <a:pt x="111" y="274"/>
                  </a:lnTo>
                  <a:lnTo>
                    <a:pt x="109" y="281"/>
                  </a:lnTo>
                  <a:lnTo>
                    <a:pt x="108" y="282"/>
                  </a:lnTo>
                  <a:lnTo>
                    <a:pt x="106" y="278"/>
                  </a:lnTo>
                  <a:lnTo>
                    <a:pt x="106" y="269"/>
                  </a:lnTo>
                  <a:lnTo>
                    <a:pt x="104" y="248"/>
                  </a:lnTo>
                  <a:lnTo>
                    <a:pt x="97" y="213"/>
                  </a:lnTo>
                  <a:lnTo>
                    <a:pt x="89" y="180"/>
                  </a:lnTo>
                  <a:lnTo>
                    <a:pt x="82" y="160"/>
                  </a:lnTo>
                  <a:lnTo>
                    <a:pt x="76" y="164"/>
                  </a:lnTo>
                  <a:lnTo>
                    <a:pt x="70" y="169"/>
                  </a:lnTo>
                  <a:lnTo>
                    <a:pt x="63" y="176"/>
                  </a:lnTo>
                  <a:lnTo>
                    <a:pt x="57" y="184"/>
                  </a:lnTo>
                  <a:lnTo>
                    <a:pt x="50" y="194"/>
                  </a:lnTo>
                  <a:lnTo>
                    <a:pt x="45" y="203"/>
                  </a:lnTo>
                  <a:lnTo>
                    <a:pt x="41" y="213"/>
                  </a:lnTo>
                  <a:lnTo>
                    <a:pt x="38" y="222"/>
                  </a:lnTo>
                  <a:lnTo>
                    <a:pt x="36" y="229"/>
                  </a:lnTo>
                  <a:lnTo>
                    <a:pt x="34" y="229"/>
                  </a:lnTo>
                  <a:lnTo>
                    <a:pt x="32" y="224"/>
                  </a:lnTo>
                  <a:lnTo>
                    <a:pt x="34" y="212"/>
                  </a:lnTo>
                  <a:lnTo>
                    <a:pt x="37" y="204"/>
                  </a:lnTo>
                  <a:lnTo>
                    <a:pt x="42" y="195"/>
                  </a:lnTo>
                  <a:lnTo>
                    <a:pt x="48" y="183"/>
                  </a:lnTo>
                  <a:lnTo>
                    <a:pt x="55" y="172"/>
                  </a:lnTo>
                  <a:lnTo>
                    <a:pt x="60" y="161"/>
                  </a:lnTo>
                  <a:lnTo>
                    <a:pt x="66" y="151"/>
                  </a:lnTo>
                  <a:lnTo>
                    <a:pt x="72" y="143"/>
                  </a:lnTo>
                  <a:lnTo>
                    <a:pt x="75" y="138"/>
                  </a:lnTo>
                  <a:lnTo>
                    <a:pt x="76" y="120"/>
                  </a:lnTo>
                  <a:lnTo>
                    <a:pt x="78" y="99"/>
                  </a:lnTo>
                  <a:lnTo>
                    <a:pt x="76" y="82"/>
                  </a:lnTo>
                  <a:lnTo>
                    <a:pt x="76" y="70"/>
                  </a:lnTo>
                  <a:lnTo>
                    <a:pt x="67" y="76"/>
                  </a:lnTo>
                  <a:lnTo>
                    <a:pt x="57" y="85"/>
                  </a:lnTo>
                  <a:lnTo>
                    <a:pt x="47" y="96"/>
                  </a:lnTo>
                  <a:lnTo>
                    <a:pt x="35" y="108"/>
                  </a:lnTo>
                  <a:lnTo>
                    <a:pt x="25" y="121"/>
                  </a:lnTo>
                  <a:lnTo>
                    <a:pt x="17" y="135"/>
                  </a:lnTo>
                  <a:lnTo>
                    <a:pt x="10" y="148"/>
                  </a:lnTo>
                  <a:lnTo>
                    <a:pt x="6" y="159"/>
                  </a:lnTo>
                  <a:lnTo>
                    <a:pt x="4" y="165"/>
                  </a:lnTo>
                  <a:lnTo>
                    <a:pt x="2" y="165"/>
                  </a:lnTo>
                  <a:lnTo>
                    <a:pt x="0" y="160"/>
                  </a:lnTo>
                  <a:lnTo>
                    <a:pt x="2" y="152"/>
                  </a:lnTo>
                  <a:lnTo>
                    <a:pt x="5" y="144"/>
                  </a:lnTo>
                  <a:lnTo>
                    <a:pt x="11" y="133"/>
                  </a:lnTo>
                  <a:lnTo>
                    <a:pt x="19" y="119"/>
                  </a:lnTo>
                  <a:lnTo>
                    <a:pt x="29" y="103"/>
                  </a:lnTo>
                  <a:lnTo>
                    <a:pt x="40" y="88"/>
                  </a:lnTo>
                  <a:lnTo>
                    <a:pt x="51" y="73"/>
                  </a:lnTo>
                  <a:lnTo>
                    <a:pt x="61" y="61"/>
                  </a:lnTo>
                  <a:lnTo>
                    <a:pt x="71" y="53"/>
                  </a:lnTo>
                  <a:lnTo>
                    <a:pt x="75" y="44"/>
                  </a:lnTo>
                  <a:lnTo>
                    <a:pt x="74" y="31"/>
                  </a:lnTo>
                  <a:lnTo>
                    <a:pt x="72" y="19"/>
                  </a:lnTo>
                  <a:lnTo>
                    <a:pt x="70" y="12"/>
                  </a:lnTo>
                  <a:lnTo>
                    <a:pt x="70" y="8"/>
                  </a:lnTo>
                  <a:lnTo>
                    <a:pt x="71" y="6"/>
                  </a:lnTo>
                  <a:lnTo>
                    <a:pt x="72" y="4"/>
                  </a:lnTo>
                  <a:lnTo>
                    <a:pt x="73" y="0"/>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28" name="Freeform 319">
              <a:extLst>
                <a:ext uri="{FF2B5EF4-FFF2-40B4-BE49-F238E27FC236}">
                  <a16:creationId xmlns:a16="http://schemas.microsoft.com/office/drawing/2014/main" xmlns="" id="{DA045E82-2F05-45A0-B4AB-11FFF2B1141A}"/>
                </a:ext>
              </a:extLst>
            </p:cNvPr>
            <p:cNvSpPr>
              <a:spLocks/>
            </p:cNvSpPr>
            <p:nvPr/>
          </p:nvSpPr>
          <p:spPr bwMode="auto">
            <a:xfrm>
              <a:off x="2754" y="592"/>
              <a:ext cx="103" cy="146"/>
            </a:xfrm>
            <a:custGeom>
              <a:avLst/>
              <a:gdLst>
                <a:gd name="T0" fmla="*/ 1 w 206"/>
                <a:gd name="T1" fmla="*/ 9 h 292"/>
                <a:gd name="T2" fmla="*/ 1 w 206"/>
                <a:gd name="T3" fmla="*/ 8 h 292"/>
                <a:gd name="T4" fmla="*/ 2 w 206"/>
                <a:gd name="T5" fmla="*/ 7 h 292"/>
                <a:gd name="T6" fmla="*/ 2 w 206"/>
                <a:gd name="T7" fmla="*/ 6 h 292"/>
                <a:gd name="T8" fmla="*/ 2 w 206"/>
                <a:gd name="T9" fmla="*/ 5 h 292"/>
                <a:gd name="T10" fmla="*/ 2 w 206"/>
                <a:gd name="T11" fmla="*/ 5 h 292"/>
                <a:gd name="T12" fmla="*/ 2 w 206"/>
                <a:gd name="T13" fmla="*/ 4 h 292"/>
                <a:gd name="T14" fmla="*/ 2 w 206"/>
                <a:gd name="T15" fmla="*/ 5 h 292"/>
                <a:gd name="T16" fmla="*/ 2 w 206"/>
                <a:gd name="T17" fmla="*/ 5 h 292"/>
                <a:gd name="T18" fmla="*/ 2 w 206"/>
                <a:gd name="T19" fmla="*/ 5 h 292"/>
                <a:gd name="T20" fmla="*/ 3 w 206"/>
                <a:gd name="T21" fmla="*/ 5 h 292"/>
                <a:gd name="T22" fmla="*/ 3 w 206"/>
                <a:gd name="T23" fmla="*/ 4 h 292"/>
                <a:gd name="T24" fmla="*/ 4 w 206"/>
                <a:gd name="T25" fmla="*/ 4 h 292"/>
                <a:gd name="T26" fmla="*/ 4 w 206"/>
                <a:gd name="T27" fmla="*/ 3 h 292"/>
                <a:gd name="T28" fmla="*/ 4 w 206"/>
                <a:gd name="T29" fmla="*/ 3 h 292"/>
                <a:gd name="T30" fmla="*/ 4 w 206"/>
                <a:gd name="T31" fmla="*/ 2 h 292"/>
                <a:gd name="T32" fmla="*/ 3 w 206"/>
                <a:gd name="T33" fmla="*/ 1 h 292"/>
                <a:gd name="T34" fmla="*/ 3 w 206"/>
                <a:gd name="T35" fmla="*/ 1 h 292"/>
                <a:gd name="T36" fmla="*/ 4 w 206"/>
                <a:gd name="T37" fmla="*/ 1 h 292"/>
                <a:gd name="T38" fmla="*/ 4 w 206"/>
                <a:gd name="T39" fmla="*/ 2 h 292"/>
                <a:gd name="T40" fmla="*/ 5 w 206"/>
                <a:gd name="T41" fmla="*/ 2 h 292"/>
                <a:gd name="T42" fmla="*/ 5 w 206"/>
                <a:gd name="T43" fmla="*/ 2 h 292"/>
                <a:gd name="T44" fmla="*/ 5 w 206"/>
                <a:gd name="T45" fmla="*/ 1 h 292"/>
                <a:gd name="T46" fmla="*/ 6 w 206"/>
                <a:gd name="T47" fmla="*/ 1 h 292"/>
                <a:gd name="T48" fmla="*/ 6 w 206"/>
                <a:gd name="T49" fmla="*/ 0 h 292"/>
                <a:gd name="T50" fmla="*/ 6 w 206"/>
                <a:gd name="T51" fmla="*/ 1 h 292"/>
                <a:gd name="T52" fmla="*/ 6 w 206"/>
                <a:gd name="T53" fmla="*/ 1 h 292"/>
                <a:gd name="T54" fmla="*/ 5 w 206"/>
                <a:gd name="T55" fmla="*/ 2 h 292"/>
                <a:gd name="T56" fmla="*/ 5 w 206"/>
                <a:gd name="T57" fmla="*/ 2 h 292"/>
                <a:gd name="T58" fmla="*/ 5 w 206"/>
                <a:gd name="T59" fmla="*/ 3 h 292"/>
                <a:gd name="T60" fmla="*/ 5 w 206"/>
                <a:gd name="T61" fmla="*/ 3 h 292"/>
                <a:gd name="T62" fmla="*/ 5 w 206"/>
                <a:gd name="T63" fmla="*/ 3 h 292"/>
                <a:gd name="T64" fmla="*/ 6 w 206"/>
                <a:gd name="T65" fmla="*/ 3 h 292"/>
                <a:gd name="T66" fmla="*/ 6 w 206"/>
                <a:gd name="T67" fmla="*/ 2 h 292"/>
                <a:gd name="T68" fmla="*/ 7 w 206"/>
                <a:gd name="T69" fmla="*/ 2 h 292"/>
                <a:gd name="T70" fmla="*/ 7 w 206"/>
                <a:gd name="T71" fmla="*/ 2 h 292"/>
                <a:gd name="T72" fmla="*/ 7 w 206"/>
                <a:gd name="T73" fmla="*/ 3 h 292"/>
                <a:gd name="T74" fmla="*/ 6 w 206"/>
                <a:gd name="T75" fmla="*/ 3 h 292"/>
                <a:gd name="T76" fmla="*/ 5 w 206"/>
                <a:gd name="T77" fmla="*/ 3 h 292"/>
                <a:gd name="T78" fmla="*/ 5 w 206"/>
                <a:gd name="T79" fmla="*/ 4 h 292"/>
                <a:gd name="T80" fmla="*/ 4 w 206"/>
                <a:gd name="T81" fmla="*/ 4 h 292"/>
                <a:gd name="T82" fmla="*/ 4 w 206"/>
                <a:gd name="T83" fmla="*/ 4 h 292"/>
                <a:gd name="T84" fmla="*/ 4 w 206"/>
                <a:gd name="T85" fmla="*/ 5 h 292"/>
                <a:gd name="T86" fmla="*/ 4 w 206"/>
                <a:gd name="T87" fmla="*/ 5 h 292"/>
                <a:gd name="T88" fmla="*/ 4 w 206"/>
                <a:gd name="T89" fmla="*/ 5 h 292"/>
                <a:gd name="T90" fmla="*/ 3 w 206"/>
                <a:gd name="T91" fmla="*/ 5 h 292"/>
                <a:gd name="T92" fmla="*/ 3 w 206"/>
                <a:gd name="T93" fmla="*/ 5 h 292"/>
                <a:gd name="T94" fmla="*/ 3 w 206"/>
                <a:gd name="T95" fmla="*/ 5 h 292"/>
                <a:gd name="T96" fmla="*/ 3 w 206"/>
                <a:gd name="T97" fmla="*/ 6 h 292"/>
                <a:gd name="T98" fmla="*/ 2 w 206"/>
                <a:gd name="T99" fmla="*/ 6 h 292"/>
                <a:gd name="T100" fmla="*/ 2 w 206"/>
                <a:gd name="T101" fmla="*/ 7 h 292"/>
                <a:gd name="T102" fmla="*/ 2 w 206"/>
                <a:gd name="T103" fmla="*/ 8 h 292"/>
                <a:gd name="T104" fmla="*/ 2 w 206"/>
                <a:gd name="T105" fmla="*/ 9 h 292"/>
                <a:gd name="T106" fmla="*/ 1 w 206"/>
                <a:gd name="T107" fmla="*/ 9 h 292"/>
                <a:gd name="T108" fmla="*/ 1 w 206"/>
                <a:gd name="T109" fmla="*/ 9 h 292"/>
                <a:gd name="T110" fmla="*/ 1 w 206"/>
                <a:gd name="T111" fmla="*/ 10 h 29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06" h="292">
                  <a:moveTo>
                    <a:pt x="0" y="292"/>
                  </a:moveTo>
                  <a:lnTo>
                    <a:pt x="7" y="279"/>
                  </a:lnTo>
                  <a:lnTo>
                    <a:pt x="16" y="260"/>
                  </a:lnTo>
                  <a:lnTo>
                    <a:pt x="24" y="241"/>
                  </a:lnTo>
                  <a:lnTo>
                    <a:pt x="30" y="227"/>
                  </a:lnTo>
                  <a:lnTo>
                    <a:pt x="36" y="213"/>
                  </a:lnTo>
                  <a:lnTo>
                    <a:pt x="44" y="193"/>
                  </a:lnTo>
                  <a:lnTo>
                    <a:pt x="53" y="175"/>
                  </a:lnTo>
                  <a:lnTo>
                    <a:pt x="57" y="164"/>
                  </a:lnTo>
                  <a:lnTo>
                    <a:pt x="51" y="156"/>
                  </a:lnTo>
                  <a:lnTo>
                    <a:pt x="44" y="148"/>
                  </a:lnTo>
                  <a:lnTo>
                    <a:pt x="39" y="140"/>
                  </a:lnTo>
                  <a:lnTo>
                    <a:pt x="37" y="130"/>
                  </a:lnTo>
                  <a:lnTo>
                    <a:pt x="37" y="123"/>
                  </a:lnTo>
                  <a:lnTo>
                    <a:pt x="38" y="124"/>
                  </a:lnTo>
                  <a:lnTo>
                    <a:pt x="40" y="129"/>
                  </a:lnTo>
                  <a:lnTo>
                    <a:pt x="42" y="134"/>
                  </a:lnTo>
                  <a:lnTo>
                    <a:pt x="47" y="139"/>
                  </a:lnTo>
                  <a:lnTo>
                    <a:pt x="54" y="143"/>
                  </a:lnTo>
                  <a:lnTo>
                    <a:pt x="60" y="145"/>
                  </a:lnTo>
                  <a:lnTo>
                    <a:pt x="64" y="147"/>
                  </a:lnTo>
                  <a:lnTo>
                    <a:pt x="71" y="140"/>
                  </a:lnTo>
                  <a:lnTo>
                    <a:pt x="79" y="131"/>
                  </a:lnTo>
                  <a:lnTo>
                    <a:pt x="87" y="122"/>
                  </a:lnTo>
                  <a:lnTo>
                    <a:pt x="95" y="111"/>
                  </a:lnTo>
                  <a:lnTo>
                    <a:pt x="102" y="102"/>
                  </a:lnTo>
                  <a:lnTo>
                    <a:pt x="108" y="94"/>
                  </a:lnTo>
                  <a:lnTo>
                    <a:pt x="113" y="87"/>
                  </a:lnTo>
                  <a:lnTo>
                    <a:pt x="115" y="83"/>
                  </a:lnTo>
                  <a:lnTo>
                    <a:pt x="115" y="72"/>
                  </a:lnTo>
                  <a:lnTo>
                    <a:pt x="112" y="56"/>
                  </a:lnTo>
                  <a:lnTo>
                    <a:pt x="107" y="39"/>
                  </a:lnTo>
                  <a:lnTo>
                    <a:pt x="100" y="26"/>
                  </a:lnTo>
                  <a:lnTo>
                    <a:pt x="94" y="19"/>
                  </a:lnTo>
                  <a:lnTo>
                    <a:pt x="92" y="15"/>
                  </a:lnTo>
                  <a:lnTo>
                    <a:pt x="93" y="14"/>
                  </a:lnTo>
                  <a:lnTo>
                    <a:pt x="98" y="16"/>
                  </a:lnTo>
                  <a:lnTo>
                    <a:pt x="106" y="26"/>
                  </a:lnTo>
                  <a:lnTo>
                    <a:pt x="115" y="42"/>
                  </a:lnTo>
                  <a:lnTo>
                    <a:pt x="122" y="60"/>
                  </a:lnTo>
                  <a:lnTo>
                    <a:pt x="124" y="72"/>
                  </a:lnTo>
                  <a:lnTo>
                    <a:pt x="129" y="64"/>
                  </a:lnTo>
                  <a:lnTo>
                    <a:pt x="133" y="55"/>
                  </a:lnTo>
                  <a:lnTo>
                    <a:pt x="139" y="45"/>
                  </a:lnTo>
                  <a:lnTo>
                    <a:pt x="145" y="33"/>
                  </a:lnTo>
                  <a:lnTo>
                    <a:pt x="151" y="23"/>
                  </a:lnTo>
                  <a:lnTo>
                    <a:pt x="156" y="14"/>
                  </a:lnTo>
                  <a:lnTo>
                    <a:pt x="162" y="7"/>
                  </a:lnTo>
                  <a:lnTo>
                    <a:pt x="167" y="2"/>
                  </a:lnTo>
                  <a:lnTo>
                    <a:pt x="173" y="0"/>
                  </a:lnTo>
                  <a:lnTo>
                    <a:pt x="174" y="1"/>
                  </a:lnTo>
                  <a:lnTo>
                    <a:pt x="171" y="4"/>
                  </a:lnTo>
                  <a:lnTo>
                    <a:pt x="168" y="10"/>
                  </a:lnTo>
                  <a:lnTo>
                    <a:pt x="164" y="16"/>
                  </a:lnTo>
                  <a:lnTo>
                    <a:pt x="161" y="24"/>
                  </a:lnTo>
                  <a:lnTo>
                    <a:pt x="155" y="35"/>
                  </a:lnTo>
                  <a:lnTo>
                    <a:pt x="150" y="48"/>
                  </a:lnTo>
                  <a:lnTo>
                    <a:pt x="144" y="60"/>
                  </a:lnTo>
                  <a:lnTo>
                    <a:pt x="138" y="70"/>
                  </a:lnTo>
                  <a:lnTo>
                    <a:pt x="132" y="78"/>
                  </a:lnTo>
                  <a:lnTo>
                    <a:pt x="129" y="83"/>
                  </a:lnTo>
                  <a:lnTo>
                    <a:pt x="139" y="80"/>
                  </a:lnTo>
                  <a:lnTo>
                    <a:pt x="148" y="77"/>
                  </a:lnTo>
                  <a:lnTo>
                    <a:pt x="158" y="75"/>
                  </a:lnTo>
                  <a:lnTo>
                    <a:pt x="167" y="72"/>
                  </a:lnTo>
                  <a:lnTo>
                    <a:pt x="174" y="70"/>
                  </a:lnTo>
                  <a:lnTo>
                    <a:pt x="181" y="67"/>
                  </a:lnTo>
                  <a:lnTo>
                    <a:pt x="186" y="64"/>
                  </a:lnTo>
                  <a:lnTo>
                    <a:pt x="191" y="61"/>
                  </a:lnTo>
                  <a:lnTo>
                    <a:pt x="198" y="56"/>
                  </a:lnTo>
                  <a:lnTo>
                    <a:pt x="204" y="54"/>
                  </a:lnTo>
                  <a:lnTo>
                    <a:pt x="206" y="56"/>
                  </a:lnTo>
                  <a:lnTo>
                    <a:pt x="201" y="62"/>
                  </a:lnTo>
                  <a:lnTo>
                    <a:pt x="196" y="65"/>
                  </a:lnTo>
                  <a:lnTo>
                    <a:pt x="188" y="71"/>
                  </a:lnTo>
                  <a:lnTo>
                    <a:pt x="176" y="77"/>
                  </a:lnTo>
                  <a:lnTo>
                    <a:pt x="164" y="84"/>
                  </a:lnTo>
                  <a:lnTo>
                    <a:pt x="152" y="90"/>
                  </a:lnTo>
                  <a:lnTo>
                    <a:pt x="141" y="94"/>
                  </a:lnTo>
                  <a:lnTo>
                    <a:pt x="132" y="98"/>
                  </a:lnTo>
                  <a:lnTo>
                    <a:pt x="127" y="99"/>
                  </a:lnTo>
                  <a:lnTo>
                    <a:pt x="116" y="105"/>
                  </a:lnTo>
                  <a:lnTo>
                    <a:pt x="106" y="116"/>
                  </a:lnTo>
                  <a:lnTo>
                    <a:pt x="98" y="128"/>
                  </a:lnTo>
                  <a:lnTo>
                    <a:pt x="95" y="136"/>
                  </a:lnTo>
                  <a:lnTo>
                    <a:pt x="98" y="139"/>
                  </a:lnTo>
                  <a:lnTo>
                    <a:pt x="101" y="141"/>
                  </a:lnTo>
                  <a:lnTo>
                    <a:pt x="105" y="143"/>
                  </a:lnTo>
                  <a:lnTo>
                    <a:pt x="108" y="143"/>
                  </a:lnTo>
                  <a:lnTo>
                    <a:pt x="103" y="147"/>
                  </a:lnTo>
                  <a:lnTo>
                    <a:pt x="98" y="151"/>
                  </a:lnTo>
                  <a:lnTo>
                    <a:pt x="93" y="154"/>
                  </a:lnTo>
                  <a:lnTo>
                    <a:pt x="90" y="158"/>
                  </a:lnTo>
                  <a:lnTo>
                    <a:pt x="86" y="156"/>
                  </a:lnTo>
                  <a:lnTo>
                    <a:pt x="85" y="155"/>
                  </a:lnTo>
                  <a:lnTo>
                    <a:pt x="83" y="156"/>
                  </a:lnTo>
                  <a:lnTo>
                    <a:pt x="78" y="163"/>
                  </a:lnTo>
                  <a:lnTo>
                    <a:pt x="71" y="175"/>
                  </a:lnTo>
                  <a:lnTo>
                    <a:pt x="64" y="189"/>
                  </a:lnTo>
                  <a:lnTo>
                    <a:pt x="56" y="205"/>
                  </a:lnTo>
                  <a:lnTo>
                    <a:pt x="48" y="222"/>
                  </a:lnTo>
                  <a:lnTo>
                    <a:pt x="42" y="238"/>
                  </a:lnTo>
                  <a:lnTo>
                    <a:pt x="39" y="252"/>
                  </a:lnTo>
                  <a:lnTo>
                    <a:pt x="38" y="262"/>
                  </a:lnTo>
                  <a:lnTo>
                    <a:pt x="36" y="268"/>
                  </a:lnTo>
                  <a:lnTo>
                    <a:pt x="32" y="275"/>
                  </a:lnTo>
                  <a:lnTo>
                    <a:pt x="29" y="281"/>
                  </a:lnTo>
                  <a:lnTo>
                    <a:pt x="25" y="285"/>
                  </a:lnTo>
                  <a:lnTo>
                    <a:pt x="21" y="288"/>
                  </a:lnTo>
                  <a:lnTo>
                    <a:pt x="13" y="290"/>
                  </a:lnTo>
                  <a:lnTo>
                    <a:pt x="6" y="292"/>
                  </a:lnTo>
                  <a:lnTo>
                    <a:pt x="0" y="292"/>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29" name="Freeform 320">
              <a:extLst>
                <a:ext uri="{FF2B5EF4-FFF2-40B4-BE49-F238E27FC236}">
                  <a16:creationId xmlns:a16="http://schemas.microsoft.com/office/drawing/2014/main" xmlns="" id="{116E057D-0DD7-44D0-9ED4-4435015947B1}"/>
                </a:ext>
              </a:extLst>
            </p:cNvPr>
            <p:cNvSpPr>
              <a:spLocks/>
            </p:cNvSpPr>
            <p:nvPr/>
          </p:nvSpPr>
          <p:spPr bwMode="auto">
            <a:xfrm>
              <a:off x="2605" y="825"/>
              <a:ext cx="67" cy="113"/>
            </a:xfrm>
            <a:custGeom>
              <a:avLst/>
              <a:gdLst>
                <a:gd name="T0" fmla="*/ 3 w 132"/>
                <a:gd name="T1" fmla="*/ 0 h 227"/>
                <a:gd name="T2" fmla="*/ 3 w 132"/>
                <a:gd name="T3" fmla="*/ 1 h 227"/>
                <a:gd name="T4" fmla="*/ 2 w 132"/>
                <a:gd name="T5" fmla="*/ 1 h 227"/>
                <a:gd name="T6" fmla="*/ 2 w 132"/>
                <a:gd name="T7" fmla="*/ 1 h 227"/>
                <a:gd name="T8" fmla="*/ 1 w 132"/>
                <a:gd name="T9" fmla="*/ 2 h 227"/>
                <a:gd name="T10" fmla="*/ 1 w 132"/>
                <a:gd name="T11" fmla="*/ 2 h 227"/>
                <a:gd name="T12" fmla="*/ 0 w 132"/>
                <a:gd name="T13" fmla="*/ 2 h 227"/>
                <a:gd name="T14" fmla="*/ 1 w 132"/>
                <a:gd name="T15" fmla="*/ 2 h 227"/>
                <a:gd name="T16" fmla="*/ 1 w 132"/>
                <a:gd name="T17" fmla="*/ 2 h 227"/>
                <a:gd name="T18" fmla="*/ 1 w 132"/>
                <a:gd name="T19" fmla="*/ 2 h 227"/>
                <a:gd name="T20" fmla="*/ 2 w 132"/>
                <a:gd name="T21" fmla="*/ 2 h 227"/>
                <a:gd name="T22" fmla="*/ 2 w 132"/>
                <a:gd name="T23" fmla="*/ 1 h 227"/>
                <a:gd name="T24" fmla="*/ 2 w 132"/>
                <a:gd name="T25" fmla="*/ 2 h 227"/>
                <a:gd name="T26" fmla="*/ 2 w 132"/>
                <a:gd name="T27" fmla="*/ 3 h 227"/>
                <a:gd name="T28" fmla="*/ 2 w 132"/>
                <a:gd name="T29" fmla="*/ 3 h 227"/>
                <a:gd name="T30" fmla="*/ 2 w 132"/>
                <a:gd name="T31" fmla="*/ 3 h 227"/>
                <a:gd name="T32" fmla="*/ 1 w 132"/>
                <a:gd name="T33" fmla="*/ 4 h 227"/>
                <a:gd name="T34" fmla="*/ 1 w 132"/>
                <a:gd name="T35" fmla="*/ 4 h 227"/>
                <a:gd name="T36" fmla="*/ 1 w 132"/>
                <a:gd name="T37" fmla="*/ 5 h 227"/>
                <a:gd name="T38" fmla="*/ 1 w 132"/>
                <a:gd name="T39" fmla="*/ 5 h 227"/>
                <a:gd name="T40" fmla="*/ 1 w 132"/>
                <a:gd name="T41" fmla="*/ 5 h 227"/>
                <a:gd name="T42" fmla="*/ 1 w 132"/>
                <a:gd name="T43" fmla="*/ 4 h 227"/>
                <a:gd name="T44" fmla="*/ 2 w 132"/>
                <a:gd name="T45" fmla="*/ 4 h 227"/>
                <a:gd name="T46" fmla="*/ 2 w 132"/>
                <a:gd name="T47" fmla="*/ 3 h 227"/>
                <a:gd name="T48" fmla="*/ 2 w 132"/>
                <a:gd name="T49" fmla="*/ 4 h 227"/>
                <a:gd name="T50" fmla="*/ 2 w 132"/>
                <a:gd name="T51" fmla="*/ 6 h 227"/>
                <a:gd name="T52" fmla="*/ 3 w 132"/>
                <a:gd name="T53" fmla="*/ 7 h 227"/>
                <a:gd name="T54" fmla="*/ 3 w 132"/>
                <a:gd name="T55" fmla="*/ 7 h 227"/>
                <a:gd name="T56" fmla="*/ 3 w 132"/>
                <a:gd name="T57" fmla="*/ 6 h 227"/>
                <a:gd name="T58" fmla="*/ 3 w 132"/>
                <a:gd name="T59" fmla="*/ 4 h 227"/>
                <a:gd name="T60" fmla="*/ 3 w 132"/>
                <a:gd name="T61" fmla="*/ 3 h 227"/>
                <a:gd name="T62" fmla="*/ 3 w 132"/>
                <a:gd name="T63" fmla="*/ 3 h 227"/>
                <a:gd name="T64" fmla="*/ 3 w 132"/>
                <a:gd name="T65" fmla="*/ 3 h 227"/>
                <a:gd name="T66" fmla="*/ 3 w 132"/>
                <a:gd name="T67" fmla="*/ 4 h 227"/>
                <a:gd name="T68" fmla="*/ 4 w 132"/>
                <a:gd name="T69" fmla="*/ 4 h 227"/>
                <a:gd name="T70" fmla="*/ 4 w 132"/>
                <a:gd name="T71" fmla="*/ 5 h 227"/>
                <a:gd name="T72" fmla="*/ 4 w 132"/>
                <a:gd name="T73" fmla="*/ 5 h 227"/>
                <a:gd name="T74" fmla="*/ 4 w 132"/>
                <a:gd name="T75" fmla="*/ 5 h 227"/>
                <a:gd name="T76" fmla="*/ 4 w 132"/>
                <a:gd name="T77" fmla="*/ 4 h 227"/>
                <a:gd name="T78" fmla="*/ 4 w 132"/>
                <a:gd name="T79" fmla="*/ 4 h 227"/>
                <a:gd name="T80" fmla="*/ 3 w 132"/>
                <a:gd name="T81" fmla="*/ 3 h 227"/>
                <a:gd name="T82" fmla="*/ 3 w 132"/>
                <a:gd name="T83" fmla="*/ 3 h 227"/>
                <a:gd name="T84" fmla="*/ 3 w 132"/>
                <a:gd name="T85" fmla="*/ 2 h 227"/>
                <a:gd name="T86" fmla="*/ 3 w 132"/>
                <a:gd name="T87" fmla="*/ 2 h 227"/>
                <a:gd name="T88" fmla="*/ 3 w 132"/>
                <a:gd name="T89" fmla="*/ 1 h 227"/>
                <a:gd name="T90" fmla="*/ 3 w 132"/>
                <a:gd name="T91" fmla="*/ 1 h 227"/>
                <a:gd name="T92" fmla="*/ 3 w 132"/>
                <a:gd name="T93" fmla="*/ 2 h 227"/>
                <a:gd name="T94" fmla="*/ 4 w 132"/>
                <a:gd name="T95" fmla="*/ 2 h 227"/>
                <a:gd name="T96" fmla="*/ 4 w 132"/>
                <a:gd name="T97" fmla="*/ 2 h 227"/>
                <a:gd name="T98" fmla="*/ 4 w 132"/>
                <a:gd name="T99" fmla="*/ 3 h 227"/>
                <a:gd name="T100" fmla="*/ 5 w 132"/>
                <a:gd name="T101" fmla="*/ 3 h 227"/>
                <a:gd name="T102" fmla="*/ 4 w 132"/>
                <a:gd name="T103" fmla="*/ 2 h 227"/>
                <a:gd name="T104" fmla="*/ 4 w 132"/>
                <a:gd name="T105" fmla="*/ 2 h 227"/>
                <a:gd name="T106" fmla="*/ 4 w 132"/>
                <a:gd name="T107" fmla="*/ 1 h 227"/>
                <a:gd name="T108" fmla="*/ 3 w 132"/>
                <a:gd name="T109" fmla="*/ 1 h 227"/>
                <a:gd name="T110" fmla="*/ 3 w 132"/>
                <a:gd name="T111" fmla="*/ 0 h 227"/>
                <a:gd name="T112" fmla="*/ 4 w 132"/>
                <a:gd name="T113" fmla="*/ 0 h 227"/>
                <a:gd name="T114" fmla="*/ 3 w 132"/>
                <a:gd name="T115" fmla="*/ 0 h 22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32" h="227">
                  <a:moveTo>
                    <a:pt x="92" y="5"/>
                  </a:moveTo>
                  <a:lnTo>
                    <a:pt x="86" y="15"/>
                  </a:lnTo>
                  <a:lnTo>
                    <a:pt x="79" y="28"/>
                  </a:lnTo>
                  <a:lnTo>
                    <a:pt x="72" y="41"/>
                  </a:lnTo>
                  <a:lnTo>
                    <a:pt x="70" y="49"/>
                  </a:lnTo>
                  <a:lnTo>
                    <a:pt x="62" y="49"/>
                  </a:lnTo>
                  <a:lnTo>
                    <a:pt x="53" y="52"/>
                  </a:lnTo>
                  <a:lnTo>
                    <a:pt x="41" y="56"/>
                  </a:lnTo>
                  <a:lnTo>
                    <a:pt x="31" y="61"/>
                  </a:lnTo>
                  <a:lnTo>
                    <a:pt x="19" y="67"/>
                  </a:lnTo>
                  <a:lnTo>
                    <a:pt x="11" y="73"/>
                  </a:lnTo>
                  <a:lnTo>
                    <a:pt x="4" y="79"/>
                  </a:lnTo>
                  <a:lnTo>
                    <a:pt x="1" y="82"/>
                  </a:lnTo>
                  <a:lnTo>
                    <a:pt x="0" y="87"/>
                  </a:lnTo>
                  <a:lnTo>
                    <a:pt x="0" y="89"/>
                  </a:lnTo>
                  <a:lnTo>
                    <a:pt x="1" y="89"/>
                  </a:lnTo>
                  <a:lnTo>
                    <a:pt x="5" y="87"/>
                  </a:lnTo>
                  <a:lnTo>
                    <a:pt x="10" y="84"/>
                  </a:lnTo>
                  <a:lnTo>
                    <a:pt x="17" y="80"/>
                  </a:lnTo>
                  <a:lnTo>
                    <a:pt x="25" y="75"/>
                  </a:lnTo>
                  <a:lnTo>
                    <a:pt x="34" y="70"/>
                  </a:lnTo>
                  <a:lnTo>
                    <a:pt x="43" y="66"/>
                  </a:lnTo>
                  <a:lnTo>
                    <a:pt x="51" y="61"/>
                  </a:lnTo>
                  <a:lnTo>
                    <a:pt x="60" y="58"/>
                  </a:lnTo>
                  <a:lnTo>
                    <a:pt x="65" y="57"/>
                  </a:lnTo>
                  <a:lnTo>
                    <a:pt x="62" y="68"/>
                  </a:lnTo>
                  <a:lnTo>
                    <a:pt x="58" y="83"/>
                  </a:lnTo>
                  <a:lnTo>
                    <a:pt x="56" y="97"/>
                  </a:lnTo>
                  <a:lnTo>
                    <a:pt x="54" y="106"/>
                  </a:lnTo>
                  <a:lnTo>
                    <a:pt x="48" y="112"/>
                  </a:lnTo>
                  <a:lnTo>
                    <a:pt x="41" y="119"/>
                  </a:lnTo>
                  <a:lnTo>
                    <a:pt x="34" y="127"/>
                  </a:lnTo>
                  <a:lnTo>
                    <a:pt x="26" y="135"/>
                  </a:lnTo>
                  <a:lnTo>
                    <a:pt x="18" y="144"/>
                  </a:lnTo>
                  <a:lnTo>
                    <a:pt x="11" y="151"/>
                  </a:lnTo>
                  <a:lnTo>
                    <a:pt x="7" y="157"/>
                  </a:lnTo>
                  <a:lnTo>
                    <a:pt x="4" y="162"/>
                  </a:lnTo>
                  <a:lnTo>
                    <a:pt x="3" y="166"/>
                  </a:lnTo>
                  <a:lnTo>
                    <a:pt x="4" y="168"/>
                  </a:lnTo>
                  <a:lnTo>
                    <a:pt x="7" y="168"/>
                  </a:lnTo>
                  <a:lnTo>
                    <a:pt x="10" y="165"/>
                  </a:lnTo>
                  <a:lnTo>
                    <a:pt x="13" y="160"/>
                  </a:lnTo>
                  <a:lnTo>
                    <a:pt x="19" y="156"/>
                  </a:lnTo>
                  <a:lnTo>
                    <a:pt x="25" y="149"/>
                  </a:lnTo>
                  <a:lnTo>
                    <a:pt x="32" y="142"/>
                  </a:lnTo>
                  <a:lnTo>
                    <a:pt x="39" y="136"/>
                  </a:lnTo>
                  <a:lnTo>
                    <a:pt x="45" y="130"/>
                  </a:lnTo>
                  <a:lnTo>
                    <a:pt x="50" y="126"/>
                  </a:lnTo>
                  <a:lnTo>
                    <a:pt x="55" y="123"/>
                  </a:lnTo>
                  <a:lnTo>
                    <a:pt x="56" y="142"/>
                  </a:lnTo>
                  <a:lnTo>
                    <a:pt x="58" y="172"/>
                  </a:lnTo>
                  <a:lnTo>
                    <a:pt x="61" y="202"/>
                  </a:lnTo>
                  <a:lnTo>
                    <a:pt x="63" y="220"/>
                  </a:lnTo>
                  <a:lnTo>
                    <a:pt x="65" y="226"/>
                  </a:lnTo>
                  <a:lnTo>
                    <a:pt x="66" y="227"/>
                  </a:lnTo>
                  <a:lnTo>
                    <a:pt x="66" y="225"/>
                  </a:lnTo>
                  <a:lnTo>
                    <a:pt x="68" y="218"/>
                  </a:lnTo>
                  <a:lnTo>
                    <a:pt x="68" y="198"/>
                  </a:lnTo>
                  <a:lnTo>
                    <a:pt x="66" y="165"/>
                  </a:lnTo>
                  <a:lnTo>
                    <a:pt x="65" y="133"/>
                  </a:lnTo>
                  <a:lnTo>
                    <a:pt x="68" y="113"/>
                  </a:lnTo>
                  <a:lnTo>
                    <a:pt x="69" y="111"/>
                  </a:lnTo>
                  <a:lnTo>
                    <a:pt x="71" y="111"/>
                  </a:lnTo>
                  <a:lnTo>
                    <a:pt x="72" y="114"/>
                  </a:lnTo>
                  <a:lnTo>
                    <a:pt x="73" y="119"/>
                  </a:lnTo>
                  <a:lnTo>
                    <a:pt x="76" y="123"/>
                  </a:lnTo>
                  <a:lnTo>
                    <a:pt x="80" y="130"/>
                  </a:lnTo>
                  <a:lnTo>
                    <a:pt x="86" y="138"/>
                  </a:lnTo>
                  <a:lnTo>
                    <a:pt x="93" y="148"/>
                  </a:lnTo>
                  <a:lnTo>
                    <a:pt x="101" y="156"/>
                  </a:lnTo>
                  <a:lnTo>
                    <a:pt x="108" y="163"/>
                  </a:lnTo>
                  <a:lnTo>
                    <a:pt x="114" y="168"/>
                  </a:lnTo>
                  <a:lnTo>
                    <a:pt x="118" y="171"/>
                  </a:lnTo>
                  <a:lnTo>
                    <a:pt x="122" y="171"/>
                  </a:lnTo>
                  <a:lnTo>
                    <a:pt x="122" y="167"/>
                  </a:lnTo>
                  <a:lnTo>
                    <a:pt x="117" y="162"/>
                  </a:lnTo>
                  <a:lnTo>
                    <a:pt x="111" y="155"/>
                  </a:lnTo>
                  <a:lnTo>
                    <a:pt x="107" y="150"/>
                  </a:lnTo>
                  <a:lnTo>
                    <a:pt x="102" y="144"/>
                  </a:lnTo>
                  <a:lnTo>
                    <a:pt x="98" y="137"/>
                  </a:lnTo>
                  <a:lnTo>
                    <a:pt x="92" y="129"/>
                  </a:lnTo>
                  <a:lnTo>
                    <a:pt x="86" y="122"/>
                  </a:lnTo>
                  <a:lnTo>
                    <a:pt x="81" y="115"/>
                  </a:lnTo>
                  <a:lnTo>
                    <a:pt x="79" y="110"/>
                  </a:lnTo>
                  <a:lnTo>
                    <a:pt x="77" y="105"/>
                  </a:lnTo>
                  <a:lnTo>
                    <a:pt x="76" y="95"/>
                  </a:lnTo>
                  <a:lnTo>
                    <a:pt x="77" y="81"/>
                  </a:lnTo>
                  <a:lnTo>
                    <a:pt x="78" y="68"/>
                  </a:lnTo>
                  <a:lnTo>
                    <a:pt x="80" y="60"/>
                  </a:lnTo>
                  <a:lnTo>
                    <a:pt x="81" y="58"/>
                  </a:lnTo>
                  <a:lnTo>
                    <a:pt x="84" y="58"/>
                  </a:lnTo>
                  <a:lnTo>
                    <a:pt x="86" y="60"/>
                  </a:lnTo>
                  <a:lnTo>
                    <a:pt x="91" y="65"/>
                  </a:lnTo>
                  <a:lnTo>
                    <a:pt x="94" y="68"/>
                  </a:lnTo>
                  <a:lnTo>
                    <a:pt x="100" y="73"/>
                  </a:lnTo>
                  <a:lnTo>
                    <a:pt x="106" y="79"/>
                  </a:lnTo>
                  <a:lnTo>
                    <a:pt x="111" y="84"/>
                  </a:lnTo>
                  <a:lnTo>
                    <a:pt x="118" y="89"/>
                  </a:lnTo>
                  <a:lnTo>
                    <a:pt x="123" y="94"/>
                  </a:lnTo>
                  <a:lnTo>
                    <a:pt x="127" y="98"/>
                  </a:lnTo>
                  <a:lnTo>
                    <a:pt x="131" y="100"/>
                  </a:lnTo>
                  <a:lnTo>
                    <a:pt x="132" y="100"/>
                  </a:lnTo>
                  <a:lnTo>
                    <a:pt x="129" y="96"/>
                  </a:lnTo>
                  <a:lnTo>
                    <a:pt x="123" y="88"/>
                  </a:lnTo>
                  <a:lnTo>
                    <a:pt x="117" y="81"/>
                  </a:lnTo>
                  <a:lnTo>
                    <a:pt x="110" y="73"/>
                  </a:lnTo>
                  <a:lnTo>
                    <a:pt x="103" y="65"/>
                  </a:lnTo>
                  <a:lnTo>
                    <a:pt x="98" y="57"/>
                  </a:lnTo>
                  <a:lnTo>
                    <a:pt x="94" y="52"/>
                  </a:lnTo>
                  <a:lnTo>
                    <a:pt x="93" y="46"/>
                  </a:lnTo>
                  <a:lnTo>
                    <a:pt x="92" y="35"/>
                  </a:lnTo>
                  <a:lnTo>
                    <a:pt x="92" y="23"/>
                  </a:lnTo>
                  <a:lnTo>
                    <a:pt x="96" y="12"/>
                  </a:lnTo>
                  <a:lnTo>
                    <a:pt x="100" y="4"/>
                  </a:lnTo>
                  <a:lnTo>
                    <a:pt x="100" y="0"/>
                  </a:lnTo>
                  <a:lnTo>
                    <a:pt x="95" y="1"/>
                  </a:lnTo>
                  <a:lnTo>
                    <a:pt x="92" y="5"/>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30" name="Freeform 321">
              <a:extLst>
                <a:ext uri="{FF2B5EF4-FFF2-40B4-BE49-F238E27FC236}">
                  <a16:creationId xmlns:a16="http://schemas.microsoft.com/office/drawing/2014/main" xmlns="" id="{AB82CDB9-3F97-4EFD-9ECE-A03B449123D2}"/>
                </a:ext>
              </a:extLst>
            </p:cNvPr>
            <p:cNvSpPr>
              <a:spLocks/>
            </p:cNvSpPr>
            <p:nvPr/>
          </p:nvSpPr>
          <p:spPr bwMode="auto">
            <a:xfrm>
              <a:off x="2838" y="774"/>
              <a:ext cx="132" cy="104"/>
            </a:xfrm>
            <a:custGeom>
              <a:avLst/>
              <a:gdLst>
                <a:gd name="T0" fmla="*/ 1 w 263"/>
                <a:gd name="T1" fmla="*/ 1 h 207"/>
                <a:gd name="T2" fmla="*/ 1 w 263"/>
                <a:gd name="T3" fmla="*/ 2 h 207"/>
                <a:gd name="T4" fmla="*/ 2 w 263"/>
                <a:gd name="T5" fmla="*/ 2 h 207"/>
                <a:gd name="T6" fmla="*/ 2 w 263"/>
                <a:gd name="T7" fmla="*/ 2 h 207"/>
                <a:gd name="T8" fmla="*/ 2 w 263"/>
                <a:gd name="T9" fmla="*/ 3 h 207"/>
                <a:gd name="T10" fmla="*/ 3 w 263"/>
                <a:gd name="T11" fmla="*/ 5 h 207"/>
                <a:gd name="T12" fmla="*/ 3 w 263"/>
                <a:gd name="T13" fmla="*/ 4 h 207"/>
                <a:gd name="T14" fmla="*/ 3 w 263"/>
                <a:gd name="T15" fmla="*/ 3 h 207"/>
                <a:gd name="T16" fmla="*/ 3 w 263"/>
                <a:gd name="T17" fmla="*/ 2 h 207"/>
                <a:gd name="T18" fmla="*/ 4 w 263"/>
                <a:gd name="T19" fmla="*/ 3 h 207"/>
                <a:gd name="T20" fmla="*/ 4 w 263"/>
                <a:gd name="T21" fmla="*/ 4 h 207"/>
                <a:gd name="T22" fmla="*/ 5 w 263"/>
                <a:gd name="T23" fmla="*/ 6 h 207"/>
                <a:gd name="T24" fmla="*/ 5 w 263"/>
                <a:gd name="T25" fmla="*/ 7 h 207"/>
                <a:gd name="T26" fmla="*/ 5 w 263"/>
                <a:gd name="T27" fmla="*/ 6 h 207"/>
                <a:gd name="T28" fmla="*/ 5 w 263"/>
                <a:gd name="T29" fmla="*/ 4 h 207"/>
                <a:gd name="T30" fmla="*/ 6 w 263"/>
                <a:gd name="T31" fmla="*/ 5 h 207"/>
                <a:gd name="T32" fmla="*/ 8 w 263"/>
                <a:gd name="T33" fmla="*/ 6 h 207"/>
                <a:gd name="T34" fmla="*/ 9 w 263"/>
                <a:gd name="T35" fmla="*/ 6 h 207"/>
                <a:gd name="T36" fmla="*/ 8 w 263"/>
                <a:gd name="T37" fmla="*/ 6 h 207"/>
                <a:gd name="T38" fmla="*/ 7 w 263"/>
                <a:gd name="T39" fmla="*/ 5 h 207"/>
                <a:gd name="T40" fmla="*/ 6 w 263"/>
                <a:gd name="T41" fmla="*/ 4 h 207"/>
                <a:gd name="T42" fmla="*/ 5 w 263"/>
                <a:gd name="T43" fmla="*/ 3 h 207"/>
                <a:gd name="T44" fmla="*/ 5 w 263"/>
                <a:gd name="T45" fmla="*/ 3 h 207"/>
                <a:gd name="T46" fmla="*/ 6 w 263"/>
                <a:gd name="T47" fmla="*/ 3 h 207"/>
                <a:gd name="T48" fmla="*/ 8 w 263"/>
                <a:gd name="T49" fmla="*/ 3 h 207"/>
                <a:gd name="T50" fmla="*/ 9 w 263"/>
                <a:gd name="T51" fmla="*/ 3 h 207"/>
                <a:gd name="T52" fmla="*/ 8 w 263"/>
                <a:gd name="T53" fmla="*/ 3 h 207"/>
                <a:gd name="T54" fmla="*/ 7 w 263"/>
                <a:gd name="T55" fmla="*/ 3 h 207"/>
                <a:gd name="T56" fmla="*/ 5 w 263"/>
                <a:gd name="T57" fmla="*/ 3 h 207"/>
                <a:gd name="T58" fmla="*/ 5 w 263"/>
                <a:gd name="T59" fmla="*/ 3 h 207"/>
                <a:gd name="T60" fmla="*/ 4 w 263"/>
                <a:gd name="T61" fmla="*/ 2 h 207"/>
                <a:gd name="T62" fmla="*/ 3 w 263"/>
                <a:gd name="T63" fmla="*/ 2 h 207"/>
                <a:gd name="T64" fmla="*/ 4 w 263"/>
                <a:gd name="T65" fmla="*/ 2 h 207"/>
                <a:gd name="T66" fmla="*/ 5 w 263"/>
                <a:gd name="T67" fmla="*/ 1 h 207"/>
                <a:gd name="T68" fmla="*/ 6 w 263"/>
                <a:gd name="T69" fmla="*/ 1 h 207"/>
                <a:gd name="T70" fmla="*/ 6 w 263"/>
                <a:gd name="T71" fmla="*/ 0 h 207"/>
                <a:gd name="T72" fmla="*/ 5 w 263"/>
                <a:gd name="T73" fmla="*/ 1 h 207"/>
                <a:gd name="T74" fmla="*/ 4 w 263"/>
                <a:gd name="T75" fmla="*/ 1 h 207"/>
                <a:gd name="T76" fmla="*/ 3 w 263"/>
                <a:gd name="T77" fmla="*/ 2 h 207"/>
                <a:gd name="T78" fmla="*/ 2 w 263"/>
                <a:gd name="T79" fmla="*/ 2 h 207"/>
                <a:gd name="T80" fmla="*/ 2 w 263"/>
                <a:gd name="T81" fmla="*/ 1 h 207"/>
                <a:gd name="T82" fmla="*/ 1 w 263"/>
                <a:gd name="T83" fmla="*/ 1 h 207"/>
                <a:gd name="T84" fmla="*/ 0 w 263"/>
                <a:gd name="T85" fmla="*/ 1 h 20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63" h="207">
                  <a:moveTo>
                    <a:pt x="0" y="16"/>
                  </a:moveTo>
                  <a:lnTo>
                    <a:pt x="6" y="21"/>
                  </a:lnTo>
                  <a:lnTo>
                    <a:pt x="14" y="28"/>
                  </a:lnTo>
                  <a:lnTo>
                    <a:pt x="21" y="35"/>
                  </a:lnTo>
                  <a:lnTo>
                    <a:pt x="25" y="38"/>
                  </a:lnTo>
                  <a:lnTo>
                    <a:pt x="27" y="39"/>
                  </a:lnTo>
                  <a:lnTo>
                    <a:pt x="31" y="40"/>
                  </a:lnTo>
                  <a:lnTo>
                    <a:pt x="35" y="43"/>
                  </a:lnTo>
                  <a:lnTo>
                    <a:pt x="41" y="45"/>
                  </a:lnTo>
                  <a:lnTo>
                    <a:pt x="47" y="48"/>
                  </a:lnTo>
                  <a:lnTo>
                    <a:pt x="52" y="51"/>
                  </a:lnTo>
                  <a:lnTo>
                    <a:pt x="56" y="53"/>
                  </a:lnTo>
                  <a:lnTo>
                    <a:pt x="60" y="55"/>
                  </a:lnTo>
                  <a:lnTo>
                    <a:pt x="60" y="74"/>
                  </a:lnTo>
                  <a:lnTo>
                    <a:pt x="59" y="96"/>
                  </a:lnTo>
                  <a:lnTo>
                    <a:pt x="60" y="115"/>
                  </a:lnTo>
                  <a:lnTo>
                    <a:pt x="62" y="130"/>
                  </a:lnTo>
                  <a:lnTo>
                    <a:pt x="65" y="136"/>
                  </a:lnTo>
                  <a:lnTo>
                    <a:pt x="67" y="136"/>
                  </a:lnTo>
                  <a:lnTo>
                    <a:pt x="67" y="131"/>
                  </a:lnTo>
                  <a:lnTo>
                    <a:pt x="65" y="124"/>
                  </a:lnTo>
                  <a:lnTo>
                    <a:pt x="65" y="111"/>
                  </a:lnTo>
                  <a:lnTo>
                    <a:pt x="68" y="89"/>
                  </a:lnTo>
                  <a:lnTo>
                    <a:pt x="70" y="68"/>
                  </a:lnTo>
                  <a:lnTo>
                    <a:pt x="72" y="56"/>
                  </a:lnTo>
                  <a:lnTo>
                    <a:pt x="77" y="60"/>
                  </a:lnTo>
                  <a:lnTo>
                    <a:pt x="83" y="64"/>
                  </a:lnTo>
                  <a:lnTo>
                    <a:pt x="90" y="71"/>
                  </a:lnTo>
                  <a:lnTo>
                    <a:pt x="97" y="78"/>
                  </a:lnTo>
                  <a:lnTo>
                    <a:pt x="103" y="84"/>
                  </a:lnTo>
                  <a:lnTo>
                    <a:pt x="110" y="90"/>
                  </a:lnTo>
                  <a:lnTo>
                    <a:pt x="116" y="94"/>
                  </a:lnTo>
                  <a:lnTo>
                    <a:pt x="121" y="97"/>
                  </a:lnTo>
                  <a:lnTo>
                    <a:pt x="123" y="120"/>
                  </a:lnTo>
                  <a:lnTo>
                    <a:pt x="129" y="153"/>
                  </a:lnTo>
                  <a:lnTo>
                    <a:pt x="137" y="184"/>
                  </a:lnTo>
                  <a:lnTo>
                    <a:pt x="144" y="203"/>
                  </a:lnTo>
                  <a:lnTo>
                    <a:pt x="148" y="207"/>
                  </a:lnTo>
                  <a:lnTo>
                    <a:pt x="149" y="204"/>
                  </a:lnTo>
                  <a:lnTo>
                    <a:pt x="147" y="196"/>
                  </a:lnTo>
                  <a:lnTo>
                    <a:pt x="145" y="187"/>
                  </a:lnTo>
                  <a:lnTo>
                    <a:pt x="141" y="170"/>
                  </a:lnTo>
                  <a:lnTo>
                    <a:pt x="137" y="146"/>
                  </a:lnTo>
                  <a:lnTo>
                    <a:pt x="133" y="121"/>
                  </a:lnTo>
                  <a:lnTo>
                    <a:pt x="133" y="105"/>
                  </a:lnTo>
                  <a:lnTo>
                    <a:pt x="145" y="112"/>
                  </a:lnTo>
                  <a:lnTo>
                    <a:pt x="162" y="121"/>
                  </a:lnTo>
                  <a:lnTo>
                    <a:pt x="182" y="131"/>
                  </a:lnTo>
                  <a:lnTo>
                    <a:pt x="202" y="143"/>
                  </a:lnTo>
                  <a:lnTo>
                    <a:pt x="222" y="154"/>
                  </a:lnTo>
                  <a:lnTo>
                    <a:pt x="239" y="165"/>
                  </a:lnTo>
                  <a:lnTo>
                    <a:pt x="252" y="172"/>
                  </a:lnTo>
                  <a:lnTo>
                    <a:pt x="259" y="176"/>
                  </a:lnTo>
                  <a:lnTo>
                    <a:pt x="262" y="179"/>
                  </a:lnTo>
                  <a:lnTo>
                    <a:pt x="263" y="177"/>
                  </a:lnTo>
                  <a:lnTo>
                    <a:pt x="260" y="173"/>
                  </a:lnTo>
                  <a:lnTo>
                    <a:pt x="253" y="166"/>
                  </a:lnTo>
                  <a:lnTo>
                    <a:pt x="245" y="160"/>
                  </a:lnTo>
                  <a:lnTo>
                    <a:pt x="231" y="151"/>
                  </a:lnTo>
                  <a:lnTo>
                    <a:pt x="215" y="141"/>
                  </a:lnTo>
                  <a:lnTo>
                    <a:pt x="197" y="129"/>
                  </a:lnTo>
                  <a:lnTo>
                    <a:pt x="178" y="117"/>
                  </a:lnTo>
                  <a:lnTo>
                    <a:pt x="162" y="107"/>
                  </a:lnTo>
                  <a:lnTo>
                    <a:pt x="148" y="100"/>
                  </a:lnTo>
                  <a:lnTo>
                    <a:pt x="140" y="96"/>
                  </a:lnTo>
                  <a:lnTo>
                    <a:pt x="133" y="93"/>
                  </a:lnTo>
                  <a:lnTo>
                    <a:pt x="136" y="92"/>
                  </a:lnTo>
                  <a:lnTo>
                    <a:pt x="143" y="91"/>
                  </a:lnTo>
                  <a:lnTo>
                    <a:pt x="152" y="89"/>
                  </a:lnTo>
                  <a:lnTo>
                    <a:pt x="161" y="85"/>
                  </a:lnTo>
                  <a:lnTo>
                    <a:pt x="174" y="83"/>
                  </a:lnTo>
                  <a:lnTo>
                    <a:pt x="189" y="81"/>
                  </a:lnTo>
                  <a:lnTo>
                    <a:pt x="204" y="79"/>
                  </a:lnTo>
                  <a:lnTo>
                    <a:pt x="220" y="79"/>
                  </a:lnTo>
                  <a:lnTo>
                    <a:pt x="235" y="81"/>
                  </a:lnTo>
                  <a:lnTo>
                    <a:pt x="246" y="82"/>
                  </a:lnTo>
                  <a:lnTo>
                    <a:pt x="255" y="85"/>
                  </a:lnTo>
                  <a:lnTo>
                    <a:pt x="263" y="89"/>
                  </a:lnTo>
                  <a:lnTo>
                    <a:pt x="263" y="86"/>
                  </a:lnTo>
                  <a:lnTo>
                    <a:pt x="259" y="82"/>
                  </a:lnTo>
                  <a:lnTo>
                    <a:pt x="251" y="76"/>
                  </a:lnTo>
                  <a:lnTo>
                    <a:pt x="244" y="75"/>
                  </a:lnTo>
                  <a:lnTo>
                    <a:pt x="230" y="74"/>
                  </a:lnTo>
                  <a:lnTo>
                    <a:pt x="213" y="74"/>
                  </a:lnTo>
                  <a:lnTo>
                    <a:pt x="194" y="74"/>
                  </a:lnTo>
                  <a:lnTo>
                    <a:pt x="175" y="75"/>
                  </a:lnTo>
                  <a:lnTo>
                    <a:pt x="158" y="75"/>
                  </a:lnTo>
                  <a:lnTo>
                    <a:pt x="145" y="76"/>
                  </a:lnTo>
                  <a:lnTo>
                    <a:pt x="137" y="76"/>
                  </a:lnTo>
                  <a:lnTo>
                    <a:pt x="132" y="76"/>
                  </a:lnTo>
                  <a:lnTo>
                    <a:pt x="125" y="73"/>
                  </a:lnTo>
                  <a:lnTo>
                    <a:pt x="118" y="68"/>
                  </a:lnTo>
                  <a:lnTo>
                    <a:pt x="111" y="62"/>
                  </a:lnTo>
                  <a:lnTo>
                    <a:pt x="103" y="56"/>
                  </a:lnTo>
                  <a:lnTo>
                    <a:pt x="97" y="52"/>
                  </a:lnTo>
                  <a:lnTo>
                    <a:pt x="92" y="47"/>
                  </a:lnTo>
                  <a:lnTo>
                    <a:pt x="88" y="45"/>
                  </a:lnTo>
                  <a:lnTo>
                    <a:pt x="97" y="40"/>
                  </a:lnTo>
                  <a:lnTo>
                    <a:pt x="106" y="35"/>
                  </a:lnTo>
                  <a:lnTo>
                    <a:pt x="116" y="29"/>
                  </a:lnTo>
                  <a:lnTo>
                    <a:pt x="128" y="22"/>
                  </a:lnTo>
                  <a:lnTo>
                    <a:pt x="138" y="16"/>
                  </a:lnTo>
                  <a:lnTo>
                    <a:pt x="148" y="10"/>
                  </a:lnTo>
                  <a:lnTo>
                    <a:pt x="156" y="7"/>
                  </a:lnTo>
                  <a:lnTo>
                    <a:pt x="163" y="6"/>
                  </a:lnTo>
                  <a:lnTo>
                    <a:pt x="170" y="3"/>
                  </a:lnTo>
                  <a:lnTo>
                    <a:pt x="169" y="1"/>
                  </a:lnTo>
                  <a:lnTo>
                    <a:pt x="161" y="0"/>
                  </a:lnTo>
                  <a:lnTo>
                    <a:pt x="151" y="2"/>
                  </a:lnTo>
                  <a:lnTo>
                    <a:pt x="144" y="6"/>
                  </a:lnTo>
                  <a:lnTo>
                    <a:pt x="133" y="9"/>
                  </a:lnTo>
                  <a:lnTo>
                    <a:pt x="122" y="14"/>
                  </a:lnTo>
                  <a:lnTo>
                    <a:pt x="110" y="20"/>
                  </a:lnTo>
                  <a:lnTo>
                    <a:pt x="100" y="25"/>
                  </a:lnTo>
                  <a:lnTo>
                    <a:pt x="90" y="30"/>
                  </a:lnTo>
                  <a:lnTo>
                    <a:pt x="82" y="33"/>
                  </a:lnTo>
                  <a:lnTo>
                    <a:pt x="77" y="37"/>
                  </a:lnTo>
                  <a:lnTo>
                    <a:pt x="71" y="39"/>
                  </a:lnTo>
                  <a:lnTo>
                    <a:pt x="64" y="39"/>
                  </a:lnTo>
                  <a:lnTo>
                    <a:pt x="57" y="38"/>
                  </a:lnTo>
                  <a:lnTo>
                    <a:pt x="48" y="33"/>
                  </a:lnTo>
                  <a:lnTo>
                    <a:pt x="42" y="30"/>
                  </a:lnTo>
                  <a:lnTo>
                    <a:pt x="37" y="28"/>
                  </a:lnTo>
                  <a:lnTo>
                    <a:pt x="29" y="24"/>
                  </a:lnTo>
                  <a:lnTo>
                    <a:pt x="22" y="21"/>
                  </a:lnTo>
                  <a:lnTo>
                    <a:pt x="15" y="18"/>
                  </a:lnTo>
                  <a:lnTo>
                    <a:pt x="8" y="17"/>
                  </a:lnTo>
                  <a:lnTo>
                    <a:pt x="3" y="16"/>
                  </a:lnTo>
                  <a:lnTo>
                    <a:pt x="0" y="16"/>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31" name="Freeform 322">
              <a:extLst>
                <a:ext uri="{FF2B5EF4-FFF2-40B4-BE49-F238E27FC236}">
                  <a16:creationId xmlns:a16="http://schemas.microsoft.com/office/drawing/2014/main" xmlns="" id="{FD821905-FB49-436A-B42A-0ED6162CBF3C}"/>
                </a:ext>
              </a:extLst>
            </p:cNvPr>
            <p:cNvSpPr>
              <a:spLocks/>
            </p:cNvSpPr>
            <p:nvPr/>
          </p:nvSpPr>
          <p:spPr bwMode="auto">
            <a:xfrm>
              <a:off x="2115" y="995"/>
              <a:ext cx="334" cy="331"/>
            </a:xfrm>
            <a:custGeom>
              <a:avLst/>
              <a:gdLst>
                <a:gd name="T0" fmla="*/ 9 w 667"/>
                <a:gd name="T1" fmla="*/ 4 h 663"/>
                <a:gd name="T2" fmla="*/ 6 w 667"/>
                <a:gd name="T3" fmla="*/ 3 h 663"/>
                <a:gd name="T4" fmla="*/ 3 w 667"/>
                <a:gd name="T5" fmla="*/ 2 h 663"/>
                <a:gd name="T6" fmla="*/ 2 w 667"/>
                <a:gd name="T7" fmla="*/ 2 h 663"/>
                <a:gd name="T8" fmla="*/ 3 w 667"/>
                <a:gd name="T9" fmla="*/ 4 h 663"/>
                <a:gd name="T10" fmla="*/ 4 w 667"/>
                <a:gd name="T11" fmla="*/ 7 h 663"/>
                <a:gd name="T12" fmla="*/ 6 w 667"/>
                <a:gd name="T13" fmla="*/ 8 h 663"/>
                <a:gd name="T14" fmla="*/ 8 w 667"/>
                <a:gd name="T15" fmla="*/ 9 h 663"/>
                <a:gd name="T16" fmla="*/ 7 w 667"/>
                <a:gd name="T17" fmla="*/ 10 h 663"/>
                <a:gd name="T18" fmla="*/ 6 w 667"/>
                <a:gd name="T19" fmla="*/ 9 h 663"/>
                <a:gd name="T20" fmla="*/ 4 w 667"/>
                <a:gd name="T21" fmla="*/ 10 h 663"/>
                <a:gd name="T22" fmla="*/ 2 w 667"/>
                <a:gd name="T23" fmla="*/ 12 h 663"/>
                <a:gd name="T24" fmla="*/ 1 w 667"/>
                <a:gd name="T25" fmla="*/ 13 h 663"/>
                <a:gd name="T26" fmla="*/ 1 w 667"/>
                <a:gd name="T27" fmla="*/ 14 h 663"/>
                <a:gd name="T28" fmla="*/ 2 w 667"/>
                <a:gd name="T29" fmla="*/ 15 h 663"/>
                <a:gd name="T30" fmla="*/ 5 w 667"/>
                <a:gd name="T31" fmla="*/ 15 h 663"/>
                <a:gd name="T32" fmla="*/ 8 w 667"/>
                <a:gd name="T33" fmla="*/ 13 h 663"/>
                <a:gd name="T34" fmla="*/ 8 w 667"/>
                <a:gd name="T35" fmla="*/ 12 h 663"/>
                <a:gd name="T36" fmla="*/ 9 w 667"/>
                <a:gd name="T37" fmla="*/ 10 h 663"/>
                <a:gd name="T38" fmla="*/ 10 w 667"/>
                <a:gd name="T39" fmla="*/ 11 h 663"/>
                <a:gd name="T40" fmla="*/ 9 w 667"/>
                <a:gd name="T41" fmla="*/ 13 h 663"/>
                <a:gd name="T42" fmla="*/ 8 w 667"/>
                <a:gd name="T43" fmla="*/ 13 h 663"/>
                <a:gd name="T44" fmla="*/ 7 w 667"/>
                <a:gd name="T45" fmla="*/ 14 h 663"/>
                <a:gd name="T46" fmla="*/ 6 w 667"/>
                <a:gd name="T47" fmla="*/ 17 h 663"/>
                <a:gd name="T48" fmla="*/ 7 w 667"/>
                <a:gd name="T49" fmla="*/ 18 h 663"/>
                <a:gd name="T50" fmla="*/ 6 w 667"/>
                <a:gd name="T51" fmla="*/ 20 h 663"/>
                <a:gd name="T52" fmla="*/ 8 w 667"/>
                <a:gd name="T53" fmla="*/ 20 h 663"/>
                <a:gd name="T54" fmla="*/ 11 w 667"/>
                <a:gd name="T55" fmla="*/ 18 h 663"/>
                <a:gd name="T56" fmla="*/ 12 w 667"/>
                <a:gd name="T57" fmla="*/ 16 h 663"/>
                <a:gd name="T58" fmla="*/ 11 w 667"/>
                <a:gd name="T59" fmla="*/ 13 h 663"/>
                <a:gd name="T60" fmla="*/ 11 w 667"/>
                <a:gd name="T61" fmla="*/ 11 h 663"/>
                <a:gd name="T62" fmla="*/ 12 w 667"/>
                <a:gd name="T63" fmla="*/ 13 h 663"/>
                <a:gd name="T64" fmla="*/ 13 w 667"/>
                <a:gd name="T65" fmla="*/ 15 h 663"/>
                <a:gd name="T66" fmla="*/ 15 w 667"/>
                <a:gd name="T67" fmla="*/ 17 h 663"/>
                <a:gd name="T68" fmla="*/ 18 w 667"/>
                <a:gd name="T69" fmla="*/ 18 h 663"/>
                <a:gd name="T70" fmla="*/ 19 w 667"/>
                <a:gd name="T71" fmla="*/ 16 h 663"/>
                <a:gd name="T72" fmla="*/ 16 w 667"/>
                <a:gd name="T73" fmla="*/ 12 h 663"/>
                <a:gd name="T74" fmla="*/ 14 w 667"/>
                <a:gd name="T75" fmla="*/ 12 h 663"/>
                <a:gd name="T76" fmla="*/ 14 w 667"/>
                <a:gd name="T77" fmla="*/ 11 h 663"/>
                <a:gd name="T78" fmla="*/ 16 w 667"/>
                <a:gd name="T79" fmla="*/ 12 h 663"/>
                <a:gd name="T80" fmla="*/ 19 w 667"/>
                <a:gd name="T81" fmla="*/ 12 h 663"/>
                <a:gd name="T82" fmla="*/ 21 w 667"/>
                <a:gd name="T83" fmla="*/ 11 h 663"/>
                <a:gd name="T84" fmla="*/ 21 w 667"/>
                <a:gd name="T85" fmla="*/ 11 h 663"/>
                <a:gd name="T86" fmla="*/ 19 w 667"/>
                <a:gd name="T87" fmla="*/ 9 h 663"/>
                <a:gd name="T88" fmla="*/ 17 w 667"/>
                <a:gd name="T89" fmla="*/ 7 h 663"/>
                <a:gd name="T90" fmla="*/ 14 w 667"/>
                <a:gd name="T91" fmla="*/ 8 h 663"/>
                <a:gd name="T92" fmla="*/ 13 w 667"/>
                <a:gd name="T93" fmla="*/ 8 h 663"/>
                <a:gd name="T94" fmla="*/ 13 w 667"/>
                <a:gd name="T95" fmla="*/ 8 h 663"/>
                <a:gd name="T96" fmla="*/ 14 w 667"/>
                <a:gd name="T97" fmla="*/ 7 h 663"/>
                <a:gd name="T98" fmla="*/ 15 w 667"/>
                <a:gd name="T99" fmla="*/ 7 h 663"/>
                <a:gd name="T100" fmla="*/ 16 w 667"/>
                <a:gd name="T101" fmla="*/ 3 h 663"/>
                <a:gd name="T102" fmla="*/ 15 w 667"/>
                <a:gd name="T103" fmla="*/ 0 h 663"/>
                <a:gd name="T104" fmla="*/ 14 w 667"/>
                <a:gd name="T105" fmla="*/ 1 h 663"/>
                <a:gd name="T106" fmla="*/ 12 w 667"/>
                <a:gd name="T107" fmla="*/ 2 h 663"/>
                <a:gd name="T108" fmla="*/ 10 w 667"/>
                <a:gd name="T109" fmla="*/ 5 h 663"/>
                <a:gd name="T110" fmla="*/ 10 w 667"/>
                <a:gd name="T111" fmla="*/ 7 h 6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67" h="663">
                  <a:moveTo>
                    <a:pt x="291" y="242"/>
                  </a:moveTo>
                  <a:lnTo>
                    <a:pt x="289" y="220"/>
                  </a:lnTo>
                  <a:lnTo>
                    <a:pt x="284" y="197"/>
                  </a:lnTo>
                  <a:lnTo>
                    <a:pt x="275" y="175"/>
                  </a:lnTo>
                  <a:lnTo>
                    <a:pt x="265" y="155"/>
                  </a:lnTo>
                  <a:lnTo>
                    <a:pt x="251" y="136"/>
                  </a:lnTo>
                  <a:lnTo>
                    <a:pt x="236" y="121"/>
                  </a:lnTo>
                  <a:lnTo>
                    <a:pt x="220" y="111"/>
                  </a:lnTo>
                  <a:lnTo>
                    <a:pt x="202" y="104"/>
                  </a:lnTo>
                  <a:lnTo>
                    <a:pt x="184" y="99"/>
                  </a:lnTo>
                  <a:lnTo>
                    <a:pt x="162" y="96"/>
                  </a:lnTo>
                  <a:lnTo>
                    <a:pt x="139" y="91"/>
                  </a:lnTo>
                  <a:lnTo>
                    <a:pt x="116" y="86"/>
                  </a:lnTo>
                  <a:lnTo>
                    <a:pt x="95" y="81"/>
                  </a:lnTo>
                  <a:lnTo>
                    <a:pt x="77" y="76"/>
                  </a:lnTo>
                  <a:lnTo>
                    <a:pt x="62" y="72"/>
                  </a:lnTo>
                  <a:lnTo>
                    <a:pt x="53" y="67"/>
                  </a:lnTo>
                  <a:lnTo>
                    <a:pt x="43" y="60"/>
                  </a:lnTo>
                  <a:lnTo>
                    <a:pt x="39" y="60"/>
                  </a:lnTo>
                  <a:lnTo>
                    <a:pt x="39" y="64"/>
                  </a:lnTo>
                  <a:lnTo>
                    <a:pt x="45" y="72"/>
                  </a:lnTo>
                  <a:lnTo>
                    <a:pt x="52" y="86"/>
                  </a:lnTo>
                  <a:lnTo>
                    <a:pt x="57" y="105"/>
                  </a:lnTo>
                  <a:lnTo>
                    <a:pt x="62" y="129"/>
                  </a:lnTo>
                  <a:lnTo>
                    <a:pt x="65" y="154"/>
                  </a:lnTo>
                  <a:lnTo>
                    <a:pt x="69" y="167"/>
                  </a:lnTo>
                  <a:lnTo>
                    <a:pt x="75" y="182"/>
                  </a:lnTo>
                  <a:lnTo>
                    <a:pt x="84" y="198"/>
                  </a:lnTo>
                  <a:lnTo>
                    <a:pt x="94" y="216"/>
                  </a:lnTo>
                  <a:lnTo>
                    <a:pt x="107" y="232"/>
                  </a:lnTo>
                  <a:lnTo>
                    <a:pt x="121" y="247"/>
                  </a:lnTo>
                  <a:lnTo>
                    <a:pt x="137" y="260"/>
                  </a:lnTo>
                  <a:lnTo>
                    <a:pt x="154" y="269"/>
                  </a:lnTo>
                  <a:lnTo>
                    <a:pt x="171" y="276"/>
                  </a:lnTo>
                  <a:lnTo>
                    <a:pt x="187" y="280"/>
                  </a:lnTo>
                  <a:lnTo>
                    <a:pt x="202" y="286"/>
                  </a:lnTo>
                  <a:lnTo>
                    <a:pt x="215" y="291"/>
                  </a:lnTo>
                  <a:lnTo>
                    <a:pt x="228" y="298"/>
                  </a:lnTo>
                  <a:lnTo>
                    <a:pt x="238" y="306"/>
                  </a:lnTo>
                  <a:lnTo>
                    <a:pt x="248" y="316"/>
                  </a:lnTo>
                  <a:lnTo>
                    <a:pt x="258" y="330"/>
                  </a:lnTo>
                  <a:lnTo>
                    <a:pt x="248" y="332"/>
                  </a:lnTo>
                  <a:lnTo>
                    <a:pt x="239" y="332"/>
                  </a:lnTo>
                  <a:lnTo>
                    <a:pt x="230" y="331"/>
                  </a:lnTo>
                  <a:lnTo>
                    <a:pt x="222" y="329"/>
                  </a:lnTo>
                  <a:lnTo>
                    <a:pt x="213" y="326"/>
                  </a:lnTo>
                  <a:lnTo>
                    <a:pt x="203" y="323"/>
                  </a:lnTo>
                  <a:lnTo>
                    <a:pt x="194" y="321"/>
                  </a:lnTo>
                  <a:lnTo>
                    <a:pt x="184" y="318"/>
                  </a:lnTo>
                  <a:lnTo>
                    <a:pt x="170" y="318"/>
                  </a:lnTo>
                  <a:lnTo>
                    <a:pt x="155" y="319"/>
                  </a:lnTo>
                  <a:lnTo>
                    <a:pt x="141" y="324"/>
                  </a:lnTo>
                  <a:lnTo>
                    <a:pt x="128" y="331"/>
                  </a:lnTo>
                  <a:lnTo>
                    <a:pt x="115" y="339"/>
                  </a:lnTo>
                  <a:lnTo>
                    <a:pt x="102" y="349"/>
                  </a:lnTo>
                  <a:lnTo>
                    <a:pt x="92" y="361"/>
                  </a:lnTo>
                  <a:lnTo>
                    <a:pt x="84" y="374"/>
                  </a:lnTo>
                  <a:lnTo>
                    <a:pt x="76" y="386"/>
                  </a:lnTo>
                  <a:lnTo>
                    <a:pt x="66" y="398"/>
                  </a:lnTo>
                  <a:lnTo>
                    <a:pt x="56" y="408"/>
                  </a:lnTo>
                  <a:lnTo>
                    <a:pt x="46" y="417"/>
                  </a:lnTo>
                  <a:lnTo>
                    <a:pt x="35" y="425"/>
                  </a:lnTo>
                  <a:lnTo>
                    <a:pt x="26" y="432"/>
                  </a:lnTo>
                  <a:lnTo>
                    <a:pt x="17" y="437"/>
                  </a:lnTo>
                  <a:lnTo>
                    <a:pt x="10" y="442"/>
                  </a:lnTo>
                  <a:lnTo>
                    <a:pt x="2" y="446"/>
                  </a:lnTo>
                  <a:lnTo>
                    <a:pt x="0" y="450"/>
                  </a:lnTo>
                  <a:lnTo>
                    <a:pt x="3" y="454"/>
                  </a:lnTo>
                  <a:lnTo>
                    <a:pt x="14" y="461"/>
                  </a:lnTo>
                  <a:lnTo>
                    <a:pt x="17" y="463"/>
                  </a:lnTo>
                  <a:lnTo>
                    <a:pt x="22" y="466"/>
                  </a:lnTo>
                  <a:lnTo>
                    <a:pt x="28" y="469"/>
                  </a:lnTo>
                  <a:lnTo>
                    <a:pt x="37" y="473"/>
                  </a:lnTo>
                  <a:lnTo>
                    <a:pt x="46" y="476"/>
                  </a:lnTo>
                  <a:lnTo>
                    <a:pt x="56" y="480"/>
                  </a:lnTo>
                  <a:lnTo>
                    <a:pt x="66" y="483"/>
                  </a:lnTo>
                  <a:lnTo>
                    <a:pt x="79" y="487"/>
                  </a:lnTo>
                  <a:lnTo>
                    <a:pt x="98" y="490"/>
                  </a:lnTo>
                  <a:lnTo>
                    <a:pt x="117" y="492"/>
                  </a:lnTo>
                  <a:lnTo>
                    <a:pt x="138" y="491"/>
                  </a:lnTo>
                  <a:lnTo>
                    <a:pt x="159" y="488"/>
                  </a:lnTo>
                  <a:lnTo>
                    <a:pt x="178" y="481"/>
                  </a:lnTo>
                  <a:lnTo>
                    <a:pt x="197" y="470"/>
                  </a:lnTo>
                  <a:lnTo>
                    <a:pt x="214" y="455"/>
                  </a:lnTo>
                  <a:lnTo>
                    <a:pt x="230" y="435"/>
                  </a:lnTo>
                  <a:lnTo>
                    <a:pt x="235" y="427"/>
                  </a:lnTo>
                  <a:lnTo>
                    <a:pt x="238" y="419"/>
                  </a:lnTo>
                  <a:lnTo>
                    <a:pt x="243" y="409"/>
                  </a:lnTo>
                  <a:lnTo>
                    <a:pt x="246" y="400"/>
                  </a:lnTo>
                  <a:lnTo>
                    <a:pt x="251" y="389"/>
                  </a:lnTo>
                  <a:lnTo>
                    <a:pt x="255" y="377"/>
                  </a:lnTo>
                  <a:lnTo>
                    <a:pt x="261" y="368"/>
                  </a:lnTo>
                  <a:lnTo>
                    <a:pt x="267" y="360"/>
                  </a:lnTo>
                  <a:lnTo>
                    <a:pt x="273" y="354"/>
                  </a:lnTo>
                  <a:lnTo>
                    <a:pt x="279" y="348"/>
                  </a:lnTo>
                  <a:lnTo>
                    <a:pt x="286" y="345"/>
                  </a:lnTo>
                  <a:lnTo>
                    <a:pt x="294" y="344"/>
                  </a:lnTo>
                  <a:lnTo>
                    <a:pt x="294" y="353"/>
                  </a:lnTo>
                  <a:lnTo>
                    <a:pt x="294" y="361"/>
                  </a:lnTo>
                  <a:lnTo>
                    <a:pt x="297" y="368"/>
                  </a:lnTo>
                  <a:lnTo>
                    <a:pt x="300" y="372"/>
                  </a:lnTo>
                  <a:lnTo>
                    <a:pt x="299" y="390"/>
                  </a:lnTo>
                  <a:lnTo>
                    <a:pt x="294" y="404"/>
                  </a:lnTo>
                  <a:lnTo>
                    <a:pt x="284" y="415"/>
                  </a:lnTo>
                  <a:lnTo>
                    <a:pt x="268" y="423"/>
                  </a:lnTo>
                  <a:lnTo>
                    <a:pt x="263" y="425"/>
                  </a:lnTo>
                  <a:lnTo>
                    <a:pt x="258" y="428"/>
                  </a:lnTo>
                  <a:lnTo>
                    <a:pt x="253" y="430"/>
                  </a:lnTo>
                  <a:lnTo>
                    <a:pt x="248" y="434"/>
                  </a:lnTo>
                  <a:lnTo>
                    <a:pt x="244" y="437"/>
                  </a:lnTo>
                  <a:lnTo>
                    <a:pt x="239" y="440"/>
                  </a:lnTo>
                  <a:lnTo>
                    <a:pt x="235" y="444"/>
                  </a:lnTo>
                  <a:lnTo>
                    <a:pt x="231" y="447"/>
                  </a:lnTo>
                  <a:lnTo>
                    <a:pt x="221" y="459"/>
                  </a:lnTo>
                  <a:lnTo>
                    <a:pt x="212" y="472"/>
                  </a:lnTo>
                  <a:lnTo>
                    <a:pt x="203" y="485"/>
                  </a:lnTo>
                  <a:lnTo>
                    <a:pt x="197" y="499"/>
                  </a:lnTo>
                  <a:lnTo>
                    <a:pt x="192" y="514"/>
                  </a:lnTo>
                  <a:lnTo>
                    <a:pt x="189" y="529"/>
                  </a:lnTo>
                  <a:lnTo>
                    <a:pt x="189" y="545"/>
                  </a:lnTo>
                  <a:lnTo>
                    <a:pt x="190" y="560"/>
                  </a:lnTo>
                  <a:lnTo>
                    <a:pt x="191" y="571"/>
                  </a:lnTo>
                  <a:lnTo>
                    <a:pt x="193" y="580"/>
                  </a:lnTo>
                  <a:lnTo>
                    <a:pt x="194" y="589"/>
                  </a:lnTo>
                  <a:lnTo>
                    <a:pt x="194" y="597"/>
                  </a:lnTo>
                  <a:lnTo>
                    <a:pt x="195" y="617"/>
                  </a:lnTo>
                  <a:lnTo>
                    <a:pt x="194" y="632"/>
                  </a:lnTo>
                  <a:lnTo>
                    <a:pt x="191" y="643"/>
                  </a:lnTo>
                  <a:lnTo>
                    <a:pt x="186" y="652"/>
                  </a:lnTo>
                  <a:lnTo>
                    <a:pt x="183" y="661"/>
                  </a:lnTo>
                  <a:lnTo>
                    <a:pt x="185" y="663"/>
                  </a:lnTo>
                  <a:lnTo>
                    <a:pt x="192" y="663"/>
                  </a:lnTo>
                  <a:lnTo>
                    <a:pt x="202" y="662"/>
                  </a:lnTo>
                  <a:lnTo>
                    <a:pt x="225" y="659"/>
                  </a:lnTo>
                  <a:lnTo>
                    <a:pt x="247" y="654"/>
                  </a:lnTo>
                  <a:lnTo>
                    <a:pt x="267" y="647"/>
                  </a:lnTo>
                  <a:lnTo>
                    <a:pt x="285" y="637"/>
                  </a:lnTo>
                  <a:lnTo>
                    <a:pt x="301" y="626"/>
                  </a:lnTo>
                  <a:lnTo>
                    <a:pt x="316" y="612"/>
                  </a:lnTo>
                  <a:lnTo>
                    <a:pt x="329" y="598"/>
                  </a:lnTo>
                  <a:lnTo>
                    <a:pt x="339" y="582"/>
                  </a:lnTo>
                  <a:lnTo>
                    <a:pt x="349" y="566"/>
                  </a:lnTo>
                  <a:lnTo>
                    <a:pt x="355" y="548"/>
                  </a:lnTo>
                  <a:lnTo>
                    <a:pt x="360" y="530"/>
                  </a:lnTo>
                  <a:lnTo>
                    <a:pt x="362" y="512"/>
                  </a:lnTo>
                  <a:lnTo>
                    <a:pt x="362" y="492"/>
                  </a:lnTo>
                  <a:lnTo>
                    <a:pt x="360" y="474"/>
                  </a:lnTo>
                  <a:lnTo>
                    <a:pt x="357" y="455"/>
                  </a:lnTo>
                  <a:lnTo>
                    <a:pt x="350" y="438"/>
                  </a:lnTo>
                  <a:lnTo>
                    <a:pt x="342" y="421"/>
                  </a:lnTo>
                  <a:lnTo>
                    <a:pt x="335" y="408"/>
                  </a:lnTo>
                  <a:lnTo>
                    <a:pt x="329" y="398"/>
                  </a:lnTo>
                  <a:lnTo>
                    <a:pt x="327" y="389"/>
                  </a:lnTo>
                  <a:lnTo>
                    <a:pt x="334" y="386"/>
                  </a:lnTo>
                  <a:lnTo>
                    <a:pt x="341" y="383"/>
                  </a:lnTo>
                  <a:lnTo>
                    <a:pt x="346" y="381"/>
                  </a:lnTo>
                  <a:lnTo>
                    <a:pt x="350" y="377"/>
                  </a:lnTo>
                  <a:lnTo>
                    <a:pt x="360" y="389"/>
                  </a:lnTo>
                  <a:lnTo>
                    <a:pt x="367" y="406"/>
                  </a:lnTo>
                  <a:lnTo>
                    <a:pt x="370" y="427"/>
                  </a:lnTo>
                  <a:lnTo>
                    <a:pt x="374" y="447"/>
                  </a:lnTo>
                  <a:lnTo>
                    <a:pt x="376" y="462"/>
                  </a:lnTo>
                  <a:lnTo>
                    <a:pt x="379" y="476"/>
                  </a:lnTo>
                  <a:lnTo>
                    <a:pt x="383" y="491"/>
                  </a:lnTo>
                  <a:lnTo>
                    <a:pt x="389" y="505"/>
                  </a:lnTo>
                  <a:lnTo>
                    <a:pt x="398" y="518"/>
                  </a:lnTo>
                  <a:lnTo>
                    <a:pt x="410" y="530"/>
                  </a:lnTo>
                  <a:lnTo>
                    <a:pt x="425" y="541"/>
                  </a:lnTo>
                  <a:lnTo>
                    <a:pt x="444" y="550"/>
                  </a:lnTo>
                  <a:lnTo>
                    <a:pt x="465" y="558"/>
                  </a:lnTo>
                  <a:lnTo>
                    <a:pt x="484" y="565"/>
                  </a:lnTo>
                  <a:lnTo>
                    <a:pt x="503" y="573"/>
                  </a:lnTo>
                  <a:lnTo>
                    <a:pt x="520" y="580"/>
                  </a:lnTo>
                  <a:lnTo>
                    <a:pt x="535" y="589"/>
                  </a:lnTo>
                  <a:lnTo>
                    <a:pt x="549" y="599"/>
                  </a:lnTo>
                  <a:lnTo>
                    <a:pt x="559" y="611"/>
                  </a:lnTo>
                  <a:lnTo>
                    <a:pt x="568" y="625"/>
                  </a:lnTo>
                  <a:lnTo>
                    <a:pt x="573" y="604"/>
                  </a:lnTo>
                  <a:lnTo>
                    <a:pt x="577" y="575"/>
                  </a:lnTo>
                  <a:lnTo>
                    <a:pt x="578" y="543"/>
                  </a:lnTo>
                  <a:lnTo>
                    <a:pt x="575" y="508"/>
                  </a:lnTo>
                  <a:lnTo>
                    <a:pt x="567" y="476"/>
                  </a:lnTo>
                  <a:lnTo>
                    <a:pt x="552" y="446"/>
                  </a:lnTo>
                  <a:lnTo>
                    <a:pt x="530" y="423"/>
                  </a:lnTo>
                  <a:lnTo>
                    <a:pt x="498" y="409"/>
                  </a:lnTo>
                  <a:lnTo>
                    <a:pt x="487" y="407"/>
                  </a:lnTo>
                  <a:lnTo>
                    <a:pt x="476" y="405"/>
                  </a:lnTo>
                  <a:lnTo>
                    <a:pt x="466" y="401"/>
                  </a:lnTo>
                  <a:lnTo>
                    <a:pt x="457" y="399"/>
                  </a:lnTo>
                  <a:lnTo>
                    <a:pt x="448" y="397"/>
                  </a:lnTo>
                  <a:lnTo>
                    <a:pt x="441" y="395"/>
                  </a:lnTo>
                  <a:lnTo>
                    <a:pt x="434" y="393"/>
                  </a:lnTo>
                  <a:lnTo>
                    <a:pt x="429" y="392"/>
                  </a:lnTo>
                  <a:lnTo>
                    <a:pt x="434" y="387"/>
                  </a:lnTo>
                  <a:lnTo>
                    <a:pt x="437" y="382"/>
                  </a:lnTo>
                  <a:lnTo>
                    <a:pt x="441" y="376"/>
                  </a:lnTo>
                  <a:lnTo>
                    <a:pt x="442" y="371"/>
                  </a:lnTo>
                  <a:lnTo>
                    <a:pt x="464" y="382"/>
                  </a:lnTo>
                  <a:lnTo>
                    <a:pt x="487" y="391"/>
                  </a:lnTo>
                  <a:lnTo>
                    <a:pt x="507" y="397"/>
                  </a:lnTo>
                  <a:lnTo>
                    <a:pt x="529" y="400"/>
                  </a:lnTo>
                  <a:lnTo>
                    <a:pt x="549" y="402"/>
                  </a:lnTo>
                  <a:lnTo>
                    <a:pt x="567" y="401"/>
                  </a:lnTo>
                  <a:lnTo>
                    <a:pt x="583" y="398"/>
                  </a:lnTo>
                  <a:lnTo>
                    <a:pt x="598" y="393"/>
                  </a:lnTo>
                  <a:lnTo>
                    <a:pt x="612" y="387"/>
                  </a:lnTo>
                  <a:lnTo>
                    <a:pt x="624" y="383"/>
                  </a:lnTo>
                  <a:lnTo>
                    <a:pt x="633" y="378"/>
                  </a:lnTo>
                  <a:lnTo>
                    <a:pt x="642" y="375"/>
                  </a:lnTo>
                  <a:lnTo>
                    <a:pt x="649" y="372"/>
                  </a:lnTo>
                  <a:lnTo>
                    <a:pt x="656" y="371"/>
                  </a:lnTo>
                  <a:lnTo>
                    <a:pt x="662" y="370"/>
                  </a:lnTo>
                  <a:lnTo>
                    <a:pt x="667" y="370"/>
                  </a:lnTo>
                  <a:lnTo>
                    <a:pt x="654" y="364"/>
                  </a:lnTo>
                  <a:lnTo>
                    <a:pt x="642" y="357"/>
                  </a:lnTo>
                  <a:lnTo>
                    <a:pt x="631" y="351"/>
                  </a:lnTo>
                  <a:lnTo>
                    <a:pt x="619" y="341"/>
                  </a:lnTo>
                  <a:lnTo>
                    <a:pt x="610" y="331"/>
                  </a:lnTo>
                  <a:lnTo>
                    <a:pt x="601" y="319"/>
                  </a:lnTo>
                  <a:lnTo>
                    <a:pt x="593" y="308"/>
                  </a:lnTo>
                  <a:lnTo>
                    <a:pt x="585" y="295"/>
                  </a:lnTo>
                  <a:lnTo>
                    <a:pt x="574" y="283"/>
                  </a:lnTo>
                  <a:lnTo>
                    <a:pt x="560" y="271"/>
                  </a:lnTo>
                  <a:lnTo>
                    <a:pt x="543" y="262"/>
                  </a:lnTo>
                  <a:lnTo>
                    <a:pt x="525" y="254"/>
                  </a:lnTo>
                  <a:lnTo>
                    <a:pt x="504" y="249"/>
                  </a:lnTo>
                  <a:lnTo>
                    <a:pt x="484" y="247"/>
                  </a:lnTo>
                  <a:lnTo>
                    <a:pt x="466" y="249"/>
                  </a:lnTo>
                  <a:lnTo>
                    <a:pt x="451" y="256"/>
                  </a:lnTo>
                  <a:lnTo>
                    <a:pt x="442" y="263"/>
                  </a:lnTo>
                  <a:lnTo>
                    <a:pt x="433" y="268"/>
                  </a:lnTo>
                  <a:lnTo>
                    <a:pt x="426" y="272"/>
                  </a:lnTo>
                  <a:lnTo>
                    <a:pt x="419" y="276"/>
                  </a:lnTo>
                  <a:lnTo>
                    <a:pt x="413" y="279"/>
                  </a:lnTo>
                  <a:lnTo>
                    <a:pt x="408" y="281"/>
                  </a:lnTo>
                  <a:lnTo>
                    <a:pt x="405" y="283"/>
                  </a:lnTo>
                  <a:lnTo>
                    <a:pt x="402" y="284"/>
                  </a:lnTo>
                  <a:lnTo>
                    <a:pt x="402" y="278"/>
                  </a:lnTo>
                  <a:lnTo>
                    <a:pt x="402" y="271"/>
                  </a:lnTo>
                  <a:lnTo>
                    <a:pt x="400" y="263"/>
                  </a:lnTo>
                  <a:lnTo>
                    <a:pt x="398" y="258"/>
                  </a:lnTo>
                  <a:lnTo>
                    <a:pt x="404" y="255"/>
                  </a:lnTo>
                  <a:lnTo>
                    <a:pt x="410" y="251"/>
                  </a:lnTo>
                  <a:lnTo>
                    <a:pt x="414" y="250"/>
                  </a:lnTo>
                  <a:lnTo>
                    <a:pt x="420" y="249"/>
                  </a:lnTo>
                  <a:lnTo>
                    <a:pt x="426" y="249"/>
                  </a:lnTo>
                  <a:lnTo>
                    <a:pt x="431" y="248"/>
                  </a:lnTo>
                  <a:lnTo>
                    <a:pt x="438" y="246"/>
                  </a:lnTo>
                  <a:lnTo>
                    <a:pt x="444" y="243"/>
                  </a:lnTo>
                  <a:lnTo>
                    <a:pt x="459" y="232"/>
                  </a:lnTo>
                  <a:lnTo>
                    <a:pt x="472" y="215"/>
                  </a:lnTo>
                  <a:lnTo>
                    <a:pt x="482" y="194"/>
                  </a:lnTo>
                  <a:lnTo>
                    <a:pt x="489" y="172"/>
                  </a:lnTo>
                  <a:lnTo>
                    <a:pt x="495" y="149"/>
                  </a:lnTo>
                  <a:lnTo>
                    <a:pt x="496" y="127"/>
                  </a:lnTo>
                  <a:lnTo>
                    <a:pt x="495" y="109"/>
                  </a:lnTo>
                  <a:lnTo>
                    <a:pt x="489" y="94"/>
                  </a:lnTo>
                  <a:lnTo>
                    <a:pt x="480" y="71"/>
                  </a:lnTo>
                  <a:lnTo>
                    <a:pt x="474" y="44"/>
                  </a:lnTo>
                  <a:lnTo>
                    <a:pt x="473" y="20"/>
                  </a:lnTo>
                  <a:lnTo>
                    <a:pt x="475" y="0"/>
                  </a:lnTo>
                  <a:lnTo>
                    <a:pt x="465" y="15"/>
                  </a:lnTo>
                  <a:lnTo>
                    <a:pt x="454" y="28"/>
                  </a:lnTo>
                  <a:lnTo>
                    <a:pt x="444" y="39"/>
                  </a:lnTo>
                  <a:lnTo>
                    <a:pt x="433" y="50"/>
                  </a:lnTo>
                  <a:lnTo>
                    <a:pt x="421" y="59"/>
                  </a:lnTo>
                  <a:lnTo>
                    <a:pt x="411" y="66"/>
                  </a:lnTo>
                  <a:lnTo>
                    <a:pt x="400" y="71"/>
                  </a:lnTo>
                  <a:lnTo>
                    <a:pt x="390" y="74"/>
                  </a:lnTo>
                  <a:lnTo>
                    <a:pt x="370" y="82"/>
                  </a:lnTo>
                  <a:lnTo>
                    <a:pt x="353" y="96"/>
                  </a:lnTo>
                  <a:lnTo>
                    <a:pt x="336" y="113"/>
                  </a:lnTo>
                  <a:lnTo>
                    <a:pt x="323" y="135"/>
                  </a:lnTo>
                  <a:lnTo>
                    <a:pt x="313" y="159"/>
                  </a:lnTo>
                  <a:lnTo>
                    <a:pt x="308" y="186"/>
                  </a:lnTo>
                  <a:lnTo>
                    <a:pt x="309" y="213"/>
                  </a:lnTo>
                  <a:lnTo>
                    <a:pt x="316" y="242"/>
                  </a:lnTo>
                  <a:lnTo>
                    <a:pt x="311" y="241"/>
                  </a:lnTo>
                  <a:lnTo>
                    <a:pt x="304" y="240"/>
                  </a:lnTo>
                  <a:lnTo>
                    <a:pt x="297" y="241"/>
                  </a:lnTo>
                  <a:lnTo>
                    <a:pt x="291" y="242"/>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32" name="Freeform 323">
              <a:extLst>
                <a:ext uri="{FF2B5EF4-FFF2-40B4-BE49-F238E27FC236}">
                  <a16:creationId xmlns:a16="http://schemas.microsoft.com/office/drawing/2014/main" xmlns="" id="{46071AD7-AA36-48E9-B078-BF5168C794BF}"/>
                </a:ext>
              </a:extLst>
            </p:cNvPr>
            <p:cNvSpPr>
              <a:spLocks/>
            </p:cNvSpPr>
            <p:nvPr/>
          </p:nvSpPr>
          <p:spPr bwMode="auto">
            <a:xfrm>
              <a:off x="2208" y="973"/>
              <a:ext cx="102" cy="143"/>
            </a:xfrm>
            <a:custGeom>
              <a:avLst/>
              <a:gdLst>
                <a:gd name="T0" fmla="*/ 7 w 204"/>
                <a:gd name="T1" fmla="*/ 3 h 287"/>
                <a:gd name="T2" fmla="*/ 6 w 204"/>
                <a:gd name="T3" fmla="*/ 3 h 287"/>
                <a:gd name="T4" fmla="*/ 6 w 204"/>
                <a:gd name="T5" fmla="*/ 4 h 287"/>
                <a:gd name="T6" fmla="*/ 6 w 204"/>
                <a:gd name="T7" fmla="*/ 4 h 287"/>
                <a:gd name="T8" fmla="*/ 5 w 204"/>
                <a:gd name="T9" fmla="*/ 4 h 287"/>
                <a:gd name="T10" fmla="*/ 5 w 204"/>
                <a:gd name="T11" fmla="*/ 5 h 287"/>
                <a:gd name="T12" fmla="*/ 5 w 204"/>
                <a:gd name="T13" fmla="*/ 5 h 287"/>
                <a:gd name="T14" fmla="*/ 5 w 204"/>
                <a:gd name="T15" fmla="*/ 6 h 287"/>
                <a:gd name="T16" fmla="*/ 4 w 204"/>
                <a:gd name="T17" fmla="*/ 6 h 287"/>
                <a:gd name="T18" fmla="*/ 4 w 204"/>
                <a:gd name="T19" fmla="*/ 6 h 287"/>
                <a:gd name="T20" fmla="*/ 4 w 204"/>
                <a:gd name="T21" fmla="*/ 6 h 287"/>
                <a:gd name="T22" fmla="*/ 4 w 204"/>
                <a:gd name="T23" fmla="*/ 7 h 287"/>
                <a:gd name="T24" fmla="*/ 4 w 204"/>
                <a:gd name="T25" fmla="*/ 7 h 287"/>
                <a:gd name="T26" fmla="*/ 4 w 204"/>
                <a:gd name="T27" fmla="*/ 7 h 287"/>
                <a:gd name="T28" fmla="*/ 4 w 204"/>
                <a:gd name="T29" fmla="*/ 8 h 287"/>
                <a:gd name="T30" fmla="*/ 4 w 204"/>
                <a:gd name="T31" fmla="*/ 8 h 287"/>
                <a:gd name="T32" fmla="*/ 5 w 204"/>
                <a:gd name="T33" fmla="*/ 8 h 287"/>
                <a:gd name="T34" fmla="*/ 4 w 204"/>
                <a:gd name="T35" fmla="*/ 8 h 287"/>
                <a:gd name="T36" fmla="*/ 4 w 204"/>
                <a:gd name="T37" fmla="*/ 8 h 287"/>
                <a:gd name="T38" fmla="*/ 4 w 204"/>
                <a:gd name="T39" fmla="*/ 8 h 287"/>
                <a:gd name="T40" fmla="*/ 4 w 204"/>
                <a:gd name="T41" fmla="*/ 8 h 287"/>
                <a:gd name="T42" fmla="*/ 4 w 204"/>
                <a:gd name="T43" fmla="*/ 8 h 287"/>
                <a:gd name="T44" fmla="*/ 4 w 204"/>
                <a:gd name="T45" fmla="*/ 7 h 287"/>
                <a:gd name="T46" fmla="*/ 3 w 204"/>
                <a:gd name="T47" fmla="*/ 6 h 287"/>
                <a:gd name="T48" fmla="*/ 3 w 204"/>
                <a:gd name="T49" fmla="*/ 6 h 287"/>
                <a:gd name="T50" fmla="*/ 3 w 204"/>
                <a:gd name="T51" fmla="*/ 5 h 287"/>
                <a:gd name="T52" fmla="*/ 2 w 204"/>
                <a:gd name="T53" fmla="*/ 5 h 287"/>
                <a:gd name="T54" fmla="*/ 2 w 204"/>
                <a:gd name="T55" fmla="*/ 4 h 287"/>
                <a:gd name="T56" fmla="*/ 1 w 204"/>
                <a:gd name="T57" fmla="*/ 4 h 287"/>
                <a:gd name="T58" fmla="*/ 1 w 204"/>
                <a:gd name="T59" fmla="*/ 4 h 287"/>
                <a:gd name="T60" fmla="*/ 1 w 204"/>
                <a:gd name="T61" fmla="*/ 3 h 287"/>
                <a:gd name="T62" fmla="*/ 1 w 204"/>
                <a:gd name="T63" fmla="*/ 3 h 287"/>
                <a:gd name="T64" fmla="*/ 0 w 204"/>
                <a:gd name="T65" fmla="*/ 3 h 287"/>
                <a:gd name="T66" fmla="*/ 1 w 204"/>
                <a:gd name="T67" fmla="*/ 2 h 287"/>
                <a:gd name="T68" fmla="*/ 1 w 204"/>
                <a:gd name="T69" fmla="*/ 2 h 287"/>
                <a:gd name="T70" fmla="*/ 1 w 204"/>
                <a:gd name="T71" fmla="*/ 2 h 287"/>
                <a:gd name="T72" fmla="*/ 1 w 204"/>
                <a:gd name="T73" fmla="*/ 1 h 287"/>
                <a:gd name="T74" fmla="*/ 1 w 204"/>
                <a:gd name="T75" fmla="*/ 1 h 287"/>
                <a:gd name="T76" fmla="*/ 1 w 204"/>
                <a:gd name="T77" fmla="*/ 0 h 287"/>
                <a:gd name="T78" fmla="*/ 1 w 204"/>
                <a:gd name="T79" fmla="*/ 0 h 287"/>
                <a:gd name="T80" fmla="*/ 1 w 204"/>
                <a:gd name="T81" fmla="*/ 0 h 287"/>
                <a:gd name="T82" fmla="*/ 1 w 204"/>
                <a:gd name="T83" fmla="*/ 0 h 287"/>
                <a:gd name="T84" fmla="*/ 2 w 204"/>
                <a:gd name="T85" fmla="*/ 0 h 287"/>
                <a:gd name="T86" fmla="*/ 2 w 204"/>
                <a:gd name="T87" fmla="*/ 0 h 287"/>
                <a:gd name="T88" fmla="*/ 2 w 204"/>
                <a:gd name="T89" fmla="*/ 1 h 287"/>
                <a:gd name="T90" fmla="*/ 3 w 204"/>
                <a:gd name="T91" fmla="*/ 1 h 287"/>
                <a:gd name="T92" fmla="*/ 3 w 204"/>
                <a:gd name="T93" fmla="*/ 1 h 287"/>
                <a:gd name="T94" fmla="*/ 4 w 204"/>
                <a:gd name="T95" fmla="*/ 1 h 287"/>
                <a:gd name="T96" fmla="*/ 4 w 204"/>
                <a:gd name="T97" fmla="*/ 1 h 287"/>
                <a:gd name="T98" fmla="*/ 4 w 204"/>
                <a:gd name="T99" fmla="*/ 1 h 287"/>
                <a:gd name="T100" fmla="*/ 4 w 204"/>
                <a:gd name="T101" fmla="*/ 2 h 287"/>
                <a:gd name="T102" fmla="*/ 5 w 204"/>
                <a:gd name="T103" fmla="*/ 2 h 287"/>
                <a:gd name="T104" fmla="*/ 5 w 204"/>
                <a:gd name="T105" fmla="*/ 3 h 287"/>
                <a:gd name="T106" fmla="*/ 5 w 204"/>
                <a:gd name="T107" fmla="*/ 3 h 287"/>
                <a:gd name="T108" fmla="*/ 5 w 204"/>
                <a:gd name="T109" fmla="*/ 3 h 287"/>
                <a:gd name="T110" fmla="*/ 6 w 204"/>
                <a:gd name="T111" fmla="*/ 3 h 287"/>
                <a:gd name="T112" fmla="*/ 7 w 204"/>
                <a:gd name="T113" fmla="*/ 3 h 28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04" h="287">
                  <a:moveTo>
                    <a:pt x="204" y="119"/>
                  </a:moveTo>
                  <a:lnTo>
                    <a:pt x="191" y="124"/>
                  </a:lnTo>
                  <a:lnTo>
                    <a:pt x="179" y="132"/>
                  </a:lnTo>
                  <a:lnTo>
                    <a:pt x="167" y="141"/>
                  </a:lnTo>
                  <a:lnTo>
                    <a:pt x="156" y="151"/>
                  </a:lnTo>
                  <a:lnTo>
                    <a:pt x="146" y="164"/>
                  </a:lnTo>
                  <a:lnTo>
                    <a:pt x="137" y="179"/>
                  </a:lnTo>
                  <a:lnTo>
                    <a:pt x="130" y="194"/>
                  </a:lnTo>
                  <a:lnTo>
                    <a:pt x="126" y="211"/>
                  </a:lnTo>
                  <a:lnTo>
                    <a:pt x="125" y="217"/>
                  </a:lnTo>
                  <a:lnTo>
                    <a:pt x="123" y="222"/>
                  </a:lnTo>
                  <a:lnTo>
                    <a:pt x="122" y="227"/>
                  </a:lnTo>
                  <a:lnTo>
                    <a:pt x="122" y="233"/>
                  </a:lnTo>
                  <a:lnTo>
                    <a:pt x="122" y="246"/>
                  </a:lnTo>
                  <a:lnTo>
                    <a:pt x="123" y="260"/>
                  </a:lnTo>
                  <a:lnTo>
                    <a:pt x="126" y="273"/>
                  </a:lnTo>
                  <a:lnTo>
                    <a:pt x="130" y="287"/>
                  </a:lnTo>
                  <a:lnTo>
                    <a:pt x="125" y="286"/>
                  </a:lnTo>
                  <a:lnTo>
                    <a:pt x="118" y="285"/>
                  </a:lnTo>
                  <a:lnTo>
                    <a:pt x="111" y="286"/>
                  </a:lnTo>
                  <a:lnTo>
                    <a:pt x="105" y="287"/>
                  </a:lnTo>
                  <a:lnTo>
                    <a:pt x="103" y="265"/>
                  </a:lnTo>
                  <a:lnTo>
                    <a:pt x="98" y="242"/>
                  </a:lnTo>
                  <a:lnTo>
                    <a:pt x="89" y="220"/>
                  </a:lnTo>
                  <a:lnTo>
                    <a:pt x="79" y="200"/>
                  </a:lnTo>
                  <a:lnTo>
                    <a:pt x="65" y="181"/>
                  </a:lnTo>
                  <a:lnTo>
                    <a:pt x="50" y="166"/>
                  </a:lnTo>
                  <a:lnTo>
                    <a:pt x="34" y="156"/>
                  </a:lnTo>
                  <a:lnTo>
                    <a:pt x="16" y="149"/>
                  </a:lnTo>
                  <a:lnTo>
                    <a:pt x="19" y="135"/>
                  </a:lnTo>
                  <a:lnTo>
                    <a:pt x="17" y="121"/>
                  </a:lnTo>
                  <a:lnTo>
                    <a:pt x="12" y="110"/>
                  </a:lnTo>
                  <a:lnTo>
                    <a:pt x="0" y="103"/>
                  </a:lnTo>
                  <a:lnTo>
                    <a:pt x="6" y="95"/>
                  </a:lnTo>
                  <a:lnTo>
                    <a:pt x="13" y="83"/>
                  </a:lnTo>
                  <a:lnTo>
                    <a:pt x="19" y="69"/>
                  </a:lnTo>
                  <a:lnTo>
                    <a:pt x="23" y="54"/>
                  </a:lnTo>
                  <a:lnTo>
                    <a:pt x="27" y="40"/>
                  </a:lnTo>
                  <a:lnTo>
                    <a:pt x="27" y="26"/>
                  </a:lnTo>
                  <a:lnTo>
                    <a:pt x="24" y="12"/>
                  </a:lnTo>
                  <a:lnTo>
                    <a:pt x="19" y="0"/>
                  </a:lnTo>
                  <a:lnTo>
                    <a:pt x="28" y="8"/>
                  </a:lnTo>
                  <a:lnTo>
                    <a:pt x="38" y="18"/>
                  </a:lnTo>
                  <a:lnTo>
                    <a:pt x="49" y="27"/>
                  </a:lnTo>
                  <a:lnTo>
                    <a:pt x="61" y="34"/>
                  </a:lnTo>
                  <a:lnTo>
                    <a:pt x="74" y="41"/>
                  </a:lnTo>
                  <a:lnTo>
                    <a:pt x="90" y="45"/>
                  </a:lnTo>
                  <a:lnTo>
                    <a:pt x="106" y="46"/>
                  </a:lnTo>
                  <a:lnTo>
                    <a:pt x="126" y="45"/>
                  </a:lnTo>
                  <a:lnTo>
                    <a:pt x="126" y="59"/>
                  </a:lnTo>
                  <a:lnTo>
                    <a:pt x="127" y="74"/>
                  </a:lnTo>
                  <a:lnTo>
                    <a:pt x="130" y="89"/>
                  </a:lnTo>
                  <a:lnTo>
                    <a:pt x="136" y="103"/>
                  </a:lnTo>
                  <a:lnTo>
                    <a:pt x="146" y="114"/>
                  </a:lnTo>
                  <a:lnTo>
                    <a:pt x="160" y="121"/>
                  </a:lnTo>
                  <a:lnTo>
                    <a:pt x="180" y="124"/>
                  </a:lnTo>
                  <a:lnTo>
                    <a:pt x="204" y="119"/>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33" name="Freeform 324">
              <a:extLst>
                <a:ext uri="{FF2B5EF4-FFF2-40B4-BE49-F238E27FC236}">
                  <a16:creationId xmlns:a16="http://schemas.microsoft.com/office/drawing/2014/main" xmlns="" id="{EEEF7554-7948-4853-9A27-E092264B6351}"/>
                </a:ext>
              </a:extLst>
            </p:cNvPr>
            <p:cNvSpPr>
              <a:spLocks/>
            </p:cNvSpPr>
            <p:nvPr/>
          </p:nvSpPr>
          <p:spPr bwMode="auto">
            <a:xfrm>
              <a:off x="2117" y="1212"/>
              <a:ext cx="114" cy="134"/>
            </a:xfrm>
            <a:custGeom>
              <a:avLst/>
              <a:gdLst>
                <a:gd name="T0" fmla="*/ 3 w 228"/>
                <a:gd name="T1" fmla="*/ 2 h 267"/>
                <a:gd name="T2" fmla="*/ 3 w 228"/>
                <a:gd name="T3" fmla="*/ 2 h 267"/>
                <a:gd name="T4" fmla="*/ 4 w 228"/>
                <a:gd name="T5" fmla="*/ 2 h 267"/>
                <a:gd name="T6" fmla="*/ 4 w 228"/>
                <a:gd name="T7" fmla="*/ 2 h 267"/>
                <a:gd name="T8" fmla="*/ 5 w 228"/>
                <a:gd name="T9" fmla="*/ 2 h 267"/>
                <a:gd name="T10" fmla="*/ 5 w 228"/>
                <a:gd name="T11" fmla="*/ 2 h 267"/>
                <a:gd name="T12" fmla="*/ 6 w 228"/>
                <a:gd name="T13" fmla="*/ 2 h 267"/>
                <a:gd name="T14" fmla="*/ 6 w 228"/>
                <a:gd name="T15" fmla="*/ 2 h 267"/>
                <a:gd name="T16" fmla="*/ 7 w 228"/>
                <a:gd name="T17" fmla="*/ 1 h 267"/>
                <a:gd name="T18" fmla="*/ 7 w 228"/>
                <a:gd name="T19" fmla="*/ 1 h 267"/>
                <a:gd name="T20" fmla="*/ 8 w 228"/>
                <a:gd name="T21" fmla="*/ 1 h 267"/>
                <a:gd name="T22" fmla="*/ 8 w 228"/>
                <a:gd name="T23" fmla="*/ 1 h 267"/>
                <a:gd name="T24" fmla="*/ 7 w 228"/>
                <a:gd name="T25" fmla="*/ 1 h 267"/>
                <a:gd name="T26" fmla="*/ 7 w 228"/>
                <a:gd name="T27" fmla="*/ 2 h 267"/>
                <a:gd name="T28" fmla="*/ 6 w 228"/>
                <a:gd name="T29" fmla="*/ 3 h 267"/>
                <a:gd name="T30" fmla="*/ 6 w 228"/>
                <a:gd name="T31" fmla="*/ 4 h 267"/>
                <a:gd name="T32" fmla="*/ 6 w 228"/>
                <a:gd name="T33" fmla="*/ 5 h 267"/>
                <a:gd name="T34" fmla="*/ 6 w 228"/>
                <a:gd name="T35" fmla="*/ 5 h 267"/>
                <a:gd name="T36" fmla="*/ 6 w 228"/>
                <a:gd name="T37" fmla="*/ 6 h 267"/>
                <a:gd name="T38" fmla="*/ 6 w 228"/>
                <a:gd name="T39" fmla="*/ 6 h 267"/>
                <a:gd name="T40" fmla="*/ 5 w 228"/>
                <a:gd name="T41" fmla="*/ 6 h 267"/>
                <a:gd name="T42" fmla="*/ 5 w 228"/>
                <a:gd name="T43" fmla="*/ 8 h 267"/>
                <a:gd name="T44" fmla="*/ 5 w 228"/>
                <a:gd name="T45" fmla="*/ 8 h 267"/>
                <a:gd name="T46" fmla="*/ 4 w 228"/>
                <a:gd name="T47" fmla="*/ 8 h 267"/>
                <a:gd name="T48" fmla="*/ 3 w 228"/>
                <a:gd name="T49" fmla="*/ 8 h 267"/>
                <a:gd name="T50" fmla="*/ 2 w 228"/>
                <a:gd name="T51" fmla="*/ 8 h 267"/>
                <a:gd name="T52" fmla="*/ 2 w 228"/>
                <a:gd name="T53" fmla="*/ 8 h 267"/>
                <a:gd name="T54" fmla="*/ 2 w 228"/>
                <a:gd name="T55" fmla="*/ 7 h 267"/>
                <a:gd name="T56" fmla="*/ 1 w 228"/>
                <a:gd name="T57" fmla="*/ 7 h 267"/>
                <a:gd name="T58" fmla="*/ 1 w 228"/>
                <a:gd name="T59" fmla="*/ 6 h 267"/>
                <a:gd name="T60" fmla="*/ 1 w 228"/>
                <a:gd name="T61" fmla="*/ 5 h 267"/>
                <a:gd name="T62" fmla="*/ 1 w 228"/>
                <a:gd name="T63" fmla="*/ 4 h 267"/>
                <a:gd name="T64" fmla="*/ 1 w 228"/>
                <a:gd name="T65" fmla="*/ 3 h 267"/>
                <a:gd name="T66" fmla="*/ 2 w 228"/>
                <a:gd name="T67" fmla="*/ 3 h 267"/>
                <a:gd name="T68" fmla="*/ 2 w 228"/>
                <a:gd name="T69" fmla="*/ 3 h 267"/>
                <a:gd name="T70" fmla="*/ 3 w 228"/>
                <a:gd name="T71" fmla="*/ 2 h 26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28" h="267">
                  <a:moveTo>
                    <a:pt x="76" y="52"/>
                  </a:moveTo>
                  <a:lnTo>
                    <a:pt x="83" y="53"/>
                  </a:lnTo>
                  <a:lnTo>
                    <a:pt x="89" y="54"/>
                  </a:lnTo>
                  <a:lnTo>
                    <a:pt x="96" y="55"/>
                  </a:lnTo>
                  <a:lnTo>
                    <a:pt x="103" y="55"/>
                  </a:lnTo>
                  <a:lnTo>
                    <a:pt x="110" y="56"/>
                  </a:lnTo>
                  <a:lnTo>
                    <a:pt x="116" y="56"/>
                  </a:lnTo>
                  <a:lnTo>
                    <a:pt x="125" y="56"/>
                  </a:lnTo>
                  <a:lnTo>
                    <a:pt x="131" y="56"/>
                  </a:lnTo>
                  <a:lnTo>
                    <a:pt x="139" y="56"/>
                  </a:lnTo>
                  <a:lnTo>
                    <a:pt x="146" y="55"/>
                  </a:lnTo>
                  <a:lnTo>
                    <a:pt x="153" y="53"/>
                  </a:lnTo>
                  <a:lnTo>
                    <a:pt x="161" y="52"/>
                  </a:lnTo>
                  <a:lnTo>
                    <a:pt x="171" y="48"/>
                  </a:lnTo>
                  <a:lnTo>
                    <a:pt x="180" y="45"/>
                  </a:lnTo>
                  <a:lnTo>
                    <a:pt x="188" y="39"/>
                  </a:lnTo>
                  <a:lnTo>
                    <a:pt x="196" y="33"/>
                  </a:lnTo>
                  <a:lnTo>
                    <a:pt x="204" y="26"/>
                  </a:lnTo>
                  <a:lnTo>
                    <a:pt x="212" y="19"/>
                  </a:lnTo>
                  <a:lnTo>
                    <a:pt x="220" y="10"/>
                  </a:lnTo>
                  <a:lnTo>
                    <a:pt x="227" y="0"/>
                  </a:lnTo>
                  <a:lnTo>
                    <a:pt x="228" y="3"/>
                  </a:lnTo>
                  <a:lnTo>
                    <a:pt x="228" y="5"/>
                  </a:lnTo>
                  <a:lnTo>
                    <a:pt x="228" y="9"/>
                  </a:lnTo>
                  <a:lnTo>
                    <a:pt x="228" y="12"/>
                  </a:lnTo>
                  <a:lnTo>
                    <a:pt x="218" y="24"/>
                  </a:lnTo>
                  <a:lnTo>
                    <a:pt x="209" y="37"/>
                  </a:lnTo>
                  <a:lnTo>
                    <a:pt x="200" y="50"/>
                  </a:lnTo>
                  <a:lnTo>
                    <a:pt x="194" y="64"/>
                  </a:lnTo>
                  <a:lnTo>
                    <a:pt x="189" y="79"/>
                  </a:lnTo>
                  <a:lnTo>
                    <a:pt x="186" y="94"/>
                  </a:lnTo>
                  <a:lnTo>
                    <a:pt x="186" y="110"/>
                  </a:lnTo>
                  <a:lnTo>
                    <a:pt x="187" y="125"/>
                  </a:lnTo>
                  <a:lnTo>
                    <a:pt x="188" y="136"/>
                  </a:lnTo>
                  <a:lnTo>
                    <a:pt x="190" y="145"/>
                  </a:lnTo>
                  <a:lnTo>
                    <a:pt x="191" y="154"/>
                  </a:lnTo>
                  <a:lnTo>
                    <a:pt x="191" y="162"/>
                  </a:lnTo>
                  <a:lnTo>
                    <a:pt x="184" y="161"/>
                  </a:lnTo>
                  <a:lnTo>
                    <a:pt x="176" y="164"/>
                  </a:lnTo>
                  <a:lnTo>
                    <a:pt x="167" y="169"/>
                  </a:lnTo>
                  <a:lnTo>
                    <a:pt x="158" y="178"/>
                  </a:lnTo>
                  <a:lnTo>
                    <a:pt x="150" y="191"/>
                  </a:lnTo>
                  <a:lnTo>
                    <a:pt x="144" y="206"/>
                  </a:lnTo>
                  <a:lnTo>
                    <a:pt x="141" y="226"/>
                  </a:lnTo>
                  <a:lnTo>
                    <a:pt x="142" y="247"/>
                  </a:lnTo>
                  <a:lnTo>
                    <a:pt x="133" y="239"/>
                  </a:lnTo>
                  <a:lnTo>
                    <a:pt x="119" y="235"/>
                  </a:lnTo>
                  <a:lnTo>
                    <a:pt x="104" y="231"/>
                  </a:lnTo>
                  <a:lnTo>
                    <a:pt x="88" y="231"/>
                  </a:lnTo>
                  <a:lnTo>
                    <a:pt x="73" y="235"/>
                  </a:lnTo>
                  <a:lnTo>
                    <a:pt x="59" y="242"/>
                  </a:lnTo>
                  <a:lnTo>
                    <a:pt x="47" y="252"/>
                  </a:lnTo>
                  <a:lnTo>
                    <a:pt x="40" y="267"/>
                  </a:lnTo>
                  <a:lnTo>
                    <a:pt x="40" y="253"/>
                  </a:lnTo>
                  <a:lnTo>
                    <a:pt x="39" y="238"/>
                  </a:lnTo>
                  <a:lnTo>
                    <a:pt x="37" y="223"/>
                  </a:lnTo>
                  <a:lnTo>
                    <a:pt x="32" y="208"/>
                  </a:lnTo>
                  <a:lnTo>
                    <a:pt x="28" y="194"/>
                  </a:lnTo>
                  <a:lnTo>
                    <a:pt x="20" y="182"/>
                  </a:lnTo>
                  <a:lnTo>
                    <a:pt x="12" y="174"/>
                  </a:lnTo>
                  <a:lnTo>
                    <a:pt x="0" y="170"/>
                  </a:lnTo>
                  <a:lnTo>
                    <a:pt x="13" y="152"/>
                  </a:lnTo>
                  <a:lnTo>
                    <a:pt x="21" y="130"/>
                  </a:lnTo>
                  <a:lnTo>
                    <a:pt x="23" y="109"/>
                  </a:lnTo>
                  <a:lnTo>
                    <a:pt x="19" y="95"/>
                  </a:lnTo>
                  <a:lnTo>
                    <a:pt x="28" y="93"/>
                  </a:lnTo>
                  <a:lnTo>
                    <a:pt x="36" y="90"/>
                  </a:lnTo>
                  <a:lnTo>
                    <a:pt x="45" y="85"/>
                  </a:lnTo>
                  <a:lnTo>
                    <a:pt x="53" y="80"/>
                  </a:lnTo>
                  <a:lnTo>
                    <a:pt x="61" y="75"/>
                  </a:lnTo>
                  <a:lnTo>
                    <a:pt x="67" y="68"/>
                  </a:lnTo>
                  <a:lnTo>
                    <a:pt x="73" y="61"/>
                  </a:lnTo>
                  <a:lnTo>
                    <a:pt x="76" y="52"/>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34" name="Freeform 325">
              <a:extLst>
                <a:ext uri="{FF2B5EF4-FFF2-40B4-BE49-F238E27FC236}">
                  <a16:creationId xmlns:a16="http://schemas.microsoft.com/office/drawing/2014/main" xmlns="" id="{D15A29CB-F91A-4560-9B17-666BD3142581}"/>
                </a:ext>
              </a:extLst>
            </p:cNvPr>
            <p:cNvSpPr>
              <a:spLocks/>
            </p:cNvSpPr>
            <p:nvPr/>
          </p:nvSpPr>
          <p:spPr bwMode="auto">
            <a:xfrm>
              <a:off x="2213" y="989"/>
              <a:ext cx="72" cy="100"/>
            </a:xfrm>
            <a:custGeom>
              <a:avLst/>
              <a:gdLst>
                <a:gd name="T0" fmla="*/ 4 w 142"/>
                <a:gd name="T1" fmla="*/ 6 h 200"/>
                <a:gd name="T2" fmla="*/ 4 w 142"/>
                <a:gd name="T3" fmla="*/ 7 h 200"/>
                <a:gd name="T4" fmla="*/ 4 w 142"/>
                <a:gd name="T5" fmla="*/ 6 h 200"/>
                <a:gd name="T6" fmla="*/ 3 w 142"/>
                <a:gd name="T7" fmla="*/ 6 h 200"/>
                <a:gd name="T8" fmla="*/ 3 w 142"/>
                <a:gd name="T9" fmla="*/ 5 h 200"/>
                <a:gd name="T10" fmla="*/ 3 w 142"/>
                <a:gd name="T11" fmla="*/ 5 h 200"/>
                <a:gd name="T12" fmla="*/ 2 w 142"/>
                <a:gd name="T13" fmla="*/ 5 h 200"/>
                <a:gd name="T14" fmla="*/ 2 w 142"/>
                <a:gd name="T15" fmla="*/ 5 h 200"/>
                <a:gd name="T16" fmla="*/ 2 w 142"/>
                <a:gd name="T17" fmla="*/ 5 h 200"/>
                <a:gd name="T18" fmla="*/ 2 w 142"/>
                <a:gd name="T19" fmla="*/ 5 h 200"/>
                <a:gd name="T20" fmla="*/ 2 w 142"/>
                <a:gd name="T21" fmla="*/ 5 h 200"/>
                <a:gd name="T22" fmla="*/ 2 w 142"/>
                <a:gd name="T23" fmla="*/ 5 h 200"/>
                <a:gd name="T24" fmla="*/ 3 w 142"/>
                <a:gd name="T25" fmla="*/ 5 h 200"/>
                <a:gd name="T26" fmla="*/ 3 w 142"/>
                <a:gd name="T27" fmla="*/ 5 h 200"/>
                <a:gd name="T28" fmla="*/ 3 w 142"/>
                <a:gd name="T29" fmla="*/ 4 h 200"/>
                <a:gd name="T30" fmla="*/ 3 w 142"/>
                <a:gd name="T31" fmla="*/ 4 h 200"/>
                <a:gd name="T32" fmla="*/ 2 w 142"/>
                <a:gd name="T33" fmla="*/ 4 h 200"/>
                <a:gd name="T34" fmla="*/ 2 w 142"/>
                <a:gd name="T35" fmla="*/ 3 h 200"/>
                <a:gd name="T36" fmla="*/ 1 w 142"/>
                <a:gd name="T37" fmla="*/ 3 h 200"/>
                <a:gd name="T38" fmla="*/ 1 w 142"/>
                <a:gd name="T39" fmla="*/ 3 h 200"/>
                <a:gd name="T40" fmla="*/ 1 w 142"/>
                <a:gd name="T41" fmla="*/ 3 h 200"/>
                <a:gd name="T42" fmla="*/ 1 w 142"/>
                <a:gd name="T43" fmla="*/ 2 h 200"/>
                <a:gd name="T44" fmla="*/ 1 w 142"/>
                <a:gd name="T45" fmla="*/ 3 h 200"/>
                <a:gd name="T46" fmla="*/ 1 w 142"/>
                <a:gd name="T47" fmla="*/ 3 h 200"/>
                <a:gd name="T48" fmla="*/ 2 w 142"/>
                <a:gd name="T49" fmla="*/ 3 h 200"/>
                <a:gd name="T50" fmla="*/ 2 w 142"/>
                <a:gd name="T51" fmla="*/ 3 h 200"/>
                <a:gd name="T52" fmla="*/ 3 w 142"/>
                <a:gd name="T53" fmla="*/ 3 h 200"/>
                <a:gd name="T54" fmla="*/ 2 w 142"/>
                <a:gd name="T55" fmla="*/ 2 h 200"/>
                <a:gd name="T56" fmla="*/ 2 w 142"/>
                <a:gd name="T57" fmla="*/ 1 h 200"/>
                <a:gd name="T58" fmla="*/ 2 w 142"/>
                <a:gd name="T59" fmla="*/ 1 h 200"/>
                <a:gd name="T60" fmla="*/ 1 w 142"/>
                <a:gd name="T61" fmla="*/ 1 h 200"/>
                <a:gd name="T62" fmla="*/ 2 w 142"/>
                <a:gd name="T63" fmla="*/ 1 h 200"/>
                <a:gd name="T64" fmla="*/ 2 w 142"/>
                <a:gd name="T65" fmla="*/ 1 h 200"/>
                <a:gd name="T66" fmla="*/ 2 w 142"/>
                <a:gd name="T67" fmla="*/ 2 h 200"/>
                <a:gd name="T68" fmla="*/ 3 w 142"/>
                <a:gd name="T69" fmla="*/ 2 h 200"/>
                <a:gd name="T70" fmla="*/ 3 w 142"/>
                <a:gd name="T71" fmla="*/ 3 h 200"/>
                <a:gd name="T72" fmla="*/ 3 w 142"/>
                <a:gd name="T73" fmla="*/ 3 h 200"/>
                <a:gd name="T74" fmla="*/ 4 w 142"/>
                <a:gd name="T75" fmla="*/ 2 h 200"/>
                <a:gd name="T76" fmla="*/ 4 w 142"/>
                <a:gd name="T77" fmla="*/ 1 h 200"/>
                <a:gd name="T78" fmla="*/ 4 w 142"/>
                <a:gd name="T79" fmla="*/ 1 h 200"/>
                <a:gd name="T80" fmla="*/ 4 w 142"/>
                <a:gd name="T81" fmla="*/ 2 h 200"/>
                <a:gd name="T82" fmla="*/ 4 w 142"/>
                <a:gd name="T83" fmla="*/ 3 h 200"/>
                <a:gd name="T84" fmla="*/ 3 w 142"/>
                <a:gd name="T85" fmla="*/ 4 h 200"/>
                <a:gd name="T86" fmla="*/ 4 w 142"/>
                <a:gd name="T87" fmla="*/ 5 h 200"/>
                <a:gd name="T88" fmla="*/ 4 w 142"/>
                <a:gd name="T89" fmla="*/ 5 h 200"/>
                <a:gd name="T90" fmla="*/ 4 w 142"/>
                <a:gd name="T91" fmla="*/ 5 h 200"/>
                <a:gd name="T92" fmla="*/ 4 w 142"/>
                <a:gd name="T93" fmla="*/ 4 h 200"/>
                <a:gd name="T94" fmla="*/ 5 w 142"/>
                <a:gd name="T95" fmla="*/ 4 h 200"/>
                <a:gd name="T96" fmla="*/ 5 w 142"/>
                <a:gd name="T97" fmla="*/ 4 h 200"/>
                <a:gd name="T98" fmla="*/ 5 w 142"/>
                <a:gd name="T99" fmla="*/ 4 h 200"/>
                <a:gd name="T100" fmla="*/ 5 w 142"/>
                <a:gd name="T101" fmla="*/ 4 h 200"/>
                <a:gd name="T102" fmla="*/ 5 w 142"/>
                <a:gd name="T103" fmla="*/ 4 h 200"/>
                <a:gd name="T104" fmla="*/ 4 w 142"/>
                <a:gd name="T105" fmla="*/ 5 h 200"/>
                <a:gd name="T106" fmla="*/ 4 w 142"/>
                <a:gd name="T107" fmla="*/ 5 h 200"/>
                <a:gd name="T108" fmla="*/ 4 w 142"/>
                <a:gd name="T109" fmla="*/ 6 h 200"/>
                <a:gd name="T110" fmla="*/ 4 w 142"/>
                <a:gd name="T111" fmla="*/ 6 h 2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42" h="200">
                  <a:moveTo>
                    <a:pt x="115" y="178"/>
                  </a:moveTo>
                  <a:lnTo>
                    <a:pt x="114" y="184"/>
                  </a:lnTo>
                  <a:lnTo>
                    <a:pt x="112" y="189"/>
                  </a:lnTo>
                  <a:lnTo>
                    <a:pt x="111" y="194"/>
                  </a:lnTo>
                  <a:lnTo>
                    <a:pt x="111" y="200"/>
                  </a:lnTo>
                  <a:lnTo>
                    <a:pt x="104" y="189"/>
                  </a:lnTo>
                  <a:lnTo>
                    <a:pt x="99" y="175"/>
                  </a:lnTo>
                  <a:lnTo>
                    <a:pt x="93" y="162"/>
                  </a:lnTo>
                  <a:lnTo>
                    <a:pt x="91" y="154"/>
                  </a:lnTo>
                  <a:lnTo>
                    <a:pt x="86" y="152"/>
                  </a:lnTo>
                  <a:lnTo>
                    <a:pt x="80" y="149"/>
                  </a:lnTo>
                  <a:lnTo>
                    <a:pt x="73" y="146"/>
                  </a:lnTo>
                  <a:lnTo>
                    <a:pt x="66" y="144"/>
                  </a:lnTo>
                  <a:lnTo>
                    <a:pt x="59" y="141"/>
                  </a:lnTo>
                  <a:lnTo>
                    <a:pt x="53" y="139"/>
                  </a:lnTo>
                  <a:lnTo>
                    <a:pt x="47" y="137"/>
                  </a:lnTo>
                  <a:lnTo>
                    <a:pt x="41" y="137"/>
                  </a:lnTo>
                  <a:lnTo>
                    <a:pt x="40" y="136"/>
                  </a:lnTo>
                  <a:lnTo>
                    <a:pt x="39" y="133"/>
                  </a:lnTo>
                  <a:lnTo>
                    <a:pt x="36" y="132"/>
                  </a:lnTo>
                  <a:lnTo>
                    <a:pt x="35" y="131"/>
                  </a:lnTo>
                  <a:lnTo>
                    <a:pt x="40" y="131"/>
                  </a:lnTo>
                  <a:lnTo>
                    <a:pt x="47" y="132"/>
                  </a:lnTo>
                  <a:lnTo>
                    <a:pt x="55" y="133"/>
                  </a:lnTo>
                  <a:lnTo>
                    <a:pt x="64" y="133"/>
                  </a:lnTo>
                  <a:lnTo>
                    <a:pt x="72" y="134"/>
                  </a:lnTo>
                  <a:lnTo>
                    <a:pt x="79" y="136"/>
                  </a:lnTo>
                  <a:lnTo>
                    <a:pt x="85" y="137"/>
                  </a:lnTo>
                  <a:lnTo>
                    <a:pt x="88" y="138"/>
                  </a:lnTo>
                  <a:lnTo>
                    <a:pt x="85" y="126"/>
                  </a:lnTo>
                  <a:lnTo>
                    <a:pt x="81" y="117"/>
                  </a:lnTo>
                  <a:lnTo>
                    <a:pt x="78" y="110"/>
                  </a:lnTo>
                  <a:lnTo>
                    <a:pt x="74" y="104"/>
                  </a:lnTo>
                  <a:lnTo>
                    <a:pt x="63" y="100"/>
                  </a:lnTo>
                  <a:lnTo>
                    <a:pt x="53" y="95"/>
                  </a:lnTo>
                  <a:lnTo>
                    <a:pt x="42" y="91"/>
                  </a:lnTo>
                  <a:lnTo>
                    <a:pt x="33" y="85"/>
                  </a:lnTo>
                  <a:lnTo>
                    <a:pt x="25" y="79"/>
                  </a:lnTo>
                  <a:lnTo>
                    <a:pt x="17" y="74"/>
                  </a:lnTo>
                  <a:lnTo>
                    <a:pt x="10" y="72"/>
                  </a:lnTo>
                  <a:lnTo>
                    <a:pt x="5" y="70"/>
                  </a:lnTo>
                  <a:lnTo>
                    <a:pt x="2" y="68"/>
                  </a:lnTo>
                  <a:lnTo>
                    <a:pt x="0" y="65"/>
                  </a:lnTo>
                  <a:lnTo>
                    <a:pt x="1" y="64"/>
                  </a:lnTo>
                  <a:lnTo>
                    <a:pt x="6" y="65"/>
                  </a:lnTo>
                  <a:lnTo>
                    <a:pt x="12" y="68"/>
                  </a:lnTo>
                  <a:lnTo>
                    <a:pt x="19" y="71"/>
                  </a:lnTo>
                  <a:lnTo>
                    <a:pt x="27" y="76"/>
                  </a:lnTo>
                  <a:lnTo>
                    <a:pt x="36" y="79"/>
                  </a:lnTo>
                  <a:lnTo>
                    <a:pt x="47" y="84"/>
                  </a:lnTo>
                  <a:lnTo>
                    <a:pt x="56" y="87"/>
                  </a:lnTo>
                  <a:lnTo>
                    <a:pt x="64" y="91"/>
                  </a:lnTo>
                  <a:lnTo>
                    <a:pt x="72" y="92"/>
                  </a:lnTo>
                  <a:lnTo>
                    <a:pt x="71" y="84"/>
                  </a:lnTo>
                  <a:lnTo>
                    <a:pt x="68" y="72"/>
                  </a:lnTo>
                  <a:lnTo>
                    <a:pt x="62" y="58"/>
                  </a:lnTo>
                  <a:lnTo>
                    <a:pt x="56" y="46"/>
                  </a:lnTo>
                  <a:lnTo>
                    <a:pt x="49" y="32"/>
                  </a:lnTo>
                  <a:lnTo>
                    <a:pt x="42" y="20"/>
                  </a:lnTo>
                  <a:lnTo>
                    <a:pt x="36" y="12"/>
                  </a:lnTo>
                  <a:lnTo>
                    <a:pt x="33" y="7"/>
                  </a:lnTo>
                  <a:lnTo>
                    <a:pt x="30" y="2"/>
                  </a:lnTo>
                  <a:lnTo>
                    <a:pt x="31" y="0"/>
                  </a:lnTo>
                  <a:lnTo>
                    <a:pt x="36" y="2"/>
                  </a:lnTo>
                  <a:lnTo>
                    <a:pt x="43" y="9"/>
                  </a:lnTo>
                  <a:lnTo>
                    <a:pt x="48" y="15"/>
                  </a:lnTo>
                  <a:lnTo>
                    <a:pt x="54" y="24"/>
                  </a:lnTo>
                  <a:lnTo>
                    <a:pt x="59" y="34"/>
                  </a:lnTo>
                  <a:lnTo>
                    <a:pt x="66" y="45"/>
                  </a:lnTo>
                  <a:lnTo>
                    <a:pt x="72" y="56"/>
                  </a:lnTo>
                  <a:lnTo>
                    <a:pt x="77" y="66"/>
                  </a:lnTo>
                  <a:lnTo>
                    <a:pt x="80" y="77"/>
                  </a:lnTo>
                  <a:lnTo>
                    <a:pt x="82" y="84"/>
                  </a:lnTo>
                  <a:lnTo>
                    <a:pt x="92" y="73"/>
                  </a:lnTo>
                  <a:lnTo>
                    <a:pt x="100" y="56"/>
                  </a:lnTo>
                  <a:lnTo>
                    <a:pt x="104" y="39"/>
                  </a:lnTo>
                  <a:lnTo>
                    <a:pt x="107" y="26"/>
                  </a:lnTo>
                  <a:lnTo>
                    <a:pt x="107" y="20"/>
                  </a:lnTo>
                  <a:lnTo>
                    <a:pt x="108" y="19"/>
                  </a:lnTo>
                  <a:lnTo>
                    <a:pt x="109" y="24"/>
                  </a:lnTo>
                  <a:lnTo>
                    <a:pt x="110" y="31"/>
                  </a:lnTo>
                  <a:lnTo>
                    <a:pt x="110" y="43"/>
                  </a:lnTo>
                  <a:lnTo>
                    <a:pt x="108" y="63"/>
                  </a:lnTo>
                  <a:lnTo>
                    <a:pt x="102" y="83"/>
                  </a:lnTo>
                  <a:lnTo>
                    <a:pt x="88" y="100"/>
                  </a:lnTo>
                  <a:lnTo>
                    <a:pt x="94" y="111"/>
                  </a:lnTo>
                  <a:lnTo>
                    <a:pt x="97" y="122"/>
                  </a:lnTo>
                  <a:lnTo>
                    <a:pt x="99" y="131"/>
                  </a:lnTo>
                  <a:lnTo>
                    <a:pt x="100" y="138"/>
                  </a:lnTo>
                  <a:lnTo>
                    <a:pt x="106" y="136"/>
                  </a:lnTo>
                  <a:lnTo>
                    <a:pt x="111" y="132"/>
                  </a:lnTo>
                  <a:lnTo>
                    <a:pt x="116" y="129"/>
                  </a:lnTo>
                  <a:lnTo>
                    <a:pt x="120" y="125"/>
                  </a:lnTo>
                  <a:lnTo>
                    <a:pt x="125" y="122"/>
                  </a:lnTo>
                  <a:lnTo>
                    <a:pt x="129" y="117"/>
                  </a:lnTo>
                  <a:lnTo>
                    <a:pt x="132" y="113"/>
                  </a:lnTo>
                  <a:lnTo>
                    <a:pt x="134" y="107"/>
                  </a:lnTo>
                  <a:lnTo>
                    <a:pt x="138" y="101"/>
                  </a:lnTo>
                  <a:lnTo>
                    <a:pt x="141" y="100"/>
                  </a:lnTo>
                  <a:lnTo>
                    <a:pt x="142" y="103"/>
                  </a:lnTo>
                  <a:lnTo>
                    <a:pt x="142" y="110"/>
                  </a:lnTo>
                  <a:lnTo>
                    <a:pt x="140" y="115"/>
                  </a:lnTo>
                  <a:lnTo>
                    <a:pt x="137" y="121"/>
                  </a:lnTo>
                  <a:lnTo>
                    <a:pt x="132" y="127"/>
                  </a:lnTo>
                  <a:lnTo>
                    <a:pt x="127" y="134"/>
                  </a:lnTo>
                  <a:lnTo>
                    <a:pt x="122" y="140"/>
                  </a:lnTo>
                  <a:lnTo>
                    <a:pt x="116" y="146"/>
                  </a:lnTo>
                  <a:lnTo>
                    <a:pt x="110" y="151"/>
                  </a:lnTo>
                  <a:lnTo>
                    <a:pt x="106" y="153"/>
                  </a:lnTo>
                  <a:lnTo>
                    <a:pt x="108" y="161"/>
                  </a:lnTo>
                  <a:lnTo>
                    <a:pt x="110" y="167"/>
                  </a:lnTo>
                  <a:lnTo>
                    <a:pt x="112" y="174"/>
                  </a:lnTo>
                  <a:lnTo>
                    <a:pt x="115" y="178"/>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35" name="Freeform 326">
              <a:extLst>
                <a:ext uri="{FF2B5EF4-FFF2-40B4-BE49-F238E27FC236}">
                  <a16:creationId xmlns:a16="http://schemas.microsoft.com/office/drawing/2014/main" xmlns="" id="{C8EEDCD5-A120-489A-A00D-79E3D7AAA7B4}"/>
                </a:ext>
              </a:extLst>
            </p:cNvPr>
            <p:cNvSpPr>
              <a:spLocks/>
            </p:cNvSpPr>
            <p:nvPr/>
          </p:nvSpPr>
          <p:spPr bwMode="auto">
            <a:xfrm>
              <a:off x="2127" y="1238"/>
              <a:ext cx="70" cy="91"/>
            </a:xfrm>
            <a:custGeom>
              <a:avLst/>
              <a:gdLst>
                <a:gd name="T0" fmla="*/ 5 w 140"/>
                <a:gd name="T1" fmla="*/ 1 h 180"/>
                <a:gd name="T2" fmla="*/ 4 w 140"/>
                <a:gd name="T3" fmla="*/ 1 h 180"/>
                <a:gd name="T4" fmla="*/ 4 w 140"/>
                <a:gd name="T5" fmla="*/ 1 h 180"/>
                <a:gd name="T6" fmla="*/ 4 w 140"/>
                <a:gd name="T7" fmla="*/ 1 h 180"/>
                <a:gd name="T8" fmla="*/ 3 w 140"/>
                <a:gd name="T9" fmla="*/ 2 h 180"/>
                <a:gd name="T10" fmla="*/ 2 w 140"/>
                <a:gd name="T11" fmla="*/ 2 h 180"/>
                <a:gd name="T12" fmla="*/ 2 w 140"/>
                <a:gd name="T13" fmla="*/ 2 h 180"/>
                <a:gd name="T14" fmla="*/ 1 w 140"/>
                <a:gd name="T15" fmla="*/ 2 h 180"/>
                <a:gd name="T16" fmla="*/ 1 w 140"/>
                <a:gd name="T17" fmla="*/ 2 h 180"/>
                <a:gd name="T18" fmla="*/ 1 w 140"/>
                <a:gd name="T19" fmla="*/ 2 h 180"/>
                <a:gd name="T20" fmla="*/ 1 w 140"/>
                <a:gd name="T21" fmla="*/ 2 h 180"/>
                <a:gd name="T22" fmla="*/ 2 w 140"/>
                <a:gd name="T23" fmla="*/ 2 h 180"/>
                <a:gd name="T24" fmla="*/ 2 w 140"/>
                <a:gd name="T25" fmla="*/ 2 h 180"/>
                <a:gd name="T26" fmla="*/ 3 w 140"/>
                <a:gd name="T27" fmla="*/ 2 h 180"/>
                <a:gd name="T28" fmla="*/ 3 w 140"/>
                <a:gd name="T29" fmla="*/ 2 h 180"/>
                <a:gd name="T30" fmla="*/ 3 w 140"/>
                <a:gd name="T31" fmla="*/ 3 h 180"/>
                <a:gd name="T32" fmla="*/ 2 w 140"/>
                <a:gd name="T33" fmla="*/ 3 h 180"/>
                <a:gd name="T34" fmla="*/ 2 w 140"/>
                <a:gd name="T35" fmla="*/ 3 h 180"/>
                <a:gd name="T36" fmla="*/ 1 w 140"/>
                <a:gd name="T37" fmla="*/ 4 h 180"/>
                <a:gd name="T38" fmla="*/ 1 w 140"/>
                <a:gd name="T39" fmla="*/ 4 h 180"/>
                <a:gd name="T40" fmla="*/ 1 w 140"/>
                <a:gd name="T41" fmla="*/ 4 h 180"/>
                <a:gd name="T42" fmla="*/ 1 w 140"/>
                <a:gd name="T43" fmla="*/ 4 h 180"/>
                <a:gd name="T44" fmla="*/ 1 w 140"/>
                <a:gd name="T45" fmla="*/ 4 h 180"/>
                <a:gd name="T46" fmla="*/ 1 w 140"/>
                <a:gd name="T47" fmla="*/ 4 h 180"/>
                <a:gd name="T48" fmla="*/ 2 w 140"/>
                <a:gd name="T49" fmla="*/ 4 h 180"/>
                <a:gd name="T50" fmla="*/ 2 w 140"/>
                <a:gd name="T51" fmla="*/ 4 h 180"/>
                <a:gd name="T52" fmla="*/ 2 w 140"/>
                <a:gd name="T53" fmla="*/ 4 h 180"/>
                <a:gd name="T54" fmla="*/ 2 w 140"/>
                <a:gd name="T55" fmla="*/ 5 h 180"/>
                <a:gd name="T56" fmla="*/ 2 w 140"/>
                <a:gd name="T57" fmla="*/ 6 h 180"/>
                <a:gd name="T58" fmla="*/ 2 w 140"/>
                <a:gd name="T59" fmla="*/ 5 h 180"/>
                <a:gd name="T60" fmla="*/ 2 w 140"/>
                <a:gd name="T61" fmla="*/ 5 h 180"/>
                <a:gd name="T62" fmla="*/ 2 w 140"/>
                <a:gd name="T63" fmla="*/ 4 h 180"/>
                <a:gd name="T64" fmla="*/ 3 w 140"/>
                <a:gd name="T65" fmla="*/ 4 h 180"/>
                <a:gd name="T66" fmla="*/ 3 w 140"/>
                <a:gd name="T67" fmla="*/ 5 h 180"/>
                <a:gd name="T68" fmla="*/ 4 w 140"/>
                <a:gd name="T69" fmla="*/ 6 h 180"/>
                <a:gd name="T70" fmla="*/ 4 w 140"/>
                <a:gd name="T71" fmla="*/ 6 h 180"/>
                <a:gd name="T72" fmla="*/ 3 w 140"/>
                <a:gd name="T73" fmla="*/ 5 h 180"/>
                <a:gd name="T74" fmla="*/ 3 w 140"/>
                <a:gd name="T75" fmla="*/ 4 h 180"/>
                <a:gd name="T76" fmla="*/ 3 w 140"/>
                <a:gd name="T77" fmla="*/ 3 h 180"/>
                <a:gd name="T78" fmla="*/ 4 w 140"/>
                <a:gd name="T79" fmla="*/ 2 h 180"/>
                <a:gd name="T80" fmla="*/ 4 w 140"/>
                <a:gd name="T81" fmla="*/ 2 h 180"/>
                <a:gd name="T82" fmla="*/ 5 w 140"/>
                <a:gd name="T83" fmla="*/ 3 h 180"/>
                <a:gd name="T84" fmla="*/ 5 w 140"/>
                <a:gd name="T85" fmla="*/ 4 h 180"/>
                <a:gd name="T86" fmla="*/ 5 w 140"/>
                <a:gd name="T87" fmla="*/ 4 h 180"/>
                <a:gd name="T88" fmla="*/ 5 w 140"/>
                <a:gd name="T89" fmla="*/ 3 h 180"/>
                <a:gd name="T90" fmla="*/ 4 w 140"/>
                <a:gd name="T91" fmla="*/ 2 h 180"/>
                <a:gd name="T92" fmla="*/ 4 w 140"/>
                <a:gd name="T93" fmla="*/ 1 h 180"/>
                <a:gd name="T94" fmla="*/ 5 w 140"/>
                <a:gd name="T95" fmla="*/ 1 h 180"/>
                <a:gd name="T96" fmla="*/ 5 w 140"/>
                <a:gd name="T97" fmla="*/ 0 h 1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40" h="180">
                  <a:moveTo>
                    <a:pt x="140" y="0"/>
                  </a:moveTo>
                  <a:lnTo>
                    <a:pt x="132" y="1"/>
                  </a:lnTo>
                  <a:lnTo>
                    <a:pt x="125" y="3"/>
                  </a:lnTo>
                  <a:lnTo>
                    <a:pt x="118" y="4"/>
                  </a:lnTo>
                  <a:lnTo>
                    <a:pt x="110" y="4"/>
                  </a:lnTo>
                  <a:lnTo>
                    <a:pt x="109" y="12"/>
                  </a:lnTo>
                  <a:lnTo>
                    <a:pt x="105" y="21"/>
                  </a:lnTo>
                  <a:lnTo>
                    <a:pt x="99" y="28"/>
                  </a:lnTo>
                  <a:lnTo>
                    <a:pt x="92" y="32"/>
                  </a:lnTo>
                  <a:lnTo>
                    <a:pt x="84" y="33"/>
                  </a:lnTo>
                  <a:lnTo>
                    <a:pt x="75" y="34"/>
                  </a:lnTo>
                  <a:lnTo>
                    <a:pt x="64" y="35"/>
                  </a:lnTo>
                  <a:lnTo>
                    <a:pt x="54" y="39"/>
                  </a:lnTo>
                  <a:lnTo>
                    <a:pt x="44" y="41"/>
                  </a:lnTo>
                  <a:lnTo>
                    <a:pt x="34" y="44"/>
                  </a:lnTo>
                  <a:lnTo>
                    <a:pt x="28" y="48"/>
                  </a:lnTo>
                  <a:lnTo>
                    <a:pt x="23" y="53"/>
                  </a:lnTo>
                  <a:lnTo>
                    <a:pt x="21" y="55"/>
                  </a:lnTo>
                  <a:lnTo>
                    <a:pt x="21" y="56"/>
                  </a:lnTo>
                  <a:lnTo>
                    <a:pt x="22" y="56"/>
                  </a:lnTo>
                  <a:lnTo>
                    <a:pt x="26" y="54"/>
                  </a:lnTo>
                  <a:lnTo>
                    <a:pt x="31" y="51"/>
                  </a:lnTo>
                  <a:lnTo>
                    <a:pt x="37" y="49"/>
                  </a:lnTo>
                  <a:lnTo>
                    <a:pt x="44" y="47"/>
                  </a:lnTo>
                  <a:lnTo>
                    <a:pt x="52" y="46"/>
                  </a:lnTo>
                  <a:lnTo>
                    <a:pt x="60" y="43"/>
                  </a:lnTo>
                  <a:lnTo>
                    <a:pt x="69" y="43"/>
                  </a:lnTo>
                  <a:lnTo>
                    <a:pt x="78" y="43"/>
                  </a:lnTo>
                  <a:lnTo>
                    <a:pt x="86" y="44"/>
                  </a:lnTo>
                  <a:lnTo>
                    <a:pt x="80" y="57"/>
                  </a:lnTo>
                  <a:lnTo>
                    <a:pt x="75" y="71"/>
                  </a:lnTo>
                  <a:lnTo>
                    <a:pt x="69" y="81"/>
                  </a:lnTo>
                  <a:lnTo>
                    <a:pt x="62" y="88"/>
                  </a:lnTo>
                  <a:lnTo>
                    <a:pt x="57" y="91"/>
                  </a:lnTo>
                  <a:lnTo>
                    <a:pt x="51" y="93"/>
                  </a:lnTo>
                  <a:lnTo>
                    <a:pt x="42" y="95"/>
                  </a:lnTo>
                  <a:lnTo>
                    <a:pt x="33" y="97"/>
                  </a:lnTo>
                  <a:lnTo>
                    <a:pt x="25" y="100"/>
                  </a:lnTo>
                  <a:lnTo>
                    <a:pt x="17" y="102"/>
                  </a:lnTo>
                  <a:lnTo>
                    <a:pt x="10" y="103"/>
                  </a:lnTo>
                  <a:lnTo>
                    <a:pt x="4" y="104"/>
                  </a:lnTo>
                  <a:lnTo>
                    <a:pt x="1" y="106"/>
                  </a:lnTo>
                  <a:lnTo>
                    <a:pt x="0" y="106"/>
                  </a:lnTo>
                  <a:lnTo>
                    <a:pt x="1" y="107"/>
                  </a:lnTo>
                  <a:lnTo>
                    <a:pt x="7" y="107"/>
                  </a:lnTo>
                  <a:lnTo>
                    <a:pt x="11" y="107"/>
                  </a:lnTo>
                  <a:lnTo>
                    <a:pt x="17" y="106"/>
                  </a:lnTo>
                  <a:lnTo>
                    <a:pt x="24" y="106"/>
                  </a:lnTo>
                  <a:lnTo>
                    <a:pt x="31" y="104"/>
                  </a:lnTo>
                  <a:lnTo>
                    <a:pt x="38" y="103"/>
                  </a:lnTo>
                  <a:lnTo>
                    <a:pt x="46" y="102"/>
                  </a:lnTo>
                  <a:lnTo>
                    <a:pt x="53" y="101"/>
                  </a:lnTo>
                  <a:lnTo>
                    <a:pt x="60" y="100"/>
                  </a:lnTo>
                  <a:lnTo>
                    <a:pt x="49" y="111"/>
                  </a:lnTo>
                  <a:lnTo>
                    <a:pt x="40" y="124"/>
                  </a:lnTo>
                  <a:lnTo>
                    <a:pt x="33" y="145"/>
                  </a:lnTo>
                  <a:lnTo>
                    <a:pt x="31" y="180"/>
                  </a:lnTo>
                  <a:lnTo>
                    <a:pt x="34" y="172"/>
                  </a:lnTo>
                  <a:lnTo>
                    <a:pt x="39" y="163"/>
                  </a:lnTo>
                  <a:lnTo>
                    <a:pt x="44" y="152"/>
                  </a:lnTo>
                  <a:lnTo>
                    <a:pt x="48" y="141"/>
                  </a:lnTo>
                  <a:lnTo>
                    <a:pt x="54" y="130"/>
                  </a:lnTo>
                  <a:lnTo>
                    <a:pt x="60" y="119"/>
                  </a:lnTo>
                  <a:lnTo>
                    <a:pt x="64" y="111"/>
                  </a:lnTo>
                  <a:lnTo>
                    <a:pt x="70" y="106"/>
                  </a:lnTo>
                  <a:lnTo>
                    <a:pt x="74" y="121"/>
                  </a:lnTo>
                  <a:lnTo>
                    <a:pt x="79" y="137"/>
                  </a:lnTo>
                  <a:lnTo>
                    <a:pt x="86" y="152"/>
                  </a:lnTo>
                  <a:lnTo>
                    <a:pt x="93" y="162"/>
                  </a:lnTo>
                  <a:lnTo>
                    <a:pt x="98" y="167"/>
                  </a:lnTo>
                  <a:lnTo>
                    <a:pt x="99" y="165"/>
                  </a:lnTo>
                  <a:lnTo>
                    <a:pt x="98" y="162"/>
                  </a:lnTo>
                  <a:lnTo>
                    <a:pt x="94" y="157"/>
                  </a:lnTo>
                  <a:lnTo>
                    <a:pt x="89" y="141"/>
                  </a:lnTo>
                  <a:lnTo>
                    <a:pt x="84" y="124"/>
                  </a:lnTo>
                  <a:lnTo>
                    <a:pt x="80" y="109"/>
                  </a:lnTo>
                  <a:lnTo>
                    <a:pt x="80" y="96"/>
                  </a:lnTo>
                  <a:lnTo>
                    <a:pt x="84" y="84"/>
                  </a:lnTo>
                  <a:lnTo>
                    <a:pt x="91" y="70"/>
                  </a:lnTo>
                  <a:lnTo>
                    <a:pt x="98" y="56"/>
                  </a:lnTo>
                  <a:lnTo>
                    <a:pt x="102" y="48"/>
                  </a:lnTo>
                  <a:lnTo>
                    <a:pt x="113" y="58"/>
                  </a:lnTo>
                  <a:lnTo>
                    <a:pt x="123" y="71"/>
                  </a:lnTo>
                  <a:lnTo>
                    <a:pt x="131" y="87"/>
                  </a:lnTo>
                  <a:lnTo>
                    <a:pt x="135" y="108"/>
                  </a:lnTo>
                  <a:lnTo>
                    <a:pt x="136" y="115"/>
                  </a:lnTo>
                  <a:lnTo>
                    <a:pt x="137" y="115"/>
                  </a:lnTo>
                  <a:lnTo>
                    <a:pt x="139" y="110"/>
                  </a:lnTo>
                  <a:lnTo>
                    <a:pt x="139" y="104"/>
                  </a:lnTo>
                  <a:lnTo>
                    <a:pt x="137" y="84"/>
                  </a:lnTo>
                  <a:lnTo>
                    <a:pt x="131" y="63"/>
                  </a:lnTo>
                  <a:lnTo>
                    <a:pt x="124" y="47"/>
                  </a:lnTo>
                  <a:lnTo>
                    <a:pt x="117" y="39"/>
                  </a:lnTo>
                  <a:lnTo>
                    <a:pt x="124" y="29"/>
                  </a:lnTo>
                  <a:lnTo>
                    <a:pt x="130" y="19"/>
                  </a:lnTo>
                  <a:lnTo>
                    <a:pt x="136" y="9"/>
                  </a:lnTo>
                  <a:lnTo>
                    <a:pt x="139" y="0"/>
                  </a:lnTo>
                  <a:lnTo>
                    <a:pt x="140" y="0"/>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36" name="Freeform 327">
              <a:extLst>
                <a:ext uri="{FF2B5EF4-FFF2-40B4-BE49-F238E27FC236}">
                  <a16:creationId xmlns:a16="http://schemas.microsoft.com/office/drawing/2014/main" xmlns="" id="{FAEAE190-3452-4DC8-BDA7-4BFEE9074C68}"/>
                </a:ext>
              </a:extLst>
            </p:cNvPr>
            <p:cNvSpPr>
              <a:spLocks/>
            </p:cNvSpPr>
            <p:nvPr/>
          </p:nvSpPr>
          <p:spPr bwMode="auto">
            <a:xfrm>
              <a:off x="2236" y="1115"/>
              <a:ext cx="100" cy="77"/>
            </a:xfrm>
            <a:custGeom>
              <a:avLst/>
              <a:gdLst>
                <a:gd name="T0" fmla="*/ 4 w 199"/>
                <a:gd name="T1" fmla="*/ 1 h 154"/>
                <a:gd name="T2" fmla="*/ 5 w 199"/>
                <a:gd name="T3" fmla="*/ 1 h 154"/>
                <a:gd name="T4" fmla="*/ 5 w 199"/>
                <a:gd name="T5" fmla="*/ 1 h 154"/>
                <a:gd name="T6" fmla="*/ 5 w 199"/>
                <a:gd name="T7" fmla="*/ 1 h 154"/>
                <a:gd name="T8" fmla="*/ 5 w 199"/>
                <a:gd name="T9" fmla="*/ 2 h 154"/>
                <a:gd name="T10" fmla="*/ 4 w 199"/>
                <a:gd name="T11" fmla="*/ 2 h 154"/>
                <a:gd name="T12" fmla="*/ 4 w 199"/>
                <a:gd name="T13" fmla="*/ 2 h 154"/>
                <a:gd name="T14" fmla="*/ 4 w 199"/>
                <a:gd name="T15" fmla="*/ 3 h 154"/>
                <a:gd name="T16" fmla="*/ 4 w 199"/>
                <a:gd name="T17" fmla="*/ 3 h 154"/>
                <a:gd name="T18" fmla="*/ 5 w 199"/>
                <a:gd name="T19" fmla="*/ 2 h 154"/>
                <a:gd name="T20" fmla="*/ 5 w 199"/>
                <a:gd name="T21" fmla="*/ 3 h 154"/>
                <a:gd name="T22" fmla="*/ 5 w 199"/>
                <a:gd name="T23" fmla="*/ 3 h 154"/>
                <a:gd name="T24" fmla="*/ 5 w 199"/>
                <a:gd name="T25" fmla="*/ 3 h 154"/>
                <a:gd name="T26" fmla="*/ 5 w 199"/>
                <a:gd name="T27" fmla="*/ 3 h 154"/>
                <a:gd name="T28" fmla="*/ 5 w 199"/>
                <a:gd name="T29" fmla="*/ 4 h 154"/>
                <a:gd name="T30" fmla="*/ 6 w 199"/>
                <a:gd name="T31" fmla="*/ 4 h 154"/>
                <a:gd name="T32" fmla="*/ 6 w 199"/>
                <a:gd name="T33" fmla="*/ 4 h 154"/>
                <a:gd name="T34" fmla="*/ 6 w 199"/>
                <a:gd name="T35" fmla="*/ 4 h 154"/>
                <a:gd name="T36" fmla="*/ 7 w 199"/>
                <a:gd name="T37" fmla="*/ 5 h 154"/>
                <a:gd name="T38" fmla="*/ 6 w 199"/>
                <a:gd name="T39" fmla="*/ 5 h 154"/>
                <a:gd name="T40" fmla="*/ 6 w 199"/>
                <a:gd name="T41" fmla="*/ 5 h 154"/>
                <a:gd name="T42" fmla="*/ 5 w 199"/>
                <a:gd name="T43" fmla="*/ 5 h 154"/>
                <a:gd name="T44" fmla="*/ 5 w 199"/>
                <a:gd name="T45" fmla="*/ 4 h 154"/>
                <a:gd name="T46" fmla="*/ 5 w 199"/>
                <a:gd name="T47" fmla="*/ 4 h 154"/>
                <a:gd name="T48" fmla="*/ 4 w 199"/>
                <a:gd name="T49" fmla="*/ 3 h 154"/>
                <a:gd name="T50" fmla="*/ 4 w 199"/>
                <a:gd name="T51" fmla="*/ 4 h 154"/>
                <a:gd name="T52" fmla="*/ 4 w 199"/>
                <a:gd name="T53" fmla="*/ 5 h 154"/>
                <a:gd name="T54" fmla="*/ 4 w 199"/>
                <a:gd name="T55" fmla="*/ 5 h 154"/>
                <a:gd name="T56" fmla="*/ 3 w 199"/>
                <a:gd name="T57" fmla="*/ 5 h 154"/>
                <a:gd name="T58" fmla="*/ 2 w 199"/>
                <a:gd name="T59" fmla="*/ 5 h 154"/>
                <a:gd name="T60" fmla="*/ 2 w 199"/>
                <a:gd name="T61" fmla="*/ 4 h 154"/>
                <a:gd name="T62" fmla="*/ 2 w 199"/>
                <a:gd name="T63" fmla="*/ 3 h 154"/>
                <a:gd name="T64" fmla="*/ 2 w 199"/>
                <a:gd name="T65" fmla="*/ 3 h 154"/>
                <a:gd name="T66" fmla="*/ 2 w 199"/>
                <a:gd name="T67" fmla="*/ 3 h 154"/>
                <a:gd name="T68" fmla="*/ 1 w 199"/>
                <a:gd name="T69" fmla="*/ 3 h 154"/>
                <a:gd name="T70" fmla="*/ 1 w 199"/>
                <a:gd name="T71" fmla="*/ 3 h 154"/>
                <a:gd name="T72" fmla="*/ 1 w 199"/>
                <a:gd name="T73" fmla="*/ 2 h 154"/>
                <a:gd name="T74" fmla="*/ 1 w 199"/>
                <a:gd name="T75" fmla="*/ 2 h 154"/>
                <a:gd name="T76" fmla="*/ 1 w 199"/>
                <a:gd name="T77" fmla="*/ 2 h 154"/>
                <a:gd name="T78" fmla="*/ 1 w 199"/>
                <a:gd name="T79" fmla="*/ 2 h 154"/>
                <a:gd name="T80" fmla="*/ 2 w 199"/>
                <a:gd name="T81" fmla="*/ 1 h 154"/>
                <a:gd name="T82" fmla="*/ 2 w 199"/>
                <a:gd name="T83" fmla="*/ 1 h 154"/>
                <a:gd name="T84" fmla="*/ 3 w 199"/>
                <a:gd name="T85" fmla="*/ 1 h 154"/>
                <a:gd name="T86" fmla="*/ 3 w 199"/>
                <a:gd name="T87" fmla="*/ 1 h 154"/>
                <a:gd name="T88" fmla="*/ 3 w 199"/>
                <a:gd name="T89" fmla="*/ 2 h 154"/>
                <a:gd name="T90" fmla="*/ 4 w 199"/>
                <a:gd name="T91" fmla="*/ 2 h 154"/>
                <a:gd name="T92" fmla="*/ 4 w 199"/>
                <a:gd name="T93" fmla="*/ 2 h 154"/>
                <a:gd name="T94" fmla="*/ 4 w 199"/>
                <a:gd name="T95" fmla="*/ 2 h 154"/>
                <a:gd name="T96" fmla="*/ 4 w 199"/>
                <a:gd name="T97" fmla="*/ 2 h 154"/>
                <a:gd name="T98" fmla="*/ 4 w 199"/>
                <a:gd name="T99" fmla="*/ 1 h 15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9" h="154">
                  <a:moveTo>
                    <a:pt x="109" y="16"/>
                  </a:moveTo>
                  <a:lnTo>
                    <a:pt x="112" y="13"/>
                  </a:lnTo>
                  <a:lnTo>
                    <a:pt x="118" y="10"/>
                  </a:lnTo>
                  <a:lnTo>
                    <a:pt x="125" y="9"/>
                  </a:lnTo>
                  <a:lnTo>
                    <a:pt x="132" y="9"/>
                  </a:lnTo>
                  <a:lnTo>
                    <a:pt x="138" y="9"/>
                  </a:lnTo>
                  <a:lnTo>
                    <a:pt x="145" y="10"/>
                  </a:lnTo>
                  <a:lnTo>
                    <a:pt x="150" y="14"/>
                  </a:lnTo>
                  <a:lnTo>
                    <a:pt x="156" y="20"/>
                  </a:lnTo>
                  <a:lnTo>
                    <a:pt x="155" y="18"/>
                  </a:lnTo>
                  <a:lnTo>
                    <a:pt x="157" y="23"/>
                  </a:lnTo>
                  <a:lnTo>
                    <a:pt x="159" y="31"/>
                  </a:lnTo>
                  <a:lnTo>
                    <a:pt x="159" y="38"/>
                  </a:lnTo>
                  <a:lnTo>
                    <a:pt x="159" y="44"/>
                  </a:lnTo>
                  <a:lnTo>
                    <a:pt x="156" y="48"/>
                  </a:lnTo>
                  <a:lnTo>
                    <a:pt x="152" y="53"/>
                  </a:lnTo>
                  <a:lnTo>
                    <a:pt x="142" y="55"/>
                  </a:lnTo>
                  <a:lnTo>
                    <a:pt x="127" y="54"/>
                  </a:lnTo>
                  <a:lnTo>
                    <a:pt x="124" y="58"/>
                  </a:lnTo>
                  <a:lnTo>
                    <a:pt x="119" y="61"/>
                  </a:lnTo>
                  <a:lnTo>
                    <a:pt x="115" y="64"/>
                  </a:lnTo>
                  <a:lnTo>
                    <a:pt x="112" y="67"/>
                  </a:lnTo>
                  <a:lnTo>
                    <a:pt x="114" y="68"/>
                  </a:lnTo>
                  <a:lnTo>
                    <a:pt x="115" y="70"/>
                  </a:lnTo>
                  <a:lnTo>
                    <a:pt x="116" y="71"/>
                  </a:lnTo>
                  <a:lnTo>
                    <a:pt x="116" y="73"/>
                  </a:lnTo>
                  <a:lnTo>
                    <a:pt x="118" y="68"/>
                  </a:lnTo>
                  <a:lnTo>
                    <a:pt x="124" y="63"/>
                  </a:lnTo>
                  <a:lnTo>
                    <a:pt x="132" y="62"/>
                  </a:lnTo>
                  <a:lnTo>
                    <a:pt x="139" y="63"/>
                  </a:lnTo>
                  <a:lnTo>
                    <a:pt x="144" y="66"/>
                  </a:lnTo>
                  <a:lnTo>
                    <a:pt x="147" y="68"/>
                  </a:lnTo>
                  <a:lnTo>
                    <a:pt x="149" y="70"/>
                  </a:lnTo>
                  <a:lnTo>
                    <a:pt x="152" y="74"/>
                  </a:lnTo>
                  <a:lnTo>
                    <a:pt x="153" y="75"/>
                  </a:lnTo>
                  <a:lnTo>
                    <a:pt x="153" y="77"/>
                  </a:lnTo>
                  <a:lnTo>
                    <a:pt x="153" y="78"/>
                  </a:lnTo>
                  <a:lnTo>
                    <a:pt x="153" y="81"/>
                  </a:lnTo>
                  <a:lnTo>
                    <a:pt x="153" y="84"/>
                  </a:lnTo>
                  <a:lnTo>
                    <a:pt x="152" y="89"/>
                  </a:lnTo>
                  <a:lnTo>
                    <a:pt x="149" y="93"/>
                  </a:lnTo>
                  <a:lnTo>
                    <a:pt x="147" y="96"/>
                  </a:lnTo>
                  <a:lnTo>
                    <a:pt x="148" y="97"/>
                  </a:lnTo>
                  <a:lnTo>
                    <a:pt x="150" y="98"/>
                  </a:lnTo>
                  <a:lnTo>
                    <a:pt x="153" y="100"/>
                  </a:lnTo>
                  <a:lnTo>
                    <a:pt x="155" y="101"/>
                  </a:lnTo>
                  <a:lnTo>
                    <a:pt x="160" y="99"/>
                  </a:lnTo>
                  <a:lnTo>
                    <a:pt x="164" y="97"/>
                  </a:lnTo>
                  <a:lnTo>
                    <a:pt x="169" y="97"/>
                  </a:lnTo>
                  <a:lnTo>
                    <a:pt x="173" y="97"/>
                  </a:lnTo>
                  <a:lnTo>
                    <a:pt x="179" y="98"/>
                  </a:lnTo>
                  <a:lnTo>
                    <a:pt x="184" y="100"/>
                  </a:lnTo>
                  <a:lnTo>
                    <a:pt x="188" y="104"/>
                  </a:lnTo>
                  <a:lnTo>
                    <a:pt x="192" y="107"/>
                  </a:lnTo>
                  <a:lnTo>
                    <a:pt x="197" y="116"/>
                  </a:lnTo>
                  <a:lnTo>
                    <a:pt x="199" y="127"/>
                  </a:lnTo>
                  <a:lnTo>
                    <a:pt x="197" y="137"/>
                  </a:lnTo>
                  <a:lnTo>
                    <a:pt x="191" y="145"/>
                  </a:lnTo>
                  <a:lnTo>
                    <a:pt x="187" y="149"/>
                  </a:lnTo>
                  <a:lnTo>
                    <a:pt x="183" y="151"/>
                  </a:lnTo>
                  <a:lnTo>
                    <a:pt x="177" y="153"/>
                  </a:lnTo>
                  <a:lnTo>
                    <a:pt x="172" y="153"/>
                  </a:lnTo>
                  <a:lnTo>
                    <a:pt x="167" y="154"/>
                  </a:lnTo>
                  <a:lnTo>
                    <a:pt x="162" y="153"/>
                  </a:lnTo>
                  <a:lnTo>
                    <a:pt x="157" y="151"/>
                  </a:lnTo>
                  <a:lnTo>
                    <a:pt x="153" y="149"/>
                  </a:lnTo>
                  <a:lnTo>
                    <a:pt x="147" y="142"/>
                  </a:lnTo>
                  <a:lnTo>
                    <a:pt x="145" y="134"/>
                  </a:lnTo>
                  <a:lnTo>
                    <a:pt x="144" y="127"/>
                  </a:lnTo>
                  <a:lnTo>
                    <a:pt x="146" y="120"/>
                  </a:lnTo>
                  <a:lnTo>
                    <a:pt x="140" y="115"/>
                  </a:lnTo>
                  <a:lnTo>
                    <a:pt x="130" y="107"/>
                  </a:lnTo>
                  <a:lnTo>
                    <a:pt x="119" y="100"/>
                  </a:lnTo>
                  <a:lnTo>
                    <a:pt x="114" y="96"/>
                  </a:lnTo>
                  <a:lnTo>
                    <a:pt x="112" y="94"/>
                  </a:lnTo>
                  <a:lnTo>
                    <a:pt x="111" y="94"/>
                  </a:lnTo>
                  <a:lnTo>
                    <a:pt x="110" y="96"/>
                  </a:lnTo>
                  <a:lnTo>
                    <a:pt x="111" y="98"/>
                  </a:lnTo>
                  <a:lnTo>
                    <a:pt x="115" y="108"/>
                  </a:lnTo>
                  <a:lnTo>
                    <a:pt x="115" y="120"/>
                  </a:lnTo>
                  <a:lnTo>
                    <a:pt x="111" y="129"/>
                  </a:lnTo>
                  <a:lnTo>
                    <a:pt x="107" y="137"/>
                  </a:lnTo>
                  <a:lnTo>
                    <a:pt x="103" y="141"/>
                  </a:lnTo>
                  <a:lnTo>
                    <a:pt x="98" y="143"/>
                  </a:lnTo>
                  <a:lnTo>
                    <a:pt x="91" y="146"/>
                  </a:lnTo>
                  <a:lnTo>
                    <a:pt x="84" y="149"/>
                  </a:lnTo>
                  <a:lnTo>
                    <a:pt x="76" y="146"/>
                  </a:lnTo>
                  <a:lnTo>
                    <a:pt x="68" y="143"/>
                  </a:lnTo>
                  <a:lnTo>
                    <a:pt x="62" y="138"/>
                  </a:lnTo>
                  <a:lnTo>
                    <a:pt x="57" y="132"/>
                  </a:lnTo>
                  <a:lnTo>
                    <a:pt x="54" y="128"/>
                  </a:lnTo>
                  <a:lnTo>
                    <a:pt x="51" y="121"/>
                  </a:lnTo>
                  <a:lnTo>
                    <a:pt x="51" y="113"/>
                  </a:lnTo>
                  <a:lnTo>
                    <a:pt x="51" y="104"/>
                  </a:lnTo>
                  <a:lnTo>
                    <a:pt x="54" y="100"/>
                  </a:lnTo>
                  <a:lnTo>
                    <a:pt x="57" y="96"/>
                  </a:lnTo>
                  <a:lnTo>
                    <a:pt x="61" y="92"/>
                  </a:lnTo>
                  <a:lnTo>
                    <a:pt x="64" y="90"/>
                  </a:lnTo>
                  <a:lnTo>
                    <a:pt x="57" y="89"/>
                  </a:lnTo>
                  <a:lnTo>
                    <a:pt x="51" y="84"/>
                  </a:lnTo>
                  <a:lnTo>
                    <a:pt x="46" y="78"/>
                  </a:lnTo>
                  <a:lnTo>
                    <a:pt x="42" y="73"/>
                  </a:lnTo>
                  <a:lnTo>
                    <a:pt x="41" y="81"/>
                  </a:lnTo>
                  <a:lnTo>
                    <a:pt x="38" y="88"/>
                  </a:lnTo>
                  <a:lnTo>
                    <a:pt x="31" y="91"/>
                  </a:lnTo>
                  <a:lnTo>
                    <a:pt x="18" y="89"/>
                  </a:lnTo>
                  <a:lnTo>
                    <a:pt x="10" y="84"/>
                  </a:lnTo>
                  <a:lnTo>
                    <a:pt x="4" y="78"/>
                  </a:lnTo>
                  <a:lnTo>
                    <a:pt x="1" y="73"/>
                  </a:lnTo>
                  <a:lnTo>
                    <a:pt x="0" y="68"/>
                  </a:lnTo>
                  <a:lnTo>
                    <a:pt x="1" y="61"/>
                  </a:lnTo>
                  <a:lnTo>
                    <a:pt x="4" y="53"/>
                  </a:lnTo>
                  <a:lnTo>
                    <a:pt x="9" y="46"/>
                  </a:lnTo>
                  <a:lnTo>
                    <a:pt x="11" y="41"/>
                  </a:lnTo>
                  <a:lnTo>
                    <a:pt x="13" y="39"/>
                  </a:lnTo>
                  <a:lnTo>
                    <a:pt x="17" y="38"/>
                  </a:lnTo>
                  <a:lnTo>
                    <a:pt x="19" y="37"/>
                  </a:lnTo>
                  <a:lnTo>
                    <a:pt x="23" y="36"/>
                  </a:lnTo>
                  <a:lnTo>
                    <a:pt x="26" y="35"/>
                  </a:lnTo>
                  <a:lnTo>
                    <a:pt x="30" y="35"/>
                  </a:lnTo>
                  <a:lnTo>
                    <a:pt x="32" y="33"/>
                  </a:lnTo>
                  <a:lnTo>
                    <a:pt x="34" y="33"/>
                  </a:lnTo>
                  <a:lnTo>
                    <a:pt x="33" y="26"/>
                  </a:lnTo>
                  <a:lnTo>
                    <a:pt x="34" y="17"/>
                  </a:lnTo>
                  <a:lnTo>
                    <a:pt x="39" y="9"/>
                  </a:lnTo>
                  <a:lnTo>
                    <a:pt x="48" y="2"/>
                  </a:lnTo>
                  <a:lnTo>
                    <a:pt x="54" y="1"/>
                  </a:lnTo>
                  <a:lnTo>
                    <a:pt x="61" y="0"/>
                  </a:lnTo>
                  <a:lnTo>
                    <a:pt x="68" y="1"/>
                  </a:lnTo>
                  <a:lnTo>
                    <a:pt x="73" y="2"/>
                  </a:lnTo>
                  <a:lnTo>
                    <a:pt x="81" y="7"/>
                  </a:lnTo>
                  <a:lnTo>
                    <a:pt x="87" y="16"/>
                  </a:lnTo>
                  <a:lnTo>
                    <a:pt x="86" y="28"/>
                  </a:lnTo>
                  <a:lnTo>
                    <a:pt x="79" y="37"/>
                  </a:lnTo>
                  <a:lnTo>
                    <a:pt x="86" y="38"/>
                  </a:lnTo>
                  <a:lnTo>
                    <a:pt x="93" y="43"/>
                  </a:lnTo>
                  <a:lnTo>
                    <a:pt x="98" y="48"/>
                  </a:lnTo>
                  <a:lnTo>
                    <a:pt x="99" y="55"/>
                  </a:lnTo>
                  <a:lnTo>
                    <a:pt x="98" y="59"/>
                  </a:lnTo>
                  <a:lnTo>
                    <a:pt x="98" y="61"/>
                  </a:lnTo>
                  <a:lnTo>
                    <a:pt x="98" y="62"/>
                  </a:lnTo>
                  <a:lnTo>
                    <a:pt x="100" y="61"/>
                  </a:lnTo>
                  <a:lnTo>
                    <a:pt x="103" y="58"/>
                  </a:lnTo>
                  <a:lnTo>
                    <a:pt x="107" y="54"/>
                  </a:lnTo>
                  <a:lnTo>
                    <a:pt x="109" y="51"/>
                  </a:lnTo>
                  <a:lnTo>
                    <a:pt x="111" y="46"/>
                  </a:lnTo>
                  <a:lnTo>
                    <a:pt x="109" y="39"/>
                  </a:lnTo>
                  <a:lnTo>
                    <a:pt x="107" y="32"/>
                  </a:lnTo>
                  <a:lnTo>
                    <a:pt x="106" y="24"/>
                  </a:lnTo>
                  <a:lnTo>
                    <a:pt x="109" y="16"/>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37" name="Freeform 328">
              <a:extLst>
                <a:ext uri="{FF2B5EF4-FFF2-40B4-BE49-F238E27FC236}">
                  <a16:creationId xmlns:a16="http://schemas.microsoft.com/office/drawing/2014/main" xmlns="" id="{0E9826CB-918E-4790-A34B-8AB8C66F7E9E}"/>
                </a:ext>
              </a:extLst>
            </p:cNvPr>
            <p:cNvSpPr>
              <a:spLocks/>
            </p:cNvSpPr>
            <p:nvPr/>
          </p:nvSpPr>
          <p:spPr bwMode="auto">
            <a:xfrm>
              <a:off x="2155" y="1046"/>
              <a:ext cx="93" cy="90"/>
            </a:xfrm>
            <a:custGeom>
              <a:avLst/>
              <a:gdLst>
                <a:gd name="T0" fmla="*/ 6 w 186"/>
                <a:gd name="T1" fmla="*/ 6 h 179"/>
                <a:gd name="T2" fmla="*/ 6 w 186"/>
                <a:gd name="T3" fmla="*/ 6 h 179"/>
                <a:gd name="T4" fmla="*/ 5 w 186"/>
                <a:gd name="T5" fmla="*/ 6 h 179"/>
                <a:gd name="T6" fmla="*/ 5 w 186"/>
                <a:gd name="T7" fmla="*/ 6 h 179"/>
                <a:gd name="T8" fmla="*/ 4 w 186"/>
                <a:gd name="T9" fmla="*/ 6 h 179"/>
                <a:gd name="T10" fmla="*/ 4 w 186"/>
                <a:gd name="T11" fmla="*/ 6 h 179"/>
                <a:gd name="T12" fmla="*/ 4 w 186"/>
                <a:gd name="T13" fmla="*/ 5 h 179"/>
                <a:gd name="T14" fmla="*/ 4 w 186"/>
                <a:gd name="T15" fmla="*/ 5 h 179"/>
                <a:gd name="T16" fmla="*/ 5 w 186"/>
                <a:gd name="T17" fmla="*/ 5 h 179"/>
                <a:gd name="T18" fmla="*/ 5 w 186"/>
                <a:gd name="T19" fmla="*/ 5 h 179"/>
                <a:gd name="T20" fmla="*/ 4 w 186"/>
                <a:gd name="T21" fmla="*/ 4 h 179"/>
                <a:gd name="T22" fmla="*/ 3 w 186"/>
                <a:gd name="T23" fmla="*/ 4 h 179"/>
                <a:gd name="T24" fmla="*/ 2 w 186"/>
                <a:gd name="T25" fmla="*/ 4 h 179"/>
                <a:gd name="T26" fmla="*/ 2 w 186"/>
                <a:gd name="T27" fmla="*/ 4 h 179"/>
                <a:gd name="T28" fmla="*/ 2 w 186"/>
                <a:gd name="T29" fmla="*/ 4 h 179"/>
                <a:gd name="T30" fmla="*/ 3 w 186"/>
                <a:gd name="T31" fmla="*/ 4 h 179"/>
                <a:gd name="T32" fmla="*/ 3 w 186"/>
                <a:gd name="T33" fmla="*/ 4 h 179"/>
                <a:gd name="T34" fmla="*/ 3 w 186"/>
                <a:gd name="T35" fmla="*/ 4 h 179"/>
                <a:gd name="T36" fmla="*/ 3 w 186"/>
                <a:gd name="T37" fmla="*/ 3 h 179"/>
                <a:gd name="T38" fmla="*/ 2 w 186"/>
                <a:gd name="T39" fmla="*/ 3 h 179"/>
                <a:gd name="T40" fmla="*/ 1 w 186"/>
                <a:gd name="T41" fmla="*/ 3 h 179"/>
                <a:gd name="T42" fmla="*/ 1 w 186"/>
                <a:gd name="T43" fmla="*/ 3 h 179"/>
                <a:gd name="T44" fmla="*/ 1 w 186"/>
                <a:gd name="T45" fmla="*/ 3 h 179"/>
                <a:gd name="T46" fmla="*/ 1 w 186"/>
                <a:gd name="T47" fmla="*/ 3 h 179"/>
                <a:gd name="T48" fmla="*/ 2 w 186"/>
                <a:gd name="T49" fmla="*/ 3 h 179"/>
                <a:gd name="T50" fmla="*/ 2 w 186"/>
                <a:gd name="T51" fmla="*/ 2 h 179"/>
                <a:gd name="T52" fmla="*/ 1 w 186"/>
                <a:gd name="T53" fmla="*/ 2 h 179"/>
                <a:gd name="T54" fmla="*/ 1 w 186"/>
                <a:gd name="T55" fmla="*/ 1 h 179"/>
                <a:gd name="T56" fmla="*/ 1 w 186"/>
                <a:gd name="T57" fmla="*/ 0 h 179"/>
                <a:gd name="T58" fmla="*/ 1 w 186"/>
                <a:gd name="T59" fmla="*/ 1 h 179"/>
                <a:gd name="T60" fmla="*/ 2 w 186"/>
                <a:gd name="T61" fmla="*/ 1 h 179"/>
                <a:gd name="T62" fmla="*/ 2 w 186"/>
                <a:gd name="T63" fmla="*/ 2 h 179"/>
                <a:gd name="T64" fmla="*/ 3 w 186"/>
                <a:gd name="T65" fmla="*/ 2 h 179"/>
                <a:gd name="T66" fmla="*/ 3 w 186"/>
                <a:gd name="T67" fmla="*/ 1 h 179"/>
                <a:gd name="T68" fmla="*/ 3 w 186"/>
                <a:gd name="T69" fmla="*/ 1 h 179"/>
                <a:gd name="T70" fmla="*/ 3 w 186"/>
                <a:gd name="T71" fmla="*/ 2 h 179"/>
                <a:gd name="T72" fmla="*/ 4 w 186"/>
                <a:gd name="T73" fmla="*/ 3 h 179"/>
                <a:gd name="T74" fmla="*/ 4 w 186"/>
                <a:gd name="T75" fmla="*/ 3 h 179"/>
                <a:gd name="T76" fmla="*/ 5 w 186"/>
                <a:gd name="T77" fmla="*/ 2 h 179"/>
                <a:gd name="T78" fmla="*/ 5 w 186"/>
                <a:gd name="T79" fmla="*/ 2 h 179"/>
                <a:gd name="T80" fmla="*/ 5 w 186"/>
                <a:gd name="T81" fmla="*/ 3 h 179"/>
                <a:gd name="T82" fmla="*/ 5 w 186"/>
                <a:gd name="T83" fmla="*/ 4 h 179"/>
                <a:gd name="T84" fmla="*/ 6 w 186"/>
                <a:gd name="T85" fmla="*/ 5 h 179"/>
                <a:gd name="T86" fmla="*/ 6 w 186"/>
                <a:gd name="T87" fmla="*/ 4 h 179"/>
                <a:gd name="T88" fmla="*/ 6 w 186"/>
                <a:gd name="T89" fmla="*/ 4 h 179"/>
                <a:gd name="T90" fmla="*/ 6 w 186"/>
                <a:gd name="T91" fmla="*/ 5 h 179"/>
                <a:gd name="T92" fmla="*/ 6 w 186"/>
                <a:gd name="T93" fmla="*/ 5 h 179"/>
                <a:gd name="T94" fmla="*/ 6 w 186"/>
                <a:gd name="T95" fmla="*/ 6 h 17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86" h="179">
                  <a:moveTo>
                    <a:pt x="186" y="174"/>
                  </a:moveTo>
                  <a:lnTo>
                    <a:pt x="182" y="175"/>
                  </a:lnTo>
                  <a:lnTo>
                    <a:pt x="180" y="176"/>
                  </a:lnTo>
                  <a:lnTo>
                    <a:pt x="176" y="177"/>
                  </a:lnTo>
                  <a:lnTo>
                    <a:pt x="174" y="179"/>
                  </a:lnTo>
                  <a:lnTo>
                    <a:pt x="168" y="171"/>
                  </a:lnTo>
                  <a:lnTo>
                    <a:pt x="165" y="167"/>
                  </a:lnTo>
                  <a:lnTo>
                    <a:pt x="159" y="166"/>
                  </a:lnTo>
                  <a:lnTo>
                    <a:pt x="151" y="167"/>
                  </a:lnTo>
                  <a:lnTo>
                    <a:pt x="145" y="168"/>
                  </a:lnTo>
                  <a:lnTo>
                    <a:pt x="138" y="169"/>
                  </a:lnTo>
                  <a:lnTo>
                    <a:pt x="132" y="169"/>
                  </a:lnTo>
                  <a:lnTo>
                    <a:pt x="125" y="169"/>
                  </a:lnTo>
                  <a:lnTo>
                    <a:pt x="118" y="169"/>
                  </a:lnTo>
                  <a:lnTo>
                    <a:pt x="111" y="168"/>
                  </a:lnTo>
                  <a:lnTo>
                    <a:pt x="106" y="167"/>
                  </a:lnTo>
                  <a:lnTo>
                    <a:pt x="102" y="166"/>
                  </a:lnTo>
                  <a:lnTo>
                    <a:pt x="97" y="162"/>
                  </a:lnTo>
                  <a:lnTo>
                    <a:pt x="95" y="160"/>
                  </a:lnTo>
                  <a:lnTo>
                    <a:pt x="98" y="158"/>
                  </a:lnTo>
                  <a:lnTo>
                    <a:pt x="105" y="159"/>
                  </a:lnTo>
                  <a:lnTo>
                    <a:pt x="110" y="160"/>
                  </a:lnTo>
                  <a:lnTo>
                    <a:pt x="115" y="160"/>
                  </a:lnTo>
                  <a:lnTo>
                    <a:pt x="122" y="159"/>
                  </a:lnTo>
                  <a:lnTo>
                    <a:pt x="128" y="158"/>
                  </a:lnTo>
                  <a:lnTo>
                    <a:pt x="134" y="156"/>
                  </a:lnTo>
                  <a:lnTo>
                    <a:pt x="138" y="155"/>
                  </a:lnTo>
                  <a:lnTo>
                    <a:pt x="143" y="153"/>
                  </a:lnTo>
                  <a:lnTo>
                    <a:pt x="145" y="152"/>
                  </a:lnTo>
                  <a:lnTo>
                    <a:pt x="138" y="143"/>
                  </a:lnTo>
                  <a:lnTo>
                    <a:pt x="129" y="132"/>
                  </a:lnTo>
                  <a:lnTo>
                    <a:pt x="121" y="125"/>
                  </a:lnTo>
                  <a:lnTo>
                    <a:pt x="117" y="121"/>
                  </a:lnTo>
                  <a:lnTo>
                    <a:pt x="109" y="123"/>
                  </a:lnTo>
                  <a:lnTo>
                    <a:pt x="99" y="124"/>
                  </a:lnTo>
                  <a:lnTo>
                    <a:pt x="88" y="125"/>
                  </a:lnTo>
                  <a:lnTo>
                    <a:pt x="77" y="126"/>
                  </a:lnTo>
                  <a:lnTo>
                    <a:pt x="66" y="128"/>
                  </a:lnTo>
                  <a:lnTo>
                    <a:pt x="56" y="126"/>
                  </a:lnTo>
                  <a:lnTo>
                    <a:pt x="46" y="125"/>
                  </a:lnTo>
                  <a:lnTo>
                    <a:pt x="41" y="122"/>
                  </a:lnTo>
                  <a:lnTo>
                    <a:pt x="36" y="117"/>
                  </a:lnTo>
                  <a:lnTo>
                    <a:pt x="36" y="114"/>
                  </a:lnTo>
                  <a:lnTo>
                    <a:pt x="39" y="113"/>
                  </a:lnTo>
                  <a:lnTo>
                    <a:pt x="46" y="115"/>
                  </a:lnTo>
                  <a:lnTo>
                    <a:pt x="51" y="116"/>
                  </a:lnTo>
                  <a:lnTo>
                    <a:pt x="58" y="117"/>
                  </a:lnTo>
                  <a:lnTo>
                    <a:pt x="66" y="116"/>
                  </a:lnTo>
                  <a:lnTo>
                    <a:pt x="74" y="116"/>
                  </a:lnTo>
                  <a:lnTo>
                    <a:pt x="81" y="115"/>
                  </a:lnTo>
                  <a:lnTo>
                    <a:pt x="89" y="113"/>
                  </a:lnTo>
                  <a:lnTo>
                    <a:pt x="96" y="110"/>
                  </a:lnTo>
                  <a:lnTo>
                    <a:pt x="100" y="108"/>
                  </a:lnTo>
                  <a:lnTo>
                    <a:pt x="96" y="100"/>
                  </a:lnTo>
                  <a:lnTo>
                    <a:pt x="90" y="93"/>
                  </a:lnTo>
                  <a:lnTo>
                    <a:pt x="82" y="87"/>
                  </a:lnTo>
                  <a:lnTo>
                    <a:pt x="75" y="81"/>
                  </a:lnTo>
                  <a:lnTo>
                    <a:pt x="65" y="85"/>
                  </a:lnTo>
                  <a:lnTo>
                    <a:pt x="54" y="86"/>
                  </a:lnTo>
                  <a:lnTo>
                    <a:pt x="44" y="87"/>
                  </a:lnTo>
                  <a:lnTo>
                    <a:pt x="33" y="86"/>
                  </a:lnTo>
                  <a:lnTo>
                    <a:pt x="23" y="84"/>
                  </a:lnTo>
                  <a:lnTo>
                    <a:pt x="14" y="80"/>
                  </a:lnTo>
                  <a:lnTo>
                    <a:pt x="7" y="76"/>
                  </a:lnTo>
                  <a:lnTo>
                    <a:pt x="3" y="70"/>
                  </a:lnTo>
                  <a:lnTo>
                    <a:pt x="1" y="66"/>
                  </a:lnTo>
                  <a:lnTo>
                    <a:pt x="1" y="65"/>
                  </a:lnTo>
                  <a:lnTo>
                    <a:pt x="3" y="66"/>
                  </a:lnTo>
                  <a:lnTo>
                    <a:pt x="7" y="69"/>
                  </a:lnTo>
                  <a:lnTo>
                    <a:pt x="12" y="71"/>
                  </a:lnTo>
                  <a:lnTo>
                    <a:pt x="18" y="72"/>
                  </a:lnTo>
                  <a:lnTo>
                    <a:pt x="24" y="73"/>
                  </a:lnTo>
                  <a:lnTo>
                    <a:pt x="33" y="75"/>
                  </a:lnTo>
                  <a:lnTo>
                    <a:pt x="41" y="75"/>
                  </a:lnTo>
                  <a:lnTo>
                    <a:pt x="49" y="73"/>
                  </a:lnTo>
                  <a:lnTo>
                    <a:pt x="56" y="73"/>
                  </a:lnTo>
                  <a:lnTo>
                    <a:pt x="61" y="71"/>
                  </a:lnTo>
                  <a:lnTo>
                    <a:pt x="54" y="64"/>
                  </a:lnTo>
                  <a:lnTo>
                    <a:pt x="46" y="56"/>
                  </a:lnTo>
                  <a:lnTo>
                    <a:pt x="38" y="48"/>
                  </a:lnTo>
                  <a:lnTo>
                    <a:pt x="29" y="39"/>
                  </a:lnTo>
                  <a:lnTo>
                    <a:pt x="21" y="31"/>
                  </a:lnTo>
                  <a:lnTo>
                    <a:pt x="14" y="23"/>
                  </a:lnTo>
                  <a:lnTo>
                    <a:pt x="8" y="15"/>
                  </a:lnTo>
                  <a:lnTo>
                    <a:pt x="4" y="9"/>
                  </a:lnTo>
                  <a:lnTo>
                    <a:pt x="0" y="2"/>
                  </a:lnTo>
                  <a:lnTo>
                    <a:pt x="3" y="0"/>
                  </a:lnTo>
                  <a:lnTo>
                    <a:pt x="6" y="1"/>
                  </a:lnTo>
                  <a:lnTo>
                    <a:pt x="11" y="4"/>
                  </a:lnTo>
                  <a:lnTo>
                    <a:pt x="14" y="9"/>
                  </a:lnTo>
                  <a:lnTo>
                    <a:pt x="20" y="15"/>
                  </a:lnTo>
                  <a:lnTo>
                    <a:pt x="27" y="23"/>
                  </a:lnTo>
                  <a:lnTo>
                    <a:pt x="36" y="32"/>
                  </a:lnTo>
                  <a:lnTo>
                    <a:pt x="44" y="41"/>
                  </a:lnTo>
                  <a:lnTo>
                    <a:pt x="52" y="49"/>
                  </a:lnTo>
                  <a:lnTo>
                    <a:pt x="60" y="55"/>
                  </a:lnTo>
                  <a:lnTo>
                    <a:pt x="65" y="60"/>
                  </a:lnTo>
                  <a:lnTo>
                    <a:pt x="69" y="50"/>
                  </a:lnTo>
                  <a:lnTo>
                    <a:pt x="72" y="39"/>
                  </a:lnTo>
                  <a:lnTo>
                    <a:pt x="73" y="28"/>
                  </a:lnTo>
                  <a:lnTo>
                    <a:pt x="72" y="19"/>
                  </a:lnTo>
                  <a:lnTo>
                    <a:pt x="71" y="13"/>
                  </a:lnTo>
                  <a:lnTo>
                    <a:pt x="72" y="10"/>
                  </a:lnTo>
                  <a:lnTo>
                    <a:pt x="74" y="10"/>
                  </a:lnTo>
                  <a:lnTo>
                    <a:pt x="76" y="13"/>
                  </a:lnTo>
                  <a:lnTo>
                    <a:pt x="81" y="31"/>
                  </a:lnTo>
                  <a:lnTo>
                    <a:pt x="83" y="47"/>
                  </a:lnTo>
                  <a:lnTo>
                    <a:pt x="84" y="61"/>
                  </a:lnTo>
                  <a:lnTo>
                    <a:pt x="83" y="68"/>
                  </a:lnTo>
                  <a:lnTo>
                    <a:pt x="91" y="76"/>
                  </a:lnTo>
                  <a:lnTo>
                    <a:pt x="99" y="84"/>
                  </a:lnTo>
                  <a:lnTo>
                    <a:pt x="106" y="91"/>
                  </a:lnTo>
                  <a:lnTo>
                    <a:pt x="111" y="96"/>
                  </a:lnTo>
                  <a:lnTo>
                    <a:pt x="120" y="93"/>
                  </a:lnTo>
                  <a:lnTo>
                    <a:pt x="127" y="84"/>
                  </a:lnTo>
                  <a:lnTo>
                    <a:pt x="132" y="71"/>
                  </a:lnTo>
                  <a:lnTo>
                    <a:pt x="132" y="57"/>
                  </a:lnTo>
                  <a:lnTo>
                    <a:pt x="130" y="47"/>
                  </a:lnTo>
                  <a:lnTo>
                    <a:pt x="132" y="42"/>
                  </a:lnTo>
                  <a:lnTo>
                    <a:pt x="134" y="43"/>
                  </a:lnTo>
                  <a:lnTo>
                    <a:pt x="136" y="50"/>
                  </a:lnTo>
                  <a:lnTo>
                    <a:pt x="140" y="65"/>
                  </a:lnTo>
                  <a:lnTo>
                    <a:pt x="141" y="83"/>
                  </a:lnTo>
                  <a:lnTo>
                    <a:pt x="141" y="99"/>
                  </a:lnTo>
                  <a:lnTo>
                    <a:pt x="135" y="110"/>
                  </a:lnTo>
                  <a:lnTo>
                    <a:pt x="144" y="120"/>
                  </a:lnTo>
                  <a:lnTo>
                    <a:pt x="152" y="128"/>
                  </a:lnTo>
                  <a:lnTo>
                    <a:pt x="157" y="136"/>
                  </a:lnTo>
                  <a:lnTo>
                    <a:pt x="161" y="141"/>
                  </a:lnTo>
                  <a:lnTo>
                    <a:pt x="166" y="137"/>
                  </a:lnTo>
                  <a:lnTo>
                    <a:pt x="171" y="131"/>
                  </a:lnTo>
                  <a:lnTo>
                    <a:pt x="174" y="125"/>
                  </a:lnTo>
                  <a:lnTo>
                    <a:pt x="175" y="120"/>
                  </a:lnTo>
                  <a:lnTo>
                    <a:pt x="178" y="117"/>
                  </a:lnTo>
                  <a:lnTo>
                    <a:pt x="180" y="116"/>
                  </a:lnTo>
                  <a:lnTo>
                    <a:pt x="182" y="118"/>
                  </a:lnTo>
                  <a:lnTo>
                    <a:pt x="183" y="124"/>
                  </a:lnTo>
                  <a:lnTo>
                    <a:pt x="182" y="132"/>
                  </a:lnTo>
                  <a:lnTo>
                    <a:pt x="179" y="141"/>
                  </a:lnTo>
                  <a:lnTo>
                    <a:pt x="176" y="148"/>
                  </a:lnTo>
                  <a:lnTo>
                    <a:pt x="174" y="153"/>
                  </a:lnTo>
                  <a:lnTo>
                    <a:pt x="176" y="158"/>
                  </a:lnTo>
                  <a:lnTo>
                    <a:pt x="180" y="163"/>
                  </a:lnTo>
                  <a:lnTo>
                    <a:pt x="182" y="168"/>
                  </a:lnTo>
                  <a:lnTo>
                    <a:pt x="186" y="174"/>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38" name="Freeform 329">
              <a:extLst>
                <a:ext uri="{FF2B5EF4-FFF2-40B4-BE49-F238E27FC236}">
                  <a16:creationId xmlns:a16="http://schemas.microsoft.com/office/drawing/2014/main" xmlns="" id="{B12CDC19-416D-453C-BC5D-6E59177694F6}"/>
                </a:ext>
              </a:extLst>
            </p:cNvPr>
            <p:cNvSpPr>
              <a:spLocks/>
            </p:cNvSpPr>
            <p:nvPr/>
          </p:nvSpPr>
          <p:spPr bwMode="auto">
            <a:xfrm>
              <a:off x="2275" y="1023"/>
              <a:ext cx="75" cy="100"/>
            </a:xfrm>
            <a:custGeom>
              <a:avLst/>
              <a:gdLst>
                <a:gd name="T0" fmla="*/ 1 w 150"/>
                <a:gd name="T1" fmla="*/ 7 h 200"/>
                <a:gd name="T2" fmla="*/ 1 w 150"/>
                <a:gd name="T3" fmla="*/ 6 h 200"/>
                <a:gd name="T4" fmla="*/ 1 w 150"/>
                <a:gd name="T5" fmla="*/ 6 h 200"/>
                <a:gd name="T6" fmla="*/ 0 w 150"/>
                <a:gd name="T7" fmla="*/ 5 h 200"/>
                <a:gd name="T8" fmla="*/ 1 w 150"/>
                <a:gd name="T9" fmla="*/ 4 h 200"/>
                <a:gd name="T10" fmla="*/ 1 w 150"/>
                <a:gd name="T11" fmla="*/ 4 h 200"/>
                <a:gd name="T12" fmla="*/ 1 w 150"/>
                <a:gd name="T13" fmla="*/ 5 h 200"/>
                <a:gd name="T14" fmla="*/ 1 w 150"/>
                <a:gd name="T15" fmla="*/ 6 h 200"/>
                <a:gd name="T16" fmla="*/ 2 w 150"/>
                <a:gd name="T17" fmla="*/ 6 h 200"/>
                <a:gd name="T18" fmla="*/ 2 w 150"/>
                <a:gd name="T19" fmla="*/ 6 h 200"/>
                <a:gd name="T20" fmla="*/ 2 w 150"/>
                <a:gd name="T21" fmla="*/ 5 h 200"/>
                <a:gd name="T22" fmla="*/ 2 w 150"/>
                <a:gd name="T23" fmla="*/ 4 h 200"/>
                <a:gd name="T24" fmla="*/ 2 w 150"/>
                <a:gd name="T25" fmla="*/ 3 h 200"/>
                <a:gd name="T26" fmla="*/ 2 w 150"/>
                <a:gd name="T27" fmla="*/ 3 h 200"/>
                <a:gd name="T28" fmla="*/ 2 w 150"/>
                <a:gd name="T29" fmla="*/ 4 h 200"/>
                <a:gd name="T30" fmla="*/ 2 w 150"/>
                <a:gd name="T31" fmla="*/ 5 h 200"/>
                <a:gd name="T32" fmla="*/ 2 w 150"/>
                <a:gd name="T33" fmla="*/ 5 h 200"/>
                <a:gd name="T34" fmla="*/ 3 w 150"/>
                <a:gd name="T35" fmla="*/ 4 h 200"/>
                <a:gd name="T36" fmla="*/ 2 w 150"/>
                <a:gd name="T37" fmla="*/ 3 h 200"/>
                <a:gd name="T38" fmla="*/ 3 w 150"/>
                <a:gd name="T39" fmla="*/ 2 h 200"/>
                <a:gd name="T40" fmla="*/ 3 w 150"/>
                <a:gd name="T41" fmla="*/ 1 h 200"/>
                <a:gd name="T42" fmla="*/ 3 w 150"/>
                <a:gd name="T43" fmla="*/ 1 h 200"/>
                <a:gd name="T44" fmla="*/ 3 w 150"/>
                <a:gd name="T45" fmla="*/ 2 h 200"/>
                <a:gd name="T46" fmla="*/ 3 w 150"/>
                <a:gd name="T47" fmla="*/ 3 h 200"/>
                <a:gd name="T48" fmla="*/ 3 w 150"/>
                <a:gd name="T49" fmla="*/ 3 h 200"/>
                <a:gd name="T50" fmla="*/ 4 w 150"/>
                <a:gd name="T51" fmla="*/ 2 h 200"/>
                <a:gd name="T52" fmla="*/ 4 w 150"/>
                <a:gd name="T53" fmla="*/ 2 h 200"/>
                <a:gd name="T54" fmla="*/ 4 w 150"/>
                <a:gd name="T55" fmla="*/ 1 h 200"/>
                <a:gd name="T56" fmla="*/ 5 w 150"/>
                <a:gd name="T57" fmla="*/ 1 h 200"/>
                <a:gd name="T58" fmla="*/ 5 w 150"/>
                <a:gd name="T59" fmla="*/ 1 h 200"/>
                <a:gd name="T60" fmla="*/ 4 w 150"/>
                <a:gd name="T61" fmla="*/ 1 h 200"/>
                <a:gd name="T62" fmla="*/ 4 w 150"/>
                <a:gd name="T63" fmla="*/ 2 h 200"/>
                <a:gd name="T64" fmla="*/ 4 w 150"/>
                <a:gd name="T65" fmla="*/ 2 h 200"/>
                <a:gd name="T66" fmla="*/ 4 w 150"/>
                <a:gd name="T67" fmla="*/ 3 h 200"/>
                <a:gd name="T68" fmla="*/ 4 w 150"/>
                <a:gd name="T69" fmla="*/ 3 h 200"/>
                <a:gd name="T70" fmla="*/ 4 w 150"/>
                <a:gd name="T71" fmla="*/ 3 h 200"/>
                <a:gd name="T72" fmla="*/ 5 w 150"/>
                <a:gd name="T73" fmla="*/ 3 h 200"/>
                <a:gd name="T74" fmla="*/ 5 w 150"/>
                <a:gd name="T75" fmla="*/ 3 h 200"/>
                <a:gd name="T76" fmla="*/ 5 w 150"/>
                <a:gd name="T77" fmla="*/ 3 h 200"/>
                <a:gd name="T78" fmla="*/ 5 w 150"/>
                <a:gd name="T79" fmla="*/ 3 h 200"/>
                <a:gd name="T80" fmla="*/ 5 w 150"/>
                <a:gd name="T81" fmla="*/ 3 h 200"/>
                <a:gd name="T82" fmla="*/ 4 w 150"/>
                <a:gd name="T83" fmla="*/ 3 h 200"/>
                <a:gd name="T84" fmla="*/ 4 w 150"/>
                <a:gd name="T85" fmla="*/ 4 h 200"/>
                <a:gd name="T86" fmla="*/ 4 w 150"/>
                <a:gd name="T87" fmla="*/ 4 h 200"/>
                <a:gd name="T88" fmla="*/ 3 w 150"/>
                <a:gd name="T89" fmla="*/ 4 h 200"/>
                <a:gd name="T90" fmla="*/ 3 w 150"/>
                <a:gd name="T91" fmla="*/ 5 h 200"/>
                <a:gd name="T92" fmla="*/ 3 w 150"/>
                <a:gd name="T93" fmla="*/ 6 h 200"/>
                <a:gd name="T94" fmla="*/ 3 w 150"/>
                <a:gd name="T95" fmla="*/ 6 h 200"/>
                <a:gd name="T96" fmla="*/ 4 w 150"/>
                <a:gd name="T97" fmla="*/ 5 h 200"/>
                <a:gd name="T98" fmla="*/ 4 w 150"/>
                <a:gd name="T99" fmla="*/ 5 h 200"/>
                <a:gd name="T100" fmla="*/ 4 w 150"/>
                <a:gd name="T101" fmla="*/ 5 h 200"/>
                <a:gd name="T102" fmla="*/ 5 w 150"/>
                <a:gd name="T103" fmla="*/ 5 h 200"/>
                <a:gd name="T104" fmla="*/ 4 w 150"/>
                <a:gd name="T105" fmla="*/ 5 h 200"/>
                <a:gd name="T106" fmla="*/ 4 w 150"/>
                <a:gd name="T107" fmla="*/ 6 h 200"/>
                <a:gd name="T108" fmla="*/ 3 w 150"/>
                <a:gd name="T109" fmla="*/ 6 h 200"/>
                <a:gd name="T110" fmla="*/ 3 w 150"/>
                <a:gd name="T111" fmla="*/ 6 h 200"/>
                <a:gd name="T112" fmla="*/ 2 w 150"/>
                <a:gd name="T113" fmla="*/ 6 h 200"/>
                <a:gd name="T114" fmla="*/ 2 w 150"/>
                <a:gd name="T115" fmla="*/ 6 h 200"/>
                <a:gd name="T116" fmla="*/ 2 w 150"/>
                <a:gd name="T117" fmla="*/ 7 h 200"/>
                <a:gd name="T118" fmla="*/ 2 w 150"/>
                <a:gd name="T119" fmla="*/ 7 h 2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50" h="200">
                  <a:moveTo>
                    <a:pt x="31" y="200"/>
                  </a:moveTo>
                  <a:lnTo>
                    <a:pt x="26" y="197"/>
                  </a:lnTo>
                  <a:lnTo>
                    <a:pt x="21" y="191"/>
                  </a:lnTo>
                  <a:lnTo>
                    <a:pt x="15" y="182"/>
                  </a:lnTo>
                  <a:lnTo>
                    <a:pt x="9" y="172"/>
                  </a:lnTo>
                  <a:lnTo>
                    <a:pt x="5" y="162"/>
                  </a:lnTo>
                  <a:lnTo>
                    <a:pt x="1" y="151"/>
                  </a:lnTo>
                  <a:lnTo>
                    <a:pt x="0" y="139"/>
                  </a:lnTo>
                  <a:lnTo>
                    <a:pt x="1" y="127"/>
                  </a:lnTo>
                  <a:lnTo>
                    <a:pt x="3" y="121"/>
                  </a:lnTo>
                  <a:lnTo>
                    <a:pt x="6" y="119"/>
                  </a:lnTo>
                  <a:lnTo>
                    <a:pt x="7" y="122"/>
                  </a:lnTo>
                  <a:lnTo>
                    <a:pt x="8" y="127"/>
                  </a:lnTo>
                  <a:lnTo>
                    <a:pt x="10" y="144"/>
                  </a:lnTo>
                  <a:lnTo>
                    <a:pt x="15" y="161"/>
                  </a:lnTo>
                  <a:lnTo>
                    <a:pt x="23" y="177"/>
                  </a:lnTo>
                  <a:lnTo>
                    <a:pt x="34" y="187"/>
                  </a:lnTo>
                  <a:lnTo>
                    <a:pt x="39" y="183"/>
                  </a:lnTo>
                  <a:lnTo>
                    <a:pt x="43" y="176"/>
                  </a:lnTo>
                  <a:lnTo>
                    <a:pt x="44" y="171"/>
                  </a:lnTo>
                  <a:lnTo>
                    <a:pt x="46" y="169"/>
                  </a:lnTo>
                  <a:lnTo>
                    <a:pt x="39" y="151"/>
                  </a:lnTo>
                  <a:lnTo>
                    <a:pt x="34" y="129"/>
                  </a:lnTo>
                  <a:lnTo>
                    <a:pt x="33" y="109"/>
                  </a:lnTo>
                  <a:lnTo>
                    <a:pt x="33" y="95"/>
                  </a:lnTo>
                  <a:lnTo>
                    <a:pt x="36" y="87"/>
                  </a:lnTo>
                  <a:lnTo>
                    <a:pt x="38" y="84"/>
                  </a:lnTo>
                  <a:lnTo>
                    <a:pt x="40" y="86"/>
                  </a:lnTo>
                  <a:lnTo>
                    <a:pt x="40" y="94"/>
                  </a:lnTo>
                  <a:lnTo>
                    <a:pt x="40" y="108"/>
                  </a:lnTo>
                  <a:lnTo>
                    <a:pt x="43" y="125"/>
                  </a:lnTo>
                  <a:lnTo>
                    <a:pt x="46" y="142"/>
                  </a:lnTo>
                  <a:lnTo>
                    <a:pt x="53" y="153"/>
                  </a:lnTo>
                  <a:lnTo>
                    <a:pt x="60" y="142"/>
                  </a:lnTo>
                  <a:lnTo>
                    <a:pt x="67" y="131"/>
                  </a:lnTo>
                  <a:lnTo>
                    <a:pt x="70" y="118"/>
                  </a:lnTo>
                  <a:lnTo>
                    <a:pt x="72" y="109"/>
                  </a:lnTo>
                  <a:lnTo>
                    <a:pt x="64" y="87"/>
                  </a:lnTo>
                  <a:lnTo>
                    <a:pt x="63" y="64"/>
                  </a:lnTo>
                  <a:lnTo>
                    <a:pt x="66" y="42"/>
                  </a:lnTo>
                  <a:lnTo>
                    <a:pt x="74" y="26"/>
                  </a:lnTo>
                  <a:lnTo>
                    <a:pt x="78" y="23"/>
                  </a:lnTo>
                  <a:lnTo>
                    <a:pt x="81" y="23"/>
                  </a:lnTo>
                  <a:lnTo>
                    <a:pt x="81" y="25"/>
                  </a:lnTo>
                  <a:lnTo>
                    <a:pt x="81" y="30"/>
                  </a:lnTo>
                  <a:lnTo>
                    <a:pt x="76" y="47"/>
                  </a:lnTo>
                  <a:lnTo>
                    <a:pt x="75" y="65"/>
                  </a:lnTo>
                  <a:lnTo>
                    <a:pt x="76" y="80"/>
                  </a:lnTo>
                  <a:lnTo>
                    <a:pt x="82" y="92"/>
                  </a:lnTo>
                  <a:lnTo>
                    <a:pt x="91" y="79"/>
                  </a:lnTo>
                  <a:lnTo>
                    <a:pt x="97" y="66"/>
                  </a:lnTo>
                  <a:lnTo>
                    <a:pt x="100" y="55"/>
                  </a:lnTo>
                  <a:lnTo>
                    <a:pt x="102" y="46"/>
                  </a:lnTo>
                  <a:lnTo>
                    <a:pt x="106" y="35"/>
                  </a:lnTo>
                  <a:lnTo>
                    <a:pt x="112" y="23"/>
                  </a:lnTo>
                  <a:lnTo>
                    <a:pt x="119" y="12"/>
                  </a:lnTo>
                  <a:lnTo>
                    <a:pt x="124" y="4"/>
                  </a:lnTo>
                  <a:lnTo>
                    <a:pt x="129" y="1"/>
                  </a:lnTo>
                  <a:lnTo>
                    <a:pt x="133" y="0"/>
                  </a:lnTo>
                  <a:lnTo>
                    <a:pt x="136" y="2"/>
                  </a:lnTo>
                  <a:lnTo>
                    <a:pt x="135" y="6"/>
                  </a:lnTo>
                  <a:lnTo>
                    <a:pt x="124" y="19"/>
                  </a:lnTo>
                  <a:lnTo>
                    <a:pt x="115" y="32"/>
                  </a:lnTo>
                  <a:lnTo>
                    <a:pt x="109" y="43"/>
                  </a:lnTo>
                  <a:lnTo>
                    <a:pt x="107" y="54"/>
                  </a:lnTo>
                  <a:lnTo>
                    <a:pt x="106" y="64"/>
                  </a:lnTo>
                  <a:lnTo>
                    <a:pt x="102" y="76"/>
                  </a:lnTo>
                  <a:lnTo>
                    <a:pt x="98" y="87"/>
                  </a:lnTo>
                  <a:lnTo>
                    <a:pt x="93" y="95"/>
                  </a:lnTo>
                  <a:lnTo>
                    <a:pt x="101" y="93"/>
                  </a:lnTo>
                  <a:lnTo>
                    <a:pt x="108" y="91"/>
                  </a:lnTo>
                  <a:lnTo>
                    <a:pt x="116" y="87"/>
                  </a:lnTo>
                  <a:lnTo>
                    <a:pt x="123" y="84"/>
                  </a:lnTo>
                  <a:lnTo>
                    <a:pt x="130" y="79"/>
                  </a:lnTo>
                  <a:lnTo>
                    <a:pt x="136" y="76"/>
                  </a:lnTo>
                  <a:lnTo>
                    <a:pt x="140" y="72"/>
                  </a:lnTo>
                  <a:lnTo>
                    <a:pt x="143" y="69"/>
                  </a:lnTo>
                  <a:lnTo>
                    <a:pt x="146" y="65"/>
                  </a:lnTo>
                  <a:lnTo>
                    <a:pt x="150" y="64"/>
                  </a:lnTo>
                  <a:lnTo>
                    <a:pt x="150" y="66"/>
                  </a:lnTo>
                  <a:lnTo>
                    <a:pt x="148" y="71"/>
                  </a:lnTo>
                  <a:lnTo>
                    <a:pt x="143" y="80"/>
                  </a:lnTo>
                  <a:lnTo>
                    <a:pt x="136" y="87"/>
                  </a:lnTo>
                  <a:lnTo>
                    <a:pt x="128" y="93"/>
                  </a:lnTo>
                  <a:lnTo>
                    <a:pt x="120" y="99"/>
                  </a:lnTo>
                  <a:lnTo>
                    <a:pt x="112" y="102"/>
                  </a:lnTo>
                  <a:lnTo>
                    <a:pt x="104" y="104"/>
                  </a:lnTo>
                  <a:lnTo>
                    <a:pt x="97" y="107"/>
                  </a:lnTo>
                  <a:lnTo>
                    <a:pt x="92" y="107"/>
                  </a:lnTo>
                  <a:lnTo>
                    <a:pt x="85" y="118"/>
                  </a:lnTo>
                  <a:lnTo>
                    <a:pt x="77" y="134"/>
                  </a:lnTo>
                  <a:lnTo>
                    <a:pt x="70" y="151"/>
                  </a:lnTo>
                  <a:lnTo>
                    <a:pt x="68" y="160"/>
                  </a:lnTo>
                  <a:lnTo>
                    <a:pt x="74" y="162"/>
                  </a:lnTo>
                  <a:lnTo>
                    <a:pt x="81" y="163"/>
                  </a:lnTo>
                  <a:lnTo>
                    <a:pt x="89" y="163"/>
                  </a:lnTo>
                  <a:lnTo>
                    <a:pt x="95" y="162"/>
                  </a:lnTo>
                  <a:lnTo>
                    <a:pt x="104" y="160"/>
                  </a:lnTo>
                  <a:lnTo>
                    <a:pt x="110" y="156"/>
                  </a:lnTo>
                  <a:lnTo>
                    <a:pt x="117" y="152"/>
                  </a:lnTo>
                  <a:lnTo>
                    <a:pt x="122" y="146"/>
                  </a:lnTo>
                  <a:lnTo>
                    <a:pt x="127" y="140"/>
                  </a:lnTo>
                  <a:lnTo>
                    <a:pt x="130" y="138"/>
                  </a:lnTo>
                  <a:lnTo>
                    <a:pt x="131" y="140"/>
                  </a:lnTo>
                  <a:lnTo>
                    <a:pt x="129" y="146"/>
                  </a:lnTo>
                  <a:lnTo>
                    <a:pt x="124" y="154"/>
                  </a:lnTo>
                  <a:lnTo>
                    <a:pt x="117" y="162"/>
                  </a:lnTo>
                  <a:lnTo>
                    <a:pt x="109" y="168"/>
                  </a:lnTo>
                  <a:lnTo>
                    <a:pt x="101" y="171"/>
                  </a:lnTo>
                  <a:lnTo>
                    <a:pt x="92" y="175"/>
                  </a:lnTo>
                  <a:lnTo>
                    <a:pt x="83" y="176"/>
                  </a:lnTo>
                  <a:lnTo>
                    <a:pt x="74" y="176"/>
                  </a:lnTo>
                  <a:lnTo>
                    <a:pt x="66" y="174"/>
                  </a:lnTo>
                  <a:lnTo>
                    <a:pt x="61" y="179"/>
                  </a:lnTo>
                  <a:lnTo>
                    <a:pt x="58" y="183"/>
                  </a:lnTo>
                  <a:lnTo>
                    <a:pt x="55" y="187"/>
                  </a:lnTo>
                  <a:lnTo>
                    <a:pt x="54" y="193"/>
                  </a:lnTo>
                  <a:lnTo>
                    <a:pt x="47" y="193"/>
                  </a:lnTo>
                  <a:lnTo>
                    <a:pt x="40" y="194"/>
                  </a:lnTo>
                  <a:lnTo>
                    <a:pt x="34" y="197"/>
                  </a:lnTo>
                  <a:lnTo>
                    <a:pt x="31" y="200"/>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39" name="Freeform 330">
              <a:extLst>
                <a:ext uri="{FF2B5EF4-FFF2-40B4-BE49-F238E27FC236}">
                  <a16:creationId xmlns:a16="http://schemas.microsoft.com/office/drawing/2014/main" xmlns="" id="{CE523F13-4270-40ED-B4FE-59AF47E1C286}"/>
                </a:ext>
              </a:extLst>
            </p:cNvPr>
            <p:cNvSpPr>
              <a:spLocks/>
            </p:cNvSpPr>
            <p:nvPr/>
          </p:nvSpPr>
          <p:spPr bwMode="auto">
            <a:xfrm>
              <a:off x="2312" y="1135"/>
              <a:ext cx="119" cy="55"/>
            </a:xfrm>
            <a:custGeom>
              <a:avLst/>
              <a:gdLst>
                <a:gd name="T0" fmla="*/ 1 w 237"/>
                <a:gd name="T1" fmla="*/ 2 h 110"/>
                <a:gd name="T2" fmla="*/ 1 w 237"/>
                <a:gd name="T3" fmla="*/ 2 h 110"/>
                <a:gd name="T4" fmla="*/ 1 w 237"/>
                <a:gd name="T5" fmla="*/ 2 h 110"/>
                <a:gd name="T6" fmla="*/ 1 w 237"/>
                <a:gd name="T7" fmla="*/ 2 h 110"/>
                <a:gd name="T8" fmla="*/ 2 w 237"/>
                <a:gd name="T9" fmla="*/ 2 h 110"/>
                <a:gd name="T10" fmla="*/ 3 w 237"/>
                <a:gd name="T11" fmla="*/ 2 h 110"/>
                <a:gd name="T12" fmla="*/ 3 w 237"/>
                <a:gd name="T13" fmla="*/ 2 h 110"/>
                <a:gd name="T14" fmla="*/ 3 w 237"/>
                <a:gd name="T15" fmla="*/ 3 h 110"/>
                <a:gd name="T16" fmla="*/ 3 w 237"/>
                <a:gd name="T17" fmla="*/ 3 h 110"/>
                <a:gd name="T18" fmla="*/ 3 w 237"/>
                <a:gd name="T19" fmla="*/ 3 h 110"/>
                <a:gd name="T20" fmla="*/ 4 w 237"/>
                <a:gd name="T21" fmla="*/ 4 h 110"/>
                <a:gd name="T22" fmla="*/ 4 w 237"/>
                <a:gd name="T23" fmla="*/ 3 h 110"/>
                <a:gd name="T24" fmla="*/ 4 w 237"/>
                <a:gd name="T25" fmla="*/ 3 h 110"/>
                <a:gd name="T26" fmla="*/ 3 w 237"/>
                <a:gd name="T27" fmla="*/ 2 h 110"/>
                <a:gd name="T28" fmla="*/ 3 w 237"/>
                <a:gd name="T29" fmla="*/ 2 h 110"/>
                <a:gd name="T30" fmla="*/ 4 w 237"/>
                <a:gd name="T31" fmla="*/ 2 h 110"/>
                <a:gd name="T32" fmla="*/ 4 w 237"/>
                <a:gd name="T33" fmla="*/ 2 h 110"/>
                <a:gd name="T34" fmla="*/ 5 w 237"/>
                <a:gd name="T35" fmla="*/ 2 h 110"/>
                <a:gd name="T36" fmla="*/ 5 w 237"/>
                <a:gd name="T37" fmla="*/ 3 h 110"/>
                <a:gd name="T38" fmla="*/ 5 w 237"/>
                <a:gd name="T39" fmla="*/ 3 h 110"/>
                <a:gd name="T40" fmla="*/ 5 w 237"/>
                <a:gd name="T41" fmla="*/ 3 h 110"/>
                <a:gd name="T42" fmla="*/ 6 w 237"/>
                <a:gd name="T43" fmla="*/ 4 h 110"/>
                <a:gd name="T44" fmla="*/ 6 w 237"/>
                <a:gd name="T45" fmla="*/ 4 h 110"/>
                <a:gd name="T46" fmla="*/ 6 w 237"/>
                <a:gd name="T47" fmla="*/ 4 h 110"/>
                <a:gd name="T48" fmla="*/ 6 w 237"/>
                <a:gd name="T49" fmla="*/ 4 h 110"/>
                <a:gd name="T50" fmla="*/ 6 w 237"/>
                <a:gd name="T51" fmla="*/ 3 h 110"/>
                <a:gd name="T52" fmla="*/ 5 w 237"/>
                <a:gd name="T53" fmla="*/ 3 h 110"/>
                <a:gd name="T54" fmla="*/ 5 w 237"/>
                <a:gd name="T55" fmla="*/ 3 h 110"/>
                <a:gd name="T56" fmla="*/ 5 w 237"/>
                <a:gd name="T57" fmla="*/ 3 h 110"/>
                <a:gd name="T58" fmla="*/ 6 w 237"/>
                <a:gd name="T59" fmla="*/ 3 h 110"/>
                <a:gd name="T60" fmla="*/ 7 w 237"/>
                <a:gd name="T61" fmla="*/ 3 h 110"/>
                <a:gd name="T62" fmla="*/ 7 w 237"/>
                <a:gd name="T63" fmla="*/ 3 h 110"/>
                <a:gd name="T64" fmla="*/ 8 w 237"/>
                <a:gd name="T65" fmla="*/ 3 h 110"/>
                <a:gd name="T66" fmla="*/ 8 w 237"/>
                <a:gd name="T67" fmla="*/ 3 h 110"/>
                <a:gd name="T68" fmla="*/ 7 w 237"/>
                <a:gd name="T69" fmla="*/ 3 h 110"/>
                <a:gd name="T70" fmla="*/ 7 w 237"/>
                <a:gd name="T71" fmla="*/ 3 h 110"/>
                <a:gd name="T72" fmla="*/ 6 w 237"/>
                <a:gd name="T73" fmla="*/ 2 h 110"/>
                <a:gd name="T74" fmla="*/ 5 w 237"/>
                <a:gd name="T75" fmla="*/ 2 h 110"/>
                <a:gd name="T76" fmla="*/ 6 w 237"/>
                <a:gd name="T77" fmla="*/ 2 h 110"/>
                <a:gd name="T78" fmla="*/ 6 w 237"/>
                <a:gd name="T79" fmla="*/ 2 h 110"/>
                <a:gd name="T80" fmla="*/ 6 w 237"/>
                <a:gd name="T81" fmla="*/ 2 h 110"/>
                <a:gd name="T82" fmla="*/ 6 w 237"/>
                <a:gd name="T83" fmla="*/ 1 h 110"/>
                <a:gd name="T84" fmla="*/ 6 w 237"/>
                <a:gd name="T85" fmla="*/ 1 h 110"/>
                <a:gd name="T86" fmla="*/ 6 w 237"/>
                <a:gd name="T87" fmla="*/ 1 h 110"/>
                <a:gd name="T88" fmla="*/ 5 w 237"/>
                <a:gd name="T89" fmla="*/ 2 h 110"/>
                <a:gd name="T90" fmla="*/ 5 w 237"/>
                <a:gd name="T91" fmla="*/ 2 h 110"/>
                <a:gd name="T92" fmla="*/ 5 w 237"/>
                <a:gd name="T93" fmla="*/ 2 h 110"/>
                <a:gd name="T94" fmla="*/ 4 w 237"/>
                <a:gd name="T95" fmla="*/ 2 h 110"/>
                <a:gd name="T96" fmla="*/ 4 w 237"/>
                <a:gd name="T97" fmla="*/ 2 h 110"/>
                <a:gd name="T98" fmla="*/ 4 w 237"/>
                <a:gd name="T99" fmla="*/ 2 h 110"/>
                <a:gd name="T100" fmla="*/ 3 w 237"/>
                <a:gd name="T101" fmla="*/ 2 h 110"/>
                <a:gd name="T102" fmla="*/ 4 w 237"/>
                <a:gd name="T103" fmla="*/ 1 h 110"/>
                <a:gd name="T104" fmla="*/ 4 w 237"/>
                <a:gd name="T105" fmla="*/ 1 h 110"/>
                <a:gd name="T106" fmla="*/ 4 w 237"/>
                <a:gd name="T107" fmla="*/ 0 h 110"/>
                <a:gd name="T108" fmla="*/ 4 w 237"/>
                <a:gd name="T109" fmla="*/ 1 h 110"/>
                <a:gd name="T110" fmla="*/ 4 w 237"/>
                <a:gd name="T111" fmla="*/ 1 h 110"/>
                <a:gd name="T112" fmla="*/ 3 w 237"/>
                <a:gd name="T113" fmla="*/ 1 h 110"/>
                <a:gd name="T114" fmla="*/ 3 w 237"/>
                <a:gd name="T115" fmla="*/ 1 h 110"/>
                <a:gd name="T116" fmla="*/ 2 w 237"/>
                <a:gd name="T117" fmla="*/ 1 h 110"/>
                <a:gd name="T118" fmla="*/ 2 w 237"/>
                <a:gd name="T119" fmla="*/ 1 h 110"/>
                <a:gd name="T120" fmla="*/ 1 w 237"/>
                <a:gd name="T121" fmla="*/ 1 h 110"/>
                <a:gd name="T122" fmla="*/ 1 w 237"/>
                <a:gd name="T123" fmla="*/ 2 h 11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37" h="110">
                  <a:moveTo>
                    <a:pt x="0" y="34"/>
                  </a:moveTo>
                  <a:lnTo>
                    <a:pt x="1" y="35"/>
                  </a:lnTo>
                  <a:lnTo>
                    <a:pt x="1" y="37"/>
                  </a:lnTo>
                  <a:lnTo>
                    <a:pt x="1" y="38"/>
                  </a:lnTo>
                  <a:lnTo>
                    <a:pt x="1" y="41"/>
                  </a:lnTo>
                  <a:lnTo>
                    <a:pt x="10" y="41"/>
                  </a:lnTo>
                  <a:lnTo>
                    <a:pt x="19" y="41"/>
                  </a:lnTo>
                  <a:lnTo>
                    <a:pt x="31" y="41"/>
                  </a:lnTo>
                  <a:lnTo>
                    <a:pt x="41" y="42"/>
                  </a:lnTo>
                  <a:lnTo>
                    <a:pt x="51" y="44"/>
                  </a:lnTo>
                  <a:lnTo>
                    <a:pt x="59" y="46"/>
                  </a:lnTo>
                  <a:lnTo>
                    <a:pt x="66" y="49"/>
                  </a:lnTo>
                  <a:lnTo>
                    <a:pt x="70" y="51"/>
                  </a:lnTo>
                  <a:lnTo>
                    <a:pt x="72" y="54"/>
                  </a:lnTo>
                  <a:lnTo>
                    <a:pt x="74" y="60"/>
                  </a:lnTo>
                  <a:lnTo>
                    <a:pt x="77" y="66"/>
                  </a:lnTo>
                  <a:lnTo>
                    <a:pt x="80" y="74"/>
                  </a:lnTo>
                  <a:lnTo>
                    <a:pt x="85" y="81"/>
                  </a:lnTo>
                  <a:lnTo>
                    <a:pt x="91" y="88"/>
                  </a:lnTo>
                  <a:lnTo>
                    <a:pt x="96" y="94"/>
                  </a:lnTo>
                  <a:lnTo>
                    <a:pt x="104" y="98"/>
                  </a:lnTo>
                  <a:lnTo>
                    <a:pt x="111" y="101"/>
                  </a:lnTo>
                  <a:lnTo>
                    <a:pt x="114" y="99"/>
                  </a:lnTo>
                  <a:lnTo>
                    <a:pt x="111" y="96"/>
                  </a:lnTo>
                  <a:lnTo>
                    <a:pt x="106" y="89"/>
                  </a:lnTo>
                  <a:lnTo>
                    <a:pt x="99" y="81"/>
                  </a:lnTo>
                  <a:lnTo>
                    <a:pt x="93" y="71"/>
                  </a:lnTo>
                  <a:lnTo>
                    <a:pt x="91" y="60"/>
                  </a:lnTo>
                  <a:lnTo>
                    <a:pt x="89" y="52"/>
                  </a:lnTo>
                  <a:lnTo>
                    <a:pt x="95" y="52"/>
                  </a:lnTo>
                  <a:lnTo>
                    <a:pt x="101" y="52"/>
                  </a:lnTo>
                  <a:lnTo>
                    <a:pt x="107" y="53"/>
                  </a:lnTo>
                  <a:lnTo>
                    <a:pt x="114" y="54"/>
                  </a:lnTo>
                  <a:lnTo>
                    <a:pt x="119" y="56"/>
                  </a:lnTo>
                  <a:lnTo>
                    <a:pt x="125" y="57"/>
                  </a:lnTo>
                  <a:lnTo>
                    <a:pt x="129" y="59"/>
                  </a:lnTo>
                  <a:lnTo>
                    <a:pt x="132" y="60"/>
                  </a:lnTo>
                  <a:lnTo>
                    <a:pt x="133" y="66"/>
                  </a:lnTo>
                  <a:lnTo>
                    <a:pt x="135" y="72"/>
                  </a:lnTo>
                  <a:lnTo>
                    <a:pt x="140" y="79"/>
                  </a:lnTo>
                  <a:lnTo>
                    <a:pt x="145" y="86"/>
                  </a:lnTo>
                  <a:lnTo>
                    <a:pt x="150" y="92"/>
                  </a:lnTo>
                  <a:lnTo>
                    <a:pt x="157" y="98"/>
                  </a:lnTo>
                  <a:lnTo>
                    <a:pt x="163" y="103"/>
                  </a:lnTo>
                  <a:lnTo>
                    <a:pt x="170" y="106"/>
                  </a:lnTo>
                  <a:lnTo>
                    <a:pt x="182" y="110"/>
                  </a:lnTo>
                  <a:lnTo>
                    <a:pt x="188" y="110"/>
                  </a:lnTo>
                  <a:lnTo>
                    <a:pt x="191" y="107"/>
                  </a:lnTo>
                  <a:lnTo>
                    <a:pt x="185" y="104"/>
                  </a:lnTo>
                  <a:lnTo>
                    <a:pt x="177" y="99"/>
                  </a:lnTo>
                  <a:lnTo>
                    <a:pt x="170" y="95"/>
                  </a:lnTo>
                  <a:lnTo>
                    <a:pt x="163" y="89"/>
                  </a:lnTo>
                  <a:lnTo>
                    <a:pt x="159" y="84"/>
                  </a:lnTo>
                  <a:lnTo>
                    <a:pt x="154" y="79"/>
                  </a:lnTo>
                  <a:lnTo>
                    <a:pt x="149" y="74"/>
                  </a:lnTo>
                  <a:lnTo>
                    <a:pt x="147" y="69"/>
                  </a:lnTo>
                  <a:lnTo>
                    <a:pt x="146" y="66"/>
                  </a:lnTo>
                  <a:lnTo>
                    <a:pt x="155" y="71"/>
                  </a:lnTo>
                  <a:lnTo>
                    <a:pt x="167" y="74"/>
                  </a:lnTo>
                  <a:lnTo>
                    <a:pt x="179" y="76"/>
                  </a:lnTo>
                  <a:lnTo>
                    <a:pt x="192" y="79"/>
                  </a:lnTo>
                  <a:lnTo>
                    <a:pt x="205" y="81"/>
                  </a:lnTo>
                  <a:lnTo>
                    <a:pt x="215" y="82"/>
                  </a:lnTo>
                  <a:lnTo>
                    <a:pt x="224" y="83"/>
                  </a:lnTo>
                  <a:lnTo>
                    <a:pt x="230" y="83"/>
                  </a:lnTo>
                  <a:lnTo>
                    <a:pt x="236" y="83"/>
                  </a:lnTo>
                  <a:lnTo>
                    <a:pt x="237" y="81"/>
                  </a:lnTo>
                  <a:lnTo>
                    <a:pt x="233" y="77"/>
                  </a:lnTo>
                  <a:lnTo>
                    <a:pt x="226" y="76"/>
                  </a:lnTo>
                  <a:lnTo>
                    <a:pt x="218" y="75"/>
                  </a:lnTo>
                  <a:lnTo>
                    <a:pt x="208" y="73"/>
                  </a:lnTo>
                  <a:lnTo>
                    <a:pt x="196" y="69"/>
                  </a:lnTo>
                  <a:lnTo>
                    <a:pt x="185" y="66"/>
                  </a:lnTo>
                  <a:lnTo>
                    <a:pt x="175" y="62"/>
                  </a:lnTo>
                  <a:lnTo>
                    <a:pt x="165" y="59"/>
                  </a:lnTo>
                  <a:lnTo>
                    <a:pt x="157" y="57"/>
                  </a:lnTo>
                  <a:lnTo>
                    <a:pt x="154" y="54"/>
                  </a:lnTo>
                  <a:lnTo>
                    <a:pt x="161" y="48"/>
                  </a:lnTo>
                  <a:lnTo>
                    <a:pt x="169" y="42"/>
                  </a:lnTo>
                  <a:lnTo>
                    <a:pt x="177" y="39"/>
                  </a:lnTo>
                  <a:lnTo>
                    <a:pt x="184" y="38"/>
                  </a:lnTo>
                  <a:lnTo>
                    <a:pt x="190" y="37"/>
                  </a:lnTo>
                  <a:lnTo>
                    <a:pt x="191" y="35"/>
                  </a:lnTo>
                  <a:lnTo>
                    <a:pt x="188" y="31"/>
                  </a:lnTo>
                  <a:lnTo>
                    <a:pt x="182" y="29"/>
                  </a:lnTo>
                  <a:lnTo>
                    <a:pt x="177" y="28"/>
                  </a:lnTo>
                  <a:lnTo>
                    <a:pt x="171" y="29"/>
                  </a:lnTo>
                  <a:lnTo>
                    <a:pt x="165" y="30"/>
                  </a:lnTo>
                  <a:lnTo>
                    <a:pt x="160" y="33"/>
                  </a:lnTo>
                  <a:lnTo>
                    <a:pt x="154" y="36"/>
                  </a:lnTo>
                  <a:lnTo>
                    <a:pt x="149" y="38"/>
                  </a:lnTo>
                  <a:lnTo>
                    <a:pt x="145" y="43"/>
                  </a:lnTo>
                  <a:lnTo>
                    <a:pt x="142" y="46"/>
                  </a:lnTo>
                  <a:lnTo>
                    <a:pt x="137" y="46"/>
                  </a:lnTo>
                  <a:lnTo>
                    <a:pt x="130" y="45"/>
                  </a:lnTo>
                  <a:lnTo>
                    <a:pt x="123" y="45"/>
                  </a:lnTo>
                  <a:lnTo>
                    <a:pt x="116" y="44"/>
                  </a:lnTo>
                  <a:lnTo>
                    <a:pt x="109" y="43"/>
                  </a:lnTo>
                  <a:lnTo>
                    <a:pt x="102" y="43"/>
                  </a:lnTo>
                  <a:lnTo>
                    <a:pt x="97" y="43"/>
                  </a:lnTo>
                  <a:lnTo>
                    <a:pt x="95" y="43"/>
                  </a:lnTo>
                  <a:lnTo>
                    <a:pt x="94" y="33"/>
                  </a:lnTo>
                  <a:lnTo>
                    <a:pt x="97" y="23"/>
                  </a:lnTo>
                  <a:lnTo>
                    <a:pt x="104" y="14"/>
                  </a:lnTo>
                  <a:lnTo>
                    <a:pt x="115" y="7"/>
                  </a:lnTo>
                  <a:lnTo>
                    <a:pt x="123" y="4"/>
                  </a:lnTo>
                  <a:lnTo>
                    <a:pt x="124" y="1"/>
                  </a:lnTo>
                  <a:lnTo>
                    <a:pt x="121" y="0"/>
                  </a:lnTo>
                  <a:lnTo>
                    <a:pt x="115" y="0"/>
                  </a:lnTo>
                  <a:lnTo>
                    <a:pt x="110" y="1"/>
                  </a:lnTo>
                  <a:lnTo>
                    <a:pt x="104" y="5"/>
                  </a:lnTo>
                  <a:lnTo>
                    <a:pt x="97" y="8"/>
                  </a:lnTo>
                  <a:lnTo>
                    <a:pt x="91" y="14"/>
                  </a:lnTo>
                  <a:lnTo>
                    <a:pt x="83" y="19"/>
                  </a:lnTo>
                  <a:lnTo>
                    <a:pt x="77" y="24"/>
                  </a:lnTo>
                  <a:lnTo>
                    <a:pt x="72" y="28"/>
                  </a:lnTo>
                  <a:lnTo>
                    <a:pt x="70" y="31"/>
                  </a:lnTo>
                  <a:lnTo>
                    <a:pt x="63" y="31"/>
                  </a:lnTo>
                  <a:lnTo>
                    <a:pt x="55" y="31"/>
                  </a:lnTo>
                  <a:lnTo>
                    <a:pt x="45" y="31"/>
                  </a:lnTo>
                  <a:lnTo>
                    <a:pt x="34" y="31"/>
                  </a:lnTo>
                  <a:lnTo>
                    <a:pt x="24" y="31"/>
                  </a:lnTo>
                  <a:lnTo>
                    <a:pt x="13" y="31"/>
                  </a:lnTo>
                  <a:lnTo>
                    <a:pt x="5" y="33"/>
                  </a:lnTo>
                  <a:lnTo>
                    <a:pt x="0" y="34"/>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40" name="Freeform 331">
              <a:extLst>
                <a:ext uri="{FF2B5EF4-FFF2-40B4-BE49-F238E27FC236}">
                  <a16:creationId xmlns:a16="http://schemas.microsoft.com/office/drawing/2014/main" xmlns="" id="{A7010398-D177-410F-9AD7-9F457034385C}"/>
                </a:ext>
              </a:extLst>
            </p:cNvPr>
            <p:cNvSpPr>
              <a:spLocks/>
            </p:cNvSpPr>
            <p:nvPr/>
          </p:nvSpPr>
          <p:spPr bwMode="auto">
            <a:xfrm>
              <a:off x="2300" y="1183"/>
              <a:ext cx="97" cy="111"/>
            </a:xfrm>
            <a:custGeom>
              <a:avLst/>
              <a:gdLst>
                <a:gd name="T0" fmla="*/ 1 w 194"/>
                <a:gd name="T1" fmla="*/ 1 h 222"/>
                <a:gd name="T2" fmla="*/ 1 w 194"/>
                <a:gd name="T3" fmla="*/ 1 h 222"/>
                <a:gd name="T4" fmla="*/ 1 w 194"/>
                <a:gd name="T5" fmla="*/ 2 h 222"/>
                <a:gd name="T6" fmla="*/ 1 w 194"/>
                <a:gd name="T7" fmla="*/ 4 h 222"/>
                <a:gd name="T8" fmla="*/ 2 w 194"/>
                <a:gd name="T9" fmla="*/ 4 h 222"/>
                <a:gd name="T10" fmla="*/ 2 w 194"/>
                <a:gd name="T11" fmla="*/ 2 h 222"/>
                <a:gd name="T12" fmla="*/ 2 w 194"/>
                <a:gd name="T13" fmla="*/ 2 h 222"/>
                <a:gd name="T14" fmla="*/ 2 w 194"/>
                <a:gd name="T15" fmla="*/ 2 h 222"/>
                <a:gd name="T16" fmla="*/ 2 w 194"/>
                <a:gd name="T17" fmla="*/ 2 h 222"/>
                <a:gd name="T18" fmla="*/ 3 w 194"/>
                <a:gd name="T19" fmla="*/ 3 h 222"/>
                <a:gd name="T20" fmla="*/ 3 w 194"/>
                <a:gd name="T21" fmla="*/ 4 h 222"/>
                <a:gd name="T22" fmla="*/ 3 w 194"/>
                <a:gd name="T23" fmla="*/ 5 h 222"/>
                <a:gd name="T24" fmla="*/ 3 w 194"/>
                <a:gd name="T25" fmla="*/ 5 h 222"/>
                <a:gd name="T26" fmla="*/ 4 w 194"/>
                <a:gd name="T27" fmla="*/ 4 h 222"/>
                <a:gd name="T28" fmla="*/ 4 w 194"/>
                <a:gd name="T29" fmla="*/ 4 h 222"/>
                <a:gd name="T30" fmla="*/ 5 w 194"/>
                <a:gd name="T31" fmla="*/ 5 h 222"/>
                <a:gd name="T32" fmla="*/ 5 w 194"/>
                <a:gd name="T33" fmla="*/ 6 h 222"/>
                <a:gd name="T34" fmla="*/ 6 w 194"/>
                <a:gd name="T35" fmla="*/ 7 h 222"/>
                <a:gd name="T36" fmla="*/ 6 w 194"/>
                <a:gd name="T37" fmla="*/ 7 h 222"/>
                <a:gd name="T38" fmla="*/ 7 w 194"/>
                <a:gd name="T39" fmla="*/ 7 h 222"/>
                <a:gd name="T40" fmla="*/ 6 w 194"/>
                <a:gd name="T41" fmla="*/ 7 h 222"/>
                <a:gd name="T42" fmla="*/ 6 w 194"/>
                <a:gd name="T43" fmla="*/ 6 h 222"/>
                <a:gd name="T44" fmla="*/ 5 w 194"/>
                <a:gd name="T45" fmla="*/ 5 h 222"/>
                <a:gd name="T46" fmla="*/ 4 w 194"/>
                <a:gd name="T47" fmla="*/ 4 h 222"/>
                <a:gd name="T48" fmla="*/ 4 w 194"/>
                <a:gd name="T49" fmla="*/ 3 h 222"/>
                <a:gd name="T50" fmla="*/ 5 w 194"/>
                <a:gd name="T51" fmla="*/ 3 h 222"/>
                <a:gd name="T52" fmla="*/ 5 w 194"/>
                <a:gd name="T53" fmla="*/ 3 h 222"/>
                <a:gd name="T54" fmla="*/ 5 w 194"/>
                <a:gd name="T55" fmla="*/ 3 h 222"/>
                <a:gd name="T56" fmla="*/ 6 w 194"/>
                <a:gd name="T57" fmla="*/ 3 h 222"/>
                <a:gd name="T58" fmla="*/ 6 w 194"/>
                <a:gd name="T59" fmla="*/ 3 h 222"/>
                <a:gd name="T60" fmla="*/ 6 w 194"/>
                <a:gd name="T61" fmla="*/ 3 h 222"/>
                <a:gd name="T62" fmla="*/ 5 w 194"/>
                <a:gd name="T63" fmla="*/ 3 h 222"/>
                <a:gd name="T64" fmla="*/ 5 w 194"/>
                <a:gd name="T65" fmla="*/ 3 h 222"/>
                <a:gd name="T66" fmla="*/ 4 w 194"/>
                <a:gd name="T67" fmla="*/ 3 h 222"/>
                <a:gd name="T68" fmla="*/ 4 w 194"/>
                <a:gd name="T69" fmla="*/ 3 h 222"/>
                <a:gd name="T70" fmla="*/ 3 w 194"/>
                <a:gd name="T71" fmla="*/ 3 h 222"/>
                <a:gd name="T72" fmla="*/ 3 w 194"/>
                <a:gd name="T73" fmla="*/ 2 h 222"/>
                <a:gd name="T74" fmla="*/ 3 w 194"/>
                <a:gd name="T75" fmla="*/ 2 h 222"/>
                <a:gd name="T76" fmla="*/ 3 w 194"/>
                <a:gd name="T77" fmla="*/ 2 h 222"/>
                <a:gd name="T78" fmla="*/ 3 w 194"/>
                <a:gd name="T79" fmla="*/ 2 h 222"/>
                <a:gd name="T80" fmla="*/ 3 w 194"/>
                <a:gd name="T81" fmla="*/ 2 h 222"/>
                <a:gd name="T82" fmla="*/ 4 w 194"/>
                <a:gd name="T83" fmla="*/ 2 h 222"/>
                <a:gd name="T84" fmla="*/ 4 w 194"/>
                <a:gd name="T85" fmla="*/ 2 h 222"/>
                <a:gd name="T86" fmla="*/ 4 w 194"/>
                <a:gd name="T87" fmla="*/ 2 h 222"/>
                <a:gd name="T88" fmla="*/ 4 w 194"/>
                <a:gd name="T89" fmla="*/ 2 h 222"/>
                <a:gd name="T90" fmla="*/ 3 w 194"/>
                <a:gd name="T91" fmla="*/ 2 h 222"/>
                <a:gd name="T92" fmla="*/ 3 w 194"/>
                <a:gd name="T93" fmla="*/ 2 h 222"/>
                <a:gd name="T94" fmla="*/ 2 w 194"/>
                <a:gd name="T95" fmla="*/ 2 h 222"/>
                <a:gd name="T96" fmla="*/ 2 w 194"/>
                <a:gd name="T97" fmla="*/ 1 h 222"/>
                <a:gd name="T98" fmla="*/ 2 w 194"/>
                <a:gd name="T99" fmla="*/ 1 h 222"/>
                <a:gd name="T100" fmla="*/ 1 w 194"/>
                <a:gd name="T101" fmla="*/ 1 h 222"/>
                <a:gd name="T102" fmla="*/ 1 w 194"/>
                <a:gd name="T103" fmla="*/ 0 h 22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4" h="222">
                  <a:moveTo>
                    <a:pt x="0" y="1"/>
                  </a:moveTo>
                  <a:lnTo>
                    <a:pt x="9" y="8"/>
                  </a:lnTo>
                  <a:lnTo>
                    <a:pt x="18" y="18"/>
                  </a:lnTo>
                  <a:lnTo>
                    <a:pt x="27" y="29"/>
                  </a:lnTo>
                  <a:lnTo>
                    <a:pt x="33" y="36"/>
                  </a:lnTo>
                  <a:lnTo>
                    <a:pt x="28" y="53"/>
                  </a:lnTo>
                  <a:lnTo>
                    <a:pt x="27" y="77"/>
                  </a:lnTo>
                  <a:lnTo>
                    <a:pt x="29" y="101"/>
                  </a:lnTo>
                  <a:lnTo>
                    <a:pt x="36" y="117"/>
                  </a:lnTo>
                  <a:lnTo>
                    <a:pt x="35" y="99"/>
                  </a:lnTo>
                  <a:lnTo>
                    <a:pt x="36" y="78"/>
                  </a:lnTo>
                  <a:lnTo>
                    <a:pt x="38" y="60"/>
                  </a:lnTo>
                  <a:lnTo>
                    <a:pt x="45" y="49"/>
                  </a:lnTo>
                  <a:lnTo>
                    <a:pt x="49" y="47"/>
                  </a:lnTo>
                  <a:lnTo>
                    <a:pt x="51" y="48"/>
                  </a:lnTo>
                  <a:lnTo>
                    <a:pt x="53" y="51"/>
                  </a:lnTo>
                  <a:lnTo>
                    <a:pt x="57" y="55"/>
                  </a:lnTo>
                  <a:lnTo>
                    <a:pt x="64" y="63"/>
                  </a:lnTo>
                  <a:lnTo>
                    <a:pt x="73" y="74"/>
                  </a:lnTo>
                  <a:lnTo>
                    <a:pt x="83" y="85"/>
                  </a:lnTo>
                  <a:lnTo>
                    <a:pt x="89" y="92"/>
                  </a:lnTo>
                  <a:lnTo>
                    <a:pt x="86" y="111"/>
                  </a:lnTo>
                  <a:lnTo>
                    <a:pt x="83" y="131"/>
                  </a:lnTo>
                  <a:lnTo>
                    <a:pt x="86" y="151"/>
                  </a:lnTo>
                  <a:lnTo>
                    <a:pt x="97" y="167"/>
                  </a:lnTo>
                  <a:lnTo>
                    <a:pt x="95" y="149"/>
                  </a:lnTo>
                  <a:lnTo>
                    <a:pt x="94" y="129"/>
                  </a:lnTo>
                  <a:lnTo>
                    <a:pt x="97" y="112"/>
                  </a:lnTo>
                  <a:lnTo>
                    <a:pt x="105" y="101"/>
                  </a:lnTo>
                  <a:lnTo>
                    <a:pt x="112" y="108"/>
                  </a:lnTo>
                  <a:lnTo>
                    <a:pt x="122" y="121"/>
                  </a:lnTo>
                  <a:lnTo>
                    <a:pt x="134" y="136"/>
                  </a:lnTo>
                  <a:lnTo>
                    <a:pt x="147" y="153"/>
                  </a:lnTo>
                  <a:lnTo>
                    <a:pt x="159" y="172"/>
                  </a:lnTo>
                  <a:lnTo>
                    <a:pt x="171" y="189"/>
                  </a:lnTo>
                  <a:lnTo>
                    <a:pt x="180" y="203"/>
                  </a:lnTo>
                  <a:lnTo>
                    <a:pt x="186" y="214"/>
                  </a:lnTo>
                  <a:lnTo>
                    <a:pt x="190" y="221"/>
                  </a:lnTo>
                  <a:lnTo>
                    <a:pt x="193" y="222"/>
                  </a:lnTo>
                  <a:lnTo>
                    <a:pt x="194" y="219"/>
                  </a:lnTo>
                  <a:lnTo>
                    <a:pt x="192" y="210"/>
                  </a:lnTo>
                  <a:lnTo>
                    <a:pt x="188" y="202"/>
                  </a:lnTo>
                  <a:lnTo>
                    <a:pt x="180" y="188"/>
                  </a:lnTo>
                  <a:lnTo>
                    <a:pt x="170" y="170"/>
                  </a:lnTo>
                  <a:lnTo>
                    <a:pt x="158" y="152"/>
                  </a:lnTo>
                  <a:lnTo>
                    <a:pt x="147" y="134"/>
                  </a:lnTo>
                  <a:lnTo>
                    <a:pt x="135" y="116"/>
                  </a:lnTo>
                  <a:lnTo>
                    <a:pt x="125" y="105"/>
                  </a:lnTo>
                  <a:lnTo>
                    <a:pt x="118" y="98"/>
                  </a:lnTo>
                  <a:lnTo>
                    <a:pt x="122" y="93"/>
                  </a:lnTo>
                  <a:lnTo>
                    <a:pt x="128" y="90"/>
                  </a:lnTo>
                  <a:lnTo>
                    <a:pt x="134" y="87"/>
                  </a:lnTo>
                  <a:lnTo>
                    <a:pt x="140" y="85"/>
                  </a:lnTo>
                  <a:lnTo>
                    <a:pt x="146" y="84"/>
                  </a:lnTo>
                  <a:lnTo>
                    <a:pt x="151" y="84"/>
                  </a:lnTo>
                  <a:lnTo>
                    <a:pt x="156" y="86"/>
                  </a:lnTo>
                  <a:lnTo>
                    <a:pt x="162" y="89"/>
                  </a:lnTo>
                  <a:lnTo>
                    <a:pt x="171" y="93"/>
                  </a:lnTo>
                  <a:lnTo>
                    <a:pt x="175" y="96"/>
                  </a:lnTo>
                  <a:lnTo>
                    <a:pt x="177" y="93"/>
                  </a:lnTo>
                  <a:lnTo>
                    <a:pt x="173" y="87"/>
                  </a:lnTo>
                  <a:lnTo>
                    <a:pt x="167" y="83"/>
                  </a:lnTo>
                  <a:lnTo>
                    <a:pt x="160" y="79"/>
                  </a:lnTo>
                  <a:lnTo>
                    <a:pt x="151" y="77"/>
                  </a:lnTo>
                  <a:lnTo>
                    <a:pt x="142" y="75"/>
                  </a:lnTo>
                  <a:lnTo>
                    <a:pt x="132" y="75"/>
                  </a:lnTo>
                  <a:lnTo>
                    <a:pt x="122" y="76"/>
                  </a:lnTo>
                  <a:lnTo>
                    <a:pt x="114" y="79"/>
                  </a:lnTo>
                  <a:lnTo>
                    <a:pt x="108" y="83"/>
                  </a:lnTo>
                  <a:lnTo>
                    <a:pt x="102" y="78"/>
                  </a:lnTo>
                  <a:lnTo>
                    <a:pt x="96" y="74"/>
                  </a:lnTo>
                  <a:lnTo>
                    <a:pt x="90" y="68"/>
                  </a:lnTo>
                  <a:lnTo>
                    <a:pt x="84" y="63"/>
                  </a:lnTo>
                  <a:lnTo>
                    <a:pt x="79" y="58"/>
                  </a:lnTo>
                  <a:lnTo>
                    <a:pt x="74" y="53"/>
                  </a:lnTo>
                  <a:lnTo>
                    <a:pt x="71" y="49"/>
                  </a:lnTo>
                  <a:lnTo>
                    <a:pt x="68" y="47"/>
                  </a:lnTo>
                  <a:lnTo>
                    <a:pt x="72" y="45"/>
                  </a:lnTo>
                  <a:lnTo>
                    <a:pt x="75" y="44"/>
                  </a:lnTo>
                  <a:lnTo>
                    <a:pt x="81" y="41"/>
                  </a:lnTo>
                  <a:lnTo>
                    <a:pt x="86" y="41"/>
                  </a:lnTo>
                  <a:lnTo>
                    <a:pt x="91" y="40"/>
                  </a:lnTo>
                  <a:lnTo>
                    <a:pt x="97" y="40"/>
                  </a:lnTo>
                  <a:lnTo>
                    <a:pt x="103" y="41"/>
                  </a:lnTo>
                  <a:lnTo>
                    <a:pt x="109" y="43"/>
                  </a:lnTo>
                  <a:lnTo>
                    <a:pt x="114" y="43"/>
                  </a:lnTo>
                  <a:lnTo>
                    <a:pt x="116" y="41"/>
                  </a:lnTo>
                  <a:lnTo>
                    <a:pt x="112" y="39"/>
                  </a:lnTo>
                  <a:lnTo>
                    <a:pt x="106" y="37"/>
                  </a:lnTo>
                  <a:lnTo>
                    <a:pt x="102" y="37"/>
                  </a:lnTo>
                  <a:lnTo>
                    <a:pt x="96" y="36"/>
                  </a:lnTo>
                  <a:lnTo>
                    <a:pt x="88" y="34"/>
                  </a:lnTo>
                  <a:lnTo>
                    <a:pt x="81" y="33"/>
                  </a:lnTo>
                  <a:lnTo>
                    <a:pt x="73" y="33"/>
                  </a:lnTo>
                  <a:lnTo>
                    <a:pt x="66" y="32"/>
                  </a:lnTo>
                  <a:lnTo>
                    <a:pt x="59" y="33"/>
                  </a:lnTo>
                  <a:lnTo>
                    <a:pt x="55" y="33"/>
                  </a:lnTo>
                  <a:lnTo>
                    <a:pt x="48" y="32"/>
                  </a:lnTo>
                  <a:lnTo>
                    <a:pt x="41" y="28"/>
                  </a:lnTo>
                  <a:lnTo>
                    <a:pt x="34" y="22"/>
                  </a:lnTo>
                  <a:lnTo>
                    <a:pt x="26" y="15"/>
                  </a:lnTo>
                  <a:lnTo>
                    <a:pt x="19" y="8"/>
                  </a:lnTo>
                  <a:lnTo>
                    <a:pt x="12" y="3"/>
                  </a:lnTo>
                  <a:lnTo>
                    <a:pt x="6" y="0"/>
                  </a:lnTo>
                  <a:lnTo>
                    <a:pt x="0" y="1"/>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41" name="Freeform 332">
              <a:extLst>
                <a:ext uri="{FF2B5EF4-FFF2-40B4-BE49-F238E27FC236}">
                  <a16:creationId xmlns:a16="http://schemas.microsoft.com/office/drawing/2014/main" xmlns="" id="{83039E58-7602-4F61-8F7E-09336C0A7E91}"/>
                </a:ext>
              </a:extLst>
            </p:cNvPr>
            <p:cNvSpPr>
              <a:spLocks/>
            </p:cNvSpPr>
            <p:nvPr/>
          </p:nvSpPr>
          <p:spPr bwMode="auto">
            <a:xfrm>
              <a:off x="2217" y="1193"/>
              <a:ext cx="73" cy="128"/>
            </a:xfrm>
            <a:custGeom>
              <a:avLst/>
              <a:gdLst>
                <a:gd name="T0" fmla="*/ 2 w 147"/>
                <a:gd name="T1" fmla="*/ 1 h 255"/>
                <a:gd name="T2" fmla="*/ 2 w 147"/>
                <a:gd name="T3" fmla="*/ 2 h 255"/>
                <a:gd name="T4" fmla="*/ 1 w 147"/>
                <a:gd name="T5" fmla="*/ 2 h 255"/>
                <a:gd name="T6" fmla="*/ 0 w 147"/>
                <a:gd name="T7" fmla="*/ 3 h 255"/>
                <a:gd name="T8" fmla="*/ 0 w 147"/>
                <a:gd name="T9" fmla="*/ 3 h 255"/>
                <a:gd name="T10" fmla="*/ 0 w 147"/>
                <a:gd name="T11" fmla="*/ 3 h 255"/>
                <a:gd name="T12" fmla="*/ 1 w 147"/>
                <a:gd name="T13" fmla="*/ 3 h 255"/>
                <a:gd name="T14" fmla="*/ 2 w 147"/>
                <a:gd name="T15" fmla="*/ 2 h 255"/>
                <a:gd name="T16" fmla="*/ 2 w 147"/>
                <a:gd name="T17" fmla="*/ 3 h 255"/>
                <a:gd name="T18" fmla="*/ 1 w 147"/>
                <a:gd name="T19" fmla="*/ 4 h 255"/>
                <a:gd name="T20" fmla="*/ 0 w 147"/>
                <a:gd name="T21" fmla="*/ 4 h 255"/>
                <a:gd name="T22" fmla="*/ 0 w 147"/>
                <a:gd name="T23" fmla="*/ 5 h 255"/>
                <a:gd name="T24" fmla="*/ 0 w 147"/>
                <a:gd name="T25" fmla="*/ 5 h 255"/>
                <a:gd name="T26" fmla="*/ 0 w 147"/>
                <a:gd name="T27" fmla="*/ 5 h 255"/>
                <a:gd name="T28" fmla="*/ 1 w 147"/>
                <a:gd name="T29" fmla="*/ 5 h 255"/>
                <a:gd name="T30" fmla="*/ 2 w 147"/>
                <a:gd name="T31" fmla="*/ 4 h 255"/>
                <a:gd name="T32" fmla="*/ 2 w 147"/>
                <a:gd name="T33" fmla="*/ 5 h 255"/>
                <a:gd name="T34" fmla="*/ 1 w 147"/>
                <a:gd name="T35" fmla="*/ 6 h 255"/>
                <a:gd name="T36" fmla="*/ 0 w 147"/>
                <a:gd name="T37" fmla="*/ 6 h 255"/>
                <a:gd name="T38" fmla="*/ 0 w 147"/>
                <a:gd name="T39" fmla="*/ 7 h 255"/>
                <a:gd name="T40" fmla="*/ 0 w 147"/>
                <a:gd name="T41" fmla="*/ 7 h 255"/>
                <a:gd name="T42" fmla="*/ 1 w 147"/>
                <a:gd name="T43" fmla="*/ 6 h 255"/>
                <a:gd name="T44" fmla="*/ 1 w 147"/>
                <a:gd name="T45" fmla="*/ 6 h 255"/>
                <a:gd name="T46" fmla="*/ 1 w 147"/>
                <a:gd name="T47" fmla="*/ 7 h 255"/>
                <a:gd name="T48" fmla="*/ 0 w 147"/>
                <a:gd name="T49" fmla="*/ 8 h 255"/>
                <a:gd name="T50" fmla="*/ 0 w 147"/>
                <a:gd name="T51" fmla="*/ 8 h 255"/>
                <a:gd name="T52" fmla="*/ 0 w 147"/>
                <a:gd name="T53" fmla="*/ 8 h 255"/>
                <a:gd name="T54" fmla="*/ 0 w 147"/>
                <a:gd name="T55" fmla="*/ 8 h 255"/>
                <a:gd name="T56" fmla="*/ 1 w 147"/>
                <a:gd name="T57" fmla="*/ 7 h 255"/>
                <a:gd name="T58" fmla="*/ 2 w 147"/>
                <a:gd name="T59" fmla="*/ 6 h 255"/>
                <a:gd name="T60" fmla="*/ 2 w 147"/>
                <a:gd name="T61" fmla="*/ 7 h 255"/>
                <a:gd name="T62" fmla="*/ 2 w 147"/>
                <a:gd name="T63" fmla="*/ 7 h 255"/>
                <a:gd name="T64" fmla="*/ 3 w 147"/>
                <a:gd name="T65" fmla="*/ 7 h 255"/>
                <a:gd name="T66" fmla="*/ 3 w 147"/>
                <a:gd name="T67" fmla="*/ 6 h 255"/>
                <a:gd name="T68" fmla="*/ 2 w 147"/>
                <a:gd name="T69" fmla="*/ 6 h 255"/>
                <a:gd name="T70" fmla="*/ 2 w 147"/>
                <a:gd name="T71" fmla="*/ 4 h 255"/>
                <a:gd name="T72" fmla="*/ 2 w 147"/>
                <a:gd name="T73" fmla="*/ 4 h 255"/>
                <a:gd name="T74" fmla="*/ 3 w 147"/>
                <a:gd name="T75" fmla="*/ 4 h 255"/>
                <a:gd name="T76" fmla="*/ 4 w 147"/>
                <a:gd name="T77" fmla="*/ 5 h 255"/>
                <a:gd name="T78" fmla="*/ 4 w 147"/>
                <a:gd name="T79" fmla="*/ 6 h 255"/>
                <a:gd name="T80" fmla="*/ 4 w 147"/>
                <a:gd name="T81" fmla="*/ 5 h 255"/>
                <a:gd name="T82" fmla="*/ 3 w 147"/>
                <a:gd name="T83" fmla="*/ 4 h 255"/>
                <a:gd name="T84" fmla="*/ 2 w 147"/>
                <a:gd name="T85" fmla="*/ 3 h 255"/>
                <a:gd name="T86" fmla="*/ 3 w 147"/>
                <a:gd name="T87" fmla="*/ 3 h 255"/>
                <a:gd name="T88" fmla="*/ 3 w 147"/>
                <a:gd name="T89" fmla="*/ 3 h 255"/>
                <a:gd name="T90" fmla="*/ 4 w 147"/>
                <a:gd name="T91" fmla="*/ 3 h 255"/>
                <a:gd name="T92" fmla="*/ 4 w 147"/>
                <a:gd name="T93" fmla="*/ 3 h 255"/>
                <a:gd name="T94" fmla="*/ 4 w 147"/>
                <a:gd name="T95" fmla="*/ 3 h 255"/>
                <a:gd name="T96" fmla="*/ 4 w 147"/>
                <a:gd name="T97" fmla="*/ 3 h 255"/>
                <a:gd name="T98" fmla="*/ 3 w 147"/>
                <a:gd name="T99" fmla="*/ 2 h 255"/>
                <a:gd name="T100" fmla="*/ 3 w 147"/>
                <a:gd name="T101" fmla="*/ 2 h 255"/>
                <a:gd name="T102" fmla="*/ 3 w 147"/>
                <a:gd name="T103" fmla="*/ 1 h 255"/>
                <a:gd name="T104" fmla="*/ 3 w 147"/>
                <a:gd name="T105" fmla="*/ 1 h 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47" h="255">
                  <a:moveTo>
                    <a:pt x="97" y="12"/>
                  </a:moveTo>
                  <a:lnTo>
                    <a:pt x="96" y="23"/>
                  </a:lnTo>
                  <a:lnTo>
                    <a:pt x="95" y="31"/>
                  </a:lnTo>
                  <a:lnTo>
                    <a:pt x="93" y="38"/>
                  </a:lnTo>
                  <a:lnTo>
                    <a:pt x="89" y="42"/>
                  </a:lnTo>
                  <a:lnTo>
                    <a:pt x="81" y="47"/>
                  </a:lnTo>
                  <a:lnTo>
                    <a:pt x="71" y="52"/>
                  </a:lnTo>
                  <a:lnTo>
                    <a:pt x="59" y="57"/>
                  </a:lnTo>
                  <a:lnTo>
                    <a:pt x="47" y="63"/>
                  </a:lnTo>
                  <a:lnTo>
                    <a:pt x="35" y="70"/>
                  </a:lnTo>
                  <a:lnTo>
                    <a:pt x="26" y="77"/>
                  </a:lnTo>
                  <a:lnTo>
                    <a:pt x="19" y="83"/>
                  </a:lnTo>
                  <a:lnTo>
                    <a:pt x="15" y="90"/>
                  </a:lnTo>
                  <a:lnTo>
                    <a:pt x="15" y="94"/>
                  </a:lnTo>
                  <a:lnTo>
                    <a:pt x="17" y="95"/>
                  </a:lnTo>
                  <a:lnTo>
                    <a:pt x="19" y="95"/>
                  </a:lnTo>
                  <a:lnTo>
                    <a:pt x="22" y="92"/>
                  </a:lnTo>
                  <a:lnTo>
                    <a:pt x="27" y="86"/>
                  </a:lnTo>
                  <a:lnTo>
                    <a:pt x="34" y="81"/>
                  </a:lnTo>
                  <a:lnTo>
                    <a:pt x="41" y="76"/>
                  </a:lnTo>
                  <a:lnTo>
                    <a:pt x="49" y="72"/>
                  </a:lnTo>
                  <a:lnTo>
                    <a:pt x="57" y="68"/>
                  </a:lnTo>
                  <a:lnTo>
                    <a:pt x="66" y="65"/>
                  </a:lnTo>
                  <a:lnTo>
                    <a:pt x="74" y="64"/>
                  </a:lnTo>
                  <a:lnTo>
                    <a:pt x="82" y="63"/>
                  </a:lnTo>
                  <a:lnTo>
                    <a:pt x="80" y="77"/>
                  </a:lnTo>
                  <a:lnTo>
                    <a:pt x="76" y="88"/>
                  </a:lnTo>
                  <a:lnTo>
                    <a:pt x="74" y="99"/>
                  </a:lnTo>
                  <a:lnTo>
                    <a:pt x="71" y="106"/>
                  </a:lnTo>
                  <a:lnTo>
                    <a:pt x="59" y="108"/>
                  </a:lnTo>
                  <a:lnTo>
                    <a:pt x="48" y="111"/>
                  </a:lnTo>
                  <a:lnTo>
                    <a:pt x="37" y="116"/>
                  </a:lnTo>
                  <a:lnTo>
                    <a:pt x="28" y="122"/>
                  </a:lnTo>
                  <a:lnTo>
                    <a:pt x="20" y="128"/>
                  </a:lnTo>
                  <a:lnTo>
                    <a:pt x="14" y="134"/>
                  </a:lnTo>
                  <a:lnTo>
                    <a:pt x="10" y="141"/>
                  </a:lnTo>
                  <a:lnTo>
                    <a:pt x="9" y="149"/>
                  </a:lnTo>
                  <a:lnTo>
                    <a:pt x="10" y="154"/>
                  </a:lnTo>
                  <a:lnTo>
                    <a:pt x="11" y="154"/>
                  </a:lnTo>
                  <a:lnTo>
                    <a:pt x="13" y="152"/>
                  </a:lnTo>
                  <a:lnTo>
                    <a:pt x="15" y="146"/>
                  </a:lnTo>
                  <a:lnTo>
                    <a:pt x="18" y="143"/>
                  </a:lnTo>
                  <a:lnTo>
                    <a:pt x="24" y="139"/>
                  </a:lnTo>
                  <a:lnTo>
                    <a:pt x="30" y="134"/>
                  </a:lnTo>
                  <a:lnTo>
                    <a:pt x="38" y="130"/>
                  </a:lnTo>
                  <a:lnTo>
                    <a:pt x="48" y="125"/>
                  </a:lnTo>
                  <a:lnTo>
                    <a:pt x="56" y="122"/>
                  </a:lnTo>
                  <a:lnTo>
                    <a:pt x="65" y="119"/>
                  </a:lnTo>
                  <a:lnTo>
                    <a:pt x="72" y="119"/>
                  </a:lnTo>
                  <a:lnTo>
                    <a:pt x="71" y="133"/>
                  </a:lnTo>
                  <a:lnTo>
                    <a:pt x="68" y="146"/>
                  </a:lnTo>
                  <a:lnTo>
                    <a:pt x="65" y="156"/>
                  </a:lnTo>
                  <a:lnTo>
                    <a:pt x="62" y="163"/>
                  </a:lnTo>
                  <a:lnTo>
                    <a:pt x="52" y="167"/>
                  </a:lnTo>
                  <a:lnTo>
                    <a:pt x="44" y="170"/>
                  </a:lnTo>
                  <a:lnTo>
                    <a:pt x="35" y="175"/>
                  </a:lnTo>
                  <a:lnTo>
                    <a:pt x="28" y="179"/>
                  </a:lnTo>
                  <a:lnTo>
                    <a:pt x="22" y="184"/>
                  </a:lnTo>
                  <a:lnTo>
                    <a:pt x="17" y="191"/>
                  </a:lnTo>
                  <a:lnTo>
                    <a:pt x="13" y="198"/>
                  </a:lnTo>
                  <a:lnTo>
                    <a:pt x="12" y="206"/>
                  </a:lnTo>
                  <a:lnTo>
                    <a:pt x="17" y="200"/>
                  </a:lnTo>
                  <a:lnTo>
                    <a:pt x="22" y="196"/>
                  </a:lnTo>
                  <a:lnTo>
                    <a:pt x="29" y="190"/>
                  </a:lnTo>
                  <a:lnTo>
                    <a:pt x="35" y="185"/>
                  </a:lnTo>
                  <a:lnTo>
                    <a:pt x="42" y="182"/>
                  </a:lnTo>
                  <a:lnTo>
                    <a:pt x="48" y="178"/>
                  </a:lnTo>
                  <a:lnTo>
                    <a:pt x="52" y="176"/>
                  </a:lnTo>
                  <a:lnTo>
                    <a:pt x="57" y="175"/>
                  </a:lnTo>
                  <a:lnTo>
                    <a:pt x="56" y="182"/>
                  </a:lnTo>
                  <a:lnTo>
                    <a:pt x="52" y="191"/>
                  </a:lnTo>
                  <a:lnTo>
                    <a:pt x="47" y="201"/>
                  </a:lnTo>
                  <a:lnTo>
                    <a:pt x="41" y="214"/>
                  </a:lnTo>
                  <a:lnTo>
                    <a:pt x="33" y="225"/>
                  </a:lnTo>
                  <a:lnTo>
                    <a:pt x="25" y="236"/>
                  </a:lnTo>
                  <a:lnTo>
                    <a:pt x="15" y="244"/>
                  </a:lnTo>
                  <a:lnTo>
                    <a:pt x="6" y="250"/>
                  </a:lnTo>
                  <a:lnTo>
                    <a:pt x="2" y="252"/>
                  </a:lnTo>
                  <a:lnTo>
                    <a:pt x="0" y="254"/>
                  </a:lnTo>
                  <a:lnTo>
                    <a:pt x="2" y="255"/>
                  </a:lnTo>
                  <a:lnTo>
                    <a:pt x="9" y="254"/>
                  </a:lnTo>
                  <a:lnTo>
                    <a:pt x="14" y="252"/>
                  </a:lnTo>
                  <a:lnTo>
                    <a:pt x="21" y="246"/>
                  </a:lnTo>
                  <a:lnTo>
                    <a:pt x="30" y="239"/>
                  </a:lnTo>
                  <a:lnTo>
                    <a:pt x="41" y="229"/>
                  </a:lnTo>
                  <a:lnTo>
                    <a:pt x="50" y="217"/>
                  </a:lnTo>
                  <a:lnTo>
                    <a:pt x="58" y="204"/>
                  </a:lnTo>
                  <a:lnTo>
                    <a:pt x="65" y="190"/>
                  </a:lnTo>
                  <a:lnTo>
                    <a:pt x="70" y="174"/>
                  </a:lnTo>
                  <a:lnTo>
                    <a:pt x="79" y="178"/>
                  </a:lnTo>
                  <a:lnTo>
                    <a:pt x="88" y="186"/>
                  </a:lnTo>
                  <a:lnTo>
                    <a:pt x="94" y="196"/>
                  </a:lnTo>
                  <a:lnTo>
                    <a:pt x="94" y="205"/>
                  </a:lnTo>
                  <a:lnTo>
                    <a:pt x="91" y="214"/>
                  </a:lnTo>
                  <a:lnTo>
                    <a:pt x="90" y="220"/>
                  </a:lnTo>
                  <a:lnTo>
                    <a:pt x="93" y="221"/>
                  </a:lnTo>
                  <a:lnTo>
                    <a:pt x="97" y="217"/>
                  </a:lnTo>
                  <a:lnTo>
                    <a:pt x="101" y="212"/>
                  </a:lnTo>
                  <a:lnTo>
                    <a:pt x="103" y="207"/>
                  </a:lnTo>
                  <a:lnTo>
                    <a:pt x="103" y="204"/>
                  </a:lnTo>
                  <a:lnTo>
                    <a:pt x="102" y="198"/>
                  </a:lnTo>
                  <a:lnTo>
                    <a:pt x="97" y="186"/>
                  </a:lnTo>
                  <a:lnTo>
                    <a:pt x="91" y="176"/>
                  </a:lnTo>
                  <a:lnTo>
                    <a:pt x="86" y="169"/>
                  </a:lnTo>
                  <a:lnTo>
                    <a:pt x="81" y="164"/>
                  </a:lnTo>
                  <a:lnTo>
                    <a:pt x="83" y="153"/>
                  </a:lnTo>
                  <a:lnTo>
                    <a:pt x="86" y="138"/>
                  </a:lnTo>
                  <a:lnTo>
                    <a:pt x="88" y="125"/>
                  </a:lnTo>
                  <a:lnTo>
                    <a:pt x="89" y="115"/>
                  </a:lnTo>
                  <a:lnTo>
                    <a:pt x="90" y="111"/>
                  </a:lnTo>
                  <a:lnTo>
                    <a:pt x="93" y="110"/>
                  </a:lnTo>
                  <a:lnTo>
                    <a:pt x="97" y="111"/>
                  </a:lnTo>
                  <a:lnTo>
                    <a:pt x="104" y="115"/>
                  </a:lnTo>
                  <a:lnTo>
                    <a:pt x="112" y="121"/>
                  </a:lnTo>
                  <a:lnTo>
                    <a:pt x="121" y="129"/>
                  </a:lnTo>
                  <a:lnTo>
                    <a:pt x="128" y="141"/>
                  </a:lnTo>
                  <a:lnTo>
                    <a:pt x="132" y="158"/>
                  </a:lnTo>
                  <a:lnTo>
                    <a:pt x="133" y="164"/>
                  </a:lnTo>
                  <a:lnTo>
                    <a:pt x="134" y="166"/>
                  </a:lnTo>
                  <a:lnTo>
                    <a:pt x="135" y="163"/>
                  </a:lnTo>
                  <a:lnTo>
                    <a:pt x="136" y="156"/>
                  </a:lnTo>
                  <a:lnTo>
                    <a:pt x="136" y="151"/>
                  </a:lnTo>
                  <a:lnTo>
                    <a:pt x="134" y="143"/>
                  </a:lnTo>
                  <a:lnTo>
                    <a:pt x="132" y="133"/>
                  </a:lnTo>
                  <a:lnTo>
                    <a:pt x="127" y="123"/>
                  </a:lnTo>
                  <a:lnTo>
                    <a:pt x="121" y="114"/>
                  </a:lnTo>
                  <a:lnTo>
                    <a:pt x="113" y="107"/>
                  </a:lnTo>
                  <a:lnTo>
                    <a:pt x="104" y="100"/>
                  </a:lnTo>
                  <a:lnTo>
                    <a:pt x="91" y="96"/>
                  </a:lnTo>
                  <a:lnTo>
                    <a:pt x="95" y="88"/>
                  </a:lnTo>
                  <a:lnTo>
                    <a:pt x="98" y="78"/>
                  </a:lnTo>
                  <a:lnTo>
                    <a:pt x="101" y="69"/>
                  </a:lnTo>
                  <a:lnTo>
                    <a:pt x="101" y="62"/>
                  </a:lnTo>
                  <a:lnTo>
                    <a:pt x="106" y="63"/>
                  </a:lnTo>
                  <a:lnTo>
                    <a:pt x="113" y="65"/>
                  </a:lnTo>
                  <a:lnTo>
                    <a:pt x="119" y="68"/>
                  </a:lnTo>
                  <a:lnTo>
                    <a:pt x="126" y="70"/>
                  </a:lnTo>
                  <a:lnTo>
                    <a:pt x="131" y="75"/>
                  </a:lnTo>
                  <a:lnTo>
                    <a:pt x="135" y="79"/>
                  </a:lnTo>
                  <a:lnTo>
                    <a:pt x="139" y="85"/>
                  </a:lnTo>
                  <a:lnTo>
                    <a:pt x="141" y="92"/>
                  </a:lnTo>
                  <a:lnTo>
                    <a:pt x="143" y="99"/>
                  </a:lnTo>
                  <a:lnTo>
                    <a:pt x="146" y="100"/>
                  </a:lnTo>
                  <a:lnTo>
                    <a:pt x="147" y="96"/>
                  </a:lnTo>
                  <a:lnTo>
                    <a:pt x="147" y="88"/>
                  </a:lnTo>
                  <a:lnTo>
                    <a:pt x="146" y="83"/>
                  </a:lnTo>
                  <a:lnTo>
                    <a:pt x="142" y="77"/>
                  </a:lnTo>
                  <a:lnTo>
                    <a:pt x="138" y="70"/>
                  </a:lnTo>
                  <a:lnTo>
                    <a:pt x="133" y="63"/>
                  </a:lnTo>
                  <a:lnTo>
                    <a:pt x="127" y="57"/>
                  </a:lnTo>
                  <a:lnTo>
                    <a:pt x="121" y="52"/>
                  </a:lnTo>
                  <a:lnTo>
                    <a:pt x="114" y="48"/>
                  </a:lnTo>
                  <a:lnTo>
                    <a:pt x="109" y="46"/>
                  </a:lnTo>
                  <a:lnTo>
                    <a:pt x="109" y="34"/>
                  </a:lnTo>
                  <a:lnTo>
                    <a:pt x="109" y="24"/>
                  </a:lnTo>
                  <a:lnTo>
                    <a:pt x="109" y="15"/>
                  </a:lnTo>
                  <a:lnTo>
                    <a:pt x="108" y="5"/>
                  </a:lnTo>
                  <a:lnTo>
                    <a:pt x="105" y="0"/>
                  </a:lnTo>
                  <a:lnTo>
                    <a:pt x="102" y="1"/>
                  </a:lnTo>
                  <a:lnTo>
                    <a:pt x="100" y="5"/>
                  </a:lnTo>
                  <a:lnTo>
                    <a:pt x="97" y="12"/>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42" name="Freeform 333">
              <a:extLst>
                <a:ext uri="{FF2B5EF4-FFF2-40B4-BE49-F238E27FC236}">
                  <a16:creationId xmlns:a16="http://schemas.microsoft.com/office/drawing/2014/main" xmlns="" id="{79459E0C-54C1-427E-9C37-591763824586}"/>
                </a:ext>
              </a:extLst>
            </p:cNvPr>
            <p:cNvSpPr>
              <a:spLocks/>
            </p:cNvSpPr>
            <p:nvPr/>
          </p:nvSpPr>
          <p:spPr bwMode="auto">
            <a:xfrm>
              <a:off x="2136" y="1164"/>
              <a:ext cx="117" cy="66"/>
            </a:xfrm>
            <a:custGeom>
              <a:avLst/>
              <a:gdLst>
                <a:gd name="T0" fmla="*/ 7 w 234"/>
                <a:gd name="T1" fmla="*/ 1 h 131"/>
                <a:gd name="T2" fmla="*/ 6 w 234"/>
                <a:gd name="T3" fmla="*/ 1 h 131"/>
                <a:gd name="T4" fmla="*/ 5 w 234"/>
                <a:gd name="T5" fmla="*/ 1 h 131"/>
                <a:gd name="T6" fmla="*/ 5 w 234"/>
                <a:gd name="T7" fmla="*/ 1 h 131"/>
                <a:gd name="T8" fmla="*/ 5 w 234"/>
                <a:gd name="T9" fmla="*/ 1 h 131"/>
                <a:gd name="T10" fmla="*/ 4 w 234"/>
                <a:gd name="T11" fmla="*/ 1 h 131"/>
                <a:gd name="T12" fmla="*/ 4 w 234"/>
                <a:gd name="T13" fmla="*/ 1 h 131"/>
                <a:gd name="T14" fmla="*/ 3 w 234"/>
                <a:gd name="T15" fmla="*/ 1 h 131"/>
                <a:gd name="T16" fmla="*/ 3 w 234"/>
                <a:gd name="T17" fmla="*/ 1 h 131"/>
                <a:gd name="T18" fmla="*/ 3 w 234"/>
                <a:gd name="T19" fmla="*/ 1 h 131"/>
                <a:gd name="T20" fmla="*/ 3 w 234"/>
                <a:gd name="T21" fmla="*/ 1 h 131"/>
                <a:gd name="T22" fmla="*/ 4 w 234"/>
                <a:gd name="T23" fmla="*/ 1 h 131"/>
                <a:gd name="T24" fmla="*/ 4 w 234"/>
                <a:gd name="T25" fmla="*/ 2 h 131"/>
                <a:gd name="T26" fmla="*/ 4 w 234"/>
                <a:gd name="T27" fmla="*/ 2 h 131"/>
                <a:gd name="T28" fmla="*/ 4 w 234"/>
                <a:gd name="T29" fmla="*/ 2 h 131"/>
                <a:gd name="T30" fmla="*/ 4 w 234"/>
                <a:gd name="T31" fmla="*/ 2 h 131"/>
                <a:gd name="T32" fmla="*/ 3 w 234"/>
                <a:gd name="T33" fmla="*/ 2 h 131"/>
                <a:gd name="T34" fmla="*/ 3 w 234"/>
                <a:gd name="T35" fmla="*/ 2 h 131"/>
                <a:gd name="T36" fmla="*/ 2 w 234"/>
                <a:gd name="T37" fmla="*/ 2 h 131"/>
                <a:gd name="T38" fmla="*/ 2 w 234"/>
                <a:gd name="T39" fmla="*/ 2 h 131"/>
                <a:gd name="T40" fmla="*/ 2 w 234"/>
                <a:gd name="T41" fmla="*/ 2 h 131"/>
                <a:gd name="T42" fmla="*/ 2 w 234"/>
                <a:gd name="T43" fmla="*/ 2 h 131"/>
                <a:gd name="T44" fmla="*/ 3 w 234"/>
                <a:gd name="T45" fmla="*/ 3 h 131"/>
                <a:gd name="T46" fmla="*/ 3 w 234"/>
                <a:gd name="T47" fmla="*/ 3 h 131"/>
                <a:gd name="T48" fmla="*/ 3 w 234"/>
                <a:gd name="T49" fmla="*/ 3 h 131"/>
                <a:gd name="T50" fmla="*/ 2 w 234"/>
                <a:gd name="T51" fmla="*/ 3 h 131"/>
                <a:gd name="T52" fmla="*/ 2 w 234"/>
                <a:gd name="T53" fmla="*/ 4 h 131"/>
                <a:gd name="T54" fmla="*/ 1 w 234"/>
                <a:gd name="T55" fmla="*/ 4 h 131"/>
                <a:gd name="T56" fmla="*/ 1 w 234"/>
                <a:gd name="T57" fmla="*/ 4 h 131"/>
                <a:gd name="T58" fmla="*/ 1 w 234"/>
                <a:gd name="T59" fmla="*/ 4 h 131"/>
                <a:gd name="T60" fmla="*/ 1 w 234"/>
                <a:gd name="T61" fmla="*/ 4 h 131"/>
                <a:gd name="T62" fmla="*/ 2 w 234"/>
                <a:gd name="T63" fmla="*/ 4 h 131"/>
                <a:gd name="T64" fmla="*/ 2 w 234"/>
                <a:gd name="T65" fmla="*/ 4 h 131"/>
                <a:gd name="T66" fmla="*/ 3 w 234"/>
                <a:gd name="T67" fmla="*/ 3 h 131"/>
                <a:gd name="T68" fmla="*/ 4 w 234"/>
                <a:gd name="T69" fmla="*/ 3 h 131"/>
                <a:gd name="T70" fmla="*/ 4 w 234"/>
                <a:gd name="T71" fmla="*/ 4 h 131"/>
                <a:gd name="T72" fmla="*/ 3 w 234"/>
                <a:gd name="T73" fmla="*/ 5 h 131"/>
                <a:gd name="T74" fmla="*/ 4 w 234"/>
                <a:gd name="T75" fmla="*/ 5 h 131"/>
                <a:gd name="T76" fmla="*/ 4 w 234"/>
                <a:gd name="T77" fmla="*/ 4 h 131"/>
                <a:gd name="T78" fmla="*/ 4 w 234"/>
                <a:gd name="T79" fmla="*/ 4 h 131"/>
                <a:gd name="T80" fmla="*/ 4 w 234"/>
                <a:gd name="T81" fmla="*/ 3 h 131"/>
                <a:gd name="T82" fmla="*/ 4 w 234"/>
                <a:gd name="T83" fmla="*/ 3 h 131"/>
                <a:gd name="T84" fmla="*/ 5 w 234"/>
                <a:gd name="T85" fmla="*/ 2 h 131"/>
                <a:gd name="T86" fmla="*/ 5 w 234"/>
                <a:gd name="T87" fmla="*/ 2 h 131"/>
                <a:gd name="T88" fmla="*/ 6 w 234"/>
                <a:gd name="T89" fmla="*/ 2 h 131"/>
                <a:gd name="T90" fmla="*/ 6 w 234"/>
                <a:gd name="T91" fmla="*/ 3 h 131"/>
                <a:gd name="T92" fmla="*/ 6 w 234"/>
                <a:gd name="T93" fmla="*/ 4 h 131"/>
                <a:gd name="T94" fmla="*/ 6 w 234"/>
                <a:gd name="T95" fmla="*/ 4 h 131"/>
                <a:gd name="T96" fmla="*/ 6 w 234"/>
                <a:gd name="T97" fmla="*/ 3 h 131"/>
                <a:gd name="T98" fmla="*/ 6 w 234"/>
                <a:gd name="T99" fmla="*/ 2 h 131"/>
                <a:gd name="T100" fmla="*/ 6 w 234"/>
                <a:gd name="T101" fmla="*/ 2 h 131"/>
                <a:gd name="T102" fmla="*/ 6 w 234"/>
                <a:gd name="T103" fmla="*/ 1 h 131"/>
                <a:gd name="T104" fmla="*/ 7 w 234"/>
                <a:gd name="T105" fmla="*/ 1 h 131"/>
                <a:gd name="T106" fmla="*/ 8 w 234"/>
                <a:gd name="T107" fmla="*/ 1 h 131"/>
                <a:gd name="T108" fmla="*/ 8 w 234"/>
                <a:gd name="T109" fmla="*/ 0 h 131"/>
                <a:gd name="T110" fmla="*/ 7 w 234"/>
                <a:gd name="T111" fmla="*/ 1 h 13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34" h="131">
                  <a:moveTo>
                    <a:pt x="209" y="3"/>
                  </a:moveTo>
                  <a:lnTo>
                    <a:pt x="202" y="6"/>
                  </a:lnTo>
                  <a:lnTo>
                    <a:pt x="193" y="9"/>
                  </a:lnTo>
                  <a:lnTo>
                    <a:pt x="181" y="14"/>
                  </a:lnTo>
                  <a:lnTo>
                    <a:pt x="170" y="18"/>
                  </a:lnTo>
                  <a:lnTo>
                    <a:pt x="159" y="23"/>
                  </a:lnTo>
                  <a:lnTo>
                    <a:pt x="149" y="28"/>
                  </a:lnTo>
                  <a:lnTo>
                    <a:pt x="142" y="32"/>
                  </a:lnTo>
                  <a:lnTo>
                    <a:pt x="138" y="34"/>
                  </a:lnTo>
                  <a:lnTo>
                    <a:pt x="134" y="30"/>
                  </a:lnTo>
                  <a:lnTo>
                    <a:pt x="127" y="28"/>
                  </a:lnTo>
                  <a:lnTo>
                    <a:pt x="120" y="24"/>
                  </a:lnTo>
                  <a:lnTo>
                    <a:pt x="112" y="22"/>
                  </a:lnTo>
                  <a:lnTo>
                    <a:pt x="104" y="22"/>
                  </a:lnTo>
                  <a:lnTo>
                    <a:pt x="95" y="21"/>
                  </a:lnTo>
                  <a:lnTo>
                    <a:pt x="88" y="22"/>
                  </a:lnTo>
                  <a:lnTo>
                    <a:pt x="81" y="24"/>
                  </a:lnTo>
                  <a:lnTo>
                    <a:pt x="76" y="26"/>
                  </a:lnTo>
                  <a:lnTo>
                    <a:pt x="77" y="28"/>
                  </a:lnTo>
                  <a:lnTo>
                    <a:pt x="81" y="29"/>
                  </a:lnTo>
                  <a:lnTo>
                    <a:pt x="87" y="29"/>
                  </a:lnTo>
                  <a:lnTo>
                    <a:pt x="91" y="29"/>
                  </a:lnTo>
                  <a:lnTo>
                    <a:pt x="96" y="30"/>
                  </a:lnTo>
                  <a:lnTo>
                    <a:pt x="103" y="32"/>
                  </a:lnTo>
                  <a:lnTo>
                    <a:pt x="109" y="34"/>
                  </a:lnTo>
                  <a:lnTo>
                    <a:pt x="115" y="38"/>
                  </a:lnTo>
                  <a:lnTo>
                    <a:pt x="120" y="40"/>
                  </a:lnTo>
                  <a:lnTo>
                    <a:pt x="125" y="44"/>
                  </a:lnTo>
                  <a:lnTo>
                    <a:pt x="127" y="46"/>
                  </a:lnTo>
                  <a:lnTo>
                    <a:pt x="122" y="51"/>
                  </a:lnTo>
                  <a:lnTo>
                    <a:pt x="117" y="57"/>
                  </a:lnTo>
                  <a:lnTo>
                    <a:pt x="110" y="63"/>
                  </a:lnTo>
                  <a:lnTo>
                    <a:pt x="104" y="67"/>
                  </a:lnTo>
                  <a:lnTo>
                    <a:pt x="96" y="64"/>
                  </a:lnTo>
                  <a:lnTo>
                    <a:pt x="87" y="63"/>
                  </a:lnTo>
                  <a:lnTo>
                    <a:pt x="76" y="61"/>
                  </a:lnTo>
                  <a:lnTo>
                    <a:pt x="65" y="60"/>
                  </a:lnTo>
                  <a:lnTo>
                    <a:pt x="54" y="60"/>
                  </a:lnTo>
                  <a:lnTo>
                    <a:pt x="45" y="60"/>
                  </a:lnTo>
                  <a:lnTo>
                    <a:pt x="37" y="60"/>
                  </a:lnTo>
                  <a:lnTo>
                    <a:pt x="31" y="62"/>
                  </a:lnTo>
                  <a:lnTo>
                    <a:pt x="37" y="62"/>
                  </a:lnTo>
                  <a:lnTo>
                    <a:pt x="44" y="63"/>
                  </a:lnTo>
                  <a:lnTo>
                    <a:pt x="51" y="64"/>
                  </a:lnTo>
                  <a:lnTo>
                    <a:pt x="60" y="66"/>
                  </a:lnTo>
                  <a:lnTo>
                    <a:pt x="68" y="68"/>
                  </a:lnTo>
                  <a:lnTo>
                    <a:pt x="75" y="69"/>
                  </a:lnTo>
                  <a:lnTo>
                    <a:pt x="82" y="72"/>
                  </a:lnTo>
                  <a:lnTo>
                    <a:pt x="88" y="75"/>
                  </a:lnTo>
                  <a:lnTo>
                    <a:pt x="80" y="83"/>
                  </a:lnTo>
                  <a:lnTo>
                    <a:pt x="71" y="90"/>
                  </a:lnTo>
                  <a:lnTo>
                    <a:pt x="60" y="94"/>
                  </a:lnTo>
                  <a:lnTo>
                    <a:pt x="49" y="99"/>
                  </a:lnTo>
                  <a:lnTo>
                    <a:pt x="38" y="101"/>
                  </a:lnTo>
                  <a:lnTo>
                    <a:pt x="27" y="104"/>
                  </a:lnTo>
                  <a:lnTo>
                    <a:pt x="18" y="105"/>
                  </a:lnTo>
                  <a:lnTo>
                    <a:pt x="10" y="105"/>
                  </a:lnTo>
                  <a:lnTo>
                    <a:pt x="3" y="105"/>
                  </a:lnTo>
                  <a:lnTo>
                    <a:pt x="0" y="107"/>
                  </a:lnTo>
                  <a:lnTo>
                    <a:pt x="1" y="108"/>
                  </a:lnTo>
                  <a:lnTo>
                    <a:pt x="8" y="111"/>
                  </a:lnTo>
                  <a:lnTo>
                    <a:pt x="15" y="111"/>
                  </a:lnTo>
                  <a:lnTo>
                    <a:pt x="24" y="111"/>
                  </a:lnTo>
                  <a:lnTo>
                    <a:pt x="36" y="109"/>
                  </a:lnTo>
                  <a:lnTo>
                    <a:pt x="49" y="107"/>
                  </a:lnTo>
                  <a:lnTo>
                    <a:pt x="62" y="105"/>
                  </a:lnTo>
                  <a:lnTo>
                    <a:pt x="75" y="100"/>
                  </a:lnTo>
                  <a:lnTo>
                    <a:pt x="87" y="93"/>
                  </a:lnTo>
                  <a:lnTo>
                    <a:pt x="97" y="86"/>
                  </a:lnTo>
                  <a:lnTo>
                    <a:pt x="103" y="96"/>
                  </a:lnTo>
                  <a:lnTo>
                    <a:pt x="104" y="106"/>
                  </a:lnTo>
                  <a:lnTo>
                    <a:pt x="103" y="117"/>
                  </a:lnTo>
                  <a:lnTo>
                    <a:pt x="96" y="127"/>
                  </a:lnTo>
                  <a:lnTo>
                    <a:pt x="92" y="130"/>
                  </a:lnTo>
                  <a:lnTo>
                    <a:pt x="94" y="131"/>
                  </a:lnTo>
                  <a:lnTo>
                    <a:pt x="97" y="131"/>
                  </a:lnTo>
                  <a:lnTo>
                    <a:pt x="103" y="129"/>
                  </a:lnTo>
                  <a:lnTo>
                    <a:pt x="109" y="122"/>
                  </a:lnTo>
                  <a:lnTo>
                    <a:pt x="113" y="111"/>
                  </a:lnTo>
                  <a:lnTo>
                    <a:pt x="114" y="97"/>
                  </a:lnTo>
                  <a:lnTo>
                    <a:pt x="112" y="83"/>
                  </a:lnTo>
                  <a:lnTo>
                    <a:pt x="117" y="78"/>
                  </a:lnTo>
                  <a:lnTo>
                    <a:pt x="122" y="72"/>
                  </a:lnTo>
                  <a:lnTo>
                    <a:pt x="128" y="67"/>
                  </a:lnTo>
                  <a:lnTo>
                    <a:pt x="134" y="61"/>
                  </a:lnTo>
                  <a:lnTo>
                    <a:pt x="140" y="56"/>
                  </a:lnTo>
                  <a:lnTo>
                    <a:pt x="145" y="52"/>
                  </a:lnTo>
                  <a:lnTo>
                    <a:pt x="151" y="48"/>
                  </a:lnTo>
                  <a:lnTo>
                    <a:pt x="157" y="46"/>
                  </a:lnTo>
                  <a:lnTo>
                    <a:pt x="163" y="55"/>
                  </a:lnTo>
                  <a:lnTo>
                    <a:pt x="166" y="68"/>
                  </a:lnTo>
                  <a:lnTo>
                    <a:pt x="166" y="82"/>
                  </a:lnTo>
                  <a:lnTo>
                    <a:pt x="163" y="96"/>
                  </a:lnTo>
                  <a:lnTo>
                    <a:pt x="161" y="99"/>
                  </a:lnTo>
                  <a:lnTo>
                    <a:pt x="163" y="101"/>
                  </a:lnTo>
                  <a:lnTo>
                    <a:pt x="166" y="100"/>
                  </a:lnTo>
                  <a:lnTo>
                    <a:pt x="170" y="97"/>
                  </a:lnTo>
                  <a:lnTo>
                    <a:pt x="173" y="86"/>
                  </a:lnTo>
                  <a:lnTo>
                    <a:pt x="175" y="72"/>
                  </a:lnTo>
                  <a:lnTo>
                    <a:pt x="175" y="55"/>
                  </a:lnTo>
                  <a:lnTo>
                    <a:pt x="170" y="39"/>
                  </a:lnTo>
                  <a:lnTo>
                    <a:pt x="174" y="34"/>
                  </a:lnTo>
                  <a:lnTo>
                    <a:pt x="181" y="29"/>
                  </a:lnTo>
                  <a:lnTo>
                    <a:pt x="190" y="23"/>
                  </a:lnTo>
                  <a:lnTo>
                    <a:pt x="201" y="17"/>
                  </a:lnTo>
                  <a:lnTo>
                    <a:pt x="210" y="11"/>
                  </a:lnTo>
                  <a:lnTo>
                    <a:pt x="220" y="7"/>
                  </a:lnTo>
                  <a:lnTo>
                    <a:pt x="228" y="2"/>
                  </a:lnTo>
                  <a:lnTo>
                    <a:pt x="234" y="0"/>
                  </a:lnTo>
                  <a:lnTo>
                    <a:pt x="229" y="0"/>
                  </a:lnTo>
                  <a:lnTo>
                    <a:pt x="221" y="1"/>
                  </a:lnTo>
                  <a:lnTo>
                    <a:pt x="213" y="2"/>
                  </a:lnTo>
                  <a:lnTo>
                    <a:pt x="209" y="3"/>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43" name="Freeform 334">
              <a:extLst>
                <a:ext uri="{FF2B5EF4-FFF2-40B4-BE49-F238E27FC236}">
                  <a16:creationId xmlns:a16="http://schemas.microsoft.com/office/drawing/2014/main" xmlns="" id="{C71E65B4-A233-4CC6-AAC7-2E93A730D535}"/>
                </a:ext>
              </a:extLst>
            </p:cNvPr>
            <p:cNvSpPr>
              <a:spLocks/>
            </p:cNvSpPr>
            <p:nvPr/>
          </p:nvSpPr>
          <p:spPr bwMode="auto">
            <a:xfrm>
              <a:off x="2298" y="1127"/>
              <a:ext cx="11" cy="12"/>
            </a:xfrm>
            <a:custGeom>
              <a:avLst/>
              <a:gdLst>
                <a:gd name="T0" fmla="*/ 1 w 22"/>
                <a:gd name="T1" fmla="*/ 1 h 23"/>
                <a:gd name="T2" fmla="*/ 1 w 22"/>
                <a:gd name="T3" fmla="*/ 0 h 23"/>
                <a:gd name="T4" fmla="*/ 1 w 22"/>
                <a:gd name="T5" fmla="*/ 0 h 23"/>
                <a:gd name="T6" fmla="*/ 1 w 22"/>
                <a:gd name="T7" fmla="*/ 1 h 23"/>
                <a:gd name="T8" fmla="*/ 1 w 22"/>
                <a:gd name="T9" fmla="*/ 1 h 23"/>
                <a:gd name="T10" fmla="*/ 1 w 22"/>
                <a:gd name="T11" fmla="*/ 1 h 23"/>
                <a:gd name="T12" fmla="*/ 1 w 22"/>
                <a:gd name="T13" fmla="*/ 1 h 23"/>
                <a:gd name="T14" fmla="*/ 1 w 22"/>
                <a:gd name="T15" fmla="*/ 1 h 23"/>
                <a:gd name="T16" fmla="*/ 1 w 22"/>
                <a:gd name="T17" fmla="*/ 1 h 23"/>
                <a:gd name="T18" fmla="*/ 1 w 22"/>
                <a:gd name="T19" fmla="*/ 1 h 23"/>
                <a:gd name="T20" fmla="*/ 1 w 22"/>
                <a:gd name="T21" fmla="*/ 1 h 23"/>
                <a:gd name="T22" fmla="*/ 1 w 22"/>
                <a:gd name="T23" fmla="*/ 1 h 23"/>
                <a:gd name="T24" fmla="*/ 1 w 22"/>
                <a:gd name="T25" fmla="*/ 1 h 23"/>
                <a:gd name="T26" fmla="*/ 1 w 22"/>
                <a:gd name="T27" fmla="*/ 1 h 23"/>
                <a:gd name="T28" fmla="*/ 0 w 22"/>
                <a:gd name="T29" fmla="*/ 1 h 23"/>
                <a:gd name="T30" fmla="*/ 1 w 22"/>
                <a:gd name="T31" fmla="*/ 1 h 23"/>
                <a:gd name="T32" fmla="*/ 1 w 22"/>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3">
                  <a:moveTo>
                    <a:pt x="3" y="1"/>
                  </a:moveTo>
                  <a:lnTo>
                    <a:pt x="9" y="0"/>
                  </a:lnTo>
                  <a:lnTo>
                    <a:pt x="14" y="0"/>
                  </a:lnTo>
                  <a:lnTo>
                    <a:pt x="18" y="2"/>
                  </a:lnTo>
                  <a:lnTo>
                    <a:pt x="21" y="6"/>
                  </a:lnTo>
                  <a:lnTo>
                    <a:pt x="22" y="11"/>
                  </a:lnTo>
                  <a:lnTo>
                    <a:pt x="22" y="15"/>
                  </a:lnTo>
                  <a:lnTo>
                    <a:pt x="21" y="19"/>
                  </a:lnTo>
                  <a:lnTo>
                    <a:pt x="18" y="21"/>
                  </a:lnTo>
                  <a:lnTo>
                    <a:pt x="16" y="22"/>
                  </a:lnTo>
                  <a:lnTo>
                    <a:pt x="12" y="23"/>
                  </a:lnTo>
                  <a:lnTo>
                    <a:pt x="7" y="22"/>
                  </a:lnTo>
                  <a:lnTo>
                    <a:pt x="3" y="20"/>
                  </a:lnTo>
                  <a:lnTo>
                    <a:pt x="1" y="15"/>
                  </a:lnTo>
                  <a:lnTo>
                    <a:pt x="0" y="8"/>
                  </a:lnTo>
                  <a:lnTo>
                    <a:pt x="1" y="4"/>
                  </a:lnTo>
                  <a:lnTo>
                    <a:pt x="3"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44" name="Freeform 335">
              <a:extLst>
                <a:ext uri="{FF2B5EF4-FFF2-40B4-BE49-F238E27FC236}">
                  <a16:creationId xmlns:a16="http://schemas.microsoft.com/office/drawing/2014/main" xmlns="" id="{8A9B5BF2-90B9-4ECC-99C5-2C17D2295CE1}"/>
                </a:ext>
              </a:extLst>
            </p:cNvPr>
            <p:cNvSpPr>
              <a:spLocks/>
            </p:cNvSpPr>
            <p:nvPr/>
          </p:nvSpPr>
          <p:spPr bwMode="auto">
            <a:xfrm>
              <a:off x="2296" y="1154"/>
              <a:ext cx="9" cy="8"/>
            </a:xfrm>
            <a:custGeom>
              <a:avLst/>
              <a:gdLst>
                <a:gd name="T0" fmla="*/ 0 w 19"/>
                <a:gd name="T1" fmla="*/ 1 h 15"/>
                <a:gd name="T2" fmla="*/ 0 w 19"/>
                <a:gd name="T3" fmla="*/ 0 h 15"/>
                <a:gd name="T4" fmla="*/ 0 w 19"/>
                <a:gd name="T5" fmla="*/ 0 h 15"/>
                <a:gd name="T6" fmla="*/ 0 w 19"/>
                <a:gd name="T7" fmla="*/ 0 h 15"/>
                <a:gd name="T8" fmla="*/ 0 w 19"/>
                <a:gd name="T9" fmla="*/ 1 h 15"/>
                <a:gd name="T10" fmla="*/ 0 w 19"/>
                <a:gd name="T11" fmla="*/ 1 h 15"/>
                <a:gd name="T12" fmla="*/ 0 w 19"/>
                <a:gd name="T13" fmla="*/ 1 h 15"/>
                <a:gd name="T14" fmla="*/ 0 w 19"/>
                <a:gd name="T15" fmla="*/ 1 h 15"/>
                <a:gd name="T16" fmla="*/ 0 w 19"/>
                <a:gd name="T17" fmla="*/ 1 h 15"/>
                <a:gd name="T18" fmla="*/ 0 w 19"/>
                <a:gd name="T19" fmla="*/ 1 h 15"/>
                <a:gd name="T20" fmla="*/ 0 w 19"/>
                <a:gd name="T21" fmla="*/ 1 h 15"/>
                <a:gd name="T22" fmla="*/ 0 w 19"/>
                <a:gd name="T23" fmla="*/ 1 h 15"/>
                <a:gd name="T24" fmla="*/ 0 w 19"/>
                <a:gd name="T25" fmla="*/ 1 h 15"/>
                <a:gd name="T26" fmla="*/ 0 w 19"/>
                <a:gd name="T27" fmla="*/ 1 h 15"/>
                <a:gd name="T28" fmla="*/ 0 w 19"/>
                <a:gd name="T29" fmla="*/ 1 h 15"/>
                <a:gd name="T30" fmla="*/ 0 w 19"/>
                <a:gd name="T31" fmla="*/ 1 h 15"/>
                <a:gd name="T32" fmla="*/ 0 w 19"/>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5">
                  <a:moveTo>
                    <a:pt x="3" y="1"/>
                  </a:moveTo>
                  <a:lnTo>
                    <a:pt x="6" y="0"/>
                  </a:lnTo>
                  <a:lnTo>
                    <a:pt x="11" y="0"/>
                  </a:lnTo>
                  <a:lnTo>
                    <a:pt x="14" y="0"/>
                  </a:lnTo>
                  <a:lnTo>
                    <a:pt x="17" y="3"/>
                  </a:lnTo>
                  <a:lnTo>
                    <a:pt x="19" y="5"/>
                  </a:lnTo>
                  <a:lnTo>
                    <a:pt x="19" y="7"/>
                  </a:lnTo>
                  <a:lnTo>
                    <a:pt x="18" y="10"/>
                  </a:lnTo>
                  <a:lnTo>
                    <a:pt x="17" y="13"/>
                  </a:lnTo>
                  <a:lnTo>
                    <a:pt x="13" y="15"/>
                  </a:lnTo>
                  <a:lnTo>
                    <a:pt x="8" y="14"/>
                  </a:lnTo>
                  <a:lnTo>
                    <a:pt x="4" y="13"/>
                  </a:lnTo>
                  <a:lnTo>
                    <a:pt x="3" y="12"/>
                  </a:lnTo>
                  <a:lnTo>
                    <a:pt x="2" y="11"/>
                  </a:lnTo>
                  <a:lnTo>
                    <a:pt x="0" y="8"/>
                  </a:lnTo>
                  <a:lnTo>
                    <a:pt x="0" y="5"/>
                  </a:lnTo>
                  <a:lnTo>
                    <a:pt x="3"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45" name="Freeform 336">
              <a:extLst>
                <a:ext uri="{FF2B5EF4-FFF2-40B4-BE49-F238E27FC236}">
                  <a16:creationId xmlns:a16="http://schemas.microsoft.com/office/drawing/2014/main" xmlns="" id="{2BCC58A0-FDA7-4DBB-8013-BB7DE0528C5D}"/>
                </a:ext>
              </a:extLst>
            </p:cNvPr>
            <p:cNvSpPr>
              <a:spLocks/>
            </p:cNvSpPr>
            <p:nvPr/>
          </p:nvSpPr>
          <p:spPr bwMode="auto">
            <a:xfrm>
              <a:off x="2316" y="1172"/>
              <a:ext cx="12" cy="12"/>
            </a:xfrm>
            <a:custGeom>
              <a:avLst/>
              <a:gdLst>
                <a:gd name="T0" fmla="*/ 1 w 24"/>
                <a:gd name="T1" fmla="*/ 1 h 23"/>
                <a:gd name="T2" fmla="*/ 1 w 24"/>
                <a:gd name="T3" fmla="*/ 1 h 23"/>
                <a:gd name="T4" fmla="*/ 1 w 24"/>
                <a:gd name="T5" fmla="*/ 0 h 23"/>
                <a:gd name="T6" fmla="*/ 1 w 24"/>
                <a:gd name="T7" fmla="*/ 0 h 23"/>
                <a:gd name="T8" fmla="*/ 1 w 24"/>
                <a:gd name="T9" fmla="*/ 1 h 23"/>
                <a:gd name="T10" fmla="*/ 1 w 24"/>
                <a:gd name="T11" fmla="*/ 1 h 23"/>
                <a:gd name="T12" fmla="*/ 1 w 24"/>
                <a:gd name="T13" fmla="*/ 1 h 23"/>
                <a:gd name="T14" fmla="*/ 1 w 24"/>
                <a:gd name="T15" fmla="*/ 1 h 23"/>
                <a:gd name="T16" fmla="*/ 1 w 24"/>
                <a:gd name="T17" fmla="*/ 1 h 23"/>
                <a:gd name="T18" fmla="*/ 1 w 24"/>
                <a:gd name="T19" fmla="*/ 1 h 23"/>
                <a:gd name="T20" fmla="*/ 1 w 24"/>
                <a:gd name="T21" fmla="*/ 1 h 23"/>
                <a:gd name="T22" fmla="*/ 1 w 24"/>
                <a:gd name="T23" fmla="*/ 1 h 23"/>
                <a:gd name="T24" fmla="*/ 1 w 24"/>
                <a:gd name="T25" fmla="*/ 1 h 23"/>
                <a:gd name="T26" fmla="*/ 1 w 24"/>
                <a:gd name="T27" fmla="*/ 1 h 23"/>
                <a:gd name="T28" fmla="*/ 0 w 24"/>
                <a:gd name="T29" fmla="*/ 1 h 23"/>
                <a:gd name="T30" fmla="*/ 0 w 24"/>
                <a:gd name="T31" fmla="*/ 1 h 23"/>
                <a:gd name="T32" fmla="*/ 1 w 24"/>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3">
                  <a:moveTo>
                    <a:pt x="2" y="6"/>
                  </a:moveTo>
                  <a:lnTo>
                    <a:pt x="7" y="2"/>
                  </a:lnTo>
                  <a:lnTo>
                    <a:pt x="11" y="0"/>
                  </a:lnTo>
                  <a:lnTo>
                    <a:pt x="15" y="0"/>
                  </a:lnTo>
                  <a:lnTo>
                    <a:pt x="19" y="3"/>
                  </a:lnTo>
                  <a:lnTo>
                    <a:pt x="23" y="7"/>
                  </a:lnTo>
                  <a:lnTo>
                    <a:pt x="24" y="10"/>
                  </a:lnTo>
                  <a:lnTo>
                    <a:pt x="24" y="15"/>
                  </a:lnTo>
                  <a:lnTo>
                    <a:pt x="22" y="18"/>
                  </a:lnTo>
                  <a:lnTo>
                    <a:pt x="18" y="22"/>
                  </a:lnTo>
                  <a:lnTo>
                    <a:pt x="12" y="23"/>
                  </a:lnTo>
                  <a:lnTo>
                    <a:pt x="7" y="23"/>
                  </a:lnTo>
                  <a:lnTo>
                    <a:pt x="3" y="21"/>
                  </a:lnTo>
                  <a:lnTo>
                    <a:pt x="1" y="17"/>
                  </a:lnTo>
                  <a:lnTo>
                    <a:pt x="0" y="13"/>
                  </a:lnTo>
                  <a:lnTo>
                    <a:pt x="0" y="9"/>
                  </a:lnTo>
                  <a:lnTo>
                    <a:pt x="2" y="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46" name="Freeform 337">
              <a:extLst>
                <a:ext uri="{FF2B5EF4-FFF2-40B4-BE49-F238E27FC236}">
                  <a16:creationId xmlns:a16="http://schemas.microsoft.com/office/drawing/2014/main" xmlns="" id="{E25F1F86-1920-4197-B68E-9F005477CD4B}"/>
                </a:ext>
              </a:extLst>
            </p:cNvPr>
            <p:cNvSpPr>
              <a:spLocks/>
            </p:cNvSpPr>
            <p:nvPr/>
          </p:nvSpPr>
          <p:spPr bwMode="auto">
            <a:xfrm>
              <a:off x="2271" y="1168"/>
              <a:ext cx="14" cy="13"/>
            </a:xfrm>
            <a:custGeom>
              <a:avLst/>
              <a:gdLst>
                <a:gd name="T0" fmla="*/ 1 w 26"/>
                <a:gd name="T1" fmla="*/ 0 h 25"/>
                <a:gd name="T2" fmla="*/ 1 w 26"/>
                <a:gd name="T3" fmla="*/ 1 h 25"/>
                <a:gd name="T4" fmla="*/ 1 w 26"/>
                <a:gd name="T5" fmla="*/ 1 h 25"/>
                <a:gd name="T6" fmla="*/ 1 w 26"/>
                <a:gd name="T7" fmla="*/ 1 h 25"/>
                <a:gd name="T8" fmla="*/ 1 w 26"/>
                <a:gd name="T9" fmla="*/ 1 h 25"/>
                <a:gd name="T10" fmla="*/ 1 w 26"/>
                <a:gd name="T11" fmla="*/ 1 h 25"/>
                <a:gd name="T12" fmla="*/ 1 w 26"/>
                <a:gd name="T13" fmla="*/ 1 h 25"/>
                <a:gd name="T14" fmla="*/ 1 w 26"/>
                <a:gd name="T15" fmla="*/ 1 h 25"/>
                <a:gd name="T16" fmla="*/ 1 w 26"/>
                <a:gd name="T17" fmla="*/ 1 h 25"/>
                <a:gd name="T18" fmla="*/ 1 w 26"/>
                <a:gd name="T19" fmla="*/ 1 h 25"/>
                <a:gd name="T20" fmla="*/ 1 w 26"/>
                <a:gd name="T21" fmla="*/ 1 h 25"/>
                <a:gd name="T22" fmla="*/ 1 w 26"/>
                <a:gd name="T23" fmla="*/ 1 h 25"/>
                <a:gd name="T24" fmla="*/ 0 w 26"/>
                <a:gd name="T25" fmla="*/ 1 h 25"/>
                <a:gd name="T26" fmla="*/ 1 w 26"/>
                <a:gd name="T27" fmla="*/ 1 h 25"/>
                <a:gd name="T28" fmla="*/ 1 w 26"/>
                <a:gd name="T29" fmla="*/ 1 h 25"/>
                <a:gd name="T30" fmla="*/ 1 w 26"/>
                <a:gd name="T31" fmla="*/ 1 h 25"/>
                <a:gd name="T32" fmla="*/ 1 w 26"/>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 h="25">
                  <a:moveTo>
                    <a:pt x="14" y="0"/>
                  </a:moveTo>
                  <a:lnTo>
                    <a:pt x="19" y="1"/>
                  </a:lnTo>
                  <a:lnTo>
                    <a:pt x="24" y="2"/>
                  </a:lnTo>
                  <a:lnTo>
                    <a:pt x="25" y="6"/>
                  </a:lnTo>
                  <a:lnTo>
                    <a:pt x="26" y="11"/>
                  </a:lnTo>
                  <a:lnTo>
                    <a:pt x="25" y="17"/>
                  </a:lnTo>
                  <a:lnTo>
                    <a:pt x="23" y="22"/>
                  </a:lnTo>
                  <a:lnTo>
                    <a:pt x="19" y="24"/>
                  </a:lnTo>
                  <a:lnTo>
                    <a:pt x="15" y="25"/>
                  </a:lnTo>
                  <a:lnTo>
                    <a:pt x="9" y="24"/>
                  </a:lnTo>
                  <a:lnTo>
                    <a:pt x="4" y="21"/>
                  </a:lnTo>
                  <a:lnTo>
                    <a:pt x="1" y="18"/>
                  </a:lnTo>
                  <a:lnTo>
                    <a:pt x="0" y="14"/>
                  </a:lnTo>
                  <a:lnTo>
                    <a:pt x="1" y="9"/>
                  </a:lnTo>
                  <a:lnTo>
                    <a:pt x="3" y="5"/>
                  </a:lnTo>
                  <a:lnTo>
                    <a:pt x="8" y="1"/>
                  </a:lnTo>
                  <a:lnTo>
                    <a:pt x="14" y="0"/>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47" name="Freeform 338">
              <a:extLst>
                <a:ext uri="{FF2B5EF4-FFF2-40B4-BE49-F238E27FC236}">
                  <a16:creationId xmlns:a16="http://schemas.microsoft.com/office/drawing/2014/main" xmlns="" id="{68B403AB-0878-40AE-A8EE-EB481414909F}"/>
                </a:ext>
              </a:extLst>
            </p:cNvPr>
            <p:cNvSpPr>
              <a:spLocks/>
            </p:cNvSpPr>
            <p:nvPr/>
          </p:nvSpPr>
          <p:spPr bwMode="auto">
            <a:xfrm>
              <a:off x="2265" y="1139"/>
              <a:ext cx="13" cy="13"/>
            </a:xfrm>
            <a:custGeom>
              <a:avLst/>
              <a:gdLst>
                <a:gd name="T0" fmla="*/ 0 w 27"/>
                <a:gd name="T1" fmla="*/ 1 h 26"/>
                <a:gd name="T2" fmla="*/ 0 w 27"/>
                <a:gd name="T3" fmla="*/ 1 h 26"/>
                <a:gd name="T4" fmla="*/ 0 w 27"/>
                <a:gd name="T5" fmla="*/ 1 h 26"/>
                <a:gd name="T6" fmla="*/ 0 w 27"/>
                <a:gd name="T7" fmla="*/ 1 h 26"/>
                <a:gd name="T8" fmla="*/ 0 w 27"/>
                <a:gd name="T9" fmla="*/ 0 h 26"/>
                <a:gd name="T10" fmla="*/ 0 w 27"/>
                <a:gd name="T11" fmla="*/ 0 h 26"/>
                <a:gd name="T12" fmla="*/ 0 w 27"/>
                <a:gd name="T13" fmla="*/ 1 h 26"/>
                <a:gd name="T14" fmla="*/ 0 w 27"/>
                <a:gd name="T15" fmla="*/ 1 h 26"/>
                <a:gd name="T16" fmla="*/ 0 w 27"/>
                <a:gd name="T17" fmla="*/ 1 h 26"/>
                <a:gd name="T18" fmla="*/ 0 w 27"/>
                <a:gd name="T19" fmla="*/ 1 h 26"/>
                <a:gd name="T20" fmla="*/ 0 w 27"/>
                <a:gd name="T21" fmla="*/ 1 h 26"/>
                <a:gd name="T22" fmla="*/ 0 w 27"/>
                <a:gd name="T23" fmla="*/ 1 h 26"/>
                <a:gd name="T24" fmla="*/ 0 w 27"/>
                <a:gd name="T25" fmla="*/ 1 h 26"/>
                <a:gd name="T26" fmla="*/ 0 w 27"/>
                <a:gd name="T27" fmla="*/ 1 h 26"/>
                <a:gd name="T28" fmla="*/ 0 w 27"/>
                <a:gd name="T29" fmla="*/ 1 h 26"/>
                <a:gd name="T30" fmla="*/ 0 w 27"/>
                <a:gd name="T31" fmla="*/ 1 h 26"/>
                <a:gd name="T32" fmla="*/ 0 w 27"/>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26">
                  <a:moveTo>
                    <a:pt x="0" y="14"/>
                  </a:moveTo>
                  <a:lnTo>
                    <a:pt x="0" y="8"/>
                  </a:lnTo>
                  <a:lnTo>
                    <a:pt x="4" y="4"/>
                  </a:lnTo>
                  <a:lnTo>
                    <a:pt x="8" y="1"/>
                  </a:lnTo>
                  <a:lnTo>
                    <a:pt x="13" y="0"/>
                  </a:lnTo>
                  <a:lnTo>
                    <a:pt x="18" y="0"/>
                  </a:lnTo>
                  <a:lnTo>
                    <a:pt x="22" y="3"/>
                  </a:lnTo>
                  <a:lnTo>
                    <a:pt x="25" y="5"/>
                  </a:lnTo>
                  <a:lnTo>
                    <a:pt x="27" y="8"/>
                  </a:lnTo>
                  <a:lnTo>
                    <a:pt x="27" y="13"/>
                  </a:lnTo>
                  <a:lnTo>
                    <a:pt x="25" y="18"/>
                  </a:lnTo>
                  <a:lnTo>
                    <a:pt x="22" y="22"/>
                  </a:lnTo>
                  <a:lnTo>
                    <a:pt x="18" y="26"/>
                  </a:lnTo>
                  <a:lnTo>
                    <a:pt x="14" y="26"/>
                  </a:lnTo>
                  <a:lnTo>
                    <a:pt x="8" y="23"/>
                  </a:lnTo>
                  <a:lnTo>
                    <a:pt x="2" y="20"/>
                  </a:lnTo>
                  <a:lnTo>
                    <a:pt x="0" y="14"/>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48" name="Freeform 339">
              <a:extLst>
                <a:ext uri="{FF2B5EF4-FFF2-40B4-BE49-F238E27FC236}">
                  <a16:creationId xmlns:a16="http://schemas.microsoft.com/office/drawing/2014/main" xmlns="" id="{69C96781-23EF-4317-966F-5DA592927147}"/>
                </a:ext>
              </a:extLst>
            </p:cNvPr>
            <p:cNvSpPr>
              <a:spLocks/>
            </p:cNvSpPr>
            <p:nvPr/>
          </p:nvSpPr>
          <p:spPr bwMode="auto">
            <a:xfrm>
              <a:off x="2244" y="1139"/>
              <a:ext cx="11" cy="11"/>
            </a:xfrm>
            <a:custGeom>
              <a:avLst/>
              <a:gdLst>
                <a:gd name="T0" fmla="*/ 0 w 23"/>
                <a:gd name="T1" fmla="*/ 1 h 22"/>
                <a:gd name="T2" fmla="*/ 0 w 23"/>
                <a:gd name="T3" fmla="*/ 1 h 22"/>
                <a:gd name="T4" fmla="*/ 0 w 23"/>
                <a:gd name="T5" fmla="*/ 1 h 22"/>
                <a:gd name="T6" fmla="*/ 0 w 23"/>
                <a:gd name="T7" fmla="*/ 1 h 22"/>
                <a:gd name="T8" fmla="*/ 0 w 23"/>
                <a:gd name="T9" fmla="*/ 0 h 22"/>
                <a:gd name="T10" fmla="*/ 0 w 23"/>
                <a:gd name="T11" fmla="*/ 0 h 22"/>
                <a:gd name="T12" fmla="*/ 0 w 23"/>
                <a:gd name="T13" fmla="*/ 1 h 22"/>
                <a:gd name="T14" fmla="*/ 0 w 23"/>
                <a:gd name="T15" fmla="*/ 1 h 22"/>
                <a:gd name="T16" fmla="*/ 0 w 23"/>
                <a:gd name="T17" fmla="*/ 1 h 22"/>
                <a:gd name="T18" fmla="*/ 0 w 23"/>
                <a:gd name="T19" fmla="*/ 1 h 22"/>
                <a:gd name="T20" fmla="*/ 0 w 23"/>
                <a:gd name="T21" fmla="*/ 1 h 22"/>
                <a:gd name="T22" fmla="*/ 0 w 23"/>
                <a:gd name="T23" fmla="*/ 1 h 22"/>
                <a:gd name="T24" fmla="*/ 0 w 23"/>
                <a:gd name="T25" fmla="*/ 1 h 22"/>
                <a:gd name="T26" fmla="*/ 0 w 23"/>
                <a:gd name="T27" fmla="*/ 1 h 22"/>
                <a:gd name="T28" fmla="*/ 0 w 23"/>
                <a:gd name="T29" fmla="*/ 1 h 22"/>
                <a:gd name="T30" fmla="*/ 0 w 23"/>
                <a:gd name="T31" fmla="*/ 1 h 22"/>
                <a:gd name="T32" fmla="*/ 0 w 23"/>
                <a:gd name="T33" fmla="*/ 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22">
                  <a:moveTo>
                    <a:pt x="0" y="14"/>
                  </a:moveTo>
                  <a:lnTo>
                    <a:pt x="1" y="9"/>
                  </a:lnTo>
                  <a:lnTo>
                    <a:pt x="3" y="5"/>
                  </a:lnTo>
                  <a:lnTo>
                    <a:pt x="7" y="1"/>
                  </a:lnTo>
                  <a:lnTo>
                    <a:pt x="11" y="0"/>
                  </a:lnTo>
                  <a:lnTo>
                    <a:pt x="16" y="0"/>
                  </a:lnTo>
                  <a:lnTo>
                    <a:pt x="19" y="2"/>
                  </a:lnTo>
                  <a:lnTo>
                    <a:pt x="21" y="6"/>
                  </a:lnTo>
                  <a:lnTo>
                    <a:pt x="23" y="9"/>
                  </a:lnTo>
                  <a:lnTo>
                    <a:pt x="21" y="14"/>
                  </a:lnTo>
                  <a:lnTo>
                    <a:pt x="20" y="17"/>
                  </a:lnTo>
                  <a:lnTo>
                    <a:pt x="17" y="20"/>
                  </a:lnTo>
                  <a:lnTo>
                    <a:pt x="13" y="22"/>
                  </a:lnTo>
                  <a:lnTo>
                    <a:pt x="9" y="22"/>
                  </a:lnTo>
                  <a:lnTo>
                    <a:pt x="4" y="21"/>
                  </a:lnTo>
                  <a:lnTo>
                    <a:pt x="1" y="17"/>
                  </a:lnTo>
                  <a:lnTo>
                    <a:pt x="0" y="14"/>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49" name="Freeform 340">
              <a:extLst>
                <a:ext uri="{FF2B5EF4-FFF2-40B4-BE49-F238E27FC236}">
                  <a16:creationId xmlns:a16="http://schemas.microsoft.com/office/drawing/2014/main" xmlns="" id="{ED8FBB64-7EC0-47B1-B322-46547F718B6F}"/>
                </a:ext>
              </a:extLst>
            </p:cNvPr>
            <p:cNvSpPr>
              <a:spLocks/>
            </p:cNvSpPr>
            <p:nvPr/>
          </p:nvSpPr>
          <p:spPr bwMode="auto">
            <a:xfrm>
              <a:off x="2261" y="1120"/>
              <a:ext cx="12" cy="11"/>
            </a:xfrm>
            <a:custGeom>
              <a:avLst/>
              <a:gdLst>
                <a:gd name="T0" fmla="*/ 0 w 24"/>
                <a:gd name="T1" fmla="*/ 0 h 23"/>
                <a:gd name="T2" fmla="*/ 1 w 24"/>
                <a:gd name="T3" fmla="*/ 0 h 23"/>
                <a:gd name="T4" fmla="*/ 1 w 24"/>
                <a:gd name="T5" fmla="*/ 0 h 23"/>
                <a:gd name="T6" fmla="*/ 1 w 24"/>
                <a:gd name="T7" fmla="*/ 0 h 23"/>
                <a:gd name="T8" fmla="*/ 1 w 24"/>
                <a:gd name="T9" fmla="*/ 0 h 23"/>
                <a:gd name="T10" fmla="*/ 1 w 24"/>
                <a:gd name="T11" fmla="*/ 0 h 23"/>
                <a:gd name="T12" fmla="*/ 1 w 24"/>
                <a:gd name="T13" fmla="*/ 0 h 23"/>
                <a:gd name="T14" fmla="*/ 1 w 24"/>
                <a:gd name="T15" fmla="*/ 0 h 23"/>
                <a:gd name="T16" fmla="*/ 1 w 24"/>
                <a:gd name="T17" fmla="*/ 0 h 23"/>
                <a:gd name="T18" fmla="*/ 1 w 24"/>
                <a:gd name="T19" fmla="*/ 0 h 23"/>
                <a:gd name="T20" fmla="*/ 1 w 24"/>
                <a:gd name="T21" fmla="*/ 0 h 23"/>
                <a:gd name="T22" fmla="*/ 1 w 24"/>
                <a:gd name="T23" fmla="*/ 0 h 23"/>
                <a:gd name="T24" fmla="*/ 1 w 24"/>
                <a:gd name="T25" fmla="*/ 0 h 23"/>
                <a:gd name="T26" fmla="*/ 1 w 24"/>
                <a:gd name="T27" fmla="*/ 0 h 23"/>
                <a:gd name="T28" fmla="*/ 1 w 24"/>
                <a:gd name="T29" fmla="*/ 0 h 23"/>
                <a:gd name="T30" fmla="*/ 1 w 24"/>
                <a:gd name="T31" fmla="*/ 0 h 23"/>
                <a:gd name="T32" fmla="*/ 0 w 24"/>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3">
                  <a:moveTo>
                    <a:pt x="0" y="13"/>
                  </a:moveTo>
                  <a:lnTo>
                    <a:pt x="1" y="8"/>
                  </a:lnTo>
                  <a:lnTo>
                    <a:pt x="4" y="5"/>
                  </a:lnTo>
                  <a:lnTo>
                    <a:pt x="6" y="2"/>
                  </a:lnTo>
                  <a:lnTo>
                    <a:pt x="11" y="0"/>
                  </a:lnTo>
                  <a:lnTo>
                    <a:pt x="15" y="0"/>
                  </a:lnTo>
                  <a:lnTo>
                    <a:pt x="20" y="2"/>
                  </a:lnTo>
                  <a:lnTo>
                    <a:pt x="22" y="5"/>
                  </a:lnTo>
                  <a:lnTo>
                    <a:pt x="24" y="8"/>
                  </a:lnTo>
                  <a:lnTo>
                    <a:pt x="23" y="13"/>
                  </a:lnTo>
                  <a:lnTo>
                    <a:pt x="22" y="17"/>
                  </a:lnTo>
                  <a:lnTo>
                    <a:pt x="19" y="21"/>
                  </a:lnTo>
                  <a:lnTo>
                    <a:pt x="15" y="23"/>
                  </a:lnTo>
                  <a:lnTo>
                    <a:pt x="9" y="23"/>
                  </a:lnTo>
                  <a:lnTo>
                    <a:pt x="5" y="21"/>
                  </a:lnTo>
                  <a:lnTo>
                    <a:pt x="1" y="17"/>
                  </a:lnTo>
                  <a:lnTo>
                    <a:pt x="0" y="13"/>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50" name="Freeform 341">
              <a:extLst>
                <a:ext uri="{FF2B5EF4-FFF2-40B4-BE49-F238E27FC236}">
                  <a16:creationId xmlns:a16="http://schemas.microsoft.com/office/drawing/2014/main" xmlns="" id="{4B2AF302-33E1-4674-9B8B-15C5E765C794}"/>
                </a:ext>
              </a:extLst>
            </p:cNvPr>
            <p:cNvSpPr>
              <a:spLocks/>
            </p:cNvSpPr>
            <p:nvPr/>
          </p:nvSpPr>
          <p:spPr bwMode="auto">
            <a:xfrm>
              <a:off x="2670" y="1074"/>
              <a:ext cx="98" cy="95"/>
            </a:xfrm>
            <a:custGeom>
              <a:avLst/>
              <a:gdLst>
                <a:gd name="T0" fmla="*/ 5 w 195"/>
                <a:gd name="T1" fmla="*/ 5 h 190"/>
                <a:gd name="T2" fmla="*/ 6 w 195"/>
                <a:gd name="T3" fmla="*/ 5 h 190"/>
                <a:gd name="T4" fmla="*/ 6 w 195"/>
                <a:gd name="T5" fmla="*/ 4 h 190"/>
                <a:gd name="T6" fmla="*/ 5 w 195"/>
                <a:gd name="T7" fmla="*/ 4 h 190"/>
                <a:gd name="T8" fmla="*/ 5 w 195"/>
                <a:gd name="T9" fmla="*/ 3 h 190"/>
                <a:gd name="T10" fmla="*/ 4 w 195"/>
                <a:gd name="T11" fmla="*/ 3 h 190"/>
                <a:gd name="T12" fmla="*/ 5 w 195"/>
                <a:gd name="T13" fmla="*/ 3 h 190"/>
                <a:gd name="T14" fmla="*/ 5 w 195"/>
                <a:gd name="T15" fmla="*/ 3 h 190"/>
                <a:gd name="T16" fmla="*/ 5 w 195"/>
                <a:gd name="T17" fmla="*/ 4 h 190"/>
                <a:gd name="T18" fmla="*/ 6 w 195"/>
                <a:gd name="T19" fmla="*/ 4 h 190"/>
                <a:gd name="T20" fmla="*/ 7 w 195"/>
                <a:gd name="T21" fmla="*/ 3 h 190"/>
                <a:gd name="T22" fmla="*/ 6 w 195"/>
                <a:gd name="T23" fmla="*/ 2 h 190"/>
                <a:gd name="T24" fmla="*/ 6 w 195"/>
                <a:gd name="T25" fmla="*/ 2 h 190"/>
                <a:gd name="T26" fmla="*/ 6 w 195"/>
                <a:gd name="T27" fmla="*/ 2 h 190"/>
                <a:gd name="T28" fmla="*/ 5 w 195"/>
                <a:gd name="T29" fmla="*/ 2 h 190"/>
                <a:gd name="T30" fmla="*/ 5 w 195"/>
                <a:gd name="T31" fmla="*/ 2 h 190"/>
                <a:gd name="T32" fmla="*/ 5 w 195"/>
                <a:gd name="T33" fmla="*/ 1 h 190"/>
                <a:gd name="T34" fmla="*/ 5 w 195"/>
                <a:gd name="T35" fmla="*/ 1 h 190"/>
                <a:gd name="T36" fmla="*/ 5 w 195"/>
                <a:gd name="T37" fmla="*/ 0 h 190"/>
                <a:gd name="T38" fmla="*/ 4 w 195"/>
                <a:gd name="T39" fmla="*/ 1 h 190"/>
                <a:gd name="T40" fmla="*/ 4 w 195"/>
                <a:gd name="T41" fmla="*/ 1 h 190"/>
                <a:gd name="T42" fmla="*/ 4 w 195"/>
                <a:gd name="T43" fmla="*/ 2 h 190"/>
                <a:gd name="T44" fmla="*/ 4 w 195"/>
                <a:gd name="T45" fmla="*/ 2 h 190"/>
                <a:gd name="T46" fmla="*/ 4 w 195"/>
                <a:gd name="T47" fmla="*/ 2 h 190"/>
                <a:gd name="T48" fmla="*/ 4 w 195"/>
                <a:gd name="T49" fmla="*/ 1 h 190"/>
                <a:gd name="T50" fmla="*/ 3 w 195"/>
                <a:gd name="T51" fmla="*/ 1 h 190"/>
                <a:gd name="T52" fmla="*/ 2 w 195"/>
                <a:gd name="T53" fmla="*/ 1 h 190"/>
                <a:gd name="T54" fmla="*/ 1 w 195"/>
                <a:gd name="T55" fmla="*/ 1 h 190"/>
                <a:gd name="T56" fmla="*/ 1 w 195"/>
                <a:gd name="T57" fmla="*/ 2 h 190"/>
                <a:gd name="T58" fmla="*/ 1 w 195"/>
                <a:gd name="T59" fmla="*/ 2 h 190"/>
                <a:gd name="T60" fmla="*/ 2 w 195"/>
                <a:gd name="T61" fmla="*/ 2 h 190"/>
                <a:gd name="T62" fmla="*/ 2 w 195"/>
                <a:gd name="T63" fmla="*/ 3 h 190"/>
                <a:gd name="T64" fmla="*/ 2 w 195"/>
                <a:gd name="T65" fmla="*/ 3 h 190"/>
                <a:gd name="T66" fmla="*/ 2 w 195"/>
                <a:gd name="T67" fmla="*/ 3 h 190"/>
                <a:gd name="T68" fmla="*/ 1 w 195"/>
                <a:gd name="T69" fmla="*/ 3 h 190"/>
                <a:gd name="T70" fmla="*/ 1 w 195"/>
                <a:gd name="T71" fmla="*/ 4 h 190"/>
                <a:gd name="T72" fmla="*/ 0 w 195"/>
                <a:gd name="T73" fmla="*/ 4 h 190"/>
                <a:gd name="T74" fmla="*/ 1 w 195"/>
                <a:gd name="T75" fmla="*/ 5 h 190"/>
                <a:gd name="T76" fmla="*/ 1 w 195"/>
                <a:gd name="T77" fmla="*/ 5 h 190"/>
                <a:gd name="T78" fmla="*/ 2 w 195"/>
                <a:gd name="T79" fmla="*/ 5 h 190"/>
                <a:gd name="T80" fmla="*/ 2 w 195"/>
                <a:gd name="T81" fmla="*/ 4 h 190"/>
                <a:gd name="T82" fmla="*/ 2 w 195"/>
                <a:gd name="T83" fmla="*/ 4 h 190"/>
                <a:gd name="T84" fmla="*/ 3 w 195"/>
                <a:gd name="T85" fmla="*/ 4 h 190"/>
                <a:gd name="T86" fmla="*/ 3 w 195"/>
                <a:gd name="T87" fmla="*/ 4 h 190"/>
                <a:gd name="T88" fmla="*/ 3 w 195"/>
                <a:gd name="T89" fmla="*/ 4 h 190"/>
                <a:gd name="T90" fmla="*/ 2 w 195"/>
                <a:gd name="T91" fmla="*/ 5 h 190"/>
                <a:gd name="T92" fmla="*/ 2 w 195"/>
                <a:gd name="T93" fmla="*/ 6 h 190"/>
                <a:gd name="T94" fmla="*/ 3 w 195"/>
                <a:gd name="T95" fmla="*/ 6 h 190"/>
                <a:gd name="T96" fmla="*/ 3 w 195"/>
                <a:gd name="T97" fmla="*/ 6 h 190"/>
                <a:gd name="T98" fmla="*/ 4 w 195"/>
                <a:gd name="T99" fmla="*/ 6 h 190"/>
                <a:gd name="T100" fmla="*/ 4 w 195"/>
                <a:gd name="T101" fmla="*/ 6 h 190"/>
                <a:gd name="T102" fmla="*/ 4 w 195"/>
                <a:gd name="T103" fmla="*/ 5 h 190"/>
                <a:gd name="T104" fmla="*/ 4 w 195"/>
                <a:gd name="T105" fmla="*/ 4 h 190"/>
                <a:gd name="T106" fmla="*/ 4 w 195"/>
                <a:gd name="T107" fmla="*/ 4 h 190"/>
                <a:gd name="T108" fmla="*/ 4 w 195"/>
                <a:gd name="T109" fmla="*/ 4 h 190"/>
                <a:gd name="T110" fmla="*/ 4 w 195"/>
                <a:gd name="T111" fmla="*/ 5 h 19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5" h="190">
                  <a:moveTo>
                    <a:pt x="140" y="152"/>
                  </a:moveTo>
                  <a:lnTo>
                    <a:pt x="146" y="152"/>
                  </a:lnTo>
                  <a:lnTo>
                    <a:pt x="154" y="150"/>
                  </a:lnTo>
                  <a:lnTo>
                    <a:pt x="161" y="146"/>
                  </a:lnTo>
                  <a:lnTo>
                    <a:pt x="167" y="142"/>
                  </a:lnTo>
                  <a:lnTo>
                    <a:pt x="171" y="136"/>
                  </a:lnTo>
                  <a:lnTo>
                    <a:pt x="173" y="128"/>
                  </a:lnTo>
                  <a:lnTo>
                    <a:pt x="172" y="119"/>
                  </a:lnTo>
                  <a:lnTo>
                    <a:pt x="167" y="107"/>
                  </a:lnTo>
                  <a:lnTo>
                    <a:pt x="162" y="103"/>
                  </a:lnTo>
                  <a:lnTo>
                    <a:pt x="156" y="103"/>
                  </a:lnTo>
                  <a:lnTo>
                    <a:pt x="149" y="103"/>
                  </a:lnTo>
                  <a:lnTo>
                    <a:pt x="145" y="105"/>
                  </a:lnTo>
                  <a:lnTo>
                    <a:pt x="140" y="100"/>
                  </a:lnTo>
                  <a:lnTo>
                    <a:pt x="135" y="95"/>
                  </a:lnTo>
                  <a:lnTo>
                    <a:pt x="132" y="90"/>
                  </a:lnTo>
                  <a:lnTo>
                    <a:pt x="129" y="85"/>
                  </a:lnTo>
                  <a:lnTo>
                    <a:pt x="127" y="81"/>
                  </a:lnTo>
                  <a:lnTo>
                    <a:pt x="127" y="80"/>
                  </a:lnTo>
                  <a:lnTo>
                    <a:pt x="131" y="81"/>
                  </a:lnTo>
                  <a:lnTo>
                    <a:pt x="137" y="83"/>
                  </a:lnTo>
                  <a:lnTo>
                    <a:pt x="144" y="84"/>
                  </a:lnTo>
                  <a:lnTo>
                    <a:pt x="148" y="85"/>
                  </a:lnTo>
                  <a:lnTo>
                    <a:pt x="152" y="88"/>
                  </a:lnTo>
                  <a:lnTo>
                    <a:pt x="153" y="90"/>
                  </a:lnTo>
                  <a:lnTo>
                    <a:pt x="155" y="93"/>
                  </a:lnTo>
                  <a:lnTo>
                    <a:pt x="158" y="98"/>
                  </a:lnTo>
                  <a:lnTo>
                    <a:pt x="165" y="100"/>
                  </a:lnTo>
                  <a:lnTo>
                    <a:pt x="175" y="100"/>
                  </a:lnTo>
                  <a:lnTo>
                    <a:pt x="183" y="97"/>
                  </a:lnTo>
                  <a:lnTo>
                    <a:pt x="190" y="91"/>
                  </a:lnTo>
                  <a:lnTo>
                    <a:pt x="194" y="83"/>
                  </a:lnTo>
                  <a:lnTo>
                    <a:pt x="195" y="73"/>
                  </a:lnTo>
                  <a:lnTo>
                    <a:pt x="195" y="67"/>
                  </a:lnTo>
                  <a:lnTo>
                    <a:pt x="194" y="62"/>
                  </a:lnTo>
                  <a:lnTo>
                    <a:pt x="192" y="59"/>
                  </a:lnTo>
                  <a:lnTo>
                    <a:pt x="191" y="55"/>
                  </a:lnTo>
                  <a:lnTo>
                    <a:pt x="186" y="52"/>
                  </a:lnTo>
                  <a:lnTo>
                    <a:pt x="182" y="50"/>
                  </a:lnTo>
                  <a:lnTo>
                    <a:pt x="176" y="47"/>
                  </a:lnTo>
                  <a:lnTo>
                    <a:pt x="170" y="46"/>
                  </a:lnTo>
                  <a:lnTo>
                    <a:pt x="164" y="46"/>
                  </a:lnTo>
                  <a:lnTo>
                    <a:pt x="160" y="47"/>
                  </a:lnTo>
                  <a:lnTo>
                    <a:pt x="155" y="50"/>
                  </a:lnTo>
                  <a:lnTo>
                    <a:pt x="152" y="52"/>
                  </a:lnTo>
                  <a:lnTo>
                    <a:pt x="147" y="55"/>
                  </a:lnTo>
                  <a:lnTo>
                    <a:pt x="142" y="55"/>
                  </a:lnTo>
                  <a:lnTo>
                    <a:pt x="137" y="53"/>
                  </a:lnTo>
                  <a:lnTo>
                    <a:pt x="132" y="52"/>
                  </a:lnTo>
                  <a:lnTo>
                    <a:pt x="142" y="44"/>
                  </a:lnTo>
                  <a:lnTo>
                    <a:pt x="153" y="32"/>
                  </a:lnTo>
                  <a:lnTo>
                    <a:pt x="158" y="20"/>
                  </a:lnTo>
                  <a:lnTo>
                    <a:pt x="156" y="9"/>
                  </a:lnTo>
                  <a:lnTo>
                    <a:pt x="153" y="5"/>
                  </a:lnTo>
                  <a:lnTo>
                    <a:pt x="147" y="2"/>
                  </a:lnTo>
                  <a:lnTo>
                    <a:pt x="142" y="1"/>
                  </a:lnTo>
                  <a:lnTo>
                    <a:pt x="137" y="0"/>
                  </a:lnTo>
                  <a:lnTo>
                    <a:pt x="131" y="1"/>
                  </a:lnTo>
                  <a:lnTo>
                    <a:pt x="125" y="4"/>
                  </a:lnTo>
                  <a:lnTo>
                    <a:pt x="120" y="6"/>
                  </a:lnTo>
                  <a:lnTo>
                    <a:pt x="117" y="9"/>
                  </a:lnTo>
                  <a:lnTo>
                    <a:pt x="112" y="17"/>
                  </a:lnTo>
                  <a:lnTo>
                    <a:pt x="111" y="28"/>
                  </a:lnTo>
                  <a:lnTo>
                    <a:pt x="111" y="37"/>
                  </a:lnTo>
                  <a:lnTo>
                    <a:pt x="115" y="44"/>
                  </a:lnTo>
                  <a:lnTo>
                    <a:pt x="117" y="50"/>
                  </a:lnTo>
                  <a:lnTo>
                    <a:pt x="116" y="53"/>
                  </a:lnTo>
                  <a:lnTo>
                    <a:pt x="114" y="54"/>
                  </a:lnTo>
                  <a:lnTo>
                    <a:pt x="110" y="55"/>
                  </a:lnTo>
                  <a:lnTo>
                    <a:pt x="108" y="54"/>
                  </a:lnTo>
                  <a:lnTo>
                    <a:pt x="107" y="51"/>
                  </a:lnTo>
                  <a:lnTo>
                    <a:pt x="106" y="45"/>
                  </a:lnTo>
                  <a:lnTo>
                    <a:pt x="106" y="39"/>
                  </a:lnTo>
                  <a:lnTo>
                    <a:pt x="103" y="32"/>
                  </a:lnTo>
                  <a:lnTo>
                    <a:pt x="99" y="25"/>
                  </a:lnTo>
                  <a:lnTo>
                    <a:pt x="89" y="23"/>
                  </a:lnTo>
                  <a:lnTo>
                    <a:pt x="74" y="29"/>
                  </a:lnTo>
                  <a:lnTo>
                    <a:pt x="70" y="23"/>
                  </a:lnTo>
                  <a:lnTo>
                    <a:pt x="64" y="19"/>
                  </a:lnTo>
                  <a:lnTo>
                    <a:pt x="57" y="15"/>
                  </a:lnTo>
                  <a:lnTo>
                    <a:pt x="49" y="14"/>
                  </a:lnTo>
                  <a:lnTo>
                    <a:pt x="41" y="15"/>
                  </a:lnTo>
                  <a:lnTo>
                    <a:pt x="33" y="19"/>
                  </a:lnTo>
                  <a:lnTo>
                    <a:pt x="26" y="24"/>
                  </a:lnTo>
                  <a:lnTo>
                    <a:pt x="19" y="35"/>
                  </a:lnTo>
                  <a:lnTo>
                    <a:pt x="19" y="36"/>
                  </a:lnTo>
                  <a:lnTo>
                    <a:pt x="19" y="38"/>
                  </a:lnTo>
                  <a:lnTo>
                    <a:pt x="20" y="39"/>
                  </a:lnTo>
                  <a:lnTo>
                    <a:pt x="20" y="42"/>
                  </a:lnTo>
                  <a:lnTo>
                    <a:pt x="23" y="46"/>
                  </a:lnTo>
                  <a:lnTo>
                    <a:pt x="27" y="54"/>
                  </a:lnTo>
                  <a:lnTo>
                    <a:pt x="34" y="60"/>
                  </a:lnTo>
                  <a:lnTo>
                    <a:pt x="47" y="61"/>
                  </a:lnTo>
                  <a:lnTo>
                    <a:pt x="54" y="61"/>
                  </a:lnTo>
                  <a:lnTo>
                    <a:pt x="59" y="64"/>
                  </a:lnTo>
                  <a:lnTo>
                    <a:pt x="64" y="68"/>
                  </a:lnTo>
                  <a:lnTo>
                    <a:pt x="66" y="73"/>
                  </a:lnTo>
                  <a:lnTo>
                    <a:pt x="59" y="78"/>
                  </a:lnTo>
                  <a:lnTo>
                    <a:pt x="54" y="84"/>
                  </a:lnTo>
                  <a:lnTo>
                    <a:pt x="47" y="89"/>
                  </a:lnTo>
                  <a:lnTo>
                    <a:pt x="42" y="92"/>
                  </a:lnTo>
                  <a:lnTo>
                    <a:pt x="35" y="91"/>
                  </a:lnTo>
                  <a:lnTo>
                    <a:pt x="30" y="90"/>
                  </a:lnTo>
                  <a:lnTo>
                    <a:pt x="24" y="90"/>
                  </a:lnTo>
                  <a:lnTo>
                    <a:pt x="19" y="91"/>
                  </a:lnTo>
                  <a:lnTo>
                    <a:pt x="15" y="92"/>
                  </a:lnTo>
                  <a:lnTo>
                    <a:pt x="11" y="95"/>
                  </a:lnTo>
                  <a:lnTo>
                    <a:pt x="8" y="98"/>
                  </a:lnTo>
                  <a:lnTo>
                    <a:pt x="4" y="102"/>
                  </a:lnTo>
                  <a:lnTo>
                    <a:pt x="1" y="108"/>
                  </a:lnTo>
                  <a:lnTo>
                    <a:pt x="0" y="117"/>
                  </a:lnTo>
                  <a:lnTo>
                    <a:pt x="1" y="125"/>
                  </a:lnTo>
                  <a:lnTo>
                    <a:pt x="4" y="131"/>
                  </a:lnTo>
                  <a:lnTo>
                    <a:pt x="8" y="135"/>
                  </a:lnTo>
                  <a:lnTo>
                    <a:pt x="11" y="137"/>
                  </a:lnTo>
                  <a:lnTo>
                    <a:pt x="16" y="138"/>
                  </a:lnTo>
                  <a:lnTo>
                    <a:pt x="21" y="140"/>
                  </a:lnTo>
                  <a:lnTo>
                    <a:pt x="27" y="141"/>
                  </a:lnTo>
                  <a:lnTo>
                    <a:pt x="32" y="140"/>
                  </a:lnTo>
                  <a:lnTo>
                    <a:pt x="36" y="140"/>
                  </a:lnTo>
                  <a:lnTo>
                    <a:pt x="41" y="137"/>
                  </a:lnTo>
                  <a:lnTo>
                    <a:pt x="46" y="133"/>
                  </a:lnTo>
                  <a:lnTo>
                    <a:pt x="48" y="127"/>
                  </a:lnTo>
                  <a:lnTo>
                    <a:pt x="48" y="121"/>
                  </a:lnTo>
                  <a:lnTo>
                    <a:pt x="48" y="117"/>
                  </a:lnTo>
                  <a:lnTo>
                    <a:pt x="55" y="110"/>
                  </a:lnTo>
                  <a:lnTo>
                    <a:pt x="63" y="105"/>
                  </a:lnTo>
                  <a:lnTo>
                    <a:pt x="71" y="100"/>
                  </a:lnTo>
                  <a:lnTo>
                    <a:pt x="74" y="98"/>
                  </a:lnTo>
                  <a:lnTo>
                    <a:pt x="77" y="100"/>
                  </a:lnTo>
                  <a:lnTo>
                    <a:pt x="79" y="104"/>
                  </a:lnTo>
                  <a:lnTo>
                    <a:pt x="81" y="106"/>
                  </a:lnTo>
                  <a:lnTo>
                    <a:pt x="85" y="108"/>
                  </a:lnTo>
                  <a:lnTo>
                    <a:pt x="80" y="115"/>
                  </a:lnTo>
                  <a:lnTo>
                    <a:pt x="77" y="122"/>
                  </a:lnTo>
                  <a:lnTo>
                    <a:pt x="74" y="130"/>
                  </a:lnTo>
                  <a:lnTo>
                    <a:pt x="72" y="135"/>
                  </a:lnTo>
                  <a:lnTo>
                    <a:pt x="63" y="141"/>
                  </a:lnTo>
                  <a:lnTo>
                    <a:pt x="55" y="149"/>
                  </a:lnTo>
                  <a:lnTo>
                    <a:pt x="50" y="158"/>
                  </a:lnTo>
                  <a:lnTo>
                    <a:pt x="50" y="167"/>
                  </a:lnTo>
                  <a:lnTo>
                    <a:pt x="54" y="175"/>
                  </a:lnTo>
                  <a:lnTo>
                    <a:pt x="61" y="183"/>
                  </a:lnTo>
                  <a:lnTo>
                    <a:pt x="70" y="188"/>
                  </a:lnTo>
                  <a:lnTo>
                    <a:pt x="79" y="190"/>
                  </a:lnTo>
                  <a:lnTo>
                    <a:pt x="85" y="189"/>
                  </a:lnTo>
                  <a:lnTo>
                    <a:pt x="91" y="187"/>
                  </a:lnTo>
                  <a:lnTo>
                    <a:pt x="96" y="183"/>
                  </a:lnTo>
                  <a:lnTo>
                    <a:pt x="102" y="180"/>
                  </a:lnTo>
                  <a:lnTo>
                    <a:pt x="106" y="176"/>
                  </a:lnTo>
                  <a:lnTo>
                    <a:pt x="108" y="173"/>
                  </a:lnTo>
                  <a:lnTo>
                    <a:pt x="109" y="170"/>
                  </a:lnTo>
                  <a:lnTo>
                    <a:pt x="110" y="165"/>
                  </a:lnTo>
                  <a:lnTo>
                    <a:pt x="108" y="156"/>
                  </a:lnTo>
                  <a:lnTo>
                    <a:pt x="104" y="149"/>
                  </a:lnTo>
                  <a:lnTo>
                    <a:pt x="100" y="144"/>
                  </a:lnTo>
                  <a:lnTo>
                    <a:pt x="95" y="141"/>
                  </a:lnTo>
                  <a:lnTo>
                    <a:pt x="96" y="133"/>
                  </a:lnTo>
                  <a:lnTo>
                    <a:pt x="97" y="125"/>
                  </a:lnTo>
                  <a:lnTo>
                    <a:pt x="99" y="119"/>
                  </a:lnTo>
                  <a:lnTo>
                    <a:pt x="100" y="114"/>
                  </a:lnTo>
                  <a:lnTo>
                    <a:pt x="103" y="114"/>
                  </a:lnTo>
                  <a:lnTo>
                    <a:pt x="108" y="113"/>
                  </a:lnTo>
                  <a:lnTo>
                    <a:pt x="110" y="112"/>
                  </a:lnTo>
                  <a:lnTo>
                    <a:pt x="111" y="112"/>
                  </a:lnTo>
                  <a:lnTo>
                    <a:pt x="117" y="121"/>
                  </a:lnTo>
                  <a:lnTo>
                    <a:pt x="120" y="134"/>
                  </a:lnTo>
                  <a:lnTo>
                    <a:pt x="126" y="146"/>
                  </a:lnTo>
                  <a:lnTo>
                    <a:pt x="140" y="152"/>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51" name="Freeform 342">
              <a:extLst>
                <a:ext uri="{FF2B5EF4-FFF2-40B4-BE49-F238E27FC236}">
                  <a16:creationId xmlns:a16="http://schemas.microsoft.com/office/drawing/2014/main" xmlns="" id="{BF2908E3-54D2-4C0B-ACF4-4CE04486E388}"/>
                </a:ext>
              </a:extLst>
            </p:cNvPr>
            <p:cNvSpPr>
              <a:spLocks/>
            </p:cNvSpPr>
            <p:nvPr/>
          </p:nvSpPr>
          <p:spPr bwMode="auto">
            <a:xfrm>
              <a:off x="2744" y="879"/>
              <a:ext cx="105" cy="165"/>
            </a:xfrm>
            <a:custGeom>
              <a:avLst/>
              <a:gdLst>
                <a:gd name="T0" fmla="*/ 0 w 211"/>
                <a:gd name="T1" fmla="*/ 11 h 328"/>
                <a:gd name="T2" fmla="*/ 0 w 211"/>
                <a:gd name="T3" fmla="*/ 10 h 328"/>
                <a:gd name="T4" fmla="*/ 1 w 211"/>
                <a:gd name="T5" fmla="*/ 10 h 328"/>
                <a:gd name="T6" fmla="*/ 1 w 211"/>
                <a:gd name="T7" fmla="*/ 9 h 328"/>
                <a:gd name="T8" fmla="*/ 2 w 211"/>
                <a:gd name="T9" fmla="*/ 9 h 328"/>
                <a:gd name="T10" fmla="*/ 3 w 211"/>
                <a:gd name="T11" fmla="*/ 9 h 328"/>
                <a:gd name="T12" fmla="*/ 3 w 211"/>
                <a:gd name="T13" fmla="*/ 9 h 328"/>
                <a:gd name="T14" fmla="*/ 4 w 211"/>
                <a:gd name="T15" fmla="*/ 9 h 328"/>
                <a:gd name="T16" fmla="*/ 5 w 211"/>
                <a:gd name="T17" fmla="*/ 9 h 328"/>
                <a:gd name="T18" fmla="*/ 5 w 211"/>
                <a:gd name="T19" fmla="*/ 8 h 328"/>
                <a:gd name="T20" fmla="*/ 5 w 211"/>
                <a:gd name="T21" fmla="*/ 8 h 328"/>
                <a:gd name="T22" fmla="*/ 5 w 211"/>
                <a:gd name="T23" fmla="*/ 8 h 328"/>
                <a:gd name="T24" fmla="*/ 5 w 211"/>
                <a:gd name="T25" fmla="*/ 8 h 328"/>
                <a:gd name="T26" fmla="*/ 5 w 211"/>
                <a:gd name="T27" fmla="*/ 7 h 328"/>
                <a:gd name="T28" fmla="*/ 5 w 211"/>
                <a:gd name="T29" fmla="*/ 7 h 328"/>
                <a:gd name="T30" fmla="*/ 6 w 211"/>
                <a:gd name="T31" fmla="*/ 7 h 328"/>
                <a:gd name="T32" fmla="*/ 6 w 211"/>
                <a:gd name="T33" fmla="*/ 7 h 328"/>
                <a:gd name="T34" fmla="*/ 6 w 211"/>
                <a:gd name="T35" fmla="*/ 6 h 328"/>
                <a:gd name="T36" fmla="*/ 6 w 211"/>
                <a:gd name="T37" fmla="*/ 5 h 328"/>
                <a:gd name="T38" fmla="*/ 6 w 211"/>
                <a:gd name="T39" fmla="*/ 4 h 328"/>
                <a:gd name="T40" fmla="*/ 6 w 211"/>
                <a:gd name="T41" fmla="*/ 3 h 328"/>
                <a:gd name="T42" fmla="*/ 6 w 211"/>
                <a:gd name="T43" fmla="*/ 3 h 328"/>
                <a:gd name="T44" fmla="*/ 5 w 211"/>
                <a:gd name="T45" fmla="*/ 3 h 328"/>
                <a:gd name="T46" fmla="*/ 5 w 211"/>
                <a:gd name="T47" fmla="*/ 3 h 328"/>
                <a:gd name="T48" fmla="*/ 5 w 211"/>
                <a:gd name="T49" fmla="*/ 3 h 328"/>
                <a:gd name="T50" fmla="*/ 4 w 211"/>
                <a:gd name="T51" fmla="*/ 2 h 328"/>
                <a:gd name="T52" fmla="*/ 4 w 211"/>
                <a:gd name="T53" fmla="*/ 2 h 328"/>
                <a:gd name="T54" fmla="*/ 4 w 211"/>
                <a:gd name="T55" fmla="*/ 1 h 328"/>
                <a:gd name="T56" fmla="*/ 4 w 211"/>
                <a:gd name="T57" fmla="*/ 0 h 328"/>
                <a:gd name="T58" fmla="*/ 4 w 211"/>
                <a:gd name="T59" fmla="*/ 1 h 328"/>
                <a:gd name="T60" fmla="*/ 3 w 211"/>
                <a:gd name="T61" fmla="*/ 1 h 328"/>
                <a:gd name="T62" fmla="*/ 3 w 211"/>
                <a:gd name="T63" fmla="*/ 2 h 328"/>
                <a:gd name="T64" fmla="*/ 3 w 211"/>
                <a:gd name="T65" fmla="*/ 2 h 328"/>
                <a:gd name="T66" fmla="*/ 2 w 211"/>
                <a:gd name="T67" fmla="*/ 2 h 328"/>
                <a:gd name="T68" fmla="*/ 2 w 211"/>
                <a:gd name="T69" fmla="*/ 2 h 328"/>
                <a:gd name="T70" fmla="*/ 1 w 211"/>
                <a:gd name="T71" fmla="*/ 3 h 328"/>
                <a:gd name="T72" fmla="*/ 1 w 211"/>
                <a:gd name="T73" fmla="*/ 3 h 328"/>
                <a:gd name="T74" fmla="*/ 1 w 211"/>
                <a:gd name="T75" fmla="*/ 3 h 328"/>
                <a:gd name="T76" fmla="*/ 1 w 211"/>
                <a:gd name="T77" fmla="*/ 4 h 328"/>
                <a:gd name="T78" fmla="*/ 1 w 211"/>
                <a:gd name="T79" fmla="*/ 4 h 328"/>
                <a:gd name="T80" fmla="*/ 1 w 211"/>
                <a:gd name="T81" fmla="*/ 5 h 328"/>
                <a:gd name="T82" fmla="*/ 1 w 211"/>
                <a:gd name="T83" fmla="*/ 6 h 328"/>
                <a:gd name="T84" fmla="*/ 1 w 211"/>
                <a:gd name="T85" fmla="*/ 7 h 328"/>
                <a:gd name="T86" fmla="*/ 1 w 211"/>
                <a:gd name="T87" fmla="*/ 8 h 328"/>
                <a:gd name="T88" fmla="*/ 0 w 211"/>
                <a:gd name="T89" fmla="*/ 9 h 328"/>
                <a:gd name="T90" fmla="*/ 0 w 211"/>
                <a:gd name="T91" fmla="*/ 9 h 328"/>
                <a:gd name="T92" fmla="*/ 0 w 211"/>
                <a:gd name="T93" fmla="*/ 10 h 328"/>
                <a:gd name="T94" fmla="*/ 0 w 211"/>
                <a:gd name="T95" fmla="*/ 10 h 328"/>
                <a:gd name="T96" fmla="*/ 0 w 211"/>
                <a:gd name="T97" fmla="*/ 10 h 328"/>
                <a:gd name="T98" fmla="*/ 0 w 211"/>
                <a:gd name="T99" fmla="*/ 11 h 328"/>
                <a:gd name="T100" fmla="*/ 0 w 211"/>
                <a:gd name="T101" fmla="*/ 11 h 328"/>
                <a:gd name="T102" fmla="*/ 0 w 211"/>
                <a:gd name="T103" fmla="*/ 11 h 328"/>
                <a:gd name="T104" fmla="*/ 0 w 211"/>
                <a:gd name="T105" fmla="*/ 11 h 328"/>
                <a:gd name="T106" fmla="*/ 0 w 211"/>
                <a:gd name="T107" fmla="*/ 11 h 32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1" h="328">
                  <a:moveTo>
                    <a:pt x="0" y="328"/>
                  </a:moveTo>
                  <a:lnTo>
                    <a:pt x="19" y="307"/>
                  </a:lnTo>
                  <a:lnTo>
                    <a:pt x="38" y="291"/>
                  </a:lnTo>
                  <a:lnTo>
                    <a:pt x="60" y="277"/>
                  </a:lnTo>
                  <a:lnTo>
                    <a:pt x="82" y="268"/>
                  </a:lnTo>
                  <a:lnTo>
                    <a:pt x="105" y="261"/>
                  </a:lnTo>
                  <a:lnTo>
                    <a:pt x="127" y="258"/>
                  </a:lnTo>
                  <a:lnTo>
                    <a:pt x="148" y="257"/>
                  </a:lnTo>
                  <a:lnTo>
                    <a:pt x="167" y="259"/>
                  </a:lnTo>
                  <a:lnTo>
                    <a:pt x="167" y="252"/>
                  </a:lnTo>
                  <a:lnTo>
                    <a:pt x="168" y="243"/>
                  </a:lnTo>
                  <a:lnTo>
                    <a:pt x="171" y="234"/>
                  </a:lnTo>
                  <a:lnTo>
                    <a:pt x="174" y="224"/>
                  </a:lnTo>
                  <a:lnTo>
                    <a:pt x="180" y="214"/>
                  </a:lnTo>
                  <a:lnTo>
                    <a:pt x="188" y="206"/>
                  </a:lnTo>
                  <a:lnTo>
                    <a:pt x="198" y="199"/>
                  </a:lnTo>
                  <a:lnTo>
                    <a:pt x="211" y="193"/>
                  </a:lnTo>
                  <a:lnTo>
                    <a:pt x="200" y="170"/>
                  </a:lnTo>
                  <a:lnTo>
                    <a:pt x="195" y="141"/>
                  </a:lnTo>
                  <a:lnTo>
                    <a:pt x="196" y="115"/>
                  </a:lnTo>
                  <a:lnTo>
                    <a:pt x="209" y="93"/>
                  </a:lnTo>
                  <a:lnTo>
                    <a:pt x="200" y="88"/>
                  </a:lnTo>
                  <a:lnTo>
                    <a:pt x="191" y="83"/>
                  </a:lnTo>
                  <a:lnTo>
                    <a:pt x="180" y="76"/>
                  </a:lnTo>
                  <a:lnTo>
                    <a:pt x="168" y="65"/>
                  </a:lnTo>
                  <a:lnTo>
                    <a:pt x="158" y="53"/>
                  </a:lnTo>
                  <a:lnTo>
                    <a:pt x="149" y="38"/>
                  </a:lnTo>
                  <a:lnTo>
                    <a:pt x="141" y="20"/>
                  </a:lnTo>
                  <a:lnTo>
                    <a:pt x="137" y="0"/>
                  </a:lnTo>
                  <a:lnTo>
                    <a:pt x="131" y="11"/>
                  </a:lnTo>
                  <a:lnTo>
                    <a:pt x="123" y="23"/>
                  </a:lnTo>
                  <a:lnTo>
                    <a:pt x="114" y="34"/>
                  </a:lnTo>
                  <a:lnTo>
                    <a:pt x="103" y="46"/>
                  </a:lnTo>
                  <a:lnTo>
                    <a:pt x="90" y="55"/>
                  </a:lnTo>
                  <a:lnTo>
                    <a:pt x="77" y="63"/>
                  </a:lnTo>
                  <a:lnTo>
                    <a:pt x="62" y="66"/>
                  </a:lnTo>
                  <a:lnTo>
                    <a:pt x="47" y="68"/>
                  </a:lnTo>
                  <a:lnTo>
                    <a:pt x="53" y="84"/>
                  </a:lnTo>
                  <a:lnTo>
                    <a:pt x="55" y="102"/>
                  </a:lnTo>
                  <a:lnTo>
                    <a:pt x="50" y="124"/>
                  </a:lnTo>
                  <a:lnTo>
                    <a:pt x="34" y="145"/>
                  </a:lnTo>
                  <a:lnTo>
                    <a:pt x="43" y="182"/>
                  </a:lnTo>
                  <a:lnTo>
                    <a:pt x="43" y="217"/>
                  </a:lnTo>
                  <a:lnTo>
                    <a:pt x="37" y="249"/>
                  </a:lnTo>
                  <a:lnTo>
                    <a:pt x="30" y="273"/>
                  </a:lnTo>
                  <a:lnTo>
                    <a:pt x="23" y="287"/>
                  </a:lnTo>
                  <a:lnTo>
                    <a:pt x="15" y="300"/>
                  </a:lnTo>
                  <a:lnTo>
                    <a:pt x="8" y="312"/>
                  </a:lnTo>
                  <a:lnTo>
                    <a:pt x="2" y="318"/>
                  </a:lnTo>
                  <a:lnTo>
                    <a:pt x="0" y="320"/>
                  </a:lnTo>
                  <a:lnTo>
                    <a:pt x="0" y="323"/>
                  </a:lnTo>
                  <a:lnTo>
                    <a:pt x="0" y="325"/>
                  </a:lnTo>
                  <a:lnTo>
                    <a:pt x="1" y="326"/>
                  </a:lnTo>
                  <a:lnTo>
                    <a:pt x="0" y="328"/>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52" name="Freeform 343">
              <a:extLst>
                <a:ext uri="{FF2B5EF4-FFF2-40B4-BE49-F238E27FC236}">
                  <a16:creationId xmlns:a16="http://schemas.microsoft.com/office/drawing/2014/main" xmlns="" id="{7FE755EB-BA6C-4C19-BFE1-D55191809A3C}"/>
                </a:ext>
              </a:extLst>
            </p:cNvPr>
            <p:cNvSpPr>
              <a:spLocks/>
            </p:cNvSpPr>
            <p:nvPr/>
          </p:nvSpPr>
          <p:spPr bwMode="auto">
            <a:xfrm>
              <a:off x="2419" y="914"/>
              <a:ext cx="171" cy="146"/>
            </a:xfrm>
            <a:custGeom>
              <a:avLst/>
              <a:gdLst>
                <a:gd name="T0" fmla="*/ 6 w 341"/>
                <a:gd name="T1" fmla="*/ 10 h 291"/>
                <a:gd name="T2" fmla="*/ 6 w 341"/>
                <a:gd name="T3" fmla="*/ 10 h 291"/>
                <a:gd name="T4" fmla="*/ 7 w 341"/>
                <a:gd name="T5" fmla="*/ 9 h 291"/>
                <a:gd name="T6" fmla="*/ 7 w 341"/>
                <a:gd name="T7" fmla="*/ 9 h 291"/>
                <a:gd name="T8" fmla="*/ 8 w 341"/>
                <a:gd name="T9" fmla="*/ 9 h 291"/>
                <a:gd name="T10" fmla="*/ 9 w 341"/>
                <a:gd name="T11" fmla="*/ 9 h 291"/>
                <a:gd name="T12" fmla="*/ 9 w 341"/>
                <a:gd name="T13" fmla="*/ 9 h 291"/>
                <a:gd name="T14" fmla="*/ 10 w 341"/>
                <a:gd name="T15" fmla="*/ 9 h 291"/>
                <a:gd name="T16" fmla="*/ 10 w 341"/>
                <a:gd name="T17" fmla="*/ 9 h 291"/>
                <a:gd name="T18" fmla="*/ 11 w 341"/>
                <a:gd name="T19" fmla="*/ 9 h 291"/>
                <a:gd name="T20" fmla="*/ 11 w 341"/>
                <a:gd name="T21" fmla="*/ 9 h 291"/>
                <a:gd name="T22" fmla="*/ 11 w 341"/>
                <a:gd name="T23" fmla="*/ 9 h 291"/>
                <a:gd name="T24" fmla="*/ 11 w 341"/>
                <a:gd name="T25" fmla="*/ 9 h 291"/>
                <a:gd name="T26" fmla="*/ 11 w 341"/>
                <a:gd name="T27" fmla="*/ 9 h 291"/>
                <a:gd name="T28" fmla="*/ 10 w 341"/>
                <a:gd name="T29" fmla="*/ 8 h 291"/>
                <a:gd name="T30" fmla="*/ 10 w 341"/>
                <a:gd name="T31" fmla="*/ 7 h 291"/>
                <a:gd name="T32" fmla="*/ 9 w 341"/>
                <a:gd name="T33" fmla="*/ 7 h 291"/>
                <a:gd name="T34" fmla="*/ 9 w 341"/>
                <a:gd name="T35" fmla="*/ 6 h 291"/>
                <a:gd name="T36" fmla="*/ 9 w 341"/>
                <a:gd name="T37" fmla="*/ 5 h 291"/>
                <a:gd name="T38" fmla="*/ 9 w 341"/>
                <a:gd name="T39" fmla="*/ 4 h 291"/>
                <a:gd name="T40" fmla="*/ 9 w 341"/>
                <a:gd name="T41" fmla="*/ 3 h 291"/>
                <a:gd name="T42" fmla="*/ 8 w 341"/>
                <a:gd name="T43" fmla="*/ 3 h 291"/>
                <a:gd name="T44" fmla="*/ 8 w 341"/>
                <a:gd name="T45" fmla="*/ 3 h 291"/>
                <a:gd name="T46" fmla="*/ 7 w 341"/>
                <a:gd name="T47" fmla="*/ 3 h 291"/>
                <a:gd name="T48" fmla="*/ 7 w 341"/>
                <a:gd name="T49" fmla="*/ 3 h 291"/>
                <a:gd name="T50" fmla="*/ 7 w 341"/>
                <a:gd name="T51" fmla="*/ 2 h 291"/>
                <a:gd name="T52" fmla="*/ 6 w 341"/>
                <a:gd name="T53" fmla="*/ 2 h 291"/>
                <a:gd name="T54" fmla="*/ 6 w 341"/>
                <a:gd name="T55" fmla="*/ 1 h 291"/>
                <a:gd name="T56" fmla="*/ 6 w 341"/>
                <a:gd name="T57" fmla="*/ 1 h 291"/>
                <a:gd name="T58" fmla="*/ 5 w 341"/>
                <a:gd name="T59" fmla="*/ 1 h 291"/>
                <a:gd name="T60" fmla="*/ 5 w 341"/>
                <a:gd name="T61" fmla="*/ 1 h 291"/>
                <a:gd name="T62" fmla="*/ 4 w 341"/>
                <a:gd name="T63" fmla="*/ 1 h 291"/>
                <a:gd name="T64" fmla="*/ 4 w 341"/>
                <a:gd name="T65" fmla="*/ 1 h 291"/>
                <a:gd name="T66" fmla="*/ 3 w 341"/>
                <a:gd name="T67" fmla="*/ 1 h 291"/>
                <a:gd name="T68" fmla="*/ 2 w 341"/>
                <a:gd name="T69" fmla="*/ 1 h 291"/>
                <a:gd name="T70" fmla="*/ 1 w 341"/>
                <a:gd name="T71" fmla="*/ 1 h 291"/>
                <a:gd name="T72" fmla="*/ 1 w 341"/>
                <a:gd name="T73" fmla="*/ 0 h 291"/>
                <a:gd name="T74" fmla="*/ 1 w 341"/>
                <a:gd name="T75" fmla="*/ 1 h 291"/>
                <a:gd name="T76" fmla="*/ 1 w 341"/>
                <a:gd name="T77" fmla="*/ 1 h 291"/>
                <a:gd name="T78" fmla="*/ 1 w 341"/>
                <a:gd name="T79" fmla="*/ 2 h 291"/>
                <a:gd name="T80" fmla="*/ 1 w 341"/>
                <a:gd name="T81" fmla="*/ 2 h 291"/>
                <a:gd name="T82" fmla="*/ 1 w 341"/>
                <a:gd name="T83" fmla="*/ 3 h 291"/>
                <a:gd name="T84" fmla="*/ 1 w 341"/>
                <a:gd name="T85" fmla="*/ 4 h 291"/>
                <a:gd name="T86" fmla="*/ 1 w 341"/>
                <a:gd name="T87" fmla="*/ 4 h 291"/>
                <a:gd name="T88" fmla="*/ 0 w 341"/>
                <a:gd name="T89" fmla="*/ 5 h 291"/>
                <a:gd name="T90" fmla="*/ 1 w 341"/>
                <a:gd name="T91" fmla="*/ 5 h 291"/>
                <a:gd name="T92" fmla="*/ 2 w 341"/>
                <a:gd name="T93" fmla="*/ 6 h 291"/>
                <a:gd name="T94" fmla="*/ 2 w 341"/>
                <a:gd name="T95" fmla="*/ 6 h 291"/>
                <a:gd name="T96" fmla="*/ 2 w 341"/>
                <a:gd name="T97" fmla="*/ 6 h 291"/>
                <a:gd name="T98" fmla="*/ 3 w 341"/>
                <a:gd name="T99" fmla="*/ 7 h 291"/>
                <a:gd name="T100" fmla="*/ 3 w 341"/>
                <a:gd name="T101" fmla="*/ 7 h 291"/>
                <a:gd name="T102" fmla="*/ 3 w 341"/>
                <a:gd name="T103" fmla="*/ 8 h 291"/>
                <a:gd name="T104" fmla="*/ 3 w 341"/>
                <a:gd name="T105" fmla="*/ 9 h 291"/>
                <a:gd name="T106" fmla="*/ 3 w 341"/>
                <a:gd name="T107" fmla="*/ 9 h 291"/>
                <a:gd name="T108" fmla="*/ 4 w 341"/>
                <a:gd name="T109" fmla="*/ 9 h 291"/>
                <a:gd name="T110" fmla="*/ 4 w 341"/>
                <a:gd name="T111" fmla="*/ 9 h 291"/>
                <a:gd name="T112" fmla="*/ 4 w 341"/>
                <a:gd name="T113" fmla="*/ 9 h 291"/>
                <a:gd name="T114" fmla="*/ 5 w 341"/>
                <a:gd name="T115" fmla="*/ 9 h 291"/>
                <a:gd name="T116" fmla="*/ 5 w 341"/>
                <a:gd name="T117" fmla="*/ 9 h 291"/>
                <a:gd name="T118" fmla="*/ 5 w 341"/>
                <a:gd name="T119" fmla="*/ 9 h 291"/>
                <a:gd name="T120" fmla="*/ 6 w 341"/>
                <a:gd name="T121" fmla="*/ 10 h 29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41" h="291">
                  <a:moveTo>
                    <a:pt x="171" y="291"/>
                  </a:moveTo>
                  <a:lnTo>
                    <a:pt x="184" y="289"/>
                  </a:lnTo>
                  <a:lnTo>
                    <a:pt x="201" y="286"/>
                  </a:lnTo>
                  <a:lnTo>
                    <a:pt x="220" y="281"/>
                  </a:lnTo>
                  <a:lnTo>
                    <a:pt x="240" y="276"/>
                  </a:lnTo>
                  <a:lnTo>
                    <a:pt x="261" y="273"/>
                  </a:lnTo>
                  <a:lnTo>
                    <a:pt x="282" y="271"/>
                  </a:lnTo>
                  <a:lnTo>
                    <a:pt x="301" y="270"/>
                  </a:lnTo>
                  <a:lnTo>
                    <a:pt x="318" y="270"/>
                  </a:lnTo>
                  <a:lnTo>
                    <a:pt x="324" y="271"/>
                  </a:lnTo>
                  <a:lnTo>
                    <a:pt x="331" y="272"/>
                  </a:lnTo>
                  <a:lnTo>
                    <a:pt x="337" y="274"/>
                  </a:lnTo>
                  <a:lnTo>
                    <a:pt x="341" y="274"/>
                  </a:lnTo>
                  <a:lnTo>
                    <a:pt x="322" y="260"/>
                  </a:lnTo>
                  <a:lnTo>
                    <a:pt x="306" y="242"/>
                  </a:lnTo>
                  <a:lnTo>
                    <a:pt x="292" y="221"/>
                  </a:lnTo>
                  <a:lnTo>
                    <a:pt x="281" y="197"/>
                  </a:lnTo>
                  <a:lnTo>
                    <a:pt x="271" y="172"/>
                  </a:lnTo>
                  <a:lnTo>
                    <a:pt x="265" y="144"/>
                  </a:lnTo>
                  <a:lnTo>
                    <a:pt x="260" y="116"/>
                  </a:lnTo>
                  <a:lnTo>
                    <a:pt x="258" y="89"/>
                  </a:lnTo>
                  <a:lnTo>
                    <a:pt x="248" y="88"/>
                  </a:lnTo>
                  <a:lnTo>
                    <a:pt x="237" y="84"/>
                  </a:lnTo>
                  <a:lnTo>
                    <a:pt x="224" y="76"/>
                  </a:lnTo>
                  <a:lnTo>
                    <a:pt x="210" y="67"/>
                  </a:lnTo>
                  <a:lnTo>
                    <a:pt x="198" y="54"/>
                  </a:lnTo>
                  <a:lnTo>
                    <a:pt x="186" y="40"/>
                  </a:lnTo>
                  <a:lnTo>
                    <a:pt x="177" y="25"/>
                  </a:lnTo>
                  <a:lnTo>
                    <a:pt x="170" y="8"/>
                  </a:lnTo>
                  <a:lnTo>
                    <a:pt x="159" y="15"/>
                  </a:lnTo>
                  <a:lnTo>
                    <a:pt x="144" y="22"/>
                  </a:lnTo>
                  <a:lnTo>
                    <a:pt x="125" y="26"/>
                  </a:lnTo>
                  <a:lnTo>
                    <a:pt x="105" y="30"/>
                  </a:lnTo>
                  <a:lnTo>
                    <a:pt x="82" y="29"/>
                  </a:lnTo>
                  <a:lnTo>
                    <a:pt x="56" y="24"/>
                  </a:lnTo>
                  <a:lnTo>
                    <a:pt x="30" y="15"/>
                  </a:lnTo>
                  <a:lnTo>
                    <a:pt x="2" y="0"/>
                  </a:lnTo>
                  <a:lnTo>
                    <a:pt x="9" y="11"/>
                  </a:lnTo>
                  <a:lnTo>
                    <a:pt x="16" y="25"/>
                  </a:lnTo>
                  <a:lnTo>
                    <a:pt x="22" y="40"/>
                  </a:lnTo>
                  <a:lnTo>
                    <a:pt x="25" y="59"/>
                  </a:lnTo>
                  <a:lnTo>
                    <a:pt x="26" y="78"/>
                  </a:lnTo>
                  <a:lnTo>
                    <a:pt x="23" y="100"/>
                  </a:lnTo>
                  <a:lnTo>
                    <a:pt x="15" y="124"/>
                  </a:lnTo>
                  <a:lnTo>
                    <a:pt x="0" y="151"/>
                  </a:lnTo>
                  <a:lnTo>
                    <a:pt x="17" y="157"/>
                  </a:lnTo>
                  <a:lnTo>
                    <a:pt x="33" y="164"/>
                  </a:lnTo>
                  <a:lnTo>
                    <a:pt x="49" y="173"/>
                  </a:lnTo>
                  <a:lnTo>
                    <a:pt x="63" y="185"/>
                  </a:lnTo>
                  <a:lnTo>
                    <a:pt x="75" y="199"/>
                  </a:lnTo>
                  <a:lnTo>
                    <a:pt x="83" y="218"/>
                  </a:lnTo>
                  <a:lnTo>
                    <a:pt x="87" y="240"/>
                  </a:lnTo>
                  <a:lnTo>
                    <a:pt x="85" y="265"/>
                  </a:lnTo>
                  <a:lnTo>
                    <a:pt x="94" y="264"/>
                  </a:lnTo>
                  <a:lnTo>
                    <a:pt x="105" y="263"/>
                  </a:lnTo>
                  <a:lnTo>
                    <a:pt x="115" y="263"/>
                  </a:lnTo>
                  <a:lnTo>
                    <a:pt x="125" y="265"/>
                  </a:lnTo>
                  <a:lnTo>
                    <a:pt x="136" y="268"/>
                  </a:lnTo>
                  <a:lnTo>
                    <a:pt x="147" y="273"/>
                  </a:lnTo>
                  <a:lnTo>
                    <a:pt x="159" y="281"/>
                  </a:lnTo>
                  <a:lnTo>
                    <a:pt x="171" y="291"/>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53" name="Freeform 344">
              <a:extLst>
                <a:ext uri="{FF2B5EF4-FFF2-40B4-BE49-F238E27FC236}">
                  <a16:creationId xmlns:a16="http://schemas.microsoft.com/office/drawing/2014/main" xmlns="" id="{1E4ACF77-8D66-4E4E-99A1-07BBAAC13514}"/>
                </a:ext>
              </a:extLst>
            </p:cNvPr>
            <p:cNvSpPr>
              <a:spLocks/>
            </p:cNvSpPr>
            <p:nvPr/>
          </p:nvSpPr>
          <p:spPr bwMode="auto">
            <a:xfrm>
              <a:off x="2506" y="1091"/>
              <a:ext cx="174" cy="184"/>
            </a:xfrm>
            <a:custGeom>
              <a:avLst/>
              <a:gdLst>
                <a:gd name="T0" fmla="*/ 1 w 349"/>
                <a:gd name="T1" fmla="*/ 6 h 367"/>
                <a:gd name="T2" fmla="*/ 2 w 349"/>
                <a:gd name="T3" fmla="*/ 6 h 367"/>
                <a:gd name="T4" fmla="*/ 2 w 349"/>
                <a:gd name="T5" fmla="*/ 6 h 367"/>
                <a:gd name="T6" fmla="*/ 3 w 349"/>
                <a:gd name="T7" fmla="*/ 6 h 367"/>
                <a:gd name="T8" fmla="*/ 4 w 349"/>
                <a:gd name="T9" fmla="*/ 6 h 367"/>
                <a:gd name="T10" fmla="*/ 5 w 349"/>
                <a:gd name="T11" fmla="*/ 5 h 367"/>
                <a:gd name="T12" fmla="*/ 6 w 349"/>
                <a:gd name="T13" fmla="*/ 5 h 367"/>
                <a:gd name="T14" fmla="*/ 7 w 349"/>
                <a:gd name="T15" fmla="*/ 4 h 367"/>
                <a:gd name="T16" fmla="*/ 7 w 349"/>
                <a:gd name="T17" fmla="*/ 3 h 367"/>
                <a:gd name="T18" fmla="*/ 8 w 349"/>
                <a:gd name="T19" fmla="*/ 2 h 367"/>
                <a:gd name="T20" fmla="*/ 8 w 349"/>
                <a:gd name="T21" fmla="*/ 1 h 367"/>
                <a:gd name="T22" fmla="*/ 8 w 349"/>
                <a:gd name="T23" fmla="*/ 1 h 367"/>
                <a:gd name="T24" fmla="*/ 9 w 349"/>
                <a:gd name="T25" fmla="*/ 1 h 367"/>
                <a:gd name="T26" fmla="*/ 9 w 349"/>
                <a:gd name="T27" fmla="*/ 1 h 367"/>
                <a:gd name="T28" fmla="*/ 10 w 349"/>
                <a:gd name="T29" fmla="*/ 1 h 367"/>
                <a:gd name="T30" fmla="*/ 10 w 349"/>
                <a:gd name="T31" fmla="*/ 1 h 367"/>
                <a:gd name="T32" fmla="*/ 10 w 349"/>
                <a:gd name="T33" fmla="*/ 1 h 367"/>
                <a:gd name="T34" fmla="*/ 10 w 349"/>
                <a:gd name="T35" fmla="*/ 1 h 367"/>
                <a:gd name="T36" fmla="*/ 10 w 349"/>
                <a:gd name="T37" fmla="*/ 1 h 367"/>
                <a:gd name="T38" fmla="*/ 8 w 349"/>
                <a:gd name="T39" fmla="*/ 2 h 367"/>
                <a:gd name="T40" fmla="*/ 8 w 349"/>
                <a:gd name="T41" fmla="*/ 4 h 367"/>
                <a:gd name="T42" fmla="*/ 7 w 349"/>
                <a:gd name="T43" fmla="*/ 5 h 367"/>
                <a:gd name="T44" fmla="*/ 7 w 349"/>
                <a:gd name="T45" fmla="*/ 6 h 367"/>
                <a:gd name="T46" fmla="*/ 7 w 349"/>
                <a:gd name="T47" fmla="*/ 7 h 367"/>
                <a:gd name="T48" fmla="*/ 7 w 349"/>
                <a:gd name="T49" fmla="*/ 7 h 367"/>
                <a:gd name="T50" fmla="*/ 6 w 349"/>
                <a:gd name="T51" fmla="*/ 8 h 367"/>
                <a:gd name="T52" fmla="*/ 6 w 349"/>
                <a:gd name="T53" fmla="*/ 9 h 367"/>
                <a:gd name="T54" fmla="*/ 5 w 349"/>
                <a:gd name="T55" fmla="*/ 10 h 367"/>
                <a:gd name="T56" fmla="*/ 5 w 349"/>
                <a:gd name="T57" fmla="*/ 10 h 367"/>
                <a:gd name="T58" fmla="*/ 4 w 349"/>
                <a:gd name="T59" fmla="*/ 10 h 367"/>
                <a:gd name="T60" fmla="*/ 2 w 349"/>
                <a:gd name="T61" fmla="*/ 11 h 367"/>
                <a:gd name="T62" fmla="*/ 1 w 349"/>
                <a:gd name="T63" fmla="*/ 12 h 367"/>
                <a:gd name="T64" fmla="*/ 1 w 349"/>
                <a:gd name="T65" fmla="*/ 11 h 367"/>
                <a:gd name="T66" fmla="*/ 1 w 349"/>
                <a:gd name="T67" fmla="*/ 10 h 367"/>
                <a:gd name="T68" fmla="*/ 1 w 349"/>
                <a:gd name="T69" fmla="*/ 9 h 367"/>
                <a:gd name="T70" fmla="*/ 0 w 349"/>
                <a:gd name="T71" fmla="*/ 8 h 367"/>
                <a:gd name="T72" fmla="*/ 0 w 349"/>
                <a:gd name="T73" fmla="*/ 8 h 367"/>
                <a:gd name="T74" fmla="*/ 1 w 349"/>
                <a:gd name="T75" fmla="*/ 7 h 367"/>
                <a:gd name="T76" fmla="*/ 1 w 349"/>
                <a:gd name="T77" fmla="*/ 7 h 367"/>
                <a:gd name="T78" fmla="*/ 1 w 349"/>
                <a:gd name="T79" fmla="*/ 6 h 36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49" h="367">
                  <a:moveTo>
                    <a:pt x="47" y="174"/>
                  </a:moveTo>
                  <a:lnTo>
                    <a:pt x="51" y="174"/>
                  </a:lnTo>
                  <a:lnTo>
                    <a:pt x="57" y="175"/>
                  </a:lnTo>
                  <a:lnTo>
                    <a:pt x="65" y="176"/>
                  </a:lnTo>
                  <a:lnTo>
                    <a:pt x="75" y="176"/>
                  </a:lnTo>
                  <a:lnTo>
                    <a:pt x="87" y="177"/>
                  </a:lnTo>
                  <a:lnTo>
                    <a:pt x="98" y="176"/>
                  </a:lnTo>
                  <a:lnTo>
                    <a:pt x="112" y="175"/>
                  </a:lnTo>
                  <a:lnTo>
                    <a:pt x="126" y="173"/>
                  </a:lnTo>
                  <a:lnTo>
                    <a:pt x="141" y="169"/>
                  </a:lnTo>
                  <a:lnTo>
                    <a:pt x="155" y="164"/>
                  </a:lnTo>
                  <a:lnTo>
                    <a:pt x="170" y="158"/>
                  </a:lnTo>
                  <a:lnTo>
                    <a:pt x="185" y="148"/>
                  </a:lnTo>
                  <a:lnTo>
                    <a:pt x="199" y="138"/>
                  </a:lnTo>
                  <a:lnTo>
                    <a:pt x="211" y="124"/>
                  </a:lnTo>
                  <a:lnTo>
                    <a:pt x="224" y="108"/>
                  </a:lnTo>
                  <a:lnTo>
                    <a:pt x="234" y="88"/>
                  </a:lnTo>
                  <a:lnTo>
                    <a:pt x="242" y="71"/>
                  </a:lnTo>
                  <a:lnTo>
                    <a:pt x="250" y="56"/>
                  </a:lnTo>
                  <a:lnTo>
                    <a:pt x="256" y="42"/>
                  </a:lnTo>
                  <a:lnTo>
                    <a:pt x="263" y="31"/>
                  </a:lnTo>
                  <a:lnTo>
                    <a:pt x="269" y="22"/>
                  </a:lnTo>
                  <a:lnTo>
                    <a:pt x="274" y="15"/>
                  </a:lnTo>
                  <a:lnTo>
                    <a:pt x="281" y="11"/>
                  </a:lnTo>
                  <a:lnTo>
                    <a:pt x="289" y="9"/>
                  </a:lnTo>
                  <a:lnTo>
                    <a:pt x="298" y="9"/>
                  </a:lnTo>
                  <a:lnTo>
                    <a:pt x="307" y="8"/>
                  </a:lnTo>
                  <a:lnTo>
                    <a:pt x="315" y="7"/>
                  </a:lnTo>
                  <a:lnTo>
                    <a:pt x="323" y="5"/>
                  </a:lnTo>
                  <a:lnTo>
                    <a:pt x="330" y="4"/>
                  </a:lnTo>
                  <a:lnTo>
                    <a:pt x="337" y="3"/>
                  </a:lnTo>
                  <a:lnTo>
                    <a:pt x="344" y="1"/>
                  </a:lnTo>
                  <a:lnTo>
                    <a:pt x="348" y="0"/>
                  </a:lnTo>
                  <a:lnTo>
                    <a:pt x="348" y="1"/>
                  </a:lnTo>
                  <a:lnTo>
                    <a:pt x="348" y="3"/>
                  </a:lnTo>
                  <a:lnTo>
                    <a:pt x="349" y="4"/>
                  </a:lnTo>
                  <a:lnTo>
                    <a:pt x="349" y="7"/>
                  </a:lnTo>
                  <a:lnTo>
                    <a:pt x="321" y="16"/>
                  </a:lnTo>
                  <a:lnTo>
                    <a:pt x="299" y="32"/>
                  </a:lnTo>
                  <a:lnTo>
                    <a:pt x="283" y="52"/>
                  </a:lnTo>
                  <a:lnTo>
                    <a:pt x="270" y="75"/>
                  </a:lnTo>
                  <a:lnTo>
                    <a:pt x="262" y="98"/>
                  </a:lnTo>
                  <a:lnTo>
                    <a:pt x="257" y="120"/>
                  </a:lnTo>
                  <a:lnTo>
                    <a:pt x="254" y="139"/>
                  </a:lnTo>
                  <a:lnTo>
                    <a:pt x="253" y="154"/>
                  </a:lnTo>
                  <a:lnTo>
                    <a:pt x="251" y="167"/>
                  </a:lnTo>
                  <a:lnTo>
                    <a:pt x="253" y="182"/>
                  </a:lnTo>
                  <a:lnTo>
                    <a:pt x="255" y="200"/>
                  </a:lnTo>
                  <a:lnTo>
                    <a:pt x="258" y="219"/>
                  </a:lnTo>
                  <a:lnTo>
                    <a:pt x="248" y="220"/>
                  </a:lnTo>
                  <a:lnTo>
                    <a:pt x="235" y="226"/>
                  </a:lnTo>
                  <a:lnTo>
                    <a:pt x="222" y="234"/>
                  </a:lnTo>
                  <a:lnTo>
                    <a:pt x="208" y="246"/>
                  </a:lnTo>
                  <a:lnTo>
                    <a:pt x="196" y="260"/>
                  </a:lnTo>
                  <a:lnTo>
                    <a:pt x="188" y="276"/>
                  </a:lnTo>
                  <a:lnTo>
                    <a:pt x="184" y="294"/>
                  </a:lnTo>
                  <a:lnTo>
                    <a:pt x="186" y="312"/>
                  </a:lnTo>
                  <a:lnTo>
                    <a:pt x="172" y="312"/>
                  </a:lnTo>
                  <a:lnTo>
                    <a:pt x="154" y="314"/>
                  </a:lnTo>
                  <a:lnTo>
                    <a:pt x="134" y="319"/>
                  </a:lnTo>
                  <a:lnTo>
                    <a:pt x="113" y="326"/>
                  </a:lnTo>
                  <a:lnTo>
                    <a:pt x="93" y="335"/>
                  </a:lnTo>
                  <a:lnTo>
                    <a:pt x="73" y="345"/>
                  </a:lnTo>
                  <a:lnTo>
                    <a:pt x="58" y="356"/>
                  </a:lnTo>
                  <a:lnTo>
                    <a:pt x="47" y="367"/>
                  </a:lnTo>
                  <a:lnTo>
                    <a:pt x="49" y="351"/>
                  </a:lnTo>
                  <a:lnTo>
                    <a:pt x="49" y="334"/>
                  </a:lnTo>
                  <a:lnTo>
                    <a:pt x="47" y="314"/>
                  </a:lnTo>
                  <a:lnTo>
                    <a:pt x="42" y="294"/>
                  </a:lnTo>
                  <a:lnTo>
                    <a:pt x="35" y="275"/>
                  </a:lnTo>
                  <a:lnTo>
                    <a:pt x="26" y="257"/>
                  </a:lnTo>
                  <a:lnTo>
                    <a:pt x="14" y="242"/>
                  </a:lnTo>
                  <a:lnTo>
                    <a:pt x="0" y="230"/>
                  </a:lnTo>
                  <a:lnTo>
                    <a:pt x="11" y="230"/>
                  </a:lnTo>
                  <a:lnTo>
                    <a:pt x="21" y="228"/>
                  </a:lnTo>
                  <a:lnTo>
                    <a:pt x="32" y="223"/>
                  </a:lnTo>
                  <a:lnTo>
                    <a:pt x="41" y="217"/>
                  </a:lnTo>
                  <a:lnTo>
                    <a:pt x="48" y="211"/>
                  </a:lnTo>
                  <a:lnTo>
                    <a:pt x="51" y="200"/>
                  </a:lnTo>
                  <a:lnTo>
                    <a:pt x="51" y="188"/>
                  </a:lnTo>
                  <a:lnTo>
                    <a:pt x="47" y="174"/>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54" name="Freeform 345">
              <a:extLst>
                <a:ext uri="{FF2B5EF4-FFF2-40B4-BE49-F238E27FC236}">
                  <a16:creationId xmlns:a16="http://schemas.microsoft.com/office/drawing/2014/main" xmlns="" id="{FC32613A-5228-4997-9337-B8F4E2E932C2}"/>
                </a:ext>
              </a:extLst>
            </p:cNvPr>
            <p:cNvSpPr>
              <a:spLocks/>
            </p:cNvSpPr>
            <p:nvPr/>
          </p:nvSpPr>
          <p:spPr bwMode="auto">
            <a:xfrm>
              <a:off x="2617" y="1095"/>
              <a:ext cx="107" cy="186"/>
            </a:xfrm>
            <a:custGeom>
              <a:avLst/>
              <a:gdLst>
                <a:gd name="T0" fmla="*/ 4 w 213"/>
                <a:gd name="T1" fmla="*/ 0 h 373"/>
                <a:gd name="T2" fmla="*/ 5 w 213"/>
                <a:gd name="T3" fmla="*/ 0 h 373"/>
                <a:gd name="T4" fmla="*/ 5 w 213"/>
                <a:gd name="T5" fmla="*/ 0 h 373"/>
                <a:gd name="T6" fmla="*/ 6 w 213"/>
                <a:gd name="T7" fmla="*/ 0 h 373"/>
                <a:gd name="T8" fmla="*/ 6 w 213"/>
                <a:gd name="T9" fmla="*/ 1 h 373"/>
                <a:gd name="T10" fmla="*/ 5 w 213"/>
                <a:gd name="T11" fmla="*/ 1 h 373"/>
                <a:gd name="T12" fmla="*/ 5 w 213"/>
                <a:gd name="T13" fmla="*/ 1 h 373"/>
                <a:gd name="T14" fmla="*/ 5 w 213"/>
                <a:gd name="T15" fmla="*/ 1 h 373"/>
                <a:gd name="T16" fmla="*/ 4 w 213"/>
                <a:gd name="T17" fmla="*/ 1 h 373"/>
                <a:gd name="T18" fmla="*/ 4 w 213"/>
                <a:gd name="T19" fmla="*/ 1 h 373"/>
                <a:gd name="T20" fmla="*/ 4 w 213"/>
                <a:gd name="T21" fmla="*/ 1 h 373"/>
                <a:gd name="T22" fmla="*/ 4 w 213"/>
                <a:gd name="T23" fmla="*/ 2 h 373"/>
                <a:gd name="T24" fmla="*/ 4 w 213"/>
                <a:gd name="T25" fmla="*/ 2 h 373"/>
                <a:gd name="T26" fmla="*/ 4 w 213"/>
                <a:gd name="T27" fmla="*/ 2 h 373"/>
                <a:gd name="T28" fmla="*/ 4 w 213"/>
                <a:gd name="T29" fmla="*/ 2 h 373"/>
                <a:gd name="T30" fmla="*/ 4 w 213"/>
                <a:gd name="T31" fmla="*/ 3 h 373"/>
                <a:gd name="T32" fmla="*/ 5 w 213"/>
                <a:gd name="T33" fmla="*/ 3 h 373"/>
                <a:gd name="T34" fmla="*/ 5 w 213"/>
                <a:gd name="T35" fmla="*/ 3 h 373"/>
                <a:gd name="T36" fmla="*/ 5 w 213"/>
                <a:gd name="T37" fmla="*/ 2 h 373"/>
                <a:gd name="T38" fmla="*/ 5 w 213"/>
                <a:gd name="T39" fmla="*/ 2 h 373"/>
                <a:gd name="T40" fmla="*/ 5 w 213"/>
                <a:gd name="T41" fmla="*/ 2 h 373"/>
                <a:gd name="T42" fmla="*/ 6 w 213"/>
                <a:gd name="T43" fmla="*/ 1 h 373"/>
                <a:gd name="T44" fmla="*/ 6 w 213"/>
                <a:gd name="T45" fmla="*/ 1 h 373"/>
                <a:gd name="T46" fmla="*/ 6 w 213"/>
                <a:gd name="T47" fmla="*/ 2 h 373"/>
                <a:gd name="T48" fmla="*/ 6 w 213"/>
                <a:gd name="T49" fmla="*/ 2 h 373"/>
                <a:gd name="T50" fmla="*/ 6 w 213"/>
                <a:gd name="T51" fmla="*/ 2 h 373"/>
                <a:gd name="T52" fmla="*/ 6 w 213"/>
                <a:gd name="T53" fmla="*/ 3 h 373"/>
                <a:gd name="T54" fmla="*/ 5 w 213"/>
                <a:gd name="T55" fmla="*/ 3 h 373"/>
                <a:gd name="T56" fmla="*/ 5 w 213"/>
                <a:gd name="T57" fmla="*/ 3 h 373"/>
                <a:gd name="T58" fmla="*/ 5 w 213"/>
                <a:gd name="T59" fmla="*/ 3 h 373"/>
                <a:gd name="T60" fmla="*/ 5 w 213"/>
                <a:gd name="T61" fmla="*/ 4 h 373"/>
                <a:gd name="T62" fmla="*/ 6 w 213"/>
                <a:gd name="T63" fmla="*/ 4 h 373"/>
                <a:gd name="T64" fmla="*/ 6 w 213"/>
                <a:gd name="T65" fmla="*/ 4 h 373"/>
                <a:gd name="T66" fmla="*/ 6 w 213"/>
                <a:gd name="T67" fmla="*/ 4 h 373"/>
                <a:gd name="T68" fmla="*/ 7 w 213"/>
                <a:gd name="T69" fmla="*/ 4 h 373"/>
                <a:gd name="T70" fmla="*/ 7 w 213"/>
                <a:gd name="T71" fmla="*/ 4 h 373"/>
                <a:gd name="T72" fmla="*/ 7 w 213"/>
                <a:gd name="T73" fmla="*/ 4 h 373"/>
                <a:gd name="T74" fmla="*/ 7 w 213"/>
                <a:gd name="T75" fmla="*/ 6 h 373"/>
                <a:gd name="T76" fmla="*/ 7 w 213"/>
                <a:gd name="T77" fmla="*/ 7 h 373"/>
                <a:gd name="T78" fmla="*/ 6 w 213"/>
                <a:gd name="T79" fmla="*/ 8 h 373"/>
                <a:gd name="T80" fmla="*/ 5 w 213"/>
                <a:gd name="T81" fmla="*/ 9 h 373"/>
                <a:gd name="T82" fmla="*/ 4 w 213"/>
                <a:gd name="T83" fmla="*/ 10 h 373"/>
                <a:gd name="T84" fmla="*/ 3 w 213"/>
                <a:gd name="T85" fmla="*/ 10 h 373"/>
                <a:gd name="T86" fmla="*/ 2 w 213"/>
                <a:gd name="T87" fmla="*/ 11 h 373"/>
                <a:gd name="T88" fmla="*/ 1 w 213"/>
                <a:gd name="T89" fmla="*/ 11 h 373"/>
                <a:gd name="T90" fmla="*/ 1 w 213"/>
                <a:gd name="T91" fmla="*/ 11 h 373"/>
                <a:gd name="T92" fmla="*/ 1 w 213"/>
                <a:gd name="T93" fmla="*/ 11 h 373"/>
                <a:gd name="T94" fmla="*/ 0 w 213"/>
                <a:gd name="T95" fmla="*/ 11 h 373"/>
                <a:gd name="T96" fmla="*/ 1 w 213"/>
                <a:gd name="T97" fmla="*/ 11 h 373"/>
                <a:gd name="T98" fmla="*/ 1 w 213"/>
                <a:gd name="T99" fmla="*/ 10 h 373"/>
                <a:gd name="T100" fmla="*/ 2 w 213"/>
                <a:gd name="T101" fmla="*/ 10 h 373"/>
                <a:gd name="T102" fmla="*/ 2 w 213"/>
                <a:gd name="T103" fmla="*/ 9 h 373"/>
                <a:gd name="T104" fmla="*/ 2 w 213"/>
                <a:gd name="T105" fmla="*/ 8 h 373"/>
                <a:gd name="T106" fmla="*/ 2 w 213"/>
                <a:gd name="T107" fmla="*/ 7 h 373"/>
                <a:gd name="T108" fmla="*/ 1 w 213"/>
                <a:gd name="T109" fmla="*/ 6 h 373"/>
                <a:gd name="T110" fmla="*/ 1 w 213"/>
                <a:gd name="T111" fmla="*/ 5 h 373"/>
                <a:gd name="T112" fmla="*/ 1 w 213"/>
                <a:gd name="T113" fmla="*/ 4 h 373"/>
                <a:gd name="T114" fmla="*/ 2 w 213"/>
                <a:gd name="T115" fmla="*/ 2 h 373"/>
                <a:gd name="T116" fmla="*/ 2 w 213"/>
                <a:gd name="T117" fmla="*/ 1 h 373"/>
                <a:gd name="T118" fmla="*/ 4 w 213"/>
                <a:gd name="T119" fmla="*/ 0 h 37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3" h="373">
                  <a:moveTo>
                    <a:pt x="125" y="0"/>
                  </a:moveTo>
                  <a:lnTo>
                    <a:pt x="128" y="4"/>
                  </a:lnTo>
                  <a:lnTo>
                    <a:pt x="132" y="12"/>
                  </a:lnTo>
                  <a:lnTo>
                    <a:pt x="139" y="18"/>
                  </a:lnTo>
                  <a:lnTo>
                    <a:pt x="152" y="19"/>
                  </a:lnTo>
                  <a:lnTo>
                    <a:pt x="159" y="19"/>
                  </a:lnTo>
                  <a:lnTo>
                    <a:pt x="164" y="22"/>
                  </a:lnTo>
                  <a:lnTo>
                    <a:pt x="169" y="26"/>
                  </a:lnTo>
                  <a:lnTo>
                    <a:pt x="171" y="31"/>
                  </a:lnTo>
                  <a:lnTo>
                    <a:pt x="164" y="36"/>
                  </a:lnTo>
                  <a:lnTo>
                    <a:pt x="159" y="42"/>
                  </a:lnTo>
                  <a:lnTo>
                    <a:pt x="152" y="47"/>
                  </a:lnTo>
                  <a:lnTo>
                    <a:pt x="147" y="50"/>
                  </a:lnTo>
                  <a:lnTo>
                    <a:pt x="140" y="49"/>
                  </a:lnTo>
                  <a:lnTo>
                    <a:pt x="135" y="48"/>
                  </a:lnTo>
                  <a:lnTo>
                    <a:pt x="129" y="48"/>
                  </a:lnTo>
                  <a:lnTo>
                    <a:pt x="124" y="49"/>
                  </a:lnTo>
                  <a:lnTo>
                    <a:pt x="120" y="50"/>
                  </a:lnTo>
                  <a:lnTo>
                    <a:pt x="116" y="53"/>
                  </a:lnTo>
                  <a:lnTo>
                    <a:pt x="113" y="56"/>
                  </a:lnTo>
                  <a:lnTo>
                    <a:pt x="109" y="60"/>
                  </a:lnTo>
                  <a:lnTo>
                    <a:pt x="107" y="63"/>
                  </a:lnTo>
                  <a:lnTo>
                    <a:pt x="106" y="66"/>
                  </a:lnTo>
                  <a:lnTo>
                    <a:pt x="105" y="71"/>
                  </a:lnTo>
                  <a:lnTo>
                    <a:pt x="105" y="75"/>
                  </a:lnTo>
                  <a:lnTo>
                    <a:pt x="105" y="78"/>
                  </a:lnTo>
                  <a:lnTo>
                    <a:pt x="106" y="81"/>
                  </a:lnTo>
                  <a:lnTo>
                    <a:pt x="108" y="86"/>
                  </a:lnTo>
                  <a:lnTo>
                    <a:pt x="109" y="89"/>
                  </a:lnTo>
                  <a:lnTo>
                    <a:pt x="113" y="93"/>
                  </a:lnTo>
                  <a:lnTo>
                    <a:pt x="116" y="95"/>
                  </a:lnTo>
                  <a:lnTo>
                    <a:pt x="121" y="96"/>
                  </a:lnTo>
                  <a:lnTo>
                    <a:pt x="126" y="98"/>
                  </a:lnTo>
                  <a:lnTo>
                    <a:pt x="132" y="99"/>
                  </a:lnTo>
                  <a:lnTo>
                    <a:pt x="137" y="98"/>
                  </a:lnTo>
                  <a:lnTo>
                    <a:pt x="141" y="98"/>
                  </a:lnTo>
                  <a:lnTo>
                    <a:pt x="146" y="95"/>
                  </a:lnTo>
                  <a:lnTo>
                    <a:pt x="151" y="91"/>
                  </a:lnTo>
                  <a:lnTo>
                    <a:pt x="153" y="85"/>
                  </a:lnTo>
                  <a:lnTo>
                    <a:pt x="153" y="79"/>
                  </a:lnTo>
                  <a:lnTo>
                    <a:pt x="153" y="75"/>
                  </a:lnTo>
                  <a:lnTo>
                    <a:pt x="160" y="68"/>
                  </a:lnTo>
                  <a:lnTo>
                    <a:pt x="168" y="63"/>
                  </a:lnTo>
                  <a:lnTo>
                    <a:pt x="176" y="58"/>
                  </a:lnTo>
                  <a:lnTo>
                    <a:pt x="179" y="56"/>
                  </a:lnTo>
                  <a:lnTo>
                    <a:pt x="182" y="58"/>
                  </a:lnTo>
                  <a:lnTo>
                    <a:pt x="184" y="62"/>
                  </a:lnTo>
                  <a:lnTo>
                    <a:pt x="186" y="64"/>
                  </a:lnTo>
                  <a:lnTo>
                    <a:pt x="190" y="66"/>
                  </a:lnTo>
                  <a:lnTo>
                    <a:pt x="185" y="73"/>
                  </a:lnTo>
                  <a:lnTo>
                    <a:pt x="182" y="80"/>
                  </a:lnTo>
                  <a:lnTo>
                    <a:pt x="179" y="88"/>
                  </a:lnTo>
                  <a:lnTo>
                    <a:pt x="177" y="93"/>
                  </a:lnTo>
                  <a:lnTo>
                    <a:pt x="170" y="98"/>
                  </a:lnTo>
                  <a:lnTo>
                    <a:pt x="163" y="102"/>
                  </a:lnTo>
                  <a:lnTo>
                    <a:pt x="159" y="109"/>
                  </a:lnTo>
                  <a:lnTo>
                    <a:pt x="156" y="116"/>
                  </a:lnTo>
                  <a:lnTo>
                    <a:pt x="155" y="118"/>
                  </a:lnTo>
                  <a:lnTo>
                    <a:pt x="155" y="121"/>
                  </a:lnTo>
                  <a:lnTo>
                    <a:pt x="155" y="123"/>
                  </a:lnTo>
                  <a:lnTo>
                    <a:pt x="155" y="125"/>
                  </a:lnTo>
                  <a:lnTo>
                    <a:pt x="158" y="131"/>
                  </a:lnTo>
                  <a:lnTo>
                    <a:pt x="162" y="137"/>
                  </a:lnTo>
                  <a:lnTo>
                    <a:pt x="168" y="141"/>
                  </a:lnTo>
                  <a:lnTo>
                    <a:pt x="176" y="146"/>
                  </a:lnTo>
                  <a:lnTo>
                    <a:pt x="181" y="147"/>
                  </a:lnTo>
                  <a:lnTo>
                    <a:pt x="185" y="147"/>
                  </a:lnTo>
                  <a:lnTo>
                    <a:pt x="190" y="147"/>
                  </a:lnTo>
                  <a:lnTo>
                    <a:pt x="193" y="146"/>
                  </a:lnTo>
                  <a:lnTo>
                    <a:pt x="198" y="144"/>
                  </a:lnTo>
                  <a:lnTo>
                    <a:pt x="201" y="141"/>
                  </a:lnTo>
                  <a:lnTo>
                    <a:pt x="205" y="140"/>
                  </a:lnTo>
                  <a:lnTo>
                    <a:pt x="207" y="138"/>
                  </a:lnTo>
                  <a:lnTo>
                    <a:pt x="212" y="156"/>
                  </a:lnTo>
                  <a:lnTo>
                    <a:pt x="213" y="175"/>
                  </a:lnTo>
                  <a:lnTo>
                    <a:pt x="212" y="193"/>
                  </a:lnTo>
                  <a:lnTo>
                    <a:pt x="206" y="212"/>
                  </a:lnTo>
                  <a:lnTo>
                    <a:pt x="198" y="229"/>
                  </a:lnTo>
                  <a:lnTo>
                    <a:pt x="188" y="247"/>
                  </a:lnTo>
                  <a:lnTo>
                    <a:pt x="175" y="263"/>
                  </a:lnTo>
                  <a:lnTo>
                    <a:pt x="160" y="280"/>
                  </a:lnTo>
                  <a:lnTo>
                    <a:pt x="145" y="296"/>
                  </a:lnTo>
                  <a:lnTo>
                    <a:pt x="128" y="310"/>
                  </a:lnTo>
                  <a:lnTo>
                    <a:pt x="110" y="322"/>
                  </a:lnTo>
                  <a:lnTo>
                    <a:pt x="93" y="334"/>
                  </a:lnTo>
                  <a:lnTo>
                    <a:pt x="76" y="344"/>
                  </a:lnTo>
                  <a:lnTo>
                    <a:pt x="60" y="352"/>
                  </a:lnTo>
                  <a:lnTo>
                    <a:pt x="44" y="359"/>
                  </a:lnTo>
                  <a:lnTo>
                    <a:pt x="29" y="364"/>
                  </a:lnTo>
                  <a:lnTo>
                    <a:pt x="25" y="365"/>
                  </a:lnTo>
                  <a:lnTo>
                    <a:pt x="19" y="367"/>
                  </a:lnTo>
                  <a:lnTo>
                    <a:pt x="14" y="369"/>
                  </a:lnTo>
                  <a:lnTo>
                    <a:pt x="7" y="372"/>
                  </a:lnTo>
                  <a:lnTo>
                    <a:pt x="2" y="373"/>
                  </a:lnTo>
                  <a:lnTo>
                    <a:pt x="0" y="373"/>
                  </a:lnTo>
                  <a:lnTo>
                    <a:pt x="0" y="371"/>
                  </a:lnTo>
                  <a:lnTo>
                    <a:pt x="4" y="366"/>
                  </a:lnTo>
                  <a:lnTo>
                    <a:pt x="11" y="359"/>
                  </a:lnTo>
                  <a:lnTo>
                    <a:pt x="18" y="350"/>
                  </a:lnTo>
                  <a:lnTo>
                    <a:pt x="25" y="341"/>
                  </a:lnTo>
                  <a:lnTo>
                    <a:pt x="31" y="330"/>
                  </a:lnTo>
                  <a:lnTo>
                    <a:pt x="37" y="320"/>
                  </a:lnTo>
                  <a:lnTo>
                    <a:pt x="40" y="308"/>
                  </a:lnTo>
                  <a:lnTo>
                    <a:pt x="44" y="298"/>
                  </a:lnTo>
                  <a:lnTo>
                    <a:pt x="45" y="287"/>
                  </a:lnTo>
                  <a:lnTo>
                    <a:pt x="45" y="272"/>
                  </a:lnTo>
                  <a:lnTo>
                    <a:pt x="42" y="254"/>
                  </a:lnTo>
                  <a:lnTo>
                    <a:pt x="39" y="234"/>
                  </a:lnTo>
                  <a:lnTo>
                    <a:pt x="34" y="212"/>
                  </a:lnTo>
                  <a:lnTo>
                    <a:pt x="31" y="193"/>
                  </a:lnTo>
                  <a:lnTo>
                    <a:pt x="29" y="175"/>
                  </a:lnTo>
                  <a:lnTo>
                    <a:pt x="27" y="160"/>
                  </a:lnTo>
                  <a:lnTo>
                    <a:pt x="29" y="147"/>
                  </a:lnTo>
                  <a:lnTo>
                    <a:pt x="30" y="132"/>
                  </a:lnTo>
                  <a:lnTo>
                    <a:pt x="33" y="113"/>
                  </a:lnTo>
                  <a:lnTo>
                    <a:pt x="38" y="91"/>
                  </a:lnTo>
                  <a:lnTo>
                    <a:pt x="46" y="68"/>
                  </a:lnTo>
                  <a:lnTo>
                    <a:pt x="59" y="45"/>
                  </a:lnTo>
                  <a:lnTo>
                    <a:pt x="75" y="25"/>
                  </a:lnTo>
                  <a:lnTo>
                    <a:pt x="97" y="9"/>
                  </a:lnTo>
                  <a:lnTo>
                    <a:pt x="125" y="0"/>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55" name="Freeform 346">
              <a:extLst>
                <a:ext uri="{FF2B5EF4-FFF2-40B4-BE49-F238E27FC236}">
                  <a16:creationId xmlns:a16="http://schemas.microsoft.com/office/drawing/2014/main" xmlns="" id="{D94E3750-D042-49C5-B76A-9C9A57693977}"/>
                </a:ext>
              </a:extLst>
            </p:cNvPr>
            <p:cNvSpPr>
              <a:spLocks/>
            </p:cNvSpPr>
            <p:nvPr/>
          </p:nvSpPr>
          <p:spPr bwMode="auto">
            <a:xfrm>
              <a:off x="2411" y="870"/>
              <a:ext cx="478" cy="310"/>
            </a:xfrm>
            <a:custGeom>
              <a:avLst/>
              <a:gdLst>
                <a:gd name="T0" fmla="*/ 16 w 957"/>
                <a:gd name="T1" fmla="*/ 6 h 620"/>
                <a:gd name="T2" fmla="*/ 17 w 957"/>
                <a:gd name="T3" fmla="*/ 3 h 620"/>
                <a:gd name="T4" fmla="*/ 18 w 957"/>
                <a:gd name="T5" fmla="*/ 1 h 620"/>
                <a:gd name="T6" fmla="*/ 19 w 957"/>
                <a:gd name="T7" fmla="*/ 2 h 620"/>
                <a:gd name="T8" fmla="*/ 20 w 957"/>
                <a:gd name="T9" fmla="*/ 4 h 620"/>
                <a:gd name="T10" fmla="*/ 22 w 957"/>
                <a:gd name="T11" fmla="*/ 7 h 620"/>
                <a:gd name="T12" fmla="*/ 21 w 957"/>
                <a:gd name="T13" fmla="*/ 10 h 620"/>
                <a:gd name="T14" fmla="*/ 19 w 957"/>
                <a:gd name="T15" fmla="*/ 12 h 620"/>
                <a:gd name="T16" fmla="*/ 19 w 957"/>
                <a:gd name="T17" fmla="*/ 14 h 620"/>
                <a:gd name="T18" fmla="*/ 20 w 957"/>
                <a:gd name="T19" fmla="*/ 12 h 620"/>
                <a:gd name="T20" fmla="*/ 22 w 957"/>
                <a:gd name="T21" fmla="*/ 10 h 620"/>
                <a:gd name="T22" fmla="*/ 25 w 957"/>
                <a:gd name="T23" fmla="*/ 9 h 620"/>
                <a:gd name="T24" fmla="*/ 26 w 957"/>
                <a:gd name="T25" fmla="*/ 9 h 620"/>
                <a:gd name="T26" fmla="*/ 28 w 957"/>
                <a:gd name="T27" fmla="*/ 10 h 620"/>
                <a:gd name="T28" fmla="*/ 29 w 957"/>
                <a:gd name="T29" fmla="*/ 11 h 620"/>
                <a:gd name="T30" fmla="*/ 27 w 957"/>
                <a:gd name="T31" fmla="*/ 12 h 620"/>
                <a:gd name="T32" fmla="*/ 25 w 957"/>
                <a:gd name="T33" fmla="*/ 14 h 620"/>
                <a:gd name="T34" fmla="*/ 22 w 957"/>
                <a:gd name="T35" fmla="*/ 15 h 620"/>
                <a:gd name="T36" fmla="*/ 21 w 957"/>
                <a:gd name="T37" fmla="*/ 15 h 620"/>
                <a:gd name="T38" fmla="*/ 20 w 957"/>
                <a:gd name="T39" fmla="*/ 15 h 620"/>
                <a:gd name="T40" fmla="*/ 21 w 957"/>
                <a:gd name="T41" fmla="*/ 14 h 620"/>
                <a:gd name="T42" fmla="*/ 21 w 957"/>
                <a:gd name="T43" fmla="*/ 13 h 620"/>
                <a:gd name="T44" fmla="*/ 20 w 957"/>
                <a:gd name="T45" fmla="*/ 13 h 620"/>
                <a:gd name="T46" fmla="*/ 19 w 957"/>
                <a:gd name="T47" fmla="*/ 14 h 620"/>
                <a:gd name="T48" fmla="*/ 19 w 957"/>
                <a:gd name="T49" fmla="*/ 15 h 620"/>
                <a:gd name="T50" fmla="*/ 19 w 957"/>
                <a:gd name="T51" fmla="*/ 14 h 620"/>
                <a:gd name="T52" fmla="*/ 18 w 957"/>
                <a:gd name="T53" fmla="*/ 14 h 620"/>
                <a:gd name="T54" fmla="*/ 17 w 957"/>
                <a:gd name="T55" fmla="*/ 14 h 620"/>
                <a:gd name="T56" fmla="*/ 16 w 957"/>
                <a:gd name="T57" fmla="*/ 14 h 620"/>
                <a:gd name="T58" fmla="*/ 14 w 957"/>
                <a:gd name="T59" fmla="*/ 15 h 620"/>
                <a:gd name="T60" fmla="*/ 13 w 957"/>
                <a:gd name="T61" fmla="*/ 16 h 620"/>
                <a:gd name="T62" fmla="*/ 12 w 957"/>
                <a:gd name="T63" fmla="*/ 19 h 620"/>
                <a:gd name="T64" fmla="*/ 9 w 957"/>
                <a:gd name="T65" fmla="*/ 20 h 620"/>
                <a:gd name="T66" fmla="*/ 7 w 957"/>
                <a:gd name="T67" fmla="*/ 20 h 620"/>
                <a:gd name="T68" fmla="*/ 6 w 957"/>
                <a:gd name="T69" fmla="*/ 20 h 620"/>
                <a:gd name="T70" fmla="*/ 4 w 957"/>
                <a:gd name="T71" fmla="*/ 19 h 620"/>
                <a:gd name="T72" fmla="*/ 2 w 957"/>
                <a:gd name="T73" fmla="*/ 18 h 620"/>
                <a:gd name="T74" fmla="*/ 0 w 957"/>
                <a:gd name="T75" fmla="*/ 18 h 620"/>
                <a:gd name="T76" fmla="*/ 1 w 957"/>
                <a:gd name="T77" fmla="*/ 16 h 620"/>
                <a:gd name="T78" fmla="*/ 5 w 957"/>
                <a:gd name="T79" fmla="*/ 13 h 620"/>
                <a:gd name="T80" fmla="*/ 8 w 957"/>
                <a:gd name="T81" fmla="*/ 12 h 620"/>
                <a:gd name="T82" fmla="*/ 11 w 957"/>
                <a:gd name="T83" fmla="*/ 12 h 620"/>
                <a:gd name="T84" fmla="*/ 13 w 957"/>
                <a:gd name="T85" fmla="*/ 13 h 620"/>
                <a:gd name="T86" fmla="*/ 14 w 957"/>
                <a:gd name="T87" fmla="*/ 14 h 620"/>
                <a:gd name="T88" fmla="*/ 15 w 957"/>
                <a:gd name="T89" fmla="*/ 14 h 620"/>
                <a:gd name="T90" fmla="*/ 16 w 957"/>
                <a:gd name="T91" fmla="*/ 14 h 620"/>
                <a:gd name="T92" fmla="*/ 16 w 957"/>
                <a:gd name="T93" fmla="*/ 13 h 620"/>
                <a:gd name="T94" fmla="*/ 15 w 957"/>
                <a:gd name="T95" fmla="*/ 13 h 620"/>
                <a:gd name="T96" fmla="*/ 13 w 957"/>
                <a:gd name="T97" fmla="*/ 13 h 620"/>
                <a:gd name="T98" fmla="*/ 10 w 957"/>
                <a:gd name="T99" fmla="*/ 11 h 620"/>
                <a:gd name="T100" fmla="*/ 8 w 957"/>
                <a:gd name="T101" fmla="*/ 8 h 620"/>
                <a:gd name="T102" fmla="*/ 8 w 957"/>
                <a:gd name="T103" fmla="*/ 4 h 620"/>
                <a:gd name="T104" fmla="*/ 10 w 957"/>
                <a:gd name="T105" fmla="*/ 5 h 620"/>
                <a:gd name="T106" fmla="*/ 13 w 957"/>
                <a:gd name="T107" fmla="*/ 7 h 620"/>
                <a:gd name="T108" fmla="*/ 15 w 957"/>
                <a:gd name="T109" fmla="*/ 8 h 620"/>
                <a:gd name="T110" fmla="*/ 17 w 957"/>
                <a:gd name="T111" fmla="*/ 11 h 620"/>
                <a:gd name="T112" fmla="*/ 17 w 957"/>
                <a:gd name="T113" fmla="*/ 13 h 620"/>
                <a:gd name="T114" fmla="*/ 18 w 957"/>
                <a:gd name="T115" fmla="*/ 14 h 620"/>
                <a:gd name="T116" fmla="*/ 18 w 957"/>
                <a:gd name="T117" fmla="*/ 13 h 620"/>
                <a:gd name="T118" fmla="*/ 18 w 957"/>
                <a:gd name="T119" fmla="*/ 12 h 620"/>
                <a:gd name="T120" fmla="*/ 16 w 957"/>
                <a:gd name="T121" fmla="*/ 9 h 62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57" h="620">
                  <a:moveTo>
                    <a:pt x="521" y="259"/>
                  </a:moveTo>
                  <a:lnTo>
                    <a:pt x="519" y="236"/>
                  </a:lnTo>
                  <a:lnTo>
                    <a:pt x="517" y="212"/>
                  </a:lnTo>
                  <a:lnTo>
                    <a:pt x="520" y="189"/>
                  </a:lnTo>
                  <a:lnTo>
                    <a:pt x="523" y="165"/>
                  </a:lnTo>
                  <a:lnTo>
                    <a:pt x="528" y="143"/>
                  </a:lnTo>
                  <a:lnTo>
                    <a:pt x="535" y="124"/>
                  </a:lnTo>
                  <a:lnTo>
                    <a:pt x="544" y="105"/>
                  </a:lnTo>
                  <a:lnTo>
                    <a:pt x="553" y="91"/>
                  </a:lnTo>
                  <a:lnTo>
                    <a:pt x="564" y="79"/>
                  </a:lnTo>
                  <a:lnTo>
                    <a:pt x="573" y="67"/>
                  </a:lnTo>
                  <a:lnTo>
                    <a:pt x="581" y="57"/>
                  </a:lnTo>
                  <a:lnTo>
                    <a:pt x="588" y="46"/>
                  </a:lnTo>
                  <a:lnTo>
                    <a:pt x="595" y="36"/>
                  </a:lnTo>
                  <a:lnTo>
                    <a:pt x="602" y="26"/>
                  </a:lnTo>
                  <a:lnTo>
                    <a:pt x="607" y="13"/>
                  </a:lnTo>
                  <a:lnTo>
                    <a:pt x="612" y="0"/>
                  </a:lnTo>
                  <a:lnTo>
                    <a:pt x="613" y="9"/>
                  </a:lnTo>
                  <a:lnTo>
                    <a:pt x="616" y="22"/>
                  </a:lnTo>
                  <a:lnTo>
                    <a:pt x="622" y="38"/>
                  </a:lnTo>
                  <a:lnTo>
                    <a:pt x="629" y="54"/>
                  </a:lnTo>
                  <a:lnTo>
                    <a:pt x="637" y="72"/>
                  </a:lnTo>
                  <a:lnTo>
                    <a:pt x="646" y="89"/>
                  </a:lnTo>
                  <a:lnTo>
                    <a:pt x="657" y="104"/>
                  </a:lnTo>
                  <a:lnTo>
                    <a:pt x="667" y="115"/>
                  </a:lnTo>
                  <a:lnTo>
                    <a:pt x="679" y="127"/>
                  </a:lnTo>
                  <a:lnTo>
                    <a:pt x="688" y="138"/>
                  </a:lnTo>
                  <a:lnTo>
                    <a:pt x="695" y="151"/>
                  </a:lnTo>
                  <a:lnTo>
                    <a:pt x="701" y="164"/>
                  </a:lnTo>
                  <a:lnTo>
                    <a:pt x="710" y="201"/>
                  </a:lnTo>
                  <a:lnTo>
                    <a:pt x="710" y="236"/>
                  </a:lnTo>
                  <a:lnTo>
                    <a:pt x="704" y="268"/>
                  </a:lnTo>
                  <a:lnTo>
                    <a:pt x="697" y="292"/>
                  </a:lnTo>
                  <a:lnTo>
                    <a:pt x="691" y="303"/>
                  </a:lnTo>
                  <a:lnTo>
                    <a:pt x="684" y="315"/>
                  </a:lnTo>
                  <a:lnTo>
                    <a:pt x="675" y="327"/>
                  </a:lnTo>
                  <a:lnTo>
                    <a:pt x="665" y="339"/>
                  </a:lnTo>
                  <a:lnTo>
                    <a:pt x="653" y="352"/>
                  </a:lnTo>
                  <a:lnTo>
                    <a:pt x="642" y="364"/>
                  </a:lnTo>
                  <a:lnTo>
                    <a:pt x="631" y="378"/>
                  </a:lnTo>
                  <a:lnTo>
                    <a:pt x="621" y="393"/>
                  </a:lnTo>
                  <a:lnTo>
                    <a:pt x="616" y="404"/>
                  </a:lnTo>
                  <a:lnTo>
                    <a:pt x="615" y="414"/>
                  </a:lnTo>
                  <a:lnTo>
                    <a:pt x="615" y="422"/>
                  </a:lnTo>
                  <a:lnTo>
                    <a:pt x="619" y="424"/>
                  </a:lnTo>
                  <a:lnTo>
                    <a:pt x="627" y="420"/>
                  </a:lnTo>
                  <a:lnTo>
                    <a:pt x="633" y="413"/>
                  </a:lnTo>
                  <a:lnTo>
                    <a:pt x="637" y="404"/>
                  </a:lnTo>
                  <a:lnTo>
                    <a:pt x="641" y="395"/>
                  </a:lnTo>
                  <a:lnTo>
                    <a:pt x="646" y="382"/>
                  </a:lnTo>
                  <a:lnTo>
                    <a:pt x="652" y="369"/>
                  </a:lnTo>
                  <a:lnTo>
                    <a:pt x="659" y="357"/>
                  </a:lnTo>
                  <a:lnTo>
                    <a:pt x="667" y="347"/>
                  </a:lnTo>
                  <a:lnTo>
                    <a:pt x="686" y="326"/>
                  </a:lnTo>
                  <a:lnTo>
                    <a:pt x="705" y="310"/>
                  </a:lnTo>
                  <a:lnTo>
                    <a:pt x="727" y="296"/>
                  </a:lnTo>
                  <a:lnTo>
                    <a:pt x="749" y="287"/>
                  </a:lnTo>
                  <a:lnTo>
                    <a:pt x="772" y="280"/>
                  </a:lnTo>
                  <a:lnTo>
                    <a:pt x="794" y="277"/>
                  </a:lnTo>
                  <a:lnTo>
                    <a:pt x="815" y="276"/>
                  </a:lnTo>
                  <a:lnTo>
                    <a:pt x="834" y="278"/>
                  </a:lnTo>
                  <a:lnTo>
                    <a:pt x="841" y="280"/>
                  </a:lnTo>
                  <a:lnTo>
                    <a:pt x="847" y="281"/>
                  </a:lnTo>
                  <a:lnTo>
                    <a:pt x="852" y="284"/>
                  </a:lnTo>
                  <a:lnTo>
                    <a:pt x="858" y="286"/>
                  </a:lnTo>
                  <a:lnTo>
                    <a:pt x="870" y="292"/>
                  </a:lnTo>
                  <a:lnTo>
                    <a:pt x="880" y="298"/>
                  </a:lnTo>
                  <a:lnTo>
                    <a:pt x="892" y="304"/>
                  </a:lnTo>
                  <a:lnTo>
                    <a:pt x="902" y="311"/>
                  </a:lnTo>
                  <a:lnTo>
                    <a:pt x="914" y="319"/>
                  </a:lnTo>
                  <a:lnTo>
                    <a:pt x="926" y="327"/>
                  </a:lnTo>
                  <a:lnTo>
                    <a:pt x="941" y="336"/>
                  </a:lnTo>
                  <a:lnTo>
                    <a:pt x="957" y="345"/>
                  </a:lnTo>
                  <a:lnTo>
                    <a:pt x="948" y="346"/>
                  </a:lnTo>
                  <a:lnTo>
                    <a:pt x="937" y="348"/>
                  </a:lnTo>
                  <a:lnTo>
                    <a:pt x="924" y="351"/>
                  </a:lnTo>
                  <a:lnTo>
                    <a:pt x="910" y="354"/>
                  </a:lnTo>
                  <a:lnTo>
                    <a:pt x="897" y="359"/>
                  </a:lnTo>
                  <a:lnTo>
                    <a:pt x="885" y="364"/>
                  </a:lnTo>
                  <a:lnTo>
                    <a:pt x="874" y="372"/>
                  </a:lnTo>
                  <a:lnTo>
                    <a:pt x="866" y="383"/>
                  </a:lnTo>
                  <a:lnTo>
                    <a:pt x="855" y="399"/>
                  </a:lnTo>
                  <a:lnTo>
                    <a:pt x="840" y="416"/>
                  </a:lnTo>
                  <a:lnTo>
                    <a:pt x="823" y="432"/>
                  </a:lnTo>
                  <a:lnTo>
                    <a:pt x="802" y="447"/>
                  </a:lnTo>
                  <a:lnTo>
                    <a:pt x="780" y="460"/>
                  </a:lnTo>
                  <a:lnTo>
                    <a:pt x="757" y="467"/>
                  </a:lnTo>
                  <a:lnTo>
                    <a:pt x="733" y="469"/>
                  </a:lnTo>
                  <a:lnTo>
                    <a:pt x="710" y="463"/>
                  </a:lnTo>
                  <a:lnTo>
                    <a:pt x="705" y="460"/>
                  </a:lnTo>
                  <a:lnTo>
                    <a:pt x="701" y="458"/>
                  </a:lnTo>
                  <a:lnTo>
                    <a:pt x="695" y="455"/>
                  </a:lnTo>
                  <a:lnTo>
                    <a:pt x="689" y="454"/>
                  </a:lnTo>
                  <a:lnTo>
                    <a:pt x="683" y="454"/>
                  </a:lnTo>
                  <a:lnTo>
                    <a:pt x="679" y="455"/>
                  </a:lnTo>
                  <a:lnTo>
                    <a:pt x="674" y="458"/>
                  </a:lnTo>
                  <a:lnTo>
                    <a:pt x="671" y="460"/>
                  </a:lnTo>
                  <a:lnTo>
                    <a:pt x="666" y="463"/>
                  </a:lnTo>
                  <a:lnTo>
                    <a:pt x="661" y="463"/>
                  </a:lnTo>
                  <a:lnTo>
                    <a:pt x="656" y="461"/>
                  </a:lnTo>
                  <a:lnTo>
                    <a:pt x="651" y="460"/>
                  </a:lnTo>
                  <a:lnTo>
                    <a:pt x="660" y="454"/>
                  </a:lnTo>
                  <a:lnTo>
                    <a:pt x="668" y="445"/>
                  </a:lnTo>
                  <a:lnTo>
                    <a:pt x="675" y="436"/>
                  </a:lnTo>
                  <a:lnTo>
                    <a:pt x="677" y="425"/>
                  </a:lnTo>
                  <a:lnTo>
                    <a:pt x="677" y="423"/>
                  </a:lnTo>
                  <a:lnTo>
                    <a:pt x="677" y="421"/>
                  </a:lnTo>
                  <a:lnTo>
                    <a:pt x="676" y="420"/>
                  </a:lnTo>
                  <a:lnTo>
                    <a:pt x="675" y="417"/>
                  </a:lnTo>
                  <a:lnTo>
                    <a:pt x="674" y="415"/>
                  </a:lnTo>
                  <a:lnTo>
                    <a:pt x="672" y="414"/>
                  </a:lnTo>
                  <a:lnTo>
                    <a:pt x="671" y="413"/>
                  </a:lnTo>
                  <a:lnTo>
                    <a:pt x="668" y="412"/>
                  </a:lnTo>
                  <a:lnTo>
                    <a:pt x="660" y="409"/>
                  </a:lnTo>
                  <a:lnTo>
                    <a:pt x="651" y="409"/>
                  </a:lnTo>
                  <a:lnTo>
                    <a:pt x="643" y="413"/>
                  </a:lnTo>
                  <a:lnTo>
                    <a:pt x="636" y="417"/>
                  </a:lnTo>
                  <a:lnTo>
                    <a:pt x="631" y="425"/>
                  </a:lnTo>
                  <a:lnTo>
                    <a:pt x="630" y="436"/>
                  </a:lnTo>
                  <a:lnTo>
                    <a:pt x="630" y="445"/>
                  </a:lnTo>
                  <a:lnTo>
                    <a:pt x="634" y="452"/>
                  </a:lnTo>
                  <a:lnTo>
                    <a:pt x="636" y="458"/>
                  </a:lnTo>
                  <a:lnTo>
                    <a:pt x="635" y="461"/>
                  </a:lnTo>
                  <a:lnTo>
                    <a:pt x="633" y="462"/>
                  </a:lnTo>
                  <a:lnTo>
                    <a:pt x="629" y="463"/>
                  </a:lnTo>
                  <a:lnTo>
                    <a:pt x="627" y="462"/>
                  </a:lnTo>
                  <a:lnTo>
                    <a:pt x="626" y="459"/>
                  </a:lnTo>
                  <a:lnTo>
                    <a:pt x="625" y="453"/>
                  </a:lnTo>
                  <a:lnTo>
                    <a:pt x="625" y="447"/>
                  </a:lnTo>
                  <a:lnTo>
                    <a:pt x="622" y="440"/>
                  </a:lnTo>
                  <a:lnTo>
                    <a:pt x="618" y="433"/>
                  </a:lnTo>
                  <a:lnTo>
                    <a:pt x="608" y="431"/>
                  </a:lnTo>
                  <a:lnTo>
                    <a:pt x="593" y="437"/>
                  </a:lnTo>
                  <a:lnTo>
                    <a:pt x="589" y="431"/>
                  </a:lnTo>
                  <a:lnTo>
                    <a:pt x="583" y="427"/>
                  </a:lnTo>
                  <a:lnTo>
                    <a:pt x="576" y="423"/>
                  </a:lnTo>
                  <a:lnTo>
                    <a:pt x="568" y="422"/>
                  </a:lnTo>
                  <a:lnTo>
                    <a:pt x="560" y="423"/>
                  </a:lnTo>
                  <a:lnTo>
                    <a:pt x="552" y="427"/>
                  </a:lnTo>
                  <a:lnTo>
                    <a:pt x="545" y="432"/>
                  </a:lnTo>
                  <a:lnTo>
                    <a:pt x="538" y="443"/>
                  </a:lnTo>
                  <a:lnTo>
                    <a:pt x="534" y="444"/>
                  </a:lnTo>
                  <a:lnTo>
                    <a:pt x="527" y="446"/>
                  </a:lnTo>
                  <a:lnTo>
                    <a:pt x="520" y="447"/>
                  </a:lnTo>
                  <a:lnTo>
                    <a:pt x="513" y="448"/>
                  </a:lnTo>
                  <a:lnTo>
                    <a:pt x="505" y="450"/>
                  </a:lnTo>
                  <a:lnTo>
                    <a:pt x="497" y="451"/>
                  </a:lnTo>
                  <a:lnTo>
                    <a:pt x="488" y="452"/>
                  </a:lnTo>
                  <a:lnTo>
                    <a:pt x="479" y="452"/>
                  </a:lnTo>
                  <a:lnTo>
                    <a:pt x="471" y="454"/>
                  </a:lnTo>
                  <a:lnTo>
                    <a:pt x="464" y="458"/>
                  </a:lnTo>
                  <a:lnTo>
                    <a:pt x="459" y="465"/>
                  </a:lnTo>
                  <a:lnTo>
                    <a:pt x="453" y="474"/>
                  </a:lnTo>
                  <a:lnTo>
                    <a:pt x="446" y="485"/>
                  </a:lnTo>
                  <a:lnTo>
                    <a:pt x="440" y="499"/>
                  </a:lnTo>
                  <a:lnTo>
                    <a:pt x="432" y="514"/>
                  </a:lnTo>
                  <a:lnTo>
                    <a:pt x="424" y="531"/>
                  </a:lnTo>
                  <a:lnTo>
                    <a:pt x="414" y="551"/>
                  </a:lnTo>
                  <a:lnTo>
                    <a:pt x="401" y="567"/>
                  </a:lnTo>
                  <a:lnTo>
                    <a:pt x="389" y="581"/>
                  </a:lnTo>
                  <a:lnTo>
                    <a:pt x="375" y="591"/>
                  </a:lnTo>
                  <a:lnTo>
                    <a:pt x="360" y="601"/>
                  </a:lnTo>
                  <a:lnTo>
                    <a:pt x="345" y="607"/>
                  </a:lnTo>
                  <a:lnTo>
                    <a:pt x="331" y="612"/>
                  </a:lnTo>
                  <a:lnTo>
                    <a:pt x="316" y="616"/>
                  </a:lnTo>
                  <a:lnTo>
                    <a:pt x="302" y="618"/>
                  </a:lnTo>
                  <a:lnTo>
                    <a:pt x="288" y="619"/>
                  </a:lnTo>
                  <a:lnTo>
                    <a:pt x="277" y="620"/>
                  </a:lnTo>
                  <a:lnTo>
                    <a:pt x="265" y="619"/>
                  </a:lnTo>
                  <a:lnTo>
                    <a:pt x="255" y="619"/>
                  </a:lnTo>
                  <a:lnTo>
                    <a:pt x="247" y="618"/>
                  </a:lnTo>
                  <a:lnTo>
                    <a:pt x="241" y="617"/>
                  </a:lnTo>
                  <a:lnTo>
                    <a:pt x="237" y="617"/>
                  </a:lnTo>
                  <a:lnTo>
                    <a:pt x="228" y="616"/>
                  </a:lnTo>
                  <a:lnTo>
                    <a:pt x="218" y="613"/>
                  </a:lnTo>
                  <a:lnTo>
                    <a:pt x="205" y="610"/>
                  </a:lnTo>
                  <a:lnTo>
                    <a:pt x="190" y="605"/>
                  </a:lnTo>
                  <a:lnTo>
                    <a:pt x="176" y="599"/>
                  </a:lnTo>
                  <a:lnTo>
                    <a:pt x="159" y="594"/>
                  </a:lnTo>
                  <a:lnTo>
                    <a:pt x="146" y="586"/>
                  </a:lnTo>
                  <a:lnTo>
                    <a:pt x="132" y="578"/>
                  </a:lnTo>
                  <a:lnTo>
                    <a:pt x="118" y="569"/>
                  </a:lnTo>
                  <a:lnTo>
                    <a:pt x="104" y="563"/>
                  </a:lnTo>
                  <a:lnTo>
                    <a:pt x="89" y="558"/>
                  </a:lnTo>
                  <a:lnTo>
                    <a:pt x="73" y="553"/>
                  </a:lnTo>
                  <a:lnTo>
                    <a:pt x="58" y="551"/>
                  </a:lnTo>
                  <a:lnTo>
                    <a:pt x="43" y="549"/>
                  </a:lnTo>
                  <a:lnTo>
                    <a:pt x="28" y="548"/>
                  </a:lnTo>
                  <a:lnTo>
                    <a:pt x="15" y="548"/>
                  </a:lnTo>
                  <a:lnTo>
                    <a:pt x="0" y="545"/>
                  </a:lnTo>
                  <a:lnTo>
                    <a:pt x="2" y="539"/>
                  </a:lnTo>
                  <a:lnTo>
                    <a:pt x="9" y="534"/>
                  </a:lnTo>
                  <a:lnTo>
                    <a:pt x="15" y="528"/>
                  </a:lnTo>
                  <a:lnTo>
                    <a:pt x="32" y="511"/>
                  </a:lnTo>
                  <a:lnTo>
                    <a:pt x="51" y="490"/>
                  </a:lnTo>
                  <a:lnTo>
                    <a:pt x="73" y="466"/>
                  </a:lnTo>
                  <a:lnTo>
                    <a:pt x="96" y="443"/>
                  </a:lnTo>
                  <a:lnTo>
                    <a:pt x="120" y="421"/>
                  </a:lnTo>
                  <a:lnTo>
                    <a:pt x="146" y="401"/>
                  </a:lnTo>
                  <a:lnTo>
                    <a:pt x="169" y="387"/>
                  </a:lnTo>
                  <a:lnTo>
                    <a:pt x="189" y="380"/>
                  </a:lnTo>
                  <a:lnTo>
                    <a:pt x="202" y="378"/>
                  </a:lnTo>
                  <a:lnTo>
                    <a:pt x="219" y="375"/>
                  </a:lnTo>
                  <a:lnTo>
                    <a:pt x="238" y="370"/>
                  </a:lnTo>
                  <a:lnTo>
                    <a:pt x="258" y="365"/>
                  </a:lnTo>
                  <a:lnTo>
                    <a:pt x="279" y="362"/>
                  </a:lnTo>
                  <a:lnTo>
                    <a:pt x="300" y="360"/>
                  </a:lnTo>
                  <a:lnTo>
                    <a:pt x="319" y="359"/>
                  </a:lnTo>
                  <a:lnTo>
                    <a:pt x="336" y="359"/>
                  </a:lnTo>
                  <a:lnTo>
                    <a:pt x="352" y="361"/>
                  </a:lnTo>
                  <a:lnTo>
                    <a:pt x="369" y="367"/>
                  </a:lnTo>
                  <a:lnTo>
                    <a:pt x="387" y="374"/>
                  </a:lnTo>
                  <a:lnTo>
                    <a:pt x="406" y="382"/>
                  </a:lnTo>
                  <a:lnTo>
                    <a:pt x="422" y="390"/>
                  </a:lnTo>
                  <a:lnTo>
                    <a:pt x="436" y="398"/>
                  </a:lnTo>
                  <a:lnTo>
                    <a:pt x="447" y="404"/>
                  </a:lnTo>
                  <a:lnTo>
                    <a:pt x="453" y="408"/>
                  </a:lnTo>
                  <a:lnTo>
                    <a:pt x="460" y="414"/>
                  </a:lnTo>
                  <a:lnTo>
                    <a:pt x="466" y="420"/>
                  </a:lnTo>
                  <a:lnTo>
                    <a:pt x="473" y="425"/>
                  </a:lnTo>
                  <a:lnTo>
                    <a:pt x="479" y="430"/>
                  </a:lnTo>
                  <a:lnTo>
                    <a:pt x="484" y="432"/>
                  </a:lnTo>
                  <a:lnTo>
                    <a:pt x="491" y="433"/>
                  </a:lnTo>
                  <a:lnTo>
                    <a:pt x="499" y="433"/>
                  </a:lnTo>
                  <a:lnTo>
                    <a:pt x="507" y="433"/>
                  </a:lnTo>
                  <a:lnTo>
                    <a:pt x="515" y="432"/>
                  </a:lnTo>
                  <a:lnTo>
                    <a:pt x="523" y="431"/>
                  </a:lnTo>
                  <a:lnTo>
                    <a:pt x="529" y="430"/>
                  </a:lnTo>
                  <a:lnTo>
                    <a:pt x="535" y="428"/>
                  </a:lnTo>
                  <a:lnTo>
                    <a:pt x="542" y="423"/>
                  </a:lnTo>
                  <a:lnTo>
                    <a:pt x="544" y="420"/>
                  </a:lnTo>
                  <a:lnTo>
                    <a:pt x="543" y="416"/>
                  </a:lnTo>
                  <a:lnTo>
                    <a:pt x="538" y="412"/>
                  </a:lnTo>
                  <a:lnTo>
                    <a:pt x="534" y="409"/>
                  </a:lnTo>
                  <a:lnTo>
                    <a:pt x="528" y="408"/>
                  </a:lnTo>
                  <a:lnTo>
                    <a:pt x="520" y="408"/>
                  </a:lnTo>
                  <a:lnTo>
                    <a:pt x="512" y="408"/>
                  </a:lnTo>
                  <a:lnTo>
                    <a:pt x="502" y="408"/>
                  </a:lnTo>
                  <a:lnTo>
                    <a:pt x="492" y="408"/>
                  </a:lnTo>
                  <a:lnTo>
                    <a:pt x="483" y="409"/>
                  </a:lnTo>
                  <a:lnTo>
                    <a:pt x="474" y="409"/>
                  </a:lnTo>
                  <a:lnTo>
                    <a:pt x="464" y="409"/>
                  </a:lnTo>
                  <a:lnTo>
                    <a:pt x="455" y="409"/>
                  </a:lnTo>
                  <a:lnTo>
                    <a:pt x="445" y="407"/>
                  </a:lnTo>
                  <a:lnTo>
                    <a:pt x="433" y="404"/>
                  </a:lnTo>
                  <a:lnTo>
                    <a:pt x="418" y="398"/>
                  </a:lnTo>
                  <a:lnTo>
                    <a:pt x="402" y="389"/>
                  </a:lnTo>
                  <a:lnTo>
                    <a:pt x="383" y="378"/>
                  </a:lnTo>
                  <a:lnTo>
                    <a:pt x="359" y="363"/>
                  </a:lnTo>
                  <a:lnTo>
                    <a:pt x="340" y="349"/>
                  </a:lnTo>
                  <a:lnTo>
                    <a:pt x="324" y="331"/>
                  </a:lnTo>
                  <a:lnTo>
                    <a:pt x="310" y="310"/>
                  </a:lnTo>
                  <a:lnTo>
                    <a:pt x="299" y="286"/>
                  </a:lnTo>
                  <a:lnTo>
                    <a:pt x="289" y="261"/>
                  </a:lnTo>
                  <a:lnTo>
                    <a:pt x="283" y="233"/>
                  </a:lnTo>
                  <a:lnTo>
                    <a:pt x="278" y="205"/>
                  </a:lnTo>
                  <a:lnTo>
                    <a:pt x="276" y="178"/>
                  </a:lnTo>
                  <a:lnTo>
                    <a:pt x="276" y="159"/>
                  </a:lnTo>
                  <a:lnTo>
                    <a:pt x="278" y="142"/>
                  </a:lnTo>
                  <a:lnTo>
                    <a:pt x="280" y="125"/>
                  </a:lnTo>
                  <a:lnTo>
                    <a:pt x="284" y="109"/>
                  </a:lnTo>
                  <a:lnTo>
                    <a:pt x="293" y="122"/>
                  </a:lnTo>
                  <a:lnTo>
                    <a:pt x="308" y="135"/>
                  </a:lnTo>
                  <a:lnTo>
                    <a:pt x="326" y="148"/>
                  </a:lnTo>
                  <a:lnTo>
                    <a:pt x="347" y="159"/>
                  </a:lnTo>
                  <a:lnTo>
                    <a:pt x="369" y="170"/>
                  </a:lnTo>
                  <a:lnTo>
                    <a:pt x="392" y="178"/>
                  </a:lnTo>
                  <a:lnTo>
                    <a:pt x="413" y="185"/>
                  </a:lnTo>
                  <a:lnTo>
                    <a:pt x="431" y="190"/>
                  </a:lnTo>
                  <a:lnTo>
                    <a:pt x="443" y="194"/>
                  </a:lnTo>
                  <a:lnTo>
                    <a:pt x="455" y="197"/>
                  </a:lnTo>
                  <a:lnTo>
                    <a:pt x="469" y="203"/>
                  </a:lnTo>
                  <a:lnTo>
                    <a:pt x="483" y="210"/>
                  </a:lnTo>
                  <a:lnTo>
                    <a:pt x="497" y="219"/>
                  </a:lnTo>
                  <a:lnTo>
                    <a:pt x="508" y="231"/>
                  </a:lnTo>
                  <a:lnTo>
                    <a:pt x="517" y="245"/>
                  </a:lnTo>
                  <a:lnTo>
                    <a:pt x="523" y="263"/>
                  </a:lnTo>
                  <a:lnTo>
                    <a:pt x="531" y="288"/>
                  </a:lnTo>
                  <a:lnTo>
                    <a:pt x="539" y="308"/>
                  </a:lnTo>
                  <a:lnTo>
                    <a:pt x="544" y="330"/>
                  </a:lnTo>
                  <a:lnTo>
                    <a:pt x="540" y="360"/>
                  </a:lnTo>
                  <a:lnTo>
                    <a:pt x="540" y="369"/>
                  </a:lnTo>
                  <a:lnTo>
                    <a:pt x="543" y="378"/>
                  </a:lnTo>
                  <a:lnTo>
                    <a:pt x="549" y="386"/>
                  </a:lnTo>
                  <a:lnTo>
                    <a:pt x="555" y="394"/>
                  </a:lnTo>
                  <a:lnTo>
                    <a:pt x="562" y="401"/>
                  </a:lnTo>
                  <a:lnTo>
                    <a:pt x="570" y="408"/>
                  </a:lnTo>
                  <a:lnTo>
                    <a:pt x="577" y="413"/>
                  </a:lnTo>
                  <a:lnTo>
                    <a:pt x="583" y="416"/>
                  </a:lnTo>
                  <a:lnTo>
                    <a:pt x="591" y="421"/>
                  </a:lnTo>
                  <a:lnTo>
                    <a:pt x="599" y="424"/>
                  </a:lnTo>
                  <a:lnTo>
                    <a:pt x="604" y="423"/>
                  </a:lnTo>
                  <a:lnTo>
                    <a:pt x="605" y="420"/>
                  </a:lnTo>
                  <a:lnTo>
                    <a:pt x="605" y="413"/>
                  </a:lnTo>
                  <a:lnTo>
                    <a:pt x="605" y="406"/>
                  </a:lnTo>
                  <a:lnTo>
                    <a:pt x="604" y="398"/>
                  </a:lnTo>
                  <a:lnTo>
                    <a:pt x="600" y="390"/>
                  </a:lnTo>
                  <a:lnTo>
                    <a:pt x="596" y="384"/>
                  </a:lnTo>
                  <a:lnTo>
                    <a:pt x="588" y="375"/>
                  </a:lnTo>
                  <a:lnTo>
                    <a:pt x="577" y="362"/>
                  </a:lnTo>
                  <a:lnTo>
                    <a:pt x="565" y="347"/>
                  </a:lnTo>
                  <a:lnTo>
                    <a:pt x="551" y="329"/>
                  </a:lnTo>
                  <a:lnTo>
                    <a:pt x="538" y="308"/>
                  </a:lnTo>
                  <a:lnTo>
                    <a:pt x="528" y="285"/>
                  </a:lnTo>
                  <a:lnTo>
                    <a:pt x="521" y="259"/>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56" name="Freeform 347">
              <a:extLst>
                <a:ext uri="{FF2B5EF4-FFF2-40B4-BE49-F238E27FC236}">
                  <a16:creationId xmlns:a16="http://schemas.microsoft.com/office/drawing/2014/main" xmlns="" id="{50144224-3915-4CAB-A73F-1028513892F7}"/>
                </a:ext>
              </a:extLst>
            </p:cNvPr>
            <p:cNvSpPr>
              <a:spLocks/>
            </p:cNvSpPr>
            <p:nvPr/>
          </p:nvSpPr>
          <p:spPr bwMode="auto">
            <a:xfrm>
              <a:off x="2734" y="1110"/>
              <a:ext cx="123" cy="153"/>
            </a:xfrm>
            <a:custGeom>
              <a:avLst/>
              <a:gdLst>
                <a:gd name="T0" fmla="*/ 2 w 248"/>
                <a:gd name="T1" fmla="*/ 1 h 305"/>
                <a:gd name="T2" fmla="*/ 1 w 248"/>
                <a:gd name="T3" fmla="*/ 1 h 305"/>
                <a:gd name="T4" fmla="*/ 1 w 248"/>
                <a:gd name="T5" fmla="*/ 1 h 305"/>
                <a:gd name="T6" fmla="*/ 0 w 248"/>
                <a:gd name="T7" fmla="*/ 1 h 305"/>
                <a:gd name="T8" fmla="*/ 0 w 248"/>
                <a:gd name="T9" fmla="*/ 1 h 305"/>
                <a:gd name="T10" fmla="*/ 0 w 248"/>
                <a:gd name="T11" fmla="*/ 1 h 305"/>
                <a:gd name="T12" fmla="*/ 0 w 248"/>
                <a:gd name="T13" fmla="*/ 1 h 305"/>
                <a:gd name="T14" fmla="*/ 0 w 248"/>
                <a:gd name="T15" fmla="*/ 1 h 305"/>
                <a:gd name="T16" fmla="*/ 0 w 248"/>
                <a:gd name="T17" fmla="*/ 1 h 305"/>
                <a:gd name="T18" fmla="*/ 0 w 248"/>
                <a:gd name="T19" fmla="*/ 1 h 305"/>
                <a:gd name="T20" fmla="*/ 0 w 248"/>
                <a:gd name="T21" fmla="*/ 1 h 305"/>
                <a:gd name="T22" fmla="*/ 1 w 248"/>
                <a:gd name="T23" fmla="*/ 1 h 305"/>
                <a:gd name="T24" fmla="*/ 1 w 248"/>
                <a:gd name="T25" fmla="*/ 2 h 305"/>
                <a:gd name="T26" fmla="*/ 1 w 248"/>
                <a:gd name="T27" fmla="*/ 2 h 305"/>
                <a:gd name="T28" fmla="*/ 1 w 248"/>
                <a:gd name="T29" fmla="*/ 2 h 305"/>
                <a:gd name="T30" fmla="*/ 1 w 248"/>
                <a:gd name="T31" fmla="*/ 3 h 305"/>
                <a:gd name="T32" fmla="*/ 0 w 248"/>
                <a:gd name="T33" fmla="*/ 3 h 305"/>
                <a:gd name="T34" fmla="*/ 0 w 248"/>
                <a:gd name="T35" fmla="*/ 3 h 305"/>
                <a:gd name="T36" fmla="*/ 0 w 248"/>
                <a:gd name="T37" fmla="*/ 4 h 305"/>
                <a:gd name="T38" fmla="*/ 0 w 248"/>
                <a:gd name="T39" fmla="*/ 6 h 305"/>
                <a:gd name="T40" fmla="*/ 1 w 248"/>
                <a:gd name="T41" fmla="*/ 7 h 305"/>
                <a:gd name="T42" fmla="*/ 3 w 248"/>
                <a:gd name="T43" fmla="*/ 8 h 305"/>
                <a:gd name="T44" fmla="*/ 4 w 248"/>
                <a:gd name="T45" fmla="*/ 9 h 305"/>
                <a:gd name="T46" fmla="*/ 5 w 248"/>
                <a:gd name="T47" fmla="*/ 9 h 305"/>
                <a:gd name="T48" fmla="*/ 6 w 248"/>
                <a:gd name="T49" fmla="*/ 10 h 305"/>
                <a:gd name="T50" fmla="*/ 7 w 248"/>
                <a:gd name="T51" fmla="*/ 10 h 305"/>
                <a:gd name="T52" fmla="*/ 7 w 248"/>
                <a:gd name="T53" fmla="*/ 10 h 305"/>
                <a:gd name="T54" fmla="*/ 7 w 248"/>
                <a:gd name="T55" fmla="*/ 8 h 305"/>
                <a:gd name="T56" fmla="*/ 6 w 248"/>
                <a:gd name="T57" fmla="*/ 7 h 305"/>
                <a:gd name="T58" fmla="*/ 6 w 248"/>
                <a:gd name="T59" fmla="*/ 6 h 305"/>
                <a:gd name="T60" fmla="*/ 6 w 248"/>
                <a:gd name="T61" fmla="*/ 5 h 305"/>
                <a:gd name="T62" fmla="*/ 6 w 248"/>
                <a:gd name="T63" fmla="*/ 3 h 305"/>
                <a:gd name="T64" fmla="*/ 5 w 248"/>
                <a:gd name="T65" fmla="*/ 2 h 305"/>
                <a:gd name="T66" fmla="*/ 3 w 248"/>
                <a:gd name="T67" fmla="*/ 1 h 30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8" h="305">
                  <a:moveTo>
                    <a:pt x="68" y="0"/>
                  </a:moveTo>
                  <a:lnTo>
                    <a:pt x="67" y="10"/>
                  </a:lnTo>
                  <a:lnTo>
                    <a:pt x="63" y="18"/>
                  </a:lnTo>
                  <a:lnTo>
                    <a:pt x="56" y="24"/>
                  </a:lnTo>
                  <a:lnTo>
                    <a:pt x="48" y="27"/>
                  </a:lnTo>
                  <a:lnTo>
                    <a:pt x="38" y="27"/>
                  </a:lnTo>
                  <a:lnTo>
                    <a:pt x="31" y="25"/>
                  </a:lnTo>
                  <a:lnTo>
                    <a:pt x="28" y="20"/>
                  </a:lnTo>
                  <a:lnTo>
                    <a:pt x="26" y="17"/>
                  </a:lnTo>
                  <a:lnTo>
                    <a:pt x="25" y="15"/>
                  </a:lnTo>
                  <a:lnTo>
                    <a:pt x="21" y="12"/>
                  </a:lnTo>
                  <a:lnTo>
                    <a:pt x="17" y="11"/>
                  </a:lnTo>
                  <a:lnTo>
                    <a:pt x="10" y="10"/>
                  </a:lnTo>
                  <a:lnTo>
                    <a:pt x="4" y="8"/>
                  </a:lnTo>
                  <a:lnTo>
                    <a:pt x="0" y="7"/>
                  </a:lnTo>
                  <a:lnTo>
                    <a:pt x="0" y="8"/>
                  </a:lnTo>
                  <a:lnTo>
                    <a:pt x="2" y="12"/>
                  </a:lnTo>
                  <a:lnTo>
                    <a:pt x="5" y="17"/>
                  </a:lnTo>
                  <a:lnTo>
                    <a:pt x="8" y="22"/>
                  </a:lnTo>
                  <a:lnTo>
                    <a:pt x="13" y="27"/>
                  </a:lnTo>
                  <a:lnTo>
                    <a:pt x="18" y="32"/>
                  </a:lnTo>
                  <a:lnTo>
                    <a:pt x="22" y="30"/>
                  </a:lnTo>
                  <a:lnTo>
                    <a:pt x="29" y="30"/>
                  </a:lnTo>
                  <a:lnTo>
                    <a:pt x="35" y="30"/>
                  </a:lnTo>
                  <a:lnTo>
                    <a:pt x="40" y="34"/>
                  </a:lnTo>
                  <a:lnTo>
                    <a:pt x="44" y="42"/>
                  </a:lnTo>
                  <a:lnTo>
                    <a:pt x="46" y="49"/>
                  </a:lnTo>
                  <a:lnTo>
                    <a:pt x="46" y="55"/>
                  </a:lnTo>
                  <a:lnTo>
                    <a:pt x="45" y="61"/>
                  </a:lnTo>
                  <a:lnTo>
                    <a:pt x="43" y="64"/>
                  </a:lnTo>
                  <a:lnTo>
                    <a:pt x="42" y="67"/>
                  </a:lnTo>
                  <a:lnTo>
                    <a:pt x="40" y="70"/>
                  </a:lnTo>
                  <a:lnTo>
                    <a:pt x="37" y="72"/>
                  </a:lnTo>
                  <a:lnTo>
                    <a:pt x="31" y="76"/>
                  </a:lnTo>
                  <a:lnTo>
                    <a:pt x="25" y="78"/>
                  </a:lnTo>
                  <a:lnTo>
                    <a:pt x="19" y="79"/>
                  </a:lnTo>
                  <a:lnTo>
                    <a:pt x="13" y="79"/>
                  </a:lnTo>
                  <a:lnTo>
                    <a:pt x="4" y="107"/>
                  </a:lnTo>
                  <a:lnTo>
                    <a:pt x="2" y="135"/>
                  </a:lnTo>
                  <a:lnTo>
                    <a:pt x="6" y="161"/>
                  </a:lnTo>
                  <a:lnTo>
                    <a:pt x="19" y="186"/>
                  </a:lnTo>
                  <a:lnTo>
                    <a:pt x="37" y="209"/>
                  </a:lnTo>
                  <a:lnTo>
                    <a:pt x="64" y="231"/>
                  </a:lnTo>
                  <a:lnTo>
                    <a:pt x="97" y="249"/>
                  </a:lnTo>
                  <a:lnTo>
                    <a:pt x="139" y="262"/>
                  </a:lnTo>
                  <a:lnTo>
                    <a:pt x="155" y="267"/>
                  </a:lnTo>
                  <a:lnTo>
                    <a:pt x="171" y="273"/>
                  </a:lnTo>
                  <a:lnTo>
                    <a:pt x="188" y="279"/>
                  </a:lnTo>
                  <a:lnTo>
                    <a:pt x="203" y="284"/>
                  </a:lnTo>
                  <a:lnTo>
                    <a:pt x="218" y="291"/>
                  </a:lnTo>
                  <a:lnTo>
                    <a:pt x="230" y="297"/>
                  </a:lnTo>
                  <a:lnTo>
                    <a:pt x="240" y="302"/>
                  </a:lnTo>
                  <a:lnTo>
                    <a:pt x="248" y="305"/>
                  </a:lnTo>
                  <a:lnTo>
                    <a:pt x="240" y="290"/>
                  </a:lnTo>
                  <a:lnTo>
                    <a:pt x="233" y="273"/>
                  </a:lnTo>
                  <a:lnTo>
                    <a:pt x="226" y="254"/>
                  </a:lnTo>
                  <a:lnTo>
                    <a:pt x="221" y="235"/>
                  </a:lnTo>
                  <a:lnTo>
                    <a:pt x="218" y="215"/>
                  </a:lnTo>
                  <a:lnTo>
                    <a:pt x="215" y="196"/>
                  </a:lnTo>
                  <a:lnTo>
                    <a:pt x="212" y="176"/>
                  </a:lnTo>
                  <a:lnTo>
                    <a:pt x="210" y="160"/>
                  </a:lnTo>
                  <a:lnTo>
                    <a:pt x="208" y="141"/>
                  </a:lnTo>
                  <a:lnTo>
                    <a:pt x="202" y="120"/>
                  </a:lnTo>
                  <a:lnTo>
                    <a:pt x="194" y="94"/>
                  </a:lnTo>
                  <a:lnTo>
                    <a:pt x="181" y="69"/>
                  </a:lnTo>
                  <a:lnTo>
                    <a:pt x="163" y="46"/>
                  </a:lnTo>
                  <a:lnTo>
                    <a:pt x="139" y="25"/>
                  </a:lnTo>
                  <a:lnTo>
                    <a:pt x="107" y="9"/>
                  </a:lnTo>
                  <a:lnTo>
                    <a:pt x="68" y="0"/>
                  </a:lnTo>
                  <a:close/>
                </a:path>
              </a:pathLst>
            </a:custGeom>
            <a:solidFill>
              <a:srgbClr val="FF19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57" name="Freeform 348">
              <a:extLst>
                <a:ext uri="{FF2B5EF4-FFF2-40B4-BE49-F238E27FC236}">
                  <a16:creationId xmlns:a16="http://schemas.microsoft.com/office/drawing/2014/main" xmlns="" id="{60E181DA-4518-4902-8EF3-87D1EB35EED4}"/>
                </a:ext>
              </a:extLst>
            </p:cNvPr>
            <p:cNvSpPr>
              <a:spLocks/>
            </p:cNvSpPr>
            <p:nvPr/>
          </p:nvSpPr>
          <p:spPr bwMode="auto">
            <a:xfrm>
              <a:off x="2703" y="1147"/>
              <a:ext cx="15" cy="15"/>
            </a:xfrm>
            <a:custGeom>
              <a:avLst/>
              <a:gdLst>
                <a:gd name="T0" fmla="*/ 1 w 29"/>
                <a:gd name="T1" fmla="*/ 0 h 31"/>
                <a:gd name="T2" fmla="*/ 1 w 29"/>
                <a:gd name="T3" fmla="*/ 0 h 31"/>
                <a:gd name="T4" fmla="*/ 1 w 29"/>
                <a:gd name="T5" fmla="*/ 0 h 31"/>
                <a:gd name="T6" fmla="*/ 1 w 29"/>
                <a:gd name="T7" fmla="*/ 0 h 31"/>
                <a:gd name="T8" fmla="*/ 1 w 29"/>
                <a:gd name="T9" fmla="*/ 0 h 31"/>
                <a:gd name="T10" fmla="*/ 1 w 29"/>
                <a:gd name="T11" fmla="*/ 0 h 31"/>
                <a:gd name="T12" fmla="*/ 1 w 29"/>
                <a:gd name="T13" fmla="*/ 0 h 31"/>
                <a:gd name="T14" fmla="*/ 1 w 29"/>
                <a:gd name="T15" fmla="*/ 0 h 31"/>
                <a:gd name="T16" fmla="*/ 0 w 29"/>
                <a:gd name="T17" fmla="*/ 0 h 31"/>
                <a:gd name="T18" fmla="*/ 1 w 29"/>
                <a:gd name="T19" fmla="*/ 0 h 31"/>
                <a:gd name="T20" fmla="*/ 1 w 29"/>
                <a:gd name="T21" fmla="*/ 0 h 31"/>
                <a:gd name="T22" fmla="*/ 1 w 29"/>
                <a:gd name="T23" fmla="*/ 0 h 31"/>
                <a:gd name="T24" fmla="*/ 1 w 29"/>
                <a:gd name="T25" fmla="*/ 0 h 31"/>
                <a:gd name="T26" fmla="*/ 1 w 29"/>
                <a:gd name="T27" fmla="*/ 0 h 31"/>
                <a:gd name="T28" fmla="*/ 1 w 29"/>
                <a:gd name="T29" fmla="*/ 0 h 31"/>
                <a:gd name="T30" fmla="*/ 1 w 29"/>
                <a:gd name="T31" fmla="*/ 0 h 31"/>
                <a:gd name="T32" fmla="*/ 1 w 29"/>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31">
                  <a:moveTo>
                    <a:pt x="29" y="20"/>
                  </a:moveTo>
                  <a:lnTo>
                    <a:pt x="27" y="26"/>
                  </a:lnTo>
                  <a:lnTo>
                    <a:pt x="23" y="30"/>
                  </a:lnTo>
                  <a:lnTo>
                    <a:pt x="19" y="31"/>
                  </a:lnTo>
                  <a:lnTo>
                    <a:pt x="13" y="30"/>
                  </a:lnTo>
                  <a:lnTo>
                    <a:pt x="7" y="28"/>
                  </a:lnTo>
                  <a:lnTo>
                    <a:pt x="4" y="25"/>
                  </a:lnTo>
                  <a:lnTo>
                    <a:pt x="2" y="20"/>
                  </a:lnTo>
                  <a:lnTo>
                    <a:pt x="0" y="14"/>
                  </a:lnTo>
                  <a:lnTo>
                    <a:pt x="3" y="8"/>
                  </a:lnTo>
                  <a:lnTo>
                    <a:pt x="6" y="4"/>
                  </a:lnTo>
                  <a:lnTo>
                    <a:pt x="11" y="1"/>
                  </a:lnTo>
                  <a:lnTo>
                    <a:pt x="15" y="0"/>
                  </a:lnTo>
                  <a:lnTo>
                    <a:pt x="20" y="3"/>
                  </a:lnTo>
                  <a:lnTo>
                    <a:pt x="26" y="7"/>
                  </a:lnTo>
                  <a:lnTo>
                    <a:pt x="29" y="14"/>
                  </a:lnTo>
                  <a:lnTo>
                    <a:pt x="29" y="20"/>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58" name="Freeform 349">
              <a:extLst>
                <a:ext uri="{FF2B5EF4-FFF2-40B4-BE49-F238E27FC236}">
                  <a16:creationId xmlns:a16="http://schemas.microsoft.com/office/drawing/2014/main" xmlns="" id="{73CFDC76-F7CA-43A4-BD28-834CE03B921B}"/>
                </a:ext>
              </a:extLst>
            </p:cNvPr>
            <p:cNvSpPr>
              <a:spLocks/>
            </p:cNvSpPr>
            <p:nvPr/>
          </p:nvSpPr>
          <p:spPr bwMode="auto">
            <a:xfrm>
              <a:off x="2675" y="1122"/>
              <a:ext cx="16" cy="16"/>
            </a:xfrm>
            <a:custGeom>
              <a:avLst/>
              <a:gdLst>
                <a:gd name="T0" fmla="*/ 1 w 31"/>
                <a:gd name="T1" fmla="*/ 1 h 31"/>
                <a:gd name="T2" fmla="*/ 1 w 31"/>
                <a:gd name="T3" fmla="*/ 1 h 31"/>
                <a:gd name="T4" fmla="*/ 1 w 31"/>
                <a:gd name="T5" fmla="*/ 1 h 31"/>
                <a:gd name="T6" fmla="*/ 1 w 31"/>
                <a:gd name="T7" fmla="*/ 1 h 31"/>
                <a:gd name="T8" fmla="*/ 1 w 31"/>
                <a:gd name="T9" fmla="*/ 1 h 31"/>
                <a:gd name="T10" fmla="*/ 0 w 31"/>
                <a:gd name="T11" fmla="*/ 1 h 31"/>
                <a:gd name="T12" fmla="*/ 0 w 31"/>
                <a:gd name="T13" fmla="*/ 1 h 31"/>
                <a:gd name="T14" fmla="*/ 1 w 31"/>
                <a:gd name="T15" fmla="*/ 1 h 31"/>
                <a:gd name="T16" fmla="*/ 1 w 31"/>
                <a:gd name="T17" fmla="*/ 1 h 31"/>
                <a:gd name="T18" fmla="*/ 1 w 31"/>
                <a:gd name="T19" fmla="*/ 0 h 31"/>
                <a:gd name="T20" fmla="*/ 1 w 31"/>
                <a:gd name="T21" fmla="*/ 0 h 31"/>
                <a:gd name="T22" fmla="*/ 1 w 31"/>
                <a:gd name="T23" fmla="*/ 1 h 31"/>
                <a:gd name="T24" fmla="*/ 1 w 31"/>
                <a:gd name="T25" fmla="*/ 1 h 31"/>
                <a:gd name="T26" fmla="*/ 1 w 31"/>
                <a:gd name="T27" fmla="*/ 1 h 31"/>
                <a:gd name="T28" fmla="*/ 1 w 31"/>
                <a:gd name="T29" fmla="*/ 1 h 31"/>
                <a:gd name="T30" fmla="*/ 1 w 31"/>
                <a:gd name="T31" fmla="*/ 1 h 31"/>
                <a:gd name="T32" fmla="*/ 1 w 31"/>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31">
                  <a:moveTo>
                    <a:pt x="28" y="29"/>
                  </a:moveTo>
                  <a:lnTo>
                    <a:pt x="22" y="31"/>
                  </a:lnTo>
                  <a:lnTo>
                    <a:pt x="15" y="31"/>
                  </a:lnTo>
                  <a:lnTo>
                    <a:pt x="7" y="29"/>
                  </a:lnTo>
                  <a:lnTo>
                    <a:pt x="2" y="25"/>
                  </a:lnTo>
                  <a:lnTo>
                    <a:pt x="0" y="20"/>
                  </a:lnTo>
                  <a:lnTo>
                    <a:pt x="0" y="14"/>
                  </a:lnTo>
                  <a:lnTo>
                    <a:pt x="2" y="7"/>
                  </a:lnTo>
                  <a:lnTo>
                    <a:pt x="5" y="2"/>
                  </a:lnTo>
                  <a:lnTo>
                    <a:pt x="10" y="0"/>
                  </a:lnTo>
                  <a:lnTo>
                    <a:pt x="17" y="0"/>
                  </a:lnTo>
                  <a:lnTo>
                    <a:pt x="24" y="3"/>
                  </a:lnTo>
                  <a:lnTo>
                    <a:pt x="28" y="8"/>
                  </a:lnTo>
                  <a:lnTo>
                    <a:pt x="30" y="14"/>
                  </a:lnTo>
                  <a:lnTo>
                    <a:pt x="31" y="20"/>
                  </a:lnTo>
                  <a:lnTo>
                    <a:pt x="31" y="24"/>
                  </a:lnTo>
                  <a:lnTo>
                    <a:pt x="28" y="29"/>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59" name="Freeform 350">
              <a:extLst>
                <a:ext uri="{FF2B5EF4-FFF2-40B4-BE49-F238E27FC236}">
                  <a16:creationId xmlns:a16="http://schemas.microsoft.com/office/drawing/2014/main" xmlns="" id="{A34B4807-7735-4394-AA49-264485A3CBA2}"/>
                </a:ext>
              </a:extLst>
            </p:cNvPr>
            <p:cNvSpPr>
              <a:spLocks/>
            </p:cNvSpPr>
            <p:nvPr/>
          </p:nvSpPr>
          <p:spPr bwMode="auto">
            <a:xfrm>
              <a:off x="2712" y="1107"/>
              <a:ext cx="16" cy="17"/>
            </a:xfrm>
            <a:custGeom>
              <a:avLst/>
              <a:gdLst>
                <a:gd name="T0" fmla="*/ 1 w 31"/>
                <a:gd name="T1" fmla="*/ 1 h 32"/>
                <a:gd name="T2" fmla="*/ 1 w 31"/>
                <a:gd name="T3" fmla="*/ 2 h 32"/>
                <a:gd name="T4" fmla="*/ 1 w 31"/>
                <a:gd name="T5" fmla="*/ 2 h 32"/>
                <a:gd name="T6" fmla="*/ 1 w 31"/>
                <a:gd name="T7" fmla="*/ 2 h 32"/>
                <a:gd name="T8" fmla="*/ 1 w 31"/>
                <a:gd name="T9" fmla="*/ 1 h 32"/>
                <a:gd name="T10" fmla="*/ 0 w 31"/>
                <a:gd name="T11" fmla="*/ 1 h 32"/>
                <a:gd name="T12" fmla="*/ 1 w 31"/>
                <a:gd name="T13" fmla="*/ 1 h 32"/>
                <a:gd name="T14" fmla="*/ 1 w 31"/>
                <a:gd name="T15" fmla="*/ 1 h 32"/>
                <a:gd name="T16" fmla="*/ 1 w 31"/>
                <a:gd name="T17" fmla="*/ 1 h 32"/>
                <a:gd name="T18" fmla="*/ 1 w 31"/>
                <a:gd name="T19" fmla="*/ 1 h 32"/>
                <a:gd name="T20" fmla="*/ 1 w 31"/>
                <a:gd name="T21" fmla="*/ 0 h 32"/>
                <a:gd name="T22" fmla="*/ 1 w 31"/>
                <a:gd name="T23" fmla="*/ 1 h 32"/>
                <a:gd name="T24" fmla="*/ 1 w 31"/>
                <a:gd name="T25" fmla="*/ 1 h 32"/>
                <a:gd name="T26" fmla="*/ 1 w 31"/>
                <a:gd name="T27" fmla="*/ 1 h 32"/>
                <a:gd name="T28" fmla="*/ 1 w 31"/>
                <a:gd name="T29" fmla="*/ 1 h 32"/>
                <a:gd name="T30" fmla="*/ 1 w 31"/>
                <a:gd name="T31" fmla="*/ 1 h 32"/>
                <a:gd name="T32" fmla="*/ 1 w 31"/>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32">
                  <a:moveTo>
                    <a:pt x="27" y="28"/>
                  </a:moveTo>
                  <a:lnTo>
                    <a:pt x="23" y="31"/>
                  </a:lnTo>
                  <a:lnTo>
                    <a:pt x="16" y="32"/>
                  </a:lnTo>
                  <a:lnTo>
                    <a:pt x="9" y="32"/>
                  </a:lnTo>
                  <a:lnTo>
                    <a:pt x="3" y="28"/>
                  </a:lnTo>
                  <a:lnTo>
                    <a:pt x="0" y="21"/>
                  </a:lnTo>
                  <a:lnTo>
                    <a:pt x="1" y="14"/>
                  </a:lnTo>
                  <a:lnTo>
                    <a:pt x="3" y="8"/>
                  </a:lnTo>
                  <a:lnTo>
                    <a:pt x="8" y="3"/>
                  </a:lnTo>
                  <a:lnTo>
                    <a:pt x="12" y="1"/>
                  </a:lnTo>
                  <a:lnTo>
                    <a:pt x="18" y="0"/>
                  </a:lnTo>
                  <a:lnTo>
                    <a:pt x="24" y="1"/>
                  </a:lnTo>
                  <a:lnTo>
                    <a:pt x="29" y="5"/>
                  </a:lnTo>
                  <a:lnTo>
                    <a:pt x="31" y="10"/>
                  </a:lnTo>
                  <a:lnTo>
                    <a:pt x="31" y="17"/>
                  </a:lnTo>
                  <a:lnTo>
                    <a:pt x="30" y="23"/>
                  </a:lnTo>
                  <a:lnTo>
                    <a:pt x="27" y="28"/>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60" name="Freeform 351">
              <a:extLst>
                <a:ext uri="{FF2B5EF4-FFF2-40B4-BE49-F238E27FC236}">
                  <a16:creationId xmlns:a16="http://schemas.microsoft.com/office/drawing/2014/main" xmlns="" id="{7647638A-5FAD-4B14-B634-36D49F09A492}"/>
                </a:ext>
              </a:extLst>
            </p:cNvPr>
            <p:cNvSpPr>
              <a:spLocks/>
            </p:cNvSpPr>
            <p:nvPr/>
          </p:nvSpPr>
          <p:spPr bwMode="auto">
            <a:xfrm>
              <a:off x="2735" y="1130"/>
              <a:ext cx="16" cy="16"/>
            </a:xfrm>
            <a:custGeom>
              <a:avLst/>
              <a:gdLst>
                <a:gd name="T0" fmla="*/ 1 w 31"/>
                <a:gd name="T1" fmla="*/ 1 h 31"/>
                <a:gd name="T2" fmla="*/ 1 w 31"/>
                <a:gd name="T3" fmla="*/ 1 h 31"/>
                <a:gd name="T4" fmla="*/ 1 w 31"/>
                <a:gd name="T5" fmla="*/ 1 h 31"/>
                <a:gd name="T6" fmla="*/ 1 w 31"/>
                <a:gd name="T7" fmla="*/ 1 h 31"/>
                <a:gd name="T8" fmla="*/ 1 w 31"/>
                <a:gd name="T9" fmla="*/ 1 h 31"/>
                <a:gd name="T10" fmla="*/ 1 w 31"/>
                <a:gd name="T11" fmla="*/ 1 h 31"/>
                <a:gd name="T12" fmla="*/ 1 w 31"/>
                <a:gd name="T13" fmla="*/ 1 h 31"/>
                <a:gd name="T14" fmla="*/ 1 w 31"/>
                <a:gd name="T15" fmla="*/ 0 h 31"/>
                <a:gd name="T16" fmla="*/ 1 w 31"/>
                <a:gd name="T17" fmla="*/ 1 h 31"/>
                <a:gd name="T18" fmla="*/ 1 w 31"/>
                <a:gd name="T19" fmla="*/ 1 h 31"/>
                <a:gd name="T20" fmla="*/ 0 w 31"/>
                <a:gd name="T21" fmla="*/ 1 h 31"/>
                <a:gd name="T22" fmla="*/ 0 w 31"/>
                <a:gd name="T23" fmla="*/ 1 h 31"/>
                <a:gd name="T24" fmla="*/ 0 w 31"/>
                <a:gd name="T25" fmla="*/ 1 h 31"/>
                <a:gd name="T26" fmla="*/ 1 w 31"/>
                <a:gd name="T27" fmla="*/ 1 h 31"/>
                <a:gd name="T28" fmla="*/ 1 w 31"/>
                <a:gd name="T29" fmla="*/ 1 h 31"/>
                <a:gd name="T30" fmla="*/ 1 w 31"/>
                <a:gd name="T31" fmla="*/ 1 h 31"/>
                <a:gd name="T32" fmla="*/ 1 w 31"/>
                <a:gd name="T33" fmla="*/ 1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31">
                  <a:moveTo>
                    <a:pt x="24" y="31"/>
                  </a:moveTo>
                  <a:lnTo>
                    <a:pt x="29" y="26"/>
                  </a:lnTo>
                  <a:lnTo>
                    <a:pt x="31" y="19"/>
                  </a:lnTo>
                  <a:lnTo>
                    <a:pt x="31" y="13"/>
                  </a:lnTo>
                  <a:lnTo>
                    <a:pt x="30" y="7"/>
                  </a:lnTo>
                  <a:lnTo>
                    <a:pt x="25" y="3"/>
                  </a:lnTo>
                  <a:lnTo>
                    <a:pt x="18" y="1"/>
                  </a:lnTo>
                  <a:lnTo>
                    <a:pt x="10" y="0"/>
                  </a:lnTo>
                  <a:lnTo>
                    <a:pt x="4" y="2"/>
                  </a:lnTo>
                  <a:lnTo>
                    <a:pt x="1" y="6"/>
                  </a:lnTo>
                  <a:lnTo>
                    <a:pt x="0" y="10"/>
                  </a:lnTo>
                  <a:lnTo>
                    <a:pt x="0" y="16"/>
                  </a:lnTo>
                  <a:lnTo>
                    <a:pt x="0" y="21"/>
                  </a:lnTo>
                  <a:lnTo>
                    <a:pt x="3" y="25"/>
                  </a:lnTo>
                  <a:lnTo>
                    <a:pt x="10" y="29"/>
                  </a:lnTo>
                  <a:lnTo>
                    <a:pt x="18" y="31"/>
                  </a:lnTo>
                  <a:lnTo>
                    <a:pt x="24" y="3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61" name="Freeform 352">
              <a:extLst>
                <a:ext uri="{FF2B5EF4-FFF2-40B4-BE49-F238E27FC236}">
                  <a16:creationId xmlns:a16="http://schemas.microsoft.com/office/drawing/2014/main" xmlns="" id="{787598EB-E650-4BE5-9170-884BBF723F7C}"/>
                </a:ext>
              </a:extLst>
            </p:cNvPr>
            <p:cNvSpPr>
              <a:spLocks/>
            </p:cNvSpPr>
            <p:nvPr/>
          </p:nvSpPr>
          <p:spPr bwMode="auto">
            <a:xfrm>
              <a:off x="2750" y="1103"/>
              <a:ext cx="14" cy="14"/>
            </a:xfrm>
            <a:custGeom>
              <a:avLst/>
              <a:gdLst>
                <a:gd name="T0" fmla="*/ 1 w 27"/>
                <a:gd name="T1" fmla="*/ 1 h 28"/>
                <a:gd name="T2" fmla="*/ 1 w 27"/>
                <a:gd name="T3" fmla="*/ 1 h 28"/>
                <a:gd name="T4" fmla="*/ 1 w 27"/>
                <a:gd name="T5" fmla="*/ 1 h 28"/>
                <a:gd name="T6" fmla="*/ 1 w 27"/>
                <a:gd name="T7" fmla="*/ 1 h 28"/>
                <a:gd name="T8" fmla="*/ 1 w 27"/>
                <a:gd name="T9" fmla="*/ 1 h 28"/>
                <a:gd name="T10" fmla="*/ 1 w 27"/>
                <a:gd name="T11" fmla="*/ 1 h 28"/>
                <a:gd name="T12" fmla="*/ 1 w 27"/>
                <a:gd name="T13" fmla="*/ 1 h 28"/>
                <a:gd name="T14" fmla="*/ 1 w 27"/>
                <a:gd name="T15" fmla="*/ 1 h 28"/>
                <a:gd name="T16" fmla="*/ 0 w 27"/>
                <a:gd name="T17" fmla="*/ 1 h 28"/>
                <a:gd name="T18" fmla="*/ 1 w 27"/>
                <a:gd name="T19" fmla="*/ 1 h 28"/>
                <a:gd name="T20" fmla="*/ 1 w 27"/>
                <a:gd name="T21" fmla="*/ 1 h 28"/>
                <a:gd name="T22" fmla="*/ 1 w 27"/>
                <a:gd name="T23" fmla="*/ 1 h 28"/>
                <a:gd name="T24" fmla="*/ 1 w 27"/>
                <a:gd name="T25" fmla="*/ 0 h 28"/>
                <a:gd name="T26" fmla="*/ 1 w 27"/>
                <a:gd name="T27" fmla="*/ 0 h 28"/>
                <a:gd name="T28" fmla="*/ 1 w 27"/>
                <a:gd name="T29" fmla="*/ 1 h 28"/>
                <a:gd name="T30" fmla="*/ 1 w 27"/>
                <a:gd name="T31" fmla="*/ 1 h 28"/>
                <a:gd name="T32" fmla="*/ 1 w 27"/>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28">
                  <a:moveTo>
                    <a:pt x="27" y="11"/>
                  </a:moveTo>
                  <a:lnTo>
                    <a:pt x="27" y="16"/>
                  </a:lnTo>
                  <a:lnTo>
                    <a:pt x="26" y="21"/>
                  </a:lnTo>
                  <a:lnTo>
                    <a:pt x="23" y="25"/>
                  </a:lnTo>
                  <a:lnTo>
                    <a:pt x="16" y="28"/>
                  </a:lnTo>
                  <a:lnTo>
                    <a:pt x="9" y="28"/>
                  </a:lnTo>
                  <a:lnTo>
                    <a:pt x="4" y="25"/>
                  </a:lnTo>
                  <a:lnTo>
                    <a:pt x="1" y="22"/>
                  </a:lnTo>
                  <a:lnTo>
                    <a:pt x="0" y="17"/>
                  </a:lnTo>
                  <a:lnTo>
                    <a:pt x="1" y="13"/>
                  </a:lnTo>
                  <a:lnTo>
                    <a:pt x="3" y="7"/>
                  </a:lnTo>
                  <a:lnTo>
                    <a:pt x="8" y="2"/>
                  </a:lnTo>
                  <a:lnTo>
                    <a:pt x="11" y="0"/>
                  </a:lnTo>
                  <a:lnTo>
                    <a:pt x="16" y="0"/>
                  </a:lnTo>
                  <a:lnTo>
                    <a:pt x="22" y="3"/>
                  </a:lnTo>
                  <a:lnTo>
                    <a:pt x="26" y="7"/>
                  </a:lnTo>
                  <a:lnTo>
                    <a:pt x="27" y="1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62" name="Freeform 353">
              <a:extLst>
                <a:ext uri="{FF2B5EF4-FFF2-40B4-BE49-F238E27FC236}">
                  <a16:creationId xmlns:a16="http://schemas.microsoft.com/office/drawing/2014/main" xmlns="" id="{5EB03267-E215-4F59-8196-C8AE8BDE36FE}"/>
                </a:ext>
              </a:extLst>
            </p:cNvPr>
            <p:cNvSpPr>
              <a:spLocks/>
            </p:cNvSpPr>
            <p:nvPr/>
          </p:nvSpPr>
          <p:spPr bwMode="auto">
            <a:xfrm>
              <a:off x="2730" y="1078"/>
              <a:ext cx="12" cy="15"/>
            </a:xfrm>
            <a:custGeom>
              <a:avLst/>
              <a:gdLst>
                <a:gd name="T0" fmla="*/ 0 w 25"/>
                <a:gd name="T1" fmla="*/ 0 h 31"/>
                <a:gd name="T2" fmla="*/ 0 w 25"/>
                <a:gd name="T3" fmla="*/ 0 h 31"/>
                <a:gd name="T4" fmla="*/ 0 w 25"/>
                <a:gd name="T5" fmla="*/ 0 h 31"/>
                <a:gd name="T6" fmla="*/ 0 w 25"/>
                <a:gd name="T7" fmla="*/ 0 h 31"/>
                <a:gd name="T8" fmla="*/ 0 w 25"/>
                <a:gd name="T9" fmla="*/ 0 h 31"/>
                <a:gd name="T10" fmla="*/ 0 w 25"/>
                <a:gd name="T11" fmla="*/ 0 h 31"/>
                <a:gd name="T12" fmla="*/ 0 w 25"/>
                <a:gd name="T13" fmla="*/ 0 h 31"/>
                <a:gd name="T14" fmla="*/ 0 w 25"/>
                <a:gd name="T15" fmla="*/ 0 h 31"/>
                <a:gd name="T16" fmla="*/ 0 w 25"/>
                <a:gd name="T17" fmla="*/ 0 h 31"/>
                <a:gd name="T18" fmla="*/ 0 w 25"/>
                <a:gd name="T19" fmla="*/ 0 h 31"/>
                <a:gd name="T20" fmla="*/ 0 w 25"/>
                <a:gd name="T21" fmla="*/ 0 h 31"/>
                <a:gd name="T22" fmla="*/ 0 w 25"/>
                <a:gd name="T23" fmla="*/ 0 h 31"/>
                <a:gd name="T24" fmla="*/ 0 w 25"/>
                <a:gd name="T25" fmla="*/ 0 h 31"/>
                <a:gd name="T26" fmla="*/ 0 w 25"/>
                <a:gd name="T27" fmla="*/ 0 h 31"/>
                <a:gd name="T28" fmla="*/ 0 w 25"/>
                <a:gd name="T29" fmla="*/ 0 h 31"/>
                <a:gd name="T30" fmla="*/ 0 w 25"/>
                <a:gd name="T31" fmla="*/ 0 h 31"/>
                <a:gd name="T32" fmla="*/ 0 w 25"/>
                <a:gd name="T33" fmla="*/ 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5" h="31">
                  <a:moveTo>
                    <a:pt x="18" y="0"/>
                  </a:moveTo>
                  <a:lnTo>
                    <a:pt x="22" y="2"/>
                  </a:lnTo>
                  <a:lnTo>
                    <a:pt x="25" y="6"/>
                  </a:lnTo>
                  <a:lnTo>
                    <a:pt x="25" y="12"/>
                  </a:lnTo>
                  <a:lnTo>
                    <a:pt x="25" y="18"/>
                  </a:lnTo>
                  <a:lnTo>
                    <a:pt x="21" y="24"/>
                  </a:lnTo>
                  <a:lnTo>
                    <a:pt x="16" y="28"/>
                  </a:lnTo>
                  <a:lnTo>
                    <a:pt x="12" y="30"/>
                  </a:lnTo>
                  <a:lnTo>
                    <a:pt x="7" y="31"/>
                  </a:lnTo>
                  <a:lnTo>
                    <a:pt x="4" y="30"/>
                  </a:lnTo>
                  <a:lnTo>
                    <a:pt x="1" y="25"/>
                  </a:lnTo>
                  <a:lnTo>
                    <a:pt x="0" y="20"/>
                  </a:lnTo>
                  <a:lnTo>
                    <a:pt x="0" y="14"/>
                  </a:lnTo>
                  <a:lnTo>
                    <a:pt x="3" y="9"/>
                  </a:lnTo>
                  <a:lnTo>
                    <a:pt x="6" y="5"/>
                  </a:lnTo>
                  <a:lnTo>
                    <a:pt x="12" y="1"/>
                  </a:lnTo>
                  <a:lnTo>
                    <a:pt x="18" y="0"/>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63" name="Freeform 354">
              <a:extLst>
                <a:ext uri="{FF2B5EF4-FFF2-40B4-BE49-F238E27FC236}">
                  <a16:creationId xmlns:a16="http://schemas.microsoft.com/office/drawing/2014/main" xmlns="" id="{05C70598-898F-419C-B8E3-0649C4B3C986}"/>
                </a:ext>
              </a:extLst>
            </p:cNvPr>
            <p:cNvSpPr>
              <a:spLocks/>
            </p:cNvSpPr>
            <p:nvPr/>
          </p:nvSpPr>
          <p:spPr bwMode="auto">
            <a:xfrm>
              <a:off x="2704" y="1088"/>
              <a:ext cx="15" cy="17"/>
            </a:xfrm>
            <a:custGeom>
              <a:avLst/>
              <a:gdLst>
                <a:gd name="T0" fmla="*/ 1 w 30"/>
                <a:gd name="T1" fmla="*/ 1 h 33"/>
                <a:gd name="T2" fmla="*/ 1 w 30"/>
                <a:gd name="T3" fmla="*/ 1 h 33"/>
                <a:gd name="T4" fmla="*/ 1 w 30"/>
                <a:gd name="T5" fmla="*/ 1 h 33"/>
                <a:gd name="T6" fmla="*/ 1 w 30"/>
                <a:gd name="T7" fmla="*/ 1 h 33"/>
                <a:gd name="T8" fmla="*/ 1 w 30"/>
                <a:gd name="T9" fmla="*/ 2 h 33"/>
                <a:gd name="T10" fmla="*/ 1 w 30"/>
                <a:gd name="T11" fmla="*/ 1 h 33"/>
                <a:gd name="T12" fmla="*/ 0 w 30"/>
                <a:gd name="T13" fmla="*/ 1 h 33"/>
                <a:gd name="T14" fmla="*/ 0 w 30"/>
                <a:gd name="T15" fmla="*/ 1 h 33"/>
                <a:gd name="T16" fmla="*/ 1 w 30"/>
                <a:gd name="T17" fmla="*/ 1 h 33"/>
                <a:gd name="T18" fmla="*/ 1 w 30"/>
                <a:gd name="T19" fmla="*/ 1 h 33"/>
                <a:gd name="T20" fmla="*/ 1 w 30"/>
                <a:gd name="T21" fmla="*/ 1 h 33"/>
                <a:gd name="T22" fmla="*/ 1 w 30"/>
                <a:gd name="T23" fmla="*/ 1 h 33"/>
                <a:gd name="T24" fmla="*/ 1 w 30"/>
                <a:gd name="T25" fmla="*/ 0 h 33"/>
                <a:gd name="T26" fmla="*/ 1 w 30"/>
                <a:gd name="T27" fmla="*/ 1 h 33"/>
                <a:gd name="T28" fmla="*/ 1 w 30"/>
                <a:gd name="T29" fmla="*/ 1 h 33"/>
                <a:gd name="T30" fmla="*/ 1 w 30"/>
                <a:gd name="T31" fmla="*/ 1 h 33"/>
                <a:gd name="T32" fmla="*/ 1 w 30"/>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0" h="33">
                  <a:moveTo>
                    <a:pt x="27" y="17"/>
                  </a:moveTo>
                  <a:lnTo>
                    <a:pt x="24" y="23"/>
                  </a:lnTo>
                  <a:lnTo>
                    <a:pt x="20" y="29"/>
                  </a:lnTo>
                  <a:lnTo>
                    <a:pt x="16" y="32"/>
                  </a:lnTo>
                  <a:lnTo>
                    <a:pt x="9" y="33"/>
                  </a:lnTo>
                  <a:lnTo>
                    <a:pt x="3" y="31"/>
                  </a:lnTo>
                  <a:lnTo>
                    <a:pt x="0" y="28"/>
                  </a:lnTo>
                  <a:lnTo>
                    <a:pt x="0" y="22"/>
                  </a:lnTo>
                  <a:lnTo>
                    <a:pt x="1" y="15"/>
                  </a:lnTo>
                  <a:lnTo>
                    <a:pt x="4" y="9"/>
                  </a:lnTo>
                  <a:lnTo>
                    <a:pt x="10" y="3"/>
                  </a:lnTo>
                  <a:lnTo>
                    <a:pt x="16" y="1"/>
                  </a:lnTo>
                  <a:lnTo>
                    <a:pt x="22" y="0"/>
                  </a:lnTo>
                  <a:lnTo>
                    <a:pt x="25" y="1"/>
                  </a:lnTo>
                  <a:lnTo>
                    <a:pt x="28" y="6"/>
                  </a:lnTo>
                  <a:lnTo>
                    <a:pt x="30" y="11"/>
                  </a:lnTo>
                  <a:lnTo>
                    <a:pt x="27" y="17"/>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64" name="Freeform 355">
              <a:extLst>
                <a:ext uri="{FF2B5EF4-FFF2-40B4-BE49-F238E27FC236}">
                  <a16:creationId xmlns:a16="http://schemas.microsoft.com/office/drawing/2014/main" xmlns="" id="{ED5C4D7B-E762-4AA6-91DD-5BB4C13CF7E4}"/>
                </a:ext>
              </a:extLst>
            </p:cNvPr>
            <p:cNvSpPr>
              <a:spLocks/>
            </p:cNvSpPr>
            <p:nvPr/>
          </p:nvSpPr>
          <p:spPr bwMode="auto">
            <a:xfrm>
              <a:off x="2686" y="1086"/>
              <a:ext cx="15" cy="14"/>
            </a:xfrm>
            <a:custGeom>
              <a:avLst/>
              <a:gdLst>
                <a:gd name="T0" fmla="*/ 1 w 29"/>
                <a:gd name="T1" fmla="*/ 0 h 29"/>
                <a:gd name="T2" fmla="*/ 1 w 29"/>
                <a:gd name="T3" fmla="*/ 0 h 29"/>
                <a:gd name="T4" fmla="*/ 0 w 29"/>
                <a:gd name="T5" fmla="*/ 0 h 29"/>
                <a:gd name="T6" fmla="*/ 0 w 29"/>
                <a:gd name="T7" fmla="*/ 0 h 29"/>
                <a:gd name="T8" fmla="*/ 1 w 29"/>
                <a:gd name="T9" fmla="*/ 0 h 29"/>
                <a:gd name="T10" fmla="*/ 1 w 29"/>
                <a:gd name="T11" fmla="*/ 0 h 29"/>
                <a:gd name="T12" fmla="*/ 1 w 29"/>
                <a:gd name="T13" fmla="*/ 0 h 29"/>
                <a:gd name="T14" fmla="*/ 1 w 29"/>
                <a:gd name="T15" fmla="*/ 0 h 29"/>
                <a:gd name="T16" fmla="*/ 1 w 29"/>
                <a:gd name="T17" fmla="*/ 0 h 29"/>
                <a:gd name="T18" fmla="*/ 1 w 29"/>
                <a:gd name="T19" fmla="*/ 0 h 29"/>
                <a:gd name="T20" fmla="*/ 1 w 29"/>
                <a:gd name="T21" fmla="*/ 0 h 29"/>
                <a:gd name="T22" fmla="*/ 1 w 29"/>
                <a:gd name="T23" fmla="*/ 0 h 29"/>
                <a:gd name="T24" fmla="*/ 1 w 29"/>
                <a:gd name="T25" fmla="*/ 0 h 29"/>
                <a:gd name="T26" fmla="*/ 1 w 29"/>
                <a:gd name="T27" fmla="*/ 0 h 29"/>
                <a:gd name="T28" fmla="*/ 1 w 29"/>
                <a:gd name="T29" fmla="*/ 0 h 29"/>
                <a:gd name="T30" fmla="*/ 1 w 29"/>
                <a:gd name="T31" fmla="*/ 0 h 29"/>
                <a:gd name="T32" fmla="*/ 1 w 29"/>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29">
                  <a:moveTo>
                    <a:pt x="5" y="26"/>
                  </a:moveTo>
                  <a:lnTo>
                    <a:pt x="1" y="22"/>
                  </a:lnTo>
                  <a:lnTo>
                    <a:pt x="0" y="17"/>
                  </a:lnTo>
                  <a:lnTo>
                    <a:pt x="0" y="13"/>
                  </a:lnTo>
                  <a:lnTo>
                    <a:pt x="2" y="8"/>
                  </a:lnTo>
                  <a:lnTo>
                    <a:pt x="7" y="5"/>
                  </a:lnTo>
                  <a:lnTo>
                    <a:pt x="12" y="1"/>
                  </a:lnTo>
                  <a:lnTo>
                    <a:pt x="16" y="0"/>
                  </a:lnTo>
                  <a:lnTo>
                    <a:pt x="21" y="1"/>
                  </a:lnTo>
                  <a:lnTo>
                    <a:pt x="25" y="4"/>
                  </a:lnTo>
                  <a:lnTo>
                    <a:pt x="28" y="8"/>
                  </a:lnTo>
                  <a:lnTo>
                    <a:pt x="29" y="14"/>
                  </a:lnTo>
                  <a:lnTo>
                    <a:pt x="28" y="19"/>
                  </a:lnTo>
                  <a:lnTo>
                    <a:pt x="23" y="23"/>
                  </a:lnTo>
                  <a:lnTo>
                    <a:pt x="18" y="28"/>
                  </a:lnTo>
                  <a:lnTo>
                    <a:pt x="12" y="29"/>
                  </a:lnTo>
                  <a:lnTo>
                    <a:pt x="5" y="2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65" name="Freeform 356">
              <a:extLst>
                <a:ext uri="{FF2B5EF4-FFF2-40B4-BE49-F238E27FC236}">
                  <a16:creationId xmlns:a16="http://schemas.microsoft.com/office/drawing/2014/main" xmlns="" id="{F3966D2E-5639-4702-AF60-F95CCDB2080E}"/>
                </a:ext>
              </a:extLst>
            </p:cNvPr>
            <p:cNvSpPr>
              <a:spLocks/>
            </p:cNvSpPr>
            <p:nvPr/>
          </p:nvSpPr>
          <p:spPr bwMode="auto">
            <a:xfrm>
              <a:off x="2745" y="1012"/>
              <a:ext cx="123" cy="79"/>
            </a:xfrm>
            <a:custGeom>
              <a:avLst/>
              <a:gdLst>
                <a:gd name="T0" fmla="*/ 0 w 247"/>
                <a:gd name="T1" fmla="*/ 4 h 159"/>
                <a:gd name="T2" fmla="*/ 0 w 247"/>
                <a:gd name="T3" fmla="*/ 4 h 159"/>
                <a:gd name="T4" fmla="*/ 0 w 247"/>
                <a:gd name="T5" fmla="*/ 4 h 159"/>
                <a:gd name="T6" fmla="*/ 0 w 247"/>
                <a:gd name="T7" fmla="*/ 4 h 159"/>
                <a:gd name="T8" fmla="*/ 1 w 247"/>
                <a:gd name="T9" fmla="*/ 4 h 159"/>
                <a:gd name="T10" fmla="*/ 2 w 247"/>
                <a:gd name="T11" fmla="*/ 4 h 159"/>
                <a:gd name="T12" fmla="*/ 4 w 247"/>
                <a:gd name="T13" fmla="*/ 4 h 159"/>
                <a:gd name="T14" fmla="*/ 4 w 247"/>
                <a:gd name="T15" fmla="*/ 4 h 159"/>
                <a:gd name="T16" fmla="*/ 3 w 247"/>
                <a:gd name="T17" fmla="*/ 4 h 159"/>
                <a:gd name="T18" fmla="*/ 2 w 247"/>
                <a:gd name="T19" fmla="*/ 4 h 159"/>
                <a:gd name="T20" fmla="*/ 1 w 247"/>
                <a:gd name="T21" fmla="*/ 3 h 159"/>
                <a:gd name="T22" fmla="*/ 1 w 247"/>
                <a:gd name="T23" fmla="*/ 3 h 159"/>
                <a:gd name="T24" fmla="*/ 1 w 247"/>
                <a:gd name="T25" fmla="*/ 3 h 159"/>
                <a:gd name="T26" fmla="*/ 2 w 247"/>
                <a:gd name="T27" fmla="*/ 3 h 159"/>
                <a:gd name="T28" fmla="*/ 3 w 247"/>
                <a:gd name="T29" fmla="*/ 3 h 159"/>
                <a:gd name="T30" fmla="*/ 4 w 247"/>
                <a:gd name="T31" fmla="*/ 3 h 159"/>
                <a:gd name="T32" fmla="*/ 5 w 247"/>
                <a:gd name="T33" fmla="*/ 3 h 159"/>
                <a:gd name="T34" fmla="*/ 5 w 247"/>
                <a:gd name="T35" fmla="*/ 3 h 159"/>
                <a:gd name="T36" fmla="*/ 4 w 247"/>
                <a:gd name="T37" fmla="*/ 3 h 159"/>
                <a:gd name="T38" fmla="*/ 3 w 247"/>
                <a:gd name="T39" fmla="*/ 3 h 159"/>
                <a:gd name="T40" fmla="*/ 3 w 247"/>
                <a:gd name="T41" fmla="*/ 3 h 159"/>
                <a:gd name="T42" fmla="*/ 2 w 247"/>
                <a:gd name="T43" fmla="*/ 2 h 159"/>
                <a:gd name="T44" fmla="*/ 3 w 247"/>
                <a:gd name="T45" fmla="*/ 2 h 159"/>
                <a:gd name="T46" fmla="*/ 3 w 247"/>
                <a:gd name="T47" fmla="*/ 2 h 159"/>
                <a:gd name="T48" fmla="*/ 4 w 247"/>
                <a:gd name="T49" fmla="*/ 2 h 159"/>
                <a:gd name="T50" fmla="*/ 4 w 247"/>
                <a:gd name="T51" fmla="*/ 2 h 159"/>
                <a:gd name="T52" fmla="*/ 5 w 247"/>
                <a:gd name="T53" fmla="*/ 2 h 159"/>
                <a:gd name="T54" fmla="*/ 6 w 247"/>
                <a:gd name="T55" fmla="*/ 3 h 159"/>
                <a:gd name="T56" fmla="*/ 5 w 247"/>
                <a:gd name="T57" fmla="*/ 2 h 159"/>
                <a:gd name="T58" fmla="*/ 5 w 247"/>
                <a:gd name="T59" fmla="*/ 2 h 159"/>
                <a:gd name="T60" fmla="*/ 4 w 247"/>
                <a:gd name="T61" fmla="*/ 2 h 159"/>
                <a:gd name="T62" fmla="*/ 5 w 247"/>
                <a:gd name="T63" fmla="*/ 2 h 159"/>
                <a:gd name="T64" fmla="*/ 7 w 247"/>
                <a:gd name="T65" fmla="*/ 1 h 159"/>
                <a:gd name="T66" fmla="*/ 7 w 247"/>
                <a:gd name="T67" fmla="*/ 1 h 159"/>
                <a:gd name="T68" fmla="*/ 7 w 247"/>
                <a:gd name="T69" fmla="*/ 1 h 159"/>
                <a:gd name="T70" fmla="*/ 6 w 247"/>
                <a:gd name="T71" fmla="*/ 1 h 159"/>
                <a:gd name="T72" fmla="*/ 5 w 247"/>
                <a:gd name="T73" fmla="*/ 1 h 159"/>
                <a:gd name="T74" fmla="*/ 4 w 247"/>
                <a:gd name="T75" fmla="*/ 1 h 159"/>
                <a:gd name="T76" fmla="*/ 5 w 247"/>
                <a:gd name="T77" fmla="*/ 0 h 159"/>
                <a:gd name="T78" fmla="*/ 5 w 247"/>
                <a:gd name="T79" fmla="*/ 0 h 159"/>
                <a:gd name="T80" fmla="*/ 4 w 247"/>
                <a:gd name="T81" fmla="*/ 0 h 159"/>
                <a:gd name="T82" fmla="*/ 4 w 247"/>
                <a:gd name="T83" fmla="*/ 1 h 159"/>
                <a:gd name="T84" fmla="*/ 4 w 247"/>
                <a:gd name="T85" fmla="*/ 2 h 159"/>
                <a:gd name="T86" fmla="*/ 3 w 247"/>
                <a:gd name="T87" fmla="*/ 2 h 159"/>
                <a:gd name="T88" fmla="*/ 2 w 247"/>
                <a:gd name="T89" fmla="*/ 2 h 159"/>
                <a:gd name="T90" fmla="*/ 2 w 247"/>
                <a:gd name="T91" fmla="*/ 2 h 159"/>
                <a:gd name="T92" fmla="*/ 2 w 247"/>
                <a:gd name="T93" fmla="*/ 0 h 159"/>
                <a:gd name="T94" fmla="*/ 2 w 247"/>
                <a:gd name="T95" fmla="*/ 0 h 159"/>
                <a:gd name="T96" fmla="*/ 2 w 247"/>
                <a:gd name="T97" fmla="*/ 1 h 159"/>
                <a:gd name="T98" fmla="*/ 1 w 247"/>
                <a:gd name="T99" fmla="*/ 2 h 159"/>
                <a:gd name="T100" fmla="*/ 0 w 247"/>
                <a:gd name="T101" fmla="*/ 3 h 159"/>
                <a:gd name="T102" fmla="*/ 0 w 247"/>
                <a:gd name="T103" fmla="*/ 3 h 159"/>
                <a:gd name="T104" fmla="*/ 0 w 247"/>
                <a:gd name="T105" fmla="*/ 2 h 159"/>
                <a:gd name="T106" fmla="*/ 0 w 247"/>
                <a:gd name="T107" fmla="*/ 1 h 159"/>
                <a:gd name="T108" fmla="*/ 0 w 247"/>
                <a:gd name="T109" fmla="*/ 4 h 15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47" h="159">
                  <a:moveTo>
                    <a:pt x="0" y="128"/>
                  </a:moveTo>
                  <a:lnTo>
                    <a:pt x="3" y="129"/>
                  </a:lnTo>
                  <a:lnTo>
                    <a:pt x="4" y="130"/>
                  </a:lnTo>
                  <a:lnTo>
                    <a:pt x="6" y="131"/>
                  </a:lnTo>
                  <a:lnTo>
                    <a:pt x="7" y="133"/>
                  </a:lnTo>
                  <a:lnTo>
                    <a:pt x="8" y="136"/>
                  </a:lnTo>
                  <a:lnTo>
                    <a:pt x="9" y="137"/>
                  </a:lnTo>
                  <a:lnTo>
                    <a:pt x="9" y="139"/>
                  </a:lnTo>
                  <a:lnTo>
                    <a:pt x="9" y="141"/>
                  </a:lnTo>
                  <a:lnTo>
                    <a:pt x="14" y="137"/>
                  </a:lnTo>
                  <a:lnTo>
                    <a:pt x="19" y="133"/>
                  </a:lnTo>
                  <a:lnTo>
                    <a:pt x="22" y="131"/>
                  </a:lnTo>
                  <a:lnTo>
                    <a:pt x="24" y="129"/>
                  </a:lnTo>
                  <a:lnTo>
                    <a:pt x="34" y="133"/>
                  </a:lnTo>
                  <a:lnTo>
                    <a:pt x="46" y="139"/>
                  </a:lnTo>
                  <a:lnTo>
                    <a:pt x="61" y="145"/>
                  </a:lnTo>
                  <a:lnTo>
                    <a:pt x="77" y="149"/>
                  </a:lnTo>
                  <a:lnTo>
                    <a:pt x="95" y="154"/>
                  </a:lnTo>
                  <a:lnTo>
                    <a:pt x="110" y="158"/>
                  </a:lnTo>
                  <a:lnTo>
                    <a:pt x="123" y="159"/>
                  </a:lnTo>
                  <a:lnTo>
                    <a:pt x="133" y="159"/>
                  </a:lnTo>
                  <a:lnTo>
                    <a:pt x="142" y="156"/>
                  </a:lnTo>
                  <a:lnTo>
                    <a:pt x="144" y="155"/>
                  </a:lnTo>
                  <a:lnTo>
                    <a:pt x="140" y="154"/>
                  </a:lnTo>
                  <a:lnTo>
                    <a:pt x="133" y="154"/>
                  </a:lnTo>
                  <a:lnTo>
                    <a:pt x="120" y="154"/>
                  </a:lnTo>
                  <a:lnTo>
                    <a:pt x="106" y="152"/>
                  </a:lnTo>
                  <a:lnTo>
                    <a:pt x="92" y="147"/>
                  </a:lnTo>
                  <a:lnTo>
                    <a:pt x="79" y="143"/>
                  </a:lnTo>
                  <a:lnTo>
                    <a:pt x="66" y="138"/>
                  </a:lnTo>
                  <a:lnTo>
                    <a:pt x="54" y="132"/>
                  </a:lnTo>
                  <a:lnTo>
                    <a:pt x="45" y="126"/>
                  </a:lnTo>
                  <a:lnTo>
                    <a:pt x="38" y="121"/>
                  </a:lnTo>
                  <a:lnTo>
                    <a:pt x="36" y="117"/>
                  </a:lnTo>
                  <a:lnTo>
                    <a:pt x="38" y="115"/>
                  </a:lnTo>
                  <a:lnTo>
                    <a:pt x="43" y="115"/>
                  </a:lnTo>
                  <a:lnTo>
                    <a:pt x="49" y="113"/>
                  </a:lnTo>
                  <a:lnTo>
                    <a:pt x="56" y="109"/>
                  </a:lnTo>
                  <a:lnTo>
                    <a:pt x="62" y="107"/>
                  </a:lnTo>
                  <a:lnTo>
                    <a:pt x="69" y="103"/>
                  </a:lnTo>
                  <a:lnTo>
                    <a:pt x="74" y="101"/>
                  </a:lnTo>
                  <a:lnTo>
                    <a:pt x="81" y="105"/>
                  </a:lnTo>
                  <a:lnTo>
                    <a:pt x="92" y="109"/>
                  </a:lnTo>
                  <a:lnTo>
                    <a:pt x="105" y="114"/>
                  </a:lnTo>
                  <a:lnTo>
                    <a:pt x="119" y="118"/>
                  </a:lnTo>
                  <a:lnTo>
                    <a:pt x="133" y="123"/>
                  </a:lnTo>
                  <a:lnTo>
                    <a:pt x="147" y="125"/>
                  </a:lnTo>
                  <a:lnTo>
                    <a:pt x="159" y="126"/>
                  </a:lnTo>
                  <a:lnTo>
                    <a:pt x="168" y="125"/>
                  </a:lnTo>
                  <a:lnTo>
                    <a:pt x="175" y="123"/>
                  </a:lnTo>
                  <a:lnTo>
                    <a:pt x="179" y="121"/>
                  </a:lnTo>
                  <a:lnTo>
                    <a:pt x="178" y="120"/>
                  </a:lnTo>
                  <a:lnTo>
                    <a:pt x="171" y="120"/>
                  </a:lnTo>
                  <a:lnTo>
                    <a:pt x="165" y="120"/>
                  </a:lnTo>
                  <a:lnTo>
                    <a:pt x="158" y="120"/>
                  </a:lnTo>
                  <a:lnTo>
                    <a:pt x="151" y="118"/>
                  </a:lnTo>
                  <a:lnTo>
                    <a:pt x="144" y="117"/>
                  </a:lnTo>
                  <a:lnTo>
                    <a:pt x="137" y="116"/>
                  </a:lnTo>
                  <a:lnTo>
                    <a:pt x="130" y="114"/>
                  </a:lnTo>
                  <a:lnTo>
                    <a:pt x="123" y="110"/>
                  </a:lnTo>
                  <a:lnTo>
                    <a:pt x="117" y="108"/>
                  </a:lnTo>
                  <a:lnTo>
                    <a:pt x="105" y="103"/>
                  </a:lnTo>
                  <a:lnTo>
                    <a:pt x="96" y="100"/>
                  </a:lnTo>
                  <a:lnTo>
                    <a:pt x="89" y="98"/>
                  </a:lnTo>
                  <a:lnTo>
                    <a:pt x="84" y="94"/>
                  </a:lnTo>
                  <a:lnTo>
                    <a:pt x="89" y="92"/>
                  </a:lnTo>
                  <a:lnTo>
                    <a:pt x="94" y="90"/>
                  </a:lnTo>
                  <a:lnTo>
                    <a:pt x="100" y="87"/>
                  </a:lnTo>
                  <a:lnTo>
                    <a:pt x="107" y="86"/>
                  </a:lnTo>
                  <a:lnTo>
                    <a:pt x="113" y="85"/>
                  </a:lnTo>
                  <a:lnTo>
                    <a:pt x="120" y="84"/>
                  </a:lnTo>
                  <a:lnTo>
                    <a:pt x="125" y="83"/>
                  </a:lnTo>
                  <a:lnTo>
                    <a:pt x="129" y="81"/>
                  </a:lnTo>
                  <a:lnTo>
                    <a:pt x="133" y="80"/>
                  </a:lnTo>
                  <a:lnTo>
                    <a:pt x="138" y="81"/>
                  </a:lnTo>
                  <a:lnTo>
                    <a:pt x="143" y="83"/>
                  </a:lnTo>
                  <a:lnTo>
                    <a:pt x="149" y="85"/>
                  </a:lnTo>
                  <a:lnTo>
                    <a:pt x="156" y="87"/>
                  </a:lnTo>
                  <a:lnTo>
                    <a:pt x="161" y="91"/>
                  </a:lnTo>
                  <a:lnTo>
                    <a:pt x="167" y="93"/>
                  </a:lnTo>
                  <a:lnTo>
                    <a:pt x="172" y="95"/>
                  </a:lnTo>
                  <a:lnTo>
                    <a:pt x="181" y="99"/>
                  </a:lnTo>
                  <a:lnTo>
                    <a:pt x="190" y="100"/>
                  </a:lnTo>
                  <a:lnTo>
                    <a:pt x="194" y="99"/>
                  </a:lnTo>
                  <a:lnTo>
                    <a:pt x="190" y="95"/>
                  </a:lnTo>
                  <a:lnTo>
                    <a:pt x="186" y="93"/>
                  </a:lnTo>
                  <a:lnTo>
                    <a:pt x="181" y="91"/>
                  </a:lnTo>
                  <a:lnTo>
                    <a:pt x="175" y="87"/>
                  </a:lnTo>
                  <a:lnTo>
                    <a:pt x="170" y="85"/>
                  </a:lnTo>
                  <a:lnTo>
                    <a:pt x="165" y="83"/>
                  </a:lnTo>
                  <a:lnTo>
                    <a:pt x="160" y="80"/>
                  </a:lnTo>
                  <a:lnTo>
                    <a:pt x="157" y="78"/>
                  </a:lnTo>
                  <a:lnTo>
                    <a:pt x="155" y="76"/>
                  </a:lnTo>
                  <a:lnTo>
                    <a:pt x="163" y="75"/>
                  </a:lnTo>
                  <a:lnTo>
                    <a:pt x="173" y="72"/>
                  </a:lnTo>
                  <a:lnTo>
                    <a:pt x="186" y="70"/>
                  </a:lnTo>
                  <a:lnTo>
                    <a:pt x="199" y="68"/>
                  </a:lnTo>
                  <a:lnTo>
                    <a:pt x="213" y="65"/>
                  </a:lnTo>
                  <a:lnTo>
                    <a:pt x="226" y="63"/>
                  </a:lnTo>
                  <a:lnTo>
                    <a:pt x="235" y="61"/>
                  </a:lnTo>
                  <a:lnTo>
                    <a:pt x="241" y="60"/>
                  </a:lnTo>
                  <a:lnTo>
                    <a:pt x="247" y="58"/>
                  </a:lnTo>
                  <a:lnTo>
                    <a:pt x="247" y="56"/>
                  </a:lnTo>
                  <a:lnTo>
                    <a:pt x="243" y="55"/>
                  </a:lnTo>
                  <a:lnTo>
                    <a:pt x="235" y="54"/>
                  </a:lnTo>
                  <a:lnTo>
                    <a:pt x="227" y="54"/>
                  </a:lnTo>
                  <a:lnTo>
                    <a:pt x="216" y="54"/>
                  </a:lnTo>
                  <a:lnTo>
                    <a:pt x="202" y="55"/>
                  </a:lnTo>
                  <a:lnTo>
                    <a:pt x="188" y="56"/>
                  </a:lnTo>
                  <a:lnTo>
                    <a:pt x="174" y="58"/>
                  </a:lnTo>
                  <a:lnTo>
                    <a:pt x="163" y="61"/>
                  </a:lnTo>
                  <a:lnTo>
                    <a:pt x="152" y="63"/>
                  </a:lnTo>
                  <a:lnTo>
                    <a:pt x="145" y="65"/>
                  </a:lnTo>
                  <a:lnTo>
                    <a:pt x="149" y="52"/>
                  </a:lnTo>
                  <a:lnTo>
                    <a:pt x="155" y="34"/>
                  </a:lnTo>
                  <a:lnTo>
                    <a:pt x="161" y="17"/>
                  </a:lnTo>
                  <a:lnTo>
                    <a:pt x="170" y="7"/>
                  </a:lnTo>
                  <a:lnTo>
                    <a:pt x="173" y="2"/>
                  </a:lnTo>
                  <a:lnTo>
                    <a:pt x="173" y="0"/>
                  </a:lnTo>
                  <a:lnTo>
                    <a:pt x="168" y="1"/>
                  </a:lnTo>
                  <a:lnTo>
                    <a:pt x="164" y="4"/>
                  </a:lnTo>
                  <a:lnTo>
                    <a:pt x="160" y="9"/>
                  </a:lnTo>
                  <a:lnTo>
                    <a:pt x="156" y="15"/>
                  </a:lnTo>
                  <a:lnTo>
                    <a:pt x="150" y="24"/>
                  </a:lnTo>
                  <a:lnTo>
                    <a:pt x="144" y="33"/>
                  </a:lnTo>
                  <a:lnTo>
                    <a:pt x="138" y="42"/>
                  </a:lnTo>
                  <a:lnTo>
                    <a:pt x="133" y="52"/>
                  </a:lnTo>
                  <a:lnTo>
                    <a:pt x="129" y="58"/>
                  </a:lnTo>
                  <a:lnTo>
                    <a:pt x="128" y="64"/>
                  </a:lnTo>
                  <a:lnTo>
                    <a:pt x="122" y="65"/>
                  </a:lnTo>
                  <a:lnTo>
                    <a:pt x="115" y="68"/>
                  </a:lnTo>
                  <a:lnTo>
                    <a:pt x="107" y="70"/>
                  </a:lnTo>
                  <a:lnTo>
                    <a:pt x="99" y="72"/>
                  </a:lnTo>
                  <a:lnTo>
                    <a:pt x="91" y="75"/>
                  </a:lnTo>
                  <a:lnTo>
                    <a:pt x="83" y="77"/>
                  </a:lnTo>
                  <a:lnTo>
                    <a:pt x="77" y="79"/>
                  </a:lnTo>
                  <a:lnTo>
                    <a:pt x="73" y="80"/>
                  </a:lnTo>
                  <a:lnTo>
                    <a:pt x="74" y="67"/>
                  </a:lnTo>
                  <a:lnTo>
                    <a:pt x="79" y="47"/>
                  </a:lnTo>
                  <a:lnTo>
                    <a:pt x="84" y="27"/>
                  </a:lnTo>
                  <a:lnTo>
                    <a:pt x="90" y="14"/>
                  </a:lnTo>
                  <a:lnTo>
                    <a:pt x="94" y="7"/>
                  </a:lnTo>
                  <a:lnTo>
                    <a:pt x="94" y="4"/>
                  </a:lnTo>
                  <a:lnTo>
                    <a:pt x="90" y="5"/>
                  </a:lnTo>
                  <a:lnTo>
                    <a:pt x="85" y="12"/>
                  </a:lnTo>
                  <a:lnTo>
                    <a:pt x="77" y="26"/>
                  </a:lnTo>
                  <a:lnTo>
                    <a:pt x="67" y="45"/>
                  </a:lnTo>
                  <a:lnTo>
                    <a:pt x="60" y="65"/>
                  </a:lnTo>
                  <a:lnTo>
                    <a:pt x="58" y="84"/>
                  </a:lnTo>
                  <a:lnTo>
                    <a:pt x="47" y="91"/>
                  </a:lnTo>
                  <a:lnTo>
                    <a:pt x="39" y="98"/>
                  </a:lnTo>
                  <a:lnTo>
                    <a:pt x="33" y="105"/>
                  </a:lnTo>
                  <a:lnTo>
                    <a:pt x="27" y="109"/>
                  </a:lnTo>
                  <a:lnTo>
                    <a:pt x="23" y="111"/>
                  </a:lnTo>
                  <a:lnTo>
                    <a:pt x="20" y="111"/>
                  </a:lnTo>
                  <a:lnTo>
                    <a:pt x="19" y="109"/>
                  </a:lnTo>
                  <a:lnTo>
                    <a:pt x="20" y="103"/>
                  </a:lnTo>
                  <a:lnTo>
                    <a:pt x="22" y="90"/>
                  </a:lnTo>
                  <a:lnTo>
                    <a:pt x="26" y="69"/>
                  </a:lnTo>
                  <a:lnTo>
                    <a:pt x="30" y="48"/>
                  </a:lnTo>
                  <a:lnTo>
                    <a:pt x="34" y="34"/>
                  </a:lnTo>
                  <a:lnTo>
                    <a:pt x="23" y="50"/>
                  </a:lnTo>
                  <a:lnTo>
                    <a:pt x="13" y="77"/>
                  </a:lnTo>
                  <a:lnTo>
                    <a:pt x="5" y="105"/>
                  </a:lnTo>
                  <a:lnTo>
                    <a:pt x="0" y="128"/>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66" name="Freeform 357">
              <a:extLst>
                <a:ext uri="{FF2B5EF4-FFF2-40B4-BE49-F238E27FC236}">
                  <a16:creationId xmlns:a16="http://schemas.microsoft.com/office/drawing/2014/main" xmlns="" id="{56853A89-2EDB-4788-9C41-E59C335EEA22}"/>
                </a:ext>
              </a:extLst>
            </p:cNvPr>
            <p:cNvSpPr>
              <a:spLocks/>
            </p:cNvSpPr>
            <p:nvPr/>
          </p:nvSpPr>
          <p:spPr bwMode="auto">
            <a:xfrm>
              <a:off x="2752" y="1141"/>
              <a:ext cx="85" cy="100"/>
            </a:xfrm>
            <a:custGeom>
              <a:avLst/>
              <a:gdLst>
                <a:gd name="T0" fmla="*/ 0 w 171"/>
                <a:gd name="T1" fmla="*/ 1 h 200"/>
                <a:gd name="T2" fmla="*/ 0 w 171"/>
                <a:gd name="T3" fmla="*/ 1 h 200"/>
                <a:gd name="T4" fmla="*/ 0 w 171"/>
                <a:gd name="T5" fmla="*/ 1 h 200"/>
                <a:gd name="T6" fmla="*/ 0 w 171"/>
                <a:gd name="T7" fmla="*/ 2 h 200"/>
                <a:gd name="T8" fmla="*/ 0 w 171"/>
                <a:gd name="T9" fmla="*/ 2 h 200"/>
                <a:gd name="T10" fmla="*/ 0 w 171"/>
                <a:gd name="T11" fmla="*/ 4 h 200"/>
                <a:gd name="T12" fmla="*/ 0 w 171"/>
                <a:gd name="T13" fmla="*/ 4 h 200"/>
                <a:gd name="T14" fmla="*/ 0 w 171"/>
                <a:gd name="T15" fmla="*/ 4 h 200"/>
                <a:gd name="T16" fmla="*/ 0 w 171"/>
                <a:gd name="T17" fmla="*/ 4 h 200"/>
                <a:gd name="T18" fmla="*/ 0 w 171"/>
                <a:gd name="T19" fmla="*/ 3 h 200"/>
                <a:gd name="T20" fmla="*/ 1 w 171"/>
                <a:gd name="T21" fmla="*/ 2 h 200"/>
                <a:gd name="T22" fmla="*/ 1 w 171"/>
                <a:gd name="T23" fmla="*/ 2 h 200"/>
                <a:gd name="T24" fmla="*/ 1 w 171"/>
                <a:gd name="T25" fmla="*/ 3 h 200"/>
                <a:gd name="T26" fmla="*/ 2 w 171"/>
                <a:gd name="T27" fmla="*/ 3 h 200"/>
                <a:gd name="T28" fmla="*/ 2 w 171"/>
                <a:gd name="T29" fmla="*/ 4 h 200"/>
                <a:gd name="T30" fmla="*/ 2 w 171"/>
                <a:gd name="T31" fmla="*/ 5 h 200"/>
                <a:gd name="T32" fmla="*/ 2 w 171"/>
                <a:gd name="T33" fmla="*/ 5 h 200"/>
                <a:gd name="T34" fmla="*/ 2 w 171"/>
                <a:gd name="T35" fmla="*/ 6 h 200"/>
                <a:gd name="T36" fmla="*/ 2 w 171"/>
                <a:gd name="T37" fmla="*/ 6 h 200"/>
                <a:gd name="T38" fmla="*/ 2 w 171"/>
                <a:gd name="T39" fmla="*/ 6 h 200"/>
                <a:gd name="T40" fmla="*/ 2 w 171"/>
                <a:gd name="T41" fmla="*/ 6 h 200"/>
                <a:gd name="T42" fmla="*/ 2 w 171"/>
                <a:gd name="T43" fmla="*/ 5 h 200"/>
                <a:gd name="T44" fmla="*/ 2 w 171"/>
                <a:gd name="T45" fmla="*/ 5 h 200"/>
                <a:gd name="T46" fmla="*/ 2 w 171"/>
                <a:gd name="T47" fmla="*/ 4 h 200"/>
                <a:gd name="T48" fmla="*/ 3 w 171"/>
                <a:gd name="T49" fmla="*/ 4 h 200"/>
                <a:gd name="T50" fmla="*/ 3 w 171"/>
                <a:gd name="T51" fmla="*/ 5 h 200"/>
                <a:gd name="T52" fmla="*/ 4 w 171"/>
                <a:gd name="T53" fmla="*/ 6 h 200"/>
                <a:gd name="T54" fmla="*/ 5 w 171"/>
                <a:gd name="T55" fmla="*/ 7 h 200"/>
                <a:gd name="T56" fmla="*/ 5 w 171"/>
                <a:gd name="T57" fmla="*/ 6 h 200"/>
                <a:gd name="T58" fmla="*/ 4 w 171"/>
                <a:gd name="T59" fmla="*/ 6 h 200"/>
                <a:gd name="T60" fmla="*/ 4 w 171"/>
                <a:gd name="T61" fmla="*/ 5 h 200"/>
                <a:gd name="T62" fmla="*/ 4 w 171"/>
                <a:gd name="T63" fmla="*/ 5 h 200"/>
                <a:gd name="T64" fmla="*/ 4 w 171"/>
                <a:gd name="T65" fmla="*/ 4 h 200"/>
                <a:gd name="T66" fmla="*/ 3 w 171"/>
                <a:gd name="T67" fmla="*/ 4 h 200"/>
                <a:gd name="T68" fmla="*/ 3 w 171"/>
                <a:gd name="T69" fmla="*/ 4 h 200"/>
                <a:gd name="T70" fmla="*/ 3 w 171"/>
                <a:gd name="T71" fmla="*/ 3 h 200"/>
                <a:gd name="T72" fmla="*/ 3 w 171"/>
                <a:gd name="T73" fmla="*/ 3 h 200"/>
                <a:gd name="T74" fmla="*/ 3 w 171"/>
                <a:gd name="T75" fmla="*/ 3 h 200"/>
                <a:gd name="T76" fmla="*/ 3 w 171"/>
                <a:gd name="T77" fmla="*/ 3 h 200"/>
                <a:gd name="T78" fmla="*/ 4 w 171"/>
                <a:gd name="T79" fmla="*/ 4 h 200"/>
                <a:gd name="T80" fmla="*/ 4 w 171"/>
                <a:gd name="T81" fmla="*/ 4 h 200"/>
                <a:gd name="T82" fmla="*/ 4 w 171"/>
                <a:gd name="T83" fmla="*/ 4 h 200"/>
                <a:gd name="T84" fmla="*/ 4 w 171"/>
                <a:gd name="T85" fmla="*/ 4 h 200"/>
                <a:gd name="T86" fmla="*/ 3 w 171"/>
                <a:gd name="T87" fmla="*/ 3 h 200"/>
                <a:gd name="T88" fmla="*/ 3 w 171"/>
                <a:gd name="T89" fmla="*/ 3 h 200"/>
                <a:gd name="T90" fmla="*/ 2 w 171"/>
                <a:gd name="T91" fmla="*/ 3 h 200"/>
                <a:gd name="T92" fmla="*/ 2 w 171"/>
                <a:gd name="T93" fmla="*/ 2 h 200"/>
                <a:gd name="T94" fmla="*/ 1 w 171"/>
                <a:gd name="T95" fmla="*/ 2 h 200"/>
                <a:gd name="T96" fmla="*/ 1 w 171"/>
                <a:gd name="T97" fmla="*/ 2 h 200"/>
                <a:gd name="T98" fmla="*/ 1 w 171"/>
                <a:gd name="T99" fmla="*/ 2 h 200"/>
                <a:gd name="T100" fmla="*/ 1 w 171"/>
                <a:gd name="T101" fmla="*/ 2 h 200"/>
                <a:gd name="T102" fmla="*/ 1 w 171"/>
                <a:gd name="T103" fmla="*/ 1 h 200"/>
                <a:gd name="T104" fmla="*/ 2 w 171"/>
                <a:gd name="T105" fmla="*/ 1 h 200"/>
                <a:gd name="T106" fmla="*/ 2 w 171"/>
                <a:gd name="T107" fmla="*/ 2 h 200"/>
                <a:gd name="T108" fmla="*/ 3 w 171"/>
                <a:gd name="T109" fmla="*/ 2 h 200"/>
                <a:gd name="T110" fmla="*/ 3 w 171"/>
                <a:gd name="T111" fmla="*/ 1 h 200"/>
                <a:gd name="T112" fmla="*/ 2 w 171"/>
                <a:gd name="T113" fmla="*/ 1 h 200"/>
                <a:gd name="T114" fmla="*/ 2 w 171"/>
                <a:gd name="T115" fmla="*/ 1 h 200"/>
                <a:gd name="T116" fmla="*/ 1 w 171"/>
                <a:gd name="T117" fmla="*/ 1 h 200"/>
                <a:gd name="T118" fmla="*/ 1 w 171"/>
                <a:gd name="T119" fmla="*/ 1 h 200"/>
                <a:gd name="T120" fmla="*/ 0 w 171"/>
                <a:gd name="T121" fmla="*/ 1 h 200"/>
                <a:gd name="T122" fmla="*/ 0 w 171"/>
                <a:gd name="T123" fmla="*/ 1 h 20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71" h="200">
                  <a:moveTo>
                    <a:pt x="8" y="0"/>
                  </a:moveTo>
                  <a:lnTo>
                    <a:pt x="6" y="3"/>
                  </a:lnTo>
                  <a:lnTo>
                    <a:pt x="5" y="6"/>
                  </a:lnTo>
                  <a:lnTo>
                    <a:pt x="3" y="9"/>
                  </a:lnTo>
                  <a:lnTo>
                    <a:pt x="0" y="11"/>
                  </a:lnTo>
                  <a:lnTo>
                    <a:pt x="7" y="18"/>
                  </a:lnTo>
                  <a:lnTo>
                    <a:pt x="14" y="26"/>
                  </a:lnTo>
                  <a:lnTo>
                    <a:pt x="18" y="34"/>
                  </a:lnTo>
                  <a:lnTo>
                    <a:pt x="18" y="41"/>
                  </a:lnTo>
                  <a:lnTo>
                    <a:pt x="16" y="54"/>
                  </a:lnTo>
                  <a:lnTo>
                    <a:pt x="18" y="76"/>
                  </a:lnTo>
                  <a:lnTo>
                    <a:pt x="19" y="99"/>
                  </a:lnTo>
                  <a:lnTo>
                    <a:pt x="21" y="114"/>
                  </a:lnTo>
                  <a:lnTo>
                    <a:pt x="24" y="121"/>
                  </a:lnTo>
                  <a:lnTo>
                    <a:pt x="27" y="124"/>
                  </a:lnTo>
                  <a:lnTo>
                    <a:pt x="29" y="123"/>
                  </a:lnTo>
                  <a:lnTo>
                    <a:pt x="29" y="116"/>
                  </a:lnTo>
                  <a:lnTo>
                    <a:pt x="28" y="102"/>
                  </a:lnTo>
                  <a:lnTo>
                    <a:pt x="29" y="84"/>
                  </a:lnTo>
                  <a:lnTo>
                    <a:pt x="30" y="67"/>
                  </a:lnTo>
                  <a:lnTo>
                    <a:pt x="32" y="54"/>
                  </a:lnTo>
                  <a:lnTo>
                    <a:pt x="37" y="57"/>
                  </a:lnTo>
                  <a:lnTo>
                    <a:pt x="42" y="61"/>
                  </a:lnTo>
                  <a:lnTo>
                    <a:pt x="47" y="64"/>
                  </a:lnTo>
                  <a:lnTo>
                    <a:pt x="52" y="69"/>
                  </a:lnTo>
                  <a:lnTo>
                    <a:pt x="57" y="74"/>
                  </a:lnTo>
                  <a:lnTo>
                    <a:pt x="61" y="78"/>
                  </a:lnTo>
                  <a:lnTo>
                    <a:pt x="65" y="83"/>
                  </a:lnTo>
                  <a:lnTo>
                    <a:pt x="67" y="86"/>
                  </a:lnTo>
                  <a:lnTo>
                    <a:pt x="70" y="98"/>
                  </a:lnTo>
                  <a:lnTo>
                    <a:pt x="73" y="114"/>
                  </a:lnTo>
                  <a:lnTo>
                    <a:pt x="75" y="132"/>
                  </a:lnTo>
                  <a:lnTo>
                    <a:pt x="75" y="146"/>
                  </a:lnTo>
                  <a:lnTo>
                    <a:pt x="74" y="157"/>
                  </a:lnTo>
                  <a:lnTo>
                    <a:pt x="73" y="166"/>
                  </a:lnTo>
                  <a:lnTo>
                    <a:pt x="74" y="176"/>
                  </a:lnTo>
                  <a:lnTo>
                    <a:pt x="76" y="183"/>
                  </a:lnTo>
                  <a:lnTo>
                    <a:pt x="79" y="186"/>
                  </a:lnTo>
                  <a:lnTo>
                    <a:pt x="80" y="184"/>
                  </a:lnTo>
                  <a:lnTo>
                    <a:pt x="81" y="180"/>
                  </a:lnTo>
                  <a:lnTo>
                    <a:pt x="80" y="173"/>
                  </a:lnTo>
                  <a:lnTo>
                    <a:pt x="80" y="163"/>
                  </a:lnTo>
                  <a:lnTo>
                    <a:pt x="82" y="155"/>
                  </a:lnTo>
                  <a:lnTo>
                    <a:pt x="84" y="148"/>
                  </a:lnTo>
                  <a:lnTo>
                    <a:pt x="85" y="143"/>
                  </a:lnTo>
                  <a:lnTo>
                    <a:pt x="87" y="135"/>
                  </a:lnTo>
                  <a:lnTo>
                    <a:pt x="87" y="121"/>
                  </a:lnTo>
                  <a:lnTo>
                    <a:pt x="87" y="108"/>
                  </a:lnTo>
                  <a:lnTo>
                    <a:pt x="85" y="99"/>
                  </a:lnTo>
                  <a:lnTo>
                    <a:pt x="97" y="112"/>
                  </a:lnTo>
                  <a:lnTo>
                    <a:pt x="108" y="127"/>
                  </a:lnTo>
                  <a:lnTo>
                    <a:pt x="121" y="143"/>
                  </a:lnTo>
                  <a:lnTo>
                    <a:pt x="134" y="159"/>
                  </a:lnTo>
                  <a:lnTo>
                    <a:pt x="145" y="174"/>
                  </a:lnTo>
                  <a:lnTo>
                    <a:pt x="156" y="186"/>
                  </a:lnTo>
                  <a:lnTo>
                    <a:pt x="164" y="196"/>
                  </a:lnTo>
                  <a:lnTo>
                    <a:pt x="171" y="200"/>
                  </a:lnTo>
                  <a:lnTo>
                    <a:pt x="166" y="192"/>
                  </a:lnTo>
                  <a:lnTo>
                    <a:pt x="161" y="182"/>
                  </a:lnTo>
                  <a:lnTo>
                    <a:pt x="156" y="173"/>
                  </a:lnTo>
                  <a:lnTo>
                    <a:pt x="150" y="162"/>
                  </a:lnTo>
                  <a:lnTo>
                    <a:pt x="144" y="153"/>
                  </a:lnTo>
                  <a:lnTo>
                    <a:pt x="140" y="144"/>
                  </a:lnTo>
                  <a:lnTo>
                    <a:pt x="135" y="137"/>
                  </a:lnTo>
                  <a:lnTo>
                    <a:pt x="133" y="132"/>
                  </a:lnTo>
                  <a:lnTo>
                    <a:pt x="130" y="128"/>
                  </a:lnTo>
                  <a:lnTo>
                    <a:pt x="127" y="122"/>
                  </a:lnTo>
                  <a:lnTo>
                    <a:pt x="121" y="116"/>
                  </a:lnTo>
                  <a:lnTo>
                    <a:pt x="115" y="109"/>
                  </a:lnTo>
                  <a:lnTo>
                    <a:pt x="110" y="103"/>
                  </a:lnTo>
                  <a:lnTo>
                    <a:pt x="104" y="98"/>
                  </a:lnTo>
                  <a:lnTo>
                    <a:pt x="98" y="93"/>
                  </a:lnTo>
                  <a:lnTo>
                    <a:pt x="95" y="90"/>
                  </a:lnTo>
                  <a:lnTo>
                    <a:pt x="99" y="90"/>
                  </a:lnTo>
                  <a:lnTo>
                    <a:pt x="105" y="91"/>
                  </a:lnTo>
                  <a:lnTo>
                    <a:pt x="111" y="92"/>
                  </a:lnTo>
                  <a:lnTo>
                    <a:pt x="118" y="93"/>
                  </a:lnTo>
                  <a:lnTo>
                    <a:pt x="123" y="95"/>
                  </a:lnTo>
                  <a:lnTo>
                    <a:pt x="129" y="98"/>
                  </a:lnTo>
                  <a:lnTo>
                    <a:pt x="134" y="101"/>
                  </a:lnTo>
                  <a:lnTo>
                    <a:pt x="137" y="103"/>
                  </a:lnTo>
                  <a:lnTo>
                    <a:pt x="142" y="107"/>
                  </a:lnTo>
                  <a:lnTo>
                    <a:pt x="146" y="108"/>
                  </a:lnTo>
                  <a:lnTo>
                    <a:pt x="149" y="107"/>
                  </a:lnTo>
                  <a:lnTo>
                    <a:pt x="145" y="101"/>
                  </a:lnTo>
                  <a:lnTo>
                    <a:pt x="141" y="97"/>
                  </a:lnTo>
                  <a:lnTo>
                    <a:pt x="134" y="92"/>
                  </a:lnTo>
                  <a:lnTo>
                    <a:pt x="126" y="86"/>
                  </a:lnTo>
                  <a:lnTo>
                    <a:pt x="115" y="80"/>
                  </a:lnTo>
                  <a:lnTo>
                    <a:pt x="105" y="76"/>
                  </a:lnTo>
                  <a:lnTo>
                    <a:pt x="95" y="71"/>
                  </a:lnTo>
                  <a:lnTo>
                    <a:pt x="85" y="68"/>
                  </a:lnTo>
                  <a:lnTo>
                    <a:pt x="76" y="67"/>
                  </a:lnTo>
                  <a:lnTo>
                    <a:pt x="72" y="64"/>
                  </a:lnTo>
                  <a:lnTo>
                    <a:pt x="66" y="62"/>
                  </a:lnTo>
                  <a:lnTo>
                    <a:pt x="61" y="57"/>
                  </a:lnTo>
                  <a:lnTo>
                    <a:pt x="56" y="54"/>
                  </a:lnTo>
                  <a:lnTo>
                    <a:pt x="51" y="49"/>
                  </a:lnTo>
                  <a:lnTo>
                    <a:pt x="46" y="45"/>
                  </a:lnTo>
                  <a:lnTo>
                    <a:pt x="43" y="41"/>
                  </a:lnTo>
                  <a:lnTo>
                    <a:pt x="39" y="37"/>
                  </a:lnTo>
                  <a:lnTo>
                    <a:pt x="45" y="34"/>
                  </a:lnTo>
                  <a:lnTo>
                    <a:pt x="52" y="33"/>
                  </a:lnTo>
                  <a:lnTo>
                    <a:pt x="60" y="32"/>
                  </a:lnTo>
                  <a:lnTo>
                    <a:pt x="69" y="32"/>
                  </a:lnTo>
                  <a:lnTo>
                    <a:pt x="79" y="32"/>
                  </a:lnTo>
                  <a:lnTo>
                    <a:pt x="87" y="32"/>
                  </a:lnTo>
                  <a:lnTo>
                    <a:pt x="94" y="33"/>
                  </a:lnTo>
                  <a:lnTo>
                    <a:pt x="99" y="34"/>
                  </a:lnTo>
                  <a:lnTo>
                    <a:pt x="107" y="37"/>
                  </a:lnTo>
                  <a:lnTo>
                    <a:pt x="112" y="36"/>
                  </a:lnTo>
                  <a:lnTo>
                    <a:pt x="110" y="32"/>
                  </a:lnTo>
                  <a:lnTo>
                    <a:pt x="99" y="27"/>
                  </a:lnTo>
                  <a:lnTo>
                    <a:pt x="90" y="25"/>
                  </a:lnTo>
                  <a:lnTo>
                    <a:pt x="80" y="24"/>
                  </a:lnTo>
                  <a:lnTo>
                    <a:pt x="69" y="22"/>
                  </a:lnTo>
                  <a:lnTo>
                    <a:pt x="59" y="22"/>
                  </a:lnTo>
                  <a:lnTo>
                    <a:pt x="49" y="21"/>
                  </a:lnTo>
                  <a:lnTo>
                    <a:pt x="39" y="21"/>
                  </a:lnTo>
                  <a:lnTo>
                    <a:pt x="32" y="19"/>
                  </a:lnTo>
                  <a:lnTo>
                    <a:pt x="27" y="19"/>
                  </a:lnTo>
                  <a:lnTo>
                    <a:pt x="20" y="17"/>
                  </a:lnTo>
                  <a:lnTo>
                    <a:pt x="15" y="12"/>
                  </a:lnTo>
                  <a:lnTo>
                    <a:pt x="12" y="6"/>
                  </a:lnTo>
                  <a:lnTo>
                    <a:pt x="8" y="0"/>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67" name="Freeform 358">
              <a:extLst>
                <a:ext uri="{FF2B5EF4-FFF2-40B4-BE49-F238E27FC236}">
                  <a16:creationId xmlns:a16="http://schemas.microsoft.com/office/drawing/2014/main" xmlns="" id="{6B010CFE-4EA9-4137-BFF6-408945E1C033}"/>
                </a:ext>
              </a:extLst>
            </p:cNvPr>
            <p:cNvSpPr>
              <a:spLocks/>
            </p:cNvSpPr>
            <p:nvPr/>
          </p:nvSpPr>
          <p:spPr bwMode="auto">
            <a:xfrm>
              <a:off x="2644" y="1123"/>
              <a:ext cx="63" cy="131"/>
            </a:xfrm>
            <a:custGeom>
              <a:avLst/>
              <a:gdLst>
                <a:gd name="T0" fmla="*/ 4 w 125"/>
                <a:gd name="T1" fmla="*/ 1 h 263"/>
                <a:gd name="T2" fmla="*/ 4 w 125"/>
                <a:gd name="T3" fmla="*/ 1 h 263"/>
                <a:gd name="T4" fmla="*/ 3 w 125"/>
                <a:gd name="T5" fmla="*/ 1 h 263"/>
                <a:gd name="T6" fmla="*/ 3 w 125"/>
                <a:gd name="T7" fmla="*/ 2 h 263"/>
                <a:gd name="T8" fmla="*/ 4 w 125"/>
                <a:gd name="T9" fmla="*/ 3 h 263"/>
                <a:gd name="T10" fmla="*/ 4 w 125"/>
                <a:gd name="T11" fmla="*/ 5 h 263"/>
                <a:gd name="T12" fmla="*/ 4 w 125"/>
                <a:gd name="T13" fmla="*/ 4 h 263"/>
                <a:gd name="T14" fmla="*/ 3 w 125"/>
                <a:gd name="T15" fmla="*/ 3 h 263"/>
                <a:gd name="T16" fmla="*/ 3 w 125"/>
                <a:gd name="T17" fmla="*/ 4 h 263"/>
                <a:gd name="T18" fmla="*/ 2 w 125"/>
                <a:gd name="T19" fmla="*/ 6 h 263"/>
                <a:gd name="T20" fmla="*/ 2 w 125"/>
                <a:gd name="T21" fmla="*/ 7 h 263"/>
                <a:gd name="T22" fmla="*/ 2 w 125"/>
                <a:gd name="T23" fmla="*/ 7 h 263"/>
                <a:gd name="T24" fmla="*/ 2 w 125"/>
                <a:gd name="T25" fmla="*/ 6 h 263"/>
                <a:gd name="T26" fmla="*/ 2 w 125"/>
                <a:gd name="T27" fmla="*/ 6 h 263"/>
                <a:gd name="T28" fmla="*/ 2 w 125"/>
                <a:gd name="T29" fmla="*/ 7 h 263"/>
                <a:gd name="T30" fmla="*/ 1 w 125"/>
                <a:gd name="T31" fmla="*/ 8 h 263"/>
                <a:gd name="T32" fmla="*/ 1 w 125"/>
                <a:gd name="T33" fmla="*/ 8 h 263"/>
                <a:gd name="T34" fmla="*/ 1 w 125"/>
                <a:gd name="T35" fmla="*/ 7 h 263"/>
                <a:gd name="T36" fmla="*/ 2 w 125"/>
                <a:gd name="T37" fmla="*/ 5 h 263"/>
                <a:gd name="T38" fmla="*/ 1 w 125"/>
                <a:gd name="T39" fmla="*/ 5 h 263"/>
                <a:gd name="T40" fmla="*/ 1 w 125"/>
                <a:gd name="T41" fmla="*/ 6 h 263"/>
                <a:gd name="T42" fmla="*/ 1 w 125"/>
                <a:gd name="T43" fmla="*/ 6 h 263"/>
                <a:gd name="T44" fmla="*/ 1 w 125"/>
                <a:gd name="T45" fmla="*/ 6 h 263"/>
                <a:gd name="T46" fmla="*/ 1 w 125"/>
                <a:gd name="T47" fmla="*/ 5 h 263"/>
                <a:gd name="T48" fmla="*/ 2 w 125"/>
                <a:gd name="T49" fmla="*/ 5 h 263"/>
                <a:gd name="T50" fmla="*/ 2 w 125"/>
                <a:gd name="T51" fmla="*/ 4 h 263"/>
                <a:gd name="T52" fmla="*/ 3 w 125"/>
                <a:gd name="T53" fmla="*/ 3 h 263"/>
                <a:gd name="T54" fmla="*/ 2 w 125"/>
                <a:gd name="T55" fmla="*/ 3 h 263"/>
                <a:gd name="T56" fmla="*/ 1 w 125"/>
                <a:gd name="T57" fmla="*/ 3 h 263"/>
                <a:gd name="T58" fmla="*/ 1 w 125"/>
                <a:gd name="T59" fmla="*/ 3 h 263"/>
                <a:gd name="T60" fmla="*/ 1 w 125"/>
                <a:gd name="T61" fmla="*/ 3 h 263"/>
                <a:gd name="T62" fmla="*/ 1 w 125"/>
                <a:gd name="T63" fmla="*/ 2 h 263"/>
                <a:gd name="T64" fmla="*/ 2 w 125"/>
                <a:gd name="T65" fmla="*/ 2 h 263"/>
                <a:gd name="T66" fmla="*/ 3 w 125"/>
                <a:gd name="T67" fmla="*/ 2 h 263"/>
                <a:gd name="T68" fmla="*/ 3 w 125"/>
                <a:gd name="T69" fmla="*/ 1 h 263"/>
                <a:gd name="T70" fmla="*/ 3 w 125"/>
                <a:gd name="T71" fmla="*/ 1 h 263"/>
                <a:gd name="T72" fmla="*/ 2 w 125"/>
                <a:gd name="T73" fmla="*/ 1 h 263"/>
                <a:gd name="T74" fmla="*/ 1 w 125"/>
                <a:gd name="T75" fmla="*/ 1 h 263"/>
                <a:gd name="T76" fmla="*/ 1 w 125"/>
                <a:gd name="T77" fmla="*/ 1 h 263"/>
                <a:gd name="T78" fmla="*/ 1 w 125"/>
                <a:gd name="T79" fmla="*/ 2 h 263"/>
                <a:gd name="T80" fmla="*/ 1 w 125"/>
                <a:gd name="T81" fmla="*/ 1 h 263"/>
                <a:gd name="T82" fmla="*/ 2 w 125"/>
                <a:gd name="T83" fmla="*/ 0 h 263"/>
                <a:gd name="T84" fmla="*/ 2 w 125"/>
                <a:gd name="T85" fmla="*/ 0 h 263"/>
                <a:gd name="T86" fmla="*/ 2 w 125"/>
                <a:gd name="T87" fmla="*/ 0 h 263"/>
                <a:gd name="T88" fmla="*/ 2 w 125"/>
                <a:gd name="T89" fmla="*/ 1 h 263"/>
                <a:gd name="T90" fmla="*/ 3 w 125"/>
                <a:gd name="T91" fmla="*/ 1 h 263"/>
                <a:gd name="T92" fmla="*/ 3 w 125"/>
                <a:gd name="T93" fmla="*/ 1 h 263"/>
                <a:gd name="T94" fmla="*/ 4 w 125"/>
                <a:gd name="T95" fmla="*/ 0 h 263"/>
                <a:gd name="T96" fmla="*/ 4 w 125"/>
                <a:gd name="T97" fmla="*/ 0 h 263"/>
                <a:gd name="T98" fmla="*/ 4 w 125"/>
                <a:gd name="T99" fmla="*/ 0 h 263"/>
                <a:gd name="T100" fmla="*/ 4 w 125"/>
                <a:gd name="T101" fmla="*/ 0 h 263"/>
                <a:gd name="T102" fmla="*/ 4 w 125"/>
                <a:gd name="T103" fmla="*/ 1 h 26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25" h="263">
                  <a:moveTo>
                    <a:pt x="123" y="37"/>
                  </a:moveTo>
                  <a:lnTo>
                    <a:pt x="116" y="42"/>
                  </a:lnTo>
                  <a:lnTo>
                    <a:pt x="109" y="46"/>
                  </a:lnTo>
                  <a:lnTo>
                    <a:pt x="105" y="53"/>
                  </a:lnTo>
                  <a:lnTo>
                    <a:pt x="102" y="60"/>
                  </a:lnTo>
                  <a:lnTo>
                    <a:pt x="100" y="57"/>
                  </a:lnTo>
                  <a:lnTo>
                    <a:pt x="98" y="54"/>
                  </a:lnTo>
                  <a:lnTo>
                    <a:pt x="97" y="53"/>
                  </a:lnTo>
                  <a:lnTo>
                    <a:pt x="94" y="53"/>
                  </a:lnTo>
                  <a:lnTo>
                    <a:pt x="92" y="57"/>
                  </a:lnTo>
                  <a:lnTo>
                    <a:pt x="90" y="66"/>
                  </a:lnTo>
                  <a:lnTo>
                    <a:pt x="87" y="76"/>
                  </a:lnTo>
                  <a:lnTo>
                    <a:pt x="89" y="83"/>
                  </a:lnTo>
                  <a:lnTo>
                    <a:pt x="94" y="96"/>
                  </a:lnTo>
                  <a:lnTo>
                    <a:pt x="102" y="118"/>
                  </a:lnTo>
                  <a:lnTo>
                    <a:pt x="108" y="139"/>
                  </a:lnTo>
                  <a:lnTo>
                    <a:pt x="110" y="154"/>
                  </a:lnTo>
                  <a:lnTo>
                    <a:pt x="109" y="163"/>
                  </a:lnTo>
                  <a:lnTo>
                    <a:pt x="107" y="166"/>
                  </a:lnTo>
                  <a:lnTo>
                    <a:pt x="105" y="165"/>
                  </a:lnTo>
                  <a:lnTo>
                    <a:pt x="105" y="159"/>
                  </a:lnTo>
                  <a:lnTo>
                    <a:pt x="102" y="146"/>
                  </a:lnTo>
                  <a:lnTo>
                    <a:pt x="97" y="129"/>
                  </a:lnTo>
                  <a:lnTo>
                    <a:pt x="89" y="113"/>
                  </a:lnTo>
                  <a:lnTo>
                    <a:pt x="81" y="104"/>
                  </a:lnTo>
                  <a:lnTo>
                    <a:pt x="74" y="119"/>
                  </a:lnTo>
                  <a:lnTo>
                    <a:pt x="67" y="141"/>
                  </a:lnTo>
                  <a:lnTo>
                    <a:pt x="61" y="161"/>
                  </a:lnTo>
                  <a:lnTo>
                    <a:pt x="60" y="178"/>
                  </a:lnTo>
                  <a:lnTo>
                    <a:pt x="61" y="193"/>
                  </a:lnTo>
                  <a:lnTo>
                    <a:pt x="62" y="210"/>
                  </a:lnTo>
                  <a:lnTo>
                    <a:pt x="62" y="227"/>
                  </a:lnTo>
                  <a:lnTo>
                    <a:pt x="59" y="237"/>
                  </a:lnTo>
                  <a:lnTo>
                    <a:pt x="55" y="241"/>
                  </a:lnTo>
                  <a:lnTo>
                    <a:pt x="54" y="240"/>
                  </a:lnTo>
                  <a:lnTo>
                    <a:pt x="54" y="236"/>
                  </a:lnTo>
                  <a:lnTo>
                    <a:pt x="55" y="229"/>
                  </a:lnTo>
                  <a:lnTo>
                    <a:pt x="56" y="220"/>
                  </a:lnTo>
                  <a:lnTo>
                    <a:pt x="55" y="209"/>
                  </a:lnTo>
                  <a:lnTo>
                    <a:pt x="54" y="198"/>
                  </a:lnTo>
                  <a:lnTo>
                    <a:pt x="52" y="190"/>
                  </a:lnTo>
                  <a:lnTo>
                    <a:pt x="48" y="198"/>
                  </a:lnTo>
                  <a:lnTo>
                    <a:pt x="44" y="207"/>
                  </a:lnTo>
                  <a:lnTo>
                    <a:pt x="39" y="218"/>
                  </a:lnTo>
                  <a:lnTo>
                    <a:pt x="34" y="229"/>
                  </a:lnTo>
                  <a:lnTo>
                    <a:pt x="29" y="240"/>
                  </a:lnTo>
                  <a:lnTo>
                    <a:pt x="23" y="249"/>
                  </a:lnTo>
                  <a:lnTo>
                    <a:pt x="17" y="256"/>
                  </a:lnTo>
                  <a:lnTo>
                    <a:pt x="10" y="260"/>
                  </a:lnTo>
                  <a:lnTo>
                    <a:pt x="5" y="263"/>
                  </a:lnTo>
                  <a:lnTo>
                    <a:pt x="2" y="263"/>
                  </a:lnTo>
                  <a:lnTo>
                    <a:pt x="3" y="259"/>
                  </a:lnTo>
                  <a:lnTo>
                    <a:pt x="8" y="256"/>
                  </a:lnTo>
                  <a:lnTo>
                    <a:pt x="16" y="244"/>
                  </a:lnTo>
                  <a:lnTo>
                    <a:pt x="26" y="225"/>
                  </a:lnTo>
                  <a:lnTo>
                    <a:pt x="36" y="204"/>
                  </a:lnTo>
                  <a:lnTo>
                    <a:pt x="40" y="190"/>
                  </a:lnTo>
                  <a:lnTo>
                    <a:pt x="37" y="190"/>
                  </a:lnTo>
                  <a:lnTo>
                    <a:pt x="32" y="191"/>
                  </a:lnTo>
                  <a:lnTo>
                    <a:pt x="28" y="191"/>
                  </a:lnTo>
                  <a:lnTo>
                    <a:pt x="22" y="193"/>
                  </a:lnTo>
                  <a:lnTo>
                    <a:pt x="17" y="194"/>
                  </a:lnTo>
                  <a:lnTo>
                    <a:pt x="13" y="195"/>
                  </a:lnTo>
                  <a:lnTo>
                    <a:pt x="9" y="197"/>
                  </a:lnTo>
                  <a:lnTo>
                    <a:pt x="6" y="198"/>
                  </a:lnTo>
                  <a:lnTo>
                    <a:pt x="2" y="201"/>
                  </a:lnTo>
                  <a:lnTo>
                    <a:pt x="0" y="201"/>
                  </a:lnTo>
                  <a:lnTo>
                    <a:pt x="1" y="198"/>
                  </a:lnTo>
                  <a:lnTo>
                    <a:pt x="5" y="195"/>
                  </a:lnTo>
                  <a:lnTo>
                    <a:pt x="8" y="193"/>
                  </a:lnTo>
                  <a:lnTo>
                    <a:pt x="13" y="189"/>
                  </a:lnTo>
                  <a:lnTo>
                    <a:pt x="18" y="187"/>
                  </a:lnTo>
                  <a:lnTo>
                    <a:pt x="25" y="183"/>
                  </a:lnTo>
                  <a:lnTo>
                    <a:pt x="31" y="180"/>
                  </a:lnTo>
                  <a:lnTo>
                    <a:pt x="37" y="178"/>
                  </a:lnTo>
                  <a:lnTo>
                    <a:pt x="41" y="174"/>
                  </a:lnTo>
                  <a:lnTo>
                    <a:pt x="45" y="173"/>
                  </a:lnTo>
                  <a:lnTo>
                    <a:pt x="49" y="153"/>
                  </a:lnTo>
                  <a:lnTo>
                    <a:pt x="56" y="131"/>
                  </a:lnTo>
                  <a:lnTo>
                    <a:pt x="63" y="112"/>
                  </a:lnTo>
                  <a:lnTo>
                    <a:pt x="68" y="101"/>
                  </a:lnTo>
                  <a:lnTo>
                    <a:pt x="60" y="100"/>
                  </a:lnTo>
                  <a:lnTo>
                    <a:pt x="51" y="100"/>
                  </a:lnTo>
                  <a:lnTo>
                    <a:pt x="41" y="100"/>
                  </a:lnTo>
                  <a:lnTo>
                    <a:pt x="33" y="100"/>
                  </a:lnTo>
                  <a:lnTo>
                    <a:pt x="24" y="101"/>
                  </a:lnTo>
                  <a:lnTo>
                    <a:pt x="17" y="103"/>
                  </a:lnTo>
                  <a:lnTo>
                    <a:pt x="11" y="105"/>
                  </a:lnTo>
                  <a:lnTo>
                    <a:pt x="8" y="106"/>
                  </a:lnTo>
                  <a:lnTo>
                    <a:pt x="3" y="108"/>
                  </a:lnTo>
                  <a:lnTo>
                    <a:pt x="2" y="108"/>
                  </a:lnTo>
                  <a:lnTo>
                    <a:pt x="2" y="106"/>
                  </a:lnTo>
                  <a:lnTo>
                    <a:pt x="6" y="103"/>
                  </a:lnTo>
                  <a:lnTo>
                    <a:pt x="10" y="100"/>
                  </a:lnTo>
                  <a:lnTo>
                    <a:pt x="17" y="97"/>
                  </a:lnTo>
                  <a:lnTo>
                    <a:pt x="26" y="93"/>
                  </a:lnTo>
                  <a:lnTo>
                    <a:pt x="37" y="90"/>
                  </a:lnTo>
                  <a:lnTo>
                    <a:pt x="46" y="88"/>
                  </a:lnTo>
                  <a:lnTo>
                    <a:pt x="55" y="84"/>
                  </a:lnTo>
                  <a:lnTo>
                    <a:pt x="63" y="83"/>
                  </a:lnTo>
                  <a:lnTo>
                    <a:pt x="68" y="82"/>
                  </a:lnTo>
                  <a:lnTo>
                    <a:pt x="74" y="77"/>
                  </a:lnTo>
                  <a:lnTo>
                    <a:pt x="78" y="67"/>
                  </a:lnTo>
                  <a:lnTo>
                    <a:pt x="81" y="57"/>
                  </a:lnTo>
                  <a:lnTo>
                    <a:pt x="82" y="50"/>
                  </a:lnTo>
                  <a:lnTo>
                    <a:pt x="79" y="46"/>
                  </a:lnTo>
                  <a:lnTo>
                    <a:pt x="74" y="44"/>
                  </a:lnTo>
                  <a:lnTo>
                    <a:pt x="66" y="43"/>
                  </a:lnTo>
                  <a:lnTo>
                    <a:pt x="60" y="44"/>
                  </a:lnTo>
                  <a:lnTo>
                    <a:pt x="53" y="46"/>
                  </a:lnTo>
                  <a:lnTo>
                    <a:pt x="45" y="48"/>
                  </a:lnTo>
                  <a:lnTo>
                    <a:pt x="38" y="52"/>
                  </a:lnTo>
                  <a:lnTo>
                    <a:pt x="30" y="54"/>
                  </a:lnTo>
                  <a:lnTo>
                    <a:pt x="24" y="57"/>
                  </a:lnTo>
                  <a:lnTo>
                    <a:pt x="18" y="59"/>
                  </a:lnTo>
                  <a:lnTo>
                    <a:pt x="14" y="61"/>
                  </a:lnTo>
                  <a:lnTo>
                    <a:pt x="10" y="63"/>
                  </a:lnTo>
                  <a:lnTo>
                    <a:pt x="6" y="67"/>
                  </a:lnTo>
                  <a:lnTo>
                    <a:pt x="2" y="68"/>
                  </a:lnTo>
                  <a:lnTo>
                    <a:pt x="2" y="66"/>
                  </a:lnTo>
                  <a:lnTo>
                    <a:pt x="7" y="60"/>
                  </a:lnTo>
                  <a:lnTo>
                    <a:pt x="11" y="55"/>
                  </a:lnTo>
                  <a:lnTo>
                    <a:pt x="16" y="50"/>
                  </a:lnTo>
                  <a:lnTo>
                    <a:pt x="22" y="43"/>
                  </a:lnTo>
                  <a:lnTo>
                    <a:pt x="28" y="36"/>
                  </a:lnTo>
                  <a:lnTo>
                    <a:pt x="34" y="30"/>
                  </a:lnTo>
                  <a:lnTo>
                    <a:pt x="40" y="24"/>
                  </a:lnTo>
                  <a:lnTo>
                    <a:pt x="46" y="21"/>
                  </a:lnTo>
                  <a:lnTo>
                    <a:pt x="51" y="19"/>
                  </a:lnTo>
                  <a:lnTo>
                    <a:pt x="51" y="22"/>
                  </a:lnTo>
                  <a:lnTo>
                    <a:pt x="52" y="25"/>
                  </a:lnTo>
                  <a:lnTo>
                    <a:pt x="54" y="30"/>
                  </a:lnTo>
                  <a:lnTo>
                    <a:pt x="55" y="33"/>
                  </a:lnTo>
                  <a:lnTo>
                    <a:pt x="59" y="37"/>
                  </a:lnTo>
                  <a:lnTo>
                    <a:pt x="62" y="39"/>
                  </a:lnTo>
                  <a:lnTo>
                    <a:pt x="67" y="40"/>
                  </a:lnTo>
                  <a:lnTo>
                    <a:pt x="72" y="42"/>
                  </a:lnTo>
                  <a:lnTo>
                    <a:pt x="78" y="43"/>
                  </a:lnTo>
                  <a:lnTo>
                    <a:pt x="83" y="42"/>
                  </a:lnTo>
                  <a:lnTo>
                    <a:pt x="87" y="42"/>
                  </a:lnTo>
                  <a:lnTo>
                    <a:pt x="92" y="39"/>
                  </a:lnTo>
                  <a:lnTo>
                    <a:pt x="97" y="35"/>
                  </a:lnTo>
                  <a:lnTo>
                    <a:pt x="99" y="29"/>
                  </a:lnTo>
                  <a:lnTo>
                    <a:pt x="99" y="23"/>
                  </a:lnTo>
                  <a:lnTo>
                    <a:pt x="99" y="19"/>
                  </a:lnTo>
                  <a:lnTo>
                    <a:pt x="106" y="12"/>
                  </a:lnTo>
                  <a:lnTo>
                    <a:pt x="114" y="7"/>
                  </a:lnTo>
                  <a:lnTo>
                    <a:pt x="122" y="2"/>
                  </a:lnTo>
                  <a:lnTo>
                    <a:pt x="125" y="0"/>
                  </a:lnTo>
                  <a:lnTo>
                    <a:pt x="119" y="8"/>
                  </a:lnTo>
                  <a:lnTo>
                    <a:pt x="110" y="16"/>
                  </a:lnTo>
                  <a:lnTo>
                    <a:pt x="106" y="23"/>
                  </a:lnTo>
                  <a:lnTo>
                    <a:pt x="106" y="29"/>
                  </a:lnTo>
                  <a:lnTo>
                    <a:pt x="109" y="33"/>
                  </a:lnTo>
                  <a:lnTo>
                    <a:pt x="113" y="38"/>
                  </a:lnTo>
                  <a:lnTo>
                    <a:pt x="117" y="39"/>
                  </a:lnTo>
                  <a:lnTo>
                    <a:pt x="123" y="37"/>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68" name="Freeform 359">
              <a:extLst>
                <a:ext uri="{FF2B5EF4-FFF2-40B4-BE49-F238E27FC236}">
                  <a16:creationId xmlns:a16="http://schemas.microsoft.com/office/drawing/2014/main" xmlns="" id="{D5076E07-1CFF-4362-8922-1C6632F21A6E}"/>
                </a:ext>
              </a:extLst>
            </p:cNvPr>
            <p:cNvSpPr>
              <a:spLocks/>
            </p:cNvSpPr>
            <p:nvPr/>
          </p:nvSpPr>
          <p:spPr bwMode="auto">
            <a:xfrm>
              <a:off x="2705" y="1168"/>
              <a:ext cx="10" cy="17"/>
            </a:xfrm>
            <a:custGeom>
              <a:avLst/>
              <a:gdLst>
                <a:gd name="T0" fmla="*/ 0 w 20"/>
                <a:gd name="T1" fmla="*/ 0 h 33"/>
                <a:gd name="T2" fmla="*/ 1 w 20"/>
                <a:gd name="T3" fmla="*/ 1 h 33"/>
                <a:gd name="T4" fmla="*/ 1 w 20"/>
                <a:gd name="T5" fmla="*/ 1 h 33"/>
                <a:gd name="T6" fmla="*/ 1 w 20"/>
                <a:gd name="T7" fmla="*/ 1 h 33"/>
                <a:gd name="T8" fmla="*/ 1 w 20"/>
                <a:gd name="T9" fmla="*/ 0 h 33"/>
                <a:gd name="T10" fmla="*/ 1 w 20"/>
                <a:gd name="T11" fmla="*/ 1 h 33"/>
                <a:gd name="T12" fmla="*/ 1 w 20"/>
                <a:gd name="T13" fmla="*/ 1 h 33"/>
                <a:gd name="T14" fmla="*/ 1 w 20"/>
                <a:gd name="T15" fmla="*/ 1 h 33"/>
                <a:gd name="T16" fmla="*/ 1 w 20"/>
                <a:gd name="T17" fmla="*/ 1 h 33"/>
                <a:gd name="T18" fmla="*/ 1 w 20"/>
                <a:gd name="T19" fmla="*/ 2 h 33"/>
                <a:gd name="T20" fmla="*/ 1 w 20"/>
                <a:gd name="T21" fmla="*/ 2 h 33"/>
                <a:gd name="T22" fmla="*/ 1 w 20"/>
                <a:gd name="T23" fmla="*/ 1 h 33"/>
                <a:gd name="T24" fmla="*/ 1 w 20"/>
                <a:gd name="T25" fmla="*/ 1 h 33"/>
                <a:gd name="T26" fmla="*/ 1 w 20"/>
                <a:gd name="T27" fmla="*/ 1 h 33"/>
                <a:gd name="T28" fmla="*/ 1 w 20"/>
                <a:gd name="T29" fmla="*/ 1 h 33"/>
                <a:gd name="T30" fmla="*/ 1 w 20"/>
                <a:gd name="T31" fmla="*/ 1 h 33"/>
                <a:gd name="T32" fmla="*/ 0 w 20"/>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33">
                  <a:moveTo>
                    <a:pt x="0" y="0"/>
                  </a:moveTo>
                  <a:lnTo>
                    <a:pt x="5" y="1"/>
                  </a:lnTo>
                  <a:lnTo>
                    <a:pt x="9" y="1"/>
                  </a:lnTo>
                  <a:lnTo>
                    <a:pt x="14" y="1"/>
                  </a:lnTo>
                  <a:lnTo>
                    <a:pt x="17" y="0"/>
                  </a:lnTo>
                  <a:lnTo>
                    <a:pt x="18" y="8"/>
                  </a:lnTo>
                  <a:lnTo>
                    <a:pt x="20" y="16"/>
                  </a:lnTo>
                  <a:lnTo>
                    <a:pt x="18" y="23"/>
                  </a:lnTo>
                  <a:lnTo>
                    <a:pt x="17" y="31"/>
                  </a:lnTo>
                  <a:lnTo>
                    <a:pt x="16" y="33"/>
                  </a:lnTo>
                  <a:lnTo>
                    <a:pt x="15" y="33"/>
                  </a:lnTo>
                  <a:lnTo>
                    <a:pt x="14" y="32"/>
                  </a:lnTo>
                  <a:lnTo>
                    <a:pt x="14" y="29"/>
                  </a:lnTo>
                  <a:lnTo>
                    <a:pt x="13" y="23"/>
                  </a:lnTo>
                  <a:lnTo>
                    <a:pt x="9" y="15"/>
                  </a:lnTo>
                  <a:lnTo>
                    <a:pt x="5" y="7"/>
                  </a:lnTo>
                  <a:lnTo>
                    <a:pt x="0" y="0"/>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69" name="Freeform 360">
              <a:extLst>
                <a:ext uri="{FF2B5EF4-FFF2-40B4-BE49-F238E27FC236}">
                  <a16:creationId xmlns:a16="http://schemas.microsoft.com/office/drawing/2014/main" xmlns="" id="{FD684E9C-BA71-49B3-AF35-69AC0BF71439}"/>
                </a:ext>
              </a:extLst>
            </p:cNvPr>
            <p:cNvSpPr>
              <a:spLocks/>
            </p:cNvSpPr>
            <p:nvPr/>
          </p:nvSpPr>
          <p:spPr bwMode="auto">
            <a:xfrm>
              <a:off x="2452" y="1056"/>
              <a:ext cx="192" cy="116"/>
            </a:xfrm>
            <a:custGeom>
              <a:avLst/>
              <a:gdLst>
                <a:gd name="T0" fmla="*/ 10 w 386"/>
                <a:gd name="T1" fmla="*/ 3 h 232"/>
                <a:gd name="T2" fmla="*/ 9 w 386"/>
                <a:gd name="T3" fmla="*/ 4 h 232"/>
                <a:gd name="T4" fmla="*/ 8 w 386"/>
                <a:gd name="T5" fmla="*/ 5 h 232"/>
                <a:gd name="T6" fmla="*/ 7 w 386"/>
                <a:gd name="T7" fmla="*/ 7 h 232"/>
                <a:gd name="T8" fmla="*/ 6 w 386"/>
                <a:gd name="T9" fmla="*/ 8 h 232"/>
                <a:gd name="T10" fmla="*/ 6 w 386"/>
                <a:gd name="T11" fmla="*/ 8 h 232"/>
                <a:gd name="T12" fmla="*/ 6 w 386"/>
                <a:gd name="T13" fmla="*/ 7 h 232"/>
                <a:gd name="T14" fmla="*/ 8 w 386"/>
                <a:gd name="T15" fmla="*/ 6 h 232"/>
                <a:gd name="T16" fmla="*/ 8 w 386"/>
                <a:gd name="T17" fmla="*/ 4 h 232"/>
                <a:gd name="T18" fmla="*/ 8 w 386"/>
                <a:gd name="T19" fmla="*/ 4 h 232"/>
                <a:gd name="T20" fmla="*/ 7 w 386"/>
                <a:gd name="T21" fmla="*/ 5 h 232"/>
                <a:gd name="T22" fmla="*/ 7 w 386"/>
                <a:gd name="T23" fmla="*/ 5 h 232"/>
                <a:gd name="T24" fmla="*/ 5 w 386"/>
                <a:gd name="T25" fmla="*/ 6 h 232"/>
                <a:gd name="T26" fmla="*/ 3 w 386"/>
                <a:gd name="T27" fmla="*/ 7 h 232"/>
                <a:gd name="T28" fmla="*/ 3 w 386"/>
                <a:gd name="T29" fmla="*/ 7 h 232"/>
                <a:gd name="T30" fmla="*/ 4 w 386"/>
                <a:gd name="T31" fmla="*/ 6 h 232"/>
                <a:gd name="T32" fmla="*/ 6 w 386"/>
                <a:gd name="T33" fmla="*/ 5 h 232"/>
                <a:gd name="T34" fmla="*/ 6 w 386"/>
                <a:gd name="T35" fmla="*/ 5 h 232"/>
                <a:gd name="T36" fmla="*/ 5 w 386"/>
                <a:gd name="T37" fmla="*/ 5 h 232"/>
                <a:gd name="T38" fmla="*/ 4 w 386"/>
                <a:gd name="T39" fmla="*/ 5 h 232"/>
                <a:gd name="T40" fmla="*/ 3 w 386"/>
                <a:gd name="T41" fmla="*/ 6 h 232"/>
                <a:gd name="T42" fmla="*/ 1 w 386"/>
                <a:gd name="T43" fmla="*/ 6 h 232"/>
                <a:gd name="T44" fmla="*/ 1 w 386"/>
                <a:gd name="T45" fmla="*/ 6 h 232"/>
                <a:gd name="T46" fmla="*/ 2 w 386"/>
                <a:gd name="T47" fmla="*/ 6 h 232"/>
                <a:gd name="T48" fmla="*/ 3 w 386"/>
                <a:gd name="T49" fmla="*/ 5 h 232"/>
                <a:gd name="T50" fmla="*/ 2 w 386"/>
                <a:gd name="T51" fmla="*/ 5 h 232"/>
                <a:gd name="T52" fmla="*/ 0 w 386"/>
                <a:gd name="T53" fmla="*/ 5 h 232"/>
                <a:gd name="T54" fmla="*/ 0 w 386"/>
                <a:gd name="T55" fmla="*/ 5 h 232"/>
                <a:gd name="T56" fmla="*/ 1 w 386"/>
                <a:gd name="T57" fmla="*/ 4 h 232"/>
                <a:gd name="T58" fmla="*/ 3 w 386"/>
                <a:gd name="T59" fmla="*/ 4 h 232"/>
                <a:gd name="T60" fmla="*/ 2 w 386"/>
                <a:gd name="T61" fmla="*/ 4 h 232"/>
                <a:gd name="T62" fmla="*/ 1 w 386"/>
                <a:gd name="T63" fmla="*/ 3 h 232"/>
                <a:gd name="T64" fmla="*/ 1 w 386"/>
                <a:gd name="T65" fmla="*/ 2 h 232"/>
                <a:gd name="T66" fmla="*/ 2 w 386"/>
                <a:gd name="T67" fmla="*/ 3 h 232"/>
                <a:gd name="T68" fmla="*/ 4 w 386"/>
                <a:gd name="T69" fmla="*/ 4 h 232"/>
                <a:gd name="T70" fmla="*/ 5 w 386"/>
                <a:gd name="T71" fmla="*/ 4 h 232"/>
                <a:gd name="T72" fmla="*/ 5 w 386"/>
                <a:gd name="T73" fmla="*/ 4 h 232"/>
                <a:gd name="T74" fmla="*/ 5 w 386"/>
                <a:gd name="T75" fmla="*/ 3 h 232"/>
                <a:gd name="T76" fmla="*/ 4 w 386"/>
                <a:gd name="T77" fmla="*/ 3 h 232"/>
                <a:gd name="T78" fmla="*/ 4 w 386"/>
                <a:gd name="T79" fmla="*/ 2 h 232"/>
                <a:gd name="T80" fmla="*/ 3 w 386"/>
                <a:gd name="T81" fmla="*/ 2 h 232"/>
                <a:gd name="T82" fmla="*/ 3 w 386"/>
                <a:gd name="T83" fmla="*/ 1 h 232"/>
                <a:gd name="T84" fmla="*/ 4 w 386"/>
                <a:gd name="T85" fmla="*/ 2 h 232"/>
                <a:gd name="T86" fmla="*/ 6 w 386"/>
                <a:gd name="T87" fmla="*/ 4 h 232"/>
                <a:gd name="T88" fmla="*/ 7 w 386"/>
                <a:gd name="T89" fmla="*/ 4 h 232"/>
                <a:gd name="T90" fmla="*/ 7 w 386"/>
                <a:gd name="T91" fmla="*/ 4 h 232"/>
                <a:gd name="T92" fmla="*/ 8 w 386"/>
                <a:gd name="T93" fmla="*/ 4 h 232"/>
                <a:gd name="T94" fmla="*/ 8 w 386"/>
                <a:gd name="T95" fmla="*/ 3 h 232"/>
                <a:gd name="T96" fmla="*/ 7 w 386"/>
                <a:gd name="T97" fmla="*/ 2 h 232"/>
                <a:gd name="T98" fmla="*/ 6 w 386"/>
                <a:gd name="T99" fmla="*/ 1 h 232"/>
                <a:gd name="T100" fmla="*/ 6 w 386"/>
                <a:gd name="T101" fmla="*/ 1 h 232"/>
                <a:gd name="T102" fmla="*/ 7 w 386"/>
                <a:gd name="T103" fmla="*/ 2 h 232"/>
                <a:gd name="T104" fmla="*/ 9 w 386"/>
                <a:gd name="T105" fmla="*/ 3 h 232"/>
                <a:gd name="T106" fmla="*/ 10 w 386"/>
                <a:gd name="T107" fmla="*/ 3 h 232"/>
                <a:gd name="T108" fmla="*/ 11 w 386"/>
                <a:gd name="T109" fmla="*/ 2 h 232"/>
                <a:gd name="T110" fmla="*/ 11 w 386"/>
                <a:gd name="T111" fmla="*/ 3 h 2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86" h="232">
                  <a:moveTo>
                    <a:pt x="370" y="74"/>
                  </a:moveTo>
                  <a:lnTo>
                    <a:pt x="364" y="78"/>
                  </a:lnTo>
                  <a:lnTo>
                    <a:pt x="356" y="82"/>
                  </a:lnTo>
                  <a:lnTo>
                    <a:pt x="347" y="87"/>
                  </a:lnTo>
                  <a:lnTo>
                    <a:pt x="335" y="91"/>
                  </a:lnTo>
                  <a:lnTo>
                    <a:pt x="325" y="96"/>
                  </a:lnTo>
                  <a:lnTo>
                    <a:pt x="316" y="101"/>
                  </a:lnTo>
                  <a:lnTo>
                    <a:pt x="310" y="104"/>
                  </a:lnTo>
                  <a:lnTo>
                    <a:pt x="307" y="108"/>
                  </a:lnTo>
                  <a:lnTo>
                    <a:pt x="302" y="118"/>
                  </a:lnTo>
                  <a:lnTo>
                    <a:pt x="293" y="136"/>
                  </a:lnTo>
                  <a:lnTo>
                    <a:pt x="282" y="156"/>
                  </a:lnTo>
                  <a:lnTo>
                    <a:pt x="273" y="171"/>
                  </a:lnTo>
                  <a:lnTo>
                    <a:pt x="267" y="178"/>
                  </a:lnTo>
                  <a:lnTo>
                    <a:pt x="259" y="186"/>
                  </a:lnTo>
                  <a:lnTo>
                    <a:pt x="250" y="195"/>
                  </a:lnTo>
                  <a:lnTo>
                    <a:pt x="239" y="204"/>
                  </a:lnTo>
                  <a:lnTo>
                    <a:pt x="228" y="214"/>
                  </a:lnTo>
                  <a:lnTo>
                    <a:pt x="219" y="222"/>
                  </a:lnTo>
                  <a:lnTo>
                    <a:pt x="210" y="227"/>
                  </a:lnTo>
                  <a:lnTo>
                    <a:pt x="204" y="231"/>
                  </a:lnTo>
                  <a:lnTo>
                    <a:pt x="198" y="232"/>
                  </a:lnTo>
                  <a:lnTo>
                    <a:pt x="196" y="231"/>
                  </a:lnTo>
                  <a:lnTo>
                    <a:pt x="198" y="229"/>
                  </a:lnTo>
                  <a:lnTo>
                    <a:pt x="202" y="225"/>
                  </a:lnTo>
                  <a:lnTo>
                    <a:pt x="206" y="222"/>
                  </a:lnTo>
                  <a:lnTo>
                    <a:pt x="213" y="215"/>
                  </a:lnTo>
                  <a:lnTo>
                    <a:pt x="224" y="206"/>
                  </a:lnTo>
                  <a:lnTo>
                    <a:pt x="234" y="196"/>
                  </a:lnTo>
                  <a:lnTo>
                    <a:pt x="244" y="186"/>
                  </a:lnTo>
                  <a:lnTo>
                    <a:pt x="255" y="177"/>
                  </a:lnTo>
                  <a:lnTo>
                    <a:pt x="263" y="167"/>
                  </a:lnTo>
                  <a:lnTo>
                    <a:pt x="267" y="162"/>
                  </a:lnTo>
                  <a:lnTo>
                    <a:pt x="273" y="151"/>
                  </a:lnTo>
                  <a:lnTo>
                    <a:pt x="278" y="139"/>
                  </a:lnTo>
                  <a:lnTo>
                    <a:pt x="281" y="128"/>
                  </a:lnTo>
                  <a:lnTo>
                    <a:pt x="283" y="120"/>
                  </a:lnTo>
                  <a:lnTo>
                    <a:pt x="283" y="117"/>
                  </a:lnTo>
                  <a:lnTo>
                    <a:pt x="282" y="116"/>
                  </a:lnTo>
                  <a:lnTo>
                    <a:pt x="279" y="117"/>
                  </a:lnTo>
                  <a:lnTo>
                    <a:pt x="273" y="119"/>
                  </a:lnTo>
                  <a:lnTo>
                    <a:pt x="269" y="121"/>
                  </a:lnTo>
                  <a:lnTo>
                    <a:pt x="262" y="126"/>
                  </a:lnTo>
                  <a:lnTo>
                    <a:pt x="255" y="129"/>
                  </a:lnTo>
                  <a:lnTo>
                    <a:pt x="247" y="134"/>
                  </a:lnTo>
                  <a:lnTo>
                    <a:pt x="239" y="139"/>
                  </a:lnTo>
                  <a:lnTo>
                    <a:pt x="231" y="142"/>
                  </a:lnTo>
                  <a:lnTo>
                    <a:pt x="225" y="144"/>
                  </a:lnTo>
                  <a:lnTo>
                    <a:pt x="220" y="146"/>
                  </a:lnTo>
                  <a:lnTo>
                    <a:pt x="211" y="159"/>
                  </a:lnTo>
                  <a:lnTo>
                    <a:pt x="198" y="172"/>
                  </a:lnTo>
                  <a:lnTo>
                    <a:pt x="183" y="184"/>
                  </a:lnTo>
                  <a:lnTo>
                    <a:pt x="167" y="195"/>
                  </a:lnTo>
                  <a:lnTo>
                    <a:pt x="151" y="204"/>
                  </a:lnTo>
                  <a:lnTo>
                    <a:pt x="137" y="211"/>
                  </a:lnTo>
                  <a:lnTo>
                    <a:pt x="126" y="216"/>
                  </a:lnTo>
                  <a:lnTo>
                    <a:pt x="118" y="218"/>
                  </a:lnTo>
                  <a:lnTo>
                    <a:pt x="108" y="219"/>
                  </a:lnTo>
                  <a:lnTo>
                    <a:pt x="104" y="219"/>
                  </a:lnTo>
                  <a:lnTo>
                    <a:pt x="105" y="217"/>
                  </a:lnTo>
                  <a:lnTo>
                    <a:pt x="112" y="215"/>
                  </a:lnTo>
                  <a:lnTo>
                    <a:pt x="123" y="209"/>
                  </a:lnTo>
                  <a:lnTo>
                    <a:pt x="137" y="201"/>
                  </a:lnTo>
                  <a:lnTo>
                    <a:pt x="152" y="192"/>
                  </a:lnTo>
                  <a:lnTo>
                    <a:pt x="166" y="180"/>
                  </a:lnTo>
                  <a:lnTo>
                    <a:pt x="180" y="169"/>
                  </a:lnTo>
                  <a:lnTo>
                    <a:pt x="191" y="158"/>
                  </a:lnTo>
                  <a:lnTo>
                    <a:pt x="199" y="149"/>
                  </a:lnTo>
                  <a:lnTo>
                    <a:pt x="203" y="142"/>
                  </a:lnTo>
                  <a:lnTo>
                    <a:pt x="203" y="140"/>
                  </a:lnTo>
                  <a:lnTo>
                    <a:pt x="201" y="139"/>
                  </a:lnTo>
                  <a:lnTo>
                    <a:pt x="196" y="139"/>
                  </a:lnTo>
                  <a:lnTo>
                    <a:pt x="188" y="139"/>
                  </a:lnTo>
                  <a:lnTo>
                    <a:pt x="182" y="139"/>
                  </a:lnTo>
                  <a:lnTo>
                    <a:pt x="176" y="140"/>
                  </a:lnTo>
                  <a:lnTo>
                    <a:pt x="169" y="141"/>
                  </a:lnTo>
                  <a:lnTo>
                    <a:pt x="164" y="141"/>
                  </a:lnTo>
                  <a:lnTo>
                    <a:pt x="157" y="142"/>
                  </a:lnTo>
                  <a:lnTo>
                    <a:pt x="151" y="143"/>
                  </a:lnTo>
                  <a:lnTo>
                    <a:pt x="146" y="143"/>
                  </a:lnTo>
                  <a:lnTo>
                    <a:pt x="143" y="143"/>
                  </a:lnTo>
                  <a:lnTo>
                    <a:pt x="133" y="150"/>
                  </a:lnTo>
                  <a:lnTo>
                    <a:pt x="119" y="157"/>
                  </a:lnTo>
                  <a:lnTo>
                    <a:pt x="104" y="164"/>
                  </a:lnTo>
                  <a:lnTo>
                    <a:pt x="88" y="170"/>
                  </a:lnTo>
                  <a:lnTo>
                    <a:pt x="72" y="176"/>
                  </a:lnTo>
                  <a:lnTo>
                    <a:pt x="58" y="180"/>
                  </a:lnTo>
                  <a:lnTo>
                    <a:pt x="47" y="184"/>
                  </a:lnTo>
                  <a:lnTo>
                    <a:pt x="41" y="186"/>
                  </a:lnTo>
                  <a:lnTo>
                    <a:pt x="34" y="187"/>
                  </a:lnTo>
                  <a:lnTo>
                    <a:pt x="30" y="185"/>
                  </a:lnTo>
                  <a:lnTo>
                    <a:pt x="32" y="181"/>
                  </a:lnTo>
                  <a:lnTo>
                    <a:pt x="42" y="178"/>
                  </a:lnTo>
                  <a:lnTo>
                    <a:pt x="52" y="176"/>
                  </a:lnTo>
                  <a:lnTo>
                    <a:pt x="64" y="172"/>
                  </a:lnTo>
                  <a:lnTo>
                    <a:pt x="76" y="167"/>
                  </a:lnTo>
                  <a:lnTo>
                    <a:pt x="88" y="162"/>
                  </a:lnTo>
                  <a:lnTo>
                    <a:pt x="99" y="156"/>
                  </a:lnTo>
                  <a:lnTo>
                    <a:pt x="108" y="149"/>
                  </a:lnTo>
                  <a:lnTo>
                    <a:pt x="115" y="143"/>
                  </a:lnTo>
                  <a:lnTo>
                    <a:pt x="120" y="138"/>
                  </a:lnTo>
                  <a:lnTo>
                    <a:pt x="107" y="135"/>
                  </a:lnTo>
                  <a:lnTo>
                    <a:pt x="94" y="134"/>
                  </a:lnTo>
                  <a:lnTo>
                    <a:pt x="77" y="134"/>
                  </a:lnTo>
                  <a:lnTo>
                    <a:pt x="62" y="135"/>
                  </a:lnTo>
                  <a:lnTo>
                    <a:pt x="47" y="138"/>
                  </a:lnTo>
                  <a:lnTo>
                    <a:pt x="34" y="140"/>
                  </a:lnTo>
                  <a:lnTo>
                    <a:pt x="23" y="141"/>
                  </a:lnTo>
                  <a:lnTo>
                    <a:pt x="15" y="143"/>
                  </a:lnTo>
                  <a:lnTo>
                    <a:pt x="6" y="146"/>
                  </a:lnTo>
                  <a:lnTo>
                    <a:pt x="0" y="147"/>
                  </a:lnTo>
                  <a:lnTo>
                    <a:pt x="0" y="146"/>
                  </a:lnTo>
                  <a:lnTo>
                    <a:pt x="6" y="141"/>
                  </a:lnTo>
                  <a:lnTo>
                    <a:pt x="13" y="138"/>
                  </a:lnTo>
                  <a:lnTo>
                    <a:pt x="22" y="133"/>
                  </a:lnTo>
                  <a:lnTo>
                    <a:pt x="35" y="128"/>
                  </a:lnTo>
                  <a:lnTo>
                    <a:pt x="50" y="125"/>
                  </a:lnTo>
                  <a:lnTo>
                    <a:pt x="66" y="121"/>
                  </a:lnTo>
                  <a:lnTo>
                    <a:pt x="83" y="119"/>
                  </a:lnTo>
                  <a:lnTo>
                    <a:pt x="100" y="119"/>
                  </a:lnTo>
                  <a:lnTo>
                    <a:pt x="117" y="121"/>
                  </a:lnTo>
                  <a:lnTo>
                    <a:pt x="112" y="116"/>
                  </a:lnTo>
                  <a:lnTo>
                    <a:pt x="104" y="108"/>
                  </a:lnTo>
                  <a:lnTo>
                    <a:pt x="95" y="101"/>
                  </a:lnTo>
                  <a:lnTo>
                    <a:pt x="84" y="93"/>
                  </a:lnTo>
                  <a:lnTo>
                    <a:pt x="74" y="86"/>
                  </a:lnTo>
                  <a:lnTo>
                    <a:pt x="65" y="80"/>
                  </a:lnTo>
                  <a:lnTo>
                    <a:pt x="57" y="74"/>
                  </a:lnTo>
                  <a:lnTo>
                    <a:pt x="51" y="71"/>
                  </a:lnTo>
                  <a:lnTo>
                    <a:pt x="43" y="66"/>
                  </a:lnTo>
                  <a:lnTo>
                    <a:pt x="41" y="63"/>
                  </a:lnTo>
                  <a:lnTo>
                    <a:pt x="43" y="60"/>
                  </a:lnTo>
                  <a:lnTo>
                    <a:pt x="51" y="63"/>
                  </a:lnTo>
                  <a:lnTo>
                    <a:pt x="59" y="66"/>
                  </a:lnTo>
                  <a:lnTo>
                    <a:pt x="70" y="72"/>
                  </a:lnTo>
                  <a:lnTo>
                    <a:pt x="83" y="79"/>
                  </a:lnTo>
                  <a:lnTo>
                    <a:pt x="98" y="87"/>
                  </a:lnTo>
                  <a:lnTo>
                    <a:pt x="112" y="95"/>
                  </a:lnTo>
                  <a:lnTo>
                    <a:pt x="125" y="103"/>
                  </a:lnTo>
                  <a:lnTo>
                    <a:pt x="135" y="110"/>
                  </a:lnTo>
                  <a:lnTo>
                    <a:pt x="141" y="116"/>
                  </a:lnTo>
                  <a:lnTo>
                    <a:pt x="146" y="116"/>
                  </a:lnTo>
                  <a:lnTo>
                    <a:pt x="153" y="117"/>
                  </a:lnTo>
                  <a:lnTo>
                    <a:pt x="161" y="117"/>
                  </a:lnTo>
                  <a:lnTo>
                    <a:pt x="169" y="117"/>
                  </a:lnTo>
                  <a:lnTo>
                    <a:pt x="178" y="117"/>
                  </a:lnTo>
                  <a:lnTo>
                    <a:pt x="186" y="117"/>
                  </a:lnTo>
                  <a:lnTo>
                    <a:pt x="191" y="117"/>
                  </a:lnTo>
                  <a:lnTo>
                    <a:pt x="196" y="117"/>
                  </a:lnTo>
                  <a:lnTo>
                    <a:pt x="194" y="110"/>
                  </a:lnTo>
                  <a:lnTo>
                    <a:pt x="188" y="103"/>
                  </a:lnTo>
                  <a:lnTo>
                    <a:pt x="182" y="95"/>
                  </a:lnTo>
                  <a:lnTo>
                    <a:pt x="175" y="87"/>
                  </a:lnTo>
                  <a:lnTo>
                    <a:pt x="168" y="80"/>
                  </a:lnTo>
                  <a:lnTo>
                    <a:pt x="161" y="73"/>
                  </a:lnTo>
                  <a:lnTo>
                    <a:pt x="156" y="67"/>
                  </a:lnTo>
                  <a:lnTo>
                    <a:pt x="151" y="63"/>
                  </a:lnTo>
                  <a:lnTo>
                    <a:pt x="146" y="59"/>
                  </a:lnTo>
                  <a:lnTo>
                    <a:pt x="142" y="56"/>
                  </a:lnTo>
                  <a:lnTo>
                    <a:pt x="136" y="52"/>
                  </a:lnTo>
                  <a:lnTo>
                    <a:pt x="131" y="49"/>
                  </a:lnTo>
                  <a:lnTo>
                    <a:pt x="127" y="46"/>
                  </a:lnTo>
                  <a:lnTo>
                    <a:pt x="122" y="43"/>
                  </a:lnTo>
                  <a:lnTo>
                    <a:pt x="119" y="41"/>
                  </a:lnTo>
                  <a:lnTo>
                    <a:pt x="115" y="38"/>
                  </a:lnTo>
                  <a:lnTo>
                    <a:pt x="111" y="33"/>
                  </a:lnTo>
                  <a:lnTo>
                    <a:pt x="110" y="27"/>
                  </a:lnTo>
                  <a:lnTo>
                    <a:pt x="112" y="26"/>
                  </a:lnTo>
                  <a:lnTo>
                    <a:pt x="123" y="34"/>
                  </a:lnTo>
                  <a:lnTo>
                    <a:pt x="133" y="41"/>
                  </a:lnTo>
                  <a:lnTo>
                    <a:pt x="144" y="50"/>
                  </a:lnTo>
                  <a:lnTo>
                    <a:pt x="158" y="60"/>
                  </a:lnTo>
                  <a:lnTo>
                    <a:pt x="171" y="71"/>
                  </a:lnTo>
                  <a:lnTo>
                    <a:pt x="183" y="81"/>
                  </a:lnTo>
                  <a:lnTo>
                    <a:pt x="195" y="90"/>
                  </a:lnTo>
                  <a:lnTo>
                    <a:pt x="204" y="97"/>
                  </a:lnTo>
                  <a:lnTo>
                    <a:pt x="210" y="103"/>
                  </a:lnTo>
                  <a:lnTo>
                    <a:pt x="216" y="109"/>
                  </a:lnTo>
                  <a:lnTo>
                    <a:pt x="221" y="110"/>
                  </a:lnTo>
                  <a:lnTo>
                    <a:pt x="227" y="109"/>
                  </a:lnTo>
                  <a:lnTo>
                    <a:pt x="234" y="108"/>
                  </a:lnTo>
                  <a:lnTo>
                    <a:pt x="239" y="106"/>
                  </a:lnTo>
                  <a:lnTo>
                    <a:pt x="245" y="105"/>
                  </a:lnTo>
                  <a:lnTo>
                    <a:pt x="252" y="104"/>
                  </a:lnTo>
                  <a:lnTo>
                    <a:pt x="259" y="102"/>
                  </a:lnTo>
                  <a:lnTo>
                    <a:pt x="267" y="101"/>
                  </a:lnTo>
                  <a:lnTo>
                    <a:pt x="273" y="100"/>
                  </a:lnTo>
                  <a:lnTo>
                    <a:pt x="278" y="97"/>
                  </a:lnTo>
                  <a:lnTo>
                    <a:pt x="281" y="96"/>
                  </a:lnTo>
                  <a:lnTo>
                    <a:pt x="285" y="93"/>
                  </a:lnTo>
                  <a:lnTo>
                    <a:pt x="285" y="89"/>
                  </a:lnTo>
                  <a:lnTo>
                    <a:pt x="282" y="86"/>
                  </a:lnTo>
                  <a:lnTo>
                    <a:pt x="277" y="79"/>
                  </a:lnTo>
                  <a:lnTo>
                    <a:pt x="271" y="73"/>
                  </a:lnTo>
                  <a:lnTo>
                    <a:pt x="262" y="65"/>
                  </a:lnTo>
                  <a:lnTo>
                    <a:pt x="251" y="55"/>
                  </a:lnTo>
                  <a:lnTo>
                    <a:pt x="239" y="43"/>
                  </a:lnTo>
                  <a:lnTo>
                    <a:pt x="226" y="33"/>
                  </a:lnTo>
                  <a:lnTo>
                    <a:pt x="214" y="22"/>
                  </a:lnTo>
                  <a:lnTo>
                    <a:pt x="204" y="14"/>
                  </a:lnTo>
                  <a:lnTo>
                    <a:pt x="197" y="10"/>
                  </a:lnTo>
                  <a:lnTo>
                    <a:pt x="190" y="4"/>
                  </a:lnTo>
                  <a:lnTo>
                    <a:pt x="193" y="0"/>
                  </a:lnTo>
                  <a:lnTo>
                    <a:pt x="199" y="3"/>
                  </a:lnTo>
                  <a:lnTo>
                    <a:pt x="212" y="10"/>
                  </a:lnTo>
                  <a:lnTo>
                    <a:pt x="220" y="17"/>
                  </a:lnTo>
                  <a:lnTo>
                    <a:pt x="232" y="27"/>
                  </a:lnTo>
                  <a:lnTo>
                    <a:pt x="245" y="37"/>
                  </a:lnTo>
                  <a:lnTo>
                    <a:pt x="259" y="48"/>
                  </a:lnTo>
                  <a:lnTo>
                    <a:pt x="273" y="58"/>
                  </a:lnTo>
                  <a:lnTo>
                    <a:pt x="285" y="67"/>
                  </a:lnTo>
                  <a:lnTo>
                    <a:pt x="294" y="74"/>
                  </a:lnTo>
                  <a:lnTo>
                    <a:pt x="298" y="76"/>
                  </a:lnTo>
                  <a:lnTo>
                    <a:pt x="304" y="76"/>
                  </a:lnTo>
                  <a:lnTo>
                    <a:pt x="313" y="75"/>
                  </a:lnTo>
                  <a:lnTo>
                    <a:pt x="326" y="73"/>
                  </a:lnTo>
                  <a:lnTo>
                    <a:pt x="340" y="71"/>
                  </a:lnTo>
                  <a:lnTo>
                    <a:pt x="354" y="67"/>
                  </a:lnTo>
                  <a:lnTo>
                    <a:pt x="366" y="65"/>
                  </a:lnTo>
                  <a:lnTo>
                    <a:pt x="377" y="63"/>
                  </a:lnTo>
                  <a:lnTo>
                    <a:pt x="382" y="63"/>
                  </a:lnTo>
                  <a:lnTo>
                    <a:pt x="386" y="64"/>
                  </a:lnTo>
                  <a:lnTo>
                    <a:pt x="384" y="65"/>
                  </a:lnTo>
                  <a:lnTo>
                    <a:pt x="377" y="68"/>
                  </a:lnTo>
                  <a:lnTo>
                    <a:pt x="370" y="74"/>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70" name="Freeform 361">
              <a:extLst>
                <a:ext uri="{FF2B5EF4-FFF2-40B4-BE49-F238E27FC236}">
                  <a16:creationId xmlns:a16="http://schemas.microsoft.com/office/drawing/2014/main" xmlns="" id="{6B35AC39-7940-4FE6-8C03-DC3B5DDEFA5D}"/>
                </a:ext>
              </a:extLst>
            </p:cNvPr>
            <p:cNvSpPr>
              <a:spLocks/>
            </p:cNvSpPr>
            <p:nvPr/>
          </p:nvSpPr>
          <p:spPr bwMode="auto">
            <a:xfrm>
              <a:off x="2558" y="944"/>
              <a:ext cx="127" cy="127"/>
            </a:xfrm>
            <a:custGeom>
              <a:avLst/>
              <a:gdLst>
                <a:gd name="T0" fmla="*/ 8 w 254"/>
                <a:gd name="T1" fmla="*/ 8 h 254"/>
                <a:gd name="T2" fmla="*/ 7 w 254"/>
                <a:gd name="T3" fmla="*/ 8 h 254"/>
                <a:gd name="T4" fmla="*/ 7 w 254"/>
                <a:gd name="T5" fmla="*/ 7 h 254"/>
                <a:gd name="T6" fmla="*/ 5 w 254"/>
                <a:gd name="T7" fmla="*/ 8 h 254"/>
                <a:gd name="T8" fmla="*/ 4 w 254"/>
                <a:gd name="T9" fmla="*/ 7 h 254"/>
                <a:gd name="T10" fmla="*/ 3 w 254"/>
                <a:gd name="T11" fmla="*/ 7 h 254"/>
                <a:gd name="T12" fmla="*/ 3 w 254"/>
                <a:gd name="T13" fmla="*/ 7 h 254"/>
                <a:gd name="T14" fmla="*/ 4 w 254"/>
                <a:gd name="T15" fmla="*/ 7 h 254"/>
                <a:gd name="T16" fmla="*/ 6 w 254"/>
                <a:gd name="T17" fmla="*/ 7 h 254"/>
                <a:gd name="T18" fmla="*/ 6 w 254"/>
                <a:gd name="T19" fmla="*/ 7 h 254"/>
                <a:gd name="T20" fmla="*/ 6 w 254"/>
                <a:gd name="T21" fmla="*/ 6 h 254"/>
                <a:gd name="T22" fmla="*/ 5 w 254"/>
                <a:gd name="T23" fmla="*/ 6 h 254"/>
                <a:gd name="T24" fmla="*/ 4 w 254"/>
                <a:gd name="T25" fmla="*/ 6 h 254"/>
                <a:gd name="T26" fmla="*/ 2 w 254"/>
                <a:gd name="T27" fmla="*/ 6 h 254"/>
                <a:gd name="T28" fmla="*/ 1 w 254"/>
                <a:gd name="T29" fmla="*/ 5 h 254"/>
                <a:gd name="T30" fmla="*/ 1 w 254"/>
                <a:gd name="T31" fmla="*/ 5 h 254"/>
                <a:gd name="T32" fmla="*/ 2 w 254"/>
                <a:gd name="T33" fmla="*/ 5 h 254"/>
                <a:gd name="T34" fmla="*/ 3 w 254"/>
                <a:gd name="T35" fmla="*/ 6 h 254"/>
                <a:gd name="T36" fmla="*/ 4 w 254"/>
                <a:gd name="T37" fmla="*/ 6 h 254"/>
                <a:gd name="T38" fmla="*/ 3 w 254"/>
                <a:gd name="T39" fmla="*/ 5 h 254"/>
                <a:gd name="T40" fmla="*/ 3 w 254"/>
                <a:gd name="T41" fmla="*/ 5 h 254"/>
                <a:gd name="T42" fmla="*/ 1 w 254"/>
                <a:gd name="T43" fmla="*/ 4 h 254"/>
                <a:gd name="T44" fmla="*/ 0 w 254"/>
                <a:gd name="T45" fmla="*/ 3 h 254"/>
                <a:gd name="T46" fmla="*/ 1 w 254"/>
                <a:gd name="T47" fmla="*/ 4 h 254"/>
                <a:gd name="T48" fmla="*/ 2 w 254"/>
                <a:gd name="T49" fmla="*/ 4 h 254"/>
                <a:gd name="T50" fmla="*/ 3 w 254"/>
                <a:gd name="T51" fmla="*/ 4 h 254"/>
                <a:gd name="T52" fmla="*/ 2 w 254"/>
                <a:gd name="T53" fmla="*/ 2 h 254"/>
                <a:gd name="T54" fmla="*/ 1 w 254"/>
                <a:gd name="T55" fmla="*/ 2 h 254"/>
                <a:gd name="T56" fmla="*/ 1 w 254"/>
                <a:gd name="T57" fmla="*/ 1 h 254"/>
                <a:gd name="T58" fmla="*/ 1 w 254"/>
                <a:gd name="T59" fmla="*/ 1 h 254"/>
                <a:gd name="T60" fmla="*/ 2 w 254"/>
                <a:gd name="T61" fmla="*/ 2 h 254"/>
                <a:gd name="T62" fmla="*/ 3 w 254"/>
                <a:gd name="T63" fmla="*/ 4 h 254"/>
                <a:gd name="T64" fmla="*/ 3 w 254"/>
                <a:gd name="T65" fmla="*/ 4 h 254"/>
                <a:gd name="T66" fmla="*/ 3 w 254"/>
                <a:gd name="T67" fmla="*/ 3 h 254"/>
                <a:gd name="T68" fmla="*/ 3 w 254"/>
                <a:gd name="T69" fmla="*/ 2 h 254"/>
                <a:gd name="T70" fmla="*/ 3 w 254"/>
                <a:gd name="T71" fmla="*/ 1 h 254"/>
                <a:gd name="T72" fmla="*/ 4 w 254"/>
                <a:gd name="T73" fmla="*/ 3 h 254"/>
                <a:gd name="T74" fmla="*/ 4 w 254"/>
                <a:gd name="T75" fmla="*/ 5 h 254"/>
                <a:gd name="T76" fmla="*/ 5 w 254"/>
                <a:gd name="T77" fmla="*/ 5 h 254"/>
                <a:gd name="T78" fmla="*/ 5 w 254"/>
                <a:gd name="T79" fmla="*/ 5 h 254"/>
                <a:gd name="T80" fmla="*/ 5 w 254"/>
                <a:gd name="T81" fmla="*/ 6 h 254"/>
                <a:gd name="T82" fmla="*/ 5 w 254"/>
                <a:gd name="T83" fmla="*/ 5 h 254"/>
                <a:gd name="T84" fmla="*/ 5 w 254"/>
                <a:gd name="T85" fmla="*/ 3 h 254"/>
                <a:gd name="T86" fmla="*/ 5 w 254"/>
                <a:gd name="T87" fmla="*/ 2 h 254"/>
                <a:gd name="T88" fmla="*/ 5 w 254"/>
                <a:gd name="T89" fmla="*/ 3 h 254"/>
                <a:gd name="T90" fmla="*/ 6 w 254"/>
                <a:gd name="T91" fmla="*/ 4 h 254"/>
                <a:gd name="T92" fmla="*/ 6 w 254"/>
                <a:gd name="T93" fmla="*/ 6 h 254"/>
                <a:gd name="T94" fmla="*/ 6 w 254"/>
                <a:gd name="T95" fmla="*/ 6 h 254"/>
                <a:gd name="T96" fmla="*/ 7 w 254"/>
                <a:gd name="T97" fmla="*/ 7 h 254"/>
                <a:gd name="T98" fmla="*/ 7 w 254"/>
                <a:gd name="T99" fmla="*/ 6 h 254"/>
                <a:gd name="T100" fmla="*/ 7 w 254"/>
                <a:gd name="T101" fmla="*/ 5 h 254"/>
                <a:gd name="T102" fmla="*/ 7 w 254"/>
                <a:gd name="T103" fmla="*/ 3 h 254"/>
                <a:gd name="T104" fmla="*/ 7 w 254"/>
                <a:gd name="T105" fmla="*/ 3 h 254"/>
                <a:gd name="T106" fmla="*/ 7 w 254"/>
                <a:gd name="T107" fmla="*/ 4 h 254"/>
                <a:gd name="T108" fmla="*/ 7 w 254"/>
                <a:gd name="T109" fmla="*/ 7 h 254"/>
                <a:gd name="T110" fmla="*/ 8 w 254"/>
                <a:gd name="T111" fmla="*/ 8 h 254"/>
                <a:gd name="T112" fmla="*/ 8 w 254"/>
                <a:gd name="T113" fmla="*/ 8 h 254"/>
                <a:gd name="T114" fmla="*/ 8 w 254"/>
                <a:gd name="T115" fmla="*/ 8 h 254"/>
                <a:gd name="T116" fmla="*/ 8 w 254"/>
                <a:gd name="T117" fmla="*/ 8 h 25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54" h="254">
                  <a:moveTo>
                    <a:pt x="244" y="250"/>
                  </a:moveTo>
                  <a:lnTo>
                    <a:pt x="240" y="246"/>
                  </a:lnTo>
                  <a:lnTo>
                    <a:pt x="235" y="242"/>
                  </a:lnTo>
                  <a:lnTo>
                    <a:pt x="229" y="237"/>
                  </a:lnTo>
                  <a:lnTo>
                    <a:pt x="225" y="232"/>
                  </a:lnTo>
                  <a:lnTo>
                    <a:pt x="219" y="228"/>
                  </a:lnTo>
                  <a:lnTo>
                    <a:pt x="213" y="224"/>
                  </a:lnTo>
                  <a:lnTo>
                    <a:pt x="209" y="222"/>
                  </a:lnTo>
                  <a:lnTo>
                    <a:pt x="203" y="222"/>
                  </a:lnTo>
                  <a:lnTo>
                    <a:pt x="189" y="224"/>
                  </a:lnTo>
                  <a:lnTo>
                    <a:pt x="173" y="226"/>
                  </a:lnTo>
                  <a:lnTo>
                    <a:pt x="153" y="226"/>
                  </a:lnTo>
                  <a:lnTo>
                    <a:pt x="134" y="226"/>
                  </a:lnTo>
                  <a:lnTo>
                    <a:pt x="114" y="226"/>
                  </a:lnTo>
                  <a:lnTo>
                    <a:pt x="98" y="223"/>
                  </a:lnTo>
                  <a:lnTo>
                    <a:pt x="84" y="221"/>
                  </a:lnTo>
                  <a:lnTo>
                    <a:pt x="75" y="217"/>
                  </a:lnTo>
                  <a:lnTo>
                    <a:pt x="68" y="212"/>
                  </a:lnTo>
                  <a:lnTo>
                    <a:pt x="68" y="209"/>
                  </a:lnTo>
                  <a:lnTo>
                    <a:pt x="75" y="211"/>
                  </a:lnTo>
                  <a:lnTo>
                    <a:pt x="87" y="213"/>
                  </a:lnTo>
                  <a:lnTo>
                    <a:pt x="96" y="214"/>
                  </a:lnTo>
                  <a:lnTo>
                    <a:pt x="108" y="215"/>
                  </a:lnTo>
                  <a:lnTo>
                    <a:pt x="125" y="215"/>
                  </a:lnTo>
                  <a:lnTo>
                    <a:pt x="141" y="215"/>
                  </a:lnTo>
                  <a:lnTo>
                    <a:pt x="157" y="215"/>
                  </a:lnTo>
                  <a:lnTo>
                    <a:pt x="172" y="214"/>
                  </a:lnTo>
                  <a:lnTo>
                    <a:pt x="183" y="212"/>
                  </a:lnTo>
                  <a:lnTo>
                    <a:pt x="190" y="209"/>
                  </a:lnTo>
                  <a:lnTo>
                    <a:pt x="186" y="205"/>
                  </a:lnTo>
                  <a:lnTo>
                    <a:pt x="179" y="201"/>
                  </a:lnTo>
                  <a:lnTo>
                    <a:pt x="172" y="197"/>
                  </a:lnTo>
                  <a:lnTo>
                    <a:pt x="164" y="192"/>
                  </a:lnTo>
                  <a:lnTo>
                    <a:pt x="157" y="189"/>
                  </a:lnTo>
                  <a:lnTo>
                    <a:pt x="150" y="185"/>
                  </a:lnTo>
                  <a:lnTo>
                    <a:pt x="144" y="182"/>
                  </a:lnTo>
                  <a:lnTo>
                    <a:pt x="141" y="179"/>
                  </a:lnTo>
                  <a:lnTo>
                    <a:pt x="127" y="181"/>
                  </a:lnTo>
                  <a:lnTo>
                    <a:pt x="110" y="178"/>
                  </a:lnTo>
                  <a:lnTo>
                    <a:pt x="90" y="176"/>
                  </a:lnTo>
                  <a:lnTo>
                    <a:pt x="72" y="171"/>
                  </a:lnTo>
                  <a:lnTo>
                    <a:pt x="53" y="167"/>
                  </a:lnTo>
                  <a:lnTo>
                    <a:pt x="37" y="161"/>
                  </a:lnTo>
                  <a:lnTo>
                    <a:pt x="24" y="154"/>
                  </a:lnTo>
                  <a:lnTo>
                    <a:pt x="16" y="148"/>
                  </a:lnTo>
                  <a:lnTo>
                    <a:pt x="11" y="140"/>
                  </a:lnTo>
                  <a:lnTo>
                    <a:pt x="11" y="137"/>
                  </a:lnTo>
                  <a:lnTo>
                    <a:pt x="15" y="139"/>
                  </a:lnTo>
                  <a:lnTo>
                    <a:pt x="24" y="144"/>
                  </a:lnTo>
                  <a:lnTo>
                    <a:pt x="32" y="147"/>
                  </a:lnTo>
                  <a:lnTo>
                    <a:pt x="44" y="152"/>
                  </a:lnTo>
                  <a:lnTo>
                    <a:pt x="58" y="156"/>
                  </a:lnTo>
                  <a:lnTo>
                    <a:pt x="73" y="160"/>
                  </a:lnTo>
                  <a:lnTo>
                    <a:pt x="89" y="163"/>
                  </a:lnTo>
                  <a:lnTo>
                    <a:pt x="103" y="166"/>
                  </a:lnTo>
                  <a:lnTo>
                    <a:pt x="115" y="167"/>
                  </a:lnTo>
                  <a:lnTo>
                    <a:pt x="125" y="166"/>
                  </a:lnTo>
                  <a:lnTo>
                    <a:pt x="113" y="154"/>
                  </a:lnTo>
                  <a:lnTo>
                    <a:pt x="103" y="146"/>
                  </a:lnTo>
                  <a:lnTo>
                    <a:pt x="96" y="140"/>
                  </a:lnTo>
                  <a:lnTo>
                    <a:pt x="92" y="135"/>
                  </a:lnTo>
                  <a:lnTo>
                    <a:pt x="83" y="132"/>
                  </a:lnTo>
                  <a:lnTo>
                    <a:pt x="70" y="130"/>
                  </a:lnTo>
                  <a:lnTo>
                    <a:pt x="57" y="126"/>
                  </a:lnTo>
                  <a:lnTo>
                    <a:pt x="43" y="121"/>
                  </a:lnTo>
                  <a:lnTo>
                    <a:pt x="28" y="114"/>
                  </a:lnTo>
                  <a:lnTo>
                    <a:pt x="15" y="103"/>
                  </a:lnTo>
                  <a:lnTo>
                    <a:pt x="6" y="91"/>
                  </a:lnTo>
                  <a:lnTo>
                    <a:pt x="0" y="75"/>
                  </a:lnTo>
                  <a:lnTo>
                    <a:pt x="7" y="82"/>
                  </a:lnTo>
                  <a:lnTo>
                    <a:pt x="16" y="90"/>
                  </a:lnTo>
                  <a:lnTo>
                    <a:pt x="26" y="97"/>
                  </a:lnTo>
                  <a:lnTo>
                    <a:pt x="35" y="103"/>
                  </a:lnTo>
                  <a:lnTo>
                    <a:pt x="45" y="109"/>
                  </a:lnTo>
                  <a:lnTo>
                    <a:pt x="57" y="113"/>
                  </a:lnTo>
                  <a:lnTo>
                    <a:pt x="66" y="115"/>
                  </a:lnTo>
                  <a:lnTo>
                    <a:pt x="76" y="116"/>
                  </a:lnTo>
                  <a:lnTo>
                    <a:pt x="66" y="102"/>
                  </a:lnTo>
                  <a:lnTo>
                    <a:pt x="56" y="88"/>
                  </a:lnTo>
                  <a:lnTo>
                    <a:pt x="45" y="76"/>
                  </a:lnTo>
                  <a:lnTo>
                    <a:pt x="36" y="63"/>
                  </a:lnTo>
                  <a:lnTo>
                    <a:pt x="27" y="53"/>
                  </a:lnTo>
                  <a:lnTo>
                    <a:pt x="21" y="44"/>
                  </a:lnTo>
                  <a:lnTo>
                    <a:pt x="16" y="37"/>
                  </a:lnTo>
                  <a:lnTo>
                    <a:pt x="14" y="33"/>
                  </a:lnTo>
                  <a:lnTo>
                    <a:pt x="13" y="26"/>
                  </a:lnTo>
                  <a:lnTo>
                    <a:pt x="12" y="18"/>
                  </a:lnTo>
                  <a:lnTo>
                    <a:pt x="11" y="8"/>
                  </a:lnTo>
                  <a:lnTo>
                    <a:pt x="8" y="0"/>
                  </a:lnTo>
                  <a:lnTo>
                    <a:pt x="14" y="11"/>
                  </a:lnTo>
                  <a:lnTo>
                    <a:pt x="23" y="26"/>
                  </a:lnTo>
                  <a:lnTo>
                    <a:pt x="35" y="44"/>
                  </a:lnTo>
                  <a:lnTo>
                    <a:pt x="47" y="62"/>
                  </a:lnTo>
                  <a:lnTo>
                    <a:pt x="59" y="79"/>
                  </a:lnTo>
                  <a:lnTo>
                    <a:pt x="70" y="95"/>
                  </a:lnTo>
                  <a:lnTo>
                    <a:pt x="80" y="106"/>
                  </a:lnTo>
                  <a:lnTo>
                    <a:pt x="85" y="111"/>
                  </a:lnTo>
                  <a:lnTo>
                    <a:pt x="91" y="113"/>
                  </a:lnTo>
                  <a:lnTo>
                    <a:pt x="94" y="109"/>
                  </a:lnTo>
                  <a:lnTo>
                    <a:pt x="94" y="105"/>
                  </a:lnTo>
                  <a:lnTo>
                    <a:pt x="94" y="98"/>
                  </a:lnTo>
                  <a:lnTo>
                    <a:pt x="91" y="85"/>
                  </a:lnTo>
                  <a:lnTo>
                    <a:pt x="85" y="65"/>
                  </a:lnTo>
                  <a:lnTo>
                    <a:pt x="80" y="46"/>
                  </a:lnTo>
                  <a:lnTo>
                    <a:pt x="76" y="33"/>
                  </a:lnTo>
                  <a:lnTo>
                    <a:pt x="76" y="29"/>
                  </a:lnTo>
                  <a:lnTo>
                    <a:pt x="79" y="27"/>
                  </a:lnTo>
                  <a:lnTo>
                    <a:pt x="82" y="31"/>
                  </a:lnTo>
                  <a:lnTo>
                    <a:pt x="85" y="38"/>
                  </a:lnTo>
                  <a:lnTo>
                    <a:pt x="91" y="53"/>
                  </a:lnTo>
                  <a:lnTo>
                    <a:pt x="100" y="78"/>
                  </a:lnTo>
                  <a:lnTo>
                    <a:pt x="105" y="105"/>
                  </a:lnTo>
                  <a:lnTo>
                    <a:pt x="104" y="124"/>
                  </a:lnTo>
                  <a:lnTo>
                    <a:pt x="111" y="131"/>
                  </a:lnTo>
                  <a:lnTo>
                    <a:pt x="118" y="138"/>
                  </a:lnTo>
                  <a:lnTo>
                    <a:pt x="125" y="143"/>
                  </a:lnTo>
                  <a:lnTo>
                    <a:pt x="130" y="148"/>
                  </a:lnTo>
                  <a:lnTo>
                    <a:pt x="136" y="152"/>
                  </a:lnTo>
                  <a:lnTo>
                    <a:pt x="141" y="155"/>
                  </a:lnTo>
                  <a:lnTo>
                    <a:pt x="144" y="159"/>
                  </a:lnTo>
                  <a:lnTo>
                    <a:pt x="146" y="160"/>
                  </a:lnTo>
                  <a:lnTo>
                    <a:pt x="149" y="162"/>
                  </a:lnTo>
                  <a:lnTo>
                    <a:pt x="151" y="163"/>
                  </a:lnTo>
                  <a:lnTo>
                    <a:pt x="153" y="161"/>
                  </a:lnTo>
                  <a:lnTo>
                    <a:pt x="156" y="155"/>
                  </a:lnTo>
                  <a:lnTo>
                    <a:pt x="157" y="140"/>
                  </a:lnTo>
                  <a:lnTo>
                    <a:pt x="155" y="116"/>
                  </a:lnTo>
                  <a:lnTo>
                    <a:pt x="149" y="88"/>
                  </a:lnTo>
                  <a:lnTo>
                    <a:pt x="137" y="67"/>
                  </a:lnTo>
                  <a:lnTo>
                    <a:pt x="133" y="57"/>
                  </a:lnTo>
                  <a:lnTo>
                    <a:pt x="133" y="54"/>
                  </a:lnTo>
                  <a:lnTo>
                    <a:pt x="137" y="55"/>
                  </a:lnTo>
                  <a:lnTo>
                    <a:pt x="143" y="61"/>
                  </a:lnTo>
                  <a:lnTo>
                    <a:pt x="146" y="67"/>
                  </a:lnTo>
                  <a:lnTo>
                    <a:pt x="151" y="77"/>
                  </a:lnTo>
                  <a:lnTo>
                    <a:pt x="157" y="90"/>
                  </a:lnTo>
                  <a:lnTo>
                    <a:pt x="161" y="103"/>
                  </a:lnTo>
                  <a:lnTo>
                    <a:pt x="166" y="120"/>
                  </a:lnTo>
                  <a:lnTo>
                    <a:pt x="168" y="137"/>
                  </a:lnTo>
                  <a:lnTo>
                    <a:pt x="167" y="155"/>
                  </a:lnTo>
                  <a:lnTo>
                    <a:pt x="164" y="173"/>
                  </a:lnTo>
                  <a:lnTo>
                    <a:pt x="168" y="177"/>
                  </a:lnTo>
                  <a:lnTo>
                    <a:pt x="173" y="182"/>
                  </a:lnTo>
                  <a:lnTo>
                    <a:pt x="179" y="186"/>
                  </a:lnTo>
                  <a:lnTo>
                    <a:pt x="184" y="190"/>
                  </a:lnTo>
                  <a:lnTo>
                    <a:pt x="189" y="193"/>
                  </a:lnTo>
                  <a:lnTo>
                    <a:pt x="195" y="196"/>
                  </a:lnTo>
                  <a:lnTo>
                    <a:pt x="198" y="198"/>
                  </a:lnTo>
                  <a:lnTo>
                    <a:pt x="202" y="200"/>
                  </a:lnTo>
                  <a:lnTo>
                    <a:pt x="206" y="191"/>
                  </a:lnTo>
                  <a:lnTo>
                    <a:pt x="207" y="175"/>
                  </a:lnTo>
                  <a:lnTo>
                    <a:pt x="206" y="159"/>
                  </a:lnTo>
                  <a:lnTo>
                    <a:pt x="205" y="145"/>
                  </a:lnTo>
                  <a:lnTo>
                    <a:pt x="204" y="130"/>
                  </a:lnTo>
                  <a:lnTo>
                    <a:pt x="203" y="111"/>
                  </a:lnTo>
                  <a:lnTo>
                    <a:pt x="201" y="94"/>
                  </a:lnTo>
                  <a:lnTo>
                    <a:pt x="198" y="83"/>
                  </a:lnTo>
                  <a:lnTo>
                    <a:pt x="198" y="79"/>
                  </a:lnTo>
                  <a:lnTo>
                    <a:pt x="202" y="82"/>
                  </a:lnTo>
                  <a:lnTo>
                    <a:pt x="207" y="88"/>
                  </a:lnTo>
                  <a:lnTo>
                    <a:pt x="211" y="101"/>
                  </a:lnTo>
                  <a:lnTo>
                    <a:pt x="212" y="123"/>
                  </a:lnTo>
                  <a:lnTo>
                    <a:pt x="214" y="155"/>
                  </a:lnTo>
                  <a:lnTo>
                    <a:pt x="217" y="186"/>
                  </a:lnTo>
                  <a:lnTo>
                    <a:pt x="218" y="206"/>
                  </a:lnTo>
                  <a:lnTo>
                    <a:pt x="225" y="214"/>
                  </a:lnTo>
                  <a:lnTo>
                    <a:pt x="232" y="222"/>
                  </a:lnTo>
                  <a:lnTo>
                    <a:pt x="236" y="229"/>
                  </a:lnTo>
                  <a:lnTo>
                    <a:pt x="242" y="235"/>
                  </a:lnTo>
                  <a:lnTo>
                    <a:pt x="245" y="241"/>
                  </a:lnTo>
                  <a:lnTo>
                    <a:pt x="249" y="245"/>
                  </a:lnTo>
                  <a:lnTo>
                    <a:pt x="252" y="249"/>
                  </a:lnTo>
                  <a:lnTo>
                    <a:pt x="254" y="251"/>
                  </a:lnTo>
                  <a:lnTo>
                    <a:pt x="254" y="253"/>
                  </a:lnTo>
                  <a:lnTo>
                    <a:pt x="252" y="254"/>
                  </a:lnTo>
                  <a:lnTo>
                    <a:pt x="249" y="253"/>
                  </a:lnTo>
                  <a:lnTo>
                    <a:pt x="244" y="250"/>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71" name="Freeform 362">
              <a:extLst>
                <a:ext uri="{FF2B5EF4-FFF2-40B4-BE49-F238E27FC236}">
                  <a16:creationId xmlns:a16="http://schemas.microsoft.com/office/drawing/2014/main" xmlns="" id="{721F12F4-F17B-48F5-8314-F44DC5B023EE}"/>
                </a:ext>
              </a:extLst>
            </p:cNvPr>
            <p:cNvSpPr>
              <a:spLocks/>
            </p:cNvSpPr>
            <p:nvPr/>
          </p:nvSpPr>
          <p:spPr bwMode="auto">
            <a:xfrm>
              <a:off x="2672" y="905"/>
              <a:ext cx="93" cy="156"/>
            </a:xfrm>
            <a:custGeom>
              <a:avLst/>
              <a:gdLst>
                <a:gd name="T0" fmla="*/ 3 w 186"/>
                <a:gd name="T1" fmla="*/ 9 h 313"/>
                <a:gd name="T2" fmla="*/ 3 w 186"/>
                <a:gd name="T3" fmla="*/ 8 h 313"/>
                <a:gd name="T4" fmla="*/ 3 w 186"/>
                <a:gd name="T5" fmla="*/ 8 h 313"/>
                <a:gd name="T6" fmla="*/ 3 w 186"/>
                <a:gd name="T7" fmla="*/ 7 h 313"/>
                <a:gd name="T8" fmla="*/ 2 w 186"/>
                <a:gd name="T9" fmla="*/ 7 h 313"/>
                <a:gd name="T10" fmla="*/ 2 w 186"/>
                <a:gd name="T11" fmla="*/ 6 h 313"/>
                <a:gd name="T12" fmla="*/ 1 w 186"/>
                <a:gd name="T13" fmla="*/ 5 h 313"/>
                <a:gd name="T14" fmla="*/ 1 w 186"/>
                <a:gd name="T15" fmla="*/ 4 h 313"/>
                <a:gd name="T16" fmla="*/ 1 w 186"/>
                <a:gd name="T17" fmla="*/ 3 h 313"/>
                <a:gd name="T18" fmla="*/ 1 w 186"/>
                <a:gd name="T19" fmla="*/ 3 h 313"/>
                <a:gd name="T20" fmla="*/ 1 w 186"/>
                <a:gd name="T21" fmla="*/ 4 h 313"/>
                <a:gd name="T22" fmla="*/ 1 w 186"/>
                <a:gd name="T23" fmla="*/ 5 h 313"/>
                <a:gd name="T24" fmla="*/ 2 w 186"/>
                <a:gd name="T25" fmla="*/ 5 h 313"/>
                <a:gd name="T26" fmla="*/ 2 w 186"/>
                <a:gd name="T27" fmla="*/ 6 h 313"/>
                <a:gd name="T28" fmla="*/ 2 w 186"/>
                <a:gd name="T29" fmla="*/ 7 h 313"/>
                <a:gd name="T30" fmla="*/ 3 w 186"/>
                <a:gd name="T31" fmla="*/ 7 h 313"/>
                <a:gd name="T32" fmla="*/ 3 w 186"/>
                <a:gd name="T33" fmla="*/ 6 h 313"/>
                <a:gd name="T34" fmla="*/ 3 w 186"/>
                <a:gd name="T35" fmla="*/ 5 h 313"/>
                <a:gd name="T36" fmla="*/ 3 w 186"/>
                <a:gd name="T37" fmla="*/ 5 h 313"/>
                <a:gd name="T38" fmla="*/ 2 w 186"/>
                <a:gd name="T39" fmla="*/ 4 h 313"/>
                <a:gd name="T40" fmla="*/ 2 w 186"/>
                <a:gd name="T41" fmla="*/ 3 h 313"/>
                <a:gd name="T42" fmla="*/ 1 w 186"/>
                <a:gd name="T43" fmla="*/ 2 h 313"/>
                <a:gd name="T44" fmla="*/ 1 w 186"/>
                <a:gd name="T45" fmla="*/ 1 h 313"/>
                <a:gd name="T46" fmla="*/ 1 w 186"/>
                <a:gd name="T47" fmla="*/ 1 h 313"/>
                <a:gd name="T48" fmla="*/ 2 w 186"/>
                <a:gd name="T49" fmla="*/ 2 h 313"/>
                <a:gd name="T50" fmla="*/ 2 w 186"/>
                <a:gd name="T51" fmla="*/ 3 h 313"/>
                <a:gd name="T52" fmla="*/ 2 w 186"/>
                <a:gd name="T53" fmla="*/ 4 h 313"/>
                <a:gd name="T54" fmla="*/ 3 w 186"/>
                <a:gd name="T55" fmla="*/ 4 h 313"/>
                <a:gd name="T56" fmla="*/ 3 w 186"/>
                <a:gd name="T57" fmla="*/ 3 h 313"/>
                <a:gd name="T58" fmla="*/ 3 w 186"/>
                <a:gd name="T59" fmla="*/ 1 h 313"/>
                <a:gd name="T60" fmla="*/ 3 w 186"/>
                <a:gd name="T61" fmla="*/ 0 h 313"/>
                <a:gd name="T62" fmla="*/ 3 w 186"/>
                <a:gd name="T63" fmla="*/ 0 h 313"/>
                <a:gd name="T64" fmla="*/ 3 w 186"/>
                <a:gd name="T65" fmla="*/ 1 h 313"/>
                <a:gd name="T66" fmla="*/ 3 w 186"/>
                <a:gd name="T67" fmla="*/ 3 h 313"/>
                <a:gd name="T68" fmla="*/ 4 w 186"/>
                <a:gd name="T69" fmla="*/ 4 h 313"/>
                <a:gd name="T70" fmla="*/ 4 w 186"/>
                <a:gd name="T71" fmla="*/ 3 h 313"/>
                <a:gd name="T72" fmla="*/ 5 w 186"/>
                <a:gd name="T73" fmla="*/ 3 h 313"/>
                <a:gd name="T74" fmla="*/ 5 w 186"/>
                <a:gd name="T75" fmla="*/ 2 h 313"/>
                <a:gd name="T76" fmla="*/ 5 w 186"/>
                <a:gd name="T77" fmla="*/ 2 h 313"/>
                <a:gd name="T78" fmla="*/ 5 w 186"/>
                <a:gd name="T79" fmla="*/ 2 h 313"/>
                <a:gd name="T80" fmla="*/ 5 w 186"/>
                <a:gd name="T81" fmla="*/ 2 h 313"/>
                <a:gd name="T82" fmla="*/ 5 w 186"/>
                <a:gd name="T83" fmla="*/ 3 h 313"/>
                <a:gd name="T84" fmla="*/ 4 w 186"/>
                <a:gd name="T85" fmla="*/ 4 h 313"/>
                <a:gd name="T86" fmla="*/ 4 w 186"/>
                <a:gd name="T87" fmla="*/ 4 h 313"/>
                <a:gd name="T88" fmla="*/ 4 w 186"/>
                <a:gd name="T89" fmla="*/ 5 h 313"/>
                <a:gd name="T90" fmla="*/ 3 w 186"/>
                <a:gd name="T91" fmla="*/ 6 h 313"/>
                <a:gd name="T92" fmla="*/ 4 w 186"/>
                <a:gd name="T93" fmla="*/ 7 h 313"/>
                <a:gd name="T94" fmla="*/ 4 w 186"/>
                <a:gd name="T95" fmla="*/ 6 h 313"/>
                <a:gd name="T96" fmla="*/ 5 w 186"/>
                <a:gd name="T97" fmla="*/ 5 h 313"/>
                <a:gd name="T98" fmla="*/ 6 w 186"/>
                <a:gd name="T99" fmla="*/ 4 h 313"/>
                <a:gd name="T100" fmla="*/ 6 w 186"/>
                <a:gd name="T101" fmla="*/ 4 h 313"/>
                <a:gd name="T102" fmla="*/ 6 w 186"/>
                <a:gd name="T103" fmla="*/ 4 h 313"/>
                <a:gd name="T104" fmla="*/ 6 w 186"/>
                <a:gd name="T105" fmla="*/ 5 h 313"/>
                <a:gd name="T106" fmla="*/ 5 w 186"/>
                <a:gd name="T107" fmla="*/ 5 h 313"/>
                <a:gd name="T108" fmla="*/ 5 w 186"/>
                <a:gd name="T109" fmla="*/ 6 h 313"/>
                <a:gd name="T110" fmla="*/ 4 w 186"/>
                <a:gd name="T111" fmla="*/ 7 h 313"/>
                <a:gd name="T112" fmla="*/ 3 w 186"/>
                <a:gd name="T113" fmla="*/ 8 h 313"/>
                <a:gd name="T114" fmla="*/ 3 w 186"/>
                <a:gd name="T115" fmla="*/ 9 h 313"/>
                <a:gd name="T116" fmla="*/ 3 w 186"/>
                <a:gd name="T117" fmla="*/ 9 h 313"/>
                <a:gd name="T118" fmla="*/ 3 w 186"/>
                <a:gd name="T119" fmla="*/ 9 h 31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6" h="313">
                  <a:moveTo>
                    <a:pt x="88" y="313"/>
                  </a:moveTo>
                  <a:lnTo>
                    <a:pt x="84" y="310"/>
                  </a:lnTo>
                  <a:lnTo>
                    <a:pt x="83" y="294"/>
                  </a:lnTo>
                  <a:lnTo>
                    <a:pt x="83" y="277"/>
                  </a:lnTo>
                  <a:lnTo>
                    <a:pt x="82" y="267"/>
                  </a:lnTo>
                  <a:lnTo>
                    <a:pt x="80" y="263"/>
                  </a:lnTo>
                  <a:lnTo>
                    <a:pt x="75" y="258"/>
                  </a:lnTo>
                  <a:lnTo>
                    <a:pt x="68" y="252"/>
                  </a:lnTo>
                  <a:lnTo>
                    <a:pt x="60" y="242"/>
                  </a:lnTo>
                  <a:lnTo>
                    <a:pt x="51" y="232"/>
                  </a:lnTo>
                  <a:lnTo>
                    <a:pt x="43" y="220"/>
                  </a:lnTo>
                  <a:lnTo>
                    <a:pt x="35" y="207"/>
                  </a:lnTo>
                  <a:lnTo>
                    <a:pt x="28" y="192"/>
                  </a:lnTo>
                  <a:lnTo>
                    <a:pt x="17" y="166"/>
                  </a:lnTo>
                  <a:lnTo>
                    <a:pt x="8" y="148"/>
                  </a:lnTo>
                  <a:lnTo>
                    <a:pt x="3" y="136"/>
                  </a:lnTo>
                  <a:lnTo>
                    <a:pt x="0" y="127"/>
                  </a:lnTo>
                  <a:lnTo>
                    <a:pt x="1" y="123"/>
                  </a:lnTo>
                  <a:lnTo>
                    <a:pt x="4" y="120"/>
                  </a:lnTo>
                  <a:lnTo>
                    <a:pt x="6" y="124"/>
                  </a:lnTo>
                  <a:lnTo>
                    <a:pt x="9" y="132"/>
                  </a:lnTo>
                  <a:lnTo>
                    <a:pt x="12" y="139"/>
                  </a:lnTo>
                  <a:lnTo>
                    <a:pt x="16" y="149"/>
                  </a:lnTo>
                  <a:lnTo>
                    <a:pt x="22" y="162"/>
                  </a:lnTo>
                  <a:lnTo>
                    <a:pt x="29" y="176"/>
                  </a:lnTo>
                  <a:lnTo>
                    <a:pt x="35" y="189"/>
                  </a:lnTo>
                  <a:lnTo>
                    <a:pt x="42" y="201"/>
                  </a:lnTo>
                  <a:lnTo>
                    <a:pt x="47" y="211"/>
                  </a:lnTo>
                  <a:lnTo>
                    <a:pt x="52" y="217"/>
                  </a:lnTo>
                  <a:lnTo>
                    <a:pt x="59" y="225"/>
                  </a:lnTo>
                  <a:lnTo>
                    <a:pt x="66" y="230"/>
                  </a:lnTo>
                  <a:lnTo>
                    <a:pt x="72" y="234"/>
                  </a:lnTo>
                  <a:lnTo>
                    <a:pt x="76" y="237"/>
                  </a:lnTo>
                  <a:lnTo>
                    <a:pt x="79" y="220"/>
                  </a:lnTo>
                  <a:lnTo>
                    <a:pt x="81" y="202"/>
                  </a:lnTo>
                  <a:lnTo>
                    <a:pt x="82" y="185"/>
                  </a:lnTo>
                  <a:lnTo>
                    <a:pt x="82" y="173"/>
                  </a:lnTo>
                  <a:lnTo>
                    <a:pt x="75" y="165"/>
                  </a:lnTo>
                  <a:lnTo>
                    <a:pt x="65" y="156"/>
                  </a:lnTo>
                  <a:lnTo>
                    <a:pt x="54" y="143"/>
                  </a:lnTo>
                  <a:lnTo>
                    <a:pt x="44" y="129"/>
                  </a:lnTo>
                  <a:lnTo>
                    <a:pt x="34" y="113"/>
                  </a:lnTo>
                  <a:lnTo>
                    <a:pt x="26" y="95"/>
                  </a:lnTo>
                  <a:lnTo>
                    <a:pt x="21" y="75"/>
                  </a:lnTo>
                  <a:lnTo>
                    <a:pt x="20" y="55"/>
                  </a:lnTo>
                  <a:lnTo>
                    <a:pt x="21" y="48"/>
                  </a:lnTo>
                  <a:lnTo>
                    <a:pt x="24" y="50"/>
                  </a:lnTo>
                  <a:lnTo>
                    <a:pt x="28" y="63"/>
                  </a:lnTo>
                  <a:lnTo>
                    <a:pt x="34" y="82"/>
                  </a:lnTo>
                  <a:lnTo>
                    <a:pt x="37" y="94"/>
                  </a:lnTo>
                  <a:lnTo>
                    <a:pt x="42" y="104"/>
                  </a:lnTo>
                  <a:lnTo>
                    <a:pt x="49" y="114"/>
                  </a:lnTo>
                  <a:lnTo>
                    <a:pt x="55" y="125"/>
                  </a:lnTo>
                  <a:lnTo>
                    <a:pt x="62" y="133"/>
                  </a:lnTo>
                  <a:lnTo>
                    <a:pt x="69" y="140"/>
                  </a:lnTo>
                  <a:lnTo>
                    <a:pt x="76" y="144"/>
                  </a:lnTo>
                  <a:lnTo>
                    <a:pt x="82" y="148"/>
                  </a:lnTo>
                  <a:lnTo>
                    <a:pt x="75" y="120"/>
                  </a:lnTo>
                  <a:lnTo>
                    <a:pt x="72" y="81"/>
                  </a:lnTo>
                  <a:lnTo>
                    <a:pt x="73" y="41"/>
                  </a:lnTo>
                  <a:lnTo>
                    <a:pt x="79" y="8"/>
                  </a:lnTo>
                  <a:lnTo>
                    <a:pt x="82" y="0"/>
                  </a:lnTo>
                  <a:lnTo>
                    <a:pt x="84" y="0"/>
                  </a:lnTo>
                  <a:lnTo>
                    <a:pt x="85" y="5"/>
                  </a:lnTo>
                  <a:lnTo>
                    <a:pt x="84" y="14"/>
                  </a:lnTo>
                  <a:lnTo>
                    <a:pt x="84" y="37"/>
                  </a:lnTo>
                  <a:lnTo>
                    <a:pt x="87" y="75"/>
                  </a:lnTo>
                  <a:lnTo>
                    <a:pt x="91" y="113"/>
                  </a:lnTo>
                  <a:lnTo>
                    <a:pt x="96" y="136"/>
                  </a:lnTo>
                  <a:lnTo>
                    <a:pt x="103" y="133"/>
                  </a:lnTo>
                  <a:lnTo>
                    <a:pt x="111" y="128"/>
                  </a:lnTo>
                  <a:lnTo>
                    <a:pt x="119" y="120"/>
                  </a:lnTo>
                  <a:lnTo>
                    <a:pt x="128" y="112"/>
                  </a:lnTo>
                  <a:lnTo>
                    <a:pt x="136" y="103"/>
                  </a:lnTo>
                  <a:lnTo>
                    <a:pt x="143" y="94"/>
                  </a:lnTo>
                  <a:lnTo>
                    <a:pt x="148" y="83"/>
                  </a:lnTo>
                  <a:lnTo>
                    <a:pt x="151" y="73"/>
                  </a:lnTo>
                  <a:lnTo>
                    <a:pt x="154" y="66"/>
                  </a:lnTo>
                  <a:lnTo>
                    <a:pt x="158" y="66"/>
                  </a:lnTo>
                  <a:lnTo>
                    <a:pt x="159" y="73"/>
                  </a:lnTo>
                  <a:lnTo>
                    <a:pt x="156" y="84"/>
                  </a:lnTo>
                  <a:lnTo>
                    <a:pt x="151" y="93"/>
                  </a:lnTo>
                  <a:lnTo>
                    <a:pt x="145" y="103"/>
                  </a:lnTo>
                  <a:lnTo>
                    <a:pt x="137" y="114"/>
                  </a:lnTo>
                  <a:lnTo>
                    <a:pt x="129" y="126"/>
                  </a:lnTo>
                  <a:lnTo>
                    <a:pt x="121" y="137"/>
                  </a:lnTo>
                  <a:lnTo>
                    <a:pt x="113" y="148"/>
                  </a:lnTo>
                  <a:lnTo>
                    <a:pt x="106" y="156"/>
                  </a:lnTo>
                  <a:lnTo>
                    <a:pt x="102" y="161"/>
                  </a:lnTo>
                  <a:lnTo>
                    <a:pt x="98" y="181"/>
                  </a:lnTo>
                  <a:lnTo>
                    <a:pt x="95" y="203"/>
                  </a:lnTo>
                  <a:lnTo>
                    <a:pt x="92" y="223"/>
                  </a:lnTo>
                  <a:lnTo>
                    <a:pt x="91" y="235"/>
                  </a:lnTo>
                  <a:lnTo>
                    <a:pt x="102" y="230"/>
                  </a:lnTo>
                  <a:lnTo>
                    <a:pt x="114" y="222"/>
                  </a:lnTo>
                  <a:lnTo>
                    <a:pt x="128" y="210"/>
                  </a:lnTo>
                  <a:lnTo>
                    <a:pt x="141" y="199"/>
                  </a:lnTo>
                  <a:lnTo>
                    <a:pt x="153" y="186"/>
                  </a:lnTo>
                  <a:lnTo>
                    <a:pt x="165" y="172"/>
                  </a:lnTo>
                  <a:lnTo>
                    <a:pt x="174" y="159"/>
                  </a:lnTo>
                  <a:lnTo>
                    <a:pt x="180" y="147"/>
                  </a:lnTo>
                  <a:lnTo>
                    <a:pt x="183" y="141"/>
                  </a:lnTo>
                  <a:lnTo>
                    <a:pt x="186" y="140"/>
                  </a:lnTo>
                  <a:lnTo>
                    <a:pt x="186" y="146"/>
                  </a:lnTo>
                  <a:lnTo>
                    <a:pt x="183" y="155"/>
                  </a:lnTo>
                  <a:lnTo>
                    <a:pt x="179" y="163"/>
                  </a:lnTo>
                  <a:lnTo>
                    <a:pt x="171" y="174"/>
                  </a:lnTo>
                  <a:lnTo>
                    <a:pt x="160" y="189"/>
                  </a:lnTo>
                  <a:lnTo>
                    <a:pt x="148" y="205"/>
                  </a:lnTo>
                  <a:lnTo>
                    <a:pt x="135" y="222"/>
                  </a:lnTo>
                  <a:lnTo>
                    <a:pt x="121" y="237"/>
                  </a:lnTo>
                  <a:lnTo>
                    <a:pt x="108" y="248"/>
                  </a:lnTo>
                  <a:lnTo>
                    <a:pt x="97" y="256"/>
                  </a:lnTo>
                  <a:lnTo>
                    <a:pt x="90" y="265"/>
                  </a:lnTo>
                  <a:lnTo>
                    <a:pt x="90" y="279"/>
                  </a:lnTo>
                  <a:lnTo>
                    <a:pt x="91" y="293"/>
                  </a:lnTo>
                  <a:lnTo>
                    <a:pt x="92" y="301"/>
                  </a:lnTo>
                  <a:lnTo>
                    <a:pt x="92" y="305"/>
                  </a:lnTo>
                  <a:lnTo>
                    <a:pt x="91" y="307"/>
                  </a:lnTo>
                  <a:lnTo>
                    <a:pt x="90" y="309"/>
                  </a:lnTo>
                  <a:lnTo>
                    <a:pt x="88" y="313"/>
                  </a:lnTo>
                  <a:close/>
                </a:path>
              </a:pathLst>
            </a:custGeom>
            <a:solidFill>
              <a:srgbClr val="99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72" name="Freeform 363">
              <a:extLst>
                <a:ext uri="{FF2B5EF4-FFF2-40B4-BE49-F238E27FC236}">
                  <a16:creationId xmlns:a16="http://schemas.microsoft.com/office/drawing/2014/main" xmlns="" id="{3D678F89-4CD7-4467-930E-4054001A2789}"/>
                </a:ext>
              </a:extLst>
            </p:cNvPr>
            <p:cNvSpPr>
              <a:spLocks/>
            </p:cNvSpPr>
            <p:nvPr/>
          </p:nvSpPr>
          <p:spPr bwMode="auto">
            <a:xfrm>
              <a:off x="2531" y="1095"/>
              <a:ext cx="127" cy="150"/>
            </a:xfrm>
            <a:custGeom>
              <a:avLst/>
              <a:gdLst>
                <a:gd name="T0" fmla="*/ 8 w 253"/>
                <a:gd name="T1" fmla="*/ 1 h 299"/>
                <a:gd name="T2" fmla="*/ 8 w 253"/>
                <a:gd name="T3" fmla="*/ 1 h 299"/>
                <a:gd name="T4" fmla="*/ 8 w 253"/>
                <a:gd name="T5" fmla="*/ 2 h 299"/>
                <a:gd name="T6" fmla="*/ 7 w 253"/>
                <a:gd name="T7" fmla="*/ 2 h 299"/>
                <a:gd name="T8" fmla="*/ 7 w 253"/>
                <a:gd name="T9" fmla="*/ 3 h 299"/>
                <a:gd name="T10" fmla="*/ 7 w 253"/>
                <a:gd name="T11" fmla="*/ 3 h 299"/>
                <a:gd name="T12" fmla="*/ 6 w 253"/>
                <a:gd name="T13" fmla="*/ 4 h 299"/>
                <a:gd name="T14" fmla="*/ 6 w 253"/>
                <a:gd name="T15" fmla="*/ 5 h 299"/>
                <a:gd name="T16" fmla="*/ 6 w 253"/>
                <a:gd name="T17" fmla="*/ 5 h 299"/>
                <a:gd name="T18" fmla="*/ 6 w 253"/>
                <a:gd name="T19" fmla="*/ 6 h 299"/>
                <a:gd name="T20" fmla="*/ 6 w 253"/>
                <a:gd name="T21" fmla="*/ 6 h 299"/>
                <a:gd name="T22" fmla="*/ 6 w 253"/>
                <a:gd name="T23" fmla="*/ 6 h 299"/>
                <a:gd name="T24" fmla="*/ 6 w 253"/>
                <a:gd name="T25" fmla="*/ 6 h 299"/>
                <a:gd name="T26" fmla="*/ 6 w 253"/>
                <a:gd name="T27" fmla="*/ 5 h 299"/>
                <a:gd name="T28" fmla="*/ 5 w 253"/>
                <a:gd name="T29" fmla="*/ 5 h 299"/>
                <a:gd name="T30" fmla="*/ 5 w 253"/>
                <a:gd name="T31" fmla="*/ 6 h 299"/>
                <a:gd name="T32" fmla="*/ 4 w 253"/>
                <a:gd name="T33" fmla="*/ 7 h 299"/>
                <a:gd name="T34" fmla="*/ 4 w 253"/>
                <a:gd name="T35" fmla="*/ 7 h 299"/>
                <a:gd name="T36" fmla="*/ 4 w 253"/>
                <a:gd name="T37" fmla="*/ 8 h 299"/>
                <a:gd name="T38" fmla="*/ 4 w 253"/>
                <a:gd name="T39" fmla="*/ 9 h 299"/>
                <a:gd name="T40" fmla="*/ 4 w 253"/>
                <a:gd name="T41" fmla="*/ 10 h 299"/>
                <a:gd name="T42" fmla="*/ 4 w 253"/>
                <a:gd name="T43" fmla="*/ 10 h 299"/>
                <a:gd name="T44" fmla="*/ 4 w 253"/>
                <a:gd name="T45" fmla="*/ 9 h 299"/>
                <a:gd name="T46" fmla="*/ 3 w 253"/>
                <a:gd name="T47" fmla="*/ 8 h 299"/>
                <a:gd name="T48" fmla="*/ 3 w 253"/>
                <a:gd name="T49" fmla="*/ 8 h 299"/>
                <a:gd name="T50" fmla="*/ 3 w 253"/>
                <a:gd name="T51" fmla="*/ 8 h 299"/>
                <a:gd name="T52" fmla="*/ 2 w 253"/>
                <a:gd name="T53" fmla="*/ 9 h 299"/>
                <a:gd name="T54" fmla="*/ 2 w 253"/>
                <a:gd name="T55" fmla="*/ 10 h 299"/>
                <a:gd name="T56" fmla="*/ 1 w 253"/>
                <a:gd name="T57" fmla="*/ 10 h 299"/>
                <a:gd name="T58" fmla="*/ 1 w 253"/>
                <a:gd name="T59" fmla="*/ 10 h 299"/>
                <a:gd name="T60" fmla="*/ 2 w 253"/>
                <a:gd name="T61" fmla="*/ 9 h 299"/>
                <a:gd name="T62" fmla="*/ 2 w 253"/>
                <a:gd name="T63" fmla="*/ 9 h 299"/>
                <a:gd name="T64" fmla="*/ 3 w 253"/>
                <a:gd name="T65" fmla="*/ 8 h 299"/>
                <a:gd name="T66" fmla="*/ 3 w 253"/>
                <a:gd name="T67" fmla="*/ 7 h 299"/>
                <a:gd name="T68" fmla="*/ 3 w 253"/>
                <a:gd name="T69" fmla="*/ 7 h 299"/>
                <a:gd name="T70" fmla="*/ 2 w 253"/>
                <a:gd name="T71" fmla="*/ 7 h 299"/>
                <a:gd name="T72" fmla="*/ 2 w 253"/>
                <a:gd name="T73" fmla="*/ 7 h 299"/>
                <a:gd name="T74" fmla="*/ 1 w 253"/>
                <a:gd name="T75" fmla="*/ 8 h 299"/>
                <a:gd name="T76" fmla="*/ 1 w 253"/>
                <a:gd name="T77" fmla="*/ 8 h 299"/>
                <a:gd name="T78" fmla="*/ 0 w 253"/>
                <a:gd name="T79" fmla="*/ 8 h 299"/>
                <a:gd name="T80" fmla="*/ 1 w 253"/>
                <a:gd name="T81" fmla="*/ 7 h 299"/>
                <a:gd name="T82" fmla="*/ 2 w 253"/>
                <a:gd name="T83" fmla="*/ 7 h 299"/>
                <a:gd name="T84" fmla="*/ 2 w 253"/>
                <a:gd name="T85" fmla="*/ 7 h 299"/>
                <a:gd name="T86" fmla="*/ 3 w 253"/>
                <a:gd name="T87" fmla="*/ 7 h 299"/>
                <a:gd name="T88" fmla="*/ 4 w 253"/>
                <a:gd name="T89" fmla="*/ 7 h 299"/>
                <a:gd name="T90" fmla="*/ 4 w 253"/>
                <a:gd name="T91" fmla="*/ 6 h 299"/>
                <a:gd name="T92" fmla="*/ 4 w 253"/>
                <a:gd name="T93" fmla="*/ 6 h 299"/>
                <a:gd name="T94" fmla="*/ 5 w 253"/>
                <a:gd name="T95" fmla="*/ 6 h 299"/>
                <a:gd name="T96" fmla="*/ 4 w 253"/>
                <a:gd name="T97" fmla="*/ 5 h 299"/>
                <a:gd name="T98" fmla="*/ 4 w 253"/>
                <a:gd name="T99" fmla="*/ 5 h 299"/>
                <a:gd name="T100" fmla="*/ 4 w 253"/>
                <a:gd name="T101" fmla="*/ 5 h 299"/>
                <a:gd name="T102" fmla="*/ 5 w 253"/>
                <a:gd name="T103" fmla="*/ 5 h 299"/>
                <a:gd name="T104" fmla="*/ 5 w 253"/>
                <a:gd name="T105" fmla="*/ 5 h 299"/>
                <a:gd name="T106" fmla="*/ 5 w 253"/>
                <a:gd name="T107" fmla="*/ 5 h 299"/>
                <a:gd name="T108" fmla="*/ 5 w 253"/>
                <a:gd name="T109" fmla="*/ 5 h 299"/>
                <a:gd name="T110" fmla="*/ 6 w 253"/>
                <a:gd name="T111" fmla="*/ 4 h 299"/>
                <a:gd name="T112" fmla="*/ 6 w 253"/>
                <a:gd name="T113" fmla="*/ 3 h 299"/>
                <a:gd name="T114" fmla="*/ 7 w 253"/>
                <a:gd name="T115" fmla="*/ 2 h 299"/>
                <a:gd name="T116" fmla="*/ 7 w 253"/>
                <a:gd name="T117" fmla="*/ 1 h 299"/>
                <a:gd name="T118" fmla="*/ 7 w 253"/>
                <a:gd name="T119" fmla="*/ 1 h 299"/>
                <a:gd name="T120" fmla="*/ 8 w 253"/>
                <a:gd name="T121" fmla="*/ 1 h 299"/>
                <a:gd name="T122" fmla="*/ 8 w 253"/>
                <a:gd name="T123" fmla="*/ 0 h 2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53" h="299">
                  <a:moveTo>
                    <a:pt x="253" y="0"/>
                  </a:moveTo>
                  <a:lnTo>
                    <a:pt x="249" y="6"/>
                  </a:lnTo>
                  <a:lnTo>
                    <a:pt x="244" y="14"/>
                  </a:lnTo>
                  <a:lnTo>
                    <a:pt x="238" y="24"/>
                  </a:lnTo>
                  <a:lnTo>
                    <a:pt x="232" y="34"/>
                  </a:lnTo>
                  <a:lnTo>
                    <a:pt x="226" y="45"/>
                  </a:lnTo>
                  <a:lnTo>
                    <a:pt x="220" y="55"/>
                  </a:lnTo>
                  <a:lnTo>
                    <a:pt x="215" y="63"/>
                  </a:lnTo>
                  <a:lnTo>
                    <a:pt x="212" y="69"/>
                  </a:lnTo>
                  <a:lnTo>
                    <a:pt x="209" y="75"/>
                  </a:lnTo>
                  <a:lnTo>
                    <a:pt x="204" y="84"/>
                  </a:lnTo>
                  <a:lnTo>
                    <a:pt x="199" y="93"/>
                  </a:lnTo>
                  <a:lnTo>
                    <a:pt x="194" y="103"/>
                  </a:lnTo>
                  <a:lnTo>
                    <a:pt x="188" y="114"/>
                  </a:lnTo>
                  <a:lnTo>
                    <a:pt x="182" y="123"/>
                  </a:lnTo>
                  <a:lnTo>
                    <a:pt x="177" y="130"/>
                  </a:lnTo>
                  <a:lnTo>
                    <a:pt x="175" y="133"/>
                  </a:lnTo>
                  <a:lnTo>
                    <a:pt x="182" y="143"/>
                  </a:lnTo>
                  <a:lnTo>
                    <a:pt x="189" y="152"/>
                  </a:lnTo>
                  <a:lnTo>
                    <a:pt x="192" y="162"/>
                  </a:lnTo>
                  <a:lnTo>
                    <a:pt x="194" y="174"/>
                  </a:lnTo>
                  <a:lnTo>
                    <a:pt x="192" y="181"/>
                  </a:lnTo>
                  <a:lnTo>
                    <a:pt x="191" y="180"/>
                  </a:lnTo>
                  <a:lnTo>
                    <a:pt x="190" y="175"/>
                  </a:lnTo>
                  <a:lnTo>
                    <a:pt x="188" y="168"/>
                  </a:lnTo>
                  <a:lnTo>
                    <a:pt x="183" y="163"/>
                  </a:lnTo>
                  <a:lnTo>
                    <a:pt x="176" y="158"/>
                  </a:lnTo>
                  <a:lnTo>
                    <a:pt x="171" y="154"/>
                  </a:lnTo>
                  <a:lnTo>
                    <a:pt x="165" y="152"/>
                  </a:lnTo>
                  <a:lnTo>
                    <a:pt x="157" y="159"/>
                  </a:lnTo>
                  <a:lnTo>
                    <a:pt x="148" y="167"/>
                  </a:lnTo>
                  <a:lnTo>
                    <a:pt x="137" y="176"/>
                  </a:lnTo>
                  <a:lnTo>
                    <a:pt x="128" y="186"/>
                  </a:lnTo>
                  <a:lnTo>
                    <a:pt x="119" y="196"/>
                  </a:lnTo>
                  <a:lnTo>
                    <a:pt x="111" y="204"/>
                  </a:lnTo>
                  <a:lnTo>
                    <a:pt x="105" y="211"/>
                  </a:lnTo>
                  <a:lnTo>
                    <a:pt x="103" y="215"/>
                  </a:lnTo>
                  <a:lnTo>
                    <a:pt x="101" y="227"/>
                  </a:lnTo>
                  <a:lnTo>
                    <a:pt x="103" y="245"/>
                  </a:lnTo>
                  <a:lnTo>
                    <a:pt x="106" y="265"/>
                  </a:lnTo>
                  <a:lnTo>
                    <a:pt x="112" y="280"/>
                  </a:lnTo>
                  <a:lnTo>
                    <a:pt x="116" y="289"/>
                  </a:lnTo>
                  <a:lnTo>
                    <a:pt x="119" y="294"/>
                  </a:lnTo>
                  <a:lnTo>
                    <a:pt x="118" y="295"/>
                  </a:lnTo>
                  <a:lnTo>
                    <a:pt x="113" y="290"/>
                  </a:lnTo>
                  <a:lnTo>
                    <a:pt x="106" y="279"/>
                  </a:lnTo>
                  <a:lnTo>
                    <a:pt x="98" y="259"/>
                  </a:lnTo>
                  <a:lnTo>
                    <a:pt x="93" y="239"/>
                  </a:lnTo>
                  <a:lnTo>
                    <a:pt x="92" y="226"/>
                  </a:lnTo>
                  <a:lnTo>
                    <a:pt x="86" y="234"/>
                  </a:lnTo>
                  <a:lnTo>
                    <a:pt x="80" y="244"/>
                  </a:lnTo>
                  <a:lnTo>
                    <a:pt x="73" y="256"/>
                  </a:lnTo>
                  <a:lnTo>
                    <a:pt x="65" y="266"/>
                  </a:lnTo>
                  <a:lnTo>
                    <a:pt x="57" y="277"/>
                  </a:lnTo>
                  <a:lnTo>
                    <a:pt x="50" y="287"/>
                  </a:lnTo>
                  <a:lnTo>
                    <a:pt x="43" y="294"/>
                  </a:lnTo>
                  <a:lnTo>
                    <a:pt x="37" y="297"/>
                  </a:lnTo>
                  <a:lnTo>
                    <a:pt x="30" y="299"/>
                  </a:lnTo>
                  <a:lnTo>
                    <a:pt x="28" y="298"/>
                  </a:lnTo>
                  <a:lnTo>
                    <a:pt x="31" y="295"/>
                  </a:lnTo>
                  <a:lnTo>
                    <a:pt x="36" y="289"/>
                  </a:lnTo>
                  <a:lnTo>
                    <a:pt x="39" y="283"/>
                  </a:lnTo>
                  <a:lnTo>
                    <a:pt x="45" y="274"/>
                  </a:lnTo>
                  <a:lnTo>
                    <a:pt x="52" y="262"/>
                  </a:lnTo>
                  <a:lnTo>
                    <a:pt x="60" y="250"/>
                  </a:lnTo>
                  <a:lnTo>
                    <a:pt x="68" y="237"/>
                  </a:lnTo>
                  <a:lnTo>
                    <a:pt x="76" y="226"/>
                  </a:lnTo>
                  <a:lnTo>
                    <a:pt x="82" y="218"/>
                  </a:lnTo>
                  <a:lnTo>
                    <a:pt x="86" y="214"/>
                  </a:lnTo>
                  <a:lnTo>
                    <a:pt x="75" y="215"/>
                  </a:lnTo>
                  <a:lnTo>
                    <a:pt x="65" y="218"/>
                  </a:lnTo>
                  <a:lnTo>
                    <a:pt x="54" y="219"/>
                  </a:lnTo>
                  <a:lnTo>
                    <a:pt x="45" y="221"/>
                  </a:lnTo>
                  <a:lnTo>
                    <a:pt x="36" y="223"/>
                  </a:lnTo>
                  <a:lnTo>
                    <a:pt x="29" y="226"/>
                  </a:lnTo>
                  <a:lnTo>
                    <a:pt x="22" y="228"/>
                  </a:lnTo>
                  <a:lnTo>
                    <a:pt x="16" y="231"/>
                  </a:lnTo>
                  <a:lnTo>
                    <a:pt x="7" y="236"/>
                  </a:lnTo>
                  <a:lnTo>
                    <a:pt x="1" y="236"/>
                  </a:lnTo>
                  <a:lnTo>
                    <a:pt x="0" y="234"/>
                  </a:lnTo>
                  <a:lnTo>
                    <a:pt x="5" y="229"/>
                  </a:lnTo>
                  <a:lnTo>
                    <a:pt x="12" y="224"/>
                  </a:lnTo>
                  <a:lnTo>
                    <a:pt x="22" y="220"/>
                  </a:lnTo>
                  <a:lnTo>
                    <a:pt x="35" y="214"/>
                  </a:lnTo>
                  <a:lnTo>
                    <a:pt x="48" y="209"/>
                  </a:lnTo>
                  <a:lnTo>
                    <a:pt x="62" y="204"/>
                  </a:lnTo>
                  <a:lnTo>
                    <a:pt x="75" y="200"/>
                  </a:lnTo>
                  <a:lnTo>
                    <a:pt x="85" y="198"/>
                  </a:lnTo>
                  <a:lnTo>
                    <a:pt x="92" y="197"/>
                  </a:lnTo>
                  <a:lnTo>
                    <a:pt x="98" y="196"/>
                  </a:lnTo>
                  <a:lnTo>
                    <a:pt x="104" y="192"/>
                  </a:lnTo>
                  <a:lnTo>
                    <a:pt x="111" y="186"/>
                  </a:lnTo>
                  <a:lnTo>
                    <a:pt x="116" y="181"/>
                  </a:lnTo>
                  <a:lnTo>
                    <a:pt x="122" y="174"/>
                  </a:lnTo>
                  <a:lnTo>
                    <a:pt x="127" y="168"/>
                  </a:lnTo>
                  <a:lnTo>
                    <a:pt x="129" y="163"/>
                  </a:lnTo>
                  <a:lnTo>
                    <a:pt x="130" y="160"/>
                  </a:lnTo>
                  <a:lnTo>
                    <a:pt x="128" y="156"/>
                  </a:lnTo>
                  <a:lnTo>
                    <a:pt x="124" y="153"/>
                  </a:lnTo>
                  <a:lnTo>
                    <a:pt x="120" y="152"/>
                  </a:lnTo>
                  <a:lnTo>
                    <a:pt x="116" y="151"/>
                  </a:lnTo>
                  <a:lnTo>
                    <a:pt x="123" y="147"/>
                  </a:lnTo>
                  <a:lnTo>
                    <a:pt x="129" y="144"/>
                  </a:lnTo>
                  <a:lnTo>
                    <a:pt x="134" y="140"/>
                  </a:lnTo>
                  <a:lnTo>
                    <a:pt x="138" y="137"/>
                  </a:lnTo>
                  <a:lnTo>
                    <a:pt x="142" y="139"/>
                  </a:lnTo>
                  <a:lnTo>
                    <a:pt x="144" y="140"/>
                  </a:lnTo>
                  <a:lnTo>
                    <a:pt x="145" y="140"/>
                  </a:lnTo>
                  <a:lnTo>
                    <a:pt x="146" y="140"/>
                  </a:lnTo>
                  <a:lnTo>
                    <a:pt x="152" y="133"/>
                  </a:lnTo>
                  <a:lnTo>
                    <a:pt x="161" y="121"/>
                  </a:lnTo>
                  <a:lnTo>
                    <a:pt x="171" y="106"/>
                  </a:lnTo>
                  <a:lnTo>
                    <a:pt x="181" y="90"/>
                  </a:lnTo>
                  <a:lnTo>
                    <a:pt x="191" y="71"/>
                  </a:lnTo>
                  <a:lnTo>
                    <a:pt x="200" y="55"/>
                  </a:lnTo>
                  <a:lnTo>
                    <a:pt x="206" y="40"/>
                  </a:lnTo>
                  <a:lnTo>
                    <a:pt x="209" y="29"/>
                  </a:lnTo>
                  <a:lnTo>
                    <a:pt x="212" y="23"/>
                  </a:lnTo>
                  <a:lnTo>
                    <a:pt x="217" y="16"/>
                  </a:lnTo>
                  <a:lnTo>
                    <a:pt x="220" y="10"/>
                  </a:lnTo>
                  <a:lnTo>
                    <a:pt x="225" y="6"/>
                  </a:lnTo>
                  <a:lnTo>
                    <a:pt x="230" y="3"/>
                  </a:lnTo>
                  <a:lnTo>
                    <a:pt x="240" y="1"/>
                  </a:lnTo>
                  <a:lnTo>
                    <a:pt x="248" y="0"/>
                  </a:lnTo>
                  <a:lnTo>
                    <a:pt x="253" y="0"/>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73" name="Freeform 364">
              <a:extLst>
                <a:ext uri="{FF2B5EF4-FFF2-40B4-BE49-F238E27FC236}">
                  <a16:creationId xmlns:a16="http://schemas.microsoft.com/office/drawing/2014/main" xmlns="" id="{E37600ED-17B9-45E4-B89B-FA4D1654C390}"/>
                </a:ext>
              </a:extLst>
            </p:cNvPr>
            <p:cNvSpPr>
              <a:spLocks/>
            </p:cNvSpPr>
            <p:nvPr/>
          </p:nvSpPr>
          <p:spPr bwMode="auto">
            <a:xfrm>
              <a:off x="2765" y="890"/>
              <a:ext cx="73" cy="122"/>
            </a:xfrm>
            <a:custGeom>
              <a:avLst/>
              <a:gdLst>
                <a:gd name="T0" fmla="*/ 2 w 146"/>
                <a:gd name="T1" fmla="*/ 8 h 244"/>
                <a:gd name="T2" fmla="*/ 2 w 146"/>
                <a:gd name="T3" fmla="*/ 7 h 244"/>
                <a:gd name="T4" fmla="*/ 3 w 146"/>
                <a:gd name="T5" fmla="*/ 7 h 244"/>
                <a:gd name="T6" fmla="*/ 3 w 146"/>
                <a:gd name="T7" fmla="*/ 6 h 244"/>
                <a:gd name="T8" fmla="*/ 4 w 146"/>
                <a:gd name="T9" fmla="*/ 6 h 244"/>
                <a:gd name="T10" fmla="*/ 5 w 146"/>
                <a:gd name="T11" fmla="*/ 6 h 244"/>
                <a:gd name="T12" fmla="*/ 5 w 146"/>
                <a:gd name="T13" fmla="*/ 6 h 244"/>
                <a:gd name="T14" fmla="*/ 5 w 146"/>
                <a:gd name="T15" fmla="*/ 5 h 244"/>
                <a:gd name="T16" fmla="*/ 5 w 146"/>
                <a:gd name="T17" fmla="*/ 6 h 244"/>
                <a:gd name="T18" fmla="*/ 4 w 146"/>
                <a:gd name="T19" fmla="*/ 6 h 244"/>
                <a:gd name="T20" fmla="*/ 3 w 146"/>
                <a:gd name="T21" fmla="*/ 6 h 244"/>
                <a:gd name="T22" fmla="*/ 3 w 146"/>
                <a:gd name="T23" fmla="*/ 6 h 244"/>
                <a:gd name="T24" fmla="*/ 3 w 146"/>
                <a:gd name="T25" fmla="*/ 6 h 244"/>
                <a:gd name="T26" fmla="*/ 3 w 146"/>
                <a:gd name="T27" fmla="*/ 5 h 244"/>
                <a:gd name="T28" fmla="*/ 3 w 146"/>
                <a:gd name="T29" fmla="*/ 4 h 244"/>
                <a:gd name="T30" fmla="*/ 4 w 146"/>
                <a:gd name="T31" fmla="*/ 4 h 244"/>
                <a:gd name="T32" fmla="*/ 4 w 146"/>
                <a:gd name="T33" fmla="*/ 3 h 244"/>
                <a:gd name="T34" fmla="*/ 5 w 146"/>
                <a:gd name="T35" fmla="*/ 3 h 244"/>
                <a:gd name="T36" fmla="*/ 5 w 146"/>
                <a:gd name="T37" fmla="*/ 3 h 244"/>
                <a:gd name="T38" fmla="*/ 5 w 146"/>
                <a:gd name="T39" fmla="*/ 3 h 244"/>
                <a:gd name="T40" fmla="*/ 5 w 146"/>
                <a:gd name="T41" fmla="*/ 3 h 244"/>
                <a:gd name="T42" fmla="*/ 4 w 146"/>
                <a:gd name="T43" fmla="*/ 3 h 244"/>
                <a:gd name="T44" fmla="*/ 4 w 146"/>
                <a:gd name="T45" fmla="*/ 4 h 244"/>
                <a:gd name="T46" fmla="*/ 3 w 146"/>
                <a:gd name="T47" fmla="*/ 4 h 244"/>
                <a:gd name="T48" fmla="*/ 3 w 146"/>
                <a:gd name="T49" fmla="*/ 3 h 244"/>
                <a:gd name="T50" fmla="*/ 3 w 146"/>
                <a:gd name="T51" fmla="*/ 1 h 244"/>
                <a:gd name="T52" fmla="*/ 3 w 146"/>
                <a:gd name="T53" fmla="*/ 1 h 244"/>
                <a:gd name="T54" fmla="*/ 3 w 146"/>
                <a:gd name="T55" fmla="*/ 1 h 244"/>
                <a:gd name="T56" fmla="*/ 3 w 146"/>
                <a:gd name="T57" fmla="*/ 1 h 244"/>
                <a:gd name="T58" fmla="*/ 3 w 146"/>
                <a:gd name="T59" fmla="*/ 4 h 244"/>
                <a:gd name="T60" fmla="*/ 3 w 146"/>
                <a:gd name="T61" fmla="*/ 4 h 244"/>
                <a:gd name="T62" fmla="*/ 3 w 146"/>
                <a:gd name="T63" fmla="*/ 4 h 244"/>
                <a:gd name="T64" fmla="*/ 2 w 146"/>
                <a:gd name="T65" fmla="*/ 4 h 244"/>
                <a:gd name="T66" fmla="*/ 2 w 146"/>
                <a:gd name="T67" fmla="*/ 3 h 244"/>
                <a:gd name="T68" fmla="*/ 2 w 146"/>
                <a:gd name="T69" fmla="*/ 3 h 244"/>
                <a:gd name="T70" fmla="*/ 1 w 146"/>
                <a:gd name="T71" fmla="*/ 2 h 244"/>
                <a:gd name="T72" fmla="*/ 1 w 146"/>
                <a:gd name="T73" fmla="*/ 2 h 244"/>
                <a:gd name="T74" fmla="*/ 1 w 146"/>
                <a:gd name="T75" fmla="*/ 2 h 244"/>
                <a:gd name="T76" fmla="*/ 2 w 146"/>
                <a:gd name="T77" fmla="*/ 3 h 244"/>
                <a:gd name="T78" fmla="*/ 2 w 146"/>
                <a:gd name="T79" fmla="*/ 4 h 244"/>
                <a:gd name="T80" fmla="*/ 2 w 146"/>
                <a:gd name="T81" fmla="*/ 5 h 244"/>
                <a:gd name="T82" fmla="*/ 2 w 146"/>
                <a:gd name="T83" fmla="*/ 6 h 244"/>
                <a:gd name="T84" fmla="*/ 2 w 146"/>
                <a:gd name="T85" fmla="*/ 6 h 244"/>
                <a:gd name="T86" fmla="*/ 2 w 146"/>
                <a:gd name="T87" fmla="*/ 6 h 244"/>
                <a:gd name="T88" fmla="*/ 2 w 146"/>
                <a:gd name="T89" fmla="*/ 6 h 244"/>
                <a:gd name="T90" fmla="*/ 1 w 146"/>
                <a:gd name="T91" fmla="*/ 5 h 244"/>
                <a:gd name="T92" fmla="*/ 1 w 146"/>
                <a:gd name="T93" fmla="*/ 5 h 244"/>
                <a:gd name="T94" fmla="*/ 1 w 146"/>
                <a:gd name="T95" fmla="*/ 5 h 244"/>
                <a:gd name="T96" fmla="*/ 0 w 146"/>
                <a:gd name="T97" fmla="*/ 5 h 244"/>
                <a:gd name="T98" fmla="*/ 1 w 146"/>
                <a:gd name="T99" fmla="*/ 5 h 244"/>
                <a:gd name="T100" fmla="*/ 1 w 146"/>
                <a:gd name="T101" fmla="*/ 6 h 244"/>
                <a:gd name="T102" fmla="*/ 1 w 146"/>
                <a:gd name="T103" fmla="*/ 6 h 244"/>
                <a:gd name="T104" fmla="*/ 2 w 146"/>
                <a:gd name="T105" fmla="*/ 7 h 244"/>
                <a:gd name="T106" fmla="*/ 2 w 146"/>
                <a:gd name="T107" fmla="*/ 7 h 244"/>
                <a:gd name="T108" fmla="*/ 1 w 146"/>
                <a:gd name="T109" fmla="*/ 8 h 244"/>
                <a:gd name="T110" fmla="*/ 1 w 146"/>
                <a:gd name="T111" fmla="*/ 8 h 24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46" h="244">
                  <a:moveTo>
                    <a:pt x="31" y="240"/>
                  </a:moveTo>
                  <a:lnTo>
                    <a:pt x="39" y="230"/>
                  </a:lnTo>
                  <a:lnTo>
                    <a:pt x="48" y="216"/>
                  </a:lnTo>
                  <a:lnTo>
                    <a:pt x="57" y="204"/>
                  </a:lnTo>
                  <a:lnTo>
                    <a:pt x="61" y="195"/>
                  </a:lnTo>
                  <a:lnTo>
                    <a:pt x="69" y="195"/>
                  </a:lnTo>
                  <a:lnTo>
                    <a:pt x="80" y="193"/>
                  </a:lnTo>
                  <a:lnTo>
                    <a:pt x="92" y="190"/>
                  </a:lnTo>
                  <a:lnTo>
                    <a:pt x="106" y="185"/>
                  </a:lnTo>
                  <a:lnTo>
                    <a:pt x="117" y="180"/>
                  </a:lnTo>
                  <a:lnTo>
                    <a:pt x="128" y="175"/>
                  </a:lnTo>
                  <a:lnTo>
                    <a:pt x="136" y="170"/>
                  </a:lnTo>
                  <a:lnTo>
                    <a:pt x="139" y="167"/>
                  </a:lnTo>
                  <a:lnTo>
                    <a:pt x="141" y="161"/>
                  </a:lnTo>
                  <a:lnTo>
                    <a:pt x="142" y="159"/>
                  </a:lnTo>
                  <a:lnTo>
                    <a:pt x="140" y="159"/>
                  </a:lnTo>
                  <a:lnTo>
                    <a:pt x="136" y="161"/>
                  </a:lnTo>
                  <a:lnTo>
                    <a:pt x="131" y="163"/>
                  </a:lnTo>
                  <a:lnTo>
                    <a:pt x="123" y="167"/>
                  </a:lnTo>
                  <a:lnTo>
                    <a:pt x="114" y="170"/>
                  </a:lnTo>
                  <a:lnTo>
                    <a:pt x="103" y="175"/>
                  </a:lnTo>
                  <a:lnTo>
                    <a:pt x="92" y="179"/>
                  </a:lnTo>
                  <a:lnTo>
                    <a:pt x="81" y="183"/>
                  </a:lnTo>
                  <a:lnTo>
                    <a:pt x="73" y="185"/>
                  </a:lnTo>
                  <a:lnTo>
                    <a:pt x="67" y="186"/>
                  </a:lnTo>
                  <a:lnTo>
                    <a:pt x="71" y="175"/>
                  </a:lnTo>
                  <a:lnTo>
                    <a:pt x="77" y="159"/>
                  </a:lnTo>
                  <a:lnTo>
                    <a:pt x="83" y="142"/>
                  </a:lnTo>
                  <a:lnTo>
                    <a:pt x="85" y="133"/>
                  </a:lnTo>
                  <a:lnTo>
                    <a:pt x="92" y="127"/>
                  </a:lnTo>
                  <a:lnTo>
                    <a:pt x="100" y="121"/>
                  </a:lnTo>
                  <a:lnTo>
                    <a:pt x="109" y="114"/>
                  </a:lnTo>
                  <a:lnTo>
                    <a:pt x="118" y="104"/>
                  </a:lnTo>
                  <a:lnTo>
                    <a:pt x="128" y="96"/>
                  </a:lnTo>
                  <a:lnTo>
                    <a:pt x="136" y="89"/>
                  </a:lnTo>
                  <a:lnTo>
                    <a:pt x="141" y="84"/>
                  </a:lnTo>
                  <a:lnTo>
                    <a:pt x="145" y="79"/>
                  </a:lnTo>
                  <a:lnTo>
                    <a:pt x="146" y="74"/>
                  </a:lnTo>
                  <a:lnTo>
                    <a:pt x="146" y="71"/>
                  </a:lnTo>
                  <a:lnTo>
                    <a:pt x="144" y="71"/>
                  </a:lnTo>
                  <a:lnTo>
                    <a:pt x="139" y="76"/>
                  </a:lnTo>
                  <a:lnTo>
                    <a:pt x="134" y="79"/>
                  </a:lnTo>
                  <a:lnTo>
                    <a:pt x="129" y="85"/>
                  </a:lnTo>
                  <a:lnTo>
                    <a:pt x="122" y="91"/>
                  </a:lnTo>
                  <a:lnTo>
                    <a:pt x="114" y="96"/>
                  </a:lnTo>
                  <a:lnTo>
                    <a:pt x="106" y="102"/>
                  </a:lnTo>
                  <a:lnTo>
                    <a:pt x="98" y="108"/>
                  </a:lnTo>
                  <a:lnTo>
                    <a:pt x="91" y="112"/>
                  </a:lnTo>
                  <a:lnTo>
                    <a:pt x="86" y="115"/>
                  </a:lnTo>
                  <a:lnTo>
                    <a:pt x="87" y="94"/>
                  </a:lnTo>
                  <a:lnTo>
                    <a:pt x="88" y="61"/>
                  </a:lnTo>
                  <a:lnTo>
                    <a:pt x="90" y="27"/>
                  </a:lnTo>
                  <a:lnTo>
                    <a:pt x="88" y="8"/>
                  </a:lnTo>
                  <a:lnTo>
                    <a:pt x="87" y="1"/>
                  </a:lnTo>
                  <a:lnTo>
                    <a:pt x="86" y="0"/>
                  </a:lnTo>
                  <a:lnTo>
                    <a:pt x="85" y="2"/>
                  </a:lnTo>
                  <a:lnTo>
                    <a:pt x="84" y="10"/>
                  </a:lnTo>
                  <a:lnTo>
                    <a:pt x="81" y="32"/>
                  </a:lnTo>
                  <a:lnTo>
                    <a:pt x="79" y="68"/>
                  </a:lnTo>
                  <a:lnTo>
                    <a:pt x="76" y="103"/>
                  </a:lnTo>
                  <a:lnTo>
                    <a:pt x="71" y="125"/>
                  </a:lnTo>
                  <a:lnTo>
                    <a:pt x="69" y="127"/>
                  </a:lnTo>
                  <a:lnTo>
                    <a:pt x="67" y="126"/>
                  </a:lnTo>
                  <a:lnTo>
                    <a:pt x="65" y="123"/>
                  </a:lnTo>
                  <a:lnTo>
                    <a:pt x="64" y="117"/>
                  </a:lnTo>
                  <a:lnTo>
                    <a:pt x="63" y="111"/>
                  </a:lnTo>
                  <a:lnTo>
                    <a:pt x="58" y="103"/>
                  </a:lnTo>
                  <a:lnTo>
                    <a:pt x="54" y="94"/>
                  </a:lnTo>
                  <a:lnTo>
                    <a:pt x="47" y="84"/>
                  </a:lnTo>
                  <a:lnTo>
                    <a:pt x="40" y="73"/>
                  </a:lnTo>
                  <a:lnTo>
                    <a:pt x="33" y="64"/>
                  </a:lnTo>
                  <a:lnTo>
                    <a:pt x="26" y="58"/>
                  </a:lnTo>
                  <a:lnTo>
                    <a:pt x="22" y="55"/>
                  </a:lnTo>
                  <a:lnTo>
                    <a:pt x="17" y="55"/>
                  </a:lnTo>
                  <a:lnTo>
                    <a:pt x="18" y="58"/>
                  </a:lnTo>
                  <a:lnTo>
                    <a:pt x="23" y="64"/>
                  </a:lnTo>
                  <a:lnTo>
                    <a:pt x="29" y="73"/>
                  </a:lnTo>
                  <a:lnTo>
                    <a:pt x="37" y="86"/>
                  </a:lnTo>
                  <a:lnTo>
                    <a:pt x="46" y="103"/>
                  </a:lnTo>
                  <a:lnTo>
                    <a:pt x="55" y="119"/>
                  </a:lnTo>
                  <a:lnTo>
                    <a:pt x="60" y="132"/>
                  </a:lnTo>
                  <a:lnTo>
                    <a:pt x="60" y="144"/>
                  </a:lnTo>
                  <a:lnTo>
                    <a:pt x="57" y="159"/>
                  </a:lnTo>
                  <a:lnTo>
                    <a:pt x="54" y="172"/>
                  </a:lnTo>
                  <a:lnTo>
                    <a:pt x="50" y="180"/>
                  </a:lnTo>
                  <a:lnTo>
                    <a:pt x="48" y="183"/>
                  </a:lnTo>
                  <a:lnTo>
                    <a:pt x="46" y="183"/>
                  </a:lnTo>
                  <a:lnTo>
                    <a:pt x="43" y="179"/>
                  </a:lnTo>
                  <a:lnTo>
                    <a:pt x="39" y="174"/>
                  </a:lnTo>
                  <a:lnTo>
                    <a:pt x="35" y="169"/>
                  </a:lnTo>
                  <a:lnTo>
                    <a:pt x="31" y="164"/>
                  </a:lnTo>
                  <a:lnTo>
                    <a:pt x="25" y="157"/>
                  </a:lnTo>
                  <a:lnTo>
                    <a:pt x="19" y="151"/>
                  </a:lnTo>
                  <a:lnTo>
                    <a:pt x="14" y="145"/>
                  </a:lnTo>
                  <a:lnTo>
                    <a:pt x="8" y="139"/>
                  </a:lnTo>
                  <a:lnTo>
                    <a:pt x="3" y="134"/>
                  </a:lnTo>
                  <a:lnTo>
                    <a:pt x="1" y="131"/>
                  </a:lnTo>
                  <a:lnTo>
                    <a:pt x="0" y="130"/>
                  </a:lnTo>
                  <a:lnTo>
                    <a:pt x="2" y="136"/>
                  </a:lnTo>
                  <a:lnTo>
                    <a:pt x="8" y="145"/>
                  </a:lnTo>
                  <a:lnTo>
                    <a:pt x="14" y="154"/>
                  </a:lnTo>
                  <a:lnTo>
                    <a:pt x="19" y="163"/>
                  </a:lnTo>
                  <a:lnTo>
                    <a:pt x="26" y="172"/>
                  </a:lnTo>
                  <a:lnTo>
                    <a:pt x="32" y="182"/>
                  </a:lnTo>
                  <a:lnTo>
                    <a:pt x="34" y="187"/>
                  </a:lnTo>
                  <a:lnTo>
                    <a:pt x="35" y="194"/>
                  </a:lnTo>
                  <a:lnTo>
                    <a:pt x="35" y="206"/>
                  </a:lnTo>
                  <a:lnTo>
                    <a:pt x="33" y="220"/>
                  </a:lnTo>
                  <a:lnTo>
                    <a:pt x="27" y="231"/>
                  </a:lnTo>
                  <a:lnTo>
                    <a:pt x="23" y="239"/>
                  </a:lnTo>
                  <a:lnTo>
                    <a:pt x="23" y="244"/>
                  </a:lnTo>
                  <a:lnTo>
                    <a:pt x="26" y="244"/>
                  </a:lnTo>
                  <a:lnTo>
                    <a:pt x="31" y="240"/>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674" name="Freeform 365">
              <a:extLst>
                <a:ext uri="{FF2B5EF4-FFF2-40B4-BE49-F238E27FC236}">
                  <a16:creationId xmlns:a16="http://schemas.microsoft.com/office/drawing/2014/main" xmlns="" id="{1EF65E4C-16FF-4A78-ADDB-D5E903CE890A}"/>
                </a:ext>
              </a:extLst>
            </p:cNvPr>
            <p:cNvSpPr>
              <a:spLocks/>
            </p:cNvSpPr>
            <p:nvPr/>
          </p:nvSpPr>
          <p:spPr bwMode="auto">
            <a:xfrm>
              <a:off x="2432" y="924"/>
              <a:ext cx="139" cy="113"/>
            </a:xfrm>
            <a:custGeom>
              <a:avLst/>
              <a:gdLst>
                <a:gd name="T0" fmla="*/ 8 w 279"/>
                <a:gd name="T1" fmla="*/ 6 h 227"/>
                <a:gd name="T2" fmla="*/ 7 w 279"/>
                <a:gd name="T3" fmla="*/ 6 h 227"/>
                <a:gd name="T4" fmla="*/ 7 w 279"/>
                <a:gd name="T5" fmla="*/ 5 h 227"/>
                <a:gd name="T6" fmla="*/ 6 w 279"/>
                <a:gd name="T7" fmla="*/ 5 h 227"/>
                <a:gd name="T8" fmla="*/ 7 w 279"/>
                <a:gd name="T9" fmla="*/ 4 h 227"/>
                <a:gd name="T10" fmla="*/ 6 w 279"/>
                <a:gd name="T11" fmla="*/ 2 h 227"/>
                <a:gd name="T12" fmla="*/ 6 w 279"/>
                <a:gd name="T13" fmla="*/ 3 h 227"/>
                <a:gd name="T14" fmla="*/ 6 w 279"/>
                <a:gd name="T15" fmla="*/ 5 h 227"/>
                <a:gd name="T16" fmla="*/ 6 w 279"/>
                <a:gd name="T17" fmla="*/ 5 h 227"/>
                <a:gd name="T18" fmla="*/ 5 w 279"/>
                <a:gd name="T19" fmla="*/ 4 h 227"/>
                <a:gd name="T20" fmla="*/ 4 w 279"/>
                <a:gd name="T21" fmla="*/ 3 h 227"/>
                <a:gd name="T22" fmla="*/ 4 w 279"/>
                <a:gd name="T23" fmla="*/ 0 h 227"/>
                <a:gd name="T24" fmla="*/ 4 w 279"/>
                <a:gd name="T25" fmla="*/ 0 h 227"/>
                <a:gd name="T26" fmla="*/ 4 w 279"/>
                <a:gd name="T27" fmla="*/ 1 h 227"/>
                <a:gd name="T28" fmla="*/ 4 w 279"/>
                <a:gd name="T29" fmla="*/ 3 h 227"/>
                <a:gd name="T30" fmla="*/ 2 w 279"/>
                <a:gd name="T31" fmla="*/ 2 h 227"/>
                <a:gd name="T32" fmla="*/ 1 w 279"/>
                <a:gd name="T33" fmla="*/ 1 h 227"/>
                <a:gd name="T34" fmla="*/ 0 w 279"/>
                <a:gd name="T35" fmla="*/ 0 h 227"/>
                <a:gd name="T36" fmla="*/ 0 w 279"/>
                <a:gd name="T37" fmla="*/ 0 h 227"/>
                <a:gd name="T38" fmla="*/ 1 w 279"/>
                <a:gd name="T39" fmla="*/ 2 h 227"/>
                <a:gd name="T40" fmla="*/ 3 w 279"/>
                <a:gd name="T41" fmla="*/ 3 h 227"/>
                <a:gd name="T42" fmla="*/ 4 w 279"/>
                <a:gd name="T43" fmla="*/ 3 h 227"/>
                <a:gd name="T44" fmla="*/ 3 w 279"/>
                <a:gd name="T45" fmla="*/ 4 h 227"/>
                <a:gd name="T46" fmla="*/ 2 w 279"/>
                <a:gd name="T47" fmla="*/ 4 h 227"/>
                <a:gd name="T48" fmla="*/ 0 w 279"/>
                <a:gd name="T49" fmla="*/ 4 h 227"/>
                <a:gd name="T50" fmla="*/ 0 w 279"/>
                <a:gd name="T51" fmla="*/ 3 h 227"/>
                <a:gd name="T52" fmla="*/ 0 w 279"/>
                <a:gd name="T53" fmla="*/ 4 h 227"/>
                <a:gd name="T54" fmla="*/ 1 w 279"/>
                <a:gd name="T55" fmla="*/ 4 h 227"/>
                <a:gd name="T56" fmla="*/ 3 w 279"/>
                <a:gd name="T57" fmla="*/ 4 h 227"/>
                <a:gd name="T58" fmla="*/ 4 w 279"/>
                <a:gd name="T59" fmla="*/ 4 h 227"/>
                <a:gd name="T60" fmla="*/ 5 w 279"/>
                <a:gd name="T61" fmla="*/ 5 h 227"/>
                <a:gd name="T62" fmla="*/ 5 w 279"/>
                <a:gd name="T63" fmla="*/ 5 h 227"/>
                <a:gd name="T64" fmla="*/ 5 w 279"/>
                <a:gd name="T65" fmla="*/ 6 h 227"/>
                <a:gd name="T66" fmla="*/ 4 w 279"/>
                <a:gd name="T67" fmla="*/ 6 h 227"/>
                <a:gd name="T68" fmla="*/ 3 w 279"/>
                <a:gd name="T69" fmla="*/ 6 h 227"/>
                <a:gd name="T70" fmla="*/ 3 w 279"/>
                <a:gd name="T71" fmla="*/ 7 h 227"/>
                <a:gd name="T72" fmla="*/ 4 w 279"/>
                <a:gd name="T73" fmla="*/ 6 h 227"/>
                <a:gd name="T74" fmla="*/ 5 w 279"/>
                <a:gd name="T75" fmla="*/ 6 h 227"/>
                <a:gd name="T76" fmla="*/ 6 w 279"/>
                <a:gd name="T77" fmla="*/ 6 h 227"/>
                <a:gd name="T78" fmla="*/ 6 w 279"/>
                <a:gd name="T79" fmla="*/ 6 h 227"/>
                <a:gd name="T80" fmla="*/ 7 w 279"/>
                <a:gd name="T81" fmla="*/ 6 h 227"/>
                <a:gd name="T82" fmla="*/ 8 w 279"/>
                <a:gd name="T83" fmla="*/ 6 h 227"/>
                <a:gd name="T84" fmla="*/ 8 w 279"/>
                <a:gd name="T85" fmla="*/ 7 h 2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79" h="227">
                  <a:moveTo>
                    <a:pt x="279" y="227"/>
                  </a:moveTo>
                  <a:lnTo>
                    <a:pt x="273" y="222"/>
                  </a:lnTo>
                  <a:lnTo>
                    <a:pt x="266" y="212"/>
                  </a:lnTo>
                  <a:lnTo>
                    <a:pt x="259" y="205"/>
                  </a:lnTo>
                  <a:lnTo>
                    <a:pt x="255" y="201"/>
                  </a:lnTo>
                  <a:lnTo>
                    <a:pt x="252" y="200"/>
                  </a:lnTo>
                  <a:lnTo>
                    <a:pt x="249" y="196"/>
                  </a:lnTo>
                  <a:lnTo>
                    <a:pt x="243" y="194"/>
                  </a:lnTo>
                  <a:lnTo>
                    <a:pt x="237" y="191"/>
                  </a:lnTo>
                  <a:lnTo>
                    <a:pt x="232" y="187"/>
                  </a:lnTo>
                  <a:lnTo>
                    <a:pt x="226" y="184"/>
                  </a:lnTo>
                  <a:lnTo>
                    <a:pt x="221" y="180"/>
                  </a:lnTo>
                  <a:lnTo>
                    <a:pt x="219" y="177"/>
                  </a:lnTo>
                  <a:lnTo>
                    <a:pt x="221" y="156"/>
                  </a:lnTo>
                  <a:lnTo>
                    <a:pt x="225" y="132"/>
                  </a:lnTo>
                  <a:lnTo>
                    <a:pt x="226" y="110"/>
                  </a:lnTo>
                  <a:lnTo>
                    <a:pt x="225" y="94"/>
                  </a:lnTo>
                  <a:lnTo>
                    <a:pt x="222" y="87"/>
                  </a:lnTo>
                  <a:lnTo>
                    <a:pt x="221" y="87"/>
                  </a:lnTo>
                  <a:lnTo>
                    <a:pt x="220" y="93"/>
                  </a:lnTo>
                  <a:lnTo>
                    <a:pt x="221" y="101"/>
                  </a:lnTo>
                  <a:lnTo>
                    <a:pt x="219" y="116"/>
                  </a:lnTo>
                  <a:lnTo>
                    <a:pt x="214" y="139"/>
                  </a:lnTo>
                  <a:lnTo>
                    <a:pt x="208" y="161"/>
                  </a:lnTo>
                  <a:lnTo>
                    <a:pt x="205" y="174"/>
                  </a:lnTo>
                  <a:lnTo>
                    <a:pt x="200" y="171"/>
                  </a:lnTo>
                  <a:lnTo>
                    <a:pt x="195" y="164"/>
                  </a:lnTo>
                  <a:lnTo>
                    <a:pt x="188" y="156"/>
                  </a:lnTo>
                  <a:lnTo>
                    <a:pt x="181" y="148"/>
                  </a:lnTo>
                  <a:lnTo>
                    <a:pt x="173" y="140"/>
                  </a:lnTo>
                  <a:lnTo>
                    <a:pt x="166" y="132"/>
                  </a:lnTo>
                  <a:lnTo>
                    <a:pt x="160" y="127"/>
                  </a:lnTo>
                  <a:lnTo>
                    <a:pt x="157" y="124"/>
                  </a:lnTo>
                  <a:lnTo>
                    <a:pt x="158" y="97"/>
                  </a:lnTo>
                  <a:lnTo>
                    <a:pt x="156" y="61"/>
                  </a:lnTo>
                  <a:lnTo>
                    <a:pt x="151" y="27"/>
                  </a:lnTo>
                  <a:lnTo>
                    <a:pt x="144" y="5"/>
                  </a:lnTo>
                  <a:lnTo>
                    <a:pt x="139" y="0"/>
                  </a:lnTo>
                  <a:lnTo>
                    <a:pt x="139" y="3"/>
                  </a:lnTo>
                  <a:lnTo>
                    <a:pt x="139" y="12"/>
                  </a:lnTo>
                  <a:lnTo>
                    <a:pt x="142" y="22"/>
                  </a:lnTo>
                  <a:lnTo>
                    <a:pt x="144" y="40"/>
                  </a:lnTo>
                  <a:lnTo>
                    <a:pt x="146" y="67"/>
                  </a:lnTo>
                  <a:lnTo>
                    <a:pt x="146" y="95"/>
                  </a:lnTo>
                  <a:lnTo>
                    <a:pt x="144" y="113"/>
                  </a:lnTo>
                  <a:lnTo>
                    <a:pt x="133" y="104"/>
                  </a:lnTo>
                  <a:lnTo>
                    <a:pt x="115" y="93"/>
                  </a:lnTo>
                  <a:lnTo>
                    <a:pt x="95" y="79"/>
                  </a:lnTo>
                  <a:lnTo>
                    <a:pt x="74" y="63"/>
                  </a:lnTo>
                  <a:lnTo>
                    <a:pt x="53" y="49"/>
                  </a:lnTo>
                  <a:lnTo>
                    <a:pt x="36" y="35"/>
                  </a:lnTo>
                  <a:lnTo>
                    <a:pt x="22" y="26"/>
                  </a:lnTo>
                  <a:lnTo>
                    <a:pt x="16" y="20"/>
                  </a:lnTo>
                  <a:lnTo>
                    <a:pt x="13" y="17"/>
                  </a:lnTo>
                  <a:lnTo>
                    <a:pt x="12" y="18"/>
                  </a:lnTo>
                  <a:lnTo>
                    <a:pt x="14" y="23"/>
                  </a:lnTo>
                  <a:lnTo>
                    <a:pt x="21" y="31"/>
                  </a:lnTo>
                  <a:lnTo>
                    <a:pt x="29" y="40"/>
                  </a:lnTo>
                  <a:lnTo>
                    <a:pt x="42" y="50"/>
                  </a:lnTo>
                  <a:lnTo>
                    <a:pt x="59" y="64"/>
                  </a:lnTo>
                  <a:lnTo>
                    <a:pt x="77" y="79"/>
                  </a:lnTo>
                  <a:lnTo>
                    <a:pt x="97" y="94"/>
                  </a:lnTo>
                  <a:lnTo>
                    <a:pt x="113" y="106"/>
                  </a:lnTo>
                  <a:lnTo>
                    <a:pt x="127" y="117"/>
                  </a:lnTo>
                  <a:lnTo>
                    <a:pt x="136" y="123"/>
                  </a:lnTo>
                  <a:lnTo>
                    <a:pt x="143" y="126"/>
                  </a:lnTo>
                  <a:lnTo>
                    <a:pt x="141" y="127"/>
                  </a:lnTo>
                  <a:lnTo>
                    <a:pt x="134" y="127"/>
                  </a:lnTo>
                  <a:lnTo>
                    <a:pt x="122" y="128"/>
                  </a:lnTo>
                  <a:lnTo>
                    <a:pt x="112" y="131"/>
                  </a:lnTo>
                  <a:lnTo>
                    <a:pt x="98" y="132"/>
                  </a:lnTo>
                  <a:lnTo>
                    <a:pt x="82" y="133"/>
                  </a:lnTo>
                  <a:lnTo>
                    <a:pt x="63" y="132"/>
                  </a:lnTo>
                  <a:lnTo>
                    <a:pt x="46" y="131"/>
                  </a:lnTo>
                  <a:lnTo>
                    <a:pt x="31" y="128"/>
                  </a:lnTo>
                  <a:lnTo>
                    <a:pt x="17" y="125"/>
                  </a:lnTo>
                  <a:lnTo>
                    <a:pt x="8" y="120"/>
                  </a:lnTo>
                  <a:lnTo>
                    <a:pt x="0" y="114"/>
                  </a:lnTo>
                  <a:lnTo>
                    <a:pt x="0" y="118"/>
                  </a:lnTo>
                  <a:lnTo>
                    <a:pt x="5" y="124"/>
                  </a:lnTo>
                  <a:lnTo>
                    <a:pt x="12" y="131"/>
                  </a:lnTo>
                  <a:lnTo>
                    <a:pt x="20" y="133"/>
                  </a:lnTo>
                  <a:lnTo>
                    <a:pt x="35" y="135"/>
                  </a:lnTo>
                  <a:lnTo>
                    <a:pt x="53" y="138"/>
                  </a:lnTo>
                  <a:lnTo>
                    <a:pt x="74" y="140"/>
                  </a:lnTo>
                  <a:lnTo>
                    <a:pt x="95" y="141"/>
                  </a:lnTo>
                  <a:lnTo>
                    <a:pt x="113" y="142"/>
                  </a:lnTo>
                  <a:lnTo>
                    <a:pt x="128" y="143"/>
                  </a:lnTo>
                  <a:lnTo>
                    <a:pt x="136" y="143"/>
                  </a:lnTo>
                  <a:lnTo>
                    <a:pt x="142" y="144"/>
                  </a:lnTo>
                  <a:lnTo>
                    <a:pt x="149" y="149"/>
                  </a:lnTo>
                  <a:lnTo>
                    <a:pt x="156" y="156"/>
                  </a:lnTo>
                  <a:lnTo>
                    <a:pt x="164" y="163"/>
                  </a:lnTo>
                  <a:lnTo>
                    <a:pt x="172" y="171"/>
                  </a:lnTo>
                  <a:lnTo>
                    <a:pt x="179" y="178"/>
                  </a:lnTo>
                  <a:lnTo>
                    <a:pt x="183" y="182"/>
                  </a:lnTo>
                  <a:lnTo>
                    <a:pt x="187" y="186"/>
                  </a:lnTo>
                  <a:lnTo>
                    <a:pt x="177" y="189"/>
                  </a:lnTo>
                  <a:lnTo>
                    <a:pt x="166" y="194"/>
                  </a:lnTo>
                  <a:lnTo>
                    <a:pt x="153" y="200"/>
                  </a:lnTo>
                  <a:lnTo>
                    <a:pt x="141" y="205"/>
                  </a:lnTo>
                  <a:lnTo>
                    <a:pt x="128" y="211"/>
                  </a:lnTo>
                  <a:lnTo>
                    <a:pt x="116" y="215"/>
                  </a:lnTo>
                  <a:lnTo>
                    <a:pt x="107" y="218"/>
                  </a:lnTo>
                  <a:lnTo>
                    <a:pt x="99" y="219"/>
                  </a:lnTo>
                  <a:lnTo>
                    <a:pt x="92" y="220"/>
                  </a:lnTo>
                  <a:lnTo>
                    <a:pt x="93" y="223"/>
                  </a:lnTo>
                  <a:lnTo>
                    <a:pt x="100" y="225"/>
                  </a:lnTo>
                  <a:lnTo>
                    <a:pt x="113" y="224"/>
                  </a:lnTo>
                  <a:lnTo>
                    <a:pt x="121" y="222"/>
                  </a:lnTo>
                  <a:lnTo>
                    <a:pt x="133" y="219"/>
                  </a:lnTo>
                  <a:lnTo>
                    <a:pt x="145" y="215"/>
                  </a:lnTo>
                  <a:lnTo>
                    <a:pt x="159" y="210"/>
                  </a:lnTo>
                  <a:lnTo>
                    <a:pt x="172" y="207"/>
                  </a:lnTo>
                  <a:lnTo>
                    <a:pt x="183" y="202"/>
                  </a:lnTo>
                  <a:lnTo>
                    <a:pt x="192" y="199"/>
                  </a:lnTo>
                  <a:lnTo>
                    <a:pt x="198" y="196"/>
                  </a:lnTo>
                  <a:lnTo>
                    <a:pt x="205" y="194"/>
                  </a:lnTo>
                  <a:lnTo>
                    <a:pt x="212" y="194"/>
                  </a:lnTo>
                  <a:lnTo>
                    <a:pt x="219" y="197"/>
                  </a:lnTo>
                  <a:lnTo>
                    <a:pt x="228" y="203"/>
                  </a:lnTo>
                  <a:lnTo>
                    <a:pt x="234" y="207"/>
                  </a:lnTo>
                  <a:lnTo>
                    <a:pt x="241" y="211"/>
                  </a:lnTo>
                  <a:lnTo>
                    <a:pt x="249" y="215"/>
                  </a:lnTo>
                  <a:lnTo>
                    <a:pt x="257" y="219"/>
                  </a:lnTo>
                  <a:lnTo>
                    <a:pt x="264" y="223"/>
                  </a:lnTo>
                  <a:lnTo>
                    <a:pt x="271" y="225"/>
                  </a:lnTo>
                  <a:lnTo>
                    <a:pt x="275" y="227"/>
                  </a:lnTo>
                  <a:lnTo>
                    <a:pt x="279" y="227"/>
                  </a:lnTo>
                  <a:close/>
                </a:path>
              </a:pathLst>
            </a:custGeom>
            <a:solidFill>
              <a:srgbClr val="0033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Tree>
  </p:cSld>
  <p:clrMapOvr>
    <a:masterClrMapping/>
  </p:clrMapOvr>
  <p:transition>
    <p:wheel spokes="8"/>
  </p:transition>
</p:sld>
</file>

<file path=ppt/theme/theme1.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600" b="0" i="0" u="none" strike="noStrike" cap="none" normalizeH="0" baseline="0" smtClean="0">
            <a:ln>
              <a:noFill/>
            </a:ln>
            <a:solidFill>
              <a:schemeClr val="tx1"/>
            </a:solidFill>
            <a:effectLst/>
            <a:latin typeface=".VnTime"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600" b="0" i="0" u="none" strike="noStrike" cap="none" normalizeH="0" baseline="0" smtClean="0">
            <a:ln>
              <a:noFill/>
            </a:ln>
            <a:solidFill>
              <a:schemeClr val="tx1"/>
            </a:solidFill>
            <a:effectLst/>
            <a:latin typeface=".VnTime" pitchFamily="34"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2152</TotalTime>
  <Words>1180</Words>
  <Application>Microsoft Office PowerPoint</Application>
  <PresentationFormat>On-screen Show (4:3)</PresentationFormat>
  <Paragraphs>147</Paragraphs>
  <Slides>24</Slides>
  <Notes>1</Notes>
  <HiddenSlides>0</HiddenSlides>
  <MMClips>0</MMClips>
  <ScaleCrop>false</ScaleCrop>
  <HeadingPairs>
    <vt:vector size="4" baseType="variant">
      <vt:variant>
        <vt:lpstr>Theme</vt:lpstr>
      </vt:variant>
      <vt:variant>
        <vt:i4>1</vt:i4>
      </vt:variant>
      <vt:variant>
        <vt:lpstr>Slide Titles</vt:lpstr>
      </vt:variant>
      <vt:variant>
        <vt:i4>24</vt:i4>
      </vt:variant>
    </vt:vector>
  </HeadingPairs>
  <TitlesOfParts>
    <vt:vector size="25" baseType="lpstr">
      <vt:lpstr>Default Design</vt:lpstr>
      <vt:lpstr>Slide 1</vt:lpstr>
      <vt:lpstr>Slide 2</vt:lpstr>
      <vt:lpstr>Slide 3</vt:lpstr>
      <vt:lpstr>Slide 4</vt:lpstr>
      <vt:lpstr>Slide 5</vt:lpstr>
      <vt:lpstr>Slide 6</vt:lpstr>
      <vt:lpstr>Nghệ sĩ tạo hình: người chuyên vẽ tranh, tạc tượng...</vt:lpstr>
      <vt:lpstr>Slide 8</vt:lpstr>
      <vt:lpstr>Slide 9</vt:lpstr>
      <vt:lpstr>Slide 10</vt:lpstr>
      <vt:lpstr>Slide 11</vt:lpstr>
      <vt:lpstr>Slide 12</vt:lpstr>
      <vt:lpstr> TÌM HIỂU BÀI:</vt:lpstr>
      <vt:lpstr> TÌM HIỂU BÀI:</vt:lpstr>
      <vt:lpstr> TÌM HIỂU BÀI:</vt:lpstr>
      <vt:lpstr> TÌM HIỂU BÀI:</vt:lpstr>
      <vt:lpstr>Slide 17</vt:lpstr>
      <vt:lpstr>Slide 18</vt:lpstr>
      <vt:lpstr>Slide 19</vt:lpstr>
      <vt:lpstr>Slide 20</vt:lpstr>
      <vt:lpstr>Slide 21</vt:lpstr>
      <vt:lpstr>Slide 22</vt:lpstr>
      <vt:lpstr>Slide 23</vt:lpstr>
      <vt:lpstr>Slide 24</vt:lpstr>
    </vt:vector>
  </TitlesOfParts>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Slide 1</dc:title>
  <dc:creator>Hung-Huyen</dc:creator>
  <cp:lastModifiedBy>FPT</cp:lastModifiedBy>
  <cp:revision>220</cp:revision>
  <dcterms:created xsi:type="dcterms:W3CDTF">2007-12-31T11:47:31Z</dcterms:created>
  <dcterms:modified xsi:type="dcterms:W3CDTF">2020-05-03T15:34:06Z</dcterms:modified>
</cp:coreProperties>
</file>